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theme/themeOverride3.xml" ContentType="application/vnd.openxmlformats-officedocument.themeOverride+xml"/>
  <Override PartName="/ppt/theme/themeOverride4.xml" ContentType="application/vnd.openxmlformats-officedocument.themeOverrid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6.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7FE4E60E_DA21276.xml" ContentType="application/vnd.ms-powerpoint.comments+xml"/>
  <Override PartName="/ppt/tags/tag7.xml" ContentType="application/vnd.openxmlformats-officedocument.presentationml.tags+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modernComment_7FE4E656_2B336510.xml" ContentType="application/vnd.ms-powerpoint.comments+xml"/>
  <Override PartName="/ppt/tags/tag8.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9.xml" ContentType="application/vnd.openxmlformats-officedocument.presentationml.tags+xml"/>
  <Override PartName="/ppt/notesSlides/notesSlide14.xml" ContentType="application/vnd.openxmlformats-officedocument.presentationml.notesSlide+xml"/>
  <Override PartName="/ppt/tags/tag10.xml" ContentType="application/vnd.openxmlformats-officedocument.presentationml.tags+xml"/>
  <Override PartName="/ppt/notesSlides/notesSlide15.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6.xml" ContentType="application/vnd.openxmlformats-officedocument.presentationml.notesSlide+xml"/>
  <Override PartName="/ppt/tags/tag14.xml" ContentType="application/vnd.openxmlformats-officedocument.presentationml.tags+xml"/>
  <Override PartName="/ppt/notesSlides/notesSlide17.xml" ContentType="application/vnd.openxmlformats-officedocument.presentationml.notesSlide+xml"/>
  <Override PartName="/ppt/comments/modernComment_7FE4E693_2CD21C54.xml" ContentType="application/vnd.ms-powerpoint.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comments/modernComment_7FE4E60F_BDCE1B6D.xml" ContentType="application/vnd.ms-powerpoint.comments+xml"/>
  <Override PartName="/ppt/notesSlides/notesSlide22.xml" ContentType="application/vnd.openxmlformats-officedocument.presentationml.notesSlide+xml"/>
  <Override PartName="/ppt/comments/modernComment_1D8_8C64FFE9.xml" ContentType="application/vnd.ms-powerpoint.comments+xml"/>
  <Override PartName="/ppt/tags/tag15.xml" ContentType="application/vnd.openxmlformats-officedocument.presentationml.tags+xml"/>
  <Override PartName="/ppt/tags/tag16.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17.xml" ContentType="application/vnd.openxmlformats-officedocument.presentationml.tags+xml"/>
  <Override PartName="/ppt/notesSlides/notesSlide25.xml" ContentType="application/vnd.openxmlformats-officedocument.presentationml.notesSlide+xml"/>
  <Override PartName="/ppt/ink/ink1.xml" ContentType="application/inkml+xml"/>
  <Override PartName="/ppt/ink/ink2.xml" ContentType="application/inkml+xml"/>
  <Override PartName="/ppt/tags/tag18.xml" ContentType="application/vnd.openxmlformats-officedocument.presentationml.tags+xml"/>
  <Override PartName="/ppt/notesSlides/notesSlide26.xml" ContentType="application/vnd.openxmlformats-officedocument.presentationml.notesSlide+xml"/>
  <Override PartName="/ppt/tags/tag19.xml" ContentType="application/vnd.openxmlformats-officedocument.presentationml.tags+xml"/>
  <Override PartName="/ppt/notesSlides/notesSlide27.xml" ContentType="application/vnd.openxmlformats-officedocument.presentationml.notesSlide+xml"/>
  <Override PartName="/ppt/comments/modernComment_EA4_3907E084.xml" ContentType="application/vnd.ms-powerpoint.comments+xml"/>
  <Override PartName="/ppt/comments/modernComment_7FE4E65A_1B82C8B1.xml" ContentType="application/vnd.ms-powerpoint.comments+xml"/>
  <Override PartName="/ppt/notesSlides/notesSlide28.xml" ContentType="application/vnd.openxmlformats-officedocument.presentationml.notesSlide+xml"/>
  <Override PartName="/ppt/comments/modernComment_7FE4E61A_B3CB2EAA.xml" ContentType="application/vnd.ms-powerpoint.comments+xml"/>
  <Override PartName="/ppt/notesSlides/notesSlide29.xml" ContentType="application/vnd.openxmlformats-officedocument.presentationml.notesSlide+xml"/>
  <Override PartName="/ppt/comments/modernComment_7FE4E613_B498CBE8.xml" ContentType="application/vnd.ms-powerpoint.comments+xml"/>
  <Override PartName="/ppt/tags/tag20.xml" ContentType="application/vnd.openxmlformats-officedocument.presentationml.tags+xml"/>
  <Override PartName="/ppt/notesSlides/notesSlide30.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31.xml" ContentType="application/vnd.openxmlformats-officedocument.presentationml.notesSlide+xml"/>
  <Override PartName="/ppt/tags/tag23.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omments/modernComment_7FE4E699_9A9BB127.xml" ContentType="application/vnd.ms-powerpoint.comments+xml"/>
  <Override PartName="/ppt/notesSlides/notesSlide3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5.xml" ContentType="application/vnd.openxmlformats-officedocument.presentationml.notesSlide+xml"/>
  <Override PartName="/ppt/comments/modernComment_7FE4E69A_1AAE1739.xml" ContentType="application/vnd.ms-powerpoint.comments+xml"/>
  <Override PartName="/ppt/comments/modernComment_7FE4E611_CD2A9491.xml" ContentType="application/vnd.ms-powerpoint.comments+xml"/>
  <Override PartName="/ppt/notesSlides/notesSlide36.xml" ContentType="application/vnd.openxmlformats-officedocument.presentationml.notesSlide+xml"/>
  <Override PartName="/ppt/tags/tag24.xml" ContentType="application/vnd.openxmlformats-officedocument.presentationml.tags+xml"/>
  <Override PartName="/ppt/notesSlides/notesSlide37.xml" ContentType="application/vnd.openxmlformats-officedocument.presentationml.notesSlide+xml"/>
  <Override PartName="/ppt/ink/ink3.xml" ContentType="application/inkml+xml"/>
  <Override PartName="/ppt/ink/ink4.xml" ContentType="application/inkml+xml"/>
  <Override PartName="/ppt/tags/tag25.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26.xml" ContentType="application/vnd.openxmlformats-officedocument.presentationml.tags+xml"/>
  <Override PartName="/ppt/notesSlides/notesSlide40.xml" ContentType="application/vnd.openxmlformats-officedocument.presentationml.notesSlide+xml"/>
  <Override PartName="/ppt/comments/modernComment_7FFFE6A3_297DCDBA.xml" ContentType="application/vnd.ms-powerpoint.comments+xml"/>
  <Override PartName="/ppt/tags/tag27.xml" ContentType="application/vnd.openxmlformats-officedocument.presentationml.tags+xml"/>
  <Override PartName="/ppt/notesSlides/notesSlide41.xml" ContentType="application/vnd.openxmlformats-officedocument.presentationml.notesSlide+xml"/>
  <Override PartName="/ppt/tags/tag28.xml" ContentType="application/vnd.openxmlformats-officedocument.presentationml.tags+xml"/>
  <Override PartName="/ppt/notesSlides/notesSlide42.xml" ContentType="application/vnd.openxmlformats-officedocument.presentationml.notesSlide+xml"/>
  <Override PartName="/ppt/tags/tag29.xml" ContentType="application/vnd.openxmlformats-officedocument.presentationml.tags+xml"/>
  <Override PartName="/ppt/notesSlides/notesSlide43.xml" ContentType="application/vnd.openxmlformats-officedocument.presentationml.notesSlide+xml"/>
  <Override PartName="/ppt/tags/tag30.xml" ContentType="application/vnd.openxmlformats-officedocument.presentationml.tags+xml"/>
  <Override PartName="/ppt/notesSlides/notesSlide44.xml" ContentType="application/vnd.openxmlformats-officedocument.presentationml.notesSlide+xml"/>
  <Override PartName="/ppt/tags/tag31.xml" ContentType="application/vnd.openxmlformats-officedocument.presentationml.tags+xml"/>
  <Override PartName="/ppt/notesSlides/notesSlide45.xml" ContentType="application/vnd.openxmlformats-officedocument.presentationml.notesSlide+xml"/>
  <Override PartName="/ppt/tags/tag32.xml" ContentType="application/vnd.openxmlformats-officedocument.presentationml.tags+xml"/>
  <Override PartName="/ppt/notesSlides/notesSlide46.xml" ContentType="application/vnd.openxmlformats-officedocument.presentationml.notesSlide+xml"/>
  <Override PartName="/ppt/tags/tag33.xml" ContentType="application/vnd.openxmlformats-officedocument.presentationml.tags+xml"/>
  <Override PartName="/ppt/notesSlides/notesSlide47.xml" ContentType="application/vnd.openxmlformats-officedocument.presentationml.notesSlide+xml"/>
  <Override PartName="/ppt/tags/tag34.xml" ContentType="application/vnd.openxmlformats-officedocument.presentationml.tags+xml"/>
  <Override PartName="/ppt/notesSlides/notesSlide4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14" r:id="rId2"/>
    <p:sldMasterId id="2147483755" r:id="rId3"/>
    <p:sldMasterId id="2147483802" r:id="rId4"/>
    <p:sldMasterId id="2147483842" r:id="rId5"/>
    <p:sldMasterId id="2147483855" r:id="rId6"/>
    <p:sldMasterId id="2147483870" r:id="rId7"/>
  </p:sldMasterIdLst>
  <p:notesMasterIdLst>
    <p:notesMasterId r:id="rId92"/>
  </p:notesMasterIdLst>
  <p:handoutMasterIdLst>
    <p:handoutMasterId r:id="rId93"/>
  </p:handoutMasterIdLst>
  <p:sldIdLst>
    <p:sldId id="1275" r:id="rId8"/>
    <p:sldId id="2145707028" r:id="rId9"/>
    <p:sldId id="941" r:id="rId10"/>
    <p:sldId id="2145707211" r:id="rId11"/>
    <p:sldId id="963" r:id="rId12"/>
    <p:sldId id="2145707662" r:id="rId13"/>
    <p:sldId id="1016" r:id="rId14"/>
    <p:sldId id="2915" r:id="rId15"/>
    <p:sldId id="775" r:id="rId16"/>
    <p:sldId id="1317" r:id="rId17"/>
    <p:sldId id="2145707505" r:id="rId18"/>
    <p:sldId id="2145707653" r:id="rId19"/>
    <p:sldId id="2145707660" r:id="rId20"/>
    <p:sldId id="3683" r:id="rId21"/>
    <p:sldId id="2145707664" r:id="rId22"/>
    <p:sldId id="2145707534" r:id="rId23"/>
    <p:sldId id="2141411140" r:id="rId24"/>
    <p:sldId id="466" r:id="rId25"/>
    <p:sldId id="2145707606" r:id="rId26"/>
    <p:sldId id="2141411127" r:id="rId27"/>
    <p:sldId id="2145707213" r:id="rId28"/>
    <p:sldId id="829" r:id="rId29"/>
    <p:sldId id="2145707528" r:id="rId30"/>
    <p:sldId id="544" r:id="rId31"/>
    <p:sldId id="581" r:id="rId32"/>
    <p:sldId id="537" r:id="rId33"/>
    <p:sldId id="2141411136" r:id="rId34"/>
    <p:sldId id="2145707658" r:id="rId35"/>
    <p:sldId id="2141411102" r:id="rId36"/>
    <p:sldId id="759" r:id="rId37"/>
    <p:sldId id="2145707599" r:id="rId38"/>
    <p:sldId id="2145707667" r:id="rId39"/>
    <p:sldId id="2145707668" r:id="rId40"/>
    <p:sldId id="2141411128" r:id="rId41"/>
    <p:sldId id="2145707669" r:id="rId42"/>
    <p:sldId id="2145707535" r:id="rId43"/>
    <p:sldId id="472" r:id="rId44"/>
    <p:sldId id="2145707600" r:id="rId45"/>
    <p:sldId id="848" r:id="rId46"/>
    <p:sldId id="2145707685" r:id="rId47"/>
    <p:sldId id="2145707670" r:id="rId48"/>
    <p:sldId id="2952" r:id="rId49"/>
    <p:sldId id="2953" r:id="rId50"/>
    <p:sldId id="3748" r:id="rId51"/>
    <p:sldId id="2145707610" r:id="rId52"/>
    <p:sldId id="2145707546" r:id="rId53"/>
    <p:sldId id="2145707539" r:id="rId54"/>
    <p:sldId id="2145707671" r:id="rId55"/>
    <p:sldId id="2145707525" r:id="rId56"/>
    <p:sldId id="363" r:id="rId57"/>
    <p:sldId id="2145707672" r:id="rId58"/>
    <p:sldId id="3599" r:id="rId59"/>
    <p:sldId id="2145707602" r:id="rId60"/>
    <p:sldId id="2145707673" r:id="rId61"/>
    <p:sldId id="578" r:id="rId62"/>
    <p:sldId id="2147477157" r:id="rId63"/>
    <p:sldId id="2145707674" r:id="rId64"/>
    <p:sldId id="2145707537" r:id="rId65"/>
    <p:sldId id="2145707607" r:id="rId66"/>
    <p:sldId id="743" r:id="rId67"/>
    <p:sldId id="785" r:id="rId68"/>
    <p:sldId id="2141411139" r:id="rId69"/>
    <p:sldId id="2147477158" r:id="rId70"/>
    <p:sldId id="780" r:id="rId71"/>
    <p:sldId id="2145707205" r:id="rId72"/>
    <p:sldId id="2145707656" r:id="rId73"/>
    <p:sldId id="2147477155" r:id="rId74"/>
    <p:sldId id="2147477156" r:id="rId75"/>
    <p:sldId id="2145707675" r:id="rId76"/>
    <p:sldId id="2145707676" r:id="rId77"/>
    <p:sldId id="2145707678" r:id="rId78"/>
    <p:sldId id="2147477102" r:id="rId79"/>
    <p:sldId id="3623" r:id="rId80"/>
    <p:sldId id="2145707680" r:id="rId81"/>
    <p:sldId id="2145707681" r:id="rId82"/>
    <p:sldId id="2145707682" r:id="rId83"/>
    <p:sldId id="2145707683" r:id="rId84"/>
    <p:sldId id="2145707679" r:id="rId85"/>
    <p:sldId id="2145707677" r:id="rId86"/>
    <p:sldId id="2145707684" r:id="rId87"/>
    <p:sldId id="2145707659" r:id="rId88"/>
    <p:sldId id="2995" r:id="rId89"/>
    <p:sldId id="2996" r:id="rId90"/>
    <p:sldId id="676" r:id="rId91"/>
  </p:sldIdLst>
  <p:sldSz cx="9144000" cy="6858000" type="screen4x3"/>
  <p:notesSz cx="7315200" cy="9601200"/>
  <p:custDataLst>
    <p:tags r:id="rId9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9DF41F-75EB-A6A9-B2DE-7AAFE457D87A}" name="Diana Isaacs" initials="DI" userId="60c2d3b95ecfd9e2" providerId="Windows Live"/>
  <p188:author id="{90CE3A54-1E4E-4F99-9604-F6D6D213E6C9}" name="Beverly Thomassian" initials="BT" userId="a7e8311c0d2c4024"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everly Thomassian" initials="BT" lastIdx="1" clrIdx="0">
    <p:extLst>
      <p:ext uri="{19B8F6BF-5375-455C-9EA6-DF929625EA0E}">
        <p15:presenceInfo xmlns:p15="http://schemas.microsoft.com/office/powerpoint/2012/main" userId="a7e8311c0d2c402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3886"/>
    <a:srgbClr val="B317AC"/>
    <a:srgbClr val="E3C9D8"/>
    <a:srgbClr val="99FFCC"/>
    <a:srgbClr val="B1D4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7122" autoAdjust="0"/>
    <p:restoredTop sz="79017" autoAdjust="0"/>
  </p:normalViewPr>
  <p:slideViewPr>
    <p:cSldViewPr>
      <p:cViewPr varScale="1">
        <p:scale>
          <a:sx n="87" d="100"/>
          <a:sy n="87" d="100"/>
        </p:scale>
        <p:origin x="882" y="9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8948"/>
    </p:cViewPr>
  </p:sorterViewPr>
  <p:notesViewPr>
    <p:cSldViewPr>
      <p:cViewPr varScale="1">
        <p:scale>
          <a:sx n="83" d="100"/>
          <a:sy n="83" d="100"/>
        </p:scale>
        <p:origin x="3894" y="9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5" Type="http://schemas.openxmlformats.org/officeDocument/2006/relationships/slideMaster" Target="slideMasters/slideMaster5.xml"/><Relationship Id="rId90" Type="http://schemas.openxmlformats.org/officeDocument/2006/relationships/slide" Target="slides/slide83.xml"/><Relationship Id="rId95" Type="http://schemas.openxmlformats.org/officeDocument/2006/relationships/commentAuthors" Target="commentAuthors.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80" Type="http://schemas.openxmlformats.org/officeDocument/2006/relationships/slide" Target="slides/slide73.xml"/><Relationship Id="rId85" Type="http://schemas.openxmlformats.org/officeDocument/2006/relationships/slide" Target="slides/slide78.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slide" Target="slides/slide81.xml"/><Relationship Id="rId91" Type="http://schemas.openxmlformats.org/officeDocument/2006/relationships/slide" Target="slides/slide84.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tags" Target="tags/tag1.xml"/><Relationship Id="rId9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microsoft.com/office/2018/10/relationships/authors" Target="author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handoutMaster" Target="handoutMasters/handoutMaster1.xml"/><Relationship Id="rId98" Type="http://schemas.openxmlformats.org/officeDocument/2006/relationships/theme" Target="theme/theme1.xml"/></Relationships>
</file>

<file path=ppt/comments/modernComment_1D8_8C64FFE9.xml><?xml version="1.0" encoding="utf-8"?>
<p188:cmLst xmlns:a="http://schemas.openxmlformats.org/drawingml/2006/main" xmlns:r="http://schemas.openxmlformats.org/officeDocument/2006/relationships" xmlns:p188="http://schemas.microsoft.com/office/powerpoint/2018/8/main">
  <p188:cm id="{3FBE607E-F7C9-4A5E-99D3-5944725F5131}" authorId="{B39DF41F-75EB-A6A9-B2DE-7AAFE457D87A}" created="2026-02-25T04:41:07.416">
    <ac:deMkLst xmlns:ac="http://schemas.microsoft.com/office/drawing/2013/main/command">
      <pc:docMk xmlns:pc="http://schemas.microsoft.com/office/powerpoint/2013/main/command"/>
      <pc:sldMk xmlns:pc="http://schemas.microsoft.com/office/powerpoint/2013/main/command" cId="2355429353" sldId="472"/>
      <ac:spMk id="4" creationId="{86CC6F0C-FBA9-43DD-A3E5-F8522880B776}"/>
    </ac:deMkLst>
    <p188:replyLst>
      <p188:reply id="{C98FCD69-EB6E-4D56-A0BE-0FBE9C56D019}" authorId="{B39DF41F-75EB-A6A9-B2DE-7AAFE457D87A}" created="2026-02-25T12:43:06.570">
        <p188:txBody>
          <a:bodyPr/>
          <a:lstStyle/>
          <a:p>
            <a:r>
              <a:rPr lang="en-US"/>
              <a:t>Split into 2 slides</a:t>
            </a:r>
          </a:p>
        </p188:txBody>
      </p188:reply>
    </p188:replyLst>
    <p188:txBody>
      <a:bodyPr/>
      <a:lstStyle/>
      <a:p>
        <a:r>
          <a:rPr lang="en-US"/>
          <a:t>Added NAION and biliary disease and aspiration warning. </a:t>
        </a:r>
      </a:p>
    </p188:txBody>
  </p188:cm>
</p188:cmLst>
</file>

<file path=ppt/comments/modernComment_7FE4E60E_DA21276.xml><?xml version="1.0" encoding="utf-8"?>
<p188:cmLst xmlns:a="http://schemas.openxmlformats.org/drawingml/2006/main" xmlns:r="http://schemas.openxmlformats.org/officeDocument/2006/relationships" xmlns:p188="http://schemas.microsoft.com/office/powerpoint/2018/8/main">
  <p188:cm id="{5CC89CF2-B821-46E7-9D52-D8AAAB8EBEF6}" authorId="{B39DF41F-75EB-A6A9-B2DE-7AAFE457D87A}" created="2026-02-25T04:44:35.054">
    <pc:sldMkLst xmlns:pc="http://schemas.microsoft.com/office/powerpoint/2013/main/command">
      <pc:docMk/>
      <pc:sldMk cId="3186504752" sldId="2145707534"/>
    </pc:sldMkLst>
    <p188:txBody>
      <a:bodyPr/>
      <a:lstStyle/>
      <a:p>
        <a:r>
          <a:rPr lang="en-US"/>
          <a:t>New slide</a:t>
        </a:r>
      </a:p>
    </p188:txBody>
  </p188:cm>
</p188:cmLst>
</file>

<file path=ppt/comments/modernComment_7FE4E60F_BDCE1B6D.xml><?xml version="1.0" encoding="utf-8"?>
<p188:cmLst xmlns:a="http://schemas.openxmlformats.org/drawingml/2006/main" xmlns:r="http://schemas.openxmlformats.org/officeDocument/2006/relationships" xmlns:p188="http://schemas.microsoft.com/office/powerpoint/2018/8/main">
  <p188:cm id="{6D3E0CC4-019A-4408-A5E3-70D3587B03D4}" authorId="{B39DF41F-75EB-A6A9-B2DE-7AAFE457D87A}" created="2026-02-25T04:41:07.416">
    <ac:deMkLst xmlns:ac="http://schemas.microsoft.com/office/drawing/2013/main/command">
      <pc:docMk xmlns:pc="http://schemas.microsoft.com/office/powerpoint/2013/main/command"/>
      <pc:sldMk xmlns:pc="http://schemas.microsoft.com/office/powerpoint/2013/main/command" cId="3184401261" sldId="2145707535"/>
      <ac:spMk id="4" creationId="{FDC859FD-96B3-4DE9-BEF3-7FBB21F49445}"/>
    </ac:deMkLst>
    <p188:replyLst>
      <p188:reply id="{86FDC0FF-6A80-42F3-9E6F-3C0D71466690}" authorId="{B39DF41F-75EB-A6A9-B2DE-7AAFE457D87A}" created="2026-02-25T04:46:16.583">
        <p188:txBody>
          <a:bodyPr/>
          <a:lstStyle/>
          <a:p>
            <a:r>
              <a:rPr lang="en-US"/>
              <a:t>Split into 2 slides</a:t>
            </a:r>
          </a:p>
        </p188:txBody>
      </p188:reply>
    </p188:replyLst>
    <p188:txBody>
      <a:bodyPr/>
      <a:lstStyle/>
      <a:p>
        <a:r>
          <a:rPr lang="en-US"/>
          <a:t>Added NAION and biliary disease and aspiration warning. </a:t>
        </a:r>
      </a:p>
    </p188:txBody>
  </p188:cm>
</p188:cmLst>
</file>

<file path=ppt/comments/modernComment_7FE4E611_CD2A9491.xml><?xml version="1.0" encoding="utf-8"?>
<p188:cmLst xmlns:a="http://schemas.openxmlformats.org/drawingml/2006/main" xmlns:r="http://schemas.openxmlformats.org/officeDocument/2006/relationships" xmlns:p188="http://schemas.microsoft.com/office/powerpoint/2018/8/main">
  <p188:cm id="{FD7E93C5-800D-43FC-9FCE-76C7489A6C28}" authorId="{B39DF41F-75EB-A6A9-B2DE-7AAFE457D87A}" created="2026-02-25T05:10:28.108">
    <ac:deMkLst xmlns:ac="http://schemas.microsoft.com/office/drawing/2013/main/command">
      <pc:docMk xmlns:pc="http://schemas.microsoft.com/office/powerpoint/2013/main/command"/>
      <pc:sldMk xmlns:pc="http://schemas.microsoft.com/office/powerpoint/2013/main/command" cId="3442119825" sldId="2145707537"/>
      <ac:spMk id="3" creationId="{73C76141-752B-F110-9446-0B71F57DABEE}"/>
    </ac:deMkLst>
    <p188:txBody>
      <a:bodyPr/>
      <a:lstStyle/>
      <a:p>
        <a:r>
          <a:rPr lang="en-US"/>
          <a:t>New slide</a:t>
        </a:r>
      </a:p>
    </p188:txBody>
  </p188:cm>
</p188:cmLst>
</file>

<file path=ppt/comments/modernComment_7FE4E613_B498CBE8.xml><?xml version="1.0" encoding="utf-8"?>
<p188:cmLst xmlns:a="http://schemas.openxmlformats.org/drawingml/2006/main" xmlns:r="http://schemas.openxmlformats.org/officeDocument/2006/relationships" xmlns:p188="http://schemas.microsoft.com/office/powerpoint/2018/8/main">
  <p188:cm id="{7AFB6C0C-3364-4210-ADBC-5E6AB08FB1A3}" authorId="{B39DF41F-75EB-A6A9-B2DE-7AAFE457D87A}" created="2026-02-25T05:20:52.467">
    <ac:deMkLst xmlns:ac="http://schemas.microsoft.com/office/drawing/2013/main/command">
      <pc:docMk xmlns:pc="http://schemas.microsoft.com/office/powerpoint/2013/main/command"/>
      <pc:sldMk xmlns:pc="http://schemas.microsoft.com/office/powerpoint/2013/main/command" cId="3029912552" sldId="2145707539"/>
      <ac:spMk id="7" creationId="{232BC5C9-FBF1-A461-0127-06DD113CCD87}"/>
    </ac:deMkLst>
    <p188:txBody>
      <a:bodyPr/>
      <a:lstStyle/>
      <a:p>
        <a:r>
          <a:rPr lang="en-US"/>
          <a:t>New slide</a:t>
        </a:r>
      </a:p>
    </p188:txBody>
  </p188:cm>
</p188:cmLst>
</file>

<file path=ppt/comments/modernComment_7FE4E61A_B3CB2EAA.xml><?xml version="1.0" encoding="utf-8"?>
<p188:cmLst xmlns:a="http://schemas.openxmlformats.org/drawingml/2006/main" xmlns:r="http://schemas.openxmlformats.org/officeDocument/2006/relationships" xmlns:p188="http://schemas.microsoft.com/office/powerpoint/2018/8/main">
  <p188:cm id="{6C3C13E6-AF59-460A-99F9-CDE3EBEAA462}" authorId="{B39DF41F-75EB-A6A9-B2DE-7AAFE457D87A}" created="2026-02-25T13:02:32.548">
    <pc:sldMkLst xmlns:pc="http://schemas.microsoft.com/office/powerpoint/2013/main/command">
      <pc:docMk/>
      <pc:sldMk cId="2691122326" sldId="2145707546"/>
    </pc:sldMkLst>
    <p188:txBody>
      <a:bodyPr/>
      <a:lstStyle/>
      <a:p>
        <a:r>
          <a:rPr lang="en-US"/>
          <a:t>Updated based on current algorithm</a:t>
        </a:r>
      </a:p>
    </p188:txBody>
  </p188:cm>
</p188:cmLst>
</file>

<file path=ppt/comments/modernComment_7FE4E656_2B336510.xml><?xml version="1.0" encoding="utf-8"?>
<p188:cmLst xmlns:a="http://schemas.openxmlformats.org/drawingml/2006/main" xmlns:r="http://schemas.openxmlformats.org/officeDocument/2006/relationships" xmlns:p188="http://schemas.microsoft.com/office/powerpoint/2018/8/main">
  <p188:cm id="{67C64350-96D7-4A9E-9C38-5870EA944E70}" authorId="{90CE3A54-1E4E-4F99-9604-F6D6D213E6C9}" created="2025-12-24T01:44:45.127">
    <pc:sldMkLst xmlns:pc="http://schemas.microsoft.com/office/powerpoint/2013/main/command">
      <pc:docMk/>
      <pc:sldMk cId="2753754541" sldId="2145707212"/>
    </pc:sldMkLst>
    <p188:txBody>
      <a:bodyPr/>
      <a:lstStyle/>
      <a:p>
        <a:r>
          <a:rPr lang="en-US"/>
          <a:t>updated</a:t>
        </a:r>
      </a:p>
    </p188:txBody>
  </p188:cm>
</p188:cmLst>
</file>

<file path=ppt/comments/modernComment_7FE4E65A_1B82C8B1.xml><?xml version="1.0" encoding="utf-8"?>
<p188:cmLst xmlns:a="http://schemas.openxmlformats.org/drawingml/2006/main" xmlns:r="http://schemas.openxmlformats.org/officeDocument/2006/relationships" xmlns:p188="http://schemas.microsoft.com/office/powerpoint/2018/8/main">
  <p188:cm id="{0C5FBE69-912C-4B0C-A73B-FB2B12831E32}" authorId="{90CE3A54-1E4E-4F99-9604-F6D6D213E6C9}" created="2025-12-24T01:44:45.127">
    <pc:sldMkLst xmlns:pc="http://schemas.microsoft.com/office/powerpoint/2013/main/command">
      <pc:docMk/>
      <pc:sldMk cId="2753754541" sldId="2145707212"/>
    </pc:sldMkLst>
    <p188:txBody>
      <a:bodyPr/>
      <a:lstStyle/>
      <a:p>
        <a:r>
          <a:rPr lang="en-US"/>
          <a:t>updated</a:t>
        </a:r>
      </a:p>
    </p188:txBody>
  </p188:cm>
</p188:cmLst>
</file>

<file path=ppt/comments/modernComment_7FE4E693_2CD21C54.xml><?xml version="1.0" encoding="utf-8"?>
<p188:cmLst xmlns:a="http://schemas.openxmlformats.org/drawingml/2006/main" xmlns:r="http://schemas.openxmlformats.org/officeDocument/2006/relationships" xmlns:p188="http://schemas.microsoft.com/office/powerpoint/2018/8/main">
  <p188:cm id="{B5AD5B58-14CC-4F18-A2FF-BEA1FD46D2B7}" authorId="{90CE3A54-1E4E-4F99-9604-F6D6D213E6C9}" created="2025-12-24T01:44:45.127">
    <pc:sldMkLst xmlns:pc="http://schemas.microsoft.com/office/powerpoint/2013/main/command">
      <pc:docMk/>
      <pc:sldMk cId="2753754541" sldId="2145707212"/>
    </pc:sldMkLst>
    <p188:txBody>
      <a:bodyPr/>
      <a:lstStyle/>
      <a:p>
        <a:r>
          <a:rPr lang="en-US"/>
          <a:t>updated</a:t>
        </a:r>
      </a:p>
    </p188:txBody>
  </p188:cm>
</p188:cmLst>
</file>

<file path=ppt/comments/modernComment_7FE4E699_9A9BB127.xml><?xml version="1.0" encoding="utf-8"?>
<p188:cmLst xmlns:a="http://schemas.openxmlformats.org/drawingml/2006/main" xmlns:r="http://schemas.openxmlformats.org/officeDocument/2006/relationships" xmlns:p188="http://schemas.microsoft.com/office/powerpoint/2018/8/main">
  <p188:cm id="{CC78D637-8C20-4EC9-AAA3-FF1A08065312}" authorId="{B39DF41F-75EB-A6A9-B2DE-7AAFE457D87A}" created="2026-02-25T05:03:11.006">
    <ac:deMkLst xmlns:ac="http://schemas.microsoft.com/office/drawing/2013/main/command">
      <pc:docMk xmlns:pc="http://schemas.microsoft.com/office/powerpoint/2013/main/command"/>
      <pc:sldMk xmlns:pc="http://schemas.microsoft.com/office/powerpoint/2013/main/command" cId="2593894695" sldId="2145707673"/>
      <ac:spMk id="6" creationId="{2CE8081B-A839-6C05-1CFF-B360CEC99B08}"/>
    </ac:deMkLst>
    <p188:txBody>
      <a:bodyPr/>
      <a:lstStyle/>
      <a:p>
        <a:r>
          <a:rPr lang="en-US"/>
          <a:t>Updated hf rec</a:t>
        </a:r>
      </a:p>
    </p188:txBody>
  </p188:cm>
</p188:cmLst>
</file>

<file path=ppt/comments/modernComment_7FE4E69A_1AAE1739.xml><?xml version="1.0" encoding="utf-8"?>
<p188:cmLst xmlns:a="http://schemas.openxmlformats.org/drawingml/2006/main" xmlns:r="http://schemas.openxmlformats.org/officeDocument/2006/relationships" xmlns:p188="http://schemas.microsoft.com/office/powerpoint/2018/8/main">
  <p188:cm id="{F6CEDDEF-6D55-4A85-BD3C-F4BD3044969E}" authorId="{90CE3A54-1E4E-4F99-9604-F6D6D213E6C9}" created="2025-12-24T01:45:07.171">
    <pc:sldMkLst xmlns:pc="http://schemas.microsoft.com/office/powerpoint/2013/main/command">
      <pc:docMk/>
      <pc:sldMk cId="447616825" sldId="14464"/>
    </pc:sldMkLst>
    <p188:txBody>
      <a:bodyPr/>
      <a:lstStyle/>
      <a:p>
        <a:r>
          <a:rPr lang="en-US"/>
          <a:t>updated</a:t>
        </a:r>
      </a:p>
    </p188:txBody>
  </p188:cm>
</p188:cmLst>
</file>

<file path=ppt/comments/modernComment_7FFFE6A3_297DCDBA.xml><?xml version="1.0" encoding="utf-8"?>
<p188:cmLst xmlns:a="http://schemas.openxmlformats.org/drawingml/2006/main" xmlns:r="http://schemas.openxmlformats.org/officeDocument/2006/relationships" xmlns:p188="http://schemas.microsoft.com/office/powerpoint/2018/8/main">
  <p188:cm id="{FBEE272D-10AC-4943-B6BD-30FF4F8D87D7}" authorId="{90CE3A54-1E4E-4F99-9604-F6D6D213E6C9}" created="2026-01-16T00:38:48.302">
    <ac:txMkLst xmlns:ac="http://schemas.microsoft.com/office/drawing/2013/main/command">
      <pc:docMk xmlns:pc="http://schemas.microsoft.com/office/powerpoint/2013/main/command"/>
      <pc:sldMk xmlns:pc="http://schemas.microsoft.com/office/powerpoint/2013/main/command" cId="696110522" sldId="2147477155"/>
      <ac:spMk id="1811459" creationId="{00000000-0000-0000-0000-000000000000}"/>
      <ac:txMk cp="218" len="122">
        <ac:context len="343" hash="4197848330"/>
      </ac:txMk>
    </ac:txMkLst>
    <p188:pos x="6562102" y="3702522"/>
    <p188:txBody>
      <a:bodyPr/>
      <a:lstStyle/>
      <a:p>
        <a:r>
          <a:rPr lang="en-US"/>
          <a:t>updated</a:t>
        </a:r>
      </a:p>
    </p188:txBody>
  </p188:cm>
</p188:cmLst>
</file>

<file path=ppt/comments/modernComment_EA4_3907E084.xml><?xml version="1.0" encoding="utf-8"?>
<p188:cmLst xmlns:a="http://schemas.openxmlformats.org/drawingml/2006/main" xmlns:r="http://schemas.openxmlformats.org/officeDocument/2006/relationships" xmlns:p188="http://schemas.microsoft.com/office/powerpoint/2018/8/main">
  <p188:cm id="{4A7C3469-198C-47CF-9DDA-C3E45825AE04}" authorId="{90CE3A54-1E4E-4F99-9604-F6D6D213E6C9}" created="2026-01-13T05:32:48.485">
    <pc:sldMkLst xmlns:pc="http://schemas.microsoft.com/office/powerpoint/2013/main/command">
      <pc:docMk/>
      <pc:sldMk cId="1453578362" sldId="3748"/>
    </pc:sldMkLst>
    <p188:txBody>
      <a:bodyPr/>
      <a:lstStyle/>
      <a:p>
        <a:r>
          <a:rPr lang="en-US"/>
          <a:t>Updated</a:t>
        </a:r>
      </a:p>
    </p188:txBody>
  </p188:cm>
</p188:cmLst>
</file>

<file path=ppt/diagrams/_rels/data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diagrams/_rels/data2.xml.rels><?xml version="1.0" encoding="UTF-8" standalone="yes"?>
<Relationships xmlns="http://schemas.openxmlformats.org/package/2006/relationships"><Relationship Id="rId1" Type="http://schemas.openxmlformats.org/officeDocument/2006/relationships/image" Target="../media/image40.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diagrams/_rels/drawing2.xml.rels><?xml version="1.0" encoding="UTF-8" standalone="yes"?>
<Relationships xmlns="http://schemas.openxmlformats.org/package/2006/relationships"><Relationship Id="rId1" Type="http://schemas.openxmlformats.org/officeDocument/2006/relationships/image" Target="../media/image40.jpeg"/></Relationships>
</file>

<file path=ppt/diagrams/colors1.xml><?xml version="1.0" encoding="utf-8"?>
<dgm:colorsDef xmlns:dgm="http://schemas.openxmlformats.org/drawingml/2006/diagram" xmlns:a="http://schemas.openxmlformats.org/drawingml/2006/main" uniqueId="urn:microsoft.com/office/officeart/2005/8/colors/accent0_1#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1">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5B7744-917A-4FD6-AA16-3CB0263912D1}" type="doc">
      <dgm:prSet loTypeId="urn:microsoft.com/office/officeart/2005/8/layout/hList7#1" loCatId="relationship" qsTypeId="urn:microsoft.com/office/officeart/2005/8/quickstyle/simple1#1" qsCatId="simple" csTypeId="urn:microsoft.com/office/officeart/2005/8/colors/accent0_1#1" csCatId="mainScheme" phldr="1"/>
      <dgm:spPr/>
    </dgm:pt>
    <dgm:pt modelId="{714289C4-44BF-4423-B73A-D36C7D29CD8B}">
      <dgm:prSet phldrT="[Text]" custT="1"/>
      <dgm:spPr/>
      <dgm:t>
        <a:bodyPr/>
        <a:lstStyle/>
        <a:p>
          <a:r>
            <a:rPr lang="en-US" sz="2400" b="1" u="sng" dirty="0"/>
            <a:t>No Diabetes</a:t>
          </a:r>
        </a:p>
        <a:p>
          <a:r>
            <a:rPr lang="en-US" sz="2400" b="1" dirty="0"/>
            <a:t>FBG &lt;100</a:t>
          </a:r>
        </a:p>
        <a:p>
          <a:r>
            <a:rPr lang="en-US" sz="2400" b="1" dirty="0"/>
            <a:t>Random &lt;140</a:t>
          </a:r>
        </a:p>
        <a:p>
          <a:r>
            <a:rPr lang="en-US" sz="2400" b="1" dirty="0"/>
            <a:t>A1c &lt;5.7%</a:t>
          </a:r>
        </a:p>
      </dgm:t>
    </dgm:pt>
    <dgm:pt modelId="{5AA015D8-B11C-4C72-B385-36C1E774D1A2}" type="parTrans" cxnId="{2E994245-FA34-4D67-9E2B-743453B3ABA0}">
      <dgm:prSet/>
      <dgm:spPr/>
      <dgm:t>
        <a:bodyPr/>
        <a:lstStyle/>
        <a:p>
          <a:endParaRPr lang="en-US"/>
        </a:p>
      </dgm:t>
    </dgm:pt>
    <dgm:pt modelId="{883B5228-B675-48FD-ADE3-882F219A32FD}" type="sibTrans" cxnId="{2E994245-FA34-4D67-9E2B-743453B3ABA0}">
      <dgm:prSet/>
      <dgm:spPr/>
      <dgm:t>
        <a:bodyPr/>
        <a:lstStyle/>
        <a:p>
          <a:endParaRPr lang="en-US"/>
        </a:p>
      </dgm:t>
    </dgm:pt>
    <dgm:pt modelId="{DAFD5B8F-7307-420F-8AA9-469750D54466}">
      <dgm:prSet phldrT="[Text]" custT="1"/>
      <dgm:spPr/>
      <dgm:t>
        <a:bodyPr/>
        <a:lstStyle/>
        <a:p>
          <a:r>
            <a:rPr lang="en-US" sz="2000" b="1" u="sng"/>
            <a:t>Prediabetes</a:t>
          </a:r>
        </a:p>
        <a:p>
          <a:r>
            <a:rPr lang="en-US" sz="2000" b="1"/>
            <a:t>FBG 100-125</a:t>
          </a:r>
        </a:p>
        <a:p>
          <a:r>
            <a:rPr lang="en-US" sz="2000" b="1"/>
            <a:t>Random 140 - 199</a:t>
          </a:r>
        </a:p>
        <a:p>
          <a:r>
            <a:rPr lang="en-US" sz="2000" b="1"/>
            <a:t>A1c ~ 5.7- 6.4% </a:t>
          </a:r>
        </a:p>
        <a:p>
          <a:r>
            <a:rPr lang="en-US" sz="2000" b="1"/>
            <a:t>50% working pancreas</a:t>
          </a:r>
          <a:endParaRPr lang="en-US" sz="2000" b="1" dirty="0"/>
        </a:p>
      </dgm:t>
    </dgm:pt>
    <dgm:pt modelId="{63002CCC-C05A-4123-9188-6CE2F4212990}" type="parTrans" cxnId="{818E502A-FE27-4D49-AAD0-FDEFDFC89433}">
      <dgm:prSet/>
      <dgm:spPr/>
      <dgm:t>
        <a:bodyPr/>
        <a:lstStyle/>
        <a:p>
          <a:endParaRPr lang="en-US"/>
        </a:p>
      </dgm:t>
    </dgm:pt>
    <dgm:pt modelId="{BDA7D873-F110-416A-8950-D7A412F1A1A1}" type="sibTrans" cxnId="{818E502A-FE27-4D49-AAD0-FDEFDFC89433}">
      <dgm:prSet/>
      <dgm:spPr/>
      <dgm:t>
        <a:bodyPr/>
        <a:lstStyle/>
        <a:p>
          <a:endParaRPr lang="en-US"/>
        </a:p>
      </dgm:t>
    </dgm:pt>
    <dgm:pt modelId="{53A7C8F1-6573-416B-BAD0-E203C790D54C}">
      <dgm:prSet phldrT="[Text]" custT="1"/>
      <dgm:spPr/>
      <dgm:t>
        <a:bodyPr/>
        <a:lstStyle/>
        <a:p>
          <a:r>
            <a:rPr lang="en-US" sz="2400" b="1" u="sng">
              <a:latin typeface="+mn-lt"/>
            </a:rPr>
            <a:t>D</a:t>
          </a:r>
          <a:r>
            <a:rPr kumimoji="0" lang="en-US" sz="2400" b="1" i="0" u="sng" strike="noStrike" cap="none" spc="0" normalizeH="0" baseline="0" noProof="0">
              <a:ln/>
              <a:effectLst/>
              <a:uLnTx/>
              <a:uFillTx/>
              <a:latin typeface="+mn-lt"/>
              <a:ea typeface="+mn-ea"/>
              <a:cs typeface="+mn-cs"/>
            </a:rPr>
            <a:t>iabetes</a:t>
          </a:r>
        </a:p>
        <a:p>
          <a:pPr rtl="0"/>
          <a:r>
            <a:rPr kumimoji="0" lang="en-US" sz="2400" b="1" i="0" u="none" strike="noStrike" cap="none" spc="0" normalizeH="0" baseline="0" noProof="0">
              <a:ln/>
              <a:effectLst/>
              <a:uLnTx/>
              <a:uFillTx/>
              <a:latin typeface="+mn-lt"/>
            </a:rPr>
            <a:t>FBG 126 +</a:t>
          </a:r>
        </a:p>
        <a:p>
          <a:pPr rtl="0"/>
          <a:r>
            <a:rPr kumimoji="0" lang="en-US" sz="2400" b="1" i="0" u="none" strike="noStrike" cap="none" spc="0" normalizeH="0" baseline="0" noProof="0">
              <a:ln/>
              <a:effectLst/>
              <a:uLnTx/>
              <a:uFillTx/>
              <a:latin typeface="+mn-lt"/>
            </a:rPr>
            <a:t>Random 200</a:t>
          </a:r>
          <a:r>
            <a:rPr kumimoji="0" lang="en-US" sz="2400" b="1" i="0" u="none" strike="noStrike" cap="none" spc="0" normalizeH="0" noProof="0">
              <a:ln/>
              <a:effectLst/>
              <a:uLnTx/>
              <a:uFillTx/>
              <a:latin typeface="+mn-lt"/>
            </a:rPr>
            <a:t> +</a:t>
          </a:r>
          <a:endParaRPr kumimoji="0" lang="en-US" sz="2400" b="1" i="0" u="none" strike="noStrike" cap="none" spc="0" normalizeH="0" baseline="0" noProof="0">
            <a:ln/>
            <a:effectLst/>
            <a:uLnTx/>
            <a:uFillTx/>
            <a:latin typeface="+mn-lt"/>
          </a:endParaRPr>
        </a:p>
        <a:p>
          <a:r>
            <a:rPr kumimoji="0" lang="en-US" sz="2400" b="1" i="0" u="none" strike="noStrike" cap="none" spc="0" normalizeH="0" baseline="0" noProof="0">
              <a:ln/>
              <a:effectLst/>
              <a:uLnTx/>
              <a:uFillTx/>
              <a:latin typeface="+mn-lt"/>
            </a:rPr>
            <a:t>A1c</a:t>
          </a:r>
          <a:r>
            <a:rPr kumimoji="0" lang="en-US" sz="2400" b="1" i="0" u="none" strike="noStrike" cap="none" spc="0" normalizeH="0" noProof="0">
              <a:ln/>
              <a:effectLst/>
              <a:uLnTx/>
              <a:uFillTx/>
              <a:latin typeface="+mn-lt"/>
            </a:rPr>
            <a:t> </a:t>
          </a:r>
          <a:r>
            <a:rPr kumimoji="0" lang="en-US" sz="2400" b="1" i="0" u="none" strike="noStrike" cap="none" spc="0" normalizeH="0" baseline="0" noProof="0">
              <a:ln/>
              <a:effectLst/>
              <a:uLnTx/>
              <a:uFillTx/>
              <a:latin typeface="+mn-lt"/>
            </a:rPr>
            <a:t>6.5% or +   </a:t>
          </a:r>
        </a:p>
        <a:p>
          <a:pPr rtl="0"/>
          <a:r>
            <a:rPr lang="en-US" sz="2400" b="1"/>
            <a:t>20% working pancreas</a:t>
          </a:r>
          <a:endParaRPr lang="en-US" sz="2400" b="1" dirty="0"/>
        </a:p>
      </dgm:t>
    </dgm:pt>
    <dgm:pt modelId="{D9354FAC-CB2C-4D5E-AC16-2B482560F86D}" type="parTrans" cxnId="{9F26229F-1FC4-476A-A7FD-B16E1578B86D}">
      <dgm:prSet/>
      <dgm:spPr/>
      <dgm:t>
        <a:bodyPr/>
        <a:lstStyle/>
        <a:p>
          <a:endParaRPr lang="en-US"/>
        </a:p>
      </dgm:t>
    </dgm:pt>
    <dgm:pt modelId="{886A07C9-7549-4FDD-82D5-820D0D3FDA16}" type="sibTrans" cxnId="{9F26229F-1FC4-476A-A7FD-B16E1578B86D}">
      <dgm:prSet/>
      <dgm:spPr/>
      <dgm:t>
        <a:bodyPr/>
        <a:lstStyle/>
        <a:p>
          <a:endParaRPr lang="en-US"/>
        </a:p>
      </dgm:t>
    </dgm:pt>
    <dgm:pt modelId="{21B2BCE8-470C-4505-93DC-36DDE14B2DFF}" type="pres">
      <dgm:prSet presAssocID="{5B5B7744-917A-4FD6-AA16-3CB0263912D1}" presName="Name0" presStyleCnt="0">
        <dgm:presLayoutVars>
          <dgm:dir/>
          <dgm:resizeHandles val="exact"/>
        </dgm:presLayoutVars>
      </dgm:prSet>
      <dgm:spPr/>
    </dgm:pt>
    <dgm:pt modelId="{D737B785-468C-4A0C-9BAF-B33CE9B38ADA}" type="pres">
      <dgm:prSet presAssocID="{5B5B7744-917A-4FD6-AA16-3CB0263912D1}" presName="fgShape" presStyleLbl="fgShp" presStyleIdx="0" presStyleCnt="1" custLinFactNeighborX="103" custLinFactNeighborY="21462"/>
      <dgm:spPr/>
    </dgm:pt>
    <dgm:pt modelId="{E3446D0B-132A-4581-B805-7D509ABBE1A9}" type="pres">
      <dgm:prSet presAssocID="{5B5B7744-917A-4FD6-AA16-3CB0263912D1}" presName="linComp" presStyleCnt="0"/>
      <dgm:spPr/>
    </dgm:pt>
    <dgm:pt modelId="{F0280A93-2598-4B79-BCF2-5A74016DDAA6}" type="pres">
      <dgm:prSet presAssocID="{714289C4-44BF-4423-B73A-D36C7D29CD8B}" presName="compNode" presStyleCnt="0"/>
      <dgm:spPr/>
    </dgm:pt>
    <dgm:pt modelId="{3325B67F-1C1F-4C7F-87F7-63A9F5F04916}" type="pres">
      <dgm:prSet presAssocID="{714289C4-44BF-4423-B73A-D36C7D29CD8B}" presName="bkgdShape" presStyleLbl="node1" presStyleIdx="0" presStyleCnt="3" custLinFactNeighborX="-64"/>
      <dgm:spPr/>
    </dgm:pt>
    <dgm:pt modelId="{5A6B1BA2-8CEC-4075-979B-58B751678363}" type="pres">
      <dgm:prSet presAssocID="{714289C4-44BF-4423-B73A-D36C7D29CD8B}" presName="nodeTx" presStyleLbl="node1" presStyleIdx="0" presStyleCnt="3">
        <dgm:presLayoutVars>
          <dgm:bulletEnabled val="1"/>
        </dgm:presLayoutVars>
      </dgm:prSet>
      <dgm:spPr/>
    </dgm:pt>
    <dgm:pt modelId="{E679BF5D-7D68-48F1-9595-1ED90F266B6A}" type="pres">
      <dgm:prSet presAssocID="{714289C4-44BF-4423-B73A-D36C7D29CD8B}" presName="invisiNode" presStyleLbl="node1" presStyleIdx="0" presStyleCnt="3"/>
      <dgm:spPr/>
    </dgm:pt>
    <dgm:pt modelId="{1B13010B-D7B8-48A4-9EA8-0FF90A870D10}" type="pres">
      <dgm:prSet presAssocID="{714289C4-44BF-4423-B73A-D36C7D29CD8B}" presName="imagNode" presStyleLbl="fgImgPlace1" presStyleIdx="0" presStyleCnt="3" custScaleX="122489" custScaleY="110658" custLinFactNeighborX="-2643" custLinFactNeighborY="2395"/>
      <dgm:spPr>
        <a:blipFill rotWithShape="0">
          <a:blip xmlns:r="http://schemas.openxmlformats.org/officeDocument/2006/relationships" r:embed="rId1">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dgm:spPr>
    </dgm:pt>
    <dgm:pt modelId="{A40BD255-8246-4A86-AC24-6E13AC11D8D0}" type="pres">
      <dgm:prSet presAssocID="{883B5228-B675-48FD-ADE3-882F219A32FD}" presName="sibTrans" presStyleLbl="sibTrans2D1" presStyleIdx="0" presStyleCnt="0"/>
      <dgm:spPr/>
    </dgm:pt>
    <dgm:pt modelId="{B4EC43FF-F280-4D81-B573-0BBE26119323}" type="pres">
      <dgm:prSet presAssocID="{DAFD5B8F-7307-420F-8AA9-469750D54466}" presName="compNode" presStyleCnt="0"/>
      <dgm:spPr/>
    </dgm:pt>
    <dgm:pt modelId="{4C98858D-9DCD-4D61-A6D2-9C95CB504251}" type="pres">
      <dgm:prSet presAssocID="{DAFD5B8F-7307-420F-8AA9-469750D54466}" presName="bkgdShape" presStyleLbl="node1" presStyleIdx="1" presStyleCnt="3" custLinFactNeighborX="-118"/>
      <dgm:spPr/>
    </dgm:pt>
    <dgm:pt modelId="{1DFC81E9-AEE7-4738-A0AB-51EC388659CE}" type="pres">
      <dgm:prSet presAssocID="{DAFD5B8F-7307-420F-8AA9-469750D54466}" presName="nodeTx" presStyleLbl="node1" presStyleIdx="1" presStyleCnt="3">
        <dgm:presLayoutVars>
          <dgm:bulletEnabled val="1"/>
        </dgm:presLayoutVars>
      </dgm:prSet>
      <dgm:spPr/>
    </dgm:pt>
    <dgm:pt modelId="{5642C667-2035-465B-88FA-BD5286D1ED4A}" type="pres">
      <dgm:prSet presAssocID="{DAFD5B8F-7307-420F-8AA9-469750D54466}" presName="invisiNode" presStyleLbl="node1" presStyleIdx="1" presStyleCnt="3"/>
      <dgm:spPr/>
    </dgm:pt>
    <dgm:pt modelId="{3606B1B6-912D-4BB2-940E-606747701328}" type="pres">
      <dgm:prSet presAssocID="{DAFD5B8F-7307-420F-8AA9-469750D54466}" presName="imagNode" presStyleLbl="fgImgPlace1" presStyleIdx="1" presStyleCnt="3" custScaleX="60724" custScaleY="66163" custLinFactNeighborX="2870" custLinFactNeighborY="-5329"/>
      <dgm:spPr>
        <a:blipFill rotWithShape="0">
          <a:blip xmlns:r="http://schemas.openxmlformats.org/officeDocument/2006/relationships" r:embed="rId2">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dgm:spPr>
    </dgm:pt>
    <dgm:pt modelId="{6FCB4B09-5AE8-4BCF-9C2E-5DB02F534E9D}" type="pres">
      <dgm:prSet presAssocID="{BDA7D873-F110-416A-8950-D7A412F1A1A1}" presName="sibTrans" presStyleLbl="sibTrans2D1" presStyleIdx="0" presStyleCnt="0"/>
      <dgm:spPr/>
    </dgm:pt>
    <dgm:pt modelId="{552AA70C-A20B-4D1F-9285-6CFC3143FB01}" type="pres">
      <dgm:prSet presAssocID="{53A7C8F1-6573-416B-BAD0-E203C790D54C}" presName="compNode" presStyleCnt="0"/>
      <dgm:spPr/>
    </dgm:pt>
    <dgm:pt modelId="{84406800-1B15-4073-9BE5-7AED3F8CD968}" type="pres">
      <dgm:prSet presAssocID="{53A7C8F1-6573-416B-BAD0-E203C790D54C}" presName="bkgdShape" presStyleLbl="node1" presStyleIdx="2" presStyleCnt="3" custLinFactNeighborX="8192"/>
      <dgm:spPr/>
    </dgm:pt>
    <dgm:pt modelId="{80C2ACF9-BD38-4248-9C5A-D57702DCA3FA}" type="pres">
      <dgm:prSet presAssocID="{53A7C8F1-6573-416B-BAD0-E203C790D54C}" presName="nodeTx" presStyleLbl="node1" presStyleIdx="2" presStyleCnt="3">
        <dgm:presLayoutVars>
          <dgm:bulletEnabled val="1"/>
        </dgm:presLayoutVars>
      </dgm:prSet>
      <dgm:spPr/>
    </dgm:pt>
    <dgm:pt modelId="{A550690B-CD28-43E2-88E8-918DBD12128C}" type="pres">
      <dgm:prSet presAssocID="{53A7C8F1-6573-416B-BAD0-E203C790D54C}" presName="invisiNode" presStyleLbl="node1" presStyleIdx="2" presStyleCnt="3"/>
      <dgm:spPr/>
    </dgm:pt>
    <dgm:pt modelId="{693F3127-73CA-4418-9BEB-76AC94A2C0E0}" type="pres">
      <dgm:prSet presAssocID="{53A7C8F1-6573-416B-BAD0-E203C790D54C}" presName="imagNode" presStyleLbl="fgImgPlace1" presStyleIdx="2" presStyleCnt="3" custScaleX="37897" custScaleY="42985"/>
      <dgm:spPr>
        <a:blipFill rotWithShape="0">
          <a:blip xmlns:r="http://schemas.openxmlformats.org/officeDocument/2006/relationships" r:embed="rId3">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dgm:spPr>
    </dgm:pt>
  </dgm:ptLst>
  <dgm:cxnLst>
    <dgm:cxn modelId="{60082310-7D50-42EA-AE76-3320D17664AA}" type="presOf" srcId="{883B5228-B675-48FD-ADE3-882F219A32FD}" destId="{A40BD255-8246-4A86-AC24-6E13AC11D8D0}" srcOrd="0" destOrd="0" presId="urn:microsoft.com/office/officeart/2005/8/layout/hList7#1"/>
    <dgm:cxn modelId="{FED94C18-E9F7-452B-8EA2-1617DC8FF2D4}" type="presOf" srcId="{714289C4-44BF-4423-B73A-D36C7D29CD8B}" destId="{5A6B1BA2-8CEC-4075-979B-58B751678363}" srcOrd="1" destOrd="0" presId="urn:microsoft.com/office/officeart/2005/8/layout/hList7#1"/>
    <dgm:cxn modelId="{5C3D6A1E-5185-4FCC-B8C9-6EC8FD9380A6}" type="presOf" srcId="{DAFD5B8F-7307-420F-8AA9-469750D54466}" destId="{4C98858D-9DCD-4D61-A6D2-9C95CB504251}" srcOrd="0" destOrd="0" presId="urn:microsoft.com/office/officeart/2005/8/layout/hList7#1"/>
    <dgm:cxn modelId="{818E502A-FE27-4D49-AAD0-FDEFDFC89433}" srcId="{5B5B7744-917A-4FD6-AA16-3CB0263912D1}" destId="{DAFD5B8F-7307-420F-8AA9-469750D54466}" srcOrd="1" destOrd="0" parTransId="{63002CCC-C05A-4123-9188-6CE2F4212990}" sibTransId="{BDA7D873-F110-416A-8950-D7A412F1A1A1}"/>
    <dgm:cxn modelId="{2E994245-FA34-4D67-9E2B-743453B3ABA0}" srcId="{5B5B7744-917A-4FD6-AA16-3CB0263912D1}" destId="{714289C4-44BF-4423-B73A-D36C7D29CD8B}" srcOrd="0" destOrd="0" parTransId="{5AA015D8-B11C-4C72-B385-36C1E774D1A2}" sibTransId="{883B5228-B675-48FD-ADE3-882F219A32FD}"/>
    <dgm:cxn modelId="{861AA865-09B1-4AF9-A06A-A4682CB7458D}" type="presOf" srcId="{5B5B7744-917A-4FD6-AA16-3CB0263912D1}" destId="{21B2BCE8-470C-4505-93DC-36DDE14B2DFF}" srcOrd="0" destOrd="0" presId="urn:microsoft.com/office/officeart/2005/8/layout/hList7#1"/>
    <dgm:cxn modelId="{B3EC2D79-F4A8-465F-A292-7F35E7D2F5A1}" type="presOf" srcId="{BDA7D873-F110-416A-8950-D7A412F1A1A1}" destId="{6FCB4B09-5AE8-4BCF-9C2E-5DB02F534E9D}" srcOrd="0" destOrd="0" presId="urn:microsoft.com/office/officeart/2005/8/layout/hList7#1"/>
    <dgm:cxn modelId="{5A3BD287-CADD-4CFC-B48E-9A23995430DF}" type="presOf" srcId="{DAFD5B8F-7307-420F-8AA9-469750D54466}" destId="{1DFC81E9-AEE7-4738-A0AB-51EC388659CE}" srcOrd="1" destOrd="0" presId="urn:microsoft.com/office/officeart/2005/8/layout/hList7#1"/>
    <dgm:cxn modelId="{9F26229F-1FC4-476A-A7FD-B16E1578B86D}" srcId="{5B5B7744-917A-4FD6-AA16-3CB0263912D1}" destId="{53A7C8F1-6573-416B-BAD0-E203C790D54C}" srcOrd="2" destOrd="0" parTransId="{D9354FAC-CB2C-4D5E-AC16-2B482560F86D}" sibTransId="{886A07C9-7549-4FDD-82D5-820D0D3FDA16}"/>
    <dgm:cxn modelId="{6DE947AD-0FF5-4BDC-B39C-89B3B8C1FF27}" type="presOf" srcId="{53A7C8F1-6573-416B-BAD0-E203C790D54C}" destId="{80C2ACF9-BD38-4248-9C5A-D57702DCA3FA}" srcOrd="1" destOrd="0" presId="urn:microsoft.com/office/officeart/2005/8/layout/hList7#1"/>
    <dgm:cxn modelId="{8AD588E5-0CCB-4C3B-8FC5-CA888E5F5251}" type="presOf" srcId="{53A7C8F1-6573-416B-BAD0-E203C790D54C}" destId="{84406800-1B15-4073-9BE5-7AED3F8CD968}" srcOrd="0" destOrd="0" presId="urn:microsoft.com/office/officeart/2005/8/layout/hList7#1"/>
    <dgm:cxn modelId="{D9DCE1F7-3175-4375-BE6D-8544E0419F1F}" type="presOf" srcId="{714289C4-44BF-4423-B73A-D36C7D29CD8B}" destId="{3325B67F-1C1F-4C7F-87F7-63A9F5F04916}" srcOrd="0" destOrd="0" presId="urn:microsoft.com/office/officeart/2005/8/layout/hList7#1"/>
    <dgm:cxn modelId="{5A48667A-699A-4A2D-8F67-8B38508A16C4}" type="presParOf" srcId="{21B2BCE8-470C-4505-93DC-36DDE14B2DFF}" destId="{D737B785-468C-4A0C-9BAF-B33CE9B38ADA}" srcOrd="0" destOrd="0" presId="urn:microsoft.com/office/officeart/2005/8/layout/hList7#1"/>
    <dgm:cxn modelId="{A53482CD-0077-43B5-B0F3-B683895B6878}" type="presParOf" srcId="{21B2BCE8-470C-4505-93DC-36DDE14B2DFF}" destId="{E3446D0B-132A-4581-B805-7D509ABBE1A9}" srcOrd="1" destOrd="0" presId="urn:microsoft.com/office/officeart/2005/8/layout/hList7#1"/>
    <dgm:cxn modelId="{581A1770-CCB1-4FA7-9296-BF099AD1ED9A}" type="presParOf" srcId="{E3446D0B-132A-4581-B805-7D509ABBE1A9}" destId="{F0280A93-2598-4B79-BCF2-5A74016DDAA6}" srcOrd="0" destOrd="0" presId="urn:microsoft.com/office/officeart/2005/8/layout/hList7#1"/>
    <dgm:cxn modelId="{F45E6B80-FF8B-4F28-8A6A-1178140B1C7D}" type="presParOf" srcId="{F0280A93-2598-4B79-BCF2-5A74016DDAA6}" destId="{3325B67F-1C1F-4C7F-87F7-63A9F5F04916}" srcOrd="0" destOrd="0" presId="urn:microsoft.com/office/officeart/2005/8/layout/hList7#1"/>
    <dgm:cxn modelId="{15FBD542-6372-47B7-AFC6-FB90AA56B4E3}" type="presParOf" srcId="{F0280A93-2598-4B79-BCF2-5A74016DDAA6}" destId="{5A6B1BA2-8CEC-4075-979B-58B751678363}" srcOrd="1" destOrd="0" presId="urn:microsoft.com/office/officeart/2005/8/layout/hList7#1"/>
    <dgm:cxn modelId="{F273985E-B5D9-4F0B-AD13-C88DDB787220}" type="presParOf" srcId="{F0280A93-2598-4B79-BCF2-5A74016DDAA6}" destId="{E679BF5D-7D68-48F1-9595-1ED90F266B6A}" srcOrd="2" destOrd="0" presId="urn:microsoft.com/office/officeart/2005/8/layout/hList7#1"/>
    <dgm:cxn modelId="{E767CE43-347A-4245-B19D-471F640D27A9}" type="presParOf" srcId="{F0280A93-2598-4B79-BCF2-5A74016DDAA6}" destId="{1B13010B-D7B8-48A4-9EA8-0FF90A870D10}" srcOrd="3" destOrd="0" presId="urn:microsoft.com/office/officeart/2005/8/layout/hList7#1"/>
    <dgm:cxn modelId="{F491C22D-CEDC-47B2-BC66-8EA09DBEE9A8}" type="presParOf" srcId="{E3446D0B-132A-4581-B805-7D509ABBE1A9}" destId="{A40BD255-8246-4A86-AC24-6E13AC11D8D0}" srcOrd="1" destOrd="0" presId="urn:microsoft.com/office/officeart/2005/8/layout/hList7#1"/>
    <dgm:cxn modelId="{9657A1AB-36C2-4623-9A76-C717888FBFAA}" type="presParOf" srcId="{E3446D0B-132A-4581-B805-7D509ABBE1A9}" destId="{B4EC43FF-F280-4D81-B573-0BBE26119323}" srcOrd="2" destOrd="0" presId="urn:microsoft.com/office/officeart/2005/8/layout/hList7#1"/>
    <dgm:cxn modelId="{B65DB711-7251-4663-912E-8AEFB6DDDD39}" type="presParOf" srcId="{B4EC43FF-F280-4D81-B573-0BBE26119323}" destId="{4C98858D-9DCD-4D61-A6D2-9C95CB504251}" srcOrd="0" destOrd="0" presId="urn:microsoft.com/office/officeart/2005/8/layout/hList7#1"/>
    <dgm:cxn modelId="{05C0F054-2692-4C9C-A265-50AAC2268753}" type="presParOf" srcId="{B4EC43FF-F280-4D81-B573-0BBE26119323}" destId="{1DFC81E9-AEE7-4738-A0AB-51EC388659CE}" srcOrd="1" destOrd="0" presId="urn:microsoft.com/office/officeart/2005/8/layout/hList7#1"/>
    <dgm:cxn modelId="{98E9C98E-D644-4A2A-B697-701677489A1D}" type="presParOf" srcId="{B4EC43FF-F280-4D81-B573-0BBE26119323}" destId="{5642C667-2035-465B-88FA-BD5286D1ED4A}" srcOrd="2" destOrd="0" presId="urn:microsoft.com/office/officeart/2005/8/layout/hList7#1"/>
    <dgm:cxn modelId="{8C958827-12DF-4A02-A7AC-C4ACAB936272}" type="presParOf" srcId="{B4EC43FF-F280-4D81-B573-0BBE26119323}" destId="{3606B1B6-912D-4BB2-940E-606747701328}" srcOrd="3" destOrd="0" presId="urn:microsoft.com/office/officeart/2005/8/layout/hList7#1"/>
    <dgm:cxn modelId="{3BD1C7CE-CB94-43F4-BE11-5A48160A6F28}" type="presParOf" srcId="{E3446D0B-132A-4581-B805-7D509ABBE1A9}" destId="{6FCB4B09-5AE8-4BCF-9C2E-5DB02F534E9D}" srcOrd="3" destOrd="0" presId="urn:microsoft.com/office/officeart/2005/8/layout/hList7#1"/>
    <dgm:cxn modelId="{40480202-6067-44ED-AE79-2BC41FB4A947}" type="presParOf" srcId="{E3446D0B-132A-4581-B805-7D509ABBE1A9}" destId="{552AA70C-A20B-4D1F-9285-6CFC3143FB01}" srcOrd="4" destOrd="0" presId="urn:microsoft.com/office/officeart/2005/8/layout/hList7#1"/>
    <dgm:cxn modelId="{60382088-A727-46B8-BCA2-7296B62FCED1}" type="presParOf" srcId="{552AA70C-A20B-4D1F-9285-6CFC3143FB01}" destId="{84406800-1B15-4073-9BE5-7AED3F8CD968}" srcOrd="0" destOrd="0" presId="urn:microsoft.com/office/officeart/2005/8/layout/hList7#1"/>
    <dgm:cxn modelId="{47610456-FA65-45E4-B100-DA30A5F01BC8}" type="presParOf" srcId="{552AA70C-A20B-4D1F-9285-6CFC3143FB01}" destId="{80C2ACF9-BD38-4248-9C5A-D57702DCA3FA}" srcOrd="1" destOrd="0" presId="urn:microsoft.com/office/officeart/2005/8/layout/hList7#1"/>
    <dgm:cxn modelId="{B3866149-7AEF-4819-9046-C20C99A25A16}" type="presParOf" srcId="{552AA70C-A20B-4D1F-9285-6CFC3143FB01}" destId="{A550690B-CD28-43E2-88E8-918DBD12128C}" srcOrd="2" destOrd="0" presId="urn:microsoft.com/office/officeart/2005/8/layout/hList7#1"/>
    <dgm:cxn modelId="{329F8C28-5972-425D-B13D-2F34AC1F8324}" type="presParOf" srcId="{552AA70C-A20B-4D1F-9285-6CFC3143FB01}" destId="{693F3127-73CA-4418-9BEB-76AC94A2C0E0}" srcOrd="3" destOrd="0" presId="urn:microsoft.com/office/officeart/2005/8/layout/hList7#1"/>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C91ABD1-055C-4F8F-ADB6-3C4EB91D18F5}" type="doc">
      <dgm:prSet loTypeId="urn:microsoft.com/office/officeart/2005/8/layout/hList1" loCatId="list" qsTypeId="urn:microsoft.com/office/officeart/2005/8/quickstyle/simple2#1" qsCatId="simple" csTypeId="urn:microsoft.com/office/officeart/2005/8/colors/accent3_2#1" csCatId="accent3" phldr="1"/>
      <dgm:spPr/>
      <dgm:t>
        <a:bodyPr/>
        <a:lstStyle/>
        <a:p>
          <a:endParaRPr lang="en-US"/>
        </a:p>
      </dgm:t>
    </dgm:pt>
    <dgm:pt modelId="{22B3DEB3-EA32-4632-8D79-0926AFEC0F06}">
      <dgm:prSet/>
      <dgm:spPr/>
      <dgm:t>
        <a:bodyPr/>
        <a:lstStyle/>
        <a:p>
          <a:r>
            <a:rPr lang="en-US" dirty="0">
              <a:solidFill>
                <a:srgbClr val="0070C0"/>
              </a:solidFill>
            </a:rPr>
            <a:t>A1c less than 7% (individualize)</a:t>
          </a:r>
        </a:p>
      </dgm:t>
    </dgm:pt>
    <dgm:pt modelId="{349341ED-3DEE-4084-B06B-F57DD801CBEB}" type="parTrans" cxnId="{65180CEF-473B-46D8-872F-CB779EA1AC92}">
      <dgm:prSet/>
      <dgm:spPr/>
      <dgm:t>
        <a:bodyPr/>
        <a:lstStyle/>
        <a:p>
          <a:endParaRPr lang="en-US"/>
        </a:p>
      </dgm:t>
    </dgm:pt>
    <dgm:pt modelId="{2E345A7A-7716-4B21-B16E-9EB37604CC66}" type="sibTrans" cxnId="{65180CEF-473B-46D8-872F-CB779EA1AC92}">
      <dgm:prSet/>
      <dgm:spPr/>
      <dgm:t>
        <a:bodyPr/>
        <a:lstStyle/>
        <a:p>
          <a:endParaRPr lang="en-US"/>
        </a:p>
      </dgm:t>
    </dgm:pt>
    <dgm:pt modelId="{3999FB6B-3090-4FF8-9BD5-530459409A92}">
      <dgm:prSet custT="1"/>
      <dgm:spPr/>
      <dgm:t>
        <a:bodyPr/>
        <a:lstStyle/>
        <a:p>
          <a:r>
            <a:rPr lang="en-US" sz="2800" dirty="0"/>
            <a:t>Pre-meal BG 80-130</a:t>
          </a:r>
        </a:p>
      </dgm:t>
    </dgm:pt>
    <dgm:pt modelId="{C480BB37-0CBE-4543-9D61-5F444D14DAAA}" type="parTrans" cxnId="{0BF2DFE8-1C4C-44A0-AB83-92A1B8827CF2}">
      <dgm:prSet/>
      <dgm:spPr/>
      <dgm:t>
        <a:bodyPr/>
        <a:lstStyle/>
        <a:p>
          <a:endParaRPr lang="en-US"/>
        </a:p>
      </dgm:t>
    </dgm:pt>
    <dgm:pt modelId="{08A40A30-1F48-4C7B-B3F3-F8389A05E13A}" type="sibTrans" cxnId="{0BF2DFE8-1C4C-44A0-AB83-92A1B8827CF2}">
      <dgm:prSet/>
      <dgm:spPr/>
      <dgm:t>
        <a:bodyPr/>
        <a:lstStyle/>
        <a:p>
          <a:endParaRPr lang="en-US"/>
        </a:p>
      </dgm:t>
    </dgm:pt>
    <dgm:pt modelId="{EA04FFEB-9D34-4416-A8E3-0238ACEA3C71}">
      <dgm:prSet custT="1"/>
      <dgm:spPr/>
      <dgm:t>
        <a:bodyPr/>
        <a:lstStyle/>
        <a:p>
          <a:r>
            <a:rPr lang="en-US" sz="2800" dirty="0"/>
            <a:t>Post meal BG &lt;180</a:t>
          </a:r>
        </a:p>
      </dgm:t>
    </dgm:pt>
    <dgm:pt modelId="{8427D646-1A9E-49EA-A521-0C64CEB14999}" type="parTrans" cxnId="{6042363D-6F63-4F94-A16A-8DC11F352491}">
      <dgm:prSet/>
      <dgm:spPr/>
      <dgm:t>
        <a:bodyPr/>
        <a:lstStyle/>
        <a:p>
          <a:endParaRPr lang="en-US"/>
        </a:p>
      </dgm:t>
    </dgm:pt>
    <dgm:pt modelId="{80A46680-79DF-4EFC-B924-F62F818EF9AD}" type="sibTrans" cxnId="{6042363D-6F63-4F94-A16A-8DC11F352491}">
      <dgm:prSet/>
      <dgm:spPr/>
      <dgm:t>
        <a:bodyPr/>
        <a:lstStyle/>
        <a:p>
          <a:endParaRPr lang="en-US"/>
        </a:p>
      </dgm:t>
    </dgm:pt>
    <dgm:pt modelId="{517447EA-412B-4991-936E-33297EE3E48B}">
      <dgm:prSet custT="1"/>
      <dgm:spPr/>
      <dgm:t>
        <a:bodyPr/>
        <a:lstStyle/>
        <a:p>
          <a:r>
            <a:rPr lang="en-US" sz="2800" dirty="0"/>
            <a:t>Time in Range (70-180) 70% of time</a:t>
          </a:r>
        </a:p>
      </dgm:t>
    </dgm:pt>
    <dgm:pt modelId="{F6130BA8-AC4A-430E-A8B2-2AC4D6F57744}" type="parTrans" cxnId="{A3D3E2F7-F056-4A19-BDA8-532BDF611982}">
      <dgm:prSet/>
      <dgm:spPr/>
      <dgm:t>
        <a:bodyPr/>
        <a:lstStyle/>
        <a:p>
          <a:endParaRPr lang="en-US"/>
        </a:p>
      </dgm:t>
    </dgm:pt>
    <dgm:pt modelId="{B93019DB-91B4-4E0D-9B9C-EB2AF1EBB1E8}" type="sibTrans" cxnId="{A3D3E2F7-F056-4A19-BDA8-532BDF611982}">
      <dgm:prSet/>
      <dgm:spPr/>
      <dgm:t>
        <a:bodyPr/>
        <a:lstStyle/>
        <a:p>
          <a:endParaRPr lang="en-US"/>
        </a:p>
      </dgm:t>
    </dgm:pt>
    <dgm:pt modelId="{0735A8E4-44B2-43CC-BF2E-89A3CCDB4C70}">
      <dgm:prSet custT="1"/>
      <dgm:spPr/>
      <dgm:t>
        <a:bodyPr/>
        <a:lstStyle/>
        <a:p>
          <a:r>
            <a:rPr lang="en-US" sz="2400" dirty="0">
              <a:solidFill>
                <a:srgbClr val="0070C0"/>
              </a:solidFill>
            </a:rPr>
            <a:t>Blood Pressure </a:t>
          </a:r>
        </a:p>
        <a:p>
          <a:r>
            <a:rPr lang="en-US" sz="2400" dirty="0">
              <a:solidFill>
                <a:srgbClr val="0070C0"/>
              </a:solidFill>
            </a:rPr>
            <a:t>&lt;130/80</a:t>
          </a:r>
        </a:p>
      </dgm:t>
    </dgm:pt>
    <dgm:pt modelId="{216AC97E-BEDF-41FC-9C7C-F3044924C920}" type="parTrans" cxnId="{FE41743F-6241-452C-8E15-A95C11F13BB8}">
      <dgm:prSet/>
      <dgm:spPr/>
      <dgm:t>
        <a:bodyPr/>
        <a:lstStyle/>
        <a:p>
          <a:endParaRPr lang="en-US"/>
        </a:p>
      </dgm:t>
    </dgm:pt>
    <dgm:pt modelId="{08E7CCFB-9E87-4F8D-B683-28F598025678}" type="sibTrans" cxnId="{FE41743F-6241-452C-8E15-A95C11F13BB8}">
      <dgm:prSet/>
      <dgm:spPr/>
      <dgm:t>
        <a:bodyPr/>
        <a:lstStyle/>
        <a:p>
          <a:endParaRPr lang="en-US"/>
        </a:p>
      </dgm:t>
    </dgm:pt>
    <dgm:pt modelId="{16552E76-7028-4D52-B586-875962D87952}">
      <dgm:prSet custT="1"/>
      <dgm:spPr/>
      <dgm:t>
        <a:bodyPr/>
        <a:lstStyle/>
        <a:p>
          <a:r>
            <a:rPr lang="en-US" sz="3200" dirty="0">
              <a:solidFill>
                <a:srgbClr val="0070C0"/>
              </a:solidFill>
            </a:rPr>
            <a:t>Cholesterol </a:t>
          </a:r>
        </a:p>
      </dgm:t>
    </dgm:pt>
    <dgm:pt modelId="{38D58956-0E67-4C65-A088-A58A7BE071E2}" type="parTrans" cxnId="{2C20231A-CA79-4B8E-9CE8-E7D617E803AE}">
      <dgm:prSet/>
      <dgm:spPr/>
      <dgm:t>
        <a:bodyPr/>
        <a:lstStyle/>
        <a:p>
          <a:endParaRPr lang="en-US"/>
        </a:p>
      </dgm:t>
    </dgm:pt>
    <dgm:pt modelId="{EBA697D1-8EFA-48BD-A99A-62726BBC22D8}" type="sibTrans" cxnId="{2C20231A-CA79-4B8E-9CE8-E7D617E803AE}">
      <dgm:prSet/>
      <dgm:spPr/>
      <dgm:t>
        <a:bodyPr/>
        <a:lstStyle/>
        <a:p>
          <a:endParaRPr lang="en-US"/>
        </a:p>
      </dgm:t>
    </dgm:pt>
    <dgm:pt modelId="{B5A320F2-6211-4A2C-9724-F328C10E2C33}">
      <dgm:prSet/>
      <dgm:spPr/>
      <dgm:t>
        <a:bodyPr/>
        <a:lstStyle/>
        <a:p>
          <a:pPr>
            <a:lnSpc>
              <a:spcPct val="100000"/>
            </a:lnSpc>
          </a:pPr>
          <a:r>
            <a:rPr lang="en-US" dirty="0">
              <a:latin typeface="Calibri" panose="020F0502020204030204" pitchFamily="34" charset="0"/>
              <a:ea typeface="Calibri" panose="020F0502020204030204" pitchFamily="34" charset="0"/>
              <a:cs typeface="Calibri" panose="020F0502020204030204" pitchFamily="34" charset="0"/>
            </a:rPr>
            <a:t>Statin therapy based on age &amp; risk status</a:t>
          </a:r>
        </a:p>
      </dgm:t>
    </dgm:pt>
    <dgm:pt modelId="{4E43C9F0-5A89-4ADD-8A59-ECF2C773BB87}" type="parTrans" cxnId="{DC4EE5DC-EACD-4D0C-B8E2-90FDA4FA8166}">
      <dgm:prSet/>
      <dgm:spPr/>
      <dgm:t>
        <a:bodyPr/>
        <a:lstStyle/>
        <a:p>
          <a:endParaRPr lang="en-US"/>
        </a:p>
      </dgm:t>
    </dgm:pt>
    <dgm:pt modelId="{BF0C997B-E5D7-4C6F-8B53-BE158E53585F}" type="sibTrans" cxnId="{DC4EE5DC-EACD-4D0C-B8E2-90FDA4FA8166}">
      <dgm:prSet/>
      <dgm:spPr/>
      <dgm:t>
        <a:bodyPr/>
        <a:lstStyle/>
        <a:p>
          <a:endParaRPr lang="en-US"/>
        </a:p>
      </dgm:t>
    </dgm:pt>
    <dgm:pt modelId="{C3FAA866-38E0-4315-BFA7-030FCF114F32}">
      <dgm:prSet/>
      <dgm:spPr/>
      <dgm:t>
        <a:bodyPr/>
        <a:lstStyle/>
        <a:p>
          <a:pPr>
            <a:lnSpc>
              <a:spcPct val="100000"/>
            </a:lnSpc>
          </a:pPr>
          <a:r>
            <a:rPr lang="en-US" dirty="0">
              <a:latin typeface="Calibri" panose="020F0502020204030204" pitchFamily="34" charset="0"/>
              <a:ea typeface="Calibri" panose="020F0502020204030204" pitchFamily="34" charset="0"/>
              <a:cs typeface="Calibri" panose="020F0502020204030204" pitchFamily="34" charset="0"/>
            </a:rPr>
            <a:t>If 40+ with ASCVD Risk, decrease LDL by 50%, LDL &lt;70</a:t>
          </a:r>
        </a:p>
      </dgm:t>
    </dgm:pt>
    <dgm:pt modelId="{D091B41A-F5D0-4811-94F7-CEF5876D72E0}" type="parTrans" cxnId="{2516E6E8-26B1-451F-91B2-FF0876781CF4}">
      <dgm:prSet/>
      <dgm:spPr/>
      <dgm:t>
        <a:bodyPr/>
        <a:lstStyle/>
        <a:p>
          <a:endParaRPr lang="en-US"/>
        </a:p>
      </dgm:t>
    </dgm:pt>
    <dgm:pt modelId="{F6ADC4EC-5806-40DD-B1B9-6AA99D3AE7BF}" type="sibTrans" cxnId="{2516E6E8-26B1-451F-91B2-FF0876781CF4}">
      <dgm:prSet/>
      <dgm:spPr/>
      <dgm:t>
        <a:bodyPr/>
        <a:lstStyle/>
        <a:p>
          <a:endParaRPr lang="en-US"/>
        </a:p>
      </dgm:t>
    </dgm:pt>
    <dgm:pt modelId="{ED71FFC3-1CDD-4022-8FF1-5AE9AA4CD027}">
      <dgm:prSet/>
      <dgm:spPr/>
      <dgm:t>
        <a:bodyPr/>
        <a:lstStyle/>
        <a:p>
          <a:pPr>
            <a:lnSpc>
              <a:spcPct val="100000"/>
            </a:lnSpc>
          </a:pPr>
          <a:r>
            <a:rPr lang="en-US" dirty="0">
              <a:latin typeface="Calibri" panose="020F0502020204030204" pitchFamily="34" charset="0"/>
              <a:ea typeface="Calibri" panose="020F0502020204030204" pitchFamily="34" charset="0"/>
              <a:cs typeface="Calibri" panose="020F0502020204030204" pitchFamily="34" charset="0"/>
            </a:rPr>
            <a:t>If 40+ with ASCVD, decrease LDL by 50%, LDL &lt;55</a:t>
          </a:r>
        </a:p>
      </dgm:t>
    </dgm:pt>
    <dgm:pt modelId="{EC3A86E3-6E09-4926-B923-8621E9335C7F}" type="parTrans" cxnId="{FF27EC21-C080-430C-9B66-41298F0EC8AF}">
      <dgm:prSet/>
      <dgm:spPr/>
      <dgm:t>
        <a:bodyPr/>
        <a:lstStyle/>
        <a:p>
          <a:endParaRPr lang="en-US"/>
        </a:p>
      </dgm:t>
    </dgm:pt>
    <dgm:pt modelId="{ABF60C88-3793-4D73-A678-A4D8451B494E}" type="sibTrans" cxnId="{FF27EC21-C080-430C-9B66-41298F0EC8AF}">
      <dgm:prSet/>
      <dgm:spPr/>
      <dgm:t>
        <a:bodyPr/>
        <a:lstStyle/>
        <a:p>
          <a:endParaRPr lang="en-US"/>
        </a:p>
      </dgm:t>
    </dgm:pt>
    <dgm:pt modelId="{94124377-B63B-424D-AE4D-C8CC9B4CE3C9}" type="pres">
      <dgm:prSet presAssocID="{AC91ABD1-055C-4F8F-ADB6-3C4EB91D18F5}" presName="Name0" presStyleCnt="0">
        <dgm:presLayoutVars>
          <dgm:dir/>
          <dgm:animLvl val="lvl"/>
          <dgm:resizeHandles val="exact"/>
        </dgm:presLayoutVars>
      </dgm:prSet>
      <dgm:spPr/>
    </dgm:pt>
    <dgm:pt modelId="{8DC3CA85-4FD5-4CF9-9221-0B81FC8F99DE}" type="pres">
      <dgm:prSet presAssocID="{22B3DEB3-EA32-4632-8D79-0926AFEC0F06}" presName="composite" presStyleCnt="0"/>
      <dgm:spPr/>
    </dgm:pt>
    <dgm:pt modelId="{4872154C-EA5B-4D81-878E-F905A5C23E2F}" type="pres">
      <dgm:prSet presAssocID="{22B3DEB3-EA32-4632-8D79-0926AFEC0F06}" presName="parTx" presStyleLbl="alignNode1" presStyleIdx="0" presStyleCnt="3">
        <dgm:presLayoutVars>
          <dgm:chMax val="0"/>
          <dgm:chPref val="0"/>
          <dgm:bulletEnabled val="1"/>
        </dgm:presLayoutVars>
      </dgm:prSet>
      <dgm:spPr/>
    </dgm:pt>
    <dgm:pt modelId="{640B5F80-DEF7-4D18-BEBA-D4065BE70367}" type="pres">
      <dgm:prSet presAssocID="{22B3DEB3-EA32-4632-8D79-0926AFEC0F06}" presName="desTx" presStyleLbl="alignAccFollowNode1" presStyleIdx="0" presStyleCnt="3">
        <dgm:presLayoutVars>
          <dgm:bulletEnabled val="1"/>
        </dgm:presLayoutVars>
      </dgm:prSet>
      <dgm:spPr/>
    </dgm:pt>
    <dgm:pt modelId="{B7E64E77-760C-4DA6-8E6B-FFE0B2DE8CF5}" type="pres">
      <dgm:prSet presAssocID="{2E345A7A-7716-4B21-B16E-9EB37604CC66}" presName="space" presStyleCnt="0"/>
      <dgm:spPr/>
    </dgm:pt>
    <dgm:pt modelId="{7F23C7A7-7BD6-44DC-ABE5-9F6781B98690}" type="pres">
      <dgm:prSet presAssocID="{0735A8E4-44B2-43CC-BF2E-89A3CCDB4C70}" presName="composite" presStyleCnt="0"/>
      <dgm:spPr/>
    </dgm:pt>
    <dgm:pt modelId="{38A44A9E-E78B-49FD-9BD4-97C4FC159060}" type="pres">
      <dgm:prSet presAssocID="{0735A8E4-44B2-43CC-BF2E-89A3CCDB4C70}" presName="parTx" presStyleLbl="alignNode1" presStyleIdx="1" presStyleCnt="3">
        <dgm:presLayoutVars>
          <dgm:chMax val="0"/>
          <dgm:chPref val="0"/>
          <dgm:bulletEnabled val="1"/>
        </dgm:presLayoutVars>
      </dgm:prSet>
      <dgm:spPr/>
    </dgm:pt>
    <dgm:pt modelId="{F1CF1BBD-31D1-4969-96C1-207E25C55671}" type="pres">
      <dgm:prSet presAssocID="{0735A8E4-44B2-43CC-BF2E-89A3CCDB4C70}" presName="desTx" presStyleLbl="alignAccFollowNode1" presStyleIdx="1" presStyleCnt="3">
        <dgm:presLayoutVars>
          <dgm:bulletEnabled val="1"/>
        </dgm:presLayoutVars>
      </dgm:prSet>
      <dgm:spPr>
        <a:blipFill rotWithShape="0">
          <a:blip xmlns:r="http://schemas.openxmlformats.org/officeDocument/2006/relationships" r:embed="rId1" cstate="print">
            <a:extLst>
              <a:ext uri="{28A0092B-C50C-407E-A947-70E740481C1C}">
                <a14:useLocalDpi xmlns:a14="http://schemas.microsoft.com/office/drawing/2010/main" val="0"/>
              </a:ext>
            </a:extLst>
          </a:blip>
          <a:srcRect/>
          <a:stretch>
            <a:fillRect l="-69000" r="-69000"/>
          </a:stretch>
        </a:blipFill>
      </dgm:spPr>
    </dgm:pt>
    <dgm:pt modelId="{5BC2DA95-BB8B-4685-AA28-D389B6E26D88}" type="pres">
      <dgm:prSet presAssocID="{08E7CCFB-9E87-4F8D-B683-28F598025678}" presName="space" presStyleCnt="0"/>
      <dgm:spPr/>
    </dgm:pt>
    <dgm:pt modelId="{5FFD60B6-BC09-4B0D-B0AF-115253852851}" type="pres">
      <dgm:prSet presAssocID="{16552E76-7028-4D52-B586-875962D87952}" presName="composite" presStyleCnt="0"/>
      <dgm:spPr/>
    </dgm:pt>
    <dgm:pt modelId="{2B8F0E08-6CE4-404D-AB9F-C96B6482D818}" type="pres">
      <dgm:prSet presAssocID="{16552E76-7028-4D52-B586-875962D87952}" presName="parTx" presStyleLbl="alignNode1" presStyleIdx="2" presStyleCnt="3" custScaleY="107431">
        <dgm:presLayoutVars>
          <dgm:chMax val="0"/>
          <dgm:chPref val="0"/>
          <dgm:bulletEnabled val="1"/>
        </dgm:presLayoutVars>
      </dgm:prSet>
      <dgm:spPr/>
    </dgm:pt>
    <dgm:pt modelId="{BF5A0C15-693D-4F97-A249-FA65EFF8FA38}" type="pres">
      <dgm:prSet presAssocID="{16552E76-7028-4D52-B586-875962D87952}" presName="desTx" presStyleLbl="alignAccFollowNode1" presStyleIdx="2" presStyleCnt="3" custScaleY="94886">
        <dgm:presLayoutVars>
          <dgm:bulletEnabled val="1"/>
        </dgm:presLayoutVars>
      </dgm:prSet>
      <dgm:spPr/>
    </dgm:pt>
  </dgm:ptLst>
  <dgm:cxnLst>
    <dgm:cxn modelId="{72F48614-AD6B-42E7-A64F-D33F83CE0166}" type="presOf" srcId="{B5A320F2-6211-4A2C-9724-F328C10E2C33}" destId="{BF5A0C15-693D-4F97-A249-FA65EFF8FA38}" srcOrd="0" destOrd="0" presId="urn:microsoft.com/office/officeart/2005/8/layout/hList1"/>
    <dgm:cxn modelId="{2C20231A-CA79-4B8E-9CE8-E7D617E803AE}" srcId="{AC91ABD1-055C-4F8F-ADB6-3C4EB91D18F5}" destId="{16552E76-7028-4D52-B586-875962D87952}" srcOrd="2" destOrd="0" parTransId="{38D58956-0E67-4C65-A088-A58A7BE071E2}" sibTransId="{EBA697D1-8EFA-48BD-A99A-62726BBC22D8}"/>
    <dgm:cxn modelId="{FF27EC21-C080-430C-9B66-41298F0EC8AF}" srcId="{16552E76-7028-4D52-B586-875962D87952}" destId="{ED71FFC3-1CDD-4022-8FF1-5AE9AA4CD027}" srcOrd="2" destOrd="0" parTransId="{EC3A86E3-6E09-4926-B923-8621E9335C7F}" sibTransId="{ABF60C88-3793-4D73-A678-A4D8451B494E}"/>
    <dgm:cxn modelId="{6042363D-6F63-4F94-A16A-8DC11F352491}" srcId="{22B3DEB3-EA32-4632-8D79-0926AFEC0F06}" destId="{EA04FFEB-9D34-4416-A8E3-0238ACEA3C71}" srcOrd="1" destOrd="0" parTransId="{8427D646-1A9E-49EA-A521-0C64CEB14999}" sibTransId="{80A46680-79DF-4EFC-B924-F62F818EF9AD}"/>
    <dgm:cxn modelId="{FE41743F-6241-452C-8E15-A95C11F13BB8}" srcId="{AC91ABD1-055C-4F8F-ADB6-3C4EB91D18F5}" destId="{0735A8E4-44B2-43CC-BF2E-89A3CCDB4C70}" srcOrd="1" destOrd="0" parTransId="{216AC97E-BEDF-41FC-9C7C-F3044924C920}" sibTransId="{08E7CCFB-9E87-4F8D-B683-28F598025678}"/>
    <dgm:cxn modelId="{1B2FAE4C-CDEB-49F1-A919-4C4F3EB03F58}" type="presOf" srcId="{22B3DEB3-EA32-4632-8D79-0926AFEC0F06}" destId="{4872154C-EA5B-4D81-878E-F905A5C23E2F}" srcOrd="0" destOrd="0" presId="urn:microsoft.com/office/officeart/2005/8/layout/hList1"/>
    <dgm:cxn modelId="{B0B37257-F9DB-4AFB-ABB7-169646578CF7}" type="presOf" srcId="{EA04FFEB-9D34-4416-A8E3-0238ACEA3C71}" destId="{640B5F80-DEF7-4D18-BEBA-D4065BE70367}" srcOrd="0" destOrd="1" presId="urn:microsoft.com/office/officeart/2005/8/layout/hList1"/>
    <dgm:cxn modelId="{8823D67C-3425-43B5-841B-0CEAEF056F5A}" type="presOf" srcId="{3999FB6B-3090-4FF8-9BD5-530459409A92}" destId="{640B5F80-DEF7-4D18-BEBA-D4065BE70367}" srcOrd="0" destOrd="0" presId="urn:microsoft.com/office/officeart/2005/8/layout/hList1"/>
    <dgm:cxn modelId="{202E2F7D-871F-4D45-9531-7EC740D73B6F}" type="presOf" srcId="{AC91ABD1-055C-4F8F-ADB6-3C4EB91D18F5}" destId="{94124377-B63B-424D-AE4D-C8CC9B4CE3C9}" srcOrd="0" destOrd="0" presId="urn:microsoft.com/office/officeart/2005/8/layout/hList1"/>
    <dgm:cxn modelId="{00149286-7B90-405B-A9CC-2B9149CA0791}" type="presOf" srcId="{ED71FFC3-1CDD-4022-8FF1-5AE9AA4CD027}" destId="{BF5A0C15-693D-4F97-A249-FA65EFF8FA38}" srcOrd="0" destOrd="2" presId="urn:microsoft.com/office/officeart/2005/8/layout/hList1"/>
    <dgm:cxn modelId="{04648D87-9BCC-41DE-BE89-A8EB3131F7CD}" type="presOf" srcId="{0735A8E4-44B2-43CC-BF2E-89A3CCDB4C70}" destId="{38A44A9E-E78B-49FD-9BD4-97C4FC159060}" srcOrd="0" destOrd="0" presId="urn:microsoft.com/office/officeart/2005/8/layout/hList1"/>
    <dgm:cxn modelId="{120D1E92-186E-405C-9A11-286EE41F5596}" type="presOf" srcId="{16552E76-7028-4D52-B586-875962D87952}" destId="{2B8F0E08-6CE4-404D-AB9F-C96B6482D818}" srcOrd="0" destOrd="0" presId="urn:microsoft.com/office/officeart/2005/8/layout/hList1"/>
    <dgm:cxn modelId="{53C2B3BA-9D29-48BC-B2AC-FDC500442074}" type="presOf" srcId="{C3FAA866-38E0-4315-BFA7-030FCF114F32}" destId="{BF5A0C15-693D-4F97-A249-FA65EFF8FA38}" srcOrd="0" destOrd="1" presId="urn:microsoft.com/office/officeart/2005/8/layout/hList1"/>
    <dgm:cxn modelId="{DC4EE5DC-EACD-4D0C-B8E2-90FDA4FA8166}" srcId="{16552E76-7028-4D52-B586-875962D87952}" destId="{B5A320F2-6211-4A2C-9724-F328C10E2C33}" srcOrd="0" destOrd="0" parTransId="{4E43C9F0-5A89-4ADD-8A59-ECF2C773BB87}" sibTransId="{BF0C997B-E5D7-4C6F-8B53-BE158E53585F}"/>
    <dgm:cxn modelId="{9FD58DE4-DFED-44EB-B339-863FA70CC970}" type="presOf" srcId="{517447EA-412B-4991-936E-33297EE3E48B}" destId="{640B5F80-DEF7-4D18-BEBA-D4065BE70367}" srcOrd="0" destOrd="2" presId="urn:microsoft.com/office/officeart/2005/8/layout/hList1"/>
    <dgm:cxn modelId="{0BF2DFE8-1C4C-44A0-AB83-92A1B8827CF2}" srcId="{22B3DEB3-EA32-4632-8D79-0926AFEC0F06}" destId="{3999FB6B-3090-4FF8-9BD5-530459409A92}" srcOrd="0" destOrd="0" parTransId="{C480BB37-0CBE-4543-9D61-5F444D14DAAA}" sibTransId="{08A40A30-1F48-4C7B-B3F3-F8389A05E13A}"/>
    <dgm:cxn modelId="{2516E6E8-26B1-451F-91B2-FF0876781CF4}" srcId="{16552E76-7028-4D52-B586-875962D87952}" destId="{C3FAA866-38E0-4315-BFA7-030FCF114F32}" srcOrd="1" destOrd="0" parTransId="{D091B41A-F5D0-4811-94F7-CEF5876D72E0}" sibTransId="{F6ADC4EC-5806-40DD-B1B9-6AA99D3AE7BF}"/>
    <dgm:cxn modelId="{65180CEF-473B-46D8-872F-CB779EA1AC92}" srcId="{AC91ABD1-055C-4F8F-ADB6-3C4EB91D18F5}" destId="{22B3DEB3-EA32-4632-8D79-0926AFEC0F06}" srcOrd="0" destOrd="0" parTransId="{349341ED-3DEE-4084-B06B-F57DD801CBEB}" sibTransId="{2E345A7A-7716-4B21-B16E-9EB37604CC66}"/>
    <dgm:cxn modelId="{A3D3E2F7-F056-4A19-BDA8-532BDF611982}" srcId="{22B3DEB3-EA32-4632-8D79-0926AFEC0F06}" destId="{517447EA-412B-4991-936E-33297EE3E48B}" srcOrd="2" destOrd="0" parTransId="{F6130BA8-AC4A-430E-A8B2-2AC4D6F57744}" sibTransId="{B93019DB-91B4-4E0D-9B9C-EB2AF1EBB1E8}"/>
    <dgm:cxn modelId="{F2848AA9-696D-484A-B9C4-B3E357507F4D}" type="presParOf" srcId="{94124377-B63B-424D-AE4D-C8CC9B4CE3C9}" destId="{8DC3CA85-4FD5-4CF9-9221-0B81FC8F99DE}" srcOrd="0" destOrd="0" presId="urn:microsoft.com/office/officeart/2005/8/layout/hList1"/>
    <dgm:cxn modelId="{A9A4A80C-248E-44EA-BDAE-0E8F26BDA59F}" type="presParOf" srcId="{8DC3CA85-4FD5-4CF9-9221-0B81FC8F99DE}" destId="{4872154C-EA5B-4D81-878E-F905A5C23E2F}" srcOrd="0" destOrd="0" presId="urn:microsoft.com/office/officeart/2005/8/layout/hList1"/>
    <dgm:cxn modelId="{4DD56E4E-AA43-408D-B798-5354D61AEF3B}" type="presParOf" srcId="{8DC3CA85-4FD5-4CF9-9221-0B81FC8F99DE}" destId="{640B5F80-DEF7-4D18-BEBA-D4065BE70367}" srcOrd="1" destOrd="0" presId="urn:microsoft.com/office/officeart/2005/8/layout/hList1"/>
    <dgm:cxn modelId="{05DEBE82-1AC3-4732-9E48-10241C7EDEE9}" type="presParOf" srcId="{94124377-B63B-424D-AE4D-C8CC9B4CE3C9}" destId="{B7E64E77-760C-4DA6-8E6B-FFE0B2DE8CF5}" srcOrd="1" destOrd="0" presId="urn:microsoft.com/office/officeart/2005/8/layout/hList1"/>
    <dgm:cxn modelId="{2B59ACC1-E511-4094-A2DC-1E4D2876821D}" type="presParOf" srcId="{94124377-B63B-424D-AE4D-C8CC9B4CE3C9}" destId="{7F23C7A7-7BD6-44DC-ABE5-9F6781B98690}" srcOrd="2" destOrd="0" presId="urn:microsoft.com/office/officeart/2005/8/layout/hList1"/>
    <dgm:cxn modelId="{F982F817-A3FF-478E-9A09-07060808978E}" type="presParOf" srcId="{7F23C7A7-7BD6-44DC-ABE5-9F6781B98690}" destId="{38A44A9E-E78B-49FD-9BD4-97C4FC159060}" srcOrd="0" destOrd="0" presId="urn:microsoft.com/office/officeart/2005/8/layout/hList1"/>
    <dgm:cxn modelId="{2F48EADD-9EE3-47EE-A1DF-77E1DAB37CB3}" type="presParOf" srcId="{7F23C7A7-7BD6-44DC-ABE5-9F6781B98690}" destId="{F1CF1BBD-31D1-4969-96C1-207E25C55671}" srcOrd="1" destOrd="0" presId="urn:microsoft.com/office/officeart/2005/8/layout/hList1"/>
    <dgm:cxn modelId="{79D60319-A807-4C99-807D-901762102E9E}" type="presParOf" srcId="{94124377-B63B-424D-AE4D-C8CC9B4CE3C9}" destId="{5BC2DA95-BB8B-4685-AA28-D389B6E26D88}" srcOrd="3" destOrd="0" presId="urn:microsoft.com/office/officeart/2005/8/layout/hList1"/>
    <dgm:cxn modelId="{ECBD3385-28B9-42DA-94E7-FDC728945C2E}" type="presParOf" srcId="{94124377-B63B-424D-AE4D-C8CC9B4CE3C9}" destId="{5FFD60B6-BC09-4B0D-B0AF-115253852851}" srcOrd="4" destOrd="0" presId="urn:microsoft.com/office/officeart/2005/8/layout/hList1"/>
    <dgm:cxn modelId="{D839733E-DB8A-4656-A810-5DF70CAE5D27}" type="presParOf" srcId="{5FFD60B6-BC09-4B0D-B0AF-115253852851}" destId="{2B8F0E08-6CE4-404D-AB9F-C96B6482D818}" srcOrd="0" destOrd="0" presId="urn:microsoft.com/office/officeart/2005/8/layout/hList1"/>
    <dgm:cxn modelId="{D66FE9F7-7B21-4024-B3AF-FD31707820C6}" type="presParOf" srcId="{5FFD60B6-BC09-4B0D-B0AF-115253852851}" destId="{BF5A0C15-693D-4F97-A249-FA65EFF8FA38}"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27FE7E-F417-4589-B1E2-0299AEB456D4}" type="doc">
      <dgm:prSet loTypeId="urn:microsoft.com/office/officeart/2005/8/layout/matrix2" loCatId="matrix" qsTypeId="urn:microsoft.com/office/officeart/2005/8/quickstyle/simple1#2" qsCatId="simple" csTypeId="urn:microsoft.com/office/officeart/2005/8/colors/colorful1#1" csCatId="colorful" phldr="1"/>
      <dgm:spPr/>
      <dgm:t>
        <a:bodyPr/>
        <a:lstStyle/>
        <a:p>
          <a:endParaRPr lang="en-US"/>
        </a:p>
      </dgm:t>
    </dgm:pt>
    <dgm:pt modelId="{81151B48-F447-490D-B324-E692F82698EA}">
      <dgm:prSet phldrT="[Text]"/>
      <dgm:spPr/>
      <dgm:t>
        <a:bodyPr/>
        <a:lstStyle/>
        <a:p>
          <a:r>
            <a:rPr lang="en-US" dirty="0"/>
            <a:t>DPP-4  Inhibitor</a:t>
          </a:r>
        </a:p>
      </dgm:t>
    </dgm:pt>
    <dgm:pt modelId="{C686A1A0-2369-4491-AD65-3CB4D4B0CB8A}" type="parTrans" cxnId="{90BADFE8-3D0D-4C2E-B0C2-AA2A0F99DD64}">
      <dgm:prSet/>
      <dgm:spPr/>
      <dgm:t>
        <a:bodyPr/>
        <a:lstStyle/>
        <a:p>
          <a:endParaRPr lang="en-US"/>
        </a:p>
      </dgm:t>
    </dgm:pt>
    <dgm:pt modelId="{247AFBDD-DD92-427A-B10E-30CC896EA4A3}" type="sibTrans" cxnId="{90BADFE8-3D0D-4C2E-B0C2-AA2A0F99DD64}">
      <dgm:prSet/>
      <dgm:spPr/>
      <dgm:t>
        <a:bodyPr/>
        <a:lstStyle/>
        <a:p>
          <a:endParaRPr lang="en-US"/>
        </a:p>
      </dgm:t>
    </dgm:pt>
    <dgm:pt modelId="{641D5040-F0DA-4A7F-A38B-C67095CE19A5}">
      <dgm:prSet phldrT="[Text]"/>
      <dgm:spPr/>
      <dgm:t>
        <a:bodyPr/>
        <a:lstStyle/>
        <a:p>
          <a:r>
            <a:rPr lang="en-US" dirty="0"/>
            <a:t>GLP-1 RA / GIP</a:t>
          </a:r>
        </a:p>
      </dgm:t>
    </dgm:pt>
    <dgm:pt modelId="{04654C33-D884-404D-B98F-A43646F74789}" type="parTrans" cxnId="{31D22EF5-FC9B-4812-835F-1CE6F3FC8E64}">
      <dgm:prSet/>
      <dgm:spPr/>
      <dgm:t>
        <a:bodyPr/>
        <a:lstStyle/>
        <a:p>
          <a:endParaRPr lang="en-US"/>
        </a:p>
      </dgm:t>
    </dgm:pt>
    <dgm:pt modelId="{03D6E768-11E4-4E75-B449-9E27503F1784}" type="sibTrans" cxnId="{31D22EF5-FC9B-4812-835F-1CE6F3FC8E64}">
      <dgm:prSet/>
      <dgm:spPr/>
      <dgm:t>
        <a:bodyPr/>
        <a:lstStyle/>
        <a:p>
          <a:endParaRPr lang="en-US"/>
        </a:p>
      </dgm:t>
    </dgm:pt>
    <dgm:pt modelId="{197ABAC7-D203-4DE0-A61C-46A18E7968B8}">
      <dgm:prSet phldrT="[Text]"/>
      <dgm:spPr/>
      <dgm:t>
        <a:bodyPr/>
        <a:lstStyle/>
        <a:p>
          <a:r>
            <a:rPr lang="en-US" dirty="0"/>
            <a:t>SGLT-2 Inhibitor</a:t>
          </a:r>
        </a:p>
      </dgm:t>
    </dgm:pt>
    <dgm:pt modelId="{D41BF091-E456-4ACD-9A2E-2CAF327E91BE}" type="parTrans" cxnId="{25B31C99-9F30-4463-81A2-BFCFAA916DF3}">
      <dgm:prSet/>
      <dgm:spPr/>
      <dgm:t>
        <a:bodyPr/>
        <a:lstStyle/>
        <a:p>
          <a:endParaRPr lang="en-US"/>
        </a:p>
      </dgm:t>
    </dgm:pt>
    <dgm:pt modelId="{115565AD-9C8C-49F7-B279-36AE74554F6A}" type="sibTrans" cxnId="{25B31C99-9F30-4463-81A2-BFCFAA916DF3}">
      <dgm:prSet/>
      <dgm:spPr/>
      <dgm:t>
        <a:bodyPr/>
        <a:lstStyle/>
        <a:p>
          <a:endParaRPr lang="en-US"/>
        </a:p>
      </dgm:t>
    </dgm:pt>
    <dgm:pt modelId="{117D3F5F-7746-478F-BF14-3C3DC02173FA}">
      <dgm:prSet phldrT="[Text]"/>
      <dgm:spPr/>
      <dgm:t>
        <a:bodyPr/>
        <a:lstStyle/>
        <a:p>
          <a:r>
            <a:rPr lang="en-US" dirty="0"/>
            <a:t>TZD, Metformin</a:t>
          </a:r>
        </a:p>
      </dgm:t>
    </dgm:pt>
    <dgm:pt modelId="{6AC90A5C-F1FD-4063-B78B-42685AA55B94}" type="parTrans" cxnId="{DF823221-7D21-4BFB-BCC0-6691406F27DF}">
      <dgm:prSet/>
      <dgm:spPr/>
      <dgm:t>
        <a:bodyPr/>
        <a:lstStyle/>
        <a:p>
          <a:endParaRPr lang="en-US"/>
        </a:p>
      </dgm:t>
    </dgm:pt>
    <dgm:pt modelId="{31762E0F-9472-4959-A6AE-AF62DEAD954C}" type="sibTrans" cxnId="{DF823221-7D21-4BFB-BCC0-6691406F27DF}">
      <dgm:prSet/>
      <dgm:spPr/>
      <dgm:t>
        <a:bodyPr/>
        <a:lstStyle/>
        <a:p>
          <a:endParaRPr lang="en-US"/>
        </a:p>
      </dgm:t>
    </dgm:pt>
    <dgm:pt modelId="{CF210463-D217-4998-A239-E35F8D21A123}" type="pres">
      <dgm:prSet presAssocID="{7627FE7E-F417-4589-B1E2-0299AEB456D4}" presName="matrix" presStyleCnt="0">
        <dgm:presLayoutVars>
          <dgm:chMax val="1"/>
          <dgm:dir/>
          <dgm:resizeHandles val="exact"/>
        </dgm:presLayoutVars>
      </dgm:prSet>
      <dgm:spPr/>
    </dgm:pt>
    <dgm:pt modelId="{1CDEC285-DFA0-452D-8169-AE05E84AC5C0}" type="pres">
      <dgm:prSet presAssocID="{7627FE7E-F417-4589-B1E2-0299AEB456D4}" presName="axisShape" presStyleLbl="bgShp" presStyleIdx="0" presStyleCnt="1"/>
      <dgm:spPr/>
    </dgm:pt>
    <dgm:pt modelId="{56C5CC79-3384-45D3-82DB-92BD4AC3025A}" type="pres">
      <dgm:prSet presAssocID="{7627FE7E-F417-4589-B1E2-0299AEB456D4}" presName="rect1" presStyleLbl="node1" presStyleIdx="0" presStyleCnt="4" custScaleX="118207" custLinFactNeighborX="-14096" custLinFactNeighborY="2694">
        <dgm:presLayoutVars>
          <dgm:chMax val="0"/>
          <dgm:chPref val="0"/>
          <dgm:bulletEnabled val="1"/>
        </dgm:presLayoutVars>
      </dgm:prSet>
      <dgm:spPr/>
    </dgm:pt>
    <dgm:pt modelId="{FFB482AC-98EA-4249-9FE9-A5794B4BC943}" type="pres">
      <dgm:prSet presAssocID="{7627FE7E-F417-4589-B1E2-0299AEB456D4}" presName="rect2" presStyleLbl="node1" presStyleIdx="1" presStyleCnt="4" custScaleX="109789">
        <dgm:presLayoutVars>
          <dgm:chMax val="0"/>
          <dgm:chPref val="0"/>
          <dgm:bulletEnabled val="1"/>
        </dgm:presLayoutVars>
      </dgm:prSet>
      <dgm:spPr/>
    </dgm:pt>
    <dgm:pt modelId="{73735AA7-2BD1-4131-8E6E-427B87B3029D}" type="pres">
      <dgm:prSet presAssocID="{7627FE7E-F417-4589-B1E2-0299AEB456D4}" presName="rect3" presStyleLbl="node1" presStyleIdx="2" presStyleCnt="4" custScaleX="118207" custLinFactNeighborX="-7146" custLinFactNeighborY="2069">
        <dgm:presLayoutVars>
          <dgm:chMax val="0"/>
          <dgm:chPref val="0"/>
          <dgm:bulletEnabled val="1"/>
        </dgm:presLayoutVars>
      </dgm:prSet>
      <dgm:spPr/>
    </dgm:pt>
    <dgm:pt modelId="{3CA77CB0-FC42-4A2C-BE83-F6EC72FDA92C}" type="pres">
      <dgm:prSet presAssocID="{7627FE7E-F417-4589-B1E2-0299AEB456D4}" presName="rect4" presStyleLbl="node1" presStyleIdx="3" presStyleCnt="4" custScaleX="118207" custLinFactNeighborX="7475" custLinFactNeighborY="2069">
        <dgm:presLayoutVars>
          <dgm:chMax val="0"/>
          <dgm:chPref val="0"/>
          <dgm:bulletEnabled val="1"/>
        </dgm:presLayoutVars>
      </dgm:prSet>
      <dgm:spPr/>
    </dgm:pt>
  </dgm:ptLst>
  <dgm:cxnLst>
    <dgm:cxn modelId="{DF823221-7D21-4BFB-BCC0-6691406F27DF}" srcId="{7627FE7E-F417-4589-B1E2-0299AEB456D4}" destId="{117D3F5F-7746-478F-BF14-3C3DC02173FA}" srcOrd="3" destOrd="0" parTransId="{6AC90A5C-F1FD-4063-B78B-42685AA55B94}" sibTransId="{31762E0F-9472-4959-A6AE-AF62DEAD954C}"/>
    <dgm:cxn modelId="{1C70124C-3236-4386-8EF7-205421C6ACFC}" type="presOf" srcId="{641D5040-F0DA-4A7F-A38B-C67095CE19A5}" destId="{FFB482AC-98EA-4249-9FE9-A5794B4BC943}" srcOrd="0" destOrd="0" presId="urn:microsoft.com/office/officeart/2005/8/layout/matrix2"/>
    <dgm:cxn modelId="{BDC8B86F-D205-47B2-9BD3-71837D47E6BF}" type="presOf" srcId="{7627FE7E-F417-4589-B1E2-0299AEB456D4}" destId="{CF210463-D217-4998-A239-E35F8D21A123}" srcOrd="0" destOrd="0" presId="urn:microsoft.com/office/officeart/2005/8/layout/matrix2"/>
    <dgm:cxn modelId="{5BFCBE7C-ABA5-4A6F-A801-778E96CB1E37}" type="presOf" srcId="{197ABAC7-D203-4DE0-A61C-46A18E7968B8}" destId="{73735AA7-2BD1-4131-8E6E-427B87B3029D}" srcOrd="0" destOrd="0" presId="urn:microsoft.com/office/officeart/2005/8/layout/matrix2"/>
    <dgm:cxn modelId="{25B31C99-9F30-4463-81A2-BFCFAA916DF3}" srcId="{7627FE7E-F417-4589-B1E2-0299AEB456D4}" destId="{197ABAC7-D203-4DE0-A61C-46A18E7968B8}" srcOrd="2" destOrd="0" parTransId="{D41BF091-E456-4ACD-9A2E-2CAF327E91BE}" sibTransId="{115565AD-9C8C-49F7-B279-36AE74554F6A}"/>
    <dgm:cxn modelId="{CC563DA6-0D4F-4396-82C4-A283F5D09680}" type="presOf" srcId="{81151B48-F447-490D-B324-E692F82698EA}" destId="{56C5CC79-3384-45D3-82DB-92BD4AC3025A}" srcOrd="0" destOrd="0" presId="urn:microsoft.com/office/officeart/2005/8/layout/matrix2"/>
    <dgm:cxn modelId="{90BADFE8-3D0D-4C2E-B0C2-AA2A0F99DD64}" srcId="{7627FE7E-F417-4589-B1E2-0299AEB456D4}" destId="{81151B48-F447-490D-B324-E692F82698EA}" srcOrd="0" destOrd="0" parTransId="{C686A1A0-2369-4491-AD65-3CB4D4B0CB8A}" sibTransId="{247AFBDD-DD92-427A-B10E-30CC896EA4A3}"/>
    <dgm:cxn modelId="{31D22EF5-FC9B-4812-835F-1CE6F3FC8E64}" srcId="{7627FE7E-F417-4589-B1E2-0299AEB456D4}" destId="{641D5040-F0DA-4A7F-A38B-C67095CE19A5}" srcOrd="1" destOrd="0" parTransId="{04654C33-D884-404D-B98F-A43646F74789}" sibTransId="{03D6E768-11E4-4E75-B449-9E27503F1784}"/>
    <dgm:cxn modelId="{C9D84EFA-A41A-44BF-B7DA-A88510881FCA}" type="presOf" srcId="{117D3F5F-7746-478F-BF14-3C3DC02173FA}" destId="{3CA77CB0-FC42-4A2C-BE83-F6EC72FDA92C}" srcOrd="0" destOrd="0" presId="urn:microsoft.com/office/officeart/2005/8/layout/matrix2"/>
    <dgm:cxn modelId="{96A46B33-FB4F-4DCE-85D7-30D9B9EE8857}" type="presParOf" srcId="{CF210463-D217-4998-A239-E35F8D21A123}" destId="{1CDEC285-DFA0-452D-8169-AE05E84AC5C0}" srcOrd="0" destOrd="0" presId="urn:microsoft.com/office/officeart/2005/8/layout/matrix2"/>
    <dgm:cxn modelId="{7F1605B1-1B00-487D-90E1-18D850474EFB}" type="presParOf" srcId="{CF210463-D217-4998-A239-E35F8D21A123}" destId="{56C5CC79-3384-45D3-82DB-92BD4AC3025A}" srcOrd="1" destOrd="0" presId="urn:microsoft.com/office/officeart/2005/8/layout/matrix2"/>
    <dgm:cxn modelId="{4EECEBC9-4A04-425D-BF23-F1571897E404}" type="presParOf" srcId="{CF210463-D217-4998-A239-E35F8D21A123}" destId="{FFB482AC-98EA-4249-9FE9-A5794B4BC943}" srcOrd="2" destOrd="0" presId="urn:microsoft.com/office/officeart/2005/8/layout/matrix2"/>
    <dgm:cxn modelId="{DB934722-8218-4EA8-A9C3-3A431439FB5A}" type="presParOf" srcId="{CF210463-D217-4998-A239-E35F8D21A123}" destId="{73735AA7-2BD1-4131-8E6E-427B87B3029D}" srcOrd="3" destOrd="0" presId="urn:microsoft.com/office/officeart/2005/8/layout/matrix2"/>
    <dgm:cxn modelId="{4DD7DB54-AF3D-45C4-9029-966946E05003}" type="presParOf" srcId="{CF210463-D217-4998-A239-E35F8D21A123}" destId="{3CA77CB0-FC42-4A2C-BE83-F6EC72FDA92C}"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461816B-E8A5-4BED-85A9-91B440E6CA25}" type="doc">
      <dgm:prSet loTypeId="urn:microsoft.com/office/officeart/2005/8/layout/default" loCatId="list" qsTypeId="urn:microsoft.com/office/officeart/2005/8/quickstyle/simple1#3" qsCatId="simple" csTypeId="urn:microsoft.com/office/officeart/2005/8/colors/colorful2#1" csCatId="colorful" phldr="1"/>
      <dgm:spPr/>
      <dgm:t>
        <a:bodyPr/>
        <a:lstStyle/>
        <a:p>
          <a:endParaRPr lang="en-US"/>
        </a:p>
      </dgm:t>
    </dgm:pt>
    <dgm:pt modelId="{9BAAA77F-2C26-4B57-9E87-E46CF2E4289D}">
      <dgm:prSet phldrT="[Text]"/>
      <dgm:spPr/>
      <dgm:t>
        <a:bodyPr/>
        <a:lstStyle/>
        <a:p>
          <a:r>
            <a:rPr lang="en-US" dirty="0"/>
            <a:t>A1C lowering</a:t>
          </a:r>
        </a:p>
      </dgm:t>
    </dgm:pt>
    <dgm:pt modelId="{B8BB54E7-7D4F-46BD-8848-A3419EB0DE87}" type="parTrans" cxnId="{07F872FB-E5DF-4AAA-A5BA-6302FD504609}">
      <dgm:prSet/>
      <dgm:spPr/>
      <dgm:t>
        <a:bodyPr/>
        <a:lstStyle/>
        <a:p>
          <a:endParaRPr lang="en-US"/>
        </a:p>
      </dgm:t>
    </dgm:pt>
    <dgm:pt modelId="{96D45247-A9B1-4057-8F3F-07540C324349}" type="sibTrans" cxnId="{07F872FB-E5DF-4AAA-A5BA-6302FD504609}">
      <dgm:prSet/>
      <dgm:spPr/>
      <dgm:t>
        <a:bodyPr/>
        <a:lstStyle/>
        <a:p>
          <a:endParaRPr lang="en-US"/>
        </a:p>
      </dgm:t>
    </dgm:pt>
    <dgm:pt modelId="{44132214-B276-4EEB-B75A-34E72D88DE56}">
      <dgm:prSet/>
      <dgm:spPr/>
      <dgm:t>
        <a:bodyPr/>
        <a:lstStyle/>
        <a:p>
          <a:r>
            <a:rPr lang="en-US" dirty="0"/>
            <a:t>Substantial Weight loss</a:t>
          </a:r>
        </a:p>
      </dgm:t>
    </dgm:pt>
    <dgm:pt modelId="{8D0EF25B-DC65-4B04-A917-FBA6069AEB81}" type="parTrans" cxnId="{37227A91-4D8C-48F8-83CF-0FA28D4EC04E}">
      <dgm:prSet/>
      <dgm:spPr/>
      <dgm:t>
        <a:bodyPr/>
        <a:lstStyle/>
        <a:p>
          <a:endParaRPr lang="en-US"/>
        </a:p>
      </dgm:t>
    </dgm:pt>
    <dgm:pt modelId="{AFB2908B-369A-47C5-8D12-281F53AD83CC}" type="sibTrans" cxnId="{37227A91-4D8C-48F8-83CF-0FA28D4EC04E}">
      <dgm:prSet/>
      <dgm:spPr/>
      <dgm:t>
        <a:bodyPr/>
        <a:lstStyle/>
        <a:p>
          <a:endParaRPr lang="en-US"/>
        </a:p>
      </dgm:t>
    </dgm:pt>
    <dgm:pt modelId="{68CC02E5-0314-4115-B7F9-E9B97699A4C6}">
      <dgm:prSet/>
      <dgm:spPr/>
      <dgm:t>
        <a:bodyPr/>
        <a:lstStyle/>
        <a:p>
          <a:r>
            <a:rPr lang="en-US" dirty="0"/>
            <a:t>Cardiovascular benefits*</a:t>
          </a:r>
        </a:p>
      </dgm:t>
    </dgm:pt>
    <dgm:pt modelId="{234E9E8D-B0AB-4151-9583-A9D142BADFA5}" type="parTrans" cxnId="{3269BF53-1E44-4E17-B74F-7622B028F0A2}">
      <dgm:prSet/>
      <dgm:spPr/>
      <dgm:t>
        <a:bodyPr/>
        <a:lstStyle/>
        <a:p>
          <a:endParaRPr lang="en-US"/>
        </a:p>
      </dgm:t>
    </dgm:pt>
    <dgm:pt modelId="{63AA4F84-BE76-41F9-835B-A39E83BDCEBB}" type="sibTrans" cxnId="{3269BF53-1E44-4E17-B74F-7622B028F0A2}">
      <dgm:prSet/>
      <dgm:spPr/>
      <dgm:t>
        <a:bodyPr/>
        <a:lstStyle/>
        <a:p>
          <a:endParaRPr lang="en-US"/>
        </a:p>
      </dgm:t>
    </dgm:pt>
    <dgm:pt modelId="{31549CA6-209B-4E30-919A-DC9EFDD689EB}">
      <dgm:prSet/>
      <dgm:spPr/>
      <dgm:t>
        <a:bodyPr/>
        <a:lstStyle/>
        <a:p>
          <a:r>
            <a:rPr lang="en-US" dirty="0"/>
            <a:t>Decreased appetited</a:t>
          </a:r>
        </a:p>
      </dgm:t>
    </dgm:pt>
    <dgm:pt modelId="{0BB69C2B-942E-4B95-97E5-5E8EE990067F}" type="parTrans" cxnId="{1CB7D00F-E489-49B0-9989-B45481D51A89}">
      <dgm:prSet/>
      <dgm:spPr/>
      <dgm:t>
        <a:bodyPr/>
        <a:lstStyle/>
        <a:p>
          <a:endParaRPr lang="en-US"/>
        </a:p>
      </dgm:t>
    </dgm:pt>
    <dgm:pt modelId="{F17F4822-5E5B-4207-B0AB-777E8F0B755A}" type="sibTrans" cxnId="{1CB7D00F-E489-49B0-9989-B45481D51A89}">
      <dgm:prSet/>
      <dgm:spPr/>
      <dgm:t>
        <a:bodyPr/>
        <a:lstStyle/>
        <a:p>
          <a:endParaRPr lang="en-US"/>
        </a:p>
      </dgm:t>
    </dgm:pt>
    <dgm:pt modelId="{BF950F98-5799-4EE0-BA46-70F9D90DE13E}">
      <dgm:prSet/>
      <dgm:spPr/>
      <dgm:t>
        <a:bodyPr/>
        <a:lstStyle/>
        <a:p>
          <a:r>
            <a:rPr lang="en-US" dirty="0"/>
            <a:t> Lowers post meal glucose</a:t>
          </a:r>
        </a:p>
      </dgm:t>
    </dgm:pt>
    <dgm:pt modelId="{EF468EF0-F3A8-4A92-A342-6E0A34406891}" type="parTrans" cxnId="{040EAC75-DF7B-451D-811B-2513DD0591A2}">
      <dgm:prSet/>
      <dgm:spPr/>
      <dgm:t>
        <a:bodyPr/>
        <a:lstStyle/>
        <a:p>
          <a:endParaRPr lang="en-US"/>
        </a:p>
      </dgm:t>
    </dgm:pt>
    <dgm:pt modelId="{AA050D5C-A167-4B13-A6EE-BCD5A0C85506}" type="sibTrans" cxnId="{040EAC75-DF7B-451D-811B-2513DD0591A2}">
      <dgm:prSet/>
      <dgm:spPr/>
      <dgm:t>
        <a:bodyPr/>
        <a:lstStyle/>
        <a:p>
          <a:endParaRPr lang="en-US"/>
        </a:p>
      </dgm:t>
    </dgm:pt>
    <dgm:pt modelId="{28A08FF5-EB93-43C9-B096-450342C8468D}">
      <dgm:prSet/>
      <dgm:spPr/>
      <dgm:t>
        <a:bodyPr/>
        <a:lstStyle/>
        <a:p>
          <a:r>
            <a:rPr lang="en-US" dirty="0"/>
            <a:t>Ease of use</a:t>
          </a:r>
        </a:p>
      </dgm:t>
    </dgm:pt>
    <dgm:pt modelId="{F01FD116-1447-4B5D-8B8A-DC74E03F801D}" type="parTrans" cxnId="{8E74DE00-B181-46AA-93FB-FA21B7E3E992}">
      <dgm:prSet/>
      <dgm:spPr/>
      <dgm:t>
        <a:bodyPr/>
        <a:lstStyle/>
        <a:p>
          <a:endParaRPr lang="en-US"/>
        </a:p>
      </dgm:t>
    </dgm:pt>
    <dgm:pt modelId="{F32D6C99-97B8-4165-8082-5A5ED7BD865F}" type="sibTrans" cxnId="{8E74DE00-B181-46AA-93FB-FA21B7E3E992}">
      <dgm:prSet/>
      <dgm:spPr/>
      <dgm:t>
        <a:bodyPr/>
        <a:lstStyle/>
        <a:p>
          <a:endParaRPr lang="en-US"/>
        </a:p>
      </dgm:t>
    </dgm:pt>
    <dgm:pt modelId="{1D9A7F9F-0870-44E9-B777-5033D13AACA7}" type="pres">
      <dgm:prSet presAssocID="{F461816B-E8A5-4BED-85A9-91B440E6CA25}" presName="diagram" presStyleCnt="0">
        <dgm:presLayoutVars>
          <dgm:dir/>
          <dgm:resizeHandles val="exact"/>
        </dgm:presLayoutVars>
      </dgm:prSet>
      <dgm:spPr/>
    </dgm:pt>
    <dgm:pt modelId="{82F70EB6-BDEC-489D-89F6-26A186592C34}" type="pres">
      <dgm:prSet presAssocID="{9BAAA77F-2C26-4B57-9E87-E46CF2E4289D}" presName="node" presStyleLbl="node1" presStyleIdx="0" presStyleCnt="6">
        <dgm:presLayoutVars>
          <dgm:bulletEnabled val="1"/>
        </dgm:presLayoutVars>
      </dgm:prSet>
      <dgm:spPr/>
    </dgm:pt>
    <dgm:pt modelId="{FAA56211-3228-47FB-8336-EE7CD7D86A67}" type="pres">
      <dgm:prSet presAssocID="{96D45247-A9B1-4057-8F3F-07540C324349}" presName="sibTrans" presStyleCnt="0"/>
      <dgm:spPr/>
    </dgm:pt>
    <dgm:pt modelId="{56D64140-1D42-4A8A-8C26-6A08A38C8607}" type="pres">
      <dgm:prSet presAssocID="{44132214-B276-4EEB-B75A-34E72D88DE56}" presName="node" presStyleLbl="node1" presStyleIdx="1" presStyleCnt="6">
        <dgm:presLayoutVars>
          <dgm:bulletEnabled val="1"/>
        </dgm:presLayoutVars>
      </dgm:prSet>
      <dgm:spPr/>
    </dgm:pt>
    <dgm:pt modelId="{5ABB4DD8-9934-4767-BB3E-5825BF063EE9}" type="pres">
      <dgm:prSet presAssocID="{AFB2908B-369A-47C5-8D12-281F53AD83CC}" presName="sibTrans" presStyleCnt="0"/>
      <dgm:spPr/>
    </dgm:pt>
    <dgm:pt modelId="{6F91AC0C-9A58-409F-929E-77F0C5840F2E}" type="pres">
      <dgm:prSet presAssocID="{68CC02E5-0314-4115-B7F9-E9B97699A4C6}" presName="node" presStyleLbl="node1" presStyleIdx="2" presStyleCnt="6">
        <dgm:presLayoutVars>
          <dgm:bulletEnabled val="1"/>
        </dgm:presLayoutVars>
      </dgm:prSet>
      <dgm:spPr/>
    </dgm:pt>
    <dgm:pt modelId="{4A4E4F49-D89E-46CA-9D0B-67C1ED4EAB3A}" type="pres">
      <dgm:prSet presAssocID="{63AA4F84-BE76-41F9-835B-A39E83BDCEBB}" presName="sibTrans" presStyleCnt="0"/>
      <dgm:spPr/>
    </dgm:pt>
    <dgm:pt modelId="{8FDD55A0-6520-4B00-9B88-8CE60EDF9BF2}" type="pres">
      <dgm:prSet presAssocID="{31549CA6-209B-4E30-919A-DC9EFDD689EB}" presName="node" presStyleLbl="node1" presStyleIdx="3" presStyleCnt="6">
        <dgm:presLayoutVars>
          <dgm:bulletEnabled val="1"/>
        </dgm:presLayoutVars>
      </dgm:prSet>
      <dgm:spPr/>
    </dgm:pt>
    <dgm:pt modelId="{189B94B3-6093-435F-B344-E87A3CDA404F}" type="pres">
      <dgm:prSet presAssocID="{F17F4822-5E5B-4207-B0AB-777E8F0B755A}" presName="sibTrans" presStyleCnt="0"/>
      <dgm:spPr/>
    </dgm:pt>
    <dgm:pt modelId="{0A980518-64F4-43CC-B5F6-9FB4FAFBDDAD}" type="pres">
      <dgm:prSet presAssocID="{BF950F98-5799-4EE0-BA46-70F9D90DE13E}" presName="node" presStyleLbl="node1" presStyleIdx="4" presStyleCnt="6">
        <dgm:presLayoutVars>
          <dgm:bulletEnabled val="1"/>
        </dgm:presLayoutVars>
      </dgm:prSet>
      <dgm:spPr/>
    </dgm:pt>
    <dgm:pt modelId="{14D28ABF-593A-4DFF-A8BD-3024F3652A57}" type="pres">
      <dgm:prSet presAssocID="{AA050D5C-A167-4B13-A6EE-BCD5A0C85506}" presName="sibTrans" presStyleCnt="0"/>
      <dgm:spPr/>
    </dgm:pt>
    <dgm:pt modelId="{9C517C85-2AF3-49AE-9D9C-FA1D1F32A48A}" type="pres">
      <dgm:prSet presAssocID="{28A08FF5-EB93-43C9-B096-450342C8468D}" presName="node" presStyleLbl="node1" presStyleIdx="5" presStyleCnt="6">
        <dgm:presLayoutVars>
          <dgm:bulletEnabled val="1"/>
        </dgm:presLayoutVars>
      </dgm:prSet>
      <dgm:spPr/>
    </dgm:pt>
  </dgm:ptLst>
  <dgm:cxnLst>
    <dgm:cxn modelId="{8E74DE00-B181-46AA-93FB-FA21B7E3E992}" srcId="{F461816B-E8A5-4BED-85A9-91B440E6CA25}" destId="{28A08FF5-EB93-43C9-B096-450342C8468D}" srcOrd="5" destOrd="0" parTransId="{F01FD116-1447-4B5D-8B8A-DC74E03F801D}" sibTransId="{F32D6C99-97B8-4165-8082-5A5ED7BD865F}"/>
    <dgm:cxn modelId="{1CB7D00F-E489-49B0-9989-B45481D51A89}" srcId="{F461816B-E8A5-4BED-85A9-91B440E6CA25}" destId="{31549CA6-209B-4E30-919A-DC9EFDD689EB}" srcOrd="3" destOrd="0" parTransId="{0BB69C2B-942E-4B95-97E5-5E8EE990067F}" sibTransId="{F17F4822-5E5B-4207-B0AB-777E8F0B755A}"/>
    <dgm:cxn modelId="{8F489D33-0D29-42A5-A1CE-98DB2825C2A3}" type="presOf" srcId="{28A08FF5-EB93-43C9-B096-450342C8468D}" destId="{9C517C85-2AF3-49AE-9D9C-FA1D1F32A48A}" srcOrd="0" destOrd="0" presId="urn:microsoft.com/office/officeart/2005/8/layout/default"/>
    <dgm:cxn modelId="{6B98B872-8C67-4A12-82AD-60D356A1B5FA}" type="presOf" srcId="{F461816B-E8A5-4BED-85A9-91B440E6CA25}" destId="{1D9A7F9F-0870-44E9-B777-5033D13AACA7}" srcOrd="0" destOrd="0" presId="urn:microsoft.com/office/officeart/2005/8/layout/default"/>
    <dgm:cxn modelId="{3269BF53-1E44-4E17-B74F-7622B028F0A2}" srcId="{F461816B-E8A5-4BED-85A9-91B440E6CA25}" destId="{68CC02E5-0314-4115-B7F9-E9B97699A4C6}" srcOrd="2" destOrd="0" parTransId="{234E9E8D-B0AB-4151-9583-A9D142BADFA5}" sibTransId="{63AA4F84-BE76-41F9-835B-A39E83BDCEBB}"/>
    <dgm:cxn modelId="{040EAC75-DF7B-451D-811B-2513DD0591A2}" srcId="{F461816B-E8A5-4BED-85A9-91B440E6CA25}" destId="{BF950F98-5799-4EE0-BA46-70F9D90DE13E}" srcOrd="4" destOrd="0" parTransId="{EF468EF0-F3A8-4A92-A342-6E0A34406891}" sibTransId="{AA050D5C-A167-4B13-A6EE-BCD5A0C85506}"/>
    <dgm:cxn modelId="{1D9DBF77-5D95-4ED8-A7D5-AD6838EBDE7D}" type="presOf" srcId="{44132214-B276-4EEB-B75A-34E72D88DE56}" destId="{56D64140-1D42-4A8A-8C26-6A08A38C8607}" srcOrd="0" destOrd="0" presId="urn:microsoft.com/office/officeart/2005/8/layout/default"/>
    <dgm:cxn modelId="{E601DA7D-3D24-4523-8B5C-7333C02213A2}" type="presOf" srcId="{31549CA6-209B-4E30-919A-DC9EFDD689EB}" destId="{8FDD55A0-6520-4B00-9B88-8CE60EDF9BF2}" srcOrd="0" destOrd="0" presId="urn:microsoft.com/office/officeart/2005/8/layout/default"/>
    <dgm:cxn modelId="{37227A91-4D8C-48F8-83CF-0FA28D4EC04E}" srcId="{F461816B-E8A5-4BED-85A9-91B440E6CA25}" destId="{44132214-B276-4EEB-B75A-34E72D88DE56}" srcOrd="1" destOrd="0" parTransId="{8D0EF25B-DC65-4B04-A917-FBA6069AEB81}" sibTransId="{AFB2908B-369A-47C5-8D12-281F53AD83CC}"/>
    <dgm:cxn modelId="{8155EEA6-45F3-42A5-817E-66D127F80726}" type="presOf" srcId="{9BAAA77F-2C26-4B57-9E87-E46CF2E4289D}" destId="{82F70EB6-BDEC-489D-89F6-26A186592C34}" srcOrd="0" destOrd="0" presId="urn:microsoft.com/office/officeart/2005/8/layout/default"/>
    <dgm:cxn modelId="{8C7424BD-86B2-46DC-B42C-095072DD167D}" type="presOf" srcId="{68CC02E5-0314-4115-B7F9-E9B97699A4C6}" destId="{6F91AC0C-9A58-409F-929E-77F0C5840F2E}" srcOrd="0" destOrd="0" presId="urn:microsoft.com/office/officeart/2005/8/layout/default"/>
    <dgm:cxn modelId="{D33F8BF3-00DC-4D0E-9B4C-C7D650C549F1}" type="presOf" srcId="{BF950F98-5799-4EE0-BA46-70F9D90DE13E}" destId="{0A980518-64F4-43CC-B5F6-9FB4FAFBDDAD}" srcOrd="0" destOrd="0" presId="urn:microsoft.com/office/officeart/2005/8/layout/default"/>
    <dgm:cxn modelId="{07F872FB-E5DF-4AAA-A5BA-6302FD504609}" srcId="{F461816B-E8A5-4BED-85A9-91B440E6CA25}" destId="{9BAAA77F-2C26-4B57-9E87-E46CF2E4289D}" srcOrd="0" destOrd="0" parTransId="{B8BB54E7-7D4F-46BD-8848-A3419EB0DE87}" sibTransId="{96D45247-A9B1-4057-8F3F-07540C324349}"/>
    <dgm:cxn modelId="{A216460D-69AC-42EC-B1A0-05F8DC9DC531}" type="presParOf" srcId="{1D9A7F9F-0870-44E9-B777-5033D13AACA7}" destId="{82F70EB6-BDEC-489D-89F6-26A186592C34}" srcOrd="0" destOrd="0" presId="urn:microsoft.com/office/officeart/2005/8/layout/default"/>
    <dgm:cxn modelId="{3BFA05AF-E333-4778-9E0A-9A17ACAE9205}" type="presParOf" srcId="{1D9A7F9F-0870-44E9-B777-5033D13AACA7}" destId="{FAA56211-3228-47FB-8336-EE7CD7D86A67}" srcOrd="1" destOrd="0" presId="urn:microsoft.com/office/officeart/2005/8/layout/default"/>
    <dgm:cxn modelId="{42C3080A-DAA8-43B4-BDCB-C31F83F03318}" type="presParOf" srcId="{1D9A7F9F-0870-44E9-B777-5033D13AACA7}" destId="{56D64140-1D42-4A8A-8C26-6A08A38C8607}" srcOrd="2" destOrd="0" presId="urn:microsoft.com/office/officeart/2005/8/layout/default"/>
    <dgm:cxn modelId="{47DD6B27-A8F5-418F-AD9D-1DBE73F5E696}" type="presParOf" srcId="{1D9A7F9F-0870-44E9-B777-5033D13AACA7}" destId="{5ABB4DD8-9934-4767-BB3E-5825BF063EE9}" srcOrd="3" destOrd="0" presId="urn:microsoft.com/office/officeart/2005/8/layout/default"/>
    <dgm:cxn modelId="{E17AD29A-CDA3-4BA4-AC9F-87FB93BDF9CD}" type="presParOf" srcId="{1D9A7F9F-0870-44E9-B777-5033D13AACA7}" destId="{6F91AC0C-9A58-409F-929E-77F0C5840F2E}" srcOrd="4" destOrd="0" presId="urn:microsoft.com/office/officeart/2005/8/layout/default"/>
    <dgm:cxn modelId="{BBBC2705-9784-45A2-9D81-066953727D13}" type="presParOf" srcId="{1D9A7F9F-0870-44E9-B777-5033D13AACA7}" destId="{4A4E4F49-D89E-46CA-9D0B-67C1ED4EAB3A}" srcOrd="5" destOrd="0" presId="urn:microsoft.com/office/officeart/2005/8/layout/default"/>
    <dgm:cxn modelId="{2585AD8E-647D-4CB7-8A9B-FD620E79B26F}" type="presParOf" srcId="{1D9A7F9F-0870-44E9-B777-5033D13AACA7}" destId="{8FDD55A0-6520-4B00-9B88-8CE60EDF9BF2}" srcOrd="6" destOrd="0" presId="urn:microsoft.com/office/officeart/2005/8/layout/default"/>
    <dgm:cxn modelId="{9AFAF2A2-B671-4E1C-8149-A75A5CB4A355}" type="presParOf" srcId="{1D9A7F9F-0870-44E9-B777-5033D13AACA7}" destId="{189B94B3-6093-435F-B344-E87A3CDA404F}" srcOrd="7" destOrd="0" presId="urn:microsoft.com/office/officeart/2005/8/layout/default"/>
    <dgm:cxn modelId="{A11FF79F-5B39-4CB8-B02A-8B74CC43D050}" type="presParOf" srcId="{1D9A7F9F-0870-44E9-B777-5033D13AACA7}" destId="{0A980518-64F4-43CC-B5F6-9FB4FAFBDDAD}" srcOrd="8" destOrd="0" presId="urn:microsoft.com/office/officeart/2005/8/layout/default"/>
    <dgm:cxn modelId="{036F7D12-CD21-41B5-9B59-0B26F7DC331C}" type="presParOf" srcId="{1D9A7F9F-0870-44E9-B777-5033D13AACA7}" destId="{14D28ABF-593A-4DFF-A8BD-3024F3652A57}" srcOrd="9" destOrd="0" presId="urn:microsoft.com/office/officeart/2005/8/layout/default"/>
    <dgm:cxn modelId="{2DBAE660-4CB4-4D4B-B35E-DE9932F081B6}" type="presParOf" srcId="{1D9A7F9F-0870-44E9-B777-5033D13AACA7}" destId="{9C517C85-2AF3-49AE-9D9C-FA1D1F32A48A}"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AD4E854-A968-410A-8892-963E73470DF9}" type="doc">
      <dgm:prSet loTypeId="urn:microsoft.com/office/officeart/2005/8/layout/default" loCatId="list" qsTypeId="urn:microsoft.com/office/officeart/2005/8/quickstyle/simple1#4" qsCatId="simple" csTypeId="urn:microsoft.com/office/officeart/2005/8/colors/colorful1#2" csCatId="colorful" phldr="1"/>
      <dgm:spPr/>
      <dgm:t>
        <a:bodyPr/>
        <a:lstStyle/>
        <a:p>
          <a:endParaRPr lang="en-US"/>
        </a:p>
      </dgm:t>
    </dgm:pt>
    <dgm:pt modelId="{DDA6DD5D-28C5-4981-97EC-784BBFDA9208}">
      <dgm:prSet phldrT="[Text]"/>
      <dgm:spPr/>
      <dgm:t>
        <a:bodyPr/>
        <a:lstStyle/>
        <a:p>
          <a:r>
            <a:rPr lang="en-US" dirty="0"/>
            <a:t>Genitourinary infections</a:t>
          </a:r>
        </a:p>
      </dgm:t>
    </dgm:pt>
    <dgm:pt modelId="{551FB8E6-9044-41B7-8E41-63FE5FE71378}" type="parTrans" cxnId="{7F11C233-A441-4D2C-8C55-93161A96CB86}">
      <dgm:prSet/>
      <dgm:spPr/>
      <dgm:t>
        <a:bodyPr/>
        <a:lstStyle/>
        <a:p>
          <a:endParaRPr lang="en-US"/>
        </a:p>
      </dgm:t>
    </dgm:pt>
    <dgm:pt modelId="{40B1B0E2-75F2-416B-B255-B240F27FE63D}" type="sibTrans" cxnId="{7F11C233-A441-4D2C-8C55-93161A96CB86}">
      <dgm:prSet/>
      <dgm:spPr/>
      <dgm:t>
        <a:bodyPr/>
        <a:lstStyle/>
        <a:p>
          <a:endParaRPr lang="en-US"/>
        </a:p>
      </dgm:t>
    </dgm:pt>
    <dgm:pt modelId="{D1E9012E-1797-4CB2-AB24-08B8ED2339D1}">
      <dgm:prSet/>
      <dgm:spPr/>
      <dgm:t>
        <a:bodyPr/>
        <a:lstStyle/>
        <a:p>
          <a:r>
            <a:rPr lang="en-US" dirty="0"/>
            <a:t>Volume depletion</a:t>
          </a:r>
        </a:p>
      </dgm:t>
    </dgm:pt>
    <dgm:pt modelId="{22752534-C66C-4B6C-AFFE-E47B33186D6E}" type="parTrans" cxnId="{7A0C2479-B2CF-4DA6-BB62-6E83C17A5F3F}">
      <dgm:prSet/>
      <dgm:spPr/>
      <dgm:t>
        <a:bodyPr/>
        <a:lstStyle/>
        <a:p>
          <a:endParaRPr lang="en-US"/>
        </a:p>
      </dgm:t>
    </dgm:pt>
    <dgm:pt modelId="{2F9F9D7D-2E48-466E-9211-0BFF8D21A715}" type="sibTrans" cxnId="{7A0C2479-B2CF-4DA6-BB62-6E83C17A5F3F}">
      <dgm:prSet/>
      <dgm:spPr/>
      <dgm:t>
        <a:bodyPr/>
        <a:lstStyle/>
        <a:p>
          <a:endParaRPr lang="en-US"/>
        </a:p>
      </dgm:t>
    </dgm:pt>
    <dgm:pt modelId="{CB2D926B-04A2-43FD-8013-5AC61F714BB8}">
      <dgm:prSet/>
      <dgm:spPr/>
      <dgm:t>
        <a:bodyPr/>
        <a:lstStyle/>
        <a:p>
          <a:r>
            <a:rPr lang="en-US" dirty="0"/>
            <a:t>Increased urination</a:t>
          </a:r>
        </a:p>
      </dgm:t>
    </dgm:pt>
    <dgm:pt modelId="{05CB6365-7267-452D-8E08-C7DF9FB36BAB}" type="parTrans" cxnId="{D9838975-891F-49F0-9F2D-C478E1671132}">
      <dgm:prSet/>
      <dgm:spPr/>
      <dgm:t>
        <a:bodyPr/>
        <a:lstStyle/>
        <a:p>
          <a:endParaRPr lang="en-US"/>
        </a:p>
      </dgm:t>
    </dgm:pt>
    <dgm:pt modelId="{4CDE96EE-049C-4064-831D-3AC9019018FA}" type="sibTrans" cxnId="{D9838975-891F-49F0-9F2D-C478E1671132}">
      <dgm:prSet/>
      <dgm:spPr/>
      <dgm:t>
        <a:bodyPr/>
        <a:lstStyle/>
        <a:p>
          <a:endParaRPr lang="en-US"/>
        </a:p>
      </dgm:t>
    </dgm:pt>
    <dgm:pt modelId="{5B635DD9-E351-49E7-81F1-96B933A23D7E}">
      <dgm:prSet/>
      <dgm:spPr/>
      <dgm:t>
        <a:bodyPr/>
        <a:lstStyle/>
        <a:p>
          <a:r>
            <a:rPr lang="en-US" dirty="0"/>
            <a:t>Hypotension </a:t>
          </a:r>
        </a:p>
      </dgm:t>
    </dgm:pt>
    <dgm:pt modelId="{FACCE134-9167-42FE-9F1C-97DB6500F4D6}" type="parTrans" cxnId="{B6A40E5C-BE2F-4321-A7BD-9DC8B97D43B9}">
      <dgm:prSet/>
      <dgm:spPr/>
      <dgm:t>
        <a:bodyPr/>
        <a:lstStyle/>
        <a:p>
          <a:endParaRPr lang="en-US"/>
        </a:p>
      </dgm:t>
    </dgm:pt>
    <dgm:pt modelId="{6CA5D351-BD18-431A-956D-90594179AE07}" type="sibTrans" cxnId="{B6A40E5C-BE2F-4321-A7BD-9DC8B97D43B9}">
      <dgm:prSet/>
      <dgm:spPr/>
      <dgm:t>
        <a:bodyPr/>
        <a:lstStyle/>
        <a:p>
          <a:endParaRPr lang="en-US"/>
        </a:p>
      </dgm:t>
    </dgm:pt>
    <dgm:pt modelId="{64C096AF-2D9E-4C9D-8BD3-0D63DB761D3B}">
      <dgm:prSet/>
      <dgm:spPr/>
      <dgm:t>
        <a:bodyPr/>
        <a:lstStyle/>
        <a:p>
          <a:r>
            <a:rPr lang="en-US" dirty="0"/>
            <a:t>Monitor </a:t>
          </a:r>
          <a:r>
            <a:rPr lang="en-US" dirty="0" err="1"/>
            <a:t>Lytes</a:t>
          </a:r>
          <a:endParaRPr lang="en-US" dirty="0"/>
        </a:p>
      </dgm:t>
    </dgm:pt>
    <dgm:pt modelId="{F0077D98-4F59-40B1-BCE3-60F5006E2FB3}" type="parTrans" cxnId="{62C9CFAA-9128-4D1F-9F6F-DA55707A48E9}">
      <dgm:prSet/>
      <dgm:spPr/>
      <dgm:t>
        <a:bodyPr/>
        <a:lstStyle/>
        <a:p>
          <a:endParaRPr lang="en-US"/>
        </a:p>
      </dgm:t>
    </dgm:pt>
    <dgm:pt modelId="{2EE55954-0ACC-4D44-8975-7BB008B55E66}" type="sibTrans" cxnId="{62C9CFAA-9128-4D1F-9F6F-DA55707A48E9}">
      <dgm:prSet/>
      <dgm:spPr/>
      <dgm:t>
        <a:bodyPr/>
        <a:lstStyle/>
        <a:p>
          <a:endParaRPr lang="en-US"/>
        </a:p>
      </dgm:t>
    </dgm:pt>
    <dgm:pt modelId="{C49DC432-EA5F-4E6D-9426-F80E5E39ABDD}">
      <dgm:prSet/>
      <dgm:spPr/>
      <dgm:t>
        <a:bodyPr/>
        <a:lstStyle/>
        <a:p>
          <a:r>
            <a:rPr lang="en-US" dirty="0"/>
            <a:t>Diabetes ketoacidosis (DKA)</a:t>
          </a:r>
        </a:p>
      </dgm:t>
    </dgm:pt>
    <dgm:pt modelId="{52B5C9E0-BC3A-49C8-8063-8C8D1E68AE58}" type="sibTrans" cxnId="{BF6AD94F-D8BF-46AB-B427-7958436E7871}">
      <dgm:prSet/>
      <dgm:spPr/>
      <dgm:t>
        <a:bodyPr/>
        <a:lstStyle/>
        <a:p>
          <a:endParaRPr lang="en-US"/>
        </a:p>
      </dgm:t>
    </dgm:pt>
    <dgm:pt modelId="{905BEBF4-36CC-4E5B-A61E-9CDF0318BD48}" type="parTrans" cxnId="{BF6AD94F-D8BF-46AB-B427-7958436E7871}">
      <dgm:prSet/>
      <dgm:spPr/>
      <dgm:t>
        <a:bodyPr/>
        <a:lstStyle/>
        <a:p>
          <a:endParaRPr lang="en-US"/>
        </a:p>
      </dgm:t>
    </dgm:pt>
    <dgm:pt modelId="{FDCCA9A8-DD05-44FF-93A8-545F47903C0B}" type="pres">
      <dgm:prSet presAssocID="{1AD4E854-A968-410A-8892-963E73470DF9}" presName="diagram" presStyleCnt="0">
        <dgm:presLayoutVars>
          <dgm:dir/>
          <dgm:resizeHandles val="exact"/>
        </dgm:presLayoutVars>
      </dgm:prSet>
      <dgm:spPr/>
    </dgm:pt>
    <dgm:pt modelId="{24CC86CC-37D2-413A-978A-43FF7B81E24F}" type="pres">
      <dgm:prSet presAssocID="{DDA6DD5D-28C5-4981-97EC-784BBFDA9208}" presName="node" presStyleLbl="node1" presStyleIdx="0" presStyleCnt="6">
        <dgm:presLayoutVars>
          <dgm:bulletEnabled val="1"/>
        </dgm:presLayoutVars>
      </dgm:prSet>
      <dgm:spPr/>
    </dgm:pt>
    <dgm:pt modelId="{D8F8561C-2AB7-42AD-BCEE-307E65F131B3}" type="pres">
      <dgm:prSet presAssocID="{40B1B0E2-75F2-416B-B255-B240F27FE63D}" presName="sibTrans" presStyleCnt="0"/>
      <dgm:spPr/>
    </dgm:pt>
    <dgm:pt modelId="{BE8198F7-13E9-4D8B-9AA4-217BDBF1EF9C}" type="pres">
      <dgm:prSet presAssocID="{D1E9012E-1797-4CB2-AB24-08B8ED2339D1}" presName="node" presStyleLbl="node1" presStyleIdx="1" presStyleCnt="6">
        <dgm:presLayoutVars>
          <dgm:bulletEnabled val="1"/>
        </dgm:presLayoutVars>
      </dgm:prSet>
      <dgm:spPr/>
    </dgm:pt>
    <dgm:pt modelId="{B860A05F-0E9C-49D5-B9F6-438478002CBB}" type="pres">
      <dgm:prSet presAssocID="{2F9F9D7D-2E48-466E-9211-0BFF8D21A715}" presName="sibTrans" presStyleCnt="0"/>
      <dgm:spPr/>
    </dgm:pt>
    <dgm:pt modelId="{7DF6BD01-C8D1-4B2C-A29B-A4DE1E4D6406}" type="pres">
      <dgm:prSet presAssocID="{CB2D926B-04A2-43FD-8013-5AC61F714BB8}" presName="node" presStyleLbl="node1" presStyleIdx="2" presStyleCnt="6">
        <dgm:presLayoutVars>
          <dgm:bulletEnabled val="1"/>
        </dgm:presLayoutVars>
      </dgm:prSet>
      <dgm:spPr/>
    </dgm:pt>
    <dgm:pt modelId="{D762D548-9D19-4FDC-A11F-7526EECD416B}" type="pres">
      <dgm:prSet presAssocID="{4CDE96EE-049C-4064-831D-3AC9019018FA}" presName="sibTrans" presStyleCnt="0"/>
      <dgm:spPr/>
    </dgm:pt>
    <dgm:pt modelId="{739A9A59-9483-4CA9-92F9-13FA27BF7B40}" type="pres">
      <dgm:prSet presAssocID="{5B635DD9-E351-49E7-81F1-96B933A23D7E}" presName="node" presStyleLbl="node1" presStyleIdx="3" presStyleCnt="6">
        <dgm:presLayoutVars>
          <dgm:bulletEnabled val="1"/>
        </dgm:presLayoutVars>
      </dgm:prSet>
      <dgm:spPr/>
    </dgm:pt>
    <dgm:pt modelId="{E9861BA3-1CF7-474A-BBCC-CBA1AC116096}" type="pres">
      <dgm:prSet presAssocID="{6CA5D351-BD18-431A-956D-90594179AE07}" presName="sibTrans" presStyleCnt="0"/>
      <dgm:spPr/>
    </dgm:pt>
    <dgm:pt modelId="{66483604-3F2E-4533-95D3-93C6316DAA0B}" type="pres">
      <dgm:prSet presAssocID="{64C096AF-2D9E-4C9D-8BD3-0D63DB761D3B}" presName="node" presStyleLbl="node1" presStyleIdx="4" presStyleCnt="6">
        <dgm:presLayoutVars>
          <dgm:bulletEnabled val="1"/>
        </dgm:presLayoutVars>
      </dgm:prSet>
      <dgm:spPr/>
    </dgm:pt>
    <dgm:pt modelId="{D8CEC4B2-D2AB-47AA-8573-90E1E51E1191}" type="pres">
      <dgm:prSet presAssocID="{2EE55954-0ACC-4D44-8975-7BB008B55E66}" presName="sibTrans" presStyleCnt="0"/>
      <dgm:spPr/>
    </dgm:pt>
    <dgm:pt modelId="{44163750-5E48-44CF-B8E5-28AC45778A50}" type="pres">
      <dgm:prSet presAssocID="{C49DC432-EA5F-4E6D-9426-F80E5E39ABDD}" presName="node" presStyleLbl="node1" presStyleIdx="5" presStyleCnt="6">
        <dgm:presLayoutVars>
          <dgm:bulletEnabled val="1"/>
        </dgm:presLayoutVars>
      </dgm:prSet>
      <dgm:spPr/>
    </dgm:pt>
  </dgm:ptLst>
  <dgm:cxnLst>
    <dgm:cxn modelId="{7F11C233-A441-4D2C-8C55-93161A96CB86}" srcId="{1AD4E854-A968-410A-8892-963E73470DF9}" destId="{DDA6DD5D-28C5-4981-97EC-784BBFDA9208}" srcOrd="0" destOrd="0" parTransId="{551FB8E6-9044-41B7-8E41-63FE5FE71378}" sibTransId="{40B1B0E2-75F2-416B-B255-B240F27FE63D}"/>
    <dgm:cxn modelId="{9C036D34-3AD5-4922-A472-659818553062}" type="presOf" srcId="{1AD4E854-A968-410A-8892-963E73470DF9}" destId="{FDCCA9A8-DD05-44FF-93A8-545F47903C0B}" srcOrd="0" destOrd="0" presId="urn:microsoft.com/office/officeart/2005/8/layout/default"/>
    <dgm:cxn modelId="{B6A40E5C-BE2F-4321-A7BD-9DC8B97D43B9}" srcId="{1AD4E854-A968-410A-8892-963E73470DF9}" destId="{5B635DD9-E351-49E7-81F1-96B933A23D7E}" srcOrd="3" destOrd="0" parTransId="{FACCE134-9167-42FE-9F1C-97DB6500F4D6}" sibTransId="{6CA5D351-BD18-431A-956D-90594179AE07}"/>
    <dgm:cxn modelId="{BF6AD94F-D8BF-46AB-B427-7958436E7871}" srcId="{1AD4E854-A968-410A-8892-963E73470DF9}" destId="{C49DC432-EA5F-4E6D-9426-F80E5E39ABDD}" srcOrd="5" destOrd="0" parTransId="{905BEBF4-36CC-4E5B-A61E-9CDF0318BD48}" sibTransId="{52B5C9E0-BC3A-49C8-8063-8C8D1E68AE58}"/>
    <dgm:cxn modelId="{C414DB72-6292-44FC-9EDA-1397FD258EF8}" type="presOf" srcId="{DDA6DD5D-28C5-4981-97EC-784BBFDA9208}" destId="{24CC86CC-37D2-413A-978A-43FF7B81E24F}" srcOrd="0" destOrd="0" presId="urn:microsoft.com/office/officeart/2005/8/layout/default"/>
    <dgm:cxn modelId="{D9838975-891F-49F0-9F2D-C478E1671132}" srcId="{1AD4E854-A968-410A-8892-963E73470DF9}" destId="{CB2D926B-04A2-43FD-8013-5AC61F714BB8}" srcOrd="2" destOrd="0" parTransId="{05CB6365-7267-452D-8E08-C7DF9FB36BAB}" sibTransId="{4CDE96EE-049C-4064-831D-3AC9019018FA}"/>
    <dgm:cxn modelId="{7A0C2479-B2CF-4DA6-BB62-6E83C17A5F3F}" srcId="{1AD4E854-A968-410A-8892-963E73470DF9}" destId="{D1E9012E-1797-4CB2-AB24-08B8ED2339D1}" srcOrd="1" destOrd="0" parTransId="{22752534-C66C-4B6C-AFFE-E47B33186D6E}" sibTransId="{2F9F9D7D-2E48-466E-9211-0BFF8D21A715}"/>
    <dgm:cxn modelId="{5F952E92-D7DB-4359-A5E9-4EF22BC0D932}" type="presOf" srcId="{C49DC432-EA5F-4E6D-9426-F80E5E39ABDD}" destId="{44163750-5E48-44CF-B8E5-28AC45778A50}" srcOrd="0" destOrd="0" presId="urn:microsoft.com/office/officeart/2005/8/layout/default"/>
    <dgm:cxn modelId="{5DEC119B-E555-4E1B-833F-DFB6569289B1}" type="presOf" srcId="{D1E9012E-1797-4CB2-AB24-08B8ED2339D1}" destId="{BE8198F7-13E9-4D8B-9AA4-217BDBF1EF9C}" srcOrd="0" destOrd="0" presId="urn:microsoft.com/office/officeart/2005/8/layout/default"/>
    <dgm:cxn modelId="{274F9EA2-1CD9-44EE-BE04-29DDE9E4CC41}" type="presOf" srcId="{5B635DD9-E351-49E7-81F1-96B933A23D7E}" destId="{739A9A59-9483-4CA9-92F9-13FA27BF7B40}" srcOrd="0" destOrd="0" presId="urn:microsoft.com/office/officeart/2005/8/layout/default"/>
    <dgm:cxn modelId="{62C9CFAA-9128-4D1F-9F6F-DA55707A48E9}" srcId="{1AD4E854-A968-410A-8892-963E73470DF9}" destId="{64C096AF-2D9E-4C9D-8BD3-0D63DB761D3B}" srcOrd="4" destOrd="0" parTransId="{F0077D98-4F59-40B1-BCE3-60F5006E2FB3}" sibTransId="{2EE55954-0ACC-4D44-8975-7BB008B55E66}"/>
    <dgm:cxn modelId="{C4C334EB-838B-4F30-AED5-C2C2CA4863BF}" type="presOf" srcId="{64C096AF-2D9E-4C9D-8BD3-0D63DB761D3B}" destId="{66483604-3F2E-4533-95D3-93C6316DAA0B}" srcOrd="0" destOrd="0" presId="urn:microsoft.com/office/officeart/2005/8/layout/default"/>
    <dgm:cxn modelId="{6AF116FD-0499-4487-A5F8-CA01BE76309A}" type="presOf" srcId="{CB2D926B-04A2-43FD-8013-5AC61F714BB8}" destId="{7DF6BD01-C8D1-4B2C-A29B-A4DE1E4D6406}" srcOrd="0" destOrd="0" presId="urn:microsoft.com/office/officeart/2005/8/layout/default"/>
    <dgm:cxn modelId="{0D6EA4C6-31AC-484A-B8B4-9BB1BBE92336}" type="presParOf" srcId="{FDCCA9A8-DD05-44FF-93A8-545F47903C0B}" destId="{24CC86CC-37D2-413A-978A-43FF7B81E24F}" srcOrd="0" destOrd="0" presId="urn:microsoft.com/office/officeart/2005/8/layout/default"/>
    <dgm:cxn modelId="{A2D30994-EA73-431B-A895-53ACCE0A1524}" type="presParOf" srcId="{FDCCA9A8-DD05-44FF-93A8-545F47903C0B}" destId="{D8F8561C-2AB7-42AD-BCEE-307E65F131B3}" srcOrd="1" destOrd="0" presId="urn:microsoft.com/office/officeart/2005/8/layout/default"/>
    <dgm:cxn modelId="{AA2C4AE4-3F28-40FA-93F7-88F98AB69E90}" type="presParOf" srcId="{FDCCA9A8-DD05-44FF-93A8-545F47903C0B}" destId="{BE8198F7-13E9-4D8B-9AA4-217BDBF1EF9C}" srcOrd="2" destOrd="0" presId="urn:microsoft.com/office/officeart/2005/8/layout/default"/>
    <dgm:cxn modelId="{ACA43CC8-B390-427D-8EF1-10BD34C8B26C}" type="presParOf" srcId="{FDCCA9A8-DD05-44FF-93A8-545F47903C0B}" destId="{B860A05F-0E9C-49D5-B9F6-438478002CBB}" srcOrd="3" destOrd="0" presId="urn:microsoft.com/office/officeart/2005/8/layout/default"/>
    <dgm:cxn modelId="{40A3DD95-06BB-4636-A4B0-10D876AC79BB}" type="presParOf" srcId="{FDCCA9A8-DD05-44FF-93A8-545F47903C0B}" destId="{7DF6BD01-C8D1-4B2C-A29B-A4DE1E4D6406}" srcOrd="4" destOrd="0" presId="urn:microsoft.com/office/officeart/2005/8/layout/default"/>
    <dgm:cxn modelId="{50E49D57-E8F4-4F8D-AC48-CC07019CE298}" type="presParOf" srcId="{FDCCA9A8-DD05-44FF-93A8-545F47903C0B}" destId="{D762D548-9D19-4FDC-A11F-7526EECD416B}" srcOrd="5" destOrd="0" presId="urn:microsoft.com/office/officeart/2005/8/layout/default"/>
    <dgm:cxn modelId="{DF5504D2-7C1E-4001-83FA-D57ADA958EB7}" type="presParOf" srcId="{FDCCA9A8-DD05-44FF-93A8-545F47903C0B}" destId="{739A9A59-9483-4CA9-92F9-13FA27BF7B40}" srcOrd="6" destOrd="0" presId="urn:microsoft.com/office/officeart/2005/8/layout/default"/>
    <dgm:cxn modelId="{930CC825-C41C-44C4-90D2-921FC6954025}" type="presParOf" srcId="{FDCCA9A8-DD05-44FF-93A8-545F47903C0B}" destId="{E9861BA3-1CF7-474A-BBCC-CBA1AC116096}" srcOrd="7" destOrd="0" presId="urn:microsoft.com/office/officeart/2005/8/layout/default"/>
    <dgm:cxn modelId="{001F0922-6ED6-444F-BDA1-307F34E71637}" type="presParOf" srcId="{FDCCA9A8-DD05-44FF-93A8-545F47903C0B}" destId="{66483604-3F2E-4533-95D3-93C6316DAA0B}" srcOrd="8" destOrd="0" presId="urn:microsoft.com/office/officeart/2005/8/layout/default"/>
    <dgm:cxn modelId="{D97573C1-5AED-4415-BDFE-BCBF3B45BBAA}" type="presParOf" srcId="{FDCCA9A8-DD05-44FF-93A8-545F47903C0B}" destId="{D8CEC4B2-D2AB-47AA-8573-90E1E51E1191}" srcOrd="9" destOrd="0" presId="urn:microsoft.com/office/officeart/2005/8/layout/default"/>
    <dgm:cxn modelId="{937B5EDD-2A8F-4719-9F4B-9007BE6BD696}" type="presParOf" srcId="{FDCCA9A8-DD05-44FF-93A8-545F47903C0B}" destId="{44163750-5E48-44CF-B8E5-28AC45778A5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25B67F-1C1F-4C7F-87F7-63A9F5F04916}">
      <dsp:nvSpPr>
        <dsp:cNvPr id="0" name=""/>
        <dsp:cNvSpPr/>
      </dsp:nvSpPr>
      <dsp:spPr>
        <a:xfrm>
          <a:off x="6" y="0"/>
          <a:ext cx="2500213" cy="4809067"/>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u="sng" kern="1200" dirty="0"/>
            <a:t>No Diabetes</a:t>
          </a:r>
        </a:p>
        <a:p>
          <a:pPr marL="0" lvl="0" indent="0" algn="ctr" defTabSz="1066800">
            <a:lnSpc>
              <a:spcPct val="90000"/>
            </a:lnSpc>
            <a:spcBef>
              <a:spcPct val="0"/>
            </a:spcBef>
            <a:spcAft>
              <a:spcPct val="35000"/>
            </a:spcAft>
            <a:buNone/>
          </a:pPr>
          <a:r>
            <a:rPr lang="en-US" sz="2400" b="1" kern="1200" dirty="0"/>
            <a:t>FBG &lt;100</a:t>
          </a:r>
        </a:p>
        <a:p>
          <a:pPr marL="0" lvl="0" indent="0" algn="ctr" defTabSz="1066800">
            <a:lnSpc>
              <a:spcPct val="90000"/>
            </a:lnSpc>
            <a:spcBef>
              <a:spcPct val="0"/>
            </a:spcBef>
            <a:spcAft>
              <a:spcPct val="35000"/>
            </a:spcAft>
            <a:buNone/>
          </a:pPr>
          <a:r>
            <a:rPr lang="en-US" sz="2400" b="1" kern="1200" dirty="0"/>
            <a:t>Random &lt;140</a:t>
          </a:r>
        </a:p>
        <a:p>
          <a:pPr marL="0" lvl="0" indent="0" algn="ctr" defTabSz="1066800">
            <a:lnSpc>
              <a:spcPct val="90000"/>
            </a:lnSpc>
            <a:spcBef>
              <a:spcPct val="0"/>
            </a:spcBef>
            <a:spcAft>
              <a:spcPct val="35000"/>
            </a:spcAft>
            <a:buNone/>
          </a:pPr>
          <a:r>
            <a:rPr lang="en-US" sz="2400" b="1" kern="1200" dirty="0"/>
            <a:t>A1c &lt;5.7%</a:t>
          </a:r>
        </a:p>
      </dsp:txBody>
      <dsp:txXfrm>
        <a:off x="6" y="1923626"/>
        <a:ext cx="2500213" cy="1923626"/>
      </dsp:txXfrm>
    </dsp:sp>
    <dsp:sp modelId="{1B13010B-D7B8-48A4-9EA8-0FF90A870D10}">
      <dsp:nvSpPr>
        <dsp:cNvPr id="0" name=""/>
        <dsp:cNvSpPr/>
      </dsp:nvSpPr>
      <dsp:spPr>
        <a:xfrm>
          <a:off x="228606" y="241558"/>
          <a:ext cx="1961562" cy="1772098"/>
        </a:xfrm>
        <a:prstGeom prst="ellipse">
          <a:avLst/>
        </a:prstGeom>
        <a:blipFill rotWithShape="0">
          <a:blip xmlns:r="http://schemas.openxmlformats.org/officeDocument/2006/relationships" r:embed="rId1">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98858D-9DCD-4D61-A6D2-9C95CB504251}">
      <dsp:nvSpPr>
        <dsp:cNvPr id="0" name=""/>
        <dsp:cNvSpPr/>
      </dsp:nvSpPr>
      <dsp:spPr>
        <a:xfrm>
          <a:off x="2573876" y="0"/>
          <a:ext cx="2500213" cy="4809067"/>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u="sng" kern="1200"/>
            <a:t>Prediabetes</a:t>
          </a:r>
        </a:p>
        <a:p>
          <a:pPr marL="0" lvl="0" indent="0" algn="ctr" defTabSz="889000">
            <a:lnSpc>
              <a:spcPct val="90000"/>
            </a:lnSpc>
            <a:spcBef>
              <a:spcPct val="0"/>
            </a:spcBef>
            <a:spcAft>
              <a:spcPct val="35000"/>
            </a:spcAft>
            <a:buNone/>
          </a:pPr>
          <a:r>
            <a:rPr lang="en-US" sz="2000" b="1" kern="1200"/>
            <a:t>FBG 100-125</a:t>
          </a:r>
        </a:p>
        <a:p>
          <a:pPr marL="0" lvl="0" indent="0" algn="ctr" defTabSz="889000">
            <a:lnSpc>
              <a:spcPct val="90000"/>
            </a:lnSpc>
            <a:spcBef>
              <a:spcPct val="0"/>
            </a:spcBef>
            <a:spcAft>
              <a:spcPct val="35000"/>
            </a:spcAft>
            <a:buNone/>
          </a:pPr>
          <a:r>
            <a:rPr lang="en-US" sz="2000" b="1" kern="1200"/>
            <a:t>Random 140 - 199</a:t>
          </a:r>
        </a:p>
        <a:p>
          <a:pPr marL="0" lvl="0" indent="0" algn="ctr" defTabSz="889000">
            <a:lnSpc>
              <a:spcPct val="90000"/>
            </a:lnSpc>
            <a:spcBef>
              <a:spcPct val="0"/>
            </a:spcBef>
            <a:spcAft>
              <a:spcPct val="35000"/>
            </a:spcAft>
            <a:buNone/>
          </a:pPr>
          <a:r>
            <a:rPr lang="en-US" sz="2000" b="1" kern="1200"/>
            <a:t>A1c ~ 5.7- 6.4% </a:t>
          </a:r>
        </a:p>
        <a:p>
          <a:pPr marL="0" lvl="0" indent="0" algn="ctr" defTabSz="889000">
            <a:lnSpc>
              <a:spcPct val="90000"/>
            </a:lnSpc>
            <a:spcBef>
              <a:spcPct val="0"/>
            </a:spcBef>
            <a:spcAft>
              <a:spcPct val="35000"/>
            </a:spcAft>
            <a:buNone/>
          </a:pPr>
          <a:r>
            <a:rPr lang="en-US" sz="2000" b="1" kern="1200"/>
            <a:t>50% working pancreas</a:t>
          </a:r>
          <a:endParaRPr lang="en-US" sz="2000" b="1" kern="1200" dirty="0"/>
        </a:p>
      </dsp:txBody>
      <dsp:txXfrm>
        <a:off x="2573876" y="1923626"/>
        <a:ext cx="2500213" cy="1923626"/>
      </dsp:txXfrm>
    </dsp:sp>
    <dsp:sp modelId="{3606B1B6-912D-4BB2-940E-606747701328}">
      <dsp:nvSpPr>
        <dsp:cNvPr id="0" name=""/>
        <dsp:cNvSpPr/>
      </dsp:nvSpPr>
      <dsp:spPr>
        <a:xfrm>
          <a:off x="3386671" y="474140"/>
          <a:ext cx="972445" cy="1059547"/>
        </a:xfrm>
        <a:prstGeom prst="ellipse">
          <a:avLst/>
        </a:prstGeom>
        <a:blipFill rotWithShape="0">
          <a:blip xmlns:r="http://schemas.openxmlformats.org/officeDocument/2006/relationships" r:embed="rId2">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406800-1B15-4073-9BE5-7AED3F8CD968}">
      <dsp:nvSpPr>
        <dsp:cNvPr id="0" name=""/>
        <dsp:cNvSpPr/>
      </dsp:nvSpPr>
      <dsp:spPr>
        <a:xfrm>
          <a:off x="5153653" y="0"/>
          <a:ext cx="2500213" cy="4809067"/>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u="sng" kern="1200">
              <a:latin typeface="+mn-lt"/>
            </a:rPr>
            <a:t>D</a:t>
          </a:r>
          <a:r>
            <a:rPr kumimoji="0" lang="en-US" sz="2400" b="1" i="0" u="sng" strike="noStrike" kern="1200" cap="none" spc="0" normalizeH="0" baseline="0" noProof="0">
              <a:ln/>
              <a:effectLst/>
              <a:uLnTx/>
              <a:uFillTx/>
              <a:latin typeface="+mn-lt"/>
              <a:ea typeface="+mn-ea"/>
              <a:cs typeface="+mn-cs"/>
            </a:rPr>
            <a:t>iabetes</a:t>
          </a:r>
        </a:p>
        <a:p>
          <a:pPr marL="0" lvl="0" indent="0" algn="ctr" defTabSz="1066800" rtl="0">
            <a:lnSpc>
              <a:spcPct val="90000"/>
            </a:lnSpc>
            <a:spcBef>
              <a:spcPct val="0"/>
            </a:spcBef>
            <a:spcAft>
              <a:spcPct val="35000"/>
            </a:spcAft>
            <a:buNone/>
          </a:pPr>
          <a:r>
            <a:rPr kumimoji="0" lang="en-US" sz="2400" b="1" i="0" u="none" strike="noStrike" kern="1200" cap="none" spc="0" normalizeH="0" baseline="0" noProof="0">
              <a:ln/>
              <a:effectLst/>
              <a:uLnTx/>
              <a:uFillTx/>
              <a:latin typeface="+mn-lt"/>
            </a:rPr>
            <a:t>FBG 126 +</a:t>
          </a:r>
        </a:p>
        <a:p>
          <a:pPr marL="0" lvl="0" indent="0" algn="ctr" defTabSz="1066800" rtl="0">
            <a:lnSpc>
              <a:spcPct val="90000"/>
            </a:lnSpc>
            <a:spcBef>
              <a:spcPct val="0"/>
            </a:spcBef>
            <a:spcAft>
              <a:spcPct val="35000"/>
            </a:spcAft>
            <a:buNone/>
          </a:pPr>
          <a:r>
            <a:rPr kumimoji="0" lang="en-US" sz="2400" b="1" i="0" u="none" strike="noStrike" kern="1200" cap="none" spc="0" normalizeH="0" baseline="0" noProof="0">
              <a:ln/>
              <a:effectLst/>
              <a:uLnTx/>
              <a:uFillTx/>
              <a:latin typeface="+mn-lt"/>
            </a:rPr>
            <a:t>Random 200</a:t>
          </a:r>
          <a:r>
            <a:rPr kumimoji="0" lang="en-US" sz="2400" b="1" i="0" u="none" strike="noStrike" kern="1200" cap="none" spc="0" normalizeH="0" noProof="0">
              <a:ln/>
              <a:effectLst/>
              <a:uLnTx/>
              <a:uFillTx/>
              <a:latin typeface="+mn-lt"/>
            </a:rPr>
            <a:t> +</a:t>
          </a:r>
          <a:endParaRPr kumimoji="0" lang="en-US" sz="2400" b="1" i="0" u="none" strike="noStrike" kern="1200" cap="none" spc="0" normalizeH="0" baseline="0" noProof="0">
            <a:ln/>
            <a:effectLst/>
            <a:uLnTx/>
            <a:uFillTx/>
            <a:latin typeface="+mn-lt"/>
          </a:endParaRPr>
        </a:p>
        <a:p>
          <a:pPr marL="0" lvl="0" indent="0" algn="ctr" defTabSz="1066800">
            <a:lnSpc>
              <a:spcPct val="90000"/>
            </a:lnSpc>
            <a:spcBef>
              <a:spcPct val="0"/>
            </a:spcBef>
            <a:spcAft>
              <a:spcPct val="35000"/>
            </a:spcAft>
            <a:buNone/>
          </a:pPr>
          <a:r>
            <a:rPr kumimoji="0" lang="en-US" sz="2400" b="1" i="0" u="none" strike="noStrike" kern="1200" cap="none" spc="0" normalizeH="0" baseline="0" noProof="0">
              <a:ln/>
              <a:effectLst/>
              <a:uLnTx/>
              <a:uFillTx/>
              <a:latin typeface="+mn-lt"/>
            </a:rPr>
            <a:t>A1c</a:t>
          </a:r>
          <a:r>
            <a:rPr kumimoji="0" lang="en-US" sz="2400" b="1" i="0" u="none" strike="noStrike" kern="1200" cap="none" spc="0" normalizeH="0" noProof="0">
              <a:ln/>
              <a:effectLst/>
              <a:uLnTx/>
              <a:uFillTx/>
              <a:latin typeface="+mn-lt"/>
            </a:rPr>
            <a:t> </a:t>
          </a:r>
          <a:r>
            <a:rPr kumimoji="0" lang="en-US" sz="2400" b="1" i="0" u="none" strike="noStrike" kern="1200" cap="none" spc="0" normalizeH="0" baseline="0" noProof="0">
              <a:ln/>
              <a:effectLst/>
              <a:uLnTx/>
              <a:uFillTx/>
              <a:latin typeface="+mn-lt"/>
            </a:rPr>
            <a:t>6.5% or +   </a:t>
          </a:r>
        </a:p>
        <a:p>
          <a:pPr marL="0" lvl="0" indent="0" algn="ctr" defTabSz="1066800" rtl="0">
            <a:lnSpc>
              <a:spcPct val="90000"/>
            </a:lnSpc>
            <a:spcBef>
              <a:spcPct val="0"/>
            </a:spcBef>
            <a:spcAft>
              <a:spcPct val="35000"/>
            </a:spcAft>
            <a:buNone/>
          </a:pPr>
          <a:r>
            <a:rPr lang="en-US" sz="2400" b="1" kern="1200"/>
            <a:t>20% working pancreas</a:t>
          </a:r>
          <a:endParaRPr lang="en-US" sz="2400" b="1" kern="1200" dirty="0"/>
        </a:p>
      </dsp:txBody>
      <dsp:txXfrm>
        <a:off x="5153653" y="1923626"/>
        <a:ext cx="2500213" cy="1923626"/>
      </dsp:txXfrm>
    </dsp:sp>
    <dsp:sp modelId="{693F3127-73CA-4418-9BEB-76AC94A2C0E0}">
      <dsp:nvSpPr>
        <dsp:cNvPr id="0" name=""/>
        <dsp:cNvSpPr/>
      </dsp:nvSpPr>
      <dsp:spPr>
        <a:xfrm>
          <a:off x="6098708" y="745068"/>
          <a:ext cx="606889" cy="688370"/>
        </a:xfrm>
        <a:prstGeom prst="ellipse">
          <a:avLst/>
        </a:prstGeom>
        <a:blipFill rotWithShape="0">
          <a:blip xmlns:r="http://schemas.openxmlformats.org/officeDocument/2006/relationships" r:embed="rId3">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37B785-468C-4A0C-9BAF-B33CE9B38ADA}">
      <dsp:nvSpPr>
        <dsp:cNvPr id="0" name=""/>
        <dsp:cNvSpPr/>
      </dsp:nvSpPr>
      <dsp:spPr>
        <a:xfrm>
          <a:off x="313407" y="4002071"/>
          <a:ext cx="7041557" cy="721360"/>
        </a:xfrm>
        <a:prstGeom prst="leftRightArrow">
          <a:avLst/>
        </a:prstGeom>
        <a:solidFill>
          <a:schemeClr val="dk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72154C-EA5B-4D81-878E-F905A5C23E2F}">
      <dsp:nvSpPr>
        <dsp:cNvPr id="0" name=""/>
        <dsp:cNvSpPr/>
      </dsp:nvSpPr>
      <dsp:spPr>
        <a:xfrm>
          <a:off x="2571" y="308437"/>
          <a:ext cx="2507456" cy="728102"/>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US" sz="2100" kern="1200" dirty="0">
              <a:solidFill>
                <a:srgbClr val="0070C0"/>
              </a:solidFill>
            </a:rPr>
            <a:t>A1c less than 7% (individualize)</a:t>
          </a:r>
        </a:p>
      </dsp:txBody>
      <dsp:txXfrm>
        <a:off x="2571" y="308437"/>
        <a:ext cx="2507456" cy="728102"/>
      </dsp:txXfrm>
    </dsp:sp>
    <dsp:sp modelId="{640B5F80-DEF7-4D18-BEBA-D4065BE70367}">
      <dsp:nvSpPr>
        <dsp:cNvPr id="0" name=""/>
        <dsp:cNvSpPr/>
      </dsp:nvSpPr>
      <dsp:spPr>
        <a:xfrm>
          <a:off x="2571" y="1036540"/>
          <a:ext cx="2507456" cy="3592781"/>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a:t>Pre-meal BG 80-130</a:t>
          </a:r>
        </a:p>
        <a:p>
          <a:pPr marL="285750" lvl="1" indent="-285750" algn="l" defTabSz="1244600">
            <a:lnSpc>
              <a:spcPct val="90000"/>
            </a:lnSpc>
            <a:spcBef>
              <a:spcPct val="0"/>
            </a:spcBef>
            <a:spcAft>
              <a:spcPct val="15000"/>
            </a:spcAft>
            <a:buChar char="•"/>
          </a:pPr>
          <a:r>
            <a:rPr lang="en-US" sz="2800" kern="1200" dirty="0"/>
            <a:t>Post meal BG &lt;180</a:t>
          </a:r>
        </a:p>
        <a:p>
          <a:pPr marL="285750" lvl="1" indent="-285750" algn="l" defTabSz="1244600">
            <a:lnSpc>
              <a:spcPct val="90000"/>
            </a:lnSpc>
            <a:spcBef>
              <a:spcPct val="0"/>
            </a:spcBef>
            <a:spcAft>
              <a:spcPct val="15000"/>
            </a:spcAft>
            <a:buChar char="•"/>
          </a:pPr>
          <a:r>
            <a:rPr lang="en-US" sz="2800" kern="1200" dirty="0"/>
            <a:t>Time in Range (70-180) 70% of time</a:t>
          </a:r>
        </a:p>
      </dsp:txBody>
      <dsp:txXfrm>
        <a:off x="2571" y="1036540"/>
        <a:ext cx="2507456" cy="3592781"/>
      </dsp:txXfrm>
    </dsp:sp>
    <dsp:sp modelId="{38A44A9E-E78B-49FD-9BD4-97C4FC159060}">
      <dsp:nvSpPr>
        <dsp:cNvPr id="0" name=""/>
        <dsp:cNvSpPr/>
      </dsp:nvSpPr>
      <dsp:spPr>
        <a:xfrm>
          <a:off x="2861071" y="308437"/>
          <a:ext cx="2507456" cy="728102"/>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70C0"/>
              </a:solidFill>
            </a:rPr>
            <a:t>Blood Pressure </a:t>
          </a:r>
        </a:p>
        <a:p>
          <a:pPr marL="0" lvl="0" indent="0" algn="ctr" defTabSz="1066800">
            <a:lnSpc>
              <a:spcPct val="90000"/>
            </a:lnSpc>
            <a:spcBef>
              <a:spcPct val="0"/>
            </a:spcBef>
            <a:spcAft>
              <a:spcPct val="35000"/>
            </a:spcAft>
            <a:buNone/>
          </a:pPr>
          <a:r>
            <a:rPr lang="en-US" sz="2400" kern="1200" dirty="0">
              <a:solidFill>
                <a:srgbClr val="0070C0"/>
              </a:solidFill>
            </a:rPr>
            <a:t>&lt;130/80</a:t>
          </a:r>
        </a:p>
      </dsp:txBody>
      <dsp:txXfrm>
        <a:off x="2861071" y="308437"/>
        <a:ext cx="2507456" cy="728102"/>
      </dsp:txXfrm>
    </dsp:sp>
    <dsp:sp modelId="{F1CF1BBD-31D1-4969-96C1-207E25C55671}">
      <dsp:nvSpPr>
        <dsp:cNvPr id="0" name=""/>
        <dsp:cNvSpPr/>
      </dsp:nvSpPr>
      <dsp:spPr>
        <a:xfrm>
          <a:off x="2861071" y="1036540"/>
          <a:ext cx="2507456" cy="3592781"/>
        </a:xfrm>
        <a:prstGeom prst="rect">
          <a:avLst/>
        </a:prstGeom>
        <a:blipFill rotWithShape="0">
          <a:blip xmlns:r="http://schemas.openxmlformats.org/officeDocument/2006/relationships" r:embed="rId1" cstate="print">
            <a:extLst>
              <a:ext uri="{28A0092B-C50C-407E-A947-70E740481C1C}">
                <a14:useLocalDpi xmlns:a14="http://schemas.microsoft.com/office/drawing/2010/main" val="0"/>
              </a:ext>
            </a:extLst>
          </a:blip>
          <a:srcRect/>
          <a:stretch>
            <a:fillRect l="-69000" r="-69000"/>
          </a:stretch>
        </a:blip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8F0E08-6CE4-404D-AB9F-C96B6482D818}">
      <dsp:nvSpPr>
        <dsp:cNvPr id="0" name=""/>
        <dsp:cNvSpPr/>
      </dsp:nvSpPr>
      <dsp:spPr>
        <a:xfrm>
          <a:off x="5719571" y="340845"/>
          <a:ext cx="2507456" cy="782207"/>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rgbClr val="0070C0"/>
              </a:solidFill>
            </a:rPr>
            <a:t>Cholesterol </a:t>
          </a:r>
        </a:p>
      </dsp:txBody>
      <dsp:txXfrm>
        <a:off x="5719571" y="340845"/>
        <a:ext cx="2507456" cy="782207"/>
      </dsp:txXfrm>
    </dsp:sp>
    <dsp:sp modelId="{BF5A0C15-693D-4F97-A249-FA65EFF8FA38}">
      <dsp:nvSpPr>
        <dsp:cNvPr id="0" name=""/>
        <dsp:cNvSpPr/>
      </dsp:nvSpPr>
      <dsp:spPr>
        <a:xfrm>
          <a:off x="5719571" y="1187867"/>
          <a:ext cx="2507456" cy="3409046"/>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100000"/>
            </a:lnSpc>
            <a:spcBef>
              <a:spcPct val="0"/>
            </a:spcBef>
            <a:spcAft>
              <a:spcPct val="15000"/>
            </a:spcAft>
            <a:buChar char="•"/>
          </a:pPr>
          <a:r>
            <a:rPr lang="en-US" sz="2100" kern="1200" dirty="0">
              <a:latin typeface="Calibri" panose="020F0502020204030204" pitchFamily="34" charset="0"/>
              <a:ea typeface="Calibri" panose="020F0502020204030204" pitchFamily="34" charset="0"/>
              <a:cs typeface="Calibri" panose="020F0502020204030204" pitchFamily="34" charset="0"/>
            </a:rPr>
            <a:t>Statin therapy based on age &amp; risk status</a:t>
          </a:r>
        </a:p>
        <a:p>
          <a:pPr marL="228600" lvl="1" indent="-228600" algn="l" defTabSz="933450">
            <a:lnSpc>
              <a:spcPct val="100000"/>
            </a:lnSpc>
            <a:spcBef>
              <a:spcPct val="0"/>
            </a:spcBef>
            <a:spcAft>
              <a:spcPct val="15000"/>
            </a:spcAft>
            <a:buChar char="•"/>
          </a:pPr>
          <a:r>
            <a:rPr lang="en-US" sz="2100" kern="1200" dirty="0">
              <a:latin typeface="Calibri" panose="020F0502020204030204" pitchFamily="34" charset="0"/>
              <a:ea typeface="Calibri" panose="020F0502020204030204" pitchFamily="34" charset="0"/>
              <a:cs typeface="Calibri" panose="020F0502020204030204" pitchFamily="34" charset="0"/>
            </a:rPr>
            <a:t>If 40+ with ASCVD Risk, decrease LDL by 50%, LDL &lt;70</a:t>
          </a:r>
        </a:p>
        <a:p>
          <a:pPr marL="228600" lvl="1" indent="-228600" algn="l" defTabSz="933450">
            <a:lnSpc>
              <a:spcPct val="100000"/>
            </a:lnSpc>
            <a:spcBef>
              <a:spcPct val="0"/>
            </a:spcBef>
            <a:spcAft>
              <a:spcPct val="15000"/>
            </a:spcAft>
            <a:buChar char="•"/>
          </a:pPr>
          <a:r>
            <a:rPr lang="en-US" sz="2100" kern="1200" dirty="0">
              <a:latin typeface="Calibri" panose="020F0502020204030204" pitchFamily="34" charset="0"/>
              <a:ea typeface="Calibri" panose="020F0502020204030204" pitchFamily="34" charset="0"/>
              <a:cs typeface="Calibri" panose="020F0502020204030204" pitchFamily="34" charset="0"/>
            </a:rPr>
            <a:t>If 40+ with ASCVD, decrease LDL by 50%, LDL &lt;55</a:t>
          </a:r>
        </a:p>
      </dsp:txBody>
      <dsp:txXfrm>
        <a:off x="5719571" y="1187867"/>
        <a:ext cx="2507456" cy="34090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DEC285-DFA0-452D-8169-AE05E84AC5C0}">
      <dsp:nvSpPr>
        <dsp:cNvPr id="0" name=""/>
        <dsp:cNvSpPr/>
      </dsp:nvSpPr>
      <dsp:spPr>
        <a:xfrm>
          <a:off x="0" y="0"/>
          <a:ext cx="4038600" cy="4038600"/>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C5CC79-3384-45D3-82DB-92BD4AC3025A}">
      <dsp:nvSpPr>
        <dsp:cNvPr id="0" name=""/>
        <dsp:cNvSpPr/>
      </dsp:nvSpPr>
      <dsp:spPr>
        <a:xfrm>
          <a:off x="0" y="306028"/>
          <a:ext cx="1909563" cy="16154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DPP-4  Inhibitor</a:t>
          </a:r>
        </a:p>
      </dsp:txBody>
      <dsp:txXfrm>
        <a:off x="78859" y="384887"/>
        <a:ext cx="1751845" cy="1457722"/>
      </dsp:txXfrm>
    </dsp:sp>
    <dsp:sp modelId="{FFB482AC-98EA-4249-9FE9-A5794B4BC943}">
      <dsp:nvSpPr>
        <dsp:cNvPr id="0" name=""/>
        <dsp:cNvSpPr/>
      </dsp:nvSpPr>
      <dsp:spPr>
        <a:xfrm>
          <a:off x="2081583" y="262509"/>
          <a:ext cx="1773575" cy="161544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GLP-1 RA / GIP</a:t>
          </a:r>
        </a:p>
      </dsp:txBody>
      <dsp:txXfrm>
        <a:off x="2160442" y="341368"/>
        <a:ext cx="1615857" cy="1457722"/>
      </dsp:txXfrm>
    </dsp:sp>
    <dsp:sp modelId="{73735AA7-2BD1-4131-8E6E-427B87B3029D}">
      <dsp:nvSpPr>
        <dsp:cNvPr id="0" name=""/>
        <dsp:cNvSpPr/>
      </dsp:nvSpPr>
      <dsp:spPr>
        <a:xfrm>
          <a:off x="8" y="2194074"/>
          <a:ext cx="1909563" cy="161544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SGLT-2 Inhibitor</a:t>
          </a:r>
        </a:p>
      </dsp:txBody>
      <dsp:txXfrm>
        <a:off x="78867" y="2272933"/>
        <a:ext cx="1751845" cy="1457722"/>
      </dsp:txXfrm>
    </dsp:sp>
    <dsp:sp modelId="{3CA77CB0-FC42-4A2C-BE83-F6EC72FDA92C}">
      <dsp:nvSpPr>
        <dsp:cNvPr id="0" name=""/>
        <dsp:cNvSpPr/>
      </dsp:nvSpPr>
      <dsp:spPr>
        <a:xfrm>
          <a:off x="2129036" y="2194074"/>
          <a:ext cx="1909563" cy="161544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TZD, Metformin</a:t>
          </a:r>
        </a:p>
      </dsp:txBody>
      <dsp:txXfrm>
        <a:off x="2207895" y="2272933"/>
        <a:ext cx="1751845" cy="14577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F70EB6-BDEC-489D-89F6-26A186592C34}">
      <dsp:nvSpPr>
        <dsp:cNvPr id="0" name=""/>
        <dsp:cNvSpPr/>
      </dsp:nvSpPr>
      <dsp:spPr>
        <a:xfrm>
          <a:off x="0" y="371548"/>
          <a:ext cx="2605022" cy="156301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A1C lowering</a:t>
          </a:r>
        </a:p>
      </dsp:txBody>
      <dsp:txXfrm>
        <a:off x="0" y="371548"/>
        <a:ext cx="2605022" cy="1563013"/>
      </dsp:txXfrm>
    </dsp:sp>
    <dsp:sp modelId="{56D64140-1D42-4A8A-8C26-6A08A38C8607}">
      <dsp:nvSpPr>
        <dsp:cNvPr id="0" name=""/>
        <dsp:cNvSpPr/>
      </dsp:nvSpPr>
      <dsp:spPr>
        <a:xfrm>
          <a:off x="2865524" y="371548"/>
          <a:ext cx="2605022" cy="1563013"/>
        </a:xfrm>
        <a:prstGeom prst="rect">
          <a:avLst/>
        </a:prstGeom>
        <a:solidFill>
          <a:schemeClr val="accent2">
            <a:hueOff val="-1708698"/>
            <a:satOff val="4992"/>
            <a:lumOff val="-94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Substantial Weight loss</a:t>
          </a:r>
        </a:p>
      </dsp:txBody>
      <dsp:txXfrm>
        <a:off x="2865524" y="371548"/>
        <a:ext cx="2605022" cy="1563013"/>
      </dsp:txXfrm>
    </dsp:sp>
    <dsp:sp modelId="{6F91AC0C-9A58-409F-929E-77F0C5840F2E}">
      <dsp:nvSpPr>
        <dsp:cNvPr id="0" name=""/>
        <dsp:cNvSpPr/>
      </dsp:nvSpPr>
      <dsp:spPr>
        <a:xfrm>
          <a:off x="5731048" y="371548"/>
          <a:ext cx="2605022" cy="1563013"/>
        </a:xfrm>
        <a:prstGeom prst="rect">
          <a:avLst/>
        </a:prstGeom>
        <a:solidFill>
          <a:schemeClr val="accent2">
            <a:hueOff val="-3417396"/>
            <a:satOff val="9985"/>
            <a:lumOff val="-188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Cardiovascular benefits*</a:t>
          </a:r>
        </a:p>
      </dsp:txBody>
      <dsp:txXfrm>
        <a:off x="5731048" y="371548"/>
        <a:ext cx="2605022" cy="1563013"/>
      </dsp:txXfrm>
    </dsp:sp>
    <dsp:sp modelId="{8FDD55A0-6520-4B00-9B88-8CE60EDF9BF2}">
      <dsp:nvSpPr>
        <dsp:cNvPr id="0" name=""/>
        <dsp:cNvSpPr/>
      </dsp:nvSpPr>
      <dsp:spPr>
        <a:xfrm>
          <a:off x="0" y="2195063"/>
          <a:ext cx="2605022" cy="1563013"/>
        </a:xfrm>
        <a:prstGeom prst="rect">
          <a:avLst/>
        </a:prstGeom>
        <a:solidFill>
          <a:schemeClr val="accent2">
            <a:hueOff val="-5126094"/>
            <a:satOff val="14977"/>
            <a:lumOff val="-282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Decreased appetited</a:t>
          </a:r>
        </a:p>
      </dsp:txBody>
      <dsp:txXfrm>
        <a:off x="0" y="2195063"/>
        <a:ext cx="2605022" cy="1563013"/>
      </dsp:txXfrm>
    </dsp:sp>
    <dsp:sp modelId="{0A980518-64F4-43CC-B5F6-9FB4FAFBDDAD}">
      <dsp:nvSpPr>
        <dsp:cNvPr id="0" name=""/>
        <dsp:cNvSpPr/>
      </dsp:nvSpPr>
      <dsp:spPr>
        <a:xfrm>
          <a:off x="2865524" y="2195063"/>
          <a:ext cx="2605022" cy="1563013"/>
        </a:xfrm>
        <a:prstGeom prst="rect">
          <a:avLst/>
        </a:prstGeom>
        <a:solidFill>
          <a:schemeClr val="accent2">
            <a:hueOff val="-6834792"/>
            <a:satOff val="19970"/>
            <a:lumOff val="-376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 Lowers post meal glucose</a:t>
          </a:r>
        </a:p>
      </dsp:txBody>
      <dsp:txXfrm>
        <a:off x="2865524" y="2195063"/>
        <a:ext cx="2605022" cy="1563013"/>
      </dsp:txXfrm>
    </dsp:sp>
    <dsp:sp modelId="{9C517C85-2AF3-49AE-9D9C-FA1D1F32A48A}">
      <dsp:nvSpPr>
        <dsp:cNvPr id="0" name=""/>
        <dsp:cNvSpPr/>
      </dsp:nvSpPr>
      <dsp:spPr>
        <a:xfrm>
          <a:off x="5731048" y="2195063"/>
          <a:ext cx="2605022" cy="1563013"/>
        </a:xfrm>
        <a:prstGeom prst="rect">
          <a:avLst/>
        </a:prstGeom>
        <a:solidFill>
          <a:schemeClr val="accent2">
            <a:hueOff val="-8543491"/>
            <a:satOff val="24962"/>
            <a:lumOff val="-470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Ease of use</a:t>
          </a:r>
        </a:p>
      </dsp:txBody>
      <dsp:txXfrm>
        <a:off x="5731048" y="2195063"/>
        <a:ext cx="2605022" cy="156301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CC86CC-37D2-413A-978A-43FF7B81E24F}">
      <dsp:nvSpPr>
        <dsp:cNvPr id="0" name=""/>
        <dsp:cNvSpPr/>
      </dsp:nvSpPr>
      <dsp:spPr>
        <a:xfrm>
          <a:off x="0" y="819057"/>
          <a:ext cx="2494817" cy="149689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Genitourinary infections</a:t>
          </a:r>
        </a:p>
      </dsp:txBody>
      <dsp:txXfrm>
        <a:off x="0" y="819057"/>
        <a:ext cx="2494817" cy="1496890"/>
      </dsp:txXfrm>
    </dsp:sp>
    <dsp:sp modelId="{BE8198F7-13E9-4D8B-9AA4-217BDBF1EF9C}">
      <dsp:nvSpPr>
        <dsp:cNvPr id="0" name=""/>
        <dsp:cNvSpPr/>
      </dsp:nvSpPr>
      <dsp:spPr>
        <a:xfrm>
          <a:off x="2744299" y="819057"/>
          <a:ext cx="2494817" cy="149689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Volume depletion</a:t>
          </a:r>
        </a:p>
      </dsp:txBody>
      <dsp:txXfrm>
        <a:off x="2744299" y="819057"/>
        <a:ext cx="2494817" cy="1496890"/>
      </dsp:txXfrm>
    </dsp:sp>
    <dsp:sp modelId="{7DF6BD01-C8D1-4B2C-A29B-A4DE1E4D6406}">
      <dsp:nvSpPr>
        <dsp:cNvPr id="0" name=""/>
        <dsp:cNvSpPr/>
      </dsp:nvSpPr>
      <dsp:spPr>
        <a:xfrm>
          <a:off x="5488598" y="819057"/>
          <a:ext cx="2494817" cy="1496890"/>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Increased urination</a:t>
          </a:r>
        </a:p>
      </dsp:txBody>
      <dsp:txXfrm>
        <a:off x="5488598" y="819057"/>
        <a:ext cx="2494817" cy="1496890"/>
      </dsp:txXfrm>
    </dsp:sp>
    <dsp:sp modelId="{739A9A59-9483-4CA9-92F9-13FA27BF7B40}">
      <dsp:nvSpPr>
        <dsp:cNvPr id="0" name=""/>
        <dsp:cNvSpPr/>
      </dsp:nvSpPr>
      <dsp:spPr>
        <a:xfrm>
          <a:off x="0" y="2565429"/>
          <a:ext cx="2494817" cy="149689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Hypotension </a:t>
          </a:r>
        </a:p>
      </dsp:txBody>
      <dsp:txXfrm>
        <a:off x="0" y="2565429"/>
        <a:ext cx="2494817" cy="1496890"/>
      </dsp:txXfrm>
    </dsp:sp>
    <dsp:sp modelId="{66483604-3F2E-4533-95D3-93C6316DAA0B}">
      <dsp:nvSpPr>
        <dsp:cNvPr id="0" name=""/>
        <dsp:cNvSpPr/>
      </dsp:nvSpPr>
      <dsp:spPr>
        <a:xfrm>
          <a:off x="2744299" y="2565429"/>
          <a:ext cx="2494817" cy="1496890"/>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Monitor </a:t>
          </a:r>
          <a:r>
            <a:rPr lang="en-US" sz="3100" kern="1200" dirty="0" err="1"/>
            <a:t>Lytes</a:t>
          </a:r>
          <a:endParaRPr lang="en-US" sz="3100" kern="1200" dirty="0"/>
        </a:p>
      </dsp:txBody>
      <dsp:txXfrm>
        <a:off x="2744299" y="2565429"/>
        <a:ext cx="2494817" cy="1496890"/>
      </dsp:txXfrm>
    </dsp:sp>
    <dsp:sp modelId="{44163750-5E48-44CF-B8E5-28AC45778A50}">
      <dsp:nvSpPr>
        <dsp:cNvPr id="0" name=""/>
        <dsp:cNvSpPr/>
      </dsp:nvSpPr>
      <dsp:spPr>
        <a:xfrm>
          <a:off x="5488598" y="2565429"/>
          <a:ext cx="2494817" cy="149689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Diabetes ketoacidosis (DKA)</a:t>
          </a:r>
        </a:p>
      </dsp:txBody>
      <dsp:txXfrm>
        <a:off x="5488598" y="2565429"/>
        <a:ext cx="2494817" cy="1496890"/>
      </dsp:txXfrm>
    </dsp:sp>
  </dsp:spTree>
</dsp:drawing>
</file>

<file path=ppt/diagrams/layout1.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5867401" y="8905689"/>
            <a:ext cx="965199" cy="481726"/>
          </a:xfrm>
          <a:prstGeom prst="rect">
            <a:avLst/>
          </a:prstGeom>
        </p:spPr>
        <p:txBody>
          <a:bodyPr vert="horz" lIns="96647" tIns="48324" rIns="96647" bIns="48324" rtlCol="0" anchor="b"/>
          <a:lstStyle>
            <a:lvl1pPr algn="r">
              <a:defRPr sz="1300"/>
            </a:lvl1pPr>
          </a:lstStyle>
          <a:p>
            <a:pPr algn="l"/>
            <a:r>
              <a:rPr lang="en-US" sz="1200" dirty="0"/>
              <a:t>Page </a:t>
            </a:r>
            <a:fld id="{DB11F317-1706-48D2-BEDD-4D721C357930}" type="slidenum">
              <a:rPr lang="en-US" sz="1200"/>
              <a:pPr algn="l"/>
              <a:t>‹#›</a:t>
            </a:fld>
            <a:endParaRPr lang="en-US" sz="1200" dirty="0"/>
          </a:p>
        </p:txBody>
      </p:sp>
      <p:sp>
        <p:nvSpPr>
          <p:cNvPr id="6" name="Text Box 264"/>
          <p:cNvSpPr txBox="1">
            <a:spLocks noChangeArrowheads="1"/>
          </p:cNvSpPr>
          <p:nvPr/>
        </p:nvSpPr>
        <p:spPr bwMode="auto">
          <a:xfrm>
            <a:off x="457200" y="9109146"/>
            <a:ext cx="5394960" cy="28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6647" tIns="48324" rIns="96647" bIns="48324">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dirty="0">
                <a:latin typeface="Calibri" panose="020F0502020204030204" pitchFamily="34" charset="0"/>
              </a:rPr>
              <a:t>© Copyright 1999-2026, Diabetes Education Services     www.DiabetesEd.net</a:t>
            </a:r>
          </a:p>
        </p:txBody>
      </p:sp>
    </p:spTree>
    <p:extLst>
      <p:ext uri="{BB962C8B-B14F-4D97-AF65-F5344CB8AC3E}">
        <p14:creationId xmlns:p14="http://schemas.microsoft.com/office/powerpoint/2010/main" val="100153656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31T22:46:26.507"/>
    </inkml:context>
    <inkml:brush xml:id="br0">
      <inkml:brushProperty name="width" value="0.05" units="cm"/>
      <inkml:brushProperty name="height" value="0.05" units="cm"/>
      <inkml:brushProperty name="color" value="#AE198D"/>
      <inkml:brushProperty name="inkEffects" value="galaxy"/>
      <inkml:brushProperty name="anchorX" value="-10943.44238"/>
      <inkml:brushProperty name="anchorY" value="-1065.5116"/>
      <inkml:brushProperty name="scaleFactor" value="0.5"/>
    </inkml:brush>
  </inkml:definitions>
  <inkml:trace contextRef="#ctx0" brushRef="#br0">0 81 24575,'0'0'0,"0"8"0,6 1 0,4-2 0,5-1 0,10 0 0,9-3 0,11-2 0,11-1 0,4 0 0,6 0 0,9 0 0,3 0 0,2 6 0,-4 2 0,-7-1 0,0 8 0,-10-3 0,-5-2 0,-3 7 0,-2-6 0,-5 9 0,-6-5 0,1 5 0,1-3 0,3-4 0,-3-2 0,-3 2 0,-3-3 0,-4-1 0,-1-3 0,2-1 0,5-2 0,-1-3 0,4 0 0,-1 0 0,2 0 0,-3-2 0,-2 2 0,2 0 0,3 0 0,3-7 0,-2-2 0,-3 1 0,1 2 0,-2 0 0,1 3 0,-2 2 0,-2 1 0,-3 0 0,-2 0 0,-2 0 0,-1 0 0,5 1 0,-1-1 0,0 0 0,9-7 0,0-8 0,3-1 0,4-5 0,1-6 0,7 4 0,2-3 0,0 6 0,4-4 0,0-3 0,4 6 0,-3 3 0,4-1 0,-7 4 0,-3 3 0,-8 5 0,-2 2 0,-1 2 0,-3 3 0,0 0 0,-3 2 0,1-2 0,3 1 0,-3-1 0,3 0 0,1 0 0,3 0 0,6 0 0,3 0 0,0 0 0,0 0 0,0 0 0,-2 0 0,-1 0 0,5 0 0,4 0 0,1 0 0,3 0 0,-2 0 0,3 0 0,-3 0 0,-2 0 0,-4 0 0,-2 0 0,-7 0 0,-2 0 0,-6 0 0,-4 0 0,1 0 0,2 0 0,-3 0 0,4 0 0,-3 0 0,-2 0 0,-3 0 0,-3 0 0,-1 8 0,-2 1 0,-1-2 0,0 1 0,0-4 0,0-1 0,0-1 0,0-2 0,0 0 0,1 0 0,-1 0 0,0 7 0,1 0 0,-1 1 0,1-2 0,-1-2 0,1-1 0,-1-1 0,0-2 0,1 7 0,-1 2 0,6-2 0,-1-1 0,-4 6 0,-2-1 0,0-2 0,-1-2 0,0-3 0,1 7 0,5-2 0,1-2 0,0 7 0,0-1 0,-1-4 0,-2-2 0,0-1 0,-6 5 0,-1-2 0,0-2 0,1 0 0,1-4 0,7 0 0,5-1 0,6-2 0,10-8 0,4-8 0,7-8 0,0 2 0,-6-3 0,-2-5 0,-7 5 0,-7 5 0,-5 7 0,-9-3 0,-4 4 0,-1 3 0,-5-4 0,6 1 0,1 3 0,3 1 0,0 4 0,1 2 0,5 1 0,1 1 0,4 0 0,-1 0 0,4 1 0,-2-1 0,-2 0 0,-3 0 0,3 0 0,-2 0 0,-1 0 0,-3 0 0,0 0 0,-3 0 0,0 0 0,5 0 0,-1 0 0,0 0 0,0 0 0,-2 0 0,-1 0 0,5 0 0,-1 0 0,4 0 0,0 8 0,-1 1 0,-3-2 0,-2 1 0,4-4 0,-1-1 0,-6 6 0,3-2 0,-1 2 0,0 5 0,4-2 0,0-2 0,0-3 0,-2-1 0,-2-3 0,0 5 0,-2 1 0,0-2 0,-1-1 0,0-3 0,11 7 0,-1-1 0,1 0 0,2 5 0,-1-3 0,3 7 0,-3-1 0,-2-5 0,-3-2 0,-3-4 0,-7 4 0,-1-1 0,-1-1 0,1-2 0,5 5 0,3 0 0,-5 5 0,-1-2 0,0-3 0,1-2 0,-6 5 0,1-2 0,0-4 0,2 0 0,1-4 0,2-2 0,0-1 0,1-1 0,0 0 0,1 0 0,0-1 0,0 1 0,-1 0 0,1 0 0,-1 0 0,1 0 0,-6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31T22:46:29.633"/>
    </inkml:context>
    <inkml:brush xml:id="br0">
      <inkml:brushProperty name="width" value="0.05" units="cm"/>
      <inkml:brushProperty name="height" value="0.05" units="cm"/>
      <inkml:brushProperty name="color" value="#AE198D"/>
      <inkml:brushProperty name="inkEffects" value="galaxy"/>
      <inkml:brushProperty name="anchorX" value="-21328.91211"/>
      <inkml:brushProperty name="anchorY" value="-2106.1377"/>
      <inkml:brushProperty name="scaleFactor" value="0.5"/>
    </inkml:brush>
  </inkml:definitions>
  <inkml:trace contextRef="#ctx0" brushRef="#br0">0 0 24575,'0'0'0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04T15:42:02.33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1 371,'596'-18,"-307"-4,-264 18,0 0,34-13,-3 2,19-2,117-33,159-75,-287 108,-53 16,0-1,-1-1,1 0,-1-1,1 0,-1 0,0-1,12-8,-14 7,0 1,1 0,-1 1,1 0,0 0,0 1,0 0,0 0,1 1,-1 1,1-1,-1 1,1 1,-1 0,19 2,-26-1,0-1,0 1,0 0,1-1,-1 1,0 0,0 0,0 0,-1 1,1-1,0 0,0 1,0-1,-1 1,1 0,-1-1,0 1,1 0,-1 0,0 0,0 0,0 0,0 0,0 0,0 3,2 7,0 0,-1 1,2 17,-3-15,1 5,-1-5,1 0,1 0,0 0,7 21,-6-28,-1 1,0-1,-1 1,0-1,2 14,-4-20,0 1,0-1,0 0,-1 0,1 1,-1-1,1 0,-1 0,0 0,1 0,-1 0,0 0,0 0,-1 0,1 0,0 0,-1 0,1-1,-1 1,1-1,-1 1,0-1,0 1,0-1,1 0,-5 2,-12 4,-1-1,0 0,-1-1,-33 4,19-4,-35 4,-126-1,24-2,-116 22,254-26</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04T15:42:03.72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47" tIns="48324" rIns="96647" bIns="48324"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47" tIns="48324" rIns="96647" bIns="48324" rtlCol="0"/>
          <a:lstStyle>
            <a:lvl1pPr algn="r">
              <a:defRPr sz="1300"/>
            </a:lvl1pPr>
          </a:lstStyle>
          <a:p>
            <a:fld id="{2B3F865E-7DC9-466F-929A-3C49D925754D}" type="datetimeFigureOut">
              <a:rPr lang="en-US" smtClean="0"/>
              <a:t>8/30/2026</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47" tIns="48324" rIns="96647" bIns="48324"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47" tIns="48324" rIns="96647" bIns="483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47" tIns="48324" rIns="96647" bIns="48324"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47" tIns="48324" rIns="96647" bIns="48324" rtlCol="0" anchor="b"/>
          <a:lstStyle>
            <a:lvl1pPr algn="r">
              <a:defRPr sz="1300"/>
            </a:lvl1pPr>
          </a:lstStyle>
          <a:p>
            <a:fld id="{5B5E225C-EA32-49AA-BCE1-CBED354D9589}" type="slidenum">
              <a:rPr lang="en-US" smtClean="0"/>
              <a:t>‹#›</a:t>
            </a:fld>
            <a:endParaRPr lang="en-US"/>
          </a:p>
        </p:txBody>
      </p:sp>
    </p:spTree>
    <p:extLst>
      <p:ext uri="{BB962C8B-B14F-4D97-AF65-F5344CB8AC3E}">
        <p14:creationId xmlns:p14="http://schemas.microsoft.com/office/powerpoint/2010/main" val="1519050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slide" Target="../slides/slide30.xml"/><Relationship Id="rId2" Type="http://schemas.openxmlformats.org/officeDocument/2006/relationships/notesMaster" Target="../notesMasters/notesMaster1.xml"/><Relationship Id="rId1" Type="http://schemas.openxmlformats.org/officeDocument/2006/relationships/tags" Target="../tags/tag14.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hcplive.com/view/ralph-a-defronzo-md-noxious-nine-and-mifepristone-for-hypercortisolism-in-t2d?utm_source=chatgpt.com"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slide" Target="../slides/slide48.xml"/><Relationship Id="rId2" Type="http://schemas.openxmlformats.org/officeDocument/2006/relationships/notesMaster" Target="../notesMasters/notesMaster1.xml"/><Relationship Id="rId1" Type="http://schemas.openxmlformats.org/officeDocument/2006/relationships/tags" Target="../tags/tag21.xml"/></Relationships>
</file>

<file path=ppt/notesSlides/_rels/notesSlide31.xml.rels><?xml version="1.0" encoding="UTF-8" standalone="yes"?>
<Relationships xmlns="http://schemas.openxmlformats.org/package/2006/relationships"><Relationship Id="rId3" Type="http://schemas.openxmlformats.org/officeDocument/2006/relationships/slide" Target="../slides/slide51.xml"/><Relationship Id="rId2" Type="http://schemas.openxmlformats.org/officeDocument/2006/relationships/notesMaster" Target="../notesMasters/notesMaster1.xml"/><Relationship Id="rId1" Type="http://schemas.openxmlformats.org/officeDocument/2006/relationships/tags" Target="../tags/tag23.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1</a:t>
            </a:fld>
            <a:endParaRPr lang="en-US"/>
          </a:p>
        </p:txBody>
      </p:sp>
    </p:spTree>
    <p:extLst>
      <p:ext uri="{BB962C8B-B14F-4D97-AF65-F5344CB8AC3E}">
        <p14:creationId xmlns:p14="http://schemas.microsoft.com/office/powerpoint/2010/main" val="743245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3F821A34-9B9A-4334-A886-43CC1A5C96A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9B0DE337-58A4-416D-83CE-CDF11119E2E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7348" name="Slide Number Placeholder 3">
            <a:extLst>
              <a:ext uri="{FF2B5EF4-FFF2-40B4-BE49-F238E27FC236}">
                <a16:creationId xmlns:a16="http://schemas.microsoft.com/office/drawing/2014/main" id="{24A63DD4-8140-48AC-B6A5-3FB38B67888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813477" indent="-312876">
              <a:defRPr>
                <a:solidFill>
                  <a:schemeClr val="tx1"/>
                </a:solidFill>
                <a:latin typeface="Calibri" panose="020F0502020204030204" pitchFamily="34" charset="0"/>
                <a:cs typeface="Arial" panose="020B0604020202020204" pitchFamily="34" charset="0"/>
              </a:defRPr>
            </a:lvl2pPr>
            <a:lvl3pPr marL="1253150" indent="-250300">
              <a:defRPr>
                <a:solidFill>
                  <a:schemeClr val="tx1"/>
                </a:solidFill>
                <a:latin typeface="Calibri" panose="020F0502020204030204" pitchFamily="34" charset="0"/>
                <a:cs typeface="Arial" panose="020B0604020202020204" pitchFamily="34" charset="0"/>
              </a:defRPr>
            </a:lvl3pPr>
            <a:lvl4pPr marL="1753751" indent="-250300">
              <a:defRPr>
                <a:solidFill>
                  <a:schemeClr val="tx1"/>
                </a:solidFill>
                <a:latin typeface="Calibri" panose="020F0502020204030204" pitchFamily="34" charset="0"/>
                <a:cs typeface="Arial" panose="020B0604020202020204" pitchFamily="34" charset="0"/>
              </a:defRPr>
            </a:lvl4pPr>
            <a:lvl5pPr marL="2255998" indent="-250300">
              <a:defRPr>
                <a:solidFill>
                  <a:schemeClr val="tx1"/>
                </a:solidFill>
                <a:latin typeface="Calibri" panose="020F0502020204030204" pitchFamily="34" charset="0"/>
                <a:cs typeface="Arial" panose="020B0604020202020204" pitchFamily="34" charset="0"/>
              </a:defRPr>
            </a:lvl5pPr>
            <a:lvl6pPr marL="2730251" indent="-250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204505" indent="-250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678759" indent="-250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4153012" indent="-250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BFAB870-426E-4C60-8A5E-BFD3FF7955AE}" type="slidenum">
              <a:rPr lang="en-US" altLang="en-US" smtClean="0"/>
              <a:pPr/>
              <a:t>22</a:t>
            </a:fld>
            <a:endParaRPr lang="en-US" altLang="en-US"/>
          </a:p>
        </p:txBody>
      </p:sp>
    </p:spTree>
    <p:extLst>
      <p:ext uri="{BB962C8B-B14F-4D97-AF65-F5344CB8AC3E}">
        <p14:creationId xmlns:p14="http://schemas.microsoft.com/office/powerpoint/2010/main" val="3221631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a:extLst>
              <a:ext uri="{FF2B5EF4-FFF2-40B4-BE49-F238E27FC236}">
                <a16:creationId xmlns:a16="http://schemas.microsoft.com/office/drawing/2014/main" id="{336495C9-2ED6-459F-9B94-3CED20B2A1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Notes Placeholder 2">
            <a:extLst>
              <a:ext uri="{FF2B5EF4-FFF2-40B4-BE49-F238E27FC236}">
                <a16:creationId xmlns:a16="http://schemas.microsoft.com/office/drawing/2014/main" id="{988AA3CB-9760-4211-A9A4-08843E92F8A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CAROLINA </a:t>
            </a:r>
            <a:r>
              <a:rPr lang="en-US" altLang="en-US" dirty="0" err="1"/>
              <a:t>tral</a:t>
            </a:r>
            <a:r>
              <a:rPr lang="en-US" altLang="en-US" dirty="0"/>
              <a:t> (linagliptin vs glimepiride)</a:t>
            </a:r>
          </a:p>
          <a:p>
            <a:pPr eaLnBrk="1" hangingPunct="1">
              <a:spcBef>
                <a:spcPct val="0"/>
              </a:spcBef>
            </a:pPr>
            <a:r>
              <a:rPr lang="en-US" altLang="en-US" dirty="0"/>
              <a:t>Meta-analysis: In type 2 diabetes, the use of sulfonylureas is associated with increased mortality and a higher risk of stroke</a:t>
            </a:r>
          </a:p>
          <a:p>
            <a:pPr eaLnBrk="1" hangingPunct="1">
              <a:spcBef>
                <a:spcPct val="0"/>
              </a:spcBef>
            </a:pPr>
            <a:endParaRPr lang="en-US" altLang="en-US" dirty="0"/>
          </a:p>
        </p:txBody>
      </p:sp>
      <p:sp>
        <p:nvSpPr>
          <p:cNvPr id="143364" name="Slide Number Placeholder 3">
            <a:extLst>
              <a:ext uri="{FF2B5EF4-FFF2-40B4-BE49-F238E27FC236}">
                <a16:creationId xmlns:a16="http://schemas.microsoft.com/office/drawing/2014/main" id="{58112FE5-A530-4A78-8497-DE156F6F24B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defTabSz="948507" fontAlgn="base">
              <a:spcBef>
                <a:spcPct val="0"/>
              </a:spcBef>
              <a:spcAft>
                <a:spcPct val="0"/>
              </a:spcAft>
              <a:defRPr/>
            </a:pPr>
            <a:fld id="{56437D46-B111-4A4E-A60C-23345902A5DD}" type="slidenum">
              <a:rPr lang="en-US" altLang="en-US" sz="1300">
                <a:solidFill>
                  <a:prstClr val="black"/>
                </a:solidFill>
                <a:cs typeface="Arial" panose="020B0604020202020204" pitchFamily="34" charset="0"/>
              </a:rPr>
              <a:pPr defTabSz="948507" fontAlgn="base">
                <a:spcBef>
                  <a:spcPct val="0"/>
                </a:spcBef>
                <a:spcAft>
                  <a:spcPct val="0"/>
                </a:spcAft>
                <a:defRPr/>
              </a:pPr>
              <a:t>24</a:t>
            </a:fld>
            <a:endParaRPr lang="en-US" altLang="en-US" sz="1300">
              <a:solidFill>
                <a:prstClr val="black"/>
              </a:solidFill>
              <a:cs typeface="Arial" panose="020B0604020202020204" pitchFamily="34" charset="0"/>
            </a:endParaRPr>
          </a:p>
        </p:txBody>
      </p:sp>
    </p:spTree>
    <p:extLst>
      <p:ext uri="{BB962C8B-B14F-4D97-AF65-F5344CB8AC3E}">
        <p14:creationId xmlns:p14="http://schemas.microsoft.com/office/powerpoint/2010/main" val="9993346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a:extLst>
              <a:ext uri="{FF2B5EF4-FFF2-40B4-BE49-F238E27FC236}">
                <a16:creationId xmlns:a16="http://schemas.microsoft.com/office/drawing/2014/main" id="{2B39237B-F8FB-489F-8C85-233FB6EB274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a:extLst>
              <a:ext uri="{FF2B5EF4-FFF2-40B4-BE49-F238E27FC236}">
                <a16:creationId xmlns:a16="http://schemas.microsoft.com/office/drawing/2014/main" id="{F767F46E-255B-45EE-9F63-C111A91FBB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Answer. C</a:t>
            </a:r>
          </a:p>
        </p:txBody>
      </p:sp>
      <p:sp>
        <p:nvSpPr>
          <p:cNvPr id="122884" name="Slide Number Placeholder 3">
            <a:extLst>
              <a:ext uri="{FF2B5EF4-FFF2-40B4-BE49-F238E27FC236}">
                <a16:creationId xmlns:a16="http://schemas.microsoft.com/office/drawing/2014/main" id="{BB61265C-5E80-4F62-BF53-2586056C811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defTabSz="948507" fontAlgn="base">
              <a:spcBef>
                <a:spcPct val="0"/>
              </a:spcBef>
              <a:spcAft>
                <a:spcPct val="0"/>
              </a:spcAft>
              <a:defRPr/>
            </a:pPr>
            <a:fld id="{E7A96521-2F37-4B1E-BD71-641F8C454976}" type="slidenum">
              <a:rPr lang="en-US" altLang="en-US" sz="1300">
                <a:solidFill>
                  <a:prstClr val="black"/>
                </a:solidFill>
                <a:cs typeface="Arial" panose="020B0604020202020204" pitchFamily="34" charset="0"/>
              </a:rPr>
              <a:pPr defTabSz="948507" fontAlgn="base">
                <a:spcBef>
                  <a:spcPct val="0"/>
                </a:spcBef>
                <a:spcAft>
                  <a:spcPct val="0"/>
                </a:spcAft>
                <a:defRPr/>
              </a:pPr>
              <a:t>25</a:t>
            </a:fld>
            <a:endParaRPr lang="en-US" altLang="en-US" sz="1300">
              <a:solidFill>
                <a:prstClr val="black"/>
              </a:solidFill>
              <a:cs typeface="Arial" panose="020B0604020202020204" pitchFamily="34" charset="0"/>
            </a:endParaRPr>
          </a:p>
        </p:txBody>
      </p:sp>
    </p:spTree>
    <p:extLst>
      <p:ext uri="{BB962C8B-B14F-4D97-AF65-F5344CB8AC3E}">
        <p14:creationId xmlns:p14="http://schemas.microsoft.com/office/powerpoint/2010/main" val="38644306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a:extLst>
              <a:ext uri="{FF2B5EF4-FFF2-40B4-BE49-F238E27FC236}">
                <a16:creationId xmlns:a16="http://schemas.microsoft.com/office/drawing/2014/main" id="{8C6E9B85-EB08-4A7E-A238-418C8D8F0F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Notes Placeholder 2">
            <a:extLst>
              <a:ext uri="{FF2B5EF4-FFF2-40B4-BE49-F238E27FC236}">
                <a16:creationId xmlns:a16="http://schemas.microsoft.com/office/drawing/2014/main" id="{AE20A154-10A2-4FBD-811F-FB136D06417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20836" name="Slide Number Placeholder 3">
            <a:extLst>
              <a:ext uri="{FF2B5EF4-FFF2-40B4-BE49-F238E27FC236}">
                <a16:creationId xmlns:a16="http://schemas.microsoft.com/office/drawing/2014/main" id="{F3F25269-4C94-4F9D-B421-65D266329B8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defTabSz="948507" fontAlgn="base">
              <a:spcBef>
                <a:spcPct val="0"/>
              </a:spcBef>
              <a:spcAft>
                <a:spcPct val="0"/>
              </a:spcAft>
              <a:defRPr/>
            </a:pPr>
            <a:fld id="{DE829B48-5D54-4D8D-AC5C-7BD22320C216}" type="slidenum">
              <a:rPr lang="en-US" altLang="en-US" sz="1300">
                <a:solidFill>
                  <a:prstClr val="black"/>
                </a:solidFill>
                <a:cs typeface="Arial" panose="020B0604020202020204" pitchFamily="34" charset="0"/>
              </a:rPr>
              <a:pPr defTabSz="948507" fontAlgn="base">
                <a:spcBef>
                  <a:spcPct val="0"/>
                </a:spcBef>
                <a:spcAft>
                  <a:spcPct val="0"/>
                </a:spcAft>
                <a:defRPr/>
              </a:pPr>
              <a:t>26</a:t>
            </a:fld>
            <a:endParaRPr lang="en-US" altLang="en-US" sz="1300">
              <a:solidFill>
                <a:prstClr val="black"/>
              </a:solidFill>
              <a:cs typeface="Arial" panose="020B0604020202020204" pitchFamily="34" charset="0"/>
            </a:endParaRPr>
          </a:p>
        </p:txBody>
      </p:sp>
    </p:spTree>
    <p:extLst>
      <p:ext uri="{BB962C8B-B14F-4D97-AF65-F5344CB8AC3E}">
        <p14:creationId xmlns:p14="http://schemas.microsoft.com/office/powerpoint/2010/main" val="23855703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85258" indent="-302021">
              <a:defRPr>
                <a:solidFill>
                  <a:schemeClr val="tx1"/>
                </a:solidFill>
                <a:latin typeface="Arial" pitchFamily="34" charset="0"/>
              </a:defRPr>
            </a:lvl2pPr>
            <a:lvl3pPr marL="1208088" indent="-241618">
              <a:defRPr>
                <a:solidFill>
                  <a:schemeClr val="tx1"/>
                </a:solidFill>
                <a:latin typeface="Arial" pitchFamily="34" charset="0"/>
              </a:defRPr>
            </a:lvl3pPr>
            <a:lvl4pPr marL="1691324" indent="-241618">
              <a:defRPr>
                <a:solidFill>
                  <a:schemeClr val="tx1"/>
                </a:solidFill>
                <a:latin typeface="Arial" pitchFamily="34" charset="0"/>
              </a:defRPr>
            </a:lvl4pPr>
            <a:lvl5pPr marL="2174559" indent="-241618">
              <a:defRPr>
                <a:solidFill>
                  <a:schemeClr val="tx1"/>
                </a:solidFill>
                <a:latin typeface="Arial" pitchFamily="34" charset="0"/>
              </a:defRPr>
            </a:lvl5pPr>
            <a:lvl6pPr marL="2657794" indent="-241618" eaLnBrk="0" fontAlgn="base" hangingPunct="0">
              <a:spcBef>
                <a:spcPct val="0"/>
              </a:spcBef>
              <a:spcAft>
                <a:spcPct val="0"/>
              </a:spcAft>
              <a:defRPr>
                <a:solidFill>
                  <a:schemeClr val="tx1"/>
                </a:solidFill>
                <a:latin typeface="Arial" pitchFamily="34" charset="0"/>
              </a:defRPr>
            </a:lvl6pPr>
            <a:lvl7pPr marL="3141029" indent="-241618" eaLnBrk="0" fontAlgn="base" hangingPunct="0">
              <a:spcBef>
                <a:spcPct val="0"/>
              </a:spcBef>
              <a:spcAft>
                <a:spcPct val="0"/>
              </a:spcAft>
              <a:defRPr>
                <a:solidFill>
                  <a:schemeClr val="tx1"/>
                </a:solidFill>
                <a:latin typeface="Arial" pitchFamily="34" charset="0"/>
              </a:defRPr>
            </a:lvl7pPr>
            <a:lvl8pPr marL="3624265" indent="-241618" eaLnBrk="0" fontAlgn="base" hangingPunct="0">
              <a:spcBef>
                <a:spcPct val="0"/>
              </a:spcBef>
              <a:spcAft>
                <a:spcPct val="0"/>
              </a:spcAft>
              <a:defRPr>
                <a:solidFill>
                  <a:schemeClr val="tx1"/>
                </a:solidFill>
                <a:latin typeface="Arial" pitchFamily="34" charset="0"/>
              </a:defRPr>
            </a:lvl8pPr>
            <a:lvl9pPr marL="4107500" indent="-241618" eaLnBrk="0" fontAlgn="base" hangingPunct="0">
              <a:spcBef>
                <a:spcPct val="0"/>
              </a:spcBef>
              <a:spcAft>
                <a:spcPct val="0"/>
              </a:spcAft>
              <a:defRPr>
                <a:solidFill>
                  <a:schemeClr val="tx1"/>
                </a:solidFill>
                <a:latin typeface="Arial" pitchFamily="34" charset="0"/>
              </a:defRPr>
            </a:lvl9pPr>
          </a:lstStyle>
          <a:p>
            <a:fld id="{89881CF5-CE82-49CE-B0DF-C5C5728225FC}" type="slidenum">
              <a:rPr lang="en-US" smtClean="0">
                <a:solidFill>
                  <a:prstClr val="black"/>
                </a:solidFill>
                <a:latin typeface="Times New Roman" pitchFamily="18" charset="0"/>
              </a:rPr>
              <a:pPr/>
              <a:t>27</a:t>
            </a:fld>
            <a:endParaRPr lang="en-US">
              <a:solidFill>
                <a:prstClr val="black"/>
              </a:solidFill>
              <a:latin typeface="Times New Roman" pitchFamily="18" charset="0"/>
            </a:endParaRPr>
          </a:p>
        </p:txBody>
      </p:sp>
      <p:sp>
        <p:nvSpPr>
          <p:cNvPr id="126979" name="Rectangle 7"/>
          <p:cNvSpPr txBox="1">
            <a:spLocks noGrp="1" noChangeArrowheads="1"/>
          </p:cNvSpPr>
          <p:nvPr/>
        </p:nvSpPr>
        <p:spPr bwMode="auto">
          <a:xfrm>
            <a:off x="4236723" y="9298159"/>
            <a:ext cx="3241040" cy="48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7757" tIns="48878" rIns="97757" bIns="48878"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fld id="{9CEB5115-A873-43C7-A601-CCF3973147D3}" type="slidenum">
              <a:rPr lang="en-US" sz="1300">
                <a:solidFill>
                  <a:prstClr val="black"/>
                </a:solidFill>
                <a:latin typeface="Times New Roman" pitchFamily="18" charset="0"/>
              </a:rPr>
              <a:pPr algn="r"/>
              <a:t>27</a:t>
            </a:fld>
            <a:endParaRPr lang="en-US" sz="1300">
              <a:solidFill>
                <a:prstClr val="black"/>
              </a:solidFill>
              <a:latin typeface="Times New Roman" pitchFamily="18" charset="0"/>
            </a:endParaRPr>
          </a:p>
        </p:txBody>
      </p:sp>
      <p:sp>
        <p:nvSpPr>
          <p:cNvPr id="126980" name="Slide Image Placeholder 1"/>
          <p:cNvSpPr>
            <a:spLocks noGrp="1" noRot="1" noChangeAspect="1" noTextEdit="1"/>
          </p:cNvSpPr>
          <p:nvPr>
            <p:ph type="sldImg"/>
          </p:nvPr>
        </p:nvSpPr>
        <p:spPr>
          <a:ln/>
        </p:spPr>
      </p:sp>
      <p:sp>
        <p:nvSpPr>
          <p:cNvPr id="12698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26982" name="Footer Placeholder 3"/>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85258" indent="-302021">
              <a:defRPr>
                <a:solidFill>
                  <a:schemeClr val="tx1"/>
                </a:solidFill>
                <a:latin typeface="Arial" pitchFamily="34" charset="0"/>
              </a:defRPr>
            </a:lvl2pPr>
            <a:lvl3pPr marL="1208088" indent="-241618">
              <a:defRPr>
                <a:solidFill>
                  <a:schemeClr val="tx1"/>
                </a:solidFill>
                <a:latin typeface="Arial" pitchFamily="34" charset="0"/>
              </a:defRPr>
            </a:lvl3pPr>
            <a:lvl4pPr marL="1691324" indent="-241618">
              <a:defRPr>
                <a:solidFill>
                  <a:schemeClr val="tx1"/>
                </a:solidFill>
                <a:latin typeface="Arial" pitchFamily="34" charset="0"/>
              </a:defRPr>
            </a:lvl4pPr>
            <a:lvl5pPr marL="2174559" indent="-241618">
              <a:defRPr>
                <a:solidFill>
                  <a:schemeClr val="tx1"/>
                </a:solidFill>
                <a:latin typeface="Arial" pitchFamily="34" charset="0"/>
              </a:defRPr>
            </a:lvl5pPr>
            <a:lvl6pPr marL="2657794" indent="-241618" eaLnBrk="0" fontAlgn="base" hangingPunct="0">
              <a:spcBef>
                <a:spcPct val="0"/>
              </a:spcBef>
              <a:spcAft>
                <a:spcPct val="0"/>
              </a:spcAft>
              <a:defRPr>
                <a:solidFill>
                  <a:schemeClr val="tx1"/>
                </a:solidFill>
                <a:latin typeface="Arial" pitchFamily="34" charset="0"/>
              </a:defRPr>
            </a:lvl6pPr>
            <a:lvl7pPr marL="3141029" indent="-241618" eaLnBrk="0" fontAlgn="base" hangingPunct="0">
              <a:spcBef>
                <a:spcPct val="0"/>
              </a:spcBef>
              <a:spcAft>
                <a:spcPct val="0"/>
              </a:spcAft>
              <a:defRPr>
                <a:solidFill>
                  <a:schemeClr val="tx1"/>
                </a:solidFill>
                <a:latin typeface="Arial" pitchFamily="34" charset="0"/>
              </a:defRPr>
            </a:lvl7pPr>
            <a:lvl8pPr marL="3624265" indent="-241618" eaLnBrk="0" fontAlgn="base" hangingPunct="0">
              <a:spcBef>
                <a:spcPct val="0"/>
              </a:spcBef>
              <a:spcAft>
                <a:spcPct val="0"/>
              </a:spcAft>
              <a:defRPr>
                <a:solidFill>
                  <a:schemeClr val="tx1"/>
                </a:solidFill>
                <a:latin typeface="Arial" pitchFamily="34" charset="0"/>
              </a:defRPr>
            </a:lvl8pPr>
            <a:lvl9pPr marL="4107500" indent="-241618" eaLnBrk="0" fontAlgn="base" hangingPunct="0">
              <a:spcBef>
                <a:spcPct val="0"/>
              </a:spcBef>
              <a:spcAft>
                <a:spcPct val="0"/>
              </a:spcAft>
              <a:defRPr>
                <a:solidFill>
                  <a:schemeClr val="tx1"/>
                </a:solidFill>
                <a:latin typeface="Arial" pitchFamily="34" charset="0"/>
              </a:defRPr>
            </a:lvl9pPr>
          </a:lstStyle>
          <a:p>
            <a:r>
              <a:rPr lang="en-US">
                <a:solidFill>
                  <a:prstClr val="black"/>
                </a:solidFill>
                <a:latin typeface="Times New Roman" pitchFamily="18" charset="0"/>
              </a:rPr>
              <a:t>Diabetes Educational Services© (530) 893 - 8635 </a:t>
            </a:r>
          </a:p>
        </p:txBody>
      </p:sp>
      <p:sp>
        <p:nvSpPr>
          <p:cNvPr id="126983" name="Slide Number Placeholder 4"/>
          <p:cNvSpPr txBox="1">
            <a:spLocks noGrp="1"/>
          </p:cNvSpPr>
          <p:nvPr/>
        </p:nvSpPr>
        <p:spPr bwMode="auto">
          <a:xfrm>
            <a:off x="4236723" y="9298159"/>
            <a:ext cx="3241040" cy="48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7757" tIns="48878" rIns="97757" bIns="48878"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fld id="{25ADC3C1-FEE6-4AFD-A1C0-F8701F86939C}" type="slidenum">
              <a:rPr lang="en-US" sz="1300">
                <a:solidFill>
                  <a:prstClr val="black"/>
                </a:solidFill>
                <a:latin typeface="Times New Roman" pitchFamily="18" charset="0"/>
              </a:rPr>
              <a:pPr algn="r"/>
              <a:t>27</a:t>
            </a:fld>
            <a:endParaRPr lang="en-US" sz="1300">
              <a:solidFill>
                <a:prstClr val="black"/>
              </a:solidFill>
              <a:latin typeface="Times New Roman" pitchFamily="18" charset="0"/>
            </a:endParaRPr>
          </a:p>
        </p:txBody>
      </p:sp>
    </p:spTree>
    <p:extLst>
      <p:ext uri="{BB962C8B-B14F-4D97-AF65-F5344CB8AC3E}">
        <p14:creationId xmlns:p14="http://schemas.microsoft.com/office/powerpoint/2010/main" val="699569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29</a:t>
            </a:fld>
            <a:endParaRPr lang="en-US"/>
          </a:p>
        </p:txBody>
      </p:sp>
    </p:spTree>
    <p:extLst>
      <p:ext uri="{BB962C8B-B14F-4D97-AF65-F5344CB8AC3E}">
        <p14:creationId xmlns:p14="http://schemas.microsoft.com/office/powerpoint/2010/main" val="8510578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5258" indent="-302021">
              <a:defRPr>
                <a:solidFill>
                  <a:schemeClr val="tx1"/>
                </a:solidFill>
                <a:latin typeface="Arial" pitchFamily="34" charset="0"/>
              </a:defRPr>
            </a:lvl2pPr>
            <a:lvl3pPr marL="1208088" indent="-241618">
              <a:defRPr>
                <a:solidFill>
                  <a:schemeClr val="tx1"/>
                </a:solidFill>
                <a:latin typeface="Arial" pitchFamily="34" charset="0"/>
              </a:defRPr>
            </a:lvl3pPr>
            <a:lvl4pPr marL="1691324" indent="-241618">
              <a:defRPr>
                <a:solidFill>
                  <a:schemeClr val="tx1"/>
                </a:solidFill>
                <a:latin typeface="Arial" pitchFamily="34" charset="0"/>
              </a:defRPr>
            </a:lvl4pPr>
            <a:lvl5pPr marL="2174559" indent="-241618">
              <a:defRPr>
                <a:solidFill>
                  <a:schemeClr val="tx1"/>
                </a:solidFill>
                <a:latin typeface="Arial" pitchFamily="34" charset="0"/>
              </a:defRPr>
            </a:lvl5pPr>
            <a:lvl6pPr marL="2657794" indent="-241618" eaLnBrk="0" fontAlgn="base" hangingPunct="0">
              <a:spcBef>
                <a:spcPct val="0"/>
              </a:spcBef>
              <a:spcAft>
                <a:spcPct val="0"/>
              </a:spcAft>
              <a:defRPr>
                <a:solidFill>
                  <a:schemeClr val="tx1"/>
                </a:solidFill>
                <a:latin typeface="Arial" pitchFamily="34" charset="0"/>
              </a:defRPr>
            </a:lvl6pPr>
            <a:lvl7pPr marL="3141029" indent="-241618" eaLnBrk="0" fontAlgn="base" hangingPunct="0">
              <a:spcBef>
                <a:spcPct val="0"/>
              </a:spcBef>
              <a:spcAft>
                <a:spcPct val="0"/>
              </a:spcAft>
              <a:defRPr>
                <a:solidFill>
                  <a:schemeClr val="tx1"/>
                </a:solidFill>
                <a:latin typeface="Arial" pitchFamily="34" charset="0"/>
              </a:defRPr>
            </a:lvl7pPr>
            <a:lvl8pPr marL="3624265" indent="-241618" eaLnBrk="0" fontAlgn="base" hangingPunct="0">
              <a:spcBef>
                <a:spcPct val="0"/>
              </a:spcBef>
              <a:spcAft>
                <a:spcPct val="0"/>
              </a:spcAft>
              <a:defRPr>
                <a:solidFill>
                  <a:schemeClr val="tx1"/>
                </a:solidFill>
                <a:latin typeface="Arial" pitchFamily="34" charset="0"/>
              </a:defRPr>
            </a:lvl8pPr>
            <a:lvl9pPr marL="4107500" indent="-241618" eaLnBrk="0" fontAlgn="base" hangingPunct="0">
              <a:spcBef>
                <a:spcPct val="0"/>
              </a:spcBef>
              <a:spcAft>
                <a:spcPct val="0"/>
              </a:spcAft>
              <a:defRPr>
                <a:solidFill>
                  <a:schemeClr val="tx1"/>
                </a:solidFill>
                <a:latin typeface="Arial" pitchFamily="34" charset="0"/>
              </a:defRPr>
            </a:lvl9pPr>
          </a:lstStyle>
          <a:p>
            <a:pPr defTabSz="948507">
              <a:defRPr/>
            </a:pPr>
            <a:fld id="{98547E56-DF52-4A69-B7E1-5AB3AE9BA17B}" type="slidenum">
              <a:rPr lang="en-US">
                <a:solidFill>
                  <a:prstClr val="black"/>
                </a:solidFill>
                <a:latin typeface="Times New Roman" pitchFamily="18" charset="0"/>
              </a:rPr>
              <a:pPr defTabSz="948507">
                <a:defRPr/>
              </a:pPr>
              <a:t>30</a:t>
            </a:fld>
            <a:endParaRPr lang="en-US">
              <a:solidFill>
                <a:prstClr val="black"/>
              </a:solidFill>
              <a:latin typeface="Times New Roman" pitchFamily="18" charset="0"/>
            </a:endParaRPr>
          </a:p>
        </p:txBody>
      </p:sp>
      <p:sp>
        <p:nvSpPr>
          <p:cNvPr id="120835" name="Rectangle 7"/>
          <p:cNvSpPr txBox="1">
            <a:spLocks noGrp="1" noChangeArrowheads="1"/>
          </p:cNvSpPr>
          <p:nvPr/>
        </p:nvSpPr>
        <p:spPr bwMode="auto">
          <a:xfrm>
            <a:off x="4236723" y="9298159"/>
            <a:ext cx="3241040" cy="48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7767" tIns="48882" rIns="97767" bIns="48882"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defTabSz="948507">
              <a:defRPr/>
            </a:pPr>
            <a:fld id="{5AB29D68-60AA-49CE-ABF1-9AAD305CBB40}" type="slidenum">
              <a:rPr lang="en-US" sz="1300">
                <a:solidFill>
                  <a:prstClr val="black"/>
                </a:solidFill>
                <a:latin typeface="Times New Roman" pitchFamily="18" charset="0"/>
              </a:rPr>
              <a:pPr algn="r" defTabSz="948507">
                <a:defRPr/>
              </a:pPr>
              <a:t>30</a:t>
            </a:fld>
            <a:endParaRPr lang="en-US" sz="1300">
              <a:solidFill>
                <a:prstClr val="black"/>
              </a:solidFill>
              <a:latin typeface="Times New Roman" pitchFamily="18" charset="0"/>
            </a:endParaRPr>
          </a:p>
        </p:txBody>
      </p:sp>
      <p:sp>
        <p:nvSpPr>
          <p:cNvPr id="120836" name="Rectangle 6"/>
          <p:cNvSpPr>
            <a:spLocks noGrp="1" noChangeArrowheads="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5258" indent="-302021">
              <a:defRPr>
                <a:solidFill>
                  <a:schemeClr val="tx1"/>
                </a:solidFill>
                <a:latin typeface="Arial" pitchFamily="34" charset="0"/>
              </a:defRPr>
            </a:lvl2pPr>
            <a:lvl3pPr marL="1208088" indent="-241618">
              <a:defRPr>
                <a:solidFill>
                  <a:schemeClr val="tx1"/>
                </a:solidFill>
                <a:latin typeface="Arial" pitchFamily="34" charset="0"/>
              </a:defRPr>
            </a:lvl3pPr>
            <a:lvl4pPr marL="1691324" indent="-241618">
              <a:defRPr>
                <a:solidFill>
                  <a:schemeClr val="tx1"/>
                </a:solidFill>
                <a:latin typeface="Arial" pitchFamily="34" charset="0"/>
              </a:defRPr>
            </a:lvl4pPr>
            <a:lvl5pPr marL="2174559" indent="-241618">
              <a:defRPr>
                <a:solidFill>
                  <a:schemeClr val="tx1"/>
                </a:solidFill>
                <a:latin typeface="Arial" pitchFamily="34" charset="0"/>
              </a:defRPr>
            </a:lvl5pPr>
            <a:lvl6pPr marL="2657794" indent="-241618" eaLnBrk="0" fontAlgn="base" hangingPunct="0">
              <a:spcBef>
                <a:spcPct val="0"/>
              </a:spcBef>
              <a:spcAft>
                <a:spcPct val="0"/>
              </a:spcAft>
              <a:defRPr>
                <a:solidFill>
                  <a:schemeClr val="tx1"/>
                </a:solidFill>
                <a:latin typeface="Arial" pitchFamily="34" charset="0"/>
              </a:defRPr>
            </a:lvl6pPr>
            <a:lvl7pPr marL="3141029" indent="-241618" eaLnBrk="0" fontAlgn="base" hangingPunct="0">
              <a:spcBef>
                <a:spcPct val="0"/>
              </a:spcBef>
              <a:spcAft>
                <a:spcPct val="0"/>
              </a:spcAft>
              <a:defRPr>
                <a:solidFill>
                  <a:schemeClr val="tx1"/>
                </a:solidFill>
                <a:latin typeface="Arial" pitchFamily="34" charset="0"/>
              </a:defRPr>
            </a:lvl7pPr>
            <a:lvl8pPr marL="3624265" indent="-241618" eaLnBrk="0" fontAlgn="base" hangingPunct="0">
              <a:spcBef>
                <a:spcPct val="0"/>
              </a:spcBef>
              <a:spcAft>
                <a:spcPct val="0"/>
              </a:spcAft>
              <a:defRPr>
                <a:solidFill>
                  <a:schemeClr val="tx1"/>
                </a:solidFill>
                <a:latin typeface="Arial" pitchFamily="34" charset="0"/>
              </a:defRPr>
            </a:lvl8pPr>
            <a:lvl9pPr marL="4107500" indent="-241618" eaLnBrk="0" fontAlgn="base" hangingPunct="0">
              <a:spcBef>
                <a:spcPct val="0"/>
              </a:spcBef>
              <a:spcAft>
                <a:spcPct val="0"/>
              </a:spcAft>
              <a:defRPr>
                <a:solidFill>
                  <a:schemeClr val="tx1"/>
                </a:solidFill>
                <a:latin typeface="Arial" pitchFamily="34" charset="0"/>
              </a:defRPr>
            </a:lvl9pPr>
          </a:lstStyle>
          <a:p>
            <a:pPr defTabSz="948507">
              <a:defRPr/>
            </a:pPr>
            <a:r>
              <a:rPr lang="en-US">
                <a:solidFill>
                  <a:prstClr val="black"/>
                </a:solidFill>
                <a:latin typeface="Times New Roman" pitchFamily="18" charset="0"/>
              </a:rPr>
              <a:t>Diabetes Educational Services© (530) 893 - 8635 </a:t>
            </a:r>
          </a:p>
        </p:txBody>
      </p:sp>
      <p:sp>
        <p:nvSpPr>
          <p:cNvPr id="120837" name="Rectangle 7"/>
          <p:cNvSpPr txBox="1">
            <a:spLocks noGrp="1" noChangeArrowheads="1"/>
          </p:cNvSpPr>
          <p:nvPr/>
        </p:nvSpPr>
        <p:spPr bwMode="auto">
          <a:xfrm>
            <a:off x="4236723" y="9298159"/>
            <a:ext cx="3241040" cy="48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7767" tIns="48882" rIns="97767" bIns="48882"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defTabSz="948507">
              <a:defRPr/>
            </a:pPr>
            <a:fld id="{D7122222-D52B-42B8-84ED-374AD3FFF08D}" type="slidenum">
              <a:rPr lang="en-US" sz="1300">
                <a:solidFill>
                  <a:prstClr val="black"/>
                </a:solidFill>
                <a:latin typeface="Times New Roman" pitchFamily="18" charset="0"/>
              </a:rPr>
              <a:pPr algn="r" defTabSz="948507">
                <a:defRPr/>
              </a:pPr>
              <a:t>30</a:t>
            </a:fld>
            <a:endParaRPr lang="en-US" sz="1300">
              <a:solidFill>
                <a:prstClr val="black"/>
              </a:solidFill>
              <a:latin typeface="Times New Roman" pitchFamily="18" charset="0"/>
            </a:endParaRPr>
          </a:p>
        </p:txBody>
      </p:sp>
      <p:sp>
        <p:nvSpPr>
          <p:cNvPr id="120838" name="Rectangle 2"/>
          <p:cNvSpPr>
            <a:spLocks noGrp="1" noRot="1" noChangeAspect="1" noChangeArrowheads="1" noTextEdit="1"/>
          </p:cNvSpPr>
          <p:nvPr>
            <p:ph type="sldImg"/>
          </p:nvPr>
        </p:nvSpPr>
        <p:spPr>
          <a:xfrm>
            <a:off x="427038" y="406400"/>
            <a:ext cx="3797300" cy="2847975"/>
          </a:xfrm>
          <a:ln/>
        </p:spPr>
      </p:sp>
      <p:sp>
        <p:nvSpPr>
          <p:cNvPr id="120839" name="Rectangle 3"/>
          <p:cNvSpPr>
            <a:spLocks noGrp="1" noChangeArrowheads="1"/>
          </p:cNvSpPr>
          <p:nvPr>
            <p:ph type="body" idx="1"/>
            <p:custDataLst>
              <p:tags r:id="rId1"/>
            </p:custDataLst>
          </p:nvPr>
        </p:nvSpPr>
        <p:spPr>
          <a:xfrm>
            <a:off x="414870" y="3415925"/>
            <a:ext cx="6648026" cy="6026521"/>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a:t>Required</a:t>
            </a:r>
          </a:p>
          <a:p>
            <a:pPr lvl="1"/>
            <a:endParaRPr lang="en-US"/>
          </a:p>
          <a:p>
            <a:r>
              <a:rPr lang="en-US"/>
              <a:t>DISCUSSION POINTS:</a:t>
            </a:r>
          </a:p>
          <a:p>
            <a:pPr lvl="1"/>
            <a:r>
              <a:rPr lang="en-US"/>
              <a:t>--Upon food ingestion, GLP-1 is secreted into the circulation from L cells of small intestine. </a:t>
            </a:r>
          </a:p>
          <a:p>
            <a:pPr lvl="1"/>
            <a:r>
              <a:rPr lang="en-US"/>
              <a:t>--GLP-1 increases beta-cell response by enhancing glucose-dependent insulin secretion. </a:t>
            </a:r>
          </a:p>
          <a:p>
            <a:pPr lvl="1"/>
            <a:r>
              <a:rPr lang="en-US"/>
              <a:t>--GLP-1 decreases beta-cell workload and hence the demand for insulin secretion by:</a:t>
            </a:r>
          </a:p>
          <a:p>
            <a:pPr lvl="2"/>
            <a:r>
              <a:rPr lang="en-US"/>
              <a:t>--Regulating the rate of gastric emptying such that meal nutrients are delivered to the small intestine and, in turn, absorbed into the circulation more smoothly, reducing peak nutrient absorption and insulin demand (beta-cell workload)</a:t>
            </a:r>
          </a:p>
          <a:p>
            <a:pPr lvl="2"/>
            <a:r>
              <a:rPr lang="en-US"/>
              <a:t>--Decreasing postprandial glucagon secretion from pancreatic alpha cells, which helps to maintain the counterregulatory balance between insulin and glucagon  </a:t>
            </a:r>
          </a:p>
          <a:p>
            <a:pPr lvl="2"/>
            <a:r>
              <a:rPr lang="en-US"/>
              <a:t>--Reducing postprandial glucagon secretion, GLP-1 has an indirect benefit on beta-cell workload, since decreased glucagon secretion will produce decreased postprandial hepatic glucose output</a:t>
            </a:r>
          </a:p>
          <a:p>
            <a:pPr lvl="2"/>
            <a:r>
              <a:rPr lang="en-US"/>
              <a:t>--Having effects on the central nervous system, resulting in increased satiety (sensation of satisfaction with food intake) and a reduction of food intake</a:t>
            </a:r>
          </a:p>
          <a:p>
            <a:pPr lvl="1"/>
            <a:r>
              <a:rPr lang="en-US"/>
              <a:t>--By decreasing beta-cell workload and improving beta-cell response, GLP-1 is an important regulator of glucose homeostasis.</a:t>
            </a:r>
          </a:p>
          <a:p>
            <a:pPr lvl="1"/>
            <a:endParaRPr lang="en-US"/>
          </a:p>
          <a:p>
            <a:r>
              <a:rPr lang="en-US"/>
              <a:t>SLIDE BACKGROUND:</a:t>
            </a:r>
          </a:p>
          <a:p>
            <a:pPr lvl="1"/>
            <a:r>
              <a:rPr lang="en-US"/>
              <a:t>--Effect on Beta-cell: Drucker DJ. Diabetes. 1998; 47:159-169</a:t>
            </a:r>
          </a:p>
          <a:p>
            <a:pPr lvl="1"/>
            <a:r>
              <a:rPr lang="en-US"/>
              <a:t>--Effect on Alpha cell:  Larsson H, et al. Acta Physiol Scand. 1997; 160:413-422</a:t>
            </a:r>
          </a:p>
          <a:p>
            <a:pPr lvl="1"/>
            <a:r>
              <a:rPr lang="en-US"/>
              <a:t>--Effects on Liver: Larsson H, et al. Acta Physiol Scand. 1997; 160:413-422</a:t>
            </a:r>
          </a:p>
          <a:p>
            <a:pPr lvl="1"/>
            <a:r>
              <a:rPr lang="en-US"/>
              <a:t>--Effects on Stomach: Nauck MA, et al. Diabetologia. 1996; 39:1546-1553</a:t>
            </a:r>
          </a:p>
          <a:p>
            <a:pPr lvl="1"/>
            <a:r>
              <a:rPr lang="en-US"/>
              <a:t>--Effects on CNS: Flint A, et al. J Clin Invest. 1998; 101:515-520</a:t>
            </a:r>
          </a:p>
          <a:p>
            <a:pPr lvl="1"/>
            <a:endParaRPr lang="en-US"/>
          </a:p>
        </p:txBody>
      </p:sp>
    </p:spTree>
    <p:extLst>
      <p:ext uri="{BB962C8B-B14F-4D97-AF65-F5344CB8AC3E}">
        <p14:creationId xmlns:p14="http://schemas.microsoft.com/office/powerpoint/2010/main" val="26883243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with exenatide indication in pediatrics. </a:t>
            </a:r>
          </a:p>
        </p:txBody>
      </p:sp>
      <p:sp>
        <p:nvSpPr>
          <p:cNvPr id="4" name="Slide Number Placeholder 3"/>
          <p:cNvSpPr>
            <a:spLocks noGrp="1"/>
          </p:cNvSpPr>
          <p:nvPr>
            <p:ph type="sldNum" sz="quarter" idx="5"/>
          </p:nvPr>
        </p:nvSpPr>
        <p:spPr/>
        <p:txBody>
          <a:bodyPr/>
          <a:lstStyle/>
          <a:p>
            <a:pPr defTabSz="948507">
              <a:defRPr/>
            </a:pPr>
            <a:fld id="{5B5E225C-EA32-49AA-BCE1-CBED354D9589}" type="slidenum">
              <a:rPr lang="en-US">
                <a:solidFill>
                  <a:prstClr val="black"/>
                </a:solidFill>
                <a:latin typeface="Calibri"/>
              </a:rPr>
              <a:pPr defTabSz="948507">
                <a:defRPr/>
              </a:pPr>
              <a:t>31</a:t>
            </a:fld>
            <a:endParaRPr lang="en-US">
              <a:solidFill>
                <a:prstClr val="black"/>
              </a:solidFill>
              <a:latin typeface="Calibri"/>
            </a:endParaRPr>
          </a:p>
        </p:txBody>
      </p:sp>
    </p:spTree>
    <p:extLst>
      <p:ext uri="{BB962C8B-B14F-4D97-AF65-F5344CB8AC3E}">
        <p14:creationId xmlns:p14="http://schemas.microsoft.com/office/powerpoint/2010/main" val="2242748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people with established atherosclerotic cardiovascular disease or indicators of high risk our recommendation is to choose a GLP-1 receptor agonist or an SGLT-2 inhibitor with proven cardiovascular benefit. In case HbA1c remains above target one should add an agent from the other category or pioglitazone as deemed necessary. Our recommendation is based on the favourable results of cardiovascular outcomes trials that established the favourable effect of GLP-1 receptor agonists and SGLT-2 inhibitors on a series of hard clinical outcomes including major adverse cardiovascular events and all-cause mortality.</a:t>
            </a:r>
            <a:endParaRPr lang="en-GR" dirty="0"/>
          </a:p>
        </p:txBody>
      </p:sp>
      <p:sp>
        <p:nvSpPr>
          <p:cNvPr id="4" name="Slide Number Placeholder 3"/>
          <p:cNvSpPr>
            <a:spLocks noGrp="1"/>
          </p:cNvSpPr>
          <p:nvPr>
            <p:ph type="sldNum" sz="quarter" idx="5"/>
          </p:nvPr>
        </p:nvSpPr>
        <p:spPr/>
        <p:txBody>
          <a:bodyPr/>
          <a:lstStyle/>
          <a:p>
            <a:pPr defTabSz="948507">
              <a:defRPr/>
            </a:pPr>
            <a:fld id="{355623E8-A3FB-44A0-B68C-45C9EDD53B45}" type="slidenum">
              <a:rPr lang="en-US" sz="1200">
                <a:solidFill>
                  <a:prstClr val="black"/>
                </a:solidFill>
                <a:latin typeface="Calibri"/>
              </a:rPr>
              <a:pPr defTabSz="948507">
                <a:defRPr/>
              </a:pPr>
              <a:t>33</a:t>
            </a:fld>
            <a:endParaRPr lang="en-US" sz="1200">
              <a:solidFill>
                <a:prstClr val="black"/>
              </a:solidFill>
              <a:latin typeface="Calibri"/>
            </a:endParaRPr>
          </a:p>
        </p:txBody>
      </p:sp>
    </p:spTree>
    <p:extLst>
      <p:ext uri="{BB962C8B-B14F-4D97-AF65-F5344CB8AC3E}">
        <p14:creationId xmlns:p14="http://schemas.microsoft.com/office/powerpoint/2010/main" val="477030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a:extLst>
              <a:ext uri="{FF2B5EF4-FFF2-40B4-BE49-F238E27FC236}">
                <a16:creationId xmlns:a16="http://schemas.microsoft.com/office/drawing/2014/main" id="{2B39237B-F8FB-489F-8C85-233FB6EB274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a:extLst>
              <a:ext uri="{FF2B5EF4-FFF2-40B4-BE49-F238E27FC236}">
                <a16:creationId xmlns:a16="http://schemas.microsoft.com/office/drawing/2014/main" id="{F767F46E-255B-45EE-9F63-C111A91FBB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Answer. C</a:t>
            </a:r>
          </a:p>
        </p:txBody>
      </p:sp>
      <p:sp>
        <p:nvSpPr>
          <p:cNvPr id="122884" name="Slide Number Placeholder 3">
            <a:extLst>
              <a:ext uri="{FF2B5EF4-FFF2-40B4-BE49-F238E27FC236}">
                <a16:creationId xmlns:a16="http://schemas.microsoft.com/office/drawing/2014/main" id="{BB61265C-5E80-4F62-BF53-2586056C811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defTabSz="948507" fontAlgn="base">
              <a:spcBef>
                <a:spcPct val="0"/>
              </a:spcBef>
              <a:spcAft>
                <a:spcPct val="0"/>
              </a:spcAft>
              <a:defRPr/>
            </a:pPr>
            <a:fld id="{E7A96521-2F37-4B1E-BD71-641F8C454976}" type="slidenum">
              <a:rPr lang="en-US" altLang="en-US" sz="1300">
                <a:solidFill>
                  <a:prstClr val="black"/>
                </a:solidFill>
                <a:cs typeface="Arial" panose="020B0604020202020204" pitchFamily="34" charset="0"/>
              </a:rPr>
              <a:pPr defTabSz="948507" fontAlgn="base">
                <a:spcBef>
                  <a:spcPct val="0"/>
                </a:spcBef>
                <a:spcAft>
                  <a:spcPct val="0"/>
                </a:spcAft>
                <a:defRPr/>
              </a:pPr>
              <a:t>34</a:t>
            </a:fld>
            <a:endParaRPr lang="en-US" altLang="en-US" sz="1300">
              <a:solidFill>
                <a:prstClr val="black"/>
              </a:solidFill>
              <a:cs typeface="Arial" panose="020B0604020202020204" pitchFamily="34" charset="0"/>
            </a:endParaRPr>
          </a:p>
        </p:txBody>
      </p:sp>
    </p:spTree>
    <p:extLst>
      <p:ext uri="{BB962C8B-B14F-4D97-AF65-F5344CB8AC3E}">
        <p14:creationId xmlns:p14="http://schemas.microsoft.com/office/powerpoint/2010/main" val="4095108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Slide Image Placeholder 1"/>
          <p:cNvSpPr>
            <a:spLocks noGrp="1" noRot="1" noChangeAspect="1" noTextEdit="1"/>
          </p:cNvSpPr>
          <p:nvPr>
            <p:ph type="sldImg"/>
          </p:nvPr>
        </p:nvSpPr>
        <p:spPr>
          <a:xfrm>
            <a:off x="1257300" y="720725"/>
            <a:ext cx="4800600" cy="3600450"/>
          </a:xfrm>
          <a:ln/>
        </p:spPr>
      </p:sp>
      <p:sp>
        <p:nvSpPr>
          <p:cNvPr id="2560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0" i="0" dirty="0">
                <a:solidFill>
                  <a:srgbClr val="000000"/>
                </a:solidFill>
                <a:effectLst/>
                <a:highlight>
                  <a:srgbClr val="FFFFFF"/>
                </a:highlight>
                <a:latin typeface="Times New Roman" panose="02020603050405020304" pitchFamily="18" charset="0"/>
              </a:rPr>
              <a:t>Measurement of C-peptide is preferable to the measurement of insulin as it has a longer half-life, not subjected to the first-pass hepatic metabolism, and a steady-state clearance from the circulation. Insulin undergoes first-pass hepatic metabolism, has variable clearance, a much shorter half-life, and exogenously administered insulin can confound results. </a:t>
            </a:r>
            <a:endParaRPr lang="en-US" dirty="0"/>
          </a:p>
        </p:txBody>
      </p:sp>
      <p:sp>
        <p:nvSpPr>
          <p:cNvPr id="2560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815330" indent="-313588" eaLnBrk="0" hangingPunct="0">
              <a:defRPr sz="2500">
                <a:solidFill>
                  <a:schemeClr val="tx1"/>
                </a:solidFill>
                <a:latin typeface="Times New Roman" pitchFamily="18" charset="0"/>
              </a:defRPr>
            </a:lvl2pPr>
            <a:lvl3pPr marL="1254356" indent="-250871" eaLnBrk="0" hangingPunct="0">
              <a:defRPr sz="2500">
                <a:solidFill>
                  <a:schemeClr val="tx1"/>
                </a:solidFill>
                <a:latin typeface="Times New Roman" pitchFamily="18" charset="0"/>
              </a:defRPr>
            </a:lvl3pPr>
            <a:lvl4pPr marL="1756099" indent="-250871" eaLnBrk="0" hangingPunct="0">
              <a:defRPr sz="2500">
                <a:solidFill>
                  <a:schemeClr val="tx1"/>
                </a:solidFill>
                <a:latin typeface="Times New Roman" pitchFamily="18" charset="0"/>
              </a:defRPr>
            </a:lvl4pPr>
            <a:lvl5pPr marL="2257842" indent="-250871" eaLnBrk="0" hangingPunct="0">
              <a:defRPr sz="2500">
                <a:solidFill>
                  <a:schemeClr val="tx1"/>
                </a:solidFill>
                <a:latin typeface="Times New Roman" pitchFamily="18" charset="0"/>
              </a:defRPr>
            </a:lvl5pPr>
            <a:lvl6pPr marL="2759584" indent="-250871" eaLnBrk="0" fontAlgn="base" hangingPunct="0">
              <a:spcBef>
                <a:spcPct val="0"/>
              </a:spcBef>
              <a:spcAft>
                <a:spcPct val="0"/>
              </a:spcAft>
              <a:defRPr sz="2500">
                <a:solidFill>
                  <a:schemeClr val="tx1"/>
                </a:solidFill>
                <a:latin typeface="Times New Roman" pitchFamily="18" charset="0"/>
              </a:defRPr>
            </a:lvl6pPr>
            <a:lvl7pPr marL="3261327" indent="-250871" eaLnBrk="0" fontAlgn="base" hangingPunct="0">
              <a:spcBef>
                <a:spcPct val="0"/>
              </a:spcBef>
              <a:spcAft>
                <a:spcPct val="0"/>
              </a:spcAft>
              <a:defRPr sz="2500">
                <a:solidFill>
                  <a:schemeClr val="tx1"/>
                </a:solidFill>
                <a:latin typeface="Times New Roman" pitchFamily="18" charset="0"/>
              </a:defRPr>
            </a:lvl7pPr>
            <a:lvl8pPr marL="3763069" indent="-250871" eaLnBrk="0" fontAlgn="base" hangingPunct="0">
              <a:spcBef>
                <a:spcPct val="0"/>
              </a:spcBef>
              <a:spcAft>
                <a:spcPct val="0"/>
              </a:spcAft>
              <a:defRPr sz="2500">
                <a:solidFill>
                  <a:schemeClr val="tx1"/>
                </a:solidFill>
                <a:latin typeface="Times New Roman" pitchFamily="18" charset="0"/>
              </a:defRPr>
            </a:lvl8pPr>
            <a:lvl9pPr marL="4264812" indent="-250871" eaLnBrk="0" fontAlgn="base" hangingPunct="0">
              <a:spcBef>
                <a:spcPct val="0"/>
              </a:spcBef>
              <a:spcAft>
                <a:spcPct val="0"/>
              </a:spcAft>
              <a:defRPr sz="2500">
                <a:solidFill>
                  <a:schemeClr val="tx1"/>
                </a:solidFill>
                <a:latin typeface="Times New Roman" pitchFamily="18" charset="0"/>
              </a:defRPr>
            </a:lvl9pPr>
          </a:lstStyle>
          <a:p>
            <a:pPr eaLnBrk="1" hangingPunct="1"/>
            <a:fld id="{E38BD17F-C71A-41CA-9316-C0CB28ED4AF7}" type="slidenum">
              <a:rPr lang="en-US" sz="1300"/>
              <a:pPr eaLnBrk="1" hangingPunct="1"/>
              <a:t>5</a:t>
            </a:fld>
            <a:endParaRPr lang="en-US" sz="1300"/>
          </a:p>
        </p:txBody>
      </p:sp>
    </p:spTree>
    <p:extLst>
      <p:ext uri="{BB962C8B-B14F-4D97-AF65-F5344CB8AC3E}">
        <p14:creationId xmlns:p14="http://schemas.microsoft.com/office/powerpoint/2010/main" val="37919183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F585B847-2F6C-47E6-B7E3-9F9F55C18433}"/>
              </a:ext>
            </a:extLst>
          </p:cNvPr>
          <p:cNvSpPr>
            <a:spLocks noGrp="1" noRot="1" noChangeAspect="1" noTextEdit="1"/>
          </p:cNvSpPr>
          <p:nvPr>
            <p:ph type="sldImg"/>
          </p:nvPr>
        </p:nvSpPr>
        <p:spPr bwMode="auto">
          <a:xfrm>
            <a:off x="1338263" y="744538"/>
            <a:ext cx="4957762" cy="3717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a:extLst>
              <a:ext uri="{FF2B5EF4-FFF2-40B4-BE49-F238E27FC236}">
                <a16:creationId xmlns:a16="http://schemas.microsoft.com/office/drawing/2014/main" id="{E5E1DE94-F1C6-4FF3-A3AA-8741700A4D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94212" name="Slide Number Placeholder 3">
            <a:extLst>
              <a:ext uri="{FF2B5EF4-FFF2-40B4-BE49-F238E27FC236}">
                <a16:creationId xmlns:a16="http://schemas.microsoft.com/office/drawing/2014/main" id="{7F2ACD58-DB0D-4C5E-8E07-A4FCFFE5974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defTabSz="948507" fontAlgn="base">
              <a:spcBef>
                <a:spcPct val="0"/>
              </a:spcBef>
              <a:spcAft>
                <a:spcPct val="0"/>
              </a:spcAft>
              <a:defRPr/>
            </a:pPr>
            <a:fld id="{1264CF28-585F-4133-A89E-1FB4FC642C29}" type="slidenum">
              <a:rPr lang="en-US" altLang="en-US" sz="1300">
                <a:solidFill>
                  <a:prstClr val="black"/>
                </a:solidFill>
                <a:cs typeface="Arial" panose="020B0604020202020204" pitchFamily="34" charset="0"/>
              </a:rPr>
              <a:pPr defTabSz="948507" fontAlgn="base">
                <a:spcBef>
                  <a:spcPct val="0"/>
                </a:spcBef>
                <a:spcAft>
                  <a:spcPct val="0"/>
                </a:spcAft>
                <a:defRPr/>
              </a:pPr>
              <a:t>35</a:t>
            </a:fld>
            <a:endParaRPr lang="en-US" altLang="en-US" sz="1300">
              <a:solidFill>
                <a:prstClr val="black"/>
              </a:solidFill>
              <a:cs typeface="Arial" panose="020B0604020202020204" pitchFamily="34" charset="0"/>
            </a:endParaRPr>
          </a:p>
        </p:txBody>
      </p:sp>
    </p:spTree>
    <p:extLst>
      <p:ext uri="{BB962C8B-B14F-4D97-AF65-F5344CB8AC3E}">
        <p14:creationId xmlns:p14="http://schemas.microsoft.com/office/powerpoint/2010/main" val="1702937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2B4BE-64A5-740D-9CD5-268B4789495C}"/>
            </a:ext>
          </a:extLst>
        </p:cNvPr>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E3738D26-EDC1-7590-9F04-3CD6C33EE9E2}"/>
              </a:ext>
            </a:extLst>
          </p:cNvPr>
          <p:cNvSpPr>
            <a:spLocks noGrp="1" noRot="1" noChangeAspect="1" noTextEdit="1"/>
          </p:cNvSpPr>
          <p:nvPr>
            <p:ph type="sldImg"/>
          </p:nvPr>
        </p:nvSpPr>
        <p:spPr bwMode="auto">
          <a:xfrm>
            <a:off x="1338263" y="744538"/>
            <a:ext cx="4957762" cy="3717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F5B34AB6-A94A-6EB1-F712-E8EF333BC5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Biliary disease: evaluate for gallbladder disease if chole lithiasis or cholecystitis is suspected; avoid use in at-risk individuals • Ileus: reported, but risk level is not well established • Diabetic retinopathy: close monitoring of retinopathy in those at high risk (older individuals and those with longer duration of T2D [≥10 years]) • </a:t>
            </a:r>
            <a:r>
              <a:rPr lang="en-US" dirty="0" err="1"/>
              <a:t>Nonarteritic</a:t>
            </a:r>
            <a:r>
              <a:rPr lang="en-US" dirty="0"/>
              <a:t> anterior </a:t>
            </a:r>
            <a:r>
              <a:rPr lang="en-US" dirty="0" err="1"/>
              <a:t>ische</a:t>
            </a:r>
            <a:r>
              <a:rPr lang="en-US" dirty="0"/>
              <a:t> mic optic neuropathy (NAION) reported (rare </a:t>
            </a:r>
            <a:r>
              <a:rPr lang="en-US" dirty="0" err="1"/>
              <a:t>inci</a:t>
            </a:r>
            <a:r>
              <a:rPr lang="en-US" dirty="0"/>
              <a:t> </a:t>
            </a:r>
            <a:r>
              <a:rPr lang="en-US" dirty="0" err="1"/>
              <a:t>dence</a:t>
            </a:r>
            <a:r>
              <a:rPr lang="en-US" dirty="0"/>
              <a:t>); monitor for NAION during eye examinations</a:t>
            </a:r>
            <a:endParaRPr lang="en-US" altLang="en-US" dirty="0"/>
          </a:p>
        </p:txBody>
      </p:sp>
      <p:sp>
        <p:nvSpPr>
          <p:cNvPr id="82948" name="Slide Number Placeholder 3">
            <a:extLst>
              <a:ext uri="{FF2B5EF4-FFF2-40B4-BE49-F238E27FC236}">
                <a16:creationId xmlns:a16="http://schemas.microsoft.com/office/drawing/2014/main" id="{1380029A-F41E-744A-EADF-A0B328807F2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defTabSz="948507" fontAlgn="base">
              <a:spcBef>
                <a:spcPct val="0"/>
              </a:spcBef>
              <a:spcAft>
                <a:spcPct val="0"/>
              </a:spcAft>
              <a:defRPr/>
            </a:pPr>
            <a:fld id="{4EB1F5F6-0EC4-42A6-AAE8-CAF1D5A04F60}" type="slidenum">
              <a:rPr lang="en-US" altLang="en-US" sz="1300">
                <a:solidFill>
                  <a:prstClr val="black"/>
                </a:solidFill>
                <a:cs typeface="Arial" panose="020B0604020202020204" pitchFamily="34" charset="0"/>
              </a:rPr>
              <a:pPr defTabSz="948507" fontAlgn="base">
                <a:spcBef>
                  <a:spcPct val="0"/>
                </a:spcBef>
                <a:spcAft>
                  <a:spcPct val="0"/>
                </a:spcAft>
                <a:defRPr/>
              </a:pPr>
              <a:t>36</a:t>
            </a:fld>
            <a:endParaRPr lang="en-US" altLang="en-US" sz="1300">
              <a:solidFill>
                <a:prstClr val="black"/>
              </a:solidFill>
              <a:cs typeface="Arial" panose="020B0604020202020204" pitchFamily="34" charset="0"/>
            </a:endParaRPr>
          </a:p>
        </p:txBody>
      </p:sp>
    </p:spTree>
    <p:extLst>
      <p:ext uri="{BB962C8B-B14F-4D97-AF65-F5344CB8AC3E}">
        <p14:creationId xmlns:p14="http://schemas.microsoft.com/office/powerpoint/2010/main" val="33109352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DD90A39B-3D0D-4EC3-94F0-62314F841972}"/>
              </a:ext>
            </a:extLst>
          </p:cNvPr>
          <p:cNvSpPr>
            <a:spLocks noGrp="1" noRot="1" noChangeAspect="1" noTextEdit="1"/>
          </p:cNvSpPr>
          <p:nvPr>
            <p:ph type="sldImg"/>
          </p:nvPr>
        </p:nvSpPr>
        <p:spPr bwMode="auto">
          <a:xfrm>
            <a:off x="1338263" y="744538"/>
            <a:ext cx="4957762" cy="3717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D0FAFD6C-AB5E-45B1-9EAA-62F56AAAE3E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Biliary disease: evaluate for gallbladder disease if chole lithiasis or cholecystitis is suspected; avoid use in at-risk individuals • Ileus: reported, but risk level is not well established • Diabetic retinopathy: close monitoring of retinopathy in those at high risk (older individuals and those with longer duration of T2D [≥10 years]) • </a:t>
            </a:r>
            <a:r>
              <a:rPr lang="en-US" dirty="0" err="1"/>
              <a:t>Nonarteritic</a:t>
            </a:r>
            <a:r>
              <a:rPr lang="en-US" dirty="0"/>
              <a:t> anterior </a:t>
            </a:r>
            <a:r>
              <a:rPr lang="en-US" dirty="0" err="1"/>
              <a:t>ische</a:t>
            </a:r>
            <a:r>
              <a:rPr lang="en-US" dirty="0"/>
              <a:t> mic optic neuropathy (NAION) reported (rare </a:t>
            </a:r>
            <a:r>
              <a:rPr lang="en-US" dirty="0" err="1"/>
              <a:t>inci</a:t>
            </a:r>
            <a:r>
              <a:rPr lang="en-US" dirty="0"/>
              <a:t> </a:t>
            </a:r>
            <a:r>
              <a:rPr lang="en-US" dirty="0" err="1"/>
              <a:t>dence</a:t>
            </a:r>
            <a:r>
              <a:rPr lang="en-US" dirty="0"/>
              <a:t>); monitor for NAION during eye examinations</a:t>
            </a:r>
            <a:endParaRPr lang="en-US" altLang="en-US" dirty="0"/>
          </a:p>
        </p:txBody>
      </p:sp>
      <p:sp>
        <p:nvSpPr>
          <p:cNvPr id="82948" name="Slide Number Placeholder 3">
            <a:extLst>
              <a:ext uri="{FF2B5EF4-FFF2-40B4-BE49-F238E27FC236}">
                <a16:creationId xmlns:a16="http://schemas.microsoft.com/office/drawing/2014/main" id="{45F93B43-E47F-4D70-AEE4-F20BC332CB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defTabSz="948507" fontAlgn="base">
              <a:spcBef>
                <a:spcPct val="0"/>
              </a:spcBef>
              <a:spcAft>
                <a:spcPct val="0"/>
              </a:spcAft>
              <a:defRPr/>
            </a:pPr>
            <a:fld id="{4EB1F5F6-0EC4-42A6-AAE8-CAF1D5A04F60}" type="slidenum">
              <a:rPr lang="en-US" altLang="en-US" sz="1300">
                <a:solidFill>
                  <a:prstClr val="black"/>
                </a:solidFill>
                <a:cs typeface="Arial" panose="020B0604020202020204" pitchFamily="34" charset="0"/>
              </a:rPr>
              <a:pPr defTabSz="948507" fontAlgn="base">
                <a:spcBef>
                  <a:spcPct val="0"/>
                </a:spcBef>
                <a:spcAft>
                  <a:spcPct val="0"/>
                </a:spcAft>
                <a:defRPr/>
              </a:pPr>
              <a:t>37</a:t>
            </a:fld>
            <a:endParaRPr lang="en-US" altLang="en-US" sz="1300">
              <a:solidFill>
                <a:prstClr val="black"/>
              </a:solidFill>
              <a:cs typeface="Arial" panose="020B0604020202020204" pitchFamily="34" charset="0"/>
            </a:endParaRPr>
          </a:p>
        </p:txBody>
      </p:sp>
    </p:spTree>
    <p:extLst>
      <p:ext uri="{BB962C8B-B14F-4D97-AF65-F5344CB8AC3E}">
        <p14:creationId xmlns:p14="http://schemas.microsoft.com/office/powerpoint/2010/main" val="496416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a:extLst>
              <a:ext uri="{FF2B5EF4-FFF2-40B4-BE49-F238E27FC236}">
                <a16:creationId xmlns:a16="http://schemas.microsoft.com/office/drawing/2014/main" id="{AD0301A6-32D2-4C3B-8220-2CF121412FB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Notes Placeholder 2">
            <a:extLst>
              <a:ext uri="{FF2B5EF4-FFF2-40B4-BE49-F238E27FC236}">
                <a16:creationId xmlns:a16="http://schemas.microsoft.com/office/drawing/2014/main" id="{B981AB0D-C644-4E61-932D-2812C30D48B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33124" name="Slide Number Placeholder 3">
            <a:extLst>
              <a:ext uri="{FF2B5EF4-FFF2-40B4-BE49-F238E27FC236}">
                <a16:creationId xmlns:a16="http://schemas.microsoft.com/office/drawing/2014/main" id="{5F4B3517-9215-4E93-B22B-34854C627FE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813340" indent="-312823">
              <a:defRPr>
                <a:solidFill>
                  <a:schemeClr val="tx1"/>
                </a:solidFill>
                <a:latin typeface="Calibri" panose="020F0502020204030204" pitchFamily="34" charset="0"/>
                <a:cs typeface="Arial" panose="020B0604020202020204" pitchFamily="34" charset="0"/>
              </a:defRPr>
            </a:lvl2pPr>
            <a:lvl3pPr marL="1252939" indent="-250259">
              <a:defRPr>
                <a:solidFill>
                  <a:schemeClr val="tx1"/>
                </a:solidFill>
                <a:latin typeface="Calibri" panose="020F0502020204030204" pitchFamily="34" charset="0"/>
                <a:cs typeface="Arial" panose="020B0604020202020204" pitchFamily="34" charset="0"/>
              </a:defRPr>
            </a:lvl3pPr>
            <a:lvl4pPr marL="1753455" indent="-250259">
              <a:defRPr>
                <a:solidFill>
                  <a:schemeClr val="tx1"/>
                </a:solidFill>
                <a:latin typeface="Calibri" panose="020F0502020204030204" pitchFamily="34" charset="0"/>
                <a:cs typeface="Arial" panose="020B0604020202020204" pitchFamily="34" charset="0"/>
              </a:defRPr>
            </a:lvl4pPr>
            <a:lvl5pPr marL="2255618" indent="-250259">
              <a:defRPr>
                <a:solidFill>
                  <a:schemeClr val="tx1"/>
                </a:solidFill>
                <a:latin typeface="Calibri" panose="020F0502020204030204" pitchFamily="34" charset="0"/>
                <a:cs typeface="Arial" panose="020B0604020202020204" pitchFamily="34" charset="0"/>
              </a:defRPr>
            </a:lvl5pPr>
            <a:lvl6pPr marL="2729793" indent="-25025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203967" indent="-25025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678139" indent="-25025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4152314" indent="-25025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48347" fontAlgn="base">
              <a:spcBef>
                <a:spcPct val="0"/>
              </a:spcBef>
              <a:spcAft>
                <a:spcPct val="0"/>
              </a:spcAft>
              <a:defRPr/>
            </a:pPr>
            <a:fld id="{9A2DBA93-CC1F-4BC0-8100-72EB958FC69A}" type="slidenum">
              <a:rPr lang="en-US" altLang="en-US">
                <a:solidFill>
                  <a:prstClr val="black"/>
                </a:solidFill>
              </a:rPr>
              <a:pPr defTabSz="948347" fontAlgn="base">
                <a:spcBef>
                  <a:spcPct val="0"/>
                </a:spcBef>
                <a:spcAft>
                  <a:spcPct val="0"/>
                </a:spcAft>
                <a:defRPr/>
              </a:pPr>
              <a:t>39</a:t>
            </a:fld>
            <a:endParaRPr lang="en-US" altLang="en-US">
              <a:solidFill>
                <a:prstClr val="black"/>
              </a:solidFill>
            </a:endParaRPr>
          </a:p>
        </p:txBody>
      </p:sp>
    </p:spTree>
    <p:extLst>
      <p:ext uri="{BB962C8B-B14F-4D97-AF65-F5344CB8AC3E}">
        <p14:creationId xmlns:p14="http://schemas.microsoft.com/office/powerpoint/2010/main" val="25949298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37574-39D7-432B-ED23-E04BF5E039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02531B-D1C7-C22C-CF79-0731CCC208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4E199A-8A8F-95B7-B0CE-858DFD10C734}"/>
              </a:ext>
            </a:extLst>
          </p:cNvPr>
          <p:cNvSpPr>
            <a:spLocks noGrp="1"/>
          </p:cNvSpPr>
          <p:nvPr>
            <p:ph type="body" idx="1"/>
          </p:nvPr>
        </p:nvSpPr>
        <p:spPr/>
        <p:txBody>
          <a:bodyPr/>
          <a:lstStyle/>
          <a:p>
            <a:r>
              <a:rPr lang="en-US" dirty="0"/>
              <a:t>Update with exenatide indication in pediatrics. </a:t>
            </a:r>
          </a:p>
        </p:txBody>
      </p:sp>
      <p:sp>
        <p:nvSpPr>
          <p:cNvPr id="4" name="Slide Number Placeholder 3">
            <a:extLst>
              <a:ext uri="{FF2B5EF4-FFF2-40B4-BE49-F238E27FC236}">
                <a16:creationId xmlns:a16="http://schemas.microsoft.com/office/drawing/2014/main" id="{D4FE0720-4728-5C9A-871D-6298B9ACCDAC}"/>
              </a:ext>
            </a:extLst>
          </p:cNvPr>
          <p:cNvSpPr>
            <a:spLocks noGrp="1"/>
          </p:cNvSpPr>
          <p:nvPr>
            <p:ph type="sldNum" sz="quarter" idx="5"/>
          </p:nvPr>
        </p:nvSpPr>
        <p:spPr/>
        <p:txBody>
          <a:bodyPr/>
          <a:lstStyle/>
          <a:p>
            <a:pPr defTabSz="948507">
              <a:defRPr/>
            </a:pPr>
            <a:fld id="{5B5E225C-EA32-49AA-BCE1-CBED354D9589}" type="slidenum">
              <a:rPr lang="en-US">
                <a:solidFill>
                  <a:prstClr val="black"/>
                </a:solidFill>
                <a:latin typeface="Calibri"/>
              </a:rPr>
              <a:pPr defTabSz="948507">
                <a:defRPr/>
              </a:pPr>
              <a:t>40</a:t>
            </a:fld>
            <a:endParaRPr lang="en-US">
              <a:solidFill>
                <a:prstClr val="black"/>
              </a:solidFill>
              <a:latin typeface="Calibri"/>
            </a:endParaRPr>
          </a:p>
        </p:txBody>
      </p:sp>
    </p:spTree>
    <p:extLst>
      <p:ext uri="{BB962C8B-B14F-4D97-AF65-F5344CB8AC3E}">
        <p14:creationId xmlns:p14="http://schemas.microsoft.com/office/powerpoint/2010/main" val="27952203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83720">
              <a:defRPr/>
            </a:pPr>
            <a:fld id="{5B5E225C-EA32-49AA-BCE1-CBED354D9589}" type="slidenum">
              <a:rPr lang="en-US">
                <a:solidFill>
                  <a:prstClr val="black"/>
                </a:solidFill>
                <a:latin typeface="Calibri"/>
              </a:rPr>
              <a:pPr defTabSz="983720">
                <a:defRPr/>
              </a:pPr>
              <a:t>41</a:t>
            </a:fld>
            <a:endParaRPr lang="en-US">
              <a:solidFill>
                <a:prstClr val="black"/>
              </a:solidFill>
              <a:latin typeface="Calibri"/>
            </a:endParaRPr>
          </a:p>
        </p:txBody>
      </p:sp>
    </p:spTree>
    <p:extLst>
      <p:ext uri="{BB962C8B-B14F-4D97-AF65-F5344CB8AC3E}">
        <p14:creationId xmlns:p14="http://schemas.microsoft.com/office/powerpoint/2010/main" val="24942122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972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823899" indent="-317143">
              <a:spcBef>
                <a:spcPct val="30000"/>
              </a:spcBef>
              <a:defRPr sz="1200">
                <a:solidFill>
                  <a:schemeClr val="tx1"/>
                </a:solidFill>
                <a:latin typeface="Times New Roman" panose="02020603050405020304" pitchFamily="18" charset="0"/>
              </a:defRPr>
            </a:lvl2pPr>
            <a:lvl3pPr marL="1268569" indent="-253379">
              <a:spcBef>
                <a:spcPct val="30000"/>
              </a:spcBef>
              <a:defRPr sz="1200">
                <a:solidFill>
                  <a:schemeClr val="tx1"/>
                </a:solidFill>
                <a:latin typeface="Times New Roman" panose="02020603050405020304" pitchFamily="18" charset="0"/>
              </a:defRPr>
            </a:lvl3pPr>
            <a:lvl4pPr marL="1777004" indent="-253379">
              <a:spcBef>
                <a:spcPct val="30000"/>
              </a:spcBef>
              <a:defRPr sz="1200">
                <a:solidFill>
                  <a:schemeClr val="tx1"/>
                </a:solidFill>
                <a:latin typeface="Times New Roman" panose="02020603050405020304" pitchFamily="18" charset="0"/>
              </a:defRPr>
            </a:lvl4pPr>
            <a:lvl5pPr marL="2285437" indent="-253379">
              <a:spcBef>
                <a:spcPct val="30000"/>
              </a:spcBef>
              <a:defRPr sz="1200">
                <a:solidFill>
                  <a:schemeClr val="tx1"/>
                </a:solidFill>
                <a:latin typeface="Times New Roman" panose="02020603050405020304" pitchFamily="18" charset="0"/>
              </a:defRPr>
            </a:lvl5pPr>
            <a:lvl6pPr marL="2768702" indent="-253379" eaLnBrk="0" fontAlgn="base" hangingPunct="0">
              <a:spcBef>
                <a:spcPct val="30000"/>
              </a:spcBef>
              <a:spcAft>
                <a:spcPct val="0"/>
              </a:spcAft>
              <a:defRPr sz="1200">
                <a:solidFill>
                  <a:schemeClr val="tx1"/>
                </a:solidFill>
                <a:latin typeface="Times New Roman" panose="02020603050405020304" pitchFamily="18" charset="0"/>
              </a:defRPr>
            </a:lvl6pPr>
            <a:lvl7pPr marL="3251967" indent="-253379" eaLnBrk="0" fontAlgn="base" hangingPunct="0">
              <a:spcBef>
                <a:spcPct val="30000"/>
              </a:spcBef>
              <a:spcAft>
                <a:spcPct val="0"/>
              </a:spcAft>
              <a:defRPr sz="1200">
                <a:solidFill>
                  <a:schemeClr val="tx1"/>
                </a:solidFill>
                <a:latin typeface="Times New Roman" panose="02020603050405020304" pitchFamily="18" charset="0"/>
              </a:defRPr>
            </a:lvl7pPr>
            <a:lvl8pPr marL="3735231" indent="-253379" eaLnBrk="0" fontAlgn="base" hangingPunct="0">
              <a:spcBef>
                <a:spcPct val="30000"/>
              </a:spcBef>
              <a:spcAft>
                <a:spcPct val="0"/>
              </a:spcAft>
              <a:defRPr sz="1200">
                <a:solidFill>
                  <a:schemeClr val="tx1"/>
                </a:solidFill>
                <a:latin typeface="Times New Roman" panose="02020603050405020304" pitchFamily="18" charset="0"/>
              </a:defRPr>
            </a:lvl8pPr>
            <a:lvl9pPr marL="4218496" indent="-253379"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2BD87E2-4477-4066-8D06-C6836C34A9DB}" type="slidenum">
              <a:rPr lang="en-US" sz="1300"/>
              <a:pPr>
                <a:spcBef>
                  <a:spcPct val="0"/>
                </a:spcBef>
              </a:pPr>
              <a:t>42</a:t>
            </a:fld>
            <a:endParaRPr lang="en-US" sz="1300"/>
          </a:p>
        </p:txBody>
      </p:sp>
    </p:spTree>
    <p:extLst>
      <p:ext uri="{BB962C8B-B14F-4D97-AF65-F5344CB8AC3E}">
        <p14:creationId xmlns:p14="http://schemas.microsoft.com/office/powerpoint/2010/main" val="29215267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Slide Image Placeholder 1"/>
          <p:cNvSpPr>
            <a:spLocks noGrp="1" noRot="1" noChangeAspect="1" noTextEdit="1"/>
          </p:cNvSpPr>
          <p:nvPr>
            <p:ph type="sldImg"/>
          </p:nvPr>
        </p:nvSpPr>
        <p:spPr>
          <a:ln/>
        </p:spPr>
      </p:sp>
      <p:sp>
        <p:nvSpPr>
          <p:cNvPr id="2539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2539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1"/>
                </a:solidFill>
                <a:latin typeface="Times New Roman" pitchFamily="18" charset="0"/>
              </a:defRPr>
            </a:lvl1pPr>
            <a:lvl2pPr marL="814597" indent="-313306" eaLnBrk="0" hangingPunct="0">
              <a:defRPr sz="2600">
                <a:solidFill>
                  <a:schemeClr val="tx1"/>
                </a:solidFill>
                <a:latin typeface="Times New Roman" pitchFamily="18" charset="0"/>
              </a:defRPr>
            </a:lvl2pPr>
            <a:lvl3pPr marL="1253225" indent="-250645" eaLnBrk="0" hangingPunct="0">
              <a:defRPr sz="2600">
                <a:solidFill>
                  <a:schemeClr val="tx1"/>
                </a:solidFill>
                <a:latin typeface="Times New Roman" pitchFamily="18" charset="0"/>
              </a:defRPr>
            </a:lvl3pPr>
            <a:lvl4pPr marL="1754516" indent="-250645" eaLnBrk="0" hangingPunct="0">
              <a:defRPr sz="2600">
                <a:solidFill>
                  <a:schemeClr val="tx1"/>
                </a:solidFill>
                <a:latin typeface="Times New Roman" pitchFamily="18" charset="0"/>
              </a:defRPr>
            </a:lvl4pPr>
            <a:lvl5pPr marL="2255806" indent="-250645" eaLnBrk="0" hangingPunct="0">
              <a:defRPr sz="2600">
                <a:solidFill>
                  <a:schemeClr val="tx1"/>
                </a:solidFill>
                <a:latin typeface="Times New Roman" pitchFamily="18" charset="0"/>
              </a:defRPr>
            </a:lvl5pPr>
            <a:lvl6pPr marL="2757096" indent="-250645" eaLnBrk="0" fontAlgn="base" hangingPunct="0">
              <a:spcBef>
                <a:spcPct val="0"/>
              </a:spcBef>
              <a:spcAft>
                <a:spcPct val="0"/>
              </a:spcAft>
              <a:defRPr sz="2600">
                <a:solidFill>
                  <a:schemeClr val="tx1"/>
                </a:solidFill>
                <a:latin typeface="Times New Roman" pitchFamily="18" charset="0"/>
              </a:defRPr>
            </a:lvl6pPr>
            <a:lvl7pPr marL="3258385" indent="-250645" eaLnBrk="0" fontAlgn="base" hangingPunct="0">
              <a:spcBef>
                <a:spcPct val="0"/>
              </a:spcBef>
              <a:spcAft>
                <a:spcPct val="0"/>
              </a:spcAft>
              <a:defRPr sz="2600">
                <a:solidFill>
                  <a:schemeClr val="tx1"/>
                </a:solidFill>
                <a:latin typeface="Times New Roman" pitchFamily="18" charset="0"/>
              </a:defRPr>
            </a:lvl7pPr>
            <a:lvl8pPr marL="3759676" indent="-250645" eaLnBrk="0" fontAlgn="base" hangingPunct="0">
              <a:spcBef>
                <a:spcPct val="0"/>
              </a:spcBef>
              <a:spcAft>
                <a:spcPct val="0"/>
              </a:spcAft>
              <a:defRPr sz="2600">
                <a:solidFill>
                  <a:schemeClr val="tx1"/>
                </a:solidFill>
                <a:latin typeface="Times New Roman" pitchFamily="18" charset="0"/>
              </a:defRPr>
            </a:lvl8pPr>
            <a:lvl9pPr marL="4260966" indent="-250645" eaLnBrk="0" fontAlgn="base" hangingPunct="0">
              <a:spcBef>
                <a:spcPct val="0"/>
              </a:spcBef>
              <a:spcAft>
                <a:spcPct val="0"/>
              </a:spcAft>
              <a:defRPr sz="2600">
                <a:solidFill>
                  <a:schemeClr val="tx1"/>
                </a:solidFill>
                <a:latin typeface="Times New Roman" pitchFamily="18" charset="0"/>
              </a:defRPr>
            </a:lvl9pPr>
          </a:lstStyle>
          <a:p>
            <a:pPr eaLnBrk="1" hangingPunct="1"/>
            <a:fld id="{69BF7D87-8FB8-4C72-AB65-A38B46B02EAD}" type="slidenum">
              <a:rPr lang="en-US" sz="1200">
                <a:solidFill>
                  <a:srgbClr val="000000"/>
                </a:solidFill>
              </a:rPr>
              <a:pPr eaLnBrk="1" hangingPunct="1"/>
              <a:t>43</a:t>
            </a:fld>
            <a:endParaRPr lang="en-US" sz="1200">
              <a:solidFill>
                <a:srgbClr val="000000"/>
              </a:solidFill>
            </a:endParaRPr>
          </a:p>
        </p:txBody>
      </p:sp>
    </p:spTree>
    <p:extLst>
      <p:ext uri="{BB962C8B-B14F-4D97-AF65-F5344CB8AC3E}">
        <p14:creationId xmlns:p14="http://schemas.microsoft.com/office/powerpoint/2010/main" val="18795234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46</a:t>
            </a:fld>
            <a:endParaRPr lang="en-US"/>
          </a:p>
        </p:txBody>
      </p:sp>
    </p:spTree>
    <p:extLst>
      <p:ext uri="{BB962C8B-B14F-4D97-AF65-F5344CB8AC3E}">
        <p14:creationId xmlns:p14="http://schemas.microsoft.com/office/powerpoint/2010/main" val="39302071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47</a:t>
            </a:fld>
            <a:endParaRPr lang="en-US"/>
          </a:p>
        </p:txBody>
      </p:sp>
    </p:spTree>
    <p:extLst>
      <p:ext uri="{BB962C8B-B14F-4D97-AF65-F5344CB8AC3E}">
        <p14:creationId xmlns:p14="http://schemas.microsoft.com/office/powerpoint/2010/main" val="1657849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1"/>
                </a:solidFill>
                <a:latin typeface="Times New Roman" pitchFamily="18" charset="0"/>
              </a:defRPr>
            </a:lvl1pPr>
            <a:lvl2pPr marL="829974" indent="-319220" eaLnBrk="0" hangingPunct="0">
              <a:defRPr sz="2600">
                <a:solidFill>
                  <a:schemeClr val="tx1"/>
                </a:solidFill>
                <a:latin typeface="Times New Roman" pitchFamily="18" charset="0"/>
              </a:defRPr>
            </a:lvl2pPr>
            <a:lvl3pPr marL="1276883" indent="-255376" eaLnBrk="0" hangingPunct="0">
              <a:defRPr sz="2600">
                <a:solidFill>
                  <a:schemeClr val="tx1"/>
                </a:solidFill>
                <a:latin typeface="Times New Roman" pitchFamily="18" charset="0"/>
              </a:defRPr>
            </a:lvl3pPr>
            <a:lvl4pPr marL="1787636" indent="-255376" eaLnBrk="0" hangingPunct="0">
              <a:defRPr sz="2600">
                <a:solidFill>
                  <a:schemeClr val="tx1"/>
                </a:solidFill>
                <a:latin typeface="Times New Roman" pitchFamily="18" charset="0"/>
              </a:defRPr>
            </a:lvl4pPr>
            <a:lvl5pPr marL="2298389" indent="-255376" eaLnBrk="0" hangingPunct="0">
              <a:defRPr sz="2600">
                <a:solidFill>
                  <a:schemeClr val="tx1"/>
                </a:solidFill>
                <a:latin typeface="Times New Roman" pitchFamily="18" charset="0"/>
              </a:defRPr>
            </a:lvl5pPr>
            <a:lvl6pPr marL="2809143" indent="-255376" eaLnBrk="0" fontAlgn="base" hangingPunct="0">
              <a:spcBef>
                <a:spcPct val="0"/>
              </a:spcBef>
              <a:spcAft>
                <a:spcPct val="0"/>
              </a:spcAft>
              <a:defRPr sz="2600">
                <a:solidFill>
                  <a:schemeClr val="tx1"/>
                </a:solidFill>
                <a:latin typeface="Times New Roman" pitchFamily="18" charset="0"/>
              </a:defRPr>
            </a:lvl6pPr>
            <a:lvl7pPr marL="3319895" indent="-255376" eaLnBrk="0" fontAlgn="base" hangingPunct="0">
              <a:spcBef>
                <a:spcPct val="0"/>
              </a:spcBef>
              <a:spcAft>
                <a:spcPct val="0"/>
              </a:spcAft>
              <a:defRPr sz="2600">
                <a:solidFill>
                  <a:schemeClr val="tx1"/>
                </a:solidFill>
                <a:latin typeface="Times New Roman" pitchFamily="18" charset="0"/>
              </a:defRPr>
            </a:lvl7pPr>
            <a:lvl8pPr marL="3830649" indent="-255376" eaLnBrk="0" fontAlgn="base" hangingPunct="0">
              <a:spcBef>
                <a:spcPct val="0"/>
              </a:spcBef>
              <a:spcAft>
                <a:spcPct val="0"/>
              </a:spcAft>
              <a:defRPr sz="2600">
                <a:solidFill>
                  <a:schemeClr val="tx1"/>
                </a:solidFill>
                <a:latin typeface="Times New Roman" pitchFamily="18" charset="0"/>
              </a:defRPr>
            </a:lvl8pPr>
            <a:lvl9pPr marL="4341403" indent="-255376" eaLnBrk="0" fontAlgn="base" hangingPunct="0">
              <a:spcBef>
                <a:spcPct val="0"/>
              </a:spcBef>
              <a:spcAft>
                <a:spcPct val="0"/>
              </a:spcAft>
              <a:defRPr sz="2600">
                <a:solidFill>
                  <a:schemeClr val="tx1"/>
                </a:solidFill>
                <a:latin typeface="Times New Roman" pitchFamily="18" charset="0"/>
              </a:defRPr>
            </a:lvl9pPr>
          </a:lstStyle>
          <a:p>
            <a:pPr eaLnBrk="1" hangingPunct="1"/>
            <a:fld id="{CEB75143-B810-4467-B3F7-B829CB5BE84A}" type="slidenum">
              <a:rPr lang="en-US" sz="1300"/>
              <a:pPr eaLnBrk="1" hangingPunct="1"/>
              <a:t>6</a:t>
            </a:fld>
            <a:endParaRPr lang="en-US" sz="1300"/>
          </a:p>
        </p:txBody>
      </p:sp>
      <p:sp>
        <p:nvSpPr>
          <p:cNvPr id="290819" name="Rectangle 7"/>
          <p:cNvSpPr txBox="1">
            <a:spLocks noGrp="1" noChangeArrowheads="1"/>
          </p:cNvSpPr>
          <p:nvPr/>
        </p:nvSpPr>
        <p:spPr bwMode="auto">
          <a:xfrm>
            <a:off x="4421632" y="9603450"/>
            <a:ext cx="3381248" cy="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01783" tIns="50891" rIns="101783" bIns="50891"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BAC57BA4-783E-46DC-9EE6-D0C57C3B05DB}" type="slidenum">
              <a:rPr lang="en-US" sz="1300"/>
              <a:pPr algn="r" eaLnBrk="1" hangingPunct="1"/>
              <a:t>6</a:t>
            </a:fld>
            <a:endParaRPr lang="en-US" sz="1300"/>
          </a:p>
        </p:txBody>
      </p:sp>
      <p:sp>
        <p:nvSpPr>
          <p:cNvPr id="290820" name="Slide Image Placeholder 1"/>
          <p:cNvSpPr>
            <a:spLocks noGrp="1" noRot="1" noChangeAspect="1" noTextEdit="1"/>
          </p:cNvSpPr>
          <p:nvPr>
            <p:ph type="sldImg"/>
          </p:nvPr>
        </p:nvSpPr>
        <p:spPr>
          <a:xfrm>
            <a:off x="1338263" y="744538"/>
            <a:ext cx="4956175" cy="3717925"/>
          </a:xfrm>
          <a:ln/>
        </p:spPr>
      </p:sp>
      <p:sp>
        <p:nvSpPr>
          <p:cNvPr id="29082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err="1"/>
              <a:t>ummary</a:t>
            </a:r>
            <a:r>
              <a:rPr lang="en-US" b="1" dirty="0"/>
              <a:t>: The Noxious Nine in Diabetes Pathophysiology</a:t>
            </a:r>
          </a:p>
          <a:p>
            <a:r>
              <a:rPr lang="en-US" dirty="0"/>
              <a:t>Ralph A. DeFronzo expanded his earlier conceptual model of diabetes—known as the </a:t>
            </a:r>
            <a:r>
              <a:rPr lang="en-US" i="1" dirty="0"/>
              <a:t>Ominous Octet</a:t>
            </a:r>
            <a:r>
              <a:rPr lang="en-US" dirty="0"/>
              <a:t>—to include a ninth element: </a:t>
            </a:r>
            <a:r>
              <a:rPr lang="en-US" b="1" dirty="0"/>
              <a:t>hypercortisolism</a:t>
            </a:r>
            <a:r>
              <a:rPr lang="en-US" dirty="0"/>
              <a:t>. This updated framework is referred to as the </a:t>
            </a:r>
            <a:r>
              <a:rPr lang="en-US" b="1" dirty="0"/>
              <a:t>Noxious Nine</a:t>
            </a:r>
            <a:r>
              <a:rPr lang="en-US" dirty="0"/>
              <a:t>, highlighting the important role of cortisol dysregulation in difficult-to-control type 2 diabetes </a:t>
            </a:r>
            <a:r>
              <a:rPr lang="en-US" dirty="0">
                <a:hlinkClick r:id="rId3"/>
              </a:rPr>
              <a:t>currentsciencedaily.com+8HCP Live+8HCP Live+8</a:t>
            </a:r>
            <a:r>
              <a:rPr lang="en-US" dirty="0"/>
              <a:t>.</a:t>
            </a:r>
          </a:p>
          <a:p>
            <a:r>
              <a:rPr lang="en-US" dirty="0"/>
              <a:t>Recent research, including the CATALYST trial, shows that </a:t>
            </a:r>
            <a:r>
              <a:rPr lang="en-US" b="1" dirty="0"/>
              <a:t>about 24% of patients with difficult-to-control T2D</a:t>
            </a:r>
            <a:r>
              <a:rPr lang="en-US" dirty="0"/>
              <a:t> have underlying hypercortisolism. Treating this condition with </a:t>
            </a:r>
            <a:r>
              <a:rPr lang="en-US" b="1" dirty="0"/>
              <a:t>mifepristone</a:t>
            </a:r>
            <a:r>
              <a:rPr lang="en-US" dirty="0"/>
              <a:t>, a glucocorticoid receptor antagonist, led to significant improvements in HbA1c—averaging around a </a:t>
            </a:r>
            <a:r>
              <a:rPr lang="en-US" b="1" dirty="0"/>
              <a:t>1.5% reduction</a:t>
            </a:r>
            <a:r>
              <a:rPr lang="en-US" dirty="0"/>
              <a:t> </a:t>
            </a:r>
            <a:r>
              <a:rPr lang="en-US" dirty="0">
                <a:hlinkClick r:id="rId3"/>
              </a:rPr>
              <a:t>pmc.ncbi.nlm.nih.gov+3HCP Live+3medscape.com+3</a:t>
            </a:r>
            <a:r>
              <a:rPr lang="en-US" dirty="0"/>
              <a:t>.</a:t>
            </a:r>
          </a:p>
          <a:p>
            <a:r>
              <a:rPr lang="en-US" dirty="0"/>
              <a:t>These findings emphasize the importance of recognizing hypercortisolism in T2D care and suggest that addressing it may help improve glycemic and metabolic control in a subset of patients.</a:t>
            </a:r>
          </a:p>
          <a:p>
            <a:endParaRPr lang="en-US" dirty="0"/>
          </a:p>
        </p:txBody>
      </p:sp>
      <p:sp>
        <p:nvSpPr>
          <p:cNvPr id="290822"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1"/>
                </a:solidFill>
                <a:latin typeface="Times New Roman" pitchFamily="18" charset="0"/>
              </a:defRPr>
            </a:lvl1pPr>
            <a:lvl2pPr marL="829974" indent="-319220" eaLnBrk="0" hangingPunct="0">
              <a:defRPr sz="2600">
                <a:solidFill>
                  <a:schemeClr val="tx1"/>
                </a:solidFill>
                <a:latin typeface="Times New Roman" pitchFamily="18" charset="0"/>
              </a:defRPr>
            </a:lvl2pPr>
            <a:lvl3pPr marL="1276883" indent="-255376" eaLnBrk="0" hangingPunct="0">
              <a:defRPr sz="2600">
                <a:solidFill>
                  <a:schemeClr val="tx1"/>
                </a:solidFill>
                <a:latin typeface="Times New Roman" pitchFamily="18" charset="0"/>
              </a:defRPr>
            </a:lvl3pPr>
            <a:lvl4pPr marL="1787636" indent="-255376" eaLnBrk="0" hangingPunct="0">
              <a:defRPr sz="2600">
                <a:solidFill>
                  <a:schemeClr val="tx1"/>
                </a:solidFill>
                <a:latin typeface="Times New Roman" pitchFamily="18" charset="0"/>
              </a:defRPr>
            </a:lvl4pPr>
            <a:lvl5pPr marL="2298389" indent="-255376" eaLnBrk="0" hangingPunct="0">
              <a:defRPr sz="2600">
                <a:solidFill>
                  <a:schemeClr val="tx1"/>
                </a:solidFill>
                <a:latin typeface="Times New Roman" pitchFamily="18" charset="0"/>
              </a:defRPr>
            </a:lvl5pPr>
            <a:lvl6pPr marL="2809143" indent="-255376" eaLnBrk="0" fontAlgn="base" hangingPunct="0">
              <a:spcBef>
                <a:spcPct val="0"/>
              </a:spcBef>
              <a:spcAft>
                <a:spcPct val="0"/>
              </a:spcAft>
              <a:defRPr sz="2600">
                <a:solidFill>
                  <a:schemeClr val="tx1"/>
                </a:solidFill>
                <a:latin typeface="Times New Roman" pitchFamily="18" charset="0"/>
              </a:defRPr>
            </a:lvl6pPr>
            <a:lvl7pPr marL="3319895" indent="-255376" eaLnBrk="0" fontAlgn="base" hangingPunct="0">
              <a:spcBef>
                <a:spcPct val="0"/>
              </a:spcBef>
              <a:spcAft>
                <a:spcPct val="0"/>
              </a:spcAft>
              <a:defRPr sz="2600">
                <a:solidFill>
                  <a:schemeClr val="tx1"/>
                </a:solidFill>
                <a:latin typeface="Times New Roman" pitchFamily="18" charset="0"/>
              </a:defRPr>
            </a:lvl7pPr>
            <a:lvl8pPr marL="3830649" indent="-255376" eaLnBrk="0" fontAlgn="base" hangingPunct="0">
              <a:spcBef>
                <a:spcPct val="0"/>
              </a:spcBef>
              <a:spcAft>
                <a:spcPct val="0"/>
              </a:spcAft>
              <a:defRPr sz="2600">
                <a:solidFill>
                  <a:schemeClr val="tx1"/>
                </a:solidFill>
                <a:latin typeface="Times New Roman" pitchFamily="18" charset="0"/>
              </a:defRPr>
            </a:lvl8pPr>
            <a:lvl9pPr marL="4341403" indent="-255376" eaLnBrk="0" fontAlgn="base" hangingPunct="0">
              <a:spcBef>
                <a:spcPct val="0"/>
              </a:spcBef>
              <a:spcAft>
                <a:spcPct val="0"/>
              </a:spcAft>
              <a:defRPr sz="2600">
                <a:solidFill>
                  <a:schemeClr val="tx1"/>
                </a:solidFill>
                <a:latin typeface="Times New Roman" pitchFamily="18" charset="0"/>
              </a:defRPr>
            </a:lvl9pPr>
          </a:lstStyle>
          <a:p>
            <a:pPr eaLnBrk="1" hangingPunct="1"/>
            <a:r>
              <a:rPr lang="en-US" sz="1300"/>
              <a:t>Diabetes Educational Services© (530) 893 - 8635 </a:t>
            </a:r>
          </a:p>
        </p:txBody>
      </p:sp>
      <p:sp>
        <p:nvSpPr>
          <p:cNvPr id="290823" name="Slide Number Placeholder 4"/>
          <p:cNvSpPr txBox="1">
            <a:spLocks noGrp="1"/>
          </p:cNvSpPr>
          <p:nvPr/>
        </p:nvSpPr>
        <p:spPr bwMode="auto">
          <a:xfrm>
            <a:off x="4421632" y="9603450"/>
            <a:ext cx="3381248" cy="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01783" tIns="50891" rIns="101783" bIns="50891"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C388D57E-B763-4DF5-8799-4B6B40A9E5A7}" type="slidenum">
              <a:rPr lang="en-US" sz="1300"/>
              <a:pPr algn="r" eaLnBrk="1" hangingPunct="1"/>
              <a:t>6</a:t>
            </a:fld>
            <a:endParaRPr lang="en-US" sz="1300"/>
          </a:p>
        </p:txBody>
      </p:sp>
    </p:spTree>
    <p:extLst>
      <p:ext uri="{BB962C8B-B14F-4D97-AF65-F5344CB8AC3E}">
        <p14:creationId xmlns:p14="http://schemas.microsoft.com/office/powerpoint/2010/main" val="4279194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85046" indent="-301939">
              <a:defRPr>
                <a:solidFill>
                  <a:schemeClr val="tx1"/>
                </a:solidFill>
                <a:latin typeface="Arial" pitchFamily="34" charset="0"/>
              </a:defRPr>
            </a:lvl2pPr>
            <a:lvl3pPr marL="1207761" indent="-241553">
              <a:defRPr>
                <a:solidFill>
                  <a:schemeClr val="tx1"/>
                </a:solidFill>
                <a:latin typeface="Arial" pitchFamily="34" charset="0"/>
              </a:defRPr>
            </a:lvl3pPr>
            <a:lvl4pPr marL="1690866" indent="-241553">
              <a:defRPr>
                <a:solidFill>
                  <a:schemeClr val="tx1"/>
                </a:solidFill>
                <a:latin typeface="Arial" pitchFamily="34" charset="0"/>
              </a:defRPr>
            </a:lvl4pPr>
            <a:lvl5pPr marL="2173971" indent="-241553">
              <a:defRPr>
                <a:solidFill>
                  <a:schemeClr val="tx1"/>
                </a:solidFill>
                <a:latin typeface="Arial" pitchFamily="34" charset="0"/>
              </a:defRPr>
            </a:lvl5pPr>
            <a:lvl6pPr marL="2657075" indent="-241553" eaLnBrk="0" fontAlgn="base" hangingPunct="0">
              <a:spcBef>
                <a:spcPct val="0"/>
              </a:spcBef>
              <a:spcAft>
                <a:spcPct val="0"/>
              </a:spcAft>
              <a:defRPr>
                <a:solidFill>
                  <a:schemeClr val="tx1"/>
                </a:solidFill>
                <a:latin typeface="Arial" pitchFamily="34" charset="0"/>
              </a:defRPr>
            </a:lvl6pPr>
            <a:lvl7pPr marL="3140179" indent="-241553" eaLnBrk="0" fontAlgn="base" hangingPunct="0">
              <a:spcBef>
                <a:spcPct val="0"/>
              </a:spcBef>
              <a:spcAft>
                <a:spcPct val="0"/>
              </a:spcAft>
              <a:defRPr>
                <a:solidFill>
                  <a:schemeClr val="tx1"/>
                </a:solidFill>
                <a:latin typeface="Arial" pitchFamily="34" charset="0"/>
              </a:defRPr>
            </a:lvl7pPr>
            <a:lvl8pPr marL="3623284" indent="-241553" eaLnBrk="0" fontAlgn="base" hangingPunct="0">
              <a:spcBef>
                <a:spcPct val="0"/>
              </a:spcBef>
              <a:spcAft>
                <a:spcPct val="0"/>
              </a:spcAft>
              <a:defRPr>
                <a:solidFill>
                  <a:schemeClr val="tx1"/>
                </a:solidFill>
                <a:latin typeface="Arial" pitchFamily="34" charset="0"/>
              </a:defRPr>
            </a:lvl8pPr>
            <a:lvl9pPr marL="4106388" indent="-241553" eaLnBrk="0" fontAlgn="base" hangingPunct="0">
              <a:spcBef>
                <a:spcPct val="0"/>
              </a:spcBef>
              <a:spcAft>
                <a:spcPct val="0"/>
              </a:spcAft>
              <a:defRPr>
                <a:solidFill>
                  <a:schemeClr val="tx1"/>
                </a:solidFill>
                <a:latin typeface="Arial" pitchFamily="34" charset="0"/>
              </a:defRPr>
            </a:lvl9pPr>
          </a:lstStyle>
          <a:p>
            <a:pPr eaLnBrk="1" hangingPunct="1"/>
            <a:fld id="{6AE1D34A-EF11-4972-845B-2A5C3DE9C72D}" type="slidenum">
              <a:rPr lang="en-US" smtClean="0">
                <a:latin typeface="Times New Roman" pitchFamily="18" charset="0"/>
              </a:rPr>
              <a:pPr eaLnBrk="1" hangingPunct="1"/>
              <a:t>48</a:t>
            </a:fld>
            <a:endParaRPr lang="en-US">
              <a:latin typeface="Times New Roman" pitchFamily="18" charset="0"/>
            </a:endParaRPr>
          </a:p>
        </p:txBody>
      </p:sp>
      <p:sp>
        <p:nvSpPr>
          <p:cNvPr id="131075" name="Rectangle 7"/>
          <p:cNvSpPr txBox="1">
            <a:spLocks noGrp="1" noChangeArrowheads="1"/>
          </p:cNvSpPr>
          <p:nvPr/>
        </p:nvSpPr>
        <p:spPr bwMode="auto">
          <a:xfrm>
            <a:off x="4236724" y="9298162"/>
            <a:ext cx="3241040" cy="48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7730" tIns="48864" rIns="97730" bIns="48864"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C0F947FD-350A-412C-BB92-96A246F9309D}" type="slidenum">
              <a:rPr lang="en-US" sz="1300">
                <a:latin typeface="Times New Roman" pitchFamily="18" charset="0"/>
              </a:rPr>
              <a:pPr algn="r" eaLnBrk="1" hangingPunct="1"/>
              <a:t>48</a:t>
            </a:fld>
            <a:endParaRPr lang="en-US" sz="1300">
              <a:latin typeface="Times New Roman" pitchFamily="18" charset="0"/>
            </a:endParaRPr>
          </a:p>
        </p:txBody>
      </p:sp>
      <p:sp>
        <p:nvSpPr>
          <p:cNvPr id="131076" name="Rectangle 6"/>
          <p:cNvSpPr>
            <a:spLocks noGrp="1" noChangeArrowheads="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85046" indent="-301939">
              <a:defRPr>
                <a:solidFill>
                  <a:schemeClr val="tx1"/>
                </a:solidFill>
                <a:latin typeface="Arial" pitchFamily="34" charset="0"/>
              </a:defRPr>
            </a:lvl2pPr>
            <a:lvl3pPr marL="1207761" indent="-241553">
              <a:defRPr>
                <a:solidFill>
                  <a:schemeClr val="tx1"/>
                </a:solidFill>
                <a:latin typeface="Arial" pitchFamily="34" charset="0"/>
              </a:defRPr>
            </a:lvl3pPr>
            <a:lvl4pPr marL="1690866" indent="-241553">
              <a:defRPr>
                <a:solidFill>
                  <a:schemeClr val="tx1"/>
                </a:solidFill>
                <a:latin typeface="Arial" pitchFamily="34" charset="0"/>
              </a:defRPr>
            </a:lvl4pPr>
            <a:lvl5pPr marL="2173971" indent="-241553">
              <a:defRPr>
                <a:solidFill>
                  <a:schemeClr val="tx1"/>
                </a:solidFill>
                <a:latin typeface="Arial" pitchFamily="34" charset="0"/>
              </a:defRPr>
            </a:lvl5pPr>
            <a:lvl6pPr marL="2657075" indent="-241553" eaLnBrk="0" fontAlgn="base" hangingPunct="0">
              <a:spcBef>
                <a:spcPct val="0"/>
              </a:spcBef>
              <a:spcAft>
                <a:spcPct val="0"/>
              </a:spcAft>
              <a:defRPr>
                <a:solidFill>
                  <a:schemeClr val="tx1"/>
                </a:solidFill>
                <a:latin typeface="Arial" pitchFamily="34" charset="0"/>
              </a:defRPr>
            </a:lvl6pPr>
            <a:lvl7pPr marL="3140179" indent="-241553" eaLnBrk="0" fontAlgn="base" hangingPunct="0">
              <a:spcBef>
                <a:spcPct val="0"/>
              </a:spcBef>
              <a:spcAft>
                <a:spcPct val="0"/>
              </a:spcAft>
              <a:defRPr>
                <a:solidFill>
                  <a:schemeClr val="tx1"/>
                </a:solidFill>
                <a:latin typeface="Arial" pitchFamily="34" charset="0"/>
              </a:defRPr>
            </a:lvl7pPr>
            <a:lvl8pPr marL="3623284" indent="-241553" eaLnBrk="0" fontAlgn="base" hangingPunct="0">
              <a:spcBef>
                <a:spcPct val="0"/>
              </a:spcBef>
              <a:spcAft>
                <a:spcPct val="0"/>
              </a:spcAft>
              <a:defRPr>
                <a:solidFill>
                  <a:schemeClr val="tx1"/>
                </a:solidFill>
                <a:latin typeface="Arial" pitchFamily="34" charset="0"/>
              </a:defRPr>
            </a:lvl8pPr>
            <a:lvl9pPr marL="4106388" indent="-241553" eaLnBrk="0" fontAlgn="base" hangingPunct="0">
              <a:spcBef>
                <a:spcPct val="0"/>
              </a:spcBef>
              <a:spcAft>
                <a:spcPct val="0"/>
              </a:spcAft>
              <a:defRPr>
                <a:solidFill>
                  <a:schemeClr val="tx1"/>
                </a:solidFill>
                <a:latin typeface="Arial" pitchFamily="34" charset="0"/>
              </a:defRPr>
            </a:lvl9pPr>
          </a:lstStyle>
          <a:p>
            <a:pPr eaLnBrk="1" hangingPunct="1"/>
            <a:r>
              <a:rPr lang="en-US">
                <a:latin typeface="Times New Roman" pitchFamily="18" charset="0"/>
              </a:rPr>
              <a:t>Diabetes Educational Services© (530) 893 - 8635 </a:t>
            </a:r>
          </a:p>
        </p:txBody>
      </p:sp>
      <p:sp>
        <p:nvSpPr>
          <p:cNvPr id="131077" name="Rectangle 7"/>
          <p:cNvSpPr txBox="1">
            <a:spLocks noGrp="1" noChangeArrowheads="1"/>
          </p:cNvSpPr>
          <p:nvPr/>
        </p:nvSpPr>
        <p:spPr bwMode="auto">
          <a:xfrm>
            <a:off x="4236724" y="9298162"/>
            <a:ext cx="3241040" cy="48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7730" tIns="48864" rIns="97730" bIns="48864"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575AECC4-D18B-44E6-A131-B17753DE6A71}" type="slidenum">
              <a:rPr lang="en-US" sz="1300">
                <a:latin typeface="Times New Roman" pitchFamily="18" charset="0"/>
              </a:rPr>
              <a:pPr algn="r" eaLnBrk="1" hangingPunct="1"/>
              <a:t>48</a:t>
            </a:fld>
            <a:endParaRPr lang="en-US" sz="1300">
              <a:latin typeface="Times New Roman" pitchFamily="18" charset="0"/>
            </a:endParaRPr>
          </a:p>
        </p:txBody>
      </p:sp>
      <p:sp>
        <p:nvSpPr>
          <p:cNvPr id="131078" name="Rectangle 2"/>
          <p:cNvSpPr>
            <a:spLocks noGrp="1" noRot="1" noChangeAspect="1" noChangeArrowheads="1" noTextEdit="1"/>
          </p:cNvSpPr>
          <p:nvPr>
            <p:ph type="sldImg"/>
          </p:nvPr>
        </p:nvSpPr>
        <p:spPr>
          <a:xfrm>
            <a:off x="1316038" y="730250"/>
            <a:ext cx="4846637" cy="3635375"/>
          </a:xfrm>
          <a:ln/>
        </p:spPr>
      </p:sp>
      <p:sp>
        <p:nvSpPr>
          <p:cNvPr id="131079" name="Rectangle 3"/>
          <p:cNvSpPr>
            <a:spLocks noGrp="1" noChangeArrowheads="1"/>
          </p:cNvSpPr>
          <p:nvPr>
            <p:ph type="body" idx="1"/>
            <p:custDataLst>
              <p:tags r:id="rId1"/>
            </p:custDataLst>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Thiazolidinediones (TZDs) enhance insulin sensitivity in muscle and adipose tissue by binding to cell receptors,which leads to an increase in glucose transporter expression.  TZDs encourage beta cells to respond more efficiently by lowering the amount of glucose and free fatty acids in the bloodstream, both of which are known to be detrimental to insulin secretion. Finally, these drugs reduce glucose production in the liver.</a:t>
            </a:r>
          </a:p>
          <a:p>
            <a:endParaRPr lang="en-US"/>
          </a:p>
          <a:p>
            <a:r>
              <a:rPr lang="en-US"/>
              <a:t>Clinical trials indicate that pioglitazone and rosiglitazone are slightly more effective at reducing A1C (1.5-1.6% reduction) than troglitazone (1.1% reduction).  </a:t>
            </a:r>
          </a:p>
          <a:p>
            <a:endParaRPr lang="en-US"/>
          </a:p>
          <a:p>
            <a:r>
              <a:rPr lang="en-US"/>
              <a:t>Some of the beneficial side effects of thiazolidinediones include an increase in HDL cholesterol and reduction of triglyceride concentrations.  This class of drugs has also been shown to lower blood pressure and decrease vascular inflammation in vitro.  There are clinical studies underway to further examine the cardiovascular benefit to TZDs.  </a:t>
            </a:r>
          </a:p>
          <a:p>
            <a:endParaRPr lang="en-US"/>
          </a:p>
          <a:p>
            <a:r>
              <a:rPr lang="en-US"/>
              <a:t>Some adverse effects of TZDs include weight gain, a potential increase in LDL cholesterol levels, and a possible increase in alanine aminotransferase levels (ALT).  Because of the risk of weight gain, edema, and increased LDL cholesterol, thiazolidinediones are contraindicated in patients with advanced forms of congestive heart failure.  Due to reported cases of liver failure and liver toxicity caused by the increase in ALT levels, TZDs are contraindicated in patients with abnormal liver function.</a:t>
            </a:r>
          </a:p>
          <a:p>
            <a:endParaRPr lang="en-US"/>
          </a:p>
          <a:p>
            <a:r>
              <a:rPr lang="en-US"/>
              <a:t>TZDs are the most expensive of the oral antidiabetic agents.</a:t>
            </a:r>
          </a:p>
          <a:p>
            <a:endParaRPr lang="en-US"/>
          </a:p>
          <a:p>
            <a:endParaRPr lang="en-US"/>
          </a:p>
        </p:txBody>
      </p:sp>
    </p:spTree>
    <p:extLst>
      <p:ext uri="{BB962C8B-B14F-4D97-AF65-F5344CB8AC3E}">
        <p14:creationId xmlns:p14="http://schemas.microsoft.com/office/powerpoint/2010/main" val="6437944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258" indent="-302021">
              <a:defRPr>
                <a:solidFill>
                  <a:schemeClr val="tx1"/>
                </a:solidFill>
                <a:latin typeface="Arial" panose="020B0604020202020204" pitchFamily="34" charset="0"/>
              </a:defRPr>
            </a:lvl2pPr>
            <a:lvl3pPr marL="1208088" indent="-241618">
              <a:defRPr>
                <a:solidFill>
                  <a:schemeClr val="tx1"/>
                </a:solidFill>
                <a:latin typeface="Arial" panose="020B0604020202020204" pitchFamily="34" charset="0"/>
              </a:defRPr>
            </a:lvl3pPr>
            <a:lvl4pPr marL="1691324" indent="-241618">
              <a:defRPr>
                <a:solidFill>
                  <a:schemeClr val="tx1"/>
                </a:solidFill>
                <a:latin typeface="Arial" panose="020B0604020202020204" pitchFamily="34" charset="0"/>
              </a:defRPr>
            </a:lvl4pPr>
            <a:lvl5pPr marL="2174559" indent="-241618">
              <a:defRPr>
                <a:solidFill>
                  <a:schemeClr val="tx1"/>
                </a:solidFill>
                <a:latin typeface="Arial" panose="020B0604020202020204" pitchFamily="34" charset="0"/>
              </a:defRPr>
            </a:lvl5pPr>
            <a:lvl6pPr marL="2657794" indent="-241618" eaLnBrk="0" fontAlgn="base" hangingPunct="0">
              <a:spcBef>
                <a:spcPct val="0"/>
              </a:spcBef>
              <a:spcAft>
                <a:spcPct val="0"/>
              </a:spcAft>
              <a:defRPr>
                <a:solidFill>
                  <a:schemeClr val="tx1"/>
                </a:solidFill>
                <a:latin typeface="Arial" panose="020B0604020202020204" pitchFamily="34" charset="0"/>
              </a:defRPr>
            </a:lvl6pPr>
            <a:lvl7pPr marL="3141029" indent="-241618" eaLnBrk="0" fontAlgn="base" hangingPunct="0">
              <a:spcBef>
                <a:spcPct val="0"/>
              </a:spcBef>
              <a:spcAft>
                <a:spcPct val="0"/>
              </a:spcAft>
              <a:defRPr>
                <a:solidFill>
                  <a:schemeClr val="tx1"/>
                </a:solidFill>
                <a:latin typeface="Arial" panose="020B0604020202020204" pitchFamily="34" charset="0"/>
              </a:defRPr>
            </a:lvl7pPr>
            <a:lvl8pPr marL="3624265" indent="-241618" eaLnBrk="0" fontAlgn="base" hangingPunct="0">
              <a:spcBef>
                <a:spcPct val="0"/>
              </a:spcBef>
              <a:spcAft>
                <a:spcPct val="0"/>
              </a:spcAft>
              <a:defRPr>
                <a:solidFill>
                  <a:schemeClr val="tx1"/>
                </a:solidFill>
                <a:latin typeface="Arial" panose="020B0604020202020204" pitchFamily="34" charset="0"/>
              </a:defRPr>
            </a:lvl8pPr>
            <a:lvl9pPr marL="4107500" indent="-241618" eaLnBrk="0" fontAlgn="base" hangingPunct="0">
              <a:spcBef>
                <a:spcPct val="0"/>
              </a:spcBef>
              <a:spcAft>
                <a:spcPct val="0"/>
              </a:spcAft>
              <a:defRPr>
                <a:solidFill>
                  <a:schemeClr val="tx1"/>
                </a:solidFill>
                <a:latin typeface="Arial" panose="020B0604020202020204" pitchFamily="34" charset="0"/>
              </a:defRPr>
            </a:lvl9pPr>
          </a:lstStyle>
          <a:p>
            <a:pPr defTabSz="948507">
              <a:defRPr/>
            </a:pPr>
            <a:fld id="{47F9457B-0DF7-4F7F-8890-57A619E4A267}" type="slidenum">
              <a:rPr lang="en-US">
                <a:solidFill>
                  <a:prstClr val="black"/>
                </a:solidFill>
                <a:latin typeface="Times New Roman" panose="02020603050405020304" pitchFamily="18" charset="0"/>
              </a:rPr>
              <a:pPr defTabSz="948507">
                <a:defRPr/>
              </a:pPr>
              <a:t>51</a:t>
            </a:fld>
            <a:endParaRPr lang="en-US">
              <a:solidFill>
                <a:prstClr val="black"/>
              </a:solidFill>
              <a:latin typeface="Times New Roman" panose="02020603050405020304" pitchFamily="18" charset="0"/>
            </a:endParaRPr>
          </a:p>
        </p:txBody>
      </p:sp>
      <p:sp>
        <p:nvSpPr>
          <p:cNvPr id="135171" name="Rectangle 7"/>
          <p:cNvSpPr txBox="1">
            <a:spLocks noGrp="1" noChangeArrowheads="1"/>
          </p:cNvSpPr>
          <p:nvPr/>
        </p:nvSpPr>
        <p:spPr bwMode="auto">
          <a:xfrm>
            <a:off x="4421296" y="9665590"/>
            <a:ext cx="3381586" cy="505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01799" tIns="50898" rIns="101799" bIns="50898"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defTabSz="948507">
              <a:defRPr/>
            </a:pPr>
            <a:fld id="{D0EF4BA8-7363-4C2D-863B-9143D469F220}" type="slidenum">
              <a:rPr lang="en-US" sz="1500">
                <a:solidFill>
                  <a:prstClr val="black"/>
                </a:solidFill>
                <a:latin typeface="Times New Roman" panose="02020603050405020304" pitchFamily="18" charset="0"/>
              </a:rPr>
              <a:pPr algn="r" defTabSz="948507">
                <a:defRPr/>
              </a:pPr>
              <a:t>51</a:t>
            </a:fld>
            <a:endParaRPr lang="en-US" sz="1500">
              <a:solidFill>
                <a:prstClr val="black"/>
              </a:solidFill>
              <a:latin typeface="Times New Roman" panose="02020603050405020304" pitchFamily="18" charset="0"/>
            </a:endParaRPr>
          </a:p>
        </p:txBody>
      </p:sp>
      <p:sp>
        <p:nvSpPr>
          <p:cNvPr id="135172" name="Rectangle 6"/>
          <p:cNvSpPr>
            <a:spLocks noGrp="1" noChangeArrowheads="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258" indent="-302021">
              <a:defRPr>
                <a:solidFill>
                  <a:schemeClr val="tx1"/>
                </a:solidFill>
                <a:latin typeface="Arial" panose="020B0604020202020204" pitchFamily="34" charset="0"/>
              </a:defRPr>
            </a:lvl2pPr>
            <a:lvl3pPr marL="1208088" indent="-241618">
              <a:defRPr>
                <a:solidFill>
                  <a:schemeClr val="tx1"/>
                </a:solidFill>
                <a:latin typeface="Arial" panose="020B0604020202020204" pitchFamily="34" charset="0"/>
              </a:defRPr>
            </a:lvl3pPr>
            <a:lvl4pPr marL="1691324" indent="-241618">
              <a:defRPr>
                <a:solidFill>
                  <a:schemeClr val="tx1"/>
                </a:solidFill>
                <a:latin typeface="Arial" panose="020B0604020202020204" pitchFamily="34" charset="0"/>
              </a:defRPr>
            </a:lvl4pPr>
            <a:lvl5pPr marL="2174559" indent="-241618">
              <a:defRPr>
                <a:solidFill>
                  <a:schemeClr val="tx1"/>
                </a:solidFill>
                <a:latin typeface="Arial" panose="020B0604020202020204" pitchFamily="34" charset="0"/>
              </a:defRPr>
            </a:lvl5pPr>
            <a:lvl6pPr marL="2657794" indent="-241618" eaLnBrk="0" fontAlgn="base" hangingPunct="0">
              <a:spcBef>
                <a:spcPct val="0"/>
              </a:spcBef>
              <a:spcAft>
                <a:spcPct val="0"/>
              </a:spcAft>
              <a:defRPr>
                <a:solidFill>
                  <a:schemeClr val="tx1"/>
                </a:solidFill>
                <a:latin typeface="Arial" panose="020B0604020202020204" pitchFamily="34" charset="0"/>
              </a:defRPr>
            </a:lvl6pPr>
            <a:lvl7pPr marL="3141029" indent="-241618" eaLnBrk="0" fontAlgn="base" hangingPunct="0">
              <a:spcBef>
                <a:spcPct val="0"/>
              </a:spcBef>
              <a:spcAft>
                <a:spcPct val="0"/>
              </a:spcAft>
              <a:defRPr>
                <a:solidFill>
                  <a:schemeClr val="tx1"/>
                </a:solidFill>
                <a:latin typeface="Arial" panose="020B0604020202020204" pitchFamily="34" charset="0"/>
              </a:defRPr>
            </a:lvl7pPr>
            <a:lvl8pPr marL="3624265" indent="-241618" eaLnBrk="0" fontAlgn="base" hangingPunct="0">
              <a:spcBef>
                <a:spcPct val="0"/>
              </a:spcBef>
              <a:spcAft>
                <a:spcPct val="0"/>
              </a:spcAft>
              <a:defRPr>
                <a:solidFill>
                  <a:schemeClr val="tx1"/>
                </a:solidFill>
                <a:latin typeface="Arial" panose="020B0604020202020204" pitchFamily="34" charset="0"/>
              </a:defRPr>
            </a:lvl8pPr>
            <a:lvl9pPr marL="4107500" indent="-241618" eaLnBrk="0" fontAlgn="base" hangingPunct="0">
              <a:spcBef>
                <a:spcPct val="0"/>
              </a:spcBef>
              <a:spcAft>
                <a:spcPct val="0"/>
              </a:spcAft>
              <a:defRPr>
                <a:solidFill>
                  <a:schemeClr val="tx1"/>
                </a:solidFill>
                <a:latin typeface="Arial" panose="020B0604020202020204" pitchFamily="34" charset="0"/>
              </a:defRPr>
            </a:lvl9pPr>
          </a:lstStyle>
          <a:p>
            <a:pPr defTabSz="948507">
              <a:defRPr/>
            </a:pPr>
            <a:r>
              <a:rPr lang="en-US">
                <a:solidFill>
                  <a:prstClr val="black"/>
                </a:solidFill>
                <a:latin typeface="Times New Roman" panose="02020603050405020304" pitchFamily="18" charset="0"/>
              </a:rPr>
              <a:t>Diabetes Education Services© (530) 893 - 8635 </a:t>
            </a:r>
          </a:p>
        </p:txBody>
      </p:sp>
      <p:sp>
        <p:nvSpPr>
          <p:cNvPr id="135173" name="Rectangle 7"/>
          <p:cNvSpPr txBox="1">
            <a:spLocks noGrp="1" noChangeArrowheads="1"/>
          </p:cNvSpPr>
          <p:nvPr/>
        </p:nvSpPr>
        <p:spPr bwMode="auto">
          <a:xfrm>
            <a:off x="4421296" y="9665590"/>
            <a:ext cx="3381586" cy="505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01799" tIns="50898" rIns="101799" bIns="50898"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defTabSz="948507">
              <a:defRPr/>
            </a:pPr>
            <a:fld id="{9C78A7B0-BB1B-48B9-8038-82A74C305E27}" type="slidenum">
              <a:rPr lang="en-US" sz="1500">
                <a:solidFill>
                  <a:prstClr val="black"/>
                </a:solidFill>
                <a:latin typeface="Times New Roman" panose="02020603050405020304" pitchFamily="18" charset="0"/>
              </a:rPr>
              <a:pPr algn="r" defTabSz="948507">
                <a:defRPr/>
              </a:pPr>
              <a:t>51</a:t>
            </a:fld>
            <a:endParaRPr lang="en-US" sz="1500">
              <a:solidFill>
                <a:prstClr val="black"/>
              </a:solidFill>
              <a:latin typeface="Times New Roman" panose="02020603050405020304" pitchFamily="18" charset="0"/>
            </a:endParaRPr>
          </a:p>
        </p:txBody>
      </p:sp>
      <p:sp>
        <p:nvSpPr>
          <p:cNvPr id="135174" name="Rectangle 2"/>
          <p:cNvSpPr>
            <a:spLocks noGrp="1" noRot="1" noChangeAspect="1" noChangeArrowheads="1" noTextEdit="1"/>
          </p:cNvSpPr>
          <p:nvPr>
            <p:ph type="sldImg"/>
          </p:nvPr>
        </p:nvSpPr>
        <p:spPr>
          <a:xfrm>
            <a:off x="1382713" y="758825"/>
            <a:ext cx="5041900" cy="3781425"/>
          </a:xfrm>
          <a:ln/>
        </p:spPr>
      </p:sp>
      <p:sp>
        <p:nvSpPr>
          <p:cNvPr id="135175" name="Rectangle 3"/>
          <p:cNvSpPr>
            <a:spLocks noGrp="1" noChangeArrowheads="1"/>
          </p:cNvSpPr>
          <p:nvPr>
            <p:ph type="body" idx="1"/>
            <p:custDataLst>
              <p:tags r:id="rId1"/>
            </p:custDataLst>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Thiazolidinediones (TZDs) enhance insulin sensitivity in muscle and adipose tissue by binding to cell </a:t>
            </a:r>
            <a:r>
              <a:rPr lang="en-US" dirty="0" err="1"/>
              <a:t>receptors,which</a:t>
            </a:r>
            <a:r>
              <a:rPr lang="en-US" dirty="0"/>
              <a:t> leads to an increase in glucose transporter expression.  TZDs encourage beta cells to respond more efficiently by lowering the amount of glucose and free fatty acids in the bloodstream, both of which are known to be detrimental to insulin secretion. Finally, these drugs reduce glucose production in the liver.</a:t>
            </a:r>
          </a:p>
          <a:p>
            <a:endParaRPr lang="en-US" dirty="0"/>
          </a:p>
          <a:p>
            <a:r>
              <a:rPr lang="en-US" dirty="0"/>
              <a:t>Clinical trials indicate that pioglitazone and rosiglitazone are slightly more effective at reducing A1C (1.5-1.6% reduction) than troglitazone (1.1% reduction).  </a:t>
            </a:r>
          </a:p>
          <a:p>
            <a:endParaRPr lang="en-US" dirty="0"/>
          </a:p>
          <a:p>
            <a:r>
              <a:rPr lang="en-US" dirty="0"/>
              <a:t>Some of the beneficial side effects of thiazolidinediones include an increase in HDL cholesterol and reduction of triglyceride concentrations.  This class of drugs has also been shown to lower blood pressure and decrease vascular inflammation in vitro.  There are clinical studies underway to further examine the cardiovascular benefit to TZDs.  </a:t>
            </a:r>
          </a:p>
          <a:p>
            <a:endParaRPr lang="en-US" dirty="0"/>
          </a:p>
          <a:p>
            <a:r>
              <a:rPr lang="en-US" dirty="0"/>
              <a:t>Some adverse effects of TZDs include weight gain, a potential increase in LDL cholesterol levels, and a possible increase in alanine aminotransferase levels (ALT).  Because of the risk of weight gain, edema, and increased LDL cholesterol, thiazolidinediones are contraindicated in patients with advanced forms of congestive heart failure.  Due to reported cases of liver failure and liver toxicity caused by the increase in ALT levels, TZDs are contraindicated in patients with abnormal liver function.</a:t>
            </a:r>
          </a:p>
          <a:p>
            <a:endParaRPr lang="en-US" dirty="0"/>
          </a:p>
          <a:p>
            <a:r>
              <a:rPr lang="en-US" dirty="0"/>
              <a:t>TZDs are the most expensive of the oral antidiabetic agents.</a:t>
            </a:r>
          </a:p>
          <a:p>
            <a:endParaRPr lang="en-US" dirty="0"/>
          </a:p>
          <a:p>
            <a:endParaRPr lang="en-US" dirty="0"/>
          </a:p>
        </p:txBody>
      </p:sp>
    </p:spTree>
    <p:extLst>
      <p:ext uri="{BB962C8B-B14F-4D97-AF65-F5344CB8AC3E}">
        <p14:creationId xmlns:p14="http://schemas.microsoft.com/office/powerpoint/2010/main" val="24089764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AF8067E6-33A5-4F99-89CE-7C9EF5C317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a:extLst>
              <a:ext uri="{FF2B5EF4-FFF2-40B4-BE49-F238E27FC236}">
                <a16:creationId xmlns:a16="http://schemas.microsoft.com/office/drawing/2014/main" id="{ED79553D-2503-4AD6-927A-1898A2198E6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Answer: D Metformin</a:t>
            </a:r>
          </a:p>
        </p:txBody>
      </p:sp>
      <p:sp>
        <p:nvSpPr>
          <p:cNvPr id="98308" name="Slide Number Placeholder 3">
            <a:extLst>
              <a:ext uri="{FF2B5EF4-FFF2-40B4-BE49-F238E27FC236}">
                <a16:creationId xmlns:a16="http://schemas.microsoft.com/office/drawing/2014/main" id="{37F344C4-E726-4D83-8518-282577EEF30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05F963B-E27D-4637-ABA0-200D5370D104}" type="slidenum">
              <a:rPr lang="en-US" altLang="en-US" sz="1300"/>
              <a:pPr>
                <a:spcBef>
                  <a:spcPct val="0"/>
                </a:spcBef>
              </a:pPr>
              <a:t>52</a:t>
            </a:fld>
            <a:endParaRPr lang="en-US" altLang="en-US" sz="1300"/>
          </a:p>
        </p:txBody>
      </p:sp>
    </p:spTree>
    <p:extLst>
      <p:ext uri="{BB962C8B-B14F-4D97-AF65-F5344CB8AC3E}">
        <p14:creationId xmlns:p14="http://schemas.microsoft.com/office/powerpoint/2010/main" val="20772877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individuals with heart failure our recommendation is that SGLT2i with proven benefit should be used because they improve heart failure and kidney outcomes. </a:t>
            </a:r>
            <a:endParaRPr lang="en-GR" dirty="0"/>
          </a:p>
        </p:txBody>
      </p:sp>
      <p:sp>
        <p:nvSpPr>
          <p:cNvPr id="4" name="Slide Number Placeholder 3"/>
          <p:cNvSpPr>
            <a:spLocks noGrp="1"/>
          </p:cNvSpPr>
          <p:nvPr>
            <p:ph type="sldNum" sz="quarter" idx="5"/>
          </p:nvPr>
        </p:nvSpPr>
        <p:spPr/>
        <p:txBody>
          <a:bodyPr/>
          <a:lstStyle/>
          <a:p>
            <a:pPr defTabSz="948507">
              <a:defRPr/>
            </a:pPr>
            <a:fld id="{355623E8-A3FB-44A0-B68C-45C9EDD53B45}" type="slidenum">
              <a:rPr lang="en-US" sz="1200">
                <a:solidFill>
                  <a:prstClr val="black"/>
                </a:solidFill>
                <a:latin typeface="Calibri"/>
              </a:rPr>
              <a:pPr defTabSz="948507">
                <a:defRPr/>
              </a:pPr>
              <a:t>54</a:t>
            </a:fld>
            <a:endParaRPr lang="en-US" sz="1200">
              <a:solidFill>
                <a:prstClr val="black"/>
              </a:solidFill>
              <a:latin typeface="Calibri"/>
            </a:endParaRPr>
          </a:p>
        </p:txBody>
      </p:sp>
    </p:spTree>
    <p:extLst>
      <p:ext uri="{BB962C8B-B14F-4D97-AF65-F5344CB8AC3E}">
        <p14:creationId xmlns:p14="http://schemas.microsoft.com/office/powerpoint/2010/main" val="30777793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B52EF5C6-980D-4B74-9757-E0B70493F720}"/>
              </a:ext>
            </a:extLst>
          </p:cNvPr>
          <p:cNvSpPr>
            <a:spLocks noGrp="1" noRot="1" noChangeAspect="1" noTextEdit="1"/>
          </p:cNvSpPr>
          <p:nvPr>
            <p:ph type="sldImg"/>
          </p:nvPr>
        </p:nvSpPr>
        <p:spPr bwMode="auto">
          <a:xfrm>
            <a:off x="1338263" y="744538"/>
            <a:ext cx="4957762" cy="3717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a:extLst>
              <a:ext uri="{FF2B5EF4-FFF2-40B4-BE49-F238E27FC236}">
                <a16:creationId xmlns:a16="http://schemas.microsoft.com/office/drawing/2014/main" id="{80ED3FA7-BC16-4FDF-BEF7-7AC781957DF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dirty="0"/>
              <a:t>Cana: </a:t>
            </a:r>
            <a:r>
              <a:rPr lang="en-US" altLang="en-US" dirty="0"/>
              <a:t>bone mineral density decline: hip ≤1%; lumbar spine, femoral neck, and distal forearm &lt;1%</a:t>
            </a:r>
          </a:p>
          <a:p>
            <a:pPr eaLnBrk="1" hangingPunct="1">
              <a:spcBef>
                <a:spcPct val="0"/>
              </a:spcBef>
            </a:pPr>
            <a:r>
              <a:rPr lang="en-US" altLang="en-US" dirty="0"/>
              <a:t>UTI: 6%Genito infection: 11-12%</a:t>
            </a:r>
          </a:p>
          <a:p>
            <a:pPr eaLnBrk="1" hangingPunct="1">
              <a:spcBef>
                <a:spcPct val="0"/>
              </a:spcBef>
            </a:pPr>
            <a:r>
              <a:rPr lang="en-US" altLang="en-US" dirty="0"/>
              <a:t>Increased serum K+: 9-27%</a:t>
            </a:r>
          </a:p>
          <a:p>
            <a:pPr eaLnBrk="1" hangingPunct="1">
              <a:spcBef>
                <a:spcPct val="0"/>
              </a:spcBef>
            </a:pPr>
            <a:r>
              <a:rPr lang="en-US" altLang="en-US" dirty="0"/>
              <a:t>Amputation risk</a:t>
            </a:r>
          </a:p>
          <a:p>
            <a:pPr eaLnBrk="1" hangingPunct="1">
              <a:spcBef>
                <a:spcPct val="0"/>
              </a:spcBef>
            </a:pPr>
            <a:r>
              <a:rPr lang="en-US" altLang="en-US" b="1" dirty="0" err="1"/>
              <a:t>Emgag</a:t>
            </a:r>
            <a:r>
              <a:rPr lang="en-US" altLang="en-US" dirty="0"/>
              <a:t>: UTI: females 18%, males 4%</a:t>
            </a:r>
          </a:p>
          <a:p>
            <a:pPr eaLnBrk="1" hangingPunct="1">
              <a:spcBef>
                <a:spcPct val="0"/>
              </a:spcBef>
            </a:pPr>
            <a:r>
              <a:rPr lang="en-US" altLang="en-US" dirty="0"/>
              <a:t>Genito infection: 5%</a:t>
            </a:r>
          </a:p>
          <a:p>
            <a:pPr eaLnBrk="1" hangingPunct="1">
              <a:spcBef>
                <a:spcPct val="0"/>
              </a:spcBef>
            </a:pPr>
            <a:r>
              <a:rPr lang="it-IT" altLang="en-US" b="1" dirty="0"/>
              <a:t>Dapag</a:t>
            </a:r>
            <a:r>
              <a:rPr lang="it-IT" altLang="en-US" dirty="0"/>
              <a:t>: UTI: 6%, genito infection: 3%</a:t>
            </a:r>
          </a:p>
          <a:p>
            <a:pPr eaLnBrk="1" hangingPunct="1">
              <a:spcBef>
                <a:spcPct val="0"/>
              </a:spcBef>
            </a:pPr>
            <a:endParaRPr lang="en-US" altLang="en-US" dirty="0"/>
          </a:p>
        </p:txBody>
      </p:sp>
      <p:sp>
        <p:nvSpPr>
          <p:cNvPr id="96260" name="Slide Number Placeholder 3">
            <a:extLst>
              <a:ext uri="{FF2B5EF4-FFF2-40B4-BE49-F238E27FC236}">
                <a16:creationId xmlns:a16="http://schemas.microsoft.com/office/drawing/2014/main" id="{9B4E5522-6332-45C1-806C-7D7954020B2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defTabSz="948507" fontAlgn="base">
              <a:spcBef>
                <a:spcPct val="0"/>
              </a:spcBef>
              <a:spcAft>
                <a:spcPct val="0"/>
              </a:spcAft>
              <a:defRPr/>
            </a:pPr>
            <a:fld id="{4B096690-9B93-4C2B-ABA4-EE7292D8615D}" type="slidenum">
              <a:rPr lang="en-US" altLang="en-US" sz="1300">
                <a:solidFill>
                  <a:prstClr val="black"/>
                </a:solidFill>
                <a:cs typeface="Arial" panose="020B0604020202020204" pitchFamily="34" charset="0"/>
              </a:rPr>
              <a:pPr defTabSz="948507" fontAlgn="base">
                <a:spcBef>
                  <a:spcPct val="0"/>
                </a:spcBef>
                <a:spcAft>
                  <a:spcPct val="0"/>
                </a:spcAft>
                <a:defRPr/>
              </a:pPr>
              <a:t>55</a:t>
            </a:fld>
            <a:endParaRPr lang="en-US" altLang="en-US" sz="1300">
              <a:solidFill>
                <a:prstClr val="black"/>
              </a:solidFill>
              <a:cs typeface="Arial" panose="020B0604020202020204" pitchFamily="34" charset="0"/>
            </a:endParaRPr>
          </a:p>
        </p:txBody>
      </p:sp>
    </p:spTree>
    <p:extLst>
      <p:ext uri="{BB962C8B-B14F-4D97-AF65-F5344CB8AC3E}">
        <p14:creationId xmlns:p14="http://schemas.microsoft.com/office/powerpoint/2010/main" val="16542866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5F77E-B095-84A9-E9B1-F5802DF73A84}"/>
            </a:ext>
          </a:extLst>
        </p:cNvPr>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4CEA0A28-7DBC-1FF0-B283-535E7845ED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a:extLst>
              <a:ext uri="{FF2B5EF4-FFF2-40B4-BE49-F238E27FC236}">
                <a16:creationId xmlns:a16="http://schemas.microsoft.com/office/drawing/2014/main" id="{A7EEA41A-95A2-6D7D-B6BC-F0E40518FB0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Answer: D Metformin</a:t>
            </a:r>
          </a:p>
        </p:txBody>
      </p:sp>
      <p:sp>
        <p:nvSpPr>
          <p:cNvPr id="98308" name="Slide Number Placeholder 3">
            <a:extLst>
              <a:ext uri="{FF2B5EF4-FFF2-40B4-BE49-F238E27FC236}">
                <a16:creationId xmlns:a16="http://schemas.microsoft.com/office/drawing/2014/main" id="{B5B889AC-4BB3-FAAE-C47C-5605211CED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05F963B-E27D-4637-ABA0-200D5370D104}" type="slidenum">
              <a:rPr lang="en-US" altLang="en-US" sz="1300"/>
              <a:pPr>
                <a:spcBef>
                  <a:spcPct val="0"/>
                </a:spcBef>
              </a:pPr>
              <a:t>56</a:t>
            </a:fld>
            <a:endParaRPr lang="en-US" altLang="en-US" sz="1300"/>
          </a:p>
        </p:txBody>
      </p:sp>
    </p:spTree>
    <p:extLst>
      <p:ext uri="{BB962C8B-B14F-4D97-AF65-F5344CB8AC3E}">
        <p14:creationId xmlns:p14="http://schemas.microsoft.com/office/powerpoint/2010/main" val="11258120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2B8694C8-93AF-4FA1-A4FE-E22C82BA365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a:extLst>
              <a:ext uri="{FF2B5EF4-FFF2-40B4-BE49-F238E27FC236}">
                <a16:creationId xmlns:a16="http://schemas.microsoft.com/office/drawing/2014/main" id="{89FA909A-B577-48CF-B2DB-06C6773BC42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88068" name="Header Placeholder 3">
            <a:extLst>
              <a:ext uri="{FF2B5EF4-FFF2-40B4-BE49-F238E27FC236}">
                <a16:creationId xmlns:a16="http://schemas.microsoft.com/office/drawing/2014/main" id="{85517793-11A1-4D83-8159-C30E89550D3F}"/>
              </a:ext>
            </a:extLst>
          </p:cNvPr>
          <p:cNvSpPr>
            <a:spLocks noGrp="1"/>
          </p:cNvSpPr>
          <p:nvPr>
            <p:ph type="hdr" sz="quarter"/>
          </p:nvPr>
        </p:nvSpPr>
        <p:spPr bwMode="auto"/>
        <p:txBody>
          <a:bodyPr wrap="square" numCol="1" anchor="t" anchorCtr="0" compatLnSpc="1">
            <a:prstTxWarp prst="textNoShape">
              <a:avLst/>
            </a:prstTxWarp>
          </a:bodyPr>
          <a:lstStyle>
            <a:lvl1pPr>
              <a:defRPr>
                <a:solidFill>
                  <a:schemeClr val="tx1"/>
                </a:solidFill>
                <a:latin typeface="Calibri" pitchFamily="34" charset="0"/>
              </a:defRPr>
            </a:lvl1pPr>
            <a:lvl2pPr marL="814666" indent="-313333">
              <a:defRPr>
                <a:solidFill>
                  <a:schemeClr val="tx1"/>
                </a:solidFill>
                <a:latin typeface="Calibri" pitchFamily="34" charset="0"/>
              </a:defRPr>
            </a:lvl2pPr>
            <a:lvl3pPr marL="1253333" indent="-250667">
              <a:defRPr>
                <a:solidFill>
                  <a:schemeClr val="tx1"/>
                </a:solidFill>
                <a:latin typeface="Calibri" pitchFamily="34" charset="0"/>
              </a:defRPr>
            </a:lvl3pPr>
            <a:lvl4pPr marL="1754667" indent="-250667">
              <a:defRPr>
                <a:solidFill>
                  <a:schemeClr val="tx1"/>
                </a:solidFill>
                <a:latin typeface="Calibri" pitchFamily="34" charset="0"/>
              </a:defRPr>
            </a:lvl4pPr>
            <a:lvl5pPr marL="2256001" indent="-250667">
              <a:defRPr>
                <a:solidFill>
                  <a:schemeClr val="tx1"/>
                </a:solidFill>
                <a:latin typeface="Calibri" pitchFamily="34" charset="0"/>
              </a:defRPr>
            </a:lvl5pPr>
            <a:lvl6pPr marL="2757334" indent="-250667" fontAlgn="base">
              <a:spcBef>
                <a:spcPct val="0"/>
              </a:spcBef>
              <a:spcAft>
                <a:spcPct val="0"/>
              </a:spcAft>
              <a:defRPr>
                <a:solidFill>
                  <a:schemeClr val="tx1"/>
                </a:solidFill>
                <a:latin typeface="Calibri" pitchFamily="34" charset="0"/>
              </a:defRPr>
            </a:lvl6pPr>
            <a:lvl7pPr marL="3258668" indent="-250667" fontAlgn="base">
              <a:spcBef>
                <a:spcPct val="0"/>
              </a:spcBef>
              <a:spcAft>
                <a:spcPct val="0"/>
              </a:spcAft>
              <a:defRPr>
                <a:solidFill>
                  <a:schemeClr val="tx1"/>
                </a:solidFill>
                <a:latin typeface="Calibri" pitchFamily="34" charset="0"/>
              </a:defRPr>
            </a:lvl7pPr>
            <a:lvl8pPr marL="3760001" indent="-250667" fontAlgn="base">
              <a:spcBef>
                <a:spcPct val="0"/>
              </a:spcBef>
              <a:spcAft>
                <a:spcPct val="0"/>
              </a:spcAft>
              <a:defRPr>
                <a:solidFill>
                  <a:schemeClr val="tx1"/>
                </a:solidFill>
                <a:latin typeface="Calibri" pitchFamily="34" charset="0"/>
              </a:defRPr>
            </a:lvl8pPr>
            <a:lvl9pPr marL="4261334" indent="-250667" fontAlgn="base">
              <a:spcBef>
                <a:spcPct val="0"/>
              </a:spcBef>
              <a:spcAft>
                <a:spcPct val="0"/>
              </a:spcAft>
              <a:defRPr>
                <a:solidFill>
                  <a:schemeClr val="tx1"/>
                </a:solidFill>
                <a:latin typeface="Calibri" pitchFamily="34" charset="0"/>
              </a:defRPr>
            </a:lvl9pPr>
          </a:lstStyle>
          <a:p>
            <a:pPr defTabSz="948507" fontAlgn="base">
              <a:spcBef>
                <a:spcPct val="0"/>
              </a:spcBef>
              <a:spcAft>
                <a:spcPct val="0"/>
              </a:spcAft>
              <a:defRPr/>
            </a:pPr>
            <a:r>
              <a:rPr lang="en-US" altLang="en-US">
                <a:solidFill>
                  <a:prstClr val="black"/>
                </a:solidFill>
              </a:rPr>
              <a:t>Obesity Series, Part II: Physical Activity</a:t>
            </a:r>
          </a:p>
        </p:txBody>
      </p:sp>
      <p:sp>
        <p:nvSpPr>
          <p:cNvPr id="88069" name="Footer Placeholder 4">
            <a:extLst>
              <a:ext uri="{FF2B5EF4-FFF2-40B4-BE49-F238E27FC236}">
                <a16:creationId xmlns:a16="http://schemas.microsoft.com/office/drawing/2014/main" id="{C536D2BF-6AD8-4423-A32D-42BC50CF214F}"/>
              </a:ext>
            </a:extLst>
          </p:cNvPr>
          <p:cNvSpPr>
            <a:spLocks noGrp="1"/>
          </p:cNvSpPr>
          <p:nvPr>
            <p:ph type="ftr" sz="quarter" idx="4"/>
          </p:nvPr>
        </p:nvSpPr>
        <p:spPr bwMode="auto"/>
        <p:txBody>
          <a:bodyPr wrap="square" numCol="1" anchorCtr="0" compatLnSpc="1">
            <a:prstTxWarp prst="textNoShape">
              <a:avLst/>
            </a:prstTxWarp>
          </a:bodyPr>
          <a:lstStyle>
            <a:lvl1pPr>
              <a:defRPr>
                <a:solidFill>
                  <a:schemeClr val="tx1"/>
                </a:solidFill>
                <a:latin typeface="Calibri" pitchFamily="34" charset="0"/>
              </a:defRPr>
            </a:lvl1pPr>
            <a:lvl2pPr marL="814666" indent="-313333">
              <a:defRPr>
                <a:solidFill>
                  <a:schemeClr val="tx1"/>
                </a:solidFill>
                <a:latin typeface="Calibri" pitchFamily="34" charset="0"/>
              </a:defRPr>
            </a:lvl2pPr>
            <a:lvl3pPr marL="1253333" indent="-250667">
              <a:defRPr>
                <a:solidFill>
                  <a:schemeClr val="tx1"/>
                </a:solidFill>
                <a:latin typeface="Calibri" pitchFamily="34" charset="0"/>
              </a:defRPr>
            </a:lvl3pPr>
            <a:lvl4pPr marL="1754667" indent="-250667">
              <a:defRPr>
                <a:solidFill>
                  <a:schemeClr val="tx1"/>
                </a:solidFill>
                <a:latin typeface="Calibri" pitchFamily="34" charset="0"/>
              </a:defRPr>
            </a:lvl4pPr>
            <a:lvl5pPr marL="2256001" indent="-250667">
              <a:defRPr>
                <a:solidFill>
                  <a:schemeClr val="tx1"/>
                </a:solidFill>
                <a:latin typeface="Calibri" pitchFamily="34" charset="0"/>
              </a:defRPr>
            </a:lvl5pPr>
            <a:lvl6pPr marL="2757334" indent="-250667" fontAlgn="base">
              <a:spcBef>
                <a:spcPct val="0"/>
              </a:spcBef>
              <a:spcAft>
                <a:spcPct val="0"/>
              </a:spcAft>
              <a:defRPr>
                <a:solidFill>
                  <a:schemeClr val="tx1"/>
                </a:solidFill>
                <a:latin typeface="Calibri" pitchFamily="34" charset="0"/>
              </a:defRPr>
            </a:lvl6pPr>
            <a:lvl7pPr marL="3258668" indent="-250667" fontAlgn="base">
              <a:spcBef>
                <a:spcPct val="0"/>
              </a:spcBef>
              <a:spcAft>
                <a:spcPct val="0"/>
              </a:spcAft>
              <a:defRPr>
                <a:solidFill>
                  <a:schemeClr val="tx1"/>
                </a:solidFill>
                <a:latin typeface="Calibri" pitchFamily="34" charset="0"/>
              </a:defRPr>
            </a:lvl7pPr>
            <a:lvl8pPr marL="3760001" indent="-250667" fontAlgn="base">
              <a:spcBef>
                <a:spcPct val="0"/>
              </a:spcBef>
              <a:spcAft>
                <a:spcPct val="0"/>
              </a:spcAft>
              <a:defRPr>
                <a:solidFill>
                  <a:schemeClr val="tx1"/>
                </a:solidFill>
                <a:latin typeface="Calibri" pitchFamily="34" charset="0"/>
              </a:defRPr>
            </a:lvl8pPr>
            <a:lvl9pPr marL="4261334" indent="-250667" fontAlgn="base">
              <a:spcBef>
                <a:spcPct val="0"/>
              </a:spcBef>
              <a:spcAft>
                <a:spcPct val="0"/>
              </a:spcAft>
              <a:defRPr>
                <a:solidFill>
                  <a:schemeClr val="tx1"/>
                </a:solidFill>
                <a:latin typeface="Calibri" pitchFamily="34" charset="0"/>
              </a:defRPr>
            </a:lvl9pPr>
          </a:lstStyle>
          <a:p>
            <a:pPr defTabSz="948507" fontAlgn="base">
              <a:spcBef>
                <a:spcPct val="0"/>
              </a:spcBef>
              <a:spcAft>
                <a:spcPct val="0"/>
              </a:spcAft>
              <a:defRPr/>
            </a:pPr>
            <a:r>
              <a:rPr lang="en-US" altLang="en-US">
                <a:solidFill>
                  <a:prstClr val="black"/>
                </a:solidFill>
              </a:rPr>
              <a:t>Copyright 2014 American Association of Diabetes Educators. All rights reserved.</a:t>
            </a:r>
          </a:p>
        </p:txBody>
      </p:sp>
      <p:sp>
        <p:nvSpPr>
          <p:cNvPr id="79878" name="Slide Number Placeholder 5">
            <a:extLst>
              <a:ext uri="{FF2B5EF4-FFF2-40B4-BE49-F238E27FC236}">
                <a16:creationId xmlns:a16="http://schemas.microsoft.com/office/drawing/2014/main" id="{F7637361-0B40-4D43-A059-42200821370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defTabSz="948507" fontAlgn="base">
              <a:spcBef>
                <a:spcPct val="0"/>
              </a:spcBef>
              <a:spcAft>
                <a:spcPct val="0"/>
              </a:spcAft>
              <a:defRPr/>
            </a:pPr>
            <a:fld id="{582A5906-8B12-4700-A07B-6319B7FE199D}" type="slidenum">
              <a:rPr lang="en-US" altLang="en-US" sz="1300">
                <a:solidFill>
                  <a:prstClr val="black"/>
                </a:solidFill>
                <a:cs typeface="Arial" panose="020B0604020202020204" pitchFamily="34" charset="0"/>
              </a:rPr>
              <a:pPr defTabSz="948507" fontAlgn="base">
                <a:spcBef>
                  <a:spcPct val="0"/>
                </a:spcBef>
                <a:spcAft>
                  <a:spcPct val="0"/>
                </a:spcAft>
                <a:defRPr/>
              </a:pPr>
              <a:t>59</a:t>
            </a:fld>
            <a:endParaRPr lang="en-US" altLang="en-US" sz="1300">
              <a:solidFill>
                <a:prstClr val="black"/>
              </a:solidFill>
              <a:cs typeface="Arial" panose="020B0604020202020204" pitchFamily="34" charset="0"/>
            </a:endParaRPr>
          </a:p>
        </p:txBody>
      </p:sp>
    </p:spTree>
    <p:extLst>
      <p:ext uri="{BB962C8B-B14F-4D97-AF65-F5344CB8AC3E}">
        <p14:creationId xmlns:p14="http://schemas.microsoft.com/office/powerpoint/2010/main" val="25994094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pPr>
              <a:defRPr/>
            </a:pPr>
            <a:r>
              <a:rPr lang="en-US"/>
              <a:t>Diabetes Educational Services© (530) 893 - 8635 </a:t>
            </a:r>
            <a:endParaRPr lang="en-US" dirty="0"/>
          </a:p>
        </p:txBody>
      </p:sp>
      <p:sp>
        <p:nvSpPr>
          <p:cNvPr id="5" name="Slide Number Placeholder 4"/>
          <p:cNvSpPr>
            <a:spLocks noGrp="1"/>
          </p:cNvSpPr>
          <p:nvPr>
            <p:ph type="sldNum" sz="quarter" idx="5"/>
          </p:nvPr>
        </p:nvSpPr>
        <p:spPr/>
        <p:txBody>
          <a:bodyPr/>
          <a:lstStyle/>
          <a:p>
            <a:pPr>
              <a:defRPr/>
            </a:pPr>
            <a:fld id="{70C2D8DF-DDFB-477F-A18D-ACE6B2DB192F}" type="slidenum">
              <a:rPr lang="en-US" smtClean="0"/>
              <a:pPr>
                <a:defRPr/>
              </a:pPr>
              <a:t>61</a:t>
            </a:fld>
            <a:endParaRPr lang="en-US" dirty="0"/>
          </a:p>
        </p:txBody>
      </p:sp>
    </p:spTree>
    <p:extLst>
      <p:ext uri="{BB962C8B-B14F-4D97-AF65-F5344CB8AC3E}">
        <p14:creationId xmlns:p14="http://schemas.microsoft.com/office/powerpoint/2010/main" val="32844767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6324" name="Footer Placeholder 3"/>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810183" indent="-311229">
              <a:defRPr>
                <a:solidFill>
                  <a:schemeClr val="tx1"/>
                </a:solidFill>
                <a:latin typeface="Garamond" panose="02020404030301010803" pitchFamily="18" charset="0"/>
              </a:defRPr>
            </a:lvl2pPr>
            <a:lvl3pPr marL="1248209" indent="-248654">
              <a:defRPr>
                <a:solidFill>
                  <a:schemeClr val="tx1"/>
                </a:solidFill>
                <a:latin typeface="Garamond" panose="02020404030301010803" pitchFamily="18" charset="0"/>
              </a:defRPr>
            </a:lvl3pPr>
            <a:lvl4pPr marL="1747164" indent="-248654">
              <a:defRPr>
                <a:solidFill>
                  <a:schemeClr val="tx1"/>
                </a:solidFill>
                <a:latin typeface="Garamond" panose="02020404030301010803" pitchFamily="18" charset="0"/>
              </a:defRPr>
            </a:lvl4pPr>
            <a:lvl5pPr marL="2247765" indent="-248654">
              <a:defRPr>
                <a:solidFill>
                  <a:schemeClr val="tx1"/>
                </a:solidFill>
                <a:latin typeface="Garamond" panose="02020404030301010803" pitchFamily="18" charset="0"/>
              </a:defRPr>
            </a:lvl5pPr>
            <a:lvl6pPr marL="2722018" indent="-248654" eaLnBrk="0" fontAlgn="base" hangingPunct="0">
              <a:spcBef>
                <a:spcPct val="0"/>
              </a:spcBef>
              <a:spcAft>
                <a:spcPct val="0"/>
              </a:spcAft>
              <a:defRPr>
                <a:solidFill>
                  <a:schemeClr val="tx1"/>
                </a:solidFill>
                <a:latin typeface="Garamond" panose="02020404030301010803" pitchFamily="18" charset="0"/>
              </a:defRPr>
            </a:lvl6pPr>
            <a:lvl7pPr marL="3196272" indent="-248654" eaLnBrk="0" fontAlgn="base" hangingPunct="0">
              <a:spcBef>
                <a:spcPct val="0"/>
              </a:spcBef>
              <a:spcAft>
                <a:spcPct val="0"/>
              </a:spcAft>
              <a:defRPr>
                <a:solidFill>
                  <a:schemeClr val="tx1"/>
                </a:solidFill>
                <a:latin typeface="Garamond" panose="02020404030301010803" pitchFamily="18" charset="0"/>
              </a:defRPr>
            </a:lvl7pPr>
            <a:lvl8pPr marL="3670525" indent="-248654" eaLnBrk="0" fontAlgn="base" hangingPunct="0">
              <a:spcBef>
                <a:spcPct val="0"/>
              </a:spcBef>
              <a:spcAft>
                <a:spcPct val="0"/>
              </a:spcAft>
              <a:defRPr>
                <a:solidFill>
                  <a:schemeClr val="tx1"/>
                </a:solidFill>
                <a:latin typeface="Garamond" panose="02020404030301010803" pitchFamily="18" charset="0"/>
              </a:defRPr>
            </a:lvl8pPr>
            <a:lvl9pPr marL="4144779" indent="-248654" eaLnBrk="0" fontAlgn="base" hangingPunct="0">
              <a:spcBef>
                <a:spcPct val="0"/>
              </a:spcBef>
              <a:spcAft>
                <a:spcPct val="0"/>
              </a:spcAft>
              <a:defRPr>
                <a:solidFill>
                  <a:schemeClr val="tx1"/>
                </a:solidFill>
                <a:latin typeface="Garamond" panose="02020404030301010803" pitchFamily="18" charset="0"/>
              </a:defRPr>
            </a:lvl9pPr>
          </a:lstStyle>
          <a:p>
            <a:pPr defTabSz="948507" eaLnBrk="0" fontAlgn="base" hangingPunct="0">
              <a:spcBef>
                <a:spcPct val="0"/>
              </a:spcBef>
              <a:spcAft>
                <a:spcPct val="0"/>
              </a:spcAft>
              <a:defRPr/>
            </a:pPr>
            <a:r>
              <a:rPr lang="en-US">
                <a:solidFill>
                  <a:srgbClr val="000000"/>
                </a:solidFill>
                <a:latin typeface="Times New Roman" panose="02020603050405020304" pitchFamily="18" charset="0"/>
              </a:rPr>
              <a:t>Diabetes Educational Services© (530) 893 - 8635 </a:t>
            </a:r>
          </a:p>
        </p:txBody>
      </p:sp>
      <p:sp>
        <p:nvSpPr>
          <p:cNvPr id="56325"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810183" indent="-311229">
              <a:defRPr>
                <a:solidFill>
                  <a:schemeClr val="tx1"/>
                </a:solidFill>
                <a:latin typeface="Garamond" panose="02020404030301010803" pitchFamily="18" charset="0"/>
              </a:defRPr>
            </a:lvl2pPr>
            <a:lvl3pPr marL="1248209" indent="-248654">
              <a:defRPr>
                <a:solidFill>
                  <a:schemeClr val="tx1"/>
                </a:solidFill>
                <a:latin typeface="Garamond" panose="02020404030301010803" pitchFamily="18" charset="0"/>
              </a:defRPr>
            </a:lvl3pPr>
            <a:lvl4pPr marL="1747164" indent="-248654">
              <a:defRPr>
                <a:solidFill>
                  <a:schemeClr val="tx1"/>
                </a:solidFill>
                <a:latin typeface="Garamond" panose="02020404030301010803" pitchFamily="18" charset="0"/>
              </a:defRPr>
            </a:lvl4pPr>
            <a:lvl5pPr marL="2247765" indent="-248654">
              <a:defRPr>
                <a:solidFill>
                  <a:schemeClr val="tx1"/>
                </a:solidFill>
                <a:latin typeface="Garamond" panose="02020404030301010803" pitchFamily="18" charset="0"/>
              </a:defRPr>
            </a:lvl5pPr>
            <a:lvl6pPr marL="2722018" indent="-248654" eaLnBrk="0" fontAlgn="base" hangingPunct="0">
              <a:spcBef>
                <a:spcPct val="0"/>
              </a:spcBef>
              <a:spcAft>
                <a:spcPct val="0"/>
              </a:spcAft>
              <a:defRPr>
                <a:solidFill>
                  <a:schemeClr val="tx1"/>
                </a:solidFill>
                <a:latin typeface="Garamond" panose="02020404030301010803" pitchFamily="18" charset="0"/>
              </a:defRPr>
            </a:lvl6pPr>
            <a:lvl7pPr marL="3196272" indent="-248654" eaLnBrk="0" fontAlgn="base" hangingPunct="0">
              <a:spcBef>
                <a:spcPct val="0"/>
              </a:spcBef>
              <a:spcAft>
                <a:spcPct val="0"/>
              </a:spcAft>
              <a:defRPr>
                <a:solidFill>
                  <a:schemeClr val="tx1"/>
                </a:solidFill>
                <a:latin typeface="Garamond" panose="02020404030301010803" pitchFamily="18" charset="0"/>
              </a:defRPr>
            </a:lvl7pPr>
            <a:lvl8pPr marL="3670525" indent="-248654" eaLnBrk="0" fontAlgn="base" hangingPunct="0">
              <a:spcBef>
                <a:spcPct val="0"/>
              </a:spcBef>
              <a:spcAft>
                <a:spcPct val="0"/>
              </a:spcAft>
              <a:defRPr>
                <a:solidFill>
                  <a:schemeClr val="tx1"/>
                </a:solidFill>
                <a:latin typeface="Garamond" panose="02020404030301010803" pitchFamily="18" charset="0"/>
              </a:defRPr>
            </a:lvl8pPr>
            <a:lvl9pPr marL="4144779" indent="-248654" eaLnBrk="0" fontAlgn="base" hangingPunct="0">
              <a:spcBef>
                <a:spcPct val="0"/>
              </a:spcBef>
              <a:spcAft>
                <a:spcPct val="0"/>
              </a:spcAft>
              <a:defRPr>
                <a:solidFill>
                  <a:schemeClr val="tx1"/>
                </a:solidFill>
                <a:latin typeface="Garamond" panose="02020404030301010803" pitchFamily="18" charset="0"/>
              </a:defRPr>
            </a:lvl9pPr>
          </a:lstStyle>
          <a:p>
            <a:pPr defTabSz="948507" eaLnBrk="0" fontAlgn="base" hangingPunct="0">
              <a:spcBef>
                <a:spcPct val="0"/>
              </a:spcBef>
              <a:spcAft>
                <a:spcPct val="0"/>
              </a:spcAft>
              <a:defRPr/>
            </a:pPr>
            <a:fld id="{B8296DE8-152C-4004-A318-675FAA1903E5}" type="slidenum">
              <a:rPr lang="en-US">
                <a:solidFill>
                  <a:srgbClr val="000000"/>
                </a:solidFill>
                <a:latin typeface="Times New Roman" panose="02020603050405020304" pitchFamily="18" charset="0"/>
              </a:rPr>
              <a:pPr defTabSz="948507" eaLnBrk="0" fontAlgn="base" hangingPunct="0">
                <a:spcBef>
                  <a:spcPct val="0"/>
                </a:spcBef>
                <a:spcAft>
                  <a:spcPct val="0"/>
                </a:spcAft>
                <a:defRPr/>
              </a:pPr>
              <a:t>65</a:t>
            </a:fld>
            <a:endParaRPr lang="en-US">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9512530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6D77E-404A-ED0C-5EFA-D6A5D447CC5D}"/>
            </a:ext>
          </a:extLst>
        </p:cNvPr>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8E4782CB-A0CF-5198-FF4D-5438EEFDAC2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a:extLst>
              <a:ext uri="{FF2B5EF4-FFF2-40B4-BE49-F238E27FC236}">
                <a16:creationId xmlns:a16="http://schemas.microsoft.com/office/drawing/2014/main" id="{84EA89FC-20E5-D995-BF5C-ACC3870C845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Answer: D Metformin</a:t>
            </a:r>
          </a:p>
        </p:txBody>
      </p:sp>
      <p:sp>
        <p:nvSpPr>
          <p:cNvPr id="98308" name="Slide Number Placeholder 3">
            <a:extLst>
              <a:ext uri="{FF2B5EF4-FFF2-40B4-BE49-F238E27FC236}">
                <a16:creationId xmlns:a16="http://schemas.microsoft.com/office/drawing/2014/main" id="{D7E243B1-BCCD-7CD8-838F-3D3271BF506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05F963B-E27D-4637-ABA0-200D5370D104}" type="slidenum">
              <a:rPr lang="en-US" altLang="en-US" sz="1300"/>
              <a:pPr>
                <a:spcBef>
                  <a:spcPct val="0"/>
                </a:spcBef>
              </a:pPr>
              <a:t>66</a:t>
            </a:fld>
            <a:endParaRPr lang="en-US" altLang="en-US" sz="1300"/>
          </a:p>
        </p:txBody>
      </p:sp>
    </p:spTree>
    <p:extLst>
      <p:ext uri="{BB962C8B-B14F-4D97-AF65-F5344CB8AC3E}">
        <p14:creationId xmlns:p14="http://schemas.microsoft.com/office/powerpoint/2010/main" val="4287337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Slide Image Placeholder 1"/>
          <p:cNvSpPr>
            <a:spLocks noGrp="1" noRot="1" noChangeAspect="1" noTextEdit="1"/>
          </p:cNvSpPr>
          <p:nvPr>
            <p:ph type="sldImg"/>
          </p:nvPr>
        </p:nvSpPr>
        <p:spPr>
          <a:ln/>
        </p:spPr>
      </p:sp>
      <p:sp>
        <p:nvSpPr>
          <p:cNvPr id="23245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32452" name="Footer Placeholder 3"/>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5189" indent="-301995">
              <a:defRPr>
                <a:solidFill>
                  <a:schemeClr val="tx1"/>
                </a:solidFill>
                <a:latin typeface="Arial" pitchFamily="34" charset="0"/>
              </a:defRPr>
            </a:lvl2pPr>
            <a:lvl3pPr marL="1207985" indent="-241598">
              <a:defRPr>
                <a:solidFill>
                  <a:schemeClr val="tx1"/>
                </a:solidFill>
                <a:latin typeface="Arial" pitchFamily="34" charset="0"/>
              </a:defRPr>
            </a:lvl3pPr>
            <a:lvl4pPr marL="1691178" indent="-241598">
              <a:defRPr>
                <a:solidFill>
                  <a:schemeClr val="tx1"/>
                </a:solidFill>
                <a:latin typeface="Arial" pitchFamily="34" charset="0"/>
              </a:defRPr>
            </a:lvl4pPr>
            <a:lvl5pPr marL="2174371" indent="-241598">
              <a:defRPr>
                <a:solidFill>
                  <a:schemeClr val="tx1"/>
                </a:solidFill>
                <a:latin typeface="Arial" pitchFamily="34" charset="0"/>
              </a:defRPr>
            </a:lvl5pPr>
            <a:lvl6pPr marL="2657565" indent="-241598" eaLnBrk="0" fontAlgn="base" hangingPunct="0">
              <a:spcBef>
                <a:spcPct val="0"/>
              </a:spcBef>
              <a:spcAft>
                <a:spcPct val="0"/>
              </a:spcAft>
              <a:defRPr>
                <a:solidFill>
                  <a:schemeClr val="tx1"/>
                </a:solidFill>
                <a:latin typeface="Arial" pitchFamily="34" charset="0"/>
              </a:defRPr>
            </a:lvl6pPr>
            <a:lvl7pPr marL="3140759" indent="-241598" eaLnBrk="0" fontAlgn="base" hangingPunct="0">
              <a:spcBef>
                <a:spcPct val="0"/>
              </a:spcBef>
              <a:spcAft>
                <a:spcPct val="0"/>
              </a:spcAft>
              <a:defRPr>
                <a:solidFill>
                  <a:schemeClr val="tx1"/>
                </a:solidFill>
                <a:latin typeface="Arial" pitchFamily="34" charset="0"/>
              </a:defRPr>
            </a:lvl7pPr>
            <a:lvl8pPr marL="3623952" indent="-241598" eaLnBrk="0" fontAlgn="base" hangingPunct="0">
              <a:spcBef>
                <a:spcPct val="0"/>
              </a:spcBef>
              <a:spcAft>
                <a:spcPct val="0"/>
              </a:spcAft>
              <a:defRPr>
                <a:solidFill>
                  <a:schemeClr val="tx1"/>
                </a:solidFill>
                <a:latin typeface="Arial" pitchFamily="34" charset="0"/>
              </a:defRPr>
            </a:lvl8pPr>
            <a:lvl9pPr marL="4107145" indent="-241598" eaLnBrk="0" fontAlgn="base" hangingPunct="0">
              <a:spcBef>
                <a:spcPct val="0"/>
              </a:spcBef>
              <a:spcAft>
                <a:spcPct val="0"/>
              </a:spcAft>
              <a:defRPr>
                <a:solidFill>
                  <a:schemeClr val="tx1"/>
                </a:solidFill>
                <a:latin typeface="Arial" pitchFamily="34" charset="0"/>
              </a:defRPr>
            </a:lvl9pPr>
          </a:lstStyle>
          <a:p>
            <a:r>
              <a:rPr lang="en-US">
                <a:solidFill>
                  <a:prstClr val="black"/>
                </a:solidFill>
                <a:latin typeface="Times New Roman" pitchFamily="18" charset="0"/>
              </a:rPr>
              <a:t>Diabetes Educational Services© (530) 893 - 8635 </a:t>
            </a:r>
          </a:p>
        </p:txBody>
      </p:sp>
      <p:sp>
        <p:nvSpPr>
          <p:cNvPr id="232453"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5189" indent="-301995">
              <a:defRPr>
                <a:solidFill>
                  <a:schemeClr val="tx1"/>
                </a:solidFill>
                <a:latin typeface="Arial" pitchFamily="34" charset="0"/>
              </a:defRPr>
            </a:lvl2pPr>
            <a:lvl3pPr marL="1207985" indent="-241598">
              <a:defRPr>
                <a:solidFill>
                  <a:schemeClr val="tx1"/>
                </a:solidFill>
                <a:latin typeface="Arial" pitchFamily="34" charset="0"/>
              </a:defRPr>
            </a:lvl3pPr>
            <a:lvl4pPr marL="1691178" indent="-241598">
              <a:defRPr>
                <a:solidFill>
                  <a:schemeClr val="tx1"/>
                </a:solidFill>
                <a:latin typeface="Arial" pitchFamily="34" charset="0"/>
              </a:defRPr>
            </a:lvl4pPr>
            <a:lvl5pPr marL="2174371" indent="-241598">
              <a:defRPr>
                <a:solidFill>
                  <a:schemeClr val="tx1"/>
                </a:solidFill>
                <a:latin typeface="Arial" pitchFamily="34" charset="0"/>
              </a:defRPr>
            </a:lvl5pPr>
            <a:lvl6pPr marL="2657565" indent="-241598" eaLnBrk="0" fontAlgn="base" hangingPunct="0">
              <a:spcBef>
                <a:spcPct val="0"/>
              </a:spcBef>
              <a:spcAft>
                <a:spcPct val="0"/>
              </a:spcAft>
              <a:defRPr>
                <a:solidFill>
                  <a:schemeClr val="tx1"/>
                </a:solidFill>
                <a:latin typeface="Arial" pitchFamily="34" charset="0"/>
              </a:defRPr>
            </a:lvl6pPr>
            <a:lvl7pPr marL="3140759" indent="-241598" eaLnBrk="0" fontAlgn="base" hangingPunct="0">
              <a:spcBef>
                <a:spcPct val="0"/>
              </a:spcBef>
              <a:spcAft>
                <a:spcPct val="0"/>
              </a:spcAft>
              <a:defRPr>
                <a:solidFill>
                  <a:schemeClr val="tx1"/>
                </a:solidFill>
                <a:latin typeface="Arial" pitchFamily="34" charset="0"/>
              </a:defRPr>
            </a:lvl7pPr>
            <a:lvl8pPr marL="3623952" indent="-241598" eaLnBrk="0" fontAlgn="base" hangingPunct="0">
              <a:spcBef>
                <a:spcPct val="0"/>
              </a:spcBef>
              <a:spcAft>
                <a:spcPct val="0"/>
              </a:spcAft>
              <a:defRPr>
                <a:solidFill>
                  <a:schemeClr val="tx1"/>
                </a:solidFill>
                <a:latin typeface="Arial" pitchFamily="34" charset="0"/>
              </a:defRPr>
            </a:lvl8pPr>
            <a:lvl9pPr marL="4107145" indent="-241598" eaLnBrk="0" fontAlgn="base" hangingPunct="0">
              <a:spcBef>
                <a:spcPct val="0"/>
              </a:spcBef>
              <a:spcAft>
                <a:spcPct val="0"/>
              </a:spcAft>
              <a:defRPr>
                <a:solidFill>
                  <a:schemeClr val="tx1"/>
                </a:solidFill>
                <a:latin typeface="Arial" pitchFamily="34" charset="0"/>
              </a:defRPr>
            </a:lvl9pPr>
          </a:lstStyle>
          <a:p>
            <a:fld id="{A43AFA9B-AD71-4F65-B73E-E975CB03EF9C}" type="slidenum">
              <a:rPr lang="en-US" smtClean="0">
                <a:solidFill>
                  <a:prstClr val="black"/>
                </a:solidFill>
                <a:latin typeface="Times New Roman" pitchFamily="18" charset="0"/>
              </a:rPr>
              <a:pPr/>
              <a:t>8</a:t>
            </a:fld>
            <a:endParaRPr lang="en-US">
              <a:solidFill>
                <a:prstClr val="black"/>
              </a:solidFill>
              <a:latin typeface="Times New Roman" pitchFamily="18" charset="0"/>
            </a:endParaRPr>
          </a:p>
        </p:txBody>
      </p:sp>
    </p:spTree>
    <p:extLst>
      <p:ext uri="{BB962C8B-B14F-4D97-AF65-F5344CB8AC3E}">
        <p14:creationId xmlns:p14="http://schemas.microsoft.com/office/powerpoint/2010/main" val="13727408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36869"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spcBef>
                <a:spcPct val="30000"/>
              </a:spcBef>
              <a:defRPr kumimoji="1" sz="1300">
                <a:solidFill>
                  <a:schemeClr val="tx1"/>
                </a:solidFill>
                <a:latin typeface="Times New Roman" panose="02020603050405020304" pitchFamily="18" charset="0"/>
              </a:defRPr>
            </a:lvl1pPr>
            <a:lvl2pPr marL="814547" indent="-313286">
              <a:spcBef>
                <a:spcPct val="30000"/>
              </a:spcBef>
              <a:defRPr kumimoji="1" sz="1300">
                <a:solidFill>
                  <a:schemeClr val="tx1"/>
                </a:solidFill>
                <a:latin typeface="Times New Roman" panose="02020603050405020304" pitchFamily="18" charset="0"/>
              </a:defRPr>
            </a:lvl2pPr>
            <a:lvl3pPr marL="1253150" indent="-250629">
              <a:spcBef>
                <a:spcPct val="30000"/>
              </a:spcBef>
              <a:defRPr kumimoji="1" sz="1300">
                <a:solidFill>
                  <a:schemeClr val="tx1"/>
                </a:solidFill>
                <a:latin typeface="Times New Roman" panose="02020603050405020304" pitchFamily="18" charset="0"/>
              </a:defRPr>
            </a:lvl3pPr>
            <a:lvl4pPr marL="1754409" indent="-250629">
              <a:spcBef>
                <a:spcPct val="30000"/>
              </a:spcBef>
              <a:defRPr kumimoji="1" sz="1300">
                <a:solidFill>
                  <a:schemeClr val="tx1"/>
                </a:solidFill>
                <a:latin typeface="Times New Roman" panose="02020603050405020304" pitchFamily="18" charset="0"/>
              </a:defRPr>
            </a:lvl4pPr>
            <a:lvl5pPr marL="2255670" indent="-250629">
              <a:spcBef>
                <a:spcPct val="30000"/>
              </a:spcBef>
              <a:defRPr kumimoji="1" sz="1300">
                <a:solidFill>
                  <a:schemeClr val="tx1"/>
                </a:solidFill>
                <a:latin typeface="Times New Roman" panose="02020603050405020304" pitchFamily="18" charset="0"/>
              </a:defRPr>
            </a:lvl5pPr>
            <a:lvl6pPr marL="2756931" indent="-250629" eaLnBrk="0" fontAlgn="base" hangingPunct="0">
              <a:spcBef>
                <a:spcPct val="30000"/>
              </a:spcBef>
              <a:spcAft>
                <a:spcPct val="0"/>
              </a:spcAft>
              <a:defRPr kumimoji="1" sz="1300">
                <a:solidFill>
                  <a:schemeClr val="tx1"/>
                </a:solidFill>
                <a:latin typeface="Times New Roman" panose="02020603050405020304" pitchFamily="18" charset="0"/>
              </a:defRPr>
            </a:lvl6pPr>
            <a:lvl7pPr marL="3258189" indent="-250629" eaLnBrk="0" fontAlgn="base" hangingPunct="0">
              <a:spcBef>
                <a:spcPct val="30000"/>
              </a:spcBef>
              <a:spcAft>
                <a:spcPct val="0"/>
              </a:spcAft>
              <a:defRPr kumimoji="1" sz="1300">
                <a:solidFill>
                  <a:schemeClr val="tx1"/>
                </a:solidFill>
                <a:latin typeface="Times New Roman" panose="02020603050405020304" pitchFamily="18" charset="0"/>
              </a:defRPr>
            </a:lvl7pPr>
            <a:lvl8pPr marL="3759450" indent="-250629" eaLnBrk="0" fontAlgn="base" hangingPunct="0">
              <a:spcBef>
                <a:spcPct val="30000"/>
              </a:spcBef>
              <a:spcAft>
                <a:spcPct val="0"/>
              </a:spcAft>
              <a:defRPr kumimoji="1" sz="1300">
                <a:solidFill>
                  <a:schemeClr val="tx1"/>
                </a:solidFill>
                <a:latin typeface="Times New Roman" panose="02020603050405020304" pitchFamily="18" charset="0"/>
              </a:defRPr>
            </a:lvl8pPr>
            <a:lvl9pPr marL="4260711" indent="-250629" eaLnBrk="0" fontAlgn="base" hangingPunct="0">
              <a:spcBef>
                <a:spcPct val="30000"/>
              </a:spcBef>
              <a:spcAft>
                <a:spcPct val="0"/>
              </a:spcAft>
              <a:defRPr kumimoji="1" sz="1300">
                <a:solidFill>
                  <a:schemeClr val="tx1"/>
                </a:solidFill>
                <a:latin typeface="Times New Roman" panose="02020603050405020304" pitchFamily="18" charset="0"/>
              </a:defRPr>
            </a:lvl9pPr>
          </a:lstStyle>
          <a:p>
            <a:pPr>
              <a:spcBef>
                <a:spcPct val="0"/>
              </a:spcBef>
            </a:pPr>
            <a:fld id="{426231D1-8FEC-49B9-ABBC-2F139ED3F71D}" type="slidenum">
              <a:rPr kumimoji="0" lang="en-US"/>
              <a:pPr>
                <a:spcBef>
                  <a:spcPct val="0"/>
                </a:spcBef>
              </a:pPr>
              <a:t>67</a:t>
            </a:fld>
            <a:endParaRPr kumimoji="0" lang="en-US"/>
          </a:p>
        </p:txBody>
      </p:sp>
    </p:spTree>
    <p:extLst>
      <p:ext uri="{BB962C8B-B14F-4D97-AF65-F5344CB8AC3E}">
        <p14:creationId xmlns:p14="http://schemas.microsoft.com/office/powerpoint/2010/main" val="8396855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36869"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spcBef>
                <a:spcPct val="30000"/>
              </a:spcBef>
              <a:defRPr kumimoji="1" sz="1300">
                <a:solidFill>
                  <a:schemeClr val="tx1"/>
                </a:solidFill>
                <a:latin typeface="Times New Roman" panose="02020603050405020304" pitchFamily="18" charset="0"/>
              </a:defRPr>
            </a:lvl1pPr>
            <a:lvl2pPr marL="814547" indent="-313286">
              <a:spcBef>
                <a:spcPct val="30000"/>
              </a:spcBef>
              <a:defRPr kumimoji="1" sz="1300">
                <a:solidFill>
                  <a:schemeClr val="tx1"/>
                </a:solidFill>
                <a:latin typeface="Times New Roman" panose="02020603050405020304" pitchFamily="18" charset="0"/>
              </a:defRPr>
            </a:lvl2pPr>
            <a:lvl3pPr marL="1253150" indent="-250629">
              <a:spcBef>
                <a:spcPct val="30000"/>
              </a:spcBef>
              <a:defRPr kumimoji="1" sz="1300">
                <a:solidFill>
                  <a:schemeClr val="tx1"/>
                </a:solidFill>
                <a:latin typeface="Times New Roman" panose="02020603050405020304" pitchFamily="18" charset="0"/>
              </a:defRPr>
            </a:lvl3pPr>
            <a:lvl4pPr marL="1754409" indent="-250629">
              <a:spcBef>
                <a:spcPct val="30000"/>
              </a:spcBef>
              <a:defRPr kumimoji="1" sz="1300">
                <a:solidFill>
                  <a:schemeClr val="tx1"/>
                </a:solidFill>
                <a:latin typeface="Times New Roman" panose="02020603050405020304" pitchFamily="18" charset="0"/>
              </a:defRPr>
            </a:lvl4pPr>
            <a:lvl5pPr marL="2255670" indent="-250629">
              <a:spcBef>
                <a:spcPct val="30000"/>
              </a:spcBef>
              <a:defRPr kumimoji="1" sz="1300">
                <a:solidFill>
                  <a:schemeClr val="tx1"/>
                </a:solidFill>
                <a:latin typeface="Times New Roman" panose="02020603050405020304" pitchFamily="18" charset="0"/>
              </a:defRPr>
            </a:lvl5pPr>
            <a:lvl6pPr marL="2756931" indent="-250629" eaLnBrk="0" fontAlgn="base" hangingPunct="0">
              <a:spcBef>
                <a:spcPct val="30000"/>
              </a:spcBef>
              <a:spcAft>
                <a:spcPct val="0"/>
              </a:spcAft>
              <a:defRPr kumimoji="1" sz="1300">
                <a:solidFill>
                  <a:schemeClr val="tx1"/>
                </a:solidFill>
                <a:latin typeface="Times New Roman" panose="02020603050405020304" pitchFamily="18" charset="0"/>
              </a:defRPr>
            </a:lvl6pPr>
            <a:lvl7pPr marL="3258189" indent="-250629" eaLnBrk="0" fontAlgn="base" hangingPunct="0">
              <a:spcBef>
                <a:spcPct val="30000"/>
              </a:spcBef>
              <a:spcAft>
                <a:spcPct val="0"/>
              </a:spcAft>
              <a:defRPr kumimoji="1" sz="1300">
                <a:solidFill>
                  <a:schemeClr val="tx1"/>
                </a:solidFill>
                <a:latin typeface="Times New Roman" panose="02020603050405020304" pitchFamily="18" charset="0"/>
              </a:defRPr>
            </a:lvl7pPr>
            <a:lvl8pPr marL="3759450" indent="-250629" eaLnBrk="0" fontAlgn="base" hangingPunct="0">
              <a:spcBef>
                <a:spcPct val="30000"/>
              </a:spcBef>
              <a:spcAft>
                <a:spcPct val="0"/>
              </a:spcAft>
              <a:defRPr kumimoji="1" sz="1300">
                <a:solidFill>
                  <a:schemeClr val="tx1"/>
                </a:solidFill>
                <a:latin typeface="Times New Roman" panose="02020603050405020304" pitchFamily="18" charset="0"/>
              </a:defRPr>
            </a:lvl8pPr>
            <a:lvl9pPr marL="4260711" indent="-250629" eaLnBrk="0" fontAlgn="base" hangingPunct="0">
              <a:spcBef>
                <a:spcPct val="30000"/>
              </a:spcBef>
              <a:spcAft>
                <a:spcPct val="0"/>
              </a:spcAft>
              <a:defRPr kumimoji="1" sz="1300">
                <a:solidFill>
                  <a:schemeClr val="tx1"/>
                </a:solidFill>
                <a:latin typeface="Times New Roman" panose="02020603050405020304" pitchFamily="18" charset="0"/>
              </a:defRPr>
            </a:lvl9pPr>
          </a:lstStyle>
          <a:p>
            <a:pPr>
              <a:spcBef>
                <a:spcPct val="0"/>
              </a:spcBef>
            </a:pPr>
            <a:fld id="{426231D1-8FEC-49B9-ABBC-2F139ED3F71D}" type="slidenum">
              <a:rPr kumimoji="0" lang="en-US"/>
              <a:pPr>
                <a:spcBef>
                  <a:spcPct val="0"/>
                </a:spcBef>
              </a:pPr>
              <a:t>68</a:t>
            </a:fld>
            <a:endParaRPr kumimoji="0" lang="en-US"/>
          </a:p>
        </p:txBody>
      </p:sp>
    </p:spTree>
    <p:extLst>
      <p:ext uri="{BB962C8B-B14F-4D97-AF65-F5344CB8AC3E}">
        <p14:creationId xmlns:p14="http://schemas.microsoft.com/office/powerpoint/2010/main" val="18683966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E97E8-E2C1-2633-1FD1-AA7D7CA59152}"/>
            </a:ext>
          </a:extLst>
        </p:cNvPr>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94E198A2-C032-FD65-37C7-1EDCDAE94A53}"/>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47C5FB8E-4F82-9420-3581-272DBBDADEDF}"/>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p>
        </p:txBody>
      </p:sp>
      <p:sp>
        <p:nvSpPr>
          <p:cNvPr id="4" name="Footer Placeholder 3">
            <a:extLst>
              <a:ext uri="{FF2B5EF4-FFF2-40B4-BE49-F238E27FC236}">
                <a16:creationId xmlns:a16="http://schemas.microsoft.com/office/drawing/2014/main" id="{D1512CC0-19DD-4409-68D3-D540BE3F5B12}"/>
              </a:ext>
            </a:extLst>
          </p:cNvPr>
          <p:cNvSpPr>
            <a:spLocks noGrp="1"/>
          </p:cNvSpPr>
          <p:nvPr>
            <p:ph type="ftr" sz="quarter" idx="4"/>
          </p:nvPr>
        </p:nvSpPr>
        <p:spPr/>
        <p:txBody>
          <a:bodyPr/>
          <a:lstStyle/>
          <a:p>
            <a:pPr defTabSz="948507" eaLnBrk="0" fontAlgn="base" hangingPunct="0">
              <a:spcBef>
                <a:spcPct val="0"/>
              </a:spcBef>
              <a:spcAft>
                <a:spcPct val="0"/>
              </a:spcAft>
              <a:defRPr/>
            </a:pPr>
            <a:r>
              <a:rPr lang="en-US">
                <a:solidFill>
                  <a:srgbClr val="000000"/>
                </a:solidFill>
                <a:latin typeface="Times New Roman" pitchFamily="18" charset="0"/>
              </a:rPr>
              <a:t>Diabetes Educational Services© (530) 893 - 8635 </a:t>
            </a:r>
          </a:p>
        </p:txBody>
      </p:sp>
      <p:sp>
        <p:nvSpPr>
          <p:cNvPr id="5" name="Slide Number Placeholder 4">
            <a:extLst>
              <a:ext uri="{FF2B5EF4-FFF2-40B4-BE49-F238E27FC236}">
                <a16:creationId xmlns:a16="http://schemas.microsoft.com/office/drawing/2014/main" id="{93E47340-9238-7F75-67E4-216CFA2A33C1}"/>
              </a:ext>
            </a:extLst>
          </p:cNvPr>
          <p:cNvSpPr>
            <a:spLocks noGrp="1"/>
          </p:cNvSpPr>
          <p:nvPr>
            <p:ph type="sldNum" sz="quarter" idx="5"/>
          </p:nvPr>
        </p:nvSpPr>
        <p:spPr/>
        <p:txBody>
          <a:bodyPr/>
          <a:lstStyle>
            <a:lvl1pPr eaLnBrk="0" hangingPunct="0">
              <a:defRPr sz="800">
                <a:solidFill>
                  <a:schemeClr val="tx1"/>
                </a:solidFill>
                <a:latin typeface="Garamond" panose="02020404030301010803" pitchFamily="18" charset="0"/>
                <a:cs typeface="Arial" panose="020B0604020202020204" pitchFamily="34" charset="0"/>
              </a:defRPr>
            </a:lvl1pPr>
            <a:lvl2pPr marL="770662" indent="-296408" eaLnBrk="0" hangingPunct="0">
              <a:defRPr sz="800">
                <a:solidFill>
                  <a:schemeClr val="tx1"/>
                </a:solidFill>
                <a:latin typeface="Garamond" panose="02020404030301010803" pitchFamily="18" charset="0"/>
                <a:cs typeface="Arial" panose="020B0604020202020204" pitchFamily="34" charset="0"/>
              </a:defRPr>
            </a:lvl2pPr>
            <a:lvl3pPr marL="1185634" indent="-237127" eaLnBrk="0" hangingPunct="0">
              <a:defRPr sz="800">
                <a:solidFill>
                  <a:schemeClr val="tx1"/>
                </a:solidFill>
                <a:latin typeface="Garamond" panose="02020404030301010803" pitchFamily="18" charset="0"/>
                <a:cs typeface="Arial" panose="020B0604020202020204" pitchFamily="34" charset="0"/>
              </a:defRPr>
            </a:lvl3pPr>
            <a:lvl4pPr marL="1659887" indent="-237127" eaLnBrk="0" hangingPunct="0">
              <a:defRPr sz="800">
                <a:solidFill>
                  <a:schemeClr val="tx1"/>
                </a:solidFill>
                <a:latin typeface="Garamond" panose="02020404030301010803" pitchFamily="18" charset="0"/>
                <a:cs typeface="Arial" panose="020B0604020202020204" pitchFamily="34" charset="0"/>
              </a:defRPr>
            </a:lvl4pPr>
            <a:lvl5pPr marL="2134141" indent="-237127" eaLnBrk="0" hangingPunct="0">
              <a:defRPr sz="800">
                <a:solidFill>
                  <a:schemeClr val="tx1"/>
                </a:solidFill>
                <a:latin typeface="Garamond" panose="02020404030301010803" pitchFamily="18" charset="0"/>
                <a:cs typeface="Arial" panose="020B0604020202020204" pitchFamily="34" charset="0"/>
              </a:defRPr>
            </a:lvl5pPr>
            <a:lvl6pPr marL="2608395" indent="-237127"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6pPr>
            <a:lvl7pPr marL="3082648" indent="-237127"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7pPr>
            <a:lvl8pPr marL="3556902" indent="-237127"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8pPr>
            <a:lvl9pPr marL="4031155" indent="-237127"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9pPr>
          </a:lstStyle>
          <a:p>
            <a:pPr defTabSz="948507" fontAlgn="base">
              <a:spcBef>
                <a:spcPct val="0"/>
              </a:spcBef>
              <a:spcAft>
                <a:spcPct val="0"/>
              </a:spcAft>
              <a:defRPr/>
            </a:pPr>
            <a:fld id="{C69B589B-7C74-4259-A112-4BB75F296541}" type="slidenum">
              <a:rPr lang="en-US" altLang="en-US" sz="1200">
                <a:solidFill>
                  <a:srgbClr val="000000"/>
                </a:solidFill>
                <a:latin typeface="Times New Roman" panose="02020603050405020304" pitchFamily="18" charset="0"/>
              </a:rPr>
              <a:pPr defTabSz="948507" fontAlgn="base">
                <a:spcBef>
                  <a:spcPct val="0"/>
                </a:spcBef>
                <a:spcAft>
                  <a:spcPct val="0"/>
                </a:spcAft>
                <a:defRPr/>
              </a:pPr>
              <a:t>69</a:t>
            </a:fld>
            <a:endParaRPr lang="en-US" altLang="en-US" sz="12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7256819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C8CFC-13F0-10C0-78EE-7052BF00C34A}"/>
            </a:ext>
          </a:extLst>
        </p:cNvPr>
        <p:cNvGrpSpPr/>
        <p:nvPr/>
      </p:nvGrpSpPr>
      <p:grpSpPr>
        <a:xfrm>
          <a:off x="0" y="0"/>
          <a:ext cx="0" cy="0"/>
          <a:chOff x="0" y="0"/>
          <a:chExt cx="0" cy="0"/>
        </a:xfrm>
      </p:grpSpPr>
      <p:sp>
        <p:nvSpPr>
          <p:cNvPr id="247810" name="Slide Image Placeholder 1">
            <a:extLst>
              <a:ext uri="{FF2B5EF4-FFF2-40B4-BE49-F238E27FC236}">
                <a16:creationId xmlns:a16="http://schemas.microsoft.com/office/drawing/2014/main" id="{24BA26C5-ED66-0A5D-6C9C-590E5C15E85C}"/>
              </a:ext>
            </a:extLst>
          </p:cNvPr>
          <p:cNvSpPr>
            <a:spLocks noGrp="1" noRot="1" noChangeAspect="1" noTextEdit="1"/>
          </p:cNvSpPr>
          <p:nvPr>
            <p:ph type="sldImg"/>
          </p:nvPr>
        </p:nvSpPr>
        <p:spPr>
          <a:ln/>
        </p:spPr>
      </p:sp>
      <p:sp>
        <p:nvSpPr>
          <p:cNvPr id="247811" name="Notes Placeholder 2">
            <a:extLst>
              <a:ext uri="{FF2B5EF4-FFF2-40B4-BE49-F238E27FC236}">
                <a16:creationId xmlns:a16="http://schemas.microsoft.com/office/drawing/2014/main" id="{1EBBFE56-A451-D9C9-32B6-3669A365ECA4}"/>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7812" name="Footer Placeholder 3">
            <a:extLst>
              <a:ext uri="{FF2B5EF4-FFF2-40B4-BE49-F238E27FC236}">
                <a16:creationId xmlns:a16="http://schemas.microsoft.com/office/drawing/2014/main" id="{0B2AC187-EF9A-CC10-0E7A-BF595304186A}"/>
              </a:ext>
            </a:extLst>
          </p:cNvPr>
          <p:cNvSpPr>
            <a:spLocks noGrp="1"/>
          </p:cNvSpPr>
          <p:nvPr>
            <p:ph type="ftr" sz="quarter" idx="4"/>
          </p:nvPr>
        </p:nvSpPr>
        <p:spPr/>
        <p:txBody>
          <a:bodyPr/>
          <a:lstStyle/>
          <a:p>
            <a:pPr defTabSz="948507" eaLnBrk="0" fontAlgn="base" hangingPunct="0">
              <a:spcBef>
                <a:spcPct val="0"/>
              </a:spcBef>
              <a:spcAft>
                <a:spcPct val="0"/>
              </a:spcAft>
              <a:defRPr/>
            </a:pPr>
            <a:r>
              <a:rPr lang="en-US">
                <a:solidFill>
                  <a:srgbClr val="000000"/>
                </a:solidFill>
                <a:latin typeface="Times New Roman" pitchFamily="18" charset="0"/>
              </a:rPr>
              <a:t>Diabetes Educational Services© (530) 893 - 8635 </a:t>
            </a:r>
          </a:p>
        </p:txBody>
      </p:sp>
      <p:sp>
        <p:nvSpPr>
          <p:cNvPr id="247813" name="Slide Number Placeholder 4">
            <a:extLst>
              <a:ext uri="{FF2B5EF4-FFF2-40B4-BE49-F238E27FC236}">
                <a16:creationId xmlns:a16="http://schemas.microsoft.com/office/drawing/2014/main" id="{3E17399D-00BF-F6D1-FF93-7EFBFAB9E2C9}"/>
              </a:ext>
            </a:extLst>
          </p:cNvPr>
          <p:cNvSpPr>
            <a:spLocks noGrp="1"/>
          </p:cNvSpPr>
          <p:nvPr>
            <p:ph type="sldNum" sz="quarter" idx="5"/>
          </p:nvPr>
        </p:nvSpPr>
        <p:spPr/>
        <p:txBody>
          <a:bodyPr/>
          <a:lstStyle/>
          <a:p>
            <a:pPr defTabSz="948507" eaLnBrk="0" fontAlgn="base" hangingPunct="0">
              <a:spcBef>
                <a:spcPct val="0"/>
              </a:spcBef>
              <a:spcAft>
                <a:spcPct val="0"/>
              </a:spcAft>
              <a:defRPr/>
            </a:pPr>
            <a:fld id="{B4B54B1E-5E0E-4D4E-8F4F-C99C8F2F4AFD}" type="slidenum">
              <a:rPr lang="en-US">
                <a:solidFill>
                  <a:srgbClr val="000000"/>
                </a:solidFill>
                <a:latin typeface="Times New Roman" pitchFamily="18" charset="0"/>
              </a:rPr>
              <a:pPr defTabSz="948507" eaLnBrk="0" fontAlgn="base" hangingPunct="0">
                <a:spcBef>
                  <a:spcPct val="0"/>
                </a:spcBef>
                <a:spcAft>
                  <a:spcPct val="0"/>
                </a:spcAft>
                <a:defRPr/>
              </a:pPr>
              <a:t>74</a:t>
            </a:fld>
            <a:endParaRPr lang="en-US">
              <a:solidFill>
                <a:srgbClr val="000000"/>
              </a:solidFill>
              <a:latin typeface="Times New Roman" pitchFamily="18" charset="0"/>
            </a:endParaRPr>
          </a:p>
        </p:txBody>
      </p:sp>
    </p:spTree>
    <p:extLst>
      <p:ext uri="{BB962C8B-B14F-4D97-AF65-F5344CB8AC3E}">
        <p14:creationId xmlns:p14="http://schemas.microsoft.com/office/powerpoint/2010/main" val="42985446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80B6A-EFA1-24EC-DCED-4D8ADF276F51}"/>
            </a:ext>
          </a:extLst>
        </p:cNvPr>
        <p:cNvGrpSpPr/>
        <p:nvPr/>
      </p:nvGrpSpPr>
      <p:grpSpPr>
        <a:xfrm>
          <a:off x="0" y="0"/>
          <a:ext cx="0" cy="0"/>
          <a:chOff x="0" y="0"/>
          <a:chExt cx="0" cy="0"/>
        </a:xfrm>
      </p:grpSpPr>
      <p:sp>
        <p:nvSpPr>
          <p:cNvPr id="103426" name="Slide Image Placeholder 1">
            <a:extLst>
              <a:ext uri="{FF2B5EF4-FFF2-40B4-BE49-F238E27FC236}">
                <a16:creationId xmlns:a16="http://schemas.microsoft.com/office/drawing/2014/main" id="{68387063-7689-3301-2903-AD21362AB4C9}"/>
              </a:ext>
            </a:extLst>
          </p:cNvPr>
          <p:cNvSpPr>
            <a:spLocks noGrp="1" noRot="1" noChangeAspect="1" noTextEdit="1"/>
          </p:cNvSpPr>
          <p:nvPr>
            <p:ph type="sldImg"/>
          </p:nvPr>
        </p:nvSpPr>
        <p:spPr>
          <a:ln/>
        </p:spPr>
        <p:txBody>
          <a:bodyPr/>
          <a:lstStyle/>
          <a:p>
            <a:endParaRPr lang="en-US"/>
          </a:p>
        </p:txBody>
      </p:sp>
      <p:sp>
        <p:nvSpPr>
          <p:cNvPr id="103427" name="Notes Placeholder 2">
            <a:extLst>
              <a:ext uri="{FF2B5EF4-FFF2-40B4-BE49-F238E27FC236}">
                <a16:creationId xmlns:a16="http://schemas.microsoft.com/office/drawing/2014/main" id="{14882C3F-3CB3-E56E-63DB-74E06C3656C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
        <p:nvSpPr>
          <p:cNvPr id="103428" name="Slide Number Placeholder 3">
            <a:extLst>
              <a:ext uri="{FF2B5EF4-FFF2-40B4-BE49-F238E27FC236}">
                <a16:creationId xmlns:a16="http://schemas.microsoft.com/office/drawing/2014/main" id="{2478BBE7-0601-73AF-2668-9DB8DB4B9AE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937063" indent="-359297">
              <a:spcBef>
                <a:spcPct val="30000"/>
              </a:spcBef>
              <a:defRPr sz="1200">
                <a:solidFill>
                  <a:schemeClr val="tx1"/>
                </a:solidFill>
                <a:latin typeface="Times New Roman" panose="02020603050405020304" pitchFamily="18" charset="0"/>
              </a:defRPr>
            </a:lvl2pPr>
            <a:lvl3pPr marL="1442607" indent="-287078">
              <a:spcBef>
                <a:spcPct val="30000"/>
              </a:spcBef>
              <a:defRPr sz="1200">
                <a:solidFill>
                  <a:schemeClr val="tx1"/>
                </a:solidFill>
                <a:latin typeface="Times New Roman" panose="02020603050405020304" pitchFamily="18" charset="0"/>
              </a:defRPr>
            </a:lvl3pPr>
            <a:lvl4pPr marL="2020372" indent="-287078">
              <a:spcBef>
                <a:spcPct val="30000"/>
              </a:spcBef>
              <a:defRPr sz="1200">
                <a:solidFill>
                  <a:schemeClr val="tx1"/>
                </a:solidFill>
                <a:latin typeface="Times New Roman" panose="02020603050405020304" pitchFamily="18" charset="0"/>
              </a:defRPr>
            </a:lvl4pPr>
            <a:lvl5pPr marL="2596331" indent="-287078">
              <a:spcBef>
                <a:spcPct val="30000"/>
              </a:spcBef>
              <a:defRPr sz="1200">
                <a:solidFill>
                  <a:schemeClr val="tx1"/>
                </a:solidFill>
                <a:latin typeface="Times New Roman" panose="02020603050405020304" pitchFamily="18" charset="0"/>
              </a:defRPr>
            </a:lvl5pPr>
            <a:lvl6pPr marL="3116318" indent="-287078" eaLnBrk="0" fontAlgn="base" hangingPunct="0">
              <a:spcBef>
                <a:spcPct val="30000"/>
              </a:spcBef>
              <a:spcAft>
                <a:spcPct val="0"/>
              </a:spcAft>
              <a:defRPr sz="1200">
                <a:solidFill>
                  <a:schemeClr val="tx1"/>
                </a:solidFill>
                <a:latin typeface="Times New Roman" panose="02020603050405020304" pitchFamily="18" charset="0"/>
              </a:defRPr>
            </a:lvl6pPr>
            <a:lvl7pPr marL="3636306" indent="-287078" eaLnBrk="0" fontAlgn="base" hangingPunct="0">
              <a:spcBef>
                <a:spcPct val="30000"/>
              </a:spcBef>
              <a:spcAft>
                <a:spcPct val="0"/>
              </a:spcAft>
              <a:defRPr sz="1200">
                <a:solidFill>
                  <a:schemeClr val="tx1"/>
                </a:solidFill>
                <a:latin typeface="Times New Roman" panose="02020603050405020304" pitchFamily="18" charset="0"/>
              </a:defRPr>
            </a:lvl7pPr>
            <a:lvl8pPr marL="4156295" indent="-287078" eaLnBrk="0" fontAlgn="base" hangingPunct="0">
              <a:spcBef>
                <a:spcPct val="30000"/>
              </a:spcBef>
              <a:spcAft>
                <a:spcPct val="0"/>
              </a:spcAft>
              <a:defRPr sz="1200">
                <a:solidFill>
                  <a:schemeClr val="tx1"/>
                </a:solidFill>
                <a:latin typeface="Times New Roman" panose="02020603050405020304" pitchFamily="18" charset="0"/>
              </a:defRPr>
            </a:lvl8pPr>
            <a:lvl9pPr marL="4676284" indent="-287078" eaLnBrk="0" fontAlgn="base" hangingPunct="0">
              <a:spcBef>
                <a:spcPct val="30000"/>
              </a:spcBef>
              <a:spcAft>
                <a:spcPct val="0"/>
              </a:spcAft>
              <a:defRPr sz="1200">
                <a:solidFill>
                  <a:schemeClr val="tx1"/>
                </a:solidFill>
                <a:latin typeface="Times New Roman" panose="02020603050405020304" pitchFamily="18" charset="0"/>
              </a:defRPr>
            </a:lvl9pPr>
          </a:lstStyle>
          <a:p>
            <a:pPr defTabSz="948507" eaLnBrk="0" fontAlgn="base" hangingPunct="0">
              <a:spcBef>
                <a:spcPct val="0"/>
              </a:spcBef>
              <a:spcAft>
                <a:spcPct val="0"/>
              </a:spcAft>
              <a:defRPr/>
            </a:pPr>
            <a:fld id="{FB19DB79-A843-43A5-A280-0492FA2ED592}" type="slidenum">
              <a:rPr lang="en-US" sz="1700">
                <a:solidFill>
                  <a:srgbClr val="000000"/>
                </a:solidFill>
              </a:rPr>
              <a:pPr defTabSz="948507" eaLnBrk="0" fontAlgn="base" hangingPunct="0">
                <a:spcBef>
                  <a:spcPct val="0"/>
                </a:spcBef>
                <a:spcAft>
                  <a:spcPct val="0"/>
                </a:spcAft>
                <a:defRPr/>
              </a:pPr>
              <a:t>76</a:t>
            </a:fld>
            <a:endParaRPr lang="en-US" sz="1700">
              <a:solidFill>
                <a:srgbClr val="000000"/>
              </a:solidFill>
            </a:endParaRPr>
          </a:p>
        </p:txBody>
      </p:sp>
    </p:spTree>
    <p:extLst>
      <p:ext uri="{BB962C8B-B14F-4D97-AF65-F5344CB8AC3E}">
        <p14:creationId xmlns:p14="http://schemas.microsoft.com/office/powerpoint/2010/main" val="2554613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A0264-4A5C-6293-95D2-5F73A2452A46}"/>
            </a:ext>
          </a:extLst>
        </p:cNvPr>
        <p:cNvGrpSpPr/>
        <p:nvPr/>
      </p:nvGrpSpPr>
      <p:grpSpPr>
        <a:xfrm>
          <a:off x="0" y="0"/>
          <a:ext cx="0" cy="0"/>
          <a:chOff x="0" y="0"/>
          <a:chExt cx="0" cy="0"/>
        </a:xfrm>
      </p:grpSpPr>
      <p:sp>
        <p:nvSpPr>
          <p:cNvPr id="103426" name="Slide Image Placeholder 1">
            <a:extLst>
              <a:ext uri="{FF2B5EF4-FFF2-40B4-BE49-F238E27FC236}">
                <a16:creationId xmlns:a16="http://schemas.microsoft.com/office/drawing/2014/main" id="{59C3D3C3-F467-7F1C-A3BF-162684D9A6BE}"/>
              </a:ext>
            </a:extLst>
          </p:cNvPr>
          <p:cNvSpPr>
            <a:spLocks noGrp="1" noRot="1" noChangeAspect="1" noTextEdit="1"/>
          </p:cNvSpPr>
          <p:nvPr>
            <p:ph type="sldImg"/>
          </p:nvPr>
        </p:nvSpPr>
        <p:spPr>
          <a:xfrm>
            <a:off x="1338263" y="742950"/>
            <a:ext cx="4956175" cy="3717925"/>
          </a:xfrm>
          <a:ln/>
        </p:spPr>
        <p:txBody>
          <a:bodyPr/>
          <a:lstStyle/>
          <a:p>
            <a:endParaRPr lang="en-US"/>
          </a:p>
        </p:txBody>
      </p:sp>
      <p:sp>
        <p:nvSpPr>
          <p:cNvPr id="103427" name="Notes Placeholder 2">
            <a:extLst>
              <a:ext uri="{FF2B5EF4-FFF2-40B4-BE49-F238E27FC236}">
                <a16:creationId xmlns:a16="http://schemas.microsoft.com/office/drawing/2014/main" id="{D776CCD5-01D7-3224-A9C3-D004BAABD81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03428" name="Slide Number Placeholder 3">
            <a:extLst>
              <a:ext uri="{FF2B5EF4-FFF2-40B4-BE49-F238E27FC236}">
                <a16:creationId xmlns:a16="http://schemas.microsoft.com/office/drawing/2014/main" id="{6353EF4F-CEC5-22C9-182B-6B563AE3610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937063" indent="-359297">
              <a:spcBef>
                <a:spcPct val="30000"/>
              </a:spcBef>
              <a:defRPr sz="1200">
                <a:solidFill>
                  <a:schemeClr val="tx1"/>
                </a:solidFill>
                <a:latin typeface="Times New Roman" panose="02020603050405020304" pitchFamily="18" charset="0"/>
              </a:defRPr>
            </a:lvl2pPr>
            <a:lvl3pPr marL="1442607" indent="-287078">
              <a:spcBef>
                <a:spcPct val="30000"/>
              </a:spcBef>
              <a:defRPr sz="1200">
                <a:solidFill>
                  <a:schemeClr val="tx1"/>
                </a:solidFill>
                <a:latin typeface="Times New Roman" panose="02020603050405020304" pitchFamily="18" charset="0"/>
              </a:defRPr>
            </a:lvl3pPr>
            <a:lvl4pPr marL="2020372" indent="-287078">
              <a:spcBef>
                <a:spcPct val="30000"/>
              </a:spcBef>
              <a:defRPr sz="1200">
                <a:solidFill>
                  <a:schemeClr val="tx1"/>
                </a:solidFill>
                <a:latin typeface="Times New Roman" panose="02020603050405020304" pitchFamily="18" charset="0"/>
              </a:defRPr>
            </a:lvl4pPr>
            <a:lvl5pPr marL="2596331" indent="-287078">
              <a:spcBef>
                <a:spcPct val="30000"/>
              </a:spcBef>
              <a:defRPr sz="1200">
                <a:solidFill>
                  <a:schemeClr val="tx1"/>
                </a:solidFill>
                <a:latin typeface="Times New Roman" panose="02020603050405020304" pitchFamily="18" charset="0"/>
              </a:defRPr>
            </a:lvl5pPr>
            <a:lvl6pPr marL="3116318" indent="-287078" eaLnBrk="0" fontAlgn="base" hangingPunct="0">
              <a:spcBef>
                <a:spcPct val="30000"/>
              </a:spcBef>
              <a:spcAft>
                <a:spcPct val="0"/>
              </a:spcAft>
              <a:defRPr sz="1200">
                <a:solidFill>
                  <a:schemeClr val="tx1"/>
                </a:solidFill>
                <a:latin typeface="Times New Roman" panose="02020603050405020304" pitchFamily="18" charset="0"/>
              </a:defRPr>
            </a:lvl6pPr>
            <a:lvl7pPr marL="3636306" indent="-287078" eaLnBrk="0" fontAlgn="base" hangingPunct="0">
              <a:spcBef>
                <a:spcPct val="30000"/>
              </a:spcBef>
              <a:spcAft>
                <a:spcPct val="0"/>
              </a:spcAft>
              <a:defRPr sz="1200">
                <a:solidFill>
                  <a:schemeClr val="tx1"/>
                </a:solidFill>
                <a:latin typeface="Times New Roman" panose="02020603050405020304" pitchFamily="18" charset="0"/>
              </a:defRPr>
            </a:lvl7pPr>
            <a:lvl8pPr marL="4156295" indent="-287078" eaLnBrk="0" fontAlgn="base" hangingPunct="0">
              <a:spcBef>
                <a:spcPct val="30000"/>
              </a:spcBef>
              <a:spcAft>
                <a:spcPct val="0"/>
              </a:spcAft>
              <a:defRPr sz="1200">
                <a:solidFill>
                  <a:schemeClr val="tx1"/>
                </a:solidFill>
                <a:latin typeface="Times New Roman" panose="02020603050405020304" pitchFamily="18" charset="0"/>
              </a:defRPr>
            </a:lvl8pPr>
            <a:lvl9pPr marL="4676284" indent="-287078" eaLnBrk="0" fontAlgn="base" hangingPunct="0">
              <a:spcBef>
                <a:spcPct val="30000"/>
              </a:spcBef>
              <a:spcAft>
                <a:spcPct val="0"/>
              </a:spcAft>
              <a:defRPr sz="1200">
                <a:solidFill>
                  <a:schemeClr val="tx1"/>
                </a:solidFill>
                <a:latin typeface="Times New Roman" panose="02020603050405020304" pitchFamily="18" charset="0"/>
              </a:defRPr>
            </a:lvl9pPr>
          </a:lstStyle>
          <a:p>
            <a:pPr defTabSz="948507" eaLnBrk="0" fontAlgn="base" hangingPunct="0">
              <a:spcBef>
                <a:spcPct val="0"/>
              </a:spcBef>
              <a:spcAft>
                <a:spcPct val="0"/>
              </a:spcAft>
              <a:defRPr/>
            </a:pPr>
            <a:fld id="{FB19DB79-A843-43A5-A280-0492FA2ED592}" type="slidenum">
              <a:rPr lang="en-US" sz="1700">
                <a:solidFill>
                  <a:srgbClr val="000000"/>
                </a:solidFill>
              </a:rPr>
              <a:pPr defTabSz="948507" eaLnBrk="0" fontAlgn="base" hangingPunct="0">
                <a:spcBef>
                  <a:spcPct val="0"/>
                </a:spcBef>
                <a:spcAft>
                  <a:spcPct val="0"/>
                </a:spcAft>
                <a:defRPr/>
              </a:pPr>
              <a:t>77</a:t>
            </a:fld>
            <a:endParaRPr lang="en-US" sz="1700">
              <a:solidFill>
                <a:srgbClr val="000000"/>
              </a:solidFill>
            </a:endParaRPr>
          </a:p>
        </p:txBody>
      </p:sp>
    </p:spTree>
    <p:extLst>
      <p:ext uri="{BB962C8B-B14F-4D97-AF65-F5344CB8AC3E}">
        <p14:creationId xmlns:p14="http://schemas.microsoft.com/office/powerpoint/2010/main" val="46253303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a:ln/>
        </p:spPr>
      </p:sp>
      <p:sp>
        <p:nvSpPr>
          <p:cNvPr id="161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61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823899" indent="-317143">
              <a:spcBef>
                <a:spcPct val="30000"/>
              </a:spcBef>
              <a:defRPr sz="1200">
                <a:solidFill>
                  <a:schemeClr val="tx1"/>
                </a:solidFill>
                <a:latin typeface="Times New Roman" panose="02020603050405020304" pitchFamily="18" charset="0"/>
              </a:defRPr>
            </a:lvl2pPr>
            <a:lvl3pPr marL="1268569" indent="-253379">
              <a:spcBef>
                <a:spcPct val="30000"/>
              </a:spcBef>
              <a:defRPr sz="1200">
                <a:solidFill>
                  <a:schemeClr val="tx1"/>
                </a:solidFill>
                <a:latin typeface="Times New Roman" panose="02020603050405020304" pitchFamily="18" charset="0"/>
              </a:defRPr>
            </a:lvl3pPr>
            <a:lvl4pPr marL="1777004" indent="-253379">
              <a:spcBef>
                <a:spcPct val="30000"/>
              </a:spcBef>
              <a:defRPr sz="1200">
                <a:solidFill>
                  <a:schemeClr val="tx1"/>
                </a:solidFill>
                <a:latin typeface="Times New Roman" panose="02020603050405020304" pitchFamily="18" charset="0"/>
              </a:defRPr>
            </a:lvl4pPr>
            <a:lvl5pPr marL="2285437" indent="-253379">
              <a:spcBef>
                <a:spcPct val="30000"/>
              </a:spcBef>
              <a:defRPr sz="1200">
                <a:solidFill>
                  <a:schemeClr val="tx1"/>
                </a:solidFill>
                <a:latin typeface="Times New Roman" panose="02020603050405020304" pitchFamily="18" charset="0"/>
              </a:defRPr>
            </a:lvl5pPr>
            <a:lvl6pPr marL="2768702" indent="-253379" eaLnBrk="0" fontAlgn="base" hangingPunct="0">
              <a:spcBef>
                <a:spcPct val="30000"/>
              </a:spcBef>
              <a:spcAft>
                <a:spcPct val="0"/>
              </a:spcAft>
              <a:defRPr sz="1200">
                <a:solidFill>
                  <a:schemeClr val="tx1"/>
                </a:solidFill>
                <a:latin typeface="Times New Roman" panose="02020603050405020304" pitchFamily="18" charset="0"/>
              </a:defRPr>
            </a:lvl6pPr>
            <a:lvl7pPr marL="3251967" indent="-253379" eaLnBrk="0" fontAlgn="base" hangingPunct="0">
              <a:spcBef>
                <a:spcPct val="30000"/>
              </a:spcBef>
              <a:spcAft>
                <a:spcPct val="0"/>
              </a:spcAft>
              <a:defRPr sz="1200">
                <a:solidFill>
                  <a:schemeClr val="tx1"/>
                </a:solidFill>
                <a:latin typeface="Times New Roman" panose="02020603050405020304" pitchFamily="18" charset="0"/>
              </a:defRPr>
            </a:lvl7pPr>
            <a:lvl8pPr marL="3735231" indent="-253379" eaLnBrk="0" fontAlgn="base" hangingPunct="0">
              <a:spcBef>
                <a:spcPct val="30000"/>
              </a:spcBef>
              <a:spcAft>
                <a:spcPct val="0"/>
              </a:spcAft>
              <a:defRPr sz="1200">
                <a:solidFill>
                  <a:schemeClr val="tx1"/>
                </a:solidFill>
                <a:latin typeface="Times New Roman" panose="02020603050405020304" pitchFamily="18" charset="0"/>
              </a:defRPr>
            </a:lvl8pPr>
            <a:lvl9pPr marL="4218496" indent="-253379"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2D957F2-669E-4D12-AB6E-DBDE92010E50}" type="slidenum">
              <a:rPr lang="en-US" sz="1300"/>
              <a:pPr>
                <a:spcBef>
                  <a:spcPct val="0"/>
                </a:spcBef>
              </a:pPr>
              <a:t>82</a:t>
            </a:fld>
            <a:endParaRPr lang="en-US" sz="1300"/>
          </a:p>
        </p:txBody>
      </p:sp>
    </p:spTree>
    <p:extLst>
      <p:ext uri="{BB962C8B-B14F-4D97-AF65-F5344CB8AC3E}">
        <p14:creationId xmlns:p14="http://schemas.microsoft.com/office/powerpoint/2010/main" val="22523576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p:cNvSpPr>
            <a:spLocks noGrp="1" noRot="1" noChangeAspect="1" noTextEdit="1"/>
          </p:cNvSpPr>
          <p:nvPr>
            <p:ph type="sldImg"/>
          </p:nvPr>
        </p:nvSpPr>
        <p:spPr>
          <a:ln/>
        </p:spPr>
      </p:sp>
      <p:sp>
        <p:nvSpPr>
          <p:cNvPr id="2703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270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1"/>
                </a:solidFill>
                <a:latin typeface="Times New Roman" pitchFamily="18" charset="0"/>
              </a:defRPr>
            </a:lvl1pPr>
            <a:lvl2pPr marL="814597" indent="-313306" eaLnBrk="0" hangingPunct="0">
              <a:defRPr sz="2600">
                <a:solidFill>
                  <a:schemeClr val="tx1"/>
                </a:solidFill>
                <a:latin typeface="Times New Roman" pitchFamily="18" charset="0"/>
              </a:defRPr>
            </a:lvl2pPr>
            <a:lvl3pPr marL="1253225" indent="-250645" eaLnBrk="0" hangingPunct="0">
              <a:defRPr sz="2600">
                <a:solidFill>
                  <a:schemeClr val="tx1"/>
                </a:solidFill>
                <a:latin typeface="Times New Roman" pitchFamily="18" charset="0"/>
              </a:defRPr>
            </a:lvl3pPr>
            <a:lvl4pPr marL="1754516" indent="-250645" eaLnBrk="0" hangingPunct="0">
              <a:defRPr sz="2600">
                <a:solidFill>
                  <a:schemeClr val="tx1"/>
                </a:solidFill>
                <a:latin typeface="Times New Roman" pitchFamily="18" charset="0"/>
              </a:defRPr>
            </a:lvl4pPr>
            <a:lvl5pPr marL="2255806" indent="-250645" eaLnBrk="0" hangingPunct="0">
              <a:defRPr sz="2600">
                <a:solidFill>
                  <a:schemeClr val="tx1"/>
                </a:solidFill>
                <a:latin typeface="Times New Roman" pitchFamily="18" charset="0"/>
              </a:defRPr>
            </a:lvl5pPr>
            <a:lvl6pPr marL="2757096" indent="-250645" eaLnBrk="0" fontAlgn="base" hangingPunct="0">
              <a:spcBef>
                <a:spcPct val="0"/>
              </a:spcBef>
              <a:spcAft>
                <a:spcPct val="0"/>
              </a:spcAft>
              <a:defRPr sz="2600">
                <a:solidFill>
                  <a:schemeClr val="tx1"/>
                </a:solidFill>
                <a:latin typeface="Times New Roman" pitchFamily="18" charset="0"/>
              </a:defRPr>
            </a:lvl6pPr>
            <a:lvl7pPr marL="3258385" indent="-250645" eaLnBrk="0" fontAlgn="base" hangingPunct="0">
              <a:spcBef>
                <a:spcPct val="0"/>
              </a:spcBef>
              <a:spcAft>
                <a:spcPct val="0"/>
              </a:spcAft>
              <a:defRPr sz="2600">
                <a:solidFill>
                  <a:schemeClr val="tx1"/>
                </a:solidFill>
                <a:latin typeface="Times New Roman" pitchFamily="18" charset="0"/>
              </a:defRPr>
            </a:lvl7pPr>
            <a:lvl8pPr marL="3759676" indent="-250645" eaLnBrk="0" fontAlgn="base" hangingPunct="0">
              <a:spcBef>
                <a:spcPct val="0"/>
              </a:spcBef>
              <a:spcAft>
                <a:spcPct val="0"/>
              </a:spcAft>
              <a:defRPr sz="2600">
                <a:solidFill>
                  <a:schemeClr val="tx1"/>
                </a:solidFill>
                <a:latin typeface="Times New Roman" pitchFamily="18" charset="0"/>
              </a:defRPr>
            </a:lvl8pPr>
            <a:lvl9pPr marL="4260966" indent="-250645" eaLnBrk="0" fontAlgn="base" hangingPunct="0">
              <a:spcBef>
                <a:spcPct val="0"/>
              </a:spcBef>
              <a:spcAft>
                <a:spcPct val="0"/>
              </a:spcAft>
              <a:defRPr sz="2600">
                <a:solidFill>
                  <a:schemeClr val="tx1"/>
                </a:solidFill>
                <a:latin typeface="Times New Roman" pitchFamily="18" charset="0"/>
              </a:defRPr>
            </a:lvl9pPr>
          </a:lstStyle>
          <a:p>
            <a:pPr eaLnBrk="1" hangingPunct="1"/>
            <a:fld id="{DFBCACCC-B897-4180-B292-FD653A3816D5}" type="slidenum">
              <a:rPr lang="en-US" sz="1200"/>
              <a:pPr eaLnBrk="1" hangingPunct="1"/>
              <a:t>83</a:t>
            </a:fld>
            <a:endParaRPr lang="en-US" sz="1200"/>
          </a:p>
        </p:txBody>
      </p:sp>
    </p:spTree>
    <p:extLst>
      <p:ext uri="{BB962C8B-B14F-4D97-AF65-F5344CB8AC3E}">
        <p14:creationId xmlns:p14="http://schemas.microsoft.com/office/powerpoint/2010/main" val="38332207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Slide Image Placeholder 1"/>
          <p:cNvSpPr>
            <a:spLocks noGrp="1" noRot="1" noChangeAspect="1" noTextEdit="1"/>
          </p:cNvSpPr>
          <p:nvPr>
            <p:ph type="sldImg"/>
          </p:nvPr>
        </p:nvSpPr>
        <p:spPr>
          <a:xfrm>
            <a:off x="1338263" y="744538"/>
            <a:ext cx="4956175" cy="3717925"/>
          </a:xfrm>
          <a:ln/>
        </p:spPr>
      </p:sp>
      <p:sp>
        <p:nvSpPr>
          <p:cNvPr id="26419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64196" name="Footer Placeholder 3"/>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70461" indent="-296330">
              <a:defRPr>
                <a:solidFill>
                  <a:schemeClr val="tx1"/>
                </a:solidFill>
                <a:latin typeface="Arial" panose="020B0604020202020204" pitchFamily="34" charset="0"/>
              </a:defRPr>
            </a:lvl2pPr>
            <a:lvl3pPr marL="1185323" indent="-237065">
              <a:defRPr>
                <a:solidFill>
                  <a:schemeClr val="tx1"/>
                </a:solidFill>
                <a:latin typeface="Arial" panose="020B0604020202020204" pitchFamily="34" charset="0"/>
              </a:defRPr>
            </a:lvl3pPr>
            <a:lvl4pPr marL="1659453" indent="-237065">
              <a:defRPr>
                <a:solidFill>
                  <a:schemeClr val="tx1"/>
                </a:solidFill>
                <a:latin typeface="Arial" panose="020B0604020202020204" pitchFamily="34" charset="0"/>
              </a:defRPr>
            </a:lvl4pPr>
            <a:lvl5pPr marL="2133582" indent="-237065">
              <a:defRPr>
                <a:solidFill>
                  <a:schemeClr val="tx1"/>
                </a:solidFill>
                <a:latin typeface="Arial" panose="020B0604020202020204" pitchFamily="34" charset="0"/>
              </a:defRPr>
            </a:lvl5pPr>
            <a:lvl6pPr marL="2607711" indent="-237065" eaLnBrk="0" fontAlgn="base" hangingPunct="0">
              <a:spcBef>
                <a:spcPct val="0"/>
              </a:spcBef>
              <a:spcAft>
                <a:spcPct val="0"/>
              </a:spcAft>
              <a:defRPr>
                <a:solidFill>
                  <a:schemeClr val="tx1"/>
                </a:solidFill>
                <a:latin typeface="Arial" panose="020B0604020202020204" pitchFamily="34" charset="0"/>
              </a:defRPr>
            </a:lvl6pPr>
            <a:lvl7pPr marL="3081840" indent="-237065" eaLnBrk="0" fontAlgn="base" hangingPunct="0">
              <a:spcBef>
                <a:spcPct val="0"/>
              </a:spcBef>
              <a:spcAft>
                <a:spcPct val="0"/>
              </a:spcAft>
              <a:defRPr>
                <a:solidFill>
                  <a:schemeClr val="tx1"/>
                </a:solidFill>
                <a:latin typeface="Arial" panose="020B0604020202020204" pitchFamily="34" charset="0"/>
              </a:defRPr>
            </a:lvl7pPr>
            <a:lvl8pPr marL="3555969" indent="-237065" eaLnBrk="0" fontAlgn="base" hangingPunct="0">
              <a:spcBef>
                <a:spcPct val="0"/>
              </a:spcBef>
              <a:spcAft>
                <a:spcPct val="0"/>
              </a:spcAft>
              <a:defRPr>
                <a:solidFill>
                  <a:schemeClr val="tx1"/>
                </a:solidFill>
                <a:latin typeface="Arial" panose="020B0604020202020204" pitchFamily="34" charset="0"/>
              </a:defRPr>
            </a:lvl8pPr>
            <a:lvl9pPr marL="4030099" indent="-237065" eaLnBrk="0" fontAlgn="base" hangingPunct="0">
              <a:spcBef>
                <a:spcPct val="0"/>
              </a:spcBef>
              <a:spcAft>
                <a:spcPct val="0"/>
              </a:spcAft>
              <a:defRPr>
                <a:solidFill>
                  <a:schemeClr val="tx1"/>
                </a:solidFill>
                <a:latin typeface="Arial" panose="020B0604020202020204" pitchFamily="34" charset="0"/>
              </a:defRPr>
            </a:lvl9pPr>
          </a:lstStyle>
          <a:p>
            <a:r>
              <a:rPr lang="en-US">
                <a:latin typeface="Times New Roman" panose="02020603050405020304" pitchFamily="18" charset="0"/>
              </a:rPr>
              <a:t>Diabetes Educational Services© (530) 893 - 8635 </a:t>
            </a:r>
          </a:p>
        </p:txBody>
      </p:sp>
      <p:sp>
        <p:nvSpPr>
          <p:cNvPr id="264197"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70461" indent="-296330">
              <a:defRPr>
                <a:solidFill>
                  <a:schemeClr val="tx1"/>
                </a:solidFill>
                <a:latin typeface="Arial" panose="020B0604020202020204" pitchFamily="34" charset="0"/>
              </a:defRPr>
            </a:lvl2pPr>
            <a:lvl3pPr marL="1185323" indent="-237065">
              <a:defRPr>
                <a:solidFill>
                  <a:schemeClr val="tx1"/>
                </a:solidFill>
                <a:latin typeface="Arial" panose="020B0604020202020204" pitchFamily="34" charset="0"/>
              </a:defRPr>
            </a:lvl3pPr>
            <a:lvl4pPr marL="1659453" indent="-237065">
              <a:defRPr>
                <a:solidFill>
                  <a:schemeClr val="tx1"/>
                </a:solidFill>
                <a:latin typeface="Arial" panose="020B0604020202020204" pitchFamily="34" charset="0"/>
              </a:defRPr>
            </a:lvl4pPr>
            <a:lvl5pPr marL="2133582" indent="-237065">
              <a:defRPr>
                <a:solidFill>
                  <a:schemeClr val="tx1"/>
                </a:solidFill>
                <a:latin typeface="Arial" panose="020B0604020202020204" pitchFamily="34" charset="0"/>
              </a:defRPr>
            </a:lvl5pPr>
            <a:lvl6pPr marL="2607711" indent="-237065" eaLnBrk="0" fontAlgn="base" hangingPunct="0">
              <a:spcBef>
                <a:spcPct val="0"/>
              </a:spcBef>
              <a:spcAft>
                <a:spcPct val="0"/>
              </a:spcAft>
              <a:defRPr>
                <a:solidFill>
                  <a:schemeClr val="tx1"/>
                </a:solidFill>
                <a:latin typeface="Arial" panose="020B0604020202020204" pitchFamily="34" charset="0"/>
              </a:defRPr>
            </a:lvl6pPr>
            <a:lvl7pPr marL="3081840" indent="-237065" eaLnBrk="0" fontAlgn="base" hangingPunct="0">
              <a:spcBef>
                <a:spcPct val="0"/>
              </a:spcBef>
              <a:spcAft>
                <a:spcPct val="0"/>
              </a:spcAft>
              <a:defRPr>
                <a:solidFill>
                  <a:schemeClr val="tx1"/>
                </a:solidFill>
                <a:latin typeface="Arial" panose="020B0604020202020204" pitchFamily="34" charset="0"/>
              </a:defRPr>
            </a:lvl7pPr>
            <a:lvl8pPr marL="3555969" indent="-237065" eaLnBrk="0" fontAlgn="base" hangingPunct="0">
              <a:spcBef>
                <a:spcPct val="0"/>
              </a:spcBef>
              <a:spcAft>
                <a:spcPct val="0"/>
              </a:spcAft>
              <a:defRPr>
                <a:solidFill>
                  <a:schemeClr val="tx1"/>
                </a:solidFill>
                <a:latin typeface="Arial" panose="020B0604020202020204" pitchFamily="34" charset="0"/>
              </a:defRPr>
            </a:lvl8pPr>
            <a:lvl9pPr marL="4030099" indent="-237065" eaLnBrk="0" fontAlgn="base" hangingPunct="0">
              <a:spcBef>
                <a:spcPct val="0"/>
              </a:spcBef>
              <a:spcAft>
                <a:spcPct val="0"/>
              </a:spcAft>
              <a:defRPr>
                <a:solidFill>
                  <a:schemeClr val="tx1"/>
                </a:solidFill>
                <a:latin typeface="Arial" panose="020B0604020202020204" pitchFamily="34" charset="0"/>
              </a:defRPr>
            </a:lvl9pPr>
          </a:lstStyle>
          <a:p>
            <a:fld id="{0DB4D74C-9B85-4DFD-9115-E1F2E713A514}" type="slidenum">
              <a:rPr lang="en-US">
                <a:latin typeface="Times New Roman" panose="02020603050405020304" pitchFamily="18" charset="0"/>
              </a:rPr>
              <a:pPr/>
              <a:t>84</a:t>
            </a:fld>
            <a:endParaRPr lang="en-US">
              <a:latin typeface="Times New Roman" panose="02020603050405020304" pitchFamily="18" charset="0"/>
            </a:endParaRPr>
          </a:p>
        </p:txBody>
      </p:sp>
    </p:spTree>
    <p:extLst>
      <p:ext uri="{BB962C8B-B14F-4D97-AF65-F5344CB8AC3E}">
        <p14:creationId xmlns:p14="http://schemas.microsoft.com/office/powerpoint/2010/main" val="2720546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10</a:t>
            </a:fld>
            <a:endParaRPr lang="en-US"/>
          </a:p>
        </p:txBody>
      </p:sp>
    </p:spTree>
    <p:extLst>
      <p:ext uri="{BB962C8B-B14F-4D97-AF65-F5344CB8AC3E}">
        <p14:creationId xmlns:p14="http://schemas.microsoft.com/office/powerpoint/2010/main" val="993893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12</a:t>
            </a:fld>
            <a:endParaRPr lang="en-US"/>
          </a:p>
        </p:txBody>
      </p:sp>
    </p:spTree>
    <p:extLst>
      <p:ext uri="{BB962C8B-B14F-4D97-AF65-F5344CB8AC3E}">
        <p14:creationId xmlns:p14="http://schemas.microsoft.com/office/powerpoint/2010/main" val="2298884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2D65E-9573-16F1-19BB-14AE627C76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C9DC17-321A-8658-2A83-E930B88CD6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604477-D491-886F-92B5-B0CC1F92EA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490E62-9911-B19E-ECF6-C64A3DDBC561}"/>
              </a:ext>
            </a:extLst>
          </p:cNvPr>
          <p:cNvSpPr>
            <a:spLocks noGrp="1"/>
          </p:cNvSpPr>
          <p:nvPr>
            <p:ph type="sldNum" sz="quarter" idx="5"/>
          </p:nvPr>
        </p:nvSpPr>
        <p:spPr/>
        <p:txBody>
          <a:bodyPr/>
          <a:lstStyle/>
          <a:p>
            <a:fld id="{5B5E225C-EA32-49AA-BCE1-CBED354D9589}" type="slidenum">
              <a:rPr lang="en-US" smtClean="0"/>
              <a:t>13</a:t>
            </a:fld>
            <a:endParaRPr lang="en-US"/>
          </a:p>
        </p:txBody>
      </p:sp>
    </p:spTree>
    <p:extLst>
      <p:ext uri="{BB962C8B-B14F-4D97-AF65-F5344CB8AC3E}">
        <p14:creationId xmlns:p14="http://schemas.microsoft.com/office/powerpoint/2010/main" val="4585909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Slide Image Placeholder 1"/>
          <p:cNvSpPr>
            <a:spLocks noGrp="1" noRot="1" noChangeAspect="1" noTextEdit="1"/>
          </p:cNvSpPr>
          <p:nvPr>
            <p:ph type="sldImg"/>
          </p:nvPr>
        </p:nvSpPr>
        <p:spPr>
          <a:ln/>
        </p:spPr>
      </p:sp>
      <p:sp>
        <p:nvSpPr>
          <p:cNvPr id="26829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64196" name="Footer Placeholder 3"/>
          <p:cNvSpPr>
            <a:spLocks noGrp="1"/>
          </p:cNvSpPr>
          <p:nvPr>
            <p:ph type="ftr" sz="quarter" idx="4"/>
          </p:nvPr>
        </p:nvSpPr>
        <p:spPr/>
        <p:txBody>
          <a:bodyPr/>
          <a:lstStyle/>
          <a:p>
            <a:pPr>
              <a:defRPr/>
            </a:pPr>
            <a:r>
              <a:rPr lang="en-US"/>
              <a:t>Diabetes Educational Services© (530) 893 - 8635 </a:t>
            </a:r>
          </a:p>
        </p:txBody>
      </p:sp>
      <p:sp>
        <p:nvSpPr>
          <p:cNvPr id="264197" name="Slide Number Placeholder 4"/>
          <p:cNvSpPr>
            <a:spLocks noGrp="1"/>
          </p:cNvSpPr>
          <p:nvPr>
            <p:ph type="sldNum" sz="quarter" idx="5"/>
          </p:nvPr>
        </p:nvSpPr>
        <p:spPr/>
        <p:txBody>
          <a:bodyPr/>
          <a:lstStyle/>
          <a:p>
            <a:pPr>
              <a:defRPr/>
            </a:pPr>
            <a:fld id="{BE921EF4-C4AA-441B-BC1E-E04382E8F9DD}" type="slidenum">
              <a:rPr lang="en-US" smtClean="0"/>
              <a:pPr>
                <a:defRPr/>
              </a:pPr>
              <a:t>17</a:t>
            </a:fld>
            <a:endParaRPr lang="en-US"/>
          </a:p>
        </p:txBody>
      </p:sp>
    </p:spTree>
    <p:extLst>
      <p:ext uri="{BB962C8B-B14F-4D97-AF65-F5344CB8AC3E}">
        <p14:creationId xmlns:p14="http://schemas.microsoft.com/office/powerpoint/2010/main" val="3848922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5D4DBBBD-51A2-48C1-8AD0-E0F31FFDB26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C9674AB5-F46A-4690-B0B8-1ED989AE9C1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5300" name="Slide Number Placeholder 3">
            <a:extLst>
              <a:ext uri="{FF2B5EF4-FFF2-40B4-BE49-F238E27FC236}">
                <a16:creationId xmlns:a16="http://schemas.microsoft.com/office/drawing/2014/main" id="{EA77A1BB-F883-4CB9-AFAB-C59813D15A4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813477" indent="-312876">
              <a:spcBef>
                <a:spcPct val="30000"/>
              </a:spcBef>
              <a:defRPr sz="1200">
                <a:solidFill>
                  <a:schemeClr val="tx1"/>
                </a:solidFill>
                <a:latin typeface="Calibri" panose="020F0502020204030204" pitchFamily="34" charset="0"/>
              </a:defRPr>
            </a:lvl2pPr>
            <a:lvl3pPr marL="1253150" indent="-250300">
              <a:spcBef>
                <a:spcPct val="30000"/>
              </a:spcBef>
              <a:defRPr sz="1200">
                <a:solidFill>
                  <a:schemeClr val="tx1"/>
                </a:solidFill>
                <a:latin typeface="Calibri" panose="020F0502020204030204" pitchFamily="34" charset="0"/>
              </a:defRPr>
            </a:lvl3pPr>
            <a:lvl4pPr marL="1753751" indent="-250300">
              <a:spcBef>
                <a:spcPct val="30000"/>
              </a:spcBef>
              <a:defRPr sz="1200">
                <a:solidFill>
                  <a:schemeClr val="tx1"/>
                </a:solidFill>
                <a:latin typeface="Calibri" panose="020F0502020204030204" pitchFamily="34" charset="0"/>
              </a:defRPr>
            </a:lvl4pPr>
            <a:lvl5pPr marL="2255998" indent="-250300">
              <a:spcBef>
                <a:spcPct val="30000"/>
              </a:spcBef>
              <a:defRPr sz="1200">
                <a:solidFill>
                  <a:schemeClr val="tx1"/>
                </a:solidFill>
                <a:latin typeface="Calibri" panose="020F0502020204030204" pitchFamily="34" charset="0"/>
              </a:defRPr>
            </a:lvl5pPr>
            <a:lvl6pPr marL="2730251" indent="-250300" eaLnBrk="0" fontAlgn="base" hangingPunct="0">
              <a:spcBef>
                <a:spcPct val="30000"/>
              </a:spcBef>
              <a:spcAft>
                <a:spcPct val="0"/>
              </a:spcAft>
              <a:defRPr sz="1200">
                <a:solidFill>
                  <a:schemeClr val="tx1"/>
                </a:solidFill>
                <a:latin typeface="Calibri" panose="020F0502020204030204" pitchFamily="34" charset="0"/>
              </a:defRPr>
            </a:lvl6pPr>
            <a:lvl7pPr marL="3204505" indent="-250300" eaLnBrk="0" fontAlgn="base" hangingPunct="0">
              <a:spcBef>
                <a:spcPct val="30000"/>
              </a:spcBef>
              <a:spcAft>
                <a:spcPct val="0"/>
              </a:spcAft>
              <a:defRPr sz="1200">
                <a:solidFill>
                  <a:schemeClr val="tx1"/>
                </a:solidFill>
                <a:latin typeface="Calibri" panose="020F0502020204030204" pitchFamily="34" charset="0"/>
              </a:defRPr>
            </a:lvl7pPr>
            <a:lvl8pPr marL="3678759" indent="-250300" eaLnBrk="0" fontAlgn="base" hangingPunct="0">
              <a:spcBef>
                <a:spcPct val="30000"/>
              </a:spcBef>
              <a:spcAft>
                <a:spcPct val="0"/>
              </a:spcAft>
              <a:defRPr sz="1200">
                <a:solidFill>
                  <a:schemeClr val="tx1"/>
                </a:solidFill>
                <a:latin typeface="Calibri" panose="020F0502020204030204" pitchFamily="34" charset="0"/>
              </a:defRPr>
            </a:lvl8pPr>
            <a:lvl9pPr marL="4153012" indent="-2503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44C89F8-90B9-403C-9C47-322F530A2633}" type="slidenum">
              <a:rPr lang="en-US" altLang="en-US" sz="1300"/>
              <a:pPr>
                <a:spcBef>
                  <a:spcPct val="0"/>
                </a:spcBef>
              </a:pPr>
              <a:t>21</a:t>
            </a:fld>
            <a:endParaRPr lang="en-US" altLang="en-US" sz="1300"/>
          </a:p>
        </p:txBody>
      </p:sp>
    </p:spTree>
    <p:extLst>
      <p:ext uri="{BB962C8B-B14F-4D97-AF65-F5344CB8AC3E}">
        <p14:creationId xmlns:p14="http://schemas.microsoft.com/office/powerpoint/2010/main" val="4097757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1.wdp"/></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1.wdp"/></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1.wdp"/></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1.wdp"/></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1.wdp"/></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3.xml"/><Relationship Id="rId1" Type="http://schemas.openxmlformats.org/officeDocument/2006/relationships/themeOverride" Target="../theme/themeOverride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4.xml"/><Relationship Id="rId1" Type="http://schemas.openxmlformats.org/officeDocument/2006/relationships/themeOverride" Target="../theme/themeOverride4.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1.wdp"/></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1.wdp"/></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1.wdp"/></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2.wdp"/></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2.wdp"/></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6.xml"/><Relationship Id="rId4" Type="http://schemas.microsoft.com/office/2007/relationships/hdphoto" Target="../media/hdphoto3.wdp"/></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1.wdp"/></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1.wdp"/></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352800"/>
            <a:ext cx="6858000" cy="1524000"/>
          </a:xfrm>
          <a:noFill/>
        </p:spPr>
        <p:txBody>
          <a:bodyPr anchor="t" anchorCtr="0">
            <a:normAutofit/>
          </a:bodyPr>
          <a:lstStyle>
            <a:lvl1pPr algn="r">
              <a:defRPr sz="3300">
                <a:solidFill>
                  <a:schemeClr val="tx1"/>
                </a:solidFill>
              </a:defRPr>
            </a:lvl1pPr>
          </a:lstStyle>
          <a:p>
            <a:r>
              <a:rPr kumimoji="0"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2400">
                <a:solidFill>
                  <a:schemeClr val="tx1"/>
                </a:solidFill>
                <a:latin typeface="Calibri" panose="020F0502020204030204" pitchFamily="34" charset="0"/>
                <a:ea typeface="+mj-ea"/>
                <a:cs typeface="+mj-cs"/>
              </a:defRPr>
            </a:lvl1pPr>
            <a:lvl2pPr marL="342892" indent="0" algn="ctr">
              <a:buNone/>
            </a:lvl2pPr>
            <a:lvl3pPr marL="685783" indent="0" algn="ctr">
              <a:buNone/>
            </a:lvl3pPr>
            <a:lvl4pPr marL="1028675" indent="0" algn="ctr">
              <a:buNone/>
            </a:lvl4pPr>
            <a:lvl5pPr marL="1371566" indent="0" algn="ctr">
              <a:buNone/>
            </a:lvl5pPr>
            <a:lvl6pPr marL="1714457" indent="0" algn="ctr">
              <a:buNone/>
            </a:lvl6pPr>
            <a:lvl7pPr marL="2057348" indent="0" algn="ctr">
              <a:buNone/>
            </a:lvl7pPr>
            <a:lvl8pPr marL="2400240" indent="0" algn="ctr">
              <a:buNone/>
            </a:lvl8pPr>
            <a:lvl9pPr marL="2743132" indent="0" algn="ctr">
              <a:buNone/>
            </a:lvl9pPr>
          </a:lstStyle>
          <a:p>
            <a:r>
              <a:rPr kumimoji="0" lang="en-US" dirty="0"/>
              <a:t>Click to edit Master subtitle style</a:t>
            </a:r>
          </a:p>
        </p:txBody>
      </p:sp>
      <p:sp>
        <p:nvSpPr>
          <p:cNvPr id="21" name="Rectangle 20"/>
          <p:cNvSpPr/>
          <p:nvPr/>
        </p:nvSpPr>
        <p:spPr>
          <a:xfrm>
            <a:off x="904875" y="3276606"/>
            <a:ext cx="7315200" cy="165163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2" name="Rectangle 21"/>
          <p:cNvSpPr/>
          <p:nvPr/>
        </p:nvSpPr>
        <p:spPr>
          <a:xfrm>
            <a:off x="904875" y="3276606"/>
            <a:ext cx="228600" cy="1651635"/>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32" name="Rectangle 31"/>
          <p:cNvSpPr/>
          <p:nvPr/>
        </p:nvSpPr>
        <p:spPr>
          <a:xfrm>
            <a:off x="914400" y="5048250"/>
            <a:ext cx="22860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Tree>
    <p:extLst>
      <p:ext uri="{BB962C8B-B14F-4D97-AF65-F5344CB8AC3E}">
        <p14:creationId xmlns:p14="http://schemas.microsoft.com/office/powerpoint/2010/main" val="309018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4058203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772400" cy="1143000"/>
          </a:xfrm>
        </p:spPr>
        <p:txBody>
          <a:bodyPr/>
          <a:lstStyle/>
          <a:p>
            <a:r>
              <a:rPr lang="en-US"/>
              <a:t>Click to edit Master title style</a:t>
            </a:r>
          </a:p>
        </p:txBody>
      </p:sp>
      <p:sp>
        <p:nvSpPr>
          <p:cNvPr id="3" name="Content Placeholder 2"/>
          <p:cNvSpPr>
            <a:spLocks noGrp="1"/>
          </p:cNvSpPr>
          <p:nvPr>
            <p:ph sz="half" idx="1"/>
          </p:nvPr>
        </p:nvSpPr>
        <p:spPr>
          <a:xfrm>
            <a:off x="914400" y="17526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876800" y="17526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457244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772400" cy="1143000"/>
          </a:xfrm>
        </p:spPr>
        <p:txBody>
          <a:bodyPr/>
          <a:lstStyle/>
          <a:p>
            <a:r>
              <a:rPr lang="en-US"/>
              <a:t>Click to edit Master title style</a:t>
            </a:r>
          </a:p>
        </p:txBody>
      </p:sp>
      <p:sp>
        <p:nvSpPr>
          <p:cNvPr id="3" name="ClipArt Placeholder 2"/>
          <p:cNvSpPr>
            <a:spLocks noGrp="1"/>
          </p:cNvSpPr>
          <p:nvPr>
            <p:ph type="clipArt" sz="half" idx="1"/>
          </p:nvPr>
        </p:nvSpPr>
        <p:spPr>
          <a:xfrm>
            <a:off x="914400" y="1752600"/>
            <a:ext cx="3810000" cy="4800600"/>
          </a:xfrm>
        </p:spPr>
        <p:txBody>
          <a:bodyPr/>
          <a:lstStyle/>
          <a:p>
            <a:pPr lvl="0"/>
            <a:endParaRPr lang="en-US" noProof="0"/>
          </a:p>
        </p:txBody>
      </p:sp>
      <p:sp>
        <p:nvSpPr>
          <p:cNvPr id="4" name="Text Placeholder 3"/>
          <p:cNvSpPr>
            <a:spLocks noGrp="1"/>
          </p:cNvSpPr>
          <p:nvPr>
            <p:ph type="body" sz="half" idx="2"/>
          </p:nvPr>
        </p:nvSpPr>
        <p:spPr>
          <a:xfrm>
            <a:off x="4876800" y="17526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3222156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2"/>
          <p:cNvSpPr>
            <a:spLocks noGrp="1" noChangeArrowheads="1"/>
          </p:cNvSpPr>
          <p:nvPr>
            <p:ph type="dt" sz="half" idx="10"/>
          </p:nvPr>
        </p:nvSpPr>
        <p:spPr/>
        <p:txBody>
          <a:bodyPr/>
          <a:lstStyle>
            <a:lvl1pPr>
              <a:defRPr/>
            </a:lvl1pPr>
          </a:lstStyle>
          <a:p>
            <a:pPr>
              <a:defRPr/>
            </a:pPr>
            <a:endParaRPr lang="en-US"/>
          </a:p>
        </p:txBody>
      </p:sp>
      <p:sp>
        <p:nvSpPr>
          <p:cNvPr id="7" name="Rectangle 3"/>
          <p:cNvSpPr>
            <a:spLocks noGrp="1" noChangeArrowheads="1"/>
          </p:cNvSpPr>
          <p:nvPr>
            <p:ph type="sldNum" sz="quarter" idx="11"/>
          </p:nvPr>
        </p:nvSpPr>
        <p:spPr/>
        <p:txBody>
          <a:bodyPr/>
          <a:lstStyle>
            <a:lvl1pPr>
              <a:defRPr/>
            </a:lvl1pPr>
          </a:lstStyle>
          <a:p>
            <a:pPr>
              <a:defRPr/>
            </a:pPr>
            <a:fld id="{8EDA0694-1279-4B9C-8788-3C9DB4A9859A}" type="slidenum">
              <a:rPr lang="en-US"/>
              <a:pPr>
                <a:defRPr/>
              </a:pPr>
              <a:t>‹#›</a:t>
            </a:fld>
            <a:endParaRPr lang="en-US"/>
          </a:p>
        </p:txBody>
      </p:sp>
    </p:spTree>
    <p:extLst>
      <p:ext uri="{BB962C8B-B14F-4D97-AF65-F5344CB8AC3E}">
        <p14:creationId xmlns:p14="http://schemas.microsoft.com/office/powerpoint/2010/main" val="31548673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p:spPr>
        <p:txBody>
          <a:bodyPr/>
          <a:lstStyle/>
          <a:p>
            <a:r>
              <a:rPr lang="en-US"/>
              <a:t>Click to edit Master title style</a:t>
            </a:r>
          </a:p>
        </p:txBody>
      </p:sp>
      <p:sp>
        <p:nvSpPr>
          <p:cNvPr id="3" name="Content Placeholder 2"/>
          <p:cNvSpPr>
            <a:spLocks noGrp="1"/>
          </p:cNvSpPr>
          <p:nvPr>
            <p:ph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5"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5025" y="3922713"/>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a:defRPr/>
            </a:pPr>
            <a:fld id="{CBE6F69D-EC7C-4158-B48B-7F1BD0375DFA}" type="slidenum">
              <a:rPr lang="en-US"/>
              <a:pPr>
                <a:defRPr/>
              </a:pPr>
              <a:t>‹#›</a:t>
            </a:fld>
            <a:endParaRPr lang="en-US"/>
          </a:p>
        </p:txBody>
      </p:sp>
    </p:spTree>
    <p:extLst>
      <p:ext uri="{BB962C8B-B14F-4D97-AF65-F5344CB8AC3E}">
        <p14:creationId xmlns:p14="http://schemas.microsoft.com/office/powerpoint/2010/main" val="1079765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4"/>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417348" y="2963339"/>
            <a:ext cx="5853141"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rot="5400000">
            <a:off x="-190350" y="49515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5400000">
            <a:off x="-512698" y="4961027"/>
            <a:ext cx="2212848" cy="672800"/>
          </a:xfrm>
          <a:prstGeom prst="rect">
            <a:avLst/>
          </a:prstGeom>
        </p:spPr>
      </p:pic>
    </p:spTree>
    <p:extLst>
      <p:ext uri="{BB962C8B-B14F-4D97-AF65-F5344CB8AC3E}">
        <p14:creationId xmlns:p14="http://schemas.microsoft.com/office/powerpoint/2010/main" val="317522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4" y="273050"/>
            <a:ext cx="8226425" cy="1143000"/>
          </a:xfrm>
        </p:spPr>
        <p:txBody>
          <a:bodyPr/>
          <a:lstStyle/>
          <a:p>
            <a:r>
              <a:rPr lang="en-US"/>
              <a:t>Click to edit Master title style</a:t>
            </a:r>
          </a:p>
        </p:txBody>
      </p:sp>
      <p:sp>
        <p:nvSpPr>
          <p:cNvPr id="3" name="Content Placeholder 2"/>
          <p:cNvSpPr>
            <a:spLocks noGrp="1"/>
          </p:cNvSpPr>
          <p:nvPr>
            <p:ph sz="half" idx="1"/>
          </p:nvPr>
        </p:nvSpPr>
        <p:spPr>
          <a:xfrm>
            <a:off x="455614"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5"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5025" y="3922715"/>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a:defRPr/>
            </a:pPr>
            <a:fld id="{CBE6F69D-EC7C-4158-B48B-7F1BD0375DFA}" type="slidenum">
              <a:rPr lang="en-US"/>
              <a:pPr>
                <a:defRPr/>
              </a:pPr>
              <a:t>‹#›</a:t>
            </a:fld>
            <a:endParaRPr lang="en-US"/>
          </a:p>
        </p:txBody>
      </p:sp>
    </p:spTree>
    <p:extLst>
      <p:ext uri="{BB962C8B-B14F-4D97-AF65-F5344CB8AC3E}">
        <p14:creationId xmlns:p14="http://schemas.microsoft.com/office/powerpoint/2010/main" val="41126609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352800"/>
            <a:ext cx="6858000" cy="1524000"/>
          </a:xfrm>
          <a:noFill/>
        </p:spPr>
        <p:txBody>
          <a:bodyPr anchor="t" anchorCtr="0">
            <a:normAutofit/>
          </a:bodyPr>
          <a:lstStyle>
            <a:lvl1pPr algn="r">
              <a:defRPr sz="4400">
                <a:solidFill>
                  <a:schemeClr val="tx1"/>
                </a:solidFill>
              </a:defRPr>
            </a:lvl1pPr>
          </a:lstStyle>
          <a:p>
            <a:r>
              <a:rPr kumimoji="0"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3200">
                <a:solidFill>
                  <a:schemeClr val="tx1"/>
                </a:solidFill>
                <a:latin typeface="Calibri" panose="020F0502020204030204" pitchFamily="34" charset="0"/>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
        <p:nvSpPr>
          <p:cNvPr id="21" name="Rectangle 20"/>
          <p:cNvSpPr/>
          <p:nvPr/>
        </p:nvSpPr>
        <p:spPr>
          <a:xfrm>
            <a:off x="904875" y="3276600"/>
            <a:ext cx="7315200" cy="165163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276600"/>
            <a:ext cx="228600" cy="1651635"/>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13"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0"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67622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kumimoji="0"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lstStyle>
            <a:lvl1pPr>
              <a:defRPr sz="3200"/>
            </a:lvl1pPr>
            <a:lvl2pPr>
              <a:defRPr sz="2600"/>
            </a:lvl2pPr>
            <a:lvl3pPr>
              <a:defRPr sz="2200"/>
            </a:lvl3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315595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normAutofit/>
          </a:bodyPr>
          <a:lstStyle>
            <a:lvl1pPr algn="r">
              <a:buNone/>
              <a:defRPr sz="4400" b="0" cap="none" baseline="0">
                <a:solidFill>
                  <a:schemeClr val="tx1"/>
                </a:solidFill>
              </a:defRPr>
            </a:lvl1pPr>
          </a:lstStyle>
          <a:p>
            <a:r>
              <a:rPr kumimoji="0" lang="en-US" dirty="0"/>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normAutofit/>
          </a:bodyPr>
          <a:lstStyle>
            <a:lvl1pPr marL="0" indent="0" algn="r">
              <a:buNone/>
              <a:defRPr sz="320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14"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0"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182064076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968130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dirty="0"/>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4167628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Tree>
    <p:extLst>
      <p:ext uri="{BB962C8B-B14F-4D97-AF65-F5344CB8AC3E}">
        <p14:creationId xmlns:p14="http://schemas.microsoft.com/office/powerpoint/2010/main" val="1515253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12"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0"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425551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800"/>
            </a:lvl1pPr>
          </a:lstStyle>
          <a:p>
            <a:r>
              <a:rPr kumimoji="0"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normAutofit/>
          </a:bodyPr>
          <a:lstStyle>
            <a:lvl1pPr>
              <a:defRPr sz="4000"/>
            </a:lvl1pPr>
            <a:lvl2pPr>
              <a:defRPr sz="3200"/>
            </a:lvl2pPr>
            <a:lvl3pPr>
              <a:defRPr sz="2800"/>
            </a:lvl3pPr>
            <a:lvl4pPr>
              <a:defRPr sz="2000"/>
            </a:lvl4pPr>
            <a:lvl5pPr>
              <a:defRPr sz="2000"/>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941187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bg1"/>
                </a:solidFill>
                <a:latin typeface="Calibri" panose="020F0502020204030204" pitchFamily="34" charset="0"/>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1"/>
                </a:solidFill>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1178587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4400" b="0">
                <a:solidFill>
                  <a:schemeClr val="tx1"/>
                </a:solidFill>
              </a:defRPr>
            </a:lvl1pPr>
          </a:lstStyle>
          <a:p>
            <a:r>
              <a:rPr kumimoji="0"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noAutofit/>
          </a:bodyPr>
          <a:lstStyle>
            <a:lvl1pPr marL="0" indent="0" algn="l">
              <a:buFontTx/>
              <a:buNone/>
              <a:defRPr sz="3200">
                <a:solidFill>
                  <a:schemeClr val="bg1"/>
                </a:solidFill>
              </a:defRPr>
            </a:lvl1pPr>
            <a:lvl2pPr>
              <a:defRPr sz="1200"/>
            </a:lvl2pPr>
            <a:lvl3pPr>
              <a:defRPr sz="1000"/>
            </a:lvl3pPr>
            <a:lvl4pPr>
              <a:defRPr sz="900"/>
            </a:lvl4pPr>
            <a:lvl5pPr>
              <a:defRPr sz="900"/>
            </a:lvl5pPr>
          </a:lstStyle>
          <a:p>
            <a:pPr lvl="0" eaLnBrk="1" latinLnBrk="0" hangingPunct="1"/>
            <a:r>
              <a:rPr kumimoji="0" lang="en-US" dirty="0"/>
              <a:t>Click to edit Master text styles</a:t>
            </a:r>
          </a:p>
        </p:txBody>
      </p:sp>
      <p:sp>
        <p:nvSpPr>
          <p:cNvPr id="10" name="Rectangle 9"/>
          <p:cNvSpPr/>
          <p:nvPr/>
        </p:nvSpPr>
        <p:spPr>
          <a:xfrm>
            <a:off x="457200" y="500856"/>
            <a:ext cx="18288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0"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229825565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507356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38"/>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417348" y="2963339"/>
            <a:ext cx="5853141"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rot="5400000">
            <a:off x="-190350" y="495150"/>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5400000">
            <a:off x="-512698" y="4961024"/>
            <a:ext cx="2212848" cy="672800"/>
          </a:xfrm>
          <a:prstGeom prst="rect">
            <a:avLst/>
          </a:prstGeom>
        </p:spPr>
      </p:pic>
    </p:spTree>
    <p:extLst>
      <p:ext uri="{BB962C8B-B14F-4D97-AF65-F5344CB8AC3E}">
        <p14:creationId xmlns:p14="http://schemas.microsoft.com/office/powerpoint/2010/main" val="482733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33900"/>
          </a:xfrm>
        </p:spPr>
        <p:txBody>
          <a:bodyPr/>
          <a:lstStyle/>
          <a:p>
            <a:pPr lvl="0"/>
            <a:endParaRPr lang="en-US" noProof="0"/>
          </a:p>
        </p:txBody>
      </p:sp>
      <p:sp>
        <p:nvSpPr>
          <p:cNvPr id="4" name="Rectangle 218"/>
          <p:cNvSpPr>
            <a:spLocks noGrp="1" noChangeArrowheads="1"/>
          </p:cNvSpPr>
          <p:nvPr>
            <p:ph type="sldNum" sz="quarter" idx="10"/>
          </p:nvPr>
        </p:nvSpPr>
        <p:spPr>
          <a:xfrm>
            <a:off x="6251448" y="6556248"/>
            <a:ext cx="588336" cy="228600"/>
          </a:xfrm>
          <a:prstGeom prst="rect">
            <a:avLst/>
          </a:prstGeom>
        </p:spPr>
        <p:txBody>
          <a:bodyPr/>
          <a:lstStyle>
            <a:lvl1pPr>
              <a:defRPr/>
            </a:lvl1pPr>
          </a:lstStyle>
          <a:p>
            <a:pPr>
              <a:defRPr/>
            </a:pPr>
            <a:fld id="{58C7E323-D131-4E3A-9E2F-77C209BD0B77}" type="slidenum">
              <a:rPr lang="en-US"/>
              <a:pPr>
                <a:defRPr/>
              </a:pPr>
              <a:t>‹#›</a:t>
            </a:fld>
            <a:endParaRPr lang="en-US"/>
          </a:p>
        </p:txBody>
      </p:sp>
      <p:sp>
        <p:nvSpPr>
          <p:cNvPr id="5" name="Rectangle 219"/>
          <p:cNvSpPr>
            <a:spLocks noGrp="1" noChangeArrowheads="1"/>
          </p:cNvSpPr>
          <p:nvPr>
            <p:ph type="dt" sz="half" idx="11"/>
          </p:nvPr>
        </p:nvSpPr>
        <p:spPr>
          <a:xfrm>
            <a:off x="457200" y="6243638"/>
            <a:ext cx="2133600" cy="457200"/>
          </a:xfrm>
          <a:prstGeom prst="rect">
            <a:avLst/>
          </a:prstGeom>
        </p:spPr>
        <p:txBody>
          <a:bodyPr/>
          <a:lstStyle>
            <a:lvl1pPr>
              <a:defRPr>
                <a:latin typeface="Arial" charset="0"/>
              </a:defRPr>
            </a:lvl1pPr>
          </a:lstStyle>
          <a:p>
            <a:pPr>
              <a:defRPr/>
            </a:pPr>
            <a:endParaRPr lang="en-US"/>
          </a:p>
        </p:txBody>
      </p:sp>
    </p:spTree>
    <p:extLst>
      <p:ext uri="{BB962C8B-B14F-4D97-AF65-F5344CB8AC3E}">
        <p14:creationId xmlns:p14="http://schemas.microsoft.com/office/powerpoint/2010/main" val="14832016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9" name="Slide Number Placeholder 6">
            <a:extLst>
              <a:ext uri="{FF2B5EF4-FFF2-40B4-BE49-F238E27FC236}">
                <a16:creationId xmlns:a16="http://schemas.microsoft.com/office/drawing/2014/main" id="{E55CA321-8940-4E43-9470-042EA05A7DBC}"/>
              </a:ext>
            </a:extLst>
          </p:cNvPr>
          <p:cNvSpPr>
            <a:spLocks noGrp="1"/>
          </p:cNvSpPr>
          <p:nvPr>
            <p:ph type="sldNum" sz="quarter" idx="4"/>
          </p:nvPr>
        </p:nvSpPr>
        <p:spPr>
          <a:xfrm rot="10800000" flipV="1">
            <a:off x="8785857" y="5832847"/>
            <a:ext cx="246061" cy="283076"/>
          </a:xfrm>
          <a:prstGeom prst="rect">
            <a:avLst/>
          </a:prstGeom>
        </p:spPr>
        <p:txBody>
          <a:bodyPr vert="horz" wrap="square" lIns="0" tIns="0" rIns="0" bIns="0" rtlCol="0" anchor="b" anchorCtr="0"/>
          <a:lstStyle>
            <a:lvl1pPr algn="l">
              <a:defRPr sz="675" i="0">
                <a:solidFill>
                  <a:schemeClr val="bg1"/>
                </a:solidFill>
                <a:latin typeface="Arial" pitchFamily="34" charset="0"/>
                <a:cs typeface="Arial" pitchFamily="34" charset="0"/>
              </a:defRPr>
            </a:lvl1pPr>
          </a:lstStyle>
          <a:p>
            <a:fld id="{7BCC8D0D-EAEC-449D-9161-023DFF90F2E2}" type="slidenum">
              <a:rPr lang="en-US" smtClean="0"/>
              <a:pPr/>
              <a:t>‹#›</a:t>
            </a:fld>
            <a:endParaRPr lang="en-US" dirty="0"/>
          </a:p>
        </p:txBody>
      </p:sp>
      <p:sp>
        <p:nvSpPr>
          <p:cNvPr id="5" name="Rectangle 4">
            <a:extLst>
              <a:ext uri="{FF2B5EF4-FFF2-40B4-BE49-F238E27FC236}">
                <a16:creationId xmlns:a16="http://schemas.microsoft.com/office/drawing/2014/main" id="{8ED1D6E9-2BBE-4B08-92EC-6C28ACB7EB93}"/>
              </a:ext>
            </a:extLst>
          </p:cNvPr>
          <p:cNvSpPr>
            <a:spLocks noChangeArrowheads="1"/>
          </p:cNvSpPr>
          <p:nvPr userDrawn="1"/>
        </p:nvSpPr>
        <p:spPr bwMode="auto">
          <a:xfrm flipV="1">
            <a:off x="511233" y="1209322"/>
            <a:ext cx="8491451" cy="45720"/>
          </a:xfrm>
          <a:prstGeom prst="rect">
            <a:avLst/>
          </a:prstGeom>
          <a:gradFill rotWithShape="0">
            <a:gsLst>
              <a:gs pos="0">
                <a:schemeClr val="tx1"/>
              </a:gs>
              <a:gs pos="89000">
                <a:srgbClr val="EFEAE3">
                  <a:lumMod val="39000"/>
                  <a:lumOff val="61000"/>
                </a:srgbClr>
              </a:gs>
              <a:gs pos="29000">
                <a:srgbClr val="7A5F46"/>
              </a:gs>
            </a:gsLst>
            <a:lin ang="0" scaled="1"/>
          </a:gradFill>
          <a:ln>
            <a:noFill/>
          </a:ln>
          <a:effectLst/>
        </p:spPr>
        <p:txBody>
          <a:bodyPr wrap="none" anchor="ctr"/>
          <a:lstStyle/>
          <a:p>
            <a:pPr marL="0" marR="0" lvl="0" indent="0" algn="ctr" defTabSz="685800" rtl="0" eaLnBrk="0" fontAlgn="auto" latinLnBrk="0" hangingPunct="0">
              <a:lnSpc>
                <a:spcPct val="100000"/>
              </a:lnSpc>
              <a:spcBef>
                <a:spcPts val="0"/>
              </a:spcBef>
              <a:spcAft>
                <a:spcPts val="0"/>
              </a:spcAft>
              <a:buClrTx/>
              <a:buSzTx/>
              <a:buFontTx/>
              <a:buNone/>
              <a:tabLst/>
              <a:defRPr/>
            </a:pPr>
            <a:endParaRPr kumimoji="0" lang="en-US" sz="2250" b="0" i="0" u="none" strike="noStrike" kern="1200" cap="none" spc="0" normalizeH="0" baseline="0" noProof="0">
              <a:ln>
                <a:noFill/>
              </a:ln>
              <a:solidFill>
                <a:prstClr val="black"/>
              </a:solidFill>
              <a:effectLst/>
              <a:uLnTx/>
              <a:uFillTx/>
              <a:latin typeface="Times" charset="0"/>
              <a:ea typeface="+mn-ea"/>
              <a:cs typeface="+mn-cs"/>
            </a:endParaRPr>
          </a:p>
        </p:txBody>
      </p:sp>
      <p:sp>
        <p:nvSpPr>
          <p:cNvPr id="7" name="TextBox 6">
            <a:extLst>
              <a:ext uri="{FF2B5EF4-FFF2-40B4-BE49-F238E27FC236}">
                <a16:creationId xmlns:a16="http://schemas.microsoft.com/office/drawing/2014/main" id="{D6776BE1-D95C-4B0F-9057-6772C2E4A7A6}"/>
              </a:ext>
            </a:extLst>
          </p:cNvPr>
          <p:cNvSpPr txBox="1"/>
          <p:nvPr userDrawn="1"/>
        </p:nvSpPr>
        <p:spPr>
          <a:xfrm>
            <a:off x="511234" y="1637774"/>
            <a:ext cx="8382044" cy="664284"/>
          </a:xfrm>
          <a:prstGeom prst="rect">
            <a:avLst/>
          </a:prstGeom>
          <a:noFill/>
        </p:spPr>
        <p:txBody>
          <a:bodyPr wrap="square" rtlCol="0">
            <a:spAutoFit/>
          </a:bodyPr>
          <a:lstStyle/>
          <a:p>
            <a:pPr marL="257175" indent="-257175">
              <a:spcAft>
                <a:spcPts val="450"/>
              </a:spcAft>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a:p>
            <a:pPr marL="257175" indent="-257175">
              <a:buFont typeface="Arial" panose="020B0604020202020204" pitchFamily="34" charset="0"/>
              <a:buChar char="•"/>
            </a:pPr>
            <a:endParaRPr lang="en-US" sz="1500" dirty="0"/>
          </a:p>
        </p:txBody>
      </p:sp>
      <p:sp>
        <p:nvSpPr>
          <p:cNvPr id="8" name="Title 1">
            <a:extLst>
              <a:ext uri="{FF2B5EF4-FFF2-40B4-BE49-F238E27FC236}">
                <a16:creationId xmlns:a16="http://schemas.microsoft.com/office/drawing/2014/main" id="{597F347E-A677-4B2B-BB35-6EA06ABFBBC8}"/>
              </a:ext>
            </a:extLst>
          </p:cNvPr>
          <p:cNvSpPr>
            <a:spLocks noGrp="1"/>
          </p:cNvSpPr>
          <p:nvPr>
            <p:ph type="title"/>
          </p:nvPr>
        </p:nvSpPr>
        <p:spPr>
          <a:xfrm>
            <a:off x="511233" y="-276551"/>
            <a:ext cx="6959089" cy="1450757"/>
          </a:xfrm>
          <a:prstGeom prst="rect">
            <a:avLst/>
          </a:prstGeom>
        </p:spPr>
        <p:txBody>
          <a:bodyPr>
            <a:normAutofit/>
          </a:bodyPr>
          <a:lstStyle/>
          <a:p>
            <a:r>
              <a:rPr lang="en-US" sz="3300" dirty="0">
                <a:solidFill>
                  <a:schemeClr val="tx1"/>
                </a:solidFill>
              </a:rPr>
              <a:t>Capitalize First Word In Calibri Light 44</a:t>
            </a:r>
          </a:p>
        </p:txBody>
      </p:sp>
      <p:sp>
        <p:nvSpPr>
          <p:cNvPr id="10" name="TextBox 9">
            <a:extLst>
              <a:ext uri="{FF2B5EF4-FFF2-40B4-BE49-F238E27FC236}">
                <a16:creationId xmlns:a16="http://schemas.microsoft.com/office/drawing/2014/main" id="{66E36132-BCF6-4AB0-9559-4264AFBDE442}"/>
              </a:ext>
            </a:extLst>
          </p:cNvPr>
          <p:cNvSpPr txBox="1"/>
          <p:nvPr userDrawn="1"/>
        </p:nvSpPr>
        <p:spPr>
          <a:xfrm>
            <a:off x="511234" y="1637774"/>
            <a:ext cx="8382044" cy="664284"/>
          </a:xfrm>
          <a:prstGeom prst="rect">
            <a:avLst/>
          </a:prstGeom>
          <a:noFill/>
        </p:spPr>
        <p:txBody>
          <a:bodyPr wrap="square" rtlCol="0">
            <a:spAutoFit/>
          </a:bodyPr>
          <a:lstStyle/>
          <a:p>
            <a:pPr marL="257175" indent="-257175">
              <a:spcAft>
                <a:spcPts val="450"/>
              </a:spcAft>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a:p>
            <a:pPr marL="257175" indent="-257175">
              <a:buFont typeface="Arial" panose="020B0604020202020204" pitchFamily="34" charset="0"/>
              <a:buChar char="•"/>
            </a:pPr>
            <a:endParaRPr lang="en-US" sz="1500" dirty="0"/>
          </a:p>
        </p:txBody>
      </p:sp>
    </p:spTree>
    <p:extLst>
      <p:ext uri="{BB962C8B-B14F-4D97-AF65-F5344CB8AC3E}">
        <p14:creationId xmlns:p14="http://schemas.microsoft.com/office/powerpoint/2010/main" val="40175098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p:spPr>
        <p:txBody>
          <a:bodyPr/>
          <a:lstStyle/>
          <a:p>
            <a:r>
              <a:rPr lang="en-US"/>
              <a:t>Click to edit Master title style</a:t>
            </a:r>
          </a:p>
        </p:txBody>
      </p:sp>
      <p:sp>
        <p:nvSpPr>
          <p:cNvPr id="3" name="Text Placeholder 2"/>
          <p:cNvSpPr>
            <a:spLocks noGrp="1"/>
          </p:cNvSpPr>
          <p:nvPr>
            <p:ph type="body"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598613"/>
            <a:ext cx="4037013"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eaLnBrk="1" fontAlgn="auto" hangingPunct="1">
              <a:spcBef>
                <a:spcPts val="0"/>
              </a:spcBef>
              <a:spcAft>
                <a:spcPts val="0"/>
              </a:spcAft>
              <a:defRPr/>
            </a:pPr>
            <a:fld id="{114813B1-857E-4D46-BE5D-9A28513CA6BB}" type="slidenum">
              <a:rPr lang="en-US" sz="1800">
                <a:solidFill>
                  <a:prstClr val="black"/>
                </a:solidFill>
                <a:latin typeface="Gill Sans MT"/>
              </a:rPr>
              <a:pPr eaLnBrk="1" fontAlgn="auto" hangingPunct="1">
                <a:spcBef>
                  <a:spcPts val="0"/>
                </a:spcBef>
                <a:spcAft>
                  <a:spcPts val="0"/>
                </a:spcAft>
                <a:defRPr/>
              </a:pPr>
              <a:t>‹#›</a:t>
            </a:fld>
            <a:endParaRPr lang="en-US" sz="1800">
              <a:solidFill>
                <a:prstClr val="black"/>
              </a:solidFill>
              <a:latin typeface="Gill Sans MT"/>
            </a:endParaRPr>
          </a:p>
        </p:txBody>
      </p:sp>
    </p:spTree>
    <p:extLst>
      <p:ext uri="{BB962C8B-B14F-4D97-AF65-F5344CB8AC3E}">
        <p14:creationId xmlns:p14="http://schemas.microsoft.com/office/powerpoint/2010/main" val="22416263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mediaAndTx">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a:t>Click to edit Master title style</a:t>
            </a:r>
          </a:p>
        </p:txBody>
      </p:sp>
      <p:sp>
        <p:nvSpPr>
          <p:cNvPr id="3" name="Media Placeholder 2"/>
          <p:cNvSpPr>
            <a:spLocks noGrp="1"/>
          </p:cNvSpPr>
          <p:nvPr>
            <p:ph type="media" sz="half" idx="1"/>
          </p:nvPr>
        </p:nvSpPr>
        <p:spPr>
          <a:xfrm>
            <a:off x="1169988" y="1946275"/>
            <a:ext cx="3810000" cy="4114800"/>
          </a:xfrm>
        </p:spPr>
        <p:txBody>
          <a:bodyPr/>
          <a:lstStyle/>
          <a:p>
            <a:pPr lvl="0"/>
            <a:endParaRPr lang="en-US" noProof="0"/>
          </a:p>
        </p:txBody>
      </p:sp>
      <p:sp>
        <p:nvSpPr>
          <p:cNvPr id="4" name="Text Placeholder 3"/>
          <p:cNvSpPr>
            <a:spLocks noGrp="1"/>
          </p:cNvSpPr>
          <p:nvPr>
            <p:ph type="body" sz="half" idx="2"/>
          </p:nvPr>
        </p:nvSpPr>
        <p:spPr>
          <a:xfrm>
            <a:off x="5132388" y="1946275"/>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191655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p:spPr>
        <p:txBody>
          <a:bodyPr/>
          <a:lstStyle/>
          <a:p>
            <a:r>
              <a:rPr lang="en-US"/>
              <a:t>Click to edit Master title style</a:t>
            </a:r>
          </a:p>
        </p:txBody>
      </p:sp>
      <p:sp>
        <p:nvSpPr>
          <p:cNvPr id="3" name="Text Placeholder 2"/>
          <p:cNvSpPr>
            <a:spLocks noGrp="1"/>
          </p:cNvSpPr>
          <p:nvPr>
            <p:ph type="body"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5"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5025" y="3922713"/>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eaLnBrk="1" fontAlgn="auto" hangingPunct="1">
              <a:spcBef>
                <a:spcPts val="0"/>
              </a:spcBef>
              <a:spcAft>
                <a:spcPts val="0"/>
              </a:spcAft>
              <a:defRPr/>
            </a:pPr>
            <a:fld id="{BD444616-E14A-46A0-A6D3-6E66F6B1A6DF}" type="slidenum">
              <a:rPr lang="en-US" sz="1800">
                <a:solidFill>
                  <a:prstClr val="black"/>
                </a:solidFill>
                <a:latin typeface="Gill Sans MT"/>
              </a:rPr>
              <a:pPr eaLnBrk="1" fontAlgn="auto" hangingPunct="1">
                <a:spcBef>
                  <a:spcPts val="0"/>
                </a:spcBef>
                <a:spcAft>
                  <a:spcPts val="0"/>
                </a:spcAft>
                <a:defRPr/>
              </a:pPr>
              <a:t>‹#›</a:t>
            </a:fld>
            <a:endParaRPr lang="en-US" sz="1800">
              <a:solidFill>
                <a:prstClr val="black"/>
              </a:solidFill>
              <a:latin typeface="Gill Sans MT"/>
            </a:endParaRPr>
          </a:p>
        </p:txBody>
      </p:sp>
    </p:spTree>
    <p:extLst>
      <p:ext uri="{BB962C8B-B14F-4D97-AF65-F5344CB8AC3E}">
        <p14:creationId xmlns:p14="http://schemas.microsoft.com/office/powerpoint/2010/main" val="40492702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5614" y="273050"/>
            <a:ext cx="8226425" cy="1143000"/>
          </a:xfrm>
        </p:spPr>
        <p:txBody>
          <a:bodyPr/>
          <a:lstStyle/>
          <a:p>
            <a:r>
              <a:rPr lang="en-US"/>
              <a:t>Click to edit Master title style</a:t>
            </a:r>
          </a:p>
        </p:txBody>
      </p:sp>
      <p:sp>
        <p:nvSpPr>
          <p:cNvPr id="3" name="Content Placeholder 2"/>
          <p:cNvSpPr>
            <a:spLocks noGrp="1"/>
          </p:cNvSpPr>
          <p:nvPr>
            <p:ph sz="quarter" idx="1"/>
          </p:nvPr>
        </p:nvSpPr>
        <p:spPr>
          <a:xfrm>
            <a:off x="455614" y="1598613"/>
            <a:ext cx="4037012"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5"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5614" y="3922715"/>
            <a:ext cx="4037012"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3922715"/>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0"/>
          <p:cNvSpPr>
            <a:spLocks noGrp="1" noChangeArrowheads="1"/>
          </p:cNvSpPr>
          <p:nvPr>
            <p:ph type="sldNum" sz="quarter" idx="10"/>
          </p:nvPr>
        </p:nvSpPr>
        <p:spPr>
          <a:xfrm>
            <a:off x="6553201" y="6242052"/>
            <a:ext cx="2130425" cy="474663"/>
          </a:xfrm>
          <a:prstGeom prst="rect">
            <a:avLst/>
          </a:prstGeom>
        </p:spPr>
        <p:txBody>
          <a:bodyPr vert="horz" wrap="square" lIns="91440" tIns="45720" rIns="91440" bIns="45720" numCol="1" anchor="t" anchorCtr="0" compatLnSpc="1">
            <a:prstTxWarp prst="textNoShape">
              <a:avLst/>
            </a:prstTxWarp>
          </a:bodyPr>
          <a:lstStyle>
            <a:lvl1pPr>
              <a:defRPr/>
            </a:lvl1pPr>
          </a:lstStyle>
          <a:p>
            <a:fld id="{C4B60773-B98C-4109-B941-042E7687E890}" type="slidenum">
              <a:rPr lang="en-US"/>
              <a:pPr/>
              <a:t>‹#›</a:t>
            </a:fld>
            <a:endParaRPr lang="en-US"/>
          </a:p>
        </p:txBody>
      </p:sp>
    </p:spTree>
    <p:extLst>
      <p:ext uri="{BB962C8B-B14F-4D97-AF65-F5344CB8AC3E}">
        <p14:creationId xmlns:p14="http://schemas.microsoft.com/office/powerpoint/2010/main" val="143999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normAutofit/>
          </a:bodyPr>
          <a:lstStyle>
            <a:lvl1pPr algn="r">
              <a:buNone/>
              <a:defRPr sz="3300" b="0" cap="none" baseline="0">
                <a:solidFill>
                  <a:schemeClr val="tx1"/>
                </a:solidFill>
              </a:defRPr>
            </a:lvl1pPr>
          </a:lstStyle>
          <a:p>
            <a:r>
              <a:rPr kumimoji="0" lang="en-US" dirty="0"/>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normAutofit/>
          </a:bodyPr>
          <a:lstStyle>
            <a:lvl1pPr marL="0" indent="0" algn="r">
              <a:buNone/>
              <a:defRPr sz="2400">
                <a:solidFill>
                  <a:schemeClr val="bg1"/>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914400" y="2819400"/>
            <a:ext cx="228600" cy="128016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pic>
        <p:nvPicPr>
          <p:cNvPr id="14"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2"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9"/>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73466359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EBA2842-48DF-40E2-BFEB-26493492E960}"/>
              </a:ext>
            </a:extLst>
          </p:cNvPr>
          <p:cNvSpPr/>
          <p:nvPr/>
        </p:nvSpPr>
        <p:spPr>
          <a:xfrm>
            <a:off x="905248" y="3276600"/>
            <a:ext cx="7314914" cy="165100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5" name="Rectangle 4">
            <a:extLst>
              <a:ext uri="{FF2B5EF4-FFF2-40B4-BE49-F238E27FC236}">
                <a16:creationId xmlns:a16="http://schemas.microsoft.com/office/drawing/2014/main" id="{581E1D83-2067-41D5-B78F-7A4E81EE5770}"/>
              </a:ext>
            </a:extLst>
          </p:cNvPr>
          <p:cNvSpPr/>
          <p:nvPr/>
        </p:nvSpPr>
        <p:spPr>
          <a:xfrm>
            <a:off x="905248" y="3276600"/>
            <a:ext cx="228815" cy="1651000"/>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6" name="Rectangle 5">
            <a:extLst>
              <a:ext uri="{FF2B5EF4-FFF2-40B4-BE49-F238E27FC236}">
                <a16:creationId xmlns:a16="http://schemas.microsoft.com/office/drawing/2014/main" id="{5E133F5A-86BD-4145-AD78-41DD9A375E45}"/>
              </a:ext>
            </a:extLst>
          </p:cNvPr>
          <p:cNvSpPr/>
          <p:nvPr/>
        </p:nvSpPr>
        <p:spPr>
          <a:xfrm>
            <a:off x="913828" y="5048250"/>
            <a:ext cx="228815"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8" name="Title 7"/>
          <p:cNvSpPr>
            <a:spLocks noGrp="1"/>
          </p:cNvSpPr>
          <p:nvPr>
            <p:ph type="ctrTitle"/>
          </p:nvPr>
        </p:nvSpPr>
        <p:spPr>
          <a:xfrm>
            <a:off x="1219200" y="3352800"/>
            <a:ext cx="6858000" cy="1524000"/>
          </a:xfrm>
          <a:noFill/>
        </p:spPr>
        <p:txBody>
          <a:bodyPr anchor="t">
            <a:normAutofit/>
          </a:bodyPr>
          <a:lstStyle>
            <a:lvl1pPr algn="r">
              <a:defRPr sz="3964">
                <a:solidFill>
                  <a:schemeClr val="tx1"/>
                </a:solidFill>
              </a:defRPr>
            </a:lvl1pPr>
          </a:lstStyle>
          <a:p>
            <a:r>
              <a:rPr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2883">
                <a:solidFill>
                  <a:schemeClr val="tx1"/>
                </a:solidFill>
                <a:latin typeface="Calibri" panose="020F0502020204030204" pitchFamily="34" charset="0"/>
                <a:ea typeface="+mj-ea"/>
                <a:cs typeface="+mj-cs"/>
              </a:defRPr>
            </a:lvl1pPr>
            <a:lvl2pPr marL="411846" indent="0" algn="ctr">
              <a:buNone/>
            </a:lvl2pPr>
            <a:lvl3pPr marL="823692" indent="0" algn="ctr">
              <a:buNone/>
            </a:lvl3pPr>
            <a:lvl4pPr marL="1235537" indent="0" algn="ctr">
              <a:buNone/>
            </a:lvl4pPr>
            <a:lvl5pPr marL="1647383" indent="0" algn="ctr">
              <a:buNone/>
            </a:lvl5pPr>
            <a:lvl6pPr marL="2059229" indent="0" algn="ctr">
              <a:buNone/>
            </a:lvl6pPr>
            <a:lvl7pPr marL="2471075" indent="0" algn="ctr">
              <a:buNone/>
            </a:lvl7pPr>
            <a:lvl8pPr marL="2882920" indent="0" algn="ctr">
              <a:buNone/>
            </a:lvl8pPr>
            <a:lvl9pPr marL="3294766" indent="0" algn="ctr">
              <a:buNone/>
            </a:lvl9pPr>
          </a:lstStyle>
          <a:p>
            <a:r>
              <a:rPr lang="en-US" dirty="0"/>
              <a:t>Click to edit Master subtitle style</a:t>
            </a:r>
          </a:p>
        </p:txBody>
      </p:sp>
    </p:spTree>
    <p:extLst>
      <p:ext uri="{BB962C8B-B14F-4D97-AF65-F5344CB8AC3E}">
        <p14:creationId xmlns:p14="http://schemas.microsoft.com/office/powerpoint/2010/main" val="2892029237"/>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964"/>
            </a:lvl1pPr>
          </a:lstStyle>
          <a:p>
            <a:r>
              <a:rPr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lstStyle>
            <a:lvl1pPr>
              <a:defRPr sz="2883"/>
            </a:lvl1pPr>
            <a:lvl2pPr>
              <a:defRPr sz="2342"/>
            </a:lvl2pPr>
            <a:lvl3pPr>
              <a:defRPr sz="1982"/>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02617306"/>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F34ED9-A643-4A30-AC3C-BDE575473D51}"/>
              </a:ext>
            </a:extLst>
          </p:cNvPr>
          <p:cNvSpPr/>
          <p:nvPr/>
        </p:nvSpPr>
        <p:spPr>
          <a:xfrm>
            <a:off x="913828" y="2819401"/>
            <a:ext cx="7316344"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5" name="Rectangle 4">
            <a:extLst>
              <a:ext uri="{FF2B5EF4-FFF2-40B4-BE49-F238E27FC236}">
                <a16:creationId xmlns:a16="http://schemas.microsoft.com/office/drawing/2014/main" id="{74D3DF9E-45C2-4282-AA2A-E83E1FBD3998}"/>
              </a:ext>
            </a:extLst>
          </p:cNvPr>
          <p:cNvSpPr/>
          <p:nvPr/>
        </p:nvSpPr>
        <p:spPr>
          <a:xfrm>
            <a:off x="913828" y="2819401"/>
            <a:ext cx="228815" cy="1279525"/>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2" name="Title 1"/>
          <p:cNvSpPr>
            <a:spLocks noGrp="1"/>
          </p:cNvSpPr>
          <p:nvPr>
            <p:ph type="title"/>
          </p:nvPr>
        </p:nvSpPr>
        <p:spPr>
          <a:xfrm>
            <a:off x="1219200" y="2971800"/>
            <a:ext cx="6858000" cy="1066800"/>
          </a:xfrm>
        </p:spPr>
        <p:txBody>
          <a:bodyPr anchor="t">
            <a:normAutofit/>
          </a:bodyPr>
          <a:lstStyle>
            <a:lvl1pPr algn="r">
              <a:buNone/>
              <a:defRPr sz="3964" b="0" cap="none" baseline="0">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1295401" y="4267200"/>
            <a:ext cx="6781800" cy="1143000"/>
          </a:xfrm>
        </p:spPr>
        <p:txBody>
          <a:bodyPr>
            <a:normAutofit/>
          </a:bodyPr>
          <a:lstStyle>
            <a:lvl1pPr marL="0" indent="0" algn="r">
              <a:buNone/>
              <a:defRPr sz="2883">
                <a:solidFill>
                  <a:schemeClr val="bg1"/>
                </a:solidFill>
              </a:defRPr>
            </a:lvl1pPr>
            <a:lvl2pPr>
              <a:buNone/>
              <a:defRPr sz="1621">
                <a:solidFill>
                  <a:schemeClr val="tx1">
                    <a:tint val="75000"/>
                  </a:schemeClr>
                </a:solidFill>
              </a:defRPr>
            </a:lvl2pPr>
            <a:lvl3pPr>
              <a:buNone/>
              <a:defRPr sz="1441">
                <a:solidFill>
                  <a:schemeClr val="tx1">
                    <a:tint val="75000"/>
                  </a:schemeClr>
                </a:solidFill>
              </a:defRPr>
            </a:lvl3pPr>
            <a:lvl4pPr>
              <a:buNone/>
              <a:defRPr sz="1261">
                <a:solidFill>
                  <a:schemeClr val="tx1">
                    <a:tint val="75000"/>
                  </a:schemeClr>
                </a:solidFill>
              </a:defRPr>
            </a:lvl4pPr>
            <a:lvl5pPr>
              <a:buNone/>
              <a:defRPr sz="1261">
                <a:solidFill>
                  <a:schemeClr val="tx1">
                    <a:tint val="75000"/>
                  </a:schemeClr>
                </a:solidFill>
              </a:defRPr>
            </a:lvl5pPr>
          </a:lstStyle>
          <a:p>
            <a:pPr lvl="0"/>
            <a:r>
              <a:rPr lang="en-US" dirty="0"/>
              <a:t>Click to edit Master text styles</a:t>
            </a:r>
          </a:p>
        </p:txBody>
      </p:sp>
    </p:spTree>
    <p:extLst>
      <p:ext uri="{BB962C8B-B14F-4D97-AF65-F5344CB8AC3E}">
        <p14:creationId xmlns:p14="http://schemas.microsoft.com/office/powerpoint/2010/main" val="2967102336"/>
      </p:ext>
    </p:extLst>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632198" y="1216152"/>
            <a:ext cx="4041648" cy="4937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2527567"/>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lang="en-US" dirty="0"/>
              <a:t>Click to edit Master title style</a:t>
            </a:r>
          </a:p>
        </p:txBody>
      </p:sp>
      <p:sp>
        <p:nvSpPr>
          <p:cNvPr id="3" name="Text Placeholder 2"/>
          <p:cNvSpPr>
            <a:spLocks noGrp="1"/>
          </p:cNvSpPr>
          <p:nvPr>
            <p:ph type="body" idx="1"/>
          </p:nvPr>
        </p:nvSpPr>
        <p:spPr>
          <a:xfrm>
            <a:off x="457201" y="1285875"/>
            <a:ext cx="4040188" cy="685800"/>
          </a:xfrm>
          <a:noFill/>
          <a:ln>
            <a:noFill/>
          </a:ln>
        </p:spPr>
        <p:txBody>
          <a:bodyPr anchor="b">
            <a:noAutofit/>
          </a:bodyPr>
          <a:lstStyle>
            <a:lvl1pPr marL="0" indent="0">
              <a:buNone/>
              <a:defRPr sz="2883" b="1">
                <a:solidFill>
                  <a:schemeClr val="tx1"/>
                </a:solidFill>
              </a:defRPr>
            </a:lvl1pPr>
            <a:lvl2pPr>
              <a:buNone/>
              <a:defRPr sz="1802" b="1"/>
            </a:lvl2pPr>
            <a:lvl3pPr>
              <a:buNone/>
              <a:defRPr sz="1621" b="1"/>
            </a:lvl3pPr>
            <a:lvl4pPr>
              <a:buNone/>
              <a:defRPr sz="1441" b="1"/>
            </a:lvl4pPr>
            <a:lvl5pPr>
              <a:buNone/>
              <a:defRPr sz="1441" b="1"/>
            </a:lvl5pPr>
          </a:lstStyle>
          <a:p>
            <a:pPr lvl="0"/>
            <a:r>
              <a:rPr lang="en-US" dirty="0"/>
              <a:t>Click to edit</a:t>
            </a:r>
          </a:p>
        </p:txBody>
      </p:sp>
      <p:sp>
        <p:nvSpPr>
          <p:cNvPr id="4" name="Text Placeholder 3"/>
          <p:cNvSpPr>
            <a:spLocks noGrp="1"/>
          </p:cNvSpPr>
          <p:nvPr>
            <p:ph type="body" sz="half" idx="3"/>
          </p:nvPr>
        </p:nvSpPr>
        <p:spPr>
          <a:xfrm>
            <a:off x="4648201" y="1295400"/>
            <a:ext cx="4041775" cy="685800"/>
          </a:xfrm>
          <a:noFill/>
          <a:ln>
            <a:noFill/>
          </a:ln>
        </p:spPr>
        <p:txBody>
          <a:bodyPr anchor="b">
            <a:noAutofit/>
          </a:bodyPr>
          <a:lstStyle>
            <a:lvl1pPr marL="0" indent="0">
              <a:buNone/>
              <a:defRPr sz="2883" b="1">
                <a:solidFill>
                  <a:schemeClr val="tx1"/>
                </a:solidFill>
              </a:defRPr>
            </a:lvl1pPr>
            <a:lvl2pPr>
              <a:buNone/>
              <a:defRPr sz="1802" b="1"/>
            </a:lvl2pPr>
            <a:lvl3pPr>
              <a:buNone/>
              <a:defRPr sz="1621" b="1"/>
            </a:lvl3pPr>
            <a:lvl4pPr>
              <a:buNone/>
              <a:defRPr sz="1441" b="1"/>
            </a:lvl4pPr>
            <a:lvl5pPr>
              <a:buNone/>
              <a:defRPr sz="1441" b="1"/>
            </a:lvl5pPr>
          </a:lstStyle>
          <a:p>
            <a:pPr lvl="0"/>
            <a:r>
              <a:rPr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2"/>
          <p:cNvSpPr>
            <a:spLocks noGrp="1"/>
          </p:cNvSpPr>
          <p:nvPr>
            <p:ph sz="quarter" idx="4"/>
          </p:nvPr>
        </p:nvSpPr>
        <p:spPr>
          <a:xfrm>
            <a:off x="4648200" y="2133600"/>
            <a:ext cx="4038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73605969"/>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a:t>Click to edit Master title style</a:t>
            </a:r>
          </a:p>
        </p:txBody>
      </p:sp>
    </p:spTree>
    <p:extLst>
      <p:ext uri="{BB962C8B-B14F-4D97-AF65-F5344CB8AC3E}">
        <p14:creationId xmlns:p14="http://schemas.microsoft.com/office/powerpoint/2010/main" val="1088733822"/>
      </p:ext>
    </p:extLst>
  </p:cSld>
  <p:clrMapOvr>
    <a:masterClrMapping/>
  </p:clrMapOvr>
  <p:transition spd="med">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1362784"/>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5">
            <a:extLst>
              <a:ext uri="{FF2B5EF4-FFF2-40B4-BE49-F238E27FC236}">
                <a16:creationId xmlns:a16="http://schemas.microsoft.com/office/drawing/2014/main" id="{4B40052E-CE52-4F92-B1AE-54C1E74055B1}"/>
              </a:ext>
            </a:extLst>
          </p:cNvPr>
          <p:cNvSpPr>
            <a:spLocks noChangeShapeType="1"/>
          </p:cNvSpPr>
          <p:nvPr/>
        </p:nvSpPr>
        <p:spPr bwMode="auto">
          <a:xfrm rot="5400000">
            <a:off x="3160154" y="3324226"/>
            <a:ext cx="603567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sz="1621"/>
          </a:p>
        </p:txBody>
      </p:sp>
      <p:pic>
        <p:nvPicPr>
          <p:cNvPr id="6" name="Picture 3">
            <a:extLst>
              <a:ext uri="{FF2B5EF4-FFF2-40B4-BE49-F238E27FC236}">
                <a16:creationId xmlns:a16="http://schemas.microsoft.com/office/drawing/2014/main" id="{8A8EFF1E-803D-4827-82FE-ECCD5C393B8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393" y="6291263"/>
            <a:ext cx="820586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a:extLst>
              <a:ext uri="{FF2B5EF4-FFF2-40B4-BE49-F238E27FC236}">
                <a16:creationId xmlns:a16="http://schemas.microsoft.com/office/drawing/2014/main" id="{8D57AF85-5BAA-4C17-A062-904CF61076D0}"/>
              </a:ext>
            </a:extLst>
          </p:cNvPr>
          <p:cNvPicPr>
            <a:picLocks noChangeAspect="1" noChangeArrowheads="1"/>
          </p:cNvPicPr>
          <p:nvPr userDrawn="1"/>
        </p:nvPicPr>
        <p:blipFill>
          <a:blip r:embed="rId3">
            <a:clrChange>
              <a:clrFrom>
                <a:srgbClr val="BFBFBF"/>
              </a:clrFrom>
              <a:clrTo>
                <a:srgbClr val="BFBFBF">
                  <a:alpha val="0"/>
                </a:srgbClr>
              </a:clrTo>
            </a:clrChange>
            <a:grayscl/>
            <a:biLevel thresh="50000"/>
            <a:extLst>
              <a:ext uri="{28A0092B-C50C-407E-A947-70E740481C1C}">
                <a14:useLocalDpi xmlns:a14="http://schemas.microsoft.com/office/drawing/2010/main" val="0"/>
              </a:ext>
            </a:extLst>
          </a:blip>
          <a:srcRect/>
          <a:stretch>
            <a:fillRect/>
          </a:stretch>
        </p:blipFill>
        <p:spPr bwMode="auto">
          <a:xfrm>
            <a:off x="304610" y="6276975"/>
            <a:ext cx="1371457"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8">
            <a:extLst>
              <a:ext uri="{FF2B5EF4-FFF2-40B4-BE49-F238E27FC236}">
                <a16:creationId xmlns:a16="http://schemas.microsoft.com/office/drawing/2014/main" id="{4600A82F-E954-4F1A-9C8D-D000D3DD63D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778630" y="6108700"/>
            <a:ext cx="2212351"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324600" y="304800"/>
            <a:ext cx="2514600" cy="838200"/>
          </a:xfrm>
        </p:spPr>
        <p:txBody>
          <a:bodyPr>
            <a:noAutofit/>
          </a:bodyPr>
          <a:lstStyle>
            <a:lvl1pPr algn="l">
              <a:buNone/>
              <a:defRPr sz="1802" b="1">
                <a:solidFill>
                  <a:schemeClr val="bg1"/>
                </a:solidFill>
                <a:latin typeface="Calibri" panose="020F0502020204030204" pitchFamily="34" charset="0"/>
                <a:ea typeface="+mn-ea"/>
                <a:cs typeface="+mn-cs"/>
              </a:defRPr>
            </a:lvl1pPr>
          </a:lstStyle>
          <a:p>
            <a:r>
              <a:rPr lang="en-US" dirty="0"/>
              <a:t>Click to edit Master title style</a:t>
            </a:r>
          </a:p>
        </p:txBody>
      </p:sp>
      <p:sp>
        <p:nvSpPr>
          <p:cNvPr id="3" name="Text Placeholder 2"/>
          <p:cNvSpPr>
            <a:spLocks noGrp="1"/>
          </p:cNvSpPr>
          <p:nvPr>
            <p:ph type="body" idx="2"/>
          </p:nvPr>
        </p:nvSpPr>
        <p:spPr>
          <a:xfrm>
            <a:off x="6324600" y="1219202"/>
            <a:ext cx="2514600" cy="4843463"/>
          </a:xfrm>
        </p:spPr>
        <p:txBody>
          <a:bodyPr/>
          <a:lstStyle>
            <a:lvl1pPr marL="0" indent="0">
              <a:lnSpc>
                <a:spcPts val="1982"/>
              </a:lnSpc>
              <a:spcAft>
                <a:spcPts val="901"/>
              </a:spcAft>
              <a:buNone/>
              <a:defRPr sz="1441">
                <a:solidFill>
                  <a:schemeClr val="tx1"/>
                </a:solidFill>
              </a:defRPr>
            </a:lvl1pPr>
            <a:lvl2pPr>
              <a:buNone/>
              <a:defRPr sz="1081"/>
            </a:lvl2pPr>
            <a:lvl3pPr>
              <a:buNone/>
              <a:defRPr sz="901"/>
            </a:lvl3pPr>
            <a:lvl4pPr>
              <a:buNone/>
              <a:defRPr sz="811"/>
            </a:lvl4pPr>
            <a:lvl5pPr>
              <a:buNone/>
              <a:defRPr sz="811"/>
            </a:lvl5pPr>
          </a:lstStyle>
          <a:p>
            <a:pPr lvl="0"/>
            <a:r>
              <a:rPr lang="en-US" dirty="0"/>
              <a:t>Click to edit Master text styles</a:t>
            </a:r>
          </a:p>
        </p:txBody>
      </p:sp>
      <p:sp>
        <p:nvSpPr>
          <p:cNvPr id="12" name="Content Placeholder 11"/>
          <p:cNvSpPr>
            <a:spLocks noGrp="1"/>
          </p:cNvSpPr>
          <p:nvPr>
            <p:ph sz="quarter" idx="1"/>
          </p:nvPr>
        </p:nvSpPr>
        <p:spPr>
          <a:xfrm>
            <a:off x="304800" y="304800"/>
            <a:ext cx="5715000" cy="5715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32251304"/>
      </p:ext>
    </p:extLst>
  </p:cSld>
  <p:clrMapOvr>
    <a:masterClrMapping/>
  </p:clrMapOvr>
  <p:transition spd="med">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55BBBA1-292F-4195-8A02-144986692DF5}"/>
              </a:ext>
            </a:extLst>
          </p:cNvPr>
          <p:cNvSpPr/>
          <p:nvPr/>
        </p:nvSpPr>
        <p:spPr>
          <a:xfrm>
            <a:off x="457629" y="500063"/>
            <a:ext cx="183052"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pic>
        <p:nvPicPr>
          <p:cNvPr id="6" name="Picture 3">
            <a:extLst>
              <a:ext uri="{FF2B5EF4-FFF2-40B4-BE49-F238E27FC236}">
                <a16:creationId xmlns:a16="http://schemas.microsoft.com/office/drawing/2014/main" id="{CFF00A06-1808-4704-BE5D-F2DDE4A9376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03393" y="6291263"/>
            <a:ext cx="820586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a:extLst>
              <a:ext uri="{FF2B5EF4-FFF2-40B4-BE49-F238E27FC236}">
                <a16:creationId xmlns:a16="http://schemas.microsoft.com/office/drawing/2014/main" id="{CBA3D846-43B9-49F1-AF11-682BAA7FCD0E}"/>
              </a:ext>
            </a:extLst>
          </p:cNvPr>
          <p:cNvPicPr>
            <a:picLocks noChangeAspect="1" noChangeArrowheads="1"/>
          </p:cNvPicPr>
          <p:nvPr userDrawn="1"/>
        </p:nvPicPr>
        <p:blipFill>
          <a:blip r:embed="rId4">
            <a:clrChange>
              <a:clrFrom>
                <a:srgbClr val="BFBFBF"/>
              </a:clrFrom>
              <a:clrTo>
                <a:srgbClr val="BFBFBF">
                  <a:alpha val="0"/>
                </a:srgbClr>
              </a:clrTo>
            </a:clrChange>
            <a:grayscl/>
            <a:biLevel thresh="50000"/>
            <a:extLst>
              <a:ext uri="{28A0092B-C50C-407E-A947-70E740481C1C}">
                <a14:useLocalDpi xmlns:a14="http://schemas.microsoft.com/office/drawing/2010/main" val="0"/>
              </a:ext>
            </a:extLst>
          </a:blip>
          <a:srcRect/>
          <a:stretch>
            <a:fillRect/>
          </a:stretch>
        </p:blipFill>
        <p:spPr bwMode="auto">
          <a:xfrm>
            <a:off x="304610" y="6276975"/>
            <a:ext cx="1371457"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8">
            <a:extLst>
              <a:ext uri="{FF2B5EF4-FFF2-40B4-BE49-F238E27FC236}">
                <a16:creationId xmlns:a16="http://schemas.microsoft.com/office/drawing/2014/main" id="{E5B1AB1F-1F0D-47B9-ADAE-EAAEC97BE107}"/>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78630" y="6108700"/>
            <a:ext cx="2212351"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3964" b="0">
                <a:solidFill>
                  <a:schemeClr val="tx1"/>
                </a:solidFill>
              </a:defRPr>
            </a:lvl1pPr>
          </a:lstStyle>
          <a:p>
            <a:r>
              <a:rPr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marL="0" indent="0">
              <a:spcBef>
                <a:spcPts val="540"/>
              </a:spcBef>
              <a:buNone/>
              <a:defRPr sz="2883"/>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457200" y="1219200"/>
            <a:ext cx="8229600" cy="533400"/>
          </a:xfrm>
        </p:spPr>
        <p:txBody>
          <a:bodyPr anchor="ctr">
            <a:noAutofit/>
          </a:bodyPr>
          <a:lstStyle>
            <a:lvl1pPr marL="0" indent="0" algn="l">
              <a:buFontTx/>
              <a:buNone/>
              <a:defRPr sz="2883">
                <a:solidFill>
                  <a:schemeClr val="bg1"/>
                </a:solidFill>
              </a:defRPr>
            </a:lvl1pPr>
            <a:lvl2pPr>
              <a:defRPr sz="1081"/>
            </a:lvl2pPr>
            <a:lvl3pPr>
              <a:defRPr sz="901"/>
            </a:lvl3pPr>
            <a:lvl4pPr>
              <a:defRPr sz="811"/>
            </a:lvl4pPr>
            <a:lvl5pPr>
              <a:defRPr sz="811"/>
            </a:lvl5pPr>
          </a:lstStyle>
          <a:p>
            <a:pPr lvl="0"/>
            <a:r>
              <a:rPr lang="en-US" dirty="0"/>
              <a:t>Click to edit Master text styles</a:t>
            </a:r>
          </a:p>
        </p:txBody>
      </p:sp>
    </p:spTree>
    <p:extLst>
      <p:ext uri="{BB962C8B-B14F-4D97-AF65-F5344CB8AC3E}">
        <p14:creationId xmlns:p14="http://schemas.microsoft.com/office/powerpoint/2010/main" val="1137498267"/>
      </p:ext>
    </p:extLst>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99384499"/>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590561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Straight Connector 5">
            <a:extLst>
              <a:ext uri="{FF2B5EF4-FFF2-40B4-BE49-F238E27FC236}">
                <a16:creationId xmlns:a16="http://schemas.microsoft.com/office/drawing/2014/main" id="{82CB70B2-71C3-46DD-8698-F9210764AED5}"/>
              </a:ext>
            </a:extLst>
          </p:cNvPr>
          <p:cNvSpPr>
            <a:spLocks noChangeShapeType="1"/>
          </p:cNvSpPr>
          <p:nvPr/>
        </p:nvSpPr>
        <p:spPr bwMode="auto">
          <a:xfrm rot="5400000">
            <a:off x="3629773" y="3201988"/>
            <a:ext cx="585152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sz="1621"/>
          </a:p>
        </p:txBody>
      </p:sp>
      <p:pic>
        <p:nvPicPr>
          <p:cNvPr id="5" name="Picture 3">
            <a:extLst>
              <a:ext uri="{FF2B5EF4-FFF2-40B4-BE49-F238E27FC236}">
                <a16:creationId xmlns:a16="http://schemas.microsoft.com/office/drawing/2014/main" id="{EE75C399-9215-432A-94BD-D1BC7C3AD02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71717" y="274638"/>
            <a:ext cx="476221" cy="5853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FF2B5EF4-FFF2-40B4-BE49-F238E27FC236}">
                <a16:creationId xmlns:a16="http://schemas.microsoft.com/office/drawing/2014/main" id="{F0CDB53C-179A-40A0-827A-9EFDADD75057}"/>
              </a:ext>
            </a:extLst>
          </p:cNvPr>
          <p:cNvPicPr>
            <a:picLocks noChangeAspect="1" noChangeArrowheads="1"/>
          </p:cNvPicPr>
          <p:nvPr userDrawn="1"/>
        </p:nvPicPr>
        <p:blipFill>
          <a:blip r:embed="rId3">
            <a:clrChange>
              <a:clrFrom>
                <a:srgbClr val="BFBFBF"/>
              </a:clrFrom>
              <a:clrTo>
                <a:srgbClr val="BFBFBF">
                  <a:alpha val="0"/>
                </a:srgbClr>
              </a:clrTo>
            </a:clrChange>
            <a:grayscl/>
            <a:biLevel thresh="50000"/>
            <a:extLst>
              <a:ext uri="{28A0092B-C50C-407E-A947-70E740481C1C}">
                <a14:useLocalDpi xmlns:a14="http://schemas.microsoft.com/office/drawing/2010/main" val="0"/>
              </a:ext>
            </a:extLst>
          </a:blip>
          <a:srcRect/>
          <a:stretch>
            <a:fillRect/>
          </a:stretch>
        </p:blipFill>
        <p:spPr bwMode="auto">
          <a:xfrm>
            <a:off x="228815" y="76200"/>
            <a:ext cx="533424"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8">
            <a:extLst>
              <a:ext uri="{FF2B5EF4-FFF2-40B4-BE49-F238E27FC236}">
                <a16:creationId xmlns:a16="http://schemas.microsoft.com/office/drawing/2014/main" id="{AAFE429A-0AE5-4D3C-BAA7-D1477532FCD7}"/>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57417" y="4191001"/>
            <a:ext cx="672143" cy="221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20546781"/>
      </p:ext>
    </p:extLst>
  </p:cSld>
  <p:clrMapOvr>
    <a:masterClrMapping/>
  </p:clrMapOvr>
  <p:transition spd="med">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304800" y="1752600"/>
            <a:ext cx="8534400" cy="4114800"/>
          </a:xfrm>
        </p:spPr>
        <p:txBody>
          <a:bodyPr/>
          <a:lstStyle>
            <a:lvl1pPr>
              <a:buClr>
                <a:schemeClr val="bg2"/>
              </a:buCl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p:cNvSpPr>
            <a:spLocks noGrp="1"/>
          </p:cNvSpPr>
          <p:nvPr>
            <p:ph type="body" sz="quarter" idx="10"/>
          </p:nvPr>
        </p:nvSpPr>
        <p:spPr>
          <a:xfrm>
            <a:off x="304800" y="6324600"/>
            <a:ext cx="4572000" cy="381000"/>
          </a:xfrm>
        </p:spPr>
        <p:txBody>
          <a:bodyPr/>
          <a:lstStyle>
            <a:lvl1pPr marL="0" indent="0">
              <a:buNone/>
              <a:defRPr sz="1081" i="1"/>
            </a:lvl1pPr>
          </a:lstStyle>
          <a:p>
            <a:pPr lvl="0"/>
            <a:r>
              <a:rPr lang="en-US"/>
              <a:t>Click to edit Master text styles</a:t>
            </a:r>
          </a:p>
        </p:txBody>
      </p:sp>
    </p:spTree>
    <p:extLst>
      <p:ext uri="{BB962C8B-B14F-4D97-AF65-F5344CB8AC3E}">
        <p14:creationId xmlns:p14="http://schemas.microsoft.com/office/powerpoint/2010/main" val="26404316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304800" y="1752600"/>
            <a:ext cx="3810000" cy="4114800"/>
          </a:xfrm>
        </p:spPr>
        <p:txBody>
          <a:bodyPr/>
          <a:lstStyle>
            <a:lvl1pPr>
              <a:buClr>
                <a:schemeClr val="tx1"/>
              </a:buClr>
              <a:defRPr sz="1621"/>
            </a:lvl1pPr>
            <a:lvl2pPr>
              <a:defRPr sz="1621"/>
            </a:lvl2pPr>
            <a:lvl3pPr>
              <a:defRPr sz="1621"/>
            </a:lvl3pPr>
            <a:lvl4pPr>
              <a:defRPr sz="1621"/>
            </a:lvl4pPr>
            <a:lvl5pPr>
              <a:defRPr sz="1621"/>
            </a:lvl5pPr>
            <a:lvl6pPr>
              <a:defRPr sz="1621"/>
            </a:lvl6pPr>
            <a:lvl7pPr>
              <a:defRPr sz="1621"/>
            </a:lvl7pPr>
            <a:lvl8pPr>
              <a:defRPr sz="1621"/>
            </a:lvl8pPr>
            <a:lvl9pPr>
              <a:defRPr sz="1621"/>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267200" y="1752600"/>
            <a:ext cx="3810000" cy="4114800"/>
          </a:xfrm>
        </p:spPr>
        <p:txBody>
          <a:bodyPr/>
          <a:lstStyle>
            <a:lvl1pPr>
              <a:buClr>
                <a:schemeClr val="tx1"/>
              </a:buClr>
              <a:defRPr sz="1621"/>
            </a:lvl1pPr>
            <a:lvl2pPr>
              <a:defRPr sz="1621"/>
            </a:lvl2pPr>
            <a:lvl3pPr>
              <a:defRPr sz="1621"/>
            </a:lvl3pPr>
            <a:lvl4pPr>
              <a:defRPr sz="1621"/>
            </a:lvl4pPr>
            <a:lvl5pPr>
              <a:defRPr sz="1621"/>
            </a:lvl5pPr>
            <a:lvl6pPr>
              <a:defRPr sz="1621"/>
            </a:lvl6pPr>
            <a:lvl7pPr>
              <a:defRPr sz="1621"/>
            </a:lvl7pPr>
            <a:lvl8pPr>
              <a:defRPr sz="1621"/>
            </a:lvl8pPr>
            <a:lvl9pPr>
              <a:defRPr sz="1621"/>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2"/>
          <p:cNvSpPr>
            <a:spLocks noGrp="1"/>
          </p:cNvSpPr>
          <p:nvPr>
            <p:ph type="body" sz="quarter" idx="11"/>
          </p:nvPr>
        </p:nvSpPr>
        <p:spPr>
          <a:xfrm>
            <a:off x="304800" y="6324600"/>
            <a:ext cx="4572000" cy="381000"/>
          </a:xfrm>
        </p:spPr>
        <p:txBody>
          <a:bodyPr/>
          <a:lstStyle>
            <a:lvl1pPr marL="0" indent="0">
              <a:buNone/>
              <a:defRPr sz="1081" i="1"/>
            </a:lvl1pPr>
          </a:lstStyle>
          <a:p>
            <a:pPr lvl="0"/>
            <a:r>
              <a:rPr lang="en-US"/>
              <a:t>Click to edit Master text styles</a:t>
            </a:r>
          </a:p>
        </p:txBody>
      </p:sp>
    </p:spTree>
    <p:extLst>
      <p:ext uri="{BB962C8B-B14F-4D97-AF65-F5344CB8AC3E}">
        <p14:creationId xmlns:p14="http://schemas.microsoft.com/office/powerpoint/2010/main" val="10376555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33900"/>
          </a:xfrm>
        </p:spPr>
        <p:txBody>
          <a:bodyPr/>
          <a:lstStyle/>
          <a:p>
            <a:pPr lvl="0"/>
            <a:endParaRPr lang="en-US" noProof="0"/>
          </a:p>
        </p:txBody>
      </p:sp>
      <p:sp>
        <p:nvSpPr>
          <p:cNvPr id="4" name="Rectangle 218">
            <a:extLst>
              <a:ext uri="{FF2B5EF4-FFF2-40B4-BE49-F238E27FC236}">
                <a16:creationId xmlns:a16="http://schemas.microsoft.com/office/drawing/2014/main" id="{C601C91B-A902-4D38-9C5D-5C09332E2677}"/>
              </a:ext>
            </a:extLst>
          </p:cNvPr>
          <p:cNvSpPr>
            <a:spLocks noGrp="1" noChangeArrowheads="1"/>
          </p:cNvSpPr>
          <p:nvPr>
            <p:ph type="sldNum" sz="quarter" idx="10"/>
          </p:nvPr>
        </p:nvSpPr>
        <p:spPr>
          <a:xfrm>
            <a:off x="6250927" y="6556375"/>
            <a:ext cx="589197" cy="228600"/>
          </a:xfrm>
          <a:prstGeom prst="rect">
            <a:avLst/>
          </a:prstGeom>
        </p:spPr>
        <p:txBody>
          <a:bodyPr/>
          <a:lstStyle>
            <a:lvl1pPr>
              <a:defRPr/>
            </a:lvl1pPr>
          </a:lstStyle>
          <a:p>
            <a:pPr>
              <a:defRPr/>
            </a:pPr>
            <a:fld id="{7B6057F6-CD28-42E8-B0DF-D2E72FDB9D67}" type="slidenum">
              <a:rPr lang="en-US"/>
              <a:pPr>
                <a:defRPr/>
              </a:pPr>
              <a:t>‹#›</a:t>
            </a:fld>
            <a:endParaRPr lang="en-US"/>
          </a:p>
        </p:txBody>
      </p:sp>
      <p:sp>
        <p:nvSpPr>
          <p:cNvPr id="5" name="Rectangle 219">
            <a:extLst>
              <a:ext uri="{FF2B5EF4-FFF2-40B4-BE49-F238E27FC236}">
                <a16:creationId xmlns:a16="http://schemas.microsoft.com/office/drawing/2014/main" id="{735F0082-3F62-4C9F-9126-11130C3163B3}"/>
              </a:ext>
            </a:extLst>
          </p:cNvPr>
          <p:cNvSpPr>
            <a:spLocks noGrp="1" noChangeArrowheads="1"/>
          </p:cNvSpPr>
          <p:nvPr>
            <p:ph type="dt" sz="half" idx="11"/>
          </p:nvPr>
        </p:nvSpPr>
        <p:spPr>
          <a:xfrm>
            <a:off x="457629" y="6243638"/>
            <a:ext cx="2133695" cy="457200"/>
          </a:xfrm>
          <a:prstGeom prst="rect">
            <a:avLst/>
          </a:prstGeom>
        </p:spPr>
        <p:txBody>
          <a:bodyPr/>
          <a:lstStyle>
            <a:lvl1pPr>
              <a:defRPr>
                <a:latin typeface="Arial" charset="0"/>
              </a:defRPr>
            </a:lvl1pPr>
          </a:lstStyle>
          <a:p>
            <a:pPr>
              <a:defRPr/>
            </a:pPr>
            <a:endParaRPr lang="en-US"/>
          </a:p>
        </p:txBody>
      </p:sp>
    </p:spTree>
    <p:extLst>
      <p:ext uri="{BB962C8B-B14F-4D97-AF65-F5344CB8AC3E}">
        <p14:creationId xmlns:p14="http://schemas.microsoft.com/office/powerpoint/2010/main" val="23709701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7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304800" y="1752600"/>
            <a:ext cx="8534400" cy="4114800"/>
          </a:xfrm>
        </p:spPr>
        <p:txBody>
          <a:bodyPr/>
          <a:lstStyle>
            <a:lvl1pPr>
              <a:buClr>
                <a:schemeClr val="bg2"/>
              </a:buCl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p:cNvSpPr>
            <a:spLocks noGrp="1"/>
          </p:cNvSpPr>
          <p:nvPr>
            <p:ph type="body" sz="quarter" idx="10"/>
          </p:nvPr>
        </p:nvSpPr>
        <p:spPr>
          <a:xfrm>
            <a:off x="304800" y="6324600"/>
            <a:ext cx="4572000" cy="381000"/>
          </a:xfrm>
        </p:spPr>
        <p:txBody>
          <a:bodyPr/>
          <a:lstStyle>
            <a:lvl1pPr marL="0" indent="0">
              <a:buNone/>
              <a:defRPr sz="901" i="1">
                <a:solidFill>
                  <a:srgbClr val="000000"/>
                </a:solidFill>
              </a:defRPr>
            </a:lvl1pPr>
          </a:lstStyle>
          <a:p>
            <a:pPr lvl="0"/>
            <a:r>
              <a:rPr lang="en-US" dirty="0"/>
              <a:t>Click to edit Master text styles</a:t>
            </a:r>
          </a:p>
        </p:txBody>
      </p:sp>
    </p:spTree>
    <p:extLst>
      <p:ext uri="{BB962C8B-B14F-4D97-AF65-F5344CB8AC3E}">
        <p14:creationId xmlns:p14="http://schemas.microsoft.com/office/powerpoint/2010/main" val="37011404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4648200" y="1600200"/>
            <a:ext cx="4038600" cy="4533900"/>
          </a:xfrm>
        </p:spPr>
        <p:txBody>
          <a:bodyPr/>
          <a:lstStyle/>
          <a:p>
            <a:pPr lvl="0"/>
            <a:endParaRPr lang="en-US" noProof="0"/>
          </a:p>
        </p:txBody>
      </p:sp>
      <p:sp>
        <p:nvSpPr>
          <p:cNvPr id="5" name="Rectangle 218">
            <a:extLst>
              <a:ext uri="{FF2B5EF4-FFF2-40B4-BE49-F238E27FC236}">
                <a16:creationId xmlns:a16="http://schemas.microsoft.com/office/drawing/2014/main" id="{72D2E12E-3096-4579-AA5A-9D9C8DB7CC3D}"/>
              </a:ext>
            </a:extLst>
          </p:cNvPr>
          <p:cNvSpPr>
            <a:spLocks noGrp="1" noChangeArrowheads="1"/>
          </p:cNvSpPr>
          <p:nvPr>
            <p:ph type="sldNum" sz="quarter" idx="10"/>
          </p:nvPr>
        </p:nvSpPr>
        <p:spPr>
          <a:xfrm>
            <a:off x="6250927" y="6556375"/>
            <a:ext cx="589197" cy="228600"/>
          </a:xfrm>
          <a:prstGeom prst="rect">
            <a:avLst/>
          </a:prstGeom>
        </p:spPr>
        <p:txBody>
          <a:bodyPr/>
          <a:lstStyle>
            <a:lvl1pPr>
              <a:defRPr/>
            </a:lvl1pPr>
          </a:lstStyle>
          <a:p>
            <a:pPr>
              <a:defRPr/>
            </a:pPr>
            <a:fld id="{65DF50E5-78A7-49B3-A2F6-19D6ADB0DB59}" type="slidenum">
              <a:rPr lang="en-US"/>
              <a:pPr>
                <a:defRPr/>
              </a:pPr>
              <a:t>‹#›</a:t>
            </a:fld>
            <a:endParaRPr lang="en-US"/>
          </a:p>
        </p:txBody>
      </p:sp>
      <p:sp>
        <p:nvSpPr>
          <p:cNvPr id="6" name="Rectangle 219">
            <a:extLst>
              <a:ext uri="{FF2B5EF4-FFF2-40B4-BE49-F238E27FC236}">
                <a16:creationId xmlns:a16="http://schemas.microsoft.com/office/drawing/2014/main" id="{96F92549-71A8-4EE1-B723-1CC99B3B3869}"/>
              </a:ext>
            </a:extLst>
          </p:cNvPr>
          <p:cNvSpPr>
            <a:spLocks noGrp="1" noChangeArrowheads="1"/>
          </p:cNvSpPr>
          <p:nvPr>
            <p:ph type="dt" sz="half" idx="11"/>
          </p:nvPr>
        </p:nvSpPr>
        <p:spPr>
          <a:xfrm>
            <a:off x="457629" y="6243638"/>
            <a:ext cx="2133695" cy="457200"/>
          </a:xfrm>
          <a:prstGeom prst="rect">
            <a:avLst/>
          </a:prstGeom>
        </p:spPr>
        <p:txBody>
          <a:bodyPr/>
          <a:lstStyle>
            <a:lvl1pPr>
              <a:defRPr>
                <a:latin typeface="Arial" charset="0"/>
              </a:defRPr>
            </a:lvl1pPr>
          </a:lstStyle>
          <a:p>
            <a:pPr>
              <a:defRPr/>
            </a:pPr>
            <a:endParaRPr lang="en-US"/>
          </a:p>
        </p:txBody>
      </p:sp>
    </p:spTree>
    <p:extLst>
      <p:ext uri="{BB962C8B-B14F-4D97-AF65-F5344CB8AC3E}">
        <p14:creationId xmlns:p14="http://schemas.microsoft.com/office/powerpoint/2010/main" val="13996713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1" y="1535114"/>
            <a:ext cx="4040188" cy="522287"/>
          </a:xfrm>
        </p:spPr>
        <p:txBody>
          <a:bodyPr anchor="b"/>
          <a:lstStyle>
            <a:lvl1pPr marL="0" indent="0">
              <a:buNone/>
              <a:defRPr sz="1621" b="1"/>
            </a:lvl1pPr>
            <a:lvl2pPr marL="411846" indent="0">
              <a:buNone/>
              <a:defRPr sz="1802" b="1"/>
            </a:lvl2pPr>
            <a:lvl3pPr marL="823692" indent="0">
              <a:buNone/>
              <a:defRPr sz="1621" b="1"/>
            </a:lvl3pPr>
            <a:lvl4pPr marL="1235537" indent="0">
              <a:buNone/>
              <a:defRPr sz="1441" b="1"/>
            </a:lvl4pPr>
            <a:lvl5pPr marL="1647383" indent="0">
              <a:buNone/>
              <a:defRPr sz="1441" b="1"/>
            </a:lvl5pPr>
            <a:lvl6pPr marL="2059229" indent="0">
              <a:buNone/>
              <a:defRPr sz="1441" b="1"/>
            </a:lvl6pPr>
            <a:lvl7pPr marL="2471075" indent="0">
              <a:buNone/>
              <a:defRPr sz="1441" b="1"/>
            </a:lvl7pPr>
            <a:lvl8pPr marL="2882920" indent="0">
              <a:buNone/>
              <a:defRPr sz="1441" b="1"/>
            </a:lvl8pPr>
            <a:lvl9pPr marL="3294766" indent="0">
              <a:buNone/>
              <a:defRPr sz="1441" b="1"/>
            </a:lvl9pPr>
          </a:lstStyle>
          <a:p>
            <a:pPr lvl="0"/>
            <a:r>
              <a:rPr lang="en-US" dirty="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buClr>
                <a:schemeClr val="bg2"/>
              </a:buClr>
              <a:defRPr sz="1621"/>
            </a:lvl1pPr>
            <a:lvl2pPr>
              <a:defRPr sz="1621"/>
            </a:lvl2pPr>
            <a:lvl3pPr>
              <a:defRPr sz="1621"/>
            </a:lvl3pPr>
            <a:lvl4pPr>
              <a:defRPr sz="1621"/>
            </a:lvl4pPr>
            <a:lvl5pPr>
              <a:defRPr sz="1621"/>
            </a:lvl5pPr>
            <a:lvl6pPr>
              <a:defRPr sz="1441"/>
            </a:lvl6pPr>
            <a:lvl7pPr>
              <a:defRPr sz="1441"/>
            </a:lvl7pPr>
            <a:lvl8pPr>
              <a:defRPr sz="1441"/>
            </a:lvl8pPr>
            <a:lvl9pPr>
              <a:defRPr sz="1441"/>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8" y="1535114"/>
            <a:ext cx="4041775" cy="522287"/>
          </a:xfrm>
        </p:spPr>
        <p:txBody>
          <a:bodyPr anchor="b"/>
          <a:lstStyle>
            <a:lvl1pPr marL="0" indent="0">
              <a:buNone/>
              <a:defRPr sz="1621" b="1"/>
            </a:lvl1pPr>
            <a:lvl2pPr marL="411846" indent="0">
              <a:buNone/>
              <a:defRPr sz="1802" b="1"/>
            </a:lvl2pPr>
            <a:lvl3pPr marL="823692" indent="0">
              <a:buNone/>
              <a:defRPr sz="1621" b="1"/>
            </a:lvl3pPr>
            <a:lvl4pPr marL="1235537" indent="0">
              <a:buNone/>
              <a:defRPr sz="1441" b="1"/>
            </a:lvl4pPr>
            <a:lvl5pPr marL="1647383" indent="0">
              <a:buNone/>
              <a:defRPr sz="1441" b="1"/>
            </a:lvl5pPr>
            <a:lvl6pPr marL="2059229" indent="0">
              <a:buNone/>
              <a:defRPr sz="1441" b="1"/>
            </a:lvl6pPr>
            <a:lvl7pPr marL="2471075" indent="0">
              <a:buNone/>
              <a:defRPr sz="1441" b="1"/>
            </a:lvl7pPr>
            <a:lvl8pPr marL="2882920" indent="0">
              <a:buNone/>
              <a:defRPr sz="1441" b="1"/>
            </a:lvl8pPr>
            <a:lvl9pPr marL="3294766" indent="0">
              <a:buNone/>
              <a:defRPr sz="1441" b="1"/>
            </a:lvl9pPr>
          </a:lstStyle>
          <a:p>
            <a:pPr lvl="0"/>
            <a:r>
              <a:rPr lang="en-US" dirty="0"/>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buClr>
                <a:schemeClr val="bg2"/>
              </a:buClr>
              <a:defRPr sz="1621"/>
            </a:lvl1pPr>
            <a:lvl2pPr>
              <a:defRPr sz="1621"/>
            </a:lvl2pPr>
            <a:lvl3pPr>
              <a:defRPr sz="1621"/>
            </a:lvl3pPr>
            <a:lvl4pPr>
              <a:defRPr sz="1621"/>
            </a:lvl4pPr>
            <a:lvl5pPr>
              <a:defRPr sz="1621"/>
            </a:lvl5pPr>
            <a:lvl6pPr>
              <a:defRPr sz="1441"/>
            </a:lvl6pPr>
            <a:lvl7pPr>
              <a:defRPr sz="1441"/>
            </a:lvl7pPr>
            <a:lvl8pPr>
              <a:defRPr sz="1441"/>
            </a:lvl8pPr>
            <a:lvl9pPr>
              <a:defRPr sz="1441"/>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p:cNvSpPr>
            <a:spLocks noGrp="1"/>
          </p:cNvSpPr>
          <p:nvPr>
            <p:ph type="title"/>
          </p:nvPr>
        </p:nvSpPr>
        <p:spPr>
          <a:xfrm>
            <a:off x="304800" y="0"/>
            <a:ext cx="7772400" cy="1295400"/>
          </a:xfrm>
        </p:spPr>
        <p:txBody>
          <a:bodyPr/>
          <a:lstStyle/>
          <a:p>
            <a:r>
              <a:rPr lang="en-US" dirty="0"/>
              <a:t>Click to edit Master title style</a:t>
            </a:r>
          </a:p>
        </p:txBody>
      </p:sp>
      <p:sp>
        <p:nvSpPr>
          <p:cNvPr id="11" name="Text Placeholder 12"/>
          <p:cNvSpPr>
            <a:spLocks noGrp="1"/>
          </p:cNvSpPr>
          <p:nvPr>
            <p:ph type="body" sz="quarter" idx="10"/>
          </p:nvPr>
        </p:nvSpPr>
        <p:spPr>
          <a:xfrm>
            <a:off x="304800" y="6324600"/>
            <a:ext cx="4572000" cy="381000"/>
          </a:xfrm>
        </p:spPr>
        <p:txBody>
          <a:bodyPr/>
          <a:lstStyle>
            <a:lvl1pPr marL="0" indent="0">
              <a:buNone/>
              <a:defRPr sz="1081" i="1"/>
            </a:lvl1pPr>
          </a:lstStyle>
          <a:p>
            <a:pPr lvl="0"/>
            <a:r>
              <a:rPr lang="en-US"/>
              <a:t>Click to edit Master text styles</a:t>
            </a:r>
          </a:p>
        </p:txBody>
      </p:sp>
    </p:spTree>
    <p:extLst>
      <p:ext uri="{BB962C8B-B14F-4D97-AF65-F5344CB8AC3E}">
        <p14:creationId xmlns:p14="http://schemas.microsoft.com/office/powerpoint/2010/main" val="19802498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7D9A54-3A6D-4949-96B0-9483521F5011}"/>
              </a:ext>
            </a:extLst>
          </p:cNvPr>
          <p:cNvSpPr/>
          <p:nvPr/>
        </p:nvSpPr>
        <p:spPr>
          <a:xfrm>
            <a:off x="905248" y="3276600"/>
            <a:ext cx="7314914" cy="165100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5" name="Rectangle 4">
            <a:extLst>
              <a:ext uri="{FF2B5EF4-FFF2-40B4-BE49-F238E27FC236}">
                <a16:creationId xmlns:a16="http://schemas.microsoft.com/office/drawing/2014/main" id="{9F5A4E67-4FF2-4E64-AED3-DD12366AEB06}"/>
              </a:ext>
            </a:extLst>
          </p:cNvPr>
          <p:cNvSpPr/>
          <p:nvPr/>
        </p:nvSpPr>
        <p:spPr>
          <a:xfrm>
            <a:off x="905248" y="3276600"/>
            <a:ext cx="228815" cy="1651000"/>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6" name="Rectangle 5">
            <a:extLst>
              <a:ext uri="{FF2B5EF4-FFF2-40B4-BE49-F238E27FC236}">
                <a16:creationId xmlns:a16="http://schemas.microsoft.com/office/drawing/2014/main" id="{28EFB194-69D4-4DFA-ADF2-0F5DE70F42BF}"/>
              </a:ext>
            </a:extLst>
          </p:cNvPr>
          <p:cNvSpPr/>
          <p:nvPr/>
        </p:nvSpPr>
        <p:spPr>
          <a:xfrm>
            <a:off x="913828" y="5048250"/>
            <a:ext cx="228815"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pic>
        <p:nvPicPr>
          <p:cNvPr id="7" name="Picture 3">
            <a:extLst>
              <a:ext uri="{FF2B5EF4-FFF2-40B4-BE49-F238E27FC236}">
                <a16:creationId xmlns:a16="http://schemas.microsoft.com/office/drawing/2014/main" id="{BBF3A3DC-8F07-48FF-A18B-481F3DC7C8F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393" y="6291263"/>
            <a:ext cx="820586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a:extLst>
              <a:ext uri="{FF2B5EF4-FFF2-40B4-BE49-F238E27FC236}">
                <a16:creationId xmlns:a16="http://schemas.microsoft.com/office/drawing/2014/main" id="{74F2A57A-553C-4314-B59B-AAEAC58DCD40}"/>
              </a:ext>
            </a:extLst>
          </p:cNvPr>
          <p:cNvPicPr>
            <a:picLocks noChangeAspect="1" noChangeArrowheads="1"/>
          </p:cNvPicPr>
          <p:nvPr userDrawn="1"/>
        </p:nvPicPr>
        <p:blipFill>
          <a:blip r:embed="rId3">
            <a:clrChange>
              <a:clrFrom>
                <a:srgbClr val="BFBFBF"/>
              </a:clrFrom>
              <a:clrTo>
                <a:srgbClr val="BFBFBF">
                  <a:alpha val="0"/>
                </a:srgbClr>
              </a:clrTo>
            </a:clrChange>
            <a:grayscl/>
            <a:biLevel thresh="50000"/>
            <a:extLst>
              <a:ext uri="{28A0092B-C50C-407E-A947-70E740481C1C}">
                <a14:useLocalDpi xmlns:a14="http://schemas.microsoft.com/office/drawing/2010/main" val="0"/>
              </a:ext>
            </a:extLst>
          </a:blip>
          <a:srcRect/>
          <a:stretch>
            <a:fillRect/>
          </a:stretch>
        </p:blipFill>
        <p:spPr bwMode="auto">
          <a:xfrm>
            <a:off x="304610" y="6276975"/>
            <a:ext cx="1371457"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a:extLst>
              <a:ext uri="{FF2B5EF4-FFF2-40B4-BE49-F238E27FC236}">
                <a16:creationId xmlns:a16="http://schemas.microsoft.com/office/drawing/2014/main" id="{69E610F3-05F5-410C-853B-EB1FF7B95A5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778630" y="6108700"/>
            <a:ext cx="2212351"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7"/>
          <p:cNvSpPr>
            <a:spLocks noGrp="1"/>
          </p:cNvSpPr>
          <p:nvPr>
            <p:ph type="ctrTitle"/>
          </p:nvPr>
        </p:nvSpPr>
        <p:spPr>
          <a:xfrm>
            <a:off x="1219200" y="3352800"/>
            <a:ext cx="6858000" cy="1524000"/>
          </a:xfrm>
          <a:noFill/>
        </p:spPr>
        <p:txBody>
          <a:bodyPr anchor="t">
            <a:normAutofit/>
          </a:bodyPr>
          <a:lstStyle>
            <a:lvl1pPr algn="r">
              <a:defRPr sz="3964">
                <a:solidFill>
                  <a:schemeClr val="tx1"/>
                </a:solidFill>
              </a:defRPr>
            </a:lvl1pPr>
          </a:lstStyle>
          <a:p>
            <a:r>
              <a:rPr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2883">
                <a:solidFill>
                  <a:schemeClr val="tx1"/>
                </a:solidFill>
                <a:latin typeface="Calibri" panose="020F0502020204030204" pitchFamily="34" charset="0"/>
                <a:ea typeface="+mj-ea"/>
                <a:cs typeface="+mj-cs"/>
              </a:defRPr>
            </a:lvl1pPr>
            <a:lvl2pPr marL="411846" indent="0" algn="ctr">
              <a:buNone/>
            </a:lvl2pPr>
            <a:lvl3pPr marL="823692" indent="0" algn="ctr">
              <a:buNone/>
            </a:lvl3pPr>
            <a:lvl4pPr marL="1235537" indent="0" algn="ctr">
              <a:buNone/>
            </a:lvl4pPr>
            <a:lvl5pPr marL="1647383" indent="0" algn="ctr">
              <a:buNone/>
            </a:lvl5pPr>
            <a:lvl6pPr marL="2059229" indent="0" algn="ctr">
              <a:buNone/>
            </a:lvl6pPr>
            <a:lvl7pPr marL="2471075" indent="0" algn="ctr">
              <a:buNone/>
            </a:lvl7pPr>
            <a:lvl8pPr marL="2882920" indent="0" algn="ctr">
              <a:buNone/>
            </a:lvl8pPr>
            <a:lvl9pPr marL="3294766" indent="0" algn="ctr">
              <a:buNone/>
            </a:lvl9pPr>
          </a:lstStyle>
          <a:p>
            <a:r>
              <a:rPr lang="en-US" dirty="0"/>
              <a:t>Click to edit Master subtitle style</a:t>
            </a:r>
          </a:p>
        </p:txBody>
      </p:sp>
    </p:spTree>
    <p:extLst>
      <p:ext uri="{BB962C8B-B14F-4D97-AF65-F5344CB8AC3E}">
        <p14:creationId xmlns:p14="http://schemas.microsoft.com/office/powerpoint/2010/main" val="2120868808"/>
      </p:ext>
    </p:extLst>
  </p:cSld>
  <p:clrMapOvr>
    <a:masterClrMapping/>
  </p:clrMapOvr>
  <p:transition spd="med">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964"/>
            </a:lvl1pPr>
          </a:lstStyle>
          <a:p>
            <a:r>
              <a:rPr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lstStyle>
            <a:lvl1pPr>
              <a:defRPr sz="2883"/>
            </a:lvl1pPr>
            <a:lvl2pPr>
              <a:defRPr sz="2342"/>
            </a:lvl2pPr>
            <a:lvl3pPr>
              <a:defRPr sz="1982"/>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55941918"/>
      </p:ext>
    </p:extLst>
  </p:cSld>
  <p:clrMapOvr>
    <a:masterClrMapping/>
  </p:clrMapOvr>
  <p:transition spd="med">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E09849B-8A69-4E1C-9BE0-C37281DB91E6}"/>
              </a:ext>
            </a:extLst>
          </p:cNvPr>
          <p:cNvSpPr/>
          <p:nvPr/>
        </p:nvSpPr>
        <p:spPr>
          <a:xfrm>
            <a:off x="913828" y="2819401"/>
            <a:ext cx="7316344"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5" name="Rectangle 4">
            <a:extLst>
              <a:ext uri="{FF2B5EF4-FFF2-40B4-BE49-F238E27FC236}">
                <a16:creationId xmlns:a16="http://schemas.microsoft.com/office/drawing/2014/main" id="{00F452F9-AB26-45C3-8F5B-AC4E069E825D}"/>
              </a:ext>
            </a:extLst>
          </p:cNvPr>
          <p:cNvSpPr/>
          <p:nvPr/>
        </p:nvSpPr>
        <p:spPr>
          <a:xfrm>
            <a:off x="913828" y="2819401"/>
            <a:ext cx="228815" cy="1279525"/>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2" name="Title 1"/>
          <p:cNvSpPr>
            <a:spLocks noGrp="1"/>
          </p:cNvSpPr>
          <p:nvPr>
            <p:ph type="title"/>
          </p:nvPr>
        </p:nvSpPr>
        <p:spPr>
          <a:xfrm>
            <a:off x="1219200" y="2971800"/>
            <a:ext cx="6858000" cy="1066800"/>
          </a:xfrm>
        </p:spPr>
        <p:txBody>
          <a:bodyPr anchor="t">
            <a:normAutofit/>
          </a:bodyPr>
          <a:lstStyle>
            <a:lvl1pPr algn="r">
              <a:buNone/>
              <a:defRPr sz="3964" b="0" cap="none" baseline="0">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1295401" y="4267200"/>
            <a:ext cx="6781800" cy="1143000"/>
          </a:xfrm>
        </p:spPr>
        <p:txBody>
          <a:bodyPr>
            <a:normAutofit/>
          </a:bodyPr>
          <a:lstStyle>
            <a:lvl1pPr marL="0" indent="0" algn="r">
              <a:buNone/>
              <a:defRPr sz="2883">
                <a:solidFill>
                  <a:schemeClr val="bg1"/>
                </a:solidFill>
              </a:defRPr>
            </a:lvl1pPr>
            <a:lvl2pPr>
              <a:buNone/>
              <a:defRPr sz="1621">
                <a:solidFill>
                  <a:schemeClr val="tx1">
                    <a:tint val="75000"/>
                  </a:schemeClr>
                </a:solidFill>
              </a:defRPr>
            </a:lvl2pPr>
            <a:lvl3pPr>
              <a:buNone/>
              <a:defRPr sz="1441">
                <a:solidFill>
                  <a:schemeClr val="tx1">
                    <a:tint val="75000"/>
                  </a:schemeClr>
                </a:solidFill>
              </a:defRPr>
            </a:lvl3pPr>
            <a:lvl4pPr>
              <a:buNone/>
              <a:defRPr sz="1261">
                <a:solidFill>
                  <a:schemeClr val="tx1">
                    <a:tint val="75000"/>
                  </a:schemeClr>
                </a:solidFill>
              </a:defRPr>
            </a:lvl4pPr>
            <a:lvl5pPr>
              <a:buNone/>
              <a:defRPr sz="1261">
                <a:solidFill>
                  <a:schemeClr val="tx1">
                    <a:tint val="75000"/>
                  </a:schemeClr>
                </a:solidFill>
              </a:defRPr>
            </a:lvl5pPr>
          </a:lstStyle>
          <a:p>
            <a:pPr lvl="0"/>
            <a:r>
              <a:rPr lang="en-US" dirty="0"/>
              <a:t>Click to edit Master text styles</a:t>
            </a:r>
          </a:p>
        </p:txBody>
      </p:sp>
    </p:spTree>
    <p:extLst>
      <p:ext uri="{BB962C8B-B14F-4D97-AF65-F5344CB8AC3E}">
        <p14:creationId xmlns:p14="http://schemas.microsoft.com/office/powerpoint/2010/main" val="727382347"/>
      </p:ext>
    </p:extLst>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dirty="0"/>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tx1"/>
                </a:solidFill>
              </a:defRPr>
            </a:lvl1pPr>
            <a:lvl2pPr>
              <a:buNone/>
              <a:defRPr sz="1500" b="1"/>
            </a:lvl2pPr>
            <a:lvl3pPr>
              <a:buNone/>
              <a:defRPr sz="1350" b="1"/>
            </a:lvl3pPr>
            <a:lvl4pPr>
              <a:buNone/>
              <a:defRPr sz="1200" b="1"/>
            </a:lvl4pPr>
            <a:lvl5pPr>
              <a:buNone/>
              <a:defRPr sz="1200" b="1"/>
            </a:lvl5pPr>
          </a:lstStyle>
          <a:p>
            <a:pPr lvl="0" eaLnBrk="1" latinLnBrk="0" hangingPunct="1"/>
            <a:r>
              <a:rPr kumimoji="0" lang="en-US" dirty="0"/>
              <a:t>Click to edit</a:t>
            </a:r>
          </a:p>
        </p:txBody>
      </p:sp>
      <p:sp>
        <p:nvSpPr>
          <p:cNvPr id="4" name="Text Placeholder 3"/>
          <p:cNvSpPr>
            <a:spLocks noGrp="1"/>
          </p:cNvSpPr>
          <p:nvPr>
            <p:ph type="body" sz="half" idx="3"/>
          </p:nvPr>
        </p:nvSpPr>
        <p:spPr>
          <a:xfrm>
            <a:off x="4648203" y="1295400"/>
            <a:ext cx="4041775" cy="685800"/>
          </a:xfrm>
          <a:noFill/>
          <a:ln>
            <a:noFill/>
          </a:ln>
        </p:spPr>
        <p:txBody>
          <a:bodyPr lIns="91440" anchor="b" anchorCtr="0">
            <a:noAutofit/>
          </a:bodyPr>
          <a:lstStyle>
            <a:lvl1pPr marL="0" indent="0">
              <a:buNone/>
              <a:defRPr sz="2400" b="1">
                <a:solidFill>
                  <a:schemeClr val="tx1"/>
                </a:solidFill>
              </a:defRPr>
            </a:lvl1pPr>
            <a:lvl2pPr>
              <a:buNone/>
              <a:defRPr sz="1500" b="1"/>
            </a:lvl2pPr>
            <a:lvl3pPr>
              <a:buNone/>
              <a:defRPr sz="1350" b="1"/>
            </a:lvl3pPr>
            <a:lvl4pPr>
              <a:buNone/>
              <a:defRPr sz="1200" b="1"/>
            </a:lvl4pPr>
            <a:lvl5pPr>
              <a:buNone/>
              <a:defRPr sz="1200" b="1"/>
            </a:lvl5pPr>
          </a:lstStyle>
          <a:p>
            <a:pPr lvl="0" eaLnBrk="1" latinLnBrk="0" hangingPunct="1"/>
            <a:r>
              <a:rPr kumimoji="0"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579201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632198" y="1216152"/>
            <a:ext cx="4041648" cy="4937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5209807"/>
      </p:ext>
    </p:extLst>
  </p:cSld>
  <p:clrMapOvr>
    <a:masterClrMapping/>
  </p:clrMapOvr>
  <p:transition spd="med">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lang="en-US" dirty="0"/>
              <a:t>Click to edit Master title style</a:t>
            </a:r>
          </a:p>
        </p:txBody>
      </p:sp>
      <p:sp>
        <p:nvSpPr>
          <p:cNvPr id="3" name="Text Placeholder 2"/>
          <p:cNvSpPr>
            <a:spLocks noGrp="1"/>
          </p:cNvSpPr>
          <p:nvPr>
            <p:ph type="body" idx="1"/>
          </p:nvPr>
        </p:nvSpPr>
        <p:spPr>
          <a:xfrm>
            <a:off x="457201" y="1285875"/>
            <a:ext cx="4040188" cy="685800"/>
          </a:xfrm>
          <a:noFill/>
          <a:ln>
            <a:noFill/>
          </a:ln>
        </p:spPr>
        <p:txBody>
          <a:bodyPr anchor="b">
            <a:noAutofit/>
          </a:bodyPr>
          <a:lstStyle>
            <a:lvl1pPr marL="0" indent="0">
              <a:buNone/>
              <a:defRPr sz="2883" b="1">
                <a:solidFill>
                  <a:schemeClr val="tx1"/>
                </a:solidFill>
              </a:defRPr>
            </a:lvl1pPr>
            <a:lvl2pPr>
              <a:buNone/>
              <a:defRPr sz="1802" b="1"/>
            </a:lvl2pPr>
            <a:lvl3pPr>
              <a:buNone/>
              <a:defRPr sz="1621" b="1"/>
            </a:lvl3pPr>
            <a:lvl4pPr>
              <a:buNone/>
              <a:defRPr sz="1441" b="1"/>
            </a:lvl4pPr>
            <a:lvl5pPr>
              <a:buNone/>
              <a:defRPr sz="1441" b="1"/>
            </a:lvl5pPr>
          </a:lstStyle>
          <a:p>
            <a:pPr lvl="0"/>
            <a:r>
              <a:rPr lang="en-US" dirty="0"/>
              <a:t>Click to edit</a:t>
            </a:r>
          </a:p>
        </p:txBody>
      </p:sp>
      <p:sp>
        <p:nvSpPr>
          <p:cNvPr id="4" name="Text Placeholder 3"/>
          <p:cNvSpPr>
            <a:spLocks noGrp="1"/>
          </p:cNvSpPr>
          <p:nvPr>
            <p:ph type="body" sz="half" idx="3"/>
          </p:nvPr>
        </p:nvSpPr>
        <p:spPr>
          <a:xfrm>
            <a:off x="4648201" y="1295400"/>
            <a:ext cx="4041775" cy="685800"/>
          </a:xfrm>
          <a:noFill/>
          <a:ln>
            <a:noFill/>
          </a:ln>
        </p:spPr>
        <p:txBody>
          <a:bodyPr anchor="b">
            <a:noAutofit/>
          </a:bodyPr>
          <a:lstStyle>
            <a:lvl1pPr marL="0" indent="0">
              <a:buNone/>
              <a:defRPr sz="2883" b="1">
                <a:solidFill>
                  <a:schemeClr val="tx1"/>
                </a:solidFill>
              </a:defRPr>
            </a:lvl1pPr>
            <a:lvl2pPr>
              <a:buNone/>
              <a:defRPr sz="1802" b="1"/>
            </a:lvl2pPr>
            <a:lvl3pPr>
              <a:buNone/>
              <a:defRPr sz="1621" b="1"/>
            </a:lvl3pPr>
            <a:lvl4pPr>
              <a:buNone/>
              <a:defRPr sz="1441" b="1"/>
            </a:lvl4pPr>
            <a:lvl5pPr>
              <a:buNone/>
              <a:defRPr sz="1441" b="1"/>
            </a:lvl5pPr>
          </a:lstStyle>
          <a:p>
            <a:pPr lvl="0"/>
            <a:r>
              <a:rPr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2"/>
          <p:cNvSpPr>
            <a:spLocks noGrp="1"/>
          </p:cNvSpPr>
          <p:nvPr>
            <p:ph sz="quarter" idx="4"/>
          </p:nvPr>
        </p:nvSpPr>
        <p:spPr>
          <a:xfrm>
            <a:off x="4648200" y="2133600"/>
            <a:ext cx="4038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777304"/>
      </p:ext>
    </p:extLst>
  </p:cSld>
  <p:clrMapOvr>
    <a:masterClrMapping/>
  </p:clrMapOvr>
  <p:transition spd="med">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a:t>Click to edit Master title style</a:t>
            </a:r>
          </a:p>
        </p:txBody>
      </p:sp>
    </p:spTree>
    <p:extLst>
      <p:ext uri="{BB962C8B-B14F-4D97-AF65-F5344CB8AC3E}">
        <p14:creationId xmlns:p14="http://schemas.microsoft.com/office/powerpoint/2010/main" val="1912236902"/>
      </p:ext>
    </p:extLst>
  </p:cSld>
  <p:clrMapOvr>
    <a:masterClrMapping/>
  </p:clrMapOvr>
  <p:transition spd="med">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4874266"/>
      </p:ext>
    </p:extLst>
  </p:cSld>
  <p:clrMapOvr>
    <a:masterClrMapping/>
  </p:clrMapOvr>
  <p:transition spd="med">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5">
            <a:extLst>
              <a:ext uri="{FF2B5EF4-FFF2-40B4-BE49-F238E27FC236}">
                <a16:creationId xmlns:a16="http://schemas.microsoft.com/office/drawing/2014/main" id="{D0B276A4-EE10-4FE4-B8CC-73267BB9303B}"/>
              </a:ext>
            </a:extLst>
          </p:cNvPr>
          <p:cNvSpPr>
            <a:spLocks noChangeShapeType="1"/>
          </p:cNvSpPr>
          <p:nvPr/>
        </p:nvSpPr>
        <p:spPr bwMode="auto">
          <a:xfrm rot="5400000">
            <a:off x="3160154" y="3324226"/>
            <a:ext cx="603567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sz="1621"/>
          </a:p>
        </p:txBody>
      </p:sp>
      <p:pic>
        <p:nvPicPr>
          <p:cNvPr id="6" name="Picture 3">
            <a:extLst>
              <a:ext uri="{FF2B5EF4-FFF2-40B4-BE49-F238E27FC236}">
                <a16:creationId xmlns:a16="http://schemas.microsoft.com/office/drawing/2014/main" id="{CC6A3DD2-6DBE-4EFB-8CAE-30B38E2512E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393" y="6291263"/>
            <a:ext cx="820586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a:extLst>
              <a:ext uri="{FF2B5EF4-FFF2-40B4-BE49-F238E27FC236}">
                <a16:creationId xmlns:a16="http://schemas.microsoft.com/office/drawing/2014/main" id="{5888CFBE-A47A-4688-84FC-9D1B1C9D1B8E}"/>
              </a:ext>
            </a:extLst>
          </p:cNvPr>
          <p:cNvPicPr>
            <a:picLocks noChangeAspect="1" noChangeArrowheads="1"/>
          </p:cNvPicPr>
          <p:nvPr userDrawn="1"/>
        </p:nvPicPr>
        <p:blipFill>
          <a:blip r:embed="rId3">
            <a:clrChange>
              <a:clrFrom>
                <a:srgbClr val="BFBFBF"/>
              </a:clrFrom>
              <a:clrTo>
                <a:srgbClr val="BFBFBF">
                  <a:alpha val="0"/>
                </a:srgbClr>
              </a:clrTo>
            </a:clrChange>
            <a:grayscl/>
            <a:biLevel thresh="50000"/>
            <a:extLst>
              <a:ext uri="{28A0092B-C50C-407E-A947-70E740481C1C}">
                <a14:useLocalDpi xmlns:a14="http://schemas.microsoft.com/office/drawing/2010/main" val="0"/>
              </a:ext>
            </a:extLst>
          </a:blip>
          <a:srcRect/>
          <a:stretch>
            <a:fillRect/>
          </a:stretch>
        </p:blipFill>
        <p:spPr bwMode="auto">
          <a:xfrm>
            <a:off x="304610" y="6276975"/>
            <a:ext cx="1371457"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8">
            <a:extLst>
              <a:ext uri="{FF2B5EF4-FFF2-40B4-BE49-F238E27FC236}">
                <a16:creationId xmlns:a16="http://schemas.microsoft.com/office/drawing/2014/main" id="{A4B167A0-4989-4246-892F-58160FD6B1C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778630" y="6108700"/>
            <a:ext cx="2212351"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324600" y="304800"/>
            <a:ext cx="2514600" cy="838200"/>
          </a:xfrm>
        </p:spPr>
        <p:txBody>
          <a:bodyPr>
            <a:noAutofit/>
          </a:bodyPr>
          <a:lstStyle>
            <a:lvl1pPr algn="l">
              <a:buNone/>
              <a:defRPr sz="1802" b="1">
                <a:solidFill>
                  <a:schemeClr val="bg1"/>
                </a:solidFill>
                <a:latin typeface="Calibri" panose="020F0502020204030204" pitchFamily="34" charset="0"/>
                <a:ea typeface="+mn-ea"/>
                <a:cs typeface="+mn-cs"/>
              </a:defRPr>
            </a:lvl1pPr>
          </a:lstStyle>
          <a:p>
            <a:r>
              <a:rPr lang="en-US" dirty="0"/>
              <a:t>Click to edit Master title style</a:t>
            </a:r>
          </a:p>
        </p:txBody>
      </p:sp>
      <p:sp>
        <p:nvSpPr>
          <p:cNvPr id="3" name="Text Placeholder 2"/>
          <p:cNvSpPr>
            <a:spLocks noGrp="1"/>
          </p:cNvSpPr>
          <p:nvPr>
            <p:ph type="body" idx="2"/>
          </p:nvPr>
        </p:nvSpPr>
        <p:spPr>
          <a:xfrm>
            <a:off x="6324600" y="1219202"/>
            <a:ext cx="2514600" cy="4843463"/>
          </a:xfrm>
        </p:spPr>
        <p:txBody>
          <a:bodyPr/>
          <a:lstStyle>
            <a:lvl1pPr marL="0" indent="0">
              <a:lnSpc>
                <a:spcPts val="1982"/>
              </a:lnSpc>
              <a:spcAft>
                <a:spcPts val="901"/>
              </a:spcAft>
              <a:buNone/>
              <a:defRPr sz="1441">
                <a:solidFill>
                  <a:schemeClr val="tx1"/>
                </a:solidFill>
              </a:defRPr>
            </a:lvl1pPr>
            <a:lvl2pPr>
              <a:buNone/>
              <a:defRPr sz="1081"/>
            </a:lvl2pPr>
            <a:lvl3pPr>
              <a:buNone/>
              <a:defRPr sz="901"/>
            </a:lvl3pPr>
            <a:lvl4pPr>
              <a:buNone/>
              <a:defRPr sz="811"/>
            </a:lvl4pPr>
            <a:lvl5pPr>
              <a:buNone/>
              <a:defRPr sz="811"/>
            </a:lvl5pPr>
          </a:lstStyle>
          <a:p>
            <a:pPr lvl="0"/>
            <a:r>
              <a:rPr lang="en-US" dirty="0"/>
              <a:t>Click to edit Master text styles</a:t>
            </a:r>
          </a:p>
        </p:txBody>
      </p:sp>
      <p:sp>
        <p:nvSpPr>
          <p:cNvPr id="12" name="Content Placeholder 11"/>
          <p:cNvSpPr>
            <a:spLocks noGrp="1"/>
          </p:cNvSpPr>
          <p:nvPr>
            <p:ph sz="quarter" idx="1"/>
          </p:nvPr>
        </p:nvSpPr>
        <p:spPr>
          <a:xfrm>
            <a:off x="304800" y="304800"/>
            <a:ext cx="5715000" cy="5715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82619575"/>
      </p:ext>
    </p:extLst>
  </p:cSld>
  <p:clrMapOvr>
    <a:masterClrMapping/>
  </p:clrMapOvr>
  <p:transition spd="med">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959E303-8C6A-44B6-901B-14D079F8E780}"/>
              </a:ext>
            </a:extLst>
          </p:cNvPr>
          <p:cNvSpPr/>
          <p:nvPr/>
        </p:nvSpPr>
        <p:spPr>
          <a:xfrm>
            <a:off x="457629" y="500063"/>
            <a:ext cx="183052"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pic>
        <p:nvPicPr>
          <p:cNvPr id="6" name="Picture 3">
            <a:extLst>
              <a:ext uri="{FF2B5EF4-FFF2-40B4-BE49-F238E27FC236}">
                <a16:creationId xmlns:a16="http://schemas.microsoft.com/office/drawing/2014/main" id="{8C382666-27DD-4B2A-B4FF-09EF60336D7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03393" y="6291263"/>
            <a:ext cx="820586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a:extLst>
              <a:ext uri="{FF2B5EF4-FFF2-40B4-BE49-F238E27FC236}">
                <a16:creationId xmlns:a16="http://schemas.microsoft.com/office/drawing/2014/main" id="{15EA393F-1658-4276-A2B7-DC3328C90482}"/>
              </a:ext>
            </a:extLst>
          </p:cNvPr>
          <p:cNvPicPr>
            <a:picLocks noChangeAspect="1" noChangeArrowheads="1"/>
          </p:cNvPicPr>
          <p:nvPr userDrawn="1"/>
        </p:nvPicPr>
        <p:blipFill>
          <a:blip r:embed="rId4">
            <a:clrChange>
              <a:clrFrom>
                <a:srgbClr val="BFBFBF"/>
              </a:clrFrom>
              <a:clrTo>
                <a:srgbClr val="BFBFBF">
                  <a:alpha val="0"/>
                </a:srgbClr>
              </a:clrTo>
            </a:clrChange>
            <a:grayscl/>
            <a:biLevel thresh="50000"/>
            <a:extLst>
              <a:ext uri="{28A0092B-C50C-407E-A947-70E740481C1C}">
                <a14:useLocalDpi xmlns:a14="http://schemas.microsoft.com/office/drawing/2010/main" val="0"/>
              </a:ext>
            </a:extLst>
          </a:blip>
          <a:srcRect/>
          <a:stretch>
            <a:fillRect/>
          </a:stretch>
        </p:blipFill>
        <p:spPr bwMode="auto">
          <a:xfrm>
            <a:off x="304610" y="6276975"/>
            <a:ext cx="1371457"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8">
            <a:extLst>
              <a:ext uri="{FF2B5EF4-FFF2-40B4-BE49-F238E27FC236}">
                <a16:creationId xmlns:a16="http://schemas.microsoft.com/office/drawing/2014/main" id="{831F6455-EF6B-4F56-BA61-8BE59D557D9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78630" y="6108700"/>
            <a:ext cx="2212351"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3964" b="0">
                <a:solidFill>
                  <a:schemeClr val="tx1"/>
                </a:solidFill>
              </a:defRPr>
            </a:lvl1pPr>
          </a:lstStyle>
          <a:p>
            <a:r>
              <a:rPr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marL="0" indent="0">
              <a:spcBef>
                <a:spcPts val="540"/>
              </a:spcBef>
              <a:buNone/>
              <a:defRPr sz="2883"/>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457200" y="1219200"/>
            <a:ext cx="8229600" cy="533400"/>
          </a:xfrm>
        </p:spPr>
        <p:txBody>
          <a:bodyPr anchor="ctr">
            <a:noAutofit/>
          </a:bodyPr>
          <a:lstStyle>
            <a:lvl1pPr marL="0" indent="0" algn="l">
              <a:buFontTx/>
              <a:buNone/>
              <a:defRPr sz="2883">
                <a:solidFill>
                  <a:schemeClr val="bg1"/>
                </a:solidFill>
              </a:defRPr>
            </a:lvl1pPr>
            <a:lvl2pPr>
              <a:defRPr sz="1081"/>
            </a:lvl2pPr>
            <a:lvl3pPr>
              <a:defRPr sz="901"/>
            </a:lvl3pPr>
            <a:lvl4pPr>
              <a:defRPr sz="811"/>
            </a:lvl4pPr>
            <a:lvl5pPr>
              <a:defRPr sz="811"/>
            </a:lvl5pPr>
          </a:lstStyle>
          <a:p>
            <a:pPr lvl="0"/>
            <a:r>
              <a:rPr lang="en-US" dirty="0"/>
              <a:t>Click to edit Master text styles</a:t>
            </a:r>
          </a:p>
        </p:txBody>
      </p:sp>
    </p:spTree>
    <p:extLst>
      <p:ext uri="{BB962C8B-B14F-4D97-AF65-F5344CB8AC3E}">
        <p14:creationId xmlns:p14="http://schemas.microsoft.com/office/powerpoint/2010/main" val="150710658"/>
      </p:ext>
    </p:extLst>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0045286"/>
      </p:ext>
    </p:extLst>
  </p:cSld>
  <p:clrMapOvr>
    <a:masterClrMapping/>
  </p:clrMapOvr>
  <p:transition spd="med">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Straight Connector 5">
            <a:extLst>
              <a:ext uri="{FF2B5EF4-FFF2-40B4-BE49-F238E27FC236}">
                <a16:creationId xmlns:a16="http://schemas.microsoft.com/office/drawing/2014/main" id="{C4D662D2-ADE9-4017-B904-735460DC7D11}"/>
              </a:ext>
            </a:extLst>
          </p:cNvPr>
          <p:cNvSpPr>
            <a:spLocks noChangeShapeType="1"/>
          </p:cNvSpPr>
          <p:nvPr/>
        </p:nvSpPr>
        <p:spPr bwMode="auto">
          <a:xfrm rot="5400000">
            <a:off x="3629773" y="3201988"/>
            <a:ext cx="585152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sz="1621"/>
          </a:p>
        </p:txBody>
      </p:sp>
      <p:pic>
        <p:nvPicPr>
          <p:cNvPr id="5" name="Picture 3">
            <a:extLst>
              <a:ext uri="{FF2B5EF4-FFF2-40B4-BE49-F238E27FC236}">
                <a16:creationId xmlns:a16="http://schemas.microsoft.com/office/drawing/2014/main" id="{E4C8DBDB-C9AF-4195-80B8-7CA0F0DA62C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71717" y="274638"/>
            <a:ext cx="476221" cy="5853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FF2B5EF4-FFF2-40B4-BE49-F238E27FC236}">
                <a16:creationId xmlns:a16="http://schemas.microsoft.com/office/drawing/2014/main" id="{898B1479-615A-4944-A1FC-7F6F4C358321}"/>
              </a:ext>
            </a:extLst>
          </p:cNvPr>
          <p:cNvPicPr>
            <a:picLocks noChangeAspect="1" noChangeArrowheads="1"/>
          </p:cNvPicPr>
          <p:nvPr userDrawn="1"/>
        </p:nvPicPr>
        <p:blipFill>
          <a:blip r:embed="rId3">
            <a:clrChange>
              <a:clrFrom>
                <a:srgbClr val="BFBFBF"/>
              </a:clrFrom>
              <a:clrTo>
                <a:srgbClr val="BFBFBF">
                  <a:alpha val="0"/>
                </a:srgbClr>
              </a:clrTo>
            </a:clrChange>
            <a:grayscl/>
            <a:biLevel thresh="50000"/>
            <a:extLst>
              <a:ext uri="{28A0092B-C50C-407E-A947-70E740481C1C}">
                <a14:useLocalDpi xmlns:a14="http://schemas.microsoft.com/office/drawing/2010/main" val="0"/>
              </a:ext>
            </a:extLst>
          </a:blip>
          <a:srcRect/>
          <a:stretch>
            <a:fillRect/>
          </a:stretch>
        </p:blipFill>
        <p:spPr bwMode="auto">
          <a:xfrm>
            <a:off x="228815" y="76200"/>
            <a:ext cx="533424"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8">
            <a:extLst>
              <a:ext uri="{FF2B5EF4-FFF2-40B4-BE49-F238E27FC236}">
                <a16:creationId xmlns:a16="http://schemas.microsoft.com/office/drawing/2014/main" id="{954D6751-0268-46E3-911A-F5EC2E9546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57417" y="4191001"/>
            <a:ext cx="672143" cy="221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181385"/>
      </p:ext>
    </p:extLst>
  </p:cSld>
  <p:clrMapOvr>
    <a:masterClrMapping/>
  </p:clrMapOvr>
  <p:transition spd="med">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4" y="273050"/>
            <a:ext cx="8226425" cy="1143000"/>
          </a:xfrm>
        </p:spPr>
        <p:txBody>
          <a:bodyPr/>
          <a:lstStyle/>
          <a:p>
            <a:r>
              <a:rPr lang="en-US"/>
              <a:t>Click to edit Master title style</a:t>
            </a:r>
          </a:p>
        </p:txBody>
      </p:sp>
      <p:sp>
        <p:nvSpPr>
          <p:cNvPr id="3" name="Content Placeholder 2"/>
          <p:cNvSpPr>
            <a:spLocks noGrp="1"/>
          </p:cNvSpPr>
          <p:nvPr>
            <p:ph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7"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5027" y="3922717"/>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70">
            <a:extLst>
              <a:ext uri="{FF2B5EF4-FFF2-40B4-BE49-F238E27FC236}">
                <a16:creationId xmlns:a16="http://schemas.microsoft.com/office/drawing/2014/main" id="{8CED01BD-9C7E-43C7-941E-3E146A8F59E9}"/>
              </a:ext>
            </a:extLst>
          </p:cNvPr>
          <p:cNvSpPr>
            <a:spLocks noGrp="1" noChangeArrowheads="1"/>
          </p:cNvSpPr>
          <p:nvPr>
            <p:ph type="sldNum" sz="quarter" idx="10"/>
          </p:nvPr>
        </p:nvSpPr>
        <p:spPr>
          <a:xfrm>
            <a:off x="6250927" y="6556375"/>
            <a:ext cx="589197" cy="228600"/>
          </a:xfrm>
          <a:prstGeom prst="rect">
            <a:avLst/>
          </a:prstGeom>
        </p:spPr>
        <p:txBody>
          <a:bodyPr/>
          <a:lstStyle>
            <a:lvl1pPr eaLnBrk="1" fontAlgn="auto" hangingPunct="1">
              <a:spcBef>
                <a:spcPts val="0"/>
              </a:spcBef>
              <a:spcAft>
                <a:spcPts val="0"/>
              </a:spcAft>
              <a:defRPr>
                <a:solidFill>
                  <a:srgbClr val="B13F9A"/>
                </a:solidFill>
                <a:latin typeface="Gill Sans MT"/>
              </a:defRPr>
            </a:lvl1pPr>
          </a:lstStyle>
          <a:p>
            <a:pPr>
              <a:defRPr/>
            </a:pPr>
            <a:fld id="{DEE3FD67-25D0-4E14-A8DB-602215F14F17}" type="slidenum">
              <a:rPr lang="en-US"/>
              <a:pPr>
                <a:defRPr/>
              </a:pPr>
              <a:t>‹#›</a:t>
            </a:fld>
            <a:endParaRPr lang="en-US"/>
          </a:p>
        </p:txBody>
      </p:sp>
    </p:spTree>
    <p:extLst>
      <p:ext uri="{BB962C8B-B14F-4D97-AF65-F5344CB8AC3E}">
        <p14:creationId xmlns:p14="http://schemas.microsoft.com/office/powerpoint/2010/main" val="145733432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352800"/>
            <a:ext cx="6858000" cy="1524000"/>
          </a:xfrm>
          <a:noFill/>
        </p:spPr>
        <p:txBody>
          <a:bodyPr anchor="t" anchorCtr="0">
            <a:normAutofit/>
          </a:bodyPr>
          <a:lstStyle>
            <a:lvl1pPr algn="r">
              <a:defRPr sz="4400">
                <a:solidFill>
                  <a:schemeClr val="tx1"/>
                </a:solidFill>
              </a:defRPr>
            </a:lvl1pPr>
          </a:lstStyle>
          <a:p>
            <a:r>
              <a:rPr kumimoji="0"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3200">
                <a:solidFill>
                  <a:schemeClr val="tx1"/>
                </a:solidFill>
                <a:latin typeface="Calibri" panose="020F0502020204030204" pitchFamily="34" charset="0"/>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
        <p:nvSpPr>
          <p:cNvPr id="21" name="Rectangle 20"/>
          <p:cNvSpPr/>
          <p:nvPr/>
        </p:nvSpPr>
        <p:spPr>
          <a:xfrm>
            <a:off x="904875" y="3276600"/>
            <a:ext cx="7315200" cy="165163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b="0">
              <a:solidFill>
                <a:prstClr val="white"/>
              </a:solidFill>
            </a:endParaRPr>
          </a:p>
        </p:txBody>
      </p:sp>
      <p:sp>
        <p:nvSpPr>
          <p:cNvPr id="22" name="Rectangle 21"/>
          <p:cNvSpPr/>
          <p:nvPr/>
        </p:nvSpPr>
        <p:spPr>
          <a:xfrm>
            <a:off x="904875" y="3276600"/>
            <a:ext cx="228600" cy="1651635"/>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b="0">
              <a:solidFill>
                <a:prstClr val="white"/>
              </a:solidFill>
            </a:endParaRPr>
          </a:p>
        </p:txBody>
      </p:sp>
      <p:sp>
        <p:nvSpPr>
          <p:cNvPr id="32" name="Rectangle 31"/>
          <p:cNvSpPr/>
          <p:nvPr/>
        </p:nvSpPr>
        <p:spPr>
          <a:xfrm>
            <a:off x="914400" y="5048250"/>
            <a:ext cx="22860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b="0">
              <a:solidFill>
                <a:prstClr val="white"/>
              </a:solidFill>
            </a:endParaRPr>
          </a:p>
        </p:txBody>
      </p:sp>
      <p:pic>
        <p:nvPicPr>
          <p:cNvPr id="14" name="Picture 2"/>
          <p:cNvPicPr>
            <a:picLocks noChangeAspect="1" noChangeArrowheads="1"/>
          </p:cNvPicPr>
          <p:nvPr userDrawn="1"/>
        </p:nvPicPr>
        <p:blipFill>
          <a:blip r:embed="rId2"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1748345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Tree>
    <p:extLst>
      <p:ext uri="{BB962C8B-B14F-4D97-AF65-F5344CB8AC3E}">
        <p14:creationId xmlns:p14="http://schemas.microsoft.com/office/powerpoint/2010/main" val="1522419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kumimoji="0"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lstStyle>
            <a:lvl1pPr>
              <a:defRPr sz="3200"/>
            </a:lvl1pPr>
            <a:lvl2pPr>
              <a:defRPr sz="2600"/>
            </a:lvl2pPr>
            <a:lvl3pPr>
              <a:defRPr sz="2200"/>
            </a:lvl3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791219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normAutofit/>
          </a:bodyPr>
          <a:lstStyle>
            <a:lvl1pPr algn="r">
              <a:buNone/>
              <a:defRPr sz="4400" b="0" cap="none" baseline="0">
                <a:solidFill>
                  <a:schemeClr val="tx1"/>
                </a:solidFill>
              </a:defRPr>
            </a:lvl1pPr>
          </a:lstStyle>
          <a:p>
            <a:r>
              <a:rPr kumimoji="0" lang="en-US" dirty="0"/>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normAutofit/>
          </a:bodyPr>
          <a:lstStyle>
            <a:lvl1pPr marL="0" indent="0" algn="r">
              <a:buNone/>
              <a:defRPr sz="320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b="0">
              <a:solidFill>
                <a:prstClr val="white"/>
              </a:solidFill>
            </a:endParaRPr>
          </a:p>
        </p:txBody>
      </p:sp>
      <p:sp>
        <p:nvSpPr>
          <p:cNvPr id="8" name="Rectangle 7"/>
          <p:cNvSpPr/>
          <p:nvPr/>
        </p:nvSpPr>
        <p:spPr>
          <a:xfrm>
            <a:off x="914400" y="2819400"/>
            <a:ext cx="228600" cy="128016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b="0">
              <a:solidFill>
                <a:prstClr val="white"/>
              </a:solidFill>
            </a:endParaRPr>
          </a:p>
        </p:txBody>
      </p:sp>
      <p:pic>
        <p:nvPicPr>
          <p:cNvPr id="15" name="Picture 2"/>
          <p:cNvPicPr>
            <a:picLocks noChangeAspect="1" noChangeArrowheads="1"/>
          </p:cNvPicPr>
          <p:nvPr userDrawn="1"/>
        </p:nvPicPr>
        <p:blipFill>
          <a:blip r:embed="rId2"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401253025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765931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dirty="0"/>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96031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Tree>
    <p:extLst>
      <p:ext uri="{BB962C8B-B14F-4D97-AF65-F5344CB8AC3E}">
        <p14:creationId xmlns:p14="http://schemas.microsoft.com/office/powerpoint/2010/main" val="885492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930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bg1"/>
                </a:solidFill>
                <a:latin typeface="Calibri" panose="020F0502020204030204" pitchFamily="34" charset="0"/>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1"/>
                </a:solidFill>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b="0" dirty="0">
              <a:solidFill>
                <a:prstClr val="black"/>
              </a:solidFill>
              <a:latin typeface="Gill Sans MT"/>
            </a:endParaRPr>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pic>
        <p:nvPicPr>
          <p:cNvPr id="17"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0"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899758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4400" b="0">
                <a:solidFill>
                  <a:schemeClr val="tx1"/>
                </a:solidFill>
              </a:defRPr>
            </a:lvl1pPr>
          </a:lstStyle>
          <a:p>
            <a:r>
              <a:rPr kumimoji="0"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noAutofit/>
          </a:bodyPr>
          <a:lstStyle>
            <a:lvl1pPr marL="0" indent="0" algn="l">
              <a:buFontTx/>
              <a:buNone/>
              <a:defRPr sz="3200">
                <a:solidFill>
                  <a:schemeClr val="bg1"/>
                </a:solidFill>
              </a:defRPr>
            </a:lvl1pPr>
            <a:lvl2pPr>
              <a:defRPr sz="1200"/>
            </a:lvl2pPr>
            <a:lvl3pPr>
              <a:defRPr sz="1000"/>
            </a:lvl3pPr>
            <a:lvl4pPr>
              <a:defRPr sz="900"/>
            </a:lvl4pPr>
            <a:lvl5pPr>
              <a:defRPr sz="900"/>
            </a:lvl5pPr>
          </a:lstStyle>
          <a:p>
            <a:pPr lvl="0" eaLnBrk="1" latinLnBrk="0" hangingPunct="1"/>
            <a:r>
              <a:rPr kumimoji="0" lang="en-US" dirty="0"/>
              <a:t>Click to edit Master text styles</a:t>
            </a:r>
          </a:p>
        </p:txBody>
      </p:sp>
      <p:sp>
        <p:nvSpPr>
          <p:cNvPr id="10" name="Rectangle 9"/>
          <p:cNvSpPr/>
          <p:nvPr/>
        </p:nvSpPr>
        <p:spPr>
          <a:xfrm>
            <a:off x="457200" y="500856"/>
            <a:ext cx="18288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b="0">
              <a:solidFill>
                <a:prstClr val="white"/>
              </a:solidFill>
            </a:endParaRPr>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0"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217274559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060774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38"/>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b="0">
              <a:solidFill>
                <a:prstClr val="black"/>
              </a:solidFill>
              <a:latin typeface="Gill Sans MT"/>
            </a:endParaRPr>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417348" y="2963339"/>
            <a:ext cx="5853141"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rot="5400000">
            <a:off x="-190350" y="495150"/>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5400000">
            <a:off x="-512698" y="4961024"/>
            <a:ext cx="2212848" cy="672800"/>
          </a:xfrm>
          <a:prstGeom prst="rect">
            <a:avLst/>
          </a:prstGeom>
        </p:spPr>
      </p:pic>
    </p:spTree>
    <p:extLst>
      <p:ext uri="{BB962C8B-B14F-4D97-AF65-F5344CB8AC3E}">
        <p14:creationId xmlns:p14="http://schemas.microsoft.com/office/powerpoint/2010/main" val="2632132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2460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525220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352800"/>
            <a:ext cx="6858000" cy="1524000"/>
          </a:xfrm>
          <a:noFill/>
        </p:spPr>
        <p:txBody>
          <a:bodyPr anchor="t" anchorCtr="0">
            <a:normAutofit/>
          </a:bodyPr>
          <a:lstStyle>
            <a:lvl1pPr algn="r">
              <a:defRPr sz="4400">
                <a:solidFill>
                  <a:schemeClr val="tx1"/>
                </a:solidFill>
              </a:defRPr>
            </a:lvl1pPr>
          </a:lstStyle>
          <a:p>
            <a:endParaRPr kumimoji="0" lang="en-US" dirty="0"/>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3200">
                <a:solidFill>
                  <a:schemeClr val="tx1"/>
                </a:solidFill>
                <a:latin typeface="Calibri" panose="020F0502020204030204" pitchFamily="34" charset="0"/>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
        <p:nvSpPr>
          <p:cNvPr id="21" name="Rectangle 20"/>
          <p:cNvSpPr/>
          <p:nvPr/>
        </p:nvSpPr>
        <p:spPr>
          <a:xfrm>
            <a:off x="904875" y="3276600"/>
            <a:ext cx="7315200" cy="1655064"/>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276600"/>
            <a:ext cx="228600" cy="1651635"/>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extLst>
      <p:ext uri="{BB962C8B-B14F-4D97-AF65-F5344CB8AC3E}">
        <p14:creationId xmlns:p14="http://schemas.microsoft.com/office/powerpoint/2010/main" val="1007133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2798117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normAutofit/>
          </a:bodyPr>
          <a:lstStyle>
            <a:lvl1pPr algn="r">
              <a:buNone/>
              <a:defRPr sz="4400" b="0" cap="none" baseline="0">
                <a:solidFill>
                  <a:schemeClr val="bg1"/>
                </a:solidFill>
              </a:defRPr>
            </a:lvl1pPr>
          </a:lstStyle>
          <a:p>
            <a:r>
              <a:rPr kumimoji="0" lang="en-US" dirty="0"/>
              <a:t>Click to edit Master title style</a:t>
            </a:r>
          </a:p>
        </p:txBody>
      </p:sp>
      <p:sp>
        <p:nvSpPr>
          <p:cNvPr id="3" name="Text Placeholder 2"/>
          <p:cNvSpPr>
            <a:spLocks noGrp="1"/>
          </p:cNvSpPr>
          <p:nvPr>
            <p:ph type="body" idx="1"/>
          </p:nvPr>
        </p:nvSpPr>
        <p:spPr>
          <a:xfrm>
            <a:off x="914400" y="4267200"/>
            <a:ext cx="73152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ubtitle 8"/>
          <p:cNvSpPr txBox="1">
            <a:spLocks/>
          </p:cNvSpPr>
          <p:nvPr userDrawn="1"/>
        </p:nvSpPr>
        <p:spPr>
          <a:xfrm>
            <a:off x="1219200" y="4572000"/>
            <a:ext cx="6858000" cy="533400"/>
          </a:xfrm>
          <a:prstGeom prst="rect">
            <a:avLst/>
          </a:prstGeom>
        </p:spPr>
        <p:txBody>
          <a:bodyPr vert="horz">
            <a:noAutofit/>
          </a:bodyPr>
          <a:lstStyle>
            <a:lvl1pPr marL="0" indent="0" algn="r" rtl="0" eaLnBrk="1" latinLnBrk="0" hangingPunct="1">
              <a:spcBef>
                <a:spcPts val="600"/>
              </a:spcBef>
              <a:buClr>
                <a:srgbClr val="5E3886"/>
              </a:buClr>
              <a:buSzPct val="76000"/>
              <a:buFont typeface="Wingdings 3"/>
              <a:buNone/>
              <a:defRPr kumimoji="0" sz="2000" kern="1200">
                <a:solidFill>
                  <a:schemeClr val="tx1"/>
                </a:solidFill>
                <a:latin typeface="Calibri" panose="020F0502020204030204" pitchFamily="34" charset="0"/>
                <a:ea typeface="+mj-ea"/>
                <a:cs typeface="+mj-cs"/>
              </a:defRPr>
            </a:lvl1pPr>
            <a:lvl2pPr marL="457200" indent="0" algn="ctr" rtl="0" eaLnBrk="1" latinLnBrk="0" hangingPunct="1">
              <a:spcBef>
                <a:spcPts val="500"/>
              </a:spcBef>
              <a:buClr>
                <a:srgbClr val="5E3886"/>
              </a:buClr>
              <a:buSzPct val="76000"/>
              <a:buFont typeface="Wingdings 3"/>
              <a:buNone/>
              <a:defRPr kumimoji="0" sz="2300" kern="1200">
                <a:solidFill>
                  <a:schemeClr val="tx1"/>
                </a:solidFill>
                <a:latin typeface="Calibri" panose="020F0502020204030204" pitchFamily="34" charset="0"/>
                <a:ea typeface="+mn-ea"/>
                <a:cs typeface="+mn-cs"/>
              </a:defRPr>
            </a:lvl2pPr>
            <a:lvl3pPr marL="914400" indent="0" algn="ctr" rtl="0" eaLnBrk="1" latinLnBrk="0" hangingPunct="1">
              <a:spcBef>
                <a:spcPts val="500"/>
              </a:spcBef>
              <a:buClr>
                <a:srgbClr val="5E3886"/>
              </a:buClr>
              <a:buSzPct val="76000"/>
              <a:buFont typeface="Wingdings 3"/>
              <a:buNone/>
              <a:defRPr kumimoji="0" sz="2000" kern="1200">
                <a:solidFill>
                  <a:schemeClr val="tx1"/>
                </a:solidFill>
                <a:latin typeface="Calibri" panose="020F0502020204030204" pitchFamily="34" charset="0"/>
                <a:ea typeface="+mn-ea"/>
                <a:cs typeface="+mn-cs"/>
              </a:defRPr>
            </a:lvl3pPr>
            <a:lvl4pPr marL="1371600" indent="0" algn="ctr" rtl="0" eaLnBrk="1" latinLnBrk="0" hangingPunct="1">
              <a:spcBef>
                <a:spcPts val="400"/>
              </a:spcBef>
              <a:buClr>
                <a:srgbClr val="5E3886"/>
              </a:buClr>
              <a:buSzPct val="70000"/>
              <a:buFont typeface="Wingdings"/>
              <a:buNone/>
              <a:defRPr kumimoji="0" sz="1800" kern="1200">
                <a:solidFill>
                  <a:schemeClr val="tx1"/>
                </a:solidFill>
                <a:latin typeface="Calibri" panose="020F0502020204030204" pitchFamily="34" charset="0"/>
                <a:ea typeface="+mn-ea"/>
                <a:cs typeface="+mn-cs"/>
              </a:defRPr>
            </a:lvl4pPr>
            <a:lvl5pPr marL="1828800" indent="0" algn="ctr" rtl="0" eaLnBrk="1" latinLnBrk="0" hangingPunct="1">
              <a:spcBef>
                <a:spcPts val="300"/>
              </a:spcBef>
              <a:buClr>
                <a:srgbClr val="5E3886"/>
              </a:buClr>
              <a:buSzPct val="70000"/>
              <a:buFont typeface="Wingdings"/>
              <a:buNone/>
              <a:defRPr kumimoji="0" sz="1600" kern="1200">
                <a:solidFill>
                  <a:schemeClr val="tx1"/>
                </a:solidFill>
                <a:latin typeface="Calibri" panose="020F0502020204030204" pitchFamily="34" charset="0"/>
                <a:ea typeface="+mn-ea"/>
                <a:cs typeface="+mn-cs"/>
              </a:defRPr>
            </a:lvl5pPr>
            <a:lvl6pPr marL="2286000" indent="0" algn="ctr" rtl="0" eaLnBrk="1" latinLnBrk="0" hangingPunct="1">
              <a:spcBef>
                <a:spcPts val="300"/>
              </a:spcBef>
              <a:buClr>
                <a:srgbClr val="9FB8CD">
                  <a:shade val="75000"/>
                </a:srgbClr>
              </a:buClr>
              <a:buSzPct val="75000"/>
              <a:buFont typeface="Wingdings 3"/>
              <a:buNone/>
              <a:defRPr kumimoji="0" lang="en-US" sz="1600" kern="1200" smtClean="0">
                <a:solidFill>
                  <a:schemeClr val="tx1"/>
                </a:solidFill>
                <a:latin typeface="+mn-lt"/>
                <a:ea typeface="+mn-ea"/>
                <a:cs typeface="+mn-cs"/>
              </a:defRPr>
            </a:lvl6pPr>
            <a:lvl7pPr marL="2743200" indent="0" algn="ctr" rtl="0" eaLnBrk="1" latinLnBrk="0" hangingPunct="1">
              <a:spcBef>
                <a:spcPts val="300"/>
              </a:spcBef>
              <a:buClr>
                <a:srgbClr val="727CA3">
                  <a:shade val="75000"/>
                </a:srgbClr>
              </a:buClr>
              <a:buSzPct val="75000"/>
              <a:buFont typeface="Wingdings 3"/>
              <a:buNone/>
              <a:defRPr kumimoji="0" lang="en-US" sz="1400" kern="1200" smtClean="0">
                <a:solidFill>
                  <a:schemeClr val="tx1"/>
                </a:solidFill>
                <a:latin typeface="+mn-lt"/>
                <a:ea typeface="+mn-ea"/>
                <a:cs typeface="+mn-cs"/>
              </a:defRPr>
            </a:lvl7pPr>
            <a:lvl8pPr marL="3200400" indent="0" algn="ctr" rtl="0" eaLnBrk="1" latinLnBrk="0" hangingPunct="1">
              <a:spcBef>
                <a:spcPts val="300"/>
              </a:spcBef>
              <a:buClr>
                <a:prstClr val="white">
                  <a:shade val="50000"/>
                </a:prstClr>
              </a:buClr>
              <a:buSzPct val="75000"/>
              <a:buFont typeface="Wingdings 3"/>
              <a:buNone/>
              <a:defRPr kumimoji="0" lang="en-US" sz="1400" kern="1200" smtClean="0">
                <a:solidFill>
                  <a:schemeClr val="tx1"/>
                </a:solidFill>
                <a:latin typeface="+mn-lt"/>
                <a:ea typeface="+mn-ea"/>
                <a:cs typeface="+mn-cs"/>
              </a:defRPr>
            </a:lvl8pPr>
            <a:lvl9pPr marL="3657600" indent="0" algn="ctr" rtl="0" eaLnBrk="1" latinLnBrk="0" hangingPunct="1">
              <a:spcBef>
                <a:spcPts val="300"/>
              </a:spcBef>
              <a:buClr>
                <a:srgbClr val="9FB8CD"/>
              </a:buClr>
              <a:buSzPct val="75000"/>
              <a:buFont typeface="Wingdings 3"/>
              <a:buNone/>
              <a:defRPr kumimoji="0" lang="en-US" sz="1200" kern="1200" smtClean="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600"/>
              </a:spcBef>
              <a:spcAft>
                <a:spcPts val="0"/>
              </a:spcAft>
              <a:buClr>
                <a:srgbClr val="5E3886"/>
              </a:buClr>
              <a:buSzPct val="76000"/>
              <a:buFont typeface="Wingdings 3"/>
              <a:buNone/>
              <a:tabLst/>
              <a:defRPr/>
            </a:pPr>
            <a:r>
              <a:rPr kumimoji="0" lang="en-US" sz="3200" b="0" i="0" u="none" strike="noStrike" kern="1200" cap="none" spc="0" normalizeH="0" baseline="0" noProof="0" dirty="0">
                <a:ln>
                  <a:noFill/>
                </a:ln>
                <a:solidFill>
                  <a:sysClr val="windowText" lastClr="000000"/>
                </a:solidFill>
                <a:effectLst/>
                <a:uLnTx/>
                <a:uFillTx/>
                <a:latin typeface="Calibri" panose="020F0502020204030204" pitchFamily="34" charset="0"/>
              </a:rPr>
              <a:t>Click to edit Master subtitle style</a:t>
            </a:r>
          </a:p>
        </p:txBody>
      </p:sp>
      <p:pic>
        <p:nvPicPr>
          <p:cNvPr id="15" name="Picture 2"/>
          <p:cNvPicPr>
            <a:picLocks noChangeAspect="1" noChangeArrowheads="1"/>
          </p:cNvPicPr>
          <p:nvPr userDrawn="1"/>
        </p:nvPicPr>
        <p:blipFill>
          <a:blip r:embed="rId2" cstate="print">
            <a:clrChange>
              <a:clrFrom>
                <a:srgbClr val="BFBFBF"/>
              </a:clrFrom>
              <a:clrTo>
                <a:srgbClr val="BFBFBF">
                  <a:alpha val="0"/>
                </a:srgbClr>
              </a:clrTo>
            </a:clrChange>
            <a:lum bright="70000" contrast="-70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77852" y="6344160"/>
            <a:ext cx="1046148" cy="407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2013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dirty="0"/>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302091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4214504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Tree>
    <p:extLst>
      <p:ext uri="{BB962C8B-B14F-4D97-AF65-F5344CB8AC3E}">
        <p14:creationId xmlns:p14="http://schemas.microsoft.com/office/powerpoint/2010/main" val="602682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10" name="Picture 2"/>
          <p:cNvPicPr>
            <a:picLocks noChangeAspect="1" noChangeArrowheads="1"/>
          </p:cNvPicPr>
          <p:nvPr userDrawn="1"/>
        </p:nvPicPr>
        <p:blipFill>
          <a:blip r:embed="rId2" cstate="print">
            <a:clrChange>
              <a:clrFrom>
                <a:srgbClr val="BFBFBF"/>
              </a:clrFrom>
              <a:clrTo>
                <a:srgbClr val="BFBFBF">
                  <a:alpha val="0"/>
                </a:srgbClr>
              </a:clrTo>
            </a:clrChange>
            <a:lum bright="70000" contrast="-70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77852" y="6344160"/>
            <a:ext cx="1046148" cy="407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p:cNvPicPr>
            <a:picLocks noChangeAspect="1"/>
          </p:cNvPicPr>
          <p:nvPr userDrawn="1"/>
        </p:nvPicPr>
        <p:blipFill>
          <a:blip r:embed="rId4" cstate="print">
            <a:lum bright="70000" contrast="-70000"/>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370338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1"/>
                </a:solidFill>
                <a:latin typeface="+mn-lt"/>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1"/>
                </a:solidFill>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pic>
        <p:nvPicPr>
          <p:cNvPr id="1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7852" y="6305550"/>
            <a:ext cx="8229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p:cNvPicPr>
            <a:picLocks noChangeAspect="1" noChangeArrowheads="1"/>
          </p:cNvPicPr>
          <p:nvPr userDrawn="1"/>
        </p:nvPicPr>
        <p:blipFill>
          <a:blip r:embed="rId3" cstate="print">
            <a:clrChange>
              <a:clrFrom>
                <a:srgbClr val="BFBFBF"/>
              </a:clrFrom>
              <a:clrTo>
                <a:srgbClr val="BFBFBF">
                  <a:alpha val="0"/>
                </a:srgbClr>
              </a:clrTo>
            </a:clrChange>
            <a:lum bright="70000" contrast="-70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77852" y="6344160"/>
            <a:ext cx="1046148" cy="407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16"/>
          <p:cNvPicPr>
            <a:picLocks noChangeAspect="1"/>
          </p:cNvPicPr>
          <p:nvPr userDrawn="1"/>
        </p:nvPicPr>
        <p:blipFill>
          <a:blip r:embed="rId5" cstate="print">
            <a:lum bright="70000" contrast="-70000"/>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2086085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4400" b="0">
                <a:solidFill>
                  <a:schemeClr val="tx1"/>
                </a:solidFill>
              </a:defRPr>
            </a:lvl1pPr>
          </a:lstStyle>
          <a:p>
            <a:r>
              <a:rPr kumimoji="0"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dirty="0"/>
              <a:t>Click icon to add picture</a:t>
            </a:r>
          </a:p>
        </p:txBody>
      </p:sp>
      <p:sp>
        <p:nvSpPr>
          <p:cNvPr id="4" name="Text Placeholder 3"/>
          <p:cNvSpPr>
            <a:spLocks noGrp="1"/>
          </p:cNvSpPr>
          <p:nvPr>
            <p:ph type="body" sz="half" idx="2"/>
          </p:nvPr>
        </p:nvSpPr>
        <p:spPr>
          <a:xfrm>
            <a:off x="457200" y="1219200"/>
            <a:ext cx="8229600" cy="533400"/>
          </a:xfrm>
        </p:spPr>
        <p:txBody>
          <a:bodyPr anchor="ctr" anchorCtr="0">
            <a:noAutofit/>
          </a:bodyPr>
          <a:lstStyle>
            <a:lvl1pPr marL="0" indent="0" algn="l">
              <a:buFontTx/>
              <a:buNone/>
              <a:defRPr sz="3200">
                <a:solidFill>
                  <a:schemeClr val="bg1"/>
                </a:solidFill>
              </a:defRPr>
            </a:lvl1pPr>
            <a:lvl2pPr>
              <a:defRPr sz="1200"/>
            </a:lvl2pPr>
            <a:lvl3pPr>
              <a:defRPr sz="1000"/>
            </a:lvl3pPr>
            <a:lvl4pPr>
              <a:defRPr sz="900"/>
            </a:lvl4pPr>
            <a:lvl5pPr>
              <a:defRPr sz="900"/>
            </a:lvl5pPr>
          </a:lstStyle>
          <a:p>
            <a:pPr lvl="0" eaLnBrk="1" latinLnBrk="0" hangingPunct="1"/>
            <a:r>
              <a:rPr kumimoji="0" lang="en-US" dirty="0"/>
              <a:t>Click to edit Master text styles</a:t>
            </a:r>
          </a:p>
        </p:txBody>
      </p:sp>
      <p:sp>
        <p:nvSpPr>
          <p:cNvPr id="10" name="Rectangle 9"/>
          <p:cNvSpPr/>
          <p:nvPr/>
        </p:nvSpPr>
        <p:spPr>
          <a:xfrm>
            <a:off x="457200" y="500856"/>
            <a:ext cx="182880" cy="685800"/>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13"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7852" y="6305550"/>
            <a:ext cx="8229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userDrawn="1"/>
        </p:nvPicPr>
        <p:blipFill>
          <a:blip r:embed="rId3" cstate="print">
            <a:clrChange>
              <a:clrFrom>
                <a:srgbClr val="BFBFBF"/>
              </a:clrFrom>
              <a:clrTo>
                <a:srgbClr val="BFBFBF">
                  <a:alpha val="0"/>
                </a:srgbClr>
              </a:clrTo>
            </a:clrChange>
            <a:lum bright="70000" contrast="-70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77852" y="6344160"/>
            <a:ext cx="1046148" cy="407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p:cNvPicPr>
            <a:picLocks noChangeAspect="1"/>
          </p:cNvPicPr>
          <p:nvPr userDrawn="1"/>
        </p:nvPicPr>
        <p:blipFill>
          <a:blip r:embed="rId5" cstate="print">
            <a:lum bright="70000" contrast="-70000"/>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70422971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1500" b="1">
                <a:solidFill>
                  <a:schemeClr val="bg1"/>
                </a:solidFill>
                <a:latin typeface="Calibri" panose="020F0502020204030204" pitchFamily="34" charset="0"/>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3"/>
            <a:ext cx="2514600" cy="4843463"/>
          </a:xfrm>
        </p:spPr>
        <p:txBody>
          <a:bodyPr/>
          <a:lstStyle>
            <a:lvl1pPr marL="0" indent="0">
              <a:lnSpc>
                <a:spcPts val="1650"/>
              </a:lnSpc>
              <a:spcAft>
                <a:spcPts val="750"/>
              </a:spcAft>
              <a:buNone/>
              <a:defRPr sz="1200">
                <a:solidFill>
                  <a:schemeClr val="tx1"/>
                </a:solidFill>
              </a:defRPr>
            </a:lvl1pPr>
            <a:lvl2pPr>
              <a:buNone/>
              <a:defRPr sz="900"/>
            </a:lvl2pPr>
            <a:lvl3pPr>
              <a:buNone/>
              <a:defRPr sz="750"/>
            </a:lvl3pPr>
            <a:lvl4pPr>
              <a:buNone/>
              <a:defRPr sz="675"/>
            </a:lvl4pPr>
            <a:lvl5pPr>
              <a:buNone/>
              <a:defRPr sz="675"/>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dirty="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4125626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3293936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38"/>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pic>
        <p:nvPicPr>
          <p:cNvPr id="13"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394473" y="2957775"/>
            <a:ext cx="586426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userDrawn="1"/>
        </p:nvPicPr>
        <p:blipFill>
          <a:blip r:embed="rId3" cstate="print">
            <a:clrChange>
              <a:clrFrom>
                <a:srgbClr val="BFBFBF"/>
              </a:clrFrom>
              <a:clrTo>
                <a:srgbClr val="BFBFBF">
                  <a:alpha val="0"/>
                </a:srgbClr>
              </a:clrTo>
            </a:clrChange>
            <a:lum bright="70000" contrast="-70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rot="5400000">
            <a:off x="160911" y="432965"/>
            <a:ext cx="745466" cy="407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5016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600200"/>
            <a:ext cx="40386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18"/>
          <p:cNvSpPr>
            <a:spLocks noGrp="1" noChangeArrowheads="1"/>
          </p:cNvSpPr>
          <p:nvPr>
            <p:ph type="sldNum" sz="quarter" idx="10"/>
          </p:nvPr>
        </p:nvSpPr>
        <p:spPr>
          <a:xfrm>
            <a:off x="6251448" y="6556248"/>
            <a:ext cx="588336" cy="228600"/>
          </a:xfrm>
          <a:prstGeom prst="rect">
            <a:avLst/>
          </a:prstGeom>
        </p:spPr>
        <p:txBody>
          <a:bodyPr/>
          <a:lstStyle>
            <a:lvl1pPr>
              <a:defRPr/>
            </a:lvl1pPr>
          </a:lstStyle>
          <a:p>
            <a:pPr>
              <a:defRPr/>
            </a:pPr>
            <a:fld id="{AE7B05DB-FC04-4768-9B1A-64CA06E6BA5A}" type="slidenum">
              <a:rPr lang="en-US"/>
              <a:pPr>
                <a:defRPr/>
              </a:pPr>
              <a:t>‹#›</a:t>
            </a:fld>
            <a:endParaRPr lang="en-US"/>
          </a:p>
        </p:txBody>
      </p:sp>
      <p:sp>
        <p:nvSpPr>
          <p:cNvPr id="6" name="Rectangle 219"/>
          <p:cNvSpPr>
            <a:spLocks noGrp="1" noChangeArrowheads="1"/>
          </p:cNvSpPr>
          <p:nvPr>
            <p:ph type="dt" sz="half" idx="11"/>
          </p:nvPr>
        </p:nvSpPr>
        <p:spPr>
          <a:xfrm>
            <a:off x="457200" y="6243638"/>
            <a:ext cx="2133600" cy="457200"/>
          </a:xfrm>
          <a:prstGeom prst="rect">
            <a:avLst/>
          </a:prstGeom>
        </p:spPr>
        <p:txBody>
          <a:bodyPr/>
          <a:lstStyle>
            <a:lvl1pPr>
              <a:defRPr>
                <a:latin typeface="Arial" charset="0"/>
              </a:defRPr>
            </a:lvl1pPr>
          </a:lstStyle>
          <a:p>
            <a:pPr>
              <a:defRPr/>
            </a:pPr>
            <a:endParaRPr lang="en-US"/>
          </a:p>
        </p:txBody>
      </p:sp>
    </p:spTree>
    <p:extLst>
      <p:ext uri="{BB962C8B-B14F-4D97-AF65-F5344CB8AC3E}">
        <p14:creationId xmlns:p14="http://schemas.microsoft.com/office/powerpoint/2010/main" val="127523408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n>
                <a:solidFill>
                  <a:schemeClr val="bg1"/>
                </a:solidFill>
              </a:ln>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Slide Number Placeholder 5"/>
          <p:cNvSpPr txBox="1">
            <a:spLocks/>
          </p:cNvSpPr>
          <p:nvPr userDrawn="1"/>
        </p:nvSpPr>
        <p:spPr>
          <a:xfrm>
            <a:off x="6553200" y="6356350"/>
            <a:ext cx="2133600" cy="365125"/>
          </a:xfrm>
          <a:prstGeom prst="rect">
            <a:avLst/>
          </a:prstGeom>
        </p:spPr>
        <p:txBody>
          <a:bodyPr anchor="ctr"/>
          <a:lstStyle>
            <a:lvl1pPr>
              <a:defRPr/>
            </a:lvl1pPr>
          </a:lstStyle>
          <a:p>
            <a:pPr algn="r" fontAlgn="auto">
              <a:spcBef>
                <a:spcPts val="0"/>
              </a:spcBef>
              <a:spcAft>
                <a:spcPts val="0"/>
              </a:spcAft>
              <a:defRPr/>
            </a:pPr>
            <a:endParaRPr lang="en-US" sz="1200" dirty="0">
              <a:solidFill>
                <a:schemeClr val="tx1">
                  <a:tint val="75000"/>
                </a:schemeClr>
              </a:solidFill>
              <a:latin typeface="+mn-lt"/>
              <a:cs typeface="+mn-cs"/>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0"/>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20"/>
          <p:cNvSpPr>
            <a:spLocks noGrp="1"/>
          </p:cNvSpPr>
          <p:nvPr>
            <p:ph type="dt" sz="half" idx="10"/>
          </p:nvPr>
        </p:nvSpPr>
        <p:spPr>
          <a:xfrm>
            <a:off x="457200" y="6356350"/>
            <a:ext cx="2133600" cy="365125"/>
          </a:xfrm>
          <a:prstGeom prst="rect">
            <a:avLst/>
          </a:prstGeom>
        </p:spPr>
        <p:txBody>
          <a:bodyPr/>
          <a:lstStyle>
            <a:lvl1pPr>
              <a:defRPr/>
            </a:lvl1pPr>
          </a:lstStyle>
          <a:p>
            <a:pPr>
              <a:defRPr/>
            </a:pPr>
            <a:fld id="{E448AC1B-3A32-48D0-AA8C-10C63FDCBCFE}" type="datetimeFigureOut">
              <a:rPr lang="en-US"/>
              <a:pPr>
                <a:defRPr/>
              </a:pPr>
              <a:t>8/30/2026</a:t>
            </a:fld>
            <a:endParaRPr lang="en-US" dirty="0"/>
          </a:p>
        </p:txBody>
      </p:sp>
      <p:sp>
        <p:nvSpPr>
          <p:cNvPr id="12" name="Slide Number Placeholder 21"/>
          <p:cNvSpPr>
            <a:spLocks noGrp="1"/>
          </p:cNvSpPr>
          <p:nvPr>
            <p:ph type="sldNum" sz="quarter" idx="11"/>
          </p:nvPr>
        </p:nvSpPr>
        <p:spPr>
          <a:xfrm>
            <a:off x="6251448" y="6556248"/>
            <a:ext cx="588336" cy="228600"/>
          </a:xfrm>
          <a:prstGeom prst="rect">
            <a:avLst/>
          </a:prstGeom>
        </p:spPr>
        <p:txBody>
          <a:bodyPr/>
          <a:lstStyle>
            <a:lvl1pPr>
              <a:defRPr/>
            </a:lvl1pPr>
          </a:lstStyle>
          <a:p>
            <a:pPr>
              <a:defRPr/>
            </a:pPr>
            <a:fld id="{F4A22B64-D61E-4952-835C-1FC3C20D484A}" type="slidenum">
              <a:rPr lang="en-US"/>
              <a:pPr>
                <a:defRPr/>
              </a:pPr>
              <a:t>‹#›</a:t>
            </a:fld>
            <a:endParaRPr lang="en-US" dirty="0"/>
          </a:p>
        </p:txBody>
      </p:sp>
      <p:sp>
        <p:nvSpPr>
          <p:cNvPr id="13" name="Footer Placeholder 22"/>
          <p:cNvSpPr>
            <a:spLocks noGrp="1"/>
          </p:cNvSpPr>
          <p:nvPr>
            <p:ph type="ftr" sz="quarter" idx="12"/>
          </p:nvPr>
        </p:nvSpPr>
        <p:spPr>
          <a:xfrm>
            <a:off x="3124200" y="6356350"/>
            <a:ext cx="2895600" cy="365125"/>
          </a:xfrm>
          <a:prstGeom prst="rect">
            <a:avLst/>
          </a:prstGeom>
        </p:spPr>
        <p:txBody>
          <a:bodyPr/>
          <a:lstStyle>
            <a:lvl1pPr>
              <a:defRPr/>
            </a:lvl1pPr>
          </a:lstStyle>
          <a:p>
            <a:pPr>
              <a:defRPr/>
            </a:pPr>
            <a:endParaRPr lang="en-US"/>
          </a:p>
        </p:txBody>
      </p:sp>
    </p:spTree>
    <p:extLst>
      <p:ext uri="{BB962C8B-B14F-4D97-AF65-F5344CB8AC3E}">
        <p14:creationId xmlns:p14="http://schemas.microsoft.com/office/powerpoint/2010/main" val="278009405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5613" y="273050"/>
            <a:ext cx="8226425" cy="58229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70"/>
          <p:cNvSpPr>
            <a:spLocks noGrp="1" noChangeArrowheads="1"/>
          </p:cNvSpPr>
          <p:nvPr>
            <p:ph type="sldNum" sz="quarter" idx="10"/>
          </p:nvPr>
        </p:nvSpPr>
        <p:spPr>
          <a:xfrm>
            <a:off x="6251448" y="6556248"/>
            <a:ext cx="588336" cy="228600"/>
          </a:xfrm>
          <a:prstGeom prst="rect">
            <a:avLst/>
          </a:prstGeom>
        </p:spPr>
        <p:txBody>
          <a:bodyPr/>
          <a:lstStyle>
            <a:lvl1pPr>
              <a:defRPr/>
            </a:lvl1pPr>
          </a:lstStyle>
          <a:p>
            <a:pPr>
              <a:defRPr/>
            </a:pPr>
            <a:fld id="{2D68D136-8688-4F5A-9F3F-374CEC99468E}" type="slidenum">
              <a:rPr lang="en-US"/>
              <a:pPr>
                <a:defRPr/>
              </a:pPr>
              <a:t>‹#›</a:t>
            </a:fld>
            <a:endParaRPr lang="en-US"/>
          </a:p>
        </p:txBody>
      </p:sp>
    </p:spTree>
    <p:extLst>
      <p:ext uri="{BB962C8B-B14F-4D97-AF65-F5344CB8AC3E}">
        <p14:creationId xmlns:p14="http://schemas.microsoft.com/office/powerpoint/2010/main" val="208868529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352800"/>
            <a:ext cx="6858000" cy="1524000"/>
          </a:xfrm>
          <a:noFill/>
        </p:spPr>
        <p:txBody>
          <a:bodyPr anchor="t" anchorCtr="0">
            <a:normAutofit/>
          </a:bodyPr>
          <a:lstStyle>
            <a:lvl1pPr algn="r">
              <a:defRPr sz="4400">
                <a:solidFill>
                  <a:schemeClr val="tx1"/>
                </a:solidFill>
              </a:defRPr>
            </a:lvl1pPr>
          </a:lstStyle>
          <a:p>
            <a:r>
              <a:rPr kumimoji="0"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3200">
                <a:solidFill>
                  <a:schemeClr val="tx1"/>
                </a:solidFill>
                <a:latin typeface="Calibri" panose="020F0502020204030204" pitchFamily="34" charset="0"/>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
        <p:nvSpPr>
          <p:cNvPr id="21" name="Rectangle 20"/>
          <p:cNvSpPr/>
          <p:nvPr/>
        </p:nvSpPr>
        <p:spPr>
          <a:xfrm>
            <a:off x="904875" y="3276600"/>
            <a:ext cx="7315200" cy="165163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2" name="Rectangle 21"/>
          <p:cNvSpPr/>
          <p:nvPr/>
        </p:nvSpPr>
        <p:spPr>
          <a:xfrm>
            <a:off x="904875" y="3276600"/>
            <a:ext cx="228600" cy="1651635"/>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32" name="Rectangle 31"/>
          <p:cNvSpPr/>
          <p:nvPr/>
        </p:nvSpPr>
        <p:spPr>
          <a:xfrm>
            <a:off x="914400" y="5048250"/>
            <a:ext cx="22860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Tree>
    <p:extLst>
      <p:ext uri="{BB962C8B-B14F-4D97-AF65-F5344CB8AC3E}">
        <p14:creationId xmlns:p14="http://schemas.microsoft.com/office/powerpoint/2010/main" val="2189287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kumimoji="0"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lstStyle>
            <a:lvl1pPr>
              <a:defRPr sz="3200"/>
            </a:lvl1pPr>
            <a:lvl2pPr>
              <a:defRPr sz="2600"/>
            </a:lvl2pPr>
            <a:lvl3pPr>
              <a:defRPr sz="2200"/>
            </a:lvl3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2490931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normAutofit/>
          </a:bodyPr>
          <a:lstStyle>
            <a:lvl1pPr algn="r">
              <a:buNone/>
              <a:defRPr sz="4400" b="0" cap="none" baseline="0">
                <a:solidFill>
                  <a:schemeClr val="tx1"/>
                </a:solidFill>
              </a:defRPr>
            </a:lvl1pPr>
          </a:lstStyle>
          <a:p>
            <a:r>
              <a:rPr kumimoji="0" lang="en-US" dirty="0"/>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normAutofit/>
          </a:bodyPr>
          <a:lstStyle>
            <a:lvl1pPr marL="0" indent="0" algn="r">
              <a:buNone/>
              <a:defRPr sz="320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8" name="Rectangle 7"/>
          <p:cNvSpPr/>
          <p:nvPr/>
        </p:nvSpPr>
        <p:spPr>
          <a:xfrm>
            <a:off x="914400" y="2819400"/>
            <a:ext cx="228600" cy="128016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pic>
        <p:nvPicPr>
          <p:cNvPr id="15" name="Picture 2"/>
          <p:cNvPicPr>
            <a:picLocks noChangeAspect="1" noChangeArrowheads="1"/>
          </p:cNvPicPr>
          <p:nvPr userDrawn="1"/>
        </p:nvPicPr>
        <p:blipFill>
          <a:blip r:embed="rId2"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12431927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589535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dirty="0"/>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744479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3300" b="0">
                <a:solidFill>
                  <a:schemeClr val="tx1"/>
                </a:solidFill>
              </a:defRPr>
            </a:lvl1pPr>
          </a:lstStyle>
          <a:p>
            <a:r>
              <a:rPr kumimoji="0"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450"/>
              </a:spcBef>
              <a:buNone/>
              <a:defRPr sz="24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noAutofit/>
          </a:bodyPr>
          <a:lstStyle>
            <a:lvl1pPr marL="0" indent="0" algn="l">
              <a:buFontTx/>
              <a:buNone/>
              <a:defRPr sz="2400">
                <a:solidFill>
                  <a:schemeClr val="bg1"/>
                </a:solidFill>
              </a:defRPr>
            </a:lvl1pPr>
            <a:lvl2pPr>
              <a:defRPr sz="900"/>
            </a:lvl2pPr>
            <a:lvl3pPr>
              <a:defRPr sz="750"/>
            </a:lvl3pPr>
            <a:lvl4pPr>
              <a:defRPr sz="675"/>
            </a:lvl4pPr>
            <a:lvl5pPr>
              <a:defRPr sz="675"/>
            </a:lvl5pPr>
          </a:lstStyle>
          <a:p>
            <a:pPr lvl="0" eaLnBrk="1" latinLnBrk="0" hangingPunct="1"/>
            <a:r>
              <a:rPr kumimoji="0" lang="en-US" dirty="0"/>
              <a:t>Click to edit Master text styles</a:t>
            </a:r>
          </a:p>
        </p:txBody>
      </p:sp>
      <p:sp>
        <p:nvSpPr>
          <p:cNvPr id="10" name="Rectangle 9"/>
          <p:cNvSpPr/>
          <p:nvPr/>
        </p:nvSpPr>
        <p:spPr>
          <a:xfrm>
            <a:off x="457200" y="500856"/>
            <a:ext cx="18288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2"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9"/>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246764160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Tree>
    <p:extLst>
      <p:ext uri="{BB962C8B-B14F-4D97-AF65-F5344CB8AC3E}">
        <p14:creationId xmlns:p14="http://schemas.microsoft.com/office/powerpoint/2010/main" val="248959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8670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bg1"/>
                </a:solidFill>
                <a:latin typeface="Calibri" panose="020F0502020204030204" pitchFamily="34" charset="0"/>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1"/>
                </a:solidFill>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dirty="0">
              <a:solidFill>
                <a:prstClr val="black"/>
              </a:solidFill>
              <a:latin typeface="Gill Sans MT"/>
            </a:endParaRPr>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3801553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4400" b="0">
                <a:solidFill>
                  <a:schemeClr val="tx1"/>
                </a:solidFill>
              </a:defRPr>
            </a:lvl1pPr>
          </a:lstStyle>
          <a:p>
            <a:r>
              <a:rPr kumimoji="0"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noAutofit/>
          </a:bodyPr>
          <a:lstStyle>
            <a:lvl1pPr marL="0" indent="0" algn="l">
              <a:buFontTx/>
              <a:buNone/>
              <a:defRPr sz="3200">
                <a:solidFill>
                  <a:schemeClr val="bg1"/>
                </a:solidFill>
              </a:defRPr>
            </a:lvl1pPr>
            <a:lvl2pPr>
              <a:defRPr sz="1200"/>
            </a:lvl2pPr>
            <a:lvl3pPr>
              <a:defRPr sz="1000"/>
            </a:lvl3pPr>
            <a:lvl4pPr>
              <a:defRPr sz="900"/>
            </a:lvl4pPr>
            <a:lvl5pPr>
              <a:defRPr sz="900"/>
            </a:lvl5pPr>
          </a:lstStyle>
          <a:p>
            <a:pPr lvl="0" eaLnBrk="1" latinLnBrk="0" hangingPunct="1"/>
            <a:r>
              <a:rPr kumimoji="0" lang="en-US" dirty="0"/>
              <a:t>Click to edit Master text styles</a:t>
            </a:r>
          </a:p>
        </p:txBody>
      </p:sp>
      <p:sp>
        <p:nvSpPr>
          <p:cNvPr id="10" name="Rectangle 9"/>
          <p:cNvSpPr/>
          <p:nvPr/>
        </p:nvSpPr>
        <p:spPr>
          <a:xfrm>
            <a:off x="457200" y="500856"/>
            <a:ext cx="18288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pic>
        <p:nvPicPr>
          <p:cNvPr id="17" name="Picture 2"/>
          <p:cNvPicPr>
            <a:picLocks noChangeAspect="1" noChangeArrowheads="1"/>
          </p:cNvPicPr>
          <p:nvPr userDrawn="1"/>
        </p:nvPicPr>
        <p:blipFill>
          <a:blip r:embed="rId2"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25159040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735563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38"/>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a:solidFill>
                <a:prstClr val="black"/>
              </a:solidFill>
              <a:latin typeface="Gill Sans MT"/>
            </a:endParaRPr>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417348" y="2963339"/>
            <a:ext cx="5853141"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rot="5400000">
            <a:off x="-190350" y="495150"/>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5400000">
            <a:off x="-512698" y="4961024"/>
            <a:ext cx="2212848" cy="672800"/>
          </a:xfrm>
          <a:prstGeom prst="rect">
            <a:avLst/>
          </a:prstGeom>
        </p:spPr>
      </p:pic>
    </p:spTree>
    <p:extLst>
      <p:ext uri="{BB962C8B-B14F-4D97-AF65-F5344CB8AC3E}">
        <p14:creationId xmlns:p14="http://schemas.microsoft.com/office/powerpoint/2010/main" val="961782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p:spPr>
        <p:txBody>
          <a:bodyPr/>
          <a:lstStyle/>
          <a:p>
            <a:r>
              <a:rPr lang="en-US"/>
              <a:t>Click to edit Master title style</a:t>
            </a:r>
          </a:p>
        </p:txBody>
      </p:sp>
      <p:sp>
        <p:nvSpPr>
          <p:cNvPr id="3" name="Text Placeholder 2"/>
          <p:cNvSpPr>
            <a:spLocks noGrp="1"/>
          </p:cNvSpPr>
          <p:nvPr>
            <p:ph type="body"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598613"/>
            <a:ext cx="4037013"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eaLnBrk="0" hangingPunct="0">
              <a:defRPr/>
            </a:pPr>
            <a:fld id="{114813B1-857E-4D46-BE5D-9A28513CA6BB}" type="slidenum">
              <a:rPr lang="en-US" sz="1800">
                <a:solidFill>
                  <a:prstClr val="black"/>
                </a:solidFill>
                <a:latin typeface="Arial" pitchFamily="34" charset="0"/>
                <a:cs typeface="+mn-cs"/>
              </a:rPr>
              <a:pPr eaLnBrk="0" hangingPunct="0">
                <a:defRPr/>
              </a:pPr>
              <a:t>‹#›</a:t>
            </a:fld>
            <a:endParaRPr lang="en-US" sz="1800">
              <a:solidFill>
                <a:prstClr val="black"/>
              </a:solidFill>
              <a:latin typeface="Arial" pitchFamily="34" charset="0"/>
              <a:cs typeface="+mn-cs"/>
            </a:endParaRPr>
          </a:p>
        </p:txBody>
      </p:sp>
    </p:spTree>
    <p:extLst>
      <p:ext uri="{BB962C8B-B14F-4D97-AF65-F5344CB8AC3E}">
        <p14:creationId xmlns:p14="http://schemas.microsoft.com/office/powerpoint/2010/main" val="321690493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9" name="Slide Number Placeholder 6">
            <a:extLst>
              <a:ext uri="{FF2B5EF4-FFF2-40B4-BE49-F238E27FC236}">
                <a16:creationId xmlns:a16="http://schemas.microsoft.com/office/drawing/2014/main" id="{E55CA321-8940-4E43-9470-042EA05A7DBC}"/>
              </a:ext>
            </a:extLst>
          </p:cNvPr>
          <p:cNvSpPr>
            <a:spLocks noGrp="1"/>
          </p:cNvSpPr>
          <p:nvPr>
            <p:ph type="sldNum" sz="quarter" idx="4"/>
          </p:nvPr>
        </p:nvSpPr>
        <p:spPr>
          <a:xfrm rot="10800000" flipV="1">
            <a:off x="8785857" y="5832847"/>
            <a:ext cx="246061" cy="283076"/>
          </a:xfrm>
          <a:prstGeom prst="rect">
            <a:avLst/>
          </a:prstGeom>
        </p:spPr>
        <p:txBody>
          <a:bodyPr vert="horz" wrap="square" lIns="0" tIns="0" rIns="0" bIns="0" rtlCol="0" anchor="b" anchorCtr="0"/>
          <a:lstStyle>
            <a:lvl1pPr algn="l">
              <a:defRPr sz="675" i="0">
                <a:solidFill>
                  <a:schemeClr val="bg1"/>
                </a:solidFill>
                <a:latin typeface="Arial" pitchFamily="34" charset="0"/>
                <a:cs typeface="Arial" pitchFamily="34" charset="0"/>
              </a:defRPr>
            </a:lvl1pPr>
          </a:lstStyle>
          <a:p>
            <a:fld id="{7BCC8D0D-EAEC-449D-9161-023DFF90F2E2}" type="slidenum">
              <a:rPr lang="en-US" smtClean="0"/>
              <a:pPr/>
              <a:t>‹#›</a:t>
            </a:fld>
            <a:endParaRPr lang="en-US" dirty="0"/>
          </a:p>
        </p:txBody>
      </p:sp>
      <p:sp>
        <p:nvSpPr>
          <p:cNvPr id="5" name="Rectangle 4">
            <a:extLst>
              <a:ext uri="{FF2B5EF4-FFF2-40B4-BE49-F238E27FC236}">
                <a16:creationId xmlns:a16="http://schemas.microsoft.com/office/drawing/2014/main" id="{8ED1D6E9-2BBE-4B08-92EC-6C28ACB7EB93}"/>
              </a:ext>
            </a:extLst>
          </p:cNvPr>
          <p:cNvSpPr>
            <a:spLocks noChangeArrowheads="1"/>
          </p:cNvSpPr>
          <p:nvPr userDrawn="1"/>
        </p:nvSpPr>
        <p:spPr bwMode="auto">
          <a:xfrm flipV="1">
            <a:off x="511233" y="1209322"/>
            <a:ext cx="8491451" cy="45720"/>
          </a:xfrm>
          <a:prstGeom prst="rect">
            <a:avLst/>
          </a:prstGeom>
          <a:gradFill rotWithShape="0">
            <a:gsLst>
              <a:gs pos="0">
                <a:schemeClr val="tx1"/>
              </a:gs>
              <a:gs pos="89000">
                <a:srgbClr val="EFEAE3">
                  <a:lumMod val="39000"/>
                  <a:lumOff val="61000"/>
                </a:srgbClr>
              </a:gs>
              <a:gs pos="29000">
                <a:srgbClr val="7A5F46"/>
              </a:gs>
            </a:gsLst>
            <a:lin ang="0" scaled="1"/>
          </a:gradFill>
          <a:ln>
            <a:noFill/>
          </a:ln>
          <a:effectLst/>
        </p:spPr>
        <p:txBody>
          <a:bodyPr wrap="none" anchor="ctr"/>
          <a:lstStyle/>
          <a:p>
            <a:pPr marL="0" marR="0" lvl="0" indent="0" algn="ctr" defTabSz="685800" rtl="0" eaLnBrk="0" fontAlgn="auto" latinLnBrk="0" hangingPunct="0">
              <a:lnSpc>
                <a:spcPct val="100000"/>
              </a:lnSpc>
              <a:spcBef>
                <a:spcPts val="0"/>
              </a:spcBef>
              <a:spcAft>
                <a:spcPts val="0"/>
              </a:spcAft>
              <a:buClrTx/>
              <a:buSzTx/>
              <a:buFontTx/>
              <a:buNone/>
              <a:tabLst/>
              <a:defRPr/>
            </a:pPr>
            <a:endParaRPr kumimoji="0" lang="en-US" sz="2250" b="0" i="0" u="none" strike="noStrike" kern="1200" cap="none" spc="0" normalizeH="0" baseline="0" noProof="0">
              <a:ln>
                <a:noFill/>
              </a:ln>
              <a:solidFill>
                <a:prstClr val="black"/>
              </a:solidFill>
              <a:effectLst/>
              <a:uLnTx/>
              <a:uFillTx/>
              <a:latin typeface="Times" charset="0"/>
              <a:ea typeface="+mn-ea"/>
              <a:cs typeface="+mn-cs"/>
            </a:endParaRPr>
          </a:p>
        </p:txBody>
      </p:sp>
      <p:sp>
        <p:nvSpPr>
          <p:cNvPr id="7" name="TextBox 6">
            <a:extLst>
              <a:ext uri="{FF2B5EF4-FFF2-40B4-BE49-F238E27FC236}">
                <a16:creationId xmlns:a16="http://schemas.microsoft.com/office/drawing/2014/main" id="{D6776BE1-D95C-4B0F-9057-6772C2E4A7A6}"/>
              </a:ext>
            </a:extLst>
          </p:cNvPr>
          <p:cNvSpPr txBox="1"/>
          <p:nvPr userDrawn="1"/>
        </p:nvSpPr>
        <p:spPr>
          <a:xfrm>
            <a:off x="511234" y="1637774"/>
            <a:ext cx="8382044" cy="664284"/>
          </a:xfrm>
          <a:prstGeom prst="rect">
            <a:avLst/>
          </a:prstGeom>
          <a:noFill/>
        </p:spPr>
        <p:txBody>
          <a:bodyPr wrap="square" rtlCol="0">
            <a:spAutoFit/>
          </a:bodyPr>
          <a:lstStyle/>
          <a:p>
            <a:pPr marL="257175" indent="-257175">
              <a:spcAft>
                <a:spcPts val="450"/>
              </a:spcAft>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a:p>
            <a:pPr marL="257175" indent="-257175">
              <a:buFont typeface="Arial" panose="020B0604020202020204" pitchFamily="34" charset="0"/>
              <a:buChar char="•"/>
            </a:pPr>
            <a:endParaRPr lang="en-US" sz="1500" dirty="0"/>
          </a:p>
        </p:txBody>
      </p:sp>
      <p:sp>
        <p:nvSpPr>
          <p:cNvPr id="8" name="Title 1">
            <a:extLst>
              <a:ext uri="{FF2B5EF4-FFF2-40B4-BE49-F238E27FC236}">
                <a16:creationId xmlns:a16="http://schemas.microsoft.com/office/drawing/2014/main" id="{597F347E-A677-4B2B-BB35-6EA06ABFBBC8}"/>
              </a:ext>
            </a:extLst>
          </p:cNvPr>
          <p:cNvSpPr>
            <a:spLocks noGrp="1"/>
          </p:cNvSpPr>
          <p:nvPr>
            <p:ph type="title"/>
          </p:nvPr>
        </p:nvSpPr>
        <p:spPr>
          <a:xfrm>
            <a:off x="511233" y="-276551"/>
            <a:ext cx="6959089" cy="1450757"/>
          </a:xfrm>
          <a:prstGeom prst="rect">
            <a:avLst/>
          </a:prstGeom>
        </p:spPr>
        <p:txBody>
          <a:bodyPr>
            <a:normAutofit/>
          </a:bodyPr>
          <a:lstStyle/>
          <a:p>
            <a:r>
              <a:rPr lang="en-US" sz="3300" dirty="0">
                <a:solidFill>
                  <a:schemeClr val="tx1"/>
                </a:solidFill>
              </a:rPr>
              <a:t>Capitalize First Word In Calibri Light 44</a:t>
            </a:r>
          </a:p>
        </p:txBody>
      </p:sp>
      <p:sp>
        <p:nvSpPr>
          <p:cNvPr id="10" name="TextBox 9">
            <a:extLst>
              <a:ext uri="{FF2B5EF4-FFF2-40B4-BE49-F238E27FC236}">
                <a16:creationId xmlns:a16="http://schemas.microsoft.com/office/drawing/2014/main" id="{66E36132-BCF6-4AB0-9559-4264AFBDE442}"/>
              </a:ext>
            </a:extLst>
          </p:cNvPr>
          <p:cNvSpPr txBox="1"/>
          <p:nvPr userDrawn="1"/>
        </p:nvSpPr>
        <p:spPr>
          <a:xfrm>
            <a:off x="511234" y="1637774"/>
            <a:ext cx="8382044" cy="664284"/>
          </a:xfrm>
          <a:prstGeom prst="rect">
            <a:avLst/>
          </a:prstGeom>
          <a:noFill/>
        </p:spPr>
        <p:txBody>
          <a:bodyPr wrap="square" rtlCol="0">
            <a:spAutoFit/>
          </a:bodyPr>
          <a:lstStyle/>
          <a:p>
            <a:pPr marL="257175" indent="-257175">
              <a:spcAft>
                <a:spcPts val="450"/>
              </a:spcAft>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a:p>
            <a:pPr marL="257175" indent="-257175">
              <a:buFont typeface="Arial" panose="020B0604020202020204" pitchFamily="34" charset="0"/>
              <a:buChar char="•"/>
            </a:pPr>
            <a:endParaRPr lang="en-US" sz="1500" dirty="0"/>
          </a:p>
        </p:txBody>
      </p:sp>
    </p:spTree>
    <p:extLst>
      <p:ext uri="{BB962C8B-B14F-4D97-AF65-F5344CB8AC3E}">
        <p14:creationId xmlns:p14="http://schemas.microsoft.com/office/powerpoint/2010/main" val="338699636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772400" cy="1143000"/>
          </a:xfrm>
        </p:spPr>
        <p:txBody>
          <a:bodyPr/>
          <a:lstStyle/>
          <a:p>
            <a:r>
              <a:rPr lang="en-US"/>
              <a:t>Click to edit Master title style</a:t>
            </a:r>
          </a:p>
        </p:txBody>
      </p:sp>
      <p:sp>
        <p:nvSpPr>
          <p:cNvPr id="3" name="Chart Placeholder 2"/>
          <p:cNvSpPr>
            <a:spLocks noGrp="1"/>
          </p:cNvSpPr>
          <p:nvPr>
            <p:ph type="chart" idx="1"/>
          </p:nvPr>
        </p:nvSpPr>
        <p:spPr>
          <a:xfrm>
            <a:off x="914400" y="1752600"/>
            <a:ext cx="7772400" cy="4800600"/>
          </a:xfrm>
        </p:spPr>
        <p:txBody>
          <a:bodyPr/>
          <a:lstStyle/>
          <a:p>
            <a:pPr lvl="0"/>
            <a:r>
              <a:rPr lang="en-US" noProof="0"/>
              <a:t>Click icon to add chart</a:t>
            </a:r>
          </a:p>
        </p:txBody>
      </p:sp>
    </p:spTree>
    <p:extLst>
      <p:ext uri="{BB962C8B-B14F-4D97-AF65-F5344CB8AC3E}">
        <p14:creationId xmlns:p14="http://schemas.microsoft.com/office/powerpoint/2010/main" val="208358519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solidFill>
                  <a:srgbClr val="99FF33"/>
                </a:solidFill>
              </a:defRPr>
            </a:lvl1pPr>
          </a:lstStyle>
          <a:p>
            <a:r>
              <a:rPr lang="en-US" dirty="0"/>
              <a:t>Click to edit Master title style</a:t>
            </a:r>
          </a:p>
        </p:txBody>
      </p:sp>
      <p:sp>
        <p:nvSpPr>
          <p:cNvPr id="3" name="Table Placeholder 2"/>
          <p:cNvSpPr>
            <a:spLocks noGrp="1"/>
          </p:cNvSpPr>
          <p:nvPr>
            <p:ph type="tbl" idx="1"/>
          </p:nvPr>
        </p:nvSpPr>
        <p:spPr>
          <a:xfrm>
            <a:off x="457200" y="1600200"/>
            <a:ext cx="8229600" cy="4533900"/>
          </a:xfrm>
        </p:spPr>
        <p:txBody>
          <a:bodyPr/>
          <a:lstStyle/>
          <a:p>
            <a:pPr lvl="0"/>
            <a:endParaRPr lang="en-US" noProof="0"/>
          </a:p>
        </p:txBody>
      </p:sp>
      <p:sp>
        <p:nvSpPr>
          <p:cNvPr id="4" name="Rectangle 2"/>
          <p:cNvSpPr>
            <a:spLocks noGrp="1" noChangeArrowheads="1"/>
          </p:cNvSpPr>
          <p:nvPr>
            <p:ph type="dt" sz="half" idx="10"/>
          </p:nvPr>
        </p:nvSpPr>
        <p:spPr>
          <a:xfrm>
            <a:off x="457200" y="6251575"/>
            <a:ext cx="2133600" cy="476250"/>
          </a:xfrm>
          <a:prstGeom prst="rect">
            <a:avLst/>
          </a:prstGeom>
        </p:spPr>
        <p:txBody>
          <a:bodyPr/>
          <a:lstStyle>
            <a:lvl1pPr>
              <a:defRPr/>
            </a:lvl1pPr>
          </a:lstStyle>
          <a:p>
            <a:pPr>
              <a:defRPr/>
            </a:pPr>
            <a:endParaRPr lang="en-US"/>
          </a:p>
        </p:txBody>
      </p:sp>
      <p:sp>
        <p:nvSpPr>
          <p:cNvPr id="5" name="Rectangle 3"/>
          <p:cNvSpPr>
            <a:spLocks noGrp="1" noChangeArrowheads="1"/>
          </p:cNvSpPr>
          <p:nvPr>
            <p:ph type="sldNum" sz="quarter" idx="11"/>
          </p:nvPr>
        </p:nvSpPr>
        <p:spPr>
          <a:xfrm>
            <a:off x="6553200" y="6248400"/>
            <a:ext cx="2133600" cy="476250"/>
          </a:xfrm>
          <a:prstGeom prst="rect">
            <a:avLst/>
          </a:prstGeom>
        </p:spPr>
        <p:txBody>
          <a:bodyPr/>
          <a:lstStyle>
            <a:lvl1pPr>
              <a:defRPr/>
            </a:lvl1pPr>
          </a:lstStyle>
          <a:p>
            <a:pPr>
              <a:defRPr/>
            </a:pPr>
            <a:fld id="{F6743201-A957-4EF0-BEFA-B9BBE022E768}" type="slidenum">
              <a:rPr lang="en-US"/>
              <a:pPr>
                <a:defRPr/>
              </a:pPr>
              <a:t>‹#›</a:t>
            </a:fld>
            <a:endParaRPr lang="en-US"/>
          </a:p>
        </p:txBody>
      </p:sp>
    </p:spTree>
    <p:extLst>
      <p:ext uri="{BB962C8B-B14F-4D97-AF65-F5344CB8AC3E}">
        <p14:creationId xmlns:p14="http://schemas.microsoft.com/office/powerpoint/2010/main" val="1331231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microsoft.com/office/2007/relationships/hdphoto" Target="../media/hdphoto2.wdp"/><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image" Target="../media/image5.pn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theme" Target="../theme/theme3.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19" Type="http://schemas.openxmlformats.org/officeDocument/2006/relationships/image" Target="../media/image5.png"/><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theme" Target="../theme/theme5.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theme" Target="../theme/theme6.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18" Type="http://schemas.openxmlformats.org/officeDocument/2006/relationships/slideLayout" Target="../slideLayouts/slideLayout102.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slideLayout" Target="../slideLayouts/slideLayout101.xml"/><Relationship Id="rId2" Type="http://schemas.openxmlformats.org/officeDocument/2006/relationships/slideLayout" Target="../slideLayouts/slideLayout86.xml"/><Relationship Id="rId16" Type="http://schemas.openxmlformats.org/officeDocument/2006/relationships/slideLayout" Target="../slideLayouts/slideLayout100.xml"/><Relationship Id="rId20" Type="http://schemas.openxmlformats.org/officeDocument/2006/relationships/theme" Target="../theme/theme7.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10" Type="http://schemas.openxmlformats.org/officeDocument/2006/relationships/slideLayout" Target="../slideLayouts/slideLayout94.xml"/><Relationship Id="rId19" Type="http://schemas.openxmlformats.org/officeDocument/2006/relationships/slideLayout" Target="../slideLayouts/slideLayout103.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a:solidFill>
            <a:srgbClr val="5E3886"/>
          </a:solidFill>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spTree>
    <p:extLst>
      <p:ext uri="{BB962C8B-B14F-4D97-AF65-F5344CB8AC3E}">
        <p14:creationId xmlns:p14="http://schemas.microsoft.com/office/powerpoint/2010/main" val="5464892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817"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4400" kern="1200">
          <a:solidFill>
            <a:schemeClr val="bg1"/>
          </a:solidFill>
          <a:latin typeface="Calibri" panose="020F0502020204030204" pitchFamily="34" charset="0"/>
          <a:ea typeface="+mj-ea"/>
          <a:cs typeface="+mj-cs"/>
        </a:defRPr>
      </a:lvl1pPr>
    </p:titleStyle>
    <p:bodyStyle>
      <a:lvl1pPr marL="205735" indent="-205735" algn="l" rtl="0" eaLnBrk="1" latinLnBrk="0" hangingPunct="1">
        <a:spcBef>
          <a:spcPts val="450"/>
        </a:spcBef>
        <a:buClr>
          <a:srgbClr val="86AA2C"/>
        </a:buClr>
        <a:buSzPct val="76000"/>
        <a:buFont typeface="Wingdings 3"/>
        <a:buChar char=""/>
        <a:defRPr kumimoji="0" sz="4000" kern="1200">
          <a:solidFill>
            <a:schemeClr val="tx1"/>
          </a:solidFill>
          <a:latin typeface="Calibri" panose="020F0502020204030204" pitchFamily="34" charset="0"/>
          <a:ea typeface="+mn-ea"/>
          <a:cs typeface="+mn-cs"/>
        </a:defRPr>
      </a:lvl1pPr>
      <a:lvl2pPr marL="411470" indent="-205735" algn="l" rtl="0" eaLnBrk="1" latinLnBrk="0" hangingPunct="1">
        <a:spcBef>
          <a:spcPts val="375"/>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2pPr>
      <a:lvl3pPr marL="617204" indent="-171446" algn="l" rtl="0" eaLnBrk="1" latinLnBrk="0" hangingPunct="1">
        <a:spcBef>
          <a:spcPts val="375"/>
        </a:spcBef>
        <a:buClr>
          <a:srgbClr val="86AA2C"/>
        </a:buClr>
        <a:buSzPct val="76000"/>
        <a:buFont typeface="Wingdings 3"/>
        <a:buChar char=""/>
        <a:defRPr kumimoji="0" sz="2800" kern="1200">
          <a:solidFill>
            <a:schemeClr val="tx1"/>
          </a:solidFill>
          <a:latin typeface="Calibri" panose="020F0502020204030204" pitchFamily="34" charset="0"/>
          <a:ea typeface="+mn-ea"/>
          <a:cs typeface="+mn-cs"/>
        </a:defRPr>
      </a:lvl3pPr>
      <a:lvl4pPr marL="822940" indent="-171446" algn="l" rtl="0" eaLnBrk="1" latinLnBrk="0" hangingPunct="1">
        <a:spcBef>
          <a:spcPts val="300"/>
        </a:spcBef>
        <a:buClr>
          <a:srgbClr val="86AA2C"/>
        </a:buClr>
        <a:buSzPct val="70000"/>
        <a:buFont typeface="Wingdings"/>
        <a:buChar char=""/>
        <a:defRPr kumimoji="0" sz="2000" kern="1200">
          <a:solidFill>
            <a:schemeClr val="tx1"/>
          </a:solidFill>
          <a:latin typeface="Calibri" panose="020F0502020204030204" pitchFamily="34" charset="0"/>
          <a:ea typeface="+mn-ea"/>
          <a:cs typeface="+mn-cs"/>
        </a:defRPr>
      </a:lvl4pPr>
      <a:lvl5pPr marL="1028675" indent="-171446" algn="l" rtl="0" eaLnBrk="1" latinLnBrk="0" hangingPunct="1">
        <a:spcBef>
          <a:spcPts val="225"/>
        </a:spcBef>
        <a:buClr>
          <a:srgbClr val="86AA2C"/>
        </a:buClr>
        <a:buSzPct val="70000"/>
        <a:buFont typeface="Wingdings"/>
        <a:buChar char=""/>
        <a:defRPr kumimoji="0" sz="2000" kern="1200">
          <a:solidFill>
            <a:schemeClr val="tx1"/>
          </a:solidFill>
          <a:latin typeface="Calibri" panose="020F0502020204030204" pitchFamily="34" charset="0"/>
          <a:ea typeface="+mn-ea"/>
          <a:cs typeface="+mn-cs"/>
        </a:defRPr>
      </a:lvl5pPr>
      <a:lvl6pPr marL="1234409" indent="-137156" algn="l" rtl="0" eaLnBrk="1" latinLnBrk="0" hangingPunct="1">
        <a:spcBef>
          <a:spcPts val="225"/>
        </a:spcBef>
        <a:buClr>
          <a:srgbClr val="9FB8CD">
            <a:shade val="75000"/>
          </a:srgbClr>
        </a:buClr>
        <a:buSzPct val="75000"/>
        <a:buFont typeface="Wingdings 3"/>
        <a:buChar char=""/>
        <a:defRPr kumimoji="0" lang="en-US" sz="1200" kern="1200" smtClean="0">
          <a:solidFill>
            <a:schemeClr val="tx1"/>
          </a:solidFill>
          <a:latin typeface="+mn-lt"/>
          <a:ea typeface="+mn-ea"/>
          <a:cs typeface="+mn-cs"/>
        </a:defRPr>
      </a:lvl6pPr>
      <a:lvl7pPr marL="1371566" indent="-137156" algn="l" rtl="0" eaLnBrk="1" latinLnBrk="0" hangingPunct="1">
        <a:spcBef>
          <a:spcPts val="225"/>
        </a:spcBef>
        <a:buClr>
          <a:srgbClr val="727CA3">
            <a:shade val="75000"/>
          </a:srgbClr>
        </a:buClr>
        <a:buSzPct val="75000"/>
        <a:buFont typeface="Wingdings 3"/>
        <a:buChar char=""/>
        <a:defRPr kumimoji="0" lang="en-US" sz="1050" kern="1200" smtClean="0">
          <a:solidFill>
            <a:schemeClr val="tx1"/>
          </a:solidFill>
          <a:latin typeface="+mn-lt"/>
          <a:ea typeface="+mn-ea"/>
          <a:cs typeface="+mn-cs"/>
        </a:defRPr>
      </a:lvl7pPr>
      <a:lvl8pPr marL="1508723" indent="-137156" algn="l" rtl="0" eaLnBrk="1" latinLnBrk="0" hangingPunct="1">
        <a:spcBef>
          <a:spcPts val="225"/>
        </a:spcBef>
        <a:buClr>
          <a:prstClr val="white">
            <a:shade val="50000"/>
          </a:prstClr>
        </a:buClr>
        <a:buSzPct val="75000"/>
        <a:buFont typeface="Wingdings 3"/>
        <a:buChar char=""/>
        <a:defRPr kumimoji="0" lang="en-US" sz="1050" kern="1200" smtClean="0">
          <a:solidFill>
            <a:schemeClr val="tx1"/>
          </a:solidFill>
          <a:latin typeface="+mn-lt"/>
          <a:ea typeface="+mn-ea"/>
          <a:cs typeface="+mn-cs"/>
        </a:defRPr>
      </a:lvl8pPr>
      <a:lvl9pPr marL="1645879" indent="-137156" algn="l" rtl="0" eaLnBrk="1" latinLnBrk="0" hangingPunct="1">
        <a:spcBef>
          <a:spcPts val="225"/>
        </a:spcBef>
        <a:buClr>
          <a:srgbClr val="9FB8CD"/>
        </a:buClr>
        <a:buSzPct val="75000"/>
        <a:buFont typeface="Wingdings 3"/>
        <a:buChar char=""/>
        <a:defRPr kumimoji="0" lang="en-US" sz="9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892" algn="l" rtl="0" eaLnBrk="1" latinLnBrk="0" hangingPunct="1">
        <a:defRPr kumimoji="0" kern="1200">
          <a:solidFill>
            <a:schemeClr val="tx1"/>
          </a:solidFill>
          <a:latin typeface="+mn-lt"/>
          <a:ea typeface="+mn-ea"/>
          <a:cs typeface="+mn-cs"/>
        </a:defRPr>
      </a:lvl2pPr>
      <a:lvl3pPr marL="685783" algn="l" rtl="0" eaLnBrk="1" latinLnBrk="0" hangingPunct="1">
        <a:defRPr kumimoji="0" kern="1200">
          <a:solidFill>
            <a:schemeClr val="tx1"/>
          </a:solidFill>
          <a:latin typeface="+mn-lt"/>
          <a:ea typeface="+mn-ea"/>
          <a:cs typeface="+mn-cs"/>
        </a:defRPr>
      </a:lvl3pPr>
      <a:lvl4pPr marL="1028675" algn="l" rtl="0" eaLnBrk="1" latinLnBrk="0" hangingPunct="1">
        <a:defRPr kumimoji="0" kern="1200">
          <a:solidFill>
            <a:schemeClr val="tx1"/>
          </a:solidFill>
          <a:latin typeface="+mn-lt"/>
          <a:ea typeface="+mn-ea"/>
          <a:cs typeface="+mn-cs"/>
        </a:defRPr>
      </a:lvl4pPr>
      <a:lvl5pPr marL="1371566" algn="l" rtl="0" eaLnBrk="1" latinLnBrk="0" hangingPunct="1">
        <a:defRPr kumimoji="0" kern="1200">
          <a:solidFill>
            <a:schemeClr val="tx1"/>
          </a:solidFill>
          <a:latin typeface="+mn-lt"/>
          <a:ea typeface="+mn-ea"/>
          <a:cs typeface="+mn-cs"/>
        </a:defRPr>
      </a:lvl5pPr>
      <a:lvl6pPr marL="1714457" algn="l" rtl="0" eaLnBrk="1" latinLnBrk="0" hangingPunct="1">
        <a:defRPr kumimoji="0" kern="1200">
          <a:solidFill>
            <a:schemeClr val="tx1"/>
          </a:solidFill>
          <a:latin typeface="+mn-lt"/>
          <a:ea typeface="+mn-ea"/>
          <a:cs typeface="+mn-cs"/>
        </a:defRPr>
      </a:lvl6pPr>
      <a:lvl7pPr marL="2057348" algn="l" rtl="0" eaLnBrk="1" latinLnBrk="0" hangingPunct="1">
        <a:defRPr kumimoji="0" kern="1200">
          <a:solidFill>
            <a:schemeClr val="tx1"/>
          </a:solidFill>
          <a:latin typeface="+mn-lt"/>
          <a:ea typeface="+mn-ea"/>
          <a:cs typeface="+mn-cs"/>
        </a:defRPr>
      </a:lvl7pPr>
      <a:lvl8pPr marL="2400240" algn="l" rtl="0" eaLnBrk="1" latinLnBrk="0" hangingPunct="1">
        <a:defRPr kumimoji="0" kern="1200">
          <a:solidFill>
            <a:schemeClr val="tx1"/>
          </a:solidFill>
          <a:latin typeface="+mn-lt"/>
          <a:ea typeface="+mn-ea"/>
          <a:cs typeface="+mn-cs"/>
        </a:defRPr>
      </a:lvl8pPr>
      <a:lvl9pPr marL="2743132"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a:solidFill>
            <a:srgbClr val="5E3886"/>
          </a:solidFill>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pic>
        <p:nvPicPr>
          <p:cNvPr id="21" name="Picture 2"/>
          <p:cNvPicPr>
            <a:picLocks noChangeAspect="1" noChangeArrowheads="1"/>
          </p:cNvPicPr>
          <p:nvPr userDrawn="1"/>
        </p:nvPicPr>
        <p:blipFill>
          <a:blip r:embed="rId19" cstate="print">
            <a:clrChange>
              <a:clrFrom>
                <a:srgbClr val="BFBFBF"/>
              </a:clrFrom>
              <a:clrTo>
                <a:srgbClr val="BFBFBF">
                  <a:alpha val="0"/>
                </a:srgbClr>
              </a:clrTo>
            </a:clrChange>
            <a:lum bright="70000" contrast="-70000"/>
            <a:extLst>
              <a:ext uri="{BEBA8EAE-BF5A-486C-A8C5-ECC9F3942E4B}">
                <a14:imgProps xmlns:a14="http://schemas.microsoft.com/office/drawing/2010/main">
                  <a14:imgLayer r:embed="rId20">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9071" y="4229610"/>
            <a:ext cx="1046148" cy="407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3824521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35" r:id="rId14"/>
    <p:sldLayoutId id="2147483736" r:id="rId15"/>
    <p:sldLayoutId id="2147483737" r:id="rId16"/>
    <p:sldLayoutId id="2147483738"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4400" kern="1200">
          <a:solidFill>
            <a:schemeClr val="bg1"/>
          </a:solidFill>
          <a:latin typeface="Calibri" panose="020F0502020204030204" pitchFamily="34" charset="0"/>
          <a:ea typeface="+mj-ea"/>
          <a:cs typeface="+mj-cs"/>
        </a:defRPr>
      </a:lvl1pPr>
    </p:titleStyle>
    <p:bodyStyle>
      <a:lvl1pPr marL="274320" indent="-274320" algn="l" rtl="0" eaLnBrk="1" latinLnBrk="0" hangingPunct="1">
        <a:spcBef>
          <a:spcPts val="600"/>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1pPr>
      <a:lvl2pPr marL="548640" indent="-274320" algn="l" rtl="0" eaLnBrk="1" latinLnBrk="0" hangingPunct="1">
        <a:spcBef>
          <a:spcPts val="500"/>
        </a:spcBef>
        <a:buClr>
          <a:srgbClr val="86AA2C"/>
        </a:buClr>
        <a:buSzPct val="76000"/>
        <a:buFont typeface="Wingdings 3"/>
        <a:buChar char=""/>
        <a:defRPr kumimoji="0" sz="2600" kern="1200">
          <a:solidFill>
            <a:schemeClr val="tx1"/>
          </a:solidFill>
          <a:latin typeface="Calibri" panose="020F0502020204030204" pitchFamily="34" charset="0"/>
          <a:ea typeface="+mn-ea"/>
          <a:cs typeface="+mn-cs"/>
        </a:defRPr>
      </a:lvl2pPr>
      <a:lvl3pPr marL="822960" indent="-228600" algn="l" rtl="0" eaLnBrk="1" latinLnBrk="0" hangingPunct="1">
        <a:spcBef>
          <a:spcPts val="500"/>
        </a:spcBef>
        <a:buClr>
          <a:srgbClr val="86AA2C"/>
        </a:buClr>
        <a:buSzPct val="76000"/>
        <a:buFont typeface="Wingdings 3"/>
        <a:buChar char=""/>
        <a:defRPr kumimoji="0" sz="2200" kern="1200">
          <a:solidFill>
            <a:schemeClr val="tx1"/>
          </a:solidFill>
          <a:latin typeface="Calibri" panose="020F0502020204030204" pitchFamily="34" charset="0"/>
          <a:ea typeface="+mn-ea"/>
          <a:cs typeface="+mn-cs"/>
        </a:defRPr>
      </a:lvl3pPr>
      <a:lvl4pPr marL="1097280" indent="-228600" algn="l" rtl="0" eaLnBrk="1" latinLnBrk="0" hangingPunct="1">
        <a:spcBef>
          <a:spcPts val="400"/>
        </a:spcBef>
        <a:buClr>
          <a:srgbClr val="86AA2C"/>
        </a:buClr>
        <a:buSzPct val="70000"/>
        <a:buFont typeface="Wingdings"/>
        <a:buChar char=""/>
        <a:defRPr kumimoji="0" sz="1800" kern="1200">
          <a:solidFill>
            <a:schemeClr val="tx1"/>
          </a:solidFill>
          <a:latin typeface="Calibri" panose="020F0502020204030204" pitchFamily="34" charset="0"/>
          <a:ea typeface="+mn-ea"/>
          <a:cs typeface="+mn-cs"/>
        </a:defRPr>
      </a:lvl4pPr>
      <a:lvl5pPr marL="1371600" indent="-228600" algn="l" rtl="0" eaLnBrk="1" latinLnBrk="0" hangingPunct="1">
        <a:spcBef>
          <a:spcPts val="300"/>
        </a:spcBef>
        <a:buClr>
          <a:srgbClr val="86AA2C"/>
        </a:buClr>
        <a:buSzPct val="70000"/>
        <a:buFont typeface="Wingdings"/>
        <a:buChar char=""/>
        <a:defRPr kumimoji="0" sz="1600" kern="1200">
          <a:solidFill>
            <a:schemeClr val="tx1"/>
          </a:solidFill>
          <a:latin typeface="Calibri" panose="020F0502020204030204" pitchFamily="34"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21">
            <a:extLst>
              <a:ext uri="{FF2B5EF4-FFF2-40B4-BE49-F238E27FC236}">
                <a16:creationId xmlns:a16="http://schemas.microsoft.com/office/drawing/2014/main" id="{5686D312-E558-40D0-B488-EBFDEEC6C163}"/>
              </a:ext>
            </a:extLst>
          </p:cNvPr>
          <p:cNvSpPr>
            <a:spLocks noGrp="1" noChangeArrowheads="1"/>
          </p:cNvSpPr>
          <p:nvPr>
            <p:ph type="title"/>
          </p:nvPr>
        </p:nvSpPr>
        <p:spPr bwMode="auto">
          <a:xfrm>
            <a:off x="457629" y="152400"/>
            <a:ext cx="8228742" cy="990600"/>
          </a:xfrm>
          <a:prstGeom prst="rect">
            <a:avLst/>
          </a:prstGeom>
          <a:solidFill>
            <a:srgbClr val="5E38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3075" name="Text Placeholder 12">
            <a:extLst>
              <a:ext uri="{FF2B5EF4-FFF2-40B4-BE49-F238E27FC236}">
                <a16:creationId xmlns:a16="http://schemas.microsoft.com/office/drawing/2014/main" id="{6B6B1677-28A8-4C10-B9CC-F6A714F6117D}"/>
              </a:ext>
            </a:extLst>
          </p:cNvPr>
          <p:cNvSpPr>
            <a:spLocks noGrp="1" noChangeArrowheads="1"/>
          </p:cNvSpPr>
          <p:nvPr>
            <p:ph type="body" idx="1"/>
          </p:nvPr>
        </p:nvSpPr>
        <p:spPr bwMode="auto">
          <a:xfrm>
            <a:off x="457629" y="1219200"/>
            <a:ext cx="8228742" cy="491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6" name="Straight Connector 28">
            <a:extLst>
              <a:ext uri="{FF2B5EF4-FFF2-40B4-BE49-F238E27FC236}">
                <a16:creationId xmlns:a16="http://schemas.microsoft.com/office/drawing/2014/main" id="{D9356B46-5571-4672-8A29-564170B8442B}"/>
              </a:ext>
            </a:extLst>
          </p:cNvPr>
          <p:cNvSpPr>
            <a:spLocks noChangeShapeType="1"/>
          </p:cNvSpPr>
          <p:nvPr/>
        </p:nvSpPr>
        <p:spPr bwMode="auto">
          <a:xfrm>
            <a:off x="457629" y="1143000"/>
            <a:ext cx="8228742"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sz="1621"/>
          </a:p>
        </p:txBody>
      </p:sp>
      <p:pic>
        <p:nvPicPr>
          <p:cNvPr id="3077" name="Picture 2">
            <a:extLst>
              <a:ext uri="{FF2B5EF4-FFF2-40B4-BE49-F238E27FC236}">
                <a16:creationId xmlns:a16="http://schemas.microsoft.com/office/drawing/2014/main" id="{5E707747-BCBC-460B-92AA-2B0C70EFB67E}"/>
              </a:ext>
            </a:extLst>
          </p:cNvPr>
          <p:cNvPicPr>
            <a:picLocks noChangeAspect="1" noChangeArrowheads="1"/>
          </p:cNvPicPr>
          <p:nvPr userDrawn="1"/>
        </p:nvPicPr>
        <p:blipFill>
          <a:blip r:embed="rId19">
            <a:clrChange>
              <a:clrFrom>
                <a:srgbClr val="BFBFBF"/>
              </a:clrFrom>
              <a:clrTo>
                <a:srgbClr val="BFBFBF">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308900" y="4229100"/>
            <a:ext cx="1046826" cy="407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9952753"/>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8" r:id="rId12"/>
    <p:sldLayoutId id="2147483776" r:id="rId13"/>
    <p:sldLayoutId id="2147483797" r:id="rId14"/>
    <p:sldLayoutId id="2147483798" r:id="rId15"/>
    <p:sldLayoutId id="2147483800" r:id="rId16"/>
    <p:sldLayoutId id="2147483801" r:id="rId17"/>
  </p:sldLayoutIdLst>
  <p:transition spd="med">
    <p:fade/>
  </p:transition>
  <p:txStyles>
    <p:titleStyle>
      <a:lvl1pPr algn="l" rtl="0" eaLnBrk="0" fontAlgn="base" hangingPunct="0">
        <a:spcBef>
          <a:spcPct val="0"/>
        </a:spcBef>
        <a:spcAft>
          <a:spcPct val="0"/>
        </a:spcAft>
        <a:defRPr sz="3964" kern="1200">
          <a:solidFill>
            <a:schemeClr val="bg1"/>
          </a:solidFill>
          <a:latin typeface="Calibri" panose="020F0502020204030204" pitchFamily="34" charset="0"/>
          <a:ea typeface="+mj-ea"/>
          <a:cs typeface="+mj-cs"/>
        </a:defRPr>
      </a:lvl1pPr>
      <a:lvl2pPr algn="l" rtl="0" eaLnBrk="0" fontAlgn="base" hangingPunct="0">
        <a:spcBef>
          <a:spcPct val="0"/>
        </a:spcBef>
        <a:spcAft>
          <a:spcPct val="0"/>
        </a:spcAft>
        <a:defRPr sz="3964">
          <a:solidFill>
            <a:schemeClr val="bg1"/>
          </a:solidFill>
          <a:latin typeface="Calibri" panose="020F0502020204030204" pitchFamily="34" charset="0"/>
        </a:defRPr>
      </a:lvl2pPr>
      <a:lvl3pPr algn="l" rtl="0" eaLnBrk="0" fontAlgn="base" hangingPunct="0">
        <a:spcBef>
          <a:spcPct val="0"/>
        </a:spcBef>
        <a:spcAft>
          <a:spcPct val="0"/>
        </a:spcAft>
        <a:defRPr sz="3964">
          <a:solidFill>
            <a:schemeClr val="bg1"/>
          </a:solidFill>
          <a:latin typeface="Calibri" panose="020F0502020204030204" pitchFamily="34" charset="0"/>
        </a:defRPr>
      </a:lvl3pPr>
      <a:lvl4pPr algn="l" rtl="0" eaLnBrk="0" fontAlgn="base" hangingPunct="0">
        <a:spcBef>
          <a:spcPct val="0"/>
        </a:spcBef>
        <a:spcAft>
          <a:spcPct val="0"/>
        </a:spcAft>
        <a:defRPr sz="3964">
          <a:solidFill>
            <a:schemeClr val="bg1"/>
          </a:solidFill>
          <a:latin typeface="Calibri" panose="020F0502020204030204" pitchFamily="34" charset="0"/>
        </a:defRPr>
      </a:lvl4pPr>
      <a:lvl5pPr algn="l" rtl="0" eaLnBrk="0" fontAlgn="base" hangingPunct="0">
        <a:spcBef>
          <a:spcPct val="0"/>
        </a:spcBef>
        <a:spcAft>
          <a:spcPct val="0"/>
        </a:spcAft>
        <a:defRPr sz="3964">
          <a:solidFill>
            <a:schemeClr val="bg1"/>
          </a:solidFill>
          <a:latin typeface="Calibri" panose="020F0502020204030204" pitchFamily="34" charset="0"/>
        </a:defRPr>
      </a:lvl5pPr>
      <a:lvl6pPr marL="411846" algn="l" rtl="0" fontAlgn="base">
        <a:spcBef>
          <a:spcPct val="0"/>
        </a:spcBef>
        <a:spcAft>
          <a:spcPct val="0"/>
        </a:spcAft>
        <a:defRPr sz="3964">
          <a:solidFill>
            <a:schemeClr val="bg1"/>
          </a:solidFill>
          <a:latin typeface="Calibri" panose="020F0502020204030204" pitchFamily="34" charset="0"/>
        </a:defRPr>
      </a:lvl6pPr>
      <a:lvl7pPr marL="823692" algn="l" rtl="0" fontAlgn="base">
        <a:spcBef>
          <a:spcPct val="0"/>
        </a:spcBef>
        <a:spcAft>
          <a:spcPct val="0"/>
        </a:spcAft>
        <a:defRPr sz="3964">
          <a:solidFill>
            <a:schemeClr val="bg1"/>
          </a:solidFill>
          <a:latin typeface="Calibri" panose="020F0502020204030204" pitchFamily="34" charset="0"/>
        </a:defRPr>
      </a:lvl7pPr>
      <a:lvl8pPr marL="1235537" algn="l" rtl="0" fontAlgn="base">
        <a:spcBef>
          <a:spcPct val="0"/>
        </a:spcBef>
        <a:spcAft>
          <a:spcPct val="0"/>
        </a:spcAft>
        <a:defRPr sz="3964">
          <a:solidFill>
            <a:schemeClr val="bg1"/>
          </a:solidFill>
          <a:latin typeface="Calibri" panose="020F0502020204030204" pitchFamily="34" charset="0"/>
        </a:defRPr>
      </a:lvl8pPr>
      <a:lvl9pPr marL="1647383" algn="l" rtl="0" fontAlgn="base">
        <a:spcBef>
          <a:spcPct val="0"/>
        </a:spcBef>
        <a:spcAft>
          <a:spcPct val="0"/>
        </a:spcAft>
        <a:defRPr sz="3964">
          <a:solidFill>
            <a:schemeClr val="bg1"/>
          </a:solidFill>
          <a:latin typeface="Calibri" panose="020F0502020204030204" pitchFamily="34" charset="0"/>
        </a:defRPr>
      </a:lvl9pPr>
    </p:titleStyle>
    <p:bodyStyle>
      <a:lvl1pPr marL="245963" indent="-245963" algn="l" rtl="0" eaLnBrk="0" fontAlgn="base" hangingPunct="0">
        <a:spcBef>
          <a:spcPts val="540"/>
        </a:spcBef>
        <a:spcAft>
          <a:spcPct val="0"/>
        </a:spcAft>
        <a:buClr>
          <a:srgbClr val="86AA2C"/>
        </a:buClr>
        <a:buSzPct val="76000"/>
        <a:buFont typeface="Wingdings 3" panose="05040102010807070707" pitchFamily="18" charset="2"/>
        <a:buChar char=""/>
        <a:defRPr sz="2883" kern="1200">
          <a:solidFill>
            <a:schemeClr val="tx1"/>
          </a:solidFill>
          <a:latin typeface="Calibri" panose="020F0502020204030204" pitchFamily="34" charset="0"/>
          <a:ea typeface="+mn-ea"/>
          <a:cs typeface="+mn-cs"/>
        </a:defRPr>
      </a:lvl1pPr>
      <a:lvl2pPr marL="493357" indent="-245963" algn="l" rtl="0" eaLnBrk="0" fontAlgn="base" hangingPunct="0">
        <a:spcBef>
          <a:spcPts val="450"/>
        </a:spcBef>
        <a:spcAft>
          <a:spcPct val="0"/>
        </a:spcAft>
        <a:buClr>
          <a:srgbClr val="86AA2C"/>
        </a:buClr>
        <a:buSzPct val="76000"/>
        <a:buFont typeface="Wingdings 3" panose="05040102010807070707" pitchFamily="18" charset="2"/>
        <a:buChar char=""/>
        <a:defRPr sz="2342" kern="1200">
          <a:solidFill>
            <a:schemeClr val="tx1"/>
          </a:solidFill>
          <a:latin typeface="Calibri" panose="020F0502020204030204" pitchFamily="34" charset="0"/>
          <a:ea typeface="+mn-ea"/>
          <a:cs typeface="+mn-cs"/>
        </a:defRPr>
      </a:lvl2pPr>
      <a:lvl3pPr marL="740750" indent="-205923" algn="l" rtl="0" eaLnBrk="0" fontAlgn="base" hangingPunct="0">
        <a:spcBef>
          <a:spcPts val="450"/>
        </a:spcBef>
        <a:spcAft>
          <a:spcPct val="0"/>
        </a:spcAft>
        <a:buClr>
          <a:srgbClr val="86AA2C"/>
        </a:buClr>
        <a:buSzPct val="76000"/>
        <a:buFont typeface="Wingdings 3" panose="05040102010807070707" pitchFamily="18" charset="2"/>
        <a:buChar char=""/>
        <a:defRPr sz="1982" kern="1200">
          <a:solidFill>
            <a:schemeClr val="tx1"/>
          </a:solidFill>
          <a:latin typeface="Calibri" panose="020F0502020204030204" pitchFamily="34" charset="0"/>
          <a:ea typeface="+mn-ea"/>
          <a:cs typeface="+mn-cs"/>
        </a:defRPr>
      </a:lvl3pPr>
      <a:lvl4pPr marL="988144" indent="-205923" algn="l" rtl="0" eaLnBrk="0" fontAlgn="base" hangingPunct="0">
        <a:spcBef>
          <a:spcPts val="360"/>
        </a:spcBef>
        <a:spcAft>
          <a:spcPct val="0"/>
        </a:spcAft>
        <a:buClr>
          <a:srgbClr val="86AA2C"/>
        </a:buClr>
        <a:buSzPct val="70000"/>
        <a:buFont typeface="Wingdings" panose="05000000000000000000" pitchFamily="2" charset="2"/>
        <a:buChar char=""/>
        <a:defRPr kern="1200">
          <a:solidFill>
            <a:schemeClr val="tx1"/>
          </a:solidFill>
          <a:latin typeface="Calibri" panose="020F0502020204030204" pitchFamily="34" charset="0"/>
          <a:ea typeface="+mn-ea"/>
          <a:cs typeface="+mn-cs"/>
        </a:defRPr>
      </a:lvl4pPr>
      <a:lvl5pPr marL="1235537" indent="-205923" algn="l" rtl="0" eaLnBrk="0" fontAlgn="base" hangingPunct="0">
        <a:spcBef>
          <a:spcPts val="270"/>
        </a:spcBef>
        <a:spcAft>
          <a:spcPct val="0"/>
        </a:spcAft>
        <a:buClr>
          <a:srgbClr val="86AA2C"/>
        </a:buClr>
        <a:buSzPct val="70000"/>
        <a:buFont typeface="Wingdings" panose="05000000000000000000" pitchFamily="2" charset="2"/>
        <a:buChar char=""/>
        <a:defRPr sz="1441" kern="1200">
          <a:solidFill>
            <a:schemeClr val="tx1"/>
          </a:solidFill>
          <a:latin typeface="Calibri" panose="020F0502020204030204" pitchFamily="34" charset="0"/>
          <a:ea typeface="+mn-ea"/>
          <a:cs typeface="+mn-cs"/>
        </a:defRPr>
      </a:lvl5pPr>
      <a:lvl6pPr marL="1482645" indent="-164738" algn="l" rtl="0" eaLnBrk="1" latinLnBrk="0" hangingPunct="1">
        <a:spcBef>
          <a:spcPts val="270"/>
        </a:spcBef>
        <a:buClr>
          <a:srgbClr val="9FB8CD">
            <a:shade val="75000"/>
          </a:srgbClr>
        </a:buClr>
        <a:buSzPct val="75000"/>
        <a:buFont typeface="Wingdings 3"/>
        <a:buChar char=""/>
        <a:defRPr kumimoji="0" lang="en-US" sz="1441" kern="1200" smtClean="0">
          <a:solidFill>
            <a:schemeClr val="tx1"/>
          </a:solidFill>
          <a:latin typeface="+mn-lt"/>
          <a:ea typeface="+mn-ea"/>
          <a:cs typeface="+mn-cs"/>
        </a:defRPr>
      </a:lvl6pPr>
      <a:lvl7pPr marL="1647383" indent="-164738" algn="l" rtl="0" eaLnBrk="1" latinLnBrk="0" hangingPunct="1">
        <a:spcBef>
          <a:spcPts val="270"/>
        </a:spcBef>
        <a:buClr>
          <a:srgbClr val="727CA3">
            <a:shade val="75000"/>
          </a:srgbClr>
        </a:buClr>
        <a:buSzPct val="75000"/>
        <a:buFont typeface="Wingdings 3"/>
        <a:buChar char=""/>
        <a:defRPr kumimoji="0" lang="en-US" sz="1261" kern="1200" smtClean="0">
          <a:solidFill>
            <a:schemeClr val="tx1"/>
          </a:solidFill>
          <a:latin typeface="+mn-lt"/>
          <a:ea typeface="+mn-ea"/>
          <a:cs typeface="+mn-cs"/>
        </a:defRPr>
      </a:lvl7pPr>
      <a:lvl8pPr marL="1812121" indent="-164738" algn="l" rtl="0" eaLnBrk="1" latinLnBrk="0" hangingPunct="1">
        <a:spcBef>
          <a:spcPts val="270"/>
        </a:spcBef>
        <a:buClr>
          <a:prstClr val="white">
            <a:shade val="50000"/>
          </a:prstClr>
        </a:buClr>
        <a:buSzPct val="75000"/>
        <a:buFont typeface="Wingdings 3"/>
        <a:buChar char=""/>
        <a:defRPr kumimoji="0" lang="en-US" sz="1261" kern="1200" smtClean="0">
          <a:solidFill>
            <a:schemeClr val="tx1"/>
          </a:solidFill>
          <a:latin typeface="+mn-lt"/>
          <a:ea typeface="+mn-ea"/>
          <a:cs typeface="+mn-cs"/>
        </a:defRPr>
      </a:lvl8pPr>
      <a:lvl9pPr marL="1976860" indent="-164738" algn="l" rtl="0" eaLnBrk="1" latinLnBrk="0" hangingPunct="1">
        <a:spcBef>
          <a:spcPts val="270"/>
        </a:spcBef>
        <a:buClr>
          <a:srgbClr val="9FB8CD"/>
        </a:buClr>
        <a:buSzPct val="75000"/>
        <a:buFont typeface="Wingdings 3"/>
        <a:buChar char=""/>
        <a:defRPr kumimoji="0" lang="en-US" sz="1081"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11846" algn="l" rtl="0" eaLnBrk="1" latinLnBrk="0" hangingPunct="1">
        <a:defRPr kumimoji="0" kern="1200">
          <a:solidFill>
            <a:schemeClr val="tx1"/>
          </a:solidFill>
          <a:latin typeface="+mn-lt"/>
          <a:ea typeface="+mn-ea"/>
          <a:cs typeface="+mn-cs"/>
        </a:defRPr>
      </a:lvl2pPr>
      <a:lvl3pPr marL="823692" algn="l" rtl="0" eaLnBrk="1" latinLnBrk="0" hangingPunct="1">
        <a:defRPr kumimoji="0" kern="1200">
          <a:solidFill>
            <a:schemeClr val="tx1"/>
          </a:solidFill>
          <a:latin typeface="+mn-lt"/>
          <a:ea typeface="+mn-ea"/>
          <a:cs typeface="+mn-cs"/>
        </a:defRPr>
      </a:lvl3pPr>
      <a:lvl4pPr marL="1235537" algn="l" rtl="0" eaLnBrk="1" latinLnBrk="0" hangingPunct="1">
        <a:defRPr kumimoji="0" kern="1200">
          <a:solidFill>
            <a:schemeClr val="tx1"/>
          </a:solidFill>
          <a:latin typeface="+mn-lt"/>
          <a:ea typeface="+mn-ea"/>
          <a:cs typeface="+mn-cs"/>
        </a:defRPr>
      </a:lvl4pPr>
      <a:lvl5pPr marL="1647383" algn="l" rtl="0" eaLnBrk="1" latinLnBrk="0" hangingPunct="1">
        <a:defRPr kumimoji="0" kern="1200">
          <a:solidFill>
            <a:schemeClr val="tx1"/>
          </a:solidFill>
          <a:latin typeface="+mn-lt"/>
          <a:ea typeface="+mn-ea"/>
          <a:cs typeface="+mn-cs"/>
        </a:defRPr>
      </a:lvl5pPr>
      <a:lvl6pPr marL="2059229" algn="l" rtl="0" eaLnBrk="1" latinLnBrk="0" hangingPunct="1">
        <a:defRPr kumimoji="0" kern="1200">
          <a:solidFill>
            <a:schemeClr val="tx1"/>
          </a:solidFill>
          <a:latin typeface="+mn-lt"/>
          <a:ea typeface="+mn-ea"/>
          <a:cs typeface="+mn-cs"/>
        </a:defRPr>
      </a:lvl6pPr>
      <a:lvl7pPr marL="2471075" algn="l" rtl="0" eaLnBrk="1" latinLnBrk="0" hangingPunct="1">
        <a:defRPr kumimoji="0" kern="1200">
          <a:solidFill>
            <a:schemeClr val="tx1"/>
          </a:solidFill>
          <a:latin typeface="+mn-lt"/>
          <a:ea typeface="+mn-ea"/>
          <a:cs typeface="+mn-cs"/>
        </a:defRPr>
      </a:lvl7pPr>
      <a:lvl8pPr marL="2882920" algn="l" rtl="0" eaLnBrk="1" latinLnBrk="0" hangingPunct="1">
        <a:defRPr kumimoji="0" kern="1200">
          <a:solidFill>
            <a:schemeClr val="tx1"/>
          </a:solidFill>
          <a:latin typeface="+mn-lt"/>
          <a:ea typeface="+mn-ea"/>
          <a:cs typeface="+mn-cs"/>
        </a:defRPr>
      </a:lvl8pPr>
      <a:lvl9pPr marL="3294766"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Title Placeholder 21">
            <a:extLst>
              <a:ext uri="{FF2B5EF4-FFF2-40B4-BE49-F238E27FC236}">
                <a16:creationId xmlns:a16="http://schemas.microsoft.com/office/drawing/2014/main" id="{84AEEB2A-39BF-40B7-A4F3-4962B14969A4}"/>
              </a:ext>
            </a:extLst>
          </p:cNvPr>
          <p:cNvSpPr>
            <a:spLocks noGrp="1" noChangeArrowheads="1"/>
          </p:cNvSpPr>
          <p:nvPr>
            <p:ph type="title"/>
          </p:nvPr>
        </p:nvSpPr>
        <p:spPr bwMode="auto">
          <a:xfrm>
            <a:off x="457629" y="152400"/>
            <a:ext cx="8228742" cy="990600"/>
          </a:xfrm>
          <a:prstGeom prst="rect">
            <a:avLst/>
          </a:prstGeom>
          <a:solidFill>
            <a:srgbClr val="5E38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4099" name="Text Placeholder 12">
            <a:extLst>
              <a:ext uri="{FF2B5EF4-FFF2-40B4-BE49-F238E27FC236}">
                <a16:creationId xmlns:a16="http://schemas.microsoft.com/office/drawing/2014/main" id="{EB0ECBD0-2202-4B9E-8828-C543E048B5CB}"/>
              </a:ext>
            </a:extLst>
          </p:cNvPr>
          <p:cNvSpPr>
            <a:spLocks noGrp="1" noChangeArrowheads="1"/>
          </p:cNvSpPr>
          <p:nvPr>
            <p:ph type="body" idx="1"/>
          </p:nvPr>
        </p:nvSpPr>
        <p:spPr bwMode="auto">
          <a:xfrm>
            <a:off x="457629" y="1219200"/>
            <a:ext cx="8228742" cy="491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0" name="Straight Connector 28">
            <a:extLst>
              <a:ext uri="{FF2B5EF4-FFF2-40B4-BE49-F238E27FC236}">
                <a16:creationId xmlns:a16="http://schemas.microsoft.com/office/drawing/2014/main" id="{1F8D788B-5CB6-488B-BB90-21F079C99B1E}"/>
              </a:ext>
            </a:extLst>
          </p:cNvPr>
          <p:cNvSpPr>
            <a:spLocks noChangeShapeType="1"/>
          </p:cNvSpPr>
          <p:nvPr/>
        </p:nvSpPr>
        <p:spPr bwMode="auto">
          <a:xfrm>
            <a:off x="457629" y="1143000"/>
            <a:ext cx="8228742"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sz="1621"/>
          </a:p>
        </p:txBody>
      </p:sp>
      <p:pic>
        <p:nvPicPr>
          <p:cNvPr id="4101" name="Picture 2">
            <a:extLst>
              <a:ext uri="{FF2B5EF4-FFF2-40B4-BE49-F238E27FC236}">
                <a16:creationId xmlns:a16="http://schemas.microsoft.com/office/drawing/2014/main" id="{45539292-9142-44DA-B7A3-F3F43FF0A3F7}"/>
              </a:ext>
            </a:extLst>
          </p:cNvPr>
          <p:cNvPicPr>
            <a:picLocks noChangeAspect="1" noChangeArrowheads="1"/>
          </p:cNvPicPr>
          <p:nvPr userDrawn="1"/>
        </p:nvPicPr>
        <p:blipFill>
          <a:blip r:embed="rId14">
            <a:clrChange>
              <a:clrFrom>
                <a:srgbClr val="BFBFBF"/>
              </a:clrFrom>
              <a:clrTo>
                <a:srgbClr val="BFBFBF">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308900" y="4229100"/>
            <a:ext cx="1046826" cy="407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4987685"/>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Lst>
  <p:transition spd="med">
    <p:fade/>
  </p:transition>
  <p:txStyles>
    <p:titleStyle>
      <a:lvl1pPr algn="l" rtl="0" eaLnBrk="0" fontAlgn="base" hangingPunct="0">
        <a:spcBef>
          <a:spcPct val="0"/>
        </a:spcBef>
        <a:spcAft>
          <a:spcPct val="0"/>
        </a:spcAft>
        <a:defRPr sz="3964" kern="1200">
          <a:solidFill>
            <a:schemeClr val="bg1"/>
          </a:solidFill>
          <a:latin typeface="Calibri" panose="020F0502020204030204" pitchFamily="34" charset="0"/>
          <a:ea typeface="+mj-ea"/>
          <a:cs typeface="+mj-cs"/>
        </a:defRPr>
      </a:lvl1pPr>
      <a:lvl2pPr algn="l" rtl="0" eaLnBrk="0" fontAlgn="base" hangingPunct="0">
        <a:spcBef>
          <a:spcPct val="0"/>
        </a:spcBef>
        <a:spcAft>
          <a:spcPct val="0"/>
        </a:spcAft>
        <a:defRPr sz="3964">
          <a:solidFill>
            <a:schemeClr val="bg1"/>
          </a:solidFill>
          <a:latin typeface="Calibri" panose="020F0502020204030204" pitchFamily="34" charset="0"/>
        </a:defRPr>
      </a:lvl2pPr>
      <a:lvl3pPr algn="l" rtl="0" eaLnBrk="0" fontAlgn="base" hangingPunct="0">
        <a:spcBef>
          <a:spcPct val="0"/>
        </a:spcBef>
        <a:spcAft>
          <a:spcPct val="0"/>
        </a:spcAft>
        <a:defRPr sz="3964">
          <a:solidFill>
            <a:schemeClr val="bg1"/>
          </a:solidFill>
          <a:latin typeface="Calibri" panose="020F0502020204030204" pitchFamily="34" charset="0"/>
        </a:defRPr>
      </a:lvl3pPr>
      <a:lvl4pPr algn="l" rtl="0" eaLnBrk="0" fontAlgn="base" hangingPunct="0">
        <a:spcBef>
          <a:spcPct val="0"/>
        </a:spcBef>
        <a:spcAft>
          <a:spcPct val="0"/>
        </a:spcAft>
        <a:defRPr sz="3964">
          <a:solidFill>
            <a:schemeClr val="bg1"/>
          </a:solidFill>
          <a:latin typeface="Calibri" panose="020F0502020204030204" pitchFamily="34" charset="0"/>
        </a:defRPr>
      </a:lvl4pPr>
      <a:lvl5pPr algn="l" rtl="0" eaLnBrk="0" fontAlgn="base" hangingPunct="0">
        <a:spcBef>
          <a:spcPct val="0"/>
        </a:spcBef>
        <a:spcAft>
          <a:spcPct val="0"/>
        </a:spcAft>
        <a:defRPr sz="3964">
          <a:solidFill>
            <a:schemeClr val="bg1"/>
          </a:solidFill>
          <a:latin typeface="Calibri" panose="020F0502020204030204" pitchFamily="34" charset="0"/>
        </a:defRPr>
      </a:lvl5pPr>
      <a:lvl6pPr marL="411846" algn="l" rtl="0" fontAlgn="base">
        <a:spcBef>
          <a:spcPct val="0"/>
        </a:spcBef>
        <a:spcAft>
          <a:spcPct val="0"/>
        </a:spcAft>
        <a:defRPr sz="3964">
          <a:solidFill>
            <a:schemeClr val="bg1"/>
          </a:solidFill>
          <a:latin typeface="Calibri" panose="020F0502020204030204" pitchFamily="34" charset="0"/>
        </a:defRPr>
      </a:lvl6pPr>
      <a:lvl7pPr marL="823692" algn="l" rtl="0" fontAlgn="base">
        <a:spcBef>
          <a:spcPct val="0"/>
        </a:spcBef>
        <a:spcAft>
          <a:spcPct val="0"/>
        </a:spcAft>
        <a:defRPr sz="3964">
          <a:solidFill>
            <a:schemeClr val="bg1"/>
          </a:solidFill>
          <a:latin typeface="Calibri" panose="020F0502020204030204" pitchFamily="34" charset="0"/>
        </a:defRPr>
      </a:lvl7pPr>
      <a:lvl8pPr marL="1235537" algn="l" rtl="0" fontAlgn="base">
        <a:spcBef>
          <a:spcPct val="0"/>
        </a:spcBef>
        <a:spcAft>
          <a:spcPct val="0"/>
        </a:spcAft>
        <a:defRPr sz="3964">
          <a:solidFill>
            <a:schemeClr val="bg1"/>
          </a:solidFill>
          <a:latin typeface="Calibri" panose="020F0502020204030204" pitchFamily="34" charset="0"/>
        </a:defRPr>
      </a:lvl8pPr>
      <a:lvl9pPr marL="1647383" algn="l" rtl="0" fontAlgn="base">
        <a:spcBef>
          <a:spcPct val="0"/>
        </a:spcBef>
        <a:spcAft>
          <a:spcPct val="0"/>
        </a:spcAft>
        <a:defRPr sz="3964">
          <a:solidFill>
            <a:schemeClr val="bg1"/>
          </a:solidFill>
          <a:latin typeface="Calibri" panose="020F0502020204030204" pitchFamily="34" charset="0"/>
        </a:defRPr>
      </a:lvl9pPr>
    </p:titleStyle>
    <p:bodyStyle>
      <a:lvl1pPr marL="245963" indent="-245963" algn="l" rtl="0" eaLnBrk="0" fontAlgn="base" hangingPunct="0">
        <a:spcBef>
          <a:spcPts val="540"/>
        </a:spcBef>
        <a:spcAft>
          <a:spcPct val="0"/>
        </a:spcAft>
        <a:buClr>
          <a:srgbClr val="86AA2C"/>
        </a:buClr>
        <a:buSzPct val="76000"/>
        <a:buFont typeface="Wingdings 3" panose="05040102010807070707" pitchFamily="18" charset="2"/>
        <a:buChar char=""/>
        <a:defRPr sz="2883" kern="1200">
          <a:solidFill>
            <a:schemeClr val="tx1"/>
          </a:solidFill>
          <a:latin typeface="Calibri" panose="020F0502020204030204" pitchFamily="34" charset="0"/>
          <a:ea typeface="+mn-ea"/>
          <a:cs typeface="+mn-cs"/>
        </a:defRPr>
      </a:lvl1pPr>
      <a:lvl2pPr marL="493357" indent="-245963" algn="l" rtl="0" eaLnBrk="0" fontAlgn="base" hangingPunct="0">
        <a:spcBef>
          <a:spcPts val="450"/>
        </a:spcBef>
        <a:spcAft>
          <a:spcPct val="0"/>
        </a:spcAft>
        <a:buClr>
          <a:srgbClr val="86AA2C"/>
        </a:buClr>
        <a:buSzPct val="76000"/>
        <a:buFont typeface="Wingdings 3" panose="05040102010807070707" pitchFamily="18" charset="2"/>
        <a:buChar char=""/>
        <a:defRPr sz="2342" kern="1200">
          <a:solidFill>
            <a:schemeClr val="tx1"/>
          </a:solidFill>
          <a:latin typeface="Calibri" panose="020F0502020204030204" pitchFamily="34" charset="0"/>
          <a:ea typeface="+mn-ea"/>
          <a:cs typeface="+mn-cs"/>
        </a:defRPr>
      </a:lvl2pPr>
      <a:lvl3pPr marL="740750" indent="-205923" algn="l" rtl="0" eaLnBrk="0" fontAlgn="base" hangingPunct="0">
        <a:spcBef>
          <a:spcPts val="450"/>
        </a:spcBef>
        <a:spcAft>
          <a:spcPct val="0"/>
        </a:spcAft>
        <a:buClr>
          <a:srgbClr val="86AA2C"/>
        </a:buClr>
        <a:buSzPct val="76000"/>
        <a:buFont typeface="Wingdings 3" panose="05040102010807070707" pitchFamily="18" charset="2"/>
        <a:buChar char=""/>
        <a:defRPr sz="1982" kern="1200">
          <a:solidFill>
            <a:schemeClr val="tx1"/>
          </a:solidFill>
          <a:latin typeface="Calibri" panose="020F0502020204030204" pitchFamily="34" charset="0"/>
          <a:ea typeface="+mn-ea"/>
          <a:cs typeface="+mn-cs"/>
        </a:defRPr>
      </a:lvl3pPr>
      <a:lvl4pPr marL="988144" indent="-205923" algn="l" rtl="0" eaLnBrk="0" fontAlgn="base" hangingPunct="0">
        <a:spcBef>
          <a:spcPts val="360"/>
        </a:spcBef>
        <a:spcAft>
          <a:spcPct val="0"/>
        </a:spcAft>
        <a:buClr>
          <a:srgbClr val="86AA2C"/>
        </a:buClr>
        <a:buSzPct val="70000"/>
        <a:buFont typeface="Wingdings" panose="05000000000000000000" pitchFamily="2" charset="2"/>
        <a:buChar char=""/>
        <a:defRPr kern="1200">
          <a:solidFill>
            <a:schemeClr val="tx1"/>
          </a:solidFill>
          <a:latin typeface="Calibri" panose="020F0502020204030204" pitchFamily="34" charset="0"/>
          <a:ea typeface="+mn-ea"/>
          <a:cs typeface="+mn-cs"/>
        </a:defRPr>
      </a:lvl4pPr>
      <a:lvl5pPr marL="1235537" indent="-205923" algn="l" rtl="0" eaLnBrk="0" fontAlgn="base" hangingPunct="0">
        <a:spcBef>
          <a:spcPts val="270"/>
        </a:spcBef>
        <a:spcAft>
          <a:spcPct val="0"/>
        </a:spcAft>
        <a:buClr>
          <a:srgbClr val="86AA2C"/>
        </a:buClr>
        <a:buSzPct val="70000"/>
        <a:buFont typeface="Wingdings" panose="05000000000000000000" pitchFamily="2" charset="2"/>
        <a:buChar char=""/>
        <a:defRPr sz="1441" kern="1200">
          <a:solidFill>
            <a:schemeClr val="tx1"/>
          </a:solidFill>
          <a:latin typeface="Calibri" panose="020F0502020204030204" pitchFamily="34" charset="0"/>
          <a:ea typeface="+mn-ea"/>
          <a:cs typeface="+mn-cs"/>
        </a:defRPr>
      </a:lvl5pPr>
      <a:lvl6pPr marL="1482645" indent="-164738" algn="l" rtl="0" eaLnBrk="1" latinLnBrk="0" hangingPunct="1">
        <a:spcBef>
          <a:spcPts val="270"/>
        </a:spcBef>
        <a:buClr>
          <a:srgbClr val="9FB8CD">
            <a:shade val="75000"/>
          </a:srgbClr>
        </a:buClr>
        <a:buSzPct val="75000"/>
        <a:buFont typeface="Wingdings 3"/>
        <a:buChar char=""/>
        <a:defRPr kumimoji="0" lang="en-US" sz="1441" kern="1200" smtClean="0">
          <a:solidFill>
            <a:schemeClr val="tx1"/>
          </a:solidFill>
          <a:latin typeface="+mn-lt"/>
          <a:ea typeface="+mn-ea"/>
          <a:cs typeface="+mn-cs"/>
        </a:defRPr>
      </a:lvl6pPr>
      <a:lvl7pPr marL="1647383" indent="-164738" algn="l" rtl="0" eaLnBrk="1" latinLnBrk="0" hangingPunct="1">
        <a:spcBef>
          <a:spcPts val="270"/>
        </a:spcBef>
        <a:buClr>
          <a:srgbClr val="727CA3">
            <a:shade val="75000"/>
          </a:srgbClr>
        </a:buClr>
        <a:buSzPct val="75000"/>
        <a:buFont typeface="Wingdings 3"/>
        <a:buChar char=""/>
        <a:defRPr kumimoji="0" lang="en-US" sz="1261" kern="1200" smtClean="0">
          <a:solidFill>
            <a:schemeClr val="tx1"/>
          </a:solidFill>
          <a:latin typeface="+mn-lt"/>
          <a:ea typeface="+mn-ea"/>
          <a:cs typeface="+mn-cs"/>
        </a:defRPr>
      </a:lvl7pPr>
      <a:lvl8pPr marL="1812121" indent="-164738" algn="l" rtl="0" eaLnBrk="1" latinLnBrk="0" hangingPunct="1">
        <a:spcBef>
          <a:spcPts val="270"/>
        </a:spcBef>
        <a:buClr>
          <a:prstClr val="white">
            <a:shade val="50000"/>
          </a:prstClr>
        </a:buClr>
        <a:buSzPct val="75000"/>
        <a:buFont typeface="Wingdings 3"/>
        <a:buChar char=""/>
        <a:defRPr kumimoji="0" lang="en-US" sz="1261" kern="1200" smtClean="0">
          <a:solidFill>
            <a:schemeClr val="tx1"/>
          </a:solidFill>
          <a:latin typeface="+mn-lt"/>
          <a:ea typeface="+mn-ea"/>
          <a:cs typeface="+mn-cs"/>
        </a:defRPr>
      </a:lvl8pPr>
      <a:lvl9pPr marL="1976860" indent="-164738" algn="l" rtl="0" eaLnBrk="1" latinLnBrk="0" hangingPunct="1">
        <a:spcBef>
          <a:spcPts val="270"/>
        </a:spcBef>
        <a:buClr>
          <a:srgbClr val="9FB8CD"/>
        </a:buClr>
        <a:buSzPct val="75000"/>
        <a:buFont typeface="Wingdings 3"/>
        <a:buChar char=""/>
        <a:defRPr kumimoji="0" lang="en-US" sz="1081"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11846" algn="l" rtl="0" eaLnBrk="1" latinLnBrk="0" hangingPunct="1">
        <a:defRPr kumimoji="0" kern="1200">
          <a:solidFill>
            <a:schemeClr val="tx1"/>
          </a:solidFill>
          <a:latin typeface="+mn-lt"/>
          <a:ea typeface="+mn-ea"/>
          <a:cs typeface="+mn-cs"/>
        </a:defRPr>
      </a:lvl2pPr>
      <a:lvl3pPr marL="823692" algn="l" rtl="0" eaLnBrk="1" latinLnBrk="0" hangingPunct="1">
        <a:defRPr kumimoji="0" kern="1200">
          <a:solidFill>
            <a:schemeClr val="tx1"/>
          </a:solidFill>
          <a:latin typeface="+mn-lt"/>
          <a:ea typeface="+mn-ea"/>
          <a:cs typeface="+mn-cs"/>
        </a:defRPr>
      </a:lvl3pPr>
      <a:lvl4pPr marL="1235537" algn="l" rtl="0" eaLnBrk="1" latinLnBrk="0" hangingPunct="1">
        <a:defRPr kumimoji="0" kern="1200">
          <a:solidFill>
            <a:schemeClr val="tx1"/>
          </a:solidFill>
          <a:latin typeface="+mn-lt"/>
          <a:ea typeface="+mn-ea"/>
          <a:cs typeface="+mn-cs"/>
        </a:defRPr>
      </a:lvl4pPr>
      <a:lvl5pPr marL="1647383" algn="l" rtl="0" eaLnBrk="1" latinLnBrk="0" hangingPunct="1">
        <a:defRPr kumimoji="0" kern="1200">
          <a:solidFill>
            <a:schemeClr val="tx1"/>
          </a:solidFill>
          <a:latin typeface="+mn-lt"/>
          <a:ea typeface="+mn-ea"/>
          <a:cs typeface="+mn-cs"/>
        </a:defRPr>
      </a:lvl5pPr>
      <a:lvl6pPr marL="2059229" algn="l" rtl="0" eaLnBrk="1" latinLnBrk="0" hangingPunct="1">
        <a:defRPr kumimoji="0" kern="1200">
          <a:solidFill>
            <a:schemeClr val="tx1"/>
          </a:solidFill>
          <a:latin typeface="+mn-lt"/>
          <a:ea typeface="+mn-ea"/>
          <a:cs typeface="+mn-cs"/>
        </a:defRPr>
      </a:lvl6pPr>
      <a:lvl7pPr marL="2471075" algn="l" rtl="0" eaLnBrk="1" latinLnBrk="0" hangingPunct="1">
        <a:defRPr kumimoji="0" kern="1200">
          <a:solidFill>
            <a:schemeClr val="tx1"/>
          </a:solidFill>
          <a:latin typeface="+mn-lt"/>
          <a:ea typeface="+mn-ea"/>
          <a:cs typeface="+mn-cs"/>
        </a:defRPr>
      </a:lvl7pPr>
      <a:lvl8pPr marL="2882920" algn="l" rtl="0" eaLnBrk="1" latinLnBrk="0" hangingPunct="1">
        <a:defRPr kumimoji="0" kern="1200">
          <a:solidFill>
            <a:schemeClr val="tx1"/>
          </a:solidFill>
          <a:latin typeface="+mn-lt"/>
          <a:ea typeface="+mn-ea"/>
          <a:cs typeface="+mn-cs"/>
        </a:defRPr>
      </a:lvl8pPr>
      <a:lvl9pPr marL="3294766"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a:solidFill>
            <a:srgbClr val="5E3886"/>
          </a:solidFill>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b="0">
              <a:solidFill>
                <a:prstClr val="black"/>
              </a:solidFill>
              <a:latin typeface="Gill Sans MT"/>
            </a:endParaRPr>
          </a:p>
        </p:txBody>
      </p:sp>
    </p:spTree>
    <p:extLst>
      <p:ext uri="{BB962C8B-B14F-4D97-AF65-F5344CB8AC3E}">
        <p14:creationId xmlns:p14="http://schemas.microsoft.com/office/powerpoint/2010/main" val="4022372964"/>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 id="2147483854"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4400" kern="1200">
          <a:solidFill>
            <a:schemeClr val="bg1"/>
          </a:solidFill>
          <a:latin typeface="Calibri" panose="020F0502020204030204" pitchFamily="34" charset="0"/>
          <a:ea typeface="+mj-ea"/>
          <a:cs typeface="+mj-cs"/>
        </a:defRPr>
      </a:lvl1pPr>
    </p:titleStyle>
    <p:bodyStyle>
      <a:lvl1pPr marL="274320" indent="-274320" algn="l" rtl="0" eaLnBrk="1" latinLnBrk="0" hangingPunct="1">
        <a:spcBef>
          <a:spcPts val="600"/>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1pPr>
      <a:lvl2pPr marL="548640" indent="-274320" algn="l" rtl="0" eaLnBrk="1" latinLnBrk="0" hangingPunct="1">
        <a:spcBef>
          <a:spcPts val="500"/>
        </a:spcBef>
        <a:buClr>
          <a:srgbClr val="86AA2C"/>
        </a:buClr>
        <a:buSzPct val="76000"/>
        <a:buFont typeface="Wingdings 3"/>
        <a:buChar char=""/>
        <a:defRPr kumimoji="0" sz="2600" kern="1200">
          <a:solidFill>
            <a:schemeClr val="tx1"/>
          </a:solidFill>
          <a:latin typeface="Calibri" panose="020F0502020204030204" pitchFamily="34" charset="0"/>
          <a:ea typeface="+mn-ea"/>
          <a:cs typeface="+mn-cs"/>
        </a:defRPr>
      </a:lvl2pPr>
      <a:lvl3pPr marL="822960" indent="-228600" algn="l" rtl="0" eaLnBrk="1" latinLnBrk="0" hangingPunct="1">
        <a:spcBef>
          <a:spcPts val="500"/>
        </a:spcBef>
        <a:buClr>
          <a:srgbClr val="86AA2C"/>
        </a:buClr>
        <a:buSzPct val="76000"/>
        <a:buFont typeface="Wingdings 3"/>
        <a:buChar char=""/>
        <a:defRPr kumimoji="0" sz="2200" kern="1200">
          <a:solidFill>
            <a:schemeClr val="tx1"/>
          </a:solidFill>
          <a:latin typeface="Calibri" panose="020F0502020204030204" pitchFamily="34" charset="0"/>
          <a:ea typeface="+mn-ea"/>
          <a:cs typeface="+mn-cs"/>
        </a:defRPr>
      </a:lvl3pPr>
      <a:lvl4pPr marL="1097280" indent="-228600" algn="l" rtl="0" eaLnBrk="1" latinLnBrk="0" hangingPunct="1">
        <a:spcBef>
          <a:spcPts val="400"/>
        </a:spcBef>
        <a:buClr>
          <a:srgbClr val="86AA2C"/>
        </a:buClr>
        <a:buSzPct val="70000"/>
        <a:buFont typeface="Wingdings"/>
        <a:buChar char=""/>
        <a:defRPr kumimoji="0" sz="1800" kern="1200">
          <a:solidFill>
            <a:schemeClr val="tx1"/>
          </a:solidFill>
          <a:latin typeface="Calibri" panose="020F0502020204030204" pitchFamily="34" charset="0"/>
          <a:ea typeface="+mn-ea"/>
          <a:cs typeface="+mn-cs"/>
        </a:defRPr>
      </a:lvl4pPr>
      <a:lvl5pPr marL="1371600" indent="-228600" algn="l" rtl="0" eaLnBrk="1" latinLnBrk="0" hangingPunct="1">
        <a:spcBef>
          <a:spcPts val="300"/>
        </a:spcBef>
        <a:buClr>
          <a:srgbClr val="86AA2C"/>
        </a:buClr>
        <a:buSzPct val="70000"/>
        <a:buFont typeface="Wingdings"/>
        <a:buChar char=""/>
        <a:defRPr kumimoji="0" sz="1600" kern="1200">
          <a:solidFill>
            <a:schemeClr val="tx1"/>
          </a:solidFill>
          <a:latin typeface="Calibri" panose="020F0502020204030204" pitchFamily="34"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a:solidFill>
            <a:srgbClr val="B1D45A"/>
          </a:solidFill>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extLst>
      <p:ext uri="{BB962C8B-B14F-4D97-AF65-F5344CB8AC3E}">
        <p14:creationId xmlns:p14="http://schemas.microsoft.com/office/powerpoint/2010/main" val="403822495"/>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4400" kern="1200">
          <a:solidFill>
            <a:schemeClr val="tx1"/>
          </a:solidFill>
          <a:latin typeface="Calibri" panose="020F0502020204030204" pitchFamily="34" charset="0"/>
          <a:ea typeface="+mj-ea"/>
          <a:cs typeface="+mj-cs"/>
        </a:defRPr>
      </a:lvl1pPr>
    </p:titleStyle>
    <p:bodyStyle>
      <a:lvl1pPr marL="274320" indent="-274320" algn="l" rtl="0" eaLnBrk="1" latinLnBrk="0" hangingPunct="1">
        <a:spcBef>
          <a:spcPts val="600"/>
        </a:spcBef>
        <a:buClr>
          <a:srgbClr val="5E3886"/>
        </a:buClr>
        <a:buSzPct val="76000"/>
        <a:buFont typeface="Wingdings 3"/>
        <a:buChar char=""/>
        <a:defRPr kumimoji="0" sz="3200" kern="1200">
          <a:solidFill>
            <a:schemeClr val="tx1"/>
          </a:solidFill>
          <a:latin typeface="Calibri" panose="020F0502020204030204" pitchFamily="34" charset="0"/>
          <a:ea typeface="+mn-ea"/>
          <a:cs typeface="+mn-cs"/>
        </a:defRPr>
      </a:lvl1pPr>
      <a:lvl2pPr marL="548640" indent="-274320" algn="l" rtl="0" eaLnBrk="1" latinLnBrk="0" hangingPunct="1">
        <a:spcBef>
          <a:spcPts val="500"/>
        </a:spcBef>
        <a:buClr>
          <a:srgbClr val="5E3886"/>
        </a:buClr>
        <a:buSzPct val="76000"/>
        <a:buFont typeface="Wingdings 3"/>
        <a:buChar char=""/>
        <a:defRPr kumimoji="0" sz="2600" kern="1200">
          <a:solidFill>
            <a:schemeClr val="tx1"/>
          </a:solidFill>
          <a:latin typeface="Calibri" panose="020F0502020204030204" pitchFamily="34" charset="0"/>
          <a:ea typeface="+mn-ea"/>
          <a:cs typeface="+mn-cs"/>
        </a:defRPr>
      </a:lvl2pPr>
      <a:lvl3pPr marL="822960" indent="-228600" algn="l" rtl="0" eaLnBrk="1" latinLnBrk="0" hangingPunct="1">
        <a:spcBef>
          <a:spcPts val="500"/>
        </a:spcBef>
        <a:buClr>
          <a:srgbClr val="5E3886"/>
        </a:buClr>
        <a:buSzPct val="76000"/>
        <a:buFont typeface="Wingdings 3"/>
        <a:buChar char=""/>
        <a:defRPr kumimoji="0" sz="2200" kern="1200">
          <a:solidFill>
            <a:schemeClr val="tx1"/>
          </a:solidFill>
          <a:latin typeface="Calibri" panose="020F0502020204030204" pitchFamily="34" charset="0"/>
          <a:ea typeface="+mn-ea"/>
          <a:cs typeface="+mn-cs"/>
        </a:defRPr>
      </a:lvl3pPr>
      <a:lvl4pPr marL="1097280" indent="-228600" algn="l" rtl="0" eaLnBrk="1" latinLnBrk="0" hangingPunct="1">
        <a:spcBef>
          <a:spcPts val="400"/>
        </a:spcBef>
        <a:buClr>
          <a:srgbClr val="5E3886"/>
        </a:buClr>
        <a:buSzPct val="70000"/>
        <a:buFont typeface="Wingdings"/>
        <a:buChar char=""/>
        <a:defRPr kumimoji="0" sz="1800" kern="1200">
          <a:solidFill>
            <a:schemeClr val="tx1"/>
          </a:solidFill>
          <a:latin typeface="Calibri" panose="020F0502020204030204" pitchFamily="34" charset="0"/>
          <a:ea typeface="+mn-ea"/>
          <a:cs typeface="+mn-cs"/>
        </a:defRPr>
      </a:lvl4pPr>
      <a:lvl5pPr marL="1371600" indent="-228600" algn="l" rtl="0" eaLnBrk="1" latinLnBrk="0" hangingPunct="1">
        <a:spcBef>
          <a:spcPts val="300"/>
        </a:spcBef>
        <a:buClr>
          <a:srgbClr val="5E3886"/>
        </a:buClr>
        <a:buSzPct val="70000"/>
        <a:buFont typeface="Wingdings"/>
        <a:buChar char=""/>
        <a:defRPr kumimoji="0" sz="1600" kern="1200">
          <a:solidFill>
            <a:schemeClr val="tx1"/>
          </a:solidFill>
          <a:latin typeface="Calibri" panose="020F0502020204030204" pitchFamily="34"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a:solidFill>
            <a:srgbClr val="5E3886"/>
          </a:solidFill>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a:solidFill>
                <a:prstClr val="black"/>
              </a:solidFill>
              <a:latin typeface="Gill Sans MT"/>
            </a:endParaRPr>
          </a:p>
        </p:txBody>
      </p:sp>
    </p:spTree>
    <p:extLst>
      <p:ext uri="{BB962C8B-B14F-4D97-AF65-F5344CB8AC3E}">
        <p14:creationId xmlns:p14="http://schemas.microsoft.com/office/powerpoint/2010/main" val="243781987"/>
      </p:ext>
    </p:extLst>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 id="2147483882" r:id="rId12"/>
    <p:sldLayoutId id="2147483883" r:id="rId13"/>
    <p:sldLayoutId id="2147483884" r:id="rId14"/>
    <p:sldLayoutId id="2147483885" r:id="rId15"/>
    <p:sldLayoutId id="2147483886" r:id="rId16"/>
    <p:sldLayoutId id="2147483887" r:id="rId17"/>
    <p:sldLayoutId id="2147483888" r:id="rId18"/>
    <p:sldLayoutId id="2147483889"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4400" kern="1200">
          <a:solidFill>
            <a:schemeClr val="bg1"/>
          </a:solidFill>
          <a:latin typeface="Calibri" panose="020F0502020204030204" pitchFamily="34" charset="0"/>
          <a:ea typeface="+mj-ea"/>
          <a:cs typeface="+mj-cs"/>
        </a:defRPr>
      </a:lvl1pPr>
    </p:titleStyle>
    <p:bodyStyle>
      <a:lvl1pPr marL="274320" indent="-274320" algn="l" rtl="0" eaLnBrk="1" latinLnBrk="0" hangingPunct="1">
        <a:spcBef>
          <a:spcPts val="600"/>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1pPr>
      <a:lvl2pPr marL="548640" indent="-274320" algn="l" rtl="0" eaLnBrk="1" latinLnBrk="0" hangingPunct="1">
        <a:spcBef>
          <a:spcPts val="500"/>
        </a:spcBef>
        <a:buClr>
          <a:srgbClr val="86AA2C"/>
        </a:buClr>
        <a:buSzPct val="76000"/>
        <a:buFont typeface="Wingdings 3"/>
        <a:buChar char=""/>
        <a:defRPr kumimoji="0" sz="2600" kern="1200">
          <a:solidFill>
            <a:schemeClr val="tx1"/>
          </a:solidFill>
          <a:latin typeface="Calibri" panose="020F0502020204030204" pitchFamily="34" charset="0"/>
          <a:ea typeface="+mn-ea"/>
          <a:cs typeface="+mn-cs"/>
        </a:defRPr>
      </a:lvl2pPr>
      <a:lvl3pPr marL="822960" indent="-228600" algn="l" rtl="0" eaLnBrk="1" latinLnBrk="0" hangingPunct="1">
        <a:spcBef>
          <a:spcPts val="500"/>
        </a:spcBef>
        <a:buClr>
          <a:srgbClr val="86AA2C"/>
        </a:buClr>
        <a:buSzPct val="76000"/>
        <a:buFont typeface="Wingdings 3"/>
        <a:buChar char=""/>
        <a:defRPr kumimoji="0" sz="2200" kern="1200">
          <a:solidFill>
            <a:schemeClr val="tx1"/>
          </a:solidFill>
          <a:latin typeface="Calibri" panose="020F0502020204030204" pitchFamily="34" charset="0"/>
          <a:ea typeface="+mn-ea"/>
          <a:cs typeface="+mn-cs"/>
        </a:defRPr>
      </a:lvl3pPr>
      <a:lvl4pPr marL="1097280" indent="-228600" algn="l" rtl="0" eaLnBrk="1" latinLnBrk="0" hangingPunct="1">
        <a:spcBef>
          <a:spcPts val="400"/>
        </a:spcBef>
        <a:buClr>
          <a:srgbClr val="86AA2C"/>
        </a:buClr>
        <a:buSzPct val="70000"/>
        <a:buFont typeface="Wingdings"/>
        <a:buChar char=""/>
        <a:defRPr kumimoji="0" sz="1800" kern="1200">
          <a:solidFill>
            <a:schemeClr val="tx1"/>
          </a:solidFill>
          <a:latin typeface="Calibri" panose="020F0502020204030204" pitchFamily="34" charset="0"/>
          <a:ea typeface="+mn-ea"/>
          <a:cs typeface="+mn-cs"/>
        </a:defRPr>
      </a:lvl4pPr>
      <a:lvl5pPr marL="1371600" indent="-228600" algn="l" rtl="0" eaLnBrk="1" latinLnBrk="0" hangingPunct="1">
        <a:spcBef>
          <a:spcPts val="300"/>
        </a:spcBef>
        <a:buClr>
          <a:srgbClr val="86AA2C"/>
        </a:buClr>
        <a:buSzPct val="70000"/>
        <a:buFont typeface="Wingdings"/>
        <a:buChar char=""/>
        <a:defRPr kumimoji="0" sz="1600" kern="1200">
          <a:solidFill>
            <a:schemeClr val="tx1"/>
          </a:solidFill>
          <a:latin typeface="Calibri" panose="020F0502020204030204" pitchFamily="34"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microsoft.com/office/2018/10/relationships/comments" Target="../comments/modernComment_7FE4E60E_DA2127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8.xml"/><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microsoft.com/office/2018/10/relationships/comments" Target="../comments/modernComment_7FE4E656_2B336510.xml"/><Relationship Id="rId1" Type="http://schemas.openxmlformats.org/officeDocument/2006/relationships/slideLayout" Target="../slideLayouts/slideLayout6.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slideLayout" Target="../slideLayouts/slideLayout72.xml"/><Relationship Id="rId1" Type="http://schemas.openxmlformats.org/officeDocument/2006/relationships/tags" Target="../tags/tag10.xml"/></Relationships>
</file>

<file path=ppt/slides/_rels/slide2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5.xml"/><Relationship Id="rId1" Type="http://schemas.openxmlformats.org/officeDocument/2006/relationships/slideLayout" Target="../slideLayouts/slideLayout72.xml"/></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57.png"/><Relationship Id="rId5" Type="http://schemas.openxmlformats.org/officeDocument/2006/relationships/notesSlide" Target="../notesSlides/notesSlide16.xml"/><Relationship Id="rId4" Type="http://schemas.openxmlformats.org/officeDocument/2006/relationships/slideLayout" Target="../slideLayouts/slideLayout72.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7.xml"/><Relationship Id="rId1" Type="http://schemas.openxmlformats.org/officeDocument/2006/relationships/slideLayout" Target="../slideLayouts/slideLayout72.xml"/><Relationship Id="rId4" Type="http://schemas.openxmlformats.org/officeDocument/2006/relationships/image" Target="../media/image59.png"/></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microsoft.com/office/2018/10/relationships/comments" Target="../comments/modernComment_7FE4E693_2CD21C54.xml"/><Relationship Id="rId1" Type="http://schemas.openxmlformats.org/officeDocument/2006/relationships/slideLayout" Target="../slideLayouts/slideLayout76.xml"/><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76.xml"/><Relationship Id="rId6" Type="http://schemas.openxmlformats.org/officeDocument/2006/relationships/image" Target="../media/image43.png"/><Relationship Id="rId5" Type="http://schemas.openxmlformats.org/officeDocument/2006/relationships/image" Target="../media/image62.png"/><Relationship Id="rId4" Type="http://schemas.openxmlformats.org/officeDocument/2006/relationships/image" Target="../media/image61.png"/></Relationships>
</file>

<file path=ppt/slides/_rels/slide3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9.xml"/><Relationship Id="rId1" Type="http://schemas.openxmlformats.org/officeDocument/2006/relationships/slideLayout" Target="../slideLayouts/slideLayout7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0.xml"/><Relationship Id="rId1" Type="http://schemas.openxmlformats.org/officeDocument/2006/relationships/slideLayout" Target="../slideLayouts/slideLayout7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6.xml.rels><?xml version="1.0" encoding="UTF-8" standalone="yes"?>
<Relationships xmlns="http://schemas.openxmlformats.org/package/2006/relationships"><Relationship Id="rId3" Type="http://schemas.microsoft.com/office/2018/10/relationships/comments" Target="../comments/modernComment_7FE4E60F_BDCE1B6D.xml"/><Relationship Id="rId2" Type="http://schemas.openxmlformats.org/officeDocument/2006/relationships/notesSlide" Target="../notesSlides/notesSlide21.xml"/><Relationship Id="rId1" Type="http://schemas.openxmlformats.org/officeDocument/2006/relationships/slideLayout" Target="../slideLayouts/slideLayout72.xml"/><Relationship Id="rId4" Type="http://schemas.openxmlformats.org/officeDocument/2006/relationships/image" Target="../media/image63.png"/></Relationships>
</file>

<file path=ppt/slides/_rels/slide37.xml.rels><?xml version="1.0" encoding="UTF-8" standalone="yes"?>
<Relationships xmlns="http://schemas.openxmlformats.org/package/2006/relationships"><Relationship Id="rId3" Type="http://schemas.microsoft.com/office/2018/10/relationships/comments" Target="../comments/modernComment_1D8_8C64FFE9.xml"/><Relationship Id="rId2" Type="http://schemas.openxmlformats.org/officeDocument/2006/relationships/notesSlide" Target="../notesSlides/notesSlide22.xml"/><Relationship Id="rId1" Type="http://schemas.openxmlformats.org/officeDocument/2006/relationships/slideLayout" Target="../slideLayouts/slideLayout72.xml"/><Relationship Id="rId4" Type="http://schemas.openxmlformats.org/officeDocument/2006/relationships/image" Target="../media/image63.png"/></Relationships>
</file>

<file path=ppt/slides/_rels/slide3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slideLayout" Target="../slideLayouts/slideLayout72.xml"/><Relationship Id="rId1" Type="http://schemas.openxmlformats.org/officeDocument/2006/relationships/tags" Target="../tags/tag15.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4.xml"/><Relationship Id="rId1" Type="http://schemas.openxmlformats.org/officeDocument/2006/relationships/tags" Target="../tags/tag16.xml"/><Relationship Id="rId5" Type="http://schemas.openxmlformats.org/officeDocument/2006/relationships/image" Target="../media/image66.png"/><Relationship Id="rId4" Type="http://schemas.openxmlformats.org/officeDocument/2006/relationships/image" Target="../media/image65.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72.xml"/><Relationship Id="rId4" Type="http://schemas.openxmlformats.org/officeDocument/2006/relationships/image" Target="../media/image59.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NULL"/><Relationship Id="rId2" Type="http://schemas.openxmlformats.org/officeDocument/2006/relationships/slideLayout" Target="../slideLayouts/slideLayout74.xml"/><Relationship Id="rId1" Type="http://schemas.openxmlformats.org/officeDocument/2006/relationships/tags" Target="../tags/tag17.xml"/><Relationship Id="rId6" Type="http://schemas.openxmlformats.org/officeDocument/2006/relationships/customXml" Target="../ink/ink2.xml"/><Relationship Id="rId5" Type="http://schemas.openxmlformats.org/officeDocument/2006/relationships/image" Target="../media/image451.png"/><Relationship Id="rId4" Type="http://schemas.openxmlformats.org/officeDocument/2006/relationships/customXml" Target="../ink/ink1.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6.xml"/><Relationship Id="rId1" Type="http://schemas.openxmlformats.org/officeDocument/2006/relationships/tags" Target="../tags/tag18.xml"/><Relationship Id="rId4" Type="http://schemas.openxmlformats.org/officeDocument/2006/relationships/image" Target="../media/image67.wmf"/></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7.xml"/><Relationship Id="rId1" Type="http://schemas.openxmlformats.org/officeDocument/2006/relationships/tags" Target="../tags/tag19.xml"/></Relationships>
</file>

<file path=ppt/slides/_rels/slide44.xml.rels><?xml version="1.0" encoding="UTF-8" standalone="yes"?>
<Relationships xmlns="http://schemas.openxmlformats.org/package/2006/relationships"><Relationship Id="rId3" Type="http://schemas.openxmlformats.org/officeDocument/2006/relationships/image" Target="../media/image68.jpeg"/><Relationship Id="rId2" Type="http://schemas.microsoft.com/office/2018/10/relationships/comments" Target="../comments/modernComment_EA4_3907E084.xml"/><Relationship Id="rId1" Type="http://schemas.openxmlformats.org/officeDocument/2006/relationships/slideLayout" Target="../slideLayouts/slideLayout7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microsoft.com/office/2018/10/relationships/comments" Target="../comments/modernComment_7FE4E65A_1B82C8B1.xml"/><Relationship Id="rId1" Type="http://schemas.openxmlformats.org/officeDocument/2006/relationships/slideLayout" Target="../slideLayouts/slideLayout76.xml"/><Relationship Id="rId4" Type="http://schemas.openxmlformats.org/officeDocument/2006/relationships/image" Target="../media/image44.png"/></Relationships>
</file>

<file path=ppt/slides/_rels/slide46.xml.rels><?xml version="1.0" encoding="UTF-8" standalone="yes"?>
<Relationships xmlns="http://schemas.openxmlformats.org/package/2006/relationships"><Relationship Id="rId3" Type="http://schemas.microsoft.com/office/2018/10/relationships/comments" Target="../comments/modernComment_7FE4E61A_B3CB2EAA.xml"/><Relationship Id="rId2" Type="http://schemas.openxmlformats.org/officeDocument/2006/relationships/notesSlide" Target="../notesSlides/notesSlide28.xml"/><Relationship Id="rId1" Type="http://schemas.openxmlformats.org/officeDocument/2006/relationships/slideLayout" Target="../slideLayouts/slideLayout74.xml"/><Relationship Id="rId4" Type="http://schemas.openxmlformats.org/officeDocument/2006/relationships/image" Target="../media/image72.png"/></Relationships>
</file>

<file path=ppt/slides/_rels/slide47.xml.rels><?xml version="1.0" encoding="UTF-8" standalone="yes"?>
<Relationships xmlns="http://schemas.openxmlformats.org/package/2006/relationships"><Relationship Id="rId3" Type="http://schemas.microsoft.com/office/2018/10/relationships/comments" Target="../comments/modernComment_7FE4E613_B498CBE8.xml"/><Relationship Id="rId2" Type="http://schemas.openxmlformats.org/officeDocument/2006/relationships/notesSlide" Target="../notesSlides/notesSlide29.xml"/><Relationship Id="rId1" Type="http://schemas.openxmlformats.org/officeDocument/2006/relationships/slideLayout" Target="../slideLayouts/slideLayout74.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74.png"/><Relationship Id="rId4" Type="http://schemas.openxmlformats.org/officeDocument/2006/relationships/image" Target="../media/image73.png"/></Relationships>
</file>

<file path=ppt/slides/_rels/slide49.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image" Target="../media/image19.png"/><Relationship Id="rId4" Type="http://schemas.openxmlformats.org/officeDocument/2006/relationships/image" Target="../media/image18.jpeg"/></Relationships>
</file>

<file path=ppt/slides/_rels/slide50.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2.xml"/><Relationship Id="rId1" Type="http://schemas.openxmlformats.org/officeDocument/2006/relationships/tags" Target="../tags/tag22.xml"/><Relationship Id="rId5" Type="http://schemas.openxmlformats.org/officeDocument/2006/relationships/image" Target="../media/image78.png"/><Relationship Id="rId4" Type="http://schemas.openxmlformats.org/officeDocument/2006/relationships/image" Target="../media/image77.png"/></Relationships>
</file>

<file path=ppt/slides/_rels/slide52.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2.xml"/><Relationship Id="rId1" Type="http://schemas.openxmlformats.org/officeDocument/2006/relationships/slideLayout" Target="../slideLayouts/slideLayout4.xml"/><Relationship Id="rId5" Type="http://schemas.openxmlformats.org/officeDocument/2006/relationships/image" Target="../media/image81.png"/><Relationship Id="rId4" Type="http://schemas.openxmlformats.org/officeDocument/2006/relationships/image" Target="../media/image80.png"/></Relationships>
</file>

<file path=ppt/slides/_rels/slide5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82.png"/><Relationship Id="rId1" Type="http://schemas.openxmlformats.org/officeDocument/2006/relationships/slideLayout" Target="../slideLayouts/slideLayout76.xml"/></Relationships>
</file>

<file path=ppt/slides/_rels/slide54.xml.rels><?xml version="1.0" encoding="UTF-8" standalone="yes"?>
<Relationships xmlns="http://schemas.openxmlformats.org/package/2006/relationships"><Relationship Id="rId3" Type="http://schemas.microsoft.com/office/2018/10/relationships/comments" Target="../comments/modernComment_7FE4E699_9A9BB127.xml"/><Relationship Id="rId2" Type="http://schemas.openxmlformats.org/officeDocument/2006/relationships/notesSlide" Target="../notesSlides/notesSlide33.xml"/><Relationship Id="rId1" Type="http://schemas.openxmlformats.org/officeDocument/2006/relationships/slideLayout" Target="../slideLayouts/slideLayout76.xml"/><Relationship Id="rId5" Type="http://schemas.openxmlformats.org/officeDocument/2006/relationships/image" Target="../media/image84.gif"/><Relationship Id="rId4" Type="http://schemas.openxmlformats.org/officeDocument/2006/relationships/image" Target="../media/image83.png"/></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4.xml"/><Relationship Id="rId1" Type="http://schemas.openxmlformats.org/officeDocument/2006/relationships/slideLayout" Target="../slideLayouts/slideLayout7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5.xml"/><Relationship Id="rId1" Type="http://schemas.openxmlformats.org/officeDocument/2006/relationships/slideLayout" Target="../slideLayouts/slideLayout74.xml"/><Relationship Id="rId5" Type="http://schemas.openxmlformats.org/officeDocument/2006/relationships/image" Target="../media/image81.png"/><Relationship Id="rId4" Type="http://schemas.openxmlformats.org/officeDocument/2006/relationships/image" Target="../media/image80.png"/></Relationships>
</file>

<file path=ppt/slides/_rels/slide57.xml.rels><?xml version="1.0" encoding="UTF-8" standalone="yes"?>
<Relationships xmlns="http://schemas.openxmlformats.org/package/2006/relationships"><Relationship Id="rId3" Type="http://schemas.openxmlformats.org/officeDocument/2006/relationships/image" Target="../media/image43.png"/><Relationship Id="rId2" Type="http://schemas.microsoft.com/office/2018/10/relationships/comments" Target="../comments/modernComment_7FE4E69A_1AAE1739.xml"/><Relationship Id="rId1" Type="http://schemas.openxmlformats.org/officeDocument/2006/relationships/slideLayout" Target="../slideLayouts/slideLayout76.xml"/><Relationship Id="rId4" Type="http://schemas.openxmlformats.org/officeDocument/2006/relationships/image" Target="../media/image85.png"/></Relationships>
</file>

<file path=ppt/slides/_rels/slide58.xml.rels><?xml version="1.0" encoding="UTF-8" standalone="yes"?>
<Relationships xmlns="http://schemas.openxmlformats.org/package/2006/relationships"><Relationship Id="rId3" Type="http://schemas.openxmlformats.org/officeDocument/2006/relationships/image" Target="../media/image86.png"/><Relationship Id="rId2" Type="http://schemas.microsoft.com/office/2018/10/relationships/comments" Target="../comments/modernComment_7FE4E611_CD2A9491.xml"/><Relationship Id="rId1" Type="http://schemas.openxmlformats.org/officeDocument/2006/relationships/slideLayout" Target="../slideLayouts/slideLayout7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2.xml"/></Relationships>
</file>

<file path=ppt/slides/_rels/slide6.xml.rels><?xml version="1.0" encoding="UTF-8" standalone="yes"?>
<Relationships xmlns="http://schemas.openxmlformats.org/package/2006/relationships"><Relationship Id="rId8" Type="http://schemas.openxmlformats.org/officeDocument/2006/relationships/image" Target="../media/image23.wmf"/><Relationship Id="rId3" Type="http://schemas.openxmlformats.org/officeDocument/2006/relationships/slideLayout" Target="../slideLayouts/slideLayout2.xml"/><Relationship Id="rId7" Type="http://schemas.openxmlformats.org/officeDocument/2006/relationships/image" Target="../media/image22.jpeg"/><Relationship Id="rId12" Type="http://schemas.openxmlformats.org/officeDocument/2006/relationships/image" Target="../media/image27.png"/><Relationship Id="rId2" Type="http://schemas.openxmlformats.org/officeDocument/2006/relationships/video" Target="file:///C:\Documents%20and%20Settings\Owner.BEVERLY-Q62OQR5\Local%20Settings\Temporary%20Internet%20Files\Content.IE5\FEVPHX2W\MPj04331280000%5b1%5d.jpg" TargetMode="External"/><Relationship Id="rId1" Type="http://schemas.openxmlformats.org/officeDocument/2006/relationships/tags" Target="../tags/tag4.xml"/><Relationship Id="rId6" Type="http://schemas.openxmlformats.org/officeDocument/2006/relationships/image" Target="../media/image21.wmf"/><Relationship Id="rId11" Type="http://schemas.openxmlformats.org/officeDocument/2006/relationships/image" Target="../media/image26.wmf"/><Relationship Id="rId5" Type="http://schemas.openxmlformats.org/officeDocument/2006/relationships/image" Target="../media/image20.wmf"/><Relationship Id="rId10" Type="http://schemas.openxmlformats.org/officeDocument/2006/relationships/image" Target="../media/image25.wmf"/><Relationship Id="rId4" Type="http://schemas.openxmlformats.org/officeDocument/2006/relationships/notesSlide" Target="../notesSlides/notesSlide3.xml"/><Relationship Id="rId9" Type="http://schemas.openxmlformats.org/officeDocument/2006/relationships/image" Target="../media/image24.wmf"/></Relationships>
</file>

<file path=ppt/slides/_rels/slide6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slideLayout" Target="../slideLayouts/slideLayout72.xml"/><Relationship Id="rId1" Type="http://schemas.openxmlformats.org/officeDocument/2006/relationships/tags" Target="../tags/tag24.xml"/></Relationships>
</file>

<file path=ppt/slides/_rels/slide61.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8.png"/><Relationship Id="rId7" Type="http://schemas.openxmlformats.org/officeDocument/2006/relationships/image" Target="../media/image460.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customXml" Target="../ink/ink4.xml"/><Relationship Id="rId5" Type="http://schemas.openxmlformats.org/officeDocument/2006/relationships/image" Target="../media/image450.png"/><Relationship Id="rId4" Type="http://schemas.openxmlformats.org/officeDocument/2006/relationships/customXml" Target="../ink/ink3.xml"/></Relationships>
</file>

<file path=ppt/slides/_rels/slide6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hyperlink" Target="https://www.ncbi.nlm.nih.gov/books/NBK554570/#:~:text=Euglycemic%20diabetic%20ketoacidosis%20(EDKA)%20is,cotransporter%202%20(SGLT2)%20inhibitors." TargetMode="External"/><Relationship Id="rId1" Type="http://schemas.openxmlformats.org/officeDocument/2006/relationships/slideLayout" Target="../slideLayouts/slideLayout62.xml"/><Relationship Id="rId4" Type="http://schemas.openxmlformats.org/officeDocument/2006/relationships/image" Target="../media/image91.jpeg"/></Relationships>
</file>

<file path=ppt/slides/_rels/slide63.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hyperlink" Target="https://www.ncbi.nlm.nih.gov/books/NBK554570/#:~:text=Euglycemic%20diabetic%20ketoacidosis%20(EDKA)%20is,cotransporter%202%20(SGLT2)%20inhibitors." TargetMode="External"/><Relationship Id="rId2" Type="http://schemas.openxmlformats.org/officeDocument/2006/relationships/image" Target="../media/image93.png"/><Relationship Id="rId1" Type="http://schemas.openxmlformats.org/officeDocument/2006/relationships/slideLayout" Target="../slideLayouts/slideLayout60.xml"/><Relationship Id="rId4" Type="http://schemas.openxmlformats.org/officeDocument/2006/relationships/image" Target="../media/image90.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62.xml"/><Relationship Id="rId1" Type="http://schemas.openxmlformats.org/officeDocument/2006/relationships/tags" Target="../tags/tag25.xml"/></Relationships>
</file>

<file path=ppt/slides/_rels/slide66.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39.xml"/><Relationship Id="rId1" Type="http://schemas.openxmlformats.org/officeDocument/2006/relationships/slideLayout" Target="../slideLayouts/slideLayout62.xml"/><Relationship Id="rId4" Type="http://schemas.openxmlformats.org/officeDocument/2006/relationships/image" Target="../media/image95.jpe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40.xml"/><Relationship Id="rId7" Type="http://schemas.openxmlformats.org/officeDocument/2006/relationships/image" Target="../media/image98.jpeg"/><Relationship Id="rId2" Type="http://schemas.openxmlformats.org/officeDocument/2006/relationships/slideLayout" Target="../slideLayouts/slideLayout60.xml"/><Relationship Id="rId1" Type="http://schemas.openxmlformats.org/officeDocument/2006/relationships/tags" Target="../tags/tag26.xml"/><Relationship Id="rId6" Type="http://schemas.openxmlformats.org/officeDocument/2006/relationships/image" Target="../media/image97.png"/><Relationship Id="rId5" Type="http://schemas.openxmlformats.org/officeDocument/2006/relationships/image" Target="../media/image96.png"/><Relationship Id="rId4" Type="http://schemas.microsoft.com/office/2018/10/relationships/comments" Target="../comments/modernComment_7FFFE6A3_297DCDBA.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60.xml"/><Relationship Id="rId1" Type="http://schemas.openxmlformats.org/officeDocument/2006/relationships/tags" Target="../tags/tag27.xml"/><Relationship Id="rId5" Type="http://schemas.openxmlformats.org/officeDocument/2006/relationships/image" Target="../media/image100.jpeg"/><Relationship Id="rId4" Type="http://schemas.openxmlformats.org/officeDocument/2006/relationships/image" Target="../media/image99.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86.xml"/><Relationship Id="rId1" Type="http://schemas.openxmlformats.org/officeDocument/2006/relationships/tags" Target="../tags/tag28.xml"/><Relationship Id="rId4" Type="http://schemas.openxmlformats.org/officeDocument/2006/relationships/image" Target="../media/image101.pn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72.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86.xml"/></Relationships>
</file>

<file path=ppt/slides/_rels/slide73.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86.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86.xml"/><Relationship Id="rId1" Type="http://schemas.openxmlformats.org/officeDocument/2006/relationships/tags" Target="../tags/tag29.xml"/><Relationship Id="rId4" Type="http://schemas.openxmlformats.org/officeDocument/2006/relationships/image" Target="../media/image105.jpeg"/></Relationships>
</file>

<file path=ppt/slides/_rels/slide75.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89.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86.xml"/><Relationship Id="rId1" Type="http://schemas.openxmlformats.org/officeDocument/2006/relationships/tags" Target="../tags/tag30.xml"/><Relationship Id="rId4" Type="http://schemas.openxmlformats.org/officeDocument/2006/relationships/image" Target="../media/image107.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86.xml"/><Relationship Id="rId1" Type="http://schemas.openxmlformats.org/officeDocument/2006/relationships/tags" Target="../tags/tag31.xml"/><Relationship Id="rId4" Type="http://schemas.openxmlformats.org/officeDocument/2006/relationships/image" Target="../media/image108.png"/></Relationships>
</file>

<file path=ppt/slides/_rels/slide78.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88.xml"/></Relationships>
</file>

<file path=ppt/slides/_rels/slide79.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86.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4.xml"/><Relationship Id="rId7" Type="http://schemas.openxmlformats.org/officeDocument/2006/relationships/diagramQuickStyle" Target="../diagrams/quickStyle1.xml"/><Relationship Id="rId2" Type="http://schemas.openxmlformats.org/officeDocument/2006/relationships/slideLayout" Target="../slideLayouts/slideLayout12.xml"/><Relationship Id="rId1" Type="http://schemas.openxmlformats.org/officeDocument/2006/relationships/tags" Target="../tags/tag6.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9.png"/><Relationship Id="rId9" Type="http://schemas.microsoft.com/office/2007/relationships/diagramDrawing" Target="../diagrams/drawing1.xml"/></Relationships>
</file>

<file path=ppt/slides/_rels/slide80.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89.xml"/></Relationships>
</file>

<file path=ppt/slides/_rels/slide81.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6.xml"/><Relationship Id="rId1" Type="http://schemas.openxmlformats.org/officeDocument/2006/relationships/tags" Target="../tags/tag32.xml"/><Relationship Id="rId4" Type="http://schemas.openxmlformats.org/officeDocument/2006/relationships/image" Target="../media/image67.wmf"/></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48.xml"/><Relationship Id="rId7" Type="http://schemas.openxmlformats.org/officeDocument/2006/relationships/image" Target="../media/image114.tiff"/><Relationship Id="rId2" Type="http://schemas.openxmlformats.org/officeDocument/2006/relationships/slideLayout" Target="../slideLayouts/slideLayout4.xml"/><Relationship Id="rId1" Type="http://schemas.openxmlformats.org/officeDocument/2006/relationships/tags" Target="../tags/tag34.xml"/><Relationship Id="rId6" Type="http://schemas.openxmlformats.org/officeDocument/2006/relationships/image" Target="../media/image113.jpeg"/><Relationship Id="rId5" Type="http://schemas.openxmlformats.org/officeDocument/2006/relationships/hyperlink" Target="mailto:info@diabetesed.net" TargetMode="External"/><Relationship Id="rId4" Type="http://schemas.openxmlformats.org/officeDocument/2006/relationships/hyperlink" Target="http://www.diabetesed.net/"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90600" y="3417216"/>
            <a:ext cx="7203649" cy="1540818"/>
          </a:xfrm>
        </p:spPr>
        <p:txBody>
          <a:bodyPr>
            <a:noAutofit/>
          </a:bodyPr>
          <a:lstStyle/>
          <a:p>
            <a:pPr lvl="1" algn="r" rtl="0">
              <a:spcBef>
                <a:spcPct val="0"/>
              </a:spcBef>
            </a:pPr>
            <a:r>
              <a:rPr lang="en-US" sz="4000" b="1" dirty="0">
                <a:latin typeface="Lato" panose="020F0502020204030203" pitchFamily="34" charset="0"/>
              </a:rPr>
              <a:t>Meds Management for Type2 Diabetes</a:t>
            </a:r>
            <a:endParaRPr lang="en-US" sz="6000" dirty="0"/>
          </a:p>
        </p:txBody>
      </p:sp>
      <p:sp>
        <p:nvSpPr>
          <p:cNvPr id="10" name="Subtitle 9"/>
          <p:cNvSpPr>
            <a:spLocks noGrp="1"/>
          </p:cNvSpPr>
          <p:nvPr>
            <p:ph type="subTitle" idx="1"/>
          </p:nvPr>
        </p:nvSpPr>
        <p:spPr>
          <a:xfrm>
            <a:off x="1219200" y="5001177"/>
            <a:ext cx="7010400" cy="1540818"/>
          </a:xfrm>
        </p:spPr>
        <p:txBody>
          <a:bodyPr/>
          <a:lstStyle/>
          <a:p>
            <a:pPr>
              <a:lnSpc>
                <a:spcPts val="2400"/>
              </a:lnSpc>
              <a:spcBef>
                <a:spcPts val="0"/>
              </a:spcBef>
            </a:pPr>
            <a:r>
              <a:rPr lang="en-US" sz="2400" dirty="0"/>
              <a:t>Beverly Thomassian, RN, MPH, BC-ADM, CDCES</a:t>
            </a:r>
          </a:p>
          <a:p>
            <a:pPr>
              <a:lnSpc>
                <a:spcPts val="2400"/>
              </a:lnSpc>
              <a:spcBef>
                <a:spcPts val="0"/>
              </a:spcBef>
            </a:pPr>
            <a:r>
              <a:rPr lang="en-US" sz="2400" dirty="0"/>
              <a:t>Pronouns: She, her, and hers</a:t>
            </a:r>
          </a:p>
          <a:p>
            <a:pPr>
              <a:lnSpc>
                <a:spcPts val="2400"/>
              </a:lnSpc>
              <a:spcBef>
                <a:spcPts val="0"/>
              </a:spcBef>
            </a:pPr>
            <a:r>
              <a:rPr lang="en-US" sz="2400" dirty="0"/>
              <a:t>President, Diabetes Education Services</a:t>
            </a:r>
          </a:p>
          <a:p>
            <a:pPr>
              <a:lnSpc>
                <a:spcPts val="2400"/>
              </a:lnSpc>
              <a:spcBef>
                <a:spcPts val="0"/>
              </a:spcBef>
            </a:pPr>
            <a:r>
              <a:rPr lang="en-US" sz="2400" dirty="0"/>
              <a:t>Wife of KT - Pharmacist</a:t>
            </a:r>
          </a:p>
          <a:p>
            <a:pPr>
              <a:lnSpc>
                <a:spcPts val="2400"/>
              </a:lnSpc>
              <a:spcBef>
                <a:spcPts val="0"/>
              </a:spcBef>
            </a:pPr>
            <a:r>
              <a:rPr lang="en-US" sz="2400" dirty="0"/>
              <a:t>www.DiabetesEd.net </a:t>
            </a:r>
          </a:p>
        </p:txBody>
      </p:sp>
      <p:pic>
        <p:nvPicPr>
          <p:cNvPr id="3" name="Picture 2" descr="A purple and yellow text on a black background&#10;&#10;Description automatically generated">
            <a:extLst>
              <a:ext uri="{FF2B5EF4-FFF2-40B4-BE49-F238E27FC236}">
                <a16:creationId xmlns:a16="http://schemas.microsoft.com/office/drawing/2014/main" id="{D8DC779D-F2D2-D833-C249-764CB70773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00" y="316005"/>
            <a:ext cx="8001000" cy="1666876"/>
          </a:xfrm>
          <a:prstGeom prst="rect">
            <a:avLst/>
          </a:prstGeom>
        </p:spPr>
      </p:pic>
    </p:spTree>
    <p:custDataLst>
      <p:tags r:id="rId1"/>
    </p:custDataLst>
    <p:extLst>
      <p:ext uri="{BB962C8B-B14F-4D97-AF65-F5344CB8AC3E}">
        <p14:creationId xmlns:p14="http://schemas.microsoft.com/office/powerpoint/2010/main" val="1307710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Medication Taking Behaviors</a:t>
            </a:r>
          </a:p>
        </p:txBody>
      </p:sp>
      <p:sp>
        <p:nvSpPr>
          <p:cNvPr id="3" name="Content Placeholder 2"/>
          <p:cNvSpPr>
            <a:spLocks noGrp="1"/>
          </p:cNvSpPr>
          <p:nvPr>
            <p:ph sz="quarter" idx="1"/>
          </p:nvPr>
        </p:nvSpPr>
        <p:spPr>
          <a:xfrm>
            <a:off x="628649" y="1219200"/>
            <a:ext cx="4078349" cy="5638800"/>
          </a:xfrm>
        </p:spPr>
        <p:txBody>
          <a:bodyPr>
            <a:normAutofit fontScale="92500" lnSpcReduction="10000"/>
          </a:bodyPr>
          <a:lstStyle/>
          <a:p>
            <a:r>
              <a:rPr lang="en-US" sz="3200" dirty="0"/>
              <a:t>Adequate medication taking is defined as 80%</a:t>
            </a:r>
          </a:p>
          <a:p>
            <a:r>
              <a:rPr lang="en-US" sz="3200" dirty="0"/>
              <a:t>23% of time, if A1c, B/P, lipids above target - due to med taking behavior</a:t>
            </a:r>
          </a:p>
          <a:p>
            <a:r>
              <a:rPr lang="en-US" sz="3200" dirty="0"/>
              <a:t>Assess for barriers</a:t>
            </a:r>
          </a:p>
          <a:p>
            <a:r>
              <a:rPr lang="en-US" sz="3200" dirty="0"/>
              <a:t>If taking meds 80% of time and goals not met, consider medication intensification</a:t>
            </a:r>
          </a:p>
        </p:txBody>
      </p:sp>
      <p:pic>
        <p:nvPicPr>
          <p:cNvPr id="4" name="Picture 3"/>
          <p:cNvPicPr>
            <a:picLocks noChangeAspect="1"/>
          </p:cNvPicPr>
          <p:nvPr/>
        </p:nvPicPr>
        <p:blipFill>
          <a:blip r:embed="rId3"/>
          <a:stretch>
            <a:fillRect/>
          </a:stretch>
        </p:blipFill>
        <p:spPr>
          <a:xfrm>
            <a:off x="5706610" y="1249630"/>
            <a:ext cx="2065790" cy="1506161"/>
          </a:xfrm>
          <a:prstGeom prst="rect">
            <a:avLst/>
          </a:prstGeom>
        </p:spPr>
      </p:pic>
      <p:sp>
        <p:nvSpPr>
          <p:cNvPr id="5" name="TextBox 4">
            <a:extLst>
              <a:ext uri="{FF2B5EF4-FFF2-40B4-BE49-F238E27FC236}">
                <a16:creationId xmlns:a16="http://schemas.microsoft.com/office/drawing/2014/main" id="{58B93189-3CEF-4BD5-9679-42736D3E7162}"/>
              </a:ext>
            </a:extLst>
          </p:cNvPr>
          <p:cNvSpPr txBox="1"/>
          <p:nvPr/>
        </p:nvSpPr>
        <p:spPr>
          <a:xfrm>
            <a:off x="5257800" y="2887482"/>
            <a:ext cx="3660347" cy="3354765"/>
          </a:xfrm>
          <a:prstGeom prst="rect">
            <a:avLst/>
          </a:prstGeom>
          <a:noFill/>
        </p:spPr>
        <p:txBody>
          <a:bodyPr wrap="square" rtlCol="0">
            <a:spAutoFit/>
          </a:bodyPr>
          <a:lstStyle/>
          <a:p>
            <a:r>
              <a:rPr lang="en-US" sz="2000" dirty="0"/>
              <a:t>Barriers include:</a:t>
            </a:r>
          </a:p>
          <a:p>
            <a:r>
              <a:rPr lang="en-US" sz="2000" dirty="0"/>
              <a:t>Forgetting to fill Rx, forgetting to take, fear, depression, health beliefs, med complexity, cost, knowledge gap, system factors, etc.</a:t>
            </a:r>
          </a:p>
          <a:p>
            <a:endParaRPr lang="en-US" sz="2000" dirty="0"/>
          </a:p>
          <a:p>
            <a:pPr algn="ctr"/>
            <a:r>
              <a:rPr lang="en-US" sz="2400" b="1" dirty="0">
                <a:solidFill>
                  <a:srgbClr val="0070C0"/>
                </a:solidFill>
              </a:rPr>
              <a:t>Work on targeted approach for specific barrier</a:t>
            </a:r>
          </a:p>
        </p:txBody>
      </p:sp>
    </p:spTree>
    <p:extLst>
      <p:ext uri="{BB962C8B-B14F-4D97-AF65-F5344CB8AC3E}">
        <p14:creationId xmlns:p14="http://schemas.microsoft.com/office/powerpoint/2010/main" val="3201629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11BE3-9600-ECD4-8F6D-65E37ACB0AB0}"/>
              </a:ext>
            </a:extLst>
          </p:cNvPr>
          <p:cNvSpPr>
            <a:spLocks noGrp="1"/>
          </p:cNvSpPr>
          <p:nvPr>
            <p:ph type="title"/>
          </p:nvPr>
        </p:nvSpPr>
        <p:spPr/>
        <p:txBody>
          <a:bodyPr/>
          <a:lstStyle/>
          <a:p>
            <a:r>
              <a:rPr lang="en-US" dirty="0"/>
              <a:t>Wait, What About Emotions?</a:t>
            </a:r>
          </a:p>
        </p:txBody>
      </p:sp>
      <p:pic>
        <p:nvPicPr>
          <p:cNvPr id="13" name="Content Placeholder 12" descr="A close-up of a book&#10;&#10;AI-generated content may be incorrect.">
            <a:extLst>
              <a:ext uri="{FF2B5EF4-FFF2-40B4-BE49-F238E27FC236}">
                <a16:creationId xmlns:a16="http://schemas.microsoft.com/office/drawing/2014/main" id="{A74502FF-D4A6-A926-7293-136FA887AD1D}"/>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524000" y="1202176"/>
            <a:ext cx="5257800" cy="5370067"/>
          </a:xfrm>
        </p:spPr>
      </p:pic>
    </p:spTree>
    <p:extLst>
      <p:ext uri="{BB962C8B-B14F-4D97-AF65-F5344CB8AC3E}">
        <p14:creationId xmlns:p14="http://schemas.microsoft.com/office/powerpoint/2010/main" val="1809513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0E8F0-A969-F0D9-432E-C9B23815E16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D0D75C4-1BB5-812D-8D3B-B92C822DA827}"/>
              </a:ext>
            </a:extLst>
          </p:cNvPr>
          <p:cNvSpPr>
            <a:spLocks noGrp="1"/>
          </p:cNvSpPr>
          <p:nvPr>
            <p:ph type="title"/>
          </p:nvPr>
        </p:nvSpPr>
        <p:spPr>
          <a:xfrm>
            <a:off x="466129" y="467902"/>
            <a:ext cx="8211741" cy="1063229"/>
          </a:xfrm>
          <a:solidFill>
            <a:srgbClr val="5E3886"/>
          </a:solidFill>
        </p:spPr>
        <p:txBody>
          <a:bodyPr>
            <a:normAutofit/>
          </a:bodyPr>
          <a:lstStyle/>
          <a:p>
            <a:r>
              <a:rPr lang="en-US" dirty="0"/>
              <a:t>Diabetes Admit for Hyperglycemia</a:t>
            </a:r>
            <a:endParaRPr lang="en-US" i="1" dirty="0"/>
          </a:p>
        </p:txBody>
      </p:sp>
      <p:sp>
        <p:nvSpPr>
          <p:cNvPr id="10" name="Text Placeholder 9">
            <a:extLst>
              <a:ext uri="{FF2B5EF4-FFF2-40B4-BE49-F238E27FC236}">
                <a16:creationId xmlns:a16="http://schemas.microsoft.com/office/drawing/2014/main" id="{C781245A-5F8D-2981-FFDA-1BD3890E14A9}"/>
              </a:ext>
            </a:extLst>
          </p:cNvPr>
          <p:cNvSpPr>
            <a:spLocks noGrp="1"/>
          </p:cNvSpPr>
          <p:nvPr>
            <p:ph type="body" sz="quarter" idx="3"/>
          </p:nvPr>
        </p:nvSpPr>
        <p:spPr>
          <a:xfrm>
            <a:off x="4735216" y="1651705"/>
            <a:ext cx="2696496" cy="481896"/>
          </a:xfrm>
        </p:spPr>
        <p:txBody>
          <a:bodyPr>
            <a:normAutofit/>
          </a:bodyPr>
          <a:lstStyle/>
          <a:p>
            <a:r>
              <a:rPr lang="en-US" sz="2200" dirty="0">
                <a:solidFill>
                  <a:srgbClr val="7030A0"/>
                </a:solidFill>
              </a:rPr>
              <a:t>How Does JR Feel?</a:t>
            </a:r>
          </a:p>
        </p:txBody>
      </p:sp>
      <p:sp>
        <p:nvSpPr>
          <p:cNvPr id="11" name="Content Placeholder 10">
            <a:extLst>
              <a:ext uri="{FF2B5EF4-FFF2-40B4-BE49-F238E27FC236}">
                <a16:creationId xmlns:a16="http://schemas.microsoft.com/office/drawing/2014/main" id="{AE1388DD-0076-AA9C-0A99-CEA178BC385E}"/>
              </a:ext>
            </a:extLst>
          </p:cNvPr>
          <p:cNvSpPr>
            <a:spLocks noGrp="1"/>
          </p:cNvSpPr>
          <p:nvPr>
            <p:ph sz="quarter" idx="4"/>
          </p:nvPr>
        </p:nvSpPr>
        <p:spPr>
          <a:xfrm>
            <a:off x="4908958" y="2151889"/>
            <a:ext cx="2522753" cy="4238209"/>
          </a:xfrm>
        </p:spPr>
        <p:txBody>
          <a:bodyPr>
            <a:normAutofit fontScale="47500" lnSpcReduction="20000"/>
          </a:bodyPr>
          <a:lstStyle/>
          <a:p>
            <a:r>
              <a:rPr lang="en-US" sz="5100" dirty="0"/>
              <a:t>Embarrassed</a:t>
            </a:r>
          </a:p>
          <a:p>
            <a:r>
              <a:rPr lang="en-US" sz="5100" dirty="0"/>
              <a:t>Ashamed</a:t>
            </a:r>
          </a:p>
          <a:p>
            <a:r>
              <a:rPr lang="en-US" sz="5100" dirty="0"/>
              <a:t>Defeated</a:t>
            </a:r>
          </a:p>
          <a:p>
            <a:r>
              <a:rPr lang="en-US" sz="5100" dirty="0"/>
              <a:t>Angry</a:t>
            </a:r>
          </a:p>
          <a:p>
            <a:r>
              <a:rPr lang="en-US" sz="5100" dirty="0"/>
              <a:t>Unheard</a:t>
            </a:r>
          </a:p>
          <a:p>
            <a:endParaRPr lang="en-US" dirty="0"/>
          </a:p>
          <a:p>
            <a:pPr marL="0" indent="0">
              <a:buNone/>
            </a:pPr>
            <a:r>
              <a:rPr lang="en-US" b="1" dirty="0">
                <a:solidFill>
                  <a:srgbClr val="7030A0"/>
                </a:solidFill>
              </a:rPr>
              <a:t>How does HCP feel?</a:t>
            </a:r>
          </a:p>
          <a:p>
            <a:r>
              <a:rPr lang="en-US" sz="5900" dirty="0"/>
              <a:t>Frustrated</a:t>
            </a:r>
          </a:p>
          <a:p>
            <a:r>
              <a:rPr lang="en-US" sz="5900" dirty="0"/>
              <a:t>Defeated</a:t>
            </a:r>
          </a:p>
          <a:p>
            <a:r>
              <a:rPr lang="en-US" sz="5900" dirty="0"/>
              <a:t>Worried</a:t>
            </a:r>
          </a:p>
          <a:p>
            <a:endParaRPr lang="en-US" dirty="0"/>
          </a:p>
        </p:txBody>
      </p:sp>
      <p:sp>
        <p:nvSpPr>
          <p:cNvPr id="15" name="Content Placeholder 14">
            <a:extLst>
              <a:ext uri="{FF2B5EF4-FFF2-40B4-BE49-F238E27FC236}">
                <a16:creationId xmlns:a16="http://schemas.microsoft.com/office/drawing/2014/main" id="{ACDB2D8E-0C41-7807-5BCE-C71F0DD7DA5C}"/>
              </a:ext>
            </a:extLst>
          </p:cNvPr>
          <p:cNvSpPr>
            <a:spLocks noGrp="1"/>
          </p:cNvSpPr>
          <p:nvPr>
            <p:ph sz="half" idx="2"/>
          </p:nvPr>
        </p:nvSpPr>
        <p:spPr>
          <a:xfrm>
            <a:off x="629841" y="1651705"/>
            <a:ext cx="4074895" cy="4738393"/>
          </a:xfrm>
        </p:spPr>
        <p:txBody>
          <a:bodyPr>
            <a:normAutofit fontScale="47500" lnSpcReduction="20000"/>
          </a:bodyPr>
          <a:lstStyle/>
          <a:p>
            <a:pPr>
              <a:lnSpc>
                <a:spcPct val="120000"/>
              </a:lnSpc>
            </a:pPr>
            <a:r>
              <a:rPr lang="en-US" sz="5100" dirty="0">
                <a:solidFill>
                  <a:schemeClr val="tx1">
                    <a:lumMod val="75000"/>
                    <a:lumOff val="25000"/>
                  </a:schemeClr>
                </a:solidFill>
                <a:ea typeface="Calibri" panose="020F0502020204030204" pitchFamily="34" charset="0"/>
                <a:cs typeface="Calibri" panose="020F0502020204030204" pitchFamily="34" charset="0"/>
              </a:rPr>
              <a:t>JR is admitted for hyperglycemia because he stopped taking his diabetes meds. </a:t>
            </a:r>
          </a:p>
          <a:p>
            <a:pPr>
              <a:lnSpc>
                <a:spcPct val="120000"/>
              </a:lnSpc>
            </a:pPr>
            <a:r>
              <a:rPr lang="en-US" sz="5100" dirty="0">
                <a:solidFill>
                  <a:schemeClr val="tx1">
                    <a:lumMod val="75000"/>
                    <a:lumOff val="25000"/>
                  </a:schemeClr>
                </a:solidFill>
                <a:ea typeface="Calibri" panose="020F0502020204030204" pitchFamily="34" charset="0"/>
                <a:cs typeface="Calibri" panose="020F0502020204030204" pitchFamily="34" charset="0"/>
              </a:rPr>
              <a:t>HCP says, “Don’t you realize you are going to get complications, like kidney disease or amputation if you don’t take your medications?”</a:t>
            </a:r>
          </a:p>
          <a:p>
            <a:pPr>
              <a:lnSpc>
                <a:spcPct val="120000"/>
              </a:lnSpc>
            </a:pPr>
            <a:r>
              <a:rPr lang="en-US" sz="5100" dirty="0">
                <a:ea typeface="Calibri" panose="020F0502020204030204" pitchFamily="34" charset="0"/>
                <a:cs typeface="Calibri" panose="020F0502020204030204" pitchFamily="34" charset="0"/>
              </a:rPr>
              <a:t>Door Closed – No Connection made</a:t>
            </a:r>
          </a:p>
          <a:p>
            <a:pPr marL="0" indent="0">
              <a:buNone/>
            </a:pPr>
            <a:endParaRPr lang="en-US" sz="5100" dirty="0">
              <a:ea typeface="Calibri" panose="020F0502020204030204" pitchFamily="34" charset="0"/>
              <a:cs typeface="Calibri" panose="020F0502020204030204" pitchFamily="34" charset="0"/>
            </a:endParaRP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Light from open door">
            <a:extLst>
              <a:ext uri="{FF2B5EF4-FFF2-40B4-BE49-F238E27FC236}">
                <a16:creationId xmlns:a16="http://schemas.microsoft.com/office/drawing/2014/main" id="{DB063478-F3B0-32C1-73C1-386B7074160C}"/>
              </a:ext>
            </a:extLst>
          </p:cNvPr>
          <p:cNvPicPr>
            <a:picLocks noChangeAspect="1"/>
          </p:cNvPicPr>
          <p:nvPr/>
        </p:nvPicPr>
        <p:blipFill>
          <a:blip r:embed="rId3" cstate="print">
            <a:extLst>
              <a:ext uri="{28A0092B-C50C-407E-A947-70E740481C1C}">
                <a14:useLocalDpi xmlns:a14="http://schemas.microsoft.com/office/drawing/2010/main" val="0"/>
              </a:ext>
            </a:extLst>
          </a:blip>
          <a:srcRect l="41475" r="1506" b="1"/>
          <a:stretch>
            <a:fillRect/>
          </a:stretch>
        </p:blipFill>
        <p:spPr>
          <a:xfrm>
            <a:off x="7169805" y="2229791"/>
            <a:ext cx="1508065" cy="1560453"/>
          </a:xfrm>
          <a:custGeom>
            <a:avLst/>
            <a:gdLst/>
            <a:ahLst/>
            <a:cxnLst/>
            <a:rect l="l" t="t" r="r" b="b"/>
            <a:pathLst>
              <a:path w="3524888" h="3647338">
                <a:moveTo>
                  <a:pt x="887180" y="60"/>
                </a:moveTo>
                <a:cubicBezTo>
                  <a:pt x="945946" y="-443"/>
                  <a:pt x="1004682" y="2214"/>
                  <a:pt x="1063120" y="9535"/>
                </a:cubicBezTo>
                <a:cubicBezTo>
                  <a:pt x="1192553" y="25206"/>
                  <a:pt x="1324035" y="29312"/>
                  <a:pt x="1454772" y="21769"/>
                </a:cubicBezTo>
                <a:cubicBezTo>
                  <a:pt x="1583729" y="15160"/>
                  <a:pt x="1712924" y="14714"/>
                  <a:pt x="1842239" y="16589"/>
                </a:cubicBezTo>
                <a:cubicBezTo>
                  <a:pt x="1958874" y="18285"/>
                  <a:pt x="2075629" y="18018"/>
                  <a:pt x="2192264" y="13196"/>
                </a:cubicBezTo>
                <a:cubicBezTo>
                  <a:pt x="2323253" y="7660"/>
                  <a:pt x="2454242" y="2928"/>
                  <a:pt x="2585114" y="13911"/>
                </a:cubicBezTo>
                <a:cubicBezTo>
                  <a:pt x="2699008" y="24482"/>
                  <a:pt x="2813668" y="29758"/>
                  <a:pt x="2928437" y="29714"/>
                </a:cubicBezTo>
                <a:cubicBezTo>
                  <a:pt x="3080601" y="28464"/>
                  <a:pt x="3232406" y="19625"/>
                  <a:pt x="3384330" y="14536"/>
                </a:cubicBezTo>
                <a:lnTo>
                  <a:pt x="3481468" y="12130"/>
                </a:lnTo>
                <a:lnTo>
                  <a:pt x="3481325" y="16098"/>
                </a:lnTo>
                <a:lnTo>
                  <a:pt x="3493308" y="84630"/>
                </a:lnTo>
                <a:lnTo>
                  <a:pt x="3493318" y="92959"/>
                </a:lnTo>
                <a:cubicBezTo>
                  <a:pt x="3495695" y="161085"/>
                  <a:pt x="3501168" y="229143"/>
                  <a:pt x="3512114" y="297090"/>
                </a:cubicBezTo>
                <a:cubicBezTo>
                  <a:pt x="3519231" y="340796"/>
                  <a:pt x="3524136" y="384681"/>
                  <a:pt x="3524809" y="428543"/>
                </a:cubicBezTo>
                <a:cubicBezTo>
                  <a:pt x="3525482" y="472405"/>
                  <a:pt x="3521924" y="516245"/>
                  <a:pt x="3512114" y="559861"/>
                </a:cubicBezTo>
                <a:cubicBezTo>
                  <a:pt x="3491119" y="656469"/>
                  <a:pt x="3485618" y="754605"/>
                  <a:pt x="3495724" y="852186"/>
                </a:cubicBezTo>
                <a:cubicBezTo>
                  <a:pt x="3504578" y="948437"/>
                  <a:pt x="3505176" y="1044867"/>
                  <a:pt x="3502664" y="1141386"/>
                </a:cubicBezTo>
                <a:cubicBezTo>
                  <a:pt x="3500391" y="1228440"/>
                  <a:pt x="3500750" y="1315584"/>
                  <a:pt x="3507210" y="1402639"/>
                </a:cubicBezTo>
                <a:cubicBezTo>
                  <a:pt x="3514626" y="1500407"/>
                  <a:pt x="3520966" y="1598176"/>
                  <a:pt x="3506252" y="1695856"/>
                </a:cubicBezTo>
                <a:cubicBezTo>
                  <a:pt x="3492089" y="1780866"/>
                  <a:pt x="3485019" y="1866447"/>
                  <a:pt x="3485079" y="1952109"/>
                </a:cubicBezTo>
                <a:cubicBezTo>
                  <a:pt x="3486753" y="2065682"/>
                  <a:pt x="3498595" y="2178986"/>
                  <a:pt x="3505415" y="2292381"/>
                </a:cubicBezTo>
                <a:cubicBezTo>
                  <a:pt x="3514746" y="2447918"/>
                  <a:pt x="3522761" y="2603544"/>
                  <a:pt x="3508406" y="2759171"/>
                </a:cubicBezTo>
                <a:cubicBezTo>
                  <a:pt x="3497997" y="2866762"/>
                  <a:pt x="3488427" y="2974352"/>
                  <a:pt x="3496442" y="3082389"/>
                </a:cubicBezTo>
                <a:cubicBezTo>
                  <a:pt x="3502066"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7" y="3652578"/>
                  <a:pt x="3015642" y="3636699"/>
                  <a:pt x="2851776" y="3628492"/>
                </a:cubicBezTo>
                <a:cubicBezTo>
                  <a:pt x="2716167" y="3622675"/>
                  <a:pt x="2580186" y="3623335"/>
                  <a:pt x="2444683" y="3630454"/>
                </a:cubicBezTo>
                <a:cubicBezTo>
                  <a:pt x="2220221" y="3640802"/>
                  <a:pt x="1995758" y="3642229"/>
                  <a:pt x="1771055" y="3636431"/>
                </a:cubicBezTo>
                <a:cubicBezTo>
                  <a:pt x="1659183" y="3633576"/>
                  <a:pt x="1547429" y="3634736"/>
                  <a:pt x="1435675" y="3638305"/>
                </a:cubicBezTo>
                <a:cubicBezTo>
                  <a:pt x="1179420" y="3646601"/>
                  <a:pt x="923403" y="3637323"/>
                  <a:pt x="667265" y="3634558"/>
                </a:cubicBezTo>
                <a:cubicBezTo>
                  <a:pt x="569736" y="3633488"/>
                  <a:pt x="472205" y="3633665"/>
                  <a:pt x="374794"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39"/>
                </a:cubicBezTo>
                <a:cubicBezTo>
                  <a:pt x="14432" y="472556"/>
                  <a:pt x="17180" y="369671"/>
                  <a:pt x="12878" y="266688"/>
                </a:cubicBezTo>
                <a:lnTo>
                  <a:pt x="14418" y="21931"/>
                </a:lnTo>
                <a:lnTo>
                  <a:pt x="163536" y="23733"/>
                </a:lnTo>
                <a:cubicBezTo>
                  <a:pt x="346324" y="25875"/>
                  <a:pt x="528992" y="25875"/>
                  <a:pt x="711062" y="9535"/>
                </a:cubicBezTo>
                <a:cubicBezTo>
                  <a:pt x="769619" y="4223"/>
                  <a:pt x="828415" y="562"/>
                  <a:pt x="887180" y="60"/>
                </a:cubicBezTo>
                <a:close/>
              </a:path>
            </a:pathLst>
          </a:custGeom>
        </p:spPr>
      </p:pic>
    </p:spTree>
    <p:extLst>
      <p:ext uri="{BB962C8B-B14F-4D97-AF65-F5344CB8AC3E}">
        <p14:creationId xmlns:p14="http://schemas.microsoft.com/office/powerpoint/2010/main" val="3041599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 calcmode="lin" valueType="num">
                                      <p:cBhvr>
                                        <p:cTn id="19" dur="10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20" dur="1000" fill="hold"/>
                                        <p:tgtEl>
                                          <p:spTgt spid="11">
                                            <p:txEl>
                                              <p:pRg st="0" end="0"/>
                                            </p:txEl>
                                          </p:spTgt>
                                        </p:tgtEl>
                                        <p:attrNameLst>
                                          <p:attrName>ppt_h</p:attrName>
                                        </p:attrNameLst>
                                      </p:cBhvr>
                                      <p:tavLst>
                                        <p:tav tm="0">
                                          <p:val>
                                            <p:fltVal val="0"/>
                                          </p:val>
                                        </p:tav>
                                        <p:tav tm="100000">
                                          <p:val>
                                            <p:strVal val="#ppt_h"/>
                                          </p:val>
                                        </p:tav>
                                      </p:tavLst>
                                    </p:anim>
                                    <p:anim calcmode="lin" valueType="num">
                                      <p:cBhvr>
                                        <p:cTn id="21" dur="1000" fill="hold"/>
                                        <p:tgtEl>
                                          <p:spTgt spid="11">
                                            <p:txEl>
                                              <p:pRg st="0" end="0"/>
                                            </p:txEl>
                                          </p:spTgt>
                                        </p:tgtEl>
                                        <p:attrNameLst>
                                          <p:attrName>style.rotation</p:attrName>
                                        </p:attrNameLst>
                                      </p:cBhvr>
                                      <p:tavLst>
                                        <p:tav tm="0">
                                          <p:val>
                                            <p:fltVal val="90"/>
                                          </p:val>
                                        </p:tav>
                                        <p:tav tm="100000">
                                          <p:val>
                                            <p:fltVal val="0"/>
                                          </p:val>
                                        </p:tav>
                                      </p:tavLst>
                                    </p:anim>
                                    <p:animEffect transition="in" filter="fade">
                                      <p:cBhvr>
                                        <p:cTn id="22" dur="1000"/>
                                        <p:tgtEl>
                                          <p:spTgt spid="1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11">
                                            <p:txEl>
                                              <p:pRg st="1" end="1"/>
                                            </p:txEl>
                                          </p:spTgt>
                                        </p:tgtEl>
                                        <p:attrNameLst>
                                          <p:attrName>style.visibility</p:attrName>
                                        </p:attrNameLst>
                                      </p:cBhvr>
                                      <p:to>
                                        <p:strVal val="visible"/>
                                      </p:to>
                                    </p:set>
                                    <p:anim calcmode="lin" valueType="num">
                                      <p:cBhvr>
                                        <p:cTn id="27" dur="10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28" dur="1000" fill="hold"/>
                                        <p:tgtEl>
                                          <p:spTgt spid="11">
                                            <p:txEl>
                                              <p:pRg st="1" end="1"/>
                                            </p:txEl>
                                          </p:spTgt>
                                        </p:tgtEl>
                                        <p:attrNameLst>
                                          <p:attrName>ppt_h</p:attrName>
                                        </p:attrNameLst>
                                      </p:cBhvr>
                                      <p:tavLst>
                                        <p:tav tm="0">
                                          <p:val>
                                            <p:fltVal val="0"/>
                                          </p:val>
                                        </p:tav>
                                        <p:tav tm="100000">
                                          <p:val>
                                            <p:strVal val="#ppt_h"/>
                                          </p:val>
                                        </p:tav>
                                      </p:tavLst>
                                    </p:anim>
                                    <p:anim calcmode="lin" valueType="num">
                                      <p:cBhvr>
                                        <p:cTn id="29" dur="1000" fill="hold"/>
                                        <p:tgtEl>
                                          <p:spTgt spid="11">
                                            <p:txEl>
                                              <p:pRg st="1" end="1"/>
                                            </p:txEl>
                                          </p:spTgt>
                                        </p:tgtEl>
                                        <p:attrNameLst>
                                          <p:attrName>style.rotation</p:attrName>
                                        </p:attrNameLst>
                                      </p:cBhvr>
                                      <p:tavLst>
                                        <p:tav tm="0">
                                          <p:val>
                                            <p:fltVal val="90"/>
                                          </p:val>
                                        </p:tav>
                                        <p:tav tm="100000">
                                          <p:val>
                                            <p:fltVal val="0"/>
                                          </p:val>
                                        </p:tav>
                                      </p:tavLst>
                                    </p:anim>
                                    <p:animEffect transition="in" filter="fade">
                                      <p:cBhvr>
                                        <p:cTn id="30" dur="1000"/>
                                        <p:tgtEl>
                                          <p:spTgt spid="11">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11">
                                            <p:txEl>
                                              <p:pRg st="2" end="2"/>
                                            </p:txEl>
                                          </p:spTgt>
                                        </p:tgtEl>
                                        <p:attrNameLst>
                                          <p:attrName>style.visibility</p:attrName>
                                        </p:attrNameLst>
                                      </p:cBhvr>
                                      <p:to>
                                        <p:strVal val="visible"/>
                                      </p:to>
                                    </p:set>
                                    <p:anim calcmode="lin" valueType="num">
                                      <p:cBhvr>
                                        <p:cTn id="35" dur="1000" fill="hold"/>
                                        <p:tgtEl>
                                          <p:spTgt spid="11">
                                            <p:txEl>
                                              <p:pRg st="2" end="2"/>
                                            </p:txEl>
                                          </p:spTgt>
                                        </p:tgtEl>
                                        <p:attrNameLst>
                                          <p:attrName>ppt_w</p:attrName>
                                        </p:attrNameLst>
                                      </p:cBhvr>
                                      <p:tavLst>
                                        <p:tav tm="0">
                                          <p:val>
                                            <p:fltVal val="0"/>
                                          </p:val>
                                        </p:tav>
                                        <p:tav tm="100000">
                                          <p:val>
                                            <p:strVal val="#ppt_w"/>
                                          </p:val>
                                        </p:tav>
                                      </p:tavLst>
                                    </p:anim>
                                    <p:anim calcmode="lin" valueType="num">
                                      <p:cBhvr>
                                        <p:cTn id="36" dur="1000" fill="hold"/>
                                        <p:tgtEl>
                                          <p:spTgt spid="11">
                                            <p:txEl>
                                              <p:pRg st="2" end="2"/>
                                            </p:txEl>
                                          </p:spTgt>
                                        </p:tgtEl>
                                        <p:attrNameLst>
                                          <p:attrName>ppt_h</p:attrName>
                                        </p:attrNameLst>
                                      </p:cBhvr>
                                      <p:tavLst>
                                        <p:tav tm="0">
                                          <p:val>
                                            <p:fltVal val="0"/>
                                          </p:val>
                                        </p:tav>
                                        <p:tav tm="100000">
                                          <p:val>
                                            <p:strVal val="#ppt_h"/>
                                          </p:val>
                                        </p:tav>
                                      </p:tavLst>
                                    </p:anim>
                                    <p:anim calcmode="lin" valueType="num">
                                      <p:cBhvr>
                                        <p:cTn id="37" dur="1000" fill="hold"/>
                                        <p:tgtEl>
                                          <p:spTgt spid="11">
                                            <p:txEl>
                                              <p:pRg st="2" end="2"/>
                                            </p:txEl>
                                          </p:spTgt>
                                        </p:tgtEl>
                                        <p:attrNameLst>
                                          <p:attrName>style.rotation</p:attrName>
                                        </p:attrNameLst>
                                      </p:cBhvr>
                                      <p:tavLst>
                                        <p:tav tm="0">
                                          <p:val>
                                            <p:fltVal val="90"/>
                                          </p:val>
                                        </p:tav>
                                        <p:tav tm="100000">
                                          <p:val>
                                            <p:fltVal val="0"/>
                                          </p:val>
                                        </p:tav>
                                      </p:tavLst>
                                    </p:anim>
                                    <p:animEffect transition="in" filter="fade">
                                      <p:cBhvr>
                                        <p:cTn id="38" dur="1000"/>
                                        <p:tgtEl>
                                          <p:spTgt spid="11">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11">
                                            <p:txEl>
                                              <p:pRg st="3" end="3"/>
                                            </p:txEl>
                                          </p:spTgt>
                                        </p:tgtEl>
                                        <p:attrNameLst>
                                          <p:attrName>style.visibility</p:attrName>
                                        </p:attrNameLst>
                                      </p:cBhvr>
                                      <p:to>
                                        <p:strVal val="visible"/>
                                      </p:to>
                                    </p:set>
                                    <p:anim calcmode="lin" valueType="num">
                                      <p:cBhvr>
                                        <p:cTn id="43" dur="1000" fill="hold"/>
                                        <p:tgtEl>
                                          <p:spTgt spid="11">
                                            <p:txEl>
                                              <p:pRg st="3" end="3"/>
                                            </p:txEl>
                                          </p:spTgt>
                                        </p:tgtEl>
                                        <p:attrNameLst>
                                          <p:attrName>ppt_w</p:attrName>
                                        </p:attrNameLst>
                                      </p:cBhvr>
                                      <p:tavLst>
                                        <p:tav tm="0">
                                          <p:val>
                                            <p:fltVal val="0"/>
                                          </p:val>
                                        </p:tav>
                                        <p:tav tm="100000">
                                          <p:val>
                                            <p:strVal val="#ppt_w"/>
                                          </p:val>
                                        </p:tav>
                                      </p:tavLst>
                                    </p:anim>
                                    <p:anim calcmode="lin" valueType="num">
                                      <p:cBhvr>
                                        <p:cTn id="44" dur="1000" fill="hold"/>
                                        <p:tgtEl>
                                          <p:spTgt spid="11">
                                            <p:txEl>
                                              <p:pRg st="3" end="3"/>
                                            </p:txEl>
                                          </p:spTgt>
                                        </p:tgtEl>
                                        <p:attrNameLst>
                                          <p:attrName>ppt_h</p:attrName>
                                        </p:attrNameLst>
                                      </p:cBhvr>
                                      <p:tavLst>
                                        <p:tav tm="0">
                                          <p:val>
                                            <p:fltVal val="0"/>
                                          </p:val>
                                        </p:tav>
                                        <p:tav tm="100000">
                                          <p:val>
                                            <p:strVal val="#ppt_h"/>
                                          </p:val>
                                        </p:tav>
                                      </p:tavLst>
                                    </p:anim>
                                    <p:anim calcmode="lin" valueType="num">
                                      <p:cBhvr>
                                        <p:cTn id="45" dur="1000" fill="hold"/>
                                        <p:tgtEl>
                                          <p:spTgt spid="11">
                                            <p:txEl>
                                              <p:pRg st="3" end="3"/>
                                            </p:txEl>
                                          </p:spTgt>
                                        </p:tgtEl>
                                        <p:attrNameLst>
                                          <p:attrName>style.rotation</p:attrName>
                                        </p:attrNameLst>
                                      </p:cBhvr>
                                      <p:tavLst>
                                        <p:tav tm="0">
                                          <p:val>
                                            <p:fltVal val="90"/>
                                          </p:val>
                                        </p:tav>
                                        <p:tav tm="100000">
                                          <p:val>
                                            <p:fltVal val="0"/>
                                          </p:val>
                                        </p:tav>
                                      </p:tavLst>
                                    </p:anim>
                                    <p:animEffect transition="in" filter="fade">
                                      <p:cBhvr>
                                        <p:cTn id="46" dur="1000"/>
                                        <p:tgtEl>
                                          <p:spTgt spid="11">
                                            <p:txEl>
                                              <p:pRg st="3" end="3"/>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1" presetClass="entr" presetSubtype="0" fill="hold" grpId="0" nodeType="clickEffect">
                                  <p:stCondLst>
                                    <p:cond delay="0"/>
                                  </p:stCondLst>
                                  <p:childTnLst>
                                    <p:set>
                                      <p:cBhvr>
                                        <p:cTn id="50" dur="1" fill="hold">
                                          <p:stCondLst>
                                            <p:cond delay="0"/>
                                          </p:stCondLst>
                                        </p:cTn>
                                        <p:tgtEl>
                                          <p:spTgt spid="11">
                                            <p:txEl>
                                              <p:pRg st="4" end="4"/>
                                            </p:txEl>
                                          </p:spTgt>
                                        </p:tgtEl>
                                        <p:attrNameLst>
                                          <p:attrName>style.visibility</p:attrName>
                                        </p:attrNameLst>
                                      </p:cBhvr>
                                      <p:to>
                                        <p:strVal val="visible"/>
                                      </p:to>
                                    </p:set>
                                    <p:anim calcmode="lin" valueType="num">
                                      <p:cBhvr>
                                        <p:cTn id="51" dur="1000" fill="hold"/>
                                        <p:tgtEl>
                                          <p:spTgt spid="11">
                                            <p:txEl>
                                              <p:pRg st="4" end="4"/>
                                            </p:txEl>
                                          </p:spTgt>
                                        </p:tgtEl>
                                        <p:attrNameLst>
                                          <p:attrName>ppt_w</p:attrName>
                                        </p:attrNameLst>
                                      </p:cBhvr>
                                      <p:tavLst>
                                        <p:tav tm="0">
                                          <p:val>
                                            <p:fltVal val="0"/>
                                          </p:val>
                                        </p:tav>
                                        <p:tav tm="100000">
                                          <p:val>
                                            <p:strVal val="#ppt_w"/>
                                          </p:val>
                                        </p:tav>
                                      </p:tavLst>
                                    </p:anim>
                                    <p:anim calcmode="lin" valueType="num">
                                      <p:cBhvr>
                                        <p:cTn id="52" dur="1000" fill="hold"/>
                                        <p:tgtEl>
                                          <p:spTgt spid="11">
                                            <p:txEl>
                                              <p:pRg st="4" end="4"/>
                                            </p:txEl>
                                          </p:spTgt>
                                        </p:tgtEl>
                                        <p:attrNameLst>
                                          <p:attrName>ppt_h</p:attrName>
                                        </p:attrNameLst>
                                      </p:cBhvr>
                                      <p:tavLst>
                                        <p:tav tm="0">
                                          <p:val>
                                            <p:fltVal val="0"/>
                                          </p:val>
                                        </p:tav>
                                        <p:tav tm="100000">
                                          <p:val>
                                            <p:strVal val="#ppt_h"/>
                                          </p:val>
                                        </p:tav>
                                      </p:tavLst>
                                    </p:anim>
                                    <p:anim calcmode="lin" valueType="num">
                                      <p:cBhvr>
                                        <p:cTn id="53" dur="1000" fill="hold"/>
                                        <p:tgtEl>
                                          <p:spTgt spid="11">
                                            <p:txEl>
                                              <p:pRg st="4" end="4"/>
                                            </p:txEl>
                                          </p:spTgt>
                                        </p:tgtEl>
                                        <p:attrNameLst>
                                          <p:attrName>style.rotation</p:attrName>
                                        </p:attrNameLst>
                                      </p:cBhvr>
                                      <p:tavLst>
                                        <p:tav tm="0">
                                          <p:val>
                                            <p:fltVal val="90"/>
                                          </p:val>
                                        </p:tav>
                                        <p:tav tm="100000">
                                          <p:val>
                                            <p:fltVal val="0"/>
                                          </p:val>
                                        </p:tav>
                                      </p:tavLst>
                                    </p:anim>
                                    <p:animEffect transition="in" filter="fade">
                                      <p:cBhvr>
                                        <p:cTn id="54" dur="1000"/>
                                        <p:tgtEl>
                                          <p:spTgt spid="11">
                                            <p:txEl>
                                              <p:pRg st="4" end="4"/>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grpId="0" nodeType="clickEffect">
                                  <p:stCondLst>
                                    <p:cond delay="0"/>
                                  </p:stCondLst>
                                  <p:childTnLst>
                                    <p:set>
                                      <p:cBhvr>
                                        <p:cTn id="58" dur="1" fill="hold">
                                          <p:stCondLst>
                                            <p:cond delay="0"/>
                                          </p:stCondLst>
                                        </p:cTn>
                                        <p:tgtEl>
                                          <p:spTgt spid="11">
                                            <p:txEl>
                                              <p:pRg st="6" end="6"/>
                                            </p:txEl>
                                          </p:spTgt>
                                        </p:tgtEl>
                                        <p:attrNameLst>
                                          <p:attrName>style.visibility</p:attrName>
                                        </p:attrNameLst>
                                      </p:cBhvr>
                                      <p:to>
                                        <p:strVal val="visible"/>
                                      </p:to>
                                    </p:set>
                                    <p:anim calcmode="lin" valueType="num">
                                      <p:cBhvr>
                                        <p:cTn id="59" dur="1000" fill="hold"/>
                                        <p:tgtEl>
                                          <p:spTgt spid="11">
                                            <p:txEl>
                                              <p:pRg st="6" end="6"/>
                                            </p:txEl>
                                          </p:spTgt>
                                        </p:tgtEl>
                                        <p:attrNameLst>
                                          <p:attrName>ppt_w</p:attrName>
                                        </p:attrNameLst>
                                      </p:cBhvr>
                                      <p:tavLst>
                                        <p:tav tm="0">
                                          <p:val>
                                            <p:fltVal val="0"/>
                                          </p:val>
                                        </p:tav>
                                        <p:tav tm="100000">
                                          <p:val>
                                            <p:strVal val="#ppt_w"/>
                                          </p:val>
                                        </p:tav>
                                      </p:tavLst>
                                    </p:anim>
                                    <p:anim calcmode="lin" valueType="num">
                                      <p:cBhvr>
                                        <p:cTn id="60" dur="1000" fill="hold"/>
                                        <p:tgtEl>
                                          <p:spTgt spid="11">
                                            <p:txEl>
                                              <p:pRg st="6" end="6"/>
                                            </p:txEl>
                                          </p:spTgt>
                                        </p:tgtEl>
                                        <p:attrNameLst>
                                          <p:attrName>ppt_h</p:attrName>
                                        </p:attrNameLst>
                                      </p:cBhvr>
                                      <p:tavLst>
                                        <p:tav tm="0">
                                          <p:val>
                                            <p:fltVal val="0"/>
                                          </p:val>
                                        </p:tav>
                                        <p:tav tm="100000">
                                          <p:val>
                                            <p:strVal val="#ppt_h"/>
                                          </p:val>
                                        </p:tav>
                                      </p:tavLst>
                                    </p:anim>
                                    <p:anim calcmode="lin" valueType="num">
                                      <p:cBhvr>
                                        <p:cTn id="61" dur="1000" fill="hold"/>
                                        <p:tgtEl>
                                          <p:spTgt spid="11">
                                            <p:txEl>
                                              <p:pRg st="6" end="6"/>
                                            </p:txEl>
                                          </p:spTgt>
                                        </p:tgtEl>
                                        <p:attrNameLst>
                                          <p:attrName>style.rotation</p:attrName>
                                        </p:attrNameLst>
                                      </p:cBhvr>
                                      <p:tavLst>
                                        <p:tav tm="0">
                                          <p:val>
                                            <p:fltVal val="90"/>
                                          </p:val>
                                        </p:tav>
                                        <p:tav tm="100000">
                                          <p:val>
                                            <p:fltVal val="0"/>
                                          </p:val>
                                        </p:tav>
                                      </p:tavLst>
                                    </p:anim>
                                    <p:animEffect transition="in" filter="fade">
                                      <p:cBhvr>
                                        <p:cTn id="62" dur="1000"/>
                                        <p:tgtEl>
                                          <p:spTgt spid="11">
                                            <p:txEl>
                                              <p:pRg st="6" end="6"/>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1" presetClass="entr" presetSubtype="0" fill="hold" grpId="0" nodeType="clickEffect">
                                  <p:stCondLst>
                                    <p:cond delay="0"/>
                                  </p:stCondLst>
                                  <p:childTnLst>
                                    <p:set>
                                      <p:cBhvr>
                                        <p:cTn id="66" dur="1" fill="hold">
                                          <p:stCondLst>
                                            <p:cond delay="0"/>
                                          </p:stCondLst>
                                        </p:cTn>
                                        <p:tgtEl>
                                          <p:spTgt spid="11">
                                            <p:txEl>
                                              <p:pRg st="7" end="7"/>
                                            </p:txEl>
                                          </p:spTgt>
                                        </p:tgtEl>
                                        <p:attrNameLst>
                                          <p:attrName>style.visibility</p:attrName>
                                        </p:attrNameLst>
                                      </p:cBhvr>
                                      <p:to>
                                        <p:strVal val="visible"/>
                                      </p:to>
                                    </p:set>
                                    <p:anim calcmode="lin" valueType="num">
                                      <p:cBhvr>
                                        <p:cTn id="67" dur="1000" fill="hold"/>
                                        <p:tgtEl>
                                          <p:spTgt spid="11">
                                            <p:txEl>
                                              <p:pRg st="7" end="7"/>
                                            </p:txEl>
                                          </p:spTgt>
                                        </p:tgtEl>
                                        <p:attrNameLst>
                                          <p:attrName>ppt_w</p:attrName>
                                        </p:attrNameLst>
                                      </p:cBhvr>
                                      <p:tavLst>
                                        <p:tav tm="0">
                                          <p:val>
                                            <p:fltVal val="0"/>
                                          </p:val>
                                        </p:tav>
                                        <p:tav tm="100000">
                                          <p:val>
                                            <p:strVal val="#ppt_w"/>
                                          </p:val>
                                        </p:tav>
                                      </p:tavLst>
                                    </p:anim>
                                    <p:anim calcmode="lin" valueType="num">
                                      <p:cBhvr>
                                        <p:cTn id="68" dur="1000" fill="hold"/>
                                        <p:tgtEl>
                                          <p:spTgt spid="11">
                                            <p:txEl>
                                              <p:pRg st="7" end="7"/>
                                            </p:txEl>
                                          </p:spTgt>
                                        </p:tgtEl>
                                        <p:attrNameLst>
                                          <p:attrName>ppt_h</p:attrName>
                                        </p:attrNameLst>
                                      </p:cBhvr>
                                      <p:tavLst>
                                        <p:tav tm="0">
                                          <p:val>
                                            <p:fltVal val="0"/>
                                          </p:val>
                                        </p:tav>
                                        <p:tav tm="100000">
                                          <p:val>
                                            <p:strVal val="#ppt_h"/>
                                          </p:val>
                                        </p:tav>
                                      </p:tavLst>
                                    </p:anim>
                                    <p:anim calcmode="lin" valueType="num">
                                      <p:cBhvr>
                                        <p:cTn id="69" dur="1000" fill="hold"/>
                                        <p:tgtEl>
                                          <p:spTgt spid="11">
                                            <p:txEl>
                                              <p:pRg st="7" end="7"/>
                                            </p:txEl>
                                          </p:spTgt>
                                        </p:tgtEl>
                                        <p:attrNameLst>
                                          <p:attrName>style.rotation</p:attrName>
                                        </p:attrNameLst>
                                      </p:cBhvr>
                                      <p:tavLst>
                                        <p:tav tm="0">
                                          <p:val>
                                            <p:fltVal val="90"/>
                                          </p:val>
                                        </p:tav>
                                        <p:tav tm="100000">
                                          <p:val>
                                            <p:fltVal val="0"/>
                                          </p:val>
                                        </p:tav>
                                      </p:tavLst>
                                    </p:anim>
                                    <p:animEffect transition="in" filter="fade">
                                      <p:cBhvr>
                                        <p:cTn id="70" dur="1000"/>
                                        <p:tgtEl>
                                          <p:spTgt spid="11">
                                            <p:txEl>
                                              <p:pRg st="7" end="7"/>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31" presetClass="entr" presetSubtype="0" fill="hold" grpId="0" nodeType="clickEffect">
                                  <p:stCondLst>
                                    <p:cond delay="0"/>
                                  </p:stCondLst>
                                  <p:childTnLst>
                                    <p:set>
                                      <p:cBhvr>
                                        <p:cTn id="74" dur="1" fill="hold">
                                          <p:stCondLst>
                                            <p:cond delay="0"/>
                                          </p:stCondLst>
                                        </p:cTn>
                                        <p:tgtEl>
                                          <p:spTgt spid="11">
                                            <p:txEl>
                                              <p:pRg st="8" end="8"/>
                                            </p:txEl>
                                          </p:spTgt>
                                        </p:tgtEl>
                                        <p:attrNameLst>
                                          <p:attrName>style.visibility</p:attrName>
                                        </p:attrNameLst>
                                      </p:cBhvr>
                                      <p:to>
                                        <p:strVal val="visible"/>
                                      </p:to>
                                    </p:set>
                                    <p:anim calcmode="lin" valueType="num">
                                      <p:cBhvr>
                                        <p:cTn id="75" dur="1000" fill="hold"/>
                                        <p:tgtEl>
                                          <p:spTgt spid="11">
                                            <p:txEl>
                                              <p:pRg st="8" end="8"/>
                                            </p:txEl>
                                          </p:spTgt>
                                        </p:tgtEl>
                                        <p:attrNameLst>
                                          <p:attrName>ppt_w</p:attrName>
                                        </p:attrNameLst>
                                      </p:cBhvr>
                                      <p:tavLst>
                                        <p:tav tm="0">
                                          <p:val>
                                            <p:fltVal val="0"/>
                                          </p:val>
                                        </p:tav>
                                        <p:tav tm="100000">
                                          <p:val>
                                            <p:strVal val="#ppt_w"/>
                                          </p:val>
                                        </p:tav>
                                      </p:tavLst>
                                    </p:anim>
                                    <p:anim calcmode="lin" valueType="num">
                                      <p:cBhvr>
                                        <p:cTn id="76" dur="1000" fill="hold"/>
                                        <p:tgtEl>
                                          <p:spTgt spid="11">
                                            <p:txEl>
                                              <p:pRg st="8" end="8"/>
                                            </p:txEl>
                                          </p:spTgt>
                                        </p:tgtEl>
                                        <p:attrNameLst>
                                          <p:attrName>ppt_h</p:attrName>
                                        </p:attrNameLst>
                                      </p:cBhvr>
                                      <p:tavLst>
                                        <p:tav tm="0">
                                          <p:val>
                                            <p:fltVal val="0"/>
                                          </p:val>
                                        </p:tav>
                                        <p:tav tm="100000">
                                          <p:val>
                                            <p:strVal val="#ppt_h"/>
                                          </p:val>
                                        </p:tav>
                                      </p:tavLst>
                                    </p:anim>
                                    <p:anim calcmode="lin" valueType="num">
                                      <p:cBhvr>
                                        <p:cTn id="77" dur="1000" fill="hold"/>
                                        <p:tgtEl>
                                          <p:spTgt spid="11">
                                            <p:txEl>
                                              <p:pRg st="8" end="8"/>
                                            </p:txEl>
                                          </p:spTgt>
                                        </p:tgtEl>
                                        <p:attrNameLst>
                                          <p:attrName>style.rotation</p:attrName>
                                        </p:attrNameLst>
                                      </p:cBhvr>
                                      <p:tavLst>
                                        <p:tav tm="0">
                                          <p:val>
                                            <p:fltVal val="90"/>
                                          </p:val>
                                        </p:tav>
                                        <p:tav tm="100000">
                                          <p:val>
                                            <p:fltVal val="0"/>
                                          </p:val>
                                        </p:tav>
                                      </p:tavLst>
                                    </p:anim>
                                    <p:animEffect transition="in" filter="fade">
                                      <p:cBhvr>
                                        <p:cTn id="78" dur="1000"/>
                                        <p:tgtEl>
                                          <p:spTgt spid="11">
                                            <p:txEl>
                                              <p:pRg st="8" end="8"/>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grpId="0" nodeType="clickEffect">
                                  <p:stCondLst>
                                    <p:cond delay="0"/>
                                  </p:stCondLst>
                                  <p:childTnLst>
                                    <p:set>
                                      <p:cBhvr>
                                        <p:cTn id="82" dur="1" fill="hold">
                                          <p:stCondLst>
                                            <p:cond delay="0"/>
                                          </p:stCondLst>
                                        </p:cTn>
                                        <p:tgtEl>
                                          <p:spTgt spid="11">
                                            <p:txEl>
                                              <p:pRg st="9" end="9"/>
                                            </p:txEl>
                                          </p:spTgt>
                                        </p:tgtEl>
                                        <p:attrNameLst>
                                          <p:attrName>style.visibility</p:attrName>
                                        </p:attrNameLst>
                                      </p:cBhvr>
                                      <p:to>
                                        <p:strVal val="visible"/>
                                      </p:to>
                                    </p:set>
                                    <p:anim calcmode="lin" valueType="num">
                                      <p:cBhvr>
                                        <p:cTn id="83" dur="1000" fill="hold"/>
                                        <p:tgtEl>
                                          <p:spTgt spid="11">
                                            <p:txEl>
                                              <p:pRg st="9" end="9"/>
                                            </p:txEl>
                                          </p:spTgt>
                                        </p:tgtEl>
                                        <p:attrNameLst>
                                          <p:attrName>ppt_w</p:attrName>
                                        </p:attrNameLst>
                                      </p:cBhvr>
                                      <p:tavLst>
                                        <p:tav tm="0">
                                          <p:val>
                                            <p:fltVal val="0"/>
                                          </p:val>
                                        </p:tav>
                                        <p:tav tm="100000">
                                          <p:val>
                                            <p:strVal val="#ppt_w"/>
                                          </p:val>
                                        </p:tav>
                                      </p:tavLst>
                                    </p:anim>
                                    <p:anim calcmode="lin" valueType="num">
                                      <p:cBhvr>
                                        <p:cTn id="84" dur="1000" fill="hold"/>
                                        <p:tgtEl>
                                          <p:spTgt spid="11">
                                            <p:txEl>
                                              <p:pRg st="9" end="9"/>
                                            </p:txEl>
                                          </p:spTgt>
                                        </p:tgtEl>
                                        <p:attrNameLst>
                                          <p:attrName>ppt_h</p:attrName>
                                        </p:attrNameLst>
                                      </p:cBhvr>
                                      <p:tavLst>
                                        <p:tav tm="0">
                                          <p:val>
                                            <p:fltVal val="0"/>
                                          </p:val>
                                        </p:tav>
                                        <p:tav tm="100000">
                                          <p:val>
                                            <p:strVal val="#ppt_h"/>
                                          </p:val>
                                        </p:tav>
                                      </p:tavLst>
                                    </p:anim>
                                    <p:anim calcmode="lin" valueType="num">
                                      <p:cBhvr>
                                        <p:cTn id="85" dur="1000" fill="hold"/>
                                        <p:tgtEl>
                                          <p:spTgt spid="11">
                                            <p:txEl>
                                              <p:pRg st="9" end="9"/>
                                            </p:txEl>
                                          </p:spTgt>
                                        </p:tgtEl>
                                        <p:attrNameLst>
                                          <p:attrName>style.rotation</p:attrName>
                                        </p:attrNameLst>
                                      </p:cBhvr>
                                      <p:tavLst>
                                        <p:tav tm="0">
                                          <p:val>
                                            <p:fltVal val="90"/>
                                          </p:val>
                                        </p:tav>
                                        <p:tav tm="100000">
                                          <p:val>
                                            <p:fltVal val="0"/>
                                          </p:val>
                                        </p:tav>
                                      </p:tavLst>
                                    </p:anim>
                                    <p:animEffect transition="in" filter="fade">
                                      <p:cBhvr>
                                        <p:cTn id="86" dur="1000"/>
                                        <p:tgtEl>
                                          <p:spTgt spid="11">
                                            <p:txEl>
                                              <p:pRg st="9" end="9"/>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31" presetClass="exit" presetSubtype="0" fill="hold" nodeType="clickEffect">
                                  <p:stCondLst>
                                    <p:cond delay="0"/>
                                  </p:stCondLst>
                                  <p:childTnLst>
                                    <p:anim calcmode="lin" valueType="num">
                                      <p:cBhvr>
                                        <p:cTn id="90" dur="1000"/>
                                        <p:tgtEl>
                                          <p:spTgt spid="15">
                                            <p:txEl>
                                              <p:pRg st="0" end="0"/>
                                            </p:txEl>
                                          </p:spTgt>
                                        </p:tgtEl>
                                        <p:attrNameLst>
                                          <p:attrName>ppt_w</p:attrName>
                                        </p:attrNameLst>
                                      </p:cBhvr>
                                      <p:tavLst>
                                        <p:tav tm="0">
                                          <p:val>
                                            <p:strVal val="ppt_w"/>
                                          </p:val>
                                        </p:tav>
                                        <p:tav tm="100000">
                                          <p:val>
                                            <p:fltVal val="0"/>
                                          </p:val>
                                        </p:tav>
                                      </p:tavLst>
                                    </p:anim>
                                    <p:anim calcmode="lin" valueType="num">
                                      <p:cBhvr>
                                        <p:cTn id="91" dur="1000"/>
                                        <p:tgtEl>
                                          <p:spTgt spid="15">
                                            <p:txEl>
                                              <p:pRg st="0" end="0"/>
                                            </p:txEl>
                                          </p:spTgt>
                                        </p:tgtEl>
                                        <p:attrNameLst>
                                          <p:attrName>ppt_h</p:attrName>
                                        </p:attrNameLst>
                                      </p:cBhvr>
                                      <p:tavLst>
                                        <p:tav tm="0">
                                          <p:val>
                                            <p:strVal val="ppt_h"/>
                                          </p:val>
                                        </p:tav>
                                        <p:tav tm="100000">
                                          <p:val>
                                            <p:fltVal val="0"/>
                                          </p:val>
                                        </p:tav>
                                      </p:tavLst>
                                    </p:anim>
                                    <p:anim calcmode="lin" valueType="num">
                                      <p:cBhvr>
                                        <p:cTn id="92" dur="1000"/>
                                        <p:tgtEl>
                                          <p:spTgt spid="15">
                                            <p:txEl>
                                              <p:pRg st="0" end="0"/>
                                            </p:txEl>
                                          </p:spTgt>
                                        </p:tgtEl>
                                        <p:attrNameLst>
                                          <p:attrName>style.rotation</p:attrName>
                                        </p:attrNameLst>
                                      </p:cBhvr>
                                      <p:tavLst>
                                        <p:tav tm="0">
                                          <p:val>
                                            <p:fltVal val="0"/>
                                          </p:val>
                                        </p:tav>
                                        <p:tav tm="100000">
                                          <p:val>
                                            <p:fltVal val="90"/>
                                          </p:val>
                                        </p:tav>
                                      </p:tavLst>
                                    </p:anim>
                                    <p:animEffect transition="out" filter="fade">
                                      <p:cBhvr>
                                        <p:cTn id="93" dur="1000"/>
                                        <p:tgtEl>
                                          <p:spTgt spid="15">
                                            <p:txEl>
                                              <p:pRg st="0" end="0"/>
                                            </p:txEl>
                                          </p:spTgt>
                                        </p:tgtEl>
                                      </p:cBhvr>
                                    </p:animEffect>
                                    <p:set>
                                      <p:cBhvr>
                                        <p:cTn id="94" dur="1" fill="hold">
                                          <p:stCondLst>
                                            <p:cond delay="999"/>
                                          </p:stCondLst>
                                        </p:cTn>
                                        <p:tgtEl>
                                          <p:spTgt spid="15">
                                            <p:txEl>
                                              <p:pRg st="0" end="0"/>
                                            </p:txEl>
                                          </p:spTgt>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31" presetClass="exit" presetSubtype="0" fill="hold" nodeType="clickEffect">
                                  <p:stCondLst>
                                    <p:cond delay="0"/>
                                  </p:stCondLst>
                                  <p:childTnLst>
                                    <p:anim calcmode="lin" valueType="num">
                                      <p:cBhvr>
                                        <p:cTn id="98" dur="1000"/>
                                        <p:tgtEl>
                                          <p:spTgt spid="15">
                                            <p:txEl>
                                              <p:pRg st="1" end="1"/>
                                            </p:txEl>
                                          </p:spTgt>
                                        </p:tgtEl>
                                        <p:attrNameLst>
                                          <p:attrName>ppt_w</p:attrName>
                                        </p:attrNameLst>
                                      </p:cBhvr>
                                      <p:tavLst>
                                        <p:tav tm="0">
                                          <p:val>
                                            <p:strVal val="ppt_w"/>
                                          </p:val>
                                        </p:tav>
                                        <p:tav tm="100000">
                                          <p:val>
                                            <p:fltVal val="0"/>
                                          </p:val>
                                        </p:tav>
                                      </p:tavLst>
                                    </p:anim>
                                    <p:anim calcmode="lin" valueType="num">
                                      <p:cBhvr>
                                        <p:cTn id="99" dur="1000"/>
                                        <p:tgtEl>
                                          <p:spTgt spid="15">
                                            <p:txEl>
                                              <p:pRg st="1" end="1"/>
                                            </p:txEl>
                                          </p:spTgt>
                                        </p:tgtEl>
                                        <p:attrNameLst>
                                          <p:attrName>ppt_h</p:attrName>
                                        </p:attrNameLst>
                                      </p:cBhvr>
                                      <p:tavLst>
                                        <p:tav tm="0">
                                          <p:val>
                                            <p:strVal val="ppt_h"/>
                                          </p:val>
                                        </p:tav>
                                        <p:tav tm="100000">
                                          <p:val>
                                            <p:fltVal val="0"/>
                                          </p:val>
                                        </p:tav>
                                      </p:tavLst>
                                    </p:anim>
                                    <p:anim calcmode="lin" valueType="num">
                                      <p:cBhvr>
                                        <p:cTn id="100" dur="1000"/>
                                        <p:tgtEl>
                                          <p:spTgt spid="15">
                                            <p:txEl>
                                              <p:pRg st="1" end="1"/>
                                            </p:txEl>
                                          </p:spTgt>
                                        </p:tgtEl>
                                        <p:attrNameLst>
                                          <p:attrName>style.rotation</p:attrName>
                                        </p:attrNameLst>
                                      </p:cBhvr>
                                      <p:tavLst>
                                        <p:tav tm="0">
                                          <p:val>
                                            <p:fltVal val="0"/>
                                          </p:val>
                                        </p:tav>
                                        <p:tav tm="100000">
                                          <p:val>
                                            <p:fltVal val="90"/>
                                          </p:val>
                                        </p:tav>
                                      </p:tavLst>
                                    </p:anim>
                                    <p:animEffect transition="out" filter="fade">
                                      <p:cBhvr>
                                        <p:cTn id="101" dur="1000"/>
                                        <p:tgtEl>
                                          <p:spTgt spid="15">
                                            <p:txEl>
                                              <p:pRg st="1" end="1"/>
                                            </p:txEl>
                                          </p:spTgt>
                                        </p:tgtEl>
                                      </p:cBhvr>
                                    </p:animEffect>
                                    <p:set>
                                      <p:cBhvr>
                                        <p:cTn id="102" dur="1" fill="hold">
                                          <p:stCondLst>
                                            <p:cond delay="999"/>
                                          </p:stCondLst>
                                        </p:cTn>
                                        <p:tgtEl>
                                          <p:spTgt spid="15">
                                            <p:txEl>
                                              <p:pRg st="1" end="1"/>
                                            </p:txEl>
                                          </p:spTgt>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31" presetClass="exit" presetSubtype="0" fill="hold" nodeType="clickEffect">
                                  <p:stCondLst>
                                    <p:cond delay="0"/>
                                  </p:stCondLst>
                                  <p:childTnLst>
                                    <p:anim calcmode="lin" valueType="num">
                                      <p:cBhvr>
                                        <p:cTn id="106" dur="1000"/>
                                        <p:tgtEl>
                                          <p:spTgt spid="15">
                                            <p:txEl>
                                              <p:pRg st="2" end="2"/>
                                            </p:txEl>
                                          </p:spTgt>
                                        </p:tgtEl>
                                        <p:attrNameLst>
                                          <p:attrName>ppt_w</p:attrName>
                                        </p:attrNameLst>
                                      </p:cBhvr>
                                      <p:tavLst>
                                        <p:tav tm="0">
                                          <p:val>
                                            <p:strVal val="ppt_w"/>
                                          </p:val>
                                        </p:tav>
                                        <p:tav tm="100000">
                                          <p:val>
                                            <p:fltVal val="0"/>
                                          </p:val>
                                        </p:tav>
                                      </p:tavLst>
                                    </p:anim>
                                    <p:anim calcmode="lin" valueType="num">
                                      <p:cBhvr>
                                        <p:cTn id="107" dur="1000"/>
                                        <p:tgtEl>
                                          <p:spTgt spid="15">
                                            <p:txEl>
                                              <p:pRg st="2" end="2"/>
                                            </p:txEl>
                                          </p:spTgt>
                                        </p:tgtEl>
                                        <p:attrNameLst>
                                          <p:attrName>ppt_h</p:attrName>
                                        </p:attrNameLst>
                                      </p:cBhvr>
                                      <p:tavLst>
                                        <p:tav tm="0">
                                          <p:val>
                                            <p:strVal val="ppt_h"/>
                                          </p:val>
                                        </p:tav>
                                        <p:tav tm="100000">
                                          <p:val>
                                            <p:fltVal val="0"/>
                                          </p:val>
                                        </p:tav>
                                      </p:tavLst>
                                    </p:anim>
                                    <p:anim calcmode="lin" valueType="num">
                                      <p:cBhvr>
                                        <p:cTn id="108" dur="1000"/>
                                        <p:tgtEl>
                                          <p:spTgt spid="15">
                                            <p:txEl>
                                              <p:pRg st="2" end="2"/>
                                            </p:txEl>
                                          </p:spTgt>
                                        </p:tgtEl>
                                        <p:attrNameLst>
                                          <p:attrName>style.rotation</p:attrName>
                                        </p:attrNameLst>
                                      </p:cBhvr>
                                      <p:tavLst>
                                        <p:tav tm="0">
                                          <p:val>
                                            <p:fltVal val="0"/>
                                          </p:val>
                                        </p:tav>
                                        <p:tav tm="100000">
                                          <p:val>
                                            <p:fltVal val="90"/>
                                          </p:val>
                                        </p:tav>
                                      </p:tavLst>
                                    </p:anim>
                                    <p:animEffect transition="out" filter="fade">
                                      <p:cBhvr>
                                        <p:cTn id="109" dur="1000"/>
                                        <p:tgtEl>
                                          <p:spTgt spid="15">
                                            <p:txEl>
                                              <p:pRg st="2" end="2"/>
                                            </p:txEl>
                                          </p:spTgt>
                                        </p:tgtEl>
                                      </p:cBhvr>
                                    </p:animEffect>
                                    <p:set>
                                      <p:cBhvr>
                                        <p:cTn id="110" dur="1" fill="hold">
                                          <p:stCondLst>
                                            <p:cond delay="999"/>
                                          </p:stCondLst>
                                        </p:cTn>
                                        <p:tgtEl>
                                          <p:spTgt spid="15">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F671C-1495-8AAE-D370-1C75DC98CFF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F580B98-D55B-FEAC-00C2-9DE53FC8F38F}"/>
              </a:ext>
            </a:extLst>
          </p:cNvPr>
          <p:cNvSpPr>
            <a:spLocks noGrp="1"/>
          </p:cNvSpPr>
          <p:nvPr>
            <p:ph type="title"/>
          </p:nvPr>
        </p:nvSpPr>
        <p:spPr>
          <a:xfrm>
            <a:off x="466129" y="467902"/>
            <a:ext cx="8211741" cy="1063229"/>
          </a:xfrm>
          <a:solidFill>
            <a:srgbClr val="5E3886"/>
          </a:solidFill>
        </p:spPr>
        <p:txBody>
          <a:bodyPr>
            <a:normAutofit/>
          </a:bodyPr>
          <a:lstStyle/>
          <a:p>
            <a:r>
              <a:rPr lang="en-US" dirty="0"/>
              <a:t>Diabetes Visit – Let’s Go </a:t>
            </a:r>
            <a:r>
              <a:rPr lang="en-US" i="1" dirty="0"/>
              <a:t>through</a:t>
            </a:r>
          </a:p>
        </p:txBody>
      </p:sp>
      <p:sp>
        <p:nvSpPr>
          <p:cNvPr id="8" name="Text Placeholder 7">
            <a:extLst>
              <a:ext uri="{FF2B5EF4-FFF2-40B4-BE49-F238E27FC236}">
                <a16:creationId xmlns:a16="http://schemas.microsoft.com/office/drawing/2014/main" id="{EB4E7036-3134-CAD8-2F17-DCBFF1DE7958}"/>
              </a:ext>
            </a:extLst>
          </p:cNvPr>
          <p:cNvSpPr>
            <a:spLocks noGrp="1"/>
          </p:cNvSpPr>
          <p:nvPr>
            <p:ph type="body" idx="1"/>
          </p:nvPr>
        </p:nvSpPr>
        <p:spPr>
          <a:xfrm>
            <a:off x="406763" y="1995603"/>
            <a:ext cx="3789759" cy="435192"/>
          </a:xfrm>
        </p:spPr>
        <p:txBody>
          <a:bodyPr>
            <a:noAutofit/>
          </a:bodyPr>
          <a:lstStyle/>
          <a:p>
            <a:r>
              <a:rPr lang="en-US" sz="2800" dirty="0">
                <a:solidFill>
                  <a:srgbClr val="7030A0"/>
                </a:solidFill>
              </a:rPr>
              <a:t>A small adjustment can make a BIG Difference</a:t>
            </a:r>
          </a:p>
        </p:txBody>
      </p:sp>
      <p:sp>
        <p:nvSpPr>
          <p:cNvPr id="10" name="Text Placeholder 9">
            <a:extLst>
              <a:ext uri="{FF2B5EF4-FFF2-40B4-BE49-F238E27FC236}">
                <a16:creationId xmlns:a16="http://schemas.microsoft.com/office/drawing/2014/main" id="{E4E4146C-7A12-CADE-5299-7FD43485B8DB}"/>
              </a:ext>
            </a:extLst>
          </p:cNvPr>
          <p:cNvSpPr>
            <a:spLocks noGrp="1"/>
          </p:cNvSpPr>
          <p:nvPr>
            <p:ph type="body" sz="quarter" idx="3"/>
          </p:nvPr>
        </p:nvSpPr>
        <p:spPr>
          <a:xfrm>
            <a:off x="4724400" y="1452289"/>
            <a:ext cx="3666781" cy="573155"/>
          </a:xfrm>
        </p:spPr>
        <p:txBody>
          <a:bodyPr>
            <a:normAutofit/>
          </a:bodyPr>
          <a:lstStyle/>
          <a:p>
            <a:r>
              <a:rPr lang="en-US" dirty="0">
                <a:solidFill>
                  <a:srgbClr val="7030A0"/>
                </a:solidFill>
              </a:rPr>
              <a:t>How Does JR Feel?</a:t>
            </a:r>
          </a:p>
        </p:txBody>
      </p:sp>
      <p:sp>
        <p:nvSpPr>
          <p:cNvPr id="11" name="Content Placeholder 10">
            <a:extLst>
              <a:ext uri="{FF2B5EF4-FFF2-40B4-BE49-F238E27FC236}">
                <a16:creationId xmlns:a16="http://schemas.microsoft.com/office/drawing/2014/main" id="{2346DEDD-0C49-11CE-7F4C-31D702CC5386}"/>
              </a:ext>
            </a:extLst>
          </p:cNvPr>
          <p:cNvSpPr>
            <a:spLocks noGrp="1"/>
          </p:cNvSpPr>
          <p:nvPr>
            <p:ph sz="quarter" idx="4"/>
          </p:nvPr>
        </p:nvSpPr>
        <p:spPr>
          <a:xfrm>
            <a:off x="4821899" y="2032179"/>
            <a:ext cx="3407701" cy="3189531"/>
          </a:xfrm>
        </p:spPr>
        <p:txBody>
          <a:bodyPr>
            <a:normAutofit fontScale="62500" lnSpcReduction="20000"/>
          </a:bodyPr>
          <a:lstStyle/>
          <a:p>
            <a:r>
              <a:rPr lang="en-US" sz="3800" dirty="0"/>
              <a:t>Heard &amp; Seen</a:t>
            </a:r>
          </a:p>
          <a:p>
            <a:r>
              <a:rPr lang="en-US" sz="3800" dirty="0"/>
              <a:t>Recognized</a:t>
            </a:r>
          </a:p>
          <a:p>
            <a:r>
              <a:rPr lang="en-US" sz="3800" dirty="0"/>
              <a:t>Connected</a:t>
            </a:r>
          </a:p>
          <a:p>
            <a:r>
              <a:rPr lang="en-US" sz="3800" dirty="0"/>
              <a:t>Engaged</a:t>
            </a:r>
          </a:p>
          <a:p>
            <a:pPr marL="0" indent="0">
              <a:buNone/>
            </a:pPr>
            <a:r>
              <a:rPr lang="en-US" sz="3800" b="1" dirty="0">
                <a:solidFill>
                  <a:srgbClr val="7030A0"/>
                </a:solidFill>
              </a:rPr>
              <a:t>How does the HCP feel?</a:t>
            </a:r>
          </a:p>
          <a:p>
            <a:r>
              <a:rPr lang="en-US" sz="3800" dirty="0"/>
              <a:t>Connected</a:t>
            </a:r>
          </a:p>
          <a:p>
            <a:r>
              <a:rPr lang="en-US" sz="3800" dirty="0"/>
              <a:t>Concerned</a:t>
            </a:r>
          </a:p>
          <a:p>
            <a:r>
              <a:rPr lang="en-US" sz="3800" dirty="0"/>
              <a:t>Collaborative</a:t>
            </a:r>
          </a:p>
          <a:p>
            <a:endParaRPr lang="en-US" dirty="0"/>
          </a:p>
        </p:txBody>
      </p:sp>
      <p:sp>
        <p:nvSpPr>
          <p:cNvPr id="15" name="Content Placeholder 14">
            <a:extLst>
              <a:ext uri="{FF2B5EF4-FFF2-40B4-BE49-F238E27FC236}">
                <a16:creationId xmlns:a16="http://schemas.microsoft.com/office/drawing/2014/main" id="{9153770D-3BAA-D321-E71F-598C9DAD1358}"/>
              </a:ext>
            </a:extLst>
          </p:cNvPr>
          <p:cNvSpPr>
            <a:spLocks noGrp="1"/>
          </p:cNvSpPr>
          <p:nvPr>
            <p:ph sz="half" idx="2"/>
          </p:nvPr>
        </p:nvSpPr>
        <p:spPr>
          <a:xfrm>
            <a:off x="406763" y="2440767"/>
            <a:ext cx="3789759" cy="3799298"/>
          </a:xfrm>
        </p:spPr>
        <p:txBody>
          <a:bodyPr>
            <a:normAutofit fontScale="62500" lnSpcReduction="20000"/>
          </a:bodyPr>
          <a:lstStyle/>
          <a:p>
            <a:pPr>
              <a:lnSpc>
                <a:spcPct val="120000"/>
              </a:lnSpc>
            </a:pPr>
            <a:r>
              <a:rPr lang="en-US" sz="4600" dirty="0">
                <a:ea typeface="Calibri" panose="020F0502020204030204" pitchFamily="34" charset="0"/>
                <a:cs typeface="Calibri" panose="020F0502020204030204" pitchFamily="34" charset="0"/>
              </a:rPr>
              <a:t>HCP says, “JR, I am worried about you and your elevated blood glucose. Can you share what is going on in your life?”</a:t>
            </a:r>
          </a:p>
          <a:p>
            <a:pPr>
              <a:lnSpc>
                <a:spcPct val="120000"/>
              </a:lnSpc>
            </a:pPr>
            <a:r>
              <a:rPr lang="en-US" sz="4600" dirty="0">
                <a:ea typeface="Calibri" panose="020F0502020204030204" pitchFamily="34" charset="0"/>
                <a:cs typeface="Calibri" panose="020F0502020204030204" pitchFamily="34" charset="0"/>
              </a:rPr>
              <a:t>Door Open – Connection made</a:t>
            </a: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2" name="Arrow: Striped Right 1">
            <a:extLst>
              <a:ext uri="{FF2B5EF4-FFF2-40B4-BE49-F238E27FC236}">
                <a16:creationId xmlns:a16="http://schemas.microsoft.com/office/drawing/2014/main" id="{B4B3210E-09CE-43A5-8F0B-A147507F0EC8}"/>
              </a:ext>
            </a:extLst>
          </p:cNvPr>
          <p:cNvSpPr/>
          <p:nvPr/>
        </p:nvSpPr>
        <p:spPr>
          <a:xfrm>
            <a:off x="5943538" y="6240065"/>
            <a:ext cx="1749764" cy="617935"/>
          </a:xfrm>
          <a:prstGeom prst="stripedRightArrow">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50" dirty="0"/>
              <a:t>Healing to Person</a:t>
            </a:r>
          </a:p>
        </p:txBody>
      </p:sp>
      <p:sp>
        <p:nvSpPr>
          <p:cNvPr id="3" name="Arrow: Striped Right 2">
            <a:extLst>
              <a:ext uri="{FF2B5EF4-FFF2-40B4-BE49-F238E27FC236}">
                <a16:creationId xmlns:a16="http://schemas.microsoft.com/office/drawing/2014/main" id="{4421C303-4959-8A48-2734-B6A687DCE66B}"/>
              </a:ext>
            </a:extLst>
          </p:cNvPr>
          <p:cNvSpPr/>
          <p:nvPr/>
        </p:nvSpPr>
        <p:spPr>
          <a:xfrm rot="10800000" flipV="1">
            <a:off x="5753109" y="5189312"/>
            <a:ext cx="1749763" cy="573154"/>
          </a:xfrm>
          <a:prstGeom prst="stripedRightArrow">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50" dirty="0"/>
              <a:t>Healing to HCP</a:t>
            </a:r>
          </a:p>
        </p:txBody>
      </p:sp>
      <p:pic>
        <p:nvPicPr>
          <p:cNvPr id="4" name="Picture 3" descr="Light from open door">
            <a:extLst>
              <a:ext uri="{FF2B5EF4-FFF2-40B4-BE49-F238E27FC236}">
                <a16:creationId xmlns:a16="http://schemas.microsoft.com/office/drawing/2014/main" id="{56DF1113-6672-DD7A-84B0-75900F43FB36}"/>
              </a:ext>
            </a:extLst>
          </p:cNvPr>
          <p:cNvPicPr>
            <a:picLocks noChangeAspect="1"/>
          </p:cNvPicPr>
          <p:nvPr/>
        </p:nvPicPr>
        <p:blipFill>
          <a:blip r:embed="rId3" cstate="print">
            <a:extLst>
              <a:ext uri="{28A0092B-C50C-407E-A947-70E740481C1C}">
                <a14:useLocalDpi xmlns:a14="http://schemas.microsoft.com/office/drawing/2010/main" val="0"/>
              </a:ext>
            </a:extLst>
          </a:blip>
          <a:srcRect l="41475" r="1506" b="1"/>
          <a:stretch>
            <a:fillRect/>
          </a:stretch>
        </p:blipFill>
        <p:spPr>
          <a:xfrm>
            <a:off x="4125568" y="5123952"/>
            <a:ext cx="1508065" cy="1560453"/>
          </a:xfrm>
          <a:custGeom>
            <a:avLst/>
            <a:gdLst/>
            <a:ahLst/>
            <a:cxnLst/>
            <a:rect l="l" t="t" r="r" b="b"/>
            <a:pathLst>
              <a:path w="3524888" h="3647338">
                <a:moveTo>
                  <a:pt x="887180" y="60"/>
                </a:moveTo>
                <a:cubicBezTo>
                  <a:pt x="945946" y="-443"/>
                  <a:pt x="1004682" y="2214"/>
                  <a:pt x="1063120" y="9535"/>
                </a:cubicBezTo>
                <a:cubicBezTo>
                  <a:pt x="1192553" y="25206"/>
                  <a:pt x="1324035" y="29312"/>
                  <a:pt x="1454772" y="21769"/>
                </a:cubicBezTo>
                <a:cubicBezTo>
                  <a:pt x="1583729" y="15160"/>
                  <a:pt x="1712924" y="14714"/>
                  <a:pt x="1842239" y="16589"/>
                </a:cubicBezTo>
                <a:cubicBezTo>
                  <a:pt x="1958874" y="18285"/>
                  <a:pt x="2075629" y="18018"/>
                  <a:pt x="2192264" y="13196"/>
                </a:cubicBezTo>
                <a:cubicBezTo>
                  <a:pt x="2323253" y="7660"/>
                  <a:pt x="2454242" y="2928"/>
                  <a:pt x="2585114" y="13911"/>
                </a:cubicBezTo>
                <a:cubicBezTo>
                  <a:pt x="2699008" y="24482"/>
                  <a:pt x="2813668" y="29758"/>
                  <a:pt x="2928437" y="29714"/>
                </a:cubicBezTo>
                <a:cubicBezTo>
                  <a:pt x="3080601" y="28464"/>
                  <a:pt x="3232406" y="19625"/>
                  <a:pt x="3384330" y="14536"/>
                </a:cubicBezTo>
                <a:lnTo>
                  <a:pt x="3481468" y="12130"/>
                </a:lnTo>
                <a:lnTo>
                  <a:pt x="3481325" y="16098"/>
                </a:lnTo>
                <a:lnTo>
                  <a:pt x="3493308" y="84630"/>
                </a:lnTo>
                <a:lnTo>
                  <a:pt x="3493318" y="92959"/>
                </a:lnTo>
                <a:cubicBezTo>
                  <a:pt x="3495695" y="161085"/>
                  <a:pt x="3501168" y="229143"/>
                  <a:pt x="3512114" y="297090"/>
                </a:cubicBezTo>
                <a:cubicBezTo>
                  <a:pt x="3519231" y="340796"/>
                  <a:pt x="3524136" y="384681"/>
                  <a:pt x="3524809" y="428543"/>
                </a:cubicBezTo>
                <a:cubicBezTo>
                  <a:pt x="3525482" y="472405"/>
                  <a:pt x="3521924" y="516245"/>
                  <a:pt x="3512114" y="559861"/>
                </a:cubicBezTo>
                <a:cubicBezTo>
                  <a:pt x="3491119" y="656469"/>
                  <a:pt x="3485618" y="754605"/>
                  <a:pt x="3495724" y="852186"/>
                </a:cubicBezTo>
                <a:cubicBezTo>
                  <a:pt x="3504578" y="948437"/>
                  <a:pt x="3505176" y="1044867"/>
                  <a:pt x="3502664" y="1141386"/>
                </a:cubicBezTo>
                <a:cubicBezTo>
                  <a:pt x="3500391" y="1228440"/>
                  <a:pt x="3500750" y="1315584"/>
                  <a:pt x="3507210" y="1402639"/>
                </a:cubicBezTo>
                <a:cubicBezTo>
                  <a:pt x="3514626" y="1500407"/>
                  <a:pt x="3520966" y="1598176"/>
                  <a:pt x="3506252" y="1695856"/>
                </a:cubicBezTo>
                <a:cubicBezTo>
                  <a:pt x="3492089" y="1780866"/>
                  <a:pt x="3485019" y="1866447"/>
                  <a:pt x="3485079" y="1952109"/>
                </a:cubicBezTo>
                <a:cubicBezTo>
                  <a:pt x="3486753" y="2065682"/>
                  <a:pt x="3498595" y="2178986"/>
                  <a:pt x="3505415" y="2292381"/>
                </a:cubicBezTo>
                <a:cubicBezTo>
                  <a:pt x="3514746" y="2447918"/>
                  <a:pt x="3522761" y="2603544"/>
                  <a:pt x="3508406" y="2759171"/>
                </a:cubicBezTo>
                <a:cubicBezTo>
                  <a:pt x="3497997" y="2866762"/>
                  <a:pt x="3488427" y="2974352"/>
                  <a:pt x="3496442" y="3082389"/>
                </a:cubicBezTo>
                <a:cubicBezTo>
                  <a:pt x="3502066"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7" y="3652578"/>
                  <a:pt x="3015642" y="3636699"/>
                  <a:pt x="2851776" y="3628492"/>
                </a:cubicBezTo>
                <a:cubicBezTo>
                  <a:pt x="2716167" y="3622675"/>
                  <a:pt x="2580186" y="3623335"/>
                  <a:pt x="2444683" y="3630454"/>
                </a:cubicBezTo>
                <a:cubicBezTo>
                  <a:pt x="2220221" y="3640802"/>
                  <a:pt x="1995758" y="3642229"/>
                  <a:pt x="1771055" y="3636431"/>
                </a:cubicBezTo>
                <a:cubicBezTo>
                  <a:pt x="1659183" y="3633576"/>
                  <a:pt x="1547429" y="3634736"/>
                  <a:pt x="1435675" y="3638305"/>
                </a:cubicBezTo>
                <a:cubicBezTo>
                  <a:pt x="1179420" y="3646601"/>
                  <a:pt x="923403" y="3637323"/>
                  <a:pt x="667265" y="3634558"/>
                </a:cubicBezTo>
                <a:cubicBezTo>
                  <a:pt x="569736" y="3633488"/>
                  <a:pt x="472205" y="3633665"/>
                  <a:pt x="374794"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39"/>
                </a:cubicBezTo>
                <a:cubicBezTo>
                  <a:pt x="14432" y="472556"/>
                  <a:pt x="17180" y="369671"/>
                  <a:pt x="12878" y="266688"/>
                </a:cubicBezTo>
                <a:lnTo>
                  <a:pt x="14418" y="21931"/>
                </a:lnTo>
                <a:lnTo>
                  <a:pt x="163536" y="23733"/>
                </a:lnTo>
                <a:cubicBezTo>
                  <a:pt x="346324" y="25875"/>
                  <a:pt x="528992" y="25875"/>
                  <a:pt x="711062" y="9535"/>
                </a:cubicBezTo>
                <a:cubicBezTo>
                  <a:pt x="769619" y="4223"/>
                  <a:pt x="828415" y="562"/>
                  <a:pt x="887180" y="60"/>
                </a:cubicBezTo>
                <a:close/>
              </a:path>
            </a:pathLst>
          </a:custGeom>
        </p:spPr>
      </p:pic>
      <p:sp>
        <p:nvSpPr>
          <p:cNvPr id="9" name="TextBox 8">
            <a:extLst>
              <a:ext uri="{FF2B5EF4-FFF2-40B4-BE49-F238E27FC236}">
                <a16:creationId xmlns:a16="http://schemas.microsoft.com/office/drawing/2014/main" id="{AEDD80AC-C03C-315C-CE7F-82241BEB02BF}"/>
              </a:ext>
            </a:extLst>
          </p:cNvPr>
          <p:cNvSpPr txBox="1"/>
          <p:nvPr/>
        </p:nvSpPr>
        <p:spPr>
          <a:xfrm>
            <a:off x="5830939" y="5734902"/>
            <a:ext cx="1974962" cy="338554"/>
          </a:xfrm>
          <a:prstGeom prst="rect">
            <a:avLst/>
          </a:prstGeom>
          <a:noFill/>
        </p:spPr>
        <p:txBody>
          <a:bodyPr wrap="square" rtlCol="0">
            <a:spAutoFit/>
          </a:bodyPr>
          <a:lstStyle/>
          <a:p>
            <a:r>
              <a:rPr lang="en-US" sz="1600" b="1" dirty="0">
                <a:solidFill>
                  <a:schemeClr val="accent3">
                    <a:lumMod val="75000"/>
                  </a:schemeClr>
                </a:solidFill>
              </a:rPr>
              <a:t>Bidirectional Healing</a:t>
            </a:r>
          </a:p>
        </p:txBody>
      </p:sp>
    </p:spTree>
    <p:extLst>
      <p:ext uri="{BB962C8B-B14F-4D97-AF65-F5344CB8AC3E}">
        <p14:creationId xmlns:p14="http://schemas.microsoft.com/office/powerpoint/2010/main" val="513280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anim calcmode="lin" valueType="num">
                                      <p:cBhvr>
                                        <p:cTn id="15" dur="10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11">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11">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11">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11">
                                            <p:txEl>
                                              <p:pRg st="1" end="1"/>
                                            </p:txEl>
                                          </p:spTgt>
                                        </p:tgtEl>
                                        <p:attrNameLst>
                                          <p:attrName>style.visibility</p:attrName>
                                        </p:attrNameLst>
                                      </p:cBhvr>
                                      <p:to>
                                        <p:strVal val="visible"/>
                                      </p:to>
                                    </p:set>
                                    <p:anim calcmode="lin" valueType="num">
                                      <p:cBhvr>
                                        <p:cTn id="23" dur="10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11">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11">
                                            <p:txEl>
                                              <p:pRg st="1" end="1"/>
                                            </p:txEl>
                                          </p:spTgt>
                                        </p:tgtEl>
                                        <p:attrNameLst>
                                          <p:attrName>style.rotation</p:attrName>
                                        </p:attrNameLst>
                                      </p:cBhvr>
                                      <p:tavLst>
                                        <p:tav tm="0">
                                          <p:val>
                                            <p:fltVal val="90"/>
                                          </p:val>
                                        </p:tav>
                                        <p:tav tm="100000">
                                          <p:val>
                                            <p:fltVal val="0"/>
                                          </p:val>
                                        </p:tav>
                                      </p:tavLst>
                                    </p:anim>
                                    <p:animEffect transition="in" filter="fade">
                                      <p:cBhvr>
                                        <p:cTn id="26" dur="1000"/>
                                        <p:tgtEl>
                                          <p:spTgt spid="11">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11">
                                            <p:txEl>
                                              <p:pRg st="2" end="2"/>
                                            </p:txEl>
                                          </p:spTgt>
                                        </p:tgtEl>
                                        <p:attrNameLst>
                                          <p:attrName>style.visibility</p:attrName>
                                        </p:attrNameLst>
                                      </p:cBhvr>
                                      <p:to>
                                        <p:strVal val="visible"/>
                                      </p:to>
                                    </p:set>
                                    <p:anim calcmode="lin" valueType="num">
                                      <p:cBhvr>
                                        <p:cTn id="31" dur="1000" fill="hold"/>
                                        <p:tgtEl>
                                          <p:spTgt spid="11">
                                            <p:txEl>
                                              <p:pRg st="2" end="2"/>
                                            </p:txEl>
                                          </p:spTgt>
                                        </p:tgtEl>
                                        <p:attrNameLst>
                                          <p:attrName>ppt_w</p:attrName>
                                        </p:attrNameLst>
                                      </p:cBhvr>
                                      <p:tavLst>
                                        <p:tav tm="0">
                                          <p:val>
                                            <p:fltVal val="0"/>
                                          </p:val>
                                        </p:tav>
                                        <p:tav tm="100000">
                                          <p:val>
                                            <p:strVal val="#ppt_w"/>
                                          </p:val>
                                        </p:tav>
                                      </p:tavLst>
                                    </p:anim>
                                    <p:anim calcmode="lin" valueType="num">
                                      <p:cBhvr>
                                        <p:cTn id="32" dur="1000" fill="hold"/>
                                        <p:tgtEl>
                                          <p:spTgt spid="11">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11">
                                            <p:txEl>
                                              <p:pRg st="2" end="2"/>
                                            </p:txEl>
                                          </p:spTgt>
                                        </p:tgtEl>
                                        <p:attrNameLst>
                                          <p:attrName>style.rotation</p:attrName>
                                        </p:attrNameLst>
                                      </p:cBhvr>
                                      <p:tavLst>
                                        <p:tav tm="0">
                                          <p:val>
                                            <p:fltVal val="90"/>
                                          </p:val>
                                        </p:tav>
                                        <p:tav tm="100000">
                                          <p:val>
                                            <p:fltVal val="0"/>
                                          </p:val>
                                        </p:tav>
                                      </p:tavLst>
                                    </p:anim>
                                    <p:animEffect transition="in" filter="fade">
                                      <p:cBhvr>
                                        <p:cTn id="34" dur="1000"/>
                                        <p:tgtEl>
                                          <p:spTgt spid="11">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11">
                                            <p:txEl>
                                              <p:pRg st="3" end="3"/>
                                            </p:txEl>
                                          </p:spTgt>
                                        </p:tgtEl>
                                        <p:attrNameLst>
                                          <p:attrName>style.visibility</p:attrName>
                                        </p:attrNameLst>
                                      </p:cBhvr>
                                      <p:to>
                                        <p:strVal val="visible"/>
                                      </p:to>
                                    </p:set>
                                    <p:anim calcmode="lin" valueType="num">
                                      <p:cBhvr>
                                        <p:cTn id="39" dur="1000" fill="hold"/>
                                        <p:tgtEl>
                                          <p:spTgt spid="11">
                                            <p:txEl>
                                              <p:pRg st="3" end="3"/>
                                            </p:txEl>
                                          </p:spTgt>
                                        </p:tgtEl>
                                        <p:attrNameLst>
                                          <p:attrName>ppt_w</p:attrName>
                                        </p:attrNameLst>
                                      </p:cBhvr>
                                      <p:tavLst>
                                        <p:tav tm="0">
                                          <p:val>
                                            <p:fltVal val="0"/>
                                          </p:val>
                                        </p:tav>
                                        <p:tav tm="100000">
                                          <p:val>
                                            <p:strVal val="#ppt_w"/>
                                          </p:val>
                                        </p:tav>
                                      </p:tavLst>
                                    </p:anim>
                                    <p:anim calcmode="lin" valueType="num">
                                      <p:cBhvr>
                                        <p:cTn id="40" dur="1000" fill="hold"/>
                                        <p:tgtEl>
                                          <p:spTgt spid="11">
                                            <p:txEl>
                                              <p:pRg st="3" end="3"/>
                                            </p:txEl>
                                          </p:spTgt>
                                        </p:tgtEl>
                                        <p:attrNameLst>
                                          <p:attrName>ppt_h</p:attrName>
                                        </p:attrNameLst>
                                      </p:cBhvr>
                                      <p:tavLst>
                                        <p:tav tm="0">
                                          <p:val>
                                            <p:fltVal val="0"/>
                                          </p:val>
                                        </p:tav>
                                        <p:tav tm="100000">
                                          <p:val>
                                            <p:strVal val="#ppt_h"/>
                                          </p:val>
                                        </p:tav>
                                      </p:tavLst>
                                    </p:anim>
                                    <p:anim calcmode="lin" valueType="num">
                                      <p:cBhvr>
                                        <p:cTn id="41" dur="1000" fill="hold"/>
                                        <p:tgtEl>
                                          <p:spTgt spid="11">
                                            <p:txEl>
                                              <p:pRg st="3" end="3"/>
                                            </p:txEl>
                                          </p:spTgt>
                                        </p:tgtEl>
                                        <p:attrNameLst>
                                          <p:attrName>style.rotation</p:attrName>
                                        </p:attrNameLst>
                                      </p:cBhvr>
                                      <p:tavLst>
                                        <p:tav tm="0">
                                          <p:val>
                                            <p:fltVal val="90"/>
                                          </p:val>
                                        </p:tav>
                                        <p:tav tm="100000">
                                          <p:val>
                                            <p:fltVal val="0"/>
                                          </p:val>
                                        </p:tav>
                                      </p:tavLst>
                                    </p:anim>
                                    <p:animEffect transition="in" filter="fade">
                                      <p:cBhvr>
                                        <p:cTn id="42" dur="1000"/>
                                        <p:tgtEl>
                                          <p:spTgt spid="11">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11">
                                            <p:txEl>
                                              <p:pRg st="4" end="4"/>
                                            </p:txEl>
                                          </p:spTgt>
                                        </p:tgtEl>
                                        <p:attrNameLst>
                                          <p:attrName>style.visibility</p:attrName>
                                        </p:attrNameLst>
                                      </p:cBhvr>
                                      <p:to>
                                        <p:strVal val="visible"/>
                                      </p:to>
                                    </p:set>
                                    <p:anim calcmode="lin" valueType="num">
                                      <p:cBhvr>
                                        <p:cTn id="47" dur="1000" fill="hold"/>
                                        <p:tgtEl>
                                          <p:spTgt spid="11">
                                            <p:txEl>
                                              <p:pRg st="4" end="4"/>
                                            </p:txEl>
                                          </p:spTgt>
                                        </p:tgtEl>
                                        <p:attrNameLst>
                                          <p:attrName>ppt_w</p:attrName>
                                        </p:attrNameLst>
                                      </p:cBhvr>
                                      <p:tavLst>
                                        <p:tav tm="0">
                                          <p:val>
                                            <p:fltVal val="0"/>
                                          </p:val>
                                        </p:tav>
                                        <p:tav tm="100000">
                                          <p:val>
                                            <p:strVal val="#ppt_w"/>
                                          </p:val>
                                        </p:tav>
                                      </p:tavLst>
                                    </p:anim>
                                    <p:anim calcmode="lin" valueType="num">
                                      <p:cBhvr>
                                        <p:cTn id="48" dur="1000" fill="hold"/>
                                        <p:tgtEl>
                                          <p:spTgt spid="11">
                                            <p:txEl>
                                              <p:pRg st="4" end="4"/>
                                            </p:txEl>
                                          </p:spTgt>
                                        </p:tgtEl>
                                        <p:attrNameLst>
                                          <p:attrName>ppt_h</p:attrName>
                                        </p:attrNameLst>
                                      </p:cBhvr>
                                      <p:tavLst>
                                        <p:tav tm="0">
                                          <p:val>
                                            <p:fltVal val="0"/>
                                          </p:val>
                                        </p:tav>
                                        <p:tav tm="100000">
                                          <p:val>
                                            <p:strVal val="#ppt_h"/>
                                          </p:val>
                                        </p:tav>
                                      </p:tavLst>
                                    </p:anim>
                                    <p:anim calcmode="lin" valueType="num">
                                      <p:cBhvr>
                                        <p:cTn id="49" dur="1000" fill="hold"/>
                                        <p:tgtEl>
                                          <p:spTgt spid="11">
                                            <p:txEl>
                                              <p:pRg st="4" end="4"/>
                                            </p:txEl>
                                          </p:spTgt>
                                        </p:tgtEl>
                                        <p:attrNameLst>
                                          <p:attrName>style.rotation</p:attrName>
                                        </p:attrNameLst>
                                      </p:cBhvr>
                                      <p:tavLst>
                                        <p:tav tm="0">
                                          <p:val>
                                            <p:fltVal val="90"/>
                                          </p:val>
                                        </p:tav>
                                        <p:tav tm="100000">
                                          <p:val>
                                            <p:fltVal val="0"/>
                                          </p:val>
                                        </p:tav>
                                      </p:tavLst>
                                    </p:anim>
                                    <p:animEffect transition="in" filter="fade">
                                      <p:cBhvr>
                                        <p:cTn id="50" dur="1000"/>
                                        <p:tgtEl>
                                          <p:spTgt spid="11">
                                            <p:txEl>
                                              <p:pRg st="4" end="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11">
                                            <p:txEl>
                                              <p:pRg st="5" end="5"/>
                                            </p:txEl>
                                          </p:spTgt>
                                        </p:tgtEl>
                                        <p:attrNameLst>
                                          <p:attrName>style.visibility</p:attrName>
                                        </p:attrNameLst>
                                      </p:cBhvr>
                                      <p:to>
                                        <p:strVal val="visible"/>
                                      </p:to>
                                    </p:set>
                                    <p:anim calcmode="lin" valueType="num">
                                      <p:cBhvr>
                                        <p:cTn id="55" dur="1000" fill="hold"/>
                                        <p:tgtEl>
                                          <p:spTgt spid="11">
                                            <p:txEl>
                                              <p:pRg st="5" end="5"/>
                                            </p:txEl>
                                          </p:spTgt>
                                        </p:tgtEl>
                                        <p:attrNameLst>
                                          <p:attrName>ppt_w</p:attrName>
                                        </p:attrNameLst>
                                      </p:cBhvr>
                                      <p:tavLst>
                                        <p:tav tm="0">
                                          <p:val>
                                            <p:fltVal val="0"/>
                                          </p:val>
                                        </p:tav>
                                        <p:tav tm="100000">
                                          <p:val>
                                            <p:strVal val="#ppt_w"/>
                                          </p:val>
                                        </p:tav>
                                      </p:tavLst>
                                    </p:anim>
                                    <p:anim calcmode="lin" valueType="num">
                                      <p:cBhvr>
                                        <p:cTn id="56" dur="1000" fill="hold"/>
                                        <p:tgtEl>
                                          <p:spTgt spid="11">
                                            <p:txEl>
                                              <p:pRg st="5" end="5"/>
                                            </p:txEl>
                                          </p:spTgt>
                                        </p:tgtEl>
                                        <p:attrNameLst>
                                          <p:attrName>ppt_h</p:attrName>
                                        </p:attrNameLst>
                                      </p:cBhvr>
                                      <p:tavLst>
                                        <p:tav tm="0">
                                          <p:val>
                                            <p:fltVal val="0"/>
                                          </p:val>
                                        </p:tav>
                                        <p:tav tm="100000">
                                          <p:val>
                                            <p:strVal val="#ppt_h"/>
                                          </p:val>
                                        </p:tav>
                                      </p:tavLst>
                                    </p:anim>
                                    <p:anim calcmode="lin" valueType="num">
                                      <p:cBhvr>
                                        <p:cTn id="57" dur="1000" fill="hold"/>
                                        <p:tgtEl>
                                          <p:spTgt spid="11">
                                            <p:txEl>
                                              <p:pRg st="5" end="5"/>
                                            </p:txEl>
                                          </p:spTgt>
                                        </p:tgtEl>
                                        <p:attrNameLst>
                                          <p:attrName>style.rotation</p:attrName>
                                        </p:attrNameLst>
                                      </p:cBhvr>
                                      <p:tavLst>
                                        <p:tav tm="0">
                                          <p:val>
                                            <p:fltVal val="90"/>
                                          </p:val>
                                        </p:tav>
                                        <p:tav tm="100000">
                                          <p:val>
                                            <p:fltVal val="0"/>
                                          </p:val>
                                        </p:tav>
                                      </p:tavLst>
                                    </p:anim>
                                    <p:animEffect transition="in" filter="fade">
                                      <p:cBhvr>
                                        <p:cTn id="58" dur="1000"/>
                                        <p:tgtEl>
                                          <p:spTgt spid="11">
                                            <p:txEl>
                                              <p:pRg st="5" end="5"/>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11">
                                            <p:txEl>
                                              <p:pRg st="6" end="6"/>
                                            </p:txEl>
                                          </p:spTgt>
                                        </p:tgtEl>
                                        <p:attrNameLst>
                                          <p:attrName>style.visibility</p:attrName>
                                        </p:attrNameLst>
                                      </p:cBhvr>
                                      <p:to>
                                        <p:strVal val="visible"/>
                                      </p:to>
                                    </p:set>
                                    <p:anim calcmode="lin" valueType="num">
                                      <p:cBhvr>
                                        <p:cTn id="63" dur="1000" fill="hold"/>
                                        <p:tgtEl>
                                          <p:spTgt spid="11">
                                            <p:txEl>
                                              <p:pRg st="6" end="6"/>
                                            </p:txEl>
                                          </p:spTgt>
                                        </p:tgtEl>
                                        <p:attrNameLst>
                                          <p:attrName>ppt_w</p:attrName>
                                        </p:attrNameLst>
                                      </p:cBhvr>
                                      <p:tavLst>
                                        <p:tav tm="0">
                                          <p:val>
                                            <p:fltVal val="0"/>
                                          </p:val>
                                        </p:tav>
                                        <p:tav tm="100000">
                                          <p:val>
                                            <p:strVal val="#ppt_w"/>
                                          </p:val>
                                        </p:tav>
                                      </p:tavLst>
                                    </p:anim>
                                    <p:anim calcmode="lin" valueType="num">
                                      <p:cBhvr>
                                        <p:cTn id="64" dur="1000" fill="hold"/>
                                        <p:tgtEl>
                                          <p:spTgt spid="11">
                                            <p:txEl>
                                              <p:pRg st="6" end="6"/>
                                            </p:txEl>
                                          </p:spTgt>
                                        </p:tgtEl>
                                        <p:attrNameLst>
                                          <p:attrName>ppt_h</p:attrName>
                                        </p:attrNameLst>
                                      </p:cBhvr>
                                      <p:tavLst>
                                        <p:tav tm="0">
                                          <p:val>
                                            <p:fltVal val="0"/>
                                          </p:val>
                                        </p:tav>
                                        <p:tav tm="100000">
                                          <p:val>
                                            <p:strVal val="#ppt_h"/>
                                          </p:val>
                                        </p:tav>
                                      </p:tavLst>
                                    </p:anim>
                                    <p:anim calcmode="lin" valueType="num">
                                      <p:cBhvr>
                                        <p:cTn id="65" dur="1000" fill="hold"/>
                                        <p:tgtEl>
                                          <p:spTgt spid="11">
                                            <p:txEl>
                                              <p:pRg st="6" end="6"/>
                                            </p:txEl>
                                          </p:spTgt>
                                        </p:tgtEl>
                                        <p:attrNameLst>
                                          <p:attrName>style.rotation</p:attrName>
                                        </p:attrNameLst>
                                      </p:cBhvr>
                                      <p:tavLst>
                                        <p:tav tm="0">
                                          <p:val>
                                            <p:fltVal val="90"/>
                                          </p:val>
                                        </p:tav>
                                        <p:tav tm="100000">
                                          <p:val>
                                            <p:fltVal val="0"/>
                                          </p:val>
                                        </p:tav>
                                      </p:tavLst>
                                    </p:anim>
                                    <p:animEffect transition="in" filter="fade">
                                      <p:cBhvr>
                                        <p:cTn id="66" dur="1000"/>
                                        <p:tgtEl>
                                          <p:spTgt spid="11">
                                            <p:txEl>
                                              <p:pRg st="6" end="6"/>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11">
                                            <p:txEl>
                                              <p:pRg st="7" end="7"/>
                                            </p:txEl>
                                          </p:spTgt>
                                        </p:tgtEl>
                                        <p:attrNameLst>
                                          <p:attrName>style.visibility</p:attrName>
                                        </p:attrNameLst>
                                      </p:cBhvr>
                                      <p:to>
                                        <p:strVal val="visible"/>
                                      </p:to>
                                    </p:set>
                                    <p:anim calcmode="lin" valueType="num">
                                      <p:cBhvr>
                                        <p:cTn id="71" dur="1000" fill="hold"/>
                                        <p:tgtEl>
                                          <p:spTgt spid="11">
                                            <p:txEl>
                                              <p:pRg st="7" end="7"/>
                                            </p:txEl>
                                          </p:spTgt>
                                        </p:tgtEl>
                                        <p:attrNameLst>
                                          <p:attrName>ppt_w</p:attrName>
                                        </p:attrNameLst>
                                      </p:cBhvr>
                                      <p:tavLst>
                                        <p:tav tm="0">
                                          <p:val>
                                            <p:fltVal val="0"/>
                                          </p:val>
                                        </p:tav>
                                        <p:tav tm="100000">
                                          <p:val>
                                            <p:strVal val="#ppt_w"/>
                                          </p:val>
                                        </p:tav>
                                      </p:tavLst>
                                    </p:anim>
                                    <p:anim calcmode="lin" valueType="num">
                                      <p:cBhvr>
                                        <p:cTn id="72" dur="1000" fill="hold"/>
                                        <p:tgtEl>
                                          <p:spTgt spid="11">
                                            <p:txEl>
                                              <p:pRg st="7" end="7"/>
                                            </p:txEl>
                                          </p:spTgt>
                                        </p:tgtEl>
                                        <p:attrNameLst>
                                          <p:attrName>ppt_h</p:attrName>
                                        </p:attrNameLst>
                                      </p:cBhvr>
                                      <p:tavLst>
                                        <p:tav tm="0">
                                          <p:val>
                                            <p:fltVal val="0"/>
                                          </p:val>
                                        </p:tav>
                                        <p:tav tm="100000">
                                          <p:val>
                                            <p:strVal val="#ppt_h"/>
                                          </p:val>
                                        </p:tav>
                                      </p:tavLst>
                                    </p:anim>
                                    <p:anim calcmode="lin" valueType="num">
                                      <p:cBhvr>
                                        <p:cTn id="73" dur="1000" fill="hold"/>
                                        <p:tgtEl>
                                          <p:spTgt spid="11">
                                            <p:txEl>
                                              <p:pRg st="7" end="7"/>
                                            </p:txEl>
                                          </p:spTgt>
                                        </p:tgtEl>
                                        <p:attrNameLst>
                                          <p:attrName>style.rotation</p:attrName>
                                        </p:attrNameLst>
                                      </p:cBhvr>
                                      <p:tavLst>
                                        <p:tav tm="0">
                                          <p:val>
                                            <p:fltVal val="90"/>
                                          </p:val>
                                        </p:tav>
                                        <p:tav tm="100000">
                                          <p:val>
                                            <p:fltVal val="0"/>
                                          </p:val>
                                        </p:tav>
                                      </p:tavLst>
                                    </p:anim>
                                    <p:animEffect transition="in" filter="fade">
                                      <p:cBhvr>
                                        <p:cTn id="74" dur="1000"/>
                                        <p:tgtEl>
                                          <p:spTgt spid="11">
                                            <p:txEl>
                                              <p:pRg st="7" end="7"/>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grpId="0" nodeType="clickEffect">
                                  <p:stCondLst>
                                    <p:cond delay="0"/>
                                  </p:stCondLst>
                                  <p:childTnLst>
                                    <p:set>
                                      <p:cBhvr>
                                        <p:cTn id="78" dur="1" fill="hold">
                                          <p:stCondLst>
                                            <p:cond delay="0"/>
                                          </p:stCondLst>
                                        </p:cTn>
                                        <p:tgtEl>
                                          <p:spTgt spid="3"/>
                                        </p:tgtEl>
                                        <p:attrNameLst>
                                          <p:attrName>style.visibility</p:attrName>
                                        </p:attrNameLst>
                                      </p:cBhvr>
                                      <p:to>
                                        <p:strVal val="visible"/>
                                      </p:to>
                                    </p:set>
                                    <p:anim calcmode="lin" valueType="num">
                                      <p:cBhvr>
                                        <p:cTn id="79" dur="1000" fill="hold"/>
                                        <p:tgtEl>
                                          <p:spTgt spid="3"/>
                                        </p:tgtEl>
                                        <p:attrNameLst>
                                          <p:attrName>ppt_w</p:attrName>
                                        </p:attrNameLst>
                                      </p:cBhvr>
                                      <p:tavLst>
                                        <p:tav tm="0">
                                          <p:val>
                                            <p:fltVal val="0"/>
                                          </p:val>
                                        </p:tav>
                                        <p:tav tm="100000">
                                          <p:val>
                                            <p:strVal val="#ppt_w"/>
                                          </p:val>
                                        </p:tav>
                                      </p:tavLst>
                                    </p:anim>
                                    <p:anim calcmode="lin" valueType="num">
                                      <p:cBhvr>
                                        <p:cTn id="80" dur="1000" fill="hold"/>
                                        <p:tgtEl>
                                          <p:spTgt spid="3"/>
                                        </p:tgtEl>
                                        <p:attrNameLst>
                                          <p:attrName>ppt_h</p:attrName>
                                        </p:attrNameLst>
                                      </p:cBhvr>
                                      <p:tavLst>
                                        <p:tav tm="0">
                                          <p:val>
                                            <p:fltVal val="0"/>
                                          </p:val>
                                        </p:tav>
                                        <p:tav tm="100000">
                                          <p:val>
                                            <p:strVal val="#ppt_h"/>
                                          </p:val>
                                        </p:tav>
                                      </p:tavLst>
                                    </p:anim>
                                    <p:anim calcmode="lin" valueType="num">
                                      <p:cBhvr>
                                        <p:cTn id="81" dur="1000" fill="hold"/>
                                        <p:tgtEl>
                                          <p:spTgt spid="3"/>
                                        </p:tgtEl>
                                        <p:attrNameLst>
                                          <p:attrName>style.rotation</p:attrName>
                                        </p:attrNameLst>
                                      </p:cBhvr>
                                      <p:tavLst>
                                        <p:tav tm="0">
                                          <p:val>
                                            <p:fltVal val="90"/>
                                          </p:val>
                                        </p:tav>
                                        <p:tav tm="100000">
                                          <p:val>
                                            <p:fltVal val="0"/>
                                          </p:val>
                                        </p:tav>
                                      </p:tavLst>
                                    </p:anim>
                                    <p:animEffect transition="in" filter="fade">
                                      <p:cBhvr>
                                        <p:cTn id="82" dur="1000"/>
                                        <p:tgtEl>
                                          <p:spTgt spid="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grpId="0" nodeType="clickEffect">
                                  <p:stCondLst>
                                    <p:cond delay="0"/>
                                  </p:stCondLst>
                                  <p:childTnLst>
                                    <p:set>
                                      <p:cBhvr>
                                        <p:cTn id="86" dur="1" fill="hold">
                                          <p:stCondLst>
                                            <p:cond delay="0"/>
                                          </p:stCondLst>
                                        </p:cTn>
                                        <p:tgtEl>
                                          <p:spTgt spid="2"/>
                                        </p:tgtEl>
                                        <p:attrNameLst>
                                          <p:attrName>style.visibility</p:attrName>
                                        </p:attrNameLst>
                                      </p:cBhvr>
                                      <p:to>
                                        <p:strVal val="visible"/>
                                      </p:to>
                                    </p:set>
                                    <p:anim calcmode="lin" valueType="num">
                                      <p:cBhvr>
                                        <p:cTn id="87" dur="1000" fill="hold"/>
                                        <p:tgtEl>
                                          <p:spTgt spid="2"/>
                                        </p:tgtEl>
                                        <p:attrNameLst>
                                          <p:attrName>ppt_w</p:attrName>
                                        </p:attrNameLst>
                                      </p:cBhvr>
                                      <p:tavLst>
                                        <p:tav tm="0">
                                          <p:val>
                                            <p:fltVal val="0"/>
                                          </p:val>
                                        </p:tav>
                                        <p:tav tm="100000">
                                          <p:val>
                                            <p:strVal val="#ppt_w"/>
                                          </p:val>
                                        </p:tav>
                                      </p:tavLst>
                                    </p:anim>
                                    <p:anim calcmode="lin" valueType="num">
                                      <p:cBhvr>
                                        <p:cTn id="88" dur="1000" fill="hold"/>
                                        <p:tgtEl>
                                          <p:spTgt spid="2"/>
                                        </p:tgtEl>
                                        <p:attrNameLst>
                                          <p:attrName>ppt_h</p:attrName>
                                        </p:attrNameLst>
                                      </p:cBhvr>
                                      <p:tavLst>
                                        <p:tav tm="0">
                                          <p:val>
                                            <p:fltVal val="0"/>
                                          </p:val>
                                        </p:tav>
                                        <p:tav tm="100000">
                                          <p:val>
                                            <p:strVal val="#ppt_h"/>
                                          </p:val>
                                        </p:tav>
                                      </p:tavLst>
                                    </p:anim>
                                    <p:anim calcmode="lin" valueType="num">
                                      <p:cBhvr>
                                        <p:cTn id="89" dur="1000" fill="hold"/>
                                        <p:tgtEl>
                                          <p:spTgt spid="2"/>
                                        </p:tgtEl>
                                        <p:attrNameLst>
                                          <p:attrName>style.rotation</p:attrName>
                                        </p:attrNameLst>
                                      </p:cBhvr>
                                      <p:tavLst>
                                        <p:tav tm="0">
                                          <p:val>
                                            <p:fltVal val="90"/>
                                          </p:val>
                                        </p:tav>
                                        <p:tav tm="100000">
                                          <p:val>
                                            <p:fltVal val="0"/>
                                          </p:val>
                                        </p:tav>
                                      </p:tavLst>
                                    </p:anim>
                                    <p:animEffect transition="in" filter="fade">
                                      <p:cBhvr>
                                        <p:cTn id="90" dur="1000"/>
                                        <p:tgtEl>
                                          <p:spTgt spid="2"/>
                                        </p:tgtEl>
                                      </p:cBhvr>
                                    </p:animEffect>
                                  </p:childTnLst>
                                </p:cTn>
                              </p:par>
                            </p:childTnLst>
                          </p:cTn>
                        </p:par>
                      </p:childTnLst>
                    </p:cTn>
                  </p:par>
                  <p:par>
                    <p:cTn id="91" fill="hold">
                      <p:stCondLst>
                        <p:cond delay="indefinite"/>
                      </p:stCondLst>
                      <p:childTnLst>
                        <p:par>
                          <p:cTn id="92" fill="hold">
                            <p:stCondLst>
                              <p:cond delay="0"/>
                            </p:stCondLst>
                            <p:childTnLst>
                              <p:par>
                                <p:cTn id="93" presetID="31" presetClass="entr" presetSubtype="0" fill="hold" grpId="0" nodeType="clickEffect">
                                  <p:stCondLst>
                                    <p:cond delay="0"/>
                                  </p:stCondLst>
                                  <p:childTnLst>
                                    <p:set>
                                      <p:cBhvr>
                                        <p:cTn id="94" dur="1" fill="hold">
                                          <p:stCondLst>
                                            <p:cond delay="0"/>
                                          </p:stCondLst>
                                        </p:cTn>
                                        <p:tgtEl>
                                          <p:spTgt spid="9"/>
                                        </p:tgtEl>
                                        <p:attrNameLst>
                                          <p:attrName>style.visibility</p:attrName>
                                        </p:attrNameLst>
                                      </p:cBhvr>
                                      <p:to>
                                        <p:strVal val="visible"/>
                                      </p:to>
                                    </p:set>
                                    <p:anim calcmode="lin" valueType="num">
                                      <p:cBhvr>
                                        <p:cTn id="95" dur="1000" fill="hold"/>
                                        <p:tgtEl>
                                          <p:spTgt spid="9"/>
                                        </p:tgtEl>
                                        <p:attrNameLst>
                                          <p:attrName>ppt_w</p:attrName>
                                        </p:attrNameLst>
                                      </p:cBhvr>
                                      <p:tavLst>
                                        <p:tav tm="0">
                                          <p:val>
                                            <p:fltVal val="0"/>
                                          </p:val>
                                        </p:tav>
                                        <p:tav tm="100000">
                                          <p:val>
                                            <p:strVal val="#ppt_w"/>
                                          </p:val>
                                        </p:tav>
                                      </p:tavLst>
                                    </p:anim>
                                    <p:anim calcmode="lin" valueType="num">
                                      <p:cBhvr>
                                        <p:cTn id="96" dur="1000" fill="hold"/>
                                        <p:tgtEl>
                                          <p:spTgt spid="9"/>
                                        </p:tgtEl>
                                        <p:attrNameLst>
                                          <p:attrName>ppt_h</p:attrName>
                                        </p:attrNameLst>
                                      </p:cBhvr>
                                      <p:tavLst>
                                        <p:tav tm="0">
                                          <p:val>
                                            <p:fltVal val="0"/>
                                          </p:val>
                                        </p:tav>
                                        <p:tav tm="100000">
                                          <p:val>
                                            <p:strVal val="#ppt_h"/>
                                          </p:val>
                                        </p:tav>
                                      </p:tavLst>
                                    </p:anim>
                                    <p:anim calcmode="lin" valueType="num">
                                      <p:cBhvr>
                                        <p:cTn id="97" dur="1000" fill="hold"/>
                                        <p:tgtEl>
                                          <p:spTgt spid="9"/>
                                        </p:tgtEl>
                                        <p:attrNameLst>
                                          <p:attrName>style.rotation</p:attrName>
                                        </p:attrNameLst>
                                      </p:cBhvr>
                                      <p:tavLst>
                                        <p:tav tm="0">
                                          <p:val>
                                            <p:fltVal val="90"/>
                                          </p:val>
                                        </p:tav>
                                        <p:tav tm="100000">
                                          <p:val>
                                            <p:fltVal val="0"/>
                                          </p:val>
                                        </p:tav>
                                      </p:tavLst>
                                    </p:anim>
                                    <p:animEffect transition="in" filter="fade">
                                      <p:cBhvr>
                                        <p:cTn id="98"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2" grpId="0" animBg="1"/>
      <p:bldP spid="3" grpId="0" animBg="1"/>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4E33C-7B2B-69CD-305B-968A3AFB794E}"/>
              </a:ext>
            </a:extLst>
          </p:cNvPr>
          <p:cNvSpPr>
            <a:spLocks noGrp="1"/>
          </p:cNvSpPr>
          <p:nvPr>
            <p:ph type="title"/>
          </p:nvPr>
        </p:nvSpPr>
        <p:spPr/>
        <p:txBody>
          <a:bodyPr/>
          <a:lstStyle/>
          <a:p>
            <a:r>
              <a:rPr lang="en-US" dirty="0"/>
              <a:t>We can make a difference</a:t>
            </a:r>
          </a:p>
        </p:txBody>
      </p:sp>
      <p:pic>
        <p:nvPicPr>
          <p:cNvPr id="5" name="Content Placeholder 4" descr="Smiling medical staff">
            <a:extLst>
              <a:ext uri="{FF2B5EF4-FFF2-40B4-BE49-F238E27FC236}">
                <a16:creationId xmlns:a16="http://schemas.microsoft.com/office/drawing/2014/main" id="{72E2918D-820A-8A3C-3848-8039658FE98B}"/>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869505" y="1219200"/>
            <a:ext cx="7404990" cy="4937125"/>
          </a:xfrm>
        </p:spPr>
      </p:pic>
    </p:spTree>
    <p:extLst>
      <p:ext uri="{BB962C8B-B14F-4D97-AF65-F5344CB8AC3E}">
        <p14:creationId xmlns:p14="http://schemas.microsoft.com/office/powerpoint/2010/main" val="1814464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371600"/>
          </a:xfrm>
        </p:spPr>
        <p:txBody>
          <a:bodyPr>
            <a:normAutofit fontScale="90000"/>
          </a:bodyPr>
          <a:lstStyle/>
          <a:p>
            <a:r>
              <a:rPr lang="en-US" dirty="0"/>
              <a:t>Step Wise Approach to Hyperglycemia 2026</a:t>
            </a:r>
          </a:p>
        </p:txBody>
      </p:sp>
      <p:sp>
        <p:nvSpPr>
          <p:cNvPr id="3" name="Content Placeholder 2"/>
          <p:cNvSpPr>
            <a:spLocks noGrp="1"/>
          </p:cNvSpPr>
          <p:nvPr>
            <p:ph sz="quarter" idx="1"/>
          </p:nvPr>
        </p:nvSpPr>
        <p:spPr>
          <a:xfrm>
            <a:off x="534024" y="1742902"/>
            <a:ext cx="8229600" cy="4810298"/>
          </a:xfrm>
        </p:spPr>
        <p:txBody>
          <a:bodyPr>
            <a:normAutofit fontScale="77500" lnSpcReduction="20000"/>
          </a:bodyPr>
          <a:lstStyle/>
          <a:p>
            <a:pPr>
              <a:lnSpc>
                <a:spcPct val="120000"/>
              </a:lnSpc>
            </a:pPr>
            <a:r>
              <a:rPr lang="en-US" sz="3500" i="1" dirty="0"/>
              <a:t>Usually, start one medication at a time</a:t>
            </a:r>
          </a:p>
          <a:p>
            <a:pPr>
              <a:lnSpc>
                <a:spcPct val="120000"/>
              </a:lnSpc>
            </a:pPr>
            <a:r>
              <a:rPr lang="en-US" sz="3500" i="1" dirty="0"/>
              <a:t>However, evidence supports initial combo therapy if A1C 8.5% or more, to quickly reach goals and slow decline of glucose control.</a:t>
            </a:r>
            <a:endParaRPr lang="en-US" sz="3500" dirty="0"/>
          </a:p>
          <a:p>
            <a:pPr>
              <a:lnSpc>
                <a:spcPct val="120000"/>
              </a:lnSpc>
            </a:pPr>
            <a:r>
              <a:rPr lang="en-US" sz="3500" dirty="0"/>
              <a:t>Where to start?</a:t>
            </a:r>
          </a:p>
          <a:p>
            <a:pPr lvl="1">
              <a:lnSpc>
                <a:spcPct val="120000"/>
              </a:lnSpc>
            </a:pPr>
            <a:r>
              <a:rPr lang="en-US" sz="3000" dirty="0">
                <a:solidFill>
                  <a:srgbClr val="002060"/>
                </a:solidFill>
              </a:rPr>
              <a:t>Individual values</a:t>
            </a:r>
          </a:p>
          <a:p>
            <a:pPr lvl="1">
              <a:lnSpc>
                <a:spcPct val="120000"/>
              </a:lnSpc>
            </a:pPr>
            <a:r>
              <a:rPr lang="en-US" sz="3000" dirty="0">
                <a:solidFill>
                  <a:srgbClr val="002060"/>
                </a:solidFill>
              </a:rPr>
              <a:t>CVD, Heart failure or Kidney Disease, MASH</a:t>
            </a:r>
          </a:p>
          <a:p>
            <a:pPr lvl="1">
              <a:lnSpc>
                <a:spcPct val="120000"/>
              </a:lnSpc>
            </a:pPr>
            <a:r>
              <a:rPr lang="en-US" sz="3000" dirty="0"/>
              <a:t>Minimize Hypoglycemia</a:t>
            </a:r>
          </a:p>
          <a:p>
            <a:pPr lvl="1">
              <a:lnSpc>
                <a:spcPct val="120000"/>
              </a:lnSpc>
            </a:pPr>
            <a:r>
              <a:rPr lang="en-US" sz="3000" dirty="0"/>
              <a:t>Minimize </a:t>
            </a:r>
            <a:r>
              <a:rPr lang="en-US" sz="3000" dirty="0" err="1"/>
              <a:t>wt</a:t>
            </a:r>
            <a:r>
              <a:rPr lang="en-US" sz="3000" dirty="0"/>
              <a:t> gain or promote </a:t>
            </a:r>
            <a:r>
              <a:rPr lang="en-US" sz="3000" dirty="0" err="1"/>
              <a:t>wt</a:t>
            </a:r>
            <a:r>
              <a:rPr lang="en-US" sz="3000" dirty="0"/>
              <a:t> loss</a:t>
            </a:r>
          </a:p>
          <a:p>
            <a:pPr lvl="1">
              <a:lnSpc>
                <a:spcPct val="120000"/>
              </a:lnSpc>
            </a:pPr>
            <a:r>
              <a:rPr lang="en-US" sz="3000" dirty="0"/>
              <a:t>Consider Cost</a:t>
            </a:r>
          </a:p>
          <a:p>
            <a:pPr lvl="1">
              <a:lnSpc>
                <a:spcPct val="120000"/>
              </a:lnSpc>
            </a:pPr>
            <a:r>
              <a:rPr lang="en-US" sz="3000" dirty="0"/>
              <a:t>Social determinants of health</a:t>
            </a:r>
          </a:p>
          <a:p>
            <a:pPr marL="0" lvl="0" indent="0">
              <a:buNone/>
            </a:pPr>
            <a:endParaRPr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3048000"/>
            <a:ext cx="2591424" cy="1816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4102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Multifactorial approach to reduction in risk of diabetes complications.">
            <a:extLst>
              <a:ext uri="{FF2B5EF4-FFF2-40B4-BE49-F238E27FC236}">
                <a16:creationId xmlns:a16="http://schemas.microsoft.com/office/drawing/2014/main" id="{E1944D33-0EEF-F0AB-2964-D20D57732D5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087880" y="325120"/>
            <a:ext cx="6608827" cy="5997512"/>
          </a:xfrm>
          <a:prstGeom prst="rect">
            <a:avLst/>
          </a:prstGeom>
          <a:solidFill>
            <a:srgbClr val="FFFFFF"/>
          </a:solidFill>
        </p:spPr>
      </p:pic>
      <p:sp>
        <p:nvSpPr>
          <p:cNvPr id="2" name="Arrow: Right 1">
            <a:extLst>
              <a:ext uri="{FF2B5EF4-FFF2-40B4-BE49-F238E27FC236}">
                <a16:creationId xmlns:a16="http://schemas.microsoft.com/office/drawing/2014/main" id="{595BCD28-E9BC-5160-7ACF-17BD58DC69E5}"/>
              </a:ext>
            </a:extLst>
          </p:cNvPr>
          <p:cNvSpPr/>
          <p:nvPr/>
        </p:nvSpPr>
        <p:spPr>
          <a:xfrm>
            <a:off x="1676400" y="3733800"/>
            <a:ext cx="1219200" cy="7620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20B211-DF2A-BF26-06A2-CDC65F49B681}"/>
              </a:ext>
            </a:extLst>
          </p:cNvPr>
          <p:cNvSpPr txBox="1"/>
          <p:nvPr/>
        </p:nvSpPr>
        <p:spPr>
          <a:xfrm>
            <a:off x="381000" y="762000"/>
            <a:ext cx="2514600" cy="1815882"/>
          </a:xfrm>
          <a:prstGeom prst="rect">
            <a:avLst/>
          </a:prstGeom>
          <a:noFill/>
        </p:spPr>
        <p:txBody>
          <a:bodyPr wrap="square" rtlCol="0">
            <a:spAutoFit/>
          </a:bodyPr>
          <a:lstStyle/>
          <a:p>
            <a:pPr algn="ctr"/>
            <a:r>
              <a:rPr lang="en-US" sz="2800" b="1" dirty="0"/>
              <a:t>Glycemic management is just one pillar</a:t>
            </a:r>
          </a:p>
        </p:txBody>
      </p:sp>
    </p:spTree>
    <p:extLst>
      <p:ext uri="{BB962C8B-B14F-4D97-AF65-F5344CB8AC3E}">
        <p14:creationId xmlns:p14="http://schemas.microsoft.com/office/powerpoint/2010/main" val="228725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4418" name="Rectangle 1026"/>
          <p:cNvSpPr>
            <a:spLocks noGrp="1" noChangeArrowheads="1"/>
          </p:cNvSpPr>
          <p:nvPr>
            <p:ph type="title"/>
          </p:nvPr>
        </p:nvSpPr>
        <p:spPr>
          <a:xfrm>
            <a:off x="457200" y="152400"/>
            <a:ext cx="8229600" cy="990600"/>
          </a:xfrm>
        </p:spPr>
        <p:txBody>
          <a:bodyPr anchor="b">
            <a:normAutofit/>
          </a:bodyPr>
          <a:lstStyle/>
          <a:p>
            <a:pPr eaLnBrk="1" hangingPunct="1">
              <a:defRPr/>
            </a:pPr>
            <a:r>
              <a:rPr lang="en-US" dirty="0"/>
              <a:t>ADA 2026 Goals Summary  </a:t>
            </a:r>
          </a:p>
        </p:txBody>
      </p:sp>
      <p:graphicFrame>
        <p:nvGraphicFramePr>
          <p:cNvPr id="1724421" name="Rectangle 1027">
            <a:extLst>
              <a:ext uri="{FF2B5EF4-FFF2-40B4-BE49-F238E27FC236}">
                <a16:creationId xmlns:a16="http://schemas.microsoft.com/office/drawing/2014/main" id="{1AC91032-4054-2DE7-6AEA-E9A52D073D50}"/>
              </a:ext>
            </a:extLst>
          </p:cNvPr>
          <p:cNvGraphicFramePr/>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extBox 1">
            <a:extLst>
              <a:ext uri="{FF2B5EF4-FFF2-40B4-BE49-F238E27FC236}">
                <a16:creationId xmlns:a16="http://schemas.microsoft.com/office/drawing/2014/main" id="{DDE89EEA-6987-167F-2C29-6EC58AEED028}"/>
              </a:ext>
            </a:extLst>
          </p:cNvPr>
          <p:cNvSpPr txBox="1"/>
          <p:nvPr/>
        </p:nvSpPr>
        <p:spPr>
          <a:xfrm>
            <a:off x="1143000" y="6019800"/>
            <a:ext cx="6477000" cy="584775"/>
          </a:xfrm>
          <a:prstGeom prst="rect">
            <a:avLst/>
          </a:prstGeom>
          <a:noFill/>
        </p:spPr>
        <p:txBody>
          <a:bodyPr wrap="square" rtlCol="0">
            <a:spAutoFit/>
          </a:bodyPr>
          <a:lstStyle/>
          <a:p>
            <a:pPr algn="ctr"/>
            <a:r>
              <a:rPr lang="en-US" sz="3200" dirty="0">
                <a:solidFill>
                  <a:srgbClr val="0070C0"/>
                </a:solidFill>
              </a:rPr>
              <a:t>Hospital BG Goal is 100-180</a:t>
            </a:r>
          </a:p>
        </p:txBody>
      </p:sp>
    </p:spTree>
    <p:custDataLst>
      <p:tags r:id="rId1"/>
    </p:custDataLst>
    <p:extLst>
      <p:ext uri="{BB962C8B-B14F-4D97-AF65-F5344CB8AC3E}">
        <p14:creationId xmlns:p14="http://schemas.microsoft.com/office/powerpoint/2010/main" val="2127858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4" descr="C:\Users\disaacs\AppData\Local\Microsoft\Windows\INetCache\IE\IX84MDPU\Andy_blue_horizon_silhouette_clouds[1].png">
            <a:extLst>
              <a:ext uri="{FF2B5EF4-FFF2-40B4-BE49-F238E27FC236}">
                <a16:creationId xmlns:a16="http://schemas.microsoft.com/office/drawing/2014/main" id="{D425B061-E076-4F59-9399-BA354DFF21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Content Placeholder 2">
            <a:extLst>
              <a:ext uri="{FF2B5EF4-FFF2-40B4-BE49-F238E27FC236}">
                <a16:creationId xmlns:a16="http://schemas.microsoft.com/office/drawing/2014/main" id="{EEA2DCF8-22A7-412D-9B9F-BE65BA88ED0E}"/>
              </a:ext>
            </a:extLst>
          </p:cNvPr>
          <p:cNvSpPr>
            <a:spLocks noGrp="1"/>
          </p:cNvSpPr>
          <p:nvPr>
            <p:ph idx="1"/>
          </p:nvPr>
        </p:nvSpPr>
        <p:spPr>
          <a:xfrm>
            <a:off x="305228" y="106436"/>
            <a:ext cx="8610171" cy="4724327"/>
          </a:xfrm>
        </p:spPr>
        <p:txBody>
          <a:bodyPr/>
          <a:lstStyle/>
          <a:p>
            <a:pPr marL="0" indent="0" algn="ctr" eaLnBrk="1" hangingPunct="1">
              <a:buNone/>
            </a:pPr>
            <a:r>
              <a:rPr lang="en-US" altLang="en-US" sz="5225" dirty="0">
                <a:solidFill>
                  <a:schemeClr val="bg1"/>
                </a:solidFill>
              </a:rPr>
              <a:t>Metformin, Sulfonylureas, DPP-IV Inhibitors &amp; TZD’s</a:t>
            </a:r>
          </a:p>
        </p:txBody>
      </p:sp>
      <p:pic>
        <p:nvPicPr>
          <p:cNvPr id="7" name="Picture 6" descr="Beach beds placed on tropical beach at sunset">
            <a:extLst>
              <a:ext uri="{FF2B5EF4-FFF2-40B4-BE49-F238E27FC236}">
                <a16:creationId xmlns:a16="http://schemas.microsoft.com/office/drawing/2014/main" id="{C303CED7-45D0-A929-4D83-4B3EC74B2A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0" y="1905000"/>
            <a:ext cx="7086492" cy="4724328"/>
          </a:xfrm>
          <a:prstGeom prst="rect">
            <a:avLst/>
          </a:prstGeom>
        </p:spPr>
      </p:pic>
    </p:spTree>
    <p:extLst>
      <p:ext uri="{BB962C8B-B14F-4D97-AF65-F5344CB8AC3E}">
        <p14:creationId xmlns:p14="http://schemas.microsoft.com/office/powerpoint/2010/main" val="186069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79C71-C8F4-51EC-E39B-64BE0F209DB1}"/>
              </a:ext>
            </a:extLst>
          </p:cNvPr>
          <p:cNvSpPr>
            <a:spLocks noGrp="1"/>
          </p:cNvSpPr>
          <p:nvPr>
            <p:ph type="title"/>
          </p:nvPr>
        </p:nvSpPr>
        <p:spPr>
          <a:xfrm>
            <a:off x="457200" y="228600"/>
            <a:ext cx="8229600" cy="702418"/>
          </a:xfrm>
        </p:spPr>
        <p:txBody>
          <a:bodyPr>
            <a:normAutofit fontScale="90000"/>
          </a:bodyPr>
          <a:lstStyle/>
          <a:p>
            <a:r>
              <a:rPr lang="en-US" dirty="0"/>
              <a:t>Let’s Break it Down ADA 2025</a:t>
            </a:r>
          </a:p>
        </p:txBody>
      </p:sp>
      <p:pic>
        <p:nvPicPr>
          <p:cNvPr id="8" name="Picture 7">
            <a:extLst>
              <a:ext uri="{FF2B5EF4-FFF2-40B4-BE49-F238E27FC236}">
                <a16:creationId xmlns:a16="http://schemas.microsoft.com/office/drawing/2014/main" id="{82B212EA-86A0-92F0-0A30-D1666322280B}"/>
              </a:ext>
            </a:extLst>
          </p:cNvPr>
          <p:cNvPicPr>
            <a:picLocks noChangeAspect="1"/>
          </p:cNvPicPr>
          <p:nvPr/>
        </p:nvPicPr>
        <p:blipFill>
          <a:blip r:embed="rId3"/>
          <a:stretch>
            <a:fillRect/>
          </a:stretch>
        </p:blipFill>
        <p:spPr>
          <a:xfrm>
            <a:off x="1447800" y="5715000"/>
            <a:ext cx="2133887" cy="568049"/>
          </a:xfrm>
          <a:prstGeom prst="rect">
            <a:avLst/>
          </a:prstGeom>
        </p:spPr>
      </p:pic>
      <p:pic>
        <p:nvPicPr>
          <p:cNvPr id="6" name="Picture 5">
            <a:extLst>
              <a:ext uri="{FF2B5EF4-FFF2-40B4-BE49-F238E27FC236}">
                <a16:creationId xmlns:a16="http://schemas.microsoft.com/office/drawing/2014/main" id="{24F80C47-14E8-E0A4-D7EE-7BA40669301D}"/>
              </a:ext>
            </a:extLst>
          </p:cNvPr>
          <p:cNvPicPr>
            <a:picLocks noChangeAspect="1"/>
          </p:cNvPicPr>
          <p:nvPr/>
        </p:nvPicPr>
        <p:blipFill>
          <a:blip r:embed="rId4"/>
          <a:stretch>
            <a:fillRect/>
          </a:stretch>
        </p:blipFill>
        <p:spPr>
          <a:xfrm>
            <a:off x="381000" y="49296"/>
            <a:ext cx="8443130" cy="6808703"/>
          </a:xfrm>
          <a:prstGeom prst="rect">
            <a:avLst/>
          </a:prstGeom>
        </p:spPr>
      </p:pic>
      <p:sp>
        <p:nvSpPr>
          <p:cNvPr id="5" name="Oval 4">
            <a:extLst>
              <a:ext uri="{FF2B5EF4-FFF2-40B4-BE49-F238E27FC236}">
                <a16:creationId xmlns:a16="http://schemas.microsoft.com/office/drawing/2014/main" id="{E88072C2-B0DE-25A7-80AF-1F243A3609D9}"/>
              </a:ext>
            </a:extLst>
          </p:cNvPr>
          <p:cNvSpPr/>
          <p:nvPr/>
        </p:nvSpPr>
        <p:spPr>
          <a:xfrm>
            <a:off x="6926665" y="381000"/>
            <a:ext cx="1966130" cy="4953000"/>
          </a:xfrm>
          <a:prstGeom prst="ellipse">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AF5FC69-F79B-AD4B-9179-55CE3E80B3C1}"/>
              </a:ext>
            </a:extLst>
          </p:cNvPr>
          <p:cNvSpPr txBox="1"/>
          <p:nvPr/>
        </p:nvSpPr>
        <p:spPr>
          <a:xfrm>
            <a:off x="3269065" y="4343400"/>
            <a:ext cx="2667000" cy="369332"/>
          </a:xfrm>
          <a:prstGeom prst="rect">
            <a:avLst/>
          </a:prstGeom>
          <a:solidFill>
            <a:schemeClr val="bg1"/>
          </a:solidFill>
        </p:spPr>
        <p:txBody>
          <a:bodyPr wrap="square">
            <a:spAutoFit/>
          </a:bodyPr>
          <a:lstStyle/>
          <a:p>
            <a:pPr eaLnBrk="1" hangingPunct="1">
              <a:spcBef>
                <a:spcPct val="0"/>
              </a:spcBef>
              <a:buFontTx/>
              <a:buNone/>
            </a:pPr>
            <a:r>
              <a:rPr lang="en-US" altLang="en-US" sz="900" dirty="0">
                <a:latin typeface="Helvetica" panose="020B0604020202020204" pitchFamily="34" charset="0"/>
              </a:rPr>
              <a:t>From: 9. Pharmacologic Approaches to Glycemic Treatment: Standards of Care in Diabetes—2026 </a:t>
            </a:r>
          </a:p>
        </p:txBody>
      </p:sp>
    </p:spTree>
    <p:extLst>
      <p:ext uri="{BB962C8B-B14F-4D97-AF65-F5344CB8AC3E}">
        <p14:creationId xmlns:p14="http://schemas.microsoft.com/office/powerpoint/2010/main" val="724788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ABDC7-115A-AD6D-B913-40A83B57E4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42583E-BFA8-225A-1329-64C4616D3E2B}"/>
              </a:ext>
            </a:extLst>
          </p:cNvPr>
          <p:cNvSpPr>
            <a:spLocks noGrp="1"/>
          </p:cNvSpPr>
          <p:nvPr>
            <p:ph type="title"/>
          </p:nvPr>
        </p:nvSpPr>
        <p:spPr>
          <a:xfrm>
            <a:off x="457200" y="228600"/>
            <a:ext cx="8229600" cy="914400"/>
          </a:xfrm>
        </p:spPr>
        <p:txBody>
          <a:bodyPr anchor="b">
            <a:normAutofit/>
          </a:bodyPr>
          <a:lstStyle/>
          <a:p>
            <a:r>
              <a:rPr lang="en-US" sz="4100"/>
              <a:t>Coach Bev has no Conflict of Interest</a:t>
            </a:r>
          </a:p>
        </p:txBody>
      </p:sp>
      <p:sp>
        <p:nvSpPr>
          <p:cNvPr id="3" name="Content Placeholder 2">
            <a:extLst>
              <a:ext uri="{FF2B5EF4-FFF2-40B4-BE49-F238E27FC236}">
                <a16:creationId xmlns:a16="http://schemas.microsoft.com/office/drawing/2014/main" id="{B849B694-1C9B-E90C-4F8F-AC8428E6E561}"/>
              </a:ext>
            </a:extLst>
          </p:cNvPr>
          <p:cNvSpPr>
            <a:spLocks noGrp="1"/>
          </p:cNvSpPr>
          <p:nvPr>
            <p:ph sz="quarter" idx="1"/>
          </p:nvPr>
        </p:nvSpPr>
        <p:spPr>
          <a:xfrm>
            <a:off x="457200" y="1371600"/>
            <a:ext cx="4041648" cy="4785360"/>
          </a:xfrm>
        </p:spPr>
        <p:txBody>
          <a:bodyPr>
            <a:normAutofit/>
          </a:bodyPr>
          <a:lstStyle/>
          <a:p>
            <a:pPr>
              <a:lnSpc>
                <a:spcPct val="90000"/>
              </a:lnSpc>
            </a:pPr>
            <a:r>
              <a:rPr lang="en-US" sz="2500" dirty="0"/>
              <a:t>She’s not on any speaker's bureau</a:t>
            </a:r>
          </a:p>
          <a:p>
            <a:pPr>
              <a:lnSpc>
                <a:spcPct val="90000"/>
              </a:lnSpc>
            </a:pPr>
            <a:r>
              <a:rPr lang="en-US" sz="2500" dirty="0"/>
              <a:t>Does not invest or have any financial relationships with diabetes related companies.</a:t>
            </a:r>
          </a:p>
          <a:p>
            <a:pPr>
              <a:lnSpc>
                <a:spcPct val="90000"/>
              </a:lnSpc>
            </a:pPr>
            <a:r>
              <a:rPr lang="en-US" sz="2500" dirty="0"/>
              <a:t>Gathers information from reading package inserts, research and articles</a:t>
            </a:r>
          </a:p>
          <a:p>
            <a:pPr>
              <a:lnSpc>
                <a:spcPct val="90000"/>
              </a:lnSpc>
            </a:pPr>
            <a:r>
              <a:rPr lang="en-US" sz="2500" dirty="0"/>
              <a:t>The ADA Standards of Medical Care is main resource for course content</a:t>
            </a:r>
          </a:p>
          <a:p>
            <a:pPr>
              <a:lnSpc>
                <a:spcPct val="90000"/>
              </a:lnSpc>
            </a:pPr>
            <a:endParaRPr lang="en-US" sz="2500" dirty="0"/>
          </a:p>
        </p:txBody>
      </p:sp>
      <p:pic>
        <p:nvPicPr>
          <p:cNvPr id="5" name="Picture 4" descr="Pharmacist stocking drawer">
            <a:extLst>
              <a:ext uri="{FF2B5EF4-FFF2-40B4-BE49-F238E27FC236}">
                <a16:creationId xmlns:a16="http://schemas.microsoft.com/office/drawing/2014/main" id="{EB537815-5F88-99E8-AFCC-615478B23A07}"/>
              </a:ext>
            </a:extLst>
          </p:cNvPr>
          <p:cNvPicPr>
            <a:picLocks noChangeAspect="1"/>
          </p:cNvPicPr>
          <p:nvPr/>
        </p:nvPicPr>
        <p:blipFill>
          <a:blip r:embed="rId2" cstate="print">
            <a:extLst>
              <a:ext uri="{28A0092B-C50C-407E-A947-70E740481C1C}">
                <a14:useLocalDpi xmlns:a14="http://schemas.microsoft.com/office/drawing/2010/main" val="0"/>
              </a:ext>
            </a:extLst>
          </a:blip>
          <a:srcRect l="16348" r="29014" b="-3"/>
          <a:stretch>
            <a:fillRect/>
          </a:stretch>
        </p:blipFill>
        <p:spPr>
          <a:xfrm>
            <a:off x="5029200" y="1371600"/>
            <a:ext cx="3568446" cy="4237220"/>
          </a:xfrm>
          <a:prstGeom prst="rect">
            <a:avLst/>
          </a:prstGeom>
          <a:noFill/>
        </p:spPr>
      </p:pic>
    </p:spTree>
    <p:extLst>
      <p:ext uri="{BB962C8B-B14F-4D97-AF65-F5344CB8AC3E}">
        <p14:creationId xmlns:p14="http://schemas.microsoft.com/office/powerpoint/2010/main" val="339735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822" y="205740"/>
            <a:ext cx="8229600" cy="990600"/>
          </a:xfrm>
        </p:spPr>
        <p:txBody>
          <a:bodyPr/>
          <a:lstStyle/>
          <a:p>
            <a:r>
              <a:rPr lang="en-US" dirty="0"/>
              <a:t>Quick Question 1</a:t>
            </a:r>
          </a:p>
        </p:txBody>
      </p:sp>
      <p:sp>
        <p:nvSpPr>
          <p:cNvPr id="3" name="Content Placeholder 2"/>
          <p:cNvSpPr>
            <a:spLocks noGrp="1"/>
          </p:cNvSpPr>
          <p:nvPr>
            <p:ph sz="quarter" idx="1"/>
          </p:nvPr>
        </p:nvSpPr>
        <p:spPr/>
        <p:txBody>
          <a:bodyPr>
            <a:normAutofit/>
          </a:bodyPr>
          <a:lstStyle/>
          <a:p>
            <a:r>
              <a:rPr lang="en-US" sz="3200" dirty="0"/>
              <a:t>RT, a 61-year-old woman with BMI of 28 and type 2 diabetes 3 months. She wanted to try to manage diabetes with diet and exercise. GFR in 90s, UACR 14mg/gm, A1c 7.4%. Based on this info, which medication would you start?</a:t>
            </a:r>
          </a:p>
          <a:p>
            <a:r>
              <a:rPr lang="en-US" sz="3200" dirty="0"/>
              <a:t>A. Pioglitazone (Actos)</a:t>
            </a:r>
          </a:p>
          <a:p>
            <a:r>
              <a:rPr lang="en-US" sz="3200" dirty="0"/>
              <a:t>B. Metformin</a:t>
            </a:r>
          </a:p>
          <a:p>
            <a:r>
              <a:rPr lang="en-US" sz="3200" dirty="0"/>
              <a:t>C. GLP1-RA</a:t>
            </a:r>
          </a:p>
          <a:p>
            <a:r>
              <a:rPr lang="en-US" sz="3200" dirty="0"/>
              <a:t>D. Sulfonylurea</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3000" y="4038600"/>
            <a:ext cx="3047553" cy="2030908"/>
          </a:xfrm>
          <a:prstGeom prst="rect">
            <a:avLst/>
          </a:prstGeom>
        </p:spPr>
      </p:pic>
    </p:spTree>
    <p:custDataLst>
      <p:tags r:id="rId1"/>
    </p:custDataLst>
    <p:extLst>
      <p:ext uri="{BB962C8B-B14F-4D97-AF65-F5344CB8AC3E}">
        <p14:creationId xmlns:p14="http://schemas.microsoft.com/office/powerpoint/2010/main" val="2642562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BEC38F-F5F6-8FEC-B35D-2D70E41CF18C}"/>
              </a:ext>
            </a:extLst>
          </p:cNvPr>
          <p:cNvPicPr>
            <a:picLocks noChangeAspect="1"/>
          </p:cNvPicPr>
          <p:nvPr/>
        </p:nvPicPr>
        <p:blipFill>
          <a:blip r:embed="rId3"/>
          <a:stretch>
            <a:fillRect/>
          </a:stretch>
        </p:blipFill>
        <p:spPr>
          <a:xfrm>
            <a:off x="40397" y="82675"/>
            <a:ext cx="3293315" cy="6606651"/>
          </a:xfrm>
          <a:prstGeom prst="rect">
            <a:avLst/>
          </a:prstGeom>
        </p:spPr>
      </p:pic>
      <p:sp>
        <p:nvSpPr>
          <p:cNvPr id="54274" name="Title 1">
            <a:extLst>
              <a:ext uri="{FF2B5EF4-FFF2-40B4-BE49-F238E27FC236}">
                <a16:creationId xmlns:a16="http://schemas.microsoft.com/office/drawing/2014/main" id="{0DE5CB78-86CA-4D2A-BED8-72EC9ACA67D5}"/>
              </a:ext>
            </a:extLst>
          </p:cNvPr>
          <p:cNvSpPr>
            <a:spLocks noGrp="1" noChangeArrowheads="1"/>
          </p:cNvSpPr>
          <p:nvPr>
            <p:ph type="title"/>
          </p:nvPr>
        </p:nvSpPr>
        <p:spPr>
          <a:xfrm>
            <a:off x="3505200" y="104718"/>
            <a:ext cx="5181600" cy="1266882"/>
          </a:xfrm>
        </p:spPr>
        <p:txBody>
          <a:bodyPr>
            <a:noAutofit/>
          </a:bodyPr>
          <a:lstStyle/>
          <a:p>
            <a:pPr eaLnBrk="1" hangingPunct="1"/>
            <a:r>
              <a:rPr lang="en-US" altLang="en-US" sz="4000" dirty="0"/>
              <a:t>Metformin is “Usually” 1</a:t>
            </a:r>
            <a:r>
              <a:rPr lang="en-US" altLang="en-US" sz="4000" baseline="30000" dirty="0"/>
              <a:t>st</a:t>
            </a:r>
            <a:r>
              <a:rPr lang="en-US" altLang="en-US" sz="4000" dirty="0"/>
              <a:t> Line  </a:t>
            </a:r>
          </a:p>
        </p:txBody>
      </p:sp>
      <p:sp>
        <p:nvSpPr>
          <p:cNvPr id="5" name="Rectangle 4">
            <a:extLst>
              <a:ext uri="{FF2B5EF4-FFF2-40B4-BE49-F238E27FC236}">
                <a16:creationId xmlns:a16="http://schemas.microsoft.com/office/drawing/2014/main" id="{C6C5C9AA-69F1-0722-8075-95A230A19C64}"/>
              </a:ext>
            </a:extLst>
          </p:cNvPr>
          <p:cNvSpPr/>
          <p:nvPr/>
        </p:nvSpPr>
        <p:spPr>
          <a:xfrm>
            <a:off x="935220" y="838200"/>
            <a:ext cx="2493780" cy="5715634"/>
          </a:xfrm>
          <a:prstGeom prst="rect">
            <a:avLst/>
          </a:prstGeom>
          <a:noFill/>
          <a:ln w="38100">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E80BAD8-8F9F-41A3-92CA-5A44AC7A4BE0}"/>
              </a:ext>
            </a:extLst>
          </p:cNvPr>
          <p:cNvSpPr>
            <a:spLocks noGrp="1"/>
          </p:cNvSpPr>
          <p:nvPr>
            <p:ph sz="quarter" idx="1"/>
          </p:nvPr>
        </p:nvSpPr>
        <p:spPr>
          <a:xfrm>
            <a:off x="3429000" y="1600200"/>
            <a:ext cx="5578780" cy="4920342"/>
          </a:xfrm>
        </p:spPr>
        <p:txBody>
          <a:bodyPr rtlCol="0">
            <a:normAutofit/>
          </a:bodyPr>
          <a:lstStyle/>
          <a:p>
            <a:pPr>
              <a:buFont typeface="Arial"/>
              <a:buChar char="•"/>
              <a:defRPr/>
            </a:pPr>
            <a:r>
              <a:rPr lang="en-US" sz="3200" dirty="0"/>
              <a:t>Why metformin?</a:t>
            </a:r>
          </a:p>
          <a:p>
            <a:pPr lvl="1">
              <a:buFont typeface="Arial"/>
              <a:buChar char="–"/>
              <a:defRPr/>
            </a:pPr>
            <a:r>
              <a:rPr lang="en-US" sz="2400" dirty="0"/>
              <a:t>Longstanding evidence</a:t>
            </a:r>
          </a:p>
          <a:p>
            <a:pPr lvl="1">
              <a:buFont typeface="Arial"/>
              <a:buChar char="–"/>
              <a:defRPr/>
            </a:pPr>
            <a:r>
              <a:rPr lang="en-US" sz="2400" dirty="0"/>
              <a:t>High efficacy and safety</a:t>
            </a:r>
          </a:p>
          <a:p>
            <a:pPr lvl="1">
              <a:buFont typeface="Arial"/>
              <a:buChar char="–"/>
              <a:defRPr/>
            </a:pPr>
            <a:r>
              <a:rPr lang="en-US" sz="2400" dirty="0"/>
              <a:t> Inexpensive - 3 months for $12</a:t>
            </a:r>
          </a:p>
          <a:p>
            <a:pPr lvl="1">
              <a:buFont typeface="Arial"/>
              <a:buChar char="–"/>
              <a:defRPr/>
            </a:pPr>
            <a:r>
              <a:rPr lang="en-US" sz="2400" dirty="0"/>
              <a:t>Weight neutral</a:t>
            </a:r>
          </a:p>
          <a:p>
            <a:pPr lvl="1">
              <a:buFont typeface="Arial"/>
              <a:buChar char="–"/>
              <a:defRPr/>
            </a:pPr>
            <a:r>
              <a:rPr lang="en-US" sz="2400" dirty="0"/>
              <a:t> </a:t>
            </a:r>
            <a:r>
              <a:rPr lang="en-US" sz="2400" dirty="0">
                <a:solidFill>
                  <a:srgbClr val="0070C0"/>
                </a:solidFill>
              </a:rPr>
              <a:t>Check B12 levels at intervals especially if anemia or neuropathy.</a:t>
            </a:r>
          </a:p>
          <a:p>
            <a:pPr>
              <a:buFont typeface="Arial"/>
              <a:buChar char="•"/>
              <a:defRPr/>
            </a:pPr>
            <a:r>
              <a:rPr lang="en-US" sz="2400" dirty="0"/>
              <a:t>If ASCVD, HF or CKD or high ASCVD risk, use SGLT2i or GLP-1 RA +/- metformin</a:t>
            </a:r>
          </a:p>
          <a:p>
            <a:pPr>
              <a:buFont typeface="Arial"/>
              <a:buChar char="•"/>
              <a:defRPr/>
            </a:pPr>
            <a:r>
              <a:rPr lang="en-US" sz="2400" dirty="0"/>
              <a:t>If A1C ≥ 8.5%, consider combo therapy.</a:t>
            </a:r>
          </a:p>
        </p:txBody>
      </p:sp>
      <p:pic>
        <p:nvPicPr>
          <p:cNvPr id="4" name="Picture 3">
            <a:extLst>
              <a:ext uri="{FF2B5EF4-FFF2-40B4-BE49-F238E27FC236}">
                <a16:creationId xmlns:a16="http://schemas.microsoft.com/office/drawing/2014/main" id="{9255E2FB-651D-DFC9-BBDB-0BE417A7D6DB}"/>
              </a:ext>
            </a:extLst>
          </p:cNvPr>
          <p:cNvPicPr>
            <a:picLocks noChangeAspect="1"/>
          </p:cNvPicPr>
          <p:nvPr/>
        </p:nvPicPr>
        <p:blipFill>
          <a:blip r:embed="rId4"/>
          <a:stretch>
            <a:fillRect/>
          </a:stretch>
        </p:blipFill>
        <p:spPr>
          <a:xfrm>
            <a:off x="5947256" y="6046478"/>
            <a:ext cx="2748971" cy="608283"/>
          </a:xfrm>
          <a:prstGeom prst="rect">
            <a:avLst/>
          </a:prstGeom>
        </p:spPr>
      </p:pic>
    </p:spTree>
    <p:extLst>
      <p:ext uri="{BB962C8B-B14F-4D97-AF65-F5344CB8AC3E}">
        <p14:creationId xmlns:p14="http://schemas.microsoft.com/office/powerpoint/2010/main" val="1598149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657794-306F-99EB-4994-19500D746153}"/>
              </a:ext>
            </a:extLst>
          </p:cNvPr>
          <p:cNvPicPr>
            <a:picLocks noChangeAspect="1"/>
          </p:cNvPicPr>
          <p:nvPr/>
        </p:nvPicPr>
        <p:blipFill>
          <a:blip r:embed="rId3"/>
          <a:stretch>
            <a:fillRect/>
          </a:stretch>
        </p:blipFill>
        <p:spPr>
          <a:xfrm>
            <a:off x="137290" y="31263"/>
            <a:ext cx="9006710" cy="6429434"/>
          </a:xfrm>
          <a:prstGeom prst="rect">
            <a:avLst/>
          </a:prstGeom>
        </p:spPr>
      </p:pic>
      <p:pic>
        <p:nvPicPr>
          <p:cNvPr id="56322" name="Picture 3">
            <a:extLst>
              <a:ext uri="{FF2B5EF4-FFF2-40B4-BE49-F238E27FC236}">
                <a16:creationId xmlns:a16="http://schemas.microsoft.com/office/drawing/2014/main" id="{AF6EB5C0-8947-4CC4-A2BB-8312CFEA10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7818" y="4343400"/>
            <a:ext cx="4724400" cy="2324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05CBDF7B-577C-4CEA-A7B4-E444451A385C}"/>
              </a:ext>
            </a:extLst>
          </p:cNvPr>
          <p:cNvSpPr txBox="1"/>
          <p:nvPr/>
        </p:nvSpPr>
        <p:spPr>
          <a:xfrm>
            <a:off x="137290" y="4226704"/>
            <a:ext cx="4313905" cy="2440853"/>
          </a:xfrm>
          <a:prstGeom prst="rect">
            <a:avLst/>
          </a:prstGeom>
          <a:solidFill>
            <a:schemeClr val="accent3">
              <a:lumMod val="60000"/>
              <a:lumOff val="40000"/>
            </a:schemeClr>
          </a:solidFill>
        </p:spPr>
        <p:txBody>
          <a:bodyPr wrap="square">
            <a:spAutoFit/>
          </a:bodyPr>
          <a:lstStyle/>
          <a:p>
            <a:pPr eaLnBrk="1" hangingPunct="1">
              <a:defRPr/>
            </a:pPr>
            <a:r>
              <a:rPr lang="en-US" sz="2522" dirty="0" err="1"/>
              <a:t>Biguanide</a:t>
            </a:r>
            <a:r>
              <a:rPr lang="en-US" sz="2522" dirty="0"/>
              <a:t> derived from:</a:t>
            </a:r>
          </a:p>
          <a:p>
            <a:pPr eaLnBrk="1" hangingPunct="1">
              <a:defRPr/>
            </a:pPr>
            <a:r>
              <a:rPr lang="en-US" sz="2522" dirty="0"/>
              <a:t>Goat’s Rue </a:t>
            </a:r>
            <a:r>
              <a:rPr lang="en-US" sz="2522" i="1" dirty="0" err="1"/>
              <a:t>Galega</a:t>
            </a:r>
            <a:r>
              <a:rPr lang="en-US" sz="2522" i="1" dirty="0"/>
              <a:t> officinalis</a:t>
            </a:r>
            <a:r>
              <a:rPr lang="en-US" sz="2522" dirty="0"/>
              <a:t>,</a:t>
            </a:r>
          </a:p>
          <a:p>
            <a:pPr eaLnBrk="1" hangingPunct="1">
              <a:defRPr/>
            </a:pPr>
            <a:r>
              <a:rPr lang="en-US" sz="2522" dirty="0"/>
              <a:t>French Lilac</a:t>
            </a:r>
          </a:p>
          <a:p>
            <a:pPr eaLnBrk="1" hangingPunct="1">
              <a:defRPr/>
            </a:pPr>
            <a:r>
              <a:rPr lang="en-US" sz="2522" dirty="0">
                <a:solidFill>
                  <a:srgbClr val="002060"/>
                </a:solidFill>
              </a:rPr>
              <a:t>Does NOT harm kidneys</a:t>
            </a:r>
          </a:p>
          <a:p>
            <a:pPr eaLnBrk="1" hangingPunct="1">
              <a:defRPr/>
            </a:pPr>
            <a:r>
              <a:rPr lang="en-US" sz="2522" dirty="0">
                <a:solidFill>
                  <a:srgbClr val="002060"/>
                </a:solidFill>
              </a:rPr>
              <a:t>$10 for 3-month supply from Walmart &amp; other pharmacies</a:t>
            </a:r>
          </a:p>
        </p:txBody>
      </p:sp>
    </p:spTree>
    <p:extLst>
      <p:ext uri="{BB962C8B-B14F-4D97-AF65-F5344CB8AC3E}">
        <p14:creationId xmlns:p14="http://schemas.microsoft.com/office/powerpoint/2010/main" val="920407438"/>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Woman in business attire">
            <a:extLst>
              <a:ext uri="{FF2B5EF4-FFF2-40B4-BE49-F238E27FC236}">
                <a16:creationId xmlns:a16="http://schemas.microsoft.com/office/drawing/2014/main" id="{2B9521F7-D6B8-410B-78BE-2E844822B299}"/>
              </a:ext>
            </a:extLst>
          </p:cNvPr>
          <p:cNvPicPr>
            <a:picLocks noChangeAspect="1"/>
          </p:cNvPicPr>
          <p:nvPr/>
        </p:nvPicPr>
        <p:blipFill>
          <a:blip r:embed="rId2" cstate="print">
            <a:extLst>
              <a:ext uri="{28A0092B-C50C-407E-A947-70E740481C1C}">
                <a14:useLocalDpi xmlns:a14="http://schemas.microsoft.com/office/drawing/2010/main" val="0"/>
              </a:ext>
            </a:extLst>
          </a:blip>
          <a:srcRect l="6207" r="55459"/>
          <a:stretch/>
        </p:blipFill>
        <p:spPr>
          <a:xfrm>
            <a:off x="6968469" y="1981200"/>
            <a:ext cx="1828800" cy="3182121"/>
          </a:xfrm>
          <a:prstGeom prst="rect">
            <a:avLst/>
          </a:prstGeom>
        </p:spPr>
      </p:pic>
      <p:sp>
        <p:nvSpPr>
          <p:cNvPr id="2" name="Title 1">
            <a:extLst>
              <a:ext uri="{FF2B5EF4-FFF2-40B4-BE49-F238E27FC236}">
                <a16:creationId xmlns:a16="http://schemas.microsoft.com/office/drawing/2014/main" id="{71E95376-035A-4E11-036D-91229CE24893}"/>
              </a:ext>
            </a:extLst>
          </p:cNvPr>
          <p:cNvSpPr>
            <a:spLocks noGrp="1"/>
          </p:cNvSpPr>
          <p:nvPr>
            <p:ph type="title"/>
          </p:nvPr>
        </p:nvSpPr>
        <p:spPr>
          <a:xfrm>
            <a:off x="457200" y="152400"/>
            <a:ext cx="8229600" cy="1447800"/>
          </a:xfrm>
        </p:spPr>
        <p:txBody>
          <a:bodyPr>
            <a:normAutofit fontScale="90000"/>
          </a:bodyPr>
          <a:lstStyle/>
          <a:p>
            <a:r>
              <a:rPr lang="en-US" dirty="0"/>
              <a:t>Metformin and Kidney Disease – 2026 Update</a:t>
            </a:r>
          </a:p>
        </p:txBody>
      </p:sp>
      <p:sp>
        <p:nvSpPr>
          <p:cNvPr id="3" name="Content Placeholder 2">
            <a:extLst>
              <a:ext uri="{FF2B5EF4-FFF2-40B4-BE49-F238E27FC236}">
                <a16:creationId xmlns:a16="http://schemas.microsoft.com/office/drawing/2014/main" id="{B460E957-CA46-33A5-FA48-32B465287DF8}"/>
              </a:ext>
            </a:extLst>
          </p:cNvPr>
          <p:cNvSpPr>
            <a:spLocks noGrp="1"/>
          </p:cNvSpPr>
          <p:nvPr>
            <p:ph sz="quarter" idx="1"/>
          </p:nvPr>
        </p:nvSpPr>
        <p:spPr>
          <a:xfrm>
            <a:off x="457200" y="1694679"/>
            <a:ext cx="6553200" cy="4401321"/>
          </a:xfrm>
        </p:spPr>
        <p:txBody>
          <a:bodyPr>
            <a:normAutofit fontScale="92500"/>
          </a:bodyPr>
          <a:lstStyle/>
          <a:p>
            <a:r>
              <a:rPr lang="en-US" sz="3200" dirty="0">
                <a:effectLst/>
                <a:ea typeface="Calibri" panose="020F0502020204030204" pitchFamily="34" charset="0"/>
                <a:cs typeface="Calibri" panose="020F0502020204030204" pitchFamily="34" charset="0"/>
              </a:rPr>
              <a:t>Metformin is also a preferred agent in CKD due to well-documented efficacy and safety profile in type 2 diabetes. </a:t>
            </a:r>
          </a:p>
          <a:p>
            <a:pPr lvl="1"/>
            <a:r>
              <a:rPr lang="en-US" dirty="0">
                <a:effectLst/>
                <a:ea typeface="Calibri" panose="020F0502020204030204" pitchFamily="34" charset="0"/>
                <a:cs typeface="Calibri" panose="020F0502020204030204" pitchFamily="34" charset="0"/>
              </a:rPr>
              <a:t>However, there is no documented direct kidney benefit.</a:t>
            </a:r>
          </a:p>
          <a:p>
            <a:r>
              <a:rPr lang="en-US" sz="2800" dirty="0">
                <a:effectLst/>
                <a:ea typeface="Calibri" panose="020F0502020204030204" pitchFamily="34" charset="0"/>
                <a:cs typeface="Calibri" panose="020F0502020204030204" pitchFamily="34" charset="0"/>
              </a:rPr>
              <a:t>Don’t start metformin if eGFR is &lt;45  </a:t>
            </a:r>
          </a:p>
          <a:p>
            <a:r>
              <a:rPr lang="en-US" sz="2800" dirty="0">
                <a:effectLst/>
                <a:ea typeface="Calibri" panose="020F0502020204030204" pitchFamily="34" charset="0"/>
                <a:cs typeface="Calibri" panose="020F0502020204030204" pitchFamily="34" charset="0"/>
              </a:rPr>
              <a:t>Reduce dose of metformin if eGFR is &lt;45 individual is already on metformin.</a:t>
            </a:r>
          </a:p>
          <a:p>
            <a:r>
              <a:rPr lang="en-US" sz="2800" dirty="0">
                <a:effectLst/>
                <a:ea typeface="Calibri" panose="020F0502020204030204" pitchFamily="34" charset="0"/>
                <a:cs typeface="Calibri" panose="020F0502020204030204" pitchFamily="34" charset="0"/>
              </a:rPr>
              <a:t>Stop metformin once eGFR is &lt;30</a:t>
            </a:r>
            <a:endParaRPr lang="en-US" sz="5400" dirty="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0CB01E3E-BC58-7595-89A2-38B8DE66243E}"/>
              </a:ext>
            </a:extLst>
          </p:cNvPr>
          <p:cNvSpPr txBox="1"/>
          <p:nvPr/>
        </p:nvSpPr>
        <p:spPr>
          <a:xfrm>
            <a:off x="1219200" y="6096000"/>
            <a:ext cx="7086600" cy="523220"/>
          </a:xfrm>
          <a:prstGeom prst="rect">
            <a:avLst/>
          </a:prstGeom>
          <a:noFill/>
        </p:spPr>
        <p:txBody>
          <a:bodyPr wrap="square" rtlCol="0">
            <a:spAutoFit/>
          </a:bodyPr>
          <a:lstStyle/>
          <a:p>
            <a:r>
              <a:rPr lang="en-US" sz="2800" dirty="0">
                <a:solidFill>
                  <a:srgbClr val="0070C0"/>
                </a:solidFill>
              </a:rPr>
              <a:t>Generally, hold metformin during hospital stay.</a:t>
            </a:r>
          </a:p>
        </p:txBody>
      </p:sp>
    </p:spTree>
    <p:extLst>
      <p:ext uri="{BB962C8B-B14F-4D97-AF65-F5344CB8AC3E}">
        <p14:creationId xmlns:p14="http://schemas.microsoft.com/office/powerpoint/2010/main" val="86038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itle 1">
            <a:extLst>
              <a:ext uri="{FF2B5EF4-FFF2-40B4-BE49-F238E27FC236}">
                <a16:creationId xmlns:a16="http://schemas.microsoft.com/office/drawing/2014/main" id="{75D8AC65-DEC7-4196-939A-DAA7024772A5}"/>
              </a:ext>
            </a:extLst>
          </p:cNvPr>
          <p:cNvSpPr>
            <a:spLocks noGrp="1" noChangeArrowheads="1"/>
          </p:cNvSpPr>
          <p:nvPr>
            <p:ph type="title"/>
          </p:nvPr>
        </p:nvSpPr>
        <p:spPr/>
        <p:txBody>
          <a:bodyPr>
            <a:normAutofit/>
          </a:bodyPr>
          <a:lstStyle/>
          <a:p>
            <a:pPr eaLnBrk="1" hangingPunct="1"/>
            <a:r>
              <a:rPr lang="en-US" altLang="en-US" sz="4400" dirty="0"/>
              <a:t>Sulfonylureas - Squirters</a:t>
            </a:r>
          </a:p>
        </p:txBody>
      </p:sp>
      <p:sp>
        <p:nvSpPr>
          <p:cNvPr id="142339" name="Content Placeholder 2">
            <a:extLst>
              <a:ext uri="{FF2B5EF4-FFF2-40B4-BE49-F238E27FC236}">
                <a16:creationId xmlns:a16="http://schemas.microsoft.com/office/drawing/2014/main" id="{AC246E6E-88E8-4ECE-8C6E-39663156F27E}"/>
              </a:ext>
            </a:extLst>
          </p:cNvPr>
          <p:cNvSpPr>
            <a:spLocks noGrp="1" noChangeArrowheads="1"/>
          </p:cNvSpPr>
          <p:nvPr>
            <p:ph sz="quarter" idx="1"/>
          </p:nvPr>
        </p:nvSpPr>
        <p:spPr>
          <a:xfrm>
            <a:off x="457200" y="1219200"/>
            <a:ext cx="8077200" cy="4937760"/>
          </a:xfrm>
        </p:spPr>
        <p:txBody>
          <a:bodyPr>
            <a:normAutofit/>
          </a:bodyPr>
          <a:lstStyle/>
          <a:p>
            <a:pPr eaLnBrk="1" hangingPunct="1"/>
            <a:r>
              <a:rPr lang="en-US" altLang="en-US" sz="2800" dirty="0"/>
              <a:t>Mechanism: Stimulate beta cells to release insulin</a:t>
            </a:r>
          </a:p>
          <a:p>
            <a:pPr eaLnBrk="1" hangingPunct="1"/>
            <a:r>
              <a:rPr lang="en-US" altLang="en-US" sz="2800" dirty="0"/>
              <a:t>Dosed 1-2x daily before meals</a:t>
            </a:r>
          </a:p>
          <a:p>
            <a:pPr eaLnBrk="1" hangingPunct="1"/>
            <a:r>
              <a:rPr lang="en-US" altLang="en-US" sz="2800" dirty="0"/>
              <a:t>Adverse effects</a:t>
            </a:r>
          </a:p>
          <a:p>
            <a:pPr lvl="1" eaLnBrk="1" hangingPunct="1"/>
            <a:r>
              <a:rPr lang="en-US" altLang="en-US" sz="2000" dirty="0"/>
              <a:t>Hypoglycemia, Weight gain, watch renal function</a:t>
            </a:r>
            <a:endParaRPr lang="en-US" altLang="en-US" sz="2800" dirty="0"/>
          </a:p>
          <a:p>
            <a:pPr eaLnBrk="1" hangingPunct="1"/>
            <a:r>
              <a:rPr lang="en-US" altLang="en-US" sz="2800" dirty="0"/>
              <a:t>Low cost, $12 for 3 months supply</a:t>
            </a:r>
          </a:p>
          <a:p>
            <a:pPr eaLnBrk="1" hangingPunct="1"/>
            <a:r>
              <a:rPr lang="en-US" altLang="en-US" sz="2800" dirty="0"/>
              <a:t>Can help with glucose toxicity, lowers A1C 1-2%</a:t>
            </a:r>
            <a:endParaRPr lang="en-US" altLang="en-US" sz="3600" dirty="0"/>
          </a:p>
        </p:txBody>
      </p:sp>
      <p:pic>
        <p:nvPicPr>
          <p:cNvPr id="142340" name="Picture 2">
            <a:extLst>
              <a:ext uri="{FF2B5EF4-FFF2-40B4-BE49-F238E27FC236}">
                <a16:creationId xmlns:a16="http://schemas.microsoft.com/office/drawing/2014/main" id="{6342EBB4-1035-44F4-AFC3-0617C0F165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686" y="4267200"/>
            <a:ext cx="8512628"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438EEC68-8ECE-D8B1-8113-EB7AE55CC057}"/>
              </a:ext>
            </a:extLst>
          </p:cNvPr>
          <p:cNvPicPr>
            <a:picLocks noChangeAspect="1"/>
          </p:cNvPicPr>
          <p:nvPr/>
        </p:nvPicPr>
        <p:blipFill>
          <a:blip r:embed="rId4"/>
          <a:stretch>
            <a:fillRect/>
          </a:stretch>
        </p:blipFill>
        <p:spPr>
          <a:xfrm rot="20225002">
            <a:off x="6101724" y="1909933"/>
            <a:ext cx="2606115" cy="1147028"/>
          </a:xfrm>
          <a:prstGeom prst="rect">
            <a:avLst/>
          </a:prstGeom>
        </p:spPr>
      </p:pic>
      <p:sp>
        <p:nvSpPr>
          <p:cNvPr id="4" name="TextBox 3">
            <a:extLst>
              <a:ext uri="{FF2B5EF4-FFF2-40B4-BE49-F238E27FC236}">
                <a16:creationId xmlns:a16="http://schemas.microsoft.com/office/drawing/2014/main" id="{E216978E-A80C-A396-E9B5-FF0136017694}"/>
              </a:ext>
            </a:extLst>
          </p:cNvPr>
          <p:cNvSpPr txBox="1"/>
          <p:nvPr/>
        </p:nvSpPr>
        <p:spPr>
          <a:xfrm>
            <a:off x="685800" y="6096000"/>
            <a:ext cx="8077200" cy="523220"/>
          </a:xfrm>
          <a:prstGeom prst="rect">
            <a:avLst/>
          </a:prstGeom>
          <a:noFill/>
        </p:spPr>
        <p:txBody>
          <a:bodyPr wrap="square" rtlCol="0">
            <a:spAutoFit/>
          </a:bodyPr>
          <a:lstStyle/>
          <a:p>
            <a:r>
              <a:rPr lang="en-US" sz="2800" dirty="0">
                <a:solidFill>
                  <a:srgbClr val="0070C0"/>
                </a:solidFill>
              </a:rPr>
              <a:t>Hold sulfonylureas inpatient to prevent hypoglycemia.</a:t>
            </a:r>
          </a:p>
        </p:txBody>
      </p:sp>
    </p:spTree>
    <p:extLst>
      <p:ext uri="{BB962C8B-B14F-4D97-AF65-F5344CB8AC3E}">
        <p14:creationId xmlns:p14="http://schemas.microsoft.com/office/powerpoint/2010/main" val="1880279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Title 1">
            <a:extLst>
              <a:ext uri="{FF2B5EF4-FFF2-40B4-BE49-F238E27FC236}">
                <a16:creationId xmlns:a16="http://schemas.microsoft.com/office/drawing/2014/main" id="{8B02A293-8FB0-4C70-86EB-4B81BA0DBE7A}"/>
              </a:ext>
            </a:extLst>
          </p:cNvPr>
          <p:cNvSpPr>
            <a:spLocks noGrp="1" noChangeArrowheads="1"/>
          </p:cNvSpPr>
          <p:nvPr>
            <p:ph type="title"/>
          </p:nvPr>
        </p:nvSpPr>
        <p:spPr>
          <a:xfrm>
            <a:off x="457200" y="130629"/>
            <a:ext cx="8229600" cy="990600"/>
          </a:xfrm>
        </p:spPr>
        <p:txBody>
          <a:bodyPr>
            <a:normAutofit/>
          </a:bodyPr>
          <a:lstStyle/>
          <a:p>
            <a:pPr eaLnBrk="1" hangingPunct="1"/>
            <a:r>
              <a:rPr lang="en-US" altLang="en-US" sz="4800" dirty="0"/>
              <a:t>Case Study KR – Poll 2</a:t>
            </a:r>
          </a:p>
        </p:txBody>
      </p:sp>
      <p:sp>
        <p:nvSpPr>
          <p:cNvPr id="121860" name="Content Placeholder 2">
            <a:extLst>
              <a:ext uri="{FF2B5EF4-FFF2-40B4-BE49-F238E27FC236}">
                <a16:creationId xmlns:a16="http://schemas.microsoft.com/office/drawing/2014/main" id="{60930CE2-B642-4788-A61A-4AB77196BFEC}"/>
              </a:ext>
            </a:extLst>
          </p:cNvPr>
          <p:cNvSpPr>
            <a:spLocks noGrp="1" noChangeArrowheads="1"/>
          </p:cNvSpPr>
          <p:nvPr>
            <p:ph sz="quarter" idx="1"/>
          </p:nvPr>
        </p:nvSpPr>
        <p:spPr>
          <a:xfrm>
            <a:off x="457200" y="1092200"/>
            <a:ext cx="8229600" cy="5486400"/>
          </a:xfrm>
        </p:spPr>
        <p:txBody>
          <a:bodyPr/>
          <a:lstStyle/>
          <a:p>
            <a:pPr marL="0" indent="0" eaLnBrk="1" hangingPunct="1">
              <a:buNone/>
            </a:pPr>
            <a:r>
              <a:rPr lang="en-US" altLang="en-US" sz="3243" dirty="0"/>
              <a:t>KR is a 47yoM with type 2 diabetes x 5 years. Complains of dizziness/shakiness 3x a week, especially after surfing. Last A1C 6.7%. Which of their medications is most likely causing hypoglycemia? </a:t>
            </a:r>
          </a:p>
          <a:p>
            <a:pPr marL="360365" lvl="1" indent="0" eaLnBrk="1" hangingPunct="1">
              <a:buNone/>
            </a:pPr>
            <a:r>
              <a:rPr lang="en-US" altLang="en-US" sz="3243" dirty="0"/>
              <a:t>A. Metformin</a:t>
            </a:r>
          </a:p>
          <a:p>
            <a:pPr marL="360365" lvl="1" indent="0" eaLnBrk="1" hangingPunct="1">
              <a:buNone/>
            </a:pPr>
            <a:r>
              <a:rPr lang="en-US" altLang="en-US" sz="3243" dirty="0"/>
              <a:t>B. Sitagliptin (Januvia)</a:t>
            </a:r>
          </a:p>
          <a:p>
            <a:pPr marL="360365" lvl="1" indent="0" eaLnBrk="1" hangingPunct="1">
              <a:buNone/>
            </a:pPr>
            <a:r>
              <a:rPr lang="en-US" altLang="en-US" sz="3243" dirty="0"/>
              <a:t>C. Glimepiride (Amaryl)</a:t>
            </a:r>
          </a:p>
          <a:p>
            <a:pPr marL="360365" lvl="1" indent="0" eaLnBrk="1" hangingPunct="1">
              <a:buNone/>
            </a:pPr>
            <a:r>
              <a:rPr lang="en-US" altLang="en-US" sz="3243" dirty="0"/>
              <a:t>D. Pioglitazone (Actos)</a:t>
            </a:r>
            <a:endParaRPr lang="en-US" altLang="en-US" sz="2522" dirty="0"/>
          </a:p>
        </p:txBody>
      </p:sp>
      <p:pic>
        <p:nvPicPr>
          <p:cNvPr id="3" name="Picture 2" descr="Woman carrying surfboard facing the sea">
            <a:extLst>
              <a:ext uri="{FF2B5EF4-FFF2-40B4-BE49-F238E27FC236}">
                <a16:creationId xmlns:a16="http://schemas.microsoft.com/office/drawing/2014/main" id="{A2B8C90C-E093-7025-D634-05286434F7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8800" y="3680552"/>
            <a:ext cx="3162300" cy="2108200"/>
          </a:xfrm>
          <a:prstGeom prst="rect">
            <a:avLst/>
          </a:prstGeom>
        </p:spPr>
      </p:pic>
    </p:spTree>
    <p:extLst>
      <p:ext uri="{BB962C8B-B14F-4D97-AF65-F5344CB8AC3E}">
        <p14:creationId xmlns:p14="http://schemas.microsoft.com/office/powerpoint/2010/main" val="573662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1">
            <a:extLst>
              <a:ext uri="{FF2B5EF4-FFF2-40B4-BE49-F238E27FC236}">
                <a16:creationId xmlns:a16="http://schemas.microsoft.com/office/drawing/2014/main" id="{F53594A7-3B28-4FFE-8CDD-989304B96421}"/>
              </a:ext>
            </a:extLst>
          </p:cNvPr>
          <p:cNvSpPr>
            <a:spLocks noGrp="1" noChangeArrowheads="1"/>
          </p:cNvSpPr>
          <p:nvPr>
            <p:ph type="title"/>
          </p:nvPr>
        </p:nvSpPr>
        <p:spPr/>
        <p:txBody>
          <a:bodyPr>
            <a:normAutofit/>
          </a:bodyPr>
          <a:lstStyle/>
          <a:p>
            <a:pPr eaLnBrk="1" hangingPunct="1"/>
            <a:r>
              <a:rPr lang="en-US" altLang="en-US" sz="4400" dirty="0"/>
              <a:t>Hypoglycemia &amp; Next Steps</a:t>
            </a:r>
          </a:p>
        </p:txBody>
      </p:sp>
      <p:sp>
        <p:nvSpPr>
          <p:cNvPr id="2" name="Text Placeholder 1">
            <a:extLst>
              <a:ext uri="{FF2B5EF4-FFF2-40B4-BE49-F238E27FC236}">
                <a16:creationId xmlns:a16="http://schemas.microsoft.com/office/drawing/2014/main" id="{3A54194B-B814-B674-6BDA-55521E6FF816}"/>
              </a:ext>
            </a:extLst>
          </p:cNvPr>
          <p:cNvSpPr>
            <a:spLocks noGrp="1"/>
          </p:cNvSpPr>
          <p:nvPr>
            <p:ph type="body" idx="1"/>
          </p:nvPr>
        </p:nvSpPr>
        <p:spPr>
          <a:xfrm>
            <a:off x="531812" y="1447800"/>
            <a:ext cx="4040188" cy="685800"/>
          </a:xfrm>
        </p:spPr>
        <p:txBody>
          <a:bodyPr/>
          <a:lstStyle/>
          <a:p>
            <a:pPr algn="ctr"/>
            <a:r>
              <a:rPr lang="en-US" sz="2800" dirty="0">
                <a:solidFill>
                  <a:srgbClr val="00B050"/>
                </a:solidFill>
              </a:rPr>
              <a:t>Do NOT Cause Hypoglycemia</a:t>
            </a:r>
          </a:p>
        </p:txBody>
      </p:sp>
      <p:sp>
        <p:nvSpPr>
          <p:cNvPr id="3" name="Text Placeholder 2">
            <a:extLst>
              <a:ext uri="{FF2B5EF4-FFF2-40B4-BE49-F238E27FC236}">
                <a16:creationId xmlns:a16="http://schemas.microsoft.com/office/drawing/2014/main" id="{CE4A7646-E163-BAEE-3DA9-D5707BA15366}"/>
              </a:ext>
            </a:extLst>
          </p:cNvPr>
          <p:cNvSpPr>
            <a:spLocks noGrp="1"/>
          </p:cNvSpPr>
          <p:nvPr>
            <p:ph type="body" sz="half" idx="3"/>
          </p:nvPr>
        </p:nvSpPr>
        <p:spPr>
          <a:xfrm>
            <a:off x="5172308" y="1600200"/>
            <a:ext cx="4041775" cy="685800"/>
          </a:xfrm>
        </p:spPr>
        <p:txBody>
          <a:bodyPr/>
          <a:lstStyle/>
          <a:p>
            <a:r>
              <a:rPr lang="en-US" sz="3200" dirty="0">
                <a:solidFill>
                  <a:srgbClr val="C00000"/>
                </a:solidFill>
              </a:rPr>
              <a:t>Can Cause Hypoglycemia</a:t>
            </a:r>
          </a:p>
        </p:txBody>
      </p:sp>
      <p:graphicFrame>
        <p:nvGraphicFramePr>
          <p:cNvPr id="4" name="Content Placeholder 3">
            <a:extLst>
              <a:ext uri="{FF2B5EF4-FFF2-40B4-BE49-F238E27FC236}">
                <a16:creationId xmlns:a16="http://schemas.microsoft.com/office/drawing/2014/main" id="{0CB89F87-DA57-4799-92DE-223A0FFEFB4B}"/>
              </a:ext>
            </a:extLst>
          </p:cNvPr>
          <p:cNvGraphicFramePr>
            <a:graphicFrameLocks noGrp="1"/>
          </p:cNvGraphicFramePr>
          <p:nvPr>
            <p:ph sz="quarter" idx="2"/>
            <p:extLst>
              <p:ext uri="{D42A27DB-BD31-4B8C-83A1-F6EECF244321}">
                <p14:modId xmlns:p14="http://schemas.microsoft.com/office/powerpoint/2010/main" val="1097203935"/>
              </p:ext>
            </p:extLst>
          </p:nvPr>
        </p:nvGraphicFramePr>
        <p:xfrm>
          <a:off x="457200" y="2133600"/>
          <a:ext cx="4038600" cy="403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ontent Placeholder 5">
            <a:extLst>
              <a:ext uri="{FF2B5EF4-FFF2-40B4-BE49-F238E27FC236}">
                <a16:creationId xmlns:a16="http://schemas.microsoft.com/office/drawing/2014/main" id="{BA15A57F-E483-CEC4-F75C-D727CD5B9C81}"/>
              </a:ext>
            </a:extLst>
          </p:cNvPr>
          <p:cNvSpPr>
            <a:spLocks noGrp="1"/>
          </p:cNvSpPr>
          <p:nvPr>
            <p:ph sz="quarter" idx="4"/>
          </p:nvPr>
        </p:nvSpPr>
        <p:spPr>
          <a:xfrm>
            <a:off x="5163015" y="2362200"/>
            <a:ext cx="3505200" cy="3580912"/>
          </a:xfrm>
        </p:spPr>
        <p:txBody>
          <a:bodyPr/>
          <a:lstStyle/>
          <a:p>
            <a:r>
              <a:rPr lang="en-US" dirty="0"/>
              <a:t>Sulfonylurea</a:t>
            </a:r>
          </a:p>
          <a:p>
            <a:r>
              <a:rPr lang="en-US" dirty="0"/>
              <a:t>Meglitinides</a:t>
            </a:r>
          </a:p>
          <a:p>
            <a:r>
              <a:rPr lang="en-US" dirty="0"/>
              <a:t>Insulin</a:t>
            </a:r>
          </a:p>
        </p:txBody>
      </p:sp>
      <p:cxnSp>
        <p:nvCxnSpPr>
          <p:cNvPr id="8" name="Straight Connector 7">
            <a:extLst>
              <a:ext uri="{FF2B5EF4-FFF2-40B4-BE49-F238E27FC236}">
                <a16:creationId xmlns:a16="http://schemas.microsoft.com/office/drawing/2014/main" id="{665D764B-F595-51E3-7666-A42910815A3E}"/>
              </a:ext>
            </a:extLst>
          </p:cNvPr>
          <p:cNvCxnSpPr/>
          <p:nvPr/>
        </p:nvCxnSpPr>
        <p:spPr>
          <a:xfrm>
            <a:off x="4760911" y="1295400"/>
            <a:ext cx="76202" cy="4923082"/>
          </a:xfrm>
          <a:prstGeom prst="line">
            <a:avLst/>
          </a:prstGeom>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1968074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457200" y="152400"/>
            <a:ext cx="8229600" cy="990600"/>
          </a:xfrm>
        </p:spPr>
        <p:txBody>
          <a:bodyPr>
            <a:normAutofit fontScale="90000"/>
          </a:bodyPr>
          <a:lstStyle/>
          <a:p>
            <a:pPr eaLnBrk="1" hangingPunct="1">
              <a:defRPr/>
            </a:pPr>
            <a:r>
              <a:rPr lang="en-US" sz="4000" dirty="0"/>
              <a:t>DPP-4 Inhibitors – “Incretin Enhancers”</a:t>
            </a:r>
            <a:r>
              <a:rPr lang="en-US" sz="4000" dirty="0">
                <a:solidFill>
                  <a:schemeClr val="folHlink"/>
                </a:solidFill>
              </a:rPr>
              <a:t> </a:t>
            </a:r>
            <a:br>
              <a:rPr lang="en-US" dirty="0">
                <a:solidFill>
                  <a:schemeClr val="folHlink"/>
                </a:solidFill>
              </a:rPr>
            </a:br>
            <a:endParaRPr lang="en-US" sz="2000" dirty="0"/>
          </a:p>
        </p:txBody>
      </p:sp>
      <p:sp>
        <p:nvSpPr>
          <p:cNvPr id="1511427" name="Rectangle 3"/>
          <p:cNvSpPr>
            <a:spLocks noGrp="1" noChangeArrowheads="1"/>
          </p:cNvSpPr>
          <p:nvPr>
            <p:ph sz="quarter" idx="1"/>
          </p:nvPr>
        </p:nvSpPr>
        <p:spPr>
          <a:xfrm>
            <a:off x="405384" y="1143000"/>
            <a:ext cx="8229600" cy="4876800"/>
          </a:xfrm>
        </p:spPr>
        <p:txBody>
          <a:bodyPr>
            <a:normAutofit/>
          </a:bodyPr>
          <a:lstStyle/>
          <a:p>
            <a:pPr>
              <a:defRPr/>
            </a:pPr>
            <a:r>
              <a:rPr lang="en-US" sz="2800" b="1" dirty="0"/>
              <a:t>Action:</a:t>
            </a:r>
            <a:r>
              <a:rPr lang="en-US" sz="2800" dirty="0"/>
              <a:t> </a:t>
            </a:r>
          </a:p>
          <a:p>
            <a:pPr lvl="1">
              <a:defRPr/>
            </a:pPr>
            <a:r>
              <a:rPr lang="en-US" sz="2400" dirty="0"/>
              <a:t>Increase insulin release w/ meals</a:t>
            </a:r>
          </a:p>
          <a:p>
            <a:pPr lvl="1">
              <a:defRPr/>
            </a:pPr>
            <a:r>
              <a:rPr lang="en-US" sz="2400" dirty="0"/>
              <a:t>Suppress glucagon</a:t>
            </a:r>
          </a:p>
          <a:p>
            <a:pPr>
              <a:defRPr/>
            </a:pPr>
            <a:r>
              <a:rPr lang="en-US" sz="2800" b="1" dirty="0"/>
              <a:t>Efficacy:</a:t>
            </a:r>
            <a:r>
              <a:rPr lang="en-US" sz="2800" dirty="0"/>
              <a:t> 	Decreases A1c by 0.6 -0.8% </a:t>
            </a:r>
          </a:p>
          <a:p>
            <a:pPr>
              <a:defRPr/>
            </a:pPr>
            <a:r>
              <a:rPr lang="en-US" sz="2800" dirty="0"/>
              <a:t>Alogliptin increased risk of heart failure</a:t>
            </a:r>
          </a:p>
          <a:p>
            <a:pPr>
              <a:defRPr/>
            </a:pPr>
            <a:r>
              <a:rPr lang="en-US" sz="2800" dirty="0"/>
              <a:t>Average Wholesale Price: $650 month </a:t>
            </a:r>
            <a:r>
              <a:rPr lang="en-US" dirty="0"/>
              <a:t> </a:t>
            </a:r>
            <a:endParaRPr lang="en-US" sz="2800" dirty="0"/>
          </a:p>
        </p:txBody>
      </p:sp>
      <p:pic>
        <p:nvPicPr>
          <p:cNvPr id="4" name="Picture 3">
            <a:extLst>
              <a:ext uri="{FF2B5EF4-FFF2-40B4-BE49-F238E27FC236}">
                <a16:creationId xmlns:a16="http://schemas.microsoft.com/office/drawing/2014/main" id="{37460653-87A7-CAD8-A466-46D159DCA5BD}"/>
              </a:ext>
            </a:extLst>
          </p:cNvPr>
          <p:cNvPicPr>
            <a:picLocks noChangeAspect="1"/>
          </p:cNvPicPr>
          <p:nvPr/>
        </p:nvPicPr>
        <p:blipFill>
          <a:blip r:embed="rId4"/>
          <a:stretch>
            <a:fillRect/>
          </a:stretch>
        </p:blipFill>
        <p:spPr>
          <a:xfrm>
            <a:off x="405384" y="4114800"/>
            <a:ext cx="8542204" cy="2082241"/>
          </a:xfrm>
          <a:prstGeom prst="rect">
            <a:avLst/>
          </a:prstGeom>
        </p:spPr>
      </p:pic>
      <p:sp>
        <p:nvSpPr>
          <p:cNvPr id="2" name="TextBox 1">
            <a:extLst>
              <a:ext uri="{FF2B5EF4-FFF2-40B4-BE49-F238E27FC236}">
                <a16:creationId xmlns:a16="http://schemas.microsoft.com/office/drawing/2014/main" id="{FE52BB66-DAF2-A0C2-D955-5087394B00C3}"/>
              </a:ext>
            </a:extLst>
          </p:cNvPr>
          <p:cNvSpPr txBox="1"/>
          <p:nvPr/>
        </p:nvSpPr>
        <p:spPr>
          <a:xfrm>
            <a:off x="838200" y="6324600"/>
            <a:ext cx="7162800" cy="400110"/>
          </a:xfrm>
          <a:prstGeom prst="rect">
            <a:avLst/>
          </a:prstGeom>
          <a:noFill/>
        </p:spPr>
        <p:txBody>
          <a:bodyPr wrap="square" rtlCol="0">
            <a:spAutoFit/>
          </a:bodyPr>
          <a:lstStyle/>
          <a:p>
            <a:pPr algn="ctr"/>
            <a:r>
              <a:rPr lang="en-US" sz="2000" dirty="0">
                <a:solidFill>
                  <a:srgbClr val="0070C0"/>
                </a:solidFill>
              </a:rPr>
              <a:t>Basal insulin plus sitagliptin can be considered during hospital stay.</a:t>
            </a:r>
          </a:p>
        </p:txBody>
      </p:sp>
    </p:spTree>
    <p:custDataLst>
      <p:tags r:id="rId1"/>
    </p:custDataLst>
    <p:extLst>
      <p:ext uri="{BB962C8B-B14F-4D97-AF65-F5344CB8AC3E}">
        <p14:creationId xmlns:p14="http://schemas.microsoft.com/office/powerpoint/2010/main" val="129323368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511427">
                                            <p:txEl>
                                              <p:pRg st="0" end="0"/>
                                            </p:txEl>
                                          </p:spTgt>
                                        </p:tgtEl>
                                        <p:attrNameLst>
                                          <p:attrName>style.visibility</p:attrName>
                                        </p:attrNameLst>
                                      </p:cBhvr>
                                      <p:to>
                                        <p:strVal val="visible"/>
                                      </p:to>
                                    </p:set>
                                    <p:anim calcmode="lin" valueType="num">
                                      <p:cBhvr additive="base">
                                        <p:cTn id="7" dur="3000" fill="hold"/>
                                        <p:tgtEl>
                                          <p:spTgt spid="1511427">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1511427">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nodeType="afterEffect">
                                  <p:stCondLst>
                                    <p:cond delay="0"/>
                                  </p:stCondLst>
                                  <p:childTnLst>
                                    <p:set>
                                      <p:cBhvr>
                                        <p:cTn id="11" dur="1" fill="hold">
                                          <p:stCondLst>
                                            <p:cond delay="0"/>
                                          </p:stCondLst>
                                        </p:cTn>
                                        <p:tgtEl>
                                          <p:spTgt spid="1511427">
                                            <p:txEl>
                                              <p:pRg st="1" end="1"/>
                                            </p:txEl>
                                          </p:spTgt>
                                        </p:tgtEl>
                                        <p:attrNameLst>
                                          <p:attrName>style.visibility</p:attrName>
                                        </p:attrNameLst>
                                      </p:cBhvr>
                                      <p:to>
                                        <p:strVal val="visible"/>
                                      </p:to>
                                    </p:set>
                                    <p:anim calcmode="lin" valueType="num">
                                      <p:cBhvr additive="base">
                                        <p:cTn id="12" dur="3000" fill="hold"/>
                                        <p:tgtEl>
                                          <p:spTgt spid="1511427">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1511427">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nodeType="afterEffect">
                                  <p:stCondLst>
                                    <p:cond delay="0"/>
                                  </p:stCondLst>
                                  <p:childTnLst>
                                    <p:set>
                                      <p:cBhvr>
                                        <p:cTn id="16" dur="1" fill="hold">
                                          <p:stCondLst>
                                            <p:cond delay="0"/>
                                          </p:stCondLst>
                                        </p:cTn>
                                        <p:tgtEl>
                                          <p:spTgt spid="1511427">
                                            <p:txEl>
                                              <p:pRg st="2" end="2"/>
                                            </p:txEl>
                                          </p:spTgt>
                                        </p:tgtEl>
                                        <p:attrNameLst>
                                          <p:attrName>style.visibility</p:attrName>
                                        </p:attrNameLst>
                                      </p:cBhvr>
                                      <p:to>
                                        <p:strVal val="visible"/>
                                      </p:to>
                                    </p:set>
                                    <p:anim calcmode="lin" valueType="num">
                                      <p:cBhvr additive="base">
                                        <p:cTn id="17" dur="3000" fill="hold"/>
                                        <p:tgtEl>
                                          <p:spTgt spid="1511427">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1511427">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9000"/>
                            </p:stCondLst>
                            <p:childTnLst>
                              <p:par>
                                <p:cTn id="20" presetID="2" presetClass="entr" presetSubtype="4" fill="hold" nodeType="afterEffect">
                                  <p:stCondLst>
                                    <p:cond delay="0"/>
                                  </p:stCondLst>
                                  <p:childTnLst>
                                    <p:set>
                                      <p:cBhvr>
                                        <p:cTn id="21" dur="1" fill="hold">
                                          <p:stCondLst>
                                            <p:cond delay="0"/>
                                          </p:stCondLst>
                                        </p:cTn>
                                        <p:tgtEl>
                                          <p:spTgt spid="1511427">
                                            <p:txEl>
                                              <p:pRg st="3" end="3"/>
                                            </p:txEl>
                                          </p:spTgt>
                                        </p:tgtEl>
                                        <p:attrNameLst>
                                          <p:attrName>style.visibility</p:attrName>
                                        </p:attrNameLst>
                                      </p:cBhvr>
                                      <p:to>
                                        <p:strVal val="visible"/>
                                      </p:to>
                                    </p:set>
                                    <p:anim calcmode="lin" valueType="num">
                                      <p:cBhvr additive="base">
                                        <p:cTn id="22" dur="3000" fill="hold"/>
                                        <p:tgtEl>
                                          <p:spTgt spid="1511427">
                                            <p:txEl>
                                              <p:pRg st="3" end="3"/>
                                            </p:txEl>
                                          </p:spTgt>
                                        </p:tgtEl>
                                        <p:attrNameLst>
                                          <p:attrName>ppt_x</p:attrName>
                                        </p:attrNameLst>
                                      </p:cBhvr>
                                      <p:tavLst>
                                        <p:tav tm="0">
                                          <p:val>
                                            <p:strVal val="#ppt_x"/>
                                          </p:val>
                                        </p:tav>
                                        <p:tav tm="100000">
                                          <p:val>
                                            <p:strVal val="#ppt_x"/>
                                          </p:val>
                                        </p:tav>
                                      </p:tavLst>
                                    </p:anim>
                                    <p:anim calcmode="lin" valueType="num">
                                      <p:cBhvr additive="base">
                                        <p:cTn id="23" dur="3000" fill="hold"/>
                                        <p:tgtEl>
                                          <p:spTgt spid="1511427">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2000"/>
                            </p:stCondLst>
                            <p:childTnLst>
                              <p:par>
                                <p:cTn id="25" presetID="2" presetClass="entr" presetSubtype="4" fill="hold" nodeType="afterEffect">
                                  <p:stCondLst>
                                    <p:cond delay="0"/>
                                  </p:stCondLst>
                                  <p:childTnLst>
                                    <p:set>
                                      <p:cBhvr>
                                        <p:cTn id="26" dur="1" fill="hold">
                                          <p:stCondLst>
                                            <p:cond delay="0"/>
                                          </p:stCondLst>
                                        </p:cTn>
                                        <p:tgtEl>
                                          <p:spTgt spid="1511427">
                                            <p:txEl>
                                              <p:pRg st="4" end="4"/>
                                            </p:txEl>
                                          </p:spTgt>
                                        </p:tgtEl>
                                        <p:attrNameLst>
                                          <p:attrName>style.visibility</p:attrName>
                                        </p:attrNameLst>
                                      </p:cBhvr>
                                      <p:to>
                                        <p:strVal val="visible"/>
                                      </p:to>
                                    </p:set>
                                    <p:anim calcmode="lin" valueType="num">
                                      <p:cBhvr additive="base">
                                        <p:cTn id="27" dur="3000" fill="hold"/>
                                        <p:tgtEl>
                                          <p:spTgt spid="1511427">
                                            <p:txEl>
                                              <p:pRg st="4" end="4"/>
                                            </p:txEl>
                                          </p:spTgt>
                                        </p:tgtEl>
                                        <p:attrNameLst>
                                          <p:attrName>ppt_x</p:attrName>
                                        </p:attrNameLst>
                                      </p:cBhvr>
                                      <p:tavLst>
                                        <p:tav tm="0">
                                          <p:val>
                                            <p:strVal val="#ppt_x"/>
                                          </p:val>
                                        </p:tav>
                                        <p:tav tm="100000">
                                          <p:val>
                                            <p:strVal val="#ppt_x"/>
                                          </p:val>
                                        </p:tav>
                                      </p:tavLst>
                                    </p:anim>
                                    <p:anim calcmode="lin" valueType="num">
                                      <p:cBhvr additive="base">
                                        <p:cTn id="28" dur="3000" fill="hold"/>
                                        <p:tgtEl>
                                          <p:spTgt spid="1511427">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5000"/>
                            </p:stCondLst>
                            <p:childTnLst>
                              <p:par>
                                <p:cTn id="30" presetID="2" presetClass="entr" presetSubtype="4" fill="hold" nodeType="afterEffect">
                                  <p:stCondLst>
                                    <p:cond delay="0"/>
                                  </p:stCondLst>
                                  <p:childTnLst>
                                    <p:set>
                                      <p:cBhvr>
                                        <p:cTn id="31" dur="1" fill="hold">
                                          <p:stCondLst>
                                            <p:cond delay="0"/>
                                          </p:stCondLst>
                                        </p:cTn>
                                        <p:tgtEl>
                                          <p:spTgt spid="1511427">
                                            <p:txEl>
                                              <p:pRg st="5" end="5"/>
                                            </p:txEl>
                                          </p:spTgt>
                                        </p:tgtEl>
                                        <p:attrNameLst>
                                          <p:attrName>style.visibility</p:attrName>
                                        </p:attrNameLst>
                                      </p:cBhvr>
                                      <p:to>
                                        <p:strVal val="visible"/>
                                      </p:to>
                                    </p:set>
                                    <p:anim calcmode="lin" valueType="num">
                                      <p:cBhvr additive="base">
                                        <p:cTn id="32" dur="3000" fill="hold"/>
                                        <p:tgtEl>
                                          <p:spTgt spid="1511427">
                                            <p:txEl>
                                              <p:pRg st="5" end="5"/>
                                            </p:txEl>
                                          </p:spTgt>
                                        </p:tgtEl>
                                        <p:attrNameLst>
                                          <p:attrName>ppt_x</p:attrName>
                                        </p:attrNameLst>
                                      </p:cBhvr>
                                      <p:tavLst>
                                        <p:tav tm="0">
                                          <p:val>
                                            <p:strVal val="#ppt_x"/>
                                          </p:val>
                                        </p:tav>
                                        <p:tav tm="100000">
                                          <p:val>
                                            <p:strVal val="#ppt_x"/>
                                          </p:val>
                                        </p:tav>
                                      </p:tavLst>
                                    </p:anim>
                                    <p:anim calcmode="lin" valueType="num">
                                      <p:cBhvr additive="base">
                                        <p:cTn id="33" dur="3000" fill="hold"/>
                                        <p:tgtEl>
                                          <p:spTgt spid="151142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B224F-F169-ECF4-0758-12B3FC6AFC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E80A38-4807-7ED5-A347-5F3B19533424}"/>
              </a:ext>
            </a:extLst>
          </p:cNvPr>
          <p:cNvSpPr>
            <a:spLocks noGrp="1"/>
          </p:cNvSpPr>
          <p:nvPr>
            <p:ph type="title"/>
          </p:nvPr>
        </p:nvSpPr>
        <p:spPr>
          <a:xfrm>
            <a:off x="457200" y="266700"/>
            <a:ext cx="8229600" cy="990600"/>
          </a:xfrm>
        </p:spPr>
        <p:txBody>
          <a:bodyPr>
            <a:normAutofit/>
          </a:bodyPr>
          <a:lstStyle/>
          <a:p>
            <a:r>
              <a:rPr lang="en-US" dirty="0"/>
              <a:t>Case Study</a:t>
            </a:r>
            <a:r>
              <a:rPr lang="en-US" sz="4800" dirty="0"/>
              <a:t> Question 3</a:t>
            </a:r>
          </a:p>
        </p:txBody>
      </p:sp>
      <p:sp>
        <p:nvSpPr>
          <p:cNvPr id="3" name="Content Placeholder 2">
            <a:extLst>
              <a:ext uri="{FF2B5EF4-FFF2-40B4-BE49-F238E27FC236}">
                <a16:creationId xmlns:a16="http://schemas.microsoft.com/office/drawing/2014/main" id="{713AF170-028A-89B2-25CE-1657E14D92CE}"/>
              </a:ext>
            </a:extLst>
          </p:cNvPr>
          <p:cNvSpPr>
            <a:spLocks noGrp="1"/>
          </p:cNvSpPr>
          <p:nvPr>
            <p:ph sz="quarter" idx="1"/>
          </p:nvPr>
        </p:nvSpPr>
        <p:spPr>
          <a:xfrm>
            <a:off x="457200" y="1295400"/>
            <a:ext cx="5791200" cy="5715000"/>
          </a:xfrm>
        </p:spPr>
        <p:txBody>
          <a:bodyPr>
            <a:normAutofit fontScale="92500" lnSpcReduction="10000"/>
          </a:bodyPr>
          <a:lstStyle/>
          <a:p>
            <a:pPr marL="0" indent="0">
              <a:lnSpc>
                <a:spcPct val="120000"/>
              </a:lnSpc>
              <a:buNone/>
            </a:pPr>
            <a:r>
              <a:rPr lang="en-US" sz="3600" dirty="0"/>
              <a:t>MZ is complaining of nausea, and increased eructation? </a:t>
            </a:r>
          </a:p>
          <a:p>
            <a:pPr marL="0" indent="0">
              <a:lnSpc>
                <a:spcPct val="120000"/>
              </a:lnSpc>
              <a:buNone/>
            </a:pPr>
            <a:r>
              <a:rPr lang="en-US" sz="3600" dirty="0"/>
              <a:t>What class of medication may be causing these side effects?</a:t>
            </a:r>
          </a:p>
          <a:p>
            <a:pPr marL="385763" indent="-385763">
              <a:lnSpc>
                <a:spcPct val="120000"/>
              </a:lnSpc>
              <a:buFont typeface="+mj-lt"/>
              <a:buAutoNum type="alphaLcPeriod"/>
            </a:pPr>
            <a:r>
              <a:rPr lang="en-US" sz="3600" dirty="0"/>
              <a:t>GLP-1/GIP Receptor Agonists</a:t>
            </a:r>
          </a:p>
          <a:p>
            <a:pPr marL="385763" indent="-385763">
              <a:lnSpc>
                <a:spcPct val="120000"/>
              </a:lnSpc>
              <a:buFont typeface="+mj-lt"/>
              <a:buAutoNum type="alphaLcPeriod"/>
            </a:pPr>
            <a:r>
              <a:rPr lang="en-US" sz="3600" dirty="0"/>
              <a:t>Metformin</a:t>
            </a:r>
          </a:p>
          <a:p>
            <a:pPr marL="385763" indent="-385763">
              <a:lnSpc>
                <a:spcPct val="120000"/>
              </a:lnSpc>
              <a:buFont typeface="+mj-lt"/>
              <a:buAutoNum type="alphaLcPeriod"/>
            </a:pPr>
            <a:r>
              <a:rPr lang="en-US" sz="3600" dirty="0"/>
              <a:t>SGLT-2 Inhibitor</a:t>
            </a:r>
          </a:p>
          <a:p>
            <a:pPr marL="385763" indent="-385763">
              <a:lnSpc>
                <a:spcPct val="120000"/>
              </a:lnSpc>
              <a:buFont typeface="+mj-lt"/>
              <a:buAutoNum type="alphaLcPeriod"/>
            </a:pPr>
            <a:r>
              <a:rPr lang="en-US" sz="3600" dirty="0"/>
              <a:t>DPP-IV Inhibitor</a:t>
            </a:r>
            <a:br>
              <a:rPr lang="en-US" sz="3600" dirty="0"/>
            </a:br>
            <a:endParaRPr lang="en-US" sz="3600" dirty="0"/>
          </a:p>
          <a:p>
            <a:pPr marL="385763" indent="-385763">
              <a:buFont typeface="+mj-lt"/>
              <a:buAutoNum type="alphaLcPeriod"/>
            </a:pPr>
            <a:endParaRPr lang="en-US" dirty="0"/>
          </a:p>
          <a:p>
            <a:pPr marL="0" indent="0">
              <a:buNone/>
            </a:pPr>
            <a:endParaRPr lang="en-US" dirty="0"/>
          </a:p>
          <a:p>
            <a:endParaRPr lang="en-US" dirty="0"/>
          </a:p>
        </p:txBody>
      </p:sp>
      <p:pic>
        <p:nvPicPr>
          <p:cNvPr id="7" name="Picture 6" descr="Older adult covering face">
            <a:extLst>
              <a:ext uri="{FF2B5EF4-FFF2-40B4-BE49-F238E27FC236}">
                <a16:creationId xmlns:a16="http://schemas.microsoft.com/office/drawing/2014/main" id="{DCCD56E2-81C1-7ABE-AC98-CC9AB4AD99A5}"/>
              </a:ext>
            </a:extLst>
          </p:cNvPr>
          <p:cNvPicPr>
            <a:picLocks noChangeAspect="1"/>
          </p:cNvPicPr>
          <p:nvPr/>
        </p:nvPicPr>
        <p:blipFill>
          <a:blip r:embed="rId3" cstate="print">
            <a:extLst>
              <a:ext uri="{28A0092B-C50C-407E-A947-70E740481C1C}">
                <a14:useLocalDpi xmlns:a14="http://schemas.microsoft.com/office/drawing/2010/main" val="0"/>
              </a:ext>
            </a:extLst>
          </a:blip>
          <a:srcRect l="33334" t="18750" r="29167" b="17500"/>
          <a:stretch>
            <a:fillRect/>
          </a:stretch>
        </p:blipFill>
        <p:spPr>
          <a:xfrm>
            <a:off x="6050280" y="1447800"/>
            <a:ext cx="2788920" cy="3160776"/>
          </a:xfrm>
          <a:prstGeom prst="rect">
            <a:avLst/>
          </a:prstGeom>
        </p:spPr>
      </p:pic>
    </p:spTree>
    <p:custDataLst>
      <p:tags r:id="rId1"/>
    </p:custDataLst>
    <p:extLst>
      <p:ext uri="{BB962C8B-B14F-4D97-AF65-F5344CB8AC3E}">
        <p14:creationId xmlns:p14="http://schemas.microsoft.com/office/powerpoint/2010/main" val="2129672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Content Placeholder 2">
            <a:extLst>
              <a:ext uri="{FF2B5EF4-FFF2-40B4-BE49-F238E27FC236}">
                <a16:creationId xmlns:a16="http://schemas.microsoft.com/office/drawing/2014/main" id="{F6A1B009-A47B-426B-8D7F-D0EE50F08FEA}"/>
              </a:ext>
            </a:extLst>
          </p:cNvPr>
          <p:cNvSpPr>
            <a:spLocks noGrp="1"/>
          </p:cNvSpPr>
          <p:nvPr>
            <p:ph type="title"/>
          </p:nvPr>
        </p:nvSpPr>
        <p:spPr>
          <a:xfrm>
            <a:off x="457200" y="152400"/>
            <a:ext cx="8229600" cy="990600"/>
          </a:xfrm>
        </p:spPr>
        <p:txBody>
          <a:bodyPr anchor="b">
            <a:normAutofit/>
          </a:bodyPr>
          <a:lstStyle/>
          <a:p>
            <a:pPr marL="0" indent="0" eaLnBrk="1" hangingPunct="1">
              <a:buNone/>
            </a:pPr>
            <a:r>
              <a:rPr lang="en-US" altLang="en-US" b="1"/>
              <a:t>GLP &amp; GIP Receptor Agonists</a:t>
            </a:r>
          </a:p>
        </p:txBody>
      </p:sp>
      <p:pic>
        <p:nvPicPr>
          <p:cNvPr id="4" name="Picture 3" descr="Three red palms on the border of the ocean">
            <a:extLst>
              <a:ext uri="{FF2B5EF4-FFF2-40B4-BE49-F238E27FC236}">
                <a16:creationId xmlns:a16="http://schemas.microsoft.com/office/drawing/2014/main" id="{EDD56CB1-FFF8-5445-9C6E-9F8AF84AD39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0112"/>
          <a:stretch/>
        </p:blipFill>
        <p:spPr>
          <a:xfrm>
            <a:off x="457200" y="1219200"/>
            <a:ext cx="8229600" cy="4937760"/>
          </a:xfrm>
          <a:prstGeom prst="rect">
            <a:avLst/>
          </a:prstGeom>
          <a:noFill/>
        </p:spPr>
      </p:pic>
      <p:sp>
        <p:nvSpPr>
          <p:cNvPr id="2" name="TextBox 1">
            <a:extLst>
              <a:ext uri="{FF2B5EF4-FFF2-40B4-BE49-F238E27FC236}">
                <a16:creationId xmlns:a16="http://schemas.microsoft.com/office/drawing/2014/main" id="{A4E62F30-8679-FDBD-AF35-589872AECACF}"/>
              </a:ext>
            </a:extLst>
          </p:cNvPr>
          <p:cNvSpPr txBox="1"/>
          <p:nvPr/>
        </p:nvSpPr>
        <p:spPr>
          <a:xfrm>
            <a:off x="3810000" y="5471376"/>
            <a:ext cx="3957288" cy="707886"/>
          </a:xfrm>
          <a:prstGeom prst="rect">
            <a:avLst/>
          </a:prstGeom>
          <a:noFill/>
        </p:spPr>
        <p:txBody>
          <a:bodyPr wrap="square">
            <a:spAutoFit/>
          </a:bodyPr>
          <a:lstStyle/>
          <a:p>
            <a:pPr marL="0" indent="0" algn="ctr">
              <a:buFont typeface="Wingdings 3"/>
              <a:buNone/>
            </a:pPr>
            <a:r>
              <a:rPr lang="en-US" sz="2000" b="1" dirty="0">
                <a:solidFill>
                  <a:srgbClr val="C00000"/>
                </a:solidFill>
                <a:latin typeface="Calibri" panose="020F0502020204030204" pitchFamily="34" charset="0"/>
                <a:cs typeface="Calibri" panose="020F0502020204030204" pitchFamily="34" charset="0"/>
              </a:rPr>
              <a:t>Reduce Major Adverse Cardiovascular Events</a:t>
            </a:r>
            <a:r>
              <a:rPr lang="en-US" sz="2000" dirty="0">
                <a:solidFill>
                  <a:srgbClr val="C00000"/>
                </a:solidFill>
                <a:latin typeface="Calibri" panose="020F0502020204030204" pitchFamily="34" charset="0"/>
                <a:cs typeface="Calibri" panose="020F0502020204030204" pitchFamily="34" charset="0"/>
              </a:rPr>
              <a:t> (MACE)</a:t>
            </a:r>
            <a:endParaRPr lang="en-US" altLang="en-US" sz="1400" dirty="0">
              <a:solidFill>
                <a:srgbClr val="C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34906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b">
            <a:normAutofit/>
          </a:bodyPr>
          <a:lstStyle/>
          <a:p>
            <a:r>
              <a:rPr lang="en-US"/>
              <a:t>Meds Management for Type 2</a:t>
            </a:r>
          </a:p>
        </p:txBody>
      </p:sp>
      <p:sp>
        <p:nvSpPr>
          <p:cNvPr id="3" name="Content Placeholder 2"/>
          <p:cNvSpPr>
            <a:spLocks noGrp="1"/>
          </p:cNvSpPr>
          <p:nvPr>
            <p:ph sz="quarter" idx="1"/>
          </p:nvPr>
        </p:nvSpPr>
        <p:spPr>
          <a:xfrm>
            <a:off x="457200" y="1219200"/>
            <a:ext cx="4648200" cy="5410200"/>
          </a:xfrm>
        </p:spPr>
        <p:txBody>
          <a:bodyPr>
            <a:normAutofit/>
          </a:bodyPr>
          <a:lstStyle/>
          <a:p>
            <a:pPr marL="0" indent="0">
              <a:buNone/>
            </a:pPr>
            <a:r>
              <a:rPr lang="en-US" sz="2200" b="1" dirty="0"/>
              <a:t>Objectives:</a:t>
            </a:r>
          </a:p>
          <a:p>
            <a:pPr marL="0" indent="0">
              <a:buNone/>
            </a:pPr>
            <a:r>
              <a:rPr lang="en-US" sz="2400" dirty="0"/>
              <a:t>1. Describe strategies to improve glucose levels for people with type 2 diabetes (inpatient and </a:t>
            </a:r>
            <a:r>
              <a:rPr lang="en-US" sz="2400" dirty="0" err="1"/>
              <a:t>outpt</a:t>
            </a:r>
            <a:r>
              <a:rPr lang="en-US" sz="2400" dirty="0"/>
              <a:t>).</a:t>
            </a:r>
          </a:p>
          <a:p>
            <a:pPr marL="0" indent="0">
              <a:buNone/>
            </a:pPr>
            <a:r>
              <a:rPr lang="en-US" sz="2400" dirty="0"/>
              <a:t>2. Discuss the application of the new ADA Guidelines to improve glucose and reduce CV and renal risk.</a:t>
            </a:r>
          </a:p>
          <a:p>
            <a:pPr marL="0" indent="0">
              <a:buNone/>
            </a:pPr>
            <a:r>
              <a:rPr lang="en-US" sz="2400" dirty="0"/>
              <a:t>3. List strategies to initiate &amp; adjust oral &amp; injectable therapy using a person-centered approach.</a:t>
            </a:r>
          </a:p>
          <a:p>
            <a:pPr marL="0" indent="0">
              <a:buNone/>
            </a:pPr>
            <a:r>
              <a:rPr lang="en-US" sz="2400" dirty="0"/>
              <a:t>4. Apply new guidelines to individual case studies.</a:t>
            </a:r>
          </a:p>
        </p:txBody>
      </p:sp>
      <p:pic>
        <p:nvPicPr>
          <p:cNvPr id="6" name="Picture 5" descr="Stocking shelves at pharmacy">
            <a:extLst>
              <a:ext uri="{FF2B5EF4-FFF2-40B4-BE49-F238E27FC236}">
                <a16:creationId xmlns:a16="http://schemas.microsoft.com/office/drawing/2014/main" id="{33C849D0-1A36-AB7E-8CAE-06BF4545CFC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556" r="20807" b="-3"/>
          <a:stretch/>
        </p:blipFill>
        <p:spPr>
          <a:xfrm>
            <a:off x="5326384" y="1380744"/>
            <a:ext cx="3353071" cy="4096512"/>
          </a:xfrm>
          <a:prstGeom prst="rect">
            <a:avLst/>
          </a:prstGeom>
          <a:noFill/>
        </p:spPr>
      </p:pic>
    </p:spTree>
    <p:extLst>
      <p:ext uri="{BB962C8B-B14F-4D97-AF65-F5344CB8AC3E}">
        <p14:creationId xmlns:p14="http://schemas.microsoft.com/office/powerpoint/2010/main" val="2495383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body-smll"/>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a:stretch>
            <a:fillRect/>
          </a:stretch>
        </p:blipFill>
        <p:spPr bwMode="auto">
          <a:xfrm>
            <a:off x="3006725" y="1023938"/>
            <a:ext cx="2925763" cy="479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7331" name="Rectangle 3"/>
          <p:cNvSpPr>
            <a:spLocks noGrp="1" noChangeArrowheads="1"/>
          </p:cNvSpPr>
          <p:nvPr>
            <p:ph type="title"/>
          </p:nvPr>
        </p:nvSpPr>
        <p:spPr/>
        <p:txBody>
          <a:bodyPr>
            <a:noAutofit/>
          </a:bodyPr>
          <a:lstStyle/>
          <a:p>
            <a:pPr eaLnBrk="1" hangingPunct="1">
              <a:defRPr/>
            </a:pPr>
            <a:r>
              <a:rPr lang="en-US" sz="2800" dirty="0"/>
              <a:t>GLP-1 Effects in Humans</a:t>
            </a:r>
            <a:br>
              <a:rPr lang="en-US" sz="2800" dirty="0"/>
            </a:br>
            <a:r>
              <a:rPr lang="en-US" sz="2800" dirty="0"/>
              <a:t>Understanding the Natural Role of </a:t>
            </a:r>
            <a:r>
              <a:rPr lang="en-US" sz="2800" dirty="0" err="1"/>
              <a:t>Incretins</a:t>
            </a:r>
            <a:endParaRPr lang="en-US" sz="2800" dirty="0"/>
          </a:p>
        </p:txBody>
      </p:sp>
      <p:sp>
        <p:nvSpPr>
          <p:cNvPr id="3" name="Content Placeholder 2"/>
          <p:cNvSpPr>
            <a:spLocks noGrp="1"/>
          </p:cNvSpPr>
          <p:nvPr>
            <p:ph sz="quarter" idx="1"/>
          </p:nvPr>
        </p:nvSpPr>
        <p:spPr/>
        <p:txBody>
          <a:bodyPr/>
          <a:lstStyle/>
          <a:p>
            <a:endParaRPr lang="en-US" dirty="0"/>
          </a:p>
        </p:txBody>
      </p:sp>
      <p:sp>
        <p:nvSpPr>
          <p:cNvPr id="1507333" name="Text Box 5"/>
          <p:cNvSpPr txBox="1">
            <a:spLocks noChangeArrowheads="1"/>
          </p:cNvSpPr>
          <p:nvPr/>
        </p:nvSpPr>
        <p:spPr bwMode="auto">
          <a:xfrm>
            <a:off x="6248400" y="4953000"/>
            <a:ext cx="2066925" cy="861774"/>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64653"/>
                </a:solidFill>
                <a:effectLst/>
                <a:uLnTx/>
                <a:uFillTx/>
                <a:latin typeface="Arial" charset="0"/>
                <a:ea typeface="+mn-ea"/>
                <a:cs typeface="+mn-cs"/>
              </a:rPr>
              <a:t>Stomach:</a:t>
            </a:r>
            <a:r>
              <a:rPr kumimoji="0" lang="en-US" sz="1600" b="1" i="0" u="none" strike="noStrike" kern="1200" cap="none" spc="0" normalizeH="0" baseline="0" noProof="0" dirty="0">
                <a:ln>
                  <a:noFill/>
                </a:ln>
                <a:solidFill>
                  <a:prstClr val="black"/>
                </a:solidFill>
                <a:effectLst/>
                <a:uLnTx/>
                <a:uFillTx/>
                <a:latin typeface="Arial" charset="0"/>
                <a:ea typeface="+mn-ea"/>
                <a:cs typeface="+mn-cs"/>
              </a:rPr>
              <a:t> </a:t>
            </a:r>
            <a:br>
              <a:rPr kumimoji="0" lang="en-US" sz="1600" b="1" i="0" u="none" strike="noStrike" kern="1200" cap="none" spc="0" normalizeH="0" baseline="0" noProof="0" dirty="0">
                <a:ln>
                  <a:noFill/>
                </a:ln>
                <a:solidFill>
                  <a:prstClr val="black"/>
                </a:solidFill>
                <a:effectLst/>
                <a:uLnTx/>
                <a:uFillTx/>
                <a:latin typeface="Arial" charset="0"/>
                <a:ea typeface="+mn-ea"/>
                <a:cs typeface="+mn-cs"/>
              </a:rPr>
            </a:br>
            <a:r>
              <a:rPr kumimoji="0" lang="en-US" sz="1600" b="1" i="0" u="none" strike="noStrike" kern="1200" cap="none" spc="0" normalizeH="0" baseline="0" noProof="0" dirty="0">
                <a:ln>
                  <a:noFill/>
                </a:ln>
                <a:solidFill>
                  <a:prstClr val="black"/>
                </a:solidFill>
                <a:effectLst/>
                <a:uLnTx/>
                <a:uFillTx/>
                <a:latin typeface="Arial" charset="0"/>
                <a:ea typeface="+mn-ea"/>
                <a:cs typeface="+mn-cs"/>
              </a:rPr>
              <a:t> Helps regulate gastric emptying</a:t>
            </a:r>
          </a:p>
        </p:txBody>
      </p:sp>
      <p:sp>
        <p:nvSpPr>
          <p:cNvPr id="1507334" name="Text Box 6"/>
          <p:cNvSpPr txBox="1">
            <a:spLocks noChangeArrowheads="1"/>
          </p:cNvSpPr>
          <p:nvPr/>
        </p:nvSpPr>
        <p:spPr bwMode="auto">
          <a:xfrm>
            <a:off x="5249863" y="1984375"/>
            <a:ext cx="2420937" cy="646113"/>
          </a:xfrm>
          <a:prstGeom prst="rect">
            <a:avLst/>
          </a:prstGeom>
          <a:no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charset="0"/>
                <a:ea typeface="+mn-ea"/>
                <a:cs typeface="+mn-cs"/>
              </a:rPr>
              <a:t>Promotes satiety and </a:t>
            </a:r>
            <a:br>
              <a:rPr kumimoji="0" lang="en-US" sz="1600" b="1" i="0" u="none" strike="noStrike" kern="1200" cap="none" spc="0" normalizeH="0" baseline="0" noProof="0" dirty="0">
                <a:ln>
                  <a:noFill/>
                </a:ln>
                <a:solidFill>
                  <a:prstClr val="black"/>
                </a:solidFill>
                <a:effectLst/>
                <a:uLnTx/>
                <a:uFillTx/>
                <a:latin typeface="Arial" charset="0"/>
                <a:ea typeface="+mn-ea"/>
                <a:cs typeface="+mn-cs"/>
              </a:rPr>
            </a:br>
            <a:r>
              <a:rPr kumimoji="0" lang="en-US" sz="1600" b="1" i="0" u="none" strike="noStrike" kern="1200" cap="none" spc="0" normalizeH="0" baseline="0" noProof="0" dirty="0">
                <a:ln>
                  <a:noFill/>
                </a:ln>
                <a:solidFill>
                  <a:prstClr val="black"/>
                </a:solidFill>
                <a:effectLst/>
                <a:uLnTx/>
                <a:uFillTx/>
                <a:latin typeface="Arial" charset="0"/>
                <a:ea typeface="+mn-ea"/>
                <a:cs typeface="+mn-cs"/>
              </a:rPr>
              <a:t>reduces appetite</a:t>
            </a:r>
          </a:p>
        </p:txBody>
      </p:sp>
      <p:sp>
        <p:nvSpPr>
          <p:cNvPr id="1507335" name="Line 7"/>
          <p:cNvSpPr>
            <a:spLocks noChangeShapeType="1"/>
          </p:cNvSpPr>
          <p:nvPr/>
        </p:nvSpPr>
        <p:spPr bwMode="auto">
          <a:xfrm flipH="1" flipV="1">
            <a:off x="4719638" y="1916113"/>
            <a:ext cx="466725" cy="209550"/>
          </a:xfrm>
          <a:prstGeom prst="line">
            <a:avLst/>
          </a:prstGeom>
          <a:noFill/>
          <a:ln w="28575">
            <a:solidFill>
              <a:schemeClr val="tx1"/>
            </a:solidFill>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507336" name="Text Box 8"/>
          <p:cNvSpPr txBox="1">
            <a:spLocks noChangeArrowheads="1"/>
          </p:cNvSpPr>
          <p:nvPr/>
        </p:nvSpPr>
        <p:spPr bwMode="auto">
          <a:xfrm>
            <a:off x="5484813" y="4017963"/>
            <a:ext cx="2408237" cy="976312"/>
          </a:xfrm>
          <a:prstGeom prst="rect">
            <a:avLst/>
          </a:prstGeom>
          <a:noFill/>
          <a:ln w="9525">
            <a:noFill/>
            <a:miter lim="800000"/>
            <a:headEnd/>
            <a:tailEnd/>
          </a:ln>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64653"/>
                </a:solidFill>
                <a:effectLst/>
                <a:uLnTx/>
                <a:uFillTx/>
                <a:latin typeface="Arial" charset="0"/>
                <a:ea typeface="+mn-ea"/>
                <a:cs typeface="+mn-cs"/>
              </a:rPr>
              <a:t>Liver:</a:t>
            </a:r>
            <a:br>
              <a:rPr kumimoji="0" lang="en-US" sz="1800" b="1" i="0" u="none" strike="noStrike" kern="1200" cap="none" spc="0" normalizeH="0" baseline="0" noProof="0" dirty="0">
                <a:ln>
                  <a:noFill/>
                </a:ln>
                <a:solidFill>
                  <a:srgbClr val="464653"/>
                </a:solidFill>
                <a:effectLst/>
                <a:uLnTx/>
                <a:uFillTx/>
                <a:latin typeface="Arial" charset="0"/>
                <a:ea typeface="+mn-ea"/>
                <a:cs typeface="+mn-cs"/>
              </a:rPr>
            </a:br>
            <a:r>
              <a:rPr kumimoji="0" lang="en-US" sz="1800" b="1" i="0" u="none" strike="noStrike" kern="1200" cap="none" spc="0" normalizeH="0" baseline="0" noProof="0" dirty="0">
                <a:ln>
                  <a:noFill/>
                </a:ln>
                <a:solidFill>
                  <a:srgbClr val="464653"/>
                </a:solidFill>
                <a:effectLst/>
                <a:uLnTx/>
                <a:uFillTx/>
                <a:latin typeface="Arial" charset="0"/>
                <a:ea typeface="+mn-ea"/>
                <a:cs typeface="+mn-cs"/>
              </a:rPr>
              <a:t> </a:t>
            </a:r>
            <a:r>
              <a:rPr kumimoji="0" lang="en-US" sz="1600" b="1" i="0" u="none" strike="noStrike" kern="1200" cap="none" spc="0" normalizeH="0" baseline="0" noProof="0" dirty="0">
                <a:ln>
                  <a:noFill/>
                </a:ln>
                <a:solidFill>
                  <a:prstClr val="black"/>
                </a:solidFill>
                <a:effectLst/>
                <a:uLnTx/>
                <a:uFillTx/>
                <a:latin typeface="Arial" charset="0"/>
                <a:ea typeface="SimSun" pitchFamily="2" charset="-122"/>
                <a:cs typeface="+mn-cs"/>
                <a:sym typeface="Symbol" pitchFamily="18" charset="2"/>
              </a:rPr>
              <a:t></a:t>
            </a:r>
            <a:r>
              <a:rPr kumimoji="0" lang="en-US" sz="1600" b="1" i="0" u="none" strike="noStrike" kern="1200" cap="none" spc="0" normalizeH="0" baseline="0" noProof="0" dirty="0">
                <a:ln>
                  <a:noFill/>
                </a:ln>
                <a:solidFill>
                  <a:srgbClr val="464653"/>
                </a:solidFill>
                <a:effectLst/>
                <a:uLnTx/>
                <a:uFillTx/>
                <a:latin typeface="Arial" charset="0"/>
                <a:ea typeface="+mn-ea"/>
                <a:cs typeface="+mn-cs"/>
              </a:rPr>
              <a:t> Glucagon </a:t>
            </a:r>
            <a:r>
              <a:rPr kumimoji="0" lang="en-US" sz="1600" b="1" i="0" u="none" strike="noStrike" kern="1200" cap="none" spc="0" normalizeH="0" baseline="0" noProof="0" dirty="0">
                <a:ln>
                  <a:noFill/>
                </a:ln>
                <a:solidFill>
                  <a:prstClr val="black"/>
                </a:solidFill>
                <a:effectLst/>
                <a:uLnTx/>
                <a:uFillTx/>
                <a:latin typeface="Arial" charset="0"/>
                <a:ea typeface="+mn-ea"/>
                <a:cs typeface="+mn-cs"/>
              </a:rPr>
              <a:t>reduces hepatic glucose output</a:t>
            </a:r>
          </a:p>
        </p:txBody>
      </p:sp>
      <p:sp>
        <p:nvSpPr>
          <p:cNvPr id="1507337" name="Text Box 9"/>
          <p:cNvSpPr txBox="1">
            <a:spLocks noChangeArrowheads="1"/>
          </p:cNvSpPr>
          <p:nvPr/>
        </p:nvSpPr>
        <p:spPr bwMode="auto">
          <a:xfrm>
            <a:off x="439738" y="4498975"/>
            <a:ext cx="2698750" cy="769938"/>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4653"/>
                </a:solidFill>
                <a:effectLst/>
                <a:uLnTx/>
                <a:uFillTx/>
                <a:latin typeface="Arial" charset="0"/>
                <a:ea typeface="+mn-ea"/>
                <a:cs typeface="+mn-cs"/>
              </a:rPr>
              <a:t>Beta cells:</a:t>
            </a:r>
            <a:br>
              <a:rPr kumimoji="0" lang="en-US" sz="1600" b="1" i="0" u="none" strike="noStrike" kern="1200" cap="none" spc="0" normalizeH="0" baseline="0" noProof="0" dirty="0">
                <a:ln>
                  <a:noFill/>
                </a:ln>
                <a:solidFill>
                  <a:srgbClr val="464653"/>
                </a:solidFill>
                <a:effectLst/>
                <a:uLnTx/>
                <a:uFillTx/>
                <a:latin typeface="Arial" charset="0"/>
                <a:ea typeface="+mn-ea"/>
                <a:cs typeface="+mn-cs"/>
              </a:rPr>
            </a:br>
            <a:r>
              <a:rPr kumimoji="0" lang="en-US" sz="1400" b="1" i="0" u="none" strike="noStrike" kern="1200" cap="none" spc="0" normalizeH="0" baseline="0" noProof="0" dirty="0">
                <a:ln>
                  <a:noFill/>
                </a:ln>
                <a:solidFill>
                  <a:srgbClr val="464653"/>
                </a:solidFill>
                <a:effectLst/>
                <a:uLnTx/>
                <a:uFillTx/>
                <a:latin typeface="Arial" charset="0"/>
                <a:ea typeface="+mn-ea"/>
                <a:cs typeface="+mn-cs"/>
              </a:rPr>
              <a:t>Enhances</a:t>
            </a:r>
            <a:r>
              <a:rPr kumimoji="0" lang="en-US" sz="1400" b="1" i="0" u="none" strike="noStrike" kern="1200" cap="none" spc="0" normalizeH="0" baseline="0" noProof="0" dirty="0">
                <a:ln>
                  <a:noFill/>
                </a:ln>
                <a:solidFill>
                  <a:prstClr val="black"/>
                </a:solidFill>
                <a:effectLst/>
                <a:uLnTx/>
                <a:uFillTx/>
                <a:latin typeface="Arial" charset="0"/>
                <a:ea typeface="+mn-ea"/>
                <a:cs typeface="+mn-cs"/>
              </a:rPr>
              <a:t> glucose-dependent </a:t>
            </a:r>
            <a:r>
              <a:rPr kumimoji="0" lang="en-US" sz="1400" b="1" i="0" u="none" strike="noStrike" kern="1200" cap="none" spc="0" normalizeH="0" baseline="0" noProof="0" dirty="0">
                <a:ln>
                  <a:noFill/>
                </a:ln>
                <a:solidFill>
                  <a:srgbClr val="464653"/>
                </a:solidFill>
                <a:effectLst/>
                <a:uLnTx/>
                <a:uFillTx/>
                <a:latin typeface="Arial" charset="0"/>
                <a:ea typeface="+mn-ea"/>
                <a:cs typeface="+mn-cs"/>
              </a:rPr>
              <a:t>insulin secretion</a:t>
            </a:r>
            <a:endParaRPr kumimoji="0" lang="en-US" sz="14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1507338" name="Line 10"/>
          <p:cNvSpPr>
            <a:spLocks noChangeShapeType="1"/>
          </p:cNvSpPr>
          <p:nvPr/>
        </p:nvSpPr>
        <p:spPr bwMode="auto">
          <a:xfrm rot="10916269" flipH="1">
            <a:off x="2452688" y="4654550"/>
            <a:ext cx="1830387" cy="61913"/>
          </a:xfrm>
          <a:prstGeom prst="line">
            <a:avLst/>
          </a:prstGeom>
          <a:noFill/>
          <a:ln w="28575">
            <a:solidFill>
              <a:schemeClr val="tx1"/>
            </a:solidFill>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507339" name="Text Box 11"/>
          <p:cNvSpPr txBox="1">
            <a:spLocks noChangeArrowheads="1"/>
          </p:cNvSpPr>
          <p:nvPr/>
        </p:nvSpPr>
        <p:spPr bwMode="auto">
          <a:xfrm>
            <a:off x="5813425" y="2960688"/>
            <a:ext cx="2120900" cy="769937"/>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4653"/>
                </a:solidFill>
                <a:effectLst/>
                <a:uLnTx/>
                <a:uFillTx/>
                <a:latin typeface="Arial" charset="0"/>
                <a:ea typeface="+mn-ea"/>
                <a:cs typeface="+mn-cs"/>
              </a:rPr>
              <a:t>Alpha cells: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charset="0"/>
                <a:ea typeface="SimSun" pitchFamily="2" charset="-122"/>
                <a:cs typeface="+mn-cs"/>
                <a:sym typeface="Symbol" pitchFamily="18" charset="2"/>
              </a:rPr>
              <a:t></a:t>
            </a:r>
            <a:r>
              <a:rPr kumimoji="0" lang="en-US" sz="1400" b="1" i="0" u="none" strike="noStrike" kern="1200" cap="none" spc="0" normalizeH="0" baseline="0" noProof="0" dirty="0">
                <a:ln>
                  <a:noFill/>
                </a:ln>
                <a:solidFill>
                  <a:prstClr val="black"/>
                </a:solidFill>
                <a:effectLst/>
                <a:uLnTx/>
                <a:uFillTx/>
                <a:latin typeface="Arial" charset="0"/>
                <a:ea typeface="+mn-ea"/>
                <a:cs typeface="+mn-cs"/>
              </a:rPr>
              <a:t> Postprandial</a:t>
            </a:r>
            <a:br>
              <a:rPr kumimoji="0" lang="en-US" sz="1400" b="1" i="0" u="none" strike="noStrike" kern="1200" cap="none" spc="0" normalizeH="0" baseline="0" noProof="0" dirty="0">
                <a:ln>
                  <a:noFill/>
                </a:ln>
                <a:solidFill>
                  <a:prstClr val="black"/>
                </a:solidFill>
                <a:effectLst/>
                <a:uLnTx/>
                <a:uFillTx/>
                <a:latin typeface="Arial" charset="0"/>
                <a:ea typeface="+mn-ea"/>
                <a:cs typeface="+mn-cs"/>
              </a:rPr>
            </a:br>
            <a:r>
              <a:rPr kumimoji="0" lang="en-US" sz="1400" b="1" i="0" u="none" strike="noStrike" kern="1200" cap="none" spc="0" normalizeH="0" baseline="0" noProof="0" dirty="0">
                <a:ln>
                  <a:noFill/>
                </a:ln>
                <a:solidFill>
                  <a:prstClr val="black"/>
                </a:solidFill>
                <a:effectLst/>
                <a:uLnTx/>
                <a:uFillTx/>
                <a:latin typeface="Arial" charset="0"/>
                <a:ea typeface="+mn-ea"/>
                <a:cs typeface="+mn-cs"/>
              </a:rPr>
              <a:t>glucagon secretion</a:t>
            </a:r>
          </a:p>
        </p:txBody>
      </p:sp>
      <p:grpSp>
        <p:nvGrpSpPr>
          <p:cNvPr id="2" name="Group 12"/>
          <p:cNvGrpSpPr>
            <a:grpSpLocks/>
          </p:cNvGrpSpPr>
          <p:nvPr>
            <p:custDataLst>
              <p:tags r:id="rId3"/>
            </p:custDataLst>
          </p:nvPr>
        </p:nvGrpSpPr>
        <p:grpSpPr bwMode="auto">
          <a:xfrm>
            <a:off x="4395788" y="3179763"/>
            <a:ext cx="1606550" cy="1490662"/>
            <a:chOff x="2769" y="2003"/>
            <a:chExt cx="1012" cy="939"/>
          </a:xfrm>
        </p:grpSpPr>
        <p:sp>
          <p:nvSpPr>
            <p:cNvPr id="50197" name="Line 13"/>
            <p:cNvSpPr>
              <a:spLocks noChangeShapeType="1"/>
            </p:cNvSpPr>
            <p:nvPr/>
          </p:nvSpPr>
          <p:spPr bwMode="auto">
            <a:xfrm rot="5400000" flipV="1">
              <a:off x="2310" y="2474"/>
              <a:ext cx="936" cy="0"/>
            </a:xfrm>
            <a:prstGeom prst="line">
              <a:avLst/>
            </a:prstGeom>
            <a:noFill/>
            <a:ln w="28575">
              <a:solidFill>
                <a:schemeClr val="tx1"/>
              </a:solidFill>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50198" name="Line 14"/>
            <p:cNvSpPr>
              <a:spLocks noChangeShapeType="1"/>
            </p:cNvSpPr>
            <p:nvPr/>
          </p:nvSpPr>
          <p:spPr bwMode="auto">
            <a:xfrm flipH="1">
              <a:off x="2769" y="2003"/>
              <a:ext cx="1012" cy="1"/>
            </a:xfrm>
            <a:prstGeom prst="line">
              <a:avLst/>
            </a:prstGeom>
            <a:noFill/>
            <a:ln w="285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grpSp>
      <p:sp>
        <p:nvSpPr>
          <p:cNvPr id="1507343" name="Text Box 15"/>
          <p:cNvSpPr txBox="1">
            <a:spLocks noChangeArrowheads="1"/>
          </p:cNvSpPr>
          <p:nvPr/>
        </p:nvSpPr>
        <p:spPr bwMode="blackWhite">
          <a:xfrm>
            <a:off x="845891" y="1277938"/>
            <a:ext cx="2535238" cy="638175"/>
          </a:xfrm>
          <a:prstGeom prst="rect">
            <a:avLst/>
          </a:prstGeom>
          <a:solidFill>
            <a:schemeClr val="bg2"/>
          </a:solidFill>
          <a:ln w="9525">
            <a:solidFill>
              <a:schemeClr val="bg2"/>
            </a:solidFill>
            <a:miter lim="800000"/>
            <a:headEnd/>
            <a:tailEnd/>
          </a:ln>
        </p:spPr>
        <p:txBody>
          <a:bodyPr>
            <a:spAutoFit/>
          </a:bodyPr>
          <a:lstStyle>
            <a:lvl1pPr marL="109538" indent="-109538">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109538" marR="0" lvl="0" indent="-109538" algn="ctr" defTabSz="914400" rtl="0" eaLnBrk="1" fontAlgn="auto" latinLnBrk="0" hangingPunct="1">
              <a:lnSpc>
                <a:spcPct val="110000"/>
              </a:lnSpc>
              <a:spcBef>
                <a:spcPts val="0"/>
              </a:spcBef>
              <a:spcAft>
                <a:spcPts val="0"/>
              </a:spcAft>
              <a:buClrTx/>
              <a:buSzTx/>
              <a:buFontTx/>
              <a:buNone/>
              <a:tabLst/>
              <a:defRPr/>
            </a:pPr>
            <a:r>
              <a:rPr kumimoji="0" lang="en-US" altLang="en-US" sz="1600" b="1" i="0" u="none" strike="noStrike" kern="1200" cap="none" spc="0" normalizeH="0" baseline="0" noProof="0" dirty="0">
                <a:ln>
                  <a:noFill/>
                </a:ln>
                <a:solidFill>
                  <a:srgbClr val="464653"/>
                </a:solidFill>
                <a:effectLst/>
                <a:uLnTx/>
                <a:uFillTx/>
                <a:latin typeface="Arial" pitchFamily="34" charset="0"/>
                <a:ea typeface="+mn-ea"/>
                <a:cs typeface="+mn-cs"/>
              </a:rPr>
              <a:t>GLP-1 secreted upon the ingestion of food</a:t>
            </a:r>
            <a:endParaRPr kumimoji="0" lang="en-US" altLang="en-US" sz="1600" b="1" i="0" u="none" strike="noStrike" kern="1200" cap="none" spc="0" normalizeH="0" baseline="0" noProof="0" dirty="0">
              <a:ln>
                <a:noFill/>
              </a:ln>
              <a:solidFill>
                <a:prstClr val="black"/>
              </a:solidFill>
              <a:effectLst/>
              <a:uLnTx/>
              <a:uFillTx/>
              <a:latin typeface="Arial" pitchFamily="34" charset="0"/>
              <a:ea typeface="+mn-ea"/>
              <a:cs typeface="+mn-cs"/>
            </a:endParaRPr>
          </a:p>
        </p:txBody>
      </p:sp>
      <p:sp>
        <p:nvSpPr>
          <p:cNvPr id="1507344" name="Line 16"/>
          <p:cNvSpPr>
            <a:spLocks noChangeShapeType="1"/>
          </p:cNvSpPr>
          <p:nvPr/>
        </p:nvSpPr>
        <p:spPr bwMode="auto">
          <a:xfrm rot="-24380" flipH="1" flipV="1">
            <a:off x="4573588" y="4427538"/>
            <a:ext cx="1995487" cy="827087"/>
          </a:xfrm>
          <a:prstGeom prst="line">
            <a:avLst/>
          </a:prstGeom>
          <a:noFill/>
          <a:ln w="28575">
            <a:solidFill>
              <a:schemeClr val="tx1"/>
            </a:solidFill>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507345" name="Freeform 17"/>
          <p:cNvSpPr>
            <a:spLocks/>
          </p:cNvSpPr>
          <p:nvPr/>
        </p:nvSpPr>
        <p:spPr bwMode="auto">
          <a:xfrm rot="2855784">
            <a:off x="7335045" y="3574256"/>
            <a:ext cx="442912" cy="942975"/>
          </a:xfrm>
          <a:custGeom>
            <a:avLst/>
            <a:gdLst>
              <a:gd name="T0" fmla="*/ 2147483647 w 597"/>
              <a:gd name="T1" fmla="*/ 0 h 469"/>
              <a:gd name="T2" fmla="*/ 2147483647 w 597"/>
              <a:gd name="T3" fmla="*/ 2147483647 h 469"/>
              <a:gd name="T4" fmla="*/ 0 w 597"/>
              <a:gd name="T5" fmla="*/ 2147483647 h 469"/>
              <a:gd name="T6" fmla="*/ 0 60000 65536"/>
              <a:gd name="T7" fmla="*/ 0 60000 65536"/>
              <a:gd name="T8" fmla="*/ 0 60000 65536"/>
            </a:gdLst>
            <a:ahLst/>
            <a:cxnLst>
              <a:cxn ang="T6">
                <a:pos x="T0" y="T1"/>
              </a:cxn>
              <a:cxn ang="T7">
                <a:pos x="T2" y="T3"/>
              </a:cxn>
              <a:cxn ang="T8">
                <a:pos x="T4" y="T5"/>
              </a:cxn>
            </a:cxnLst>
            <a:rect l="0" t="0" r="r" b="b"/>
            <a:pathLst>
              <a:path w="597" h="469">
                <a:moveTo>
                  <a:pt x="33" y="0"/>
                </a:moveTo>
                <a:cubicBezTo>
                  <a:pt x="315" y="55"/>
                  <a:pt x="597" y="111"/>
                  <a:pt x="592" y="189"/>
                </a:cubicBezTo>
                <a:cubicBezTo>
                  <a:pt x="587" y="267"/>
                  <a:pt x="99" y="422"/>
                  <a:pt x="0" y="469"/>
                </a:cubicBezTo>
              </a:path>
            </a:pathLst>
          </a:custGeom>
          <a:noFill/>
          <a:ln w="28575" cap="flat" cmpd="sng">
            <a:solidFill>
              <a:schemeClr val="tx1"/>
            </a:solidFill>
            <a:prstDash val="dash"/>
            <a:round/>
            <a:headEnd type="none" w="med" len="med"/>
            <a:tailEnd type="triangle" w="med" len="me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507346" name="Oval 18"/>
          <p:cNvSpPr>
            <a:spLocks noChangeArrowheads="1"/>
          </p:cNvSpPr>
          <p:nvPr/>
        </p:nvSpPr>
        <p:spPr bwMode="blackWhite">
          <a:xfrm>
            <a:off x="5029200" y="5791200"/>
            <a:ext cx="2438400" cy="1066800"/>
          </a:xfrm>
          <a:prstGeom prst="ellipse">
            <a:avLst/>
          </a:prstGeom>
          <a:gradFill rotWithShape="1">
            <a:gsLst>
              <a:gs pos="0">
                <a:srgbClr val="760000"/>
              </a:gs>
              <a:gs pos="50000">
                <a:srgbClr val="FF0000"/>
              </a:gs>
              <a:gs pos="100000">
                <a:srgbClr val="760000"/>
              </a:gs>
            </a:gsLst>
            <a:lin ang="2700000" scaled="1"/>
          </a:gradFill>
          <a:ln>
            <a:noFill/>
          </a:ln>
          <a:effectLst>
            <a:outerShdw dist="74053" dir="3542175" algn="ctr" rotWithShape="0">
              <a:schemeClr val="bg2"/>
            </a:outerShdw>
          </a:effectLst>
          <a:extLst>
            <a:ext uri="{91240B29-F687-4F45-9708-019B960494DF}">
              <a14:hiddenLine xmlns:a14="http://schemas.microsoft.com/office/drawing/2010/main" w="12700">
                <a:solidFill>
                  <a:srgbClr val="000000"/>
                </a:solidFill>
                <a:round/>
                <a:headEnd type="none" w="sm" len="sm"/>
                <a:tailEnd type="none" w="sm" len="sm"/>
              </a14:hiddenLine>
            </a:ext>
          </a:ex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 b="1" i="0" u="none" strike="noStrike" kern="1200" cap="none" spc="0" normalizeH="0" baseline="0" noProof="0">
              <a:ln>
                <a:noFill/>
              </a:ln>
              <a:solidFill>
                <a:prstClr val="black"/>
              </a:solidFill>
              <a:effectLst/>
              <a:uLnTx/>
              <a:uFillTx/>
              <a:latin typeface="Gill Sans M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6AEE60"/>
              </a:solidFill>
              <a:effectLst/>
              <a:uLnTx/>
              <a:uFillTx/>
              <a:latin typeface="Gill Sans MT"/>
              <a:ea typeface="+mn-ea"/>
              <a:cs typeface="+mn-cs"/>
            </a:endParaRPr>
          </a:p>
        </p:txBody>
      </p:sp>
      <p:sp>
        <p:nvSpPr>
          <p:cNvPr id="1507347" name="Oval 19"/>
          <p:cNvSpPr>
            <a:spLocks noChangeArrowheads="1"/>
          </p:cNvSpPr>
          <p:nvPr/>
        </p:nvSpPr>
        <p:spPr bwMode="blackWhite">
          <a:xfrm>
            <a:off x="985838" y="3190875"/>
            <a:ext cx="1646237" cy="876300"/>
          </a:xfrm>
          <a:prstGeom prst="ellipse">
            <a:avLst/>
          </a:prstGeom>
          <a:gradFill rotWithShape="1">
            <a:gsLst>
              <a:gs pos="0">
                <a:srgbClr val="009900">
                  <a:gamma/>
                  <a:shade val="46275"/>
                  <a:invGamma/>
                </a:srgbClr>
              </a:gs>
              <a:gs pos="50000">
                <a:srgbClr val="009900"/>
              </a:gs>
              <a:gs pos="100000">
                <a:srgbClr val="009900">
                  <a:gamma/>
                  <a:shade val="46275"/>
                  <a:invGamma/>
                </a:srgbClr>
              </a:gs>
            </a:gsLst>
            <a:lin ang="2700000" scaled="1"/>
          </a:gradFill>
          <a:ln w="12700">
            <a:noFill/>
            <a:round/>
            <a:headEnd type="none" w="sm" len="sm"/>
            <a:tailEnd type="none" w="sm" len="sm"/>
          </a:ln>
          <a:effectLst>
            <a:outerShdw dist="74053" dir="3542175" algn="ctr" rotWithShape="0">
              <a:schemeClr val="bg2"/>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outerShdw blurRad="38100" dist="38100" dir="2700000" algn="tl">
                    <a:srgbClr val="000000"/>
                  </a:outerShdw>
                </a:effectLst>
                <a:uLnTx/>
                <a:uFillTx/>
                <a:latin typeface="Arial" charset="0"/>
                <a:ea typeface="+mn-ea"/>
                <a:cs typeface="+mn-cs"/>
                <a:sym typeface="Symbol" pitchFamily="18" charset="2"/>
              </a:rPr>
              <a:t></a:t>
            </a:r>
            <a:r>
              <a:rPr kumimoji="0" lang="en-US" sz="2000" b="1" i="0" u="none" strike="noStrike" kern="1200" cap="none" spc="0" normalizeH="0" baseline="0" noProof="0">
                <a:ln>
                  <a:noFill/>
                </a:ln>
                <a:solidFill>
                  <a:prstClr val="black"/>
                </a:solidFill>
                <a:effectLst/>
                <a:uLnTx/>
                <a:uFillTx/>
                <a:latin typeface="Arial" charset="0"/>
                <a:ea typeface="+mn-ea"/>
                <a:cs typeface="+mn-cs"/>
              </a:rPr>
              <a:t> Beta-cell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rial" charset="0"/>
                <a:ea typeface="+mn-ea"/>
                <a:cs typeface="+mn-cs"/>
              </a:rPr>
              <a:t>response</a:t>
            </a:r>
          </a:p>
        </p:txBody>
      </p:sp>
      <p:sp>
        <p:nvSpPr>
          <p:cNvPr id="1507348" name="Line 20"/>
          <p:cNvSpPr>
            <a:spLocks noChangeShapeType="1"/>
          </p:cNvSpPr>
          <p:nvPr/>
        </p:nvSpPr>
        <p:spPr bwMode="auto">
          <a:xfrm flipH="1">
            <a:off x="4178300" y="4192588"/>
            <a:ext cx="1997075" cy="0"/>
          </a:xfrm>
          <a:prstGeom prst="line">
            <a:avLst/>
          </a:prstGeom>
          <a:noFill/>
          <a:ln w="28575">
            <a:solidFill>
              <a:schemeClr val="tx1"/>
            </a:solidFill>
            <a:prstDash val="dash"/>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507349" name="Line 21"/>
          <p:cNvSpPr>
            <a:spLocks noChangeShapeType="1"/>
          </p:cNvSpPr>
          <p:nvPr/>
        </p:nvSpPr>
        <p:spPr bwMode="auto">
          <a:xfrm rot="10775620" flipH="1" flipV="1">
            <a:off x="2216150" y="1917700"/>
            <a:ext cx="2019300" cy="3341688"/>
          </a:xfrm>
          <a:prstGeom prst="line">
            <a:avLst/>
          </a:prstGeom>
          <a:noFill/>
          <a:ln w="38100">
            <a:solidFill>
              <a:schemeClr val="tx1"/>
            </a:solidFill>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507350" name="Text Box 22"/>
          <p:cNvSpPr txBox="1">
            <a:spLocks noChangeArrowheads="1"/>
          </p:cNvSpPr>
          <p:nvPr/>
        </p:nvSpPr>
        <p:spPr bwMode="blackWhite">
          <a:xfrm>
            <a:off x="5105400" y="6019800"/>
            <a:ext cx="2438400" cy="650875"/>
          </a:xfrm>
          <a:prstGeom prst="rect">
            <a:avLst/>
          </a:prstGeom>
          <a:solidFill>
            <a:schemeClr val="bg2"/>
          </a:solidFill>
          <a:ln w="9525">
            <a:solidFill>
              <a:schemeClr val="bg2"/>
            </a:solidFill>
            <a:miter lim="800000"/>
            <a:headEnd/>
            <a:tailEnd/>
          </a:ln>
        </p:spPr>
        <p:txBody>
          <a:bodyPr>
            <a:spAutoFit/>
          </a:bodyPr>
          <a:lstStyle>
            <a:lvl1pPr marL="109538" indent="-109538">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109538" marR="0" lvl="0" indent="-109538"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Arial" pitchFamily="34" charset="0"/>
                <a:ea typeface="+mn-ea"/>
                <a:cs typeface="+mn-cs"/>
              </a:rPr>
              <a:t>GLP-1 degraded by </a:t>
            </a:r>
          </a:p>
          <a:p>
            <a:pPr marL="109538" marR="0" lvl="0" indent="-109538"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Arial" pitchFamily="34" charset="0"/>
                <a:ea typeface="+mn-ea"/>
                <a:cs typeface="+mn-cs"/>
              </a:rPr>
              <a:t>DPP-4 w/in minutes</a:t>
            </a:r>
          </a:p>
        </p:txBody>
      </p:sp>
    </p:spTree>
    <p:custDataLst>
      <p:tags r:id="rId1"/>
    </p:custDataLst>
    <p:extLst>
      <p:ext uri="{BB962C8B-B14F-4D97-AF65-F5344CB8AC3E}">
        <p14:creationId xmlns:p14="http://schemas.microsoft.com/office/powerpoint/2010/main" val="4636221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507343"/>
                                        </p:tgtEl>
                                        <p:attrNameLst>
                                          <p:attrName>style.visibility</p:attrName>
                                        </p:attrNameLst>
                                      </p:cBhvr>
                                      <p:to>
                                        <p:strVal val="visible"/>
                                      </p:to>
                                    </p:set>
                                    <p:animEffect transition="in" filter="dissolve">
                                      <p:cBhvr>
                                        <p:cTn id="7" dur="500"/>
                                        <p:tgtEl>
                                          <p:spTgt spid="1507343"/>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507349"/>
                                        </p:tgtEl>
                                        <p:attrNameLst>
                                          <p:attrName>style.visibility</p:attrName>
                                        </p:attrNameLst>
                                      </p:cBhvr>
                                      <p:to>
                                        <p:strVal val="visible"/>
                                      </p:to>
                                    </p:set>
                                    <p:animEffect transition="in" filter="wipe(up)">
                                      <p:cBhvr>
                                        <p:cTn id="11" dur="500"/>
                                        <p:tgtEl>
                                          <p:spTgt spid="1507349"/>
                                        </p:tgtEl>
                                      </p:cBhvr>
                                    </p:animEffect>
                                  </p:childTnLst>
                                  <p:subTnLst>
                                    <p:set>
                                      <p:cBhvr override="childStyle">
                                        <p:cTn dur="1" fill="hold" display="0" masterRel="nextClick" afterEffect="1"/>
                                        <p:tgtEl>
                                          <p:spTgt spid="1507349"/>
                                        </p:tgtEl>
                                        <p:attrNameLst>
                                          <p:attrName>style.visibility</p:attrName>
                                        </p:attrNameLst>
                                      </p:cBhvr>
                                      <p:to>
                                        <p:strVal val="hidden"/>
                                      </p:to>
                                    </p:set>
                                  </p:sub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507337"/>
                                        </p:tgtEl>
                                        <p:attrNameLst>
                                          <p:attrName>style.visibility</p:attrName>
                                        </p:attrNameLst>
                                      </p:cBhvr>
                                      <p:to>
                                        <p:strVal val="visible"/>
                                      </p:to>
                                    </p:set>
                                    <p:animEffect transition="in" filter="wipe(left)">
                                      <p:cBhvr>
                                        <p:cTn id="16" dur="500"/>
                                        <p:tgtEl>
                                          <p:spTgt spid="1507337"/>
                                        </p:tgtEl>
                                      </p:cBhvr>
                                    </p:animEffect>
                                  </p:childTnLst>
                                </p:cTn>
                              </p:par>
                            </p:childTnLst>
                          </p:cTn>
                        </p:par>
                        <p:par>
                          <p:cTn id="17" fill="hold" nodeType="afterGroup">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507338"/>
                                        </p:tgtEl>
                                        <p:attrNameLst>
                                          <p:attrName>style.visibility</p:attrName>
                                        </p:attrNameLst>
                                      </p:cBhvr>
                                      <p:to>
                                        <p:strVal val="visible"/>
                                      </p:to>
                                    </p:set>
                                    <p:animEffect transition="in" filter="wipe(left)">
                                      <p:cBhvr>
                                        <p:cTn id="20" dur="500"/>
                                        <p:tgtEl>
                                          <p:spTgt spid="1507338"/>
                                        </p:tgtEl>
                                      </p:cBhvr>
                                    </p:animEffect>
                                  </p:childTnLst>
                                </p:cTn>
                              </p:par>
                            </p:childTnLst>
                          </p:cTn>
                        </p:par>
                        <p:par>
                          <p:cTn id="21" fill="hold" nodeType="afterGroup">
                            <p:stCondLst>
                              <p:cond delay="1000"/>
                            </p:stCondLst>
                            <p:childTnLst>
                              <p:par>
                                <p:cTn id="22" presetID="4" presetClass="entr" presetSubtype="32" fill="hold" grpId="0" nodeType="afterEffect">
                                  <p:stCondLst>
                                    <p:cond delay="1000"/>
                                  </p:stCondLst>
                                  <p:childTnLst>
                                    <p:set>
                                      <p:cBhvr>
                                        <p:cTn id="23" dur="1" fill="hold">
                                          <p:stCondLst>
                                            <p:cond delay="0"/>
                                          </p:stCondLst>
                                        </p:cTn>
                                        <p:tgtEl>
                                          <p:spTgt spid="1507347"/>
                                        </p:tgtEl>
                                        <p:attrNameLst>
                                          <p:attrName>style.visibility</p:attrName>
                                        </p:attrNameLst>
                                      </p:cBhvr>
                                      <p:to>
                                        <p:strVal val="visible"/>
                                      </p:to>
                                    </p:set>
                                    <p:animEffect transition="in" filter="box(out)">
                                      <p:cBhvr>
                                        <p:cTn id="24" dur="500"/>
                                        <p:tgtEl>
                                          <p:spTgt spid="150734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 presetClass="entr" presetSubtype="32" fill="hold" grpId="0" nodeType="clickEffect">
                                  <p:stCondLst>
                                    <p:cond delay="0"/>
                                  </p:stCondLst>
                                  <p:childTnLst>
                                    <p:set>
                                      <p:cBhvr>
                                        <p:cTn id="28" dur="1" fill="hold">
                                          <p:stCondLst>
                                            <p:cond delay="0"/>
                                          </p:stCondLst>
                                        </p:cTn>
                                        <p:tgtEl>
                                          <p:spTgt spid="1507346"/>
                                        </p:tgtEl>
                                        <p:attrNameLst>
                                          <p:attrName>style.visibility</p:attrName>
                                        </p:attrNameLst>
                                      </p:cBhvr>
                                      <p:to>
                                        <p:strVal val="visible"/>
                                      </p:to>
                                    </p:set>
                                    <p:animEffect transition="in" filter="box(out)">
                                      <p:cBhvr>
                                        <p:cTn id="29" dur="500"/>
                                        <p:tgtEl>
                                          <p:spTgt spid="1507346"/>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1507339"/>
                                        </p:tgtEl>
                                        <p:attrNameLst>
                                          <p:attrName>style.visibility</p:attrName>
                                        </p:attrNameLst>
                                      </p:cBhvr>
                                      <p:to>
                                        <p:strVal val="visible"/>
                                      </p:to>
                                    </p:set>
                                    <p:animEffect transition="in" filter="wipe(right)">
                                      <p:cBhvr>
                                        <p:cTn id="34" dur="500"/>
                                        <p:tgtEl>
                                          <p:spTgt spid="1507339"/>
                                        </p:tgtEl>
                                      </p:cBhvr>
                                    </p:animEffect>
                                  </p:childTnLst>
                                </p:cTn>
                              </p:par>
                            </p:childTnLst>
                          </p:cTn>
                        </p:par>
                        <p:par>
                          <p:cTn id="35" fill="hold" nodeType="afterGroup">
                            <p:stCondLst>
                              <p:cond delay="500"/>
                            </p:stCondLst>
                            <p:childTnLst>
                              <p:par>
                                <p:cTn id="36" presetID="22" presetClass="entr" presetSubtype="2" fill="hold" nodeType="after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wipe(right)">
                                      <p:cBhvr>
                                        <p:cTn id="38" dur="500"/>
                                        <p:tgtEl>
                                          <p:spTgt spid="2"/>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2" fill="hold" grpId="0" nodeType="clickEffect">
                                  <p:stCondLst>
                                    <p:cond delay="0"/>
                                  </p:stCondLst>
                                  <p:childTnLst>
                                    <p:set>
                                      <p:cBhvr>
                                        <p:cTn id="42" dur="1" fill="hold">
                                          <p:stCondLst>
                                            <p:cond delay="0"/>
                                          </p:stCondLst>
                                        </p:cTn>
                                        <p:tgtEl>
                                          <p:spTgt spid="1507345"/>
                                        </p:tgtEl>
                                        <p:attrNameLst>
                                          <p:attrName>style.visibility</p:attrName>
                                        </p:attrNameLst>
                                      </p:cBhvr>
                                      <p:to>
                                        <p:strVal val="visible"/>
                                      </p:to>
                                    </p:set>
                                    <p:animEffect transition="in" filter="wipe(right)">
                                      <p:cBhvr>
                                        <p:cTn id="43" dur="500"/>
                                        <p:tgtEl>
                                          <p:spTgt spid="1507345"/>
                                        </p:tgtEl>
                                      </p:cBhvr>
                                    </p:animEffect>
                                  </p:childTnLst>
                                </p:cTn>
                              </p:par>
                            </p:childTnLst>
                          </p:cTn>
                        </p:par>
                        <p:par>
                          <p:cTn id="44" fill="hold" nodeType="afterGroup">
                            <p:stCondLst>
                              <p:cond delay="500"/>
                            </p:stCondLst>
                            <p:childTnLst>
                              <p:par>
                                <p:cTn id="45" presetID="22" presetClass="entr" presetSubtype="2" fill="hold" grpId="0" nodeType="afterEffect">
                                  <p:stCondLst>
                                    <p:cond delay="0"/>
                                  </p:stCondLst>
                                  <p:childTnLst>
                                    <p:set>
                                      <p:cBhvr>
                                        <p:cTn id="46" dur="1" fill="hold">
                                          <p:stCondLst>
                                            <p:cond delay="0"/>
                                          </p:stCondLst>
                                        </p:cTn>
                                        <p:tgtEl>
                                          <p:spTgt spid="1507336"/>
                                        </p:tgtEl>
                                        <p:attrNameLst>
                                          <p:attrName>style.visibility</p:attrName>
                                        </p:attrNameLst>
                                      </p:cBhvr>
                                      <p:to>
                                        <p:strVal val="visible"/>
                                      </p:to>
                                    </p:set>
                                    <p:animEffect transition="in" filter="wipe(right)">
                                      <p:cBhvr>
                                        <p:cTn id="47" dur="500"/>
                                        <p:tgtEl>
                                          <p:spTgt spid="1507336"/>
                                        </p:tgtEl>
                                      </p:cBhvr>
                                    </p:animEffect>
                                  </p:childTnLst>
                                </p:cTn>
                              </p:par>
                            </p:childTnLst>
                          </p:cTn>
                        </p:par>
                        <p:par>
                          <p:cTn id="48" fill="hold" nodeType="afterGroup">
                            <p:stCondLst>
                              <p:cond delay="1000"/>
                            </p:stCondLst>
                            <p:childTnLst>
                              <p:par>
                                <p:cTn id="49" presetID="22" presetClass="entr" presetSubtype="2" fill="hold" grpId="0" nodeType="afterEffect">
                                  <p:stCondLst>
                                    <p:cond delay="0"/>
                                  </p:stCondLst>
                                  <p:childTnLst>
                                    <p:set>
                                      <p:cBhvr>
                                        <p:cTn id="50" dur="1" fill="hold">
                                          <p:stCondLst>
                                            <p:cond delay="0"/>
                                          </p:stCondLst>
                                        </p:cTn>
                                        <p:tgtEl>
                                          <p:spTgt spid="1507348"/>
                                        </p:tgtEl>
                                        <p:attrNameLst>
                                          <p:attrName>style.visibility</p:attrName>
                                        </p:attrNameLst>
                                      </p:cBhvr>
                                      <p:to>
                                        <p:strVal val="visible"/>
                                      </p:to>
                                    </p:set>
                                    <p:animEffect transition="in" filter="wipe(right)">
                                      <p:cBhvr>
                                        <p:cTn id="51" dur="500"/>
                                        <p:tgtEl>
                                          <p:spTgt spid="1507348"/>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2" fill="hold" grpId="0" nodeType="clickEffect">
                                  <p:stCondLst>
                                    <p:cond delay="0"/>
                                  </p:stCondLst>
                                  <p:childTnLst>
                                    <p:set>
                                      <p:cBhvr>
                                        <p:cTn id="55" dur="1" fill="hold">
                                          <p:stCondLst>
                                            <p:cond delay="0"/>
                                          </p:stCondLst>
                                        </p:cTn>
                                        <p:tgtEl>
                                          <p:spTgt spid="1507333"/>
                                        </p:tgtEl>
                                        <p:attrNameLst>
                                          <p:attrName>style.visibility</p:attrName>
                                        </p:attrNameLst>
                                      </p:cBhvr>
                                      <p:to>
                                        <p:strVal val="visible"/>
                                      </p:to>
                                    </p:set>
                                    <p:animEffect transition="in" filter="wipe(right)">
                                      <p:cBhvr>
                                        <p:cTn id="56" dur="500"/>
                                        <p:tgtEl>
                                          <p:spTgt spid="1507333"/>
                                        </p:tgtEl>
                                      </p:cBhvr>
                                    </p:animEffect>
                                  </p:childTnLst>
                                </p:cTn>
                              </p:par>
                            </p:childTnLst>
                          </p:cTn>
                        </p:par>
                        <p:par>
                          <p:cTn id="57" fill="hold" nodeType="afterGroup">
                            <p:stCondLst>
                              <p:cond delay="500"/>
                            </p:stCondLst>
                            <p:childTnLst>
                              <p:par>
                                <p:cTn id="58" presetID="22" presetClass="entr" presetSubtype="2" fill="hold" grpId="0" nodeType="afterEffect">
                                  <p:stCondLst>
                                    <p:cond delay="0"/>
                                  </p:stCondLst>
                                  <p:childTnLst>
                                    <p:set>
                                      <p:cBhvr>
                                        <p:cTn id="59" dur="1" fill="hold">
                                          <p:stCondLst>
                                            <p:cond delay="0"/>
                                          </p:stCondLst>
                                        </p:cTn>
                                        <p:tgtEl>
                                          <p:spTgt spid="1507344"/>
                                        </p:tgtEl>
                                        <p:attrNameLst>
                                          <p:attrName>style.visibility</p:attrName>
                                        </p:attrNameLst>
                                      </p:cBhvr>
                                      <p:to>
                                        <p:strVal val="visible"/>
                                      </p:to>
                                    </p:set>
                                    <p:animEffect transition="in" filter="wipe(right)">
                                      <p:cBhvr>
                                        <p:cTn id="60" dur="500"/>
                                        <p:tgtEl>
                                          <p:spTgt spid="1507344"/>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2" presetClass="entr" presetSubtype="2" fill="hold" grpId="0" nodeType="clickEffect">
                                  <p:stCondLst>
                                    <p:cond delay="0"/>
                                  </p:stCondLst>
                                  <p:childTnLst>
                                    <p:set>
                                      <p:cBhvr>
                                        <p:cTn id="64" dur="1" fill="hold">
                                          <p:stCondLst>
                                            <p:cond delay="0"/>
                                          </p:stCondLst>
                                        </p:cTn>
                                        <p:tgtEl>
                                          <p:spTgt spid="1507334"/>
                                        </p:tgtEl>
                                        <p:attrNameLst>
                                          <p:attrName>style.visibility</p:attrName>
                                        </p:attrNameLst>
                                      </p:cBhvr>
                                      <p:to>
                                        <p:strVal val="visible"/>
                                      </p:to>
                                    </p:set>
                                    <p:animEffect transition="in" filter="wipe(right)">
                                      <p:cBhvr>
                                        <p:cTn id="65" dur="500"/>
                                        <p:tgtEl>
                                          <p:spTgt spid="1507334"/>
                                        </p:tgtEl>
                                      </p:cBhvr>
                                    </p:animEffect>
                                  </p:childTnLst>
                                </p:cTn>
                              </p:par>
                            </p:childTnLst>
                          </p:cTn>
                        </p:par>
                        <p:par>
                          <p:cTn id="66" fill="hold" nodeType="afterGroup">
                            <p:stCondLst>
                              <p:cond delay="500"/>
                            </p:stCondLst>
                            <p:childTnLst>
                              <p:par>
                                <p:cTn id="67" presetID="22" presetClass="entr" presetSubtype="2" fill="hold" grpId="0" nodeType="afterEffect">
                                  <p:stCondLst>
                                    <p:cond delay="0"/>
                                  </p:stCondLst>
                                  <p:childTnLst>
                                    <p:set>
                                      <p:cBhvr>
                                        <p:cTn id="68" dur="1" fill="hold">
                                          <p:stCondLst>
                                            <p:cond delay="0"/>
                                          </p:stCondLst>
                                        </p:cTn>
                                        <p:tgtEl>
                                          <p:spTgt spid="1507335"/>
                                        </p:tgtEl>
                                        <p:attrNameLst>
                                          <p:attrName>style.visibility</p:attrName>
                                        </p:attrNameLst>
                                      </p:cBhvr>
                                      <p:to>
                                        <p:strVal val="visible"/>
                                      </p:to>
                                    </p:set>
                                    <p:animEffect transition="in" filter="wipe(right)">
                                      <p:cBhvr>
                                        <p:cTn id="69" dur="500"/>
                                        <p:tgtEl>
                                          <p:spTgt spid="1507335"/>
                                        </p:tgtEl>
                                      </p:cBhvr>
                                    </p:animEffect>
                                  </p:childTnLst>
                                </p:cTn>
                              </p:par>
                            </p:childTnLst>
                          </p:cTn>
                        </p:par>
                        <p:par>
                          <p:cTn id="70" fill="hold" nodeType="afterGroup">
                            <p:stCondLst>
                              <p:cond delay="1000"/>
                            </p:stCondLst>
                            <p:childTnLst>
                              <p:par>
                                <p:cTn id="71" presetID="9" presetClass="entr" presetSubtype="0" fill="hold" grpId="0" nodeType="afterEffect">
                                  <p:stCondLst>
                                    <p:cond delay="0"/>
                                  </p:stCondLst>
                                  <p:childTnLst>
                                    <p:set>
                                      <p:cBhvr>
                                        <p:cTn id="72" dur="1" fill="hold">
                                          <p:stCondLst>
                                            <p:cond delay="0"/>
                                          </p:stCondLst>
                                        </p:cTn>
                                        <p:tgtEl>
                                          <p:spTgt spid="1507350"/>
                                        </p:tgtEl>
                                        <p:attrNameLst>
                                          <p:attrName>style.visibility</p:attrName>
                                        </p:attrNameLst>
                                      </p:cBhvr>
                                      <p:to>
                                        <p:strVal val="visible"/>
                                      </p:to>
                                    </p:set>
                                    <p:animEffect transition="in" filter="dissolve">
                                      <p:cBhvr>
                                        <p:cTn id="73" dur="500"/>
                                        <p:tgtEl>
                                          <p:spTgt spid="15073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7333" grpId="0" autoUpdateAnimBg="0"/>
      <p:bldP spid="1507334" grpId="0" autoUpdateAnimBg="0"/>
      <p:bldP spid="1507335" grpId="0" animBg="1"/>
      <p:bldP spid="1507336" grpId="0" autoUpdateAnimBg="0"/>
      <p:bldP spid="1507337" grpId="0" autoUpdateAnimBg="0"/>
      <p:bldP spid="1507338" grpId="0" animBg="1"/>
      <p:bldP spid="1507339" grpId="0" autoUpdateAnimBg="0"/>
      <p:bldP spid="1507343" grpId="0" animBg="1" autoUpdateAnimBg="0"/>
      <p:bldP spid="1507344" grpId="0" animBg="1"/>
      <p:bldP spid="1507345" grpId="0" animBg="1"/>
      <p:bldP spid="1507346" grpId="0" animBg="1" autoUpdateAnimBg="0"/>
      <p:bldP spid="1507347" grpId="0" animBg="1" autoUpdateAnimBg="0"/>
      <p:bldP spid="1507348" grpId="0" animBg="1"/>
      <p:bldP spid="1507349" grpId="0" animBg="1"/>
      <p:bldP spid="1507350" grpId="0" animBg="1"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730636-51E5-4BD4-A551-2E049CBCC232}"/>
              </a:ext>
            </a:extLst>
          </p:cNvPr>
          <p:cNvSpPr>
            <a:spLocks noGrp="1"/>
          </p:cNvSpPr>
          <p:nvPr>
            <p:ph type="title"/>
          </p:nvPr>
        </p:nvSpPr>
        <p:spPr>
          <a:xfrm>
            <a:off x="304800" y="140501"/>
            <a:ext cx="8229600" cy="838200"/>
          </a:xfrm>
        </p:spPr>
        <p:txBody>
          <a:bodyPr>
            <a:normAutofit/>
          </a:bodyPr>
          <a:lstStyle/>
          <a:p>
            <a:r>
              <a:rPr lang="en-US" sz="4400" dirty="0"/>
              <a:t>Pocket Card: GLP-1 &amp; GIP RA  </a:t>
            </a:r>
          </a:p>
        </p:txBody>
      </p:sp>
      <p:pic>
        <p:nvPicPr>
          <p:cNvPr id="6" name="Picture 5">
            <a:extLst>
              <a:ext uri="{FF2B5EF4-FFF2-40B4-BE49-F238E27FC236}">
                <a16:creationId xmlns:a16="http://schemas.microsoft.com/office/drawing/2014/main" id="{F15D76A9-C568-1666-5F02-B86171944938}"/>
              </a:ext>
            </a:extLst>
          </p:cNvPr>
          <p:cNvPicPr>
            <a:picLocks noChangeAspect="1"/>
          </p:cNvPicPr>
          <p:nvPr/>
        </p:nvPicPr>
        <p:blipFill>
          <a:blip r:embed="rId3"/>
          <a:stretch>
            <a:fillRect/>
          </a:stretch>
        </p:blipFill>
        <p:spPr>
          <a:xfrm>
            <a:off x="351178" y="1233475"/>
            <a:ext cx="8335622" cy="5472125"/>
          </a:xfrm>
          <a:prstGeom prst="rect">
            <a:avLst/>
          </a:prstGeom>
        </p:spPr>
      </p:pic>
      <p:sp>
        <p:nvSpPr>
          <p:cNvPr id="7" name="Arrow: Right 6">
            <a:extLst>
              <a:ext uri="{FF2B5EF4-FFF2-40B4-BE49-F238E27FC236}">
                <a16:creationId xmlns:a16="http://schemas.microsoft.com/office/drawing/2014/main" id="{75595998-D2A9-4792-7E78-F127728E0191}"/>
              </a:ext>
            </a:extLst>
          </p:cNvPr>
          <p:cNvSpPr/>
          <p:nvPr/>
        </p:nvSpPr>
        <p:spPr>
          <a:xfrm rot="5400000">
            <a:off x="828173" y="4429627"/>
            <a:ext cx="553454" cy="381000"/>
          </a:xfrm>
          <a:prstGeom prst="rightArrow">
            <a:avLst>
              <a:gd name="adj1" fmla="val 90602"/>
              <a:gd name="adj2" fmla="val 50000"/>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marL="0" marR="0" lvl="0" indent="0" algn="ctr" defTabSz="823692" rtl="0" eaLnBrk="0" fontAlgn="base" latinLnBrk="0" hangingPunct="0">
              <a:lnSpc>
                <a:spcPct val="100000"/>
              </a:lnSpc>
              <a:spcBef>
                <a:spcPct val="0"/>
              </a:spcBef>
              <a:spcAft>
                <a:spcPct val="0"/>
              </a:spcAft>
              <a:buClrTx/>
              <a:buSzTx/>
              <a:buFontTx/>
              <a:buNone/>
              <a:tabLst/>
              <a:defRPr/>
            </a:pPr>
            <a:endParaRPr kumimoji="0" lang="en-US" sz="1621" b="0" i="0" u="none" strike="noStrike" kern="1200" cap="none" spc="0" normalizeH="0" baseline="0" noProof="0" dirty="0">
              <a:ln>
                <a:noFill/>
              </a:ln>
              <a:solidFill>
                <a:prstClr val="white"/>
              </a:solidFill>
              <a:effectLst/>
              <a:uLnTx/>
              <a:uFillTx/>
              <a:latin typeface="Gill Sans MT"/>
              <a:ea typeface="+mn-ea"/>
              <a:cs typeface="+mn-cs"/>
            </a:endParaRPr>
          </a:p>
        </p:txBody>
      </p:sp>
      <p:pic>
        <p:nvPicPr>
          <p:cNvPr id="5" name="Picture 4">
            <a:extLst>
              <a:ext uri="{FF2B5EF4-FFF2-40B4-BE49-F238E27FC236}">
                <a16:creationId xmlns:a16="http://schemas.microsoft.com/office/drawing/2014/main" id="{51EC90C5-3888-5639-5D86-665E3C219955}"/>
              </a:ext>
            </a:extLst>
          </p:cNvPr>
          <p:cNvPicPr>
            <a:picLocks noChangeAspect="1"/>
          </p:cNvPicPr>
          <p:nvPr/>
        </p:nvPicPr>
        <p:blipFill>
          <a:blip r:embed="rId4"/>
          <a:stretch>
            <a:fillRect/>
          </a:stretch>
        </p:blipFill>
        <p:spPr>
          <a:xfrm>
            <a:off x="351178" y="1097802"/>
            <a:ext cx="8598622" cy="5607798"/>
          </a:xfrm>
          <a:prstGeom prst="rect">
            <a:avLst/>
          </a:prstGeom>
        </p:spPr>
      </p:pic>
      <p:sp>
        <p:nvSpPr>
          <p:cNvPr id="4" name="Rectangle 3">
            <a:extLst>
              <a:ext uri="{FF2B5EF4-FFF2-40B4-BE49-F238E27FC236}">
                <a16:creationId xmlns:a16="http://schemas.microsoft.com/office/drawing/2014/main" id="{A3DD9EFC-0987-F6D1-020E-19554968C7E1}"/>
              </a:ext>
            </a:extLst>
          </p:cNvPr>
          <p:cNvSpPr/>
          <p:nvPr/>
        </p:nvSpPr>
        <p:spPr>
          <a:xfrm>
            <a:off x="228600" y="1447800"/>
            <a:ext cx="4572000" cy="5269699"/>
          </a:xfrm>
          <a:prstGeom prst="rect">
            <a:avLst/>
          </a:prstGeom>
          <a:noFill/>
          <a:ln w="57150">
            <a:solidFill>
              <a:srgbClr val="7030A0"/>
            </a:solidFill>
          </a:ln>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16020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AE6EE-26D7-BB61-6C34-349C59D240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6B7302-7BE8-BE49-D9AF-14D672744F2B}"/>
              </a:ext>
            </a:extLst>
          </p:cNvPr>
          <p:cNvSpPr>
            <a:spLocks noGrp="1"/>
          </p:cNvSpPr>
          <p:nvPr>
            <p:ph type="title"/>
          </p:nvPr>
        </p:nvSpPr>
        <p:spPr>
          <a:xfrm>
            <a:off x="457200" y="228600"/>
            <a:ext cx="8229600" cy="702418"/>
          </a:xfrm>
        </p:spPr>
        <p:txBody>
          <a:bodyPr>
            <a:normAutofit fontScale="90000"/>
          </a:bodyPr>
          <a:lstStyle/>
          <a:p>
            <a:r>
              <a:rPr lang="en-US" dirty="0"/>
              <a:t>Let’s Break it Down ADA 2025</a:t>
            </a:r>
          </a:p>
        </p:txBody>
      </p:sp>
      <p:pic>
        <p:nvPicPr>
          <p:cNvPr id="8" name="Picture 7">
            <a:extLst>
              <a:ext uri="{FF2B5EF4-FFF2-40B4-BE49-F238E27FC236}">
                <a16:creationId xmlns:a16="http://schemas.microsoft.com/office/drawing/2014/main" id="{F75EB6C5-A892-842D-FA34-2CB4A5EF660C}"/>
              </a:ext>
            </a:extLst>
          </p:cNvPr>
          <p:cNvPicPr>
            <a:picLocks noChangeAspect="1"/>
          </p:cNvPicPr>
          <p:nvPr/>
        </p:nvPicPr>
        <p:blipFill>
          <a:blip r:embed="rId3"/>
          <a:stretch>
            <a:fillRect/>
          </a:stretch>
        </p:blipFill>
        <p:spPr>
          <a:xfrm>
            <a:off x="1447800" y="5715000"/>
            <a:ext cx="2133887" cy="568049"/>
          </a:xfrm>
          <a:prstGeom prst="rect">
            <a:avLst/>
          </a:prstGeom>
        </p:spPr>
      </p:pic>
      <p:pic>
        <p:nvPicPr>
          <p:cNvPr id="6" name="Picture 5">
            <a:extLst>
              <a:ext uri="{FF2B5EF4-FFF2-40B4-BE49-F238E27FC236}">
                <a16:creationId xmlns:a16="http://schemas.microsoft.com/office/drawing/2014/main" id="{659AC30D-97F8-7DF1-5F5E-2F99BD4A3C2C}"/>
              </a:ext>
            </a:extLst>
          </p:cNvPr>
          <p:cNvPicPr>
            <a:picLocks noChangeAspect="1"/>
          </p:cNvPicPr>
          <p:nvPr/>
        </p:nvPicPr>
        <p:blipFill>
          <a:blip r:embed="rId4"/>
          <a:stretch>
            <a:fillRect/>
          </a:stretch>
        </p:blipFill>
        <p:spPr>
          <a:xfrm>
            <a:off x="381000" y="49296"/>
            <a:ext cx="8443130" cy="6808703"/>
          </a:xfrm>
          <a:prstGeom prst="rect">
            <a:avLst/>
          </a:prstGeom>
        </p:spPr>
      </p:pic>
      <p:sp>
        <p:nvSpPr>
          <p:cNvPr id="5" name="Oval 4">
            <a:extLst>
              <a:ext uri="{FF2B5EF4-FFF2-40B4-BE49-F238E27FC236}">
                <a16:creationId xmlns:a16="http://schemas.microsoft.com/office/drawing/2014/main" id="{646348FE-D958-DF17-4C23-B8673B8E60C3}"/>
              </a:ext>
            </a:extLst>
          </p:cNvPr>
          <p:cNvSpPr/>
          <p:nvPr/>
        </p:nvSpPr>
        <p:spPr>
          <a:xfrm>
            <a:off x="281770" y="49296"/>
            <a:ext cx="2537630" cy="4953000"/>
          </a:xfrm>
          <a:prstGeom prst="ellipse">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9" name="TextBox 8">
            <a:extLst>
              <a:ext uri="{FF2B5EF4-FFF2-40B4-BE49-F238E27FC236}">
                <a16:creationId xmlns:a16="http://schemas.microsoft.com/office/drawing/2014/main" id="{41F56369-6E21-9CFA-2FD6-38C58225E503}"/>
              </a:ext>
            </a:extLst>
          </p:cNvPr>
          <p:cNvSpPr txBox="1"/>
          <p:nvPr/>
        </p:nvSpPr>
        <p:spPr>
          <a:xfrm>
            <a:off x="3269065" y="4343400"/>
            <a:ext cx="2667000" cy="369332"/>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Helvetica" panose="020B0604020202020204" pitchFamily="34" charset="0"/>
                <a:ea typeface="+mn-ea"/>
                <a:cs typeface="+mn-cs"/>
              </a:rPr>
              <a:t>From: 9. Pharmacologic Approaches to Glycemic Treatment: Standards of Care in Diabetes—2026 </a:t>
            </a:r>
          </a:p>
        </p:txBody>
      </p:sp>
    </p:spTree>
    <p:extLst>
      <p:ext uri="{BB962C8B-B14F-4D97-AF65-F5344CB8AC3E}">
        <p14:creationId xmlns:p14="http://schemas.microsoft.com/office/powerpoint/2010/main" val="751967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extLst>
    <p:ext uri="{6950BFC3-D8DA-4A85-94F7-54DA5524770B}">
      <p188:commentRel xmlns:p188="http://schemas.microsoft.com/office/powerpoint/2018/8/main" r:id="rId2"/>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914854-DBE9-41CC-3023-23D9E5B850B7}"/>
              </a:ext>
            </a:extLst>
          </p:cNvPr>
          <p:cNvSpPr>
            <a:spLocks noGrp="1"/>
          </p:cNvSpPr>
          <p:nvPr>
            <p:ph type="title"/>
          </p:nvPr>
        </p:nvSpPr>
        <p:spPr>
          <a:xfrm>
            <a:off x="304800" y="304771"/>
            <a:ext cx="8382000" cy="719461"/>
          </a:xfrm>
        </p:spPr>
        <p:txBody>
          <a:bodyPr>
            <a:normAutofit fontScale="90000"/>
          </a:bodyPr>
          <a:lstStyle/>
          <a:p>
            <a:r>
              <a:rPr lang="en-GR" sz="3000" dirty="0"/>
              <a:t>Choosing </a:t>
            </a:r>
            <a:r>
              <a:rPr lang="en-GB" sz="3000" dirty="0"/>
              <a:t>glucose-lowering </a:t>
            </a:r>
            <a:r>
              <a:rPr lang="en-GR" sz="3000" dirty="0"/>
              <a:t>medication in people with CVD</a:t>
            </a:r>
          </a:p>
        </p:txBody>
      </p:sp>
      <p:pic>
        <p:nvPicPr>
          <p:cNvPr id="7" name="Picture 6">
            <a:extLst>
              <a:ext uri="{FF2B5EF4-FFF2-40B4-BE49-F238E27FC236}">
                <a16:creationId xmlns:a16="http://schemas.microsoft.com/office/drawing/2014/main" id="{9A3EDCD4-99C9-8609-60AF-6354AC520AF8}"/>
              </a:ext>
            </a:extLst>
          </p:cNvPr>
          <p:cNvPicPr>
            <a:picLocks noChangeAspect="1"/>
          </p:cNvPicPr>
          <p:nvPr/>
        </p:nvPicPr>
        <p:blipFill>
          <a:blip r:embed="rId3"/>
          <a:stretch>
            <a:fillRect/>
          </a:stretch>
        </p:blipFill>
        <p:spPr>
          <a:xfrm>
            <a:off x="3252" y="1061462"/>
            <a:ext cx="9144000" cy="991361"/>
          </a:xfrm>
          <a:prstGeom prst="rect">
            <a:avLst/>
          </a:prstGeom>
        </p:spPr>
      </p:pic>
      <p:sp>
        <p:nvSpPr>
          <p:cNvPr id="8" name="TextBox 7">
            <a:extLst>
              <a:ext uri="{FF2B5EF4-FFF2-40B4-BE49-F238E27FC236}">
                <a16:creationId xmlns:a16="http://schemas.microsoft.com/office/drawing/2014/main" id="{1501EF83-3BCF-B59C-C69F-C7ADC4154C88}"/>
              </a:ext>
            </a:extLst>
          </p:cNvPr>
          <p:cNvSpPr txBox="1"/>
          <p:nvPr/>
        </p:nvSpPr>
        <p:spPr>
          <a:xfrm>
            <a:off x="4912311" y="1743990"/>
            <a:ext cx="4228437" cy="4893647"/>
          </a:xfrm>
          <a:prstGeom prst="rect">
            <a:avLst/>
          </a:prstGeom>
          <a:solidFill>
            <a:schemeClr val="bg1"/>
          </a:solid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Gill Sans MT"/>
                <a:ea typeface="+mn-ea"/>
                <a:cs typeface="+mn-cs"/>
              </a:rPr>
              <a:t>Most effective meds based on Cardiovascular Outcomes Trial (CVOT)</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Gill Sans M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a:ln>
                  <a:noFill/>
                </a:ln>
                <a:solidFill>
                  <a:srgbClr val="0070C0"/>
                </a:solidFill>
                <a:effectLst/>
                <a:uLnTx/>
                <a:uFillTx/>
                <a:latin typeface="Gill Sans MT"/>
                <a:ea typeface="+mn-ea"/>
                <a:cs typeface="+mn-cs"/>
              </a:rPr>
              <a:t>GLP-1 RA’s Preferred</a:t>
            </a:r>
            <a:br>
              <a:rPr kumimoji="0" lang="en-US" altLang="en-US" sz="2400" b="0" i="0" u="none" strike="noStrike" kern="1200" cap="none" spc="0" normalizeH="0" baseline="0" noProof="0" dirty="0">
                <a:ln>
                  <a:noFill/>
                </a:ln>
                <a:solidFill>
                  <a:prstClr val="black"/>
                </a:solidFill>
                <a:effectLst/>
                <a:uLnTx/>
                <a:uFillTx/>
                <a:latin typeface="Gill Sans MT"/>
                <a:ea typeface="+mn-ea"/>
                <a:cs typeface="+mn-cs"/>
              </a:rPr>
            </a:br>
            <a:r>
              <a:rPr kumimoji="0" lang="en-US" altLang="en-US" sz="2400" b="0" i="0" u="none" strike="noStrike" kern="1200" cap="none" spc="0" normalizeH="0" baseline="0" noProof="0" dirty="0">
                <a:ln>
                  <a:noFill/>
                </a:ln>
                <a:solidFill>
                  <a:prstClr val="black"/>
                </a:solidFill>
                <a:effectLst/>
                <a:uLnTx/>
                <a:uFillTx/>
                <a:latin typeface="Gill Sans MT"/>
                <a:ea typeface="+mn-ea"/>
                <a:cs typeface="+mn-cs"/>
              </a:rPr>
              <a:t>semaglutide (Ozempic), liraglutide (Victoza), dulaglutide (Trulicity)</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altLang="en-US" sz="2000" b="0" i="0" u="none" strike="noStrike" kern="1200" cap="none" spc="0" normalizeH="0" baseline="0" noProof="0" dirty="0">
              <a:ln>
                <a:noFill/>
              </a:ln>
              <a:solidFill>
                <a:prstClr val="black"/>
              </a:solidFill>
              <a:effectLst/>
              <a:uLnTx/>
              <a:uFillTx/>
              <a:latin typeface="Gill Sans M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Gill Sans MT"/>
                <a:ea typeface="+mn-ea"/>
                <a:cs typeface="+mn-cs"/>
              </a:rPr>
              <a:t>              ~ Or~</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srgbClr val="0070C0"/>
                </a:solidFill>
                <a:effectLst/>
                <a:uLnTx/>
                <a:uFillTx/>
                <a:latin typeface="Gill Sans MT"/>
                <a:ea typeface="+mn-ea"/>
                <a:cs typeface="+mn-cs"/>
              </a:rPr>
              <a:t>SGLT2i </a:t>
            </a:r>
            <a:br>
              <a:rPr kumimoji="0" lang="en-US" altLang="en-US" sz="2000" b="0" i="0" u="none" strike="noStrike" kern="1200" cap="none" spc="0" normalizeH="0" baseline="0" noProof="0" dirty="0">
                <a:ln>
                  <a:noFill/>
                </a:ln>
                <a:solidFill>
                  <a:prstClr val="black"/>
                </a:solidFill>
                <a:effectLst/>
                <a:uLnTx/>
                <a:uFillTx/>
                <a:latin typeface="Gill Sans MT"/>
                <a:ea typeface="+mn-ea"/>
                <a:cs typeface="+mn-cs"/>
              </a:rPr>
            </a:br>
            <a:r>
              <a:rPr kumimoji="0" lang="en-US" altLang="en-US" sz="2000" b="0" i="0" u="none" strike="noStrike" kern="1200" cap="none" spc="0" normalizeH="0" baseline="0" noProof="0" dirty="0">
                <a:ln>
                  <a:noFill/>
                </a:ln>
                <a:solidFill>
                  <a:prstClr val="black"/>
                </a:solidFill>
                <a:effectLst/>
                <a:uLnTx/>
                <a:uFillTx/>
                <a:latin typeface="Gill Sans MT"/>
                <a:ea typeface="+mn-ea"/>
                <a:cs typeface="+mn-cs"/>
              </a:rPr>
              <a:t>Empagliflozin (Jardiance), canagliflozin (Invokana), dapagliflozin (</a:t>
            </a:r>
            <a:r>
              <a:rPr kumimoji="0" lang="en-US" altLang="en-US" sz="2000" b="0" i="0" u="none" strike="noStrike" kern="1200" cap="none" spc="0" normalizeH="0" baseline="0" noProof="0" dirty="0" err="1">
                <a:ln>
                  <a:noFill/>
                </a:ln>
                <a:solidFill>
                  <a:prstClr val="black"/>
                </a:solidFill>
                <a:effectLst/>
                <a:uLnTx/>
                <a:uFillTx/>
                <a:latin typeface="Gill Sans MT"/>
                <a:ea typeface="+mn-ea"/>
                <a:cs typeface="+mn-cs"/>
              </a:rPr>
              <a:t>Farxiga</a:t>
            </a:r>
            <a:r>
              <a:rPr kumimoji="0" lang="en-US" altLang="en-US" sz="2000" b="0" i="0" u="none" strike="noStrike" kern="1200" cap="none" spc="0" normalizeH="0" baseline="0" noProof="0" dirty="0">
                <a:ln>
                  <a:noFill/>
                </a:ln>
                <a:solidFill>
                  <a:prstClr val="black"/>
                </a:solidFill>
                <a:effectLst/>
                <a:uLnTx/>
                <a:uFillTx/>
                <a:latin typeface="Gill Sans MT"/>
                <a:ea typeface="+mn-ea"/>
                <a:cs typeface="+mn-cs"/>
              </a:rPr>
              <a:t>)</a:t>
            </a:r>
          </a:p>
        </p:txBody>
      </p:sp>
      <p:sp>
        <p:nvSpPr>
          <p:cNvPr id="2" name="TextBox 1">
            <a:extLst>
              <a:ext uri="{FF2B5EF4-FFF2-40B4-BE49-F238E27FC236}">
                <a16:creationId xmlns:a16="http://schemas.microsoft.com/office/drawing/2014/main" id="{61D32369-D297-48E5-AF00-985C0C0F99D4}"/>
              </a:ext>
            </a:extLst>
          </p:cNvPr>
          <p:cNvSpPr txBox="1"/>
          <p:nvPr/>
        </p:nvSpPr>
        <p:spPr>
          <a:xfrm>
            <a:off x="1219200" y="6438982"/>
            <a:ext cx="4096571" cy="338554"/>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ASCVD = atherosclerotic cardiovascular disease</a:t>
            </a:r>
          </a:p>
        </p:txBody>
      </p:sp>
      <p:pic>
        <p:nvPicPr>
          <p:cNvPr id="6" name="Picture 5">
            <a:extLst>
              <a:ext uri="{FF2B5EF4-FFF2-40B4-BE49-F238E27FC236}">
                <a16:creationId xmlns:a16="http://schemas.microsoft.com/office/drawing/2014/main" id="{D08635CF-331E-0929-5AF8-1C93C983A9C4}"/>
              </a:ext>
            </a:extLst>
          </p:cNvPr>
          <p:cNvPicPr>
            <a:picLocks noChangeAspect="1"/>
          </p:cNvPicPr>
          <p:nvPr/>
        </p:nvPicPr>
        <p:blipFill>
          <a:blip r:embed="rId4"/>
          <a:stretch>
            <a:fillRect/>
          </a:stretch>
        </p:blipFill>
        <p:spPr>
          <a:xfrm>
            <a:off x="667074" y="2378898"/>
            <a:ext cx="4443442" cy="4027951"/>
          </a:xfrm>
          <a:prstGeom prst="rect">
            <a:avLst/>
          </a:prstGeom>
        </p:spPr>
      </p:pic>
      <p:pic>
        <p:nvPicPr>
          <p:cNvPr id="11" name="Picture 10">
            <a:extLst>
              <a:ext uri="{FF2B5EF4-FFF2-40B4-BE49-F238E27FC236}">
                <a16:creationId xmlns:a16="http://schemas.microsoft.com/office/drawing/2014/main" id="{9E0E6547-3790-80DD-8AD6-E09C1C97787B}"/>
              </a:ext>
            </a:extLst>
          </p:cNvPr>
          <p:cNvPicPr>
            <a:picLocks noChangeAspect="1"/>
          </p:cNvPicPr>
          <p:nvPr/>
        </p:nvPicPr>
        <p:blipFill>
          <a:blip r:embed="rId5"/>
          <a:stretch>
            <a:fillRect/>
          </a:stretch>
        </p:blipFill>
        <p:spPr>
          <a:xfrm>
            <a:off x="53276" y="1780577"/>
            <a:ext cx="4967788" cy="465211"/>
          </a:xfrm>
          <a:prstGeom prst="rect">
            <a:avLst/>
          </a:prstGeom>
        </p:spPr>
      </p:pic>
      <p:pic>
        <p:nvPicPr>
          <p:cNvPr id="3" name="Picture 2">
            <a:extLst>
              <a:ext uri="{FF2B5EF4-FFF2-40B4-BE49-F238E27FC236}">
                <a16:creationId xmlns:a16="http://schemas.microsoft.com/office/drawing/2014/main" id="{F3B16B47-8E97-6236-6DB8-65285CB73503}"/>
              </a:ext>
            </a:extLst>
          </p:cNvPr>
          <p:cNvPicPr>
            <a:picLocks noChangeAspect="1"/>
          </p:cNvPicPr>
          <p:nvPr/>
        </p:nvPicPr>
        <p:blipFill>
          <a:blip r:embed="rId6"/>
          <a:stretch>
            <a:fillRect/>
          </a:stretch>
        </p:blipFill>
        <p:spPr>
          <a:xfrm>
            <a:off x="3660538" y="4781999"/>
            <a:ext cx="1822923" cy="452622"/>
          </a:xfrm>
          <a:prstGeom prst="rect">
            <a:avLst/>
          </a:prstGeom>
        </p:spPr>
      </p:pic>
      <p:sp>
        <p:nvSpPr>
          <p:cNvPr id="9" name="Oval 8">
            <a:extLst>
              <a:ext uri="{FF2B5EF4-FFF2-40B4-BE49-F238E27FC236}">
                <a16:creationId xmlns:a16="http://schemas.microsoft.com/office/drawing/2014/main" id="{B6FF2348-74A5-0262-0B66-AAE3E559157C}"/>
              </a:ext>
            </a:extLst>
          </p:cNvPr>
          <p:cNvSpPr/>
          <p:nvPr/>
        </p:nvSpPr>
        <p:spPr>
          <a:xfrm>
            <a:off x="152400" y="1981200"/>
            <a:ext cx="3886200" cy="3810000"/>
          </a:xfrm>
          <a:prstGeom prst="ellipse">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Tree>
    <p:extLst>
      <p:ext uri="{BB962C8B-B14F-4D97-AF65-F5344CB8AC3E}">
        <p14:creationId xmlns:p14="http://schemas.microsoft.com/office/powerpoint/2010/main" val="1255312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Title 1">
            <a:extLst>
              <a:ext uri="{FF2B5EF4-FFF2-40B4-BE49-F238E27FC236}">
                <a16:creationId xmlns:a16="http://schemas.microsoft.com/office/drawing/2014/main" id="{8B02A293-8FB0-4C70-86EB-4B81BA0DBE7A}"/>
              </a:ext>
            </a:extLst>
          </p:cNvPr>
          <p:cNvSpPr>
            <a:spLocks noGrp="1" noChangeArrowheads="1"/>
          </p:cNvSpPr>
          <p:nvPr>
            <p:ph type="title"/>
          </p:nvPr>
        </p:nvSpPr>
        <p:spPr>
          <a:xfrm>
            <a:off x="457200" y="211114"/>
            <a:ext cx="8229600" cy="990600"/>
          </a:xfrm>
        </p:spPr>
        <p:txBody>
          <a:bodyPr>
            <a:normAutofit/>
          </a:bodyPr>
          <a:lstStyle/>
          <a:p>
            <a:pPr eaLnBrk="1" hangingPunct="1"/>
            <a:r>
              <a:rPr lang="en-US" altLang="en-US" sz="4800" dirty="0"/>
              <a:t>Next Step</a:t>
            </a:r>
            <a:r>
              <a:rPr lang="en-US" altLang="en-US" dirty="0"/>
              <a:t> for KR – Question 4</a:t>
            </a:r>
            <a:endParaRPr lang="en-US" altLang="en-US" sz="4800" dirty="0"/>
          </a:p>
        </p:txBody>
      </p:sp>
      <p:sp>
        <p:nvSpPr>
          <p:cNvPr id="121860" name="Content Placeholder 2">
            <a:extLst>
              <a:ext uri="{FF2B5EF4-FFF2-40B4-BE49-F238E27FC236}">
                <a16:creationId xmlns:a16="http://schemas.microsoft.com/office/drawing/2014/main" id="{60930CE2-B642-4788-A61A-4AB77196BFEC}"/>
              </a:ext>
            </a:extLst>
          </p:cNvPr>
          <p:cNvSpPr>
            <a:spLocks noGrp="1" noChangeArrowheads="1"/>
          </p:cNvSpPr>
          <p:nvPr>
            <p:ph sz="quarter" idx="1"/>
          </p:nvPr>
        </p:nvSpPr>
        <p:spPr>
          <a:xfrm>
            <a:off x="415615" y="1193508"/>
            <a:ext cx="8229600" cy="5005357"/>
          </a:xfrm>
        </p:spPr>
        <p:txBody>
          <a:bodyPr>
            <a:normAutofit lnSpcReduction="10000"/>
          </a:bodyPr>
          <a:lstStyle/>
          <a:p>
            <a:pPr marL="0" indent="0" eaLnBrk="1" hangingPunct="1">
              <a:buNone/>
            </a:pPr>
            <a:r>
              <a:rPr lang="en-US" altLang="en-US" sz="3243" dirty="0"/>
              <a:t>KR is a 47yoM with type 2 diabetes x 5 years.</a:t>
            </a:r>
          </a:p>
          <a:p>
            <a:pPr marL="0" indent="0" eaLnBrk="1" hangingPunct="1">
              <a:buNone/>
            </a:pPr>
            <a:r>
              <a:rPr lang="en-US" altLang="en-US" sz="3243" dirty="0"/>
              <a:t>Had recent stroke. A1C was 6.7% now increased to 8.2% after stopping glimepiride.  Not able to surf as much and gaining some weight. GFR 90+ and UACR less than 30mg/gm. What class of med would be best to start?</a:t>
            </a:r>
          </a:p>
          <a:p>
            <a:pPr marL="514350" indent="-514350" eaLnBrk="1" hangingPunct="1">
              <a:buAutoNum type="alphaUcPeriod"/>
            </a:pPr>
            <a:r>
              <a:rPr lang="en-US" altLang="en-US" sz="3243" dirty="0"/>
              <a:t>SGLT-2i</a:t>
            </a:r>
          </a:p>
          <a:p>
            <a:pPr marL="514350" indent="-514350" eaLnBrk="1" hangingPunct="1">
              <a:buAutoNum type="alphaUcPeriod"/>
            </a:pPr>
            <a:r>
              <a:rPr lang="en-US" altLang="en-US" sz="3243" dirty="0"/>
              <a:t>Biguanide - Metformin</a:t>
            </a:r>
          </a:p>
          <a:p>
            <a:pPr marL="514350" indent="-514350" eaLnBrk="1" hangingPunct="1">
              <a:buAutoNum type="alphaUcPeriod"/>
            </a:pPr>
            <a:r>
              <a:rPr lang="en-US" altLang="en-US" sz="3243" dirty="0"/>
              <a:t>DPP-IV</a:t>
            </a:r>
          </a:p>
          <a:p>
            <a:pPr marL="514350" indent="-514350" eaLnBrk="1" hangingPunct="1">
              <a:buAutoNum type="alphaUcPeriod"/>
            </a:pPr>
            <a:r>
              <a:rPr lang="en-US" altLang="en-US" sz="3243" dirty="0"/>
              <a:t>GLP-1 RA</a:t>
            </a:r>
          </a:p>
        </p:txBody>
      </p:sp>
      <p:pic>
        <p:nvPicPr>
          <p:cNvPr id="3" name="Picture 2" descr="Woman carrying surfboard facing the sea">
            <a:extLst>
              <a:ext uri="{FF2B5EF4-FFF2-40B4-BE49-F238E27FC236}">
                <a16:creationId xmlns:a16="http://schemas.microsoft.com/office/drawing/2014/main" id="{A2B8C90C-E093-7025-D634-05286434F7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0200" y="3696187"/>
            <a:ext cx="3162300" cy="2108200"/>
          </a:xfrm>
          <a:prstGeom prst="rect">
            <a:avLst/>
          </a:prstGeom>
        </p:spPr>
      </p:pic>
      <p:sp>
        <p:nvSpPr>
          <p:cNvPr id="6" name="Content Placeholder 2">
            <a:extLst>
              <a:ext uri="{FF2B5EF4-FFF2-40B4-BE49-F238E27FC236}">
                <a16:creationId xmlns:a16="http://schemas.microsoft.com/office/drawing/2014/main" id="{3438ACC0-A8C6-27D3-4023-44B340144E6A}"/>
              </a:ext>
            </a:extLst>
          </p:cNvPr>
          <p:cNvSpPr txBox="1">
            <a:spLocks noChangeArrowheads="1"/>
          </p:cNvSpPr>
          <p:nvPr/>
        </p:nvSpPr>
        <p:spPr>
          <a:xfrm>
            <a:off x="1530970" y="6096000"/>
            <a:ext cx="8229600" cy="3505200"/>
          </a:xfrm>
          <a:prstGeom prst="rect">
            <a:avLst/>
          </a:prstGeom>
        </p:spPr>
        <p:txBody>
          <a:bodyPr vert="horz">
            <a:normAutofit/>
          </a:bodyPr>
          <a:lstStyle>
            <a:lvl1pPr marL="205735" indent="-205735" algn="l" rtl="0" eaLnBrk="1" latinLnBrk="0" hangingPunct="1">
              <a:spcBef>
                <a:spcPts val="450"/>
              </a:spcBef>
              <a:buClr>
                <a:srgbClr val="86AA2C"/>
              </a:buClr>
              <a:buSzPct val="76000"/>
              <a:buFont typeface="Wingdings 3"/>
              <a:buChar char=""/>
              <a:defRPr kumimoji="0" sz="4000" kern="1200">
                <a:solidFill>
                  <a:schemeClr val="tx1"/>
                </a:solidFill>
                <a:latin typeface="Calibri" panose="020F0502020204030204" pitchFamily="34" charset="0"/>
                <a:ea typeface="+mn-ea"/>
                <a:cs typeface="+mn-cs"/>
              </a:defRPr>
            </a:lvl1pPr>
            <a:lvl2pPr marL="411470" indent="-205735" algn="l" rtl="0" eaLnBrk="1" latinLnBrk="0" hangingPunct="1">
              <a:spcBef>
                <a:spcPts val="375"/>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2pPr>
            <a:lvl3pPr marL="617204" indent="-171446" algn="l" rtl="0" eaLnBrk="1" latinLnBrk="0" hangingPunct="1">
              <a:spcBef>
                <a:spcPts val="375"/>
              </a:spcBef>
              <a:buClr>
                <a:srgbClr val="86AA2C"/>
              </a:buClr>
              <a:buSzPct val="76000"/>
              <a:buFont typeface="Wingdings 3"/>
              <a:buChar char=""/>
              <a:defRPr kumimoji="0" sz="2800" kern="1200">
                <a:solidFill>
                  <a:schemeClr val="tx1"/>
                </a:solidFill>
                <a:latin typeface="Calibri" panose="020F0502020204030204" pitchFamily="34" charset="0"/>
                <a:ea typeface="+mn-ea"/>
                <a:cs typeface="+mn-cs"/>
              </a:defRPr>
            </a:lvl3pPr>
            <a:lvl4pPr marL="822940" indent="-171446" algn="l" rtl="0" eaLnBrk="1" latinLnBrk="0" hangingPunct="1">
              <a:spcBef>
                <a:spcPts val="300"/>
              </a:spcBef>
              <a:buClr>
                <a:srgbClr val="86AA2C"/>
              </a:buClr>
              <a:buSzPct val="70000"/>
              <a:buFont typeface="Wingdings"/>
              <a:buChar char=""/>
              <a:defRPr kumimoji="0" sz="2000" kern="1200">
                <a:solidFill>
                  <a:schemeClr val="tx1"/>
                </a:solidFill>
                <a:latin typeface="Calibri" panose="020F0502020204030204" pitchFamily="34" charset="0"/>
                <a:ea typeface="+mn-ea"/>
                <a:cs typeface="+mn-cs"/>
              </a:defRPr>
            </a:lvl4pPr>
            <a:lvl5pPr marL="1028675" indent="-171446" algn="l" rtl="0" eaLnBrk="1" latinLnBrk="0" hangingPunct="1">
              <a:spcBef>
                <a:spcPts val="225"/>
              </a:spcBef>
              <a:buClr>
                <a:srgbClr val="86AA2C"/>
              </a:buClr>
              <a:buSzPct val="70000"/>
              <a:buFont typeface="Wingdings"/>
              <a:buChar char=""/>
              <a:defRPr kumimoji="0" sz="2000" kern="1200">
                <a:solidFill>
                  <a:schemeClr val="tx1"/>
                </a:solidFill>
                <a:latin typeface="Calibri" panose="020F0502020204030204" pitchFamily="34" charset="0"/>
                <a:ea typeface="+mn-ea"/>
                <a:cs typeface="+mn-cs"/>
              </a:defRPr>
            </a:lvl5pPr>
            <a:lvl6pPr marL="1234409" indent="-137156" algn="l" rtl="0" eaLnBrk="1" latinLnBrk="0" hangingPunct="1">
              <a:spcBef>
                <a:spcPts val="225"/>
              </a:spcBef>
              <a:buClr>
                <a:srgbClr val="9FB8CD">
                  <a:shade val="75000"/>
                </a:srgbClr>
              </a:buClr>
              <a:buSzPct val="75000"/>
              <a:buFont typeface="Wingdings 3"/>
              <a:buChar char=""/>
              <a:defRPr kumimoji="0" lang="en-US" sz="1200" kern="1200" smtClean="0">
                <a:solidFill>
                  <a:schemeClr val="tx1"/>
                </a:solidFill>
                <a:latin typeface="+mn-lt"/>
                <a:ea typeface="+mn-ea"/>
                <a:cs typeface="+mn-cs"/>
              </a:defRPr>
            </a:lvl6pPr>
            <a:lvl7pPr marL="1371566" indent="-137156" algn="l" rtl="0" eaLnBrk="1" latinLnBrk="0" hangingPunct="1">
              <a:spcBef>
                <a:spcPts val="225"/>
              </a:spcBef>
              <a:buClr>
                <a:srgbClr val="727CA3">
                  <a:shade val="75000"/>
                </a:srgbClr>
              </a:buClr>
              <a:buSzPct val="75000"/>
              <a:buFont typeface="Wingdings 3"/>
              <a:buChar char=""/>
              <a:defRPr kumimoji="0" lang="en-US" sz="1050" kern="1200" smtClean="0">
                <a:solidFill>
                  <a:schemeClr val="tx1"/>
                </a:solidFill>
                <a:latin typeface="+mn-lt"/>
                <a:ea typeface="+mn-ea"/>
                <a:cs typeface="+mn-cs"/>
              </a:defRPr>
            </a:lvl7pPr>
            <a:lvl8pPr marL="1508723" indent="-137156" algn="l" rtl="0" eaLnBrk="1" latinLnBrk="0" hangingPunct="1">
              <a:spcBef>
                <a:spcPts val="225"/>
              </a:spcBef>
              <a:buClr>
                <a:prstClr val="white">
                  <a:shade val="50000"/>
                </a:prstClr>
              </a:buClr>
              <a:buSzPct val="75000"/>
              <a:buFont typeface="Wingdings 3"/>
              <a:buChar char=""/>
              <a:defRPr kumimoji="0" lang="en-US" sz="1050" kern="1200" smtClean="0">
                <a:solidFill>
                  <a:schemeClr val="tx1"/>
                </a:solidFill>
                <a:latin typeface="+mn-lt"/>
                <a:ea typeface="+mn-ea"/>
                <a:cs typeface="+mn-cs"/>
              </a:defRPr>
            </a:lvl8pPr>
            <a:lvl9pPr marL="1645879" indent="-137156" algn="l" rtl="0" eaLnBrk="1" latinLnBrk="0" hangingPunct="1">
              <a:spcBef>
                <a:spcPts val="225"/>
              </a:spcBef>
              <a:buClr>
                <a:srgbClr val="9FB8CD"/>
              </a:buClr>
              <a:buSzPct val="75000"/>
              <a:buFont typeface="Wingdings 3"/>
              <a:buChar char=""/>
              <a:defRPr kumimoji="0" lang="en-US" sz="900" kern="1200" smtClean="0">
                <a:solidFill>
                  <a:schemeClr val="tx1"/>
                </a:solidFill>
                <a:latin typeface="+mn-lt"/>
                <a:ea typeface="+mn-ea"/>
                <a:cs typeface="+mn-cs"/>
              </a:defRPr>
            </a:lvl9pPr>
          </a:lstStyle>
          <a:p>
            <a:pPr marL="0" indent="0">
              <a:buFont typeface="Wingdings 3"/>
              <a:buNone/>
            </a:pPr>
            <a:endParaRPr lang="en-US" altLang="en-US" sz="1800" dirty="0"/>
          </a:p>
        </p:txBody>
      </p:sp>
    </p:spTree>
    <p:extLst>
      <p:ext uri="{BB962C8B-B14F-4D97-AF65-F5344CB8AC3E}">
        <p14:creationId xmlns:p14="http://schemas.microsoft.com/office/powerpoint/2010/main" val="1573400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a:extLst>
              <a:ext uri="{FF2B5EF4-FFF2-40B4-BE49-F238E27FC236}">
                <a16:creationId xmlns:a16="http://schemas.microsoft.com/office/drawing/2014/main" id="{87134344-F5D5-435B-A74D-FE1C27A41EDC}"/>
              </a:ext>
            </a:extLst>
          </p:cNvPr>
          <p:cNvSpPr>
            <a:spLocks noGrp="1" noChangeArrowheads="1"/>
          </p:cNvSpPr>
          <p:nvPr>
            <p:ph type="title"/>
          </p:nvPr>
        </p:nvSpPr>
        <p:spPr>
          <a:xfrm>
            <a:off x="457201" y="228600"/>
            <a:ext cx="8229600" cy="1447800"/>
          </a:xfrm>
        </p:spPr>
        <p:txBody>
          <a:bodyPr>
            <a:normAutofit/>
          </a:bodyPr>
          <a:lstStyle/>
          <a:p>
            <a:pPr eaLnBrk="1" hangingPunct="1"/>
            <a:r>
              <a:rPr lang="en-US" altLang="en-US" sz="4400" dirty="0"/>
              <a:t>Benefits of </a:t>
            </a:r>
            <a:r>
              <a:rPr lang="en-US" altLang="en-US" dirty="0"/>
              <a:t>GLP-1 RA &amp; </a:t>
            </a:r>
            <a:r>
              <a:rPr lang="en-US" altLang="en-US" sz="4400" dirty="0"/>
              <a:t>GIP/GLP-1 Receptor Agonists</a:t>
            </a:r>
          </a:p>
        </p:txBody>
      </p:sp>
      <p:graphicFrame>
        <p:nvGraphicFramePr>
          <p:cNvPr id="7" name="Diagram 6">
            <a:extLst>
              <a:ext uri="{FF2B5EF4-FFF2-40B4-BE49-F238E27FC236}">
                <a16:creationId xmlns:a16="http://schemas.microsoft.com/office/drawing/2014/main" id="{AFA8AEFE-89C3-4FEE-A2E1-5E81EC4B537E}"/>
              </a:ext>
            </a:extLst>
          </p:cNvPr>
          <p:cNvGraphicFramePr/>
          <p:nvPr/>
        </p:nvGraphicFramePr>
        <p:xfrm>
          <a:off x="350730" y="1740065"/>
          <a:ext cx="8336071" cy="4129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35BADD5F-8F50-044F-3C95-A706228A924C}"/>
              </a:ext>
            </a:extLst>
          </p:cNvPr>
          <p:cNvSpPr txBox="1"/>
          <p:nvPr/>
        </p:nvSpPr>
        <p:spPr>
          <a:xfrm>
            <a:off x="6172200" y="5546524"/>
            <a:ext cx="269727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a:ea typeface="+mn-ea"/>
                <a:cs typeface="+mn-cs"/>
              </a:rPr>
              <a:t>*semaglutide, liraglutide, dulaglutide</a:t>
            </a:r>
          </a:p>
        </p:txBody>
      </p:sp>
    </p:spTree>
    <p:extLst>
      <p:ext uri="{BB962C8B-B14F-4D97-AF65-F5344CB8AC3E}">
        <p14:creationId xmlns:p14="http://schemas.microsoft.com/office/powerpoint/2010/main" val="1299134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84E83-0F51-6936-C13B-69B35DB5E4D8}"/>
            </a:ext>
          </a:extLst>
        </p:cNvPr>
        <p:cNvGrpSpPr/>
        <p:nvPr/>
      </p:nvGrpSpPr>
      <p:grpSpPr>
        <a:xfrm>
          <a:off x="0" y="0"/>
          <a:ext cx="0" cy="0"/>
          <a:chOff x="0" y="0"/>
          <a:chExt cx="0" cy="0"/>
        </a:xfrm>
      </p:grpSpPr>
      <p:sp>
        <p:nvSpPr>
          <p:cNvPr id="81922" name="Title 1">
            <a:extLst>
              <a:ext uri="{FF2B5EF4-FFF2-40B4-BE49-F238E27FC236}">
                <a16:creationId xmlns:a16="http://schemas.microsoft.com/office/drawing/2014/main" id="{F77A0804-FB6F-BB40-7857-56A6AB4896C4}"/>
              </a:ext>
            </a:extLst>
          </p:cNvPr>
          <p:cNvSpPr>
            <a:spLocks noGrp="1" noChangeArrowheads="1"/>
          </p:cNvSpPr>
          <p:nvPr>
            <p:ph type="title"/>
          </p:nvPr>
        </p:nvSpPr>
        <p:spPr/>
        <p:txBody>
          <a:bodyPr>
            <a:noAutofit/>
          </a:bodyPr>
          <a:lstStyle/>
          <a:p>
            <a:pPr eaLnBrk="1" hangingPunct="1"/>
            <a:r>
              <a:rPr lang="en-US" altLang="en-US" sz="3600" dirty="0"/>
              <a:t>Counseling Points: GLP-1 RA &amp; GLP-1/GIP</a:t>
            </a:r>
          </a:p>
        </p:txBody>
      </p:sp>
      <p:sp>
        <p:nvSpPr>
          <p:cNvPr id="4" name="Content Placeholder 3">
            <a:extLst>
              <a:ext uri="{FF2B5EF4-FFF2-40B4-BE49-F238E27FC236}">
                <a16:creationId xmlns:a16="http://schemas.microsoft.com/office/drawing/2014/main" id="{FDC859FD-96B3-4DE9-BEF3-7FBB21F49445}"/>
              </a:ext>
            </a:extLst>
          </p:cNvPr>
          <p:cNvSpPr>
            <a:spLocks noGrp="1"/>
          </p:cNvSpPr>
          <p:nvPr>
            <p:ph sz="quarter" idx="1"/>
          </p:nvPr>
        </p:nvSpPr>
        <p:spPr>
          <a:xfrm>
            <a:off x="457200" y="1295400"/>
            <a:ext cx="6019800" cy="5257800"/>
          </a:xfrm>
        </p:spPr>
        <p:txBody>
          <a:bodyPr rtlCol="0">
            <a:normAutofit lnSpcReduction="10000"/>
          </a:bodyPr>
          <a:lstStyle/>
          <a:p>
            <a:pPr>
              <a:defRPr/>
            </a:pPr>
            <a:r>
              <a:rPr lang="en-US" sz="2800" dirty="0"/>
              <a:t>Avoid if personal or family history of medullary thyroid cancer or personal history of Multiple Endocrine Neoplasia type 2 (MEN-2)</a:t>
            </a:r>
          </a:p>
          <a:p>
            <a:pPr eaLnBrk="1" fontAlgn="auto" hangingPunct="1">
              <a:spcAft>
                <a:spcPts val="0"/>
              </a:spcAft>
              <a:defRPr/>
            </a:pPr>
            <a:r>
              <a:rPr lang="en-US" sz="2800" dirty="0"/>
              <a:t>Avoid in combo with DPP-4 inhibitors</a:t>
            </a:r>
          </a:p>
          <a:p>
            <a:pPr eaLnBrk="1" fontAlgn="auto" hangingPunct="1">
              <a:spcAft>
                <a:spcPts val="0"/>
              </a:spcAft>
              <a:defRPr/>
            </a:pPr>
            <a:r>
              <a:rPr lang="en-US" sz="2800" dirty="0"/>
              <a:t>Watch for intestinal obstruction</a:t>
            </a:r>
          </a:p>
          <a:p>
            <a:pPr>
              <a:defRPr/>
            </a:pPr>
            <a:r>
              <a:rPr lang="en-US" sz="2800" dirty="0"/>
              <a:t>Increased risk of biliary disease</a:t>
            </a:r>
          </a:p>
          <a:p>
            <a:pPr eaLnBrk="1" fontAlgn="auto" hangingPunct="1">
              <a:spcAft>
                <a:spcPts val="0"/>
              </a:spcAft>
              <a:defRPr/>
            </a:pPr>
            <a:r>
              <a:rPr lang="en-US" sz="2800" dirty="0"/>
              <a:t>Education: Eat smaller meals to reduce nausea and limit high fat meals</a:t>
            </a:r>
          </a:p>
          <a:p>
            <a:pPr eaLnBrk="1" fontAlgn="auto" hangingPunct="1">
              <a:spcAft>
                <a:spcPts val="0"/>
              </a:spcAft>
              <a:defRPr/>
            </a:pPr>
            <a:r>
              <a:rPr lang="en-US" sz="2800" dirty="0"/>
              <a:t>Use of non-FDA </a:t>
            </a:r>
            <a:r>
              <a:rPr lang="en-US" sz="2800" i="1" dirty="0"/>
              <a:t>compounded</a:t>
            </a:r>
            <a:r>
              <a:rPr lang="en-US" sz="2800" dirty="0"/>
              <a:t> products not recommended</a:t>
            </a:r>
          </a:p>
          <a:p>
            <a:pPr eaLnBrk="1" fontAlgn="auto" hangingPunct="1">
              <a:spcAft>
                <a:spcPts val="0"/>
              </a:spcAft>
              <a:defRPr/>
            </a:pPr>
            <a:endParaRPr lang="en-US" dirty="0"/>
          </a:p>
        </p:txBody>
      </p:sp>
      <p:pic>
        <p:nvPicPr>
          <p:cNvPr id="6" name="Picture 5">
            <a:extLst>
              <a:ext uri="{FF2B5EF4-FFF2-40B4-BE49-F238E27FC236}">
                <a16:creationId xmlns:a16="http://schemas.microsoft.com/office/drawing/2014/main" id="{3B20F128-B49C-ED43-89D0-BAB1A10A2CFC}"/>
              </a:ext>
            </a:extLst>
          </p:cNvPr>
          <p:cNvPicPr>
            <a:picLocks noChangeAspect="1"/>
          </p:cNvPicPr>
          <p:nvPr/>
        </p:nvPicPr>
        <p:blipFill>
          <a:blip r:embed="rId4"/>
          <a:stretch>
            <a:fillRect/>
          </a:stretch>
        </p:blipFill>
        <p:spPr>
          <a:xfrm>
            <a:off x="6779758" y="1447800"/>
            <a:ext cx="1928813" cy="2667000"/>
          </a:xfrm>
          <a:prstGeom prst="rect">
            <a:avLst/>
          </a:prstGeom>
        </p:spPr>
      </p:pic>
    </p:spTree>
    <p:extLst>
      <p:ext uri="{BB962C8B-B14F-4D97-AF65-F5344CB8AC3E}">
        <p14:creationId xmlns:p14="http://schemas.microsoft.com/office/powerpoint/2010/main" val="3184401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a:extLst>
              <a:ext uri="{FF2B5EF4-FFF2-40B4-BE49-F238E27FC236}">
                <a16:creationId xmlns:a16="http://schemas.microsoft.com/office/drawing/2014/main" id="{80A972A5-4D2E-424E-8F41-AFB5377E84EA}"/>
              </a:ext>
            </a:extLst>
          </p:cNvPr>
          <p:cNvSpPr>
            <a:spLocks noGrp="1" noChangeArrowheads="1"/>
          </p:cNvSpPr>
          <p:nvPr>
            <p:ph type="title"/>
          </p:nvPr>
        </p:nvSpPr>
        <p:spPr/>
        <p:txBody>
          <a:bodyPr>
            <a:noAutofit/>
          </a:bodyPr>
          <a:lstStyle/>
          <a:p>
            <a:pPr eaLnBrk="1" hangingPunct="1"/>
            <a:r>
              <a:rPr lang="en-US" altLang="en-US" sz="3600" dirty="0"/>
              <a:t>Counseling Points: GLP-1 RA &amp; GLP-1/GIP</a:t>
            </a:r>
          </a:p>
        </p:txBody>
      </p:sp>
      <p:sp>
        <p:nvSpPr>
          <p:cNvPr id="4" name="Content Placeholder 3">
            <a:extLst>
              <a:ext uri="{FF2B5EF4-FFF2-40B4-BE49-F238E27FC236}">
                <a16:creationId xmlns:a16="http://schemas.microsoft.com/office/drawing/2014/main" id="{86CC6F0C-FBA9-43DD-A3E5-F8522880B776}"/>
              </a:ext>
            </a:extLst>
          </p:cNvPr>
          <p:cNvSpPr>
            <a:spLocks noGrp="1"/>
          </p:cNvSpPr>
          <p:nvPr>
            <p:ph sz="quarter" idx="1"/>
          </p:nvPr>
        </p:nvSpPr>
        <p:spPr>
          <a:xfrm>
            <a:off x="457200" y="1295400"/>
            <a:ext cx="6322558" cy="5257800"/>
          </a:xfrm>
        </p:spPr>
        <p:txBody>
          <a:bodyPr rtlCol="0">
            <a:normAutofit/>
          </a:bodyPr>
          <a:lstStyle/>
          <a:p>
            <a:pPr eaLnBrk="1" fontAlgn="auto" hangingPunct="1">
              <a:spcAft>
                <a:spcPts val="0"/>
              </a:spcAft>
              <a:defRPr/>
            </a:pPr>
            <a:r>
              <a:rPr lang="en-US" sz="2800" dirty="0">
                <a:solidFill>
                  <a:srgbClr val="0070C0"/>
                </a:solidFill>
              </a:rPr>
              <a:t>Potential risk of pancreatitis</a:t>
            </a:r>
          </a:p>
          <a:p>
            <a:pPr eaLnBrk="1" fontAlgn="auto" hangingPunct="1">
              <a:spcAft>
                <a:spcPts val="0"/>
              </a:spcAft>
              <a:defRPr/>
            </a:pPr>
            <a:r>
              <a:rPr lang="en-US" sz="2800" dirty="0">
                <a:solidFill>
                  <a:srgbClr val="0070C0"/>
                </a:solidFill>
              </a:rPr>
              <a:t>If on tirzepatide and oral contraceptives, use back up contraception for first 4 weeks</a:t>
            </a:r>
          </a:p>
          <a:p>
            <a:pPr eaLnBrk="1" fontAlgn="auto" hangingPunct="1">
              <a:spcAft>
                <a:spcPts val="0"/>
              </a:spcAft>
              <a:defRPr/>
            </a:pPr>
            <a:r>
              <a:rPr lang="en-US" sz="2800" dirty="0"/>
              <a:t>Warning about aspiration during surgery </a:t>
            </a:r>
          </a:p>
          <a:p>
            <a:pPr eaLnBrk="1" fontAlgn="auto" hangingPunct="1">
              <a:spcAft>
                <a:spcPts val="0"/>
              </a:spcAft>
              <a:defRPr/>
            </a:pPr>
            <a:r>
              <a:rPr lang="en-US" sz="2800" dirty="0"/>
              <a:t>Ask about recent eye exam</a:t>
            </a:r>
          </a:p>
          <a:p>
            <a:pPr lvl="1" eaLnBrk="1" fontAlgn="auto" hangingPunct="1">
              <a:spcAft>
                <a:spcPts val="0"/>
              </a:spcAft>
              <a:defRPr/>
            </a:pPr>
            <a:r>
              <a:rPr lang="en-US" sz="2000" dirty="0"/>
              <a:t>Potential increase in diabetes retinopathy</a:t>
            </a:r>
          </a:p>
          <a:p>
            <a:pPr lvl="1" eaLnBrk="1" fontAlgn="auto" hangingPunct="1">
              <a:spcAft>
                <a:spcPts val="0"/>
              </a:spcAft>
              <a:defRPr/>
            </a:pPr>
            <a:r>
              <a:rPr lang="en-US" sz="2000" dirty="0" err="1"/>
              <a:t>Nonarteritic</a:t>
            </a:r>
            <a:r>
              <a:rPr lang="en-US" sz="2000" dirty="0"/>
              <a:t> anterior ischemic optic neuropathy (NAION) reported (rare incidence)</a:t>
            </a:r>
          </a:p>
          <a:p>
            <a:pPr eaLnBrk="1" fontAlgn="auto" hangingPunct="1">
              <a:spcAft>
                <a:spcPts val="0"/>
              </a:spcAft>
              <a:defRPr/>
            </a:pPr>
            <a:endParaRPr lang="en-US" dirty="0"/>
          </a:p>
        </p:txBody>
      </p:sp>
      <p:pic>
        <p:nvPicPr>
          <p:cNvPr id="6" name="Picture 5">
            <a:extLst>
              <a:ext uri="{FF2B5EF4-FFF2-40B4-BE49-F238E27FC236}">
                <a16:creationId xmlns:a16="http://schemas.microsoft.com/office/drawing/2014/main" id="{ACA42EBB-26C7-4904-BBD1-61A731CD66BF}"/>
              </a:ext>
            </a:extLst>
          </p:cNvPr>
          <p:cNvPicPr>
            <a:picLocks noChangeAspect="1"/>
          </p:cNvPicPr>
          <p:nvPr/>
        </p:nvPicPr>
        <p:blipFill>
          <a:blip r:embed="rId4"/>
          <a:stretch>
            <a:fillRect/>
          </a:stretch>
        </p:blipFill>
        <p:spPr>
          <a:xfrm>
            <a:off x="6779758" y="1447800"/>
            <a:ext cx="1928813" cy="2667000"/>
          </a:xfrm>
          <a:prstGeom prst="rect">
            <a:avLst/>
          </a:prstGeom>
        </p:spPr>
      </p:pic>
      <p:sp>
        <p:nvSpPr>
          <p:cNvPr id="3" name="TextBox 2">
            <a:extLst>
              <a:ext uri="{FF2B5EF4-FFF2-40B4-BE49-F238E27FC236}">
                <a16:creationId xmlns:a16="http://schemas.microsoft.com/office/drawing/2014/main" id="{D5594EAF-5AFA-04A9-31E4-11AC0FA0FB35}"/>
              </a:ext>
            </a:extLst>
          </p:cNvPr>
          <p:cNvSpPr txBox="1"/>
          <p:nvPr/>
        </p:nvSpPr>
        <p:spPr>
          <a:xfrm>
            <a:off x="685800" y="5584723"/>
            <a:ext cx="7451736" cy="1200329"/>
          </a:xfrm>
          <a:prstGeom prst="rect">
            <a:avLst/>
          </a:prstGeom>
          <a:solidFill>
            <a:schemeClr val="bg2"/>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Sudden discontinuation of semaglutide and </a:t>
            </a:r>
            <a:r>
              <a:rPr kumimoji="0" lang="en-US" sz="1800" b="0" i="0" u="none" strike="noStrike" kern="12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tirzepatide</a:t>
            </a:r>
            <a:r>
              <a:rPr kumimoji="0" lang="en-US" sz="18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 results in regain of one-half to two-thirds of the weight loss within 1 year. Consider trying lowest effective dose, using intermittent therapy, or stopping medication followed by close weight monitoring.</a:t>
            </a:r>
          </a:p>
        </p:txBody>
      </p:sp>
    </p:spTree>
    <p:extLst>
      <p:ext uri="{BB962C8B-B14F-4D97-AF65-F5344CB8AC3E}">
        <p14:creationId xmlns:p14="http://schemas.microsoft.com/office/powerpoint/2010/main" val="2355429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extLst>
    <p:ext uri="{6950BFC3-D8DA-4A85-94F7-54DA5524770B}">
      <p188:commentRel xmlns:p188="http://schemas.microsoft.com/office/powerpoint/2018/8/main" r:id="rId3"/>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a:xfrm>
            <a:off x="323396" y="228600"/>
            <a:ext cx="8229600" cy="990600"/>
          </a:xfrm>
        </p:spPr>
        <p:txBody>
          <a:bodyPr>
            <a:normAutofit/>
          </a:bodyPr>
          <a:lstStyle/>
          <a:p>
            <a:r>
              <a:rPr lang="en-US" dirty="0"/>
              <a:t>Poll Question 5</a:t>
            </a:r>
          </a:p>
        </p:txBody>
      </p:sp>
      <p:sp>
        <p:nvSpPr>
          <p:cNvPr id="2" name="Content Placeholder 1"/>
          <p:cNvSpPr>
            <a:spLocks noGrp="1"/>
          </p:cNvSpPr>
          <p:nvPr>
            <p:ph sz="quarter" idx="1"/>
          </p:nvPr>
        </p:nvSpPr>
        <p:spPr/>
        <p:txBody>
          <a:bodyPr>
            <a:normAutofit/>
          </a:bodyPr>
          <a:lstStyle/>
          <a:p>
            <a:pPr marL="0" indent="0">
              <a:buNone/>
            </a:pPr>
            <a:r>
              <a:rPr lang="en-US" dirty="0"/>
              <a:t>WR has diabetes is on max dose Metformin and Sulfonylurea. A1C is 8.4. Has been trying to lose weight with limited success. Which of the following medications would be indicated?</a:t>
            </a:r>
          </a:p>
          <a:p>
            <a:pPr marL="514350" indent="-514350">
              <a:buAutoNum type="alphaLcPeriod"/>
            </a:pPr>
            <a:r>
              <a:rPr lang="en-US" dirty="0"/>
              <a:t>Basal insulin</a:t>
            </a:r>
          </a:p>
          <a:p>
            <a:pPr marL="514350" indent="-514350">
              <a:buAutoNum type="alphaLcPeriod"/>
            </a:pPr>
            <a:r>
              <a:rPr lang="en-US" dirty="0"/>
              <a:t>GLP-1 Receptor Agonists</a:t>
            </a:r>
          </a:p>
          <a:p>
            <a:pPr marL="514350" indent="-514350">
              <a:buAutoNum type="alphaLcPeriod"/>
            </a:pPr>
            <a:r>
              <a:rPr lang="en-US" dirty="0"/>
              <a:t>Meglitinides</a:t>
            </a:r>
          </a:p>
          <a:p>
            <a:pPr marL="514350" indent="-514350">
              <a:buAutoNum type="alphaLcPeriod"/>
            </a:pPr>
            <a:r>
              <a:rPr lang="en-US" dirty="0"/>
              <a:t>Bolus insulin</a:t>
            </a:r>
          </a:p>
        </p:txBody>
      </p:sp>
      <p:pic>
        <p:nvPicPr>
          <p:cNvPr id="5" name="Picture 4" descr="Jogging shoes, dumbbell, and water bottle in purple">
            <a:extLst>
              <a:ext uri="{FF2B5EF4-FFF2-40B4-BE49-F238E27FC236}">
                <a16:creationId xmlns:a16="http://schemas.microsoft.com/office/drawing/2014/main" id="{CD3896DC-60AD-B011-514C-084685872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49153" y="3446033"/>
            <a:ext cx="3251729" cy="2032588"/>
          </a:xfrm>
          <a:prstGeom prst="rect">
            <a:avLst/>
          </a:prstGeom>
        </p:spPr>
      </p:pic>
    </p:spTree>
    <p:custDataLst>
      <p:tags r:id="rId1"/>
    </p:custDataLst>
    <p:extLst>
      <p:ext uri="{BB962C8B-B14F-4D97-AF65-F5344CB8AC3E}">
        <p14:creationId xmlns:p14="http://schemas.microsoft.com/office/powerpoint/2010/main" val="45881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le 1">
            <a:extLst>
              <a:ext uri="{FF2B5EF4-FFF2-40B4-BE49-F238E27FC236}">
                <a16:creationId xmlns:a16="http://schemas.microsoft.com/office/drawing/2014/main" id="{16E83291-B131-4A6F-A80E-0C98CF8CA3E9}"/>
              </a:ext>
            </a:extLst>
          </p:cNvPr>
          <p:cNvSpPr>
            <a:spLocks noGrp="1" noChangeArrowheads="1"/>
          </p:cNvSpPr>
          <p:nvPr>
            <p:ph type="title"/>
          </p:nvPr>
        </p:nvSpPr>
        <p:spPr>
          <a:xfrm>
            <a:off x="381000" y="228600"/>
            <a:ext cx="8305800" cy="914400"/>
          </a:xfrm>
        </p:spPr>
        <p:txBody>
          <a:bodyPr>
            <a:normAutofit/>
          </a:bodyPr>
          <a:lstStyle/>
          <a:p>
            <a:pPr eaLnBrk="1" hangingPunct="1"/>
            <a:r>
              <a:rPr lang="en-US" altLang="en-US" dirty="0"/>
              <a:t>Assess Weight Loss Goals	</a:t>
            </a:r>
          </a:p>
        </p:txBody>
      </p:sp>
      <p:sp>
        <p:nvSpPr>
          <p:cNvPr id="3" name="Content Placeholder 2">
            <a:extLst>
              <a:ext uri="{FF2B5EF4-FFF2-40B4-BE49-F238E27FC236}">
                <a16:creationId xmlns:a16="http://schemas.microsoft.com/office/drawing/2014/main" id="{82336AD5-1B3D-44BF-B359-DE75658CBB40}"/>
              </a:ext>
            </a:extLst>
          </p:cNvPr>
          <p:cNvSpPr>
            <a:spLocks noGrp="1"/>
          </p:cNvSpPr>
          <p:nvPr>
            <p:ph sz="quarter" idx="1"/>
          </p:nvPr>
        </p:nvSpPr>
        <p:spPr>
          <a:xfrm>
            <a:off x="199046" y="1267761"/>
            <a:ext cx="4144354" cy="4937760"/>
          </a:xfrm>
        </p:spPr>
        <p:txBody>
          <a:bodyPr>
            <a:normAutofit fontScale="92500" lnSpcReduction="20000"/>
          </a:bodyPr>
          <a:lstStyle/>
          <a:p>
            <a:pPr marL="247107" indent="-247107" eaLnBrk="1" fontAlgn="auto" hangingPunct="1">
              <a:spcAft>
                <a:spcPts val="0"/>
              </a:spcAft>
              <a:buFont typeface="Wingdings 3"/>
              <a:buChar char=""/>
              <a:defRPr/>
            </a:pPr>
            <a:r>
              <a:rPr lang="en-US" sz="2800" dirty="0"/>
              <a:t>These meds associated with weight loss</a:t>
            </a:r>
          </a:p>
          <a:p>
            <a:pPr marL="494215" lvl="1" indent="-247107" eaLnBrk="1" fontAlgn="auto" hangingPunct="1">
              <a:spcAft>
                <a:spcPts val="0"/>
              </a:spcAft>
              <a:buFont typeface="Wingdings 3"/>
              <a:buChar char=""/>
              <a:defRPr/>
            </a:pPr>
            <a:r>
              <a:rPr lang="en-US" sz="4000" dirty="0"/>
              <a:t>GLP-1 RA and GLP/GIP agonists  </a:t>
            </a:r>
          </a:p>
          <a:p>
            <a:pPr marL="494215" lvl="1" indent="-247107" eaLnBrk="1" fontAlgn="auto" hangingPunct="1">
              <a:spcAft>
                <a:spcPts val="0"/>
              </a:spcAft>
              <a:buFont typeface="Wingdings 3"/>
              <a:buChar char=""/>
              <a:defRPr/>
            </a:pPr>
            <a:r>
              <a:rPr lang="en-US" sz="4000" dirty="0"/>
              <a:t>SGLT-2 Inhibitors </a:t>
            </a:r>
          </a:p>
          <a:p>
            <a:pPr marL="247108" lvl="1" indent="0" eaLnBrk="1" fontAlgn="auto" hangingPunct="1">
              <a:spcAft>
                <a:spcPts val="0"/>
              </a:spcAft>
              <a:buNone/>
              <a:defRPr/>
            </a:pPr>
            <a:endParaRPr lang="en-US" sz="2400" dirty="0"/>
          </a:p>
          <a:p>
            <a:pPr marL="247107" indent="-247107" eaLnBrk="1" fontAlgn="auto" hangingPunct="1">
              <a:spcAft>
                <a:spcPts val="0"/>
              </a:spcAft>
              <a:buFont typeface="Wingdings 3"/>
              <a:buChar char=""/>
              <a:defRPr/>
            </a:pPr>
            <a:r>
              <a:rPr lang="en-US" sz="2800" dirty="0"/>
              <a:t>These meds are weight neutral</a:t>
            </a:r>
          </a:p>
          <a:p>
            <a:pPr marL="494215" lvl="1" indent="-247107" eaLnBrk="1" fontAlgn="auto" hangingPunct="1">
              <a:spcAft>
                <a:spcPts val="0"/>
              </a:spcAft>
              <a:buFont typeface="Wingdings 3"/>
              <a:buChar char=""/>
              <a:defRPr/>
            </a:pPr>
            <a:r>
              <a:rPr lang="en-US" sz="2400" dirty="0"/>
              <a:t>Metformin</a:t>
            </a:r>
          </a:p>
          <a:p>
            <a:pPr marL="494215" lvl="1" indent="-247107" eaLnBrk="1" fontAlgn="auto" hangingPunct="1">
              <a:spcAft>
                <a:spcPts val="0"/>
              </a:spcAft>
              <a:buFont typeface="Wingdings 3"/>
              <a:buChar char=""/>
              <a:defRPr/>
            </a:pPr>
            <a:r>
              <a:rPr lang="en-US" sz="2400" dirty="0"/>
              <a:t>DPP-4 Inhibitors</a:t>
            </a:r>
          </a:p>
          <a:p>
            <a:pPr marL="494215" lvl="1" indent="-247107" eaLnBrk="1" fontAlgn="auto" hangingPunct="1">
              <a:spcAft>
                <a:spcPts val="0"/>
              </a:spcAft>
              <a:buFont typeface="Wingdings 3"/>
              <a:buChar char=""/>
              <a:defRPr/>
            </a:pPr>
            <a:endParaRPr lang="en-US" dirty="0"/>
          </a:p>
          <a:p>
            <a:pPr marL="247108" lvl="1" indent="0" eaLnBrk="1" fontAlgn="auto" hangingPunct="1">
              <a:spcAft>
                <a:spcPts val="0"/>
              </a:spcAft>
              <a:buNone/>
              <a:defRPr/>
            </a:pPr>
            <a:r>
              <a:rPr lang="en-US" dirty="0"/>
              <a:t> </a:t>
            </a:r>
          </a:p>
        </p:txBody>
      </p:sp>
      <p:pic>
        <p:nvPicPr>
          <p:cNvPr id="132100" name="Picture 4">
            <a:extLst>
              <a:ext uri="{FF2B5EF4-FFF2-40B4-BE49-F238E27FC236}">
                <a16:creationId xmlns:a16="http://schemas.microsoft.com/office/drawing/2014/main" id="{754BDD2C-DC87-4912-A8DF-1C0E2E5E3F3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53513" y="4958682"/>
            <a:ext cx="2094177"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9D2DEC65-254F-5249-6CFD-089F01CD43D8}"/>
              </a:ext>
            </a:extLst>
          </p:cNvPr>
          <p:cNvPicPr>
            <a:picLocks noChangeAspect="1"/>
          </p:cNvPicPr>
          <p:nvPr/>
        </p:nvPicPr>
        <p:blipFill>
          <a:blip r:embed="rId5"/>
          <a:stretch>
            <a:fillRect/>
          </a:stretch>
        </p:blipFill>
        <p:spPr>
          <a:xfrm>
            <a:off x="6057522" y="1037413"/>
            <a:ext cx="2705478" cy="5820587"/>
          </a:xfrm>
          <a:prstGeom prst="rect">
            <a:avLst/>
          </a:prstGeom>
        </p:spPr>
      </p:pic>
    </p:spTree>
    <p:custDataLst>
      <p:tags r:id="rId1"/>
    </p:custDataLst>
    <p:extLst>
      <p:ext uri="{BB962C8B-B14F-4D97-AF65-F5344CB8AC3E}">
        <p14:creationId xmlns:p14="http://schemas.microsoft.com/office/powerpoint/2010/main" val="2873379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2359FDD-F9FA-98C0-409A-518A4E0D633E}"/>
              </a:ext>
            </a:extLst>
          </p:cNvPr>
          <p:cNvPicPr>
            <a:picLocks noChangeAspect="1"/>
          </p:cNvPicPr>
          <p:nvPr/>
        </p:nvPicPr>
        <p:blipFill>
          <a:blip r:embed="rId2"/>
          <a:stretch>
            <a:fillRect/>
          </a:stretch>
        </p:blipFill>
        <p:spPr>
          <a:xfrm>
            <a:off x="4507580" y="2030403"/>
            <a:ext cx="3505200" cy="3707627"/>
          </a:xfrm>
          <a:prstGeom prst="rect">
            <a:avLst/>
          </a:prstGeom>
        </p:spPr>
      </p:pic>
      <p:sp>
        <p:nvSpPr>
          <p:cNvPr id="2" name="Title 1">
            <a:extLst>
              <a:ext uri="{FF2B5EF4-FFF2-40B4-BE49-F238E27FC236}">
                <a16:creationId xmlns:a16="http://schemas.microsoft.com/office/drawing/2014/main" id="{FB74BE1C-F780-44E3-A1A5-2D3913B06756}"/>
              </a:ext>
            </a:extLst>
          </p:cNvPr>
          <p:cNvSpPr>
            <a:spLocks noGrp="1"/>
          </p:cNvSpPr>
          <p:nvPr>
            <p:ph type="title"/>
          </p:nvPr>
        </p:nvSpPr>
        <p:spPr>
          <a:xfrm>
            <a:off x="301159" y="184045"/>
            <a:ext cx="8412843" cy="990600"/>
          </a:xfrm>
        </p:spPr>
        <p:txBody>
          <a:bodyPr>
            <a:normAutofit fontScale="90000"/>
          </a:bodyPr>
          <a:lstStyle/>
          <a:p>
            <a:r>
              <a:rPr lang="en-US" dirty="0"/>
              <a:t>Meds for Type 2 Diabetes - Overview</a:t>
            </a:r>
          </a:p>
        </p:txBody>
      </p:sp>
      <p:sp>
        <p:nvSpPr>
          <p:cNvPr id="4" name="TextBox 3">
            <a:extLst>
              <a:ext uri="{FF2B5EF4-FFF2-40B4-BE49-F238E27FC236}">
                <a16:creationId xmlns:a16="http://schemas.microsoft.com/office/drawing/2014/main" id="{170AC290-581B-637E-BCFF-046E0645B74F}"/>
              </a:ext>
            </a:extLst>
          </p:cNvPr>
          <p:cNvSpPr txBox="1"/>
          <p:nvPr/>
        </p:nvSpPr>
        <p:spPr>
          <a:xfrm>
            <a:off x="4038600" y="1391351"/>
            <a:ext cx="4343400" cy="818449"/>
          </a:xfrm>
          <a:custGeom>
            <a:avLst/>
            <a:gdLst>
              <a:gd name="csX0" fmla="*/ 0 w 4343400"/>
              <a:gd name="csY0" fmla="*/ 0 h 818449"/>
              <a:gd name="csX1" fmla="*/ 586359 w 4343400"/>
              <a:gd name="csY1" fmla="*/ 0 h 818449"/>
              <a:gd name="csX2" fmla="*/ 1042416 w 4343400"/>
              <a:gd name="csY2" fmla="*/ 0 h 818449"/>
              <a:gd name="csX3" fmla="*/ 1585341 w 4343400"/>
              <a:gd name="csY3" fmla="*/ 0 h 818449"/>
              <a:gd name="csX4" fmla="*/ 2171700 w 4343400"/>
              <a:gd name="csY4" fmla="*/ 0 h 818449"/>
              <a:gd name="csX5" fmla="*/ 2714625 w 4343400"/>
              <a:gd name="csY5" fmla="*/ 0 h 818449"/>
              <a:gd name="csX6" fmla="*/ 3214116 w 4343400"/>
              <a:gd name="csY6" fmla="*/ 0 h 818449"/>
              <a:gd name="csX7" fmla="*/ 3670173 w 4343400"/>
              <a:gd name="csY7" fmla="*/ 0 h 818449"/>
              <a:gd name="csX8" fmla="*/ 4343400 w 4343400"/>
              <a:gd name="csY8" fmla="*/ 0 h 818449"/>
              <a:gd name="csX9" fmla="*/ 4343400 w 4343400"/>
              <a:gd name="csY9" fmla="*/ 401040 h 818449"/>
              <a:gd name="csX10" fmla="*/ 4343400 w 4343400"/>
              <a:gd name="csY10" fmla="*/ 818449 h 818449"/>
              <a:gd name="csX11" fmla="*/ 3757041 w 4343400"/>
              <a:gd name="csY11" fmla="*/ 818449 h 818449"/>
              <a:gd name="csX12" fmla="*/ 3344418 w 4343400"/>
              <a:gd name="csY12" fmla="*/ 818449 h 818449"/>
              <a:gd name="csX13" fmla="*/ 2758059 w 4343400"/>
              <a:gd name="csY13" fmla="*/ 818449 h 818449"/>
              <a:gd name="csX14" fmla="*/ 2171700 w 4343400"/>
              <a:gd name="csY14" fmla="*/ 818449 h 818449"/>
              <a:gd name="csX15" fmla="*/ 1628775 w 4343400"/>
              <a:gd name="csY15" fmla="*/ 818449 h 818449"/>
              <a:gd name="csX16" fmla="*/ 1085850 w 4343400"/>
              <a:gd name="csY16" fmla="*/ 818449 h 818449"/>
              <a:gd name="csX17" fmla="*/ 542925 w 4343400"/>
              <a:gd name="csY17" fmla="*/ 818449 h 818449"/>
              <a:gd name="csX18" fmla="*/ 0 w 4343400"/>
              <a:gd name="csY18" fmla="*/ 818449 h 818449"/>
              <a:gd name="csX19" fmla="*/ 0 w 4343400"/>
              <a:gd name="csY19" fmla="*/ 392856 h 818449"/>
              <a:gd name="csX20" fmla="*/ 0 w 4343400"/>
              <a:gd name="csY20" fmla="*/ 0 h 8184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4343400" h="818449" extrusionOk="0">
                <a:moveTo>
                  <a:pt x="0" y="0"/>
                </a:moveTo>
                <a:cubicBezTo>
                  <a:pt x="176714" y="-61864"/>
                  <a:pt x="391035" y="13594"/>
                  <a:pt x="586359" y="0"/>
                </a:cubicBezTo>
                <a:cubicBezTo>
                  <a:pt x="781683" y="-13594"/>
                  <a:pt x="830344" y="16420"/>
                  <a:pt x="1042416" y="0"/>
                </a:cubicBezTo>
                <a:cubicBezTo>
                  <a:pt x="1254488" y="-16420"/>
                  <a:pt x="1417147" y="39319"/>
                  <a:pt x="1585341" y="0"/>
                </a:cubicBezTo>
                <a:cubicBezTo>
                  <a:pt x="1753535" y="-39319"/>
                  <a:pt x="2037096" y="33662"/>
                  <a:pt x="2171700" y="0"/>
                </a:cubicBezTo>
                <a:cubicBezTo>
                  <a:pt x="2306304" y="-33662"/>
                  <a:pt x="2558304" y="25502"/>
                  <a:pt x="2714625" y="0"/>
                </a:cubicBezTo>
                <a:cubicBezTo>
                  <a:pt x="2870946" y="-25502"/>
                  <a:pt x="3089655" y="28140"/>
                  <a:pt x="3214116" y="0"/>
                </a:cubicBezTo>
                <a:cubicBezTo>
                  <a:pt x="3338577" y="-28140"/>
                  <a:pt x="3558444" y="5640"/>
                  <a:pt x="3670173" y="0"/>
                </a:cubicBezTo>
                <a:cubicBezTo>
                  <a:pt x="3781902" y="-5640"/>
                  <a:pt x="4067448" y="70875"/>
                  <a:pt x="4343400" y="0"/>
                </a:cubicBezTo>
                <a:cubicBezTo>
                  <a:pt x="4348895" y="193341"/>
                  <a:pt x="4332101" y="272915"/>
                  <a:pt x="4343400" y="401040"/>
                </a:cubicBezTo>
                <a:cubicBezTo>
                  <a:pt x="4354699" y="529165"/>
                  <a:pt x="4331153" y="630596"/>
                  <a:pt x="4343400" y="818449"/>
                </a:cubicBezTo>
                <a:cubicBezTo>
                  <a:pt x="4168023" y="867882"/>
                  <a:pt x="3999481" y="795938"/>
                  <a:pt x="3757041" y="818449"/>
                </a:cubicBezTo>
                <a:cubicBezTo>
                  <a:pt x="3514601" y="840960"/>
                  <a:pt x="3518322" y="770503"/>
                  <a:pt x="3344418" y="818449"/>
                </a:cubicBezTo>
                <a:cubicBezTo>
                  <a:pt x="3170514" y="866395"/>
                  <a:pt x="2885923" y="804902"/>
                  <a:pt x="2758059" y="818449"/>
                </a:cubicBezTo>
                <a:cubicBezTo>
                  <a:pt x="2630195" y="831996"/>
                  <a:pt x="2463437" y="793795"/>
                  <a:pt x="2171700" y="818449"/>
                </a:cubicBezTo>
                <a:cubicBezTo>
                  <a:pt x="1879963" y="843103"/>
                  <a:pt x="1891009" y="759884"/>
                  <a:pt x="1628775" y="818449"/>
                </a:cubicBezTo>
                <a:cubicBezTo>
                  <a:pt x="1366541" y="877014"/>
                  <a:pt x="1346969" y="774715"/>
                  <a:pt x="1085850" y="818449"/>
                </a:cubicBezTo>
                <a:cubicBezTo>
                  <a:pt x="824731" y="862183"/>
                  <a:pt x="783728" y="780836"/>
                  <a:pt x="542925" y="818449"/>
                </a:cubicBezTo>
                <a:cubicBezTo>
                  <a:pt x="302123" y="856062"/>
                  <a:pt x="249050" y="812901"/>
                  <a:pt x="0" y="818449"/>
                </a:cubicBezTo>
                <a:cubicBezTo>
                  <a:pt x="-13677" y="661305"/>
                  <a:pt x="47117" y="599451"/>
                  <a:pt x="0" y="392856"/>
                </a:cubicBezTo>
                <a:cubicBezTo>
                  <a:pt x="-47117" y="186261"/>
                  <a:pt x="44487" y="175711"/>
                  <a:pt x="0" y="0"/>
                </a:cubicBezTo>
                <a:close/>
              </a:path>
            </a:pathLst>
          </a:custGeom>
          <a:noFill/>
          <a:ln w="57150">
            <a:solidFill>
              <a:srgbClr val="7030A0"/>
            </a:solidFill>
            <a:extLst>
              <a:ext uri="{C807C97D-BFC1-408E-A445-0C87EB9F89A2}">
                <ask:lineSketchStyleProps xmlns:ask="http://schemas.microsoft.com/office/drawing/2018/sketchyshapes" sd="1041015238">
                  <a:prstGeom prst="rect">
                    <a:avLst/>
                  </a:prstGeom>
                  <ask:type>
                    <ask:lineSketchScribble/>
                  </ask:type>
                </ask:lineSketchStyleProps>
              </a:ext>
            </a:extLst>
          </a:ln>
        </p:spPr>
        <p:txBody>
          <a:bodyPr wrap="square" rtlCol="0">
            <a:spAutoFit/>
          </a:bodyPr>
          <a:lstStyle/>
          <a:p>
            <a:endParaRPr lang="en-US" dirty="0"/>
          </a:p>
        </p:txBody>
      </p:sp>
      <p:sp>
        <p:nvSpPr>
          <p:cNvPr id="12" name="TextBox 11">
            <a:extLst>
              <a:ext uri="{FF2B5EF4-FFF2-40B4-BE49-F238E27FC236}">
                <a16:creationId xmlns:a16="http://schemas.microsoft.com/office/drawing/2014/main" id="{22FAC16A-67DD-4184-D299-53AA7C7CB4E2}"/>
              </a:ext>
            </a:extLst>
          </p:cNvPr>
          <p:cNvSpPr txBox="1"/>
          <p:nvPr/>
        </p:nvSpPr>
        <p:spPr>
          <a:xfrm>
            <a:off x="4572000" y="5479377"/>
            <a:ext cx="4572000" cy="1200329"/>
          </a:xfrm>
          <a:prstGeom prst="rect">
            <a:avLst/>
          </a:prstGeom>
          <a:noFill/>
        </p:spPr>
        <p:txBody>
          <a:bodyPr wrap="square">
            <a:spAutoFit/>
          </a:bodyPr>
          <a:lstStyle/>
          <a:p>
            <a:r>
              <a:rPr lang="en-US" sz="1800" dirty="0">
                <a:solidFill>
                  <a:srgbClr val="0070C0"/>
                </a:solidFill>
                <a:latin typeface="Calibri" panose="020F0502020204030204" pitchFamily="34" charset="0"/>
                <a:ea typeface="Calibri" panose="020F0502020204030204" pitchFamily="34" charset="0"/>
                <a:cs typeface="Calibri" panose="020F0502020204030204" pitchFamily="34" charset="0"/>
              </a:rPr>
              <a:t>Med PocketCards Available 3 ways:</a:t>
            </a:r>
          </a:p>
          <a:p>
            <a:r>
              <a:rPr lang="en-US" sz="1800" dirty="0">
                <a:latin typeface="Calibri" panose="020F0502020204030204" pitchFamily="34" charset="0"/>
                <a:ea typeface="Calibri" panose="020F0502020204030204" pitchFamily="34" charset="0"/>
                <a:cs typeface="Calibri" panose="020F0502020204030204" pitchFamily="34" charset="0"/>
              </a:rPr>
              <a:t>- Home page on website</a:t>
            </a:r>
          </a:p>
          <a:p>
            <a:r>
              <a:rPr lang="en-US" sz="1800" dirty="0">
                <a:latin typeface="Calibri" panose="020F0502020204030204" pitchFamily="34" charset="0"/>
                <a:ea typeface="Calibri" panose="020F0502020204030204" pitchFamily="34" charset="0"/>
                <a:cs typeface="Calibri" panose="020F0502020204030204" pitchFamily="34" charset="0"/>
              </a:rPr>
              <a:t>- CDCES Coach app</a:t>
            </a:r>
          </a:p>
          <a:p>
            <a:r>
              <a:rPr lang="en-US" sz="1800" dirty="0">
                <a:latin typeface="Calibri" panose="020F0502020204030204" pitchFamily="34" charset="0"/>
                <a:ea typeface="Calibri" panose="020F0502020204030204" pitchFamily="34" charset="0"/>
                <a:cs typeface="Calibri" panose="020F0502020204030204" pitchFamily="34" charset="0"/>
              </a:rPr>
              <a:t>- Order your own laminated version</a:t>
            </a:r>
          </a:p>
        </p:txBody>
      </p:sp>
      <p:sp>
        <p:nvSpPr>
          <p:cNvPr id="13" name="TextBox 12">
            <a:extLst>
              <a:ext uri="{FF2B5EF4-FFF2-40B4-BE49-F238E27FC236}">
                <a16:creationId xmlns:a16="http://schemas.microsoft.com/office/drawing/2014/main" id="{45E78FEC-0680-0F12-2D39-00C5AE6DC404}"/>
              </a:ext>
            </a:extLst>
          </p:cNvPr>
          <p:cNvSpPr txBox="1"/>
          <p:nvPr/>
        </p:nvSpPr>
        <p:spPr>
          <a:xfrm>
            <a:off x="2286000" y="4747239"/>
            <a:ext cx="838200" cy="506986"/>
          </a:xfrm>
          <a:prstGeom prst="rect">
            <a:avLst/>
          </a:prstGeom>
          <a:solidFill>
            <a:schemeClr val="bg1"/>
          </a:solidFill>
        </p:spPr>
        <p:txBody>
          <a:bodyPr wrap="square" rtlCol="0">
            <a:spAutoFit/>
          </a:bodyPr>
          <a:lstStyle/>
          <a:p>
            <a:endParaRPr lang="en-US" dirty="0"/>
          </a:p>
        </p:txBody>
      </p:sp>
      <p:pic>
        <p:nvPicPr>
          <p:cNvPr id="5" name="Picture 2" descr="Diabetes Care Cover Image for Volume 49, Issue Supplement_1">
            <a:extLst>
              <a:ext uri="{FF2B5EF4-FFF2-40B4-BE49-F238E27FC236}">
                <a16:creationId xmlns:a16="http://schemas.microsoft.com/office/drawing/2014/main" id="{F54A3714-BCCE-6573-FE2E-2B1C60D0A9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8" y="1399207"/>
            <a:ext cx="3112616" cy="409428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E438001-00A7-3096-6587-C260028C322A}"/>
              </a:ext>
            </a:extLst>
          </p:cNvPr>
          <p:cNvPicPr>
            <a:picLocks noChangeAspect="1"/>
          </p:cNvPicPr>
          <p:nvPr/>
        </p:nvPicPr>
        <p:blipFill>
          <a:blip r:embed="rId4"/>
          <a:stretch>
            <a:fillRect/>
          </a:stretch>
        </p:blipFill>
        <p:spPr>
          <a:xfrm>
            <a:off x="4105582" y="1457346"/>
            <a:ext cx="4173528" cy="587420"/>
          </a:xfrm>
          <a:prstGeom prst="rect">
            <a:avLst/>
          </a:prstGeom>
        </p:spPr>
      </p:pic>
    </p:spTree>
    <p:extLst>
      <p:ext uri="{BB962C8B-B14F-4D97-AF65-F5344CB8AC3E}">
        <p14:creationId xmlns:p14="http://schemas.microsoft.com/office/powerpoint/2010/main" val="300610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971F0-E648-4DBC-9AE5-A6E8FE1BEB6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AC2DA06-5D92-078F-6C28-967DBF2C4395}"/>
              </a:ext>
            </a:extLst>
          </p:cNvPr>
          <p:cNvSpPr>
            <a:spLocks noGrp="1"/>
          </p:cNvSpPr>
          <p:nvPr>
            <p:ph type="title"/>
          </p:nvPr>
        </p:nvSpPr>
        <p:spPr>
          <a:xfrm>
            <a:off x="457200" y="152401"/>
            <a:ext cx="8229600" cy="838200"/>
          </a:xfrm>
        </p:spPr>
        <p:txBody>
          <a:bodyPr>
            <a:normAutofit/>
          </a:bodyPr>
          <a:lstStyle/>
          <a:p>
            <a:r>
              <a:rPr lang="en-US" sz="4400" dirty="0"/>
              <a:t>Pocket Card: GLP-1 &amp; GIP RA  </a:t>
            </a:r>
          </a:p>
        </p:txBody>
      </p:sp>
      <p:pic>
        <p:nvPicPr>
          <p:cNvPr id="6" name="Picture 5">
            <a:extLst>
              <a:ext uri="{FF2B5EF4-FFF2-40B4-BE49-F238E27FC236}">
                <a16:creationId xmlns:a16="http://schemas.microsoft.com/office/drawing/2014/main" id="{A3D9D573-D003-0EE0-9FC8-525F3359BF3F}"/>
              </a:ext>
            </a:extLst>
          </p:cNvPr>
          <p:cNvPicPr>
            <a:picLocks noChangeAspect="1"/>
          </p:cNvPicPr>
          <p:nvPr/>
        </p:nvPicPr>
        <p:blipFill>
          <a:blip r:embed="rId3"/>
          <a:stretch>
            <a:fillRect/>
          </a:stretch>
        </p:blipFill>
        <p:spPr>
          <a:xfrm>
            <a:off x="351178" y="1233475"/>
            <a:ext cx="8335622" cy="5472125"/>
          </a:xfrm>
          <a:prstGeom prst="rect">
            <a:avLst/>
          </a:prstGeom>
        </p:spPr>
      </p:pic>
      <p:sp>
        <p:nvSpPr>
          <p:cNvPr id="7" name="Arrow: Right 6">
            <a:extLst>
              <a:ext uri="{FF2B5EF4-FFF2-40B4-BE49-F238E27FC236}">
                <a16:creationId xmlns:a16="http://schemas.microsoft.com/office/drawing/2014/main" id="{E4CD4D89-C821-660E-8472-4DCC7C451B5D}"/>
              </a:ext>
            </a:extLst>
          </p:cNvPr>
          <p:cNvSpPr/>
          <p:nvPr/>
        </p:nvSpPr>
        <p:spPr>
          <a:xfrm rot="5400000">
            <a:off x="828173" y="4429627"/>
            <a:ext cx="553454" cy="381000"/>
          </a:xfrm>
          <a:prstGeom prst="rightArrow">
            <a:avLst>
              <a:gd name="adj1" fmla="val 90602"/>
              <a:gd name="adj2" fmla="val 50000"/>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marL="0" marR="0" lvl="0" indent="0" algn="ctr" defTabSz="823692" rtl="0" eaLnBrk="0" fontAlgn="base" latinLnBrk="0" hangingPunct="0">
              <a:lnSpc>
                <a:spcPct val="100000"/>
              </a:lnSpc>
              <a:spcBef>
                <a:spcPct val="0"/>
              </a:spcBef>
              <a:spcAft>
                <a:spcPct val="0"/>
              </a:spcAft>
              <a:buClrTx/>
              <a:buSzTx/>
              <a:buFontTx/>
              <a:buNone/>
              <a:tabLst/>
              <a:defRPr/>
            </a:pPr>
            <a:endParaRPr kumimoji="0" lang="en-US" sz="1621" b="0" i="0" u="none" strike="noStrike" kern="1200" cap="none" spc="0" normalizeH="0" baseline="0" noProof="0" dirty="0">
              <a:ln>
                <a:noFill/>
              </a:ln>
              <a:solidFill>
                <a:prstClr val="white"/>
              </a:solidFill>
              <a:effectLst/>
              <a:uLnTx/>
              <a:uFillTx/>
              <a:latin typeface="Gill Sans MT"/>
              <a:ea typeface="+mn-ea"/>
              <a:cs typeface="+mn-cs"/>
            </a:endParaRPr>
          </a:p>
        </p:txBody>
      </p:sp>
      <p:pic>
        <p:nvPicPr>
          <p:cNvPr id="5" name="Picture 4">
            <a:extLst>
              <a:ext uri="{FF2B5EF4-FFF2-40B4-BE49-F238E27FC236}">
                <a16:creationId xmlns:a16="http://schemas.microsoft.com/office/drawing/2014/main" id="{E5A19649-397F-0D44-26EC-84B34B2D8C83}"/>
              </a:ext>
            </a:extLst>
          </p:cNvPr>
          <p:cNvPicPr>
            <a:picLocks noChangeAspect="1"/>
          </p:cNvPicPr>
          <p:nvPr/>
        </p:nvPicPr>
        <p:blipFill>
          <a:blip r:embed="rId4"/>
          <a:stretch>
            <a:fillRect/>
          </a:stretch>
        </p:blipFill>
        <p:spPr>
          <a:xfrm>
            <a:off x="351178" y="1097802"/>
            <a:ext cx="8598622" cy="5607798"/>
          </a:xfrm>
          <a:prstGeom prst="rect">
            <a:avLst/>
          </a:prstGeom>
        </p:spPr>
      </p:pic>
      <p:sp>
        <p:nvSpPr>
          <p:cNvPr id="8" name="Rectangle 7">
            <a:extLst>
              <a:ext uri="{FF2B5EF4-FFF2-40B4-BE49-F238E27FC236}">
                <a16:creationId xmlns:a16="http://schemas.microsoft.com/office/drawing/2014/main" id="{57514A6D-9235-5ADB-24B9-40DDB3091315}"/>
              </a:ext>
            </a:extLst>
          </p:cNvPr>
          <p:cNvSpPr/>
          <p:nvPr/>
        </p:nvSpPr>
        <p:spPr>
          <a:xfrm>
            <a:off x="4572000" y="1126275"/>
            <a:ext cx="1828800" cy="5543520"/>
          </a:xfrm>
          <a:prstGeom prst="rect">
            <a:avLst/>
          </a:prstGeom>
          <a:noFill/>
          <a:ln w="57150">
            <a:solidFill>
              <a:srgbClr val="7030A0"/>
            </a:solidFill>
          </a:ln>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325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GLP-1 /GIPs Approved for Weight Loss</a:t>
            </a:r>
          </a:p>
        </p:txBody>
      </p:sp>
      <p:sp>
        <p:nvSpPr>
          <p:cNvPr id="3" name="Content Placeholder 2"/>
          <p:cNvSpPr>
            <a:spLocks noGrp="1"/>
          </p:cNvSpPr>
          <p:nvPr>
            <p:ph sz="quarter" idx="1"/>
          </p:nvPr>
        </p:nvSpPr>
        <p:spPr>
          <a:xfrm>
            <a:off x="457200" y="1335449"/>
            <a:ext cx="4041648" cy="5257080"/>
          </a:xfrm>
        </p:spPr>
        <p:txBody>
          <a:bodyPr>
            <a:normAutofit fontScale="92500" lnSpcReduction="20000"/>
          </a:bodyPr>
          <a:lstStyle/>
          <a:p>
            <a:pPr>
              <a:lnSpc>
                <a:spcPct val="120000"/>
              </a:lnSpc>
            </a:pPr>
            <a:r>
              <a:rPr lang="en-US" sz="3100" dirty="0"/>
              <a:t>Liraglutide (Daily) </a:t>
            </a:r>
          </a:p>
          <a:p>
            <a:pPr lvl="1">
              <a:lnSpc>
                <a:spcPct val="120000"/>
              </a:lnSpc>
            </a:pPr>
            <a:r>
              <a:rPr lang="en-US" sz="2400" dirty="0"/>
              <a:t>Victoza 1.8 mg (diabetes)</a:t>
            </a:r>
          </a:p>
          <a:p>
            <a:pPr lvl="1">
              <a:lnSpc>
                <a:spcPct val="120000"/>
              </a:lnSpc>
            </a:pPr>
            <a:r>
              <a:rPr lang="en-US" sz="2400" dirty="0" err="1"/>
              <a:t>Saxenda</a:t>
            </a:r>
            <a:r>
              <a:rPr lang="en-US" sz="2400" dirty="0"/>
              <a:t> 3 mg (</a:t>
            </a:r>
            <a:r>
              <a:rPr lang="en-US" sz="2400" dirty="0" err="1"/>
              <a:t>wt</a:t>
            </a:r>
            <a:r>
              <a:rPr lang="en-US" sz="2400" dirty="0"/>
              <a:t> loss) </a:t>
            </a:r>
          </a:p>
          <a:p>
            <a:pPr lvl="1">
              <a:lnSpc>
                <a:spcPct val="120000"/>
              </a:lnSpc>
            </a:pPr>
            <a:r>
              <a:rPr lang="en-US" sz="2400" dirty="0">
                <a:solidFill>
                  <a:srgbClr val="0070C0"/>
                </a:solidFill>
              </a:rPr>
              <a:t>6% </a:t>
            </a:r>
            <a:r>
              <a:rPr lang="en-US" sz="2400" dirty="0" err="1">
                <a:solidFill>
                  <a:srgbClr val="0070C0"/>
                </a:solidFill>
              </a:rPr>
              <a:t>wt</a:t>
            </a:r>
            <a:r>
              <a:rPr lang="en-US" sz="2400" dirty="0">
                <a:solidFill>
                  <a:srgbClr val="0070C0"/>
                </a:solidFill>
              </a:rPr>
              <a:t> loss, $1349 a mo</a:t>
            </a:r>
          </a:p>
          <a:p>
            <a:pPr>
              <a:lnSpc>
                <a:spcPct val="120000"/>
              </a:lnSpc>
            </a:pPr>
            <a:r>
              <a:rPr lang="en-US" sz="3100" dirty="0"/>
              <a:t>Semaglutide:</a:t>
            </a:r>
          </a:p>
          <a:p>
            <a:pPr lvl="1">
              <a:lnSpc>
                <a:spcPct val="120000"/>
              </a:lnSpc>
            </a:pPr>
            <a:r>
              <a:rPr lang="en-US" sz="2400" dirty="0"/>
              <a:t>Ozempic 2mg (diabetes)</a:t>
            </a:r>
          </a:p>
          <a:p>
            <a:pPr lvl="1">
              <a:lnSpc>
                <a:spcPct val="120000"/>
              </a:lnSpc>
            </a:pPr>
            <a:r>
              <a:rPr lang="en-US" sz="2600" dirty="0"/>
              <a:t>Wegovy 2.4mg </a:t>
            </a:r>
            <a:r>
              <a:rPr lang="en-US" dirty="0"/>
              <a:t>(</a:t>
            </a:r>
            <a:r>
              <a:rPr lang="en-US" dirty="0" err="1"/>
              <a:t>wt</a:t>
            </a:r>
            <a:r>
              <a:rPr lang="en-US" dirty="0"/>
              <a:t> loss)</a:t>
            </a:r>
          </a:p>
          <a:p>
            <a:pPr lvl="1">
              <a:lnSpc>
                <a:spcPct val="120000"/>
              </a:lnSpc>
            </a:pPr>
            <a:r>
              <a:rPr lang="en-US" sz="2600" dirty="0"/>
              <a:t>Wegovy 7.2mg (high</a:t>
            </a:r>
            <a:r>
              <a:rPr lang="en-US" dirty="0"/>
              <a:t> dose)</a:t>
            </a:r>
          </a:p>
          <a:p>
            <a:pPr lvl="1">
              <a:lnSpc>
                <a:spcPct val="120000"/>
              </a:lnSpc>
            </a:pPr>
            <a:r>
              <a:rPr lang="en-US" sz="2600" dirty="0"/>
              <a:t>Oral Wegovy 25mg (oral)</a:t>
            </a:r>
          </a:p>
          <a:p>
            <a:pPr lvl="1">
              <a:lnSpc>
                <a:spcPct val="120000"/>
              </a:lnSpc>
            </a:pPr>
            <a:r>
              <a:rPr lang="en-US" sz="2600" dirty="0">
                <a:solidFill>
                  <a:srgbClr val="0070C0"/>
                </a:solidFill>
              </a:rPr>
              <a:t>6% </a:t>
            </a:r>
            <a:r>
              <a:rPr lang="en-US" sz="2600" dirty="0" err="1">
                <a:solidFill>
                  <a:srgbClr val="0070C0"/>
                </a:solidFill>
              </a:rPr>
              <a:t>wt</a:t>
            </a:r>
            <a:r>
              <a:rPr lang="en-US" sz="2600" dirty="0">
                <a:solidFill>
                  <a:srgbClr val="0070C0"/>
                </a:solidFill>
              </a:rPr>
              <a:t> loss, $1349 a mo</a:t>
            </a:r>
          </a:p>
        </p:txBody>
      </p:sp>
      <p:sp>
        <p:nvSpPr>
          <p:cNvPr id="5" name="Content Placeholder 4">
            <a:extLst>
              <a:ext uri="{FF2B5EF4-FFF2-40B4-BE49-F238E27FC236}">
                <a16:creationId xmlns:a16="http://schemas.microsoft.com/office/drawing/2014/main" id="{1F62B812-F949-7973-7B17-845A842EDDD1}"/>
              </a:ext>
            </a:extLst>
          </p:cNvPr>
          <p:cNvSpPr>
            <a:spLocks noGrp="1"/>
          </p:cNvSpPr>
          <p:nvPr>
            <p:ph sz="quarter" idx="2"/>
          </p:nvPr>
        </p:nvSpPr>
        <p:spPr>
          <a:xfrm>
            <a:off x="4724400" y="1241064"/>
            <a:ext cx="4116506" cy="4581072"/>
          </a:xfrm>
        </p:spPr>
        <p:txBody>
          <a:bodyPr>
            <a:normAutofit fontScale="92500" lnSpcReduction="20000"/>
          </a:bodyPr>
          <a:lstStyle/>
          <a:p>
            <a:pPr>
              <a:lnSpc>
                <a:spcPct val="120000"/>
              </a:lnSpc>
            </a:pPr>
            <a:r>
              <a:rPr lang="en-US" sz="2800" dirty="0"/>
              <a:t>Tirzepatide</a:t>
            </a:r>
          </a:p>
          <a:p>
            <a:pPr lvl="1">
              <a:lnSpc>
                <a:spcPct val="120000"/>
              </a:lnSpc>
            </a:pPr>
            <a:r>
              <a:rPr lang="en-US" sz="2400" dirty="0"/>
              <a:t>Mounjaro 15mg (diabetes)</a:t>
            </a:r>
          </a:p>
          <a:p>
            <a:pPr lvl="1">
              <a:lnSpc>
                <a:spcPct val="120000"/>
              </a:lnSpc>
            </a:pPr>
            <a:r>
              <a:rPr lang="en-US" sz="2400" dirty="0"/>
              <a:t>Zepbound 15mg(</a:t>
            </a:r>
            <a:r>
              <a:rPr lang="en-US" sz="2400" dirty="0" err="1"/>
              <a:t>wt</a:t>
            </a:r>
            <a:r>
              <a:rPr lang="en-US" sz="2400" dirty="0"/>
              <a:t> loss) </a:t>
            </a:r>
          </a:p>
          <a:p>
            <a:pPr lvl="1">
              <a:lnSpc>
                <a:spcPct val="120000"/>
              </a:lnSpc>
            </a:pPr>
            <a:r>
              <a:rPr lang="en-US" sz="2400" dirty="0">
                <a:solidFill>
                  <a:srgbClr val="0070C0"/>
                </a:solidFill>
              </a:rPr>
              <a:t>13% </a:t>
            </a:r>
            <a:r>
              <a:rPr lang="en-US" sz="2400" dirty="0" err="1">
                <a:solidFill>
                  <a:srgbClr val="0070C0"/>
                </a:solidFill>
              </a:rPr>
              <a:t>wt</a:t>
            </a:r>
            <a:r>
              <a:rPr lang="en-US" sz="2400" dirty="0">
                <a:solidFill>
                  <a:srgbClr val="0070C0"/>
                </a:solidFill>
              </a:rPr>
              <a:t> loss - $1056 a mo</a:t>
            </a:r>
          </a:p>
          <a:p>
            <a:pPr marL="0" indent="0">
              <a:lnSpc>
                <a:spcPct val="120000"/>
              </a:lnSpc>
              <a:buNone/>
            </a:pPr>
            <a:br>
              <a:rPr lang="en-US" sz="2800" dirty="0">
                <a:solidFill>
                  <a:srgbClr val="0070C0"/>
                </a:solidFill>
              </a:rPr>
            </a:br>
            <a:r>
              <a:rPr lang="en-US" sz="2800" b="1" dirty="0"/>
              <a:t>All 3 Approved for use in adults with a:</a:t>
            </a:r>
          </a:p>
          <a:p>
            <a:pPr lvl="1">
              <a:lnSpc>
                <a:spcPct val="120000"/>
              </a:lnSpc>
            </a:pPr>
            <a:r>
              <a:rPr lang="en-US" sz="2400" dirty="0"/>
              <a:t>BMI of ≥ 30 or </a:t>
            </a:r>
          </a:p>
          <a:p>
            <a:pPr lvl="1">
              <a:lnSpc>
                <a:spcPct val="120000"/>
              </a:lnSpc>
            </a:pPr>
            <a:r>
              <a:rPr lang="en-US" sz="2400" dirty="0"/>
              <a:t>BMI of ≥ 27 or greater who have hypertension, type 2 diabetes, or dyslipidemia</a:t>
            </a:r>
            <a:r>
              <a:rPr lang="en-US" dirty="0"/>
              <a:t>.</a:t>
            </a:r>
          </a:p>
          <a:p>
            <a:endParaRPr lang="en-US" dirty="0"/>
          </a:p>
        </p:txBody>
      </p:sp>
      <mc:AlternateContent xmlns:mc="http://schemas.openxmlformats.org/markup-compatibility/2006" xmlns:p14="http://schemas.microsoft.com/office/powerpoint/2010/main" xmlns:aink="http://schemas.microsoft.com/office/drawing/2016/ink">
        <mc:Choice Requires="p14 aink">
          <p:contentPart p14:bwMode="auto" r:id="rId4">
            <p14:nvContentPartPr>
              <p14:cNvPr id="8" name="Ink 7">
                <a:extLst>
                  <a:ext uri="{FF2B5EF4-FFF2-40B4-BE49-F238E27FC236}">
                    <a16:creationId xmlns:a16="http://schemas.microsoft.com/office/drawing/2014/main" id="{29CE5E04-6C65-9D14-7144-06C6AD146444}"/>
                  </a:ext>
                </a:extLst>
              </p14:cNvPr>
              <p14:cNvContentPartPr/>
              <p14:nvPr/>
            </p14:nvContentPartPr>
            <p14:xfrm flipV="1">
              <a:off x="4953000" y="3048000"/>
              <a:ext cx="3281760" cy="152400"/>
            </p14:xfrm>
          </p:contentPart>
        </mc:Choice>
        <mc:Fallback xmlns="">
          <p:pic>
            <p:nvPicPr>
              <p:cNvPr id="8" name="Ink 7">
                <a:extLst>
                  <a:ext uri="{FF2B5EF4-FFF2-40B4-BE49-F238E27FC236}">
                    <a16:creationId xmlns:a16="http://schemas.microsoft.com/office/drawing/2014/main" id="{29CE5E04-6C65-9D14-7144-06C6AD146444}"/>
                  </a:ext>
                </a:extLst>
              </p:cNvPr>
              <p:cNvPicPr/>
              <p:nvPr/>
            </p:nvPicPr>
            <p:blipFill>
              <a:blip r:embed="rId5"/>
              <a:stretch>
                <a:fillRect/>
              </a:stretch>
            </p:blipFill>
            <p:spPr>
              <a:xfrm>
                <a:off x="4944001" y="3038993"/>
                <a:ext cx="3299398" cy="170054"/>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9" name="Ink 8">
                <a:extLst>
                  <a:ext uri="{FF2B5EF4-FFF2-40B4-BE49-F238E27FC236}">
                    <a16:creationId xmlns:a16="http://schemas.microsoft.com/office/drawing/2014/main" id="{06B5DBF8-378F-F066-4B26-FE054DF7DEDE}"/>
                  </a:ext>
                </a:extLst>
              </p14:cNvPr>
              <p14:cNvContentPartPr/>
              <p14:nvPr/>
            </p14:nvContentPartPr>
            <p14:xfrm>
              <a:off x="6190488" y="6583536"/>
              <a:ext cx="360" cy="360"/>
            </p14:xfrm>
          </p:contentPart>
        </mc:Choice>
        <mc:Fallback xmlns="">
          <p:pic>
            <p:nvPicPr>
              <p:cNvPr id="9" name="Ink 8">
                <a:extLst>
                  <a:ext uri="{FF2B5EF4-FFF2-40B4-BE49-F238E27FC236}">
                    <a16:creationId xmlns:a16="http://schemas.microsoft.com/office/drawing/2014/main" id="{06B5DBF8-378F-F066-4B26-FE054DF7DEDE}"/>
                  </a:ext>
                </a:extLst>
              </p:cNvPr>
              <p:cNvPicPr/>
              <p:nvPr/>
            </p:nvPicPr>
            <p:blipFill>
              <a:blip r:embed="rId7"/>
              <a:stretch>
                <a:fillRect/>
              </a:stretch>
            </p:blipFill>
            <p:spPr>
              <a:xfrm>
                <a:off x="6181488" y="6574536"/>
                <a:ext cx="18000" cy="18000"/>
              </a:xfrm>
              <a:prstGeom prst="rect">
                <a:avLst/>
              </a:prstGeom>
            </p:spPr>
          </p:pic>
        </mc:Fallback>
      </mc:AlternateContent>
      <p:sp>
        <p:nvSpPr>
          <p:cNvPr id="6" name="TextBox 5">
            <a:extLst>
              <a:ext uri="{FF2B5EF4-FFF2-40B4-BE49-F238E27FC236}">
                <a16:creationId xmlns:a16="http://schemas.microsoft.com/office/drawing/2014/main" id="{06B47127-D972-7FC1-E30A-FFCAE4CDB386}"/>
              </a:ext>
            </a:extLst>
          </p:cNvPr>
          <p:cNvSpPr txBox="1"/>
          <p:nvPr/>
        </p:nvSpPr>
        <p:spPr>
          <a:xfrm>
            <a:off x="1219200" y="6073635"/>
            <a:ext cx="7015560" cy="557204"/>
          </a:xfrm>
          <a:prstGeom prst="rect">
            <a:avLst/>
          </a:prstGeom>
          <a:noFill/>
        </p:spPr>
        <p:txBody>
          <a:bodyPr wrap="square">
            <a:spAutoFit/>
          </a:bodyPr>
          <a:lstStyle/>
          <a:p>
            <a:pPr marL="0" marR="0" lvl="0" indent="0" algn="l" defTabSz="914400" rtl="0" eaLnBrk="1" fontAlgn="auto" latinLnBrk="0" hangingPunct="1">
              <a:lnSpc>
                <a:spcPts val="1800"/>
              </a:lnSpc>
              <a:spcBef>
                <a:spcPts val="0"/>
              </a:spcBef>
              <a:spcAft>
                <a:spcPts val="900"/>
              </a:spcAft>
              <a:buClrTx/>
              <a:buSzTx/>
              <a:buFont typeface="Arial" panose="020B0604020202020204" pitchFamily="34" charset="0"/>
              <a:buChar char="•"/>
              <a:tabLst/>
              <a:defRPr/>
            </a:pPr>
            <a:r>
              <a:rPr kumimoji="0" lang="en-US" sz="1800" b="1" i="0" u="none" strike="noStrike" kern="1200" cap="none" spc="0" normalizeH="0" baseline="0" noProof="0" dirty="0" err="1">
                <a:ln>
                  <a:noFill/>
                </a:ln>
                <a:solidFill>
                  <a:srgbClr val="0A0A0A"/>
                </a:solidFill>
                <a:effectLst/>
                <a:uLnTx/>
                <a:uFillTx/>
                <a:latin typeface="Google Sans"/>
                <a:ea typeface="+mn-ea"/>
                <a:cs typeface="+mn-cs"/>
              </a:rPr>
              <a:t>Foundayo</a:t>
            </a:r>
            <a:r>
              <a:rPr kumimoji="0" lang="en-US" sz="1800" b="1" i="0" u="none" strike="noStrike" kern="1200" cap="none" spc="0" normalizeH="0" baseline="0" noProof="0" dirty="0">
                <a:ln>
                  <a:noFill/>
                </a:ln>
                <a:solidFill>
                  <a:srgbClr val="0A0A0A"/>
                </a:solidFill>
                <a:effectLst/>
                <a:uLnTx/>
                <a:uFillTx/>
                <a:latin typeface="Google Sans"/>
                <a:ea typeface="+mn-ea"/>
                <a:cs typeface="+mn-cs"/>
              </a:rPr>
              <a:t> (</a:t>
            </a:r>
            <a:r>
              <a:rPr kumimoji="0" lang="en-US" sz="1800" b="1" i="0" u="none" strike="noStrike" kern="1200" cap="none" spc="0" normalizeH="0" baseline="0" noProof="0" dirty="0" err="1">
                <a:ln>
                  <a:noFill/>
                </a:ln>
                <a:solidFill>
                  <a:srgbClr val="0A0A0A"/>
                </a:solidFill>
                <a:effectLst/>
                <a:uLnTx/>
                <a:uFillTx/>
                <a:latin typeface="Google Sans"/>
                <a:ea typeface="+mn-ea"/>
                <a:cs typeface="+mn-cs"/>
              </a:rPr>
              <a:t>Orforglipron</a:t>
            </a:r>
            <a:r>
              <a:rPr kumimoji="0" lang="en-US" sz="1800" b="1" i="0" u="none" strike="noStrike" kern="1200" cap="none" spc="0" normalizeH="0" baseline="0" noProof="0" dirty="0">
                <a:ln>
                  <a:noFill/>
                </a:ln>
                <a:solidFill>
                  <a:srgbClr val="0A0A0A"/>
                </a:solidFill>
                <a:effectLst/>
                <a:uLnTx/>
                <a:uFillTx/>
                <a:latin typeface="Google Sans"/>
                <a:ea typeface="+mn-ea"/>
                <a:cs typeface="+mn-cs"/>
              </a:rPr>
              <a:t>):</a:t>
            </a:r>
            <a:r>
              <a:rPr kumimoji="0" lang="en-US" sz="1800" b="0" i="0" u="none" strike="noStrike" kern="1200" cap="none" spc="0" normalizeH="0" baseline="0" noProof="0" dirty="0">
                <a:ln>
                  <a:noFill/>
                </a:ln>
                <a:solidFill>
                  <a:srgbClr val="0A0A0A"/>
                </a:solidFill>
                <a:effectLst/>
                <a:uLnTx/>
                <a:uFillTx/>
                <a:latin typeface="Google Sans"/>
                <a:ea typeface="+mn-ea"/>
                <a:cs typeface="+mn-cs"/>
              </a:rPr>
              <a:t> small-molecule, oral GLP-1 receptor agonist - a once-daily pill with no water or food restrictions – up to 17.2 mg daily</a:t>
            </a:r>
          </a:p>
        </p:txBody>
      </p:sp>
    </p:spTree>
    <p:custDataLst>
      <p:tags r:id="rId1"/>
    </p:custDataLst>
    <p:extLst>
      <p:ext uri="{BB962C8B-B14F-4D97-AF65-F5344CB8AC3E}">
        <p14:creationId xmlns:p14="http://schemas.microsoft.com/office/powerpoint/2010/main" val="1060929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457200" y="381000"/>
            <a:ext cx="8229600" cy="1295400"/>
          </a:xfrm>
        </p:spPr>
        <p:txBody>
          <a:bodyPr>
            <a:noAutofit/>
          </a:bodyPr>
          <a:lstStyle/>
          <a:p>
            <a:pPr eaLnBrk="1" hangingPunct="1"/>
            <a:r>
              <a:rPr lang="en-US" sz="4000" dirty="0"/>
              <a:t>Diabetes Bingo</a:t>
            </a:r>
            <a:br>
              <a:rPr lang="en-US" sz="4000" dirty="0"/>
            </a:br>
            <a:r>
              <a:rPr lang="en-US" sz="4000" dirty="0"/>
              <a:t>“</a:t>
            </a:r>
            <a:r>
              <a:rPr lang="en-US" sz="4000" dirty="0" err="1"/>
              <a:t>DiaBingo</a:t>
            </a:r>
            <a:r>
              <a:rPr lang="en-US" sz="4000" dirty="0"/>
              <a:t>”  Shout out Right Answer</a:t>
            </a:r>
          </a:p>
        </p:txBody>
      </p:sp>
      <p:pic>
        <p:nvPicPr>
          <p:cNvPr id="96260" name="Picture 4" descr="MCj0336154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99443" y="1905000"/>
            <a:ext cx="5345113" cy="4161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937877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ctrTitle" idx="4294967295"/>
          </p:nvPr>
        </p:nvSpPr>
        <p:spPr>
          <a:xfrm>
            <a:off x="533400" y="228600"/>
            <a:ext cx="8001000" cy="685800"/>
          </a:xfrm>
        </p:spPr>
        <p:txBody>
          <a:bodyPr>
            <a:normAutofit fontScale="90000"/>
          </a:bodyPr>
          <a:lstStyle/>
          <a:p>
            <a:pPr eaLnBrk="1" hangingPunct="1"/>
            <a:r>
              <a:rPr lang="en-US" sz="4000" dirty="0" err="1"/>
              <a:t>DiaBingo</a:t>
            </a:r>
            <a:endParaRPr lang="en-US" sz="4000" dirty="0"/>
          </a:p>
        </p:txBody>
      </p:sp>
      <p:sp>
        <p:nvSpPr>
          <p:cNvPr id="1679363" name="Rectangle 3"/>
          <p:cNvSpPr>
            <a:spLocks noGrp="1" noChangeArrowheads="1"/>
          </p:cNvSpPr>
          <p:nvPr>
            <p:ph type="subTitle" idx="4294967295"/>
          </p:nvPr>
        </p:nvSpPr>
        <p:spPr>
          <a:xfrm>
            <a:off x="3657600" y="1752600"/>
            <a:ext cx="5486400" cy="3352800"/>
          </a:xfrm>
        </p:spPr>
        <p:txBody>
          <a:bodyPr/>
          <a:lstStyle/>
          <a:p>
            <a:pPr algn="r" eaLnBrk="1" hangingPunct="1">
              <a:defRPr/>
            </a:pPr>
            <a:endParaRPr lang="en-US" sz="1800"/>
          </a:p>
          <a:p>
            <a:pPr algn="r" eaLnBrk="1" hangingPunct="1">
              <a:defRPr/>
            </a:pPr>
            <a:endParaRPr lang="en-US" sz="2400"/>
          </a:p>
        </p:txBody>
      </p:sp>
      <p:sp>
        <p:nvSpPr>
          <p:cNvPr id="54276" name="Text Box 4"/>
          <p:cNvSpPr txBox="1">
            <a:spLocks noChangeArrowheads="1"/>
          </p:cNvSpPr>
          <p:nvPr/>
        </p:nvSpPr>
        <p:spPr bwMode="auto">
          <a:xfrm>
            <a:off x="685800" y="2438400"/>
            <a:ext cx="7696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1429" tIns="45714" rIns="91429" bIns="45714">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endParaRPr lang="en-US">
              <a:solidFill>
                <a:prstClr val="black"/>
              </a:solidFill>
              <a:latin typeface="Tahoma" pitchFamily="34" charset="0"/>
            </a:endParaRPr>
          </a:p>
        </p:txBody>
      </p:sp>
      <p:sp>
        <p:nvSpPr>
          <p:cNvPr id="54277" name="Rectangle 5"/>
          <p:cNvSpPr>
            <a:spLocks noChangeArrowheads="1"/>
          </p:cNvSpPr>
          <p:nvPr/>
        </p:nvSpPr>
        <p:spPr bwMode="auto">
          <a:xfrm>
            <a:off x="-609600" y="2590800"/>
            <a:ext cx="9753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1"/>
          <a:lstStyle/>
          <a:p>
            <a:pPr marL="1028700" indent="-1028700"/>
            <a:r>
              <a:rPr lang="en-US" sz="1200" b="1">
                <a:solidFill>
                  <a:prstClr val="white"/>
                </a:solidFill>
                <a:latin typeface="Arial Black" pitchFamily="34" charset="0"/>
              </a:rPr>
              <a:t>	</a:t>
            </a:r>
            <a:endParaRPr lang="en-US" sz="1200">
              <a:solidFill>
                <a:prstClr val="white"/>
              </a:solidFill>
              <a:latin typeface="Arial Black" pitchFamily="34" charset="0"/>
            </a:endParaRPr>
          </a:p>
        </p:txBody>
      </p:sp>
      <p:sp>
        <p:nvSpPr>
          <p:cNvPr id="1679366" name="Text Box 6"/>
          <p:cNvSpPr txBox="1">
            <a:spLocks noChangeArrowheads="1"/>
          </p:cNvSpPr>
          <p:nvPr/>
        </p:nvSpPr>
        <p:spPr bwMode="auto">
          <a:xfrm>
            <a:off x="533400" y="1066800"/>
            <a:ext cx="8305800" cy="5078313"/>
          </a:xfrm>
          <a:prstGeom prst="rect">
            <a:avLst/>
          </a:prstGeom>
          <a:noFill/>
          <a:ln w="12700">
            <a:noFill/>
            <a:miter lim="800000"/>
            <a:headEnd/>
            <a:tailEnd/>
          </a:ln>
          <a:effectLst/>
        </p:spPr>
        <p:txBody>
          <a:bodyPr wrap="square">
            <a:spAutoFit/>
          </a:bodyPr>
          <a:lstStyle/>
          <a:p>
            <a:pPr>
              <a:spcBef>
                <a:spcPct val="5000"/>
              </a:spcBef>
              <a:defRPr/>
            </a:pPr>
            <a:r>
              <a:rPr lang="en-US" sz="2400" b="1" dirty="0">
                <a:solidFill>
                  <a:prstClr val="black"/>
                </a:solidFill>
              </a:rPr>
              <a:t>B</a:t>
            </a:r>
            <a:r>
              <a:rPr lang="en-US" dirty="0">
                <a:solidFill>
                  <a:prstClr val="black"/>
                </a:solidFill>
              </a:rPr>
              <a:t> </a:t>
            </a:r>
            <a:r>
              <a:rPr lang="en-US" sz="2400" dirty="0">
                <a:solidFill>
                  <a:prstClr val="black"/>
                </a:solidFill>
              </a:rPr>
              <a:t>Frequent skin and yeast infections can indicate?	</a:t>
            </a:r>
          </a:p>
          <a:p>
            <a:pPr>
              <a:spcBef>
                <a:spcPct val="5000"/>
              </a:spcBef>
              <a:defRPr/>
            </a:pPr>
            <a:r>
              <a:rPr lang="en-US" sz="2400" b="1" dirty="0">
                <a:solidFill>
                  <a:prstClr val="black"/>
                </a:solidFill>
              </a:rPr>
              <a:t>B</a:t>
            </a:r>
            <a:r>
              <a:rPr lang="en-US" sz="2400" dirty="0">
                <a:solidFill>
                  <a:prstClr val="black"/>
                </a:solidFill>
              </a:rPr>
              <a:t> A BMI of ____ or more increases risk of diabetes</a:t>
            </a:r>
          </a:p>
          <a:p>
            <a:pPr>
              <a:spcBef>
                <a:spcPct val="5000"/>
              </a:spcBef>
              <a:defRPr/>
            </a:pPr>
            <a:r>
              <a:rPr lang="en-US" sz="2400" b="1" dirty="0">
                <a:solidFill>
                  <a:prstClr val="black"/>
                </a:solidFill>
              </a:rPr>
              <a:t>B</a:t>
            </a:r>
            <a:r>
              <a:rPr lang="en-US" sz="2400" dirty="0">
                <a:solidFill>
                  <a:prstClr val="black"/>
                </a:solidFill>
              </a:rPr>
              <a:t> To reduce complications, control </a:t>
            </a:r>
            <a:r>
              <a:rPr lang="en-US" sz="2400" b="1" dirty="0">
                <a:solidFill>
                  <a:prstClr val="black"/>
                </a:solidFill>
              </a:rPr>
              <a:t>A</a:t>
            </a:r>
            <a:r>
              <a:rPr lang="en-US" sz="2400" dirty="0">
                <a:solidFill>
                  <a:prstClr val="black"/>
                </a:solidFill>
              </a:rPr>
              <a:t>1c, </a:t>
            </a:r>
            <a:r>
              <a:rPr lang="en-US" sz="2400" b="1" dirty="0">
                <a:solidFill>
                  <a:prstClr val="black"/>
                </a:solidFill>
              </a:rPr>
              <a:t>B</a:t>
            </a:r>
            <a:r>
              <a:rPr lang="en-US" sz="2400" dirty="0">
                <a:solidFill>
                  <a:prstClr val="black"/>
                </a:solidFill>
              </a:rPr>
              <a:t>lood pressure, </a:t>
            </a:r>
            <a:r>
              <a:rPr lang="en-US" sz="2400" b="1" dirty="0">
                <a:solidFill>
                  <a:prstClr val="black"/>
                </a:solidFill>
              </a:rPr>
              <a:t>C</a:t>
            </a:r>
            <a:r>
              <a:rPr lang="en-US" sz="2400" dirty="0">
                <a:solidFill>
                  <a:prstClr val="black"/>
                </a:solidFill>
              </a:rPr>
              <a:t>holesterol	 </a:t>
            </a:r>
          </a:p>
          <a:p>
            <a:pPr>
              <a:spcBef>
                <a:spcPct val="5000"/>
              </a:spcBef>
              <a:defRPr/>
            </a:pPr>
            <a:r>
              <a:rPr lang="en-US" sz="2400" b="1" dirty="0">
                <a:solidFill>
                  <a:prstClr val="black"/>
                </a:solidFill>
              </a:rPr>
              <a:t>B</a:t>
            </a:r>
            <a:r>
              <a:rPr lang="en-US" sz="2400" dirty="0">
                <a:solidFill>
                  <a:prstClr val="black"/>
                </a:solidFill>
              </a:rPr>
              <a:t> </a:t>
            </a:r>
            <a:r>
              <a:rPr lang="en-US" sz="2400" dirty="0" err="1">
                <a:solidFill>
                  <a:prstClr val="black"/>
                </a:solidFill>
              </a:rPr>
              <a:t>PreDiabetes</a:t>
            </a:r>
            <a:r>
              <a:rPr lang="en-US" sz="2400" dirty="0">
                <a:solidFill>
                  <a:prstClr val="black"/>
                </a:solidFill>
              </a:rPr>
              <a:t> – fasting glucose level of ___ to ____	 </a:t>
            </a:r>
          </a:p>
          <a:p>
            <a:pPr>
              <a:spcBef>
                <a:spcPct val="5000"/>
              </a:spcBef>
              <a:defRPr/>
            </a:pPr>
            <a:r>
              <a:rPr lang="en-US" sz="2400" b="1" dirty="0">
                <a:solidFill>
                  <a:prstClr val="black"/>
                </a:solidFill>
              </a:rPr>
              <a:t>B</a:t>
            </a:r>
            <a:r>
              <a:rPr lang="en-US" sz="2400" dirty="0">
                <a:solidFill>
                  <a:prstClr val="black"/>
                </a:solidFill>
              </a:rPr>
              <a:t> Erectile dysfunction indicates greater risk for ____	 </a:t>
            </a:r>
          </a:p>
          <a:p>
            <a:pPr>
              <a:spcBef>
                <a:spcPct val="5000"/>
              </a:spcBef>
              <a:defRPr/>
            </a:pPr>
            <a:r>
              <a:rPr lang="en-US" sz="2400" b="1" dirty="0">
                <a:solidFill>
                  <a:prstClr val="black"/>
                </a:solidFill>
              </a:rPr>
              <a:t>B</a:t>
            </a:r>
            <a:r>
              <a:rPr lang="en-US" sz="2400" dirty="0">
                <a:solidFill>
                  <a:prstClr val="black"/>
                </a:solidFill>
              </a:rPr>
              <a:t> Diabetes – fasting glucose level____ or greater	</a:t>
            </a:r>
          </a:p>
          <a:p>
            <a:pPr>
              <a:spcBef>
                <a:spcPct val="5000"/>
              </a:spcBef>
              <a:defRPr/>
            </a:pPr>
            <a:r>
              <a:rPr lang="en-US" sz="2400" b="1" dirty="0">
                <a:solidFill>
                  <a:prstClr val="black"/>
                </a:solidFill>
              </a:rPr>
              <a:t>B</a:t>
            </a:r>
            <a:r>
              <a:rPr lang="en-US" sz="2400" dirty="0">
                <a:solidFill>
                  <a:prstClr val="black"/>
                </a:solidFill>
              </a:rPr>
              <a:t> Type 1 diabetes is best described as an ______ disease</a:t>
            </a:r>
          </a:p>
          <a:p>
            <a:pPr>
              <a:spcBef>
                <a:spcPct val="5000"/>
              </a:spcBef>
              <a:defRPr/>
            </a:pPr>
            <a:r>
              <a:rPr lang="en-US" sz="2400" b="1" dirty="0">
                <a:solidFill>
                  <a:prstClr val="black"/>
                </a:solidFill>
              </a:rPr>
              <a:t>B</a:t>
            </a:r>
            <a:r>
              <a:rPr lang="en-US" sz="2400" dirty="0">
                <a:solidFill>
                  <a:prstClr val="black"/>
                </a:solidFill>
              </a:rPr>
              <a:t> People with diabetes are ______ times more likely to die of heart dx	</a:t>
            </a:r>
          </a:p>
          <a:p>
            <a:pPr>
              <a:spcBef>
                <a:spcPct val="5000"/>
              </a:spcBef>
              <a:defRPr/>
            </a:pPr>
            <a:r>
              <a:rPr lang="en-US" sz="2400" b="1" dirty="0">
                <a:solidFill>
                  <a:prstClr val="black"/>
                </a:solidFill>
              </a:rPr>
              <a:t>B</a:t>
            </a:r>
            <a:r>
              <a:rPr lang="en-US" sz="2400" dirty="0">
                <a:solidFill>
                  <a:prstClr val="black"/>
                </a:solidFill>
              </a:rPr>
              <a:t> Each percentage point of A1c =   _____ mg/dl glucose </a:t>
            </a:r>
            <a:endParaRPr lang="en-US" sz="2400" b="1" dirty="0">
              <a:solidFill>
                <a:prstClr val="black"/>
              </a:solidFill>
            </a:endParaRPr>
          </a:p>
          <a:p>
            <a:pPr>
              <a:spcBef>
                <a:spcPct val="5000"/>
              </a:spcBef>
              <a:defRPr/>
            </a:pPr>
            <a:r>
              <a:rPr lang="en-US" sz="2400" b="1" dirty="0">
                <a:solidFill>
                  <a:prstClr val="black"/>
                </a:solidFill>
              </a:rPr>
              <a:t>B</a:t>
            </a:r>
            <a:r>
              <a:rPr lang="en-US" sz="2400" dirty="0">
                <a:solidFill>
                  <a:prstClr val="black"/>
                </a:solidFill>
              </a:rPr>
              <a:t> At dx of type 2, about __% of the beta cell function is lost</a:t>
            </a:r>
          </a:p>
          <a:p>
            <a:pPr>
              <a:spcBef>
                <a:spcPct val="5000"/>
              </a:spcBef>
              <a:defRPr/>
            </a:pPr>
            <a:r>
              <a:rPr lang="en-US" sz="2400" b="1" dirty="0">
                <a:solidFill>
                  <a:prstClr val="black"/>
                </a:solidFill>
              </a:rPr>
              <a:t>B</a:t>
            </a:r>
            <a:r>
              <a:rPr lang="en-US" sz="2400" dirty="0">
                <a:solidFill>
                  <a:prstClr val="black"/>
                </a:solidFill>
              </a:rPr>
              <a:t> Diabetes – random glucose ____ or greater		</a:t>
            </a:r>
          </a:p>
        </p:txBody>
      </p:sp>
    </p:spTree>
    <p:custDataLst>
      <p:tags r:id="rId1"/>
    </p:custDataLst>
    <p:extLst>
      <p:ext uri="{BB962C8B-B14F-4D97-AF65-F5344CB8AC3E}">
        <p14:creationId xmlns:p14="http://schemas.microsoft.com/office/powerpoint/2010/main" val="1431174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679366">
                                            <p:txEl>
                                              <p:pRg st="0" end="0"/>
                                            </p:txEl>
                                          </p:spTgt>
                                        </p:tgtEl>
                                        <p:attrNameLst>
                                          <p:attrName>style.visibility</p:attrName>
                                        </p:attrNameLst>
                                      </p:cBhvr>
                                      <p:to>
                                        <p:strVal val="visible"/>
                                      </p:to>
                                    </p:set>
                                    <p:anim calcmode="lin" valueType="num">
                                      <p:cBhvr additive="base">
                                        <p:cTn id="7" dur="500" fill="hold"/>
                                        <p:tgtEl>
                                          <p:spTgt spid="167936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7936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679366">
                                            <p:txEl>
                                              <p:pRg st="1" end="1"/>
                                            </p:txEl>
                                          </p:spTgt>
                                        </p:tgtEl>
                                        <p:attrNameLst>
                                          <p:attrName>style.visibility</p:attrName>
                                        </p:attrNameLst>
                                      </p:cBhvr>
                                      <p:to>
                                        <p:strVal val="visible"/>
                                      </p:to>
                                    </p:set>
                                    <p:anim calcmode="lin" valueType="num">
                                      <p:cBhvr additive="base">
                                        <p:cTn id="13" dur="500" fill="hold"/>
                                        <p:tgtEl>
                                          <p:spTgt spid="167936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7936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679366">
                                            <p:txEl>
                                              <p:pRg st="2" end="2"/>
                                            </p:txEl>
                                          </p:spTgt>
                                        </p:tgtEl>
                                        <p:attrNameLst>
                                          <p:attrName>style.visibility</p:attrName>
                                        </p:attrNameLst>
                                      </p:cBhvr>
                                      <p:to>
                                        <p:strVal val="visible"/>
                                      </p:to>
                                    </p:set>
                                    <p:anim calcmode="lin" valueType="num">
                                      <p:cBhvr additive="base">
                                        <p:cTn id="19" dur="500" fill="hold"/>
                                        <p:tgtEl>
                                          <p:spTgt spid="167936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7936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679366">
                                            <p:txEl>
                                              <p:pRg st="3" end="3"/>
                                            </p:txEl>
                                          </p:spTgt>
                                        </p:tgtEl>
                                        <p:attrNameLst>
                                          <p:attrName>style.visibility</p:attrName>
                                        </p:attrNameLst>
                                      </p:cBhvr>
                                      <p:to>
                                        <p:strVal val="visible"/>
                                      </p:to>
                                    </p:set>
                                    <p:anim calcmode="lin" valueType="num">
                                      <p:cBhvr additive="base">
                                        <p:cTn id="25" dur="500" fill="hold"/>
                                        <p:tgtEl>
                                          <p:spTgt spid="167936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7936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679366">
                                            <p:txEl>
                                              <p:pRg st="4" end="4"/>
                                            </p:txEl>
                                          </p:spTgt>
                                        </p:tgtEl>
                                        <p:attrNameLst>
                                          <p:attrName>style.visibility</p:attrName>
                                        </p:attrNameLst>
                                      </p:cBhvr>
                                      <p:to>
                                        <p:strVal val="visible"/>
                                      </p:to>
                                    </p:set>
                                    <p:anim calcmode="lin" valueType="num">
                                      <p:cBhvr additive="base">
                                        <p:cTn id="31" dur="500" fill="hold"/>
                                        <p:tgtEl>
                                          <p:spTgt spid="167936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67936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679366">
                                            <p:txEl>
                                              <p:pRg st="5" end="5"/>
                                            </p:txEl>
                                          </p:spTgt>
                                        </p:tgtEl>
                                        <p:attrNameLst>
                                          <p:attrName>style.visibility</p:attrName>
                                        </p:attrNameLst>
                                      </p:cBhvr>
                                      <p:to>
                                        <p:strVal val="visible"/>
                                      </p:to>
                                    </p:set>
                                    <p:anim calcmode="lin" valueType="num">
                                      <p:cBhvr additive="base">
                                        <p:cTn id="37" dur="500" fill="hold"/>
                                        <p:tgtEl>
                                          <p:spTgt spid="167936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67936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1679366">
                                            <p:txEl>
                                              <p:pRg st="6" end="6"/>
                                            </p:txEl>
                                          </p:spTgt>
                                        </p:tgtEl>
                                        <p:attrNameLst>
                                          <p:attrName>style.visibility</p:attrName>
                                        </p:attrNameLst>
                                      </p:cBhvr>
                                      <p:to>
                                        <p:strVal val="visible"/>
                                      </p:to>
                                    </p:set>
                                    <p:anim calcmode="lin" valueType="num">
                                      <p:cBhvr additive="base">
                                        <p:cTn id="43" dur="500" fill="hold"/>
                                        <p:tgtEl>
                                          <p:spTgt spid="167936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67936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1679366">
                                            <p:txEl>
                                              <p:pRg st="7" end="7"/>
                                            </p:txEl>
                                          </p:spTgt>
                                        </p:tgtEl>
                                        <p:attrNameLst>
                                          <p:attrName>style.visibility</p:attrName>
                                        </p:attrNameLst>
                                      </p:cBhvr>
                                      <p:to>
                                        <p:strVal val="visible"/>
                                      </p:to>
                                    </p:set>
                                    <p:anim calcmode="lin" valueType="num">
                                      <p:cBhvr additive="base">
                                        <p:cTn id="49" dur="500" fill="hold"/>
                                        <p:tgtEl>
                                          <p:spTgt spid="1679366">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67936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1679366">
                                            <p:txEl>
                                              <p:pRg st="8" end="8"/>
                                            </p:txEl>
                                          </p:spTgt>
                                        </p:tgtEl>
                                        <p:attrNameLst>
                                          <p:attrName>style.visibility</p:attrName>
                                        </p:attrNameLst>
                                      </p:cBhvr>
                                      <p:to>
                                        <p:strVal val="visible"/>
                                      </p:to>
                                    </p:set>
                                    <p:anim calcmode="lin" valueType="num">
                                      <p:cBhvr additive="base">
                                        <p:cTn id="55" dur="500" fill="hold"/>
                                        <p:tgtEl>
                                          <p:spTgt spid="1679366">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67936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1679366">
                                            <p:txEl>
                                              <p:pRg st="9" end="9"/>
                                            </p:txEl>
                                          </p:spTgt>
                                        </p:tgtEl>
                                        <p:attrNameLst>
                                          <p:attrName>style.visibility</p:attrName>
                                        </p:attrNameLst>
                                      </p:cBhvr>
                                      <p:to>
                                        <p:strVal val="visible"/>
                                      </p:to>
                                    </p:set>
                                    <p:anim calcmode="lin" valueType="num">
                                      <p:cBhvr additive="base">
                                        <p:cTn id="61" dur="500" fill="hold"/>
                                        <p:tgtEl>
                                          <p:spTgt spid="1679366">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679366">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nodeType="clickEffect">
                                  <p:stCondLst>
                                    <p:cond delay="0"/>
                                  </p:stCondLst>
                                  <p:childTnLst>
                                    <p:set>
                                      <p:cBhvr>
                                        <p:cTn id="66" dur="1" fill="hold">
                                          <p:stCondLst>
                                            <p:cond delay="0"/>
                                          </p:stCondLst>
                                        </p:cTn>
                                        <p:tgtEl>
                                          <p:spTgt spid="1679366">
                                            <p:txEl>
                                              <p:pRg st="10" end="10"/>
                                            </p:txEl>
                                          </p:spTgt>
                                        </p:tgtEl>
                                        <p:attrNameLst>
                                          <p:attrName>style.visibility</p:attrName>
                                        </p:attrNameLst>
                                      </p:cBhvr>
                                      <p:to>
                                        <p:strVal val="visible"/>
                                      </p:to>
                                    </p:set>
                                    <p:anim calcmode="lin" valueType="num">
                                      <p:cBhvr additive="base">
                                        <p:cTn id="67" dur="500" fill="hold"/>
                                        <p:tgtEl>
                                          <p:spTgt spid="1679366">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67936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56A40-A2DD-14D8-67C6-D6039ED4194B}"/>
              </a:ext>
            </a:extLst>
          </p:cNvPr>
          <p:cNvSpPr>
            <a:spLocks noGrp="1"/>
          </p:cNvSpPr>
          <p:nvPr>
            <p:ph type="title"/>
          </p:nvPr>
        </p:nvSpPr>
        <p:spPr>
          <a:xfrm>
            <a:off x="457200" y="152399"/>
            <a:ext cx="8229600" cy="1295401"/>
          </a:xfrm>
        </p:spPr>
        <p:txBody>
          <a:bodyPr>
            <a:normAutofit fontScale="90000"/>
          </a:bodyPr>
          <a:lstStyle/>
          <a:p>
            <a:r>
              <a:rPr lang="en-US" dirty="0"/>
              <a:t>Metabolic dysfunction–associated </a:t>
            </a:r>
            <a:r>
              <a:rPr lang="en-US" dirty="0" err="1"/>
              <a:t>steatotic</a:t>
            </a:r>
            <a:r>
              <a:rPr lang="en-US" dirty="0"/>
              <a:t> liver disease (MASLD)</a:t>
            </a:r>
          </a:p>
        </p:txBody>
      </p:sp>
      <p:sp>
        <p:nvSpPr>
          <p:cNvPr id="3" name="Content Placeholder 2">
            <a:extLst>
              <a:ext uri="{FF2B5EF4-FFF2-40B4-BE49-F238E27FC236}">
                <a16:creationId xmlns:a16="http://schemas.microsoft.com/office/drawing/2014/main" id="{E49DEA41-AC74-B3D0-940F-FA9C492E1DBA}"/>
              </a:ext>
            </a:extLst>
          </p:cNvPr>
          <p:cNvSpPr>
            <a:spLocks noGrp="1"/>
          </p:cNvSpPr>
          <p:nvPr>
            <p:ph sz="quarter" idx="1"/>
          </p:nvPr>
        </p:nvSpPr>
        <p:spPr>
          <a:xfrm>
            <a:off x="296615" y="1509978"/>
            <a:ext cx="5715000" cy="5043222"/>
          </a:xfrm>
        </p:spPr>
        <p:txBody>
          <a:bodyPr>
            <a:noAutofit/>
          </a:bodyPr>
          <a:lstStyle/>
          <a:p>
            <a:pPr marL="274320" lvl="1" indent="0">
              <a:buNone/>
            </a:pPr>
            <a:r>
              <a:rPr lang="en-US" sz="2800" dirty="0">
                <a:solidFill>
                  <a:srgbClr val="383636"/>
                </a:solidFill>
                <a:ea typeface="Calibri" panose="020F0502020204030204" pitchFamily="34" charset="0"/>
                <a:cs typeface="Calibri" panose="020F0502020204030204" pitchFamily="34" charset="0"/>
              </a:rPr>
              <a:t>Adults with type 2 diabetes</a:t>
            </a:r>
            <a:r>
              <a:rPr lang="en-US" sz="2000" dirty="0">
                <a:solidFill>
                  <a:srgbClr val="383636"/>
                </a:solidFill>
                <a:ea typeface="Calibri" panose="020F0502020204030204" pitchFamily="34" charset="0"/>
                <a:cs typeface="Calibri" panose="020F0502020204030204" pitchFamily="34" charset="0"/>
              </a:rPr>
              <a:t>.</a:t>
            </a:r>
            <a:endParaRPr lang="en-US" sz="2000" dirty="0">
              <a:ea typeface="Calibri" panose="020F0502020204030204" pitchFamily="34" charset="0"/>
              <a:cs typeface="Calibri" panose="020F0502020204030204" pitchFamily="34" charset="0"/>
            </a:endParaRPr>
          </a:p>
          <a:p>
            <a:pPr lvl="1"/>
            <a:r>
              <a:rPr lang="en-US" sz="2400" dirty="0">
                <a:solidFill>
                  <a:srgbClr val="383636"/>
                </a:solidFill>
                <a:ea typeface="Calibri" panose="020F0502020204030204" pitchFamily="34" charset="0"/>
                <a:cs typeface="Calibri" panose="020F0502020204030204" pitchFamily="34" charset="0"/>
              </a:rPr>
              <a:t>&gt;70% have MASLD</a:t>
            </a:r>
          </a:p>
          <a:p>
            <a:pPr lvl="2"/>
            <a:r>
              <a:rPr lang="en-US" sz="2400" dirty="0">
                <a:solidFill>
                  <a:srgbClr val="383636"/>
                </a:solidFill>
                <a:ea typeface="Calibri" panose="020F0502020204030204" pitchFamily="34" charset="0"/>
                <a:cs typeface="Calibri" panose="020F0502020204030204" pitchFamily="34" charset="0"/>
              </a:rPr>
              <a:t>Of those 50% have MASH*</a:t>
            </a:r>
          </a:p>
          <a:p>
            <a:pPr lvl="3"/>
            <a:r>
              <a:rPr lang="en-US" sz="2000" dirty="0">
                <a:solidFill>
                  <a:srgbClr val="383636"/>
                </a:solidFill>
                <a:ea typeface="Calibri" panose="020F0502020204030204" pitchFamily="34" charset="0"/>
                <a:cs typeface="Calibri" panose="020F0502020204030204" pitchFamily="34" charset="0"/>
              </a:rPr>
              <a:t>12-20% have fibrosis</a:t>
            </a:r>
          </a:p>
          <a:p>
            <a:pPr lvl="1"/>
            <a:r>
              <a:rPr lang="en-US" sz="2800" dirty="0">
                <a:solidFill>
                  <a:srgbClr val="383636"/>
                </a:solidFill>
                <a:ea typeface="Calibri" panose="020F0502020204030204" pitchFamily="34" charset="0"/>
                <a:cs typeface="Calibri" panose="020F0502020204030204" pitchFamily="34" charset="0"/>
              </a:rPr>
              <a:t>Adults with type 1</a:t>
            </a:r>
          </a:p>
          <a:p>
            <a:pPr lvl="2"/>
            <a:r>
              <a:rPr lang="en-US" sz="2400" dirty="0">
                <a:solidFill>
                  <a:srgbClr val="383636"/>
                </a:solidFill>
                <a:ea typeface="Calibri" panose="020F0502020204030204" pitchFamily="34" charset="0"/>
                <a:cs typeface="Calibri" panose="020F0502020204030204" pitchFamily="34" charset="0"/>
              </a:rPr>
              <a:t>20% have MASLD   </a:t>
            </a:r>
            <a:endParaRPr lang="en-US" sz="2400" dirty="0">
              <a:solidFill>
                <a:srgbClr val="383636"/>
              </a:solidFill>
              <a:effectLst/>
              <a:ea typeface="Calibri" panose="020F0502020204030204" pitchFamily="34" charset="0"/>
              <a:cs typeface="Calibri" panose="020F0502020204030204" pitchFamily="34" charset="0"/>
            </a:endParaRPr>
          </a:p>
          <a:p>
            <a:pPr lvl="1"/>
            <a:r>
              <a:rPr lang="en-US" sz="1800" dirty="0"/>
              <a:t>MASH = 5% plus hepatic steatosis with inflammation and hepatocyte injury (hepatocyte ballooning), with or without evidence of liver fibrosis</a:t>
            </a:r>
            <a:endParaRPr lang="en-US" sz="2400" dirty="0">
              <a:ea typeface="Calibri" panose="020F0502020204030204" pitchFamily="34" charset="0"/>
              <a:cs typeface="Calibri" panose="020F0502020204030204" pitchFamily="34" charset="0"/>
            </a:endParaRPr>
          </a:p>
          <a:p>
            <a:r>
              <a:rPr lang="en-US" sz="2400" dirty="0">
                <a:solidFill>
                  <a:srgbClr val="383636"/>
                </a:solidFill>
                <a:ea typeface="Calibri" panose="020F0502020204030204" pitchFamily="34" charset="0"/>
                <a:cs typeface="Calibri" panose="020F0502020204030204" pitchFamily="34" charset="0"/>
              </a:rPr>
              <a:t>Screen for liver fibrosis using FIB 4 Index</a:t>
            </a:r>
            <a:r>
              <a:rPr lang="en-US" sz="2400" b="0" i="0" dirty="0">
                <a:solidFill>
                  <a:srgbClr val="383636"/>
                </a:solidFill>
                <a:effectLst/>
                <a:ea typeface="Calibri" panose="020F0502020204030204" pitchFamily="34" charset="0"/>
                <a:cs typeface="Calibri" panose="020F0502020204030204" pitchFamily="34" charset="0"/>
              </a:rPr>
              <a:t> </a:t>
            </a:r>
          </a:p>
          <a:p>
            <a:pPr lvl="1"/>
            <a:r>
              <a:rPr lang="en-US" sz="2400" b="0" i="0" dirty="0">
                <a:solidFill>
                  <a:srgbClr val="383636"/>
                </a:solidFill>
                <a:effectLst/>
                <a:ea typeface="Calibri" panose="020F0502020204030204" pitchFamily="34" charset="0"/>
                <a:cs typeface="Calibri" panose="020F0502020204030204" pitchFamily="34" charset="0"/>
              </a:rPr>
              <a:t>Uses liver enzymes (ALT &amp; AST), platelet count </a:t>
            </a:r>
            <a:r>
              <a:rPr lang="en-US" sz="2400" dirty="0">
                <a:solidFill>
                  <a:srgbClr val="383636"/>
                </a:solidFill>
                <a:ea typeface="Calibri" panose="020F0502020204030204" pitchFamily="34" charset="0"/>
                <a:cs typeface="Calibri" panose="020F0502020204030204" pitchFamily="34" charset="0"/>
              </a:rPr>
              <a:t>plus age</a:t>
            </a:r>
            <a:r>
              <a:rPr lang="en-US" sz="2400" b="0" i="0" dirty="0">
                <a:solidFill>
                  <a:srgbClr val="383636"/>
                </a:solidFill>
                <a:effectLst/>
                <a:ea typeface="Calibri" panose="020F0502020204030204" pitchFamily="34" charset="0"/>
                <a:cs typeface="Calibri" panose="020F0502020204030204" pitchFamily="34" charset="0"/>
              </a:rPr>
              <a:t> </a:t>
            </a:r>
            <a:r>
              <a:rPr lang="en-US" sz="2400" dirty="0">
                <a:solidFill>
                  <a:srgbClr val="383636"/>
                </a:solidFill>
                <a:ea typeface="Calibri" panose="020F0502020204030204" pitchFamily="34" charset="0"/>
                <a:cs typeface="Calibri" panose="020F0502020204030204" pitchFamily="34" charset="0"/>
              </a:rPr>
              <a:t>– positive if (FIB </a:t>
            </a:r>
            <a:r>
              <a:rPr lang="en-US" sz="2400" dirty="0"/>
              <a:t>≥</a:t>
            </a:r>
            <a:r>
              <a:rPr lang="en-US" sz="2400" dirty="0">
                <a:solidFill>
                  <a:srgbClr val="383636"/>
                </a:solidFill>
                <a:ea typeface="Calibri" panose="020F0502020204030204" pitchFamily="34" charset="0"/>
                <a:cs typeface="Calibri" panose="020F0502020204030204" pitchFamily="34" charset="0"/>
              </a:rPr>
              <a:t> 1.3) </a:t>
            </a:r>
            <a:endParaRPr lang="en-US" sz="2400" b="0" i="0" dirty="0">
              <a:solidFill>
                <a:srgbClr val="383636"/>
              </a:solidFill>
              <a:effectLst/>
              <a:ea typeface="Calibri" panose="020F0502020204030204" pitchFamily="34" charset="0"/>
              <a:cs typeface="Calibri" panose="020F0502020204030204" pitchFamily="34" charset="0"/>
            </a:endParaRPr>
          </a:p>
        </p:txBody>
      </p:sp>
      <p:pic>
        <p:nvPicPr>
          <p:cNvPr id="6" name="Picture 5" descr="Healthcare technician reading CT scan">
            <a:extLst>
              <a:ext uri="{FF2B5EF4-FFF2-40B4-BE49-F238E27FC236}">
                <a16:creationId xmlns:a16="http://schemas.microsoft.com/office/drawing/2014/main" id="{5D5D6E57-5E90-EA84-3AF1-4D3D8F29A2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7400" y="1659866"/>
            <a:ext cx="3048000" cy="2031607"/>
          </a:xfrm>
          <a:prstGeom prst="rect">
            <a:avLst/>
          </a:prstGeom>
        </p:spPr>
      </p:pic>
      <p:pic>
        <p:nvPicPr>
          <p:cNvPr id="4" name="Picture 3">
            <a:extLst>
              <a:ext uri="{FF2B5EF4-FFF2-40B4-BE49-F238E27FC236}">
                <a16:creationId xmlns:a16="http://schemas.microsoft.com/office/drawing/2014/main" id="{411E33FA-862B-EACE-9A3E-D416CC85D8AD}"/>
              </a:ext>
            </a:extLst>
          </p:cNvPr>
          <p:cNvPicPr>
            <a:picLocks noChangeAspect="1"/>
          </p:cNvPicPr>
          <p:nvPr/>
        </p:nvPicPr>
        <p:blipFill>
          <a:blip r:embed="rId4"/>
          <a:stretch>
            <a:fillRect/>
          </a:stretch>
        </p:blipFill>
        <p:spPr>
          <a:xfrm>
            <a:off x="5638800" y="6355430"/>
            <a:ext cx="3276600" cy="425719"/>
          </a:xfrm>
          <a:prstGeom prst="rect">
            <a:avLst/>
          </a:prstGeom>
        </p:spPr>
      </p:pic>
      <p:pic>
        <p:nvPicPr>
          <p:cNvPr id="5" name="Picture 4">
            <a:extLst>
              <a:ext uri="{FF2B5EF4-FFF2-40B4-BE49-F238E27FC236}">
                <a16:creationId xmlns:a16="http://schemas.microsoft.com/office/drawing/2014/main" id="{07119DB5-F1BD-FE22-1F0D-BBBDCC7E460E}"/>
              </a:ext>
            </a:extLst>
          </p:cNvPr>
          <p:cNvPicPr>
            <a:picLocks noChangeAspect="1"/>
          </p:cNvPicPr>
          <p:nvPr/>
        </p:nvPicPr>
        <p:blipFill>
          <a:blip r:embed="rId5"/>
          <a:stretch>
            <a:fillRect/>
          </a:stretch>
        </p:blipFill>
        <p:spPr>
          <a:xfrm>
            <a:off x="5245834" y="6324704"/>
            <a:ext cx="3769431" cy="513831"/>
          </a:xfrm>
          <a:prstGeom prst="rect">
            <a:avLst/>
          </a:prstGeom>
        </p:spPr>
      </p:pic>
      <p:pic>
        <p:nvPicPr>
          <p:cNvPr id="9" name="Picture 8">
            <a:extLst>
              <a:ext uri="{FF2B5EF4-FFF2-40B4-BE49-F238E27FC236}">
                <a16:creationId xmlns:a16="http://schemas.microsoft.com/office/drawing/2014/main" id="{9BA9B0F9-7E9D-8B4B-F80B-FB7DE79E288B}"/>
              </a:ext>
            </a:extLst>
          </p:cNvPr>
          <p:cNvPicPr>
            <a:picLocks noChangeAspect="1"/>
          </p:cNvPicPr>
          <p:nvPr/>
        </p:nvPicPr>
        <p:blipFill>
          <a:blip r:embed="rId6"/>
          <a:stretch>
            <a:fillRect/>
          </a:stretch>
        </p:blipFill>
        <p:spPr>
          <a:xfrm>
            <a:off x="5909187" y="1659866"/>
            <a:ext cx="2900517" cy="3284774"/>
          </a:xfrm>
          <a:prstGeom prst="rect">
            <a:avLst/>
          </a:prstGeom>
        </p:spPr>
      </p:pic>
    </p:spTree>
    <p:extLst>
      <p:ext uri="{BB962C8B-B14F-4D97-AF65-F5344CB8AC3E}">
        <p14:creationId xmlns:p14="http://schemas.microsoft.com/office/powerpoint/2010/main" val="956817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style.rotation</p:attrName>
                                        </p:attrNameLst>
                                      </p:cBhvr>
                                      <p:tavLst>
                                        <p:tav tm="0">
                                          <p:val>
                                            <p:fltVal val="90"/>
                                          </p:val>
                                        </p:tav>
                                        <p:tav tm="100000">
                                          <p:val>
                                            <p:fltVal val="0"/>
                                          </p:val>
                                        </p:tav>
                                      </p:tavLst>
                                    </p:anim>
                                    <p:animEffect transition="in" filter="fade">
                                      <p:cBhvr>
                                        <p:cTn id="18"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2"/>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55724-565A-F2AA-C381-DAAA04F415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319CA7-F393-4FB8-701D-55C502FD2E4C}"/>
              </a:ext>
            </a:extLst>
          </p:cNvPr>
          <p:cNvSpPr>
            <a:spLocks noGrp="1"/>
          </p:cNvSpPr>
          <p:nvPr>
            <p:ph type="title"/>
          </p:nvPr>
        </p:nvSpPr>
        <p:spPr>
          <a:xfrm>
            <a:off x="457200" y="228600"/>
            <a:ext cx="8229600" cy="702418"/>
          </a:xfrm>
        </p:spPr>
        <p:txBody>
          <a:bodyPr>
            <a:normAutofit fontScale="90000"/>
          </a:bodyPr>
          <a:lstStyle/>
          <a:p>
            <a:r>
              <a:rPr lang="en-US" dirty="0"/>
              <a:t>Let’s Break it Down ADA 2025</a:t>
            </a:r>
          </a:p>
        </p:txBody>
      </p:sp>
      <p:pic>
        <p:nvPicPr>
          <p:cNvPr id="8" name="Picture 7">
            <a:extLst>
              <a:ext uri="{FF2B5EF4-FFF2-40B4-BE49-F238E27FC236}">
                <a16:creationId xmlns:a16="http://schemas.microsoft.com/office/drawing/2014/main" id="{6BE0B6A7-AE97-B5F9-172E-5E6359CD8A68}"/>
              </a:ext>
            </a:extLst>
          </p:cNvPr>
          <p:cNvPicPr>
            <a:picLocks noChangeAspect="1"/>
          </p:cNvPicPr>
          <p:nvPr/>
        </p:nvPicPr>
        <p:blipFill>
          <a:blip r:embed="rId3"/>
          <a:stretch>
            <a:fillRect/>
          </a:stretch>
        </p:blipFill>
        <p:spPr>
          <a:xfrm>
            <a:off x="1447800" y="5715000"/>
            <a:ext cx="2133887" cy="568049"/>
          </a:xfrm>
          <a:prstGeom prst="rect">
            <a:avLst/>
          </a:prstGeom>
        </p:spPr>
      </p:pic>
      <p:pic>
        <p:nvPicPr>
          <p:cNvPr id="6" name="Picture 5">
            <a:extLst>
              <a:ext uri="{FF2B5EF4-FFF2-40B4-BE49-F238E27FC236}">
                <a16:creationId xmlns:a16="http://schemas.microsoft.com/office/drawing/2014/main" id="{6F6DD412-1C58-2218-86AC-0017A8FF74DD}"/>
              </a:ext>
            </a:extLst>
          </p:cNvPr>
          <p:cNvPicPr>
            <a:picLocks noChangeAspect="1"/>
          </p:cNvPicPr>
          <p:nvPr/>
        </p:nvPicPr>
        <p:blipFill>
          <a:blip r:embed="rId4"/>
          <a:stretch>
            <a:fillRect/>
          </a:stretch>
        </p:blipFill>
        <p:spPr>
          <a:xfrm>
            <a:off x="398206" y="0"/>
            <a:ext cx="8382000" cy="6759407"/>
          </a:xfrm>
          <a:prstGeom prst="rect">
            <a:avLst/>
          </a:prstGeom>
        </p:spPr>
      </p:pic>
      <p:sp>
        <p:nvSpPr>
          <p:cNvPr id="5" name="Oval 4">
            <a:extLst>
              <a:ext uri="{FF2B5EF4-FFF2-40B4-BE49-F238E27FC236}">
                <a16:creationId xmlns:a16="http://schemas.microsoft.com/office/drawing/2014/main" id="{0B2FDB18-D421-5203-04A9-EFA6CF7891E5}"/>
              </a:ext>
            </a:extLst>
          </p:cNvPr>
          <p:cNvSpPr/>
          <p:nvPr/>
        </p:nvSpPr>
        <p:spPr>
          <a:xfrm>
            <a:off x="68809" y="5463715"/>
            <a:ext cx="5950992" cy="1325189"/>
          </a:xfrm>
          <a:prstGeom prst="ellipse">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DF9BD7C-E1BF-7A21-4072-6BFC89789CC2}"/>
              </a:ext>
            </a:extLst>
          </p:cNvPr>
          <p:cNvSpPr txBox="1"/>
          <p:nvPr/>
        </p:nvSpPr>
        <p:spPr>
          <a:xfrm>
            <a:off x="3269065" y="4343400"/>
            <a:ext cx="2667000" cy="369332"/>
          </a:xfrm>
          <a:prstGeom prst="rect">
            <a:avLst/>
          </a:prstGeom>
          <a:solidFill>
            <a:schemeClr val="bg1"/>
          </a:solidFill>
        </p:spPr>
        <p:txBody>
          <a:bodyPr wrap="square">
            <a:spAutoFit/>
          </a:bodyPr>
          <a:lstStyle/>
          <a:p>
            <a:pPr eaLnBrk="1" hangingPunct="1">
              <a:spcBef>
                <a:spcPct val="0"/>
              </a:spcBef>
              <a:buFontTx/>
              <a:buNone/>
            </a:pPr>
            <a:r>
              <a:rPr lang="en-US" altLang="en-US" sz="900" dirty="0">
                <a:latin typeface="Helvetica" panose="020B0604020202020204" pitchFamily="34" charset="0"/>
              </a:rPr>
              <a:t>From: 9. Pharmacologic Approaches to Glycemic Treatment: Standards of Care in Diabetes—2026 </a:t>
            </a:r>
          </a:p>
        </p:txBody>
      </p:sp>
    </p:spTree>
    <p:extLst>
      <p:ext uri="{BB962C8B-B14F-4D97-AF65-F5344CB8AC3E}">
        <p14:creationId xmlns:p14="http://schemas.microsoft.com/office/powerpoint/2010/main" val="46155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extLst>
    <p:ext uri="{6950BFC3-D8DA-4A85-94F7-54DA5524770B}">
      <p188:commentRel xmlns:p188="http://schemas.microsoft.com/office/powerpoint/2018/8/main" r:id="rId2"/>
    </p:ext>
  </p:extLs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9653C-D6D0-0C58-30A3-7B78861B9C6A}"/>
              </a:ext>
            </a:extLst>
          </p:cNvPr>
          <p:cNvSpPr>
            <a:spLocks noGrp="1"/>
          </p:cNvSpPr>
          <p:nvPr>
            <p:ph type="title"/>
          </p:nvPr>
        </p:nvSpPr>
        <p:spPr/>
        <p:txBody>
          <a:bodyPr/>
          <a:lstStyle/>
          <a:p>
            <a:r>
              <a:rPr lang="en-US" dirty="0"/>
              <a:t>Mitigating Risk of MASLD or MASH</a:t>
            </a:r>
          </a:p>
        </p:txBody>
      </p:sp>
      <p:pic>
        <p:nvPicPr>
          <p:cNvPr id="6" name="Picture 5">
            <a:extLst>
              <a:ext uri="{FF2B5EF4-FFF2-40B4-BE49-F238E27FC236}">
                <a16:creationId xmlns:a16="http://schemas.microsoft.com/office/drawing/2014/main" id="{54BBD6E9-C785-B0AC-A218-EDD66689540E}"/>
              </a:ext>
            </a:extLst>
          </p:cNvPr>
          <p:cNvPicPr>
            <a:picLocks noChangeAspect="1"/>
          </p:cNvPicPr>
          <p:nvPr/>
        </p:nvPicPr>
        <p:blipFill>
          <a:blip r:embed="rId4"/>
          <a:stretch>
            <a:fillRect/>
          </a:stretch>
        </p:blipFill>
        <p:spPr>
          <a:xfrm>
            <a:off x="33153" y="1676400"/>
            <a:ext cx="9198089" cy="2914791"/>
          </a:xfrm>
          <a:prstGeom prst="rect">
            <a:avLst/>
          </a:prstGeom>
        </p:spPr>
      </p:pic>
      <p:sp>
        <p:nvSpPr>
          <p:cNvPr id="7" name="Content Placeholder 2">
            <a:extLst>
              <a:ext uri="{FF2B5EF4-FFF2-40B4-BE49-F238E27FC236}">
                <a16:creationId xmlns:a16="http://schemas.microsoft.com/office/drawing/2014/main" id="{6EE2C2C0-7D2E-F11E-E7A0-052A00068D70}"/>
              </a:ext>
            </a:extLst>
          </p:cNvPr>
          <p:cNvSpPr txBox="1">
            <a:spLocks/>
          </p:cNvSpPr>
          <p:nvPr/>
        </p:nvSpPr>
        <p:spPr>
          <a:xfrm>
            <a:off x="479015" y="4838700"/>
            <a:ext cx="4041648" cy="1600200"/>
          </a:xfrm>
          <a:prstGeom prst="rect">
            <a:avLst/>
          </a:prstGeom>
        </p:spPr>
        <p:txBody>
          <a:bodyPr vert="horz">
            <a:normAutofit/>
          </a:bodyPr>
          <a:lstStyle>
            <a:lvl1pPr marL="205735" indent="-205735" algn="l" rtl="0" eaLnBrk="1" latinLnBrk="0" hangingPunct="1">
              <a:spcBef>
                <a:spcPts val="450"/>
              </a:spcBef>
              <a:buClr>
                <a:srgbClr val="86AA2C"/>
              </a:buClr>
              <a:buSzPct val="76000"/>
              <a:buFont typeface="Wingdings 3"/>
              <a:buChar char=""/>
              <a:defRPr kumimoji="0" sz="4000" kern="1200">
                <a:solidFill>
                  <a:schemeClr val="tx1"/>
                </a:solidFill>
                <a:latin typeface="Calibri" panose="020F0502020204030204" pitchFamily="34" charset="0"/>
                <a:ea typeface="+mn-ea"/>
                <a:cs typeface="+mn-cs"/>
              </a:defRPr>
            </a:lvl1pPr>
            <a:lvl2pPr marL="411470" indent="-205735" algn="l" rtl="0" eaLnBrk="1" latinLnBrk="0" hangingPunct="1">
              <a:spcBef>
                <a:spcPts val="375"/>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2pPr>
            <a:lvl3pPr marL="617204" indent="-171446" algn="l" rtl="0" eaLnBrk="1" latinLnBrk="0" hangingPunct="1">
              <a:spcBef>
                <a:spcPts val="375"/>
              </a:spcBef>
              <a:buClr>
                <a:srgbClr val="86AA2C"/>
              </a:buClr>
              <a:buSzPct val="76000"/>
              <a:buFont typeface="Wingdings 3"/>
              <a:buChar char=""/>
              <a:defRPr kumimoji="0" sz="2800" kern="1200">
                <a:solidFill>
                  <a:schemeClr val="tx1"/>
                </a:solidFill>
                <a:latin typeface="Calibri" panose="020F0502020204030204" pitchFamily="34" charset="0"/>
                <a:ea typeface="+mn-ea"/>
                <a:cs typeface="+mn-cs"/>
              </a:defRPr>
            </a:lvl3pPr>
            <a:lvl4pPr marL="822940" indent="-171446" algn="l" rtl="0" eaLnBrk="1" latinLnBrk="0" hangingPunct="1">
              <a:spcBef>
                <a:spcPts val="300"/>
              </a:spcBef>
              <a:buClr>
                <a:srgbClr val="86AA2C"/>
              </a:buClr>
              <a:buSzPct val="70000"/>
              <a:buFont typeface="Wingdings"/>
              <a:buChar char=""/>
              <a:defRPr kumimoji="0" sz="2000" kern="1200">
                <a:solidFill>
                  <a:schemeClr val="tx1"/>
                </a:solidFill>
                <a:latin typeface="Calibri" panose="020F0502020204030204" pitchFamily="34" charset="0"/>
                <a:ea typeface="+mn-ea"/>
                <a:cs typeface="+mn-cs"/>
              </a:defRPr>
            </a:lvl4pPr>
            <a:lvl5pPr marL="1028675" indent="-171446" algn="l" rtl="0" eaLnBrk="1" latinLnBrk="0" hangingPunct="1">
              <a:spcBef>
                <a:spcPts val="225"/>
              </a:spcBef>
              <a:buClr>
                <a:srgbClr val="86AA2C"/>
              </a:buClr>
              <a:buSzPct val="70000"/>
              <a:buFont typeface="Wingdings"/>
              <a:buChar char=""/>
              <a:defRPr kumimoji="0" sz="2000" kern="1200">
                <a:solidFill>
                  <a:schemeClr val="tx1"/>
                </a:solidFill>
                <a:latin typeface="Calibri" panose="020F0502020204030204" pitchFamily="34" charset="0"/>
                <a:ea typeface="+mn-ea"/>
                <a:cs typeface="+mn-cs"/>
              </a:defRPr>
            </a:lvl5pPr>
            <a:lvl6pPr marL="1234409" indent="-137156" algn="l" rtl="0" eaLnBrk="1" latinLnBrk="0" hangingPunct="1">
              <a:spcBef>
                <a:spcPts val="225"/>
              </a:spcBef>
              <a:buClr>
                <a:srgbClr val="9FB8CD">
                  <a:shade val="75000"/>
                </a:srgbClr>
              </a:buClr>
              <a:buSzPct val="75000"/>
              <a:buFont typeface="Wingdings 3"/>
              <a:buChar char=""/>
              <a:defRPr kumimoji="0" lang="en-US" sz="1200" kern="1200" smtClean="0">
                <a:solidFill>
                  <a:schemeClr val="tx1"/>
                </a:solidFill>
                <a:latin typeface="+mn-lt"/>
                <a:ea typeface="+mn-ea"/>
                <a:cs typeface="+mn-cs"/>
              </a:defRPr>
            </a:lvl6pPr>
            <a:lvl7pPr marL="1371566" indent="-137156" algn="l" rtl="0" eaLnBrk="1" latinLnBrk="0" hangingPunct="1">
              <a:spcBef>
                <a:spcPts val="225"/>
              </a:spcBef>
              <a:buClr>
                <a:srgbClr val="727CA3">
                  <a:shade val="75000"/>
                </a:srgbClr>
              </a:buClr>
              <a:buSzPct val="75000"/>
              <a:buFont typeface="Wingdings 3"/>
              <a:buChar char=""/>
              <a:defRPr kumimoji="0" lang="en-US" sz="1050" kern="1200" smtClean="0">
                <a:solidFill>
                  <a:schemeClr val="tx1"/>
                </a:solidFill>
                <a:latin typeface="+mn-lt"/>
                <a:ea typeface="+mn-ea"/>
                <a:cs typeface="+mn-cs"/>
              </a:defRPr>
            </a:lvl7pPr>
            <a:lvl8pPr marL="1508723" indent="-137156" algn="l" rtl="0" eaLnBrk="1" latinLnBrk="0" hangingPunct="1">
              <a:spcBef>
                <a:spcPts val="225"/>
              </a:spcBef>
              <a:buClr>
                <a:prstClr val="white">
                  <a:shade val="50000"/>
                </a:prstClr>
              </a:buClr>
              <a:buSzPct val="75000"/>
              <a:buFont typeface="Wingdings 3"/>
              <a:buChar char=""/>
              <a:defRPr kumimoji="0" lang="en-US" sz="1050" kern="1200" smtClean="0">
                <a:solidFill>
                  <a:schemeClr val="tx1"/>
                </a:solidFill>
                <a:latin typeface="+mn-lt"/>
                <a:ea typeface="+mn-ea"/>
                <a:cs typeface="+mn-cs"/>
              </a:defRPr>
            </a:lvl8pPr>
            <a:lvl9pPr marL="1645879" indent="-137156" algn="l" rtl="0" eaLnBrk="1" latinLnBrk="0" hangingPunct="1">
              <a:spcBef>
                <a:spcPts val="225"/>
              </a:spcBef>
              <a:buClr>
                <a:srgbClr val="9FB8CD"/>
              </a:buClr>
              <a:buSzPct val="75000"/>
              <a:buFont typeface="Wingdings 3"/>
              <a:buChar char=""/>
              <a:defRPr kumimoji="0" lang="en-US" sz="900" kern="1200" smtClean="0">
                <a:solidFill>
                  <a:schemeClr val="tx1"/>
                </a:solidFill>
                <a:latin typeface="+mn-lt"/>
                <a:ea typeface="+mn-ea"/>
                <a:cs typeface="+mn-cs"/>
              </a:defRPr>
            </a:lvl9pPr>
          </a:lstStyle>
          <a:p>
            <a:r>
              <a:rPr lang="en-US" sz="2800"/>
              <a:t>MASLD: metabolic-dysfunction associated steatotic liver disease</a:t>
            </a:r>
            <a:endParaRPr lang="en-US" sz="2800" dirty="0"/>
          </a:p>
        </p:txBody>
      </p:sp>
      <p:sp>
        <p:nvSpPr>
          <p:cNvPr id="8" name="Content Placeholder 3">
            <a:extLst>
              <a:ext uri="{FF2B5EF4-FFF2-40B4-BE49-F238E27FC236}">
                <a16:creationId xmlns:a16="http://schemas.microsoft.com/office/drawing/2014/main" id="{C54A85C3-7E61-6E10-C9ED-F9A63339D86E}"/>
              </a:ext>
            </a:extLst>
          </p:cNvPr>
          <p:cNvSpPr txBox="1">
            <a:spLocks/>
          </p:cNvSpPr>
          <p:nvPr/>
        </p:nvSpPr>
        <p:spPr>
          <a:xfrm>
            <a:off x="4743733" y="4815663"/>
            <a:ext cx="4041648" cy="2212848"/>
          </a:xfrm>
          <a:prstGeom prst="rect">
            <a:avLst/>
          </a:prstGeom>
        </p:spPr>
        <p:txBody>
          <a:bodyPr vert="horz">
            <a:normAutofit/>
          </a:bodyPr>
          <a:lstStyle>
            <a:lvl1pPr marL="205735" indent="-205735" algn="l" rtl="0" eaLnBrk="1" latinLnBrk="0" hangingPunct="1">
              <a:spcBef>
                <a:spcPts val="450"/>
              </a:spcBef>
              <a:buClr>
                <a:srgbClr val="86AA2C"/>
              </a:buClr>
              <a:buSzPct val="76000"/>
              <a:buFont typeface="Wingdings 3"/>
              <a:buChar char=""/>
              <a:defRPr kumimoji="0" sz="4000" kern="1200">
                <a:solidFill>
                  <a:schemeClr val="tx1"/>
                </a:solidFill>
                <a:latin typeface="Calibri" panose="020F0502020204030204" pitchFamily="34" charset="0"/>
                <a:ea typeface="+mn-ea"/>
                <a:cs typeface="+mn-cs"/>
              </a:defRPr>
            </a:lvl1pPr>
            <a:lvl2pPr marL="411470" indent="-205735" algn="l" rtl="0" eaLnBrk="1" latinLnBrk="0" hangingPunct="1">
              <a:spcBef>
                <a:spcPts val="375"/>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2pPr>
            <a:lvl3pPr marL="617204" indent="-171446" algn="l" rtl="0" eaLnBrk="1" latinLnBrk="0" hangingPunct="1">
              <a:spcBef>
                <a:spcPts val="375"/>
              </a:spcBef>
              <a:buClr>
                <a:srgbClr val="86AA2C"/>
              </a:buClr>
              <a:buSzPct val="76000"/>
              <a:buFont typeface="Wingdings 3"/>
              <a:buChar char=""/>
              <a:defRPr kumimoji="0" sz="2800" kern="1200">
                <a:solidFill>
                  <a:schemeClr val="tx1"/>
                </a:solidFill>
                <a:latin typeface="Calibri" panose="020F0502020204030204" pitchFamily="34" charset="0"/>
                <a:ea typeface="+mn-ea"/>
                <a:cs typeface="+mn-cs"/>
              </a:defRPr>
            </a:lvl3pPr>
            <a:lvl4pPr marL="822940" indent="-171446" algn="l" rtl="0" eaLnBrk="1" latinLnBrk="0" hangingPunct="1">
              <a:spcBef>
                <a:spcPts val="300"/>
              </a:spcBef>
              <a:buClr>
                <a:srgbClr val="86AA2C"/>
              </a:buClr>
              <a:buSzPct val="70000"/>
              <a:buFont typeface="Wingdings"/>
              <a:buChar char=""/>
              <a:defRPr kumimoji="0" sz="2000" kern="1200">
                <a:solidFill>
                  <a:schemeClr val="tx1"/>
                </a:solidFill>
                <a:latin typeface="Calibri" panose="020F0502020204030204" pitchFamily="34" charset="0"/>
                <a:ea typeface="+mn-ea"/>
                <a:cs typeface="+mn-cs"/>
              </a:defRPr>
            </a:lvl4pPr>
            <a:lvl5pPr marL="1028675" indent="-171446" algn="l" rtl="0" eaLnBrk="1" latinLnBrk="0" hangingPunct="1">
              <a:spcBef>
                <a:spcPts val="225"/>
              </a:spcBef>
              <a:buClr>
                <a:srgbClr val="86AA2C"/>
              </a:buClr>
              <a:buSzPct val="70000"/>
              <a:buFont typeface="Wingdings"/>
              <a:buChar char=""/>
              <a:defRPr kumimoji="0" sz="2000" kern="1200">
                <a:solidFill>
                  <a:schemeClr val="tx1"/>
                </a:solidFill>
                <a:latin typeface="Calibri" panose="020F0502020204030204" pitchFamily="34" charset="0"/>
                <a:ea typeface="+mn-ea"/>
                <a:cs typeface="+mn-cs"/>
              </a:defRPr>
            </a:lvl5pPr>
            <a:lvl6pPr marL="1234409" indent="-137156" algn="l" rtl="0" eaLnBrk="1" latinLnBrk="0" hangingPunct="1">
              <a:spcBef>
                <a:spcPts val="225"/>
              </a:spcBef>
              <a:buClr>
                <a:srgbClr val="9FB8CD">
                  <a:shade val="75000"/>
                </a:srgbClr>
              </a:buClr>
              <a:buSzPct val="75000"/>
              <a:buFont typeface="Wingdings 3"/>
              <a:buChar char=""/>
              <a:defRPr kumimoji="0" lang="en-US" sz="1200" kern="1200" smtClean="0">
                <a:solidFill>
                  <a:schemeClr val="tx1"/>
                </a:solidFill>
                <a:latin typeface="+mn-lt"/>
                <a:ea typeface="+mn-ea"/>
                <a:cs typeface="+mn-cs"/>
              </a:defRPr>
            </a:lvl6pPr>
            <a:lvl7pPr marL="1371566" indent="-137156" algn="l" rtl="0" eaLnBrk="1" latinLnBrk="0" hangingPunct="1">
              <a:spcBef>
                <a:spcPts val="225"/>
              </a:spcBef>
              <a:buClr>
                <a:srgbClr val="727CA3">
                  <a:shade val="75000"/>
                </a:srgbClr>
              </a:buClr>
              <a:buSzPct val="75000"/>
              <a:buFont typeface="Wingdings 3"/>
              <a:buChar char=""/>
              <a:defRPr kumimoji="0" lang="en-US" sz="1050" kern="1200" smtClean="0">
                <a:solidFill>
                  <a:schemeClr val="tx1"/>
                </a:solidFill>
                <a:latin typeface="+mn-lt"/>
                <a:ea typeface="+mn-ea"/>
                <a:cs typeface="+mn-cs"/>
              </a:defRPr>
            </a:lvl7pPr>
            <a:lvl8pPr marL="1508723" indent="-137156" algn="l" rtl="0" eaLnBrk="1" latinLnBrk="0" hangingPunct="1">
              <a:spcBef>
                <a:spcPts val="225"/>
              </a:spcBef>
              <a:buClr>
                <a:prstClr val="white">
                  <a:shade val="50000"/>
                </a:prstClr>
              </a:buClr>
              <a:buSzPct val="75000"/>
              <a:buFont typeface="Wingdings 3"/>
              <a:buChar char=""/>
              <a:defRPr kumimoji="0" lang="en-US" sz="1050" kern="1200" smtClean="0">
                <a:solidFill>
                  <a:schemeClr val="tx1"/>
                </a:solidFill>
                <a:latin typeface="+mn-lt"/>
                <a:ea typeface="+mn-ea"/>
                <a:cs typeface="+mn-cs"/>
              </a:defRPr>
            </a:lvl8pPr>
            <a:lvl9pPr marL="1645879" indent="-137156" algn="l" rtl="0" eaLnBrk="1" latinLnBrk="0" hangingPunct="1">
              <a:spcBef>
                <a:spcPts val="225"/>
              </a:spcBef>
              <a:buClr>
                <a:srgbClr val="9FB8CD"/>
              </a:buClr>
              <a:buSzPct val="75000"/>
              <a:buFont typeface="Wingdings 3"/>
              <a:buChar char=""/>
              <a:defRPr kumimoji="0" lang="en-US" sz="900" kern="1200" smtClean="0">
                <a:solidFill>
                  <a:schemeClr val="tx1"/>
                </a:solidFill>
                <a:latin typeface="+mn-lt"/>
                <a:ea typeface="+mn-ea"/>
                <a:cs typeface="+mn-cs"/>
              </a:defRPr>
            </a:lvl9pPr>
          </a:lstStyle>
          <a:p>
            <a:r>
              <a:rPr lang="en-US" sz="2800"/>
              <a:t>MASH: Metabolic-dysfunction associated steatohepatitis</a:t>
            </a:r>
            <a:endParaRPr lang="en-US" sz="2800" dirty="0"/>
          </a:p>
        </p:txBody>
      </p:sp>
    </p:spTree>
    <p:extLst>
      <p:ext uri="{BB962C8B-B14F-4D97-AF65-F5344CB8AC3E}">
        <p14:creationId xmlns:p14="http://schemas.microsoft.com/office/powerpoint/2010/main" val="3016437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29A9B-1791-3896-2710-26E11441008B}"/>
              </a:ext>
            </a:extLst>
          </p:cNvPr>
          <p:cNvSpPr>
            <a:spLocks noGrp="1"/>
          </p:cNvSpPr>
          <p:nvPr>
            <p:ph type="title"/>
          </p:nvPr>
        </p:nvSpPr>
        <p:spPr/>
        <p:txBody>
          <a:bodyPr/>
          <a:lstStyle/>
          <a:p>
            <a:r>
              <a:rPr lang="en-US" dirty="0"/>
              <a:t>Liver Disease: MASLD or MASH</a:t>
            </a:r>
          </a:p>
        </p:txBody>
      </p:sp>
      <p:sp>
        <p:nvSpPr>
          <p:cNvPr id="7" name="TextBox 6">
            <a:extLst>
              <a:ext uri="{FF2B5EF4-FFF2-40B4-BE49-F238E27FC236}">
                <a16:creationId xmlns:a16="http://schemas.microsoft.com/office/drawing/2014/main" id="{232BC5C9-FBF1-A461-0127-06DD113CCD87}"/>
              </a:ext>
            </a:extLst>
          </p:cNvPr>
          <p:cNvSpPr txBox="1"/>
          <p:nvPr/>
        </p:nvSpPr>
        <p:spPr>
          <a:xfrm>
            <a:off x="362639" y="1219200"/>
            <a:ext cx="5486400" cy="5262979"/>
          </a:xfrm>
          <a:prstGeom prst="rect">
            <a:avLst/>
          </a:prstGeom>
          <a:noFill/>
        </p:spPr>
        <p:txBody>
          <a:bodyPr wrap="square" rtlCol="0">
            <a:spAutoFit/>
          </a:bodyPr>
          <a:lstStyle/>
          <a:p>
            <a:pPr marL="285750" indent="-285750">
              <a:buFont typeface="Arial" panose="020B0604020202020204" pitchFamily="34" charset="0"/>
              <a:buChar char="•"/>
            </a:pPr>
            <a:r>
              <a:rPr lang="en-US" sz="2400" dirty="0"/>
              <a:t>In adults with T2D,  MASLD and overweight/obesity, consider using a GLP-1 RA with demonstrated benefits in MASH or a GLP-1/GIP RA with potential benefits for MASH </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In adults with biopsy proven MASH, GLP-1 RA is preferred. </a:t>
            </a:r>
          </a:p>
          <a:p>
            <a:pPr marL="285750" indent="-285750">
              <a:buFont typeface="Arial" panose="020B0604020202020204" pitchFamily="34" charset="0"/>
              <a:buChar char="•"/>
            </a:pPr>
            <a:r>
              <a:rPr lang="en-US" sz="2400" dirty="0"/>
              <a:t>Pioglitazone or a dual GIP/GLP-1 RA  can be considered for glycemic management due to potential beneficial effects on MASH. </a:t>
            </a:r>
          </a:p>
          <a:p>
            <a:pPr marL="285750" indent="-285750">
              <a:buFont typeface="Arial" panose="020B0604020202020204" pitchFamily="34" charset="0"/>
              <a:buChar char="•"/>
            </a:pPr>
            <a:r>
              <a:rPr lang="en-US" sz="2400" dirty="0"/>
              <a:t>Insulin preferred for decompensated cirrhosis </a:t>
            </a:r>
          </a:p>
        </p:txBody>
      </p:sp>
      <p:sp>
        <p:nvSpPr>
          <p:cNvPr id="9" name="Rectangle 8">
            <a:extLst>
              <a:ext uri="{FF2B5EF4-FFF2-40B4-BE49-F238E27FC236}">
                <a16:creationId xmlns:a16="http://schemas.microsoft.com/office/drawing/2014/main" id="{BDBC5850-108B-71B5-74D4-18407EED53F0}"/>
              </a:ext>
            </a:extLst>
          </p:cNvPr>
          <p:cNvSpPr/>
          <p:nvPr/>
        </p:nvSpPr>
        <p:spPr>
          <a:xfrm>
            <a:off x="5991340" y="1219200"/>
            <a:ext cx="2667000" cy="1981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Semaglutide</a:t>
            </a:r>
          </a:p>
          <a:p>
            <a:pPr algn="ctr"/>
            <a:r>
              <a:rPr lang="en-US" sz="2400" dirty="0"/>
              <a:t>Tirzepatide</a:t>
            </a:r>
          </a:p>
          <a:p>
            <a:pPr algn="ctr"/>
            <a:r>
              <a:rPr lang="en-US" sz="2400" dirty="0"/>
              <a:t>Pioglitazone</a:t>
            </a:r>
          </a:p>
        </p:txBody>
      </p:sp>
    </p:spTree>
    <p:extLst>
      <p:ext uri="{BB962C8B-B14F-4D97-AF65-F5344CB8AC3E}">
        <p14:creationId xmlns:p14="http://schemas.microsoft.com/office/powerpoint/2010/main" val="3029912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20643" name="Rectangle 3"/>
          <p:cNvSpPr>
            <a:spLocks noGrp="1" noChangeArrowheads="1"/>
          </p:cNvSpPr>
          <p:nvPr>
            <p:ph sz="quarter" idx="1"/>
          </p:nvPr>
        </p:nvSpPr>
        <p:spPr>
          <a:xfrm>
            <a:off x="457200" y="1295400"/>
            <a:ext cx="6477000" cy="5257800"/>
          </a:xfrm>
        </p:spPr>
        <p:txBody>
          <a:bodyPr>
            <a:normAutofit fontScale="62500" lnSpcReduction="20000"/>
          </a:bodyPr>
          <a:lstStyle/>
          <a:p>
            <a:pPr eaLnBrk="1" hangingPunct="1">
              <a:lnSpc>
                <a:spcPct val="110000"/>
              </a:lnSpc>
              <a:defRPr/>
            </a:pPr>
            <a:r>
              <a:rPr lang="en-US" sz="3400" b="1" dirty="0"/>
              <a:t>Action</a:t>
            </a:r>
            <a:r>
              <a:rPr lang="en-US" sz="3400" dirty="0"/>
              <a:t>: </a:t>
            </a:r>
            <a:r>
              <a:rPr lang="en-US" dirty="0"/>
              <a:t>decrease insulin resistance by making muscle and adipose cells more sensitive to insulin.  Decrease free fatty acids</a:t>
            </a:r>
          </a:p>
          <a:p>
            <a:pPr eaLnBrk="1" hangingPunct="1">
              <a:lnSpc>
                <a:spcPct val="110000"/>
              </a:lnSpc>
              <a:defRPr/>
            </a:pPr>
            <a:endParaRPr lang="en-US" sz="1600" dirty="0"/>
          </a:p>
          <a:p>
            <a:pPr eaLnBrk="1" hangingPunct="1">
              <a:lnSpc>
                <a:spcPct val="110000"/>
              </a:lnSpc>
              <a:defRPr/>
            </a:pPr>
            <a:r>
              <a:rPr lang="en-US" sz="3400" b="1" dirty="0"/>
              <a:t>Names</a:t>
            </a:r>
            <a:r>
              <a:rPr lang="en-US" sz="3400" dirty="0"/>
              <a:t>:</a:t>
            </a:r>
          </a:p>
          <a:p>
            <a:pPr lvl="1" eaLnBrk="1" hangingPunct="1">
              <a:lnSpc>
                <a:spcPct val="110000"/>
              </a:lnSpc>
              <a:defRPr/>
            </a:pPr>
            <a:r>
              <a:rPr lang="en-US" sz="3400" dirty="0"/>
              <a:t>pioglitazone – bladder cancer warning</a:t>
            </a:r>
          </a:p>
          <a:p>
            <a:pPr lvl="2" eaLnBrk="1" hangingPunct="1">
              <a:lnSpc>
                <a:spcPct val="110000"/>
              </a:lnSpc>
              <a:defRPr/>
            </a:pPr>
            <a:r>
              <a:rPr lang="en-US" sz="3400" dirty="0"/>
              <a:t>Dosing: 15-45 mg daily  </a:t>
            </a:r>
          </a:p>
          <a:p>
            <a:pPr lvl="2" eaLnBrk="1" hangingPunct="1">
              <a:lnSpc>
                <a:spcPct val="110000"/>
              </a:lnSpc>
              <a:defRPr/>
            </a:pPr>
            <a:r>
              <a:rPr lang="en-US" sz="3400" dirty="0">
                <a:solidFill>
                  <a:srgbClr val="0070C0"/>
                </a:solidFill>
              </a:rPr>
              <a:t>Consider adding low dose if history of stroke or have steatosis</a:t>
            </a:r>
          </a:p>
          <a:p>
            <a:pPr lvl="2" eaLnBrk="1" hangingPunct="1">
              <a:lnSpc>
                <a:spcPct val="110000"/>
              </a:lnSpc>
              <a:defRPr/>
            </a:pPr>
            <a:endParaRPr lang="en-US" sz="2300" dirty="0"/>
          </a:p>
          <a:p>
            <a:pPr eaLnBrk="1" hangingPunct="1">
              <a:lnSpc>
                <a:spcPct val="110000"/>
              </a:lnSpc>
              <a:defRPr/>
            </a:pPr>
            <a:r>
              <a:rPr lang="en-US" sz="3400" b="1" dirty="0"/>
              <a:t>Efficacy/ Considerations</a:t>
            </a:r>
            <a:r>
              <a:rPr lang="en-US" sz="2600" dirty="0"/>
              <a:t>  </a:t>
            </a:r>
          </a:p>
          <a:p>
            <a:pPr lvl="1" eaLnBrk="1" hangingPunct="1">
              <a:lnSpc>
                <a:spcPct val="110000"/>
              </a:lnSpc>
              <a:defRPr/>
            </a:pPr>
            <a:r>
              <a:rPr lang="en-US" dirty="0"/>
              <a:t>Reduce A1C ~0.5-1.0%</a:t>
            </a:r>
          </a:p>
          <a:p>
            <a:pPr lvl="1" eaLnBrk="1" hangingPunct="1">
              <a:lnSpc>
                <a:spcPct val="110000"/>
              </a:lnSpc>
              <a:defRPr/>
            </a:pPr>
            <a:r>
              <a:rPr lang="en-US" dirty="0"/>
              <a:t>6 weeks for maximum effect</a:t>
            </a:r>
          </a:p>
          <a:p>
            <a:pPr lvl="1" eaLnBrk="1" hangingPunct="1">
              <a:lnSpc>
                <a:spcPct val="110000"/>
              </a:lnSpc>
              <a:defRPr/>
            </a:pPr>
            <a:r>
              <a:rPr lang="en-US" dirty="0"/>
              <a:t>Pioglitazone $5 a month</a:t>
            </a:r>
          </a:p>
          <a:p>
            <a:pPr lvl="1" eaLnBrk="1" hangingPunct="1">
              <a:lnSpc>
                <a:spcPct val="110000"/>
              </a:lnSpc>
              <a:defRPr/>
            </a:pPr>
            <a:r>
              <a:rPr lang="en-US" dirty="0"/>
              <a:t>Can cause fluid retention, not indicated w/ CHF</a:t>
            </a:r>
            <a:endParaRPr lang="en-US" sz="2400" dirty="0"/>
          </a:p>
        </p:txBody>
      </p:sp>
      <p:sp>
        <p:nvSpPr>
          <p:cNvPr id="4" name="Rectangle 2"/>
          <p:cNvSpPr txBox="1">
            <a:spLocks noChangeArrowheads="1"/>
          </p:cNvSpPr>
          <p:nvPr/>
        </p:nvSpPr>
        <p:spPr>
          <a:xfrm>
            <a:off x="457200" y="152400"/>
            <a:ext cx="8229600" cy="990600"/>
          </a:xfrm>
          <a:prstGeom prst="rect">
            <a:avLst/>
          </a:prstGeom>
          <a:solidFill>
            <a:srgbClr val="B1D45A"/>
          </a:solidFill>
        </p:spPr>
        <p:txBody>
          <a:bodyPr vert="horz" anchor="b" anchorCtr="0">
            <a:normAutofit fontScale="90000" lnSpcReduction="10000"/>
          </a:bodyPr>
          <a:lstStyle>
            <a:lvl1pPr algn="l" rtl="0" eaLnBrk="1" latinLnBrk="0" hangingPunct="1">
              <a:spcBef>
                <a:spcPct val="0"/>
              </a:spcBef>
              <a:buNone/>
              <a:defRPr kumimoji="0" sz="4400" kern="1200">
                <a:solidFill>
                  <a:schemeClr val="tx1"/>
                </a:solidFill>
                <a:latin typeface="Calibri" panose="020F0502020204030204" pitchFamily="34" charset="0"/>
                <a:ea typeface="+mj-ea"/>
                <a:cs typeface="+mj-cs"/>
              </a:defRPr>
            </a:lvl1pPr>
          </a:lstStyle>
          <a:p>
            <a:pPr fontAlgn="auto">
              <a:spcAft>
                <a:spcPts val="0"/>
              </a:spcAft>
              <a:defRPr/>
            </a:pPr>
            <a:r>
              <a:rPr lang="en-US" sz="4000" dirty="0"/>
              <a:t>Indications for Insulin Sensitizers </a:t>
            </a:r>
            <a:br>
              <a:rPr lang="en-US" sz="4000" dirty="0"/>
            </a:br>
            <a:r>
              <a:rPr lang="en-US" sz="2700" dirty="0"/>
              <a:t>Pioglitazone (Actos)</a:t>
            </a:r>
            <a:endParaRPr lang="en-US" sz="3200" dirty="0"/>
          </a:p>
        </p:txBody>
      </p:sp>
      <p:pic>
        <p:nvPicPr>
          <p:cNvPr id="3" name="Picture 2" descr="Businessman shrugging">
            <a:extLst>
              <a:ext uri="{FF2B5EF4-FFF2-40B4-BE49-F238E27FC236}">
                <a16:creationId xmlns:a16="http://schemas.microsoft.com/office/drawing/2014/main" id="{DCD90BC0-5ACD-46D3-96E4-C4C3399BA3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34200" y="1447800"/>
            <a:ext cx="1906816" cy="4267200"/>
          </a:xfrm>
          <a:prstGeom prst="rect">
            <a:avLst/>
          </a:prstGeom>
        </p:spPr>
      </p:pic>
      <p:pic>
        <p:nvPicPr>
          <p:cNvPr id="5" name="Picture 4">
            <a:extLst>
              <a:ext uri="{FF2B5EF4-FFF2-40B4-BE49-F238E27FC236}">
                <a16:creationId xmlns:a16="http://schemas.microsoft.com/office/drawing/2014/main" id="{7DAF3E0D-49B6-84B3-184C-E68FC9D7A612}"/>
              </a:ext>
            </a:extLst>
          </p:cNvPr>
          <p:cNvPicPr>
            <a:picLocks noChangeAspect="1"/>
          </p:cNvPicPr>
          <p:nvPr/>
        </p:nvPicPr>
        <p:blipFill>
          <a:blip r:embed="rId5"/>
          <a:stretch>
            <a:fillRect/>
          </a:stretch>
        </p:blipFill>
        <p:spPr>
          <a:xfrm>
            <a:off x="0" y="2895600"/>
            <a:ext cx="9059539" cy="1686160"/>
          </a:xfrm>
          <a:prstGeom prst="rect">
            <a:avLst/>
          </a:prstGeom>
        </p:spPr>
      </p:pic>
    </p:spTree>
    <p:custDataLst>
      <p:tags r:id="rId1"/>
    </p:custDataLst>
    <p:extLst>
      <p:ext uri="{BB962C8B-B14F-4D97-AF65-F5344CB8AC3E}">
        <p14:creationId xmlns:p14="http://schemas.microsoft.com/office/powerpoint/2010/main" val="1018938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9261C-EE08-B353-2011-54E451262496}"/>
              </a:ext>
            </a:extLst>
          </p:cNvPr>
          <p:cNvSpPr>
            <a:spLocks noGrp="1"/>
          </p:cNvSpPr>
          <p:nvPr>
            <p:ph type="title"/>
          </p:nvPr>
        </p:nvSpPr>
        <p:spPr>
          <a:xfrm>
            <a:off x="457200" y="228600"/>
            <a:ext cx="8229600" cy="914400"/>
          </a:xfrm>
        </p:spPr>
        <p:txBody>
          <a:bodyPr anchor="b">
            <a:normAutofit/>
          </a:bodyPr>
          <a:lstStyle/>
          <a:p>
            <a:r>
              <a:rPr lang="en-US" dirty="0"/>
              <a:t>Poll Question 6</a:t>
            </a:r>
          </a:p>
        </p:txBody>
      </p:sp>
      <p:sp>
        <p:nvSpPr>
          <p:cNvPr id="3" name="Content Placeholder 2">
            <a:extLst>
              <a:ext uri="{FF2B5EF4-FFF2-40B4-BE49-F238E27FC236}">
                <a16:creationId xmlns:a16="http://schemas.microsoft.com/office/drawing/2014/main" id="{CFAC0389-F599-3520-C8C1-040755FCBA14}"/>
              </a:ext>
            </a:extLst>
          </p:cNvPr>
          <p:cNvSpPr>
            <a:spLocks noGrp="1"/>
          </p:cNvSpPr>
          <p:nvPr>
            <p:ph sz="quarter" idx="1"/>
          </p:nvPr>
        </p:nvSpPr>
        <p:spPr>
          <a:xfrm>
            <a:off x="457200" y="1219200"/>
            <a:ext cx="5486400" cy="5638800"/>
          </a:xfrm>
        </p:spPr>
        <p:txBody>
          <a:bodyPr>
            <a:normAutofit/>
          </a:bodyPr>
          <a:lstStyle/>
          <a:p>
            <a:pPr marL="0" marR="0" indent="0">
              <a:lnSpc>
                <a:spcPct val="110000"/>
              </a:lnSpc>
              <a:buNone/>
            </a:pPr>
            <a:r>
              <a:rPr lang="en-US" sz="2400" dirty="0">
                <a:effectLst/>
              </a:rPr>
              <a:t>ADA recommends pharmacologic agents along with lifestyle interventions to treat people with diabetes and MASH.  Which of the following diabetes medications are recommended to treat MASH?</a:t>
            </a:r>
          </a:p>
          <a:p>
            <a:pPr marL="0" marR="0" indent="0">
              <a:lnSpc>
                <a:spcPct val="90000"/>
              </a:lnSpc>
              <a:buNone/>
            </a:pPr>
            <a:endParaRPr lang="en-US" sz="2400" dirty="0">
              <a:effectLst/>
            </a:endParaRPr>
          </a:p>
          <a:p>
            <a:pPr marL="342900" marR="0" lvl="0" indent="-342900">
              <a:lnSpc>
                <a:spcPct val="90000"/>
              </a:lnSpc>
              <a:buFont typeface="+mj-lt"/>
              <a:buAutoNum type="alphaUcPeriod"/>
              <a:tabLst>
                <a:tab pos="457200" algn="l"/>
              </a:tabLst>
            </a:pPr>
            <a:r>
              <a:rPr lang="en-US" sz="2600" dirty="0">
                <a:effectLst/>
              </a:rPr>
              <a:t>Vitamin E and SGLT-2</a:t>
            </a:r>
          </a:p>
          <a:p>
            <a:pPr marL="342900" marR="0" lvl="0" indent="-342900">
              <a:lnSpc>
                <a:spcPct val="90000"/>
              </a:lnSpc>
              <a:buFont typeface="+mj-lt"/>
              <a:buAutoNum type="alphaUcPeriod"/>
              <a:tabLst>
                <a:tab pos="457200" algn="l"/>
              </a:tabLst>
            </a:pPr>
            <a:r>
              <a:rPr lang="en-US" sz="2600" dirty="0">
                <a:effectLst/>
              </a:rPr>
              <a:t>GLP-1 RA / GIP and Pioglitazone</a:t>
            </a:r>
          </a:p>
          <a:p>
            <a:pPr marL="342900" marR="0" lvl="0" indent="-342900">
              <a:lnSpc>
                <a:spcPct val="90000"/>
              </a:lnSpc>
              <a:buFont typeface="+mj-lt"/>
              <a:buAutoNum type="alphaUcPeriod"/>
              <a:tabLst>
                <a:tab pos="457200" algn="l"/>
              </a:tabLst>
            </a:pPr>
            <a:r>
              <a:rPr lang="en-US" sz="2600" dirty="0">
                <a:effectLst/>
              </a:rPr>
              <a:t>Fish oil supplements and statin</a:t>
            </a:r>
          </a:p>
          <a:p>
            <a:pPr marL="342900" marR="0" lvl="0" indent="-342900">
              <a:lnSpc>
                <a:spcPct val="90000"/>
              </a:lnSpc>
              <a:buFont typeface="+mj-lt"/>
              <a:buAutoNum type="alphaUcPeriod"/>
              <a:tabLst>
                <a:tab pos="457200" algn="l"/>
              </a:tabLst>
            </a:pPr>
            <a:r>
              <a:rPr lang="en-US" sz="2600" dirty="0">
                <a:effectLst/>
              </a:rPr>
              <a:t>Metformin and/or bolus insulin therapy</a:t>
            </a:r>
          </a:p>
          <a:p>
            <a:pPr>
              <a:lnSpc>
                <a:spcPct val="90000"/>
              </a:lnSpc>
            </a:pPr>
            <a:endParaRPr lang="en-US" sz="1900" dirty="0"/>
          </a:p>
        </p:txBody>
      </p:sp>
      <p:pic>
        <p:nvPicPr>
          <p:cNvPr id="5" name="Picture 4" descr="Magnifying glass and question mark">
            <a:extLst>
              <a:ext uri="{FF2B5EF4-FFF2-40B4-BE49-F238E27FC236}">
                <a16:creationId xmlns:a16="http://schemas.microsoft.com/office/drawing/2014/main" id="{A23C93FE-C48C-C5D6-4BEC-8E9195E37579}"/>
              </a:ext>
            </a:extLst>
          </p:cNvPr>
          <p:cNvPicPr>
            <a:picLocks noChangeAspect="1"/>
          </p:cNvPicPr>
          <p:nvPr/>
        </p:nvPicPr>
        <p:blipFill>
          <a:blip r:embed="rId2" cstate="print">
            <a:extLst>
              <a:ext uri="{28A0092B-C50C-407E-A947-70E740481C1C}">
                <a14:useLocalDpi xmlns:a14="http://schemas.microsoft.com/office/drawing/2010/main" val="0"/>
              </a:ext>
            </a:extLst>
          </a:blip>
          <a:srcRect l="28652" r="25307" b="2"/>
          <a:stretch/>
        </p:blipFill>
        <p:spPr>
          <a:xfrm>
            <a:off x="6248400" y="1274359"/>
            <a:ext cx="2286000" cy="2792851"/>
          </a:xfrm>
          <a:prstGeom prst="rect">
            <a:avLst/>
          </a:prstGeom>
          <a:noFill/>
        </p:spPr>
      </p:pic>
    </p:spTree>
    <p:extLst>
      <p:ext uri="{BB962C8B-B14F-4D97-AF65-F5344CB8AC3E}">
        <p14:creationId xmlns:p14="http://schemas.microsoft.com/office/powerpoint/2010/main" val="2932566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pancrea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980" y="228600"/>
            <a:ext cx="895604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a:stretch>
            <a:fillRect/>
          </a:stretch>
        </p:blipFill>
        <p:spPr>
          <a:xfrm>
            <a:off x="685800" y="239486"/>
            <a:ext cx="2357949" cy="870045"/>
          </a:xfrm>
          <a:prstGeom prst="rect">
            <a:avLst/>
          </a:prstGeom>
        </p:spPr>
      </p:pic>
    </p:spTree>
    <p:custDataLst>
      <p:tags r:id="rId1"/>
    </p:custDataLst>
    <p:extLst>
      <p:ext uri="{BB962C8B-B14F-4D97-AF65-F5344CB8AC3E}">
        <p14:creationId xmlns:p14="http://schemas.microsoft.com/office/powerpoint/2010/main" val="592393645"/>
      </p:ext>
    </p:extLst>
  </p:cSld>
  <p:clrMapOvr>
    <a:masterClrMapping/>
  </p:clrMapOvr>
  <p:transition>
    <p:random/>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lue lei on the sand">
            <a:extLst>
              <a:ext uri="{FF2B5EF4-FFF2-40B4-BE49-F238E27FC236}">
                <a16:creationId xmlns:a16="http://schemas.microsoft.com/office/drawing/2014/main" id="{04722071-81BE-721B-7A7B-55AB1CEB5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312" y="152400"/>
            <a:ext cx="9144000" cy="6174854"/>
          </a:xfrm>
          <a:prstGeom prst="rect">
            <a:avLst/>
          </a:prstGeom>
        </p:spPr>
      </p:pic>
      <p:sp>
        <p:nvSpPr>
          <p:cNvPr id="83971" name="Content Placeholder 2">
            <a:extLst>
              <a:ext uri="{FF2B5EF4-FFF2-40B4-BE49-F238E27FC236}">
                <a16:creationId xmlns:a16="http://schemas.microsoft.com/office/drawing/2014/main" id="{F6A1B009-A47B-426B-8D7F-D0EE50F08FEA}"/>
              </a:ext>
            </a:extLst>
          </p:cNvPr>
          <p:cNvSpPr>
            <a:spLocks noGrp="1"/>
          </p:cNvSpPr>
          <p:nvPr>
            <p:ph idx="1"/>
          </p:nvPr>
        </p:nvSpPr>
        <p:spPr>
          <a:xfrm>
            <a:off x="1371600" y="2590800"/>
            <a:ext cx="8229600" cy="3489960"/>
          </a:xfrm>
        </p:spPr>
        <p:txBody>
          <a:bodyPr/>
          <a:lstStyle/>
          <a:p>
            <a:pPr marL="0" indent="0" algn="ctr" eaLnBrk="1" hangingPunct="1">
              <a:buNone/>
            </a:pPr>
            <a:r>
              <a:rPr lang="en-US" altLang="en-US" sz="5225" b="1" dirty="0">
                <a:solidFill>
                  <a:schemeClr val="bg1"/>
                </a:solidFill>
              </a:rPr>
              <a:t>SGLT-2 Inhibitors</a:t>
            </a:r>
          </a:p>
        </p:txBody>
      </p:sp>
    </p:spTree>
    <p:extLst>
      <p:ext uri="{BB962C8B-B14F-4D97-AF65-F5344CB8AC3E}">
        <p14:creationId xmlns:p14="http://schemas.microsoft.com/office/powerpoint/2010/main" val="1635365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20642" name="Rectangle 2"/>
          <p:cNvSpPr>
            <a:spLocks noGrp="1" noChangeArrowheads="1"/>
          </p:cNvSpPr>
          <p:nvPr>
            <p:ph type="title"/>
          </p:nvPr>
        </p:nvSpPr>
        <p:spPr>
          <a:xfrm>
            <a:off x="304800" y="228601"/>
            <a:ext cx="8534400" cy="819976"/>
          </a:xfrm>
        </p:spPr>
        <p:txBody>
          <a:bodyPr>
            <a:normAutofit fontScale="90000"/>
          </a:bodyPr>
          <a:lstStyle/>
          <a:p>
            <a:pPr eaLnBrk="1" hangingPunct="1">
              <a:defRPr/>
            </a:pPr>
            <a:br>
              <a:rPr lang="en-US" dirty="0">
                <a:solidFill>
                  <a:schemeClr val="accent1">
                    <a:lumMod val="20000"/>
                    <a:lumOff val="80000"/>
                  </a:schemeClr>
                </a:solidFill>
              </a:rPr>
            </a:br>
            <a:r>
              <a:rPr lang="en-US" dirty="0"/>
              <a:t>SGLT2 Inhibitors- “</a:t>
            </a:r>
            <a:r>
              <a:rPr lang="en-US" dirty="0" err="1"/>
              <a:t>Glucoretics</a:t>
            </a:r>
            <a:r>
              <a:rPr lang="en-US" dirty="0"/>
              <a:t>” </a:t>
            </a:r>
          </a:p>
        </p:txBody>
      </p:sp>
      <p:sp>
        <p:nvSpPr>
          <p:cNvPr id="1520643" name="Rectangle 3"/>
          <p:cNvSpPr>
            <a:spLocks noGrp="1" noChangeArrowheads="1"/>
          </p:cNvSpPr>
          <p:nvPr>
            <p:ph type="body" idx="1"/>
          </p:nvPr>
        </p:nvSpPr>
        <p:spPr>
          <a:xfrm>
            <a:off x="275012" y="990600"/>
            <a:ext cx="7802187" cy="4159602"/>
          </a:xfrm>
        </p:spPr>
        <p:txBody>
          <a:bodyPr>
            <a:normAutofit fontScale="77500" lnSpcReduction="20000"/>
          </a:bodyPr>
          <a:lstStyle/>
          <a:p>
            <a:pPr eaLnBrk="1" hangingPunct="1">
              <a:lnSpc>
                <a:spcPct val="120000"/>
              </a:lnSpc>
              <a:defRPr/>
            </a:pPr>
            <a:r>
              <a:rPr lang="en-US" sz="3400" b="1" dirty="0"/>
              <a:t>Action</a:t>
            </a:r>
            <a:r>
              <a:rPr lang="en-US" sz="3400" dirty="0"/>
              <a:t>: decreases renal reabsorption of glucose proximal tubule of kidneys (reset renal threshold)</a:t>
            </a:r>
          </a:p>
          <a:p>
            <a:pPr eaLnBrk="1" hangingPunct="1">
              <a:lnSpc>
                <a:spcPct val="120000"/>
              </a:lnSpc>
              <a:defRPr/>
            </a:pPr>
            <a:r>
              <a:rPr lang="en-US" sz="3400" b="1" dirty="0"/>
              <a:t>Preferred</a:t>
            </a:r>
            <a:r>
              <a:rPr lang="en-US" sz="3400" dirty="0"/>
              <a:t> diabetes treatment for people with heart and kidney failure. Decreases BG &amp; CV Risk. </a:t>
            </a:r>
          </a:p>
          <a:p>
            <a:pPr eaLnBrk="1" hangingPunct="1">
              <a:lnSpc>
                <a:spcPct val="120000"/>
              </a:lnSpc>
              <a:defRPr/>
            </a:pPr>
            <a:r>
              <a:rPr lang="en-US" sz="3400" dirty="0"/>
              <a:t>AWP: ~$650 a month</a:t>
            </a:r>
          </a:p>
          <a:p>
            <a:pPr lvl="2">
              <a:lnSpc>
                <a:spcPct val="80000"/>
              </a:lnSpc>
              <a:defRPr/>
            </a:pPr>
            <a:endParaRPr lang="en-US"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0" indent="0">
              <a:lnSpc>
                <a:spcPct val="80000"/>
              </a:lnSpc>
              <a:buNone/>
              <a:defRPr/>
            </a:pPr>
            <a:r>
              <a:rPr lang="en-US" dirty="0">
                <a:solidFill>
                  <a:srgbClr val="FFFFFF"/>
                </a:solidFill>
              </a:rPr>
              <a:t>%	‘f</a:t>
            </a:r>
          </a:p>
        </p:txBody>
      </p:sp>
      <p:pic>
        <p:nvPicPr>
          <p:cNvPr id="61447" name="Picture 115" descr="body_parts_kidn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5824" y="1143000"/>
            <a:ext cx="2228851" cy="1035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EDFD396A-8D73-0931-1F96-B0EB6BF8B0CE}"/>
              </a:ext>
            </a:extLst>
          </p:cNvPr>
          <p:cNvPicPr>
            <a:picLocks noChangeAspect="1"/>
          </p:cNvPicPr>
          <p:nvPr/>
        </p:nvPicPr>
        <p:blipFill>
          <a:blip r:embed="rId5"/>
          <a:stretch>
            <a:fillRect/>
          </a:stretch>
        </p:blipFill>
        <p:spPr>
          <a:xfrm>
            <a:off x="275012" y="3276600"/>
            <a:ext cx="8794054" cy="3454807"/>
          </a:xfrm>
          <a:prstGeom prst="rect">
            <a:avLst/>
          </a:prstGeom>
        </p:spPr>
      </p:pic>
    </p:spTree>
    <p:custDataLst>
      <p:tags r:id="rId1"/>
    </p:custDataLst>
    <p:extLst>
      <p:ext uri="{BB962C8B-B14F-4D97-AF65-F5344CB8AC3E}">
        <p14:creationId xmlns:p14="http://schemas.microsoft.com/office/powerpoint/2010/main" val="2642418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a:extLst>
              <a:ext uri="{FF2B5EF4-FFF2-40B4-BE49-F238E27FC236}">
                <a16:creationId xmlns:a16="http://schemas.microsoft.com/office/drawing/2014/main" id="{27D7FA6E-A9B9-4964-82AB-2728ADB5A40C}"/>
              </a:ext>
            </a:extLst>
          </p:cNvPr>
          <p:cNvSpPr>
            <a:spLocks noGrp="1" noChangeArrowheads="1"/>
          </p:cNvSpPr>
          <p:nvPr>
            <p:ph type="title"/>
          </p:nvPr>
        </p:nvSpPr>
        <p:spPr>
          <a:xfrm>
            <a:off x="457200" y="228600"/>
            <a:ext cx="8229600" cy="914400"/>
          </a:xfrm>
        </p:spPr>
        <p:txBody>
          <a:bodyPr anchor="b">
            <a:normAutofit/>
          </a:bodyPr>
          <a:lstStyle/>
          <a:p>
            <a:pPr eaLnBrk="1" hangingPunct="1"/>
            <a:r>
              <a:rPr lang="en-US" altLang="en-US" dirty="0"/>
              <a:t>Case Study LS</a:t>
            </a:r>
          </a:p>
        </p:txBody>
      </p:sp>
      <p:sp>
        <p:nvSpPr>
          <p:cNvPr id="3" name="Content Placeholder 2">
            <a:extLst>
              <a:ext uri="{FF2B5EF4-FFF2-40B4-BE49-F238E27FC236}">
                <a16:creationId xmlns:a16="http://schemas.microsoft.com/office/drawing/2014/main" id="{8F935F7F-D2F6-4D3E-A178-75DC956C755E}"/>
              </a:ext>
            </a:extLst>
          </p:cNvPr>
          <p:cNvSpPr>
            <a:spLocks noGrp="1"/>
          </p:cNvSpPr>
          <p:nvPr>
            <p:ph sz="quarter" idx="1"/>
          </p:nvPr>
        </p:nvSpPr>
        <p:spPr>
          <a:xfrm>
            <a:off x="457200" y="1219200"/>
            <a:ext cx="4041648" cy="5181600"/>
          </a:xfrm>
        </p:spPr>
        <p:txBody>
          <a:bodyPr rtlCol="0">
            <a:normAutofit fontScale="92500" lnSpcReduction="10000"/>
          </a:bodyPr>
          <a:lstStyle/>
          <a:p>
            <a:pPr marL="0" indent="0" eaLnBrk="1" fontAlgn="auto" hangingPunct="1">
              <a:lnSpc>
                <a:spcPct val="120000"/>
              </a:lnSpc>
              <a:spcAft>
                <a:spcPts val="0"/>
              </a:spcAft>
              <a:buNone/>
              <a:defRPr/>
            </a:pPr>
            <a:r>
              <a:rPr lang="en-US" sz="2800" dirty="0"/>
              <a:t>LS is 69 with type 2 diabetes for over a decade. Takes metformin 1000mg twice daily. </a:t>
            </a:r>
            <a:r>
              <a:rPr lang="en-US" sz="2800" dirty="0">
                <a:solidFill>
                  <a:srgbClr val="0070C0"/>
                </a:solidFill>
              </a:rPr>
              <a:t>Admitted to hospital with heart failure.</a:t>
            </a:r>
          </a:p>
          <a:p>
            <a:pPr marL="0" indent="0" eaLnBrk="1" fontAlgn="auto" hangingPunct="1">
              <a:lnSpc>
                <a:spcPct val="120000"/>
              </a:lnSpc>
              <a:spcAft>
                <a:spcPts val="0"/>
              </a:spcAft>
              <a:buNone/>
              <a:defRPr/>
            </a:pPr>
            <a:r>
              <a:rPr lang="en-US" sz="2800" dirty="0"/>
              <a:t>A1C=7.3%. </a:t>
            </a:r>
          </a:p>
          <a:p>
            <a:pPr marL="0" indent="0" eaLnBrk="1" fontAlgn="auto" hangingPunct="1">
              <a:lnSpc>
                <a:spcPct val="120000"/>
              </a:lnSpc>
              <a:spcAft>
                <a:spcPts val="0"/>
              </a:spcAft>
              <a:buNone/>
              <a:defRPr/>
            </a:pPr>
            <a:r>
              <a:rPr lang="en-US" sz="2800" dirty="0"/>
              <a:t>UACR 212mg/gm</a:t>
            </a:r>
          </a:p>
          <a:p>
            <a:pPr marL="0" indent="0" eaLnBrk="1" fontAlgn="auto" hangingPunct="1">
              <a:lnSpc>
                <a:spcPct val="120000"/>
              </a:lnSpc>
              <a:spcAft>
                <a:spcPts val="0"/>
              </a:spcAft>
              <a:buNone/>
              <a:defRPr/>
            </a:pPr>
            <a:r>
              <a:rPr lang="en-US" sz="2800" dirty="0"/>
              <a:t>eGFR=56 </a:t>
            </a:r>
            <a:br>
              <a:rPr lang="en-US" sz="2800" dirty="0"/>
            </a:br>
            <a:r>
              <a:rPr lang="en-US" sz="2800" dirty="0"/>
              <a:t>B/P 146/82</a:t>
            </a:r>
          </a:p>
          <a:p>
            <a:pPr marL="0" indent="0" eaLnBrk="1" fontAlgn="auto" hangingPunct="1">
              <a:lnSpc>
                <a:spcPct val="120000"/>
              </a:lnSpc>
              <a:spcAft>
                <a:spcPts val="0"/>
              </a:spcAft>
              <a:buNone/>
              <a:defRPr/>
            </a:pPr>
            <a:r>
              <a:rPr lang="en-US" sz="2800" dirty="0"/>
              <a:t>What class of diabetes med do we need to start ASAP?</a:t>
            </a:r>
          </a:p>
          <a:p>
            <a:pPr marL="0" indent="0" eaLnBrk="1" fontAlgn="auto" hangingPunct="1">
              <a:lnSpc>
                <a:spcPct val="120000"/>
              </a:lnSpc>
              <a:spcAft>
                <a:spcPts val="0"/>
              </a:spcAft>
              <a:buNone/>
              <a:defRPr/>
            </a:pPr>
            <a:endParaRPr lang="en-US" sz="2800" dirty="0"/>
          </a:p>
          <a:p>
            <a:pPr eaLnBrk="1" fontAlgn="auto" hangingPunct="1">
              <a:lnSpc>
                <a:spcPct val="90000"/>
              </a:lnSpc>
              <a:spcAft>
                <a:spcPts val="0"/>
              </a:spcAft>
              <a:defRPr/>
            </a:pPr>
            <a:endParaRPr lang="en-US" sz="2800" dirty="0"/>
          </a:p>
        </p:txBody>
      </p:sp>
      <p:pic>
        <p:nvPicPr>
          <p:cNvPr id="4" name="Picture 3" descr="Woman wearing a white shirt">
            <a:extLst>
              <a:ext uri="{FF2B5EF4-FFF2-40B4-BE49-F238E27FC236}">
                <a16:creationId xmlns:a16="http://schemas.microsoft.com/office/drawing/2014/main" id="{3DC31AAD-FD89-AB75-E23A-6D2436748C9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565" r="31798" b="-3"/>
          <a:stretch/>
        </p:blipFill>
        <p:spPr>
          <a:xfrm>
            <a:off x="5152875" y="1219200"/>
            <a:ext cx="3744762" cy="4575048"/>
          </a:xfrm>
          <a:prstGeom prst="rect">
            <a:avLst/>
          </a:prstGeom>
          <a:noFill/>
        </p:spPr>
      </p:pic>
      <p:pic>
        <p:nvPicPr>
          <p:cNvPr id="2" name="Picture 1">
            <a:extLst>
              <a:ext uri="{FF2B5EF4-FFF2-40B4-BE49-F238E27FC236}">
                <a16:creationId xmlns:a16="http://schemas.microsoft.com/office/drawing/2014/main" id="{ABC95CB9-F54F-AF35-BDB0-4B77D48CD443}"/>
              </a:ext>
            </a:extLst>
          </p:cNvPr>
          <p:cNvPicPr>
            <a:picLocks noChangeAspect="1"/>
          </p:cNvPicPr>
          <p:nvPr/>
        </p:nvPicPr>
        <p:blipFill>
          <a:blip r:embed="rId4"/>
          <a:stretch>
            <a:fillRect/>
          </a:stretch>
        </p:blipFill>
        <p:spPr>
          <a:xfrm>
            <a:off x="5152875" y="410494"/>
            <a:ext cx="3744762" cy="3229249"/>
          </a:xfrm>
          <a:prstGeom prst="rect">
            <a:avLst/>
          </a:prstGeom>
        </p:spPr>
      </p:pic>
      <p:pic>
        <p:nvPicPr>
          <p:cNvPr id="5" name="Picture 4">
            <a:extLst>
              <a:ext uri="{FF2B5EF4-FFF2-40B4-BE49-F238E27FC236}">
                <a16:creationId xmlns:a16="http://schemas.microsoft.com/office/drawing/2014/main" id="{6654F240-20D8-D7FD-5981-1F592A63B83F}"/>
              </a:ext>
            </a:extLst>
          </p:cNvPr>
          <p:cNvPicPr>
            <a:picLocks noChangeAspect="1"/>
          </p:cNvPicPr>
          <p:nvPr/>
        </p:nvPicPr>
        <p:blipFill>
          <a:blip r:embed="rId5"/>
          <a:stretch>
            <a:fillRect/>
          </a:stretch>
        </p:blipFill>
        <p:spPr>
          <a:xfrm>
            <a:off x="5152875" y="3576828"/>
            <a:ext cx="3744762" cy="2870678"/>
          </a:xfrm>
          <a:prstGeom prst="rect">
            <a:avLst/>
          </a:prstGeom>
        </p:spPr>
      </p:pic>
    </p:spTree>
    <p:extLst>
      <p:ext uri="{BB962C8B-B14F-4D97-AF65-F5344CB8AC3E}">
        <p14:creationId xmlns:p14="http://schemas.microsoft.com/office/powerpoint/2010/main" val="4103156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79C71-C8F4-51EC-E39B-64BE0F209DB1}"/>
              </a:ext>
            </a:extLst>
          </p:cNvPr>
          <p:cNvSpPr>
            <a:spLocks noGrp="1"/>
          </p:cNvSpPr>
          <p:nvPr>
            <p:ph type="title"/>
          </p:nvPr>
        </p:nvSpPr>
        <p:spPr>
          <a:xfrm>
            <a:off x="457200" y="228600"/>
            <a:ext cx="8229600" cy="702418"/>
          </a:xfrm>
        </p:spPr>
        <p:txBody>
          <a:bodyPr>
            <a:normAutofit fontScale="90000"/>
          </a:bodyPr>
          <a:lstStyle/>
          <a:p>
            <a:r>
              <a:rPr lang="en-US" dirty="0"/>
              <a:t>Let’s Break it Down ADA 2025</a:t>
            </a:r>
          </a:p>
        </p:txBody>
      </p:sp>
      <p:pic>
        <p:nvPicPr>
          <p:cNvPr id="4" name="Picture 3">
            <a:extLst>
              <a:ext uri="{FF2B5EF4-FFF2-40B4-BE49-F238E27FC236}">
                <a16:creationId xmlns:a16="http://schemas.microsoft.com/office/drawing/2014/main" id="{F0B42689-1FF0-546B-447C-0401C6CD28E1}"/>
              </a:ext>
            </a:extLst>
          </p:cNvPr>
          <p:cNvPicPr>
            <a:picLocks noChangeAspect="1"/>
          </p:cNvPicPr>
          <p:nvPr/>
        </p:nvPicPr>
        <p:blipFill>
          <a:blip r:embed="rId2"/>
          <a:stretch>
            <a:fillRect/>
          </a:stretch>
        </p:blipFill>
        <p:spPr>
          <a:xfrm>
            <a:off x="441394" y="0"/>
            <a:ext cx="8245406" cy="6858000"/>
          </a:xfrm>
          <a:prstGeom prst="rect">
            <a:avLst/>
          </a:prstGeom>
        </p:spPr>
      </p:pic>
      <p:pic>
        <p:nvPicPr>
          <p:cNvPr id="8" name="Picture 7">
            <a:extLst>
              <a:ext uri="{FF2B5EF4-FFF2-40B4-BE49-F238E27FC236}">
                <a16:creationId xmlns:a16="http://schemas.microsoft.com/office/drawing/2014/main" id="{82B212EA-86A0-92F0-0A30-D1666322280B}"/>
              </a:ext>
            </a:extLst>
          </p:cNvPr>
          <p:cNvPicPr>
            <a:picLocks noChangeAspect="1"/>
          </p:cNvPicPr>
          <p:nvPr/>
        </p:nvPicPr>
        <p:blipFill>
          <a:blip r:embed="rId3"/>
          <a:stretch>
            <a:fillRect/>
          </a:stretch>
        </p:blipFill>
        <p:spPr>
          <a:xfrm>
            <a:off x="1447800" y="5715000"/>
            <a:ext cx="2133887" cy="568049"/>
          </a:xfrm>
          <a:prstGeom prst="rect">
            <a:avLst/>
          </a:prstGeom>
        </p:spPr>
      </p:pic>
      <p:sp>
        <p:nvSpPr>
          <p:cNvPr id="5" name="Oval 4">
            <a:extLst>
              <a:ext uri="{FF2B5EF4-FFF2-40B4-BE49-F238E27FC236}">
                <a16:creationId xmlns:a16="http://schemas.microsoft.com/office/drawing/2014/main" id="{E88072C2-B0DE-25A7-80AF-1F243A3609D9}"/>
              </a:ext>
            </a:extLst>
          </p:cNvPr>
          <p:cNvSpPr/>
          <p:nvPr/>
        </p:nvSpPr>
        <p:spPr>
          <a:xfrm>
            <a:off x="2589437" y="2057400"/>
            <a:ext cx="1371600" cy="2172571"/>
          </a:xfrm>
          <a:prstGeom prst="ellipse">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Tree>
    <p:extLst>
      <p:ext uri="{BB962C8B-B14F-4D97-AF65-F5344CB8AC3E}">
        <p14:creationId xmlns:p14="http://schemas.microsoft.com/office/powerpoint/2010/main" val="3167600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914854-DBE9-41CC-3023-23D9E5B850B7}"/>
              </a:ext>
            </a:extLst>
          </p:cNvPr>
          <p:cNvSpPr>
            <a:spLocks noGrp="1"/>
          </p:cNvSpPr>
          <p:nvPr>
            <p:ph type="title"/>
          </p:nvPr>
        </p:nvSpPr>
        <p:spPr>
          <a:xfrm>
            <a:off x="221456" y="300816"/>
            <a:ext cx="8701087" cy="900127"/>
          </a:xfrm>
        </p:spPr>
        <p:txBody>
          <a:bodyPr>
            <a:normAutofit/>
          </a:bodyPr>
          <a:lstStyle/>
          <a:p>
            <a:r>
              <a:rPr lang="en-GB" dirty="0"/>
              <a:t>Heart Failure</a:t>
            </a:r>
            <a:endParaRPr lang="en-GR" dirty="0"/>
          </a:p>
        </p:txBody>
      </p:sp>
      <p:sp>
        <p:nvSpPr>
          <p:cNvPr id="5" name="TextBox 4">
            <a:extLst>
              <a:ext uri="{FF2B5EF4-FFF2-40B4-BE49-F238E27FC236}">
                <a16:creationId xmlns:a16="http://schemas.microsoft.com/office/drawing/2014/main" id="{974D7E1E-C80E-15E8-EADE-F3B890332DF9}"/>
              </a:ext>
            </a:extLst>
          </p:cNvPr>
          <p:cNvSpPr txBox="1"/>
          <p:nvPr/>
        </p:nvSpPr>
        <p:spPr>
          <a:xfrm>
            <a:off x="2364290" y="1200943"/>
            <a:ext cx="6462195"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Gill Sans MT"/>
                <a:ea typeface="+mn-ea"/>
                <a:cs typeface="+mn-cs"/>
              </a:rPr>
              <a:t>In heart failure, use SGLT2i because they improve heart failure and kidney outcomes.</a:t>
            </a:r>
            <a:endParaRPr kumimoji="0" lang="en-GR" sz="2800" b="0" i="0" u="none" strike="noStrike" kern="1200" cap="none" spc="0" normalizeH="0" baseline="0" noProof="0" dirty="0">
              <a:ln>
                <a:noFill/>
              </a:ln>
              <a:solidFill>
                <a:srgbClr val="C00000"/>
              </a:solidFill>
              <a:effectLst/>
              <a:uLnTx/>
              <a:uFillTx/>
              <a:latin typeface="Gill Sans MT"/>
              <a:ea typeface="+mn-ea"/>
              <a:cs typeface="+mn-cs"/>
            </a:endParaRPr>
          </a:p>
        </p:txBody>
      </p:sp>
      <p:sp>
        <p:nvSpPr>
          <p:cNvPr id="11" name="TextBox 10">
            <a:extLst>
              <a:ext uri="{FF2B5EF4-FFF2-40B4-BE49-F238E27FC236}">
                <a16:creationId xmlns:a16="http://schemas.microsoft.com/office/drawing/2014/main" id="{39075D0D-2610-D3BC-FFE8-4CB1C3733239}"/>
              </a:ext>
            </a:extLst>
          </p:cNvPr>
          <p:cNvSpPr txBox="1"/>
          <p:nvPr/>
        </p:nvSpPr>
        <p:spPr>
          <a:xfrm>
            <a:off x="2164699" y="1794528"/>
            <a:ext cx="6648015" cy="923330"/>
          </a:xfrm>
          <a:prstGeom prst="rect">
            <a:avLst/>
          </a:prstGeom>
          <a:noFill/>
        </p:spPr>
        <p:txBody>
          <a:bodyPr wrap="square">
            <a:spAutoFit/>
          </a:bodyPr>
          <a:lstStyle/>
          <a:p>
            <a:pPr lvl="1">
              <a:defRPr/>
            </a:pPr>
            <a:br>
              <a:rPr kumimoji="0" lang="en-US" altLang="en-US" sz="1800" b="0" i="0" u="none" strike="noStrike" kern="1200" cap="none" spc="0" normalizeH="0" baseline="0" noProof="0" dirty="0">
                <a:ln>
                  <a:noFill/>
                </a:ln>
                <a:solidFill>
                  <a:prstClr val="black"/>
                </a:solidFill>
                <a:effectLst/>
                <a:uLnTx/>
                <a:uFillTx/>
                <a:latin typeface="Gill Sans MT"/>
                <a:ea typeface="+mn-ea"/>
                <a:cs typeface="+mn-cs"/>
              </a:rPr>
            </a:br>
            <a:r>
              <a:rPr lang="en-US" altLang="en-US" b="1" dirty="0">
                <a:solidFill>
                  <a:srgbClr val="C00000"/>
                </a:solidFill>
              </a:rPr>
              <a:t> </a:t>
            </a:r>
            <a:r>
              <a:rPr kumimoji="0" lang="en-US" altLang="en-US" sz="1800" b="0" i="0" u="none" strike="noStrike" kern="1200" cap="none" spc="0" normalizeH="0" baseline="0" noProof="0" dirty="0">
                <a:ln>
                  <a:noFill/>
                </a:ln>
                <a:solidFill>
                  <a:prstClr val="black"/>
                </a:solidFill>
                <a:effectLst/>
                <a:uLnTx/>
                <a:uFillTx/>
                <a:latin typeface="Gill Sans MT"/>
                <a:ea typeface="+mn-ea"/>
                <a:cs typeface="+mn-cs"/>
              </a:rPr>
              <a:t>Empagliflozin - Canagliflozin </a:t>
            </a:r>
            <a:r>
              <a:rPr lang="en-US" altLang="en-US" dirty="0">
                <a:solidFill>
                  <a:prstClr val="black"/>
                </a:solidFill>
                <a:latin typeface="Gill Sans MT"/>
              </a:rPr>
              <a:t>- </a:t>
            </a:r>
            <a:r>
              <a:rPr kumimoji="0" lang="en-US" altLang="en-US" sz="1800" b="0" i="0" u="none" strike="noStrike" kern="1200" cap="none" spc="0" normalizeH="0" baseline="0" noProof="0" dirty="0">
                <a:ln>
                  <a:noFill/>
                </a:ln>
                <a:solidFill>
                  <a:prstClr val="black"/>
                </a:solidFill>
                <a:effectLst/>
                <a:uLnTx/>
                <a:uFillTx/>
                <a:latin typeface="Gill Sans MT"/>
                <a:ea typeface="+mn-ea"/>
                <a:cs typeface="+mn-cs"/>
              </a:rPr>
              <a:t>Dapagliflozin - Ertugliflozin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Gill Sans MT"/>
              <a:ea typeface="+mn-ea"/>
              <a:cs typeface="+mn-cs"/>
            </a:endParaRPr>
          </a:p>
        </p:txBody>
      </p:sp>
      <p:pic>
        <p:nvPicPr>
          <p:cNvPr id="3" name="Picture 2">
            <a:extLst>
              <a:ext uri="{FF2B5EF4-FFF2-40B4-BE49-F238E27FC236}">
                <a16:creationId xmlns:a16="http://schemas.microsoft.com/office/drawing/2014/main" id="{36B83395-BC7B-C814-0CFB-4F1281E6F14F}"/>
              </a:ext>
            </a:extLst>
          </p:cNvPr>
          <p:cNvPicPr>
            <a:picLocks noChangeAspect="1"/>
          </p:cNvPicPr>
          <p:nvPr/>
        </p:nvPicPr>
        <p:blipFill>
          <a:blip r:embed="rId4"/>
          <a:stretch>
            <a:fillRect/>
          </a:stretch>
        </p:blipFill>
        <p:spPr>
          <a:xfrm>
            <a:off x="559619" y="1397391"/>
            <a:ext cx="1804671" cy="4445944"/>
          </a:xfrm>
          <a:prstGeom prst="rect">
            <a:avLst/>
          </a:prstGeom>
        </p:spPr>
      </p:pic>
      <p:sp>
        <p:nvSpPr>
          <p:cNvPr id="6" name="TextBox 5">
            <a:extLst>
              <a:ext uri="{FF2B5EF4-FFF2-40B4-BE49-F238E27FC236}">
                <a16:creationId xmlns:a16="http://schemas.microsoft.com/office/drawing/2014/main" id="{2CE8081B-A839-6C05-1CFF-B360CEC99B08}"/>
              </a:ext>
            </a:extLst>
          </p:cNvPr>
          <p:cNvSpPr txBox="1"/>
          <p:nvPr/>
        </p:nvSpPr>
        <p:spPr>
          <a:xfrm>
            <a:off x="2600434" y="2854782"/>
            <a:ext cx="5917380"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MT"/>
                <a:ea typeface="+mn-ea"/>
                <a:cs typeface="+mn-cs"/>
              </a:rPr>
              <a:t>New for 2026</a:t>
            </a:r>
            <a:r>
              <a:rPr lang="en-US" b="1" dirty="0">
                <a:solidFill>
                  <a:prstClr val="black"/>
                </a:solidFill>
                <a:latin typeface="Gill Sans MT"/>
              </a:rPr>
              <a:t> – </a:t>
            </a:r>
            <a:endParaRPr kumimoji="0" lang="en-US" sz="1800" b="1" i="0" u="none" strike="noStrike" kern="1200" cap="none" spc="0" normalizeH="0" baseline="0" noProof="0" dirty="0">
              <a:ln>
                <a:noFill/>
              </a:ln>
              <a:solidFill>
                <a:prstClr val="black"/>
              </a:solidFill>
              <a:effectLst/>
              <a:uLnTx/>
              <a:uFillTx/>
              <a:latin typeface="Gill Sans M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highlight>
                  <a:srgbClr val="FFFF00"/>
                </a:highlight>
                <a:uLnTx/>
                <a:uFillTx/>
                <a:latin typeface="Gill Sans MT"/>
                <a:ea typeface="+mn-ea"/>
                <a:cs typeface="+mn-cs"/>
              </a:rPr>
              <a:t>9.9 In adults with T2D, obesity, and symptomatic HF with </a:t>
            </a:r>
            <a:r>
              <a:rPr lang="en-US" dirty="0">
                <a:solidFill>
                  <a:prstClr val="black"/>
                </a:solidFill>
                <a:highlight>
                  <a:srgbClr val="FFFF00"/>
                </a:highlight>
                <a:latin typeface="Gill Sans MT"/>
              </a:rPr>
              <a:t>preserved ejection fraction, </a:t>
            </a:r>
            <a:r>
              <a:rPr kumimoji="0" lang="en-US" sz="1800" b="0" i="0" u="none" strike="noStrike" kern="1200" cap="none" spc="0" normalizeH="0" baseline="0" noProof="0" dirty="0">
                <a:ln>
                  <a:noFill/>
                </a:ln>
                <a:solidFill>
                  <a:prstClr val="black"/>
                </a:solidFill>
                <a:effectLst/>
                <a:highlight>
                  <a:srgbClr val="FFFF00"/>
                </a:highlight>
                <a:uLnTx/>
                <a:uFillTx/>
                <a:latin typeface="Gill Sans MT"/>
                <a:ea typeface="+mn-ea"/>
                <a:cs typeface="+mn-cs"/>
              </a:rPr>
              <a:t>include a GIP/GLP-1 agonist or GLP-1 agonist with demonstrated benefits for BG reduction in HF events (irrespective of A1C). </a:t>
            </a:r>
          </a:p>
        </p:txBody>
      </p:sp>
      <p:sp>
        <p:nvSpPr>
          <p:cNvPr id="12" name="TextBox 11">
            <a:extLst>
              <a:ext uri="{FF2B5EF4-FFF2-40B4-BE49-F238E27FC236}">
                <a16:creationId xmlns:a16="http://schemas.microsoft.com/office/drawing/2014/main" id="{B9A67604-8037-CCF7-58D2-3E2A8E993F50}"/>
              </a:ext>
            </a:extLst>
          </p:cNvPr>
          <p:cNvSpPr txBox="1"/>
          <p:nvPr/>
        </p:nvSpPr>
        <p:spPr>
          <a:xfrm>
            <a:off x="3154659" y="4405570"/>
            <a:ext cx="4668094" cy="646331"/>
          </a:xfrm>
          <a:prstGeom prst="rect">
            <a:avLst/>
          </a:prstGeom>
          <a:noFill/>
        </p:spPr>
        <p:txBody>
          <a:bodyPr wrap="square">
            <a:spAutoFit/>
          </a:bodyPr>
          <a:lstStyle/>
          <a:p>
            <a:pPr lvl="1">
              <a:defRPr/>
            </a:pPr>
            <a:r>
              <a:rPr kumimoji="0" lang="en-US" altLang="en-US" sz="1800" b="1" i="0" u="none" strike="noStrike" kern="1200" cap="none" spc="0" normalizeH="0" baseline="0" noProof="0" dirty="0">
                <a:ln>
                  <a:noFill/>
                </a:ln>
                <a:solidFill>
                  <a:srgbClr val="C00000"/>
                </a:solidFill>
                <a:effectLst/>
                <a:uLnTx/>
                <a:uFillTx/>
                <a:latin typeface="Gill Sans MT"/>
                <a:ea typeface="+mn-ea"/>
                <a:cs typeface="+mn-cs"/>
              </a:rPr>
              <a:t>GLP-1 RA   </a:t>
            </a:r>
            <a:r>
              <a:rPr lang="en-US" altLang="en-US" b="1" dirty="0">
                <a:solidFill>
                  <a:srgbClr val="C00000"/>
                </a:solidFill>
              </a:rPr>
              <a:t>GLP-1/GIP RA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Gill Sans MT"/>
                <a:ea typeface="+mn-ea"/>
                <a:cs typeface="+mn-cs"/>
              </a:rPr>
              <a:t>Semaglutide     Tirzepatide </a:t>
            </a:r>
          </a:p>
        </p:txBody>
      </p:sp>
      <p:pic>
        <p:nvPicPr>
          <p:cNvPr id="1026" name="Picture 2">
            <a:extLst>
              <a:ext uri="{FF2B5EF4-FFF2-40B4-BE49-F238E27FC236}">
                <a16:creationId xmlns:a16="http://schemas.microsoft.com/office/drawing/2014/main" id="{4B040597-4348-3141-2D86-15FB7BB842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675" y="-1036638"/>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554565B1-14BF-9C90-4B73-A38BC5F4F5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675" y="487363"/>
            <a:ext cx="9525" cy="95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7394D07-230A-7FCF-E0D2-F2618439BB46}"/>
              </a:ext>
            </a:extLst>
          </p:cNvPr>
          <p:cNvSpPr txBox="1"/>
          <p:nvPr/>
        </p:nvSpPr>
        <p:spPr>
          <a:xfrm>
            <a:off x="4486338" y="5821102"/>
            <a:ext cx="458674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highlight>
                  <a:srgbClr val="FFFF00"/>
                </a:highlight>
                <a:uLnTx/>
                <a:uFillTx/>
                <a:latin typeface="Gill Sans MT"/>
                <a:ea typeface="+mn-ea"/>
                <a:cs typeface="+mn-cs"/>
              </a:rPr>
              <a:t>(</a:t>
            </a:r>
            <a:r>
              <a:rPr kumimoji="0" lang="en-US" sz="1800" b="0" i="0" u="none" strike="noStrike" kern="1200" cap="none" spc="0" normalizeH="0" baseline="0" noProof="0" dirty="0" err="1">
                <a:ln>
                  <a:noFill/>
                </a:ln>
                <a:solidFill>
                  <a:prstClr val="black"/>
                </a:solidFill>
                <a:effectLst/>
                <a:highlight>
                  <a:srgbClr val="FFFF00"/>
                </a:highlight>
                <a:uLnTx/>
                <a:uFillTx/>
                <a:latin typeface="Gill Sans MT"/>
                <a:ea typeface="+mn-ea"/>
                <a:cs typeface="+mn-cs"/>
              </a:rPr>
              <a:t>HFrEF</a:t>
            </a:r>
            <a:r>
              <a:rPr kumimoji="0" lang="en-US" sz="1800" b="0" i="0" u="none" strike="noStrike" kern="1200" cap="none" spc="0" normalizeH="0" baseline="0" noProof="0" dirty="0">
                <a:ln>
                  <a:noFill/>
                </a:ln>
                <a:solidFill>
                  <a:prstClr val="black"/>
                </a:solidFill>
                <a:effectLst/>
                <a:highlight>
                  <a:srgbClr val="FFFF00"/>
                </a:highlight>
                <a:uLnTx/>
                <a:uFillTx/>
                <a:latin typeface="Gill Sans MT"/>
                <a:ea typeface="+mn-ea"/>
                <a:cs typeface="+mn-cs"/>
              </a:rPr>
              <a:t>) </a:t>
            </a:r>
            <a:r>
              <a:rPr kumimoji="0" lang="en-US" sz="1800" b="0" i="0" u="none" strike="noStrike" kern="1200" cap="none" spc="0" normalizeH="0" baseline="0" noProof="0" dirty="0">
                <a:ln>
                  <a:noFill/>
                </a:ln>
                <a:solidFill>
                  <a:prstClr val="black"/>
                </a:solidFill>
                <a:effectLst/>
                <a:uLnTx/>
                <a:uFillTx/>
                <a:latin typeface="Gill Sans MT"/>
                <a:ea typeface="+mn-ea"/>
                <a:cs typeface="+mn-cs"/>
              </a:rPr>
              <a:t>Heart failure with reduced ejection fraction  ≤40% )</a:t>
            </a:r>
            <a:r>
              <a:rPr kumimoji="0" lang="en-US" sz="1800" b="0" i="0" u="none" strike="noStrike" kern="1200" cap="none" spc="0" normalizeH="0" baseline="0" noProof="0" dirty="0">
                <a:ln>
                  <a:noFill/>
                </a:ln>
                <a:solidFill>
                  <a:prstClr val="black"/>
                </a:solidFill>
                <a:effectLst/>
                <a:highlight>
                  <a:srgbClr val="FFFF00"/>
                </a:highlight>
                <a:uLnTx/>
                <a:uFillTx/>
                <a:latin typeface="Gill Sans MT"/>
                <a:ea typeface="+mn-ea"/>
                <a:cs typeface="+mn-cs"/>
              </a:rPr>
              <a:t>, </a:t>
            </a:r>
            <a:endParaRPr kumimoji="0" lang="en-US" sz="1800" b="0" i="0" u="none" strike="noStrike" kern="1200" cap="none" spc="0" normalizeH="0" baseline="0" noProof="0" dirty="0">
              <a:ln>
                <a:noFill/>
              </a:ln>
              <a:solidFill>
                <a:prstClr val="black"/>
              </a:solidFill>
              <a:effectLst/>
              <a:uLnTx/>
              <a:uFillTx/>
              <a:latin typeface="Gill Sans MT"/>
              <a:ea typeface="+mn-ea"/>
              <a:cs typeface="+mn-cs"/>
            </a:endParaRPr>
          </a:p>
        </p:txBody>
      </p:sp>
      <p:sp>
        <p:nvSpPr>
          <p:cNvPr id="8" name="TextBox 7">
            <a:extLst>
              <a:ext uri="{FF2B5EF4-FFF2-40B4-BE49-F238E27FC236}">
                <a16:creationId xmlns:a16="http://schemas.microsoft.com/office/drawing/2014/main" id="{3A10950E-8F49-A9F1-7302-92477FED7196}"/>
              </a:ext>
            </a:extLst>
          </p:cNvPr>
          <p:cNvSpPr txBox="1"/>
          <p:nvPr/>
        </p:nvSpPr>
        <p:spPr>
          <a:xfrm>
            <a:off x="208936" y="5937892"/>
            <a:ext cx="411457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highlight>
                  <a:srgbClr val="FFFF00"/>
                </a:highlight>
                <a:uLnTx/>
                <a:uFillTx/>
                <a:latin typeface="Gill Sans MT"/>
                <a:ea typeface="+mn-ea"/>
                <a:cs typeface="+mn-cs"/>
              </a:rPr>
              <a:t>HFpEF </a:t>
            </a:r>
            <a:r>
              <a:rPr kumimoji="0" lang="en-US" sz="1800" b="0" i="0" u="none" strike="noStrike" kern="1200" cap="none" spc="0" normalizeH="0" baseline="0" noProof="0" dirty="0">
                <a:ln>
                  <a:noFill/>
                </a:ln>
                <a:solidFill>
                  <a:prstClr val="black"/>
                </a:solidFill>
                <a:effectLst/>
                <a:uLnTx/>
                <a:uFillTx/>
                <a:latin typeface="Gill Sans MT"/>
                <a:ea typeface="+mn-ea"/>
                <a:cs typeface="+mn-cs"/>
              </a:rPr>
              <a:t>Heart failure with preserved ejection </a:t>
            </a:r>
            <a:r>
              <a:rPr kumimoji="0" lang="en-US" sz="1800" b="0" i="0" u="none" strike="noStrike" kern="1200" cap="none" spc="0" normalizeH="0" baseline="0" noProof="0">
                <a:ln>
                  <a:noFill/>
                </a:ln>
                <a:solidFill>
                  <a:prstClr val="black"/>
                </a:solidFill>
                <a:effectLst/>
                <a:uLnTx/>
                <a:uFillTx/>
                <a:latin typeface="Gill Sans MT"/>
                <a:ea typeface="+mn-ea"/>
                <a:cs typeface="+mn-cs"/>
              </a:rPr>
              <a:t>fraction ≥40</a:t>
            </a:r>
            <a:r>
              <a:rPr kumimoji="0" lang="en-US" sz="1800" b="0" i="0" u="none" strike="noStrike" kern="1200" cap="none" spc="0" normalizeH="0" baseline="0" noProof="0" dirty="0">
                <a:ln>
                  <a:noFill/>
                </a:ln>
                <a:solidFill>
                  <a:prstClr val="black"/>
                </a:solidFill>
                <a:effectLst/>
                <a:uLnTx/>
                <a:uFillTx/>
                <a:latin typeface="Gill Sans MT"/>
                <a:ea typeface="+mn-ea"/>
                <a:cs typeface="+mn-cs"/>
              </a:rPr>
              <a:t>% )</a:t>
            </a:r>
            <a:r>
              <a:rPr kumimoji="0" lang="en-US" sz="1800" b="0" i="0" u="none" strike="noStrike" kern="1200" cap="none" spc="0" normalizeH="0" baseline="0" noProof="0" dirty="0">
                <a:ln>
                  <a:noFill/>
                </a:ln>
                <a:solidFill>
                  <a:prstClr val="black"/>
                </a:solidFill>
                <a:effectLst/>
                <a:highlight>
                  <a:srgbClr val="FFFF00"/>
                </a:highlight>
                <a:uLnTx/>
                <a:uFillTx/>
                <a:latin typeface="Gill Sans MT"/>
                <a:ea typeface="+mn-ea"/>
                <a:cs typeface="+mn-cs"/>
              </a:rPr>
              <a:t>, </a:t>
            </a:r>
            <a:endParaRPr kumimoji="0" lang="en-US" sz="1800" b="0" i="0" u="none" strike="noStrike" kern="1200" cap="none" spc="0" normalizeH="0" baseline="0" noProof="0" dirty="0">
              <a:ln>
                <a:noFill/>
              </a:ln>
              <a:solidFill>
                <a:prstClr val="black"/>
              </a:solidFill>
              <a:effectLst/>
              <a:uLnTx/>
              <a:uFillTx/>
              <a:latin typeface="Gill Sans MT"/>
              <a:ea typeface="+mn-ea"/>
              <a:cs typeface="+mn-cs"/>
            </a:endParaRPr>
          </a:p>
        </p:txBody>
      </p:sp>
    </p:spTree>
    <p:extLst>
      <p:ext uri="{BB962C8B-B14F-4D97-AF65-F5344CB8AC3E}">
        <p14:creationId xmlns:p14="http://schemas.microsoft.com/office/powerpoint/2010/main" val="2593894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B760BF84-C6DA-439D-8E18-43D602B5FD7D}"/>
              </a:ext>
            </a:extLst>
          </p:cNvPr>
          <p:cNvSpPr>
            <a:spLocks noGrp="1" noChangeArrowheads="1"/>
          </p:cNvSpPr>
          <p:nvPr>
            <p:ph type="title"/>
          </p:nvPr>
        </p:nvSpPr>
        <p:spPr/>
        <p:txBody>
          <a:bodyPr>
            <a:normAutofit/>
          </a:bodyPr>
          <a:lstStyle/>
          <a:p>
            <a:pPr eaLnBrk="1" hangingPunct="1"/>
            <a:r>
              <a:rPr lang="en-US" altLang="en-US" sz="4400" dirty="0"/>
              <a:t>Side Effects of SGLT-2 Inhibitors</a:t>
            </a:r>
          </a:p>
        </p:txBody>
      </p:sp>
      <p:graphicFrame>
        <p:nvGraphicFramePr>
          <p:cNvPr id="6" name="Diagram 5">
            <a:extLst>
              <a:ext uri="{FF2B5EF4-FFF2-40B4-BE49-F238E27FC236}">
                <a16:creationId xmlns:a16="http://schemas.microsoft.com/office/drawing/2014/main" id="{44D752B9-D492-4692-A6FC-7DAB2B4231D8}"/>
              </a:ext>
            </a:extLst>
          </p:cNvPr>
          <p:cNvGraphicFramePr/>
          <p:nvPr/>
        </p:nvGraphicFramePr>
        <p:xfrm>
          <a:off x="480647" y="1438315"/>
          <a:ext cx="7983416" cy="48813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94901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97789-728D-7BFB-C18D-F7DFDD0FE05B}"/>
            </a:ext>
          </a:extLst>
        </p:cNvPr>
        <p:cNvGrpSpPr/>
        <p:nvPr/>
      </p:nvGrpSpPr>
      <p:grpSpPr>
        <a:xfrm>
          <a:off x="0" y="0"/>
          <a:ext cx="0" cy="0"/>
          <a:chOff x="0" y="0"/>
          <a:chExt cx="0" cy="0"/>
        </a:xfrm>
      </p:grpSpPr>
      <p:sp>
        <p:nvSpPr>
          <p:cNvPr id="97282" name="Title 1">
            <a:extLst>
              <a:ext uri="{FF2B5EF4-FFF2-40B4-BE49-F238E27FC236}">
                <a16:creationId xmlns:a16="http://schemas.microsoft.com/office/drawing/2014/main" id="{51F00152-DC64-6544-F842-B9F0E7EB93D0}"/>
              </a:ext>
            </a:extLst>
          </p:cNvPr>
          <p:cNvSpPr>
            <a:spLocks noGrp="1" noChangeArrowheads="1"/>
          </p:cNvSpPr>
          <p:nvPr>
            <p:ph type="title"/>
          </p:nvPr>
        </p:nvSpPr>
        <p:spPr>
          <a:xfrm>
            <a:off x="457200" y="228600"/>
            <a:ext cx="8229600" cy="914400"/>
          </a:xfrm>
        </p:spPr>
        <p:txBody>
          <a:bodyPr anchor="b">
            <a:normAutofit/>
          </a:bodyPr>
          <a:lstStyle/>
          <a:p>
            <a:pPr eaLnBrk="1" hangingPunct="1"/>
            <a:r>
              <a:rPr lang="en-US" altLang="en-US" dirty="0"/>
              <a:t>Case Study LS</a:t>
            </a:r>
          </a:p>
        </p:txBody>
      </p:sp>
      <p:sp>
        <p:nvSpPr>
          <p:cNvPr id="3" name="Content Placeholder 2">
            <a:extLst>
              <a:ext uri="{FF2B5EF4-FFF2-40B4-BE49-F238E27FC236}">
                <a16:creationId xmlns:a16="http://schemas.microsoft.com/office/drawing/2014/main" id="{C6118D99-608E-C1F0-0D63-8371A2964418}"/>
              </a:ext>
            </a:extLst>
          </p:cNvPr>
          <p:cNvSpPr>
            <a:spLocks noGrp="1"/>
          </p:cNvSpPr>
          <p:nvPr>
            <p:ph sz="quarter" idx="1"/>
          </p:nvPr>
        </p:nvSpPr>
        <p:spPr>
          <a:xfrm>
            <a:off x="457200" y="1219200"/>
            <a:ext cx="4041648" cy="5181600"/>
          </a:xfrm>
        </p:spPr>
        <p:txBody>
          <a:bodyPr rtlCol="0">
            <a:normAutofit fontScale="92500" lnSpcReduction="10000"/>
          </a:bodyPr>
          <a:lstStyle/>
          <a:p>
            <a:pPr marL="0" indent="0">
              <a:lnSpc>
                <a:spcPct val="120000"/>
              </a:lnSpc>
              <a:buNone/>
              <a:defRPr/>
            </a:pPr>
            <a:r>
              <a:rPr lang="en-US" sz="2800" dirty="0"/>
              <a:t>LS is 69 with type 2 diabetes for over a decade. Takes metformin 1000mg twice daily. </a:t>
            </a:r>
            <a:r>
              <a:rPr lang="en-US" sz="2800" dirty="0">
                <a:solidFill>
                  <a:srgbClr val="0070C0"/>
                </a:solidFill>
              </a:rPr>
              <a:t>Admitted to hospital with heart failure.</a:t>
            </a:r>
          </a:p>
          <a:p>
            <a:pPr marL="0" indent="0">
              <a:lnSpc>
                <a:spcPct val="120000"/>
              </a:lnSpc>
              <a:buNone/>
              <a:defRPr/>
            </a:pPr>
            <a:r>
              <a:rPr lang="en-US" sz="2800" dirty="0"/>
              <a:t>A1C=7.3%. </a:t>
            </a:r>
            <a:br>
              <a:rPr lang="en-US" sz="2800" dirty="0"/>
            </a:br>
            <a:r>
              <a:rPr lang="en-US" sz="2800" dirty="0"/>
              <a:t>UACR 212mg/gm</a:t>
            </a:r>
          </a:p>
          <a:p>
            <a:pPr marL="0" indent="0" eaLnBrk="1" fontAlgn="auto" hangingPunct="1">
              <a:lnSpc>
                <a:spcPct val="120000"/>
              </a:lnSpc>
              <a:spcAft>
                <a:spcPts val="0"/>
              </a:spcAft>
              <a:buNone/>
              <a:defRPr/>
            </a:pPr>
            <a:r>
              <a:rPr lang="en-US" sz="2800" dirty="0"/>
              <a:t>eGFR=46 </a:t>
            </a:r>
            <a:br>
              <a:rPr lang="en-US" sz="2800" dirty="0"/>
            </a:br>
            <a:r>
              <a:rPr lang="en-US" sz="2800" dirty="0"/>
              <a:t>B/P 146/82</a:t>
            </a:r>
          </a:p>
          <a:p>
            <a:pPr marL="0" indent="0" eaLnBrk="1" fontAlgn="auto" hangingPunct="1">
              <a:lnSpc>
                <a:spcPct val="120000"/>
              </a:lnSpc>
              <a:spcAft>
                <a:spcPts val="0"/>
              </a:spcAft>
              <a:buNone/>
              <a:defRPr/>
            </a:pPr>
            <a:r>
              <a:rPr lang="en-US" sz="2800" dirty="0"/>
              <a:t>What class of diabetes med do we need to start?</a:t>
            </a:r>
          </a:p>
          <a:p>
            <a:pPr marL="0" indent="0" eaLnBrk="1" fontAlgn="auto" hangingPunct="1">
              <a:lnSpc>
                <a:spcPct val="120000"/>
              </a:lnSpc>
              <a:spcAft>
                <a:spcPts val="0"/>
              </a:spcAft>
              <a:buNone/>
              <a:defRPr/>
            </a:pPr>
            <a:endParaRPr lang="en-US" sz="2800" dirty="0"/>
          </a:p>
          <a:p>
            <a:pPr eaLnBrk="1" fontAlgn="auto" hangingPunct="1">
              <a:lnSpc>
                <a:spcPct val="90000"/>
              </a:lnSpc>
              <a:spcAft>
                <a:spcPts val="0"/>
              </a:spcAft>
              <a:defRPr/>
            </a:pPr>
            <a:endParaRPr lang="en-US" sz="2800" dirty="0"/>
          </a:p>
        </p:txBody>
      </p:sp>
      <p:pic>
        <p:nvPicPr>
          <p:cNvPr id="4" name="Picture 3" descr="Woman wearing a white shirt">
            <a:extLst>
              <a:ext uri="{FF2B5EF4-FFF2-40B4-BE49-F238E27FC236}">
                <a16:creationId xmlns:a16="http://schemas.microsoft.com/office/drawing/2014/main" id="{353EA598-4192-0827-5B32-4F9B6858F9A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565" r="31798" b="-3"/>
          <a:stretch/>
        </p:blipFill>
        <p:spPr>
          <a:xfrm>
            <a:off x="5152875" y="1219200"/>
            <a:ext cx="3744762" cy="4575048"/>
          </a:xfrm>
          <a:prstGeom prst="rect">
            <a:avLst/>
          </a:prstGeom>
          <a:noFill/>
        </p:spPr>
      </p:pic>
      <p:pic>
        <p:nvPicPr>
          <p:cNvPr id="2" name="Picture 1">
            <a:extLst>
              <a:ext uri="{FF2B5EF4-FFF2-40B4-BE49-F238E27FC236}">
                <a16:creationId xmlns:a16="http://schemas.microsoft.com/office/drawing/2014/main" id="{62D88CD4-08D3-6478-C031-A198C95E11E7}"/>
              </a:ext>
            </a:extLst>
          </p:cNvPr>
          <p:cNvPicPr>
            <a:picLocks noChangeAspect="1"/>
          </p:cNvPicPr>
          <p:nvPr/>
        </p:nvPicPr>
        <p:blipFill>
          <a:blip r:embed="rId4"/>
          <a:stretch>
            <a:fillRect/>
          </a:stretch>
        </p:blipFill>
        <p:spPr>
          <a:xfrm>
            <a:off x="5152875" y="410494"/>
            <a:ext cx="3744762" cy="3229249"/>
          </a:xfrm>
          <a:prstGeom prst="rect">
            <a:avLst/>
          </a:prstGeom>
        </p:spPr>
      </p:pic>
      <p:pic>
        <p:nvPicPr>
          <p:cNvPr id="5" name="Picture 4">
            <a:extLst>
              <a:ext uri="{FF2B5EF4-FFF2-40B4-BE49-F238E27FC236}">
                <a16:creationId xmlns:a16="http://schemas.microsoft.com/office/drawing/2014/main" id="{F1F001A7-FA1E-6476-3CA5-22E0571ECEB4}"/>
              </a:ext>
            </a:extLst>
          </p:cNvPr>
          <p:cNvPicPr>
            <a:picLocks noChangeAspect="1"/>
          </p:cNvPicPr>
          <p:nvPr/>
        </p:nvPicPr>
        <p:blipFill>
          <a:blip r:embed="rId5"/>
          <a:stretch>
            <a:fillRect/>
          </a:stretch>
        </p:blipFill>
        <p:spPr>
          <a:xfrm>
            <a:off x="5152875" y="3576828"/>
            <a:ext cx="3744762" cy="2870678"/>
          </a:xfrm>
          <a:prstGeom prst="rect">
            <a:avLst/>
          </a:prstGeom>
        </p:spPr>
      </p:pic>
    </p:spTree>
    <p:extLst>
      <p:ext uri="{BB962C8B-B14F-4D97-AF65-F5344CB8AC3E}">
        <p14:creationId xmlns:p14="http://schemas.microsoft.com/office/powerpoint/2010/main" val="2226840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914854-DBE9-41CC-3023-23D9E5B850B7}"/>
              </a:ext>
            </a:extLst>
          </p:cNvPr>
          <p:cNvSpPr>
            <a:spLocks noGrp="1"/>
          </p:cNvSpPr>
          <p:nvPr>
            <p:ph type="title"/>
          </p:nvPr>
        </p:nvSpPr>
        <p:spPr>
          <a:xfrm>
            <a:off x="378618" y="201023"/>
            <a:ext cx="8386763" cy="950055"/>
          </a:xfrm>
        </p:spPr>
        <p:txBody>
          <a:bodyPr>
            <a:noAutofit/>
          </a:bodyPr>
          <a:lstStyle/>
          <a:p>
            <a:r>
              <a:rPr lang="en-GB" sz="3000" dirty="0"/>
              <a:t>Chronic Kidney Disease - </a:t>
            </a:r>
            <a:r>
              <a:rPr lang="en-GR" sz="3000" dirty="0"/>
              <a:t>Choosing </a:t>
            </a:r>
            <a:r>
              <a:rPr lang="en-US" sz="3000" dirty="0"/>
              <a:t>glucose-lowering</a:t>
            </a:r>
            <a:r>
              <a:rPr lang="en-GR" sz="3000" dirty="0"/>
              <a:t> medication </a:t>
            </a:r>
            <a:r>
              <a:rPr lang="en-US" sz="3000" dirty="0"/>
              <a:t> </a:t>
            </a:r>
            <a:endParaRPr lang="en-GR" sz="3000" dirty="0"/>
          </a:p>
        </p:txBody>
      </p:sp>
      <p:sp>
        <p:nvSpPr>
          <p:cNvPr id="6" name="TextBox 5">
            <a:extLst>
              <a:ext uri="{FF2B5EF4-FFF2-40B4-BE49-F238E27FC236}">
                <a16:creationId xmlns:a16="http://schemas.microsoft.com/office/drawing/2014/main" id="{A9546756-3EA2-E31D-0BC8-4D55E4107203}"/>
              </a:ext>
            </a:extLst>
          </p:cNvPr>
          <p:cNvSpPr txBox="1"/>
          <p:nvPr/>
        </p:nvSpPr>
        <p:spPr>
          <a:xfrm>
            <a:off x="5569066" y="1162009"/>
            <a:ext cx="3519713" cy="57554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a:ea typeface="+mn-ea"/>
                <a:cs typeface="+mn-cs"/>
              </a:rPr>
              <a:t>In renal failure, use SGLT-2 in people with GFR ≥ 20 and continue until initiation of dialysis or transplantation.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70C0"/>
                </a:solidFill>
                <a:effectLst/>
                <a:uLnTx/>
                <a:uFillTx/>
                <a:latin typeface="Gill Sans MT"/>
                <a:ea typeface="+mn-ea"/>
                <a:cs typeface="+mn-cs"/>
              </a:rPr>
              <a:t>(When GFR &lt;45, SGLT-2’s don’t lower BG much.)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ill Sans M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a:ea typeface="+mn-ea"/>
                <a:cs typeface="+mn-cs"/>
              </a:rPr>
              <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a:ea typeface="+mn-ea"/>
                <a:cs typeface="+mn-cs"/>
              </a:rPr>
              <a:t>GLP* with proven CVD benefit if SGLT2 not tolerated or contraindicated</a:t>
            </a:r>
            <a:br>
              <a:rPr kumimoji="0" lang="en-US" sz="2400" b="0" i="0" u="none" strike="noStrike" kern="1200" cap="none" spc="0" normalizeH="0" baseline="0" noProof="0" dirty="0">
                <a:ln>
                  <a:noFill/>
                </a:ln>
                <a:solidFill>
                  <a:prstClr val="black"/>
                </a:solidFill>
                <a:effectLst/>
                <a:uLnTx/>
                <a:uFillTx/>
                <a:latin typeface="Gill Sans MT"/>
                <a:ea typeface="+mn-ea"/>
                <a:cs typeface="+mn-cs"/>
              </a:rPr>
            </a:br>
            <a:endParaRPr kumimoji="0" lang="en-US" sz="2400" b="0" i="0" u="none" strike="noStrike" kern="1200" cap="none" spc="0" normalizeH="0" baseline="0" noProof="0" dirty="0">
              <a:ln>
                <a:noFill/>
              </a:ln>
              <a:solidFill>
                <a:prstClr val="black"/>
              </a:solidFill>
              <a:effectLst/>
              <a:uLnTx/>
              <a:uFillTx/>
              <a:latin typeface="Gill Sans M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70C0"/>
                </a:solidFill>
                <a:effectLst/>
                <a:uLnTx/>
                <a:uFillTx/>
                <a:latin typeface="Gill Sans MT"/>
                <a:ea typeface="+mn-ea"/>
                <a:cs typeface="+mn-cs"/>
              </a:rPr>
              <a:t>*Semaglutide improves kidney function.</a:t>
            </a:r>
          </a:p>
        </p:txBody>
      </p:sp>
      <p:pic>
        <p:nvPicPr>
          <p:cNvPr id="8" name="Picture 7">
            <a:extLst>
              <a:ext uri="{FF2B5EF4-FFF2-40B4-BE49-F238E27FC236}">
                <a16:creationId xmlns:a16="http://schemas.microsoft.com/office/drawing/2014/main" id="{02CE5657-524C-6B47-8A72-10F99833CFFC}"/>
              </a:ext>
            </a:extLst>
          </p:cNvPr>
          <p:cNvPicPr>
            <a:picLocks noChangeAspect="1"/>
          </p:cNvPicPr>
          <p:nvPr/>
        </p:nvPicPr>
        <p:blipFill>
          <a:blip r:embed="rId3"/>
          <a:stretch>
            <a:fillRect/>
          </a:stretch>
        </p:blipFill>
        <p:spPr>
          <a:xfrm>
            <a:off x="273274" y="4495800"/>
            <a:ext cx="2548869" cy="678518"/>
          </a:xfrm>
          <a:prstGeom prst="rect">
            <a:avLst/>
          </a:prstGeom>
        </p:spPr>
      </p:pic>
      <p:pic>
        <p:nvPicPr>
          <p:cNvPr id="3" name="Picture 2">
            <a:extLst>
              <a:ext uri="{FF2B5EF4-FFF2-40B4-BE49-F238E27FC236}">
                <a16:creationId xmlns:a16="http://schemas.microsoft.com/office/drawing/2014/main" id="{B719D141-DA1B-E089-F02C-F8E8AB31E635}"/>
              </a:ext>
            </a:extLst>
          </p:cNvPr>
          <p:cNvPicPr>
            <a:picLocks noChangeAspect="1"/>
          </p:cNvPicPr>
          <p:nvPr/>
        </p:nvPicPr>
        <p:blipFill>
          <a:blip r:embed="rId4"/>
          <a:stretch>
            <a:fillRect/>
          </a:stretch>
        </p:blipFill>
        <p:spPr>
          <a:xfrm>
            <a:off x="346410" y="1162009"/>
            <a:ext cx="5292636" cy="5325922"/>
          </a:xfrm>
          <a:prstGeom prst="rect">
            <a:avLst/>
          </a:prstGeom>
        </p:spPr>
      </p:pic>
      <p:sp>
        <p:nvSpPr>
          <p:cNvPr id="9" name="Oval 8">
            <a:extLst>
              <a:ext uri="{FF2B5EF4-FFF2-40B4-BE49-F238E27FC236}">
                <a16:creationId xmlns:a16="http://schemas.microsoft.com/office/drawing/2014/main" id="{E73BDDC8-9EBC-2618-8A7A-2D67003FC79D}"/>
              </a:ext>
            </a:extLst>
          </p:cNvPr>
          <p:cNvSpPr/>
          <p:nvPr/>
        </p:nvSpPr>
        <p:spPr>
          <a:xfrm>
            <a:off x="3574935" y="1430491"/>
            <a:ext cx="2137247" cy="4788957"/>
          </a:xfrm>
          <a:prstGeom prst="ellipse">
            <a:avLst/>
          </a:prstGeom>
          <a:noFill/>
          <a:ln w="28575">
            <a:solidFill>
              <a:srgbClr val="C00000"/>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Tree>
    <p:extLst>
      <p:ext uri="{BB962C8B-B14F-4D97-AF65-F5344CB8AC3E}">
        <p14:creationId xmlns:p14="http://schemas.microsoft.com/office/powerpoint/2010/main" val="44761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extLst>
    <p:ext uri="{6950BFC3-D8DA-4A85-94F7-54DA5524770B}">
      <p188:commentRel xmlns:p188="http://schemas.microsoft.com/office/powerpoint/2018/8/main" r:id="rId2"/>
    </p:ext>
  </p:extLs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07EC7-C1E8-515E-9AF6-4376179E85C3}"/>
              </a:ext>
            </a:extLst>
          </p:cNvPr>
          <p:cNvSpPr>
            <a:spLocks noGrp="1"/>
          </p:cNvSpPr>
          <p:nvPr>
            <p:ph type="title"/>
          </p:nvPr>
        </p:nvSpPr>
        <p:spPr/>
        <p:txBody>
          <a:bodyPr>
            <a:normAutofit fontScale="90000"/>
          </a:bodyPr>
          <a:lstStyle/>
          <a:p>
            <a:r>
              <a:rPr lang="en-US" dirty="0"/>
              <a:t>New in 2026: GLP-1 in Kidney Disease </a:t>
            </a:r>
          </a:p>
        </p:txBody>
      </p:sp>
      <p:sp>
        <p:nvSpPr>
          <p:cNvPr id="3" name="TextBox 2">
            <a:extLst>
              <a:ext uri="{FF2B5EF4-FFF2-40B4-BE49-F238E27FC236}">
                <a16:creationId xmlns:a16="http://schemas.microsoft.com/office/drawing/2014/main" id="{73C76141-752B-F110-9446-0B71F57DABEE}"/>
              </a:ext>
            </a:extLst>
          </p:cNvPr>
          <p:cNvSpPr txBox="1"/>
          <p:nvPr/>
        </p:nvSpPr>
        <p:spPr>
          <a:xfrm>
            <a:off x="481584" y="1295400"/>
            <a:ext cx="5385816" cy="553997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Gill Sans MT"/>
                <a:ea typeface="+mn-ea"/>
                <a:cs typeface="+mn-cs"/>
              </a:rPr>
              <a:t>In adults with T2D and advanced CKD (eGFR &lt;30), a GLP-1 RA is preferred for glycemic management due to lower risk of hypoglycemia and for CV event reduction.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Gill Sans M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70C0"/>
                </a:solidFill>
                <a:effectLst/>
                <a:uLnTx/>
                <a:uFillTx/>
                <a:latin typeface="Gill Sans MT"/>
                <a:ea typeface="+mn-ea"/>
                <a:cs typeface="+mn-cs"/>
              </a:rPr>
              <a:t>Individuals on dialysis can be safely initiated or continued on GLP-1 based therapy to reduce CV risk and mortality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Gill Sans M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Gill Sans MT"/>
                <a:ea typeface="+mn-ea"/>
                <a:cs typeface="+mn-cs"/>
              </a:rPr>
              <a:t>Reminder: only GLP-1 with renal restrictions are exenatide and </a:t>
            </a:r>
            <a:r>
              <a:rPr kumimoji="0" lang="en-US" sz="2400" b="0" i="0" u="none" strike="noStrike" kern="1200" cap="none" spc="0" normalizeH="0" baseline="0" noProof="0" dirty="0" err="1">
                <a:ln>
                  <a:noFill/>
                </a:ln>
                <a:solidFill>
                  <a:prstClr val="black"/>
                </a:solidFill>
                <a:effectLst/>
                <a:uLnTx/>
                <a:uFillTx/>
                <a:latin typeface="Gill Sans MT"/>
                <a:ea typeface="+mn-ea"/>
                <a:cs typeface="+mn-cs"/>
              </a:rPr>
              <a:t>lixisenatide</a:t>
            </a:r>
            <a:endParaRPr kumimoji="0" lang="en-US" sz="2400" b="0" i="0" u="none" strike="noStrike" kern="1200" cap="none" spc="0" normalizeH="0" baseline="0" noProof="0" dirty="0">
              <a:ln>
                <a:noFill/>
              </a:ln>
              <a:solidFill>
                <a:prstClr val="black"/>
              </a:solidFill>
              <a:effectLst/>
              <a:uLnTx/>
              <a:uFillTx/>
              <a:latin typeface="Gill Sans M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ill Sans MT"/>
              <a:ea typeface="+mn-ea"/>
              <a:cs typeface="+mn-cs"/>
            </a:endParaRPr>
          </a:p>
        </p:txBody>
      </p:sp>
      <p:pic>
        <p:nvPicPr>
          <p:cNvPr id="5" name="Picture 4" descr="Woman raising hand">
            <a:extLst>
              <a:ext uri="{FF2B5EF4-FFF2-40B4-BE49-F238E27FC236}">
                <a16:creationId xmlns:a16="http://schemas.microsoft.com/office/drawing/2014/main" id="{CA82A88E-C638-95B5-65CF-40B1028F04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4600" y="1295400"/>
            <a:ext cx="1961628" cy="5122359"/>
          </a:xfrm>
          <a:prstGeom prst="rect">
            <a:avLst/>
          </a:prstGeom>
        </p:spPr>
      </p:pic>
      <p:sp>
        <p:nvSpPr>
          <p:cNvPr id="4" name="TextBox 3">
            <a:extLst>
              <a:ext uri="{FF2B5EF4-FFF2-40B4-BE49-F238E27FC236}">
                <a16:creationId xmlns:a16="http://schemas.microsoft.com/office/drawing/2014/main" id="{29798B7B-719A-0956-61A0-CCF6C941F543}"/>
              </a:ext>
            </a:extLst>
          </p:cNvPr>
          <p:cNvSpPr txBox="1"/>
          <p:nvPr/>
        </p:nvSpPr>
        <p:spPr>
          <a:xfrm>
            <a:off x="6449568" y="6460599"/>
            <a:ext cx="2667000" cy="369332"/>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Helvetica" panose="020B0604020202020204" pitchFamily="34" charset="0"/>
                <a:ea typeface="+mn-ea"/>
                <a:cs typeface="+mn-cs"/>
              </a:rPr>
              <a:t>From: 9. Pharmacologic Approaches to Glycemic Treatment: Standards of Care in Diabetes—2026 </a:t>
            </a:r>
          </a:p>
        </p:txBody>
      </p:sp>
    </p:spTree>
    <p:extLst>
      <p:ext uri="{BB962C8B-B14F-4D97-AF65-F5344CB8AC3E}">
        <p14:creationId xmlns:p14="http://schemas.microsoft.com/office/powerpoint/2010/main" val="3442119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a:extLst>
              <a:ext uri="{FF2B5EF4-FFF2-40B4-BE49-F238E27FC236}">
                <a16:creationId xmlns:a16="http://schemas.microsoft.com/office/drawing/2014/main" id="{C91E6876-E1E6-48B2-BE70-A88253617B94}"/>
              </a:ext>
            </a:extLst>
          </p:cNvPr>
          <p:cNvSpPr>
            <a:spLocks noGrp="1" noChangeArrowheads="1"/>
          </p:cNvSpPr>
          <p:nvPr>
            <p:ph type="title"/>
          </p:nvPr>
        </p:nvSpPr>
        <p:spPr>
          <a:xfrm>
            <a:off x="457200" y="152400"/>
            <a:ext cx="8229600" cy="762000"/>
          </a:xfrm>
        </p:spPr>
        <p:txBody>
          <a:bodyPr>
            <a:normAutofit/>
          </a:bodyPr>
          <a:lstStyle/>
          <a:p>
            <a:pPr eaLnBrk="1" hangingPunct="1"/>
            <a:r>
              <a:rPr lang="en-US" altLang="en-US" sz="4000" dirty="0"/>
              <a:t>SGLT-2i Indications Summary</a:t>
            </a:r>
          </a:p>
        </p:txBody>
      </p:sp>
      <p:sp>
        <p:nvSpPr>
          <p:cNvPr id="78877" name="TextBox 5">
            <a:extLst>
              <a:ext uri="{FF2B5EF4-FFF2-40B4-BE49-F238E27FC236}">
                <a16:creationId xmlns:a16="http://schemas.microsoft.com/office/drawing/2014/main" id="{958D2FF1-852B-4FC8-9F66-45D1FCC4FBFB}"/>
              </a:ext>
            </a:extLst>
          </p:cNvPr>
          <p:cNvSpPr txBox="1">
            <a:spLocks noChangeArrowheads="1"/>
          </p:cNvSpPr>
          <p:nvPr/>
        </p:nvSpPr>
        <p:spPr bwMode="auto">
          <a:xfrm>
            <a:off x="598124" y="6446939"/>
            <a:ext cx="7947752" cy="258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rgbClr val="86AA2C"/>
              </a:buClr>
              <a:buSzPct val="76000"/>
              <a:buFont typeface="Wingdings 3" panose="05040102010807070707" pitchFamily="18" charset="2"/>
              <a:buChar char=""/>
              <a:defRPr sz="3200">
                <a:solidFill>
                  <a:schemeClr val="tx1"/>
                </a:solidFill>
                <a:latin typeface="Calibri" panose="020F0502020204030204" pitchFamily="34" charset="0"/>
              </a:defRPr>
            </a:lvl1pPr>
            <a:lvl2pPr marL="742950" indent="-285750">
              <a:spcBef>
                <a:spcPts val="500"/>
              </a:spcBef>
              <a:buClr>
                <a:srgbClr val="86AA2C"/>
              </a:buClr>
              <a:buSzPct val="76000"/>
              <a:buFont typeface="Wingdings 3" panose="05040102010807070707" pitchFamily="18" charset="2"/>
              <a:buChar char=""/>
              <a:defRPr sz="2600">
                <a:solidFill>
                  <a:schemeClr val="tx1"/>
                </a:solidFill>
                <a:latin typeface="Calibri" panose="020F0502020204030204" pitchFamily="34" charset="0"/>
              </a:defRPr>
            </a:lvl2pPr>
            <a:lvl3pPr marL="1143000" indent="-228600">
              <a:spcBef>
                <a:spcPts val="500"/>
              </a:spcBef>
              <a:buClr>
                <a:srgbClr val="86AA2C"/>
              </a:buClr>
              <a:buSzPct val="76000"/>
              <a:buFont typeface="Wingdings 3" panose="05040102010807070707" pitchFamily="18" charset="2"/>
              <a:buChar char=""/>
              <a:defRPr sz="2200">
                <a:solidFill>
                  <a:schemeClr val="tx1"/>
                </a:solidFill>
                <a:latin typeface="Calibri" panose="020F0502020204030204" pitchFamily="34" charset="0"/>
              </a:defRPr>
            </a:lvl3pPr>
            <a:lvl4pPr marL="1600200" indent="-228600">
              <a:spcBef>
                <a:spcPts val="400"/>
              </a:spcBef>
              <a:buClr>
                <a:srgbClr val="86AA2C"/>
              </a:buClr>
              <a:buSzPct val="70000"/>
              <a:buFont typeface="Wingdings" panose="05000000000000000000" pitchFamily="2" charset="2"/>
              <a:buChar char=""/>
              <a:defRPr>
                <a:solidFill>
                  <a:schemeClr val="tx1"/>
                </a:solidFill>
                <a:latin typeface="Calibri" panose="020F0502020204030204" pitchFamily="34" charset="0"/>
              </a:defRPr>
            </a:lvl4pPr>
            <a:lvl5pPr marL="2057400" indent="-228600">
              <a:spcBef>
                <a:spcPts val="300"/>
              </a:spcBef>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5pPr>
            <a:lvl6pPr marL="25146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6pPr>
            <a:lvl7pPr marL="29718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7pPr>
            <a:lvl8pPr marL="34290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8pPr>
            <a:lvl9pPr marL="38862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9pPr>
          </a:lstStyle>
          <a:p>
            <a:pPr marL="0" marR="0" lvl="0" indent="0" algn="l" defTabSz="823692" rtl="0" eaLnBrk="1" fontAlgn="base" latinLnBrk="0" hangingPunct="1">
              <a:lnSpc>
                <a:spcPct val="100000"/>
              </a:lnSpc>
              <a:spcBef>
                <a:spcPct val="0"/>
              </a:spcBef>
              <a:spcAft>
                <a:spcPct val="0"/>
              </a:spcAft>
              <a:buClrTx/>
              <a:buSzTx/>
              <a:buFont typeface="Wingdings 3" panose="05040102010807070707" pitchFamily="18" charset="2"/>
              <a:buNone/>
              <a:tabLst/>
              <a:defRPr/>
            </a:pPr>
            <a:r>
              <a:rPr kumimoji="0" lang="en-US" altLang="en-US" sz="1081"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Package inserts, dailymed.nlm.nih.gov</a:t>
            </a:r>
          </a:p>
        </p:txBody>
      </p:sp>
      <p:graphicFrame>
        <p:nvGraphicFramePr>
          <p:cNvPr id="2" name="Table 2">
            <a:extLst>
              <a:ext uri="{FF2B5EF4-FFF2-40B4-BE49-F238E27FC236}">
                <a16:creationId xmlns:a16="http://schemas.microsoft.com/office/drawing/2014/main" id="{4119B655-8BF8-AF4A-90B6-0A3457986387}"/>
              </a:ext>
            </a:extLst>
          </p:cNvPr>
          <p:cNvGraphicFramePr>
            <a:graphicFrameLocks noGrp="1"/>
          </p:cNvGraphicFramePr>
          <p:nvPr/>
        </p:nvGraphicFramePr>
        <p:xfrm>
          <a:off x="467710" y="961543"/>
          <a:ext cx="8229601" cy="5784480"/>
        </p:xfrm>
        <a:graphic>
          <a:graphicData uri="http://schemas.openxmlformats.org/drawingml/2006/table">
            <a:tbl>
              <a:tblPr firstRow="1" bandRow="1">
                <a:tableStyleId>{5C22544A-7EE6-4342-B048-85BDC9FD1C3A}</a:tableStyleId>
              </a:tblPr>
              <a:tblGrid>
                <a:gridCol w="2124451">
                  <a:extLst>
                    <a:ext uri="{9D8B030D-6E8A-4147-A177-3AD203B41FA5}">
                      <a16:colId xmlns:a16="http://schemas.microsoft.com/office/drawing/2014/main" val="2292604403"/>
                    </a:ext>
                  </a:extLst>
                </a:gridCol>
                <a:gridCol w="1291609">
                  <a:extLst>
                    <a:ext uri="{9D8B030D-6E8A-4147-A177-3AD203B41FA5}">
                      <a16:colId xmlns:a16="http://schemas.microsoft.com/office/drawing/2014/main" val="3799880676"/>
                    </a:ext>
                  </a:extLst>
                </a:gridCol>
                <a:gridCol w="1475117">
                  <a:extLst>
                    <a:ext uri="{9D8B030D-6E8A-4147-A177-3AD203B41FA5}">
                      <a16:colId xmlns:a16="http://schemas.microsoft.com/office/drawing/2014/main" val="1741242859"/>
                    </a:ext>
                  </a:extLst>
                </a:gridCol>
                <a:gridCol w="1785668">
                  <a:extLst>
                    <a:ext uri="{9D8B030D-6E8A-4147-A177-3AD203B41FA5}">
                      <a16:colId xmlns:a16="http://schemas.microsoft.com/office/drawing/2014/main" val="2977410308"/>
                    </a:ext>
                  </a:extLst>
                </a:gridCol>
                <a:gridCol w="1552756">
                  <a:extLst>
                    <a:ext uri="{9D8B030D-6E8A-4147-A177-3AD203B41FA5}">
                      <a16:colId xmlns:a16="http://schemas.microsoft.com/office/drawing/2014/main" val="446227343"/>
                    </a:ext>
                  </a:extLst>
                </a:gridCol>
              </a:tblGrid>
              <a:tr h="992366">
                <a:tc>
                  <a:txBody>
                    <a:bodyPr/>
                    <a:lstStyle/>
                    <a:p>
                      <a:pPr algn="ctr"/>
                      <a:r>
                        <a:rPr lang="en-US" sz="2000" dirty="0"/>
                        <a:t>Drug</a:t>
                      </a:r>
                    </a:p>
                  </a:txBody>
                  <a:tcPr/>
                </a:tc>
                <a:tc>
                  <a:txBody>
                    <a:bodyPr/>
                    <a:lstStyle/>
                    <a:p>
                      <a:pPr algn="ctr"/>
                      <a:r>
                        <a:rPr lang="en-US" sz="2000" dirty="0"/>
                        <a:t>Lower BG</a:t>
                      </a:r>
                    </a:p>
                  </a:txBody>
                  <a:tcPr/>
                </a:tc>
                <a:tc>
                  <a:txBody>
                    <a:bodyPr/>
                    <a:lstStyle/>
                    <a:p>
                      <a:pPr algn="ctr"/>
                      <a:r>
                        <a:rPr lang="en-US" sz="2000" dirty="0"/>
                        <a:t>Reduce CV Risk?</a:t>
                      </a:r>
                    </a:p>
                  </a:txBody>
                  <a:tcPr/>
                </a:tc>
                <a:tc>
                  <a:txBody>
                    <a:bodyPr/>
                    <a:lstStyle/>
                    <a:p>
                      <a:pPr algn="ctr"/>
                      <a:r>
                        <a:rPr lang="en-US" sz="2000" dirty="0"/>
                        <a:t>Use to treat Heart Failure?</a:t>
                      </a:r>
                    </a:p>
                  </a:txBody>
                  <a:tcPr/>
                </a:tc>
                <a:tc>
                  <a:txBody>
                    <a:bodyPr/>
                    <a:lstStyle/>
                    <a:p>
                      <a:pPr algn="ctr"/>
                      <a:r>
                        <a:rPr lang="en-US" sz="2000" dirty="0"/>
                        <a:t>Slow renal disease?</a:t>
                      </a:r>
                    </a:p>
                  </a:txBody>
                  <a:tcPr/>
                </a:tc>
                <a:extLst>
                  <a:ext uri="{0D108BD9-81ED-4DB2-BD59-A6C34878D82A}">
                    <a16:rowId xmlns:a16="http://schemas.microsoft.com/office/drawing/2014/main" val="1793843125"/>
                  </a:ext>
                </a:extLst>
              </a:tr>
              <a:tr h="992366">
                <a:tc>
                  <a:txBody>
                    <a:bodyPr/>
                    <a:lstStyle/>
                    <a:p>
                      <a:pPr algn="ctr"/>
                      <a:r>
                        <a:rPr lang="en-US" sz="2000" b="1" dirty="0">
                          <a:latin typeface="Calibri" panose="020F0502020204030204" pitchFamily="34" charset="0"/>
                          <a:cs typeface="Calibri" panose="020F0502020204030204" pitchFamily="34" charset="0"/>
                        </a:rPr>
                        <a:t>Dapagliflozin</a:t>
                      </a:r>
                    </a:p>
                    <a:p>
                      <a:pPr algn="ctr"/>
                      <a:r>
                        <a:rPr lang="en-US" sz="2000" b="0" dirty="0">
                          <a:latin typeface="Calibri" panose="020F0502020204030204" pitchFamily="34" charset="0"/>
                          <a:cs typeface="Calibri" panose="020F0502020204030204" pitchFamily="34" charset="0"/>
                        </a:rPr>
                        <a:t>(</a:t>
                      </a:r>
                      <a:r>
                        <a:rPr lang="en-US" sz="2000" b="0" dirty="0" err="1">
                          <a:latin typeface="Calibri" panose="020F0502020204030204" pitchFamily="34" charset="0"/>
                          <a:cs typeface="Calibri" panose="020F0502020204030204" pitchFamily="34" charset="0"/>
                        </a:rPr>
                        <a:t>Farxiga</a:t>
                      </a:r>
                      <a:r>
                        <a:rPr lang="en-US" sz="2000" b="0" dirty="0">
                          <a:latin typeface="Calibri" panose="020F0502020204030204" pitchFamily="34" charset="0"/>
                          <a:cs typeface="Calibri" panose="020F0502020204030204" pitchFamily="34" charset="0"/>
                        </a:rPr>
                        <a:t>)</a:t>
                      </a:r>
                    </a:p>
                    <a:p>
                      <a:pPr algn="ctr"/>
                      <a:endParaRPr lang="en-US" sz="2000" dirty="0"/>
                    </a:p>
                  </a:txBody>
                  <a:tcPr/>
                </a:tc>
                <a:tc>
                  <a:txBody>
                    <a:bodyPr/>
                    <a:lstStyle/>
                    <a:p>
                      <a:pPr algn="ctr"/>
                      <a:r>
                        <a:rPr lang="en-US" sz="2000" dirty="0"/>
                        <a:t>Yes</a:t>
                      </a:r>
                    </a:p>
                  </a:txBody>
                  <a:tcPr/>
                </a:tc>
                <a:tc>
                  <a:txBody>
                    <a:bodyPr/>
                    <a:lstStyle/>
                    <a:p>
                      <a:pPr algn="ctr"/>
                      <a:r>
                        <a:rPr lang="en-US" sz="2000" dirty="0"/>
                        <a:t>Yes</a:t>
                      </a:r>
                    </a:p>
                  </a:txBody>
                  <a:tcPr/>
                </a:tc>
                <a:tc>
                  <a:txBody>
                    <a:bodyPr/>
                    <a:lstStyle/>
                    <a:p>
                      <a:pPr algn="ctr"/>
                      <a:r>
                        <a:rPr lang="en-US" sz="2000" dirty="0"/>
                        <a:t>Yes</a:t>
                      </a:r>
                    </a:p>
                    <a:p>
                      <a:pPr algn="ctr"/>
                      <a:r>
                        <a:rPr lang="en-US" sz="2000" dirty="0"/>
                        <a:t>+/- Diabetes</a:t>
                      </a:r>
                    </a:p>
                  </a:txBody>
                  <a:tcPr/>
                </a:tc>
                <a:tc>
                  <a:txBody>
                    <a:bodyPr/>
                    <a:lstStyle/>
                    <a:p>
                      <a:pPr algn="ctr"/>
                      <a:r>
                        <a:rPr lang="en-US" sz="2000" dirty="0"/>
                        <a:t>Yes</a:t>
                      </a:r>
                    </a:p>
                  </a:txBody>
                  <a:tcPr/>
                </a:tc>
                <a:extLst>
                  <a:ext uri="{0D108BD9-81ED-4DB2-BD59-A6C34878D82A}">
                    <a16:rowId xmlns:a16="http://schemas.microsoft.com/office/drawing/2014/main" val="1616548762"/>
                  </a:ext>
                </a:extLst>
              </a:tr>
              <a:tr h="992366">
                <a:tc>
                  <a:txBody>
                    <a:bodyPr/>
                    <a:lstStyle/>
                    <a:p>
                      <a:pPr algn="ctr"/>
                      <a:r>
                        <a:rPr lang="en-US" sz="2000" b="1" dirty="0">
                          <a:latin typeface="Calibri" panose="020F0502020204030204" pitchFamily="34" charset="0"/>
                          <a:cs typeface="Calibri" panose="020F0502020204030204" pitchFamily="34" charset="0"/>
                        </a:rPr>
                        <a:t>Empagliflozin</a:t>
                      </a:r>
                    </a:p>
                    <a:p>
                      <a:pPr algn="ctr"/>
                      <a:r>
                        <a:rPr lang="en-US" sz="2000" b="0" dirty="0">
                          <a:latin typeface="Calibri" panose="020F0502020204030204" pitchFamily="34" charset="0"/>
                          <a:cs typeface="Calibri" panose="020F0502020204030204" pitchFamily="34" charset="0"/>
                        </a:rPr>
                        <a:t>(Jardiance)</a:t>
                      </a:r>
                    </a:p>
                    <a:p>
                      <a:pPr algn="ctr"/>
                      <a:endParaRPr lang="en-US" sz="2000" dirty="0"/>
                    </a:p>
                  </a:txBody>
                  <a:tcPr/>
                </a:tc>
                <a:tc>
                  <a:txBody>
                    <a:bodyPr/>
                    <a:lstStyle/>
                    <a:p>
                      <a:pPr algn="ctr"/>
                      <a:r>
                        <a:rPr lang="en-US" sz="2000" dirty="0"/>
                        <a:t>Yes</a:t>
                      </a:r>
                    </a:p>
                  </a:txBody>
                  <a:tcPr/>
                </a:tc>
                <a:tc>
                  <a:txBody>
                    <a:bodyPr/>
                    <a:lstStyle/>
                    <a:p>
                      <a:pPr algn="ctr"/>
                      <a:r>
                        <a:rPr lang="en-US" sz="2000" dirty="0"/>
                        <a:t>Yes</a:t>
                      </a:r>
                    </a:p>
                  </a:txBody>
                  <a:tcPr/>
                </a:tc>
                <a:tc>
                  <a:txBody>
                    <a:bodyPr/>
                    <a:lstStyle/>
                    <a:p>
                      <a:pPr algn="ctr"/>
                      <a:r>
                        <a:rPr lang="en-US" sz="2000" dirty="0"/>
                        <a:t> Yes</a:t>
                      </a:r>
                    </a:p>
                    <a:p>
                      <a:pPr algn="ctr"/>
                      <a:r>
                        <a:rPr lang="en-US" sz="2000" dirty="0"/>
                        <a:t>+/- Diabetes</a:t>
                      </a:r>
                    </a:p>
                    <a:p>
                      <a:pPr algn="ctr"/>
                      <a:endParaRPr lang="en-US" sz="2000" dirty="0"/>
                    </a:p>
                  </a:txBody>
                  <a:tcPr/>
                </a:tc>
                <a:tc>
                  <a:txBody>
                    <a:bodyPr/>
                    <a:lstStyle/>
                    <a:p>
                      <a:pPr algn="ctr"/>
                      <a:r>
                        <a:rPr lang="en-US" sz="2000" dirty="0"/>
                        <a:t>Yes</a:t>
                      </a:r>
                    </a:p>
                  </a:txBody>
                  <a:tcPr/>
                </a:tc>
                <a:extLst>
                  <a:ext uri="{0D108BD9-81ED-4DB2-BD59-A6C34878D82A}">
                    <a16:rowId xmlns:a16="http://schemas.microsoft.com/office/drawing/2014/main" val="2882318565"/>
                  </a:ext>
                </a:extLst>
              </a:tr>
              <a:tr h="922320">
                <a:tc>
                  <a:txBody>
                    <a:bodyPr/>
                    <a:lstStyle/>
                    <a:p>
                      <a:pPr algn="ctr"/>
                      <a:r>
                        <a:rPr lang="en-US" sz="2000" b="1" dirty="0">
                          <a:latin typeface="Calibri" panose="020F0502020204030204" pitchFamily="34" charset="0"/>
                          <a:cs typeface="Calibri" panose="020F0502020204030204" pitchFamily="34" charset="0"/>
                        </a:rPr>
                        <a:t>Canagliflozin</a:t>
                      </a:r>
                    </a:p>
                    <a:p>
                      <a:pPr algn="ctr"/>
                      <a:r>
                        <a:rPr lang="en-US" sz="2000" b="0" dirty="0">
                          <a:latin typeface="Calibri" panose="020F0502020204030204" pitchFamily="34" charset="0"/>
                          <a:cs typeface="Calibri" panose="020F0502020204030204" pitchFamily="34" charset="0"/>
                        </a:rPr>
                        <a:t>(Invokana)</a:t>
                      </a:r>
                    </a:p>
                  </a:txBody>
                  <a:tcPr/>
                </a:tc>
                <a:tc>
                  <a:txBody>
                    <a:bodyPr/>
                    <a:lstStyle/>
                    <a:p>
                      <a:pPr algn="ctr"/>
                      <a:r>
                        <a:rPr lang="en-US" sz="2000" dirty="0"/>
                        <a:t>Yes  </a:t>
                      </a:r>
                    </a:p>
                  </a:txBody>
                  <a:tcPr/>
                </a:tc>
                <a:tc>
                  <a:txBody>
                    <a:bodyPr/>
                    <a:lstStyle/>
                    <a:p>
                      <a:pPr algn="ctr"/>
                      <a:r>
                        <a:rPr lang="en-US" sz="2000" dirty="0"/>
                        <a:t>Yes</a:t>
                      </a:r>
                    </a:p>
                  </a:txBody>
                  <a:tcPr/>
                </a:tc>
                <a:tc>
                  <a:txBody>
                    <a:bodyPr/>
                    <a:lstStyle/>
                    <a:p>
                      <a:pPr algn="ctr"/>
                      <a:r>
                        <a:rPr lang="en-US" sz="2000" dirty="0"/>
                        <a:t>Yes</a:t>
                      </a:r>
                      <a:br>
                        <a:rPr lang="en-US" sz="2000" dirty="0"/>
                      </a:br>
                      <a:r>
                        <a:rPr lang="en-US" sz="2000" dirty="0"/>
                        <a:t>w/ Diabetes</a:t>
                      </a:r>
                    </a:p>
                  </a:txBody>
                  <a:tcPr/>
                </a:tc>
                <a:tc>
                  <a:txBody>
                    <a:bodyPr/>
                    <a:lstStyle/>
                    <a:p>
                      <a:pPr algn="ctr"/>
                      <a:r>
                        <a:rPr lang="en-US" sz="2000" dirty="0"/>
                        <a:t>Yes</a:t>
                      </a:r>
                    </a:p>
                  </a:txBody>
                  <a:tcPr/>
                </a:tc>
                <a:extLst>
                  <a:ext uri="{0D108BD9-81ED-4DB2-BD59-A6C34878D82A}">
                    <a16:rowId xmlns:a16="http://schemas.microsoft.com/office/drawing/2014/main" val="3589527904"/>
                  </a:ext>
                </a:extLst>
              </a:tr>
              <a:tr h="922320">
                <a:tc>
                  <a:txBody>
                    <a:bodyPr/>
                    <a:lstStyle/>
                    <a:p>
                      <a:pPr algn="ctr"/>
                      <a:r>
                        <a:rPr lang="en-US" sz="2000" b="1" dirty="0">
                          <a:latin typeface="Calibri" panose="020F0502020204030204" pitchFamily="34" charset="0"/>
                          <a:cs typeface="Calibri" panose="020F0502020204030204" pitchFamily="34" charset="0"/>
                        </a:rPr>
                        <a:t>Ertugliflozin</a:t>
                      </a:r>
                    </a:p>
                    <a:p>
                      <a:pPr algn="ctr"/>
                      <a:r>
                        <a:rPr lang="en-US" sz="2000" b="0" dirty="0">
                          <a:latin typeface="Calibri" panose="020F0502020204030204" pitchFamily="34" charset="0"/>
                          <a:cs typeface="Calibri" panose="020F0502020204030204" pitchFamily="34" charset="0"/>
                        </a:rPr>
                        <a:t>(</a:t>
                      </a:r>
                      <a:r>
                        <a:rPr lang="en-US" sz="2000" b="0" dirty="0" err="1">
                          <a:latin typeface="Calibri" panose="020F0502020204030204" pitchFamily="34" charset="0"/>
                          <a:cs typeface="Calibri" panose="020F0502020204030204" pitchFamily="34" charset="0"/>
                        </a:rPr>
                        <a:t>Steglatro</a:t>
                      </a:r>
                      <a:r>
                        <a:rPr lang="en-US" sz="2000" b="0" dirty="0">
                          <a:latin typeface="Calibri" panose="020F0502020204030204" pitchFamily="34" charset="0"/>
                          <a:cs typeface="Calibri" panose="020F0502020204030204" pitchFamily="34" charset="0"/>
                        </a:rPr>
                        <a:t>)</a:t>
                      </a:r>
                    </a:p>
                  </a:txBody>
                  <a:tcPr/>
                </a:tc>
                <a:tc>
                  <a:txBody>
                    <a:bodyPr/>
                    <a:lstStyle/>
                    <a:p>
                      <a:pPr algn="ctr"/>
                      <a:r>
                        <a:rPr lang="en-US" sz="2000" dirty="0"/>
                        <a:t>Yes</a:t>
                      </a:r>
                    </a:p>
                  </a:txBody>
                  <a:tcPr/>
                </a:tc>
                <a:tc>
                  <a:txBody>
                    <a:bodyPr/>
                    <a:lstStyle/>
                    <a:p>
                      <a:pPr algn="ctr"/>
                      <a:r>
                        <a:rPr lang="en-US" sz="2000" dirty="0"/>
                        <a:t>No</a:t>
                      </a:r>
                    </a:p>
                  </a:txBody>
                  <a:tcPr/>
                </a:tc>
                <a:tc>
                  <a:txBody>
                    <a:bodyPr/>
                    <a:lstStyle/>
                    <a:p>
                      <a:pPr algn="ctr"/>
                      <a:r>
                        <a:rPr lang="en-US" sz="2000" dirty="0"/>
                        <a:t>Yes</a:t>
                      </a:r>
                    </a:p>
                    <a:p>
                      <a:pPr algn="ctr"/>
                      <a:r>
                        <a:rPr lang="en-US" sz="2000" dirty="0"/>
                        <a:t>w/ Diabetes</a:t>
                      </a:r>
                    </a:p>
                  </a:txBody>
                  <a:tcPr/>
                </a:tc>
                <a:tc>
                  <a:txBody>
                    <a:bodyPr/>
                    <a:lstStyle/>
                    <a:p>
                      <a:pPr algn="ctr"/>
                      <a:r>
                        <a:rPr lang="en-US" sz="2000" dirty="0"/>
                        <a:t>Yes</a:t>
                      </a:r>
                    </a:p>
                  </a:txBody>
                  <a:tcPr/>
                </a:tc>
                <a:extLst>
                  <a:ext uri="{0D108BD9-81ED-4DB2-BD59-A6C34878D82A}">
                    <a16:rowId xmlns:a16="http://schemas.microsoft.com/office/drawing/2014/main" val="414190452"/>
                  </a:ext>
                </a:extLst>
              </a:tr>
              <a:tr h="922320">
                <a:tc>
                  <a:txBody>
                    <a:bodyPr/>
                    <a:lstStyle/>
                    <a:p>
                      <a:pPr algn="ctr"/>
                      <a:r>
                        <a:rPr lang="en-US" sz="2000" b="1" dirty="0" err="1">
                          <a:latin typeface="Calibri" panose="020F0502020204030204" pitchFamily="34" charset="0"/>
                          <a:cs typeface="Calibri" panose="020F0502020204030204" pitchFamily="34" charset="0"/>
                        </a:rPr>
                        <a:t>Bexagliflozin</a:t>
                      </a:r>
                      <a:endParaRPr lang="en-US" sz="2000" b="1" dirty="0">
                        <a:latin typeface="Calibri" panose="020F0502020204030204" pitchFamily="34" charset="0"/>
                        <a:cs typeface="Calibri" panose="020F0502020204030204" pitchFamily="34" charset="0"/>
                      </a:endParaRPr>
                    </a:p>
                    <a:p>
                      <a:pPr algn="ctr"/>
                      <a:r>
                        <a:rPr lang="en-US" sz="2000" b="0" dirty="0">
                          <a:latin typeface="Calibri" panose="020F0502020204030204" pitchFamily="34" charset="0"/>
                          <a:cs typeface="Calibri" panose="020F0502020204030204" pitchFamily="34" charset="0"/>
                        </a:rPr>
                        <a:t>(</a:t>
                      </a:r>
                      <a:r>
                        <a:rPr lang="en-US" sz="2000" b="0" dirty="0" err="1">
                          <a:latin typeface="Calibri" panose="020F0502020204030204" pitchFamily="34" charset="0"/>
                          <a:cs typeface="Calibri" panose="020F0502020204030204" pitchFamily="34" charset="0"/>
                        </a:rPr>
                        <a:t>Brenzavvy</a:t>
                      </a:r>
                      <a:r>
                        <a:rPr lang="en-US" sz="2000" b="0" dirty="0">
                          <a:latin typeface="Calibri" panose="020F0502020204030204" pitchFamily="34" charset="0"/>
                          <a:cs typeface="Calibri" panose="020F0502020204030204" pitchFamily="34" charset="0"/>
                        </a:rPr>
                        <a:t>)</a:t>
                      </a:r>
                    </a:p>
                  </a:txBody>
                  <a:tcPr/>
                </a:tc>
                <a:tc>
                  <a:txBody>
                    <a:bodyPr/>
                    <a:lstStyle/>
                    <a:p>
                      <a:pPr algn="ctr"/>
                      <a:r>
                        <a:rPr lang="en-US" sz="2000" dirty="0"/>
                        <a:t>Yes</a:t>
                      </a:r>
                    </a:p>
                  </a:txBody>
                  <a:tcPr/>
                </a:tc>
                <a:tc>
                  <a:txBody>
                    <a:bodyPr/>
                    <a:lstStyle/>
                    <a:p>
                      <a:pPr algn="ctr"/>
                      <a:r>
                        <a:rPr lang="en-US" sz="2000" dirty="0"/>
                        <a:t>NA</a:t>
                      </a:r>
                    </a:p>
                  </a:txBody>
                  <a:tcPr/>
                </a:tc>
                <a:tc>
                  <a:txBody>
                    <a:bodyPr/>
                    <a:lstStyle/>
                    <a:p>
                      <a:pPr algn="ctr"/>
                      <a:r>
                        <a:rPr lang="en-US" sz="2000" dirty="0"/>
                        <a:t>NA</a:t>
                      </a:r>
                    </a:p>
                  </a:txBody>
                  <a:tcPr/>
                </a:tc>
                <a:tc>
                  <a:txBody>
                    <a:bodyPr/>
                    <a:lstStyle/>
                    <a:p>
                      <a:pPr algn="ctr"/>
                      <a:r>
                        <a:rPr lang="en-US" sz="2000" dirty="0"/>
                        <a:t>NA</a:t>
                      </a:r>
                    </a:p>
                  </a:txBody>
                  <a:tcPr/>
                </a:tc>
                <a:extLst>
                  <a:ext uri="{0D108BD9-81ED-4DB2-BD59-A6C34878D82A}">
                    <a16:rowId xmlns:a16="http://schemas.microsoft.com/office/drawing/2014/main" val="3616011206"/>
                  </a:ext>
                </a:extLst>
              </a:tr>
            </a:tbl>
          </a:graphicData>
        </a:graphic>
      </p:graphicFrame>
    </p:spTree>
    <p:extLst>
      <p:ext uri="{BB962C8B-B14F-4D97-AF65-F5344CB8AC3E}">
        <p14:creationId xmlns:p14="http://schemas.microsoft.com/office/powerpoint/2010/main" val="3608426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288604" y="159034"/>
            <a:ext cx="8585841" cy="764387"/>
          </a:xfrm>
        </p:spPr>
        <p:txBody>
          <a:bodyPr vert="horz" lIns="90488" tIns="44451" rIns="90488" bIns="44451" anchor="b" anchorCtr="0">
            <a:normAutofit/>
          </a:bodyPr>
          <a:lstStyle/>
          <a:p>
            <a:pPr eaLnBrk="1" hangingPunct="1"/>
            <a:r>
              <a:rPr lang="en-US" sz="3600" dirty="0"/>
              <a:t>The Noxious Nine – Pathophysiology T2D</a:t>
            </a:r>
          </a:p>
        </p:txBody>
      </p:sp>
      <p:pic>
        <p:nvPicPr>
          <p:cNvPr id="53251" name="Picture 276" descr="MCj01975660000[1]"/>
          <p:cNvPicPr>
            <a:picLocks noGrp="1" noChangeAspect="1" noChangeArrowheads="1"/>
          </p:cNvPicPr>
          <p:nvPr>
            <p:ph sz="quarter" idx="1"/>
          </p:nvPr>
        </p:nvPicPr>
        <p:blipFill>
          <a:blip r:embed="rId5" cstate="print">
            <a:extLst>
              <a:ext uri="{28A0092B-C50C-407E-A947-70E740481C1C}">
                <a14:useLocalDpi xmlns:a14="http://schemas.microsoft.com/office/drawing/2010/main" val="0"/>
              </a:ext>
            </a:extLst>
          </a:blip>
          <a:stretch>
            <a:fillRect/>
          </a:stretch>
        </p:blipFill>
        <p:spPr>
          <a:xfrm>
            <a:off x="256056" y="1247270"/>
            <a:ext cx="1424568" cy="1401731"/>
          </a:xfrm>
          <a:noFill/>
          <a:extLst>
            <a:ext uri="{909E8E84-426E-40DD-AFC4-6F175D3DCCD1}">
              <a14:hiddenFill xmlns:a14="http://schemas.microsoft.com/office/drawing/2010/main">
                <a:solidFill>
                  <a:srgbClr val="FFFFFF"/>
                </a:solidFill>
              </a14:hiddenFill>
            </a:ext>
          </a:extLst>
        </p:spPr>
      </p:pic>
      <p:pic>
        <p:nvPicPr>
          <p:cNvPr id="53252" name="Picture 277" descr="MCHM00246_0000[1]"/>
          <p:cNvPicPr>
            <a:picLocks noGrp="1" noChangeAspect="1" noChangeArrowheads="1"/>
          </p:cNvPicPr>
          <p:nvPr>
            <p:ph sz="quarter" idx="4294967295"/>
          </p:nvPr>
        </p:nvPicPr>
        <p:blipFill>
          <a:blip r:embed="rId6" cstate="print">
            <a:extLst>
              <a:ext uri="{28A0092B-C50C-407E-A947-70E740481C1C}">
                <a14:useLocalDpi xmlns:a14="http://schemas.microsoft.com/office/drawing/2010/main" val="0"/>
              </a:ext>
            </a:extLst>
          </a:blip>
          <a:srcRect/>
          <a:stretch>
            <a:fillRect/>
          </a:stretch>
        </p:blipFill>
        <p:spPr>
          <a:xfrm>
            <a:off x="7543800" y="1371600"/>
            <a:ext cx="1101725" cy="1484313"/>
          </a:xfrm>
          <a:noFill/>
          <a:extLst>
            <a:ext uri="{909E8E84-426E-40DD-AFC4-6F175D3DCCD1}">
              <a14:hiddenFill xmlns:a14="http://schemas.microsoft.com/office/drawing/2010/main">
                <a:solidFill>
                  <a:srgbClr val="FFFFFF"/>
                </a:solidFill>
              </a14:hiddenFill>
            </a:ext>
          </a:extLst>
        </p:spPr>
      </p:pic>
      <p:pic>
        <p:nvPicPr>
          <p:cNvPr id="1290519" name="MPj04331280000[1].jpg">
            <a:hlinkClick r:id="" action="ppaction://media"/>
          </p:cNvPr>
          <p:cNvPicPr>
            <a:picLocks noGrp="1" noRot="1" noChangeAspect="1" noChangeArrowheads="1"/>
          </p:cNvPicPr>
          <p:nvPr>
            <p:ph sz="quarter" idx="4294967295"/>
            <a:videoFile r:link="rId2"/>
          </p:nvPr>
        </p:nvPicPr>
        <p:blipFill>
          <a:blip r:embed="rId7">
            <a:extLst>
              <a:ext uri="{28A0092B-C50C-407E-A947-70E740481C1C}">
                <a14:useLocalDpi xmlns:a14="http://schemas.microsoft.com/office/drawing/2010/main" val="0"/>
              </a:ext>
            </a:extLst>
          </a:blip>
          <a:srcRect/>
          <a:stretch>
            <a:fillRect/>
          </a:stretch>
        </p:blipFill>
        <p:spPr>
          <a:xfrm>
            <a:off x="244440" y="3235324"/>
            <a:ext cx="1447800" cy="1085851"/>
          </a:xfrm>
        </p:spPr>
      </p:pic>
      <p:pic>
        <p:nvPicPr>
          <p:cNvPr id="53253" name="Picture 3"/>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43400" y="5642766"/>
            <a:ext cx="1579563" cy="920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3254" name="Freeform 5"/>
          <p:cNvSpPr>
            <a:spLocks/>
          </p:cNvSpPr>
          <p:nvPr/>
        </p:nvSpPr>
        <p:spPr bwMode="auto">
          <a:xfrm>
            <a:off x="6140451" y="4008439"/>
            <a:ext cx="825500" cy="1022351"/>
          </a:xfrm>
          <a:custGeom>
            <a:avLst/>
            <a:gdLst>
              <a:gd name="T0" fmla="*/ 2147483647 w 584"/>
              <a:gd name="T1" fmla="*/ 2147483647 h 644"/>
              <a:gd name="T2" fmla="*/ 2147483647 w 584"/>
              <a:gd name="T3" fmla="*/ 2147483647 h 644"/>
              <a:gd name="T4" fmla="*/ 2147483647 w 584"/>
              <a:gd name="T5" fmla="*/ 2147483647 h 644"/>
              <a:gd name="T6" fmla="*/ 2147483647 w 584"/>
              <a:gd name="T7" fmla="*/ 2147483647 h 644"/>
              <a:gd name="T8" fmla="*/ 2147483647 w 584"/>
              <a:gd name="T9" fmla="*/ 2147483647 h 644"/>
              <a:gd name="T10" fmla="*/ 2147483647 w 584"/>
              <a:gd name="T11" fmla="*/ 2147483647 h 644"/>
              <a:gd name="T12" fmla="*/ 2147483647 w 584"/>
              <a:gd name="T13" fmla="*/ 2147483647 h 644"/>
              <a:gd name="T14" fmla="*/ 2147483647 w 584"/>
              <a:gd name="T15" fmla="*/ 2147483647 h 644"/>
              <a:gd name="T16" fmla="*/ 2147483647 w 584"/>
              <a:gd name="T17" fmla="*/ 2147483647 h 644"/>
              <a:gd name="T18" fmla="*/ 2147483647 w 584"/>
              <a:gd name="T19" fmla="*/ 2147483647 h 644"/>
              <a:gd name="T20" fmla="*/ 2147483647 w 584"/>
              <a:gd name="T21" fmla="*/ 2147483647 h 644"/>
              <a:gd name="T22" fmla="*/ 2147483647 w 584"/>
              <a:gd name="T23" fmla="*/ 2147483647 h 644"/>
              <a:gd name="T24" fmla="*/ 2147483647 w 584"/>
              <a:gd name="T25" fmla="*/ 2147483647 h 644"/>
              <a:gd name="T26" fmla="*/ 2147483647 w 584"/>
              <a:gd name="T27" fmla="*/ 2147483647 h 644"/>
              <a:gd name="T28" fmla="*/ 2147483647 w 584"/>
              <a:gd name="T29" fmla="*/ 2147483647 h 644"/>
              <a:gd name="T30" fmla="*/ 2147483647 w 584"/>
              <a:gd name="T31" fmla="*/ 2147483647 h 644"/>
              <a:gd name="T32" fmla="*/ 2147483647 w 584"/>
              <a:gd name="T33" fmla="*/ 2147483647 h 644"/>
              <a:gd name="T34" fmla="*/ 2147483647 w 584"/>
              <a:gd name="T35" fmla="*/ 2147483647 h 644"/>
              <a:gd name="T36" fmla="*/ 2147483647 w 584"/>
              <a:gd name="T37" fmla="*/ 2147483647 h 644"/>
              <a:gd name="T38" fmla="*/ 2147483647 w 584"/>
              <a:gd name="T39" fmla="*/ 2147483647 h 644"/>
              <a:gd name="T40" fmla="*/ 2147483647 w 584"/>
              <a:gd name="T41" fmla="*/ 2147483647 h 644"/>
              <a:gd name="T42" fmla="*/ 2147483647 w 584"/>
              <a:gd name="T43" fmla="*/ 2147483647 h 644"/>
              <a:gd name="T44" fmla="*/ 2147483647 w 584"/>
              <a:gd name="T45" fmla="*/ 2147483647 h 644"/>
              <a:gd name="T46" fmla="*/ 2147483647 w 584"/>
              <a:gd name="T47" fmla="*/ 2147483647 h 644"/>
              <a:gd name="T48" fmla="*/ 2147483647 w 584"/>
              <a:gd name="T49" fmla="*/ 2147483647 h 644"/>
              <a:gd name="T50" fmla="*/ 2147483647 w 584"/>
              <a:gd name="T51" fmla="*/ 2147483647 h 644"/>
              <a:gd name="T52" fmla="*/ 2147483647 w 584"/>
              <a:gd name="T53" fmla="*/ 2147483647 h 644"/>
              <a:gd name="T54" fmla="*/ 2147483647 w 584"/>
              <a:gd name="T55" fmla="*/ 2147483647 h 644"/>
              <a:gd name="T56" fmla="*/ 2147483647 w 584"/>
              <a:gd name="T57" fmla="*/ 2147483647 h 644"/>
              <a:gd name="T58" fmla="*/ 2147483647 w 584"/>
              <a:gd name="T59" fmla="*/ 2147483647 h 644"/>
              <a:gd name="T60" fmla="*/ 2147483647 w 584"/>
              <a:gd name="T61" fmla="*/ 2147483647 h 644"/>
              <a:gd name="T62" fmla="*/ 2147483647 w 584"/>
              <a:gd name="T63" fmla="*/ 2147483647 h 644"/>
              <a:gd name="T64" fmla="*/ 2147483647 w 584"/>
              <a:gd name="T65" fmla="*/ 2147483647 h 644"/>
              <a:gd name="T66" fmla="*/ 2147483647 w 584"/>
              <a:gd name="T67" fmla="*/ 2147483647 h 644"/>
              <a:gd name="T68" fmla="*/ 2147483647 w 584"/>
              <a:gd name="T69" fmla="*/ 2147483647 h 644"/>
              <a:gd name="T70" fmla="*/ 2147483647 w 584"/>
              <a:gd name="T71" fmla="*/ 0 h 644"/>
              <a:gd name="T72" fmla="*/ 2147483647 w 584"/>
              <a:gd name="T73" fmla="*/ 2147483647 h 644"/>
              <a:gd name="T74" fmla="*/ 2147483647 w 584"/>
              <a:gd name="T75" fmla="*/ 2147483647 h 644"/>
              <a:gd name="T76" fmla="*/ 2147483647 w 584"/>
              <a:gd name="T77" fmla="*/ 2147483647 h 644"/>
              <a:gd name="T78" fmla="*/ 2147483647 w 584"/>
              <a:gd name="T79" fmla="*/ 2147483647 h 644"/>
              <a:gd name="T80" fmla="*/ 2147483647 w 584"/>
              <a:gd name="T81" fmla="*/ 2147483647 h 644"/>
              <a:gd name="T82" fmla="*/ 2147483647 w 584"/>
              <a:gd name="T83" fmla="*/ 2147483647 h 644"/>
              <a:gd name="T84" fmla="*/ 2147483647 w 584"/>
              <a:gd name="T85" fmla="*/ 2147483647 h 644"/>
              <a:gd name="T86" fmla="*/ 2147483647 w 584"/>
              <a:gd name="T87" fmla="*/ 2147483647 h 644"/>
              <a:gd name="T88" fmla="*/ 2147483647 w 584"/>
              <a:gd name="T89" fmla="*/ 2147483647 h 644"/>
              <a:gd name="T90" fmla="*/ 2147483647 w 584"/>
              <a:gd name="T91" fmla="*/ 2147483647 h 644"/>
              <a:gd name="T92" fmla="*/ 2147483647 w 584"/>
              <a:gd name="T93" fmla="*/ 2147483647 h 644"/>
              <a:gd name="T94" fmla="*/ 2147483647 w 584"/>
              <a:gd name="T95" fmla="*/ 2147483647 h 644"/>
              <a:gd name="T96" fmla="*/ 2147483647 w 584"/>
              <a:gd name="T97" fmla="*/ 2147483647 h 644"/>
              <a:gd name="T98" fmla="*/ 2147483647 w 584"/>
              <a:gd name="T99" fmla="*/ 2147483647 h 644"/>
              <a:gd name="T100" fmla="*/ 2147483647 w 584"/>
              <a:gd name="T101" fmla="*/ 2147483647 h 644"/>
              <a:gd name="T102" fmla="*/ 2147483647 w 584"/>
              <a:gd name="T103" fmla="*/ 2147483647 h 644"/>
              <a:gd name="T104" fmla="*/ 2147483647 w 584"/>
              <a:gd name="T105" fmla="*/ 2147483647 h 644"/>
              <a:gd name="T106" fmla="*/ 2147483647 w 584"/>
              <a:gd name="T107" fmla="*/ 2147483647 h 644"/>
              <a:gd name="T108" fmla="*/ 2147483647 w 584"/>
              <a:gd name="T109" fmla="*/ 2147483647 h 644"/>
              <a:gd name="T110" fmla="*/ 2147483647 w 584"/>
              <a:gd name="T111" fmla="*/ 2147483647 h 644"/>
              <a:gd name="T112" fmla="*/ 2147483647 w 584"/>
              <a:gd name="T113" fmla="*/ 2147483647 h 644"/>
              <a:gd name="T114" fmla="*/ 2147483647 w 584"/>
              <a:gd name="T115" fmla="*/ 2147483647 h 644"/>
              <a:gd name="T116" fmla="*/ 2147483647 w 584"/>
              <a:gd name="T117" fmla="*/ 2147483647 h 64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84"/>
              <a:gd name="T178" fmla="*/ 0 h 644"/>
              <a:gd name="T179" fmla="*/ 584 w 584"/>
              <a:gd name="T180" fmla="*/ 644 h 64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84" h="644">
                <a:moveTo>
                  <a:pt x="92" y="625"/>
                </a:moveTo>
                <a:lnTo>
                  <a:pt x="89" y="617"/>
                </a:lnTo>
                <a:lnTo>
                  <a:pt x="87" y="610"/>
                </a:lnTo>
                <a:lnTo>
                  <a:pt x="87" y="601"/>
                </a:lnTo>
                <a:lnTo>
                  <a:pt x="89" y="592"/>
                </a:lnTo>
                <a:lnTo>
                  <a:pt x="90" y="576"/>
                </a:lnTo>
                <a:lnTo>
                  <a:pt x="93" y="561"/>
                </a:lnTo>
                <a:lnTo>
                  <a:pt x="95" y="548"/>
                </a:lnTo>
                <a:lnTo>
                  <a:pt x="93" y="540"/>
                </a:lnTo>
                <a:lnTo>
                  <a:pt x="90" y="537"/>
                </a:lnTo>
                <a:lnTo>
                  <a:pt x="87" y="537"/>
                </a:lnTo>
                <a:lnTo>
                  <a:pt x="81" y="539"/>
                </a:lnTo>
                <a:lnTo>
                  <a:pt x="75" y="543"/>
                </a:lnTo>
                <a:lnTo>
                  <a:pt x="66" y="548"/>
                </a:lnTo>
                <a:lnTo>
                  <a:pt x="59" y="551"/>
                </a:lnTo>
                <a:lnTo>
                  <a:pt x="53" y="552"/>
                </a:lnTo>
                <a:lnTo>
                  <a:pt x="46" y="552"/>
                </a:lnTo>
                <a:lnTo>
                  <a:pt x="40" y="552"/>
                </a:lnTo>
                <a:lnTo>
                  <a:pt x="35" y="551"/>
                </a:lnTo>
                <a:lnTo>
                  <a:pt x="29" y="549"/>
                </a:lnTo>
                <a:lnTo>
                  <a:pt x="25" y="546"/>
                </a:lnTo>
                <a:lnTo>
                  <a:pt x="21" y="543"/>
                </a:lnTo>
                <a:lnTo>
                  <a:pt x="18" y="539"/>
                </a:lnTo>
                <a:lnTo>
                  <a:pt x="15" y="535"/>
                </a:lnTo>
                <a:lnTo>
                  <a:pt x="13" y="530"/>
                </a:lnTo>
                <a:lnTo>
                  <a:pt x="12" y="524"/>
                </a:lnTo>
                <a:lnTo>
                  <a:pt x="12" y="518"/>
                </a:lnTo>
                <a:lnTo>
                  <a:pt x="12" y="512"/>
                </a:lnTo>
                <a:lnTo>
                  <a:pt x="13" y="506"/>
                </a:lnTo>
                <a:lnTo>
                  <a:pt x="16" y="493"/>
                </a:lnTo>
                <a:lnTo>
                  <a:pt x="21" y="478"/>
                </a:lnTo>
                <a:lnTo>
                  <a:pt x="24" y="462"/>
                </a:lnTo>
                <a:lnTo>
                  <a:pt x="26" y="446"/>
                </a:lnTo>
                <a:lnTo>
                  <a:pt x="26" y="428"/>
                </a:lnTo>
                <a:lnTo>
                  <a:pt x="25" y="410"/>
                </a:lnTo>
                <a:lnTo>
                  <a:pt x="22" y="401"/>
                </a:lnTo>
                <a:lnTo>
                  <a:pt x="21" y="392"/>
                </a:lnTo>
                <a:lnTo>
                  <a:pt x="16" y="383"/>
                </a:lnTo>
                <a:lnTo>
                  <a:pt x="12" y="375"/>
                </a:lnTo>
                <a:lnTo>
                  <a:pt x="7" y="366"/>
                </a:lnTo>
                <a:lnTo>
                  <a:pt x="3" y="357"/>
                </a:lnTo>
                <a:lnTo>
                  <a:pt x="1" y="348"/>
                </a:lnTo>
                <a:lnTo>
                  <a:pt x="0" y="341"/>
                </a:lnTo>
                <a:lnTo>
                  <a:pt x="0" y="327"/>
                </a:lnTo>
                <a:lnTo>
                  <a:pt x="3" y="314"/>
                </a:lnTo>
                <a:lnTo>
                  <a:pt x="7" y="301"/>
                </a:lnTo>
                <a:lnTo>
                  <a:pt x="10" y="289"/>
                </a:lnTo>
                <a:lnTo>
                  <a:pt x="15" y="278"/>
                </a:lnTo>
                <a:lnTo>
                  <a:pt x="15" y="266"/>
                </a:lnTo>
                <a:lnTo>
                  <a:pt x="15" y="252"/>
                </a:lnTo>
                <a:lnTo>
                  <a:pt x="13" y="234"/>
                </a:lnTo>
                <a:lnTo>
                  <a:pt x="12" y="215"/>
                </a:lnTo>
                <a:lnTo>
                  <a:pt x="10" y="194"/>
                </a:lnTo>
                <a:lnTo>
                  <a:pt x="10" y="175"/>
                </a:lnTo>
                <a:lnTo>
                  <a:pt x="13" y="158"/>
                </a:lnTo>
                <a:lnTo>
                  <a:pt x="15" y="152"/>
                </a:lnTo>
                <a:lnTo>
                  <a:pt x="18" y="147"/>
                </a:lnTo>
                <a:lnTo>
                  <a:pt x="22" y="142"/>
                </a:lnTo>
                <a:lnTo>
                  <a:pt x="26" y="141"/>
                </a:lnTo>
                <a:lnTo>
                  <a:pt x="38" y="136"/>
                </a:lnTo>
                <a:lnTo>
                  <a:pt x="49" y="133"/>
                </a:lnTo>
                <a:lnTo>
                  <a:pt x="61" y="129"/>
                </a:lnTo>
                <a:lnTo>
                  <a:pt x="69" y="124"/>
                </a:lnTo>
                <a:lnTo>
                  <a:pt x="78" y="120"/>
                </a:lnTo>
                <a:lnTo>
                  <a:pt x="84" y="115"/>
                </a:lnTo>
                <a:lnTo>
                  <a:pt x="87" y="112"/>
                </a:lnTo>
                <a:lnTo>
                  <a:pt x="89" y="109"/>
                </a:lnTo>
                <a:lnTo>
                  <a:pt x="89" y="107"/>
                </a:lnTo>
                <a:lnTo>
                  <a:pt x="89" y="104"/>
                </a:lnTo>
                <a:lnTo>
                  <a:pt x="87" y="98"/>
                </a:lnTo>
                <a:lnTo>
                  <a:pt x="84" y="89"/>
                </a:lnTo>
                <a:lnTo>
                  <a:pt x="80" y="80"/>
                </a:lnTo>
                <a:lnTo>
                  <a:pt x="77" y="69"/>
                </a:lnTo>
                <a:lnTo>
                  <a:pt x="74" y="59"/>
                </a:lnTo>
                <a:lnTo>
                  <a:pt x="74" y="49"/>
                </a:lnTo>
                <a:lnTo>
                  <a:pt x="75" y="44"/>
                </a:lnTo>
                <a:lnTo>
                  <a:pt x="77" y="40"/>
                </a:lnTo>
                <a:lnTo>
                  <a:pt x="80" y="35"/>
                </a:lnTo>
                <a:lnTo>
                  <a:pt x="84" y="31"/>
                </a:lnTo>
                <a:lnTo>
                  <a:pt x="89" y="27"/>
                </a:lnTo>
                <a:lnTo>
                  <a:pt x="95" y="24"/>
                </a:lnTo>
                <a:lnTo>
                  <a:pt x="100" y="21"/>
                </a:lnTo>
                <a:lnTo>
                  <a:pt x="108" y="19"/>
                </a:lnTo>
                <a:lnTo>
                  <a:pt x="123" y="15"/>
                </a:lnTo>
                <a:lnTo>
                  <a:pt x="139" y="13"/>
                </a:lnTo>
                <a:lnTo>
                  <a:pt x="157" y="13"/>
                </a:lnTo>
                <a:lnTo>
                  <a:pt x="171" y="13"/>
                </a:lnTo>
                <a:lnTo>
                  <a:pt x="186" y="15"/>
                </a:lnTo>
                <a:lnTo>
                  <a:pt x="198" y="18"/>
                </a:lnTo>
                <a:lnTo>
                  <a:pt x="210" y="21"/>
                </a:lnTo>
                <a:lnTo>
                  <a:pt x="225" y="22"/>
                </a:lnTo>
                <a:lnTo>
                  <a:pt x="241" y="24"/>
                </a:lnTo>
                <a:lnTo>
                  <a:pt x="259" y="24"/>
                </a:lnTo>
                <a:lnTo>
                  <a:pt x="276" y="24"/>
                </a:lnTo>
                <a:lnTo>
                  <a:pt x="291" y="21"/>
                </a:lnTo>
                <a:lnTo>
                  <a:pt x="305" y="18"/>
                </a:lnTo>
                <a:lnTo>
                  <a:pt x="315" y="13"/>
                </a:lnTo>
                <a:lnTo>
                  <a:pt x="324" y="7"/>
                </a:lnTo>
                <a:lnTo>
                  <a:pt x="334" y="6"/>
                </a:lnTo>
                <a:lnTo>
                  <a:pt x="345" y="3"/>
                </a:lnTo>
                <a:lnTo>
                  <a:pt x="356" y="3"/>
                </a:lnTo>
                <a:lnTo>
                  <a:pt x="367" y="3"/>
                </a:lnTo>
                <a:lnTo>
                  <a:pt x="379" y="3"/>
                </a:lnTo>
                <a:lnTo>
                  <a:pt x="389" y="3"/>
                </a:lnTo>
                <a:lnTo>
                  <a:pt x="398" y="3"/>
                </a:lnTo>
                <a:lnTo>
                  <a:pt x="411" y="1"/>
                </a:lnTo>
                <a:lnTo>
                  <a:pt x="432" y="0"/>
                </a:lnTo>
                <a:lnTo>
                  <a:pt x="460" y="0"/>
                </a:lnTo>
                <a:lnTo>
                  <a:pt x="489" y="1"/>
                </a:lnTo>
                <a:lnTo>
                  <a:pt x="506" y="3"/>
                </a:lnTo>
                <a:lnTo>
                  <a:pt x="521" y="4"/>
                </a:lnTo>
                <a:lnTo>
                  <a:pt x="534" y="7"/>
                </a:lnTo>
                <a:lnTo>
                  <a:pt x="547" y="10"/>
                </a:lnTo>
                <a:lnTo>
                  <a:pt x="558" y="15"/>
                </a:lnTo>
                <a:lnTo>
                  <a:pt x="566" y="19"/>
                </a:lnTo>
                <a:lnTo>
                  <a:pt x="574" y="25"/>
                </a:lnTo>
                <a:lnTo>
                  <a:pt x="578" y="32"/>
                </a:lnTo>
                <a:lnTo>
                  <a:pt x="583" y="46"/>
                </a:lnTo>
                <a:lnTo>
                  <a:pt x="584" y="56"/>
                </a:lnTo>
                <a:lnTo>
                  <a:pt x="583" y="64"/>
                </a:lnTo>
                <a:lnTo>
                  <a:pt x="581" y="69"/>
                </a:lnTo>
                <a:lnTo>
                  <a:pt x="578" y="75"/>
                </a:lnTo>
                <a:lnTo>
                  <a:pt x="575" y="80"/>
                </a:lnTo>
                <a:lnTo>
                  <a:pt x="572" y="87"/>
                </a:lnTo>
                <a:lnTo>
                  <a:pt x="572" y="95"/>
                </a:lnTo>
                <a:lnTo>
                  <a:pt x="572" y="101"/>
                </a:lnTo>
                <a:lnTo>
                  <a:pt x="571" y="105"/>
                </a:lnTo>
                <a:lnTo>
                  <a:pt x="568" y="111"/>
                </a:lnTo>
                <a:lnTo>
                  <a:pt x="565" y="117"/>
                </a:lnTo>
                <a:lnTo>
                  <a:pt x="556" y="130"/>
                </a:lnTo>
                <a:lnTo>
                  <a:pt x="546" y="142"/>
                </a:lnTo>
                <a:lnTo>
                  <a:pt x="535" y="155"/>
                </a:lnTo>
                <a:lnTo>
                  <a:pt x="525" y="169"/>
                </a:lnTo>
                <a:lnTo>
                  <a:pt x="518" y="181"/>
                </a:lnTo>
                <a:lnTo>
                  <a:pt x="515" y="191"/>
                </a:lnTo>
                <a:lnTo>
                  <a:pt x="513" y="204"/>
                </a:lnTo>
                <a:lnTo>
                  <a:pt x="510" y="222"/>
                </a:lnTo>
                <a:lnTo>
                  <a:pt x="509" y="244"/>
                </a:lnTo>
                <a:lnTo>
                  <a:pt x="506" y="269"/>
                </a:lnTo>
                <a:lnTo>
                  <a:pt x="503" y="293"/>
                </a:lnTo>
                <a:lnTo>
                  <a:pt x="500" y="315"/>
                </a:lnTo>
                <a:lnTo>
                  <a:pt x="497" y="335"/>
                </a:lnTo>
                <a:lnTo>
                  <a:pt x="494" y="349"/>
                </a:lnTo>
                <a:lnTo>
                  <a:pt x="488" y="366"/>
                </a:lnTo>
                <a:lnTo>
                  <a:pt x="476" y="391"/>
                </a:lnTo>
                <a:lnTo>
                  <a:pt x="461" y="420"/>
                </a:lnTo>
                <a:lnTo>
                  <a:pt x="442" y="452"/>
                </a:lnTo>
                <a:lnTo>
                  <a:pt x="424" y="481"/>
                </a:lnTo>
                <a:lnTo>
                  <a:pt x="405" y="508"/>
                </a:lnTo>
                <a:lnTo>
                  <a:pt x="398" y="520"/>
                </a:lnTo>
                <a:lnTo>
                  <a:pt x="389" y="529"/>
                </a:lnTo>
                <a:lnTo>
                  <a:pt x="383" y="535"/>
                </a:lnTo>
                <a:lnTo>
                  <a:pt x="377" y="537"/>
                </a:lnTo>
                <a:lnTo>
                  <a:pt x="367" y="540"/>
                </a:lnTo>
                <a:lnTo>
                  <a:pt x="355" y="543"/>
                </a:lnTo>
                <a:lnTo>
                  <a:pt x="345" y="545"/>
                </a:lnTo>
                <a:lnTo>
                  <a:pt x="334" y="546"/>
                </a:lnTo>
                <a:lnTo>
                  <a:pt x="325" y="548"/>
                </a:lnTo>
                <a:lnTo>
                  <a:pt x="315" y="549"/>
                </a:lnTo>
                <a:lnTo>
                  <a:pt x="306" y="552"/>
                </a:lnTo>
                <a:lnTo>
                  <a:pt x="299" y="557"/>
                </a:lnTo>
                <a:lnTo>
                  <a:pt x="287" y="563"/>
                </a:lnTo>
                <a:lnTo>
                  <a:pt x="269" y="573"/>
                </a:lnTo>
                <a:lnTo>
                  <a:pt x="247" y="586"/>
                </a:lnTo>
                <a:lnTo>
                  <a:pt x="222" y="601"/>
                </a:lnTo>
                <a:lnTo>
                  <a:pt x="198" y="614"/>
                </a:lnTo>
                <a:lnTo>
                  <a:pt x="176" y="626"/>
                </a:lnTo>
                <a:lnTo>
                  <a:pt x="157" y="637"/>
                </a:lnTo>
                <a:lnTo>
                  <a:pt x="146" y="643"/>
                </a:lnTo>
                <a:lnTo>
                  <a:pt x="139" y="643"/>
                </a:lnTo>
                <a:lnTo>
                  <a:pt x="133" y="644"/>
                </a:lnTo>
                <a:lnTo>
                  <a:pt x="124" y="644"/>
                </a:lnTo>
                <a:lnTo>
                  <a:pt x="117" y="643"/>
                </a:lnTo>
                <a:lnTo>
                  <a:pt x="108" y="641"/>
                </a:lnTo>
                <a:lnTo>
                  <a:pt x="102" y="638"/>
                </a:lnTo>
                <a:lnTo>
                  <a:pt x="96" y="632"/>
                </a:lnTo>
                <a:lnTo>
                  <a:pt x="92" y="62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55" name="Freeform 6"/>
          <p:cNvSpPr>
            <a:spLocks/>
          </p:cNvSpPr>
          <p:nvPr/>
        </p:nvSpPr>
        <p:spPr bwMode="auto">
          <a:xfrm>
            <a:off x="6140451" y="4008439"/>
            <a:ext cx="825500" cy="1022351"/>
          </a:xfrm>
          <a:custGeom>
            <a:avLst/>
            <a:gdLst>
              <a:gd name="T0" fmla="*/ 2147483647 w 584"/>
              <a:gd name="T1" fmla="*/ 2147483647 h 644"/>
              <a:gd name="T2" fmla="*/ 2147483647 w 584"/>
              <a:gd name="T3" fmla="*/ 2147483647 h 644"/>
              <a:gd name="T4" fmla="*/ 2147483647 w 584"/>
              <a:gd name="T5" fmla="*/ 2147483647 h 644"/>
              <a:gd name="T6" fmla="*/ 2147483647 w 584"/>
              <a:gd name="T7" fmla="*/ 2147483647 h 644"/>
              <a:gd name="T8" fmla="*/ 2147483647 w 584"/>
              <a:gd name="T9" fmla="*/ 2147483647 h 644"/>
              <a:gd name="T10" fmla="*/ 2147483647 w 584"/>
              <a:gd name="T11" fmla="*/ 2147483647 h 644"/>
              <a:gd name="T12" fmla="*/ 2147483647 w 584"/>
              <a:gd name="T13" fmla="*/ 2147483647 h 644"/>
              <a:gd name="T14" fmla="*/ 2147483647 w 584"/>
              <a:gd name="T15" fmla="*/ 2147483647 h 644"/>
              <a:gd name="T16" fmla="*/ 2147483647 w 584"/>
              <a:gd name="T17" fmla="*/ 2147483647 h 644"/>
              <a:gd name="T18" fmla="*/ 2147483647 w 584"/>
              <a:gd name="T19" fmla="*/ 2147483647 h 644"/>
              <a:gd name="T20" fmla="*/ 2147483647 w 584"/>
              <a:gd name="T21" fmla="*/ 2147483647 h 644"/>
              <a:gd name="T22" fmla="*/ 2147483647 w 584"/>
              <a:gd name="T23" fmla="*/ 2147483647 h 644"/>
              <a:gd name="T24" fmla="*/ 2147483647 w 584"/>
              <a:gd name="T25" fmla="*/ 2147483647 h 644"/>
              <a:gd name="T26" fmla="*/ 2147483647 w 584"/>
              <a:gd name="T27" fmla="*/ 2147483647 h 644"/>
              <a:gd name="T28" fmla="*/ 2147483647 w 584"/>
              <a:gd name="T29" fmla="*/ 2147483647 h 644"/>
              <a:gd name="T30" fmla="*/ 2147483647 w 584"/>
              <a:gd name="T31" fmla="*/ 2147483647 h 644"/>
              <a:gd name="T32" fmla="*/ 2147483647 w 584"/>
              <a:gd name="T33" fmla="*/ 2147483647 h 644"/>
              <a:gd name="T34" fmla="*/ 2147483647 w 584"/>
              <a:gd name="T35" fmla="*/ 2147483647 h 644"/>
              <a:gd name="T36" fmla="*/ 2147483647 w 584"/>
              <a:gd name="T37" fmla="*/ 2147483647 h 644"/>
              <a:gd name="T38" fmla="*/ 2147483647 w 584"/>
              <a:gd name="T39" fmla="*/ 2147483647 h 644"/>
              <a:gd name="T40" fmla="*/ 2147483647 w 584"/>
              <a:gd name="T41" fmla="*/ 2147483647 h 644"/>
              <a:gd name="T42" fmla="*/ 2147483647 w 584"/>
              <a:gd name="T43" fmla="*/ 2147483647 h 644"/>
              <a:gd name="T44" fmla="*/ 2147483647 w 584"/>
              <a:gd name="T45" fmla="*/ 2147483647 h 644"/>
              <a:gd name="T46" fmla="*/ 2147483647 w 584"/>
              <a:gd name="T47" fmla="*/ 2147483647 h 644"/>
              <a:gd name="T48" fmla="*/ 2147483647 w 584"/>
              <a:gd name="T49" fmla="*/ 2147483647 h 644"/>
              <a:gd name="T50" fmla="*/ 2147483647 w 584"/>
              <a:gd name="T51" fmla="*/ 2147483647 h 644"/>
              <a:gd name="T52" fmla="*/ 2147483647 w 584"/>
              <a:gd name="T53" fmla="*/ 2147483647 h 644"/>
              <a:gd name="T54" fmla="*/ 2147483647 w 584"/>
              <a:gd name="T55" fmla="*/ 2147483647 h 644"/>
              <a:gd name="T56" fmla="*/ 2147483647 w 584"/>
              <a:gd name="T57" fmla="*/ 2147483647 h 644"/>
              <a:gd name="T58" fmla="*/ 2147483647 w 584"/>
              <a:gd name="T59" fmla="*/ 2147483647 h 644"/>
              <a:gd name="T60" fmla="*/ 2147483647 w 584"/>
              <a:gd name="T61" fmla="*/ 2147483647 h 644"/>
              <a:gd name="T62" fmla="*/ 2147483647 w 584"/>
              <a:gd name="T63" fmla="*/ 2147483647 h 644"/>
              <a:gd name="T64" fmla="*/ 2147483647 w 584"/>
              <a:gd name="T65" fmla="*/ 2147483647 h 644"/>
              <a:gd name="T66" fmla="*/ 2147483647 w 584"/>
              <a:gd name="T67" fmla="*/ 2147483647 h 644"/>
              <a:gd name="T68" fmla="*/ 2147483647 w 584"/>
              <a:gd name="T69" fmla="*/ 2147483647 h 644"/>
              <a:gd name="T70" fmla="*/ 2147483647 w 584"/>
              <a:gd name="T71" fmla="*/ 0 h 644"/>
              <a:gd name="T72" fmla="*/ 2147483647 w 584"/>
              <a:gd name="T73" fmla="*/ 2147483647 h 644"/>
              <a:gd name="T74" fmla="*/ 2147483647 w 584"/>
              <a:gd name="T75" fmla="*/ 2147483647 h 644"/>
              <a:gd name="T76" fmla="*/ 2147483647 w 584"/>
              <a:gd name="T77" fmla="*/ 2147483647 h 644"/>
              <a:gd name="T78" fmla="*/ 2147483647 w 584"/>
              <a:gd name="T79" fmla="*/ 2147483647 h 644"/>
              <a:gd name="T80" fmla="*/ 2147483647 w 584"/>
              <a:gd name="T81" fmla="*/ 2147483647 h 644"/>
              <a:gd name="T82" fmla="*/ 2147483647 w 584"/>
              <a:gd name="T83" fmla="*/ 2147483647 h 644"/>
              <a:gd name="T84" fmla="*/ 2147483647 w 584"/>
              <a:gd name="T85" fmla="*/ 2147483647 h 644"/>
              <a:gd name="T86" fmla="*/ 2147483647 w 584"/>
              <a:gd name="T87" fmla="*/ 2147483647 h 644"/>
              <a:gd name="T88" fmla="*/ 2147483647 w 584"/>
              <a:gd name="T89" fmla="*/ 2147483647 h 644"/>
              <a:gd name="T90" fmla="*/ 2147483647 w 584"/>
              <a:gd name="T91" fmla="*/ 2147483647 h 644"/>
              <a:gd name="T92" fmla="*/ 2147483647 w 584"/>
              <a:gd name="T93" fmla="*/ 2147483647 h 644"/>
              <a:gd name="T94" fmla="*/ 2147483647 w 584"/>
              <a:gd name="T95" fmla="*/ 2147483647 h 644"/>
              <a:gd name="T96" fmla="*/ 2147483647 w 584"/>
              <a:gd name="T97" fmla="*/ 2147483647 h 644"/>
              <a:gd name="T98" fmla="*/ 2147483647 w 584"/>
              <a:gd name="T99" fmla="*/ 2147483647 h 644"/>
              <a:gd name="T100" fmla="*/ 2147483647 w 584"/>
              <a:gd name="T101" fmla="*/ 2147483647 h 644"/>
              <a:gd name="T102" fmla="*/ 2147483647 w 584"/>
              <a:gd name="T103" fmla="*/ 2147483647 h 644"/>
              <a:gd name="T104" fmla="*/ 2147483647 w 584"/>
              <a:gd name="T105" fmla="*/ 2147483647 h 644"/>
              <a:gd name="T106" fmla="*/ 2147483647 w 584"/>
              <a:gd name="T107" fmla="*/ 2147483647 h 644"/>
              <a:gd name="T108" fmla="*/ 2147483647 w 584"/>
              <a:gd name="T109" fmla="*/ 2147483647 h 644"/>
              <a:gd name="T110" fmla="*/ 2147483647 w 584"/>
              <a:gd name="T111" fmla="*/ 2147483647 h 644"/>
              <a:gd name="T112" fmla="*/ 2147483647 w 584"/>
              <a:gd name="T113" fmla="*/ 2147483647 h 644"/>
              <a:gd name="T114" fmla="*/ 2147483647 w 584"/>
              <a:gd name="T115" fmla="*/ 2147483647 h 644"/>
              <a:gd name="T116" fmla="*/ 2147483647 w 584"/>
              <a:gd name="T117" fmla="*/ 2147483647 h 64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84"/>
              <a:gd name="T178" fmla="*/ 0 h 644"/>
              <a:gd name="T179" fmla="*/ 584 w 584"/>
              <a:gd name="T180" fmla="*/ 644 h 64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84" h="644">
                <a:moveTo>
                  <a:pt x="92" y="625"/>
                </a:moveTo>
                <a:lnTo>
                  <a:pt x="89" y="617"/>
                </a:lnTo>
                <a:lnTo>
                  <a:pt x="87" y="610"/>
                </a:lnTo>
                <a:lnTo>
                  <a:pt x="87" y="601"/>
                </a:lnTo>
                <a:lnTo>
                  <a:pt x="89" y="592"/>
                </a:lnTo>
                <a:lnTo>
                  <a:pt x="90" y="576"/>
                </a:lnTo>
                <a:lnTo>
                  <a:pt x="93" y="561"/>
                </a:lnTo>
                <a:lnTo>
                  <a:pt x="95" y="548"/>
                </a:lnTo>
                <a:lnTo>
                  <a:pt x="93" y="540"/>
                </a:lnTo>
                <a:lnTo>
                  <a:pt x="90" y="537"/>
                </a:lnTo>
                <a:lnTo>
                  <a:pt x="87" y="537"/>
                </a:lnTo>
                <a:lnTo>
                  <a:pt x="81" y="539"/>
                </a:lnTo>
                <a:lnTo>
                  <a:pt x="75" y="543"/>
                </a:lnTo>
                <a:lnTo>
                  <a:pt x="66" y="548"/>
                </a:lnTo>
                <a:lnTo>
                  <a:pt x="59" y="551"/>
                </a:lnTo>
                <a:lnTo>
                  <a:pt x="53" y="552"/>
                </a:lnTo>
                <a:lnTo>
                  <a:pt x="46" y="552"/>
                </a:lnTo>
                <a:lnTo>
                  <a:pt x="40" y="552"/>
                </a:lnTo>
                <a:lnTo>
                  <a:pt x="35" y="551"/>
                </a:lnTo>
                <a:lnTo>
                  <a:pt x="29" y="549"/>
                </a:lnTo>
                <a:lnTo>
                  <a:pt x="25" y="546"/>
                </a:lnTo>
                <a:lnTo>
                  <a:pt x="21" y="543"/>
                </a:lnTo>
                <a:lnTo>
                  <a:pt x="18" y="539"/>
                </a:lnTo>
                <a:lnTo>
                  <a:pt x="15" y="535"/>
                </a:lnTo>
                <a:lnTo>
                  <a:pt x="13" y="530"/>
                </a:lnTo>
                <a:lnTo>
                  <a:pt x="12" y="524"/>
                </a:lnTo>
                <a:lnTo>
                  <a:pt x="12" y="518"/>
                </a:lnTo>
                <a:lnTo>
                  <a:pt x="12" y="512"/>
                </a:lnTo>
                <a:lnTo>
                  <a:pt x="13" y="506"/>
                </a:lnTo>
                <a:lnTo>
                  <a:pt x="16" y="493"/>
                </a:lnTo>
                <a:lnTo>
                  <a:pt x="21" y="478"/>
                </a:lnTo>
                <a:lnTo>
                  <a:pt x="24" y="462"/>
                </a:lnTo>
                <a:lnTo>
                  <a:pt x="26" y="446"/>
                </a:lnTo>
                <a:lnTo>
                  <a:pt x="26" y="428"/>
                </a:lnTo>
                <a:lnTo>
                  <a:pt x="25" y="410"/>
                </a:lnTo>
                <a:lnTo>
                  <a:pt x="22" y="401"/>
                </a:lnTo>
                <a:lnTo>
                  <a:pt x="21" y="392"/>
                </a:lnTo>
                <a:lnTo>
                  <a:pt x="16" y="383"/>
                </a:lnTo>
                <a:lnTo>
                  <a:pt x="12" y="375"/>
                </a:lnTo>
                <a:lnTo>
                  <a:pt x="7" y="366"/>
                </a:lnTo>
                <a:lnTo>
                  <a:pt x="3" y="357"/>
                </a:lnTo>
                <a:lnTo>
                  <a:pt x="1" y="348"/>
                </a:lnTo>
                <a:lnTo>
                  <a:pt x="0" y="341"/>
                </a:lnTo>
                <a:lnTo>
                  <a:pt x="0" y="327"/>
                </a:lnTo>
                <a:lnTo>
                  <a:pt x="3" y="314"/>
                </a:lnTo>
                <a:lnTo>
                  <a:pt x="7" y="301"/>
                </a:lnTo>
                <a:lnTo>
                  <a:pt x="10" y="289"/>
                </a:lnTo>
                <a:lnTo>
                  <a:pt x="15" y="278"/>
                </a:lnTo>
                <a:lnTo>
                  <a:pt x="15" y="266"/>
                </a:lnTo>
                <a:lnTo>
                  <a:pt x="15" y="252"/>
                </a:lnTo>
                <a:lnTo>
                  <a:pt x="13" y="234"/>
                </a:lnTo>
                <a:lnTo>
                  <a:pt x="12" y="215"/>
                </a:lnTo>
                <a:lnTo>
                  <a:pt x="10" y="194"/>
                </a:lnTo>
                <a:lnTo>
                  <a:pt x="10" y="175"/>
                </a:lnTo>
                <a:lnTo>
                  <a:pt x="13" y="158"/>
                </a:lnTo>
                <a:lnTo>
                  <a:pt x="15" y="152"/>
                </a:lnTo>
                <a:lnTo>
                  <a:pt x="18" y="147"/>
                </a:lnTo>
                <a:lnTo>
                  <a:pt x="22" y="142"/>
                </a:lnTo>
                <a:lnTo>
                  <a:pt x="26" y="141"/>
                </a:lnTo>
                <a:lnTo>
                  <a:pt x="38" y="136"/>
                </a:lnTo>
                <a:lnTo>
                  <a:pt x="49" y="133"/>
                </a:lnTo>
                <a:lnTo>
                  <a:pt x="61" y="129"/>
                </a:lnTo>
                <a:lnTo>
                  <a:pt x="69" y="124"/>
                </a:lnTo>
                <a:lnTo>
                  <a:pt x="78" y="120"/>
                </a:lnTo>
                <a:lnTo>
                  <a:pt x="84" y="115"/>
                </a:lnTo>
                <a:lnTo>
                  <a:pt x="87" y="112"/>
                </a:lnTo>
                <a:lnTo>
                  <a:pt x="89" y="109"/>
                </a:lnTo>
                <a:lnTo>
                  <a:pt x="89" y="107"/>
                </a:lnTo>
                <a:lnTo>
                  <a:pt x="89" y="104"/>
                </a:lnTo>
                <a:lnTo>
                  <a:pt x="87" y="98"/>
                </a:lnTo>
                <a:lnTo>
                  <a:pt x="84" y="89"/>
                </a:lnTo>
                <a:lnTo>
                  <a:pt x="80" y="80"/>
                </a:lnTo>
                <a:lnTo>
                  <a:pt x="77" y="69"/>
                </a:lnTo>
                <a:lnTo>
                  <a:pt x="74" y="59"/>
                </a:lnTo>
                <a:lnTo>
                  <a:pt x="74" y="49"/>
                </a:lnTo>
                <a:lnTo>
                  <a:pt x="75" y="44"/>
                </a:lnTo>
                <a:lnTo>
                  <a:pt x="77" y="40"/>
                </a:lnTo>
                <a:lnTo>
                  <a:pt x="80" y="35"/>
                </a:lnTo>
                <a:lnTo>
                  <a:pt x="84" y="31"/>
                </a:lnTo>
                <a:lnTo>
                  <a:pt x="89" y="27"/>
                </a:lnTo>
                <a:lnTo>
                  <a:pt x="95" y="24"/>
                </a:lnTo>
                <a:lnTo>
                  <a:pt x="100" y="21"/>
                </a:lnTo>
                <a:lnTo>
                  <a:pt x="108" y="19"/>
                </a:lnTo>
                <a:lnTo>
                  <a:pt x="123" y="15"/>
                </a:lnTo>
                <a:lnTo>
                  <a:pt x="139" y="13"/>
                </a:lnTo>
                <a:lnTo>
                  <a:pt x="157" y="13"/>
                </a:lnTo>
                <a:lnTo>
                  <a:pt x="171" y="13"/>
                </a:lnTo>
                <a:lnTo>
                  <a:pt x="186" y="15"/>
                </a:lnTo>
                <a:lnTo>
                  <a:pt x="198" y="18"/>
                </a:lnTo>
                <a:lnTo>
                  <a:pt x="210" y="21"/>
                </a:lnTo>
                <a:lnTo>
                  <a:pt x="225" y="22"/>
                </a:lnTo>
                <a:lnTo>
                  <a:pt x="241" y="24"/>
                </a:lnTo>
                <a:lnTo>
                  <a:pt x="259" y="24"/>
                </a:lnTo>
                <a:lnTo>
                  <a:pt x="276" y="24"/>
                </a:lnTo>
                <a:lnTo>
                  <a:pt x="291" y="21"/>
                </a:lnTo>
                <a:lnTo>
                  <a:pt x="305" y="18"/>
                </a:lnTo>
                <a:lnTo>
                  <a:pt x="315" y="13"/>
                </a:lnTo>
                <a:lnTo>
                  <a:pt x="324" y="7"/>
                </a:lnTo>
                <a:lnTo>
                  <a:pt x="334" y="6"/>
                </a:lnTo>
                <a:lnTo>
                  <a:pt x="345" y="3"/>
                </a:lnTo>
                <a:lnTo>
                  <a:pt x="356" y="3"/>
                </a:lnTo>
                <a:lnTo>
                  <a:pt x="367" y="3"/>
                </a:lnTo>
                <a:lnTo>
                  <a:pt x="379" y="3"/>
                </a:lnTo>
                <a:lnTo>
                  <a:pt x="389" y="3"/>
                </a:lnTo>
                <a:lnTo>
                  <a:pt x="398" y="3"/>
                </a:lnTo>
                <a:lnTo>
                  <a:pt x="411" y="1"/>
                </a:lnTo>
                <a:lnTo>
                  <a:pt x="432" y="0"/>
                </a:lnTo>
                <a:lnTo>
                  <a:pt x="460" y="0"/>
                </a:lnTo>
                <a:lnTo>
                  <a:pt x="489" y="1"/>
                </a:lnTo>
                <a:lnTo>
                  <a:pt x="506" y="3"/>
                </a:lnTo>
                <a:lnTo>
                  <a:pt x="521" y="4"/>
                </a:lnTo>
                <a:lnTo>
                  <a:pt x="534" y="7"/>
                </a:lnTo>
                <a:lnTo>
                  <a:pt x="547" y="10"/>
                </a:lnTo>
                <a:lnTo>
                  <a:pt x="558" y="15"/>
                </a:lnTo>
                <a:lnTo>
                  <a:pt x="566" y="19"/>
                </a:lnTo>
                <a:lnTo>
                  <a:pt x="574" y="25"/>
                </a:lnTo>
                <a:lnTo>
                  <a:pt x="578" y="32"/>
                </a:lnTo>
                <a:lnTo>
                  <a:pt x="583" y="46"/>
                </a:lnTo>
                <a:lnTo>
                  <a:pt x="584" y="56"/>
                </a:lnTo>
                <a:lnTo>
                  <a:pt x="583" y="64"/>
                </a:lnTo>
                <a:lnTo>
                  <a:pt x="581" y="69"/>
                </a:lnTo>
                <a:lnTo>
                  <a:pt x="578" y="75"/>
                </a:lnTo>
                <a:lnTo>
                  <a:pt x="575" y="80"/>
                </a:lnTo>
                <a:lnTo>
                  <a:pt x="572" y="87"/>
                </a:lnTo>
                <a:lnTo>
                  <a:pt x="572" y="95"/>
                </a:lnTo>
                <a:lnTo>
                  <a:pt x="572" y="101"/>
                </a:lnTo>
                <a:lnTo>
                  <a:pt x="571" y="105"/>
                </a:lnTo>
                <a:lnTo>
                  <a:pt x="568" y="111"/>
                </a:lnTo>
                <a:lnTo>
                  <a:pt x="565" y="117"/>
                </a:lnTo>
                <a:lnTo>
                  <a:pt x="556" y="130"/>
                </a:lnTo>
                <a:lnTo>
                  <a:pt x="546" y="142"/>
                </a:lnTo>
                <a:lnTo>
                  <a:pt x="535" y="155"/>
                </a:lnTo>
                <a:lnTo>
                  <a:pt x="525" y="169"/>
                </a:lnTo>
                <a:lnTo>
                  <a:pt x="518" y="181"/>
                </a:lnTo>
                <a:lnTo>
                  <a:pt x="515" y="191"/>
                </a:lnTo>
                <a:lnTo>
                  <a:pt x="513" y="204"/>
                </a:lnTo>
                <a:lnTo>
                  <a:pt x="510" y="222"/>
                </a:lnTo>
                <a:lnTo>
                  <a:pt x="509" y="244"/>
                </a:lnTo>
                <a:lnTo>
                  <a:pt x="506" y="269"/>
                </a:lnTo>
                <a:lnTo>
                  <a:pt x="503" y="293"/>
                </a:lnTo>
                <a:lnTo>
                  <a:pt x="500" y="315"/>
                </a:lnTo>
                <a:lnTo>
                  <a:pt x="497" y="335"/>
                </a:lnTo>
                <a:lnTo>
                  <a:pt x="494" y="349"/>
                </a:lnTo>
                <a:lnTo>
                  <a:pt x="488" y="366"/>
                </a:lnTo>
                <a:lnTo>
                  <a:pt x="476" y="391"/>
                </a:lnTo>
                <a:lnTo>
                  <a:pt x="461" y="420"/>
                </a:lnTo>
                <a:lnTo>
                  <a:pt x="442" y="452"/>
                </a:lnTo>
                <a:lnTo>
                  <a:pt x="424" y="481"/>
                </a:lnTo>
                <a:lnTo>
                  <a:pt x="405" y="508"/>
                </a:lnTo>
                <a:lnTo>
                  <a:pt x="398" y="520"/>
                </a:lnTo>
                <a:lnTo>
                  <a:pt x="389" y="529"/>
                </a:lnTo>
                <a:lnTo>
                  <a:pt x="383" y="535"/>
                </a:lnTo>
                <a:lnTo>
                  <a:pt x="377" y="537"/>
                </a:lnTo>
                <a:lnTo>
                  <a:pt x="367" y="540"/>
                </a:lnTo>
                <a:lnTo>
                  <a:pt x="355" y="543"/>
                </a:lnTo>
                <a:lnTo>
                  <a:pt x="345" y="545"/>
                </a:lnTo>
                <a:lnTo>
                  <a:pt x="334" y="546"/>
                </a:lnTo>
                <a:lnTo>
                  <a:pt x="325" y="548"/>
                </a:lnTo>
                <a:lnTo>
                  <a:pt x="315" y="549"/>
                </a:lnTo>
                <a:lnTo>
                  <a:pt x="306" y="552"/>
                </a:lnTo>
                <a:lnTo>
                  <a:pt x="299" y="557"/>
                </a:lnTo>
                <a:lnTo>
                  <a:pt x="287" y="563"/>
                </a:lnTo>
                <a:lnTo>
                  <a:pt x="269" y="573"/>
                </a:lnTo>
                <a:lnTo>
                  <a:pt x="247" y="586"/>
                </a:lnTo>
                <a:lnTo>
                  <a:pt x="222" y="601"/>
                </a:lnTo>
                <a:lnTo>
                  <a:pt x="198" y="614"/>
                </a:lnTo>
                <a:lnTo>
                  <a:pt x="176" y="626"/>
                </a:lnTo>
                <a:lnTo>
                  <a:pt x="157" y="637"/>
                </a:lnTo>
                <a:lnTo>
                  <a:pt x="146" y="643"/>
                </a:lnTo>
                <a:lnTo>
                  <a:pt x="139" y="643"/>
                </a:lnTo>
                <a:lnTo>
                  <a:pt x="133" y="644"/>
                </a:lnTo>
                <a:lnTo>
                  <a:pt x="124" y="644"/>
                </a:lnTo>
                <a:lnTo>
                  <a:pt x="117" y="643"/>
                </a:lnTo>
                <a:lnTo>
                  <a:pt x="108" y="641"/>
                </a:lnTo>
                <a:lnTo>
                  <a:pt x="102" y="638"/>
                </a:lnTo>
                <a:lnTo>
                  <a:pt x="96" y="632"/>
                </a:lnTo>
                <a:lnTo>
                  <a:pt x="92" y="625"/>
                </a:lnTo>
              </a:path>
            </a:pathLst>
          </a:custGeom>
          <a:solidFill>
            <a:schemeClr val="hlink"/>
          </a:solidFill>
          <a:ln w="6350">
            <a:solidFill>
              <a:srgbClr val="FF6666"/>
            </a:solidFill>
            <a:round/>
            <a:headEnd/>
            <a:tailEnd/>
          </a:ln>
        </p:spPr>
        <p:txBody>
          <a:bodyPr/>
          <a:lstStyle/>
          <a:p>
            <a:endParaRPr lang="en-US"/>
          </a:p>
        </p:txBody>
      </p:sp>
      <p:sp>
        <p:nvSpPr>
          <p:cNvPr id="53256" name="Freeform 7"/>
          <p:cNvSpPr>
            <a:spLocks/>
          </p:cNvSpPr>
          <p:nvPr/>
        </p:nvSpPr>
        <p:spPr bwMode="auto">
          <a:xfrm>
            <a:off x="6286501" y="4741865"/>
            <a:ext cx="280988" cy="263525"/>
          </a:xfrm>
          <a:custGeom>
            <a:avLst/>
            <a:gdLst>
              <a:gd name="T0" fmla="*/ 2147483647 w 199"/>
              <a:gd name="T1" fmla="*/ 2147483647 h 166"/>
              <a:gd name="T2" fmla="*/ 2147483647 w 199"/>
              <a:gd name="T3" fmla="*/ 2147483647 h 166"/>
              <a:gd name="T4" fmla="*/ 2147483647 w 199"/>
              <a:gd name="T5" fmla="*/ 2147483647 h 166"/>
              <a:gd name="T6" fmla="*/ 2147483647 w 199"/>
              <a:gd name="T7" fmla="*/ 2147483647 h 166"/>
              <a:gd name="T8" fmla="*/ 2147483647 w 199"/>
              <a:gd name="T9" fmla="*/ 2147483647 h 166"/>
              <a:gd name="T10" fmla="*/ 2147483647 w 199"/>
              <a:gd name="T11" fmla="*/ 2147483647 h 166"/>
              <a:gd name="T12" fmla="*/ 2147483647 w 199"/>
              <a:gd name="T13" fmla="*/ 2147483647 h 166"/>
              <a:gd name="T14" fmla="*/ 2147483647 w 199"/>
              <a:gd name="T15" fmla="*/ 2147483647 h 166"/>
              <a:gd name="T16" fmla="*/ 2147483647 w 199"/>
              <a:gd name="T17" fmla="*/ 2147483647 h 166"/>
              <a:gd name="T18" fmla="*/ 2147483647 w 199"/>
              <a:gd name="T19" fmla="*/ 2147483647 h 166"/>
              <a:gd name="T20" fmla="*/ 2147483647 w 199"/>
              <a:gd name="T21" fmla="*/ 2147483647 h 166"/>
              <a:gd name="T22" fmla="*/ 2147483647 w 199"/>
              <a:gd name="T23" fmla="*/ 2147483647 h 166"/>
              <a:gd name="T24" fmla="*/ 2147483647 w 199"/>
              <a:gd name="T25" fmla="*/ 2147483647 h 166"/>
              <a:gd name="T26" fmla="*/ 2147483647 w 199"/>
              <a:gd name="T27" fmla="*/ 2147483647 h 166"/>
              <a:gd name="T28" fmla="*/ 2147483647 w 199"/>
              <a:gd name="T29" fmla="*/ 2147483647 h 166"/>
              <a:gd name="T30" fmla="*/ 2147483647 w 199"/>
              <a:gd name="T31" fmla="*/ 2147483647 h 166"/>
              <a:gd name="T32" fmla="*/ 2147483647 w 199"/>
              <a:gd name="T33" fmla="*/ 2147483647 h 166"/>
              <a:gd name="T34" fmla="*/ 2147483647 w 199"/>
              <a:gd name="T35" fmla="*/ 2147483647 h 166"/>
              <a:gd name="T36" fmla="*/ 2147483647 w 199"/>
              <a:gd name="T37" fmla="*/ 2147483647 h 166"/>
              <a:gd name="T38" fmla="*/ 2147483647 w 199"/>
              <a:gd name="T39" fmla="*/ 2147483647 h 166"/>
              <a:gd name="T40" fmla="*/ 2147483647 w 199"/>
              <a:gd name="T41" fmla="*/ 2147483647 h 166"/>
              <a:gd name="T42" fmla="*/ 2147483647 w 199"/>
              <a:gd name="T43" fmla="*/ 2147483647 h 166"/>
              <a:gd name="T44" fmla="*/ 2147483647 w 199"/>
              <a:gd name="T45" fmla="*/ 2147483647 h 166"/>
              <a:gd name="T46" fmla="*/ 2147483647 w 199"/>
              <a:gd name="T47" fmla="*/ 2147483647 h 166"/>
              <a:gd name="T48" fmla="*/ 2147483647 w 199"/>
              <a:gd name="T49" fmla="*/ 2147483647 h 166"/>
              <a:gd name="T50" fmla="*/ 2147483647 w 199"/>
              <a:gd name="T51" fmla="*/ 2147483647 h 166"/>
              <a:gd name="T52" fmla="*/ 2147483647 w 199"/>
              <a:gd name="T53" fmla="*/ 2147483647 h 166"/>
              <a:gd name="T54" fmla="*/ 2147483647 w 199"/>
              <a:gd name="T55" fmla="*/ 2147483647 h 166"/>
              <a:gd name="T56" fmla="*/ 2147483647 w 199"/>
              <a:gd name="T57" fmla="*/ 2147483647 h 166"/>
              <a:gd name="T58" fmla="*/ 2147483647 w 199"/>
              <a:gd name="T59" fmla="*/ 2147483647 h 166"/>
              <a:gd name="T60" fmla="*/ 2147483647 w 199"/>
              <a:gd name="T61" fmla="*/ 2147483647 h 166"/>
              <a:gd name="T62" fmla="*/ 2147483647 w 199"/>
              <a:gd name="T63" fmla="*/ 2147483647 h 166"/>
              <a:gd name="T64" fmla="*/ 2147483647 w 199"/>
              <a:gd name="T65" fmla="*/ 2147483647 h 166"/>
              <a:gd name="T66" fmla="*/ 2147483647 w 199"/>
              <a:gd name="T67" fmla="*/ 2147483647 h 166"/>
              <a:gd name="T68" fmla="*/ 2147483647 w 199"/>
              <a:gd name="T69" fmla="*/ 2147483647 h 166"/>
              <a:gd name="T70" fmla="*/ 2147483647 w 199"/>
              <a:gd name="T71" fmla="*/ 2147483647 h 166"/>
              <a:gd name="T72" fmla="*/ 2147483647 w 199"/>
              <a:gd name="T73" fmla="*/ 0 h 166"/>
              <a:gd name="T74" fmla="*/ 2147483647 w 199"/>
              <a:gd name="T75" fmla="*/ 2147483647 h 166"/>
              <a:gd name="T76" fmla="*/ 2147483647 w 199"/>
              <a:gd name="T77" fmla="*/ 2147483647 h 166"/>
              <a:gd name="T78" fmla="*/ 2147483647 w 199"/>
              <a:gd name="T79" fmla="*/ 2147483647 h 166"/>
              <a:gd name="T80" fmla="*/ 2147483647 w 199"/>
              <a:gd name="T81" fmla="*/ 2147483647 h 166"/>
              <a:gd name="T82" fmla="*/ 2147483647 w 199"/>
              <a:gd name="T83" fmla="*/ 2147483647 h 166"/>
              <a:gd name="T84" fmla="*/ 2147483647 w 199"/>
              <a:gd name="T85" fmla="*/ 2147483647 h 166"/>
              <a:gd name="T86" fmla="*/ 2147483647 w 199"/>
              <a:gd name="T87" fmla="*/ 2147483647 h 166"/>
              <a:gd name="T88" fmla="*/ 2147483647 w 199"/>
              <a:gd name="T89" fmla="*/ 2147483647 h 16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99"/>
              <a:gd name="T136" fmla="*/ 0 h 166"/>
              <a:gd name="T137" fmla="*/ 199 w 199"/>
              <a:gd name="T138" fmla="*/ 166 h 16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99" h="166">
                <a:moveTo>
                  <a:pt x="30" y="70"/>
                </a:moveTo>
                <a:lnTo>
                  <a:pt x="27" y="83"/>
                </a:lnTo>
                <a:lnTo>
                  <a:pt x="24" y="93"/>
                </a:lnTo>
                <a:lnTo>
                  <a:pt x="20" y="104"/>
                </a:lnTo>
                <a:lnTo>
                  <a:pt x="14" y="113"/>
                </a:lnTo>
                <a:lnTo>
                  <a:pt x="9" y="121"/>
                </a:lnTo>
                <a:lnTo>
                  <a:pt x="5" y="130"/>
                </a:lnTo>
                <a:lnTo>
                  <a:pt x="2" y="142"/>
                </a:lnTo>
                <a:lnTo>
                  <a:pt x="0" y="155"/>
                </a:lnTo>
                <a:lnTo>
                  <a:pt x="3" y="160"/>
                </a:lnTo>
                <a:lnTo>
                  <a:pt x="8" y="163"/>
                </a:lnTo>
                <a:lnTo>
                  <a:pt x="12" y="164"/>
                </a:lnTo>
                <a:lnTo>
                  <a:pt x="17" y="166"/>
                </a:lnTo>
                <a:lnTo>
                  <a:pt x="27" y="166"/>
                </a:lnTo>
                <a:lnTo>
                  <a:pt x="37" y="164"/>
                </a:lnTo>
                <a:lnTo>
                  <a:pt x="48" y="160"/>
                </a:lnTo>
                <a:lnTo>
                  <a:pt x="58" y="155"/>
                </a:lnTo>
                <a:lnTo>
                  <a:pt x="68" y="151"/>
                </a:lnTo>
                <a:lnTo>
                  <a:pt x="77" y="148"/>
                </a:lnTo>
                <a:lnTo>
                  <a:pt x="83" y="147"/>
                </a:lnTo>
                <a:lnTo>
                  <a:pt x="89" y="144"/>
                </a:lnTo>
                <a:lnTo>
                  <a:pt x="95" y="141"/>
                </a:lnTo>
                <a:lnTo>
                  <a:pt x="101" y="138"/>
                </a:lnTo>
                <a:lnTo>
                  <a:pt x="107" y="135"/>
                </a:lnTo>
                <a:lnTo>
                  <a:pt x="113" y="132"/>
                </a:lnTo>
                <a:lnTo>
                  <a:pt x="119" y="130"/>
                </a:lnTo>
                <a:lnTo>
                  <a:pt x="126" y="127"/>
                </a:lnTo>
                <a:lnTo>
                  <a:pt x="129" y="124"/>
                </a:lnTo>
                <a:lnTo>
                  <a:pt x="132" y="121"/>
                </a:lnTo>
                <a:lnTo>
                  <a:pt x="135" y="118"/>
                </a:lnTo>
                <a:lnTo>
                  <a:pt x="138" y="115"/>
                </a:lnTo>
                <a:lnTo>
                  <a:pt x="141" y="111"/>
                </a:lnTo>
                <a:lnTo>
                  <a:pt x="144" y="108"/>
                </a:lnTo>
                <a:lnTo>
                  <a:pt x="147" y="105"/>
                </a:lnTo>
                <a:lnTo>
                  <a:pt x="150" y="104"/>
                </a:lnTo>
                <a:lnTo>
                  <a:pt x="157" y="102"/>
                </a:lnTo>
                <a:lnTo>
                  <a:pt x="163" y="99"/>
                </a:lnTo>
                <a:lnTo>
                  <a:pt x="171" y="96"/>
                </a:lnTo>
                <a:lnTo>
                  <a:pt x="176" y="93"/>
                </a:lnTo>
                <a:lnTo>
                  <a:pt x="182" y="90"/>
                </a:lnTo>
                <a:lnTo>
                  <a:pt x="188" y="87"/>
                </a:lnTo>
                <a:lnTo>
                  <a:pt x="194" y="81"/>
                </a:lnTo>
                <a:lnTo>
                  <a:pt x="199" y="77"/>
                </a:lnTo>
                <a:lnTo>
                  <a:pt x="199" y="75"/>
                </a:lnTo>
                <a:lnTo>
                  <a:pt x="199" y="73"/>
                </a:lnTo>
                <a:lnTo>
                  <a:pt x="199" y="70"/>
                </a:lnTo>
                <a:lnTo>
                  <a:pt x="199" y="65"/>
                </a:lnTo>
                <a:lnTo>
                  <a:pt x="199" y="61"/>
                </a:lnTo>
                <a:lnTo>
                  <a:pt x="197" y="56"/>
                </a:lnTo>
                <a:lnTo>
                  <a:pt x="196" y="52"/>
                </a:lnTo>
                <a:lnTo>
                  <a:pt x="193" y="49"/>
                </a:lnTo>
                <a:lnTo>
                  <a:pt x="190" y="44"/>
                </a:lnTo>
                <a:lnTo>
                  <a:pt x="187" y="40"/>
                </a:lnTo>
                <a:lnTo>
                  <a:pt x="182" y="35"/>
                </a:lnTo>
                <a:lnTo>
                  <a:pt x="179" y="31"/>
                </a:lnTo>
                <a:lnTo>
                  <a:pt x="175" y="25"/>
                </a:lnTo>
                <a:lnTo>
                  <a:pt x="171" y="22"/>
                </a:lnTo>
                <a:lnTo>
                  <a:pt x="166" y="18"/>
                </a:lnTo>
                <a:lnTo>
                  <a:pt x="162" y="15"/>
                </a:lnTo>
                <a:lnTo>
                  <a:pt x="160" y="15"/>
                </a:lnTo>
                <a:lnTo>
                  <a:pt x="153" y="15"/>
                </a:lnTo>
                <a:lnTo>
                  <a:pt x="142" y="15"/>
                </a:lnTo>
                <a:lnTo>
                  <a:pt x="132" y="15"/>
                </a:lnTo>
                <a:lnTo>
                  <a:pt x="122" y="15"/>
                </a:lnTo>
                <a:lnTo>
                  <a:pt x="113" y="15"/>
                </a:lnTo>
                <a:lnTo>
                  <a:pt x="108" y="15"/>
                </a:lnTo>
                <a:lnTo>
                  <a:pt x="110" y="13"/>
                </a:lnTo>
                <a:lnTo>
                  <a:pt x="104" y="13"/>
                </a:lnTo>
                <a:lnTo>
                  <a:pt x="98" y="12"/>
                </a:lnTo>
                <a:lnTo>
                  <a:pt x="92" y="9"/>
                </a:lnTo>
                <a:lnTo>
                  <a:pt x="85" y="4"/>
                </a:lnTo>
                <a:lnTo>
                  <a:pt x="77" y="3"/>
                </a:lnTo>
                <a:lnTo>
                  <a:pt x="71" y="0"/>
                </a:lnTo>
                <a:lnTo>
                  <a:pt x="64" y="0"/>
                </a:lnTo>
                <a:lnTo>
                  <a:pt x="58" y="1"/>
                </a:lnTo>
                <a:lnTo>
                  <a:pt x="51" y="4"/>
                </a:lnTo>
                <a:lnTo>
                  <a:pt x="45" y="9"/>
                </a:lnTo>
                <a:lnTo>
                  <a:pt x="40" y="13"/>
                </a:lnTo>
                <a:lnTo>
                  <a:pt x="34" y="18"/>
                </a:lnTo>
                <a:lnTo>
                  <a:pt x="31" y="24"/>
                </a:lnTo>
                <a:lnTo>
                  <a:pt x="29" y="30"/>
                </a:lnTo>
                <a:lnTo>
                  <a:pt x="26" y="37"/>
                </a:lnTo>
                <a:lnTo>
                  <a:pt x="26" y="43"/>
                </a:lnTo>
                <a:lnTo>
                  <a:pt x="26" y="47"/>
                </a:lnTo>
                <a:lnTo>
                  <a:pt x="27" y="50"/>
                </a:lnTo>
                <a:lnTo>
                  <a:pt x="29" y="55"/>
                </a:lnTo>
                <a:lnTo>
                  <a:pt x="29" y="58"/>
                </a:lnTo>
                <a:lnTo>
                  <a:pt x="30" y="61"/>
                </a:lnTo>
                <a:lnTo>
                  <a:pt x="31" y="62"/>
                </a:lnTo>
                <a:lnTo>
                  <a:pt x="31" y="67"/>
                </a:lnTo>
                <a:lnTo>
                  <a:pt x="30" y="7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57" name="Freeform 8"/>
          <p:cNvSpPr>
            <a:spLocks/>
          </p:cNvSpPr>
          <p:nvPr/>
        </p:nvSpPr>
        <p:spPr bwMode="auto">
          <a:xfrm>
            <a:off x="6299203" y="4929190"/>
            <a:ext cx="47625" cy="66675"/>
          </a:xfrm>
          <a:custGeom>
            <a:avLst/>
            <a:gdLst>
              <a:gd name="T0" fmla="*/ 2147483647 w 34"/>
              <a:gd name="T1" fmla="*/ 2147483647 h 42"/>
              <a:gd name="T2" fmla="*/ 2147483647 w 34"/>
              <a:gd name="T3" fmla="*/ 2147483647 h 42"/>
              <a:gd name="T4" fmla="*/ 2147483647 w 34"/>
              <a:gd name="T5" fmla="*/ 2147483647 h 42"/>
              <a:gd name="T6" fmla="*/ 2147483647 w 34"/>
              <a:gd name="T7" fmla="*/ 2147483647 h 42"/>
              <a:gd name="T8" fmla="*/ 0 w 34"/>
              <a:gd name="T9" fmla="*/ 2147483647 h 42"/>
              <a:gd name="T10" fmla="*/ 0 w 34"/>
              <a:gd name="T11" fmla="*/ 2147483647 h 42"/>
              <a:gd name="T12" fmla="*/ 2147483647 w 34"/>
              <a:gd name="T13" fmla="*/ 2147483647 h 42"/>
              <a:gd name="T14" fmla="*/ 2147483647 w 34"/>
              <a:gd name="T15" fmla="*/ 2147483647 h 42"/>
              <a:gd name="T16" fmla="*/ 2147483647 w 34"/>
              <a:gd name="T17" fmla="*/ 2147483647 h 42"/>
              <a:gd name="T18" fmla="*/ 2147483647 w 34"/>
              <a:gd name="T19" fmla="*/ 2147483647 h 42"/>
              <a:gd name="T20" fmla="*/ 2147483647 w 34"/>
              <a:gd name="T21" fmla="*/ 2147483647 h 42"/>
              <a:gd name="T22" fmla="*/ 2147483647 w 34"/>
              <a:gd name="T23" fmla="*/ 2147483647 h 42"/>
              <a:gd name="T24" fmla="*/ 2147483647 w 34"/>
              <a:gd name="T25" fmla="*/ 2147483647 h 42"/>
              <a:gd name="T26" fmla="*/ 2147483647 w 34"/>
              <a:gd name="T27" fmla="*/ 2147483647 h 42"/>
              <a:gd name="T28" fmla="*/ 2147483647 w 34"/>
              <a:gd name="T29" fmla="*/ 2147483647 h 42"/>
              <a:gd name="T30" fmla="*/ 2147483647 w 34"/>
              <a:gd name="T31" fmla="*/ 2147483647 h 42"/>
              <a:gd name="T32" fmla="*/ 2147483647 w 34"/>
              <a:gd name="T33" fmla="*/ 2147483647 h 42"/>
              <a:gd name="T34" fmla="*/ 2147483647 w 34"/>
              <a:gd name="T35" fmla="*/ 2147483647 h 42"/>
              <a:gd name="T36" fmla="*/ 2147483647 w 34"/>
              <a:gd name="T37" fmla="*/ 2147483647 h 42"/>
              <a:gd name="T38" fmla="*/ 2147483647 w 34"/>
              <a:gd name="T39" fmla="*/ 2147483647 h 42"/>
              <a:gd name="T40" fmla="*/ 2147483647 w 34"/>
              <a:gd name="T41" fmla="*/ 2147483647 h 42"/>
              <a:gd name="T42" fmla="*/ 2147483647 w 34"/>
              <a:gd name="T43" fmla="*/ 2147483647 h 42"/>
              <a:gd name="T44" fmla="*/ 2147483647 w 34"/>
              <a:gd name="T45" fmla="*/ 2147483647 h 42"/>
              <a:gd name="T46" fmla="*/ 2147483647 w 34"/>
              <a:gd name="T47" fmla="*/ 2147483647 h 42"/>
              <a:gd name="T48" fmla="*/ 2147483647 w 34"/>
              <a:gd name="T49" fmla="*/ 2147483647 h 42"/>
              <a:gd name="T50" fmla="*/ 2147483647 w 34"/>
              <a:gd name="T51" fmla="*/ 2147483647 h 42"/>
              <a:gd name="T52" fmla="*/ 2147483647 w 34"/>
              <a:gd name="T53" fmla="*/ 2147483647 h 42"/>
              <a:gd name="T54" fmla="*/ 2147483647 w 34"/>
              <a:gd name="T55" fmla="*/ 2147483647 h 42"/>
              <a:gd name="T56" fmla="*/ 2147483647 w 34"/>
              <a:gd name="T57" fmla="*/ 2147483647 h 42"/>
              <a:gd name="T58" fmla="*/ 2147483647 w 34"/>
              <a:gd name="T59" fmla="*/ 2147483647 h 42"/>
              <a:gd name="T60" fmla="*/ 2147483647 w 34"/>
              <a:gd name="T61" fmla="*/ 2147483647 h 42"/>
              <a:gd name="T62" fmla="*/ 2147483647 w 34"/>
              <a:gd name="T63" fmla="*/ 0 h 42"/>
              <a:gd name="T64" fmla="*/ 2147483647 w 34"/>
              <a:gd name="T65" fmla="*/ 0 h 42"/>
              <a:gd name="T66" fmla="*/ 2147483647 w 34"/>
              <a:gd name="T67" fmla="*/ 2147483647 h 42"/>
              <a:gd name="T68" fmla="*/ 2147483647 w 34"/>
              <a:gd name="T69" fmla="*/ 2147483647 h 42"/>
              <a:gd name="T70" fmla="*/ 2147483647 w 34"/>
              <a:gd name="T71" fmla="*/ 2147483647 h 42"/>
              <a:gd name="T72" fmla="*/ 2147483647 w 34"/>
              <a:gd name="T73" fmla="*/ 2147483647 h 42"/>
              <a:gd name="T74" fmla="*/ 2147483647 w 34"/>
              <a:gd name="T75" fmla="*/ 2147483647 h 42"/>
              <a:gd name="T76" fmla="*/ 2147483647 w 34"/>
              <a:gd name="T77" fmla="*/ 2147483647 h 42"/>
              <a:gd name="T78" fmla="*/ 2147483647 w 34"/>
              <a:gd name="T79" fmla="*/ 2147483647 h 42"/>
              <a:gd name="T80" fmla="*/ 2147483647 w 34"/>
              <a:gd name="T81" fmla="*/ 2147483647 h 42"/>
              <a:gd name="T82" fmla="*/ 2147483647 w 34"/>
              <a:gd name="T83" fmla="*/ 2147483647 h 4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4"/>
              <a:gd name="T127" fmla="*/ 0 h 42"/>
              <a:gd name="T128" fmla="*/ 34 w 34"/>
              <a:gd name="T129" fmla="*/ 42 h 4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4" h="42">
                <a:moveTo>
                  <a:pt x="6" y="11"/>
                </a:moveTo>
                <a:lnTo>
                  <a:pt x="5" y="15"/>
                </a:lnTo>
                <a:lnTo>
                  <a:pt x="3" y="18"/>
                </a:lnTo>
                <a:lnTo>
                  <a:pt x="2" y="23"/>
                </a:lnTo>
                <a:lnTo>
                  <a:pt x="0" y="27"/>
                </a:lnTo>
                <a:lnTo>
                  <a:pt x="0" y="32"/>
                </a:lnTo>
                <a:lnTo>
                  <a:pt x="2" y="34"/>
                </a:lnTo>
                <a:lnTo>
                  <a:pt x="5" y="37"/>
                </a:lnTo>
                <a:lnTo>
                  <a:pt x="8" y="40"/>
                </a:lnTo>
                <a:lnTo>
                  <a:pt x="11" y="40"/>
                </a:lnTo>
                <a:lnTo>
                  <a:pt x="14" y="42"/>
                </a:lnTo>
                <a:lnTo>
                  <a:pt x="17" y="42"/>
                </a:lnTo>
                <a:lnTo>
                  <a:pt x="18" y="40"/>
                </a:lnTo>
                <a:lnTo>
                  <a:pt x="21" y="40"/>
                </a:lnTo>
                <a:lnTo>
                  <a:pt x="24" y="39"/>
                </a:lnTo>
                <a:lnTo>
                  <a:pt x="25" y="39"/>
                </a:lnTo>
                <a:lnTo>
                  <a:pt x="28" y="37"/>
                </a:lnTo>
                <a:lnTo>
                  <a:pt x="31" y="36"/>
                </a:lnTo>
                <a:lnTo>
                  <a:pt x="33" y="34"/>
                </a:lnTo>
                <a:lnTo>
                  <a:pt x="33" y="33"/>
                </a:lnTo>
                <a:lnTo>
                  <a:pt x="34" y="30"/>
                </a:lnTo>
                <a:lnTo>
                  <a:pt x="33" y="27"/>
                </a:lnTo>
                <a:lnTo>
                  <a:pt x="33" y="24"/>
                </a:lnTo>
                <a:lnTo>
                  <a:pt x="31" y="21"/>
                </a:lnTo>
                <a:lnTo>
                  <a:pt x="31" y="18"/>
                </a:lnTo>
                <a:lnTo>
                  <a:pt x="31" y="15"/>
                </a:lnTo>
                <a:lnTo>
                  <a:pt x="31" y="12"/>
                </a:lnTo>
                <a:lnTo>
                  <a:pt x="31" y="8"/>
                </a:lnTo>
                <a:lnTo>
                  <a:pt x="30" y="5"/>
                </a:lnTo>
                <a:lnTo>
                  <a:pt x="27" y="2"/>
                </a:lnTo>
                <a:lnTo>
                  <a:pt x="24" y="0"/>
                </a:lnTo>
                <a:lnTo>
                  <a:pt x="20" y="0"/>
                </a:lnTo>
                <a:lnTo>
                  <a:pt x="15" y="2"/>
                </a:lnTo>
                <a:lnTo>
                  <a:pt x="12" y="5"/>
                </a:lnTo>
                <a:lnTo>
                  <a:pt x="9" y="8"/>
                </a:lnTo>
                <a:lnTo>
                  <a:pt x="6" y="11"/>
                </a:lnTo>
                <a:lnTo>
                  <a:pt x="5" y="14"/>
                </a:lnTo>
                <a:lnTo>
                  <a:pt x="3" y="17"/>
                </a:lnTo>
                <a:lnTo>
                  <a:pt x="2" y="20"/>
                </a:lnTo>
                <a:lnTo>
                  <a:pt x="2" y="21"/>
                </a:lnTo>
                <a:lnTo>
                  <a:pt x="6" y="1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58" name="Freeform 9"/>
          <p:cNvSpPr>
            <a:spLocks/>
          </p:cNvSpPr>
          <p:nvPr/>
        </p:nvSpPr>
        <p:spPr bwMode="auto">
          <a:xfrm>
            <a:off x="6299203" y="4929190"/>
            <a:ext cx="47625" cy="66675"/>
          </a:xfrm>
          <a:custGeom>
            <a:avLst/>
            <a:gdLst>
              <a:gd name="T0" fmla="*/ 2147483647 w 34"/>
              <a:gd name="T1" fmla="*/ 2147483647 h 42"/>
              <a:gd name="T2" fmla="*/ 2147483647 w 34"/>
              <a:gd name="T3" fmla="*/ 2147483647 h 42"/>
              <a:gd name="T4" fmla="*/ 2147483647 w 34"/>
              <a:gd name="T5" fmla="*/ 2147483647 h 42"/>
              <a:gd name="T6" fmla="*/ 2147483647 w 34"/>
              <a:gd name="T7" fmla="*/ 2147483647 h 42"/>
              <a:gd name="T8" fmla="*/ 0 w 34"/>
              <a:gd name="T9" fmla="*/ 2147483647 h 42"/>
              <a:gd name="T10" fmla="*/ 0 w 34"/>
              <a:gd name="T11" fmla="*/ 2147483647 h 42"/>
              <a:gd name="T12" fmla="*/ 2147483647 w 34"/>
              <a:gd name="T13" fmla="*/ 2147483647 h 42"/>
              <a:gd name="T14" fmla="*/ 2147483647 w 34"/>
              <a:gd name="T15" fmla="*/ 2147483647 h 42"/>
              <a:gd name="T16" fmla="*/ 2147483647 w 34"/>
              <a:gd name="T17" fmla="*/ 2147483647 h 42"/>
              <a:gd name="T18" fmla="*/ 2147483647 w 34"/>
              <a:gd name="T19" fmla="*/ 2147483647 h 42"/>
              <a:gd name="T20" fmla="*/ 2147483647 w 34"/>
              <a:gd name="T21" fmla="*/ 2147483647 h 42"/>
              <a:gd name="T22" fmla="*/ 2147483647 w 34"/>
              <a:gd name="T23" fmla="*/ 2147483647 h 42"/>
              <a:gd name="T24" fmla="*/ 2147483647 w 34"/>
              <a:gd name="T25" fmla="*/ 2147483647 h 42"/>
              <a:gd name="T26" fmla="*/ 2147483647 w 34"/>
              <a:gd name="T27" fmla="*/ 2147483647 h 42"/>
              <a:gd name="T28" fmla="*/ 2147483647 w 34"/>
              <a:gd name="T29" fmla="*/ 2147483647 h 42"/>
              <a:gd name="T30" fmla="*/ 2147483647 w 34"/>
              <a:gd name="T31" fmla="*/ 2147483647 h 42"/>
              <a:gd name="T32" fmla="*/ 2147483647 w 34"/>
              <a:gd name="T33" fmla="*/ 2147483647 h 42"/>
              <a:gd name="T34" fmla="*/ 2147483647 w 34"/>
              <a:gd name="T35" fmla="*/ 2147483647 h 42"/>
              <a:gd name="T36" fmla="*/ 2147483647 w 34"/>
              <a:gd name="T37" fmla="*/ 2147483647 h 42"/>
              <a:gd name="T38" fmla="*/ 2147483647 w 34"/>
              <a:gd name="T39" fmla="*/ 2147483647 h 42"/>
              <a:gd name="T40" fmla="*/ 2147483647 w 34"/>
              <a:gd name="T41" fmla="*/ 2147483647 h 42"/>
              <a:gd name="T42" fmla="*/ 2147483647 w 34"/>
              <a:gd name="T43" fmla="*/ 2147483647 h 42"/>
              <a:gd name="T44" fmla="*/ 2147483647 w 34"/>
              <a:gd name="T45" fmla="*/ 2147483647 h 42"/>
              <a:gd name="T46" fmla="*/ 2147483647 w 34"/>
              <a:gd name="T47" fmla="*/ 2147483647 h 42"/>
              <a:gd name="T48" fmla="*/ 2147483647 w 34"/>
              <a:gd name="T49" fmla="*/ 2147483647 h 42"/>
              <a:gd name="T50" fmla="*/ 2147483647 w 34"/>
              <a:gd name="T51" fmla="*/ 2147483647 h 42"/>
              <a:gd name="T52" fmla="*/ 2147483647 w 34"/>
              <a:gd name="T53" fmla="*/ 2147483647 h 42"/>
              <a:gd name="T54" fmla="*/ 2147483647 w 34"/>
              <a:gd name="T55" fmla="*/ 2147483647 h 42"/>
              <a:gd name="T56" fmla="*/ 2147483647 w 34"/>
              <a:gd name="T57" fmla="*/ 2147483647 h 42"/>
              <a:gd name="T58" fmla="*/ 2147483647 w 34"/>
              <a:gd name="T59" fmla="*/ 2147483647 h 42"/>
              <a:gd name="T60" fmla="*/ 2147483647 w 34"/>
              <a:gd name="T61" fmla="*/ 2147483647 h 42"/>
              <a:gd name="T62" fmla="*/ 2147483647 w 34"/>
              <a:gd name="T63" fmla="*/ 0 h 42"/>
              <a:gd name="T64" fmla="*/ 2147483647 w 34"/>
              <a:gd name="T65" fmla="*/ 0 h 42"/>
              <a:gd name="T66" fmla="*/ 2147483647 w 34"/>
              <a:gd name="T67" fmla="*/ 2147483647 h 42"/>
              <a:gd name="T68" fmla="*/ 2147483647 w 34"/>
              <a:gd name="T69" fmla="*/ 2147483647 h 42"/>
              <a:gd name="T70" fmla="*/ 2147483647 w 34"/>
              <a:gd name="T71" fmla="*/ 2147483647 h 42"/>
              <a:gd name="T72" fmla="*/ 2147483647 w 34"/>
              <a:gd name="T73" fmla="*/ 2147483647 h 42"/>
              <a:gd name="T74" fmla="*/ 2147483647 w 34"/>
              <a:gd name="T75" fmla="*/ 2147483647 h 42"/>
              <a:gd name="T76" fmla="*/ 2147483647 w 34"/>
              <a:gd name="T77" fmla="*/ 2147483647 h 42"/>
              <a:gd name="T78" fmla="*/ 2147483647 w 34"/>
              <a:gd name="T79" fmla="*/ 2147483647 h 42"/>
              <a:gd name="T80" fmla="*/ 2147483647 w 34"/>
              <a:gd name="T81" fmla="*/ 2147483647 h 42"/>
              <a:gd name="T82" fmla="*/ 2147483647 w 34"/>
              <a:gd name="T83" fmla="*/ 2147483647 h 4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4"/>
              <a:gd name="T127" fmla="*/ 0 h 42"/>
              <a:gd name="T128" fmla="*/ 34 w 34"/>
              <a:gd name="T129" fmla="*/ 42 h 4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4" h="42">
                <a:moveTo>
                  <a:pt x="6" y="11"/>
                </a:moveTo>
                <a:lnTo>
                  <a:pt x="5" y="15"/>
                </a:lnTo>
                <a:lnTo>
                  <a:pt x="3" y="18"/>
                </a:lnTo>
                <a:lnTo>
                  <a:pt x="2" y="23"/>
                </a:lnTo>
                <a:lnTo>
                  <a:pt x="0" y="27"/>
                </a:lnTo>
                <a:lnTo>
                  <a:pt x="0" y="32"/>
                </a:lnTo>
                <a:lnTo>
                  <a:pt x="2" y="34"/>
                </a:lnTo>
                <a:lnTo>
                  <a:pt x="5" y="37"/>
                </a:lnTo>
                <a:lnTo>
                  <a:pt x="8" y="40"/>
                </a:lnTo>
                <a:lnTo>
                  <a:pt x="11" y="40"/>
                </a:lnTo>
                <a:lnTo>
                  <a:pt x="14" y="42"/>
                </a:lnTo>
                <a:lnTo>
                  <a:pt x="17" y="42"/>
                </a:lnTo>
                <a:lnTo>
                  <a:pt x="18" y="40"/>
                </a:lnTo>
                <a:lnTo>
                  <a:pt x="21" y="40"/>
                </a:lnTo>
                <a:lnTo>
                  <a:pt x="24" y="39"/>
                </a:lnTo>
                <a:lnTo>
                  <a:pt x="25" y="39"/>
                </a:lnTo>
                <a:lnTo>
                  <a:pt x="28" y="37"/>
                </a:lnTo>
                <a:lnTo>
                  <a:pt x="31" y="36"/>
                </a:lnTo>
                <a:lnTo>
                  <a:pt x="33" y="34"/>
                </a:lnTo>
                <a:lnTo>
                  <a:pt x="33" y="33"/>
                </a:lnTo>
                <a:lnTo>
                  <a:pt x="34" y="30"/>
                </a:lnTo>
                <a:lnTo>
                  <a:pt x="33" y="27"/>
                </a:lnTo>
                <a:lnTo>
                  <a:pt x="33" y="24"/>
                </a:lnTo>
                <a:lnTo>
                  <a:pt x="31" y="21"/>
                </a:lnTo>
                <a:lnTo>
                  <a:pt x="31" y="18"/>
                </a:lnTo>
                <a:lnTo>
                  <a:pt x="31" y="15"/>
                </a:lnTo>
                <a:lnTo>
                  <a:pt x="31" y="12"/>
                </a:lnTo>
                <a:lnTo>
                  <a:pt x="31" y="8"/>
                </a:lnTo>
                <a:lnTo>
                  <a:pt x="30" y="5"/>
                </a:lnTo>
                <a:lnTo>
                  <a:pt x="27" y="2"/>
                </a:lnTo>
                <a:lnTo>
                  <a:pt x="24" y="0"/>
                </a:lnTo>
                <a:lnTo>
                  <a:pt x="20" y="0"/>
                </a:lnTo>
                <a:lnTo>
                  <a:pt x="15" y="2"/>
                </a:lnTo>
                <a:lnTo>
                  <a:pt x="12" y="5"/>
                </a:lnTo>
                <a:lnTo>
                  <a:pt x="9" y="8"/>
                </a:lnTo>
                <a:lnTo>
                  <a:pt x="6" y="11"/>
                </a:lnTo>
                <a:lnTo>
                  <a:pt x="5" y="14"/>
                </a:lnTo>
                <a:lnTo>
                  <a:pt x="3" y="17"/>
                </a:lnTo>
                <a:lnTo>
                  <a:pt x="2" y="20"/>
                </a:lnTo>
                <a:lnTo>
                  <a:pt x="2" y="21"/>
                </a:lnTo>
                <a:lnTo>
                  <a:pt x="6" y="11"/>
                </a:lnTo>
              </a:path>
            </a:pathLst>
          </a:custGeom>
          <a:solidFill>
            <a:srgbClr val="FFFF00"/>
          </a:solidFill>
          <a:ln w="1588">
            <a:solidFill>
              <a:srgbClr val="990000"/>
            </a:solidFill>
            <a:round/>
            <a:headEnd/>
            <a:tailEnd/>
          </a:ln>
        </p:spPr>
        <p:txBody>
          <a:bodyPr/>
          <a:lstStyle/>
          <a:p>
            <a:endParaRPr lang="en-US"/>
          </a:p>
        </p:txBody>
      </p:sp>
      <p:sp>
        <p:nvSpPr>
          <p:cNvPr id="53259" name="Freeform 10"/>
          <p:cNvSpPr>
            <a:spLocks/>
          </p:cNvSpPr>
          <p:nvPr/>
        </p:nvSpPr>
        <p:spPr bwMode="auto">
          <a:xfrm>
            <a:off x="6299203" y="4929190"/>
            <a:ext cx="47625" cy="66675"/>
          </a:xfrm>
          <a:custGeom>
            <a:avLst/>
            <a:gdLst>
              <a:gd name="T0" fmla="*/ 2147483647 w 34"/>
              <a:gd name="T1" fmla="*/ 2147483647 h 42"/>
              <a:gd name="T2" fmla="*/ 2147483647 w 34"/>
              <a:gd name="T3" fmla="*/ 2147483647 h 42"/>
              <a:gd name="T4" fmla="*/ 2147483647 w 34"/>
              <a:gd name="T5" fmla="*/ 2147483647 h 42"/>
              <a:gd name="T6" fmla="*/ 2147483647 w 34"/>
              <a:gd name="T7" fmla="*/ 2147483647 h 42"/>
              <a:gd name="T8" fmla="*/ 0 w 34"/>
              <a:gd name="T9" fmla="*/ 2147483647 h 42"/>
              <a:gd name="T10" fmla="*/ 0 w 34"/>
              <a:gd name="T11" fmla="*/ 2147483647 h 42"/>
              <a:gd name="T12" fmla="*/ 2147483647 w 34"/>
              <a:gd name="T13" fmla="*/ 2147483647 h 42"/>
              <a:gd name="T14" fmla="*/ 2147483647 w 34"/>
              <a:gd name="T15" fmla="*/ 2147483647 h 42"/>
              <a:gd name="T16" fmla="*/ 2147483647 w 34"/>
              <a:gd name="T17" fmla="*/ 2147483647 h 42"/>
              <a:gd name="T18" fmla="*/ 2147483647 w 34"/>
              <a:gd name="T19" fmla="*/ 2147483647 h 42"/>
              <a:gd name="T20" fmla="*/ 2147483647 w 34"/>
              <a:gd name="T21" fmla="*/ 2147483647 h 42"/>
              <a:gd name="T22" fmla="*/ 2147483647 w 34"/>
              <a:gd name="T23" fmla="*/ 2147483647 h 42"/>
              <a:gd name="T24" fmla="*/ 2147483647 w 34"/>
              <a:gd name="T25" fmla="*/ 2147483647 h 42"/>
              <a:gd name="T26" fmla="*/ 2147483647 w 34"/>
              <a:gd name="T27" fmla="*/ 2147483647 h 42"/>
              <a:gd name="T28" fmla="*/ 2147483647 w 34"/>
              <a:gd name="T29" fmla="*/ 2147483647 h 42"/>
              <a:gd name="T30" fmla="*/ 2147483647 w 34"/>
              <a:gd name="T31" fmla="*/ 2147483647 h 42"/>
              <a:gd name="T32" fmla="*/ 2147483647 w 34"/>
              <a:gd name="T33" fmla="*/ 2147483647 h 42"/>
              <a:gd name="T34" fmla="*/ 2147483647 w 34"/>
              <a:gd name="T35" fmla="*/ 2147483647 h 42"/>
              <a:gd name="T36" fmla="*/ 2147483647 w 34"/>
              <a:gd name="T37" fmla="*/ 2147483647 h 42"/>
              <a:gd name="T38" fmla="*/ 2147483647 w 34"/>
              <a:gd name="T39" fmla="*/ 2147483647 h 42"/>
              <a:gd name="T40" fmla="*/ 2147483647 w 34"/>
              <a:gd name="T41" fmla="*/ 2147483647 h 42"/>
              <a:gd name="T42" fmla="*/ 2147483647 w 34"/>
              <a:gd name="T43" fmla="*/ 2147483647 h 42"/>
              <a:gd name="T44" fmla="*/ 2147483647 w 34"/>
              <a:gd name="T45" fmla="*/ 2147483647 h 42"/>
              <a:gd name="T46" fmla="*/ 2147483647 w 34"/>
              <a:gd name="T47" fmla="*/ 2147483647 h 42"/>
              <a:gd name="T48" fmla="*/ 2147483647 w 34"/>
              <a:gd name="T49" fmla="*/ 2147483647 h 42"/>
              <a:gd name="T50" fmla="*/ 2147483647 w 34"/>
              <a:gd name="T51" fmla="*/ 2147483647 h 42"/>
              <a:gd name="T52" fmla="*/ 2147483647 w 34"/>
              <a:gd name="T53" fmla="*/ 2147483647 h 42"/>
              <a:gd name="T54" fmla="*/ 2147483647 w 34"/>
              <a:gd name="T55" fmla="*/ 2147483647 h 42"/>
              <a:gd name="T56" fmla="*/ 2147483647 w 34"/>
              <a:gd name="T57" fmla="*/ 2147483647 h 42"/>
              <a:gd name="T58" fmla="*/ 2147483647 w 34"/>
              <a:gd name="T59" fmla="*/ 2147483647 h 42"/>
              <a:gd name="T60" fmla="*/ 2147483647 w 34"/>
              <a:gd name="T61" fmla="*/ 2147483647 h 42"/>
              <a:gd name="T62" fmla="*/ 2147483647 w 34"/>
              <a:gd name="T63" fmla="*/ 0 h 42"/>
              <a:gd name="T64" fmla="*/ 2147483647 w 34"/>
              <a:gd name="T65" fmla="*/ 0 h 42"/>
              <a:gd name="T66" fmla="*/ 2147483647 w 34"/>
              <a:gd name="T67" fmla="*/ 2147483647 h 42"/>
              <a:gd name="T68" fmla="*/ 2147483647 w 34"/>
              <a:gd name="T69" fmla="*/ 2147483647 h 42"/>
              <a:gd name="T70" fmla="*/ 2147483647 w 34"/>
              <a:gd name="T71" fmla="*/ 2147483647 h 42"/>
              <a:gd name="T72" fmla="*/ 2147483647 w 34"/>
              <a:gd name="T73" fmla="*/ 2147483647 h 42"/>
              <a:gd name="T74" fmla="*/ 2147483647 w 34"/>
              <a:gd name="T75" fmla="*/ 2147483647 h 42"/>
              <a:gd name="T76" fmla="*/ 2147483647 w 34"/>
              <a:gd name="T77" fmla="*/ 2147483647 h 42"/>
              <a:gd name="T78" fmla="*/ 2147483647 w 34"/>
              <a:gd name="T79" fmla="*/ 2147483647 h 42"/>
              <a:gd name="T80" fmla="*/ 2147483647 w 34"/>
              <a:gd name="T81" fmla="*/ 2147483647 h 4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42"/>
              <a:gd name="T125" fmla="*/ 34 w 34"/>
              <a:gd name="T126" fmla="*/ 42 h 4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42">
                <a:moveTo>
                  <a:pt x="6" y="11"/>
                </a:moveTo>
                <a:lnTo>
                  <a:pt x="5" y="15"/>
                </a:lnTo>
                <a:lnTo>
                  <a:pt x="3" y="18"/>
                </a:lnTo>
                <a:lnTo>
                  <a:pt x="2" y="23"/>
                </a:lnTo>
                <a:lnTo>
                  <a:pt x="0" y="27"/>
                </a:lnTo>
                <a:lnTo>
                  <a:pt x="0" y="32"/>
                </a:lnTo>
                <a:lnTo>
                  <a:pt x="2" y="34"/>
                </a:lnTo>
                <a:lnTo>
                  <a:pt x="5" y="37"/>
                </a:lnTo>
                <a:lnTo>
                  <a:pt x="8" y="40"/>
                </a:lnTo>
                <a:lnTo>
                  <a:pt x="11" y="40"/>
                </a:lnTo>
                <a:lnTo>
                  <a:pt x="14" y="42"/>
                </a:lnTo>
                <a:lnTo>
                  <a:pt x="17" y="42"/>
                </a:lnTo>
                <a:lnTo>
                  <a:pt x="18" y="40"/>
                </a:lnTo>
                <a:lnTo>
                  <a:pt x="21" y="40"/>
                </a:lnTo>
                <a:lnTo>
                  <a:pt x="24" y="39"/>
                </a:lnTo>
                <a:lnTo>
                  <a:pt x="25" y="39"/>
                </a:lnTo>
                <a:lnTo>
                  <a:pt x="28" y="37"/>
                </a:lnTo>
                <a:lnTo>
                  <a:pt x="31" y="36"/>
                </a:lnTo>
                <a:lnTo>
                  <a:pt x="33" y="34"/>
                </a:lnTo>
                <a:lnTo>
                  <a:pt x="33" y="33"/>
                </a:lnTo>
                <a:lnTo>
                  <a:pt x="34" y="30"/>
                </a:lnTo>
                <a:lnTo>
                  <a:pt x="33" y="27"/>
                </a:lnTo>
                <a:lnTo>
                  <a:pt x="33" y="24"/>
                </a:lnTo>
                <a:lnTo>
                  <a:pt x="31" y="21"/>
                </a:lnTo>
                <a:lnTo>
                  <a:pt x="31" y="18"/>
                </a:lnTo>
                <a:lnTo>
                  <a:pt x="31" y="15"/>
                </a:lnTo>
                <a:lnTo>
                  <a:pt x="31" y="12"/>
                </a:lnTo>
                <a:lnTo>
                  <a:pt x="31" y="8"/>
                </a:lnTo>
                <a:lnTo>
                  <a:pt x="30" y="5"/>
                </a:lnTo>
                <a:lnTo>
                  <a:pt x="27" y="2"/>
                </a:lnTo>
                <a:lnTo>
                  <a:pt x="24" y="0"/>
                </a:lnTo>
                <a:lnTo>
                  <a:pt x="20" y="0"/>
                </a:lnTo>
                <a:lnTo>
                  <a:pt x="15" y="2"/>
                </a:lnTo>
                <a:lnTo>
                  <a:pt x="12" y="5"/>
                </a:lnTo>
                <a:lnTo>
                  <a:pt x="9" y="8"/>
                </a:lnTo>
                <a:lnTo>
                  <a:pt x="6" y="11"/>
                </a:lnTo>
                <a:lnTo>
                  <a:pt x="5" y="14"/>
                </a:lnTo>
                <a:lnTo>
                  <a:pt x="3" y="17"/>
                </a:lnTo>
                <a:lnTo>
                  <a:pt x="2" y="20"/>
                </a:lnTo>
                <a:lnTo>
                  <a:pt x="2" y="21"/>
                </a:lnTo>
              </a:path>
            </a:pathLst>
          </a:custGeom>
          <a:solidFill>
            <a:srgbClr val="FFFF00"/>
          </a:solidFill>
          <a:ln w="4763">
            <a:solidFill>
              <a:srgbClr val="990000"/>
            </a:solidFill>
            <a:round/>
            <a:headEnd/>
            <a:tailEnd/>
          </a:ln>
        </p:spPr>
        <p:txBody>
          <a:bodyPr/>
          <a:lstStyle/>
          <a:p>
            <a:endParaRPr lang="en-US"/>
          </a:p>
        </p:txBody>
      </p:sp>
      <p:sp>
        <p:nvSpPr>
          <p:cNvPr id="53260" name="Freeform 11"/>
          <p:cNvSpPr>
            <a:spLocks/>
          </p:cNvSpPr>
          <p:nvPr/>
        </p:nvSpPr>
        <p:spPr bwMode="auto">
          <a:xfrm>
            <a:off x="6332539" y="4830765"/>
            <a:ext cx="42863" cy="85725"/>
          </a:xfrm>
          <a:custGeom>
            <a:avLst/>
            <a:gdLst>
              <a:gd name="T0" fmla="*/ 2147483647 w 30"/>
              <a:gd name="T1" fmla="*/ 2147483647 h 54"/>
              <a:gd name="T2" fmla="*/ 2147483647 w 30"/>
              <a:gd name="T3" fmla="*/ 2147483647 h 54"/>
              <a:gd name="T4" fmla="*/ 2147483647 w 30"/>
              <a:gd name="T5" fmla="*/ 2147483647 h 54"/>
              <a:gd name="T6" fmla="*/ 2147483647 w 30"/>
              <a:gd name="T7" fmla="*/ 2147483647 h 54"/>
              <a:gd name="T8" fmla="*/ 0 w 30"/>
              <a:gd name="T9" fmla="*/ 2147483647 h 54"/>
              <a:gd name="T10" fmla="*/ 0 w 30"/>
              <a:gd name="T11" fmla="*/ 2147483647 h 54"/>
              <a:gd name="T12" fmla="*/ 0 w 30"/>
              <a:gd name="T13" fmla="*/ 2147483647 h 54"/>
              <a:gd name="T14" fmla="*/ 0 w 30"/>
              <a:gd name="T15" fmla="*/ 2147483647 h 54"/>
              <a:gd name="T16" fmla="*/ 2147483647 w 30"/>
              <a:gd name="T17" fmla="*/ 2147483647 h 54"/>
              <a:gd name="T18" fmla="*/ 2147483647 w 30"/>
              <a:gd name="T19" fmla="*/ 2147483647 h 54"/>
              <a:gd name="T20" fmla="*/ 2147483647 w 30"/>
              <a:gd name="T21" fmla="*/ 2147483647 h 54"/>
              <a:gd name="T22" fmla="*/ 2147483647 w 30"/>
              <a:gd name="T23" fmla="*/ 2147483647 h 54"/>
              <a:gd name="T24" fmla="*/ 2147483647 w 30"/>
              <a:gd name="T25" fmla="*/ 2147483647 h 54"/>
              <a:gd name="T26" fmla="*/ 2147483647 w 30"/>
              <a:gd name="T27" fmla="*/ 2147483647 h 54"/>
              <a:gd name="T28" fmla="*/ 2147483647 w 30"/>
              <a:gd name="T29" fmla="*/ 2147483647 h 54"/>
              <a:gd name="T30" fmla="*/ 2147483647 w 30"/>
              <a:gd name="T31" fmla="*/ 2147483647 h 54"/>
              <a:gd name="T32" fmla="*/ 2147483647 w 30"/>
              <a:gd name="T33" fmla="*/ 2147483647 h 54"/>
              <a:gd name="T34" fmla="*/ 2147483647 w 30"/>
              <a:gd name="T35" fmla="*/ 2147483647 h 54"/>
              <a:gd name="T36" fmla="*/ 2147483647 w 30"/>
              <a:gd name="T37" fmla="*/ 2147483647 h 54"/>
              <a:gd name="T38" fmla="*/ 2147483647 w 30"/>
              <a:gd name="T39" fmla="*/ 2147483647 h 54"/>
              <a:gd name="T40" fmla="*/ 2147483647 w 30"/>
              <a:gd name="T41" fmla="*/ 2147483647 h 54"/>
              <a:gd name="T42" fmla="*/ 2147483647 w 30"/>
              <a:gd name="T43" fmla="*/ 2147483647 h 54"/>
              <a:gd name="T44" fmla="*/ 2147483647 w 30"/>
              <a:gd name="T45" fmla="*/ 2147483647 h 54"/>
              <a:gd name="T46" fmla="*/ 2147483647 w 30"/>
              <a:gd name="T47" fmla="*/ 2147483647 h 54"/>
              <a:gd name="T48" fmla="*/ 2147483647 w 30"/>
              <a:gd name="T49" fmla="*/ 2147483647 h 54"/>
              <a:gd name="T50" fmla="*/ 2147483647 w 30"/>
              <a:gd name="T51" fmla="*/ 2147483647 h 54"/>
              <a:gd name="T52" fmla="*/ 2147483647 w 30"/>
              <a:gd name="T53" fmla="*/ 0 h 54"/>
              <a:gd name="T54" fmla="*/ 2147483647 w 30"/>
              <a:gd name="T55" fmla="*/ 2147483647 h 54"/>
              <a:gd name="T56" fmla="*/ 2147483647 w 30"/>
              <a:gd name="T57" fmla="*/ 2147483647 h 54"/>
              <a:gd name="T58" fmla="*/ 2147483647 w 30"/>
              <a:gd name="T59" fmla="*/ 2147483647 h 54"/>
              <a:gd name="T60" fmla="*/ 2147483647 w 30"/>
              <a:gd name="T61" fmla="*/ 2147483647 h 54"/>
              <a:gd name="T62" fmla="*/ 2147483647 w 30"/>
              <a:gd name="T63" fmla="*/ 2147483647 h 54"/>
              <a:gd name="T64" fmla="*/ 2147483647 w 30"/>
              <a:gd name="T65" fmla="*/ 2147483647 h 54"/>
              <a:gd name="T66" fmla="*/ 2147483647 w 30"/>
              <a:gd name="T67" fmla="*/ 2147483647 h 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0"/>
              <a:gd name="T103" fmla="*/ 0 h 54"/>
              <a:gd name="T104" fmla="*/ 30 w 30"/>
              <a:gd name="T105" fmla="*/ 54 h 5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0" h="54">
                <a:moveTo>
                  <a:pt x="4" y="8"/>
                </a:moveTo>
                <a:lnTo>
                  <a:pt x="3" y="14"/>
                </a:lnTo>
                <a:lnTo>
                  <a:pt x="3" y="18"/>
                </a:lnTo>
                <a:lnTo>
                  <a:pt x="1" y="22"/>
                </a:lnTo>
                <a:lnTo>
                  <a:pt x="0" y="28"/>
                </a:lnTo>
                <a:lnTo>
                  <a:pt x="0" y="33"/>
                </a:lnTo>
                <a:lnTo>
                  <a:pt x="0" y="39"/>
                </a:lnTo>
                <a:lnTo>
                  <a:pt x="0" y="43"/>
                </a:lnTo>
                <a:lnTo>
                  <a:pt x="1" y="48"/>
                </a:lnTo>
                <a:lnTo>
                  <a:pt x="1" y="51"/>
                </a:lnTo>
                <a:lnTo>
                  <a:pt x="3" y="52"/>
                </a:lnTo>
                <a:lnTo>
                  <a:pt x="4" y="54"/>
                </a:lnTo>
                <a:lnTo>
                  <a:pt x="6" y="54"/>
                </a:lnTo>
                <a:lnTo>
                  <a:pt x="7" y="54"/>
                </a:lnTo>
                <a:lnTo>
                  <a:pt x="9" y="54"/>
                </a:lnTo>
                <a:lnTo>
                  <a:pt x="10" y="52"/>
                </a:lnTo>
                <a:lnTo>
                  <a:pt x="12" y="51"/>
                </a:lnTo>
                <a:lnTo>
                  <a:pt x="16" y="45"/>
                </a:lnTo>
                <a:lnTo>
                  <a:pt x="21" y="40"/>
                </a:lnTo>
                <a:lnTo>
                  <a:pt x="24" y="34"/>
                </a:lnTo>
                <a:lnTo>
                  <a:pt x="28" y="28"/>
                </a:lnTo>
                <a:lnTo>
                  <a:pt x="30" y="21"/>
                </a:lnTo>
                <a:lnTo>
                  <a:pt x="30" y="15"/>
                </a:lnTo>
                <a:lnTo>
                  <a:pt x="28" y="9"/>
                </a:lnTo>
                <a:lnTo>
                  <a:pt x="22" y="5"/>
                </a:lnTo>
                <a:lnTo>
                  <a:pt x="19" y="2"/>
                </a:lnTo>
                <a:lnTo>
                  <a:pt x="16" y="0"/>
                </a:lnTo>
                <a:lnTo>
                  <a:pt x="13" y="2"/>
                </a:lnTo>
                <a:lnTo>
                  <a:pt x="10" y="2"/>
                </a:lnTo>
                <a:lnTo>
                  <a:pt x="9" y="3"/>
                </a:lnTo>
                <a:lnTo>
                  <a:pt x="6" y="6"/>
                </a:lnTo>
                <a:lnTo>
                  <a:pt x="4" y="8"/>
                </a:lnTo>
                <a:lnTo>
                  <a:pt x="4" y="11"/>
                </a:lnTo>
                <a:lnTo>
                  <a:pt x="4" y="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1" name="Freeform 12"/>
          <p:cNvSpPr>
            <a:spLocks/>
          </p:cNvSpPr>
          <p:nvPr/>
        </p:nvSpPr>
        <p:spPr bwMode="auto">
          <a:xfrm>
            <a:off x="6332539" y="4830765"/>
            <a:ext cx="42863" cy="85725"/>
          </a:xfrm>
          <a:custGeom>
            <a:avLst/>
            <a:gdLst>
              <a:gd name="T0" fmla="*/ 2147483647 w 30"/>
              <a:gd name="T1" fmla="*/ 2147483647 h 54"/>
              <a:gd name="T2" fmla="*/ 2147483647 w 30"/>
              <a:gd name="T3" fmla="*/ 2147483647 h 54"/>
              <a:gd name="T4" fmla="*/ 2147483647 w 30"/>
              <a:gd name="T5" fmla="*/ 2147483647 h 54"/>
              <a:gd name="T6" fmla="*/ 2147483647 w 30"/>
              <a:gd name="T7" fmla="*/ 2147483647 h 54"/>
              <a:gd name="T8" fmla="*/ 0 w 30"/>
              <a:gd name="T9" fmla="*/ 2147483647 h 54"/>
              <a:gd name="T10" fmla="*/ 0 w 30"/>
              <a:gd name="T11" fmla="*/ 2147483647 h 54"/>
              <a:gd name="T12" fmla="*/ 0 w 30"/>
              <a:gd name="T13" fmla="*/ 2147483647 h 54"/>
              <a:gd name="T14" fmla="*/ 0 w 30"/>
              <a:gd name="T15" fmla="*/ 2147483647 h 54"/>
              <a:gd name="T16" fmla="*/ 2147483647 w 30"/>
              <a:gd name="T17" fmla="*/ 2147483647 h 54"/>
              <a:gd name="T18" fmla="*/ 2147483647 w 30"/>
              <a:gd name="T19" fmla="*/ 2147483647 h 54"/>
              <a:gd name="T20" fmla="*/ 2147483647 w 30"/>
              <a:gd name="T21" fmla="*/ 2147483647 h 54"/>
              <a:gd name="T22" fmla="*/ 2147483647 w 30"/>
              <a:gd name="T23" fmla="*/ 2147483647 h 54"/>
              <a:gd name="T24" fmla="*/ 2147483647 w 30"/>
              <a:gd name="T25" fmla="*/ 2147483647 h 54"/>
              <a:gd name="T26" fmla="*/ 2147483647 w 30"/>
              <a:gd name="T27" fmla="*/ 2147483647 h 54"/>
              <a:gd name="T28" fmla="*/ 2147483647 w 30"/>
              <a:gd name="T29" fmla="*/ 2147483647 h 54"/>
              <a:gd name="T30" fmla="*/ 2147483647 w 30"/>
              <a:gd name="T31" fmla="*/ 2147483647 h 54"/>
              <a:gd name="T32" fmla="*/ 2147483647 w 30"/>
              <a:gd name="T33" fmla="*/ 2147483647 h 54"/>
              <a:gd name="T34" fmla="*/ 2147483647 w 30"/>
              <a:gd name="T35" fmla="*/ 2147483647 h 54"/>
              <a:gd name="T36" fmla="*/ 2147483647 w 30"/>
              <a:gd name="T37" fmla="*/ 2147483647 h 54"/>
              <a:gd name="T38" fmla="*/ 2147483647 w 30"/>
              <a:gd name="T39" fmla="*/ 2147483647 h 54"/>
              <a:gd name="T40" fmla="*/ 2147483647 w 30"/>
              <a:gd name="T41" fmla="*/ 2147483647 h 54"/>
              <a:gd name="T42" fmla="*/ 2147483647 w 30"/>
              <a:gd name="T43" fmla="*/ 2147483647 h 54"/>
              <a:gd name="T44" fmla="*/ 2147483647 w 30"/>
              <a:gd name="T45" fmla="*/ 2147483647 h 54"/>
              <a:gd name="T46" fmla="*/ 2147483647 w 30"/>
              <a:gd name="T47" fmla="*/ 2147483647 h 54"/>
              <a:gd name="T48" fmla="*/ 2147483647 w 30"/>
              <a:gd name="T49" fmla="*/ 2147483647 h 54"/>
              <a:gd name="T50" fmla="*/ 2147483647 w 30"/>
              <a:gd name="T51" fmla="*/ 2147483647 h 54"/>
              <a:gd name="T52" fmla="*/ 2147483647 w 30"/>
              <a:gd name="T53" fmla="*/ 0 h 54"/>
              <a:gd name="T54" fmla="*/ 2147483647 w 30"/>
              <a:gd name="T55" fmla="*/ 2147483647 h 54"/>
              <a:gd name="T56" fmla="*/ 2147483647 w 30"/>
              <a:gd name="T57" fmla="*/ 2147483647 h 54"/>
              <a:gd name="T58" fmla="*/ 2147483647 w 30"/>
              <a:gd name="T59" fmla="*/ 2147483647 h 54"/>
              <a:gd name="T60" fmla="*/ 2147483647 w 30"/>
              <a:gd name="T61" fmla="*/ 2147483647 h 54"/>
              <a:gd name="T62" fmla="*/ 2147483647 w 30"/>
              <a:gd name="T63" fmla="*/ 2147483647 h 54"/>
              <a:gd name="T64" fmla="*/ 2147483647 w 30"/>
              <a:gd name="T65" fmla="*/ 2147483647 h 54"/>
              <a:gd name="T66" fmla="*/ 2147483647 w 30"/>
              <a:gd name="T67" fmla="*/ 2147483647 h 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0"/>
              <a:gd name="T103" fmla="*/ 0 h 54"/>
              <a:gd name="T104" fmla="*/ 30 w 30"/>
              <a:gd name="T105" fmla="*/ 54 h 5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0" h="54">
                <a:moveTo>
                  <a:pt x="4" y="8"/>
                </a:moveTo>
                <a:lnTo>
                  <a:pt x="3" y="14"/>
                </a:lnTo>
                <a:lnTo>
                  <a:pt x="3" y="18"/>
                </a:lnTo>
                <a:lnTo>
                  <a:pt x="1" y="22"/>
                </a:lnTo>
                <a:lnTo>
                  <a:pt x="0" y="28"/>
                </a:lnTo>
                <a:lnTo>
                  <a:pt x="0" y="33"/>
                </a:lnTo>
                <a:lnTo>
                  <a:pt x="0" y="39"/>
                </a:lnTo>
                <a:lnTo>
                  <a:pt x="0" y="43"/>
                </a:lnTo>
                <a:lnTo>
                  <a:pt x="1" y="48"/>
                </a:lnTo>
                <a:lnTo>
                  <a:pt x="1" y="51"/>
                </a:lnTo>
                <a:lnTo>
                  <a:pt x="3" y="52"/>
                </a:lnTo>
                <a:lnTo>
                  <a:pt x="4" y="54"/>
                </a:lnTo>
                <a:lnTo>
                  <a:pt x="6" y="54"/>
                </a:lnTo>
                <a:lnTo>
                  <a:pt x="7" y="54"/>
                </a:lnTo>
                <a:lnTo>
                  <a:pt x="9" y="54"/>
                </a:lnTo>
                <a:lnTo>
                  <a:pt x="10" y="52"/>
                </a:lnTo>
                <a:lnTo>
                  <a:pt x="12" y="51"/>
                </a:lnTo>
                <a:lnTo>
                  <a:pt x="16" y="45"/>
                </a:lnTo>
                <a:lnTo>
                  <a:pt x="21" y="40"/>
                </a:lnTo>
                <a:lnTo>
                  <a:pt x="24" y="34"/>
                </a:lnTo>
                <a:lnTo>
                  <a:pt x="28" y="28"/>
                </a:lnTo>
                <a:lnTo>
                  <a:pt x="30" y="21"/>
                </a:lnTo>
                <a:lnTo>
                  <a:pt x="30" y="15"/>
                </a:lnTo>
                <a:lnTo>
                  <a:pt x="28" y="9"/>
                </a:lnTo>
                <a:lnTo>
                  <a:pt x="22" y="5"/>
                </a:lnTo>
                <a:lnTo>
                  <a:pt x="19" y="2"/>
                </a:lnTo>
                <a:lnTo>
                  <a:pt x="16" y="0"/>
                </a:lnTo>
                <a:lnTo>
                  <a:pt x="13" y="2"/>
                </a:lnTo>
                <a:lnTo>
                  <a:pt x="10" y="2"/>
                </a:lnTo>
                <a:lnTo>
                  <a:pt x="9" y="3"/>
                </a:lnTo>
                <a:lnTo>
                  <a:pt x="6" y="6"/>
                </a:lnTo>
                <a:lnTo>
                  <a:pt x="4" y="8"/>
                </a:lnTo>
                <a:lnTo>
                  <a:pt x="4" y="11"/>
                </a:lnTo>
                <a:lnTo>
                  <a:pt x="4" y="8"/>
                </a:lnTo>
              </a:path>
            </a:pathLst>
          </a:custGeom>
          <a:solidFill>
            <a:srgbClr val="FFFF00"/>
          </a:solidFill>
          <a:ln w="1588">
            <a:solidFill>
              <a:srgbClr val="990000"/>
            </a:solidFill>
            <a:round/>
            <a:headEnd/>
            <a:tailEnd/>
          </a:ln>
        </p:spPr>
        <p:txBody>
          <a:bodyPr/>
          <a:lstStyle/>
          <a:p>
            <a:endParaRPr lang="en-US"/>
          </a:p>
        </p:txBody>
      </p:sp>
      <p:sp>
        <p:nvSpPr>
          <p:cNvPr id="53262" name="Freeform 13"/>
          <p:cNvSpPr>
            <a:spLocks/>
          </p:cNvSpPr>
          <p:nvPr/>
        </p:nvSpPr>
        <p:spPr bwMode="auto">
          <a:xfrm>
            <a:off x="6332539" y="4830765"/>
            <a:ext cx="42863" cy="85725"/>
          </a:xfrm>
          <a:custGeom>
            <a:avLst/>
            <a:gdLst>
              <a:gd name="T0" fmla="*/ 2147483647 w 30"/>
              <a:gd name="T1" fmla="*/ 2147483647 h 54"/>
              <a:gd name="T2" fmla="*/ 2147483647 w 30"/>
              <a:gd name="T3" fmla="*/ 2147483647 h 54"/>
              <a:gd name="T4" fmla="*/ 2147483647 w 30"/>
              <a:gd name="T5" fmla="*/ 2147483647 h 54"/>
              <a:gd name="T6" fmla="*/ 2147483647 w 30"/>
              <a:gd name="T7" fmla="*/ 2147483647 h 54"/>
              <a:gd name="T8" fmla="*/ 0 w 30"/>
              <a:gd name="T9" fmla="*/ 2147483647 h 54"/>
              <a:gd name="T10" fmla="*/ 0 w 30"/>
              <a:gd name="T11" fmla="*/ 2147483647 h 54"/>
              <a:gd name="T12" fmla="*/ 0 w 30"/>
              <a:gd name="T13" fmla="*/ 2147483647 h 54"/>
              <a:gd name="T14" fmla="*/ 0 w 30"/>
              <a:gd name="T15" fmla="*/ 2147483647 h 54"/>
              <a:gd name="T16" fmla="*/ 2147483647 w 30"/>
              <a:gd name="T17" fmla="*/ 2147483647 h 54"/>
              <a:gd name="T18" fmla="*/ 2147483647 w 30"/>
              <a:gd name="T19" fmla="*/ 2147483647 h 54"/>
              <a:gd name="T20" fmla="*/ 2147483647 w 30"/>
              <a:gd name="T21" fmla="*/ 2147483647 h 54"/>
              <a:gd name="T22" fmla="*/ 2147483647 w 30"/>
              <a:gd name="T23" fmla="*/ 2147483647 h 54"/>
              <a:gd name="T24" fmla="*/ 2147483647 w 30"/>
              <a:gd name="T25" fmla="*/ 2147483647 h 54"/>
              <a:gd name="T26" fmla="*/ 2147483647 w 30"/>
              <a:gd name="T27" fmla="*/ 2147483647 h 54"/>
              <a:gd name="T28" fmla="*/ 2147483647 w 30"/>
              <a:gd name="T29" fmla="*/ 2147483647 h 54"/>
              <a:gd name="T30" fmla="*/ 2147483647 w 30"/>
              <a:gd name="T31" fmla="*/ 2147483647 h 54"/>
              <a:gd name="T32" fmla="*/ 2147483647 w 30"/>
              <a:gd name="T33" fmla="*/ 2147483647 h 54"/>
              <a:gd name="T34" fmla="*/ 2147483647 w 30"/>
              <a:gd name="T35" fmla="*/ 2147483647 h 54"/>
              <a:gd name="T36" fmla="*/ 2147483647 w 30"/>
              <a:gd name="T37" fmla="*/ 2147483647 h 54"/>
              <a:gd name="T38" fmla="*/ 2147483647 w 30"/>
              <a:gd name="T39" fmla="*/ 2147483647 h 54"/>
              <a:gd name="T40" fmla="*/ 2147483647 w 30"/>
              <a:gd name="T41" fmla="*/ 2147483647 h 54"/>
              <a:gd name="T42" fmla="*/ 2147483647 w 30"/>
              <a:gd name="T43" fmla="*/ 2147483647 h 54"/>
              <a:gd name="T44" fmla="*/ 2147483647 w 30"/>
              <a:gd name="T45" fmla="*/ 2147483647 h 54"/>
              <a:gd name="T46" fmla="*/ 2147483647 w 30"/>
              <a:gd name="T47" fmla="*/ 2147483647 h 54"/>
              <a:gd name="T48" fmla="*/ 2147483647 w 30"/>
              <a:gd name="T49" fmla="*/ 2147483647 h 54"/>
              <a:gd name="T50" fmla="*/ 2147483647 w 30"/>
              <a:gd name="T51" fmla="*/ 2147483647 h 54"/>
              <a:gd name="T52" fmla="*/ 2147483647 w 30"/>
              <a:gd name="T53" fmla="*/ 0 h 54"/>
              <a:gd name="T54" fmla="*/ 2147483647 w 30"/>
              <a:gd name="T55" fmla="*/ 2147483647 h 54"/>
              <a:gd name="T56" fmla="*/ 2147483647 w 30"/>
              <a:gd name="T57" fmla="*/ 2147483647 h 54"/>
              <a:gd name="T58" fmla="*/ 2147483647 w 30"/>
              <a:gd name="T59" fmla="*/ 2147483647 h 54"/>
              <a:gd name="T60" fmla="*/ 2147483647 w 30"/>
              <a:gd name="T61" fmla="*/ 2147483647 h 54"/>
              <a:gd name="T62" fmla="*/ 2147483647 w 30"/>
              <a:gd name="T63" fmla="*/ 2147483647 h 54"/>
              <a:gd name="T64" fmla="*/ 2147483647 w 30"/>
              <a:gd name="T65" fmla="*/ 2147483647 h 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0"/>
              <a:gd name="T100" fmla="*/ 0 h 54"/>
              <a:gd name="T101" fmla="*/ 30 w 30"/>
              <a:gd name="T102" fmla="*/ 54 h 5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0" h="54">
                <a:moveTo>
                  <a:pt x="4" y="8"/>
                </a:moveTo>
                <a:lnTo>
                  <a:pt x="3" y="14"/>
                </a:lnTo>
                <a:lnTo>
                  <a:pt x="3" y="18"/>
                </a:lnTo>
                <a:lnTo>
                  <a:pt x="1" y="22"/>
                </a:lnTo>
                <a:lnTo>
                  <a:pt x="0" y="28"/>
                </a:lnTo>
                <a:lnTo>
                  <a:pt x="0" y="33"/>
                </a:lnTo>
                <a:lnTo>
                  <a:pt x="0" y="39"/>
                </a:lnTo>
                <a:lnTo>
                  <a:pt x="0" y="43"/>
                </a:lnTo>
                <a:lnTo>
                  <a:pt x="1" y="48"/>
                </a:lnTo>
                <a:lnTo>
                  <a:pt x="1" y="51"/>
                </a:lnTo>
                <a:lnTo>
                  <a:pt x="3" y="52"/>
                </a:lnTo>
                <a:lnTo>
                  <a:pt x="4" y="54"/>
                </a:lnTo>
                <a:lnTo>
                  <a:pt x="6" y="54"/>
                </a:lnTo>
                <a:lnTo>
                  <a:pt x="7" y="54"/>
                </a:lnTo>
                <a:lnTo>
                  <a:pt x="9" y="54"/>
                </a:lnTo>
                <a:lnTo>
                  <a:pt x="10" y="52"/>
                </a:lnTo>
                <a:lnTo>
                  <a:pt x="12" y="51"/>
                </a:lnTo>
                <a:lnTo>
                  <a:pt x="16" y="45"/>
                </a:lnTo>
                <a:lnTo>
                  <a:pt x="21" y="40"/>
                </a:lnTo>
                <a:lnTo>
                  <a:pt x="24" y="34"/>
                </a:lnTo>
                <a:lnTo>
                  <a:pt x="28" y="28"/>
                </a:lnTo>
                <a:lnTo>
                  <a:pt x="30" y="21"/>
                </a:lnTo>
                <a:lnTo>
                  <a:pt x="30" y="15"/>
                </a:lnTo>
                <a:lnTo>
                  <a:pt x="28" y="9"/>
                </a:lnTo>
                <a:lnTo>
                  <a:pt x="22" y="5"/>
                </a:lnTo>
                <a:lnTo>
                  <a:pt x="19" y="2"/>
                </a:lnTo>
                <a:lnTo>
                  <a:pt x="16" y="0"/>
                </a:lnTo>
                <a:lnTo>
                  <a:pt x="13" y="2"/>
                </a:lnTo>
                <a:lnTo>
                  <a:pt x="10" y="2"/>
                </a:lnTo>
                <a:lnTo>
                  <a:pt x="9" y="3"/>
                </a:lnTo>
                <a:lnTo>
                  <a:pt x="6" y="6"/>
                </a:lnTo>
                <a:lnTo>
                  <a:pt x="4" y="8"/>
                </a:lnTo>
                <a:lnTo>
                  <a:pt x="4" y="11"/>
                </a:lnTo>
              </a:path>
            </a:pathLst>
          </a:custGeom>
          <a:solidFill>
            <a:srgbClr val="FFFF00"/>
          </a:solidFill>
          <a:ln w="4763">
            <a:solidFill>
              <a:srgbClr val="990000"/>
            </a:solidFill>
            <a:round/>
            <a:headEnd/>
            <a:tailEnd/>
          </a:ln>
        </p:spPr>
        <p:txBody>
          <a:bodyPr/>
          <a:lstStyle/>
          <a:p>
            <a:endParaRPr lang="en-US"/>
          </a:p>
        </p:txBody>
      </p:sp>
      <p:sp>
        <p:nvSpPr>
          <p:cNvPr id="53263" name="Freeform 14"/>
          <p:cNvSpPr>
            <a:spLocks/>
          </p:cNvSpPr>
          <p:nvPr/>
        </p:nvSpPr>
        <p:spPr bwMode="auto">
          <a:xfrm>
            <a:off x="6350000" y="4913315"/>
            <a:ext cx="65088" cy="68263"/>
          </a:xfrm>
          <a:custGeom>
            <a:avLst/>
            <a:gdLst>
              <a:gd name="T0" fmla="*/ 0 w 46"/>
              <a:gd name="T1" fmla="*/ 2147483647 h 43"/>
              <a:gd name="T2" fmla="*/ 2147483647 w 46"/>
              <a:gd name="T3" fmla="*/ 2147483647 h 43"/>
              <a:gd name="T4" fmla="*/ 2147483647 w 46"/>
              <a:gd name="T5" fmla="*/ 2147483647 h 43"/>
              <a:gd name="T6" fmla="*/ 2147483647 w 46"/>
              <a:gd name="T7" fmla="*/ 2147483647 h 43"/>
              <a:gd name="T8" fmla="*/ 2147483647 w 46"/>
              <a:gd name="T9" fmla="*/ 2147483647 h 43"/>
              <a:gd name="T10" fmla="*/ 2147483647 w 46"/>
              <a:gd name="T11" fmla="*/ 2147483647 h 43"/>
              <a:gd name="T12" fmla="*/ 2147483647 w 46"/>
              <a:gd name="T13" fmla="*/ 2147483647 h 43"/>
              <a:gd name="T14" fmla="*/ 2147483647 w 46"/>
              <a:gd name="T15" fmla="*/ 2147483647 h 43"/>
              <a:gd name="T16" fmla="*/ 2147483647 w 46"/>
              <a:gd name="T17" fmla="*/ 2147483647 h 43"/>
              <a:gd name="T18" fmla="*/ 2147483647 w 46"/>
              <a:gd name="T19" fmla="*/ 2147483647 h 43"/>
              <a:gd name="T20" fmla="*/ 2147483647 w 46"/>
              <a:gd name="T21" fmla="*/ 2147483647 h 43"/>
              <a:gd name="T22" fmla="*/ 2147483647 w 46"/>
              <a:gd name="T23" fmla="*/ 2147483647 h 43"/>
              <a:gd name="T24" fmla="*/ 2147483647 w 46"/>
              <a:gd name="T25" fmla="*/ 2147483647 h 43"/>
              <a:gd name="T26" fmla="*/ 2147483647 w 46"/>
              <a:gd name="T27" fmla="*/ 2147483647 h 43"/>
              <a:gd name="T28" fmla="*/ 2147483647 w 46"/>
              <a:gd name="T29" fmla="*/ 2147483647 h 43"/>
              <a:gd name="T30" fmla="*/ 2147483647 w 46"/>
              <a:gd name="T31" fmla="*/ 2147483647 h 43"/>
              <a:gd name="T32" fmla="*/ 2147483647 w 46"/>
              <a:gd name="T33" fmla="*/ 2147483647 h 43"/>
              <a:gd name="T34" fmla="*/ 2147483647 w 46"/>
              <a:gd name="T35" fmla="*/ 2147483647 h 43"/>
              <a:gd name="T36" fmla="*/ 2147483647 w 46"/>
              <a:gd name="T37" fmla="*/ 2147483647 h 43"/>
              <a:gd name="T38" fmla="*/ 2147483647 w 46"/>
              <a:gd name="T39" fmla="*/ 2147483647 h 43"/>
              <a:gd name="T40" fmla="*/ 2147483647 w 46"/>
              <a:gd name="T41" fmla="*/ 2147483647 h 43"/>
              <a:gd name="T42" fmla="*/ 2147483647 w 46"/>
              <a:gd name="T43" fmla="*/ 2147483647 h 43"/>
              <a:gd name="T44" fmla="*/ 2147483647 w 46"/>
              <a:gd name="T45" fmla="*/ 2147483647 h 43"/>
              <a:gd name="T46" fmla="*/ 2147483647 w 46"/>
              <a:gd name="T47" fmla="*/ 2147483647 h 43"/>
              <a:gd name="T48" fmla="*/ 2147483647 w 46"/>
              <a:gd name="T49" fmla="*/ 2147483647 h 43"/>
              <a:gd name="T50" fmla="*/ 2147483647 w 46"/>
              <a:gd name="T51" fmla="*/ 2147483647 h 43"/>
              <a:gd name="T52" fmla="*/ 2147483647 w 46"/>
              <a:gd name="T53" fmla="*/ 2147483647 h 43"/>
              <a:gd name="T54" fmla="*/ 2147483647 w 46"/>
              <a:gd name="T55" fmla="*/ 0 h 43"/>
              <a:gd name="T56" fmla="*/ 2147483647 w 46"/>
              <a:gd name="T57" fmla="*/ 0 h 43"/>
              <a:gd name="T58" fmla="*/ 2147483647 w 46"/>
              <a:gd name="T59" fmla="*/ 2147483647 h 43"/>
              <a:gd name="T60" fmla="*/ 2147483647 w 46"/>
              <a:gd name="T61" fmla="*/ 2147483647 h 43"/>
              <a:gd name="T62" fmla="*/ 2147483647 w 46"/>
              <a:gd name="T63" fmla="*/ 2147483647 h 4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3"/>
              <a:gd name="T98" fmla="*/ 46 w 46"/>
              <a:gd name="T99" fmla="*/ 43 h 4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3">
                <a:moveTo>
                  <a:pt x="0" y="13"/>
                </a:moveTo>
                <a:lnTo>
                  <a:pt x="0" y="15"/>
                </a:lnTo>
                <a:lnTo>
                  <a:pt x="0" y="16"/>
                </a:lnTo>
                <a:lnTo>
                  <a:pt x="1" y="18"/>
                </a:lnTo>
                <a:lnTo>
                  <a:pt x="1" y="19"/>
                </a:lnTo>
                <a:lnTo>
                  <a:pt x="3" y="21"/>
                </a:lnTo>
                <a:lnTo>
                  <a:pt x="3" y="22"/>
                </a:lnTo>
                <a:lnTo>
                  <a:pt x="3" y="24"/>
                </a:lnTo>
                <a:lnTo>
                  <a:pt x="4" y="24"/>
                </a:lnTo>
                <a:lnTo>
                  <a:pt x="4" y="22"/>
                </a:lnTo>
                <a:lnTo>
                  <a:pt x="4" y="25"/>
                </a:lnTo>
                <a:lnTo>
                  <a:pt x="4" y="28"/>
                </a:lnTo>
                <a:lnTo>
                  <a:pt x="4" y="31"/>
                </a:lnTo>
                <a:lnTo>
                  <a:pt x="4" y="34"/>
                </a:lnTo>
                <a:lnTo>
                  <a:pt x="6" y="37"/>
                </a:lnTo>
                <a:lnTo>
                  <a:pt x="7" y="39"/>
                </a:lnTo>
                <a:lnTo>
                  <a:pt x="9" y="42"/>
                </a:lnTo>
                <a:lnTo>
                  <a:pt x="10" y="42"/>
                </a:lnTo>
                <a:lnTo>
                  <a:pt x="12" y="43"/>
                </a:lnTo>
                <a:lnTo>
                  <a:pt x="13" y="42"/>
                </a:lnTo>
                <a:lnTo>
                  <a:pt x="15" y="42"/>
                </a:lnTo>
                <a:lnTo>
                  <a:pt x="16" y="42"/>
                </a:lnTo>
                <a:lnTo>
                  <a:pt x="18" y="40"/>
                </a:lnTo>
                <a:lnTo>
                  <a:pt x="20" y="39"/>
                </a:lnTo>
                <a:lnTo>
                  <a:pt x="22" y="37"/>
                </a:lnTo>
                <a:lnTo>
                  <a:pt x="23" y="36"/>
                </a:lnTo>
                <a:lnTo>
                  <a:pt x="26" y="34"/>
                </a:lnTo>
                <a:lnTo>
                  <a:pt x="29" y="31"/>
                </a:lnTo>
                <a:lnTo>
                  <a:pt x="32" y="30"/>
                </a:lnTo>
                <a:lnTo>
                  <a:pt x="35" y="28"/>
                </a:lnTo>
                <a:lnTo>
                  <a:pt x="38" y="28"/>
                </a:lnTo>
                <a:lnTo>
                  <a:pt x="40" y="27"/>
                </a:lnTo>
                <a:lnTo>
                  <a:pt x="41" y="25"/>
                </a:lnTo>
                <a:lnTo>
                  <a:pt x="43" y="24"/>
                </a:lnTo>
                <a:lnTo>
                  <a:pt x="44" y="21"/>
                </a:lnTo>
                <a:lnTo>
                  <a:pt x="46" y="18"/>
                </a:lnTo>
                <a:lnTo>
                  <a:pt x="44" y="15"/>
                </a:lnTo>
                <a:lnTo>
                  <a:pt x="43" y="13"/>
                </a:lnTo>
                <a:lnTo>
                  <a:pt x="41" y="10"/>
                </a:lnTo>
                <a:lnTo>
                  <a:pt x="38" y="9"/>
                </a:lnTo>
                <a:lnTo>
                  <a:pt x="35" y="7"/>
                </a:lnTo>
                <a:lnTo>
                  <a:pt x="32" y="7"/>
                </a:lnTo>
                <a:lnTo>
                  <a:pt x="29" y="6"/>
                </a:lnTo>
                <a:lnTo>
                  <a:pt x="28" y="6"/>
                </a:lnTo>
                <a:lnTo>
                  <a:pt x="25" y="5"/>
                </a:lnTo>
                <a:lnTo>
                  <a:pt x="23" y="3"/>
                </a:lnTo>
                <a:lnTo>
                  <a:pt x="20" y="3"/>
                </a:lnTo>
                <a:lnTo>
                  <a:pt x="19" y="2"/>
                </a:lnTo>
                <a:lnTo>
                  <a:pt x="16" y="0"/>
                </a:lnTo>
                <a:lnTo>
                  <a:pt x="15" y="0"/>
                </a:lnTo>
                <a:lnTo>
                  <a:pt x="12" y="0"/>
                </a:lnTo>
                <a:lnTo>
                  <a:pt x="9" y="0"/>
                </a:lnTo>
                <a:lnTo>
                  <a:pt x="7" y="2"/>
                </a:lnTo>
                <a:lnTo>
                  <a:pt x="4" y="3"/>
                </a:lnTo>
                <a:lnTo>
                  <a:pt x="3" y="6"/>
                </a:lnTo>
                <a:lnTo>
                  <a:pt x="1" y="7"/>
                </a:lnTo>
                <a:lnTo>
                  <a:pt x="1" y="10"/>
                </a:lnTo>
                <a:lnTo>
                  <a:pt x="0" y="1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4" name="Freeform 15"/>
          <p:cNvSpPr>
            <a:spLocks/>
          </p:cNvSpPr>
          <p:nvPr/>
        </p:nvSpPr>
        <p:spPr bwMode="auto">
          <a:xfrm>
            <a:off x="6350000" y="4913315"/>
            <a:ext cx="65088" cy="68263"/>
          </a:xfrm>
          <a:custGeom>
            <a:avLst/>
            <a:gdLst>
              <a:gd name="T0" fmla="*/ 0 w 46"/>
              <a:gd name="T1" fmla="*/ 2147483647 h 43"/>
              <a:gd name="T2" fmla="*/ 2147483647 w 46"/>
              <a:gd name="T3" fmla="*/ 2147483647 h 43"/>
              <a:gd name="T4" fmla="*/ 2147483647 w 46"/>
              <a:gd name="T5" fmla="*/ 2147483647 h 43"/>
              <a:gd name="T6" fmla="*/ 2147483647 w 46"/>
              <a:gd name="T7" fmla="*/ 2147483647 h 43"/>
              <a:gd name="T8" fmla="*/ 2147483647 w 46"/>
              <a:gd name="T9" fmla="*/ 2147483647 h 43"/>
              <a:gd name="T10" fmla="*/ 2147483647 w 46"/>
              <a:gd name="T11" fmla="*/ 2147483647 h 43"/>
              <a:gd name="T12" fmla="*/ 2147483647 w 46"/>
              <a:gd name="T13" fmla="*/ 2147483647 h 43"/>
              <a:gd name="T14" fmla="*/ 2147483647 w 46"/>
              <a:gd name="T15" fmla="*/ 2147483647 h 43"/>
              <a:gd name="T16" fmla="*/ 2147483647 w 46"/>
              <a:gd name="T17" fmla="*/ 2147483647 h 43"/>
              <a:gd name="T18" fmla="*/ 2147483647 w 46"/>
              <a:gd name="T19" fmla="*/ 2147483647 h 43"/>
              <a:gd name="T20" fmla="*/ 2147483647 w 46"/>
              <a:gd name="T21" fmla="*/ 2147483647 h 43"/>
              <a:gd name="T22" fmla="*/ 2147483647 w 46"/>
              <a:gd name="T23" fmla="*/ 2147483647 h 43"/>
              <a:gd name="T24" fmla="*/ 2147483647 w 46"/>
              <a:gd name="T25" fmla="*/ 2147483647 h 43"/>
              <a:gd name="T26" fmla="*/ 2147483647 w 46"/>
              <a:gd name="T27" fmla="*/ 2147483647 h 43"/>
              <a:gd name="T28" fmla="*/ 2147483647 w 46"/>
              <a:gd name="T29" fmla="*/ 2147483647 h 43"/>
              <a:gd name="T30" fmla="*/ 2147483647 w 46"/>
              <a:gd name="T31" fmla="*/ 2147483647 h 43"/>
              <a:gd name="T32" fmla="*/ 2147483647 w 46"/>
              <a:gd name="T33" fmla="*/ 2147483647 h 43"/>
              <a:gd name="T34" fmla="*/ 2147483647 w 46"/>
              <a:gd name="T35" fmla="*/ 2147483647 h 43"/>
              <a:gd name="T36" fmla="*/ 2147483647 w 46"/>
              <a:gd name="T37" fmla="*/ 2147483647 h 43"/>
              <a:gd name="T38" fmla="*/ 2147483647 w 46"/>
              <a:gd name="T39" fmla="*/ 2147483647 h 43"/>
              <a:gd name="T40" fmla="*/ 2147483647 w 46"/>
              <a:gd name="T41" fmla="*/ 2147483647 h 43"/>
              <a:gd name="T42" fmla="*/ 2147483647 w 46"/>
              <a:gd name="T43" fmla="*/ 2147483647 h 43"/>
              <a:gd name="T44" fmla="*/ 2147483647 w 46"/>
              <a:gd name="T45" fmla="*/ 2147483647 h 43"/>
              <a:gd name="T46" fmla="*/ 2147483647 w 46"/>
              <a:gd name="T47" fmla="*/ 2147483647 h 43"/>
              <a:gd name="T48" fmla="*/ 2147483647 w 46"/>
              <a:gd name="T49" fmla="*/ 2147483647 h 43"/>
              <a:gd name="T50" fmla="*/ 2147483647 w 46"/>
              <a:gd name="T51" fmla="*/ 2147483647 h 43"/>
              <a:gd name="T52" fmla="*/ 2147483647 w 46"/>
              <a:gd name="T53" fmla="*/ 2147483647 h 43"/>
              <a:gd name="T54" fmla="*/ 2147483647 w 46"/>
              <a:gd name="T55" fmla="*/ 0 h 43"/>
              <a:gd name="T56" fmla="*/ 2147483647 w 46"/>
              <a:gd name="T57" fmla="*/ 0 h 43"/>
              <a:gd name="T58" fmla="*/ 2147483647 w 46"/>
              <a:gd name="T59" fmla="*/ 2147483647 h 43"/>
              <a:gd name="T60" fmla="*/ 2147483647 w 46"/>
              <a:gd name="T61" fmla="*/ 2147483647 h 43"/>
              <a:gd name="T62" fmla="*/ 2147483647 w 46"/>
              <a:gd name="T63" fmla="*/ 2147483647 h 4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3"/>
              <a:gd name="T98" fmla="*/ 46 w 46"/>
              <a:gd name="T99" fmla="*/ 43 h 4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3">
                <a:moveTo>
                  <a:pt x="0" y="13"/>
                </a:moveTo>
                <a:lnTo>
                  <a:pt x="0" y="15"/>
                </a:lnTo>
                <a:lnTo>
                  <a:pt x="0" y="16"/>
                </a:lnTo>
                <a:lnTo>
                  <a:pt x="1" y="18"/>
                </a:lnTo>
                <a:lnTo>
                  <a:pt x="1" y="19"/>
                </a:lnTo>
                <a:lnTo>
                  <a:pt x="3" y="21"/>
                </a:lnTo>
                <a:lnTo>
                  <a:pt x="3" y="22"/>
                </a:lnTo>
                <a:lnTo>
                  <a:pt x="3" y="24"/>
                </a:lnTo>
                <a:lnTo>
                  <a:pt x="4" y="24"/>
                </a:lnTo>
                <a:lnTo>
                  <a:pt x="4" y="22"/>
                </a:lnTo>
                <a:lnTo>
                  <a:pt x="4" y="25"/>
                </a:lnTo>
                <a:lnTo>
                  <a:pt x="4" y="28"/>
                </a:lnTo>
                <a:lnTo>
                  <a:pt x="4" y="31"/>
                </a:lnTo>
                <a:lnTo>
                  <a:pt x="4" y="34"/>
                </a:lnTo>
                <a:lnTo>
                  <a:pt x="6" y="37"/>
                </a:lnTo>
                <a:lnTo>
                  <a:pt x="7" y="39"/>
                </a:lnTo>
                <a:lnTo>
                  <a:pt x="9" y="42"/>
                </a:lnTo>
                <a:lnTo>
                  <a:pt x="10" y="42"/>
                </a:lnTo>
                <a:lnTo>
                  <a:pt x="12" y="43"/>
                </a:lnTo>
                <a:lnTo>
                  <a:pt x="13" y="42"/>
                </a:lnTo>
                <a:lnTo>
                  <a:pt x="15" y="42"/>
                </a:lnTo>
                <a:lnTo>
                  <a:pt x="16" y="42"/>
                </a:lnTo>
                <a:lnTo>
                  <a:pt x="18" y="40"/>
                </a:lnTo>
                <a:lnTo>
                  <a:pt x="20" y="39"/>
                </a:lnTo>
                <a:lnTo>
                  <a:pt x="22" y="37"/>
                </a:lnTo>
                <a:lnTo>
                  <a:pt x="23" y="36"/>
                </a:lnTo>
                <a:lnTo>
                  <a:pt x="26" y="34"/>
                </a:lnTo>
                <a:lnTo>
                  <a:pt x="29" y="31"/>
                </a:lnTo>
                <a:lnTo>
                  <a:pt x="32" y="30"/>
                </a:lnTo>
                <a:lnTo>
                  <a:pt x="35" y="28"/>
                </a:lnTo>
                <a:lnTo>
                  <a:pt x="38" y="28"/>
                </a:lnTo>
                <a:lnTo>
                  <a:pt x="40" y="27"/>
                </a:lnTo>
                <a:lnTo>
                  <a:pt x="41" y="25"/>
                </a:lnTo>
                <a:lnTo>
                  <a:pt x="43" y="24"/>
                </a:lnTo>
                <a:lnTo>
                  <a:pt x="44" y="21"/>
                </a:lnTo>
                <a:lnTo>
                  <a:pt x="46" y="18"/>
                </a:lnTo>
                <a:lnTo>
                  <a:pt x="44" y="15"/>
                </a:lnTo>
                <a:lnTo>
                  <a:pt x="43" y="13"/>
                </a:lnTo>
                <a:lnTo>
                  <a:pt x="41" y="10"/>
                </a:lnTo>
                <a:lnTo>
                  <a:pt x="38" y="9"/>
                </a:lnTo>
                <a:lnTo>
                  <a:pt x="35" y="7"/>
                </a:lnTo>
                <a:lnTo>
                  <a:pt x="32" y="7"/>
                </a:lnTo>
                <a:lnTo>
                  <a:pt x="29" y="6"/>
                </a:lnTo>
                <a:lnTo>
                  <a:pt x="28" y="6"/>
                </a:lnTo>
                <a:lnTo>
                  <a:pt x="25" y="5"/>
                </a:lnTo>
                <a:lnTo>
                  <a:pt x="23" y="3"/>
                </a:lnTo>
                <a:lnTo>
                  <a:pt x="20" y="3"/>
                </a:lnTo>
                <a:lnTo>
                  <a:pt x="19" y="2"/>
                </a:lnTo>
                <a:lnTo>
                  <a:pt x="16" y="0"/>
                </a:lnTo>
                <a:lnTo>
                  <a:pt x="15" y="0"/>
                </a:lnTo>
                <a:lnTo>
                  <a:pt x="12" y="0"/>
                </a:lnTo>
                <a:lnTo>
                  <a:pt x="9" y="0"/>
                </a:lnTo>
                <a:lnTo>
                  <a:pt x="7" y="2"/>
                </a:lnTo>
                <a:lnTo>
                  <a:pt x="4" y="3"/>
                </a:lnTo>
                <a:lnTo>
                  <a:pt x="3" y="6"/>
                </a:lnTo>
                <a:lnTo>
                  <a:pt x="1" y="7"/>
                </a:lnTo>
                <a:lnTo>
                  <a:pt x="1" y="10"/>
                </a:lnTo>
                <a:lnTo>
                  <a:pt x="0" y="13"/>
                </a:lnTo>
              </a:path>
            </a:pathLst>
          </a:custGeom>
          <a:solidFill>
            <a:srgbClr val="FFFF00"/>
          </a:solidFill>
          <a:ln w="4763">
            <a:solidFill>
              <a:srgbClr val="990000"/>
            </a:solidFill>
            <a:round/>
            <a:headEnd/>
            <a:tailEnd/>
          </a:ln>
        </p:spPr>
        <p:txBody>
          <a:bodyPr/>
          <a:lstStyle/>
          <a:p>
            <a:endParaRPr lang="en-US"/>
          </a:p>
        </p:txBody>
      </p:sp>
      <p:sp>
        <p:nvSpPr>
          <p:cNvPr id="53265" name="Freeform 16"/>
          <p:cNvSpPr>
            <a:spLocks/>
          </p:cNvSpPr>
          <p:nvPr/>
        </p:nvSpPr>
        <p:spPr bwMode="auto">
          <a:xfrm>
            <a:off x="6369051" y="4833942"/>
            <a:ext cx="76200" cy="79375"/>
          </a:xfrm>
          <a:custGeom>
            <a:avLst/>
            <a:gdLst>
              <a:gd name="T0" fmla="*/ 2147483647 w 55"/>
              <a:gd name="T1" fmla="*/ 2147483647 h 50"/>
              <a:gd name="T2" fmla="*/ 2147483647 w 55"/>
              <a:gd name="T3" fmla="*/ 2147483647 h 50"/>
              <a:gd name="T4" fmla="*/ 2147483647 w 55"/>
              <a:gd name="T5" fmla="*/ 2147483647 h 50"/>
              <a:gd name="T6" fmla="*/ 2147483647 w 55"/>
              <a:gd name="T7" fmla="*/ 2147483647 h 50"/>
              <a:gd name="T8" fmla="*/ 2147483647 w 55"/>
              <a:gd name="T9" fmla="*/ 2147483647 h 50"/>
              <a:gd name="T10" fmla="*/ 2147483647 w 55"/>
              <a:gd name="T11" fmla="*/ 2147483647 h 50"/>
              <a:gd name="T12" fmla="*/ 2147483647 w 55"/>
              <a:gd name="T13" fmla="*/ 2147483647 h 50"/>
              <a:gd name="T14" fmla="*/ 0 w 55"/>
              <a:gd name="T15" fmla="*/ 2147483647 h 50"/>
              <a:gd name="T16" fmla="*/ 2147483647 w 55"/>
              <a:gd name="T17" fmla="*/ 2147483647 h 50"/>
              <a:gd name="T18" fmla="*/ 2147483647 w 55"/>
              <a:gd name="T19" fmla="*/ 2147483647 h 50"/>
              <a:gd name="T20" fmla="*/ 2147483647 w 55"/>
              <a:gd name="T21" fmla="*/ 2147483647 h 50"/>
              <a:gd name="T22" fmla="*/ 2147483647 w 55"/>
              <a:gd name="T23" fmla="*/ 2147483647 h 50"/>
              <a:gd name="T24" fmla="*/ 2147483647 w 55"/>
              <a:gd name="T25" fmla="*/ 2147483647 h 50"/>
              <a:gd name="T26" fmla="*/ 2147483647 w 55"/>
              <a:gd name="T27" fmla="*/ 2147483647 h 50"/>
              <a:gd name="T28" fmla="*/ 2147483647 w 55"/>
              <a:gd name="T29" fmla="*/ 2147483647 h 50"/>
              <a:gd name="T30" fmla="*/ 2147483647 w 55"/>
              <a:gd name="T31" fmla="*/ 2147483647 h 50"/>
              <a:gd name="T32" fmla="*/ 2147483647 w 55"/>
              <a:gd name="T33" fmla="*/ 2147483647 h 50"/>
              <a:gd name="T34" fmla="*/ 2147483647 w 55"/>
              <a:gd name="T35" fmla="*/ 2147483647 h 50"/>
              <a:gd name="T36" fmla="*/ 2147483647 w 55"/>
              <a:gd name="T37" fmla="*/ 2147483647 h 50"/>
              <a:gd name="T38" fmla="*/ 2147483647 w 55"/>
              <a:gd name="T39" fmla="*/ 2147483647 h 50"/>
              <a:gd name="T40" fmla="*/ 2147483647 w 55"/>
              <a:gd name="T41" fmla="*/ 2147483647 h 50"/>
              <a:gd name="T42" fmla="*/ 2147483647 w 55"/>
              <a:gd name="T43" fmla="*/ 2147483647 h 50"/>
              <a:gd name="T44" fmla="*/ 2147483647 w 55"/>
              <a:gd name="T45" fmla="*/ 2147483647 h 50"/>
              <a:gd name="T46" fmla="*/ 2147483647 w 55"/>
              <a:gd name="T47" fmla="*/ 2147483647 h 50"/>
              <a:gd name="T48" fmla="*/ 2147483647 w 55"/>
              <a:gd name="T49" fmla="*/ 2147483647 h 50"/>
              <a:gd name="T50" fmla="*/ 2147483647 w 55"/>
              <a:gd name="T51" fmla="*/ 2147483647 h 50"/>
              <a:gd name="T52" fmla="*/ 2147483647 w 55"/>
              <a:gd name="T53" fmla="*/ 2147483647 h 50"/>
              <a:gd name="T54" fmla="*/ 2147483647 w 55"/>
              <a:gd name="T55" fmla="*/ 2147483647 h 50"/>
              <a:gd name="T56" fmla="*/ 2147483647 w 55"/>
              <a:gd name="T57" fmla="*/ 2147483647 h 50"/>
              <a:gd name="T58" fmla="*/ 2147483647 w 55"/>
              <a:gd name="T59" fmla="*/ 2147483647 h 50"/>
              <a:gd name="T60" fmla="*/ 2147483647 w 55"/>
              <a:gd name="T61" fmla="*/ 2147483647 h 50"/>
              <a:gd name="T62" fmla="*/ 2147483647 w 55"/>
              <a:gd name="T63" fmla="*/ 2147483647 h 50"/>
              <a:gd name="T64" fmla="*/ 2147483647 w 55"/>
              <a:gd name="T65" fmla="*/ 2147483647 h 50"/>
              <a:gd name="T66" fmla="*/ 2147483647 w 55"/>
              <a:gd name="T67" fmla="*/ 0 h 50"/>
              <a:gd name="T68" fmla="*/ 2147483647 w 55"/>
              <a:gd name="T69" fmla="*/ 0 h 50"/>
              <a:gd name="T70" fmla="*/ 2147483647 w 55"/>
              <a:gd name="T71" fmla="*/ 2147483647 h 50"/>
              <a:gd name="T72" fmla="*/ 2147483647 w 55"/>
              <a:gd name="T73" fmla="*/ 2147483647 h 50"/>
              <a:gd name="T74" fmla="*/ 2147483647 w 55"/>
              <a:gd name="T75" fmla="*/ 2147483647 h 50"/>
              <a:gd name="T76" fmla="*/ 2147483647 w 55"/>
              <a:gd name="T77" fmla="*/ 2147483647 h 50"/>
              <a:gd name="T78" fmla="*/ 2147483647 w 55"/>
              <a:gd name="T79" fmla="*/ 2147483647 h 50"/>
              <a:gd name="T80" fmla="*/ 2147483647 w 55"/>
              <a:gd name="T81" fmla="*/ 2147483647 h 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5"/>
              <a:gd name="T124" fmla="*/ 0 h 50"/>
              <a:gd name="T125" fmla="*/ 55 w 55"/>
              <a:gd name="T126" fmla="*/ 50 h 5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5" h="50">
                <a:moveTo>
                  <a:pt x="15" y="22"/>
                </a:moveTo>
                <a:lnTo>
                  <a:pt x="12" y="26"/>
                </a:lnTo>
                <a:lnTo>
                  <a:pt x="9" y="29"/>
                </a:lnTo>
                <a:lnTo>
                  <a:pt x="6" y="31"/>
                </a:lnTo>
                <a:lnTo>
                  <a:pt x="5" y="34"/>
                </a:lnTo>
                <a:lnTo>
                  <a:pt x="2" y="35"/>
                </a:lnTo>
                <a:lnTo>
                  <a:pt x="2" y="38"/>
                </a:lnTo>
                <a:lnTo>
                  <a:pt x="0" y="40"/>
                </a:lnTo>
                <a:lnTo>
                  <a:pt x="2" y="43"/>
                </a:lnTo>
                <a:lnTo>
                  <a:pt x="5" y="46"/>
                </a:lnTo>
                <a:lnTo>
                  <a:pt x="7" y="49"/>
                </a:lnTo>
                <a:lnTo>
                  <a:pt x="10" y="50"/>
                </a:lnTo>
                <a:lnTo>
                  <a:pt x="15" y="50"/>
                </a:lnTo>
                <a:lnTo>
                  <a:pt x="19" y="50"/>
                </a:lnTo>
                <a:lnTo>
                  <a:pt x="22" y="50"/>
                </a:lnTo>
                <a:lnTo>
                  <a:pt x="27" y="49"/>
                </a:lnTo>
                <a:lnTo>
                  <a:pt x="30" y="47"/>
                </a:lnTo>
                <a:lnTo>
                  <a:pt x="34" y="46"/>
                </a:lnTo>
                <a:lnTo>
                  <a:pt x="39" y="43"/>
                </a:lnTo>
                <a:lnTo>
                  <a:pt x="42" y="41"/>
                </a:lnTo>
                <a:lnTo>
                  <a:pt x="46" y="38"/>
                </a:lnTo>
                <a:lnTo>
                  <a:pt x="50" y="35"/>
                </a:lnTo>
                <a:lnTo>
                  <a:pt x="53" y="32"/>
                </a:lnTo>
                <a:lnTo>
                  <a:pt x="55" y="28"/>
                </a:lnTo>
                <a:lnTo>
                  <a:pt x="55" y="23"/>
                </a:lnTo>
                <a:lnTo>
                  <a:pt x="55" y="20"/>
                </a:lnTo>
                <a:lnTo>
                  <a:pt x="53" y="17"/>
                </a:lnTo>
                <a:lnTo>
                  <a:pt x="53" y="13"/>
                </a:lnTo>
                <a:lnTo>
                  <a:pt x="52" y="10"/>
                </a:lnTo>
                <a:lnTo>
                  <a:pt x="50" y="7"/>
                </a:lnTo>
                <a:lnTo>
                  <a:pt x="47" y="6"/>
                </a:lnTo>
                <a:lnTo>
                  <a:pt x="46" y="3"/>
                </a:lnTo>
                <a:lnTo>
                  <a:pt x="43" y="1"/>
                </a:lnTo>
                <a:lnTo>
                  <a:pt x="39" y="0"/>
                </a:lnTo>
                <a:lnTo>
                  <a:pt x="33" y="0"/>
                </a:lnTo>
                <a:lnTo>
                  <a:pt x="30" y="1"/>
                </a:lnTo>
                <a:lnTo>
                  <a:pt x="25" y="3"/>
                </a:lnTo>
                <a:lnTo>
                  <a:pt x="21" y="7"/>
                </a:lnTo>
                <a:lnTo>
                  <a:pt x="18" y="12"/>
                </a:lnTo>
                <a:lnTo>
                  <a:pt x="16" y="16"/>
                </a:lnTo>
                <a:lnTo>
                  <a:pt x="15" y="2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6" name="Freeform 17"/>
          <p:cNvSpPr>
            <a:spLocks/>
          </p:cNvSpPr>
          <p:nvPr/>
        </p:nvSpPr>
        <p:spPr bwMode="auto">
          <a:xfrm>
            <a:off x="6369051" y="4833942"/>
            <a:ext cx="76200" cy="79375"/>
          </a:xfrm>
          <a:custGeom>
            <a:avLst/>
            <a:gdLst>
              <a:gd name="T0" fmla="*/ 2147483647 w 55"/>
              <a:gd name="T1" fmla="*/ 2147483647 h 50"/>
              <a:gd name="T2" fmla="*/ 2147483647 w 55"/>
              <a:gd name="T3" fmla="*/ 2147483647 h 50"/>
              <a:gd name="T4" fmla="*/ 2147483647 w 55"/>
              <a:gd name="T5" fmla="*/ 2147483647 h 50"/>
              <a:gd name="T6" fmla="*/ 2147483647 w 55"/>
              <a:gd name="T7" fmla="*/ 2147483647 h 50"/>
              <a:gd name="T8" fmla="*/ 2147483647 w 55"/>
              <a:gd name="T9" fmla="*/ 2147483647 h 50"/>
              <a:gd name="T10" fmla="*/ 2147483647 w 55"/>
              <a:gd name="T11" fmla="*/ 2147483647 h 50"/>
              <a:gd name="T12" fmla="*/ 2147483647 w 55"/>
              <a:gd name="T13" fmla="*/ 2147483647 h 50"/>
              <a:gd name="T14" fmla="*/ 0 w 55"/>
              <a:gd name="T15" fmla="*/ 2147483647 h 50"/>
              <a:gd name="T16" fmla="*/ 2147483647 w 55"/>
              <a:gd name="T17" fmla="*/ 2147483647 h 50"/>
              <a:gd name="T18" fmla="*/ 2147483647 w 55"/>
              <a:gd name="T19" fmla="*/ 2147483647 h 50"/>
              <a:gd name="T20" fmla="*/ 2147483647 w 55"/>
              <a:gd name="T21" fmla="*/ 2147483647 h 50"/>
              <a:gd name="T22" fmla="*/ 2147483647 w 55"/>
              <a:gd name="T23" fmla="*/ 2147483647 h 50"/>
              <a:gd name="T24" fmla="*/ 2147483647 w 55"/>
              <a:gd name="T25" fmla="*/ 2147483647 h 50"/>
              <a:gd name="T26" fmla="*/ 2147483647 w 55"/>
              <a:gd name="T27" fmla="*/ 2147483647 h 50"/>
              <a:gd name="T28" fmla="*/ 2147483647 w 55"/>
              <a:gd name="T29" fmla="*/ 2147483647 h 50"/>
              <a:gd name="T30" fmla="*/ 2147483647 w 55"/>
              <a:gd name="T31" fmla="*/ 2147483647 h 50"/>
              <a:gd name="T32" fmla="*/ 2147483647 w 55"/>
              <a:gd name="T33" fmla="*/ 2147483647 h 50"/>
              <a:gd name="T34" fmla="*/ 2147483647 w 55"/>
              <a:gd name="T35" fmla="*/ 2147483647 h 50"/>
              <a:gd name="T36" fmla="*/ 2147483647 w 55"/>
              <a:gd name="T37" fmla="*/ 2147483647 h 50"/>
              <a:gd name="T38" fmla="*/ 2147483647 w 55"/>
              <a:gd name="T39" fmla="*/ 2147483647 h 50"/>
              <a:gd name="T40" fmla="*/ 2147483647 w 55"/>
              <a:gd name="T41" fmla="*/ 2147483647 h 50"/>
              <a:gd name="T42" fmla="*/ 2147483647 w 55"/>
              <a:gd name="T43" fmla="*/ 2147483647 h 50"/>
              <a:gd name="T44" fmla="*/ 2147483647 w 55"/>
              <a:gd name="T45" fmla="*/ 2147483647 h 50"/>
              <a:gd name="T46" fmla="*/ 2147483647 w 55"/>
              <a:gd name="T47" fmla="*/ 2147483647 h 50"/>
              <a:gd name="T48" fmla="*/ 2147483647 w 55"/>
              <a:gd name="T49" fmla="*/ 2147483647 h 50"/>
              <a:gd name="T50" fmla="*/ 2147483647 w 55"/>
              <a:gd name="T51" fmla="*/ 2147483647 h 50"/>
              <a:gd name="T52" fmla="*/ 2147483647 w 55"/>
              <a:gd name="T53" fmla="*/ 2147483647 h 50"/>
              <a:gd name="T54" fmla="*/ 2147483647 w 55"/>
              <a:gd name="T55" fmla="*/ 2147483647 h 50"/>
              <a:gd name="T56" fmla="*/ 2147483647 w 55"/>
              <a:gd name="T57" fmla="*/ 2147483647 h 50"/>
              <a:gd name="T58" fmla="*/ 2147483647 w 55"/>
              <a:gd name="T59" fmla="*/ 2147483647 h 50"/>
              <a:gd name="T60" fmla="*/ 2147483647 w 55"/>
              <a:gd name="T61" fmla="*/ 2147483647 h 50"/>
              <a:gd name="T62" fmla="*/ 2147483647 w 55"/>
              <a:gd name="T63" fmla="*/ 2147483647 h 50"/>
              <a:gd name="T64" fmla="*/ 2147483647 w 55"/>
              <a:gd name="T65" fmla="*/ 2147483647 h 50"/>
              <a:gd name="T66" fmla="*/ 2147483647 w 55"/>
              <a:gd name="T67" fmla="*/ 0 h 50"/>
              <a:gd name="T68" fmla="*/ 2147483647 w 55"/>
              <a:gd name="T69" fmla="*/ 0 h 50"/>
              <a:gd name="T70" fmla="*/ 2147483647 w 55"/>
              <a:gd name="T71" fmla="*/ 2147483647 h 50"/>
              <a:gd name="T72" fmla="*/ 2147483647 w 55"/>
              <a:gd name="T73" fmla="*/ 2147483647 h 50"/>
              <a:gd name="T74" fmla="*/ 2147483647 w 55"/>
              <a:gd name="T75" fmla="*/ 2147483647 h 50"/>
              <a:gd name="T76" fmla="*/ 2147483647 w 55"/>
              <a:gd name="T77" fmla="*/ 2147483647 h 50"/>
              <a:gd name="T78" fmla="*/ 2147483647 w 55"/>
              <a:gd name="T79" fmla="*/ 2147483647 h 50"/>
              <a:gd name="T80" fmla="*/ 2147483647 w 55"/>
              <a:gd name="T81" fmla="*/ 2147483647 h 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5"/>
              <a:gd name="T124" fmla="*/ 0 h 50"/>
              <a:gd name="T125" fmla="*/ 55 w 55"/>
              <a:gd name="T126" fmla="*/ 50 h 5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5" h="50">
                <a:moveTo>
                  <a:pt x="15" y="22"/>
                </a:moveTo>
                <a:lnTo>
                  <a:pt x="12" y="26"/>
                </a:lnTo>
                <a:lnTo>
                  <a:pt x="9" y="29"/>
                </a:lnTo>
                <a:lnTo>
                  <a:pt x="6" y="31"/>
                </a:lnTo>
                <a:lnTo>
                  <a:pt x="5" y="34"/>
                </a:lnTo>
                <a:lnTo>
                  <a:pt x="2" y="35"/>
                </a:lnTo>
                <a:lnTo>
                  <a:pt x="2" y="38"/>
                </a:lnTo>
                <a:lnTo>
                  <a:pt x="0" y="40"/>
                </a:lnTo>
                <a:lnTo>
                  <a:pt x="2" y="43"/>
                </a:lnTo>
                <a:lnTo>
                  <a:pt x="5" y="46"/>
                </a:lnTo>
                <a:lnTo>
                  <a:pt x="7" y="49"/>
                </a:lnTo>
                <a:lnTo>
                  <a:pt x="10" y="50"/>
                </a:lnTo>
                <a:lnTo>
                  <a:pt x="15" y="50"/>
                </a:lnTo>
                <a:lnTo>
                  <a:pt x="19" y="50"/>
                </a:lnTo>
                <a:lnTo>
                  <a:pt x="22" y="50"/>
                </a:lnTo>
                <a:lnTo>
                  <a:pt x="27" y="49"/>
                </a:lnTo>
                <a:lnTo>
                  <a:pt x="30" y="47"/>
                </a:lnTo>
                <a:lnTo>
                  <a:pt x="34" y="46"/>
                </a:lnTo>
                <a:lnTo>
                  <a:pt x="39" y="43"/>
                </a:lnTo>
                <a:lnTo>
                  <a:pt x="42" y="41"/>
                </a:lnTo>
                <a:lnTo>
                  <a:pt x="46" y="38"/>
                </a:lnTo>
                <a:lnTo>
                  <a:pt x="50" y="35"/>
                </a:lnTo>
                <a:lnTo>
                  <a:pt x="53" y="32"/>
                </a:lnTo>
                <a:lnTo>
                  <a:pt x="55" y="28"/>
                </a:lnTo>
                <a:lnTo>
                  <a:pt x="55" y="23"/>
                </a:lnTo>
                <a:lnTo>
                  <a:pt x="55" y="20"/>
                </a:lnTo>
                <a:lnTo>
                  <a:pt x="53" y="17"/>
                </a:lnTo>
                <a:lnTo>
                  <a:pt x="53" y="13"/>
                </a:lnTo>
                <a:lnTo>
                  <a:pt x="52" y="10"/>
                </a:lnTo>
                <a:lnTo>
                  <a:pt x="50" y="7"/>
                </a:lnTo>
                <a:lnTo>
                  <a:pt x="47" y="6"/>
                </a:lnTo>
                <a:lnTo>
                  <a:pt x="46" y="3"/>
                </a:lnTo>
                <a:lnTo>
                  <a:pt x="43" y="1"/>
                </a:lnTo>
                <a:lnTo>
                  <a:pt x="39" y="0"/>
                </a:lnTo>
                <a:lnTo>
                  <a:pt x="33" y="0"/>
                </a:lnTo>
                <a:lnTo>
                  <a:pt x="30" y="1"/>
                </a:lnTo>
                <a:lnTo>
                  <a:pt x="25" y="3"/>
                </a:lnTo>
                <a:lnTo>
                  <a:pt x="21" y="7"/>
                </a:lnTo>
                <a:lnTo>
                  <a:pt x="18" y="12"/>
                </a:lnTo>
                <a:lnTo>
                  <a:pt x="16" y="16"/>
                </a:lnTo>
                <a:lnTo>
                  <a:pt x="15" y="22"/>
                </a:lnTo>
              </a:path>
            </a:pathLst>
          </a:custGeom>
          <a:solidFill>
            <a:srgbClr val="FFFF00"/>
          </a:solidFill>
          <a:ln w="1588">
            <a:solidFill>
              <a:srgbClr val="990000"/>
            </a:solidFill>
            <a:round/>
            <a:headEnd/>
            <a:tailEnd/>
          </a:ln>
        </p:spPr>
        <p:txBody>
          <a:bodyPr/>
          <a:lstStyle/>
          <a:p>
            <a:endParaRPr lang="en-US"/>
          </a:p>
        </p:txBody>
      </p:sp>
      <p:sp>
        <p:nvSpPr>
          <p:cNvPr id="53267" name="Freeform 18"/>
          <p:cNvSpPr>
            <a:spLocks/>
          </p:cNvSpPr>
          <p:nvPr/>
        </p:nvSpPr>
        <p:spPr bwMode="auto">
          <a:xfrm>
            <a:off x="6369051" y="4833942"/>
            <a:ext cx="76200" cy="79375"/>
          </a:xfrm>
          <a:custGeom>
            <a:avLst/>
            <a:gdLst>
              <a:gd name="T0" fmla="*/ 2147483647 w 55"/>
              <a:gd name="T1" fmla="*/ 2147483647 h 50"/>
              <a:gd name="T2" fmla="*/ 2147483647 w 55"/>
              <a:gd name="T3" fmla="*/ 2147483647 h 50"/>
              <a:gd name="T4" fmla="*/ 2147483647 w 55"/>
              <a:gd name="T5" fmla="*/ 2147483647 h 50"/>
              <a:gd name="T6" fmla="*/ 2147483647 w 55"/>
              <a:gd name="T7" fmla="*/ 2147483647 h 50"/>
              <a:gd name="T8" fmla="*/ 2147483647 w 55"/>
              <a:gd name="T9" fmla="*/ 2147483647 h 50"/>
              <a:gd name="T10" fmla="*/ 2147483647 w 55"/>
              <a:gd name="T11" fmla="*/ 2147483647 h 50"/>
              <a:gd name="T12" fmla="*/ 2147483647 w 55"/>
              <a:gd name="T13" fmla="*/ 2147483647 h 50"/>
              <a:gd name="T14" fmla="*/ 0 w 55"/>
              <a:gd name="T15" fmla="*/ 2147483647 h 50"/>
              <a:gd name="T16" fmla="*/ 2147483647 w 55"/>
              <a:gd name="T17" fmla="*/ 2147483647 h 50"/>
              <a:gd name="T18" fmla="*/ 2147483647 w 55"/>
              <a:gd name="T19" fmla="*/ 2147483647 h 50"/>
              <a:gd name="T20" fmla="*/ 2147483647 w 55"/>
              <a:gd name="T21" fmla="*/ 2147483647 h 50"/>
              <a:gd name="T22" fmla="*/ 2147483647 w 55"/>
              <a:gd name="T23" fmla="*/ 2147483647 h 50"/>
              <a:gd name="T24" fmla="*/ 2147483647 w 55"/>
              <a:gd name="T25" fmla="*/ 2147483647 h 50"/>
              <a:gd name="T26" fmla="*/ 2147483647 w 55"/>
              <a:gd name="T27" fmla="*/ 2147483647 h 50"/>
              <a:gd name="T28" fmla="*/ 2147483647 w 55"/>
              <a:gd name="T29" fmla="*/ 2147483647 h 50"/>
              <a:gd name="T30" fmla="*/ 2147483647 w 55"/>
              <a:gd name="T31" fmla="*/ 2147483647 h 50"/>
              <a:gd name="T32" fmla="*/ 2147483647 w 55"/>
              <a:gd name="T33" fmla="*/ 2147483647 h 50"/>
              <a:gd name="T34" fmla="*/ 2147483647 w 55"/>
              <a:gd name="T35" fmla="*/ 2147483647 h 50"/>
              <a:gd name="T36" fmla="*/ 2147483647 w 55"/>
              <a:gd name="T37" fmla="*/ 2147483647 h 50"/>
              <a:gd name="T38" fmla="*/ 2147483647 w 55"/>
              <a:gd name="T39" fmla="*/ 2147483647 h 50"/>
              <a:gd name="T40" fmla="*/ 2147483647 w 55"/>
              <a:gd name="T41" fmla="*/ 2147483647 h 50"/>
              <a:gd name="T42" fmla="*/ 2147483647 w 55"/>
              <a:gd name="T43" fmla="*/ 2147483647 h 50"/>
              <a:gd name="T44" fmla="*/ 2147483647 w 55"/>
              <a:gd name="T45" fmla="*/ 2147483647 h 50"/>
              <a:gd name="T46" fmla="*/ 2147483647 w 55"/>
              <a:gd name="T47" fmla="*/ 2147483647 h 50"/>
              <a:gd name="T48" fmla="*/ 2147483647 w 55"/>
              <a:gd name="T49" fmla="*/ 2147483647 h 50"/>
              <a:gd name="T50" fmla="*/ 2147483647 w 55"/>
              <a:gd name="T51" fmla="*/ 2147483647 h 50"/>
              <a:gd name="T52" fmla="*/ 2147483647 w 55"/>
              <a:gd name="T53" fmla="*/ 2147483647 h 50"/>
              <a:gd name="T54" fmla="*/ 2147483647 w 55"/>
              <a:gd name="T55" fmla="*/ 2147483647 h 50"/>
              <a:gd name="T56" fmla="*/ 2147483647 w 55"/>
              <a:gd name="T57" fmla="*/ 2147483647 h 50"/>
              <a:gd name="T58" fmla="*/ 2147483647 w 55"/>
              <a:gd name="T59" fmla="*/ 2147483647 h 50"/>
              <a:gd name="T60" fmla="*/ 2147483647 w 55"/>
              <a:gd name="T61" fmla="*/ 2147483647 h 50"/>
              <a:gd name="T62" fmla="*/ 2147483647 w 55"/>
              <a:gd name="T63" fmla="*/ 2147483647 h 50"/>
              <a:gd name="T64" fmla="*/ 2147483647 w 55"/>
              <a:gd name="T65" fmla="*/ 2147483647 h 50"/>
              <a:gd name="T66" fmla="*/ 2147483647 w 55"/>
              <a:gd name="T67" fmla="*/ 0 h 50"/>
              <a:gd name="T68" fmla="*/ 2147483647 w 55"/>
              <a:gd name="T69" fmla="*/ 0 h 50"/>
              <a:gd name="T70" fmla="*/ 2147483647 w 55"/>
              <a:gd name="T71" fmla="*/ 2147483647 h 50"/>
              <a:gd name="T72" fmla="*/ 2147483647 w 55"/>
              <a:gd name="T73" fmla="*/ 2147483647 h 50"/>
              <a:gd name="T74" fmla="*/ 2147483647 w 55"/>
              <a:gd name="T75" fmla="*/ 2147483647 h 50"/>
              <a:gd name="T76" fmla="*/ 2147483647 w 55"/>
              <a:gd name="T77" fmla="*/ 2147483647 h 50"/>
              <a:gd name="T78" fmla="*/ 2147483647 w 55"/>
              <a:gd name="T79" fmla="*/ 2147483647 h 50"/>
              <a:gd name="T80" fmla="*/ 2147483647 w 55"/>
              <a:gd name="T81" fmla="*/ 2147483647 h 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5"/>
              <a:gd name="T124" fmla="*/ 0 h 50"/>
              <a:gd name="T125" fmla="*/ 55 w 55"/>
              <a:gd name="T126" fmla="*/ 50 h 5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5" h="50">
                <a:moveTo>
                  <a:pt x="15" y="22"/>
                </a:moveTo>
                <a:lnTo>
                  <a:pt x="12" y="26"/>
                </a:lnTo>
                <a:lnTo>
                  <a:pt x="9" y="29"/>
                </a:lnTo>
                <a:lnTo>
                  <a:pt x="6" y="31"/>
                </a:lnTo>
                <a:lnTo>
                  <a:pt x="5" y="34"/>
                </a:lnTo>
                <a:lnTo>
                  <a:pt x="2" y="35"/>
                </a:lnTo>
                <a:lnTo>
                  <a:pt x="2" y="38"/>
                </a:lnTo>
                <a:lnTo>
                  <a:pt x="0" y="40"/>
                </a:lnTo>
                <a:lnTo>
                  <a:pt x="2" y="43"/>
                </a:lnTo>
                <a:lnTo>
                  <a:pt x="5" y="46"/>
                </a:lnTo>
                <a:lnTo>
                  <a:pt x="7" y="49"/>
                </a:lnTo>
                <a:lnTo>
                  <a:pt x="10" y="50"/>
                </a:lnTo>
                <a:lnTo>
                  <a:pt x="15" y="50"/>
                </a:lnTo>
                <a:lnTo>
                  <a:pt x="19" y="50"/>
                </a:lnTo>
                <a:lnTo>
                  <a:pt x="22" y="50"/>
                </a:lnTo>
                <a:lnTo>
                  <a:pt x="27" y="49"/>
                </a:lnTo>
                <a:lnTo>
                  <a:pt x="30" y="47"/>
                </a:lnTo>
                <a:lnTo>
                  <a:pt x="34" y="46"/>
                </a:lnTo>
                <a:lnTo>
                  <a:pt x="39" y="43"/>
                </a:lnTo>
                <a:lnTo>
                  <a:pt x="42" y="41"/>
                </a:lnTo>
                <a:lnTo>
                  <a:pt x="46" y="38"/>
                </a:lnTo>
                <a:lnTo>
                  <a:pt x="50" y="35"/>
                </a:lnTo>
                <a:lnTo>
                  <a:pt x="53" y="32"/>
                </a:lnTo>
                <a:lnTo>
                  <a:pt x="55" y="28"/>
                </a:lnTo>
                <a:lnTo>
                  <a:pt x="55" y="23"/>
                </a:lnTo>
                <a:lnTo>
                  <a:pt x="55" y="20"/>
                </a:lnTo>
                <a:lnTo>
                  <a:pt x="53" y="17"/>
                </a:lnTo>
                <a:lnTo>
                  <a:pt x="53" y="13"/>
                </a:lnTo>
                <a:lnTo>
                  <a:pt x="52" y="10"/>
                </a:lnTo>
                <a:lnTo>
                  <a:pt x="50" y="7"/>
                </a:lnTo>
                <a:lnTo>
                  <a:pt x="47" y="6"/>
                </a:lnTo>
                <a:lnTo>
                  <a:pt x="46" y="3"/>
                </a:lnTo>
                <a:lnTo>
                  <a:pt x="43" y="1"/>
                </a:lnTo>
                <a:lnTo>
                  <a:pt x="39" y="0"/>
                </a:lnTo>
                <a:lnTo>
                  <a:pt x="33" y="0"/>
                </a:lnTo>
                <a:lnTo>
                  <a:pt x="30" y="1"/>
                </a:lnTo>
                <a:lnTo>
                  <a:pt x="25" y="3"/>
                </a:lnTo>
                <a:lnTo>
                  <a:pt x="21" y="7"/>
                </a:lnTo>
                <a:lnTo>
                  <a:pt x="18" y="12"/>
                </a:lnTo>
                <a:lnTo>
                  <a:pt x="16" y="16"/>
                </a:lnTo>
                <a:lnTo>
                  <a:pt x="15" y="22"/>
                </a:lnTo>
              </a:path>
            </a:pathLst>
          </a:custGeom>
          <a:solidFill>
            <a:srgbClr val="FFFF00"/>
          </a:solidFill>
          <a:ln w="4763">
            <a:solidFill>
              <a:srgbClr val="990000"/>
            </a:solidFill>
            <a:round/>
            <a:headEnd/>
            <a:tailEnd/>
          </a:ln>
        </p:spPr>
        <p:txBody>
          <a:bodyPr/>
          <a:lstStyle/>
          <a:p>
            <a:endParaRPr lang="en-US"/>
          </a:p>
        </p:txBody>
      </p:sp>
      <p:sp>
        <p:nvSpPr>
          <p:cNvPr id="53268" name="Freeform 19"/>
          <p:cNvSpPr>
            <a:spLocks/>
          </p:cNvSpPr>
          <p:nvPr/>
        </p:nvSpPr>
        <p:spPr bwMode="auto">
          <a:xfrm>
            <a:off x="6338889" y="4756154"/>
            <a:ext cx="95251" cy="79375"/>
          </a:xfrm>
          <a:custGeom>
            <a:avLst/>
            <a:gdLst>
              <a:gd name="T0" fmla="*/ 2147483647 w 68"/>
              <a:gd name="T1" fmla="*/ 2147483647 h 50"/>
              <a:gd name="T2" fmla="*/ 2147483647 w 68"/>
              <a:gd name="T3" fmla="*/ 2147483647 h 50"/>
              <a:gd name="T4" fmla="*/ 2147483647 w 68"/>
              <a:gd name="T5" fmla="*/ 2147483647 h 50"/>
              <a:gd name="T6" fmla="*/ 2147483647 w 68"/>
              <a:gd name="T7" fmla="*/ 2147483647 h 50"/>
              <a:gd name="T8" fmla="*/ 2147483647 w 68"/>
              <a:gd name="T9" fmla="*/ 2147483647 h 50"/>
              <a:gd name="T10" fmla="*/ 2147483647 w 68"/>
              <a:gd name="T11" fmla="*/ 2147483647 h 50"/>
              <a:gd name="T12" fmla="*/ 2147483647 w 68"/>
              <a:gd name="T13" fmla="*/ 2147483647 h 50"/>
              <a:gd name="T14" fmla="*/ 2147483647 w 68"/>
              <a:gd name="T15" fmla="*/ 2147483647 h 50"/>
              <a:gd name="T16" fmla="*/ 2147483647 w 68"/>
              <a:gd name="T17" fmla="*/ 2147483647 h 50"/>
              <a:gd name="T18" fmla="*/ 2147483647 w 68"/>
              <a:gd name="T19" fmla="*/ 2147483647 h 50"/>
              <a:gd name="T20" fmla="*/ 2147483647 w 68"/>
              <a:gd name="T21" fmla="*/ 2147483647 h 50"/>
              <a:gd name="T22" fmla="*/ 2147483647 w 68"/>
              <a:gd name="T23" fmla="*/ 2147483647 h 50"/>
              <a:gd name="T24" fmla="*/ 2147483647 w 68"/>
              <a:gd name="T25" fmla="*/ 2147483647 h 50"/>
              <a:gd name="T26" fmla="*/ 2147483647 w 68"/>
              <a:gd name="T27" fmla="*/ 2147483647 h 50"/>
              <a:gd name="T28" fmla="*/ 2147483647 w 68"/>
              <a:gd name="T29" fmla="*/ 2147483647 h 50"/>
              <a:gd name="T30" fmla="*/ 2147483647 w 68"/>
              <a:gd name="T31" fmla="*/ 2147483647 h 50"/>
              <a:gd name="T32" fmla="*/ 2147483647 w 68"/>
              <a:gd name="T33" fmla="*/ 2147483647 h 50"/>
              <a:gd name="T34" fmla="*/ 2147483647 w 68"/>
              <a:gd name="T35" fmla="*/ 2147483647 h 50"/>
              <a:gd name="T36" fmla="*/ 2147483647 w 68"/>
              <a:gd name="T37" fmla="*/ 2147483647 h 50"/>
              <a:gd name="T38" fmla="*/ 2147483647 w 68"/>
              <a:gd name="T39" fmla="*/ 2147483647 h 50"/>
              <a:gd name="T40" fmla="*/ 2147483647 w 68"/>
              <a:gd name="T41" fmla="*/ 2147483647 h 50"/>
              <a:gd name="T42" fmla="*/ 2147483647 w 68"/>
              <a:gd name="T43" fmla="*/ 2147483647 h 50"/>
              <a:gd name="T44" fmla="*/ 2147483647 w 68"/>
              <a:gd name="T45" fmla="*/ 2147483647 h 50"/>
              <a:gd name="T46" fmla="*/ 2147483647 w 68"/>
              <a:gd name="T47" fmla="*/ 2147483647 h 50"/>
              <a:gd name="T48" fmla="*/ 2147483647 w 68"/>
              <a:gd name="T49" fmla="*/ 2147483647 h 50"/>
              <a:gd name="T50" fmla="*/ 2147483647 w 68"/>
              <a:gd name="T51" fmla="*/ 2147483647 h 50"/>
              <a:gd name="T52" fmla="*/ 2147483647 w 68"/>
              <a:gd name="T53" fmla="*/ 2147483647 h 50"/>
              <a:gd name="T54" fmla="*/ 2147483647 w 68"/>
              <a:gd name="T55" fmla="*/ 2147483647 h 50"/>
              <a:gd name="T56" fmla="*/ 2147483647 w 68"/>
              <a:gd name="T57" fmla="*/ 2147483647 h 50"/>
              <a:gd name="T58" fmla="*/ 2147483647 w 68"/>
              <a:gd name="T59" fmla="*/ 2147483647 h 50"/>
              <a:gd name="T60" fmla="*/ 2147483647 w 68"/>
              <a:gd name="T61" fmla="*/ 2147483647 h 50"/>
              <a:gd name="T62" fmla="*/ 2147483647 w 68"/>
              <a:gd name="T63" fmla="*/ 2147483647 h 50"/>
              <a:gd name="T64" fmla="*/ 2147483647 w 68"/>
              <a:gd name="T65" fmla="*/ 0 h 50"/>
              <a:gd name="T66" fmla="*/ 2147483647 w 68"/>
              <a:gd name="T67" fmla="*/ 0 h 50"/>
              <a:gd name="T68" fmla="*/ 2147483647 w 68"/>
              <a:gd name="T69" fmla="*/ 0 h 50"/>
              <a:gd name="T70" fmla="*/ 2147483647 w 68"/>
              <a:gd name="T71" fmla="*/ 2147483647 h 50"/>
              <a:gd name="T72" fmla="*/ 2147483647 w 68"/>
              <a:gd name="T73" fmla="*/ 2147483647 h 50"/>
              <a:gd name="T74" fmla="*/ 2147483647 w 68"/>
              <a:gd name="T75" fmla="*/ 2147483647 h 50"/>
              <a:gd name="T76" fmla="*/ 2147483647 w 68"/>
              <a:gd name="T77" fmla="*/ 2147483647 h 50"/>
              <a:gd name="T78" fmla="*/ 0 w 68"/>
              <a:gd name="T79" fmla="*/ 2147483647 h 50"/>
              <a:gd name="T80" fmla="*/ 0 w 68"/>
              <a:gd name="T81" fmla="*/ 2147483647 h 50"/>
              <a:gd name="T82" fmla="*/ 2147483647 w 68"/>
              <a:gd name="T83" fmla="*/ 2147483647 h 50"/>
              <a:gd name="T84" fmla="*/ 2147483647 w 68"/>
              <a:gd name="T85" fmla="*/ 2147483647 h 50"/>
              <a:gd name="T86" fmla="*/ 2147483647 w 68"/>
              <a:gd name="T87" fmla="*/ 2147483647 h 5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8"/>
              <a:gd name="T133" fmla="*/ 0 h 50"/>
              <a:gd name="T134" fmla="*/ 68 w 68"/>
              <a:gd name="T135" fmla="*/ 50 h 5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8" h="50">
                <a:moveTo>
                  <a:pt x="6" y="28"/>
                </a:moveTo>
                <a:lnTo>
                  <a:pt x="5" y="29"/>
                </a:lnTo>
                <a:lnTo>
                  <a:pt x="3" y="31"/>
                </a:lnTo>
                <a:lnTo>
                  <a:pt x="2" y="32"/>
                </a:lnTo>
                <a:lnTo>
                  <a:pt x="2" y="34"/>
                </a:lnTo>
                <a:lnTo>
                  <a:pt x="2" y="35"/>
                </a:lnTo>
                <a:lnTo>
                  <a:pt x="2" y="37"/>
                </a:lnTo>
                <a:lnTo>
                  <a:pt x="3" y="38"/>
                </a:lnTo>
                <a:lnTo>
                  <a:pt x="3" y="40"/>
                </a:lnTo>
                <a:lnTo>
                  <a:pt x="5" y="41"/>
                </a:lnTo>
                <a:lnTo>
                  <a:pt x="6" y="43"/>
                </a:lnTo>
                <a:lnTo>
                  <a:pt x="8" y="43"/>
                </a:lnTo>
                <a:lnTo>
                  <a:pt x="9" y="43"/>
                </a:lnTo>
                <a:lnTo>
                  <a:pt x="11" y="43"/>
                </a:lnTo>
                <a:lnTo>
                  <a:pt x="11" y="44"/>
                </a:lnTo>
                <a:lnTo>
                  <a:pt x="12" y="44"/>
                </a:lnTo>
                <a:lnTo>
                  <a:pt x="14" y="44"/>
                </a:lnTo>
                <a:lnTo>
                  <a:pt x="15" y="44"/>
                </a:lnTo>
                <a:lnTo>
                  <a:pt x="17" y="44"/>
                </a:lnTo>
                <a:lnTo>
                  <a:pt x="18" y="44"/>
                </a:lnTo>
                <a:lnTo>
                  <a:pt x="20" y="44"/>
                </a:lnTo>
                <a:lnTo>
                  <a:pt x="21" y="44"/>
                </a:lnTo>
                <a:lnTo>
                  <a:pt x="23" y="44"/>
                </a:lnTo>
                <a:lnTo>
                  <a:pt x="24" y="44"/>
                </a:lnTo>
                <a:lnTo>
                  <a:pt x="26" y="46"/>
                </a:lnTo>
                <a:lnTo>
                  <a:pt x="27" y="46"/>
                </a:lnTo>
                <a:lnTo>
                  <a:pt x="27" y="47"/>
                </a:lnTo>
                <a:lnTo>
                  <a:pt x="28" y="49"/>
                </a:lnTo>
                <a:lnTo>
                  <a:pt x="30" y="50"/>
                </a:lnTo>
                <a:lnTo>
                  <a:pt x="31" y="50"/>
                </a:lnTo>
                <a:lnTo>
                  <a:pt x="33" y="50"/>
                </a:lnTo>
                <a:lnTo>
                  <a:pt x="36" y="49"/>
                </a:lnTo>
                <a:lnTo>
                  <a:pt x="39" y="46"/>
                </a:lnTo>
                <a:lnTo>
                  <a:pt x="43" y="44"/>
                </a:lnTo>
                <a:lnTo>
                  <a:pt x="46" y="43"/>
                </a:lnTo>
                <a:lnTo>
                  <a:pt x="49" y="41"/>
                </a:lnTo>
                <a:lnTo>
                  <a:pt x="54" y="40"/>
                </a:lnTo>
                <a:lnTo>
                  <a:pt x="57" y="37"/>
                </a:lnTo>
                <a:lnTo>
                  <a:pt x="60" y="35"/>
                </a:lnTo>
                <a:lnTo>
                  <a:pt x="61" y="34"/>
                </a:lnTo>
                <a:lnTo>
                  <a:pt x="61" y="31"/>
                </a:lnTo>
                <a:lnTo>
                  <a:pt x="63" y="28"/>
                </a:lnTo>
                <a:lnTo>
                  <a:pt x="64" y="26"/>
                </a:lnTo>
                <a:lnTo>
                  <a:pt x="64" y="24"/>
                </a:lnTo>
                <a:lnTo>
                  <a:pt x="65" y="21"/>
                </a:lnTo>
                <a:lnTo>
                  <a:pt x="65" y="18"/>
                </a:lnTo>
                <a:lnTo>
                  <a:pt x="68" y="16"/>
                </a:lnTo>
                <a:lnTo>
                  <a:pt x="68" y="15"/>
                </a:lnTo>
                <a:lnTo>
                  <a:pt x="68" y="13"/>
                </a:lnTo>
                <a:lnTo>
                  <a:pt x="68" y="12"/>
                </a:lnTo>
                <a:lnTo>
                  <a:pt x="67" y="10"/>
                </a:lnTo>
                <a:lnTo>
                  <a:pt x="64" y="7"/>
                </a:lnTo>
                <a:lnTo>
                  <a:pt x="60" y="6"/>
                </a:lnTo>
                <a:lnTo>
                  <a:pt x="55" y="4"/>
                </a:lnTo>
                <a:lnTo>
                  <a:pt x="51" y="3"/>
                </a:lnTo>
                <a:lnTo>
                  <a:pt x="48" y="3"/>
                </a:lnTo>
                <a:lnTo>
                  <a:pt x="43" y="3"/>
                </a:lnTo>
                <a:lnTo>
                  <a:pt x="39" y="1"/>
                </a:lnTo>
                <a:lnTo>
                  <a:pt x="34" y="0"/>
                </a:lnTo>
                <a:lnTo>
                  <a:pt x="33" y="0"/>
                </a:lnTo>
                <a:lnTo>
                  <a:pt x="30" y="0"/>
                </a:lnTo>
                <a:lnTo>
                  <a:pt x="28" y="0"/>
                </a:lnTo>
                <a:lnTo>
                  <a:pt x="26" y="0"/>
                </a:lnTo>
                <a:lnTo>
                  <a:pt x="24" y="0"/>
                </a:lnTo>
                <a:lnTo>
                  <a:pt x="23" y="1"/>
                </a:lnTo>
                <a:lnTo>
                  <a:pt x="20" y="1"/>
                </a:lnTo>
                <a:lnTo>
                  <a:pt x="18" y="3"/>
                </a:lnTo>
                <a:lnTo>
                  <a:pt x="15" y="4"/>
                </a:lnTo>
                <a:lnTo>
                  <a:pt x="12" y="6"/>
                </a:lnTo>
                <a:lnTo>
                  <a:pt x="9" y="7"/>
                </a:lnTo>
                <a:lnTo>
                  <a:pt x="6" y="10"/>
                </a:lnTo>
                <a:lnTo>
                  <a:pt x="5" y="12"/>
                </a:lnTo>
                <a:lnTo>
                  <a:pt x="2" y="15"/>
                </a:lnTo>
                <a:lnTo>
                  <a:pt x="0" y="18"/>
                </a:lnTo>
                <a:lnTo>
                  <a:pt x="0" y="22"/>
                </a:lnTo>
                <a:lnTo>
                  <a:pt x="0" y="24"/>
                </a:lnTo>
                <a:lnTo>
                  <a:pt x="2" y="24"/>
                </a:lnTo>
                <a:lnTo>
                  <a:pt x="3" y="25"/>
                </a:lnTo>
                <a:lnTo>
                  <a:pt x="5" y="26"/>
                </a:lnTo>
                <a:lnTo>
                  <a:pt x="5" y="28"/>
                </a:lnTo>
                <a:lnTo>
                  <a:pt x="6"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9" name="Freeform 20"/>
          <p:cNvSpPr>
            <a:spLocks/>
          </p:cNvSpPr>
          <p:nvPr/>
        </p:nvSpPr>
        <p:spPr bwMode="auto">
          <a:xfrm>
            <a:off x="6338889" y="4756154"/>
            <a:ext cx="95251" cy="79375"/>
          </a:xfrm>
          <a:custGeom>
            <a:avLst/>
            <a:gdLst>
              <a:gd name="T0" fmla="*/ 2147483647 w 68"/>
              <a:gd name="T1" fmla="*/ 2147483647 h 50"/>
              <a:gd name="T2" fmla="*/ 2147483647 w 68"/>
              <a:gd name="T3" fmla="*/ 2147483647 h 50"/>
              <a:gd name="T4" fmla="*/ 2147483647 w 68"/>
              <a:gd name="T5" fmla="*/ 2147483647 h 50"/>
              <a:gd name="T6" fmla="*/ 2147483647 w 68"/>
              <a:gd name="T7" fmla="*/ 2147483647 h 50"/>
              <a:gd name="T8" fmla="*/ 2147483647 w 68"/>
              <a:gd name="T9" fmla="*/ 2147483647 h 50"/>
              <a:gd name="T10" fmla="*/ 2147483647 w 68"/>
              <a:gd name="T11" fmla="*/ 2147483647 h 50"/>
              <a:gd name="T12" fmla="*/ 2147483647 w 68"/>
              <a:gd name="T13" fmla="*/ 2147483647 h 50"/>
              <a:gd name="T14" fmla="*/ 2147483647 w 68"/>
              <a:gd name="T15" fmla="*/ 2147483647 h 50"/>
              <a:gd name="T16" fmla="*/ 2147483647 w 68"/>
              <a:gd name="T17" fmla="*/ 2147483647 h 50"/>
              <a:gd name="T18" fmla="*/ 2147483647 w 68"/>
              <a:gd name="T19" fmla="*/ 2147483647 h 50"/>
              <a:gd name="T20" fmla="*/ 2147483647 w 68"/>
              <a:gd name="T21" fmla="*/ 2147483647 h 50"/>
              <a:gd name="T22" fmla="*/ 2147483647 w 68"/>
              <a:gd name="T23" fmla="*/ 2147483647 h 50"/>
              <a:gd name="T24" fmla="*/ 2147483647 w 68"/>
              <a:gd name="T25" fmla="*/ 2147483647 h 50"/>
              <a:gd name="T26" fmla="*/ 2147483647 w 68"/>
              <a:gd name="T27" fmla="*/ 2147483647 h 50"/>
              <a:gd name="T28" fmla="*/ 2147483647 w 68"/>
              <a:gd name="T29" fmla="*/ 2147483647 h 50"/>
              <a:gd name="T30" fmla="*/ 2147483647 w 68"/>
              <a:gd name="T31" fmla="*/ 2147483647 h 50"/>
              <a:gd name="T32" fmla="*/ 2147483647 w 68"/>
              <a:gd name="T33" fmla="*/ 2147483647 h 50"/>
              <a:gd name="T34" fmla="*/ 2147483647 w 68"/>
              <a:gd name="T35" fmla="*/ 2147483647 h 50"/>
              <a:gd name="T36" fmla="*/ 2147483647 w 68"/>
              <a:gd name="T37" fmla="*/ 2147483647 h 50"/>
              <a:gd name="T38" fmla="*/ 2147483647 w 68"/>
              <a:gd name="T39" fmla="*/ 2147483647 h 50"/>
              <a:gd name="T40" fmla="*/ 2147483647 w 68"/>
              <a:gd name="T41" fmla="*/ 2147483647 h 50"/>
              <a:gd name="T42" fmla="*/ 2147483647 w 68"/>
              <a:gd name="T43" fmla="*/ 2147483647 h 50"/>
              <a:gd name="T44" fmla="*/ 2147483647 w 68"/>
              <a:gd name="T45" fmla="*/ 2147483647 h 50"/>
              <a:gd name="T46" fmla="*/ 2147483647 w 68"/>
              <a:gd name="T47" fmla="*/ 2147483647 h 50"/>
              <a:gd name="T48" fmla="*/ 2147483647 w 68"/>
              <a:gd name="T49" fmla="*/ 2147483647 h 50"/>
              <a:gd name="T50" fmla="*/ 2147483647 w 68"/>
              <a:gd name="T51" fmla="*/ 2147483647 h 50"/>
              <a:gd name="T52" fmla="*/ 2147483647 w 68"/>
              <a:gd name="T53" fmla="*/ 2147483647 h 50"/>
              <a:gd name="T54" fmla="*/ 2147483647 w 68"/>
              <a:gd name="T55" fmla="*/ 2147483647 h 50"/>
              <a:gd name="T56" fmla="*/ 2147483647 w 68"/>
              <a:gd name="T57" fmla="*/ 2147483647 h 50"/>
              <a:gd name="T58" fmla="*/ 2147483647 w 68"/>
              <a:gd name="T59" fmla="*/ 2147483647 h 50"/>
              <a:gd name="T60" fmla="*/ 2147483647 w 68"/>
              <a:gd name="T61" fmla="*/ 2147483647 h 50"/>
              <a:gd name="T62" fmla="*/ 2147483647 w 68"/>
              <a:gd name="T63" fmla="*/ 2147483647 h 50"/>
              <a:gd name="T64" fmla="*/ 2147483647 w 68"/>
              <a:gd name="T65" fmla="*/ 0 h 50"/>
              <a:gd name="T66" fmla="*/ 2147483647 w 68"/>
              <a:gd name="T67" fmla="*/ 0 h 50"/>
              <a:gd name="T68" fmla="*/ 2147483647 w 68"/>
              <a:gd name="T69" fmla="*/ 0 h 50"/>
              <a:gd name="T70" fmla="*/ 2147483647 w 68"/>
              <a:gd name="T71" fmla="*/ 2147483647 h 50"/>
              <a:gd name="T72" fmla="*/ 2147483647 w 68"/>
              <a:gd name="T73" fmla="*/ 2147483647 h 50"/>
              <a:gd name="T74" fmla="*/ 2147483647 w 68"/>
              <a:gd name="T75" fmla="*/ 2147483647 h 50"/>
              <a:gd name="T76" fmla="*/ 2147483647 w 68"/>
              <a:gd name="T77" fmla="*/ 2147483647 h 50"/>
              <a:gd name="T78" fmla="*/ 0 w 68"/>
              <a:gd name="T79" fmla="*/ 2147483647 h 50"/>
              <a:gd name="T80" fmla="*/ 0 w 68"/>
              <a:gd name="T81" fmla="*/ 2147483647 h 50"/>
              <a:gd name="T82" fmla="*/ 2147483647 w 68"/>
              <a:gd name="T83" fmla="*/ 2147483647 h 50"/>
              <a:gd name="T84" fmla="*/ 2147483647 w 68"/>
              <a:gd name="T85" fmla="*/ 2147483647 h 50"/>
              <a:gd name="T86" fmla="*/ 2147483647 w 68"/>
              <a:gd name="T87" fmla="*/ 2147483647 h 5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8"/>
              <a:gd name="T133" fmla="*/ 0 h 50"/>
              <a:gd name="T134" fmla="*/ 68 w 68"/>
              <a:gd name="T135" fmla="*/ 50 h 5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8" h="50">
                <a:moveTo>
                  <a:pt x="6" y="28"/>
                </a:moveTo>
                <a:lnTo>
                  <a:pt x="5" y="29"/>
                </a:lnTo>
                <a:lnTo>
                  <a:pt x="3" y="31"/>
                </a:lnTo>
                <a:lnTo>
                  <a:pt x="2" y="32"/>
                </a:lnTo>
                <a:lnTo>
                  <a:pt x="2" y="34"/>
                </a:lnTo>
                <a:lnTo>
                  <a:pt x="2" y="35"/>
                </a:lnTo>
                <a:lnTo>
                  <a:pt x="2" y="37"/>
                </a:lnTo>
                <a:lnTo>
                  <a:pt x="3" y="38"/>
                </a:lnTo>
                <a:lnTo>
                  <a:pt x="3" y="40"/>
                </a:lnTo>
                <a:lnTo>
                  <a:pt x="5" y="41"/>
                </a:lnTo>
                <a:lnTo>
                  <a:pt x="6" y="43"/>
                </a:lnTo>
                <a:lnTo>
                  <a:pt x="8" y="43"/>
                </a:lnTo>
                <a:lnTo>
                  <a:pt x="9" y="43"/>
                </a:lnTo>
                <a:lnTo>
                  <a:pt x="11" y="43"/>
                </a:lnTo>
                <a:lnTo>
                  <a:pt x="11" y="44"/>
                </a:lnTo>
                <a:lnTo>
                  <a:pt x="12" y="44"/>
                </a:lnTo>
                <a:lnTo>
                  <a:pt x="14" y="44"/>
                </a:lnTo>
                <a:lnTo>
                  <a:pt x="15" y="44"/>
                </a:lnTo>
                <a:lnTo>
                  <a:pt x="17" y="44"/>
                </a:lnTo>
                <a:lnTo>
                  <a:pt x="18" y="44"/>
                </a:lnTo>
                <a:lnTo>
                  <a:pt x="20" y="44"/>
                </a:lnTo>
                <a:lnTo>
                  <a:pt x="21" y="44"/>
                </a:lnTo>
                <a:lnTo>
                  <a:pt x="23" y="44"/>
                </a:lnTo>
                <a:lnTo>
                  <a:pt x="24" y="44"/>
                </a:lnTo>
                <a:lnTo>
                  <a:pt x="26" y="46"/>
                </a:lnTo>
                <a:lnTo>
                  <a:pt x="27" y="46"/>
                </a:lnTo>
                <a:lnTo>
                  <a:pt x="27" y="47"/>
                </a:lnTo>
                <a:lnTo>
                  <a:pt x="28" y="49"/>
                </a:lnTo>
                <a:lnTo>
                  <a:pt x="30" y="50"/>
                </a:lnTo>
                <a:lnTo>
                  <a:pt x="31" y="50"/>
                </a:lnTo>
                <a:lnTo>
                  <a:pt x="33" y="50"/>
                </a:lnTo>
                <a:lnTo>
                  <a:pt x="36" y="49"/>
                </a:lnTo>
                <a:lnTo>
                  <a:pt x="39" y="46"/>
                </a:lnTo>
                <a:lnTo>
                  <a:pt x="43" y="44"/>
                </a:lnTo>
                <a:lnTo>
                  <a:pt x="46" y="43"/>
                </a:lnTo>
                <a:lnTo>
                  <a:pt x="49" y="41"/>
                </a:lnTo>
                <a:lnTo>
                  <a:pt x="54" y="40"/>
                </a:lnTo>
                <a:lnTo>
                  <a:pt x="57" y="37"/>
                </a:lnTo>
                <a:lnTo>
                  <a:pt x="60" y="35"/>
                </a:lnTo>
                <a:lnTo>
                  <a:pt x="61" y="34"/>
                </a:lnTo>
                <a:lnTo>
                  <a:pt x="61" y="31"/>
                </a:lnTo>
                <a:lnTo>
                  <a:pt x="63" y="28"/>
                </a:lnTo>
                <a:lnTo>
                  <a:pt x="64" y="26"/>
                </a:lnTo>
                <a:lnTo>
                  <a:pt x="64" y="24"/>
                </a:lnTo>
                <a:lnTo>
                  <a:pt x="65" y="21"/>
                </a:lnTo>
                <a:lnTo>
                  <a:pt x="65" y="18"/>
                </a:lnTo>
                <a:lnTo>
                  <a:pt x="68" y="16"/>
                </a:lnTo>
                <a:lnTo>
                  <a:pt x="68" y="15"/>
                </a:lnTo>
                <a:lnTo>
                  <a:pt x="68" y="13"/>
                </a:lnTo>
                <a:lnTo>
                  <a:pt x="68" y="12"/>
                </a:lnTo>
                <a:lnTo>
                  <a:pt x="67" y="10"/>
                </a:lnTo>
                <a:lnTo>
                  <a:pt x="64" y="7"/>
                </a:lnTo>
                <a:lnTo>
                  <a:pt x="60" y="6"/>
                </a:lnTo>
                <a:lnTo>
                  <a:pt x="55" y="4"/>
                </a:lnTo>
                <a:lnTo>
                  <a:pt x="51" y="3"/>
                </a:lnTo>
                <a:lnTo>
                  <a:pt x="48" y="3"/>
                </a:lnTo>
                <a:lnTo>
                  <a:pt x="43" y="3"/>
                </a:lnTo>
                <a:lnTo>
                  <a:pt x="39" y="1"/>
                </a:lnTo>
                <a:lnTo>
                  <a:pt x="34" y="0"/>
                </a:lnTo>
                <a:lnTo>
                  <a:pt x="33" y="0"/>
                </a:lnTo>
                <a:lnTo>
                  <a:pt x="30" y="0"/>
                </a:lnTo>
                <a:lnTo>
                  <a:pt x="28" y="0"/>
                </a:lnTo>
                <a:lnTo>
                  <a:pt x="26" y="0"/>
                </a:lnTo>
                <a:lnTo>
                  <a:pt x="24" y="0"/>
                </a:lnTo>
                <a:lnTo>
                  <a:pt x="23" y="1"/>
                </a:lnTo>
                <a:lnTo>
                  <a:pt x="20" y="1"/>
                </a:lnTo>
                <a:lnTo>
                  <a:pt x="18" y="3"/>
                </a:lnTo>
                <a:lnTo>
                  <a:pt x="15" y="4"/>
                </a:lnTo>
                <a:lnTo>
                  <a:pt x="12" y="6"/>
                </a:lnTo>
                <a:lnTo>
                  <a:pt x="9" y="7"/>
                </a:lnTo>
                <a:lnTo>
                  <a:pt x="6" y="10"/>
                </a:lnTo>
                <a:lnTo>
                  <a:pt x="5" y="12"/>
                </a:lnTo>
                <a:lnTo>
                  <a:pt x="2" y="15"/>
                </a:lnTo>
                <a:lnTo>
                  <a:pt x="0" y="18"/>
                </a:lnTo>
                <a:lnTo>
                  <a:pt x="0" y="22"/>
                </a:lnTo>
                <a:lnTo>
                  <a:pt x="0" y="24"/>
                </a:lnTo>
                <a:lnTo>
                  <a:pt x="2" y="24"/>
                </a:lnTo>
                <a:lnTo>
                  <a:pt x="3" y="25"/>
                </a:lnTo>
                <a:lnTo>
                  <a:pt x="5" y="26"/>
                </a:lnTo>
                <a:lnTo>
                  <a:pt x="5" y="28"/>
                </a:lnTo>
                <a:lnTo>
                  <a:pt x="6" y="28"/>
                </a:lnTo>
              </a:path>
            </a:pathLst>
          </a:custGeom>
          <a:solidFill>
            <a:srgbClr val="FFFF00"/>
          </a:solidFill>
          <a:ln w="4763">
            <a:solidFill>
              <a:srgbClr val="990000"/>
            </a:solidFill>
            <a:round/>
            <a:headEnd/>
            <a:tailEnd/>
          </a:ln>
        </p:spPr>
        <p:txBody>
          <a:bodyPr/>
          <a:lstStyle/>
          <a:p>
            <a:endParaRPr lang="en-US"/>
          </a:p>
        </p:txBody>
      </p:sp>
      <p:sp>
        <p:nvSpPr>
          <p:cNvPr id="53270" name="Freeform 21"/>
          <p:cNvSpPr>
            <a:spLocks/>
          </p:cNvSpPr>
          <p:nvPr/>
        </p:nvSpPr>
        <p:spPr bwMode="auto">
          <a:xfrm>
            <a:off x="6419850" y="4897441"/>
            <a:ext cx="58739" cy="46037"/>
          </a:xfrm>
          <a:custGeom>
            <a:avLst/>
            <a:gdLst>
              <a:gd name="T0" fmla="*/ 0 w 41"/>
              <a:gd name="T1" fmla="*/ 2147483647 h 29"/>
              <a:gd name="T2" fmla="*/ 2147483647 w 41"/>
              <a:gd name="T3" fmla="*/ 2147483647 h 29"/>
              <a:gd name="T4" fmla="*/ 2147483647 w 41"/>
              <a:gd name="T5" fmla="*/ 2147483647 h 29"/>
              <a:gd name="T6" fmla="*/ 2147483647 w 41"/>
              <a:gd name="T7" fmla="*/ 2147483647 h 29"/>
              <a:gd name="T8" fmla="*/ 2147483647 w 41"/>
              <a:gd name="T9" fmla="*/ 2147483647 h 29"/>
              <a:gd name="T10" fmla="*/ 2147483647 w 41"/>
              <a:gd name="T11" fmla="*/ 2147483647 h 29"/>
              <a:gd name="T12" fmla="*/ 2147483647 w 41"/>
              <a:gd name="T13" fmla="*/ 2147483647 h 29"/>
              <a:gd name="T14" fmla="*/ 2147483647 w 41"/>
              <a:gd name="T15" fmla="*/ 2147483647 h 29"/>
              <a:gd name="T16" fmla="*/ 2147483647 w 41"/>
              <a:gd name="T17" fmla="*/ 2147483647 h 29"/>
              <a:gd name="T18" fmla="*/ 2147483647 w 41"/>
              <a:gd name="T19" fmla="*/ 2147483647 h 29"/>
              <a:gd name="T20" fmla="*/ 2147483647 w 41"/>
              <a:gd name="T21" fmla="*/ 2147483647 h 29"/>
              <a:gd name="T22" fmla="*/ 2147483647 w 41"/>
              <a:gd name="T23" fmla="*/ 2147483647 h 29"/>
              <a:gd name="T24" fmla="*/ 2147483647 w 41"/>
              <a:gd name="T25" fmla="*/ 2147483647 h 29"/>
              <a:gd name="T26" fmla="*/ 2147483647 w 41"/>
              <a:gd name="T27" fmla="*/ 2147483647 h 29"/>
              <a:gd name="T28" fmla="*/ 2147483647 w 41"/>
              <a:gd name="T29" fmla="*/ 2147483647 h 29"/>
              <a:gd name="T30" fmla="*/ 2147483647 w 41"/>
              <a:gd name="T31" fmla="*/ 2147483647 h 29"/>
              <a:gd name="T32" fmla="*/ 2147483647 w 41"/>
              <a:gd name="T33" fmla="*/ 2147483647 h 29"/>
              <a:gd name="T34" fmla="*/ 2147483647 w 41"/>
              <a:gd name="T35" fmla="*/ 2147483647 h 29"/>
              <a:gd name="T36" fmla="*/ 2147483647 w 41"/>
              <a:gd name="T37" fmla="*/ 2147483647 h 29"/>
              <a:gd name="T38" fmla="*/ 2147483647 w 41"/>
              <a:gd name="T39" fmla="*/ 2147483647 h 29"/>
              <a:gd name="T40" fmla="*/ 2147483647 w 41"/>
              <a:gd name="T41" fmla="*/ 2147483647 h 29"/>
              <a:gd name="T42" fmla="*/ 2147483647 w 41"/>
              <a:gd name="T43" fmla="*/ 2147483647 h 29"/>
              <a:gd name="T44" fmla="*/ 2147483647 w 41"/>
              <a:gd name="T45" fmla="*/ 2147483647 h 29"/>
              <a:gd name="T46" fmla="*/ 2147483647 w 41"/>
              <a:gd name="T47" fmla="*/ 2147483647 h 29"/>
              <a:gd name="T48" fmla="*/ 2147483647 w 41"/>
              <a:gd name="T49" fmla="*/ 0 h 29"/>
              <a:gd name="T50" fmla="*/ 2147483647 w 41"/>
              <a:gd name="T51" fmla="*/ 0 h 29"/>
              <a:gd name="T52" fmla="*/ 2147483647 w 41"/>
              <a:gd name="T53" fmla="*/ 0 h 29"/>
              <a:gd name="T54" fmla="*/ 2147483647 w 41"/>
              <a:gd name="T55" fmla="*/ 0 h 29"/>
              <a:gd name="T56" fmla="*/ 2147483647 w 41"/>
              <a:gd name="T57" fmla="*/ 0 h 29"/>
              <a:gd name="T58" fmla="*/ 2147483647 w 41"/>
              <a:gd name="T59" fmla="*/ 2147483647 h 29"/>
              <a:gd name="T60" fmla="*/ 2147483647 w 41"/>
              <a:gd name="T61" fmla="*/ 2147483647 h 29"/>
              <a:gd name="T62" fmla="*/ 2147483647 w 41"/>
              <a:gd name="T63" fmla="*/ 2147483647 h 29"/>
              <a:gd name="T64" fmla="*/ 2147483647 w 41"/>
              <a:gd name="T65" fmla="*/ 2147483647 h 29"/>
              <a:gd name="T66" fmla="*/ 2147483647 w 41"/>
              <a:gd name="T67" fmla="*/ 2147483647 h 29"/>
              <a:gd name="T68" fmla="*/ 2147483647 w 41"/>
              <a:gd name="T69" fmla="*/ 2147483647 h 29"/>
              <a:gd name="T70" fmla="*/ 2147483647 w 41"/>
              <a:gd name="T71" fmla="*/ 2147483647 h 29"/>
              <a:gd name="T72" fmla="*/ 2147483647 w 41"/>
              <a:gd name="T73" fmla="*/ 2147483647 h 29"/>
              <a:gd name="T74" fmla="*/ 2147483647 w 41"/>
              <a:gd name="T75" fmla="*/ 2147483647 h 29"/>
              <a:gd name="T76" fmla="*/ 2147483647 w 41"/>
              <a:gd name="T77" fmla="*/ 2147483647 h 29"/>
              <a:gd name="T78" fmla="*/ 2147483647 w 41"/>
              <a:gd name="T79" fmla="*/ 2147483647 h 29"/>
              <a:gd name="T80" fmla="*/ 0 w 41"/>
              <a:gd name="T81" fmla="*/ 2147483647 h 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1"/>
              <a:gd name="T124" fmla="*/ 0 h 29"/>
              <a:gd name="T125" fmla="*/ 41 w 41"/>
              <a:gd name="T126" fmla="*/ 29 h 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1" h="29">
                <a:moveTo>
                  <a:pt x="0" y="15"/>
                </a:moveTo>
                <a:lnTo>
                  <a:pt x="2" y="16"/>
                </a:lnTo>
                <a:lnTo>
                  <a:pt x="2" y="17"/>
                </a:lnTo>
                <a:lnTo>
                  <a:pt x="2" y="20"/>
                </a:lnTo>
                <a:lnTo>
                  <a:pt x="3" y="22"/>
                </a:lnTo>
                <a:lnTo>
                  <a:pt x="3" y="23"/>
                </a:lnTo>
                <a:lnTo>
                  <a:pt x="3" y="25"/>
                </a:lnTo>
                <a:lnTo>
                  <a:pt x="5" y="26"/>
                </a:lnTo>
                <a:lnTo>
                  <a:pt x="5" y="28"/>
                </a:lnTo>
                <a:lnTo>
                  <a:pt x="10" y="29"/>
                </a:lnTo>
                <a:lnTo>
                  <a:pt x="15" y="29"/>
                </a:lnTo>
                <a:lnTo>
                  <a:pt x="21" y="28"/>
                </a:lnTo>
                <a:lnTo>
                  <a:pt x="25" y="26"/>
                </a:lnTo>
                <a:lnTo>
                  <a:pt x="30" y="23"/>
                </a:lnTo>
                <a:lnTo>
                  <a:pt x="34" y="20"/>
                </a:lnTo>
                <a:lnTo>
                  <a:pt x="39" y="16"/>
                </a:lnTo>
                <a:lnTo>
                  <a:pt x="40" y="12"/>
                </a:lnTo>
                <a:lnTo>
                  <a:pt x="41" y="10"/>
                </a:lnTo>
                <a:lnTo>
                  <a:pt x="41" y="7"/>
                </a:lnTo>
                <a:lnTo>
                  <a:pt x="41" y="6"/>
                </a:lnTo>
                <a:lnTo>
                  <a:pt x="40" y="4"/>
                </a:lnTo>
                <a:lnTo>
                  <a:pt x="40" y="3"/>
                </a:lnTo>
                <a:lnTo>
                  <a:pt x="39" y="1"/>
                </a:lnTo>
                <a:lnTo>
                  <a:pt x="37" y="1"/>
                </a:lnTo>
                <a:lnTo>
                  <a:pt x="37" y="0"/>
                </a:lnTo>
                <a:lnTo>
                  <a:pt x="34" y="0"/>
                </a:lnTo>
                <a:lnTo>
                  <a:pt x="31" y="0"/>
                </a:lnTo>
                <a:lnTo>
                  <a:pt x="28" y="0"/>
                </a:lnTo>
                <a:lnTo>
                  <a:pt x="25" y="0"/>
                </a:lnTo>
                <a:lnTo>
                  <a:pt x="22" y="1"/>
                </a:lnTo>
                <a:lnTo>
                  <a:pt x="21" y="1"/>
                </a:lnTo>
                <a:lnTo>
                  <a:pt x="18" y="3"/>
                </a:lnTo>
                <a:lnTo>
                  <a:pt x="15" y="4"/>
                </a:lnTo>
                <a:lnTo>
                  <a:pt x="13" y="6"/>
                </a:lnTo>
                <a:lnTo>
                  <a:pt x="10" y="6"/>
                </a:lnTo>
                <a:lnTo>
                  <a:pt x="9" y="7"/>
                </a:lnTo>
                <a:lnTo>
                  <a:pt x="7" y="9"/>
                </a:lnTo>
                <a:lnTo>
                  <a:pt x="6" y="9"/>
                </a:lnTo>
                <a:lnTo>
                  <a:pt x="5" y="10"/>
                </a:lnTo>
                <a:lnTo>
                  <a:pt x="2" y="12"/>
                </a:lnTo>
                <a:lnTo>
                  <a:pt x="0" y="1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1" name="Freeform 22"/>
          <p:cNvSpPr>
            <a:spLocks/>
          </p:cNvSpPr>
          <p:nvPr/>
        </p:nvSpPr>
        <p:spPr bwMode="auto">
          <a:xfrm>
            <a:off x="6419850" y="4897441"/>
            <a:ext cx="58739" cy="46037"/>
          </a:xfrm>
          <a:custGeom>
            <a:avLst/>
            <a:gdLst>
              <a:gd name="T0" fmla="*/ 0 w 41"/>
              <a:gd name="T1" fmla="*/ 2147483647 h 29"/>
              <a:gd name="T2" fmla="*/ 2147483647 w 41"/>
              <a:gd name="T3" fmla="*/ 2147483647 h 29"/>
              <a:gd name="T4" fmla="*/ 2147483647 w 41"/>
              <a:gd name="T5" fmla="*/ 2147483647 h 29"/>
              <a:gd name="T6" fmla="*/ 2147483647 w 41"/>
              <a:gd name="T7" fmla="*/ 2147483647 h 29"/>
              <a:gd name="T8" fmla="*/ 2147483647 w 41"/>
              <a:gd name="T9" fmla="*/ 2147483647 h 29"/>
              <a:gd name="T10" fmla="*/ 2147483647 w 41"/>
              <a:gd name="T11" fmla="*/ 2147483647 h 29"/>
              <a:gd name="T12" fmla="*/ 2147483647 w 41"/>
              <a:gd name="T13" fmla="*/ 2147483647 h 29"/>
              <a:gd name="T14" fmla="*/ 2147483647 w 41"/>
              <a:gd name="T15" fmla="*/ 2147483647 h 29"/>
              <a:gd name="T16" fmla="*/ 2147483647 w 41"/>
              <a:gd name="T17" fmla="*/ 2147483647 h 29"/>
              <a:gd name="T18" fmla="*/ 2147483647 w 41"/>
              <a:gd name="T19" fmla="*/ 2147483647 h 29"/>
              <a:gd name="T20" fmla="*/ 2147483647 w 41"/>
              <a:gd name="T21" fmla="*/ 2147483647 h 29"/>
              <a:gd name="T22" fmla="*/ 2147483647 w 41"/>
              <a:gd name="T23" fmla="*/ 2147483647 h 29"/>
              <a:gd name="T24" fmla="*/ 2147483647 w 41"/>
              <a:gd name="T25" fmla="*/ 2147483647 h 29"/>
              <a:gd name="T26" fmla="*/ 2147483647 w 41"/>
              <a:gd name="T27" fmla="*/ 2147483647 h 29"/>
              <a:gd name="T28" fmla="*/ 2147483647 w 41"/>
              <a:gd name="T29" fmla="*/ 2147483647 h 29"/>
              <a:gd name="T30" fmla="*/ 2147483647 w 41"/>
              <a:gd name="T31" fmla="*/ 2147483647 h 29"/>
              <a:gd name="T32" fmla="*/ 2147483647 w 41"/>
              <a:gd name="T33" fmla="*/ 2147483647 h 29"/>
              <a:gd name="T34" fmla="*/ 2147483647 w 41"/>
              <a:gd name="T35" fmla="*/ 2147483647 h 29"/>
              <a:gd name="T36" fmla="*/ 2147483647 w 41"/>
              <a:gd name="T37" fmla="*/ 2147483647 h 29"/>
              <a:gd name="T38" fmla="*/ 2147483647 w 41"/>
              <a:gd name="T39" fmla="*/ 2147483647 h 29"/>
              <a:gd name="T40" fmla="*/ 2147483647 w 41"/>
              <a:gd name="T41" fmla="*/ 2147483647 h 29"/>
              <a:gd name="T42" fmla="*/ 2147483647 w 41"/>
              <a:gd name="T43" fmla="*/ 2147483647 h 29"/>
              <a:gd name="T44" fmla="*/ 2147483647 w 41"/>
              <a:gd name="T45" fmla="*/ 2147483647 h 29"/>
              <a:gd name="T46" fmla="*/ 2147483647 w 41"/>
              <a:gd name="T47" fmla="*/ 2147483647 h 29"/>
              <a:gd name="T48" fmla="*/ 2147483647 w 41"/>
              <a:gd name="T49" fmla="*/ 0 h 29"/>
              <a:gd name="T50" fmla="*/ 2147483647 w 41"/>
              <a:gd name="T51" fmla="*/ 0 h 29"/>
              <a:gd name="T52" fmla="*/ 2147483647 w 41"/>
              <a:gd name="T53" fmla="*/ 0 h 29"/>
              <a:gd name="T54" fmla="*/ 2147483647 w 41"/>
              <a:gd name="T55" fmla="*/ 0 h 29"/>
              <a:gd name="T56" fmla="*/ 2147483647 w 41"/>
              <a:gd name="T57" fmla="*/ 0 h 29"/>
              <a:gd name="T58" fmla="*/ 2147483647 w 41"/>
              <a:gd name="T59" fmla="*/ 2147483647 h 29"/>
              <a:gd name="T60" fmla="*/ 2147483647 w 41"/>
              <a:gd name="T61" fmla="*/ 2147483647 h 29"/>
              <a:gd name="T62" fmla="*/ 2147483647 w 41"/>
              <a:gd name="T63" fmla="*/ 2147483647 h 29"/>
              <a:gd name="T64" fmla="*/ 2147483647 w 41"/>
              <a:gd name="T65" fmla="*/ 2147483647 h 29"/>
              <a:gd name="T66" fmla="*/ 2147483647 w 41"/>
              <a:gd name="T67" fmla="*/ 2147483647 h 29"/>
              <a:gd name="T68" fmla="*/ 2147483647 w 41"/>
              <a:gd name="T69" fmla="*/ 2147483647 h 29"/>
              <a:gd name="T70" fmla="*/ 2147483647 w 41"/>
              <a:gd name="T71" fmla="*/ 2147483647 h 29"/>
              <a:gd name="T72" fmla="*/ 2147483647 w 41"/>
              <a:gd name="T73" fmla="*/ 2147483647 h 29"/>
              <a:gd name="T74" fmla="*/ 2147483647 w 41"/>
              <a:gd name="T75" fmla="*/ 2147483647 h 29"/>
              <a:gd name="T76" fmla="*/ 2147483647 w 41"/>
              <a:gd name="T77" fmla="*/ 2147483647 h 29"/>
              <a:gd name="T78" fmla="*/ 2147483647 w 41"/>
              <a:gd name="T79" fmla="*/ 2147483647 h 29"/>
              <a:gd name="T80" fmla="*/ 0 w 41"/>
              <a:gd name="T81" fmla="*/ 2147483647 h 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1"/>
              <a:gd name="T124" fmla="*/ 0 h 29"/>
              <a:gd name="T125" fmla="*/ 41 w 41"/>
              <a:gd name="T126" fmla="*/ 29 h 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1" h="29">
                <a:moveTo>
                  <a:pt x="0" y="15"/>
                </a:moveTo>
                <a:lnTo>
                  <a:pt x="2" y="16"/>
                </a:lnTo>
                <a:lnTo>
                  <a:pt x="2" y="17"/>
                </a:lnTo>
                <a:lnTo>
                  <a:pt x="2" y="20"/>
                </a:lnTo>
                <a:lnTo>
                  <a:pt x="3" y="22"/>
                </a:lnTo>
                <a:lnTo>
                  <a:pt x="3" y="23"/>
                </a:lnTo>
                <a:lnTo>
                  <a:pt x="3" y="25"/>
                </a:lnTo>
                <a:lnTo>
                  <a:pt x="5" y="26"/>
                </a:lnTo>
                <a:lnTo>
                  <a:pt x="5" y="28"/>
                </a:lnTo>
                <a:lnTo>
                  <a:pt x="10" y="29"/>
                </a:lnTo>
                <a:lnTo>
                  <a:pt x="15" y="29"/>
                </a:lnTo>
                <a:lnTo>
                  <a:pt x="21" y="28"/>
                </a:lnTo>
                <a:lnTo>
                  <a:pt x="25" y="26"/>
                </a:lnTo>
                <a:lnTo>
                  <a:pt x="30" y="23"/>
                </a:lnTo>
                <a:lnTo>
                  <a:pt x="34" y="20"/>
                </a:lnTo>
                <a:lnTo>
                  <a:pt x="39" y="16"/>
                </a:lnTo>
                <a:lnTo>
                  <a:pt x="40" y="12"/>
                </a:lnTo>
                <a:lnTo>
                  <a:pt x="41" y="10"/>
                </a:lnTo>
                <a:lnTo>
                  <a:pt x="41" y="7"/>
                </a:lnTo>
                <a:lnTo>
                  <a:pt x="41" y="6"/>
                </a:lnTo>
                <a:lnTo>
                  <a:pt x="40" y="4"/>
                </a:lnTo>
                <a:lnTo>
                  <a:pt x="40" y="3"/>
                </a:lnTo>
                <a:lnTo>
                  <a:pt x="39" y="1"/>
                </a:lnTo>
                <a:lnTo>
                  <a:pt x="37" y="1"/>
                </a:lnTo>
                <a:lnTo>
                  <a:pt x="37" y="0"/>
                </a:lnTo>
                <a:lnTo>
                  <a:pt x="34" y="0"/>
                </a:lnTo>
                <a:lnTo>
                  <a:pt x="31" y="0"/>
                </a:lnTo>
                <a:lnTo>
                  <a:pt x="28" y="0"/>
                </a:lnTo>
                <a:lnTo>
                  <a:pt x="25" y="0"/>
                </a:lnTo>
                <a:lnTo>
                  <a:pt x="22" y="1"/>
                </a:lnTo>
                <a:lnTo>
                  <a:pt x="21" y="1"/>
                </a:lnTo>
                <a:lnTo>
                  <a:pt x="18" y="3"/>
                </a:lnTo>
                <a:lnTo>
                  <a:pt x="15" y="4"/>
                </a:lnTo>
                <a:lnTo>
                  <a:pt x="13" y="6"/>
                </a:lnTo>
                <a:lnTo>
                  <a:pt x="10" y="6"/>
                </a:lnTo>
                <a:lnTo>
                  <a:pt x="9" y="7"/>
                </a:lnTo>
                <a:lnTo>
                  <a:pt x="7" y="9"/>
                </a:lnTo>
                <a:lnTo>
                  <a:pt x="6" y="9"/>
                </a:lnTo>
                <a:lnTo>
                  <a:pt x="5" y="10"/>
                </a:lnTo>
                <a:lnTo>
                  <a:pt x="2" y="12"/>
                </a:lnTo>
                <a:lnTo>
                  <a:pt x="0" y="15"/>
                </a:lnTo>
              </a:path>
            </a:pathLst>
          </a:custGeom>
          <a:solidFill>
            <a:srgbClr val="FFFF00"/>
          </a:solidFill>
          <a:ln w="1588">
            <a:solidFill>
              <a:srgbClr val="990000"/>
            </a:solidFill>
            <a:round/>
            <a:headEnd/>
            <a:tailEnd/>
          </a:ln>
        </p:spPr>
        <p:txBody>
          <a:bodyPr/>
          <a:lstStyle/>
          <a:p>
            <a:endParaRPr lang="en-US"/>
          </a:p>
        </p:txBody>
      </p:sp>
      <p:sp>
        <p:nvSpPr>
          <p:cNvPr id="53272" name="Freeform 23"/>
          <p:cNvSpPr>
            <a:spLocks/>
          </p:cNvSpPr>
          <p:nvPr/>
        </p:nvSpPr>
        <p:spPr bwMode="auto">
          <a:xfrm>
            <a:off x="6419850" y="4897441"/>
            <a:ext cx="58739" cy="46037"/>
          </a:xfrm>
          <a:custGeom>
            <a:avLst/>
            <a:gdLst>
              <a:gd name="T0" fmla="*/ 0 w 41"/>
              <a:gd name="T1" fmla="*/ 2147483647 h 29"/>
              <a:gd name="T2" fmla="*/ 2147483647 w 41"/>
              <a:gd name="T3" fmla="*/ 2147483647 h 29"/>
              <a:gd name="T4" fmla="*/ 2147483647 w 41"/>
              <a:gd name="T5" fmla="*/ 2147483647 h 29"/>
              <a:gd name="T6" fmla="*/ 2147483647 w 41"/>
              <a:gd name="T7" fmla="*/ 2147483647 h 29"/>
              <a:gd name="T8" fmla="*/ 2147483647 w 41"/>
              <a:gd name="T9" fmla="*/ 2147483647 h 29"/>
              <a:gd name="T10" fmla="*/ 2147483647 w 41"/>
              <a:gd name="T11" fmla="*/ 2147483647 h 29"/>
              <a:gd name="T12" fmla="*/ 2147483647 w 41"/>
              <a:gd name="T13" fmla="*/ 2147483647 h 29"/>
              <a:gd name="T14" fmla="*/ 2147483647 w 41"/>
              <a:gd name="T15" fmla="*/ 2147483647 h 29"/>
              <a:gd name="T16" fmla="*/ 2147483647 w 41"/>
              <a:gd name="T17" fmla="*/ 2147483647 h 29"/>
              <a:gd name="T18" fmla="*/ 2147483647 w 41"/>
              <a:gd name="T19" fmla="*/ 2147483647 h 29"/>
              <a:gd name="T20" fmla="*/ 2147483647 w 41"/>
              <a:gd name="T21" fmla="*/ 2147483647 h 29"/>
              <a:gd name="T22" fmla="*/ 2147483647 w 41"/>
              <a:gd name="T23" fmla="*/ 2147483647 h 29"/>
              <a:gd name="T24" fmla="*/ 2147483647 w 41"/>
              <a:gd name="T25" fmla="*/ 2147483647 h 29"/>
              <a:gd name="T26" fmla="*/ 2147483647 w 41"/>
              <a:gd name="T27" fmla="*/ 2147483647 h 29"/>
              <a:gd name="T28" fmla="*/ 2147483647 w 41"/>
              <a:gd name="T29" fmla="*/ 2147483647 h 29"/>
              <a:gd name="T30" fmla="*/ 2147483647 w 41"/>
              <a:gd name="T31" fmla="*/ 2147483647 h 29"/>
              <a:gd name="T32" fmla="*/ 2147483647 w 41"/>
              <a:gd name="T33" fmla="*/ 2147483647 h 29"/>
              <a:gd name="T34" fmla="*/ 2147483647 w 41"/>
              <a:gd name="T35" fmla="*/ 2147483647 h 29"/>
              <a:gd name="T36" fmla="*/ 2147483647 w 41"/>
              <a:gd name="T37" fmla="*/ 2147483647 h 29"/>
              <a:gd name="T38" fmla="*/ 2147483647 w 41"/>
              <a:gd name="T39" fmla="*/ 2147483647 h 29"/>
              <a:gd name="T40" fmla="*/ 2147483647 w 41"/>
              <a:gd name="T41" fmla="*/ 2147483647 h 29"/>
              <a:gd name="T42" fmla="*/ 2147483647 w 41"/>
              <a:gd name="T43" fmla="*/ 2147483647 h 29"/>
              <a:gd name="T44" fmla="*/ 2147483647 w 41"/>
              <a:gd name="T45" fmla="*/ 2147483647 h 29"/>
              <a:gd name="T46" fmla="*/ 2147483647 w 41"/>
              <a:gd name="T47" fmla="*/ 2147483647 h 29"/>
              <a:gd name="T48" fmla="*/ 2147483647 w 41"/>
              <a:gd name="T49" fmla="*/ 0 h 29"/>
              <a:gd name="T50" fmla="*/ 2147483647 w 41"/>
              <a:gd name="T51" fmla="*/ 0 h 29"/>
              <a:gd name="T52" fmla="*/ 2147483647 w 41"/>
              <a:gd name="T53" fmla="*/ 0 h 29"/>
              <a:gd name="T54" fmla="*/ 2147483647 w 41"/>
              <a:gd name="T55" fmla="*/ 0 h 29"/>
              <a:gd name="T56" fmla="*/ 2147483647 w 41"/>
              <a:gd name="T57" fmla="*/ 0 h 29"/>
              <a:gd name="T58" fmla="*/ 2147483647 w 41"/>
              <a:gd name="T59" fmla="*/ 2147483647 h 29"/>
              <a:gd name="T60" fmla="*/ 2147483647 w 41"/>
              <a:gd name="T61" fmla="*/ 2147483647 h 29"/>
              <a:gd name="T62" fmla="*/ 2147483647 w 41"/>
              <a:gd name="T63" fmla="*/ 2147483647 h 29"/>
              <a:gd name="T64" fmla="*/ 2147483647 w 41"/>
              <a:gd name="T65" fmla="*/ 2147483647 h 29"/>
              <a:gd name="T66" fmla="*/ 2147483647 w 41"/>
              <a:gd name="T67" fmla="*/ 2147483647 h 29"/>
              <a:gd name="T68" fmla="*/ 2147483647 w 41"/>
              <a:gd name="T69" fmla="*/ 2147483647 h 29"/>
              <a:gd name="T70" fmla="*/ 2147483647 w 41"/>
              <a:gd name="T71" fmla="*/ 2147483647 h 29"/>
              <a:gd name="T72" fmla="*/ 2147483647 w 41"/>
              <a:gd name="T73" fmla="*/ 2147483647 h 29"/>
              <a:gd name="T74" fmla="*/ 2147483647 w 41"/>
              <a:gd name="T75" fmla="*/ 2147483647 h 29"/>
              <a:gd name="T76" fmla="*/ 2147483647 w 41"/>
              <a:gd name="T77" fmla="*/ 2147483647 h 29"/>
              <a:gd name="T78" fmla="*/ 2147483647 w 41"/>
              <a:gd name="T79" fmla="*/ 2147483647 h 29"/>
              <a:gd name="T80" fmla="*/ 0 w 41"/>
              <a:gd name="T81" fmla="*/ 2147483647 h 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1"/>
              <a:gd name="T124" fmla="*/ 0 h 29"/>
              <a:gd name="T125" fmla="*/ 41 w 41"/>
              <a:gd name="T126" fmla="*/ 29 h 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1" h="29">
                <a:moveTo>
                  <a:pt x="0" y="15"/>
                </a:moveTo>
                <a:lnTo>
                  <a:pt x="2" y="16"/>
                </a:lnTo>
                <a:lnTo>
                  <a:pt x="2" y="17"/>
                </a:lnTo>
                <a:lnTo>
                  <a:pt x="2" y="20"/>
                </a:lnTo>
                <a:lnTo>
                  <a:pt x="3" y="22"/>
                </a:lnTo>
                <a:lnTo>
                  <a:pt x="3" y="23"/>
                </a:lnTo>
                <a:lnTo>
                  <a:pt x="3" y="25"/>
                </a:lnTo>
                <a:lnTo>
                  <a:pt x="5" y="26"/>
                </a:lnTo>
                <a:lnTo>
                  <a:pt x="5" y="28"/>
                </a:lnTo>
                <a:lnTo>
                  <a:pt x="10" y="29"/>
                </a:lnTo>
                <a:lnTo>
                  <a:pt x="15" y="29"/>
                </a:lnTo>
                <a:lnTo>
                  <a:pt x="21" y="28"/>
                </a:lnTo>
                <a:lnTo>
                  <a:pt x="25" y="26"/>
                </a:lnTo>
                <a:lnTo>
                  <a:pt x="30" y="23"/>
                </a:lnTo>
                <a:lnTo>
                  <a:pt x="34" y="20"/>
                </a:lnTo>
                <a:lnTo>
                  <a:pt x="39" y="16"/>
                </a:lnTo>
                <a:lnTo>
                  <a:pt x="40" y="12"/>
                </a:lnTo>
                <a:lnTo>
                  <a:pt x="41" y="10"/>
                </a:lnTo>
                <a:lnTo>
                  <a:pt x="41" y="7"/>
                </a:lnTo>
                <a:lnTo>
                  <a:pt x="41" y="6"/>
                </a:lnTo>
                <a:lnTo>
                  <a:pt x="40" y="4"/>
                </a:lnTo>
                <a:lnTo>
                  <a:pt x="40" y="3"/>
                </a:lnTo>
                <a:lnTo>
                  <a:pt x="39" y="1"/>
                </a:lnTo>
                <a:lnTo>
                  <a:pt x="37" y="1"/>
                </a:lnTo>
                <a:lnTo>
                  <a:pt x="37" y="0"/>
                </a:lnTo>
                <a:lnTo>
                  <a:pt x="34" y="0"/>
                </a:lnTo>
                <a:lnTo>
                  <a:pt x="31" y="0"/>
                </a:lnTo>
                <a:lnTo>
                  <a:pt x="28" y="0"/>
                </a:lnTo>
                <a:lnTo>
                  <a:pt x="25" y="0"/>
                </a:lnTo>
                <a:lnTo>
                  <a:pt x="22" y="1"/>
                </a:lnTo>
                <a:lnTo>
                  <a:pt x="21" y="1"/>
                </a:lnTo>
                <a:lnTo>
                  <a:pt x="18" y="3"/>
                </a:lnTo>
                <a:lnTo>
                  <a:pt x="15" y="4"/>
                </a:lnTo>
                <a:lnTo>
                  <a:pt x="13" y="6"/>
                </a:lnTo>
                <a:lnTo>
                  <a:pt x="10" y="6"/>
                </a:lnTo>
                <a:lnTo>
                  <a:pt x="9" y="7"/>
                </a:lnTo>
                <a:lnTo>
                  <a:pt x="7" y="9"/>
                </a:lnTo>
                <a:lnTo>
                  <a:pt x="6" y="9"/>
                </a:lnTo>
                <a:lnTo>
                  <a:pt x="5" y="10"/>
                </a:lnTo>
                <a:lnTo>
                  <a:pt x="2" y="12"/>
                </a:lnTo>
                <a:lnTo>
                  <a:pt x="0" y="15"/>
                </a:lnTo>
              </a:path>
            </a:pathLst>
          </a:custGeom>
          <a:solidFill>
            <a:srgbClr val="FFFF00"/>
          </a:solidFill>
          <a:ln w="4763">
            <a:solidFill>
              <a:srgbClr val="990000"/>
            </a:solidFill>
            <a:round/>
            <a:headEnd/>
            <a:tailEnd/>
          </a:ln>
        </p:spPr>
        <p:txBody>
          <a:bodyPr/>
          <a:lstStyle/>
          <a:p>
            <a:endParaRPr lang="en-US"/>
          </a:p>
        </p:txBody>
      </p:sp>
      <p:sp>
        <p:nvSpPr>
          <p:cNvPr id="53273" name="Freeform 24"/>
          <p:cNvSpPr>
            <a:spLocks/>
          </p:cNvSpPr>
          <p:nvPr/>
        </p:nvSpPr>
        <p:spPr bwMode="auto">
          <a:xfrm>
            <a:off x="6489701" y="4816475"/>
            <a:ext cx="69851" cy="77788"/>
          </a:xfrm>
          <a:custGeom>
            <a:avLst/>
            <a:gdLst>
              <a:gd name="T0" fmla="*/ 0 w 50"/>
              <a:gd name="T1" fmla="*/ 2147483647 h 49"/>
              <a:gd name="T2" fmla="*/ 2147483647 w 50"/>
              <a:gd name="T3" fmla="*/ 2147483647 h 49"/>
              <a:gd name="T4" fmla="*/ 2147483647 w 50"/>
              <a:gd name="T5" fmla="*/ 2147483647 h 49"/>
              <a:gd name="T6" fmla="*/ 2147483647 w 50"/>
              <a:gd name="T7" fmla="*/ 2147483647 h 49"/>
              <a:gd name="T8" fmla="*/ 2147483647 w 50"/>
              <a:gd name="T9" fmla="*/ 2147483647 h 49"/>
              <a:gd name="T10" fmla="*/ 2147483647 w 50"/>
              <a:gd name="T11" fmla="*/ 2147483647 h 49"/>
              <a:gd name="T12" fmla="*/ 2147483647 w 50"/>
              <a:gd name="T13" fmla="*/ 2147483647 h 49"/>
              <a:gd name="T14" fmla="*/ 2147483647 w 50"/>
              <a:gd name="T15" fmla="*/ 2147483647 h 49"/>
              <a:gd name="T16" fmla="*/ 2147483647 w 50"/>
              <a:gd name="T17" fmla="*/ 0 h 49"/>
              <a:gd name="T18" fmla="*/ 2147483647 w 50"/>
              <a:gd name="T19" fmla="*/ 0 h 49"/>
              <a:gd name="T20" fmla="*/ 2147483647 w 50"/>
              <a:gd name="T21" fmla="*/ 2147483647 h 49"/>
              <a:gd name="T22" fmla="*/ 2147483647 w 50"/>
              <a:gd name="T23" fmla="*/ 2147483647 h 49"/>
              <a:gd name="T24" fmla="*/ 2147483647 w 50"/>
              <a:gd name="T25" fmla="*/ 2147483647 h 49"/>
              <a:gd name="T26" fmla="*/ 2147483647 w 50"/>
              <a:gd name="T27" fmla="*/ 2147483647 h 49"/>
              <a:gd name="T28" fmla="*/ 2147483647 w 50"/>
              <a:gd name="T29" fmla="*/ 2147483647 h 49"/>
              <a:gd name="T30" fmla="*/ 2147483647 w 50"/>
              <a:gd name="T31" fmla="*/ 2147483647 h 49"/>
              <a:gd name="T32" fmla="*/ 2147483647 w 50"/>
              <a:gd name="T33" fmla="*/ 2147483647 h 49"/>
              <a:gd name="T34" fmla="*/ 2147483647 w 50"/>
              <a:gd name="T35" fmla="*/ 2147483647 h 49"/>
              <a:gd name="T36" fmla="*/ 2147483647 w 50"/>
              <a:gd name="T37" fmla="*/ 2147483647 h 49"/>
              <a:gd name="T38" fmla="*/ 2147483647 w 50"/>
              <a:gd name="T39" fmla="*/ 2147483647 h 49"/>
              <a:gd name="T40" fmla="*/ 2147483647 w 50"/>
              <a:gd name="T41" fmla="*/ 2147483647 h 49"/>
              <a:gd name="T42" fmla="*/ 2147483647 w 50"/>
              <a:gd name="T43" fmla="*/ 2147483647 h 49"/>
              <a:gd name="T44" fmla="*/ 2147483647 w 50"/>
              <a:gd name="T45" fmla="*/ 2147483647 h 49"/>
              <a:gd name="T46" fmla="*/ 2147483647 w 50"/>
              <a:gd name="T47" fmla="*/ 2147483647 h 49"/>
              <a:gd name="T48" fmla="*/ 2147483647 w 50"/>
              <a:gd name="T49" fmla="*/ 2147483647 h 49"/>
              <a:gd name="T50" fmla="*/ 2147483647 w 50"/>
              <a:gd name="T51" fmla="*/ 2147483647 h 49"/>
              <a:gd name="T52" fmla="*/ 2147483647 w 50"/>
              <a:gd name="T53" fmla="*/ 2147483647 h 49"/>
              <a:gd name="T54" fmla="*/ 2147483647 w 50"/>
              <a:gd name="T55" fmla="*/ 2147483647 h 49"/>
              <a:gd name="T56" fmla="*/ 2147483647 w 50"/>
              <a:gd name="T57" fmla="*/ 2147483647 h 49"/>
              <a:gd name="T58" fmla="*/ 2147483647 w 50"/>
              <a:gd name="T59" fmla="*/ 2147483647 h 49"/>
              <a:gd name="T60" fmla="*/ 2147483647 w 50"/>
              <a:gd name="T61" fmla="*/ 2147483647 h 49"/>
              <a:gd name="T62" fmla="*/ 2147483647 w 50"/>
              <a:gd name="T63" fmla="*/ 2147483647 h 49"/>
              <a:gd name="T64" fmla="*/ 2147483647 w 50"/>
              <a:gd name="T65" fmla="*/ 2147483647 h 49"/>
              <a:gd name="T66" fmla="*/ 2147483647 w 50"/>
              <a:gd name="T67" fmla="*/ 2147483647 h 49"/>
              <a:gd name="T68" fmla="*/ 2147483647 w 50"/>
              <a:gd name="T69" fmla="*/ 2147483647 h 49"/>
              <a:gd name="T70" fmla="*/ 2147483647 w 50"/>
              <a:gd name="T71" fmla="*/ 2147483647 h 49"/>
              <a:gd name="T72" fmla="*/ 2147483647 w 50"/>
              <a:gd name="T73" fmla="*/ 2147483647 h 49"/>
              <a:gd name="T74" fmla="*/ 2147483647 w 50"/>
              <a:gd name="T75" fmla="*/ 2147483647 h 49"/>
              <a:gd name="T76" fmla="*/ 2147483647 w 50"/>
              <a:gd name="T77" fmla="*/ 2147483647 h 49"/>
              <a:gd name="T78" fmla="*/ 2147483647 w 50"/>
              <a:gd name="T79" fmla="*/ 2147483647 h 49"/>
              <a:gd name="T80" fmla="*/ 2147483647 w 50"/>
              <a:gd name="T81" fmla="*/ 2147483647 h 49"/>
              <a:gd name="T82" fmla="*/ 2147483647 w 50"/>
              <a:gd name="T83" fmla="*/ 2147483647 h 49"/>
              <a:gd name="T84" fmla="*/ 2147483647 w 50"/>
              <a:gd name="T85" fmla="*/ 2147483647 h 49"/>
              <a:gd name="T86" fmla="*/ 2147483647 w 50"/>
              <a:gd name="T87" fmla="*/ 2147483647 h 49"/>
              <a:gd name="T88" fmla="*/ 2147483647 w 50"/>
              <a:gd name="T89" fmla="*/ 2147483647 h 49"/>
              <a:gd name="T90" fmla="*/ 2147483647 w 50"/>
              <a:gd name="T91" fmla="*/ 2147483647 h 49"/>
              <a:gd name="T92" fmla="*/ 2147483647 w 50"/>
              <a:gd name="T93" fmla="*/ 2147483647 h 49"/>
              <a:gd name="T94" fmla="*/ 0 w 50"/>
              <a:gd name="T95" fmla="*/ 2147483647 h 49"/>
              <a:gd name="T96" fmla="*/ 0 w 5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9"/>
              <a:gd name="T149" fmla="*/ 50 w 5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9">
                <a:moveTo>
                  <a:pt x="0" y="46"/>
                </a:moveTo>
                <a:lnTo>
                  <a:pt x="4" y="40"/>
                </a:lnTo>
                <a:lnTo>
                  <a:pt x="7" y="33"/>
                </a:lnTo>
                <a:lnTo>
                  <a:pt x="10" y="26"/>
                </a:lnTo>
                <a:lnTo>
                  <a:pt x="15" y="20"/>
                </a:lnTo>
                <a:lnTo>
                  <a:pt x="18" y="12"/>
                </a:lnTo>
                <a:lnTo>
                  <a:pt x="22" y="8"/>
                </a:lnTo>
                <a:lnTo>
                  <a:pt x="28" y="3"/>
                </a:lnTo>
                <a:lnTo>
                  <a:pt x="35" y="0"/>
                </a:lnTo>
                <a:lnTo>
                  <a:pt x="38" y="0"/>
                </a:lnTo>
                <a:lnTo>
                  <a:pt x="41" y="2"/>
                </a:lnTo>
                <a:lnTo>
                  <a:pt x="46" y="3"/>
                </a:lnTo>
                <a:lnTo>
                  <a:pt x="47" y="8"/>
                </a:lnTo>
                <a:lnTo>
                  <a:pt x="50" y="11"/>
                </a:lnTo>
                <a:lnTo>
                  <a:pt x="50" y="15"/>
                </a:lnTo>
                <a:lnTo>
                  <a:pt x="50" y="20"/>
                </a:lnTo>
                <a:lnTo>
                  <a:pt x="49" y="24"/>
                </a:lnTo>
                <a:lnTo>
                  <a:pt x="47" y="28"/>
                </a:lnTo>
                <a:lnTo>
                  <a:pt x="44" y="31"/>
                </a:lnTo>
                <a:lnTo>
                  <a:pt x="41" y="34"/>
                </a:lnTo>
                <a:lnTo>
                  <a:pt x="40" y="36"/>
                </a:lnTo>
                <a:lnTo>
                  <a:pt x="37" y="39"/>
                </a:lnTo>
                <a:lnTo>
                  <a:pt x="32" y="40"/>
                </a:lnTo>
                <a:lnTo>
                  <a:pt x="29" y="42"/>
                </a:lnTo>
                <a:lnTo>
                  <a:pt x="25" y="43"/>
                </a:lnTo>
                <a:lnTo>
                  <a:pt x="24" y="43"/>
                </a:lnTo>
                <a:lnTo>
                  <a:pt x="22" y="43"/>
                </a:lnTo>
                <a:lnTo>
                  <a:pt x="21" y="43"/>
                </a:lnTo>
                <a:lnTo>
                  <a:pt x="19" y="43"/>
                </a:lnTo>
                <a:lnTo>
                  <a:pt x="16" y="43"/>
                </a:lnTo>
                <a:lnTo>
                  <a:pt x="15" y="43"/>
                </a:lnTo>
                <a:lnTo>
                  <a:pt x="13" y="43"/>
                </a:lnTo>
                <a:lnTo>
                  <a:pt x="12" y="43"/>
                </a:lnTo>
                <a:lnTo>
                  <a:pt x="10" y="45"/>
                </a:lnTo>
                <a:lnTo>
                  <a:pt x="9" y="45"/>
                </a:lnTo>
                <a:lnTo>
                  <a:pt x="9" y="46"/>
                </a:lnTo>
                <a:lnTo>
                  <a:pt x="7" y="48"/>
                </a:lnTo>
                <a:lnTo>
                  <a:pt x="7" y="49"/>
                </a:lnTo>
                <a:lnTo>
                  <a:pt x="6" y="49"/>
                </a:lnTo>
                <a:lnTo>
                  <a:pt x="4" y="49"/>
                </a:lnTo>
                <a:lnTo>
                  <a:pt x="3" y="49"/>
                </a:lnTo>
                <a:lnTo>
                  <a:pt x="3" y="48"/>
                </a:lnTo>
                <a:lnTo>
                  <a:pt x="1" y="48"/>
                </a:lnTo>
                <a:lnTo>
                  <a:pt x="0" y="48"/>
                </a:lnTo>
                <a:lnTo>
                  <a:pt x="0" y="4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4" name="Freeform 25"/>
          <p:cNvSpPr>
            <a:spLocks/>
          </p:cNvSpPr>
          <p:nvPr/>
        </p:nvSpPr>
        <p:spPr bwMode="auto">
          <a:xfrm>
            <a:off x="6489701" y="4816475"/>
            <a:ext cx="69851" cy="77788"/>
          </a:xfrm>
          <a:custGeom>
            <a:avLst/>
            <a:gdLst>
              <a:gd name="T0" fmla="*/ 0 w 50"/>
              <a:gd name="T1" fmla="*/ 2147483647 h 49"/>
              <a:gd name="T2" fmla="*/ 2147483647 w 50"/>
              <a:gd name="T3" fmla="*/ 2147483647 h 49"/>
              <a:gd name="T4" fmla="*/ 2147483647 w 50"/>
              <a:gd name="T5" fmla="*/ 2147483647 h 49"/>
              <a:gd name="T6" fmla="*/ 2147483647 w 50"/>
              <a:gd name="T7" fmla="*/ 2147483647 h 49"/>
              <a:gd name="T8" fmla="*/ 2147483647 w 50"/>
              <a:gd name="T9" fmla="*/ 2147483647 h 49"/>
              <a:gd name="T10" fmla="*/ 2147483647 w 50"/>
              <a:gd name="T11" fmla="*/ 2147483647 h 49"/>
              <a:gd name="T12" fmla="*/ 2147483647 w 50"/>
              <a:gd name="T13" fmla="*/ 2147483647 h 49"/>
              <a:gd name="T14" fmla="*/ 2147483647 w 50"/>
              <a:gd name="T15" fmla="*/ 2147483647 h 49"/>
              <a:gd name="T16" fmla="*/ 2147483647 w 50"/>
              <a:gd name="T17" fmla="*/ 0 h 49"/>
              <a:gd name="T18" fmla="*/ 2147483647 w 50"/>
              <a:gd name="T19" fmla="*/ 0 h 49"/>
              <a:gd name="T20" fmla="*/ 2147483647 w 50"/>
              <a:gd name="T21" fmla="*/ 2147483647 h 49"/>
              <a:gd name="T22" fmla="*/ 2147483647 w 50"/>
              <a:gd name="T23" fmla="*/ 2147483647 h 49"/>
              <a:gd name="T24" fmla="*/ 2147483647 w 50"/>
              <a:gd name="T25" fmla="*/ 2147483647 h 49"/>
              <a:gd name="T26" fmla="*/ 2147483647 w 50"/>
              <a:gd name="T27" fmla="*/ 2147483647 h 49"/>
              <a:gd name="T28" fmla="*/ 2147483647 w 50"/>
              <a:gd name="T29" fmla="*/ 2147483647 h 49"/>
              <a:gd name="T30" fmla="*/ 2147483647 w 50"/>
              <a:gd name="T31" fmla="*/ 2147483647 h 49"/>
              <a:gd name="T32" fmla="*/ 2147483647 w 50"/>
              <a:gd name="T33" fmla="*/ 2147483647 h 49"/>
              <a:gd name="T34" fmla="*/ 2147483647 w 50"/>
              <a:gd name="T35" fmla="*/ 2147483647 h 49"/>
              <a:gd name="T36" fmla="*/ 2147483647 w 50"/>
              <a:gd name="T37" fmla="*/ 2147483647 h 49"/>
              <a:gd name="T38" fmla="*/ 2147483647 w 50"/>
              <a:gd name="T39" fmla="*/ 2147483647 h 49"/>
              <a:gd name="T40" fmla="*/ 2147483647 w 50"/>
              <a:gd name="T41" fmla="*/ 2147483647 h 49"/>
              <a:gd name="T42" fmla="*/ 2147483647 w 50"/>
              <a:gd name="T43" fmla="*/ 2147483647 h 49"/>
              <a:gd name="T44" fmla="*/ 2147483647 w 50"/>
              <a:gd name="T45" fmla="*/ 2147483647 h 49"/>
              <a:gd name="T46" fmla="*/ 2147483647 w 50"/>
              <a:gd name="T47" fmla="*/ 2147483647 h 49"/>
              <a:gd name="T48" fmla="*/ 2147483647 w 50"/>
              <a:gd name="T49" fmla="*/ 2147483647 h 49"/>
              <a:gd name="T50" fmla="*/ 2147483647 w 50"/>
              <a:gd name="T51" fmla="*/ 2147483647 h 49"/>
              <a:gd name="T52" fmla="*/ 2147483647 w 50"/>
              <a:gd name="T53" fmla="*/ 2147483647 h 49"/>
              <a:gd name="T54" fmla="*/ 2147483647 w 50"/>
              <a:gd name="T55" fmla="*/ 2147483647 h 49"/>
              <a:gd name="T56" fmla="*/ 2147483647 w 50"/>
              <a:gd name="T57" fmla="*/ 2147483647 h 49"/>
              <a:gd name="T58" fmla="*/ 2147483647 w 50"/>
              <a:gd name="T59" fmla="*/ 2147483647 h 49"/>
              <a:gd name="T60" fmla="*/ 2147483647 w 50"/>
              <a:gd name="T61" fmla="*/ 2147483647 h 49"/>
              <a:gd name="T62" fmla="*/ 2147483647 w 50"/>
              <a:gd name="T63" fmla="*/ 2147483647 h 49"/>
              <a:gd name="T64" fmla="*/ 2147483647 w 50"/>
              <a:gd name="T65" fmla="*/ 2147483647 h 49"/>
              <a:gd name="T66" fmla="*/ 2147483647 w 50"/>
              <a:gd name="T67" fmla="*/ 2147483647 h 49"/>
              <a:gd name="T68" fmla="*/ 2147483647 w 50"/>
              <a:gd name="T69" fmla="*/ 2147483647 h 49"/>
              <a:gd name="T70" fmla="*/ 2147483647 w 50"/>
              <a:gd name="T71" fmla="*/ 2147483647 h 49"/>
              <a:gd name="T72" fmla="*/ 2147483647 w 50"/>
              <a:gd name="T73" fmla="*/ 2147483647 h 49"/>
              <a:gd name="T74" fmla="*/ 2147483647 w 50"/>
              <a:gd name="T75" fmla="*/ 2147483647 h 49"/>
              <a:gd name="T76" fmla="*/ 2147483647 w 50"/>
              <a:gd name="T77" fmla="*/ 2147483647 h 49"/>
              <a:gd name="T78" fmla="*/ 2147483647 w 50"/>
              <a:gd name="T79" fmla="*/ 2147483647 h 49"/>
              <a:gd name="T80" fmla="*/ 2147483647 w 50"/>
              <a:gd name="T81" fmla="*/ 2147483647 h 49"/>
              <a:gd name="T82" fmla="*/ 2147483647 w 50"/>
              <a:gd name="T83" fmla="*/ 2147483647 h 49"/>
              <a:gd name="T84" fmla="*/ 2147483647 w 50"/>
              <a:gd name="T85" fmla="*/ 2147483647 h 49"/>
              <a:gd name="T86" fmla="*/ 2147483647 w 50"/>
              <a:gd name="T87" fmla="*/ 2147483647 h 49"/>
              <a:gd name="T88" fmla="*/ 2147483647 w 50"/>
              <a:gd name="T89" fmla="*/ 2147483647 h 49"/>
              <a:gd name="T90" fmla="*/ 2147483647 w 50"/>
              <a:gd name="T91" fmla="*/ 2147483647 h 49"/>
              <a:gd name="T92" fmla="*/ 2147483647 w 50"/>
              <a:gd name="T93" fmla="*/ 2147483647 h 49"/>
              <a:gd name="T94" fmla="*/ 0 w 50"/>
              <a:gd name="T95" fmla="*/ 2147483647 h 49"/>
              <a:gd name="T96" fmla="*/ 0 w 5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9"/>
              <a:gd name="T149" fmla="*/ 50 w 5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9">
                <a:moveTo>
                  <a:pt x="0" y="46"/>
                </a:moveTo>
                <a:lnTo>
                  <a:pt x="4" y="40"/>
                </a:lnTo>
                <a:lnTo>
                  <a:pt x="7" y="33"/>
                </a:lnTo>
                <a:lnTo>
                  <a:pt x="10" y="26"/>
                </a:lnTo>
                <a:lnTo>
                  <a:pt x="15" y="20"/>
                </a:lnTo>
                <a:lnTo>
                  <a:pt x="18" y="12"/>
                </a:lnTo>
                <a:lnTo>
                  <a:pt x="22" y="8"/>
                </a:lnTo>
                <a:lnTo>
                  <a:pt x="28" y="3"/>
                </a:lnTo>
                <a:lnTo>
                  <a:pt x="35" y="0"/>
                </a:lnTo>
                <a:lnTo>
                  <a:pt x="38" y="0"/>
                </a:lnTo>
                <a:lnTo>
                  <a:pt x="41" y="2"/>
                </a:lnTo>
                <a:lnTo>
                  <a:pt x="46" y="3"/>
                </a:lnTo>
                <a:lnTo>
                  <a:pt x="47" y="8"/>
                </a:lnTo>
                <a:lnTo>
                  <a:pt x="50" y="11"/>
                </a:lnTo>
                <a:lnTo>
                  <a:pt x="50" y="15"/>
                </a:lnTo>
                <a:lnTo>
                  <a:pt x="50" y="20"/>
                </a:lnTo>
                <a:lnTo>
                  <a:pt x="49" y="24"/>
                </a:lnTo>
                <a:lnTo>
                  <a:pt x="47" y="28"/>
                </a:lnTo>
                <a:lnTo>
                  <a:pt x="44" y="31"/>
                </a:lnTo>
                <a:lnTo>
                  <a:pt x="41" y="34"/>
                </a:lnTo>
                <a:lnTo>
                  <a:pt x="40" y="36"/>
                </a:lnTo>
                <a:lnTo>
                  <a:pt x="37" y="39"/>
                </a:lnTo>
                <a:lnTo>
                  <a:pt x="32" y="40"/>
                </a:lnTo>
                <a:lnTo>
                  <a:pt x="29" y="42"/>
                </a:lnTo>
                <a:lnTo>
                  <a:pt x="25" y="43"/>
                </a:lnTo>
                <a:lnTo>
                  <a:pt x="24" y="43"/>
                </a:lnTo>
                <a:lnTo>
                  <a:pt x="22" y="43"/>
                </a:lnTo>
                <a:lnTo>
                  <a:pt x="21" y="43"/>
                </a:lnTo>
                <a:lnTo>
                  <a:pt x="19" y="43"/>
                </a:lnTo>
                <a:lnTo>
                  <a:pt x="16" y="43"/>
                </a:lnTo>
                <a:lnTo>
                  <a:pt x="15" y="43"/>
                </a:lnTo>
                <a:lnTo>
                  <a:pt x="13" y="43"/>
                </a:lnTo>
                <a:lnTo>
                  <a:pt x="12" y="43"/>
                </a:lnTo>
                <a:lnTo>
                  <a:pt x="10" y="45"/>
                </a:lnTo>
                <a:lnTo>
                  <a:pt x="9" y="45"/>
                </a:lnTo>
                <a:lnTo>
                  <a:pt x="9" y="46"/>
                </a:lnTo>
                <a:lnTo>
                  <a:pt x="7" y="48"/>
                </a:lnTo>
                <a:lnTo>
                  <a:pt x="7" y="49"/>
                </a:lnTo>
                <a:lnTo>
                  <a:pt x="6" y="49"/>
                </a:lnTo>
                <a:lnTo>
                  <a:pt x="4" y="49"/>
                </a:lnTo>
                <a:lnTo>
                  <a:pt x="3" y="49"/>
                </a:lnTo>
                <a:lnTo>
                  <a:pt x="3" y="48"/>
                </a:lnTo>
                <a:lnTo>
                  <a:pt x="1" y="48"/>
                </a:lnTo>
                <a:lnTo>
                  <a:pt x="0" y="48"/>
                </a:lnTo>
                <a:lnTo>
                  <a:pt x="0" y="46"/>
                </a:lnTo>
              </a:path>
            </a:pathLst>
          </a:custGeom>
          <a:solidFill>
            <a:srgbClr val="FFFF00"/>
          </a:solidFill>
          <a:ln w="4763">
            <a:solidFill>
              <a:srgbClr val="990000"/>
            </a:solidFill>
            <a:round/>
            <a:headEnd/>
            <a:tailEnd/>
          </a:ln>
        </p:spPr>
        <p:txBody>
          <a:bodyPr/>
          <a:lstStyle/>
          <a:p>
            <a:endParaRPr lang="en-US"/>
          </a:p>
        </p:txBody>
      </p:sp>
      <p:sp>
        <p:nvSpPr>
          <p:cNvPr id="53275" name="Freeform 26"/>
          <p:cNvSpPr>
            <a:spLocks/>
          </p:cNvSpPr>
          <p:nvPr/>
        </p:nvSpPr>
        <p:spPr bwMode="auto">
          <a:xfrm>
            <a:off x="6442075" y="4816476"/>
            <a:ext cx="52388" cy="71439"/>
          </a:xfrm>
          <a:custGeom>
            <a:avLst/>
            <a:gdLst>
              <a:gd name="T0" fmla="*/ 2147483647 w 37"/>
              <a:gd name="T1" fmla="*/ 2147483647 h 45"/>
              <a:gd name="T2" fmla="*/ 2147483647 w 37"/>
              <a:gd name="T3" fmla="*/ 2147483647 h 45"/>
              <a:gd name="T4" fmla="*/ 2147483647 w 37"/>
              <a:gd name="T5" fmla="*/ 2147483647 h 45"/>
              <a:gd name="T6" fmla="*/ 2147483647 w 37"/>
              <a:gd name="T7" fmla="*/ 2147483647 h 45"/>
              <a:gd name="T8" fmla="*/ 2147483647 w 37"/>
              <a:gd name="T9" fmla="*/ 2147483647 h 45"/>
              <a:gd name="T10" fmla="*/ 2147483647 w 37"/>
              <a:gd name="T11" fmla="*/ 2147483647 h 45"/>
              <a:gd name="T12" fmla="*/ 2147483647 w 37"/>
              <a:gd name="T13" fmla="*/ 2147483647 h 45"/>
              <a:gd name="T14" fmla="*/ 2147483647 w 37"/>
              <a:gd name="T15" fmla="*/ 2147483647 h 45"/>
              <a:gd name="T16" fmla="*/ 2147483647 w 37"/>
              <a:gd name="T17" fmla="*/ 2147483647 h 45"/>
              <a:gd name="T18" fmla="*/ 2147483647 w 37"/>
              <a:gd name="T19" fmla="*/ 2147483647 h 45"/>
              <a:gd name="T20" fmla="*/ 2147483647 w 37"/>
              <a:gd name="T21" fmla="*/ 2147483647 h 45"/>
              <a:gd name="T22" fmla="*/ 2147483647 w 37"/>
              <a:gd name="T23" fmla="*/ 2147483647 h 45"/>
              <a:gd name="T24" fmla="*/ 2147483647 w 37"/>
              <a:gd name="T25" fmla="*/ 2147483647 h 45"/>
              <a:gd name="T26" fmla="*/ 2147483647 w 37"/>
              <a:gd name="T27" fmla="*/ 2147483647 h 45"/>
              <a:gd name="T28" fmla="*/ 2147483647 w 37"/>
              <a:gd name="T29" fmla="*/ 2147483647 h 45"/>
              <a:gd name="T30" fmla="*/ 2147483647 w 37"/>
              <a:gd name="T31" fmla="*/ 2147483647 h 45"/>
              <a:gd name="T32" fmla="*/ 2147483647 w 37"/>
              <a:gd name="T33" fmla="*/ 2147483647 h 45"/>
              <a:gd name="T34" fmla="*/ 2147483647 w 37"/>
              <a:gd name="T35" fmla="*/ 2147483647 h 45"/>
              <a:gd name="T36" fmla="*/ 2147483647 w 37"/>
              <a:gd name="T37" fmla="*/ 2147483647 h 45"/>
              <a:gd name="T38" fmla="*/ 2147483647 w 37"/>
              <a:gd name="T39" fmla="*/ 2147483647 h 45"/>
              <a:gd name="T40" fmla="*/ 2147483647 w 37"/>
              <a:gd name="T41" fmla="*/ 2147483647 h 45"/>
              <a:gd name="T42" fmla="*/ 2147483647 w 37"/>
              <a:gd name="T43" fmla="*/ 2147483647 h 45"/>
              <a:gd name="T44" fmla="*/ 2147483647 w 37"/>
              <a:gd name="T45" fmla="*/ 2147483647 h 45"/>
              <a:gd name="T46" fmla="*/ 2147483647 w 37"/>
              <a:gd name="T47" fmla="*/ 2147483647 h 45"/>
              <a:gd name="T48" fmla="*/ 2147483647 w 37"/>
              <a:gd name="T49" fmla="*/ 2147483647 h 45"/>
              <a:gd name="T50" fmla="*/ 2147483647 w 37"/>
              <a:gd name="T51" fmla="*/ 2147483647 h 45"/>
              <a:gd name="T52" fmla="*/ 2147483647 w 37"/>
              <a:gd name="T53" fmla="*/ 2147483647 h 45"/>
              <a:gd name="T54" fmla="*/ 2147483647 w 37"/>
              <a:gd name="T55" fmla="*/ 0 h 45"/>
              <a:gd name="T56" fmla="*/ 2147483647 w 37"/>
              <a:gd name="T57" fmla="*/ 2147483647 h 45"/>
              <a:gd name="T58" fmla="*/ 2147483647 w 37"/>
              <a:gd name="T59" fmla="*/ 2147483647 h 45"/>
              <a:gd name="T60" fmla="*/ 2147483647 w 37"/>
              <a:gd name="T61" fmla="*/ 2147483647 h 45"/>
              <a:gd name="T62" fmla="*/ 2147483647 w 37"/>
              <a:gd name="T63" fmla="*/ 2147483647 h 45"/>
              <a:gd name="T64" fmla="*/ 0 w 37"/>
              <a:gd name="T65" fmla="*/ 2147483647 h 45"/>
              <a:gd name="T66" fmla="*/ 0 w 37"/>
              <a:gd name="T67" fmla="*/ 2147483647 h 45"/>
              <a:gd name="T68" fmla="*/ 0 w 37"/>
              <a:gd name="T69" fmla="*/ 2147483647 h 45"/>
              <a:gd name="T70" fmla="*/ 2147483647 w 37"/>
              <a:gd name="T71" fmla="*/ 2147483647 h 45"/>
              <a:gd name="T72" fmla="*/ 2147483647 w 37"/>
              <a:gd name="T73" fmla="*/ 2147483647 h 45"/>
              <a:gd name="T74" fmla="*/ 2147483647 w 37"/>
              <a:gd name="T75" fmla="*/ 2147483647 h 45"/>
              <a:gd name="T76" fmla="*/ 2147483647 w 37"/>
              <a:gd name="T77" fmla="*/ 2147483647 h 45"/>
              <a:gd name="T78" fmla="*/ 2147483647 w 37"/>
              <a:gd name="T79" fmla="*/ 2147483647 h 45"/>
              <a:gd name="T80" fmla="*/ 2147483647 w 37"/>
              <a:gd name="T81" fmla="*/ 2147483647 h 45"/>
              <a:gd name="T82" fmla="*/ 2147483647 w 37"/>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45"/>
              <a:gd name="T128" fmla="*/ 37 w 37"/>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45">
                <a:moveTo>
                  <a:pt x="6" y="21"/>
                </a:moveTo>
                <a:lnTo>
                  <a:pt x="7" y="26"/>
                </a:lnTo>
                <a:lnTo>
                  <a:pt x="9" y="27"/>
                </a:lnTo>
                <a:lnTo>
                  <a:pt x="9" y="30"/>
                </a:lnTo>
                <a:lnTo>
                  <a:pt x="9" y="31"/>
                </a:lnTo>
                <a:lnTo>
                  <a:pt x="7" y="34"/>
                </a:lnTo>
                <a:lnTo>
                  <a:pt x="7" y="36"/>
                </a:lnTo>
                <a:lnTo>
                  <a:pt x="9" y="37"/>
                </a:lnTo>
                <a:lnTo>
                  <a:pt x="10" y="40"/>
                </a:lnTo>
                <a:lnTo>
                  <a:pt x="10" y="42"/>
                </a:lnTo>
                <a:lnTo>
                  <a:pt x="12" y="42"/>
                </a:lnTo>
                <a:lnTo>
                  <a:pt x="13" y="43"/>
                </a:lnTo>
                <a:lnTo>
                  <a:pt x="15" y="45"/>
                </a:lnTo>
                <a:lnTo>
                  <a:pt x="16" y="45"/>
                </a:lnTo>
                <a:lnTo>
                  <a:pt x="19" y="45"/>
                </a:lnTo>
                <a:lnTo>
                  <a:pt x="21" y="45"/>
                </a:lnTo>
                <a:lnTo>
                  <a:pt x="22" y="43"/>
                </a:lnTo>
                <a:lnTo>
                  <a:pt x="25" y="40"/>
                </a:lnTo>
                <a:lnTo>
                  <a:pt x="29" y="36"/>
                </a:lnTo>
                <a:lnTo>
                  <a:pt x="32" y="31"/>
                </a:lnTo>
                <a:lnTo>
                  <a:pt x="35" y="27"/>
                </a:lnTo>
                <a:lnTo>
                  <a:pt x="37" y="23"/>
                </a:lnTo>
                <a:lnTo>
                  <a:pt x="37" y="18"/>
                </a:lnTo>
                <a:lnTo>
                  <a:pt x="37" y="14"/>
                </a:lnTo>
                <a:lnTo>
                  <a:pt x="35" y="9"/>
                </a:lnTo>
                <a:lnTo>
                  <a:pt x="32" y="5"/>
                </a:lnTo>
                <a:lnTo>
                  <a:pt x="29" y="2"/>
                </a:lnTo>
                <a:lnTo>
                  <a:pt x="24" y="0"/>
                </a:lnTo>
                <a:lnTo>
                  <a:pt x="18" y="2"/>
                </a:lnTo>
                <a:lnTo>
                  <a:pt x="13" y="2"/>
                </a:lnTo>
                <a:lnTo>
                  <a:pt x="7" y="5"/>
                </a:lnTo>
                <a:lnTo>
                  <a:pt x="3" y="8"/>
                </a:lnTo>
                <a:lnTo>
                  <a:pt x="0" y="11"/>
                </a:lnTo>
                <a:lnTo>
                  <a:pt x="0" y="12"/>
                </a:lnTo>
                <a:lnTo>
                  <a:pt x="1" y="14"/>
                </a:lnTo>
                <a:lnTo>
                  <a:pt x="1" y="15"/>
                </a:lnTo>
                <a:lnTo>
                  <a:pt x="3" y="15"/>
                </a:lnTo>
                <a:lnTo>
                  <a:pt x="4" y="17"/>
                </a:lnTo>
                <a:lnTo>
                  <a:pt x="4" y="18"/>
                </a:lnTo>
                <a:lnTo>
                  <a:pt x="6" y="20"/>
                </a:lnTo>
                <a:lnTo>
                  <a:pt x="6" y="2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6" name="Freeform 27"/>
          <p:cNvSpPr>
            <a:spLocks/>
          </p:cNvSpPr>
          <p:nvPr/>
        </p:nvSpPr>
        <p:spPr bwMode="auto">
          <a:xfrm>
            <a:off x="6442075" y="4816476"/>
            <a:ext cx="52388" cy="71439"/>
          </a:xfrm>
          <a:custGeom>
            <a:avLst/>
            <a:gdLst>
              <a:gd name="T0" fmla="*/ 2147483647 w 37"/>
              <a:gd name="T1" fmla="*/ 2147483647 h 45"/>
              <a:gd name="T2" fmla="*/ 2147483647 w 37"/>
              <a:gd name="T3" fmla="*/ 2147483647 h 45"/>
              <a:gd name="T4" fmla="*/ 2147483647 w 37"/>
              <a:gd name="T5" fmla="*/ 2147483647 h 45"/>
              <a:gd name="T6" fmla="*/ 2147483647 w 37"/>
              <a:gd name="T7" fmla="*/ 2147483647 h 45"/>
              <a:gd name="T8" fmla="*/ 2147483647 w 37"/>
              <a:gd name="T9" fmla="*/ 2147483647 h 45"/>
              <a:gd name="T10" fmla="*/ 2147483647 w 37"/>
              <a:gd name="T11" fmla="*/ 2147483647 h 45"/>
              <a:gd name="T12" fmla="*/ 2147483647 w 37"/>
              <a:gd name="T13" fmla="*/ 2147483647 h 45"/>
              <a:gd name="T14" fmla="*/ 2147483647 w 37"/>
              <a:gd name="T15" fmla="*/ 2147483647 h 45"/>
              <a:gd name="T16" fmla="*/ 2147483647 w 37"/>
              <a:gd name="T17" fmla="*/ 2147483647 h 45"/>
              <a:gd name="T18" fmla="*/ 2147483647 w 37"/>
              <a:gd name="T19" fmla="*/ 2147483647 h 45"/>
              <a:gd name="T20" fmla="*/ 2147483647 w 37"/>
              <a:gd name="T21" fmla="*/ 2147483647 h 45"/>
              <a:gd name="T22" fmla="*/ 2147483647 w 37"/>
              <a:gd name="T23" fmla="*/ 2147483647 h 45"/>
              <a:gd name="T24" fmla="*/ 2147483647 w 37"/>
              <a:gd name="T25" fmla="*/ 2147483647 h 45"/>
              <a:gd name="T26" fmla="*/ 2147483647 w 37"/>
              <a:gd name="T27" fmla="*/ 2147483647 h 45"/>
              <a:gd name="T28" fmla="*/ 2147483647 w 37"/>
              <a:gd name="T29" fmla="*/ 2147483647 h 45"/>
              <a:gd name="T30" fmla="*/ 2147483647 w 37"/>
              <a:gd name="T31" fmla="*/ 2147483647 h 45"/>
              <a:gd name="T32" fmla="*/ 2147483647 w 37"/>
              <a:gd name="T33" fmla="*/ 2147483647 h 45"/>
              <a:gd name="T34" fmla="*/ 2147483647 w 37"/>
              <a:gd name="T35" fmla="*/ 2147483647 h 45"/>
              <a:gd name="T36" fmla="*/ 2147483647 w 37"/>
              <a:gd name="T37" fmla="*/ 2147483647 h 45"/>
              <a:gd name="T38" fmla="*/ 2147483647 w 37"/>
              <a:gd name="T39" fmla="*/ 2147483647 h 45"/>
              <a:gd name="T40" fmla="*/ 2147483647 w 37"/>
              <a:gd name="T41" fmla="*/ 2147483647 h 45"/>
              <a:gd name="T42" fmla="*/ 2147483647 w 37"/>
              <a:gd name="T43" fmla="*/ 2147483647 h 45"/>
              <a:gd name="T44" fmla="*/ 2147483647 w 37"/>
              <a:gd name="T45" fmla="*/ 2147483647 h 45"/>
              <a:gd name="T46" fmla="*/ 2147483647 w 37"/>
              <a:gd name="T47" fmla="*/ 2147483647 h 45"/>
              <a:gd name="T48" fmla="*/ 2147483647 w 37"/>
              <a:gd name="T49" fmla="*/ 2147483647 h 45"/>
              <a:gd name="T50" fmla="*/ 2147483647 w 37"/>
              <a:gd name="T51" fmla="*/ 2147483647 h 45"/>
              <a:gd name="T52" fmla="*/ 2147483647 w 37"/>
              <a:gd name="T53" fmla="*/ 2147483647 h 45"/>
              <a:gd name="T54" fmla="*/ 2147483647 w 37"/>
              <a:gd name="T55" fmla="*/ 0 h 45"/>
              <a:gd name="T56" fmla="*/ 2147483647 w 37"/>
              <a:gd name="T57" fmla="*/ 2147483647 h 45"/>
              <a:gd name="T58" fmla="*/ 2147483647 w 37"/>
              <a:gd name="T59" fmla="*/ 2147483647 h 45"/>
              <a:gd name="T60" fmla="*/ 2147483647 w 37"/>
              <a:gd name="T61" fmla="*/ 2147483647 h 45"/>
              <a:gd name="T62" fmla="*/ 2147483647 w 37"/>
              <a:gd name="T63" fmla="*/ 2147483647 h 45"/>
              <a:gd name="T64" fmla="*/ 0 w 37"/>
              <a:gd name="T65" fmla="*/ 2147483647 h 45"/>
              <a:gd name="T66" fmla="*/ 0 w 37"/>
              <a:gd name="T67" fmla="*/ 2147483647 h 45"/>
              <a:gd name="T68" fmla="*/ 0 w 37"/>
              <a:gd name="T69" fmla="*/ 2147483647 h 45"/>
              <a:gd name="T70" fmla="*/ 2147483647 w 37"/>
              <a:gd name="T71" fmla="*/ 2147483647 h 45"/>
              <a:gd name="T72" fmla="*/ 2147483647 w 37"/>
              <a:gd name="T73" fmla="*/ 2147483647 h 45"/>
              <a:gd name="T74" fmla="*/ 2147483647 w 37"/>
              <a:gd name="T75" fmla="*/ 2147483647 h 45"/>
              <a:gd name="T76" fmla="*/ 2147483647 w 37"/>
              <a:gd name="T77" fmla="*/ 2147483647 h 45"/>
              <a:gd name="T78" fmla="*/ 2147483647 w 37"/>
              <a:gd name="T79" fmla="*/ 2147483647 h 45"/>
              <a:gd name="T80" fmla="*/ 2147483647 w 37"/>
              <a:gd name="T81" fmla="*/ 2147483647 h 45"/>
              <a:gd name="T82" fmla="*/ 2147483647 w 37"/>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45"/>
              <a:gd name="T128" fmla="*/ 37 w 37"/>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45">
                <a:moveTo>
                  <a:pt x="6" y="21"/>
                </a:moveTo>
                <a:lnTo>
                  <a:pt x="7" y="26"/>
                </a:lnTo>
                <a:lnTo>
                  <a:pt x="9" y="27"/>
                </a:lnTo>
                <a:lnTo>
                  <a:pt x="9" y="30"/>
                </a:lnTo>
                <a:lnTo>
                  <a:pt x="9" y="31"/>
                </a:lnTo>
                <a:lnTo>
                  <a:pt x="7" y="34"/>
                </a:lnTo>
                <a:lnTo>
                  <a:pt x="7" y="36"/>
                </a:lnTo>
                <a:lnTo>
                  <a:pt x="9" y="37"/>
                </a:lnTo>
                <a:lnTo>
                  <a:pt x="10" y="40"/>
                </a:lnTo>
                <a:lnTo>
                  <a:pt x="10" y="42"/>
                </a:lnTo>
                <a:lnTo>
                  <a:pt x="12" y="42"/>
                </a:lnTo>
                <a:lnTo>
                  <a:pt x="13" y="43"/>
                </a:lnTo>
                <a:lnTo>
                  <a:pt x="15" y="45"/>
                </a:lnTo>
                <a:lnTo>
                  <a:pt x="16" y="45"/>
                </a:lnTo>
                <a:lnTo>
                  <a:pt x="19" y="45"/>
                </a:lnTo>
                <a:lnTo>
                  <a:pt x="21" y="45"/>
                </a:lnTo>
                <a:lnTo>
                  <a:pt x="22" y="43"/>
                </a:lnTo>
                <a:lnTo>
                  <a:pt x="25" y="40"/>
                </a:lnTo>
                <a:lnTo>
                  <a:pt x="29" y="36"/>
                </a:lnTo>
                <a:lnTo>
                  <a:pt x="32" y="31"/>
                </a:lnTo>
                <a:lnTo>
                  <a:pt x="35" y="27"/>
                </a:lnTo>
                <a:lnTo>
                  <a:pt x="37" y="23"/>
                </a:lnTo>
                <a:lnTo>
                  <a:pt x="37" y="18"/>
                </a:lnTo>
                <a:lnTo>
                  <a:pt x="37" y="14"/>
                </a:lnTo>
                <a:lnTo>
                  <a:pt x="35" y="9"/>
                </a:lnTo>
                <a:lnTo>
                  <a:pt x="32" y="5"/>
                </a:lnTo>
                <a:lnTo>
                  <a:pt x="29" y="2"/>
                </a:lnTo>
                <a:lnTo>
                  <a:pt x="24" y="0"/>
                </a:lnTo>
                <a:lnTo>
                  <a:pt x="18" y="2"/>
                </a:lnTo>
                <a:lnTo>
                  <a:pt x="13" y="2"/>
                </a:lnTo>
                <a:lnTo>
                  <a:pt x="7" y="5"/>
                </a:lnTo>
                <a:lnTo>
                  <a:pt x="3" y="8"/>
                </a:lnTo>
                <a:lnTo>
                  <a:pt x="0" y="11"/>
                </a:lnTo>
                <a:lnTo>
                  <a:pt x="0" y="12"/>
                </a:lnTo>
                <a:lnTo>
                  <a:pt x="1" y="14"/>
                </a:lnTo>
                <a:lnTo>
                  <a:pt x="1" y="15"/>
                </a:lnTo>
                <a:lnTo>
                  <a:pt x="3" y="15"/>
                </a:lnTo>
                <a:lnTo>
                  <a:pt x="4" y="17"/>
                </a:lnTo>
                <a:lnTo>
                  <a:pt x="4" y="18"/>
                </a:lnTo>
                <a:lnTo>
                  <a:pt x="6" y="20"/>
                </a:lnTo>
                <a:lnTo>
                  <a:pt x="6" y="21"/>
                </a:lnTo>
              </a:path>
            </a:pathLst>
          </a:custGeom>
          <a:solidFill>
            <a:srgbClr val="FFFF00"/>
          </a:solidFill>
          <a:ln w="1588">
            <a:solidFill>
              <a:srgbClr val="990000"/>
            </a:solidFill>
            <a:round/>
            <a:headEnd/>
            <a:tailEnd/>
          </a:ln>
        </p:spPr>
        <p:txBody>
          <a:bodyPr/>
          <a:lstStyle/>
          <a:p>
            <a:endParaRPr lang="en-US"/>
          </a:p>
        </p:txBody>
      </p:sp>
      <p:sp>
        <p:nvSpPr>
          <p:cNvPr id="53277" name="Freeform 28"/>
          <p:cNvSpPr>
            <a:spLocks/>
          </p:cNvSpPr>
          <p:nvPr/>
        </p:nvSpPr>
        <p:spPr bwMode="auto">
          <a:xfrm>
            <a:off x="6442075" y="4816476"/>
            <a:ext cx="52388" cy="71439"/>
          </a:xfrm>
          <a:custGeom>
            <a:avLst/>
            <a:gdLst>
              <a:gd name="T0" fmla="*/ 2147483647 w 37"/>
              <a:gd name="T1" fmla="*/ 2147483647 h 45"/>
              <a:gd name="T2" fmla="*/ 2147483647 w 37"/>
              <a:gd name="T3" fmla="*/ 2147483647 h 45"/>
              <a:gd name="T4" fmla="*/ 2147483647 w 37"/>
              <a:gd name="T5" fmla="*/ 2147483647 h 45"/>
              <a:gd name="T6" fmla="*/ 2147483647 w 37"/>
              <a:gd name="T7" fmla="*/ 2147483647 h 45"/>
              <a:gd name="T8" fmla="*/ 2147483647 w 37"/>
              <a:gd name="T9" fmla="*/ 2147483647 h 45"/>
              <a:gd name="T10" fmla="*/ 2147483647 w 37"/>
              <a:gd name="T11" fmla="*/ 2147483647 h 45"/>
              <a:gd name="T12" fmla="*/ 2147483647 w 37"/>
              <a:gd name="T13" fmla="*/ 2147483647 h 45"/>
              <a:gd name="T14" fmla="*/ 2147483647 w 37"/>
              <a:gd name="T15" fmla="*/ 2147483647 h 45"/>
              <a:gd name="T16" fmla="*/ 2147483647 w 37"/>
              <a:gd name="T17" fmla="*/ 2147483647 h 45"/>
              <a:gd name="T18" fmla="*/ 2147483647 w 37"/>
              <a:gd name="T19" fmla="*/ 2147483647 h 45"/>
              <a:gd name="T20" fmla="*/ 2147483647 w 37"/>
              <a:gd name="T21" fmla="*/ 2147483647 h 45"/>
              <a:gd name="T22" fmla="*/ 2147483647 w 37"/>
              <a:gd name="T23" fmla="*/ 2147483647 h 45"/>
              <a:gd name="T24" fmla="*/ 2147483647 w 37"/>
              <a:gd name="T25" fmla="*/ 2147483647 h 45"/>
              <a:gd name="T26" fmla="*/ 2147483647 w 37"/>
              <a:gd name="T27" fmla="*/ 2147483647 h 45"/>
              <a:gd name="T28" fmla="*/ 2147483647 w 37"/>
              <a:gd name="T29" fmla="*/ 2147483647 h 45"/>
              <a:gd name="T30" fmla="*/ 2147483647 w 37"/>
              <a:gd name="T31" fmla="*/ 2147483647 h 45"/>
              <a:gd name="T32" fmla="*/ 2147483647 w 37"/>
              <a:gd name="T33" fmla="*/ 2147483647 h 45"/>
              <a:gd name="T34" fmla="*/ 2147483647 w 37"/>
              <a:gd name="T35" fmla="*/ 2147483647 h 45"/>
              <a:gd name="T36" fmla="*/ 2147483647 w 37"/>
              <a:gd name="T37" fmla="*/ 2147483647 h 45"/>
              <a:gd name="T38" fmla="*/ 2147483647 w 37"/>
              <a:gd name="T39" fmla="*/ 2147483647 h 45"/>
              <a:gd name="T40" fmla="*/ 2147483647 w 37"/>
              <a:gd name="T41" fmla="*/ 2147483647 h 45"/>
              <a:gd name="T42" fmla="*/ 2147483647 w 37"/>
              <a:gd name="T43" fmla="*/ 2147483647 h 45"/>
              <a:gd name="T44" fmla="*/ 2147483647 w 37"/>
              <a:gd name="T45" fmla="*/ 2147483647 h 45"/>
              <a:gd name="T46" fmla="*/ 2147483647 w 37"/>
              <a:gd name="T47" fmla="*/ 2147483647 h 45"/>
              <a:gd name="T48" fmla="*/ 2147483647 w 37"/>
              <a:gd name="T49" fmla="*/ 2147483647 h 45"/>
              <a:gd name="T50" fmla="*/ 2147483647 w 37"/>
              <a:gd name="T51" fmla="*/ 2147483647 h 45"/>
              <a:gd name="T52" fmla="*/ 2147483647 w 37"/>
              <a:gd name="T53" fmla="*/ 2147483647 h 45"/>
              <a:gd name="T54" fmla="*/ 2147483647 w 37"/>
              <a:gd name="T55" fmla="*/ 0 h 45"/>
              <a:gd name="T56" fmla="*/ 2147483647 w 37"/>
              <a:gd name="T57" fmla="*/ 2147483647 h 45"/>
              <a:gd name="T58" fmla="*/ 2147483647 w 37"/>
              <a:gd name="T59" fmla="*/ 2147483647 h 45"/>
              <a:gd name="T60" fmla="*/ 2147483647 w 37"/>
              <a:gd name="T61" fmla="*/ 2147483647 h 45"/>
              <a:gd name="T62" fmla="*/ 2147483647 w 37"/>
              <a:gd name="T63" fmla="*/ 2147483647 h 45"/>
              <a:gd name="T64" fmla="*/ 0 w 37"/>
              <a:gd name="T65" fmla="*/ 2147483647 h 45"/>
              <a:gd name="T66" fmla="*/ 0 w 37"/>
              <a:gd name="T67" fmla="*/ 2147483647 h 45"/>
              <a:gd name="T68" fmla="*/ 0 w 37"/>
              <a:gd name="T69" fmla="*/ 2147483647 h 45"/>
              <a:gd name="T70" fmla="*/ 2147483647 w 37"/>
              <a:gd name="T71" fmla="*/ 2147483647 h 45"/>
              <a:gd name="T72" fmla="*/ 2147483647 w 37"/>
              <a:gd name="T73" fmla="*/ 2147483647 h 45"/>
              <a:gd name="T74" fmla="*/ 2147483647 w 37"/>
              <a:gd name="T75" fmla="*/ 2147483647 h 45"/>
              <a:gd name="T76" fmla="*/ 2147483647 w 37"/>
              <a:gd name="T77" fmla="*/ 2147483647 h 45"/>
              <a:gd name="T78" fmla="*/ 2147483647 w 37"/>
              <a:gd name="T79" fmla="*/ 2147483647 h 45"/>
              <a:gd name="T80" fmla="*/ 2147483647 w 37"/>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7"/>
              <a:gd name="T124" fmla="*/ 0 h 45"/>
              <a:gd name="T125" fmla="*/ 37 w 37"/>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7" h="45">
                <a:moveTo>
                  <a:pt x="6" y="21"/>
                </a:moveTo>
                <a:lnTo>
                  <a:pt x="7" y="26"/>
                </a:lnTo>
                <a:lnTo>
                  <a:pt x="9" y="27"/>
                </a:lnTo>
                <a:lnTo>
                  <a:pt x="9" y="30"/>
                </a:lnTo>
                <a:lnTo>
                  <a:pt x="9" y="31"/>
                </a:lnTo>
                <a:lnTo>
                  <a:pt x="7" y="34"/>
                </a:lnTo>
                <a:lnTo>
                  <a:pt x="7" y="36"/>
                </a:lnTo>
                <a:lnTo>
                  <a:pt x="9" y="37"/>
                </a:lnTo>
                <a:lnTo>
                  <a:pt x="10" y="40"/>
                </a:lnTo>
                <a:lnTo>
                  <a:pt x="10" y="42"/>
                </a:lnTo>
                <a:lnTo>
                  <a:pt x="12" y="42"/>
                </a:lnTo>
                <a:lnTo>
                  <a:pt x="13" y="43"/>
                </a:lnTo>
                <a:lnTo>
                  <a:pt x="15" y="45"/>
                </a:lnTo>
                <a:lnTo>
                  <a:pt x="16" y="45"/>
                </a:lnTo>
                <a:lnTo>
                  <a:pt x="19" y="45"/>
                </a:lnTo>
                <a:lnTo>
                  <a:pt x="21" y="45"/>
                </a:lnTo>
                <a:lnTo>
                  <a:pt x="22" y="43"/>
                </a:lnTo>
                <a:lnTo>
                  <a:pt x="25" y="40"/>
                </a:lnTo>
                <a:lnTo>
                  <a:pt x="29" y="36"/>
                </a:lnTo>
                <a:lnTo>
                  <a:pt x="32" y="31"/>
                </a:lnTo>
                <a:lnTo>
                  <a:pt x="35" y="27"/>
                </a:lnTo>
                <a:lnTo>
                  <a:pt x="37" y="23"/>
                </a:lnTo>
                <a:lnTo>
                  <a:pt x="37" y="18"/>
                </a:lnTo>
                <a:lnTo>
                  <a:pt x="37" y="14"/>
                </a:lnTo>
                <a:lnTo>
                  <a:pt x="35" y="9"/>
                </a:lnTo>
                <a:lnTo>
                  <a:pt x="32" y="5"/>
                </a:lnTo>
                <a:lnTo>
                  <a:pt x="29" y="2"/>
                </a:lnTo>
                <a:lnTo>
                  <a:pt x="24" y="0"/>
                </a:lnTo>
                <a:lnTo>
                  <a:pt x="18" y="2"/>
                </a:lnTo>
                <a:lnTo>
                  <a:pt x="13" y="2"/>
                </a:lnTo>
                <a:lnTo>
                  <a:pt x="7" y="5"/>
                </a:lnTo>
                <a:lnTo>
                  <a:pt x="3" y="8"/>
                </a:lnTo>
                <a:lnTo>
                  <a:pt x="0" y="11"/>
                </a:lnTo>
                <a:lnTo>
                  <a:pt x="0" y="12"/>
                </a:lnTo>
                <a:lnTo>
                  <a:pt x="1" y="14"/>
                </a:lnTo>
                <a:lnTo>
                  <a:pt x="1" y="15"/>
                </a:lnTo>
                <a:lnTo>
                  <a:pt x="3" y="15"/>
                </a:lnTo>
                <a:lnTo>
                  <a:pt x="4" y="17"/>
                </a:lnTo>
                <a:lnTo>
                  <a:pt x="4" y="18"/>
                </a:lnTo>
                <a:lnTo>
                  <a:pt x="6" y="20"/>
                </a:lnTo>
              </a:path>
            </a:pathLst>
          </a:custGeom>
          <a:solidFill>
            <a:srgbClr val="FFFF00"/>
          </a:solidFill>
          <a:ln w="4763">
            <a:solidFill>
              <a:srgbClr val="990000"/>
            </a:solidFill>
            <a:round/>
            <a:headEnd/>
            <a:tailEnd/>
          </a:ln>
        </p:spPr>
        <p:txBody>
          <a:bodyPr/>
          <a:lstStyle/>
          <a:p>
            <a:endParaRPr lang="en-US"/>
          </a:p>
        </p:txBody>
      </p:sp>
      <p:sp>
        <p:nvSpPr>
          <p:cNvPr id="53278" name="Freeform 29"/>
          <p:cNvSpPr>
            <a:spLocks/>
          </p:cNvSpPr>
          <p:nvPr/>
        </p:nvSpPr>
        <p:spPr bwMode="auto">
          <a:xfrm>
            <a:off x="6437315" y="4770439"/>
            <a:ext cx="93663" cy="49212"/>
          </a:xfrm>
          <a:custGeom>
            <a:avLst/>
            <a:gdLst>
              <a:gd name="T0" fmla="*/ 2147483647 w 66"/>
              <a:gd name="T1" fmla="*/ 2147483647 h 31"/>
              <a:gd name="T2" fmla="*/ 2147483647 w 66"/>
              <a:gd name="T3" fmla="*/ 2147483647 h 31"/>
              <a:gd name="T4" fmla="*/ 2147483647 w 66"/>
              <a:gd name="T5" fmla="*/ 2147483647 h 31"/>
              <a:gd name="T6" fmla="*/ 2147483647 w 66"/>
              <a:gd name="T7" fmla="*/ 2147483647 h 31"/>
              <a:gd name="T8" fmla="*/ 0 w 66"/>
              <a:gd name="T9" fmla="*/ 2147483647 h 31"/>
              <a:gd name="T10" fmla="*/ 0 w 66"/>
              <a:gd name="T11" fmla="*/ 2147483647 h 31"/>
              <a:gd name="T12" fmla="*/ 2147483647 w 66"/>
              <a:gd name="T13" fmla="*/ 2147483647 h 31"/>
              <a:gd name="T14" fmla="*/ 2147483647 w 66"/>
              <a:gd name="T15" fmla="*/ 2147483647 h 31"/>
              <a:gd name="T16" fmla="*/ 2147483647 w 66"/>
              <a:gd name="T17" fmla="*/ 2147483647 h 31"/>
              <a:gd name="T18" fmla="*/ 2147483647 w 66"/>
              <a:gd name="T19" fmla="*/ 2147483647 h 31"/>
              <a:gd name="T20" fmla="*/ 2147483647 w 66"/>
              <a:gd name="T21" fmla="*/ 2147483647 h 31"/>
              <a:gd name="T22" fmla="*/ 2147483647 w 66"/>
              <a:gd name="T23" fmla="*/ 2147483647 h 31"/>
              <a:gd name="T24" fmla="*/ 2147483647 w 66"/>
              <a:gd name="T25" fmla="*/ 2147483647 h 31"/>
              <a:gd name="T26" fmla="*/ 2147483647 w 66"/>
              <a:gd name="T27" fmla="*/ 2147483647 h 31"/>
              <a:gd name="T28" fmla="*/ 2147483647 w 66"/>
              <a:gd name="T29" fmla="*/ 2147483647 h 31"/>
              <a:gd name="T30" fmla="*/ 2147483647 w 66"/>
              <a:gd name="T31" fmla="*/ 2147483647 h 31"/>
              <a:gd name="T32" fmla="*/ 2147483647 w 66"/>
              <a:gd name="T33" fmla="*/ 2147483647 h 31"/>
              <a:gd name="T34" fmla="*/ 2147483647 w 66"/>
              <a:gd name="T35" fmla="*/ 2147483647 h 31"/>
              <a:gd name="T36" fmla="*/ 2147483647 w 66"/>
              <a:gd name="T37" fmla="*/ 2147483647 h 31"/>
              <a:gd name="T38" fmla="*/ 2147483647 w 66"/>
              <a:gd name="T39" fmla="*/ 2147483647 h 31"/>
              <a:gd name="T40" fmla="*/ 2147483647 w 66"/>
              <a:gd name="T41" fmla="*/ 2147483647 h 31"/>
              <a:gd name="T42" fmla="*/ 2147483647 w 66"/>
              <a:gd name="T43" fmla="*/ 2147483647 h 31"/>
              <a:gd name="T44" fmla="*/ 2147483647 w 66"/>
              <a:gd name="T45" fmla="*/ 2147483647 h 31"/>
              <a:gd name="T46" fmla="*/ 2147483647 w 66"/>
              <a:gd name="T47" fmla="*/ 2147483647 h 31"/>
              <a:gd name="T48" fmla="*/ 2147483647 w 66"/>
              <a:gd name="T49" fmla="*/ 2147483647 h 31"/>
              <a:gd name="T50" fmla="*/ 2147483647 w 66"/>
              <a:gd name="T51" fmla="*/ 2147483647 h 31"/>
              <a:gd name="T52" fmla="*/ 2147483647 w 66"/>
              <a:gd name="T53" fmla="*/ 2147483647 h 31"/>
              <a:gd name="T54" fmla="*/ 2147483647 w 66"/>
              <a:gd name="T55" fmla="*/ 2147483647 h 31"/>
              <a:gd name="T56" fmla="*/ 2147483647 w 66"/>
              <a:gd name="T57" fmla="*/ 2147483647 h 31"/>
              <a:gd name="T58" fmla="*/ 2147483647 w 66"/>
              <a:gd name="T59" fmla="*/ 2147483647 h 31"/>
              <a:gd name="T60" fmla="*/ 2147483647 w 66"/>
              <a:gd name="T61" fmla="*/ 2147483647 h 31"/>
              <a:gd name="T62" fmla="*/ 2147483647 w 66"/>
              <a:gd name="T63" fmla="*/ 0 h 31"/>
              <a:gd name="T64" fmla="*/ 2147483647 w 66"/>
              <a:gd name="T65" fmla="*/ 0 h 31"/>
              <a:gd name="T66" fmla="*/ 2147483647 w 66"/>
              <a:gd name="T67" fmla="*/ 2147483647 h 31"/>
              <a:gd name="T68" fmla="*/ 2147483647 w 66"/>
              <a:gd name="T69" fmla="*/ 2147483647 h 31"/>
              <a:gd name="T70" fmla="*/ 2147483647 w 66"/>
              <a:gd name="T71" fmla="*/ 2147483647 h 3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6"/>
              <a:gd name="T109" fmla="*/ 0 h 31"/>
              <a:gd name="T110" fmla="*/ 66 w 66"/>
              <a:gd name="T111" fmla="*/ 31 h 3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6" h="31">
                <a:moveTo>
                  <a:pt x="10" y="3"/>
                </a:moveTo>
                <a:lnTo>
                  <a:pt x="9" y="6"/>
                </a:lnTo>
                <a:lnTo>
                  <a:pt x="7" y="7"/>
                </a:lnTo>
                <a:lnTo>
                  <a:pt x="6" y="10"/>
                </a:lnTo>
                <a:lnTo>
                  <a:pt x="4" y="12"/>
                </a:lnTo>
                <a:lnTo>
                  <a:pt x="4" y="15"/>
                </a:lnTo>
                <a:lnTo>
                  <a:pt x="3" y="16"/>
                </a:lnTo>
                <a:lnTo>
                  <a:pt x="1" y="19"/>
                </a:lnTo>
                <a:lnTo>
                  <a:pt x="0" y="20"/>
                </a:lnTo>
                <a:lnTo>
                  <a:pt x="0" y="22"/>
                </a:lnTo>
                <a:lnTo>
                  <a:pt x="0" y="25"/>
                </a:lnTo>
                <a:lnTo>
                  <a:pt x="0" y="26"/>
                </a:lnTo>
                <a:lnTo>
                  <a:pt x="1" y="28"/>
                </a:lnTo>
                <a:lnTo>
                  <a:pt x="3" y="28"/>
                </a:lnTo>
                <a:lnTo>
                  <a:pt x="4" y="29"/>
                </a:lnTo>
                <a:lnTo>
                  <a:pt x="7" y="29"/>
                </a:lnTo>
                <a:lnTo>
                  <a:pt x="9" y="28"/>
                </a:lnTo>
                <a:lnTo>
                  <a:pt x="12" y="28"/>
                </a:lnTo>
                <a:lnTo>
                  <a:pt x="13" y="26"/>
                </a:lnTo>
                <a:lnTo>
                  <a:pt x="16" y="25"/>
                </a:lnTo>
                <a:lnTo>
                  <a:pt x="18" y="23"/>
                </a:lnTo>
                <a:lnTo>
                  <a:pt x="19" y="22"/>
                </a:lnTo>
                <a:lnTo>
                  <a:pt x="22" y="20"/>
                </a:lnTo>
                <a:lnTo>
                  <a:pt x="24" y="20"/>
                </a:lnTo>
                <a:lnTo>
                  <a:pt x="27" y="20"/>
                </a:lnTo>
                <a:lnTo>
                  <a:pt x="29" y="20"/>
                </a:lnTo>
                <a:lnTo>
                  <a:pt x="32" y="22"/>
                </a:lnTo>
                <a:lnTo>
                  <a:pt x="34" y="23"/>
                </a:lnTo>
                <a:lnTo>
                  <a:pt x="37" y="25"/>
                </a:lnTo>
                <a:lnTo>
                  <a:pt x="40" y="26"/>
                </a:lnTo>
                <a:lnTo>
                  <a:pt x="41" y="28"/>
                </a:lnTo>
                <a:lnTo>
                  <a:pt x="44" y="29"/>
                </a:lnTo>
                <a:lnTo>
                  <a:pt x="47" y="29"/>
                </a:lnTo>
                <a:lnTo>
                  <a:pt x="49" y="31"/>
                </a:lnTo>
                <a:lnTo>
                  <a:pt x="52" y="31"/>
                </a:lnTo>
                <a:lnTo>
                  <a:pt x="55" y="31"/>
                </a:lnTo>
                <a:lnTo>
                  <a:pt x="56" y="29"/>
                </a:lnTo>
                <a:lnTo>
                  <a:pt x="59" y="29"/>
                </a:lnTo>
                <a:lnTo>
                  <a:pt x="61" y="28"/>
                </a:lnTo>
                <a:lnTo>
                  <a:pt x="64" y="26"/>
                </a:lnTo>
                <a:lnTo>
                  <a:pt x="65" y="25"/>
                </a:lnTo>
                <a:lnTo>
                  <a:pt x="65" y="23"/>
                </a:lnTo>
                <a:lnTo>
                  <a:pt x="66" y="20"/>
                </a:lnTo>
                <a:lnTo>
                  <a:pt x="66" y="19"/>
                </a:lnTo>
                <a:lnTo>
                  <a:pt x="66" y="16"/>
                </a:lnTo>
                <a:lnTo>
                  <a:pt x="66" y="15"/>
                </a:lnTo>
                <a:lnTo>
                  <a:pt x="65" y="12"/>
                </a:lnTo>
                <a:lnTo>
                  <a:pt x="64" y="10"/>
                </a:lnTo>
                <a:lnTo>
                  <a:pt x="62" y="9"/>
                </a:lnTo>
                <a:lnTo>
                  <a:pt x="61" y="9"/>
                </a:lnTo>
                <a:lnTo>
                  <a:pt x="59" y="7"/>
                </a:lnTo>
                <a:lnTo>
                  <a:pt x="58" y="6"/>
                </a:lnTo>
                <a:lnTo>
                  <a:pt x="56" y="6"/>
                </a:lnTo>
                <a:lnTo>
                  <a:pt x="55" y="4"/>
                </a:lnTo>
                <a:lnTo>
                  <a:pt x="53" y="4"/>
                </a:lnTo>
                <a:lnTo>
                  <a:pt x="52" y="3"/>
                </a:lnTo>
                <a:lnTo>
                  <a:pt x="50" y="3"/>
                </a:lnTo>
                <a:lnTo>
                  <a:pt x="46" y="3"/>
                </a:lnTo>
                <a:lnTo>
                  <a:pt x="41" y="3"/>
                </a:lnTo>
                <a:lnTo>
                  <a:pt x="37" y="1"/>
                </a:lnTo>
                <a:lnTo>
                  <a:pt x="32" y="1"/>
                </a:lnTo>
                <a:lnTo>
                  <a:pt x="28" y="1"/>
                </a:lnTo>
                <a:lnTo>
                  <a:pt x="22" y="1"/>
                </a:lnTo>
                <a:lnTo>
                  <a:pt x="18" y="0"/>
                </a:lnTo>
                <a:lnTo>
                  <a:pt x="13" y="0"/>
                </a:lnTo>
                <a:lnTo>
                  <a:pt x="12" y="0"/>
                </a:lnTo>
                <a:lnTo>
                  <a:pt x="12" y="1"/>
                </a:lnTo>
                <a:lnTo>
                  <a:pt x="10" y="1"/>
                </a:lnTo>
                <a:lnTo>
                  <a:pt x="10"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9" name="Freeform 30"/>
          <p:cNvSpPr>
            <a:spLocks/>
          </p:cNvSpPr>
          <p:nvPr/>
        </p:nvSpPr>
        <p:spPr bwMode="auto">
          <a:xfrm>
            <a:off x="6437315" y="4770439"/>
            <a:ext cx="93663" cy="49212"/>
          </a:xfrm>
          <a:custGeom>
            <a:avLst/>
            <a:gdLst>
              <a:gd name="T0" fmla="*/ 2147483647 w 66"/>
              <a:gd name="T1" fmla="*/ 2147483647 h 31"/>
              <a:gd name="T2" fmla="*/ 2147483647 w 66"/>
              <a:gd name="T3" fmla="*/ 2147483647 h 31"/>
              <a:gd name="T4" fmla="*/ 2147483647 w 66"/>
              <a:gd name="T5" fmla="*/ 2147483647 h 31"/>
              <a:gd name="T6" fmla="*/ 2147483647 w 66"/>
              <a:gd name="T7" fmla="*/ 2147483647 h 31"/>
              <a:gd name="T8" fmla="*/ 0 w 66"/>
              <a:gd name="T9" fmla="*/ 2147483647 h 31"/>
              <a:gd name="T10" fmla="*/ 0 w 66"/>
              <a:gd name="T11" fmla="*/ 2147483647 h 31"/>
              <a:gd name="T12" fmla="*/ 2147483647 w 66"/>
              <a:gd name="T13" fmla="*/ 2147483647 h 31"/>
              <a:gd name="T14" fmla="*/ 2147483647 w 66"/>
              <a:gd name="T15" fmla="*/ 2147483647 h 31"/>
              <a:gd name="T16" fmla="*/ 2147483647 w 66"/>
              <a:gd name="T17" fmla="*/ 2147483647 h 31"/>
              <a:gd name="T18" fmla="*/ 2147483647 w 66"/>
              <a:gd name="T19" fmla="*/ 2147483647 h 31"/>
              <a:gd name="T20" fmla="*/ 2147483647 w 66"/>
              <a:gd name="T21" fmla="*/ 2147483647 h 31"/>
              <a:gd name="T22" fmla="*/ 2147483647 w 66"/>
              <a:gd name="T23" fmla="*/ 2147483647 h 31"/>
              <a:gd name="T24" fmla="*/ 2147483647 w 66"/>
              <a:gd name="T25" fmla="*/ 2147483647 h 31"/>
              <a:gd name="T26" fmla="*/ 2147483647 w 66"/>
              <a:gd name="T27" fmla="*/ 2147483647 h 31"/>
              <a:gd name="T28" fmla="*/ 2147483647 w 66"/>
              <a:gd name="T29" fmla="*/ 2147483647 h 31"/>
              <a:gd name="T30" fmla="*/ 2147483647 w 66"/>
              <a:gd name="T31" fmla="*/ 2147483647 h 31"/>
              <a:gd name="T32" fmla="*/ 2147483647 w 66"/>
              <a:gd name="T33" fmla="*/ 2147483647 h 31"/>
              <a:gd name="T34" fmla="*/ 2147483647 w 66"/>
              <a:gd name="T35" fmla="*/ 2147483647 h 31"/>
              <a:gd name="T36" fmla="*/ 2147483647 w 66"/>
              <a:gd name="T37" fmla="*/ 2147483647 h 31"/>
              <a:gd name="T38" fmla="*/ 2147483647 w 66"/>
              <a:gd name="T39" fmla="*/ 2147483647 h 31"/>
              <a:gd name="T40" fmla="*/ 2147483647 w 66"/>
              <a:gd name="T41" fmla="*/ 2147483647 h 31"/>
              <a:gd name="T42" fmla="*/ 2147483647 w 66"/>
              <a:gd name="T43" fmla="*/ 2147483647 h 31"/>
              <a:gd name="T44" fmla="*/ 2147483647 w 66"/>
              <a:gd name="T45" fmla="*/ 2147483647 h 31"/>
              <a:gd name="T46" fmla="*/ 2147483647 w 66"/>
              <a:gd name="T47" fmla="*/ 2147483647 h 31"/>
              <a:gd name="T48" fmla="*/ 2147483647 w 66"/>
              <a:gd name="T49" fmla="*/ 2147483647 h 31"/>
              <a:gd name="T50" fmla="*/ 2147483647 w 66"/>
              <a:gd name="T51" fmla="*/ 2147483647 h 31"/>
              <a:gd name="T52" fmla="*/ 2147483647 w 66"/>
              <a:gd name="T53" fmla="*/ 2147483647 h 31"/>
              <a:gd name="T54" fmla="*/ 2147483647 w 66"/>
              <a:gd name="T55" fmla="*/ 2147483647 h 31"/>
              <a:gd name="T56" fmla="*/ 2147483647 w 66"/>
              <a:gd name="T57" fmla="*/ 2147483647 h 31"/>
              <a:gd name="T58" fmla="*/ 2147483647 w 66"/>
              <a:gd name="T59" fmla="*/ 2147483647 h 31"/>
              <a:gd name="T60" fmla="*/ 2147483647 w 66"/>
              <a:gd name="T61" fmla="*/ 2147483647 h 31"/>
              <a:gd name="T62" fmla="*/ 2147483647 w 66"/>
              <a:gd name="T63" fmla="*/ 0 h 31"/>
              <a:gd name="T64" fmla="*/ 2147483647 w 66"/>
              <a:gd name="T65" fmla="*/ 0 h 31"/>
              <a:gd name="T66" fmla="*/ 2147483647 w 66"/>
              <a:gd name="T67" fmla="*/ 2147483647 h 31"/>
              <a:gd name="T68" fmla="*/ 2147483647 w 66"/>
              <a:gd name="T69" fmla="*/ 2147483647 h 31"/>
              <a:gd name="T70" fmla="*/ 2147483647 w 66"/>
              <a:gd name="T71" fmla="*/ 2147483647 h 3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6"/>
              <a:gd name="T109" fmla="*/ 0 h 31"/>
              <a:gd name="T110" fmla="*/ 66 w 66"/>
              <a:gd name="T111" fmla="*/ 31 h 3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6" h="31">
                <a:moveTo>
                  <a:pt x="10" y="3"/>
                </a:moveTo>
                <a:lnTo>
                  <a:pt x="9" y="6"/>
                </a:lnTo>
                <a:lnTo>
                  <a:pt x="7" y="7"/>
                </a:lnTo>
                <a:lnTo>
                  <a:pt x="6" y="10"/>
                </a:lnTo>
                <a:lnTo>
                  <a:pt x="4" y="12"/>
                </a:lnTo>
                <a:lnTo>
                  <a:pt x="4" y="15"/>
                </a:lnTo>
                <a:lnTo>
                  <a:pt x="3" y="16"/>
                </a:lnTo>
                <a:lnTo>
                  <a:pt x="1" y="19"/>
                </a:lnTo>
                <a:lnTo>
                  <a:pt x="0" y="20"/>
                </a:lnTo>
                <a:lnTo>
                  <a:pt x="0" y="22"/>
                </a:lnTo>
                <a:lnTo>
                  <a:pt x="0" y="25"/>
                </a:lnTo>
                <a:lnTo>
                  <a:pt x="0" y="26"/>
                </a:lnTo>
                <a:lnTo>
                  <a:pt x="1" y="28"/>
                </a:lnTo>
                <a:lnTo>
                  <a:pt x="3" y="28"/>
                </a:lnTo>
                <a:lnTo>
                  <a:pt x="4" y="29"/>
                </a:lnTo>
                <a:lnTo>
                  <a:pt x="7" y="29"/>
                </a:lnTo>
                <a:lnTo>
                  <a:pt x="9" y="28"/>
                </a:lnTo>
                <a:lnTo>
                  <a:pt x="12" y="28"/>
                </a:lnTo>
                <a:lnTo>
                  <a:pt x="13" y="26"/>
                </a:lnTo>
                <a:lnTo>
                  <a:pt x="16" y="25"/>
                </a:lnTo>
                <a:lnTo>
                  <a:pt x="18" y="23"/>
                </a:lnTo>
                <a:lnTo>
                  <a:pt x="19" y="22"/>
                </a:lnTo>
                <a:lnTo>
                  <a:pt x="22" y="20"/>
                </a:lnTo>
                <a:lnTo>
                  <a:pt x="24" y="20"/>
                </a:lnTo>
                <a:lnTo>
                  <a:pt x="27" y="20"/>
                </a:lnTo>
                <a:lnTo>
                  <a:pt x="29" y="20"/>
                </a:lnTo>
                <a:lnTo>
                  <a:pt x="32" y="22"/>
                </a:lnTo>
                <a:lnTo>
                  <a:pt x="34" y="23"/>
                </a:lnTo>
                <a:lnTo>
                  <a:pt x="37" y="25"/>
                </a:lnTo>
                <a:lnTo>
                  <a:pt x="40" y="26"/>
                </a:lnTo>
                <a:lnTo>
                  <a:pt x="41" y="28"/>
                </a:lnTo>
                <a:lnTo>
                  <a:pt x="44" y="29"/>
                </a:lnTo>
                <a:lnTo>
                  <a:pt x="47" y="29"/>
                </a:lnTo>
                <a:lnTo>
                  <a:pt x="49" y="31"/>
                </a:lnTo>
                <a:lnTo>
                  <a:pt x="52" y="31"/>
                </a:lnTo>
                <a:lnTo>
                  <a:pt x="55" y="31"/>
                </a:lnTo>
                <a:lnTo>
                  <a:pt x="56" y="29"/>
                </a:lnTo>
                <a:lnTo>
                  <a:pt x="59" y="29"/>
                </a:lnTo>
                <a:lnTo>
                  <a:pt x="61" y="28"/>
                </a:lnTo>
                <a:lnTo>
                  <a:pt x="64" y="26"/>
                </a:lnTo>
                <a:lnTo>
                  <a:pt x="65" y="25"/>
                </a:lnTo>
                <a:lnTo>
                  <a:pt x="65" y="23"/>
                </a:lnTo>
                <a:lnTo>
                  <a:pt x="66" y="20"/>
                </a:lnTo>
                <a:lnTo>
                  <a:pt x="66" y="19"/>
                </a:lnTo>
                <a:lnTo>
                  <a:pt x="66" y="16"/>
                </a:lnTo>
                <a:lnTo>
                  <a:pt x="66" y="15"/>
                </a:lnTo>
                <a:lnTo>
                  <a:pt x="65" y="12"/>
                </a:lnTo>
                <a:lnTo>
                  <a:pt x="64" y="10"/>
                </a:lnTo>
                <a:lnTo>
                  <a:pt x="62" y="9"/>
                </a:lnTo>
                <a:lnTo>
                  <a:pt x="61" y="9"/>
                </a:lnTo>
                <a:lnTo>
                  <a:pt x="59" y="7"/>
                </a:lnTo>
                <a:lnTo>
                  <a:pt x="58" y="6"/>
                </a:lnTo>
                <a:lnTo>
                  <a:pt x="56" y="6"/>
                </a:lnTo>
                <a:lnTo>
                  <a:pt x="55" y="4"/>
                </a:lnTo>
                <a:lnTo>
                  <a:pt x="53" y="4"/>
                </a:lnTo>
                <a:lnTo>
                  <a:pt x="52" y="3"/>
                </a:lnTo>
                <a:lnTo>
                  <a:pt x="50" y="3"/>
                </a:lnTo>
                <a:lnTo>
                  <a:pt x="46" y="3"/>
                </a:lnTo>
                <a:lnTo>
                  <a:pt x="41" y="3"/>
                </a:lnTo>
                <a:lnTo>
                  <a:pt x="37" y="1"/>
                </a:lnTo>
                <a:lnTo>
                  <a:pt x="32" y="1"/>
                </a:lnTo>
                <a:lnTo>
                  <a:pt x="28" y="1"/>
                </a:lnTo>
                <a:lnTo>
                  <a:pt x="22" y="1"/>
                </a:lnTo>
                <a:lnTo>
                  <a:pt x="18" y="0"/>
                </a:lnTo>
                <a:lnTo>
                  <a:pt x="13" y="0"/>
                </a:lnTo>
                <a:lnTo>
                  <a:pt x="12" y="0"/>
                </a:lnTo>
                <a:lnTo>
                  <a:pt x="12" y="1"/>
                </a:lnTo>
                <a:lnTo>
                  <a:pt x="10" y="1"/>
                </a:lnTo>
                <a:lnTo>
                  <a:pt x="10" y="3"/>
                </a:lnTo>
              </a:path>
            </a:pathLst>
          </a:custGeom>
          <a:solidFill>
            <a:srgbClr val="FFFF00"/>
          </a:solidFill>
          <a:ln w="4763">
            <a:solidFill>
              <a:srgbClr val="990000"/>
            </a:solidFill>
            <a:round/>
            <a:headEnd/>
            <a:tailEnd/>
          </a:ln>
        </p:spPr>
        <p:txBody>
          <a:bodyPr/>
          <a:lstStyle/>
          <a:p>
            <a:endParaRPr lang="en-US"/>
          </a:p>
        </p:txBody>
      </p:sp>
      <p:sp>
        <p:nvSpPr>
          <p:cNvPr id="53280" name="Freeform 31"/>
          <p:cNvSpPr>
            <a:spLocks/>
          </p:cNvSpPr>
          <p:nvPr/>
        </p:nvSpPr>
        <p:spPr bwMode="auto">
          <a:xfrm>
            <a:off x="6432554" y="4502154"/>
            <a:ext cx="358775" cy="347663"/>
          </a:xfrm>
          <a:custGeom>
            <a:avLst/>
            <a:gdLst>
              <a:gd name="T0" fmla="*/ 2147483647 w 254"/>
              <a:gd name="T1" fmla="*/ 2147483647 h 219"/>
              <a:gd name="T2" fmla="*/ 2147483647 w 254"/>
              <a:gd name="T3" fmla="*/ 2147483647 h 219"/>
              <a:gd name="T4" fmla="*/ 2147483647 w 254"/>
              <a:gd name="T5" fmla="*/ 2147483647 h 219"/>
              <a:gd name="T6" fmla="*/ 2147483647 w 254"/>
              <a:gd name="T7" fmla="*/ 2147483647 h 219"/>
              <a:gd name="T8" fmla="*/ 0 w 254"/>
              <a:gd name="T9" fmla="*/ 2147483647 h 219"/>
              <a:gd name="T10" fmla="*/ 2147483647 w 254"/>
              <a:gd name="T11" fmla="*/ 2147483647 h 219"/>
              <a:gd name="T12" fmla="*/ 2147483647 w 254"/>
              <a:gd name="T13" fmla="*/ 2147483647 h 219"/>
              <a:gd name="T14" fmla="*/ 2147483647 w 254"/>
              <a:gd name="T15" fmla="*/ 2147483647 h 219"/>
              <a:gd name="T16" fmla="*/ 2147483647 w 254"/>
              <a:gd name="T17" fmla="*/ 2147483647 h 219"/>
              <a:gd name="T18" fmla="*/ 2147483647 w 254"/>
              <a:gd name="T19" fmla="*/ 2147483647 h 219"/>
              <a:gd name="T20" fmla="*/ 2147483647 w 254"/>
              <a:gd name="T21" fmla="*/ 2147483647 h 219"/>
              <a:gd name="T22" fmla="*/ 2147483647 w 254"/>
              <a:gd name="T23" fmla="*/ 2147483647 h 219"/>
              <a:gd name="T24" fmla="*/ 2147483647 w 254"/>
              <a:gd name="T25" fmla="*/ 2147483647 h 219"/>
              <a:gd name="T26" fmla="*/ 2147483647 w 254"/>
              <a:gd name="T27" fmla="*/ 2147483647 h 219"/>
              <a:gd name="T28" fmla="*/ 2147483647 w 254"/>
              <a:gd name="T29" fmla="*/ 2147483647 h 219"/>
              <a:gd name="T30" fmla="*/ 2147483647 w 254"/>
              <a:gd name="T31" fmla="*/ 2147483647 h 219"/>
              <a:gd name="T32" fmla="*/ 2147483647 w 254"/>
              <a:gd name="T33" fmla="*/ 2147483647 h 219"/>
              <a:gd name="T34" fmla="*/ 2147483647 w 254"/>
              <a:gd name="T35" fmla="*/ 2147483647 h 219"/>
              <a:gd name="T36" fmla="*/ 2147483647 w 254"/>
              <a:gd name="T37" fmla="*/ 2147483647 h 219"/>
              <a:gd name="T38" fmla="*/ 2147483647 w 254"/>
              <a:gd name="T39" fmla="*/ 2147483647 h 219"/>
              <a:gd name="T40" fmla="*/ 2147483647 w 254"/>
              <a:gd name="T41" fmla="*/ 2147483647 h 219"/>
              <a:gd name="T42" fmla="*/ 2147483647 w 254"/>
              <a:gd name="T43" fmla="*/ 2147483647 h 219"/>
              <a:gd name="T44" fmla="*/ 2147483647 w 254"/>
              <a:gd name="T45" fmla="*/ 2147483647 h 219"/>
              <a:gd name="T46" fmla="*/ 2147483647 w 254"/>
              <a:gd name="T47" fmla="*/ 2147483647 h 219"/>
              <a:gd name="T48" fmla="*/ 2147483647 w 254"/>
              <a:gd name="T49" fmla="*/ 2147483647 h 219"/>
              <a:gd name="T50" fmla="*/ 2147483647 w 254"/>
              <a:gd name="T51" fmla="*/ 2147483647 h 219"/>
              <a:gd name="T52" fmla="*/ 2147483647 w 254"/>
              <a:gd name="T53" fmla="*/ 2147483647 h 219"/>
              <a:gd name="T54" fmla="*/ 2147483647 w 254"/>
              <a:gd name="T55" fmla="*/ 2147483647 h 219"/>
              <a:gd name="T56" fmla="*/ 2147483647 w 254"/>
              <a:gd name="T57" fmla="*/ 2147483647 h 219"/>
              <a:gd name="T58" fmla="*/ 2147483647 w 254"/>
              <a:gd name="T59" fmla="*/ 2147483647 h 219"/>
              <a:gd name="T60" fmla="*/ 2147483647 w 254"/>
              <a:gd name="T61" fmla="*/ 2147483647 h 219"/>
              <a:gd name="T62" fmla="*/ 2147483647 w 254"/>
              <a:gd name="T63" fmla="*/ 2147483647 h 219"/>
              <a:gd name="T64" fmla="*/ 2147483647 w 254"/>
              <a:gd name="T65" fmla="*/ 2147483647 h 219"/>
              <a:gd name="T66" fmla="*/ 2147483647 w 254"/>
              <a:gd name="T67" fmla="*/ 2147483647 h 219"/>
              <a:gd name="T68" fmla="*/ 2147483647 w 254"/>
              <a:gd name="T69" fmla="*/ 2147483647 h 219"/>
              <a:gd name="T70" fmla="*/ 2147483647 w 254"/>
              <a:gd name="T71" fmla="*/ 2147483647 h 219"/>
              <a:gd name="T72" fmla="*/ 2147483647 w 254"/>
              <a:gd name="T73" fmla="*/ 2147483647 h 219"/>
              <a:gd name="T74" fmla="*/ 2147483647 w 254"/>
              <a:gd name="T75" fmla="*/ 2147483647 h 219"/>
              <a:gd name="T76" fmla="*/ 2147483647 w 254"/>
              <a:gd name="T77" fmla="*/ 2147483647 h 219"/>
              <a:gd name="T78" fmla="*/ 2147483647 w 254"/>
              <a:gd name="T79" fmla="*/ 2147483647 h 219"/>
              <a:gd name="T80" fmla="*/ 2147483647 w 254"/>
              <a:gd name="T81" fmla="*/ 2147483647 h 219"/>
              <a:gd name="T82" fmla="*/ 2147483647 w 254"/>
              <a:gd name="T83" fmla="*/ 2147483647 h 219"/>
              <a:gd name="T84" fmla="*/ 2147483647 w 254"/>
              <a:gd name="T85" fmla="*/ 2147483647 h 219"/>
              <a:gd name="T86" fmla="*/ 2147483647 w 254"/>
              <a:gd name="T87" fmla="*/ 2147483647 h 219"/>
              <a:gd name="T88" fmla="*/ 2147483647 w 254"/>
              <a:gd name="T89" fmla="*/ 2147483647 h 219"/>
              <a:gd name="T90" fmla="*/ 2147483647 w 254"/>
              <a:gd name="T91" fmla="*/ 2147483647 h 219"/>
              <a:gd name="T92" fmla="*/ 2147483647 w 254"/>
              <a:gd name="T93" fmla="*/ 2147483647 h 219"/>
              <a:gd name="T94" fmla="*/ 2147483647 w 254"/>
              <a:gd name="T95" fmla="*/ 2147483647 h 219"/>
              <a:gd name="T96" fmla="*/ 2147483647 w 254"/>
              <a:gd name="T97" fmla="*/ 0 h 219"/>
              <a:gd name="T98" fmla="*/ 2147483647 w 254"/>
              <a:gd name="T99" fmla="*/ 2147483647 h 219"/>
              <a:gd name="T100" fmla="*/ 2147483647 w 254"/>
              <a:gd name="T101" fmla="*/ 2147483647 h 219"/>
              <a:gd name="T102" fmla="*/ 2147483647 w 254"/>
              <a:gd name="T103" fmla="*/ 2147483647 h 219"/>
              <a:gd name="T104" fmla="*/ 2147483647 w 254"/>
              <a:gd name="T105" fmla="*/ 2147483647 h 219"/>
              <a:gd name="T106" fmla="*/ 2147483647 w 254"/>
              <a:gd name="T107" fmla="*/ 2147483647 h 219"/>
              <a:gd name="T108" fmla="*/ 2147483647 w 254"/>
              <a:gd name="T109" fmla="*/ 2147483647 h 219"/>
              <a:gd name="T110" fmla="*/ 2147483647 w 254"/>
              <a:gd name="T111" fmla="*/ 2147483647 h 219"/>
              <a:gd name="T112" fmla="*/ 2147483647 w 254"/>
              <a:gd name="T113" fmla="*/ 2147483647 h 219"/>
              <a:gd name="T114" fmla="*/ 2147483647 w 254"/>
              <a:gd name="T115" fmla="*/ 2147483647 h 219"/>
              <a:gd name="T116" fmla="*/ 2147483647 w 254"/>
              <a:gd name="T117" fmla="*/ 2147483647 h 21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54"/>
              <a:gd name="T178" fmla="*/ 0 h 219"/>
              <a:gd name="T179" fmla="*/ 254 w 254"/>
              <a:gd name="T180" fmla="*/ 219 h 21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54" h="219">
                <a:moveTo>
                  <a:pt x="27" y="90"/>
                </a:moveTo>
                <a:lnTo>
                  <a:pt x="22" y="95"/>
                </a:lnTo>
                <a:lnTo>
                  <a:pt x="21" y="98"/>
                </a:lnTo>
                <a:lnTo>
                  <a:pt x="18" y="101"/>
                </a:lnTo>
                <a:lnTo>
                  <a:pt x="15" y="105"/>
                </a:lnTo>
                <a:lnTo>
                  <a:pt x="12" y="109"/>
                </a:lnTo>
                <a:lnTo>
                  <a:pt x="9" y="115"/>
                </a:lnTo>
                <a:lnTo>
                  <a:pt x="6" y="123"/>
                </a:lnTo>
                <a:lnTo>
                  <a:pt x="1" y="133"/>
                </a:lnTo>
                <a:lnTo>
                  <a:pt x="0" y="138"/>
                </a:lnTo>
                <a:lnTo>
                  <a:pt x="0" y="142"/>
                </a:lnTo>
                <a:lnTo>
                  <a:pt x="1" y="145"/>
                </a:lnTo>
                <a:lnTo>
                  <a:pt x="3" y="148"/>
                </a:lnTo>
                <a:lnTo>
                  <a:pt x="7" y="152"/>
                </a:lnTo>
                <a:lnTo>
                  <a:pt x="15" y="155"/>
                </a:lnTo>
                <a:lnTo>
                  <a:pt x="24" y="155"/>
                </a:lnTo>
                <a:lnTo>
                  <a:pt x="34" y="155"/>
                </a:lnTo>
                <a:lnTo>
                  <a:pt x="43" y="155"/>
                </a:lnTo>
                <a:lnTo>
                  <a:pt x="52" y="155"/>
                </a:lnTo>
                <a:lnTo>
                  <a:pt x="55" y="157"/>
                </a:lnTo>
                <a:lnTo>
                  <a:pt x="58" y="158"/>
                </a:lnTo>
                <a:lnTo>
                  <a:pt x="59" y="158"/>
                </a:lnTo>
                <a:lnTo>
                  <a:pt x="61" y="160"/>
                </a:lnTo>
                <a:lnTo>
                  <a:pt x="62" y="161"/>
                </a:lnTo>
                <a:lnTo>
                  <a:pt x="64" y="163"/>
                </a:lnTo>
                <a:lnTo>
                  <a:pt x="65" y="163"/>
                </a:lnTo>
                <a:lnTo>
                  <a:pt x="75" y="167"/>
                </a:lnTo>
                <a:lnTo>
                  <a:pt x="83" y="175"/>
                </a:lnTo>
                <a:lnTo>
                  <a:pt x="89" y="182"/>
                </a:lnTo>
                <a:lnTo>
                  <a:pt x="95" y="191"/>
                </a:lnTo>
                <a:lnTo>
                  <a:pt x="101" y="198"/>
                </a:lnTo>
                <a:lnTo>
                  <a:pt x="108" y="206"/>
                </a:lnTo>
                <a:lnTo>
                  <a:pt x="115" y="213"/>
                </a:lnTo>
                <a:lnTo>
                  <a:pt x="124" y="218"/>
                </a:lnTo>
                <a:lnTo>
                  <a:pt x="129" y="219"/>
                </a:lnTo>
                <a:lnTo>
                  <a:pt x="133" y="219"/>
                </a:lnTo>
                <a:lnTo>
                  <a:pt x="139" y="219"/>
                </a:lnTo>
                <a:lnTo>
                  <a:pt x="143" y="218"/>
                </a:lnTo>
                <a:lnTo>
                  <a:pt x="152" y="213"/>
                </a:lnTo>
                <a:lnTo>
                  <a:pt x="161" y="207"/>
                </a:lnTo>
                <a:lnTo>
                  <a:pt x="169" y="200"/>
                </a:lnTo>
                <a:lnTo>
                  <a:pt x="174" y="189"/>
                </a:lnTo>
                <a:lnTo>
                  <a:pt x="176" y="185"/>
                </a:lnTo>
                <a:lnTo>
                  <a:pt x="177" y="181"/>
                </a:lnTo>
                <a:lnTo>
                  <a:pt x="177" y="175"/>
                </a:lnTo>
                <a:lnTo>
                  <a:pt x="177" y="169"/>
                </a:lnTo>
                <a:lnTo>
                  <a:pt x="183" y="167"/>
                </a:lnTo>
                <a:lnTo>
                  <a:pt x="189" y="166"/>
                </a:lnTo>
                <a:lnTo>
                  <a:pt x="195" y="163"/>
                </a:lnTo>
                <a:lnTo>
                  <a:pt x="200" y="160"/>
                </a:lnTo>
                <a:lnTo>
                  <a:pt x="206" y="155"/>
                </a:lnTo>
                <a:lnTo>
                  <a:pt x="210" y="151"/>
                </a:lnTo>
                <a:lnTo>
                  <a:pt x="213" y="145"/>
                </a:lnTo>
                <a:lnTo>
                  <a:pt x="217" y="139"/>
                </a:lnTo>
                <a:lnTo>
                  <a:pt x="217" y="138"/>
                </a:lnTo>
                <a:lnTo>
                  <a:pt x="219" y="135"/>
                </a:lnTo>
                <a:lnTo>
                  <a:pt x="219" y="133"/>
                </a:lnTo>
                <a:lnTo>
                  <a:pt x="219" y="130"/>
                </a:lnTo>
                <a:lnTo>
                  <a:pt x="219" y="129"/>
                </a:lnTo>
                <a:lnTo>
                  <a:pt x="219" y="126"/>
                </a:lnTo>
                <a:lnTo>
                  <a:pt x="219" y="124"/>
                </a:lnTo>
                <a:lnTo>
                  <a:pt x="220" y="123"/>
                </a:lnTo>
                <a:lnTo>
                  <a:pt x="226" y="117"/>
                </a:lnTo>
                <a:lnTo>
                  <a:pt x="234" y="109"/>
                </a:lnTo>
                <a:lnTo>
                  <a:pt x="240" y="102"/>
                </a:lnTo>
                <a:lnTo>
                  <a:pt x="245" y="95"/>
                </a:lnTo>
                <a:lnTo>
                  <a:pt x="250" y="87"/>
                </a:lnTo>
                <a:lnTo>
                  <a:pt x="253" y="80"/>
                </a:lnTo>
                <a:lnTo>
                  <a:pt x="254" y="71"/>
                </a:lnTo>
                <a:lnTo>
                  <a:pt x="253" y="62"/>
                </a:lnTo>
                <a:lnTo>
                  <a:pt x="251" y="56"/>
                </a:lnTo>
                <a:lnTo>
                  <a:pt x="247" y="52"/>
                </a:lnTo>
                <a:lnTo>
                  <a:pt x="241" y="49"/>
                </a:lnTo>
                <a:lnTo>
                  <a:pt x="235" y="46"/>
                </a:lnTo>
                <a:lnTo>
                  <a:pt x="229" y="44"/>
                </a:lnTo>
                <a:lnTo>
                  <a:pt x="222" y="41"/>
                </a:lnTo>
                <a:lnTo>
                  <a:pt x="216" y="40"/>
                </a:lnTo>
                <a:lnTo>
                  <a:pt x="210" y="38"/>
                </a:lnTo>
                <a:lnTo>
                  <a:pt x="201" y="35"/>
                </a:lnTo>
                <a:lnTo>
                  <a:pt x="195" y="31"/>
                </a:lnTo>
                <a:lnTo>
                  <a:pt x="188" y="27"/>
                </a:lnTo>
                <a:lnTo>
                  <a:pt x="182" y="22"/>
                </a:lnTo>
                <a:lnTo>
                  <a:pt x="176" y="18"/>
                </a:lnTo>
                <a:lnTo>
                  <a:pt x="170" y="13"/>
                </a:lnTo>
                <a:lnTo>
                  <a:pt x="163" y="9"/>
                </a:lnTo>
                <a:lnTo>
                  <a:pt x="155" y="4"/>
                </a:lnTo>
                <a:lnTo>
                  <a:pt x="151" y="3"/>
                </a:lnTo>
                <a:lnTo>
                  <a:pt x="145" y="1"/>
                </a:lnTo>
                <a:lnTo>
                  <a:pt x="140" y="1"/>
                </a:lnTo>
                <a:lnTo>
                  <a:pt x="135" y="1"/>
                </a:lnTo>
                <a:lnTo>
                  <a:pt x="130" y="1"/>
                </a:lnTo>
                <a:lnTo>
                  <a:pt x="126" y="3"/>
                </a:lnTo>
                <a:lnTo>
                  <a:pt x="121" y="3"/>
                </a:lnTo>
                <a:lnTo>
                  <a:pt x="118" y="1"/>
                </a:lnTo>
                <a:lnTo>
                  <a:pt x="112" y="1"/>
                </a:lnTo>
                <a:lnTo>
                  <a:pt x="105" y="0"/>
                </a:lnTo>
                <a:lnTo>
                  <a:pt x="96" y="0"/>
                </a:lnTo>
                <a:lnTo>
                  <a:pt x="87" y="1"/>
                </a:lnTo>
                <a:lnTo>
                  <a:pt x="78" y="4"/>
                </a:lnTo>
                <a:lnTo>
                  <a:pt x="71" y="9"/>
                </a:lnTo>
                <a:lnTo>
                  <a:pt x="65" y="15"/>
                </a:lnTo>
                <a:lnTo>
                  <a:pt x="61" y="22"/>
                </a:lnTo>
                <a:lnTo>
                  <a:pt x="59" y="27"/>
                </a:lnTo>
                <a:lnTo>
                  <a:pt x="56" y="30"/>
                </a:lnTo>
                <a:lnTo>
                  <a:pt x="53" y="32"/>
                </a:lnTo>
                <a:lnTo>
                  <a:pt x="50" y="35"/>
                </a:lnTo>
                <a:lnTo>
                  <a:pt x="49" y="38"/>
                </a:lnTo>
                <a:lnTo>
                  <a:pt x="46" y="41"/>
                </a:lnTo>
                <a:lnTo>
                  <a:pt x="44" y="44"/>
                </a:lnTo>
                <a:lnTo>
                  <a:pt x="44" y="47"/>
                </a:lnTo>
                <a:lnTo>
                  <a:pt x="43" y="50"/>
                </a:lnTo>
                <a:lnTo>
                  <a:pt x="41" y="56"/>
                </a:lnTo>
                <a:lnTo>
                  <a:pt x="37" y="65"/>
                </a:lnTo>
                <a:lnTo>
                  <a:pt x="34" y="72"/>
                </a:lnTo>
                <a:lnTo>
                  <a:pt x="30" y="81"/>
                </a:lnTo>
                <a:lnTo>
                  <a:pt x="27" y="87"/>
                </a:lnTo>
                <a:lnTo>
                  <a:pt x="25" y="90"/>
                </a:lnTo>
                <a:lnTo>
                  <a:pt x="27" y="9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1" name="Freeform 32"/>
          <p:cNvSpPr>
            <a:spLocks/>
          </p:cNvSpPr>
          <p:nvPr/>
        </p:nvSpPr>
        <p:spPr bwMode="auto">
          <a:xfrm>
            <a:off x="6575428" y="4738690"/>
            <a:ext cx="100013" cy="82551"/>
          </a:xfrm>
          <a:custGeom>
            <a:avLst/>
            <a:gdLst>
              <a:gd name="T0" fmla="*/ 2147483647 w 71"/>
              <a:gd name="T1" fmla="*/ 2147483647 h 52"/>
              <a:gd name="T2" fmla="*/ 2147483647 w 71"/>
              <a:gd name="T3" fmla="*/ 2147483647 h 52"/>
              <a:gd name="T4" fmla="*/ 2147483647 w 71"/>
              <a:gd name="T5" fmla="*/ 2147483647 h 52"/>
              <a:gd name="T6" fmla="*/ 2147483647 w 71"/>
              <a:gd name="T7" fmla="*/ 2147483647 h 52"/>
              <a:gd name="T8" fmla="*/ 2147483647 w 71"/>
              <a:gd name="T9" fmla="*/ 2147483647 h 52"/>
              <a:gd name="T10" fmla="*/ 2147483647 w 71"/>
              <a:gd name="T11" fmla="*/ 2147483647 h 52"/>
              <a:gd name="T12" fmla="*/ 2147483647 w 71"/>
              <a:gd name="T13" fmla="*/ 2147483647 h 52"/>
              <a:gd name="T14" fmla="*/ 2147483647 w 71"/>
              <a:gd name="T15" fmla="*/ 2147483647 h 52"/>
              <a:gd name="T16" fmla="*/ 2147483647 w 71"/>
              <a:gd name="T17" fmla="*/ 2147483647 h 52"/>
              <a:gd name="T18" fmla="*/ 2147483647 w 71"/>
              <a:gd name="T19" fmla="*/ 2147483647 h 52"/>
              <a:gd name="T20" fmla="*/ 2147483647 w 71"/>
              <a:gd name="T21" fmla="*/ 2147483647 h 52"/>
              <a:gd name="T22" fmla="*/ 2147483647 w 71"/>
              <a:gd name="T23" fmla="*/ 2147483647 h 52"/>
              <a:gd name="T24" fmla="*/ 2147483647 w 71"/>
              <a:gd name="T25" fmla="*/ 2147483647 h 52"/>
              <a:gd name="T26" fmla="*/ 2147483647 w 71"/>
              <a:gd name="T27" fmla="*/ 2147483647 h 52"/>
              <a:gd name="T28" fmla="*/ 2147483647 w 71"/>
              <a:gd name="T29" fmla="*/ 2147483647 h 52"/>
              <a:gd name="T30" fmla="*/ 2147483647 w 71"/>
              <a:gd name="T31" fmla="*/ 2147483647 h 52"/>
              <a:gd name="T32" fmla="*/ 2147483647 w 71"/>
              <a:gd name="T33" fmla="*/ 2147483647 h 52"/>
              <a:gd name="T34" fmla="*/ 2147483647 w 71"/>
              <a:gd name="T35" fmla="*/ 2147483647 h 52"/>
              <a:gd name="T36" fmla="*/ 2147483647 w 71"/>
              <a:gd name="T37" fmla="*/ 2147483647 h 52"/>
              <a:gd name="T38" fmla="*/ 2147483647 w 71"/>
              <a:gd name="T39" fmla="*/ 2147483647 h 52"/>
              <a:gd name="T40" fmla="*/ 2147483647 w 71"/>
              <a:gd name="T41" fmla="*/ 2147483647 h 52"/>
              <a:gd name="T42" fmla="*/ 2147483647 w 71"/>
              <a:gd name="T43" fmla="*/ 2147483647 h 52"/>
              <a:gd name="T44" fmla="*/ 2147483647 w 71"/>
              <a:gd name="T45" fmla="*/ 2147483647 h 52"/>
              <a:gd name="T46" fmla="*/ 2147483647 w 71"/>
              <a:gd name="T47" fmla="*/ 2147483647 h 52"/>
              <a:gd name="T48" fmla="*/ 2147483647 w 71"/>
              <a:gd name="T49" fmla="*/ 2147483647 h 52"/>
              <a:gd name="T50" fmla="*/ 2147483647 w 71"/>
              <a:gd name="T51" fmla="*/ 2147483647 h 52"/>
              <a:gd name="T52" fmla="*/ 2147483647 w 71"/>
              <a:gd name="T53" fmla="*/ 2147483647 h 52"/>
              <a:gd name="T54" fmla="*/ 2147483647 w 71"/>
              <a:gd name="T55" fmla="*/ 2147483647 h 52"/>
              <a:gd name="T56" fmla="*/ 2147483647 w 71"/>
              <a:gd name="T57" fmla="*/ 2147483647 h 52"/>
              <a:gd name="T58" fmla="*/ 2147483647 w 71"/>
              <a:gd name="T59" fmla="*/ 2147483647 h 52"/>
              <a:gd name="T60" fmla="*/ 2147483647 w 71"/>
              <a:gd name="T61" fmla="*/ 2147483647 h 52"/>
              <a:gd name="T62" fmla="*/ 2147483647 w 71"/>
              <a:gd name="T63" fmla="*/ 2147483647 h 52"/>
              <a:gd name="T64" fmla="*/ 2147483647 w 71"/>
              <a:gd name="T65" fmla="*/ 2147483647 h 52"/>
              <a:gd name="T66" fmla="*/ 2147483647 w 71"/>
              <a:gd name="T67" fmla="*/ 0 h 52"/>
              <a:gd name="T68" fmla="*/ 2147483647 w 71"/>
              <a:gd name="T69" fmla="*/ 0 h 52"/>
              <a:gd name="T70" fmla="*/ 2147483647 w 71"/>
              <a:gd name="T71" fmla="*/ 0 h 52"/>
              <a:gd name="T72" fmla="*/ 2147483647 w 71"/>
              <a:gd name="T73" fmla="*/ 0 h 52"/>
              <a:gd name="T74" fmla="*/ 2147483647 w 71"/>
              <a:gd name="T75" fmla="*/ 0 h 52"/>
              <a:gd name="T76" fmla="*/ 2147483647 w 71"/>
              <a:gd name="T77" fmla="*/ 2147483647 h 52"/>
              <a:gd name="T78" fmla="*/ 2147483647 w 71"/>
              <a:gd name="T79" fmla="*/ 2147483647 h 52"/>
              <a:gd name="T80" fmla="*/ 2147483647 w 71"/>
              <a:gd name="T81" fmla="*/ 2147483647 h 52"/>
              <a:gd name="T82" fmla="*/ 2147483647 w 71"/>
              <a:gd name="T83" fmla="*/ 2147483647 h 52"/>
              <a:gd name="T84" fmla="*/ 2147483647 w 71"/>
              <a:gd name="T85" fmla="*/ 2147483647 h 52"/>
              <a:gd name="T86" fmla="*/ 2147483647 w 71"/>
              <a:gd name="T87" fmla="*/ 2147483647 h 52"/>
              <a:gd name="T88" fmla="*/ 2147483647 w 71"/>
              <a:gd name="T89" fmla="*/ 2147483647 h 52"/>
              <a:gd name="T90" fmla="*/ 2147483647 w 71"/>
              <a:gd name="T91" fmla="*/ 2147483647 h 52"/>
              <a:gd name="T92" fmla="*/ 0 w 71"/>
              <a:gd name="T93" fmla="*/ 2147483647 h 52"/>
              <a:gd name="T94" fmla="*/ 2147483647 w 71"/>
              <a:gd name="T95" fmla="*/ 2147483647 h 52"/>
              <a:gd name="T96" fmla="*/ 2147483647 w 71"/>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52"/>
              <a:gd name="T149" fmla="*/ 71 w 71"/>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52">
                <a:moveTo>
                  <a:pt x="2" y="29"/>
                </a:moveTo>
                <a:lnTo>
                  <a:pt x="8" y="33"/>
                </a:lnTo>
                <a:lnTo>
                  <a:pt x="14" y="37"/>
                </a:lnTo>
                <a:lnTo>
                  <a:pt x="20" y="42"/>
                </a:lnTo>
                <a:lnTo>
                  <a:pt x="28" y="46"/>
                </a:lnTo>
                <a:lnTo>
                  <a:pt x="35" y="51"/>
                </a:lnTo>
                <a:lnTo>
                  <a:pt x="42" y="52"/>
                </a:lnTo>
                <a:lnTo>
                  <a:pt x="50" y="52"/>
                </a:lnTo>
                <a:lnTo>
                  <a:pt x="59" y="49"/>
                </a:lnTo>
                <a:lnTo>
                  <a:pt x="63" y="45"/>
                </a:lnTo>
                <a:lnTo>
                  <a:pt x="66" y="42"/>
                </a:lnTo>
                <a:lnTo>
                  <a:pt x="69" y="36"/>
                </a:lnTo>
                <a:lnTo>
                  <a:pt x="69" y="32"/>
                </a:lnTo>
                <a:lnTo>
                  <a:pt x="71" y="27"/>
                </a:lnTo>
                <a:lnTo>
                  <a:pt x="69" y="21"/>
                </a:lnTo>
                <a:lnTo>
                  <a:pt x="68" y="17"/>
                </a:lnTo>
                <a:lnTo>
                  <a:pt x="66" y="12"/>
                </a:lnTo>
                <a:lnTo>
                  <a:pt x="66" y="11"/>
                </a:lnTo>
                <a:lnTo>
                  <a:pt x="65" y="11"/>
                </a:lnTo>
                <a:lnTo>
                  <a:pt x="65" y="9"/>
                </a:lnTo>
                <a:lnTo>
                  <a:pt x="63" y="9"/>
                </a:lnTo>
                <a:lnTo>
                  <a:pt x="63" y="8"/>
                </a:lnTo>
                <a:lnTo>
                  <a:pt x="62" y="8"/>
                </a:lnTo>
                <a:lnTo>
                  <a:pt x="60" y="6"/>
                </a:lnTo>
                <a:lnTo>
                  <a:pt x="57" y="5"/>
                </a:lnTo>
                <a:lnTo>
                  <a:pt x="53" y="5"/>
                </a:lnTo>
                <a:lnTo>
                  <a:pt x="48" y="3"/>
                </a:lnTo>
                <a:lnTo>
                  <a:pt x="45" y="3"/>
                </a:lnTo>
                <a:lnTo>
                  <a:pt x="41" y="3"/>
                </a:lnTo>
                <a:lnTo>
                  <a:pt x="37" y="3"/>
                </a:lnTo>
                <a:lnTo>
                  <a:pt x="34" y="2"/>
                </a:lnTo>
                <a:lnTo>
                  <a:pt x="29" y="2"/>
                </a:lnTo>
                <a:lnTo>
                  <a:pt x="26" y="0"/>
                </a:lnTo>
                <a:lnTo>
                  <a:pt x="25" y="0"/>
                </a:lnTo>
                <a:lnTo>
                  <a:pt x="22" y="0"/>
                </a:lnTo>
                <a:lnTo>
                  <a:pt x="19" y="0"/>
                </a:lnTo>
                <a:lnTo>
                  <a:pt x="16" y="0"/>
                </a:lnTo>
                <a:lnTo>
                  <a:pt x="14" y="2"/>
                </a:lnTo>
                <a:lnTo>
                  <a:pt x="11" y="2"/>
                </a:lnTo>
                <a:lnTo>
                  <a:pt x="8" y="3"/>
                </a:lnTo>
                <a:lnTo>
                  <a:pt x="7" y="5"/>
                </a:lnTo>
                <a:lnTo>
                  <a:pt x="5" y="8"/>
                </a:lnTo>
                <a:lnTo>
                  <a:pt x="4" y="11"/>
                </a:lnTo>
                <a:lnTo>
                  <a:pt x="2" y="14"/>
                </a:lnTo>
                <a:lnTo>
                  <a:pt x="1" y="17"/>
                </a:lnTo>
                <a:lnTo>
                  <a:pt x="0" y="21"/>
                </a:lnTo>
                <a:lnTo>
                  <a:pt x="1" y="26"/>
                </a:lnTo>
                <a:lnTo>
                  <a:pt x="2" y="2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2" name="Freeform 33"/>
          <p:cNvSpPr>
            <a:spLocks/>
          </p:cNvSpPr>
          <p:nvPr/>
        </p:nvSpPr>
        <p:spPr bwMode="auto">
          <a:xfrm>
            <a:off x="6575428" y="4738690"/>
            <a:ext cx="100013" cy="82551"/>
          </a:xfrm>
          <a:custGeom>
            <a:avLst/>
            <a:gdLst>
              <a:gd name="T0" fmla="*/ 2147483647 w 71"/>
              <a:gd name="T1" fmla="*/ 2147483647 h 52"/>
              <a:gd name="T2" fmla="*/ 2147483647 w 71"/>
              <a:gd name="T3" fmla="*/ 2147483647 h 52"/>
              <a:gd name="T4" fmla="*/ 2147483647 w 71"/>
              <a:gd name="T5" fmla="*/ 2147483647 h 52"/>
              <a:gd name="T6" fmla="*/ 2147483647 w 71"/>
              <a:gd name="T7" fmla="*/ 2147483647 h 52"/>
              <a:gd name="T8" fmla="*/ 2147483647 w 71"/>
              <a:gd name="T9" fmla="*/ 2147483647 h 52"/>
              <a:gd name="T10" fmla="*/ 2147483647 w 71"/>
              <a:gd name="T11" fmla="*/ 2147483647 h 52"/>
              <a:gd name="T12" fmla="*/ 2147483647 w 71"/>
              <a:gd name="T13" fmla="*/ 2147483647 h 52"/>
              <a:gd name="T14" fmla="*/ 2147483647 w 71"/>
              <a:gd name="T15" fmla="*/ 2147483647 h 52"/>
              <a:gd name="T16" fmla="*/ 2147483647 w 71"/>
              <a:gd name="T17" fmla="*/ 2147483647 h 52"/>
              <a:gd name="T18" fmla="*/ 2147483647 w 71"/>
              <a:gd name="T19" fmla="*/ 2147483647 h 52"/>
              <a:gd name="T20" fmla="*/ 2147483647 w 71"/>
              <a:gd name="T21" fmla="*/ 2147483647 h 52"/>
              <a:gd name="T22" fmla="*/ 2147483647 w 71"/>
              <a:gd name="T23" fmla="*/ 2147483647 h 52"/>
              <a:gd name="T24" fmla="*/ 2147483647 w 71"/>
              <a:gd name="T25" fmla="*/ 2147483647 h 52"/>
              <a:gd name="T26" fmla="*/ 2147483647 w 71"/>
              <a:gd name="T27" fmla="*/ 2147483647 h 52"/>
              <a:gd name="T28" fmla="*/ 2147483647 w 71"/>
              <a:gd name="T29" fmla="*/ 2147483647 h 52"/>
              <a:gd name="T30" fmla="*/ 2147483647 w 71"/>
              <a:gd name="T31" fmla="*/ 2147483647 h 52"/>
              <a:gd name="T32" fmla="*/ 2147483647 w 71"/>
              <a:gd name="T33" fmla="*/ 2147483647 h 52"/>
              <a:gd name="T34" fmla="*/ 2147483647 w 71"/>
              <a:gd name="T35" fmla="*/ 2147483647 h 52"/>
              <a:gd name="T36" fmla="*/ 2147483647 w 71"/>
              <a:gd name="T37" fmla="*/ 2147483647 h 52"/>
              <a:gd name="T38" fmla="*/ 2147483647 w 71"/>
              <a:gd name="T39" fmla="*/ 2147483647 h 52"/>
              <a:gd name="T40" fmla="*/ 2147483647 w 71"/>
              <a:gd name="T41" fmla="*/ 2147483647 h 52"/>
              <a:gd name="T42" fmla="*/ 2147483647 w 71"/>
              <a:gd name="T43" fmla="*/ 2147483647 h 52"/>
              <a:gd name="T44" fmla="*/ 2147483647 w 71"/>
              <a:gd name="T45" fmla="*/ 2147483647 h 52"/>
              <a:gd name="T46" fmla="*/ 2147483647 w 71"/>
              <a:gd name="T47" fmla="*/ 2147483647 h 52"/>
              <a:gd name="T48" fmla="*/ 2147483647 w 71"/>
              <a:gd name="T49" fmla="*/ 2147483647 h 52"/>
              <a:gd name="T50" fmla="*/ 2147483647 w 71"/>
              <a:gd name="T51" fmla="*/ 2147483647 h 52"/>
              <a:gd name="T52" fmla="*/ 2147483647 w 71"/>
              <a:gd name="T53" fmla="*/ 2147483647 h 52"/>
              <a:gd name="T54" fmla="*/ 2147483647 w 71"/>
              <a:gd name="T55" fmla="*/ 2147483647 h 52"/>
              <a:gd name="T56" fmla="*/ 2147483647 w 71"/>
              <a:gd name="T57" fmla="*/ 2147483647 h 52"/>
              <a:gd name="T58" fmla="*/ 2147483647 w 71"/>
              <a:gd name="T59" fmla="*/ 2147483647 h 52"/>
              <a:gd name="T60" fmla="*/ 2147483647 w 71"/>
              <a:gd name="T61" fmla="*/ 2147483647 h 52"/>
              <a:gd name="T62" fmla="*/ 2147483647 w 71"/>
              <a:gd name="T63" fmla="*/ 2147483647 h 52"/>
              <a:gd name="T64" fmla="*/ 2147483647 w 71"/>
              <a:gd name="T65" fmla="*/ 2147483647 h 52"/>
              <a:gd name="T66" fmla="*/ 2147483647 w 71"/>
              <a:gd name="T67" fmla="*/ 0 h 52"/>
              <a:gd name="T68" fmla="*/ 2147483647 w 71"/>
              <a:gd name="T69" fmla="*/ 0 h 52"/>
              <a:gd name="T70" fmla="*/ 2147483647 w 71"/>
              <a:gd name="T71" fmla="*/ 0 h 52"/>
              <a:gd name="T72" fmla="*/ 2147483647 w 71"/>
              <a:gd name="T73" fmla="*/ 0 h 52"/>
              <a:gd name="T74" fmla="*/ 2147483647 w 71"/>
              <a:gd name="T75" fmla="*/ 0 h 52"/>
              <a:gd name="T76" fmla="*/ 2147483647 w 71"/>
              <a:gd name="T77" fmla="*/ 2147483647 h 52"/>
              <a:gd name="T78" fmla="*/ 2147483647 w 71"/>
              <a:gd name="T79" fmla="*/ 2147483647 h 52"/>
              <a:gd name="T80" fmla="*/ 2147483647 w 71"/>
              <a:gd name="T81" fmla="*/ 2147483647 h 52"/>
              <a:gd name="T82" fmla="*/ 2147483647 w 71"/>
              <a:gd name="T83" fmla="*/ 2147483647 h 52"/>
              <a:gd name="T84" fmla="*/ 2147483647 w 71"/>
              <a:gd name="T85" fmla="*/ 2147483647 h 52"/>
              <a:gd name="T86" fmla="*/ 2147483647 w 71"/>
              <a:gd name="T87" fmla="*/ 2147483647 h 52"/>
              <a:gd name="T88" fmla="*/ 2147483647 w 71"/>
              <a:gd name="T89" fmla="*/ 2147483647 h 52"/>
              <a:gd name="T90" fmla="*/ 2147483647 w 71"/>
              <a:gd name="T91" fmla="*/ 2147483647 h 52"/>
              <a:gd name="T92" fmla="*/ 0 w 71"/>
              <a:gd name="T93" fmla="*/ 2147483647 h 52"/>
              <a:gd name="T94" fmla="*/ 2147483647 w 71"/>
              <a:gd name="T95" fmla="*/ 2147483647 h 52"/>
              <a:gd name="T96" fmla="*/ 2147483647 w 71"/>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52"/>
              <a:gd name="T149" fmla="*/ 71 w 71"/>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52">
                <a:moveTo>
                  <a:pt x="2" y="29"/>
                </a:moveTo>
                <a:lnTo>
                  <a:pt x="8" y="33"/>
                </a:lnTo>
                <a:lnTo>
                  <a:pt x="14" y="37"/>
                </a:lnTo>
                <a:lnTo>
                  <a:pt x="20" y="42"/>
                </a:lnTo>
                <a:lnTo>
                  <a:pt x="28" y="46"/>
                </a:lnTo>
                <a:lnTo>
                  <a:pt x="35" y="51"/>
                </a:lnTo>
                <a:lnTo>
                  <a:pt x="42" y="52"/>
                </a:lnTo>
                <a:lnTo>
                  <a:pt x="50" y="52"/>
                </a:lnTo>
                <a:lnTo>
                  <a:pt x="59" y="49"/>
                </a:lnTo>
                <a:lnTo>
                  <a:pt x="63" y="45"/>
                </a:lnTo>
                <a:lnTo>
                  <a:pt x="66" y="42"/>
                </a:lnTo>
                <a:lnTo>
                  <a:pt x="69" y="36"/>
                </a:lnTo>
                <a:lnTo>
                  <a:pt x="69" y="32"/>
                </a:lnTo>
                <a:lnTo>
                  <a:pt x="71" y="27"/>
                </a:lnTo>
                <a:lnTo>
                  <a:pt x="69" y="21"/>
                </a:lnTo>
                <a:lnTo>
                  <a:pt x="68" y="17"/>
                </a:lnTo>
                <a:lnTo>
                  <a:pt x="66" y="12"/>
                </a:lnTo>
                <a:lnTo>
                  <a:pt x="66" y="11"/>
                </a:lnTo>
                <a:lnTo>
                  <a:pt x="65" y="11"/>
                </a:lnTo>
                <a:lnTo>
                  <a:pt x="65" y="9"/>
                </a:lnTo>
                <a:lnTo>
                  <a:pt x="63" y="9"/>
                </a:lnTo>
                <a:lnTo>
                  <a:pt x="63" y="8"/>
                </a:lnTo>
                <a:lnTo>
                  <a:pt x="62" y="8"/>
                </a:lnTo>
                <a:lnTo>
                  <a:pt x="60" y="6"/>
                </a:lnTo>
                <a:lnTo>
                  <a:pt x="57" y="5"/>
                </a:lnTo>
                <a:lnTo>
                  <a:pt x="53" y="5"/>
                </a:lnTo>
                <a:lnTo>
                  <a:pt x="48" y="3"/>
                </a:lnTo>
                <a:lnTo>
                  <a:pt x="45" y="3"/>
                </a:lnTo>
                <a:lnTo>
                  <a:pt x="41" y="3"/>
                </a:lnTo>
                <a:lnTo>
                  <a:pt x="37" y="3"/>
                </a:lnTo>
                <a:lnTo>
                  <a:pt x="34" y="2"/>
                </a:lnTo>
                <a:lnTo>
                  <a:pt x="29" y="2"/>
                </a:lnTo>
                <a:lnTo>
                  <a:pt x="26" y="0"/>
                </a:lnTo>
                <a:lnTo>
                  <a:pt x="25" y="0"/>
                </a:lnTo>
                <a:lnTo>
                  <a:pt x="22" y="0"/>
                </a:lnTo>
                <a:lnTo>
                  <a:pt x="19" y="0"/>
                </a:lnTo>
                <a:lnTo>
                  <a:pt x="16" y="0"/>
                </a:lnTo>
                <a:lnTo>
                  <a:pt x="14" y="2"/>
                </a:lnTo>
                <a:lnTo>
                  <a:pt x="11" y="2"/>
                </a:lnTo>
                <a:lnTo>
                  <a:pt x="8" y="3"/>
                </a:lnTo>
                <a:lnTo>
                  <a:pt x="7" y="5"/>
                </a:lnTo>
                <a:lnTo>
                  <a:pt x="5" y="8"/>
                </a:lnTo>
                <a:lnTo>
                  <a:pt x="4" y="11"/>
                </a:lnTo>
                <a:lnTo>
                  <a:pt x="2" y="14"/>
                </a:lnTo>
                <a:lnTo>
                  <a:pt x="1" y="17"/>
                </a:lnTo>
                <a:lnTo>
                  <a:pt x="0" y="21"/>
                </a:lnTo>
                <a:lnTo>
                  <a:pt x="1" y="26"/>
                </a:lnTo>
                <a:lnTo>
                  <a:pt x="2" y="29"/>
                </a:lnTo>
              </a:path>
            </a:pathLst>
          </a:custGeom>
          <a:solidFill>
            <a:srgbClr val="FFFF00"/>
          </a:solidFill>
          <a:ln w="1588">
            <a:solidFill>
              <a:srgbClr val="990000"/>
            </a:solidFill>
            <a:round/>
            <a:headEnd/>
            <a:tailEnd/>
          </a:ln>
        </p:spPr>
        <p:txBody>
          <a:bodyPr/>
          <a:lstStyle/>
          <a:p>
            <a:endParaRPr lang="en-US"/>
          </a:p>
        </p:txBody>
      </p:sp>
      <p:sp>
        <p:nvSpPr>
          <p:cNvPr id="53283" name="Freeform 34"/>
          <p:cNvSpPr>
            <a:spLocks/>
          </p:cNvSpPr>
          <p:nvPr/>
        </p:nvSpPr>
        <p:spPr bwMode="auto">
          <a:xfrm>
            <a:off x="6575428" y="4738690"/>
            <a:ext cx="100013" cy="82551"/>
          </a:xfrm>
          <a:custGeom>
            <a:avLst/>
            <a:gdLst>
              <a:gd name="T0" fmla="*/ 2147483647 w 71"/>
              <a:gd name="T1" fmla="*/ 2147483647 h 52"/>
              <a:gd name="T2" fmla="*/ 2147483647 w 71"/>
              <a:gd name="T3" fmla="*/ 2147483647 h 52"/>
              <a:gd name="T4" fmla="*/ 2147483647 w 71"/>
              <a:gd name="T5" fmla="*/ 2147483647 h 52"/>
              <a:gd name="T6" fmla="*/ 2147483647 w 71"/>
              <a:gd name="T7" fmla="*/ 2147483647 h 52"/>
              <a:gd name="T8" fmla="*/ 2147483647 w 71"/>
              <a:gd name="T9" fmla="*/ 2147483647 h 52"/>
              <a:gd name="T10" fmla="*/ 2147483647 w 71"/>
              <a:gd name="T11" fmla="*/ 2147483647 h 52"/>
              <a:gd name="T12" fmla="*/ 2147483647 w 71"/>
              <a:gd name="T13" fmla="*/ 2147483647 h 52"/>
              <a:gd name="T14" fmla="*/ 2147483647 w 71"/>
              <a:gd name="T15" fmla="*/ 2147483647 h 52"/>
              <a:gd name="T16" fmla="*/ 2147483647 w 71"/>
              <a:gd name="T17" fmla="*/ 2147483647 h 52"/>
              <a:gd name="T18" fmla="*/ 2147483647 w 71"/>
              <a:gd name="T19" fmla="*/ 2147483647 h 52"/>
              <a:gd name="T20" fmla="*/ 2147483647 w 71"/>
              <a:gd name="T21" fmla="*/ 2147483647 h 52"/>
              <a:gd name="T22" fmla="*/ 2147483647 w 71"/>
              <a:gd name="T23" fmla="*/ 2147483647 h 52"/>
              <a:gd name="T24" fmla="*/ 2147483647 w 71"/>
              <a:gd name="T25" fmla="*/ 2147483647 h 52"/>
              <a:gd name="T26" fmla="*/ 2147483647 w 71"/>
              <a:gd name="T27" fmla="*/ 2147483647 h 52"/>
              <a:gd name="T28" fmla="*/ 2147483647 w 71"/>
              <a:gd name="T29" fmla="*/ 2147483647 h 52"/>
              <a:gd name="T30" fmla="*/ 2147483647 w 71"/>
              <a:gd name="T31" fmla="*/ 2147483647 h 52"/>
              <a:gd name="T32" fmla="*/ 2147483647 w 71"/>
              <a:gd name="T33" fmla="*/ 2147483647 h 52"/>
              <a:gd name="T34" fmla="*/ 2147483647 w 71"/>
              <a:gd name="T35" fmla="*/ 2147483647 h 52"/>
              <a:gd name="T36" fmla="*/ 2147483647 w 71"/>
              <a:gd name="T37" fmla="*/ 2147483647 h 52"/>
              <a:gd name="T38" fmla="*/ 2147483647 w 71"/>
              <a:gd name="T39" fmla="*/ 2147483647 h 52"/>
              <a:gd name="T40" fmla="*/ 2147483647 w 71"/>
              <a:gd name="T41" fmla="*/ 2147483647 h 52"/>
              <a:gd name="T42" fmla="*/ 2147483647 w 71"/>
              <a:gd name="T43" fmla="*/ 2147483647 h 52"/>
              <a:gd name="T44" fmla="*/ 2147483647 w 71"/>
              <a:gd name="T45" fmla="*/ 2147483647 h 52"/>
              <a:gd name="T46" fmla="*/ 2147483647 w 71"/>
              <a:gd name="T47" fmla="*/ 2147483647 h 52"/>
              <a:gd name="T48" fmla="*/ 2147483647 w 71"/>
              <a:gd name="T49" fmla="*/ 2147483647 h 52"/>
              <a:gd name="T50" fmla="*/ 2147483647 w 71"/>
              <a:gd name="T51" fmla="*/ 2147483647 h 52"/>
              <a:gd name="T52" fmla="*/ 2147483647 w 71"/>
              <a:gd name="T53" fmla="*/ 2147483647 h 52"/>
              <a:gd name="T54" fmla="*/ 2147483647 w 71"/>
              <a:gd name="T55" fmla="*/ 2147483647 h 52"/>
              <a:gd name="T56" fmla="*/ 2147483647 w 71"/>
              <a:gd name="T57" fmla="*/ 2147483647 h 52"/>
              <a:gd name="T58" fmla="*/ 2147483647 w 71"/>
              <a:gd name="T59" fmla="*/ 2147483647 h 52"/>
              <a:gd name="T60" fmla="*/ 2147483647 w 71"/>
              <a:gd name="T61" fmla="*/ 2147483647 h 52"/>
              <a:gd name="T62" fmla="*/ 2147483647 w 71"/>
              <a:gd name="T63" fmla="*/ 2147483647 h 52"/>
              <a:gd name="T64" fmla="*/ 2147483647 w 71"/>
              <a:gd name="T65" fmla="*/ 2147483647 h 52"/>
              <a:gd name="T66" fmla="*/ 2147483647 w 71"/>
              <a:gd name="T67" fmla="*/ 0 h 52"/>
              <a:gd name="T68" fmla="*/ 2147483647 w 71"/>
              <a:gd name="T69" fmla="*/ 0 h 52"/>
              <a:gd name="T70" fmla="*/ 2147483647 w 71"/>
              <a:gd name="T71" fmla="*/ 0 h 52"/>
              <a:gd name="T72" fmla="*/ 2147483647 w 71"/>
              <a:gd name="T73" fmla="*/ 0 h 52"/>
              <a:gd name="T74" fmla="*/ 2147483647 w 71"/>
              <a:gd name="T75" fmla="*/ 0 h 52"/>
              <a:gd name="T76" fmla="*/ 2147483647 w 71"/>
              <a:gd name="T77" fmla="*/ 2147483647 h 52"/>
              <a:gd name="T78" fmla="*/ 2147483647 w 71"/>
              <a:gd name="T79" fmla="*/ 2147483647 h 52"/>
              <a:gd name="T80" fmla="*/ 2147483647 w 71"/>
              <a:gd name="T81" fmla="*/ 2147483647 h 52"/>
              <a:gd name="T82" fmla="*/ 2147483647 w 71"/>
              <a:gd name="T83" fmla="*/ 2147483647 h 52"/>
              <a:gd name="T84" fmla="*/ 2147483647 w 71"/>
              <a:gd name="T85" fmla="*/ 2147483647 h 52"/>
              <a:gd name="T86" fmla="*/ 2147483647 w 71"/>
              <a:gd name="T87" fmla="*/ 2147483647 h 52"/>
              <a:gd name="T88" fmla="*/ 2147483647 w 71"/>
              <a:gd name="T89" fmla="*/ 2147483647 h 52"/>
              <a:gd name="T90" fmla="*/ 2147483647 w 71"/>
              <a:gd name="T91" fmla="*/ 2147483647 h 52"/>
              <a:gd name="T92" fmla="*/ 0 w 71"/>
              <a:gd name="T93" fmla="*/ 2147483647 h 52"/>
              <a:gd name="T94" fmla="*/ 2147483647 w 71"/>
              <a:gd name="T95" fmla="*/ 2147483647 h 52"/>
              <a:gd name="T96" fmla="*/ 2147483647 w 71"/>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52"/>
              <a:gd name="T149" fmla="*/ 71 w 71"/>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52">
                <a:moveTo>
                  <a:pt x="2" y="29"/>
                </a:moveTo>
                <a:lnTo>
                  <a:pt x="8" y="33"/>
                </a:lnTo>
                <a:lnTo>
                  <a:pt x="14" y="37"/>
                </a:lnTo>
                <a:lnTo>
                  <a:pt x="20" y="42"/>
                </a:lnTo>
                <a:lnTo>
                  <a:pt x="28" y="46"/>
                </a:lnTo>
                <a:lnTo>
                  <a:pt x="35" y="51"/>
                </a:lnTo>
                <a:lnTo>
                  <a:pt x="42" y="52"/>
                </a:lnTo>
                <a:lnTo>
                  <a:pt x="50" y="52"/>
                </a:lnTo>
                <a:lnTo>
                  <a:pt x="59" y="49"/>
                </a:lnTo>
                <a:lnTo>
                  <a:pt x="63" y="45"/>
                </a:lnTo>
                <a:lnTo>
                  <a:pt x="66" y="42"/>
                </a:lnTo>
                <a:lnTo>
                  <a:pt x="69" y="36"/>
                </a:lnTo>
                <a:lnTo>
                  <a:pt x="69" y="32"/>
                </a:lnTo>
                <a:lnTo>
                  <a:pt x="71" y="27"/>
                </a:lnTo>
                <a:lnTo>
                  <a:pt x="69" y="21"/>
                </a:lnTo>
                <a:lnTo>
                  <a:pt x="68" y="17"/>
                </a:lnTo>
                <a:lnTo>
                  <a:pt x="66" y="12"/>
                </a:lnTo>
                <a:lnTo>
                  <a:pt x="66" y="11"/>
                </a:lnTo>
                <a:lnTo>
                  <a:pt x="65" y="11"/>
                </a:lnTo>
                <a:lnTo>
                  <a:pt x="65" y="9"/>
                </a:lnTo>
                <a:lnTo>
                  <a:pt x="63" y="9"/>
                </a:lnTo>
                <a:lnTo>
                  <a:pt x="63" y="8"/>
                </a:lnTo>
                <a:lnTo>
                  <a:pt x="62" y="8"/>
                </a:lnTo>
                <a:lnTo>
                  <a:pt x="60" y="6"/>
                </a:lnTo>
                <a:lnTo>
                  <a:pt x="57" y="5"/>
                </a:lnTo>
                <a:lnTo>
                  <a:pt x="53" y="5"/>
                </a:lnTo>
                <a:lnTo>
                  <a:pt x="48" y="3"/>
                </a:lnTo>
                <a:lnTo>
                  <a:pt x="45" y="3"/>
                </a:lnTo>
                <a:lnTo>
                  <a:pt x="41" y="3"/>
                </a:lnTo>
                <a:lnTo>
                  <a:pt x="37" y="3"/>
                </a:lnTo>
                <a:lnTo>
                  <a:pt x="34" y="2"/>
                </a:lnTo>
                <a:lnTo>
                  <a:pt x="29" y="2"/>
                </a:lnTo>
                <a:lnTo>
                  <a:pt x="26" y="0"/>
                </a:lnTo>
                <a:lnTo>
                  <a:pt x="25" y="0"/>
                </a:lnTo>
                <a:lnTo>
                  <a:pt x="22" y="0"/>
                </a:lnTo>
                <a:lnTo>
                  <a:pt x="19" y="0"/>
                </a:lnTo>
                <a:lnTo>
                  <a:pt x="16" y="0"/>
                </a:lnTo>
                <a:lnTo>
                  <a:pt x="14" y="2"/>
                </a:lnTo>
                <a:lnTo>
                  <a:pt x="11" y="2"/>
                </a:lnTo>
                <a:lnTo>
                  <a:pt x="8" y="3"/>
                </a:lnTo>
                <a:lnTo>
                  <a:pt x="7" y="5"/>
                </a:lnTo>
                <a:lnTo>
                  <a:pt x="5" y="8"/>
                </a:lnTo>
                <a:lnTo>
                  <a:pt x="4" y="11"/>
                </a:lnTo>
                <a:lnTo>
                  <a:pt x="2" y="14"/>
                </a:lnTo>
                <a:lnTo>
                  <a:pt x="1" y="17"/>
                </a:lnTo>
                <a:lnTo>
                  <a:pt x="0" y="21"/>
                </a:lnTo>
                <a:lnTo>
                  <a:pt x="1" y="26"/>
                </a:lnTo>
                <a:lnTo>
                  <a:pt x="2" y="29"/>
                </a:lnTo>
              </a:path>
            </a:pathLst>
          </a:custGeom>
          <a:solidFill>
            <a:srgbClr val="FFFF00"/>
          </a:solidFill>
          <a:ln w="4763">
            <a:solidFill>
              <a:srgbClr val="990000"/>
            </a:solidFill>
            <a:round/>
            <a:headEnd/>
            <a:tailEnd/>
          </a:ln>
        </p:spPr>
        <p:txBody>
          <a:bodyPr/>
          <a:lstStyle/>
          <a:p>
            <a:endParaRPr lang="en-US"/>
          </a:p>
        </p:txBody>
      </p:sp>
      <p:sp>
        <p:nvSpPr>
          <p:cNvPr id="53284" name="Freeform 35"/>
          <p:cNvSpPr>
            <a:spLocks/>
          </p:cNvSpPr>
          <p:nvPr/>
        </p:nvSpPr>
        <p:spPr bwMode="auto">
          <a:xfrm>
            <a:off x="6510341" y="4684716"/>
            <a:ext cx="66675" cy="77787"/>
          </a:xfrm>
          <a:custGeom>
            <a:avLst/>
            <a:gdLst>
              <a:gd name="T0" fmla="*/ 2147483647 w 47"/>
              <a:gd name="T1" fmla="*/ 2147483647 h 49"/>
              <a:gd name="T2" fmla="*/ 2147483647 w 47"/>
              <a:gd name="T3" fmla="*/ 2147483647 h 49"/>
              <a:gd name="T4" fmla="*/ 2147483647 w 47"/>
              <a:gd name="T5" fmla="*/ 2147483647 h 49"/>
              <a:gd name="T6" fmla="*/ 2147483647 w 47"/>
              <a:gd name="T7" fmla="*/ 2147483647 h 49"/>
              <a:gd name="T8" fmla="*/ 2147483647 w 47"/>
              <a:gd name="T9" fmla="*/ 2147483647 h 49"/>
              <a:gd name="T10" fmla="*/ 2147483647 w 47"/>
              <a:gd name="T11" fmla="*/ 2147483647 h 49"/>
              <a:gd name="T12" fmla="*/ 2147483647 w 47"/>
              <a:gd name="T13" fmla="*/ 2147483647 h 49"/>
              <a:gd name="T14" fmla="*/ 2147483647 w 47"/>
              <a:gd name="T15" fmla="*/ 2147483647 h 49"/>
              <a:gd name="T16" fmla="*/ 2147483647 w 47"/>
              <a:gd name="T17" fmla="*/ 2147483647 h 49"/>
              <a:gd name="T18" fmla="*/ 2147483647 w 47"/>
              <a:gd name="T19" fmla="*/ 2147483647 h 49"/>
              <a:gd name="T20" fmla="*/ 2147483647 w 47"/>
              <a:gd name="T21" fmla="*/ 2147483647 h 49"/>
              <a:gd name="T22" fmla="*/ 2147483647 w 47"/>
              <a:gd name="T23" fmla="*/ 2147483647 h 49"/>
              <a:gd name="T24" fmla="*/ 2147483647 w 47"/>
              <a:gd name="T25" fmla="*/ 2147483647 h 49"/>
              <a:gd name="T26" fmla="*/ 2147483647 w 47"/>
              <a:gd name="T27" fmla="*/ 2147483647 h 49"/>
              <a:gd name="T28" fmla="*/ 2147483647 w 47"/>
              <a:gd name="T29" fmla="*/ 2147483647 h 49"/>
              <a:gd name="T30" fmla="*/ 2147483647 w 47"/>
              <a:gd name="T31" fmla="*/ 2147483647 h 49"/>
              <a:gd name="T32" fmla="*/ 2147483647 w 47"/>
              <a:gd name="T33" fmla="*/ 2147483647 h 49"/>
              <a:gd name="T34" fmla="*/ 2147483647 w 47"/>
              <a:gd name="T35" fmla="*/ 2147483647 h 49"/>
              <a:gd name="T36" fmla="*/ 2147483647 w 47"/>
              <a:gd name="T37" fmla="*/ 2147483647 h 49"/>
              <a:gd name="T38" fmla="*/ 2147483647 w 47"/>
              <a:gd name="T39" fmla="*/ 2147483647 h 49"/>
              <a:gd name="T40" fmla="*/ 2147483647 w 47"/>
              <a:gd name="T41" fmla="*/ 2147483647 h 49"/>
              <a:gd name="T42" fmla="*/ 2147483647 w 47"/>
              <a:gd name="T43" fmla="*/ 2147483647 h 49"/>
              <a:gd name="T44" fmla="*/ 2147483647 w 47"/>
              <a:gd name="T45" fmla="*/ 2147483647 h 49"/>
              <a:gd name="T46" fmla="*/ 2147483647 w 47"/>
              <a:gd name="T47" fmla="*/ 2147483647 h 49"/>
              <a:gd name="T48" fmla="*/ 2147483647 w 47"/>
              <a:gd name="T49" fmla="*/ 2147483647 h 49"/>
              <a:gd name="T50" fmla="*/ 2147483647 w 47"/>
              <a:gd name="T51" fmla="*/ 2147483647 h 49"/>
              <a:gd name="T52" fmla="*/ 2147483647 w 47"/>
              <a:gd name="T53" fmla="*/ 2147483647 h 49"/>
              <a:gd name="T54" fmla="*/ 2147483647 w 47"/>
              <a:gd name="T55" fmla="*/ 2147483647 h 49"/>
              <a:gd name="T56" fmla="*/ 2147483647 w 47"/>
              <a:gd name="T57" fmla="*/ 2147483647 h 49"/>
              <a:gd name="T58" fmla="*/ 2147483647 w 47"/>
              <a:gd name="T59" fmla="*/ 2147483647 h 49"/>
              <a:gd name="T60" fmla="*/ 2147483647 w 47"/>
              <a:gd name="T61" fmla="*/ 2147483647 h 49"/>
              <a:gd name="T62" fmla="*/ 2147483647 w 47"/>
              <a:gd name="T63" fmla="*/ 2147483647 h 49"/>
              <a:gd name="T64" fmla="*/ 2147483647 w 47"/>
              <a:gd name="T65" fmla="*/ 2147483647 h 49"/>
              <a:gd name="T66" fmla="*/ 2147483647 w 47"/>
              <a:gd name="T67" fmla="*/ 2147483647 h 49"/>
              <a:gd name="T68" fmla="*/ 2147483647 w 47"/>
              <a:gd name="T69" fmla="*/ 2147483647 h 49"/>
              <a:gd name="T70" fmla="*/ 2147483647 w 47"/>
              <a:gd name="T71" fmla="*/ 2147483647 h 49"/>
              <a:gd name="T72" fmla="*/ 2147483647 w 47"/>
              <a:gd name="T73" fmla="*/ 2147483647 h 49"/>
              <a:gd name="T74" fmla="*/ 2147483647 w 47"/>
              <a:gd name="T75" fmla="*/ 2147483647 h 49"/>
              <a:gd name="T76" fmla="*/ 2147483647 w 47"/>
              <a:gd name="T77" fmla="*/ 0 h 49"/>
              <a:gd name="T78" fmla="*/ 2147483647 w 47"/>
              <a:gd name="T79" fmla="*/ 0 h 49"/>
              <a:gd name="T80" fmla="*/ 2147483647 w 47"/>
              <a:gd name="T81" fmla="*/ 2147483647 h 49"/>
              <a:gd name="T82" fmla="*/ 2147483647 w 47"/>
              <a:gd name="T83" fmla="*/ 2147483647 h 49"/>
              <a:gd name="T84" fmla="*/ 2147483647 w 47"/>
              <a:gd name="T85" fmla="*/ 2147483647 h 49"/>
              <a:gd name="T86" fmla="*/ 2147483647 w 47"/>
              <a:gd name="T87" fmla="*/ 2147483647 h 49"/>
              <a:gd name="T88" fmla="*/ 2147483647 w 47"/>
              <a:gd name="T89" fmla="*/ 2147483647 h 49"/>
              <a:gd name="T90" fmla="*/ 0 w 47"/>
              <a:gd name="T91" fmla="*/ 2147483647 h 49"/>
              <a:gd name="T92" fmla="*/ 0 w 47"/>
              <a:gd name="T93" fmla="*/ 2147483647 h 49"/>
              <a:gd name="T94" fmla="*/ 2147483647 w 47"/>
              <a:gd name="T95" fmla="*/ 2147483647 h 49"/>
              <a:gd name="T96" fmla="*/ 2147483647 w 47"/>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7"/>
              <a:gd name="T148" fmla="*/ 0 h 49"/>
              <a:gd name="T149" fmla="*/ 47 w 47"/>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7" h="49">
                <a:moveTo>
                  <a:pt x="1" y="23"/>
                </a:moveTo>
                <a:lnTo>
                  <a:pt x="3" y="26"/>
                </a:lnTo>
                <a:lnTo>
                  <a:pt x="4" y="29"/>
                </a:lnTo>
                <a:lnTo>
                  <a:pt x="6" y="32"/>
                </a:lnTo>
                <a:lnTo>
                  <a:pt x="9" y="34"/>
                </a:lnTo>
                <a:lnTo>
                  <a:pt x="12" y="37"/>
                </a:lnTo>
                <a:lnTo>
                  <a:pt x="14" y="40"/>
                </a:lnTo>
                <a:lnTo>
                  <a:pt x="17" y="42"/>
                </a:lnTo>
                <a:lnTo>
                  <a:pt x="20" y="43"/>
                </a:lnTo>
                <a:lnTo>
                  <a:pt x="23" y="45"/>
                </a:lnTo>
                <a:lnTo>
                  <a:pt x="26" y="46"/>
                </a:lnTo>
                <a:lnTo>
                  <a:pt x="29" y="48"/>
                </a:lnTo>
                <a:lnTo>
                  <a:pt x="32" y="49"/>
                </a:lnTo>
                <a:lnTo>
                  <a:pt x="35" y="49"/>
                </a:lnTo>
                <a:lnTo>
                  <a:pt x="38" y="49"/>
                </a:lnTo>
                <a:lnTo>
                  <a:pt x="41" y="48"/>
                </a:lnTo>
                <a:lnTo>
                  <a:pt x="44" y="45"/>
                </a:lnTo>
                <a:lnTo>
                  <a:pt x="44" y="43"/>
                </a:lnTo>
                <a:lnTo>
                  <a:pt x="44" y="42"/>
                </a:lnTo>
                <a:lnTo>
                  <a:pt x="44" y="40"/>
                </a:lnTo>
                <a:lnTo>
                  <a:pt x="44" y="39"/>
                </a:lnTo>
                <a:lnTo>
                  <a:pt x="46" y="36"/>
                </a:lnTo>
                <a:lnTo>
                  <a:pt x="47" y="32"/>
                </a:lnTo>
                <a:lnTo>
                  <a:pt x="47" y="29"/>
                </a:lnTo>
                <a:lnTo>
                  <a:pt x="47" y="24"/>
                </a:lnTo>
                <a:lnTo>
                  <a:pt x="46" y="21"/>
                </a:lnTo>
                <a:lnTo>
                  <a:pt x="44" y="18"/>
                </a:lnTo>
                <a:lnTo>
                  <a:pt x="41" y="17"/>
                </a:lnTo>
                <a:lnTo>
                  <a:pt x="38" y="14"/>
                </a:lnTo>
                <a:lnTo>
                  <a:pt x="34" y="11"/>
                </a:lnTo>
                <a:lnTo>
                  <a:pt x="29" y="9"/>
                </a:lnTo>
                <a:lnTo>
                  <a:pt x="26" y="6"/>
                </a:lnTo>
                <a:lnTo>
                  <a:pt x="22" y="3"/>
                </a:lnTo>
                <a:lnTo>
                  <a:pt x="17" y="2"/>
                </a:lnTo>
                <a:lnTo>
                  <a:pt x="13" y="0"/>
                </a:lnTo>
                <a:lnTo>
                  <a:pt x="10" y="0"/>
                </a:lnTo>
                <a:lnTo>
                  <a:pt x="6" y="2"/>
                </a:lnTo>
                <a:lnTo>
                  <a:pt x="4" y="3"/>
                </a:lnTo>
                <a:lnTo>
                  <a:pt x="3" y="5"/>
                </a:lnTo>
                <a:lnTo>
                  <a:pt x="1" y="8"/>
                </a:lnTo>
                <a:lnTo>
                  <a:pt x="1" y="11"/>
                </a:lnTo>
                <a:lnTo>
                  <a:pt x="0" y="14"/>
                </a:lnTo>
                <a:lnTo>
                  <a:pt x="0" y="17"/>
                </a:lnTo>
                <a:lnTo>
                  <a:pt x="1" y="20"/>
                </a:lnTo>
                <a:lnTo>
                  <a:pt x="1" y="2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5" name="Freeform 36"/>
          <p:cNvSpPr>
            <a:spLocks/>
          </p:cNvSpPr>
          <p:nvPr/>
        </p:nvSpPr>
        <p:spPr bwMode="auto">
          <a:xfrm>
            <a:off x="6510341" y="4684716"/>
            <a:ext cx="66675" cy="77787"/>
          </a:xfrm>
          <a:custGeom>
            <a:avLst/>
            <a:gdLst>
              <a:gd name="T0" fmla="*/ 2147483647 w 47"/>
              <a:gd name="T1" fmla="*/ 2147483647 h 49"/>
              <a:gd name="T2" fmla="*/ 2147483647 w 47"/>
              <a:gd name="T3" fmla="*/ 2147483647 h 49"/>
              <a:gd name="T4" fmla="*/ 2147483647 w 47"/>
              <a:gd name="T5" fmla="*/ 2147483647 h 49"/>
              <a:gd name="T6" fmla="*/ 2147483647 w 47"/>
              <a:gd name="T7" fmla="*/ 2147483647 h 49"/>
              <a:gd name="T8" fmla="*/ 2147483647 w 47"/>
              <a:gd name="T9" fmla="*/ 2147483647 h 49"/>
              <a:gd name="T10" fmla="*/ 2147483647 w 47"/>
              <a:gd name="T11" fmla="*/ 2147483647 h 49"/>
              <a:gd name="T12" fmla="*/ 2147483647 w 47"/>
              <a:gd name="T13" fmla="*/ 2147483647 h 49"/>
              <a:gd name="T14" fmla="*/ 2147483647 w 47"/>
              <a:gd name="T15" fmla="*/ 2147483647 h 49"/>
              <a:gd name="T16" fmla="*/ 2147483647 w 47"/>
              <a:gd name="T17" fmla="*/ 2147483647 h 49"/>
              <a:gd name="T18" fmla="*/ 2147483647 w 47"/>
              <a:gd name="T19" fmla="*/ 2147483647 h 49"/>
              <a:gd name="T20" fmla="*/ 2147483647 w 47"/>
              <a:gd name="T21" fmla="*/ 2147483647 h 49"/>
              <a:gd name="T22" fmla="*/ 2147483647 w 47"/>
              <a:gd name="T23" fmla="*/ 2147483647 h 49"/>
              <a:gd name="T24" fmla="*/ 2147483647 w 47"/>
              <a:gd name="T25" fmla="*/ 2147483647 h 49"/>
              <a:gd name="T26" fmla="*/ 2147483647 w 47"/>
              <a:gd name="T27" fmla="*/ 2147483647 h 49"/>
              <a:gd name="T28" fmla="*/ 2147483647 w 47"/>
              <a:gd name="T29" fmla="*/ 2147483647 h 49"/>
              <a:gd name="T30" fmla="*/ 2147483647 w 47"/>
              <a:gd name="T31" fmla="*/ 2147483647 h 49"/>
              <a:gd name="T32" fmla="*/ 2147483647 w 47"/>
              <a:gd name="T33" fmla="*/ 2147483647 h 49"/>
              <a:gd name="T34" fmla="*/ 2147483647 w 47"/>
              <a:gd name="T35" fmla="*/ 2147483647 h 49"/>
              <a:gd name="T36" fmla="*/ 2147483647 w 47"/>
              <a:gd name="T37" fmla="*/ 2147483647 h 49"/>
              <a:gd name="T38" fmla="*/ 2147483647 w 47"/>
              <a:gd name="T39" fmla="*/ 2147483647 h 49"/>
              <a:gd name="T40" fmla="*/ 2147483647 w 47"/>
              <a:gd name="T41" fmla="*/ 2147483647 h 49"/>
              <a:gd name="T42" fmla="*/ 2147483647 w 47"/>
              <a:gd name="T43" fmla="*/ 2147483647 h 49"/>
              <a:gd name="T44" fmla="*/ 2147483647 w 47"/>
              <a:gd name="T45" fmla="*/ 2147483647 h 49"/>
              <a:gd name="T46" fmla="*/ 2147483647 w 47"/>
              <a:gd name="T47" fmla="*/ 2147483647 h 49"/>
              <a:gd name="T48" fmla="*/ 2147483647 w 47"/>
              <a:gd name="T49" fmla="*/ 2147483647 h 49"/>
              <a:gd name="T50" fmla="*/ 2147483647 w 47"/>
              <a:gd name="T51" fmla="*/ 2147483647 h 49"/>
              <a:gd name="T52" fmla="*/ 2147483647 w 47"/>
              <a:gd name="T53" fmla="*/ 2147483647 h 49"/>
              <a:gd name="T54" fmla="*/ 2147483647 w 47"/>
              <a:gd name="T55" fmla="*/ 2147483647 h 49"/>
              <a:gd name="T56" fmla="*/ 2147483647 w 47"/>
              <a:gd name="T57" fmla="*/ 2147483647 h 49"/>
              <a:gd name="T58" fmla="*/ 2147483647 w 47"/>
              <a:gd name="T59" fmla="*/ 2147483647 h 49"/>
              <a:gd name="T60" fmla="*/ 2147483647 w 47"/>
              <a:gd name="T61" fmla="*/ 2147483647 h 49"/>
              <a:gd name="T62" fmla="*/ 2147483647 w 47"/>
              <a:gd name="T63" fmla="*/ 2147483647 h 49"/>
              <a:gd name="T64" fmla="*/ 2147483647 w 47"/>
              <a:gd name="T65" fmla="*/ 2147483647 h 49"/>
              <a:gd name="T66" fmla="*/ 2147483647 w 47"/>
              <a:gd name="T67" fmla="*/ 2147483647 h 49"/>
              <a:gd name="T68" fmla="*/ 2147483647 w 47"/>
              <a:gd name="T69" fmla="*/ 2147483647 h 49"/>
              <a:gd name="T70" fmla="*/ 2147483647 w 47"/>
              <a:gd name="T71" fmla="*/ 2147483647 h 49"/>
              <a:gd name="T72" fmla="*/ 2147483647 w 47"/>
              <a:gd name="T73" fmla="*/ 2147483647 h 49"/>
              <a:gd name="T74" fmla="*/ 2147483647 w 47"/>
              <a:gd name="T75" fmla="*/ 2147483647 h 49"/>
              <a:gd name="T76" fmla="*/ 2147483647 w 47"/>
              <a:gd name="T77" fmla="*/ 0 h 49"/>
              <a:gd name="T78" fmla="*/ 2147483647 w 47"/>
              <a:gd name="T79" fmla="*/ 0 h 49"/>
              <a:gd name="T80" fmla="*/ 2147483647 w 47"/>
              <a:gd name="T81" fmla="*/ 2147483647 h 49"/>
              <a:gd name="T82" fmla="*/ 2147483647 w 47"/>
              <a:gd name="T83" fmla="*/ 2147483647 h 49"/>
              <a:gd name="T84" fmla="*/ 2147483647 w 47"/>
              <a:gd name="T85" fmla="*/ 2147483647 h 49"/>
              <a:gd name="T86" fmla="*/ 2147483647 w 47"/>
              <a:gd name="T87" fmla="*/ 2147483647 h 49"/>
              <a:gd name="T88" fmla="*/ 2147483647 w 47"/>
              <a:gd name="T89" fmla="*/ 2147483647 h 49"/>
              <a:gd name="T90" fmla="*/ 0 w 47"/>
              <a:gd name="T91" fmla="*/ 2147483647 h 49"/>
              <a:gd name="T92" fmla="*/ 0 w 47"/>
              <a:gd name="T93" fmla="*/ 2147483647 h 49"/>
              <a:gd name="T94" fmla="*/ 2147483647 w 47"/>
              <a:gd name="T95" fmla="*/ 2147483647 h 49"/>
              <a:gd name="T96" fmla="*/ 2147483647 w 47"/>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7"/>
              <a:gd name="T148" fmla="*/ 0 h 49"/>
              <a:gd name="T149" fmla="*/ 47 w 47"/>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7" h="49">
                <a:moveTo>
                  <a:pt x="1" y="23"/>
                </a:moveTo>
                <a:lnTo>
                  <a:pt x="3" y="26"/>
                </a:lnTo>
                <a:lnTo>
                  <a:pt x="4" y="29"/>
                </a:lnTo>
                <a:lnTo>
                  <a:pt x="6" y="32"/>
                </a:lnTo>
                <a:lnTo>
                  <a:pt x="9" y="34"/>
                </a:lnTo>
                <a:lnTo>
                  <a:pt x="12" y="37"/>
                </a:lnTo>
                <a:lnTo>
                  <a:pt x="14" y="40"/>
                </a:lnTo>
                <a:lnTo>
                  <a:pt x="17" y="42"/>
                </a:lnTo>
                <a:lnTo>
                  <a:pt x="20" y="43"/>
                </a:lnTo>
                <a:lnTo>
                  <a:pt x="23" y="45"/>
                </a:lnTo>
                <a:lnTo>
                  <a:pt x="26" y="46"/>
                </a:lnTo>
                <a:lnTo>
                  <a:pt x="29" y="48"/>
                </a:lnTo>
                <a:lnTo>
                  <a:pt x="32" y="49"/>
                </a:lnTo>
                <a:lnTo>
                  <a:pt x="35" y="49"/>
                </a:lnTo>
                <a:lnTo>
                  <a:pt x="38" y="49"/>
                </a:lnTo>
                <a:lnTo>
                  <a:pt x="41" y="48"/>
                </a:lnTo>
                <a:lnTo>
                  <a:pt x="44" y="45"/>
                </a:lnTo>
                <a:lnTo>
                  <a:pt x="44" y="43"/>
                </a:lnTo>
                <a:lnTo>
                  <a:pt x="44" y="42"/>
                </a:lnTo>
                <a:lnTo>
                  <a:pt x="44" y="40"/>
                </a:lnTo>
                <a:lnTo>
                  <a:pt x="44" y="39"/>
                </a:lnTo>
                <a:lnTo>
                  <a:pt x="46" y="36"/>
                </a:lnTo>
                <a:lnTo>
                  <a:pt x="47" y="32"/>
                </a:lnTo>
                <a:lnTo>
                  <a:pt x="47" y="29"/>
                </a:lnTo>
                <a:lnTo>
                  <a:pt x="47" y="24"/>
                </a:lnTo>
                <a:lnTo>
                  <a:pt x="46" y="21"/>
                </a:lnTo>
                <a:lnTo>
                  <a:pt x="44" y="18"/>
                </a:lnTo>
                <a:lnTo>
                  <a:pt x="41" y="17"/>
                </a:lnTo>
                <a:lnTo>
                  <a:pt x="38" y="14"/>
                </a:lnTo>
                <a:lnTo>
                  <a:pt x="34" y="11"/>
                </a:lnTo>
                <a:lnTo>
                  <a:pt x="29" y="9"/>
                </a:lnTo>
                <a:lnTo>
                  <a:pt x="26" y="6"/>
                </a:lnTo>
                <a:lnTo>
                  <a:pt x="22" y="3"/>
                </a:lnTo>
                <a:lnTo>
                  <a:pt x="17" y="2"/>
                </a:lnTo>
                <a:lnTo>
                  <a:pt x="13" y="0"/>
                </a:lnTo>
                <a:lnTo>
                  <a:pt x="10" y="0"/>
                </a:lnTo>
                <a:lnTo>
                  <a:pt x="6" y="2"/>
                </a:lnTo>
                <a:lnTo>
                  <a:pt x="4" y="3"/>
                </a:lnTo>
                <a:lnTo>
                  <a:pt x="3" y="5"/>
                </a:lnTo>
                <a:lnTo>
                  <a:pt x="1" y="8"/>
                </a:lnTo>
                <a:lnTo>
                  <a:pt x="1" y="11"/>
                </a:lnTo>
                <a:lnTo>
                  <a:pt x="0" y="14"/>
                </a:lnTo>
                <a:lnTo>
                  <a:pt x="0" y="17"/>
                </a:lnTo>
                <a:lnTo>
                  <a:pt x="1" y="20"/>
                </a:lnTo>
                <a:lnTo>
                  <a:pt x="1" y="23"/>
                </a:lnTo>
              </a:path>
            </a:pathLst>
          </a:custGeom>
          <a:solidFill>
            <a:srgbClr val="FFFF00"/>
          </a:solidFill>
          <a:ln w="4763">
            <a:solidFill>
              <a:srgbClr val="990000"/>
            </a:solidFill>
            <a:round/>
            <a:headEnd/>
            <a:tailEnd/>
          </a:ln>
        </p:spPr>
        <p:txBody>
          <a:bodyPr/>
          <a:lstStyle/>
          <a:p>
            <a:endParaRPr lang="en-US"/>
          </a:p>
        </p:txBody>
      </p:sp>
      <p:sp>
        <p:nvSpPr>
          <p:cNvPr id="53286" name="Freeform 37"/>
          <p:cNvSpPr>
            <a:spLocks/>
          </p:cNvSpPr>
          <p:nvPr/>
        </p:nvSpPr>
        <p:spPr bwMode="auto">
          <a:xfrm>
            <a:off x="6445251" y="4662488"/>
            <a:ext cx="57151" cy="76200"/>
          </a:xfrm>
          <a:custGeom>
            <a:avLst/>
            <a:gdLst>
              <a:gd name="T0" fmla="*/ 2147483647 w 40"/>
              <a:gd name="T1" fmla="*/ 2147483647 h 48"/>
              <a:gd name="T2" fmla="*/ 2147483647 w 40"/>
              <a:gd name="T3" fmla="*/ 2147483647 h 48"/>
              <a:gd name="T4" fmla="*/ 2147483647 w 40"/>
              <a:gd name="T5" fmla="*/ 2147483647 h 48"/>
              <a:gd name="T6" fmla="*/ 2147483647 w 40"/>
              <a:gd name="T7" fmla="*/ 2147483647 h 48"/>
              <a:gd name="T8" fmla="*/ 0 w 40"/>
              <a:gd name="T9" fmla="*/ 2147483647 h 48"/>
              <a:gd name="T10" fmla="*/ 0 w 40"/>
              <a:gd name="T11" fmla="*/ 2147483647 h 48"/>
              <a:gd name="T12" fmla="*/ 0 w 40"/>
              <a:gd name="T13" fmla="*/ 2147483647 h 48"/>
              <a:gd name="T14" fmla="*/ 2147483647 w 40"/>
              <a:gd name="T15" fmla="*/ 2147483647 h 48"/>
              <a:gd name="T16" fmla="*/ 2147483647 w 40"/>
              <a:gd name="T17" fmla="*/ 2147483647 h 48"/>
              <a:gd name="T18" fmla="*/ 2147483647 w 40"/>
              <a:gd name="T19" fmla="*/ 2147483647 h 48"/>
              <a:gd name="T20" fmla="*/ 2147483647 w 40"/>
              <a:gd name="T21" fmla="*/ 2147483647 h 48"/>
              <a:gd name="T22" fmla="*/ 2147483647 w 40"/>
              <a:gd name="T23" fmla="*/ 2147483647 h 48"/>
              <a:gd name="T24" fmla="*/ 2147483647 w 40"/>
              <a:gd name="T25" fmla="*/ 2147483647 h 48"/>
              <a:gd name="T26" fmla="*/ 2147483647 w 40"/>
              <a:gd name="T27" fmla="*/ 2147483647 h 48"/>
              <a:gd name="T28" fmla="*/ 2147483647 w 40"/>
              <a:gd name="T29" fmla="*/ 2147483647 h 48"/>
              <a:gd name="T30" fmla="*/ 2147483647 w 40"/>
              <a:gd name="T31" fmla="*/ 2147483647 h 48"/>
              <a:gd name="T32" fmla="*/ 2147483647 w 40"/>
              <a:gd name="T33" fmla="*/ 2147483647 h 48"/>
              <a:gd name="T34" fmla="*/ 2147483647 w 40"/>
              <a:gd name="T35" fmla="*/ 2147483647 h 48"/>
              <a:gd name="T36" fmla="*/ 2147483647 w 40"/>
              <a:gd name="T37" fmla="*/ 2147483647 h 48"/>
              <a:gd name="T38" fmla="*/ 2147483647 w 40"/>
              <a:gd name="T39" fmla="*/ 2147483647 h 48"/>
              <a:gd name="T40" fmla="*/ 2147483647 w 40"/>
              <a:gd name="T41" fmla="*/ 2147483647 h 48"/>
              <a:gd name="T42" fmla="*/ 2147483647 w 40"/>
              <a:gd name="T43" fmla="*/ 2147483647 h 48"/>
              <a:gd name="T44" fmla="*/ 2147483647 w 40"/>
              <a:gd name="T45" fmla="*/ 2147483647 h 48"/>
              <a:gd name="T46" fmla="*/ 2147483647 w 40"/>
              <a:gd name="T47" fmla="*/ 2147483647 h 48"/>
              <a:gd name="T48" fmla="*/ 2147483647 w 40"/>
              <a:gd name="T49" fmla="*/ 2147483647 h 48"/>
              <a:gd name="T50" fmla="*/ 2147483647 w 40"/>
              <a:gd name="T51" fmla="*/ 2147483647 h 48"/>
              <a:gd name="T52" fmla="*/ 2147483647 w 40"/>
              <a:gd name="T53" fmla="*/ 2147483647 h 48"/>
              <a:gd name="T54" fmla="*/ 2147483647 w 40"/>
              <a:gd name="T55" fmla="*/ 2147483647 h 48"/>
              <a:gd name="T56" fmla="*/ 2147483647 w 40"/>
              <a:gd name="T57" fmla="*/ 2147483647 h 48"/>
              <a:gd name="T58" fmla="*/ 2147483647 w 40"/>
              <a:gd name="T59" fmla="*/ 2147483647 h 48"/>
              <a:gd name="T60" fmla="*/ 2147483647 w 40"/>
              <a:gd name="T61" fmla="*/ 2147483647 h 48"/>
              <a:gd name="T62" fmla="*/ 2147483647 w 40"/>
              <a:gd name="T63" fmla="*/ 2147483647 h 48"/>
              <a:gd name="T64" fmla="*/ 2147483647 w 40"/>
              <a:gd name="T65" fmla="*/ 2147483647 h 48"/>
              <a:gd name="T66" fmla="*/ 2147483647 w 40"/>
              <a:gd name="T67" fmla="*/ 0 h 48"/>
              <a:gd name="T68" fmla="*/ 2147483647 w 40"/>
              <a:gd name="T69" fmla="*/ 0 h 48"/>
              <a:gd name="T70" fmla="*/ 2147483647 w 40"/>
              <a:gd name="T71" fmla="*/ 0 h 48"/>
              <a:gd name="T72" fmla="*/ 2147483647 w 40"/>
              <a:gd name="T73" fmla="*/ 2147483647 h 48"/>
              <a:gd name="T74" fmla="*/ 2147483647 w 40"/>
              <a:gd name="T75" fmla="*/ 2147483647 h 48"/>
              <a:gd name="T76" fmla="*/ 2147483647 w 40"/>
              <a:gd name="T77" fmla="*/ 2147483647 h 48"/>
              <a:gd name="T78" fmla="*/ 2147483647 w 40"/>
              <a:gd name="T79" fmla="*/ 2147483647 h 48"/>
              <a:gd name="T80" fmla="*/ 2147483647 w 40"/>
              <a:gd name="T81" fmla="*/ 2147483647 h 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0"/>
              <a:gd name="T124" fmla="*/ 0 h 48"/>
              <a:gd name="T125" fmla="*/ 40 w 40"/>
              <a:gd name="T126" fmla="*/ 48 h 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0" h="48">
                <a:moveTo>
                  <a:pt x="10" y="11"/>
                </a:moveTo>
                <a:lnTo>
                  <a:pt x="7" y="16"/>
                </a:lnTo>
                <a:lnTo>
                  <a:pt x="4" y="22"/>
                </a:lnTo>
                <a:lnTo>
                  <a:pt x="1" y="26"/>
                </a:lnTo>
                <a:lnTo>
                  <a:pt x="0" y="32"/>
                </a:lnTo>
                <a:lnTo>
                  <a:pt x="0" y="37"/>
                </a:lnTo>
                <a:lnTo>
                  <a:pt x="0" y="41"/>
                </a:lnTo>
                <a:lnTo>
                  <a:pt x="3" y="44"/>
                </a:lnTo>
                <a:lnTo>
                  <a:pt x="7" y="47"/>
                </a:lnTo>
                <a:lnTo>
                  <a:pt x="12" y="48"/>
                </a:lnTo>
                <a:lnTo>
                  <a:pt x="15" y="48"/>
                </a:lnTo>
                <a:lnTo>
                  <a:pt x="19" y="48"/>
                </a:lnTo>
                <a:lnTo>
                  <a:pt x="23" y="47"/>
                </a:lnTo>
                <a:lnTo>
                  <a:pt x="26" y="47"/>
                </a:lnTo>
                <a:lnTo>
                  <a:pt x="31" y="46"/>
                </a:lnTo>
                <a:lnTo>
                  <a:pt x="34" y="44"/>
                </a:lnTo>
                <a:lnTo>
                  <a:pt x="38" y="41"/>
                </a:lnTo>
                <a:lnTo>
                  <a:pt x="38" y="40"/>
                </a:lnTo>
                <a:lnTo>
                  <a:pt x="40" y="40"/>
                </a:lnTo>
                <a:lnTo>
                  <a:pt x="40" y="38"/>
                </a:lnTo>
                <a:lnTo>
                  <a:pt x="40" y="37"/>
                </a:lnTo>
                <a:lnTo>
                  <a:pt x="40" y="35"/>
                </a:lnTo>
                <a:lnTo>
                  <a:pt x="40" y="34"/>
                </a:lnTo>
                <a:lnTo>
                  <a:pt x="38" y="31"/>
                </a:lnTo>
                <a:lnTo>
                  <a:pt x="37" y="26"/>
                </a:lnTo>
                <a:lnTo>
                  <a:pt x="37" y="22"/>
                </a:lnTo>
                <a:lnTo>
                  <a:pt x="37" y="19"/>
                </a:lnTo>
                <a:lnTo>
                  <a:pt x="35" y="14"/>
                </a:lnTo>
                <a:lnTo>
                  <a:pt x="34" y="10"/>
                </a:lnTo>
                <a:lnTo>
                  <a:pt x="32" y="7"/>
                </a:lnTo>
                <a:lnTo>
                  <a:pt x="31" y="3"/>
                </a:lnTo>
                <a:lnTo>
                  <a:pt x="28" y="0"/>
                </a:lnTo>
                <a:lnTo>
                  <a:pt x="25" y="0"/>
                </a:lnTo>
                <a:lnTo>
                  <a:pt x="22" y="0"/>
                </a:lnTo>
                <a:lnTo>
                  <a:pt x="19" y="1"/>
                </a:lnTo>
                <a:lnTo>
                  <a:pt x="16" y="4"/>
                </a:lnTo>
                <a:lnTo>
                  <a:pt x="13" y="7"/>
                </a:lnTo>
                <a:lnTo>
                  <a:pt x="12" y="10"/>
                </a:lnTo>
                <a:lnTo>
                  <a:pt x="10" y="1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7" name="Freeform 38"/>
          <p:cNvSpPr>
            <a:spLocks/>
          </p:cNvSpPr>
          <p:nvPr/>
        </p:nvSpPr>
        <p:spPr bwMode="auto">
          <a:xfrm>
            <a:off x="6445251" y="4662488"/>
            <a:ext cx="57151" cy="76200"/>
          </a:xfrm>
          <a:custGeom>
            <a:avLst/>
            <a:gdLst>
              <a:gd name="T0" fmla="*/ 2147483647 w 40"/>
              <a:gd name="T1" fmla="*/ 2147483647 h 48"/>
              <a:gd name="T2" fmla="*/ 2147483647 w 40"/>
              <a:gd name="T3" fmla="*/ 2147483647 h 48"/>
              <a:gd name="T4" fmla="*/ 2147483647 w 40"/>
              <a:gd name="T5" fmla="*/ 2147483647 h 48"/>
              <a:gd name="T6" fmla="*/ 2147483647 w 40"/>
              <a:gd name="T7" fmla="*/ 2147483647 h 48"/>
              <a:gd name="T8" fmla="*/ 0 w 40"/>
              <a:gd name="T9" fmla="*/ 2147483647 h 48"/>
              <a:gd name="T10" fmla="*/ 0 w 40"/>
              <a:gd name="T11" fmla="*/ 2147483647 h 48"/>
              <a:gd name="T12" fmla="*/ 0 w 40"/>
              <a:gd name="T13" fmla="*/ 2147483647 h 48"/>
              <a:gd name="T14" fmla="*/ 2147483647 w 40"/>
              <a:gd name="T15" fmla="*/ 2147483647 h 48"/>
              <a:gd name="T16" fmla="*/ 2147483647 w 40"/>
              <a:gd name="T17" fmla="*/ 2147483647 h 48"/>
              <a:gd name="T18" fmla="*/ 2147483647 w 40"/>
              <a:gd name="T19" fmla="*/ 2147483647 h 48"/>
              <a:gd name="T20" fmla="*/ 2147483647 w 40"/>
              <a:gd name="T21" fmla="*/ 2147483647 h 48"/>
              <a:gd name="T22" fmla="*/ 2147483647 w 40"/>
              <a:gd name="T23" fmla="*/ 2147483647 h 48"/>
              <a:gd name="T24" fmla="*/ 2147483647 w 40"/>
              <a:gd name="T25" fmla="*/ 2147483647 h 48"/>
              <a:gd name="T26" fmla="*/ 2147483647 w 40"/>
              <a:gd name="T27" fmla="*/ 2147483647 h 48"/>
              <a:gd name="T28" fmla="*/ 2147483647 w 40"/>
              <a:gd name="T29" fmla="*/ 2147483647 h 48"/>
              <a:gd name="T30" fmla="*/ 2147483647 w 40"/>
              <a:gd name="T31" fmla="*/ 2147483647 h 48"/>
              <a:gd name="T32" fmla="*/ 2147483647 w 40"/>
              <a:gd name="T33" fmla="*/ 2147483647 h 48"/>
              <a:gd name="T34" fmla="*/ 2147483647 w 40"/>
              <a:gd name="T35" fmla="*/ 2147483647 h 48"/>
              <a:gd name="T36" fmla="*/ 2147483647 w 40"/>
              <a:gd name="T37" fmla="*/ 2147483647 h 48"/>
              <a:gd name="T38" fmla="*/ 2147483647 w 40"/>
              <a:gd name="T39" fmla="*/ 2147483647 h 48"/>
              <a:gd name="T40" fmla="*/ 2147483647 w 40"/>
              <a:gd name="T41" fmla="*/ 2147483647 h 48"/>
              <a:gd name="T42" fmla="*/ 2147483647 w 40"/>
              <a:gd name="T43" fmla="*/ 2147483647 h 48"/>
              <a:gd name="T44" fmla="*/ 2147483647 w 40"/>
              <a:gd name="T45" fmla="*/ 2147483647 h 48"/>
              <a:gd name="T46" fmla="*/ 2147483647 w 40"/>
              <a:gd name="T47" fmla="*/ 2147483647 h 48"/>
              <a:gd name="T48" fmla="*/ 2147483647 w 40"/>
              <a:gd name="T49" fmla="*/ 2147483647 h 48"/>
              <a:gd name="T50" fmla="*/ 2147483647 w 40"/>
              <a:gd name="T51" fmla="*/ 2147483647 h 48"/>
              <a:gd name="T52" fmla="*/ 2147483647 w 40"/>
              <a:gd name="T53" fmla="*/ 2147483647 h 48"/>
              <a:gd name="T54" fmla="*/ 2147483647 w 40"/>
              <a:gd name="T55" fmla="*/ 2147483647 h 48"/>
              <a:gd name="T56" fmla="*/ 2147483647 w 40"/>
              <a:gd name="T57" fmla="*/ 2147483647 h 48"/>
              <a:gd name="T58" fmla="*/ 2147483647 w 40"/>
              <a:gd name="T59" fmla="*/ 2147483647 h 48"/>
              <a:gd name="T60" fmla="*/ 2147483647 w 40"/>
              <a:gd name="T61" fmla="*/ 2147483647 h 48"/>
              <a:gd name="T62" fmla="*/ 2147483647 w 40"/>
              <a:gd name="T63" fmla="*/ 2147483647 h 48"/>
              <a:gd name="T64" fmla="*/ 2147483647 w 40"/>
              <a:gd name="T65" fmla="*/ 2147483647 h 48"/>
              <a:gd name="T66" fmla="*/ 2147483647 w 40"/>
              <a:gd name="T67" fmla="*/ 0 h 48"/>
              <a:gd name="T68" fmla="*/ 2147483647 w 40"/>
              <a:gd name="T69" fmla="*/ 0 h 48"/>
              <a:gd name="T70" fmla="*/ 2147483647 w 40"/>
              <a:gd name="T71" fmla="*/ 0 h 48"/>
              <a:gd name="T72" fmla="*/ 2147483647 w 40"/>
              <a:gd name="T73" fmla="*/ 2147483647 h 48"/>
              <a:gd name="T74" fmla="*/ 2147483647 w 40"/>
              <a:gd name="T75" fmla="*/ 2147483647 h 48"/>
              <a:gd name="T76" fmla="*/ 2147483647 w 40"/>
              <a:gd name="T77" fmla="*/ 2147483647 h 48"/>
              <a:gd name="T78" fmla="*/ 2147483647 w 40"/>
              <a:gd name="T79" fmla="*/ 2147483647 h 48"/>
              <a:gd name="T80" fmla="*/ 2147483647 w 40"/>
              <a:gd name="T81" fmla="*/ 2147483647 h 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0"/>
              <a:gd name="T124" fmla="*/ 0 h 48"/>
              <a:gd name="T125" fmla="*/ 40 w 40"/>
              <a:gd name="T126" fmla="*/ 48 h 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0" h="48">
                <a:moveTo>
                  <a:pt x="10" y="11"/>
                </a:moveTo>
                <a:lnTo>
                  <a:pt x="7" y="16"/>
                </a:lnTo>
                <a:lnTo>
                  <a:pt x="4" y="22"/>
                </a:lnTo>
                <a:lnTo>
                  <a:pt x="1" y="26"/>
                </a:lnTo>
                <a:lnTo>
                  <a:pt x="0" y="32"/>
                </a:lnTo>
                <a:lnTo>
                  <a:pt x="0" y="37"/>
                </a:lnTo>
                <a:lnTo>
                  <a:pt x="0" y="41"/>
                </a:lnTo>
                <a:lnTo>
                  <a:pt x="3" y="44"/>
                </a:lnTo>
                <a:lnTo>
                  <a:pt x="7" y="47"/>
                </a:lnTo>
                <a:lnTo>
                  <a:pt x="12" y="48"/>
                </a:lnTo>
                <a:lnTo>
                  <a:pt x="15" y="48"/>
                </a:lnTo>
                <a:lnTo>
                  <a:pt x="19" y="48"/>
                </a:lnTo>
                <a:lnTo>
                  <a:pt x="23" y="47"/>
                </a:lnTo>
                <a:lnTo>
                  <a:pt x="26" y="47"/>
                </a:lnTo>
                <a:lnTo>
                  <a:pt x="31" y="46"/>
                </a:lnTo>
                <a:lnTo>
                  <a:pt x="34" y="44"/>
                </a:lnTo>
                <a:lnTo>
                  <a:pt x="38" y="41"/>
                </a:lnTo>
                <a:lnTo>
                  <a:pt x="38" y="40"/>
                </a:lnTo>
                <a:lnTo>
                  <a:pt x="40" y="40"/>
                </a:lnTo>
                <a:lnTo>
                  <a:pt x="40" y="38"/>
                </a:lnTo>
                <a:lnTo>
                  <a:pt x="40" y="37"/>
                </a:lnTo>
                <a:lnTo>
                  <a:pt x="40" y="35"/>
                </a:lnTo>
                <a:lnTo>
                  <a:pt x="40" y="34"/>
                </a:lnTo>
                <a:lnTo>
                  <a:pt x="38" y="31"/>
                </a:lnTo>
                <a:lnTo>
                  <a:pt x="37" y="26"/>
                </a:lnTo>
                <a:lnTo>
                  <a:pt x="37" y="22"/>
                </a:lnTo>
                <a:lnTo>
                  <a:pt x="37" y="19"/>
                </a:lnTo>
                <a:lnTo>
                  <a:pt x="35" y="14"/>
                </a:lnTo>
                <a:lnTo>
                  <a:pt x="34" y="10"/>
                </a:lnTo>
                <a:lnTo>
                  <a:pt x="32" y="7"/>
                </a:lnTo>
                <a:lnTo>
                  <a:pt x="31" y="3"/>
                </a:lnTo>
                <a:lnTo>
                  <a:pt x="28" y="0"/>
                </a:lnTo>
                <a:lnTo>
                  <a:pt x="25" y="0"/>
                </a:lnTo>
                <a:lnTo>
                  <a:pt x="22" y="0"/>
                </a:lnTo>
                <a:lnTo>
                  <a:pt x="19" y="1"/>
                </a:lnTo>
                <a:lnTo>
                  <a:pt x="16" y="4"/>
                </a:lnTo>
                <a:lnTo>
                  <a:pt x="13" y="7"/>
                </a:lnTo>
                <a:lnTo>
                  <a:pt x="12" y="10"/>
                </a:lnTo>
                <a:lnTo>
                  <a:pt x="10" y="11"/>
                </a:lnTo>
              </a:path>
            </a:pathLst>
          </a:custGeom>
          <a:solidFill>
            <a:srgbClr val="FFFF00"/>
          </a:solidFill>
          <a:ln w="4763">
            <a:solidFill>
              <a:srgbClr val="990000"/>
            </a:solidFill>
            <a:round/>
            <a:headEnd/>
            <a:tailEnd/>
          </a:ln>
        </p:spPr>
        <p:txBody>
          <a:bodyPr/>
          <a:lstStyle/>
          <a:p>
            <a:endParaRPr lang="en-US"/>
          </a:p>
        </p:txBody>
      </p:sp>
      <p:sp>
        <p:nvSpPr>
          <p:cNvPr id="53288" name="Freeform 39"/>
          <p:cNvSpPr>
            <a:spLocks/>
          </p:cNvSpPr>
          <p:nvPr/>
        </p:nvSpPr>
        <p:spPr bwMode="auto">
          <a:xfrm>
            <a:off x="6667503" y="4668839"/>
            <a:ext cx="68263" cy="87312"/>
          </a:xfrm>
          <a:custGeom>
            <a:avLst/>
            <a:gdLst>
              <a:gd name="T0" fmla="*/ 2147483647 w 48"/>
              <a:gd name="T1" fmla="*/ 2147483647 h 55"/>
              <a:gd name="T2" fmla="*/ 0 w 48"/>
              <a:gd name="T3" fmla="*/ 2147483647 h 55"/>
              <a:gd name="T4" fmla="*/ 0 w 48"/>
              <a:gd name="T5" fmla="*/ 2147483647 h 55"/>
              <a:gd name="T6" fmla="*/ 0 w 48"/>
              <a:gd name="T7" fmla="*/ 2147483647 h 55"/>
              <a:gd name="T8" fmla="*/ 2147483647 w 48"/>
              <a:gd name="T9" fmla="*/ 2147483647 h 55"/>
              <a:gd name="T10" fmla="*/ 2147483647 w 48"/>
              <a:gd name="T11" fmla="*/ 2147483647 h 55"/>
              <a:gd name="T12" fmla="*/ 2147483647 w 48"/>
              <a:gd name="T13" fmla="*/ 2147483647 h 55"/>
              <a:gd name="T14" fmla="*/ 2147483647 w 48"/>
              <a:gd name="T15" fmla="*/ 2147483647 h 55"/>
              <a:gd name="T16" fmla="*/ 2147483647 w 48"/>
              <a:gd name="T17" fmla="*/ 2147483647 h 55"/>
              <a:gd name="T18" fmla="*/ 2147483647 w 48"/>
              <a:gd name="T19" fmla="*/ 2147483647 h 55"/>
              <a:gd name="T20" fmla="*/ 2147483647 w 48"/>
              <a:gd name="T21" fmla="*/ 2147483647 h 55"/>
              <a:gd name="T22" fmla="*/ 2147483647 w 48"/>
              <a:gd name="T23" fmla="*/ 2147483647 h 55"/>
              <a:gd name="T24" fmla="*/ 2147483647 w 48"/>
              <a:gd name="T25" fmla="*/ 2147483647 h 55"/>
              <a:gd name="T26" fmla="*/ 2147483647 w 48"/>
              <a:gd name="T27" fmla="*/ 2147483647 h 55"/>
              <a:gd name="T28" fmla="*/ 2147483647 w 48"/>
              <a:gd name="T29" fmla="*/ 2147483647 h 55"/>
              <a:gd name="T30" fmla="*/ 2147483647 w 48"/>
              <a:gd name="T31" fmla="*/ 2147483647 h 55"/>
              <a:gd name="T32" fmla="*/ 2147483647 w 48"/>
              <a:gd name="T33" fmla="*/ 2147483647 h 55"/>
              <a:gd name="T34" fmla="*/ 2147483647 w 48"/>
              <a:gd name="T35" fmla="*/ 2147483647 h 55"/>
              <a:gd name="T36" fmla="*/ 2147483647 w 48"/>
              <a:gd name="T37" fmla="*/ 2147483647 h 55"/>
              <a:gd name="T38" fmla="*/ 2147483647 w 48"/>
              <a:gd name="T39" fmla="*/ 2147483647 h 55"/>
              <a:gd name="T40" fmla="*/ 2147483647 w 48"/>
              <a:gd name="T41" fmla="*/ 2147483647 h 55"/>
              <a:gd name="T42" fmla="*/ 2147483647 w 48"/>
              <a:gd name="T43" fmla="*/ 2147483647 h 55"/>
              <a:gd name="T44" fmla="*/ 2147483647 w 48"/>
              <a:gd name="T45" fmla="*/ 2147483647 h 55"/>
              <a:gd name="T46" fmla="*/ 2147483647 w 48"/>
              <a:gd name="T47" fmla="*/ 2147483647 h 55"/>
              <a:gd name="T48" fmla="*/ 2147483647 w 48"/>
              <a:gd name="T49" fmla="*/ 2147483647 h 55"/>
              <a:gd name="T50" fmla="*/ 2147483647 w 48"/>
              <a:gd name="T51" fmla="*/ 2147483647 h 55"/>
              <a:gd name="T52" fmla="*/ 2147483647 w 48"/>
              <a:gd name="T53" fmla="*/ 2147483647 h 55"/>
              <a:gd name="T54" fmla="*/ 2147483647 w 48"/>
              <a:gd name="T55" fmla="*/ 2147483647 h 55"/>
              <a:gd name="T56" fmla="*/ 2147483647 w 48"/>
              <a:gd name="T57" fmla="*/ 2147483647 h 55"/>
              <a:gd name="T58" fmla="*/ 2147483647 w 48"/>
              <a:gd name="T59" fmla="*/ 2147483647 h 55"/>
              <a:gd name="T60" fmla="*/ 2147483647 w 48"/>
              <a:gd name="T61" fmla="*/ 2147483647 h 55"/>
              <a:gd name="T62" fmla="*/ 2147483647 w 48"/>
              <a:gd name="T63" fmla="*/ 2147483647 h 55"/>
              <a:gd name="T64" fmla="*/ 2147483647 w 48"/>
              <a:gd name="T65" fmla="*/ 0 h 55"/>
              <a:gd name="T66" fmla="*/ 2147483647 w 48"/>
              <a:gd name="T67" fmla="*/ 0 h 55"/>
              <a:gd name="T68" fmla="*/ 2147483647 w 48"/>
              <a:gd name="T69" fmla="*/ 2147483647 h 55"/>
              <a:gd name="T70" fmla="*/ 2147483647 w 48"/>
              <a:gd name="T71" fmla="*/ 2147483647 h 55"/>
              <a:gd name="T72" fmla="*/ 2147483647 w 48"/>
              <a:gd name="T73" fmla="*/ 2147483647 h 55"/>
              <a:gd name="T74" fmla="*/ 2147483647 w 48"/>
              <a:gd name="T75" fmla="*/ 2147483647 h 55"/>
              <a:gd name="T76" fmla="*/ 2147483647 w 48"/>
              <a:gd name="T77" fmla="*/ 2147483647 h 55"/>
              <a:gd name="T78" fmla="*/ 2147483647 w 48"/>
              <a:gd name="T79" fmla="*/ 2147483647 h 55"/>
              <a:gd name="T80" fmla="*/ 2147483647 w 48"/>
              <a:gd name="T81" fmla="*/ 2147483647 h 55"/>
              <a:gd name="T82" fmla="*/ 2147483647 w 48"/>
              <a:gd name="T83" fmla="*/ 2147483647 h 55"/>
              <a:gd name="T84" fmla="*/ 2147483647 w 48"/>
              <a:gd name="T85" fmla="*/ 2147483647 h 55"/>
              <a:gd name="T86" fmla="*/ 2147483647 w 48"/>
              <a:gd name="T87" fmla="*/ 2147483647 h 55"/>
              <a:gd name="T88" fmla="*/ 2147483647 w 48"/>
              <a:gd name="T89" fmla="*/ 2147483647 h 55"/>
              <a:gd name="T90" fmla="*/ 2147483647 w 48"/>
              <a:gd name="T91" fmla="*/ 2147483647 h 55"/>
              <a:gd name="T92" fmla="*/ 2147483647 w 48"/>
              <a:gd name="T93" fmla="*/ 2147483647 h 55"/>
              <a:gd name="T94" fmla="*/ 2147483647 w 48"/>
              <a:gd name="T95" fmla="*/ 2147483647 h 55"/>
              <a:gd name="T96" fmla="*/ 2147483647 w 48"/>
              <a:gd name="T97" fmla="*/ 2147483647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8"/>
              <a:gd name="T148" fmla="*/ 0 h 55"/>
              <a:gd name="T149" fmla="*/ 48 w 48"/>
              <a:gd name="T150" fmla="*/ 55 h 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8" h="55">
                <a:moveTo>
                  <a:pt x="1" y="24"/>
                </a:moveTo>
                <a:lnTo>
                  <a:pt x="0" y="28"/>
                </a:lnTo>
                <a:lnTo>
                  <a:pt x="0" y="33"/>
                </a:lnTo>
                <a:lnTo>
                  <a:pt x="0" y="36"/>
                </a:lnTo>
                <a:lnTo>
                  <a:pt x="1" y="40"/>
                </a:lnTo>
                <a:lnTo>
                  <a:pt x="3" y="43"/>
                </a:lnTo>
                <a:lnTo>
                  <a:pt x="6" y="47"/>
                </a:lnTo>
                <a:lnTo>
                  <a:pt x="8" y="50"/>
                </a:lnTo>
                <a:lnTo>
                  <a:pt x="11" y="53"/>
                </a:lnTo>
                <a:lnTo>
                  <a:pt x="14" y="55"/>
                </a:lnTo>
                <a:lnTo>
                  <a:pt x="16" y="55"/>
                </a:lnTo>
                <a:lnTo>
                  <a:pt x="19" y="55"/>
                </a:lnTo>
                <a:lnTo>
                  <a:pt x="20" y="55"/>
                </a:lnTo>
                <a:lnTo>
                  <a:pt x="23" y="53"/>
                </a:lnTo>
                <a:lnTo>
                  <a:pt x="25" y="53"/>
                </a:lnTo>
                <a:lnTo>
                  <a:pt x="26" y="52"/>
                </a:lnTo>
                <a:lnTo>
                  <a:pt x="28" y="50"/>
                </a:lnTo>
                <a:lnTo>
                  <a:pt x="31" y="47"/>
                </a:lnTo>
                <a:lnTo>
                  <a:pt x="34" y="44"/>
                </a:lnTo>
                <a:lnTo>
                  <a:pt x="37" y="42"/>
                </a:lnTo>
                <a:lnTo>
                  <a:pt x="40" y="39"/>
                </a:lnTo>
                <a:lnTo>
                  <a:pt x="43" y="34"/>
                </a:lnTo>
                <a:lnTo>
                  <a:pt x="44" y="31"/>
                </a:lnTo>
                <a:lnTo>
                  <a:pt x="47" y="27"/>
                </a:lnTo>
                <a:lnTo>
                  <a:pt x="47" y="22"/>
                </a:lnTo>
                <a:lnTo>
                  <a:pt x="48" y="18"/>
                </a:lnTo>
                <a:lnTo>
                  <a:pt x="47" y="13"/>
                </a:lnTo>
                <a:lnTo>
                  <a:pt x="45" y="10"/>
                </a:lnTo>
                <a:lnTo>
                  <a:pt x="43" y="7"/>
                </a:lnTo>
                <a:lnTo>
                  <a:pt x="38" y="6"/>
                </a:lnTo>
                <a:lnTo>
                  <a:pt x="35" y="4"/>
                </a:lnTo>
                <a:lnTo>
                  <a:pt x="31" y="2"/>
                </a:lnTo>
                <a:lnTo>
                  <a:pt x="28" y="0"/>
                </a:lnTo>
                <a:lnTo>
                  <a:pt x="23" y="0"/>
                </a:lnTo>
                <a:lnTo>
                  <a:pt x="19" y="2"/>
                </a:lnTo>
                <a:lnTo>
                  <a:pt x="14" y="3"/>
                </a:lnTo>
                <a:lnTo>
                  <a:pt x="11" y="6"/>
                </a:lnTo>
                <a:lnTo>
                  <a:pt x="8" y="10"/>
                </a:lnTo>
                <a:lnTo>
                  <a:pt x="6" y="15"/>
                </a:lnTo>
                <a:lnTo>
                  <a:pt x="3" y="19"/>
                </a:lnTo>
                <a:lnTo>
                  <a:pt x="1" y="24"/>
                </a:lnTo>
                <a:lnTo>
                  <a:pt x="1" y="25"/>
                </a:lnTo>
                <a:lnTo>
                  <a:pt x="1" y="2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9" name="Freeform 40"/>
          <p:cNvSpPr>
            <a:spLocks/>
          </p:cNvSpPr>
          <p:nvPr/>
        </p:nvSpPr>
        <p:spPr bwMode="auto">
          <a:xfrm>
            <a:off x="6667503" y="4668839"/>
            <a:ext cx="68263" cy="87312"/>
          </a:xfrm>
          <a:custGeom>
            <a:avLst/>
            <a:gdLst>
              <a:gd name="T0" fmla="*/ 2147483647 w 48"/>
              <a:gd name="T1" fmla="*/ 2147483647 h 55"/>
              <a:gd name="T2" fmla="*/ 0 w 48"/>
              <a:gd name="T3" fmla="*/ 2147483647 h 55"/>
              <a:gd name="T4" fmla="*/ 0 w 48"/>
              <a:gd name="T5" fmla="*/ 2147483647 h 55"/>
              <a:gd name="T6" fmla="*/ 0 w 48"/>
              <a:gd name="T7" fmla="*/ 2147483647 h 55"/>
              <a:gd name="T8" fmla="*/ 2147483647 w 48"/>
              <a:gd name="T9" fmla="*/ 2147483647 h 55"/>
              <a:gd name="T10" fmla="*/ 2147483647 w 48"/>
              <a:gd name="T11" fmla="*/ 2147483647 h 55"/>
              <a:gd name="T12" fmla="*/ 2147483647 w 48"/>
              <a:gd name="T13" fmla="*/ 2147483647 h 55"/>
              <a:gd name="T14" fmla="*/ 2147483647 w 48"/>
              <a:gd name="T15" fmla="*/ 2147483647 h 55"/>
              <a:gd name="T16" fmla="*/ 2147483647 w 48"/>
              <a:gd name="T17" fmla="*/ 2147483647 h 55"/>
              <a:gd name="T18" fmla="*/ 2147483647 w 48"/>
              <a:gd name="T19" fmla="*/ 2147483647 h 55"/>
              <a:gd name="T20" fmla="*/ 2147483647 w 48"/>
              <a:gd name="T21" fmla="*/ 2147483647 h 55"/>
              <a:gd name="T22" fmla="*/ 2147483647 w 48"/>
              <a:gd name="T23" fmla="*/ 2147483647 h 55"/>
              <a:gd name="T24" fmla="*/ 2147483647 w 48"/>
              <a:gd name="T25" fmla="*/ 2147483647 h 55"/>
              <a:gd name="T26" fmla="*/ 2147483647 w 48"/>
              <a:gd name="T27" fmla="*/ 2147483647 h 55"/>
              <a:gd name="T28" fmla="*/ 2147483647 w 48"/>
              <a:gd name="T29" fmla="*/ 2147483647 h 55"/>
              <a:gd name="T30" fmla="*/ 2147483647 w 48"/>
              <a:gd name="T31" fmla="*/ 2147483647 h 55"/>
              <a:gd name="T32" fmla="*/ 2147483647 w 48"/>
              <a:gd name="T33" fmla="*/ 2147483647 h 55"/>
              <a:gd name="T34" fmla="*/ 2147483647 w 48"/>
              <a:gd name="T35" fmla="*/ 2147483647 h 55"/>
              <a:gd name="T36" fmla="*/ 2147483647 w 48"/>
              <a:gd name="T37" fmla="*/ 2147483647 h 55"/>
              <a:gd name="T38" fmla="*/ 2147483647 w 48"/>
              <a:gd name="T39" fmla="*/ 2147483647 h 55"/>
              <a:gd name="T40" fmla="*/ 2147483647 w 48"/>
              <a:gd name="T41" fmla="*/ 2147483647 h 55"/>
              <a:gd name="T42" fmla="*/ 2147483647 w 48"/>
              <a:gd name="T43" fmla="*/ 2147483647 h 55"/>
              <a:gd name="T44" fmla="*/ 2147483647 w 48"/>
              <a:gd name="T45" fmla="*/ 2147483647 h 55"/>
              <a:gd name="T46" fmla="*/ 2147483647 w 48"/>
              <a:gd name="T47" fmla="*/ 2147483647 h 55"/>
              <a:gd name="T48" fmla="*/ 2147483647 w 48"/>
              <a:gd name="T49" fmla="*/ 2147483647 h 55"/>
              <a:gd name="T50" fmla="*/ 2147483647 w 48"/>
              <a:gd name="T51" fmla="*/ 2147483647 h 55"/>
              <a:gd name="T52" fmla="*/ 2147483647 w 48"/>
              <a:gd name="T53" fmla="*/ 2147483647 h 55"/>
              <a:gd name="T54" fmla="*/ 2147483647 w 48"/>
              <a:gd name="T55" fmla="*/ 2147483647 h 55"/>
              <a:gd name="T56" fmla="*/ 2147483647 w 48"/>
              <a:gd name="T57" fmla="*/ 2147483647 h 55"/>
              <a:gd name="T58" fmla="*/ 2147483647 w 48"/>
              <a:gd name="T59" fmla="*/ 2147483647 h 55"/>
              <a:gd name="T60" fmla="*/ 2147483647 w 48"/>
              <a:gd name="T61" fmla="*/ 2147483647 h 55"/>
              <a:gd name="T62" fmla="*/ 2147483647 w 48"/>
              <a:gd name="T63" fmla="*/ 2147483647 h 55"/>
              <a:gd name="T64" fmla="*/ 2147483647 w 48"/>
              <a:gd name="T65" fmla="*/ 0 h 55"/>
              <a:gd name="T66" fmla="*/ 2147483647 w 48"/>
              <a:gd name="T67" fmla="*/ 0 h 55"/>
              <a:gd name="T68" fmla="*/ 2147483647 w 48"/>
              <a:gd name="T69" fmla="*/ 2147483647 h 55"/>
              <a:gd name="T70" fmla="*/ 2147483647 w 48"/>
              <a:gd name="T71" fmla="*/ 2147483647 h 55"/>
              <a:gd name="T72" fmla="*/ 2147483647 w 48"/>
              <a:gd name="T73" fmla="*/ 2147483647 h 55"/>
              <a:gd name="T74" fmla="*/ 2147483647 w 48"/>
              <a:gd name="T75" fmla="*/ 2147483647 h 55"/>
              <a:gd name="T76" fmla="*/ 2147483647 w 48"/>
              <a:gd name="T77" fmla="*/ 2147483647 h 55"/>
              <a:gd name="T78" fmla="*/ 2147483647 w 48"/>
              <a:gd name="T79" fmla="*/ 2147483647 h 55"/>
              <a:gd name="T80" fmla="*/ 2147483647 w 48"/>
              <a:gd name="T81" fmla="*/ 2147483647 h 55"/>
              <a:gd name="T82" fmla="*/ 2147483647 w 48"/>
              <a:gd name="T83" fmla="*/ 2147483647 h 55"/>
              <a:gd name="T84" fmla="*/ 2147483647 w 48"/>
              <a:gd name="T85" fmla="*/ 2147483647 h 55"/>
              <a:gd name="T86" fmla="*/ 2147483647 w 48"/>
              <a:gd name="T87" fmla="*/ 2147483647 h 55"/>
              <a:gd name="T88" fmla="*/ 2147483647 w 48"/>
              <a:gd name="T89" fmla="*/ 2147483647 h 55"/>
              <a:gd name="T90" fmla="*/ 2147483647 w 48"/>
              <a:gd name="T91" fmla="*/ 2147483647 h 55"/>
              <a:gd name="T92" fmla="*/ 2147483647 w 48"/>
              <a:gd name="T93" fmla="*/ 2147483647 h 55"/>
              <a:gd name="T94" fmla="*/ 2147483647 w 48"/>
              <a:gd name="T95" fmla="*/ 2147483647 h 55"/>
              <a:gd name="T96" fmla="*/ 2147483647 w 48"/>
              <a:gd name="T97" fmla="*/ 2147483647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8"/>
              <a:gd name="T148" fmla="*/ 0 h 55"/>
              <a:gd name="T149" fmla="*/ 48 w 48"/>
              <a:gd name="T150" fmla="*/ 55 h 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8" h="55">
                <a:moveTo>
                  <a:pt x="1" y="24"/>
                </a:moveTo>
                <a:lnTo>
                  <a:pt x="0" y="28"/>
                </a:lnTo>
                <a:lnTo>
                  <a:pt x="0" y="33"/>
                </a:lnTo>
                <a:lnTo>
                  <a:pt x="0" y="36"/>
                </a:lnTo>
                <a:lnTo>
                  <a:pt x="1" y="40"/>
                </a:lnTo>
                <a:lnTo>
                  <a:pt x="3" y="43"/>
                </a:lnTo>
                <a:lnTo>
                  <a:pt x="6" y="47"/>
                </a:lnTo>
                <a:lnTo>
                  <a:pt x="8" y="50"/>
                </a:lnTo>
                <a:lnTo>
                  <a:pt x="11" y="53"/>
                </a:lnTo>
                <a:lnTo>
                  <a:pt x="14" y="55"/>
                </a:lnTo>
                <a:lnTo>
                  <a:pt x="16" y="55"/>
                </a:lnTo>
                <a:lnTo>
                  <a:pt x="19" y="55"/>
                </a:lnTo>
                <a:lnTo>
                  <a:pt x="20" y="55"/>
                </a:lnTo>
                <a:lnTo>
                  <a:pt x="23" y="53"/>
                </a:lnTo>
                <a:lnTo>
                  <a:pt x="25" y="53"/>
                </a:lnTo>
                <a:lnTo>
                  <a:pt x="26" y="52"/>
                </a:lnTo>
                <a:lnTo>
                  <a:pt x="28" y="50"/>
                </a:lnTo>
                <a:lnTo>
                  <a:pt x="31" y="47"/>
                </a:lnTo>
                <a:lnTo>
                  <a:pt x="34" y="44"/>
                </a:lnTo>
                <a:lnTo>
                  <a:pt x="37" y="42"/>
                </a:lnTo>
                <a:lnTo>
                  <a:pt x="40" y="39"/>
                </a:lnTo>
                <a:lnTo>
                  <a:pt x="43" y="34"/>
                </a:lnTo>
                <a:lnTo>
                  <a:pt x="44" y="31"/>
                </a:lnTo>
                <a:lnTo>
                  <a:pt x="47" y="27"/>
                </a:lnTo>
                <a:lnTo>
                  <a:pt x="47" y="22"/>
                </a:lnTo>
                <a:lnTo>
                  <a:pt x="48" y="18"/>
                </a:lnTo>
                <a:lnTo>
                  <a:pt x="47" y="13"/>
                </a:lnTo>
                <a:lnTo>
                  <a:pt x="45" y="10"/>
                </a:lnTo>
                <a:lnTo>
                  <a:pt x="43" y="7"/>
                </a:lnTo>
                <a:lnTo>
                  <a:pt x="38" y="6"/>
                </a:lnTo>
                <a:lnTo>
                  <a:pt x="35" y="4"/>
                </a:lnTo>
                <a:lnTo>
                  <a:pt x="31" y="2"/>
                </a:lnTo>
                <a:lnTo>
                  <a:pt x="28" y="0"/>
                </a:lnTo>
                <a:lnTo>
                  <a:pt x="23" y="0"/>
                </a:lnTo>
                <a:lnTo>
                  <a:pt x="19" y="2"/>
                </a:lnTo>
                <a:lnTo>
                  <a:pt x="14" y="3"/>
                </a:lnTo>
                <a:lnTo>
                  <a:pt x="11" y="6"/>
                </a:lnTo>
                <a:lnTo>
                  <a:pt x="8" y="10"/>
                </a:lnTo>
                <a:lnTo>
                  <a:pt x="6" y="15"/>
                </a:lnTo>
                <a:lnTo>
                  <a:pt x="3" y="19"/>
                </a:lnTo>
                <a:lnTo>
                  <a:pt x="1" y="24"/>
                </a:lnTo>
                <a:lnTo>
                  <a:pt x="1" y="25"/>
                </a:lnTo>
                <a:lnTo>
                  <a:pt x="1" y="24"/>
                </a:lnTo>
              </a:path>
            </a:pathLst>
          </a:custGeom>
          <a:solidFill>
            <a:srgbClr val="FFFF00"/>
          </a:solidFill>
          <a:ln w="4763">
            <a:solidFill>
              <a:srgbClr val="990000"/>
            </a:solidFill>
            <a:round/>
            <a:headEnd/>
            <a:tailEnd/>
          </a:ln>
        </p:spPr>
        <p:txBody>
          <a:bodyPr/>
          <a:lstStyle/>
          <a:p>
            <a:endParaRPr lang="en-US"/>
          </a:p>
        </p:txBody>
      </p:sp>
      <p:sp>
        <p:nvSpPr>
          <p:cNvPr id="53290" name="Freeform 41"/>
          <p:cNvSpPr>
            <a:spLocks/>
          </p:cNvSpPr>
          <p:nvPr/>
        </p:nvSpPr>
        <p:spPr bwMode="auto">
          <a:xfrm>
            <a:off x="6704014" y="4581528"/>
            <a:ext cx="74612" cy="85725"/>
          </a:xfrm>
          <a:custGeom>
            <a:avLst/>
            <a:gdLst>
              <a:gd name="T0" fmla="*/ 2147483647 w 53"/>
              <a:gd name="T1" fmla="*/ 2147483647 h 54"/>
              <a:gd name="T2" fmla="*/ 2147483647 w 53"/>
              <a:gd name="T3" fmla="*/ 2147483647 h 54"/>
              <a:gd name="T4" fmla="*/ 2147483647 w 53"/>
              <a:gd name="T5" fmla="*/ 2147483647 h 54"/>
              <a:gd name="T6" fmla="*/ 2147483647 w 53"/>
              <a:gd name="T7" fmla="*/ 2147483647 h 54"/>
              <a:gd name="T8" fmla="*/ 0 w 53"/>
              <a:gd name="T9" fmla="*/ 2147483647 h 54"/>
              <a:gd name="T10" fmla="*/ 0 w 53"/>
              <a:gd name="T11" fmla="*/ 2147483647 h 54"/>
              <a:gd name="T12" fmla="*/ 2147483647 w 53"/>
              <a:gd name="T13" fmla="*/ 2147483647 h 54"/>
              <a:gd name="T14" fmla="*/ 2147483647 w 53"/>
              <a:gd name="T15" fmla="*/ 2147483647 h 54"/>
              <a:gd name="T16" fmla="*/ 2147483647 w 53"/>
              <a:gd name="T17" fmla="*/ 2147483647 h 54"/>
              <a:gd name="T18" fmla="*/ 2147483647 w 53"/>
              <a:gd name="T19" fmla="*/ 2147483647 h 54"/>
              <a:gd name="T20" fmla="*/ 2147483647 w 53"/>
              <a:gd name="T21" fmla="*/ 2147483647 h 54"/>
              <a:gd name="T22" fmla="*/ 2147483647 w 53"/>
              <a:gd name="T23" fmla="*/ 2147483647 h 54"/>
              <a:gd name="T24" fmla="*/ 2147483647 w 53"/>
              <a:gd name="T25" fmla="*/ 2147483647 h 54"/>
              <a:gd name="T26" fmla="*/ 2147483647 w 53"/>
              <a:gd name="T27" fmla="*/ 2147483647 h 54"/>
              <a:gd name="T28" fmla="*/ 2147483647 w 53"/>
              <a:gd name="T29" fmla="*/ 2147483647 h 54"/>
              <a:gd name="T30" fmla="*/ 2147483647 w 53"/>
              <a:gd name="T31" fmla="*/ 2147483647 h 54"/>
              <a:gd name="T32" fmla="*/ 2147483647 w 53"/>
              <a:gd name="T33" fmla="*/ 2147483647 h 54"/>
              <a:gd name="T34" fmla="*/ 2147483647 w 53"/>
              <a:gd name="T35" fmla="*/ 2147483647 h 54"/>
              <a:gd name="T36" fmla="*/ 2147483647 w 53"/>
              <a:gd name="T37" fmla="*/ 2147483647 h 54"/>
              <a:gd name="T38" fmla="*/ 2147483647 w 53"/>
              <a:gd name="T39" fmla="*/ 2147483647 h 54"/>
              <a:gd name="T40" fmla="*/ 2147483647 w 53"/>
              <a:gd name="T41" fmla="*/ 2147483647 h 54"/>
              <a:gd name="T42" fmla="*/ 2147483647 w 53"/>
              <a:gd name="T43" fmla="*/ 2147483647 h 54"/>
              <a:gd name="T44" fmla="*/ 2147483647 w 53"/>
              <a:gd name="T45" fmla="*/ 2147483647 h 54"/>
              <a:gd name="T46" fmla="*/ 2147483647 w 53"/>
              <a:gd name="T47" fmla="*/ 2147483647 h 54"/>
              <a:gd name="T48" fmla="*/ 2147483647 w 53"/>
              <a:gd name="T49" fmla="*/ 2147483647 h 54"/>
              <a:gd name="T50" fmla="*/ 2147483647 w 53"/>
              <a:gd name="T51" fmla="*/ 2147483647 h 54"/>
              <a:gd name="T52" fmla="*/ 2147483647 w 53"/>
              <a:gd name="T53" fmla="*/ 2147483647 h 54"/>
              <a:gd name="T54" fmla="*/ 2147483647 w 53"/>
              <a:gd name="T55" fmla="*/ 2147483647 h 54"/>
              <a:gd name="T56" fmla="*/ 2147483647 w 53"/>
              <a:gd name="T57" fmla="*/ 2147483647 h 54"/>
              <a:gd name="T58" fmla="*/ 2147483647 w 53"/>
              <a:gd name="T59" fmla="*/ 2147483647 h 54"/>
              <a:gd name="T60" fmla="*/ 2147483647 w 53"/>
              <a:gd name="T61" fmla="*/ 2147483647 h 54"/>
              <a:gd name="T62" fmla="*/ 2147483647 w 53"/>
              <a:gd name="T63" fmla="*/ 0 h 54"/>
              <a:gd name="T64" fmla="*/ 2147483647 w 53"/>
              <a:gd name="T65" fmla="*/ 0 h 54"/>
              <a:gd name="T66" fmla="*/ 2147483647 w 53"/>
              <a:gd name="T67" fmla="*/ 0 h 54"/>
              <a:gd name="T68" fmla="*/ 2147483647 w 53"/>
              <a:gd name="T69" fmla="*/ 2147483647 h 54"/>
              <a:gd name="T70" fmla="*/ 2147483647 w 53"/>
              <a:gd name="T71" fmla="*/ 2147483647 h 54"/>
              <a:gd name="T72" fmla="*/ 2147483647 w 53"/>
              <a:gd name="T73" fmla="*/ 2147483647 h 54"/>
              <a:gd name="T74" fmla="*/ 2147483647 w 53"/>
              <a:gd name="T75" fmla="*/ 2147483647 h 54"/>
              <a:gd name="T76" fmla="*/ 2147483647 w 53"/>
              <a:gd name="T77" fmla="*/ 2147483647 h 54"/>
              <a:gd name="T78" fmla="*/ 2147483647 w 53"/>
              <a:gd name="T79" fmla="*/ 2147483647 h 54"/>
              <a:gd name="T80" fmla="*/ 2147483647 w 53"/>
              <a:gd name="T81" fmla="*/ 2147483647 h 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4"/>
              <a:gd name="T125" fmla="*/ 53 w 53"/>
              <a:gd name="T126" fmla="*/ 54 h 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4">
                <a:moveTo>
                  <a:pt x="5" y="17"/>
                </a:moveTo>
                <a:lnTo>
                  <a:pt x="3" y="21"/>
                </a:lnTo>
                <a:lnTo>
                  <a:pt x="2" y="27"/>
                </a:lnTo>
                <a:lnTo>
                  <a:pt x="2" y="31"/>
                </a:lnTo>
                <a:lnTo>
                  <a:pt x="0" y="36"/>
                </a:lnTo>
                <a:lnTo>
                  <a:pt x="0" y="40"/>
                </a:lnTo>
                <a:lnTo>
                  <a:pt x="2" y="45"/>
                </a:lnTo>
                <a:lnTo>
                  <a:pt x="5" y="48"/>
                </a:lnTo>
                <a:lnTo>
                  <a:pt x="9" y="49"/>
                </a:lnTo>
                <a:lnTo>
                  <a:pt x="12" y="51"/>
                </a:lnTo>
                <a:lnTo>
                  <a:pt x="15" y="52"/>
                </a:lnTo>
                <a:lnTo>
                  <a:pt x="18" y="52"/>
                </a:lnTo>
                <a:lnTo>
                  <a:pt x="22" y="54"/>
                </a:lnTo>
                <a:lnTo>
                  <a:pt x="25" y="54"/>
                </a:lnTo>
                <a:lnTo>
                  <a:pt x="28" y="54"/>
                </a:lnTo>
                <a:lnTo>
                  <a:pt x="31" y="54"/>
                </a:lnTo>
                <a:lnTo>
                  <a:pt x="34" y="52"/>
                </a:lnTo>
                <a:lnTo>
                  <a:pt x="39" y="51"/>
                </a:lnTo>
                <a:lnTo>
                  <a:pt x="42" y="48"/>
                </a:lnTo>
                <a:lnTo>
                  <a:pt x="45" y="45"/>
                </a:lnTo>
                <a:lnTo>
                  <a:pt x="48" y="42"/>
                </a:lnTo>
                <a:lnTo>
                  <a:pt x="51" y="39"/>
                </a:lnTo>
                <a:lnTo>
                  <a:pt x="52" y="36"/>
                </a:lnTo>
                <a:lnTo>
                  <a:pt x="53" y="33"/>
                </a:lnTo>
                <a:lnTo>
                  <a:pt x="53" y="28"/>
                </a:lnTo>
                <a:lnTo>
                  <a:pt x="53" y="22"/>
                </a:lnTo>
                <a:lnTo>
                  <a:pt x="52" y="17"/>
                </a:lnTo>
                <a:lnTo>
                  <a:pt x="49" y="12"/>
                </a:lnTo>
                <a:lnTo>
                  <a:pt x="46" y="8"/>
                </a:lnTo>
                <a:lnTo>
                  <a:pt x="42" y="3"/>
                </a:lnTo>
                <a:lnTo>
                  <a:pt x="37" y="2"/>
                </a:lnTo>
                <a:lnTo>
                  <a:pt x="31" y="0"/>
                </a:lnTo>
                <a:lnTo>
                  <a:pt x="27" y="0"/>
                </a:lnTo>
                <a:lnTo>
                  <a:pt x="24" y="0"/>
                </a:lnTo>
                <a:lnTo>
                  <a:pt x="21" y="2"/>
                </a:lnTo>
                <a:lnTo>
                  <a:pt x="18" y="5"/>
                </a:lnTo>
                <a:lnTo>
                  <a:pt x="15" y="6"/>
                </a:lnTo>
                <a:lnTo>
                  <a:pt x="12" y="9"/>
                </a:lnTo>
                <a:lnTo>
                  <a:pt x="9" y="12"/>
                </a:lnTo>
                <a:lnTo>
                  <a:pt x="6" y="15"/>
                </a:lnTo>
                <a:lnTo>
                  <a:pt x="5" y="1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1" name="Freeform 42"/>
          <p:cNvSpPr>
            <a:spLocks/>
          </p:cNvSpPr>
          <p:nvPr/>
        </p:nvSpPr>
        <p:spPr bwMode="auto">
          <a:xfrm>
            <a:off x="6704014" y="4581528"/>
            <a:ext cx="74612" cy="85725"/>
          </a:xfrm>
          <a:custGeom>
            <a:avLst/>
            <a:gdLst>
              <a:gd name="T0" fmla="*/ 2147483647 w 53"/>
              <a:gd name="T1" fmla="*/ 2147483647 h 54"/>
              <a:gd name="T2" fmla="*/ 2147483647 w 53"/>
              <a:gd name="T3" fmla="*/ 2147483647 h 54"/>
              <a:gd name="T4" fmla="*/ 2147483647 w 53"/>
              <a:gd name="T5" fmla="*/ 2147483647 h 54"/>
              <a:gd name="T6" fmla="*/ 2147483647 w 53"/>
              <a:gd name="T7" fmla="*/ 2147483647 h 54"/>
              <a:gd name="T8" fmla="*/ 0 w 53"/>
              <a:gd name="T9" fmla="*/ 2147483647 h 54"/>
              <a:gd name="T10" fmla="*/ 0 w 53"/>
              <a:gd name="T11" fmla="*/ 2147483647 h 54"/>
              <a:gd name="T12" fmla="*/ 2147483647 w 53"/>
              <a:gd name="T13" fmla="*/ 2147483647 h 54"/>
              <a:gd name="T14" fmla="*/ 2147483647 w 53"/>
              <a:gd name="T15" fmla="*/ 2147483647 h 54"/>
              <a:gd name="T16" fmla="*/ 2147483647 w 53"/>
              <a:gd name="T17" fmla="*/ 2147483647 h 54"/>
              <a:gd name="T18" fmla="*/ 2147483647 w 53"/>
              <a:gd name="T19" fmla="*/ 2147483647 h 54"/>
              <a:gd name="T20" fmla="*/ 2147483647 w 53"/>
              <a:gd name="T21" fmla="*/ 2147483647 h 54"/>
              <a:gd name="T22" fmla="*/ 2147483647 w 53"/>
              <a:gd name="T23" fmla="*/ 2147483647 h 54"/>
              <a:gd name="T24" fmla="*/ 2147483647 w 53"/>
              <a:gd name="T25" fmla="*/ 2147483647 h 54"/>
              <a:gd name="T26" fmla="*/ 2147483647 w 53"/>
              <a:gd name="T27" fmla="*/ 2147483647 h 54"/>
              <a:gd name="T28" fmla="*/ 2147483647 w 53"/>
              <a:gd name="T29" fmla="*/ 2147483647 h 54"/>
              <a:gd name="T30" fmla="*/ 2147483647 w 53"/>
              <a:gd name="T31" fmla="*/ 2147483647 h 54"/>
              <a:gd name="T32" fmla="*/ 2147483647 w 53"/>
              <a:gd name="T33" fmla="*/ 2147483647 h 54"/>
              <a:gd name="T34" fmla="*/ 2147483647 w 53"/>
              <a:gd name="T35" fmla="*/ 2147483647 h 54"/>
              <a:gd name="T36" fmla="*/ 2147483647 w 53"/>
              <a:gd name="T37" fmla="*/ 2147483647 h 54"/>
              <a:gd name="T38" fmla="*/ 2147483647 w 53"/>
              <a:gd name="T39" fmla="*/ 2147483647 h 54"/>
              <a:gd name="T40" fmla="*/ 2147483647 w 53"/>
              <a:gd name="T41" fmla="*/ 2147483647 h 54"/>
              <a:gd name="T42" fmla="*/ 2147483647 w 53"/>
              <a:gd name="T43" fmla="*/ 2147483647 h 54"/>
              <a:gd name="T44" fmla="*/ 2147483647 w 53"/>
              <a:gd name="T45" fmla="*/ 2147483647 h 54"/>
              <a:gd name="T46" fmla="*/ 2147483647 w 53"/>
              <a:gd name="T47" fmla="*/ 2147483647 h 54"/>
              <a:gd name="T48" fmla="*/ 2147483647 w 53"/>
              <a:gd name="T49" fmla="*/ 2147483647 h 54"/>
              <a:gd name="T50" fmla="*/ 2147483647 w 53"/>
              <a:gd name="T51" fmla="*/ 2147483647 h 54"/>
              <a:gd name="T52" fmla="*/ 2147483647 w 53"/>
              <a:gd name="T53" fmla="*/ 2147483647 h 54"/>
              <a:gd name="T54" fmla="*/ 2147483647 w 53"/>
              <a:gd name="T55" fmla="*/ 2147483647 h 54"/>
              <a:gd name="T56" fmla="*/ 2147483647 w 53"/>
              <a:gd name="T57" fmla="*/ 2147483647 h 54"/>
              <a:gd name="T58" fmla="*/ 2147483647 w 53"/>
              <a:gd name="T59" fmla="*/ 2147483647 h 54"/>
              <a:gd name="T60" fmla="*/ 2147483647 w 53"/>
              <a:gd name="T61" fmla="*/ 2147483647 h 54"/>
              <a:gd name="T62" fmla="*/ 2147483647 w 53"/>
              <a:gd name="T63" fmla="*/ 0 h 54"/>
              <a:gd name="T64" fmla="*/ 2147483647 w 53"/>
              <a:gd name="T65" fmla="*/ 0 h 54"/>
              <a:gd name="T66" fmla="*/ 2147483647 w 53"/>
              <a:gd name="T67" fmla="*/ 0 h 54"/>
              <a:gd name="T68" fmla="*/ 2147483647 w 53"/>
              <a:gd name="T69" fmla="*/ 2147483647 h 54"/>
              <a:gd name="T70" fmla="*/ 2147483647 w 53"/>
              <a:gd name="T71" fmla="*/ 2147483647 h 54"/>
              <a:gd name="T72" fmla="*/ 2147483647 w 53"/>
              <a:gd name="T73" fmla="*/ 2147483647 h 54"/>
              <a:gd name="T74" fmla="*/ 2147483647 w 53"/>
              <a:gd name="T75" fmla="*/ 2147483647 h 54"/>
              <a:gd name="T76" fmla="*/ 2147483647 w 53"/>
              <a:gd name="T77" fmla="*/ 2147483647 h 54"/>
              <a:gd name="T78" fmla="*/ 2147483647 w 53"/>
              <a:gd name="T79" fmla="*/ 2147483647 h 54"/>
              <a:gd name="T80" fmla="*/ 2147483647 w 53"/>
              <a:gd name="T81" fmla="*/ 2147483647 h 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4"/>
              <a:gd name="T125" fmla="*/ 53 w 53"/>
              <a:gd name="T126" fmla="*/ 54 h 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4">
                <a:moveTo>
                  <a:pt x="5" y="17"/>
                </a:moveTo>
                <a:lnTo>
                  <a:pt x="3" y="21"/>
                </a:lnTo>
                <a:lnTo>
                  <a:pt x="2" y="27"/>
                </a:lnTo>
                <a:lnTo>
                  <a:pt x="2" y="31"/>
                </a:lnTo>
                <a:lnTo>
                  <a:pt x="0" y="36"/>
                </a:lnTo>
                <a:lnTo>
                  <a:pt x="0" y="40"/>
                </a:lnTo>
                <a:lnTo>
                  <a:pt x="2" y="45"/>
                </a:lnTo>
                <a:lnTo>
                  <a:pt x="5" y="48"/>
                </a:lnTo>
                <a:lnTo>
                  <a:pt x="9" y="49"/>
                </a:lnTo>
                <a:lnTo>
                  <a:pt x="12" y="51"/>
                </a:lnTo>
                <a:lnTo>
                  <a:pt x="15" y="52"/>
                </a:lnTo>
                <a:lnTo>
                  <a:pt x="18" y="52"/>
                </a:lnTo>
                <a:lnTo>
                  <a:pt x="22" y="54"/>
                </a:lnTo>
                <a:lnTo>
                  <a:pt x="25" y="54"/>
                </a:lnTo>
                <a:lnTo>
                  <a:pt x="28" y="54"/>
                </a:lnTo>
                <a:lnTo>
                  <a:pt x="31" y="54"/>
                </a:lnTo>
                <a:lnTo>
                  <a:pt x="34" y="52"/>
                </a:lnTo>
                <a:lnTo>
                  <a:pt x="39" y="51"/>
                </a:lnTo>
                <a:lnTo>
                  <a:pt x="42" y="48"/>
                </a:lnTo>
                <a:lnTo>
                  <a:pt x="45" y="45"/>
                </a:lnTo>
                <a:lnTo>
                  <a:pt x="48" y="42"/>
                </a:lnTo>
                <a:lnTo>
                  <a:pt x="51" y="39"/>
                </a:lnTo>
                <a:lnTo>
                  <a:pt x="52" y="36"/>
                </a:lnTo>
                <a:lnTo>
                  <a:pt x="53" y="33"/>
                </a:lnTo>
                <a:lnTo>
                  <a:pt x="53" y="28"/>
                </a:lnTo>
                <a:lnTo>
                  <a:pt x="53" y="22"/>
                </a:lnTo>
                <a:lnTo>
                  <a:pt x="52" y="17"/>
                </a:lnTo>
                <a:lnTo>
                  <a:pt x="49" y="12"/>
                </a:lnTo>
                <a:lnTo>
                  <a:pt x="46" y="8"/>
                </a:lnTo>
                <a:lnTo>
                  <a:pt x="42" y="3"/>
                </a:lnTo>
                <a:lnTo>
                  <a:pt x="37" y="2"/>
                </a:lnTo>
                <a:lnTo>
                  <a:pt x="31" y="0"/>
                </a:lnTo>
                <a:lnTo>
                  <a:pt x="27" y="0"/>
                </a:lnTo>
                <a:lnTo>
                  <a:pt x="24" y="0"/>
                </a:lnTo>
                <a:lnTo>
                  <a:pt x="21" y="2"/>
                </a:lnTo>
                <a:lnTo>
                  <a:pt x="18" y="5"/>
                </a:lnTo>
                <a:lnTo>
                  <a:pt x="15" y="6"/>
                </a:lnTo>
                <a:lnTo>
                  <a:pt x="12" y="9"/>
                </a:lnTo>
                <a:lnTo>
                  <a:pt x="9" y="12"/>
                </a:lnTo>
                <a:lnTo>
                  <a:pt x="6" y="15"/>
                </a:lnTo>
                <a:lnTo>
                  <a:pt x="5" y="17"/>
                </a:lnTo>
              </a:path>
            </a:pathLst>
          </a:custGeom>
          <a:solidFill>
            <a:srgbClr val="FFFF00"/>
          </a:solidFill>
          <a:ln w="4763">
            <a:solidFill>
              <a:srgbClr val="990000"/>
            </a:solidFill>
            <a:round/>
            <a:headEnd/>
            <a:tailEnd/>
          </a:ln>
        </p:spPr>
        <p:txBody>
          <a:bodyPr/>
          <a:lstStyle/>
          <a:p>
            <a:endParaRPr lang="en-US"/>
          </a:p>
        </p:txBody>
      </p:sp>
      <p:sp>
        <p:nvSpPr>
          <p:cNvPr id="53292" name="Freeform 43"/>
          <p:cNvSpPr>
            <a:spLocks/>
          </p:cNvSpPr>
          <p:nvPr/>
        </p:nvSpPr>
        <p:spPr bwMode="auto">
          <a:xfrm>
            <a:off x="6629403" y="4521203"/>
            <a:ext cx="87313" cy="68263"/>
          </a:xfrm>
          <a:custGeom>
            <a:avLst/>
            <a:gdLst>
              <a:gd name="T0" fmla="*/ 0 w 62"/>
              <a:gd name="T1" fmla="*/ 2147483647 h 43"/>
              <a:gd name="T2" fmla="*/ 2147483647 w 62"/>
              <a:gd name="T3" fmla="*/ 2147483647 h 43"/>
              <a:gd name="T4" fmla="*/ 2147483647 w 62"/>
              <a:gd name="T5" fmla="*/ 2147483647 h 43"/>
              <a:gd name="T6" fmla="*/ 2147483647 w 62"/>
              <a:gd name="T7" fmla="*/ 2147483647 h 43"/>
              <a:gd name="T8" fmla="*/ 2147483647 w 62"/>
              <a:gd name="T9" fmla="*/ 2147483647 h 43"/>
              <a:gd name="T10" fmla="*/ 2147483647 w 62"/>
              <a:gd name="T11" fmla="*/ 2147483647 h 43"/>
              <a:gd name="T12" fmla="*/ 2147483647 w 62"/>
              <a:gd name="T13" fmla="*/ 2147483647 h 43"/>
              <a:gd name="T14" fmla="*/ 2147483647 w 62"/>
              <a:gd name="T15" fmla="*/ 2147483647 h 43"/>
              <a:gd name="T16" fmla="*/ 2147483647 w 62"/>
              <a:gd name="T17" fmla="*/ 2147483647 h 43"/>
              <a:gd name="T18" fmla="*/ 2147483647 w 62"/>
              <a:gd name="T19" fmla="*/ 2147483647 h 43"/>
              <a:gd name="T20" fmla="*/ 2147483647 w 62"/>
              <a:gd name="T21" fmla="*/ 2147483647 h 43"/>
              <a:gd name="T22" fmla="*/ 2147483647 w 62"/>
              <a:gd name="T23" fmla="*/ 2147483647 h 43"/>
              <a:gd name="T24" fmla="*/ 2147483647 w 62"/>
              <a:gd name="T25" fmla="*/ 2147483647 h 43"/>
              <a:gd name="T26" fmla="*/ 2147483647 w 62"/>
              <a:gd name="T27" fmla="*/ 2147483647 h 43"/>
              <a:gd name="T28" fmla="*/ 2147483647 w 62"/>
              <a:gd name="T29" fmla="*/ 2147483647 h 43"/>
              <a:gd name="T30" fmla="*/ 2147483647 w 62"/>
              <a:gd name="T31" fmla="*/ 2147483647 h 43"/>
              <a:gd name="T32" fmla="*/ 2147483647 w 62"/>
              <a:gd name="T33" fmla="*/ 2147483647 h 43"/>
              <a:gd name="T34" fmla="*/ 2147483647 w 62"/>
              <a:gd name="T35" fmla="*/ 2147483647 h 43"/>
              <a:gd name="T36" fmla="*/ 2147483647 w 62"/>
              <a:gd name="T37" fmla="*/ 2147483647 h 43"/>
              <a:gd name="T38" fmla="*/ 2147483647 w 62"/>
              <a:gd name="T39" fmla="*/ 2147483647 h 43"/>
              <a:gd name="T40" fmla="*/ 2147483647 w 62"/>
              <a:gd name="T41" fmla="*/ 2147483647 h 43"/>
              <a:gd name="T42" fmla="*/ 2147483647 w 62"/>
              <a:gd name="T43" fmla="*/ 2147483647 h 43"/>
              <a:gd name="T44" fmla="*/ 2147483647 w 62"/>
              <a:gd name="T45" fmla="*/ 2147483647 h 43"/>
              <a:gd name="T46" fmla="*/ 2147483647 w 62"/>
              <a:gd name="T47" fmla="*/ 2147483647 h 43"/>
              <a:gd name="T48" fmla="*/ 2147483647 w 62"/>
              <a:gd name="T49" fmla="*/ 2147483647 h 43"/>
              <a:gd name="T50" fmla="*/ 2147483647 w 62"/>
              <a:gd name="T51" fmla="*/ 2147483647 h 43"/>
              <a:gd name="T52" fmla="*/ 2147483647 w 62"/>
              <a:gd name="T53" fmla="*/ 2147483647 h 43"/>
              <a:gd name="T54" fmla="*/ 2147483647 w 62"/>
              <a:gd name="T55" fmla="*/ 2147483647 h 43"/>
              <a:gd name="T56" fmla="*/ 2147483647 w 62"/>
              <a:gd name="T57" fmla="*/ 0 h 43"/>
              <a:gd name="T58" fmla="*/ 2147483647 w 62"/>
              <a:gd name="T59" fmla="*/ 0 h 43"/>
              <a:gd name="T60" fmla="*/ 2147483647 w 62"/>
              <a:gd name="T61" fmla="*/ 2147483647 h 43"/>
              <a:gd name="T62" fmla="*/ 2147483647 w 62"/>
              <a:gd name="T63" fmla="*/ 2147483647 h 43"/>
              <a:gd name="T64" fmla="*/ 0 w 62"/>
              <a:gd name="T65" fmla="*/ 2147483647 h 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
              <a:gd name="T100" fmla="*/ 0 h 43"/>
              <a:gd name="T101" fmla="*/ 62 w 62"/>
              <a:gd name="T102" fmla="*/ 43 h 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 h="43">
                <a:moveTo>
                  <a:pt x="0" y="9"/>
                </a:moveTo>
                <a:lnTo>
                  <a:pt x="3" y="16"/>
                </a:lnTo>
                <a:lnTo>
                  <a:pt x="6" y="23"/>
                </a:lnTo>
                <a:lnTo>
                  <a:pt x="10" y="28"/>
                </a:lnTo>
                <a:lnTo>
                  <a:pt x="16" y="32"/>
                </a:lnTo>
                <a:lnTo>
                  <a:pt x="24" y="37"/>
                </a:lnTo>
                <a:lnTo>
                  <a:pt x="30" y="38"/>
                </a:lnTo>
                <a:lnTo>
                  <a:pt x="38" y="41"/>
                </a:lnTo>
                <a:lnTo>
                  <a:pt x="46" y="43"/>
                </a:lnTo>
                <a:lnTo>
                  <a:pt x="49" y="43"/>
                </a:lnTo>
                <a:lnTo>
                  <a:pt x="50" y="43"/>
                </a:lnTo>
                <a:lnTo>
                  <a:pt x="53" y="43"/>
                </a:lnTo>
                <a:lnTo>
                  <a:pt x="56" y="41"/>
                </a:lnTo>
                <a:lnTo>
                  <a:pt x="58" y="40"/>
                </a:lnTo>
                <a:lnTo>
                  <a:pt x="59" y="38"/>
                </a:lnTo>
                <a:lnTo>
                  <a:pt x="61" y="37"/>
                </a:lnTo>
                <a:lnTo>
                  <a:pt x="62" y="34"/>
                </a:lnTo>
                <a:lnTo>
                  <a:pt x="56" y="32"/>
                </a:lnTo>
                <a:lnTo>
                  <a:pt x="52" y="29"/>
                </a:lnTo>
                <a:lnTo>
                  <a:pt x="47" y="25"/>
                </a:lnTo>
                <a:lnTo>
                  <a:pt x="43" y="22"/>
                </a:lnTo>
                <a:lnTo>
                  <a:pt x="38" y="18"/>
                </a:lnTo>
                <a:lnTo>
                  <a:pt x="34" y="13"/>
                </a:lnTo>
                <a:lnTo>
                  <a:pt x="31" y="10"/>
                </a:lnTo>
                <a:lnTo>
                  <a:pt x="27" y="6"/>
                </a:lnTo>
                <a:lnTo>
                  <a:pt x="24" y="4"/>
                </a:lnTo>
                <a:lnTo>
                  <a:pt x="19" y="3"/>
                </a:lnTo>
                <a:lnTo>
                  <a:pt x="15" y="1"/>
                </a:lnTo>
                <a:lnTo>
                  <a:pt x="10" y="0"/>
                </a:lnTo>
                <a:lnTo>
                  <a:pt x="7" y="0"/>
                </a:lnTo>
                <a:lnTo>
                  <a:pt x="4" y="1"/>
                </a:lnTo>
                <a:lnTo>
                  <a:pt x="1" y="4"/>
                </a:lnTo>
                <a:lnTo>
                  <a:pt x="0" y="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3" name="Freeform 44"/>
          <p:cNvSpPr>
            <a:spLocks/>
          </p:cNvSpPr>
          <p:nvPr/>
        </p:nvSpPr>
        <p:spPr bwMode="auto">
          <a:xfrm>
            <a:off x="6629403" y="4521203"/>
            <a:ext cx="87313" cy="68263"/>
          </a:xfrm>
          <a:custGeom>
            <a:avLst/>
            <a:gdLst>
              <a:gd name="T0" fmla="*/ 0 w 62"/>
              <a:gd name="T1" fmla="*/ 2147483647 h 43"/>
              <a:gd name="T2" fmla="*/ 2147483647 w 62"/>
              <a:gd name="T3" fmla="*/ 2147483647 h 43"/>
              <a:gd name="T4" fmla="*/ 2147483647 w 62"/>
              <a:gd name="T5" fmla="*/ 2147483647 h 43"/>
              <a:gd name="T6" fmla="*/ 2147483647 w 62"/>
              <a:gd name="T7" fmla="*/ 2147483647 h 43"/>
              <a:gd name="T8" fmla="*/ 2147483647 w 62"/>
              <a:gd name="T9" fmla="*/ 2147483647 h 43"/>
              <a:gd name="T10" fmla="*/ 2147483647 w 62"/>
              <a:gd name="T11" fmla="*/ 2147483647 h 43"/>
              <a:gd name="T12" fmla="*/ 2147483647 w 62"/>
              <a:gd name="T13" fmla="*/ 2147483647 h 43"/>
              <a:gd name="T14" fmla="*/ 2147483647 w 62"/>
              <a:gd name="T15" fmla="*/ 2147483647 h 43"/>
              <a:gd name="T16" fmla="*/ 2147483647 w 62"/>
              <a:gd name="T17" fmla="*/ 2147483647 h 43"/>
              <a:gd name="T18" fmla="*/ 2147483647 w 62"/>
              <a:gd name="T19" fmla="*/ 2147483647 h 43"/>
              <a:gd name="T20" fmla="*/ 2147483647 w 62"/>
              <a:gd name="T21" fmla="*/ 2147483647 h 43"/>
              <a:gd name="T22" fmla="*/ 2147483647 w 62"/>
              <a:gd name="T23" fmla="*/ 2147483647 h 43"/>
              <a:gd name="T24" fmla="*/ 2147483647 w 62"/>
              <a:gd name="T25" fmla="*/ 2147483647 h 43"/>
              <a:gd name="T26" fmla="*/ 2147483647 w 62"/>
              <a:gd name="T27" fmla="*/ 2147483647 h 43"/>
              <a:gd name="T28" fmla="*/ 2147483647 w 62"/>
              <a:gd name="T29" fmla="*/ 2147483647 h 43"/>
              <a:gd name="T30" fmla="*/ 2147483647 w 62"/>
              <a:gd name="T31" fmla="*/ 2147483647 h 43"/>
              <a:gd name="T32" fmla="*/ 2147483647 w 62"/>
              <a:gd name="T33" fmla="*/ 2147483647 h 43"/>
              <a:gd name="T34" fmla="*/ 2147483647 w 62"/>
              <a:gd name="T35" fmla="*/ 2147483647 h 43"/>
              <a:gd name="T36" fmla="*/ 2147483647 w 62"/>
              <a:gd name="T37" fmla="*/ 2147483647 h 43"/>
              <a:gd name="T38" fmla="*/ 2147483647 w 62"/>
              <a:gd name="T39" fmla="*/ 2147483647 h 43"/>
              <a:gd name="T40" fmla="*/ 2147483647 w 62"/>
              <a:gd name="T41" fmla="*/ 2147483647 h 43"/>
              <a:gd name="T42" fmla="*/ 2147483647 w 62"/>
              <a:gd name="T43" fmla="*/ 2147483647 h 43"/>
              <a:gd name="T44" fmla="*/ 2147483647 w 62"/>
              <a:gd name="T45" fmla="*/ 2147483647 h 43"/>
              <a:gd name="T46" fmla="*/ 2147483647 w 62"/>
              <a:gd name="T47" fmla="*/ 2147483647 h 43"/>
              <a:gd name="T48" fmla="*/ 2147483647 w 62"/>
              <a:gd name="T49" fmla="*/ 2147483647 h 43"/>
              <a:gd name="T50" fmla="*/ 2147483647 w 62"/>
              <a:gd name="T51" fmla="*/ 2147483647 h 43"/>
              <a:gd name="T52" fmla="*/ 2147483647 w 62"/>
              <a:gd name="T53" fmla="*/ 2147483647 h 43"/>
              <a:gd name="T54" fmla="*/ 2147483647 w 62"/>
              <a:gd name="T55" fmla="*/ 2147483647 h 43"/>
              <a:gd name="T56" fmla="*/ 2147483647 w 62"/>
              <a:gd name="T57" fmla="*/ 0 h 43"/>
              <a:gd name="T58" fmla="*/ 2147483647 w 62"/>
              <a:gd name="T59" fmla="*/ 0 h 43"/>
              <a:gd name="T60" fmla="*/ 2147483647 w 62"/>
              <a:gd name="T61" fmla="*/ 2147483647 h 43"/>
              <a:gd name="T62" fmla="*/ 2147483647 w 62"/>
              <a:gd name="T63" fmla="*/ 2147483647 h 43"/>
              <a:gd name="T64" fmla="*/ 0 w 62"/>
              <a:gd name="T65" fmla="*/ 2147483647 h 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
              <a:gd name="T100" fmla="*/ 0 h 43"/>
              <a:gd name="T101" fmla="*/ 62 w 62"/>
              <a:gd name="T102" fmla="*/ 43 h 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 h="43">
                <a:moveTo>
                  <a:pt x="0" y="9"/>
                </a:moveTo>
                <a:lnTo>
                  <a:pt x="3" y="16"/>
                </a:lnTo>
                <a:lnTo>
                  <a:pt x="6" y="23"/>
                </a:lnTo>
                <a:lnTo>
                  <a:pt x="10" y="28"/>
                </a:lnTo>
                <a:lnTo>
                  <a:pt x="16" y="32"/>
                </a:lnTo>
                <a:lnTo>
                  <a:pt x="24" y="37"/>
                </a:lnTo>
                <a:lnTo>
                  <a:pt x="30" y="38"/>
                </a:lnTo>
                <a:lnTo>
                  <a:pt x="38" y="41"/>
                </a:lnTo>
                <a:lnTo>
                  <a:pt x="46" y="43"/>
                </a:lnTo>
                <a:lnTo>
                  <a:pt x="49" y="43"/>
                </a:lnTo>
                <a:lnTo>
                  <a:pt x="50" y="43"/>
                </a:lnTo>
                <a:lnTo>
                  <a:pt x="53" y="43"/>
                </a:lnTo>
                <a:lnTo>
                  <a:pt x="56" y="41"/>
                </a:lnTo>
                <a:lnTo>
                  <a:pt x="58" y="40"/>
                </a:lnTo>
                <a:lnTo>
                  <a:pt x="59" y="38"/>
                </a:lnTo>
                <a:lnTo>
                  <a:pt x="61" y="37"/>
                </a:lnTo>
                <a:lnTo>
                  <a:pt x="62" y="34"/>
                </a:lnTo>
                <a:lnTo>
                  <a:pt x="56" y="32"/>
                </a:lnTo>
                <a:lnTo>
                  <a:pt x="52" y="29"/>
                </a:lnTo>
                <a:lnTo>
                  <a:pt x="47" y="25"/>
                </a:lnTo>
                <a:lnTo>
                  <a:pt x="43" y="22"/>
                </a:lnTo>
                <a:lnTo>
                  <a:pt x="38" y="18"/>
                </a:lnTo>
                <a:lnTo>
                  <a:pt x="34" y="13"/>
                </a:lnTo>
                <a:lnTo>
                  <a:pt x="31" y="10"/>
                </a:lnTo>
                <a:lnTo>
                  <a:pt x="27" y="6"/>
                </a:lnTo>
                <a:lnTo>
                  <a:pt x="24" y="4"/>
                </a:lnTo>
                <a:lnTo>
                  <a:pt x="19" y="3"/>
                </a:lnTo>
                <a:lnTo>
                  <a:pt x="15" y="1"/>
                </a:lnTo>
                <a:lnTo>
                  <a:pt x="10" y="0"/>
                </a:lnTo>
                <a:lnTo>
                  <a:pt x="7" y="0"/>
                </a:lnTo>
                <a:lnTo>
                  <a:pt x="4" y="1"/>
                </a:lnTo>
                <a:lnTo>
                  <a:pt x="1" y="4"/>
                </a:lnTo>
                <a:lnTo>
                  <a:pt x="0" y="9"/>
                </a:lnTo>
              </a:path>
            </a:pathLst>
          </a:custGeom>
          <a:solidFill>
            <a:srgbClr val="FFFF00"/>
          </a:solidFill>
          <a:ln w="1588">
            <a:solidFill>
              <a:srgbClr val="990000"/>
            </a:solidFill>
            <a:round/>
            <a:headEnd/>
            <a:tailEnd/>
          </a:ln>
        </p:spPr>
        <p:txBody>
          <a:bodyPr/>
          <a:lstStyle/>
          <a:p>
            <a:endParaRPr lang="en-US"/>
          </a:p>
        </p:txBody>
      </p:sp>
      <p:sp>
        <p:nvSpPr>
          <p:cNvPr id="53294" name="Freeform 45"/>
          <p:cNvSpPr>
            <a:spLocks/>
          </p:cNvSpPr>
          <p:nvPr/>
        </p:nvSpPr>
        <p:spPr bwMode="auto">
          <a:xfrm>
            <a:off x="6629403" y="4521203"/>
            <a:ext cx="87313" cy="68263"/>
          </a:xfrm>
          <a:custGeom>
            <a:avLst/>
            <a:gdLst>
              <a:gd name="T0" fmla="*/ 0 w 62"/>
              <a:gd name="T1" fmla="*/ 2147483647 h 43"/>
              <a:gd name="T2" fmla="*/ 2147483647 w 62"/>
              <a:gd name="T3" fmla="*/ 2147483647 h 43"/>
              <a:gd name="T4" fmla="*/ 2147483647 w 62"/>
              <a:gd name="T5" fmla="*/ 2147483647 h 43"/>
              <a:gd name="T6" fmla="*/ 2147483647 w 62"/>
              <a:gd name="T7" fmla="*/ 2147483647 h 43"/>
              <a:gd name="T8" fmla="*/ 2147483647 w 62"/>
              <a:gd name="T9" fmla="*/ 2147483647 h 43"/>
              <a:gd name="T10" fmla="*/ 2147483647 w 62"/>
              <a:gd name="T11" fmla="*/ 2147483647 h 43"/>
              <a:gd name="T12" fmla="*/ 2147483647 w 62"/>
              <a:gd name="T13" fmla="*/ 2147483647 h 43"/>
              <a:gd name="T14" fmla="*/ 2147483647 w 62"/>
              <a:gd name="T15" fmla="*/ 2147483647 h 43"/>
              <a:gd name="T16" fmla="*/ 2147483647 w 62"/>
              <a:gd name="T17" fmla="*/ 2147483647 h 43"/>
              <a:gd name="T18" fmla="*/ 2147483647 w 62"/>
              <a:gd name="T19" fmla="*/ 2147483647 h 43"/>
              <a:gd name="T20" fmla="*/ 2147483647 w 62"/>
              <a:gd name="T21" fmla="*/ 2147483647 h 43"/>
              <a:gd name="T22" fmla="*/ 2147483647 w 62"/>
              <a:gd name="T23" fmla="*/ 2147483647 h 43"/>
              <a:gd name="T24" fmla="*/ 2147483647 w 62"/>
              <a:gd name="T25" fmla="*/ 2147483647 h 43"/>
              <a:gd name="T26" fmla="*/ 2147483647 w 62"/>
              <a:gd name="T27" fmla="*/ 2147483647 h 43"/>
              <a:gd name="T28" fmla="*/ 2147483647 w 62"/>
              <a:gd name="T29" fmla="*/ 2147483647 h 43"/>
              <a:gd name="T30" fmla="*/ 2147483647 w 62"/>
              <a:gd name="T31" fmla="*/ 2147483647 h 43"/>
              <a:gd name="T32" fmla="*/ 2147483647 w 62"/>
              <a:gd name="T33" fmla="*/ 2147483647 h 43"/>
              <a:gd name="T34" fmla="*/ 2147483647 w 62"/>
              <a:gd name="T35" fmla="*/ 2147483647 h 43"/>
              <a:gd name="T36" fmla="*/ 2147483647 w 62"/>
              <a:gd name="T37" fmla="*/ 2147483647 h 43"/>
              <a:gd name="T38" fmla="*/ 2147483647 w 62"/>
              <a:gd name="T39" fmla="*/ 2147483647 h 43"/>
              <a:gd name="T40" fmla="*/ 2147483647 w 62"/>
              <a:gd name="T41" fmla="*/ 2147483647 h 43"/>
              <a:gd name="T42" fmla="*/ 2147483647 w 62"/>
              <a:gd name="T43" fmla="*/ 2147483647 h 43"/>
              <a:gd name="T44" fmla="*/ 2147483647 w 62"/>
              <a:gd name="T45" fmla="*/ 2147483647 h 43"/>
              <a:gd name="T46" fmla="*/ 2147483647 w 62"/>
              <a:gd name="T47" fmla="*/ 2147483647 h 43"/>
              <a:gd name="T48" fmla="*/ 2147483647 w 62"/>
              <a:gd name="T49" fmla="*/ 2147483647 h 43"/>
              <a:gd name="T50" fmla="*/ 2147483647 w 62"/>
              <a:gd name="T51" fmla="*/ 2147483647 h 43"/>
              <a:gd name="T52" fmla="*/ 2147483647 w 62"/>
              <a:gd name="T53" fmla="*/ 2147483647 h 43"/>
              <a:gd name="T54" fmla="*/ 2147483647 w 62"/>
              <a:gd name="T55" fmla="*/ 2147483647 h 43"/>
              <a:gd name="T56" fmla="*/ 2147483647 w 62"/>
              <a:gd name="T57" fmla="*/ 0 h 43"/>
              <a:gd name="T58" fmla="*/ 2147483647 w 62"/>
              <a:gd name="T59" fmla="*/ 0 h 43"/>
              <a:gd name="T60" fmla="*/ 2147483647 w 62"/>
              <a:gd name="T61" fmla="*/ 2147483647 h 43"/>
              <a:gd name="T62" fmla="*/ 2147483647 w 62"/>
              <a:gd name="T63" fmla="*/ 2147483647 h 43"/>
              <a:gd name="T64" fmla="*/ 0 w 62"/>
              <a:gd name="T65" fmla="*/ 2147483647 h 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
              <a:gd name="T100" fmla="*/ 0 h 43"/>
              <a:gd name="T101" fmla="*/ 62 w 62"/>
              <a:gd name="T102" fmla="*/ 43 h 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 h="43">
                <a:moveTo>
                  <a:pt x="0" y="9"/>
                </a:moveTo>
                <a:lnTo>
                  <a:pt x="3" y="16"/>
                </a:lnTo>
                <a:lnTo>
                  <a:pt x="6" y="23"/>
                </a:lnTo>
                <a:lnTo>
                  <a:pt x="10" y="28"/>
                </a:lnTo>
                <a:lnTo>
                  <a:pt x="16" y="32"/>
                </a:lnTo>
                <a:lnTo>
                  <a:pt x="24" y="37"/>
                </a:lnTo>
                <a:lnTo>
                  <a:pt x="30" y="38"/>
                </a:lnTo>
                <a:lnTo>
                  <a:pt x="38" y="41"/>
                </a:lnTo>
                <a:lnTo>
                  <a:pt x="46" y="43"/>
                </a:lnTo>
                <a:lnTo>
                  <a:pt x="49" y="43"/>
                </a:lnTo>
                <a:lnTo>
                  <a:pt x="50" y="43"/>
                </a:lnTo>
                <a:lnTo>
                  <a:pt x="53" y="43"/>
                </a:lnTo>
                <a:lnTo>
                  <a:pt x="56" y="41"/>
                </a:lnTo>
                <a:lnTo>
                  <a:pt x="58" y="40"/>
                </a:lnTo>
                <a:lnTo>
                  <a:pt x="59" y="38"/>
                </a:lnTo>
                <a:lnTo>
                  <a:pt x="61" y="37"/>
                </a:lnTo>
                <a:lnTo>
                  <a:pt x="62" y="34"/>
                </a:lnTo>
                <a:lnTo>
                  <a:pt x="56" y="32"/>
                </a:lnTo>
                <a:lnTo>
                  <a:pt x="52" y="29"/>
                </a:lnTo>
                <a:lnTo>
                  <a:pt x="47" y="25"/>
                </a:lnTo>
                <a:lnTo>
                  <a:pt x="43" y="22"/>
                </a:lnTo>
                <a:lnTo>
                  <a:pt x="38" y="18"/>
                </a:lnTo>
                <a:lnTo>
                  <a:pt x="34" y="13"/>
                </a:lnTo>
                <a:lnTo>
                  <a:pt x="31" y="10"/>
                </a:lnTo>
                <a:lnTo>
                  <a:pt x="27" y="6"/>
                </a:lnTo>
                <a:lnTo>
                  <a:pt x="24" y="4"/>
                </a:lnTo>
                <a:lnTo>
                  <a:pt x="19" y="3"/>
                </a:lnTo>
                <a:lnTo>
                  <a:pt x="15" y="1"/>
                </a:lnTo>
                <a:lnTo>
                  <a:pt x="10" y="0"/>
                </a:lnTo>
                <a:lnTo>
                  <a:pt x="7" y="0"/>
                </a:lnTo>
                <a:lnTo>
                  <a:pt x="4" y="1"/>
                </a:lnTo>
                <a:lnTo>
                  <a:pt x="1" y="4"/>
                </a:lnTo>
                <a:lnTo>
                  <a:pt x="0" y="9"/>
                </a:lnTo>
              </a:path>
            </a:pathLst>
          </a:custGeom>
          <a:solidFill>
            <a:srgbClr val="FFFF00"/>
          </a:solidFill>
          <a:ln w="4763">
            <a:solidFill>
              <a:srgbClr val="990000"/>
            </a:solidFill>
            <a:round/>
            <a:headEnd/>
            <a:tailEnd/>
          </a:ln>
        </p:spPr>
        <p:txBody>
          <a:bodyPr/>
          <a:lstStyle/>
          <a:p>
            <a:endParaRPr lang="en-US"/>
          </a:p>
        </p:txBody>
      </p:sp>
      <p:sp>
        <p:nvSpPr>
          <p:cNvPr id="53295" name="Freeform 46"/>
          <p:cNvSpPr>
            <a:spLocks/>
          </p:cNvSpPr>
          <p:nvPr/>
        </p:nvSpPr>
        <p:spPr bwMode="auto">
          <a:xfrm>
            <a:off x="6623053" y="4576767"/>
            <a:ext cx="55563" cy="53975"/>
          </a:xfrm>
          <a:custGeom>
            <a:avLst/>
            <a:gdLst>
              <a:gd name="T0" fmla="*/ 2147483647 w 39"/>
              <a:gd name="T1" fmla="*/ 2147483647 h 34"/>
              <a:gd name="T2" fmla="*/ 2147483647 w 39"/>
              <a:gd name="T3" fmla="*/ 2147483647 h 34"/>
              <a:gd name="T4" fmla="*/ 2147483647 w 39"/>
              <a:gd name="T5" fmla="*/ 2147483647 h 34"/>
              <a:gd name="T6" fmla="*/ 2147483647 w 39"/>
              <a:gd name="T7" fmla="*/ 2147483647 h 34"/>
              <a:gd name="T8" fmla="*/ 2147483647 w 39"/>
              <a:gd name="T9" fmla="*/ 2147483647 h 34"/>
              <a:gd name="T10" fmla="*/ 2147483647 w 39"/>
              <a:gd name="T11" fmla="*/ 2147483647 h 34"/>
              <a:gd name="T12" fmla="*/ 2147483647 w 39"/>
              <a:gd name="T13" fmla="*/ 2147483647 h 34"/>
              <a:gd name="T14" fmla="*/ 2147483647 w 39"/>
              <a:gd name="T15" fmla="*/ 2147483647 h 34"/>
              <a:gd name="T16" fmla="*/ 2147483647 w 39"/>
              <a:gd name="T17" fmla="*/ 2147483647 h 34"/>
              <a:gd name="T18" fmla="*/ 2147483647 w 39"/>
              <a:gd name="T19" fmla="*/ 2147483647 h 34"/>
              <a:gd name="T20" fmla="*/ 2147483647 w 39"/>
              <a:gd name="T21" fmla="*/ 2147483647 h 34"/>
              <a:gd name="T22" fmla="*/ 2147483647 w 39"/>
              <a:gd name="T23" fmla="*/ 2147483647 h 34"/>
              <a:gd name="T24" fmla="*/ 2147483647 w 39"/>
              <a:gd name="T25" fmla="*/ 2147483647 h 34"/>
              <a:gd name="T26" fmla="*/ 2147483647 w 39"/>
              <a:gd name="T27" fmla="*/ 2147483647 h 34"/>
              <a:gd name="T28" fmla="*/ 2147483647 w 39"/>
              <a:gd name="T29" fmla="*/ 2147483647 h 34"/>
              <a:gd name="T30" fmla="*/ 2147483647 w 39"/>
              <a:gd name="T31" fmla="*/ 2147483647 h 34"/>
              <a:gd name="T32" fmla="*/ 2147483647 w 39"/>
              <a:gd name="T33" fmla="*/ 2147483647 h 34"/>
              <a:gd name="T34" fmla="*/ 2147483647 w 39"/>
              <a:gd name="T35" fmla="*/ 2147483647 h 34"/>
              <a:gd name="T36" fmla="*/ 2147483647 w 39"/>
              <a:gd name="T37" fmla="*/ 2147483647 h 34"/>
              <a:gd name="T38" fmla="*/ 2147483647 w 39"/>
              <a:gd name="T39" fmla="*/ 2147483647 h 34"/>
              <a:gd name="T40" fmla="*/ 2147483647 w 39"/>
              <a:gd name="T41" fmla="*/ 2147483647 h 34"/>
              <a:gd name="T42" fmla="*/ 2147483647 w 39"/>
              <a:gd name="T43" fmla="*/ 2147483647 h 34"/>
              <a:gd name="T44" fmla="*/ 2147483647 w 39"/>
              <a:gd name="T45" fmla="*/ 2147483647 h 34"/>
              <a:gd name="T46" fmla="*/ 2147483647 w 39"/>
              <a:gd name="T47" fmla="*/ 2147483647 h 34"/>
              <a:gd name="T48" fmla="*/ 2147483647 w 39"/>
              <a:gd name="T49" fmla="*/ 2147483647 h 34"/>
              <a:gd name="T50" fmla="*/ 2147483647 w 39"/>
              <a:gd name="T51" fmla="*/ 2147483647 h 34"/>
              <a:gd name="T52" fmla="*/ 2147483647 w 39"/>
              <a:gd name="T53" fmla="*/ 2147483647 h 34"/>
              <a:gd name="T54" fmla="*/ 2147483647 w 39"/>
              <a:gd name="T55" fmla="*/ 2147483647 h 34"/>
              <a:gd name="T56" fmla="*/ 2147483647 w 39"/>
              <a:gd name="T57" fmla="*/ 2147483647 h 34"/>
              <a:gd name="T58" fmla="*/ 2147483647 w 39"/>
              <a:gd name="T59" fmla="*/ 2147483647 h 34"/>
              <a:gd name="T60" fmla="*/ 2147483647 w 39"/>
              <a:gd name="T61" fmla="*/ 2147483647 h 34"/>
              <a:gd name="T62" fmla="*/ 2147483647 w 39"/>
              <a:gd name="T63" fmla="*/ 2147483647 h 34"/>
              <a:gd name="T64" fmla="*/ 2147483647 w 39"/>
              <a:gd name="T65" fmla="*/ 2147483647 h 34"/>
              <a:gd name="T66" fmla="*/ 2147483647 w 39"/>
              <a:gd name="T67" fmla="*/ 0 h 34"/>
              <a:gd name="T68" fmla="*/ 2147483647 w 39"/>
              <a:gd name="T69" fmla="*/ 0 h 34"/>
              <a:gd name="T70" fmla="*/ 2147483647 w 39"/>
              <a:gd name="T71" fmla="*/ 0 h 34"/>
              <a:gd name="T72" fmla="*/ 2147483647 w 39"/>
              <a:gd name="T73" fmla="*/ 0 h 34"/>
              <a:gd name="T74" fmla="*/ 2147483647 w 39"/>
              <a:gd name="T75" fmla="*/ 0 h 34"/>
              <a:gd name="T76" fmla="*/ 2147483647 w 39"/>
              <a:gd name="T77" fmla="*/ 0 h 34"/>
              <a:gd name="T78" fmla="*/ 2147483647 w 39"/>
              <a:gd name="T79" fmla="*/ 0 h 34"/>
              <a:gd name="T80" fmla="*/ 2147483647 w 39"/>
              <a:gd name="T81" fmla="*/ 2147483647 h 34"/>
              <a:gd name="T82" fmla="*/ 0 w 39"/>
              <a:gd name="T83" fmla="*/ 2147483647 h 34"/>
              <a:gd name="T84" fmla="*/ 0 w 39"/>
              <a:gd name="T85" fmla="*/ 2147483647 h 34"/>
              <a:gd name="T86" fmla="*/ 0 w 39"/>
              <a:gd name="T87" fmla="*/ 2147483647 h 34"/>
              <a:gd name="T88" fmla="*/ 0 w 39"/>
              <a:gd name="T89" fmla="*/ 2147483647 h 34"/>
              <a:gd name="T90" fmla="*/ 0 w 39"/>
              <a:gd name="T91" fmla="*/ 2147483647 h 34"/>
              <a:gd name="T92" fmla="*/ 2147483647 w 39"/>
              <a:gd name="T93" fmla="*/ 2147483647 h 34"/>
              <a:gd name="T94" fmla="*/ 2147483647 w 39"/>
              <a:gd name="T95" fmla="*/ 2147483647 h 34"/>
              <a:gd name="T96" fmla="*/ 2147483647 w 39"/>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9"/>
              <a:gd name="T148" fmla="*/ 0 h 34"/>
              <a:gd name="T149" fmla="*/ 39 w 39"/>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9" h="34">
                <a:moveTo>
                  <a:pt x="3" y="15"/>
                </a:moveTo>
                <a:lnTo>
                  <a:pt x="4" y="18"/>
                </a:lnTo>
                <a:lnTo>
                  <a:pt x="5" y="21"/>
                </a:lnTo>
                <a:lnTo>
                  <a:pt x="7" y="24"/>
                </a:lnTo>
                <a:lnTo>
                  <a:pt x="8" y="27"/>
                </a:lnTo>
                <a:lnTo>
                  <a:pt x="10" y="30"/>
                </a:lnTo>
                <a:lnTo>
                  <a:pt x="11" y="31"/>
                </a:lnTo>
                <a:lnTo>
                  <a:pt x="14" y="33"/>
                </a:lnTo>
                <a:lnTo>
                  <a:pt x="17" y="34"/>
                </a:lnTo>
                <a:lnTo>
                  <a:pt x="20" y="33"/>
                </a:lnTo>
                <a:lnTo>
                  <a:pt x="25" y="33"/>
                </a:lnTo>
                <a:lnTo>
                  <a:pt x="28" y="33"/>
                </a:lnTo>
                <a:lnTo>
                  <a:pt x="31" y="31"/>
                </a:lnTo>
                <a:lnTo>
                  <a:pt x="34" y="30"/>
                </a:lnTo>
                <a:lnTo>
                  <a:pt x="37" y="28"/>
                </a:lnTo>
                <a:lnTo>
                  <a:pt x="38" y="27"/>
                </a:lnTo>
                <a:lnTo>
                  <a:pt x="39" y="24"/>
                </a:lnTo>
                <a:lnTo>
                  <a:pt x="39" y="20"/>
                </a:lnTo>
                <a:lnTo>
                  <a:pt x="38" y="18"/>
                </a:lnTo>
                <a:lnTo>
                  <a:pt x="35" y="15"/>
                </a:lnTo>
                <a:lnTo>
                  <a:pt x="32" y="14"/>
                </a:lnTo>
                <a:lnTo>
                  <a:pt x="28" y="12"/>
                </a:lnTo>
                <a:lnTo>
                  <a:pt x="25" y="11"/>
                </a:lnTo>
                <a:lnTo>
                  <a:pt x="20" y="9"/>
                </a:lnTo>
                <a:lnTo>
                  <a:pt x="17" y="9"/>
                </a:lnTo>
                <a:lnTo>
                  <a:pt x="16" y="8"/>
                </a:lnTo>
                <a:lnTo>
                  <a:pt x="14" y="8"/>
                </a:lnTo>
                <a:lnTo>
                  <a:pt x="14" y="6"/>
                </a:lnTo>
                <a:lnTo>
                  <a:pt x="13" y="6"/>
                </a:lnTo>
                <a:lnTo>
                  <a:pt x="11" y="5"/>
                </a:lnTo>
                <a:lnTo>
                  <a:pt x="11" y="3"/>
                </a:lnTo>
                <a:lnTo>
                  <a:pt x="10" y="2"/>
                </a:lnTo>
                <a:lnTo>
                  <a:pt x="8" y="2"/>
                </a:lnTo>
                <a:lnTo>
                  <a:pt x="8" y="0"/>
                </a:lnTo>
                <a:lnTo>
                  <a:pt x="7" y="0"/>
                </a:lnTo>
                <a:lnTo>
                  <a:pt x="5" y="0"/>
                </a:lnTo>
                <a:lnTo>
                  <a:pt x="4" y="0"/>
                </a:lnTo>
                <a:lnTo>
                  <a:pt x="3" y="0"/>
                </a:lnTo>
                <a:lnTo>
                  <a:pt x="1" y="0"/>
                </a:lnTo>
                <a:lnTo>
                  <a:pt x="1" y="2"/>
                </a:lnTo>
                <a:lnTo>
                  <a:pt x="0" y="3"/>
                </a:lnTo>
                <a:lnTo>
                  <a:pt x="0" y="5"/>
                </a:lnTo>
                <a:lnTo>
                  <a:pt x="0" y="6"/>
                </a:lnTo>
                <a:lnTo>
                  <a:pt x="0" y="8"/>
                </a:lnTo>
                <a:lnTo>
                  <a:pt x="0" y="9"/>
                </a:lnTo>
                <a:lnTo>
                  <a:pt x="1" y="12"/>
                </a:lnTo>
                <a:lnTo>
                  <a:pt x="3" y="14"/>
                </a:lnTo>
                <a:lnTo>
                  <a:pt x="3" y="1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6" name="Freeform 47"/>
          <p:cNvSpPr>
            <a:spLocks/>
          </p:cNvSpPr>
          <p:nvPr/>
        </p:nvSpPr>
        <p:spPr bwMode="auto">
          <a:xfrm>
            <a:off x="6623053" y="4576767"/>
            <a:ext cx="55563" cy="53975"/>
          </a:xfrm>
          <a:custGeom>
            <a:avLst/>
            <a:gdLst>
              <a:gd name="T0" fmla="*/ 2147483647 w 39"/>
              <a:gd name="T1" fmla="*/ 2147483647 h 34"/>
              <a:gd name="T2" fmla="*/ 2147483647 w 39"/>
              <a:gd name="T3" fmla="*/ 2147483647 h 34"/>
              <a:gd name="T4" fmla="*/ 2147483647 w 39"/>
              <a:gd name="T5" fmla="*/ 2147483647 h 34"/>
              <a:gd name="T6" fmla="*/ 2147483647 w 39"/>
              <a:gd name="T7" fmla="*/ 2147483647 h 34"/>
              <a:gd name="T8" fmla="*/ 2147483647 w 39"/>
              <a:gd name="T9" fmla="*/ 2147483647 h 34"/>
              <a:gd name="T10" fmla="*/ 2147483647 w 39"/>
              <a:gd name="T11" fmla="*/ 2147483647 h 34"/>
              <a:gd name="T12" fmla="*/ 2147483647 w 39"/>
              <a:gd name="T13" fmla="*/ 2147483647 h 34"/>
              <a:gd name="T14" fmla="*/ 2147483647 w 39"/>
              <a:gd name="T15" fmla="*/ 2147483647 h 34"/>
              <a:gd name="T16" fmla="*/ 2147483647 w 39"/>
              <a:gd name="T17" fmla="*/ 2147483647 h 34"/>
              <a:gd name="T18" fmla="*/ 2147483647 w 39"/>
              <a:gd name="T19" fmla="*/ 2147483647 h 34"/>
              <a:gd name="T20" fmla="*/ 2147483647 w 39"/>
              <a:gd name="T21" fmla="*/ 2147483647 h 34"/>
              <a:gd name="T22" fmla="*/ 2147483647 w 39"/>
              <a:gd name="T23" fmla="*/ 2147483647 h 34"/>
              <a:gd name="T24" fmla="*/ 2147483647 w 39"/>
              <a:gd name="T25" fmla="*/ 2147483647 h 34"/>
              <a:gd name="T26" fmla="*/ 2147483647 w 39"/>
              <a:gd name="T27" fmla="*/ 2147483647 h 34"/>
              <a:gd name="T28" fmla="*/ 2147483647 w 39"/>
              <a:gd name="T29" fmla="*/ 2147483647 h 34"/>
              <a:gd name="T30" fmla="*/ 2147483647 w 39"/>
              <a:gd name="T31" fmla="*/ 2147483647 h 34"/>
              <a:gd name="T32" fmla="*/ 2147483647 w 39"/>
              <a:gd name="T33" fmla="*/ 2147483647 h 34"/>
              <a:gd name="T34" fmla="*/ 2147483647 w 39"/>
              <a:gd name="T35" fmla="*/ 2147483647 h 34"/>
              <a:gd name="T36" fmla="*/ 2147483647 w 39"/>
              <a:gd name="T37" fmla="*/ 2147483647 h 34"/>
              <a:gd name="T38" fmla="*/ 2147483647 w 39"/>
              <a:gd name="T39" fmla="*/ 2147483647 h 34"/>
              <a:gd name="T40" fmla="*/ 2147483647 w 39"/>
              <a:gd name="T41" fmla="*/ 2147483647 h 34"/>
              <a:gd name="T42" fmla="*/ 2147483647 w 39"/>
              <a:gd name="T43" fmla="*/ 2147483647 h 34"/>
              <a:gd name="T44" fmla="*/ 2147483647 w 39"/>
              <a:gd name="T45" fmla="*/ 2147483647 h 34"/>
              <a:gd name="T46" fmla="*/ 2147483647 w 39"/>
              <a:gd name="T47" fmla="*/ 2147483647 h 34"/>
              <a:gd name="T48" fmla="*/ 2147483647 w 39"/>
              <a:gd name="T49" fmla="*/ 2147483647 h 34"/>
              <a:gd name="T50" fmla="*/ 2147483647 w 39"/>
              <a:gd name="T51" fmla="*/ 2147483647 h 34"/>
              <a:gd name="T52" fmla="*/ 2147483647 w 39"/>
              <a:gd name="T53" fmla="*/ 2147483647 h 34"/>
              <a:gd name="T54" fmla="*/ 2147483647 w 39"/>
              <a:gd name="T55" fmla="*/ 2147483647 h 34"/>
              <a:gd name="T56" fmla="*/ 2147483647 w 39"/>
              <a:gd name="T57" fmla="*/ 2147483647 h 34"/>
              <a:gd name="T58" fmla="*/ 2147483647 w 39"/>
              <a:gd name="T59" fmla="*/ 2147483647 h 34"/>
              <a:gd name="T60" fmla="*/ 2147483647 w 39"/>
              <a:gd name="T61" fmla="*/ 2147483647 h 34"/>
              <a:gd name="T62" fmla="*/ 2147483647 w 39"/>
              <a:gd name="T63" fmla="*/ 2147483647 h 34"/>
              <a:gd name="T64" fmla="*/ 2147483647 w 39"/>
              <a:gd name="T65" fmla="*/ 2147483647 h 34"/>
              <a:gd name="T66" fmla="*/ 2147483647 w 39"/>
              <a:gd name="T67" fmla="*/ 0 h 34"/>
              <a:gd name="T68" fmla="*/ 2147483647 w 39"/>
              <a:gd name="T69" fmla="*/ 0 h 34"/>
              <a:gd name="T70" fmla="*/ 2147483647 w 39"/>
              <a:gd name="T71" fmla="*/ 0 h 34"/>
              <a:gd name="T72" fmla="*/ 2147483647 w 39"/>
              <a:gd name="T73" fmla="*/ 0 h 34"/>
              <a:gd name="T74" fmla="*/ 2147483647 w 39"/>
              <a:gd name="T75" fmla="*/ 0 h 34"/>
              <a:gd name="T76" fmla="*/ 2147483647 w 39"/>
              <a:gd name="T77" fmla="*/ 0 h 34"/>
              <a:gd name="T78" fmla="*/ 2147483647 w 39"/>
              <a:gd name="T79" fmla="*/ 0 h 34"/>
              <a:gd name="T80" fmla="*/ 2147483647 w 39"/>
              <a:gd name="T81" fmla="*/ 2147483647 h 34"/>
              <a:gd name="T82" fmla="*/ 0 w 39"/>
              <a:gd name="T83" fmla="*/ 2147483647 h 34"/>
              <a:gd name="T84" fmla="*/ 0 w 39"/>
              <a:gd name="T85" fmla="*/ 2147483647 h 34"/>
              <a:gd name="T86" fmla="*/ 0 w 39"/>
              <a:gd name="T87" fmla="*/ 2147483647 h 34"/>
              <a:gd name="T88" fmla="*/ 0 w 39"/>
              <a:gd name="T89" fmla="*/ 2147483647 h 34"/>
              <a:gd name="T90" fmla="*/ 0 w 39"/>
              <a:gd name="T91" fmla="*/ 2147483647 h 34"/>
              <a:gd name="T92" fmla="*/ 2147483647 w 39"/>
              <a:gd name="T93" fmla="*/ 2147483647 h 34"/>
              <a:gd name="T94" fmla="*/ 2147483647 w 39"/>
              <a:gd name="T95" fmla="*/ 2147483647 h 34"/>
              <a:gd name="T96" fmla="*/ 2147483647 w 39"/>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9"/>
              <a:gd name="T148" fmla="*/ 0 h 34"/>
              <a:gd name="T149" fmla="*/ 39 w 39"/>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9" h="34">
                <a:moveTo>
                  <a:pt x="3" y="15"/>
                </a:moveTo>
                <a:lnTo>
                  <a:pt x="4" y="18"/>
                </a:lnTo>
                <a:lnTo>
                  <a:pt x="5" y="21"/>
                </a:lnTo>
                <a:lnTo>
                  <a:pt x="7" y="24"/>
                </a:lnTo>
                <a:lnTo>
                  <a:pt x="8" y="27"/>
                </a:lnTo>
                <a:lnTo>
                  <a:pt x="10" y="30"/>
                </a:lnTo>
                <a:lnTo>
                  <a:pt x="11" y="31"/>
                </a:lnTo>
                <a:lnTo>
                  <a:pt x="14" y="33"/>
                </a:lnTo>
                <a:lnTo>
                  <a:pt x="17" y="34"/>
                </a:lnTo>
                <a:lnTo>
                  <a:pt x="20" y="33"/>
                </a:lnTo>
                <a:lnTo>
                  <a:pt x="25" y="33"/>
                </a:lnTo>
                <a:lnTo>
                  <a:pt x="28" y="33"/>
                </a:lnTo>
                <a:lnTo>
                  <a:pt x="31" y="31"/>
                </a:lnTo>
                <a:lnTo>
                  <a:pt x="34" y="30"/>
                </a:lnTo>
                <a:lnTo>
                  <a:pt x="37" y="28"/>
                </a:lnTo>
                <a:lnTo>
                  <a:pt x="38" y="27"/>
                </a:lnTo>
                <a:lnTo>
                  <a:pt x="39" y="24"/>
                </a:lnTo>
                <a:lnTo>
                  <a:pt x="39" y="20"/>
                </a:lnTo>
                <a:lnTo>
                  <a:pt x="38" y="18"/>
                </a:lnTo>
                <a:lnTo>
                  <a:pt x="35" y="15"/>
                </a:lnTo>
                <a:lnTo>
                  <a:pt x="32" y="14"/>
                </a:lnTo>
                <a:lnTo>
                  <a:pt x="28" y="12"/>
                </a:lnTo>
                <a:lnTo>
                  <a:pt x="25" y="11"/>
                </a:lnTo>
                <a:lnTo>
                  <a:pt x="20" y="9"/>
                </a:lnTo>
                <a:lnTo>
                  <a:pt x="17" y="9"/>
                </a:lnTo>
                <a:lnTo>
                  <a:pt x="16" y="8"/>
                </a:lnTo>
                <a:lnTo>
                  <a:pt x="14" y="8"/>
                </a:lnTo>
                <a:lnTo>
                  <a:pt x="14" y="6"/>
                </a:lnTo>
                <a:lnTo>
                  <a:pt x="13" y="6"/>
                </a:lnTo>
                <a:lnTo>
                  <a:pt x="11" y="5"/>
                </a:lnTo>
                <a:lnTo>
                  <a:pt x="11" y="3"/>
                </a:lnTo>
                <a:lnTo>
                  <a:pt x="10" y="2"/>
                </a:lnTo>
                <a:lnTo>
                  <a:pt x="8" y="2"/>
                </a:lnTo>
                <a:lnTo>
                  <a:pt x="8" y="0"/>
                </a:lnTo>
                <a:lnTo>
                  <a:pt x="7" y="0"/>
                </a:lnTo>
                <a:lnTo>
                  <a:pt x="5" y="0"/>
                </a:lnTo>
                <a:lnTo>
                  <a:pt x="4" y="0"/>
                </a:lnTo>
                <a:lnTo>
                  <a:pt x="3" y="0"/>
                </a:lnTo>
                <a:lnTo>
                  <a:pt x="1" y="0"/>
                </a:lnTo>
                <a:lnTo>
                  <a:pt x="1" y="2"/>
                </a:lnTo>
                <a:lnTo>
                  <a:pt x="0" y="3"/>
                </a:lnTo>
                <a:lnTo>
                  <a:pt x="0" y="5"/>
                </a:lnTo>
                <a:lnTo>
                  <a:pt x="0" y="6"/>
                </a:lnTo>
                <a:lnTo>
                  <a:pt x="0" y="8"/>
                </a:lnTo>
                <a:lnTo>
                  <a:pt x="0" y="9"/>
                </a:lnTo>
                <a:lnTo>
                  <a:pt x="1" y="12"/>
                </a:lnTo>
                <a:lnTo>
                  <a:pt x="3" y="14"/>
                </a:lnTo>
                <a:lnTo>
                  <a:pt x="3" y="15"/>
                </a:lnTo>
              </a:path>
            </a:pathLst>
          </a:custGeom>
          <a:solidFill>
            <a:srgbClr val="FFFF00"/>
          </a:solidFill>
          <a:ln w="4763">
            <a:solidFill>
              <a:srgbClr val="990000"/>
            </a:solidFill>
            <a:round/>
            <a:headEnd/>
            <a:tailEnd/>
          </a:ln>
        </p:spPr>
        <p:txBody>
          <a:bodyPr/>
          <a:lstStyle/>
          <a:p>
            <a:endParaRPr lang="en-US"/>
          </a:p>
        </p:txBody>
      </p:sp>
      <p:sp>
        <p:nvSpPr>
          <p:cNvPr id="53297" name="Freeform 48"/>
          <p:cNvSpPr>
            <a:spLocks/>
          </p:cNvSpPr>
          <p:nvPr/>
        </p:nvSpPr>
        <p:spPr bwMode="auto">
          <a:xfrm>
            <a:off x="6661151" y="4614866"/>
            <a:ext cx="38100" cy="58737"/>
          </a:xfrm>
          <a:custGeom>
            <a:avLst/>
            <a:gdLst>
              <a:gd name="T0" fmla="*/ 2147483647 w 27"/>
              <a:gd name="T1" fmla="*/ 2147483647 h 37"/>
              <a:gd name="T2" fmla="*/ 2147483647 w 27"/>
              <a:gd name="T3" fmla="*/ 2147483647 h 37"/>
              <a:gd name="T4" fmla="*/ 0 w 27"/>
              <a:gd name="T5" fmla="*/ 2147483647 h 37"/>
              <a:gd name="T6" fmla="*/ 0 w 27"/>
              <a:gd name="T7" fmla="*/ 2147483647 h 37"/>
              <a:gd name="T8" fmla="*/ 0 w 27"/>
              <a:gd name="T9" fmla="*/ 2147483647 h 37"/>
              <a:gd name="T10" fmla="*/ 2147483647 w 27"/>
              <a:gd name="T11" fmla="*/ 2147483647 h 37"/>
              <a:gd name="T12" fmla="*/ 2147483647 w 27"/>
              <a:gd name="T13" fmla="*/ 2147483647 h 37"/>
              <a:gd name="T14" fmla="*/ 2147483647 w 27"/>
              <a:gd name="T15" fmla="*/ 2147483647 h 37"/>
              <a:gd name="T16" fmla="*/ 2147483647 w 27"/>
              <a:gd name="T17" fmla="*/ 2147483647 h 37"/>
              <a:gd name="T18" fmla="*/ 2147483647 w 27"/>
              <a:gd name="T19" fmla="*/ 2147483647 h 37"/>
              <a:gd name="T20" fmla="*/ 2147483647 w 27"/>
              <a:gd name="T21" fmla="*/ 2147483647 h 37"/>
              <a:gd name="T22" fmla="*/ 2147483647 w 27"/>
              <a:gd name="T23" fmla="*/ 2147483647 h 37"/>
              <a:gd name="T24" fmla="*/ 2147483647 w 27"/>
              <a:gd name="T25" fmla="*/ 2147483647 h 37"/>
              <a:gd name="T26" fmla="*/ 2147483647 w 27"/>
              <a:gd name="T27" fmla="*/ 2147483647 h 37"/>
              <a:gd name="T28" fmla="*/ 2147483647 w 27"/>
              <a:gd name="T29" fmla="*/ 2147483647 h 37"/>
              <a:gd name="T30" fmla="*/ 2147483647 w 27"/>
              <a:gd name="T31" fmla="*/ 2147483647 h 37"/>
              <a:gd name="T32" fmla="*/ 2147483647 w 27"/>
              <a:gd name="T33" fmla="*/ 2147483647 h 37"/>
              <a:gd name="T34" fmla="*/ 2147483647 w 27"/>
              <a:gd name="T35" fmla="*/ 2147483647 h 37"/>
              <a:gd name="T36" fmla="*/ 2147483647 w 27"/>
              <a:gd name="T37" fmla="*/ 2147483647 h 37"/>
              <a:gd name="T38" fmla="*/ 2147483647 w 27"/>
              <a:gd name="T39" fmla="*/ 2147483647 h 37"/>
              <a:gd name="T40" fmla="*/ 2147483647 w 27"/>
              <a:gd name="T41" fmla="*/ 2147483647 h 37"/>
              <a:gd name="T42" fmla="*/ 2147483647 w 27"/>
              <a:gd name="T43" fmla="*/ 2147483647 h 37"/>
              <a:gd name="T44" fmla="*/ 2147483647 w 27"/>
              <a:gd name="T45" fmla="*/ 2147483647 h 37"/>
              <a:gd name="T46" fmla="*/ 2147483647 w 27"/>
              <a:gd name="T47" fmla="*/ 2147483647 h 37"/>
              <a:gd name="T48" fmla="*/ 2147483647 w 27"/>
              <a:gd name="T49" fmla="*/ 2147483647 h 37"/>
              <a:gd name="T50" fmla="*/ 2147483647 w 27"/>
              <a:gd name="T51" fmla="*/ 2147483647 h 37"/>
              <a:gd name="T52" fmla="*/ 2147483647 w 27"/>
              <a:gd name="T53" fmla="*/ 2147483647 h 37"/>
              <a:gd name="T54" fmla="*/ 2147483647 w 27"/>
              <a:gd name="T55" fmla="*/ 2147483647 h 37"/>
              <a:gd name="T56" fmla="*/ 2147483647 w 27"/>
              <a:gd name="T57" fmla="*/ 2147483647 h 37"/>
              <a:gd name="T58" fmla="*/ 2147483647 w 27"/>
              <a:gd name="T59" fmla="*/ 2147483647 h 37"/>
              <a:gd name="T60" fmla="*/ 2147483647 w 27"/>
              <a:gd name="T61" fmla="*/ 2147483647 h 37"/>
              <a:gd name="T62" fmla="*/ 2147483647 w 27"/>
              <a:gd name="T63" fmla="*/ 2147483647 h 37"/>
              <a:gd name="T64" fmla="*/ 2147483647 w 27"/>
              <a:gd name="T65" fmla="*/ 0 h 37"/>
              <a:gd name="T66" fmla="*/ 2147483647 w 27"/>
              <a:gd name="T67" fmla="*/ 0 h 37"/>
              <a:gd name="T68" fmla="*/ 2147483647 w 27"/>
              <a:gd name="T69" fmla="*/ 2147483647 h 37"/>
              <a:gd name="T70" fmla="*/ 2147483647 w 27"/>
              <a:gd name="T71" fmla="*/ 2147483647 h 37"/>
              <a:gd name="T72" fmla="*/ 2147483647 w 27"/>
              <a:gd name="T73" fmla="*/ 2147483647 h 37"/>
              <a:gd name="T74" fmla="*/ 2147483647 w 27"/>
              <a:gd name="T75" fmla="*/ 2147483647 h 37"/>
              <a:gd name="T76" fmla="*/ 2147483647 w 27"/>
              <a:gd name="T77" fmla="*/ 2147483647 h 37"/>
              <a:gd name="T78" fmla="*/ 2147483647 w 27"/>
              <a:gd name="T79" fmla="*/ 2147483647 h 37"/>
              <a:gd name="T80" fmla="*/ 2147483647 w 27"/>
              <a:gd name="T81" fmla="*/ 2147483647 h 3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7"/>
              <a:gd name="T124" fmla="*/ 0 h 37"/>
              <a:gd name="T125" fmla="*/ 27 w 27"/>
              <a:gd name="T126" fmla="*/ 37 h 3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7" h="37">
                <a:moveTo>
                  <a:pt x="3" y="19"/>
                </a:moveTo>
                <a:lnTo>
                  <a:pt x="2" y="21"/>
                </a:lnTo>
                <a:lnTo>
                  <a:pt x="0" y="24"/>
                </a:lnTo>
                <a:lnTo>
                  <a:pt x="0" y="27"/>
                </a:lnTo>
                <a:lnTo>
                  <a:pt x="0" y="30"/>
                </a:lnTo>
                <a:lnTo>
                  <a:pt x="2" y="33"/>
                </a:lnTo>
                <a:lnTo>
                  <a:pt x="3" y="34"/>
                </a:lnTo>
                <a:lnTo>
                  <a:pt x="5" y="36"/>
                </a:lnTo>
                <a:lnTo>
                  <a:pt x="6" y="37"/>
                </a:lnTo>
                <a:lnTo>
                  <a:pt x="9" y="37"/>
                </a:lnTo>
                <a:lnTo>
                  <a:pt x="11" y="37"/>
                </a:lnTo>
                <a:lnTo>
                  <a:pt x="13" y="36"/>
                </a:lnTo>
                <a:lnTo>
                  <a:pt x="15" y="34"/>
                </a:lnTo>
                <a:lnTo>
                  <a:pt x="16" y="31"/>
                </a:lnTo>
                <a:lnTo>
                  <a:pt x="18" y="30"/>
                </a:lnTo>
                <a:lnTo>
                  <a:pt x="19" y="27"/>
                </a:lnTo>
                <a:lnTo>
                  <a:pt x="19" y="25"/>
                </a:lnTo>
                <a:lnTo>
                  <a:pt x="21" y="24"/>
                </a:lnTo>
                <a:lnTo>
                  <a:pt x="22" y="24"/>
                </a:lnTo>
                <a:lnTo>
                  <a:pt x="24" y="24"/>
                </a:lnTo>
                <a:lnTo>
                  <a:pt x="25" y="22"/>
                </a:lnTo>
                <a:lnTo>
                  <a:pt x="25" y="19"/>
                </a:lnTo>
                <a:lnTo>
                  <a:pt x="25" y="16"/>
                </a:lnTo>
                <a:lnTo>
                  <a:pt x="25" y="12"/>
                </a:lnTo>
                <a:lnTo>
                  <a:pt x="27" y="9"/>
                </a:lnTo>
                <a:lnTo>
                  <a:pt x="27" y="6"/>
                </a:lnTo>
                <a:lnTo>
                  <a:pt x="27" y="3"/>
                </a:lnTo>
                <a:lnTo>
                  <a:pt x="25" y="1"/>
                </a:lnTo>
                <a:lnTo>
                  <a:pt x="24" y="0"/>
                </a:lnTo>
                <a:lnTo>
                  <a:pt x="22" y="0"/>
                </a:lnTo>
                <a:lnTo>
                  <a:pt x="19" y="1"/>
                </a:lnTo>
                <a:lnTo>
                  <a:pt x="18" y="3"/>
                </a:lnTo>
                <a:lnTo>
                  <a:pt x="15" y="7"/>
                </a:lnTo>
                <a:lnTo>
                  <a:pt x="12" y="12"/>
                </a:lnTo>
                <a:lnTo>
                  <a:pt x="9" y="15"/>
                </a:lnTo>
                <a:lnTo>
                  <a:pt x="6" y="18"/>
                </a:lnTo>
                <a:lnTo>
                  <a:pt x="3" y="1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8" name="Freeform 49"/>
          <p:cNvSpPr>
            <a:spLocks/>
          </p:cNvSpPr>
          <p:nvPr/>
        </p:nvSpPr>
        <p:spPr bwMode="auto">
          <a:xfrm>
            <a:off x="6661151" y="4614866"/>
            <a:ext cx="38100" cy="58737"/>
          </a:xfrm>
          <a:custGeom>
            <a:avLst/>
            <a:gdLst>
              <a:gd name="T0" fmla="*/ 2147483647 w 27"/>
              <a:gd name="T1" fmla="*/ 2147483647 h 37"/>
              <a:gd name="T2" fmla="*/ 2147483647 w 27"/>
              <a:gd name="T3" fmla="*/ 2147483647 h 37"/>
              <a:gd name="T4" fmla="*/ 0 w 27"/>
              <a:gd name="T5" fmla="*/ 2147483647 h 37"/>
              <a:gd name="T6" fmla="*/ 0 w 27"/>
              <a:gd name="T7" fmla="*/ 2147483647 h 37"/>
              <a:gd name="T8" fmla="*/ 0 w 27"/>
              <a:gd name="T9" fmla="*/ 2147483647 h 37"/>
              <a:gd name="T10" fmla="*/ 2147483647 w 27"/>
              <a:gd name="T11" fmla="*/ 2147483647 h 37"/>
              <a:gd name="T12" fmla="*/ 2147483647 w 27"/>
              <a:gd name="T13" fmla="*/ 2147483647 h 37"/>
              <a:gd name="T14" fmla="*/ 2147483647 w 27"/>
              <a:gd name="T15" fmla="*/ 2147483647 h 37"/>
              <a:gd name="T16" fmla="*/ 2147483647 w 27"/>
              <a:gd name="T17" fmla="*/ 2147483647 h 37"/>
              <a:gd name="T18" fmla="*/ 2147483647 w 27"/>
              <a:gd name="T19" fmla="*/ 2147483647 h 37"/>
              <a:gd name="T20" fmla="*/ 2147483647 w 27"/>
              <a:gd name="T21" fmla="*/ 2147483647 h 37"/>
              <a:gd name="T22" fmla="*/ 2147483647 w 27"/>
              <a:gd name="T23" fmla="*/ 2147483647 h 37"/>
              <a:gd name="T24" fmla="*/ 2147483647 w 27"/>
              <a:gd name="T25" fmla="*/ 2147483647 h 37"/>
              <a:gd name="T26" fmla="*/ 2147483647 w 27"/>
              <a:gd name="T27" fmla="*/ 2147483647 h 37"/>
              <a:gd name="T28" fmla="*/ 2147483647 w 27"/>
              <a:gd name="T29" fmla="*/ 2147483647 h 37"/>
              <a:gd name="T30" fmla="*/ 2147483647 w 27"/>
              <a:gd name="T31" fmla="*/ 2147483647 h 37"/>
              <a:gd name="T32" fmla="*/ 2147483647 w 27"/>
              <a:gd name="T33" fmla="*/ 2147483647 h 37"/>
              <a:gd name="T34" fmla="*/ 2147483647 w 27"/>
              <a:gd name="T35" fmla="*/ 2147483647 h 37"/>
              <a:gd name="T36" fmla="*/ 2147483647 w 27"/>
              <a:gd name="T37" fmla="*/ 2147483647 h 37"/>
              <a:gd name="T38" fmla="*/ 2147483647 w 27"/>
              <a:gd name="T39" fmla="*/ 2147483647 h 37"/>
              <a:gd name="T40" fmla="*/ 2147483647 w 27"/>
              <a:gd name="T41" fmla="*/ 2147483647 h 37"/>
              <a:gd name="T42" fmla="*/ 2147483647 w 27"/>
              <a:gd name="T43" fmla="*/ 2147483647 h 37"/>
              <a:gd name="T44" fmla="*/ 2147483647 w 27"/>
              <a:gd name="T45" fmla="*/ 2147483647 h 37"/>
              <a:gd name="T46" fmla="*/ 2147483647 w 27"/>
              <a:gd name="T47" fmla="*/ 2147483647 h 37"/>
              <a:gd name="T48" fmla="*/ 2147483647 w 27"/>
              <a:gd name="T49" fmla="*/ 2147483647 h 37"/>
              <a:gd name="T50" fmla="*/ 2147483647 w 27"/>
              <a:gd name="T51" fmla="*/ 2147483647 h 37"/>
              <a:gd name="T52" fmla="*/ 2147483647 w 27"/>
              <a:gd name="T53" fmla="*/ 2147483647 h 37"/>
              <a:gd name="T54" fmla="*/ 2147483647 w 27"/>
              <a:gd name="T55" fmla="*/ 2147483647 h 37"/>
              <a:gd name="T56" fmla="*/ 2147483647 w 27"/>
              <a:gd name="T57" fmla="*/ 2147483647 h 37"/>
              <a:gd name="T58" fmla="*/ 2147483647 w 27"/>
              <a:gd name="T59" fmla="*/ 2147483647 h 37"/>
              <a:gd name="T60" fmla="*/ 2147483647 w 27"/>
              <a:gd name="T61" fmla="*/ 2147483647 h 37"/>
              <a:gd name="T62" fmla="*/ 2147483647 w 27"/>
              <a:gd name="T63" fmla="*/ 2147483647 h 37"/>
              <a:gd name="T64" fmla="*/ 2147483647 w 27"/>
              <a:gd name="T65" fmla="*/ 0 h 37"/>
              <a:gd name="T66" fmla="*/ 2147483647 w 27"/>
              <a:gd name="T67" fmla="*/ 0 h 37"/>
              <a:gd name="T68" fmla="*/ 2147483647 w 27"/>
              <a:gd name="T69" fmla="*/ 2147483647 h 37"/>
              <a:gd name="T70" fmla="*/ 2147483647 w 27"/>
              <a:gd name="T71" fmla="*/ 2147483647 h 37"/>
              <a:gd name="T72" fmla="*/ 2147483647 w 27"/>
              <a:gd name="T73" fmla="*/ 2147483647 h 37"/>
              <a:gd name="T74" fmla="*/ 2147483647 w 27"/>
              <a:gd name="T75" fmla="*/ 2147483647 h 37"/>
              <a:gd name="T76" fmla="*/ 2147483647 w 27"/>
              <a:gd name="T77" fmla="*/ 2147483647 h 37"/>
              <a:gd name="T78" fmla="*/ 2147483647 w 27"/>
              <a:gd name="T79" fmla="*/ 2147483647 h 37"/>
              <a:gd name="T80" fmla="*/ 2147483647 w 27"/>
              <a:gd name="T81" fmla="*/ 2147483647 h 3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7"/>
              <a:gd name="T124" fmla="*/ 0 h 37"/>
              <a:gd name="T125" fmla="*/ 27 w 27"/>
              <a:gd name="T126" fmla="*/ 37 h 3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7" h="37">
                <a:moveTo>
                  <a:pt x="3" y="19"/>
                </a:moveTo>
                <a:lnTo>
                  <a:pt x="2" y="21"/>
                </a:lnTo>
                <a:lnTo>
                  <a:pt x="0" y="24"/>
                </a:lnTo>
                <a:lnTo>
                  <a:pt x="0" y="27"/>
                </a:lnTo>
                <a:lnTo>
                  <a:pt x="0" y="30"/>
                </a:lnTo>
                <a:lnTo>
                  <a:pt x="2" y="33"/>
                </a:lnTo>
                <a:lnTo>
                  <a:pt x="3" y="34"/>
                </a:lnTo>
                <a:lnTo>
                  <a:pt x="5" y="36"/>
                </a:lnTo>
                <a:lnTo>
                  <a:pt x="6" y="37"/>
                </a:lnTo>
                <a:lnTo>
                  <a:pt x="9" y="37"/>
                </a:lnTo>
                <a:lnTo>
                  <a:pt x="11" y="37"/>
                </a:lnTo>
                <a:lnTo>
                  <a:pt x="13" y="36"/>
                </a:lnTo>
                <a:lnTo>
                  <a:pt x="15" y="34"/>
                </a:lnTo>
                <a:lnTo>
                  <a:pt x="16" y="31"/>
                </a:lnTo>
                <a:lnTo>
                  <a:pt x="18" y="30"/>
                </a:lnTo>
                <a:lnTo>
                  <a:pt x="19" y="27"/>
                </a:lnTo>
                <a:lnTo>
                  <a:pt x="19" y="25"/>
                </a:lnTo>
                <a:lnTo>
                  <a:pt x="21" y="24"/>
                </a:lnTo>
                <a:lnTo>
                  <a:pt x="22" y="24"/>
                </a:lnTo>
                <a:lnTo>
                  <a:pt x="24" y="24"/>
                </a:lnTo>
                <a:lnTo>
                  <a:pt x="25" y="22"/>
                </a:lnTo>
                <a:lnTo>
                  <a:pt x="25" y="19"/>
                </a:lnTo>
                <a:lnTo>
                  <a:pt x="25" y="16"/>
                </a:lnTo>
                <a:lnTo>
                  <a:pt x="25" y="12"/>
                </a:lnTo>
                <a:lnTo>
                  <a:pt x="27" y="9"/>
                </a:lnTo>
                <a:lnTo>
                  <a:pt x="27" y="6"/>
                </a:lnTo>
                <a:lnTo>
                  <a:pt x="27" y="3"/>
                </a:lnTo>
                <a:lnTo>
                  <a:pt x="25" y="1"/>
                </a:lnTo>
                <a:lnTo>
                  <a:pt x="24" y="0"/>
                </a:lnTo>
                <a:lnTo>
                  <a:pt x="22" y="0"/>
                </a:lnTo>
                <a:lnTo>
                  <a:pt x="19" y="1"/>
                </a:lnTo>
                <a:lnTo>
                  <a:pt x="18" y="3"/>
                </a:lnTo>
                <a:lnTo>
                  <a:pt x="15" y="7"/>
                </a:lnTo>
                <a:lnTo>
                  <a:pt x="12" y="12"/>
                </a:lnTo>
                <a:lnTo>
                  <a:pt x="9" y="15"/>
                </a:lnTo>
                <a:lnTo>
                  <a:pt x="6" y="18"/>
                </a:lnTo>
                <a:lnTo>
                  <a:pt x="3" y="19"/>
                </a:lnTo>
              </a:path>
            </a:pathLst>
          </a:custGeom>
          <a:solidFill>
            <a:srgbClr val="FFFF00"/>
          </a:solidFill>
          <a:ln w="1588">
            <a:solidFill>
              <a:srgbClr val="990000"/>
            </a:solidFill>
            <a:round/>
            <a:headEnd/>
            <a:tailEnd/>
          </a:ln>
        </p:spPr>
        <p:txBody>
          <a:bodyPr/>
          <a:lstStyle/>
          <a:p>
            <a:endParaRPr lang="en-US"/>
          </a:p>
        </p:txBody>
      </p:sp>
      <p:sp>
        <p:nvSpPr>
          <p:cNvPr id="53299" name="Freeform 50"/>
          <p:cNvSpPr>
            <a:spLocks/>
          </p:cNvSpPr>
          <p:nvPr/>
        </p:nvSpPr>
        <p:spPr bwMode="auto">
          <a:xfrm>
            <a:off x="6661151" y="4614866"/>
            <a:ext cx="38100" cy="58737"/>
          </a:xfrm>
          <a:custGeom>
            <a:avLst/>
            <a:gdLst>
              <a:gd name="T0" fmla="*/ 2147483647 w 27"/>
              <a:gd name="T1" fmla="*/ 2147483647 h 37"/>
              <a:gd name="T2" fmla="*/ 2147483647 w 27"/>
              <a:gd name="T3" fmla="*/ 2147483647 h 37"/>
              <a:gd name="T4" fmla="*/ 0 w 27"/>
              <a:gd name="T5" fmla="*/ 2147483647 h 37"/>
              <a:gd name="T6" fmla="*/ 0 w 27"/>
              <a:gd name="T7" fmla="*/ 2147483647 h 37"/>
              <a:gd name="T8" fmla="*/ 0 w 27"/>
              <a:gd name="T9" fmla="*/ 2147483647 h 37"/>
              <a:gd name="T10" fmla="*/ 2147483647 w 27"/>
              <a:gd name="T11" fmla="*/ 2147483647 h 37"/>
              <a:gd name="T12" fmla="*/ 2147483647 w 27"/>
              <a:gd name="T13" fmla="*/ 2147483647 h 37"/>
              <a:gd name="T14" fmla="*/ 2147483647 w 27"/>
              <a:gd name="T15" fmla="*/ 2147483647 h 37"/>
              <a:gd name="T16" fmla="*/ 2147483647 w 27"/>
              <a:gd name="T17" fmla="*/ 2147483647 h 37"/>
              <a:gd name="T18" fmla="*/ 2147483647 w 27"/>
              <a:gd name="T19" fmla="*/ 2147483647 h 37"/>
              <a:gd name="T20" fmla="*/ 2147483647 w 27"/>
              <a:gd name="T21" fmla="*/ 2147483647 h 37"/>
              <a:gd name="T22" fmla="*/ 2147483647 w 27"/>
              <a:gd name="T23" fmla="*/ 2147483647 h 37"/>
              <a:gd name="T24" fmla="*/ 2147483647 w 27"/>
              <a:gd name="T25" fmla="*/ 2147483647 h 37"/>
              <a:gd name="T26" fmla="*/ 2147483647 w 27"/>
              <a:gd name="T27" fmla="*/ 2147483647 h 37"/>
              <a:gd name="T28" fmla="*/ 2147483647 w 27"/>
              <a:gd name="T29" fmla="*/ 2147483647 h 37"/>
              <a:gd name="T30" fmla="*/ 2147483647 w 27"/>
              <a:gd name="T31" fmla="*/ 2147483647 h 37"/>
              <a:gd name="T32" fmla="*/ 2147483647 w 27"/>
              <a:gd name="T33" fmla="*/ 2147483647 h 37"/>
              <a:gd name="T34" fmla="*/ 2147483647 w 27"/>
              <a:gd name="T35" fmla="*/ 2147483647 h 37"/>
              <a:gd name="T36" fmla="*/ 2147483647 w 27"/>
              <a:gd name="T37" fmla="*/ 2147483647 h 37"/>
              <a:gd name="T38" fmla="*/ 2147483647 w 27"/>
              <a:gd name="T39" fmla="*/ 2147483647 h 37"/>
              <a:gd name="T40" fmla="*/ 2147483647 w 27"/>
              <a:gd name="T41" fmla="*/ 2147483647 h 37"/>
              <a:gd name="T42" fmla="*/ 2147483647 w 27"/>
              <a:gd name="T43" fmla="*/ 2147483647 h 37"/>
              <a:gd name="T44" fmla="*/ 2147483647 w 27"/>
              <a:gd name="T45" fmla="*/ 2147483647 h 37"/>
              <a:gd name="T46" fmla="*/ 2147483647 w 27"/>
              <a:gd name="T47" fmla="*/ 2147483647 h 37"/>
              <a:gd name="T48" fmla="*/ 2147483647 w 27"/>
              <a:gd name="T49" fmla="*/ 2147483647 h 37"/>
              <a:gd name="T50" fmla="*/ 2147483647 w 27"/>
              <a:gd name="T51" fmla="*/ 2147483647 h 37"/>
              <a:gd name="T52" fmla="*/ 2147483647 w 27"/>
              <a:gd name="T53" fmla="*/ 2147483647 h 37"/>
              <a:gd name="T54" fmla="*/ 2147483647 w 27"/>
              <a:gd name="T55" fmla="*/ 2147483647 h 37"/>
              <a:gd name="T56" fmla="*/ 2147483647 w 27"/>
              <a:gd name="T57" fmla="*/ 2147483647 h 37"/>
              <a:gd name="T58" fmla="*/ 2147483647 w 27"/>
              <a:gd name="T59" fmla="*/ 2147483647 h 37"/>
              <a:gd name="T60" fmla="*/ 2147483647 w 27"/>
              <a:gd name="T61" fmla="*/ 2147483647 h 37"/>
              <a:gd name="T62" fmla="*/ 2147483647 w 27"/>
              <a:gd name="T63" fmla="*/ 2147483647 h 37"/>
              <a:gd name="T64" fmla="*/ 2147483647 w 27"/>
              <a:gd name="T65" fmla="*/ 0 h 37"/>
              <a:gd name="T66" fmla="*/ 2147483647 w 27"/>
              <a:gd name="T67" fmla="*/ 0 h 37"/>
              <a:gd name="T68" fmla="*/ 2147483647 w 27"/>
              <a:gd name="T69" fmla="*/ 2147483647 h 37"/>
              <a:gd name="T70" fmla="*/ 2147483647 w 27"/>
              <a:gd name="T71" fmla="*/ 2147483647 h 37"/>
              <a:gd name="T72" fmla="*/ 2147483647 w 27"/>
              <a:gd name="T73" fmla="*/ 2147483647 h 37"/>
              <a:gd name="T74" fmla="*/ 2147483647 w 27"/>
              <a:gd name="T75" fmla="*/ 2147483647 h 37"/>
              <a:gd name="T76" fmla="*/ 2147483647 w 27"/>
              <a:gd name="T77" fmla="*/ 2147483647 h 37"/>
              <a:gd name="T78" fmla="*/ 2147483647 w 27"/>
              <a:gd name="T79" fmla="*/ 2147483647 h 37"/>
              <a:gd name="T80" fmla="*/ 2147483647 w 27"/>
              <a:gd name="T81" fmla="*/ 2147483647 h 3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7"/>
              <a:gd name="T124" fmla="*/ 0 h 37"/>
              <a:gd name="T125" fmla="*/ 27 w 27"/>
              <a:gd name="T126" fmla="*/ 37 h 3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7" h="37">
                <a:moveTo>
                  <a:pt x="3" y="19"/>
                </a:moveTo>
                <a:lnTo>
                  <a:pt x="2" y="21"/>
                </a:lnTo>
                <a:lnTo>
                  <a:pt x="0" y="24"/>
                </a:lnTo>
                <a:lnTo>
                  <a:pt x="0" y="27"/>
                </a:lnTo>
                <a:lnTo>
                  <a:pt x="0" y="30"/>
                </a:lnTo>
                <a:lnTo>
                  <a:pt x="2" y="33"/>
                </a:lnTo>
                <a:lnTo>
                  <a:pt x="3" y="34"/>
                </a:lnTo>
                <a:lnTo>
                  <a:pt x="5" y="36"/>
                </a:lnTo>
                <a:lnTo>
                  <a:pt x="6" y="37"/>
                </a:lnTo>
                <a:lnTo>
                  <a:pt x="9" y="37"/>
                </a:lnTo>
                <a:lnTo>
                  <a:pt x="11" y="37"/>
                </a:lnTo>
                <a:lnTo>
                  <a:pt x="13" y="36"/>
                </a:lnTo>
                <a:lnTo>
                  <a:pt x="15" y="34"/>
                </a:lnTo>
                <a:lnTo>
                  <a:pt x="16" y="31"/>
                </a:lnTo>
                <a:lnTo>
                  <a:pt x="18" y="30"/>
                </a:lnTo>
                <a:lnTo>
                  <a:pt x="19" y="27"/>
                </a:lnTo>
                <a:lnTo>
                  <a:pt x="19" y="25"/>
                </a:lnTo>
                <a:lnTo>
                  <a:pt x="21" y="24"/>
                </a:lnTo>
                <a:lnTo>
                  <a:pt x="22" y="24"/>
                </a:lnTo>
                <a:lnTo>
                  <a:pt x="24" y="24"/>
                </a:lnTo>
                <a:lnTo>
                  <a:pt x="25" y="22"/>
                </a:lnTo>
                <a:lnTo>
                  <a:pt x="25" y="19"/>
                </a:lnTo>
                <a:lnTo>
                  <a:pt x="25" y="16"/>
                </a:lnTo>
                <a:lnTo>
                  <a:pt x="25" y="12"/>
                </a:lnTo>
                <a:lnTo>
                  <a:pt x="27" y="9"/>
                </a:lnTo>
                <a:lnTo>
                  <a:pt x="27" y="6"/>
                </a:lnTo>
                <a:lnTo>
                  <a:pt x="27" y="3"/>
                </a:lnTo>
                <a:lnTo>
                  <a:pt x="25" y="1"/>
                </a:lnTo>
                <a:lnTo>
                  <a:pt x="24" y="0"/>
                </a:lnTo>
                <a:lnTo>
                  <a:pt x="22" y="0"/>
                </a:lnTo>
                <a:lnTo>
                  <a:pt x="19" y="1"/>
                </a:lnTo>
                <a:lnTo>
                  <a:pt x="18" y="3"/>
                </a:lnTo>
                <a:lnTo>
                  <a:pt x="15" y="7"/>
                </a:lnTo>
                <a:lnTo>
                  <a:pt x="12" y="12"/>
                </a:lnTo>
                <a:lnTo>
                  <a:pt x="9" y="15"/>
                </a:lnTo>
                <a:lnTo>
                  <a:pt x="6" y="18"/>
                </a:lnTo>
                <a:lnTo>
                  <a:pt x="3" y="19"/>
                </a:lnTo>
              </a:path>
            </a:pathLst>
          </a:custGeom>
          <a:solidFill>
            <a:srgbClr val="FFFF00"/>
          </a:solidFill>
          <a:ln w="4763">
            <a:solidFill>
              <a:srgbClr val="990000"/>
            </a:solidFill>
            <a:round/>
            <a:headEnd/>
            <a:tailEnd/>
          </a:ln>
        </p:spPr>
        <p:txBody>
          <a:bodyPr/>
          <a:lstStyle/>
          <a:p>
            <a:endParaRPr lang="en-US"/>
          </a:p>
        </p:txBody>
      </p:sp>
      <p:sp>
        <p:nvSpPr>
          <p:cNvPr id="53300" name="Freeform 51"/>
          <p:cNvSpPr>
            <a:spLocks/>
          </p:cNvSpPr>
          <p:nvPr/>
        </p:nvSpPr>
        <p:spPr bwMode="auto">
          <a:xfrm>
            <a:off x="6586542" y="4643441"/>
            <a:ext cx="73025" cy="92075"/>
          </a:xfrm>
          <a:custGeom>
            <a:avLst/>
            <a:gdLst>
              <a:gd name="T0" fmla="*/ 2147483647 w 51"/>
              <a:gd name="T1" fmla="*/ 2147483647 h 58"/>
              <a:gd name="T2" fmla="*/ 2147483647 w 51"/>
              <a:gd name="T3" fmla="*/ 2147483647 h 58"/>
              <a:gd name="T4" fmla="*/ 2147483647 w 51"/>
              <a:gd name="T5" fmla="*/ 2147483647 h 58"/>
              <a:gd name="T6" fmla="*/ 2147483647 w 51"/>
              <a:gd name="T7" fmla="*/ 2147483647 h 58"/>
              <a:gd name="T8" fmla="*/ 2147483647 w 51"/>
              <a:gd name="T9" fmla="*/ 2147483647 h 58"/>
              <a:gd name="T10" fmla="*/ 2147483647 w 51"/>
              <a:gd name="T11" fmla="*/ 2147483647 h 58"/>
              <a:gd name="T12" fmla="*/ 0 w 51"/>
              <a:gd name="T13" fmla="*/ 2147483647 h 58"/>
              <a:gd name="T14" fmla="*/ 0 w 51"/>
              <a:gd name="T15" fmla="*/ 2147483647 h 58"/>
              <a:gd name="T16" fmla="*/ 2147483647 w 51"/>
              <a:gd name="T17" fmla="*/ 2147483647 h 58"/>
              <a:gd name="T18" fmla="*/ 2147483647 w 51"/>
              <a:gd name="T19" fmla="*/ 2147483647 h 58"/>
              <a:gd name="T20" fmla="*/ 2147483647 w 51"/>
              <a:gd name="T21" fmla="*/ 2147483647 h 58"/>
              <a:gd name="T22" fmla="*/ 2147483647 w 51"/>
              <a:gd name="T23" fmla="*/ 2147483647 h 58"/>
              <a:gd name="T24" fmla="*/ 2147483647 w 51"/>
              <a:gd name="T25" fmla="*/ 2147483647 h 58"/>
              <a:gd name="T26" fmla="*/ 2147483647 w 51"/>
              <a:gd name="T27" fmla="*/ 2147483647 h 58"/>
              <a:gd name="T28" fmla="*/ 2147483647 w 51"/>
              <a:gd name="T29" fmla="*/ 2147483647 h 58"/>
              <a:gd name="T30" fmla="*/ 2147483647 w 51"/>
              <a:gd name="T31" fmla="*/ 2147483647 h 58"/>
              <a:gd name="T32" fmla="*/ 2147483647 w 51"/>
              <a:gd name="T33" fmla="*/ 2147483647 h 58"/>
              <a:gd name="T34" fmla="*/ 2147483647 w 51"/>
              <a:gd name="T35" fmla="*/ 2147483647 h 58"/>
              <a:gd name="T36" fmla="*/ 2147483647 w 51"/>
              <a:gd name="T37" fmla="*/ 2147483647 h 58"/>
              <a:gd name="T38" fmla="*/ 2147483647 w 51"/>
              <a:gd name="T39" fmla="*/ 2147483647 h 58"/>
              <a:gd name="T40" fmla="*/ 2147483647 w 51"/>
              <a:gd name="T41" fmla="*/ 2147483647 h 58"/>
              <a:gd name="T42" fmla="*/ 2147483647 w 51"/>
              <a:gd name="T43" fmla="*/ 2147483647 h 58"/>
              <a:gd name="T44" fmla="*/ 2147483647 w 51"/>
              <a:gd name="T45" fmla="*/ 2147483647 h 58"/>
              <a:gd name="T46" fmla="*/ 2147483647 w 51"/>
              <a:gd name="T47" fmla="*/ 2147483647 h 58"/>
              <a:gd name="T48" fmla="*/ 2147483647 w 51"/>
              <a:gd name="T49" fmla="*/ 2147483647 h 58"/>
              <a:gd name="T50" fmla="*/ 2147483647 w 51"/>
              <a:gd name="T51" fmla="*/ 2147483647 h 58"/>
              <a:gd name="T52" fmla="*/ 2147483647 w 51"/>
              <a:gd name="T53" fmla="*/ 2147483647 h 58"/>
              <a:gd name="T54" fmla="*/ 2147483647 w 51"/>
              <a:gd name="T55" fmla="*/ 2147483647 h 58"/>
              <a:gd name="T56" fmla="*/ 2147483647 w 51"/>
              <a:gd name="T57" fmla="*/ 2147483647 h 58"/>
              <a:gd name="T58" fmla="*/ 2147483647 w 51"/>
              <a:gd name="T59" fmla="*/ 2147483647 h 58"/>
              <a:gd name="T60" fmla="*/ 2147483647 w 51"/>
              <a:gd name="T61" fmla="*/ 2147483647 h 58"/>
              <a:gd name="T62" fmla="*/ 2147483647 w 51"/>
              <a:gd name="T63" fmla="*/ 2147483647 h 58"/>
              <a:gd name="T64" fmla="*/ 2147483647 w 51"/>
              <a:gd name="T65" fmla="*/ 2147483647 h 58"/>
              <a:gd name="T66" fmla="*/ 2147483647 w 51"/>
              <a:gd name="T67" fmla="*/ 2147483647 h 58"/>
              <a:gd name="T68" fmla="*/ 2147483647 w 51"/>
              <a:gd name="T69" fmla="*/ 2147483647 h 58"/>
              <a:gd name="T70" fmla="*/ 2147483647 w 51"/>
              <a:gd name="T71" fmla="*/ 0 h 58"/>
              <a:gd name="T72" fmla="*/ 2147483647 w 51"/>
              <a:gd name="T73" fmla="*/ 0 h 58"/>
              <a:gd name="T74" fmla="*/ 2147483647 w 51"/>
              <a:gd name="T75" fmla="*/ 2147483647 h 58"/>
              <a:gd name="T76" fmla="*/ 2147483647 w 51"/>
              <a:gd name="T77" fmla="*/ 2147483647 h 58"/>
              <a:gd name="T78" fmla="*/ 2147483647 w 51"/>
              <a:gd name="T79" fmla="*/ 2147483647 h 58"/>
              <a:gd name="T80" fmla="*/ 2147483647 w 51"/>
              <a:gd name="T81" fmla="*/ 2147483647 h 58"/>
              <a:gd name="T82" fmla="*/ 2147483647 w 51"/>
              <a:gd name="T83" fmla="*/ 2147483647 h 5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1"/>
              <a:gd name="T127" fmla="*/ 0 h 58"/>
              <a:gd name="T128" fmla="*/ 51 w 51"/>
              <a:gd name="T129" fmla="*/ 58 h 5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1" h="58">
                <a:moveTo>
                  <a:pt x="11" y="18"/>
                </a:moveTo>
                <a:lnTo>
                  <a:pt x="9" y="19"/>
                </a:lnTo>
                <a:lnTo>
                  <a:pt x="6" y="20"/>
                </a:lnTo>
                <a:lnTo>
                  <a:pt x="5" y="23"/>
                </a:lnTo>
                <a:lnTo>
                  <a:pt x="3" y="25"/>
                </a:lnTo>
                <a:lnTo>
                  <a:pt x="2" y="28"/>
                </a:lnTo>
                <a:lnTo>
                  <a:pt x="0" y="31"/>
                </a:lnTo>
                <a:lnTo>
                  <a:pt x="0" y="34"/>
                </a:lnTo>
                <a:lnTo>
                  <a:pt x="2" y="37"/>
                </a:lnTo>
                <a:lnTo>
                  <a:pt x="5" y="44"/>
                </a:lnTo>
                <a:lnTo>
                  <a:pt x="9" y="49"/>
                </a:lnTo>
                <a:lnTo>
                  <a:pt x="15" y="52"/>
                </a:lnTo>
                <a:lnTo>
                  <a:pt x="21" y="53"/>
                </a:lnTo>
                <a:lnTo>
                  <a:pt x="27" y="55"/>
                </a:lnTo>
                <a:lnTo>
                  <a:pt x="33" y="55"/>
                </a:lnTo>
                <a:lnTo>
                  <a:pt x="39" y="56"/>
                </a:lnTo>
                <a:lnTo>
                  <a:pt x="46" y="58"/>
                </a:lnTo>
                <a:lnTo>
                  <a:pt x="48" y="53"/>
                </a:lnTo>
                <a:lnTo>
                  <a:pt x="49" y="49"/>
                </a:lnTo>
                <a:lnTo>
                  <a:pt x="51" y="44"/>
                </a:lnTo>
                <a:lnTo>
                  <a:pt x="51" y="38"/>
                </a:lnTo>
                <a:lnTo>
                  <a:pt x="51" y="34"/>
                </a:lnTo>
                <a:lnTo>
                  <a:pt x="49" y="29"/>
                </a:lnTo>
                <a:lnTo>
                  <a:pt x="48" y="25"/>
                </a:lnTo>
                <a:lnTo>
                  <a:pt x="45" y="20"/>
                </a:lnTo>
                <a:lnTo>
                  <a:pt x="43" y="19"/>
                </a:lnTo>
                <a:lnTo>
                  <a:pt x="43" y="18"/>
                </a:lnTo>
                <a:lnTo>
                  <a:pt x="43" y="16"/>
                </a:lnTo>
                <a:lnTo>
                  <a:pt x="45" y="15"/>
                </a:lnTo>
                <a:lnTo>
                  <a:pt x="45" y="13"/>
                </a:lnTo>
                <a:lnTo>
                  <a:pt x="45" y="12"/>
                </a:lnTo>
                <a:lnTo>
                  <a:pt x="45" y="10"/>
                </a:lnTo>
                <a:lnTo>
                  <a:pt x="45" y="9"/>
                </a:lnTo>
                <a:lnTo>
                  <a:pt x="42" y="4"/>
                </a:lnTo>
                <a:lnTo>
                  <a:pt x="39" y="1"/>
                </a:lnTo>
                <a:lnTo>
                  <a:pt x="34" y="0"/>
                </a:lnTo>
                <a:lnTo>
                  <a:pt x="30" y="0"/>
                </a:lnTo>
                <a:lnTo>
                  <a:pt x="26" y="1"/>
                </a:lnTo>
                <a:lnTo>
                  <a:pt x="21" y="3"/>
                </a:lnTo>
                <a:lnTo>
                  <a:pt x="18" y="6"/>
                </a:lnTo>
                <a:lnTo>
                  <a:pt x="15" y="9"/>
                </a:lnTo>
                <a:lnTo>
                  <a:pt x="11"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1" name="Freeform 52"/>
          <p:cNvSpPr>
            <a:spLocks/>
          </p:cNvSpPr>
          <p:nvPr/>
        </p:nvSpPr>
        <p:spPr bwMode="auto">
          <a:xfrm>
            <a:off x="6586542" y="4643441"/>
            <a:ext cx="73025" cy="92075"/>
          </a:xfrm>
          <a:custGeom>
            <a:avLst/>
            <a:gdLst>
              <a:gd name="T0" fmla="*/ 2147483647 w 51"/>
              <a:gd name="T1" fmla="*/ 2147483647 h 58"/>
              <a:gd name="T2" fmla="*/ 2147483647 w 51"/>
              <a:gd name="T3" fmla="*/ 2147483647 h 58"/>
              <a:gd name="T4" fmla="*/ 2147483647 w 51"/>
              <a:gd name="T5" fmla="*/ 2147483647 h 58"/>
              <a:gd name="T6" fmla="*/ 2147483647 w 51"/>
              <a:gd name="T7" fmla="*/ 2147483647 h 58"/>
              <a:gd name="T8" fmla="*/ 2147483647 w 51"/>
              <a:gd name="T9" fmla="*/ 2147483647 h 58"/>
              <a:gd name="T10" fmla="*/ 2147483647 w 51"/>
              <a:gd name="T11" fmla="*/ 2147483647 h 58"/>
              <a:gd name="T12" fmla="*/ 0 w 51"/>
              <a:gd name="T13" fmla="*/ 2147483647 h 58"/>
              <a:gd name="T14" fmla="*/ 0 w 51"/>
              <a:gd name="T15" fmla="*/ 2147483647 h 58"/>
              <a:gd name="T16" fmla="*/ 2147483647 w 51"/>
              <a:gd name="T17" fmla="*/ 2147483647 h 58"/>
              <a:gd name="T18" fmla="*/ 2147483647 w 51"/>
              <a:gd name="T19" fmla="*/ 2147483647 h 58"/>
              <a:gd name="T20" fmla="*/ 2147483647 w 51"/>
              <a:gd name="T21" fmla="*/ 2147483647 h 58"/>
              <a:gd name="T22" fmla="*/ 2147483647 w 51"/>
              <a:gd name="T23" fmla="*/ 2147483647 h 58"/>
              <a:gd name="T24" fmla="*/ 2147483647 w 51"/>
              <a:gd name="T25" fmla="*/ 2147483647 h 58"/>
              <a:gd name="T26" fmla="*/ 2147483647 w 51"/>
              <a:gd name="T27" fmla="*/ 2147483647 h 58"/>
              <a:gd name="T28" fmla="*/ 2147483647 w 51"/>
              <a:gd name="T29" fmla="*/ 2147483647 h 58"/>
              <a:gd name="T30" fmla="*/ 2147483647 w 51"/>
              <a:gd name="T31" fmla="*/ 2147483647 h 58"/>
              <a:gd name="T32" fmla="*/ 2147483647 w 51"/>
              <a:gd name="T33" fmla="*/ 2147483647 h 58"/>
              <a:gd name="T34" fmla="*/ 2147483647 w 51"/>
              <a:gd name="T35" fmla="*/ 2147483647 h 58"/>
              <a:gd name="T36" fmla="*/ 2147483647 w 51"/>
              <a:gd name="T37" fmla="*/ 2147483647 h 58"/>
              <a:gd name="T38" fmla="*/ 2147483647 w 51"/>
              <a:gd name="T39" fmla="*/ 2147483647 h 58"/>
              <a:gd name="T40" fmla="*/ 2147483647 w 51"/>
              <a:gd name="T41" fmla="*/ 2147483647 h 58"/>
              <a:gd name="T42" fmla="*/ 2147483647 w 51"/>
              <a:gd name="T43" fmla="*/ 2147483647 h 58"/>
              <a:gd name="T44" fmla="*/ 2147483647 w 51"/>
              <a:gd name="T45" fmla="*/ 2147483647 h 58"/>
              <a:gd name="T46" fmla="*/ 2147483647 w 51"/>
              <a:gd name="T47" fmla="*/ 2147483647 h 58"/>
              <a:gd name="T48" fmla="*/ 2147483647 w 51"/>
              <a:gd name="T49" fmla="*/ 2147483647 h 58"/>
              <a:gd name="T50" fmla="*/ 2147483647 w 51"/>
              <a:gd name="T51" fmla="*/ 2147483647 h 58"/>
              <a:gd name="T52" fmla="*/ 2147483647 w 51"/>
              <a:gd name="T53" fmla="*/ 2147483647 h 58"/>
              <a:gd name="T54" fmla="*/ 2147483647 w 51"/>
              <a:gd name="T55" fmla="*/ 2147483647 h 58"/>
              <a:gd name="T56" fmla="*/ 2147483647 w 51"/>
              <a:gd name="T57" fmla="*/ 2147483647 h 58"/>
              <a:gd name="T58" fmla="*/ 2147483647 w 51"/>
              <a:gd name="T59" fmla="*/ 2147483647 h 58"/>
              <a:gd name="T60" fmla="*/ 2147483647 w 51"/>
              <a:gd name="T61" fmla="*/ 2147483647 h 58"/>
              <a:gd name="T62" fmla="*/ 2147483647 w 51"/>
              <a:gd name="T63" fmla="*/ 2147483647 h 58"/>
              <a:gd name="T64" fmla="*/ 2147483647 w 51"/>
              <a:gd name="T65" fmla="*/ 2147483647 h 58"/>
              <a:gd name="T66" fmla="*/ 2147483647 w 51"/>
              <a:gd name="T67" fmla="*/ 2147483647 h 58"/>
              <a:gd name="T68" fmla="*/ 2147483647 w 51"/>
              <a:gd name="T69" fmla="*/ 2147483647 h 58"/>
              <a:gd name="T70" fmla="*/ 2147483647 w 51"/>
              <a:gd name="T71" fmla="*/ 0 h 58"/>
              <a:gd name="T72" fmla="*/ 2147483647 w 51"/>
              <a:gd name="T73" fmla="*/ 0 h 58"/>
              <a:gd name="T74" fmla="*/ 2147483647 w 51"/>
              <a:gd name="T75" fmla="*/ 2147483647 h 58"/>
              <a:gd name="T76" fmla="*/ 2147483647 w 51"/>
              <a:gd name="T77" fmla="*/ 2147483647 h 58"/>
              <a:gd name="T78" fmla="*/ 2147483647 w 51"/>
              <a:gd name="T79" fmla="*/ 2147483647 h 58"/>
              <a:gd name="T80" fmla="*/ 2147483647 w 51"/>
              <a:gd name="T81" fmla="*/ 2147483647 h 58"/>
              <a:gd name="T82" fmla="*/ 2147483647 w 51"/>
              <a:gd name="T83" fmla="*/ 2147483647 h 5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1"/>
              <a:gd name="T127" fmla="*/ 0 h 58"/>
              <a:gd name="T128" fmla="*/ 51 w 51"/>
              <a:gd name="T129" fmla="*/ 58 h 5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1" h="58">
                <a:moveTo>
                  <a:pt x="11" y="18"/>
                </a:moveTo>
                <a:lnTo>
                  <a:pt x="9" y="19"/>
                </a:lnTo>
                <a:lnTo>
                  <a:pt x="6" y="20"/>
                </a:lnTo>
                <a:lnTo>
                  <a:pt x="5" y="23"/>
                </a:lnTo>
                <a:lnTo>
                  <a:pt x="3" y="25"/>
                </a:lnTo>
                <a:lnTo>
                  <a:pt x="2" y="28"/>
                </a:lnTo>
                <a:lnTo>
                  <a:pt x="0" y="31"/>
                </a:lnTo>
                <a:lnTo>
                  <a:pt x="0" y="34"/>
                </a:lnTo>
                <a:lnTo>
                  <a:pt x="2" y="37"/>
                </a:lnTo>
                <a:lnTo>
                  <a:pt x="5" y="44"/>
                </a:lnTo>
                <a:lnTo>
                  <a:pt x="9" y="49"/>
                </a:lnTo>
                <a:lnTo>
                  <a:pt x="15" y="52"/>
                </a:lnTo>
                <a:lnTo>
                  <a:pt x="21" y="53"/>
                </a:lnTo>
                <a:lnTo>
                  <a:pt x="27" y="55"/>
                </a:lnTo>
                <a:lnTo>
                  <a:pt x="33" y="55"/>
                </a:lnTo>
                <a:lnTo>
                  <a:pt x="39" y="56"/>
                </a:lnTo>
                <a:lnTo>
                  <a:pt x="46" y="58"/>
                </a:lnTo>
                <a:lnTo>
                  <a:pt x="48" y="53"/>
                </a:lnTo>
                <a:lnTo>
                  <a:pt x="49" y="49"/>
                </a:lnTo>
                <a:lnTo>
                  <a:pt x="51" y="44"/>
                </a:lnTo>
                <a:lnTo>
                  <a:pt x="51" y="38"/>
                </a:lnTo>
                <a:lnTo>
                  <a:pt x="51" y="34"/>
                </a:lnTo>
                <a:lnTo>
                  <a:pt x="49" y="29"/>
                </a:lnTo>
                <a:lnTo>
                  <a:pt x="48" y="25"/>
                </a:lnTo>
                <a:lnTo>
                  <a:pt x="45" y="20"/>
                </a:lnTo>
                <a:lnTo>
                  <a:pt x="43" y="19"/>
                </a:lnTo>
                <a:lnTo>
                  <a:pt x="43" y="18"/>
                </a:lnTo>
                <a:lnTo>
                  <a:pt x="43" y="16"/>
                </a:lnTo>
                <a:lnTo>
                  <a:pt x="45" y="15"/>
                </a:lnTo>
                <a:lnTo>
                  <a:pt x="45" y="13"/>
                </a:lnTo>
                <a:lnTo>
                  <a:pt x="45" y="12"/>
                </a:lnTo>
                <a:lnTo>
                  <a:pt x="45" y="10"/>
                </a:lnTo>
                <a:lnTo>
                  <a:pt x="45" y="9"/>
                </a:lnTo>
                <a:lnTo>
                  <a:pt x="42" y="4"/>
                </a:lnTo>
                <a:lnTo>
                  <a:pt x="39" y="1"/>
                </a:lnTo>
                <a:lnTo>
                  <a:pt x="34" y="0"/>
                </a:lnTo>
                <a:lnTo>
                  <a:pt x="30" y="0"/>
                </a:lnTo>
                <a:lnTo>
                  <a:pt x="26" y="1"/>
                </a:lnTo>
                <a:lnTo>
                  <a:pt x="21" y="3"/>
                </a:lnTo>
                <a:lnTo>
                  <a:pt x="18" y="6"/>
                </a:lnTo>
                <a:lnTo>
                  <a:pt x="15" y="9"/>
                </a:lnTo>
                <a:lnTo>
                  <a:pt x="11" y="18"/>
                </a:lnTo>
              </a:path>
            </a:pathLst>
          </a:custGeom>
          <a:solidFill>
            <a:srgbClr val="FFFF00"/>
          </a:solidFill>
          <a:ln w="4763">
            <a:solidFill>
              <a:srgbClr val="990000"/>
            </a:solidFill>
            <a:round/>
            <a:headEnd/>
            <a:tailEnd/>
          </a:ln>
        </p:spPr>
        <p:txBody>
          <a:bodyPr/>
          <a:lstStyle/>
          <a:p>
            <a:endParaRPr lang="en-US"/>
          </a:p>
        </p:txBody>
      </p:sp>
      <p:sp>
        <p:nvSpPr>
          <p:cNvPr id="53302" name="Freeform 53"/>
          <p:cNvSpPr>
            <a:spLocks/>
          </p:cNvSpPr>
          <p:nvPr/>
        </p:nvSpPr>
        <p:spPr bwMode="auto">
          <a:xfrm>
            <a:off x="6491291" y="4594226"/>
            <a:ext cx="98425" cy="88900"/>
          </a:xfrm>
          <a:custGeom>
            <a:avLst/>
            <a:gdLst>
              <a:gd name="T0" fmla="*/ 2147483647 w 70"/>
              <a:gd name="T1" fmla="*/ 2147483647 h 56"/>
              <a:gd name="T2" fmla="*/ 2147483647 w 70"/>
              <a:gd name="T3" fmla="*/ 2147483647 h 56"/>
              <a:gd name="T4" fmla="*/ 0 w 70"/>
              <a:gd name="T5" fmla="*/ 2147483647 h 56"/>
              <a:gd name="T6" fmla="*/ 2147483647 w 70"/>
              <a:gd name="T7" fmla="*/ 2147483647 h 56"/>
              <a:gd name="T8" fmla="*/ 2147483647 w 70"/>
              <a:gd name="T9" fmla="*/ 2147483647 h 56"/>
              <a:gd name="T10" fmla="*/ 2147483647 w 70"/>
              <a:gd name="T11" fmla="*/ 2147483647 h 56"/>
              <a:gd name="T12" fmla="*/ 2147483647 w 70"/>
              <a:gd name="T13" fmla="*/ 2147483647 h 56"/>
              <a:gd name="T14" fmla="*/ 2147483647 w 70"/>
              <a:gd name="T15" fmla="*/ 2147483647 h 56"/>
              <a:gd name="T16" fmla="*/ 2147483647 w 70"/>
              <a:gd name="T17" fmla="*/ 2147483647 h 56"/>
              <a:gd name="T18" fmla="*/ 2147483647 w 70"/>
              <a:gd name="T19" fmla="*/ 2147483647 h 56"/>
              <a:gd name="T20" fmla="*/ 2147483647 w 70"/>
              <a:gd name="T21" fmla="*/ 2147483647 h 56"/>
              <a:gd name="T22" fmla="*/ 2147483647 w 70"/>
              <a:gd name="T23" fmla="*/ 2147483647 h 56"/>
              <a:gd name="T24" fmla="*/ 2147483647 w 70"/>
              <a:gd name="T25" fmla="*/ 2147483647 h 56"/>
              <a:gd name="T26" fmla="*/ 2147483647 w 70"/>
              <a:gd name="T27" fmla="*/ 2147483647 h 56"/>
              <a:gd name="T28" fmla="*/ 2147483647 w 70"/>
              <a:gd name="T29" fmla="*/ 2147483647 h 56"/>
              <a:gd name="T30" fmla="*/ 2147483647 w 70"/>
              <a:gd name="T31" fmla="*/ 2147483647 h 56"/>
              <a:gd name="T32" fmla="*/ 2147483647 w 70"/>
              <a:gd name="T33" fmla="*/ 2147483647 h 56"/>
              <a:gd name="T34" fmla="*/ 2147483647 w 70"/>
              <a:gd name="T35" fmla="*/ 2147483647 h 56"/>
              <a:gd name="T36" fmla="*/ 2147483647 w 70"/>
              <a:gd name="T37" fmla="*/ 2147483647 h 56"/>
              <a:gd name="T38" fmla="*/ 2147483647 w 70"/>
              <a:gd name="T39" fmla="*/ 2147483647 h 56"/>
              <a:gd name="T40" fmla="*/ 2147483647 w 70"/>
              <a:gd name="T41" fmla="*/ 2147483647 h 56"/>
              <a:gd name="T42" fmla="*/ 2147483647 w 70"/>
              <a:gd name="T43" fmla="*/ 2147483647 h 56"/>
              <a:gd name="T44" fmla="*/ 2147483647 w 70"/>
              <a:gd name="T45" fmla="*/ 2147483647 h 56"/>
              <a:gd name="T46" fmla="*/ 2147483647 w 70"/>
              <a:gd name="T47" fmla="*/ 2147483647 h 56"/>
              <a:gd name="T48" fmla="*/ 2147483647 w 70"/>
              <a:gd name="T49" fmla="*/ 2147483647 h 56"/>
              <a:gd name="T50" fmla="*/ 2147483647 w 70"/>
              <a:gd name="T51" fmla="*/ 2147483647 h 56"/>
              <a:gd name="T52" fmla="*/ 2147483647 w 70"/>
              <a:gd name="T53" fmla="*/ 2147483647 h 56"/>
              <a:gd name="T54" fmla="*/ 2147483647 w 70"/>
              <a:gd name="T55" fmla="*/ 2147483647 h 56"/>
              <a:gd name="T56" fmla="*/ 2147483647 w 70"/>
              <a:gd name="T57" fmla="*/ 2147483647 h 56"/>
              <a:gd name="T58" fmla="*/ 2147483647 w 70"/>
              <a:gd name="T59" fmla="*/ 0 h 56"/>
              <a:gd name="T60" fmla="*/ 2147483647 w 70"/>
              <a:gd name="T61" fmla="*/ 2147483647 h 56"/>
              <a:gd name="T62" fmla="*/ 2147483647 w 70"/>
              <a:gd name="T63" fmla="*/ 2147483647 h 56"/>
              <a:gd name="T64" fmla="*/ 2147483647 w 70"/>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0"/>
              <a:gd name="T100" fmla="*/ 0 h 56"/>
              <a:gd name="T101" fmla="*/ 70 w 70"/>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0" h="56">
                <a:moveTo>
                  <a:pt x="6" y="14"/>
                </a:moveTo>
                <a:lnTo>
                  <a:pt x="3" y="17"/>
                </a:lnTo>
                <a:lnTo>
                  <a:pt x="2" y="20"/>
                </a:lnTo>
                <a:lnTo>
                  <a:pt x="2" y="25"/>
                </a:lnTo>
                <a:lnTo>
                  <a:pt x="0" y="28"/>
                </a:lnTo>
                <a:lnTo>
                  <a:pt x="0" y="31"/>
                </a:lnTo>
                <a:lnTo>
                  <a:pt x="2" y="34"/>
                </a:lnTo>
                <a:lnTo>
                  <a:pt x="3" y="38"/>
                </a:lnTo>
                <a:lnTo>
                  <a:pt x="5" y="40"/>
                </a:lnTo>
                <a:lnTo>
                  <a:pt x="8" y="44"/>
                </a:lnTo>
                <a:lnTo>
                  <a:pt x="12" y="47"/>
                </a:lnTo>
                <a:lnTo>
                  <a:pt x="17" y="49"/>
                </a:lnTo>
                <a:lnTo>
                  <a:pt x="21" y="49"/>
                </a:lnTo>
                <a:lnTo>
                  <a:pt x="27" y="50"/>
                </a:lnTo>
                <a:lnTo>
                  <a:pt x="31" y="50"/>
                </a:lnTo>
                <a:lnTo>
                  <a:pt x="37" y="50"/>
                </a:lnTo>
                <a:lnTo>
                  <a:pt x="43" y="50"/>
                </a:lnTo>
                <a:lnTo>
                  <a:pt x="45" y="50"/>
                </a:lnTo>
                <a:lnTo>
                  <a:pt x="46" y="50"/>
                </a:lnTo>
                <a:lnTo>
                  <a:pt x="46" y="51"/>
                </a:lnTo>
                <a:lnTo>
                  <a:pt x="48" y="53"/>
                </a:lnTo>
                <a:lnTo>
                  <a:pt x="49" y="53"/>
                </a:lnTo>
                <a:lnTo>
                  <a:pt x="51" y="54"/>
                </a:lnTo>
                <a:lnTo>
                  <a:pt x="52" y="54"/>
                </a:lnTo>
                <a:lnTo>
                  <a:pt x="54" y="54"/>
                </a:lnTo>
                <a:lnTo>
                  <a:pt x="57" y="56"/>
                </a:lnTo>
                <a:lnTo>
                  <a:pt x="60" y="54"/>
                </a:lnTo>
                <a:lnTo>
                  <a:pt x="62" y="54"/>
                </a:lnTo>
                <a:lnTo>
                  <a:pt x="65" y="53"/>
                </a:lnTo>
                <a:lnTo>
                  <a:pt x="67" y="51"/>
                </a:lnTo>
                <a:lnTo>
                  <a:pt x="68" y="49"/>
                </a:lnTo>
                <a:lnTo>
                  <a:pt x="70" y="46"/>
                </a:lnTo>
                <a:lnTo>
                  <a:pt x="70" y="43"/>
                </a:lnTo>
                <a:lnTo>
                  <a:pt x="68" y="43"/>
                </a:lnTo>
                <a:lnTo>
                  <a:pt x="68" y="41"/>
                </a:lnTo>
                <a:lnTo>
                  <a:pt x="68" y="40"/>
                </a:lnTo>
                <a:lnTo>
                  <a:pt x="67" y="38"/>
                </a:lnTo>
                <a:lnTo>
                  <a:pt x="65" y="35"/>
                </a:lnTo>
                <a:lnTo>
                  <a:pt x="62" y="32"/>
                </a:lnTo>
                <a:lnTo>
                  <a:pt x="61" y="31"/>
                </a:lnTo>
                <a:lnTo>
                  <a:pt x="58" y="29"/>
                </a:lnTo>
                <a:lnTo>
                  <a:pt x="55" y="26"/>
                </a:lnTo>
                <a:lnTo>
                  <a:pt x="52" y="25"/>
                </a:lnTo>
                <a:lnTo>
                  <a:pt x="49" y="23"/>
                </a:lnTo>
                <a:lnTo>
                  <a:pt x="46" y="20"/>
                </a:lnTo>
                <a:lnTo>
                  <a:pt x="45" y="19"/>
                </a:lnTo>
                <a:lnTo>
                  <a:pt x="43" y="16"/>
                </a:lnTo>
                <a:lnTo>
                  <a:pt x="43" y="14"/>
                </a:lnTo>
                <a:lnTo>
                  <a:pt x="42" y="11"/>
                </a:lnTo>
                <a:lnTo>
                  <a:pt x="40" y="10"/>
                </a:lnTo>
                <a:lnTo>
                  <a:pt x="40" y="7"/>
                </a:lnTo>
                <a:lnTo>
                  <a:pt x="39" y="6"/>
                </a:lnTo>
                <a:lnTo>
                  <a:pt x="36" y="4"/>
                </a:lnTo>
                <a:lnTo>
                  <a:pt x="33" y="1"/>
                </a:lnTo>
                <a:lnTo>
                  <a:pt x="30" y="0"/>
                </a:lnTo>
                <a:lnTo>
                  <a:pt x="27" y="0"/>
                </a:lnTo>
                <a:lnTo>
                  <a:pt x="23" y="1"/>
                </a:lnTo>
                <a:lnTo>
                  <a:pt x="20" y="3"/>
                </a:lnTo>
                <a:lnTo>
                  <a:pt x="17" y="4"/>
                </a:lnTo>
                <a:lnTo>
                  <a:pt x="15" y="7"/>
                </a:lnTo>
                <a:lnTo>
                  <a:pt x="12" y="10"/>
                </a:lnTo>
                <a:lnTo>
                  <a:pt x="6"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3" name="Freeform 54"/>
          <p:cNvSpPr>
            <a:spLocks/>
          </p:cNvSpPr>
          <p:nvPr/>
        </p:nvSpPr>
        <p:spPr bwMode="auto">
          <a:xfrm>
            <a:off x="6491291" y="4594226"/>
            <a:ext cx="98425" cy="88900"/>
          </a:xfrm>
          <a:custGeom>
            <a:avLst/>
            <a:gdLst>
              <a:gd name="T0" fmla="*/ 2147483647 w 70"/>
              <a:gd name="T1" fmla="*/ 2147483647 h 56"/>
              <a:gd name="T2" fmla="*/ 2147483647 w 70"/>
              <a:gd name="T3" fmla="*/ 2147483647 h 56"/>
              <a:gd name="T4" fmla="*/ 0 w 70"/>
              <a:gd name="T5" fmla="*/ 2147483647 h 56"/>
              <a:gd name="T6" fmla="*/ 2147483647 w 70"/>
              <a:gd name="T7" fmla="*/ 2147483647 h 56"/>
              <a:gd name="T8" fmla="*/ 2147483647 w 70"/>
              <a:gd name="T9" fmla="*/ 2147483647 h 56"/>
              <a:gd name="T10" fmla="*/ 2147483647 w 70"/>
              <a:gd name="T11" fmla="*/ 2147483647 h 56"/>
              <a:gd name="T12" fmla="*/ 2147483647 w 70"/>
              <a:gd name="T13" fmla="*/ 2147483647 h 56"/>
              <a:gd name="T14" fmla="*/ 2147483647 w 70"/>
              <a:gd name="T15" fmla="*/ 2147483647 h 56"/>
              <a:gd name="T16" fmla="*/ 2147483647 w 70"/>
              <a:gd name="T17" fmla="*/ 2147483647 h 56"/>
              <a:gd name="T18" fmla="*/ 2147483647 w 70"/>
              <a:gd name="T19" fmla="*/ 2147483647 h 56"/>
              <a:gd name="T20" fmla="*/ 2147483647 w 70"/>
              <a:gd name="T21" fmla="*/ 2147483647 h 56"/>
              <a:gd name="T22" fmla="*/ 2147483647 w 70"/>
              <a:gd name="T23" fmla="*/ 2147483647 h 56"/>
              <a:gd name="T24" fmla="*/ 2147483647 w 70"/>
              <a:gd name="T25" fmla="*/ 2147483647 h 56"/>
              <a:gd name="T26" fmla="*/ 2147483647 w 70"/>
              <a:gd name="T27" fmla="*/ 2147483647 h 56"/>
              <a:gd name="T28" fmla="*/ 2147483647 w 70"/>
              <a:gd name="T29" fmla="*/ 2147483647 h 56"/>
              <a:gd name="T30" fmla="*/ 2147483647 w 70"/>
              <a:gd name="T31" fmla="*/ 2147483647 h 56"/>
              <a:gd name="T32" fmla="*/ 2147483647 w 70"/>
              <a:gd name="T33" fmla="*/ 2147483647 h 56"/>
              <a:gd name="T34" fmla="*/ 2147483647 w 70"/>
              <a:gd name="T35" fmla="*/ 2147483647 h 56"/>
              <a:gd name="T36" fmla="*/ 2147483647 w 70"/>
              <a:gd name="T37" fmla="*/ 2147483647 h 56"/>
              <a:gd name="T38" fmla="*/ 2147483647 w 70"/>
              <a:gd name="T39" fmla="*/ 2147483647 h 56"/>
              <a:gd name="T40" fmla="*/ 2147483647 w 70"/>
              <a:gd name="T41" fmla="*/ 2147483647 h 56"/>
              <a:gd name="T42" fmla="*/ 2147483647 w 70"/>
              <a:gd name="T43" fmla="*/ 2147483647 h 56"/>
              <a:gd name="T44" fmla="*/ 2147483647 w 70"/>
              <a:gd name="T45" fmla="*/ 2147483647 h 56"/>
              <a:gd name="T46" fmla="*/ 2147483647 w 70"/>
              <a:gd name="T47" fmla="*/ 2147483647 h 56"/>
              <a:gd name="T48" fmla="*/ 2147483647 w 70"/>
              <a:gd name="T49" fmla="*/ 2147483647 h 56"/>
              <a:gd name="T50" fmla="*/ 2147483647 w 70"/>
              <a:gd name="T51" fmla="*/ 2147483647 h 56"/>
              <a:gd name="T52" fmla="*/ 2147483647 w 70"/>
              <a:gd name="T53" fmla="*/ 2147483647 h 56"/>
              <a:gd name="T54" fmla="*/ 2147483647 w 70"/>
              <a:gd name="T55" fmla="*/ 2147483647 h 56"/>
              <a:gd name="T56" fmla="*/ 2147483647 w 70"/>
              <a:gd name="T57" fmla="*/ 2147483647 h 56"/>
              <a:gd name="T58" fmla="*/ 2147483647 w 70"/>
              <a:gd name="T59" fmla="*/ 0 h 56"/>
              <a:gd name="T60" fmla="*/ 2147483647 w 70"/>
              <a:gd name="T61" fmla="*/ 2147483647 h 56"/>
              <a:gd name="T62" fmla="*/ 2147483647 w 70"/>
              <a:gd name="T63" fmla="*/ 2147483647 h 56"/>
              <a:gd name="T64" fmla="*/ 2147483647 w 70"/>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0"/>
              <a:gd name="T100" fmla="*/ 0 h 56"/>
              <a:gd name="T101" fmla="*/ 70 w 70"/>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0" h="56">
                <a:moveTo>
                  <a:pt x="6" y="14"/>
                </a:moveTo>
                <a:lnTo>
                  <a:pt x="3" y="17"/>
                </a:lnTo>
                <a:lnTo>
                  <a:pt x="2" y="20"/>
                </a:lnTo>
                <a:lnTo>
                  <a:pt x="2" y="25"/>
                </a:lnTo>
                <a:lnTo>
                  <a:pt x="0" y="28"/>
                </a:lnTo>
                <a:lnTo>
                  <a:pt x="0" y="31"/>
                </a:lnTo>
                <a:lnTo>
                  <a:pt x="2" y="34"/>
                </a:lnTo>
                <a:lnTo>
                  <a:pt x="3" y="38"/>
                </a:lnTo>
                <a:lnTo>
                  <a:pt x="5" y="40"/>
                </a:lnTo>
                <a:lnTo>
                  <a:pt x="8" y="44"/>
                </a:lnTo>
                <a:lnTo>
                  <a:pt x="12" y="47"/>
                </a:lnTo>
                <a:lnTo>
                  <a:pt x="17" y="49"/>
                </a:lnTo>
                <a:lnTo>
                  <a:pt x="21" y="49"/>
                </a:lnTo>
                <a:lnTo>
                  <a:pt x="27" y="50"/>
                </a:lnTo>
                <a:lnTo>
                  <a:pt x="31" y="50"/>
                </a:lnTo>
                <a:lnTo>
                  <a:pt x="37" y="50"/>
                </a:lnTo>
                <a:lnTo>
                  <a:pt x="43" y="50"/>
                </a:lnTo>
                <a:lnTo>
                  <a:pt x="45" y="50"/>
                </a:lnTo>
                <a:lnTo>
                  <a:pt x="46" y="50"/>
                </a:lnTo>
                <a:lnTo>
                  <a:pt x="46" y="51"/>
                </a:lnTo>
                <a:lnTo>
                  <a:pt x="48" y="53"/>
                </a:lnTo>
                <a:lnTo>
                  <a:pt x="49" y="53"/>
                </a:lnTo>
                <a:lnTo>
                  <a:pt x="51" y="54"/>
                </a:lnTo>
                <a:lnTo>
                  <a:pt x="52" y="54"/>
                </a:lnTo>
                <a:lnTo>
                  <a:pt x="54" y="54"/>
                </a:lnTo>
                <a:lnTo>
                  <a:pt x="57" y="56"/>
                </a:lnTo>
                <a:lnTo>
                  <a:pt x="60" y="54"/>
                </a:lnTo>
                <a:lnTo>
                  <a:pt x="62" y="54"/>
                </a:lnTo>
                <a:lnTo>
                  <a:pt x="65" y="53"/>
                </a:lnTo>
                <a:lnTo>
                  <a:pt x="67" y="51"/>
                </a:lnTo>
                <a:lnTo>
                  <a:pt x="68" y="49"/>
                </a:lnTo>
                <a:lnTo>
                  <a:pt x="70" y="46"/>
                </a:lnTo>
                <a:lnTo>
                  <a:pt x="70" y="43"/>
                </a:lnTo>
                <a:lnTo>
                  <a:pt x="68" y="43"/>
                </a:lnTo>
                <a:lnTo>
                  <a:pt x="68" y="41"/>
                </a:lnTo>
                <a:lnTo>
                  <a:pt x="68" y="40"/>
                </a:lnTo>
                <a:lnTo>
                  <a:pt x="67" y="38"/>
                </a:lnTo>
                <a:lnTo>
                  <a:pt x="65" y="35"/>
                </a:lnTo>
                <a:lnTo>
                  <a:pt x="62" y="32"/>
                </a:lnTo>
                <a:lnTo>
                  <a:pt x="61" y="31"/>
                </a:lnTo>
                <a:lnTo>
                  <a:pt x="58" y="29"/>
                </a:lnTo>
                <a:lnTo>
                  <a:pt x="55" y="26"/>
                </a:lnTo>
                <a:lnTo>
                  <a:pt x="52" y="25"/>
                </a:lnTo>
                <a:lnTo>
                  <a:pt x="49" y="23"/>
                </a:lnTo>
                <a:lnTo>
                  <a:pt x="46" y="20"/>
                </a:lnTo>
                <a:lnTo>
                  <a:pt x="45" y="19"/>
                </a:lnTo>
                <a:lnTo>
                  <a:pt x="43" y="16"/>
                </a:lnTo>
                <a:lnTo>
                  <a:pt x="43" y="14"/>
                </a:lnTo>
                <a:lnTo>
                  <a:pt x="42" y="11"/>
                </a:lnTo>
                <a:lnTo>
                  <a:pt x="40" y="10"/>
                </a:lnTo>
                <a:lnTo>
                  <a:pt x="40" y="7"/>
                </a:lnTo>
                <a:lnTo>
                  <a:pt x="39" y="6"/>
                </a:lnTo>
                <a:lnTo>
                  <a:pt x="36" y="4"/>
                </a:lnTo>
                <a:lnTo>
                  <a:pt x="33" y="1"/>
                </a:lnTo>
                <a:lnTo>
                  <a:pt x="30" y="0"/>
                </a:lnTo>
                <a:lnTo>
                  <a:pt x="27" y="0"/>
                </a:lnTo>
                <a:lnTo>
                  <a:pt x="23" y="1"/>
                </a:lnTo>
                <a:lnTo>
                  <a:pt x="20" y="3"/>
                </a:lnTo>
                <a:lnTo>
                  <a:pt x="17" y="4"/>
                </a:lnTo>
                <a:lnTo>
                  <a:pt x="15" y="7"/>
                </a:lnTo>
                <a:lnTo>
                  <a:pt x="12" y="10"/>
                </a:lnTo>
                <a:lnTo>
                  <a:pt x="6" y="14"/>
                </a:lnTo>
              </a:path>
            </a:pathLst>
          </a:custGeom>
          <a:solidFill>
            <a:srgbClr val="FFFF00"/>
          </a:solidFill>
          <a:ln w="4763">
            <a:solidFill>
              <a:srgbClr val="990000"/>
            </a:solidFill>
            <a:round/>
            <a:headEnd/>
            <a:tailEnd/>
          </a:ln>
        </p:spPr>
        <p:txBody>
          <a:bodyPr/>
          <a:lstStyle/>
          <a:p>
            <a:endParaRPr lang="en-US"/>
          </a:p>
        </p:txBody>
      </p:sp>
      <p:sp>
        <p:nvSpPr>
          <p:cNvPr id="53304" name="Freeform 55"/>
          <p:cNvSpPr>
            <a:spLocks/>
          </p:cNvSpPr>
          <p:nvPr/>
        </p:nvSpPr>
        <p:spPr bwMode="auto">
          <a:xfrm>
            <a:off x="6507166" y="4541838"/>
            <a:ext cx="47625" cy="44451"/>
          </a:xfrm>
          <a:custGeom>
            <a:avLst/>
            <a:gdLst>
              <a:gd name="T0" fmla="*/ 2147483647 w 34"/>
              <a:gd name="T1" fmla="*/ 2147483647 h 28"/>
              <a:gd name="T2" fmla="*/ 2147483647 w 34"/>
              <a:gd name="T3" fmla="*/ 2147483647 h 28"/>
              <a:gd name="T4" fmla="*/ 2147483647 w 34"/>
              <a:gd name="T5" fmla="*/ 2147483647 h 28"/>
              <a:gd name="T6" fmla="*/ 2147483647 w 34"/>
              <a:gd name="T7" fmla="*/ 2147483647 h 28"/>
              <a:gd name="T8" fmla="*/ 2147483647 w 34"/>
              <a:gd name="T9" fmla="*/ 2147483647 h 28"/>
              <a:gd name="T10" fmla="*/ 0 w 34"/>
              <a:gd name="T11" fmla="*/ 2147483647 h 28"/>
              <a:gd name="T12" fmla="*/ 0 w 34"/>
              <a:gd name="T13" fmla="*/ 2147483647 h 28"/>
              <a:gd name="T14" fmla="*/ 0 w 34"/>
              <a:gd name="T15" fmla="*/ 2147483647 h 28"/>
              <a:gd name="T16" fmla="*/ 0 w 34"/>
              <a:gd name="T17" fmla="*/ 2147483647 h 28"/>
              <a:gd name="T18" fmla="*/ 0 w 34"/>
              <a:gd name="T19" fmla="*/ 2147483647 h 28"/>
              <a:gd name="T20" fmla="*/ 2147483647 w 34"/>
              <a:gd name="T21" fmla="*/ 2147483647 h 28"/>
              <a:gd name="T22" fmla="*/ 2147483647 w 34"/>
              <a:gd name="T23" fmla="*/ 2147483647 h 28"/>
              <a:gd name="T24" fmla="*/ 2147483647 w 34"/>
              <a:gd name="T25" fmla="*/ 2147483647 h 28"/>
              <a:gd name="T26" fmla="*/ 2147483647 w 34"/>
              <a:gd name="T27" fmla="*/ 2147483647 h 28"/>
              <a:gd name="T28" fmla="*/ 2147483647 w 34"/>
              <a:gd name="T29" fmla="*/ 2147483647 h 28"/>
              <a:gd name="T30" fmla="*/ 2147483647 w 34"/>
              <a:gd name="T31" fmla="*/ 2147483647 h 28"/>
              <a:gd name="T32" fmla="*/ 2147483647 w 34"/>
              <a:gd name="T33" fmla="*/ 2147483647 h 28"/>
              <a:gd name="T34" fmla="*/ 2147483647 w 34"/>
              <a:gd name="T35" fmla="*/ 2147483647 h 28"/>
              <a:gd name="T36" fmla="*/ 2147483647 w 34"/>
              <a:gd name="T37" fmla="*/ 2147483647 h 28"/>
              <a:gd name="T38" fmla="*/ 2147483647 w 34"/>
              <a:gd name="T39" fmla="*/ 2147483647 h 28"/>
              <a:gd name="T40" fmla="*/ 2147483647 w 34"/>
              <a:gd name="T41" fmla="*/ 2147483647 h 28"/>
              <a:gd name="T42" fmla="*/ 2147483647 w 34"/>
              <a:gd name="T43" fmla="*/ 2147483647 h 28"/>
              <a:gd name="T44" fmla="*/ 2147483647 w 34"/>
              <a:gd name="T45" fmla="*/ 2147483647 h 28"/>
              <a:gd name="T46" fmla="*/ 2147483647 w 34"/>
              <a:gd name="T47" fmla="*/ 2147483647 h 28"/>
              <a:gd name="T48" fmla="*/ 2147483647 w 34"/>
              <a:gd name="T49" fmla="*/ 2147483647 h 28"/>
              <a:gd name="T50" fmla="*/ 2147483647 w 34"/>
              <a:gd name="T51" fmla="*/ 2147483647 h 28"/>
              <a:gd name="T52" fmla="*/ 2147483647 w 34"/>
              <a:gd name="T53" fmla="*/ 2147483647 h 28"/>
              <a:gd name="T54" fmla="*/ 2147483647 w 34"/>
              <a:gd name="T55" fmla="*/ 2147483647 h 28"/>
              <a:gd name="T56" fmla="*/ 2147483647 w 34"/>
              <a:gd name="T57" fmla="*/ 2147483647 h 28"/>
              <a:gd name="T58" fmla="*/ 2147483647 w 34"/>
              <a:gd name="T59" fmla="*/ 2147483647 h 28"/>
              <a:gd name="T60" fmla="*/ 2147483647 w 34"/>
              <a:gd name="T61" fmla="*/ 2147483647 h 28"/>
              <a:gd name="T62" fmla="*/ 2147483647 w 34"/>
              <a:gd name="T63" fmla="*/ 2147483647 h 28"/>
              <a:gd name="T64" fmla="*/ 2147483647 w 34"/>
              <a:gd name="T65" fmla="*/ 2147483647 h 28"/>
              <a:gd name="T66" fmla="*/ 2147483647 w 34"/>
              <a:gd name="T67" fmla="*/ 2147483647 h 28"/>
              <a:gd name="T68" fmla="*/ 2147483647 w 34"/>
              <a:gd name="T69" fmla="*/ 2147483647 h 28"/>
              <a:gd name="T70" fmla="*/ 2147483647 w 34"/>
              <a:gd name="T71" fmla="*/ 2147483647 h 28"/>
              <a:gd name="T72" fmla="*/ 2147483647 w 34"/>
              <a:gd name="T73" fmla="*/ 2147483647 h 28"/>
              <a:gd name="T74" fmla="*/ 2147483647 w 34"/>
              <a:gd name="T75" fmla="*/ 2147483647 h 28"/>
              <a:gd name="T76" fmla="*/ 2147483647 w 34"/>
              <a:gd name="T77" fmla="*/ 2147483647 h 28"/>
              <a:gd name="T78" fmla="*/ 2147483647 w 34"/>
              <a:gd name="T79" fmla="*/ 2147483647 h 28"/>
              <a:gd name="T80" fmla="*/ 2147483647 w 34"/>
              <a:gd name="T81" fmla="*/ 2147483647 h 28"/>
              <a:gd name="T82" fmla="*/ 2147483647 w 34"/>
              <a:gd name="T83" fmla="*/ 0 h 28"/>
              <a:gd name="T84" fmla="*/ 2147483647 w 34"/>
              <a:gd name="T85" fmla="*/ 0 h 28"/>
              <a:gd name="T86" fmla="*/ 2147483647 w 34"/>
              <a:gd name="T87" fmla="*/ 2147483647 h 28"/>
              <a:gd name="T88" fmla="*/ 2147483647 w 34"/>
              <a:gd name="T89" fmla="*/ 2147483647 h 28"/>
              <a:gd name="T90" fmla="*/ 2147483647 w 34"/>
              <a:gd name="T91" fmla="*/ 2147483647 h 28"/>
              <a:gd name="T92" fmla="*/ 2147483647 w 34"/>
              <a:gd name="T93" fmla="*/ 2147483647 h 28"/>
              <a:gd name="T94" fmla="*/ 2147483647 w 34"/>
              <a:gd name="T95" fmla="*/ 2147483647 h 28"/>
              <a:gd name="T96" fmla="*/ 2147483647 w 34"/>
              <a:gd name="T97" fmla="*/ 2147483647 h 2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4"/>
              <a:gd name="T148" fmla="*/ 0 h 28"/>
              <a:gd name="T149" fmla="*/ 34 w 34"/>
              <a:gd name="T150" fmla="*/ 28 h 2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4" h="28">
                <a:moveTo>
                  <a:pt x="9" y="6"/>
                </a:moveTo>
                <a:lnTo>
                  <a:pt x="7" y="9"/>
                </a:lnTo>
                <a:lnTo>
                  <a:pt x="4" y="10"/>
                </a:lnTo>
                <a:lnTo>
                  <a:pt x="3" y="13"/>
                </a:lnTo>
                <a:lnTo>
                  <a:pt x="1" y="16"/>
                </a:lnTo>
                <a:lnTo>
                  <a:pt x="0" y="19"/>
                </a:lnTo>
                <a:lnTo>
                  <a:pt x="0" y="21"/>
                </a:lnTo>
                <a:lnTo>
                  <a:pt x="0" y="24"/>
                </a:lnTo>
                <a:lnTo>
                  <a:pt x="0" y="27"/>
                </a:lnTo>
                <a:lnTo>
                  <a:pt x="0" y="28"/>
                </a:lnTo>
                <a:lnTo>
                  <a:pt x="1" y="28"/>
                </a:lnTo>
                <a:lnTo>
                  <a:pt x="3" y="28"/>
                </a:lnTo>
                <a:lnTo>
                  <a:pt x="4" y="28"/>
                </a:lnTo>
                <a:lnTo>
                  <a:pt x="6" y="28"/>
                </a:lnTo>
                <a:lnTo>
                  <a:pt x="9" y="28"/>
                </a:lnTo>
                <a:lnTo>
                  <a:pt x="10" y="28"/>
                </a:lnTo>
                <a:lnTo>
                  <a:pt x="12" y="28"/>
                </a:lnTo>
                <a:lnTo>
                  <a:pt x="13" y="27"/>
                </a:lnTo>
                <a:lnTo>
                  <a:pt x="15" y="27"/>
                </a:lnTo>
                <a:lnTo>
                  <a:pt x="17" y="27"/>
                </a:lnTo>
                <a:lnTo>
                  <a:pt x="19" y="27"/>
                </a:lnTo>
                <a:lnTo>
                  <a:pt x="20" y="28"/>
                </a:lnTo>
                <a:lnTo>
                  <a:pt x="22" y="28"/>
                </a:lnTo>
                <a:lnTo>
                  <a:pt x="25" y="28"/>
                </a:lnTo>
                <a:lnTo>
                  <a:pt x="26" y="28"/>
                </a:lnTo>
                <a:lnTo>
                  <a:pt x="28" y="28"/>
                </a:lnTo>
                <a:lnTo>
                  <a:pt x="29" y="28"/>
                </a:lnTo>
                <a:lnTo>
                  <a:pt x="31" y="27"/>
                </a:lnTo>
                <a:lnTo>
                  <a:pt x="32" y="27"/>
                </a:lnTo>
                <a:lnTo>
                  <a:pt x="34" y="22"/>
                </a:lnTo>
                <a:lnTo>
                  <a:pt x="34" y="18"/>
                </a:lnTo>
                <a:lnTo>
                  <a:pt x="32" y="15"/>
                </a:lnTo>
                <a:lnTo>
                  <a:pt x="31" y="10"/>
                </a:lnTo>
                <a:lnTo>
                  <a:pt x="29" y="7"/>
                </a:lnTo>
                <a:lnTo>
                  <a:pt x="26" y="5"/>
                </a:lnTo>
                <a:lnTo>
                  <a:pt x="23" y="3"/>
                </a:lnTo>
                <a:lnTo>
                  <a:pt x="20" y="2"/>
                </a:lnTo>
                <a:lnTo>
                  <a:pt x="19" y="0"/>
                </a:lnTo>
                <a:lnTo>
                  <a:pt x="17" y="0"/>
                </a:lnTo>
                <a:lnTo>
                  <a:pt x="16" y="2"/>
                </a:lnTo>
                <a:lnTo>
                  <a:pt x="15" y="2"/>
                </a:lnTo>
                <a:lnTo>
                  <a:pt x="13" y="3"/>
                </a:lnTo>
                <a:lnTo>
                  <a:pt x="12" y="3"/>
                </a:lnTo>
                <a:lnTo>
                  <a:pt x="10" y="5"/>
                </a:lnTo>
                <a:lnTo>
                  <a:pt x="9" y="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5" name="Freeform 56"/>
          <p:cNvSpPr>
            <a:spLocks/>
          </p:cNvSpPr>
          <p:nvPr/>
        </p:nvSpPr>
        <p:spPr bwMode="auto">
          <a:xfrm>
            <a:off x="6507166" y="4541838"/>
            <a:ext cx="47625" cy="44451"/>
          </a:xfrm>
          <a:custGeom>
            <a:avLst/>
            <a:gdLst>
              <a:gd name="T0" fmla="*/ 2147483647 w 34"/>
              <a:gd name="T1" fmla="*/ 2147483647 h 28"/>
              <a:gd name="T2" fmla="*/ 2147483647 w 34"/>
              <a:gd name="T3" fmla="*/ 2147483647 h 28"/>
              <a:gd name="T4" fmla="*/ 2147483647 w 34"/>
              <a:gd name="T5" fmla="*/ 2147483647 h 28"/>
              <a:gd name="T6" fmla="*/ 2147483647 w 34"/>
              <a:gd name="T7" fmla="*/ 2147483647 h 28"/>
              <a:gd name="T8" fmla="*/ 2147483647 w 34"/>
              <a:gd name="T9" fmla="*/ 2147483647 h 28"/>
              <a:gd name="T10" fmla="*/ 0 w 34"/>
              <a:gd name="T11" fmla="*/ 2147483647 h 28"/>
              <a:gd name="T12" fmla="*/ 0 w 34"/>
              <a:gd name="T13" fmla="*/ 2147483647 h 28"/>
              <a:gd name="T14" fmla="*/ 0 w 34"/>
              <a:gd name="T15" fmla="*/ 2147483647 h 28"/>
              <a:gd name="T16" fmla="*/ 0 w 34"/>
              <a:gd name="T17" fmla="*/ 2147483647 h 28"/>
              <a:gd name="T18" fmla="*/ 0 w 34"/>
              <a:gd name="T19" fmla="*/ 2147483647 h 28"/>
              <a:gd name="T20" fmla="*/ 2147483647 w 34"/>
              <a:gd name="T21" fmla="*/ 2147483647 h 28"/>
              <a:gd name="T22" fmla="*/ 2147483647 w 34"/>
              <a:gd name="T23" fmla="*/ 2147483647 h 28"/>
              <a:gd name="T24" fmla="*/ 2147483647 w 34"/>
              <a:gd name="T25" fmla="*/ 2147483647 h 28"/>
              <a:gd name="T26" fmla="*/ 2147483647 w 34"/>
              <a:gd name="T27" fmla="*/ 2147483647 h 28"/>
              <a:gd name="T28" fmla="*/ 2147483647 w 34"/>
              <a:gd name="T29" fmla="*/ 2147483647 h 28"/>
              <a:gd name="T30" fmla="*/ 2147483647 w 34"/>
              <a:gd name="T31" fmla="*/ 2147483647 h 28"/>
              <a:gd name="T32" fmla="*/ 2147483647 w 34"/>
              <a:gd name="T33" fmla="*/ 2147483647 h 28"/>
              <a:gd name="T34" fmla="*/ 2147483647 w 34"/>
              <a:gd name="T35" fmla="*/ 2147483647 h 28"/>
              <a:gd name="T36" fmla="*/ 2147483647 w 34"/>
              <a:gd name="T37" fmla="*/ 2147483647 h 28"/>
              <a:gd name="T38" fmla="*/ 2147483647 w 34"/>
              <a:gd name="T39" fmla="*/ 2147483647 h 28"/>
              <a:gd name="T40" fmla="*/ 2147483647 w 34"/>
              <a:gd name="T41" fmla="*/ 2147483647 h 28"/>
              <a:gd name="T42" fmla="*/ 2147483647 w 34"/>
              <a:gd name="T43" fmla="*/ 2147483647 h 28"/>
              <a:gd name="T44" fmla="*/ 2147483647 w 34"/>
              <a:gd name="T45" fmla="*/ 2147483647 h 28"/>
              <a:gd name="T46" fmla="*/ 2147483647 w 34"/>
              <a:gd name="T47" fmla="*/ 2147483647 h 28"/>
              <a:gd name="T48" fmla="*/ 2147483647 w 34"/>
              <a:gd name="T49" fmla="*/ 2147483647 h 28"/>
              <a:gd name="T50" fmla="*/ 2147483647 w 34"/>
              <a:gd name="T51" fmla="*/ 2147483647 h 28"/>
              <a:gd name="T52" fmla="*/ 2147483647 w 34"/>
              <a:gd name="T53" fmla="*/ 2147483647 h 28"/>
              <a:gd name="T54" fmla="*/ 2147483647 w 34"/>
              <a:gd name="T55" fmla="*/ 2147483647 h 28"/>
              <a:gd name="T56" fmla="*/ 2147483647 w 34"/>
              <a:gd name="T57" fmla="*/ 2147483647 h 28"/>
              <a:gd name="T58" fmla="*/ 2147483647 w 34"/>
              <a:gd name="T59" fmla="*/ 2147483647 h 28"/>
              <a:gd name="T60" fmla="*/ 2147483647 w 34"/>
              <a:gd name="T61" fmla="*/ 2147483647 h 28"/>
              <a:gd name="T62" fmla="*/ 2147483647 w 34"/>
              <a:gd name="T63" fmla="*/ 2147483647 h 28"/>
              <a:gd name="T64" fmla="*/ 2147483647 w 34"/>
              <a:gd name="T65" fmla="*/ 2147483647 h 28"/>
              <a:gd name="T66" fmla="*/ 2147483647 w 34"/>
              <a:gd name="T67" fmla="*/ 2147483647 h 28"/>
              <a:gd name="T68" fmla="*/ 2147483647 w 34"/>
              <a:gd name="T69" fmla="*/ 2147483647 h 28"/>
              <a:gd name="T70" fmla="*/ 2147483647 w 34"/>
              <a:gd name="T71" fmla="*/ 2147483647 h 28"/>
              <a:gd name="T72" fmla="*/ 2147483647 w 34"/>
              <a:gd name="T73" fmla="*/ 2147483647 h 28"/>
              <a:gd name="T74" fmla="*/ 2147483647 w 34"/>
              <a:gd name="T75" fmla="*/ 2147483647 h 28"/>
              <a:gd name="T76" fmla="*/ 2147483647 w 34"/>
              <a:gd name="T77" fmla="*/ 2147483647 h 28"/>
              <a:gd name="T78" fmla="*/ 2147483647 w 34"/>
              <a:gd name="T79" fmla="*/ 2147483647 h 28"/>
              <a:gd name="T80" fmla="*/ 2147483647 w 34"/>
              <a:gd name="T81" fmla="*/ 2147483647 h 28"/>
              <a:gd name="T82" fmla="*/ 2147483647 w 34"/>
              <a:gd name="T83" fmla="*/ 0 h 28"/>
              <a:gd name="T84" fmla="*/ 2147483647 w 34"/>
              <a:gd name="T85" fmla="*/ 0 h 28"/>
              <a:gd name="T86" fmla="*/ 2147483647 w 34"/>
              <a:gd name="T87" fmla="*/ 2147483647 h 28"/>
              <a:gd name="T88" fmla="*/ 2147483647 w 34"/>
              <a:gd name="T89" fmla="*/ 2147483647 h 28"/>
              <a:gd name="T90" fmla="*/ 2147483647 w 34"/>
              <a:gd name="T91" fmla="*/ 2147483647 h 28"/>
              <a:gd name="T92" fmla="*/ 2147483647 w 34"/>
              <a:gd name="T93" fmla="*/ 2147483647 h 28"/>
              <a:gd name="T94" fmla="*/ 2147483647 w 34"/>
              <a:gd name="T95" fmla="*/ 2147483647 h 28"/>
              <a:gd name="T96" fmla="*/ 2147483647 w 34"/>
              <a:gd name="T97" fmla="*/ 2147483647 h 2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4"/>
              <a:gd name="T148" fmla="*/ 0 h 28"/>
              <a:gd name="T149" fmla="*/ 34 w 34"/>
              <a:gd name="T150" fmla="*/ 28 h 2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4" h="28">
                <a:moveTo>
                  <a:pt x="9" y="6"/>
                </a:moveTo>
                <a:lnTo>
                  <a:pt x="7" y="9"/>
                </a:lnTo>
                <a:lnTo>
                  <a:pt x="4" y="10"/>
                </a:lnTo>
                <a:lnTo>
                  <a:pt x="3" y="13"/>
                </a:lnTo>
                <a:lnTo>
                  <a:pt x="1" y="16"/>
                </a:lnTo>
                <a:lnTo>
                  <a:pt x="0" y="19"/>
                </a:lnTo>
                <a:lnTo>
                  <a:pt x="0" y="21"/>
                </a:lnTo>
                <a:lnTo>
                  <a:pt x="0" y="24"/>
                </a:lnTo>
                <a:lnTo>
                  <a:pt x="0" y="27"/>
                </a:lnTo>
                <a:lnTo>
                  <a:pt x="0" y="28"/>
                </a:lnTo>
                <a:lnTo>
                  <a:pt x="1" y="28"/>
                </a:lnTo>
                <a:lnTo>
                  <a:pt x="3" y="28"/>
                </a:lnTo>
                <a:lnTo>
                  <a:pt x="4" y="28"/>
                </a:lnTo>
                <a:lnTo>
                  <a:pt x="6" y="28"/>
                </a:lnTo>
                <a:lnTo>
                  <a:pt x="9" y="28"/>
                </a:lnTo>
                <a:lnTo>
                  <a:pt x="10" y="28"/>
                </a:lnTo>
                <a:lnTo>
                  <a:pt x="12" y="28"/>
                </a:lnTo>
                <a:lnTo>
                  <a:pt x="13" y="27"/>
                </a:lnTo>
                <a:lnTo>
                  <a:pt x="15" y="27"/>
                </a:lnTo>
                <a:lnTo>
                  <a:pt x="17" y="27"/>
                </a:lnTo>
                <a:lnTo>
                  <a:pt x="19" y="27"/>
                </a:lnTo>
                <a:lnTo>
                  <a:pt x="20" y="28"/>
                </a:lnTo>
                <a:lnTo>
                  <a:pt x="22" y="28"/>
                </a:lnTo>
                <a:lnTo>
                  <a:pt x="25" y="28"/>
                </a:lnTo>
                <a:lnTo>
                  <a:pt x="26" y="28"/>
                </a:lnTo>
                <a:lnTo>
                  <a:pt x="28" y="28"/>
                </a:lnTo>
                <a:lnTo>
                  <a:pt x="29" y="28"/>
                </a:lnTo>
                <a:lnTo>
                  <a:pt x="31" y="27"/>
                </a:lnTo>
                <a:lnTo>
                  <a:pt x="32" y="27"/>
                </a:lnTo>
                <a:lnTo>
                  <a:pt x="34" y="22"/>
                </a:lnTo>
                <a:lnTo>
                  <a:pt x="34" y="18"/>
                </a:lnTo>
                <a:lnTo>
                  <a:pt x="32" y="15"/>
                </a:lnTo>
                <a:lnTo>
                  <a:pt x="31" y="10"/>
                </a:lnTo>
                <a:lnTo>
                  <a:pt x="29" y="7"/>
                </a:lnTo>
                <a:lnTo>
                  <a:pt x="26" y="5"/>
                </a:lnTo>
                <a:lnTo>
                  <a:pt x="23" y="3"/>
                </a:lnTo>
                <a:lnTo>
                  <a:pt x="20" y="2"/>
                </a:lnTo>
                <a:lnTo>
                  <a:pt x="19" y="0"/>
                </a:lnTo>
                <a:lnTo>
                  <a:pt x="17" y="0"/>
                </a:lnTo>
                <a:lnTo>
                  <a:pt x="16" y="2"/>
                </a:lnTo>
                <a:lnTo>
                  <a:pt x="15" y="2"/>
                </a:lnTo>
                <a:lnTo>
                  <a:pt x="13" y="3"/>
                </a:lnTo>
                <a:lnTo>
                  <a:pt x="12" y="3"/>
                </a:lnTo>
                <a:lnTo>
                  <a:pt x="10" y="5"/>
                </a:lnTo>
                <a:lnTo>
                  <a:pt x="9" y="6"/>
                </a:lnTo>
              </a:path>
            </a:pathLst>
          </a:custGeom>
          <a:solidFill>
            <a:srgbClr val="FFFF00"/>
          </a:solidFill>
          <a:ln w="4763">
            <a:solidFill>
              <a:srgbClr val="990000"/>
            </a:solidFill>
            <a:round/>
            <a:headEnd/>
            <a:tailEnd/>
          </a:ln>
        </p:spPr>
        <p:txBody>
          <a:bodyPr/>
          <a:lstStyle/>
          <a:p>
            <a:endParaRPr lang="en-US"/>
          </a:p>
        </p:txBody>
      </p:sp>
      <p:sp>
        <p:nvSpPr>
          <p:cNvPr id="53306" name="Freeform 57"/>
          <p:cNvSpPr>
            <a:spLocks/>
          </p:cNvSpPr>
          <p:nvPr/>
        </p:nvSpPr>
        <p:spPr bwMode="auto">
          <a:xfrm>
            <a:off x="6538914" y="4508503"/>
            <a:ext cx="80963" cy="61913"/>
          </a:xfrm>
          <a:custGeom>
            <a:avLst/>
            <a:gdLst>
              <a:gd name="T0" fmla="*/ 2147483647 w 57"/>
              <a:gd name="T1" fmla="*/ 2147483647 h 39"/>
              <a:gd name="T2" fmla="*/ 2147483647 w 57"/>
              <a:gd name="T3" fmla="*/ 2147483647 h 39"/>
              <a:gd name="T4" fmla="*/ 2147483647 w 57"/>
              <a:gd name="T5" fmla="*/ 2147483647 h 39"/>
              <a:gd name="T6" fmla="*/ 2147483647 w 57"/>
              <a:gd name="T7" fmla="*/ 2147483647 h 39"/>
              <a:gd name="T8" fmla="*/ 2147483647 w 57"/>
              <a:gd name="T9" fmla="*/ 2147483647 h 39"/>
              <a:gd name="T10" fmla="*/ 2147483647 w 57"/>
              <a:gd name="T11" fmla="*/ 2147483647 h 39"/>
              <a:gd name="T12" fmla="*/ 2147483647 w 57"/>
              <a:gd name="T13" fmla="*/ 2147483647 h 39"/>
              <a:gd name="T14" fmla="*/ 0 w 57"/>
              <a:gd name="T15" fmla="*/ 2147483647 h 39"/>
              <a:gd name="T16" fmla="*/ 0 w 57"/>
              <a:gd name="T17" fmla="*/ 2147483647 h 39"/>
              <a:gd name="T18" fmla="*/ 0 w 57"/>
              <a:gd name="T19" fmla="*/ 2147483647 h 39"/>
              <a:gd name="T20" fmla="*/ 0 w 57"/>
              <a:gd name="T21" fmla="*/ 2147483647 h 39"/>
              <a:gd name="T22" fmla="*/ 0 w 57"/>
              <a:gd name="T23" fmla="*/ 2147483647 h 39"/>
              <a:gd name="T24" fmla="*/ 2147483647 w 57"/>
              <a:gd name="T25" fmla="*/ 2147483647 h 39"/>
              <a:gd name="T26" fmla="*/ 2147483647 w 57"/>
              <a:gd name="T27" fmla="*/ 2147483647 h 39"/>
              <a:gd name="T28" fmla="*/ 2147483647 w 57"/>
              <a:gd name="T29" fmla="*/ 2147483647 h 39"/>
              <a:gd name="T30" fmla="*/ 2147483647 w 57"/>
              <a:gd name="T31" fmla="*/ 2147483647 h 39"/>
              <a:gd name="T32" fmla="*/ 2147483647 w 57"/>
              <a:gd name="T33" fmla="*/ 2147483647 h 39"/>
              <a:gd name="T34" fmla="*/ 2147483647 w 57"/>
              <a:gd name="T35" fmla="*/ 2147483647 h 39"/>
              <a:gd name="T36" fmla="*/ 2147483647 w 57"/>
              <a:gd name="T37" fmla="*/ 2147483647 h 39"/>
              <a:gd name="T38" fmla="*/ 2147483647 w 57"/>
              <a:gd name="T39" fmla="*/ 2147483647 h 39"/>
              <a:gd name="T40" fmla="*/ 2147483647 w 57"/>
              <a:gd name="T41" fmla="*/ 2147483647 h 39"/>
              <a:gd name="T42" fmla="*/ 2147483647 w 57"/>
              <a:gd name="T43" fmla="*/ 2147483647 h 39"/>
              <a:gd name="T44" fmla="*/ 2147483647 w 57"/>
              <a:gd name="T45" fmla="*/ 2147483647 h 39"/>
              <a:gd name="T46" fmla="*/ 2147483647 w 57"/>
              <a:gd name="T47" fmla="*/ 2147483647 h 39"/>
              <a:gd name="T48" fmla="*/ 2147483647 w 57"/>
              <a:gd name="T49" fmla="*/ 2147483647 h 39"/>
              <a:gd name="T50" fmla="*/ 2147483647 w 57"/>
              <a:gd name="T51" fmla="*/ 2147483647 h 39"/>
              <a:gd name="T52" fmla="*/ 2147483647 w 57"/>
              <a:gd name="T53" fmla="*/ 2147483647 h 39"/>
              <a:gd name="T54" fmla="*/ 2147483647 w 57"/>
              <a:gd name="T55" fmla="*/ 2147483647 h 39"/>
              <a:gd name="T56" fmla="*/ 2147483647 w 57"/>
              <a:gd name="T57" fmla="*/ 2147483647 h 39"/>
              <a:gd name="T58" fmla="*/ 2147483647 w 57"/>
              <a:gd name="T59" fmla="*/ 2147483647 h 39"/>
              <a:gd name="T60" fmla="*/ 2147483647 w 57"/>
              <a:gd name="T61" fmla="*/ 2147483647 h 39"/>
              <a:gd name="T62" fmla="*/ 2147483647 w 57"/>
              <a:gd name="T63" fmla="*/ 2147483647 h 39"/>
              <a:gd name="T64" fmla="*/ 2147483647 w 57"/>
              <a:gd name="T65" fmla="*/ 2147483647 h 39"/>
              <a:gd name="T66" fmla="*/ 2147483647 w 57"/>
              <a:gd name="T67" fmla="*/ 2147483647 h 39"/>
              <a:gd name="T68" fmla="*/ 2147483647 w 57"/>
              <a:gd name="T69" fmla="*/ 2147483647 h 39"/>
              <a:gd name="T70" fmla="*/ 2147483647 w 57"/>
              <a:gd name="T71" fmla="*/ 2147483647 h 39"/>
              <a:gd name="T72" fmla="*/ 2147483647 w 57"/>
              <a:gd name="T73" fmla="*/ 2147483647 h 39"/>
              <a:gd name="T74" fmla="*/ 2147483647 w 57"/>
              <a:gd name="T75" fmla="*/ 2147483647 h 39"/>
              <a:gd name="T76" fmla="*/ 2147483647 w 57"/>
              <a:gd name="T77" fmla="*/ 2147483647 h 39"/>
              <a:gd name="T78" fmla="*/ 2147483647 w 57"/>
              <a:gd name="T79" fmla="*/ 2147483647 h 39"/>
              <a:gd name="T80" fmla="*/ 2147483647 w 57"/>
              <a:gd name="T81" fmla="*/ 2147483647 h 39"/>
              <a:gd name="T82" fmla="*/ 2147483647 w 57"/>
              <a:gd name="T83" fmla="*/ 2147483647 h 39"/>
              <a:gd name="T84" fmla="*/ 2147483647 w 57"/>
              <a:gd name="T85" fmla="*/ 2147483647 h 39"/>
              <a:gd name="T86" fmla="*/ 2147483647 w 57"/>
              <a:gd name="T87" fmla="*/ 2147483647 h 39"/>
              <a:gd name="T88" fmla="*/ 2147483647 w 57"/>
              <a:gd name="T89" fmla="*/ 2147483647 h 39"/>
              <a:gd name="T90" fmla="*/ 2147483647 w 57"/>
              <a:gd name="T91" fmla="*/ 2147483647 h 39"/>
              <a:gd name="T92" fmla="*/ 2147483647 w 57"/>
              <a:gd name="T93" fmla="*/ 2147483647 h 39"/>
              <a:gd name="T94" fmla="*/ 2147483647 w 57"/>
              <a:gd name="T95" fmla="*/ 2147483647 h 39"/>
              <a:gd name="T96" fmla="*/ 2147483647 w 57"/>
              <a:gd name="T97" fmla="*/ 0 h 39"/>
              <a:gd name="T98" fmla="*/ 2147483647 w 57"/>
              <a:gd name="T99" fmla="*/ 0 h 39"/>
              <a:gd name="T100" fmla="*/ 2147483647 w 57"/>
              <a:gd name="T101" fmla="*/ 0 h 39"/>
              <a:gd name="T102" fmla="*/ 2147483647 w 57"/>
              <a:gd name="T103" fmla="*/ 0 h 39"/>
              <a:gd name="T104" fmla="*/ 2147483647 w 57"/>
              <a:gd name="T105" fmla="*/ 0 h 39"/>
              <a:gd name="T106" fmla="*/ 2147483647 w 57"/>
              <a:gd name="T107" fmla="*/ 2147483647 h 39"/>
              <a:gd name="T108" fmla="*/ 2147483647 w 57"/>
              <a:gd name="T109" fmla="*/ 2147483647 h 39"/>
              <a:gd name="T110" fmla="*/ 2147483647 w 57"/>
              <a:gd name="T111" fmla="*/ 2147483647 h 39"/>
              <a:gd name="T112" fmla="*/ 2147483647 w 57"/>
              <a:gd name="T113" fmla="*/ 2147483647 h 3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39"/>
              <a:gd name="T173" fmla="*/ 57 w 57"/>
              <a:gd name="T174" fmla="*/ 39 h 3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39">
                <a:moveTo>
                  <a:pt x="9" y="3"/>
                </a:moveTo>
                <a:lnTo>
                  <a:pt x="8" y="3"/>
                </a:lnTo>
                <a:lnTo>
                  <a:pt x="6" y="3"/>
                </a:lnTo>
                <a:lnTo>
                  <a:pt x="5" y="3"/>
                </a:lnTo>
                <a:lnTo>
                  <a:pt x="3" y="5"/>
                </a:lnTo>
                <a:lnTo>
                  <a:pt x="2" y="5"/>
                </a:lnTo>
                <a:lnTo>
                  <a:pt x="2" y="6"/>
                </a:lnTo>
                <a:lnTo>
                  <a:pt x="0" y="6"/>
                </a:lnTo>
                <a:lnTo>
                  <a:pt x="0" y="8"/>
                </a:lnTo>
                <a:lnTo>
                  <a:pt x="0" y="9"/>
                </a:lnTo>
                <a:lnTo>
                  <a:pt x="0" y="11"/>
                </a:lnTo>
                <a:lnTo>
                  <a:pt x="0" y="14"/>
                </a:lnTo>
                <a:lnTo>
                  <a:pt x="2" y="15"/>
                </a:lnTo>
                <a:lnTo>
                  <a:pt x="2" y="17"/>
                </a:lnTo>
                <a:lnTo>
                  <a:pt x="3" y="18"/>
                </a:lnTo>
                <a:lnTo>
                  <a:pt x="5" y="20"/>
                </a:lnTo>
                <a:lnTo>
                  <a:pt x="8" y="21"/>
                </a:lnTo>
                <a:lnTo>
                  <a:pt x="11" y="23"/>
                </a:lnTo>
                <a:lnTo>
                  <a:pt x="15" y="24"/>
                </a:lnTo>
                <a:lnTo>
                  <a:pt x="18" y="27"/>
                </a:lnTo>
                <a:lnTo>
                  <a:pt x="21" y="28"/>
                </a:lnTo>
                <a:lnTo>
                  <a:pt x="26" y="30"/>
                </a:lnTo>
                <a:lnTo>
                  <a:pt x="28" y="33"/>
                </a:lnTo>
                <a:lnTo>
                  <a:pt x="31" y="34"/>
                </a:lnTo>
                <a:lnTo>
                  <a:pt x="36" y="36"/>
                </a:lnTo>
                <a:lnTo>
                  <a:pt x="39" y="36"/>
                </a:lnTo>
                <a:lnTo>
                  <a:pt x="40" y="37"/>
                </a:lnTo>
                <a:lnTo>
                  <a:pt x="43" y="37"/>
                </a:lnTo>
                <a:lnTo>
                  <a:pt x="46" y="39"/>
                </a:lnTo>
                <a:lnTo>
                  <a:pt x="49" y="39"/>
                </a:lnTo>
                <a:lnTo>
                  <a:pt x="52" y="37"/>
                </a:lnTo>
                <a:lnTo>
                  <a:pt x="54" y="36"/>
                </a:lnTo>
                <a:lnTo>
                  <a:pt x="55" y="34"/>
                </a:lnTo>
                <a:lnTo>
                  <a:pt x="57" y="31"/>
                </a:lnTo>
                <a:lnTo>
                  <a:pt x="55" y="28"/>
                </a:lnTo>
                <a:lnTo>
                  <a:pt x="55" y="26"/>
                </a:lnTo>
                <a:lnTo>
                  <a:pt x="54" y="21"/>
                </a:lnTo>
                <a:lnTo>
                  <a:pt x="52" y="18"/>
                </a:lnTo>
                <a:lnTo>
                  <a:pt x="52" y="15"/>
                </a:lnTo>
                <a:lnTo>
                  <a:pt x="52" y="12"/>
                </a:lnTo>
                <a:lnTo>
                  <a:pt x="54" y="9"/>
                </a:lnTo>
                <a:lnTo>
                  <a:pt x="49" y="8"/>
                </a:lnTo>
                <a:lnTo>
                  <a:pt x="46" y="5"/>
                </a:lnTo>
                <a:lnTo>
                  <a:pt x="43" y="5"/>
                </a:lnTo>
                <a:lnTo>
                  <a:pt x="39" y="3"/>
                </a:lnTo>
                <a:lnTo>
                  <a:pt x="36" y="3"/>
                </a:lnTo>
                <a:lnTo>
                  <a:pt x="33" y="2"/>
                </a:lnTo>
                <a:lnTo>
                  <a:pt x="28" y="2"/>
                </a:lnTo>
                <a:lnTo>
                  <a:pt x="24" y="0"/>
                </a:lnTo>
                <a:lnTo>
                  <a:pt x="23" y="0"/>
                </a:lnTo>
                <a:lnTo>
                  <a:pt x="21" y="0"/>
                </a:lnTo>
                <a:lnTo>
                  <a:pt x="20" y="0"/>
                </a:lnTo>
                <a:lnTo>
                  <a:pt x="17" y="0"/>
                </a:lnTo>
                <a:lnTo>
                  <a:pt x="15" y="2"/>
                </a:lnTo>
                <a:lnTo>
                  <a:pt x="14" y="2"/>
                </a:lnTo>
                <a:lnTo>
                  <a:pt x="11" y="2"/>
                </a:lnTo>
                <a:lnTo>
                  <a:pt x="9"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7" name="Freeform 58"/>
          <p:cNvSpPr>
            <a:spLocks/>
          </p:cNvSpPr>
          <p:nvPr/>
        </p:nvSpPr>
        <p:spPr bwMode="auto">
          <a:xfrm>
            <a:off x="6538914" y="4508503"/>
            <a:ext cx="80963" cy="61913"/>
          </a:xfrm>
          <a:custGeom>
            <a:avLst/>
            <a:gdLst>
              <a:gd name="T0" fmla="*/ 2147483647 w 57"/>
              <a:gd name="T1" fmla="*/ 2147483647 h 39"/>
              <a:gd name="T2" fmla="*/ 2147483647 w 57"/>
              <a:gd name="T3" fmla="*/ 2147483647 h 39"/>
              <a:gd name="T4" fmla="*/ 2147483647 w 57"/>
              <a:gd name="T5" fmla="*/ 2147483647 h 39"/>
              <a:gd name="T6" fmla="*/ 2147483647 w 57"/>
              <a:gd name="T7" fmla="*/ 2147483647 h 39"/>
              <a:gd name="T8" fmla="*/ 2147483647 w 57"/>
              <a:gd name="T9" fmla="*/ 2147483647 h 39"/>
              <a:gd name="T10" fmla="*/ 2147483647 w 57"/>
              <a:gd name="T11" fmla="*/ 2147483647 h 39"/>
              <a:gd name="T12" fmla="*/ 2147483647 w 57"/>
              <a:gd name="T13" fmla="*/ 2147483647 h 39"/>
              <a:gd name="T14" fmla="*/ 0 w 57"/>
              <a:gd name="T15" fmla="*/ 2147483647 h 39"/>
              <a:gd name="T16" fmla="*/ 0 w 57"/>
              <a:gd name="T17" fmla="*/ 2147483647 h 39"/>
              <a:gd name="T18" fmla="*/ 0 w 57"/>
              <a:gd name="T19" fmla="*/ 2147483647 h 39"/>
              <a:gd name="T20" fmla="*/ 0 w 57"/>
              <a:gd name="T21" fmla="*/ 2147483647 h 39"/>
              <a:gd name="T22" fmla="*/ 0 w 57"/>
              <a:gd name="T23" fmla="*/ 2147483647 h 39"/>
              <a:gd name="T24" fmla="*/ 2147483647 w 57"/>
              <a:gd name="T25" fmla="*/ 2147483647 h 39"/>
              <a:gd name="T26" fmla="*/ 2147483647 w 57"/>
              <a:gd name="T27" fmla="*/ 2147483647 h 39"/>
              <a:gd name="T28" fmla="*/ 2147483647 w 57"/>
              <a:gd name="T29" fmla="*/ 2147483647 h 39"/>
              <a:gd name="T30" fmla="*/ 2147483647 w 57"/>
              <a:gd name="T31" fmla="*/ 2147483647 h 39"/>
              <a:gd name="T32" fmla="*/ 2147483647 w 57"/>
              <a:gd name="T33" fmla="*/ 2147483647 h 39"/>
              <a:gd name="T34" fmla="*/ 2147483647 w 57"/>
              <a:gd name="T35" fmla="*/ 2147483647 h 39"/>
              <a:gd name="T36" fmla="*/ 2147483647 w 57"/>
              <a:gd name="T37" fmla="*/ 2147483647 h 39"/>
              <a:gd name="T38" fmla="*/ 2147483647 w 57"/>
              <a:gd name="T39" fmla="*/ 2147483647 h 39"/>
              <a:gd name="T40" fmla="*/ 2147483647 w 57"/>
              <a:gd name="T41" fmla="*/ 2147483647 h 39"/>
              <a:gd name="T42" fmla="*/ 2147483647 w 57"/>
              <a:gd name="T43" fmla="*/ 2147483647 h 39"/>
              <a:gd name="T44" fmla="*/ 2147483647 w 57"/>
              <a:gd name="T45" fmla="*/ 2147483647 h 39"/>
              <a:gd name="T46" fmla="*/ 2147483647 w 57"/>
              <a:gd name="T47" fmla="*/ 2147483647 h 39"/>
              <a:gd name="T48" fmla="*/ 2147483647 w 57"/>
              <a:gd name="T49" fmla="*/ 2147483647 h 39"/>
              <a:gd name="T50" fmla="*/ 2147483647 w 57"/>
              <a:gd name="T51" fmla="*/ 2147483647 h 39"/>
              <a:gd name="T52" fmla="*/ 2147483647 w 57"/>
              <a:gd name="T53" fmla="*/ 2147483647 h 39"/>
              <a:gd name="T54" fmla="*/ 2147483647 w 57"/>
              <a:gd name="T55" fmla="*/ 2147483647 h 39"/>
              <a:gd name="T56" fmla="*/ 2147483647 w 57"/>
              <a:gd name="T57" fmla="*/ 2147483647 h 39"/>
              <a:gd name="T58" fmla="*/ 2147483647 w 57"/>
              <a:gd name="T59" fmla="*/ 2147483647 h 39"/>
              <a:gd name="T60" fmla="*/ 2147483647 w 57"/>
              <a:gd name="T61" fmla="*/ 2147483647 h 39"/>
              <a:gd name="T62" fmla="*/ 2147483647 w 57"/>
              <a:gd name="T63" fmla="*/ 2147483647 h 39"/>
              <a:gd name="T64" fmla="*/ 2147483647 w 57"/>
              <a:gd name="T65" fmla="*/ 2147483647 h 39"/>
              <a:gd name="T66" fmla="*/ 2147483647 w 57"/>
              <a:gd name="T67" fmla="*/ 2147483647 h 39"/>
              <a:gd name="T68" fmla="*/ 2147483647 w 57"/>
              <a:gd name="T69" fmla="*/ 2147483647 h 39"/>
              <a:gd name="T70" fmla="*/ 2147483647 w 57"/>
              <a:gd name="T71" fmla="*/ 2147483647 h 39"/>
              <a:gd name="T72" fmla="*/ 2147483647 w 57"/>
              <a:gd name="T73" fmla="*/ 2147483647 h 39"/>
              <a:gd name="T74" fmla="*/ 2147483647 w 57"/>
              <a:gd name="T75" fmla="*/ 2147483647 h 39"/>
              <a:gd name="T76" fmla="*/ 2147483647 w 57"/>
              <a:gd name="T77" fmla="*/ 2147483647 h 39"/>
              <a:gd name="T78" fmla="*/ 2147483647 w 57"/>
              <a:gd name="T79" fmla="*/ 2147483647 h 39"/>
              <a:gd name="T80" fmla="*/ 2147483647 w 57"/>
              <a:gd name="T81" fmla="*/ 2147483647 h 39"/>
              <a:gd name="T82" fmla="*/ 2147483647 w 57"/>
              <a:gd name="T83" fmla="*/ 2147483647 h 39"/>
              <a:gd name="T84" fmla="*/ 2147483647 w 57"/>
              <a:gd name="T85" fmla="*/ 2147483647 h 39"/>
              <a:gd name="T86" fmla="*/ 2147483647 w 57"/>
              <a:gd name="T87" fmla="*/ 2147483647 h 39"/>
              <a:gd name="T88" fmla="*/ 2147483647 w 57"/>
              <a:gd name="T89" fmla="*/ 2147483647 h 39"/>
              <a:gd name="T90" fmla="*/ 2147483647 w 57"/>
              <a:gd name="T91" fmla="*/ 2147483647 h 39"/>
              <a:gd name="T92" fmla="*/ 2147483647 w 57"/>
              <a:gd name="T93" fmla="*/ 2147483647 h 39"/>
              <a:gd name="T94" fmla="*/ 2147483647 w 57"/>
              <a:gd name="T95" fmla="*/ 2147483647 h 39"/>
              <a:gd name="T96" fmla="*/ 2147483647 w 57"/>
              <a:gd name="T97" fmla="*/ 0 h 39"/>
              <a:gd name="T98" fmla="*/ 2147483647 w 57"/>
              <a:gd name="T99" fmla="*/ 0 h 39"/>
              <a:gd name="T100" fmla="*/ 2147483647 w 57"/>
              <a:gd name="T101" fmla="*/ 0 h 39"/>
              <a:gd name="T102" fmla="*/ 2147483647 w 57"/>
              <a:gd name="T103" fmla="*/ 0 h 39"/>
              <a:gd name="T104" fmla="*/ 2147483647 w 57"/>
              <a:gd name="T105" fmla="*/ 0 h 39"/>
              <a:gd name="T106" fmla="*/ 2147483647 w 57"/>
              <a:gd name="T107" fmla="*/ 2147483647 h 39"/>
              <a:gd name="T108" fmla="*/ 2147483647 w 57"/>
              <a:gd name="T109" fmla="*/ 2147483647 h 39"/>
              <a:gd name="T110" fmla="*/ 2147483647 w 57"/>
              <a:gd name="T111" fmla="*/ 2147483647 h 39"/>
              <a:gd name="T112" fmla="*/ 2147483647 w 57"/>
              <a:gd name="T113" fmla="*/ 2147483647 h 3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39"/>
              <a:gd name="T173" fmla="*/ 57 w 57"/>
              <a:gd name="T174" fmla="*/ 39 h 3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39">
                <a:moveTo>
                  <a:pt x="9" y="3"/>
                </a:moveTo>
                <a:lnTo>
                  <a:pt x="8" y="3"/>
                </a:lnTo>
                <a:lnTo>
                  <a:pt x="6" y="3"/>
                </a:lnTo>
                <a:lnTo>
                  <a:pt x="5" y="3"/>
                </a:lnTo>
                <a:lnTo>
                  <a:pt x="3" y="5"/>
                </a:lnTo>
                <a:lnTo>
                  <a:pt x="2" y="5"/>
                </a:lnTo>
                <a:lnTo>
                  <a:pt x="2" y="6"/>
                </a:lnTo>
                <a:lnTo>
                  <a:pt x="0" y="6"/>
                </a:lnTo>
                <a:lnTo>
                  <a:pt x="0" y="8"/>
                </a:lnTo>
                <a:lnTo>
                  <a:pt x="0" y="9"/>
                </a:lnTo>
                <a:lnTo>
                  <a:pt x="0" y="11"/>
                </a:lnTo>
                <a:lnTo>
                  <a:pt x="0" y="14"/>
                </a:lnTo>
                <a:lnTo>
                  <a:pt x="2" y="15"/>
                </a:lnTo>
                <a:lnTo>
                  <a:pt x="2" y="17"/>
                </a:lnTo>
                <a:lnTo>
                  <a:pt x="3" y="18"/>
                </a:lnTo>
                <a:lnTo>
                  <a:pt x="5" y="20"/>
                </a:lnTo>
                <a:lnTo>
                  <a:pt x="8" y="21"/>
                </a:lnTo>
                <a:lnTo>
                  <a:pt x="11" y="23"/>
                </a:lnTo>
                <a:lnTo>
                  <a:pt x="15" y="24"/>
                </a:lnTo>
                <a:lnTo>
                  <a:pt x="18" y="27"/>
                </a:lnTo>
                <a:lnTo>
                  <a:pt x="21" y="28"/>
                </a:lnTo>
                <a:lnTo>
                  <a:pt x="26" y="30"/>
                </a:lnTo>
                <a:lnTo>
                  <a:pt x="28" y="33"/>
                </a:lnTo>
                <a:lnTo>
                  <a:pt x="31" y="34"/>
                </a:lnTo>
                <a:lnTo>
                  <a:pt x="36" y="36"/>
                </a:lnTo>
                <a:lnTo>
                  <a:pt x="39" y="36"/>
                </a:lnTo>
                <a:lnTo>
                  <a:pt x="40" y="37"/>
                </a:lnTo>
                <a:lnTo>
                  <a:pt x="43" y="37"/>
                </a:lnTo>
                <a:lnTo>
                  <a:pt x="46" y="39"/>
                </a:lnTo>
                <a:lnTo>
                  <a:pt x="49" y="39"/>
                </a:lnTo>
                <a:lnTo>
                  <a:pt x="52" y="37"/>
                </a:lnTo>
                <a:lnTo>
                  <a:pt x="54" y="36"/>
                </a:lnTo>
                <a:lnTo>
                  <a:pt x="55" y="34"/>
                </a:lnTo>
                <a:lnTo>
                  <a:pt x="57" y="31"/>
                </a:lnTo>
                <a:lnTo>
                  <a:pt x="55" y="28"/>
                </a:lnTo>
                <a:lnTo>
                  <a:pt x="55" y="26"/>
                </a:lnTo>
                <a:lnTo>
                  <a:pt x="54" y="21"/>
                </a:lnTo>
                <a:lnTo>
                  <a:pt x="52" y="18"/>
                </a:lnTo>
                <a:lnTo>
                  <a:pt x="52" y="15"/>
                </a:lnTo>
                <a:lnTo>
                  <a:pt x="52" y="12"/>
                </a:lnTo>
                <a:lnTo>
                  <a:pt x="54" y="9"/>
                </a:lnTo>
                <a:lnTo>
                  <a:pt x="49" y="8"/>
                </a:lnTo>
                <a:lnTo>
                  <a:pt x="46" y="5"/>
                </a:lnTo>
                <a:lnTo>
                  <a:pt x="43" y="5"/>
                </a:lnTo>
                <a:lnTo>
                  <a:pt x="39" y="3"/>
                </a:lnTo>
                <a:lnTo>
                  <a:pt x="36" y="3"/>
                </a:lnTo>
                <a:lnTo>
                  <a:pt x="33" y="2"/>
                </a:lnTo>
                <a:lnTo>
                  <a:pt x="28" y="2"/>
                </a:lnTo>
                <a:lnTo>
                  <a:pt x="24" y="0"/>
                </a:lnTo>
                <a:lnTo>
                  <a:pt x="23" y="0"/>
                </a:lnTo>
                <a:lnTo>
                  <a:pt x="21" y="0"/>
                </a:lnTo>
                <a:lnTo>
                  <a:pt x="20" y="0"/>
                </a:lnTo>
                <a:lnTo>
                  <a:pt x="17" y="0"/>
                </a:lnTo>
                <a:lnTo>
                  <a:pt x="15" y="2"/>
                </a:lnTo>
                <a:lnTo>
                  <a:pt x="14" y="2"/>
                </a:lnTo>
                <a:lnTo>
                  <a:pt x="11" y="2"/>
                </a:lnTo>
                <a:lnTo>
                  <a:pt x="9" y="3"/>
                </a:lnTo>
              </a:path>
            </a:pathLst>
          </a:custGeom>
          <a:solidFill>
            <a:srgbClr val="FFFF00"/>
          </a:solidFill>
          <a:ln w="4763">
            <a:solidFill>
              <a:srgbClr val="990000"/>
            </a:solidFill>
            <a:round/>
            <a:headEnd/>
            <a:tailEnd/>
          </a:ln>
        </p:spPr>
        <p:txBody>
          <a:bodyPr/>
          <a:lstStyle/>
          <a:p>
            <a:endParaRPr lang="en-US"/>
          </a:p>
        </p:txBody>
      </p:sp>
      <p:sp>
        <p:nvSpPr>
          <p:cNvPr id="53308" name="Freeform 59"/>
          <p:cNvSpPr>
            <a:spLocks/>
          </p:cNvSpPr>
          <p:nvPr/>
        </p:nvSpPr>
        <p:spPr bwMode="auto">
          <a:xfrm>
            <a:off x="6559551" y="4570414"/>
            <a:ext cx="63500" cy="74612"/>
          </a:xfrm>
          <a:custGeom>
            <a:avLst/>
            <a:gdLst>
              <a:gd name="T0" fmla="*/ 0 w 45"/>
              <a:gd name="T1" fmla="*/ 2147483647 h 47"/>
              <a:gd name="T2" fmla="*/ 0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0 h 47"/>
              <a:gd name="T50" fmla="*/ 2147483647 w 45"/>
              <a:gd name="T51" fmla="*/ 0 h 47"/>
              <a:gd name="T52" fmla="*/ 2147483647 w 45"/>
              <a:gd name="T53" fmla="*/ 0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0 w 45"/>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
              <a:gd name="T100" fmla="*/ 0 h 47"/>
              <a:gd name="T101" fmla="*/ 45 w 45"/>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 h="47">
                <a:moveTo>
                  <a:pt x="0" y="12"/>
                </a:moveTo>
                <a:lnTo>
                  <a:pt x="0" y="18"/>
                </a:lnTo>
                <a:lnTo>
                  <a:pt x="2" y="22"/>
                </a:lnTo>
                <a:lnTo>
                  <a:pt x="5" y="26"/>
                </a:lnTo>
                <a:lnTo>
                  <a:pt x="8" y="31"/>
                </a:lnTo>
                <a:lnTo>
                  <a:pt x="11" y="35"/>
                </a:lnTo>
                <a:lnTo>
                  <a:pt x="15" y="38"/>
                </a:lnTo>
                <a:lnTo>
                  <a:pt x="19" y="43"/>
                </a:lnTo>
                <a:lnTo>
                  <a:pt x="24" y="46"/>
                </a:lnTo>
                <a:lnTo>
                  <a:pt x="25" y="47"/>
                </a:lnTo>
                <a:lnTo>
                  <a:pt x="28" y="47"/>
                </a:lnTo>
                <a:lnTo>
                  <a:pt x="31" y="47"/>
                </a:lnTo>
                <a:lnTo>
                  <a:pt x="34" y="47"/>
                </a:lnTo>
                <a:lnTo>
                  <a:pt x="37" y="44"/>
                </a:lnTo>
                <a:lnTo>
                  <a:pt x="40" y="43"/>
                </a:lnTo>
                <a:lnTo>
                  <a:pt x="42" y="41"/>
                </a:lnTo>
                <a:lnTo>
                  <a:pt x="43" y="38"/>
                </a:lnTo>
                <a:lnTo>
                  <a:pt x="45" y="31"/>
                </a:lnTo>
                <a:lnTo>
                  <a:pt x="45" y="24"/>
                </a:lnTo>
                <a:lnTo>
                  <a:pt x="42" y="18"/>
                </a:lnTo>
                <a:lnTo>
                  <a:pt x="37" y="12"/>
                </a:lnTo>
                <a:lnTo>
                  <a:pt x="31" y="7"/>
                </a:lnTo>
                <a:lnTo>
                  <a:pt x="25" y="3"/>
                </a:lnTo>
                <a:lnTo>
                  <a:pt x="18" y="1"/>
                </a:lnTo>
                <a:lnTo>
                  <a:pt x="11" y="0"/>
                </a:lnTo>
                <a:lnTo>
                  <a:pt x="9" y="0"/>
                </a:lnTo>
                <a:lnTo>
                  <a:pt x="6" y="0"/>
                </a:lnTo>
                <a:lnTo>
                  <a:pt x="6" y="1"/>
                </a:lnTo>
                <a:lnTo>
                  <a:pt x="5" y="3"/>
                </a:lnTo>
                <a:lnTo>
                  <a:pt x="3" y="6"/>
                </a:lnTo>
                <a:lnTo>
                  <a:pt x="3" y="7"/>
                </a:lnTo>
                <a:lnTo>
                  <a:pt x="2" y="9"/>
                </a:lnTo>
                <a:lnTo>
                  <a:pt x="0" y="1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9" name="Freeform 60"/>
          <p:cNvSpPr>
            <a:spLocks/>
          </p:cNvSpPr>
          <p:nvPr/>
        </p:nvSpPr>
        <p:spPr bwMode="auto">
          <a:xfrm>
            <a:off x="6559551" y="4570414"/>
            <a:ext cx="63500" cy="74612"/>
          </a:xfrm>
          <a:custGeom>
            <a:avLst/>
            <a:gdLst>
              <a:gd name="T0" fmla="*/ 0 w 45"/>
              <a:gd name="T1" fmla="*/ 2147483647 h 47"/>
              <a:gd name="T2" fmla="*/ 0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0 h 47"/>
              <a:gd name="T50" fmla="*/ 2147483647 w 45"/>
              <a:gd name="T51" fmla="*/ 0 h 47"/>
              <a:gd name="T52" fmla="*/ 2147483647 w 45"/>
              <a:gd name="T53" fmla="*/ 0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0 w 45"/>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
              <a:gd name="T100" fmla="*/ 0 h 47"/>
              <a:gd name="T101" fmla="*/ 45 w 45"/>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 h="47">
                <a:moveTo>
                  <a:pt x="0" y="12"/>
                </a:moveTo>
                <a:lnTo>
                  <a:pt x="0" y="18"/>
                </a:lnTo>
                <a:lnTo>
                  <a:pt x="2" y="22"/>
                </a:lnTo>
                <a:lnTo>
                  <a:pt x="5" y="26"/>
                </a:lnTo>
                <a:lnTo>
                  <a:pt x="8" y="31"/>
                </a:lnTo>
                <a:lnTo>
                  <a:pt x="11" y="35"/>
                </a:lnTo>
                <a:lnTo>
                  <a:pt x="15" y="38"/>
                </a:lnTo>
                <a:lnTo>
                  <a:pt x="19" y="43"/>
                </a:lnTo>
                <a:lnTo>
                  <a:pt x="24" y="46"/>
                </a:lnTo>
                <a:lnTo>
                  <a:pt x="25" y="47"/>
                </a:lnTo>
                <a:lnTo>
                  <a:pt x="28" y="47"/>
                </a:lnTo>
                <a:lnTo>
                  <a:pt x="31" y="47"/>
                </a:lnTo>
                <a:lnTo>
                  <a:pt x="34" y="47"/>
                </a:lnTo>
                <a:lnTo>
                  <a:pt x="37" y="44"/>
                </a:lnTo>
                <a:lnTo>
                  <a:pt x="40" y="43"/>
                </a:lnTo>
                <a:lnTo>
                  <a:pt x="42" y="41"/>
                </a:lnTo>
                <a:lnTo>
                  <a:pt x="43" y="38"/>
                </a:lnTo>
                <a:lnTo>
                  <a:pt x="45" y="31"/>
                </a:lnTo>
                <a:lnTo>
                  <a:pt x="45" y="24"/>
                </a:lnTo>
                <a:lnTo>
                  <a:pt x="42" y="18"/>
                </a:lnTo>
                <a:lnTo>
                  <a:pt x="37" y="12"/>
                </a:lnTo>
                <a:lnTo>
                  <a:pt x="31" y="7"/>
                </a:lnTo>
                <a:lnTo>
                  <a:pt x="25" y="3"/>
                </a:lnTo>
                <a:lnTo>
                  <a:pt x="18" y="1"/>
                </a:lnTo>
                <a:lnTo>
                  <a:pt x="11" y="0"/>
                </a:lnTo>
                <a:lnTo>
                  <a:pt x="9" y="0"/>
                </a:lnTo>
                <a:lnTo>
                  <a:pt x="6" y="0"/>
                </a:lnTo>
                <a:lnTo>
                  <a:pt x="6" y="1"/>
                </a:lnTo>
                <a:lnTo>
                  <a:pt x="5" y="3"/>
                </a:lnTo>
                <a:lnTo>
                  <a:pt x="3" y="6"/>
                </a:lnTo>
                <a:lnTo>
                  <a:pt x="3" y="7"/>
                </a:lnTo>
                <a:lnTo>
                  <a:pt x="2" y="9"/>
                </a:lnTo>
                <a:lnTo>
                  <a:pt x="0" y="12"/>
                </a:lnTo>
              </a:path>
            </a:pathLst>
          </a:custGeom>
          <a:solidFill>
            <a:srgbClr val="FFFF00"/>
          </a:solidFill>
          <a:ln w="1588">
            <a:solidFill>
              <a:srgbClr val="990000"/>
            </a:solidFill>
            <a:round/>
            <a:headEnd/>
            <a:tailEnd/>
          </a:ln>
        </p:spPr>
        <p:txBody>
          <a:bodyPr/>
          <a:lstStyle/>
          <a:p>
            <a:endParaRPr lang="en-US"/>
          </a:p>
        </p:txBody>
      </p:sp>
      <p:sp>
        <p:nvSpPr>
          <p:cNvPr id="53310" name="Freeform 61"/>
          <p:cNvSpPr>
            <a:spLocks/>
          </p:cNvSpPr>
          <p:nvPr/>
        </p:nvSpPr>
        <p:spPr bwMode="auto">
          <a:xfrm>
            <a:off x="6559551" y="4570414"/>
            <a:ext cx="63500" cy="74612"/>
          </a:xfrm>
          <a:custGeom>
            <a:avLst/>
            <a:gdLst>
              <a:gd name="T0" fmla="*/ 0 w 45"/>
              <a:gd name="T1" fmla="*/ 2147483647 h 47"/>
              <a:gd name="T2" fmla="*/ 0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0 h 47"/>
              <a:gd name="T50" fmla="*/ 2147483647 w 45"/>
              <a:gd name="T51" fmla="*/ 0 h 47"/>
              <a:gd name="T52" fmla="*/ 2147483647 w 45"/>
              <a:gd name="T53" fmla="*/ 0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0 w 45"/>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
              <a:gd name="T100" fmla="*/ 0 h 47"/>
              <a:gd name="T101" fmla="*/ 45 w 45"/>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 h="47">
                <a:moveTo>
                  <a:pt x="0" y="12"/>
                </a:moveTo>
                <a:lnTo>
                  <a:pt x="0" y="18"/>
                </a:lnTo>
                <a:lnTo>
                  <a:pt x="2" y="22"/>
                </a:lnTo>
                <a:lnTo>
                  <a:pt x="5" y="26"/>
                </a:lnTo>
                <a:lnTo>
                  <a:pt x="8" y="31"/>
                </a:lnTo>
                <a:lnTo>
                  <a:pt x="11" y="35"/>
                </a:lnTo>
                <a:lnTo>
                  <a:pt x="15" y="38"/>
                </a:lnTo>
                <a:lnTo>
                  <a:pt x="19" y="43"/>
                </a:lnTo>
                <a:lnTo>
                  <a:pt x="24" y="46"/>
                </a:lnTo>
                <a:lnTo>
                  <a:pt x="25" y="47"/>
                </a:lnTo>
                <a:lnTo>
                  <a:pt x="28" y="47"/>
                </a:lnTo>
                <a:lnTo>
                  <a:pt x="31" y="47"/>
                </a:lnTo>
                <a:lnTo>
                  <a:pt x="34" y="47"/>
                </a:lnTo>
                <a:lnTo>
                  <a:pt x="37" y="44"/>
                </a:lnTo>
                <a:lnTo>
                  <a:pt x="40" y="43"/>
                </a:lnTo>
                <a:lnTo>
                  <a:pt x="42" y="41"/>
                </a:lnTo>
                <a:lnTo>
                  <a:pt x="43" y="38"/>
                </a:lnTo>
                <a:lnTo>
                  <a:pt x="45" y="31"/>
                </a:lnTo>
                <a:lnTo>
                  <a:pt x="45" y="24"/>
                </a:lnTo>
                <a:lnTo>
                  <a:pt x="42" y="18"/>
                </a:lnTo>
                <a:lnTo>
                  <a:pt x="37" y="12"/>
                </a:lnTo>
                <a:lnTo>
                  <a:pt x="31" y="7"/>
                </a:lnTo>
                <a:lnTo>
                  <a:pt x="25" y="3"/>
                </a:lnTo>
                <a:lnTo>
                  <a:pt x="18" y="1"/>
                </a:lnTo>
                <a:lnTo>
                  <a:pt x="11" y="0"/>
                </a:lnTo>
                <a:lnTo>
                  <a:pt x="9" y="0"/>
                </a:lnTo>
                <a:lnTo>
                  <a:pt x="6" y="0"/>
                </a:lnTo>
                <a:lnTo>
                  <a:pt x="6" y="1"/>
                </a:lnTo>
                <a:lnTo>
                  <a:pt x="5" y="3"/>
                </a:lnTo>
                <a:lnTo>
                  <a:pt x="3" y="6"/>
                </a:lnTo>
                <a:lnTo>
                  <a:pt x="3" y="7"/>
                </a:lnTo>
                <a:lnTo>
                  <a:pt x="2" y="9"/>
                </a:lnTo>
                <a:lnTo>
                  <a:pt x="0" y="12"/>
                </a:lnTo>
              </a:path>
            </a:pathLst>
          </a:custGeom>
          <a:solidFill>
            <a:srgbClr val="FFFF00"/>
          </a:solidFill>
          <a:ln w="4763">
            <a:solidFill>
              <a:srgbClr val="990000"/>
            </a:solidFill>
            <a:round/>
            <a:headEnd/>
            <a:tailEnd/>
          </a:ln>
        </p:spPr>
        <p:txBody>
          <a:bodyPr/>
          <a:lstStyle/>
          <a:p>
            <a:endParaRPr lang="en-US"/>
          </a:p>
        </p:txBody>
      </p:sp>
      <p:sp>
        <p:nvSpPr>
          <p:cNvPr id="53311" name="Freeform 62"/>
          <p:cNvSpPr>
            <a:spLocks/>
          </p:cNvSpPr>
          <p:nvPr/>
        </p:nvSpPr>
        <p:spPr bwMode="auto">
          <a:xfrm>
            <a:off x="6527803" y="4227513"/>
            <a:ext cx="315913" cy="330200"/>
          </a:xfrm>
          <a:custGeom>
            <a:avLst/>
            <a:gdLst>
              <a:gd name="T0" fmla="*/ 2147483647 w 224"/>
              <a:gd name="T1" fmla="*/ 2147483647 h 208"/>
              <a:gd name="T2" fmla="*/ 2147483647 w 224"/>
              <a:gd name="T3" fmla="*/ 2147483647 h 208"/>
              <a:gd name="T4" fmla="*/ 2147483647 w 224"/>
              <a:gd name="T5" fmla="*/ 2147483647 h 208"/>
              <a:gd name="T6" fmla="*/ 2147483647 w 224"/>
              <a:gd name="T7" fmla="*/ 2147483647 h 208"/>
              <a:gd name="T8" fmla="*/ 2147483647 w 224"/>
              <a:gd name="T9" fmla="*/ 2147483647 h 208"/>
              <a:gd name="T10" fmla="*/ 2147483647 w 224"/>
              <a:gd name="T11" fmla="*/ 2147483647 h 208"/>
              <a:gd name="T12" fmla="*/ 2147483647 w 224"/>
              <a:gd name="T13" fmla="*/ 2147483647 h 208"/>
              <a:gd name="T14" fmla="*/ 2147483647 w 224"/>
              <a:gd name="T15" fmla="*/ 2147483647 h 208"/>
              <a:gd name="T16" fmla="*/ 2147483647 w 224"/>
              <a:gd name="T17" fmla="*/ 2147483647 h 208"/>
              <a:gd name="T18" fmla="*/ 2147483647 w 224"/>
              <a:gd name="T19" fmla="*/ 2147483647 h 208"/>
              <a:gd name="T20" fmla="*/ 2147483647 w 224"/>
              <a:gd name="T21" fmla="*/ 2147483647 h 208"/>
              <a:gd name="T22" fmla="*/ 2147483647 w 224"/>
              <a:gd name="T23" fmla="*/ 2147483647 h 208"/>
              <a:gd name="T24" fmla="*/ 2147483647 w 224"/>
              <a:gd name="T25" fmla="*/ 2147483647 h 208"/>
              <a:gd name="T26" fmla="*/ 2147483647 w 224"/>
              <a:gd name="T27" fmla="*/ 2147483647 h 208"/>
              <a:gd name="T28" fmla="*/ 2147483647 w 224"/>
              <a:gd name="T29" fmla="*/ 2147483647 h 208"/>
              <a:gd name="T30" fmla="*/ 2147483647 w 224"/>
              <a:gd name="T31" fmla="*/ 2147483647 h 208"/>
              <a:gd name="T32" fmla="*/ 2147483647 w 224"/>
              <a:gd name="T33" fmla="*/ 2147483647 h 208"/>
              <a:gd name="T34" fmla="*/ 2147483647 w 224"/>
              <a:gd name="T35" fmla="*/ 2147483647 h 208"/>
              <a:gd name="T36" fmla="*/ 2147483647 w 224"/>
              <a:gd name="T37" fmla="*/ 2147483647 h 208"/>
              <a:gd name="T38" fmla="*/ 2147483647 w 224"/>
              <a:gd name="T39" fmla="*/ 2147483647 h 208"/>
              <a:gd name="T40" fmla="*/ 2147483647 w 224"/>
              <a:gd name="T41" fmla="*/ 2147483647 h 208"/>
              <a:gd name="T42" fmla="*/ 2147483647 w 224"/>
              <a:gd name="T43" fmla="*/ 2147483647 h 208"/>
              <a:gd name="T44" fmla="*/ 2147483647 w 224"/>
              <a:gd name="T45" fmla="*/ 2147483647 h 208"/>
              <a:gd name="T46" fmla="*/ 2147483647 w 224"/>
              <a:gd name="T47" fmla="*/ 2147483647 h 208"/>
              <a:gd name="T48" fmla="*/ 2147483647 w 224"/>
              <a:gd name="T49" fmla="*/ 2147483647 h 208"/>
              <a:gd name="T50" fmla="*/ 2147483647 w 224"/>
              <a:gd name="T51" fmla="*/ 2147483647 h 208"/>
              <a:gd name="T52" fmla="*/ 2147483647 w 224"/>
              <a:gd name="T53" fmla="*/ 2147483647 h 208"/>
              <a:gd name="T54" fmla="*/ 2147483647 w 224"/>
              <a:gd name="T55" fmla="*/ 2147483647 h 208"/>
              <a:gd name="T56" fmla="*/ 2147483647 w 224"/>
              <a:gd name="T57" fmla="*/ 2147483647 h 208"/>
              <a:gd name="T58" fmla="*/ 2147483647 w 224"/>
              <a:gd name="T59" fmla="*/ 2147483647 h 208"/>
              <a:gd name="T60" fmla="*/ 2147483647 w 224"/>
              <a:gd name="T61" fmla="*/ 2147483647 h 208"/>
              <a:gd name="T62" fmla="*/ 2147483647 w 224"/>
              <a:gd name="T63" fmla="*/ 2147483647 h 208"/>
              <a:gd name="T64" fmla="*/ 2147483647 w 224"/>
              <a:gd name="T65" fmla="*/ 2147483647 h 208"/>
              <a:gd name="T66" fmla="*/ 2147483647 w 224"/>
              <a:gd name="T67" fmla="*/ 2147483647 h 208"/>
              <a:gd name="T68" fmla="*/ 2147483647 w 224"/>
              <a:gd name="T69" fmla="*/ 2147483647 h 208"/>
              <a:gd name="T70" fmla="*/ 2147483647 w 224"/>
              <a:gd name="T71" fmla="*/ 2147483647 h 208"/>
              <a:gd name="T72" fmla="*/ 2147483647 w 224"/>
              <a:gd name="T73" fmla="*/ 2147483647 h 208"/>
              <a:gd name="T74" fmla="*/ 2147483647 w 224"/>
              <a:gd name="T75" fmla="*/ 0 h 208"/>
              <a:gd name="T76" fmla="*/ 2147483647 w 224"/>
              <a:gd name="T77" fmla="*/ 2147483647 h 208"/>
              <a:gd name="T78" fmla="*/ 2147483647 w 224"/>
              <a:gd name="T79" fmla="*/ 2147483647 h 208"/>
              <a:gd name="T80" fmla="*/ 2147483647 w 224"/>
              <a:gd name="T81" fmla="*/ 2147483647 h 208"/>
              <a:gd name="T82" fmla="*/ 2147483647 w 224"/>
              <a:gd name="T83" fmla="*/ 2147483647 h 208"/>
              <a:gd name="T84" fmla="*/ 2147483647 w 224"/>
              <a:gd name="T85" fmla="*/ 2147483647 h 208"/>
              <a:gd name="T86" fmla="*/ 2147483647 w 224"/>
              <a:gd name="T87" fmla="*/ 2147483647 h 208"/>
              <a:gd name="T88" fmla="*/ 2147483647 w 224"/>
              <a:gd name="T89" fmla="*/ 2147483647 h 208"/>
              <a:gd name="T90" fmla="*/ 2147483647 w 224"/>
              <a:gd name="T91" fmla="*/ 2147483647 h 208"/>
              <a:gd name="T92" fmla="*/ 2147483647 w 224"/>
              <a:gd name="T93" fmla="*/ 2147483647 h 208"/>
              <a:gd name="T94" fmla="*/ 2147483647 w 224"/>
              <a:gd name="T95" fmla="*/ 2147483647 h 208"/>
              <a:gd name="T96" fmla="*/ 0 w 224"/>
              <a:gd name="T97" fmla="*/ 2147483647 h 208"/>
              <a:gd name="T98" fmla="*/ 2147483647 w 224"/>
              <a:gd name="T99" fmla="*/ 2147483647 h 208"/>
              <a:gd name="T100" fmla="*/ 2147483647 w 224"/>
              <a:gd name="T101" fmla="*/ 2147483647 h 208"/>
              <a:gd name="T102" fmla="*/ 2147483647 w 224"/>
              <a:gd name="T103" fmla="*/ 2147483647 h 208"/>
              <a:gd name="T104" fmla="*/ 2147483647 w 224"/>
              <a:gd name="T105" fmla="*/ 2147483647 h 20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24"/>
              <a:gd name="T160" fmla="*/ 0 h 208"/>
              <a:gd name="T161" fmla="*/ 224 w 224"/>
              <a:gd name="T162" fmla="*/ 208 h 20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24" h="208">
                <a:moveTo>
                  <a:pt x="31" y="130"/>
                </a:moveTo>
                <a:lnTo>
                  <a:pt x="35" y="133"/>
                </a:lnTo>
                <a:lnTo>
                  <a:pt x="42" y="136"/>
                </a:lnTo>
                <a:lnTo>
                  <a:pt x="53" y="142"/>
                </a:lnTo>
                <a:lnTo>
                  <a:pt x="65" y="149"/>
                </a:lnTo>
                <a:lnTo>
                  <a:pt x="78" y="158"/>
                </a:lnTo>
                <a:lnTo>
                  <a:pt x="91" y="167"/>
                </a:lnTo>
                <a:lnTo>
                  <a:pt x="106" y="176"/>
                </a:lnTo>
                <a:lnTo>
                  <a:pt x="119" y="186"/>
                </a:lnTo>
                <a:lnTo>
                  <a:pt x="121" y="186"/>
                </a:lnTo>
                <a:lnTo>
                  <a:pt x="124" y="186"/>
                </a:lnTo>
                <a:lnTo>
                  <a:pt x="127" y="188"/>
                </a:lnTo>
                <a:lnTo>
                  <a:pt x="131" y="189"/>
                </a:lnTo>
                <a:lnTo>
                  <a:pt x="134" y="189"/>
                </a:lnTo>
                <a:lnTo>
                  <a:pt x="137" y="191"/>
                </a:lnTo>
                <a:lnTo>
                  <a:pt x="140" y="191"/>
                </a:lnTo>
                <a:lnTo>
                  <a:pt x="146" y="194"/>
                </a:lnTo>
                <a:lnTo>
                  <a:pt x="153" y="197"/>
                </a:lnTo>
                <a:lnTo>
                  <a:pt x="159" y="200"/>
                </a:lnTo>
                <a:lnTo>
                  <a:pt x="164" y="203"/>
                </a:lnTo>
                <a:lnTo>
                  <a:pt x="170" y="205"/>
                </a:lnTo>
                <a:lnTo>
                  <a:pt x="176" y="208"/>
                </a:lnTo>
                <a:lnTo>
                  <a:pt x="181" y="208"/>
                </a:lnTo>
                <a:lnTo>
                  <a:pt x="189" y="208"/>
                </a:lnTo>
                <a:lnTo>
                  <a:pt x="195" y="205"/>
                </a:lnTo>
                <a:lnTo>
                  <a:pt x="199" y="203"/>
                </a:lnTo>
                <a:lnTo>
                  <a:pt x="204" y="197"/>
                </a:lnTo>
                <a:lnTo>
                  <a:pt x="207" y="191"/>
                </a:lnTo>
                <a:lnTo>
                  <a:pt x="210" y="185"/>
                </a:lnTo>
                <a:lnTo>
                  <a:pt x="211" y="177"/>
                </a:lnTo>
                <a:lnTo>
                  <a:pt x="213" y="170"/>
                </a:lnTo>
                <a:lnTo>
                  <a:pt x="214" y="164"/>
                </a:lnTo>
                <a:lnTo>
                  <a:pt x="215" y="163"/>
                </a:lnTo>
                <a:lnTo>
                  <a:pt x="217" y="161"/>
                </a:lnTo>
                <a:lnTo>
                  <a:pt x="217" y="160"/>
                </a:lnTo>
                <a:lnTo>
                  <a:pt x="218" y="157"/>
                </a:lnTo>
                <a:lnTo>
                  <a:pt x="220" y="155"/>
                </a:lnTo>
                <a:lnTo>
                  <a:pt x="221" y="154"/>
                </a:lnTo>
                <a:lnTo>
                  <a:pt x="223" y="152"/>
                </a:lnTo>
                <a:lnTo>
                  <a:pt x="223" y="149"/>
                </a:lnTo>
                <a:lnTo>
                  <a:pt x="221" y="146"/>
                </a:lnTo>
                <a:lnTo>
                  <a:pt x="221" y="142"/>
                </a:lnTo>
                <a:lnTo>
                  <a:pt x="220" y="136"/>
                </a:lnTo>
                <a:lnTo>
                  <a:pt x="218" y="128"/>
                </a:lnTo>
                <a:lnTo>
                  <a:pt x="217" y="123"/>
                </a:lnTo>
                <a:lnTo>
                  <a:pt x="215" y="117"/>
                </a:lnTo>
                <a:lnTo>
                  <a:pt x="213" y="112"/>
                </a:lnTo>
                <a:lnTo>
                  <a:pt x="218" y="108"/>
                </a:lnTo>
                <a:lnTo>
                  <a:pt x="223" y="103"/>
                </a:lnTo>
                <a:lnTo>
                  <a:pt x="224" y="96"/>
                </a:lnTo>
                <a:lnTo>
                  <a:pt x="224" y="88"/>
                </a:lnTo>
                <a:lnTo>
                  <a:pt x="224" y="81"/>
                </a:lnTo>
                <a:lnTo>
                  <a:pt x="223" y="72"/>
                </a:lnTo>
                <a:lnTo>
                  <a:pt x="221" y="65"/>
                </a:lnTo>
                <a:lnTo>
                  <a:pt x="220" y="59"/>
                </a:lnTo>
                <a:lnTo>
                  <a:pt x="220" y="56"/>
                </a:lnTo>
                <a:lnTo>
                  <a:pt x="218" y="54"/>
                </a:lnTo>
                <a:lnTo>
                  <a:pt x="217" y="53"/>
                </a:lnTo>
                <a:lnTo>
                  <a:pt x="215" y="51"/>
                </a:lnTo>
                <a:lnTo>
                  <a:pt x="213" y="50"/>
                </a:lnTo>
                <a:lnTo>
                  <a:pt x="211" y="48"/>
                </a:lnTo>
                <a:lnTo>
                  <a:pt x="210" y="47"/>
                </a:lnTo>
                <a:lnTo>
                  <a:pt x="208" y="46"/>
                </a:lnTo>
                <a:lnTo>
                  <a:pt x="207" y="38"/>
                </a:lnTo>
                <a:lnTo>
                  <a:pt x="204" y="32"/>
                </a:lnTo>
                <a:lnTo>
                  <a:pt x="199" y="26"/>
                </a:lnTo>
                <a:lnTo>
                  <a:pt x="196" y="20"/>
                </a:lnTo>
                <a:lnTo>
                  <a:pt x="192" y="16"/>
                </a:lnTo>
                <a:lnTo>
                  <a:pt x="186" y="11"/>
                </a:lnTo>
                <a:lnTo>
                  <a:pt x="181" y="7"/>
                </a:lnTo>
                <a:lnTo>
                  <a:pt x="176" y="4"/>
                </a:lnTo>
                <a:lnTo>
                  <a:pt x="170" y="1"/>
                </a:lnTo>
                <a:lnTo>
                  <a:pt x="164" y="0"/>
                </a:lnTo>
                <a:lnTo>
                  <a:pt x="158" y="0"/>
                </a:lnTo>
                <a:lnTo>
                  <a:pt x="152" y="0"/>
                </a:lnTo>
                <a:lnTo>
                  <a:pt x="143" y="3"/>
                </a:lnTo>
                <a:lnTo>
                  <a:pt x="133" y="7"/>
                </a:lnTo>
                <a:lnTo>
                  <a:pt x="124" y="13"/>
                </a:lnTo>
                <a:lnTo>
                  <a:pt x="115" y="19"/>
                </a:lnTo>
                <a:lnTo>
                  <a:pt x="105" y="25"/>
                </a:lnTo>
                <a:lnTo>
                  <a:pt x="96" y="29"/>
                </a:lnTo>
                <a:lnTo>
                  <a:pt x="85" y="32"/>
                </a:lnTo>
                <a:lnTo>
                  <a:pt x="76" y="37"/>
                </a:lnTo>
                <a:lnTo>
                  <a:pt x="68" y="40"/>
                </a:lnTo>
                <a:lnTo>
                  <a:pt x="60" y="44"/>
                </a:lnTo>
                <a:lnTo>
                  <a:pt x="51" y="48"/>
                </a:lnTo>
                <a:lnTo>
                  <a:pt x="45" y="53"/>
                </a:lnTo>
                <a:lnTo>
                  <a:pt x="38" y="56"/>
                </a:lnTo>
                <a:lnTo>
                  <a:pt x="34" y="60"/>
                </a:lnTo>
                <a:lnTo>
                  <a:pt x="28" y="65"/>
                </a:lnTo>
                <a:lnTo>
                  <a:pt x="22" y="68"/>
                </a:lnTo>
                <a:lnTo>
                  <a:pt x="17" y="72"/>
                </a:lnTo>
                <a:lnTo>
                  <a:pt x="11" y="75"/>
                </a:lnTo>
                <a:lnTo>
                  <a:pt x="7" y="81"/>
                </a:lnTo>
                <a:lnTo>
                  <a:pt x="2" y="86"/>
                </a:lnTo>
                <a:lnTo>
                  <a:pt x="0" y="91"/>
                </a:lnTo>
                <a:lnTo>
                  <a:pt x="0" y="99"/>
                </a:lnTo>
                <a:lnTo>
                  <a:pt x="1" y="106"/>
                </a:lnTo>
                <a:lnTo>
                  <a:pt x="5" y="114"/>
                </a:lnTo>
                <a:lnTo>
                  <a:pt x="10" y="120"/>
                </a:lnTo>
                <a:lnTo>
                  <a:pt x="16" y="124"/>
                </a:lnTo>
                <a:lnTo>
                  <a:pt x="20" y="127"/>
                </a:lnTo>
                <a:lnTo>
                  <a:pt x="25" y="128"/>
                </a:lnTo>
                <a:lnTo>
                  <a:pt x="29" y="130"/>
                </a:lnTo>
                <a:lnTo>
                  <a:pt x="31" y="13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2" name="Freeform 63"/>
          <p:cNvSpPr>
            <a:spLocks/>
          </p:cNvSpPr>
          <p:nvPr/>
        </p:nvSpPr>
        <p:spPr bwMode="auto">
          <a:xfrm>
            <a:off x="6538916" y="4337054"/>
            <a:ext cx="71437" cy="87313"/>
          </a:xfrm>
          <a:custGeom>
            <a:avLst/>
            <a:gdLst>
              <a:gd name="T0" fmla="*/ 2147483647 w 51"/>
              <a:gd name="T1" fmla="*/ 2147483647 h 55"/>
              <a:gd name="T2" fmla="*/ 2147483647 w 51"/>
              <a:gd name="T3" fmla="*/ 2147483647 h 55"/>
              <a:gd name="T4" fmla="*/ 2147483647 w 51"/>
              <a:gd name="T5" fmla="*/ 2147483647 h 55"/>
              <a:gd name="T6" fmla="*/ 2147483647 w 51"/>
              <a:gd name="T7" fmla="*/ 2147483647 h 55"/>
              <a:gd name="T8" fmla="*/ 2147483647 w 51"/>
              <a:gd name="T9" fmla="*/ 2147483647 h 55"/>
              <a:gd name="T10" fmla="*/ 2147483647 w 51"/>
              <a:gd name="T11" fmla="*/ 2147483647 h 55"/>
              <a:gd name="T12" fmla="*/ 2147483647 w 51"/>
              <a:gd name="T13" fmla="*/ 2147483647 h 55"/>
              <a:gd name="T14" fmla="*/ 2147483647 w 51"/>
              <a:gd name="T15" fmla="*/ 2147483647 h 55"/>
              <a:gd name="T16" fmla="*/ 2147483647 w 51"/>
              <a:gd name="T17" fmla="*/ 2147483647 h 55"/>
              <a:gd name="T18" fmla="*/ 2147483647 w 51"/>
              <a:gd name="T19" fmla="*/ 2147483647 h 55"/>
              <a:gd name="T20" fmla="*/ 2147483647 w 51"/>
              <a:gd name="T21" fmla="*/ 2147483647 h 55"/>
              <a:gd name="T22" fmla="*/ 2147483647 w 51"/>
              <a:gd name="T23" fmla="*/ 2147483647 h 55"/>
              <a:gd name="T24" fmla="*/ 2147483647 w 51"/>
              <a:gd name="T25" fmla="*/ 2147483647 h 55"/>
              <a:gd name="T26" fmla="*/ 2147483647 w 51"/>
              <a:gd name="T27" fmla="*/ 2147483647 h 55"/>
              <a:gd name="T28" fmla="*/ 2147483647 w 51"/>
              <a:gd name="T29" fmla="*/ 2147483647 h 55"/>
              <a:gd name="T30" fmla="*/ 2147483647 w 51"/>
              <a:gd name="T31" fmla="*/ 2147483647 h 55"/>
              <a:gd name="T32" fmla="*/ 2147483647 w 51"/>
              <a:gd name="T33" fmla="*/ 2147483647 h 55"/>
              <a:gd name="T34" fmla="*/ 2147483647 w 51"/>
              <a:gd name="T35" fmla="*/ 2147483647 h 55"/>
              <a:gd name="T36" fmla="*/ 2147483647 w 51"/>
              <a:gd name="T37" fmla="*/ 2147483647 h 55"/>
              <a:gd name="T38" fmla="*/ 2147483647 w 51"/>
              <a:gd name="T39" fmla="*/ 2147483647 h 55"/>
              <a:gd name="T40" fmla="*/ 2147483647 w 51"/>
              <a:gd name="T41" fmla="*/ 2147483647 h 55"/>
              <a:gd name="T42" fmla="*/ 2147483647 w 51"/>
              <a:gd name="T43" fmla="*/ 2147483647 h 55"/>
              <a:gd name="T44" fmla="*/ 2147483647 w 51"/>
              <a:gd name="T45" fmla="*/ 2147483647 h 55"/>
              <a:gd name="T46" fmla="*/ 2147483647 w 51"/>
              <a:gd name="T47" fmla="*/ 2147483647 h 55"/>
              <a:gd name="T48" fmla="*/ 2147483647 w 51"/>
              <a:gd name="T49" fmla="*/ 2147483647 h 55"/>
              <a:gd name="T50" fmla="*/ 2147483647 w 51"/>
              <a:gd name="T51" fmla="*/ 2147483647 h 55"/>
              <a:gd name="T52" fmla="*/ 2147483647 w 51"/>
              <a:gd name="T53" fmla="*/ 2147483647 h 55"/>
              <a:gd name="T54" fmla="*/ 2147483647 w 51"/>
              <a:gd name="T55" fmla="*/ 2147483647 h 55"/>
              <a:gd name="T56" fmla="*/ 2147483647 w 51"/>
              <a:gd name="T57" fmla="*/ 2147483647 h 55"/>
              <a:gd name="T58" fmla="*/ 2147483647 w 51"/>
              <a:gd name="T59" fmla="*/ 2147483647 h 55"/>
              <a:gd name="T60" fmla="*/ 2147483647 w 51"/>
              <a:gd name="T61" fmla="*/ 2147483647 h 55"/>
              <a:gd name="T62" fmla="*/ 2147483647 w 51"/>
              <a:gd name="T63" fmla="*/ 2147483647 h 55"/>
              <a:gd name="T64" fmla="*/ 2147483647 w 51"/>
              <a:gd name="T65" fmla="*/ 2147483647 h 55"/>
              <a:gd name="T66" fmla="*/ 2147483647 w 51"/>
              <a:gd name="T67" fmla="*/ 0 h 55"/>
              <a:gd name="T68" fmla="*/ 2147483647 w 51"/>
              <a:gd name="T69" fmla="*/ 0 h 55"/>
              <a:gd name="T70" fmla="*/ 2147483647 w 51"/>
              <a:gd name="T71" fmla="*/ 0 h 55"/>
              <a:gd name="T72" fmla="*/ 2147483647 w 51"/>
              <a:gd name="T73" fmla="*/ 2147483647 h 55"/>
              <a:gd name="T74" fmla="*/ 2147483647 w 51"/>
              <a:gd name="T75" fmla="*/ 2147483647 h 55"/>
              <a:gd name="T76" fmla="*/ 2147483647 w 51"/>
              <a:gd name="T77" fmla="*/ 2147483647 h 55"/>
              <a:gd name="T78" fmla="*/ 2147483647 w 51"/>
              <a:gd name="T79" fmla="*/ 2147483647 h 55"/>
              <a:gd name="T80" fmla="*/ 2147483647 w 51"/>
              <a:gd name="T81" fmla="*/ 2147483647 h 55"/>
              <a:gd name="T82" fmla="*/ 2147483647 w 51"/>
              <a:gd name="T83" fmla="*/ 2147483647 h 55"/>
              <a:gd name="T84" fmla="*/ 2147483647 w 51"/>
              <a:gd name="T85" fmla="*/ 2147483647 h 55"/>
              <a:gd name="T86" fmla="*/ 2147483647 w 51"/>
              <a:gd name="T87" fmla="*/ 2147483647 h 55"/>
              <a:gd name="T88" fmla="*/ 2147483647 w 51"/>
              <a:gd name="T89" fmla="*/ 2147483647 h 55"/>
              <a:gd name="T90" fmla="*/ 2147483647 w 51"/>
              <a:gd name="T91" fmla="*/ 2147483647 h 55"/>
              <a:gd name="T92" fmla="*/ 2147483647 w 51"/>
              <a:gd name="T93" fmla="*/ 2147483647 h 55"/>
              <a:gd name="T94" fmla="*/ 2147483647 w 51"/>
              <a:gd name="T95" fmla="*/ 2147483647 h 55"/>
              <a:gd name="T96" fmla="*/ 2147483647 w 51"/>
              <a:gd name="T97" fmla="*/ 2147483647 h 55"/>
              <a:gd name="T98" fmla="*/ 2147483647 w 51"/>
              <a:gd name="T99" fmla="*/ 2147483647 h 55"/>
              <a:gd name="T100" fmla="*/ 2147483647 w 51"/>
              <a:gd name="T101" fmla="*/ 2147483647 h 55"/>
              <a:gd name="T102" fmla="*/ 2147483647 w 51"/>
              <a:gd name="T103" fmla="*/ 2147483647 h 55"/>
              <a:gd name="T104" fmla="*/ 0 w 51"/>
              <a:gd name="T105" fmla="*/ 2147483647 h 55"/>
              <a:gd name="T106" fmla="*/ 0 w 51"/>
              <a:gd name="T107" fmla="*/ 2147483647 h 55"/>
              <a:gd name="T108" fmla="*/ 0 w 51"/>
              <a:gd name="T109" fmla="*/ 2147483647 h 55"/>
              <a:gd name="T110" fmla="*/ 2147483647 w 51"/>
              <a:gd name="T111" fmla="*/ 2147483647 h 55"/>
              <a:gd name="T112" fmla="*/ 2147483647 w 51"/>
              <a:gd name="T113" fmla="*/ 2147483647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1"/>
              <a:gd name="T172" fmla="*/ 0 h 55"/>
              <a:gd name="T173" fmla="*/ 51 w 51"/>
              <a:gd name="T174" fmla="*/ 55 h 5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1" h="55">
                <a:moveTo>
                  <a:pt x="2" y="31"/>
                </a:moveTo>
                <a:lnTo>
                  <a:pt x="3" y="36"/>
                </a:lnTo>
                <a:lnTo>
                  <a:pt x="6" y="40"/>
                </a:lnTo>
                <a:lnTo>
                  <a:pt x="9" y="46"/>
                </a:lnTo>
                <a:lnTo>
                  <a:pt x="14" y="51"/>
                </a:lnTo>
                <a:lnTo>
                  <a:pt x="17" y="54"/>
                </a:lnTo>
                <a:lnTo>
                  <a:pt x="21" y="55"/>
                </a:lnTo>
                <a:lnTo>
                  <a:pt x="26" y="55"/>
                </a:lnTo>
                <a:lnTo>
                  <a:pt x="30" y="52"/>
                </a:lnTo>
                <a:lnTo>
                  <a:pt x="31" y="51"/>
                </a:lnTo>
                <a:lnTo>
                  <a:pt x="33" y="49"/>
                </a:lnTo>
                <a:lnTo>
                  <a:pt x="33" y="48"/>
                </a:lnTo>
                <a:lnTo>
                  <a:pt x="34" y="46"/>
                </a:lnTo>
                <a:lnTo>
                  <a:pt x="34" y="45"/>
                </a:lnTo>
                <a:lnTo>
                  <a:pt x="36" y="42"/>
                </a:lnTo>
                <a:lnTo>
                  <a:pt x="36" y="40"/>
                </a:lnTo>
                <a:lnTo>
                  <a:pt x="37" y="39"/>
                </a:lnTo>
                <a:lnTo>
                  <a:pt x="39" y="36"/>
                </a:lnTo>
                <a:lnTo>
                  <a:pt x="40" y="34"/>
                </a:lnTo>
                <a:lnTo>
                  <a:pt x="43" y="33"/>
                </a:lnTo>
                <a:lnTo>
                  <a:pt x="45" y="31"/>
                </a:lnTo>
                <a:lnTo>
                  <a:pt x="48" y="30"/>
                </a:lnTo>
                <a:lnTo>
                  <a:pt x="49" y="27"/>
                </a:lnTo>
                <a:lnTo>
                  <a:pt x="51" y="25"/>
                </a:lnTo>
                <a:lnTo>
                  <a:pt x="51" y="22"/>
                </a:lnTo>
                <a:lnTo>
                  <a:pt x="51" y="19"/>
                </a:lnTo>
                <a:lnTo>
                  <a:pt x="51" y="17"/>
                </a:lnTo>
                <a:lnTo>
                  <a:pt x="51" y="14"/>
                </a:lnTo>
                <a:lnTo>
                  <a:pt x="49" y="11"/>
                </a:lnTo>
                <a:lnTo>
                  <a:pt x="49" y="8"/>
                </a:lnTo>
                <a:lnTo>
                  <a:pt x="48" y="6"/>
                </a:lnTo>
                <a:lnTo>
                  <a:pt x="46" y="3"/>
                </a:lnTo>
                <a:lnTo>
                  <a:pt x="43" y="2"/>
                </a:lnTo>
                <a:lnTo>
                  <a:pt x="40" y="0"/>
                </a:lnTo>
                <a:lnTo>
                  <a:pt x="37" y="0"/>
                </a:lnTo>
                <a:lnTo>
                  <a:pt x="34" y="0"/>
                </a:lnTo>
                <a:lnTo>
                  <a:pt x="31" y="2"/>
                </a:lnTo>
                <a:lnTo>
                  <a:pt x="28" y="3"/>
                </a:lnTo>
                <a:lnTo>
                  <a:pt x="26" y="5"/>
                </a:lnTo>
                <a:lnTo>
                  <a:pt x="23" y="6"/>
                </a:lnTo>
                <a:lnTo>
                  <a:pt x="20" y="8"/>
                </a:lnTo>
                <a:lnTo>
                  <a:pt x="18" y="9"/>
                </a:lnTo>
                <a:lnTo>
                  <a:pt x="15" y="11"/>
                </a:lnTo>
                <a:lnTo>
                  <a:pt x="14" y="12"/>
                </a:lnTo>
                <a:lnTo>
                  <a:pt x="12" y="12"/>
                </a:lnTo>
                <a:lnTo>
                  <a:pt x="9" y="14"/>
                </a:lnTo>
                <a:lnTo>
                  <a:pt x="8" y="15"/>
                </a:lnTo>
                <a:lnTo>
                  <a:pt x="5" y="17"/>
                </a:lnTo>
                <a:lnTo>
                  <a:pt x="3" y="18"/>
                </a:lnTo>
                <a:lnTo>
                  <a:pt x="3" y="19"/>
                </a:lnTo>
                <a:lnTo>
                  <a:pt x="2" y="21"/>
                </a:lnTo>
                <a:lnTo>
                  <a:pt x="2" y="22"/>
                </a:lnTo>
                <a:lnTo>
                  <a:pt x="0" y="24"/>
                </a:lnTo>
                <a:lnTo>
                  <a:pt x="0" y="25"/>
                </a:lnTo>
                <a:lnTo>
                  <a:pt x="0" y="27"/>
                </a:lnTo>
                <a:lnTo>
                  <a:pt x="2" y="28"/>
                </a:lnTo>
                <a:lnTo>
                  <a:pt x="2" y="3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3" name="Freeform 64"/>
          <p:cNvSpPr>
            <a:spLocks/>
          </p:cNvSpPr>
          <p:nvPr/>
        </p:nvSpPr>
        <p:spPr bwMode="auto">
          <a:xfrm>
            <a:off x="6858002" y="4343403"/>
            <a:ext cx="71439" cy="87313"/>
          </a:xfrm>
          <a:custGeom>
            <a:avLst/>
            <a:gdLst>
              <a:gd name="T0" fmla="*/ 2147483647 w 51"/>
              <a:gd name="T1" fmla="*/ 2147483647 h 55"/>
              <a:gd name="T2" fmla="*/ 2147483647 w 51"/>
              <a:gd name="T3" fmla="*/ 2147483647 h 55"/>
              <a:gd name="T4" fmla="*/ 2147483647 w 51"/>
              <a:gd name="T5" fmla="*/ 2147483647 h 55"/>
              <a:gd name="T6" fmla="*/ 2147483647 w 51"/>
              <a:gd name="T7" fmla="*/ 2147483647 h 55"/>
              <a:gd name="T8" fmla="*/ 2147483647 w 51"/>
              <a:gd name="T9" fmla="*/ 2147483647 h 55"/>
              <a:gd name="T10" fmla="*/ 2147483647 w 51"/>
              <a:gd name="T11" fmla="*/ 2147483647 h 55"/>
              <a:gd name="T12" fmla="*/ 2147483647 w 51"/>
              <a:gd name="T13" fmla="*/ 2147483647 h 55"/>
              <a:gd name="T14" fmla="*/ 2147483647 w 51"/>
              <a:gd name="T15" fmla="*/ 2147483647 h 55"/>
              <a:gd name="T16" fmla="*/ 2147483647 w 51"/>
              <a:gd name="T17" fmla="*/ 2147483647 h 55"/>
              <a:gd name="T18" fmla="*/ 2147483647 w 51"/>
              <a:gd name="T19" fmla="*/ 2147483647 h 55"/>
              <a:gd name="T20" fmla="*/ 2147483647 w 51"/>
              <a:gd name="T21" fmla="*/ 2147483647 h 55"/>
              <a:gd name="T22" fmla="*/ 2147483647 w 51"/>
              <a:gd name="T23" fmla="*/ 2147483647 h 55"/>
              <a:gd name="T24" fmla="*/ 2147483647 w 51"/>
              <a:gd name="T25" fmla="*/ 2147483647 h 55"/>
              <a:gd name="T26" fmla="*/ 2147483647 w 51"/>
              <a:gd name="T27" fmla="*/ 2147483647 h 55"/>
              <a:gd name="T28" fmla="*/ 2147483647 w 51"/>
              <a:gd name="T29" fmla="*/ 2147483647 h 55"/>
              <a:gd name="T30" fmla="*/ 2147483647 w 51"/>
              <a:gd name="T31" fmla="*/ 2147483647 h 55"/>
              <a:gd name="T32" fmla="*/ 2147483647 w 51"/>
              <a:gd name="T33" fmla="*/ 2147483647 h 55"/>
              <a:gd name="T34" fmla="*/ 2147483647 w 51"/>
              <a:gd name="T35" fmla="*/ 2147483647 h 55"/>
              <a:gd name="T36" fmla="*/ 2147483647 w 51"/>
              <a:gd name="T37" fmla="*/ 2147483647 h 55"/>
              <a:gd name="T38" fmla="*/ 2147483647 w 51"/>
              <a:gd name="T39" fmla="*/ 2147483647 h 55"/>
              <a:gd name="T40" fmla="*/ 2147483647 w 51"/>
              <a:gd name="T41" fmla="*/ 2147483647 h 55"/>
              <a:gd name="T42" fmla="*/ 2147483647 w 51"/>
              <a:gd name="T43" fmla="*/ 2147483647 h 55"/>
              <a:gd name="T44" fmla="*/ 2147483647 w 51"/>
              <a:gd name="T45" fmla="*/ 2147483647 h 55"/>
              <a:gd name="T46" fmla="*/ 2147483647 w 51"/>
              <a:gd name="T47" fmla="*/ 2147483647 h 55"/>
              <a:gd name="T48" fmla="*/ 2147483647 w 51"/>
              <a:gd name="T49" fmla="*/ 2147483647 h 55"/>
              <a:gd name="T50" fmla="*/ 2147483647 w 51"/>
              <a:gd name="T51" fmla="*/ 2147483647 h 55"/>
              <a:gd name="T52" fmla="*/ 2147483647 w 51"/>
              <a:gd name="T53" fmla="*/ 2147483647 h 55"/>
              <a:gd name="T54" fmla="*/ 2147483647 w 51"/>
              <a:gd name="T55" fmla="*/ 2147483647 h 55"/>
              <a:gd name="T56" fmla="*/ 2147483647 w 51"/>
              <a:gd name="T57" fmla="*/ 2147483647 h 55"/>
              <a:gd name="T58" fmla="*/ 2147483647 w 51"/>
              <a:gd name="T59" fmla="*/ 2147483647 h 55"/>
              <a:gd name="T60" fmla="*/ 2147483647 w 51"/>
              <a:gd name="T61" fmla="*/ 2147483647 h 55"/>
              <a:gd name="T62" fmla="*/ 2147483647 w 51"/>
              <a:gd name="T63" fmla="*/ 2147483647 h 55"/>
              <a:gd name="T64" fmla="*/ 2147483647 w 51"/>
              <a:gd name="T65" fmla="*/ 2147483647 h 55"/>
              <a:gd name="T66" fmla="*/ 2147483647 w 51"/>
              <a:gd name="T67" fmla="*/ 0 h 55"/>
              <a:gd name="T68" fmla="*/ 2147483647 w 51"/>
              <a:gd name="T69" fmla="*/ 0 h 55"/>
              <a:gd name="T70" fmla="*/ 2147483647 w 51"/>
              <a:gd name="T71" fmla="*/ 0 h 55"/>
              <a:gd name="T72" fmla="*/ 2147483647 w 51"/>
              <a:gd name="T73" fmla="*/ 2147483647 h 55"/>
              <a:gd name="T74" fmla="*/ 2147483647 w 51"/>
              <a:gd name="T75" fmla="*/ 2147483647 h 55"/>
              <a:gd name="T76" fmla="*/ 2147483647 w 51"/>
              <a:gd name="T77" fmla="*/ 2147483647 h 55"/>
              <a:gd name="T78" fmla="*/ 2147483647 w 51"/>
              <a:gd name="T79" fmla="*/ 2147483647 h 55"/>
              <a:gd name="T80" fmla="*/ 2147483647 w 51"/>
              <a:gd name="T81" fmla="*/ 2147483647 h 55"/>
              <a:gd name="T82" fmla="*/ 2147483647 w 51"/>
              <a:gd name="T83" fmla="*/ 2147483647 h 55"/>
              <a:gd name="T84" fmla="*/ 2147483647 w 51"/>
              <a:gd name="T85" fmla="*/ 2147483647 h 55"/>
              <a:gd name="T86" fmla="*/ 2147483647 w 51"/>
              <a:gd name="T87" fmla="*/ 2147483647 h 55"/>
              <a:gd name="T88" fmla="*/ 2147483647 w 51"/>
              <a:gd name="T89" fmla="*/ 2147483647 h 55"/>
              <a:gd name="T90" fmla="*/ 2147483647 w 51"/>
              <a:gd name="T91" fmla="*/ 2147483647 h 55"/>
              <a:gd name="T92" fmla="*/ 2147483647 w 51"/>
              <a:gd name="T93" fmla="*/ 2147483647 h 55"/>
              <a:gd name="T94" fmla="*/ 2147483647 w 51"/>
              <a:gd name="T95" fmla="*/ 2147483647 h 55"/>
              <a:gd name="T96" fmla="*/ 2147483647 w 51"/>
              <a:gd name="T97" fmla="*/ 2147483647 h 55"/>
              <a:gd name="T98" fmla="*/ 2147483647 w 51"/>
              <a:gd name="T99" fmla="*/ 2147483647 h 55"/>
              <a:gd name="T100" fmla="*/ 2147483647 w 51"/>
              <a:gd name="T101" fmla="*/ 2147483647 h 55"/>
              <a:gd name="T102" fmla="*/ 2147483647 w 51"/>
              <a:gd name="T103" fmla="*/ 2147483647 h 55"/>
              <a:gd name="T104" fmla="*/ 0 w 51"/>
              <a:gd name="T105" fmla="*/ 2147483647 h 55"/>
              <a:gd name="T106" fmla="*/ 0 w 51"/>
              <a:gd name="T107" fmla="*/ 2147483647 h 55"/>
              <a:gd name="T108" fmla="*/ 0 w 51"/>
              <a:gd name="T109" fmla="*/ 2147483647 h 55"/>
              <a:gd name="T110" fmla="*/ 2147483647 w 51"/>
              <a:gd name="T111" fmla="*/ 2147483647 h 55"/>
              <a:gd name="T112" fmla="*/ 2147483647 w 51"/>
              <a:gd name="T113" fmla="*/ 2147483647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1"/>
              <a:gd name="T172" fmla="*/ 0 h 55"/>
              <a:gd name="T173" fmla="*/ 51 w 51"/>
              <a:gd name="T174" fmla="*/ 55 h 5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1" h="55">
                <a:moveTo>
                  <a:pt x="2" y="31"/>
                </a:moveTo>
                <a:lnTo>
                  <a:pt x="3" y="36"/>
                </a:lnTo>
                <a:lnTo>
                  <a:pt x="6" y="40"/>
                </a:lnTo>
                <a:lnTo>
                  <a:pt x="9" y="46"/>
                </a:lnTo>
                <a:lnTo>
                  <a:pt x="14" y="51"/>
                </a:lnTo>
                <a:lnTo>
                  <a:pt x="17" y="54"/>
                </a:lnTo>
                <a:lnTo>
                  <a:pt x="21" y="55"/>
                </a:lnTo>
                <a:lnTo>
                  <a:pt x="26" y="55"/>
                </a:lnTo>
                <a:lnTo>
                  <a:pt x="30" y="52"/>
                </a:lnTo>
                <a:lnTo>
                  <a:pt x="31" y="51"/>
                </a:lnTo>
                <a:lnTo>
                  <a:pt x="33" y="49"/>
                </a:lnTo>
                <a:lnTo>
                  <a:pt x="33" y="48"/>
                </a:lnTo>
                <a:lnTo>
                  <a:pt x="34" y="46"/>
                </a:lnTo>
                <a:lnTo>
                  <a:pt x="34" y="45"/>
                </a:lnTo>
                <a:lnTo>
                  <a:pt x="36" y="42"/>
                </a:lnTo>
                <a:lnTo>
                  <a:pt x="36" y="40"/>
                </a:lnTo>
                <a:lnTo>
                  <a:pt x="37" y="39"/>
                </a:lnTo>
                <a:lnTo>
                  <a:pt x="39" y="36"/>
                </a:lnTo>
                <a:lnTo>
                  <a:pt x="40" y="34"/>
                </a:lnTo>
                <a:lnTo>
                  <a:pt x="43" y="33"/>
                </a:lnTo>
                <a:lnTo>
                  <a:pt x="45" y="31"/>
                </a:lnTo>
                <a:lnTo>
                  <a:pt x="48" y="30"/>
                </a:lnTo>
                <a:lnTo>
                  <a:pt x="49" y="27"/>
                </a:lnTo>
                <a:lnTo>
                  <a:pt x="51" y="25"/>
                </a:lnTo>
                <a:lnTo>
                  <a:pt x="51" y="22"/>
                </a:lnTo>
                <a:lnTo>
                  <a:pt x="51" y="19"/>
                </a:lnTo>
                <a:lnTo>
                  <a:pt x="51" y="17"/>
                </a:lnTo>
                <a:lnTo>
                  <a:pt x="51" y="14"/>
                </a:lnTo>
                <a:lnTo>
                  <a:pt x="49" y="11"/>
                </a:lnTo>
                <a:lnTo>
                  <a:pt x="49" y="8"/>
                </a:lnTo>
                <a:lnTo>
                  <a:pt x="48" y="6"/>
                </a:lnTo>
                <a:lnTo>
                  <a:pt x="46" y="3"/>
                </a:lnTo>
                <a:lnTo>
                  <a:pt x="43" y="2"/>
                </a:lnTo>
                <a:lnTo>
                  <a:pt x="40" y="0"/>
                </a:lnTo>
                <a:lnTo>
                  <a:pt x="37" y="0"/>
                </a:lnTo>
                <a:lnTo>
                  <a:pt x="34" y="0"/>
                </a:lnTo>
                <a:lnTo>
                  <a:pt x="31" y="2"/>
                </a:lnTo>
                <a:lnTo>
                  <a:pt x="28" y="3"/>
                </a:lnTo>
                <a:lnTo>
                  <a:pt x="26" y="5"/>
                </a:lnTo>
                <a:lnTo>
                  <a:pt x="23" y="6"/>
                </a:lnTo>
                <a:lnTo>
                  <a:pt x="20" y="8"/>
                </a:lnTo>
                <a:lnTo>
                  <a:pt x="18" y="9"/>
                </a:lnTo>
                <a:lnTo>
                  <a:pt x="15" y="11"/>
                </a:lnTo>
                <a:lnTo>
                  <a:pt x="14" y="12"/>
                </a:lnTo>
                <a:lnTo>
                  <a:pt x="12" y="12"/>
                </a:lnTo>
                <a:lnTo>
                  <a:pt x="9" y="14"/>
                </a:lnTo>
                <a:lnTo>
                  <a:pt x="8" y="15"/>
                </a:lnTo>
                <a:lnTo>
                  <a:pt x="5" y="17"/>
                </a:lnTo>
                <a:lnTo>
                  <a:pt x="3" y="18"/>
                </a:lnTo>
                <a:lnTo>
                  <a:pt x="3" y="19"/>
                </a:lnTo>
                <a:lnTo>
                  <a:pt x="2" y="21"/>
                </a:lnTo>
                <a:lnTo>
                  <a:pt x="2" y="22"/>
                </a:lnTo>
                <a:lnTo>
                  <a:pt x="0" y="24"/>
                </a:lnTo>
                <a:lnTo>
                  <a:pt x="0" y="25"/>
                </a:lnTo>
                <a:lnTo>
                  <a:pt x="0" y="27"/>
                </a:lnTo>
                <a:lnTo>
                  <a:pt x="2" y="28"/>
                </a:lnTo>
                <a:lnTo>
                  <a:pt x="2" y="31"/>
                </a:lnTo>
              </a:path>
            </a:pathLst>
          </a:custGeom>
          <a:solidFill>
            <a:srgbClr val="FFFF00"/>
          </a:solidFill>
          <a:ln w="4763">
            <a:solidFill>
              <a:srgbClr val="990000"/>
            </a:solidFill>
            <a:round/>
            <a:headEnd/>
            <a:tailEnd/>
          </a:ln>
        </p:spPr>
        <p:txBody>
          <a:bodyPr/>
          <a:lstStyle/>
          <a:p>
            <a:endParaRPr lang="en-US"/>
          </a:p>
        </p:txBody>
      </p:sp>
      <p:sp>
        <p:nvSpPr>
          <p:cNvPr id="53314" name="Freeform 65"/>
          <p:cNvSpPr>
            <a:spLocks/>
          </p:cNvSpPr>
          <p:nvPr/>
        </p:nvSpPr>
        <p:spPr bwMode="auto">
          <a:xfrm>
            <a:off x="6596064" y="4354515"/>
            <a:ext cx="80963" cy="93663"/>
          </a:xfrm>
          <a:custGeom>
            <a:avLst/>
            <a:gdLst>
              <a:gd name="T0" fmla="*/ 0 w 58"/>
              <a:gd name="T1" fmla="*/ 2147483647 h 59"/>
              <a:gd name="T2" fmla="*/ 2147483647 w 58"/>
              <a:gd name="T3" fmla="*/ 2147483647 h 59"/>
              <a:gd name="T4" fmla="*/ 2147483647 w 58"/>
              <a:gd name="T5" fmla="*/ 2147483647 h 59"/>
              <a:gd name="T6" fmla="*/ 2147483647 w 58"/>
              <a:gd name="T7" fmla="*/ 2147483647 h 59"/>
              <a:gd name="T8" fmla="*/ 2147483647 w 58"/>
              <a:gd name="T9" fmla="*/ 2147483647 h 59"/>
              <a:gd name="T10" fmla="*/ 2147483647 w 58"/>
              <a:gd name="T11" fmla="*/ 2147483647 h 59"/>
              <a:gd name="T12" fmla="*/ 2147483647 w 58"/>
              <a:gd name="T13" fmla="*/ 2147483647 h 59"/>
              <a:gd name="T14" fmla="*/ 2147483647 w 58"/>
              <a:gd name="T15" fmla="*/ 2147483647 h 59"/>
              <a:gd name="T16" fmla="*/ 2147483647 w 58"/>
              <a:gd name="T17" fmla="*/ 2147483647 h 59"/>
              <a:gd name="T18" fmla="*/ 2147483647 w 58"/>
              <a:gd name="T19" fmla="*/ 2147483647 h 59"/>
              <a:gd name="T20" fmla="*/ 2147483647 w 58"/>
              <a:gd name="T21" fmla="*/ 2147483647 h 59"/>
              <a:gd name="T22" fmla="*/ 2147483647 w 58"/>
              <a:gd name="T23" fmla="*/ 2147483647 h 59"/>
              <a:gd name="T24" fmla="*/ 2147483647 w 58"/>
              <a:gd name="T25" fmla="*/ 2147483647 h 59"/>
              <a:gd name="T26" fmla="*/ 2147483647 w 58"/>
              <a:gd name="T27" fmla="*/ 2147483647 h 59"/>
              <a:gd name="T28" fmla="*/ 2147483647 w 58"/>
              <a:gd name="T29" fmla="*/ 2147483647 h 59"/>
              <a:gd name="T30" fmla="*/ 2147483647 w 58"/>
              <a:gd name="T31" fmla="*/ 2147483647 h 59"/>
              <a:gd name="T32" fmla="*/ 2147483647 w 58"/>
              <a:gd name="T33" fmla="*/ 2147483647 h 59"/>
              <a:gd name="T34" fmla="*/ 2147483647 w 58"/>
              <a:gd name="T35" fmla="*/ 2147483647 h 59"/>
              <a:gd name="T36" fmla="*/ 2147483647 w 58"/>
              <a:gd name="T37" fmla="*/ 2147483647 h 59"/>
              <a:gd name="T38" fmla="*/ 2147483647 w 58"/>
              <a:gd name="T39" fmla="*/ 2147483647 h 59"/>
              <a:gd name="T40" fmla="*/ 2147483647 w 58"/>
              <a:gd name="T41" fmla="*/ 2147483647 h 59"/>
              <a:gd name="T42" fmla="*/ 2147483647 w 58"/>
              <a:gd name="T43" fmla="*/ 2147483647 h 59"/>
              <a:gd name="T44" fmla="*/ 2147483647 w 58"/>
              <a:gd name="T45" fmla="*/ 2147483647 h 59"/>
              <a:gd name="T46" fmla="*/ 2147483647 w 58"/>
              <a:gd name="T47" fmla="*/ 2147483647 h 59"/>
              <a:gd name="T48" fmla="*/ 2147483647 w 58"/>
              <a:gd name="T49" fmla="*/ 2147483647 h 59"/>
              <a:gd name="T50" fmla="*/ 2147483647 w 58"/>
              <a:gd name="T51" fmla="*/ 2147483647 h 59"/>
              <a:gd name="T52" fmla="*/ 2147483647 w 58"/>
              <a:gd name="T53" fmla="*/ 2147483647 h 59"/>
              <a:gd name="T54" fmla="*/ 2147483647 w 58"/>
              <a:gd name="T55" fmla="*/ 2147483647 h 59"/>
              <a:gd name="T56" fmla="*/ 2147483647 w 58"/>
              <a:gd name="T57" fmla="*/ 2147483647 h 59"/>
              <a:gd name="T58" fmla="*/ 2147483647 w 58"/>
              <a:gd name="T59" fmla="*/ 2147483647 h 59"/>
              <a:gd name="T60" fmla="*/ 2147483647 w 58"/>
              <a:gd name="T61" fmla="*/ 2147483647 h 59"/>
              <a:gd name="T62" fmla="*/ 2147483647 w 58"/>
              <a:gd name="T63" fmla="*/ 2147483647 h 59"/>
              <a:gd name="T64" fmla="*/ 2147483647 w 58"/>
              <a:gd name="T65" fmla="*/ 2147483647 h 59"/>
              <a:gd name="T66" fmla="*/ 2147483647 w 58"/>
              <a:gd name="T67" fmla="*/ 2147483647 h 59"/>
              <a:gd name="T68" fmla="*/ 2147483647 w 58"/>
              <a:gd name="T69" fmla="*/ 2147483647 h 59"/>
              <a:gd name="T70" fmla="*/ 2147483647 w 58"/>
              <a:gd name="T71" fmla="*/ 2147483647 h 59"/>
              <a:gd name="T72" fmla="*/ 2147483647 w 58"/>
              <a:gd name="T73" fmla="*/ 2147483647 h 59"/>
              <a:gd name="T74" fmla="*/ 2147483647 w 58"/>
              <a:gd name="T75" fmla="*/ 2147483647 h 59"/>
              <a:gd name="T76" fmla="*/ 2147483647 w 58"/>
              <a:gd name="T77" fmla="*/ 2147483647 h 59"/>
              <a:gd name="T78" fmla="*/ 2147483647 w 58"/>
              <a:gd name="T79" fmla="*/ 2147483647 h 59"/>
              <a:gd name="T80" fmla="*/ 2147483647 w 58"/>
              <a:gd name="T81" fmla="*/ 2147483647 h 59"/>
              <a:gd name="T82" fmla="*/ 2147483647 w 58"/>
              <a:gd name="T83" fmla="*/ 2147483647 h 59"/>
              <a:gd name="T84" fmla="*/ 2147483647 w 58"/>
              <a:gd name="T85" fmla="*/ 2147483647 h 59"/>
              <a:gd name="T86" fmla="*/ 2147483647 w 58"/>
              <a:gd name="T87" fmla="*/ 2147483647 h 59"/>
              <a:gd name="T88" fmla="*/ 2147483647 w 58"/>
              <a:gd name="T89" fmla="*/ 0 h 59"/>
              <a:gd name="T90" fmla="*/ 2147483647 w 58"/>
              <a:gd name="T91" fmla="*/ 0 h 59"/>
              <a:gd name="T92" fmla="*/ 2147483647 w 58"/>
              <a:gd name="T93" fmla="*/ 2147483647 h 59"/>
              <a:gd name="T94" fmla="*/ 2147483647 w 58"/>
              <a:gd name="T95" fmla="*/ 2147483647 h 59"/>
              <a:gd name="T96" fmla="*/ 2147483647 w 58"/>
              <a:gd name="T97" fmla="*/ 2147483647 h 59"/>
              <a:gd name="T98" fmla="*/ 2147483647 w 58"/>
              <a:gd name="T99" fmla="*/ 2147483647 h 59"/>
              <a:gd name="T100" fmla="*/ 2147483647 w 58"/>
              <a:gd name="T101" fmla="*/ 2147483647 h 59"/>
              <a:gd name="T102" fmla="*/ 2147483647 w 58"/>
              <a:gd name="T103" fmla="*/ 2147483647 h 59"/>
              <a:gd name="T104" fmla="*/ 2147483647 w 58"/>
              <a:gd name="T105" fmla="*/ 2147483647 h 59"/>
              <a:gd name="T106" fmla="*/ 2147483647 w 58"/>
              <a:gd name="T107" fmla="*/ 2147483647 h 59"/>
              <a:gd name="T108" fmla="*/ 2147483647 w 58"/>
              <a:gd name="T109" fmla="*/ 2147483647 h 59"/>
              <a:gd name="T110" fmla="*/ 2147483647 w 58"/>
              <a:gd name="T111" fmla="*/ 2147483647 h 59"/>
              <a:gd name="T112" fmla="*/ 0 w 58"/>
              <a:gd name="T113" fmla="*/ 2147483647 h 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8"/>
              <a:gd name="T172" fmla="*/ 0 h 59"/>
              <a:gd name="T173" fmla="*/ 58 w 58"/>
              <a:gd name="T174" fmla="*/ 59 h 5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8" h="59">
                <a:moveTo>
                  <a:pt x="0" y="46"/>
                </a:moveTo>
                <a:lnTo>
                  <a:pt x="3" y="50"/>
                </a:lnTo>
                <a:lnTo>
                  <a:pt x="8" y="53"/>
                </a:lnTo>
                <a:lnTo>
                  <a:pt x="11" y="56"/>
                </a:lnTo>
                <a:lnTo>
                  <a:pt x="15" y="57"/>
                </a:lnTo>
                <a:lnTo>
                  <a:pt x="20" y="57"/>
                </a:lnTo>
                <a:lnTo>
                  <a:pt x="24" y="59"/>
                </a:lnTo>
                <a:lnTo>
                  <a:pt x="28" y="59"/>
                </a:lnTo>
                <a:lnTo>
                  <a:pt x="33" y="57"/>
                </a:lnTo>
                <a:lnTo>
                  <a:pt x="36" y="57"/>
                </a:lnTo>
                <a:lnTo>
                  <a:pt x="37" y="56"/>
                </a:lnTo>
                <a:lnTo>
                  <a:pt x="40" y="54"/>
                </a:lnTo>
                <a:lnTo>
                  <a:pt x="42" y="51"/>
                </a:lnTo>
                <a:lnTo>
                  <a:pt x="43" y="50"/>
                </a:lnTo>
                <a:lnTo>
                  <a:pt x="45" y="47"/>
                </a:lnTo>
                <a:lnTo>
                  <a:pt x="48" y="44"/>
                </a:lnTo>
                <a:lnTo>
                  <a:pt x="49" y="43"/>
                </a:lnTo>
                <a:lnTo>
                  <a:pt x="51" y="41"/>
                </a:lnTo>
                <a:lnTo>
                  <a:pt x="52" y="41"/>
                </a:lnTo>
                <a:lnTo>
                  <a:pt x="54" y="41"/>
                </a:lnTo>
                <a:lnTo>
                  <a:pt x="57" y="38"/>
                </a:lnTo>
                <a:lnTo>
                  <a:pt x="58" y="34"/>
                </a:lnTo>
                <a:lnTo>
                  <a:pt x="58" y="29"/>
                </a:lnTo>
                <a:lnTo>
                  <a:pt x="57" y="25"/>
                </a:lnTo>
                <a:lnTo>
                  <a:pt x="55" y="20"/>
                </a:lnTo>
                <a:lnTo>
                  <a:pt x="54" y="17"/>
                </a:lnTo>
                <a:lnTo>
                  <a:pt x="49" y="13"/>
                </a:lnTo>
                <a:lnTo>
                  <a:pt x="45" y="10"/>
                </a:lnTo>
                <a:lnTo>
                  <a:pt x="45" y="8"/>
                </a:lnTo>
                <a:lnTo>
                  <a:pt x="45" y="7"/>
                </a:lnTo>
                <a:lnTo>
                  <a:pt x="45" y="6"/>
                </a:lnTo>
                <a:lnTo>
                  <a:pt x="43" y="4"/>
                </a:lnTo>
                <a:lnTo>
                  <a:pt x="42" y="3"/>
                </a:lnTo>
                <a:lnTo>
                  <a:pt x="40" y="1"/>
                </a:lnTo>
                <a:lnTo>
                  <a:pt x="39" y="1"/>
                </a:lnTo>
                <a:lnTo>
                  <a:pt x="36" y="0"/>
                </a:lnTo>
                <a:lnTo>
                  <a:pt x="34" y="0"/>
                </a:lnTo>
                <a:lnTo>
                  <a:pt x="31" y="1"/>
                </a:lnTo>
                <a:lnTo>
                  <a:pt x="30" y="1"/>
                </a:lnTo>
                <a:lnTo>
                  <a:pt x="28" y="3"/>
                </a:lnTo>
                <a:lnTo>
                  <a:pt x="24" y="7"/>
                </a:lnTo>
                <a:lnTo>
                  <a:pt x="20" y="11"/>
                </a:lnTo>
                <a:lnTo>
                  <a:pt x="14" y="17"/>
                </a:lnTo>
                <a:lnTo>
                  <a:pt x="11" y="23"/>
                </a:lnTo>
                <a:lnTo>
                  <a:pt x="6" y="31"/>
                </a:lnTo>
                <a:lnTo>
                  <a:pt x="3" y="37"/>
                </a:lnTo>
                <a:lnTo>
                  <a:pt x="2" y="41"/>
                </a:lnTo>
                <a:lnTo>
                  <a:pt x="0" y="4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5" name="Freeform 66"/>
          <p:cNvSpPr>
            <a:spLocks/>
          </p:cNvSpPr>
          <p:nvPr/>
        </p:nvSpPr>
        <p:spPr bwMode="auto">
          <a:xfrm>
            <a:off x="6596064" y="4354515"/>
            <a:ext cx="80963" cy="93663"/>
          </a:xfrm>
          <a:custGeom>
            <a:avLst/>
            <a:gdLst>
              <a:gd name="T0" fmla="*/ 0 w 58"/>
              <a:gd name="T1" fmla="*/ 2147483647 h 59"/>
              <a:gd name="T2" fmla="*/ 2147483647 w 58"/>
              <a:gd name="T3" fmla="*/ 2147483647 h 59"/>
              <a:gd name="T4" fmla="*/ 2147483647 w 58"/>
              <a:gd name="T5" fmla="*/ 2147483647 h 59"/>
              <a:gd name="T6" fmla="*/ 2147483647 w 58"/>
              <a:gd name="T7" fmla="*/ 2147483647 h 59"/>
              <a:gd name="T8" fmla="*/ 2147483647 w 58"/>
              <a:gd name="T9" fmla="*/ 2147483647 h 59"/>
              <a:gd name="T10" fmla="*/ 2147483647 w 58"/>
              <a:gd name="T11" fmla="*/ 2147483647 h 59"/>
              <a:gd name="T12" fmla="*/ 2147483647 w 58"/>
              <a:gd name="T13" fmla="*/ 2147483647 h 59"/>
              <a:gd name="T14" fmla="*/ 2147483647 w 58"/>
              <a:gd name="T15" fmla="*/ 2147483647 h 59"/>
              <a:gd name="T16" fmla="*/ 2147483647 w 58"/>
              <a:gd name="T17" fmla="*/ 2147483647 h 59"/>
              <a:gd name="T18" fmla="*/ 2147483647 w 58"/>
              <a:gd name="T19" fmla="*/ 2147483647 h 59"/>
              <a:gd name="T20" fmla="*/ 2147483647 w 58"/>
              <a:gd name="T21" fmla="*/ 2147483647 h 59"/>
              <a:gd name="T22" fmla="*/ 2147483647 w 58"/>
              <a:gd name="T23" fmla="*/ 2147483647 h 59"/>
              <a:gd name="T24" fmla="*/ 2147483647 w 58"/>
              <a:gd name="T25" fmla="*/ 2147483647 h 59"/>
              <a:gd name="T26" fmla="*/ 2147483647 w 58"/>
              <a:gd name="T27" fmla="*/ 2147483647 h 59"/>
              <a:gd name="T28" fmla="*/ 2147483647 w 58"/>
              <a:gd name="T29" fmla="*/ 2147483647 h 59"/>
              <a:gd name="T30" fmla="*/ 2147483647 w 58"/>
              <a:gd name="T31" fmla="*/ 2147483647 h 59"/>
              <a:gd name="T32" fmla="*/ 2147483647 w 58"/>
              <a:gd name="T33" fmla="*/ 2147483647 h 59"/>
              <a:gd name="T34" fmla="*/ 2147483647 w 58"/>
              <a:gd name="T35" fmla="*/ 2147483647 h 59"/>
              <a:gd name="T36" fmla="*/ 2147483647 w 58"/>
              <a:gd name="T37" fmla="*/ 2147483647 h 59"/>
              <a:gd name="T38" fmla="*/ 2147483647 w 58"/>
              <a:gd name="T39" fmla="*/ 2147483647 h 59"/>
              <a:gd name="T40" fmla="*/ 2147483647 w 58"/>
              <a:gd name="T41" fmla="*/ 2147483647 h 59"/>
              <a:gd name="T42" fmla="*/ 2147483647 w 58"/>
              <a:gd name="T43" fmla="*/ 2147483647 h 59"/>
              <a:gd name="T44" fmla="*/ 2147483647 w 58"/>
              <a:gd name="T45" fmla="*/ 2147483647 h 59"/>
              <a:gd name="T46" fmla="*/ 2147483647 w 58"/>
              <a:gd name="T47" fmla="*/ 2147483647 h 59"/>
              <a:gd name="T48" fmla="*/ 2147483647 w 58"/>
              <a:gd name="T49" fmla="*/ 2147483647 h 59"/>
              <a:gd name="T50" fmla="*/ 2147483647 w 58"/>
              <a:gd name="T51" fmla="*/ 2147483647 h 59"/>
              <a:gd name="T52" fmla="*/ 2147483647 w 58"/>
              <a:gd name="T53" fmla="*/ 2147483647 h 59"/>
              <a:gd name="T54" fmla="*/ 2147483647 w 58"/>
              <a:gd name="T55" fmla="*/ 2147483647 h 59"/>
              <a:gd name="T56" fmla="*/ 2147483647 w 58"/>
              <a:gd name="T57" fmla="*/ 2147483647 h 59"/>
              <a:gd name="T58" fmla="*/ 2147483647 w 58"/>
              <a:gd name="T59" fmla="*/ 2147483647 h 59"/>
              <a:gd name="T60" fmla="*/ 2147483647 w 58"/>
              <a:gd name="T61" fmla="*/ 2147483647 h 59"/>
              <a:gd name="T62" fmla="*/ 2147483647 w 58"/>
              <a:gd name="T63" fmla="*/ 2147483647 h 59"/>
              <a:gd name="T64" fmla="*/ 2147483647 w 58"/>
              <a:gd name="T65" fmla="*/ 2147483647 h 59"/>
              <a:gd name="T66" fmla="*/ 2147483647 w 58"/>
              <a:gd name="T67" fmla="*/ 2147483647 h 59"/>
              <a:gd name="T68" fmla="*/ 2147483647 w 58"/>
              <a:gd name="T69" fmla="*/ 2147483647 h 59"/>
              <a:gd name="T70" fmla="*/ 2147483647 w 58"/>
              <a:gd name="T71" fmla="*/ 2147483647 h 59"/>
              <a:gd name="T72" fmla="*/ 2147483647 w 58"/>
              <a:gd name="T73" fmla="*/ 2147483647 h 59"/>
              <a:gd name="T74" fmla="*/ 2147483647 w 58"/>
              <a:gd name="T75" fmla="*/ 2147483647 h 59"/>
              <a:gd name="T76" fmla="*/ 2147483647 w 58"/>
              <a:gd name="T77" fmla="*/ 2147483647 h 59"/>
              <a:gd name="T78" fmla="*/ 2147483647 w 58"/>
              <a:gd name="T79" fmla="*/ 2147483647 h 59"/>
              <a:gd name="T80" fmla="*/ 2147483647 w 58"/>
              <a:gd name="T81" fmla="*/ 2147483647 h 59"/>
              <a:gd name="T82" fmla="*/ 2147483647 w 58"/>
              <a:gd name="T83" fmla="*/ 2147483647 h 59"/>
              <a:gd name="T84" fmla="*/ 2147483647 w 58"/>
              <a:gd name="T85" fmla="*/ 2147483647 h 59"/>
              <a:gd name="T86" fmla="*/ 2147483647 w 58"/>
              <a:gd name="T87" fmla="*/ 2147483647 h 59"/>
              <a:gd name="T88" fmla="*/ 2147483647 w 58"/>
              <a:gd name="T89" fmla="*/ 0 h 59"/>
              <a:gd name="T90" fmla="*/ 2147483647 w 58"/>
              <a:gd name="T91" fmla="*/ 0 h 59"/>
              <a:gd name="T92" fmla="*/ 2147483647 w 58"/>
              <a:gd name="T93" fmla="*/ 2147483647 h 59"/>
              <a:gd name="T94" fmla="*/ 2147483647 w 58"/>
              <a:gd name="T95" fmla="*/ 2147483647 h 59"/>
              <a:gd name="T96" fmla="*/ 2147483647 w 58"/>
              <a:gd name="T97" fmla="*/ 2147483647 h 59"/>
              <a:gd name="T98" fmla="*/ 2147483647 w 58"/>
              <a:gd name="T99" fmla="*/ 2147483647 h 59"/>
              <a:gd name="T100" fmla="*/ 2147483647 w 58"/>
              <a:gd name="T101" fmla="*/ 2147483647 h 59"/>
              <a:gd name="T102" fmla="*/ 2147483647 w 58"/>
              <a:gd name="T103" fmla="*/ 2147483647 h 59"/>
              <a:gd name="T104" fmla="*/ 2147483647 w 58"/>
              <a:gd name="T105" fmla="*/ 2147483647 h 59"/>
              <a:gd name="T106" fmla="*/ 2147483647 w 58"/>
              <a:gd name="T107" fmla="*/ 2147483647 h 59"/>
              <a:gd name="T108" fmla="*/ 2147483647 w 58"/>
              <a:gd name="T109" fmla="*/ 2147483647 h 59"/>
              <a:gd name="T110" fmla="*/ 2147483647 w 58"/>
              <a:gd name="T111" fmla="*/ 2147483647 h 59"/>
              <a:gd name="T112" fmla="*/ 0 w 58"/>
              <a:gd name="T113" fmla="*/ 2147483647 h 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8"/>
              <a:gd name="T172" fmla="*/ 0 h 59"/>
              <a:gd name="T173" fmla="*/ 58 w 58"/>
              <a:gd name="T174" fmla="*/ 59 h 5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8" h="59">
                <a:moveTo>
                  <a:pt x="0" y="46"/>
                </a:moveTo>
                <a:lnTo>
                  <a:pt x="3" y="50"/>
                </a:lnTo>
                <a:lnTo>
                  <a:pt x="8" y="53"/>
                </a:lnTo>
                <a:lnTo>
                  <a:pt x="11" y="56"/>
                </a:lnTo>
                <a:lnTo>
                  <a:pt x="15" y="57"/>
                </a:lnTo>
                <a:lnTo>
                  <a:pt x="20" y="57"/>
                </a:lnTo>
                <a:lnTo>
                  <a:pt x="24" y="59"/>
                </a:lnTo>
                <a:lnTo>
                  <a:pt x="28" y="59"/>
                </a:lnTo>
                <a:lnTo>
                  <a:pt x="33" y="57"/>
                </a:lnTo>
                <a:lnTo>
                  <a:pt x="36" y="57"/>
                </a:lnTo>
                <a:lnTo>
                  <a:pt x="37" y="56"/>
                </a:lnTo>
                <a:lnTo>
                  <a:pt x="40" y="54"/>
                </a:lnTo>
                <a:lnTo>
                  <a:pt x="42" y="51"/>
                </a:lnTo>
                <a:lnTo>
                  <a:pt x="43" y="50"/>
                </a:lnTo>
                <a:lnTo>
                  <a:pt x="45" y="47"/>
                </a:lnTo>
                <a:lnTo>
                  <a:pt x="48" y="44"/>
                </a:lnTo>
                <a:lnTo>
                  <a:pt x="49" y="43"/>
                </a:lnTo>
                <a:lnTo>
                  <a:pt x="51" y="41"/>
                </a:lnTo>
                <a:lnTo>
                  <a:pt x="52" y="41"/>
                </a:lnTo>
                <a:lnTo>
                  <a:pt x="54" y="41"/>
                </a:lnTo>
                <a:lnTo>
                  <a:pt x="57" y="38"/>
                </a:lnTo>
                <a:lnTo>
                  <a:pt x="58" y="34"/>
                </a:lnTo>
                <a:lnTo>
                  <a:pt x="58" y="29"/>
                </a:lnTo>
                <a:lnTo>
                  <a:pt x="57" y="25"/>
                </a:lnTo>
                <a:lnTo>
                  <a:pt x="55" y="20"/>
                </a:lnTo>
                <a:lnTo>
                  <a:pt x="54" y="17"/>
                </a:lnTo>
                <a:lnTo>
                  <a:pt x="49" y="13"/>
                </a:lnTo>
                <a:lnTo>
                  <a:pt x="45" y="10"/>
                </a:lnTo>
                <a:lnTo>
                  <a:pt x="45" y="8"/>
                </a:lnTo>
                <a:lnTo>
                  <a:pt x="45" y="7"/>
                </a:lnTo>
                <a:lnTo>
                  <a:pt x="45" y="6"/>
                </a:lnTo>
                <a:lnTo>
                  <a:pt x="43" y="4"/>
                </a:lnTo>
                <a:lnTo>
                  <a:pt x="42" y="3"/>
                </a:lnTo>
                <a:lnTo>
                  <a:pt x="40" y="1"/>
                </a:lnTo>
                <a:lnTo>
                  <a:pt x="39" y="1"/>
                </a:lnTo>
                <a:lnTo>
                  <a:pt x="36" y="0"/>
                </a:lnTo>
                <a:lnTo>
                  <a:pt x="34" y="0"/>
                </a:lnTo>
                <a:lnTo>
                  <a:pt x="31" y="1"/>
                </a:lnTo>
                <a:lnTo>
                  <a:pt x="30" y="1"/>
                </a:lnTo>
                <a:lnTo>
                  <a:pt x="28" y="3"/>
                </a:lnTo>
                <a:lnTo>
                  <a:pt x="24" y="7"/>
                </a:lnTo>
                <a:lnTo>
                  <a:pt x="20" y="11"/>
                </a:lnTo>
                <a:lnTo>
                  <a:pt x="14" y="17"/>
                </a:lnTo>
                <a:lnTo>
                  <a:pt x="11" y="23"/>
                </a:lnTo>
                <a:lnTo>
                  <a:pt x="6" y="31"/>
                </a:lnTo>
                <a:lnTo>
                  <a:pt x="3" y="37"/>
                </a:lnTo>
                <a:lnTo>
                  <a:pt x="2" y="41"/>
                </a:lnTo>
                <a:lnTo>
                  <a:pt x="0" y="46"/>
                </a:lnTo>
              </a:path>
            </a:pathLst>
          </a:custGeom>
          <a:solidFill>
            <a:srgbClr val="FFFF00"/>
          </a:solidFill>
          <a:ln w="1588">
            <a:solidFill>
              <a:srgbClr val="990000"/>
            </a:solidFill>
            <a:round/>
            <a:headEnd/>
            <a:tailEnd/>
          </a:ln>
        </p:spPr>
        <p:txBody>
          <a:bodyPr/>
          <a:lstStyle/>
          <a:p>
            <a:endParaRPr lang="en-US"/>
          </a:p>
        </p:txBody>
      </p:sp>
      <p:sp>
        <p:nvSpPr>
          <p:cNvPr id="53316" name="Freeform 67"/>
          <p:cNvSpPr>
            <a:spLocks/>
          </p:cNvSpPr>
          <p:nvPr/>
        </p:nvSpPr>
        <p:spPr bwMode="auto">
          <a:xfrm>
            <a:off x="6596064" y="4354515"/>
            <a:ext cx="80963" cy="93663"/>
          </a:xfrm>
          <a:custGeom>
            <a:avLst/>
            <a:gdLst>
              <a:gd name="T0" fmla="*/ 0 w 58"/>
              <a:gd name="T1" fmla="*/ 2147483647 h 59"/>
              <a:gd name="T2" fmla="*/ 2147483647 w 58"/>
              <a:gd name="T3" fmla="*/ 2147483647 h 59"/>
              <a:gd name="T4" fmla="*/ 2147483647 w 58"/>
              <a:gd name="T5" fmla="*/ 2147483647 h 59"/>
              <a:gd name="T6" fmla="*/ 2147483647 w 58"/>
              <a:gd name="T7" fmla="*/ 2147483647 h 59"/>
              <a:gd name="T8" fmla="*/ 2147483647 w 58"/>
              <a:gd name="T9" fmla="*/ 2147483647 h 59"/>
              <a:gd name="T10" fmla="*/ 2147483647 w 58"/>
              <a:gd name="T11" fmla="*/ 2147483647 h 59"/>
              <a:gd name="T12" fmla="*/ 2147483647 w 58"/>
              <a:gd name="T13" fmla="*/ 2147483647 h 59"/>
              <a:gd name="T14" fmla="*/ 2147483647 w 58"/>
              <a:gd name="T15" fmla="*/ 2147483647 h 59"/>
              <a:gd name="T16" fmla="*/ 2147483647 w 58"/>
              <a:gd name="T17" fmla="*/ 2147483647 h 59"/>
              <a:gd name="T18" fmla="*/ 2147483647 w 58"/>
              <a:gd name="T19" fmla="*/ 2147483647 h 59"/>
              <a:gd name="T20" fmla="*/ 2147483647 w 58"/>
              <a:gd name="T21" fmla="*/ 2147483647 h 59"/>
              <a:gd name="T22" fmla="*/ 2147483647 w 58"/>
              <a:gd name="T23" fmla="*/ 2147483647 h 59"/>
              <a:gd name="T24" fmla="*/ 2147483647 w 58"/>
              <a:gd name="T25" fmla="*/ 2147483647 h 59"/>
              <a:gd name="T26" fmla="*/ 2147483647 w 58"/>
              <a:gd name="T27" fmla="*/ 2147483647 h 59"/>
              <a:gd name="T28" fmla="*/ 2147483647 w 58"/>
              <a:gd name="T29" fmla="*/ 2147483647 h 59"/>
              <a:gd name="T30" fmla="*/ 2147483647 w 58"/>
              <a:gd name="T31" fmla="*/ 2147483647 h 59"/>
              <a:gd name="T32" fmla="*/ 2147483647 w 58"/>
              <a:gd name="T33" fmla="*/ 2147483647 h 59"/>
              <a:gd name="T34" fmla="*/ 2147483647 w 58"/>
              <a:gd name="T35" fmla="*/ 2147483647 h 59"/>
              <a:gd name="T36" fmla="*/ 2147483647 w 58"/>
              <a:gd name="T37" fmla="*/ 2147483647 h 59"/>
              <a:gd name="T38" fmla="*/ 2147483647 w 58"/>
              <a:gd name="T39" fmla="*/ 2147483647 h 59"/>
              <a:gd name="T40" fmla="*/ 2147483647 w 58"/>
              <a:gd name="T41" fmla="*/ 2147483647 h 59"/>
              <a:gd name="T42" fmla="*/ 2147483647 w 58"/>
              <a:gd name="T43" fmla="*/ 2147483647 h 59"/>
              <a:gd name="T44" fmla="*/ 2147483647 w 58"/>
              <a:gd name="T45" fmla="*/ 2147483647 h 59"/>
              <a:gd name="T46" fmla="*/ 2147483647 w 58"/>
              <a:gd name="T47" fmla="*/ 2147483647 h 59"/>
              <a:gd name="T48" fmla="*/ 2147483647 w 58"/>
              <a:gd name="T49" fmla="*/ 2147483647 h 59"/>
              <a:gd name="T50" fmla="*/ 2147483647 w 58"/>
              <a:gd name="T51" fmla="*/ 2147483647 h 59"/>
              <a:gd name="T52" fmla="*/ 2147483647 w 58"/>
              <a:gd name="T53" fmla="*/ 2147483647 h 59"/>
              <a:gd name="T54" fmla="*/ 2147483647 w 58"/>
              <a:gd name="T55" fmla="*/ 2147483647 h 59"/>
              <a:gd name="T56" fmla="*/ 2147483647 w 58"/>
              <a:gd name="T57" fmla="*/ 2147483647 h 59"/>
              <a:gd name="T58" fmla="*/ 2147483647 w 58"/>
              <a:gd name="T59" fmla="*/ 2147483647 h 59"/>
              <a:gd name="T60" fmla="*/ 2147483647 w 58"/>
              <a:gd name="T61" fmla="*/ 2147483647 h 59"/>
              <a:gd name="T62" fmla="*/ 2147483647 w 58"/>
              <a:gd name="T63" fmla="*/ 2147483647 h 59"/>
              <a:gd name="T64" fmla="*/ 2147483647 w 58"/>
              <a:gd name="T65" fmla="*/ 2147483647 h 59"/>
              <a:gd name="T66" fmla="*/ 2147483647 w 58"/>
              <a:gd name="T67" fmla="*/ 2147483647 h 59"/>
              <a:gd name="T68" fmla="*/ 2147483647 w 58"/>
              <a:gd name="T69" fmla="*/ 2147483647 h 59"/>
              <a:gd name="T70" fmla="*/ 2147483647 w 58"/>
              <a:gd name="T71" fmla="*/ 2147483647 h 59"/>
              <a:gd name="T72" fmla="*/ 2147483647 w 58"/>
              <a:gd name="T73" fmla="*/ 2147483647 h 59"/>
              <a:gd name="T74" fmla="*/ 2147483647 w 58"/>
              <a:gd name="T75" fmla="*/ 2147483647 h 59"/>
              <a:gd name="T76" fmla="*/ 2147483647 w 58"/>
              <a:gd name="T77" fmla="*/ 2147483647 h 59"/>
              <a:gd name="T78" fmla="*/ 2147483647 w 58"/>
              <a:gd name="T79" fmla="*/ 2147483647 h 59"/>
              <a:gd name="T80" fmla="*/ 2147483647 w 58"/>
              <a:gd name="T81" fmla="*/ 2147483647 h 59"/>
              <a:gd name="T82" fmla="*/ 2147483647 w 58"/>
              <a:gd name="T83" fmla="*/ 2147483647 h 59"/>
              <a:gd name="T84" fmla="*/ 2147483647 w 58"/>
              <a:gd name="T85" fmla="*/ 2147483647 h 59"/>
              <a:gd name="T86" fmla="*/ 2147483647 w 58"/>
              <a:gd name="T87" fmla="*/ 2147483647 h 59"/>
              <a:gd name="T88" fmla="*/ 2147483647 w 58"/>
              <a:gd name="T89" fmla="*/ 0 h 59"/>
              <a:gd name="T90" fmla="*/ 2147483647 w 58"/>
              <a:gd name="T91" fmla="*/ 0 h 59"/>
              <a:gd name="T92" fmla="*/ 2147483647 w 58"/>
              <a:gd name="T93" fmla="*/ 2147483647 h 59"/>
              <a:gd name="T94" fmla="*/ 2147483647 w 58"/>
              <a:gd name="T95" fmla="*/ 2147483647 h 59"/>
              <a:gd name="T96" fmla="*/ 2147483647 w 58"/>
              <a:gd name="T97" fmla="*/ 2147483647 h 59"/>
              <a:gd name="T98" fmla="*/ 2147483647 w 58"/>
              <a:gd name="T99" fmla="*/ 2147483647 h 59"/>
              <a:gd name="T100" fmla="*/ 2147483647 w 58"/>
              <a:gd name="T101" fmla="*/ 2147483647 h 59"/>
              <a:gd name="T102" fmla="*/ 2147483647 w 58"/>
              <a:gd name="T103" fmla="*/ 2147483647 h 59"/>
              <a:gd name="T104" fmla="*/ 2147483647 w 58"/>
              <a:gd name="T105" fmla="*/ 2147483647 h 59"/>
              <a:gd name="T106" fmla="*/ 2147483647 w 58"/>
              <a:gd name="T107" fmla="*/ 2147483647 h 59"/>
              <a:gd name="T108" fmla="*/ 2147483647 w 58"/>
              <a:gd name="T109" fmla="*/ 2147483647 h 59"/>
              <a:gd name="T110" fmla="*/ 2147483647 w 58"/>
              <a:gd name="T111" fmla="*/ 2147483647 h 59"/>
              <a:gd name="T112" fmla="*/ 0 w 58"/>
              <a:gd name="T113" fmla="*/ 2147483647 h 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8"/>
              <a:gd name="T172" fmla="*/ 0 h 59"/>
              <a:gd name="T173" fmla="*/ 58 w 58"/>
              <a:gd name="T174" fmla="*/ 59 h 5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8" h="59">
                <a:moveTo>
                  <a:pt x="0" y="46"/>
                </a:moveTo>
                <a:lnTo>
                  <a:pt x="3" y="50"/>
                </a:lnTo>
                <a:lnTo>
                  <a:pt x="8" y="53"/>
                </a:lnTo>
                <a:lnTo>
                  <a:pt x="11" y="56"/>
                </a:lnTo>
                <a:lnTo>
                  <a:pt x="15" y="57"/>
                </a:lnTo>
                <a:lnTo>
                  <a:pt x="20" y="57"/>
                </a:lnTo>
                <a:lnTo>
                  <a:pt x="24" y="59"/>
                </a:lnTo>
                <a:lnTo>
                  <a:pt x="28" y="59"/>
                </a:lnTo>
                <a:lnTo>
                  <a:pt x="33" y="57"/>
                </a:lnTo>
                <a:lnTo>
                  <a:pt x="36" y="57"/>
                </a:lnTo>
                <a:lnTo>
                  <a:pt x="37" y="56"/>
                </a:lnTo>
                <a:lnTo>
                  <a:pt x="40" y="54"/>
                </a:lnTo>
                <a:lnTo>
                  <a:pt x="42" y="51"/>
                </a:lnTo>
                <a:lnTo>
                  <a:pt x="43" y="50"/>
                </a:lnTo>
                <a:lnTo>
                  <a:pt x="45" y="47"/>
                </a:lnTo>
                <a:lnTo>
                  <a:pt x="48" y="44"/>
                </a:lnTo>
                <a:lnTo>
                  <a:pt x="49" y="43"/>
                </a:lnTo>
                <a:lnTo>
                  <a:pt x="51" y="41"/>
                </a:lnTo>
                <a:lnTo>
                  <a:pt x="52" y="41"/>
                </a:lnTo>
                <a:lnTo>
                  <a:pt x="54" y="41"/>
                </a:lnTo>
                <a:lnTo>
                  <a:pt x="57" y="38"/>
                </a:lnTo>
                <a:lnTo>
                  <a:pt x="58" y="34"/>
                </a:lnTo>
                <a:lnTo>
                  <a:pt x="58" y="29"/>
                </a:lnTo>
                <a:lnTo>
                  <a:pt x="57" y="25"/>
                </a:lnTo>
                <a:lnTo>
                  <a:pt x="55" y="20"/>
                </a:lnTo>
                <a:lnTo>
                  <a:pt x="54" y="17"/>
                </a:lnTo>
                <a:lnTo>
                  <a:pt x="49" y="13"/>
                </a:lnTo>
                <a:lnTo>
                  <a:pt x="45" y="10"/>
                </a:lnTo>
                <a:lnTo>
                  <a:pt x="45" y="8"/>
                </a:lnTo>
                <a:lnTo>
                  <a:pt x="45" y="7"/>
                </a:lnTo>
                <a:lnTo>
                  <a:pt x="45" y="6"/>
                </a:lnTo>
                <a:lnTo>
                  <a:pt x="43" y="4"/>
                </a:lnTo>
                <a:lnTo>
                  <a:pt x="42" y="3"/>
                </a:lnTo>
                <a:lnTo>
                  <a:pt x="40" y="1"/>
                </a:lnTo>
                <a:lnTo>
                  <a:pt x="39" y="1"/>
                </a:lnTo>
                <a:lnTo>
                  <a:pt x="36" y="0"/>
                </a:lnTo>
                <a:lnTo>
                  <a:pt x="34" y="0"/>
                </a:lnTo>
                <a:lnTo>
                  <a:pt x="31" y="1"/>
                </a:lnTo>
                <a:lnTo>
                  <a:pt x="30" y="1"/>
                </a:lnTo>
                <a:lnTo>
                  <a:pt x="28" y="3"/>
                </a:lnTo>
                <a:lnTo>
                  <a:pt x="24" y="7"/>
                </a:lnTo>
                <a:lnTo>
                  <a:pt x="20" y="11"/>
                </a:lnTo>
                <a:lnTo>
                  <a:pt x="14" y="17"/>
                </a:lnTo>
                <a:lnTo>
                  <a:pt x="11" y="23"/>
                </a:lnTo>
                <a:lnTo>
                  <a:pt x="6" y="31"/>
                </a:lnTo>
                <a:lnTo>
                  <a:pt x="3" y="37"/>
                </a:lnTo>
                <a:lnTo>
                  <a:pt x="2" y="41"/>
                </a:lnTo>
                <a:lnTo>
                  <a:pt x="0" y="46"/>
                </a:lnTo>
              </a:path>
            </a:pathLst>
          </a:custGeom>
          <a:solidFill>
            <a:srgbClr val="FFFF00"/>
          </a:solidFill>
          <a:ln w="4763">
            <a:solidFill>
              <a:srgbClr val="990000"/>
            </a:solidFill>
            <a:round/>
            <a:headEnd/>
            <a:tailEnd/>
          </a:ln>
        </p:spPr>
        <p:txBody>
          <a:bodyPr/>
          <a:lstStyle/>
          <a:p>
            <a:endParaRPr lang="en-US"/>
          </a:p>
        </p:txBody>
      </p:sp>
      <p:sp>
        <p:nvSpPr>
          <p:cNvPr id="53317" name="Freeform 68"/>
          <p:cNvSpPr>
            <a:spLocks/>
          </p:cNvSpPr>
          <p:nvPr/>
        </p:nvSpPr>
        <p:spPr bwMode="auto">
          <a:xfrm>
            <a:off x="6610351" y="4273551"/>
            <a:ext cx="76200" cy="77788"/>
          </a:xfrm>
          <a:custGeom>
            <a:avLst/>
            <a:gdLst>
              <a:gd name="T0" fmla="*/ 2147483647 w 53"/>
              <a:gd name="T1" fmla="*/ 2147483647 h 49"/>
              <a:gd name="T2" fmla="*/ 2147483647 w 53"/>
              <a:gd name="T3" fmla="*/ 2147483647 h 49"/>
              <a:gd name="T4" fmla="*/ 0 w 53"/>
              <a:gd name="T5" fmla="*/ 2147483647 h 49"/>
              <a:gd name="T6" fmla="*/ 2147483647 w 53"/>
              <a:gd name="T7" fmla="*/ 2147483647 h 49"/>
              <a:gd name="T8" fmla="*/ 2147483647 w 53"/>
              <a:gd name="T9" fmla="*/ 2147483647 h 49"/>
              <a:gd name="T10" fmla="*/ 2147483647 w 53"/>
              <a:gd name="T11" fmla="*/ 2147483647 h 49"/>
              <a:gd name="T12" fmla="*/ 2147483647 w 53"/>
              <a:gd name="T13" fmla="*/ 2147483647 h 49"/>
              <a:gd name="T14" fmla="*/ 2147483647 w 53"/>
              <a:gd name="T15" fmla="*/ 2147483647 h 49"/>
              <a:gd name="T16" fmla="*/ 2147483647 w 53"/>
              <a:gd name="T17" fmla="*/ 2147483647 h 49"/>
              <a:gd name="T18" fmla="*/ 2147483647 w 53"/>
              <a:gd name="T19" fmla="*/ 2147483647 h 49"/>
              <a:gd name="T20" fmla="*/ 2147483647 w 53"/>
              <a:gd name="T21" fmla="*/ 2147483647 h 49"/>
              <a:gd name="T22" fmla="*/ 2147483647 w 53"/>
              <a:gd name="T23" fmla="*/ 2147483647 h 49"/>
              <a:gd name="T24" fmla="*/ 2147483647 w 53"/>
              <a:gd name="T25" fmla="*/ 2147483647 h 49"/>
              <a:gd name="T26" fmla="*/ 2147483647 w 53"/>
              <a:gd name="T27" fmla="*/ 2147483647 h 49"/>
              <a:gd name="T28" fmla="*/ 2147483647 w 53"/>
              <a:gd name="T29" fmla="*/ 2147483647 h 49"/>
              <a:gd name="T30" fmla="*/ 2147483647 w 53"/>
              <a:gd name="T31" fmla="*/ 2147483647 h 49"/>
              <a:gd name="T32" fmla="*/ 2147483647 w 53"/>
              <a:gd name="T33" fmla="*/ 2147483647 h 49"/>
              <a:gd name="T34" fmla="*/ 2147483647 w 53"/>
              <a:gd name="T35" fmla="*/ 2147483647 h 49"/>
              <a:gd name="T36" fmla="*/ 2147483647 w 53"/>
              <a:gd name="T37" fmla="*/ 2147483647 h 49"/>
              <a:gd name="T38" fmla="*/ 2147483647 w 53"/>
              <a:gd name="T39" fmla="*/ 2147483647 h 49"/>
              <a:gd name="T40" fmla="*/ 2147483647 w 53"/>
              <a:gd name="T41" fmla="*/ 0 h 49"/>
              <a:gd name="T42" fmla="*/ 2147483647 w 53"/>
              <a:gd name="T43" fmla="*/ 0 h 49"/>
              <a:gd name="T44" fmla="*/ 2147483647 w 53"/>
              <a:gd name="T45" fmla="*/ 0 h 49"/>
              <a:gd name="T46" fmla="*/ 2147483647 w 53"/>
              <a:gd name="T47" fmla="*/ 2147483647 h 49"/>
              <a:gd name="T48" fmla="*/ 2147483647 w 53"/>
              <a:gd name="T49" fmla="*/ 2147483647 h 49"/>
              <a:gd name="T50" fmla="*/ 2147483647 w 53"/>
              <a:gd name="T51" fmla="*/ 2147483647 h 49"/>
              <a:gd name="T52" fmla="*/ 2147483647 w 53"/>
              <a:gd name="T53" fmla="*/ 2147483647 h 49"/>
              <a:gd name="T54" fmla="*/ 2147483647 w 53"/>
              <a:gd name="T55" fmla="*/ 2147483647 h 49"/>
              <a:gd name="T56" fmla="*/ 2147483647 w 53"/>
              <a:gd name="T57" fmla="*/ 2147483647 h 49"/>
              <a:gd name="T58" fmla="*/ 2147483647 w 53"/>
              <a:gd name="T59" fmla="*/ 2147483647 h 49"/>
              <a:gd name="T60" fmla="*/ 2147483647 w 53"/>
              <a:gd name="T61" fmla="*/ 2147483647 h 49"/>
              <a:gd name="T62" fmla="*/ 2147483647 w 53"/>
              <a:gd name="T63" fmla="*/ 2147483647 h 4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49"/>
              <a:gd name="T98" fmla="*/ 53 w 53"/>
              <a:gd name="T99" fmla="*/ 49 h 4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49">
                <a:moveTo>
                  <a:pt x="7" y="22"/>
                </a:moveTo>
                <a:lnTo>
                  <a:pt x="6" y="25"/>
                </a:lnTo>
                <a:lnTo>
                  <a:pt x="3" y="28"/>
                </a:lnTo>
                <a:lnTo>
                  <a:pt x="1" y="33"/>
                </a:lnTo>
                <a:lnTo>
                  <a:pt x="0" y="37"/>
                </a:lnTo>
                <a:lnTo>
                  <a:pt x="0" y="40"/>
                </a:lnTo>
                <a:lnTo>
                  <a:pt x="0" y="43"/>
                </a:lnTo>
                <a:lnTo>
                  <a:pt x="3" y="46"/>
                </a:lnTo>
                <a:lnTo>
                  <a:pt x="7" y="46"/>
                </a:lnTo>
                <a:lnTo>
                  <a:pt x="9" y="46"/>
                </a:lnTo>
                <a:lnTo>
                  <a:pt x="10" y="48"/>
                </a:lnTo>
                <a:lnTo>
                  <a:pt x="12" y="48"/>
                </a:lnTo>
                <a:lnTo>
                  <a:pt x="13" y="49"/>
                </a:lnTo>
                <a:lnTo>
                  <a:pt x="14" y="49"/>
                </a:lnTo>
                <a:lnTo>
                  <a:pt x="16" y="49"/>
                </a:lnTo>
                <a:lnTo>
                  <a:pt x="17" y="49"/>
                </a:lnTo>
                <a:lnTo>
                  <a:pt x="20" y="48"/>
                </a:lnTo>
                <a:lnTo>
                  <a:pt x="25" y="46"/>
                </a:lnTo>
                <a:lnTo>
                  <a:pt x="28" y="46"/>
                </a:lnTo>
                <a:lnTo>
                  <a:pt x="32" y="46"/>
                </a:lnTo>
                <a:lnTo>
                  <a:pt x="35" y="45"/>
                </a:lnTo>
                <a:lnTo>
                  <a:pt x="38" y="43"/>
                </a:lnTo>
                <a:lnTo>
                  <a:pt x="40" y="42"/>
                </a:lnTo>
                <a:lnTo>
                  <a:pt x="43" y="37"/>
                </a:lnTo>
                <a:lnTo>
                  <a:pt x="43" y="34"/>
                </a:lnTo>
                <a:lnTo>
                  <a:pt x="44" y="30"/>
                </a:lnTo>
                <a:lnTo>
                  <a:pt x="46" y="25"/>
                </a:lnTo>
                <a:lnTo>
                  <a:pt x="46" y="22"/>
                </a:lnTo>
                <a:lnTo>
                  <a:pt x="47" y="18"/>
                </a:lnTo>
                <a:lnTo>
                  <a:pt x="48" y="14"/>
                </a:lnTo>
                <a:lnTo>
                  <a:pt x="50" y="11"/>
                </a:lnTo>
                <a:lnTo>
                  <a:pt x="51" y="8"/>
                </a:lnTo>
                <a:lnTo>
                  <a:pt x="51" y="6"/>
                </a:lnTo>
                <a:lnTo>
                  <a:pt x="53" y="6"/>
                </a:lnTo>
                <a:lnTo>
                  <a:pt x="53" y="5"/>
                </a:lnTo>
                <a:lnTo>
                  <a:pt x="51" y="5"/>
                </a:lnTo>
                <a:lnTo>
                  <a:pt x="51" y="3"/>
                </a:lnTo>
                <a:lnTo>
                  <a:pt x="51" y="2"/>
                </a:lnTo>
                <a:lnTo>
                  <a:pt x="50" y="0"/>
                </a:lnTo>
                <a:lnTo>
                  <a:pt x="48" y="0"/>
                </a:lnTo>
                <a:lnTo>
                  <a:pt x="47" y="0"/>
                </a:lnTo>
                <a:lnTo>
                  <a:pt x="46" y="0"/>
                </a:lnTo>
                <a:lnTo>
                  <a:pt x="44" y="0"/>
                </a:lnTo>
                <a:lnTo>
                  <a:pt x="43" y="2"/>
                </a:lnTo>
                <a:lnTo>
                  <a:pt x="41" y="2"/>
                </a:lnTo>
                <a:lnTo>
                  <a:pt x="40" y="3"/>
                </a:lnTo>
                <a:lnTo>
                  <a:pt x="37" y="6"/>
                </a:lnTo>
                <a:lnTo>
                  <a:pt x="32" y="11"/>
                </a:lnTo>
                <a:lnTo>
                  <a:pt x="29" y="12"/>
                </a:lnTo>
                <a:lnTo>
                  <a:pt x="25" y="15"/>
                </a:lnTo>
                <a:lnTo>
                  <a:pt x="20" y="18"/>
                </a:lnTo>
                <a:lnTo>
                  <a:pt x="16" y="19"/>
                </a:lnTo>
                <a:lnTo>
                  <a:pt x="12" y="21"/>
                </a:lnTo>
                <a:lnTo>
                  <a:pt x="7" y="22"/>
                </a:lnTo>
                <a:lnTo>
                  <a:pt x="9" y="22"/>
                </a:lnTo>
                <a:lnTo>
                  <a:pt x="7" y="2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8" name="Freeform 69"/>
          <p:cNvSpPr>
            <a:spLocks/>
          </p:cNvSpPr>
          <p:nvPr/>
        </p:nvSpPr>
        <p:spPr bwMode="auto">
          <a:xfrm>
            <a:off x="6610351" y="4273551"/>
            <a:ext cx="76200" cy="77788"/>
          </a:xfrm>
          <a:custGeom>
            <a:avLst/>
            <a:gdLst>
              <a:gd name="T0" fmla="*/ 2147483647 w 53"/>
              <a:gd name="T1" fmla="*/ 2147483647 h 49"/>
              <a:gd name="T2" fmla="*/ 2147483647 w 53"/>
              <a:gd name="T3" fmla="*/ 2147483647 h 49"/>
              <a:gd name="T4" fmla="*/ 0 w 53"/>
              <a:gd name="T5" fmla="*/ 2147483647 h 49"/>
              <a:gd name="T6" fmla="*/ 2147483647 w 53"/>
              <a:gd name="T7" fmla="*/ 2147483647 h 49"/>
              <a:gd name="T8" fmla="*/ 2147483647 w 53"/>
              <a:gd name="T9" fmla="*/ 2147483647 h 49"/>
              <a:gd name="T10" fmla="*/ 2147483647 w 53"/>
              <a:gd name="T11" fmla="*/ 2147483647 h 49"/>
              <a:gd name="T12" fmla="*/ 2147483647 w 53"/>
              <a:gd name="T13" fmla="*/ 2147483647 h 49"/>
              <a:gd name="T14" fmla="*/ 2147483647 w 53"/>
              <a:gd name="T15" fmla="*/ 2147483647 h 49"/>
              <a:gd name="T16" fmla="*/ 2147483647 w 53"/>
              <a:gd name="T17" fmla="*/ 2147483647 h 49"/>
              <a:gd name="T18" fmla="*/ 2147483647 w 53"/>
              <a:gd name="T19" fmla="*/ 2147483647 h 49"/>
              <a:gd name="T20" fmla="*/ 2147483647 w 53"/>
              <a:gd name="T21" fmla="*/ 2147483647 h 49"/>
              <a:gd name="T22" fmla="*/ 2147483647 w 53"/>
              <a:gd name="T23" fmla="*/ 2147483647 h 49"/>
              <a:gd name="T24" fmla="*/ 2147483647 w 53"/>
              <a:gd name="T25" fmla="*/ 2147483647 h 49"/>
              <a:gd name="T26" fmla="*/ 2147483647 w 53"/>
              <a:gd name="T27" fmla="*/ 2147483647 h 49"/>
              <a:gd name="T28" fmla="*/ 2147483647 w 53"/>
              <a:gd name="T29" fmla="*/ 2147483647 h 49"/>
              <a:gd name="T30" fmla="*/ 2147483647 w 53"/>
              <a:gd name="T31" fmla="*/ 2147483647 h 49"/>
              <a:gd name="T32" fmla="*/ 2147483647 w 53"/>
              <a:gd name="T33" fmla="*/ 2147483647 h 49"/>
              <a:gd name="T34" fmla="*/ 2147483647 w 53"/>
              <a:gd name="T35" fmla="*/ 2147483647 h 49"/>
              <a:gd name="T36" fmla="*/ 2147483647 w 53"/>
              <a:gd name="T37" fmla="*/ 2147483647 h 49"/>
              <a:gd name="T38" fmla="*/ 2147483647 w 53"/>
              <a:gd name="T39" fmla="*/ 2147483647 h 49"/>
              <a:gd name="T40" fmla="*/ 2147483647 w 53"/>
              <a:gd name="T41" fmla="*/ 0 h 49"/>
              <a:gd name="T42" fmla="*/ 2147483647 w 53"/>
              <a:gd name="T43" fmla="*/ 0 h 49"/>
              <a:gd name="T44" fmla="*/ 2147483647 w 53"/>
              <a:gd name="T45" fmla="*/ 0 h 49"/>
              <a:gd name="T46" fmla="*/ 2147483647 w 53"/>
              <a:gd name="T47" fmla="*/ 2147483647 h 49"/>
              <a:gd name="T48" fmla="*/ 2147483647 w 53"/>
              <a:gd name="T49" fmla="*/ 2147483647 h 49"/>
              <a:gd name="T50" fmla="*/ 2147483647 w 53"/>
              <a:gd name="T51" fmla="*/ 2147483647 h 49"/>
              <a:gd name="T52" fmla="*/ 2147483647 w 53"/>
              <a:gd name="T53" fmla="*/ 2147483647 h 49"/>
              <a:gd name="T54" fmla="*/ 2147483647 w 53"/>
              <a:gd name="T55" fmla="*/ 2147483647 h 49"/>
              <a:gd name="T56" fmla="*/ 2147483647 w 53"/>
              <a:gd name="T57" fmla="*/ 2147483647 h 49"/>
              <a:gd name="T58" fmla="*/ 2147483647 w 53"/>
              <a:gd name="T59" fmla="*/ 2147483647 h 49"/>
              <a:gd name="T60" fmla="*/ 2147483647 w 53"/>
              <a:gd name="T61" fmla="*/ 2147483647 h 49"/>
              <a:gd name="T62" fmla="*/ 2147483647 w 53"/>
              <a:gd name="T63" fmla="*/ 2147483647 h 49"/>
              <a:gd name="T64" fmla="*/ 2147483647 w 53"/>
              <a:gd name="T65" fmla="*/ 2147483647 h 4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3"/>
              <a:gd name="T100" fmla="*/ 0 h 49"/>
              <a:gd name="T101" fmla="*/ 53 w 53"/>
              <a:gd name="T102" fmla="*/ 49 h 4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3" h="49">
                <a:moveTo>
                  <a:pt x="7" y="22"/>
                </a:moveTo>
                <a:lnTo>
                  <a:pt x="6" y="25"/>
                </a:lnTo>
                <a:lnTo>
                  <a:pt x="3" y="28"/>
                </a:lnTo>
                <a:lnTo>
                  <a:pt x="1" y="33"/>
                </a:lnTo>
                <a:lnTo>
                  <a:pt x="0" y="37"/>
                </a:lnTo>
                <a:lnTo>
                  <a:pt x="0" y="40"/>
                </a:lnTo>
                <a:lnTo>
                  <a:pt x="0" y="43"/>
                </a:lnTo>
                <a:lnTo>
                  <a:pt x="3" y="46"/>
                </a:lnTo>
                <a:lnTo>
                  <a:pt x="7" y="46"/>
                </a:lnTo>
                <a:lnTo>
                  <a:pt x="9" y="46"/>
                </a:lnTo>
                <a:lnTo>
                  <a:pt x="10" y="48"/>
                </a:lnTo>
                <a:lnTo>
                  <a:pt x="12" y="48"/>
                </a:lnTo>
                <a:lnTo>
                  <a:pt x="13" y="49"/>
                </a:lnTo>
                <a:lnTo>
                  <a:pt x="14" y="49"/>
                </a:lnTo>
                <a:lnTo>
                  <a:pt x="16" y="49"/>
                </a:lnTo>
                <a:lnTo>
                  <a:pt x="17" y="49"/>
                </a:lnTo>
                <a:lnTo>
                  <a:pt x="20" y="48"/>
                </a:lnTo>
                <a:lnTo>
                  <a:pt x="25" y="46"/>
                </a:lnTo>
                <a:lnTo>
                  <a:pt x="28" y="46"/>
                </a:lnTo>
                <a:lnTo>
                  <a:pt x="32" y="46"/>
                </a:lnTo>
                <a:lnTo>
                  <a:pt x="35" y="45"/>
                </a:lnTo>
                <a:lnTo>
                  <a:pt x="38" y="43"/>
                </a:lnTo>
                <a:lnTo>
                  <a:pt x="40" y="42"/>
                </a:lnTo>
                <a:lnTo>
                  <a:pt x="43" y="37"/>
                </a:lnTo>
                <a:lnTo>
                  <a:pt x="43" y="34"/>
                </a:lnTo>
                <a:lnTo>
                  <a:pt x="44" y="30"/>
                </a:lnTo>
                <a:lnTo>
                  <a:pt x="46" y="25"/>
                </a:lnTo>
                <a:lnTo>
                  <a:pt x="46" y="22"/>
                </a:lnTo>
                <a:lnTo>
                  <a:pt x="47" y="18"/>
                </a:lnTo>
                <a:lnTo>
                  <a:pt x="48" y="14"/>
                </a:lnTo>
                <a:lnTo>
                  <a:pt x="50" y="11"/>
                </a:lnTo>
                <a:lnTo>
                  <a:pt x="51" y="8"/>
                </a:lnTo>
                <a:lnTo>
                  <a:pt x="51" y="6"/>
                </a:lnTo>
                <a:lnTo>
                  <a:pt x="53" y="6"/>
                </a:lnTo>
                <a:lnTo>
                  <a:pt x="53" y="5"/>
                </a:lnTo>
                <a:lnTo>
                  <a:pt x="51" y="5"/>
                </a:lnTo>
                <a:lnTo>
                  <a:pt x="51" y="3"/>
                </a:lnTo>
                <a:lnTo>
                  <a:pt x="51" y="2"/>
                </a:lnTo>
                <a:lnTo>
                  <a:pt x="50" y="0"/>
                </a:lnTo>
                <a:lnTo>
                  <a:pt x="48" y="0"/>
                </a:lnTo>
                <a:lnTo>
                  <a:pt x="47" y="0"/>
                </a:lnTo>
                <a:lnTo>
                  <a:pt x="46" y="0"/>
                </a:lnTo>
                <a:lnTo>
                  <a:pt x="44" y="0"/>
                </a:lnTo>
                <a:lnTo>
                  <a:pt x="43" y="2"/>
                </a:lnTo>
                <a:lnTo>
                  <a:pt x="41" y="2"/>
                </a:lnTo>
                <a:lnTo>
                  <a:pt x="40" y="3"/>
                </a:lnTo>
                <a:lnTo>
                  <a:pt x="37" y="6"/>
                </a:lnTo>
                <a:lnTo>
                  <a:pt x="32" y="11"/>
                </a:lnTo>
                <a:lnTo>
                  <a:pt x="29" y="12"/>
                </a:lnTo>
                <a:lnTo>
                  <a:pt x="25" y="15"/>
                </a:lnTo>
                <a:lnTo>
                  <a:pt x="20" y="18"/>
                </a:lnTo>
                <a:lnTo>
                  <a:pt x="16" y="19"/>
                </a:lnTo>
                <a:lnTo>
                  <a:pt x="12" y="21"/>
                </a:lnTo>
                <a:lnTo>
                  <a:pt x="7" y="22"/>
                </a:lnTo>
                <a:lnTo>
                  <a:pt x="9" y="22"/>
                </a:lnTo>
                <a:lnTo>
                  <a:pt x="7" y="22"/>
                </a:lnTo>
              </a:path>
            </a:pathLst>
          </a:custGeom>
          <a:solidFill>
            <a:srgbClr val="FFFF00"/>
          </a:solidFill>
          <a:ln w="4763">
            <a:solidFill>
              <a:srgbClr val="990000"/>
            </a:solidFill>
            <a:round/>
            <a:headEnd/>
            <a:tailEnd/>
          </a:ln>
        </p:spPr>
        <p:txBody>
          <a:bodyPr/>
          <a:lstStyle/>
          <a:p>
            <a:endParaRPr lang="en-US"/>
          </a:p>
        </p:txBody>
      </p:sp>
      <p:sp>
        <p:nvSpPr>
          <p:cNvPr id="53319" name="Freeform 70"/>
          <p:cNvSpPr>
            <a:spLocks/>
          </p:cNvSpPr>
          <p:nvPr/>
        </p:nvSpPr>
        <p:spPr bwMode="auto">
          <a:xfrm>
            <a:off x="6654803" y="4424366"/>
            <a:ext cx="79375" cy="84137"/>
          </a:xfrm>
          <a:custGeom>
            <a:avLst/>
            <a:gdLst>
              <a:gd name="T0" fmla="*/ 2147483647 w 56"/>
              <a:gd name="T1" fmla="*/ 2147483647 h 53"/>
              <a:gd name="T2" fmla="*/ 2147483647 w 56"/>
              <a:gd name="T3" fmla="*/ 2147483647 h 53"/>
              <a:gd name="T4" fmla="*/ 2147483647 w 56"/>
              <a:gd name="T5" fmla="*/ 2147483647 h 53"/>
              <a:gd name="T6" fmla="*/ 2147483647 w 56"/>
              <a:gd name="T7" fmla="*/ 2147483647 h 53"/>
              <a:gd name="T8" fmla="*/ 2147483647 w 56"/>
              <a:gd name="T9" fmla="*/ 2147483647 h 53"/>
              <a:gd name="T10" fmla="*/ 2147483647 w 56"/>
              <a:gd name="T11" fmla="*/ 2147483647 h 53"/>
              <a:gd name="T12" fmla="*/ 2147483647 w 56"/>
              <a:gd name="T13" fmla="*/ 2147483647 h 53"/>
              <a:gd name="T14" fmla="*/ 2147483647 w 56"/>
              <a:gd name="T15" fmla="*/ 2147483647 h 53"/>
              <a:gd name="T16" fmla="*/ 2147483647 w 56"/>
              <a:gd name="T17" fmla="*/ 2147483647 h 53"/>
              <a:gd name="T18" fmla="*/ 2147483647 w 56"/>
              <a:gd name="T19" fmla="*/ 2147483647 h 53"/>
              <a:gd name="T20" fmla="*/ 2147483647 w 56"/>
              <a:gd name="T21" fmla="*/ 2147483647 h 53"/>
              <a:gd name="T22" fmla="*/ 2147483647 w 56"/>
              <a:gd name="T23" fmla="*/ 2147483647 h 53"/>
              <a:gd name="T24" fmla="*/ 2147483647 w 56"/>
              <a:gd name="T25" fmla="*/ 2147483647 h 53"/>
              <a:gd name="T26" fmla="*/ 2147483647 w 56"/>
              <a:gd name="T27" fmla="*/ 2147483647 h 53"/>
              <a:gd name="T28" fmla="*/ 2147483647 w 56"/>
              <a:gd name="T29" fmla="*/ 2147483647 h 53"/>
              <a:gd name="T30" fmla="*/ 2147483647 w 56"/>
              <a:gd name="T31" fmla="*/ 2147483647 h 53"/>
              <a:gd name="T32" fmla="*/ 2147483647 w 56"/>
              <a:gd name="T33" fmla="*/ 2147483647 h 53"/>
              <a:gd name="T34" fmla="*/ 2147483647 w 56"/>
              <a:gd name="T35" fmla="*/ 2147483647 h 53"/>
              <a:gd name="T36" fmla="*/ 2147483647 w 56"/>
              <a:gd name="T37" fmla="*/ 2147483647 h 53"/>
              <a:gd name="T38" fmla="*/ 2147483647 w 56"/>
              <a:gd name="T39" fmla="*/ 2147483647 h 53"/>
              <a:gd name="T40" fmla="*/ 2147483647 w 56"/>
              <a:gd name="T41" fmla="*/ 2147483647 h 53"/>
              <a:gd name="T42" fmla="*/ 2147483647 w 56"/>
              <a:gd name="T43" fmla="*/ 2147483647 h 53"/>
              <a:gd name="T44" fmla="*/ 2147483647 w 56"/>
              <a:gd name="T45" fmla="*/ 2147483647 h 53"/>
              <a:gd name="T46" fmla="*/ 2147483647 w 56"/>
              <a:gd name="T47" fmla="*/ 2147483647 h 53"/>
              <a:gd name="T48" fmla="*/ 2147483647 w 56"/>
              <a:gd name="T49" fmla="*/ 2147483647 h 53"/>
              <a:gd name="T50" fmla="*/ 2147483647 w 56"/>
              <a:gd name="T51" fmla="*/ 2147483647 h 53"/>
              <a:gd name="T52" fmla="*/ 2147483647 w 56"/>
              <a:gd name="T53" fmla="*/ 2147483647 h 53"/>
              <a:gd name="T54" fmla="*/ 2147483647 w 56"/>
              <a:gd name="T55" fmla="*/ 2147483647 h 53"/>
              <a:gd name="T56" fmla="*/ 2147483647 w 56"/>
              <a:gd name="T57" fmla="*/ 2147483647 h 53"/>
              <a:gd name="T58" fmla="*/ 2147483647 w 56"/>
              <a:gd name="T59" fmla="*/ 2147483647 h 53"/>
              <a:gd name="T60" fmla="*/ 2147483647 w 56"/>
              <a:gd name="T61" fmla="*/ 2147483647 h 53"/>
              <a:gd name="T62" fmla="*/ 2147483647 w 56"/>
              <a:gd name="T63" fmla="*/ 2147483647 h 53"/>
              <a:gd name="T64" fmla="*/ 2147483647 w 56"/>
              <a:gd name="T65" fmla="*/ 2147483647 h 53"/>
              <a:gd name="T66" fmla="*/ 2147483647 w 56"/>
              <a:gd name="T67" fmla="*/ 2147483647 h 53"/>
              <a:gd name="T68" fmla="*/ 2147483647 w 56"/>
              <a:gd name="T69" fmla="*/ 0 h 53"/>
              <a:gd name="T70" fmla="*/ 2147483647 w 56"/>
              <a:gd name="T71" fmla="*/ 2147483647 h 53"/>
              <a:gd name="T72" fmla="*/ 2147483647 w 56"/>
              <a:gd name="T73" fmla="*/ 2147483647 h 53"/>
              <a:gd name="T74" fmla="*/ 2147483647 w 56"/>
              <a:gd name="T75" fmla="*/ 2147483647 h 53"/>
              <a:gd name="T76" fmla="*/ 2147483647 w 56"/>
              <a:gd name="T77" fmla="*/ 2147483647 h 53"/>
              <a:gd name="T78" fmla="*/ 2147483647 w 56"/>
              <a:gd name="T79" fmla="*/ 2147483647 h 53"/>
              <a:gd name="T80" fmla="*/ 2147483647 w 56"/>
              <a:gd name="T81" fmla="*/ 2147483647 h 53"/>
              <a:gd name="T82" fmla="*/ 2147483647 w 56"/>
              <a:gd name="T83" fmla="*/ 2147483647 h 53"/>
              <a:gd name="T84" fmla="*/ 2147483647 w 56"/>
              <a:gd name="T85" fmla="*/ 2147483647 h 53"/>
              <a:gd name="T86" fmla="*/ 2147483647 w 56"/>
              <a:gd name="T87" fmla="*/ 2147483647 h 53"/>
              <a:gd name="T88" fmla="*/ 2147483647 w 56"/>
              <a:gd name="T89" fmla="*/ 2147483647 h 53"/>
              <a:gd name="T90" fmla="*/ 0 w 56"/>
              <a:gd name="T91" fmla="*/ 2147483647 h 53"/>
              <a:gd name="T92" fmla="*/ 0 w 56"/>
              <a:gd name="T93" fmla="*/ 2147483647 h 53"/>
              <a:gd name="T94" fmla="*/ 0 w 56"/>
              <a:gd name="T95" fmla="*/ 2147483647 h 53"/>
              <a:gd name="T96" fmla="*/ 2147483647 w 56"/>
              <a:gd name="T97" fmla="*/ 2147483647 h 53"/>
              <a:gd name="T98" fmla="*/ 2147483647 w 56"/>
              <a:gd name="T99" fmla="*/ 2147483647 h 53"/>
              <a:gd name="T100" fmla="*/ 2147483647 w 56"/>
              <a:gd name="T101" fmla="*/ 2147483647 h 53"/>
              <a:gd name="T102" fmla="*/ 2147483647 w 56"/>
              <a:gd name="T103" fmla="*/ 2147483647 h 53"/>
              <a:gd name="T104" fmla="*/ 2147483647 w 56"/>
              <a:gd name="T105" fmla="*/ 2147483647 h 53"/>
              <a:gd name="T106" fmla="*/ 2147483647 w 56"/>
              <a:gd name="T107" fmla="*/ 2147483647 h 53"/>
              <a:gd name="T108" fmla="*/ 2147483647 w 56"/>
              <a:gd name="T109" fmla="*/ 2147483647 h 53"/>
              <a:gd name="T110" fmla="*/ 2147483647 w 56"/>
              <a:gd name="T111" fmla="*/ 2147483647 h 53"/>
              <a:gd name="T112" fmla="*/ 2147483647 w 56"/>
              <a:gd name="T113" fmla="*/ 2147483647 h 5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3"/>
              <a:gd name="T173" fmla="*/ 56 w 56"/>
              <a:gd name="T174" fmla="*/ 53 h 5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3">
                <a:moveTo>
                  <a:pt x="3" y="28"/>
                </a:moveTo>
                <a:lnTo>
                  <a:pt x="7" y="31"/>
                </a:lnTo>
                <a:lnTo>
                  <a:pt x="10" y="34"/>
                </a:lnTo>
                <a:lnTo>
                  <a:pt x="13" y="37"/>
                </a:lnTo>
                <a:lnTo>
                  <a:pt x="16" y="39"/>
                </a:lnTo>
                <a:lnTo>
                  <a:pt x="19" y="41"/>
                </a:lnTo>
                <a:lnTo>
                  <a:pt x="22" y="44"/>
                </a:lnTo>
                <a:lnTo>
                  <a:pt x="26" y="47"/>
                </a:lnTo>
                <a:lnTo>
                  <a:pt x="29" y="50"/>
                </a:lnTo>
                <a:lnTo>
                  <a:pt x="35" y="53"/>
                </a:lnTo>
                <a:lnTo>
                  <a:pt x="40" y="53"/>
                </a:lnTo>
                <a:lnTo>
                  <a:pt x="44" y="50"/>
                </a:lnTo>
                <a:lnTo>
                  <a:pt x="47" y="46"/>
                </a:lnTo>
                <a:lnTo>
                  <a:pt x="50" y="40"/>
                </a:lnTo>
                <a:lnTo>
                  <a:pt x="53" y="36"/>
                </a:lnTo>
                <a:lnTo>
                  <a:pt x="54" y="30"/>
                </a:lnTo>
                <a:lnTo>
                  <a:pt x="56" y="24"/>
                </a:lnTo>
                <a:lnTo>
                  <a:pt x="54" y="21"/>
                </a:lnTo>
                <a:lnTo>
                  <a:pt x="53" y="16"/>
                </a:lnTo>
                <a:lnTo>
                  <a:pt x="52" y="13"/>
                </a:lnTo>
                <a:lnTo>
                  <a:pt x="49" y="10"/>
                </a:lnTo>
                <a:lnTo>
                  <a:pt x="44" y="9"/>
                </a:lnTo>
                <a:lnTo>
                  <a:pt x="40" y="7"/>
                </a:lnTo>
                <a:lnTo>
                  <a:pt x="35" y="7"/>
                </a:lnTo>
                <a:lnTo>
                  <a:pt x="29" y="6"/>
                </a:lnTo>
                <a:lnTo>
                  <a:pt x="28" y="6"/>
                </a:lnTo>
                <a:lnTo>
                  <a:pt x="28" y="4"/>
                </a:lnTo>
                <a:lnTo>
                  <a:pt x="28" y="3"/>
                </a:lnTo>
                <a:lnTo>
                  <a:pt x="26" y="3"/>
                </a:lnTo>
                <a:lnTo>
                  <a:pt x="23" y="2"/>
                </a:lnTo>
                <a:lnTo>
                  <a:pt x="22" y="0"/>
                </a:lnTo>
                <a:lnTo>
                  <a:pt x="19" y="2"/>
                </a:lnTo>
                <a:lnTo>
                  <a:pt x="16" y="3"/>
                </a:lnTo>
                <a:lnTo>
                  <a:pt x="13" y="4"/>
                </a:lnTo>
                <a:lnTo>
                  <a:pt x="12" y="6"/>
                </a:lnTo>
                <a:lnTo>
                  <a:pt x="9" y="9"/>
                </a:lnTo>
                <a:lnTo>
                  <a:pt x="7" y="10"/>
                </a:lnTo>
                <a:lnTo>
                  <a:pt x="6" y="12"/>
                </a:lnTo>
                <a:lnTo>
                  <a:pt x="3" y="15"/>
                </a:lnTo>
                <a:lnTo>
                  <a:pt x="1" y="16"/>
                </a:lnTo>
                <a:lnTo>
                  <a:pt x="1" y="18"/>
                </a:lnTo>
                <a:lnTo>
                  <a:pt x="0" y="19"/>
                </a:lnTo>
                <a:lnTo>
                  <a:pt x="0" y="22"/>
                </a:lnTo>
                <a:lnTo>
                  <a:pt x="0" y="24"/>
                </a:lnTo>
                <a:lnTo>
                  <a:pt x="1" y="27"/>
                </a:lnTo>
                <a:lnTo>
                  <a:pt x="1" y="28"/>
                </a:lnTo>
                <a:lnTo>
                  <a:pt x="3"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0" name="Freeform 71"/>
          <p:cNvSpPr>
            <a:spLocks/>
          </p:cNvSpPr>
          <p:nvPr/>
        </p:nvSpPr>
        <p:spPr bwMode="auto">
          <a:xfrm>
            <a:off x="6654803" y="4424366"/>
            <a:ext cx="79375" cy="84137"/>
          </a:xfrm>
          <a:custGeom>
            <a:avLst/>
            <a:gdLst>
              <a:gd name="T0" fmla="*/ 2147483647 w 56"/>
              <a:gd name="T1" fmla="*/ 2147483647 h 53"/>
              <a:gd name="T2" fmla="*/ 2147483647 w 56"/>
              <a:gd name="T3" fmla="*/ 2147483647 h 53"/>
              <a:gd name="T4" fmla="*/ 2147483647 w 56"/>
              <a:gd name="T5" fmla="*/ 2147483647 h 53"/>
              <a:gd name="T6" fmla="*/ 2147483647 w 56"/>
              <a:gd name="T7" fmla="*/ 2147483647 h 53"/>
              <a:gd name="T8" fmla="*/ 2147483647 w 56"/>
              <a:gd name="T9" fmla="*/ 2147483647 h 53"/>
              <a:gd name="T10" fmla="*/ 2147483647 w 56"/>
              <a:gd name="T11" fmla="*/ 2147483647 h 53"/>
              <a:gd name="T12" fmla="*/ 2147483647 w 56"/>
              <a:gd name="T13" fmla="*/ 2147483647 h 53"/>
              <a:gd name="T14" fmla="*/ 2147483647 w 56"/>
              <a:gd name="T15" fmla="*/ 2147483647 h 53"/>
              <a:gd name="T16" fmla="*/ 2147483647 w 56"/>
              <a:gd name="T17" fmla="*/ 2147483647 h 53"/>
              <a:gd name="T18" fmla="*/ 2147483647 w 56"/>
              <a:gd name="T19" fmla="*/ 2147483647 h 53"/>
              <a:gd name="T20" fmla="*/ 2147483647 w 56"/>
              <a:gd name="T21" fmla="*/ 2147483647 h 53"/>
              <a:gd name="T22" fmla="*/ 2147483647 w 56"/>
              <a:gd name="T23" fmla="*/ 2147483647 h 53"/>
              <a:gd name="T24" fmla="*/ 2147483647 w 56"/>
              <a:gd name="T25" fmla="*/ 2147483647 h 53"/>
              <a:gd name="T26" fmla="*/ 2147483647 w 56"/>
              <a:gd name="T27" fmla="*/ 2147483647 h 53"/>
              <a:gd name="T28" fmla="*/ 2147483647 w 56"/>
              <a:gd name="T29" fmla="*/ 2147483647 h 53"/>
              <a:gd name="T30" fmla="*/ 2147483647 w 56"/>
              <a:gd name="T31" fmla="*/ 2147483647 h 53"/>
              <a:gd name="T32" fmla="*/ 2147483647 w 56"/>
              <a:gd name="T33" fmla="*/ 2147483647 h 53"/>
              <a:gd name="T34" fmla="*/ 2147483647 w 56"/>
              <a:gd name="T35" fmla="*/ 2147483647 h 53"/>
              <a:gd name="T36" fmla="*/ 2147483647 w 56"/>
              <a:gd name="T37" fmla="*/ 2147483647 h 53"/>
              <a:gd name="T38" fmla="*/ 2147483647 w 56"/>
              <a:gd name="T39" fmla="*/ 2147483647 h 53"/>
              <a:gd name="T40" fmla="*/ 2147483647 w 56"/>
              <a:gd name="T41" fmla="*/ 2147483647 h 53"/>
              <a:gd name="T42" fmla="*/ 2147483647 w 56"/>
              <a:gd name="T43" fmla="*/ 2147483647 h 53"/>
              <a:gd name="T44" fmla="*/ 2147483647 w 56"/>
              <a:gd name="T45" fmla="*/ 2147483647 h 53"/>
              <a:gd name="T46" fmla="*/ 2147483647 w 56"/>
              <a:gd name="T47" fmla="*/ 2147483647 h 53"/>
              <a:gd name="T48" fmla="*/ 2147483647 w 56"/>
              <a:gd name="T49" fmla="*/ 2147483647 h 53"/>
              <a:gd name="T50" fmla="*/ 2147483647 w 56"/>
              <a:gd name="T51" fmla="*/ 2147483647 h 53"/>
              <a:gd name="T52" fmla="*/ 2147483647 w 56"/>
              <a:gd name="T53" fmla="*/ 2147483647 h 53"/>
              <a:gd name="T54" fmla="*/ 2147483647 w 56"/>
              <a:gd name="T55" fmla="*/ 2147483647 h 53"/>
              <a:gd name="T56" fmla="*/ 2147483647 w 56"/>
              <a:gd name="T57" fmla="*/ 2147483647 h 53"/>
              <a:gd name="T58" fmla="*/ 2147483647 w 56"/>
              <a:gd name="T59" fmla="*/ 2147483647 h 53"/>
              <a:gd name="T60" fmla="*/ 2147483647 w 56"/>
              <a:gd name="T61" fmla="*/ 2147483647 h 53"/>
              <a:gd name="T62" fmla="*/ 2147483647 w 56"/>
              <a:gd name="T63" fmla="*/ 2147483647 h 53"/>
              <a:gd name="T64" fmla="*/ 2147483647 w 56"/>
              <a:gd name="T65" fmla="*/ 2147483647 h 53"/>
              <a:gd name="T66" fmla="*/ 2147483647 w 56"/>
              <a:gd name="T67" fmla="*/ 2147483647 h 53"/>
              <a:gd name="T68" fmla="*/ 2147483647 w 56"/>
              <a:gd name="T69" fmla="*/ 0 h 53"/>
              <a:gd name="T70" fmla="*/ 2147483647 w 56"/>
              <a:gd name="T71" fmla="*/ 2147483647 h 53"/>
              <a:gd name="T72" fmla="*/ 2147483647 w 56"/>
              <a:gd name="T73" fmla="*/ 2147483647 h 53"/>
              <a:gd name="T74" fmla="*/ 2147483647 w 56"/>
              <a:gd name="T75" fmla="*/ 2147483647 h 53"/>
              <a:gd name="T76" fmla="*/ 2147483647 w 56"/>
              <a:gd name="T77" fmla="*/ 2147483647 h 53"/>
              <a:gd name="T78" fmla="*/ 2147483647 w 56"/>
              <a:gd name="T79" fmla="*/ 2147483647 h 53"/>
              <a:gd name="T80" fmla="*/ 2147483647 w 56"/>
              <a:gd name="T81" fmla="*/ 2147483647 h 53"/>
              <a:gd name="T82" fmla="*/ 2147483647 w 56"/>
              <a:gd name="T83" fmla="*/ 2147483647 h 53"/>
              <a:gd name="T84" fmla="*/ 2147483647 w 56"/>
              <a:gd name="T85" fmla="*/ 2147483647 h 53"/>
              <a:gd name="T86" fmla="*/ 2147483647 w 56"/>
              <a:gd name="T87" fmla="*/ 2147483647 h 53"/>
              <a:gd name="T88" fmla="*/ 2147483647 w 56"/>
              <a:gd name="T89" fmla="*/ 2147483647 h 53"/>
              <a:gd name="T90" fmla="*/ 0 w 56"/>
              <a:gd name="T91" fmla="*/ 2147483647 h 53"/>
              <a:gd name="T92" fmla="*/ 0 w 56"/>
              <a:gd name="T93" fmla="*/ 2147483647 h 53"/>
              <a:gd name="T94" fmla="*/ 0 w 56"/>
              <a:gd name="T95" fmla="*/ 2147483647 h 53"/>
              <a:gd name="T96" fmla="*/ 2147483647 w 56"/>
              <a:gd name="T97" fmla="*/ 2147483647 h 53"/>
              <a:gd name="T98" fmla="*/ 2147483647 w 56"/>
              <a:gd name="T99" fmla="*/ 2147483647 h 53"/>
              <a:gd name="T100" fmla="*/ 2147483647 w 56"/>
              <a:gd name="T101" fmla="*/ 2147483647 h 53"/>
              <a:gd name="T102" fmla="*/ 2147483647 w 56"/>
              <a:gd name="T103" fmla="*/ 2147483647 h 53"/>
              <a:gd name="T104" fmla="*/ 2147483647 w 56"/>
              <a:gd name="T105" fmla="*/ 2147483647 h 53"/>
              <a:gd name="T106" fmla="*/ 2147483647 w 56"/>
              <a:gd name="T107" fmla="*/ 2147483647 h 53"/>
              <a:gd name="T108" fmla="*/ 2147483647 w 56"/>
              <a:gd name="T109" fmla="*/ 2147483647 h 53"/>
              <a:gd name="T110" fmla="*/ 2147483647 w 56"/>
              <a:gd name="T111" fmla="*/ 2147483647 h 53"/>
              <a:gd name="T112" fmla="*/ 2147483647 w 56"/>
              <a:gd name="T113" fmla="*/ 2147483647 h 5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3"/>
              <a:gd name="T173" fmla="*/ 56 w 56"/>
              <a:gd name="T174" fmla="*/ 53 h 5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3">
                <a:moveTo>
                  <a:pt x="3" y="28"/>
                </a:moveTo>
                <a:lnTo>
                  <a:pt x="7" y="31"/>
                </a:lnTo>
                <a:lnTo>
                  <a:pt x="10" y="34"/>
                </a:lnTo>
                <a:lnTo>
                  <a:pt x="13" y="37"/>
                </a:lnTo>
                <a:lnTo>
                  <a:pt x="16" y="39"/>
                </a:lnTo>
                <a:lnTo>
                  <a:pt x="19" y="41"/>
                </a:lnTo>
                <a:lnTo>
                  <a:pt x="22" y="44"/>
                </a:lnTo>
                <a:lnTo>
                  <a:pt x="26" y="47"/>
                </a:lnTo>
                <a:lnTo>
                  <a:pt x="29" y="50"/>
                </a:lnTo>
                <a:lnTo>
                  <a:pt x="35" y="53"/>
                </a:lnTo>
                <a:lnTo>
                  <a:pt x="40" y="53"/>
                </a:lnTo>
                <a:lnTo>
                  <a:pt x="44" y="50"/>
                </a:lnTo>
                <a:lnTo>
                  <a:pt x="47" y="46"/>
                </a:lnTo>
                <a:lnTo>
                  <a:pt x="50" y="40"/>
                </a:lnTo>
                <a:lnTo>
                  <a:pt x="53" y="36"/>
                </a:lnTo>
                <a:lnTo>
                  <a:pt x="54" y="30"/>
                </a:lnTo>
                <a:lnTo>
                  <a:pt x="56" y="24"/>
                </a:lnTo>
                <a:lnTo>
                  <a:pt x="54" y="21"/>
                </a:lnTo>
                <a:lnTo>
                  <a:pt x="53" y="16"/>
                </a:lnTo>
                <a:lnTo>
                  <a:pt x="52" y="13"/>
                </a:lnTo>
                <a:lnTo>
                  <a:pt x="49" y="10"/>
                </a:lnTo>
                <a:lnTo>
                  <a:pt x="44" y="9"/>
                </a:lnTo>
                <a:lnTo>
                  <a:pt x="40" y="7"/>
                </a:lnTo>
                <a:lnTo>
                  <a:pt x="35" y="7"/>
                </a:lnTo>
                <a:lnTo>
                  <a:pt x="29" y="6"/>
                </a:lnTo>
                <a:lnTo>
                  <a:pt x="28" y="6"/>
                </a:lnTo>
                <a:lnTo>
                  <a:pt x="28" y="4"/>
                </a:lnTo>
                <a:lnTo>
                  <a:pt x="28" y="3"/>
                </a:lnTo>
                <a:lnTo>
                  <a:pt x="26" y="3"/>
                </a:lnTo>
                <a:lnTo>
                  <a:pt x="23" y="2"/>
                </a:lnTo>
                <a:lnTo>
                  <a:pt x="22" y="0"/>
                </a:lnTo>
                <a:lnTo>
                  <a:pt x="19" y="2"/>
                </a:lnTo>
                <a:lnTo>
                  <a:pt x="16" y="3"/>
                </a:lnTo>
                <a:lnTo>
                  <a:pt x="13" y="4"/>
                </a:lnTo>
                <a:lnTo>
                  <a:pt x="12" y="6"/>
                </a:lnTo>
                <a:lnTo>
                  <a:pt x="9" y="9"/>
                </a:lnTo>
                <a:lnTo>
                  <a:pt x="7" y="10"/>
                </a:lnTo>
                <a:lnTo>
                  <a:pt x="6" y="12"/>
                </a:lnTo>
                <a:lnTo>
                  <a:pt x="3" y="15"/>
                </a:lnTo>
                <a:lnTo>
                  <a:pt x="1" y="16"/>
                </a:lnTo>
                <a:lnTo>
                  <a:pt x="1" y="18"/>
                </a:lnTo>
                <a:lnTo>
                  <a:pt x="0" y="19"/>
                </a:lnTo>
                <a:lnTo>
                  <a:pt x="0" y="22"/>
                </a:lnTo>
                <a:lnTo>
                  <a:pt x="0" y="24"/>
                </a:lnTo>
                <a:lnTo>
                  <a:pt x="1" y="27"/>
                </a:lnTo>
                <a:lnTo>
                  <a:pt x="1" y="28"/>
                </a:lnTo>
                <a:lnTo>
                  <a:pt x="3" y="28"/>
                </a:lnTo>
              </a:path>
            </a:pathLst>
          </a:custGeom>
          <a:solidFill>
            <a:srgbClr val="FFFF00"/>
          </a:solidFill>
          <a:ln w="1588">
            <a:solidFill>
              <a:srgbClr val="990000"/>
            </a:solidFill>
            <a:round/>
            <a:headEnd/>
            <a:tailEnd/>
          </a:ln>
        </p:spPr>
        <p:txBody>
          <a:bodyPr/>
          <a:lstStyle/>
          <a:p>
            <a:endParaRPr lang="en-US"/>
          </a:p>
        </p:txBody>
      </p:sp>
      <p:sp>
        <p:nvSpPr>
          <p:cNvPr id="53321" name="Freeform 72"/>
          <p:cNvSpPr>
            <a:spLocks/>
          </p:cNvSpPr>
          <p:nvPr/>
        </p:nvSpPr>
        <p:spPr bwMode="auto">
          <a:xfrm>
            <a:off x="6654803" y="4424366"/>
            <a:ext cx="79375" cy="84137"/>
          </a:xfrm>
          <a:custGeom>
            <a:avLst/>
            <a:gdLst>
              <a:gd name="T0" fmla="*/ 2147483647 w 56"/>
              <a:gd name="T1" fmla="*/ 2147483647 h 53"/>
              <a:gd name="T2" fmla="*/ 2147483647 w 56"/>
              <a:gd name="T3" fmla="*/ 2147483647 h 53"/>
              <a:gd name="T4" fmla="*/ 2147483647 w 56"/>
              <a:gd name="T5" fmla="*/ 2147483647 h 53"/>
              <a:gd name="T6" fmla="*/ 2147483647 w 56"/>
              <a:gd name="T7" fmla="*/ 2147483647 h 53"/>
              <a:gd name="T8" fmla="*/ 2147483647 w 56"/>
              <a:gd name="T9" fmla="*/ 2147483647 h 53"/>
              <a:gd name="T10" fmla="*/ 2147483647 w 56"/>
              <a:gd name="T11" fmla="*/ 2147483647 h 53"/>
              <a:gd name="T12" fmla="*/ 2147483647 w 56"/>
              <a:gd name="T13" fmla="*/ 2147483647 h 53"/>
              <a:gd name="T14" fmla="*/ 2147483647 w 56"/>
              <a:gd name="T15" fmla="*/ 2147483647 h 53"/>
              <a:gd name="T16" fmla="*/ 2147483647 w 56"/>
              <a:gd name="T17" fmla="*/ 2147483647 h 53"/>
              <a:gd name="T18" fmla="*/ 2147483647 w 56"/>
              <a:gd name="T19" fmla="*/ 2147483647 h 53"/>
              <a:gd name="T20" fmla="*/ 2147483647 w 56"/>
              <a:gd name="T21" fmla="*/ 2147483647 h 53"/>
              <a:gd name="T22" fmla="*/ 2147483647 w 56"/>
              <a:gd name="T23" fmla="*/ 2147483647 h 53"/>
              <a:gd name="T24" fmla="*/ 2147483647 w 56"/>
              <a:gd name="T25" fmla="*/ 2147483647 h 53"/>
              <a:gd name="T26" fmla="*/ 2147483647 w 56"/>
              <a:gd name="T27" fmla="*/ 2147483647 h 53"/>
              <a:gd name="T28" fmla="*/ 2147483647 w 56"/>
              <a:gd name="T29" fmla="*/ 2147483647 h 53"/>
              <a:gd name="T30" fmla="*/ 2147483647 w 56"/>
              <a:gd name="T31" fmla="*/ 2147483647 h 53"/>
              <a:gd name="T32" fmla="*/ 2147483647 w 56"/>
              <a:gd name="T33" fmla="*/ 2147483647 h 53"/>
              <a:gd name="T34" fmla="*/ 2147483647 w 56"/>
              <a:gd name="T35" fmla="*/ 2147483647 h 53"/>
              <a:gd name="T36" fmla="*/ 2147483647 w 56"/>
              <a:gd name="T37" fmla="*/ 2147483647 h 53"/>
              <a:gd name="T38" fmla="*/ 2147483647 w 56"/>
              <a:gd name="T39" fmla="*/ 2147483647 h 53"/>
              <a:gd name="T40" fmla="*/ 2147483647 w 56"/>
              <a:gd name="T41" fmla="*/ 2147483647 h 53"/>
              <a:gd name="T42" fmla="*/ 2147483647 w 56"/>
              <a:gd name="T43" fmla="*/ 2147483647 h 53"/>
              <a:gd name="T44" fmla="*/ 2147483647 w 56"/>
              <a:gd name="T45" fmla="*/ 2147483647 h 53"/>
              <a:gd name="T46" fmla="*/ 2147483647 w 56"/>
              <a:gd name="T47" fmla="*/ 2147483647 h 53"/>
              <a:gd name="T48" fmla="*/ 2147483647 w 56"/>
              <a:gd name="T49" fmla="*/ 2147483647 h 53"/>
              <a:gd name="T50" fmla="*/ 2147483647 w 56"/>
              <a:gd name="T51" fmla="*/ 2147483647 h 53"/>
              <a:gd name="T52" fmla="*/ 2147483647 w 56"/>
              <a:gd name="T53" fmla="*/ 2147483647 h 53"/>
              <a:gd name="T54" fmla="*/ 2147483647 w 56"/>
              <a:gd name="T55" fmla="*/ 2147483647 h 53"/>
              <a:gd name="T56" fmla="*/ 2147483647 w 56"/>
              <a:gd name="T57" fmla="*/ 2147483647 h 53"/>
              <a:gd name="T58" fmla="*/ 2147483647 w 56"/>
              <a:gd name="T59" fmla="*/ 2147483647 h 53"/>
              <a:gd name="T60" fmla="*/ 2147483647 w 56"/>
              <a:gd name="T61" fmla="*/ 2147483647 h 53"/>
              <a:gd name="T62" fmla="*/ 2147483647 w 56"/>
              <a:gd name="T63" fmla="*/ 2147483647 h 53"/>
              <a:gd name="T64" fmla="*/ 2147483647 w 56"/>
              <a:gd name="T65" fmla="*/ 2147483647 h 53"/>
              <a:gd name="T66" fmla="*/ 2147483647 w 56"/>
              <a:gd name="T67" fmla="*/ 2147483647 h 53"/>
              <a:gd name="T68" fmla="*/ 2147483647 w 56"/>
              <a:gd name="T69" fmla="*/ 0 h 53"/>
              <a:gd name="T70" fmla="*/ 2147483647 w 56"/>
              <a:gd name="T71" fmla="*/ 2147483647 h 53"/>
              <a:gd name="T72" fmla="*/ 2147483647 w 56"/>
              <a:gd name="T73" fmla="*/ 2147483647 h 53"/>
              <a:gd name="T74" fmla="*/ 2147483647 w 56"/>
              <a:gd name="T75" fmla="*/ 2147483647 h 53"/>
              <a:gd name="T76" fmla="*/ 2147483647 w 56"/>
              <a:gd name="T77" fmla="*/ 2147483647 h 53"/>
              <a:gd name="T78" fmla="*/ 2147483647 w 56"/>
              <a:gd name="T79" fmla="*/ 2147483647 h 53"/>
              <a:gd name="T80" fmla="*/ 2147483647 w 56"/>
              <a:gd name="T81" fmla="*/ 2147483647 h 53"/>
              <a:gd name="T82" fmla="*/ 2147483647 w 56"/>
              <a:gd name="T83" fmla="*/ 2147483647 h 53"/>
              <a:gd name="T84" fmla="*/ 2147483647 w 56"/>
              <a:gd name="T85" fmla="*/ 2147483647 h 53"/>
              <a:gd name="T86" fmla="*/ 2147483647 w 56"/>
              <a:gd name="T87" fmla="*/ 2147483647 h 53"/>
              <a:gd name="T88" fmla="*/ 2147483647 w 56"/>
              <a:gd name="T89" fmla="*/ 2147483647 h 53"/>
              <a:gd name="T90" fmla="*/ 0 w 56"/>
              <a:gd name="T91" fmla="*/ 2147483647 h 53"/>
              <a:gd name="T92" fmla="*/ 0 w 56"/>
              <a:gd name="T93" fmla="*/ 2147483647 h 53"/>
              <a:gd name="T94" fmla="*/ 0 w 56"/>
              <a:gd name="T95" fmla="*/ 2147483647 h 53"/>
              <a:gd name="T96" fmla="*/ 2147483647 w 56"/>
              <a:gd name="T97" fmla="*/ 2147483647 h 53"/>
              <a:gd name="T98" fmla="*/ 2147483647 w 56"/>
              <a:gd name="T99" fmla="*/ 2147483647 h 53"/>
              <a:gd name="T100" fmla="*/ 2147483647 w 56"/>
              <a:gd name="T101" fmla="*/ 2147483647 h 53"/>
              <a:gd name="T102" fmla="*/ 2147483647 w 56"/>
              <a:gd name="T103" fmla="*/ 2147483647 h 53"/>
              <a:gd name="T104" fmla="*/ 2147483647 w 56"/>
              <a:gd name="T105" fmla="*/ 2147483647 h 53"/>
              <a:gd name="T106" fmla="*/ 2147483647 w 56"/>
              <a:gd name="T107" fmla="*/ 2147483647 h 53"/>
              <a:gd name="T108" fmla="*/ 2147483647 w 56"/>
              <a:gd name="T109" fmla="*/ 2147483647 h 53"/>
              <a:gd name="T110" fmla="*/ 2147483647 w 56"/>
              <a:gd name="T111" fmla="*/ 2147483647 h 53"/>
              <a:gd name="T112" fmla="*/ 2147483647 w 56"/>
              <a:gd name="T113" fmla="*/ 2147483647 h 5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3"/>
              <a:gd name="T173" fmla="*/ 56 w 56"/>
              <a:gd name="T174" fmla="*/ 53 h 5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3">
                <a:moveTo>
                  <a:pt x="3" y="28"/>
                </a:moveTo>
                <a:lnTo>
                  <a:pt x="7" y="31"/>
                </a:lnTo>
                <a:lnTo>
                  <a:pt x="10" y="34"/>
                </a:lnTo>
                <a:lnTo>
                  <a:pt x="13" y="37"/>
                </a:lnTo>
                <a:lnTo>
                  <a:pt x="16" y="39"/>
                </a:lnTo>
                <a:lnTo>
                  <a:pt x="19" y="41"/>
                </a:lnTo>
                <a:lnTo>
                  <a:pt x="22" y="44"/>
                </a:lnTo>
                <a:lnTo>
                  <a:pt x="26" y="47"/>
                </a:lnTo>
                <a:lnTo>
                  <a:pt x="29" y="50"/>
                </a:lnTo>
                <a:lnTo>
                  <a:pt x="35" y="53"/>
                </a:lnTo>
                <a:lnTo>
                  <a:pt x="40" y="53"/>
                </a:lnTo>
                <a:lnTo>
                  <a:pt x="44" y="50"/>
                </a:lnTo>
                <a:lnTo>
                  <a:pt x="47" y="46"/>
                </a:lnTo>
                <a:lnTo>
                  <a:pt x="50" y="40"/>
                </a:lnTo>
                <a:lnTo>
                  <a:pt x="53" y="36"/>
                </a:lnTo>
                <a:lnTo>
                  <a:pt x="54" y="30"/>
                </a:lnTo>
                <a:lnTo>
                  <a:pt x="56" y="24"/>
                </a:lnTo>
                <a:lnTo>
                  <a:pt x="54" y="21"/>
                </a:lnTo>
                <a:lnTo>
                  <a:pt x="53" y="16"/>
                </a:lnTo>
                <a:lnTo>
                  <a:pt x="52" y="13"/>
                </a:lnTo>
                <a:lnTo>
                  <a:pt x="49" y="10"/>
                </a:lnTo>
                <a:lnTo>
                  <a:pt x="44" y="9"/>
                </a:lnTo>
                <a:lnTo>
                  <a:pt x="40" y="7"/>
                </a:lnTo>
                <a:lnTo>
                  <a:pt x="35" y="7"/>
                </a:lnTo>
                <a:lnTo>
                  <a:pt x="29" y="6"/>
                </a:lnTo>
                <a:lnTo>
                  <a:pt x="28" y="6"/>
                </a:lnTo>
                <a:lnTo>
                  <a:pt x="28" y="4"/>
                </a:lnTo>
                <a:lnTo>
                  <a:pt x="28" y="3"/>
                </a:lnTo>
                <a:lnTo>
                  <a:pt x="26" y="3"/>
                </a:lnTo>
                <a:lnTo>
                  <a:pt x="23" y="2"/>
                </a:lnTo>
                <a:lnTo>
                  <a:pt x="22" y="0"/>
                </a:lnTo>
                <a:lnTo>
                  <a:pt x="19" y="2"/>
                </a:lnTo>
                <a:lnTo>
                  <a:pt x="16" y="3"/>
                </a:lnTo>
                <a:lnTo>
                  <a:pt x="13" y="4"/>
                </a:lnTo>
                <a:lnTo>
                  <a:pt x="12" y="6"/>
                </a:lnTo>
                <a:lnTo>
                  <a:pt x="9" y="9"/>
                </a:lnTo>
                <a:lnTo>
                  <a:pt x="7" y="10"/>
                </a:lnTo>
                <a:lnTo>
                  <a:pt x="6" y="12"/>
                </a:lnTo>
                <a:lnTo>
                  <a:pt x="3" y="15"/>
                </a:lnTo>
                <a:lnTo>
                  <a:pt x="1" y="16"/>
                </a:lnTo>
                <a:lnTo>
                  <a:pt x="1" y="18"/>
                </a:lnTo>
                <a:lnTo>
                  <a:pt x="0" y="19"/>
                </a:lnTo>
                <a:lnTo>
                  <a:pt x="0" y="22"/>
                </a:lnTo>
                <a:lnTo>
                  <a:pt x="0" y="24"/>
                </a:lnTo>
                <a:lnTo>
                  <a:pt x="1" y="27"/>
                </a:lnTo>
                <a:lnTo>
                  <a:pt x="1" y="28"/>
                </a:lnTo>
                <a:lnTo>
                  <a:pt x="3" y="28"/>
                </a:lnTo>
              </a:path>
            </a:pathLst>
          </a:custGeom>
          <a:solidFill>
            <a:srgbClr val="FFFF00"/>
          </a:solidFill>
          <a:ln w="4763">
            <a:solidFill>
              <a:srgbClr val="990000"/>
            </a:solidFill>
            <a:round/>
            <a:headEnd/>
            <a:tailEnd/>
          </a:ln>
        </p:spPr>
        <p:txBody>
          <a:bodyPr/>
          <a:lstStyle/>
          <a:p>
            <a:endParaRPr lang="en-US"/>
          </a:p>
        </p:txBody>
      </p:sp>
      <p:sp>
        <p:nvSpPr>
          <p:cNvPr id="53322" name="Freeform 73"/>
          <p:cNvSpPr>
            <a:spLocks/>
          </p:cNvSpPr>
          <p:nvPr/>
        </p:nvSpPr>
        <p:spPr bwMode="auto">
          <a:xfrm>
            <a:off x="6735766" y="4476750"/>
            <a:ext cx="84137" cy="69851"/>
          </a:xfrm>
          <a:custGeom>
            <a:avLst/>
            <a:gdLst>
              <a:gd name="T0" fmla="*/ 2147483647 w 60"/>
              <a:gd name="T1" fmla="*/ 2147483647 h 44"/>
              <a:gd name="T2" fmla="*/ 2147483647 w 60"/>
              <a:gd name="T3" fmla="*/ 2147483647 h 44"/>
              <a:gd name="T4" fmla="*/ 2147483647 w 60"/>
              <a:gd name="T5" fmla="*/ 2147483647 h 44"/>
              <a:gd name="T6" fmla="*/ 2147483647 w 60"/>
              <a:gd name="T7" fmla="*/ 2147483647 h 44"/>
              <a:gd name="T8" fmla="*/ 2147483647 w 60"/>
              <a:gd name="T9" fmla="*/ 2147483647 h 44"/>
              <a:gd name="T10" fmla="*/ 0 w 60"/>
              <a:gd name="T11" fmla="*/ 2147483647 h 44"/>
              <a:gd name="T12" fmla="*/ 0 w 60"/>
              <a:gd name="T13" fmla="*/ 2147483647 h 44"/>
              <a:gd name="T14" fmla="*/ 2147483647 w 60"/>
              <a:gd name="T15" fmla="*/ 2147483647 h 44"/>
              <a:gd name="T16" fmla="*/ 2147483647 w 60"/>
              <a:gd name="T17" fmla="*/ 2147483647 h 44"/>
              <a:gd name="T18" fmla="*/ 2147483647 w 60"/>
              <a:gd name="T19" fmla="*/ 2147483647 h 44"/>
              <a:gd name="T20" fmla="*/ 2147483647 w 60"/>
              <a:gd name="T21" fmla="*/ 2147483647 h 44"/>
              <a:gd name="T22" fmla="*/ 2147483647 w 60"/>
              <a:gd name="T23" fmla="*/ 2147483647 h 44"/>
              <a:gd name="T24" fmla="*/ 2147483647 w 60"/>
              <a:gd name="T25" fmla="*/ 2147483647 h 44"/>
              <a:gd name="T26" fmla="*/ 2147483647 w 60"/>
              <a:gd name="T27" fmla="*/ 2147483647 h 44"/>
              <a:gd name="T28" fmla="*/ 2147483647 w 60"/>
              <a:gd name="T29" fmla="*/ 2147483647 h 44"/>
              <a:gd name="T30" fmla="*/ 2147483647 w 60"/>
              <a:gd name="T31" fmla="*/ 2147483647 h 44"/>
              <a:gd name="T32" fmla="*/ 2147483647 w 60"/>
              <a:gd name="T33" fmla="*/ 2147483647 h 44"/>
              <a:gd name="T34" fmla="*/ 2147483647 w 60"/>
              <a:gd name="T35" fmla="*/ 2147483647 h 44"/>
              <a:gd name="T36" fmla="*/ 2147483647 w 60"/>
              <a:gd name="T37" fmla="*/ 2147483647 h 44"/>
              <a:gd name="T38" fmla="*/ 2147483647 w 60"/>
              <a:gd name="T39" fmla="*/ 2147483647 h 44"/>
              <a:gd name="T40" fmla="*/ 2147483647 w 60"/>
              <a:gd name="T41" fmla="*/ 2147483647 h 44"/>
              <a:gd name="T42" fmla="*/ 2147483647 w 60"/>
              <a:gd name="T43" fmla="*/ 2147483647 h 44"/>
              <a:gd name="T44" fmla="*/ 2147483647 w 60"/>
              <a:gd name="T45" fmla="*/ 2147483647 h 44"/>
              <a:gd name="T46" fmla="*/ 2147483647 w 60"/>
              <a:gd name="T47" fmla="*/ 2147483647 h 44"/>
              <a:gd name="T48" fmla="*/ 2147483647 w 60"/>
              <a:gd name="T49" fmla="*/ 2147483647 h 44"/>
              <a:gd name="T50" fmla="*/ 2147483647 w 60"/>
              <a:gd name="T51" fmla="*/ 2147483647 h 44"/>
              <a:gd name="T52" fmla="*/ 2147483647 w 60"/>
              <a:gd name="T53" fmla="*/ 2147483647 h 44"/>
              <a:gd name="T54" fmla="*/ 2147483647 w 60"/>
              <a:gd name="T55" fmla="*/ 2147483647 h 44"/>
              <a:gd name="T56" fmla="*/ 2147483647 w 60"/>
              <a:gd name="T57" fmla="*/ 2147483647 h 44"/>
              <a:gd name="T58" fmla="*/ 2147483647 w 60"/>
              <a:gd name="T59" fmla="*/ 2147483647 h 44"/>
              <a:gd name="T60" fmla="*/ 2147483647 w 60"/>
              <a:gd name="T61" fmla="*/ 2147483647 h 44"/>
              <a:gd name="T62" fmla="*/ 2147483647 w 60"/>
              <a:gd name="T63" fmla="*/ 2147483647 h 44"/>
              <a:gd name="T64" fmla="*/ 2147483647 w 60"/>
              <a:gd name="T65" fmla="*/ 2147483647 h 44"/>
              <a:gd name="T66" fmla="*/ 2147483647 w 60"/>
              <a:gd name="T67" fmla="*/ 2147483647 h 44"/>
              <a:gd name="T68" fmla="*/ 2147483647 w 60"/>
              <a:gd name="T69" fmla="*/ 2147483647 h 44"/>
              <a:gd name="T70" fmla="*/ 2147483647 w 60"/>
              <a:gd name="T71" fmla="*/ 0 h 44"/>
              <a:gd name="T72" fmla="*/ 2147483647 w 60"/>
              <a:gd name="T73" fmla="*/ 0 h 44"/>
              <a:gd name="T74" fmla="*/ 2147483647 w 60"/>
              <a:gd name="T75" fmla="*/ 0 h 44"/>
              <a:gd name="T76" fmla="*/ 2147483647 w 60"/>
              <a:gd name="T77" fmla="*/ 0 h 44"/>
              <a:gd name="T78" fmla="*/ 2147483647 w 60"/>
              <a:gd name="T79" fmla="*/ 2147483647 h 44"/>
              <a:gd name="T80" fmla="*/ 2147483647 w 60"/>
              <a:gd name="T81" fmla="*/ 2147483647 h 4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0"/>
              <a:gd name="T124" fmla="*/ 0 h 44"/>
              <a:gd name="T125" fmla="*/ 60 w 60"/>
              <a:gd name="T126" fmla="*/ 44 h 4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0" h="44">
                <a:moveTo>
                  <a:pt x="8" y="4"/>
                </a:moveTo>
                <a:lnTo>
                  <a:pt x="6" y="6"/>
                </a:lnTo>
                <a:lnTo>
                  <a:pt x="5" y="10"/>
                </a:lnTo>
                <a:lnTo>
                  <a:pt x="3" y="13"/>
                </a:lnTo>
                <a:lnTo>
                  <a:pt x="2" y="17"/>
                </a:lnTo>
                <a:lnTo>
                  <a:pt x="0" y="20"/>
                </a:lnTo>
                <a:lnTo>
                  <a:pt x="0" y="23"/>
                </a:lnTo>
                <a:lnTo>
                  <a:pt x="2" y="26"/>
                </a:lnTo>
                <a:lnTo>
                  <a:pt x="5" y="28"/>
                </a:lnTo>
                <a:lnTo>
                  <a:pt x="9" y="31"/>
                </a:lnTo>
                <a:lnTo>
                  <a:pt x="15" y="34"/>
                </a:lnTo>
                <a:lnTo>
                  <a:pt x="20" y="37"/>
                </a:lnTo>
                <a:lnTo>
                  <a:pt x="26" y="40"/>
                </a:lnTo>
                <a:lnTo>
                  <a:pt x="30" y="43"/>
                </a:lnTo>
                <a:lnTo>
                  <a:pt x="36" y="44"/>
                </a:lnTo>
                <a:lnTo>
                  <a:pt x="42" y="44"/>
                </a:lnTo>
                <a:lnTo>
                  <a:pt x="48" y="41"/>
                </a:lnTo>
                <a:lnTo>
                  <a:pt x="51" y="40"/>
                </a:lnTo>
                <a:lnTo>
                  <a:pt x="54" y="37"/>
                </a:lnTo>
                <a:lnTo>
                  <a:pt x="57" y="32"/>
                </a:lnTo>
                <a:lnTo>
                  <a:pt x="58" y="28"/>
                </a:lnTo>
                <a:lnTo>
                  <a:pt x="60" y="23"/>
                </a:lnTo>
                <a:lnTo>
                  <a:pt x="60" y="19"/>
                </a:lnTo>
                <a:lnTo>
                  <a:pt x="60" y="14"/>
                </a:lnTo>
                <a:lnTo>
                  <a:pt x="60" y="8"/>
                </a:lnTo>
                <a:lnTo>
                  <a:pt x="60" y="7"/>
                </a:lnTo>
                <a:lnTo>
                  <a:pt x="58" y="6"/>
                </a:lnTo>
                <a:lnTo>
                  <a:pt x="57" y="6"/>
                </a:lnTo>
                <a:lnTo>
                  <a:pt x="55" y="4"/>
                </a:lnTo>
                <a:lnTo>
                  <a:pt x="49" y="3"/>
                </a:lnTo>
                <a:lnTo>
                  <a:pt x="43" y="1"/>
                </a:lnTo>
                <a:lnTo>
                  <a:pt x="37" y="0"/>
                </a:lnTo>
                <a:lnTo>
                  <a:pt x="30" y="0"/>
                </a:lnTo>
                <a:lnTo>
                  <a:pt x="24" y="0"/>
                </a:lnTo>
                <a:lnTo>
                  <a:pt x="18" y="0"/>
                </a:lnTo>
                <a:lnTo>
                  <a:pt x="12" y="1"/>
                </a:lnTo>
                <a:lnTo>
                  <a:pt x="8" y="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3" name="Freeform 74"/>
          <p:cNvSpPr>
            <a:spLocks/>
          </p:cNvSpPr>
          <p:nvPr/>
        </p:nvSpPr>
        <p:spPr bwMode="auto">
          <a:xfrm>
            <a:off x="6735766" y="4476750"/>
            <a:ext cx="84137" cy="69851"/>
          </a:xfrm>
          <a:custGeom>
            <a:avLst/>
            <a:gdLst>
              <a:gd name="T0" fmla="*/ 2147483647 w 60"/>
              <a:gd name="T1" fmla="*/ 2147483647 h 44"/>
              <a:gd name="T2" fmla="*/ 2147483647 w 60"/>
              <a:gd name="T3" fmla="*/ 2147483647 h 44"/>
              <a:gd name="T4" fmla="*/ 2147483647 w 60"/>
              <a:gd name="T5" fmla="*/ 2147483647 h 44"/>
              <a:gd name="T6" fmla="*/ 2147483647 w 60"/>
              <a:gd name="T7" fmla="*/ 2147483647 h 44"/>
              <a:gd name="T8" fmla="*/ 2147483647 w 60"/>
              <a:gd name="T9" fmla="*/ 2147483647 h 44"/>
              <a:gd name="T10" fmla="*/ 0 w 60"/>
              <a:gd name="T11" fmla="*/ 2147483647 h 44"/>
              <a:gd name="T12" fmla="*/ 0 w 60"/>
              <a:gd name="T13" fmla="*/ 2147483647 h 44"/>
              <a:gd name="T14" fmla="*/ 2147483647 w 60"/>
              <a:gd name="T15" fmla="*/ 2147483647 h 44"/>
              <a:gd name="T16" fmla="*/ 2147483647 w 60"/>
              <a:gd name="T17" fmla="*/ 2147483647 h 44"/>
              <a:gd name="T18" fmla="*/ 2147483647 w 60"/>
              <a:gd name="T19" fmla="*/ 2147483647 h 44"/>
              <a:gd name="T20" fmla="*/ 2147483647 w 60"/>
              <a:gd name="T21" fmla="*/ 2147483647 h 44"/>
              <a:gd name="T22" fmla="*/ 2147483647 w 60"/>
              <a:gd name="T23" fmla="*/ 2147483647 h 44"/>
              <a:gd name="T24" fmla="*/ 2147483647 w 60"/>
              <a:gd name="T25" fmla="*/ 2147483647 h 44"/>
              <a:gd name="T26" fmla="*/ 2147483647 w 60"/>
              <a:gd name="T27" fmla="*/ 2147483647 h 44"/>
              <a:gd name="T28" fmla="*/ 2147483647 w 60"/>
              <a:gd name="T29" fmla="*/ 2147483647 h 44"/>
              <a:gd name="T30" fmla="*/ 2147483647 w 60"/>
              <a:gd name="T31" fmla="*/ 2147483647 h 44"/>
              <a:gd name="T32" fmla="*/ 2147483647 w 60"/>
              <a:gd name="T33" fmla="*/ 2147483647 h 44"/>
              <a:gd name="T34" fmla="*/ 2147483647 w 60"/>
              <a:gd name="T35" fmla="*/ 2147483647 h 44"/>
              <a:gd name="T36" fmla="*/ 2147483647 w 60"/>
              <a:gd name="T37" fmla="*/ 2147483647 h 44"/>
              <a:gd name="T38" fmla="*/ 2147483647 w 60"/>
              <a:gd name="T39" fmla="*/ 2147483647 h 44"/>
              <a:gd name="T40" fmla="*/ 2147483647 w 60"/>
              <a:gd name="T41" fmla="*/ 2147483647 h 44"/>
              <a:gd name="T42" fmla="*/ 2147483647 w 60"/>
              <a:gd name="T43" fmla="*/ 2147483647 h 44"/>
              <a:gd name="T44" fmla="*/ 2147483647 w 60"/>
              <a:gd name="T45" fmla="*/ 2147483647 h 44"/>
              <a:gd name="T46" fmla="*/ 2147483647 w 60"/>
              <a:gd name="T47" fmla="*/ 2147483647 h 44"/>
              <a:gd name="T48" fmla="*/ 2147483647 w 60"/>
              <a:gd name="T49" fmla="*/ 2147483647 h 44"/>
              <a:gd name="T50" fmla="*/ 2147483647 w 60"/>
              <a:gd name="T51" fmla="*/ 2147483647 h 44"/>
              <a:gd name="T52" fmla="*/ 2147483647 w 60"/>
              <a:gd name="T53" fmla="*/ 2147483647 h 44"/>
              <a:gd name="T54" fmla="*/ 2147483647 w 60"/>
              <a:gd name="T55" fmla="*/ 2147483647 h 44"/>
              <a:gd name="T56" fmla="*/ 2147483647 w 60"/>
              <a:gd name="T57" fmla="*/ 2147483647 h 44"/>
              <a:gd name="T58" fmla="*/ 2147483647 w 60"/>
              <a:gd name="T59" fmla="*/ 2147483647 h 44"/>
              <a:gd name="T60" fmla="*/ 2147483647 w 60"/>
              <a:gd name="T61" fmla="*/ 2147483647 h 44"/>
              <a:gd name="T62" fmla="*/ 2147483647 w 60"/>
              <a:gd name="T63" fmla="*/ 2147483647 h 44"/>
              <a:gd name="T64" fmla="*/ 2147483647 w 60"/>
              <a:gd name="T65" fmla="*/ 2147483647 h 44"/>
              <a:gd name="T66" fmla="*/ 2147483647 w 60"/>
              <a:gd name="T67" fmla="*/ 2147483647 h 44"/>
              <a:gd name="T68" fmla="*/ 2147483647 w 60"/>
              <a:gd name="T69" fmla="*/ 2147483647 h 44"/>
              <a:gd name="T70" fmla="*/ 2147483647 w 60"/>
              <a:gd name="T71" fmla="*/ 0 h 44"/>
              <a:gd name="T72" fmla="*/ 2147483647 w 60"/>
              <a:gd name="T73" fmla="*/ 0 h 44"/>
              <a:gd name="T74" fmla="*/ 2147483647 w 60"/>
              <a:gd name="T75" fmla="*/ 0 h 44"/>
              <a:gd name="T76" fmla="*/ 2147483647 w 60"/>
              <a:gd name="T77" fmla="*/ 0 h 44"/>
              <a:gd name="T78" fmla="*/ 2147483647 w 60"/>
              <a:gd name="T79" fmla="*/ 2147483647 h 44"/>
              <a:gd name="T80" fmla="*/ 2147483647 w 60"/>
              <a:gd name="T81" fmla="*/ 2147483647 h 44"/>
              <a:gd name="T82" fmla="*/ 2147483647 w 60"/>
              <a:gd name="T83" fmla="*/ 2147483647 h 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0"/>
              <a:gd name="T127" fmla="*/ 0 h 44"/>
              <a:gd name="T128" fmla="*/ 60 w 60"/>
              <a:gd name="T129" fmla="*/ 44 h 4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0" h="44">
                <a:moveTo>
                  <a:pt x="8" y="4"/>
                </a:moveTo>
                <a:lnTo>
                  <a:pt x="6" y="6"/>
                </a:lnTo>
                <a:lnTo>
                  <a:pt x="5" y="10"/>
                </a:lnTo>
                <a:lnTo>
                  <a:pt x="3" y="13"/>
                </a:lnTo>
                <a:lnTo>
                  <a:pt x="2" y="17"/>
                </a:lnTo>
                <a:lnTo>
                  <a:pt x="0" y="20"/>
                </a:lnTo>
                <a:lnTo>
                  <a:pt x="0" y="23"/>
                </a:lnTo>
                <a:lnTo>
                  <a:pt x="2" y="26"/>
                </a:lnTo>
                <a:lnTo>
                  <a:pt x="5" y="28"/>
                </a:lnTo>
                <a:lnTo>
                  <a:pt x="9" y="31"/>
                </a:lnTo>
                <a:lnTo>
                  <a:pt x="15" y="34"/>
                </a:lnTo>
                <a:lnTo>
                  <a:pt x="20" y="37"/>
                </a:lnTo>
                <a:lnTo>
                  <a:pt x="26" y="40"/>
                </a:lnTo>
                <a:lnTo>
                  <a:pt x="30" y="43"/>
                </a:lnTo>
                <a:lnTo>
                  <a:pt x="36" y="44"/>
                </a:lnTo>
                <a:lnTo>
                  <a:pt x="42" y="44"/>
                </a:lnTo>
                <a:lnTo>
                  <a:pt x="48" y="41"/>
                </a:lnTo>
                <a:lnTo>
                  <a:pt x="51" y="40"/>
                </a:lnTo>
                <a:lnTo>
                  <a:pt x="54" y="37"/>
                </a:lnTo>
                <a:lnTo>
                  <a:pt x="57" y="32"/>
                </a:lnTo>
                <a:lnTo>
                  <a:pt x="58" y="28"/>
                </a:lnTo>
                <a:lnTo>
                  <a:pt x="60" y="23"/>
                </a:lnTo>
                <a:lnTo>
                  <a:pt x="60" y="19"/>
                </a:lnTo>
                <a:lnTo>
                  <a:pt x="60" y="14"/>
                </a:lnTo>
                <a:lnTo>
                  <a:pt x="60" y="8"/>
                </a:lnTo>
                <a:lnTo>
                  <a:pt x="60" y="7"/>
                </a:lnTo>
                <a:lnTo>
                  <a:pt x="58" y="6"/>
                </a:lnTo>
                <a:lnTo>
                  <a:pt x="57" y="6"/>
                </a:lnTo>
                <a:lnTo>
                  <a:pt x="55" y="4"/>
                </a:lnTo>
                <a:lnTo>
                  <a:pt x="49" y="3"/>
                </a:lnTo>
                <a:lnTo>
                  <a:pt x="43" y="1"/>
                </a:lnTo>
                <a:lnTo>
                  <a:pt x="37" y="0"/>
                </a:lnTo>
                <a:lnTo>
                  <a:pt x="30" y="0"/>
                </a:lnTo>
                <a:lnTo>
                  <a:pt x="24" y="0"/>
                </a:lnTo>
                <a:lnTo>
                  <a:pt x="18" y="0"/>
                </a:lnTo>
                <a:lnTo>
                  <a:pt x="12" y="1"/>
                </a:lnTo>
                <a:lnTo>
                  <a:pt x="8" y="4"/>
                </a:lnTo>
              </a:path>
            </a:pathLst>
          </a:custGeom>
          <a:solidFill>
            <a:srgbClr val="FFFF00"/>
          </a:solidFill>
          <a:ln w="4763">
            <a:solidFill>
              <a:srgbClr val="990000"/>
            </a:solidFill>
            <a:round/>
            <a:headEnd/>
            <a:tailEnd/>
          </a:ln>
        </p:spPr>
        <p:txBody>
          <a:bodyPr/>
          <a:lstStyle/>
          <a:p>
            <a:endParaRPr lang="en-US"/>
          </a:p>
        </p:txBody>
      </p:sp>
      <p:sp>
        <p:nvSpPr>
          <p:cNvPr id="53324" name="Freeform 75"/>
          <p:cNvSpPr>
            <a:spLocks/>
          </p:cNvSpPr>
          <p:nvPr/>
        </p:nvSpPr>
        <p:spPr bwMode="auto">
          <a:xfrm>
            <a:off x="6777042" y="4400551"/>
            <a:ext cx="53975" cy="71439"/>
          </a:xfrm>
          <a:custGeom>
            <a:avLst/>
            <a:gdLst>
              <a:gd name="T0" fmla="*/ 2147483647 w 38"/>
              <a:gd name="T1" fmla="*/ 2147483647 h 45"/>
              <a:gd name="T2" fmla="*/ 2147483647 w 38"/>
              <a:gd name="T3" fmla="*/ 2147483647 h 45"/>
              <a:gd name="T4" fmla="*/ 2147483647 w 38"/>
              <a:gd name="T5" fmla="*/ 2147483647 h 45"/>
              <a:gd name="T6" fmla="*/ 2147483647 w 38"/>
              <a:gd name="T7" fmla="*/ 2147483647 h 45"/>
              <a:gd name="T8" fmla="*/ 2147483647 w 38"/>
              <a:gd name="T9" fmla="*/ 2147483647 h 45"/>
              <a:gd name="T10" fmla="*/ 2147483647 w 38"/>
              <a:gd name="T11" fmla="*/ 2147483647 h 45"/>
              <a:gd name="T12" fmla="*/ 2147483647 w 38"/>
              <a:gd name="T13" fmla="*/ 2147483647 h 45"/>
              <a:gd name="T14" fmla="*/ 2147483647 w 38"/>
              <a:gd name="T15" fmla="*/ 2147483647 h 45"/>
              <a:gd name="T16" fmla="*/ 2147483647 w 38"/>
              <a:gd name="T17" fmla="*/ 2147483647 h 45"/>
              <a:gd name="T18" fmla="*/ 2147483647 w 38"/>
              <a:gd name="T19" fmla="*/ 2147483647 h 45"/>
              <a:gd name="T20" fmla="*/ 2147483647 w 38"/>
              <a:gd name="T21" fmla="*/ 2147483647 h 45"/>
              <a:gd name="T22" fmla="*/ 2147483647 w 38"/>
              <a:gd name="T23" fmla="*/ 2147483647 h 45"/>
              <a:gd name="T24" fmla="*/ 2147483647 w 38"/>
              <a:gd name="T25" fmla="*/ 2147483647 h 45"/>
              <a:gd name="T26" fmla="*/ 2147483647 w 38"/>
              <a:gd name="T27" fmla="*/ 2147483647 h 45"/>
              <a:gd name="T28" fmla="*/ 2147483647 w 38"/>
              <a:gd name="T29" fmla="*/ 2147483647 h 45"/>
              <a:gd name="T30" fmla="*/ 2147483647 w 38"/>
              <a:gd name="T31" fmla="*/ 2147483647 h 45"/>
              <a:gd name="T32" fmla="*/ 2147483647 w 38"/>
              <a:gd name="T33" fmla="*/ 2147483647 h 45"/>
              <a:gd name="T34" fmla="*/ 2147483647 w 38"/>
              <a:gd name="T35" fmla="*/ 2147483647 h 45"/>
              <a:gd name="T36" fmla="*/ 2147483647 w 38"/>
              <a:gd name="T37" fmla="*/ 2147483647 h 45"/>
              <a:gd name="T38" fmla="*/ 2147483647 w 38"/>
              <a:gd name="T39" fmla="*/ 2147483647 h 45"/>
              <a:gd name="T40" fmla="*/ 2147483647 w 38"/>
              <a:gd name="T41" fmla="*/ 2147483647 h 45"/>
              <a:gd name="T42" fmla="*/ 2147483647 w 38"/>
              <a:gd name="T43" fmla="*/ 2147483647 h 45"/>
              <a:gd name="T44" fmla="*/ 2147483647 w 38"/>
              <a:gd name="T45" fmla="*/ 2147483647 h 45"/>
              <a:gd name="T46" fmla="*/ 2147483647 w 38"/>
              <a:gd name="T47" fmla="*/ 2147483647 h 45"/>
              <a:gd name="T48" fmla="*/ 2147483647 w 38"/>
              <a:gd name="T49" fmla="*/ 2147483647 h 45"/>
              <a:gd name="T50" fmla="*/ 2147483647 w 38"/>
              <a:gd name="T51" fmla="*/ 2147483647 h 45"/>
              <a:gd name="T52" fmla="*/ 2147483647 w 38"/>
              <a:gd name="T53" fmla="*/ 2147483647 h 45"/>
              <a:gd name="T54" fmla="*/ 2147483647 w 38"/>
              <a:gd name="T55" fmla="*/ 2147483647 h 45"/>
              <a:gd name="T56" fmla="*/ 2147483647 w 38"/>
              <a:gd name="T57" fmla="*/ 0 h 45"/>
              <a:gd name="T58" fmla="*/ 2147483647 w 38"/>
              <a:gd name="T59" fmla="*/ 0 h 45"/>
              <a:gd name="T60" fmla="*/ 2147483647 w 38"/>
              <a:gd name="T61" fmla="*/ 0 h 45"/>
              <a:gd name="T62" fmla="*/ 2147483647 w 38"/>
              <a:gd name="T63" fmla="*/ 0 h 45"/>
              <a:gd name="T64" fmla="*/ 2147483647 w 38"/>
              <a:gd name="T65" fmla="*/ 2147483647 h 45"/>
              <a:gd name="T66" fmla="*/ 2147483647 w 38"/>
              <a:gd name="T67" fmla="*/ 2147483647 h 45"/>
              <a:gd name="T68" fmla="*/ 2147483647 w 38"/>
              <a:gd name="T69" fmla="*/ 2147483647 h 45"/>
              <a:gd name="T70" fmla="*/ 2147483647 w 38"/>
              <a:gd name="T71" fmla="*/ 2147483647 h 45"/>
              <a:gd name="T72" fmla="*/ 2147483647 w 38"/>
              <a:gd name="T73" fmla="*/ 2147483647 h 45"/>
              <a:gd name="T74" fmla="*/ 0 w 38"/>
              <a:gd name="T75" fmla="*/ 2147483647 h 45"/>
              <a:gd name="T76" fmla="*/ 2147483647 w 38"/>
              <a:gd name="T77" fmla="*/ 2147483647 h 45"/>
              <a:gd name="T78" fmla="*/ 2147483647 w 38"/>
              <a:gd name="T79" fmla="*/ 2147483647 h 45"/>
              <a:gd name="T80" fmla="*/ 2147483647 w 38"/>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
              <a:gd name="T124" fmla="*/ 0 h 45"/>
              <a:gd name="T125" fmla="*/ 38 w 38"/>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 h="45">
                <a:moveTo>
                  <a:pt x="4" y="21"/>
                </a:moveTo>
                <a:lnTo>
                  <a:pt x="3" y="25"/>
                </a:lnTo>
                <a:lnTo>
                  <a:pt x="4" y="30"/>
                </a:lnTo>
                <a:lnTo>
                  <a:pt x="6" y="34"/>
                </a:lnTo>
                <a:lnTo>
                  <a:pt x="10" y="37"/>
                </a:lnTo>
                <a:lnTo>
                  <a:pt x="15" y="40"/>
                </a:lnTo>
                <a:lnTo>
                  <a:pt x="19" y="43"/>
                </a:lnTo>
                <a:lnTo>
                  <a:pt x="25" y="43"/>
                </a:lnTo>
                <a:lnTo>
                  <a:pt x="30" y="45"/>
                </a:lnTo>
                <a:lnTo>
                  <a:pt x="33" y="43"/>
                </a:lnTo>
                <a:lnTo>
                  <a:pt x="34" y="42"/>
                </a:lnTo>
                <a:lnTo>
                  <a:pt x="36" y="40"/>
                </a:lnTo>
                <a:lnTo>
                  <a:pt x="37" y="37"/>
                </a:lnTo>
                <a:lnTo>
                  <a:pt x="38" y="34"/>
                </a:lnTo>
                <a:lnTo>
                  <a:pt x="38" y="31"/>
                </a:lnTo>
                <a:lnTo>
                  <a:pt x="38" y="28"/>
                </a:lnTo>
                <a:lnTo>
                  <a:pt x="37" y="25"/>
                </a:lnTo>
                <a:lnTo>
                  <a:pt x="37" y="22"/>
                </a:lnTo>
                <a:lnTo>
                  <a:pt x="36" y="21"/>
                </a:lnTo>
                <a:lnTo>
                  <a:pt x="36" y="18"/>
                </a:lnTo>
                <a:lnTo>
                  <a:pt x="34" y="15"/>
                </a:lnTo>
                <a:lnTo>
                  <a:pt x="34" y="14"/>
                </a:lnTo>
                <a:lnTo>
                  <a:pt x="33" y="11"/>
                </a:lnTo>
                <a:lnTo>
                  <a:pt x="33" y="9"/>
                </a:lnTo>
                <a:lnTo>
                  <a:pt x="31" y="8"/>
                </a:lnTo>
                <a:lnTo>
                  <a:pt x="30" y="5"/>
                </a:lnTo>
                <a:lnTo>
                  <a:pt x="27" y="2"/>
                </a:lnTo>
                <a:lnTo>
                  <a:pt x="24" y="2"/>
                </a:lnTo>
                <a:lnTo>
                  <a:pt x="21" y="0"/>
                </a:lnTo>
                <a:lnTo>
                  <a:pt x="16" y="0"/>
                </a:lnTo>
                <a:lnTo>
                  <a:pt x="13" y="0"/>
                </a:lnTo>
                <a:lnTo>
                  <a:pt x="10" y="0"/>
                </a:lnTo>
                <a:lnTo>
                  <a:pt x="7" y="2"/>
                </a:lnTo>
                <a:lnTo>
                  <a:pt x="6" y="3"/>
                </a:lnTo>
                <a:lnTo>
                  <a:pt x="3" y="5"/>
                </a:lnTo>
                <a:lnTo>
                  <a:pt x="1" y="8"/>
                </a:lnTo>
                <a:lnTo>
                  <a:pt x="1" y="11"/>
                </a:lnTo>
                <a:lnTo>
                  <a:pt x="0" y="14"/>
                </a:lnTo>
                <a:lnTo>
                  <a:pt x="1" y="17"/>
                </a:lnTo>
                <a:lnTo>
                  <a:pt x="1" y="18"/>
                </a:lnTo>
                <a:lnTo>
                  <a:pt x="4" y="2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5" name="Freeform 76"/>
          <p:cNvSpPr>
            <a:spLocks/>
          </p:cNvSpPr>
          <p:nvPr/>
        </p:nvSpPr>
        <p:spPr bwMode="auto">
          <a:xfrm>
            <a:off x="6777042" y="4400551"/>
            <a:ext cx="53975" cy="71439"/>
          </a:xfrm>
          <a:custGeom>
            <a:avLst/>
            <a:gdLst>
              <a:gd name="T0" fmla="*/ 2147483647 w 38"/>
              <a:gd name="T1" fmla="*/ 2147483647 h 45"/>
              <a:gd name="T2" fmla="*/ 2147483647 w 38"/>
              <a:gd name="T3" fmla="*/ 2147483647 h 45"/>
              <a:gd name="T4" fmla="*/ 2147483647 w 38"/>
              <a:gd name="T5" fmla="*/ 2147483647 h 45"/>
              <a:gd name="T6" fmla="*/ 2147483647 w 38"/>
              <a:gd name="T7" fmla="*/ 2147483647 h 45"/>
              <a:gd name="T8" fmla="*/ 2147483647 w 38"/>
              <a:gd name="T9" fmla="*/ 2147483647 h 45"/>
              <a:gd name="T10" fmla="*/ 2147483647 w 38"/>
              <a:gd name="T11" fmla="*/ 2147483647 h 45"/>
              <a:gd name="T12" fmla="*/ 2147483647 w 38"/>
              <a:gd name="T13" fmla="*/ 2147483647 h 45"/>
              <a:gd name="T14" fmla="*/ 2147483647 w 38"/>
              <a:gd name="T15" fmla="*/ 2147483647 h 45"/>
              <a:gd name="T16" fmla="*/ 2147483647 w 38"/>
              <a:gd name="T17" fmla="*/ 2147483647 h 45"/>
              <a:gd name="T18" fmla="*/ 2147483647 w 38"/>
              <a:gd name="T19" fmla="*/ 2147483647 h 45"/>
              <a:gd name="T20" fmla="*/ 2147483647 w 38"/>
              <a:gd name="T21" fmla="*/ 2147483647 h 45"/>
              <a:gd name="T22" fmla="*/ 2147483647 w 38"/>
              <a:gd name="T23" fmla="*/ 2147483647 h 45"/>
              <a:gd name="T24" fmla="*/ 2147483647 w 38"/>
              <a:gd name="T25" fmla="*/ 2147483647 h 45"/>
              <a:gd name="T26" fmla="*/ 2147483647 w 38"/>
              <a:gd name="T27" fmla="*/ 2147483647 h 45"/>
              <a:gd name="T28" fmla="*/ 2147483647 w 38"/>
              <a:gd name="T29" fmla="*/ 2147483647 h 45"/>
              <a:gd name="T30" fmla="*/ 2147483647 w 38"/>
              <a:gd name="T31" fmla="*/ 2147483647 h 45"/>
              <a:gd name="T32" fmla="*/ 2147483647 w 38"/>
              <a:gd name="T33" fmla="*/ 2147483647 h 45"/>
              <a:gd name="T34" fmla="*/ 2147483647 w 38"/>
              <a:gd name="T35" fmla="*/ 2147483647 h 45"/>
              <a:gd name="T36" fmla="*/ 2147483647 w 38"/>
              <a:gd name="T37" fmla="*/ 2147483647 h 45"/>
              <a:gd name="T38" fmla="*/ 2147483647 w 38"/>
              <a:gd name="T39" fmla="*/ 2147483647 h 45"/>
              <a:gd name="T40" fmla="*/ 2147483647 w 38"/>
              <a:gd name="T41" fmla="*/ 2147483647 h 45"/>
              <a:gd name="T42" fmla="*/ 2147483647 w 38"/>
              <a:gd name="T43" fmla="*/ 2147483647 h 45"/>
              <a:gd name="T44" fmla="*/ 2147483647 w 38"/>
              <a:gd name="T45" fmla="*/ 2147483647 h 45"/>
              <a:gd name="T46" fmla="*/ 2147483647 w 38"/>
              <a:gd name="T47" fmla="*/ 2147483647 h 45"/>
              <a:gd name="T48" fmla="*/ 2147483647 w 38"/>
              <a:gd name="T49" fmla="*/ 2147483647 h 45"/>
              <a:gd name="T50" fmla="*/ 2147483647 w 38"/>
              <a:gd name="T51" fmla="*/ 2147483647 h 45"/>
              <a:gd name="T52" fmla="*/ 2147483647 w 38"/>
              <a:gd name="T53" fmla="*/ 2147483647 h 45"/>
              <a:gd name="T54" fmla="*/ 2147483647 w 38"/>
              <a:gd name="T55" fmla="*/ 2147483647 h 45"/>
              <a:gd name="T56" fmla="*/ 2147483647 w 38"/>
              <a:gd name="T57" fmla="*/ 0 h 45"/>
              <a:gd name="T58" fmla="*/ 2147483647 w 38"/>
              <a:gd name="T59" fmla="*/ 0 h 45"/>
              <a:gd name="T60" fmla="*/ 2147483647 w 38"/>
              <a:gd name="T61" fmla="*/ 0 h 45"/>
              <a:gd name="T62" fmla="*/ 2147483647 w 38"/>
              <a:gd name="T63" fmla="*/ 0 h 45"/>
              <a:gd name="T64" fmla="*/ 2147483647 w 38"/>
              <a:gd name="T65" fmla="*/ 2147483647 h 45"/>
              <a:gd name="T66" fmla="*/ 2147483647 w 38"/>
              <a:gd name="T67" fmla="*/ 2147483647 h 45"/>
              <a:gd name="T68" fmla="*/ 2147483647 w 38"/>
              <a:gd name="T69" fmla="*/ 2147483647 h 45"/>
              <a:gd name="T70" fmla="*/ 2147483647 w 38"/>
              <a:gd name="T71" fmla="*/ 2147483647 h 45"/>
              <a:gd name="T72" fmla="*/ 2147483647 w 38"/>
              <a:gd name="T73" fmla="*/ 2147483647 h 45"/>
              <a:gd name="T74" fmla="*/ 0 w 38"/>
              <a:gd name="T75" fmla="*/ 2147483647 h 45"/>
              <a:gd name="T76" fmla="*/ 2147483647 w 38"/>
              <a:gd name="T77" fmla="*/ 2147483647 h 45"/>
              <a:gd name="T78" fmla="*/ 2147483647 w 38"/>
              <a:gd name="T79" fmla="*/ 2147483647 h 45"/>
              <a:gd name="T80" fmla="*/ 2147483647 w 38"/>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
              <a:gd name="T124" fmla="*/ 0 h 45"/>
              <a:gd name="T125" fmla="*/ 38 w 38"/>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 h="45">
                <a:moveTo>
                  <a:pt x="4" y="21"/>
                </a:moveTo>
                <a:lnTo>
                  <a:pt x="3" y="25"/>
                </a:lnTo>
                <a:lnTo>
                  <a:pt x="4" y="30"/>
                </a:lnTo>
                <a:lnTo>
                  <a:pt x="6" y="34"/>
                </a:lnTo>
                <a:lnTo>
                  <a:pt x="10" y="37"/>
                </a:lnTo>
                <a:lnTo>
                  <a:pt x="15" y="40"/>
                </a:lnTo>
                <a:lnTo>
                  <a:pt x="19" y="43"/>
                </a:lnTo>
                <a:lnTo>
                  <a:pt x="25" y="43"/>
                </a:lnTo>
                <a:lnTo>
                  <a:pt x="30" y="45"/>
                </a:lnTo>
                <a:lnTo>
                  <a:pt x="33" y="43"/>
                </a:lnTo>
                <a:lnTo>
                  <a:pt x="34" y="42"/>
                </a:lnTo>
                <a:lnTo>
                  <a:pt x="36" y="40"/>
                </a:lnTo>
                <a:lnTo>
                  <a:pt x="37" y="37"/>
                </a:lnTo>
                <a:lnTo>
                  <a:pt x="38" y="34"/>
                </a:lnTo>
                <a:lnTo>
                  <a:pt x="38" y="31"/>
                </a:lnTo>
                <a:lnTo>
                  <a:pt x="38" y="28"/>
                </a:lnTo>
                <a:lnTo>
                  <a:pt x="37" y="25"/>
                </a:lnTo>
                <a:lnTo>
                  <a:pt x="37" y="22"/>
                </a:lnTo>
                <a:lnTo>
                  <a:pt x="36" y="21"/>
                </a:lnTo>
                <a:lnTo>
                  <a:pt x="36" y="18"/>
                </a:lnTo>
                <a:lnTo>
                  <a:pt x="34" y="15"/>
                </a:lnTo>
                <a:lnTo>
                  <a:pt x="34" y="14"/>
                </a:lnTo>
                <a:lnTo>
                  <a:pt x="33" y="11"/>
                </a:lnTo>
                <a:lnTo>
                  <a:pt x="33" y="9"/>
                </a:lnTo>
                <a:lnTo>
                  <a:pt x="31" y="8"/>
                </a:lnTo>
                <a:lnTo>
                  <a:pt x="30" y="5"/>
                </a:lnTo>
                <a:lnTo>
                  <a:pt x="27" y="2"/>
                </a:lnTo>
                <a:lnTo>
                  <a:pt x="24" y="2"/>
                </a:lnTo>
                <a:lnTo>
                  <a:pt x="21" y="0"/>
                </a:lnTo>
                <a:lnTo>
                  <a:pt x="16" y="0"/>
                </a:lnTo>
                <a:lnTo>
                  <a:pt x="13" y="0"/>
                </a:lnTo>
                <a:lnTo>
                  <a:pt x="10" y="0"/>
                </a:lnTo>
                <a:lnTo>
                  <a:pt x="7" y="2"/>
                </a:lnTo>
                <a:lnTo>
                  <a:pt x="6" y="3"/>
                </a:lnTo>
                <a:lnTo>
                  <a:pt x="3" y="5"/>
                </a:lnTo>
                <a:lnTo>
                  <a:pt x="1" y="8"/>
                </a:lnTo>
                <a:lnTo>
                  <a:pt x="1" y="11"/>
                </a:lnTo>
                <a:lnTo>
                  <a:pt x="0" y="14"/>
                </a:lnTo>
                <a:lnTo>
                  <a:pt x="1" y="17"/>
                </a:lnTo>
                <a:lnTo>
                  <a:pt x="1" y="18"/>
                </a:lnTo>
                <a:lnTo>
                  <a:pt x="4" y="21"/>
                </a:lnTo>
              </a:path>
            </a:pathLst>
          </a:custGeom>
          <a:solidFill>
            <a:srgbClr val="FFFF00"/>
          </a:solidFill>
          <a:ln w="4763">
            <a:solidFill>
              <a:srgbClr val="990000"/>
            </a:solidFill>
            <a:round/>
            <a:headEnd/>
            <a:tailEnd/>
          </a:ln>
        </p:spPr>
        <p:txBody>
          <a:bodyPr/>
          <a:lstStyle/>
          <a:p>
            <a:endParaRPr lang="en-US"/>
          </a:p>
        </p:txBody>
      </p:sp>
      <p:sp>
        <p:nvSpPr>
          <p:cNvPr id="53326" name="Freeform 77"/>
          <p:cNvSpPr>
            <a:spLocks/>
          </p:cNvSpPr>
          <p:nvPr/>
        </p:nvSpPr>
        <p:spPr bwMode="auto">
          <a:xfrm>
            <a:off x="6724653" y="4321175"/>
            <a:ext cx="66675" cy="128588"/>
          </a:xfrm>
          <a:custGeom>
            <a:avLst/>
            <a:gdLst>
              <a:gd name="T0" fmla="*/ 2147483647 w 47"/>
              <a:gd name="T1" fmla="*/ 2147483647 h 81"/>
              <a:gd name="T2" fmla="*/ 0 w 47"/>
              <a:gd name="T3" fmla="*/ 2147483647 h 81"/>
              <a:gd name="T4" fmla="*/ 0 w 47"/>
              <a:gd name="T5" fmla="*/ 2147483647 h 81"/>
              <a:gd name="T6" fmla="*/ 2147483647 w 47"/>
              <a:gd name="T7" fmla="*/ 2147483647 h 81"/>
              <a:gd name="T8" fmla="*/ 2147483647 w 47"/>
              <a:gd name="T9" fmla="*/ 2147483647 h 81"/>
              <a:gd name="T10" fmla="*/ 2147483647 w 47"/>
              <a:gd name="T11" fmla="*/ 2147483647 h 81"/>
              <a:gd name="T12" fmla="*/ 2147483647 w 47"/>
              <a:gd name="T13" fmla="*/ 2147483647 h 81"/>
              <a:gd name="T14" fmla="*/ 2147483647 w 47"/>
              <a:gd name="T15" fmla="*/ 2147483647 h 81"/>
              <a:gd name="T16" fmla="*/ 2147483647 w 47"/>
              <a:gd name="T17" fmla="*/ 2147483647 h 81"/>
              <a:gd name="T18" fmla="*/ 2147483647 w 47"/>
              <a:gd name="T19" fmla="*/ 2147483647 h 81"/>
              <a:gd name="T20" fmla="*/ 2147483647 w 47"/>
              <a:gd name="T21" fmla="*/ 2147483647 h 81"/>
              <a:gd name="T22" fmla="*/ 2147483647 w 47"/>
              <a:gd name="T23" fmla="*/ 2147483647 h 81"/>
              <a:gd name="T24" fmla="*/ 2147483647 w 47"/>
              <a:gd name="T25" fmla="*/ 2147483647 h 81"/>
              <a:gd name="T26" fmla="*/ 2147483647 w 47"/>
              <a:gd name="T27" fmla="*/ 2147483647 h 81"/>
              <a:gd name="T28" fmla="*/ 2147483647 w 47"/>
              <a:gd name="T29" fmla="*/ 2147483647 h 81"/>
              <a:gd name="T30" fmla="*/ 2147483647 w 47"/>
              <a:gd name="T31" fmla="*/ 2147483647 h 81"/>
              <a:gd name="T32" fmla="*/ 2147483647 w 47"/>
              <a:gd name="T33" fmla="*/ 2147483647 h 81"/>
              <a:gd name="T34" fmla="*/ 2147483647 w 47"/>
              <a:gd name="T35" fmla="*/ 2147483647 h 81"/>
              <a:gd name="T36" fmla="*/ 2147483647 w 47"/>
              <a:gd name="T37" fmla="*/ 2147483647 h 81"/>
              <a:gd name="T38" fmla="*/ 2147483647 w 47"/>
              <a:gd name="T39" fmla="*/ 2147483647 h 81"/>
              <a:gd name="T40" fmla="*/ 2147483647 w 47"/>
              <a:gd name="T41" fmla="*/ 2147483647 h 81"/>
              <a:gd name="T42" fmla="*/ 2147483647 w 47"/>
              <a:gd name="T43" fmla="*/ 2147483647 h 81"/>
              <a:gd name="T44" fmla="*/ 2147483647 w 47"/>
              <a:gd name="T45" fmla="*/ 2147483647 h 81"/>
              <a:gd name="T46" fmla="*/ 2147483647 w 47"/>
              <a:gd name="T47" fmla="*/ 2147483647 h 81"/>
              <a:gd name="T48" fmla="*/ 2147483647 w 47"/>
              <a:gd name="T49" fmla="*/ 2147483647 h 81"/>
              <a:gd name="T50" fmla="*/ 2147483647 w 47"/>
              <a:gd name="T51" fmla="*/ 2147483647 h 81"/>
              <a:gd name="T52" fmla="*/ 2147483647 w 47"/>
              <a:gd name="T53" fmla="*/ 2147483647 h 81"/>
              <a:gd name="T54" fmla="*/ 2147483647 w 47"/>
              <a:gd name="T55" fmla="*/ 2147483647 h 81"/>
              <a:gd name="T56" fmla="*/ 2147483647 w 47"/>
              <a:gd name="T57" fmla="*/ 2147483647 h 81"/>
              <a:gd name="T58" fmla="*/ 2147483647 w 47"/>
              <a:gd name="T59" fmla="*/ 2147483647 h 81"/>
              <a:gd name="T60" fmla="*/ 2147483647 w 47"/>
              <a:gd name="T61" fmla="*/ 2147483647 h 81"/>
              <a:gd name="T62" fmla="*/ 2147483647 w 47"/>
              <a:gd name="T63" fmla="*/ 2147483647 h 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7"/>
              <a:gd name="T97" fmla="*/ 0 h 81"/>
              <a:gd name="T98" fmla="*/ 47 w 47"/>
              <a:gd name="T99" fmla="*/ 81 h 8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7" h="81">
                <a:moveTo>
                  <a:pt x="3" y="38"/>
                </a:moveTo>
                <a:lnTo>
                  <a:pt x="2" y="41"/>
                </a:lnTo>
                <a:lnTo>
                  <a:pt x="0" y="46"/>
                </a:lnTo>
                <a:lnTo>
                  <a:pt x="0" y="49"/>
                </a:lnTo>
                <a:lnTo>
                  <a:pt x="0" y="53"/>
                </a:lnTo>
                <a:lnTo>
                  <a:pt x="0" y="56"/>
                </a:lnTo>
                <a:lnTo>
                  <a:pt x="0" y="59"/>
                </a:lnTo>
                <a:lnTo>
                  <a:pt x="2" y="62"/>
                </a:lnTo>
                <a:lnTo>
                  <a:pt x="4" y="65"/>
                </a:lnTo>
                <a:lnTo>
                  <a:pt x="6" y="68"/>
                </a:lnTo>
                <a:lnTo>
                  <a:pt x="7" y="71"/>
                </a:lnTo>
                <a:lnTo>
                  <a:pt x="10" y="72"/>
                </a:lnTo>
                <a:lnTo>
                  <a:pt x="12" y="75"/>
                </a:lnTo>
                <a:lnTo>
                  <a:pt x="15" y="77"/>
                </a:lnTo>
                <a:lnTo>
                  <a:pt x="18" y="78"/>
                </a:lnTo>
                <a:lnTo>
                  <a:pt x="21" y="80"/>
                </a:lnTo>
                <a:lnTo>
                  <a:pt x="24" y="81"/>
                </a:lnTo>
                <a:lnTo>
                  <a:pt x="27" y="81"/>
                </a:lnTo>
                <a:lnTo>
                  <a:pt x="28" y="80"/>
                </a:lnTo>
                <a:lnTo>
                  <a:pt x="30" y="80"/>
                </a:lnTo>
                <a:lnTo>
                  <a:pt x="30" y="78"/>
                </a:lnTo>
                <a:lnTo>
                  <a:pt x="31" y="77"/>
                </a:lnTo>
                <a:lnTo>
                  <a:pt x="33" y="74"/>
                </a:lnTo>
                <a:lnTo>
                  <a:pt x="33" y="72"/>
                </a:lnTo>
                <a:lnTo>
                  <a:pt x="34" y="71"/>
                </a:lnTo>
                <a:lnTo>
                  <a:pt x="34" y="69"/>
                </a:lnTo>
                <a:lnTo>
                  <a:pt x="34" y="68"/>
                </a:lnTo>
                <a:lnTo>
                  <a:pt x="34" y="67"/>
                </a:lnTo>
                <a:lnTo>
                  <a:pt x="34" y="65"/>
                </a:lnTo>
                <a:lnTo>
                  <a:pt x="33" y="64"/>
                </a:lnTo>
                <a:lnTo>
                  <a:pt x="33" y="62"/>
                </a:lnTo>
                <a:lnTo>
                  <a:pt x="33" y="61"/>
                </a:lnTo>
                <a:lnTo>
                  <a:pt x="33" y="59"/>
                </a:lnTo>
                <a:lnTo>
                  <a:pt x="34" y="53"/>
                </a:lnTo>
                <a:lnTo>
                  <a:pt x="37" y="49"/>
                </a:lnTo>
                <a:lnTo>
                  <a:pt x="38" y="43"/>
                </a:lnTo>
                <a:lnTo>
                  <a:pt x="41" y="38"/>
                </a:lnTo>
                <a:lnTo>
                  <a:pt x="44" y="34"/>
                </a:lnTo>
                <a:lnTo>
                  <a:pt x="46" y="28"/>
                </a:lnTo>
                <a:lnTo>
                  <a:pt x="47" y="22"/>
                </a:lnTo>
                <a:lnTo>
                  <a:pt x="46" y="16"/>
                </a:lnTo>
                <a:lnTo>
                  <a:pt x="44" y="12"/>
                </a:lnTo>
                <a:lnTo>
                  <a:pt x="41" y="9"/>
                </a:lnTo>
                <a:lnTo>
                  <a:pt x="37" y="6"/>
                </a:lnTo>
                <a:lnTo>
                  <a:pt x="33" y="3"/>
                </a:lnTo>
                <a:lnTo>
                  <a:pt x="28" y="1"/>
                </a:lnTo>
                <a:lnTo>
                  <a:pt x="24" y="0"/>
                </a:lnTo>
                <a:lnTo>
                  <a:pt x="19" y="1"/>
                </a:lnTo>
                <a:lnTo>
                  <a:pt x="16" y="3"/>
                </a:lnTo>
                <a:lnTo>
                  <a:pt x="13" y="4"/>
                </a:lnTo>
                <a:lnTo>
                  <a:pt x="13" y="6"/>
                </a:lnTo>
                <a:lnTo>
                  <a:pt x="12" y="7"/>
                </a:lnTo>
                <a:lnTo>
                  <a:pt x="12" y="10"/>
                </a:lnTo>
                <a:lnTo>
                  <a:pt x="12" y="13"/>
                </a:lnTo>
                <a:lnTo>
                  <a:pt x="10" y="16"/>
                </a:lnTo>
                <a:lnTo>
                  <a:pt x="10" y="18"/>
                </a:lnTo>
                <a:lnTo>
                  <a:pt x="10" y="21"/>
                </a:lnTo>
                <a:lnTo>
                  <a:pt x="9" y="24"/>
                </a:lnTo>
                <a:lnTo>
                  <a:pt x="7" y="25"/>
                </a:lnTo>
                <a:lnTo>
                  <a:pt x="7" y="27"/>
                </a:lnTo>
                <a:lnTo>
                  <a:pt x="6" y="29"/>
                </a:lnTo>
                <a:lnTo>
                  <a:pt x="4" y="31"/>
                </a:lnTo>
                <a:lnTo>
                  <a:pt x="4" y="34"/>
                </a:lnTo>
                <a:lnTo>
                  <a:pt x="3" y="35"/>
                </a:lnTo>
                <a:lnTo>
                  <a:pt x="3" y="3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7" name="Freeform 78"/>
          <p:cNvSpPr>
            <a:spLocks/>
          </p:cNvSpPr>
          <p:nvPr/>
        </p:nvSpPr>
        <p:spPr bwMode="auto">
          <a:xfrm>
            <a:off x="6724653" y="4321175"/>
            <a:ext cx="66675" cy="128588"/>
          </a:xfrm>
          <a:custGeom>
            <a:avLst/>
            <a:gdLst>
              <a:gd name="T0" fmla="*/ 2147483647 w 47"/>
              <a:gd name="T1" fmla="*/ 2147483647 h 81"/>
              <a:gd name="T2" fmla="*/ 0 w 47"/>
              <a:gd name="T3" fmla="*/ 2147483647 h 81"/>
              <a:gd name="T4" fmla="*/ 0 w 47"/>
              <a:gd name="T5" fmla="*/ 2147483647 h 81"/>
              <a:gd name="T6" fmla="*/ 2147483647 w 47"/>
              <a:gd name="T7" fmla="*/ 2147483647 h 81"/>
              <a:gd name="T8" fmla="*/ 2147483647 w 47"/>
              <a:gd name="T9" fmla="*/ 2147483647 h 81"/>
              <a:gd name="T10" fmla="*/ 2147483647 w 47"/>
              <a:gd name="T11" fmla="*/ 2147483647 h 81"/>
              <a:gd name="T12" fmla="*/ 2147483647 w 47"/>
              <a:gd name="T13" fmla="*/ 2147483647 h 81"/>
              <a:gd name="T14" fmla="*/ 2147483647 w 47"/>
              <a:gd name="T15" fmla="*/ 2147483647 h 81"/>
              <a:gd name="T16" fmla="*/ 2147483647 w 47"/>
              <a:gd name="T17" fmla="*/ 2147483647 h 81"/>
              <a:gd name="T18" fmla="*/ 2147483647 w 47"/>
              <a:gd name="T19" fmla="*/ 2147483647 h 81"/>
              <a:gd name="T20" fmla="*/ 2147483647 w 47"/>
              <a:gd name="T21" fmla="*/ 2147483647 h 81"/>
              <a:gd name="T22" fmla="*/ 2147483647 w 47"/>
              <a:gd name="T23" fmla="*/ 2147483647 h 81"/>
              <a:gd name="T24" fmla="*/ 2147483647 w 47"/>
              <a:gd name="T25" fmla="*/ 2147483647 h 81"/>
              <a:gd name="T26" fmla="*/ 2147483647 w 47"/>
              <a:gd name="T27" fmla="*/ 2147483647 h 81"/>
              <a:gd name="T28" fmla="*/ 2147483647 w 47"/>
              <a:gd name="T29" fmla="*/ 2147483647 h 81"/>
              <a:gd name="T30" fmla="*/ 2147483647 w 47"/>
              <a:gd name="T31" fmla="*/ 2147483647 h 81"/>
              <a:gd name="T32" fmla="*/ 2147483647 w 47"/>
              <a:gd name="T33" fmla="*/ 2147483647 h 81"/>
              <a:gd name="T34" fmla="*/ 2147483647 w 47"/>
              <a:gd name="T35" fmla="*/ 2147483647 h 81"/>
              <a:gd name="T36" fmla="*/ 2147483647 w 47"/>
              <a:gd name="T37" fmla="*/ 2147483647 h 81"/>
              <a:gd name="T38" fmla="*/ 2147483647 w 47"/>
              <a:gd name="T39" fmla="*/ 2147483647 h 81"/>
              <a:gd name="T40" fmla="*/ 2147483647 w 47"/>
              <a:gd name="T41" fmla="*/ 2147483647 h 81"/>
              <a:gd name="T42" fmla="*/ 2147483647 w 47"/>
              <a:gd name="T43" fmla="*/ 2147483647 h 81"/>
              <a:gd name="T44" fmla="*/ 2147483647 w 47"/>
              <a:gd name="T45" fmla="*/ 2147483647 h 81"/>
              <a:gd name="T46" fmla="*/ 2147483647 w 47"/>
              <a:gd name="T47" fmla="*/ 2147483647 h 81"/>
              <a:gd name="T48" fmla="*/ 2147483647 w 47"/>
              <a:gd name="T49" fmla="*/ 2147483647 h 81"/>
              <a:gd name="T50" fmla="*/ 2147483647 w 47"/>
              <a:gd name="T51" fmla="*/ 2147483647 h 81"/>
              <a:gd name="T52" fmla="*/ 2147483647 w 47"/>
              <a:gd name="T53" fmla="*/ 2147483647 h 81"/>
              <a:gd name="T54" fmla="*/ 2147483647 w 47"/>
              <a:gd name="T55" fmla="*/ 2147483647 h 81"/>
              <a:gd name="T56" fmla="*/ 2147483647 w 47"/>
              <a:gd name="T57" fmla="*/ 2147483647 h 81"/>
              <a:gd name="T58" fmla="*/ 2147483647 w 47"/>
              <a:gd name="T59" fmla="*/ 2147483647 h 81"/>
              <a:gd name="T60" fmla="*/ 2147483647 w 47"/>
              <a:gd name="T61" fmla="*/ 2147483647 h 81"/>
              <a:gd name="T62" fmla="*/ 2147483647 w 47"/>
              <a:gd name="T63" fmla="*/ 2147483647 h 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7"/>
              <a:gd name="T97" fmla="*/ 0 h 81"/>
              <a:gd name="T98" fmla="*/ 47 w 47"/>
              <a:gd name="T99" fmla="*/ 81 h 8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7" h="81">
                <a:moveTo>
                  <a:pt x="3" y="38"/>
                </a:moveTo>
                <a:lnTo>
                  <a:pt x="2" y="41"/>
                </a:lnTo>
                <a:lnTo>
                  <a:pt x="0" y="46"/>
                </a:lnTo>
                <a:lnTo>
                  <a:pt x="0" y="49"/>
                </a:lnTo>
                <a:lnTo>
                  <a:pt x="0" y="53"/>
                </a:lnTo>
                <a:lnTo>
                  <a:pt x="0" y="56"/>
                </a:lnTo>
                <a:lnTo>
                  <a:pt x="0" y="59"/>
                </a:lnTo>
                <a:lnTo>
                  <a:pt x="2" y="62"/>
                </a:lnTo>
                <a:lnTo>
                  <a:pt x="4" y="65"/>
                </a:lnTo>
                <a:lnTo>
                  <a:pt x="6" y="68"/>
                </a:lnTo>
                <a:lnTo>
                  <a:pt x="7" y="71"/>
                </a:lnTo>
                <a:lnTo>
                  <a:pt x="10" y="72"/>
                </a:lnTo>
                <a:lnTo>
                  <a:pt x="12" y="75"/>
                </a:lnTo>
                <a:lnTo>
                  <a:pt x="15" y="77"/>
                </a:lnTo>
                <a:lnTo>
                  <a:pt x="18" y="78"/>
                </a:lnTo>
                <a:lnTo>
                  <a:pt x="21" y="80"/>
                </a:lnTo>
                <a:lnTo>
                  <a:pt x="24" y="81"/>
                </a:lnTo>
                <a:lnTo>
                  <a:pt x="27" y="81"/>
                </a:lnTo>
                <a:lnTo>
                  <a:pt x="28" y="80"/>
                </a:lnTo>
                <a:lnTo>
                  <a:pt x="30" y="80"/>
                </a:lnTo>
                <a:lnTo>
                  <a:pt x="30" y="78"/>
                </a:lnTo>
                <a:lnTo>
                  <a:pt x="31" y="77"/>
                </a:lnTo>
                <a:lnTo>
                  <a:pt x="33" y="74"/>
                </a:lnTo>
                <a:lnTo>
                  <a:pt x="33" y="72"/>
                </a:lnTo>
                <a:lnTo>
                  <a:pt x="34" y="71"/>
                </a:lnTo>
                <a:lnTo>
                  <a:pt x="34" y="69"/>
                </a:lnTo>
                <a:lnTo>
                  <a:pt x="34" y="68"/>
                </a:lnTo>
                <a:lnTo>
                  <a:pt x="34" y="67"/>
                </a:lnTo>
                <a:lnTo>
                  <a:pt x="34" y="65"/>
                </a:lnTo>
                <a:lnTo>
                  <a:pt x="33" y="64"/>
                </a:lnTo>
                <a:lnTo>
                  <a:pt x="33" y="62"/>
                </a:lnTo>
                <a:lnTo>
                  <a:pt x="33" y="61"/>
                </a:lnTo>
                <a:lnTo>
                  <a:pt x="33" y="59"/>
                </a:lnTo>
                <a:lnTo>
                  <a:pt x="34" y="53"/>
                </a:lnTo>
                <a:lnTo>
                  <a:pt x="37" y="49"/>
                </a:lnTo>
                <a:lnTo>
                  <a:pt x="38" y="43"/>
                </a:lnTo>
                <a:lnTo>
                  <a:pt x="41" y="38"/>
                </a:lnTo>
                <a:lnTo>
                  <a:pt x="44" y="34"/>
                </a:lnTo>
                <a:lnTo>
                  <a:pt x="46" y="28"/>
                </a:lnTo>
                <a:lnTo>
                  <a:pt x="47" y="22"/>
                </a:lnTo>
                <a:lnTo>
                  <a:pt x="46" y="16"/>
                </a:lnTo>
                <a:lnTo>
                  <a:pt x="44" y="12"/>
                </a:lnTo>
                <a:lnTo>
                  <a:pt x="41" y="9"/>
                </a:lnTo>
                <a:lnTo>
                  <a:pt x="37" y="6"/>
                </a:lnTo>
                <a:lnTo>
                  <a:pt x="33" y="3"/>
                </a:lnTo>
                <a:lnTo>
                  <a:pt x="28" y="1"/>
                </a:lnTo>
                <a:lnTo>
                  <a:pt x="24" y="0"/>
                </a:lnTo>
                <a:lnTo>
                  <a:pt x="19" y="1"/>
                </a:lnTo>
                <a:lnTo>
                  <a:pt x="16" y="3"/>
                </a:lnTo>
                <a:lnTo>
                  <a:pt x="13" y="4"/>
                </a:lnTo>
                <a:lnTo>
                  <a:pt x="13" y="6"/>
                </a:lnTo>
                <a:lnTo>
                  <a:pt x="12" y="7"/>
                </a:lnTo>
                <a:lnTo>
                  <a:pt x="12" y="10"/>
                </a:lnTo>
                <a:lnTo>
                  <a:pt x="12" y="13"/>
                </a:lnTo>
                <a:lnTo>
                  <a:pt x="10" y="16"/>
                </a:lnTo>
                <a:lnTo>
                  <a:pt x="10" y="18"/>
                </a:lnTo>
                <a:lnTo>
                  <a:pt x="10" y="21"/>
                </a:lnTo>
                <a:lnTo>
                  <a:pt x="9" y="24"/>
                </a:lnTo>
                <a:lnTo>
                  <a:pt x="7" y="25"/>
                </a:lnTo>
                <a:lnTo>
                  <a:pt x="7" y="27"/>
                </a:lnTo>
                <a:lnTo>
                  <a:pt x="6" y="29"/>
                </a:lnTo>
                <a:lnTo>
                  <a:pt x="4" y="31"/>
                </a:lnTo>
                <a:lnTo>
                  <a:pt x="4" y="34"/>
                </a:lnTo>
                <a:lnTo>
                  <a:pt x="3" y="35"/>
                </a:lnTo>
                <a:lnTo>
                  <a:pt x="3" y="38"/>
                </a:lnTo>
              </a:path>
            </a:pathLst>
          </a:custGeom>
          <a:solidFill>
            <a:srgbClr val="FFFF00"/>
          </a:solidFill>
          <a:ln w="4763">
            <a:solidFill>
              <a:srgbClr val="990000"/>
            </a:solidFill>
            <a:round/>
            <a:headEnd/>
            <a:tailEnd/>
          </a:ln>
        </p:spPr>
        <p:txBody>
          <a:bodyPr/>
          <a:lstStyle/>
          <a:p>
            <a:endParaRPr lang="en-US"/>
          </a:p>
        </p:txBody>
      </p:sp>
      <p:sp>
        <p:nvSpPr>
          <p:cNvPr id="53328" name="Freeform 79"/>
          <p:cNvSpPr>
            <a:spLocks/>
          </p:cNvSpPr>
          <p:nvPr/>
        </p:nvSpPr>
        <p:spPr bwMode="auto">
          <a:xfrm>
            <a:off x="6686553" y="4375150"/>
            <a:ext cx="30163" cy="44451"/>
          </a:xfrm>
          <a:custGeom>
            <a:avLst/>
            <a:gdLst>
              <a:gd name="T0" fmla="*/ 2147483647 w 21"/>
              <a:gd name="T1" fmla="*/ 2147483647 h 28"/>
              <a:gd name="T2" fmla="*/ 0 w 21"/>
              <a:gd name="T3" fmla="*/ 2147483647 h 28"/>
              <a:gd name="T4" fmla="*/ 2147483647 w 21"/>
              <a:gd name="T5" fmla="*/ 2147483647 h 28"/>
              <a:gd name="T6" fmla="*/ 2147483647 w 21"/>
              <a:gd name="T7" fmla="*/ 2147483647 h 28"/>
              <a:gd name="T8" fmla="*/ 2147483647 w 21"/>
              <a:gd name="T9" fmla="*/ 2147483647 h 28"/>
              <a:gd name="T10" fmla="*/ 2147483647 w 21"/>
              <a:gd name="T11" fmla="*/ 2147483647 h 28"/>
              <a:gd name="T12" fmla="*/ 2147483647 w 21"/>
              <a:gd name="T13" fmla="*/ 2147483647 h 28"/>
              <a:gd name="T14" fmla="*/ 2147483647 w 21"/>
              <a:gd name="T15" fmla="*/ 2147483647 h 28"/>
              <a:gd name="T16" fmla="*/ 2147483647 w 21"/>
              <a:gd name="T17" fmla="*/ 2147483647 h 28"/>
              <a:gd name="T18" fmla="*/ 2147483647 w 21"/>
              <a:gd name="T19" fmla="*/ 2147483647 h 28"/>
              <a:gd name="T20" fmla="*/ 2147483647 w 21"/>
              <a:gd name="T21" fmla="*/ 2147483647 h 28"/>
              <a:gd name="T22" fmla="*/ 2147483647 w 21"/>
              <a:gd name="T23" fmla="*/ 2147483647 h 28"/>
              <a:gd name="T24" fmla="*/ 2147483647 w 21"/>
              <a:gd name="T25" fmla="*/ 2147483647 h 28"/>
              <a:gd name="T26" fmla="*/ 2147483647 w 21"/>
              <a:gd name="T27" fmla="*/ 2147483647 h 28"/>
              <a:gd name="T28" fmla="*/ 2147483647 w 21"/>
              <a:gd name="T29" fmla="*/ 2147483647 h 28"/>
              <a:gd name="T30" fmla="*/ 2147483647 w 21"/>
              <a:gd name="T31" fmla="*/ 2147483647 h 28"/>
              <a:gd name="T32" fmla="*/ 2147483647 w 21"/>
              <a:gd name="T33" fmla="*/ 2147483647 h 28"/>
              <a:gd name="T34" fmla="*/ 2147483647 w 21"/>
              <a:gd name="T35" fmla="*/ 0 h 28"/>
              <a:gd name="T36" fmla="*/ 2147483647 w 21"/>
              <a:gd name="T37" fmla="*/ 0 h 28"/>
              <a:gd name="T38" fmla="*/ 2147483647 w 21"/>
              <a:gd name="T39" fmla="*/ 0 h 28"/>
              <a:gd name="T40" fmla="*/ 2147483647 w 21"/>
              <a:gd name="T41" fmla="*/ 0 h 28"/>
              <a:gd name="T42" fmla="*/ 2147483647 w 21"/>
              <a:gd name="T43" fmla="*/ 2147483647 h 28"/>
              <a:gd name="T44" fmla="*/ 2147483647 w 21"/>
              <a:gd name="T45" fmla="*/ 2147483647 h 28"/>
              <a:gd name="T46" fmla="*/ 2147483647 w 21"/>
              <a:gd name="T47" fmla="*/ 2147483647 h 28"/>
              <a:gd name="T48" fmla="*/ 2147483647 w 21"/>
              <a:gd name="T49" fmla="*/ 2147483647 h 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
              <a:gd name="T76" fmla="*/ 0 h 28"/>
              <a:gd name="T77" fmla="*/ 21 w 21"/>
              <a:gd name="T78" fmla="*/ 28 h 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 h="28">
                <a:moveTo>
                  <a:pt x="2" y="10"/>
                </a:moveTo>
                <a:lnTo>
                  <a:pt x="0" y="13"/>
                </a:lnTo>
                <a:lnTo>
                  <a:pt x="2" y="18"/>
                </a:lnTo>
                <a:lnTo>
                  <a:pt x="2" y="21"/>
                </a:lnTo>
                <a:lnTo>
                  <a:pt x="3" y="24"/>
                </a:lnTo>
                <a:lnTo>
                  <a:pt x="6" y="25"/>
                </a:lnTo>
                <a:lnTo>
                  <a:pt x="8" y="27"/>
                </a:lnTo>
                <a:lnTo>
                  <a:pt x="11" y="28"/>
                </a:lnTo>
                <a:lnTo>
                  <a:pt x="14" y="28"/>
                </a:lnTo>
                <a:lnTo>
                  <a:pt x="17" y="27"/>
                </a:lnTo>
                <a:lnTo>
                  <a:pt x="20" y="25"/>
                </a:lnTo>
                <a:lnTo>
                  <a:pt x="21" y="22"/>
                </a:lnTo>
                <a:lnTo>
                  <a:pt x="21" y="18"/>
                </a:lnTo>
                <a:lnTo>
                  <a:pt x="21" y="13"/>
                </a:lnTo>
                <a:lnTo>
                  <a:pt x="20" y="9"/>
                </a:lnTo>
                <a:lnTo>
                  <a:pt x="20" y="4"/>
                </a:lnTo>
                <a:lnTo>
                  <a:pt x="18" y="1"/>
                </a:lnTo>
                <a:lnTo>
                  <a:pt x="17" y="0"/>
                </a:lnTo>
                <a:lnTo>
                  <a:pt x="15" y="0"/>
                </a:lnTo>
                <a:lnTo>
                  <a:pt x="12" y="0"/>
                </a:lnTo>
                <a:lnTo>
                  <a:pt x="9" y="0"/>
                </a:lnTo>
                <a:lnTo>
                  <a:pt x="6" y="1"/>
                </a:lnTo>
                <a:lnTo>
                  <a:pt x="5" y="4"/>
                </a:lnTo>
                <a:lnTo>
                  <a:pt x="2" y="7"/>
                </a:lnTo>
                <a:lnTo>
                  <a:pt x="2" y="1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9" name="Freeform 80"/>
          <p:cNvSpPr>
            <a:spLocks/>
          </p:cNvSpPr>
          <p:nvPr/>
        </p:nvSpPr>
        <p:spPr bwMode="auto">
          <a:xfrm>
            <a:off x="6686553" y="4375150"/>
            <a:ext cx="30163" cy="44451"/>
          </a:xfrm>
          <a:custGeom>
            <a:avLst/>
            <a:gdLst>
              <a:gd name="T0" fmla="*/ 2147483647 w 21"/>
              <a:gd name="T1" fmla="*/ 2147483647 h 28"/>
              <a:gd name="T2" fmla="*/ 0 w 21"/>
              <a:gd name="T3" fmla="*/ 2147483647 h 28"/>
              <a:gd name="T4" fmla="*/ 2147483647 w 21"/>
              <a:gd name="T5" fmla="*/ 2147483647 h 28"/>
              <a:gd name="T6" fmla="*/ 2147483647 w 21"/>
              <a:gd name="T7" fmla="*/ 2147483647 h 28"/>
              <a:gd name="T8" fmla="*/ 2147483647 w 21"/>
              <a:gd name="T9" fmla="*/ 2147483647 h 28"/>
              <a:gd name="T10" fmla="*/ 2147483647 w 21"/>
              <a:gd name="T11" fmla="*/ 2147483647 h 28"/>
              <a:gd name="T12" fmla="*/ 2147483647 w 21"/>
              <a:gd name="T13" fmla="*/ 2147483647 h 28"/>
              <a:gd name="T14" fmla="*/ 2147483647 w 21"/>
              <a:gd name="T15" fmla="*/ 2147483647 h 28"/>
              <a:gd name="T16" fmla="*/ 2147483647 w 21"/>
              <a:gd name="T17" fmla="*/ 2147483647 h 28"/>
              <a:gd name="T18" fmla="*/ 2147483647 w 21"/>
              <a:gd name="T19" fmla="*/ 2147483647 h 28"/>
              <a:gd name="T20" fmla="*/ 2147483647 w 21"/>
              <a:gd name="T21" fmla="*/ 2147483647 h 28"/>
              <a:gd name="T22" fmla="*/ 2147483647 w 21"/>
              <a:gd name="T23" fmla="*/ 2147483647 h 28"/>
              <a:gd name="T24" fmla="*/ 2147483647 w 21"/>
              <a:gd name="T25" fmla="*/ 2147483647 h 28"/>
              <a:gd name="T26" fmla="*/ 2147483647 w 21"/>
              <a:gd name="T27" fmla="*/ 2147483647 h 28"/>
              <a:gd name="T28" fmla="*/ 2147483647 w 21"/>
              <a:gd name="T29" fmla="*/ 2147483647 h 28"/>
              <a:gd name="T30" fmla="*/ 2147483647 w 21"/>
              <a:gd name="T31" fmla="*/ 2147483647 h 28"/>
              <a:gd name="T32" fmla="*/ 2147483647 w 21"/>
              <a:gd name="T33" fmla="*/ 2147483647 h 28"/>
              <a:gd name="T34" fmla="*/ 2147483647 w 21"/>
              <a:gd name="T35" fmla="*/ 0 h 28"/>
              <a:gd name="T36" fmla="*/ 2147483647 w 21"/>
              <a:gd name="T37" fmla="*/ 0 h 28"/>
              <a:gd name="T38" fmla="*/ 2147483647 w 21"/>
              <a:gd name="T39" fmla="*/ 0 h 28"/>
              <a:gd name="T40" fmla="*/ 2147483647 w 21"/>
              <a:gd name="T41" fmla="*/ 0 h 28"/>
              <a:gd name="T42" fmla="*/ 2147483647 w 21"/>
              <a:gd name="T43" fmla="*/ 2147483647 h 28"/>
              <a:gd name="T44" fmla="*/ 2147483647 w 21"/>
              <a:gd name="T45" fmla="*/ 2147483647 h 28"/>
              <a:gd name="T46" fmla="*/ 2147483647 w 21"/>
              <a:gd name="T47" fmla="*/ 2147483647 h 28"/>
              <a:gd name="T48" fmla="*/ 2147483647 w 21"/>
              <a:gd name="T49" fmla="*/ 2147483647 h 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
              <a:gd name="T76" fmla="*/ 0 h 28"/>
              <a:gd name="T77" fmla="*/ 21 w 21"/>
              <a:gd name="T78" fmla="*/ 28 h 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 h="28">
                <a:moveTo>
                  <a:pt x="2" y="10"/>
                </a:moveTo>
                <a:lnTo>
                  <a:pt x="0" y="13"/>
                </a:lnTo>
                <a:lnTo>
                  <a:pt x="2" y="18"/>
                </a:lnTo>
                <a:lnTo>
                  <a:pt x="2" y="21"/>
                </a:lnTo>
                <a:lnTo>
                  <a:pt x="3" y="24"/>
                </a:lnTo>
                <a:lnTo>
                  <a:pt x="6" y="25"/>
                </a:lnTo>
                <a:lnTo>
                  <a:pt x="8" y="27"/>
                </a:lnTo>
                <a:lnTo>
                  <a:pt x="11" y="28"/>
                </a:lnTo>
                <a:lnTo>
                  <a:pt x="14" y="28"/>
                </a:lnTo>
                <a:lnTo>
                  <a:pt x="17" y="27"/>
                </a:lnTo>
                <a:lnTo>
                  <a:pt x="20" y="25"/>
                </a:lnTo>
                <a:lnTo>
                  <a:pt x="21" y="22"/>
                </a:lnTo>
                <a:lnTo>
                  <a:pt x="21" y="18"/>
                </a:lnTo>
                <a:lnTo>
                  <a:pt x="21" y="13"/>
                </a:lnTo>
                <a:lnTo>
                  <a:pt x="20" y="9"/>
                </a:lnTo>
                <a:lnTo>
                  <a:pt x="20" y="4"/>
                </a:lnTo>
                <a:lnTo>
                  <a:pt x="18" y="1"/>
                </a:lnTo>
                <a:lnTo>
                  <a:pt x="17" y="0"/>
                </a:lnTo>
                <a:lnTo>
                  <a:pt x="15" y="0"/>
                </a:lnTo>
                <a:lnTo>
                  <a:pt x="12" y="0"/>
                </a:lnTo>
                <a:lnTo>
                  <a:pt x="9" y="0"/>
                </a:lnTo>
                <a:lnTo>
                  <a:pt x="6" y="1"/>
                </a:lnTo>
                <a:lnTo>
                  <a:pt x="5" y="4"/>
                </a:lnTo>
                <a:lnTo>
                  <a:pt x="2" y="7"/>
                </a:lnTo>
                <a:lnTo>
                  <a:pt x="2" y="10"/>
                </a:lnTo>
              </a:path>
            </a:pathLst>
          </a:custGeom>
          <a:solidFill>
            <a:srgbClr val="FFFF00"/>
          </a:solidFill>
          <a:ln w="4763">
            <a:solidFill>
              <a:srgbClr val="990000"/>
            </a:solidFill>
            <a:round/>
            <a:headEnd/>
            <a:tailEnd/>
          </a:ln>
        </p:spPr>
        <p:txBody>
          <a:bodyPr/>
          <a:lstStyle/>
          <a:p>
            <a:endParaRPr lang="en-US"/>
          </a:p>
        </p:txBody>
      </p:sp>
      <p:sp>
        <p:nvSpPr>
          <p:cNvPr id="53330" name="Freeform 81"/>
          <p:cNvSpPr>
            <a:spLocks/>
          </p:cNvSpPr>
          <p:nvPr/>
        </p:nvSpPr>
        <p:spPr bwMode="auto">
          <a:xfrm>
            <a:off x="6677028" y="4268788"/>
            <a:ext cx="60325" cy="101600"/>
          </a:xfrm>
          <a:custGeom>
            <a:avLst/>
            <a:gdLst>
              <a:gd name="T0" fmla="*/ 2147483647 w 43"/>
              <a:gd name="T1" fmla="*/ 2147483647 h 64"/>
              <a:gd name="T2" fmla="*/ 2147483647 w 43"/>
              <a:gd name="T3" fmla="*/ 2147483647 h 64"/>
              <a:gd name="T4" fmla="*/ 2147483647 w 43"/>
              <a:gd name="T5" fmla="*/ 2147483647 h 64"/>
              <a:gd name="T6" fmla="*/ 2147483647 w 43"/>
              <a:gd name="T7" fmla="*/ 2147483647 h 64"/>
              <a:gd name="T8" fmla="*/ 0 w 43"/>
              <a:gd name="T9" fmla="*/ 2147483647 h 64"/>
              <a:gd name="T10" fmla="*/ 0 w 43"/>
              <a:gd name="T11" fmla="*/ 2147483647 h 64"/>
              <a:gd name="T12" fmla="*/ 2147483647 w 43"/>
              <a:gd name="T13" fmla="*/ 2147483647 h 64"/>
              <a:gd name="T14" fmla="*/ 2147483647 w 43"/>
              <a:gd name="T15" fmla="*/ 2147483647 h 64"/>
              <a:gd name="T16" fmla="*/ 2147483647 w 43"/>
              <a:gd name="T17" fmla="*/ 2147483647 h 64"/>
              <a:gd name="T18" fmla="*/ 2147483647 w 43"/>
              <a:gd name="T19" fmla="*/ 2147483647 h 64"/>
              <a:gd name="T20" fmla="*/ 2147483647 w 43"/>
              <a:gd name="T21" fmla="*/ 2147483647 h 64"/>
              <a:gd name="T22" fmla="*/ 2147483647 w 43"/>
              <a:gd name="T23" fmla="*/ 2147483647 h 64"/>
              <a:gd name="T24" fmla="*/ 2147483647 w 43"/>
              <a:gd name="T25" fmla="*/ 2147483647 h 64"/>
              <a:gd name="T26" fmla="*/ 2147483647 w 43"/>
              <a:gd name="T27" fmla="*/ 2147483647 h 64"/>
              <a:gd name="T28" fmla="*/ 2147483647 w 43"/>
              <a:gd name="T29" fmla="*/ 2147483647 h 64"/>
              <a:gd name="T30" fmla="*/ 2147483647 w 43"/>
              <a:gd name="T31" fmla="*/ 2147483647 h 64"/>
              <a:gd name="T32" fmla="*/ 2147483647 w 43"/>
              <a:gd name="T33" fmla="*/ 2147483647 h 64"/>
              <a:gd name="T34" fmla="*/ 2147483647 w 43"/>
              <a:gd name="T35" fmla="*/ 2147483647 h 64"/>
              <a:gd name="T36" fmla="*/ 2147483647 w 43"/>
              <a:gd name="T37" fmla="*/ 2147483647 h 64"/>
              <a:gd name="T38" fmla="*/ 2147483647 w 43"/>
              <a:gd name="T39" fmla="*/ 2147483647 h 64"/>
              <a:gd name="T40" fmla="*/ 2147483647 w 43"/>
              <a:gd name="T41" fmla="*/ 2147483647 h 64"/>
              <a:gd name="T42" fmla="*/ 2147483647 w 43"/>
              <a:gd name="T43" fmla="*/ 2147483647 h 64"/>
              <a:gd name="T44" fmla="*/ 2147483647 w 43"/>
              <a:gd name="T45" fmla="*/ 2147483647 h 64"/>
              <a:gd name="T46" fmla="*/ 2147483647 w 43"/>
              <a:gd name="T47" fmla="*/ 2147483647 h 64"/>
              <a:gd name="T48" fmla="*/ 2147483647 w 43"/>
              <a:gd name="T49" fmla="*/ 2147483647 h 64"/>
              <a:gd name="T50" fmla="*/ 2147483647 w 43"/>
              <a:gd name="T51" fmla="*/ 2147483647 h 64"/>
              <a:gd name="T52" fmla="*/ 2147483647 w 43"/>
              <a:gd name="T53" fmla="*/ 0 h 64"/>
              <a:gd name="T54" fmla="*/ 2147483647 w 43"/>
              <a:gd name="T55" fmla="*/ 0 h 64"/>
              <a:gd name="T56" fmla="*/ 2147483647 w 43"/>
              <a:gd name="T57" fmla="*/ 2147483647 h 64"/>
              <a:gd name="T58" fmla="*/ 2147483647 w 43"/>
              <a:gd name="T59" fmla="*/ 2147483647 h 64"/>
              <a:gd name="T60" fmla="*/ 2147483647 w 43"/>
              <a:gd name="T61" fmla="*/ 2147483647 h 64"/>
              <a:gd name="T62" fmla="*/ 2147483647 w 43"/>
              <a:gd name="T63" fmla="*/ 2147483647 h 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64"/>
              <a:gd name="T98" fmla="*/ 43 w 43"/>
              <a:gd name="T99" fmla="*/ 64 h 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64">
                <a:moveTo>
                  <a:pt x="13" y="14"/>
                </a:moveTo>
                <a:lnTo>
                  <a:pt x="10" y="18"/>
                </a:lnTo>
                <a:lnTo>
                  <a:pt x="9" y="24"/>
                </a:lnTo>
                <a:lnTo>
                  <a:pt x="7" y="28"/>
                </a:lnTo>
                <a:lnTo>
                  <a:pt x="6" y="33"/>
                </a:lnTo>
                <a:lnTo>
                  <a:pt x="4" y="37"/>
                </a:lnTo>
                <a:lnTo>
                  <a:pt x="3" y="43"/>
                </a:lnTo>
                <a:lnTo>
                  <a:pt x="1" y="48"/>
                </a:lnTo>
                <a:lnTo>
                  <a:pt x="0" y="52"/>
                </a:lnTo>
                <a:lnTo>
                  <a:pt x="0" y="54"/>
                </a:lnTo>
                <a:lnTo>
                  <a:pt x="0" y="55"/>
                </a:lnTo>
                <a:lnTo>
                  <a:pt x="0" y="57"/>
                </a:lnTo>
                <a:lnTo>
                  <a:pt x="1" y="58"/>
                </a:lnTo>
                <a:lnTo>
                  <a:pt x="3" y="60"/>
                </a:lnTo>
                <a:lnTo>
                  <a:pt x="3" y="61"/>
                </a:lnTo>
                <a:lnTo>
                  <a:pt x="4" y="61"/>
                </a:lnTo>
                <a:lnTo>
                  <a:pt x="7" y="62"/>
                </a:lnTo>
                <a:lnTo>
                  <a:pt x="9" y="64"/>
                </a:lnTo>
                <a:lnTo>
                  <a:pt x="12" y="64"/>
                </a:lnTo>
                <a:lnTo>
                  <a:pt x="15" y="64"/>
                </a:lnTo>
                <a:lnTo>
                  <a:pt x="18" y="62"/>
                </a:lnTo>
                <a:lnTo>
                  <a:pt x="21" y="62"/>
                </a:lnTo>
                <a:lnTo>
                  <a:pt x="24" y="61"/>
                </a:lnTo>
                <a:lnTo>
                  <a:pt x="25" y="60"/>
                </a:lnTo>
                <a:lnTo>
                  <a:pt x="30" y="58"/>
                </a:lnTo>
                <a:lnTo>
                  <a:pt x="31" y="55"/>
                </a:lnTo>
                <a:lnTo>
                  <a:pt x="33" y="51"/>
                </a:lnTo>
                <a:lnTo>
                  <a:pt x="34" y="48"/>
                </a:lnTo>
                <a:lnTo>
                  <a:pt x="36" y="43"/>
                </a:lnTo>
                <a:lnTo>
                  <a:pt x="37" y="39"/>
                </a:lnTo>
                <a:lnTo>
                  <a:pt x="38" y="36"/>
                </a:lnTo>
                <a:lnTo>
                  <a:pt x="41" y="31"/>
                </a:lnTo>
                <a:lnTo>
                  <a:pt x="41" y="30"/>
                </a:lnTo>
                <a:lnTo>
                  <a:pt x="41" y="28"/>
                </a:lnTo>
                <a:lnTo>
                  <a:pt x="41" y="27"/>
                </a:lnTo>
                <a:lnTo>
                  <a:pt x="41" y="25"/>
                </a:lnTo>
                <a:lnTo>
                  <a:pt x="43" y="24"/>
                </a:lnTo>
                <a:lnTo>
                  <a:pt x="40" y="22"/>
                </a:lnTo>
                <a:lnTo>
                  <a:pt x="38" y="21"/>
                </a:lnTo>
                <a:lnTo>
                  <a:pt x="38" y="18"/>
                </a:lnTo>
                <a:lnTo>
                  <a:pt x="37" y="15"/>
                </a:lnTo>
                <a:lnTo>
                  <a:pt x="37" y="12"/>
                </a:lnTo>
                <a:lnTo>
                  <a:pt x="37" y="11"/>
                </a:lnTo>
                <a:lnTo>
                  <a:pt x="36" y="8"/>
                </a:lnTo>
                <a:lnTo>
                  <a:pt x="36" y="5"/>
                </a:lnTo>
                <a:lnTo>
                  <a:pt x="34" y="3"/>
                </a:lnTo>
                <a:lnTo>
                  <a:pt x="33" y="2"/>
                </a:lnTo>
                <a:lnTo>
                  <a:pt x="31" y="2"/>
                </a:lnTo>
                <a:lnTo>
                  <a:pt x="28" y="0"/>
                </a:lnTo>
                <a:lnTo>
                  <a:pt x="27" y="0"/>
                </a:lnTo>
                <a:lnTo>
                  <a:pt x="25" y="0"/>
                </a:lnTo>
                <a:lnTo>
                  <a:pt x="22" y="0"/>
                </a:lnTo>
                <a:lnTo>
                  <a:pt x="21" y="2"/>
                </a:lnTo>
                <a:lnTo>
                  <a:pt x="19" y="2"/>
                </a:lnTo>
                <a:lnTo>
                  <a:pt x="18" y="3"/>
                </a:lnTo>
                <a:lnTo>
                  <a:pt x="16" y="5"/>
                </a:lnTo>
                <a:lnTo>
                  <a:pt x="16" y="6"/>
                </a:lnTo>
                <a:lnTo>
                  <a:pt x="15" y="9"/>
                </a:lnTo>
                <a:lnTo>
                  <a:pt x="15" y="11"/>
                </a:lnTo>
                <a:lnTo>
                  <a:pt x="13" y="12"/>
                </a:lnTo>
                <a:lnTo>
                  <a:pt x="13"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1" name="Freeform 82"/>
          <p:cNvSpPr>
            <a:spLocks/>
          </p:cNvSpPr>
          <p:nvPr/>
        </p:nvSpPr>
        <p:spPr bwMode="auto">
          <a:xfrm>
            <a:off x="6677028" y="4268788"/>
            <a:ext cx="60325" cy="101600"/>
          </a:xfrm>
          <a:custGeom>
            <a:avLst/>
            <a:gdLst>
              <a:gd name="T0" fmla="*/ 2147483647 w 43"/>
              <a:gd name="T1" fmla="*/ 2147483647 h 64"/>
              <a:gd name="T2" fmla="*/ 2147483647 w 43"/>
              <a:gd name="T3" fmla="*/ 2147483647 h 64"/>
              <a:gd name="T4" fmla="*/ 2147483647 w 43"/>
              <a:gd name="T5" fmla="*/ 2147483647 h 64"/>
              <a:gd name="T6" fmla="*/ 2147483647 w 43"/>
              <a:gd name="T7" fmla="*/ 2147483647 h 64"/>
              <a:gd name="T8" fmla="*/ 0 w 43"/>
              <a:gd name="T9" fmla="*/ 2147483647 h 64"/>
              <a:gd name="T10" fmla="*/ 0 w 43"/>
              <a:gd name="T11" fmla="*/ 2147483647 h 64"/>
              <a:gd name="T12" fmla="*/ 2147483647 w 43"/>
              <a:gd name="T13" fmla="*/ 2147483647 h 64"/>
              <a:gd name="T14" fmla="*/ 2147483647 w 43"/>
              <a:gd name="T15" fmla="*/ 2147483647 h 64"/>
              <a:gd name="T16" fmla="*/ 2147483647 w 43"/>
              <a:gd name="T17" fmla="*/ 2147483647 h 64"/>
              <a:gd name="T18" fmla="*/ 2147483647 w 43"/>
              <a:gd name="T19" fmla="*/ 2147483647 h 64"/>
              <a:gd name="T20" fmla="*/ 2147483647 w 43"/>
              <a:gd name="T21" fmla="*/ 2147483647 h 64"/>
              <a:gd name="T22" fmla="*/ 2147483647 w 43"/>
              <a:gd name="T23" fmla="*/ 2147483647 h 64"/>
              <a:gd name="T24" fmla="*/ 2147483647 w 43"/>
              <a:gd name="T25" fmla="*/ 2147483647 h 64"/>
              <a:gd name="T26" fmla="*/ 2147483647 w 43"/>
              <a:gd name="T27" fmla="*/ 2147483647 h 64"/>
              <a:gd name="T28" fmla="*/ 2147483647 w 43"/>
              <a:gd name="T29" fmla="*/ 2147483647 h 64"/>
              <a:gd name="T30" fmla="*/ 2147483647 w 43"/>
              <a:gd name="T31" fmla="*/ 2147483647 h 64"/>
              <a:gd name="T32" fmla="*/ 2147483647 w 43"/>
              <a:gd name="T33" fmla="*/ 2147483647 h 64"/>
              <a:gd name="T34" fmla="*/ 2147483647 w 43"/>
              <a:gd name="T35" fmla="*/ 2147483647 h 64"/>
              <a:gd name="T36" fmla="*/ 2147483647 w 43"/>
              <a:gd name="T37" fmla="*/ 2147483647 h 64"/>
              <a:gd name="T38" fmla="*/ 2147483647 w 43"/>
              <a:gd name="T39" fmla="*/ 2147483647 h 64"/>
              <a:gd name="T40" fmla="*/ 2147483647 w 43"/>
              <a:gd name="T41" fmla="*/ 2147483647 h 64"/>
              <a:gd name="T42" fmla="*/ 2147483647 w 43"/>
              <a:gd name="T43" fmla="*/ 2147483647 h 64"/>
              <a:gd name="T44" fmla="*/ 2147483647 w 43"/>
              <a:gd name="T45" fmla="*/ 2147483647 h 64"/>
              <a:gd name="T46" fmla="*/ 2147483647 w 43"/>
              <a:gd name="T47" fmla="*/ 2147483647 h 64"/>
              <a:gd name="T48" fmla="*/ 2147483647 w 43"/>
              <a:gd name="T49" fmla="*/ 2147483647 h 64"/>
              <a:gd name="T50" fmla="*/ 2147483647 w 43"/>
              <a:gd name="T51" fmla="*/ 2147483647 h 64"/>
              <a:gd name="T52" fmla="*/ 2147483647 w 43"/>
              <a:gd name="T53" fmla="*/ 0 h 64"/>
              <a:gd name="T54" fmla="*/ 2147483647 w 43"/>
              <a:gd name="T55" fmla="*/ 0 h 64"/>
              <a:gd name="T56" fmla="*/ 2147483647 w 43"/>
              <a:gd name="T57" fmla="*/ 2147483647 h 64"/>
              <a:gd name="T58" fmla="*/ 2147483647 w 43"/>
              <a:gd name="T59" fmla="*/ 2147483647 h 64"/>
              <a:gd name="T60" fmla="*/ 2147483647 w 43"/>
              <a:gd name="T61" fmla="*/ 2147483647 h 64"/>
              <a:gd name="T62" fmla="*/ 2147483647 w 43"/>
              <a:gd name="T63" fmla="*/ 2147483647 h 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64"/>
              <a:gd name="T98" fmla="*/ 43 w 43"/>
              <a:gd name="T99" fmla="*/ 64 h 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64">
                <a:moveTo>
                  <a:pt x="13" y="14"/>
                </a:moveTo>
                <a:lnTo>
                  <a:pt x="10" y="18"/>
                </a:lnTo>
                <a:lnTo>
                  <a:pt x="9" y="24"/>
                </a:lnTo>
                <a:lnTo>
                  <a:pt x="7" y="28"/>
                </a:lnTo>
                <a:lnTo>
                  <a:pt x="6" y="33"/>
                </a:lnTo>
                <a:lnTo>
                  <a:pt x="4" y="37"/>
                </a:lnTo>
                <a:lnTo>
                  <a:pt x="3" y="43"/>
                </a:lnTo>
                <a:lnTo>
                  <a:pt x="1" y="48"/>
                </a:lnTo>
                <a:lnTo>
                  <a:pt x="0" y="52"/>
                </a:lnTo>
                <a:lnTo>
                  <a:pt x="0" y="54"/>
                </a:lnTo>
                <a:lnTo>
                  <a:pt x="0" y="55"/>
                </a:lnTo>
                <a:lnTo>
                  <a:pt x="0" y="57"/>
                </a:lnTo>
                <a:lnTo>
                  <a:pt x="1" y="58"/>
                </a:lnTo>
                <a:lnTo>
                  <a:pt x="3" y="60"/>
                </a:lnTo>
                <a:lnTo>
                  <a:pt x="3" y="61"/>
                </a:lnTo>
                <a:lnTo>
                  <a:pt x="4" y="61"/>
                </a:lnTo>
                <a:lnTo>
                  <a:pt x="7" y="62"/>
                </a:lnTo>
                <a:lnTo>
                  <a:pt x="9" y="64"/>
                </a:lnTo>
                <a:lnTo>
                  <a:pt x="12" y="64"/>
                </a:lnTo>
                <a:lnTo>
                  <a:pt x="15" y="64"/>
                </a:lnTo>
                <a:lnTo>
                  <a:pt x="18" y="62"/>
                </a:lnTo>
                <a:lnTo>
                  <a:pt x="21" y="62"/>
                </a:lnTo>
                <a:lnTo>
                  <a:pt x="24" y="61"/>
                </a:lnTo>
                <a:lnTo>
                  <a:pt x="25" y="60"/>
                </a:lnTo>
                <a:lnTo>
                  <a:pt x="30" y="58"/>
                </a:lnTo>
                <a:lnTo>
                  <a:pt x="31" y="55"/>
                </a:lnTo>
                <a:lnTo>
                  <a:pt x="33" y="51"/>
                </a:lnTo>
                <a:lnTo>
                  <a:pt x="34" y="48"/>
                </a:lnTo>
                <a:lnTo>
                  <a:pt x="36" y="43"/>
                </a:lnTo>
                <a:lnTo>
                  <a:pt x="37" y="39"/>
                </a:lnTo>
                <a:lnTo>
                  <a:pt x="38" y="36"/>
                </a:lnTo>
                <a:lnTo>
                  <a:pt x="41" y="31"/>
                </a:lnTo>
                <a:lnTo>
                  <a:pt x="41" y="30"/>
                </a:lnTo>
                <a:lnTo>
                  <a:pt x="41" y="28"/>
                </a:lnTo>
                <a:lnTo>
                  <a:pt x="41" y="27"/>
                </a:lnTo>
                <a:lnTo>
                  <a:pt x="41" y="25"/>
                </a:lnTo>
                <a:lnTo>
                  <a:pt x="43" y="24"/>
                </a:lnTo>
                <a:lnTo>
                  <a:pt x="40" y="22"/>
                </a:lnTo>
                <a:lnTo>
                  <a:pt x="38" y="21"/>
                </a:lnTo>
                <a:lnTo>
                  <a:pt x="38" y="18"/>
                </a:lnTo>
                <a:lnTo>
                  <a:pt x="37" y="15"/>
                </a:lnTo>
                <a:lnTo>
                  <a:pt x="37" y="12"/>
                </a:lnTo>
                <a:lnTo>
                  <a:pt x="37" y="11"/>
                </a:lnTo>
                <a:lnTo>
                  <a:pt x="36" y="8"/>
                </a:lnTo>
                <a:lnTo>
                  <a:pt x="36" y="5"/>
                </a:lnTo>
                <a:lnTo>
                  <a:pt x="34" y="3"/>
                </a:lnTo>
                <a:lnTo>
                  <a:pt x="33" y="2"/>
                </a:lnTo>
                <a:lnTo>
                  <a:pt x="31" y="2"/>
                </a:lnTo>
                <a:lnTo>
                  <a:pt x="28" y="0"/>
                </a:lnTo>
                <a:lnTo>
                  <a:pt x="27" y="0"/>
                </a:lnTo>
                <a:lnTo>
                  <a:pt x="25" y="0"/>
                </a:lnTo>
                <a:lnTo>
                  <a:pt x="22" y="0"/>
                </a:lnTo>
                <a:lnTo>
                  <a:pt x="21" y="2"/>
                </a:lnTo>
                <a:lnTo>
                  <a:pt x="19" y="2"/>
                </a:lnTo>
                <a:lnTo>
                  <a:pt x="18" y="3"/>
                </a:lnTo>
                <a:lnTo>
                  <a:pt x="16" y="5"/>
                </a:lnTo>
                <a:lnTo>
                  <a:pt x="16" y="6"/>
                </a:lnTo>
                <a:lnTo>
                  <a:pt x="15" y="9"/>
                </a:lnTo>
                <a:lnTo>
                  <a:pt x="15" y="11"/>
                </a:lnTo>
                <a:lnTo>
                  <a:pt x="13" y="12"/>
                </a:lnTo>
                <a:lnTo>
                  <a:pt x="13" y="14"/>
                </a:lnTo>
              </a:path>
            </a:pathLst>
          </a:custGeom>
          <a:solidFill>
            <a:srgbClr val="FFFF00"/>
          </a:solidFill>
          <a:ln w="4763">
            <a:solidFill>
              <a:srgbClr val="990000"/>
            </a:solidFill>
            <a:round/>
            <a:headEnd/>
            <a:tailEnd/>
          </a:ln>
        </p:spPr>
        <p:txBody>
          <a:bodyPr/>
          <a:lstStyle/>
          <a:p>
            <a:endParaRPr lang="en-US"/>
          </a:p>
        </p:txBody>
      </p:sp>
      <p:sp>
        <p:nvSpPr>
          <p:cNvPr id="53332" name="Freeform 83"/>
          <p:cNvSpPr>
            <a:spLocks/>
          </p:cNvSpPr>
          <p:nvPr/>
        </p:nvSpPr>
        <p:spPr bwMode="auto">
          <a:xfrm>
            <a:off x="6727828" y="4238628"/>
            <a:ext cx="79375" cy="79375"/>
          </a:xfrm>
          <a:custGeom>
            <a:avLst/>
            <a:gdLst>
              <a:gd name="T0" fmla="*/ 0 w 56"/>
              <a:gd name="T1" fmla="*/ 2147483647 h 50"/>
              <a:gd name="T2" fmla="*/ 2147483647 w 56"/>
              <a:gd name="T3" fmla="*/ 2147483647 h 50"/>
              <a:gd name="T4" fmla="*/ 2147483647 w 56"/>
              <a:gd name="T5" fmla="*/ 2147483647 h 50"/>
              <a:gd name="T6" fmla="*/ 2147483647 w 56"/>
              <a:gd name="T7" fmla="*/ 2147483647 h 50"/>
              <a:gd name="T8" fmla="*/ 2147483647 w 56"/>
              <a:gd name="T9" fmla="*/ 2147483647 h 50"/>
              <a:gd name="T10" fmla="*/ 2147483647 w 56"/>
              <a:gd name="T11" fmla="*/ 2147483647 h 50"/>
              <a:gd name="T12" fmla="*/ 2147483647 w 56"/>
              <a:gd name="T13" fmla="*/ 2147483647 h 50"/>
              <a:gd name="T14" fmla="*/ 2147483647 w 56"/>
              <a:gd name="T15" fmla="*/ 2147483647 h 50"/>
              <a:gd name="T16" fmla="*/ 2147483647 w 56"/>
              <a:gd name="T17" fmla="*/ 2147483647 h 50"/>
              <a:gd name="T18" fmla="*/ 2147483647 w 56"/>
              <a:gd name="T19" fmla="*/ 2147483647 h 50"/>
              <a:gd name="T20" fmla="*/ 2147483647 w 56"/>
              <a:gd name="T21" fmla="*/ 2147483647 h 50"/>
              <a:gd name="T22" fmla="*/ 2147483647 w 56"/>
              <a:gd name="T23" fmla="*/ 2147483647 h 50"/>
              <a:gd name="T24" fmla="*/ 2147483647 w 56"/>
              <a:gd name="T25" fmla="*/ 2147483647 h 50"/>
              <a:gd name="T26" fmla="*/ 2147483647 w 56"/>
              <a:gd name="T27" fmla="*/ 2147483647 h 50"/>
              <a:gd name="T28" fmla="*/ 2147483647 w 56"/>
              <a:gd name="T29" fmla="*/ 2147483647 h 50"/>
              <a:gd name="T30" fmla="*/ 2147483647 w 56"/>
              <a:gd name="T31" fmla="*/ 2147483647 h 50"/>
              <a:gd name="T32" fmla="*/ 2147483647 w 56"/>
              <a:gd name="T33" fmla="*/ 2147483647 h 50"/>
              <a:gd name="T34" fmla="*/ 2147483647 w 56"/>
              <a:gd name="T35" fmla="*/ 2147483647 h 50"/>
              <a:gd name="T36" fmla="*/ 2147483647 w 56"/>
              <a:gd name="T37" fmla="*/ 2147483647 h 50"/>
              <a:gd name="T38" fmla="*/ 2147483647 w 56"/>
              <a:gd name="T39" fmla="*/ 2147483647 h 50"/>
              <a:gd name="T40" fmla="*/ 2147483647 w 56"/>
              <a:gd name="T41" fmla="*/ 2147483647 h 50"/>
              <a:gd name="T42" fmla="*/ 2147483647 w 56"/>
              <a:gd name="T43" fmla="*/ 2147483647 h 50"/>
              <a:gd name="T44" fmla="*/ 2147483647 w 56"/>
              <a:gd name="T45" fmla="*/ 2147483647 h 50"/>
              <a:gd name="T46" fmla="*/ 2147483647 w 56"/>
              <a:gd name="T47" fmla="*/ 2147483647 h 50"/>
              <a:gd name="T48" fmla="*/ 2147483647 w 56"/>
              <a:gd name="T49" fmla="*/ 2147483647 h 50"/>
              <a:gd name="T50" fmla="*/ 2147483647 w 56"/>
              <a:gd name="T51" fmla="*/ 2147483647 h 50"/>
              <a:gd name="T52" fmla="*/ 2147483647 w 56"/>
              <a:gd name="T53" fmla="*/ 2147483647 h 50"/>
              <a:gd name="T54" fmla="*/ 2147483647 w 56"/>
              <a:gd name="T55" fmla="*/ 2147483647 h 50"/>
              <a:gd name="T56" fmla="*/ 2147483647 w 56"/>
              <a:gd name="T57" fmla="*/ 2147483647 h 50"/>
              <a:gd name="T58" fmla="*/ 2147483647 w 56"/>
              <a:gd name="T59" fmla="*/ 2147483647 h 50"/>
              <a:gd name="T60" fmla="*/ 2147483647 w 56"/>
              <a:gd name="T61" fmla="*/ 2147483647 h 50"/>
              <a:gd name="T62" fmla="*/ 2147483647 w 56"/>
              <a:gd name="T63" fmla="*/ 2147483647 h 50"/>
              <a:gd name="T64" fmla="*/ 2147483647 w 56"/>
              <a:gd name="T65" fmla="*/ 2147483647 h 50"/>
              <a:gd name="T66" fmla="*/ 2147483647 w 56"/>
              <a:gd name="T67" fmla="*/ 2147483647 h 50"/>
              <a:gd name="T68" fmla="*/ 2147483647 w 56"/>
              <a:gd name="T69" fmla="*/ 2147483647 h 50"/>
              <a:gd name="T70" fmla="*/ 2147483647 w 56"/>
              <a:gd name="T71" fmla="*/ 2147483647 h 50"/>
              <a:gd name="T72" fmla="*/ 2147483647 w 56"/>
              <a:gd name="T73" fmla="*/ 2147483647 h 50"/>
              <a:gd name="T74" fmla="*/ 2147483647 w 56"/>
              <a:gd name="T75" fmla="*/ 2147483647 h 50"/>
              <a:gd name="T76" fmla="*/ 2147483647 w 56"/>
              <a:gd name="T77" fmla="*/ 2147483647 h 50"/>
              <a:gd name="T78" fmla="*/ 2147483647 w 56"/>
              <a:gd name="T79" fmla="*/ 2147483647 h 50"/>
              <a:gd name="T80" fmla="*/ 2147483647 w 56"/>
              <a:gd name="T81" fmla="*/ 2147483647 h 50"/>
              <a:gd name="T82" fmla="*/ 2147483647 w 56"/>
              <a:gd name="T83" fmla="*/ 2147483647 h 50"/>
              <a:gd name="T84" fmla="*/ 2147483647 w 56"/>
              <a:gd name="T85" fmla="*/ 2147483647 h 50"/>
              <a:gd name="T86" fmla="*/ 2147483647 w 56"/>
              <a:gd name="T87" fmla="*/ 2147483647 h 50"/>
              <a:gd name="T88" fmla="*/ 2147483647 w 56"/>
              <a:gd name="T89" fmla="*/ 0 h 50"/>
              <a:gd name="T90" fmla="*/ 2147483647 w 56"/>
              <a:gd name="T91" fmla="*/ 0 h 50"/>
              <a:gd name="T92" fmla="*/ 2147483647 w 56"/>
              <a:gd name="T93" fmla="*/ 0 h 50"/>
              <a:gd name="T94" fmla="*/ 2147483647 w 56"/>
              <a:gd name="T95" fmla="*/ 0 h 50"/>
              <a:gd name="T96" fmla="*/ 2147483647 w 56"/>
              <a:gd name="T97" fmla="*/ 0 h 50"/>
              <a:gd name="T98" fmla="*/ 2147483647 w 56"/>
              <a:gd name="T99" fmla="*/ 0 h 50"/>
              <a:gd name="T100" fmla="*/ 2147483647 w 56"/>
              <a:gd name="T101" fmla="*/ 2147483647 h 50"/>
              <a:gd name="T102" fmla="*/ 2147483647 w 56"/>
              <a:gd name="T103" fmla="*/ 2147483647 h 50"/>
              <a:gd name="T104" fmla="*/ 2147483647 w 56"/>
              <a:gd name="T105" fmla="*/ 2147483647 h 50"/>
              <a:gd name="T106" fmla="*/ 2147483647 w 56"/>
              <a:gd name="T107" fmla="*/ 2147483647 h 50"/>
              <a:gd name="T108" fmla="*/ 2147483647 w 56"/>
              <a:gd name="T109" fmla="*/ 2147483647 h 50"/>
              <a:gd name="T110" fmla="*/ 2147483647 w 56"/>
              <a:gd name="T111" fmla="*/ 2147483647 h 50"/>
              <a:gd name="T112" fmla="*/ 0 w 56"/>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0"/>
              <a:gd name="T173" fmla="*/ 56 w 56"/>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0">
                <a:moveTo>
                  <a:pt x="0" y="6"/>
                </a:moveTo>
                <a:lnTo>
                  <a:pt x="1" y="13"/>
                </a:lnTo>
                <a:lnTo>
                  <a:pt x="4" y="21"/>
                </a:lnTo>
                <a:lnTo>
                  <a:pt x="7" y="27"/>
                </a:lnTo>
                <a:lnTo>
                  <a:pt x="10" y="34"/>
                </a:lnTo>
                <a:lnTo>
                  <a:pt x="14" y="39"/>
                </a:lnTo>
                <a:lnTo>
                  <a:pt x="20" y="43"/>
                </a:lnTo>
                <a:lnTo>
                  <a:pt x="26" y="46"/>
                </a:lnTo>
                <a:lnTo>
                  <a:pt x="34" y="44"/>
                </a:lnTo>
                <a:lnTo>
                  <a:pt x="35" y="46"/>
                </a:lnTo>
                <a:lnTo>
                  <a:pt x="35" y="47"/>
                </a:lnTo>
                <a:lnTo>
                  <a:pt x="36" y="47"/>
                </a:lnTo>
                <a:lnTo>
                  <a:pt x="38" y="47"/>
                </a:lnTo>
                <a:lnTo>
                  <a:pt x="39" y="49"/>
                </a:lnTo>
                <a:lnTo>
                  <a:pt x="41" y="49"/>
                </a:lnTo>
                <a:lnTo>
                  <a:pt x="44" y="50"/>
                </a:lnTo>
                <a:lnTo>
                  <a:pt x="47" y="49"/>
                </a:lnTo>
                <a:lnTo>
                  <a:pt x="50" y="47"/>
                </a:lnTo>
                <a:lnTo>
                  <a:pt x="51" y="46"/>
                </a:lnTo>
                <a:lnTo>
                  <a:pt x="53" y="43"/>
                </a:lnTo>
                <a:lnTo>
                  <a:pt x="54" y="40"/>
                </a:lnTo>
                <a:lnTo>
                  <a:pt x="56" y="37"/>
                </a:lnTo>
                <a:lnTo>
                  <a:pt x="56" y="34"/>
                </a:lnTo>
                <a:lnTo>
                  <a:pt x="56" y="33"/>
                </a:lnTo>
                <a:lnTo>
                  <a:pt x="56" y="30"/>
                </a:lnTo>
                <a:lnTo>
                  <a:pt x="54" y="28"/>
                </a:lnTo>
                <a:lnTo>
                  <a:pt x="54" y="25"/>
                </a:lnTo>
                <a:lnTo>
                  <a:pt x="53" y="22"/>
                </a:lnTo>
                <a:lnTo>
                  <a:pt x="51" y="21"/>
                </a:lnTo>
                <a:lnTo>
                  <a:pt x="50" y="19"/>
                </a:lnTo>
                <a:lnTo>
                  <a:pt x="48" y="18"/>
                </a:lnTo>
                <a:lnTo>
                  <a:pt x="47" y="16"/>
                </a:lnTo>
                <a:lnTo>
                  <a:pt x="44" y="15"/>
                </a:lnTo>
                <a:lnTo>
                  <a:pt x="42" y="12"/>
                </a:lnTo>
                <a:lnTo>
                  <a:pt x="41" y="10"/>
                </a:lnTo>
                <a:lnTo>
                  <a:pt x="39" y="9"/>
                </a:lnTo>
                <a:lnTo>
                  <a:pt x="38" y="7"/>
                </a:lnTo>
                <a:lnTo>
                  <a:pt x="36" y="4"/>
                </a:lnTo>
                <a:lnTo>
                  <a:pt x="36" y="3"/>
                </a:lnTo>
                <a:lnTo>
                  <a:pt x="35" y="3"/>
                </a:lnTo>
                <a:lnTo>
                  <a:pt x="32" y="2"/>
                </a:lnTo>
                <a:lnTo>
                  <a:pt x="31" y="2"/>
                </a:lnTo>
                <a:lnTo>
                  <a:pt x="28" y="0"/>
                </a:lnTo>
                <a:lnTo>
                  <a:pt x="25" y="0"/>
                </a:lnTo>
                <a:lnTo>
                  <a:pt x="23" y="0"/>
                </a:lnTo>
                <a:lnTo>
                  <a:pt x="20" y="0"/>
                </a:lnTo>
                <a:lnTo>
                  <a:pt x="19" y="0"/>
                </a:lnTo>
                <a:lnTo>
                  <a:pt x="17" y="0"/>
                </a:lnTo>
                <a:lnTo>
                  <a:pt x="16" y="2"/>
                </a:lnTo>
                <a:lnTo>
                  <a:pt x="13" y="2"/>
                </a:lnTo>
                <a:lnTo>
                  <a:pt x="10" y="2"/>
                </a:lnTo>
                <a:lnTo>
                  <a:pt x="7" y="3"/>
                </a:lnTo>
                <a:lnTo>
                  <a:pt x="4" y="3"/>
                </a:lnTo>
                <a:lnTo>
                  <a:pt x="2" y="4"/>
                </a:lnTo>
                <a:lnTo>
                  <a:pt x="0" y="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3" name="Freeform 84"/>
          <p:cNvSpPr>
            <a:spLocks/>
          </p:cNvSpPr>
          <p:nvPr/>
        </p:nvSpPr>
        <p:spPr bwMode="auto">
          <a:xfrm>
            <a:off x="6727828" y="4238628"/>
            <a:ext cx="79375" cy="79375"/>
          </a:xfrm>
          <a:custGeom>
            <a:avLst/>
            <a:gdLst>
              <a:gd name="T0" fmla="*/ 0 w 56"/>
              <a:gd name="T1" fmla="*/ 2147483647 h 50"/>
              <a:gd name="T2" fmla="*/ 2147483647 w 56"/>
              <a:gd name="T3" fmla="*/ 2147483647 h 50"/>
              <a:gd name="T4" fmla="*/ 2147483647 w 56"/>
              <a:gd name="T5" fmla="*/ 2147483647 h 50"/>
              <a:gd name="T6" fmla="*/ 2147483647 w 56"/>
              <a:gd name="T7" fmla="*/ 2147483647 h 50"/>
              <a:gd name="T8" fmla="*/ 2147483647 w 56"/>
              <a:gd name="T9" fmla="*/ 2147483647 h 50"/>
              <a:gd name="T10" fmla="*/ 2147483647 w 56"/>
              <a:gd name="T11" fmla="*/ 2147483647 h 50"/>
              <a:gd name="T12" fmla="*/ 2147483647 w 56"/>
              <a:gd name="T13" fmla="*/ 2147483647 h 50"/>
              <a:gd name="T14" fmla="*/ 2147483647 w 56"/>
              <a:gd name="T15" fmla="*/ 2147483647 h 50"/>
              <a:gd name="T16" fmla="*/ 2147483647 w 56"/>
              <a:gd name="T17" fmla="*/ 2147483647 h 50"/>
              <a:gd name="T18" fmla="*/ 2147483647 w 56"/>
              <a:gd name="T19" fmla="*/ 2147483647 h 50"/>
              <a:gd name="T20" fmla="*/ 2147483647 w 56"/>
              <a:gd name="T21" fmla="*/ 2147483647 h 50"/>
              <a:gd name="T22" fmla="*/ 2147483647 w 56"/>
              <a:gd name="T23" fmla="*/ 2147483647 h 50"/>
              <a:gd name="T24" fmla="*/ 2147483647 w 56"/>
              <a:gd name="T25" fmla="*/ 2147483647 h 50"/>
              <a:gd name="T26" fmla="*/ 2147483647 w 56"/>
              <a:gd name="T27" fmla="*/ 2147483647 h 50"/>
              <a:gd name="T28" fmla="*/ 2147483647 w 56"/>
              <a:gd name="T29" fmla="*/ 2147483647 h 50"/>
              <a:gd name="T30" fmla="*/ 2147483647 w 56"/>
              <a:gd name="T31" fmla="*/ 2147483647 h 50"/>
              <a:gd name="T32" fmla="*/ 2147483647 w 56"/>
              <a:gd name="T33" fmla="*/ 2147483647 h 50"/>
              <a:gd name="T34" fmla="*/ 2147483647 w 56"/>
              <a:gd name="T35" fmla="*/ 2147483647 h 50"/>
              <a:gd name="T36" fmla="*/ 2147483647 w 56"/>
              <a:gd name="T37" fmla="*/ 2147483647 h 50"/>
              <a:gd name="T38" fmla="*/ 2147483647 w 56"/>
              <a:gd name="T39" fmla="*/ 2147483647 h 50"/>
              <a:gd name="T40" fmla="*/ 2147483647 w 56"/>
              <a:gd name="T41" fmla="*/ 2147483647 h 50"/>
              <a:gd name="T42" fmla="*/ 2147483647 w 56"/>
              <a:gd name="T43" fmla="*/ 2147483647 h 50"/>
              <a:gd name="T44" fmla="*/ 2147483647 w 56"/>
              <a:gd name="T45" fmla="*/ 2147483647 h 50"/>
              <a:gd name="T46" fmla="*/ 2147483647 w 56"/>
              <a:gd name="T47" fmla="*/ 2147483647 h 50"/>
              <a:gd name="T48" fmla="*/ 2147483647 w 56"/>
              <a:gd name="T49" fmla="*/ 2147483647 h 50"/>
              <a:gd name="T50" fmla="*/ 2147483647 w 56"/>
              <a:gd name="T51" fmla="*/ 2147483647 h 50"/>
              <a:gd name="T52" fmla="*/ 2147483647 w 56"/>
              <a:gd name="T53" fmla="*/ 2147483647 h 50"/>
              <a:gd name="T54" fmla="*/ 2147483647 w 56"/>
              <a:gd name="T55" fmla="*/ 2147483647 h 50"/>
              <a:gd name="T56" fmla="*/ 2147483647 w 56"/>
              <a:gd name="T57" fmla="*/ 2147483647 h 50"/>
              <a:gd name="T58" fmla="*/ 2147483647 w 56"/>
              <a:gd name="T59" fmla="*/ 2147483647 h 50"/>
              <a:gd name="T60" fmla="*/ 2147483647 w 56"/>
              <a:gd name="T61" fmla="*/ 2147483647 h 50"/>
              <a:gd name="T62" fmla="*/ 2147483647 w 56"/>
              <a:gd name="T63" fmla="*/ 2147483647 h 50"/>
              <a:gd name="T64" fmla="*/ 2147483647 w 56"/>
              <a:gd name="T65" fmla="*/ 2147483647 h 50"/>
              <a:gd name="T66" fmla="*/ 2147483647 w 56"/>
              <a:gd name="T67" fmla="*/ 2147483647 h 50"/>
              <a:gd name="T68" fmla="*/ 2147483647 w 56"/>
              <a:gd name="T69" fmla="*/ 2147483647 h 50"/>
              <a:gd name="T70" fmla="*/ 2147483647 w 56"/>
              <a:gd name="T71" fmla="*/ 2147483647 h 50"/>
              <a:gd name="T72" fmla="*/ 2147483647 w 56"/>
              <a:gd name="T73" fmla="*/ 2147483647 h 50"/>
              <a:gd name="T74" fmla="*/ 2147483647 w 56"/>
              <a:gd name="T75" fmla="*/ 2147483647 h 50"/>
              <a:gd name="T76" fmla="*/ 2147483647 w 56"/>
              <a:gd name="T77" fmla="*/ 2147483647 h 50"/>
              <a:gd name="T78" fmla="*/ 2147483647 w 56"/>
              <a:gd name="T79" fmla="*/ 2147483647 h 50"/>
              <a:gd name="T80" fmla="*/ 2147483647 w 56"/>
              <a:gd name="T81" fmla="*/ 2147483647 h 50"/>
              <a:gd name="T82" fmla="*/ 2147483647 w 56"/>
              <a:gd name="T83" fmla="*/ 2147483647 h 50"/>
              <a:gd name="T84" fmla="*/ 2147483647 w 56"/>
              <a:gd name="T85" fmla="*/ 2147483647 h 50"/>
              <a:gd name="T86" fmla="*/ 2147483647 w 56"/>
              <a:gd name="T87" fmla="*/ 2147483647 h 50"/>
              <a:gd name="T88" fmla="*/ 2147483647 w 56"/>
              <a:gd name="T89" fmla="*/ 0 h 50"/>
              <a:gd name="T90" fmla="*/ 2147483647 w 56"/>
              <a:gd name="T91" fmla="*/ 0 h 50"/>
              <a:gd name="T92" fmla="*/ 2147483647 w 56"/>
              <a:gd name="T93" fmla="*/ 0 h 50"/>
              <a:gd name="T94" fmla="*/ 2147483647 w 56"/>
              <a:gd name="T95" fmla="*/ 0 h 50"/>
              <a:gd name="T96" fmla="*/ 2147483647 w 56"/>
              <a:gd name="T97" fmla="*/ 0 h 50"/>
              <a:gd name="T98" fmla="*/ 2147483647 w 56"/>
              <a:gd name="T99" fmla="*/ 0 h 50"/>
              <a:gd name="T100" fmla="*/ 2147483647 w 56"/>
              <a:gd name="T101" fmla="*/ 2147483647 h 50"/>
              <a:gd name="T102" fmla="*/ 2147483647 w 56"/>
              <a:gd name="T103" fmla="*/ 2147483647 h 50"/>
              <a:gd name="T104" fmla="*/ 2147483647 w 56"/>
              <a:gd name="T105" fmla="*/ 2147483647 h 50"/>
              <a:gd name="T106" fmla="*/ 2147483647 w 56"/>
              <a:gd name="T107" fmla="*/ 2147483647 h 50"/>
              <a:gd name="T108" fmla="*/ 2147483647 w 56"/>
              <a:gd name="T109" fmla="*/ 2147483647 h 50"/>
              <a:gd name="T110" fmla="*/ 2147483647 w 56"/>
              <a:gd name="T111" fmla="*/ 2147483647 h 50"/>
              <a:gd name="T112" fmla="*/ 0 w 56"/>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0"/>
              <a:gd name="T173" fmla="*/ 56 w 56"/>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0">
                <a:moveTo>
                  <a:pt x="0" y="6"/>
                </a:moveTo>
                <a:lnTo>
                  <a:pt x="1" y="13"/>
                </a:lnTo>
                <a:lnTo>
                  <a:pt x="4" y="21"/>
                </a:lnTo>
                <a:lnTo>
                  <a:pt x="7" y="27"/>
                </a:lnTo>
                <a:lnTo>
                  <a:pt x="10" y="34"/>
                </a:lnTo>
                <a:lnTo>
                  <a:pt x="14" y="39"/>
                </a:lnTo>
                <a:lnTo>
                  <a:pt x="20" y="43"/>
                </a:lnTo>
                <a:lnTo>
                  <a:pt x="26" y="46"/>
                </a:lnTo>
                <a:lnTo>
                  <a:pt x="34" y="44"/>
                </a:lnTo>
                <a:lnTo>
                  <a:pt x="35" y="46"/>
                </a:lnTo>
                <a:lnTo>
                  <a:pt x="35" y="47"/>
                </a:lnTo>
                <a:lnTo>
                  <a:pt x="36" y="47"/>
                </a:lnTo>
                <a:lnTo>
                  <a:pt x="38" y="47"/>
                </a:lnTo>
                <a:lnTo>
                  <a:pt x="39" y="49"/>
                </a:lnTo>
                <a:lnTo>
                  <a:pt x="41" y="49"/>
                </a:lnTo>
                <a:lnTo>
                  <a:pt x="44" y="50"/>
                </a:lnTo>
                <a:lnTo>
                  <a:pt x="47" y="49"/>
                </a:lnTo>
                <a:lnTo>
                  <a:pt x="50" y="47"/>
                </a:lnTo>
                <a:lnTo>
                  <a:pt x="51" y="46"/>
                </a:lnTo>
                <a:lnTo>
                  <a:pt x="53" y="43"/>
                </a:lnTo>
                <a:lnTo>
                  <a:pt x="54" y="40"/>
                </a:lnTo>
                <a:lnTo>
                  <a:pt x="56" y="37"/>
                </a:lnTo>
                <a:lnTo>
                  <a:pt x="56" y="34"/>
                </a:lnTo>
                <a:lnTo>
                  <a:pt x="56" y="33"/>
                </a:lnTo>
                <a:lnTo>
                  <a:pt x="56" y="30"/>
                </a:lnTo>
                <a:lnTo>
                  <a:pt x="54" y="28"/>
                </a:lnTo>
                <a:lnTo>
                  <a:pt x="54" y="25"/>
                </a:lnTo>
                <a:lnTo>
                  <a:pt x="53" y="22"/>
                </a:lnTo>
                <a:lnTo>
                  <a:pt x="51" y="21"/>
                </a:lnTo>
                <a:lnTo>
                  <a:pt x="50" y="19"/>
                </a:lnTo>
                <a:lnTo>
                  <a:pt x="48" y="18"/>
                </a:lnTo>
                <a:lnTo>
                  <a:pt x="47" y="16"/>
                </a:lnTo>
                <a:lnTo>
                  <a:pt x="44" y="15"/>
                </a:lnTo>
                <a:lnTo>
                  <a:pt x="42" y="12"/>
                </a:lnTo>
                <a:lnTo>
                  <a:pt x="41" y="10"/>
                </a:lnTo>
                <a:lnTo>
                  <a:pt x="39" y="9"/>
                </a:lnTo>
                <a:lnTo>
                  <a:pt x="38" y="7"/>
                </a:lnTo>
                <a:lnTo>
                  <a:pt x="36" y="4"/>
                </a:lnTo>
                <a:lnTo>
                  <a:pt x="36" y="3"/>
                </a:lnTo>
                <a:lnTo>
                  <a:pt x="35" y="3"/>
                </a:lnTo>
                <a:lnTo>
                  <a:pt x="32" y="2"/>
                </a:lnTo>
                <a:lnTo>
                  <a:pt x="31" y="2"/>
                </a:lnTo>
                <a:lnTo>
                  <a:pt x="28" y="0"/>
                </a:lnTo>
                <a:lnTo>
                  <a:pt x="25" y="0"/>
                </a:lnTo>
                <a:lnTo>
                  <a:pt x="23" y="0"/>
                </a:lnTo>
                <a:lnTo>
                  <a:pt x="20" y="0"/>
                </a:lnTo>
                <a:lnTo>
                  <a:pt x="19" y="0"/>
                </a:lnTo>
                <a:lnTo>
                  <a:pt x="17" y="0"/>
                </a:lnTo>
                <a:lnTo>
                  <a:pt x="16" y="2"/>
                </a:lnTo>
                <a:lnTo>
                  <a:pt x="13" y="2"/>
                </a:lnTo>
                <a:lnTo>
                  <a:pt x="10" y="2"/>
                </a:lnTo>
                <a:lnTo>
                  <a:pt x="7" y="3"/>
                </a:lnTo>
                <a:lnTo>
                  <a:pt x="4" y="3"/>
                </a:lnTo>
                <a:lnTo>
                  <a:pt x="2" y="4"/>
                </a:lnTo>
                <a:lnTo>
                  <a:pt x="0" y="6"/>
                </a:lnTo>
              </a:path>
            </a:pathLst>
          </a:custGeom>
          <a:solidFill>
            <a:srgbClr val="FFFF00"/>
          </a:solidFill>
          <a:ln w="4763">
            <a:solidFill>
              <a:srgbClr val="990000"/>
            </a:solidFill>
            <a:round/>
            <a:headEnd/>
            <a:tailEnd/>
          </a:ln>
        </p:spPr>
        <p:txBody>
          <a:bodyPr/>
          <a:lstStyle/>
          <a:p>
            <a:endParaRPr lang="en-US"/>
          </a:p>
        </p:txBody>
      </p:sp>
      <p:sp>
        <p:nvSpPr>
          <p:cNvPr id="53334" name="Freeform 85"/>
          <p:cNvSpPr>
            <a:spLocks/>
          </p:cNvSpPr>
          <p:nvPr/>
        </p:nvSpPr>
        <p:spPr bwMode="auto">
          <a:xfrm>
            <a:off x="6796091" y="4308476"/>
            <a:ext cx="39687" cy="82551"/>
          </a:xfrm>
          <a:custGeom>
            <a:avLst/>
            <a:gdLst>
              <a:gd name="T0" fmla="*/ 2147483647 w 28"/>
              <a:gd name="T1" fmla="*/ 2147483647 h 52"/>
              <a:gd name="T2" fmla="*/ 2147483647 w 28"/>
              <a:gd name="T3" fmla="*/ 2147483647 h 52"/>
              <a:gd name="T4" fmla="*/ 2147483647 w 28"/>
              <a:gd name="T5" fmla="*/ 2147483647 h 52"/>
              <a:gd name="T6" fmla="*/ 2147483647 w 28"/>
              <a:gd name="T7" fmla="*/ 2147483647 h 52"/>
              <a:gd name="T8" fmla="*/ 2147483647 w 28"/>
              <a:gd name="T9" fmla="*/ 2147483647 h 52"/>
              <a:gd name="T10" fmla="*/ 2147483647 w 28"/>
              <a:gd name="T11" fmla="*/ 2147483647 h 52"/>
              <a:gd name="T12" fmla="*/ 0 w 28"/>
              <a:gd name="T13" fmla="*/ 2147483647 h 52"/>
              <a:gd name="T14" fmla="*/ 2147483647 w 28"/>
              <a:gd name="T15" fmla="*/ 2147483647 h 52"/>
              <a:gd name="T16" fmla="*/ 2147483647 w 28"/>
              <a:gd name="T17" fmla="*/ 2147483647 h 52"/>
              <a:gd name="T18" fmla="*/ 2147483647 w 28"/>
              <a:gd name="T19" fmla="*/ 2147483647 h 52"/>
              <a:gd name="T20" fmla="*/ 2147483647 w 28"/>
              <a:gd name="T21" fmla="*/ 2147483647 h 52"/>
              <a:gd name="T22" fmla="*/ 2147483647 w 28"/>
              <a:gd name="T23" fmla="*/ 2147483647 h 52"/>
              <a:gd name="T24" fmla="*/ 2147483647 w 28"/>
              <a:gd name="T25" fmla="*/ 2147483647 h 52"/>
              <a:gd name="T26" fmla="*/ 2147483647 w 28"/>
              <a:gd name="T27" fmla="*/ 2147483647 h 52"/>
              <a:gd name="T28" fmla="*/ 2147483647 w 28"/>
              <a:gd name="T29" fmla="*/ 2147483647 h 52"/>
              <a:gd name="T30" fmla="*/ 2147483647 w 28"/>
              <a:gd name="T31" fmla="*/ 2147483647 h 52"/>
              <a:gd name="T32" fmla="*/ 2147483647 w 28"/>
              <a:gd name="T33" fmla="*/ 2147483647 h 52"/>
              <a:gd name="T34" fmla="*/ 2147483647 w 28"/>
              <a:gd name="T35" fmla="*/ 2147483647 h 52"/>
              <a:gd name="T36" fmla="*/ 2147483647 w 28"/>
              <a:gd name="T37" fmla="*/ 2147483647 h 52"/>
              <a:gd name="T38" fmla="*/ 2147483647 w 28"/>
              <a:gd name="T39" fmla="*/ 2147483647 h 52"/>
              <a:gd name="T40" fmla="*/ 2147483647 w 28"/>
              <a:gd name="T41" fmla="*/ 2147483647 h 52"/>
              <a:gd name="T42" fmla="*/ 2147483647 w 28"/>
              <a:gd name="T43" fmla="*/ 2147483647 h 52"/>
              <a:gd name="T44" fmla="*/ 2147483647 w 28"/>
              <a:gd name="T45" fmla="*/ 2147483647 h 52"/>
              <a:gd name="T46" fmla="*/ 2147483647 w 28"/>
              <a:gd name="T47" fmla="*/ 2147483647 h 52"/>
              <a:gd name="T48" fmla="*/ 2147483647 w 28"/>
              <a:gd name="T49" fmla="*/ 2147483647 h 52"/>
              <a:gd name="T50" fmla="*/ 2147483647 w 28"/>
              <a:gd name="T51" fmla="*/ 2147483647 h 52"/>
              <a:gd name="T52" fmla="*/ 2147483647 w 28"/>
              <a:gd name="T53" fmla="*/ 2147483647 h 52"/>
              <a:gd name="T54" fmla="*/ 2147483647 w 28"/>
              <a:gd name="T55" fmla="*/ 2147483647 h 52"/>
              <a:gd name="T56" fmla="*/ 2147483647 w 28"/>
              <a:gd name="T57" fmla="*/ 2147483647 h 52"/>
              <a:gd name="T58" fmla="*/ 2147483647 w 28"/>
              <a:gd name="T59" fmla="*/ 2147483647 h 52"/>
              <a:gd name="T60" fmla="*/ 2147483647 w 28"/>
              <a:gd name="T61" fmla="*/ 2147483647 h 52"/>
              <a:gd name="T62" fmla="*/ 2147483647 w 28"/>
              <a:gd name="T63" fmla="*/ 2147483647 h 52"/>
              <a:gd name="T64" fmla="*/ 2147483647 w 28"/>
              <a:gd name="T65" fmla="*/ 2147483647 h 52"/>
              <a:gd name="T66" fmla="*/ 2147483647 w 28"/>
              <a:gd name="T67" fmla="*/ 0 h 52"/>
              <a:gd name="T68" fmla="*/ 2147483647 w 28"/>
              <a:gd name="T69" fmla="*/ 0 h 52"/>
              <a:gd name="T70" fmla="*/ 2147483647 w 28"/>
              <a:gd name="T71" fmla="*/ 0 h 52"/>
              <a:gd name="T72" fmla="*/ 2147483647 w 28"/>
              <a:gd name="T73" fmla="*/ 0 h 52"/>
              <a:gd name="T74" fmla="*/ 2147483647 w 28"/>
              <a:gd name="T75" fmla="*/ 0 h 52"/>
              <a:gd name="T76" fmla="*/ 2147483647 w 28"/>
              <a:gd name="T77" fmla="*/ 0 h 52"/>
              <a:gd name="T78" fmla="*/ 2147483647 w 28"/>
              <a:gd name="T79" fmla="*/ 0 h 52"/>
              <a:gd name="T80" fmla="*/ 2147483647 w 28"/>
              <a:gd name="T81" fmla="*/ 2147483647 h 52"/>
              <a:gd name="T82" fmla="*/ 2147483647 w 28"/>
              <a:gd name="T83" fmla="*/ 2147483647 h 52"/>
              <a:gd name="T84" fmla="*/ 2147483647 w 28"/>
              <a:gd name="T85" fmla="*/ 2147483647 h 52"/>
              <a:gd name="T86" fmla="*/ 2147483647 w 28"/>
              <a:gd name="T87" fmla="*/ 2147483647 h 52"/>
              <a:gd name="T88" fmla="*/ 2147483647 w 28"/>
              <a:gd name="T89" fmla="*/ 2147483647 h 52"/>
              <a:gd name="T90" fmla="*/ 2147483647 w 28"/>
              <a:gd name="T91" fmla="*/ 2147483647 h 52"/>
              <a:gd name="T92" fmla="*/ 2147483647 w 28"/>
              <a:gd name="T93" fmla="*/ 2147483647 h 52"/>
              <a:gd name="T94" fmla="*/ 2147483647 w 28"/>
              <a:gd name="T95" fmla="*/ 2147483647 h 52"/>
              <a:gd name="T96" fmla="*/ 2147483647 w 28"/>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8"/>
              <a:gd name="T148" fmla="*/ 0 h 52"/>
              <a:gd name="T149" fmla="*/ 28 w 28"/>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8" h="52">
                <a:moveTo>
                  <a:pt x="3" y="18"/>
                </a:moveTo>
                <a:lnTo>
                  <a:pt x="3" y="21"/>
                </a:lnTo>
                <a:lnTo>
                  <a:pt x="3" y="26"/>
                </a:lnTo>
                <a:lnTo>
                  <a:pt x="3" y="30"/>
                </a:lnTo>
                <a:lnTo>
                  <a:pt x="2" y="35"/>
                </a:lnTo>
                <a:lnTo>
                  <a:pt x="2" y="37"/>
                </a:lnTo>
                <a:lnTo>
                  <a:pt x="0" y="42"/>
                </a:lnTo>
                <a:lnTo>
                  <a:pt x="2" y="45"/>
                </a:lnTo>
                <a:lnTo>
                  <a:pt x="3" y="48"/>
                </a:lnTo>
                <a:lnTo>
                  <a:pt x="5" y="48"/>
                </a:lnTo>
                <a:lnTo>
                  <a:pt x="6" y="49"/>
                </a:lnTo>
                <a:lnTo>
                  <a:pt x="9" y="49"/>
                </a:lnTo>
                <a:lnTo>
                  <a:pt x="11" y="49"/>
                </a:lnTo>
                <a:lnTo>
                  <a:pt x="12" y="49"/>
                </a:lnTo>
                <a:lnTo>
                  <a:pt x="15" y="49"/>
                </a:lnTo>
                <a:lnTo>
                  <a:pt x="18" y="51"/>
                </a:lnTo>
                <a:lnTo>
                  <a:pt x="20" y="52"/>
                </a:lnTo>
                <a:lnTo>
                  <a:pt x="21" y="52"/>
                </a:lnTo>
                <a:lnTo>
                  <a:pt x="23" y="52"/>
                </a:lnTo>
                <a:lnTo>
                  <a:pt x="24" y="51"/>
                </a:lnTo>
                <a:lnTo>
                  <a:pt x="25" y="49"/>
                </a:lnTo>
                <a:lnTo>
                  <a:pt x="27" y="48"/>
                </a:lnTo>
                <a:lnTo>
                  <a:pt x="28" y="46"/>
                </a:lnTo>
                <a:lnTo>
                  <a:pt x="28" y="45"/>
                </a:lnTo>
                <a:lnTo>
                  <a:pt x="28" y="42"/>
                </a:lnTo>
                <a:lnTo>
                  <a:pt x="28" y="37"/>
                </a:lnTo>
                <a:lnTo>
                  <a:pt x="28" y="32"/>
                </a:lnTo>
                <a:lnTo>
                  <a:pt x="28" y="26"/>
                </a:lnTo>
                <a:lnTo>
                  <a:pt x="28" y="21"/>
                </a:lnTo>
                <a:lnTo>
                  <a:pt x="27" y="15"/>
                </a:lnTo>
                <a:lnTo>
                  <a:pt x="24" y="11"/>
                </a:lnTo>
                <a:lnTo>
                  <a:pt x="23" y="6"/>
                </a:lnTo>
                <a:lnTo>
                  <a:pt x="18" y="2"/>
                </a:lnTo>
                <a:lnTo>
                  <a:pt x="17" y="0"/>
                </a:lnTo>
                <a:lnTo>
                  <a:pt x="15" y="0"/>
                </a:lnTo>
                <a:lnTo>
                  <a:pt x="14" y="0"/>
                </a:lnTo>
                <a:lnTo>
                  <a:pt x="12" y="0"/>
                </a:lnTo>
                <a:lnTo>
                  <a:pt x="11" y="0"/>
                </a:lnTo>
                <a:lnTo>
                  <a:pt x="9" y="0"/>
                </a:lnTo>
                <a:lnTo>
                  <a:pt x="9" y="2"/>
                </a:lnTo>
                <a:lnTo>
                  <a:pt x="8" y="3"/>
                </a:lnTo>
                <a:lnTo>
                  <a:pt x="6" y="5"/>
                </a:lnTo>
                <a:lnTo>
                  <a:pt x="5" y="6"/>
                </a:lnTo>
                <a:lnTo>
                  <a:pt x="5" y="8"/>
                </a:lnTo>
                <a:lnTo>
                  <a:pt x="3" y="11"/>
                </a:lnTo>
                <a:lnTo>
                  <a:pt x="3" y="12"/>
                </a:lnTo>
                <a:lnTo>
                  <a:pt x="3" y="15"/>
                </a:lnTo>
                <a:lnTo>
                  <a:pt x="3"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5" name="Freeform 86"/>
          <p:cNvSpPr>
            <a:spLocks/>
          </p:cNvSpPr>
          <p:nvPr/>
        </p:nvSpPr>
        <p:spPr bwMode="auto">
          <a:xfrm>
            <a:off x="6796091" y="4308476"/>
            <a:ext cx="39687" cy="82551"/>
          </a:xfrm>
          <a:custGeom>
            <a:avLst/>
            <a:gdLst>
              <a:gd name="T0" fmla="*/ 2147483647 w 28"/>
              <a:gd name="T1" fmla="*/ 2147483647 h 52"/>
              <a:gd name="T2" fmla="*/ 2147483647 w 28"/>
              <a:gd name="T3" fmla="*/ 2147483647 h 52"/>
              <a:gd name="T4" fmla="*/ 2147483647 w 28"/>
              <a:gd name="T5" fmla="*/ 2147483647 h 52"/>
              <a:gd name="T6" fmla="*/ 2147483647 w 28"/>
              <a:gd name="T7" fmla="*/ 2147483647 h 52"/>
              <a:gd name="T8" fmla="*/ 2147483647 w 28"/>
              <a:gd name="T9" fmla="*/ 2147483647 h 52"/>
              <a:gd name="T10" fmla="*/ 2147483647 w 28"/>
              <a:gd name="T11" fmla="*/ 2147483647 h 52"/>
              <a:gd name="T12" fmla="*/ 0 w 28"/>
              <a:gd name="T13" fmla="*/ 2147483647 h 52"/>
              <a:gd name="T14" fmla="*/ 2147483647 w 28"/>
              <a:gd name="T15" fmla="*/ 2147483647 h 52"/>
              <a:gd name="T16" fmla="*/ 2147483647 w 28"/>
              <a:gd name="T17" fmla="*/ 2147483647 h 52"/>
              <a:gd name="T18" fmla="*/ 2147483647 w 28"/>
              <a:gd name="T19" fmla="*/ 2147483647 h 52"/>
              <a:gd name="T20" fmla="*/ 2147483647 w 28"/>
              <a:gd name="T21" fmla="*/ 2147483647 h 52"/>
              <a:gd name="T22" fmla="*/ 2147483647 w 28"/>
              <a:gd name="T23" fmla="*/ 2147483647 h 52"/>
              <a:gd name="T24" fmla="*/ 2147483647 w 28"/>
              <a:gd name="T25" fmla="*/ 2147483647 h 52"/>
              <a:gd name="T26" fmla="*/ 2147483647 w 28"/>
              <a:gd name="T27" fmla="*/ 2147483647 h 52"/>
              <a:gd name="T28" fmla="*/ 2147483647 w 28"/>
              <a:gd name="T29" fmla="*/ 2147483647 h 52"/>
              <a:gd name="T30" fmla="*/ 2147483647 w 28"/>
              <a:gd name="T31" fmla="*/ 2147483647 h 52"/>
              <a:gd name="T32" fmla="*/ 2147483647 w 28"/>
              <a:gd name="T33" fmla="*/ 2147483647 h 52"/>
              <a:gd name="T34" fmla="*/ 2147483647 w 28"/>
              <a:gd name="T35" fmla="*/ 2147483647 h 52"/>
              <a:gd name="T36" fmla="*/ 2147483647 w 28"/>
              <a:gd name="T37" fmla="*/ 2147483647 h 52"/>
              <a:gd name="T38" fmla="*/ 2147483647 w 28"/>
              <a:gd name="T39" fmla="*/ 2147483647 h 52"/>
              <a:gd name="T40" fmla="*/ 2147483647 w 28"/>
              <a:gd name="T41" fmla="*/ 2147483647 h 52"/>
              <a:gd name="T42" fmla="*/ 2147483647 w 28"/>
              <a:gd name="T43" fmla="*/ 2147483647 h 52"/>
              <a:gd name="T44" fmla="*/ 2147483647 w 28"/>
              <a:gd name="T45" fmla="*/ 2147483647 h 52"/>
              <a:gd name="T46" fmla="*/ 2147483647 w 28"/>
              <a:gd name="T47" fmla="*/ 2147483647 h 52"/>
              <a:gd name="T48" fmla="*/ 2147483647 w 28"/>
              <a:gd name="T49" fmla="*/ 2147483647 h 52"/>
              <a:gd name="T50" fmla="*/ 2147483647 w 28"/>
              <a:gd name="T51" fmla="*/ 2147483647 h 52"/>
              <a:gd name="T52" fmla="*/ 2147483647 w 28"/>
              <a:gd name="T53" fmla="*/ 2147483647 h 52"/>
              <a:gd name="T54" fmla="*/ 2147483647 w 28"/>
              <a:gd name="T55" fmla="*/ 2147483647 h 52"/>
              <a:gd name="T56" fmla="*/ 2147483647 w 28"/>
              <a:gd name="T57" fmla="*/ 2147483647 h 52"/>
              <a:gd name="T58" fmla="*/ 2147483647 w 28"/>
              <a:gd name="T59" fmla="*/ 2147483647 h 52"/>
              <a:gd name="T60" fmla="*/ 2147483647 w 28"/>
              <a:gd name="T61" fmla="*/ 2147483647 h 52"/>
              <a:gd name="T62" fmla="*/ 2147483647 w 28"/>
              <a:gd name="T63" fmla="*/ 2147483647 h 52"/>
              <a:gd name="T64" fmla="*/ 2147483647 w 28"/>
              <a:gd name="T65" fmla="*/ 2147483647 h 52"/>
              <a:gd name="T66" fmla="*/ 2147483647 w 28"/>
              <a:gd name="T67" fmla="*/ 0 h 52"/>
              <a:gd name="T68" fmla="*/ 2147483647 w 28"/>
              <a:gd name="T69" fmla="*/ 0 h 52"/>
              <a:gd name="T70" fmla="*/ 2147483647 w 28"/>
              <a:gd name="T71" fmla="*/ 0 h 52"/>
              <a:gd name="T72" fmla="*/ 2147483647 w 28"/>
              <a:gd name="T73" fmla="*/ 0 h 52"/>
              <a:gd name="T74" fmla="*/ 2147483647 w 28"/>
              <a:gd name="T75" fmla="*/ 0 h 52"/>
              <a:gd name="T76" fmla="*/ 2147483647 w 28"/>
              <a:gd name="T77" fmla="*/ 0 h 52"/>
              <a:gd name="T78" fmla="*/ 2147483647 w 28"/>
              <a:gd name="T79" fmla="*/ 0 h 52"/>
              <a:gd name="T80" fmla="*/ 2147483647 w 28"/>
              <a:gd name="T81" fmla="*/ 2147483647 h 52"/>
              <a:gd name="T82" fmla="*/ 2147483647 w 28"/>
              <a:gd name="T83" fmla="*/ 2147483647 h 52"/>
              <a:gd name="T84" fmla="*/ 2147483647 w 28"/>
              <a:gd name="T85" fmla="*/ 2147483647 h 52"/>
              <a:gd name="T86" fmla="*/ 2147483647 w 28"/>
              <a:gd name="T87" fmla="*/ 2147483647 h 52"/>
              <a:gd name="T88" fmla="*/ 2147483647 w 28"/>
              <a:gd name="T89" fmla="*/ 2147483647 h 52"/>
              <a:gd name="T90" fmla="*/ 2147483647 w 28"/>
              <a:gd name="T91" fmla="*/ 2147483647 h 52"/>
              <a:gd name="T92" fmla="*/ 2147483647 w 28"/>
              <a:gd name="T93" fmla="*/ 2147483647 h 52"/>
              <a:gd name="T94" fmla="*/ 2147483647 w 28"/>
              <a:gd name="T95" fmla="*/ 2147483647 h 52"/>
              <a:gd name="T96" fmla="*/ 2147483647 w 28"/>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8"/>
              <a:gd name="T148" fmla="*/ 0 h 52"/>
              <a:gd name="T149" fmla="*/ 28 w 28"/>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8" h="52">
                <a:moveTo>
                  <a:pt x="3" y="18"/>
                </a:moveTo>
                <a:lnTo>
                  <a:pt x="3" y="21"/>
                </a:lnTo>
                <a:lnTo>
                  <a:pt x="3" y="26"/>
                </a:lnTo>
                <a:lnTo>
                  <a:pt x="3" y="30"/>
                </a:lnTo>
                <a:lnTo>
                  <a:pt x="2" y="35"/>
                </a:lnTo>
                <a:lnTo>
                  <a:pt x="2" y="37"/>
                </a:lnTo>
                <a:lnTo>
                  <a:pt x="0" y="42"/>
                </a:lnTo>
                <a:lnTo>
                  <a:pt x="2" y="45"/>
                </a:lnTo>
                <a:lnTo>
                  <a:pt x="3" y="48"/>
                </a:lnTo>
                <a:lnTo>
                  <a:pt x="5" y="48"/>
                </a:lnTo>
                <a:lnTo>
                  <a:pt x="6" y="49"/>
                </a:lnTo>
                <a:lnTo>
                  <a:pt x="9" y="49"/>
                </a:lnTo>
                <a:lnTo>
                  <a:pt x="11" y="49"/>
                </a:lnTo>
                <a:lnTo>
                  <a:pt x="12" y="49"/>
                </a:lnTo>
                <a:lnTo>
                  <a:pt x="15" y="49"/>
                </a:lnTo>
                <a:lnTo>
                  <a:pt x="18" y="51"/>
                </a:lnTo>
                <a:lnTo>
                  <a:pt x="20" y="52"/>
                </a:lnTo>
                <a:lnTo>
                  <a:pt x="21" y="52"/>
                </a:lnTo>
                <a:lnTo>
                  <a:pt x="23" y="52"/>
                </a:lnTo>
                <a:lnTo>
                  <a:pt x="24" y="51"/>
                </a:lnTo>
                <a:lnTo>
                  <a:pt x="25" y="49"/>
                </a:lnTo>
                <a:lnTo>
                  <a:pt x="27" y="48"/>
                </a:lnTo>
                <a:lnTo>
                  <a:pt x="28" y="46"/>
                </a:lnTo>
                <a:lnTo>
                  <a:pt x="28" y="45"/>
                </a:lnTo>
                <a:lnTo>
                  <a:pt x="28" y="42"/>
                </a:lnTo>
                <a:lnTo>
                  <a:pt x="28" y="37"/>
                </a:lnTo>
                <a:lnTo>
                  <a:pt x="28" y="32"/>
                </a:lnTo>
                <a:lnTo>
                  <a:pt x="28" y="26"/>
                </a:lnTo>
                <a:lnTo>
                  <a:pt x="28" y="21"/>
                </a:lnTo>
                <a:lnTo>
                  <a:pt x="27" y="15"/>
                </a:lnTo>
                <a:lnTo>
                  <a:pt x="24" y="11"/>
                </a:lnTo>
                <a:lnTo>
                  <a:pt x="23" y="6"/>
                </a:lnTo>
                <a:lnTo>
                  <a:pt x="18" y="2"/>
                </a:lnTo>
                <a:lnTo>
                  <a:pt x="17" y="0"/>
                </a:lnTo>
                <a:lnTo>
                  <a:pt x="15" y="0"/>
                </a:lnTo>
                <a:lnTo>
                  <a:pt x="14" y="0"/>
                </a:lnTo>
                <a:lnTo>
                  <a:pt x="12" y="0"/>
                </a:lnTo>
                <a:lnTo>
                  <a:pt x="11" y="0"/>
                </a:lnTo>
                <a:lnTo>
                  <a:pt x="9" y="0"/>
                </a:lnTo>
                <a:lnTo>
                  <a:pt x="9" y="2"/>
                </a:lnTo>
                <a:lnTo>
                  <a:pt x="8" y="3"/>
                </a:lnTo>
                <a:lnTo>
                  <a:pt x="6" y="5"/>
                </a:lnTo>
                <a:lnTo>
                  <a:pt x="5" y="6"/>
                </a:lnTo>
                <a:lnTo>
                  <a:pt x="5" y="8"/>
                </a:lnTo>
                <a:lnTo>
                  <a:pt x="3" y="11"/>
                </a:lnTo>
                <a:lnTo>
                  <a:pt x="3" y="12"/>
                </a:lnTo>
                <a:lnTo>
                  <a:pt x="3" y="15"/>
                </a:lnTo>
                <a:lnTo>
                  <a:pt x="3" y="18"/>
                </a:lnTo>
              </a:path>
            </a:pathLst>
          </a:custGeom>
          <a:solidFill>
            <a:srgbClr val="FFFF00"/>
          </a:solidFill>
          <a:ln w="4763">
            <a:solidFill>
              <a:srgbClr val="990000"/>
            </a:solidFill>
            <a:round/>
            <a:headEnd/>
            <a:tailEnd/>
          </a:ln>
        </p:spPr>
        <p:txBody>
          <a:bodyPr/>
          <a:lstStyle/>
          <a:p>
            <a:endParaRPr lang="en-US"/>
          </a:p>
        </p:txBody>
      </p:sp>
      <p:sp>
        <p:nvSpPr>
          <p:cNvPr id="53336" name="Freeform 87"/>
          <p:cNvSpPr>
            <a:spLocks/>
          </p:cNvSpPr>
          <p:nvPr/>
        </p:nvSpPr>
        <p:spPr bwMode="auto">
          <a:xfrm>
            <a:off x="6262688" y="4038603"/>
            <a:ext cx="685800" cy="239713"/>
          </a:xfrm>
          <a:custGeom>
            <a:avLst/>
            <a:gdLst>
              <a:gd name="T0" fmla="*/ 2147483647 w 486"/>
              <a:gd name="T1" fmla="*/ 2147483647 h 151"/>
              <a:gd name="T2" fmla="*/ 2147483647 w 486"/>
              <a:gd name="T3" fmla="*/ 2147483647 h 151"/>
              <a:gd name="T4" fmla="*/ 2147483647 w 486"/>
              <a:gd name="T5" fmla="*/ 2147483647 h 151"/>
              <a:gd name="T6" fmla="*/ 2147483647 w 486"/>
              <a:gd name="T7" fmla="*/ 2147483647 h 151"/>
              <a:gd name="T8" fmla="*/ 2147483647 w 486"/>
              <a:gd name="T9" fmla="*/ 2147483647 h 151"/>
              <a:gd name="T10" fmla="*/ 2147483647 w 486"/>
              <a:gd name="T11" fmla="*/ 2147483647 h 151"/>
              <a:gd name="T12" fmla="*/ 2147483647 w 486"/>
              <a:gd name="T13" fmla="*/ 2147483647 h 151"/>
              <a:gd name="T14" fmla="*/ 2147483647 w 486"/>
              <a:gd name="T15" fmla="*/ 2147483647 h 151"/>
              <a:gd name="T16" fmla="*/ 2147483647 w 486"/>
              <a:gd name="T17" fmla="*/ 2147483647 h 151"/>
              <a:gd name="T18" fmla="*/ 2147483647 w 486"/>
              <a:gd name="T19" fmla="*/ 2147483647 h 151"/>
              <a:gd name="T20" fmla="*/ 2147483647 w 486"/>
              <a:gd name="T21" fmla="*/ 2147483647 h 151"/>
              <a:gd name="T22" fmla="*/ 2147483647 w 486"/>
              <a:gd name="T23" fmla="*/ 2147483647 h 151"/>
              <a:gd name="T24" fmla="*/ 2147483647 w 486"/>
              <a:gd name="T25" fmla="*/ 2147483647 h 151"/>
              <a:gd name="T26" fmla="*/ 0 w 486"/>
              <a:gd name="T27" fmla="*/ 2147483647 h 151"/>
              <a:gd name="T28" fmla="*/ 2147483647 w 486"/>
              <a:gd name="T29" fmla="*/ 2147483647 h 151"/>
              <a:gd name="T30" fmla="*/ 2147483647 w 486"/>
              <a:gd name="T31" fmla="*/ 2147483647 h 151"/>
              <a:gd name="T32" fmla="*/ 2147483647 w 486"/>
              <a:gd name="T33" fmla="*/ 2147483647 h 151"/>
              <a:gd name="T34" fmla="*/ 2147483647 w 486"/>
              <a:gd name="T35" fmla="*/ 2147483647 h 151"/>
              <a:gd name="T36" fmla="*/ 2147483647 w 486"/>
              <a:gd name="T37" fmla="*/ 2147483647 h 151"/>
              <a:gd name="T38" fmla="*/ 2147483647 w 486"/>
              <a:gd name="T39" fmla="*/ 2147483647 h 151"/>
              <a:gd name="T40" fmla="*/ 2147483647 w 486"/>
              <a:gd name="T41" fmla="*/ 2147483647 h 151"/>
              <a:gd name="T42" fmla="*/ 2147483647 w 486"/>
              <a:gd name="T43" fmla="*/ 2147483647 h 151"/>
              <a:gd name="T44" fmla="*/ 2147483647 w 486"/>
              <a:gd name="T45" fmla="*/ 2147483647 h 151"/>
              <a:gd name="T46" fmla="*/ 2147483647 w 486"/>
              <a:gd name="T47" fmla="*/ 2147483647 h 151"/>
              <a:gd name="T48" fmla="*/ 2147483647 w 486"/>
              <a:gd name="T49" fmla="*/ 2147483647 h 151"/>
              <a:gd name="T50" fmla="*/ 2147483647 w 486"/>
              <a:gd name="T51" fmla="*/ 2147483647 h 151"/>
              <a:gd name="T52" fmla="*/ 2147483647 w 486"/>
              <a:gd name="T53" fmla="*/ 2147483647 h 151"/>
              <a:gd name="T54" fmla="*/ 2147483647 w 486"/>
              <a:gd name="T55" fmla="*/ 2147483647 h 151"/>
              <a:gd name="T56" fmla="*/ 2147483647 w 486"/>
              <a:gd name="T57" fmla="*/ 2147483647 h 151"/>
              <a:gd name="T58" fmla="*/ 2147483647 w 486"/>
              <a:gd name="T59" fmla="*/ 2147483647 h 151"/>
              <a:gd name="T60" fmla="*/ 2147483647 w 486"/>
              <a:gd name="T61" fmla="*/ 2147483647 h 151"/>
              <a:gd name="T62" fmla="*/ 2147483647 w 486"/>
              <a:gd name="T63" fmla="*/ 2147483647 h 151"/>
              <a:gd name="T64" fmla="*/ 2147483647 w 486"/>
              <a:gd name="T65" fmla="*/ 2147483647 h 151"/>
              <a:gd name="T66" fmla="*/ 2147483647 w 486"/>
              <a:gd name="T67" fmla="*/ 2147483647 h 151"/>
              <a:gd name="T68" fmla="*/ 2147483647 w 486"/>
              <a:gd name="T69" fmla="*/ 2147483647 h 151"/>
              <a:gd name="T70" fmla="*/ 2147483647 w 486"/>
              <a:gd name="T71" fmla="*/ 2147483647 h 151"/>
              <a:gd name="T72" fmla="*/ 2147483647 w 486"/>
              <a:gd name="T73" fmla="*/ 2147483647 h 151"/>
              <a:gd name="T74" fmla="*/ 2147483647 w 486"/>
              <a:gd name="T75" fmla="*/ 2147483647 h 151"/>
              <a:gd name="T76" fmla="*/ 2147483647 w 486"/>
              <a:gd name="T77" fmla="*/ 2147483647 h 151"/>
              <a:gd name="T78" fmla="*/ 2147483647 w 486"/>
              <a:gd name="T79" fmla="*/ 2147483647 h 151"/>
              <a:gd name="T80" fmla="*/ 2147483647 w 486"/>
              <a:gd name="T81" fmla="*/ 2147483647 h 151"/>
              <a:gd name="T82" fmla="*/ 2147483647 w 486"/>
              <a:gd name="T83" fmla="*/ 2147483647 h 151"/>
              <a:gd name="T84" fmla="*/ 2147483647 w 486"/>
              <a:gd name="T85" fmla="*/ 2147483647 h 151"/>
              <a:gd name="T86" fmla="*/ 2147483647 w 486"/>
              <a:gd name="T87" fmla="*/ 2147483647 h 151"/>
              <a:gd name="T88" fmla="*/ 2147483647 w 486"/>
              <a:gd name="T89" fmla="*/ 2147483647 h 151"/>
              <a:gd name="T90" fmla="*/ 2147483647 w 486"/>
              <a:gd name="T91" fmla="*/ 2147483647 h 151"/>
              <a:gd name="T92" fmla="*/ 2147483647 w 486"/>
              <a:gd name="T93" fmla="*/ 2147483647 h 151"/>
              <a:gd name="T94" fmla="*/ 2147483647 w 486"/>
              <a:gd name="T95" fmla="*/ 2147483647 h 151"/>
              <a:gd name="T96" fmla="*/ 2147483647 w 486"/>
              <a:gd name="T97" fmla="*/ 2147483647 h 151"/>
              <a:gd name="T98" fmla="*/ 2147483647 w 486"/>
              <a:gd name="T99" fmla="*/ 0 h 151"/>
              <a:gd name="T100" fmla="*/ 2147483647 w 486"/>
              <a:gd name="T101" fmla="*/ 0 h 151"/>
              <a:gd name="T102" fmla="*/ 2147483647 w 486"/>
              <a:gd name="T103" fmla="*/ 2147483647 h 15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86"/>
              <a:gd name="T157" fmla="*/ 0 h 151"/>
              <a:gd name="T158" fmla="*/ 486 w 486"/>
              <a:gd name="T159" fmla="*/ 151 h 15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86" h="151">
                <a:moveTo>
                  <a:pt x="253" y="5"/>
                </a:moveTo>
                <a:lnTo>
                  <a:pt x="248" y="8"/>
                </a:lnTo>
                <a:lnTo>
                  <a:pt x="244" y="11"/>
                </a:lnTo>
                <a:lnTo>
                  <a:pt x="239" y="13"/>
                </a:lnTo>
                <a:lnTo>
                  <a:pt x="233" y="16"/>
                </a:lnTo>
                <a:lnTo>
                  <a:pt x="229" y="18"/>
                </a:lnTo>
                <a:lnTo>
                  <a:pt x="224" y="19"/>
                </a:lnTo>
                <a:lnTo>
                  <a:pt x="219" y="19"/>
                </a:lnTo>
                <a:lnTo>
                  <a:pt x="214" y="19"/>
                </a:lnTo>
                <a:lnTo>
                  <a:pt x="207" y="19"/>
                </a:lnTo>
                <a:lnTo>
                  <a:pt x="199" y="19"/>
                </a:lnTo>
                <a:lnTo>
                  <a:pt x="190" y="18"/>
                </a:lnTo>
                <a:lnTo>
                  <a:pt x="183" y="16"/>
                </a:lnTo>
                <a:lnTo>
                  <a:pt x="174" y="16"/>
                </a:lnTo>
                <a:lnTo>
                  <a:pt x="167" y="15"/>
                </a:lnTo>
                <a:lnTo>
                  <a:pt x="159" y="15"/>
                </a:lnTo>
                <a:lnTo>
                  <a:pt x="151" y="13"/>
                </a:lnTo>
                <a:lnTo>
                  <a:pt x="149" y="15"/>
                </a:lnTo>
                <a:lnTo>
                  <a:pt x="148" y="15"/>
                </a:lnTo>
                <a:lnTo>
                  <a:pt x="145" y="15"/>
                </a:lnTo>
                <a:lnTo>
                  <a:pt x="143" y="16"/>
                </a:lnTo>
                <a:lnTo>
                  <a:pt x="142" y="18"/>
                </a:lnTo>
                <a:lnTo>
                  <a:pt x="139" y="18"/>
                </a:lnTo>
                <a:lnTo>
                  <a:pt x="137" y="19"/>
                </a:lnTo>
                <a:lnTo>
                  <a:pt x="134" y="21"/>
                </a:lnTo>
                <a:lnTo>
                  <a:pt x="128" y="22"/>
                </a:lnTo>
                <a:lnTo>
                  <a:pt x="122" y="22"/>
                </a:lnTo>
                <a:lnTo>
                  <a:pt x="117" y="21"/>
                </a:lnTo>
                <a:lnTo>
                  <a:pt x="111" y="19"/>
                </a:lnTo>
                <a:lnTo>
                  <a:pt x="105" y="16"/>
                </a:lnTo>
                <a:lnTo>
                  <a:pt x="99" y="15"/>
                </a:lnTo>
                <a:lnTo>
                  <a:pt x="91" y="13"/>
                </a:lnTo>
                <a:lnTo>
                  <a:pt x="85" y="13"/>
                </a:lnTo>
                <a:lnTo>
                  <a:pt x="81" y="15"/>
                </a:lnTo>
                <a:lnTo>
                  <a:pt x="77" y="16"/>
                </a:lnTo>
                <a:lnTo>
                  <a:pt x="72" y="19"/>
                </a:lnTo>
                <a:lnTo>
                  <a:pt x="69" y="22"/>
                </a:lnTo>
                <a:lnTo>
                  <a:pt x="65" y="24"/>
                </a:lnTo>
                <a:lnTo>
                  <a:pt x="60" y="25"/>
                </a:lnTo>
                <a:lnTo>
                  <a:pt x="56" y="27"/>
                </a:lnTo>
                <a:lnTo>
                  <a:pt x="51" y="25"/>
                </a:lnTo>
                <a:lnTo>
                  <a:pt x="48" y="24"/>
                </a:lnTo>
                <a:lnTo>
                  <a:pt x="44" y="24"/>
                </a:lnTo>
                <a:lnTo>
                  <a:pt x="41" y="22"/>
                </a:lnTo>
                <a:lnTo>
                  <a:pt x="37" y="22"/>
                </a:lnTo>
                <a:lnTo>
                  <a:pt x="34" y="21"/>
                </a:lnTo>
                <a:lnTo>
                  <a:pt x="31" y="21"/>
                </a:lnTo>
                <a:lnTo>
                  <a:pt x="26" y="21"/>
                </a:lnTo>
                <a:lnTo>
                  <a:pt x="23" y="21"/>
                </a:lnTo>
                <a:lnTo>
                  <a:pt x="19" y="21"/>
                </a:lnTo>
                <a:lnTo>
                  <a:pt x="14" y="22"/>
                </a:lnTo>
                <a:lnTo>
                  <a:pt x="10" y="22"/>
                </a:lnTo>
                <a:lnTo>
                  <a:pt x="7" y="25"/>
                </a:lnTo>
                <a:lnTo>
                  <a:pt x="4" y="27"/>
                </a:lnTo>
                <a:lnTo>
                  <a:pt x="1" y="31"/>
                </a:lnTo>
                <a:lnTo>
                  <a:pt x="0" y="36"/>
                </a:lnTo>
                <a:lnTo>
                  <a:pt x="0" y="40"/>
                </a:lnTo>
                <a:lnTo>
                  <a:pt x="1" y="46"/>
                </a:lnTo>
                <a:lnTo>
                  <a:pt x="3" y="52"/>
                </a:lnTo>
                <a:lnTo>
                  <a:pt x="4" y="56"/>
                </a:lnTo>
                <a:lnTo>
                  <a:pt x="7" y="61"/>
                </a:lnTo>
                <a:lnTo>
                  <a:pt x="11" y="65"/>
                </a:lnTo>
                <a:lnTo>
                  <a:pt x="14" y="70"/>
                </a:lnTo>
                <a:lnTo>
                  <a:pt x="19" y="73"/>
                </a:lnTo>
                <a:lnTo>
                  <a:pt x="25" y="76"/>
                </a:lnTo>
                <a:lnTo>
                  <a:pt x="29" y="77"/>
                </a:lnTo>
                <a:lnTo>
                  <a:pt x="35" y="77"/>
                </a:lnTo>
                <a:lnTo>
                  <a:pt x="40" y="77"/>
                </a:lnTo>
                <a:lnTo>
                  <a:pt x="44" y="76"/>
                </a:lnTo>
                <a:lnTo>
                  <a:pt x="48" y="74"/>
                </a:lnTo>
                <a:lnTo>
                  <a:pt x="53" y="73"/>
                </a:lnTo>
                <a:lnTo>
                  <a:pt x="57" y="73"/>
                </a:lnTo>
                <a:lnTo>
                  <a:pt x="62" y="74"/>
                </a:lnTo>
                <a:lnTo>
                  <a:pt x="68" y="77"/>
                </a:lnTo>
                <a:lnTo>
                  <a:pt x="74" y="80"/>
                </a:lnTo>
                <a:lnTo>
                  <a:pt x="81" y="83"/>
                </a:lnTo>
                <a:lnTo>
                  <a:pt x="87" y="86"/>
                </a:lnTo>
                <a:lnTo>
                  <a:pt x="93" y="89"/>
                </a:lnTo>
                <a:lnTo>
                  <a:pt x="100" y="90"/>
                </a:lnTo>
                <a:lnTo>
                  <a:pt x="106" y="93"/>
                </a:lnTo>
                <a:lnTo>
                  <a:pt x="112" y="95"/>
                </a:lnTo>
                <a:lnTo>
                  <a:pt x="115" y="95"/>
                </a:lnTo>
                <a:lnTo>
                  <a:pt x="118" y="95"/>
                </a:lnTo>
                <a:lnTo>
                  <a:pt x="121" y="93"/>
                </a:lnTo>
                <a:lnTo>
                  <a:pt x="125" y="92"/>
                </a:lnTo>
                <a:lnTo>
                  <a:pt x="128" y="89"/>
                </a:lnTo>
                <a:lnTo>
                  <a:pt x="131" y="89"/>
                </a:lnTo>
                <a:lnTo>
                  <a:pt x="134" y="89"/>
                </a:lnTo>
                <a:lnTo>
                  <a:pt x="137" y="89"/>
                </a:lnTo>
                <a:lnTo>
                  <a:pt x="142" y="92"/>
                </a:lnTo>
                <a:lnTo>
                  <a:pt x="146" y="95"/>
                </a:lnTo>
                <a:lnTo>
                  <a:pt x="151" y="98"/>
                </a:lnTo>
                <a:lnTo>
                  <a:pt x="155" y="101"/>
                </a:lnTo>
                <a:lnTo>
                  <a:pt x="159" y="104"/>
                </a:lnTo>
                <a:lnTo>
                  <a:pt x="164" y="108"/>
                </a:lnTo>
                <a:lnTo>
                  <a:pt x="170" y="111"/>
                </a:lnTo>
                <a:lnTo>
                  <a:pt x="174" y="116"/>
                </a:lnTo>
                <a:lnTo>
                  <a:pt x="180" y="122"/>
                </a:lnTo>
                <a:lnTo>
                  <a:pt x="186" y="128"/>
                </a:lnTo>
                <a:lnTo>
                  <a:pt x="190" y="133"/>
                </a:lnTo>
                <a:lnTo>
                  <a:pt x="196" y="139"/>
                </a:lnTo>
                <a:lnTo>
                  <a:pt x="202" y="145"/>
                </a:lnTo>
                <a:lnTo>
                  <a:pt x="208" y="148"/>
                </a:lnTo>
                <a:lnTo>
                  <a:pt x="216" y="150"/>
                </a:lnTo>
                <a:lnTo>
                  <a:pt x="223" y="148"/>
                </a:lnTo>
                <a:lnTo>
                  <a:pt x="227" y="147"/>
                </a:lnTo>
                <a:lnTo>
                  <a:pt x="230" y="145"/>
                </a:lnTo>
                <a:lnTo>
                  <a:pt x="235" y="144"/>
                </a:lnTo>
                <a:lnTo>
                  <a:pt x="238" y="144"/>
                </a:lnTo>
                <a:lnTo>
                  <a:pt x="241" y="142"/>
                </a:lnTo>
                <a:lnTo>
                  <a:pt x="244" y="142"/>
                </a:lnTo>
                <a:lnTo>
                  <a:pt x="247" y="141"/>
                </a:lnTo>
                <a:lnTo>
                  <a:pt x="250" y="141"/>
                </a:lnTo>
                <a:lnTo>
                  <a:pt x="254" y="138"/>
                </a:lnTo>
                <a:lnTo>
                  <a:pt x="257" y="135"/>
                </a:lnTo>
                <a:lnTo>
                  <a:pt x="259" y="132"/>
                </a:lnTo>
                <a:lnTo>
                  <a:pt x="261" y="129"/>
                </a:lnTo>
                <a:lnTo>
                  <a:pt x="264" y="125"/>
                </a:lnTo>
                <a:lnTo>
                  <a:pt x="267" y="122"/>
                </a:lnTo>
                <a:lnTo>
                  <a:pt x="269" y="117"/>
                </a:lnTo>
                <a:lnTo>
                  <a:pt x="272" y="114"/>
                </a:lnTo>
                <a:lnTo>
                  <a:pt x="276" y="111"/>
                </a:lnTo>
                <a:lnTo>
                  <a:pt x="279" y="110"/>
                </a:lnTo>
                <a:lnTo>
                  <a:pt x="284" y="111"/>
                </a:lnTo>
                <a:lnTo>
                  <a:pt x="288" y="113"/>
                </a:lnTo>
                <a:lnTo>
                  <a:pt x="293" y="114"/>
                </a:lnTo>
                <a:lnTo>
                  <a:pt x="297" y="117"/>
                </a:lnTo>
                <a:lnTo>
                  <a:pt x="301" y="119"/>
                </a:lnTo>
                <a:lnTo>
                  <a:pt x="307" y="119"/>
                </a:lnTo>
                <a:lnTo>
                  <a:pt x="313" y="117"/>
                </a:lnTo>
                <a:lnTo>
                  <a:pt x="319" y="116"/>
                </a:lnTo>
                <a:lnTo>
                  <a:pt x="325" y="114"/>
                </a:lnTo>
                <a:lnTo>
                  <a:pt x="332" y="111"/>
                </a:lnTo>
                <a:lnTo>
                  <a:pt x="338" y="110"/>
                </a:lnTo>
                <a:lnTo>
                  <a:pt x="346" y="108"/>
                </a:lnTo>
                <a:lnTo>
                  <a:pt x="353" y="108"/>
                </a:lnTo>
                <a:lnTo>
                  <a:pt x="361" y="108"/>
                </a:lnTo>
                <a:lnTo>
                  <a:pt x="369" y="110"/>
                </a:lnTo>
                <a:lnTo>
                  <a:pt x="377" y="114"/>
                </a:lnTo>
                <a:lnTo>
                  <a:pt x="381" y="119"/>
                </a:lnTo>
                <a:lnTo>
                  <a:pt x="387" y="126"/>
                </a:lnTo>
                <a:lnTo>
                  <a:pt x="392" y="133"/>
                </a:lnTo>
                <a:lnTo>
                  <a:pt x="398" y="139"/>
                </a:lnTo>
                <a:lnTo>
                  <a:pt x="403" y="147"/>
                </a:lnTo>
                <a:lnTo>
                  <a:pt x="412" y="151"/>
                </a:lnTo>
                <a:lnTo>
                  <a:pt x="415" y="151"/>
                </a:lnTo>
                <a:lnTo>
                  <a:pt x="418" y="150"/>
                </a:lnTo>
                <a:lnTo>
                  <a:pt x="423" y="147"/>
                </a:lnTo>
                <a:lnTo>
                  <a:pt x="427" y="144"/>
                </a:lnTo>
                <a:lnTo>
                  <a:pt x="433" y="139"/>
                </a:lnTo>
                <a:lnTo>
                  <a:pt x="437" y="136"/>
                </a:lnTo>
                <a:lnTo>
                  <a:pt x="440" y="132"/>
                </a:lnTo>
                <a:lnTo>
                  <a:pt x="443" y="129"/>
                </a:lnTo>
                <a:lnTo>
                  <a:pt x="446" y="126"/>
                </a:lnTo>
                <a:lnTo>
                  <a:pt x="449" y="120"/>
                </a:lnTo>
                <a:lnTo>
                  <a:pt x="454" y="114"/>
                </a:lnTo>
                <a:lnTo>
                  <a:pt x="458" y="107"/>
                </a:lnTo>
                <a:lnTo>
                  <a:pt x="463" y="99"/>
                </a:lnTo>
                <a:lnTo>
                  <a:pt x="466" y="92"/>
                </a:lnTo>
                <a:lnTo>
                  <a:pt x="469" y="88"/>
                </a:lnTo>
                <a:lnTo>
                  <a:pt x="470" y="83"/>
                </a:lnTo>
                <a:lnTo>
                  <a:pt x="470" y="80"/>
                </a:lnTo>
                <a:lnTo>
                  <a:pt x="470" y="76"/>
                </a:lnTo>
                <a:lnTo>
                  <a:pt x="470" y="71"/>
                </a:lnTo>
                <a:lnTo>
                  <a:pt x="472" y="68"/>
                </a:lnTo>
                <a:lnTo>
                  <a:pt x="472" y="64"/>
                </a:lnTo>
                <a:lnTo>
                  <a:pt x="472" y="61"/>
                </a:lnTo>
                <a:lnTo>
                  <a:pt x="473" y="58"/>
                </a:lnTo>
                <a:lnTo>
                  <a:pt x="474" y="55"/>
                </a:lnTo>
                <a:lnTo>
                  <a:pt x="476" y="52"/>
                </a:lnTo>
                <a:lnTo>
                  <a:pt x="480" y="48"/>
                </a:lnTo>
                <a:lnTo>
                  <a:pt x="483" y="45"/>
                </a:lnTo>
                <a:lnTo>
                  <a:pt x="485" y="40"/>
                </a:lnTo>
                <a:lnTo>
                  <a:pt x="486" y="34"/>
                </a:lnTo>
                <a:lnTo>
                  <a:pt x="485" y="28"/>
                </a:lnTo>
                <a:lnTo>
                  <a:pt x="480" y="22"/>
                </a:lnTo>
                <a:lnTo>
                  <a:pt x="472" y="13"/>
                </a:lnTo>
                <a:lnTo>
                  <a:pt x="466" y="11"/>
                </a:lnTo>
                <a:lnTo>
                  <a:pt x="460" y="8"/>
                </a:lnTo>
                <a:lnTo>
                  <a:pt x="452" y="6"/>
                </a:lnTo>
                <a:lnTo>
                  <a:pt x="445" y="5"/>
                </a:lnTo>
                <a:lnTo>
                  <a:pt x="437" y="5"/>
                </a:lnTo>
                <a:lnTo>
                  <a:pt x="430" y="5"/>
                </a:lnTo>
                <a:lnTo>
                  <a:pt x="421" y="6"/>
                </a:lnTo>
                <a:lnTo>
                  <a:pt x="415" y="6"/>
                </a:lnTo>
                <a:lnTo>
                  <a:pt x="402" y="8"/>
                </a:lnTo>
                <a:lnTo>
                  <a:pt x="390" y="6"/>
                </a:lnTo>
                <a:lnTo>
                  <a:pt x="378" y="5"/>
                </a:lnTo>
                <a:lnTo>
                  <a:pt x="366" y="3"/>
                </a:lnTo>
                <a:lnTo>
                  <a:pt x="355" y="2"/>
                </a:lnTo>
                <a:lnTo>
                  <a:pt x="343" y="2"/>
                </a:lnTo>
                <a:lnTo>
                  <a:pt x="331" y="2"/>
                </a:lnTo>
                <a:lnTo>
                  <a:pt x="319" y="5"/>
                </a:lnTo>
                <a:lnTo>
                  <a:pt x="313" y="5"/>
                </a:lnTo>
                <a:lnTo>
                  <a:pt x="306" y="6"/>
                </a:lnTo>
                <a:lnTo>
                  <a:pt x="300" y="5"/>
                </a:lnTo>
                <a:lnTo>
                  <a:pt x="293" y="5"/>
                </a:lnTo>
                <a:lnTo>
                  <a:pt x="285" y="3"/>
                </a:lnTo>
                <a:lnTo>
                  <a:pt x="279" y="2"/>
                </a:lnTo>
                <a:lnTo>
                  <a:pt x="272" y="0"/>
                </a:lnTo>
                <a:lnTo>
                  <a:pt x="264" y="0"/>
                </a:lnTo>
                <a:lnTo>
                  <a:pt x="263" y="0"/>
                </a:lnTo>
                <a:lnTo>
                  <a:pt x="261" y="0"/>
                </a:lnTo>
                <a:lnTo>
                  <a:pt x="260" y="0"/>
                </a:lnTo>
                <a:lnTo>
                  <a:pt x="259" y="0"/>
                </a:lnTo>
                <a:lnTo>
                  <a:pt x="257" y="2"/>
                </a:lnTo>
                <a:lnTo>
                  <a:pt x="256" y="2"/>
                </a:lnTo>
                <a:lnTo>
                  <a:pt x="254" y="3"/>
                </a:lnTo>
                <a:lnTo>
                  <a:pt x="253"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7" name="Freeform 88"/>
          <p:cNvSpPr>
            <a:spLocks/>
          </p:cNvSpPr>
          <p:nvPr/>
        </p:nvSpPr>
        <p:spPr bwMode="auto">
          <a:xfrm>
            <a:off x="6276976" y="4083054"/>
            <a:ext cx="69851" cy="68263"/>
          </a:xfrm>
          <a:custGeom>
            <a:avLst/>
            <a:gdLst>
              <a:gd name="T0" fmla="*/ 0 w 50"/>
              <a:gd name="T1" fmla="*/ 2147483647 h 43"/>
              <a:gd name="T2" fmla="*/ 2147483647 w 50"/>
              <a:gd name="T3" fmla="*/ 2147483647 h 43"/>
              <a:gd name="T4" fmla="*/ 2147483647 w 50"/>
              <a:gd name="T5" fmla="*/ 2147483647 h 43"/>
              <a:gd name="T6" fmla="*/ 2147483647 w 50"/>
              <a:gd name="T7" fmla="*/ 2147483647 h 43"/>
              <a:gd name="T8" fmla="*/ 2147483647 w 50"/>
              <a:gd name="T9" fmla="*/ 2147483647 h 43"/>
              <a:gd name="T10" fmla="*/ 2147483647 w 50"/>
              <a:gd name="T11" fmla="*/ 2147483647 h 43"/>
              <a:gd name="T12" fmla="*/ 2147483647 w 50"/>
              <a:gd name="T13" fmla="*/ 2147483647 h 43"/>
              <a:gd name="T14" fmla="*/ 2147483647 w 50"/>
              <a:gd name="T15" fmla="*/ 2147483647 h 43"/>
              <a:gd name="T16" fmla="*/ 2147483647 w 50"/>
              <a:gd name="T17" fmla="*/ 2147483647 h 43"/>
              <a:gd name="T18" fmla="*/ 2147483647 w 50"/>
              <a:gd name="T19" fmla="*/ 2147483647 h 43"/>
              <a:gd name="T20" fmla="*/ 2147483647 w 50"/>
              <a:gd name="T21" fmla="*/ 2147483647 h 43"/>
              <a:gd name="T22" fmla="*/ 2147483647 w 50"/>
              <a:gd name="T23" fmla="*/ 2147483647 h 43"/>
              <a:gd name="T24" fmla="*/ 2147483647 w 50"/>
              <a:gd name="T25" fmla="*/ 2147483647 h 43"/>
              <a:gd name="T26" fmla="*/ 2147483647 w 50"/>
              <a:gd name="T27" fmla="*/ 2147483647 h 43"/>
              <a:gd name="T28" fmla="*/ 2147483647 w 50"/>
              <a:gd name="T29" fmla="*/ 2147483647 h 43"/>
              <a:gd name="T30" fmla="*/ 2147483647 w 50"/>
              <a:gd name="T31" fmla="*/ 2147483647 h 43"/>
              <a:gd name="T32" fmla="*/ 2147483647 w 50"/>
              <a:gd name="T33" fmla="*/ 2147483647 h 43"/>
              <a:gd name="T34" fmla="*/ 2147483647 w 50"/>
              <a:gd name="T35" fmla="*/ 2147483647 h 43"/>
              <a:gd name="T36" fmla="*/ 2147483647 w 50"/>
              <a:gd name="T37" fmla="*/ 2147483647 h 43"/>
              <a:gd name="T38" fmla="*/ 2147483647 w 50"/>
              <a:gd name="T39" fmla="*/ 2147483647 h 43"/>
              <a:gd name="T40" fmla="*/ 2147483647 w 50"/>
              <a:gd name="T41" fmla="*/ 2147483647 h 43"/>
              <a:gd name="T42" fmla="*/ 2147483647 w 50"/>
              <a:gd name="T43" fmla="*/ 2147483647 h 43"/>
              <a:gd name="T44" fmla="*/ 2147483647 w 50"/>
              <a:gd name="T45" fmla="*/ 2147483647 h 43"/>
              <a:gd name="T46" fmla="*/ 2147483647 w 50"/>
              <a:gd name="T47" fmla="*/ 2147483647 h 43"/>
              <a:gd name="T48" fmla="*/ 2147483647 w 50"/>
              <a:gd name="T49" fmla="*/ 2147483647 h 43"/>
              <a:gd name="T50" fmla="*/ 2147483647 w 50"/>
              <a:gd name="T51" fmla="*/ 2147483647 h 43"/>
              <a:gd name="T52" fmla="*/ 2147483647 w 50"/>
              <a:gd name="T53" fmla="*/ 2147483647 h 43"/>
              <a:gd name="T54" fmla="*/ 2147483647 w 50"/>
              <a:gd name="T55" fmla="*/ 2147483647 h 43"/>
              <a:gd name="T56" fmla="*/ 2147483647 w 50"/>
              <a:gd name="T57" fmla="*/ 2147483647 h 43"/>
              <a:gd name="T58" fmla="*/ 2147483647 w 50"/>
              <a:gd name="T59" fmla="*/ 2147483647 h 43"/>
              <a:gd name="T60" fmla="*/ 2147483647 w 50"/>
              <a:gd name="T61" fmla="*/ 2147483647 h 43"/>
              <a:gd name="T62" fmla="*/ 2147483647 w 50"/>
              <a:gd name="T63" fmla="*/ 2147483647 h 43"/>
              <a:gd name="T64" fmla="*/ 2147483647 w 50"/>
              <a:gd name="T65" fmla="*/ 2147483647 h 43"/>
              <a:gd name="T66" fmla="*/ 2147483647 w 50"/>
              <a:gd name="T67" fmla="*/ 2147483647 h 43"/>
              <a:gd name="T68" fmla="*/ 2147483647 w 50"/>
              <a:gd name="T69" fmla="*/ 2147483647 h 43"/>
              <a:gd name="T70" fmla="*/ 2147483647 w 50"/>
              <a:gd name="T71" fmla="*/ 0 h 43"/>
              <a:gd name="T72" fmla="*/ 2147483647 w 50"/>
              <a:gd name="T73" fmla="*/ 0 h 43"/>
              <a:gd name="T74" fmla="*/ 2147483647 w 50"/>
              <a:gd name="T75" fmla="*/ 0 h 43"/>
              <a:gd name="T76" fmla="*/ 2147483647 w 50"/>
              <a:gd name="T77" fmla="*/ 2147483647 h 43"/>
              <a:gd name="T78" fmla="*/ 0 w 50"/>
              <a:gd name="T79" fmla="*/ 2147483647 h 43"/>
              <a:gd name="T80" fmla="*/ 0 w 50"/>
              <a:gd name="T81" fmla="*/ 2147483647 h 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0"/>
              <a:gd name="T124" fmla="*/ 0 h 43"/>
              <a:gd name="T125" fmla="*/ 50 w 50"/>
              <a:gd name="T126" fmla="*/ 43 h 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0" h="43">
                <a:moveTo>
                  <a:pt x="0" y="14"/>
                </a:moveTo>
                <a:lnTo>
                  <a:pt x="1" y="17"/>
                </a:lnTo>
                <a:lnTo>
                  <a:pt x="1" y="20"/>
                </a:lnTo>
                <a:lnTo>
                  <a:pt x="3" y="22"/>
                </a:lnTo>
                <a:lnTo>
                  <a:pt x="4" y="25"/>
                </a:lnTo>
                <a:lnTo>
                  <a:pt x="6" y="28"/>
                </a:lnTo>
                <a:lnTo>
                  <a:pt x="7" y="31"/>
                </a:lnTo>
                <a:lnTo>
                  <a:pt x="9" y="34"/>
                </a:lnTo>
                <a:lnTo>
                  <a:pt x="12" y="36"/>
                </a:lnTo>
                <a:lnTo>
                  <a:pt x="15" y="39"/>
                </a:lnTo>
                <a:lnTo>
                  <a:pt x="19" y="40"/>
                </a:lnTo>
                <a:lnTo>
                  <a:pt x="22" y="42"/>
                </a:lnTo>
                <a:lnTo>
                  <a:pt x="27" y="43"/>
                </a:lnTo>
                <a:lnTo>
                  <a:pt x="31" y="43"/>
                </a:lnTo>
                <a:lnTo>
                  <a:pt x="36" y="43"/>
                </a:lnTo>
                <a:lnTo>
                  <a:pt x="40" y="42"/>
                </a:lnTo>
                <a:lnTo>
                  <a:pt x="44" y="39"/>
                </a:lnTo>
                <a:lnTo>
                  <a:pt x="46" y="36"/>
                </a:lnTo>
                <a:lnTo>
                  <a:pt x="47" y="34"/>
                </a:lnTo>
                <a:lnTo>
                  <a:pt x="47" y="31"/>
                </a:lnTo>
                <a:lnTo>
                  <a:pt x="49" y="30"/>
                </a:lnTo>
                <a:lnTo>
                  <a:pt x="49" y="27"/>
                </a:lnTo>
                <a:lnTo>
                  <a:pt x="50" y="24"/>
                </a:lnTo>
                <a:lnTo>
                  <a:pt x="49" y="21"/>
                </a:lnTo>
                <a:lnTo>
                  <a:pt x="49" y="18"/>
                </a:lnTo>
                <a:lnTo>
                  <a:pt x="47" y="17"/>
                </a:lnTo>
                <a:lnTo>
                  <a:pt x="46" y="15"/>
                </a:lnTo>
                <a:lnTo>
                  <a:pt x="44" y="14"/>
                </a:lnTo>
                <a:lnTo>
                  <a:pt x="43" y="12"/>
                </a:lnTo>
                <a:lnTo>
                  <a:pt x="43" y="11"/>
                </a:lnTo>
                <a:lnTo>
                  <a:pt x="41" y="9"/>
                </a:lnTo>
                <a:lnTo>
                  <a:pt x="38" y="9"/>
                </a:lnTo>
                <a:lnTo>
                  <a:pt x="37" y="8"/>
                </a:lnTo>
                <a:lnTo>
                  <a:pt x="33" y="5"/>
                </a:lnTo>
                <a:lnTo>
                  <a:pt x="25" y="2"/>
                </a:lnTo>
                <a:lnTo>
                  <a:pt x="19" y="0"/>
                </a:lnTo>
                <a:lnTo>
                  <a:pt x="13" y="0"/>
                </a:lnTo>
                <a:lnTo>
                  <a:pt x="7" y="0"/>
                </a:lnTo>
                <a:lnTo>
                  <a:pt x="3" y="3"/>
                </a:lnTo>
                <a:lnTo>
                  <a:pt x="0" y="8"/>
                </a:lnTo>
                <a:lnTo>
                  <a:pt x="0"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8" name="Freeform 89"/>
          <p:cNvSpPr>
            <a:spLocks/>
          </p:cNvSpPr>
          <p:nvPr/>
        </p:nvSpPr>
        <p:spPr bwMode="auto">
          <a:xfrm>
            <a:off x="6276976" y="4083054"/>
            <a:ext cx="69851" cy="68263"/>
          </a:xfrm>
          <a:custGeom>
            <a:avLst/>
            <a:gdLst>
              <a:gd name="T0" fmla="*/ 0 w 50"/>
              <a:gd name="T1" fmla="*/ 2147483647 h 43"/>
              <a:gd name="T2" fmla="*/ 2147483647 w 50"/>
              <a:gd name="T3" fmla="*/ 2147483647 h 43"/>
              <a:gd name="T4" fmla="*/ 2147483647 w 50"/>
              <a:gd name="T5" fmla="*/ 2147483647 h 43"/>
              <a:gd name="T6" fmla="*/ 2147483647 w 50"/>
              <a:gd name="T7" fmla="*/ 2147483647 h 43"/>
              <a:gd name="T8" fmla="*/ 2147483647 w 50"/>
              <a:gd name="T9" fmla="*/ 2147483647 h 43"/>
              <a:gd name="T10" fmla="*/ 2147483647 w 50"/>
              <a:gd name="T11" fmla="*/ 2147483647 h 43"/>
              <a:gd name="T12" fmla="*/ 2147483647 w 50"/>
              <a:gd name="T13" fmla="*/ 2147483647 h 43"/>
              <a:gd name="T14" fmla="*/ 2147483647 w 50"/>
              <a:gd name="T15" fmla="*/ 2147483647 h 43"/>
              <a:gd name="T16" fmla="*/ 2147483647 w 50"/>
              <a:gd name="T17" fmla="*/ 2147483647 h 43"/>
              <a:gd name="T18" fmla="*/ 2147483647 w 50"/>
              <a:gd name="T19" fmla="*/ 2147483647 h 43"/>
              <a:gd name="T20" fmla="*/ 2147483647 w 50"/>
              <a:gd name="T21" fmla="*/ 2147483647 h 43"/>
              <a:gd name="T22" fmla="*/ 2147483647 w 50"/>
              <a:gd name="T23" fmla="*/ 2147483647 h 43"/>
              <a:gd name="T24" fmla="*/ 2147483647 w 50"/>
              <a:gd name="T25" fmla="*/ 2147483647 h 43"/>
              <a:gd name="T26" fmla="*/ 2147483647 w 50"/>
              <a:gd name="T27" fmla="*/ 2147483647 h 43"/>
              <a:gd name="T28" fmla="*/ 2147483647 w 50"/>
              <a:gd name="T29" fmla="*/ 2147483647 h 43"/>
              <a:gd name="T30" fmla="*/ 2147483647 w 50"/>
              <a:gd name="T31" fmla="*/ 2147483647 h 43"/>
              <a:gd name="T32" fmla="*/ 2147483647 w 50"/>
              <a:gd name="T33" fmla="*/ 2147483647 h 43"/>
              <a:gd name="T34" fmla="*/ 2147483647 w 50"/>
              <a:gd name="T35" fmla="*/ 2147483647 h 43"/>
              <a:gd name="T36" fmla="*/ 2147483647 w 50"/>
              <a:gd name="T37" fmla="*/ 2147483647 h 43"/>
              <a:gd name="T38" fmla="*/ 2147483647 w 50"/>
              <a:gd name="T39" fmla="*/ 2147483647 h 43"/>
              <a:gd name="T40" fmla="*/ 2147483647 w 50"/>
              <a:gd name="T41" fmla="*/ 2147483647 h 43"/>
              <a:gd name="T42" fmla="*/ 2147483647 w 50"/>
              <a:gd name="T43" fmla="*/ 2147483647 h 43"/>
              <a:gd name="T44" fmla="*/ 2147483647 w 50"/>
              <a:gd name="T45" fmla="*/ 2147483647 h 43"/>
              <a:gd name="T46" fmla="*/ 2147483647 w 50"/>
              <a:gd name="T47" fmla="*/ 2147483647 h 43"/>
              <a:gd name="T48" fmla="*/ 2147483647 w 50"/>
              <a:gd name="T49" fmla="*/ 2147483647 h 43"/>
              <a:gd name="T50" fmla="*/ 2147483647 w 50"/>
              <a:gd name="T51" fmla="*/ 2147483647 h 43"/>
              <a:gd name="T52" fmla="*/ 2147483647 w 50"/>
              <a:gd name="T53" fmla="*/ 2147483647 h 43"/>
              <a:gd name="T54" fmla="*/ 2147483647 w 50"/>
              <a:gd name="T55" fmla="*/ 2147483647 h 43"/>
              <a:gd name="T56" fmla="*/ 2147483647 w 50"/>
              <a:gd name="T57" fmla="*/ 2147483647 h 43"/>
              <a:gd name="T58" fmla="*/ 2147483647 w 50"/>
              <a:gd name="T59" fmla="*/ 2147483647 h 43"/>
              <a:gd name="T60" fmla="*/ 2147483647 w 50"/>
              <a:gd name="T61" fmla="*/ 2147483647 h 43"/>
              <a:gd name="T62" fmla="*/ 2147483647 w 50"/>
              <a:gd name="T63" fmla="*/ 2147483647 h 43"/>
              <a:gd name="T64" fmla="*/ 2147483647 w 50"/>
              <a:gd name="T65" fmla="*/ 2147483647 h 43"/>
              <a:gd name="T66" fmla="*/ 2147483647 w 50"/>
              <a:gd name="T67" fmla="*/ 2147483647 h 43"/>
              <a:gd name="T68" fmla="*/ 2147483647 w 50"/>
              <a:gd name="T69" fmla="*/ 2147483647 h 43"/>
              <a:gd name="T70" fmla="*/ 2147483647 w 50"/>
              <a:gd name="T71" fmla="*/ 0 h 43"/>
              <a:gd name="T72" fmla="*/ 2147483647 w 50"/>
              <a:gd name="T73" fmla="*/ 0 h 43"/>
              <a:gd name="T74" fmla="*/ 2147483647 w 50"/>
              <a:gd name="T75" fmla="*/ 0 h 43"/>
              <a:gd name="T76" fmla="*/ 2147483647 w 50"/>
              <a:gd name="T77" fmla="*/ 2147483647 h 43"/>
              <a:gd name="T78" fmla="*/ 0 w 50"/>
              <a:gd name="T79" fmla="*/ 2147483647 h 43"/>
              <a:gd name="T80" fmla="*/ 0 w 50"/>
              <a:gd name="T81" fmla="*/ 2147483647 h 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0"/>
              <a:gd name="T124" fmla="*/ 0 h 43"/>
              <a:gd name="T125" fmla="*/ 50 w 50"/>
              <a:gd name="T126" fmla="*/ 43 h 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0" h="43">
                <a:moveTo>
                  <a:pt x="0" y="14"/>
                </a:moveTo>
                <a:lnTo>
                  <a:pt x="1" y="17"/>
                </a:lnTo>
                <a:lnTo>
                  <a:pt x="1" y="20"/>
                </a:lnTo>
                <a:lnTo>
                  <a:pt x="3" y="22"/>
                </a:lnTo>
                <a:lnTo>
                  <a:pt x="4" y="25"/>
                </a:lnTo>
                <a:lnTo>
                  <a:pt x="6" y="28"/>
                </a:lnTo>
                <a:lnTo>
                  <a:pt x="7" y="31"/>
                </a:lnTo>
                <a:lnTo>
                  <a:pt x="9" y="34"/>
                </a:lnTo>
                <a:lnTo>
                  <a:pt x="12" y="36"/>
                </a:lnTo>
                <a:lnTo>
                  <a:pt x="15" y="39"/>
                </a:lnTo>
                <a:lnTo>
                  <a:pt x="19" y="40"/>
                </a:lnTo>
                <a:lnTo>
                  <a:pt x="22" y="42"/>
                </a:lnTo>
                <a:lnTo>
                  <a:pt x="27" y="43"/>
                </a:lnTo>
                <a:lnTo>
                  <a:pt x="31" y="43"/>
                </a:lnTo>
                <a:lnTo>
                  <a:pt x="36" y="43"/>
                </a:lnTo>
                <a:lnTo>
                  <a:pt x="40" y="42"/>
                </a:lnTo>
                <a:lnTo>
                  <a:pt x="44" y="39"/>
                </a:lnTo>
                <a:lnTo>
                  <a:pt x="46" y="36"/>
                </a:lnTo>
                <a:lnTo>
                  <a:pt x="47" y="34"/>
                </a:lnTo>
                <a:lnTo>
                  <a:pt x="47" y="31"/>
                </a:lnTo>
                <a:lnTo>
                  <a:pt x="49" y="30"/>
                </a:lnTo>
                <a:lnTo>
                  <a:pt x="49" y="27"/>
                </a:lnTo>
                <a:lnTo>
                  <a:pt x="50" y="24"/>
                </a:lnTo>
                <a:lnTo>
                  <a:pt x="49" y="21"/>
                </a:lnTo>
                <a:lnTo>
                  <a:pt x="49" y="18"/>
                </a:lnTo>
                <a:lnTo>
                  <a:pt x="47" y="17"/>
                </a:lnTo>
                <a:lnTo>
                  <a:pt x="46" y="15"/>
                </a:lnTo>
                <a:lnTo>
                  <a:pt x="44" y="14"/>
                </a:lnTo>
                <a:lnTo>
                  <a:pt x="43" y="12"/>
                </a:lnTo>
                <a:lnTo>
                  <a:pt x="43" y="11"/>
                </a:lnTo>
                <a:lnTo>
                  <a:pt x="41" y="9"/>
                </a:lnTo>
                <a:lnTo>
                  <a:pt x="38" y="9"/>
                </a:lnTo>
                <a:lnTo>
                  <a:pt x="37" y="8"/>
                </a:lnTo>
                <a:lnTo>
                  <a:pt x="33" y="5"/>
                </a:lnTo>
                <a:lnTo>
                  <a:pt x="25" y="2"/>
                </a:lnTo>
                <a:lnTo>
                  <a:pt x="19" y="0"/>
                </a:lnTo>
                <a:lnTo>
                  <a:pt x="13" y="0"/>
                </a:lnTo>
                <a:lnTo>
                  <a:pt x="7" y="0"/>
                </a:lnTo>
                <a:lnTo>
                  <a:pt x="3" y="3"/>
                </a:lnTo>
                <a:lnTo>
                  <a:pt x="0" y="8"/>
                </a:lnTo>
                <a:lnTo>
                  <a:pt x="0" y="14"/>
                </a:lnTo>
              </a:path>
            </a:pathLst>
          </a:custGeom>
          <a:solidFill>
            <a:srgbClr val="FFFF00"/>
          </a:solidFill>
          <a:ln w="4763">
            <a:solidFill>
              <a:srgbClr val="990000"/>
            </a:solidFill>
            <a:round/>
            <a:headEnd/>
            <a:tailEnd/>
          </a:ln>
        </p:spPr>
        <p:txBody>
          <a:bodyPr/>
          <a:lstStyle/>
          <a:p>
            <a:endParaRPr lang="en-US"/>
          </a:p>
        </p:txBody>
      </p:sp>
      <p:sp>
        <p:nvSpPr>
          <p:cNvPr id="53339" name="Freeform 90"/>
          <p:cNvSpPr>
            <a:spLocks/>
          </p:cNvSpPr>
          <p:nvPr/>
        </p:nvSpPr>
        <p:spPr bwMode="auto">
          <a:xfrm>
            <a:off x="6362701" y="4102102"/>
            <a:ext cx="88900" cy="71439"/>
          </a:xfrm>
          <a:custGeom>
            <a:avLst/>
            <a:gdLst>
              <a:gd name="T0" fmla="*/ 2147483647 w 63"/>
              <a:gd name="T1" fmla="*/ 2147483647 h 45"/>
              <a:gd name="T2" fmla="*/ 2147483647 w 63"/>
              <a:gd name="T3" fmla="*/ 2147483647 h 45"/>
              <a:gd name="T4" fmla="*/ 2147483647 w 63"/>
              <a:gd name="T5" fmla="*/ 2147483647 h 45"/>
              <a:gd name="T6" fmla="*/ 2147483647 w 63"/>
              <a:gd name="T7" fmla="*/ 2147483647 h 45"/>
              <a:gd name="T8" fmla="*/ 2147483647 w 63"/>
              <a:gd name="T9" fmla="*/ 2147483647 h 45"/>
              <a:gd name="T10" fmla="*/ 2147483647 w 63"/>
              <a:gd name="T11" fmla="*/ 2147483647 h 45"/>
              <a:gd name="T12" fmla="*/ 0 w 63"/>
              <a:gd name="T13" fmla="*/ 2147483647 h 45"/>
              <a:gd name="T14" fmla="*/ 0 w 63"/>
              <a:gd name="T15" fmla="*/ 2147483647 h 45"/>
              <a:gd name="T16" fmla="*/ 2147483647 w 63"/>
              <a:gd name="T17" fmla="*/ 2147483647 h 45"/>
              <a:gd name="T18" fmla="*/ 2147483647 w 63"/>
              <a:gd name="T19" fmla="*/ 2147483647 h 45"/>
              <a:gd name="T20" fmla="*/ 2147483647 w 63"/>
              <a:gd name="T21" fmla="*/ 2147483647 h 45"/>
              <a:gd name="T22" fmla="*/ 2147483647 w 63"/>
              <a:gd name="T23" fmla="*/ 2147483647 h 45"/>
              <a:gd name="T24" fmla="*/ 2147483647 w 63"/>
              <a:gd name="T25" fmla="*/ 2147483647 h 45"/>
              <a:gd name="T26" fmla="*/ 2147483647 w 63"/>
              <a:gd name="T27" fmla="*/ 2147483647 h 45"/>
              <a:gd name="T28" fmla="*/ 2147483647 w 63"/>
              <a:gd name="T29" fmla="*/ 2147483647 h 45"/>
              <a:gd name="T30" fmla="*/ 2147483647 w 63"/>
              <a:gd name="T31" fmla="*/ 2147483647 h 45"/>
              <a:gd name="T32" fmla="*/ 2147483647 w 63"/>
              <a:gd name="T33" fmla="*/ 2147483647 h 45"/>
              <a:gd name="T34" fmla="*/ 2147483647 w 63"/>
              <a:gd name="T35" fmla="*/ 2147483647 h 45"/>
              <a:gd name="T36" fmla="*/ 2147483647 w 63"/>
              <a:gd name="T37" fmla="*/ 2147483647 h 45"/>
              <a:gd name="T38" fmla="*/ 2147483647 w 63"/>
              <a:gd name="T39" fmla="*/ 2147483647 h 45"/>
              <a:gd name="T40" fmla="*/ 2147483647 w 63"/>
              <a:gd name="T41" fmla="*/ 2147483647 h 45"/>
              <a:gd name="T42" fmla="*/ 2147483647 w 63"/>
              <a:gd name="T43" fmla="*/ 2147483647 h 45"/>
              <a:gd name="T44" fmla="*/ 2147483647 w 63"/>
              <a:gd name="T45" fmla="*/ 2147483647 h 45"/>
              <a:gd name="T46" fmla="*/ 2147483647 w 63"/>
              <a:gd name="T47" fmla="*/ 2147483647 h 45"/>
              <a:gd name="T48" fmla="*/ 2147483647 w 63"/>
              <a:gd name="T49" fmla="*/ 2147483647 h 45"/>
              <a:gd name="T50" fmla="*/ 2147483647 w 63"/>
              <a:gd name="T51" fmla="*/ 2147483647 h 45"/>
              <a:gd name="T52" fmla="*/ 2147483647 w 63"/>
              <a:gd name="T53" fmla="*/ 2147483647 h 45"/>
              <a:gd name="T54" fmla="*/ 2147483647 w 63"/>
              <a:gd name="T55" fmla="*/ 2147483647 h 45"/>
              <a:gd name="T56" fmla="*/ 2147483647 w 63"/>
              <a:gd name="T57" fmla="*/ 2147483647 h 45"/>
              <a:gd name="T58" fmla="*/ 2147483647 w 63"/>
              <a:gd name="T59" fmla="*/ 2147483647 h 45"/>
              <a:gd name="T60" fmla="*/ 2147483647 w 63"/>
              <a:gd name="T61" fmla="*/ 2147483647 h 45"/>
              <a:gd name="T62" fmla="*/ 2147483647 w 63"/>
              <a:gd name="T63" fmla="*/ 2147483647 h 45"/>
              <a:gd name="T64" fmla="*/ 2147483647 w 63"/>
              <a:gd name="T65" fmla="*/ 2147483647 h 45"/>
              <a:gd name="T66" fmla="*/ 2147483647 w 63"/>
              <a:gd name="T67" fmla="*/ 2147483647 h 45"/>
              <a:gd name="T68" fmla="*/ 2147483647 w 63"/>
              <a:gd name="T69" fmla="*/ 2147483647 h 45"/>
              <a:gd name="T70" fmla="*/ 2147483647 w 63"/>
              <a:gd name="T71" fmla="*/ 0 h 45"/>
              <a:gd name="T72" fmla="*/ 2147483647 w 63"/>
              <a:gd name="T73" fmla="*/ 0 h 45"/>
              <a:gd name="T74" fmla="*/ 2147483647 w 63"/>
              <a:gd name="T75" fmla="*/ 2147483647 h 45"/>
              <a:gd name="T76" fmla="*/ 2147483647 w 63"/>
              <a:gd name="T77" fmla="*/ 2147483647 h 45"/>
              <a:gd name="T78" fmla="*/ 2147483647 w 63"/>
              <a:gd name="T79" fmla="*/ 2147483647 h 45"/>
              <a:gd name="T80" fmla="*/ 2147483647 w 63"/>
              <a:gd name="T81" fmla="*/ 2147483647 h 45"/>
              <a:gd name="T82" fmla="*/ 2147483647 w 63"/>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3"/>
              <a:gd name="T127" fmla="*/ 0 h 45"/>
              <a:gd name="T128" fmla="*/ 63 w 63"/>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3" h="45">
                <a:moveTo>
                  <a:pt x="11" y="12"/>
                </a:moveTo>
                <a:lnTo>
                  <a:pt x="9" y="13"/>
                </a:lnTo>
                <a:lnTo>
                  <a:pt x="7" y="15"/>
                </a:lnTo>
                <a:lnTo>
                  <a:pt x="4" y="16"/>
                </a:lnTo>
                <a:lnTo>
                  <a:pt x="3" y="19"/>
                </a:lnTo>
                <a:lnTo>
                  <a:pt x="1" y="21"/>
                </a:lnTo>
                <a:lnTo>
                  <a:pt x="0" y="24"/>
                </a:lnTo>
                <a:lnTo>
                  <a:pt x="0" y="25"/>
                </a:lnTo>
                <a:lnTo>
                  <a:pt x="1" y="27"/>
                </a:lnTo>
                <a:lnTo>
                  <a:pt x="3" y="30"/>
                </a:lnTo>
                <a:lnTo>
                  <a:pt x="6" y="33"/>
                </a:lnTo>
                <a:lnTo>
                  <a:pt x="9" y="34"/>
                </a:lnTo>
                <a:lnTo>
                  <a:pt x="11" y="37"/>
                </a:lnTo>
                <a:lnTo>
                  <a:pt x="14" y="39"/>
                </a:lnTo>
                <a:lnTo>
                  <a:pt x="19" y="40"/>
                </a:lnTo>
                <a:lnTo>
                  <a:pt x="22" y="42"/>
                </a:lnTo>
                <a:lnTo>
                  <a:pt x="25" y="43"/>
                </a:lnTo>
                <a:lnTo>
                  <a:pt x="29" y="45"/>
                </a:lnTo>
                <a:lnTo>
                  <a:pt x="32" y="45"/>
                </a:lnTo>
                <a:lnTo>
                  <a:pt x="37" y="45"/>
                </a:lnTo>
                <a:lnTo>
                  <a:pt x="40" y="45"/>
                </a:lnTo>
                <a:lnTo>
                  <a:pt x="44" y="45"/>
                </a:lnTo>
                <a:lnTo>
                  <a:pt x="47" y="45"/>
                </a:lnTo>
                <a:lnTo>
                  <a:pt x="51" y="43"/>
                </a:lnTo>
                <a:lnTo>
                  <a:pt x="54" y="42"/>
                </a:lnTo>
                <a:lnTo>
                  <a:pt x="60" y="37"/>
                </a:lnTo>
                <a:lnTo>
                  <a:pt x="63" y="33"/>
                </a:lnTo>
                <a:lnTo>
                  <a:pt x="63" y="28"/>
                </a:lnTo>
                <a:lnTo>
                  <a:pt x="62" y="22"/>
                </a:lnTo>
                <a:lnTo>
                  <a:pt x="59" y="16"/>
                </a:lnTo>
                <a:lnTo>
                  <a:pt x="56" y="12"/>
                </a:lnTo>
                <a:lnTo>
                  <a:pt x="51" y="8"/>
                </a:lnTo>
                <a:lnTo>
                  <a:pt x="48" y="5"/>
                </a:lnTo>
                <a:lnTo>
                  <a:pt x="46" y="2"/>
                </a:lnTo>
                <a:lnTo>
                  <a:pt x="41" y="2"/>
                </a:lnTo>
                <a:lnTo>
                  <a:pt x="35" y="0"/>
                </a:lnTo>
                <a:lnTo>
                  <a:pt x="31" y="0"/>
                </a:lnTo>
                <a:lnTo>
                  <a:pt x="26" y="2"/>
                </a:lnTo>
                <a:lnTo>
                  <a:pt x="20" y="5"/>
                </a:lnTo>
                <a:lnTo>
                  <a:pt x="16" y="6"/>
                </a:lnTo>
                <a:lnTo>
                  <a:pt x="13" y="10"/>
                </a:lnTo>
                <a:lnTo>
                  <a:pt x="11" y="1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0" name="Freeform 91"/>
          <p:cNvSpPr>
            <a:spLocks/>
          </p:cNvSpPr>
          <p:nvPr/>
        </p:nvSpPr>
        <p:spPr bwMode="auto">
          <a:xfrm>
            <a:off x="6362701" y="4102102"/>
            <a:ext cx="88900" cy="71439"/>
          </a:xfrm>
          <a:custGeom>
            <a:avLst/>
            <a:gdLst>
              <a:gd name="T0" fmla="*/ 2147483647 w 63"/>
              <a:gd name="T1" fmla="*/ 2147483647 h 45"/>
              <a:gd name="T2" fmla="*/ 2147483647 w 63"/>
              <a:gd name="T3" fmla="*/ 2147483647 h 45"/>
              <a:gd name="T4" fmla="*/ 2147483647 w 63"/>
              <a:gd name="T5" fmla="*/ 2147483647 h 45"/>
              <a:gd name="T6" fmla="*/ 2147483647 w 63"/>
              <a:gd name="T7" fmla="*/ 2147483647 h 45"/>
              <a:gd name="T8" fmla="*/ 2147483647 w 63"/>
              <a:gd name="T9" fmla="*/ 2147483647 h 45"/>
              <a:gd name="T10" fmla="*/ 2147483647 w 63"/>
              <a:gd name="T11" fmla="*/ 2147483647 h 45"/>
              <a:gd name="T12" fmla="*/ 0 w 63"/>
              <a:gd name="T13" fmla="*/ 2147483647 h 45"/>
              <a:gd name="T14" fmla="*/ 0 w 63"/>
              <a:gd name="T15" fmla="*/ 2147483647 h 45"/>
              <a:gd name="T16" fmla="*/ 2147483647 w 63"/>
              <a:gd name="T17" fmla="*/ 2147483647 h 45"/>
              <a:gd name="T18" fmla="*/ 2147483647 w 63"/>
              <a:gd name="T19" fmla="*/ 2147483647 h 45"/>
              <a:gd name="T20" fmla="*/ 2147483647 w 63"/>
              <a:gd name="T21" fmla="*/ 2147483647 h 45"/>
              <a:gd name="T22" fmla="*/ 2147483647 w 63"/>
              <a:gd name="T23" fmla="*/ 2147483647 h 45"/>
              <a:gd name="T24" fmla="*/ 2147483647 w 63"/>
              <a:gd name="T25" fmla="*/ 2147483647 h 45"/>
              <a:gd name="T26" fmla="*/ 2147483647 w 63"/>
              <a:gd name="T27" fmla="*/ 2147483647 h 45"/>
              <a:gd name="T28" fmla="*/ 2147483647 w 63"/>
              <a:gd name="T29" fmla="*/ 2147483647 h 45"/>
              <a:gd name="T30" fmla="*/ 2147483647 w 63"/>
              <a:gd name="T31" fmla="*/ 2147483647 h 45"/>
              <a:gd name="T32" fmla="*/ 2147483647 w 63"/>
              <a:gd name="T33" fmla="*/ 2147483647 h 45"/>
              <a:gd name="T34" fmla="*/ 2147483647 w 63"/>
              <a:gd name="T35" fmla="*/ 2147483647 h 45"/>
              <a:gd name="T36" fmla="*/ 2147483647 w 63"/>
              <a:gd name="T37" fmla="*/ 2147483647 h 45"/>
              <a:gd name="T38" fmla="*/ 2147483647 w 63"/>
              <a:gd name="T39" fmla="*/ 2147483647 h 45"/>
              <a:gd name="T40" fmla="*/ 2147483647 w 63"/>
              <a:gd name="T41" fmla="*/ 2147483647 h 45"/>
              <a:gd name="T42" fmla="*/ 2147483647 w 63"/>
              <a:gd name="T43" fmla="*/ 2147483647 h 45"/>
              <a:gd name="T44" fmla="*/ 2147483647 w 63"/>
              <a:gd name="T45" fmla="*/ 2147483647 h 45"/>
              <a:gd name="T46" fmla="*/ 2147483647 w 63"/>
              <a:gd name="T47" fmla="*/ 2147483647 h 45"/>
              <a:gd name="T48" fmla="*/ 2147483647 w 63"/>
              <a:gd name="T49" fmla="*/ 2147483647 h 45"/>
              <a:gd name="T50" fmla="*/ 2147483647 w 63"/>
              <a:gd name="T51" fmla="*/ 2147483647 h 45"/>
              <a:gd name="T52" fmla="*/ 2147483647 w 63"/>
              <a:gd name="T53" fmla="*/ 2147483647 h 45"/>
              <a:gd name="T54" fmla="*/ 2147483647 w 63"/>
              <a:gd name="T55" fmla="*/ 2147483647 h 45"/>
              <a:gd name="T56" fmla="*/ 2147483647 w 63"/>
              <a:gd name="T57" fmla="*/ 2147483647 h 45"/>
              <a:gd name="T58" fmla="*/ 2147483647 w 63"/>
              <a:gd name="T59" fmla="*/ 2147483647 h 45"/>
              <a:gd name="T60" fmla="*/ 2147483647 w 63"/>
              <a:gd name="T61" fmla="*/ 2147483647 h 45"/>
              <a:gd name="T62" fmla="*/ 2147483647 w 63"/>
              <a:gd name="T63" fmla="*/ 2147483647 h 45"/>
              <a:gd name="T64" fmla="*/ 2147483647 w 63"/>
              <a:gd name="T65" fmla="*/ 2147483647 h 45"/>
              <a:gd name="T66" fmla="*/ 2147483647 w 63"/>
              <a:gd name="T67" fmla="*/ 2147483647 h 45"/>
              <a:gd name="T68" fmla="*/ 2147483647 w 63"/>
              <a:gd name="T69" fmla="*/ 2147483647 h 45"/>
              <a:gd name="T70" fmla="*/ 2147483647 w 63"/>
              <a:gd name="T71" fmla="*/ 0 h 45"/>
              <a:gd name="T72" fmla="*/ 2147483647 w 63"/>
              <a:gd name="T73" fmla="*/ 0 h 45"/>
              <a:gd name="T74" fmla="*/ 2147483647 w 63"/>
              <a:gd name="T75" fmla="*/ 2147483647 h 45"/>
              <a:gd name="T76" fmla="*/ 2147483647 w 63"/>
              <a:gd name="T77" fmla="*/ 2147483647 h 45"/>
              <a:gd name="T78" fmla="*/ 2147483647 w 63"/>
              <a:gd name="T79" fmla="*/ 2147483647 h 45"/>
              <a:gd name="T80" fmla="*/ 2147483647 w 63"/>
              <a:gd name="T81" fmla="*/ 2147483647 h 45"/>
              <a:gd name="T82" fmla="*/ 2147483647 w 63"/>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3"/>
              <a:gd name="T127" fmla="*/ 0 h 45"/>
              <a:gd name="T128" fmla="*/ 63 w 63"/>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3" h="45">
                <a:moveTo>
                  <a:pt x="11" y="12"/>
                </a:moveTo>
                <a:lnTo>
                  <a:pt x="9" y="13"/>
                </a:lnTo>
                <a:lnTo>
                  <a:pt x="7" y="15"/>
                </a:lnTo>
                <a:lnTo>
                  <a:pt x="4" y="16"/>
                </a:lnTo>
                <a:lnTo>
                  <a:pt x="3" y="19"/>
                </a:lnTo>
                <a:lnTo>
                  <a:pt x="1" y="21"/>
                </a:lnTo>
                <a:lnTo>
                  <a:pt x="0" y="24"/>
                </a:lnTo>
                <a:lnTo>
                  <a:pt x="0" y="25"/>
                </a:lnTo>
                <a:lnTo>
                  <a:pt x="1" y="27"/>
                </a:lnTo>
                <a:lnTo>
                  <a:pt x="3" y="30"/>
                </a:lnTo>
                <a:lnTo>
                  <a:pt x="6" y="33"/>
                </a:lnTo>
                <a:lnTo>
                  <a:pt x="9" y="34"/>
                </a:lnTo>
                <a:lnTo>
                  <a:pt x="11" y="37"/>
                </a:lnTo>
                <a:lnTo>
                  <a:pt x="14" y="39"/>
                </a:lnTo>
                <a:lnTo>
                  <a:pt x="19" y="40"/>
                </a:lnTo>
                <a:lnTo>
                  <a:pt x="22" y="42"/>
                </a:lnTo>
                <a:lnTo>
                  <a:pt x="25" y="43"/>
                </a:lnTo>
                <a:lnTo>
                  <a:pt x="29" y="45"/>
                </a:lnTo>
                <a:lnTo>
                  <a:pt x="32" y="45"/>
                </a:lnTo>
                <a:lnTo>
                  <a:pt x="37" y="45"/>
                </a:lnTo>
                <a:lnTo>
                  <a:pt x="40" y="45"/>
                </a:lnTo>
                <a:lnTo>
                  <a:pt x="44" y="45"/>
                </a:lnTo>
                <a:lnTo>
                  <a:pt x="47" y="45"/>
                </a:lnTo>
                <a:lnTo>
                  <a:pt x="51" y="43"/>
                </a:lnTo>
                <a:lnTo>
                  <a:pt x="54" y="42"/>
                </a:lnTo>
                <a:lnTo>
                  <a:pt x="60" y="37"/>
                </a:lnTo>
                <a:lnTo>
                  <a:pt x="63" y="33"/>
                </a:lnTo>
                <a:lnTo>
                  <a:pt x="63" y="28"/>
                </a:lnTo>
                <a:lnTo>
                  <a:pt x="62" y="22"/>
                </a:lnTo>
                <a:lnTo>
                  <a:pt x="59" y="16"/>
                </a:lnTo>
                <a:lnTo>
                  <a:pt x="56" y="12"/>
                </a:lnTo>
                <a:lnTo>
                  <a:pt x="51" y="8"/>
                </a:lnTo>
                <a:lnTo>
                  <a:pt x="48" y="5"/>
                </a:lnTo>
                <a:lnTo>
                  <a:pt x="46" y="2"/>
                </a:lnTo>
                <a:lnTo>
                  <a:pt x="41" y="2"/>
                </a:lnTo>
                <a:lnTo>
                  <a:pt x="35" y="0"/>
                </a:lnTo>
                <a:lnTo>
                  <a:pt x="31" y="0"/>
                </a:lnTo>
                <a:lnTo>
                  <a:pt x="26" y="2"/>
                </a:lnTo>
                <a:lnTo>
                  <a:pt x="20" y="5"/>
                </a:lnTo>
                <a:lnTo>
                  <a:pt x="16" y="6"/>
                </a:lnTo>
                <a:lnTo>
                  <a:pt x="13" y="10"/>
                </a:lnTo>
                <a:lnTo>
                  <a:pt x="11" y="12"/>
                </a:lnTo>
              </a:path>
            </a:pathLst>
          </a:custGeom>
          <a:solidFill>
            <a:srgbClr val="FFFF00"/>
          </a:solidFill>
          <a:ln w="1588">
            <a:solidFill>
              <a:srgbClr val="990000"/>
            </a:solidFill>
            <a:round/>
            <a:headEnd/>
            <a:tailEnd/>
          </a:ln>
        </p:spPr>
        <p:txBody>
          <a:bodyPr/>
          <a:lstStyle/>
          <a:p>
            <a:endParaRPr lang="en-US"/>
          </a:p>
        </p:txBody>
      </p:sp>
      <p:sp>
        <p:nvSpPr>
          <p:cNvPr id="53341" name="Freeform 92"/>
          <p:cNvSpPr>
            <a:spLocks/>
          </p:cNvSpPr>
          <p:nvPr/>
        </p:nvSpPr>
        <p:spPr bwMode="auto">
          <a:xfrm>
            <a:off x="6362701" y="4102102"/>
            <a:ext cx="88900" cy="71439"/>
          </a:xfrm>
          <a:custGeom>
            <a:avLst/>
            <a:gdLst>
              <a:gd name="T0" fmla="*/ 2147483647 w 63"/>
              <a:gd name="T1" fmla="*/ 2147483647 h 45"/>
              <a:gd name="T2" fmla="*/ 2147483647 w 63"/>
              <a:gd name="T3" fmla="*/ 2147483647 h 45"/>
              <a:gd name="T4" fmla="*/ 2147483647 w 63"/>
              <a:gd name="T5" fmla="*/ 2147483647 h 45"/>
              <a:gd name="T6" fmla="*/ 2147483647 w 63"/>
              <a:gd name="T7" fmla="*/ 2147483647 h 45"/>
              <a:gd name="T8" fmla="*/ 2147483647 w 63"/>
              <a:gd name="T9" fmla="*/ 2147483647 h 45"/>
              <a:gd name="T10" fmla="*/ 2147483647 w 63"/>
              <a:gd name="T11" fmla="*/ 2147483647 h 45"/>
              <a:gd name="T12" fmla="*/ 0 w 63"/>
              <a:gd name="T13" fmla="*/ 2147483647 h 45"/>
              <a:gd name="T14" fmla="*/ 0 w 63"/>
              <a:gd name="T15" fmla="*/ 2147483647 h 45"/>
              <a:gd name="T16" fmla="*/ 2147483647 w 63"/>
              <a:gd name="T17" fmla="*/ 2147483647 h 45"/>
              <a:gd name="T18" fmla="*/ 2147483647 w 63"/>
              <a:gd name="T19" fmla="*/ 2147483647 h 45"/>
              <a:gd name="T20" fmla="*/ 2147483647 w 63"/>
              <a:gd name="T21" fmla="*/ 2147483647 h 45"/>
              <a:gd name="T22" fmla="*/ 2147483647 w 63"/>
              <a:gd name="T23" fmla="*/ 2147483647 h 45"/>
              <a:gd name="T24" fmla="*/ 2147483647 w 63"/>
              <a:gd name="T25" fmla="*/ 2147483647 h 45"/>
              <a:gd name="T26" fmla="*/ 2147483647 w 63"/>
              <a:gd name="T27" fmla="*/ 2147483647 h 45"/>
              <a:gd name="T28" fmla="*/ 2147483647 w 63"/>
              <a:gd name="T29" fmla="*/ 2147483647 h 45"/>
              <a:gd name="T30" fmla="*/ 2147483647 w 63"/>
              <a:gd name="T31" fmla="*/ 2147483647 h 45"/>
              <a:gd name="T32" fmla="*/ 2147483647 w 63"/>
              <a:gd name="T33" fmla="*/ 2147483647 h 45"/>
              <a:gd name="T34" fmla="*/ 2147483647 w 63"/>
              <a:gd name="T35" fmla="*/ 2147483647 h 45"/>
              <a:gd name="T36" fmla="*/ 2147483647 w 63"/>
              <a:gd name="T37" fmla="*/ 2147483647 h 45"/>
              <a:gd name="T38" fmla="*/ 2147483647 w 63"/>
              <a:gd name="T39" fmla="*/ 2147483647 h 45"/>
              <a:gd name="T40" fmla="*/ 2147483647 w 63"/>
              <a:gd name="T41" fmla="*/ 2147483647 h 45"/>
              <a:gd name="T42" fmla="*/ 2147483647 w 63"/>
              <a:gd name="T43" fmla="*/ 2147483647 h 45"/>
              <a:gd name="T44" fmla="*/ 2147483647 w 63"/>
              <a:gd name="T45" fmla="*/ 2147483647 h 45"/>
              <a:gd name="T46" fmla="*/ 2147483647 w 63"/>
              <a:gd name="T47" fmla="*/ 2147483647 h 45"/>
              <a:gd name="T48" fmla="*/ 2147483647 w 63"/>
              <a:gd name="T49" fmla="*/ 2147483647 h 45"/>
              <a:gd name="T50" fmla="*/ 2147483647 w 63"/>
              <a:gd name="T51" fmla="*/ 2147483647 h 45"/>
              <a:gd name="T52" fmla="*/ 2147483647 w 63"/>
              <a:gd name="T53" fmla="*/ 2147483647 h 45"/>
              <a:gd name="T54" fmla="*/ 2147483647 w 63"/>
              <a:gd name="T55" fmla="*/ 2147483647 h 45"/>
              <a:gd name="T56" fmla="*/ 2147483647 w 63"/>
              <a:gd name="T57" fmla="*/ 2147483647 h 45"/>
              <a:gd name="T58" fmla="*/ 2147483647 w 63"/>
              <a:gd name="T59" fmla="*/ 2147483647 h 45"/>
              <a:gd name="T60" fmla="*/ 2147483647 w 63"/>
              <a:gd name="T61" fmla="*/ 2147483647 h 45"/>
              <a:gd name="T62" fmla="*/ 2147483647 w 63"/>
              <a:gd name="T63" fmla="*/ 2147483647 h 45"/>
              <a:gd name="T64" fmla="*/ 2147483647 w 63"/>
              <a:gd name="T65" fmla="*/ 2147483647 h 45"/>
              <a:gd name="T66" fmla="*/ 2147483647 w 63"/>
              <a:gd name="T67" fmla="*/ 2147483647 h 45"/>
              <a:gd name="T68" fmla="*/ 2147483647 w 63"/>
              <a:gd name="T69" fmla="*/ 2147483647 h 45"/>
              <a:gd name="T70" fmla="*/ 2147483647 w 63"/>
              <a:gd name="T71" fmla="*/ 0 h 45"/>
              <a:gd name="T72" fmla="*/ 2147483647 w 63"/>
              <a:gd name="T73" fmla="*/ 0 h 45"/>
              <a:gd name="T74" fmla="*/ 2147483647 w 63"/>
              <a:gd name="T75" fmla="*/ 2147483647 h 45"/>
              <a:gd name="T76" fmla="*/ 2147483647 w 63"/>
              <a:gd name="T77" fmla="*/ 2147483647 h 45"/>
              <a:gd name="T78" fmla="*/ 2147483647 w 63"/>
              <a:gd name="T79" fmla="*/ 2147483647 h 45"/>
              <a:gd name="T80" fmla="*/ 2147483647 w 63"/>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3"/>
              <a:gd name="T124" fmla="*/ 0 h 45"/>
              <a:gd name="T125" fmla="*/ 63 w 63"/>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3" h="45">
                <a:moveTo>
                  <a:pt x="11" y="12"/>
                </a:moveTo>
                <a:lnTo>
                  <a:pt x="9" y="13"/>
                </a:lnTo>
                <a:lnTo>
                  <a:pt x="7" y="15"/>
                </a:lnTo>
                <a:lnTo>
                  <a:pt x="4" y="16"/>
                </a:lnTo>
                <a:lnTo>
                  <a:pt x="3" y="19"/>
                </a:lnTo>
                <a:lnTo>
                  <a:pt x="1" y="21"/>
                </a:lnTo>
                <a:lnTo>
                  <a:pt x="0" y="24"/>
                </a:lnTo>
                <a:lnTo>
                  <a:pt x="0" y="25"/>
                </a:lnTo>
                <a:lnTo>
                  <a:pt x="1" y="27"/>
                </a:lnTo>
                <a:lnTo>
                  <a:pt x="3" y="30"/>
                </a:lnTo>
                <a:lnTo>
                  <a:pt x="6" y="33"/>
                </a:lnTo>
                <a:lnTo>
                  <a:pt x="9" y="34"/>
                </a:lnTo>
                <a:lnTo>
                  <a:pt x="11" y="37"/>
                </a:lnTo>
                <a:lnTo>
                  <a:pt x="14" y="39"/>
                </a:lnTo>
                <a:lnTo>
                  <a:pt x="19" y="40"/>
                </a:lnTo>
                <a:lnTo>
                  <a:pt x="22" y="42"/>
                </a:lnTo>
                <a:lnTo>
                  <a:pt x="25" y="43"/>
                </a:lnTo>
                <a:lnTo>
                  <a:pt x="29" y="45"/>
                </a:lnTo>
                <a:lnTo>
                  <a:pt x="32" y="45"/>
                </a:lnTo>
                <a:lnTo>
                  <a:pt x="37" y="45"/>
                </a:lnTo>
                <a:lnTo>
                  <a:pt x="40" y="45"/>
                </a:lnTo>
                <a:lnTo>
                  <a:pt x="44" y="45"/>
                </a:lnTo>
                <a:lnTo>
                  <a:pt x="47" y="45"/>
                </a:lnTo>
                <a:lnTo>
                  <a:pt x="51" y="43"/>
                </a:lnTo>
                <a:lnTo>
                  <a:pt x="54" y="42"/>
                </a:lnTo>
                <a:lnTo>
                  <a:pt x="60" y="37"/>
                </a:lnTo>
                <a:lnTo>
                  <a:pt x="63" y="33"/>
                </a:lnTo>
                <a:lnTo>
                  <a:pt x="63" y="28"/>
                </a:lnTo>
                <a:lnTo>
                  <a:pt x="62" y="22"/>
                </a:lnTo>
                <a:lnTo>
                  <a:pt x="59" y="16"/>
                </a:lnTo>
                <a:lnTo>
                  <a:pt x="56" y="12"/>
                </a:lnTo>
                <a:lnTo>
                  <a:pt x="51" y="8"/>
                </a:lnTo>
                <a:lnTo>
                  <a:pt x="48" y="5"/>
                </a:lnTo>
                <a:lnTo>
                  <a:pt x="46" y="2"/>
                </a:lnTo>
                <a:lnTo>
                  <a:pt x="41" y="2"/>
                </a:lnTo>
                <a:lnTo>
                  <a:pt x="35" y="0"/>
                </a:lnTo>
                <a:lnTo>
                  <a:pt x="31" y="0"/>
                </a:lnTo>
                <a:lnTo>
                  <a:pt x="26" y="2"/>
                </a:lnTo>
                <a:lnTo>
                  <a:pt x="20" y="5"/>
                </a:lnTo>
                <a:lnTo>
                  <a:pt x="16" y="6"/>
                </a:lnTo>
                <a:lnTo>
                  <a:pt x="13" y="10"/>
                </a:lnTo>
              </a:path>
            </a:pathLst>
          </a:custGeom>
          <a:solidFill>
            <a:srgbClr val="FFFF00"/>
          </a:solidFill>
          <a:ln w="4763">
            <a:solidFill>
              <a:srgbClr val="990000"/>
            </a:solidFill>
            <a:round/>
            <a:headEnd/>
            <a:tailEnd/>
          </a:ln>
        </p:spPr>
        <p:txBody>
          <a:bodyPr/>
          <a:lstStyle/>
          <a:p>
            <a:endParaRPr lang="en-US"/>
          </a:p>
        </p:txBody>
      </p:sp>
      <p:sp>
        <p:nvSpPr>
          <p:cNvPr id="53342" name="Freeform 93"/>
          <p:cNvSpPr>
            <a:spLocks/>
          </p:cNvSpPr>
          <p:nvPr/>
        </p:nvSpPr>
        <p:spPr bwMode="auto">
          <a:xfrm>
            <a:off x="6354764" y="4073526"/>
            <a:ext cx="57151" cy="33339"/>
          </a:xfrm>
          <a:custGeom>
            <a:avLst/>
            <a:gdLst>
              <a:gd name="T0" fmla="*/ 0 w 41"/>
              <a:gd name="T1" fmla="*/ 2147483647 h 21"/>
              <a:gd name="T2" fmla="*/ 2147483647 w 41"/>
              <a:gd name="T3" fmla="*/ 2147483647 h 21"/>
              <a:gd name="T4" fmla="*/ 2147483647 w 41"/>
              <a:gd name="T5" fmla="*/ 2147483647 h 21"/>
              <a:gd name="T6" fmla="*/ 2147483647 w 41"/>
              <a:gd name="T7" fmla="*/ 2147483647 h 21"/>
              <a:gd name="T8" fmla="*/ 2147483647 w 41"/>
              <a:gd name="T9" fmla="*/ 2147483647 h 21"/>
              <a:gd name="T10" fmla="*/ 2147483647 w 41"/>
              <a:gd name="T11" fmla="*/ 2147483647 h 21"/>
              <a:gd name="T12" fmla="*/ 2147483647 w 41"/>
              <a:gd name="T13" fmla="*/ 2147483647 h 21"/>
              <a:gd name="T14" fmla="*/ 2147483647 w 41"/>
              <a:gd name="T15" fmla="*/ 2147483647 h 21"/>
              <a:gd name="T16" fmla="*/ 2147483647 w 41"/>
              <a:gd name="T17" fmla="*/ 2147483647 h 21"/>
              <a:gd name="T18" fmla="*/ 2147483647 w 41"/>
              <a:gd name="T19" fmla="*/ 2147483647 h 21"/>
              <a:gd name="T20" fmla="*/ 2147483647 w 41"/>
              <a:gd name="T21" fmla="*/ 2147483647 h 21"/>
              <a:gd name="T22" fmla="*/ 2147483647 w 41"/>
              <a:gd name="T23" fmla="*/ 2147483647 h 21"/>
              <a:gd name="T24" fmla="*/ 2147483647 w 41"/>
              <a:gd name="T25" fmla="*/ 2147483647 h 21"/>
              <a:gd name="T26" fmla="*/ 2147483647 w 41"/>
              <a:gd name="T27" fmla="*/ 2147483647 h 21"/>
              <a:gd name="T28" fmla="*/ 2147483647 w 41"/>
              <a:gd name="T29" fmla="*/ 2147483647 h 21"/>
              <a:gd name="T30" fmla="*/ 2147483647 w 41"/>
              <a:gd name="T31" fmla="*/ 2147483647 h 21"/>
              <a:gd name="T32" fmla="*/ 2147483647 w 41"/>
              <a:gd name="T33" fmla="*/ 2147483647 h 21"/>
              <a:gd name="T34" fmla="*/ 2147483647 w 41"/>
              <a:gd name="T35" fmla="*/ 2147483647 h 21"/>
              <a:gd name="T36" fmla="*/ 2147483647 w 41"/>
              <a:gd name="T37" fmla="*/ 2147483647 h 21"/>
              <a:gd name="T38" fmla="*/ 2147483647 w 41"/>
              <a:gd name="T39" fmla="*/ 2147483647 h 21"/>
              <a:gd name="T40" fmla="*/ 2147483647 w 41"/>
              <a:gd name="T41" fmla="*/ 2147483647 h 21"/>
              <a:gd name="T42" fmla="*/ 2147483647 w 41"/>
              <a:gd name="T43" fmla="*/ 2147483647 h 21"/>
              <a:gd name="T44" fmla="*/ 2147483647 w 41"/>
              <a:gd name="T45" fmla="*/ 2147483647 h 21"/>
              <a:gd name="T46" fmla="*/ 2147483647 w 41"/>
              <a:gd name="T47" fmla="*/ 0 h 21"/>
              <a:gd name="T48" fmla="*/ 2147483647 w 41"/>
              <a:gd name="T49" fmla="*/ 2147483647 h 21"/>
              <a:gd name="T50" fmla="*/ 2147483647 w 41"/>
              <a:gd name="T51" fmla="*/ 2147483647 h 21"/>
              <a:gd name="T52" fmla="*/ 2147483647 w 41"/>
              <a:gd name="T53" fmla="*/ 2147483647 h 21"/>
              <a:gd name="T54" fmla="*/ 2147483647 w 41"/>
              <a:gd name="T55" fmla="*/ 2147483647 h 21"/>
              <a:gd name="T56" fmla="*/ 2147483647 w 41"/>
              <a:gd name="T57" fmla="*/ 2147483647 h 21"/>
              <a:gd name="T58" fmla="*/ 2147483647 w 41"/>
              <a:gd name="T59" fmla="*/ 2147483647 h 21"/>
              <a:gd name="T60" fmla="*/ 2147483647 w 41"/>
              <a:gd name="T61" fmla="*/ 2147483647 h 21"/>
              <a:gd name="T62" fmla="*/ 2147483647 w 41"/>
              <a:gd name="T63" fmla="*/ 2147483647 h 21"/>
              <a:gd name="T64" fmla="*/ 0 w 41"/>
              <a:gd name="T65" fmla="*/ 2147483647 h 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1"/>
              <a:gd name="T100" fmla="*/ 0 h 21"/>
              <a:gd name="T101" fmla="*/ 41 w 41"/>
              <a:gd name="T102" fmla="*/ 21 h 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1" h="21">
                <a:moveTo>
                  <a:pt x="0" y="14"/>
                </a:moveTo>
                <a:lnTo>
                  <a:pt x="1" y="15"/>
                </a:lnTo>
                <a:lnTo>
                  <a:pt x="1" y="17"/>
                </a:lnTo>
                <a:lnTo>
                  <a:pt x="3" y="18"/>
                </a:lnTo>
                <a:lnTo>
                  <a:pt x="4" y="18"/>
                </a:lnTo>
                <a:lnTo>
                  <a:pt x="6" y="20"/>
                </a:lnTo>
                <a:lnTo>
                  <a:pt x="7" y="21"/>
                </a:lnTo>
                <a:lnTo>
                  <a:pt x="9" y="21"/>
                </a:lnTo>
                <a:lnTo>
                  <a:pt x="10" y="21"/>
                </a:lnTo>
                <a:lnTo>
                  <a:pt x="15" y="21"/>
                </a:lnTo>
                <a:lnTo>
                  <a:pt x="19" y="20"/>
                </a:lnTo>
                <a:lnTo>
                  <a:pt x="22" y="18"/>
                </a:lnTo>
                <a:lnTo>
                  <a:pt x="26" y="17"/>
                </a:lnTo>
                <a:lnTo>
                  <a:pt x="29" y="14"/>
                </a:lnTo>
                <a:lnTo>
                  <a:pt x="34" y="12"/>
                </a:lnTo>
                <a:lnTo>
                  <a:pt x="37" y="11"/>
                </a:lnTo>
                <a:lnTo>
                  <a:pt x="41" y="8"/>
                </a:lnTo>
                <a:lnTo>
                  <a:pt x="38" y="8"/>
                </a:lnTo>
                <a:lnTo>
                  <a:pt x="37" y="6"/>
                </a:lnTo>
                <a:lnTo>
                  <a:pt x="34" y="5"/>
                </a:lnTo>
                <a:lnTo>
                  <a:pt x="31" y="3"/>
                </a:lnTo>
                <a:lnTo>
                  <a:pt x="28" y="2"/>
                </a:lnTo>
                <a:lnTo>
                  <a:pt x="26" y="2"/>
                </a:lnTo>
                <a:lnTo>
                  <a:pt x="23" y="0"/>
                </a:lnTo>
                <a:lnTo>
                  <a:pt x="20" y="2"/>
                </a:lnTo>
                <a:lnTo>
                  <a:pt x="17" y="2"/>
                </a:lnTo>
                <a:lnTo>
                  <a:pt x="15" y="3"/>
                </a:lnTo>
                <a:lnTo>
                  <a:pt x="12" y="5"/>
                </a:lnTo>
                <a:lnTo>
                  <a:pt x="10" y="6"/>
                </a:lnTo>
                <a:lnTo>
                  <a:pt x="7" y="8"/>
                </a:lnTo>
                <a:lnTo>
                  <a:pt x="4" y="9"/>
                </a:lnTo>
                <a:lnTo>
                  <a:pt x="3" y="11"/>
                </a:lnTo>
                <a:lnTo>
                  <a:pt x="0"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3" name="Freeform 94"/>
          <p:cNvSpPr>
            <a:spLocks/>
          </p:cNvSpPr>
          <p:nvPr/>
        </p:nvSpPr>
        <p:spPr bwMode="auto">
          <a:xfrm>
            <a:off x="6354764" y="4073526"/>
            <a:ext cx="57151" cy="33339"/>
          </a:xfrm>
          <a:custGeom>
            <a:avLst/>
            <a:gdLst>
              <a:gd name="T0" fmla="*/ 0 w 41"/>
              <a:gd name="T1" fmla="*/ 2147483647 h 21"/>
              <a:gd name="T2" fmla="*/ 2147483647 w 41"/>
              <a:gd name="T3" fmla="*/ 2147483647 h 21"/>
              <a:gd name="T4" fmla="*/ 2147483647 w 41"/>
              <a:gd name="T5" fmla="*/ 2147483647 h 21"/>
              <a:gd name="T6" fmla="*/ 2147483647 w 41"/>
              <a:gd name="T7" fmla="*/ 2147483647 h 21"/>
              <a:gd name="T8" fmla="*/ 2147483647 w 41"/>
              <a:gd name="T9" fmla="*/ 2147483647 h 21"/>
              <a:gd name="T10" fmla="*/ 2147483647 w 41"/>
              <a:gd name="T11" fmla="*/ 2147483647 h 21"/>
              <a:gd name="T12" fmla="*/ 2147483647 w 41"/>
              <a:gd name="T13" fmla="*/ 2147483647 h 21"/>
              <a:gd name="T14" fmla="*/ 2147483647 w 41"/>
              <a:gd name="T15" fmla="*/ 2147483647 h 21"/>
              <a:gd name="T16" fmla="*/ 2147483647 w 41"/>
              <a:gd name="T17" fmla="*/ 2147483647 h 21"/>
              <a:gd name="T18" fmla="*/ 2147483647 w 41"/>
              <a:gd name="T19" fmla="*/ 2147483647 h 21"/>
              <a:gd name="T20" fmla="*/ 2147483647 w 41"/>
              <a:gd name="T21" fmla="*/ 2147483647 h 21"/>
              <a:gd name="T22" fmla="*/ 2147483647 w 41"/>
              <a:gd name="T23" fmla="*/ 2147483647 h 21"/>
              <a:gd name="T24" fmla="*/ 2147483647 w 41"/>
              <a:gd name="T25" fmla="*/ 2147483647 h 21"/>
              <a:gd name="T26" fmla="*/ 2147483647 w 41"/>
              <a:gd name="T27" fmla="*/ 2147483647 h 21"/>
              <a:gd name="T28" fmla="*/ 2147483647 w 41"/>
              <a:gd name="T29" fmla="*/ 2147483647 h 21"/>
              <a:gd name="T30" fmla="*/ 2147483647 w 41"/>
              <a:gd name="T31" fmla="*/ 2147483647 h 21"/>
              <a:gd name="T32" fmla="*/ 2147483647 w 41"/>
              <a:gd name="T33" fmla="*/ 2147483647 h 21"/>
              <a:gd name="T34" fmla="*/ 2147483647 w 41"/>
              <a:gd name="T35" fmla="*/ 2147483647 h 21"/>
              <a:gd name="T36" fmla="*/ 2147483647 w 41"/>
              <a:gd name="T37" fmla="*/ 2147483647 h 21"/>
              <a:gd name="T38" fmla="*/ 2147483647 w 41"/>
              <a:gd name="T39" fmla="*/ 2147483647 h 21"/>
              <a:gd name="T40" fmla="*/ 2147483647 w 41"/>
              <a:gd name="T41" fmla="*/ 2147483647 h 21"/>
              <a:gd name="T42" fmla="*/ 2147483647 w 41"/>
              <a:gd name="T43" fmla="*/ 2147483647 h 21"/>
              <a:gd name="T44" fmla="*/ 2147483647 w 41"/>
              <a:gd name="T45" fmla="*/ 2147483647 h 21"/>
              <a:gd name="T46" fmla="*/ 2147483647 w 41"/>
              <a:gd name="T47" fmla="*/ 0 h 21"/>
              <a:gd name="T48" fmla="*/ 2147483647 w 41"/>
              <a:gd name="T49" fmla="*/ 2147483647 h 21"/>
              <a:gd name="T50" fmla="*/ 2147483647 w 41"/>
              <a:gd name="T51" fmla="*/ 2147483647 h 21"/>
              <a:gd name="T52" fmla="*/ 2147483647 w 41"/>
              <a:gd name="T53" fmla="*/ 2147483647 h 21"/>
              <a:gd name="T54" fmla="*/ 2147483647 w 41"/>
              <a:gd name="T55" fmla="*/ 2147483647 h 21"/>
              <a:gd name="T56" fmla="*/ 2147483647 w 41"/>
              <a:gd name="T57" fmla="*/ 2147483647 h 21"/>
              <a:gd name="T58" fmla="*/ 2147483647 w 41"/>
              <a:gd name="T59" fmla="*/ 2147483647 h 21"/>
              <a:gd name="T60" fmla="*/ 2147483647 w 41"/>
              <a:gd name="T61" fmla="*/ 2147483647 h 21"/>
              <a:gd name="T62" fmla="*/ 2147483647 w 41"/>
              <a:gd name="T63" fmla="*/ 2147483647 h 21"/>
              <a:gd name="T64" fmla="*/ 0 w 41"/>
              <a:gd name="T65" fmla="*/ 2147483647 h 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1"/>
              <a:gd name="T100" fmla="*/ 0 h 21"/>
              <a:gd name="T101" fmla="*/ 41 w 41"/>
              <a:gd name="T102" fmla="*/ 21 h 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1" h="21">
                <a:moveTo>
                  <a:pt x="0" y="14"/>
                </a:moveTo>
                <a:lnTo>
                  <a:pt x="1" y="15"/>
                </a:lnTo>
                <a:lnTo>
                  <a:pt x="1" y="17"/>
                </a:lnTo>
                <a:lnTo>
                  <a:pt x="3" y="18"/>
                </a:lnTo>
                <a:lnTo>
                  <a:pt x="4" y="18"/>
                </a:lnTo>
                <a:lnTo>
                  <a:pt x="6" y="20"/>
                </a:lnTo>
                <a:lnTo>
                  <a:pt x="7" y="21"/>
                </a:lnTo>
                <a:lnTo>
                  <a:pt x="9" y="21"/>
                </a:lnTo>
                <a:lnTo>
                  <a:pt x="10" y="21"/>
                </a:lnTo>
                <a:lnTo>
                  <a:pt x="15" y="21"/>
                </a:lnTo>
                <a:lnTo>
                  <a:pt x="19" y="20"/>
                </a:lnTo>
                <a:lnTo>
                  <a:pt x="22" y="18"/>
                </a:lnTo>
                <a:lnTo>
                  <a:pt x="26" y="17"/>
                </a:lnTo>
                <a:lnTo>
                  <a:pt x="29" y="14"/>
                </a:lnTo>
                <a:lnTo>
                  <a:pt x="34" y="12"/>
                </a:lnTo>
                <a:lnTo>
                  <a:pt x="37" y="11"/>
                </a:lnTo>
                <a:lnTo>
                  <a:pt x="41" y="8"/>
                </a:lnTo>
                <a:lnTo>
                  <a:pt x="38" y="8"/>
                </a:lnTo>
                <a:lnTo>
                  <a:pt x="37" y="6"/>
                </a:lnTo>
                <a:lnTo>
                  <a:pt x="34" y="5"/>
                </a:lnTo>
                <a:lnTo>
                  <a:pt x="31" y="3"/>
                </a:lnTo>
                <a:lnTo>
                  <a:pt x="28" y="2"/>
                </a:lnTo>
                <a:lnTo>
                  <a:pt x="26" y="2"/>
                </a:lnTo>
                <a:lnTo>
                  <a:pt x="23" y="0"/>
                </a:lnTo>
                <a:lnTo>
                  <a:pt x="20" y="2"/>
                </a:lnTo>
                <a:lnTo>
                  <a:pt x="17" y="2"/>
                </a:lnTo>
                <a:lnTo>
                  <a:pt x="15" y="3"/>
                </a:lnTo>
                <a:lnTo>
                  <a:pt x="12" y="5"/>
                </a:lnTo>
                <a:lnTo>
                  <a:pt x="10" y="6"/>
                </a:lnTo>
                <a:lnTo>
                  <a:pt x="7" y="8"/>
                </a:lnTo>
                <a:lnTo>
                  <a:pt x="4" y="9"/>
                </a:lnTo>
                <a:lnTo>
                  <a:pt x="3" y="11"/>
                </a:lnTo>
                <a:lnTo>
                  <a:pt x="0" y="14"/>
                </a:lnTo>
              </a:path>
            </a:pathLst>
          </a:custGeom>
          <a:solidFill>
            <a:srgbClr val="FFFF00"/>
          </a:solidFill>
          <a:ln w="4763">
            <a:solidFill>
              <a:srgbClr val="990000"/>
            </a:solidFill>
            <a:round/>
            <a:headEnd/>
            <a:tailEnd/>
          </a:ln>
        </p:spPr>
        <p:txBody>
          <a:bodyPr/>
          <a:lstStyle/>
          <a:p>
            <a:endParaRPr lang="en-US"/>
          </a:p>
        </p:txBody>
      </p:sp>
      <p:sp>
        <p:nvSpPr>
          <p:cNvPr id="53344" name="Freeform 95"/>
          <p:cNvSpPr>
            <a:spLocks/>
          </p:cNvSpPr>
          <p:nvPr/>
        </p:nvSpPr>
        <p:spPr bwMode="auto">
          <a:xfrm>
            <a:off x="6450014" y="4071939"/>
            <a:ext cx="80963" cy="74612"/>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0 h 47"/>
              <a:gd name="T52" fmla="*/ 2147483647 w 57"/>
              <a:gd name="T53" fmla="*/ 2147483647 h 47"/>
              <a:gd name="T54" fmla="*/ 2147483647 w 57"/>
              <a:gd name="T55" fmla="*/ 2147483647 h 47"/>
              <a:gd name="T56" fmla="*/ 0 w 57"/>
              <a:gd name="T57" fmla="*/ 2147483647 h 47"/>
              <a:gd name="T58" fmla="*/ 2147483647 w 57"/>
              <a:gd name="T59" fmla="*/ 2147483647 h 47"/>
              <a:gd name="T60" fmla="*/ 2147483647 w 57"/>
              <a:gd name="T61" fmla="*/ 2147483647 h 47"/>
              <a:gd name="T62" fmla="*/ 2147483647 w 57"/>
              <a:gd name="T63" fmla="*/ 2147483647 h 47"/>
              <a:gd name="T64" fmla="*/ 0 w 57"/>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7"/>
              <a:gd name="T100" fmla="*/ 0 h 47"/>
              <a:gd name="T101" fmla="*/ 57 w 57"/>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7" h="47">
                <a:moveTo>
                  <a:pt x="0" y="10"/>
                </a:moveTo>
                <a:lnTo>
                  <a:pt x="1" y="13"/>
                </a:lnTo>
                <a:lnTo>
                  <a:pt x="3" y="15"/>
                </a:lnTo>
                <a:lnTo>
                  <a:pt x="3" y="18"/>
                </a:lnTo>
                <a:lnTo>
                  <a:pt x="3" y="22"/>
                </a:lnTo>
                <a:lnTo>
                  <a:pt x="4" y="25"/>
                </a:lnTo>
                <a:lnTo>
                  <a:pt x="6" y="29"/>
                </a:lnTo>
                <a:lnTo>
                  <a:pt x="7" y="32"/>
                </a:lnTo>
                <a:lnTo>
                  <a:pt x="9" y="35"/>
                </a:lnTo>
                <a:lnTo>
                  <a:pt x="12" y="38"/>
                </a:lnTo>
                <a:lnTo>
                  <a:pt x="15" y="41"/>
                </a:lnTo>
                <a:lnTo>
                  <a:pt x="18" y="44"/>
                </a:lnTo>
                <a:lnTo>
                  <a:pt x="20" y="46"/>
                </a:lnTo>
                <a:lnTo>
                  <a:pt x="25" y="47"/>
                </a:lnTo>
                <a:lnTo>
                  <a:pt x="29" y="47"/>
                </a:lnTo>
                <a:lnTo>
                  <a:pt x="34" y="47"/>
                </a:lnTo>
                <a:lnTo>
                  <a:pt x="38" y="47"/>
                </a:lnTo>
                <a:lnTo>
                  <a:pt x="43" y="46"/>
                </a:lnTo>
                <a:lnTo>
                  <a:pt x="47" y="44"/>
                </a:lnTo>
                <a:lnTo>
                  <a:pt x="52" y="41"/>
                </a:lnTo>
                <a:lnTo>
                  <a:pt x="56" y="38"/>
                </a:lnTo>
                <a:lnTo>
                  <a:pt x="56" y="37"/>
                </a:lnTo>
                <a:lnTo>
                  <a:pt x="57" y="35"/>
                </a:lnTo>
                <a:lnTo>
                  <a:pt x="57" y="34"/>
                </a:lnTo>
                <a:lnTo>
                  <a:pt x="56" y="31"/>
                </a:lnTo>
                <a:lnTo>
                  <a:pt x="56" y="29"/>
                </a:lnTo>
                <a:lnTo>
                  <a:pt x="55" y="27"/>
                </a:lnTo>
                <a:lnTo>
                  <a:pt x="53" y="24"/>
                </a:lnTo>
                <a:lnTo>
                  <a:pt x="53" y="22"/>
                </a:lnTo>
                <a:lnTo>
                  <a:pt x="53" y="21"/>
                </a:lnTo>
                <a:lnTo>
                  <a:pt x="53" y="19"/>
                </a:lnTo>
                <a:lnTo>
                  <a:pt x="53" y="18"/>
                </a:lnTo>
                <a:lnTo>
                  <a:pt x="53" y="16"/>
                </a:lnTo>
                <a:lnTo>
                  <a:pt x="55" y="15"/>
                </a:lnTo>
                <a:lnTo>
                  <a:pt x="55" y="13"/>
                </a:lnTo>
                <a:lnTo>
                  <a:pt x="56" y="12"/>
                </a:lnTo>
                <a:lnTo>
                  <a:pt x="55" y="12"/>
                </a:lnTo>
                <a:lnTo>
                  <a:pt x="53" y="10"/>
                </a:lnTo>
                <a:lnTo>
                  <a:pt x="52" y="9"/>
                </a:lnTo>
                <a:lnTo>
                  <a:pt x="50" y="7"/>
                </a:lnTo>
                <a:lnTo>
                  <a:pt x="49" y="7"/>
                </a:lnTo>
                <a:lnTo>
                  <a:pt x="49" y="6"/>
                </a:lnTo>
                <a:lnTo>
                  <a:pt x="47" y="6"/>
                </a:lnTo>
                <a:lnTo>
                  <a:pt x="41" y="3"/>
                </a:lnTo>
                <a:lnTo>
                  <a:pt x="35" y="1"/>
                </a:lnTo>
                <a:lnTo>
                  <a:pt x="28" y="0"/>
                </a:lnTo>
                <a:lnTo>
                  <a:pt x="22" y="0"/>
                </a:lnTo>
                <a:lnTo>
                  <a:pt x="16" y="1"/>
                </a:lnTo>
                <a:lnTo>
                  <a:pt x="10" y="3"/>
                </a:lnTo>
                <a:lnTo>
                  <a:pt x="4" y="6"/>
                </a:lnTo>
                <a:lnTo>
                  <a:pt x="0" y="10"/>
                </a:lnTo>
                <a:lnTo>
                  <a:pt x="1" y="10"/>
                </a:lnTo>
                <a:lnTo>
                  <a:pt x="1" y="12"/>
                </a:lnTo>
                <a:lnTo>
                  <a:pt x="3" y="12"/>
                </a:lnTo>
                <a:lnTo>
                  <a:pt x="3" y="13"/>
                </a:lnTo>
                <a:lnTo>
                  <a:pt x="0" y="1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5" name="Freeform 96"/>
          <p:cNvSpPr>
            <a:spLocks/>
          </p:cNvSpPr>
          <p:nvPr/>
        </p:nvSpPr>
        <p:spPr bwMode="auto">
          <a:xfrm>
            <a:off x="6450014" y="4071939"/>
            <a:ext cx="80963" cy="74612"/>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0 h 47"/>
              <a:gd name="T52" fmla="*/ 2147483647 w 57"/>
              <a:gd name="T53" fmla="*/ 2147483647 h 47"/>
              <a:gd name="T54" fmla="*/ 2147483647 w 57"/>
              <a:gd name="T55" fmla="*/ 2147483647 h 47"/>
              <a:gd name="T56" fmla="*/ 0 w 57"/>
              <a:gd name="T57" fmla="*/ 2147483647 h 47"/>
              <a:gd name="T58" fmla="*/ 2147483647 w 57"/>
              <a:gd name="T59" fmla="*/ 2147483647 h 47"/>
              <a:gd name="T60" fmla="*/ 2147483647 w 57"/>
              <a:gd name="T61" fmla="*/ 2147483647 h 47"/>
              <a:gd name="T62" fmla="*/ 2147483647 w 57"/>
              <a:gd name="T63" fmla="*/ 2147483647 h 47"/>
              <a:gd name="T64" fmla="*/ 0 w 57"/>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7"/>
              <a:gd name="T100" fmla="*/ 0 h 47"/>
              <a:gd name="T101" fmla="*/ 57 w 57"/>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7" h="47">
                <a:moveTo>
                  <a:pt x="0" y="10"/>
                </a:moveTo>
                <a:lnTo>
                  <a:pt x="1" y="13"/>
                </a:lnTo>
                <a:lnTo>
                  <a:pt x="3" y="15"/>
                </a:lnTo>
                <a:lnTo>
                  <a:pt x="3" y="18"/>
                </a:lnTo>
                <a:lnTo>
                  <a:pt x="3" y="22"/>
                </a:lnTo>
                <a:lnTo>
                  <a:pt x="4" y="25"/>
                </a:lnTo>
                <a:lnTo>
                  <a:pt x="6" y="29"/>
                </a:lnTo>
                <a:lnTo>
                  <a:pt x="7" y="32"/>
                </a:lnTo>
                <a:lnTo>
                  <a:pt x="9" y="35"/>
                </a:lnTo>
                <a:lnTo>
                  <a:pt x="12" y="38"/>
                </a:lnTo>
                <a:lnTo>
                  <a:pt x="15" y="41"/>
                </a:lnTo>
                <a:lnTo>
                  <a:pt x="18" y="44"/>
                </a:lnTo>
                <a:lnTo>
                  <a:pt x="20" y="46"/>
                </a:lnTo>
                <a:lnTo>
                  <a:pt x="25" y="47"/>
                </a:lnTo>
                <a:lnTo>
                  <a:pt x="29" y="47"/>
                </a:lnTo>
                <a:lnTo>
                  <a:pt x="34" y="47"/>
                </a:lnTo>
                <a:lnTo>
                  <a:pt x="38" y="47"/>
                </a:lnTo>
                <a:lnTo>
                  <a:pt x="43" y="46"/>
                </a:lnTo>
                <a:lnTo>
                  <a:pt x="47" y="44"/>
                </a:lnTo>
                <a:lnTo>
                  <a:pt x="52" y="41"/>
                </a:lnTo>
                <a:lnTo>
                  <a:pt x="56" y="38"/>
                </a:lnTo>
                <a:lnTo>
                  <a:pt x="56" y="37"/>
                </a:lnTo>
                <a:lnTo>
                  <a:pt x="57" y="35"/>
                </a:lnTo>
                <a:lnTo>
                  <a:pt x="57" y="34"/>
                </a:lnTo>
                <a:lnTo>
                  <a:pt x="56" y="31"/>
                </a:lnTo>
                <a:lnTo>
                  <a:pt x="56" y="29"/>
                </a:lnTo>
                <a:lnTo>
                  <a:pt x="55" y="27"/>
                </a:lnTo>
                <a:lnTo>
                  <a:pt x="53" y="24"/>
                </a:lnTo>
                <a:lnTo>
                  <a:pt x="53" y="22"/>
                </a:lnTo>
                <a:lnTo>
                  <a:pt x="53" y="21"/>
                </a:lnTo>
                <a:lnTo>
                  <a:pt x="53" y="19"/>
                </a:lnTo>
                <a:lnTo>
                  <a:pt x="53" y="18"/>
                </a:lnTo>
                <a:lnTo>
                  <a:pt x="53" y="16"/>
                </a:lnTo>
                <a:lnTo>
                  <a:pt x="55" y="15"/>
                </a:lnTo>
                <a:lnTo>
                  <a:pt x="55" y="13"/>
                </a:lnTo>
                <a:lnTo>
                  <a:pt x="56" y="12"/>
                </a:lnTo>
                <a:lnTo>
                  <a:pt x="55" y="12"/>
                </a:lnTo>
                <a:lnTo>
                  <a:pt x="53" y="10"/>
                </a:lnTo>
                <a:lnTo>
                  <a:pt x="52" y="9"/>
                </a:lnTo>
                <a:lnTo>
                  <a:pt x="50" y="7"/>
                </a:lnTo>
                <a:lnTo>
                  <a:pt x="49" y="7"/>
                </a:lnTo>
                <a:lnTo>
                  <a:pt x="49" y="6"/>
                </a:lnTo>
                <a:lnTo>
                  <a:pt x="47" y="6"/>
                </a:lnTo>
                <a:lnTo>
                  <a:pt x="41" y="3"/>
                </a:lnTo>
                <a:lnTo>
                  <a:pt x="35" y="1"/>
                </a:lnTo>
                <a:lnTo>
                  <a:pt x="28" y="0"/>
                </a:lnTo>
                <a:lnTo>
                  <a:pt x="22" y="0"/>
                </a:lnTo>
                <a:lnTo>
                  <a:pt x="16" y="1"/>
                </a:lnTo>
                <a:lnTo>
                  <a:pt x="10" y="3"/>
                </a:lnTo>
                <a:lnTo>
                  <a:pt x="4" y="6"/>
                </a:lnTo>
                <a:lnTo>
                  <a:pt x="0" y="10"/>
                </a:lnTo>
                <a:lnTo>
                  <a:pt x="1" y="10"/>
                </a:lnTo>
                <a:lnTo>
                  <a:pt x="1" y="12"/>
                </a:lnTo>
                <a:lnTo>
                  <a:pt x="3" y="12"/>
                </a:lnTo>
                <a:lnTo>
                  <a:pt x="3" y="13"/>
                </a:lnTo>
                <a:lnTo>
                  <a:pt x="0" y="10"/>
                </a:lnTo>
              </a:path>
            </a:pathLst>
          </a:custGeom>
          <a:solidFill>
            <a:srgbClr val="FFFF00"/>
          </a:solidFill>
          <a:ln w="1588">
            <a:solidFill>
              <a:srgbClr val="990000"/>
            </a:solidFill>
            <a:round/>
            <a:headEnd/>
            <a:tailEnd/>
          </a:ln>
        </p:spPr>
        <p:txBody>
          <a:bodyPr/>
          <a:lstStyle/>
          <a:p>
            <a:endParaRPr lang="en-US"/>
          </a:p>
        </p:txBody>
      </p:sp>
      <p:sp>
        <p:nvSpPr>
          <p:cNvPr id="53346" name="Freeform 97"/>
          <p:cNvSpPr>
            <a:spLocks/>
          </p:cNvSpPr>
          <p:nvPr/>
        </p:nvSpPr>
        <p:spPr bwMode="auto">
          <a:xfrm>
            <a:off x="6450014" y="4071939"/>
            <a:ext cx="80963" cy="74612"/>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0 h 47"/>
              <a:gd name="T52" fmla="*/ 2147483647 w 57"/>
              <a:gd name="T53" fmla="*/ 2147483647 h 47"/>
              <a:gd name="T54" fmla="*/ 2147483647 w 57"/>
              <a:gd name="T55" fmla="*/ 2147483647 h 47"/>
              <a:gd name="T56" fmla="*/ 0 w 57"/>
              <a:gd name="T57" fmla="*/ 2147483647 h 47"/>
              <a:gd name="T58" fmla="*/ 2147483647 w 57"/>
              <a:gd name="T59" fmla="*/ 2147483647 h 47"/>
              <a:gd name="T60" fmla="*/ 2147483647 w 57"/>
              <a:gd name="T61" fmla="*/ 2147483647 h 47"/>
              <a:gd name="T62" fmla="*/ 2147483647 w 57"/>
              <a:gd name="T63" fmla="*/ 2147483647 h 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7"/>
              <a:gd name="T97" fmla="*/ 0 h 47"/>
              <a:gd name="T98" fmla="*/ 57 w 57"/>
              <a:gd name="T99" fmla="*/ 47 h 4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7" h="47">
                <a:moveTo>
                  <a:pt x="0" y="10"/>
                </a:moveTo>
                <a:lnTo>
                  <a:pt x="1" y="13"/>
                </a:lnTo>
                <a:lnTo>
                  <a:pt x="3" y="15"/>
                </a:lnTo>
                <a:lnTo>
                  <a:pt x="3" y="18"/>
                </a:lnTo>
                <a:lnTo>
                  <a:pt x="3" y="22"/>
                </a:lnTo>
                <a:lnTo>
                  <a:pt x="4" y="25"/>
                </a:lnTo>
                <a:lnTo>
                  <a:pt x="6" y="29"/>
                </a:lnTo>
                <a:lnTo>
                  <a:pt x="7" y="32"/>
                </a:lnTo>
                <a:lnTo>
                  <a:pt x="9" y="35"/>
                </a:lnTo>
                <a:lnTo>
                  <a:pt x="12" y="38"/>
                </a:lnTo>
                <a:lnTo>
                  <a:pt x="15" y="41"/>
                </a:lnTo>
                <a:lnTo>
                  <a:pt x="18" y="44"/>
                </a:lnTo>
                <a:lnTo>
                  <a:pt x="20" y="46"/>
                </a:lnTo>
                <a:lnTo>
                  <a:pt x="25" y="47"/>
                </a:lnTo>
                <a:lnTo>
                  <a:pt x="29" y="47"/>
                </a:lnTo>
                <a:lnTo>
                  <a:pt x="34" y="47"/>
                </a:lnTo>
                <a:lnTo>
                  <a:pt x="38" y="47"/>
                </a:lnTo>
                <a:lnTo>
                  <a:pt x="43" y="46"/>
                </a:lnTo>
                <a:lnTo>
                  <a:pt x="47" y="44"/>
                </a:lnTo>
                <a:lnTo>
                  <a:pt x="52" y="41"/>
                </a:lnTo>
                <a:lnTo>
                  <a:pt x="56" y="38"/>
                </a:lnTo>
                <a:lnTo>
                  <a:pt x="56" y="37"/>
                </a:lnTo>
                <a:lnTo>
                  <a:pt x="57" y="35"/>
                </a:lnTo>
                <a:lnTo>
                  <a:pt x="57" y="34"/>
                </a:lnTo>
                <a:lnTo>
                  <a:pt x="56" y="31"/>
                </a:lnTo>
                <a:lnTo>
                  <a:pt x="56" y="29"/>
                </a:lnTo>
                <a:lnTo>
                  <a:pt x="55" y="27"/>
                </a:lnTo>
                <a:lnTo>
                  <a:pt x="53" y="24"/>
                </a:lnTo>
                <a:lnTo>
                  <a:pt x="53" y="22"/>
                </a:lnTo>
                <a:lnTo>
                  <a:pt x="53" y="21"/>
                </a:lnTo>
                <a:lnTo>
                  <a:pt x="53" y="19"/>
                </a:lnTo>
                <a:lnTo>
                  <a:pt x="53" y="18"/>
                </a:lnTo>
                <a:lnTo>
                  <a:pt x="53" y="16"/>
                </a:lnTo>
                <a:lnTo>
                  <a:pt x="55" y="15"/>
                </a:lnTo>
                <a:lnTo>
                  <a:pt x="55" y="13"/>
                </a:lnTo>
                <a:lnTo>
                  <a:pt x="56" y="12"/>
                </a:lnTo>
                <a:lnTo>
                  <a:pt x="55" y="12"/>
                </a:lnTo>
                <a:lnTo>
                  <a:pt x="53" y="10"/>
                </a:lnTo>
                <a:lnTo>
                  <a:pt x="52" y="9"/>
                </a:lnTo>
                <a:lnTo>
                  <a:pt x="50" y="7"/>
                </a:lnTo>
                <a:lnTo>
                  <a:pt x="49" y="7"/>
                </a:lnTo>
                <a:lnTo>
                  <a:pt x="49" y="6"/>
                </a:lnTo>
                <a:lnTo>
                  <a:pt x="47" y="6"/>
                </a:lnTo>
                <a:lnTo>
                  <a:pt x="41" y="3"/>
                </a:lnTo>
                <a:lnTo>
                  <a:pt x="35" y="1"/>
                </a:lnTo>
                <a:lnTo>
                  <a:pt x="28" y="0"/>
                </a:lnTo>
                <a:lnTo>
                  <a:pt x="22" y="0"/>
                </a:lnTo>
                <a:lnTo>
                  <a:pt x="16" y="1"/>
                </a:lnTo>
                <a:lnTo>
                  <a:pt x="10" y="3"/>
                </a:lnTo>
                <a:lnTo>
                  <a:pt x="4" y="6"/>
                </a:lnTo>
                <a:lnTo>
                  <a:pt x="0" y="10"/>
                </a:lnTo>
                <a:lnTo>
                  <a:pt x="1" y="10"/>
                </a:lnTo>
                <a:lnTo>
                  <a:pt x="1" y="12"/>
                </a:lnTo>
                <a:lnTo>
                  <a:pt x="3" y="12"/>
                </a:lnTo>
                <a:lnTo>
                  <a:pt x="3" y="13"/>
                </a:lnTo>
              </a:path>
            </a:pathLst>
          </a:custGeom>
          <a:solidFill>
            <a:srgbClr val="FFFF00"/>
          </a:solidFill>
          <a:ln w="4763">
            <a:solidFill>
              <a:srgbClr val="990000"/>
            </a:solidFill>
            <a:round/>
            <a:headEnd/>
            <a:tailEnd/>
          </a:ln>
        </p:spPr>
        <p:txBody>
          <a:bodyPr/>
          <a:lstStyle/>
          <a:p>
            <a:endParaRPr lang="en-US"/>
          </a:p>
        </p:txBody>
      </p:sp>
      <p:sp>
        <p:nvSpPr>
          <p:cNvPr id="53347" name="Freeform 98"/>
          <p:cNvSpPr>
            <a:spLocks/>
          </p:cNvSpPr>
          <p:nvPr/>
        </p:nvSpPr>
        <p:spPr bwMode="auto">
          <a:xfrm>
            <a:off x="6472239" y="4154489"/>
            <a:ext cx="100012" cy="55563"/>
          </a:xfrm>
          <a:custGeom>
            <a:avLst/>
            <a:gdLst>
              <a:gd name="T0" fmla="*/ 2147483647 w 70"/>
              <a:gd name="T1" fmla="*/ 2147483647 h 35"/>
              <a:gd name="T2" fmla="*/ 2147483647 w 70"/>
              <a:gd name="T3" fmla="*/ 2147483647 h 35"/>
              <a:gd name="T4" fmla="*/ 2147483647 w 70"/>
              <a:gd name="T5" fmla="*/ 2147483647 h 35"/>
              <a:gd name="T6" fmla="*/ 2147483647 w 70"/>
              <a:gd name="T7" fmla="*/ 2147483647 h 35"/>
              <a:gd name="T8" fmla="*/ 2147483647 w 70"/>
              <a:gd name="T9" fmla="*/ 2147483647 h 35"/>
              <a:gd name="T10" fmla="*/ 2147483647 w 70"/>
              <a:gd name="T11" fmla="*/ 2147483647 h 35"/>
              <a:gd name="T12" fmla="*/ 2147483647 w 70"/>
              <a:gd name="T13" fmla="*/ 2147483647 h 35"/>
              <a:gd name="T14" fmla="*/ 2147483647 w 70"/>
              <a:gd name="T15" fmla="*/ 2147483647 h 35"/>
              <a:gd name="T16" fmla="*/ 2147483647 w 70"/>
              <a:gd name="T17" fmla="*/ 2147483647 h 35"/>
              <a:gd name="T18" fmla="*/ 0 w 70"/>
              <a:gd name="T19" fmla="*/ 2147483647 h 35"/>
              <a:gd name="T20" fmla="*/ 0 w 70"/>
              <a:gd name="T21" fmla="*/ 2147483647 h 35"/>
              <a:gd name="T22" fmla="*/ 2147483647 w 70"/>
              <a:gd name="T23" fmla="*/ 2147483647 h 35"/>
              <a:gd name="T24" fmla="*/ 2147483647 w 70"/>
              <a:gd name="T25" fmla="*/ 2147483647 h 35"/>
              <a:gd name="T26" fmla="*/ 2147483647 w 70"/>
              <a:gd name="T27" fmla="*/ 2147483647 h 35"/>
              <a:gd name="T28" fmla="*/ 2147483647 w 70"/>
              <a:gd name="T29" fmla="*/ 2147483647 h 35"/>
              <a:gd name="T30" fmla="*/ 2147483647 w 70"/>
              <a:gd name="T31" fmla="*/ 2147483647 h 35"/>
              <a:gd name="T32" fmla="*/ 2147483647 w 70"/>
              <a:gd name="T33" fmla="*/ 2147483647 h 35"/>
              <a:gd name="T34" fmla="*/ 2147483647 w 70"/>
              <a:gd name="T35" fmla="*/ 2147483647 h 35"/>
              <a:gd name="T36" fmla="*/ 2147483647 w 70"/>
              <a:gd name="T37" fmla="*/ 2147483647 h 35"/>
              <a:gd name="T38" fmla="*/ 2147483647 w 70"/>
              <a:gd name="T39" fmla="*/ 2147483647 h 35"/>
              <a:gd name="T40" fmla="*/ 2147483647 w 70"/>
              <a:gd name="T41" fmla="*/ 2147483647 h 35"/>
              <a:gd name="T42" fmla="*/ 2147483647 w 70"/>
              <a:gd name="T43" fmla="*/ 2147483647 h 35"/>
              <a:gd name="T44" fmla="*/ 2147483647 w 70"/>
              <a:gd name="T45" fmla="*/ 2147483647 h 35"/>
              <a:gd name="T46" fmla="*/ 2147483647 w 70"/>
              <a:gd name="T47" fmla="*/ 2147483647 h 35"/>
              <a:gd name="T48" fmla="*/ 2147483647 w 70"/>
              <a:gd name="T49" fmla="*/ 2147483647 h 35"/>
              <a:gd name="T50" fmla="*/ 2147483647 w 70"/>
              <a:gd name="T51" fmla="*/ 2147483647 h 35"/>
              <a:gd name="T52" fmla="*/ 2147483647 w 70"/>
              <a:gd name="T53" fmla="*/ 2147483647 h 35"/>
              <a:gd name="T54" fmla="*/ 2147483647 w 70"/>
              <a:gd name="T55" fmla="*/ 2147483647 h 35"/>
              <a:gd name="T56" fmla="*/ 2147483647 w 70"/>
              <a:gd name="T57" fmla="*/ 2147483647 h 35"/>
              <a:gd name="T58" fmla="*/ 2147483647 w 70"/>
              <a:gd name="T59" fmla="*/ 2147483647 h 35"/>
              <a:gd name="T60" fmla="*/ 2147483647 w 70"/>
              <a:gd name="T61" fmla="*/ 2147483647 h 35"/>
              <a:gd name="T62" fmla="*/ 2147483647 w 70"/>
              <a:gd name="T63" fmla="*/ 2147483647 h 35"/>
              <a:gd name="T64" fmla="*/ 2147483647 w 70"/>
              <a:gd name="T65" fmla="*/ 2147483647 h 35"/>
              <a:gd name="T66" fmla="*/ 2147483647 w 70"/>
              <a:gd name="T67" fmla="*/ 0 h 35"/>
              <a:gd name="T68" fmla="*/ 2147483647 w 70"/>
              <a:gd name="T69" fmla="*/ 0 h 35"/>
              <a:gd name="T70" fmla="*/ 2147483647 w 70"/>
              <a:gd name="T71" fmla="*/ 0 h 35"/>
              <a:gd name="T72" fmla="*/ 2147483647 w 70"/>
              <a:gd name="T73" fmla="*/ 2147483647 h 35"/>
              <a:gd name="T74" fmla="*/ 2147483647 w 70"/>
              <a:gd name="T75" fmla="*/ 2147483647 h 35"/>
              <a:gd name="T76" fmla="*/ 2147483647 w 70"/>
              <a:gd name="T77" fmla="*/ 2147483647 h 35"/>
              <a:gd name="T78" fmla="*/ 2147483647 w 70"/>
              <a:gd name="T79" fmla="*/ 2147483647 h 35"/>
              <a:gd name="T80" fmla="*/ 2147483647 w 70"/>
              <a:gd name="T81" fmla="*/ 2147483647 h 35"/>
              <a:gd name="T82" fmla="*/ 2147483647 w 70"/>
              <a:gd name="T83" fmla="*/ 2147483647 h 35"/>
              <a:gd name="T84" fmla="*/ 2147483647 w 70"/>
              <a:gd name="T85" fmla="*/ 2147483647 h 35"/>
              <a:gd name="T86" fmla="*/ 2147483647 w 70"/>
              <a:gd name="T87" fmla="*/ 2147483647 h 35"/>
              <a:gd name="T88" fmla="*/ 2147483647 w 70"/>
              <a:gd name="T89" fmla="*/ 2147483647 h 35"/>
              <a:gd name="T90" fmla="*/ 2147483647 w 70"/>
              <a:gd name="T91" fmla="*/ 2147483647 h 35"/>
              <a:gd name="T92" fmla="*/ 2147483647 w 70"/>
              <a:gd name="T93" fmla="*/ 2147483647 h 35"/>
              <a:gd name="T94" fmla="*/ 2147483647 w 70"/>
              <a:gd name="T95" fmla="*/ 2147483647 h 35"/>
              <a:gd name="T96" fmla="*/ 2147483647 w 70"/>
              <a:gd name="T97" fmla="*/ 2147483647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0"/>
              <a:gd name="T148" fmla="*/ 0 h 35"/>
              <a:gd name="T149" fmla="*/ 70 w 70"/>
              <a:gd name="T150" fmla="*/ 35 h 3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0" h="35">
                <a:moveTo>
                  <a:pt x="24" y="7"/>
                </a:moveTo>
                <a:lnTo>
                  <a:pt x="21" y="7"/>
                </a:lnTo>
                <a:lnTo>
                  <a:pt x="19" y="7"/>
                </a:lnTo>
                <a:lnTo>
                  <a:pt x="16" y="7"/>
                </a:lnTo>
                <a:lnTo>
                  <a:pt x="13" y="6"/>
                </a:lnTo>
                <a:lnTo>
                  <a:pt x="10" y="6"/>
                </a:lnTo>
                <a:lnTo>
                  <a:pt x="7" y="6"/>
                </a:lnTo>
                <a:lnTo>
                  <a:pt x="4" y="6"/>
                </a:lnTo>
                <a:lnTo>
                  <a:pt x="3" y="7"/>
                </a:lnTo>
                <a:lnTo>
                  <a:pt x="0" y="9"/>
                </a:lnTo>
                <a:lnTo>
                  <a:pt x="0" y="12"/>
                </a:lnTo>
                <a:lnTo>
                  <a:pt x="3" y="15"/>
                </a:lnTo>
                <a:lnTo>
                  <a:pt x="7" y="19"/>
                </a:lnTo>
                <a:lnTo>
                  <a:pt x="13" y="22"/>
                </a:lnTo>
                <a:lnTo>
                  <a:pt x="19" y="25"/>
                </a:lnTo>
                <a:lnTo>
                  <a:pt x="24" y="29"/>
                </a:lnTo>
                <a:lnTo>
                  <a:pt x="28" y="32"/>
                </a:lnTo>
                <a:lnTo>
                  <a:pt x="33" y="34"/>
                </a:lnTo>
                <a:lnTo>
                  <a:pt x="37" y="35"/>
                </a:lnTo>
                <a:lnTo>
                  <a:pt x="41" y="34"/>
                </a:lnTo>
                <a:lnTo>
                  <a:pt x="46" y="32"/>
                </a:lnTo>
                <a:lnTo>
                  <a:pt x="50" y="29"/>
                </a:lnTo>
                <a:lnTo>
                  <a:pt x="55" y="26"/>
                </a:lnTo>
                <a:lnTo>
                  <a:pt x="59" y="22"/>
                </a:lnTo>
                <a:lnTo>
                  <a:pt x="64" y="19"/>
                </a:lnTo>
                <a:lnTo>
                  <a:pt x="65" y="17"/>
                </a:lnTo>
                <a:lnTo>
                  <a:pt x="67" y="15"/>
                </a:lnTo>
                <a:lnTo>
                  <a:pt x="68" y="12"/>
                </a:lnTo>
                <a:lnTo>
                  <a:pt x="70" y="9"/>
                </a:lnTo>
                <a:lnTo>
                  <a:pt x="70" y="6"/>
                </a:lnTo>
                <a:lnTo>
                  <a:pt x="70" y="4"/>
                </a:lnTo>
                <a:lnTo>
                  <a:pt x="68" y="1"/>
                </a:lnTo>
                <a:lnTo>
                  <a:pt x="65" y="1"/>
                </a:lnTo>
                <a:lnTo>
                  <a:pt x="61" y="0"/>
                </a:lnTo>
                <a:lnTo>
                  <a:pt x="58" y="0"/>
                </a:lnTo>
                <a:lnTo>
                  <a:pt x="55" y="0"/>
                </a:lnTo>
                <a:lnTo>
                  <a:pt x="52" y="1"/>
                </a:lnTo>
                <a:lnTo>
                  <a:pt x="49" y="1"/>
                </a:lnTo>
                <a:lnTo>
                  <a:pt x="44" y="3"/>
                </a:lnTo>
                <a:lnTo>
                  <a:pt x="41" y="3"/>
                </a:lnTo>
                <a:lnTo>
                  <a:pt x="37" y="3"/>
                </a:lnTo>
                <a:lnTo>
                  <a:pt x="36" y="3"/>
                </a:lnTo>
                <a:lnTo>
                  <a:pt x="34" y="4"/>
                </a:lnTo>
                <a:lnTo>
                  <a:pt x="33" y="4"/>
                </a:lnTo>
                <a:lnTo>
                  <a:pt x="31" y="6"/>
                </a:lnTo>
                <a:lnTo>
                  <a:pt x="28" y="6"/>
                </a:lnTo>
                <a:lnTo>
                  <a:pt x="27" y="7"/>
                </a:lnTo>
                <a:lnTo>
                  <a:pt x="25" y="7"/>
                </a:lnTo>
                <a:lnTo>
                  <a:pt x="24" y="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8" name="Freeform 99"/>
          <p:cNvSpPr>
            <a:spLocks/>
          </p:cNvSpPr>
          <p:nvPr/>
        </p:nvSpPr>
        <p:spPr bwMode="auto">
          <a:xfrm>
            <a:off x="6472239" y="4154489"/>
            <a:ext cx="100012" cy="55563"/>
          </a:xfrm>
          <a:custGeom>
            <a:avLst/>
            <a:gdLst>
              <a:gd name="T0" fmla="*/ 2147483647 w 70"/>
              <a:gd name="T1" fmla="*/ 2147483647 h 35"/>
              <a:gd name="T2" fmla="*/ 2147483647 w 70"/>
              <a:gd name="T3" fmla="*/ 2147483647 h 35"/>
              <a:gd name="T4" fmla="*/ 2147483647 w 70"/>
              <a:gd name="T5" fmla="*/ 2147483647 h 35"/>
              <a:gd name="T6" fmla="*/ 2147483647 w 70"/>
              <a:gd name="T7" fmla="*/ 2147483647 h 35"/>
              <a:gd name="T8" fmla="*/ 2147483647 w 70"/>
              <a:gd name="T9" fmla="*/ 2147483647 h 35"/>
              <a:gd name="T10" fmla="*/ 2147483647 w 70"/>
              <a:gd name="T11" fmla="*/ 2147483647 h 35"/>
              <a:gd name="T12" fmla="*/ 2147483647 w 70"/>
              <a:gd name="T13" fmla="*/ 2147483647 h 35"/>
              <a:gd name="T14" fmla="*/ 2147483647 w 70"/>
              <a:gd name="T15" fmla="*/ 2147483647 h 35"/>
              <a:gd name="T16" fmla="*/ 2147483647 w 70"/>
              <a:gd name="T17" fmla="*/ 2147483647 h 35"/>
              <a:gd name="T18" fmla="*/ 0 w 70"/>
              <a:gd name="T19" fmla="*/ 2147483647 h 35"/>
              <a:gd name="T20" fmla="*/ 0 w 70"/>
              <a:gd name="T21" fmla="*/ 2147483647 h 35"/>
              <a:gd name="T22" fmla="*/ 2147483647 w 70"/>
              <a:gd name="T23" fmla="*/ 2147483647 h 35"/>
              <a:gd name="T24" fmla="*/ 2147483647 w 70"/>
              <a:gd name="T25" fmla="*/ 2147483647 h 35"/>
              <a:gd name="T26" fmla="*/ 2147483647 w 70"/>
              <a:gd name="T27" fmla="*/ 2147483647 h 35"/>
              <a:gd name="T28" fmla="*/ 2147483647 w 70"/>
              <a:gd name="T29" fmla="*/ 2147483647 h 35"/>
              <a:gd name="T30" fmla="*/ 2147483647 w 70"/>
              <a:gd name="T31" fmla="*/ 2147483647 h 35"/>
              <a:gd name="T32" fmla="*/ 2147483647 w 70"/>
              <a:gd name="T33" fmla="*/ 2147483647 h 35"/>
              <a:gd name="T34" fmla="*/ 2147483647 w 70"/>
              <a:gd name="T35" fmla="*/ 2147483647 h 35"/>
              <a:gd name="T36" fmla="*/ 2147483647 w 70"/>
              <a:gd name="T37" fmla="*/ 2147483647 h 35"/>
              <a:gd name="T38" fmla="*/ 2147483647 w 70"/>
              <a:gd name="T39" fmla="*/ 2147483647 h 35"/>
              <a:gd name="T40" fmla="*/ 2147483647 w 70"/>
              <a:gd name="T41" fmla="*/ 2147483647 h 35"/>
              <a:gd name="T42" fmla="*/ 2147483647 w 70"/>
              <a:gd name="T43" fmla="*/ 2147483647 h 35"/>
              <a:gd name="T44" fmla="*/ 2147483647 w 70"/>
              <a:gd name="T45" fmla="*/ 2147483647 h 35"/>
              <a:gd name="T46" fmla="*/ 2147483647 w 70"/>
              <a:gd name="T47" fmla="*/ 2147483647 h 35"/>
              <a:gd name="T48" fmla="*/ 2147483647 w 70"/>
              <a:gd name="T49" fmla="*/ 2147483647 h 35"/>
              <a:gd name="T50" fmla="*/ 2147483647 w 70"/>
              <a:gd name="T51" fmla="*/ 2147483647 h 35"/>
              <a:gd name="T52" fmla="*/ 2147483647 w 70"/>
              <a:gd name="T53" fmla="*/ 2147483647 h 35"/>
              <a:gd name="T54" fmla="*/ 2147483647 w 70"/>
              <a:gd name="T55" fmla="*/ 2147483647 h 35"/>
              <a:gd name="T56" fmla="*/ 2147483647 w 70"/>
              <a:gd name="T57" fmla="*/ 2147483647 h 35"/>
              <a:gd name="T58" fmla="*/ 2147483647 w 70"/>
              <a:gd name="T59" fmla="*/ 2147483647 h 35"/>
              <a:gd name="T60" fmla="*/ 2147483647 w 70"/>
              <a:gd name="T61" fmla="*/ 2147483647 h 35"/>
              <a:gd name="T62" fmla="*/ 2147483647 w 70"/>
              <a:gd name="T63" fmla="*/ 2147483647 h 35"/>
              <a:gd name="T64" fmla="*/ 2147483647 w 70"/>
              <a:gd name="T65" fmla="*/ 2147483647 h 35"/>
              <a:gd name="T66" fmla="*/ 2147483647 w 70"/>
              <a:gd name="T67" fmla="*/ 0 h 35"/>
              <a:gd name="T68" fmla="*/ 2147483647 w 70"/>
              <a:gd name="T69" fmla="*/ 0 h 35"/>
              <a:gd name="T70" fmla="*/ 2147483647 w 70"/>
              <a:gd name="T71" fmla="*/ 0 h 35"/>
              <a:gd name="T72" fmla="*/ 2147483647 w 70"/>
              <a:gd name="T73" fmla="*/ 2147483647 h 35"/>
              <a:gd name="T74" fmla="*/ 2147483647 w 70"/>
              <a:gd name="T75" fmla="*/ 2147483647 h 35"/>
              <a:gd name="T76" fmla="*/ 2147483647 w 70"/>
              <a:gd name="T77" fmla="*/ 2147483647 h 35"/>
              <a:gd name="T78" fmla="*/ 2147483647 w 70"/>
              <a:gd name="T79" fmla="*/ 2147483647 h 35"/>
              <a:gd name="T80" fmla="*/ 2147483647 w 70"/>
              <a:gd name="T81" fmla="*/ 2147483647 h 35"/>
              <a:gd name="T82" fmla="*/ 2147483647 w 70"/>
              <a:gd name="T83" fmla="*/ 2147483647 h 35"/>
              <a:gd name="T84" fmla="*/ 2147483647 w 70"/>
              <a:gd name="T85" fmla="*/ 2147483647 h 35"/>
              <a:gd name="T86" fmla="*/ 2147483647 w 70"/>
              <a:gd name="T87" fmla="*/ 2147483647 h 35"/>
              <a:gd name="T88" fmla="*/ 2147483647 w 70"/>
              <a:gd name="T89" fmla="*/ 2147483647 h 35"/>
              <a:gd name="T90" fmla="*/ 2147483647 w 70"/>
              <a:gd name="T91" fmla="*/ 2147483647 h 35"/>
              <a:gd name="T92" fmla="*/ 2147483647 w 70"/>
              <a:gd name="T93" fmla="*/ 2147483647 h 35"/>
              <a:gd name="T94" fmla="*/ 2147483647 w 70"/>
              <a:gd name="T95" fmla="*/ 2147483647 h 35"/>
              <a:gd name="T96" fmla="*/ 2147483647 w 70"/>
              <a:gd name="T97" fmla="*/ 2147483647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0"/>
              <a:gd name="T148" fmla="*/ 0 h 35"/>
              <a:gd name="T149" fmla="*/ 70 w 70"/>
              <a:gd name="T150" fmla="*/ 35 h 3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0" h="35">
                <a:moveTo>
                  <a:pt x="24" y="7"/>
                </a:moveTo>
                <a:lnTo>
                  <a:pt x="21" y="7"/>
                </a:lnTo>
                <a:lnTo>
                  <a:pt x="19" y="7"/>
                </a:lnTo>
                <a:lnTo>
                  <a:pt x="16" y="7"/>
                </a:lnTo>
                <a:lnTo>
                  <a:pt x="13" y="6"/>
                </a:lnTo>
                <a:lnTo>
                  <a:pt x="10" y="6"/>
                </a:lnTo>
                <a:lnTo>
                  <a:pt x="7" y="6"/>
                </a:lnTo>
                <a:lnTo>
                  <a:pt x="4" y="6"/>
                </a:lnTo>
                <a:lnTo>
                  <a:pt x="3" y="7"/>
                </a:lnTo>
                <a:lnTo>
                  <a:pt x="0" y="9"/>
                </a:lnTo>
                <a:lnTo>
                  <a:pt x="0" y="12"/>
                </a:lnTo>
                <a:lnTo>
                  <a:pt x="3" y="15"/>
                </a:lnTo>
                <a:lnTo>
                  <a:pt x="7" y="19"/>
                </a:lnTo>
                <a:lnTo>
                  <a:pt x="13" y="22"/>
                </a:lnTo>
                <a:lnTo>
                  <a:pt x="19" y="25"/>
                </a:lnTo>
                <a:lnTo>
                  <a:pt x="24" y="29"/>
                </a:lnTo>
                <a:lnTo>
                  <a:pt x="28" y="32"/>
                </a:lnTo>
                <a:lnTo>
                  <a:pt x="33" y="34"/>
                </a:lnTo>
                <a:lnTo>
                  <a:pt x="37" y="35"/>
                </a:lnTo>
                <a:lnTo>
                  <a:pt x="41" y="34"/>
                </a:lnTo>
                <a:lnTo>
                  <a:pt x="46" y="32"/>
                </a:lnTo>
                <a:lnTo>
                  <a:pt x="50" y="29"/>
                </a:lnTo>
                <a:lnTo>
                  <a:pt x="55" y="26"/>
                </a:lnTo>
                <a:lnTo>
                  <a:pt x="59" y="22"/>
                </a:lnTo>
                <a:lnTo>
                  <a:pt x="64" y="19"/>
                </a:lnTo>
                <a:lnTo>
                  <a:pt x="65" y="17"/>
                </a:lnTo>
                <a:lnTo>
                  <a:pt x="67" y="15"/>
                </a:lnTo>
                <a:lnTo>
                  <a:pt x="68" y="12"/>
                </a:lnTo>
                <a:lnTo>
                  <a:pt x="70" y="9"/>
                </a:lnTo>
                <a:lnTo>
                  <a:pt x="70" y="6"/>
                </a:lnTo>
                <a:lnTo>
                  <a:pt x="70" y="4"/>
                </a:lnTo>
                <a:lnTo>
                  <a:pt x="68" y="1"/>
                </a:lnTo>
                <a:lnTo>
                  <a:pt x="65" y="1"/>
                </a:lnTo>
                <a:lnTo>
                  <a:pt x="61" y="0"/>
                </a:lnTo>
                <a:lnTo>
                  <a:pt x="58" y="0"/>
                </a:lnTo>
                <a:lnTo>
                  <a:pt x="55" y="0"/>
                </a:lnTo>
                <a:lnTo>
                  <a:pt x="52" y="1"/>
                </a:lnTo>
                <a:lnTo>
                  <a:pt x="49" y="1"/>
                </a:lnTo>
                <a:lnTo>
                  <a:pt x="44" y="3"/>
                </a:lnTo>
                <a:lnTo>
                  <a:pt x="41" y="3"/>
                </a:lnTo>
                <a:lnTo>
                  <a:pt x="37" y="3"/>
                </a:lnTo>
                <a:lnTo>
                  <a:pt x="36" y="3"/>
                </a:lnTo>
                <a:lnTo>
                  <a:pt x="34" y="4"/>
                </a:lnTo>
                <a:lnTo>
                  <a:pt x="33" y="4"/>
                </a:lnTo>
                <a:lnTo>
                  <a:pt x="31" y="6"/>
                </a:lnTo>
                <a:lnTo>
                  <a:pt x="28" y="6"/>
                </a:lnTo>
                <a:lnTo>
                  <a:pt x="27" y="7"/>
                </a:lnTo>
                <a:lnTo>
                  <a:pt x="25" y="7"/>
                </a:lnTo>
                <a:lnTo>
                  <a:pt x="24" y="7"/>
                </a:lnTo>
              </a:path>
            </a:pathLst>
          </a:custGeom>
          <a:solidFill>
            <a:srgbClr val="FFFF00"/>
          </a:solidFill>
          <a:ln w="1588">
            <a:solidFill>
              <a:srgbClr val="990000"/>
            </a:solidFill>
            <a:round/>
            <a:headEnd/>
            <a:tailEnd/>
          </a:ln>
        </p:spPr>
        <p:txBody>
          <a:bodyPr/>
          <a:lstStyle/>
          <a:p>
            <a:endParaRPr lang="en-US"/>
          </a:p>
        </p:txBody>
      </p:sp>
      <p:sp>
        <p:nvSpPr>
          <p:cNvPr id="53349" name="Freeform 100"/>
          <p:cNvSpPr>
            <a:spLocks/>
          </p:cNvSpPr>
          <p:nvPr/>
        </p:nvSpPr>
        <p:spPr bwMode="auto">
          <a:xfrm>
            <a:off x="6472239" y="4154489"/>
            <a:ext cx="100012" cy="55563"/>
          </a:xfrm>
          <a:custGeom>
            <a:avLst/>
            <a:gdLst>
              <a:gd name="T0" fmla="*/ 2147483647 w 70"/>
              <a:gd name="T1" fmla="*/ 2147483647 h 35"/>
              <a:gd name="T2" fmla="*/ 2147483647 w 70"/>
              <a:gd name="T3" fmla="*/ 2147483647 h 35"/>
              <a:gd name="T4" fmla="*/ 2147483647 w 70"/>
              <a:gd name="T5" fmla="*/ 2147483647 h 35"/>
              <a:gd name="T6" fmla="*/ 2147483647 w 70"/>
              <a:gd name="T7" fmla="*/ 2147483647 h 35"/>
              <a:gd name="T8" fmla="*/ 2147483647 w 70"/>
              <a:gd name="T9" fmla="*/ 2147483647 h 35"/>
              <a:gd name="T10" fmla="*/ 2147483647 w 70"/>
              <a:gd name="T11" fmla="*/ 2147483647 h 35"/>
              <a:gd name="T12" fmla="*/ 2147483647 w 70"/>
              <a:gd name="T13" fmla="*/ 2147483647 h 35"/>
              <a:gd name="T14" fmla="*/ 2147483647 w 70"/>
              <a:gd name="T15" fmla="*/ 2147483647 h 35"/>
              <a:gd name="T16" fmla="*/ 2147483647 w 70"/>
              <a:gd name="T17" fmla="*/ 2147483647 h 35"/>
              <a:gd name="T18" fmla="*/ 0 w 70"/>
              <a:gd name="T19" fmla="*/ 2147483647 h 35"/>
              <a:gd name="T20" fmla="*/ 0 w 70"/>
              <a:gd name="T21" fmla="*/ 2147483647 h 35"/>
              <a:gd name="T22" fmla="*/ 2147483647 w 70"/>
              <a:gd name="T23" fmla="*/ 2147483647 h 35"/>
              <a:gd name="T24" fmla="*/ 2147483647 w 70"/>
              <a:gd name="T25" fmla="*/ 2147483647 h 35"/>
              <a:gd name="T26" fmla="*/ 2147483647 w 70"/>
              <a:gd name="T27" fmla="*/ 2147483647 h 35"/>
              <a:gd name="T28" fmla="*/ 2147483647 w 70"/>
              <a:gd name="T29" fmla="*/ 2147483647 h 35"/>
              <a:gd name="T30" fmla="*/ 2147483647 w 70"/>
              <a:gd name="T31" fmla="*/ 2147483647 h 35"/>
              <a:gd name="T32" fmla="*/ 2147483647 w 70"/>
              <a:gd name="T33" fmla="*/ 2147483647 h 35"/>
              <a:gd name="T34" fmla="*/ 2147483647 w 70"/>
              <a:gd name="T35" fmla="*/ 2147483647 h 35"/>
              <a:gd name="T36" fmla="*/ 2147483647 w 70"/>
              <a:gd name="T37" fmla="*/ 2147483647 h 35"/>
              <a:gd name="T38" fmla="*/ 2147483647 w 70"/>
              <a:gd name="T39" fmla="*/ 2147483647 h 35"/>
              <a:gd name="T40" fmla="*/ 2147483647 w 70"/>
              <a:gd name="T41" fmla="*/ 2147483647 h 35"/>
              <a:gd name="T42" fmla="*/ 2147483647 w 70"/>
              <a:gd name="T43" fmla="*/ 2147483647 h 35"/>
              <a:gd name="T44" fmla="*/ 2147483647 w 70"/>
              <a:gd name="T45" fmla="*/ 2147483647 h 35"/>
              <a:gd name="T46" fmla="*/ 2147483647 w 70"/>
              <a:gd name="T47" fmla="*/ 2147483647 h 35"/>
              <a:gd name="T48" fmla="*/ 2147483647 w 70"/>
              <a:gd name="T49" fmla="*/ 2147483647 h 35"/>
              <a:gd name="T50" fmla="*/ 2147483647 w 70"/>
              <a:gd name="T51" fmla="*/ 2147483647 h 35"/>
              <a:gd name="T52" fmla="*/ 2147483647 w 70"/>
              <a:gd name="T53" fmla="*/ 2147483647 h 35"/>
              <a:gd name="T54" fmla="*/ 2147483647 w 70"/>
              <a:gd name="T55" fmla="*/ 2147483647 h 35"/>
              <a:gd name="T56" fmla="*/ 2147483647 w 70"/>
              <a:gd name="T57" fmla="*/ 2147483647 h 35"/>
              <a:gd name="T58" fmla="*/ 2147483647 w 70"/>
              <a:gd name="T59" fmla="*/ 2147483647 h 35"/>
              <a:gd name="T60" fmla="*/ 2147483647 w 70"/>
              <a:gd name="T61" fmla="*/ 2147483647 h 35"/>
              <a:gd name="T62" fmla="*/ 2147483647 w 70"/>
              <a:gd name="T63" fmla="*/ 2147483647 h 35"/>
              <a:gd name="T64" fmla="*/ 2147483647 w 70"/>
              <a:gd name="T65" fmla="*/ 2147483647 h 35"/>
              <a:gd name="T66" fmla="*/ 2147483647 w 70"/>
              <a:gd name="T67" fmla="*/ 0 h 35"/>
              <a:gd name="T68" fmla="*/ 2147483647 w 70"/>
              <a:gd name="T69" fmla="*/ 0 h 35"/>
              <a:gd name="T70" fmla="*/ 2147483647 w 70"/>
              <a:gd name="T71" fmla="*/ 0 h 35"/>
              <a:gd name="T72" fmla="*/ 2147483647 w 70"/>
              <a:gd name="T73" fmla="*/ 2147483647 h 35"/>
              <a:gd name="T74" fmla="*/ 2147483647 w 70"/>
              <a:gd name="T75" fmla="*/ 2147483647 h 35"/>
              <a:gd name="T76" fmla="*/ 2147483647 w 70"/>
              <a:gd name="T77" fmla="*/ 2147483647 h 35"/>
              <a:gd name="T78" fmla="*/ 2147483647 w 70"/>
              <a:gd name="T79" fmla="*/ 2147483647 h 35"/>
              <a:gd name="T80" fmla="*/ 2147483647 w 70"/>
              <a:gd name="T81" fmla="*/ 2147483647 h 35"/>
              <a:gd name="T82" fmla="*/ 2147483647 w 70"/>
              <a:gd name="T83" fmla="*/ 2147483647 h 35"/>
              <a:gd name="T84" fmla="*/ 2147483647 w 70"/>
              <a:gd name="T85" fmla="*/ 2147483647 h 35"/>
              <a:gd name="T86" fmla="*/ 2147483647 w 70"/>
              <a:gd name="T87" fmla="*/ 2147483647 h 35"/>
              <a:gd name="T88" fmla="*/ 2147483647 w 70"/>
              <a:gd name="T89" fmla="*/ 2147483647 h 35"/>
              <a:gd name="T90" fmla="*/ 2147483647 w 70"/>
              <a:gd name="T91" fmla="*/ 2147483647 h 35"/>
              <a:gd name="T92" fmla="*/ 2147483647 w 70"/>
              <a:gd name="T93" fmla="*/ 2147483647 h 35"/>
              <a:gd name="T94" fmla="*/ 2147483647 w 70"/>
              <a:gd name="T95" fmla="*/ 2147483647 h 35"/>
              <a:gd name="T96" fmla="*/ 2147483647 w 70"/>
              <a:gd name="T97" fmla="*/ 2147483647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0"/>
              <a:gd name="T148" fmla="*/ 0 h 35"/>
              <a:gd name="T149" fmla="*/ 70 w 70"/>
              <a:gd name="T150" fmla="*/ 35 h 3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0" h="35">
                <a:moveTo>
                  <a:pt x="24" y="7"/>
                </a:moveTo>
                <a:lnTo>
                  <a:pt x="21" y="7"/>
                </a:lnTo>
                <a:lnTo>
                  <a:pt x="19" y="7"/>
                </a:lnTo>
                <a:lnTo>
                  <a:pt x="16" y="7"/>
                </a:lnTo>
                <a:lnTo>
                  <a:pt x="13" y="6"/>
                </a:lnTo>
                <a:lnTo>
                  <a:pt x="10" y="6"/>
                </a:lnTo>
                <a:lnTo>
                  <a:pt x="7" y="6"/>
                </a:lnTo>
                <a:lnTo>
                  <a:pt x="4" y="6"/>
                </a:lnTo>
                <a:lnTo>
                  <a:pt x="3" y="7"/>
                </a:lnTo>
                <a:lnTo>
                  <a:pt x="0" y="9"/>
                </a:lnTo>
                <a:lnTo>
                  <a:pt x="0" y="12"/>
                </a:lnTo>
                <a:lnTo>
                  <a:pt x="3" y="15"/>
                </a:lnTo>
                <a:lnTo>
                  <a:pt x="7" y="19"/>
                </a:lnTo>
                <a:lnTo>
                  <a:pt x="13" y="22"/>
                </a:lnTo>
                <a:lnTo>
                  <a:pt x="19" y="25"/>
                </a:lnTo>
                <a:lnTo>
                  <a:pt x="24" y="29"/>
                </a:lnTo>
                <a:lnTo>
                  <a:pt x="28" y="32"/>
                </a:lnTo>
                <a:lnTo>
                  <a:pt x="33" y="34"/>
                </a:lnTo>
                <a:lnTo>
                  <a:pt x="37" y="35"/>
                </a:lnTo>
                <a:lnTo>
                  <a:pt x="41" y="34"/>
                </a:lnTo>
                <a:lnTo>
                  <a:pt x="46" y="32"/>
                </a:lnTo>
                <a:lnTo>
                  <a:pt x="50" y="29"/>
                </a:lnTo>
                <a:lnTo>
                  <a:pt x="55" y="26"/>
                </a:lnTo>
                <a:lnTo>
                  <a:pt x="59" y="22"/>
                </a:lnTo>
                <a:lnTo>
                  <a:pt x="64" y="19"/>
                </a:lnTo>
                <a:lnTo>
                  <a:pt x="65" y="17"/>
                </a:lnTo>
                <a:lnTo>
                  <a:pt x="67" y="15"/>
                </a:lnTo>
                <a:lnTo>
                  <a:pt x="68" y="12"/>
                </a:lnTo>
                <a:lnTo>
                  <a:pt x="70" y="9"/>
                </a:lnTo>
                <a:lnTo>
                  <a:pt x="70" y="6"/>
                </a:lnTo>
                <a:lnTo>
                  <a:pt x="70" y="4"/>
                </a:lnTo>
                <a:lnTo>
                  <a:pt x="68" y="1"/>
                </a:lnTo>
                <a:lnTo>
                  <a:pt x="65" y="1"/>
                </a:lnTo>
                <a:lnTo>
                  <a:pt x="61" y="0"/>
                </a:lnTo>
                <a:lnTo>
                  <a:pt x="58" y="0"/>
                </a:lnTo>
                <a:lnTo>
                  <a:pt x="55" y="0"/>
                </a:lnTo>
                <a:lnTo>
                  <a:pt x="52" y="1"/>
                </a:lnTo>
                <a:lnTo>
                  <a:pt x="49" y="1"/>
                </a:lnTo>
                <a:lnTo>
                  <a:pt x="44" y="3"/>
                </a:lnTo>
                <a:lnTo>
                  <a:pt x="41" y="3"/>
                </a:lnTo>
                <a:lnTo>
                  <a:pt x="37" y="3"/>
                </a:lnTo>
                <a:lnTo>
                  <a:pt x="36" y="3"/>
                </a:lnTo>
                <a:lnTo>
                  <a:pt x="34" y="4"/>
                </a:lnTo>
                <a:lnTo>
                  <a:pt x="33" y="4"/>
                </a:lnTo>
                <a:lnTo>
                  <a:pt x="31" y="6"/>
                </a:lnTo>
                <a:lnTo>
                  <a:pt x="28" y="6"/>
                </a:lnTo>
                <a:lnTo>
                  <a:pt x="27" y="7"/>
                </a:lnTo>
                <a:lnTo>
                  <a:pt x="25" y="7"/>
                </a:lnTo>
                <a:lnTo>
                  <a:pt x="24" y="7"/>
                </a:lnTo>
              </a:path>
            </a:pathLst>
          </a:custGeom>
          <a:solidFill>
            <a:srgbClr val="FFFF00"/>
          </a:solidFill>
          <a:ln w="4763">
            <a:solidFill>
              <a:srgbClr val="990000"/>
            </a:solidFill>
            <a:round/>
            <a:headEnd/>
            <a:tailEnd/>
          </a:ln>
        </p:spPr>
        <p:txBody>
          <a:bodyPr/>
          <a:lstStyle/>
          <a:p>
            <a:endParaRPr lang="en-US"/>
          </a:p>
        </p:txBody>
      </p:sp>
      <p:sp>
        <p:nvSpPr>
          <p:cNvPr id="53350" name="Freeform 101"/>
          <p:cNvSpPr>
            <a:spLocks/>
          </p:cNvSpPr>
          <p:nvPr/>
        </p:nvSpPr>
        <p:spPr bwMode="auto">
          <a:xfrm>
            <a:off x="6527801" y="4194177"/>
            <a:ext cx="63500" cy="74613"/>
          </a:xfrm>
          <a:custGeom>
            <a:avLst/>
            <a:gdLst>
              <a:gd name="T0" fmla="*/ 0 w 45"/>
              <a:gd name="T1" fmla="*/ 2147483647 h 47"/>
              <a:gd name="T2" fmla="*/ 2147483647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2147483647 h 47"/>
              <a:gd name="T50" fmla="*/ 2147483647 w 45"/>
              <a:gd name="T51" fmla="*/ 2147483647 h 47"/>
              <a:gd name="T52" fmla="*/ 2147483647 w 45"/>
              <a:gd name="T53" fmla="*/ 2147483647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2147483647 w 45"/>
              <a:gd name="T65" fmla="*/ 0 h 47"/>
              <a:gd name="T66" fmla="*/ 2147483647 w 45"/>
              <a:gd name="T67" fmla="*/ 0 h 47"/>
              <a:gd name="T68" fmla="*/ 2147483647 w 45"/>
              <a:gd name="T69" fmla="*/ 0 h 47"/>
              <a:gd name="T70" fmla="*/ 2147483647 w 45"/>
              <a:gd name="T71" fmla="*/ 2147483647 h 47"/>
              <a:gd name="T72" fmla="*/ 2147483647 w 45"/>
              <a:gd name="T73" fmla="*/ 2147483647 h 47"/>
              <a:gd name="T74" fmla="*/ 2147483647 w 45"/>
              <a:gd name="T75" fmla="*/ 2147483647 h 47"/>
              <a:gd name="T76" fmla="*/ 2147483647 w 45"/>
              <a:gd name="T77" fmla="*/ 2147483647 h 47"/>
              <a:gd name="T78" fmla="*/ 2147483647 w 45"/>
              <a:gd name="T79" fmla="*/ 2147483647 h 47"/>
              <a:gd name="T80" fmla="*/ 0 w 45"/>
              <a:gd name="T81" fmla="*/ 2147483647 h 4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5"/>
              <a:gd name="T124" fmla="*/ 0 h 47"/>
              <a:gd name="T125" fmla="*/ 45 w 45"/>
              <a:gd name="T126" fmla="*/ 47 h 4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5" h="47">
                <a:moveTo>
                  <a:pt x="0" y="22"/>
                </a:moveTo>
                <a:lnTo>
                  <a:pt x="2" y="24"/>
                </a:lnTo>
                <a:lnTo>
                  <a:pt x="4" y="25"/>
                </a:lnTo>
                <a:lnTo>
                  <a:pt x="5" y="28"/>
                </a:lnTo>
                <a:lnTo>
                  <a:pt x="7" y="30"/>
                </a:lnTo>
                <a:lnTo>
                  <a:pt x="8" y="32"/>
                </a:lnTo>
                <a:lnTo>
                  <a:pt x="8" y="34"/>
                </a:lnTo>
                <a:lnTo>
                  <a:pt x="10" y="35"/>
                </a:lnTo>
                <a:lnTo>
                  <a:pt x="13" y="38"/>
                </a:lnTo>
                <a:lnTo>
                  <a:pt x="16" y="40"/>
                </a:lnTo>
                <a:lnTo>
                  <a:pt x="20" y="43"/>
                </a:lnTo>
                <a:lnTo>
                  <a:pt x="25" y="44"/>
                </a:lnTo>
                <a:lnTo>
                  <a:pt x="29" y="46"/>
                </a:lnTo>
                <a:lnTo>
                  <a:pt x="34" y="47"/>
                </a:lnTo>
                <a:lnTo>
                  <a:pt x="36" y="46"/>
                </a:lnTo>
                <a:lnTo>
                  <a:pt x="39" y="43"/>
                </a:lnTo>
                <a:lnTo>
                  <a:pt x="39" y="38"/>
                </a:lnTo>
                <a:lnTo>
                  <a:pt x="39" y="35"/>
                </a:lnTo>
                <a:lnTo>
                  <a:pt x="39" y="31"/>
                </a:lnTo>
                <a:lnTo>
                  <a:pt x="39" y="28"/>
                </a:lnTo>
                <a:lnTo>
                  <a:pt x="41" y="25"/>
                </a:lnTo>
                <a:lnTo>
                  <a:pt x="41" y="21"/>
                </a:lnTo>
                <a:lnTo>
                  <a:pt x="41" y="18"/>
                </a:lnTo>
                <a:lnTo>
                  <a:pt x="42" y="13"/>
                </a:lnTo>
                <a:lnTo>
                  <a:pt x="44" y="9"/>
                </a:lnTo>
                <a:lnTo>
                  <a:pt x="45" y="7"/>
                </a:lnTo>
                <a:lnTo>
                  <a:pt x="45" y="6"/>
                </a:lnTo>
                <a:lnTo>
                  <a:pt x="45" y="4"/>
                </a:lnTo>
                <a:lnTo>
                  <a:pt x="44" y="3"/>
                </a:lnTo>
                <a:lnTo>
                  <a:pt x="44" y="1"/>
                </a:lnTo>
                <a:lnTo>
                  <a:pt x="42" y="0"/>
                </a:lnTo>
                <a:lnTo>
                  <a:pt x="36" y="0"/>
                </a:lnTo>
                <a:lnTo>
                  <a:pt x="32" y="0"/>
                </a:lnTo>
                <a:lnTo>
                  <a:pt x="26" y="3"/>
                </a:lnTo>
                <a:lnTo>
                  <a:pt x="19" y="6"/>
                </a:lnTo>
                <a:lnTo>
                  <a:pt x="13" y="10"/>
                </a:lnTo>
                <a:lnTo>
                  <a:pt x="8" y="13"/>
                </a:lnTo>
                <a:lnTo>
                  <a:pt x="4" y="18"/>
                </a:lnTo>
                <a:lnTo>
                  <a:pt x="0" y="2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1" name="Freeform 102"/>
          <p:cNvSpPr>
            <a:spLocks/>
          </p:cNvSpPr>
          <p:nvPr/>
        </p:nvSpPr>
        <p:spPr bwMode="auto">
          <a:xfrm>
            <a:off x="6527801" y="4194177"/>
            <a:ext cx="63500" cy="74613"/>
          </a:xfrm>
          <a:custGeom>
            <a:avLst/>
            <a:gdLst>
              <a:gd name="T0" fmla="*/ 0 w 45"/>
              <a:gd name="T1" fmla="*/ 2147483647 h 47"/>
              <a:gd name="T2" fmla="*/ 2147483647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2147483647 h 47"/>
              <a:gd name="T50" fmla="*/ 2147483647 w 45"/>
              <a:gd name="T51" fmla="*/ 2147483647 h 47"/>
              <a:gd name="T52" fmla="*/ 2147483647 w 45"/>
              <a:gd name="T53" fmla="*/ 2147483647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2147483647 w 45"/>
              <a:gd name="T65" fmla="*/ 0 h 47"/>
              <a:gd name="T66" fmla="*/ 2147483647 w 45"/>
              <a:gd name="T67" fmla="*/ 0 h 47"/>
              <a:gd name="T68" fmla="*/ 2147483647 w 45"/>
              <a:gd name="T69" fmla="*/ 0 h 47"/>
              <a:gd name="T70" fmla="*/ 2147483647 w 45"/>
              <a:gd name="T71" fmla="*/ 2147483647 h 47"/>
              <a:gd name="T72" fmla="*/ 2147483647 w 45"/>
              <a:gd name="T73" fmla="*/ 2147483647 h 47"/>
              <a:gd name="T74" fmla="*/ 2147483647 w 45"/>
              <a:gd name="T75" fmla="*/ 2147483647 h 47"/>
              <a:gd name="T76" fmla="*/ 2147483647 w 45"/>
              <a:gd name="T77" fmla="*/ 2147483647 h 47"/>
              <a:gd name="T78" fmla="*/ 2147483647 w 45"/>
              <a:gd name="T79" fmla="*/ 2147483647 h 47"/>
              <a:gd name="T80" fmla="*/ 0 w 45"/>
              <a:gd name="T81" fmla="*/ 2147483647 h 4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5"/>
              <a:gd name="T124" fmla="*/ 0 h 47"/>
              <a:gd name="T125" fmla="*/ 45 w 45"/>
              <a:gd name="T126" fmla="*/ 47 h 4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5" h="47">
                <a:moveTo>
                  <a:pt x="0" y="22"/>
                </a:moveTo>
                <a:lnTo>
                  <a:pt x="2" y="24"/>
                </a:lnTo>
                <a:lnTo>
                  <a:pt x="4" y="25"/>
                </a:lnTo>
                <a:lnTo>
                  <a:pt x="5" y="28"/>
                </a:lnTo>
                <a:lnTo>
                  <a:pt x="7" y="30"/>
                </a:lnTo>
                <a:lnTo>
                  <a:pt x="8" y="32"/>
                </a:lnTo>
                <a:lnTo>
                  <a:pt x="8" y="34"/>
                </a:lnTo>
                <a:lnTo>
                  <a:pt x="10" y="35"/>
                </a:lnTo>
                <a:lnTo>
                  <a:pt x="13" y="38"/>
                </a:lnTo>
                <a:lnTo>
                  <a:pt x="16" y="40"/>
                </a:lnTo>
                <a:lnTo>
                  <a:pt x="20" y="43"/>
                </a:lnTo>
                <a:lnTo>
                  <a:pt x="25" y="44"/>
                </a:lnTo>
                <a:lnTo>
                  <a:pt x="29" y="46"/>
                </a:lnTo>
                <a:lnTo>
                  <a:pt x="34" y="47"/>
                </a:lnTo>
                <a:lnTo>
                  <a:pt x="36" y="46"/>
                </a:lnTo>
                <a:lnTo>
                  <a:pt x="39" y="43"/>
                </a:lnTo>
                <a:lnTo>
                  <a:pt x="39" y="38"/>
                </a:lnTo>
                <a:lnTo>
                  <a:pt x="39" y="35"/>
                </a:lnTo>
                <a:lnTo>
                  <a:pt x="39" y="31"/>
                </a:lnTo>
                <a:lnTo>
                  <a:pt x="39" y="28"/>
                </a:lnTo>
                <a:lnTo>
                  <a:pt x="41" y="25"/>
                </a:lnTo>
                <a:lnTo>
                  <a:pt x="41" y="21"/>
                </a:lnTo>
                <a:lnTo>
                  <a:pt x="41" y="18"/>
                </a:lnTo>
                <a:lnTo>
                  <a:pt x="42" y="13"/>
                </a:lnTo>
                <a:lnTo>
                  <a:pt x="44" y="9"/>
                </a:lnTo>
                <a:lnTo>
                  <a:pt x="45" y="7"/>
                </a:lnTo>
                <a:lnTo>
                  <a:pt x="45" y="6"/>
                </a:lnTo>
                <a:lnTo>
                  <a:pt x="45" y="4"/>
                </a:lnTo>
                <a:lnTo>
                  <a:pt x="44" y="3"/>
                </a:lnTo>
                <a:lnTo>
                  <a:pt x="44" y="1"/>
                </a:lnTo>
                <a:lnTo>
                  <a:pt x="42" y="0"/>
                </a:lnTo>
                <a:lnTo>
                  <a:pt x="36" y="0"/>
                </a:lnTo>
                <a:lnTo>
                  <a:pt x="32" y="0"/>
                </a:lnTo>
                <a:lnTo>
                  <a:pt x="26" y="3"/>
                </a:lnTo>
                <a:lnTo>
                  <a:pt x="19" y="6"/>
                </a:lnTo>
                <a:lnTo>
                  <a:pt x="13" y="10"/>
                </a:lnTo>
                <a:lnTo>
                  <a:pt x="8" y="13"/>
                </a:lnTo>
                <a:lnTo>
                  <a:pt x="4" y="18"/>
                </a:lnTo>
                <a:lnTo>
                  <a:pt x="0" y="22"/>
                </a:lnTo>
              </a:path>
            </a:pathLst>
          </a:custGeom>
          <a:solidFill>
            <a:srgbClr val="FFFF00"/>
          </a:solidFill>
          <a:ln w="1588">
            <a:solidFill>
              <a:srgbClr val="990000"/>
            </a:solidFill>
            <a:round/>
            <a:headEnd/>
            <a:tailEnd/>
          </a:ln>
        </p:spPr>
        <p:txBody>
          <a:bodyPr/>
          <a:lstStyle/>
          <a:p>
            <a:endParaRPr lang="en-US"/>
          </a:p>
        </p:txBody>
      </p:sp>
      <p:sp>
        <p:nvSpPr>
          <p:cNvPr id="53352" name="Freeform 103"/>
          <p:cNvSpPr>
            <a:spLocks/>
          </p:cNvSpPr>
          <p:nvPr/>
        </p:nvSpPr>
        <p:spPr bwMode="auto">
          <a:xfrm>
            <a:off x="6537327" y="4235244"/>
            <a:ext cx="63500" cy="74613"/>
          </a:xfrm>
          <a:custGeom>
            <a:avLst/>
            <a:gdLst>
              <a:gd name="T0" fmla="*/ 0 w 45"/>
              <a:gd name="T1" fmla="*/ 2147483647 h 47"/>
              <a:gd name="T2" fmla="*/ 2147483647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2147483647 h 47"/>
              <a:gd name="T50" fmla="*/ 2147483647 w 45"/>
              <a:gd name="T51" fmla="*/ 2147483647 h 47"/>
              <a:gd name="T52" fmla="*/ 2147483647 w 45"/>
              <a:gd name="T53" fmla="*/ 2147483647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2147483647 w 45"/>
              <a:gd name="T65" fmla="*/ 0 h 47"/>
              <a:gd name="T66" fmla="*/ 2147483647 w 45"/>
              <a:gd name="T67" fmla="*/ 0 h 47"/>
              <a:gd name="T68" fmla="*/ 2147483647 w 45"/>
              <a:gd name="T69" fmla="*/ 0 h 47"/>
              <a:gd name="T70" fmla="*/ 2147483647 w 45"/>
              <a:gd name="T71" fmla="*/ 2147483647 h 47"/>
              <a:gd name="T72" fmla="*/ 2147483647 w 45"/>
              <a:gd name="T73" fmla="*/ 2147483647 h 47"/>
              <a:gd name="T74" fmla="*/ 2147483647 w 45"/>
              <a:gd name="T75" fmla="*/ 2147483647 h 47"/>
              <a:gd name="T76" fmla="*/ 2147483647 w 45"/>
              <a:gd name="T77" fmla="*/ 2147483647 h 47"/>
              <a:gd name="T78" fmla="*/ 2147483647 w 45"/>
              <a:gd name="T79" fmla="*/ 2147483647 h 47"/>
              <a:gd name="T80" fmla="*/ 0 w 45"/>
              <a:gd name="T81" fmla="*/ 2147483647 h 4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5"/>
              <a:gd name="T124" fmla="*/ 0 h 47"/>
              <a:gd name="T125" fmla="*/ 45 w 45"/>
              <a:gd name="T126" fmla="*/ 47 h 4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5" h="47">
                <a:moveTo>
                  <a:pt x="0" y="22"/>
                </a:moveTo>
                <a:lnTo>
                  <a:pt x="2" y="24"/>
                </a:lnTo>
                <a:lnTo>
                  <a:pt x="4" y="25"/>
                </a:lnTo>
                <a:lnTo>
                  <a:pt x="5" y="28"/>
                </a:lnTo>
                <a:lnTo>
                  <a:pt x="7" y="30"/>
                </a:lnTo>
                <a:lnTo>
                  <a:pt x="8" y="32"/>
                </a:lnTo>
                <a:lnTo>
                  <a:pt x="8" y="34"/>
                </a:lnTo>
                <a:lnTo>
                  <a:pt x="10" y="35"/>
                </a:lnTo>
                <a:lnTo>
                  <a:pt x="13" y="38"/>
                </a:lnTo>
                <a:lnTo>
                  <a:pt x="16" y="40"/>
                </a:lnTo>
                <a:lnTo>
                  <a:pt x="20" y="43"/>
                </a:lnTo>
                <a:lnTo>
                  <a:pt x="25" y="44"/>
                </a:lnTo>
                <a:lnTo>
                  <a:pt x="29" y="46"/>
                </a:lnTo>
                <a:lnTo>
                  <a:pt x="34" y="47"/>
                </a:lnTo>
                <a:lnTo>
                  <a:pt x="36" y="46"/>
                </a:lnTo>
                <a:lnTo>
                  <a:pt x="39" y="43"/>
                </a:lnTo>
                <a:lnTo>
                  <a:pt x="39" y="38"/>
                </a:lnTo>
                <a:lnTo>
                  <a:pt x="39" y="35"/>
                </a:lnTo>
                <a:lnTo>
                  <a:pt x="39" y="31"/>
                </a:lnTo>
                <a:lnTo>
                  <a:pt x="39" y="28"/>
                </a:lnTo>
                <a:lnTo>
                  <a:pt x="41" y="25"/>
                </a:lnTo>
                <a:lnTo>
                  <a:pt x="41" y="21"/>
                </a:lnTo>
                <a:lnTo>
                  <a:pt x="41" y="18"/>
                </a:lnTo>
                <a:lnTo>
                  <a:pt x="42" y="13"/>
                </a:lnTo>
                <a:lnTo>
                  <a:pt x="44" y="9"/>
                </a:lnTo>
                <a:lnTo>
                  <a:pt x="45" y="7"/>
                </a:lnTo>
                <a:lnTo>
                  <a:pt x="45" y="6"/>
                </a:lnTo>
                <a:lnTo>
                  <a:pt x="45" y="4"/>
                </a:lnTo>
                <a:lnTo>
                  <a:pt x="44" y="3"/>
                </a:lnTo>
                <a:lnTo>
                  <a:pt x="44" y="1"/>
                </a:lnTo>
                <a:lnTo>
                  <a:pt x="42" y="0"/>
                </a:lnTo>
                <a:lnTo>
                  <a:pt x="36" y="0"/>
                </a:lnTo>
                <a:lnTo>
                  <a:pt x="32" y="0"/>
                </a:lnTo>
                <a:lnTo>
                  <a:pt x="26" y="3"/>
                </a:lnTo>
                <a:lnTo>
                  <a:pt x="19" y="6"/>
                </a:lnTo>
                <a:lnTo>
                  <a:pt x="13" y="10"/>
                </a:lnTo>
                <a:lnTo>
                  <a:pt x="8" y="13"/>
                </a:lnTo>
                <a:lnTo>
                  <a:pt x="4" y="18"/>
                </a:lnTo>
                <a:lnTo>
                  <a:pt x="0" y="22"/>
                </a:lnTo>
              </a:path>
            </a:pathLst>
          </a:custGeom>
          <a:solidFill>
            <a:srgbClr val="FFFF00"/>
          </a:solidFill>
          <a:ln w="4763">
            <a:solidFill>
              <a:srgbClr val="990000"/>
            </a:solidFill>
            <a:round/>
            <a:headEnd/>
            <a:tailEnd/>
          </a:ln>
        </p:spPr>
        <p:txBody>
          <a:bodyPr/>
          <a:lstStyle/>
          <a:p>
            <a:endParaRPr lang="en-US"/>
          </a:p>
        </p:txBody>
      </p:sp>
      <p:sp>
        <p:nvSpPr>
          <p:cNvPr id="53353" name="Freeform 104"/>
          <p:cNvSpPr>
            <a:spLocks/>
          </p:cNvSpPr>
          <p:nvPr/>
        </p:nvSpPr>
        <p:spPr bwMode="auto">
          <a:xfrm>
            <a:off x="6534151" y="4071939"/>
            <a:ext cx="103188" cy="74612"/>
          </a:xfrm>
          <a:custGeom>
            <a:avLst/>
            <a:gdLst>
              <a:gd name="T0" fmla="*/ 2147483647 w 73"/>
              <a:gd name="T1" fmla="*/ 2147483647 h 47"/>
              <a:gd name="T2" fmla="*/ 2147483647 w 73"/>
              <a:gd name="T3" fmla="*/ 2147483647 h 47"/>
              <a:gd name="T4" fmla="*/ 2147483647 w 73"/>
              <a:gd name="T5" fmla="*/ 2147483647 h 47"/>
              <a:gd name="T6" fmla="*/ 2147483647 w 73"/>
              <a:gd name="T7" fmla="*/ 2147483647 h 47"/>
              <a:gd name="T8" fmla="*/ 2147483647 w 73"/>
              <a:gd name="T9" fmla="*/ 2147483647 h 47"/>
              <a:gd name="T10" fmla="*/ 2147483647 w 73"/>
              <a:gd name="T11" fmla="*/ 2147483647 h 47"/>
              <a:gd name="T12" fmla="*/ 2147483647 w 73"/>
              <a:gd name="T13" fmla="*/ 2147483647 h 47"/>
              <a:gd name="T14" fmla="*/ 2147483647 w 73"/>
              <a:gd name="T15" fmla="*/ 2147483647 h 47"/>
              <a:gd name="T16" fmla="*/ 2147483647 w 73"/>
              <a:gd name="T17" fmla="*/ 2147483647 h 47"/>
              <a:gd name="T18" fmla="*/ 2147483647 w 73"/>
              <a:gd name="T19" fmla="*/ 2147483647 h 47"/>
              <a:gd name="T20" fmla="*/ 2147483647 w 73"/>
              <a:gd name="T21" fmla="*/ 2147483647 h 47"/>
              <a:gd name="T22" fmla="*/ 2147483647 w 73"/>
              <a:gd name="T23" fmla="*/ 2147483647 h 47"/>
              <a:gd name="T24" fmla="*/ 2147483647 w 73"/>
              <a:gd name="T25" fmla="*/ 2147483647 h 47"/>
              <a:gd name="T26" fmla="*/ 2147483647 w 73"/>
              <a:gd name="T27" fmla="*/ 2147483647 h 47"/>
              <a:gd name="T28" fmla="*/ 2147483647 w 73"/>
              <a:gd name="T29" fmla="*/ 2147483647 h 47"/>
              <a:gd name="T30" fmla="*/ 2147483647 w 73"/>
              <a:gd name="T31" fmla="*/ 2147483647 h 47"/>
              <a:gd name="T32" fmla="*/ 2147483647 w 73"/>
              <a:gd name="T33" fmla="*/ 2147483647 h 47"/>
              <a:gd name="T34" fmla="*/ 2147483647 w 73"/>
              <a:gd name="T35" fmla="*/ 2147483647 h 47"/>
              <a:gd name="T36" fmla="*/ 2147483647 w 73"/>
              <a:gd name="T37" fmla="*/ 2147483647 h 47"/>
              <a:gd name="T38" fmla="*/ 2147483647 w 73"/>
              <a:gd name="T39" fmla="*/ 2147483647 h 47"/>
              <a:gd name="T40" fmla="*/ 2147483647 w 73"/>
              <a:gd name="T41" fmla="*/ 2147483647 h 47"/>
              <a:gd name="T42" fmla="*/ 2147483647 w 73"/>
              <a:gd name="T43" fmla="*/ 2147483647 h 47"/>
              <a:gd name="T44" fmla="*/ 2147483647 w 73"/>
              <a:gd name="T45" fmla="*/ 2147483647 h 47"/>
              <a:gd name="T46" fmla="*/ 2147483647 w 73"/>
              <a:gd name="T47" fmla="*/ 2147483647 h 47"/>
              <a:gd name="T48" fmla="*/ 2147483647 w 73"/>
              <a:gd name="T49" fmla="*/ 2147483647 h 47"/>
              <a:gd name="T50" fmla="*/ 2147483647 w 73"/>
              <a:gd name="T51" fmla="*/ 2147483647 h 47"/>
              <a:gd name="T52" fmla="*/ 2147483647 w 73"/>
              <a:gd name="T53" fmla="*/ 2147483647 h 47"/>
              <a:gd name="T54" fmla="*/ 2147483647 w 73"/>
              <a:gd name="T55" fmla="*/ 2147483647 h 47"/>
              <a:gd name="T56" fmla="*/ 2147483647 w 73"/>
              <a:gd name="T57" fmla="*/ 0 h 47"/>
              <a:gd name="T58" fmla="*/ 2147483647 w 73"/>
              <a:gd name="T59" fmla="*/ 2147483647 h 47"/>
              <a:gd name="T60" fmla="*/ 2147483647 w 73"/>
              <a:gd name="T61" fmla="*/ 2147483647 h 47"/>
              <a:gd name="T62" fmla="*/ 2147483647 w 73"/>
              <a:gd name="T63" fmla="*/ 2147483647 h 47"/>
              <a:gd name="T64" fmla="*/ 2147483647 w 73"/>
              <a:gd name="T65" fmla="*/ 2147483647 h 47"/>
              <a:gd name="T66" fmla="*/ 2147483647 w 73"/>
              <a:gd name="T67" fmla="*/ 2147483647 h 47"/>
              <a:gd name="T68" fmla="*/ 2147483647 w 73"/>
              <a:gd name="T69" fmla="*/ 2147483647 h 47"/>
              <a:gd name="T70" fmla="*/ 2147483647 w 73"/>
              <a:gd name="T71" fmla="*/ 2147483647 h 47"/>
              <a:gd name="T72" fmla="*/ 2147483647 w 73"/>
              <a:gd name="T73" fmla="*/ 2147483647 h 47"/>
              <a:gd name="T74" fmla="*/ 2147483647 w 73"/>
              <a:gd name="T75" fmla="*/ 2147483647 h 47"/>
              <a:gd name="T76" fmla="*/ 0 w 73"/>
              <a:gd name="T77" fmla="*/ 2147483647 h 47"/>
              <a:gd name="T78" fmla="*/ 2147483647 w 73"/>
              <a:gd name="T79" fmla="*/ 2147483647 h 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3"/>
              <a:gd name="T121" fmla="*/ 0 h 47"/>
              <a:gd name="T122" fmla="*/ 73 w 73"/>
              <a:gd name="T123" fmla="*/ 47 h 4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3" h="47">
                <a:moveTo>
                  <a:pt x="3" y="25"/>
                </a:moveTo>
                <a:lnTo>
                  <a:pt x="3" y="25"/>
                </a:lnTo>
                <a:lnTo>
                  <a:pt x="3" y="27"/>
                </a:lnTo>
                <a:lnTo>
                  <a:pt x="3" y="28"/>
                </a:lnTo>
                <a:lnTo>
                  <a:pt x="3" y="31"/>
                </a:lnTo>
                <a:lnTo>
                  <a:pt x="5" y="34"/>
                </a:lnTo>
                <a:lnTo>
                  <a:pt x="6" y="37"/>
                </a:lnTo>
                <a:lnTo>
                  <a:pt x="8" y="38"/>
                </a:lnTo>
                <a:lnTo>
                  <a:pt x="11" y="40"/>
                </a:lnTo>
                <a:lnTo>
                  <a:pt x="14" y="41"/>
                </a:lnTo>
                <a:lnTo>
                  <a:pt x="17" y="41"/>
                </a:lnTo>
                <a:lnTo>
                  <a:pt x="18" y="43"/>
                </a:lnTo>
                <a:lnTo>
                  <a:pt x="21" y="44"/>
                </a:lnTo>
                <a:lnTo>
                  <a:pt x="23" y="44"/>
                </a:lnTo>
                <a:lnTo>
                  <a:pt x="24" y="44"/>
                </a:lnTo>
                <a:lnTo>
                  <a:pt x="24" y="46"/>
                </a:lnTo>
                <a:lnTo>
                  <a:pt x="26" y="46"/>
                </a:lnTo>
                <a:lnTo>
                  <a:pt x="27" y="47"/>
                </a:lnTo>
                <a:lnTo>
                  <a:pt x="29" y="47"/>
                </a:lnTo>
                <a:lnTo>
                  <a:pt x="30" y="47"/>
                </a:lnTo>
                <a:lnTo>
                  <a:pt x="33" y="47"/>
                </a:lnTo>
                <a:lnTo>
                  <a:pt x="36" y="47"/>
                </a:lnTo>
                <a:lnTo>
                  <a:pt x="37" y="47"/>
                </a:lnTo>
                <a:lnTo>
                  <a:pt x="39" y="47"/>
                </a:lnTo>
                <a:lnTo>
                  <a:pt x="40" y="46"/>
                </a:lnTo>
                <a:lnTo>
                  <a:pt x="42" y="44"/>
                </a:lnTo>
                <a:lnTo>
                  <a:pt x="45" y="43"/>
                </a:lnTo>
                <a:lnTo>
                  <a:pt x="46" y="41"/>
                </a:lnTo>
                <a:lnTo>
                  <a:pt x="48" y="40"/>
                </a:lnTo>
                <a:lnTo>
                  <a:pt x="51" y="38"/>
                </a:lnTo>
                <a:lnTo>
                  <a:pt x="52" y="38"/>
                </a:lnTo>
                <a:lnTo>
                  <a:pt x="55" y="37"/>
                </a:lnTo>
                <a:lnTo>
                  <a:pt x="57" y="37"/>
                </a:lnTo>
                <a:lnTo>
                  <a:pt x="60" y="37"/>
                </a:lnTo>
                <a:lnTo>
                  <a:pt x="63" y="37"/>
                </a:lnTo>
                <a:lnTo>
                  <a:pt x="64" y="35"/>
                </a:lnTo>
                <a:lnTo>
                  <a:pt x="67" y="34"/>
                </a:lnTo>
                <a:lnTo>
                  <a:pt x="70" y="31"/>
                </a:lnTo>
                <a:lnTo>
                  <a:pt x="71" y="28"/>
                </a:lnTo>
                <a:lnTo>
                  <a:pt x="73" y="25"/>
                </a:lnTo>
                <a:lnTo>
                  <a:pt x="73" y="22"/>
                </a:lnTo>
                <a:lnTo>
                  <a:pt x="73" y="19"/>
                </a:lnTo>
                <a:lnTo>
                  <a:pt x="73" y="15"/>
                </a:lnTo>
                <a:lnTo>
                  <a:pt x="71" y="12"/>
                </a:lnTo>
                <a:lnTo>
                  <a:pt x="70" y="10"/>
                </a:lnTo>
                <a:lnTo>
                  <a:pt x="68" y="7"/>
                </a:lnTo>
                <a:lnTo>
                  <a:pt x="67" y="6"/>
                </a:lnTo>
                <a:lnTo>
                  <a:pt x="66" y="4"/>
                </a:lnTo>
                <a:lnTo>
                  <a:pt x="63" y="3"/>
                </a:lnTo>
                <a:lnTo>
                  <a:pt x="61" y="1"/>
                </a:lnTo>
                <a:lnTo>
                  <a:pt x="58" y="1"/>
                </a:lnTo>
                <a:lnTo>
                  <a:pt x="57" y="0"/>
                </a:lnTo>
                <a:lnTo>
                  <a:pt x="52" y="0"/>
                </a:lnTo>
                <a:lnTo>
                  <a:pt x="49" y="0"/>
                </a:lnTo>
                <a:lnTo>
                  <a:pt x="46" y="1"/>
                </a:lnTo>
                <a:lnTo>
                  <a:pt x="43" y="3"/>
                </a:lnTo>
                <a:lnTo>
                  <a:pt x="40" y="4"/>
                </a:lnTo>
                <a:lnTo>
                  <a:pt x="37" y="6"/>
                </a:lnTo>
                <a:lnTo>
                  <a:pt x="34" y="7"/>
                </a:lnTo>
                <a:lnTo>
                  <a:pt x="31" y="7"/>
                </a:lnTo>
                <a:lnTo>
                  <a:pt x="29" y="7"/>
                </a:lnTo>
                <a:lnTo>
                  <a:pt x="26" y="7"/>
                </a:lnTo>
                <a:lnTo>
                  <a:pt x="23" y="6"/>
                </a:lnTo>
                <a:lnTo>
                  <a:pt x="20" y="6"/>
                </a:lnTo>
                <a:lnTo>
                  <a:pt x="17" y="6"/>
                </a:lnTo>
                <a:lnTo>
                  <a:pt x="15" y="6"/>
                </a:lnTo>
                <a:lnTo>
                  <a:pt x="12" y="7"/>
                </a:lnTo>
                <a:lnTo>
                  <a:pt x="9" y="7"/>
                </a:lnTo>
                <a:lnTo>
                  <a:pt x="8" y="9"/>
                </a:lnTo>
                <a:lnTo>
                  <a:pt x="5" y="12"/>
                </a:lnTo>
                <a:lnTo>
                  <a:pt x="3" y="13"/>
                </a:lnTo>
                <a:lnTo>
                  <a:pt x="2" y="16"/>
                </a:lnTo>
                <a:lnTo>
                  <a:pt x="0" y="18"/>
                </a:lnTo>
                <a:lnTo>
                  <a:pt x="0" y="21"/>
                </a:lnTo>
                <a:lnTo>
                  <a:pt x="2" y="22"/>
                </a:lnTo>
                <a:lnTo>
                  <a:pt x="3" y="2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4" name="Freeform 105"/>
          <p:cNvSpPr>
            <a:spLocks/>
          </p:cNvSpPr>
          <p:nvPr/>
        </p:nvSpPr>
        <p:spPr bwMode="auto">
          <a:xfrm>
            <a:off x="6534151" y="4071939"/>
            <a:ext cx="103188" cy="74612"/>
          </a:xfrm>
          <a:custGeom>
            <a:avLst/>
            <a:gdLst>
              <a:gd name="T0" fmla="*/ 2147483647 w 73"/>
              <a:gd name="T1" fmla="*/ 2147483647 h 47"/>
              <a:gd name="T2" fmla="*/ 2147483647 w 73"/>
              <a:gd name="T3" fmla="*/ 2147483647 h 47"/>
              <a:gd name="T4" fmla="*/ 2147483647 w 73"/>
              <a:gd name="T5" fmla="*/ 2147483647 h 47"/>
              <a:gd name="T6" fmla="*/ 2147483647 w 73"/>
              <a:gd name="T7" fmla="*/ 2147483647 h 47"/>
              <a:gd name="T8" fmla="*/ 2147483647 w 73"/>
              <a:gd name="T9" fmla="*/ 2147483647 h 47"/>
              <a:gd name="T10" fmla="*/ 2147483647 w 73"/>
              <a:gd name="T11" fmla="*/ 2147483647 h 47"/>
              <a:gd name="T12" fmla="*/ 2147483647 w 73"/>
              <a:gd name="T13" fmla="*/ 2147483647 h 47"/>
              <a:gd name="T14" fmla="*/ 2147483647 w 73"/>
              <a:gd name="T15" fmla="*/ 2147483647 h 47"/>
              <a:gd name="T16" fmla="*/ 2147483647 w 73"/>
              <a:gd name="T17" fmla="*/ 2147483647 h 47"/>
              <a:gd name="T18" fmla="*/ 2147483647 w 73"/>
              <a:gd name="T19" fmla="*/ 2147483647 h 47"/>
              <a:gd name="T20" fmla="*/ 2147483647 w 73"/>
              <a:gd name="T21" fmla="*/ 2147483647 h 47"/>
              <a:gd name="T22" fmla="*/ 2147483647 w 73"/>
              <a:gd name="T23" fmla="*/ 2147483647 h 47"/>
              <a:gd name="T24" fmla="*/ 2147483647 w 73"/>
              <a:gd name="T25" fmla="*/ 2147483647 h 47"/>
              <a:gd name="T26" fmla="*/ 2147483647 w 73"/>
              <a:gd name="T27" fmla="*/ 2147483647 h 47"/>
              <a:gd name="T28" fmla="*/ 2147483647 w 73"/>
              <a:gd name="T29" fmla="*/ 2147483647 h 47"/>
              <a:gd name="T30" fmla="*/ 2147483647 w 73"/>
              <a:gd name="T31" fmla="*/ 2147483647 h 47"/>
              <a:gd name="T32" fmla="*/ 2147483647 w 73"/>
              <a:gd name="T33" fmla="*/ 2147483647 h 47"/>
              <a:gd name="T34" fmla="*/ 2147483647 w 73"/>
              <a:gd name="T35" fmla="*/ 2147483647 h 47"/>
              <a:gd name="T36" fmla="*/ 2147483647 w 73"/>
              <a:gd name="T37" fmla="*/ 2147483647 h 47"/>
              <a:gd name="T38" fmla="*/ 2147483647 w 73"/>
              <a:gd name="T39" fmla="*/ 2147483647 h 47"/>
              <a:gd name="T40" fmla="*/ 2147483647 w 73"/>
              <a:gd name="T41" fmla="*/ 2147483647 h 47"/>
              <a:gd name="T42" fmla="*/ 2147483647 w 73"/>
              <a:gd name="T43" fmla="*/ 2147483647 h 47"/>
              <a:gd name="T44" fmla="*/ 2147483647 w 73"/>
              <a:gd name="T45" fmla="*/ 2147483647 h 47"/>
              <a:gd name="T46" fmla="*/ 2147483647 w 73"/>
              <a:gd name="T47" fmla="*/ 2147483647 h 47"/>
              <a:gd name="T48" fmla="*/ 2147483647 w 73"/>
              <a:gd name="T49" fmla="*/ 2147483647 h 47"/>
              <a:gd name="T50" fmla="*/ 2147483647 w 73"/>
              <a:gd name="T51" fmla="*/ 2147483647 h 47"/>
              <a:gd name="T52" fmla="*/ 2147483647 w 73"/>
              <a:gd name="T53" fmla="*/ 2147483647 h 47"/>
              <a:gd name="T54" fmla="*/ 2147483647 w 73"/>
              <a:gd name="T55" fmla="*/ 2147483647 h 47"/>
              <a:gd name="T56" fmla="*/ 2147483647 w 73"/>
              <a:gd name="T57" fmla="*/ 0 h 47"/>
              <a:gd name="T58" fmla="*/ 2147483647 w 73"/>
              <a:gd name="T59" fmla="*/ 2147483647 h 47"/>
              <a:gd name="T60" fmla="*/ 2147483647 w 73"/>
              <a:gd name="T61" fmla="*/ 2147483647 h 47"/>
              <a:gd name="T62" fmla="*/ 2147483647 w 73"/>
              <a:gd name="T63" fmla="*/ 2147483647 h 47"/>
              <a:gd name="T64" fmla="*/ 2147483647 w 73"/>
              <a:gd name="T65" fmla="*/ 2147483647 h 47"/>
              <a:gd name="T66" fmla="*/ 2147483647 w 73"/>
              <a:gd name="T67" fmla="*/ 2147483647 h 47"/>
              <a:gd name="T68" fmla="*/ 2147483647 w 73"/>
              <a:gd name="T69" fmla="*/ 2147483647 h 47"/>
              <a:gd name="T70" fmla="*/ 2147483647 w 73"/>
              <a:gd name="T71" fmla="*/ 2147483647 h 47"/>
              <a:gd name="T72" fmla="*/ 2147483647 w 73"/>
              <a:gd name="T73" fmla="*/ 2147483647 h 47"/>
              <a:gd name="T74" fmla="*/ 2147483647 w 73"/>
              <a:gd name="T75" fmla="*/ 2147483647 h 47"/>
              <a:gd name="T76" fmla="*/ 0 w 73"/>
              <a:gd name="T77" fmla="*/ 2147483647 h 47"/>
              <a:gd name="T78" fmla="*/ 2147483647 w 73"/>
              <a:gd name="T79" fmla="*/ 2147483647 h 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3"/>
              <a:gd name="T121" fmla="*/ 0 h 47"/>
              <a:gd name="T122" fmla="*/ 73 w 73"/>
              <a:gd name="T123" fmla="*/ 47 h 4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3" h="47">
                <a:moveTo>
                  <a:pt x="3" y="25"/>
                </a:moveTo>
                <a:lnTo>
                  <a:pt x="3" y="25"/>
                </a:lnTo>
                <a:lnTo>
                  <a:pt x="3" y="27"/>
                </a:lnTo>
                <a:lnTo>
                  <a:pt x="3" y="28"/>
                </a:lnTo>
                <a:lnTo>
                  <a:pt x="3" y="31"/>
                </a:lnTo>
                <a:lnTo>
                  <a:pt x="5" y="34"/>
                </a:lnTo>
                <a:lnTo>
                  <a:pt x="6" y="37"/>
                </a:lnTo>
                <a:lnTo>
                  <a:pt x="8" y="38"/>
                </a:lnTo>
                <a:lnTo>
                  <a:pt x="11" y="40"/>
                </a:lnTo>
                <a:lnTo>
                  <a:pt x="14" y="41"/>
                </a:lnTo>
                <a:lnTo>
                  <a:pt x="17" y="41"/>
                </a:lnTo>
                <a:lnTo>
                  <a:pt x="18" y="43"/>
                </a:lnTo>
                <a:lnTo>
                  <a:pt x="21" y="44"/>
                </a:lnTo>
                <a:lnTo>
                  <a:pt x="23" y="44"/>
                </a:lnTo>
                <a:lnTo>
                  <a:pt x="24" y="44"/>
                </a:lnTo>
                <a:lnTo>
                  <a:pt x="24" y="46"/>
                </a:lnTo>
                <a:lnTo>
                  <a:pt x="26" y="46"/>
                </a:lnTo>
                <a:lnTo>
                  <a:pt x="27" y="47"/>
                </a:lnTo>
                <a:lnTo>
                  <a:pt x="29" y="47"/>
                </a:lnTo>
                <a:lnTo>
                  <a:pt x="30" y="47"/>
                </a:lnTo>
                <a:lnTo>
                  <a:pt x="33" y="47"/>
                </a:lnTo>
                <a:lnTo>
                  <a:pt x="36" y="47"/>
                </a:lnTo>
                <a:lnTo>
                  <a:pt x="37" y="47"/>
                </a:lnTo>
                <a:lnTo>
                  <a:pt x="39" y="47"/>
                </a:lnTo>
                <a:lnTo>
                  <a:pt x="40" y="46"/>
                </a:lnTo>
                <a:lnTo>
                  <a:pt x="42" y="44"/>
                </a:lnTo>
                <a:lnTo>
                  <a:pt x="45" y="43"/>
                </a:lnTo>
                <a:lnTo>
                  <a:pt x="46" y="41"/>
                </a:lnTo>
                <a:lnTo>
                  <a:pt x="48" y="40"/>
                </a:lnTo>
                <a:lnTo>
                  <a:pt x="51" y="38"/>
                </a:lnTo>
                <a:lnTo>
                  <a:pt x="52" y="38"/>
                </a:lnTo>
                <a:lnTo>
                  <a:pt x="55" y="37"/>
                </a:lnTo>
                <a:lnTo>
                  <a:pt x="57" y="37"/>
                </a:lnTo>
                <a:lnTo>
                  <a:pt x="60" y="37"/>
                </a:lnTo>
                <a:lnTo>
                  <a:pt x="63" y="37"/>
                </a:lnTo>
                <a:lnTo>
                  <a:pt x="64" y="35"/>
                </a:lnTo>
                <a:lnTo>
                  <a:pt x="67" y="34"/>
                </a:lnTo>
                <a:lnTo>
                  <a:pt x="70" y="31"/>
                </a:lnTo>
                <a:lnTo>
                  <a:pt x="71" y="28"/>
                </a:lnTo>
                <a:lnTo>
                  <a:pt x="73" y="25"/>
                </a:lnTo>
                <a:lnTo>
                  <a:pt x="73" y="22"/>
                </a:lnTo>
                <a:lnTo>
                  <a:pt x="73" y="19"/>
                </a:lnTo>
                <a:lnTo>
                  <a:pt x="73" y="15"/>
                </a:lnTo>
                <a:lnTo>
                  <a:pt x="71" y="12"/>
                </a:lnTo>
                <a:lnTo>
                  <a:pt x="70" y="10"/>
                </a:lnTo>
                <a:lnTo>
                  <a:pt x="68" y="7"/>
                </a:lnTo>
                <a:lnTo>
                  <a:pt x="67" y="6"/>
                </a:lnTo>
                <a:lnTo>
                  <a:pt x="66" y="4"/>
                </a:lnTo>
                <a:lnTo>
                  <a:pt x="63" y="3"/>
                </a:lnTo>
                <a:lnTo>
                  <a:pt x="61" y="1"/>
                </a:lnTo>
                <a:lnTo>
                  <a:pt x="58" y="1"/>
                </a:lnTo>
                <a:lnTo>
                  <a:pt x="57" y="0"/>
                </a:lnTo>
                <a:lnTo>
                  <a:pt x="52" y="0"/>
                </a:lnTo>
                <a:lnTo>
                  <a:pt x="49" y="0"/>
                </a:lnTo>
                <a:lnTo>
                  <a:pt x="46" y="1"/>
                </a:lnTo>
                <a:lnTo>
                  <a:pt x="43" y="3"/>
                </a:lnTo>
                <a:lnTo>
                  <a:pt x="40" y="4"/>
                </a:lnTo>
                <a:lnTo>
                  <a:pt x="37" y="6"/>
                </a:lnTo>
                <a:lnTo>
                  <a:pt x="34" y="7"/>
                </a:lnTo>
                <a:lnTo>
                  <a:pt x="31" y="7"/>
                </a:lnTo>
                <a:lnTo>
                  <a:pt x="29" y="7"/>
                </a:lnTo>
                <a:lnTo>
                  <a:pt x="26" y="7"/>
                </a:lnTo>
                <a:lnTo>
                  <a:pt x="23" y="6"/>
                </a:lnTo>
                <a:lnTo>
                  <a:pt x="20" y="6"/>
                </a:lnTo>
                <a:lnTo>
                  <a:pt x="17" y="6"/>
                </a:lnTo>
                <a:lnTo>
                  <a:pt x="15" y="6"/>
                </a:lnTo>
                <a:lnTo>
                  <a:pt x="12" y="7"/>
                </a:lnTo>
                <a:lnTo>
                  <a:pt x="9" y="7"/>
                </a:lnTo>
                <a:lnTo>
                  <a:pt x="8" y="9"/>
                </a:lnTo>
                <a:lnTo>
                  <a:pt x="5" y="12"/>
                </a:lnTo>
                <a:lnTo>
                  <a:pt x="3" y="13"/>
                </a:lnTo>
                <a:lnTo>
                  <a:pt x="2" y="16"/>
                </a:lnTo>
                <a:lnTo>
                  <a:pt x="0" y="18"/>
                </a:lnTo>
                <a:lnTo>
                  <a:pt x="0" y="21"/>
                </a:lnTo>
                <a:lnTo>
                  <a:pt x="2" y="22"/>
                </a:lnTo>
                <a:lnTo>
                  <a:pt x="3" y="25"/>
                </a:lnTo>
              </a:path>
            </a:pathLst>
          </a:custGeom>
          <a:solidFill>
            <a:srgbClr val="FFFF00"/>
          </a:solidFill>
          <a:ln w="1588">
            <a:solidFill>
              <a:srgbClr val="990000"/>
            </a:solidFill>
            <a:round/>
            <a:headEnd/>
            <a:tailEnd/>
          </a:ln>
        </p:spPr>
        <p:txBody>
          <a:bodyPr/>
          <a:lstStyle/>
          <a:p>
            <a:endParaRPr lang="en-US"/>
          </a:p>
        </p:txBody>
      </p:sp>
      <p:sp>
        <p:nvSpPr>
          <p:cNvPr id="53355" name="Freeform 106"/>
          <p:cNvSpPr>
            <a:spLocks/>
          </p:cNvSpPr>
          <p:nvPr/>
        </p:nvSpPr>
        <p:spPr bwMode="auto">
          <a:xfrm>
            <a:off x="6534151" y="4071939"/>
            <a:ext cx="103188" cy="74612"/>
          </a:xfrm>
          <a:custGeom>
            <a:avLst/>
            <a:gdLst>
              <a:gd name="T0" fmla="*/ 2147483647 w 73"/>
              <a:gd name="T1" fmla="*/ 2147483647 h 47"/>
              <a:gd name="T2" fmla="*/ 2147483647 w 73"/>
              <a:gd name="T3" fmla="*/ 2147483647 h 47"/>
              <a:gd name="T4" fmla="*/ 2147483647 w 73"/>
              <a:gd name="T5" fmla="*/ 2147483647 h 47"/>
              <a:gd name="T6" fmla="*/ 2147483647 w 73"/>
              <a:gd name="T7" fmla="*/ 2147483647 h 47"/>
              <a:gd name="T8" fmla="*/ 2147483647 w 73"/>
              <a:gd name="T9" fmla="*/ 2147483647 h 47"/>
              <a:gd name="T10" fmla="*/ 2147483647 w 73"/>
              <a:gd name="T11" fmla="*/ 2147483647 h 47"/>
              <a:gd name="T12" fmla="*/ 2147483647 w 73"/>
              <a:gd name="T13" fmla="*/ 2147483647 h 47"/>
              <a:gd name="T14" fmla="*/ 2147483647 w 73"/>
              <a:gd name="T15" fmla="*/ 2147483647 h 47"/>
              <a:gd name="T16" fmla="*/ 2147483647 w 73"/>
              <a:gd name="T17" fmla="*/ 2147483647 h 47"/>
              <a:gd name="T18" fmla="*/ 2147483647 w 73"/>
              <a:gd name="T19" fmla="*/ 2147483647 h 47"/>
              <a:gd name="T20" fmla="*/ 2147483647 w 73"/>
              <a:gd name="T21" fmla="*/ 2147483647 h 47"/>
              <a:gd name="T22" fmla="*/ 2147483647 w 73"/>
              <a:gd name="T23" fmla="*/ 2147483647 h 47"/>
              <a:gd name="T24" fmla="*/ 2147483647 w 73"/>
              <a:gd name="T25" fmla="*/ 2147483647 h 47"/>
              <a:gd name="T26" fmla="*/ 2147483647 w 73"/>
              <a:gd name="T27" fmla="*/ 2147483647 h 47"/>
              <a:gd name="T28" fmla="*/ 2147483647 w 73"/>
              <a:gd name="T29" fmla="*/ 2147483647 h 47"/>
              <a:gd name="T30" fmla="*/ 2147483647 w 73"/>
              <a:gd name="T31" fmla="*/ 2147483647 h 47"/>
              <a:gd name="T32" fmla="*/ 2147483647 w 73"/>
              <a:gd name="T33" fmla="*/ 2147483647 h 47"/>
              <a:gd name="T34" fmla="*/ 2147483647 w 73"/>
              <a:gd name="T35" fmla="*/ 2147483647 h 47"/>
              <a:gd name="T36" fmla="*/ 2147483647 w 73"/>
              <a:gd name="T37" fmla="*/ 2147483647 h 47"/>
              <a:gd name="T38" fmla="*/ 2147483647 w 73"/>
              <a:gd name="T39" fmla="*/ 2147483647 h 47"/>
              <a:gd name="T40" fmla="*/ 2147483647 w 73"/>
              <a:gd name="T41" fmla="*/ 2147483647 h 47"/>
              <a:gd name="T42" fmla="*/ 2147483647 w 73"/>
              <a:gd name="T43" fmla="*/ 2147483647 h 47"/>
              <a:gd name="T44" fmla="*/ 2147483647 w 73"/>
              <a:gd name="T45" fmla="*/ 2147483647 h 47"/>
              <a:gd name="T46" fmla="*/ 2147483647 w 73"/>
              <a:gd name="T47" fmla="*/ 2147483647 h 47"/>
              <a:gd name="T48" fmla="*/ 2147483647 w 73"/>
              <a:gd name="T49" fmla="*/ 2147483647 h 47"/>
              <a:gd name="T50" fmla="*/ 2147483647 w 73"/>
              <a:gd name="T51" fmla="*/ 2147483647 h 47"/>
              <a:gd name="T52" fmla="*/ 2147483647 w 73"/>
              <a:gd name="T53" fmla="*/ 2147483647 h 47"/>
              <a:gd name="T54" fmla="*/ 2147483647 w 73"/>
              <a:gd name="T55" fmla="*/ 2147483647 h 47"/>
              <a:gd name="T56" fmla="*/ 2147483647 w 73"/>
              <a:gd name="T57" fmla="*/ 0 h 47"/>
              <a:gd name="T58" fmla="*/ 2147483647 w 73"/>
              <a:gd name="T59" fmla="*/ 2147483647 h 47"/>
              <a:gd name="T60" fmla="*/ 2147483647 w 73"/>
              <a:gd name="T61" fmla="*/ 2147483647 h 47"/>
              <a:gd name="T62" fmla="*/ 2147483647 w 73"/>
              <a:gd name="T63" fmla="*/ 2147483647 h 47"/>
              <a:gd name="T64" fmla="*/ 2147483647 w 73"/>
              <a:gd name="T65" fmla="*/ 2147483647 h 47"/>
              <a:gd name="T66" fmla="*/ 2147483647 w 73"/>
              <a:gd name="T67" fmla="*/ 2147483647 h 47"/>
              <a:gd name="T68" fmla="*/ 2147483647 w 73"/>
              <a:gd name="T69" fmla="*/ 2147483647 h 47"/>
              <a:gd name="T70" fmla="*/ 2147483647 w 73"/>
              <a:gd name="T71" fmla="*/ 2147483647 h 47"/>
              <a:gd name="T72" fmla="*/ 2147483647 w 73"/>
              <a:gd name="T73" fmla="*/ 2147483647 h 47"/>
              <a:gd name="T74" fmla="*/ 2147483647 w 73"/>
              <a:gd name="T75" fmla="*/ 2147483647 h 47"/>
              <a:gd name="T76" fmla="*/ 0 w 73"/>
              <a:gd name="T77" fmla="*/ 2147483647 h 47"/>
              <a:gd name="T78" fmla="*/ 2147483647 w 73"/>
              <a:gd name="T79" fmla="*/ 2147483647 h 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3"/>
              <a:gd name="T121" fmla="*/ 0 h 47"/>
              <a:gd name="T122" fmla="*/ 73 w 73"/>
              <a:gd name="T123" fmla="*/ 47 h 4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3" h="47">
                <a:moveTo>
                  <a:pt x="3" y="25"/>
                </a:moveTo>
                <a:lnTo>
                  <a:pt x="3" y="25"/>
                </a:lnTo>
                <a:lnTo>
                  <a:pt x="3" y="27"/>
                </a:lnTo>
                <a:lnTo>
                  <a:pt x="3" y="28"/>
                </a:lnTo>
                <a:lnTo>
                  <a:pt x="3" y="31"/>
                </a:lnTo>
                <a:lnTo>
                  <a:pt x="5" y="34"/>
                </a:lnTo>
                <a:lnTo>
                  <a:pt x="6" y="37"/>
                </a:lnTo>
                <a:lnTo>
                  <a:pt x="8" y="38"/>
                </a:lnTo>
                <a:lnTo>
                  <a:pt x="11" y="40"/>
                </a:lnTo>
                <a:lnTo>
                  <a:pt x="14" y="41"/>
                </a:lnTo>
                <a:lnTo>
                  <a:pt x="17" y="41"/>
                </a:lnTo>
                <a:lnTo>
                  <a:pt x="18" y="43"/>
                </a:lnTo>
                <a:lnTo>
                  <a:pt x="21" y="44"/>
                </a:lnTo>
                <a:lnTo>
                  <a:pt x="23" y="44"/>
                </a:lnTo>
                <a:lnTo>
                  <a:pt x="24" y="44"/>
                </a:lnTo>
                <a:lnTo>
                  <a:pt x="24" y="46"/>
                </a:lnTo>
                <a:lnTo>
                  <a:pt x="26" y="46"/>
                </a:lnTo>
                <a:lnTo>
                  <a:pt x="27" y="47"/>
                </a:lnTo>
                <a:lnTo>
                  <a:pt x="29" y="47"/>
                </a:lnTo>
                <a:lnTo>
                  <a:pt x="30" y="47"/>
                </a:lnTo>
                <a:lnTo>
                  <a:pt x="33" y="47"/>
                </a:lnTo>
                <a:lnTo>
                  <a:pt x="36" y="47"/>
                </a:lnTo>
                <a:lnTo>
                  <a:pt x="37" y="47"/>
                </a:lnTo>
                <a:lnTo>
                  <a:pt x="39" y="47"/>
                </a:lnTo>
                <a:lnTo>
                  <a:pt x="40" y="46"/>
                </a:lnTo>
                <a:lnTo>
                  <a:pt x="42" y="44"/>
                </a:lnTo>
                <a:lnTo>
                  <a:pt x="45" y="43"/>
                </a:lnTo>
                <a:lnTo>
                  <a:pt x="46" y="41"/>
                </a:lnTo>
                <a:lnTo>
                  <a:pt x="48" y="40"/>
                </a:lnTo>
                <a:lnTo>
                  <a:pt x="51" y="38"/>
                </a:lnTo>
                <a:lnTo>
                  <a:pt x="52" y="38"/>
                </a:lnTo>
                <a:lnTo>
                  <a:pt x="55" y="37"/>
                </a:lnTo>
                <a:lnTo>
                  <a:pt x="57" y="37"/>
                </a:lnTo>
                <a:lnTo>
                  <a:pt x="60" y="37"/>
                </a:lnTo>
                <a:lnTo>
                  <a:pt x="63" y="37"/>
                </a:lnTo>
                <a:lnTo>
                  <a:pt x="64" y="35"/>
                </a:lnTo>
                <a:lnTo>
                  <a:pt x="67" y="34"/>
                </a:lnTo>
                <a:lnTo>
                  <a:pt x="70" y="31"/>
                </a:lnTo>
                <a:lnTo>
                  <a:pt x="71" y="28"/>
                </a:lnTo>
                <a:lnTo>
                  <a:pt x="73" y="25"/>
                </a:lnTo>
                <a:lnTo>
                  <a:pt x="73" y="22"/>
                </a:lnTo>
                <a:lnTo>
                  <a:pt x="73" y="19"/>
                </a:lnTo>
                <a:lnTo>
                  <a:pt x="73" y="15"/>
                </a:lnTo>
                <a:lnTo>
                  <a:pt x="71" y="12"/>
                </a:lnTo>
                <a:lnTo>
                  <a:pt x="70" y="10"/>
                </a:lnTo>
                <a:lnTo>
                  <a:pt x="68" y="7"/>
                </a:lnTo>
                <a:lnTo>
                  <a:pt x="67" y="6"/>
                </a:lnTo>
                <a:lnTo>
                  <a:pt x="66" y="4"/>
                </a:lnTo>
                <a:lnTo>
                  <a:pt x="63" y="3"/>
                </a:lnTo>
                <a:lnTo>
                  <a:pt x="61" y="1"/>
                </a:lnTo>
                <a:lnTo>
                  <a:pt x="58" y="1"/>
                </a:lnTo>
                <a:lnTo>
                  <a:pt x="57" y="0"/>
                </a:lnTo>
                <a:lnTo>
                  <a:pt x="52" y="0"/>
                </a:lnTo>
                <a:lnTo>
                  <a:pt x="49" y="0"/>
                </a:lnTo>
                <a:lnTo>
                  <a:pt x="46" y="1"/>
                </a:lnTo>
                <a:lnTo>
                  <a:pt x="43" y="3"/>
                </a:lnTo>
                <a:lnTo>
                  <a:pt x="40" y="4"/>
                </a:lnTo>
                <a:lnTo>
                  <a:pt x="37" y="6"/>
                </a:lnTo>
                <a:lnTo>
                  <a:pt x="34" y="7"/>
                </a:lnTo>
                <a:lnTo>
                  <a:pt x="31" y="7"/>
                </a:lnTo>
                <a:lnTo>
                  <a:pt x="29" y="7"/>
                </a:lnTo>
                <a:lnTo>
                  <a:pt x="26" y="7"/>
                </a:lnTo>
                <a:lnTo>
                  <a:pt x="23" y="6"/>
                </a:lnTo>
                <a:lnTo>
                  <a:pt x="20" y="6"/>
                </a:lnTo>
                <a:lnTo>
                  <a:pt x="17" y="6"/>
                </a:lnTo>
                <a:lnTo>
                  <a:pt x="15" y="6"/>
                </a:lnTo>
                <a:lnTo>
                  <a:pt x="12" y="7"/>
                </a:lnTo>
                <a:lnTo>
                  <a:pt x="9" y="7"/>
                </a:lnTo>
                <a:lnTo>
                  <a:pt x="8" y="9"/>
                </a:lnTo>
                <a:lnTo>
                  <a:pt x="5" y="12"/>
                </a:lnTo>
                <a:lnTo>
                  <a:pt x="3" y="13"/>
                </a:lnTo>
                <a:lnTo>
                  <a:pt x="2" y="16"/>
                </a:lnTo>
                <a:lnTo>
                  <a:pt x="0" y="18"/>
                </a:lnTo>
                <a:lnTo>
                  <a:pt x="0" y="21"/>
                </a:lnTo>
                <a:lnTo>
                  <a:pt x="2" y="22"/>
                </a:lnTo>
                <a:lnTo>
                  <a:pt x="3" y="25"/>
                </a:lnTo>
              </a:path>
            </a:pathLst>
          </a:custGeom>
          <a:solidFill>
            <a:srgbClr val="FFFF00"/>
          </a:solidFill>
          <a:ln w="4763">
            <a:solidFill>
              <a:srgbClr val="990000"/>
            </a:solidFill>
            <a:round/>
            <a:headEnd/>
            <a:tailEnd/>
          </a:ln>
        </p:spPr>
        <p:txBody>
          <a:bodyPr/>
          <a:lstStyle/>
          <a:p>
            <a:endParaRPr lang="en-US"/>
          </a:p>
        </p:txBody>
      </p:sp>
      <p:sp>
        <p:nvSpPr>
          <p:cNvPr id="53356" name="Freeform 107"/>
          <p:cNvSpPr>
            <a:spLocks/>
          </p:cNvSpPr>
          <p:nvPr/>
        </p:nvSpPr>
        <p:spPr bwMode="auto">
          <a:xfrm>
            <a:off x="6577013" y="4156075"/>
            <a:ext cx="25400" cy="25400"/>
          </a:xfrm>
          <a:custGeom>
            <a:avLst/>
            <a:gdLst>
              <a:gd name="T0" fmla="*/ 2147483647 w 18"/>
              <a:gd name="T1" fmla="*/ 2147483647 h 16"/>
              <a:gd name="T2" fmla="*/ 2147483647 w 18"/>
              <a:gd name="T3" fmla="*/ 2147483647 h 16"/>
              <a:gd name="T4" fmla="*/ 2147483647 w 18"/>
              <a:gd name="T5" fmla="*/ 2147483647 h 16"/>
              <a:gd name="T6" fmla="*/ 2147483647 w 18"/>
              <a:gd name="T7" fmla="*/ 2147483647 h 16"/>
              <a:gd name="T8" fmla="*/ 2147483647 w 18"/>
              <a:gd name="T9" fmla="*/ 2147483647 h 16"/>
              <a:gd name="T10" fmla="*/ 2147483647 w 18"/>
              <a:gd name="T11" fmla="*/ 2147483647 h 16"/>
              <a:gd name="T12" fmla="*/ 2147483647 w 18"/>
              <a:gd name="T13" fmla="*/ 2147483647 h 16"/>
              <a:gd name="T14" fmla="*/ 0 w 18"/>
              <a:gd name="T15" fmla="*/ 2147483647 h 16"/>
              <a:gd name="T16" fmla="*/ 0 w 18"/>
              <a:gd name="T17" fmla="*/ 2147483647 h 16"/>
              <a:gd name="T18" fmla="*/ 2147483647 w 18"/>
              <a:gd name="T19" fmla="*/ 2147483647 h 16"/>
              <a:gd name="T20" fmla="*/ 2147483647 w 18"/>
              <a:gd name="T21" fmla="*/ 2147483647 h 16"/>
              <a:gd name="T22" fmla="*/ 2147483647 w 18"/>
              <a:gd name="T23" fmla="*/ 2147483647 h 16"/>
              <a:gd name="T24" fmla="*/ 2147483647 w 18"/>
              <a:gd name="T25" fmla="*/ 2147483647 h 16"/>
              <a:gd name="T26" fmla="*/ 2147483647 w 18"/>
              <a:gd name="T27" fmla="*/ 2147483647 h 16"/>
              <a:gd name="T28" fmla="*/ 2147483647 w 18"/>
              <a:gd name="T29" fmla="*/ 2147483647 h 16"/>
              <a:gd name="T30" fmla="*/ 2147483647 w 18"/>
              <a:gd name="T31" fmla="*/ 2147483647 h 16"/>
              <a:gd name="T32" fmla="*/ 2147483647 w 18"/>
              <a:gd name="T33" fmla="*/ 2147483647 h 16"/>
              <a:gd name="T34" fmla="*/ 2147483647 w 18"/>
              <a:gd name="T35" fmla="*/ 2147483647 h 16"/>
              <a:gd name="T36" fmla="*/ 2147483647 w 18"/>
              <a:gd name="T37" fmla="*/ 2147483647 h 16"/>
              <a:gd name="T38" fmla="*/ 2147483647 w 18"/>
              <a:gd name="T39" fmla="*/ 2147483647 h 16"/>
              <a:gd name="T40" fmla="*/ 2147483647 w 18"/>
              <a:gd name="T41" fmla="*/ 2147483647 h 16"/>
              <a:gd name="T42" fmla="*/ 2147483647 w 18"/>
              <a:gd name="T43" fmla="*/ 2147483647 h 16"/>
              <a:gd name="T44" fmla="*/ 2147483647 w 18"/>
              <a:gd name="T45" fmla="*/ 2147483647 h 16"/>
              <a:gd name="T46" fmla="*/ 2147483647 w 18"/>
              <a:gd name="T47" fmla="*/ 2147483647 h 16"/>
              <a:gd name="T48" fmla="*/ 2147483647 w 18"/>
              <a:gd name="T49" fmla="*/ 2147483647 h 16"/>
              <a:gd name="T50" fmla="*/ 2147483647 w 18"/>
              <a:gd name="T51" fmla="*/ 2147483647 h 16"/>
              <a:gd name="T52" fmla="*/ 2147483647 w 18"/>
              <a:gd name="T53" fmla="*/ 2147483647 h 16"/>
              <a:gd name="T54" fmla="*/ 2147483647 w 18"/>
              <a:gd name="T55" fmla="*/ 2147483647 h 16"/>
              <a:gd name="T56" fmla="*/ 2147483647 w 18"/>
              <a:gd name="T57" fmla="*/ 2147483647 h 16"/>
              <a:gd name="T58" fmla="*/ 2147483647 w 18"/>
              <a:gd name="T59" fmla="*/ 2147483647 h 16"/>
              <a:gd name="T60" fmla="*/ 2147483647 w 18"/>
              <a:gd name="T61" fmla="*/ 2147483647 h 16"/>
              <a:gd name="T62" fmla="*/ 2147483647 w 18"/>
              <a:gd name="T63" fmla="*/ 2147483647 h 16"/>
              <a:gd name="T64" fmla="*/ 2147483647 w 18"/>
              <a:gd name="T65" fmla="*/ 0 h 16"/>
              <a:gd name="T66" fmla="*/ 2147483647 w 18"/>
              <a:gd name="T67" fmla="*/ 0 h 16"/>
              <a:gd name="T68" fmla="*/ 2147483647 w 18"/>
              <a:gd name="T69" fmla="*/ 0 h 16"/>
              <a:gd name="T70" fmla="*/ 2147483647 w 18"/>
              <a:gd name="T71" fmla="*/ 0 h 16"/>
              <a:gd name="T72" fmla="*/ 2147483647 w 18"/>
              <a:gd name="T73" fmla="*/ 0 h 16"/>
              <a:gd name="T74" fmla="*/ 2147483647 w 18"/>
              <a:gd name="T75" fmla="*/ 2147483647 h 16"/>
              <a:gd name="T76" fmla="*/ 2147483647 w 18"/>
              <a:gd name="T77" fmla="*/ 2147483647 h 16"/>
              <a:gd name="T78" fmla="*/ 2147483647 w 18"/>
              <a:gd name="T79" fmla="*/ 2147483647 h 16"/>
              <a:gd name="T80" fmla="*/ 2147483647 w 18"/>
              <a:gd name="T81" fmla="*/ 2147483647 h 1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8"/>
              <a:gd name="T124" fmla="*/ 0 h 16"/>
              <a:gd name="T125" fmla="*/ 18 w 18"/>
              <a:gd name="T126" fmla="*/ 16 h 1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8" h="16">
                <a:moveTo>
                  <a:pt x="7" y="5"/>
                </a:moveTo>
                <a:lnTo>
                  <a:pt x="6" y="5"/>
                </a:lnTo>
                <a:lnTo>
                  <a:pt x="4" y="6"/>
                </a:lnTo>
                <a:lnTo>
                  <a:pt x="3" y="6"/>
                </a:lnTo>
                <a:lnTo>
                  <a:pt x="1" y="8"/>
                </a:lnTo>
                <a:lnTo>
                  <a:pt x="1" y="9"/>
                </a:lnTo>
                <a:lnTo>
                  <a:pt x="1" y="11"/>
                </a:lnTo>
                <a:lnTo>
                  <a:pt x="0" y="11"/>
                </a:lnTo>
                <a:lnTo>
                  <a:pt x="0" y="12"/>
                </a:lnTo>
                <a:lnTo>
                  <a:pt x="1" y="14"/>
                </a:lnTo>
                <a:lnTo>
                  <a:pt x="1" y="15"/>
                </a:lnTo>
                <a:lnTo>
                  <a:pt x="4" y="15"/>
                </a:lnTo>
                <a:lnTo>
                  <a:pt x="6" y="16"/>
                </a:lnTo>
                <a:lnTo>
                  <a:pt x="7" y="16"/>
                </a:lnTo>
                <a:lnTo>
                  <a:pt x="10" y="16"/>
                </a:lnTo>
                <a:lnTo>
                  <a:pt x="12" y="15"/>
                </a:lnTo>
                <a:lnTo>
                  <a:pt x="13" y="15"/>
                </a:lnTo>
                <a:lnTo>
                  <a:pt x="15" y="15"/>
                </a:lnTo>
                <a:lnTo>
                  <a:pt x="15" y="14"/>
                </a:lnTo>
                <a:lnTo>
                  <a:pt x="16" y="14"/>
                </a:lnTo>
                <a:lnTo>
                  <a:pt x="16" y="12"/>
                </a:lnTo>
                <a:lnTo>
                  <a:pt x="18" y="11"/>
                </a:lnTo>
                <a:lnTo>
                  <a:pt x="16" y="11"/>
                </a:lnTo>
                <a:lnTo>
                  <a:pt x="16" y="9"/>
                </a:lnTo>
                <a:lnTo>
                  <a:pt x="16" y="8"/>
                </a:lnTo>
                <a:lnTo>
                  <a:pt x="16" y="6"/>
                </a:lnTo>
                <a:lnTo>
                  <a:pt x="16" y="5"/>
                </a:lnTo>
                <a:lnTo>
                  <a:pt x="16" y="3"/>
                </a:lnTo>
                <a:lnTo>
                  <a:pt x="16" y="2"/>
                </a:lnTo>
                <a:lnTo>
                  <a:pt x="16" y="0"/>
                </a:lnTo>
                <a:lnTo>
                  <a:pt x="15" y="0"/>
                </a:lnTo>
                <a:lnTo>
                  <a:pt x="13" y="0"/>
                </a:lnTo>
                <a:lnTo>
                  <a:pt x="12" y="0"/>
                </a:lnTo>
                <a:lnTo>
                  <a:pt x="10" y="0"/>
                </a:lnTo>
                <a:lnTo>
                  <a:pt x="10" y="2"/>
                </a:lnTo>
                <a:lnTo>
                  <a:pt x="9" y="3"/>
                </a:lnTo>
                <a:lnTo>
                  <a:pt x="7" y="3"/>
                </a:lnTo>
                <a:lnTo>
                  <a:pt x="7"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7" name="Freeform 108"/>
          <p:cNvSpPr>
            <a:spLocks/>
          </p:cNvSpPr>
          <p:nvPr/>
        </p:nvSpPr>
        <p:spPr bwMode="auto">
          <a:xfrm>
            <a:off x="6577013" y="4156075"/>
            <a:ext cx="25400" cy="25400"/>
          </a:xfrm>
          <a:custGeom>
            <a:avLst/>
            <a:gdLst>
              <a:gd name="T0" fmla="*/ 2147483647 w 18"/>
              <a:gd name="T1" fmla="*/ 2147483647 h 16"/>
              <a:gd name="T2" fmla="*/ 2147483647 w 18"/>
              <a:gd name="T3" fmla="*/ 2147483647 h 16"/>
              <a:gd name="T4" fmla="*/ 2147483647 w 18"/>
              <a:gd name="T5" fmla="*/ 2147483647 h 16"/>
              <a:gd name="T6" fmla="*/ 2147483647 w 18"/>
              <a:gd name="T7" fmla="*/ 2147483647 h 16"/>
              <a:gd name="T8" fmla="*/ 2147483647 w 18"/>
              <a:gd name="T9" fmla="*/ 2147483647 h 16"/>
              <a:gd name="T10" fmla="*/ 2147483647 w 18"/>
              <a:gd name="T11" fmla="*/ 2147483647 h 16"/>
              <a:gd name="T12" fmla="*/ 2147483647 w 18"/>
              <a:gd name="T13" fmla="*/ 2147483647 h 16"/>
              <a:gd name="T14" fmla="*/ 0 w 18"/>
              <a:gd name="T15" fmla="*/ 2147483647 h 16"/>
              <a:gd name="T16" fmla="*/ 0 w 18"/>
              <a:gd name="T17" fmla="*/ 2147483647 h 16"/>
              <a:gd name="T18" fmla="*/ 2147483647 w 18"/>
              <a:gd name="T19" fmla="*/ 2147483647 h 16"/>
              <a:gd name="T20" fmla="*/ 2147483647 w 18"/>
              <a:gd name="T21" fmla="*/ 2147483647 h 16"/>
              <a:gd name="T22" fmla="*/ 2147483647 w 18"/>
              <a:gd name="T23" fmla="*/ 2147483647 h 16"/>
              <a:gd name="T24" fmla="*/ 2147483647 w 18"/>
              <a:gd name="T25" fmla="*/ 2147483647 h 16"/>
              <a:gd name="T26" fmla="*/ 2147483647 w 18"/>
              <a:gd name="T27" fmla="*/ 2147483647 h 16"/>
              <a:gd name="T28" fmla="*/ 2147483647 w 18"/>
              <a:gd name="T29" fmla="*/ 2147483647 h 16"/>
              <a:gd name="T30" fmla="*/ 2147483647 w 18"/>
              <a:gd name="T31" fmla="*/ 2147483647 h 16"/>
              <a:gd name="T32" fmla="*/ 2147483647 w 18"/>
              <a:gd name="T33" fmla="*/ 2147483647 h 16"/>
              <a:gd name="T34" fmla="*/ 2147483647 w 18"/>
              <a:gd name="T35" fmla="*/ 2147483647 h 16"/>
              <a:gd name="T36" fmla="*/ 2147483647 w 18"/>
              <a:gd name="T37" fmla="*/ 2147483647 h 16"/>
              <a:gd name="T38" fmla="*/ 2147483647 w 18"/>
              <a:gd name="T39" fmla="*/ 2147483647 h 16"/>
              <a:gd name="T40" fmla="*/ 2147483647 w 18"/>
              <a:gd name="T41" fmla="*/ 2147483647 h 16"/>
              <a:gd name="T42" fmla="*/ 2147483647 w 18"/>
              <a:gd name="T43" fmla="*/ 2147483647 h 16"/>
              <a:gd name="T44" fmla="*/ 2147483647 w 18"/>
              <a:gd name="T45" fmla="*/ 2147483647 h 16"/>
              <a:gd name="T46" fmla="*/ 2147483647 w 18"/>
              <a:gd name="T47" fmla="*/ 2147483647 h 16"/>
              <a:gd name="T48" fmla="*/ 2147483647 w 18"/>
              <a:gd name="T49" fmla="*/ 2147483647 h 16"/>
              <a:gd name="T50" fmla="*/ 2147483647 w 18"/>
              <a:gd name="T51" fmla="*/ 2147483647 h 16"/>
              <a:gd name="T52" fmla="*/ 2147483647 w 18"/>
              <a:gd name="T53" fmla="*/ 2147483647 h 16"/>
              <a:gd name="T54" fmla="*/ 2147483647 w 18"/>
              <a:gd name="T55" fmla="*/ 2147483647 h 16"/>
              <a:gd name="T56" fmla="*/ 2147483647 w 18"/>
              <a:gd name="T57" fmla="*/ 2147483647 h 16"/>
              <a:gd name="T58" fmla="*/ 2147483647 w 18"/>
              <a:gd name="T59" fmla="*/ 2147483647 h 16"/>
              <a:gd name="T60" fmla="*/ 2147483647 w 18"/>
              <a:gd name="T61" fmla="*/ 2147483647 h 16"/>
              <a:gd name="T62" fmla="*/ 2147483647 w 18"/>
              <a:gd name="T63" fmla="*/ 2147483647 h 16"/>
              <a:gd name="T64" fmla="*/ 2147483647 w 18"/>
              <a:gd name="T65" fmla="*/ 0 h 16"/>
              <a:gd name="T66" fmla="*/ 2147483647 w 18"/>
              <a:gd name="T67" fmla="*/ 0 h 16"/>
              <a:gd name="T68" fmla="*/ 2147483647 w 18"/>
              <a:gd name="T69" fmla="*/ 0 h 16"/>
              <a:gd name="T70" fmla="*/ 2147483647 w 18"/>
              <a:gd name="T71" fmla="*/ 0 h 16"/>
              <a:gd name="T72" fmla="*/ 2147483647 w 18"/>
              <a:gd name="T73" fmla="*/ 0 h 16"/>
              <a:gd name="T74" fmla="*/ 2147483647 w 18"/>
              <a:gd name="T75" fmla="*/ 2147483647 h 16"/>
              <a:gd name="T76" fmla="*/ 2147483647 w 18"/>
              <a:gd name="T77" fmla="*/ 2147483647 h 16"/>
              <a:gd name="T78" fmla="*/ 2147483647 w 18"/>
              <a:gd name="T79" fmla="*/ 2147483647 h 16"/>
              <a:gd name="T80" fmla="*/ 2147483647 w 18"/>
              <a:gd name="T81" fmla="*/ 2147483647 h 1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8"/>
              <a:gd name="T124" fmla="*/ 0 h 16"/>
              <a:gd name="T125" fmla="*/ 18 w 18"/>
              <a:gd name="T126" fmla="*/ 16 h 1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8" h="16">
                <a:moveTo>
                  <a:pt x="7" y="5"/>
                </a:moveTo>
                <a:lnTo>
                  <a:pt x="6" y="5"/>
                </a:lnTo>
                <a:lnTo>
                  <a:pt x="4" y="6"/>
                </a:lnTo>
                <a:lnTo>
                  <a:pt x="3" y="6"/>
                </a:lnTo>
                <a:lnTo>
                  <a:pt x="1" y="8"/>
                </a:lnTo>
                <a:lnTo>
                  <a:pt x="1" y="9"/>
                </a:lnTo>
                <a:lnTo>
                  <a:pt x="1" y="11"/>
                </a:lnTo>
                <a:lnTo>
                  <a:pt x="0" y="11"/>
                </a:lnTo>
                <a:lnTo>
                  <a:pt x="0" y="12"/>
                </a:lnTo>
                <a:lnTo>
                  <a:pt x="1" y="14"/>
                </a:lnTo>
                <a:lnTo>
                  <a:pt x="1" y="15"/>
                </a:lnTo>
                <a:lnTo>
                  <a:pt x="4" y="15"/>
                </a:lnTo>
                <a:lnTo>
                  <a:pt x="6" y="16"/>
                </a:lnTo>
                <a:lnTo>
                  <a:pt x="7" y="16"/>
                </a:lnTo>
                <a:lnTo>
                  <a:pt x="10" y="16"/>
                </a:lnTo>
                <a:lnTo>
                  <a:pt x="12" y="15"/>
                </a:lnTo>
                <a:lnTo>
                  <a:pt x="13" y="15"/>
                </a:lnTo>
                <a:lnTo>
                  <a:pt x="15" y="15"/>
                </a:lnTo>
                <a:lnTo>
                  <a:pt x="15" y="14"/>
                </a:lnTo>
                <a:lnTo>
                  <a:pt x="16" y="14"/>
                </a:lnTo>
                <a:lnTo>
                  <a:pt x="16" y="12"/>
                </a:lnTo>
                <a:lnTo>
                  <a:pt x="18" y="11"/>
                </a:lnTo>
                <a:lnTo>
                  <a:pt x="16" y="11"/>
                </a:lnTo>
                <a:lnTo>
                  <a:pt x="16" y="9"/>
                </a:lnTo>
                <a:lnTo>
                  <a:pt x="16" y="8"/>
                </a:lnTo>
                <a:lnTo>
                  <a:pt x="16" y="6"/>
                </a:lnTo>
                <a:lnTo>
                  <a:pt x="16" y="5"/>
                </a:lnTo>
                <a:lnTo>
                  <a:pt x="16" y="3"/>
                </a:lnTo>
                <a:lnTo>
                  <a:pt x="16" y="2"/>
                </a:lnTo>
                <a:lnTo>
                  <a:pt x="16" y="0"/>
                </a:lnTo>
                <a:lnTo>
                  <a:pt x="15" y="0"/>
                </a:lnTo>
                <a:lnTo>
                  <a:pt x="13" y="0"/>
                </a:lnTo>
                <a:lnTo>
                  <a:pt x="12" y="0"/>
                </a:lnTo>
                <a:lnTo>
                  <a:pt x="10" y="0"/>
                </a:lnTo>
                <a:lnTo>
                  <a:pt x="10" y="2"/>
                </a:lnTo>
                <a:lnTo>
                  <a:pt x="9" y="3"/>
                </a:lnTo>
                <a:lnTo>
                  <a:pt x="7" y="3"/>
                </a:lnTo>
                <a:lnTo>
                  <a:pt x="7" y="5"/>
                </a:lnTo>
              </a:path>
            </a:pathLst>
          </a:custGeom>
          <a:solidFill>
            <a:srgbClr val="FFFF00"/>
          </a:solidFill>
          <a:ln w="4763">
            <a:solidFill>
              <a:srgbClr val="990000"/>
            </a:solidFill>
            <a:round/>
            <a:headEnd/>
            <a:tailEnd/>
          </a:ln>
        </p:spPr>
        <p:txBody>
          <a:bodyPr/>
          <a:lstStyle/>
          <a:p>
            <a:endParaRPr lang="en-US"/>
          </a:p>
        </p:txBody>
      </p:sp>
      <p:sp>
        <p:nvSpPr>
          <p:cNvPr id="53358" name="Freeform 109"/>
          <p:cNvSpPr>
            <a:spLocks/>
          </p:cNvSpPr>
          <p:nvPr/>
        </p:nvSpPr>
        <p:spPr bwMode="auto">
          <a:xfrm>
            <a:off x="6591301" y="4175126"/>
            <a:ext cx="52388" cy="77788"/>
          </a:xfrm>
          <a:custGeom>
            <a:avLst/>
            <a:gdLst>
              <a:gd name="T0" fmla="*/ 2147483647 w 37"/>
              <a:gd name="T1" fmla="*/ 2147483647 h 49"/>
              <a:gd name="T2" fmla="*/ 2147483647 w 37"/>
              <a:gd name="T3" fmla="*/ 2147483647 h 49"/>
              <a:gd name="T4" fmla="*/ 2147483647 w 37"/>
              <a:gd name="T5" fmla="*/ 2147483647 h 49"/>
              <a:gd name="T6" fmla="*/ 2147483647 w 37"/>
              <a:gd name="T7" fmla="*/ 2147483647 h 49"/>
              <a:gd name="T8" fmla="*/ 2147483647 w 37"/>
              <a:gd name="T9" fmla="*/ 2147483647 h 49"/>
              <a:gd name="T10" fmla="*/ 2147483647 w 37"/>
              <a:gd name="T11" fmla="*/ 2147483647 h 49"/>
              <a:gd name="T12" fmla="*/ 2147483647 w 37"/>
              <a:gd name="T13" fmla="*/ 2147483647 h 49"/>
              <a:gd name="T14" fmla="*/ 2147483647 w 37"/>
              <a:gd name="T15" fmla="*/ 2147483647 h 49"/>
              <a:gd name="T16" fmla="*/ 2147483647 w 37"/>
              <a:gd name="T17" fmla="*/ 2147483647 h 49"/>
              <a:gd name="T18" fmla="*/ 2147483647 w 37"/>
              <a:gd name="T19" fmla="*/ 2147483647 h 49"/>
              <a:gd name="T20" fmla="*/ 2147483647 w 37"/>
              <a:gd name="T21" fmla="*/ 2147483647 h 49"/>
              <a:gd name="T22" fmla="*/ 2147483647 w 37"/>
              <a:gd name="T23" fmla="*/ 2147483647 h 49"/>
              <a:gd name="T24" fmla="*/ 0 w 37"/>
              <a:gd name="T25" fmla="*/ 2147483647 h 49"/>
              <a:gd name="T26" fmla="*/ 0 w 37"/>
              <a:gd name="T27" fmla="*/ 2147483647 h 49"/>
              <a:gd name="T28" fmla="*/ 0 w 37"/>
              <a:gd name="T29" fmla="*/ 2147483647 h 49"/>
              <a:gd name="T30" fmla="*/ 0 w 37"/>
              <a:gd name="T31" fmla="*/ 2147483647 h 49"/>
              <a:gd name="T32" fmla="*/ 2147483647 w 37"/>
              <a:gd name="T33" fmla="*/ 2147483647 h 49"/>
              <a:gd name="T34" fmla="*/ 2147483647 w 37"/>
              <a:gd name="T35" fmla="*/ 2147483647 h 49"/>
              <a:gd name="T36" fmla="*/ 2147483647 w 37"/>
              <a:gd name="T37" fmla="*/ 2147483647 h 49"/>
              <a:gd name="T38" fmla="*/ 2147483647 w 37"/>
              <a:gd name="T39" fmla="*/ 2147483647 h 49"/>
              <a:gd name="T40" fmla="*/ 2147483647 w 37"/>
              <a:gd name="T41" fmla="*/ 2147483647 h 49"/>
              <a:gd name="T42" fmla="*/ 2147483647 w 37"/>
              <a:gd name="T43" fmla="*/ 2147483647 h 49"/>
              <a:gd name="T44" fmla="*/ 2147483647 w 37"/>
              <a:gd name="T45" fmla="*/ 2147483647 h 49"/>
              <a:gd name="T46" fmla="*/ 2147483647 w 37"/>
              <a:gd name="T47" fmla="*/ 2147483647 h 49"/>
              <a:gd name="T48" fmla="*/ 2147483647 w 37"/>
              <a:gd name="T49" fmla="*/ 2147483647 h 49"/>
              <a:gd name="T50" fmla="*/ 2147483647 w 37"/>
              <a:gd name="T51" fmla="*/ 2147483647 h 49"/>
              <a:gd name="T52" fmla="*/ 2147483647 w 37"/>
              <a:gd name="T53" fmla="*/ 2147483647 h 49"/>
              <a:gd name="T54" fmla="*/ 2147483647 w 37"/>
              <a:gd name="T55" fmla="*/ 2147483647 h 49"/>
              <a:gd name="T56" fmla="*/ 2147483647 w 37"/>
              <a:gd name="T57" fmla="*/ 2147483647 h 49"/>
              <a:gd name="T58" fmla="*/ 2147483647 w 37"/>
              <a:gd name="T59" fmla="*/ 2147483647 h 49"/>
              <a:gd name="T60" fmla="*/ 2147483647 w 37"/>
              <a:gd name="T61" fmla="*/ 2147483647 h 49"/>
              <a:gd name="T62" fmla="*/ 2147483647 w 37"/>
              <a:gd name="T63" fmla="*/ 2147483647 h 49"/>
              <a:gd name="T64" fmla="*/ 2147483647 w 37"/>
              <a:gd name="T65" fmla="*/ 2147483647 h 49"/>
              <a:gd name="T66" fmla="*/ 2147483647 w 37"/>
              <a:gd name="T67" fmla="*/ 2147483647 h 49"/>
              <a:gd name="T68" fmla="*/ 2147483647 w 37"/>
              <a:gd name="T69" fmla="*/ 2147483647 h 49"/>
              <a:gd name="T70" fmla="*/ 2147483647 w 37"/>
              <a:gd name="T71" fmla="*/ 2147483647 h 49"/>
              <a:gd name="T72" fmla="*/ 2147483647 w 37"/>
              <a:gd name="T73" fmla="*/ 2147483647 h 49"/>
              <a:gd name="T74" fmla="*/ 2147483647 w 37"/>
              <a:gd name="T75" fmla="*/ 2147483647 h 49"/>
              <a:gd name="T76" fmla="*/ 2147483647 w 37"/>
              <a:gd name="T77" fmla="*/ 2147483647 h 49"/>
              <a:gd name="T78" fmla="*/ 2147483647 w 37"/>
              <a:gd name="T79" fmla="*/ 2147483647 h 49"/>
              <a:gd name="T80" fmla="*/ 2147483647 w 37"/>
              <a:gd name="T81" fmla="*/ 2147483647 h 49"/>
              <a:gd name="T82" fmla="*/ 2147483647 w 37"/>
              <a:gd name="T83" fmla="*/ 2147483647 h 49"/>
              <a:gd name="T84" fmla="*/ 2147483647 w 37"/>
              <a:gd name="T85" fmla="*/ 0 h 49"/>
              <a:gd name="T86" fmla="*/ 2147483647 w 37"/>
              <a:gd name="T87" fmla="*/ 0 h 49"/>
              <a:gd name="T88" fmla="*/ 2147483647 w 37"/>
              <a:gd name="T89" fmla="*/ 0 h 49"/>
              <a:gd name="T90" fmla="*/ 2147483647 w 37"/>
              <a:gd name="T91" fmla="*/ 0 h 49"/>
              <a:gd name="T92" fmla="*/ 2147483647 w 37"/>
              <a:gd name="T93" fmla="*/ 2147483647 h 49"/>
              <a:gd name="T94" fmla="*/ 2147483647 w 37"/>
              <a:gd name="T95" fmla="*/ 2147483647 h 49"/>
              <a:gd name="T96" fmla="*/ 2147483647 w 37"/>
              <a:gd name="T97" fmla="*/ 2147483647 h 49"/>
              <a:gd name="T98" fmla="*/ 2147483647 w 37"/>
              <a:gd name="T99" fmla="*/ 2147483647 h 49"/>
              <a:gd name="T100" fmla="*/ 2147483647 w 37"/>
              <a:gd name="T101" fmla="*/ 2147483647 h 49"/>
              <a:gd name="T102" fmla="*/ 2147483647 w 37"/>
              <a:gd name="T103" fmla="*/ 2147483647 h 49"/>
              <a:gd name="T104" fmla="*/ 2147483647 w 37"/>
              <a:gd name="T105" fmla="*/ 2147483647 h 49"/>
              <a:gd name="T106" fmla="*/ 2147483647 w 37"/>
              <a:gd name="T107" fmla="*/ 2147483647 h 49"/>
              <a:gd name="T108" fmla="*/ 2147483647 w 37"/>
              <a:gd name="T109" fmla="*/ 2147483647 h 49"/>
              <a:gd name="T110" fmla="*/ 2147483647 w 37"/>
              <a:gd name="T111" fmla="*/ 2147483647 h 49"/>
              <a:gd name="T112" fmla="*/ 2147483647 w 37"/>
              <a:gd name="T113" fmla="*/ 2147483647 h 4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7"/>
              <a:gd name="T172" fmla="*/ 0 h 49"/>
              <a:gd name="T173" fmla="*/ 37 w 37"/>
              <a:gd name="T174" fmla="*/ 49 h 4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7" h="49">
                <a:moveTo>
                  <a:pt x="9" y="18"/>
                </a:moveTo>
                <a:lnTo>
                  <a:pt x="9" y="19"/>
                </a:lnTo>
                <a:lnTo>
                  <a:pt x="9" y="21"/>
                </a:lnTo>
                <a:lnTo>
                  <a:pt x="8" y="22"/>
                </a:lnTo>
                <a:lnTo>
                  <a:pt x="6" y="24"/>
                </a:lnTo>
                <a:lnTo>
                  <a:pt x="5" y="24"/>
                </a:lnTo>
                <a:lnTo>
                  <a:pt x="3" y="24"/>
                </a:lnTo>
                <a:lnTo>
                  <a:pt x="3" y="25"/>
                </a:lnTo>
                <a:lnTo>
                  <a:pt x="3" y="28"/>
                </a:lnTo>
                <a:lnTo>
                  <a:pt x="2" y="31"/>
                </a:lnTo>
                <a:lnTo>
                  <a:pt x="2" y="33"/>
                </a:lnTo>
                <a:lnTo>
                  <a:pt x="0" y="36"/>
                </a:lnTo>
                <a:lnTo>
                  <a:pt x="0" y="39"/>
                </a:lnTo>
                <a:lnTo>
                  <a:pt x="0" y="42"/>
                </a:lnTo>
                <a:lnTo>
                  <a:pt x="0" y="43"/>
                </a:lnTo>
                <a:lnTo>
                  <a:pt x="2" y="44"/>
                </a:lnTo>
                <a:lnTo>
                  <a:pt x="3" y="46"/>
                </a:lnTo>
                <a:lnTo>
                  <a:pt x="6" y="47"/>
                </a:lnTo>
                <a:lnTo>
                  <a:pt x="8" y="47"/>
                </a:lnTo>
                <a:lnTo>
                  <a:pt x="11" y="49"/>
                </a:lnTo>
                <a:lnTo>
                  <a:pt x="12" y="49"/>
                </a:lnTo>
                <a:lnTo>
                  <a:pt x="15" y="47"/>
                </a:lnTo>
                <a:lnTo>
                  <a:pt x="17" y="46"/>
                </a:lnTo>
                <a:lnTo>
                  <a:pt x="18" y="44"/>
                </a:lnTo>
                <a:lnTo>
                  <a:pt x="21" y="42"/>
                </a:lnTo>
                <a:lnTo>
                  <a:pt x="24" y="39"/>
                </a:lnTo>
                <a:lnTo>
                  <a:pt x="26" y="36"/>
                </a:lnTo>
                <a:lnTo>
                  <a:pt x="27" y="33"/>
                </a:lnTo>
                <a:lnTo>
                  <a:pt x="30" y="30"/>
                </a:lnTo>
                <a:lnTo>
                  <a:pt x="31" y="27"/>
                </a:lnTo>
                <a:lnTo>
                  <a:pt x="33" y="22"/>
                </a:lnTo>
                <a:lnTo>
                  <a:pt x="36" y="19"/>
                </a:lnTo>
                <a:lnTo>
                  <a:pt x="36" y="16"/>
                </a:lnTo>
                <a:lnTo>
                  <a:pt x="37" y="15"/>
                </a:lnTo>
                <a:lnTo>
                  <a:pt x="37" y="12"/>
                </a:lnTo>
                <a:lnTo>
                  <a:pt x="37" y="9"/>
                </a:lnTo>
                <a:lnTo>
                  <a:pt x="36" y="7"/>
                </a:lnTo>
                <a:lnTo>
                  <a:pt x="34" y="4"/>
                </a:lnTo>
                <a:lnTo>
                  <a:pt x="33" y="3"/>
                </a:lnTo>
                <a:lnTo>
                  <a:pt x="30" y="2"/>
                </a:lnTo>
                <a:lnTo>
                  <a:pt x="28" y="2"/>
                </a:lnTo>
                <a:lnTo>
                  <a:pt x="27" y="0"/>
                </a:lnTo>
                <a:lnTo>
                  <a:pt x="24" y="0"/>
                </a:lnTo>
                <a:lnTo>
                  <a:pt x="23" y="0"/>
                </a:lnTo>
                <a:lnTo>
                  <a:pt x="21" y="0"/>
                </a:lnTo>
                <a:lnTo>
                  <a:pt x="18" y="2"/>
                </a:lnTo>
                <a:lnTo>
                  <a:pt x="17" y="2"/>
                </a:lnTo>
                <a:lnTo>
                  <a:pt x="15" y="3"/>
                </a:lnTo>
                <a:lnTo>
                  <a:pt x="14" y="4"/>
                </a:lnTo>
                <a:lnTo>
                  <a:pt x="12" y="6"/>
                </a:lnTo>
                <a:lnTo>
                  <a:pt x="11" y="9"/>
                </a:lnTo>
                <a:lnTo>
                  <a:pt x="9" y="10"/>
                </a:lnTo>
                <a:lnTo>
                  <a:pt x="9" y="12"/>
                </a:lnTo>
                <a:lnTo>
                  <a:pt x="8" y="13"/>
                </a:lnTo>
                <a:lnTo>
                  <a:pt x="8" y="15"/>
                </a:lnTo>
                <a:lnTo>
                  <a:pt x="9"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9" name="Freeform 110"/>
          <p:cNvSpPr>
            <a:spLocks/>
          </p:cNvSpPr>
          <p:nvPr/>
        </p:nvSpPr>
        <p:spPr bwMode="auto">
          <a:xfrm>
            <a:off x="6591301" y="4175126"/>
            <a:ext cx="52388" cy="77788"/>
          </a:xfrm>
          <a:custGeom>
            <a:avLst/>
            <a:gdLst>
              <a:gd name="T0" fmla="*/ 2147483647 w 37"/>
              <a:gd name="T1" fmla="*/ 2147483647 h 49"/>
              <a:gd name="T2" fmla="*/ 2147483647 w 37"/>
              <a:gd name="T3" fmla="*/ 2147483647 h 49"/>
              <a:gd name="T4" fmla="*/ 2147483647 w 37"/>
              <a:gd name="T5" fmla="*/ 2147483647 h 49"/>
              <a:gd name="T6" fmla="*/ 2147483647 w 37"/>
              <a:gd name="T7" fmla="*/ 2147483647 h 49"/>
              <a:gd name="T8" fmla="*/ 2147483647 w 37"/>
              <a:gd name="T9" fmla="*/ 2147483647 h 49"/>
              <a:gd name="T10" fmla="*/ 2147483647 w 37"/>
              <a:gd name="T11" fmla="*/ 2147483647 h 49"/>
              <a:gd name="T12" fmla="*/ 2147483647 w 37"/>
              <a:gd name="T13" fmla="*/ 2147483647 h 49"/>
              <a:gd name="T14" fmla="*/ 2147483647 w 37"/>
              <a:gd name="T15" fmla="*/ 2147483647 h 49"/>
              <a:gd name="T16" fmla="*/ 2147483647 w 37"/>
              <a:gd name="T17" fmla="*/ 2147483647 h 49"/>
              <a:gd name="T18" fmla="*/ 2147483647 w 37"/>
              <a:gd name="T19" fmla="*/ 2147483647 h 49"/>
              <a:gd name="T20" fmla="*/ 2147483647 w 37"/>
              <a:gd name="T21" fmla="*/ 2147483647 h 49"/>
              <a:gd name="T22" fmla="*/ 2147483647 w 37"/>
              <a:gd name="T23" fmla="*/ 2147483647 h 49"/>
              <a:gd name="T24" fmla="*/ 0 w 37"/>
              <a:gd name="T25" fmla="*/ 2147483647 h 49"/>
              <a:gd name="T26" fmla="*/ 0 w 37"/>
              <a:gd name="T27" fmla="*/ 2147483647 h 49"/>
              <a:gd name="T28" fmla="*/ 0 w 37"/>
              <a:gd name="T29" fmla="*/ 2147483647 h 49"/>
              <a:gd name="T30" fmla="*/ 0 w 37"/>
              <a:gd name="T31" fmla="*/ 2147483647 h 49"/>
              <a:gd name="T32" fmla="*/ 2147483647 w 37"/>
              <a:gd name="T33" fmla="*/ 2147483647 h 49"/>
              <a:gd name="T34" fmla="*/ 2147483647 w 37"/>
              <a:gd name="T35" fmla="*/ 2147483647 h 49"/>
              <a:gd name="T36" fmla="*/ 2147483647 w 37"/>
              <a:gd name="T37" fmla="*/ 2147483647 h 49"/>
              <a:gd name="T38" fmla="*/ 2147483647 w 37"/>
              <a:gd name="T39" fmla="*/ 2147483647 h 49"/>
              <a:gd name="T40" fmla="*/ 2147483647 w 37"/>
              <a:gd name="T41" fmla="*/ 2147483647 h 49"/>
              <a:gd name="T42" fmla="*/ 2147483647 w 37"/>
              <a:gd name="T43" fmla="*/ 2147483647 h 49"/>
              <a:gd name="T44" fmla="*/ 2147483647 w 37"/>
              <a:gd name="T45" fmla="*/ 2147483647 h 49"/>
              <a:gd name="T46" fmla="*/ 2147483647 w 37"/>
              <a:gd name="T47" fmla="*/ 2147483647 h 49"/>
              <a:gd name="T48" fmla="*/ 2147483647 w 37"/>
              <a:gd name="T49" fmla="*/ 2147483647 h 49"/>
              <a:gd name="T50" fmla="*/ 2147483647 w 37"/>
              <a:gd name="T51" fmla="*/ 2147483647 h 49"/>
              <a:gd name="T52" fmla="*/ 2147483647 w 37"/>
              <a:gd name="T53" fmla="*/ 2147483647 h 49"/>
              <a:gd name="T54" fmla="*/ 2147483647 w 37"/>
              <a:gd name="T55" fmla="*/ 2147483647 h 49"/>
              <a:gd name="T56" fmla="*/ 2147483647 w 37"/>
              <a:gd name="T57" fmla="*/ 2147483647 h 49"/>
              <a:gd name="T58" fmla="*/ 2147483647 w 37"/>
              <a:gd name="T59" fmla="*/ 2147483647 h 49"/>
              <a:gd name="T60" fmla="*/ 2147483647 w 37"/>
              <a:gd name="T61" fmla="*/ 2147483647 h 49"/>
              <a:gd name="T62" fmla="*/ 2147483647 w 37"/>
              <a:gd name="T63" fmla="*/ 2147483647 h 49"/>
              <a:gd name="T64" fmla="*/ 2147483647 w 37"/>
              <a:gd name="T65" fmla="*/ 2147483647 h 49"/>
              <a:gd name="T66" fmla="*/ 2147483647 w 37"/>
              <a:gd name="T67" fmla="*/ 2147483647 h 49"/>
              <a:gd name="T68" fmla="*/ 2147483647 w 37"/>
              <a:gd name="T69" fmla="*/ 2147483647 h 49"/>
              <a:gd name="T70" fmla="*/ 2147483647 w 37"/>
              <a:gd name="T71" fmla="*/ 2147483647 h 49"/>
              <a:gd name="T72" fmla="*/ 2147483647 w 37"/>
              <a:gd name="T73" fmla="*/ 2147483647 h 49"/>
              <a:gd name="T74" fmla="*/ 2147483647 w 37"/>
              <a:gd name="T75" fmla="*/ 2147483647 h 49"/>
              <a:gd name="T76" fmla="*/ 2147483647 w 37"/>
              <a:gd name="T77" fmla="*/ 2147483647 h 49"/>
              <a:gd name="T78" fmla="*/ 2147483647 w 37"/>
              <a:gd name="T79" fmla="*/ 2147483647 h 49"/>
              <a:gd name="T80" fmla="*/ 2147483647 w 37"/>
              <a:gd name="T81" fmla="*/ 2147483647 h 49"/>
              <a:gd name="T82" fmla="*/ 2147483647 w 37"/>
              <a:gd name="T83" fmla="*/ 2147483647 h 49"/>
              <a:gd name="T84" fmla="*/ 2147483647 w 37"/>
              <a:gd name="T85" fmla="*/ 0 h 49"/>
              <a:gd name="T86" fmla="*/ 2147483647 w 37"/>
              <a:gd name="T87" fmla="*/ 0 h 49"/>
              <a:gd name="T88" fmla="*/ 2147483647 w 37"/>
              <a:gd name="T89" fmla="*/ 0 h 49"/>
              <a:gd name="T90" fmla="*/ 2147483647 w 37"/>
              <a:gd name="T91" fmla="*/ 0 h 49"/>
              <a:gd name="T92" fmla="*/ 2147483647 w 37"/>
              <a:gd name="T93" fmla="*/ 2147483647 h 49"/>
              <a:gd name="T94" fmla="*/ 2147483647 w 37"/>
              <a:gd name="T95" fmla="*/ 2147483647 h 49"/>
              <a:gd name="T96" fmla="*/ 2147483647 w 37"/>
              <a:gd name="T97" fmla="*/ 2147483647 h 49"/>
              <a:gd name="T98" fmla="*/ 2147483647 w 37"/>
              <a:gd name="T99" fmla="*/ 2147483647 h 49"/>
              <a:gd name="T100" fmla="*/ 2147483647 w 37"/>
              <a:gd name="T101" fmla="*/ 2147483647 h 49"/>
              <a:gd name="T102" fmla="*/ 2147483647 w 37"/>
              <a:gd name="T103" fmla="*/ 2147483647 h 49"/>
              <a:gd name="T104" fmla="*/ 2147483647 w 37"/>
              <a:gd name="T105" fmla="*/ 2147483647 h 49"/>
              <a:gd name="T106" fmla="*/ 2147483647 w 37"/>
              <a:gd name="T107" fmla="*/ 2147483647 h 49"/>
              <a:gd name="T108" fmla="*/ 2147483647 w 37"/>
              <a:gd name="T109" fmla="*/ 2147483647 h 49"/>
              <a:gd name="T110" fmla="*/ 2147483647 w 37"/>
              <a:gd name="T111" fmla="*/ 2147483647 h 49"/>
              <a:gd name="T112" fmla="*/ 2147483647 w 37"/>
              <a:gd name="T113" fmla="*/ 2147483647 h 4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7"/>
              <a:gd name="T172" fmla="*/ 0 h 49"/>
              <a:gd name="T173" fmla="*/ 37 w 37"/>
              <a:gd name="T174" fmla="*/ 49 h 4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7" h="49">
                <a:moveTo>
                  <a:pt x="9" y="18"/>
                </a:moveTo>
                <a:lnTo>
                  <a:pt x="9" y="19"/>
                </a:lnTo>
                <a:lnTo>
                  <a:pt x="9" y="21"/>
                </a:lnTo>
                <a:lnTo>
                  <a:pt x="8" y="22"/>
                </a:lnTo>
                <a:lnTo>
                  <a:pt x="6" y="24"/>
                </a:lnTo>
                <a:lnTo>
                  <a:pt x="5" y="24"/>
                </a:lnTo>
                <a:lnTo>
                  <a:pt x="3" y="24"/>
                </a:lnTo>
                <a:lnTo>
                  <a:pt x="3" y="25"/>
                </a:lnTo>
                <a:lnTo>
                  <a:pt x="3" y="28"/>
                </a:lnTo>
                <a:lnTo>
                  <a:pt x="2" y="31"/>
                </a:lnTo>
                <a:lnTo>
                  <a:pt x="2" y="33"/>
                </a:lnTo>
                <a:lnTo>
                  <a:pt x="0" y="36"/>
                </a:lnTo>
                <a:lnTo>
                  <a:pt x="0" y="39"/>
                </a:lnTo>
                <a:lnTo>
                  <a:pt x="0" y="42"/>
                </a:lnTo>
                <a:lnTo>
                  <a:pt x="0" y="43"/>
                </a:lnTo>
                <a:lnTo>
                  <a:pt x="2" y="44"/>
                </a:lnTo>
                <a:lnTo>
                  <a:pt x="3" y="46"/>
                </a:lnTo>
                <a:lnTo>
                  <a:pt x="6" y="47"/>
                </a:lnTo>
                <a:lnTo>
                  <a:pt x="8" y="47"/>
                </a:lnTo>
                <a:lnTo>
                  <a:pt x="11" y="49"/>
                </a:lnTo>
                <a:lnTo>
                  <a:pt x="12" y="49"/>
                </a:lnTo>
                <a:lnTo>
                  <a:pt x="15" y="47"/>
                </a:lnTo>
                <a:lnTo>
                  <a:pt x="17" y="46"/>
                </a:lnTo>
                <a:lnTo>
                  <a:pt x="18" y="44"/>
                </a:lnTo>
                <a:lnTo>
                  <a:pt x="21" y="42"/>
                </a:lnTo>
                <a:lnTo>
                  <a:pt x="24" y="39"/>
                </a:lnTo>
                <a:lnTo>
                  <a:pt x="26" y="36"/>
                </a:lnTo>
                <a:lnTo>
                  <a:pt x="27" y="33"/>
                </a:lnTo>
                <a:lnTo>
                  <a:pt x="30" y="30"/>
                </a:lnTo>
                <a:lnTo>
                  <a:pt x="31" y="27"/>
                </a:lnTo>
                <a:lnTo>
                  <a:pt x="33" y="22"/>
                </a:lnTo>
                <a:lnTo>
                  <a:pt x="36" y="19"/>
                </a:lnTo>
                <a:lnTo>
                  <a:pt x="36" y="16"/>
                </a:lnTo>
                <a:lnTo>
                  <a:pt x="37" y="15"/>
                </a:lnTo>
                <a:lnTo>
                  <a:pt x="37" y="12"/>
                </a:lnTo>
                <a:lnTo>
                  <a:pt x="37" y="9"/>
                </a:lnTo>
                <a:lnTo>
                  <a:pt x="36" y="7"/>
                </a:lnTo>
                <a:lnTo>
                  <a:pt x="34" y="4"/>
                </a:lnTo>
                <a:lnTo>
                  <a:pt x="33" y="3"/>
                </a:lnTo>
                <a:lnTo>
                  <a:pt x="30" y="2"/>
                </a:lnTo>
                <a:lnTo>
                  <a:pt x="28" y="2"/>
                </a:lnTo>
                <a:lnTo>
                  <a:pt x="27" y="0"/>
                </a:lnTo>
                <a:lnTo>
                  <a:pt x="24" y="0"/>
                </a:lnTo>
                <a:lnTo>
                  <a:pt x="23" y="0"/>
                </a:lnTo>
                <a:lnTo>
                  <a:pt x="21" y="0"/>
                </a:lnTo>
                <a:lnTo>
                  <a:pt x="18" y="2"/>
                </a:lnTo>
                <a:lnTo>
                  <a:pt x="17" y="2"/>
                </a:lnTo>
                <a:lnTo>
                  <a:pt x="15" y="3"/>
                </a:lnTo>
                <a:lnTo>
                  <a:pt x="14" y="4"/>
                </a:lnTo>
                <a:lnTo>
                  <a:pt x="12" y="6"/>
                </a:lnTo>
                <a:lnTo>
                  <a:pt x="11" y="9"/>
                </a:lnTo>
                <a:lnTo>
                  <a:pt x="9" y="10"/>
                </a:lnTo>
                <a:lnTo>
                  <a:pt x="9" y="12"/>
                </a:lnTo>
                <a:lnTo>
                  <a:pt x="8" y="13"/>
                </a:lnTo>
                <a:lnTo>
                  <a:pt x="8" y="15"/>
                </a:lnTo>
                <a:lnTo>
                  <a:pt x="9" y="18"/>
                </a:lnTo>
              </a:path>
            </a:pathLst>
          </a:custGeom>
          <a:solidFill>
            <a:srgbClr val="FFFF00"/>
          </a:solidFill>
          <a:ln w="4763">
            <a:solidFill>
              <a:srgbClr val="990000"/>
            </a:solidFill>
            <a:round/>
            <a:headEnd/>
            <a:tailEnd/>
          </a:ln>
        </p:spPr>
        <p:txBody>
          <a:bodyPr/>
          <a:lstStyle/>
          <a:p>
            <a:endParaRPr lang="en-US"/>
          </a:p>
        </p:txBody>
      </p:sp>
      <p:sp>
        <p:nvSpPr>
          <p:cNvPr id="53360" name="Freeform 111"/>
          <p:cNvSpPr>
            <a:spLocks/>
          </p:cNvSpPr>
          <p:nvPr/>
        </p:nvSpPr>
        <p:spPr bwMode="auto">
          <a:xfrm>
            <a:off x="6615113" y="4110039"/>
            <a:ext cx="101600" cy="68263"/>
          </a:xfrm>
          <a:custGeom>
            <a:avLst/>
            <a:gdLst>
              <a:gd name="T0" fmla="*/ 2147483647 w 72"/>
              <a:gd name="T1" fmla="*/ 2147483647 h 43"/>
              <a:gd name="T2" fmla="*/ 2147483647 w 72"/>
              <a:gd name="T3" fmla="*/ 2147483647 h 43"/>
              <a:gd name="T4" fmla="*/ 2147483647 w 72"/>
              <a:gd name="T5" fmla="*/ 2147483647 h 43"/>
              <a:gd name="T6" fmla="*/ 2147483647 w 72"/>
              <a:gd name="T7" fmla="*/ 2147483647 h 43"/>
              <a:gd name="T8" fmla="*/ 2147483647 w 72"/>
              <a:gd name="T9" fmla="*/ 2147483647 h 43"/>
              <a:gd name="T10" fmla="*/ 2147483647 w 72"/>
              <a:gd name="T11" fmla="*/ 2147483647 h 43"/>
              <a:gd name="T12" fmla="*/ 2147483647 w 72"/>
              <a:gd name="T13" fmla="*/ 2147483647 h 43"/>
              <a:gd name="T14" fmla="*/ 2147483647 w 72"/>
              <a:gd name="T15" fmla="*/ 2147483647 h 43"/>
              <a:gd name="T16" fmla="*/ 0 w 72"/>
              <a:gd name="T17" fmla="*/ 2147483647 h 43"/>
              <a:gd name="T18" fmla="*/ 0 w 72"/>
              <a:gd name="T19" fmla="*/ 2147483647 h 43"/>
              <a:gd name="T20" fmla="*/ 0 w 72"/>
              <a:gd name="T21" fmla="*/ 2147483647 h 43"/>
              <a:gd name="T22" fmla="*/ 2147483647 w 72"/>
              <a:gd name="T23" fmla="*/ 2147483647 h 43"/>
              <a:gd name="T24" fmla="*/ 2147483647 w 72"/>
              <a:gd name="T25" fmla="*/ 2147483647 h 43"/>
              <a:gd name="T26" fmla="*/ 2147483647 w 72"/>
              <a:gd name="T27" fmla="*/ 2147483647 h 43"/>
              <a:gd name="T28" fmla="*/ 2147483647 w 72"/>
              <a:gd name="T29" fmla="*/ 2147483647 h 43"/>
              <a:gd name="T30" fmla="*/ 2147483647 w 72"/>
              <a:gd name="T31" fmla="*/ 2147483647 h 43"/>
              <a:gd name="T32" fmla="*/ 2147483647 w 72"/>
              <a:gd name="T33" fmla="*/ 2147483647 h 43"/>
              <a:gd name="T34" fmla="*/ 2147483647 w 72"/>
              <a:gd name="T35" fmla="*/ 2147483647 h 43"/>
              <a:gd name="T36" fmla="*/ 2147483647 w 72"/>
              <a:gd name="T37" fmla="*/ 2147483647 h 43"/>
              <a:gd name="T38" fmla="*/ 2147483647 w 72"/>
              <a:gd name="T39" fmla="*/ 2147483647 h 43"/>
              <a:gd name="T40" fmla="*/ 2147483647 w 72"/>
              <a:gd name="T41" fmla="*/ 2147483647 h 43"/>
              <a:gd name="T42" fmla="*/ 2147483647 w 72"/>
              <a:gd name="T43" fmla="*/ 2147483647 h 43"/>
              <a:gd name="T44" fmla="*/ 2147483647 w 72"/>
              <a:gd name="T45" fmla="*/ 2147483647 h 43"/>
              <a:gd name="T46" fmla="*/ 2147483647 w 72"/>
              <a:gd name="T47" fmla="*/ 2147483647 h 43"/>
              <a:gd name="T48" fmla="*/ 2147483647 w 72"/>
              <a:gd name="T49" fmla="*/ 2147483647 h 43"/>
              <a:gd name="T50" fmla="*/ 2147483647 w 72"/>
              <a:gd name="T51" fmla="*/ 2147483647 h 43"/>
              <a:gd name="T52" fmla="*/ 2147483647 w 72"/>
              <a:gd name="T53" fmla="*/ 2147483647 h 43"/>
              <a:gd name="T54" fmla="*/ 2147483647 w 72"/>
              <a:gd name="T55" fmla="*/ 2147483647 h 43"/>
              <a:gd name="T56" fmla="*/ 2147483647 w 72"/>
              <a:gd name="T57" fmla="*/ 2147483647 h 43"/>
              <a:gd name="T58" fmla="*/ 2147483647 w 72"/>
              <a:gd name="T59" fmla="*/ 2147483647 h 43"/>
              <a:gd name="T60" fmla="*/ 2147483647 w 72"/>
              <a:gd name="T61" fmla="*/ 2147483647 h 43"/>
              <a:gd name="T62" fmla="*/ 2147483647 w 72"/>
              <a:gd name="T63" fmla="*/ 2147483647 h 43"/>
              <a:gd name="T64" fmla="*/ 2147483647 w 72"/>
              <a:gd name="T65" fmla="*/ 2147483647 h 43"/>
              <a:gd name="T66" fmla="*/ 2147483647 w 72"/>
              <a:gd name="T67" fmla="*/ 2147483647 h 43"/>
              <a:gd name="T68" fmla="*/ 2147483647 w 72"/>
              <a:gd name="T69" fmla="*/ 2147483647 h 43"/>
              <a:gd name="T70" fmla="*/ 2147483647 w 72"/>
              <a:gd name="T71" fmla="*/ 2147483647 h 43"/>
              <a:gd name="T72" fmla="*/ 2147483647 w 72"/>
              <a:gd name="T73" fmla="*/ 2147483647 h 43"/>
              <a:gd name="T74" fmla="*/ 2147483647 w 72"/>
              <a:gd name="T75" fmla="*/ 2147483647 h 43"/>
              <a:gd name="T76" fmla="*/ 2147483647 w 72"/>
              <a:gd name="T77" fmla="*/ 2147483647 h 43"/>
              <a:gd name="T78" fmla="*/ 2147483647 w 72"/>
              <a:gd name="T79" fmla="*/ 2147483647 h 43"/>
              <a:gd name="T80" fmla="*/ 2147483647 w 72"/>
              <a:gd name="T81" fmla="*/ 2147483647 h 43"/>
              <a:gd name="T82" fmla="*/ 2147483647 w 72"/>
              <a:gd name="T83" fmla="*/ 2147483647 h 43"/>
              <a:gd name="T84" fmla="*/ 2147483647 w 72"/>
              <a:gd name="T85" fmla="*/ 2147483647 h 43"/>
              <a:gd name="T86" fmla="*/ 2147483647 w 72"/>
              <a:gd name="T87" fmla="*/ 2147483647 h 43"/>
              <a:gd name="T88" fmla="*/ 2147483647 w 72"/>
              <a:gd name="T89" fmla="*/ 2147483647 h 43"/>
              <a:gd name="T90" fmla="*/ 2147483647 w 72"/>
              <a:gd name="T91" fmla="*/ 2147483647 h 43"/>
              <a:gd name="T92" fmla="*/ 2147483647 w 72"/>
              <a:gd name="T93" fmla="*/ 2147483647 h 43"/>
              <a:gd name="T94" fmla="*/ 2147483647 w 72"/>
              <a:gd name="T95" fmla="*/ 0 h 43"/>
              <a:gd name="T96" fmla="*/ 2147483647 w 72"/>
              <a:gd name="T97" fmla="*/ 0 h 43"/>
              <a:gd name="T98" fmla="*/ 2147483647 w 72"/>
              <a:gd name="T99" fmla="*/ 2147483647 h 43"/>
              <a:gd name="T100" fmla="*/ 2147483647 w 72"/>
              <a:gd name="T101" fmla="*/ 2147483647 h 43"/>
              <a:gd name="T102" fmla="*/ 2147483647 w 72"/>
              <a:gd name="T103" fmla="*/ 2147483647 h 43"/>
              <a:gd name="T104" fmla="*/ 2147483647 w 72"/>
              <a:gd name="T105" fmla="*/ 2147483647 h 43"/>
              <a:gd name="T106" fmla="*/ 2147483647 w 72"/>
              <a:gd name="T107" fmla="*/ 2147483647 h 43"/>
              <a:gd name="T108" fmla="*/ 2147483647 w 72"/>
              <a:gd name="T109" fmla="*/ 2147483647 h 43"/>
              <a:gd name="T110" fmla="*/ 2147483647 w 72"/>
              <a:gd name="T111" fmla="*/ 2147483647 h 43"/>
              <a:gd name="T112" fmla="*/ 2147483647 w 72"/>
              <a:gd name="T113" fmla="*/ 2147483647 h 4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43"/>
              <a:gd name="T173" fmla="*/ 72 w 72"/>
              <a:gd name="T174" fmla="*/ 43 h 4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43">
                <a:moveTo>
                  <a:pt x="13" y="17"/>
                </a:moveTo>
                <a:lnTo>
                  <a:pt x="11" y="17"/>
                </a:lnTo>
                <a:lnTo>
                  <a:pt x="9" y="19"/>
                </a:lnTo>
                <a:lnTo>
                  <a:pt x="7" y="19"/>
                </a:lnTo>
                <a:lnTo>
                  <a:pt x="6" y="20"/>
                </a:lnTo>
                <a:lnTo>
                  <a:pt x="3" y="22"/>
                </a:lnTo>
                <a:lnTo>
                  <a:pt x="1" y="23"/>
                </a:lnTo>
                <a:lnTo>
                  <a:pt x="1" y="25"/>
                </a:lnTo>
                <a:lnTo>
                  <a:pt x="0" y="26"/>
                </a:lnTo>
                <a:lnTo>
                  <a:pt x="0" y="28"/>
                </a:lnTo>
                <a:lnTo>
                  <a:pt x="1" y="29"/>
                </a:lnTo>
                <a:lnTo>
                  <a:pt x="1" y="31"/>
                </a:lnTo>
                <a:lnTo>
                  <a:pt x="3" y="31"/>
                </a:lnTo>
                <a:lnTo>
                  <a:pt x="3" y="32"/>
                </a:lnTo>
                <a:lnTo>
                  <a:pt x="4" y="32"/>
                </a:lnTo>
                <a:lnTo>
                  <a:pt x="6" y="32"/>
                </a:lnTo>
                <a:lnTo>
                  <a:pt x="11" y="35"/>
                </a:lnTo>
                <a:lnTo>
                  <a:pt x="17" y="38"/>
                </a:lnTo>
                <a:lnTo>
                  <a:pt x="25" y="41"/>
                </a:lnTo>
                <a:lnTo>
                  <a:pt x="31" y="43"/>
                </a:lnTo>
                <a:lnTo>
                  <a:pt x="37" y="43"/>
                </a:lnTo>
                <a:lnTo>
                  <a:pt x="44" y="43"/>
                </a:lnTo>
                <a:lnTo>
                  <a:pt x="50" y="41"/>
                </a:lnTo>
                <a:lnTo>
                  <a:pt x="54" y="37"/>
                </a:lnTo>
                <a:lnTo>
                  <a:pt x="57" y="35"/>
                </a:lnTo>
                <a:lnTo>
                  <a:pt x="59" y="34"/>
                </a:lnTo>
                <a:lnTo>
                  <a:pt x="60" y="32"/>
                </a:lnTo>
                <a:lnTo>
                  <a:pt x="62" y="31"/>
                </a:lnTo>
                <a:lnTo>
                  <a:pt x="65" y="29"/>
                </a:lnTo>
                <a:lnTo>
                  <a:pt x="66" y="28"/>
                </a:lnTo>
                <a:lnTo>
                  <a:pt x="68" y="26"/>
                </a:lnTo>
                <a:lnTo>
                  <a:pt x="69" y="25"/>
                </a:lnTo>
                <a:lnTo>
                  <a:pt x="71" y="22"/>
                </a:lnTo>
                <a:lnTo>
                  <a:pt x="71" y="19"/>
                </a:lnTo>
                <a:lnTo>
                  <a:pt x="72" y="17"/>
                </a:lnTo>
                <a:lnTo>
                  <a:pt x="71" y="14"/>
                </a:lnTo>
                <a:lnTo>
                  <a:pt x="71" y="11"/>
                </a:lnTo>
                <a:lnTo>
                  <a:pt x="69" y="10"/>
                </a:lnTo>
                <a:lnTo>
                  <a:pt x="68" y="8"/>
                </a:lnTo>
                <a:lnTo>
                  <a:pt x="65" y="7"/>
                </a:lnTo>
                <a:lnTo>
                  <a:pt x="62" y="5"/>
                </a:lnTo>
                <a:lnTo>
                  <a:pt x="57" y="5"/>
                </a:lnTo>
                <a:lnTo>
                  <a:pt x="54" y="4"/>
                </a:lnTo>
                <a:lnTo>
                  <a:pt x="51" y="3"/>
                </a:lnTo>
                <a:lnTo>
                  <a:pt x="48" y="1"/>
                </a:lnTo>
                <a:lnTo>
                  <a:pt x="44" y="1"/>
                </a:lnTo>
                <a:lnTo>
                  <a:pt x="41" y="0"/>
                </a:lnTo>
                <a:lnTo>
                  <a:pt x="38" y="0"/>
                </a:lnTo>
                <a:lnTo>
                  <a:pt x="34" y="1"/>
                </a:lnTo>
                <a:lnTo>
                  <a:pt x="31" y="3"/>
                </a:lnTo>
                <a:lnTo>
                  <a:pt x="28" y="4"/>
                </a:lnTo>
                <a:lnTo>
                  <a:pt x="25" y="7"/>
                </a:lnTo>
                <a:lnTo>
                  <a:pt x="22" y="8"/>
                </a:lnTo>
                <a:lnTo>
                  <a:pt x="19" y="11"/>
                </a:lnTo>
                <a:lnTo>
                  <a:pt x="16" y="14"/>
                </a:lnTo>
                <a:lnTo>
                  <a:pt x="13" y="1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1" name="Freeform 112"/>
          <p:cNvSpPr>
            <a:spLocks/>
          </p:cNvSpPr>
          <p:nvPr/>
        </p:nvSpPr>
        <p:spPr bwMode="auto">
          <a:xfrm>
            <a:off x="6615113" y="4110039"/>
            <a:ext cx="101600" cy="68263"/>
          </a:xfrm>
          <a:custGeom>
            <a:avLst/>
            <a:gdLst>
              <a:gd name="T0" fmla="*/ 2147483647 w 72"/>
              <a:gd name="T1" fmla="*/ 2147483647 h 43"/>
              <a:gd name="T2" fmla="*/ 2147483647 w 72"/>
              <a:gd name="T3" fmla="*/ 2147483647 h 43"/>
              <a:gd name="T4" fmla="*/ 2147483647 w 72"/>
              <a:gd name="T5" fmla="*/ 2147483647 h 43"/>
              <a:gd name="T6" fmla="*/ 2147483647 w 72"/>
              <a:gd name="T7" fmla="*/ 2147483647 h 43"/>
              <a:gd name="T8" fmla="*/ 2147483647 w 72"/>
              <a:gd name="T9" fmla="*/ 2147483647 h 43"/>
              <a:gd name="T10" fmla="*/ 2147483647 w 72"/>
              <a:gd name="T11" fmla="*/ 2147483647 h 43"/>
              <a:gd name="T12" fmla="*/ 2147483647 w 72"/>
              <a:gd name="T13" fmla="*/ 2147483647 h 43"/>
              <a:gd name="T14" fmla="*/ 2147483647 w 72"/>
              <a:gd name="T15" fmla="*/ 2147483647 h 43"/>
              <a:gd name="T16" fmla="*/ 0 w 72"/>
              <a:gd name="T17" fmla="*/ 2147483647 h 43"/>
              <a:gd name="T18" fmla="*/ 0 w 72"/>
              <a:gd name="T19" fmla="*/ 2147483647 h 43"/>
              <a:gd name="T20" fmla="*/ 0 w 72"/>
              <a:gd name="T21" fmla="*/ 2147483647 h 43"/>
              <a:gd name="T22" fmla="*/ 2147483647 w 72"/>
              <a:gd name="T23" fmla="*/ 2147483647 h 43"/>
              <a:gd name="T24" fmla="*/ 2147483647 w 72"/>
              <a:gd name="T25" fmla="*/ 2147483647 h 43"/>
              <a:gd name="T26" fmla="*/ 2147483647 w 72"/>
              <a:gd name="T27" fmla="*/ 2147483647 h 43"/>
              <a:gd name="T28" fmla="*/ 2147483647 w 72"/>
              <a:gd name="T29" fmla="*/ 2147483647 h 43"/>
              <a:gd name="T30" fmla="*/ 2147483647 w 72"/>
              <a:gd name="T31" fmla="*/ 2147483647 h 43"/>
              <a:gd name="T32" fmla="*/ 2147483647 w 72"/>
              <a:gd name="T33" fmla="*/ 2147483647 h 43"/>
              <a:gd name="T34" fmla="*/ 2147483647 w 72"/>
              <a:gd name="T35" fmla="*/ 2147483647 h 43"/>
              <a:gd name="T36" fmla="*/ 2147483647 w 72"/>
              <a:gd name="T37" fmla="*/ 2147483647 h 43"/>
              <a:gd name="T38" fmla="*/ 2147483647 w 72"/>
              <a:gd name="T39" fmla="*/ 2147483647 h 43"/>
              <a:gd name="T40" fmla="*/ 2147483647 w 72"/>
              <a:gd name="T41" fmla="*/ 2147483647 h 43"/>
              <a:gd name="T42" fmla="*/ 2147483647 w 72"/>
              <a:gd name="T43" fmla="*/ 2147483647 h 43"/>
              <a:gd name="T44" fmla="*/ 2147483647 w 72"/>
              <a:gd name="T45" fmla="*/ 2147483647 h 43"/>
              <a:gd name="T46" fmla="*/ 2147483647 w 72"/>
              <a:gd name="T47" fmla="*/ 2147483647 h 43"/>
              <a:gd name="T48" fmla="*/ 2147483647 w 72"/>
              <a:gd name="T49" fmla="*/ 2147483647 h 43"/>
              <a:gd name="T50" fmla="*/ 2147483647 w 72"/>
              <a:gd name="T51" fmla="*/ 2147483647 h 43"/>
              <a:gd name="T52" fmla="*/ 2147483647 w 72"/>
              <a:gd name="T53" fmla="*/ 2147483647 h 43"/>
              <a:gd name="T54" fmla="*/ 2147483647 w 72"/>
              <a:gd name="T55" fmla="*/ 2147483647 h 43"/>
              <a:gd name="T56" fmla="*/ 2147483647 w 72"/>
              <a:gd name="T57" fmla="*/ 2147483647 h 43"/>
              <a:gd name="T58" fmla="*/ 2147483647 w 72"/>
              <a:gd name="T59" fmla="*/ 2147483647 h 43"/>
              <a:gd name="T60" fmla="*/ 2147483647 w 72"/>
              <a:gd name="T61" fmla="*/ 2147483647 h 43"/>
              <a:gd name="T62" fmla="*/ 2147483647 w 72"/>
              <a:gd name="T63" fmla="*/ 2147483647 h 43"/>
              <a:gd name="T64" fmla="*/ 2147483647 w 72"/>
              <a:gd name="T65" fmla="*/ 2147483647 h 43"/>
              <a:gd name="T66" fmla="*/ 2147483647 w 72"/>
              <a:gd name="T67" fmla="*/ 2147483647 h 43"/>
              <a:gd name="T68" fmla="*/ 2147483647 w 72"/>
              <a:gd name="T69" fmla="*/ 2147483647 h 43"/>
              <a:gd name="T70" fmla="*/ 2147483647 w 72"/>
              <a:gd name="T71" fmla="*/ 2147483647 h 43"/>
              <a:gd name="T72" fmla="*/ 2147483647 w 72"/>
              <a:gd name="T73" fmla="*/ 2147483647 h 43"/>
              <a:gd name="T74" fmla="*/ 2147483647 w 72"/>
              <a:gd name="T75" fmla="*/ 2147483647 h 43"/>
              <a:gd name="T76" fmla="*/ 2147483647 w 72"/>
              <a:gd name="T77" fmla="*/ 2147483647 h 43"/>
              <a:gd name="T78" fmla="*/ 2147483647 w 72"/>
              <a:gd name="T79" fmla="*/ 2147483647 h 43"/>
              <a:gd name="T80" fmla="*/ 2147483647 w 72"/>
              <a:gd name="T81" fmla="*/ 2147483647 h 43"/>
              <a:gd name="T82" fmla="*/ 2147483647 w 72"/>
              <a:gd name="T83" fmla="*/ 2147483647 h 43"/>
              <a:gd name="T84" fmla="*/ 2147483647 w 72"/>
              <a:gd name="T85" fmla="*/ 2147483647 h 43"/>
              <a:gd name="T86" fmla="*/ 2147483647 w 72"/>
              <a:gd name="T87" fmla="*/ 2147483647 h 43"/>
              <a:gd name="T88" fmla="*/ 2147483647 w 72"/>
              <a:gd name="T89" fmla="*/ 2147483647 h 43"/>
              <a:gd name="T90" fmla="*/ 2147483647 w 72"/>
              <a:gd name="T91" fmla="*/ 2147483647 h 43"/>
              <a:gd name="T92" fmla="*/ 2147483647 w 72"/>
              <a:gd name="T93" fmla="*/ 2147483647 h 43"/>
              <a:gd name="T94" fmla="*/ 2147483647 w 72"/>
              <a:gd name="T95" fmla="*/ 0 h 43"/>
              <a:gd name="T96" fmla="*/ 2147483647 w 72"/>
              <a:gd name="T97" fmla="*/ 0 h 43"/>
              <a:gd name="T98" fmla="*/ 2147483647 w 72"/>
              <a:gd name="T99" fmla="*/ 2147483647 h 43"/>
              <a:gd name="T100" fmla="*/ 2147483647 w 72"/>
              <a:gd name="T101" fmla="*/ 2147483647 h 43"/>
              <a:gd name="T102" fmla="*/ 2147483647 w 72"/>
              <a:gd name="T103" fmla="*/ 2147483647 h 43"/>
              <a:gd name="T104" fmla="*/ 2147483647 w 72"/>
              <a:gd name="T105" fmla="*/ 2147483647 h 43"/>
              <a:gd name="T106" fmla="*/ 2147483647 w 72"/>
              <a:gd name="T107" fmla="*/ 2147483647 h 43"/>
              <a:gd name="T108" fmla="*/ 2147483647 w 72"/>
              <a:gd name="T109" fmla="*/ 2147483647 h 43"/>
              <a:gd name="T110" fmla="*/ 2147483647 w 72"/>
              <a:gd name="T111" fmla="*/ 2147483647 h 43"/>
              <a:gd name="T112" fmla="*/ 2147483647 w 72"/>
              <a:gd name="T113" fmla="*/ 2147483647 h 4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43"/>
              <a:gd name="T173" fmla="*/ 72 w 72"/>
              <a:gd name="T174" fmla="*/ 43 h 4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43">
                <a:moveTo>
                  <a:pt x="13" y="17"/>
                </a:moveTo>
                <a:lnTo>
                  <a:pt x="11" y="17"/>
                </a:lnTo>
                <a:lnTo>
                  <a:pt x="9" y="19"/>
                </a:lnTo>
                <a:lnTo>
                  <a:pt x="7" y="19"/>
                </a:lnTo>
                <a:lnTo>
                  <a:pt x="6" y="20"/>
                </a:lnTo>
                <a:lnTo>
                  <a:pt x="3" y="22"/>
                </a:lnTo>
                <a:lnTo>
                  <a:pt x="1" y="23"/>
                </a:lnTo>
                <a:lnTo>
                  <a:pt x="1" y="25"/>
                </a:lnTo>
                <a:lnTo>
                  <a:pt x="0" y="26"/>
                </a:lnTo>
                <a:lnTo>
                  <a:pt x="0" y="28"/>
                </a:lnTo>
                <a:lnTo>
                  <a:pt x="1" y="29"/>
                </a:lnTo>
                <a:lnTo>
                  <a:pt x="1" y="31"/>
                </a:lnTo>
                <a:lnTo>
                  <a:pt x="3" y="31"/>
                </a:lnTo>
                <a:lnTo>
                  <a:pt x="3" y="32"/>
                </a:lnTo>
                <a:lnTo>
                  <a:pt x="4" y="32"/>
                </a:lnTo>
                <a:lnTo>
                  <a:pt x="6" y="32"/>
                </a:lnTo>
                <a:lnTo>
                  <a:pt x="11" y="35"/>
                </a:lnTo>
                <a:lnTo>
                  <a:pt x="17" y="38"/>
                </a:lnTo>
                <a:lnTo>
                  <a:pt x="25" y="41"/>
                </a:lnTo>
                <a:lnTo>
                  <a:pt x="31" y="43"/>
                </a:lnTo>
                <a:lnTo>
                  <a:pt x="37" y="43"/>
                </a:lnTo>
                <a:lnTo>
                  <a:pt x="44" y="43"/>
                </a:lnTo>
                <a:lnTo>
                  <a:pt x="50" y="41"/>
                </a:lnTo>
                <a:lnTo>
                  <a:pt x="54" y="37"/>
                </a:lnTo>
                <a:lnTo>
                  <a:pt x="57" y="35"/>
                </a:lnTo>
                <a:lnTo>
                  <a:pt x="59" y="34"/>
                </a:lnTo>
                <a:lnTo>
                  <a:pt x="60" y="32"/>
                </a:lnTo>
                <a:lnTo>
                  <a:pt x="62" y="31"/>
                </a:lnTo>
                <a:lnTo>
                  <a:pt x="65" y="29"/>
                </a:lnTo>
                <a:lnTo>
                  <a:pt x="66" y="28"/>
                </a:lnTo>
                <a:lnTo>
                  <a:pt x="68" y="26"/>
                </a:lnTo>
                <a:lnTo>
                  <a:pt x="69" y="25"/>
                </a:lnTo>
                <a:lnTo>
                  <a:pt x="71" y="22"/>
                </a:lnTo>
                <a:lnTo>
                  <a:pt x="71" y="19"/>
                </a:lnTo>
                <a:lnTo>
                  <a:pt x="72" y="17"/>
                </a:lnTo>
                <a:lnTo>
                  <a:pt x="71" y="14"/>
                </a:lnTo>
                <a:lnTo>
                  <a:pt x="71" y="11"/>
                </a:lnTo>
                <a:lnTo>
                  <a:pt x="69" y="10"/>
                </a:lnTo>
                <a:lnTo>
                  <a:pt x="68" y="8"/>
                </a:lnTo>
                <a:lnTo>
                  <a:pt x="65" y="7"/>
                </a:lnTo>
                <a:lnTo>
                  <a:pt x="62" y="5"/>
                </a:lnTo>
                <a:lnTo>
                  <a:pt x="57" y="5"/>
                </a:lnTo>
                <a:lnTo>
                  <a:pt x="54" y="4"/>
                </a:lnTo>
                <a:lnTo>
                  <a:pt x="51" y="3"/>
                </a:lnTo>
                <a:lnTo>
                  <a:pt x="48" y="1"/>
                </a:lnTo>
                <a:lnTo>
                  <a:pt x="44" y="1"/>
                </a:lnTo>
                <a:lnTo>
                  <a:pt x="41" y="0"/>
                </a:lnTo>
                <a:lnTo>
                  <a:pt x="38" y="0"/>
                </a:lnTo>
                <a:lnTo>
                  <a:pt x="34" y="1"/>
                </a:lnTo>
                <a:lnTo>
                  <a:pt x="31" y="3"/>
                </a:lnTo>
                <a:lnTo>
                  <a:pt x="28" y="4"/>
                </a:lnTo>
                <a:lnTo>
                  <a:pt x="25" y="7"/>
                </a:lnTo>
                <a:lnTo>
                  <a:pt x="22" y="8"/>
                </a:lnTo>
                <a:lnTo>
                  <a:pt x="19" y="11"/>
                </a:lnTo>
                <a:lnTo>
                  <a:pt x="16" y="14"/>
                </a:lnTo>
                <a:lnTo>
                  <a:pt x="13" y="17"/>
                </a:lnTo>
              </a:path>
            </a:pathLst>
          </a:custGeom>
          <a:solidFill>
            <a:srgbClr val="FFFF00"/>
          </a:solidFill>
          <a:ln w="4763">
            <a:solidFill>
              <a:srgbClr val="990000"/>
            </a:solidFill>
            <a:round/>
            <a:headEnd/>
            <a:tailEnd/>
          </a:ln>
        </p:spPr>
        <p:txBody>
          <a:bodyPr/>
          <a:lstStyle/>
          <a:p>
            <a:endParaRPr lang="en-US"/>
          </a:p>
        </p:txBody>
      </p:sp>
      <p:sp>
        <p:nvSpPr>
          <p:cNvPr id="53362" name="Freeform 113"/>
          <p:cNvSpPr>
            <a:spLocks/>
          </p:cNvSpPr>
          <p:nvPr/>
        </p:nvSpPr>
        <p:spPr bwMode="auto">
          <a:xfrm>
            <a:off x="6664328" y="4140203"/>
            <a:ext cx="100013" cy="74613"/>
          </a:xfrm>
          <a:custGeom>
            <a:avLst/>
            <a:gdLst>
              <a:gd name="T0" fmla="*/ 2147483647 w 71"/>
              <a:gd name="T1" fmla="*/ 2147483647 h 47"/>
              <a:gd name="T2" fmla="*/ 2147483647 w 71"/>
              <a:gd name="T3" fmla="*/ 2147483647 h 47"/>
              <a:gd name="T4" fmla="*/ 2147483647 w 71"/>
              <a:gd name="T5" fmla="*/ 2147483647 h 47"/>
              <a:gd name="T6" fmla="*/ 2147483647 w 71"/>
              <a:gd name="T7" fmla="*/ 2147483647 h 47"/>
              <a:gd name="T8" fmla="*/ 2147483647 w 71"/>
              <a:gd name="T9" fmla="*/ 2147483647 h 47"/>
              <a:gd name="T10" fmla="*/ 2147483647 w 71"/>
              <a:gd name="T11" fmla="*/ 2147483647 h 47"/>
              <a:gd name="T12" fmla="*/ 2147483647 w 71"/>
              <a:gd name="T13" fmla="*/ 2147483647 h 47"/>
              <a:gd name="T14" fmla="*/ 0 w 71"/>
              <a:gd name="T15" fmla="*/ 2147483647 h 47"/>
              <a:gd name="T16" fmla="*/ 0 w 71"/>
              <a:gd name="T17" fmla="*/ 2147483647 h 47"/>
              <a:gd name="T18" fmla="*/ 2147483647 w 71"/>
              <a:gd name="T19" fmla="*/ 2147483647 h 47"/>
              <a:gd name="T20" fmla="*/ 2147483647 w 71"/>
              <a:gd name="T21" fmla="*/ 2147483647 h 47"/>
              <a:gd name="T22" fmla="*/ 2147483647 w 71"/>
              <a:gd name="T23" fmla="*/ 2147483647 h 47"/>
              <a:gd name="T24" fmla="*/ 2147483647 w 71"/>
              <a:gd name="T25" fmla="*/ 2147483647 h 47"/>
              <a:gd name="T26" fmla="*/ 2147483647 w 71"/>
              <a:gd name="T27" fmla="*/ 2147483647 h 47"/>
              <a:gd name="T28" fmla="*/ 2147483647 w 71"/>
              <a:gd name="T29" fmla="*/ 2147483647 h 47"/>
              <a:gd name="T30" fmla="*/ 2147483647 w 71"/>
              <a:gd name="T31" fmla="*/ 2147483647 h 47"/>
              <a:gd name="T32" fmla="*/ 2147483647 w 71"/>
              <a:gd name="T33" fmla="*/ 2147483647 h 47"/>
              <a:gd name="T34" fmla="*/ 2147483647 w 71"/>
              <a:gd name="T35" fmla="*/ 2147483647 h 47"/>
              <a:gd name="T36" fmla="*/ 2147483647 w 71"/>
              <a:gd name="T37" fmla="*/ 2147483647 h 47"/>
              <a:gd name="T38" fmla="*/ 2147483647 w 71"/>
              <a:gd name="T39" fmla="*/ 2147483647 h 47"/>
              <a:gd name="T40" fmla="*/ 2147483647 w 71"/>
              <a:gd name="T41" fmla="*/ 2147483647 h 47"/>
              <a:gd name="T42" fmla="*/ 2147483647 w 71"/>
              <a:gd name="T43" fmla="*/ 2147483647 h 47"/>
              <a:gd name="T44" fmla="*/ 2147483647 w 71"/>
              <a:gd name="T45" fmla="*/ 2147483647 h 47"/>
              <a:gd name="T46" fmla="*/ 2147483647 w 71"/>
              <a:gd name="T47" fmla="*/ 2147483647 h 47"/>
              <a:gd name="T48" fmla="*/ 2147483647 w 71"/>
              <a:gd name="T49" fmla="*/ 2147483647 h 47"/>
              <a:gd name="T50" fmla="*/ 2147483647 w 71"/>
              <a:gd name="T51" fmla="*/ 2147483647 h 47"/>
              <a:gd name="T52" fmla="*/ 2147483647 w 71"/>
              <a:gd name="T53" fmla="*/ 2147483647 h 47"/>
              <a:gd name="T54" fmla="*/ 2147483647 w 71"/>
              <a:gd name="T55" fmla="*/ 2147483647 h 47"/>
              <a:gd name="T56" fmla="*/ 2147483647 w 71"/>
              <a:gd name="T57" fmla="*/ 2147483647 h 47"/>
              <a:gd name="T58" fmla="*/ 2147483647 w 71"/>
              <a:gd name="T59" fmla="*/ 2147483647 h 47"/>
              <a:gd name="T60" fmla="*/ 2147483647 w 71"/>
              <a:gd name="T61" fmla="*/ 2147483647 h 47"/>
              <a:gd name="T62" fmla="*/ 2147483647 w 71"/>
              <a:gd name="T63" fmla="*/ 2147483647 h 47"/>
              <a:gd name="T64" fmla="*/ 2147483647 w 71"/>
              <a:gd name="T65" fmla="*/ 2147483647 h 47"/>
              <a:gd name="T66" fmla="*/ 2147483647 w 71"/>
              <a:gd name="T67" fmla="*/ 2147483647 h 47"/>
              <a:gd name="T68" fmla="*/ 2147483647 w 71"/>
              <a:gd name="T69" fmla="*/ 2147483647 h 47"/>
              <a:gd name="T70" fmla="*/ 2147483647 w 71"/>
              <a:gd name="T71" fmla="*/ 2147483647 h 47"/>
              <a:gd name="T72" fmla="*/ 2147483647 w 71"/>
              <a:gd name="T73" fmla="*/ 2147483647 h 47"/>
              <a:gd name="T74" fmla="*/ 2147483647 w 71"/>
              <a:gd name="T75" fmla="*/ 2147483647 h 47"/>
              <a:gd name="T76" fmla="*/ 2147483647 w 71"/>
              <a:gd name="T77" fmla="*/ 0 h 47"/>
              <a:gd name="T78" fmla="*/ 2147483647 w 71"/>
              <a:gd name="T79" fmla="*/ 0 h 47"/>
              <a:gd name="T80" fmla="*/ 2147483647 w 71"/>
              <a:gd name="T81" fmla="*/ 2147483647 h 47"/>
              <a:gd name="T82" fmla="*/ 2147483647 w 71"/>
              <a:gd name="T83" fmla="*/ 2147483647 h 47"/>
              <a:gd name="T84" fmla="*/ 2147483647 w 71"/>
              <a:gd name="T85" fmla="*/ 2147483647 h 47"/>
              <a:gd name="T86" fmla="*/ 2147483647 w 71"/>
              <a:gd name="T87" fmla="*/ 2147483647 h 47"/>
              <a:gd name="T88" fmla="*/ 2147483647 w 71"/>
              <a:gd name="T89" fmla="*/ 2147483647 h 47"/>
              <a:gd name="T90" fmla="*/ 2147483647 w 71"/>
              <a:gd name="T91" fmla="*/ 2147483647 h 47"/>
              <a:gd name="T92" fmla="*/ 2147483647 w 71"/>
              <a:gd name="T93" fmla="*/ 2147483647 h 47"/>
              <a:gd name="T94" fmla="*/ 2147483647 w 71"/>
              <a:gd name="T95" fmla="*/ 2147483647 h 47"/>
              <a:gd name="T96" fmla="*/ 2147483647 w 71"/>
              <a:gd name="T97" fmla="*/ 2147483647 h 4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47"/>
              <a:gd name="T149" fmla="*/ 71 w 71"/>
              <a:gd name="T150" fmla="*/ 47 h 4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47">
                <a:moveTo>
                  <a:pt x="22" y="26"/>
                </a:moveTo>
                <a:lnTo>
                  <a:pt x="21" y="28"/>
                </a:lnTo>
                <a:lnTo>
                  <a:pt x="16" y="28"/>
                </a:lnTo>
                <a:lnTo>
                  <a:pt x="12" y="28"/>
                </a:lnTo>
                <a:lnTo>
                  <a:pt x="9" y="28"/>
                </a:lnTo>
                <a:lnTo>
                  <a:pt x="5" y="29"/>
                </a:lnTo>
                <a:lnTo>
                  <a:pt x="2" y="31"/>
                </a:lnTo>
                <a:lnTo>
                  <a:pt x="0" y="32"/>
                </a:lnTo>
                <a:lnTo>
                  <a:pt x="0" y="35"/>
                </a:lnTo>
                <a:lnTo>
                  <a:pt x="2" y="40"/>
                </a:lnTo>
                <a:lnTo>
                  <a:pt x="5" y="43"/>
                </a:lnTo>
                <a:lnTo>
                  <a:pt x="8" y="44"/>
                </a:lnTo>
                <a:lnTo>
                  <a:pt x="12" y="46"/>
                </a:lnTo>
                <a:lnTo>
                  <a:pt x="16" y="47"/>
                </a:lnTo>
                <a:lnTo>
                  <a:pt x="21" y="47"/>
                </a:lnTo>
                <a:lnTo>
                  <a:pt x="24" y="46"/>
                </a:lnTo>
                <a:lnTo>
                  <a:pt x="28" y="44"/>
                </a:lnTo>
                <a:lnTo>
                  <a:pt x="34" y="41"/>
                </a:lnTo>
                <a:lnTo>
                  <a:pt x="39" y="40"/>
                </a:lnTo>
                <a:lnTo>
                  <a:pt x="45" y="37"/>
                </a:lnTo>
                <a:lnTo>
                  <a:pt x="49" y="35"/>
                </a:lnTo>
                <a:lnTo>
                  <a:pt x="55" y="32"/>
                </a:lnTo>
                <a:lnTo>
                  <a:pt x="59" y="29"/>
                </a:lnTo>
                <a:lnTo>
                  <a:pt x="65" y="28"/>
                </a:lnTo>
                <a:lnTo>
                  <a:pt x="70" y="25"/>
                </a:lnTo>
                <a:lnTo>
                  <a:pt x="70" y="24"/>
                </a:lnTo>
                <a:lnTo>
                  <a:pt x="71" y="24"/>
                </a:lnTo>
                <a:lnTo>
                  <a:pt x="71" y="22"/>
                </a:lnTo>
                <a:lnTo>
                  <a:pt x="71" y="21"/>
                </a:lnTo>
                <a:lnTo>
                  <a:pt x="71" y="19"/>
                </a:lnTo>
                <a:lnTo>
                  <a:pt x="71" y="18"/>
                </a:lnTo>
                <a:lnTo>
                  <a:pt x="68" y="13"/>
                </a:lnTo>
                <a:lnTo>
                  <a:pt x="65" y="10"/>
                </a:lnTo>
                <a:lnTo>
                  <a:pt x="62" y="7"/>
                </a:lnTo>
                <a:lnTo>
                  <a:pt x="59" y="4"/>
                </a:lnTo>
                <a:lnTo>
                  <a:pt x="56" y="1"/>
                </a:lnTo>
                <a:lnTo>
                  <a:pt x="52" y="0"/>
                </a:lnTo>
                <a:lnTo>
                  <a:pt x="49" y="0"/>
                </a:lnTo>
                <a:lnTo>
                  <a:pt x="45" y="1"/>
                </a:lnTo>
                <a:lnTo>
                  <a:pt x="40" y="4"/>
                </a:lnTo>
                <a:lnTo>
                  <a:pt x="37" y="7"/>
                </a:lnTo>
                <a:lnTo>
                  <a:pt x="36" y="10"/>
                </a:lnTo>
                <a:lnTo>
                  <a:pt x="33" y="13"/>
                </a:lnTo>
                <a:lnTo>
                  <a:pt x="31" y="18"/>
                </a:lnTo>
                <a:lnTo>
                  <a:pt x="28" y="21"/>
                </a:lnTo>
                <a:lnTo>
                  <a:pt x="25" y="24"/>
                </a:lnTo>
                <a:lnTo>
                  <a:pt x="22" y="2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3" name="Freeform 114"/>
          <p:cNvSpPr>
            <a:spLocks/>
          </p:cNvSpPr>
          <p:nvPr/>
        </p:nvSpPr>
        <p:spPr bwMode="auto">
          <a:xfrm>
            <a:off x="6664328" y="4140203"/>
            <a:ext cx="100013" cy="74613"/>
          </a:xfrm>
          <a:custGeom>
            <a:avLst/>
            <a:gdLst>
              <a:gd name="T0" fmla="*/ 2147483647 w 71"/>
              <a:gd name="T1" fmla="*/ 2147483647 h 47"/>
              <a:gd name="T2" fmla="*/ 2147483647 w 71"/>
              <a:gd name="T3" fmla="*/ 2147483647 h 47"/>
              <a:gd name="T4" fmla="*/ 2147483647 w 71"/>
              <a:gd name="T5" fmla="*/ 2147483647 h 47"/>
              <a:gd name="T6" fmla="*/ 2147483647 w 71"/>
              <a:gd name="T7" fmla="*/ 2147483647 h 47"/>
              <a:gd name="T8" fmla="*/ 2147483647 w 71"/>
              <a:gd name="T9" fmla="*/ 2147483647 h 47"/>
              <a:gd name="T10" fmla="*/ 2147483647 w 71"/>
              <a:gd name="T11" fmla="*/ 2147483647 h 47"/>
              <a:gd name="T12" fmla="*/ 2147483647 w 71"/>
              <a:gd name="T13" fmla="*/ 2147483647 h 47"/>
              <a:gd name="T14" fmla="*/ 0 w 71"/>
              <a:gd name="T15" fmla="*/ 2147483647 h 47"/>
              <a:gd name="T16" fmla="*/ 0 w 71"/>
              <a:gd name="T17" fmla="*/ 2147483647 h 47"/>
              <a:gd name="T18" fmla="*/ 2147483647 w 71"/>
              <a:gd name="T19" fmla="*/ 2147483647 h 47"/>
              <a:gd name="T20" fmla="*/ 2147483647 w 71"/>
              <a:gd name="T21" fmla="*/ 2147483647 h 47"/>
              <a:gd name="T22" fmla="*/ 2147483647 w 71"/>
              <a:gd name="T23" fmla="*/ 2147483647 h 47"/>
              <a:gd name="T24" fmla="*/ 2147483647 w 71"/>
              <a:gd name="T25" fmla="*/ 2147483647 h 47"/>
              <a:gd name="T26" fmla="*/ 2147483647 w 71"/>
              <a:gd name="T27" fmla="*/ 2147483647 h 47"/>
              <a:gd name="T28" fmla="*/ 2147483647 w 71"/>
              <a:gd name="T29" fmla="*/ 2147483647 h 47"/>
              <a:gd name="T30" fmla="*/ 2147483647 w 71"/>
              <a:gd name="T31" fmla="*/ 2147483647 h 47"/>
              <a:gd name="T32" fmla="*/ 2147483647 w 71"/>
              <a:gd name="T33" fmla="*/ 2147483647 h 47"/>
              <a:gd name="T34" fmla="*/ 2147483647 w 71"/>
              <a:gd name="T35" fmla="*/ 2147483647 h 47"/>
              <a:gd name="T36" fmla="*/ 2147483647 w 71"/>
              <a:gd name="T37" fmla="*/ 2147483647 h 47"/>
              <a:gd name="T38" fmla="*/ 2147483647 w 71"/>
              <a:gd name="T39" fmla="*/ 2147483647 h 47"/>
              <a:gd name="T40" fmla="*/ 2147483647 w 71"/>
              <a:gd name="T41" fmla="*/ 2147483647 h 47"/>
              <a:gd name="T42" fmla="*/ 2147483647 w 71"/>
              <a:gd name="T43" fmla="*/ 2147483647 h 47"/>
              <a:gd name="T44" fmla="*/ 2147483647 w 71"/>
              <a:gd name="T45" fmla="*/ 2147483647 h 47"/>
              <a:gd name="T46" fmla="*/ 2147483647 w 71"/>
              <a:gd name="T47" fmla="*/ 2147483647 h 47"/>
              <a:gd name="T48" fmla="*/ 2147483647 w 71"/>
              <a:gd name="T49" fmla="*/ 2147483647 h 47"/>
              <a:gd name="T50" fmla="*/ 2147483647 w 71"/>
              <a:gd name="T51" fmla="*/ 2147483647 h 47"/>
              <a:gd name="T52" fmla="*/ 2147483647 w 71"/>
              <a:gd name="T53" fmla="*/ 2147483647 h 47"/>
              <a:gd name="T54" fmla="*/ 2147483647 w 71"/>
              <a:gd name="T55" fmla="*/ 2147483647 h 47"/>
              <a:gd name="T56" fmla="*/ 2147483647 w 71"/>
              <a:gd name="T57" fmla="*/ 2147483647 h 47"/>
              <a:gd name="T58" fmla="*/ 2147483647 w 71"/>
              <a:gd name="T59" fmla="*/ 2147483647 h 47"/>
              <a:gd name="T60" fmla="*/ 2147483647 w 71"/>
              <a:gd name="T61" fmla="*/ 2147483647 h 47"/>
              <a:gd name="T62" fmla="*/ 2147483647 w 71"/>
              <a:gd name="T63" fmla="*/ 2147483647 h 47"/>
              <a:gd name="T64" fmla="*/ 2147483647 w 71"/>
              <a:gd name="T65" fmla="*/ 2147483647 h 47"/>
              <a:gd name="T66" fmla="*/ 2147483647 w 71"/>
              <a:gd name="T67" fmla="*/ 2147483647 h 47"/>
              <a:gd name="T68" fmla="*/ 2147483647 w 71"/>
              <a:gd name="T69" fmla="*/ 2147483647 h 47"/>
              <a:gd name="T70" fmla="*/ 2147483647 w 71"/>
              <a:gd name="T71" fmla="*/ 2147483647 h 47"/>
              <a:gd name="T72" fmla="*/ 2147483647 w 71"/>
              <a:gd name="T73" fmla="*/ 2147483647 h 47"/>
              <a:gd name="T74" fmla="*/ 2147483647 w 71"/>
              <a:gd name="T75" fmla="*/ 2147483647 h 47"/>
              <a:gd name="T76" fmla="*/ 2147483647 w 71"/>
              <a:gd name="T77" fmla="*/ 0 h 47"/>
              <a:gd name="T78" fmla="*/ 2147483647 w 71"/>
              <a:gd name="T79" fmla="*/ 0 h 47"/>
              <a:gd name="T80" fmla="*/ 2147483647 w 71"/>
              <a:gd name="T81" fmla="*/ 2147483647 h 47"/>
              <a:gd name="T82" fmla="*/ 2147483647 w 71"/>
              <a:gd name="T83" fmla="*/ 2147483647 h 47"/>
              <a:gd name="T84" fmla="*/ 2147483647 w 71"/>
              <a:gd name="T85" fmla="*/ 2147483647 h 47"/>
              <a:gd name="T86" fmla="*/ 2147483647 w 71"/>
              <a:gd name="T87" fmla="*/ 2147483647 h 47"/>
              <a:gd name="T88" fmla="*/ 2147483647 w 71"/>
              <a:gd name="T89" fmla="*/ 2147483647 h 47"/>
              <a:gd name="T90" fmla="*/ 2147483647 w 71"/>
              <a:gd name="T91" fmla="*/ 2147483647 h 47"/>
              <a:gd name="T92" fmla="*/ 2147483647 w 71"/>
              <a:gd name="T93" fmla="*/ 2147483647 h 47"/>
              <a:gd name="T94" fmla="*/ 2147483647 w 71"/>
              <a:gd name="T95" fmla="*/ 2147483647 h 47"/>
              <a:gd name="T96" fmla="*/ 2147483647 w 71"/>
              <a:gd name="T97" fmla="*/ 2147483647 h 4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47"/>
              <a:gd name="T149" fmla="*/ 71 w 71"/>
              <a:gd name="T150" fmla="*/ 47 h 4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47">
                <a:moveTo>
                  <a:pt x="22" y="26"/>
                </a:moveTo>
                <a:lnTo>
                  <a:pt x="21" y="28"/>
                </a:lnTo>
                <a:lnTo>
                  <a:pt x="16" y="28"/>
                </a:lnTo>
                <a:lnTo>
                  <a:pt x="12" y="28"/>
                </a:lnTo>
                <a:lnTo>
                  <a:pt x="9" y="28"/>
                </a:lnTo>
                <a:lnTo>
                  <a:pt x="5" y="29"/>
                </a:lnTo>
                <a:lnTo>
                  <a:pt x="2" y="31"/>
                </a:lnTo>
                <a:lnTo>
                  <a:pt x="0" y="32"/>
                </a:lnTo>
                <a:lnTo>
                  <a:pt x="0" y="35"/>
                </a:lnTo>
                <a:lnTo>
                  <a:pt x="2" y="40"/>
                </a:lnTo>
                <a:lnTo>
                  <a:pt x="5" y="43"/>
                </a:lnTo>
                <a:lnTo>
                  <a:pt x="8" y="44"/>
                </a:lnTo>
                <a:lnTo>
                  <a:pt x="12" y="46"/>
                </a:lnTo>
                <a:lnTo>
                  <a:pt x="16" y="47"/>
                </a:lnTo>
                <a:lnTo>
                  <a:pt x="21" y="47"/>
                </a:lnTo>
                <a:lnTo>
                  <a:pt x="24" y="46"/>
                </a:lnTo>
                <a:lnTo>
                  <a:pt x="28" y="44"/>
                </a:lnTo>
                <a:lnTo>
                  <a:pt x="34" y="41"/>
                </a:lnTo>
                <a:lnTo>
                  <a:pt x="39" y="40"/>
                </a:lnTo>
                <a:lnTo>
                  <a:pt x="45" y="37"/>
                </a:lnTo>
                <a:lnTo>
                  <a:pt x="49" y="35"/>
                </a:lnTo>
                <a:lnTo>
                  <a:pt x="55" y="32"/>
                </a:lnTo>
                <a:lnTo>
                  <a:pt x="59" y="29"/>
                </a:lnTo>
                <a:lnTo>
                  <a:pt x="65" y="28"/>
                </a:lnTo>
                <a:lnTo>
                  <a:pt x="70" y="25"/>
                </a:lnTo>
                <a:lnTo>
                  <a:pt x="70" y="24"/>
                </a:lnTo>
                <a:lnTo>
                  <a:pt x="71" y="24"/>
                </a:lnTo>
                <a:lnTo>
                  <a:pt x="71" y="22"/>
                </a:lnTo>
                <a:lnTo>
                  <a:pt x="71" y="21"/>
                </a:lnTo>
                <a:lnTo>
                  <a:pt x="71" y="19"/>
                </a:lnTo>
                <a:lnTo>
                  <a:pt x="71" y="18"/>
                </a:lnTo>
                <a:lnTo>
                  <a:pt x="68" y="13"/>
                </a:lnTo>
                <a:lnTo>
                  <a:pt x="65" y="10"/>
                </a:lnTo>
                <a:lnTo>
                  <a:pt x="62" y="7"/>
                </a:lnTo>
                <a:lnTo>
                  <a:pt x="59" y="4"/>
                </a:lnTo>
                <a:lnTo>
                  <a:pt x="56" y="1"/>
                </a:lnTo>
                <a:lnTo>
                  <a:pt x="52" y="0"/>
                </a:lnTo>
                <a:lnTo>
                  <a:pt x="49" y="0"/>
                </a:lnTo>
                <a:lnTo>
                  <a:pt x="45" y="1"/>
                </a:lnTo>
                <a:lnTo>
                  <a:pt x="40" y="4"/>
                </a:lnTo>
                <a:lnTo>
                  <a:pt x="37" y="7"/>
                </a:lnTo>
                <a:lnTo>
                  <a:pt x="36" y="10"/>
                </a:lnTo>
                <a:lnTo>
                  <a:pt x="33" y="13"/>
                </a:lnTo>
                <a:lnTo>
                  <a:pt x="31" y="18"/>
                </a:lnTo>
                <a:lnTo>
                  <a:pt x="28" y="21"/>
                </a:lnTo>
                <a:lnTo>
                  <a:pt x="25" y="24"/>
                </a:lnTo>
                <a:lnTo>
                  <a:pt x="22" y="26"/>
                </a:lnTo>
              </a:path>
            </a:pathLst>
          </a:custGeom>
          <a:solidFill>
            <a:srgbClr val="FFFF00"/>
          </a:solidFill>
          <a:ln w="4763">
            <a:solidFill>
              <a:srgbClr val="990000"/>
            </a:solidFill>
            <a:round/>
            <a:headEnd/>
            <a:tailEnd/>
          </a:ln>
        </p:spPr>
        <p:txBody>
          <a:bodyPr/>
          <a:lstStyle/>
          <a:p>
            <a:endParaRPr lang="en-US"/>
          </a:p>
        </p:txBody>
      </p:sp>
      <p:sp>
        <p:nvSpPr>
          <p:cNvPr id="53364" name="Freeform 115"/>
          <p:cNvSpPr>
            <a:spLocks/>
          </p:cNvSpPr>
          <p:nvPr/>
        </p:nvSpPr>
        <p:spPr bwMode="auto">
          <a:xfrm>
            <a:off x="6634163" y="4057654"/>
            <a:ext cx="100012" cy="47625"/>
          </a:xfrm>
          <a:custGeom>
            <a:avLst/>
            <a:gdLst>
              <a:gd name="T0" fmla="*/ 2147483647 w 71"/>
              <a:gd name="T1" fmla="*/ 0 h 30"/>
              <a:gd name="T2" fmla="*/ 2147483647 w 71"/>
              <a:gd name="T3" fmla="*/ 0 h 30"/>
              <a:gd name="T4" fmla="*/ 2147483647 w 71"/>
              <a:gd name="T5" fmla="*/ 2147483647 h 30"/>
              <a:gd name="T6" fmla="*/ 0 w 71"/>
              <a:gd name="T7" fmla="*/ 2147483647 h 30"/>
              <a:gd name="T8" fmla="*/ 2147483647 w 71"/>
              <a:gd name="T9" fmla="*/ 2147483647 h 30"/>
              <a:gd name="T10" fmla="*/ 2147483647 w 71"/>
              <a:gd name="T11" fmla="*/ 2147483647 h 30"/>
              <a:gd name="T12" fmla="*/ 2147483647 w 71"/>
              <a:gd name="T13" fmla="*/ 2147483647 h 30"/>
              <a:gd name="T14" fmla="*/ 2147483647 w 71"/>
              <a:gd name="T15" fmla="*/ 2147483647 h 30"/>
              <a:gd name="T16" fmla="*/ 2147483647 w 71"/>
              <a:gd name="T17" fmla="*/ 2147483647 h 30"/>
              <a:gd name="T18" fmla="*/ 2147483647 w 71"/>
              <a:gd name="T19" fmla="*/ 2147483647 h 30"/>
              <a:gd name="T20" fmla="*/ 2147483647 w 71"/>
              <a:gd name="T21" fmla="*/ 2147483647 h 30"/>
              <a:gd name="T22" fmla="*/ 2147483647 w 71"/>
              <a:gd name="T23" fmla="*/ 2147483647 h 30"/>
              <a:gd name="T24" fmla="*/ 2147483647 w 71"/>
              <a:gd name="T25" fmla="*/ 2147483647 h 30"/>
              <a:gd name="T26" fmla="*/ 2147483647 w 71"/>
              <a:gd name="T27" fmla="*/ 2147483647 h 30"/>
              <a:gd name="T28" fmla="*/ 2147483647 w 71"/>
              <a:gd name="T29" fmla="*/ 2147483647 h 30"/>
              <a:gd name="T30" fmla="*/ 2147483647 w 71"/>
              <a:gd name="T31" fmla="*/ 2147483647 h 30"/>
              <a:gd name="T32" fmla="*/ 2147483647 w 71"/>
              <a:gd name="T33" fmla="*/ 2147483647 h 30"/>
              <a:gd name="T34" fmla="*/ 2147483647 w 71"/>
              <a:gd name="T35" fmla="*/ 2147483647 h 30"/>
              <a:gd name="T36" fmla="*/ 2147483647 w 71"/>
              <a:gd name="T37" fmla="*/ 2147483647 h 30"/>
              <a:gd name="T38" fmla="*/ 2147483647 w 71"/>
              <a:gd name="T39" fmla="*/ 2147483647 h 30"/>
              <a:gd name="T40" fmla="*/ 2147483647 w 71"/>
              <a:gd name="T41" fmla="*/ 2147483647 h 30"/>
              <a:gd name="T42" fmla="*/ 2147483647 w 71"/>
              <a:gd name="T43" fmla="*/ 2147483647 h 30"/>
              <a:gd name="T44" fmla="*/ 2147483647 w 71"/>
              <a:gd name="T45" fmla="*/ 2147483647 h 30"/>
              <a:gd name="T46" fmla="*/ 2147483647 w 71"/>
              <a:gd name="T47" fmla="*/ 0 h 30"/>
              <a:gd name="T48" fmla="*/ 2147483647 w 71"/>
              <a:gd name="T49" fmla="*/ 2147483647 h 30"/>
              <a:gd name="T50" fmla="*/ 2147483647 w 71"/>
              <a:gd name="T51" fmla="*/ 2147483647 h 30"/>
              <a:gd name="T52" fmla="*/ 2147483647 w 71"/>
              <a:gd name="T53" fmla="*/ 2147483647 h 30"/>
              <a:gd name="T54" fmla="*/ 2147483647 w 71"/>
              <a:gd name="T55" fmla="*/ 2147483647 h 30"/>
              <a:gd name="T56" fmla="*/ 2147483647 w 71"/>
              <a:gd name="T57" fmla="*/ 2147483647 h 30"/>
              <a:gd name="T58" fmla="*/ 2147483647 w 71"/>
              <a:gd name="T59" fmla="*/ 2147483647 h 30"/>
              <a:gd name="T60" fmla="*/ 2147483647 w 71"/>
              <a:gd name="T61" fmla="*/ 2147483647 h 30"/>
              <a:gd name="T62" fmla="*/ 2147483647 w 71"/>
              <a:gd name="T63" fmla="*/ 0 h 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1"/>
              <a:gd name="T97" fmla="*/ 0 h 30"/>
              <a:gd name="T98" fmla="*/ 71 w 71"/>
              <a:gd name="T99" fmla="*/ 30 h 3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1" h="30">
                <a:moveTo>
                  <a:pt x="12" y="0"/>
                </a:moveTo>
                <a:lnTo>
                  <a:pt x="9" y="0"/>
                </a:lnTo>
                <a:lnTo>
                  <a:pt x="6" y="0"/>
                </a:lnTo>
                <a:lnTo>
                  <a:pt x="4" y="0"/>
                </a:lnTo>
                <a:lnTo>
                  <a:pt x="3" y="1"/>
                </a:lnTo>
                <a:lnTo>
                  <a:pt x="1" y="3"/>
                </a:lnTo>
                <a:lnTo>
                  <a:pt x="0" y="4"/>
                </a:lnTo>
                <a:lnTo>
                  <a:pt x="0" y="6"/>
                </a:lnTo>
                <a:lnTo>
                  <a:pt x="0" y="9"/>
                </a:lnTo>
                <a:lnTo>
                  <a:pt x="3" y="12"/>
                </a:lnTo>
                <a:lnTo>
                  <a:pt x="6" y="16"/>
                </a:lnTo>
                <a:lnTo>
                  <a:pt x="9" y="21"/>
                </a:lnTo>
                <a:lnTo>
                  <a:pt x="13" y="24"/>
                </a:lnTo>
                <a:lnTo>
                  <a:pt x="18" y="27"/>
                </a:lnTo>
                <a:lnTo>
                  <a:pt x="22" y="28"/>
                </a:lnTo>
                <a:lnTo>
                  <a:pt x="27" y="28"/>
                </a:lnTo>
                <a:lnTo>
                  <a:pt x="32" y="27"/>
                </a:lnTo>
                <a:lnTo>
                  <a:pt x="35" y="27"/>
                </a:lnTo>
                <a:lnTo>
                  <a:pt x="38" y="27"/>
                </a:lnTo>
                <a:lnTo>
                  <a:pt x="41" y="27"/>
                </a:lnTo>
                <a:lnTo>
                  <a:pt x="44" y="28"/>
                </a:lnTo>
                <a:lnTo>
                  <a:pt x="47" y="30"/>
                </a:lnTo>
                <a:lnTo>
                  <a:pt x="50" y="30"/>
                </a:lnTo>
                <a:lnTo>
                  <a:pt x="52" y="30"/>
                </a:lnTo>
                <a:lnTo>
                  <a:pt x="55" y="30"/>
                </a:lnTo>
                <a:lnTo>
                  <a:pt x="58" y="30"/>
                </a:lnTo>
                <a:lnTo>
                  <a:pt x="59" y="28"/>
                </a:lnTo>
                <a:lnTo>
                  <a:pt x="61" y="27"/>
                </a:lnTo>
                <a:lnTo>
                  <a:pt x="64" y="25"/>
                </a:lnTo>
                <a:lnTo>
                  <a:pt x="65" y="24"/>
                </a:lnTo>
                <a:lnTo>
                  <a:pt x="67" y="22"/>
                </a:lnTo>
                <a:lnTo>
                  <a:pt x="68" y="19"/>
                </a:lnTo>
                <a:lnTo>
                  <a:pt x="69" y="18"/>
                </a:lnTo>
                <a:lnTo>
                  <a:pt x="69" y="16"/>
                </a:lnTo>
                <a:lnTo>
                  <a:pt x="69" y="15"/>
                </a:lnTo>
                <a:lnTo>
                  <a:pt x="71" y="13"/>
                </a:lnTo>
                <a:lnTo>
                  <a:pt x="71" y="12"/>
                </a:lnTo>
                <a:lnTo>
                  <a:pt x="71" y="10"/>
                </a:lnTo>
                <a:lnTo>
                  <a:pt x="71" y="9"/>
                </a:lnTo>
                <a:lnTo>
                  <a:pt x="69" y="7"/>
                </a:lnTo>
                <a:lnTo>
                  <a:pt x="69" y="6"/>
                </a:lnTo>
                <a:lnTo>
                  <a:pt x="68" y="4"/>
                </a:lnTo>
                <a:lnTo>
                  <a:pt x="67" y="3"/>
                </a:lnTo>
                <a:lnTo>
                  <a:pt x="65" y="1"/>
                </a:lnTo>
                <a:lnTo>
                  <a:pt x="64" y="1"/>
                </a:lnTo>
                <a:lnTo>
                  <a:pt x="62" y="0"/>
                </a:lnTo>
                <a:lnTo>
                  <a:pt x="61" y="0"/>
                </a:lnTo>
                <a:lnTo>
                  <a:pt x="58" y="0"/>
                </a:lnTo>
                <a:lnTo>
                  <a:pt x="56" y="1"/>
                </a:lnTo>
                <a:lnTo>
                  <a:pt x="53" y="1"/>
                </a:lnTo>
                <a:lnTo>
                  <a:pt x="50" y="1"/>
                </a:lnTo>
                <a:lnTo>
                  <a:pt x="47" y="1"/>
                </a:lnTo>
                <a:lnTo>
                  <a:pt x="46" y="3"/>
                </a:lnTo>
                <a:lnTo>
                  <a:pt x="43" y="3"/>
                </a:lnTo>
                <a:lnTo>
                  <a:pt x="40" y="3"/>
                </a:lnTo>
                <a:lnTo>
                  <a:pt x="38" y="3"/>
                </a:lnTo>
                <a:lnTo>
                  <a:pt x="34" y="3"/>
                </a:lnTo>
                <a:lnTo>
                  <a:pt x="31" y="3"/>
                </a:lnTo>
                <a:lnTo>
                  <a:pt x="28" y="3"/>
                </a:lnTo>
                <a:lnTo>
                  <a:pt x="25" y="1"/>
                </a:lnTo>
                <a:lnTo>
                  <a:pt x="22" y="1"/>
                </a:lnTo>
                <a:lnTo>
                  <a:pt x="18" y="0"/>
                </a:lnTo>
                <a:lnTo>
                  <a:pt x="15" y="0"/>
                </a:lnTo>
                <a:lnTo>
                  <a:pt x="12"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5" name="Freeform 116"/>
          <p:cNvSpPr>
            <a:spLocks/>
          </p:cNvSpPr>
          <p:nvPr/>
        </p:nvSpPr>
        <p:spPr bwMode="auto">
          <a:xfrm>
            <a:off x="6634163" y="4057654"/>
            <a:ext cx="100012" cy="47625"/>
          </a:xfrm>
          <a:custGeom>
            <a:avLst/>
            <a:gdLst>
              <a:gd name="T0" fmla="*/ 2147483647 w 71"/>
              <a:gd name="T1" fmla="*/ 0 h 30"/>
              <a:gd name="T2" fmla="*/ 2147483647 w 71"/>
              <a:gd name="T3" fmla="*/ 0 h 30"/>
              <a:gd name="T4" fmla="*/ 2147483647 w 71"/>
              <a:gd name="T5" fmla="*/ 2147483647 h 30"/>
              <a:gd name="T6" fmla="*/ 0 w 71"/>
              <a:gd name="T7" fmla="*/ 2147483647 h 30"/>
              <a:gd name="T8" fmla="*/ 2147483647 w 71"/>
              <a:gd name="T9" fmla="*/ 2147483647 h 30"/>
              <a:gd name="T10" fmla="*/ 2147483647 w 71"/>
              <a:gd name="T11" fmla="*/ 2147483647 h 30"/>
              <a:gd name="T12" fmla="*/ 2147483647 w 71"/>
              <a:gd name="T13" fmla="*/ 2147483647 h 30"/>
              <a:gd name="T14" fmla="*/ 2147483647 w 71"/>
              <a:gd name="T15" fmla="*/ 2147483647 h 30"/>
              <a:gd name="T16" fmla="*/ 2147483647 w 71"/>
              <a:gd name="T17" fmla="*/ 2147483647 h 30"/>
              <a:gd name="T18" fmla="*/ 2147483647 w 71"/>
              <a:gd name="T19" fmla="*/ 2147483647 h 30"/>
              <a:gd name="T20" fmla="*/ 2147483647 w 71"/>
              <a:gd name="T21" fmla="*/ 2147483647 h 30"/>
              <a:gd name="T22" fmla="*/ 2147483647 w 71"/>
              <a:gd name="T23" fmla="*/ 2147483647 h 30"/>
              <a:gd name="T24" fmla="*/ 2147483647 w 71"/>
              <a:gd name="T25" fmla="*/ 2147483647 h 30"/>
              <a:gd name="T26" fmla="*/ 2147483647 w 71"/>
              <a:gd name="T27" fmla="*/ 2147483647 h 30"/>
              <a:gd name="T28" fmla="*/ 2147483647 w 71"/>
              <a:gd name="T29" fmla="*/ 2147483647 h 30"/>
              <a:gd name="T30" fmla="*/ 2147483647 w 71"/>
              <a:gd name="T31" fmla="*/ 2147483647 h 30"/>
              <a:gd name="T32" fmla="*/ 2147483647 w 71"/>
              <a:gd name="T33" fmla="*/ 2147483647 h 30"/>
              <a:gd name="T34" fmla="*/ 2147483647 w 71"/>
              <a:gd name="T35" fmla="*/ 2147483647 h 30"/>
              <a:gd name="T36" fmla="*/ 2147483647 w 71"/>
              <a:gd name="T37" fmla="*/ 2147483647 h 30"/>
              <a:gd name="T38" fmla="*/ 2147483647 w 71"/>
              <a:gd name="T39" fmla="*/ 2147483647 h 30"/>
              <a:gd name="T40" fmla="*/ 2147483647 w 71"/>
              <a:gd name="T41" fmla="*/ 2147483647 h 30"/>
              <a:gd name="T42" fmla="*/ 2147483647 w 71"/>
              <a:gd name="T43" fmla="*/ 2147483647 h 30"/>
              <a:gd name="T44" fmla="*/ 2147483647 w 71"/>
              <a:gd name="T45" fmla="*/ 2147483647 h 30"/>
              <a:gd name="T46" fmla="*/ 2147483647 w 71"/>
              <a:gd name="T47" fmla="*/ 0 h 30"/>
              <a:gd name="T48" fmla="*/ 2147483647 w 71"/>
              <a:gd name="T49" fmla="*/ 2147483647 h 30"/>
              <a:gd name="T50" fmla="*/ 2147483647 w 71"/>
              <a:gd name="T51" fmla="*/ 2147483647 h 30"/>
              <a:gd name="T52" fmla="*/ 2147483647 w 71"/>
              <a:gd name="T53" fmla="*/ 2147483647 h 30"/>
              <a:gd name="T54" fmla="*/ 2147483647 w 71"/>
              <a:gd name="T55" fmla="*/ 2147483647 h 30"/>
              <a:gd name="T56" fmla="*/ 2147483647 w 71"/>
              <a:gd name="T57" fmla="*/ 2147483647 h 30"/>
              <a:gd name="T58" fmla="*/ 2147483647 w 71"/>
              <a:gd name="T59" fmla="*/ 2147483647 h 30"/>
              <a:gd name="T60" fmla="*/ 2147483647 w 71"/>
              <a:gd name="T61" fmla="*/ 2147483647 h 30"/>
              <a:gd name="T62" fmla="*/ 2147483647 w 71"/>
              <a:gd name="T63" fmla="*/ 0 h 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1"/>
              <a:gd name="T97" fmla="*/ 0 h 30"/>
              <a:gd name="T98" fmla="*/ 71 w 71"/>
              <a:gd name="T99" fmla="*/ 30 h 3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1" h="30">
                <a:moveTo>
                  <a:pt x="12" y="0"/>
                </a:moveTo>
                <a:lnTo>
                  <a:pt x="9" y="0"/>
                </a:lnTo>
                <a:lnTo>
                  <a:pt x="6" y="0"/>
                </a:lnTo>
                <a:lnTo>
                  <a:pt x="4" y="0"/>
                </a:lnTo>
                <a:lnTo>
                  <a:pt x="3" y="1"/>
                </a:lnTo>
                <a:lnTo>
                  <a:pt x="1" y="3"/>
                </a:lnTo>
                <a:lnTo>
                  <a:pt x="0" y="4"/>
                </a:lnTo>
                <a:lnTo>
                  <a:pt x="0" y="6"/>
                </a:lnTo>
                <a:lnTo>
                  <a:pt x="0" y="9"/>
                </a:lnTo>
                <a:lnTo>
                  <a:pt x="3" y="12"/>
                </a:lnTo>
                <a:lnTo>
                  <a:pt x="6" y="16"/>
                </a:lnTo>
                <a:lnTo>
                  <a:pt x="9" y="21"/>
                </a:lnTo>
                <a:lnTo>
                  <a:pt x="13" y="24"/>
                </a:lnTo>
                <a:lnTo>
                  <a:pt x="18" y="27"/>
                </a:lnTo>
                <a:lnTo>
                  <a:pt x="22" y="28"/>
                </a:lnTo>
                <a:lnTo>
                  <a:pt x="27" y="28"/>
                </a:lnTo>
                <a:lnTo>
                  <a:pt x="32" y="27"/>
                </a:lnTo>
                <a:lnTo>
                  <a:pt x="35" y="27"/>
                </a:lnTo>
                <a:lnTo>
                  <a:pt x="38" y="27"/>
                </a:lnTo>
                <a:lnTo>
                  <a:pt x="41" y="27"/>
                </a:lnTo>
                <a:lnTo>
                  <a:pt x="44" y="28"/>
                </a:lnTo>
                <a:lnTo>
                  <a:pt x="47" y="30"/>
                </a:lnTo>
                <a:lnTo>
                  <a:pt x="50" y="30"/>
                </a:lnTo>
                <a:lnTo>
                  <a:pt x="52" y="30"/>
                </a:lnTo>
                <a:lnTo>
                  <a:pt x="55" y="30"/>
                </a:lnTo>
                <a:lnTo>
                  <a:pt x="58" y="30"/>
                </a:lnTo>
                <a:lnTo>
                  <a:pt x="59" y="28"/>
                </a:lnTo>
                <a:lnTo>
                  <a:pt x="61" y="27"/>
                </a:lnTo>
                <a:lnTo>
                  <a:pt x="64" y="25"/>
                </a:lnTo>
                <a:lnTo>
                  <a:pt x="65" y="24"/>
                </a:lnTo>
                <a:lnTo>
                  <a:pt x="67" y="22"/>
                </a:lnTo>
                <a:lnTo>
                  <a:pt x="68" y="19"/>
                </a:lnTo>
                <a:lnTo>
                  <a:pt x="69" y="18"/>
                </a:lnTo>
                <a:lnTo>
                  <a:pt x="69" y="16"/>
                </a:lnTo>
                <a:lnTo>
                  <a:pt x="69" y="15"/>
                </a:lnTo>
                <a:lnTo>
                  <a:pt x="71" y="13"/>
                </a:lnTo>
                <a:lnTo>
                  <a:pt x="71" y="12"/>
                </a:lnTo>
                <a:lnTo>
                  <a:pt x="71" y="10"/>
                </a:lnTo>
                <a:lnTo>
                  <a:pt x="71" y="9"/>
                </a:lnTo>
                <a:lnTo>
                  <a:pt x="69" y="7"/>
                </a:lnTo>
                <a:lnTo>
                  <a:pt x="69" y="6"/>
                </a:lnTo>
                <a:lnTo>
                  <a:pt x="68" y="4"/>
                </a:lnTo>
                <a:lnTo>
                  <a:pt x="67" y="3"/>
                </a:lnTo>
                <a:lnTo>
                  <a:pt x="65" y="1"/>
                </a:lnTo>
                <a:lnTo>
                  <a:pt x="64" y="1"/>
                </a:lnTo>
                <a:lnTo>
                  <a:pt x="62" y="0"/>
                </a:lnTo>
                <a:lnTo>
                  <a:pt x="61" y="0"/>
                </a:lnTo>
                <a:lnTo>
                  <a:pt x="58" y="0"/>
                </a:lnTo>
                <a:lnTo>
                  <a:pt x="56" y="1"/>
                </a:lnTo>
                <a:lnTo>
                  <a:pt x="53" y="1"/>
                </a:lnTo>
                <a:lnTo>
                  <a:pt x="50" y="1"/>
                </a:lnTo>
                <a:lnTo>
                  <a:pt x="47" y="1"/>
                </a:lnTo>
                <a:lnTo>
                  <a:pt x="46" y="3"/>
                </a:lnTo>
                <a:lnTo>
                  <a:pt x="43" y="3"/>
                </a:lnTo>
                <a:lnTo>
                  <a:pt x="40" y="3"/>
                </a:lnTo>
                <a:lnTo>
                  <a:pt x="38" y="3"/>
                </a:lnTo>
                <a:lnTo>
                  <a:pt x="34" y="3"/>
                </a:lnTo>
                <a:lnTo>
                  <a:pt x="31" y="3"/>
                </a:lnTo>
                <a:lnTo>
                  <a:pt x="28" y="3"/>
                </a:lnTo>
                <a:lnTo>
                  <a:pt x="25" y="1"/>
                </a:lnTo>
                <a:lnTo>
                  <a:pt x="22" y="1"/>
                </a:lnTo>
                <a:lnTo>
                  <a:pt x="18" y="0"/>
                </a:lnTo>
                <a:lnTo>
                  <a:pt x="15" y="0"/>
                </a:lnTo>
                <a:lnTo>
                  <a:pt x="12" y="0"/>
                </a:lnTo>
              </a:path>
            </a:pathLst>
          </a:custGeom>
          <a:solidFill>
            <a:srgbClr val="FFFF00"/>
          </a:solidFill>
          <a:ln w="4763">
            <a:solidFill>
              <a:srgbClr val="990000"/>
            </a:solidFill>
            <a:round/>
            <a:headEnd/>
            <a:tailEnd/>
          </a:ln>
        </p:spPr>
        <p:txBody>
          <a:bodyPr/>
          <a:lstStyle/>
          <a:p>
            <a:endParaRPr lang="en-US"/>
          </a:p>
        </p:txBody>
      </p:sp>
      <p:sp>
        <p:nvSpPr>
          <p:cNvPr id="53366" name="Freeform 117"/>
          <p:cNvSpPr>
            <a:spLocks/>
          </p:cNvSpPr>
          <p:nvPr/>
        </p:nvSpPr>
        <p:spPr bwMode="auto">
          <a:xfrm>
            <a:off x="6727829" y="4073529"/>
            <a:ext cx="98425" cy="73025"/>
          </a:xfrm>
          <a:custGeom>
            <a:avLst/>
            <a:gdLst>
              <a:gd name="T0" fmla="*/ 2147483647 w 69"/>
              <a:gd name="T1" fmla="*/ 2147483647 h 46"/>
              <a:gd name="T2" fmla="*/ 2147483647 w 69"/>
              <a:gd name="T3" fmla="*/ 2147483647 h 46"/>
              <a:gd name="T4" fmla="*/ 2147483647 w 69"/>
              <a:gd name="T5" fmla="*/ 2147483647 h 46"/>
              <a:gd name="T6" fmla="*/ 2147483647 w 69"/>
              <a:gd name="T7" fmla="*/ 2147483647 h 46"/>
              <a:gd name="T8" fmla="*/ 0 w 69"/>
              <a:gd name="T9" fmla="*/ 2147483647 h 46"/>
              <a:gd name="T10" fmla="*/ 0 w 69"/>
              <a:gd name="T11" fmla="*/ 2147483647 h 46"/>
              <a:gd name="T12" fmla="*/ 0 w 69"/>
              <a:gd name="T13" fmla="*/ 2147483647 h 46"/>
              <a:gd name="T14" fmla="*/ 0 w 69"/>
              <a:gd name="T15" fmla="*/ 2147483647 h 46"/>
              <a:gd name="T16" fmla="*/ 0 w 69"/>
              <a:gd name="T17" fmla="*/ 2147483647 h 46"/>
              <a:gd name="T18" fmla="*/ 2147483647 w 69"/>
              <a:gd name="T19" fmla="*/ 2147483647 h 46"/>
              <a:gd name="T20" fmla="*/ 2147483647 w 69"/>
              <a:gd name="T21" fmla="*/ 2147483647 h 46"/>
              <a:gd name="T22" fmla="*/ 2147483647 w 69"/>
              <a:gd name="T23" fmla="*/ 2147483647 h 46"/>
              <a:gd name="T24" fmla="*/ 2147483647 w 69"/>
              <a:gd name="T25" fmla="*/ 2147483647 h 46"/>
              <a:gd name="T26" fmla="*/ 2147483647 w 69"/>
              <a:gd name="T27" fmla="*/ 2147483647 h 46"/>
              <a:gd name="T28" fmla="*/ 2147483647 w 69"/>
              <a:gd name="T29" fmla="*/ 2147483647 h 46"/>
              <a:gd name="T30" fmla="*/ 2147483647 w 69"/>
              <a:gd name="T31" fmla="*/ 2147483647 h 46"/>
              <a:gd name="T32" fmla="*/ 2147483647 w 69"/>
              <a:gd name="T33" fmla="*/ 2147483647 h 46"/>
              <a:gd name="T34" fmla="*/ 2147483647 w 69"/>
              <a:gd name="T35" fmla="*/ 2147483647 h 46"/>
              <a:gd name="T36" fmla="*/ 2147483647 w 69"/>
              <a:gd name="T37" fmla="*/ 2147483647 h 46"/>
              <a:gd name="T38" fmla="*/ 2147483647 w 69"/>
              <a:gd name="T39" fmla="*/ 2147483647 h 46"/>
              <a:gd name="T40" fmla="*/ 2147483647 w 69"/>
              <a:gd name="T41" fmla="*/ 2147483647 h 46"/>
              <a:gd name="T42" fmla="*/ 2147483647 w 69"/>
              <a:gd name="T43" fmla="*/ 2147483647 h 46"/>
              <a:gd name="T44" fmla="*/ 2147483647 w 69"/>
              <a:gd name="T45" fmla="*/ 2147483647 h 46"/>
              <a:gd name="T46" fmla="*/ 2147483647 w 69"/>
              <a:gd name="T47" fmla="*/ 2147483647 h 46"/>
              <a:gd name="T48" fmla="*/ 2147483647 w 69"/>
              <a:gd name="T49" fmla="*/ 2147483647 h 46"/>
              <a:gd name="T50" fmla="*/ 2147483647 w 69"/>
              <a:gd name="T51" fmla="*/ 2147483647 h 46"/>
              <a:gd name="T52" fmla="*/ 2147483647 w 69"/>
              <a:gd name="T53" fmla="*/ 2147483647 h 46"/>
              <a:gd name="T54" fmla="*/ 2147483647 w 69"/>
              <a:gd name="T55" fmla="*/ 2147483647 h 46"/>
              <a:gd name="T56" fmla="*/ 2147483647 w 69"/>
              <a:gd name="T57" fmla="*/ 2147483647 h 46"/>
              <a:gd name="T58" fmla="*/ 2147483647 w 69"/>
              <a:gd name="T59" fmla="*/ 2147483647 h 46"/>
              <a:gd name="T60" fmla="*/ 2147483647 w 69"/>
              <a:gd name="T61" fmla="*/ 2147483647 h 46"/>
              <a:gd name="T62" fmla="*/ 2147483647 w 69"/>
              <a:gd name="T63" fmla="*/ 2147483647 h 46"/>
              <a:gd name="T64" fmla="*/ 2147483647 w 69"/>
              <a:gd name="T65" fmla="*/ 2147483647 h 46"/>
              <a:gd name="T66" fmla="*/ 2147483647 w 69"/>
              <a:gd name="T67" fmla="*/ 2147483647 h 46"/>
              <a:gd name="T68" fmla="*/ 2147483647 w 69"/>
              <a:gd name="T69" fmla="*/ 2147483647 h 46"/>
              <a:gd name="T70" fmla="*/ 2147483647 w 69"/>
              <a:gd name="T71" fmla="*/ 2147483647 h 46"/>
              <a:gd name="T72" fmla="*/ 2147483647 w 69"/>
              <a:gd name="T73" fmla="*/ 2147483647 h 46"/>
              <a:gd name="T74" fmla="*/ 2147483647 w 69"/>
              <a:gd name="T75" fmla="*/ 2147483647 h 46"/>
              <a:gd name="T76" fmla="*/ 2147483647 w 69"/>
              <a:gd name="T77" fmla="*/ 2147483647 h 46"/>
              <a:gd name="T78" fmla="*/ 2147483647 w 69"/>
              <a:gd name="T79" fmla="*/ 2147483647 h 46"/>
              <a:gd name="T80" fmla="*/ 2147483647 w 69"/>
              <a:gd name="T81" fmla="*/ 2147483647 h 46"/>
              <a:gd name="T82" fmla="*/ 2147483647 w 69"/>
              <a:gd name="T83" fmla="*/ 2147483647 h 46"/>
              <a:gd name="T84" fmla="*/ 2147483647 w 69"/>
              <a:gd name="T85" fmla="*/ 2147483647 h 46"/>
              <a:gd name="T86" fmla="*/ 2147483647 w 69"/>
              <a:gd name="T87" fmla="*/ 2147483647 h 46"/>
              <a:gd name="T88" fmla="*/ 2147483647 w 69"/>
              <a:gd name="T89" fmla="*/ 2147483647 h 46"/>
              <a:gd name="T90" fmla="*/ 2147483647 w 69"/>
              <a:gd name="T91" fmla="*/ 2147483647 h 46"/>
              <a:gd name="T92" fmla="*/ 2147483647 w 69"/>
              <a:gd name="T93" fmla="*/ 2147483647 h 46"/>
              <a:gd name="T94" fmla="*/ 2147483647 w 69"/>
              <a:gd name="T95" fmla="*/ 2147483647 h 46"/>
              <a:gd name="T96" fmla="*/ 2147483647 w 69"/>
              <a:gd name="T97" fmla="*/ 0 h 46"/>
              <a:gd name="T98" fmla="*/ 2147483647 w 69"/>
              <a:gd name="T99" fmla="*/ 0 h 46"/>
              <a:gd name="T100" fmla="*/ 2147483647 w 69"/>
              <a:gd name="T101" fmla="*/ 0 h 46"/>
              <a:gd name="T102" fmla="*/ 2147483647 w 69"/>
              <a:gd name="T103" fmla="*/ 2147483647 h 46"/>
              <a:gd name="T104" fmla="*/ 2147483647 w 69"/>
              <a:gd name="T105" fmla="*/ 2147483647 h 46"/>
              <a:gd name="T106" fmla="*/ 2147483647 w 69"/>
              <a:gd name="T107" fmla="*/ 2147483647 h 46"/>
              <a:gd name="T108" fmla="*/ 2147483647 w 69"/>
              <a:gd name="T109" fmla="*/ 2147483647 h 46"/>
              <a:gd name="T110" fmla="*/ 2147483647 w 69"/>
              <a:gd name="T111" fmla="*/ 2147483647 h 46"/>
              <a:gd name="T112" fmla="*/ 2147483647 w 69"/>
              <a:gd name="T113" fmla="*/ 2147483647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
              <a:gd name="T172" fmla="*/ 0 h 46"/>
              <a:gd name="T173" fmla="*/ 69 w 6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 h="46">
                <a:moveTo>
                  <a:pt x="4" y="17"/>
                </a:moveTo>
                <a:lnTo>
                  <a:pt x="2" y="18"/>
                </a:lnTo>
                <a:lnTo>
                  <a:pt x="1" y="20"/>
                </a:lnTo>
                <a:lnTo>
                  <a:pt x="0" y="21"/>
                </a:lnTo>
                <a:lnTo>
                  <a:pt x="0" y="23"/>
                </a:lnTo>
                <a:lnTo>
                  <a:pt x="0" y="24"/>
                </a:lnTo>
                <a:lnTo>
                  <a:pt x="0" y="26"/>
                </a:lnTo>
                <a:lnTo>
                  <a:pt x="0" y="27"/>
                </a:lnTo>
                <a:lnTo>
                  <a:pt x="2" y="31"/>
                </a:lnTo>
                <a:lnTo>
                  <a:pt x="7" y="34"/>
                </a:lnTo>
                <a:lnTo>
                  <a:pt x="10" y="39"/>
                </a:lnTo>
                <a:lnTo>
                  <a:pt x="16" y="42"/>
                </a:lnTo>
                <a:lnTo>
                  <a:pt x="20" y="43"/>
                </a:lnTo>
                <a:lnTo>
                  <a:pt x="26" y="45"/>
                </a:lnTo>
                <a:lnTo>
                  <a:pt x="31" y="46"/>
                </a:lnTo>
                <a:lnTo>
                  <a:pt x="36" y="46"/>
                </a:lnTo>
                <a:lnTo>
                  <a:pt x="41" y="45"/>
                </a:lnTo>
                <a:lnTo>
                  <a:pt x="45" y="45"/>
                </a:lnTo>
                <a:lnTo>
                  <a:pt x="50" y="45"/>
                </a:lnTo>
                <a:lnTo>
                  <a:pt x="53" y="45"/>
                </a:lnTo>
                <a:lnTo>
                  <a:pt x="57" y="43"/>
                </a:lnTo>
                <a:lnTo>
                  <a:pt x="60" y="42"/>
                </a:lnTo>
                <a:lnTo>
                  <a:pt x="63" y="39"/>
                </a:lnTo>
                <a:lnTo>
                  <a:pt x="66" y="36"/>
                </a:lnTo>
                <a:lnTo>
                  <a:pt x="68" y="34"/>
                </a:lnTo>
                <a:lnTo>
                  <a:pt x="69" y="31"/>
                </a:lnTo>
                <a:lnTo>
                  <a:pt x="69" y="28"/>
                </a:lnTo>
                <a:lnTo>
                  <a:pt x="69" y="26"/>
                </a:lnTo>
                <a:lnTo>
                  <a:pt x="69" y="23"/>
                </a:lnTo>
                <a:lnTo>
                  <a:pt x="69" y="20"/>
                </a:lnTo>
                <a:lnTo>
                  <a:pt x="69" y="17"/>
                </a:lnTo>
                <a:lnTo>
                  <a:pt x="69" y="15"/>
                </a:lnTo>
                <a:lnTo>
                  <a:pt x="69" y="12"/>
                </a:lnTo>
                <a:lnTo>
                  <a:pt x="69" y="11"/>
                </a:lnTo>
                <a:lnTo>
                  <a:pt x="69" y="9"/>
                </a:lnTo>
                <a:lnTo>
                  <a:pt x="68" y="6"/>
                </a:lnTo>
                <a:lnTo>
                  <a:pt x="68" y="5"/>
                </a:lnTo>
                <a:lnTo>
                  <a:pt x="66" y="5"/>
                </a:lnTo>
                <a:lnTo>
                  <a:pt x="65" y="3"/>
                </a:lnTo>
                <a:lnTo>
                  <a:pt x="63" y="3"/>
                </a:lnTo>
                <a:lnTo>
                  <a:pt x="59" y="2"/>
                </a:lnTo>
                <a:lnTo>
                  <a:pt x="54" y="2"/>
                </a:lnTo>
                <a:lnTo>
                  <a:pt x="50" y="2"/>
                </a:lnTo>
                <a:lnTo>
                  <a:pt x="45" y="2"/>
                </a:lnTo>
                <a:lnTo>
                  <a:pt x="41" y="2"/>
                </a:lnTo>
                <a:lnTo>
                  <a:pt x="36" y="2"/>
                </a:lnTo>
                <a:lnTo>
                  <a:pt x="32" y="2"/>
                </a:lnTo>
                <a:lnTo>
                  <a:pt x="28" y="0"/>
                </a:lnTo>
                <a:lnTo>
                  <a:pt x="25" y="0"/>
                </a:lnTo>
                <a:lnTo>
                  <a:pt x="20" y="0"/>
                </a:lnTo>
                <a:lnTo>
                  <a:pt x="16" y="2"/>
                </a:lnTo>
                <a:lnTo>
                  <a:pt x="13" y="3"/>
                </a:lnTo>
                <a:lnTo>
                  <a:pt x="10" y="6"/>
                </a:lnTo>
                <a:lnTo>
                  <a:pt x="7" y="9"/>
                </a:lnTo>
                <a:lnTo>
                  <a:pt x="5" y="12"/>
                </a:lnTo>
                <a:lnTo>
                  <a:pt x="4" y="1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7" name="Freeform 118"/>
          <p:cNvSpPr>
            <a:spLocks/>
          </p:cNvSpPr>
          <p:nvPr/>
        </p:nvSpPr>
        <p:spPr bwMode="auto">
          <a:xfrm>
            <a:off x="6727829" y="4073529"/>
            <a:ext cx="98425" cy="73025"/>
          </a:xfrm>
          <a:custGeom>
            <a:avLst/>
            <a:gdLst>
              <a:gd name="T0" fmla="*/ 2147483647 w 69"/>
              <a:gd name="T1" fmla="*/ 2147483647 h 46"/>
              <a:gd name="T2" fmla="*/ 2147483647 w 69"/>
              <a:gd name="T3" fmla="*/ 2147483647 h 46"/>
              <a:gd name="T4" fmla="*/ 2147483647 w 69"/>
              <a:gd name="T5" fmla="*/ 2147483647 h 46"/>
              <a:gd name="T6" fmla="*/ 2147483647 w 69"/>
              <a:gd name="T7" fmla="*/ 2147483647 h 46"/>
              <a:gd name="T8" fmla="*/ 0 w 69"/>
              <a:gd name="T9" fmla="*/ 2147483647 h 46"/>
              <a:gd name="T10" fmla="*/ 0 w 69"/>
              <a:gd name="T11" fmla="*/ 2147483647 h 46"/>
              <a:gd name="T12" fmla="*/ 0 w 69"/>
              <a:gd name="T13" fmla="*/ 2147483647 h 46"/>
              <a:gd name="T14" fmla="*/ 0 w 69"/>
              <a:gd name="T15" fmla="*/ 2147483647 h 46"/>
              <a:gd name="T16" fmla="*/ 0 w 69"/>
              <a:gd name="T17" fmla="*/ 2147483647 h 46"/>
              <a:gd name="T18" fmla="*/ 2147483647 w 69"/>
              <a:gd name="T19" fmla="*/ 2147483647 h 46"/>
              <a:gd name="T20" fmla="*/ 2147483647 w 69"/>
              <a:gd name="T21" fmla="*/ 2147483647 h 46"/>
              <a:gd name="T22" fmla="*/ 2147483647 w 69"/>
              <a:gd name="T23" fmla="*/ 2147483647 h 46"/>
              <a:gd name="T24" fmla="*/ 2147483647 w 69"/>
              <a:gd name="T25" fmla="*/ 2147483647 h 46"/>
              <a:gd name="T26" fmla="*/ 2147483647 w 69"/>
              <a:gd name="T27" fmla="*/ 2147483647 h 46"/>
              <a:gd name="T28" fmla="*/ 2147483647 w 69"/>
              <a:gd name="T29" fmla="*/ 2147483647 h 46"/>
              <a:gd name="T30" fmla="*/ 2147483647 w 69"/>
              <a:gd name="T31" fmla="*/ 2147483647 h 46"/>
              <a:gd name="T32" fmla="*/ 2147483647 w 69"/>
              <a:gd name="T33" fmla="*/ 2147483647 h 46"/>
              <a:gd name="T34" fmla="*/ 2147483647 w 69"/>
              <a:gd name="T35" fmla="*/ 2147483647 h 46"/>
              <a:gd name="T36" fmla="*/ 2147483647 w 69"/>
              <a:gd name="T37" fmla="*/ 2147483647 h 46"/>
              <a:gd name="T38" fmla="*/ 2147483647 w 69"/>
              <a:gd name="T39" fmla="*/ 2147483647 h 46"/>
              <a:gd name="T40" fmla="*/ 2147483647 w 69"/>
              <a:gd name="T41" fmla="*/ 2147483647 h 46"/>
              <a:gd name="T42" fmla="*/ 2147483647 w 69"/>
              <a:gd name="T43" fmla="*/ 2147483647 h 46"/>
              <a:gd name="T44" fmla="*/ 2147483647 w 69"/>
              <a:gd name="T45" fmla="*/ 2147483647 h 46"/>
              <a:gd name="T46" fmla="*/ 2147483647 w 69"/>
              <a:gd name="T47" fmla="*/ 2147483647 h 46"/>
              <a:gd name="T48" fmla="*/ 2147483647 w 69"/>
              <a:gd name="T49" fmla="*/ 2147483647 h 46"/>
              <a:gd name="T50" fmla="*/ 2147483647 w 69"/>
              <a:gd name="T51" fmla="*/ 2147483647 h 46"/>
              <a:gd name="T52" fmla="*/ 2147483647 w 69"/>
              <a:gd name="T53" fmla="*/ 2147483647 h 46"/>
              <a:gd name="T54" fmla="*/ 2147483647 w 69"/>
              <a:gd name="T55" fmla="*/ 2147483647 h 46"/>
              <a:gd name="T56" fmla="*/ 2147483647 w 69"/>
              <a:gd name="T57" fmla="*/ 2147483647 h 46"/>
              <a:gd name="T58" fmla="*/ 2147483647 w 69"/>
              <a:gd name="T59" fmla="*/ 2147483647 h 46"/>
              <a:gd name="T60" fmla="*/ 2147483647 w 69"/>
              <a:gd name="T61" fmla="*/ 2147483647 h 46"/>
              <a:gd name="T62" fmla="*/ 2147483647 w 69"/>
              <a:gd name="T63" fmla="*/ 2147483647 h 46"/>
              <a:gd name="T64" fmla="*/ 2147483647 w 69"/>
              <a:gd name="T65" fmla="*/ 2147483647 h 46"/>
              <a:gd name="T66" fmla="*/ 2147483647 w 69"/>
              <a:gd name="T67" fmla="*/ 2147483647 h 46"/>
              <a:gd name="T68" fmla="*/ 2147483647 w 69"/>
              <a:gd name="T69" fmla="*/ 2147483647 h 46"/>
              <a:gd name="T70" fmla="*/ 2147483647 w 69"/>
              <a:gd name="T71" fmla="*/ 2147483647 h 46"/>
              <a:gd name="T72" fmla="*/ 2147483647 w 69"/>
              <a:gd name="T73" fmla="*/ 2147483647 h 46"/>
              <a:gd name="T74" fmla="*/ 2147483647 w 69"/>
              <a:gd name="T75" fmla="*/ 2147483647 h 46"/>
              <a:gd name="T76" fmla="*/ 2147483647 w 69"/>
              <a:gd name="T77" fmla="*/ 2147483647 h 46"/>
              <a:gd name="T78" fmla="*/ 2147483647 w 69"/>
              <a:gd name="T79" fmla="*/ 2147483647 h 46"/>
              <a:gd name="T80" fmla="*/ 2147483647 w 69"/>
              <a:gd name="T81" fmla="*/ 2147483647 h 46"/>
              <a:gd name="T82" fmla="*/ 2147483647 w 69"/>
              <a:gd name="T83" fmla="*/ 2147483647 h 46"/>
              <a:gd name="T84" fmla="*/ 2147483647 w 69"/>
              <a:gd name="T85" fmla="*/ 2147483647 h 46"/>
              <a:gd name="T86" fmla="*/ 2147483647 w 69"/>
              <a:gd name="T87" fmla="*/ 2147483647 h 46"/>
              <a:gd name="T88" fmla="*/ 2147483647 w 69"/>
              <a:gd name="T89" fmla="*/ 2147483647 h 46"/>
              <a:gd name="T90" fmla="*/ 2147483647 w 69"/>
              <a:gd name="T91" fmla="*/ 2147483647 h 46"/>
              <a:gd name="T92" fmla="*/ 2147483647 w 69"/>
              <a:gd name="T93" fmla="*/ 2147483647 h 46"/>
              <a:gd name="T94" fmla="*/ 2147483647 w 69"/>
              <a:gd name="T95" fmla="*/ 2147483647 h 46"/>
              <a:gd name="T96" fmla="*/ 2147483647 w 69"/>
              <a:gd name="T97" fmla="*/ 0 h 46"/>
              <a:gd name="T98" fmla="*/ 2147483647 w 69"/>
              <a:gd name="T99" fmla="*/ 0 h 46"/>
              <a:gd name="T100" fmla="*/ 2147483647 w 69"/>
              <a:gd name="T101" fmla="*/ 0 h 46"/>
              <a:gd name="T102" fmla="*/ 2147483647 w 69"/>
              <a:gd name="T103" fmla="*/ 2147483647 h 46"/>
              <a:gd name="T104" fmla="*/ 2147483647 w 69"/>
              <a:gd name="T105" fmla="*/ 2147483647 h 46"/>
              <a:gd name="T106" fmla="*/ 2147483647 w 69"/>
              <a:gd name="T107" fmla="*/ 2147483647 h 46"/>
              <a:gd name="T108" fmla="*/ 2147483647 w 69"/>
              <a:gd name="T109" fmla="*/ 2147483647 h 46"/>
              <a:gd name="T110" fmla="*/ 2147483647 w 69"/>
              <a:gd name="T111" fmla="*/ 2147483647 h 46"/>
              <a:gd name="T112" fmla="*/ 2147483647 w 69"/>
              <a:gd name="T113" fmla="*/ 2147483647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
              <a:gd name="T172" fmla="*/ 0 h 46"/>
              <a:gd name="T173" fmla="*/ 69 w 6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 h="46">
                <a:moveTo>
                  <a:pt x="4" y="17"/>
                </a:moveTo>
                <a:lnTo>
                  <a:pt x="2" y="18"/>
                </a:lnTo>
                <a:lnTo>
                  <a:pt x="1" y="20"/>
                </a:lnTo>
                <a:lnTo>
                  <a:pt x="0" y="21"/>
                </a:lnTo>
                <a:lnTo>
                  <a:pt x="0" y="23"/>
                </a:lnTo>
                <a:lnTo>
                  <a:pt x="0" y="24"/>
                </a:lnTo>
                <a:lnTo>
                  <a:pt x="0" y="26"/>
                </a:lnTo>
                <a:lnTo>
                  <a:pt x="0" y="27"/>
                </a:lnTo>
                <a:lnTo>
                  <a:pt x="2" y="31"/>
                </a:lnTo>
                <a:lnTo>
                  <a:pt x="7" y="34"/>
                </a:lnTo>
                <a:lnTo>
                  <a:pt x="10" y="39"/>
                </a:lnTo>
                <a:lnTo>
                  <a:pt x="16" y="42"/>
                </a:lnTo>
                <a:lnTo>
                  <a:pt x="20" y="43"/>
                </a:lnTo>
                <a:lnTo>
                  <a:pt x="26" y="45"/>
                </a:lnTo>
                <a:lnTo>
                  <a:pt x="31" y="46"/>
                </a:lnTo>
                <a:lnTo>
                  <a:pt x="36" y="46"/>
                </a:lnTo>
                <a:lnTo>
                  <a:pt x="41" y="45"/>
                </a:lnTo>
                <a:lnTo>
                  <a:pt x="45" y="45"/>
                </a:lnTo>
                <a:lnTo>
                  <a:pt x="50" y="45"/>
                </a:lnTo>
                <a:lnTo>
                  <a:pt x="53" y="45"/>
                </a:lnTo>
                <a:lnTo>
                  <a:pt x="57" y="43"/>
                </a:lnTo>
                <a:lnTo>
                  <a:pt x="60" y="42"/>
                </a:lnTo>
                <a:lnTo>
                  <a:pt x="63" y="39"/>
                </a:lnTo>
                <a:lnTo>
                  <a:pt x="66" y="36"/>
                </a:lnTo>
                <a:lnTo>
                  <a:pt x="68" y="34"/>
                </a:lnTo>
                <a:lnTo>
                  <a:pt x="69" y="31"/>
                </a:lnTo>
                <a:lnTo>
                  <a:pt x="69" y="28"/>
                </a:lnTo>
                <a:lnTo>
                  <a:pt x="69" y="26"/>
                </a:lnTo>
                <a:lnTo>
                  <a:pt x="69" y="23"/>
                </a:lnTo>
                <a:lnTo>
                  <a:pt x="69" y="20"/>
                </a:lnTo>
                <a:lnTo>
                  <a:pt x="69" y="17"/>
                </a:lnTo>
                <a:lnTo>
                  <a:pt x="69" y="15"/>
                </a:lnTo>
                <a:lnTo>
                  <a:pt x="69" y="12"/>
                </a:lnTo>
                <a:lnTo>
                  <a:pt x="69" y="11"/>
                </a:lnTo>
                <a:lnTo>
                  <a:pt x="69" y="9"/>
                </a:lnTo>
                <a:lnTo>
                  <a:pt x="68" y="6"/>
                </a:lnTo>
                <a:lnTo>
                  <a:pt x="68" y="5"/>
                </a:lnTo>
                <a:lnTo>
                  <a:pt x="66" y="5"/>
                </a:lnTo>
                <a:lnTo>
                  <a:pt x="65" y="3"/>
                </a:lnTo>
                <a:lnTo>
                  <a:pt x="63" y="3"/>
                </a:lnTo>
                <a:lnTo>
                  <a:pt x="59" y="2"/>
                </a:lnTo>
                <a:lnTo>
                  <a:pt x="54" y="2"/>
                </a:lnTo>
                <a:lnTo>
                  <a:pt x="50" y="2"/>
                </a:lnTo>
                <a:lnTo>
                  <a:pt x="45" y="2"/>
                </a:lnTo>
                <a:lnTo>
                  <a:pt x="41" y="2"/>
                </a:lnTo>
                <a:lnTo>
                  <a:pt x="36" y="2"/>
                </a:lnTo>
                <a:lnTo>
                  <a:pt x="32" y="2"/>
                </a:lnTo>
                <a:lnTo>
                  <a:pt x="28" y="0"/>
                </a:lnTo>
                <a:lnTo>
                  <a:pt x="25" y="0"/>
                </a:lnTo>
                <a:lnTo>
                  <a:pt x="20" y="0"/>
                </a:lnTo>
                <a:lnTo>
                  <a:pt x="16" y="2"/>
                </a:lnTo>
                <a:lnTo>
                  <a:pt x="13" y="3"/>
                </a:lnTo>
                <a:lnTo>
                  <a:pt x="10" y="6"/>
                </a:lnTo>
                <a:lnTo>
                  <a:pt x="7" y="9"/>
                </a:lnTo>
                <a:lnTo>
                  <a:pt x="5" y="12"/>
                </a:lnTo>
                <a:lnTo>
                  <a:pt x="4" y="17"/>
                </a:lnTo>
              </a:path>
            </a:pathLst>
          </a:custGeom>
          <a:solidFill>
            <a:srgbClr val="FFFF00"/>
          </a:solidFill>
          <a:ln w="1588">
            <a:solidFill>
              <a:srgbClr val="990000"/>
            </a:solidFill>
            <a:round/>
            <a:headEnd/>
            <a:tailEnd/>
          </a:ln>
        </p:spPr>
        <p:txBody>
          <a:bodyPr/>
          <a:lstStyle/>
          <a:p>
            <a:endParaRPr lang="en-US"/>
          </a:p>
        </p:txBody>
      </p:sp>
      <p:sp>
        <p:nvSpPr>
          <p:cNvPr id="53368" name="Freeform 119"/>
          <p:cNvSpPr>
            <a:spLocks/>
          </p:cNvSpPr>
          <p:nvPr/>
        </p:nvSpPr>
        <p:spPr bwMode="auto">
          <a:xfrm>
            <a:off x="6727829" y="4073529"/>
            <a:ext cx="98425" cy="73025"/>
          </a:xfrm>
          <a:custGeom>
            <a:avLst/>
            <a:gdLst>
              <a:gd name="T0" fmla="*/ 2147483647 w 69"/>
              <a:gd name="T1" fmla="*/ 2147483647 h 46"/>
              <a:gd name="T2" fmla="*/ 2147483647 w 69"/>
              <a:gd name="T3" fmla="*/ 2147483647 h 46"/>
              <a:gd name="T4" fmla="*/ 2147483647 w 69"/>
              <a:gd name="T5" fmla="*/ 2147483647 h 46"/>
              <a:gd name="T6" fmla="*/ 2147483647 w 69"/>
              <a:gd name="T7" fmla="*/ 2147483647 h 46"/>
              <a:gd name="T8" fmla="*/ 0 w 69"/>
              <a:gd name="T9" fmla="*/ 2147483647 h 46"/>
              <a:gd name="T10" fmla="*/ 0 w 69"/>
              <a:gd name="T11" fmla="*/ 2147483647 h 46"/>
              <a:gd name="T12" fmla="*/ 0 w 69"/>
              <a:gd name="T13" fmla="*/ 2147483647 h 46"/>
              <a:gd name="T14" fmla="*/ 0 w 69"/>
              <a:gd name="T15" fmla="*/ 2147483647 h 46"/>
              <a:gd name="T16" fmla="*/ 0 w 69"/>
              <a:gd name="T17" fmla="*/ 2147483647 h 46"/>
              <a:gd name="T18" fmla="*/ 2147483647 w 69"/>
              <a:gd name="T19" fmla="*/ 2147483647 h 46"/>
              <a:gd name="T20" fmla="*/ 2147483647 w 69"/>
              <a:gd name="T21" fmla="*/ 2147483647 h 46"/>
              <a:gd name="T22" fmla="*/ 2147483647 w 69"/>
              <a:gd name="T23" fmla="*/ 2147483647 h 46"/>
              <a:gd name="T24" fmla="*/ 2147483647 w 69"/>
              <a:gd name="T25" fmla="*/ 2147483647 h 46"/>
              <a:gd name="T26" fmla="*/ 2147483647 w 69"/>
              <a:gd name="T27" fmla="*/ 2147483647 h 46"/>
              <a:gd name="T28" fmla="*/ 2147483647 w 69"/>
              <a:gd name="T29" fmla="*/ 2147483647 h 46"/>
              <a:gd name="T30" fmla="*/ 2147483647 w 69"/>
              <a:gd name="T31" fmla="*/ 2147483647 h 46"/>
              <a:gd name="T32" fmla="*/ 2147483647 w 69"/>
              <a:gd name="T33" fmla="*/ 2147483647 h 46"/>
              <a:gd name="T34" fmla="*/ 2147483647 w 69"/>
              <a:gd name="T35" fmla="*/ 2147483647 h 46"/>
              <a:gd name="T36" fmla="*/ 2147483647 w 69"/>
              <a:gd name="T37" fmla="*/ 2147483647 h 46"/>
              <a:gd name="T38" fmla="*/ 2147483647 w 69"/>
              <a:gd name="T39" fmla="*/ 2147483647 h 46"/>
              <a:gd name="T40" fmla="*/ 2147483647 w 69"/>
              <a:gd name="T41" fmla="*/ 2147483647 h 46"/>
              <a:gd name="T42" fmla="*/ 2147483647 w 69"/>
              <a:gd name="T43" fmla="*/ 2147483647 h 46"/>
              <a:gd name="T44" fmla="*/ 2147483647 w 69"/>
              <a:gd name="T45" fmla="*/ 2147483647 h 46"/>
              <a:gd name="T46" fmla="*/ 2147483647 w 69"/>
              <a:gd name="T47" fmla="*/ 2147483647 h 46"/>
              <a:gd name="T48" fmla="*/ 2147483647 w 69"/>
              <a:gd name="T49" fmla="*/ 2147483647 h 46"/>
              <a:gd name="T50" fmla="*/ 2147483647 w 69"/>
              <a:gd name="T51" fmla="*/ 2147483647 h 46"/>
              <a:gd name="T52" fmla="*/ 2147483647 w 69"/>
              <a:gd name="T53" fmla="*/ 2147483647 h 46"/>
              <a:gd name="T54" fmla="*/ 2147483647 w 69"/>
              <a:gd name="T55" fmla="*/ 2147483647 h 46"/>
              <a:gd name="T56" fmla="*/ 2147483647 w 69"/>
              <a:gd name="T57" fmla="*/ 2147483647 h 46"/>
              <a:gd name="T58" fmla="*/ 2147483647 w 69"/>
              <a:gd name="T59" fmla="*/ 2147483647 h 46"/>
              <a:gd name="T60" fmla="*/ 2147483647 w 69"/>
              <a:gd name="T61" fmla="*/ 2147483647 h 46"/>
              <a:gd name="T62" fmla="*/ 2147483647 w 69"/>
              <a:gd name="T63" fmla="*/ 2147483647 h 46"/>
              <a:gd name="T64" fmla="*/ 2147483647 w 69"/>
              <a:gd name="T65" fmla="*/ 2147483647 h 46"/>
              <a:gd name="T66" fmla="*/ 2147483647 w 69"/>
              <a:gd name="T67" fmla="*/ 2147483647 h 46"/>
              <a:gd name="T68" fmla="*/ 2147483647 w 69"/>
              <a:gd name="T69" fmla="*/ 2147483647 h 46"/>
              <a:gd name="T70" fmla="*/ 2147483647 w 69"/>
              <a:gd name="T71" fmla="*/ 2147483647 h 46"/>
              <a:gd name="T72" fmla="*/ 2147483647 w 69"/>
              <a:gd name="T73" fmla="*/ 2147483647 h 46"/>
              <a:gd name="T74" fmla="*/ 2147483647 w 69"/>
              <a:gd name="T75" fmla="*/ 2147483647 h 46"/>
              <a:gd name="T76" fmla="*/ 2147483647 w 69"/>
              <a:gd name="T77" fmla="*/ 2147483647 h 46"/>
              <a:gd name="T78" fmla="*/ 2147483647 w 69"/>
              <a:gd name="T79" fmla="*/ 2147483647 h 46"/>
              <a:gd name="T80" fmla="*/ 2147483647 w 69"/>
              <a:gd name="T81" fmla="*/ 2147483647 h 46"/>
              <a:gd name="T82" fmla="*/ 2147483647 w 69"/>
              <a:gd name="T83" fmla="*/ 2147483647 h 46"/>
              <a:gd name="T84" fmla="*/ 2147483647 w 69"/>
              <a:gd name="T85" fmla="*/ 2147483647 h 46"/>
              <a:gd name="T86" fmla="*/ 2147483647 w 69"/>
              <a:gd name="T87" fmla="*/ 2147483647 h 46"/>
              <a:gd name="T88" fmla="*/ 2147483647 w 69"/>
              <a:gd name="T89" fmla="*/ 2147483647 h 46"/>
              <a:gd name="T90" fmla="*/ 2147483647 w 69"/>
              <a:gd name="T91" fmla="*/ 2147483647 h 46"/>
              <a:gd name="T92" fmla="*/ 2147483647 w 69"/>
              <a:gd name="T93" fmla="*/ 2147483647 h 46"/>
              <a:gd name="T94" fmla="*/ 2147483647 w 69"/>
              <a:gd name="T95" fmla="*/ 2147483647 h 46"/>
              <a:gd name="T96" fmla="*/ 2147483647 w 69"/>
              <a:gd name="T97" fmla="*/ 0 h 46"/>
              <a:gd name="T98" fmla="*/ 2147483647 w 69"/>
              <a:gd name="T99" fmla="*/ 0 h 46"/>
              <a:gd name="T100" fmla="*/ 2147483647 w 69"/>
              <a:gd name="T101" fmla="*/ 0 h 46"/>
              <a:gd name="T102" fmla="*/ 2147483647 w 69"/>
              <a:gd name="T103" fmla="*/ 2147483647 h 46"/>
              <a:gd name="T104" fmla="*/ 2147483647 w 69"/>
              <a:gd name="T105" fmla="*/ 2147483647 h 46"/>
              <a:gd name="T106" fmla="*/ 2147483647 w 69"/>
              <a:gd name="T107" fmla="*/ 2147483647 h 46"/>
              <a:gd name="T108" fmla="*/ 2147483647 w 69"/>
              <a:gd name="T109" fmla="*/ 2147483647 h 46"/>
              <a:gd name="T110" fmla="*/ 2147483647 w 69"/>
              <a:gd name="T111" fmla="*/ 2147483647 h 46"/>
              <a:gd name="T112" fmla="*/ 2147483647 w 69"/>
              <a:gd name="T113" fmla="*/ 2147483647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
              <a:gd name="T172" fmla="*/ 0 h 46"/>
              <a:gd name="T173" fmla="*/ 69 w 6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 h="46">
                <a:moveTo>
                  <a:pt x="4" y="17"/>
                </a:moveTo>
                <a:lnTo>
                  <a:pt x="2" y="18"/>
                </a:lnTo>
                <a:lnTo>
                  <a:pt x="1" y="20"/>
                </a:lnTo>
                <a:lnTo>
                  <a:pt x="0" y="21"/>
                </a:lnTo>
                <a:lnTo>
                  <a:pt x="0" y="23"/>
                </a:lnTo>
                <a:lnTo>
                  <a:pt x="0" y="24"/>
                </a:lnTo>
                <a:lnTo>
                  <a:pt x="0" y="26"/>
                </a:lnTo>
                <a:lnTo>
                  <a:pt x="0" y="27"/>
                </a:lnTo>
                <a:lnTo>
                  <a:pt x="2" y="31"/>
                </a:lnTo>
                <a:lnTo>
                  <a:pt x="7" y="34"/>
                </a:lnTo>
                <a:lnTo>
                  <a:pt x="10" y="39"/>
                </a:lnTo>
                <a:lnTo>
                  <a:pt x="16" y="42"/>
                </a:lnTo>
                <a:lnTo>
                  <a:pt x="20" y="43"/>
                </a:lnTo>
                <a:lnTo>
                  <a:pt x="26" y="45"/>
                </a:lnTo>
                <a:lnTo>
                  <a:pt x="31" y="46"/>
                </a:lnTo>
                <a:lnTo>
                  <a:pt x="36" y="46"/>
                </a:lnTo>
                <a:lnTo>
                  <a:pt x="41" y="45"/>
                </a:lnTo>
                <a:lnTo>
                  <a:pt x="45" y="45"/>
                </a:lnTo>
                <a:lnTo>
                  <a:pt x="50" y="45"/>
                </a:lnTo>
                <a:lnTo>
                  <a:pt x="53" y="45"/>
                </a:lnTo>
                <a:lnTo>
                  <a:pt x="57" y="43"/>
                </a:lnTo>
                <a:lnTo>
                  <a:pt x="60" y="42"/>
                </a:lnTo>
                <a:lnTo>
                  <a:pt x="63" y="39"/>
                </a:lnTo>
                <a:lnTo>
                  <a:pt x="66" y="36"/>
                </a:lnTo>
                <a:lnTo>
                  <a:pt x="68" y="34"/>
                </a:lnTo>
                <a:lnTo>
                  <a:pt x="69" y="31"/>
                </a:lnTo>
                <a:lnTo>
                  <a:pt x="69" y="28"/>
                </a:lnTo>
                <a:lnTo>
                  <a:pt x="69" y="26"/>
                </a:lnTo>
                <a:lnTo>
                  <a:pt x="69" y="23"/>
                </a:lnTo>
                <a:lnTo>
                  <a:pt x="69" y="20"/>
                </a:lnTo>
                <a:lnTo>
                  <a:pt x="69" y="17"/>
                </a:lnTo>
                <a:lnTo>
                  <a:pt x="69" y="15"/>
                </a:lnTo>
                <a:lnTo>
                  <a:pt x="69" y="12"/>
                </a:lnTo>
                <a:lnTo>
                  <a:pt x="69" y="11"/>
                </a:lnTo>
                <a:lnTo>
                  <a:pt x="69" y="9"/>
                </a:lnTo>
                <a:lnTo>
                  <a:pt x="68" y="6"/>
                </a:lnTo>
                <a:lnTo>
                  <a:pt x="68" y="5"/>
                </a:lnTo>
                <a:lnTo>
                  <a:pt x="66" y="5"/>
                </a:lnTo>
                <a:lnTo>
                  <a:pt x="65" y="3"/>
                </a:lnTo>
                <a:lnTo>
                  <a:pt x="63" y="3"/>
                </a:lnTo>
                <a:lnTo>
                  <a:pt x="59" y="2"/>
                </a:lnTo>
                <a:lnTo>
                  <a:pt x="54" y="2"/>
                </a:lnTo>
                <a:lnTo>
                  <a:pt x="50" y="2"/>
                </a:lnTo>
                <a:lnTo>
                  <a:pt x="45" y="2"/>
                </a:lnTo>
                <a:lnTo>
                  <a:pt x="41" y="2"/>
                </a:lnTo>
                <a:lnTo>
                  <a:pt x="36" y="2"/>
                </a:lnTo>
                <a:lnTo>
                  <a:pt x="32" y="2"/>
                </a:lnTo>
                <a:lnTo>
                  <a:pt x="28" y="0"/>
                </a:lnTo>
                <a:lnTo>
                  <a:pt x="25" y="0"/>
                </a:lnTo>
                <a:lnTo>
                  <a:pt x="20" y="0"/>
                </a:lnTo>
                <a:lnTo>
                  <a:pt x="16" y="2"/>
                </a:lnTo>
                <a:lnTo>
                  <a:pt x="13" y="3"/>
                </a:lnTo>
                <a:lnTo>
                  <a:pt x="10" y="6"/>
                </a:lnTo>
                <a:lnTo>
                  <a:pt x="7" y="9"/>
                </a:lnTo>
                <a:lnTo>
                  <a:pt x="5" y="12"/>
                </a:lnTo>
                <a:lnTo>
                  <a:pt x="4" y="17"/>
                </a:lnTo>
              </a:path>
            </a:pathLst>
          </a:custGeom>
          <a:solidFill>
            <a:srgbClr val="FFFF00"/>
          </a:solidFill>
          <a:ln w="4763">
            <a:solidFill>
              <a:srgbClr val="990000"/>
            </a:solidFill>
            <a:round/>
            <a:headEnd/>
            <a:tailEnd/>
          </a:ln>
        </p:spPr>
        <p:txBody>
          <a:bodyPr/>
          <a:lstStyle/>
          <a:p>
            <a:endParaRPr lang="en-US"/>
          </a:p>
        </p:txBody>
      </p:sp>
      <p:sp>
        <p:nvSpPr>
          <p:cNvPr id="53369" name="Freeform 120"/>
          <p:cNvSpPr>
            <a:spLocks/>
          </p:cNvSpPr>
          <p:nvPr/>
        </p:nvSpPr>
        <p:spPr bwMode="auto">
          <a:xfrm>
            <a:off x="6735764" y="4048126"/>
            <a:ext cx="68263" cy="19051"/>
          </a:xfrm>
          <a:custGeom>
            <a:avLst/>
            <a:gdLst>
              <a:gd name="T0" fmla="*/ 2147483647 w 49"/>
              <a:gd name="T1" fmla="*/ 0 h 12"/>
              <a:gd name="T2" fmla="*/ 2147483647 w 49"/>
              <a:gd name="T3" fmla="*/ 0 h 12"/>
              <a:gd name="T4" fmla="*/ 2147483647 w 49"/>
              <a:gd name="T5" fmla="*/ 0 h 12"/>
              <a:gd name="T6" fmla="*/ 2147483647 w 49"/>
              <a:gd name="T7" fmla="*/ 0 h 12"/>
              <a:gd name="T8" fmla="*/ 2147483647 w 49"/>
              <a:gd name="T9" fmla="*/ 0 h 12"/>
              <a:gd name="T10" fmla="*/ 2147483647 w 49"/>
              <a:gd name="T11" fmla="*/ 0 h 12"/>
              <a:gd name="T12" fmla="*/ 2147483647 w 49"/>
              <a:gd name="T13" fmla="*/ 2147483647 h 12"/>
              <a:gd name="T14" fmla="*/ 2147483647 w 49"/>
              <a:gd name="T15" fmla="*/ 2147483647 h 12"/>
              <a:gd name="T16" fmla="*/ 2147483647 w 49"/>
              <a:gd name="T17" fmla="*/ 2147483647 h 12"/>
              <a:gd name="T18" fmla="*/ 2147483647 w 49"/>
              <a:gd name="T19" fmla="*/ 2147483647 h 12"/>
              <a:gd name="T20" fmla="*/ 2147483647 w 49"/>
              <a:gd name="T21" fmla="*/ 2147483647 h 12"/>
              <a:gd name="T22" fmla="*/ 2147483647 w 49"/>
              <a:gd name="T23" fmla="*/ 2147483647 h 12"/>
              <a:gd name="T24" fmla="*/ 2147483647 w 49"/>
              <a:gd name="T25" fmla="*/ 2147483647 h 12"/>
              <a:gd name="T26" fmla="*/ 0 w 49"/>
              <a:gd name="T27" fmla="*/ 2147483647 h 12"/>
              <a:gd name="T28" fmla="*/ 2147483647 w 49"/>
              <a:gd name="T29" fmla="*/ 2147483647 h 12"/>
              <a:gd name="T30" fmla="*/ 0 w 49"/>
              <a:gd name="T31" fmla="*/ 2147483647 h 12"/>
              <a:gd name="T32" fmla="*/ 0 w 49"/>
              <a:gd name="T33" fmla="*/ 2147483647 h 12"/>
              <a:gd name="T34" fmla="*/ 2147483647 w 49"/>
              <a:gd name="T35" fmla="*/ 2147483647 h 12"/>
              <a:gd name="T36" fmla="*/ 2147483647 w 49"/>
              <a:gd name="T37" fmla="*/ 2147483647 h 12"/>
              <a:gd name="T38" fmla="*/ 2147483647 w 49"/>
              <a:gd name="T39" fmla="*/ 2147483647 h 12"/>
              <a:gd name="T40" fmla="*/ 2147483647 w 49"/>
              <a:gd name="T41" fmla="*/ 2147483647 h 12"/>
              <a:gd name="T42" fmla="*/ 2147483647 w 49"/>
              <a:gd name="T43" fmla="*/ 2147483647 h 12"/>
              <a:gd name="T44" fmla="*/ 2147483647 w 49"/>
              <a:gd name="T45" fmla="*/ 2147483647 h 12"/>
              <a:gd name="T46" fmla="*/ 2147483647 w 49"/>
              <a:gd name="T47" fmla="*/ 2147483647 h 12"/>
              <a:gd name="T48" fmla="*/ 2147483647 w 49"/>
              <a:gd name="T49" fmla="*/ 2147483647 h 12"/>
              <a:gd name="T50" fmla="*/ 2147483647 w 49"/>
              <a:gd name="T51" fmla="*/ 2147483647 h 12"/>
              <a:gd name="T52" fmla="*/ 2147483647 w 49"/>
              <a:gd name="T53" fmla="*/ 2147483647 h 12"/>
              <a:gd name="T54" fmla="*/ 2147483647 w 49"/>
              <a:gd name="T55" fmla="*/ 2147483647 h 12"/>
              <a:gd name="T56" fmla="*/ 2147483647 w 49"/>
              <a:gd name="T57" fmla="*/ 2147483647 h 12"/>
              <a:gd name="T58" fmla="*/ 2147483647 w 49"/>
              <a:gd name="T59" fmla="*/ 2147483647 h 12"/>
              <a:gd name="T60" fmla="*/ 2147483647 w 49"/>
              <a:gd name="T61" fmla="*/ 2147483647 h 12"/>
              <a:gd name="T62" fmla="*/ 2147483647 w 49"/>
              <a:gd name="T63" fmla="*/ 2147483647 h 12"/>
              <a:gd name="T64" fmla="*/ 2147483647 w 49"/>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9"/>
              <a:gd name="T100" fmla="*/ 0 h 12"/>
              <a:gd name="T101" fmla="*/ 49 w 49"/>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9" h="12">
                <a:moveTo>
                  <a:pt x="12" y="0"/>
                </a:moveTo>
                <a:lnTo>
                  <a:pt x="11" y="0"/>
                </a:lnTo>
                <a:lnTo>
                  <a:pt x="9" y="0"/>
                </a:lnTo>
                <a:lnTo>
                  <a:pt x="8" y="0"/>
                </a:lnTo>
                <a:lnTo>
                  <a:pt x="6" y="0"/>
                </a:lnTo>
                <a:lnTo>
                  <a:pt x="5" y="0"/>
                </a:lnTo>
                <a:lnTo>
                  <a:pt x="5" y="2"/>
                </a:lnTo>
                <a:lnTo>
                  <a:pt x="3" y="2"/>
                </a:lnTo>
                <a:lnTo>
                  <a:pt x="2" y="3"/>
                </a:lnTo>
                <a:lnTo>
                  <a:pt x="2" y="5"/>
                </a:lnTo>
                <a:lnTo>
                  <a:pt x="0" y="5"/>
                </a:lnTo>
                <a:lnTo>
                  <a:pt x="2" y="6"/>
                </a:lnTo>
                <a:lnTo>
                  <a:pt x="0" y="6"/>
                </a:lnTo>
                <a:lnTo>
                  <a:pt x="0" y="7"/>
                </a:lnTo>
                <a:lnTo>
                  <a:pt x="6" y="7"/>
                </a:lnTo>
                <a:lnTo>
                  <a:pt x="12" y="9"/>
                </a:lnTo>
                <a:lnTo>
                  <a:pt x="18" y="10"/>
                </a:lnTo>
                <a:lnTo>
                  <a:pt x="24" y="10"/>
                </a:lnTo>
                <a:lnTo>
                  <a:pt x="30" y="12"/>
                </a:lnTo>
                <a:lnTo>
                  <a:pt x="36" y="12"/>
                </a:lnTo>
                <a:lnTo>
                  <a:pt x="43" y="12"/>
                </a:lnTo>
                <a:lnTo>
                  <a:pt x="49" y="12"/>
                </a:lnTo>
                <a:lnTo>
                  <a:pt x="45" y="9"/>
                </a:lnTo>
                <a:lnTo>
                  <a:pt x="40" y="6"/>
                </a:lnTo>
                <a:lnTo>
                  <a:pt x="36" y="6"/>
                </a:lnTo>
                <a:lnTo>
                  <a:pt x="31" y="5"/>
                </a:lnTo>
                <a:lnTo>
                  <a:pt x="26" y="5"/>
                </a:lnTo>
                <a:lnTo>
                  <a:pt x="21" y="3"/>
                </a:lnTo>
                <a:lnTo>
                  <a:pt x="17" y="3"/>
                </a:lnTo>
                <a:lnTo>
                  <a:pt x="12"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0" name="Freeform 121"/>
          <p:cNvSpPr>
            <a:spLocks/>
          </p:cNvSpPr>
          <p:nvPr/>
        </p:nvSpPr>
        <p:spPr bwMode="auto">
          <a:xfrm>
            <a:off x="6735764" y="4048126"/>
            <a:ext cx="68263" cy="19051"/>
          </a:xfrm>
          <a:custGeom>
            <a:avLst/>
            <a:gdLst>
              <a:gd name="T0" fmla="*/ 2147483647 w 49"/>
              <a:gd name="T1" fmla="*/ 0 h 12"/>
              <a:gd name="T2" fmla="*/ 2147483647 w 49"/>
              <a:gd name="T3" fmla="*/ 0 h 12"/>
              <a:gd name="T4" fmla="*/ 2147483647 w 49"/>
              <a:gd name="T5" fmla="*/ 0 h 12"/>
              <a:gd name="T6" fmla="*/ 2147483647 w 49"/>
              <a:gd name="T7" fmla="*/ 0 h 12"/>
              <a:gd name="T8" fmla="*/ 2147483647 w 49"/>
              <a:gd name="T9" fmla="*/ 0 h 12"/>
              <a:gd name="T10" fmla="*/ 2147483647 w 49"/>
              <a:gd name="T11" fmla="*/ 0 h 12"/>
              <a:gd name="T12" fmla="*/ 2147483647 w 49"/>
              <a:gd name="T13" fmla="*/ 2147483647 h 12"/>
              <a:gd name="T14" fmla="*/ 2147483647 w 49"/>
              <a:gd name="T15" fmla="*/ 2147483647 h 12"/>
              <a:gd name="T16" fmla="*/ 2147483647 w 49"/>
              <a:gd name="T17" fmla="*/ 2147483647 h 12"/>
              <a:gd name="T18" fmla="*/ 2147483647 w 49"/>
              <a:gd name="T19" fmla="*/ 2147483647 h 12"/>
              <a:gd name="T20" fmla="*/ 2147483647 w 49"/>
              <a:gd name="T21" fmla="*/ 2147483647 h 12"/>
              <a:gd name="T22" fmla="*/ 2147483647 w 49"/>
              <a:gd name="T23" fmla="*/ 2147483647 h 12"/>
              <a:gd name="T24" fmla="*/ 2147483647 w 49"/>
              <a:gd name="T25" fmla="*/ 2147483647 h 12"/>
              <a:gd name="T26" fmla="*/ 0 w 49"/>
              <a:gd name="T27" fmla="*/ 2147483647 h 12"/>
              <a:gd name="T28" fmla="*/ 2147483647 w 49"/>
              <a:gd name="T29" fmla="*/ 2147483647 h 12"/>
              <a:gd name="T30" fmla="*/ 0 w 49"/>
              <a:gd name="T31" fmla="*/ 2147483647 h 12"/>
              <a:gd name="T32" fmla="*/ 0 w 49"/>
              <a:gd name="T33" fmla="*/ 2147483647 h 12"/>
              <a:gd name="T34" fmla="*/ 2147483647 w 49"/>
              <a:gd name="T35" fmla="*/ 2147483647 h 12"/>
              <a:gd name="T36" fmla="*/ 2147483647 w 49"/>
              <a:gd name="T37" fmla="*/ 2147483647 h 12"/>
              <a:gd name="T38" fmla="*/ 2147483647 w 49"/>
              <a:gd name="T39" fmla="*/ 2147483647 h 12"/>
              <a:gd name="T40" fmla="*/ 2147483647 w 49"/>
              <a:gd name="T41" fmla="*/ 2147483647 h 12"/>
              <a:gd name="T42" fmla="*/ 2147483647 w 49"/>
              <a:gd name="T43" fmla="*/ 2147483647 h 12"/>
              <a:gd name="T44" fmla="*/ 2147483647 w 49"/>
              <a:gd name="T45" fmla="*/ 2147483647 h 12"/>
              <a:gd name="T46" fmla="*/ 2147483647 w 49"/>
              <a:gd name="T47" fmla="*/ 2147483647 h 12"/>
              <a:gd name="T48" fmla="*/ 2147483647 w 49"/>
              <a:gd name="T49" fmla="*/ 2147483647 h 12"/>
              <a:gd name="T50" fmla="*/ 2147483647 w 49"/>
              <a:gd name="T51" fmla="*/ 2147483647 h 12"/>
              <a:gd name="T52" fmla="*/ 2147483647 w 49"/>
              <a:gd name="T53" fmla="*/ 2147483647 h 12"/>
              <a:gd name="T54" fmla="*/ 2147483647 w 49"/>
              <a:gd name="T55" fmla="*/ 2147483647 h 12"/>
              <a:gd name="T56" fmla="*/ 2147483647 w 49"/>
              <a:gd name="T57" fmla="*/ 2147483647 h 12"/>
              <a:gd name="T58" fmla="*/ 2147483647 w 49"/>
              <a:gd name="T59" fmla="*/ 2147483647 h 12"/>
              <a:gd name="T60" fmla="*/ 2147483647 w 49"/>
              <a:gd name="T61" fmla="*/ 2147483647 h 12"/>
              <a:gd name="T62" fmla="*/ 2147483647 w 49"/>
              <a:gd name="T63" fmla="*/ 2147483647 h 12"/>
              <a:gd name="T64" fmla="*/ 2147483647 w 49"/>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9"/>
              <a:gd name="T100" fmla="*/ 0 h 12"/>
              <a:gd name="T101" fmla="*/ 49 w 49"/>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9" h="12">
                <a:moveTo>
                  <a:pt x="12" y="0"/>
                </a:moveTo>
                <a:lnTo>
                  <a:pt x="11" y="0"/>
                </a:lnTo>
                <a:lnTo>
                  <a:pt x="9" y="0"/>
                </a:lnTo>
                <a:lnTo>
                  <a:pt x="8" y="0"/>
                </a:lnTo>
                <a:lnTo>
                  <a:pt x="6" y="0"/>
                </a:lnTo>
                <a:lnTo>
                  <a:pt x="5" y="0"/>
                </a:lnTo>
                <a:lnTo>
                  <a:pt x="5" y="2"/>
                </a:lnTo>
                <a:lnTo>
                  <a:pt x="3" y="2"/>
                </a:lnTo>
                <a:lnTo>
                  <a:pt x="2" y="3"/>
                </a:lnTo>
                <a:lnTo>
                  <a:pt x="2" y="5"/>
                </a:lnTo>
                <a:lnTo>
                  <a:pt x="0" y="5"/>
                </a:lnTo>
                <a:lnTo>
                  <a:pt x="2" y="6"/>
                </a:lnTo>
                <a:lnTo>
                  <a:pt x="0" y="6"/>
                </a:lnTo>
                <a:lnTo>
                  <a:pt x="0" y="7"/>
                </a:lnTo>
                <a:lnTo>
                  <a:pt x="6" y="7"/>
                </a:lnTo>
                <a:lnTo>
                  <a:pt x="12" y="9"/>
                </a:lnTo>
                <a:lnTo>
                  <a:pt x="18" y="10"/>
                </a:lnTo>
                <a:lnTo>
                  <a:pt x="24" y="10"/>
                </a:lnTo>
                <a:lnTo>
                  <a:pt x="30" y="12"/>
                </a:lnTo>
                <a:lnTo>
                  <a:pt x="36" y="12"/>
                </a:lnTo>
                <a:lnTo>
                  <a:pt x="43" y="12"/>
                </a:lnTo>
                <a:lnTo>
                  <a:pt x="49" y="12"/>
                </a:lnTo>
                <a:lnTo>
                  <a:pt x="45" y="9"/>
                </a:lnTo>
                <a:lnTo>
                  <a:pt x="40" y="6"/>
                </a:lnTo>
                <a:lnTo>
                  <a:pt x="36" y="6"/>
                </a:lnTo>
                <a:lnTo>
                  <a:pt x="31" y="5"/>
                </a:lnTo>
                <a:lnTo>
                  <a:pt x="26" y="5"/>
                </a:lnTo>
                <a:lnTo>
                  <a:pt x="21" y="3"/>
                </a:lnTo>
                <a:lnTo>
                  <a:pt x="17" y="3"/>
                </a:lnTo>
                <a:lnTo>
                  <a:pt x="12" y="0"/>
                </a:lnTo>
              </a:path>
            </a:pathLst>
          </a:custGeom>
          <a:solidFill>
            <a:srgbClr val="FFFF00"/>
          </a:solidFill>
          <a:ln w="4763">
            <a:solidFill>
              <a:srgbClr val="990000"/>
            </a:solidFill>
            <a:round/>
            <a:headEnd/>
            <a:tailEnd/>
          </a:ln>
        </p:spPr>
        <p:txBody>
          <a:bodyPr/>
          <a:lstStyle/>
          <a:p>
            <a:endParaRPr lang="en-US"/>
          </a:p>
        </p:txBody>
      </p:sp>
      <p:sp>
        <p:nvSpPr>
          <p:cNvPr id="53371" name="Freeform 122"/>
          <p:cNvSpPr>
            <a:spLocks/>
          </p:cNvSpPr>
          <p:nvPr/>
        </p:nvSpPr>
        <p:spPr bwMode="auto">
          <a:xfrm>
            <a:off x="6773864" y="4146554"/>
            <a:ext cx="55563" cy="42863"/>
          </a:xfrm>
          <a:custGeom>
            <a:avLst/>
            <a:gdLst>
              <a:gd name="T0" fmla="*/ 2147483647 w 40"/>
              <a:gd name="T1" fmla="*/ 2147483647 h 27"/>
              <a:gd name="T2" fmla="*/ 2147483647 w 40"/>
              <a:gd name="T3" fmla="*/ 2147483647 h 27"/>
              <a:gd name="T4" fmla="*/ 2147483647 w 40"/>
              <a:gd name="T5" fmla="*/ 2147483647 h 27"/>
              <a:gd name="T6" fmla="*/ 2147483647 w 40"/>
              <a:gd name="T7" fmla="*/ 2147483647 h 27"/>
              <a:gd name="T8" fmla="*/ 2147483647 w 40"/>
              <a:gd name="T9" fmla="*/ 2147483647 h 27"/>
              <a:gd name="T10" fmla="*/ 2147483647 w 40"/>
              <a:gd name="T11" fmla="*/ 2147483647 h 27"/>
              <a:gd name="T12" fmla="*/ 2147483647 w 40"/>
              <a:gd name="T13" fmla="*/ 2147483647 h 27"/>
              <a:gd name="T14" fmla="*/ 2147483647 w 40"/>
              <a:gd name="T15" fmla="*/ 2147483647 h 27"/>
              <a:gd name="T16" fmla="*/ 2147483647 w 40"/>
              <a:gd name="T17" fmla="*/ 2147483647 h 27"/>
              <a:gd name="T18" fmla="*/ 2147483647 w 40"/>
              <a:gd name="T19" fmla="*/ 2147483647 h 27"/>
              <a:gd name="T20" fmla="*/ 0 w 40"/>
              <a:gd name="T21" fmla="*/ 2147483647 h 27"/>
              <a:gd name="T22" fmla="*/ 0 w 40"/>
              <a:gd name="T23" fmla="*/ 2147483647 h 27"/>
              <a:gd name="T24" fmla="*/ 0 w 40"/>
              <a:gd name="T25" fmla="*/ 2147483647 h 27"/>
              <a:gd name="T26" fmla="*/ 0 w 40"/>
              <a:gd name="T27" fmla="*/ 2147483647 h 27"/>
              <a:gd name="T28" fmla="*/ 0 w 40"/>
              <a:gd name="T29" fmla="*/ 2147483647 h 27"/>
              <a:gd name="T30" fmla="*/ 0 w 40"/>
              <a:gd name="T31" fmla="*/ 2147483647 h 27"/>
              <a:gd name="T32" fmla="*/ 2147483647 w 40"/>
              <a:gd name="T33" fmla="*/ 2147483647 h 27"/>
              <a:gd name="T34" fmla="*/ 2147483647 w 40"/>
              <a:gd name="T35" fmla="*/ 2147483647 h 27"/>
              <a:gd name="T36" fmla="*/ 2147483647 w 40"/>
              <a:gd name="T37" fmla="*/ 2147483647 h 27"/>
              <a:gd name="T38" fmla="*/ 2147483647 w 40"/>
              <a:gd name="T39" fmla="*/ 2147483647 h 27"/>
              <a:gd name="T40" fmla="*/ 2147483647 w 40"/>
              <a:gd name="T41" fmla="*/ 2147483647 h 27"/>
              <a:gd name="T42" fmla="*/ 2147483647 w 40"/>
              <a:gd name="T43" fmla="*/ 2147483647 h 27"/>
              <a:gd name="T44" fmla="*/ 2147483647 w 40"/>
              <a:gd name="T45" fmla="*/ 2147483647 h 27"/>
              <a:gd name="T46" fmla="*/ 2147483647 w 40"/>
              <a:gd name="T47" fmla="*/ 2147483647 h 27"/>
              <a:gd name="T48" fmla="*/ 2147483647 w 40"/>
              <a:gd name="T49" fmla="*/ 2147483647 h 27"/>
              <a:gd name="T50" fmla="*/ 2147483647 w 40"/>
              <a:gd name="T51" fmla="*/ 2147483647 h 27"/>
              <a:gd name="T52" fmla="*/ 2147483647 w 40"/>
              <a:gd name="T53" fmla="*/ 2147483647 h 27"/>
              <a:gd name="T54" fmla="*/ 2147483647 w 40"/>
              <a:gd name="T55" fmla="*/ 2147483647 h 27"/>
              <a:gd name="T56" fmla="*/ 2147483647 w 40"/>
              <a:gd name="T57" fmla="*/ 2147483647 h 27"/>
              <a:gd name="T58" fmla="*/ 2147483647 w 40"/>
              <a:gd name="T59" fmla="*/ 2147483647 h 27"/>
              <a:gd name="T60" fmla="*/ 2147483647 w 40"/>
              <a:gd name="T61" fmla="*/ 2147483647 h 27"/>
              <a:gd name="T62" fmla="*/ 2147483647 w 40"/>
              <a:gd name="T63" fmla="*/ 2147483647 h 27"/>
              <a:gd name="T64" fmla="*/ 2147483647 w 40"/>
              <a:gd name="T65" fmla="*/ 2147483647 h 27"/>
              <a:gd name="T66" fmla="*/ 2147483647 w 40"/>
              <a:gd name="T67" fmla="*/ 2147483647 h 27"/>
              <a:gd name="T68" fmla="*/ 2147483647 w 40"/>
              <a:gd name="T69" fmla="*/ 2147483647 h 27"/>
              <a:gd name="T70" fmla="*/ 2147483647 w 40"/>
              <a:gd name="T71" fmla="*/ 2147483647 h 27"/>
              <a:gd name="T72" fmla="*/ 2147483647 w 40"/>
              <a:gd name="T73" fmla="*/ 2147483647 h 27"/>
              <a:gd name="T74" fmla="*/ 2147483647 w 40"/>
              <a:gd name="T75" fmla="*/ 2147483647 h 27"/>
              <a:gd name="T76" fmla="*/ 2147483647 w 40"/>
              <a:gd name="T77" fmla="*/ 2147483647 h 27"/>
              <a:gd name="T78" fmla="*/ 2147483647 w 40"/>
              <a:gd name="T79" fmla="*/ 2147483647 h 27"/>
              <a:gd name="T80" fmla="*/ 2147483647 w 40"/>
              <a:gd name="T81" fmla="*/ 0 h 27"/>
              <a:gd name="T82" fmla="*/ 2147483647 w 40"/>
              <a:gd name="T83" fmla="*/ 2147483647 h 27"/>
              <a:gd name="T84" fmla="*/ 2147483647 w 40"/>
              <a:gd name="T85" fmla="*/ 2147483647 h 27"/>
              <a:gd name="T86" fmla="*/ 2147483647 w 40"/>
              <a:gd name="T87" fmla="*/ 2147483647 h 27"/>
              <a:gd name="T88" fmla="*/ 2147483647 w 40"/>
              <a:gd name="T89" fmla="*/ 2147483647 h 27"/>
              <a:gd name="T90" fmla="*/ 2147483647 w 40"/>
              <a:gd name="T91" fmla="*/ 2147483647 h 27"/>
              <a:gd name="T92" fmla="*/ 2147483647 w 40"/>
              <a:gd name="T93" fmla="*/ 2147483647 h 27"/>
              <a:gd name="T94" fmla="*/ 2147483647 w 40"/>
              <a:gd name="T95" fmla="*/ 2147483647 h 27"/>
              <a:gd name="T96" fmla="*/ 2147483647 w 40"/>
              <a:gd name="T97" fmla="*/ 2147483647 h 2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27"/>
              <a:gd name="T149" fmla="*/ 40 w 40"/>
              <a:gd name="T150" fmla="*/ 27 h 2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27">
                <a:moveTo>
                  <a:pt x="19" y="5"/>
                </a:moveTo>
                <a:lnTo>
                  <a:pt x="16" y="5"/>
                </a:lnTo>
                <a:lnTo>
                  <a:pt x="15" y="5"/>
                </a:lnTo>
                <a:lnTo>
                  <a:pt x="12" y="6"/>
                </a:lnTo>
                <a:lnTo>
                  <a:pt x="10" y="6"/>
                </a:lnTo>
                <a:lnTo>
                  <a:pt x="7" y="8"/>
                </a:lnTo>
                <a:lnTo>
                  <a:pt x="6" y="8"/>
                </a:lnTo>
                <a:lnTo>
                  <a:pt x="4" y="9"/>
                </a:lnTo>
                <a:lnTo>
                  <a:pt x="2" y="11"/>
                </a:lnTo>
                <a:lnTo>
                  <a:pt x="2" y="12"/>
                </a:lnTo>
                <a:lnTo>
                  <a:pt x="0" y="12"/>
                </a:lnTo>
                <a:lnTo>
                  <a:pt x="0" y="14"/>
                </a:lnTo>
                <a:lnTo>
                  <a:pt x="0" y="15"/>
                </a:lnTo>
                <a:lnTo>
                  <a:pt x="0" y="17"/>
                </a:lnTo>
                <a:lnTo>
                  <a:pt x="2" y="18"/>
                </a:lnTo>
                <a:lnTo>
                  <a:pt x="4" y="20"/>
                </a:lnTo>
                <a:lnTo>
                  <a:pt x="6" y="21"/>
                </a:lnTo>
                <a:lnTo>
                  <a:pt x="10" y="21"/>
                </a:lnTo>
                <a:lnTo>
                  <a:pt x="13" y="22"/>
                </a:lnTo>
                <a:lnTo>
                  <a:pt x="16" y="22"/>
                </a:lnTo>
                <a:lnTo>
                  <a:pt x="19" y="24"/>
                </a:lnTo>
                <a:lnTo>
                  <a:pt x="22" y="25"/>
                </a:lnTo>
                <a:lnTo>
                  <a:pt x="25" y="27"/>
                </a:lnTo>
                <a:lnTo>
                  <a:pt x="27" y="27"/>
                </a:lnTo>
                <a:lnTo>
                  <a:pt x="28" y="27"/>
                </a:lnTo>
                <a:lnTo>
                  <a:pt x="30" y="27"/>
                </a:lnTo>
                <a:lnTo>
                  <a:pt x="31" y="27"/>
                </a:lnTo>
                <a:lnTo>
                  <a:pt x="31" y="25"/>
                </a:lnTo>
                <a:lnTo>
                  <a:pt x="33" y="25"/>
                </a:lnTo>
                <a:lnTo>
                  <a:pt x="34" y="22"/>
                </a:lnTo>
                <a:lnTo>
                  <a:pt x="36" y="20"/>
                </a:lnTo>
                <a:lnTo>
                  <a:pt x="37" y="17"/>
                </a:lnTo>
                <a:lnTo>
                  <a:pt x="37" y="14"/>
                </a:lnTo>
                <a:lnTo>
                  <a:pt x="37" y="11"/>
                </a:lnTo>
                <a:lnTo>
                  <a:pt x="39" y="6"/>
                </a:lnTo>
                <a:lnTo>
                  <a:pt x="39" y="3"/>
                </a:lnTo>
                <a:lnTo>
                  <a:pt x="40" y="0"/>
                </a:lnTo>
                <a:lnTo>
                  <a:pt x="37" y="2"/>
                </a:lnTo>
                <a:lnTo>
                  <a:pt x="36" y="2"/>
                </a:lnTo>
                <a:lnTo>
                  <a:pt x="33" y="2"/>
                </a:lnTo>
                <a:lnTo>
                  <a:pt x="30" y="2"/>
                </a:lnTo>
                <a:lnTo>
                  <a:pt x="27" y="2"/>
                </a:lnTo>
                <a:lnTo>
                  <a:pt x="24" y="3"/>
                </a:lnTo>
                <a:lnTo>
                  <a:pt x="21" y="3"/>
                </a:lnTo>
                <a:lnTo>
                  <a:pt x="19"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2" name="Freeform 123"/>
          <p:cNvSpPr>
            <a:spLocks/>
          </p:cNvSpPr>
          <p:nvPr/>
        </p:nvSpPr>
        <p:spPr bwMode="auto">
          <a:xfrm>
            <a:off x="6773864" y="4146554"/>
            <a:ext cx="55563" cy="42863"/>
          </a:xfrm>
          <a:custGeom>
            <a:avLst/>
            <a:gdLst>
              <a:gd name="T0" fmla="*/ 2147483647 w 40"/>
              <a:gd name="T1" fmla="*/ 2147483647 h 27"/>
              <a:gd name="T2" fmla="*/ 2147483647 w 40"/>
              <a:gd name="T3" fmla="*/ 2147483647 h 27"/>
              <a:gd name="T4" fmla="*/ 2147483647 w 40"/>
              <a:gd name="T5" fmla="*/ 2147483647 h 27"/>
              <a:gd name="T6" fmla="*/ 2147483647 w 40"/>
              <a:gd name="T7" fmla="*/ 2147483647 h 27"/>
              <a:gd name="T8" fmla="*/ 2147483647 w 40"/>
              <a:gd name="T9" fmla="*/ 2147483647 h 27"/>
              <a:gd name="T10" fmla="*/ 2147483647 w 40"/>
              <a:gd name="T11" fmla="*/ 2147483647 h 27"/>
              <a:gd name="T12" fmla="*/ 2147483647 w 40"/>
              <a:gd name="T13" fmla="*/ 2147483647 h 27"/>
              <a:gd name="T14" fmla="*/ 2147483647 w 40"/>
              <a:gd name="T15" fmla="*/ 2147483647 h 27"/>
              <a:gd name="T16" fmla="*/ 2147483647 w 40"/>
              <a:gd name="T17" fmla="*/ 2147483647 h 27"/>
              <a:gd name="T18" fmla="*/ 2147483647 w 40"/>
              <a:gd name="T19" fmla="*/ 2147483647 h 27"/>
              <a:gd name="T20" fmla="*/ 0 w 40"/>
              <a:gd name="T21" fmla="*/ 2147483647 h 27"/>
              <a:gd name="T22" fmla="*/ 0 w 40"/>
              <a:gd name="T23" fmla="*/ 2147483647 h 27"/>
              <a:gd name="T24" fmla="*/ 0 w 40"/>
              <a:gd name="T25" fmla="*/ 2147483647 h 27"/>
              <a:gd name="T26" fmla="*/ 0 w 40"/>
              <a:gd name="T27" fmla="*/ 2147483647 h 27"/>
              <a:gd name="T28" fmla="*/ 0 w 40"/>
              <a:gd name="T29" fmla="*/ 2147483647 h 27"/>
              <a:gd name="T30" fmla="*/ 0 w 40"/>
              <a:gd name="T31" fmla="*/ 2147483647 h 27"/>
              <a:gd name="T32" fmla="*/ 2147483647 w 40"/>
              <a:gd name="T33" fmla="*/ 2147483647 h 27"/>
              <a:gd name="T34" fmla="*/ 2147483647 w 40"/>
              <a:gd name="T35" fmla="*/ 2147483647 h 27"/>
              <a:gd name="T36" fmla="*/ 2147483647 w 40"/>
              <a:gd name="T37" fmla="*/ 2147483647 h 27"/>
              <a:gd name="T38" fmla="*/ 2147483647 w 40"/>
              <a:gd name="T39" fmla="*/ 2147483647 h 27"/>
              <a:gd name="T40" fmla="*/ 2147483647 w 40"/>
              <a:gd name="T41" fmla="*/ 2147483647 h 27"/>
              <a:gd name="T42" fmla="*/ 2147483647 w 40"/>
              <a:gd name="T43" fmla="*/ 2147483647 h 27"/>
              <a:gd name="T44" fmla="*/ 2147483647 w 40"/>
              <a:gd name="T45" fmla="*/ 2147483647 h 27"/>
              <a:gd name="T46" fmla="*/ 2147483647 w 40"/>
              <a:gd name="T47" fmla="*/ 2147483647 h 27"/>
              <a:gd name="T48" fmla="*/ 2147483647 w 40"/>
              <a:gd name="T49" fmla="*/ 2147483647 h 27"/>
              <a:gd name="T50" fmla="*/ 2147483647 w 40"/>
              <a:gd name="T51" fmla="*/ 2147483647 h 27"/>
              <a:gd name="T52" fmla="*/ 2147483647 w 40"/>
              <a:gd name="T53" fmla="*/ 2147483647 h 27"/>
              <a:gd name="T54" fmla="*/ 2147483647 w 40"/>
              <a:gd name="T55" fmla="*/ 2147483647 h 27"/>
              <a:gd name="T56" fmla="*/ 2147483647 w 40"/>
              <a:gd name="T57" fmla="*/ 2147483647 h 27"/>
              <a:gd name="T58" fmla="*/ 2147483647 w 40"/>
              <a:gd name="T59" fmla="*/ 2147483647 h 27"/>
              <a:gd name="T60" fmla="*/ 2147483647 w 40"/>
              <a:gd name="T61" fmla="*/ 2147483647 h 27"/>
              <a:gd name="T62" fmla="*/ 2147483647 w 40"/>
              <a:gd name="T63" fmla="*/ 2147483647 h 27"/>
              <a:gd name="T64" fmla="*/ 2147483647 w 40"/>
              <a:gd name="T65" fmla="*/ 2147483647 h 27"/>
              <a:gd name="T66" fmla="*/ 2147483647 w 40"/>
              <a:gd name="T67" fmla="*/ 2147483647 h 27"/>
              <a:gd name="T68" fmla="*/ 2147483647 w 40"/>
              <a:gd name="T69" fmla="*/ 2147483647 h 27"/>
              <a:gd name="T70" fmla="*/ 2147483647 w 40"/>
              <a:gd name="T71" fmla="*/ 2147483647 h 27"/>
              <a:gd name="T72" fmla="*/ 2147483647 w 40"/>
              <a:gd name="T73" fmla="*/ 2147483647 h 27"/>
              <a:gd name="T74" fmla="*/ 2147483647 w 40"/>
              <a:gd name="T75" fmla="*/ 2147483647 h 27"/>
              <a:gd name="T76" fmla="*/ 2147483647 w 40"/>
              <a:gd name="T77" fmla="*/ 2147483647 h 27"/>
              <a:gd name="T78" fmla="*/ 2147483647 w 40"/>
              <a:gd name="T79" fmla="*/ 2147483647 h 27"/>
              <a:gd name="T80" fmla="*/ 2147483647 w 40"/>
              <a:gd name="T81" fmla="*/ 0 h 27"/>
              <a:gd name="T82" fmla="*/ 2147483647 w 40"/>
              <a:gd name="T83" fmla="*/ 2147483647 h 27"/>
              <a:gd name="T84" fmla="*/ 2147483647 w 40"/>
              <a:gd name="T85" fmla="*/ 2147483647 h 27"/>
              <a:gd name="T86" fmla="*/ 2147483647 w 40"/>
              <a:gd name="T87" fmla="*/ 2147483647 h 27"/>
              <a:gd name="T88" fmla="*/ 2147483647 w 40"/>
              <a:gd name="T89" fmla="*/ 2147483647 h 27"/>
              <a:gd name="T90" fmla="*/ 2147483647 w 40"/>
              <a:gd name="T91" fmla="*/ 2147483647 h 27"/>
              <a:gd name="T92" fmla="*/ 2147483647 w 40"/>
              <a:gd name="T93" fmla="*/ 2147483647 h 27"/>
              <a:gd name="T94" fmla="*/ 2147483647 w 40"/>
              <a:gd name="T95" fmla="*/ 2147483647 h 27"/>
              <a:gd name="T96" fmla="*/ 2147483647 w 40"/>
              <a:gd name="T97" fmla="*/ 2147483647 h 2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27"/>
              <a:gd name="T149" fmla="*/ 40 w 40"/>
              <a:gd name="T150" fmla="*/ 27 h 2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27">
                <a:moveTo>
                  <a:pt x="19" y="5"/>
                </a:moveTo>
                <a:lnTo>
                  <a:pt x="16" y="5"/>
                </a:lnTo>
                <a:lnTo>
                  <a:pt x="15" y="5"/>
                </a:lnTo>
                <a:lnTo>
                  <a:pt x="12" y="6"/>
                </a:lnTo>
                <a:lnTo>
                  <a:pt x="10" y="6"/>
                </a:lnTo>
                <a:lnTo>
                  <a:pt x="7" y="8"/>
                </a:lnTo>
                <a:lnTo>
                  <a:pt x="6" y="8"/>
                </a:lnTo>
                <a:lnTo>
                  <a:pt x="4" y="9"/>
                </a:lnTo>
                <a:lnTo>
                  <a:pt x="2" y="11"/>
                </a:lnTo>
                <a:lnTo>
                  <a:pt x="2" y="12"/>
                </a:lnTo>
                <a:lnTo>
                  <a:pt x="0" y="12"/>
                </a:lnTo>
                <a:lnTo>
                  <a:pt x="0" y="14"/>
                </a:lnTo>
                <a:lnTo>
                  <a:pt x="0" y="15"/>
                </a:lnTo>
                <a:lnTo>
                  <a:pt x="0" y="17"/>
                </a:lnTo>
                <a:lnTo>
                  <a:pt x="2" y="18"/>
                </a:lnTo>
                <a:lnTo>
                  <a:pt x="4" y="20"/>
                </a:lnTo>
                <a:lnTo>
                  <a:pt x="6" y="21"/>
                </a:lnTo>
                <a:lnTo>
                  <a:pt x="10" y="21"/>
                </a:lnTo>
                <a:lnTo>
                  <a:pt x="13" y="22"/>
                </a:lnTo>
                <a:lnTo>
                  <a:pt x="16" y="22"/>
                </a:lnTo>
                <a:lnTo>
                  <a:pt x="19" y="24"/>
                </a:lnTo>
                <a:lnTo>
                  <a:pt x="22" y="25"/>
                </a:lnTo>
                <a:lnTo>
                  <a:pt x="25" y="27"/>
                </a:lnTo>
                <a:lnTo>
                  <a:pt x="27" y="27"/>
                </a:lnTo>
                <a:lnTo>
                  <a:pt x="28" y="27"/>
                </a:lnTo>
                <a:lnTo>
                  <a:pt x="30" y="27"/>
                </a:lnTo>
                <a:lnTo>
                  <a:pt x="31" y="27"/>
                </a:lnTo>
                <a:lnTo>
                  <a:pt x="31" y="25"/>
                </a:lnTo>
                <a:lnTo>
                  <a:pt x="33" y="25"/>
                </a:lnTo>
                <a:lnTo>
                  <a:pt x="34" y="22"/>
                </a:lnTo>
                <a:lnTo>
                  <a:pt x="36" y="20"/>
                </a:lnTo>
                <a:lnTo>
                  <a:pt x="37" y="17"/>
                </a:lnTo>
                <a:lnTo>
                  <a:pt x="37" y="14"/>
                </a:lnTo>
                <a:lnTo>
                  <a:pt x="37" y="11"/>
                </a:lnTo>
                <a:lnTo>
                  <a:pt x="39" y="6"/>
                </a:lnTo>
                <a:lnTo>
                  <a:pt x="39" y="3"/>
                </a:lnTo>
                <a:lnTo>
                  <a:pt x="40" y="0"/>
                </a:lnTo>
                <a:lnTo>
                  <a:pt x="37" y="2"/>
                </a:lnTo>
                <a:lnTo>
                  <a:pt x="36" y="2"/>
                </a:lnTo>
                <a:lnTo>
                  <a:pt x="33" y="2"/>
                </a:lnTo>
                <a:lnTo>
                  <a:pt x="30" y="2"/>
                </a:lnTo>
                <a:lnTo>
                  <a:pt x="27" y="2"/>
                </a:lnTo>
                <a:lnTo>
                  <a:pt x="24" y="3"/>
                </a:lnTo>
                <a:lnTo>
                  <a:pt x="21" y="3"/>
                </a:lnTo>
                <a:lnTo>
                  <a:pt x="19" y="5"/>
                </a:lnTo>
              </a:path>
            </a:pathLst>
          </a:custGeom>
          <a:solidFill>
            <a:srgbClr val="FFFF00"/>
          </a:solidFill>
          <a:ln w="4763">
            <a:solidFill>
              <a:srgbClr val="990000"/>
            </a:solidFill>
            <a:round/>
            <a:headEnd/>
            <a:tailEnd/>
          </a:ln>
        </p:spPr>
        <p:txBody>
          <a:bodyPr/>
          <a:lstStyle/>
          <a:p>
            <a:endParaRPr lang="en-US"/>
          </a:p>
        </p:txBody>
      </p:sp>
      <p:sp>
        <p:nvSpPr>
          <p:cNvPr id="53373" name="Freeform 124"/>
          <p:cNvSpPr>
            <a:spLocks/>
          </p:cNvSpPr>
          <p:nvPr/>
        </p:nvSpPr>
        <p:spPr bwMode="auto">
          <a:xfrm>
            <a:off x="6838954" y="4156076"/>
            <a:ext cx="73025" cy="57151"/>
          </a:xfrm>
          <a:custGeom>
            <a:avLst/>
            <a:gdLst>
              <a:gd name="T0" fmla="*/ 2147483647 w 52"/>
              <a:gd name="T1" fmla="*/ 2147483647 h 36"/>
              <a:gd name="T2" fmla="*/ 2147483647 w 52"/>
              <a:gd name="T3" fmla="*/ 2147483647 h 36"/>
              <a:gd name="T4" fmla="*/ 2147483647 w 52"/>
              <a:gd name="T5" fmla="*/ 2147483647 h 36"/>
              <a:gd name="T6" fmla="*/ 2147483647 w 52"/>
              <a:gd name="T7" fmla="*/ 2147483647 h 36"/>
              <a:gd name="T8" fmla="*/ 2147483647 w 52"/>
              <a:gd name="T9" fmla="*/ 2147483647 h 36"/>
              <a:gd name="T10" fmla="*/ 0 w 52"/>
              <a:gd name="T11" fmla="*/ 2147483647 h 36"/>
              <a:gd name="T12" fmla="*/ 0 w 52"/>
              <a:gd name="T13" fmla="*/ 2147483647 h 36"/>
              <a:gd name="T14" fmla="*/ 0 w 52"/>
              <a:gd name="T15" fmla="*/ 2147483647 h 36"/>
              <a:gd name="T16" fmla="*/ 0 w 52"/>
              <a:gd name="T17" fmla="*/ 2147483647 h 36"/>
              <a:gd name="T18" fmla="*/ 2147483647 w 52"/>
              <a:gd name="T19" fmla="*/ 2147483647 h 36"/>
              <a:gd name="T20" fmla="*/ 2147483647 w 52"/>
              <a:gd name="T21" fmla="*/ 2147483647 h 36"/>
              <a:gd name="T22" fmla="*/ 2147483647 w 52"/>
              <a:gd name="T23" fmla="*/ 2147483647 h 36"/>
              <a:gd name="T24" fmla="*/ 2147483647 w 52"/>
              <a:gd name="T25" fmla="*/ 2147483647 h 36"/>
              <a:gd name="T26" fmla="*/ 2147483647 w 52"/>
              <a:gd name="T27" fmla="*/ 2147483647 h 36"/>
              <a:gd name="T28" fmla="*/ 2147483647 w 52"/>
              <a:gd name="T29" fmla="*/ 2147483647 h 36"/>
              <a:gd name="T30" fmla="*/ 2147483647 w 52"/>
              <a:gd name="T31" fmla="*/ 2147483647 h 36"/>
              <a:gd name="T32" fmla="*/ 2147483647 w 52"/>
              <a:gd name="T33" fmla="*/ 2147483647 h 36"/>
              <a:gd name="T34" fmla="*/ 2147483647 w 52"/>
              <a:gd name="T35" fmla="*/ 2147483647 h 36"/>
              <a:gd name="T36" fmla="*/ 2147483647 w 52"/>
              <a:gd name="T37" fmla="*/ 2147483647 h 36"/>
              <a:gd name="T38" fmla="*/ 2147483647 w 52"/>
              <a:gd name="T39" fmla="*/ 2147483647 h 36"/>
              <a:gd name="T40" fmla="*/ 2147483647 w 52"/>
              <a:gd name="T41" fmla="*/ 2147483647 h 36"/>
              <a:gd name="T42" fmla="*/ 2147483647 w 52"/>
              <a:gd name="T43" fmla="*/ 2147483647 h 36"/>
              <a:gd name="T44" fmla="*/ 2147483647 w 52"/>
              <a:gd name="T45" fmla="*/ 2147483647 h 36"/>
              <a:gd name="T46" fmla="*/ 2147483647 w 52"/>
              <a:gd name="T47" fmla="*/ 2147483647 h 36"/>
              <a:gd name="T48" fmla="*/ 2147483647 w 52"/>
              <a:gd name="T49" fmla="*/ 2147483647 h 36"/>
              <a:gd name="T50" fmla="*/ 2147483647 w 52"/>
              <a:gd name="T51" fmla="*/ 2147483647 h 36"/>
              <a:gd name="T52" fmla="*/ 2147483647 w 52"/>
              <a:gd name="T53" fmla="*/ 2147483647 h 36"/>
              <a:gd name="T54" fmla="*/ 2147483647 w 52"/>
              <a:gd name="T55" fmla="*/ 2147483647 h 36"/>
              <a:gd name="T56" fmla="*/ 2147483647 w 52"/>
              <a:gd name="T57" fmla="*/ 2147483647 h 36"/>
              <a:gd name="T58" fmla="*/ 2147483647 w 52"/>
              <a:gd name="T59" fmla="*/ 2147483647 h 36"/>
              <a:gd name="T60" fmla="*/ 2147483647 w 52"/>
              <a:gd name="T61" fmla="*/ 2147483647 h 36"/>
              <a:gd name="T62" fmla="*/ 2147483647 w 52"/>
              <a:gd name="T63" fmla="*/ 2147483647 h 36"/>
              <a:gd name="T64" fmla="*/ 2147483647 w 52"/>
              <a:gd name="T65" fmla="*/ 2147483647 h 36"/>
              <a:gd name="T66" fmla="*/ 2147483647 w 52"/>
              <a:gd name="T67" fmla="*/ 2147483647 h 36"/>
              <a:gd name="T68" fmla="*/ 2147483647 w 52"/>
              <a:gd name="T69" fmla="*/ 2147483647 h 36"/>
              <a:gd name="T70" fmla="*/ 2147483647 w 52"/>
              <a:gd name="T71" fmla="*/ 2147483647 h 36"/>
              <a:gd name="T72" fmla="*/ 2147483647 w 52"/>
              <a:gd name="T73" fmla="*/ 0 h 36"/>
              <a:gd name="T74" fmla="*/ 2147483647 w 52"/>
              <a:gd name="T75" fmla="*/ 0 h 36"/>
              <a:gd name="T76" fmla="*/ 2147483647 w 52"/>
              <a:gd name="T77" fmla="*/ 0 h 36"/>
              <a:gd name="T78" fmla="*/ 2147483647 w 52"/>
              <a:gd name="T79" fmla="*/ 2147483647 h 36"/>
              <a:gd name="T80" fmla="*/ 2147483647 w 52"/>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2"/>
              <a:gd name="T124" fmla="*/ 0 h 36"/>
              <a:gd name="T125" fmla="*/ 52 w 52"/>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2" h="36">
                <a:moveTo>
                  <a:pt x="9" y="3"/>
                </a:moveTo>
                <a:lnTo>
                  <a:pt x="7" y="5"/>
                </a:lnTo>
                <a:lnTo>
                  <a:pt x="4" y="6"/>
                </a:lnTo>
                <a:lnTo>
                  <a:pt x="3" y="8"/>
                </a:lnTo>
                <a:lnTo>
                  <a:pt x="1" y="9"/>
                </a:lnTo>
                <a:lnTo>
                  <a:pt x="0" y="12"/>
                </a:lnTo>
                <a:lnTo>
                  <a:pt x="0" y="14"/>
                </a:lnTo>
                <a:lnTo>
                  <a:pt x="0" y="15"/>
                </a:lnTo>
                <a:lnTo>
                  <a:pt x="0" y="16"/>
                </a:lnTo>
                <a:lnTo>
                  <a:pt x="3" y="21"/>
                </a:lnTo>
                <a:lnTo>
                  <a:pt x="7" y="25"/>
                </a:lnTo>
                <a:lnTo>
                  <a:pt x="10" y="28"/>
                </a:lnTo>
                <a:lnTo>
                  <a:pt x="15" y="31"/>
                </a:lnTo>
                <a:lnTo>
                  <a:pt x="18" y="34"/>
                </a:lnTo>
                <a:lnTo>
                  <a:pt x="22" y="36"/>
                </a:lnTo>
                <a:lnTo>
                  <a:pt x="27" y="36"/>
                </a:lnTo>
                <a:lnTo>
                  <a:pt x="32" y="36"/>
                </a:lnTo>
                <a:lnTo>
                  <a:pt x="35" y="34"/>
                </a:lnTo>
                <a:lnTo>
                  <a:pt x="38" y="33"/>
                </a:lnTo>
                <a:lnTo>
                  <a:pt x="41" y="31"/>
                </a:lnTo>
                <a:lnTo>
                  <a:pt x="43" y="28"/>
                </a:lnTo>
                <a:lnTo>
                  <a:pt x="46" y="25"/>
                </a:lnTo>
                <a:lnTo>
                  <a:pt x="47" y="22"/>
                </a:lnTo>
                <a:lnTo>
                  <a:pt x="50" y="19"/>
                </a:lnTo>
                <a:lnTo>
                  <a:pt x="52" y="16"/>
                </a:lnTo>
                <a:lnTo>
                  <a:pt x="52" y="14"/>
                </a:lnTo>
                <a:lnTo>
                  <a:pt x="52" y="11"/>
                </a:lnTo>
                <a:lnTo>
                  <a:pt x="50" y="9"/>
                </a:lnTo>
                <a:lnTo>
                  <a:pt x="49" y="8"/>
                </a:lnTo>
                <a:lnTo>
                  <a:pt x="46" y="6"/>
                </a:lnTo>
                <a:lnTo>
                  <a:pt x="44" y="5"/>
                </a:lnTo>
                <a:lnTo>
                  <a:pt x="41" y="3"/>
                </a:lnTo>
                <a:lnTo>
                  <a:pt x="40" y="3"/>
                </a:lnTo>
                <a:lnTo>
                  <a:pt x="35" y="3"/>
                </a:lnTo>
                <a:lnTo>
                  <a:pt x="32" y="2"/>
                </a:lnTo>
                <a:lnTo>
                  <a:pt x="28" y="2"/>
                </a:lnTo>
                <a:lnTo>
                  <a:pt x="25" y="0"/>
                </a:lnTo>
                <a:lnTo>
                  <a:pt x="21" y="0"/>
                </a:lnTo>
                <a:lnTo>
                  <a:pt x="16" y="0"/>
                </a:lnTo>
                <a:lnTo>
                  <a:pt x="13" y="2"/>
                </a:lnTo>
                <a:lnTo>
                  <a:pt x="9"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4" name="Freeform 125"/>
          <p:cNvSpPr>
            <a:spLocks/>
          </p:cNvSpPr>
          <p:nvPr/>
        </p:nvSpPr>
        <p:spPr bwMode="auto">
          <a:xfrm>
            <a:off x="6838954" y="4156076"/>
            <a:ext cx="73025" cy="57151"/>
          </a:xfrm>
          <a:custGeom>
            <a:avLst/>
            <a:gdLst>
              <a:gd name="T0" fmla="*/ 2147483647 w 52"/>
              <a:gd name="T1" fmla="*/ 2147483647 h 36"/>
              <a:gd name="T2" fmla="*/ 2147483647 w 52"/>
              <a:gd name="T3" fmla="*/ 2147483647 h 36"/>
              <a:gd name="T4" fmla="*/ 2147483647 w 52"/>
              <a:gd name="T5" fmla="*/ 2147483647 h 36"/>
              <a:gd name="T6" fmla="*/ 2147483647 w 52"/>
              <a:gd name="T7" fmla="*/ 2147483647 h 36"/>
              <a:gd name="T8" fmla="*/ 2147483647 w 52"/>
              <a:gd name="T9" fmla="*/ 2147483647 h 36"/>
              <a:gd name="T10" fmla="*/ 0 w 52"/>
              <a:gd name="T11" fmla="*/ 2147483647 h 36"/>
              <a:gd name="T12" fmla="*/ 0 w 52"/>
              <a:gd name="T13" fmla="*/ 2147483647 h 36"/>
              <a:gd name="T14" fmla="*/ 0 w 52"/>
              <a:gd name="T15" fmla="*/ 2147483647 h 36"/>
              <a:gd name="T16" fmla="*/ 0 w 52"/>
              <a:gd name="T17" fmla="*/ 2147483647 h 36"/>
              <a:gd name="T18" fmla="*/ 2147483647 w 52"/>
              <a:gd name="T19" fmla="*/ 2147483647 h 36"/>
              <a:gd name="T20" fmla="*/ 2147483647 w 52"/>
              <a:gd name="T21" fmla="*/ 2147483647 h 36"/>
              <a:gd name="T22" fmla="*/ 2147483647 w 52"/>
              <a:gd name="T23" fmla="*/ 2147483647 h 36"/>
              <a:gd name="T24" fmla="*/ 2147483647 w 52"/>
              <a:gd name="T25" fmla="*/ 2147483647 h 36"/>
              <a:gd name="T26" fmla="*/ 2147483647 w 52"/>
              <a:gd name="T27" fmla="*/ 2147483647 h 36"/>
              <a:gd name="T28" fmla="*/ 2147483647 w 52"/>
              <a:gd name="T29" fmla="*/ 2147483647 h 36"/>
              <a:gd name="T30" fmla="*/ 2147483647 w 52"/>
              <a:gd name="T31" fmla="*/ 2147483647 h 36"/>
              <a:gd name="T32" fmla="*/ 2147483647 w 52"/>
              <a:gd name="T33" fmla="*/ 2147483647 h 36"/>
              <a:gd name="T34" fmla="*/ 2147483647 w 52"/>
              <a:gd name="T35" fmla="*/ 2147483647 h 36"/>
              <a:gd name="T36" fmla="*/ 2147483647 w 52"/>
              <a:gd name="T37" fmla="*/ 2147483647 h 36"/>
              <a:gd name="T38" fmla="*/ 2147483647 w 52"/>
              <a:gd name="T39" fmla="*/ 2147483647 h 36"/>
              <a:gd name="T40" fmla="*/ 2147483647 w 52"/>
              <a:gd name="T41" fmla="*/ 2147483647 h 36"/>
              <a:gd name="T42" fmla="*/ 2147483647 w 52"/>
              <a:gd name="T43" fmla="*/ 2147483647 h 36"/>
              <a:gd name="T44" fmla="*/ 2147483647 w 52"/>
              <a:gd name="T45" fmla="*/ 2147483647 h 36"/>
              <a:gd name="T46" fmla="*/ 2147483647 w 52"/>
              <a:gd name="T47" fmla="*/ 2147483647 h 36"/>
              <a:gd name="T48" fmla="*/ 2147483647 w 52"/>
              <a:gd name="T49" fmla="*/ 2147483647 h 36"/>
              <a:gd name="T50" fmla="*/ 2147483647 w 52"/>
              <a:gd name="T51" fmla="*/ 2147483647 h 36"/>
              <a:gd name="T52" fmla="*/ 2147483647 w 52"/>
              <a:gd name="T53" fmla="*/ 2147483647 h 36"/>
              <a:gd name="T54" fmla="*/ 2147483647 w 52"/>
              <a:gd name="T55" fmla="*/ 2147483647 h 36"/>
              <a:gd name="T56" fmla="*/ 2147483647 w 52"/>
              <a:gd name="T57" fmla="*/ 2147483647 h 36"/>
              <a:gd name="T58" fmla="*/ 2147483647 w 52"/>
              <a:gd name="T59" fmla="*/ 2147483647 h 36"/>
              <a:gd name="T60" fmla="*/ 2147483647 w 52"/>
              <a:gd name="T61" fmla="*/ 2147483647 h 36"/>
              <a:gd name="T62" fmla="*/ 2147483647 w 52"/>
              <a:gd name="T63" fmla="*/ 2147483647 h 36"/>
              <a:gd name="T64" fmla="*/ 2147483647 w 52"/>
              <a:gd name="T65" fmla="*/ 2147483647 h 36"/>
              <a:gd name="T66" fmla="*/ 2147483647 w 52"/>
              <a:gd name="T67" fmla="*/ 2147483647 h 36"/>
              <a:gd name="T68" fmla="*/ 2147483647 w 52"/>
              <a:gd name="T69" fmla="*/ 2147483647 h 36"/>
              <a:gd name="T70" fmla="*/ 2147483647 w 52"/>
              <a:gd name="T71" fmla="*/ 2147483647 h 36"/>
              <a:gd name="T72" fmla="*/ 2147483647 w 52"/>
              <a:gd name="T73" fmla="*/ 0 h 36"/>
              <a:gd name="T74" fmla="*/ 2147483647 w 52"/>
              <a:gd name="T75" fmla="*/ 0 h 36"/>
              <a:gd name="T76" fmla="*/ 2147483647 w 52"/>
              <a:gd name="T77" fmla="*/ 0 h 36"/>
              <a:gd name="T78" fmla="*/ 2147483647 w 52"/>
              <a:gd name="T79" fmla="*/ 2147483647 h 36"/>
              <a:gd name="T80" fmla="*/ 2147483647 w 52"/>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2"/>
              <a:gd name="T124" fmla="*/ 0 h 36"/>
              <a:gd name="T125" fmla="*/ 52 w 52"/>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2" h="36">
                <a:moveTo>
                  <a:pt x="9" y="3"/>
                </a:moveTo>
                <a:lnTo>
                  <a:pt x="7" y="5"/>
                </a:lnTo>
                <a:lnTo>
                  <a:pt x="4" y="6"/>
                </a:lnTo>
                <a:lnTo>
                  <a:pt x="3" y="8"/>
                </a:lnTo>
                <a:lnTo>
                  <a:pt x="1" y="9"/>
                </a:lnTo>
                <a:lnTo>
                  <a:pt x="0" y="12"/>
                </a:lnTo>
                <a:lnTo>
                  <a:pt x="0" y="14"/>
                </a:lnTo>
                <a:lnTo>
                  <a:pt x="0" y="15"/>
                </a:lnTo>
                <a:lnTo>
                  <a:pt x="0" y="16"/>
                </a:lnTo>
                <a:lnTo>
                  <a:pt x="3" y="21"/>
                </a:lnTo>
                <a:lnTo>
                  <a:pt x="7" y="25"/>
                </a:lnTo>
                <a:lnTo>
                  <a:pt x="10" y="28"/>
                </a:lnTo>
                <a:lnTo>
                  <a:pt x="15" y="31"/>
                </a:lnTo>
                <a:lnTo>
                  <a:pt x="18" y="34"/>
                </a:lnTo>
                <a:lnTo>
                  <a:pt x="22" y="36"/>
                </a:lnTo>
                <a:lnTo>
                  <a:pt x="27" y="36"/>
                </a:lnTo>
                <a:lnTo>
                  <a:pt x="32" y="36"/>
                </a:lnTo>
                <a:lnTo>
                  <a:pt x="35" y="34"/>
                </a:lnTo>
                <a:lnTo>
                  <a:pt x="38" y="33"/>
                </a:lnTo>
                <a:lnTo>
                  <a:pt x="41" y="31"/>
                </a:lnTo>
                <a:lnTo>
                  <a:pt x="43" y="28"/>
                </a:lnTo>
                <a:lnTo>
                  <a:pt x="46" y="25"/>
                </a:lnTo>
                <a:lnTo>
                  <a:pt x="47" y="22"/>
                </a:lnTo>
                <a:lnTo>
                  <a:pt x="50" y="19"/>
                </a:lnTo>
                <a:lnTo>
                  <a:pt x="52" y="16"/>
                </a:lnTo>
                <a:lnTo>
                  <a:pt x="52" y="14"/>
                </a:lnTo>
                <a:lnTo>
                  <a:pt x="52" y="11"/>
                </a:lnTo>
                <a:lnTo>
                  <a:pt x="50" y="9"/>
                </a:lnTo>
                <a:lnTo>
                  <a:pt x="49" y="8"/>
                </a:lnTo>
                <a:lnTo>
                  <a:pt x="46" y="6"/>
                </a:lnTo>
                <a:lnTo>
                  <a:pt x="44" y="5"/>
                </a:lnTo>
                <a:lnTo>
                  <a:pt x="41" y="3"/>
                </a:lnTo>
                <a:lnTo>
                  <a:pt x="40" y="3"/>
                </a:lnTo>
                <a:lnTo>
                  <a:pt x="35" y="3"/>
                </a:lnTo>
                <a:lnTo>
                  <a:pt x="32" y="2"/>
                </a:lnTo>
                <a:lnTo>
                  <a:pt x="28" y="2"/>
                </a:lnTo>
                <a:lnTo>
                  <a:pt x="25" y="0"/>
                </a:lnTo>
                <a:lnTo>
                  <a:pt x="21" y="0"/>
                </a:lnTo>
                <a:lnTo>
                  <a:pt x="16" y="0"/>
                </a:lnTo>
                <a:lnTo>
                  <a:pt x="13" y="2"/>
                </a:lnTo>
                <a:lnTo>
                  <a:pt x="9" y="3"/>
                </a:lnTo>
              </a:path>
            </a:pathLst>
          </a:custGeom>
          <a:solidFill>
            <a:srgbClr val="FFFF00"/>
          </a:solidFill>
          <a:ln w="4763">
            <a:solidFill>
              <a:srgbClr val="990000"/>
            </a:solidFill>
            <a:round/>
            <a:headEnd/>
            <a:tailEnd/>
          </a:ln>
        </p:spPr>
        <p:txBody>
          <a:bodyPr/>
          <a:lstStyle/>
          <a:p>
            <a:endParaRPr lang="en-US"/>
          </a:p>
        </p:txBody>
      </p:sp>
      <p:sp>
        <p:nvSpPr>
          <p:cNvPr id="53375" name="Freeform 126"/>
          <p:cNvSpPr>
            <a:spLocks/>
          </p:cNvSpPr>
          <p:nvPr/>
        </p:nvSpPr>
        <p:spPr bwMode="auto">
          <a:xfrm>
            <a:off x="6834190" y="4105278"/>
            <a:ext cx="52387" cy="36513"/>
          </a:xfrm>
          <a:custGeom>
            <a:avLst/>
            <a:gdLst>
              <a:gd name="T0" fmla="*/ 2147483647 w 37"/>
              <a:gd name="T1" fmla="*/ 0 h 23"/>
              <a:gd name="T2" fmla="*/ 2147483647 w 37"/>
              <a:gd name="T3" fmla="*/ 2147483647 h 23"/>
              <a:gd name="T4" fmla="*/ 2147483647 w 37"/>
              <a:gd name="T5" fmla="*/ 2147483647 h 23"/>
              <a:gd name="T6" fmla="*/ 2147483647 w 37"/>
              <a:gd name="T7" fmla="*/ 2147483647 h 23"/>
              <a:gd name="T8" fmla="*/ 2147483647 w 37"/>
              <a:gd name="T9" fmla="*/ 2147483647 h 23"/>
              <a:gd name="T10" fmla="*/ 0 w 37"/>
              <a:gd name="T11" fmla="*/ 2147483647 h 23"/>
              <a:gd name="T12" fmla="*/ 0 w 37"/>
              <a:gd name="T13" fmla="*/ 2147483647 h 23"/>
              <a:gd name="T14" fmla="*/ 0 w 37"/>
              <a:gd name="T15" fmla="*/ 2147483647 h 23"/>
              <a:gd name="T16" fmla="*/ 0 w 37"/>
              <a:gd name="T17" fmla="*/ 2147483647 h 23"/>
              <a:gd name="T18" fmla="*/ 2147483647 w 37"/>
              <a:gd name="T19" fmla="*/ 2147483647 h 23"/>
              <a:gd name="T20" fmla="*/ 2147483647 w 37"/>
              <a:gd name="T21" fmla="*/ 2147483647 h 23"/>
              <a:gd name="T22" fmla="*/ 2147483647 w 37"/>
              <a:gd name="T23" fmla="*/ 2147483647 h 23"/>
              <a:gd name="T24" fmla="*/ 2147483647 w 37"/>
              <a:gd name="T25" fmla="*/ 2147483647 h 23"/>
              <a:gd name="T26" fmla="*/ 2147483647 w 37"/>
              <a:gd name="T27" fmla="*/ 2147483647 h 23"/>
              <a:gd name="T28" fmla="*/ 2147483647 w 37"/>
              <a:gd name="T29" fmla="*/ 2147483647 h 23"/>
              <a:gd name="T30" fmla="*/ 2147483647 w 37"/>
              <a:gd name="T31" fmla="*/ 2147483647 h 23"/>
              <a:gd name="T32" fmla="*/ 2147483647 w 37"/>
              <a:gd name="T33" fmla="*/ 2147483647 h 23"/>
              <a:gd name="T34" fmla="*/ 2147483647 w 37"/>
              <a:gd name="T35" fmla="*/ 2147483647 h 23"/>
              <a:gd name="T36" fmla="*/ 2147483647 w 37"/>
              <a:gd name="T37" fmla="*/ 2147483647 h 23"/>
              <a:gd name="T38" fmla="*/ 2147483647 w 37"/>
              <a:gd name="T39" fmla="*/ 2147483647 h 23"/>
              <a:gd name="T40" fmla="*/ 2147483647 w 37"/>
              <a:gd name="T41" fmla="*/ 2147483647 h 23"/>
              <a:gd name="T42" fmla="*/ 2147483647 w 37"/>
              <a:gd name="T43" fmla="*/ 2147483647 h 23"/>
              <a:gd name="T44" fmla="*/ 2147483647 w 37"/>
              <a:gd name="T45" fmla="*/ 2147483647 h 23"/>
              <a:gd name="T46" fmla="*/ 2147483647 w 37"/>
              <a:gd name="T47" fmla="*/ 2147483647 h 23"/>
              <a:gd name="T48" fmla="*/ 2147483647 w 37"/>
              <a:gd name="T49" fmla="*/ 2147483647 h 23"/>
              <a:gd name="T50" fmla="*/ 2147483647 w 37"/>
              <a:gd name="T51" fmla="*/ 2147483647 h 23"/>
              <a:gd name="T52" fmla="*/ 2147483647 w 37"/>
              <a:gd name="T53" fmla="*/ 2147483647 h 23"/>
              <a:gd name="T54" fmla="*/ 2147483647 w 37"/>
              <a:gd name="T55" fmla="*/ 2147483647 h 23"/>
              <a:gd name="T56" fmla="*/ 2147483647 w 37"/>
              <a:gd name="T57" fmla="*/ 2147483647 h 23"/>
              <a:gd name="T58" fmla="*/ 2147483647 w 37"/>
              <a:gd name="T59" fmla="*/ 2147483647 h 23"/>
              <a:gd name="T60" fmla="*/ 2147483647 w 37"/>
              <a:gd name="T61" fmla="*/ 2147483647 h 23"/>
              <a:gd name="T62" fmla="*/ 2147483647 w 37"/>
              <a:gd name="T63" fmla="*/ 2147483647 h 23"/>
              <a:gd name="T64" fmla="*/ 2147483647 w 37"/>
              <a:gd name="T65" fmla="*/ 2147483647 h 23"/>
              <a:gd name="T66" fmla="*/ 2147483647 w 37"/>
              <a:gd name="T67" fmla="*/ 2147483647 h 23"/>
              <a:gd name="T68" fmla="*/ 2147483647 w 37"/>
              <a:gd name="T69" fmla="*/ 2147483647 h 23"/>
              <a:gd name="T70" fmla="*/ 2147483647 w 37"/>
              <a:gd name="T71" fmla="*/ 2147483647 h 23"/>
              <a:gd name="T72" fmla="*/ 2147483647 w 37"/>
              <a:gd name="T73" fmla="*/ 2147483647 h 23"/>
              <a:gd name="T74" fmla="*/ 2147483647 w 37"/>
              <a:gd name="T75" fmla="*/ 2147483647 h 23"/>
              <a:gd name="T76" fmla="*/ 2147483647 w 37"/>
              <a:gd name="T77" fmla="*/ 2147483647 h 23"/>
              <a:gd name="T78" fmla="*/ 2147483647 w 37"/>
              <a:gd name="T79" fmla="*/ 2147483647 h 23"/>
              <a:gd name="T80" fmla="*/ 2147483647 w 37"/>
              <a:gd name="T81" fmla="*/ 2147483647 h 23"/>
              <a:gd name="T82" fmla="*/ 2147483647 w 37"/>
              <a:gd name="T83" fmla="*/ 0 h 2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23"/>
              <a:gd name="T128" fmla="*/ 37 w 37"/>
              <a:gd name="T129" fmla="*/ 23 h 2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23">
                <a:moveTo>
                  <a:pt x="10" y="0"/>
                </a:moveTo>
                <a:lnTo>
                  <a:pt x="7" y="1"/>
                </a:lnTo>
                <a:lnTo>
                  <a:pt x="4" y="3"/>
                </a:lnTo>
                <a:lnTo>
                  <a:pt x="3" y="4"/>
                </a:lnTo>
                <a:lnTo>
                  <a:pt x="1" y="7"/>
                </a:lnTo>
                <a:lnTo>
                  <a:pt x="0" y="10"/>
                </a:lnTo>
                <a:lnTo>
                  <a:pt x="0" y="13"/>
                </a:lnTo>
                <a:lnTo>
                  <a:pt x="0" y="16"/>
                </a:lnTo>
                <a:lnTo>
                  <a:pt x="0" y="19"/>
                </a:lnTo>
                <a:lnTo>
                  <a:pt x="1" y="20"/>
                </a:lnTo>
                <a:lnTo>
                  <a:pt x="3" y="20"/>
                </a:lnTo>
                <a:lnTo>
                  <a:pt x="3" y="22"/>
                </a:lnTo>
                <a:lnTo>
                  <a:pt x="4" y="22"/>
                </a:lnTo>
                <a:lnTo>
                  <a:pt x="7" y="22"/>
                </a:lnTo>
                <a:lnTo>
                  <a:pt x="9" y="23"/>
                </a:lnTo>
                <a:lnTo>
                  <a:pt x="10" y="23"/>
                </a:lnTo>
                <a:lnTo>
                  <a:pt x="12" y="23"/>
                </a:lnTo>
                <a:lnTo>
                  <a:pt x="13" y="23"/>
                </a:lnTo>
                <a:lnTo>
                  <a:pt x="13" y="22"/>
                </a:lnTo>
                <a:lnTo>
                  <a:pt x="15" y="22"/>
                </a:lnTo>
                <a:lnTo>
                  <a:pt x="16" y="22"/>
                </a:lnTo>
                <a:lnTo>
                  <a:pt x="16" y="20"/>
                </a:lnTo>
                <a:lnTo>
                  <a:pt x="18" y="20"/>
                </a:lnTo>
                <a:lnTo>
                  <a:pt x="19" y="19"/>
                </a:lnTo>
                <a:lnTo>
                  <a:pt x="22" y="19"/>
                </a:lnTo>
                <a:lnTo>
                  <a:pt x="25" y="19"/>
                </a:lnTo>
                <a:lnTo>
                  <a:pt x="28" y="19"/>
                </a:lnTo>
                <a:lnTo>
                  <a:pt x="32" y="19"/>
                </a:lnTo>
                <a:lnTo>
                  <a:pt x="34" y="17"/>
                </a:lnTo>
                <a:lnTo>
                  <a:pt x="37" y="16"/>
                </a:lnTo>
                <a:lnTo>
                  <a:pt x="37" y="13"/>
                </a:lnTo>
                <a:lnTo>
                  <a:pt x="37" y="8"/>
                </a:lnTo>
                <a:lnTo>
                  <a:pt x="35" y="6"/>
                </a:lnTo>
                <a:lnTo>
                  <a:pt x="34" y="4"/>
                </a:lnTo>
                <a:lnTo>
                  <a:pt x="31" y="3"/>
                </a:lnTo>
                <a:lnTo>
                  <a:pt x="27" y="3"/>
                </a:lnTo>
                <a:lnTo>
                  <a:pt x="24" y="3"/>
                </a:lnTo>
                <a:lnTo>
                  <a:pt x="19" y="3"/>
                </a:lnTo>
                <a:lnTo>
                  <a:pt x="16" y="1"/>
                </a:lnTo>
                <a:lnTo>
                  <a:pt x="12" y="1"/>
                </a:lnTo>
                <a:lnTo>
                  <a:pt x="10"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6" name="Freeform 127"/>
          <p:cNvSpPr>
            <a:spLocks/>
          </p:cNvSpPr>
          <p:nvPr/>
        </p:nvSpPr>
        <p:spPr bwMode="auto">
          <a:xfrm>
            <a:off x="6834190" y="4105278"/>
            <a:ext cx="52387" cy="36513"/>
          </a:xfrm>
          <a:custGeom>
            <a:avLst/>
            <a:gdLst>
              <a:gd name="T0" fmla="*/ 2147483647 w 37"/>
              <a:gd name="T1" fmla="*/ 0 h 23"/>
              <a:gd name="T2" fmla="*/ 2147483647 w 37"/>
              <a:gd name="T3" fmla="*/ 2147483647 h 23"/>
              <a:gd name="T4" fmla="*/ 2147483647 w 37"/>
              <a:gd name="T5" fmla="*/ 2147483647 h 23"/>
              <a:gd name="T6" fmla="*/ 2147483647 w 37"/>
              <a:gd name="T7" fmla="*/ 2147483647 h 23"/>
              <a:gd name="T8" fmla="*/ 2147483647 w 37"/>
              <a:gd name="T9" fmla="*/ 2147483647 h 23"/>
              <a:gd name="T10" fmla="*/ 0 w 37"/>
              <a:gd name="T11" fmla="*/ 2147483647 h 23"/>
              <a:gd name="T12" fmla="*/ 0 w 37"/>
              <a:gd name="T13" fmla="*/ 2147483647 h 23"/>
              <a:gd name="T14" fmla="*/ 0 w 37"/>
              <a:gd name="T15" fmla="*/ 2147483647 h 23"/>
              <a:gd name="T16" fmla="*/ 0 w 37"/>
              <a:gd name="T17" fmla="*/ 2147483647 h 23"/>
              <a:gd name="T18" fmla="*/ 2147483647 w 37"/>
              <a:gd name="T19" fmla="*/ 2147483647 h 23"/>
              <a:gd name="T20" fmla="*/ 2147483647 w 37"/>
              <a:gd name="T21" fmla="*/ 2147483647 h 23"/>
              <a:gd name="T22" fmla="*/ 2147483647 w 37"/>
              <a:gd name="T23" fmla="*/ 2147483647 h 23"/>
              <a:gd name="T24" fmla="*/ 2147483647 w 37"/>
              <a:gd name="T25" fmla="*/ 2147483647 h 23"/>
              <a:gd name="T26" fmla="*/ 2147483647 w 37"/>
              <a:gd name="T27" fmla="*/ 2147483647 h 23"/>
              <a:gd name="T28" fmla="*/ 2147483647 w 37"/>
              <a:gd name="T29" fmla="*/ 2147483647 h 23"/>
              <a:gd name="T30" fmla="*/ 2147483647 w 37"/>
              <a:gd name="T31" fmla="*/ 2147483647 h 23"/>
              <a:gd name="T32" fmla="*/ 2147483647 w 37"/>
              <a:gd name="T33" fmla="*/ 2147483647 h 23"/>
              <a:gd name="T34" fmla="*/ 2147483647 w 37"/>
              <a:gd name="T35" fmla="*/ 2147483647 h 23"/>
              <a:gd name="T36" fmla="*/ 2147483647 w 37"/>
              <a:gd name="T37" fmla="*/ 2147483647 h 23"/>
              <a:gd name="T38" fmla="*/ 2147483647 w 37"/>
              <a:gd name="T39" fmla="*/ 2147483647 h 23"/>
              <a:gd name="T40" fmla="*/ 2147483647 w 37"/>
              <a:gd name="T41" fmla="*/ 2147483647 h 23"/>
              <a:gd name="T42" fmla="*/ 2147483647 w 37"/>
              <a:gd name="T43" fmla="*/ 2147483647 h 23"/>
              <a:gd name="T44" fmla="*/ 2147483647 w 37"/>
              <a:gd name="T45" fmla="*/ 2147483647 h 23"/>
              <a:gd name="T46" fmla="*/ 2147483647 w 37"/>
              <a:gd name="T47" fmla="*/ 2147483647 h 23"/>
              <a:gd name="T48" fmla="*/ 2147483647 w 37"/>
              <a:gd name="T49" fmla="*/ 2147483647 h 23"/>
              <a:gd name="T50" fmla="*/ 2147483647 w 37"/>
              <a:gd name="T51" fmla="*/ 2147483647 h 23"/>
              <a:gd name="T52" fmla="*/ 2147483647 w 37"/>
              <a:gd name="T53" fmla="*/ 2147483647 h 23"/>
              <a:gd name="T54" fmla="*/ 2147483647 w 37"/>
              <a:gd name="T55" fmla="*/ 2147483647 h 23"/>
              <a:gd name="T56" fmla="*/ 2147483647 w 37"/>
              <a:gd name="T57" fmla="*/ 2147483647 h 23"/>
              <a:gd name="T58" fmla="*/ 2147483647 w 37"/>
              <a:gd name="T59" fmla="*/ 2147483647 h 23"/>
              <a:gd name="T60" fmla="*/ 2147483647 w 37"/>
              <a:gd name="T61" fmla="*/ 2147483647 h 23"/>
              <a:gd name="T62" fmla="*/ 2147483647 w 37"/>
              <a:gd name="T63" fmla="*/ 2147483647 h 23"/>
              <a:gd name="T64" fmla="*/ 2147483647 w 37"/>
              <a:gd name="T65" fmla="*/ 2147483647 h 23"/>
              <a:gd name="T66" fmla="*/ 2147483647 w 37"/>
              <a:gd name="T67" fmla="*/ 2147483647 h 23"/>
              <a:gd name="T68" fmla="*/ 2147483647 w 37"/>
              <a:gd name="T69" fmla="*/ 2147483647 h 23"/>
              <a:gd name="T70" fmla="*/ 2147483647 w 37"/>
              <a:gd name="T71" fmla="*/ 2147483647 h 23"/>
              <a:gd name="T72" fmla="*/ 2147483647 w 37"/>
              <a:gd name="T73" fmla="*/ 2147483647 h 23"/>
              <a:gd name="T74" fmla="*/ 2147483647 w 37"/>
              <a:gd name="T75" fmla="*/ 2147483647 h 23"/>
              <a:gd name="T76" fmla="*/ 2147483647 w 37"/>
              <a:gd name="T77" fmla="*/ 2147483647 h 23"/>
              <a:gd name="T78" fmla="*/ 2147483647 w 37"/>
              <a:gd name="T79" fmla="*/ 2147483647 h 23"/>
              <a:gd name="T80" fmla="*/ 2147483647 w 37"/>
              <a:gd name="T81" fmla="*/ 2147483647 h 23"/>
              <a:gd name="T82" fmla="*/ 2147483647 w 37"/>
              <a:gd name="T83" fmla="*/ 0 h 2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23"/>
              <a:gd name="T128" fmla="*/ 37 w 37"/>
              <a:gd name="T129" fmla="*/ 23 h 2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23">
                <a:moveTo>
                  <a:pt x="10" y="0"/>
                </a:moveTo>
                <a:lnTo>
                  <a:pt x="7" y="1"/>
                </a:lnTo>
                <a:lnTo>
                  <a:pt x="4" y="3"/>
                </a:lnTo>
                <a:lnTo>
                  <a:pt x="3" y="4"/>
                </a:lnTo>
                <a:lnTo>
                  <a:pt x="1" y="7"/>
                </a:lnTo>
                <a:lnTo>
                  <a:pt x="0" y="10"/>
                </a:lnTo>
                <a:lnTo>
                  <a:pt x="0" y="13"/>
                </a:lnTo>
                <a:lnTo>
                  <a:pt x="0" y="16"/>
                </a:lnTo>
                <a:lnTo>
                  <a:pt x="0" y="19"/>
                </a:lnTo>
                <a:lnTo>
                  <a:pt x="1" y="20"/>
                </a:lnTo>
                <a:lnTo>
                  <a:pt x="3" y="20"/>
                </a:lnTo>
                <a:lnTo>
                  <a:pt x="3" y="22"/>
                </a:lnTo>
                <a:lnTo>
                  <a:pt x="4" y="22"/>
                </a:lnTo>
                <a:lnTo>
                  <a:pt x="7" y="22"/>
                </a:lnTo>
                <a:lnTo>
                  <a:pt x="9" y="23"/>
                </a:lnTo>
                <a:lnTo>
                  <a:pt x="10" y="23"/>
                </a:lnTo>
                <a:lnTo>
                  <a:pt x="12" y="23"/>
                </a:lnTo>
                <a:lnTo>
                  <a:pt x="13" y="23"/>
                </a:lnTo>
                <a:lnTo>
                  <a:pt x="13" y="22"/>
                </a:lnTo>
                <a:lnTo>
                  <a:pt x="15" y="22"/>
                </a:lnTo>
                <a:lnTo>
                  <a:pt x="16" y="22"/>
                </a:lnTo>
                <a:lnTo>
                  <a:pt x="16" y="20"/>
                </a:lnTo>
                <a:lnTo>
                  <a:pt x="18" y="20"/>
                </a:lnTo>
                <a:lnTo>
                  <a:pt x="19" y="19"/>
                </a:lnTo>
                <a:lnTo>
                  <a:pt x="22" y="19"/>
                </a:lnTo>
                <a:lnTo>
                  <a:pt x="25" y="19"/>
                </a:lnTo>
                <a:lnTo>
                  <a:pt x="28" y="19"/>
                </a:lnTo>
                <a:lnTo>
                  <a:pt x="32" y="19"/>
                </a:lnTo>
                <a:lnTo>
                  <a:pt x="34" y="17"/>
                </a:lnTo>
                <a:lnTo>
                  <a:pt x="37" y="16"/>
                </a:lnTo>
                <a:lnTo>
                  <a:pt x="37" y="13"/>
                </a:lnTo>
                <a:lnTo>
                  <a:pt x="37" y="8"/>
                </a:lnTo>
                <a:lnTo>
                  <a:pt x="35" y="6"/>
                </a:lnTo>
                <a:lnTo>
                  <a:pt x="34" y="4"/>
                </a:lnTo>
                <a:lnTo>
                  <a:pt x="31" y="3"/>
                </a:lnTo>
                <a:lnTo>
                  <a:pt x="27" y="3"/>
                </a:lnTo>
                <a:lnTo>
                  <a:pt x="24" y="3"/>
                </a:lnTo>
                <a:lnTo>
                  <a:pt x="19" y="3"/>
                </a:lnTo>
                <a:lnTo>
                  <a:pt x="16" y="1"/>
                </a:lnTo>
                <a:lnTo>
                  <a:pt x="12" y="1"/>
                </a:lnTo>
                <a:lnTo>
                  <a:pt x="10" y="0"/>
                </a:lnTo>
              </a:path>
            </a:pathLst>
          </a:custGeom>
          <a:solidFill>
            <a:srgbClr val="FFFF00"/>
          </a:solidFill>
          <a:ln w="1588">
            <a:solidFill>
              <a:srgbClr val="990000"/>
            </a:solidFill>
            <a:round/>
            <a:headEnd/>
            <a:tailEnd/>
          </a:ln>
        </p:spPr>
        <p:txBody>
          <a:bodyPr/>
          <a:lstStyle/>
          <a:p>
            <a:endParaRPr lang="en-US"/>
          </a:p>
        </p:txBody>
      </p:sp>
      <p:sp>
        <p:nvSpPr>
          <p:cNvPr id="53377" name="Freeform 128"/>
          <p:cNvSpPr>
            <a:spLocks/>
          </p:cNvSpPr>
          <p:nvPr/>
        </p:nvSpPr>
        <p:spPr bwMode="auto">
          <a:xfrm>
            <a:off x="6834190" y="4105278"/>
            <a:ext cx="52387" cy="36513"/>
          </a:xfrm>
          <a:custGeom>
            <a:avLst/>
            <a:gdLst>
              <a:gd name="T0" fmla="*/ 2147483647 w 37"/>
              <a:gd name="T1" fmla="*/ 0 h 23"/>
              <a:gd name="T2" fmla="*/ 2147483647 w 37"/>
              <a:gd name="T3" fmla="*/ 2147483647 h 23"/>
              <a:gd name="T4" fmla="*/ 2147483647 w 37"/>
              <a:gd name="T5" fmla="*/ 2147483647 h 23"/>
              <a:gd name="T6" fmla="*/ 2147483647 w 37"/>
              <a:gd name="T7" fmla="*/ 2147483647 h 23"/>
              <a:gd name="T8" fmla="*/ 2147483647 w 37"/>
              <a:gd name="T9" fmla="*/ 2147483647 h 23"/>
              <a:gd name="T10" fmla="*/ 0 w 37"/>
              <a:gd name="T11" fmla="*/ 2147483647 h 23"/>
              <a:gd name="T12" fmla="*/ 0 w 37"/>
              <a:gd name="T13" fmla="*/ 2147483647 h 23"/>
              <a:gd name="T14" fmla="*/ 0 w 37"/>
              <a:gd name="T15" fmla="*/ 2147483647 h 23"/>
              <a:gd name="T16" fmla="*/ 0 w 37"/>
              <a:gd name="T17" fmla="*/ 2147483647 h 23"/>
              <a:gd name="T18" fmla="*/ 2147483647 w 37"/>
              <a:gd name="T19" fmla="*/ 2147483647 h 23"/>
              <a:gd name="T20" fmla="*/ 2147483647 w 37"/>
              <a:gd name="T21" fmla="*/ 2147483647 h 23"/>
              <a:gd name="T22" fmla="*/ 2147483647 w 37"/>
              <a:gd name="T23" fmla="*/ 2147483647 h 23"/>
              <a:gd name="T24" fmla="*/ 2147483647 w 37"/>
              <a:gd name="T25" fmla="*/ 2147483647 h 23"/>
              <a:gd name="T26" fmla="*/ 2147483647 w 37"/>
              <a:gd name="T27" fmla="*/ 2147483647 h 23"/>
              <a:gd name="T28" fmla="*/ 2147483647 w 37"/>
              <a:gd name="T29" fmla="*/ 2147483647 h 23"/>
              <a:gd name="T30" fmla="*/ 2147483647 w 37"/>
              <a:gd name="T31" fmla="*/ 2147483647 h 23"/>
              <a:gd name="T32" fmla="*/ 2147483647 w 37"/>
              <a:gd name="T33" fmla="*/ 2147483647 h 23"/>
              <a:gd name="T34" fmla="*/ 2147483647 w 37"/>
              <a:gd name="T35" fmla="*/ 2147483647 h 23"/>
              <a:gd name="T36" fmla="*/ 2147483647 w 37"/>
              <a:gd name="T37" fmla="*/ 2147483647 h 23"/>
              <a:gd name="T38" fmla="*/ 2147483647 w 37"/>
              <a:gd name="T39" fmla="*/ 2147483647 h 23"/>
              <a:gd name="T40" fmla="*/ 2147483647 w 37"/>
              <a:gd name="T41" fmla="*/ 2147483647 h 23"/>
              <a:gd name="T42" fmla="*/ 2147483647 w 37"/>
              <a:gd name="T43" fmla="*/ 2147483647 h 23"/>
              <a:gd name="T44" fmla="*/ 2147483647 w 37"/>
              <a:gd name="T45" fmla="*/ 2147483647 h 23"/>
              <a:gd name="T46" fmla="*/ 2147483647 w 37"/>
              <a:gd name="T47" fmla="*/ 2147483647 h 23"/>
              <a:gd name="T48" fmla="*/ 2147483647 w 37"/>
              <a:gd name="T49" fmla="*/ 2147483647 h 23"/>
              <a:gd name="T50" fmla="*/ 2147483647 w 37"/>
              <a:gd name="T51" fmla="*/ 2147483647 h 23"/>
              <a:gd name="T52" fmla="*/ 2147483647 w 37"/>
              <a:gd name="T53" fmla="*/ 2147483647 h 23"/>
              <a:gd name="T54" fmla="*/ 2147483647 w 37"/>
              <a:gd name="T55" fmla="*/ 2147483647 h 23"/>
              <a:gd name="T56" fmla="*/ 2147483647 w 37"/>
              <a:gd name="T57" fmla="*/ 2147483647 h 23"/>
              <a:gd name="T58" fmla="*/ 2147483647 w 37"/>
              <a:gd name="T59" fmla="*/ 2147483647 h 23"/>
              <a:gd name="T60" fmla="*/ 2147483647 w 37"/>
              <a:gd name="T61" fmla="*/ 2147483647 h 23"/>
              <a:gd name="T62" fmla="*/ 2147483647 w 37"/>
              <a:gd name="T63" fmla="*/ 2147483647 h 23"/>
              <a:gd name="T64" fmla="*/ 2147483647 w 37"/>
              <a:gd name="T65" fmla="*/ 2147483647 h 23"/>
              <a:gd name="T66" fmla="*/ 2147483647 w 37"/>
              <a:gd name="T67" fmla="*/ 2147483647 h 23"/>
              <a:gd name="T68" fmla="*/ 2147483647 w 37"/>
              <a:gd name="T69" fmla="*/ 2147483647 h 23"/>
              <a:gd name="T70" fmla="*/ 2147483647 w 37"/>
              <a:gd name="T71" fmla="*/ 2147483647 h 23"/>
              <a:gd name="T72" fmla="*/ 2147483647 w 37"/>
              <a:gd name="T73" fmla="*/ 2147483647 h 23"/>
              <a:gd name="T74" fmla="*/ 2147483647 w 37"/>
              <a:gd name="T75" fmla="*/ 2147483647 h 23"/>
              <a:gd name="T76" fmla="*/ 2147483647 w 37"/>
              <a:gd name="T77" fmla="*/ 2147483647 h 23"/>
              <a:gd name="T78" fmla="*/ 2147483647 w 37"/>
              <a:gd name="T79" fmla="*/ 2147483647 h 23"/>
              <a:gd name="T80" fmla="*/ 2147483647 w 37"/>
              <a:gd name="T81" fmla="*/ 2147483647 h 2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7"/>
              <a:gd name="T124" fmla="*/ 0 h 23"/>
              <a:gd name="T125" fmla="*/ 37 w 37"/>
              <a:gd name="T126" fmla="*/ 23 h 2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7" h="23">
                <a:moveTo>
                  <a:pt x="10" y="0"/>
                </a:moveTo>
                <a:lnTo>
                  <a:pt x="7" y="1"/>
                </a:lnTo>
                <a:lnTo>
                  <a:pt x="4" y="3"/>
                </a:lnTo>
                <a:lnTo>
                  <a:pt x="3" y="4"/>
                </a:lnTo>
                <a:lnTo>
                  <a:pt x="1" y="7"/>
                </a:lnTo>
                <a:lnTo>
                  <a:pt x="0" y="10"/>
                </a:lnTo>
                <a:lnTo>
                  <a:pt x="0" y="13"/>
                </a:lnTo>
                <a:lnTo>
                  <a:pt x="0" y="16"/>
                </a:lnTo>
                <a:lnTo>
                  <a:pt x="0" y="19"/>
                </a:lnTo>
                <a:lnTo>
                  <a:pt x="1" y="20"/>
                </a:lnTo>
                <a:lnTo>
                  <a:pt x="3" y="20"/>
                </a:lnTo>
                <a:lnTo>
                  <a:pt x="3" y="22"/>
                </a:lnTo>
                <a:lnTo>
                  <a:pt x="4" y="22"/>
                </a:lnTo>
                <a:lnTo>
                  <a:pt x="7" y="22"/>
                </a:lnTo>
                <a:lnTo>
                  <a:pt x="9" y="23"/>
                </a:lnTo>
                <a:lnTo>
                  <a:pt x="10" y="23"/>
                </a:lnTo>
                <a:lnTo>
                  <a:pt x="12" y="23"/>
                </a:lnTo>
                <a:lnTo>
                  <a:pt x="13" y="23"/>
                </a:lnTo>
                <a:lnTo>
                  <a:pt x="13" y="22"/>
                </a:lnTo>
                <a:lnTo>
                  <a:pt x="15" y="22"/>
                </a:lnTo>
                <a:lnTo>
                  <a:pt x="16" y="22"/>
                </a:lnTo>
                <a:lnTo>
                  <a:pt x="16" y="20"/>
                </a:lnTo>
                <a:lnTo>
                  <a:pt x="18" y="20"/>
                </a:lnTo>
                <a:lnTo>
                  <a:pt x="19" y="19"/>
                </a:lnTo>
                <a:lnTo>
                  <a:pt x="22" y="19"/>
                </a:lnTo>
                <a:lnTo>
                  <a:pt x="25" y="19"/>
                </a:lnTo>
                <a:lnTo>
                  <a:pt x="28" y="19"/>
                </a:lnTo>
                <a:lnTo>
                  <a:pt x="32" y="19"/>
                </a:lnTo>
                <a:lnTo>
                  <a:pt x="34" y="17"/>
                </a:lnTo>
                <a:lnTo>
                  <a:pt x="37" y="16"/>
                </a:lnTo>
                <a:lnTo>
                  <a:pt x="37" y="13"/>
                </a:lnTo>
                <a:lnTo>
                  <a:pt x="37" y="8"/>
                </a:lnTo>
                <a:lnTo>
                  <a:pt x="35" y="6"/>
                </a:lnTo>
                <a:lnTo>
                  <a:pt x="34" y="4"/>
                </a:lnTo>
                <a:lnTo>
                  <a:pt x="31" y="3"/>
                </a:lnTo>
                <a:lnTo>
                  <a:pt x="27" y="3"/>
                </a:lnTo>
                <a:lnTo>
                  <a:pt x="24" y="3"/>
                </a:lnTo>
                <a:lnTo>
                  <a:pt x="19" y="3"/>
                </a:lnTo>
                <a:lnTo>
                  <a:pt x="16" y="1"/>
                </a:lnTo>
                <a:lnTo>
                  <a:pt x="12" y="1"/>
                </a:lnTo>
              </a:path>
            </a:pathLst>
          </a:custGeom>
          <a:solidFill>
            <a:srgbClr val="FFFF00"/>
          </a:solidFill>
          <a:ln w="4763">
            <a:solidFill>
              <a:srgbClr val="990000"/>
            </a:solidFill>
            <a:round/>
            <a:headEnd/>
            <a:tailEnd/>
          </a:ln>
        </p:spPr>
        <p:txBody>
          <a:bodyPr/>
          <a:lstStyle/>
          <a:p>
            <a:endParaRPr lang="en-US"/>
          </a:p>
        </p:txBody>
      </p:sp>
      <p:sp>
        <p:nvSpPr>
          <p:cNvPr id="53378" name="Freeform 129"/>
          <p:cNvSpPr>
            <a:spLocks/>
          </p:cNvSpPr>
          <p:nvPr/>
        </p:nvSpPr>
        <p:spPr bwMode="auto">
          <a:xfrm>
            <a:off x="6838951" y="4057654"/>
            <a:ext cx="88900" cy="47625"/>
          </a:xfrm>
          <a:custGeom>
            <a:avLst/>
            <a:gdLst>
              <a:gd name="T0" fmla="*/ 2147483647 w 64"/>
              <a:gd name="T1" fmla="*/ 2147483647 h 30"/>
              <a:gd name="T2" fmla="*/ 2147483647 w 64"/>
              <a:gd name="T3" fmla="*/ 0 h 30"/>
              <a:gd name="T4" fmla="*/ 2147483647 w 64"/>
              <a:gd name="T5" fmla="*/ 0 h 30"/>
              <a:gd name="T6" fmla="*/ 2147483647 w 64"/>
              <a:gd name="T7" fmla="*/ 2147483647 h 30"/>
              <a:gd name="T8" fmla="*/ 2147483647 w 64"/>
              <a:gd name="T9" fmla="*/ 2147483647 h 30"/>
              <a:gd name="T10" fmla="*/ 2147483647 w 64"/>
              <a:gd name="T11" fmla="*/ 2147483647 h 30"/>
              <a:gd name="T12" fmla="*/ 2147483647 w 64"/>
              <a:gd name="T13" fmla="*/ 2147483647 h 30"/>
              <a:gd name="T14" fmla="*/ 2147483647 w 64"/>
              <a:gd name="T15" fmla="*/ 2147483647 h 30"/>
              <a:gd name="T16" fmla="*/ 0 w 64"/>
              <a:gd name="T17" fmla="*/ 2147483647 h 30"/>
              <a:gd name="T18" fmla="*/ 0 w 64"/>
              <a:gd name="T19" fmla="*/ 2147483647 h 30"/>
              <a:gd name="T20" fmla="*/ 0 w 64"/>
              <a:gd name="T21" fmla="*/ 2147483647 h 30"/>
              <a:gd name="T22" fmla="*/ 0 w 64"/>
              <a:gd name="T23" fmla="*/ 2147483647 h 30"/>
              <a:gd name="T24" fmla="*/ 2147483647 w 64"/>
              <a:gd name="T25" fmla="*/ 2147483647 h 30"/>
              <a:gd name="T26" fmla="*/ 2147483647 w 64"/>
              <a:gd name="T27" fmla="*/ 2147483647 h 30"/>
              <a:gd name="T28" fmla="*/ 2147483647 w 64"/>
              <a:gd name="T29" fmla="*/ 2147483647 h 30"/>
              <a:gd name="T30" fmla="*/ 2147483647 w 64"/>
              <a:gd name="T31" fmla="*/ 2147483647 h 30"/>
              <a:gd name="T32" fmla="*/ 2147483647 w 64"/>
              <a:gd name="T33" fmla="*/ 2147483647 h 30"/>
              <a:gd name="T34" fmla="*/ 2147483647 w 64"/>
              <a:gd name="T35" fmla="*/ 2147483647 h 30"/>
              <a:gd name="T36" fmla="*/ 2147483647 w 64"/>
              <a:gd name="T37" fmla="*/ 2147483647 h 30"/>
              <a:gd name="T38" fmla="*/ 2147483647 w 64"/>
              <a:gd name="T39" fmla="*/ 2147483647 h 30"/>
              <a:gd name="T40" fmla="*/ 2147483647 w 64"/>
              <a:gd name="T41" fmla="*/ 2147483647 h 30"/>
              <a:gd name="T42" fmla="*/ 2147483647 w 64"/>
              <a:gd name="T43" fmla="*/ 2147483647 h 30"/>
              <a:gd name="T44" fmla="*/ 2147483647 w 64"/>
              <a:gd name="T45" fmla="*/ 2147483647 h 30"/>
              <a:gd name="T46" fmla="*/ 2147483647 w 64"/>
              <a:gd name="T47" fmla="*/ 2147483647 h 30"/>
              <a:gd name="T48" fmla="*/ 2147483647 w 64"/>
              <a:gd name="T49" fmla="*/ 2147483647 h 30"/>
              <a:gd name="T50" fmla="*/ 2147483647 w 64"/>
              <a:gd name="T51" fmla="*/ 2147483647 h 30"/>
              <a:gd name="T52" fmla="*/ 2147483647 w 64"/>
              <a:gd name="T53" fmla="*/ 2147483647 h 30"/>
              <a:gd name="T54" fmla="*/ 2147483647 w 64"/>
              <a:gd name="T55" fmla="*/ 2147483647 h 30"/>
              <a:gd name="T56" fmla="*/ 2147483647 w 64"/>
              <a:gd name="T57" fmla="*/ 2147483647 h 30"/>
              <a:gd name="T58" fmla="*/ 2147483647 w 64"/>
              <a:gd name="T59" fmla="*/ 2147483647 h 30"/>
              <a:gd name="T60" fmla="*/ 2147483647 w 64"/>
              <a:gd name="T61" fmla="*/ 2147483647 h 30"/>
              <a:gd name="T62" fmla="*/ 2147483647 w 64"/>
              <a:gd name="T63" fmla="*/ 2147483647 h 30"/>
              <a:gd name="T64" fmla="*/ 2147483647 w 64"/>
              <a:gd name="T65" fmla="*/ 2147483647 h 30"/>
              <a:gd name="T66" fmla="*/ 2147483647 w 64"/>
              <a:gd name="T67" fmla="*/ 2147483647 h 30"/>
              <a:gd name="T68" fmla="*/ 2147483647 w 64"/>
              <a:gd name="T69" fmla="*/ 2147483647 h 30"/>
              <a:gd name="T70" fmla="*/ 2147483647 w 64"/>
              <a:gd name="T71" fmla="*/ 2147483647 h 30"/>
              <a:gd name="T72" fmla="*/ 2147483647 w 64"/>
              <a:gd name="T73" fmla="*/ 2147483647 h 30"/>
              <a:gd name="T74" fmla="*/ 2147483647 w 64"/>
              <a:gd name="T75" fmla="*/ 2147483647 h 30"/>
              <a:gd name="T76" fmla="*/ 2147483647 w 64"/>
              <a:gd name="T77" fmla="*/ 2147483647 h 30"/>
              <a:gd name="T78" fmla="*/ 2147483647 w 64"/>
              <a:gd name="T79" fmla="*/ 2147483647 h 30"/>
              <a:gd name="T80" fmla="*/ 2147483647 w 64"/>
              <a:gd name="T81" fmla="*/ 2147483647 h 30"/>
              <a:gd name="T82" fmla="*/ 2147483647 w 64"/>
              <a:gd name="T83" fmla="*/ 2147483647 h 30"/>
              <a:gd name="T84" fmla="*/ 2147483647 w 64"/>
              <a:gd name="T85" fmla="*/ 2147483647 h 30"/>
              <a:gd name="T86" fmla="*/ 2147483647 w 64"/>
              <a:gd name="T87" fmla="*/ 2147483647 h 30"/>
              <a:gd name="T88" fmla="*/ 2147483647 w 64"/>
              <a:gd name="T89" fmla="*/ 2147483647 h 30"/>
              <a:gd name="T90" fmla="*/ 2147483647 w 64"/>
              <a:gd name="T91" fmla="*/ 2147483647 h 30"/>
              <a:gd name="T92" fmla="*/ 2147483647 w 64"/>
              <a:gd name="T93" fmla="*/ 2147483647 h 30"/>
              <a:gd name="T94" fmla="*/ 2147483647 w 64"/>
              <a:gd name="T95" fmla="*/ 2147483647 h 30"/>
              <a:gd name="T96" fmla="*/ 2147483647 w 64"/>
              <a:gd name="T97" fmla="*/ 2147483647 h 30"/>
              <a:gd name="T98" fmla="*/ 2147483647 w 64"/>
              <a:gd name="T99" fmla="*/ 2147483647 h 30"/>
              <a:gd name="T100" fmla="*/ 2147483647 w 64"/>
              <a:gd name="T101" fmla="*/ 2147483647 h 30"/>
              <a:gd name="T102" fmla="*/ 2147483647 w 64"/>
              <a:gd name="T103" fmla="*/ 2147483647 h 30"/>
              <a:gd name="T104" fmla="*/ 2147483647 w 64"/>
              <a:gd name="T105" fmla="*/ 2147483647 h 30"/>
              <a:gd name="T106" fmla="*/ 2147483647 w 64"/>
              <a:gd name="T107" fmla="*/ 2147483647 h 30"/>
              <a:gd name="T108" fmla="*/ 2147483647 w 64"/>
              <a:gd name="T109" fmla="*/ 2147483647 h 30"/>
              <a:gd name="T110" fmla="*/ 2147483647 w 64"/>
              <a:gd name="T111" fmla="*/ 2147483647 h 30"/>
              <a:gd name="T112" fmla="*/ 2147483647 w 64"/>
              <a:gd name="T113" fmla="*/ 2147483647 h 3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4"/>
              <a:gd name="T172" fmla="*/ 0 h 30"/>
              <a:gd name="T173" fmla="*/ 64 w 64"/>
              <a:gd name="T174" fmla="*/ 30 h 3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4" h="30">
                <a:moveTo>
                  <a:pt x="28" y="1"/>
                </a:moveTo>
                <a:lnTo>
                  <a:pt x="24" y="0"/>
                </a:lnTo>
                <a:lnTo>
                  <a:pt x="19" y="0"/>
                </a:lnTo>
                <a:lnTo>
                  <a:pt x="15" y="1"/>
                </a:lnTo>
                <a:lnTo>
                  <a:pt x="10" y="1"/>
                </a:lnTo>
                <a:lnTo>
                  <a:pt x="6" y="3"/>
                </a:lnTo>
                <a:lnTo>
                  <a:pt x="3" y="6"/>
                </a:lnTo>
                <a:lnTo>
                  <a:pt x="1" y="9"/>
                </a:lnTo>
                <a:lnTo>
                  <a:pt x="0" y="13"/>
                </a:lnTo>
                <a:lnTo>
                  <a:pt x="0" y="15"/>
                </a:lnTo>
                <a:lnTo>
                  <a:pt x="0" y="16"/>
                </a:lnTo>
                <a:lnTo>
                  <a:pt x="0" y="18"/>
                </a:lnTo>
                <a:lnTo>
                  <a:pt x="1" y="19"/>
                </a:lnTo>
                <a:lnTo>
                  <a:pt x="3" y="21"/>
                </a:lnTo>
                <a:lnTo>
                  <a:pt x="4" y="21"/>
                </a:lnTo>
                <a:lnTo>
                  <a:pt x="6" y="22"/>
                </a:lnTo>
                <a:lnTo>
                  <a:pt x="7" y="22"/>
                </a:lnTo>
                <a:lnTo>
                  <a:pt x="12" y="24"/>
                </a:lnTo>
                <a:lnTo>
                  <a:pt x="18" y="25"/>
                </a:lnTo>
                <a:lnTo>
                  <a:pt x="22" y="25"/>
                </a:lnTo>
                <a:lnTo>
                  <a:pt x="27" y="27"/>
                </a:lnTo>
                <a:lnTo>
                  <a:pt x="31" y="27"/>
                </a:lnTo>
                <a:lnTo>
                  <a:pt x="35" y="28"/>
                </a:lnTo>
                <a:lnTo>
                  <a:pt x="40" y="28"/>
                </a:lnTo>
                <a:lnTo>
                  <a:pt x="44" y="30"/>
                </a:lnTo>
                <a:lnTo>
                  <a:pt x="47" y="30"/>
                </a:lnTo>
                <a:lnTo>
                  <a:pt x="50" y="28"/>
                </a:lnTo>
                <a:lnTo>
                  <a:pt x="53" y="28"/>
                </a:lnTo>
                <a:lnTo>
                  <a:pt x="56" y="27"/>
                </a:lnTo>
                <a:lnTo>
                  <a:pt x="58" y="25"/>
                </a:lnTo>
                <a:lnTo>
                  <a:pt x="61" y="24"/>
                </a:lnTo>
                <a:lnTo>
                  <a:pt x="62" y="21"/>
                </a:lnTo>
                <a:lnTo>
                  <a:pt x="62" y="19"/>
                </a:lnTo>
                <a:lnTo>
                  <a:pt x="64" y="18"/>
                </a:lnTo>
                <a:lnTo>
                  <a:pt x="64" y="16"/>
                </a:lnTo>
                <a:lnTo>
                  <a:pt x="64" y="15"/>
                </a:lnTo>
                <a:lnTo>
                  <a:pt x="62" y="13"/>
                </a:lnTo>
                <a:lnTo>
                  <a:pt x="62" y="12"/>
                </a:lnTo>
                <a:lnTo>
                  <a:pt x="61" y="12"/>
                </a:lnTo>
                <a:lnTo>
                  <a:pt x="59" y="12"/>
                </a:lnTo>
                <a:lnTo>
                  <a:pt x="58" y="12"/>
                </a:lnTo>
                <a:lnTo>
                  <a:pt x="56" y="12"/>
                </a:lnTo>
                <a:lnTo>
                  <a:pt x="55" y="12"/>
                </a:lnTo>
                <a:lnTo>
                  <a:pt x="53" y="12"/>
                </a:lnTo>
                <a:lnTo>
                  <a:pt x="50" y="12"/>
                </a:lnTo>
                <a:lnTo>
                  <a:pt x="49" y="12"/>
                </a:lnTo>
                <a:lnTo>
                  <a:pt x="47" y="10"/>
                </a:lnTo>
                <a:lnTo>
                  <a:pt x="46" y="10"/>
                </a:lnTo>
                <a:lnTo>
                  <a:pt x="44" y="9"/>
                </a:lnTo>
                <a:lnTo>
                  <a:pt x="41" y="7"/>
                </a:lnTo>
                <a:lnTo>
                  <a:pt x="40" y="6"/>
                </a:lnTo>
                <a:lnTo>
                  <a:pt x="38" y="4"/>
                </a:lnTo>
                <a:lnTo>
                  <a:pt x="35" y="3"/>
                </a:lnTo>
                <a:lnTo>
                  <a:pt x="34" y="1"/>
                </a:lnTo>
                <a:lnTo>
                  <a:pt x="31" y="1"/>
                </a:lnTo>
                <a:lnTo>
                  <a:pt x="28" y="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9" name="Freeform 130"/>
          <p:cNvSpPr>
            <a:spLocks/>
          </p:cNvSpPr>
          <p:nvPr/>
        </p:nvSpPr>
        <p:spPr bwMode="auto">
          <a:xfrm>
            <a:off x="6838951" y="4057654"/>
            <a:ext cx="88900" cy="47625"/>
          </a:xfrm>
          <a:custGeom>
            <a:avLst/>
            <a:gdLst>
              <a:gd name="T0" fmla="*/ 2147483647 w 64"/>
              <a:gd name="T1" fmla="*/ 2147483647 h 30"/>
              <a:gd name="T2" fmla="*/ 2147483647 w 64"/>
              <a:gd name="T3" fmla="*/ 0 h 30"/>
              <a:gd name="T4" fmla="*/ 2147483647 w 64"/>
              <a:gd name="T5" fmla="*/ 0 h 30"/>
              <a:gd name="T6" fmla="*/ 2147483647 w 64"/>
              <a:gd name="T7" fmla="*/ 2147483647 h 30"/>
              <a:gd name="T8" fmla="*/ 2147483647 w 64"/>
              <a:gd name="T9" fmla="*/ 2147483647 h 30"/>
              <a:gd name="T10" fmla="*/ 2147483647 w 64"/>
              <a:gd name="T11" fmla="*/ 2147483647 h 30"/>
              <a:gd name="T12" fmla="*/ 2147483647 w 64"/>
              <a:gd name="T13" fmla="*/ 2147483647 h 30"/>
              <a:gd name="T14" fmla="*/ 2147483647 w 64"/>
              <a:gd name="T15" fmla="*/ 2147483647 h 30"/>
              <a:gd name="T16" fmla="*/ 0 w 64"/>
              <a:gd name="T17" fmla="*/ 2147483647 h 30"/>
              <a:gd name="T18" fmla="*/ 0 w 64"/>
              <a:gd name="T19" fmla="*/ 2147483647 h 30"/>
              <a:gd name="T20" fmla="*/ 0 w 64"/>
              <a:gd name="T21" fmla="*/ 2147483647 h 30"/>
              <a:gd name="T22" fmla="*/ 0 w 64"/>
              <a:gd name="T23" fmla="*/ 2147483647 h 30"/>
              <a:gd name="T24" fmla="*/ 2147483647 w 64"/>
              <a:gd name="T25" fmla="*/ 2147483647 h 30"/>
              <a:gd name="T26" fmla="*/ 2147483647 w 64"/>
              <a:gd name="T27" fmla="*/ 2147483647 h 30"/>
              <a:gd name="T28" fmla="*/ 2147483647 w 64"/>
              <a:gd name="T29" fmla="*/ 2147483647 h 30"/>
              <a:gd name="T30" fmla="*/ 2147483647 w 64"/>
              <a:gd name="T31" fmla="*/ 2147483647 h 30"/>
              <a:gd name="T32" fmla="*/ 2147483647 w 64"/>
              <a:gd name="T33" fmla="*/ 2147483647 h 30"/>
              <a:gd name="T34" fmla="*/ 2147483647 w 64"/>
              <a:gd name="T35" fmla="*/ 2147483647 h 30"/>
              <a:gd name="T36" fmla="*/ 2147483647 w 64"/>
              <a:gd name="T37" fmla="*/ 2147483647 h 30"/>
              <a:gd name="T38" fmla="*/ 2147483647 w 64"/>
              <a:gd name="T39" fmla="*/ 2147483647 h 30"/>
              <a:gd name="T40" fmla="*/ 2147483647 w 64"/>
              <a:gd name="T41" fmla="*/ 2147483647 h 30"/>
              <a:gd name="T42" fmla="*/ 2147483647 w 64"/>
              <a:gd name="T43" fmla="*/ 2147483647 h 30"/>
              <a:gd name="T44" fmla="*/ 2147483647 w 64"/>
              <a:gd name="T45" fmla="*/ 2147483647 h 30"/>
              <a:gd name="T46" fmla="*/ 2147483647 w 64"/>
              <a:gd name="T47" fmla="*/ 2147483647 h 30"/>
              <a:gd name="T48" fmla="*/ 2147483647 w 64"/>
              <a:gd name="T49" fmla="*/ 2147483647 h 30"/>
              <a:gd name="T50" fmla="*/ 2147483647 w 64"/>
              <a:gd name="T51" fmla="*/ 2147483647 h 30"/>
              <a:gd name="T52" fmla="*/ 2147483647 w 64"/>
              <a:gd name="T53" fmla="*/ 2147483647 h 30"/>
              <a:gd name="T54" fmla="*/ 2147483647 w 64"/>
              <a:gd name="T55" fmla="*/ 2147483647 h 30"/>
              <a:gd name="T56" fmla="*/ 2147483647 w 64"/>
              <a:gd name="T57" fmla="*/ 2147483647 h 30"/>
              <a:gd name="T58" fmla="*/ 2147483647 w 64"/>
              <a:gd name="T59" fmla="*/ 2147483647 h 30"/>
              <a:gd name="T60" fmla="*/ 2147483647 w 64"/>
              <a:gd name="T61" fmla="*/ 2147483647 h 30"/>
              <a:gd name="T62" fmla="*/ 2147483647 w 64"/>
              <a:gd name="T63" fmla="*/ 2147483647 h 30"/>
              <a:gd name="T64" fmla="*/ 2147483647 w 64"/>
              <a:gd name="T65" fmla="*/ 2147483647 h 30"/>
              <a:gd name="T66" fmla="*/ 2147483647 w 64"/>
              <a:gd name="T67" fmla="*/ 2147483647 h 30"/>
              <a:gd name="T68" fmla="*/ 2147483647 w 64"/>
              <a:gd name="T69" fmla="*/ 2147483647 h 30"/>
              <a:gd name="T70" fmla="*/ 2147483647 w 64"/>
              <a:gd name="T71" fmla="*/ 2147483647 h 30"/>
              <a:gd name="T72" fmla="*/ 2147483647 w 64"/>
              <a:gd name="T73" fmla="*/ 2147483647 h 30"/>
              <a:gd name="T74" fmla="*/ 2147483647 w 64"/>
              <a:gd name="T75" fmla="*/ 2147483647 h 30"/>
              <a:gd name="T76" fmla="*/ 2147483647 w 64"/>
              <a:gd name="T77" fmla="*/ 2147483647 h 30"/>
              <a:gd name="T78" fmla="*/ 2147483647 w 64"/>
              <a:gd name="T79" fmla="*/ 2147483647 h 30"/>
              <a:gd name="T80" fmla="*/ 2147483647 w 64"/>
              <a:gd name="T81" fmla="*/ 2147483647 h 30"/>
              <a:gd name="T82" fmla="*/ 2147483647 w 64"/>
              <a:gd name="T83" fmla="*/ 2147483647 h 30"/>
              <a:gd name="T84" fmla="*/ 2147483647 w 64"/>
              <a:gd name="T85" fmla="*/ 2147483647 h 30"/>
              <a:gd name="T86" fmla="*/ 2147483647 w 64"/>
              <a:gd name="T87" fmla="*/ 2147483647 h 30"/>
              <a:gd name="T88" fmla="*/ 2147483647 w 64"/>
              <a:gd name="T89" fmla="*/ 2147483647 h 30"/>
              <a:gd name="T90" fmla="*/ 2147483647 w 64"/>
              <a:gd name="T91" fmla="*/ 2147483647 h 30"/>
              <a:gd name="T92" fmla="*/ 2147483647 w 64"/>
              <a:gd name="T93" fmla="*/ 2147483647 h 30"/>
              <a:gd name="T94" fmla="*/ 2147483647 w 64"/>
              <a:gd name="T95" fmla="*/ 2147483647 h 30"/>
              <a:gd name="T96" fmla="*/ 2147483647 w 64"/>
              <a:gd name="T97" fmla="*/ 2147483647 h 30"/>
              <a:gd name="T98" fmla="*/ 2147483647 w 64"/>
              <a:gd name="T99" fmla="*/ 2147483647 h 30"/>
              <a:gd name="T100" fmla="*/ 2147483647 w 64"/>
              <a:gd name="T101" fmla="*/ 2147483647 h 30"/>
              <a:gd name="T102" fmla="*/ 2147483647 w 64"/>
              <a:gd name="T103" fmla="*/ 2147483647 h 30"/>
              <a:gd name="T104" fmla="*/ 2147483647 w 64"/>
              <a:gd name="T105" fmla="*/ 2147483647 h 30"/>
              <a:gd name="T106" fmla="*/ 2147483647 w 64"/>
              <a:gd name="T107" fmla="*/ 2147483647 h 30"/>
              <a:gd name="T108" fmla="*/ 2147483647 w 64"/>
              <a:gd name="T109" fmla="*/ 2147483647 h 30"/>
              <a:gd name="T110" fmla="*/ 2147483647 w 64"/>
              <a:gd name="T111" fmla="*/ 2147483647 h 30"/>
              <a:gd name="T112" fmla="*/ 2147483647 w 64"/>
              <a:gd name="T113" fmla="*/ 2147483647 h 3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4"/>
              <a:gd name="T172" fmla="*/ 0 h 30"/>
              <a:gd name="T173" fmla="*/ 64 w 64"/>
              <a:gd name="T174" fmla="*/ 30 h 3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4" h="30">
                <a:moveTo>
                  <a:pt x="28" y="1"/>
                </a:moveTo>
                <a:lnTo>
                  <a:pt x="24" y="0"/>
                </a:lnTo>
                <a:lnTo>
                  <a:pt x="19" y="0"/>
                </a:lnTo>
                <a:lnTo>
                  <a:pt x="15" y="1"/>
                </a:lnTo>
                <a:lnTo>
                  <a:pt x="10" y="1"/>
                </a:lnTo>
                <a:lnTo>
                  <a:pt x="6" y="3"/>
                </a:lnTo>
                <a:lnTo>
                  <a:pt x="3" y="6"/>
                </a:lnTo>
                <a:lnTo>
                  <a:pt x="1" y="9"/>
                </a:lnTo>
                <a:lnTo>
                  <a:pt x="0" y="13"/>
                </a:lnTo>
                <a:lnTo>
                  <a:pt x="0" y="15"/>
                </a:lnTo>
                <a:lnTo>
                  <a:pt x="0" y="16"/>
                </a:lnTo>
                <a:lnTo>
                  <a:pt x="0" y="18"/>
                </a:lnTo>
                <a:lnTo>
                  <a:pt x="1" y="19"/>
                </a:lnTo>
                <a:lnTo>
                  <a:pt x="3" y="21"/>
                </a:lnTo>
                <a:lnTo>
                  <a:pt x="4" y="21"/>
                </a:lnTo>
                <a:lnTo>
                  <a:pt x="6" y="22"/>
                </a:lnTo>
                <a:lnTo>
                  <a:pt x="7" y="22"/>
                </a:lnTo>
                <a:lnTo>
                  <a:pt x="12" y="24"/>
                </a:lnTo>
                <a:lnTo>
                  <a:pt x="18" y="25"/>
                </a:lnTo>
                <a:lnTo>
                  <a:pt x="22" y="25"/>
                </a:lnTo>
                <a:lnTo>
                  <a:pt x="27" y="27"/>
                </a:lnTo>
                <a:lnTo>
                  <a:pt x="31" y="27"/>
                </a:lnTo>
                <a:lnTo>
                  <a:pt x="35" y="28"/>
                </a:lnTo>
                <a:lnTo>
                  <a:pt x="40" y="28"/>
                </a:lnTo>
                <a:lnTo>
                  <a:pt x="44" y="30"/>
                </a:lnTo>
                <a:lnTo>
                  <a:pt x="47" y="30"/>
                </a:lnTo>
                <a:lnTo>
                  <a:pt x="50" y="28"/>
                </a:lnTo>
                <a:lnTo>
                  <a:pt x="53" y="28"/>
                </a:lnTo>
                <a:lnTo>
                  <a:pt x="56" y="27"/>
                </a:lnTo>
                <a:lnTo>
                  <a:pt x="58" y="25"/>
                </a:lnTo>
                <a:lnTo>
                  <a:pt x="61" y="24"/>
                </a:lnTo>
                <a:lnTo>
                  <a:pt x="62" y="21"/>
                </a:lnTo>
                <a:lnTo>
                  <a:pt x="62" y="19"/>
                </a:lnTo>
                <a:lnTo>
                  <a:pt x="64" y="18"/>
                </a:lnTo>
                <a:lnTo>
                  <a:pt x="64" y="16"/>
                </a:lnTo>
                <a:lnTo>
                  <a:pt x="64" y="15"/>
                </a:lnTo>
                <a:lnTo>
                  <a:pt x="62" y="13"/>
                </a:lnTo>
                <a:lnTo>
                  <a:pt x="62" y="12"/>
                </a:lnTo>
                <a:lnTo>
                  <a:pt x="61" y="12"/>
                </a:lnTo>
                <a:lnTo>
                  <a:pt x="59" y="12"/>
                </a:lnTo>
                <a:lnTo>
                  <a:pt x="58" y="12"/>
                </a:lnTo>
                <a:lnTo>
                  <a:pt x="56" y="12"/>
                </a:lnTo>
                <a:lnTo>
                  <a:pt x="55" y="12"/>
                </a:lnTo>
                <a:lnTo>
                  <a:pt x="53" y="12"/>
                </a:lnTo>
                <a:lnTo>
                  <a:pt x="50" y="12"/>
                </a:lnTo>
                <a:lnTo>
                  <a:pt x="49" y="12"/>
                </a:lnTo>
                <a:lnTo>
                  <a:pt x="47" y="10"/>
                </a:lnTo>
                <a:lnTo>
                  <a:pt x="46" y="10"/>
                </a:lnTo>
                <a:lnTo>
                  <a:pt x="44" y="9"/>
                </a:lnTo>
                <a:lnTo>
                  <a:pt x="41" y="7"/>
                </a:lnTo>
                <a:lnTo>
                  <a:pt x="40" y="6"/>
                </a:lnTo>
                <a:lnTo>
                  <a:pt x="38" y="4"/>
                </a:lnTo>
                <a:lnTo>
                  <a:pt x="35" y="3"/>
                </a:lnTo>
                <a:lnTo>
                  <a:pt x="34" y="1"/>
                </a:lnTo>
                <a:lnTo>
                  <a:pt x="31" y="1"/>
                </a:lnTo>
                <a:lnTo>
                  <a:pt x="28" y="1"/>
                </a:lnTo>
              </a:path>
            </a:pathLst>
          </a:custGeom>
          <a:solidFill>
            <a:srgbClr val="FFFF00"/>
          </a:solidFill>
          <a:ln w="4763">
            <a:solidFill>
              <a:srgbClr val="990000"/>
            </a:solidFill>
            <a:round/>
            <a:headEnd/>
            <a:tailEnd/>
          </a:ln>
        </p:spPr>
        <p:txBody>
          <a:bodyPr/>
          <a:lstStyle/>
          <a:p>
            <a:endParaRPr lang="en-US"/>
          </a:p>
        </p:txBody>
      </p:sp>
      <p:sp>
        <p:nvSpPr>
          <p:cNvPr id="53380" name="Freeform 131"/>
          <p:cNvSpPr>
            <a:spLocks/>
          </p:cNvSpPr>
          <p:nvPr/>
        </p:nvSpPr>
        <p:spPr bwMode="auto">
          <a:xfrm>
            <a:off x="6896102" y="4110039"/>
            <a:ext cx="31751" cy="36512"/>
          </a:xfrm>
          <a:custGeom>
            <a:avLst/>
            <a:gdLst>
              <a:gd name="T0" fmla="*/ 2147483647 w 23"/>
              <a:gd name="T1" fmla="*/ 0 h 23"/>
              <a:gd name="T2" fmla="*/ 2147483647 w 23"/>
              <a:gd name="T3" fmla="*/ 2147483647 h 23"/>
              <a:gd name="T4" fmla="*/ 2147483647 w 23"/>
              <a:gd name="T5" fmla="*/ 2147483647 h 23"/>
              <a:gd name="T6" fmla="*/ 2147483647 w 23"/>
              <a:gd name="T7" fmla="*/ 2147483647 h 23"/>
              <a:gd name="T8" fmla="*/ 2147483647 w 23"/>
              <a:gd name="T9" fmla="*/ 2147483647 h 23"/>
              <a:gd name="T10" fmla="*/ 0 w 23"/>
              <a:gd name="T11" fmla="*/ 2147483647 h 23"/>
              <a:gd name="T12" fmla="*/ 0 w 23"/>
              <a:gd name="T13" fmla="*/ 2147483647 h 23"/>
              <a:gd name="T14" fmla="*/ 0 w 23"/>
              <a:gd name="T15" fmla="*/ 2147483647 h 23"/>
              <a:gd name="T16" fmla="*/ 0 w 23"/>
              <a:gd name="T17" fmla="*/ 2147483647 h 23"/>
              <a:gd name="T18" fmla="*/ 2147483647 w 23"/>
              <a:gd name="T19" fmla="*/ 2147483647 h 23"/>
              <a:gd name="T20" fmla="*/ 2147483647 w 23"/>
              <a:gd name="T21" fmla="*/ 2147483647 h 23"/>
              <a:gd name="T22" fmla="*/ 2147483647 w 23"/>
              <a:gd name="T23" fmla="*/ 2147483647 h 23"/>
              <a:gd name="T24" fmla="*/ 2147483647 w 23"/>
              <a:gd name="T25" fmla="*/ 2147483647 h 23"/>
              <a:gd name="T26" fmla="*/ 2147483647 w 23"/>
              <a:gd name="T27" fmla="*/ 2147483647 h 23"/>
              <a:gd name="T28" fmla="*/ 2147483647 w 23"/>
              <a:gd name="T29" fmla="*/ 2147483647 h 23"/>
              <a:gd name="T30" fmla="*/ 2147483647 w 23"/>
              <a:gd name="T31" fmla="*/ 2147483647 h 23"/>
              <a:gd name="T32" fmla="*/ 2147483647 w 23"/>
              <a:gd name="T33" fmla="*/ 2147483647 h 23"/>
              <a:gd name="T34" fmla="*/ 2147483647 w 23"/>
              <a:gd name="T35" fmla="*/ 2147483647 h 23"/>
              <a:gd name="T36" fmla="*/ 2147483647 w 23"/>
              <a:gd name="T37" fmla="*/ 2147483647 h 23"/>
              <a:gd name="T38" fmla="*/ 2147483647 w 23"/>
              <a:gd name="T39" fmla="*/ 2147483647 h 23"/>
              <a:gd name="T40" fmla="*/ 2147483647 w 23"/>
              <a:gd name="T41" fmla="*/ 2147483647 h 23"/>
              <a:gd name="T42" fmla="*/ 2147483647 w 23"/>
              <a:gd name="T43" fmla="*/ 2147483647 h 23"/>
              <a:gd name="T44" fmla="*/ 2147483647 w 23"/>
              <a:gd name="T45" fmla="*/ 2147483647 h 23"/>
              <a:gd name="T46" fmla="*/ 2147483647 w 23"/>
              <a:gd name="T47" fmla="*/ 2147483647 h 23"/>
              <a:gd name="T48" fmla="*/ 2147483647 w 23"/>
              <a:gd name="T49" fmla="*/ 2147483647 h 23"/>
              <a:gd name="T50" fmla="*/ 2147483647 w 23"/>
              <a:gd name="T51" fmla="*/ 2147483647 h 23"/>
              <a:gd name="T52" fmla="*/ 2147483647 w 23"/>
              <a:gd name="T53" fmla="*/ 0 h 23"/>
              <a:gd name="T54" fmla="*/ 2147483647 w 23"/>
              <a:gd name="T55" fmla="*/ 0 h 23"/>
              <a:gd name="T56" fmla="*/ 2147483647 w 23"/>
              <a:gd name="T57" fmla="*/ 0 h 23"/>
              <a:gd name="T58" fmla="*/ 2147483647 w 23"/>
              <a:gd name="T59" fmla="*/ 0 h 23"/>
              <a:gd name="T60" fmla="*/ 2147483647 w 23"/>
              <a:gd name="T61" fmla="*/ 0 h 23"/>
              <a:gd name="T62" fmla="*/ 2147483647 w 23"/>
              <a:gd name="T63" fmla="*/ 0 h 23"/>
              <a:gd name="T64" fmla="*/ 2147483647 w 23"/>
              <a:gd name="T65" fmla="*/ 0 h 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
              <a:gd name="T100" fmla="*/ 0 h 23"/>
              <a:gd name="T101" fmla="*/ 23 w 23"/>
              <a:gd name="T102" fmla="*/ 23 h 2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 h="23">
                <a:moveTo>
                  <a:pt x="8" y="0"/>
                </a:moveTo>
                <a:lnTo>
                  <a:pt x="6" y="1"/>
                </a:lnTo>
                <a:lnTo>
                  <a:pt x="3" y="3"/>
                </a:lnTo>
                <a:lnTo>
                  <a:pt x="2" y="4"/>
                </a:lnTo>
                <a:lnTo>
                  <a:pt x="2" y="5"/>
                </a:lnTo>
                <a:lnTo>
                  <a:pt x="0" y="8"/>
                </a:lnTo>
                <a:lnTo>
                  <a:pt x="0" y="11"/>
                </a:lnTo>
                <a:lnTo>
                  <a:pt x="0" y="13"/>
                </a:lnTo>
                <a:lnTo>
                  <a:pt x="0" y="16"/>
                </a:lnTo>
                <a:lnTo>
                  <a:pt x="2" y="19"/>
                </a:lnTo>
                <a:lnTo>
                  <a:pt x="3" y="20"/>
                </a:lnTo>
                <a:lnTo>
                  <a:pt x="5" y="22"/>
                </a:lnTo>
                <a:lnTo>
                  <a:pt x="6" y="23"/>
                </a:lnTo>
                <a:lnTo>
                  <a:pt x="8" y="23"/>
                </a:lnTo>
                <a:lnTo>
                  <a:pt x="11" y="23"/>
                </a:lnTo>
                <a:lnTo>
                  <a:pt x="12" y="22"/>
                </a:lnTo>
                <a:lnTo>
                  <a:pt x="15" y="19"/>
                </a:lnTo>
                <a:lnTo>
                  <a:pt x="17" y="16"/>
                </a:lnTo>
                <a:lnTo>
                  <a:pt x="18" y="14"/>
                </a:lnTo>
                <a:lnTo>
                  <a:pt x="20" y="13"/>
                </a:lnTo>
                <a:lnTo>
                  <a:pt x="21" y="10"/>
                </a:lnTo>
                <a:lnTo>
                  <a:pt x="23" y="7"/>
                </a:lnTo>
                <a:lnTo>
                  <a:pt x="23" y="5"/>
                </a:lnTo>
                <a:lnTo>
                  <a:pt x="23" y="4"/>
                </a:lnTo>
                <a:lnTo>
                  <a:pt x="21" y="1"/>
                </a:lnTo>
                <a:lnTo>
                  <a:pt x="20" y="0"/>
                </a:lnTo>
                <a:lnTo>
                  <a:pt x="18" y="0"/>
                </a:lnTo>
                <a:lnTo>
                  <a:pt x="17" y="0"/>
                </a:lnTo>
                <a:lnTo>
                  <a:pt x="14" y="0"/>
                </a:lnTo>
                <a:lnTo>
                  <a:pt x="12" y="0"/>
                </a:lnTo>
                <a:lnTo>
                  <a:pt x="9" y="0"/>
                </a:lnTo>
                <a:lnTo>
                  <a:pt x="8"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1" name="Freeform 132"/>
          <p:cNvSpPr>
            <a:spLocks/>
          </p:cNvSpPr>
          <p:nvPr/>
        </p:nvSpPr>
        <p:spPr bwMode="auto">
          <a:xfrm>
            <a:off x="6896102" y="4110039"/>
            <a:ext cx="31751" cy="36512"/>
          </a:xfrm>
          <a:custGeom>
            <a:avLst/>
            <a:gdLst>
              <a:gd name="T0" fmla="*/ 2147483647 w 23"/>
              <a:gd name="T1" fmla="*/ 0 h 23"/>
              <a:gd name="T2" fmla="*/ 2147483647 w 23"/>
              <a:gd name="T3" fmla="*/ 2147483647 h 23"/>
              <a:gd name="T4" fmla="*/ 2147483647 w 23"/>
              <a:gd name="T5" fmla="*/ 2147483647 h 23"/>
              <a:gd name="T6" fmla="*/ 2147483647 w 23"/>
              <a:gd name="T7" fmla="*/ 2147483647 h 23"/>
              <a:gd name="T8" fmla="*/ 2147483647 w 23"/>
              <a:gd name="T9" fmla="*/ 2147483647 h 23"/>
              <a:gd name="T10" fmla="*/ 0 w 23"/>
              <a:gd name="T11" fmla="*/ 2147483647 h 23"/>
              <a:gd name="T12" fmla="*/ 0 w 23"/>
              <a:gd name="T13" fmla="*/ 2147483647 h 23"/>
              <a:gd name="T14" fmla="*/ 0 w 23"/>
              <a:gd name="T15" fmla="*/ 2147483647 h 23"/>
              <a:gd name="T16" fmla="*/ 0 w 23"/>
              <a:gd name="T17" fmla="*/ 2147483647 h 23"/>
              <a:gd name="T18" fmla="*/ 2147483647 w 23"/>
              <a:gd name="T19" fmla="*/ 2147483647 h 23"/>
              <a:gd name="T20" fmla="*/ 2147483647 w 23"/>
              <a:gd name="T21" fmla="*/ 2147483647 h 23"/>
              <a:gd name="T22" fmla="*/ 2147483647 w 23"/>
              <a:gd name="T23" fmla="*/ 2147483647 h 23"/>
              <a:gd name="T24" fmla="*/ 2147483647 w 23"/>
              <a:gd name="T25" fmla="*/ 2147483647 h 23"/>
              <a:gd name="T26" fmla="*/ 2147483647 w 23"/>
              <a:gd name="T27" fmla="*/ 2147483647 h 23"/>
              <a:gd name="T28" fmla="*/ 2147483647 w 23"/>
              <a:gd name="T29" fmla="*/ 2147483647 h 23"/>
              <a:gd name="T30" fmla="*/ 2147483647 w 23"/>
              <a:gd name="T31" fmla="*/ 2147483647 h 23"/>
              <a:gd name="T32" fmla="*/ 2147483647 w 23"/>
              <a:gd name="T33" fmla="*/ 2147483647 h 23"/>
              <a:gd name="T34" fmla="*/ 2147483647 w 23"/>
              <a:gd name="T35" fmla="*/ 2147483647 h 23"/>
              <a:gd name="T36" fmla="*/ 2147483647 w 23"/>
              <a:gd name="T37" fmla="*/ 2147483647 h 23"/>
              <a:gd name="T38" fmla="*/ 2147483647 w 23"/>
              <a:gd name="T39" fmla="*/ 2147483647 h 23"/>
              <a:gd name="T40" fmla="*/ 2147483647 w 23"/>
              <a:gd name="T41" fmla="*/ 2147483647 h 23"/>
              <a:gd name="T42" fmla="*/ 2147483647 w 23"/>
              <a:gd name="T43" fmla="*/ 2147483647 h 23"/>
              <a:gd name="T44" fmla="*/ 2147483647 w 23"/>
              <a:gd name="T45" fmla="*/ 2147483647 h 23"/>
              <a:gd name="T46" fmla="*/ 2147483647 w 23"/>
              <a:gd name="T47" fmla="*/ 2147483647 h 23"/>
              <a:gd name="T48" fmla="*/ 2147483647 w 23"/>
              <a:gd name="T49" fmla="*/ 2147483647 h 23"/>
              <a:gd name="T50" fmla="*/ 2147483647 w 23"/>
              <a:gd name="T51" fmla="*/ 2147483647 h 23"/>
              <a:gd name="T52" fmla="*/ 2147483647 w 23"/>
              <a:gd name="T53" fmla="*/ 0 h 23"/>
              <a:gd name="T54" fmla="*/ 2147483647 w 23"/>
              <a:gd name="T55" fmla="*/ 0 h 23"/>
              <a:gd name="T56" fmla="*/ 2147483647 w 23"/>
              <a:gd name="T57" fmla="*/ 0 h 23"/>
              <a:gd name="T58" fmla="*/ 2147483647 w 23"/>
              <a:gd name="T59" fmla="*/ 0 h 23"/>
              <a:gd name="T60" fmla="*/ 2147483647 w 23"/>
              <a:gd name="T61" fmla="*/ 0 h 23"/>
              <a:gd name="T62" fmla="*/ 2147483647 w 23"/>
              <a:gd name="T63" fmla="*/ 0 h 23"/>
              <a:gd name="T64" fmla="*/ 2147483647 w 23"/>
              <a:gd name="T65" fmla="*/ 0 h 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
              <a:gd name="T100" fmla="*/ 0 h 23"/>
              <a:gd name="T101" fmla="*/ 23 w 23"/>
              <a:gd name="T102" fmla="*/ 23 h 2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 h="23">
                <a:moveTo>
                  <a:pt x="8" y="0"/>
                </a:moveTo>
                <a:lnTo>
                  <a:pt x="6" y="1"/>
                </a:lnTo>
                <a:lnTo>
                  <a:pt x="3" y="3"/>
                </a:lnTo>
                <a:lnTo>
                  <a:pt x="2" y="4"/>
                </a:lnTo>
                <a:lnTo>
                  <a:pt x="2" y="5"/>
                </a:lnTo>
                <a:lnTo>
                  <a:pt x="0" y="8"/>
                </a:lnTo>
                <a:lnTo>
                  <a:pt x="0" y="11"/>
                </a:lnTo>
                <a:lnTo>
                  <a:pt x="0" y="13"/>
                </a:lnTo>
                <a:lnTo>
                  <a:pt x="0" y="16"/>
                </a:lnTo>
                <a:lnTo>
                  <a:pt x="2" y="19"/>
                </a:lnTo>
                <a:lnTo>
                  <a:pt x="3" y="20"/>
                </a:lnTo>
                <a:lnTo>
                  <a:pt x="5" y="22"/>
                </a:lnTo>
                <a:lnTo>
                  <a:pt x="6" y="23"/>
                </a:lnTo>
                <a:lnTo>
                  <a:pt x="8" y="23"/>
                </a:lnTo>
                <a:lnTo>
                  <a:pt x="11" y="23"/>
                </a:lnTo>
                <a:lnTo>
                  <a:pt x="12" y="22"/>
                </a:lnTo>
                <a:lnTo>
                  <a:pt x="15" y="19"/>
                </a:lnTo>
                <a:lnTo>
                  <a:pt x="17" y="16"/>
                </a:lnTo>
                <a:lnTo>
                  <a:pt x="18" y="14"/>
                </a:lnTo>
                <a:lnTo>
                  <a:pt x="20" y="13"/>
                </a:lnTo>
                <a:lnTo>
                  <a:pt x="21" y="10"/>
                </a:lnTo>
                <a:lnTo>
                  <a:pt x="23" y="7"/>
                </a:lnTo>
                <a:lnTo>
                  <a:pt x="23" y="5"/>
                </a:lnTo>
                <a:lnTo>
                  <a:pt x="23" y="4"/>
                </a:lnTo>
                <a:lnTo>
                  <a:pt x="21" y="1"/>
                </a:lnTo>
                <a:lnTo>
                  <a:pt x="20" y="0"/>
                </a:lnTo>
                <a:lnTo>
                  <a:pt x="18" y="0"/>
                </a:lnTo>
                <a:lnTo>
                  <a:pt x="17" y="0"/>
                </a:lnTo>
                <a:lnTo>
                  <a:pt x="14" y="0"/>
                </a:lnTo>
                <a:lnTo>
                  <a:pt x="12" y="0"/>
                </a:lnTo>
                <a:lnTo>
                  <a:pt x="9" y="0"/>
                </a:lnTo>
                <a:lnTo>
                  <a:pt x="8" y="0"/>
                </a:lnTo>
              </a:path>
            </a:pathLst>
          </a:custGeom>
          <a:solidFill>
            <a:srgbClr val="FFFF00"/>
          </a:solidFill>
          <a:ln w="4763">
            <a:solidFill>
              <a:srgbClr val="990000"/>
            </a:solidFill>
            <a:round/>
            <a:headEnd/>
            <a:tailEnd/>
          </a:ln>
        </p:spPr>
        <p:txBody>
          <a:bodyPr/>
          <a:lstStyle/>
          <a:p>
            <a:endParaRPr lang="en-US"/>
          </a:p>
        </p:txBody>
      </p:sp>
      <p:sp>
        <p:nvSpPr>
          <p:cNvPr id="53382" name="Freeform 133"/>
          <p:cNvSpPr>
            <a:spLocks/>
          </p:cNvSpPr>
          <p:nvPr/>
        </p:nvSpPr>
        <p:spPr bwMode="auto">
          <a:xfrm>
            <a:off x="6813553" y="4195767"/>
            <a:ext cx="55563" cy="53975"/>
          </a:xfrm>
          <a:custGeom>
            <a:avLst/>
            <a:gdLst>
              <a:gd name="T0" fmla="*/ 2147483647 w 40"/>
              <a:gd name="T1" fmla="*/ 2147483647 h 34"/>
              <a:gd name="T2" fmla="*/ 2147483647 w 40"/>
              <a:gd name="T3" fmla="*/ 2147483647 h 34"/>
              <a:gd name="T4" fmla="*/ 2147483647 w 40"/>
              <a:gd name="T5" fmla="*/ 2147483647 h 34"/>
              <a:gd name="T6" fmla="*/ 2147483647 w 40"/>
              <a:gd name="T7" fmla="*/ 0 h 34"/>
              <a:gd name="T8" fmla="*/ 2147483647 w 40"/>
              <a:gd name="T9" fmla="*/ 0 h 34"/>
              <a:gd name="T10" fmla="*/ 2147483647 w 40"/>
              <a:gd name="T11" fmla="*/ 0 h 34"/>
              <a:gd name="T12" fmla="*/ 2147483647 w 40"/>
              <a:gd name="T13" fmla="*/ 0 h 34"/>
              <a:gd name="T14" fmla="*/ 2147483647 w 40"/>
              <a:gd name="T15" fmla="*/ 2147483647 h 34"/>
              <a:gd name="T16" fmla="*/ 2147483647 w 40"/>
              <a:gd name="T17" fmla="*/ 2147483647 h 34"/>
              <a:gd name="T18" fmla="*/ 2147483647 w 40"/>
              <a:gd name="T19" fmla="*/ 2147483647 h 34"/>
              <a:gd name="T20" fmla="*/ 0 w 40"/>
              <a:gd name="T21" fmla="*/ 2147483647 h 34"/>
              <a:gd name="T22" fmla="*/ 0 w 40"/>
              <a:gd name="T23" fmla="*/ 2147483647 h 34"/>
              <a:gd name="T24" fmla="*/ 0 w 40"/>
              <a:gd name="T25" fmla="*/ 2147483647 h 34"/>
              <a:gd name="T26" fmla="*/ 0 w 40"/>
              <a:gd name="T27" fmla="*/ 2147483647 h 34"/>
              <a:gd name="T28" fmla="*/ 0 w 40"/>
              <a:gd name="T29" fmla="*/ 2147483647 h 34"/>
              <a:gd name="T30" fmla="*/ 0 w 40"/>
              <a:gd name="T31" fmla="*/ 2147483647 h 34"/>
              <a:gd name="T32" fmla="*/ 0 w 40"/>
              <a:gd name="T33" fmla="*/ 2147483647 h 34"/>
              <a:gd name="T34" fmla="*/ 2147483647 w 40"/>
              <a:gd name="T35" fmla="*/ 2147483647 h 34"/>
              <a:gd name="T36" fmla="*/ 2147483647 w 40"/>
              <a:gd name="T37" fmla="*/ 2147483647 h 34"/>
              <a:gd name="T38" fmla="*/ 2147483647 w 40"/>
              <a:gd name="T39" fmla="*/ 2147483647 h 34"/>
              <a:gd name="T40" fmla="*/ 2147483647 w 40"/>
              <a:gd name="T41" fmla="*/ 2147483647 h 34"/>
              <a:gd name="T42" fmla="*/ 2147483647 w 40"/>
              <a:gd name="T43" fmla="*/ 2147483647 h 34"/>
              <a:gd name="T44" fmla="*/ 2147483647 w 40"/>
              <a:gd name="T45" fmla="*/ 2147483647 h 34"/>
              <a:gd name="T46" fmla="*/ 2147483647 w 40"/>
              <a:gd name="T47" fmla="*/ 2147483647 h 34"/>
              <a:gd name="T48" fmla="*/ 2147483647 w 40"/>
              <a:gd name="T49" fmla="*/ 2147483647 h 34"/>
              <a:gd name="T50" fmla="*/ 2147483647 w 40"/>
              <a:gd name="T51" fmla="*/ 2147483647 h 34"/>
              <a:gd name="T52" fmla="*/ 2147483647 w 40"/>
              <a:gd name="T53" fmla="*/ 2147483647 h 34"/>
              <a:gd name="T54" fmla="*/ 2147483647 w 40"/>
              <a:gd name="T55" fmla="*/ 2147483647 h 34"/>
              <a:gd name="T56" fmla="*/ 2147483647 w 40"/>
              <a:gd name="T57" fmla="*/ 2147483647 h 34"/>
              <a:gd name="T58" fmla="*/ 2147483647 w 40"/>
              <a:gd name="T59" fmla="*/ 2147483647 h 34"/>
              <a:gd name="T60" fmla="*/ 2147483647 w 40"/>
              <a:gd name="T61" fmla="*/ 2147483647 h 34"/>
              <a:gd name="T62" fmla="*/ 2147483647 w 40"/>
              <a:gd name="T63" fmla="*/ 2147483647 h 34"/>
              <a:gd name="T64" fmla="*/ 2147483647 w 40"/>
              <a:gd name="T65" fmla="*/ 2147483647 h 34"/>
              <a:gd name="T66" fmla="*/ 2147483647 w 40"/>
              <a:gd name="T67" fmla="*/ 2147483647 h 34"/>
              <a:gd name="T68" fmla="*/ 2147483647 w 40"/>
              <a:gd name="T69" fmla="*/ 2147483647 h 34"/>
              <a:gd name="T70" fmla="*/ 2147483647 w 40"/>
              <a:gd name="T71" fmla="*/ 2147483647 h 34"/>
              <a:gd name="T72" fmla="*/ 2147483647 w 40"/>
              <a:gd name="T73" fmla="*/ 2147483647 h 34"/>
              <a:gd name="T74" fmla="*/ 2147483647 w 40"/>
              <a:gd name="T75" fmla="*/ 2147483647 h 34"/>
              <a:gd name="T76" fmla="*/ 2147483647 w 40"/>
              <a:gd name="T77" fmla="*/ 2147483647 h 34"/>
              <a:gd name="T78" fmla="*/ 2147483647 w 40"/>
              <a:gd name="T79" fmla="*/ 2147483647 h 34"/>
              <a:gd name="T80" fmla="*/ 2147483647 w 40"/>
              <a:gd name="T81" fmla="*/ 2147483647 h 34"/>
              <a:gd name="T82" fmla="*/ 2147483647 w 40"/>
              <a:gd name="T83" fmla="*/ 2147483647 h 34"/>
              <a:gd name="T84" fmla="*/ 2147483647 w 40"/>
              <a:gd name="T85" fmla="*/ 2147483647 h 34"/>
              <a:gd name="T86" fmla="*/ 2147483647 w 40"/>
              <a:gd name="T87" fmla="*/ 2147483647 h 34"/>
              <a:gd name="T88" fmla="*/ 2147483647 w 40"/>
              <a:gd name="T89" fmla="*/ 2147483647 h 34"/>
              <a:gd name="T90" fmla="*/ 2147483647 w 40"/>
              <a:gd name="T91" fmla="*/ 2147483647 h 34"/>
              <a:gd name="T92" fmla="*/ 2147483647 w 40"/>
              <a:gd name="T93" fmla="*/ 2147483647 h 34"/>
              <a:gd name="T94" fmla="*/ 2147483647 w 40"/>
              <a:gd name="T95" fmla="*/ 2147483647 h 34"/>
              <a:gd name="T96" fmla="*/ 2147483647 w 40"/>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34"/>
              <a:gd name="T149" fmla="*/ 40 w 40"/>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34">
                <a:moveTo>
                  <a:pt x="19" y="5"/>
                </a:moveTo>
                <a:lnTo>
                  <a:pt x="16" y="3"/>
                </a:lnTo>
                <a:lnTo>
                  <a:pt x="15" y="2"/>
                </a:lnTo>
                <a:lnTo>
                  <a:pt x="12" y="0"/>
                </a:lnTo>
                <a:lnTo>
                  <a:pt x="11" y="0"/>
                </a:lnTo>
                <a:lnTo>
                  <a:pt x="8" y="0"/>
                </a:lnTo>
                <a:lnTo>
                  <a:pt x="6" y="0"/>
                </a:lnTo>
                <a:lnTo>
                  <a:pt x="5" y="2"/>
                </a:lnTo>
                <a:lnTo>
                  <a:pt x="3" y="5"/>
                </a:lnTo>
                <a:lnTo>
                  <a:pt x="2" y="6"/>
                </a:lnTo>
                <a:lnTo>
                  <a:pt x="0" y="8"/>
                </a:lnTo>
                <a:lnTo>
                  <a:pt x="0" y="11"/>
                </a:lnTo>
                <a:lnTo>
                  <a:pt x="0" y="12"/>
                </a:lnTo>
                <a:lnTo>
                  <a:pt x="0" y="15"/>
                </a:lnTo>
                <a:lnTo>
                  <a:pt x="0" y="17"/>
                </a:lnTo>
                <a:lnTo>
                  <a:pt x="0" y="20"/>
                </a:lnTo>
                <a:lnTo>
                  <a:pt x="0" y="21"/>
                </a:lnTo>
                <a:lnTo>
                  <a:pt x="2" y="23"/>
                </a:lnTo>
                <a:lnTo>
                  <a:pt x="2" y="24"/>
                </a:lnTo>
                <a:lnTo>
                  <a:pt x="3" y="26"/>
                </a:lnTo>
                <a:lnTo>
                  <a:pt x="3" y="27"/>
                </a:lnTo>
                <a:lnTo>
                  <a:pt x="5" y="27"/>
                </a:lnTo>
                <a:lnTo>
                  <a:pt x="6" y="27"/>
                </a:lnTo>
                <a:lnTo>
                  <a:pt x="6" y="29"/>
                </a:lnTo>
                <a:lnTo>
                  <a:pt x="8" y="29"/>
                </a:lnTo>
                <a:lnTo>
                  <a:pt x="12" y="29"/>
                </a:lnTo>
                <a:lnTo>
                  <a:pt x="16" y="30"/>
                </a:lnTo>
                <a:lnTo>
                  <a:pt x="22" y="31"/>
                </a:lnTo>
                <a:lnTo>
                  <a:pt x="27" y="33"/>
                </a:lnTo>
                <a:lnTo>
                  <a:pt x="30" y="34"/>
                </a:lnTo>
                <a:lnTo>
                  <a:pt x="34" y="34"/>
                </a:lnTo>
                <a:lnTo>
                  <a:pt x="37" y="33"/>
                </a:lnTo>
                <a:lnTo>
                  <a:pt x="40" y="30"/>
                </a:lnTo>
                <a:lnTo>
                  <a:pt x="40" y="27"/>
                </a:lnTo>
                <a:lnTo>
                  <a:pt x="39" y="24"/>
                </a:lnTo>
                <a:lnTo>
                  <a:pt x="37" y="21"/>
                </a:lnTo>
                <a:lnTo>
                  <a:pt x="34" y="18"/>
                </a:lnTo>
                <a:lnTo>
                  <a:pt x="30" y="14"/>
                </a:lnTo>
                <a:lnTo>
                  <a:pt x="27" y="11"/>
                </a:lnTo>
                <a:lnTo>
                  <a:pt x="22" y="8"/>
                </a:lnTo>
                <a:lnTo>
                  <a:pt x="19"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3" name="Freeform 134"/>
          <p:cNvSpPr>
            <a:spLocks/>
          </p:cNvSpPr>
          <p:nvPr/>
        </p:nvSpPr>
        <p:spPr bwMode="auto">
          <a:xfrm>
            <a:off x="6813553" y="4195767"/>
            <a:ext cx="55563" cy="53975"/>
          </a:xfrm>
          <a:custGeom>
            <a:avLst/>
            <a:gdLst>
              <a:gd name="T0" fmla="*/ 2147483647 w 40"/>
              <a:gd name="T1" fmla="*/ 2147483647 h 34"/>
              <a:gd name="T2" fmla="*/ 2147483647 w 40"/>
              <a:gd name="T3" fmla="*/ 2147483647 h 34"/>
              <a:gd name="T4" fmla="*/ 2147483647 w 40"/>
              <a:gd name="T5" fmla="*/ 2147483647 h 34"/>
              <a:gd name="T6" fmla="*/ 2147483647 w 40"/>
              <a:gd name="T7" fmla="*/ 0 h 34"/>
              <a:gd name="T8" fmla="*/ 2147483647 w 40"/>
              <a:gd name="T9" fmla="*/ 0 h 34"/>
              <a:gd name="T10" fmla="*/ 2147483647 w 40"/>
              <a:gd name="T11" fmla="*/ 0 h 34"/>
              <a:gd name="T12" fmla="*/ 2147483647 w 40"/>
              <a:gd name="T13" fmla="*/ 0 h 34"/>
              <a:gd name="T14" fmla="*/ 2147483647 w 40"/>
              <a:gd name="T15" fmla="*/ 2147483647 h 34"/>
              <a:gd name="T16" fmla="*/ 2147483647 w 40"/>
              <a:gd name="T17" fmla="*/ 2147483647 h 34"/>
              <a:gd name="T18" fmla="*/ 2147483647 w 40"/>
              <a:gd name="T19" fmla="*/ 2147483647 h 34"/>
              <a:gd name="T20" fmla="*/ 0 w 40"/>
              <a:gd name="T21" fmla="*/ 2147483647 h 34"/>
              <a:gd name="T22" fmla="*/ 0 w 40"/>
              <a:gd name="T23" fmla="*/ 2147483647 h 34"/>
              <a:gd name="T24" fmla="*/ 0 w 40"/>
              <a:gd name="T25" fmla="*/ 2147483647 h 34"/>
              <a:gd name="T26" fmla="*/ 0 w 40"/>
              <a:gd name="T27" fmla="*/ 2147483647 h 34"/>
              <a:gd name="T28" fmla="*/ 0 w 40"/>
              <a:gd name="T29" fmla="*/ 2147483647 h 34"/>
              <a:gd name="T30" fmla="*/ 0 w 40"/>
              <a:gd name="T31" fmla="*/ 2147483647 h 34"/>
              <a:gd name="T32" fmla="*/ 0 w 40"/>
              <a:gd name="T33" fmla="*/ 2147483647 h 34"/>
              <a:gd name="T34" fmla="*/ 2147483647 w 40"/>
              <a:gd name="T35" fmla="*/ 2147483647 h 34"/>
              <a:gd name="T36" fmla="*/ 2147483647 w 40"/>
              <a:gd name="T37" fmla="*/ 2147483647 h 34"/>
              <a:gd name="T38" fmla="*/ 2147483647 w 40"/>
              <a:gd name="T39" fmla="*/ 2147483647 h 34"/>
              <a:gd name="T40" fmla="*/ 2147483647 w 40"/>
              <a:gd name="T41" fmla="*/ 2147483647 h 34"/>
              <a:gd name="T42" fmla="*/ 2147483647 w 40"/>
              <a:gd name="T43" fmla="*/ 2147483647 h 34"/>
              <a:gd name="T44" fmla="*/ 2147483647 w 40"/>
              <a:gd name="T45" fmla="*/ 2147483647 h 34"/>
              <a:gd name="T46" fmla="*/ 2147483647 w 40"/>
              <a:gd name="T47" fmla="*/ 2147483647 h 34"/>
              <a:gd name="T48" fmla="*/ 2147483647 w 40"/>
              <a:gd name="T49" fmla="*/ 2147483647 h 34"/>
              <a:gd name="T50" fmla="*/ 2147483647 w 40"/>
              <a:gd name="T51" fmla="*/ 2147483647 h 34"/>
              <a:gd name="T52" fmla="*/ 2147483647 w 40"/>
              <a:gd name="T53" fmla="*/ 2147483647 h 34"/>
              <a:gd name="T54" fmla="*/ 2147483647 w 40"/>
              <a:gd name="T55" fmla="*/ 2147483647 h 34"/>
              <a:gd name="T56" fmla="*/ 2147483647 w 40"/>
              <a:gd name="T57" fmla="*/ 2147483647 h 34"/>
              <a:gd name="T58" fmla="*/ 2147483647 w 40"/>
              <a:gd name="T59" fmla="*/ 2147483647 h 34"/>
              <a:gd name="T60" fmla="*/ 2147483647 w 40"/>
              <a:gd name="T61" fmla="*/ 2147483647 h 34"/>
              <a:gd name="T62" fmla="*/ 2147483647 w 40"/>
              <a:gd name="T63" fmla="*/ 2147483647 h 34"/>
              <a:gd name="T64" fmla="*/ 2147483647 w 40"/>
              <a:gd name="T65" fmla="*/ 2147483647 h 34"/>
              <a:gd name="T66" fmla="*/ 2147483647 w 40"/>
              <a:gd name="T67" fmla="*/ 2147483647 h 34"/>
              <a:gd name="T68" fmla="*/ 2147483647 w 40"/>
              <a:gd name="T69" fmla="*/ 2147483647 h 34"/>
              <a:gd name="T70" fmla="*/ 2147483647 w 40"/>
              <a:gd name="T71" fmla="*/ 2147483647 h 34"/>
              <a:gd name="T72" fmla="*/ 2147483647 w 40"/>
              <a:gd name="T73" fmla="*/ 2147483647 h 34"/>
              <a:gd name="T74" fmla="*/ 2147483647 w 40"/>
              <a:gd name="T75" fmla="*/ 2147483647 h 34"/>
              <a:gd name="T76" fmla="*/ 2147483647 w 40"/>
              <a:gd name="T77" fmla="*/ 2147483647 h 34"/>
              <a:gd name="T78" fmla="*/ 2147483647 w 40"/>
              <a:gd name="T79" fmla="*/ 2147483647 h 34"/>
              <a:gd name="T80" fmla="*/ 2147483647 w 40"/>
              <a:gd name="T81" fmla="*/ 2147483647 h 34"/>
              <a:gd name="T82" fmla="*/ 2147483647 w 40"/>
              <a:gd name="T83" fmla="*/ 2147483647 h 34"/>
              <a:gd name="T84" fmla="*/ 2147483647 w 40"/>
              <a:gd name="T85" fmla="*/ 2147483647 h 34"/>
              <a:gd name="T86" fmla="*/ 2147483647 w 40"/>
              <a:gd name="T87" fmla="*/ 2147483647 h 34"/>
              <a:gd name="T88" fmla="*/ 2147483647 w 40"/>
              <a:gd name="T89" fmla="*/ 2147483647 h 34"/>
              <a:gd name="T90" fmla="*/ 2147483647 w 40"/>
              <a:gd name="T91" fmla="*/ 2147483647 h 34"/>
              <a:gd name="T92" fmla="*/ 2147483647 w 40"/>
              <a:gd name="T93" fmla="*/ 2147483647 h 34"/>
              <a:gd name="T94" fmla="*/ 2147483647 w 40"/>
              <a:gd name="T95" fmla="*/ 2147483647 h 34"/>
              <a:gd name="T96" fmla="*/ 2147483647 w 40"/>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34"/>
              <a:gd name="T149" fmla="*/ 40 w 40"/>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34">
                <a:moveTo>
                  <a:pt x="19" y="5"/>
                </a:moveTo>
                <a:lnTo>
                  <a:pt x="16" y="3"/>
                </a:lnTo>
                <a:lnTo>
                  <a:pt x="15" y="2"/>
                </a:lnTo>
                <a:lnTo>
                  <a:pt x="12" y="0"/>
                </a:lnTo>
                <a:lnTo>
                  <a:pt x="11" y="0"/>
                </a:lnTo>
                <a:lnTo>
                  <a:pt x="8" y="0"/>
                </a:lnTo>
                <a:lnTo>
                  <a:pt x="6" y="0"/>
                </a:lnTo>
                <a:lnTo>
                  <a:pt x="5" y="2"/>
                </a:lnTo>
                <a:lnTo>
                  <a:pt x="3" y="5"/>
                </a:lnTo>
                <a:lnTo>
                  <a:pt x="2" y="6"/>
                </a:lnTo>
                <a:lnTo>
                  <a:pt x="0" y="8"/>
                </a:lnTo>
                <a:lnTo>
                  <a:pt x="0" y="11"/>
                </a:lnTo>
                <a:lnTo>
                  <a:pt x="0" y="12"/>
                </a:lnTo>
                <a:lnTo>
                  <a:pt x="0" y="15"/>
                </a:lnTo>
                <a:lnTo>
                  <a:pt x="0" y="17"/>
                </a:lnTo>
                <a:lnTo>
                  <a:pt x="0" y="20"/>
                </a:lnTo>
                <a:lnTo>
                  <a:pt x="0" y="21"/>
                </a:lnTo>
                <a:lnTo>
                  <a:pt x="2" y="23"/>
                </a:lnTo>
                <a:lnTo>
                  <a:pt x="2" y="24"/>
                </a:lnTo>
                <a:lnTo>
                  <a:pt x="3" y="26"/>
                </a:lnTo>
                <a:lnTo>
                  <a:pt x="3" y="27"/>
                </a:lnTo>
                <a:lnTo>
                  <a:pt x="5" y="27"/>
                </a:lnTo>
                <a:lnTo>
                  <a:pt x="6" y="27"/>
                </a:lnTo>
                <a:lnTo>
                  <a:pt x="6" y="29"/>
                </a:lnTo>
                <a:lnTo>
                  <a:pt x="8" y="29"/>
                </a:lnTo>
                <a:lnTo>
                  <a:pt x="12" y="29"/>
                </a:lnTo>
                <a:lnTo>
                  <a:pt x="16" y="30"/>
                </a:lnTo>
                <a:lnTo>
                  <a:pt x="22" y="31"/>
                </a:lnTo>
                <a:lnTo>
                  <a:pt x="27" y="33"/>
                </a:lnTo>
                <a:lnTo>
                  <a:pt x="30" y="34"/>
                </a:lnTo>
                <a:lnTo>
                  <a:pt x="34" y="34"/>
                </a:lnTo>
                <a:lnTo>
                  <a:pt x="37" y="33"/>
                </a:lnTo>
                <a:lnTo>
                  <a:pt x="40" y="30"/>
                </a:lnTo>
                <a:lnTo>
                  <a:pt x="40" y="27"/>
                </a:lnTo>
                <a:lnTo>
                  <a:pt x="39" y="24"/>
                </a:lnTo>
                <a:lnTo>
                  <a:pt x="37" y="21"/>
                </a:lnTo>
                <a:lnTo>
                  <a:pt x="34" y="18"/>
                </a:lnTo>
                <a:lnTo>
                  <a:pt x="30" y="14"/>
                </a:lnTo>
                <a:lnTo>
                  <a:pt x="27" y="11"/>
                </a:lnTo>
                <a:lnTo>
                  <a:pt x="22" y="8"/>
                </a:lnTo>
                <a:lnTo>
                  <a:pt x="19" y="5"/>
                </a:lnTo>
              </a:path>
            </a:pathLst>
          </a:custGeom>
          <a:solidFill>
            <a:srgbClr val="FFFF00"/>
          </a:solidFill>
          <a:ln w="4763">
            <a:solidFill>
              <a:srgbClr val="990000"/>
            </a:solidFill>
            <a:round/>
            <a:headEnd/>
            <a:tailEnd/>
          </a:ln>
        </p:spPr>
        <p:txBody>
          <a:bodyPr/>
          <a:lstStyle/>
          <a:p>
            <a:endParaRPr lang="en-US"/>
          </a:p>
        </p:txBody>
      </p:sp>
      <p:sp>
        <p:nvSpPr>
          <p:cNvPr id="53384" name="Freeform 135"/>
          <p:cNvSpPr>
            <a:spLocks/>
          </p:cNvSpPr>
          <p:nvPr/>
        </p:nvSpPr>
        <p:spPr bwMode="auto">
          <a:xfrm>
            <a:off x="6151566" y="4497391"/>
            <a:ext cx="331787" cy="363537"/>
          </a:xfrm>
          <a:custGeom>
            <a:avLst/>
            <a:gdLst>
              <a:gd name="T0" fmla="*/ 2147483647 w 235"/>
              <a:gd name="T1" fmla="*/ 2147483647 h 229"/>
              <a:gd name="T2" fmla="*/ 2147483647 w 235"/>
              <a:gd name="T3" fmla="*/ 2147483647 h 229"/>
              <a:gd name="T4" fmla="*/ 2147483647 w 235"/>
              <a:gd name="T5" fmla="*/ 2147483647 h 229"/>
              <a:gd name="T6" fmla="*/ 2147483647 w 235"/>
              <a:gd name="T7" fmla="*/ 2147483647 h 229"/>
              <a:gd name="T8" fmla="*/ 2147483647 w 235"/>
              <a:gd name="T9" fmla="*/ 2147483647 h 229"/>
              <a:gd name="T10" fmla="*/ 2147483647 w 235"/>
              <a:gd name="T11" fmla="*/ 2147483647 h 229"/>
              <a:gd name="T12" fmla="*/ 2147483647 w 235"/>
              <a:gd name="T13" fmla="*/ 2147483647 h 229"/>
              <a:gd name="T14" fmla="*/ 2147483647 w 235"/>
              <a:gd name="T15" fmla="*/ 2147483647 h 229"/>
              <a:gd name="T16" fmla="*/ 2147483647 w 235"/>
              <a:gd name="T17" fmla="*/ 2147483647 h 229"/>
              <a:gd name="T18" fmla="*/ 2147483647 w 235"/>
              <a:gd name="T19" fmla="*/ 2147483647 h 229"/>
              <a:gd name="T20" fmla="*/ 2147483647 w 235"/>
              <a:gd name="T21" fmla="*/ 2147483647 h 229"/>
              <a:gd name="T22" fmla="*/ 2147483647 w 235"/>
              <a:gd name="T23" fmla="*/ 2147483647 h 229"/>
              <a:gd name="T24" fmla="*/ 2147483647 w 235"/>
              <a:gd name="T25" fmla="*/ 2147483647 h 229"/>
              <a:gd name="T26" fmla="*/ 2147483647 w 235"/>
              <a:gd name="T27" fmla="*/ 2147483647 h 229"/>
              <a:gd name="T28" fmla="*/ 2147483647 w 235"/>
              <a:gd name="T29" fmla="*/ 2147483647 h 229"/>
              <a:gd name="T30" fmla="*/ 2147483647 w 235"/>
              <a:gd name="T31" fmla="*/ 2147483647 h 229"/>
              <a:gd name="T32" fmla="*/ 2147483647 w 235"/>
              <a:gd name="T33" fmla="*/ 2147483647 h 229"/>
              <a:gd name="T34" fmla="*/ 2147483647 w 235"/>
              <a:gd name="T35" fmla="*/ 2147483647 h 229"/>
              <a:gd name="T36" fmla="*/ 2147483647 w 235"/>
              <a:gd name="T37" fmla="*/ 2147483647 h 229"/>
              <a:gd name="T38" fmla="*/ 2147483647 w 235"/>
              <a:gd name="T39" fmla="*/ 2147483647 h 229"/>
              <a:gd name="T40" fmla="*/ 2147483647 w 235"/>
              <a:gd name="T41" fmla="*/ 2147483647 h 229"/>
              <a:gd name="T42" fmla="*/ 2147483647 w 235"/>
              <a:gd name="T43" fmla="*/ 2147483647 h 229"/>
              <a:gd name="T44" fmla="*/ 2147483647 w 235"/>
              <a:gd name="T45" fmla="*/ 2147483647 h 229"/>
              <a:gd name="T46" fmla="*/ 2147483647 w 235"/>
              <a:gd name="T47" fmla="*/ 2147483647 h 229"/>
              <a:gd name="T48" fmla="*/ 2147483647 w 235"/>
              <a:gd name="T49" fmla="*/ 2147483647 h 229"/>
              <a:gd name="T50" fmla="*/ 2147483647 w 235"/>
              <a:gd name="T51" fmla="*/ 2147483647 h 229"/>
              <a:gd name="T52" fmla="*/ 2147483647 w 235"/>
              <a:gd name="T53" fmla="*/ 2147483647 h 229"/>
              <a:gd name="T54" fmla="*/ 2147483647 w 235"/>
              <a:gd name="T55" fmla="*/ 2147483647 h 229"/>
              <a:gd name="T56" fmla="*/ 2147483647 w 235"/>
              <a:gd name="T57" fmla="*/ 2147483647 h 229"/>
              <a:gd name="T58" fmla="*/ 2147483647 w 235"/>
              <a:gd name="T59" fmla="*/ 2147483647 h 229"/>
              <a:gd name="T60" fmla="*/ 2147483647 w 235"/>
              <a:gd name="T61" fmla="*/ 2147483647 h 229"/>
              <a:gd name="T62" fmla="*/ 2147483647 w 235"/>
              <a:gd name="T63" fmla="*/ 2147483647 h 229"/>
              <a:gd name="T64" fmla="*/ 2147483647 w 235"/>
              <a:gd name="T65" fmla="*/ 2147483647 h 229"/>
              <a:gd name="T66" fmla="*/ 2147483647 w 235"/>
              <a:gd name="T67" fmla="*/ 2147483647 h 229"/>
              <a:gd name="T68" fmla="*/ 2147483647 w 235"/>
              <a:gd name="T69" fmla="*/ 2147483647 h 229"/>
              <a:gd name="T70" fmla="*/ 2147483647 w 235"/>
              <a:gd name="T71" fmla="*/ 2147483647 h 229"/>
              <a:gd name="T72" fmla="*/ 2147483647 w 235"/>
              <a:gd name="T73" fmla="*/ 2147483647 h 229"/>
              <a:gd name="T74" fmla="*/ 2147483647 w 235"/>
              <a:gd name="T75" fmla="*/ 2147483647 h 229"/>
              <a:gd name="T76" fmla="*/ 2147483647 w 235"/>
              <a:gd name="T77" fmla="*/ 2147483647 h 229"/>
              <a:gd name="T78" fmla="*/ 2147483647 w 235"/>
              <a:gd name="T79" fmla="*/ 2147483647 h 229"/>
              <a:gd name="T80" fmla="*/ 2147483647 w 235"/>
              <a:gd name="T81" fmla="*/ 2147483647 h 229"/>
              <a:gd name="T82" fmla="*/ 2147483647 w 235"/>
              <a:gd name="T83" fmla="*/ 2147483647 h 229"/>
              <a:gd name="T84" fmla="*/ 2147483647 w 235"/>
              <a:gd name="T85" fmla="*/ 2147483647 h 229"/>
              <a:gd name="T86" fmla="*/ 2147483647 w 235"/>
              <a:gd name="T87" fmla="*/ 2147483647 h 229"/>
              <a:gd name="T88" fmla="*/ 0 w 235"/>
              <a:gd name="T89" fmla="*/ 2147483647 h 229"/>
              <a:gd name="T90" fmla="*/ 2147483647 w 235"/>
              <a:gd name="T91" fmla="*/ 2147483647 h 229"/>
              <a:gd name="T92" fmla="*/ 2147483647 w 235"/>
              <a:gd name="T93" fmla="*/ 2147483647 h 229"/>
              <a:gd name="T94" fmla="*/ 2147483647 w 235"/>
              <a:gd name="T95" fmla="*/ 2147483647 h 229"/>
              <a:gd name="T96" fmla="*/ 2147483647 w 235"/>
              <a:gd name="T97" fmla="*/ 2147483647 h 229"/>
              <a:gd name="T98" fmla="*/ 2147483647 w 235"/>
              <a:gd name="T99" fmla="*/ 2147483647 h 229"/>
              <a:gd name="T100" fmla="*/ 2147483647 w 235"/>
              <a:gd name="T101" fmla="*/ 2147483647 h 22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35"/>
              <a:gd name="T154" fmla="*/ 0 h 229"/>
              <a:gd name="T155" fmla="*/ 235 w 235"/>
              <a:gd name="T156" fmla="*/ 229 h 22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35" h="229">
                <a:moveTo>
                  <a:pt x="12" y="59"/>
                </a:moveTo>
                <a:lnTo>
                  <a:pt x="15" y="62"/>
                </a:lnTo>
                <a:lnTo>
                  <a:pt x="17" y="67"/>
                </a:lnTo>
                <a:lnTo>
                  <a:pt x="19" y="70"/>
                </a:lnTo>
                <a:lnTo>
                  <a:pt x="22" y="72"/>
                </a:lnTo>
                <a:lnTo>
                  <a:pt x="25" y="77"/>
                </a:lnTo>
                <a:lnTo>
                  <a:pt x="28" y="80"/>
                </a:lnTo>
                <a:lnTo>
                  <a:pt x="30" y="83"/>
                </a:lnTo>
                <a:lnTo>
                  <a:pt x="30" y="87"/>
                </a:lnTo>
                <a:lnTo>
                  <a:pt x="30" y="96"/>
                </a:lnTo>
                <a:lnTo>
                  <a:pt x="28" y="105"/>
                </a:lnTo>
                <a:lnTo>
                  <a:pt x="28" y="112"/>
                </a:lnTo>
                <a:lnTo>
                  <a:pt x="28" y="121"/>
                </a:lnTo>
                <a:lnTo>
                  <a:pt x="27" y="130"/>
                </a:lnTo>
                <a:lnTo>
                  <a:pt x="27" y="139"/>
                </a:lnTo>
                <a:lnTo>
                  <a:pt x="27" y="147"/>
                </a:lnTo>
                <a:lnTo>
                  <a:pt x="27" y="155"/>
                </a:lnTo>
                <a:lnTo>
                  <a:pt x="28" y="158"/>
                </a:lnTo>
                <a:lnTo>
                  <a:pt x="30" y="160"/>
                </a:lnTo>
                <a:lnTo>
                  <a:pt x="30" y="163"/>
                </a:lnTo>
                <a:lnTo>
                  <a:pt x="31" y="164"/>
                </a:lnTo>
                <a:lnTo>
                  <a:pt x="33" y="167"/>
                </a:lnTo>
                <a:lnTo>
                  <a:pt x="34" y="169"/>
                </a:lnTo>
                <a:lnTo>
                  <a:pt x="36" y="172"/>
                </a:lnTo>
                <a:lnTo>
                  <a:pt x="36" y="173"/>
                </a:lnTo>
                <a:lnTo>
                  <a:pt x="34" y="179"/>
                </a:lnTo>
                <a:lnTo>
                  <a:pt x="31" y="184"/>
                </a:lnTo>
                <a:lnTo>
                  <a:pt x="28" y="188"/>
                </a:lnTo>
                <a:lnTo>
                  <a:pt x="25" y="194"/>
                </a:lnTo>
                <a:lnTo>
                  <a:pt x="22" y="198"/>
                </a:lnTo>
                <a:lnTo>
                  <a:pt x="21" y="203"/>
                </a:lnTo>
                <a:lnTo>
                  <a:pt x="19" y="209"/>
                </a:lnTo>
                <a:lnTo>
                  <a:pt x="19" y="213"/>
                </a:lnTo>
                <a:lnTo>
                  <a:pt x="22" y="219"/>
                </a:lnTo>
                <a:lnTo>
                  <a:pt x="25" y="222"/>
                </a:lnTo>
                <a:lnTo>
                  <a:pt x="30" y="227"/>
                </a:lnTo>
                <a:lnTo>
                  <a:pt x="36" y="228"/>
                </a:lnTo>
                <a:lnTo>
                  <a:pt x="42" y="229"/>
                </a:lnTo>
                <a:lnTo>
                  <a:pt x="48" y="229"/>
                </a:lnTo>
                <a:lnTo>
                  <a:pt x="54" y="227"/>
                </a:lnTo>
                <a:lnTo>
                  <a:pt x="59" y="224"/>
                </a:lnTo>
                <a:lnTo>
                  <a:pt x="65" y="218"/>
                </a:lnTo>
                <a:lnTo>
                  <a:pt x="71" y="212"/>
                </a:lnTo>
                <a:lnTo>
                  <a:pt x="77" y="207"/>
                </a:lnTo>
                <a:lnTo>
                  <a:pt x="83" y="203"/>
                </a:lnTo>
                <a:lnTo>
                  <a:pt x="89" y="198"/>
                </a:lnTo>
                <a:lnTo>
                  <a:pt x="95" y="194"/>
                </a:lnTo>
                <a:lnTo>
                  <a:pt x="101" y="189"/>
                </a:lnTo>
                <a:lnTo>
                  <a:pt x="108" y="185"/>
                </a:lnTo>
                <a:lnTo>
                  <a:pt x="113" y="181"/>
                </a:lnTo>
                <a:lnTo>
                  <a:pt x="117" y="176"/>
                </a:lnTo>
                <a:lnTo>
                  <a:pt x="122" y="170"/>
                </a:lnTo>
                <a:lnTo>
                  <a:pt x="125" y="166"/>
                </a:lnTo>
                <a:lnTo>
                  <a:pt x="127" y="160"/>
                </a:lnTo>
                <a:lnTo>
                  <a:pt x="130" y="154"/>
                </a:lnTo>
                <a:lnTo>
                  <a:pt x="133" y="148"/>
                </a:lnTo>
                <a:lnTo>
                  <a:pt x="136" y="144"/>
                </a:lnTo>
                <a:lnTo>
                  <a:pt x="141" y="139"/>
                </a:lnTo>
                <a:lnTo>
                  <a:pt x="145" y="136"/>
                </a:lnTo>
                <a:lnTo>
                  <a:pt x="150" y="133"/>
                </a:lnTo>
                <a:lnTo>
                  <a:pt x="156" y="132"/>
                </a:lnTo>
                <a:lnTo>
                  <a:pt x="161" y="129"/>
                </a:lnTo>
                <a:lnTo>
                  <a:pt x="166" y="127"/>
                </a:lnTo>
                <a:lnTo>
                  <a:pt x="172" y="124"/>
                </a:lnTo>
                <a:lnTo>
                  <a:pt x="176" y="121"/>
                </a:lnTo>
                <a:lnTo>
                  <a:pt x="181" y="117"/>
                </a:lnTo>
                <a:lnTo>
                  <a:pt x="182" y="111"/>
                </a:lnTo>
                <a:lnTo>
                  <a:pt x="184" y="105"/>
                </a:lnTo>
                <a:lnTo>
                  <a:pt x="185" y="99"/>
                </a:lnTo>
                <a:lnTo>
                  <a:pt x="187" y="93"/>
                </a:lnTo>
                <a:lnTo>
                  <a:pt x="188" y="87"/>
                </a:lnTo>
                <a:lnTo>
                  <a:pt x="191" y="83"/>
                </a:lnTo>
                <a:lnTo>
                  <a:pt x="196" y="80"/>
                </a:lnTo>
                <a:lnTo>
                  <a:pt x="200" y="78"/>
                </a:lnTo>
                <a:lnTo>
                  <a:pt x="204" y="77"/>
                </a:lnTo>
                <a:lnTo>
                  <a:pt x="207" y="75"/>
                </a:lnTo>
                <a:lnTo>
                  <a:pt x="212" y="74"/>
                </a:lnTo>
                <a:lnTo>
                  <a:pt x="216" y="71"/>
                </a:lnTo>
                <a:lnTo>
                  <a:pt x="221" y="68"/>
                </a:lnTo>
                <a:lnTo>
                  <a:pt x="224" y="65"/>
                </a:lnTo>
                <a:lnTo>
                  <a:pt x="225" y="61"/>
                </a:lnTo>
                <a:lnTo>
                  <a:pt x="228" y="55"/>
                </a:lnTo>
                <a:lnTo>
                  <a:pt x="231" y="50"/>
                </a:lnTo>
                <a:lnTo>
                  <a:pt x="232" y="44"/>
                </a:lnTo>
                <a:lnTo>
                  <a:pt x="234" y="40"/>
                </a:lnTo>
                <a:lnTo>
                  <a:pt x="235" y="34"/>
                </a:lnTo>
                <a:lnTo>
                  <a:pt x="234" y="30"/>
                </a:lnTo>
                <a:lnTo>
                  <a:pt x="231" y="25"/>
                </a:lnTo>
                <a:lnTo>
                  <a:pt x="227" y="22"/>
                </a:lnTo>
                <a:lnTo>
                  <a:pt x="222" y="19"/>
                </a:lnTo>
                <a:lnTo>
                  <a:pt x="218" y="18"/>
                </a:lnTo>
                <a:lnTo>
                  <a:pt x="213" y="18"/>
                </a:lnTo>
                <a:lnTo>
                  <a:pt x="209" y="19"/>
                </a:lnTo>
                <a:lnTo>
                  <a:pt x="201" y="22"/>
                </a:lnTo>
                <a:lnTo>
                  <a:pt x="196" y="28"/>
                </a:lnTo>
                <a:lnTo>
                  <a:pt x="188" y="35"/>
                </a:lnTo>
                <a:lnTo>
                  <a:pt x="182" y="43"/>
                </a:lnTo>
                <a:lnTo>
                  <a:pt x="176" y="49"/>
                </a:lnTo>
                <a:lnTo>
                  <a:pt x="169" y="53"/>
                </a:lnTo>
                <a:lnTo>
                  <a:pt x="163" y="55"/>
                </a:lnTo>
                <a:lnTo>
                  <a:pt x="156" y="56"/>
                </a:lnTo>
                <a:lnTo>
                  <a:pt x="150" y="55"/>
                </a:lnTo>
                <a:lnTo>
                  <a:pt x="142" y="55"/>
                </a:lnTo>
                <a:lnTo>
                  <a:pt x="136" y="52"/>
                </a:lnTo>
                <a:lnTo>
                  <a:pt x="129" y="50"/>
                </a:lnTo>
                <a:lnTo>
                  <a:pt x="122" y="47"/>
                </a:lnTo>
                <a:lnTo>
                  <a:pt x="116" y="44"/>
                </a:lnTo>
                <a:lnTo>
                  <a:pt x="111" y="43"/>
                </a:lnTo>
                <a:lnTo>
                  <a:pt x="108" y="40"/>
                </a:lnTo>
                <a:lnTo>
                  <a:pt x="105" y="37"/>
                </a:lnTo>
                <a:lnTo>
                  <a:pt x="101" y="34"/>
                </a:lnTo>
                <a:lnTo>
                  <a:pt x="98" y="33"/>
                </a:lnTo>
                <a:lnTo>
                  <a:pt x="95" y="30"/>
                </a:lnTo>
                <a:lnTo>
                  <a:pt x="90" y="27"/>
                </a:lnTo>
                <a:lnTo>
                  <a:pt x="88" y="24"/>
                </a:lnTo>
                <a:lnTo>
                  <a:pt x="85" y="22"/>
                </a:lnTo>
                <a:lnTo>
                  <a:pt x="82" y="22"/>
                </a:lnTo>
                <a:lnTo>
                  <a:pt x="80" y="22"/>
                </a:lnTo>
                <a:lnTo>
                  <a:pt x="77" y="22"/>
                </a:lnTo>
                <a:lnTo>
                  <a:pt x="76" y="24"/>
                </a:lnTo>
                <a:lnTo>
                  <a:pt x="73" y="24"/>
                </a:lnTo>
                <a:lnTo>
                  <a:pt x="71" y="24"/>
                </a:lnTo>
                <a:lnTo>
                  <a:pt x="70" y="24"/>
                </a:lnTo>
                <a:lnTo>
                  <a:pt x="67" y="22"/>
                </a:lnTo>
                <a:lnTo>
                  <a:pt x="61" y="19"/>
                </a:lnTo>
                <a:lnTo>
                  <a:pt x="54" y="15"/>
                </a:lnTo>
                <a:lnTo>
                  <a:pt x="43" y="10"/>
                </a:lnTo>
                <a:lnTo>
                  <a:pt x="34" y="6"/>
                </a:lnTo>
                <a:lnTo>
                  <a:pt x="25" y="3"/>
                </a:lnTo>
                <a:lnTo>
                  <a:pt x="18" y="0"/>
                </a:lnTo>
                <a:lnTo>
                  <a:pt x="14" y="0"/>
                </a:lnTo>
                <a:lnTo>
                  <a:pt x="8" y="4"/>
                </a:lnTo>
                <a:lnTo>
                  <a:pt x="3" y="9"/>
                </a:lnTo>
                <a:lnTo>
                  <a:pt x="0" y="16"/>
                </a:lnTo>
                <a:lnTo>
                  <a:pt x="0" y="22"/>
                </a:lnTo>
                <a:lnTo>
                  <a:pt x="0" y="30"/>
                </a:lnTo>
                <a:lnTo>
                  <a:pt x="3" y="38"/>
                </a:lnTo>
                <a:lnTo>
                  <a:pt x="6" y="46"/>
                </a:lnTo>
                <a:lnTo>
                  <a:pt x="11" y="52"/>
                </a:lnTo>
                <a:lnTo>
                  <a:pt x="11" y="53"/>
                </a:lnTo>
                <a:lnTo>
                  <a:pt x="11" y="55"/>
                </a:lnTo>
                <a:lnTo>
                  <a:pt x="11" y="56"/>
                </a:lnTo>
                <a:lnTo>
                  <a:pt x="12" y="58"/>
                </a:lnTo>
                <a:lnTo>
                  <a:pt x="12" y="5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5" name="Freeform 136"/>
          <p:cNvSpPr>
            <a:spLocks/>
          </p:cNvSpPr>
          <p:nvPr/>
        </p:nvSpPr>
        <p:spPr bwMode="auto">
          <a:xfrm>
            <a:off x="6245229" y="4679953"/>
            <a:ext cx="87313" cy="111125"/>
          </a:xfrm>
          <a:custGeom>
            <a:avLst/>
            <a:gdLst>
              <a:gd name="T0" fmla="*/ 2147483647 w 62"/>
              <a:gd name="T1" fmla="*/ 2147483647 h 70"/>
              <a:gd name="T2" fmla="*/ 2147483647 w 62"/>
              <a:gd name="T3" fmla="*/ 2147483647 h 70"/>
              <a:gd name="T4" fmla="*/ 2147483647 w 62"/>
              <a:gd name="T5" fmla="*/ 2147483647 h 70"/>
              <a:gd name="T6" fmla="*/ 2147483647 w 62"/>
              <a:gd name="T7" fmla="*/ 2147483647 h 70"/>
              <a:gd name="T8" fmla="*/ 2147483647 w 62"/>
              <a:gd name="T9" fmla="*/ 2147483647 h 70"/>
              <a:gd name="T10" fmla="*/ 2147483647 w 62"/>
              <a:gd name="T11" fmla="*/ 2147483647 h 70"/>
              <a:gd name="T12" fmla="*/ 2147483647 w 62"/>
              <a:gd name="T13" fmla="*/ 2147483647 h 70"/>
              <a:gd name="T14" fmla="*/ 2147483647 w 62"/>
              <a:gd name="T15" fmla="*/ 2147483647 h 70"/>
              <a:gd name="T16" fmla="*/ 2147483647 w 62"/>
              <a:gd name="T17" fmla="*/ 2147483647 h 70"/>
              <a:gd name="T18" fmla="*/ 2147483647 w 62"/>
              <a:gd name="T19" fmla="*/ 2147483647 h 70"/>
              <a:gd name="T20" fmla="*/ 2147483647 w 62"/>
              <a:gd name="T21" fmla="*/ 2147483647 h 70"/>
              <a:gd name="T22" fmla="*/ 2147483647 w 62"/>
              <a:gd name="T23" fmla="*/ 2147483647 h 70"/>
              <a:gd name="T24" fmla="*/ 2147483647 w 62"/>
              <a:gd name="T25" fmla="*/ 2147483647 h 70"/>
              <a:gd name="T26" fmla="*/ 2147483647 w 62"/>
              <a:gd name="T27" fmla="*/ 2147483647 h 70"/>
              <a:gd name="T28" fmla="*/ 2147483647 w 62"/>
              <a:gd name="T29" fmla="*/ 2147483647 h 70"/>
              <a:gd name="T30" fmla="*/ 2147483647 w 62"/>
              <a:gd name="T31" fmla="*/ 2147483647 h 70"/>
              <a:gd name="T32" fmla="*/ 2147483647 w 62"/>
              <a:gd name="T33" fmla="*/ 2147483647 h 70"/>
              <a:gd name="T34" fmla="*/ 2147483647 w 62"/>
              <a:gd name="T35" fmla="*/ 2147483647 h 70"/>
              <a:gd name="T36" fmla="*/ 2147483647 w 62"/>
              <a:gd name="T37" fmla="*/ 2147483647 h 70"/>
              <a:gd name="T38" fmla="*/ 2147483647 w 62"/>
              <a:gd name="T39" fmla="*/ 2147483647 h 70"/>
              <a:gd name="T40" fmla="*/ 2147483647 w 62"/>
              <a:gd name="T41" fmla="*/ 2147483647 h 70"/>
              <a:gd name="T42" fmla="*/ 2147483647 w 62"/>
              <a:gd name="T43" fmla="*/ 2147483647 h 70"/>
              <a:gd name="T44" fmla="*/ 2147483647 w 62"/>
              <a:gd name="T45" fmla="*/ 2147483647 h 70"/>
              <a:gd name="T46" fmla="*/ 2147483647 w 62"/>
              <a:gd name="T47" fmla="*/ 2147483647 h 70"/>
              <a:gd name="T48" fmla="*/ 2147483647 w 62"/>
              <a:gd name="T49" fmla="*/ 2147483647 h 70"/>
              <a:gd name="T50" fmla="*/ 2147483647 w 62"/>
              <a:gd name="T51" fmla="*/ 2147483647 h 70"/>
              <a:gd name="T52" fmla="*/ 2147483647 w 62"/>
              <a:gd name="T53" fmla="*/ 2147483647 h 70"/>
              <a:gd name="T54" fmla="*/ 2147483647 w 62"/>
              <a:gd name="T55" fmla="*/ 2147483647 h 70"/>
              <a:gd name="T56" fmla="*/ 2147483647 w 62"/>
              <a:gd name="T57" fmla="*/ 2147483647 h 70"/>
              <a:gd name="T58" fmla="*/ 2147483647 w 62"/>
              <a:gd name="T59" fmla="*/ 2147483647 h 70"/>
              <a:gd name="T60" fmla="*/ 2147483647 w 62"/>
              <a:gd name="T61" fmla="*/ 2147483647 h 70"/>
              <a:gd name="T62" fmla="*/ 2147483647 w 62"/>
              <a:gd name="T63" fmla="*/ 2147483647 h 70"/>
              <a:gd name="T64" fmla="*/ 2147483647 w 62"/>
              <a:gd name="T65" fmla="*/ 2147483647 h 70"/>
              <a:gd name="T66" fmla="*/ 2147483647 w 62"/>
              <a:gd name="T67" fmla="*/ 0 h 70"/>
              <a:gd name="T68" fmla="*/ 2147483647 w 62"/>
              <a:gd name="T69" fmla="*/ 0 h 70"/>
              <a:gd name="T70" fmla="*/ 2147483647 w 62"/>
              <a:gd name="T71" fmla="*/ 2147483647 h 70"/>
              <a:gd name="T72" fmla="*/ 2147483647 w 62"/>
              <a:gd name="T73" fmla="*/ 2147483647 h 70"/>
              <a:gd name="T74" fmla="*/ 2147483647 w 62"/>
              <a:gd name="T75" fmla="*/ 2147483647 h 70"/>
              <a:gd name="T76" fmla="*/ 2147483647 w 62"/>
              <a:gd name="T77" fmla="*/ 2147483647 h 70"/>
              <a:gd name="T78" fmla="*/ 2147483647 w 62"/>
              <a:gd name="T79" fmla="*/ 2147483647 h 70"/>
              <a:gd name="T80" fmla="*/ 2147483647 w 62"/>
              <a:gd name="T81" fmla="*/ 2147483647 h 70"/>
              <a:gd name="T82" fmla="*/ 2147483647 w 62"/>
              <a:gd name="T83" fmla="*/ 2147483647 h 70"/>
              <a:gd name="T84" fmla="*/ 2147483647 w 62"/>
              <a:gd name="T85" fmla="*/ 2147483647 h 70"/>
              <a:gd name="T86" fmla="*/ 2147483647 w 62"/>
              <a:gd name="T87" fmla="*/ 2147483647 h 70"/>
              <a:gd name="T88" fmla="*/ 0 w 62"/>
              <a:gd name="T89" fmla="*/ 2147483647 h 70"/>
              <a:gd name="T90" fmla="*/ 0 w 62"/>
              <a:gd name="T91" fmla="*/ 2147483647 h 70"/>
              <a:gd name="T92" fmla="*/ 2147483647 w 62"/>
              <a:gd name="T93" fmla="*/ 2147483647 h 70"/>
              <a:gd name="T94" fmla="*/ 2147483647 w 62"/>
              <a:gd name="T95" fmla="*/ 2147483647 h 70"/>
              <a:gd name="T96" fmla="*/ 2147483647 w 62"/>
              <a:gd name="T97" fmla="*/ 2147483647 h 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2"/>
              <a:gd name="T148" fmla="*/ 0 h 70"/>
              <a:gd name="T149" fmla="*/ 62 w 62"/>
              <a:gd name="T150" fmla="*/ 70 h 7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2" h="70">
                <a:moveTo>
                  <a:pt x="6" y="58"/>
                </a:moveTo>
                <a:lnTo>
                  <a:pt x="6" y="61"/>
                </a:lnTo>
                <a:lnTo>
                  <a:pt x="7" y="64"/>
                </a:lnTo>
                <a:lnTo>
                  <a:pt x="9" y="67"/>
                </a:lnTo>
                <a:lnTo>
                  <a:pt x="12" y="69"/>
                </a:lnTo>
                <a:lnTo>
                  <a:pt x="15" y="70"/>
                </a:lnTo>
                <a:lnTo>
                  <a:pt x="18" y="70"/>
                </a:lnTo>
                <a:lnTo>
                  <a:pt x="21" y="70"/>
                </a:lnTo>
                <a:lnTo>
                  <a:pt x="23" y="70"/>
                </a:lnTo>
                <a:lnTo>
                  <a:pt x="28" y="69"/>
                </a:lnTo>
                <a:lnTo>
                  <a:pt x="32" y="66"/>
                </a:lnTo>
                <a:lnTo>
                  <a:pt x="35" y="63"/>
                </a:lnTo>
                <a:lnTo>
                  <a:pt x="38" y="60"/>
                </a:lnTo>
                <a:lnTo>
                  <a:pt x="40" y="55"/>
                </a:lnTo>
                <a:lnTo>
                  <a:pt x="43" y="52"/>
                </a:lnTo>
                <a:lnTo>
                  <a:pt x="46" y="48"/>
                </a:lnTo>
                <a:lnTo>
                  <a:pt x="47" y="43"/>
                </a:lnTo>
                <a:lnTo>
                  <a:pt x="49" y="40"/>
                </a:lnTo>
                <a:lnTo>
                  <a:pt x="52" y="39"/>
                </a:lnTo>
                <a:lnTo>
                  <a:pt x="53" y="36"/>
                </a:lnTo>
                <a:lnTo>
                  <a:pt x="56" y="33"/>
                </a:lnTo>
                <a:lnTo>
                  <a:pt x="58" y="30"/>
                </a:lnTo>
                <a:lnTo>
                  <a:pt x="59" y="27"/>
                </a:lnTo>
                <a:lnTo>
                  <a:pt x="60" y="24"/>
                </a:lnTo>
                <a:lnTo>
                  <a:pt x="62" y="21"/>
                </a:lnTo>
                <a:lnTo>
                  <a:pt x="60" y="18"/>
                </a:lnTo>
                <a:lnTo>
                  <a:pt x="60" y="15"/>
                </a:lnTo>
                <a:lnTo>
                  <a:pt x="59" y="12"/>
                </a:lnTo>
                <a:lnTo>
                  <a:pt x="59" y="9"/>
                </a:lnTo>
                <a:lnTo>
                  <a:pt x="58" y="8"/>
                </a:lnTo>
                <a:lnTo>
                  <a:pt x="56" y="5"/>
                </a:lnTo>
                <a:lnTo>
                  <a:pt x="53" y="3"/>
                </a:lnTo>
                <a:lnTo>
                  <a:pt x="52" y="2"/>
                </a:lnTo>
                <a:lnTo>
                  <a:pt x="46" y="0"/>
                </a:lnTo>
                <a:lnTo>
                  <a:pt x="40" y="0"/>
                </a:lnTo>
                <a:lnTo>
                  <a:pt x="34" y="3"/>
                </a:lnTo>
                <a:lnTo>
                  <a:pt x="29" y="5"/>
                </a:lnTo>
                <a:lnTo>
                  <a:pt x="23" y="8"/>
                </a:lnTo>
                <a:lnTo>
                  <a:pt x="19" y="12"/>
                </a:lnTo>
                <a:lnTo>
                  <a:pt x="13" y="15"/>
                </a:lnTo>
                <a:lnTo>
                  <a:pt x="9" y="18"/>
                </a:lnTo>
                <a:lnTo>
                  <a:pt x="6" y="21"/>
                </a:lnTo>
                <a:lnTo>
                  <a:pt x="3" y="26"/>
                </a:lnTo>
                <a:lnTo>
                  <a:pt x="1" y="30"/>
                </a:lnTo>
                <a:lnTo>
                  <a:pt x="0" y="36"/>
                </a:lnTo>
                <a:lnTo>
                  <a:pt x="0" y="42"/>
                </a:lnTo>
                <a:lnTo>
                  <a:pt x="1" y="48"/>
                </a:lnTo>
                <a:lnTo>
                  <a:pt x="3" y="54"/>
                </a:lnTo>
                <a:lnTo>
                  <a:pt x="6" y="5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6" name="Freeform 137"/>
          <p:cNvSpPr>
            <a:spLocks/>
          </p:cNvSpPr>
          <p:nvPr/>
        </p:nvSpPr>
        <p:spPr bwMode="auto">
          <a:xfrm>
            <a:off x="6245229" y="4679953"/>
            <a:ext cx="87313" cy="111125"/>
          </a:xfrm>
          <a:custGeom>
            <a:avLst/>
            <a:gdLst>
              <a:gd name="T0" fmla="*/ 2147483647 w 62"/>
              <a:gd name="T1" fmla="*/ 2147483647 h 70"/>
              <a:gd name="T2" fmla="*/ 2147483647 w 62"/>
              <a:gd name="T3" fmla="*/ 2147483647 h 70"/>
              <a:gd name="T4" fmla="*/ 2147483647 w 62"/>
              <a:gd name="T5" fmla="*/ 2147483647 h 70"/>
              <a:gd name="T6" fmla="*/ 2147483647 w 62"/>
              <a:gd name="T7" fmla="*/ 2147483647 h 70"/>
              <a:gd name="T8" fmla="*/ 2147483647 w 62"/>
              <a:gd name="T9" fmla="*/ 2147483647 h 70"/>
              <a:gd name="T10" fmla="*/ 2147483647 w 62"/>
              <a:gd name="T11" fmla="*/ 2147483647 h 70"/>
              <a:gd name="T12" fmla="*/ 2147483647 w 62"/>
              <a:gd name="T13" fmla="*/ 2147483647 h 70"/>
              <a:gd name="T14" fmla="*/ 2147483647 w 62"/>
              <a:gd name="T15" fmla="*/ 2147483647 h 70"/>
              <a:gd name="T16" fmla="*/ 2147483647 w 62"/>
              <a:gd name="T17" fmla="*/ 2147483647 h 70"/>
              <a:gd name="T18" fmla="*/ 2147483647 w 62"/>
              <a:gd name="T19" fmla="*/ 2147483647 h 70"/>
              <a:gd name="T20" fmla="*/ 2147483647 w 62"/>
              <a:gd name="T21" fmla="*/ 2147483647 h 70"/>
              <a:gd name="T22" fmla="*/ 2147483647 w 62"/>
              <a:gd name="T23" fmla="*/ 2147483647 h 70"/>
              <a:gd name="T24" fmla="*/ 2147483647 w 62"/>
              <a:gd name="T25" fmla="*/ 2147483647 h 70"/>
              <a:gd name="T26" fmla="*/ 2147483647 w 62"/>
              <a:gd name="T27" fmla="*/ 2147483647 h 70"/>
              <a:gd name="T28" fmla="*/ 2147483647 w 62"/>
              <a:gd name="T29" fmla="*/ 2147483647 h 70"/>
              <a:gd name="T30" fmla="*/ 2147483647 w 62"/>
              <a:gd name="T31" fmla="*/ 2147483647 h 70"/>
              <a:gd name="T32" fmla="*/ 2147483647 w 62"/>
              <a:gd name="T33" fmla="*/ 2147483647 h 70"/>
              <a:gd name="T34" fmla="*/ 2147483647 w 62"/>
              <a:gd name="T35" fmla="*/ 2147483647 h 70"/>
              <a:gd name="T36" fmla="*/ 2147483647 w 62"/>
              <a:gd name="T37" fmla="*/ 2147483647 h 70"/>
              <a:gd name="T38" fmla="*/ 2147483647 w 62"/>
              <a:gd name="T39" fmla="*/ 2147483647 h 70"/>
              <a:gd name="T40" fmla="*/ 2147483647 w 62"/>
              <a:gd name="T41" fmla="*/ 2147483647 h 70"/>
              <a:gd name="T42" fmla="*/ 2147483647 w 62"/>
              <a:gd name="T43" fmla="*/ 2147483647 h 70"/>
              <a:gd name="T44" fmla="*/ 2147483647 w 62"/>
              <a:gd name="T45" fmla="*/ 2147483647 h 70"/>
              <a:gd name="T46" fmla="*/ 2147483647 w 62"/>
              <a:gd name="T47" fmla="*/ 2147483647 h 70"/>
              <a:gd name="T48" fmla="*/ 2147483647 w 62"/>
              <a:gd name="T49" fmla="*/ 2147483647 h 70"/>
              <a:gd name="T50" fmla="*/ 2147483647 w 62"/>
              <a:gd name="T51" fmla="*/ 2147483647 h 70"/>
              <a:gd name="T52" fmla="*/ 2147483647 w 62"/>
              <a:gd name="T53" fmla="*/ 2147483647 h 70"/>
              <a:gd name="T54" fmla="*/ 2147483647 w 62"/>
              <a:gd name="T55" fmla="*/ 2147483647 h 70"/>
              <a:gd name="T56" fmla="*/ 2147483647 w 62"/>
              <a:gd name="T57" fmla="*/ 2147483647 h 70"/>
              <a:gd name="T58" fmla="*/ 2147483647 w 62"/>
              <a:gd name="T59" fmla="*/ 2147483647 h 70"/>
              <a:gd name="T60" fmla="*/ 2147483647 w 62"/>
              <a:gd name="T61" fmla="*/ 2147483647 h 70"/>
              <a:gd name="T62" fmla="*/ 2147483647 w 62"/>
              <a:gd name="T63" fmla="*/ 2147483647 h 70"/>
              <a:gd name="T64" fmla="*/ 2147483647 w 62"/>
              <a:gd name="T65" fmla="*/ 2147483647 h 70"/>
              <a:gd name="T66" fmla="*/ 2147483647 w 62"/>
              <a:gd name="T67" fmla="*/ 0 h 70"/>
              <a:gd name="T68" fmla="*/ 2147483647 w 62"/>
              <a:gd name="T69" fmla="*/ 0 h 70"/>
              <a:gd name="T70" fmla="*/ 2147483647 w 62"/>
              <a:gd name="T71" fmla="*/ 2147483647 h 70"/>
              <a:gd name="T72" fmla="*/ 2147483647 w 62"/>
              <a:gd name="T73" fmla="*/ 2147483647 h 70"/>
              <a:gd name="T74" fmla="*/ 2147483647 w 62"/>
              <a:gd name="T75" fmla="*/ 2147483647 h 70"/>
              <a:gd name="T76" fmla="*/ 2147483647 w 62"/>
              <a:gd name="T77" fmla="*/ 2147483647 h 70"/>
              <a:gd name="T78" fmla="*/ 2147483647 w 62"/>
              <a:gd name="T79" fmla="*/ 2147483647 h 70"/>
              <a:gd name="T80" fmla="*/ 2147483647 w 62"/>
              <a:gd name="T81" fmla="*/ 2147483647 h 70"/>
              <a:gd name="T82" fmla="*/ 2147483647 w 62"/>
              <a:gd name="T83" fmla="*/ 2147483647 h 70"/>
              <a:gd name="T84" fmla="*/ 2147483647 w 62"/>
              <a:gd name="T85" fmla="*/ 2147483647 h 70"/>
              <a:gd name="T86" fmla="*/ 2147483647 w 62"/>
              <a:gd name="T87" fmla="*/ 2147483647 h 70"/>
              <a:gd name="T88" fmla="*/ 0 w 62"/>
              <a:gd name="T89" fmla="*/ 2147483647 h 70"/>
              <a:gd name="T90" fmla="*/ 0 w 62"/>
              <a:gd name="T91" fmla="*/ 2147483647 h 70"/>
              <a:gd name="T92" fmla="*/ 2147483647 w 62"/>
              <a:gd name="T93" fmla="*/ 2147483647 h 70"/>
              <a:gd name="T94" fmla="*/ 2147483647 w 62"/>
              <a:gd name="T95" fmla="*/ 2147483647 h 70"/>
              <a:gd name="T96" fmla="*/ 2147483647 w 62"/>
              <a:gd name="T97" fmla="*/ 2147483647 h 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2"/>
              <a:gd name="T148" fmla="*/ 0 h 70"/>
              <a:gd name="T149" fmla="*/ 62 w 62"/>
              <a:gd name="T150" fmla="*/ 70 h 7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2" h="70">
                <a:moveTo>
                  <a:pt x="6" y="58"/>
                </a:moveTo>
                <a:lnTo>
                  <a:pt x="6" y="61"/>
                </a:lnTo>
                <a:lnTo>
                  <a:pt x="7" y="64"/>
                </a:lnTo>
                <a:lnTo>
                  <a:pt x="9" y="67"/>
                </a:lnTo>
                <a:lnTo>
                  <a:pt x="12" y="69"/>
                </a:lnTo>
                <a:lnTo>
                  <a:pt x="15" y="70"/>
                </a:lnTo>
                <a:lnTo>
                  <a:pt x="18" y="70"/>
                </a:lnTo>
                <a:lnTo>
                  <a:pt x="21" y="70"/>
                </a:lnTo>
                <a:lnTo>
                  <a:pt x="23" y="70"/>
                </a:lnTo>
                <a:lnTo>
                  <a:pt x="28" y="69"/>
                </a:lnTo>
                <a:lnTo>
                  <a:pt x="32" y="66"/>
                </a:lnTo>
                <a:lnTo>
                  <a:pt x="35" y="63"/>
                </a:lnTo>
                <a:lnTo>
                  <a:pt x="38" y="60"/>
                </a:lnTo>
                <a:lnTo>
                  <a:pt x="40" y="55"/>
                </a:lnTo>
                <a:lnTo>
                  <a:pt x="43" y="52"/>
                </a:lnTo>
                <a:lnTo>
                  <a:pt x="46" y="48"/>
                </a:lnTo>
                <a:lnTo>
                  <a:pt x="47" y="43"/>
                </a:lnTo>
                <a:lnTo>
                  <a:pt x="49" y="40"/>
                </a:lnTo>
                <a:lnTo>
                  <a:pt x="52" y="39"/>
                </a:lnTo>
                <a:lnTo>
                  <a:pt x="53" y="36"/>
                </a:lnTo>
                <a:lnTo>
                  <a:pt x="56" y="33"/>
                </a:lnTo>
                <a:lnTo>
                  <a:pt x="58" y="30"/>
                </a:lnTo>
                <a:lnTo>
                  <a:pt x="59" y="27"/>
                </a:lnTo>
                <a:lnTo>
                  <a:pt x="60" y="24"/>
                </a:lnTo>
                <a:lnTo>
                  <a:pt x="62" y="21"/>
                </a:lnTo>
                <a:lnTo>
                  <a:pt x="60" y="18"/>
                </a:lnTo>
                <a:lnTo>
                  <a:pt x="60" y="15"/>
                </a:lnTo>
                <a:lnTo>
                  <a:pt x="59" y="12"/>
                </a:lnTo>
                <a:lnTo>
                  <a:pt x="59" y="9"/>
                </a:lnTo>
                <a:lnTo>
                  <a:pt x="58" y="8"/>
                </a:lnTo>
                <a:lnTo>
                  <a:pt x="56" y="5"/>
                </a:lnTo>
                <a:lnTo>
                  <a:pt x="53" y="3"/>
                </a:lnTo>
                <a:lnTo>
                  <a:pt x="52" y="2"/>
                </a:lnTo>
                <a:lnTo>
                  <a:pt x="46" y="0"/>
                </a:lnTo>
                <a:lnTo>
                  <a:pt x="40" y="0"/>
                </a:lnTo>
                <a:lnTo>
                  <a:pt x="34" y="3"/>
                </a:lnTo>
                <a:lnTo>
                  <a:pt x="29" y="5"/>
                </a:lnTo>
                <a:lnTo>
                  <a:pt x="23" y="8"/>
                </a:lnTo>
                <a:lnTo>
                  <a:pt x="19" y="12"/>
                </a:lnTo>
                <a:lnTo>
                  <a:pt x="13" y="15"/>
                </a:lnTo>
                <a:lnTo>
                  <a:pt x="9" y="18"/>
                </a:lnTo>
                <a:lnTo>
                  <a:pt x="6" y="21"/>
                </a:lnTo>
                <a:lnTo>
                  <a:pt x="3" y="26"/>
                </a:lnTo>
                <a:lnTo>
                  <a:pt x="1" y="30"/>
                </a:lnTo>
                <a:lnTo>
                  <a:pt x="0" y="36"/>
                </a:lnTo>
                <a:lnTo>
                  <a:pt x="0" y="42"/>
                </a:lnTo>
                <a:lnTo>
                  <a:pt x="1" y="48"/>
                </a:lnTo>
                <a:lnTo>
                  <a:pt x="3" y="54"/>
                </a:lnTo>
                <a:lnTo>
                  <a:pt x="6" y="58"/>
                </a:lnTo>
              </a:path>
            </a:pathLst>
          </a:custGeom>
          <a:solidFill>
            <a:srgbClr val="FFFF00"/>
          </a:solidFill>
          <a:ln w="1588">
            <a:solidFill>
              <a:srgbClr val="990000"/>
            </a:solidFill>
            <a:round/>
            <a:headEnd/>
            <a:tailEnd/>
          </a:ln>
        </p:spPr>
        <p:txBody>
          <a:bodyPr/>
          <a:lstStyle/>
          <a:p>
            <a:endParaRPr lang="en-US"/>
          </a:p>
        </p:txBody>
      </p:sp>
      <p:sp>
        <p:nvSpPr>
          <p:cNvPr id="53387" name="Freeform 138"/>
          <p:cNvSpPr>
            <a:spLocks/>
          </p:cNvSpPr>
          <p:nvPr/>
        </p:nvSpPr>
        <p:spPr bwMode="auto">
          <a:xfrm>
            <a:off x="6245229" y="4679953"/>
            <a:ext cx="87313" cy="111125"/>
          </a:xfrm>
          <a:custGeom>
            <a:avLst/>
            <a:gdLst>
              <a:gd name="T0" fmla="*/ 2147483647 w 62"/>
              <a:gd name="T1" fmla="*/ 2147483647 h 70"/>
              <a:gd name="T2" fmla="*/ 2147483647 w 62"/>
              <a:gd name="T3" fmla="*/ 2147483647 h 70"/>
              <a:gd name="T4" fmla="*/ 2147483647 w 62"/>
              <a:gd name="T5" fmla="*/ 2147483647 h 70"/>
              <a:gd name="T6" fmla="*/ 2147483647 w 62"/>
              <a:gd name="T7" fmla="*/ 2147483647 h 70"/>
              <a:gd name="T8" fmla="*/ 2147483647 w 62"/>
              <a:gd name="T9" fmla="*/ 2147483647 h 70"/>
              <a:gd name="T10" fmla="*/ 2147483647 w 62"/>
              <a:gd name="T11" fmla="*/ 2147483647 h 70"/>
              <a:gd name="T12" fmla="*/ 2147483647 w 62"/>
              <a:gd name="T13" fmla="*/ 2147483647 h 70"/>
              <a:gd name="T14" fmla="*/ 2147483647 w 62"/>
              <a:gd name="T15" fmla="*/ 2147483647 h 70"/>
              <a:gd name="T16" fmla="*/ 2147483647 w 62"/>
              <a:gd name="T17" fmla="*/ 2147483647 h 70"/>
              <a:gd name="T18" fmla="*/ 2147483647 w 62"/>
              <a:gd name="T19" fmla="*/ 2147483647 h 70"/>
              <a:gd name="T20" fmla="*/ 2147483647 w 62"/>
              <a:gd name="T21" fmla="*/ 2147483647 h 70"/>
              <a:gd name="T22" fmla="*/ 2147483647 w 62"/>
              <a:gd name="T23" fmla="*/ 2147483647 h 70"/>
              <a:gd name="T24" fmla="*/ 2147483647 w 62"/>
              <a:gd name="T25" fmla="*/ 2147483647 h 70"/>
              <a:gd name="T26" fmla="*/ 2147483647 w 62"/>
              <a:gd name="T27" fmla="*/ 2147483647 h 70"/>
              <a:gd name="T28" fmla="*/ 2147483647 w 62"/>
              <a:gd name="T29" fmla="*/ 2147483647 h 70"/>
              <a:gd name="T30" fmla="*/ 2147483647 w 62"/>
              <a:gd name="T31" fmla="*/ 2147483647 h 70"/>
              <a:gd name="T32" fmla="*/ 2147483647 w 62"/>
              <a:gd name="T33" fmla="*/ 2147483647 h 70"/>
              <a:gd name="T34" fmla="*/ 2147483647 w 62"/>
              <a:gd name="T35" fmla="*/ 2147483647 h 70"/>
              <a:gd name="T36" fmla="*/ 2147483647 w 62"/>
              <a:gd name="T37" fmla="*/ 2147483647 h 70"/>
              <a:gd name="T38" fmla="*/ 2147483647 w 62"/>
              <a:gd name="T39" fmla="*/ 2147483647 h 70"/>
              <a:gd name="T40" fmla="*/ 2147483647 w 62"/>
              <a:gd name="T41" fmla="*/ 2147483647 h 70"/>
              <a:gd name="T42" fmla="*/ 2147483647 w 62"/>
              <a:gd name="T43" fmla="*/ 2147483647 h 70"/>
              <a:gd name="T44" fmla="*/ 2147483647 w 62"/>
              <a:gd name="T45" fmla="*/ 2147483647 h 70"/>
              <a:gd name="T46" fmla="*/ 2147483647 w 62"/>
              <a:gd name="T47" fmla="*/ 2147483647 h 70"/>
              <a:gd name="T48" fmla="*/ 2147483647 w 62"/>
              <a:gd name="T49" fmla="*/ 2147483647 h 70"/>
              <a:gd name="T50" fmla="*/ 2147483647 w 62"/>
              <a:gd name="T51" fmla="*/ 2147483647 h 70"/>
              <a:gd name="T52" fmla="*/ 2147483647 w 62"/>
              <a:gd name="T53" fmla="*/ 2147483647 h 70"/>
              <a:gd name="T54" fmla="*/ 2147483647 w 62"/>
              <a:gd name="T55" fmla="*/ 2147483647 h 70"/>
              <a:gd name="T56" fmla="*/ 2147483647 w 62"/>
              <a:gd name="T57" fmla="*/ 2147483647 h 70"/>
              <a:gd name="T58" fmla="*/ 2147483647 w 62"/>
              <a:gd name="T59" fmla="*/ 2147483647 h 70"/>
              <a:gd name="T60" fmla="*/ 2147483647 w 62"/>
              <a:gd name="T61" fmla="*/ 2147483647 h 70"/>
              <a:gd name="T62" fmla="*/ 2147483647 w 62"/>
              <a:gd name="T63" fmla="*/ 2147483647 h 70"/>
              <a:gd name="T64" fmla="*/ 2147483647 w 62"/>
              <a:gd name="T65" fmla="*/ 2147483647 h 70"/>
              <a:gd name="T66" fmla="*/ 2147483647 w 62"/>
              <a:gd name="T67" fmla="*/ 0 h 70"/>
              <a:gd name="T68" fmla="*/ 2147483647 w 62"/>
              <a:gd name="T69" fmla="*/ 0 h 70"/>
              <a:gd name="T70" fmla="*/ 2147483647 w 62"/>
              <a:gd name="T71" fmla="*/ 2147483647 h 70"/>
              <a:gd name="T72" fmla="*/ 2147483647 w 62"/>
              <a:gd name="T73" fmla="*/ 2147483647 h 70"/>
              <a:gd name="T74" fmla="*/ 2147483647 w 62"/>
              <a:gd name="T75" fmla="*/ 2147483647 h 70"/>
              <a:gd name="T76" fmla="*/ 2147483647 w 62"/>
              <a:gd name="T77" fmla="*/ 2147483647 h 70"/>
              <a:gd name="T78" fmla="*/ 2147483647 w 62"/>
              <a:gd name="T79" fmla="*/ 2147483647 h 70"/>
              <a:gd name="T80" fmla="*/ 2147483647 w 62"/>
              <a:gd name="T81" fmla="*/ 2147483647 h 70"/>
              <a:gd name="T82" fmla="*/ 2147483647 w 62"/>
              <a:gd name="T83" fmla="*/ 2147483647 h 70"/>
              <a:gd name="T84" fmla="*/ 2147483647 w 62"/>
              <a:gd name="T85" fmla="*/ 2147483647 h 70"/>
              <a:gd name="T86" fmla="*/ 2147483647 w 62"/>
              <a:gd name="T87" fmla="*/ 2147483647 h 70"/>
              <a:gd name="T88" fmla="*/ 0 w 62"/>
              <a:gd name="T89" fmla="*/ 2147483647 h 70"/>
              <a:gd name="T90" fmla="*/ 0 w 62"/>
              <a:gd name="T91" fmla="*/ 2147483647 h 70"/>
              <a:gd name="T92" fmla="*/ 2147483647 w 62"/>
              <a:gd name="T93" fmla="*/ 2147483647 h 70"/>
              <a:gd name="T94" fmla="*/ 2147483647 w 62"/>
              <a:gd name="T95" fmla="*/ 2147483647 h 70"/>
              <a:gd name="T96" fmla="*/ 2147483647 w 62"/>
              <a:gd name="T97" fmla="*/ 2147483647 h 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2"/>
              <a:gd name="T148" fmla="*/ 0 h 70"/>
              <a:gd name="T149" fmla="*/ 62 w 62"/>
              <a:gd name="T150" fmla="*/ 70 h 7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2" h="70">
                <a:moveTo>
                  <a:pt x="6" y="58"/>
                </a:moveTo>
                <a:lnTo>
                  <a:pt x="6" y="61"/>
                </a:lnTo>
                <a:lnTo>
                  <a:pt x="7" y="64"/>
                </a:lnTo>
                <a:lnTo>
                  <a:pt x="9" y="67"/>
                </a:lnTo>
                <a:lnTo>
                  <a:pt x="12" y="69"/>
                </a:lnTo>
                <a:lnTo>
                  <a:pt x="15" y="70"/>
                </a:lnTo>
                <a:lnTo>
                  <a:pt x="18" y="70"/>
                </a:lnTo>
                <a:lnTo>
                  <a:pt x="21" y="70"/>
                </a:lnTo>
                <a:lnTo>
                  <a:pt x="23" y="70"/>
                </a:lnTo>
                <a:lnTo>
                  <a:pt x="28" y="69"/>
                </a:lnTo>
                <a:lnTo>
                  <a:pt x="32" y="66"/>
                </a:lnTo>
                <a:lnTo>
                  <a:pt x="35" y="63"/>
                </a:lnTo>
                <a:lnTo>
                  <a:pt x="38" y="60"/>
                </a:lnTo>
                <a:lnTo>
                  <a:pt x="40" y="55"/>
                </a:lnTo>
                <a:lnTo>
                  <a:pt x="43" y="52"/>
                </a:lnTo>
                <a:lnTo>
                  <a:pt x="46" y="48"/>
                </a:lnTo>
                <a:lnTo>
                  <a:pt x="47" y="43"/>
                </a:lnTo>
                <a:lnTo>
                  <a:pt x="49" y="40"/>
                </a:lnTo>
                <a:lnTo>
                  <a:pt x="52" y="39"/>
                </a:lnTo>
                <a:lnTo>
                  <a:pt x="53" y="36"/>
                </a:lnTo>
                <a:lnTo>
                  <a:pt x="56" y="33"/>
                </a:lnTo>
                <a:lnTo>
                  <a:pt x="58" y="30"/>
                </a:lnTo>
                <a:lnTo>
                  <a:pt x="59" y="27"/>
                </a:lnTo>
                <a:lnTo>
                  <a:pt x="60" y="24"/>
                </a:lnTo>
                <a:lnTo>
                  <a:pt x="62" y="21"/>
                </a:lnTo>
                <a:lnTo>
                  <a:pt x="60" y="18"/>
                </a:lnTo>
                <a:lnTo>
                  <a:pt x="60" y="15"/>
                </a:lnTo>
                <a:lnTo>
                  <a:pt x="59" y="12"/>
                </a:lnTo>
                <a:lnTo>
                  <a:pt x="59" y="9"/>
                </a:lnTo>
                <a:lnTo>
                  <a:pt x="58" y="8"/>
                </a:lnTo>
                <a:lnTo>
                  <a:pt x="56" y="5"/>
                </a:lnTo>
                <a:lnTo>
                  <a:pt x="53" y="3"/>
                </a:lnTo>
                <a:lnTo>
                  <a:pt x="52" y="2"/>
                </a:lnTo>
                <a:lnTo>
                  <a:pt x="46" y="0"/>
                </a:lnTo>
                <a:lnTo>
                  <a:pt x="40" y="0"/>
                </a:lnTo>
                <a:lnTo>
                  <a:pt x="34" y="3"/>
                </a:lnTo>
                <a:lnTo>
                  <a:pt x="29" y="5"/>
                </a:lnTo>
                <a:lnTo>
                  <a:pt x="23" y="8"/>
                </a:lnTo>
                <a:lnTo>
                  <a:pt x="19" y="12"/>
                </a:lnTo>
                <a:lnTo>
                  <a:pt x="13" y="15"/>
                </a:lnTo>
                <a:lnTo>
                  <a:pt x="9" y="18"/>
                </a:lnTo>
                <a:lnTo>
                  <a:pt x="6" y="21"/>
                </a:lnTo>
                <a:lnTo>
                  <a:pt x="3" y="26"/>
                </a:lnTo>
                <a:lnTo>
                  <a:pt x="1" y="30"/>
                </a:lnTo>
                <a:lnTo>
                  <a:pt x="0" y="36"/>
                </a:lnTo>
                <a:lnTo>
                  <a:pt x="0" y="42"/>
                </a:lnTo>
                <a:lnTo>
                  <a:pt x="1" y="48"/>
                </a:lnTo>
                <a:lnTo>
                  <a:pt x="3" y="54"/>
                </a:lnTo>
                <a:lnTo>
                  <a:pt x="6" y="58"/>
                </a:lnTo>
              </a:path>
            </a:pathLst>
          </a:custGeom>
          <a:solidFill>
            <a:srgbClr val="FFFF00"/>
          </a:solidFill>
          <a:ln w="4763">
            <a:solidFill>
              <a:srgbClr val="990000"/>
            </a:solidFill>
            <a:round/>
            <a:headEnd/>
            <a:tailEnd/>
          </a:ln>
        </p:spPr>
        <p:txBody>
          <a:bodyPr/>
          <a:lstStyle/>
          <a:p>
            <a:endParaRPr lang="en-US"/>
          </a:p>
        </p:txBody>
      </p:sp>
      <p:sp>
        <p:nvSpPr>
          <p:cNvPr id="53388" name="Freeform 139"/>
          <p:cNvSpPr>
            <a:spLocks/>
          </p:cNvSpPr>
          <p:nvPr/>
        </p:nvSpPr>
        <p:spPr bwMode="auto">
          <a:xfrm>
            <a:off x="6202364" y="4652963"/>
            <a:ext cx="55563" cy="100012"/>
          </a:xfrm>
          <a:custGeom>
            <a:avLst/>
            <a:gdLst>
              <a:gd name="T0" fmla="*/ 0 w 40"/>
              <a:gd name="T1" fmla="*/ 2147483647 h 63"/>
              <a:gd name="T2" fmla="*/ 2147483647 w 40"/>
              <a:gd name="T3" fmla="*/ 2147483647 h 63"/>
              <a:gd name="T4" fmla="*/ 2147483647 w 40"/>
              <a:gd name="T5" fmla="*/ 2147483647 h 63"/>
              <a:gd name="T6" fmla="*/ 2147483647 w 40"/>
              <a:gd name="T7" fmla="*/ 2147483647 h 63"/>
              <a:gd name="T8" fmla="*/ 2147483647 w 40"/>
              <a:gd name="T9" fmla="*/ 2147483647 h 63"/>
              <a:gd name="T10" fmla="*/ 2147483647 w 40"/>
              <a:gd name="T11" fmla="*/ 2147483647 h 63"/>
              <a:gd name="T12" fmla="*/ 2147483647 w 40"/>
              <a:gd name="T13" fmla="*/ 2147483647 h 63"/>
              <a:gd name="T14" fmla="*/ 2147483647 w 40"/>
              <a:gd name="T15" fmla="*/ 2147483647 h 63"/>
              <a:gd name="T16" fmla="*/ 2147483647 w 40"/>
              <a:gd name="T17" fmla="*/ 2147483647 h 63"/>
              <a:gd name="T18" fmla="*/ 2147483647 w 40"/>
              <a:gd name="T19" fmla="*/ 2147483647 h 63"/>
              <a:gd name="T20" fmla="*/ 2147483647 w 40"/>
              <a:gd name="T21" fmla="*/ 2147483647 h 63"/>
              <a:gd name="T22" fmla="*/ 2147483647 w 40"/>
              <a:gd name="T23" fmla="*/ 2147483647 h 63"/>
              <a:gd name="T24" fmla="*/ 2147483647 w 40"/>
              <a:gd name="T25" fmla="*/ 2147483647 h 63"/>
              <a:gd name="T26" fmla="*/ 2147483647 w 40"/>
              <a:gd name="T27" fmla="*/ 2147483647 h 63"/>
              <a:gd name="T28" fmla="*/ 2147483647 w 40"/>
              <a:gd name="T29" fmla="*/ 2147483647 h 63"/>
              <a:gd name="T30" fmla="*/ 2147483647 w 40"/>
              <a:gd name="T31" fmla="*/ 2147483647 h 63"/>
              <a:gd name="T32" fmla="*/ 2147483647 w 40"/>
              <a:gd name="T33" fmla="*/ 2147483647 h 63"/>
              <a:gd name="T34" fmla="*/ 2147483647 w 40"/>
              <a:gd name="T35" fmla="*/ 2147483647 h 63"/>
              <a:gd name="T36" fmla="*/ 2147483647 w 40"/>
              <a:gd name="T37" fmla="*/ 2147483647 h 63"/>
              <a:gd name="T38" fmla="*/ 2147483647 w 40"/>
              <a:gd name="T39" fmla="*/ 2147483647 h 63"/>
              <a:gd name="T40" fmla="*/ 2147483647 w 40"/>
              <a:gd name="T41" fmla="*/ 2147483647 h 63"/>
              <a:gd name="T42" fmla="*/ 2147483647 w 40"/>
              <a:gd name="T43" fmla="*/ 2147483647 h 63"/>
              <a:gd name="T44" fmla="*/ 2147483647 w 40"/>
              <a:gd name="T45" fmla="*/ 2147483647 h 63"/>
              <a:gd name="T46" fmla="*/ 2147483647 w 40"/>
              <a:gd name="T47" fmla="*/ 2147483647 h 63"/>
              <a:gd name="T48" fmla="*/ 2147483647 w 40"/>
              <a:gd name="T49" fmla="*/ 2147483647 h 63"/>
              <a:gd name="T50" fmla="*/ 2147483647 w 40"/>
              <a:gd name="T51" fmla="*/ 2147483647 h 63"/>
              <a:gd name="T52" fmla="*/ 2147483647 w 40"/>
              <a:gd name="T53" fmla="*/ 2147483647 h 63"/>
              <a:gd name="T54" fmla="*/ 2147483647 w 40"/>
              <a:gd name="T55" fmla="*/ 2147483647 h 63"/>
              <a:gd name="T56" fmla="*/ 2147483647 w 40"/>
              <a:gd name="T57" fmla="*/ 2147483647 h 63"/>
              <a:gd name="T58" fmla="*/ 2147483647 w 40"/>
              <a:gd name="T59" fmla="*/ 2147483647 h 63"/>
              <a:gd name="T60" fmla="*/ 2147483647 w 40"/>
              <a:gd name="T61" fmla="*/ 2147483647 h 63"/>
              <a:gd name="T62" fmla="*/ 2147483647 w 40"/>
              <a:gd name="T63" fmla="*/ 2147483647 h 63"/>
              <a:gd name="T64" fmla="*/ 2147483647 w 40"/>
              <a:gd name="T65" fmla="*/ 0 h 63"/>
              <a:gd name="T66" fmla="*/ 2147483647 w 40"/>
              <a:gd name="T67" fmla="*/ 0 h 63"/>
              <a:gd name="T68" fmla="*/ 2147483647 w 40"/>
              <a:gd name="T69" fmla="*/ 2147483647 h 63"/>
              <a:gd name="T70" fmla="*/ 2147483647 w 40"/>
              <a:gd name="T71" fmla="*/ 2147483647 h 63"/>
              <a:gd name="T72" fmla="*/ 2147483647 w 40"/>
              <a:gd name="T73" fmla="*/ 2147483647 h 63"/>
              <a:gd name="T74" fmla="*/ 2147483647 w 40"/>
              <a:gd name="T75" fmla="*/ 2147483647 h 63"/>
              <a:gd name="T76" fmla="*/ 2147483647 w 40"/>
              <a:gd name="T77" fmla="*/ 2147483647 h 63"/>
              <a:gd name="T78" fmla="*/ 2147483647 w 40"/>
              <a:gd name="T79" fmla="*/ 2147483647 h 63"/>
              <a:gd name="T80" fmla="*/ 2147483647 w 40"/>
              <a:gd name="T81" fmla="*/ 2147483647 h 63"/>
              <a:gd name="T82" fmla="*/ 2147483647 w 40"/>
              <a:gd name="T83" fmla="*/ 2147483647 h 63"/>
              <a:gd name="T84" fmla="*/ 0 w 40"/>
              <a:gd name="T85" fmla="*/ 2147483647 h 63"/>
              <a:gd name="T86" fmla="*/ 0 w 40"/>
              <a:gd name="T87" fmla="*/ 2147483647 h 63"/>
              <a:gd name="T88" fmla="*/ 0 w 40"/>
              <a:gd name="T89" fmla="*/ 2147483647 h 63"/>
              <a:gd name="T90" fmla="*/ 2147483647 w 40"/>
              <a:gd name="T91" fmla="*/ 2147483647 h 63"/>
              <a:gd name="T92" fmla="*/ 2147483647 w 40"/>
              <a:gd name="T93" fmla="*/ 2147483647 h 63"/>
              <a:gd name="T94" fmla="*/ 2147483647 w 40"/>
              <a:gd name="T95" fmla="*/ 2147483647 h 63"/>
              <a:gd name="T96" fmla="*/ 0 w 40"/>
              <a:gd name="T97" fmla="*/ 2147483647 h 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63"/>
              <a:gd name="T149" fmla="*/ 40 w 40"/>
              <a:gd name="T150" fmla="*/ 63 h 6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63">
                <a:moveTo>
                  <a:pt x="0" y="59"/>
                </a:moveTo>
                <a:lnTo>
                  <a:pt x="1" y="60"/>
                </a:lnTo>
                <a:lnTo>
                  <a:pt x="4" y="62"/>
                </a:lnTo>
                <a:lnTo>
                  <a:pt x="7" y="62"/>
                </a:lnTo>
                <a:lnTo>
                  <a:pt x="9" y="63"/>
                </a:lnTo>
                <a:lnTo>
                  <a:pt x="12" y="63"/>
                </a:lnTo>
                <a:lnTo>
                  <a:pt x="15" y="63"/>
                </a:lnTo>
                <a:lnTo>
                  <a:pt x="16" y="63"/>
                </a:lnTo>
                <a:lnTo>
                  <a:pt x="19" y="62"/>
                </a:lnTo>
                <a:lnTo>
                  <a:pt x="20" y="60"/>
                </a:lnTo>
                <a:lnTo>
                  <a:pt x="22" y="57"/>
                </a:lnTo>
                <a:lnTo>
                  <a:pt x="22" y="56"/>
                </a:lnTo>
                <a:lnTo>
                  <a:pt x="22" y="53"/>
                </a:lnTo>
                <a:lnTo>
                  <a:pt x="23" y="50"/>
                </a:lnTo>
                <a:lnTo>
                  <a:pt x="23" y="47"/>
                </a:lnTo>
                <a:lnTo>
                  <a:pt x="23" y="44"/>
                </a:lnTo>
                <a:lnTo>
                  <a:pt x="25" y="41"/>
                </a:lnTo>
                <a:lnTo>
                  <a:pt x="26" y="40"/>
                </a:lnTo>
                <a:lnTo>
                  <a:pt x="28" y="37"/>
                </a:lnTo>
                <a:lnTo>
                  <a:pt x="29" y="35"/>
                </a:lnTo>
                <a:lnTo>
                  <a:pt x="32" y="32"/>
                </a:lnTo>
                <a:lnTo>
                  <a:pt x="34" y="31"/>
                </a:lnTo>
                <a:lnTo>
                  <a:pt x="35" y="29"/>
                </a:lnTo>
                <a:lnTo>
                  <a:pt x="37" y="26"/>
                </a:lnTo>
                <a:lnTo>
                  <a:pt x="38" y="23"/>
                </a:lnTo>
                <a:lnTo>
                  <a:pt x="40" y="20"/>
                </a:lnTo>
                <a:lnTo>
                  <a:pt x="40" y="16"/>
                </a:lnTo>
                <a:lnTo>
                  <a:pt x="40" y="12"/>
                </a:lnTo>
                <a:lnTo>
                  <a:pt x="38" y="9"/>
                </a:lnTo>
                <a:lnTo>
                  <a:pt x="35" y="6"/>
                </a:lnTo>
                <a:lnTo>
                  <a:pt x="32" y="3"/>
                </a:lnTo>
                <a:lnTo>
                  <a:pt x="28" y="1"/>
                </a:lnTo>
                <a:lnTo>
                  <a:pt x="23" y="0"/>
                </a:lnTo>
                <a:lnTo>
                  <a:pt x="22" y="0"/>
                </a:lnTo>
                <a:lnTo>
                  <a:pt x="19" y="1"/>
                </a:lnTo>
                <a:lnTo>
                  <a:pt x="16" y="1"/>
                </a:lnTo>
                <a:lnTo>
                  <a:pt x="15" y="3"/>
                </a:lnTo>
                <a:lnTo>
                  <a:pt x="12" y="4"/>
                </a:lnTo>
                <a:lnTo>
                  <a:pt x="10" y="6"/>
                </a:lnTo>
                <a:lnTo>
                  <a:pt x="9" y="9"/>
                </a:lnTo>
                <a:lnTo>
                  <a:pt x="6" y="10"/>
                </a:lnTo>
                <a:lnTo>
                  <a:pt x="3" y="14"/>
                </a:lnTo>
                <a:lnTo>
                  <a:pt x="0" y="20"/>
                </a:lnTo>
                <a:lnTo>
                  <a:pt x="0" y="26"/>
                </a:lnTo>
                <a:lnTo>
                  <a:pt x="0" y="34"/>
                </a:lnTo>
                <a:lnTo>
                  <a:pt x="1" y="40"/>
                </a:lnTo>
                <a:lnTo>
                  <a:pt x="1" y="47"/>
                </a:lnTo>
                <a:lnTo>
                  <a:pt x="1" y="53"/>
                </a:lnTo>
                <a:lnTo>
                  <a:pt x="0" y="5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9" name="Freeform 140"/>
          <p:cNvSpPr>
            <a:spLocks/>
          </p:cNvSpPr>
          <p:nvPr/>
        </p:nvSpPr>
        <p:spPr bwMode="auto">
          <a:xfrm>
            <a:off x="6202364" y="4652963"/>
            <a:ext cx="55563" cy="100012"/>
          </a:xfrm>
          <a:custGeom>
            <a:avLst/>
            <a:gdLst>
              <a:gd name="T0" fmla="*/ 0 w 40"/>
              <a:gd name="T1" fmla="*/ 2147483647 h 63"/>
              <a:gd name="T2" fmla="*/ 2147483647 w 40"/>
              <a:gd name="T3" fmla="*/ 2147483647 h 63"/>
              <a:gd name="T4" fmla="*/ 2147483647 w 40"/>
              <a:gd name="T5" fmla="*/ 2147483647 h 63"/>
              <a:gd name="T6" fmla="*/ 2147483647 w 40"/>
              <a:gd name="T7" fmla="*/ 2147483647 h 63"/>
              <a:gd name="T8" fmla="*/ 2147483647 w 40"/>
              <a:gd name="T9" fmla="*/ 2147483647 h 63"/>
              <a:gd name="T10" fmla="*/ 2147483647 w 40"/>
              <a:gd name="T11" fmla="*/ 2147483647 h 63"/>
              <a:gd name="T12" fmla="*/ 2147483647 w 40"/>
              <a:gd name="T13" fmla="*/ 2147483647 h 63"/>
              <a:gd name="T14" fmla="*/ 2147483647 w 40"/>
              <a:gd name="T15" fmla="*/ 2147483647 h 63"/>
              <a:gd name="T16" fmla="*/ 2147483647 w 40"/>
              <a:gd name="T17" fmla="*/ 2147483647 h 63"/>
              <a:gd name="T18" fmla="*/ 2147483647 w 40"/>
              <a:gd name="T19" fmla="*/ 2147483647 h 63"/>
              <a:gd name="T20" fmla="*/ 2147483647 w 40"/>
              <a:gd name="T21" fmla="*/ 2147483647 h 63"/>
              <a:gd name="T22" fmla="*/ 2147483647 w 40"/>
              <a:gd name="T23" fmla="*/ 2147483647 h 63"/>
              <a:gd name="T24" fmla="*/ 2147483647 w 40"/>
              <a:gd name="T25" fmla="*/ 2147483647 h 63"/>
              <a:gd name="T26" fmla="*/ 2147483647 w 40"/>
              <a:gd name="T27" fmla="*/ 2147483647 h 63"/>
              <a:gd name="T28" fmla="*/ 2147483647 w 40"/>
              <a:gd name="T29" fmla="*/ 2147483647 h 63"/>
              <a:gd name="T30" fmla="*/ 2147483647 w 40"/>
              <a:gd name="T31" fmla="*/ 2147483647 h 63"/>
              <a:gd name="T32" fmla="*/ 2147483647 w 40"/>
              <a:gd name="T33" fmla="*/ 2147483647 h 63"/>
              <a:gd name="T34" fmla="*/ 2147483647 w 40"/>
              <a:gd name="T35" fmla="*/ 2147483647 h 63"/>
              <a:gd name="T36" fmla="*/ 2147483647 w 40"/>
              <a:gd name="T37" fmla="*/ 2147483647 h 63"/>
              <a:gd name="T38" fmla="*/ 2147483647 w 40"/>
              <a:gd name="T39" fmla="*/ 2147483647 h 63"/>
              <a:gd name="T40" fmla="*/ 2147483647 w 40"/>
              <a:gd name="T41" fmla="*/ 2147483647 h 63"/>
              <a:gd name="T42" fmla="*/ 2147483647 w 40"/>
              <a:gd name="T43" fmla="*/ 2147483647 h 63"/>
              <a:gd name="T44" fmla="*/ 2147483647 w 40"/>
              <a:gd name="T45" fmla="*/ 2147483647 h 63"/>
              <a:gd name="T46" fmla="*/ 2147483647 w 40"/>
              <a:gd name="T47" fmla="*/ 2147483647 h 63"/>
              <a:gd name="T48" fmla="*/ 2147483647 w 40"/>
              <a:gd name="T49" fmla="*/ 2147483647 h 63"/>
              <a:gd name="T50" fmla="*/ 2147483647 w 40"/>
              <a:gd name="T51" fmla="*/ 2147483647 h 63"/>
              <a:gd name="T52" fmla="*/ 2147483647 w 40"/>
              <a:gd name="T53" fmla="*/ 2147483647 h 63"/>
              <a:gd name="T54" fmla="*/ 2147483647 w 40"/>
              <a:gd name="T55" fmla="*/ 2147483647 h 63"/>
              <a:gd name="T56" fmla="*/ 2147483647 w 40"/>
              <a:gd name="T57" fmla="*/ 2147483647 h 63"/>
              <a:gd name="T58" fmla="*/ 2147483647 w 40"/>
              <a:gd name="T59" fmla="*/ 2147483647 h 63"/>
              <a:gd name="T60" fmla="*/ 2147483647 w 40"/>
              <a:gd name="T61" fmla="*/ 2147483647 h 63"/>
              <a:gd name="T62" fmla="*/ 2147483647 w 40"/>
              <a:gd name="T63" fmla="*/ 2147483647 h 63"/>
              <a:gd name="T64" fmla="*/ 2147483647 w 40"/>
              <a:gd name="T65" fmla="*/ 0 h 63"/>
              <a:gd name="T66" fmla="*/ 2147483647 w 40"/>
              <a:gd name="T67" fmla="*/ 0 h 63"/>
              <a:gd name="T68" fmla="*/ 2147483647 w 40"/>
              <a:gd name="T69" fmla="*/ 2147483647 h 63"/>
              <a:gd name="T70" fmla="*/ 2147483647 w 40"/>
              <a:gd name="T71" fmla="*/ 2147483647 h 63"/>
              <a:gd name="T72" fmla="*/ 2147483647 w 40"/>
              <a:gd name="T73" fmla="*/ 2147483647 h 63"/>
              <a:gd name="T74" fmla="*/ 2147483647 w 40"/>
              <a:gd name="T75" fmla="*/ 2147483647 h 63"/>
              <a:gd name="T76" fmla="*/ 2147483647 w 40"/>
              <a:gd name="T77" fmla="*/ 2147483647 h 63"/>
              <a:gd name="T78" fmla="*/ 2147483647 w 40"/>
              <a:gd name="T79" fmla="*/ 2147483647 h 63"/>
              <a:gd name="T80" fmla="*/ 2147483647 w 40"/>
              <a:gd name="T81" fmla="*/ 2147483647 h 63"/>
              <a:gd name="T82" fmla="*/ 2147483647 w 40"/>
              <a:gd name="T83" fmla="*/ 2147483647 h 63"/>
              <a:gd name="T84" fmla="*/ 0 w 40"/>
              <a:gd name="T85" fmla="*/ 2147483647 h 63"/>
              <a:gd name="T86" fmla="*/ 0 w 40"/>
              <a:gd name="T87" fmla="*/ 2147483647 h 63"/>
              <a:gd name="T88" fmla="*/ 0 w 40"/>
              <a:gd name="T89" fmla="*/ 2147483647 h 63"/>
              <a:gd name="T90" fmla="*/ 2147483647 w 40"/>
              <a:gd name="T91" fmla="*/ 2147483647 h 63"/>
              <a:gd name="T92" fmla="*/ 2147483647 w 40"/>
              <a:gd name="T93" fmla="*/ 2147483647 h 63"/>
              <a:gd name="T94" fmla="*/ 2147483647 w 40"/>
              <a:gd name="T95" fmla="*/ 2147483647 h 63"/>
              <a:gd name="T96" fmla="*/ 0 w 40"/>
              <a:gd name="T97" fmla="*/ 2147483647 h 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63"/>
              <a:gd name="T149" fmla="*/ 40 w 40"/>
              <a:gd name="T150" fmla="*/ 63 h 6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63">
                <a:moveTo>
                  <a:pt x="0" y="59"/>
                </a:moveTo>
                <a:lnTo>
                  <a:pt x="1" y="60"/>
                </a:lnTo>
                <a:lnTo>
                  <a:pt x="4" y="62"/>
                </a:lnTo>
                <a:lnTo>
                  <a:pt x="7" y="62"/>
                </a:lnTo>
                <a:lnTo>
                  <a:pt x="9" y="63"/>
                </a:lnTo>
                <a:lnTo>
                  <a:pt x="12" y="63"/>
                </a:lnTo>
                <a:lnTo>
                  <a:pt x="15" y="63"/>
                </a:lnTo>
                <a:lnTo>
                  <a:pt x="16" y="63"/>
                </a:lnTo>
                <a:lnTo>
                  <a:pt x="19" y="62"/>
                </a:lnTo>
                <a:lnTo>
                  <a:pt x="20" y="60"/>
                </a:lnTo>
                <a:lnTo>
                  <a:pt x="22" y="57"/>
                </a:lnTo>
                <a:lnTo>
                  <a:pt x="22" y="56"/>
                </a:lnTo>
                <a:lnTo>
                  <a:pt x="22" y="53"/>
                </a:lnTo>
                <a:lnTo>
                  <a:pt x="23" y="50"/>
                </a:lnTo>
                <a:lnTo>
                  <a:pt x="23" y="47"/>
                </a:lnTo>
                <a:lnTo>
                  <a:pt x="23" y="44"/>
                </a:lnTo>
                <a:lnTo>
                  <a:pt x="25" y="41"/>
                </a:lnTo>
                <a:lnTo>
                  <a:pt x="26" y="40"/>
                </a:lnTo>
                <a:lnTo>
                  <a:pt x="28" y="37"/>
                </a:lnTo>
                <a:lnTo>
                  <a:pt x="29" y="35"/>
                </a:lnTo>
                <a:lnTo>
                  <a:pt x="32" y="32"/>
                </a:lnTo>
                <a:lnTo>
                  <a:pt x="34" y="31"/>
                </a:lnTo>
                <a:lnTo>
                  <a:pt x="35" y="29"/>
                </a:lnTo>
                <a:lnTo>
                  <a:pt x="37" y="26"/>
                </a:lnTo>
                <a:lnTo>
                  <a:pt x="38" y="23"/>
                </a:lnTo>
                <a:lnTo>
                  <a:pt x="40" y="20"/>
                </a:lnTo>
                <a:lnTo>
                  <a:pt x="40" y="16"/>
                </a:lnTo>
                <a:lnTo>
                  <a:pt x="40" y="12"/>
                </a:lnTo>
                <a:lnTo>
                  <a:pt x="38" y="9"/>
                </a:lnTo>
                <a:lnTo>
                  <a:pt x="35" y="6"/>
                </a:lnTo>
                <a:lnTo>
                  <a:pt x="32" y="3"/>
                </a:lnTo>
                <a:lnTo>
                  <a:pt x="28" y="1"/>
                </a:lnTo>
                <a:lnTo>
                  <a:pt x="23" y="0"/>
                </a:lnTo>
                <a:lnTo>
                  <a:pt x="22" y="0"/>
                </a:lnTo>
                <a:lnTo>
                  <a:pt x="19" y="1"/>
                </a:lnTo>
                <a:lnTo>
                  <a:pt x="16" y="1"/>
                </a:lnTo>
                <a:lnTo>
                  <a:pt x="15" y="3"/>
                </a:lnTo>
                <a:lnTo>
                  <a:pt x="12" y="4"/>
                </a:lnTo>
                <a:lnTo>
                  <a:pt x="10" y="6"/>
                </a:lnTo>
                <a:lnTo>
                  <a:pt x="9" y="9"/>
                </a:lnTo>
                <a:lnTo>
                  <a:pt x="6" y="10"/>
                </a:lnTo>
                <a:lnTo>
                  <a:pt x="3" y="14"/>
                </a:lnTo>
                <a:lnTo>
                  <a:pt x="0" y="20"/>
                </a:lnTo>
                <a:lnTo>
                  <a:pt x="0" y="26"/>
                </a:lnTo>
                <a:lnTo>
                  <a:pt x="0" y="34"/>
                </a:lnTo>
                <a:lnTo>
                  <a:pt x="1" y="40"/>
                </a:lnTo>
                <a:lnTo>
                  <a:pt x="1" y="47"/>
                </a:lnTo>
                <a:lnTo>
                  <a:pt x="1" y="53"/>
                </a:lnTo>
                <a:lnTo>
                  <a:pt x="0" y="59"/>
                </a:lnTo>
              </a:path>
            </a:pathLst>
          </a:custGeom>
          <a:solidFill>
            <a:srgbClr val="FFFF00"/>
          </a:solidFill>
          <a:ln w="1588">
            <a:solidFill>
              <a:srgbClr val="990000"/>
            </a:solidFill>
            <a:round/>
            <a:headEnd/>
            <a:tailEnd/>
          </a:ln>
        </p:spPr>
        <p:txBody>
          <a:bodyPr/>
          <a:lstStyle/>
          <a:p>
            <a:endParaRPr lang="en-US"/>
          </a:p>
        </p:txBody>
      </p:sp>
      <p:sp>
        <p:nvSpPr>
          <p:cNvPr id="53390" name="Freeform 141"/>
          <p:cNvSpPr>
            <a:spLocks/>
          </p:cNvSpPr>
          <p:nvPr/>
        </p:nvSpPr>
        <p:spPr bwMode="auto">
          <a:xfrm>
            <a:off x="6202364" y="4652963"/>
            <a:ext cx="55563" cy="100012"/>
          </a:xfrm>
          <a:custGeom>
            <a:avLst/>
            <a:gdLst>
              <a:gd name="T0" fmla="*/ 0 w 40"/>
              <a:gd name="T1" fmla="*/ 2147483647 h 63"/>
              <a:gd name="T2" fmla="*/ 2147483647 w 40"/>
              <a:gd name="T3" fmla="*/ 2147483647 h 63"/>
              <a:gd name="T4" fmla="*/ 2147483647 w 40"/>
              <a:gd name="T5" fmla="*/ 2147483647 h 63"/>
              <a:gd name="T6" fmla="*/ 2147483647 w 40"/>
              <a:gd name="T7" fmla="*/ 2147483647 h 63"/>
              <a:gd name="T8" fmla="*/ 2147483647 w 40"/>
              <a:gd name="T9" fmla="*/ 2147483647 h 63"/>
              <a:gd name="T10" fmla="*/ 2147483647 w 40"/>
              <a:gd name="T11" fmla="*/ 2147483647 h 63"/>
              <a:gd name="T12" fmla="*/ 2147483647 w 40"/>
              <a:gd name="T13" fmla="*/ 2147483647 h 63"/>
              <a:gd name="T14" fmla="*/ 2147483647 w 40"/>
              <a:gd name="T15" fmla="*/ 2147483647 h 63"/>
              <a:gd name="T16" fmla="*/ 2147483647 w 40"/>
              <a:gd name="T17" fmla="*/ 2147483647 h 63"/>
              <a:gd name="T18" fmla="*/ 2147483647 w 40"/>
              <a:gd name="T19" fmla="*/ 2147483647 h 63"/>
              <a:gd name="T20" fmla="*/ 2147483647 w 40"/>
              <a:gd name="T21" fmla="*/ 2147483647 h 63"/>
              <a:gd name="T22" fmla="*/ 2147483647 w 40"/>
              <a:gd name="T23" fmla="*/ 2147483647 h 63"/>
              <a:gd name="T24" fmla="*/ 2147483647 w 40"/>
              <a:gd name="T25" fmla="*/ 2147483647 h 63"/>
              <a:gd name="T26" fmla="*/ 2147483647 w 40"/>
              <a:gd name="T27" fmla="*/ 2147483647 h 63"/>
              <a:gd name="T28" fmla="*/ 2147483647 w 40"/>
              <a:gd name="T29" fmla="*/ 2147483647 h 63"/>
              <a:gd name="T30" fmla="*/ 2147483647 w 40"/>
              <a:gd name="T31" fmla="*/ 2147483647 h 63"/>
              <a:gd name="T32" fmla="*/ 2147483647 w 40"/>
              <a:gd name="T33" fmla="*/ 2147483647 h 63"/>
              <a:gd name="T34" fmla="*/ 2147483647 w 40"/>
              <a:gd name="T35" fmla="*/ 2147483647 h 63"/>
              <a:gd name="T36" fmla="*/ 2147483647 w 40"/>
              <a:gd name="T37" fmla="*/ 2147483647 h 63"/>
              <a:gd name="T38" fmla="*/ 2147483647 w 40"/>
              <a:gd name="T39" fmla="*/ 2147483647 h 63"/>
              <a:gd name="T40" fmla="*/ 2147483647 w 40"/>
              <a:gd name="T41" fmla="*/ 2147483647 h 63"/>
              <a:gd name="T42" fmla="*/ 2147483647 w 40"/>
              <a:gd name="T43" fmla="*/ 2147483647 h 63"/>
              <a:gd name="T44" fmla="*/ 2147483647 w 40"/>
              <a:gd name="T45" fmla="*/ 2147483647 h 63"/>
              <a:gd name="T46" fmla="*/ 2147483647 w 40"/>
              <a:gd name="T47" fmla="*/ 2147483647 h 63"/>
              <a:gd name="T48" fmla="*/ 2147483647 w 40"/>
              <a:gd name="T49" fmla="*/ 2147483647 h 63"/>
              <a:gd name="T50" fmla="*/ 2147483647 w 40"/>
              <a:gd name="T51" fmla="*/ 2147483647 h 63"/>
              <a:gd name="T52" fmla="*/ 2147483647 w 40"/>
              <a:gd name="T53" fmla="*/ 2147483647 h 63"/>
              <a:gd name="T54" fmla="*/ 2147483647 w 40"/>
              <a:gd name="T55" fmla="*/ 2147483647 h 63"/>
              <a:gd name="T56" fmla="*/ 2147483647 w 40"/>
              <a:gd name="T57" fmla="*/ 2147483647 h 63"/>
              <a:gd name="T58" fmla="*/ 2147483647 w 40"/>
              <a:gd name="T59" fmla="*/ 2147483647 h 63"/>
              <a:gd name="T60" fmla="*/ 2147483647 w 40"/>
              <a:gd name="T61" fmla="*/ 2147483647 h 63"/>
              <a:gd name="T62" fmla="*/ 2147483647 w 40"/>
              <a:gd name="T63" fmla="*/ 2147483647 h 63"/>
              <a:gd name="T64" fmla="*/ 2147483647 w 40"/>
              <a:gd name="T65" fmla="*/ 0 h 63"/>
              <a:gd name="T66" fmla="*/ 2147483647 w 40"/>
              <a:gd name="T67" fmla="*/ 0 h 63"/>
              <a:gd name="T68" fmla="*/ 2147483647 w 40"/>
              <a:gd name="T69" fmla="*/ 2147483647 h 63"/>
              <a:gd name="T70" fmla="*/ 2147483647 w 40"/>
              <a:gd name="T71" fmla="*/ 2147483647 h 63"/>
              <a:gd name="T72" fmla="*/ 2147483647 w 40"/>
              <a:gd name="T73" fmla="*/ 2147483647 h 63"/>
              <a:gd name="T74" fmla="*/ 2147483647 w 40"/>
              <a:gd name="T75" fmla="*/ 2147483647 h 63"/>
              <a:gd name="T76" fmla="*/ 2147483647 w 40"/>
              <a:gd name="T77" fmla="*/ 2147483647 h 63"/>
              <a:gd name="T78" fmla="*/ 2147483647 w 40"/>
              <a:gd name="T79" fmla="*/ 2147483647 h 63"/>
              <a:gd name="T80" fmla="*/ 2147483647 w 40"/>
              <a:gd name="T81" fmla="*/ 2147483647 h 63"/>
              <a:gd name="T82" fmla="*/ 2147483647 w 40"/>
              <a:gd name="T83" fmla="*/ 2147483647 h 63"/>
              <a:gd name="T84" fmla="*/ 0 w 40"/>
              <a:gd name="T85" fmla="*/ 2147483647 h 63"/>
              <a:gd name="T86" fmla="*/ 0 w 40"/>
              <a:gd name="T87" fmla="*/ 2147483647 h 63"/>
              <a:gd name="T88" fmla="*/ 0 w 40"/>
              <a:gd name="T89" fmla="*/ 2147483647 h 63"/>
              <a:gd name="T90" fmla="*/ 2147483647 w 40"/>
              <a:gd name="T91" fmla="*/ 2147483647 h 63"/>
              <a:gd name="T92" fmla="*/ 2147483647 w 40"/>
              <a:gd name="T93" fmla="*/ 2147483647 h 63"/>
              <a:gd name="T94" fmla="*/ 2147483647 w 40"/>
              <a:gd name="T95" fmla="*/ 2147483647 h 63"/>
              <a:gd name="T96" fmla="*/ 0 w 40"/>
              <a:gd name="T97" fmla="*/ 2147483647 h 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63"/>
              <a:gd name="T149" fmla="*/ 40 w 40"/>
              <a:gd name="T150" fmla="*/ 63 h 6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63">
                <a:moveTo>
                  <a:pt x="0" y="59"/>
                </a:moveTo>
                <a:lnTo>
                  <a:pt x="1" y="60"/>
                </a:lnTo>
                <a:lnTo>
                  <a:pt x="4" y="62"/>
                </a:lnTo>
                <a:lnTo>
                  <a:pt x="7" y="62"/>
                </a:lnTo>
                <a:lnTo>
                  <a:pt x="9" y="63"/>
                </a:lnTo>
                <a:lnTo>
                  <a:pt x="12" y="63"/>
                </a:lnTo>
                <a:lnTo>
                  <a:pt x="15" y="63"/>
                </a:lnTo>
                <a:lnTo>
                  <a:pt x="16" y="63"/>
                </a:lnTo>
                <a:lnTo>
                  <a:pt x="19" y="62"/>
                </a:lnTo>
                <a:lnTo>
                  <a:pt x="20" y="60"/>
                </a:lnTo>
                <a:lnTo>
                  <a:pt x="22" y="57"/>
                </a:lnTo>
                <a:lnTo>
                  <a:pt x="22" y="56"/>
                </a:lnTo>
                <a:lnTo>
                  <a:pt x="22" y="53"/>
                </a:lnTo>
                <a:lnTo>
                  <a:pt x="23" y="50"/>
                </a:lnTo>
                <a:lnTo>
                  <a:pt x="23" y="47"/>
                </a:lnTo>
                <a:lnTo>
                  <a:pt x="23" y="44"/>
                </a:lnTo>
                <a:lnTo>
                  <a:pt x="25" y="41"/>
                </a:lnTo>
                <a:lnTo>
                  <a:pt x="26" y="40"/>
                </a:lnTo>
                <a:lnTo>
                  <a:pt x="28" y="37"/>
                </a:lnTo>
                <a:lnTo>
                  <a:pt x="29" y="35"/>
                </a:lnTo>
                <a:lnTo>
                  <a:pt x="32" y="32"/>
                </a:lnTo>
                <a:lnTo>
                  <a:pt x="34" y="31"/>
                </a:lnTo>
                <a:lnTo>
                  <a:pt x="35" y="29"/>
                </a:lnTo>
                <a:lnTo>
                  <a:pt x="37" y="26"/>
                </a:lnTo>
                <a:lnTo>
                  <a:pt x="38" y="23"/>
                </a:lnTo>
                <a:lnTo>
                  <a:pt x="40" y="20"/>
                </a:lnTo>
                <a:lnTo>
                  <a:pt x="40" y="16"/>
                </a:lnTo>
                <a:lnTo>
                  <a:pt x="40" y="12"/>
                </a:lnTo>
                <a:lnTo>
                  <a:pt x="38" y="9"/>
                </a:lnTo>
                <a:lnTo>
                  <a:pt x="35" y="6"/>
                </a:lnTo>
                <a:lnTo>
                  <a:pt x="32" y="3"/>
                </a:lnTo>
                <a:lnTo>
                  <a:pt x="28" y="1"/>
                </a:lnTo>
                <a:lnTo>
                  <a:pt x="23" y="0"/>
                </a:lnTo>
                <a:lnTo>
                  <a:pt x="22" y="0"/>
                </a:lnTo>
                <a:lnTo>
                  <a:pt x="19" y="1"/>
                </a:lnTo>
                <a:lnTo>
                  <a:pt x="16" y="1"/>
                </a:lnTo>
                <a:lnTo>
                  <a:pt x="15" y="3"/>
                </a:lnTo>
                <a:lnTo>
                  <a:pt x="12" y="4"/>
                </a:lnTo>
                <a:lnTo>
                  <a:pt x="10" y="6"/>
                </a:lnTo>
                <a:lnTo>
                  <a:pt x="9" y="9"/>
                </a:lnTo>
                <a:lnTo>
                  <a:pt x="6" y="10"/>
                </a:lnTo>
                <a:lnTo>
                  <a:pt x="3" y="14"/>
                </a:lnTo>
                <a:lnTo>
                  <a:pt x="0" y="20"/>
                </a:lnTo>
                <a:lnTo>
                  <a:pt x="0" y="26"/>
                </a:lnTo>
                <a:lnTo>
                  <a:pt x="0" y="34"/>
                </a:lnTo>
                <a:lnTo>
                  <a:pt x="1" y="40"/>
                </a:lnTo>
                <a:lnTo>
                  <a:pt x="1" y="47"/>
                </a:lnTo>
                <a:lnTo>
                  <a:pt x="1" y="53"/>
                </a:lnTo>
                <a:lnTo>
                  <a:pt x="0" y="59"/>
                </a:lnTo>
              </a:path>
            </a:pathLst>
          </a:custGeom>
          <a:solidFill>
            <a:srgbClr val="FFFF00"/>
          </a:solidFill>
          <a:ln w="4763">
            <a:solidFill>
              <a:srgbClr val="990000"/>
            </a:solidFill>
            <a:round/>
            <a:headEnd/>
            <a:tailEnd/>
          </a:ln>
        </p:spPr>
        <p:txBody>
          <a:bodyPr/>
          <a:lstStyle/>
          <a:p>
            <a:endParaRPr lang="en-US"/>
          </a:p>
        </p:txBody>
      </p:sp>
      <p:sp>
        <p:nvSpPr>
          <p:cNvPr id="53391" name="Freeform 142"/>
          <p:cNvSpPr>
            <a:spLocks/>
          </p:cNvSpPr>
          <p:nvPr/>
        </p:nvSpPr>
        <p:spPr bwMode="auto">
          <a:xfrm>
            <a:off x="6181728" y="4576764"/>
            <a:ext cx="60325" cy="80963"/>
          </a:xfrm>
          <a:custGeom>
            <a:avLst/>
            <a:gdLst>
              <a:gd name="T0" fmla="*/ 2147483647 w 43"/>
              <a:gd name="T1" fmla="*/ 2147483647 h 51"/>
              <a:gd name="T2" fmla="*/ 2147483647 w 43"/>
              <a:gd name="T3" fmla="*/ 2147483647 h 51"/>
              <a:gd name="T4" fmla="*/ 2147483647 w 43"/>
              <a:gd name="T5" fmla="*/ 2147483647 h 51"/>
              <a:gd name="T6" fmla="*/ 2147483647 w 43"/>
              <a:gd name="T7" fmla="*/ 2147483647 h 51"/>
              <a:gd name="T8" fmla="*/ 2147483647 w 43"/>
              <a:gd name="T9" fmla="*/ 2147483647 h 51"/>
              <a:gd name="T10" fmla="*/ 2147483647 w 43"/>
              <a:gd name="T11" fmla="*/ 2147483647 h 51"/>
              <a:gd name="T12" fmla="*/ 2147483647 w 43"/>
              <a:gd name="T13" fmla="*/ 2147483647 h 51"/>
              <a:gd name="T14" fmla="*/ 2147483647 w 43"/>
              <a:gd name="T15" fmla="*/ 2147483647 h 51"/>
              <a:gd name="T16" fmla="*/ 2147483647 w 43"/>
              <a:gd name="T17" fmla="*/ 2147483647 h 51"/>
              <a:gd name="T18" fmla="*/ 2147483647 w 43"/>
              <a:gd name="T19" fmla="*/ 2147483647 h 51"/>
              <a:gd name="T20" fmla="*/ 2147483647 w 43"/>
              <a:gd name="T21" fmla="*/ 2147483647 h 51"/>
              <a:gd name="T22" fmla="*/ 2147483647 w 43"/>
              <a:gd name="T23" fmla="*/ 2147483647 h 51"/>
              <a:gd name="T24" fmla="*/ 2147483647 w 43"/>
              <a:gd name="T25" fmla="*/ 2147483647 h 51"/>
              <a:gd name="T26" fmla="*/ 2147483647 w 43"/>
              <a:gd name="T27" fmla="*/ 2147483647 h 51"/>
              <a:gd name="T28" fmla="*/ 2147483647 w 43"/>
              <a:gd name="T29" fmla="*/ 2147483647 h 51"/>
              <a:gd name="T30" fmla="*/ 2147483647 w 43"/>
              <a:gd name="T31" fmla="*/ 2147483647 h 51"/>
              <a:gd name="T32" fmla="*/ 2147483647 w 43"/>
              <a:gd name="T33" fmla="*/ 2147483647 h 51"/>
              <a:gd name="T34" fmla="*/ 2147483647 w 43"/>
              <a:gd name="T35" fmla="*/ 2147483647 h 51"/>
              <a:gd name="T36" fmla="*/ 2147483647 w 43"/>
              <a:gd name="T37" fmla="*/ 2147483647 h 51"/>
              <a:gd name="T38" fmla="*/ 2147483647 w 43"/>
              <a:gd name="T39" fmla="*/ 2147483647 h 51"/>
              <a:gd name="T40" fmla="*/ 2147483647 w 43"/>
              <a:gd name="T41" fmla="*/ 2147483647 h 51"/>
              <a:gd name="T42" fmla="*/ 2147483647 w 43"/>
              <a:gd name="T43" fmla="*/ 2147483647 h 51"/>
              <a:gd name="T44" fmla="*/ 2147483647 w 43"/>
              <a:gd name="T45" fmla="*/ 0 h 51"/>
              <a:gd name="T46" fmla="*/ 2147483647 w 43"/>
              <a:gd name="T47" fmla="*/ 0 h 51"/>
              <a:gd name="T48" fmla="*/ 2147483647 w 43"/>
              <a:gd name="T49" fmla="*/ 2147483647 h 51"/>
              <a:gd name="T50" fmla="*/ 0 w 43"/>
              <a:gd name="T51" fmla="*/ 2147483647 h 51"/>
              <a:gd name="T52" fmla="*/ 0 w 43"/>
              <a:gd name="T53" fmla="*/ 2147483647 h 51"/>
              <a:gd name="T54" fmla="*/ 0 w 43"/>
              <a:gd name="T55" fmla="*/ 2147483647 h 51"/>
              <a:gd name="T56" fmla="*/ 2147483647 w 43"/>
              <a:gd name="T57" fmla="*/ 2147483647 h 51"/>
              <a:gd name="T58" fmla="*/ 2147483647 w 43"/>
              <a:gd name="T59" fmla="*/ 2147483647 h 51"/>
              <a:gd name="T60" fmla="*/ 2147483647 w 43"/>
              <a:gd name="T61" fmla="*/ 2147483647 h 51"/>
              <a:gd name="T62" fmla="*/ 2147483647 w 43"/>
              <a:gd name="T63" fmla="*/ 2147483647 h 51"/>
              <a:gd name="T64" fmla="*/ 2147483647 w 43"/>
              <a:gd name="T65" fmla="*/ 2147483647 h 51"/>
              <a:gd name="T66" fmla="*/ 2147483647 w 43"/>
              <a:gd name="T67" fmla="*/ 2147483647 h 51"/>
              <a:gd name="T68" fmla="*/ 2147483647 w 43"/>
              <a:gd name="T69" fmla="*/ 2147483647 h 51"/>
              <a:gd name="T70" fmla="*/ 2147483647 w 43"/>
              <a:gd name="T71" fmla="*/ 2147483647 h 51"/>
              <a:gd name="T72" fmla="*/ 2147483647 w 43"/>
              <a:gd name="T73" fmla="*/ 2147483647 h 51"/>
              <a:gd name="T74" fmla="*/ 2147483647 w 43"/>
              <a:gd name="T75" fmla="*/ 2147483647 h 51"/>
              <a:gd name="T76" fmla="*/ 2147483647 w 43"/>
              <a:gd name="T77" fmla="*/ 2147483647 h 51"/>
              <a:gd name="T78" fmla="*/ 2147483647 w 43"/>
              <a:gd name="T79" fmla="*/ 2147483647 h 51"/>
              <a:gd name="T80" fmla="*/ 2147483647 w 43"/>
              <a:gd name="T81" fmla="*/ 2147483647 h 51"/>
              <a:gd name="T82" fmla="*/ 2147483647 w 43"/>
              <a:gd name="T83" fmla="*/ 2147483647 h 51"/>
              <a:gd name="T84" fmla="*/ 2147483647 w 43"/>
              <a:gd name="T85" fmla="*/ 2147483647 h 51"/>
              <a:gd name="T86" fmla="*/ 2147483647 w 43"/>
              <a:gd name="T87" fmla="*/ 2147483647 h 51"/>
              <a:gd name="T88" fmla="*/ 2147483647 w 43"/>
              <a:gd name="T89" fmla="*/ 2147483647 h 51"/>
              <a:gd name="T90" fmla="*/ 2147483647 w 43"/>
              <a:gd name="T91" fmla="*/ 2147483647 h 51"/>
              <a:gd name="T92" fmla="*/ 2147483647 w 43"/>
              <a:gd name="T93" fmla="*/ 2147483647 h 51"/>
              <a:gd name="T94" fmla="*/ 2147483647 w 43"/>
              <a:gd name="T95" fmla="*/ 2147483647 h 51"/>
              <a:gd name="T96" fmla="*/ 2147483647 w 43"/>
              <a:gd name="T97" fmla="*/ 2147483647 h 5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51"/>
              <a:gd name="T149" fmla="*/ 43 w 43"/>
              <a:gd name="T150" fmla="*/ 51 h 5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51">
                <a:moveTo>
                  <a:pt x="18" y="49"/>
                </a:moveTo>
                <a:lnTo>
                  <a:pt x="18" y="49"/>
                </a:lnTo>
                <a:lnTo>
                  <a:pt x="18" y="48"/>
                </a:lnTo>
                <a:lnTo>
                  <a:pt x="18" y="46"/>
                </a:lnTo>
                <a:lnTo>
                  <a:pt x="20" y="46"/>
                </a:lnTo>
                <a:lnTo>
                  <a:pt x="20" y="45"/>
                </a:lnTo>
                <a:lnTo>
                  <a:pt x="21" y="43"/>
                </a:lnTo>
                <a:lnTo>
                  <a:pt x="26" y="42"/>
                </a:lnTo>
                <a:lnTo>
                  <a:pt x="29" y="40"/>
                </a:lnTo>
                <a:lnTo>
                  <a:pt x="33" y="39"/>
                </a:lnTo>
                <a:lnTo>
                  <a:pt x="37" y="37"/>
                </a:lnTo>
                <a:lnTo>
                  <a:pt x="40" y="36"/>
                </a:lnTo>
                <a:lnTo>
                  <a:pt x="42" y="33"/>
                </a:lnTo>
                <a:lnTo>
                  <a:pt x="43" y="30"/>
                </a:lnTo>
                <a:lnTo>
                  <a:pt x="43" y="27"/>
                </a:lnTo>
                <a:lnTo>
                  <a:pt x="42" y="20"/>
                </a:lnTo>
                <a:lnTo>
                  <a:pt x="39" y="14"/>
                </a:lnTo>
                <a:lnTo>
                  <a:pt x="34" y="9"/>
                </a:lnTo>
                <a:lnTo>
                  <a:pt x="30" y="5"/>
                </a:lnTo>
                <a:lnTo>
                  <a:pt x="24" y="2"/>
                </a:lnTo>
                <a:lnTo>
                  <a:pt x="17" y="0"/>
                </a:lnTo>
                <a:lnTo>
                  <a:pt x="9" y="0"/>
                </a:lnTo>
                <a:lnTo>
                  <a:pt x="3" y="3"/>
                </a:lnTo>
                <a:lnTo>
                  <a:pt x="0" y="5"/>
                </a:lnTo>
                <a:lnTo>
                  <a:pt x="0" y="6"/>
                </a:lnTo>
                <a:lnTo>
                  <a:pt x="0" y="9"/>
                </a:lnTo>
                <a:lnTo>
                  <a:pt x="2" y="12"/>
                </a:lnTo>
                <a:lnTo>
                  <a:pt x="3" y="15"/>
                </a:lnTo>
                <a:lnTo>
                  <a:pt x="5" y="18"/>
                </a:lnTo>
                <a:lnTo>
                  <a:pt x="6" y="20"/>
                </a:lnTo>
                <a:lnTo>
                  <a:pt x="9" y="22"/>
                </a:lnTo>
                <a:lnTo>
                  <a:pt x="11" y="25"/>
                </a:lnTo>
                <a:lnTo>
                  <a:pt x="12" y="28"/>
                </a:lnTo>
                <a:lnTo>
                  <a:pt x="14" y="31"/>
                </a:lnTo>
                <a:lnTo>
                  <a:pt x="14" y="34"/>
                </a:lnTo>
                <a:lnTo>
                  <a:pt x="14" y="39"/>
                </a:lnTo>
                <a:lnTo>
                  <a:pt x="14" y="42"/>
                </a:lnTo>
                <a:lnTo>
                  <a:pt x="14" y="46"/>
                </a:lnTo>
                <a:lnTo>
                  <a:pt x="14" y="51"/>
                </a:lnTo>
                <a:lnTo>
                  <a:pt x="15" y="51"/>
                </a:lnTo>
                <a:lnTo>
                  <a:pt x="17" y="51"/>
                </a:lnTo>
                <a:lnTo>
                  <a:pt x="18" y="51"/>
                </a:lnTo>
                <a:lnTo>
                  <a:pt x="18" y="4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92" name="Freeform 143"/>
          <p:cNvSpPr>
            <a:spLocks/>
          </p:cNvSpPr>
          <p:nvPr/>
        </p:nvSpPr>
        <p:spPr bwMode="auto">
          <a:xfrm>
            <a:off x="6181728" y="4576764"/>
            <a:ext cx="60325" cy="80963"/>
          </a:xfrm>
          <a:custGeom>
            <a:avLst/>
            <a:gdLst>
              <a:gd name="T0" fmla="*/ 2147483647 w 43"/>
              <a:gd name="T1" fmla="*/ 2147483647 h 51"/>
              <a:gd name="T2" fmla="*/ 2147483647 w 43"/>
              <a:gd name="T3" fmla="*/ 2147483647 h 51"/>
              <a:gd name="T4" fmla="*/ 2147483647 w 43"/>
              <a:gd name="T5" fmla="*/ 2147483647 h 51"/>
              <a:gd name="T6" fmla="*/ 2147483647 w 43"/>
              <a:gd name="T7" fmla="*/ 2147483647 h 51"/>
              <a:gd name="T8" fmla="*/ 2147483647 w 43"/>
              <a:gd name="T9" fmla="*/ 2147483647 h 51"/>
              <a:gd name="T10" fmla="*/ 2147483647 w 43"/>
              <a:gd name="T11" fmla="*/ 2147483647 h 51"/>
              <a:gd name="T12" fmla="*/ 2147483647 w 43"/>
              <a:gd name="T13" fmla="*/ 2147483647 h 51"/>
              <a:gd name="T14" fmla="*/ 2147483647 w 43"/>
              <a:gd name="T15" fmla="*/ 2147483647 h 51"/>
              <a:gd name="T16" fmla="*/ 2147483647 w 43"/>
              <a:gd name="T17" fmla="*/ 2147483647 h 51"/>
              <a:gd name="T18" fmla="*/ 2147483647 w 43"/>
              <a:gd name="T19" fmla="*/ 2147483647 h 51"/>
              <a:gd name="T20" fmla="*/ 2147483647 w 43"/>
              <a:gd name="T21" fmla="*/ 2147483647 h 51"/>
              <a:gd name="T22" fmla="*/ 2147483647 w 43"/>
              <a:gd name="T23" fmla="*/ 2147483647 h 51"/>
              <a:gd name="T24" fmla="*/ 2147483647 w 43"/>
              <a:gd name="T25" fmla="*/ 2147483647 h 51"/>
              <a:gd name="T26" fmla="*/ 2147483647 w 43"/>
              <a:gd name="T27" fmla="*/ 2147483647 h 51"/>
              <a:gd name="T28" fmla="*/ 2147483647 w 43"/>
              <a:gd name="T29" fmla="*/ 2147483647 h 51"/>
              <a:gd name="T30" fmla="*/ 2147483647 w 43"/>
              <a:gd name="T31" fmla="*/ 2147483647 h 51"/>
              <a:gd name="T32" fmla="*/ 2147483647 w 43"/>
              <a:gd name="T33" fmla="*/ 2147483647 h 51"/>
              <a:gd name="T34" fmla="*/ 2147483647 w 43"/>
              <a:gd name="T35" fmla="*/ 2147483647 h 51"/>
              <a:gd name="T36" fmla="*/ 2147483647 w 43"/>
              <a:gd name="T37" fmla="*/ 2147483647 h 51"/>
              <a:gd name="T38" fmla="*/ 2147483647 w 43"/>
              <a:gd name="T39" fmla="*/ 2147483647 h 51"/>
              <a:gd name="T40" fmla="*/ 2147483647 w 43"/>
              <a:gd name="T41" fmla="*/ 2147483647 h 51"/>
              <a:gd name="T42" fmla="*/ 2147483647 w 43"/>
              <a:gd name="T43" fmla="*/ 2147483647 h 51"/>
              <a:gd name="T44" fmla="*/ 2147483647 w 43"/>
              <a:gd name="T45" fmla="*/ 0 h 51"/>
              <a:gd name="T46" fmla="*/ 2147483647 w 43"/>
              <a:gd name="T47" fmla="*/ 0 h 51"/>
              <a:gd name="T48" fmla="*/ 2147483647 w 43"/>
              <a:gd name="T49" fmla="*/ 2147483647 h 51"/>
              <a:gd name="T50" fmla="*/ 0 w 43"/>
              <a:gd name="T51" fmla="*/ 2147483647 h 51"/>
              <a:gd name="T52" fmla="*/ 0 w 43"/>
              <a:gd name="T53" fmla="*/ 2147483647 h 51"/>
              <a:gd name="T54" fmla="*/ 0 w 43"/>
              <a:gd name="T55" fmla="*/ 2147483647 h 51"/>
              <a:gd name="T56" fmla="*/ 2147483647 w 43"/>
              <a:gd name="T57" fmla="*/ 2147483647 h 51"/>
              <a:gd name="T58" fmla="*/ 2147483647 w 43"/>
              <a:gd name="T59" fmla="*/ 2147483647 h 51"/>
              <a:gd name="T60" fmla="*/ 2147483647 w 43"/>
              <a:gd name="T61" fmla="*/ 2147483647 h 51"/>
              <a:gd name="T62" fmla="*/ 2147483647 w 43"/>
              <a:gd name="T63" fmla="*/ 2147483647 h 51"/>
              <a:gd name="T64" fmla="*/ 2147483647 w 43"/>
              <a:gd name="T65" fmla="*/ 2147483647 h 51"/>
              <a:gd name="T66" fmla="*/ 2147483647 w 43"/>
              <a:gd name="T67" fmla="*/ 2147483647 h 51"/>
              <a:gd name="T68" fmla="*/ 2147483647 w 43"/>
              <a:gd name="T69" fmla="*/ 2147483647 h 51"/>
              <a:gd name="T70" fmla="*/ 2147483647 w 43"/>
              <a:gd name="T71" fmla="*/ 2147483647 h 51"/>
              <a:gd name="T72" fmla="*/ 2147483647 w 43"/>
              <a:gd name="T73" fmla="*/ 2147483647 h 51"/>
              <a:gd name="T74" fmla="*/ 2147483647 w 43"/>
              <a:gd name="T75" fmla="*/ 2147483647 h 51"/>
              <a:gd name="T76" fmla="*/ 2147483647 w 43"/>
              <a:gd name="T77" fmla="*/ 2147483647 h 51"/>
              <a:gd name="T78" fmla="*/ 2147483647 w 43"/>
              <a:gd name="T79" fmla="*/ 2147483647 h 51"/>
              <a:gd name="T80" fmla="*/ 2147483647 w 43"/>
              <a:gd name="T81" fmla="*/ 2147483647 h 51"/>
              <a:gd name="T82" fmla="*/ 2147483647 w 43"/>
              <a:gd name="T83" fmla="*/ 2147483647 h 51"/>
              <a:gd name="T84" fmla="*/ 2147483647 w 43"/>
              <a:gd name="T85" fmla="*/ 2147483647 h 51"/>
              <a:gd name="T86" fmla="*/ 2147483647 w 43"/>
              <a:gd name="T87" fmla="*/ 2147483647 h 51"/>
              <a:gd name="T88" fmla="*/ 2147483647 w 43"/>
              <a:gd name="T89" fmla="*/ 2147483647 h 51"/>
              <a:gd name="T90" fmla="*/ 2147483647 w 43"/>
              <a:gd name="T91" fmla="*/ 2147483647 h 51"/>
              <a:gd name="T92" fmla="*/ 2147483647 w 43"/>
              <a:gd name="T93" fmla="*/ 2147483647 h 51"/>
              <a:gd name="T94" fmla="*/ 2147483647 w 43"/>
              <a:gd name="T95" fmla="*/ 2147483647 h 51"/>
              <a:gd name="T96" fmla="*/ 2147483647 w 43"/>
              <a:gd name="T97" fmla="*/ 2147483647 h 5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51"/>
              <a:gd name="T149" fmla="*/ 43 w 43"/>
              <a:gd name="T150" fmla="*/ 51 h 5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51">
                <a:moveTo>
                  <a:pt x="18" y="49"/>
                </a:moveTo>
                <a:lnTo>
                  <a:pt x="18" y="49"/>
                </a:lnTo>
                <a:lnTo>
                  <a:pt x="18" y="48"/>
                </a:lnTo>
                <a:lnTo>
                  <a:pt x="18" y="46"/>
                </a:lnTo>
                <a:lnTo>
                  <a:pt x="20" y="46"/>
                </a:lnTo>
                <a:lnTo>
                  <a:pt x="20" y="45"/>
                </a:lnTo>
                <a:lnTo>
                  <a:pt x="21" y="43"/>
                </a:lnTo>
                <a:lnTo>
                  <a:pt x="26" y="42"/>
                </a:lnTo>
                <a:lnTo>
                  <a:pt x="29" y="40"/>
                </a:lnTo>
                <a:lnTo>
                  <a:pt x="33" y="39"/>
                </a:lnTo>
                <a:lnTo>
                  <a:pt x="37" y="37"/>
                </a:lnTo>
                <a:lnTo>
                  <a:pt x="40" y="36"/>
                </a:lnTo>
                <a:lnTo>
                  <a:pt x="42" y="33"/>
                </a:lnTo>
                <a:lnTo>
                  <a:pt x="43" y="30"/>
                </a:lnTo>
                <a:lnTo>
                  <a:pt x="43" y="27"/>
                </a:lnTo>
                <a:lnTo>
                  <a:pt x="42" y="20"/>
                </a:lnTo>
                <a:lnTo>
                  <a:pt x="39" y="14"/>
                </a:lnTo>
                <a:lnTo>
                  <a:pt x="34" y="9"/>
                </a:lnTo>
                <a:lnTo>
                  <a:pt x="30" y="5"/>
                </a:lnTo>
                <a:lnTo>
                  <a:pt x="24" y="2"/>
                </a:lnTo>
                <a:lnTo>
                  <a:pt x="17" y="0"/>
                </a:lnTo>
                <a:lnTo>
                  <a:pt x="9" y="0"/>
                </a:lnTo>
                <a:lnTo>
                  <a:pt x="3" y="3"/>
                </a:lnTo>
                <a:lnTo>
                  <a:pt x="0" y="5"/>
                </a:lnTo>
                <a:lnTo>
                  <a:pt x="0" y="6"/>
                </a:lnTo>
                <a:lnTo>
                  <a:pt x="0" y="9"/>
                </a:lnTo>
                <a:lnTo>
                  <a:pt x="2" y="12"/>
                </a:lnTo>
                <a:lnTo>
                  <a:pt x="3" y="15"/>
                </a:lnTo>
                <a:lnTo>
                  <a:pt x="5" y="18"/>
                </a:lnTo>
                <a:lnTo>
                  <a:pt x="6" y="20"/>
                </a:lnTo>
                <a:lnTo>
                  <a:pt x="9" y="22"/>
                </a:lnTo>
                <a:lnTo>
                  <a:pt x="11" y="25"/>
                </a:lnTo>
                <a:lnTo>
                  <a:pt x="12" y="28"/>
                </a:lnTo>
                <a:lnTo>
                  <a:pt x="14" y="31"/>
                </a:lnTo>
                <a:lnTo>
                  <a:pt x="14" y="34"/>
                </a:lnTo>
                <a:lnTo>
                  <a:pt x="14" y="39"/>
                </a:lnTo>
                <a:lnTo>
                  <a:pt x="14" y="42"/>
                </a:lnTo>
                <a:lnTo>
                  <a:pt x="14" y="46"/>
                </a:lnTo>
                <a:lnTo>
                  <a:pt x="14" y="51"/>
                </a:lnTo>
                <a:lnTo>
                  <a:pt x="15" y="51"/>
                </a:lnTo>
                <a:lnTo>
                  <a:pt x="17" y="51"/>
                </a:lnTo>
                <a:lnTo>
                  <a:pt x="18" y="51"/>
                </a:lnTo>
                <a:lnTo>
                  <a:pt x="18" y="49"/>
                </a:lnTo>
              </a:path>
            </a:pathLst>
          </a:custGeom>
          <a:solidFill>
            <a:srgbClr val="FFFF00"/>
          </a:solidFill>
          <a:ln w="4763">
            <a:solidFill>
              <a:srgbClr val="990000"/>
            </a:solidFill>
            <a:round/>
            <a:headEnd/>
            <a:tailEnd/>
          </a:ln>
        </p:spPr>
        <p:txBody>
          <a:bodyPr/>
          <a:lstStyle/>
          <a:p>
            <a:endParaRPr lang="en-US"/>
          </a:p>
        </p:txBody>
      </p:sp>
      <p:sp>
        <p:nvSpPr>
          <p:cNvPr id="53393" name="Freeform 144"/>
          <p:cNvSpPr>
            <a:spLocks/>
          </p:cNvSpPr>
          <p:nvPr/>
        </p:nvSpPr>
        <p:spPr bwMode="auto">
          <a:xfrm>
            <a:off x="6329366" y="4611689"/>
            <a:ext cx="73025" cy="80963"/>
          </a:xfrm>
          <a:custGeom>
            <a:avLst/>
            <a:gdLst>
              <a:gd name="T0" fmla="*/ 2147483647 w 52"/>
              <a:gd name="T1" fmla="*/ 2147483647 h 51"/>
              <a:gd name="T2" fmla="*/ 2147483647 w 52"/>
              <a:gd name="T3" fmla="*/ 2147483647 h 51"/>
              <a:gd name="T4" fmla="*/ 2147483647 w 52"/>
              <a:gd name="T5" fmla="*/ 2147483647 h 51"/>
              <a:gd name="T6" fmla="*/ 2147483647 w 52"/>
              <a:gd name="T7" fmla="*/ 2147483647 h 51"/>
              <a:gd name="T8" fmla="*/ 2147483647 w 52"/>
              <a:gd name="T9" fmla="*/ 2147483647 h 51"/>
              <a:gd name="T10" fmla="*/ 2147483647 w 52"/>
              <a:gd name="T11" fmla="*/ 2147483647 h 51"/>
              <a:gd name="T12" fmla="*/ 2147483647 w 52"/>
              <a:gd name="T13" fmla="*/ 2147483647 h 51"/>
              <a:gd name="T14" fmla="*/ 2147483647 w 52"/>
              <a:gd name="T15" fmla="*/ 2147483647 h 51"/>
              <a:gd name="T16" fmla="*/ 2147483647 w 52"/>
              <a:gd name="T17" fmla="*/ 2147483647 h 51"/>
              <a:gd name="T18" fmla="*/ 2147483647 w 52"/>
              <a:gd name="T19" fmla="*/ 2147483647 h 51"/>
              <a:gd name="T20" fmla="*/ 2147483647 w 52"/>
              <a:gd name="T21" fmla="*/ 2147483647 h 51"/>
              <a:gd name="T22" fmla="*/ 2147483647 w 52"/>
              <a:gd name="T23" fmla="*/ 2147483647 h 51"/>
              <a:gd name="T24" fmla="*/ 2147483647 w 52"/>
              <a:gd name="T25" fmla="*/ 2147483647 h 51"/>
              <a:gd name="T26" fmla="*/ 2147483647 w 52"/>
              <a:gd name="T27" fmla="*/ 2147483647 h 51"/>
              <a:gd name="T28" fmla="*/ 2147483647 w 52"/>
              <a:gd name="T29" fmla="*/ 2147483647 h 51"/>
              <a:gd name="T30" fmla="*/ 2147483647 w 52"/>
              <a:gd name="T31" fmla="*/ 2147483647 h 51"/>
              <a:gd name="T32" fmla="*/ 2147483647 w 52"/>
              <a:gd name="T33" fmla="*/ 2147483647 h 51"/>
              <a:gd name="T34" fmla="*/ 2147483647 w 52"/>
              <a:gd name="T35" fmla="*/ 2147483647 h 51"/>
              <a:gd name="T36" fmla="*/ 2147483647 w 52"/>
              <a:gd name="T37" fmla="*/ 2147483647 h 51"/>
              <a:gd name="T38" fmla="*/ 2147483647 w 52"/>
              <a:gd name="T39" fmla="*/ 2147483647 h 51"/>
              <a:gd name="T40" fmla="*/ 2147483647 w 52"/>
              <a:gd name="T41" fmla="*/ 2147483647 h 51"/>
              <a:gd name="T42" fmla="*/ 2147483647 w 52"/>
              <a:gd name="T43" fmla="*/ 2147483647 h 51"/>
              <a:gd name="T44" fmla="*/ 2147483647 w 52"/>
              <a:gd name="T45" fmla="*/ 2147483647 h 51"/>
              <a:gd name="T46" fmla="*/ 2147483647 w 52"/>
              <a:gd name="T47" fmla="*/ 0 h 51"/>
              <a:gd name="T48" fmla="*/ 2147483647 w 52"/>
              <a:gd name="T49" fmla="*/ 0 h 51"/>
              <a:gd name="T50" fmla="*/ 2147483647 w 52"/>
              <a:gd name="T51" fmla="*/ 0 h 51"/>
              <a:gd name="T52" fmla="*/ 2147483647 w 52"/>
              <a:gd name="T53" fmla="*/ 0 h 51"/>
              <a:gd name="T54" fmla="*/ 2147483647 w 52"/>
              <a:gd name="T55" fmla="*/ 0 h 51"/>
              <a:gd name="T56" fmla="*/ 2147483647 w 52"/>
              <a:gd name="T57" fmla="*/ 0 h 51"/>
              <a:gd name="T58" fmla="*/ 2147483647 w 52"/>
              <a:gd name="T59" fmla="*/ 0 h 51"/>
              <a:gd name="T60" fmla="*/ 2147483647 w 52"/>
              <a:gd name="T61" fmla="*/ 0 h 51"/>
              <a:gd name="T62" fmla="*/ 2147483647 w 52"/>
              <a:gd name="T63" fmla="*/ 0 h 51"/>
              <a:gd name="T64" fmla="*/ 2147483647 w 52"/>
              <a:gd name="T65" fmla="*/ 2147483647 h 51"/>
              <a:gd name="T66" fmla="*/ 2147483647 w 52"/>
              <a:gd name="T67" fmla="*/ 2147483647 h 51"/>
              <a:gd name="T68" fmla="*/ 2147483647 w 52"/>
              <a:gd name="T69" fmla="*/ 2147483647 h 51"/>
              <a:gd name="T70" fmla="*/ 2147483647 w 52"/>
              <a:gd name="T71" fmla="*/ 2147483647 h 51"/>
              <a:gd name="T72" fmla="*/ 2147483647 w 52"/>
              <a:gd name="T73" fmla="*/ 2147483647 h 51"/>
              <a:gd name="T74" fmla="*/ 2147483647 w 52"/>
              <a:gd name="T75" fmla="*/ 2147483647 h 51"/>
              <a:gd name="T76" fmla="*/ 2147483647 w 52"/>
              <a:gd name="T77" fmla="*/ 2147483647 h 51"/>
              <a:gd name="T78" fmla="*/ 2147483647 w 52"/>
              <a:gd name="T79" fmla="*/ 2147483647 h 51"/>
              <a:gd name="T80" fmla="*/ 2147483647 w 52"/>
              <a:gd name="T81" fmla="*/ 2147483647 h 51"/>
              <a:gd name="T82" fmla="*/ 2147483647 w 52"/>
              <a:gd name="T83" fmla="*/ 2147483647 h 51"/>
              <a:gd name="T84" fmla="*/ 2147483647 w 52"/>
              <a:gd name="T85" fmla="*/ 2147483647 h 51"/>
              <a:gd name="T86" fmla="*/ 2147483647 w 52"/>
              <a:gd name="T87" fmla="*/ 2147483647 h 51"/>
              <a:gd name="T88" fmla="*/ 2147483647 w 52"/>
              <a:gd name="T89" fmla="*/ 2147483647 h 51"/>
              <a:gd name="T90" fmla="*/ 0 w 52"/>
              <a:gd name="T91" fmla="*/ 2147483647 h 51"/>
              <a:gd name="T92" fmla="*/ 0 w 52"/>
              <a:gd name="T93" fmla="*/ 2147483647 h 51"/>
              <a:gd name="T94" fmla="*/ 0 w 52"/>
              <a:gd name="T95" fmla="*/ 2147483647 h 51"/>
              <a:gd name="T96" fmla="*/ 0 w 52"/>
              <a:gd name="T97" fmla="*/ 2147483647 h 51"/>
              <a:gd name="T98" fmla="*/ 2147483647 w 52"/>
              <a:gd name="T99" fmla="*/ 2147483647 h 51"/>
              <a:gd name="T100" fmla="*/ 2147483647 w 52"/>
              <a:gd name="T101" fmla="*/ 2147483647 h 51"/>
              <a:gd name="T102" fmla="*/ 2147483647 w 52"/>
              <a:gd name="T103" fmla="*/ 2147483647 h 51"/>
              <a:gd name="T104" fmla="*/ 2147483647 w 52"/>
              <a:gd name="T105" fmla="*/ 2147483647 h 51"/>
              <a:gd name="T106" fmla="*/ 2147483647 w 52"/>
              <a:gd name="T107" fmla="*/ 2147483647 h 51"/>
              <a:gd name="T108" fmla="*/ 2147483647 w 52"/>
              <a:gd name="T109" fmla="*/ 2147483647 h 51"/>
              <a:gd name="T110" fmla="*/ 2147483647 w 52"/>
              <a:gd name="T111" fmla="*/ 2147483647 h 51"/>
              <a:gd name="T112" fmla="*/ 2147483647 w 52"/>
              <a:gd name="T113" fmla="*/ 2147483647 h 5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
              <a:gd name="T172" fmla="*/ 0 h 51"/>
              <a:gd name="T173" fmla="*/ 52 w 52"/>
              <a:gd name="T174" fmla="*/ 51 h 5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 h="51">
                <a:moveTo>
                  <a:pt x="13" y="49"/>
                </a:moveTo>
                <a:lnTo>
                  <a:pt x="18" y="51"/>
                </a:lnTo>
                <a:lnTo>
                  <a:pt x="24" y="51"/>
                </a:lnTo>
                <a:lnTo>
                  <a:pt x="28" y="51"/>
                </a:lnTo>
                <a:lnTo>
                  <a:pt x="34" y="48"/>
                </a:lnTo>
                <a:lnTo>
                  <a:pt x="38" y="45"/>
                </a:lnTo>
                <a:lnTo>
                  <a:pt x="43" y="42"/>
                </a:lnTo>
                <a:lnTo>
                  <a:pt x="46" y="38"/>
                </a:lnTo>
                <a:lnTo>
                  <a:pt x="49" y="33"/>
                </a:lnTo>
                <a:lnTo>
                  <a:pt x="50" y="30"/>
                </a:lnTo>
                <a:lnTo>
                  <a:pt x="52" y="27"/>
                </a:lnTo>
                <a:lnTo>
                  <a:pt x="52" y="24"/>
                </a:lnTo>
                <a:lnTo>
                  <a:pt x="52" y="21"/>
                </a:lnTo>
                <a:lnTo>
                  <a:pt x="52" y="18"/>
                </a:lnTo>
                <a:lnTo>
                  <a:pt x="52" y="14"/>
                </a:lnTo>
                <a:lnTo>
                  <a:pt x="52" y="11"/>
                </a:lnTo>
                <a:lnTo>
                  <a:pt x="52" y="8"/>
                </a:lnTo>
                <a:lnTo>
                  <a:pt x="52" y="6"/>
                </a:lnTo>
                <a:lnTo>
                  <a:pt x="52" y="5"/>
                </a:lnTo>
                <a:lnTo>
                  <a:pt x="52" y="3"/>
                </a:lnTo>
                <a:lnTo>
                  <a:pt x="52" y="2"/>
                </a:lnTo>
                <a:lnTo>
                  <a:pt x="50" y="0"/>
                </a:lnTo>
                <a:lnTo>
                  <a:pt x="49" y="0"/>
                </a:lnTo>
                <a:lnTo>
                  <a:pt x="47" y="0"/>
                </a:lnTo>
                <a:lnTo>
                  <a:pt x="46" y="0"/>
                </a:lnTo>
                <a:lnTo>
                  <a:pt x="44" y="0"/>
                </a:lnTo>
                <a:lnTo>
                  <a:pt x="43" y="0"/>
                </a:lnTo>
                <a:lnTo>
                  <a:pt x="41" y="0"/>
                </a:lnTo>
                <a:lnTo>
                  <a:pt x="40" y="0"/>
                </a:lnTo>
                <a:lnTo>
                  <a:pt x="38" y="2"/>
                </a:lnTo>
                <a:lnTo>
                  <a:pt x="35" y="6"/>
                </a:lnTo>
                <a:lnTo>
                  <a:pt x="31" y="9"/>
                </a:lnTo>
                <a:lnTo>
                  <a:pt x="28" y="12"/>
                </a:lnTo>
                <a:lnTo>
                  <a:pt x="24" y="17"/>
                </a:lnTo>
                <a:lnTo>
                  <a:pt x="21" y="20"/>
                </a:lnTo>
                <a:lnTo>
                  <a:pt x="16" y="23"/>
                </a:lnTo>
                <a:lnTo>
                  <a:pt x="12" y="24"/>
                </a:lnTo>
                <a:lnTo>
                  <a:pt x="6" y="27"/>
                </a:lnTo>
                <a:lnTo>
                  <a:pt x="4" y="29"/>
                </a:lnTo>
                <a:lnTo>
                  <a:pt x="3" y="29"/>
                </a:lnTo>
                <a:lnTo>
                  <a:pt x="1" y="30"/>
                </a:lnTo>
                <a:lnTo>
                  <a:pt x="1" y="32"/>
                </a:lnTo>
                <a:lnTo>
                  <a:pt x="0" y="33"/>
                </a:lnTo>
                <a:lnTo>
                  <a:pt x="0" y="36"/>
                </a:lnTo>
                <a:lnTo>
                  <a:pt x="0" y="38"/>
                </a:lnTo>
                <a:lnTo>
                  <a:pt x="0" y="39"/>
                </a:lnTo>
                <a:lnTo>
                  <a:pt x="1" y="40"/>
                </a:lnTo>
                <a:lnTo>
                  <a:pt x="1" y="42"/>
                </a:lnTo>
                <a:lnTo>
                  <a:pt x="3" y="43"/>
                </a:lnTo>
                <a:lnTo>
                  <a:pt x="4" y="45"/>
                </a:lnTo>
                <a:lnTo>
                  <a:pt x="7" y="48"/>
                </a:lnTo>
                <a:lnTo>
                  <a:pt x="9" y="48"/>
                </a:lnTo>
                <a:lnTo>
                  <a:pt x="10" y="49"/>
                </a:lnTo>
                <a:lnTo>
                  <a:pt x="13" y="4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94" name="Freeform 145"/>
          <p:cNvSpPr>
            <a:spLocks/>
          </p:cNvSpPr>
          <p:nvPr/>
        </p:nvSpPr>
        <p:spPr bwMode="auto">
          <a:xfrm>
            <a:off x="6329366" y="4611689"/>
            <a:ext cx="73025" cy="80963"/>
          </a:xfrm>
          <a:custGeom>
            <a:avLst/>
            <a:gdLst>
              <a:gd name="T0" fmla="*/ 2147483647 w 52"/>
              <a:gd name="T1" fmla="*/ 2147483647 h 51"/>
              <a:gd name="T2" fmla="*/ 2147483647 w 52"/>
              <a:gd name="T3" fmla="*/ 2147483647 h 51"/>
              <a:gd name="T4" fmla="*/ 2147483647 w 52"/>
              <a:gd name="T5" fmla="*/ 2147483647 h 51"/>
              <a:gd name="T6" fmla="*/ 2147483647 w 52"/>
              <a:gd name="T7" fmla="*/ 2147483647 h 51"/>
              <a:gd name="T8" fmla="*/ 2147483647 w 52"/>
              <a:gd name="T9" fmla="*/ 2147483647 h 51"/>
              <a:gd name="T10" fmla="*/ 2147483647 w 52"/>
              <a:gd name="T11" fmla="*/ 2147483647 h 51"/>
              <a:gd name="T12" fmla="*/ 2147483647 w 52"/>
              <a:gd name="T13" fmla="*/ 2147483647 h 51"/>
              <a:gd name="T14" fmla="*/ 2147483647 w 52"/>
              <a:gd name="T15" fmla="*/ 2147483647 h 51"/>
              <a:gd name="T16" fmla="*/ 2147483647 w 52"/>
              <a:gd name="T17" fmla="*/ 2147483647 h 51"/>
              <a:gd name="T18" fmla="*/ 2147483647 w 52"/>
              <a:gd name="T19" fmla="*/ 2147483647 h 51"/>
              <a:gd name="T20" fmla="*/ 2147483647 w 52"/>
              <a:gd name="T21" fmla="*/ 2147483647 h 51"/>
              <a:gd name="T22" fmla="*/ 2147483647 w 52"/>
              <a:gd name="T23" fmla="*/ 2147483647 h 51"/>
              <a:gd name="T24" fmla="*/ 2147483647 w 52"/>
              <a:gd name="T25" fmla="*/ 2147483647 h 51"/>
              <a:gd name="T26" fmla="*/ 2147483647 w 52"/>
              <a:gd name="T27" fmla="*/ 2147483647 h 51"/>
              <a:gd name="T28" fmla="*/ 2147483647 w 52"/>
              <a:gd name="T29" fmla="*/ 2147483647 h 51"/>
              <a:gd name="T30" fmla="*/ 2147483647 w 52"/>
              <a:gd name="T31" fmla="*/ 2147483647 h 51"/>
              <a:gd name="T32" fmla="*/ 2147483647 w 52"/>
              <a:gd name="T33" fmla="*/ 2147483647 h 51"/>
              <a:gd name="T34" fmla="*/ 2147483647 w 52"/>
              <a:gd name="T35" fmla="*/ 2147483647 h 51"/>
              <a:gd name="T36" fmla="*/ 2147483647 w 52"/>
              <a:gd name="T37" fmla="*/ 2147483647 h 51"/>
              <a:gd name="T38" fmla="*/ 2147483647 w 52"/>
              <a:gd name="T39" fmla="*/ 2147483647 h 51"/>
              <a:gd name="T40" fmla="*/ 2147483647 w 52"/>
              <a:gd name="T41" fmla="*/ 2147483647 h 51"/>
              <a:gd name="T42" fmla="*/ 2147483647 w 52"/>
              <a:gd name="T43" fmla="*/ 2147483647 h 51"/>
              <a:gd name="T44" fmla="*/ 2147483647 w 52"/>
              <a:gd name="T45" fmla="*/ 2147483647 h 51"/>
              <a:gd name="T46" fmla="*/ 2147483647 w 52"/>
              <a:gd name="T47" fmla="*/ 0 h 51"/>
              <a:gd name="T48" fmla="*/ 2147483647 w 52"/>
              <a:gd name="T49" fmla="*/ 0 h 51"/>
              <a:gd name="T50" fmla="*/ 2147483647 w 52"/>
              <a:gd name="T51" fmla="*/ 0 h 51"/>
              <a:gd name="T52" fmla="*/ 2147483647 w 52"/>
              <a:gd name="T53" fmla="*/ 0 h 51"/>
              <a:gd name="T54" fmla="*/ 2147483647 w 52"/>
              <a:gd name="T55" fmla="*/ 0 h 51"/>
              <a:gd name="T56" fmla="*/ 2147483647 w 52"/>
              <a:gd name="T57" fmla="*/ 0 h 51"/>
              <a:gd name="T58" fmla="*/ 2147483647 w 52"/>
              <a:gd name="T59" fmla="*/ 0 h 51"/>
              <a:gd name="T60" fmla="*/ 2147483647 w 52"/>
              <a:gd name="T61" fmla="*/ 0 h 51"/>
              <a:gd name="T62" fmla="*/ 2147483647 w 52"/>
              <a:gd name="T63" fmla="*/ 0 h 51"/>
              <a:gd name="T64" fmla="*/ 2147483647 w 52"/>
              <a:gd name="T65" fmla="*/ 2147483647 h 51"/>
              <a:gd name="T66" fmla="*/ 2147483647 w 52"/>
              <a:gd name="T67" fmla="*/ 2147483647 h 51"/>
              <a:gd name="T68" fmla="*/ 2147483647 w 52"/>
              <a:gd name="T69" fmla="*/ 2147483647 h 51"/>
              <a:gd name="T70" fmla="*/ 2147483647 w 52"/>
              <a:gd name="T71" fmla="*/ 2147483647 h 51"/>
              <a:gd name="T72" fmla="*/ 2147483647 w 52"/>
              <a:gd name="T73" fmla="*/ 2147483647 h 51"/>
              <a:gd name="T74" fmla="*/ 2147483647 w 52"/>
              <a:gd name="T75" fmla="*/ 2147483647 h 51"/>
              <a:gd name="T76" fmla="*/ 2147483647 w 52"/>
              <a:gd name="T77" fmla="*/ 2147483647 h 51"/>
              <a:gd name="T78" fmla="*/ 2147483647 w 52"/>
              <a:gd name="T79" fmla="*/ 2147483647 h 51"/>
              <a:gd name="T80" fmla="*/ 2147483647 w 52"/>
              <a:gd name="T81" fmla="*/ 2147483647 h 51"/>
              <a:gd name="T82" fmla="*/ 2147483647 w 52"/>
              <a:gd name="T83" fmla="*/ 2147483647 h 51"/>
              <a:gd name="T84" fmla="*/ 2147483647 w 52"/>
              <a:gd name="T85" fmla="*/ 2147483647 h 51"/>
              <a:gd name="T86" fmla="*/ 2147483647 w 52"/>
              <a:gd name="T87" fmla="*/ 2147483647 h 51"/>
              <a:gd name="T88" fmla="*/ 2147483647 w 52"/>
              <a:gd name="T89" fmla="*/ 2147483647 h 51"/>
              <a:gd name="T90" fmla="*/ 0 w 52"/>
              <a:gd name="T91" fmla="*/ 2147483647 h 51"/>
              <a:gd name="T92" fmla="*/ 0 w 52"/>
              <a:gd name="T93" fmla="*/ 2147483647 h 51"/>
              <a:gd name="T94" fmla="*/ 0 w 52"/>
              <a:gd name="T95" fmla="*/ 2147483647 h 51"/>
              <a:gd name="T96" fmla="*/ 0 w 52"/>
              <a:gd name="T97" fmla="*/ 2147483647 h 51"/>
              <a:gd name="T98" fmla="*/ 2147483647 w 52"/>
              <a:gd name="T99" fmla="*/ 2147483647 h 51"/>
              <a:gd name="T100" fmla="*/ 2147483647 w 52"/>
              <a:gd name="T101" fmla="*/ 2147483647 h 51"/>
              <a:gd name="T102" fmla="*/ 2147483647 w 52"/>
              <a:gd name="T103" fmla="*/ 2147483647 h 51"/>
              <a:gd name="T104" fmla="*/ 2147483647 w 52"/>
              <a:gd name="T105" fmla="*/ 2147483647 h 51"/>
              <a:gd name="T106" fmla="*/ 2147483647 w 52"/>
              <a:gd name="T107" fmla="*/ 2147483647 h 51"/>
              <a:gd name="T108" fmla="*/ 2147483647 w 52"/>
              <a:gd name="T109" fmla="*/ 2147483647 h 51"/>
              <a:gd name="T110" fmla="*/ 2147483647 w 52"/>
              <a:gd name="T111" fmla="*/ 2147483647 h 51"/>
              <a:gd name="T112" fmla="*/ 2147483647 w 52"/>
              <a:gd name="T113" fmla="*/ 2147483647 h 5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
              <a:gd name="T172" fmla="*/ 0 h 51"/>
              <a:gd name="T173" fmla="*/ 52 w 52"/>
              <a:gd name="T174" fmla="*/ 51 h 5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 h="51">
                <a:moveTo>
                  <a:pt x="13" y="49"/>
                </a:moveTo>
                <a:lnTo>
                  <a:pt x="18" y="51"/>
                </a:lnTo>
                <a:lnTo>
                  <a:pt x="24" y="51"/>
                </a:lnTo>
                <a:lnTo>
                  <a:pt x="28" y="51"/>
                </a:lnTo>
                <a:lnTo>
                  <a:pt x="34" y="48"/>
                </a:lnTo>
                <a:lnTo>
                  <a:pt x="38" y="45"/>
                </a:lnTo>
                <a:lnTo>
                  <a:pt x="43" y="42"/>
                </a:lnTo>
                <a:lnTo>
                  <a:pt x="46" y="38"/>
                </a:lnTo>
                <a:lnTo>
                  <a:pt x="49" y="33"/>
                </a:lnTo>
                <a:lnTo>
                  <a:pt x="50" y="30"/>
                </a:lnTo>
                <a:lnTo>
                  <a:pt x="52" y="27"/>
                </a:lnTo>
                <a:lnTo>
                  <a:pt x="52" y="24"/>
                </a:lnTo>
                <a:lnTo>
                  <a:pt x="52" y="21"/>
                </a:lnTo>
                <a:lnTo>
                  <a:pt x="52" y="18"/>
                </a:lnTo>
                <a:lnTo>
                  <a:pt x="52" y="14"/>
                </a:lnTo>
                <a:lnTo>
                  <a:pt x="52" y="11"/>
                </a:lnTo>
                <a:lnTo>
                  <a:pt x="52" y="8"/>
                </a:lnTo>
                <a:lnTo>
                  <a:pt x="52" y="6"/>
                </a:lnTo>
                <a:lnTo>
                  <a:pt x="52" y="5"/>
                </a:lnTo>
                <a:lnTo>
                  <a:pt x="52" y="3"/>
                </a:lnTo>
                <a:lnTo>
                  <a:pt x="52" y="2"/>
                </a:lnTo>
                <a:lnTo>
                  <a:pt x="50" y="0"/>
                </a:lnTo>
                <a:lnTo>
                  <a:pt x="49" y="0"/>
                </a:lnTo>
                <a:lnTo>
                  <a:pt x="47" y="0"/>
                </a:lnTo>
                <a:lnTo>
                  <a:pt x="46" y="0"/>
                </a:lnTo>
                <a:lnTo>
                  <a:pt x="44" y="0"/>
                </a:lnTo>
                <a:lnTo>
                  <a:pt x="43" y="0"/>
                </a:lnTo>
                <a:lnTo>
                  <a:pt x="41" y="0"/>
                </a:lnTo>
                <a:lnTo>
                  <a:pt x="40" y="0"/>
                </a:lnTo>
                <a:lnTo>
                  <a:pt x="38" y="2"/>
                </a:lnTo>
                <a:lnTo>
                  <a:pt x="35" y="6"/>
                </a:lnTo>
                <a:lnTo>
                  <a:pt x="31" y="9"/>
                </a:lnTo>
                <a:lnTo>
                  <a:pt x="28" y="12"/>
                </a:lnTo>
                <a:lnTo>
                  <a:pt x="24" y="17"/>
                </a:lnTo>
                <a:lnTo>
                  <a:pt x="21" y="20"/>
                </a:lnTo>
                <a:lnTo>
                  <a:pt x="16" y="23"/>
                </a:lnTo>
                <a:lnTo>
                  <a:pt x="12" y="24"/>
                </a:lnTo>
                <a:lnTo>
                  <a:pt x="6" y="27"/>
                </a:lnTo>
                <a:lnTo>
                  <a:pt x="4" y="29"/>
                </a:lnTo>
                <a:lnTo>
                  <a:pt x="3" y="29"/>
                </a:lnTo>
                <a:lnTo>
                  <a:pt x="1" y="30"/>
                </a:lnTo>
                <a:lnTo>
                  <a:pt x="1" y="32"/>
                </a:lnTo>
                <a:lnTo>
                  <a:pt x="0" y="33"/>
                </a:lnTo>
                <a:lnTo>
                  <a:pt x="0" y="36"/>
                </a:lnTo>
                <a:lnTo>
                  <a:pt x="0" y="38"/>
                </a:lnTo>
                <a:lnTo>
                  <a:pt x="0" y="39"/>
                </a:lnTo>
                <a:lnTo>
                  <a:pt x="1" y="40"/>
                </a:lnTo>
                <a:lnTo>
                  <a:pt x="1" y="42"/>
                </a:lnTo>
                <a:lnTo>
                  <a:pt x="3" y="43"/>
                </a:lnTo>
                <a:lnTo>
                  <a:pt x="4" y="45"/>
                </a:lnTo>
                <a:lnTo>
                  <a:pt x="7" y="48"/>
                </a:lnTo>
                <a:lnTo>
                  <a:pt x="9" y="48"/>
                </a:lnTo>
                <a:lnTo>
                  <a:pt x="10" y="49"/>
                </a:lnTo>
                <a:lnTo>
                  <a:pt x="13" y="49"/>
                </a:lnTo>
              </a:path>
            </a:pathLst>
          </a:custGeom>
          <a:solidFill>
            <a:srgbClr val="FFFF00"/>
          </a:solidFill>
          <a:ln w="1588">
            <a:solidFill>
              <a:srgbClr val="990000"/>
            </a:solidFill>
            <a:round/>
            <a:headEnd/>
            <a:tailEnd/>
          </a:ln>
        </p:spPr>
        <p:txBody>
          <a:bodyPr/>
          <a:lstStyle/>
          <a:p>
            <a:endParaRPr lang="en-US"/>
          </a:p>
        </p:txBody>
      </p:sp>
      <p:sp>
        <p:nvSpPr>
          <p:cNvPr id="53395" name="Freeform 146"/>
          <p:cNvSpPr>
            <a:spLocks/>
          </p:cNvSpPr>
          <p:nvPr/>
        </p:nvSpPr>
        <p:spPr bwMode="auto">
          <a:xfrm>
            <a:off x="6329366" y="4611689"/>
            <a:ext cx="73025" cy="80963"/>
          </a:xfrm>
          <a:custGeom>
            <a:avLst/>
            <a:gdLst>
              <a:gd name="T0" fmla="*/ 2147483647 w 52"/>
              <a:gd name="T1" fmla="*/ 2147483647 h 51"/>
              <a:gd name="T2" fmla="*/ 2147483647 w 52"/>
              <a:gd name="T3" fmla="*/ 2147483647 h 51"/>
              <a:gd name="T4" fmla="*/ 2147483647 w 52"/>
              <a:gd name="T5" fmla="*/ 2147483647 h 51"/>
              <a:gd name="T6" fmla="*/ 2147483647 w 52"/>
              <a:gd name="T7" fmla="*/ 2147483647 h 51"/>
              <a:gd name="T8" fmla="*/ 2147483647 w 52"/>
              <a:gd name="T9" fmla="*/ 2147483647 h 51"/>
              <a:gd name="T10" fmla="*/ 2147483647 w 52"/>
              <a:gd name="T11" fmla="*/ 2147483647 h 51"/>
              <a:gd name="T12" fmla="*/ 2147483647 w 52"/>
              <a:gd name="T13" fmla="*/ 2147483647 h 51"/>
              <a:gd name="T14" fmla="*/ 2147483647 w 52"/>
              <a:gd name="T15" fmla="*/ 2147483647 h 51"/>
              <a:gd name="T16" fmla="*/ 2147483647 w 52"/>
              <a:gd name="T17" fmla="*/ 2147483647 h 51"/>
              <a:gd name="T18" fmla="*/ 2147483647 w 52"/>
              <a:gd name="T19" fmla="*/ 2147483647 h 51"/>
              <a:gd name="T20" fmla="*/ 2147483647 w 52"/>
              <a:gd name="T21" fmla="*/ 2147483647 h 51"/>
              <a:gd name="T22" fmla="*/ 2147483647 w 52"/>
              <a:gd name="T23" fmla="*/ 2147483647 h 51"/>
              <a:gd name="T24" fmla="*/ 2147483647 w 52"/>
              <a:gd name="T25" fmla="*/ 2147483647 h 51"/>
              <a:gd name="T26" fmla="*/ 2147483647 w 52"/>
              <a:gd name="T27" fmla="*/ 2147483647 h 51"/>
              <a:gd name="T28" fmla="*/ 2147483647 w 52"/>
              <a:gd name="T29" fmla="*/ 2147483647 h 51"/>
              <a:gd name="T30" fmla="*/ 2147483647 w 52"/>
              <a:gd name="T31" fmla="*/ 2147483647 h 51"/>
              <a:gd name="T32" fmla="*/ 2147483647 w 52"/>
              <a:gd name="T33" fmla="*/ 2147483647 h 51"/>
              <a:gd name="T34" fmla="*/ 2147483647 w 52"/>
              <a:gd name="T35" fmla="*/ 2147483647 h 51"/>
              <a:gd name="T36" fmla="*/ 2147483647 w 52"/>
              <a:gd name="T37" fmla="*/ 2147483647 h 51"/>
              <a:gd name="T38" fmla="*/ 2147483647 w 52"/>
              <a:gd name="T39" fmla="*/ 2147483647 h 51"/>
              <a:gd name="T40" fmla="*/ 2147483647 w 52"/>
              <a:gd name="T41" fmla="*/ 2147483647 h 51"/>
              <a:gd name="T42" fmla="*/ 2147483647 w 52"/>
              <a:gd name="T43" fmla="*/ 2147483647 h 51"/>
              <a:gd name="T44" fmla="*/ 2147483647 w 52"/>
              <a:gd name="T45" fmla="*/ 2147483647 h 51"/>
              <a:gd name="T46" fmla="*/ 2147483647 w 52"/>
              <a:gd name="T47" fmla="*/ 0 h 51"/>
              <a:gd name="T48" fmla="*/ 2147483647 w 52"/>
              <a:gd name="T49" fmla="*/ 0 h 51"/>
              <a:gd name="T50" fmla="*/ 2147483647 w 52"/>
              <a:gd name="T51" fmla="*/ 0 h 51"/>
              <a:gd name="T52" fmla="*/ 2147483647 w 52"/>
              <a:gd name="T53" fmla="*/ 0 h 51"/>
              <a:gd name="T54" fmla="*/ 2147483647 w 52"/>
              <a:gd name="T55" fmla="*/ 0 h 51"/>
              <a:gd name="T56" fmla="*/ 2147483647 w 52"/>
              <a:gd name="T57" fmla="*/ 0 h 51"/>
              <a:gd name="T58" fmla="*/ 2147483647 w 52"/>
              <a:gd name="T59" fmla="*/ 0 h 51"/>
              <a:gd name="T60" fmla="*/ 2147483647 w 52"/>
              <a:gd name="T61" fmla="*/ 0 h 51"/>
              <a:gd name="T62" fmla="*/ 2147483647 w 52"/>
              <a:gd name="T63" fmla="*/ 0 h 51"/>
              <a:gd name="T64" fmla="*/ 2147483647 w 52"/>
              <a:gd name="T65" fmla="*/ 2147483647 h 51"/>
              <a:gd name="T66" fmla="*/ 2147483647 w 52"/>
              <a:gd name="T67" fmla="*/ 2147483647 h 51"/>
              <a:gd name="T68" fmla="*/ 2147483647 w 52"/>
              <a:gd name="T69" fmla="*/ 2147483647 h 51"/>
              <a:gd name="T70" fmla="*/ 2147483647 w 52"/>
              <a:gd name="T71" fmla="*/ 2147483647 h 51"/>
              <a:gd name="T72" fmla="*/ 2147483647 w 52"/>
              <a:gd name="T73" fmla="*/ 2147483647 h 51"/>
              <a:gd name="T74" fmla="*/ 2147483647 w 52"/>
              <a:gd name="T75" fmla="*/ 2147483647 h 51"/>
              <a:gd name="T76" fmla="*/ 2147483647 w 52"/>
              <a:gd name="T77" fmla="*/ 2147483647 h 51"/>
              <a:gd name="T78" fmla="*/ 2147483647 w 52"/>
              <a:gd name="T79" fmla="*/ 2147483647 h 51"/>
              <a:gd name="T80" fmla="*/ 2147483647 w 52"/>
              <a:gd name="T81" fmla="*/ 2147483647 h 51"/>
              <a:gd name="T82" fmla="*/ 2147483647 w 52"/>
              <a:gd name="T83" fmla="*/ 2147483647 h 51"/>
              <a:gd name="T84" fmla="*/ 2147483647 w 52"/>
              <a:gd name="T85" fmla="*/ 2147483647 h 51"/>
              <a:gd name="T86" fmla="*/ 2147483647 w 52"/>
              <a:gd name="T87" fmla="*/ 2147483647 h 51"/>
              <a:gd name="T88" fmla="*/ 2147483647 w 52"/>
              <a:gd name="T89" fmla="*/ 2147483647 h 51"/>
              <a:gd name="T90" fmla="*/ 0 w 52"/>
              <a:gd name="T91" fmla="*/ 2147483647 h 51"/>
              <a:gd name="T92" fmla="*/ 0 w 52"/>
              <a:gd name="T93" fmla="*/ 2147483647 h 51"/>
              <a:gd name="T94" fmla="*/ 0 w 52"/>
              <a:gd name="T95" fmla="*/ 2147483647 h 51"/>
              <a:gd name="T96" fmla="*/ 0 w 52"/>
              <a:gd name="T97" fmla="*/ 2147483647 h 51"/>
              <a:gd name="T98" fmla="*/ 2147483647 w 52"/>
              <a:gd name="T99" fmla="*/ 2147483647 h 51"/>
              <a:gd name="T100" fmla="*/ 2147483647 w 52"/>
              <a:gd name="T101" fmla="*/ 2147483647 h 51"/>
              <a:gd name="T102" fmla="*/ 2147483647 w 52"/>
              <a:gd name="T103" fmla="*/ 2147483647 h 51"/>
              <a:gd name="T104" fmla="*/ 2147483647 w 52"/>
              <a:gd name="T105" fmla="*/ 2147483647 h 51"/>
              <a:gd name="T106" fmla="*/ 2147483647 w 52"/>
              <a:gd name="T107" fmla="*/ 2147483647 h 51"/>
              <a:gd name="T108" fmla="*/ 2147483647 w 52"/>
              <a:gd name="T109" fmla="*/ 2147483647 h 51"/>
              <a:gd name="T110" fmla="*/ 2147483647 w 52"/>
              <a:gd name="T111" fmla="*/ 2147483647 h 51"/>
              <a:gd name="T112" fmla="*/ 2147483647 w 52"/>
              <a:gd name="T113" fmla="*/ 2147483647 h 5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
              <a:gd name="T172" fmla="*/ 0 h 51"/>
              <a:gd name="T173" fmla="*/ 52 w 52"/>
              <a:gd name="T174" fmla="*/ 51 h 5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 h="51">
                <a:moveTo>
                  <a:pt x="13" y="49"/>
                </a:moveTo>
                <a:lnTo>
                  <a:pt x="18" y="51"/>
                </a:lnTo>
                <a:lnTo>
                  <a:pt x="24" y="51"/>
                </a:lnTo>
                <a:lnTo>
                  <a:pt x="28" y="51"/>
                </a:lnTo>
                <a:lnTo>
                  <a:pt x="34" y="48"/>
                </a:lnTo>
                <a:lnTo>
                  <a:pt x="38" y="45"/>
                </a:lnTo>
                <a:lnTo>
                  <a:pt x="43" y="42"/>
                </a:lnTo>
                <a:lnTo>
                  <a:pt x="46" y="38"/>
                </a:lnTo>
                <a:lnTo>
                  <a:pt x="49" y="33"/>
                </a:lnTo>
                <a:lnTo>
                  <a:pt x="50" y="30"/>
                </a:lnTo>
                <a:lnTo>
                  <a:pt x="52" y="27"/>
                </a:lnTo>
                <a:lnTo>
                  <a:pt x="52" y="24"/>
                </a:lnTo>
                <a:lnTo>
                  <a:pt x="52" y="21"/>
                </a:lnTo>
                <a:lnTo>
                  <a:pt x="52" y="18"/>
                </a:lnTo>
                <a:lnTo>
                  <a:pt x="52" y="14"/>
                </a:lnTo>
                <a:lnTo>
                  <a:pt x="52" y="11"/>
                </a:lnTo>
                <a:lnTo>
                  <a:pt x="52" y="8"/>
                </a:lnTo>
                <a:lnTo>
                  <a:pt x="52" y="6"/>
                </a:lnTo>
                <a:lnTo>
                  <a:pt x="52" y="5"/>
                </a:lnTo>
                <a:lnTo>
                  <a:pt x="52" y="3"/>
                </a:lnTo>
                <a:lnTo>
                  <a:pt x="52" y="2"/>
                </a:lnTo>
                <a:lnTo>
                  <a:pt x="50" y="0"/>
                </a:lnTo>
                <a:lnTo>
                  <a:pt x="49" y="0"/>
                </a:lnTo>
                <a:lnTo>
                  <a:pt x="47" y="0"/>
                </a:lnTo>
                <a:lnTo>
                  <a:pt x="46" y="0"/>
                </a:lnTo>
                <a:lnTo>
                  <a:pt x="44" y="0"/>
                </a:lnTo>
                <a:lnTo>
                  <a:pt x="43" y="0"/>
                </a:lnTo>
                <a:lnTo>
                  <a:pt x="41" y="0"/>
                </a:lnTo>
                <a:lnTo>
                  <a:pt x="40" y="0"/>
                </a:lnTo>
                <a:lnTo>
                  <a:pt x="38" y="2"/>
                </a:lnTo>
                <a:lnTo>
                  <a:pt x="35" y="6"/>
                </a:lnTo>
                <a:lnTo>
                  <a:pt x="31" y="9"/>
                </a:lnTo>
                <a:lnTo>
                  <a:pt x="28" y="12"/>
                </a:lnTo>
                <a:lnTo>
                  <a:pt x="24" y="17"/>
                </a:lnTo>
                <a:lnTo>
                  <a:pt x="21" y="20"/>
                </a:lnTo>
                <a:lnTo>
                  <a:pt x="16" y="23"/>
                </a:lnTo>
                <a:lnTo>
                  <a:pt x="12" y="24"/>
                </a:lnTo>
                <a:lnTo>
                  <a:pt x="6" y="27"/>
                </a:lnTo>
                <a:lnTo>
                  <a:pt x="4" y="29"/>
                </a:lnTo>
                <a:lnTo>
                  <a:pt x="3" y="29"/>
                </a:lnTo>
                <a:lnTo>
                  <a:pt x="1" y="30"/>
                </a:lnTo>
                <a:lnTo>
                  <a:pt x="1" y="32"/>
                </a:lnTo>
                <a:lnTo>
                  <a:pt x="0" y="33"/>
                </a:lnTo>
                <a:lnTo>
                  <a:pt x="0" y="36"/>
                </a:lnTo>
                <a:lnTo>
                  <a:pt x="0" y="38"/>
                </a:lnTo>
                <a:lnTo>
                  <a:pt x="0" y="39"/>
                </a:lnTo>
                <a:lnTo>
                  <a:pt x="1" y="40"/>
                </a:lnTo>
                <a:lnTo>
                  <a:pt x="1" y="42"/>
                </a:lnTo>
                <a:lnTo>
                  <a:pt x="3" y="43"/>
                </a:lnTo>
                <a:lnTo>
                  <a:pt x="4" y="45"/>
                </a:lnTo>
                <a:lnTo>
                  <a:pt x="7" y="48"/>
                </a:lnTo>
                <a:lnTo>
                  <a:pt x="9" y="48"/>
                </a:lnTo>
                <a:lnTo>
                  <a:pt x="10" y="49"/>
                </a:lnTo>
                <a:lnTo>
                  <a:pt x="13" y="49"/>
                </a:lnTo>
              </a:path>
            </a:pathLst>
          </a:custGeom>
          <a:solidFill>
            <a:srgbClr val="FFFF00"/>
          </a:solidFill>
          <a:ln w="4763">
            <a:solidFill>
              <a:srgbClr val="990000"/>
            </a:solidFill>
            <a:round/>
            <a:headEnd/>
            <a:tailEnd/>
          </a:ln>
        </p:spPr>
        <p:txBody>
          <a:bodyPr/>
          <a:lstStyle/>
          <a:p>
            <a:endParaRPr lang="en-US"/>
          </a:p>
        </p:txBody>
      </p:sp>
      <p:sp>
        <p:nvSpPr>
          <p:cNvPr id="53396" name="Freeform 147"/>
          <p:cNvSpPr>
            <a:spLocks/>
          </p:cNvSpPr>
          <p:nvPr/>
        </p:nvSpPr>
        <p:spPr bwMode="auto">
          <a:xfrm>
            <a:off x="6249989" y="4594228"/>
            <a:ext cx="80963" cy="79375"/>
          </a:xfrm>
          <a:custGeom>
            <a:avLst/>
            <a:gdLst>
              <a:gd name="T0" fmla="*/ 0 w 57"/>
              <a:gd name="T1" fmla="*/ 2147483647 h 50"/>
              <a:gd name="T2" fmla="*/ 2147483647 w 57"/>
              <a:gd name="T3" fmla="*/ 2147483647 h 50"/>
              <a:gd name="T4" fmla="*/ 2147483647 w 57"/>
              <a:gd name="T5" fmla="*/ 2147483647 h 50"/>
              <a:gd name="T6" fmla="*/ 2147483647 w 57"/>
              <a:gd name="T7" fmla="*/ 2147483647 h 50"/>
              <a:gd name="T8" fmla="*/ 2147483647 w 57"/>
              <a:gd name="T9" fmla="*/ 2147483647 h 50"/>
              <a:gd name="T10" fmla="*/ 2147483647 w 57"/>
              <a:gd name="T11" fmla="*/ 2147483647 h 50"/>
              <a:gd name="T12" fmla="*/ 2147483647 w 57"/>
              <a:gd name="T13" fmla="*/ 2147483647 h 50"/>
              <a:gd name="T14" fmla="*/ 2147483647 w 57"/>
              <a:gd name="T15" fmla="*/ 2147483647 h 50"/>
              <a:gd name="T16" fmla="*/ 2147483647 w 57"/>
              <a:gd name="T17" fmla="*/ 2147483647 h 50"/>
              <a:gd name="T18" fmla="*/ 2147483647 w 57"/>
              <a:gd name="T19" fmla="*/ 2147483647 h 50"/>
              <a:gd name="T20" fmla="*/ 2147483647 w 57"/>
              <a:gd name="T21" fmla="*/ 2147483647 h 50"/>
              <a:gd name="T22" fmla="*/ 2147483647 w 57"/>
              <a:gd name="T23" fmla="*/ 2147483647 h 50"/>
              <a:gd name="T24" fmla="*/ 2147483647 w 57"/>
              <a:gd name="T25" fmla="*/ 2147483647 h 50"/>
              <a:gd name="T26" fmla="*/ 2147483647 w 57"/>
              <a:gd name="T27" fmla="*/ 2147483647 h 50"/>
              <a:gd name="T28" fmla="*/ 2147483647 w 57"/>
              <a:gd name="T29" fmla="*/ 2147483647 h 50"/>
              <a:gd name="T30" fmla="*/ 2147483647 w 57"/>
              <a:gd name="T31" fmla="*/ 2147483647 h 50"/>
              <a:gd name="T32" fmla="*/ 2147483647 w 57"/>
              <a:gd name="T33" fmla="*/ 2147483647 h 50"/>
              <a:gd name="T34" fmla="*/ 2147483647 w 57"/>
              <a:gd name="T35" fmla="*/ 2147483647 h 50"/>
              <a:gd name="T36" fmla="*/ 2147483647 w 57"/>
              <a:gd name="T37" fmla="*/ 2147483647 h 50"/>
              <a:gd name="T38" fmla="*/ 2147483647 w 57"/>
              <a:gd name="T39" fmla="*/ 2147483647 h 50"/>
              <a:gd name="T40" fmla="*/ 2147483647 w 57"/>
              <a:gd name="T41" fmla="*/ 2147483647 h 50"/>
              <a:gd name="T42" fmla="*/ 2147483647 w 57"/>
              <a:gd name="T43" fmla="*/ 2147483647 h 50"/>
              <a:gd name="T44" fmla="*/ 2147483647 w 57"/>
              <a:gd name="T45" fmla="*/ 2147483647 h 50"/>
              <a:gd name="T46" fmla="*/ 2147483647 w 57"/>
              <a:gd name="T47" fmla="*/ 2147483647 h 50"/>
              <a:gd name="T48" fmla="*/ 2147483647 w 57"/>
              <a:gd name="T49" fmla="*/ 2147483647 h 50"/>
              <a:gd name="T50" fmla="*/ 2147483647 w 57"/>
              <a:gd name="T51" fmla="*/ 2147483647 h 50"/>
              <a:gd name="T52" fmla="*/ 2147483647 w 57"/>
              <a:gd name="T53" fmla="*/ 2147483647 h 50"/>
              <a:gd name="T54" fmla="*/ 2147483647 w 57"/>
              <a:gd name="T55" fmla="*/ 2147483647 h 50"/>
              <a:gd name="T56" fmla="*/ 2147483647 w 57"/>
              <a:gd name="T57" fmla="*/ 2147483647 h 50"/>
              <a:gd name="T58" fmla="*/ 2147483647 w 57"/>
              <a:gd name="T59" fmla="*/ 2147483647 h 50"/>
              <a:gd name="T60" fmla="*/ 2147483647 w 57"/>
              <a:gd name="T61" fmla="*/ 2147483647 h 50"/>
              <a:gd name="T62" fmla="*/ 2147483647 w 57"/>
              <a:gd name="T63" fmla="*/ 2147483647 h 50"/>
              <a:gd name="T64" fmla="*/ 2147483647 w 57"/>
              <a:gd name="T65" fmla="*/ 2147483647 h 50"/>
              <a:gd name="T66" fmla="*/ 2147483647 w 57"/>
              <a:gd name="T67" fmla="*/ 2147483647 h 50"/>
              <a:gd name="T68" fmla="*/ 2147483647 w 57"/>
              <a:gd name="T69" fmla="*/ 2147483647 h 50"/>
              <a:gd name="T70" fmla="*/ 2147483647 w 57"/>
              <a:gd name="T71" fmla="*/ 2147483647 h 50"/>
              <a:gd name="T72" fmla="*/ 2147483647 w 57"/>
              <a:gd name="T73" fmla="*/ 2147483647 h 50"/>
              <a:gd name="T74" fmla="*/ 2147483647 w 57"/>
              <a:gd name="T75" fmla="*/ 2147483647 h 50"/>
              <a:gd name="T76" fmla="*/ 2147483647 w 57"/>
              <a:gd name="T77" fmla="*/ 2147483647 h 50"/>
              <a:gd name="T78" fmla="*/ 2147483647 w 57"/>
              <a:gd name="T79" fmla="*/ 2147483647 h 50"/>
              <a:gd name="T80" fmla="*/ 2147483647 w 57"/>
              <a:gd name="T81" fmla="*/ 2147483647 h 50"/>
              <a:gd name="T82" fmla="*/ 2147483647 w 57"/>
              <a:gd name="T83" fmla="*/ 2147483647 h 50"/>
              <a:gd name="T84" fmla="*/ 2147483647 w 57"/>
              <a:gd name="T85" fmla="*/ 2147483647 h 50"/>
              <a:gd name="T86" fmla="*/ 2147483647 w 57"/>
              <a:gd name="T87" fmla="*/ 2147483647 h 50"/>
              <a:gd name="T88" fmla="*/ 2147483647 w 57"/>
              <a:gd name="T89" fmla="*/ 2147483647 h 50"/>
              <a:gd name="T90" fmla="*/ 2147483647 w 57"/>
              <a:gd name="T91" fmla="*/ 2147483647 h 50"/>
              <a:gd name="T92" fmla="*/ 2147483647 w 57"/>
              <a:gd name="T93" fmla="*/ 0 h 50"/>
              <a:gd name="T94" fmla="*/ 2147483647 w 57"/>
              <a:gd name="T95" fmla="*/ 0 h 50"/>
              <a:gd name="T96" fmla="*/ 2147483647 w 57"/>
              <a:gd name="T97" fmla="*/ 2147483647 h 50"/>
              <a:gd name="T98" fmla="*/ 2147483647 w 57"/>
              <a:gd name="T99" fmla="*/ 2147483647 h 50"/>
              <a:gd name="T100" fmla="*/ 2147483647 w 57"/>
              <a:gd name="T101" fmla="*/ 2147483647 h 50"/>
              <a:gd name="T102" fmla="*/ 2147483647 w 57"/>
              <a:gd name="T103" fmla="*/ 2147483647 h 50"/>
              <a:gd name="T104" fmla="*/ 2147483647 w 57"/>
              <a:gd name="T105" fmla="*/ 2147483647 h 50"/>
              <a:gd name="T106" fmla="*/ 2147483647 w 57"/>
              <a:gd name="T107" fmla="*/ 2147483647 h 50"/>
              <a:gd name="T108" fmla="*/ 2147483647 w 57"/>
              <a:gd name="T109" fmla="*/ 2147483647 h 50"/>
              <a:gd name="T110" fmla="*/ 2147483647 w 57"/>
              <a:gd name="T111" fmla="*/ 2147483647 h 50"/>
              <a:gd name="T112" fmla="*/ 0 w 57"/>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50"/>
              <a:gd name="T173" fmla="*/ 57 w 57"/>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50">
                <a:moveTo>
                  <a:pt x="0" y="28"/>
                </a:moveTo>
                <a:lnTo>
                  <a:pt x="3" y="31"/>
                </a:lnTo>
                <a:lnTo>
                  <a:pt x="6" y="32"/>
                </a:lnTo>
                <a:lnTo>
                  <a:pt x="9" y="35"/>
                </a:lnTo>
                <a:lnTo>
                  <a:pt x="10" y="40"/>
                </a:lnTo>
                <a:lnTo>
                  <a:pt x="12" y="43"/>
                </a:lnTo>
                <a:lnTo>
                  <a:pt x="15" y="46"/>
                </a:lnTo>
                <a:lnTo>
                  <a:pt x="16" y="49"/>
                </a:lnTo>
                <a:lnTo>
                  <a:pt x="20" y="50"/>
                </a:lnTo>
                <a:lnTo>
                  <a:pt x="22" y="50"/>
                </a:lnTo>
                <a:lnTo>
                  <a:pt x="23" y="50"/>
                </a:lnTo>
                <a:lnTo>
                  <a:pt x="25" y="50"/>
                </a:lnTo>
                <a:lnTo>
                  <a:pt x="25" y="49"/>
                </a:lnTo>
                <a:lnTo>
                  <a:pt x="26" y="49"/>
                </a:lnTo>
                <a:lnTo>
                  <a:pt x="29" y="50"/>
                </a:lnTo>
                <a:lnTo>
                  <a:pt x="32" y="49"/>
                </a:lnTo>
                <a:lnTo>
                  <a:pt x="35" y="49"/>
                </a:lnTo>
                <a:lnTo>
                  <a:pt x="37" y="49"/>
                </a:lnTo>
                <a:lnTo>
                  <a:pt x="40" y="47"/>
                </a:lnTo>
                <a:lnTo>
                  <a:pt x="43" y="46"/>
                </a:lnTo>
                <a:lnTo>
                  <a:pt x="44" y="44"/>
                </a:lnTo>
                <a:lnTo>
                  <a:pt x="47" y="43"/>
                </a:lnTo>
                <a:lnTo>
                  <a:pt x="49" y="41"/>
                </a:lnTo>
                <a:lnTo>
                  <a:pt x="49" y="40"/>
                </a:lnTo>
                <a:lnTo>
                  <a:pt x="49" y="38"/>
                </a:lnTo>
                <a:lnTo>
                  <a:pt x="50" y="35"/>
                </a:lnTo>
                <a:lnTo>
                  <a:pt x="52" y="34"/>
                </a:lnTo>
                <a:lnTo>
                  <a:pt x="55" y="34"/>
                </a:lnTo>
                <a:lnTo>
                  <a:pt x="56" y="32"/>
                </a:lnTo>
                <a:lnTo>
                  <a:pt x="57" y="31"/>
                </a:lnTo>
                <a:lnTo>
                  <a:pt x="57" y="29"/>
                </a:lnTo>
                <a:lnTo>
                  <a:pt x="57" y="28"/>
                </a:lnTo>
                <a:lnTo>
                  <a:pt x="57" y="26"/>
                </a:lnTo>
                <a:lnTo>
                  <a:pt x="53" y="20"/>
                </a:lnTo>
                <a:lnTo>
                  <a:pt x="49" y="14"/>
                </a:lnTo>
                <a:lnTo>
                  <a:pt x="43" y="9"/>
                </a:lnTo>
                <a:lnTo>
                  <a:pt x="37" y="4"/>
                </a:lnTo>
                <a:lnTo>
                  <a:pt x="29" y="1"/>
                </a:lnTo>
                <a:lnTo>
                  <a:pt x="22" y="0"/>
                </a:lnTo>
                <a:lnTo>
                  <a:pt x="16" y="0"/>
                </a:lnTo>
                <a:lnTo>
                  <a:pt x="9" y="3"/>
                </a:lnTo>
                <a:lnTo>
                  <a:pt x="7" y="4"/>
                </a:lnTo>
                <a:lnTo>
                  <a:pt x="6" y="7"/>
                </a:lnTo>
                <a:lnTo>
                  <a:pt x="4" y="10"/>
                </a:lnTo>
                <a:lnTo>
                  <a:pt x="4" y="13"/>
                </a:lnTo>
                <a:lnTo>
                  <a:pt x="4" y="17"/>
                </a:lnTo>
                <a:lnTo>
                  <a:pt x="3" y="20"/>
                </a:lnTo>
                <a:lnTo>
                  <a:pt x="1" y="25"/>
                </a:lnTo>
                <a:lnTo>
                  <a:pt x="0"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97" name="Freeform 148"/>
          <p:cNvSpPr>
            <a:spLocks/>
          </p:cNvSpPr>
          <p:nvPr/>
        </p:nvSpPr>
        <p:spPr bwMode="auto">
          <a:xfrm>
            <a:off x="6249989" y="4594228"/>
            <a:ext cx="80963" cy="79375"/>
          </a:xfrm>
          <a:custGeom>
            <a:avLst/>
            <a:gdLst>
              <a:gd name="T0" fmla="*/ 0 w 57"/>
              <a:gd name="T1" fmla="*/ 2147483647 h 50"/>
              <a:gd name="T2" fmla="*/ 2147483647 w 57"/>
              <a:gd name="T3" fmla="*/ 2147483647 h 50"/>
              <a:gd name="T4" fmla="*/ 2147483647 w 57"/>
              <a:gd name="T5" fmla="*/ 2147483647 h 50"/>
              <a:gd name="T6" fmla="*/ 2147483647 w 57"/>
              <a:gd name="T7" fmla="*/ 2147483647 h 50"/>
              <a:gd name="T8" fmla="*/ 2147483647 w 57"/>
              <a:gd name="T9" fmla="*/ 2147483647 h 50"/>
              <a:gd name="T10" fmla="*/ 2147483647 w 57"/>
              <a:gd name="T11" fmla="*/ 2147483647 h 50"/>
              <a:gd name="T12" fmla="*/ 2147483647 w 57"/>
              <a:gd name="T13" fmla="*/ 2147483647 h 50"/>
              <a:gd name="T14" fmla="*/ 2147483647 w 57"/>
              <a:gd name="T15" fmla="*/ 2147483647 h 50"/>
              <a:gd name="T16" fmla="*/ 2147483647 w 57"/>
              <a:gd name="T17" fmla="*/ 2147483647 h 50"/>
              <a:gd name="T18" fmla="*/ 2147483647 w 57"/>
              <a:gd name="T19" fmla="*/ 2147483647 h 50"/>
              <a:gd name="T20" fmla="*/ 2147483647 w 57"/>
              <a:gd name="T21" fmla="*/ 2147483647 h 50"/>
              <a:gd name="T22" fmla="*/ 2147483647 w 57"/>
              <a:gd name="T23" fmla="*/ 2147483647 h 50"/>
              <a:gd name="T24" fmla="*/ 2147483647 w 57"/>
              <a:gd name="T25" fmla="*/ 2147483647 h 50"/>
              <a:gd name="T26" fmla="*/ 2147483647 w 57"/>
              <a:gd name="T27" fmla="*/ 2147483647 h 50"/>
              <a:gd name="T28" fmla="*/ 2147483647 w 57"/>
              <a:gd name="T29" fmla="*/ 2147483647 h 50"/>
              <a:gd name="T30" fmla="*/ 2147483647 w 57"/>
              <a:gd name="T31" fmla="*/ 2147483647 h 50"/>
              <a:gd name="T32" fmla="*/ 2147483647 w 57"/>
              <a:gd name="T33" fmla="*/ 2147483647 h 50"/>
              <a:gd name="T34" fmla="*/ 2147483647 w 57"/>
              <a:gd name="T35" fmla="*/ 2147483647 h 50"/>
              <a:gd name="T36" fmla="*/ 2147483647 w 57"/>
              <a:gd name="T37" fmla="*/ 2147483647 h 50"/>
              <a:gd name="T38" fmla="*/ 2147483647 w 57"/>
              <a:gd name="T39" fmla="*/ 2147483647 h 50"/>
              <a:gd name="T40" fmla="*/ 2147483647 w 57"/>
              <a:gd name="T41" fmla="*/ 2147483647 h 50"/>
              <a:gd name="T42" fmla="*/ 2147483647 w 57"/>
              <a:gd name="T43" fmla="*/ 2147483647 h 50"/>
              <a:gd name="T44" fmla="*/ 2147483647 w 57"/>
              <a:gd name="T45" fmla="*/ 2147483647 h 50"/>
              <a:gd name="T46" fmla="*/ 2147483647 w 57"/>
              <a:gd name="T47" fmla="*/ 2147483647 h 50"/>
              <a:gd name="T48" fmla="*/ 2147483647 w 57"/>
              <a:gd name="T49" fmla="*/ 2147483647 h 50"/>
              <a:gd name="T50" fmla="*/ 2147483647 w 57"/>
              <a:gd name="T51" fmla="*/ 2147483647 h 50"/>
              <a:gd name="T52" fmla="*/ 2147483647 w 57"/>
              <a:gd name="T53" fmla="*/ 2147483647 h 50"/>
              <a:gd name="T54" fmla="*/ 2147483647 w 57"/>
              <a:gd name="T55" fmla="*/ 2147483647 h 50"/>
              <a:gd name="T56" fmla="*/ 2147483647 w 57"/>
              <a:gd name="T57" fmla="*/ 2147483647 h 50"/>
              <a:gd name="T58" fmla="*/ 2147483647 w 57"/>
              <a:gd name="T59" fmla="*/ 2147483647 h 50"/>
              <a:gd name="T60" fmla="*/ 2147483647 w 57"/>
              <a:gd name="T61" fmla="*/ 2147483647 h 50"/>
              <a:gd name="T62" fmla="*/ 2147483647 w 57"/>
              <a:gd name="T63" fmla="*/ 2147483647 h 50"/>
              <a:gd name="T64" fmla="*/ 2147483647 w 57"/>
              <a:gd name="T65" fmla="*/ 2147483647 h 50"/>
              <a:gd name="T66" fmla="*/ 2147483647 w 57"/>
              <a:gd name="T67" fmla="*/ 2147483647 h 50"/>
              <a:gd name="T68" fmla="*/ 2147483647 w 57"/>
              <a:gd name="T69" fmla="*/ 2147483647 h 50"/>
              <a:gd name="T70" fmla="*/ 2147483647 w 57"/>
              <a:gd name="T71" fmla="*/ 2147483647 h 50"/>
              <a:gd name="T72" fmla="*/ 2147483647 w 57"/>
              <a:gd name="T73" fmla="*/ 2147483647 h 50"/>
              <a:gd name="T74" fmla="*/ 2147483647 w 57"/>
              <a:gd name="T75" fmla="*/ 2147483647 h 50"/>
              <a:gd name="T76" fmla="*/ 2147483647 w 57"/>
              <a:gd name="T77" fmla="*/ 2147483647 h 50"/>
              <a:gd name="T78" fmla="*/ 2147483647 w 57"/>
              <a:gd name="T79" fmla="*/ 2147483647 h 50"/>
              <a:gd name="T80" fmla="*/ 2147483647 w 57"/>
              <a:gd name="T81" fmla="*/ 2147483647 h 50"/>
              <a:gd name="T82" fmla="*/ 2147483647 w 57"/>
              <a:gd name="T83" fmla="*/ 2147483647 h 50"/>
              <a:gd name="T84" fmla="*/ 2147483647 w 57"/>
              <a:gd name="T85" fmla="*/ 2147483647 h 50"/>
              <a:gd name="T86" fmla="*/ 2147483647 w 57"/>
              <a:gd name="T87" fmla="*/ 2147483647 h 50"/>
              <a:gd name="T88" fmla="*/ 2147483647 w 57"/>
              <a:gd name="T89" fmla="*/ 2147483647 h 50"/>
              <a:gd name="T90" fmla="*/ 2147483647 w 57"/>
              <a:gd name="T91" fmla="*/ 2147483647 h 50"/>
              <a:gd name="T92" fmla="*/ 2147483647 w 57"/>
              <a:gd name="T93" fmla="*/ 0 h 50"/>
              <a:gd name="T94" fmla="*/ 2147483647 w 57"/>
              <a:gd name="T95" fmla="*/ 0 h 50"/>
              <a:gd name="T96" fmla="*/ 2147483647 w 57"/>
              <a:gd name="T97" fmla="*/ 2147483647 h 50"/>
              <a:gd name="T98" fmla="*/ 2147483647 w 57"/>
              <a:gd name="T99" fmla="*/ 2147483647 h 50"/>
              <a:gd name="T100" fmla="*/ 2147483647 w 57"/>
              <a:gd name="T101" fmla="*/ 2147483647 h 50"/>
              <a:gd name="T102" fmla="*/ 2147483647 w 57"/>
              <a:gd name="T103" fmla="*/ 2147483647 h 50"/>
              <a:gd name="T104" fmla="*/ 2147483647 w 57"/>
              <a:gd name="T105" fmla="*/ 2147483647 h 50"/>
              <a:gd name="T106" fmla="*/ 2147483647 w 57"/>
              <a:gd name="T107" fmla="*/ 2147483647 h 50"/>
              <a:gd name="T108" fmla="*/ 2147483647 w 57"/>
              <a:gd name="T109" fmla="*/ 2147483647 h 50"/>
              <a:gd name="T110" fmla="*/ 2147483647 w 57"/>
              <a:gd name="T111" fmla="*/ 2147483647 h 50"/>
              <a:gd name="T112" fmla="*/ 0 w 57"/>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50"/>
              <a:gd name="T173" fmla="*/ 57 w 57"/>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50">
                <a:moveTo>
                  <a:pt x="0" y="28"/>
                </a:moveTo>
                <a:lnTo>
                  <a:pt x="3" y="31"/>
                </a:lnTo>
                <a:lnTo>
                  <a:pt x="6" y="32"/>
                </a:lnTo>
                <a:lnTo>
                  <a:pt x="9" y="35"/>
                </a:lnTo>
                <a:lnTo>
                  <a:pt x="10" y="40"/>
                </a:lnTo>
                <a:lnTo>
                  <a:pt x="12" y="43"/>
                </a:lnTo>
                <a:lnTo>
                  <a:pt x="15" y="46"/>
                </a:lnTo>
                <a:lnTo>
                  <a:pt x="16" y="49"/>
                </a:lnTo>
                <a:lnTo>
                  <a:pt x="20" y="50"/>
                </a:lnTo>
                <a:lnTo>
                  <a:pt x="22" y="50"/>
                </a:lnTo>
                <a:lnTo>
                  <a:pt x="23" y="50"/>
                </a:lnTo>
                <a:lnTo>
                  <a:pt x="25" y="50"/>
                </a:lnTo>
                <a:lnTo>
                  <a:pt x="25" y="49"/>
                </a:lnTo>
                <a:lnTo>
                  <a:pt x="26" y="49"/>
                </a:lnTo>
                <a:lnTo>
                  <a:pt x="29" y="50"/>
                </a:lnTo>
                <a:lnTo>
                  <a:pt x="32" y="49"/>
                </a:lnTo>
                <a:lnTo>
                  <a:pt x="35" y="49"/>
                </a:lnTo>
                <a:lnTo>
                  <a:pt x="37" y="49"/>
                </a:lnTo>
                <a:lnTo>
                  <a:pt x="40" y="47"/>
                </a:lnTo>
                <a:lnTo>
                  <a:pt x="43" y="46"/>
                </a:lnTo>
                <a:lnTo>
                  <a:pt x="44" y="44"/>
                </a:lnTo>
                <a:lnTo>
                  <a:pt x="47" y="43"/>
                </a:lnTo>
                <a:lnTo>
                  <a:pt x="49" y="41"/>
                </a:lnTo>
                <a:lnTo>
                  <a:pt x="49" y="40"/>
                </a:lnTo>
                <a:lnTo>
                  <a:pt x="49" y="38"/>
                </a:lnTo>
                <a:lnTo>
                  <a:pt x="50" y="35"/>
                </a:lnTo>
                <a:lnTo>
                  <a:pt x="52" y="34"/>
                </a:lnTo>
                <a:lnTo>
                  <a:pt x="55" y="34"/>
                </a:lnTo>
                <a:lnTo>
                  <a:pt x="56" y="32"/>
                </a:lnTo>
                <a:lnTo>
                  <a:pt x="57" y="31"/>
                </a:lnTo>
                <a:lnTo>
                  <a:pt x="57" y="29"/>
                </a:lnTo>
                <a:lnTo>
                  <a:pt x="57" y="28"/>
                </a:lnTo>
                <a:lnTo>
                  <a:pt x="57" y="26"/>
                </a:lnTo>
                <a:lnTo>
                  <a:pt x="53" y="20"/>
                </a:lnTo>
                <a:lnTo>
                  <a:pt x="49" y="14"/>
                </a:lnTo>
                <a:lnTo>
                  <a:pt x="43" y="9"/>
                </a:lnTo>
                <a:lnTo>
                  <a:pt x="37" y="4"/>
                </a:lnTo>
                <a:lnTo>
                  <a:pt x="29" y="1"/>
                </a:lnTo>
                <a:lnTo>
                  <a:pt x="22" y="0"/>
                </a:lnTo>
                <a:lnTo>
                  <a:pt x="16" y="0"/>
                </a:lnTo>
                <a:lnTo>
                  <a:pt x="9" y="3"/>
                </a:lnTo>
                <a:lnTo>
                  <a:pt x="7" y="4"/>
                </a:lnTo>
                <a:lnTo>
                  <a:pt x="6" y="7"/>
                </a:lnTo>
                <a:lnTo>
                  <a:pt x="4" y="10"/>
                </a:lnTo>
                <a:lnTo>
                  <a:pt x="4" y="13"/>
                </a:lnTo>
                <a:lnTo>
                  <a:pt x="4" y="17"/>
                </a:lnTo>
                <a:lnTo>
                  <a:pt x="3" y="20"/>
                </a:lnTo>
                <a:lnTo>
                  <a:pt x="1" y="25"/>
                </a:lnTo>
                <a:lnTo>
                  <a:pt x="0" y="28"/>
                </a:lnTo>
              </a:path>
            </a:pathLst>
          </a:custGeom>
          <a:solidFill>
            <a:srgbClr val="FFFF00"/>
          </a:solidFill>
          <a:ln w="1588">
            <a:solidFill>
              <a:srgbClr val="990000"/>
            </a:solidFill>
            <a:round/>
            <a:headEnd/>
            <a:tailEnd/>
          </a:ln>
        </p:spPr>
        <p:txBody>
          <a:bodyPr/>
          <a:lstStyle/>
          <a:p>
            <a:endParaRPr lang="en-US"/>
          </a:p>
        </p:txBody>
      </p:sp>
      <p:sp>
        <p:nvSpPr>
          <p:cNvPr id="53398" name="Freeform 149"/>
          <p:cNvSpPr>
            <a:spLocks/>
          </p:cNvSpPr>
          <p:nvPr/>
        </p:nvSpPr>
        <p:spPr bwMode="auto">
          <a:xfrm>
            <a:off x="6249989" y="4594228"/>
            <a:ext cx="80963" cy="79375"/>
          </a:xfrm>
          <a:custGeom>
            <a:avLst/>
            <a:gdLst>
              <a:gd name="T0" fmla="*/ 0 w 57"/>
              <a:gd name="T1" fmla="*/ 2147483647 h 50"/>
              <a:gd name="T2" fmla="*/ 2147483647 w 57"/>
              <a:gd name="T3" fmla="*/ 2147483647 h 50"/>
              <a:gd name="T4" fmla="*/ 2147483647 w 57"/>
              <a:gd name="T5" fmla="*/ 2147483647 h 50"/>
              <a:gd name="T6" fmla="*/ 2147483647 w 57"/>
              <a:gd name="T7" fmla="*/ 2147483647 h 50"/>
              <a:gd name="T8" fmla="*/ 2147483647 w 57"/>
              <a:gd name="T9" fmla="*/ 2147483647 h 50"/>
              <a:gd name="T10" fmla="*/ 2147483647 w 57"/>
              <a:gd name="T11" fmla="*/ 2147483647 h 50"/>
              <a:gd name="T12" fmla="*/ 2147483647 w 57"/>
              <a:gd name="T13" fmla="*/ 2147483647 h 50"/>
              <a:gd name="T14" fmla="*/ 2147483647 w 57"/>
              <a:gd name="T15" fmla="*/ 2147483647 h 50"/>
              <a:gd name="T16" fmla="*/ 2147483647 w 57"/>
              <a:gd name="T17" fmla="*/ 2147483647 h 50"/>
              <a:gd name="T18" fmla="*/ 2147483647 w 57"/>
              <a:gd name="T19" fmla="*/ 2147483647 h 50"/>
              <a:gd name="T20" fmla="*/ 2147483647 w 57"/>
              <a:gd name="T21" fmla="*/ 2147483647 h 50"/>
              <a:gd name="T22" fmla="*/ 2147483647 w 57"/>
              <a:gd name="T23" fmla="*/ 2147483647 h 50"/>
              <a:gd name="T24" fmla="*/ 2147483647 w 57"/>
              <a:gd name="T25" fmla="*/ 2147483647 h 50"/>
              <a:gd name="T26" fmla="*/ 2147483647 w 57"/>
              <a:gd name="T27" fmla="*/ 2147483647 h 50"/>
              <a:gd name="T28" fmla="*/ 2147483647 w 57"/>
              <a:gd name="T29" fmla="*/ 2147483647 h 50"/>
              <a:gd name="T30" fmla="*/ 2147483647 w 57"/>
              <a:gd name="T31" fmla="*/ 2147483647 h 50"/>
              <a:gd name="T32" fmla="*/ 2147483647 w 57"/>
              <a:gd name="T33" fmla="*/ 2147483647 h 50"/>
              <a:gd name="T34" fmla="*/ 2147483647 w 57"/>
              <a:gd name="T35" fmla="*/ 2147483647 h 50"/>
              <a:gd name="T36" fmla="*/ 2147483647 w 57"/>
              <a:gd name="T37" fmla="*/ 2147483647 h 50"/>
              <a:gd name="T38" fmla="*/ 2147483647 w 57"/>
              <a:gd name="T39" fmla="*/ 2147483647 h 50"/>
              <a:gd name="T40" fmla="*/ 2147483647 w 57"/>
              <a:gd name="T41" fmla="*/ 2147483647 h 50"/>
              <a:gd name="T42" fmla="*/ 2147483647 w 57"/>
              <a:gd name="T43" fmla="*/ 2147483647 h 50"/>
              <a:gd name="T44" fmla="*/ 2147483647 w 57"/>
              <a:gd name="T45" fmla="*/ 2147483647 h 50"/>
              <a:gd name="T46" fmla="*/ 2147483647 w 57"/>
              <a:gd name="T47" fmla="*/ 2147483647 h 50"/>
              <a:gd name="T48" fmla="*/ 2147483647 w 57"/>
              <a:gd name="T49" fmla="*/ 2147483647 h 50"/>
              <a:gd name="T50" fmla="*/ 2147483647 w 57"/>
              <a:gd name="T51" fmla="*/ 2147483647 h 50"/>
              <a:gd name="T52" fmla="*/ 2147483647 w 57"/>
              <a:gd name="T53" fmla="*/ 2147483647 h 50"/>
              <a:gd name="T54" fmla="*/ 2147483647 w 57"/>
              <a:gd name="T55" fmla="*/ 2147483647 h 50"/>
              <a:gd name="T56" fmla="*/ 2147483647 w 57"/>
              <a:gd name="T57" fmla="*/ 2147483647 h 50"/>
              <a:gd name="T58" fmla="*/ 2147483647 w 57"/>
              <a:gd name="T59" fmla="*/ 2147483647 h 50"/>
              <a:gd name="T60" fmla="*/ 2147483647 w 57"/>
              <a:gd name="T61" fmla="*/ 2147483647 h 50"/>
              <a:gd name="T62" fmla="*/ 2147483647 w 57"/>
              <a:gd name="T63" fmla="*/ 2147483647 h 50"/>
              <a:gd name="T64" fmla="*/ 2147483647 w 57"/>
              <a:gd name="T65" fmla="*/ 2147483647 h 50"/>
              <a:gd name="T66" fmla="*/ 2147483647 w 57"/>
              <a:gd name="T67" fmla="*/ 2147483647 h 50"/>
              <a:gd name="T68" fmla="*/ 2147483647 w 57"/>
              <a:gd name="T69" fmla="*/ 2147483647 h 50"/>
              <a:gd name="T70" fmla="*/ 2147483647 w 57"/>
              <a:gd name="T71" fmla="*/ 2147483647 h 50"/>
              <a:gd name="T72" fmla="*/ 2147483647 w 57"/>
              <a:gd name="T73" fmla="*/ 2147483647 h 50"/>
              <a:gd name="T74" fmla="*/ 2147483647 w 57"/>
              <a:gd name="T75" fmla="*/ 2147483647 h 50"/>
              <a:gd name="T76" fmla="*/ 2147483647 w 57"/>
              <a:gd name="T77" fmla="*/ 2147483647 h 50"/>
              <a:gd name="T78" fmla="*/ 2147483647 w 57"/>
              <a:gd name="T79" fmla="*/ 2147483647 h 50"/>
              <a:gd name="T80" fmla="*/ 2147483647 w 57"/>
              <a:gd name="T81" fmla="*/ 2147483647 h 50"/>
              <a:gd name="T82" fmla="*/ 2147483647 w 57"/>
              <a:gd name="T83" fmla="*/ 2147483647 h 50"/>
              <a:gd name="T84" fmla="*/ 2147483647 w 57"/>
              <a:gd name="T85" fmla="*/ 2147483647 h 50"/>
              <a:gd name="T86" fmla="*/ 2147483647 w 57"/>
              <a:gd name="T87" fmla="*/ 2147483647 h 50"/>
              <a:gd name="T88" fmla="*/ 2147483647 w 57"/>
              <a:gd name="T89" fmla="*/ 2147483647 h 50"/>
              <a:gd name="T90" fmla="*/ 2147483647 w 57"/>
              <a:gd name="T91" fmla="*/ 2147483647 h 50"/>
              <a:gd name="T92" fmla="*/ 2147483647 w 57"/>
              <a:gd name="T93" fmla="*/ 0 h 50"/>
              <a:gd name="T94" fmla="*/ 2147483647 w 57"/>
              <a:gd name="T95" fmla="*/ 0 h 50"/>
              <a:gd name="T96" fmla="*/ 2147483647 w 57"/>
              <a:gd name="T97" fmla="*/ 2147483647 h 50"/>
              <a:gd name="T98" fmla="*/ 2147483647 w 57"/>
              <a:gd name="T99" fmla="*/ 2147483647 h 50"/>
              <a:gd name="T100" fmla="*/ 2147483647 w 57"/>
              <a:gd name="T101" fmla="*/ 2147483647 h 50"/>
              <a:gd name="T102" fmla="*/ 2147483647 w 57"/>
              <a:gd name="T103" fmla="*/ 2147483647 h 50"/>
              <a:gd name="T104" fmla="*/ 2147483647 w 57"/>
              <a:gd name="T105" fmla="*/ 2147483647 h 50"/>
              <a:gd name="T106" fmla="*/ 2147483647 w 57"/>
              <a:gd name="T107" fmla="*/ 2147483647 h 50"/>
              <a:gd name="T108" fmla="*/ 2147483647 w 57"/>
              <a:gd name="T109" fmla="*/ 2147483647 h 50"/>
              <a:gd name="T110" fmla="*/ 2147483647 w 57"/>
              <a:gd name="T111" fmla="*/ 2147483647 h 50"/>
              <a:gd name="T112" fmla="*/ 0 w 57"/>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50"/>
              <a:gd name="T173" fmla="*/ 57 w 57"/>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50">
                <a:moveTo>
                  <a:pt x="0" y="28"/>
                </a:moveTo>
                <a:lnTo>
                  <a:pt x="3" y="31"/>
                </a:lnTo>
                <a:lnTo>
                  <a:pt x="6" y="32"/>
                </a:lnTo>
                <a:lnTo>
                  <a:pt x="9" y="35"/>
                </a:lnTo>
                <a:lnTo>
                  <a:pt x="10" y="40"/>
                </a:lnTo>
                <a:lnTo>
                  <a:pt x="12" y="43"/>
                </a:lnTo>
                <a:lnTo>
                  <a:pt x="15" y="46"/>
                </a:lnTo>
                <a:lnTo>
                  <a:pt x="16" y="49"/>
                </a:lnTo>
                <a:lnTo>
                  <a:pt x="20" y="50"/>
                </a:lnTo>
                <a:lnTo>
                  <a:pt x="22" y="50"/>
                </a:lnTo>
                <a:lnTo>
                  <a:pt x="23" y="50"/>
                </a:lnTo>
                <a:lnTo>
                  <a:pt x="25" y="50"/>
                </a:lnTo>
                <a:lnTo>
                  <a:pt x="25" y="49"/>
                </a:lnTo>
                <a:lnTo>
                  <a:pt x="26" y="49"/>
                </a:lnTo>
                <a:lnTo>
                  <a:pt x="29" y="50"/>
                </a:lnTo>
                <a:lnTo>
                  <a:pt x="32" y="49"/>
                </a:lnTo>
                <a:lnTo>
                  <a:pt x="35" y="49"/>
                </a:lnTo>
                <a:lnTo>
                  <a:pt x="37" y="49"/>
                </a:lnTo>
                <a:lnTo>
                  <a:pt x="40" y="47"/>
                </a:lnTo>
                <a:lnTo>
                  <a:pt x="43" y="46"/>
                </a:lnTo>
                <a:lnTo>
                  <a:pt x="44" y="44"/>
                </a:lnTo>
                <a:lnTo>
                  <a:pt x="47" y="43"/>
                </a:lnTo>
                <a:lnTo>
                  <a:pt x="49" y="41"/>
                </a:lnTo>
                <a:lnTo>
                  <a:pt x="49" y="40"/>
                </a:lnTo>
                <a:lnTo>
                  <a:pt x="49" y="38"/>
                </a:lnTo>
                <a:lnTo>
                  <a:pt x="50" y="35"/>
                </a:lnTo>
                <a:lnTo>
                  <a:pt x="52" y="34"/>
                </a:lnTo>
                <a:lnTo>
                  <a:pt x="55" y="34"/>
                </a:lnTo>
                <a:lnTo>
                  <a:pt x="56" y="32"/>
                </a:lnTo>
                <a:lnTo>
                  <a:pt x="57" y="31"/>
                </a:lnTo>
                <a:lnTo>
                  <a:pt x="57" y="29"/>
                </a:lnTo>
                <a:lnTo>
                  <a:pt x="57" y="28"/>
                </a:lnTo>
                <a:lnTo>
                  <a:pt x="57" y="26"/>
                </a:lnTo>
                <a:lnTo>
                  <a:pt x="53" y="20"/>
                </a:lnTo>
                <a:lnTo>
                  <a:pt x="49" y="14"/>
                </a:lnTo>
                <a:lnTo>
                  <a:pt x="43" y="9"/>
                </a:lnTo>
                <a:lnTo>
                  <a:pt x="37" y="4"/>
                </a:lnTo>
                <a:lnTo>
                  <a:pt x="29" y="1"/>
                </a:lnTo>
                <a:lnTo>
                  <a:pt x="22" y="0"/>
                </a:lnTo>
                <a:lnTo>
                  <a:pt x="16" y="0"/>
                </a:lnTo>
                <a:lnTo>
                  <a:pt x="9" y="3"/>
                </a:lnTo>
                <a:lnTo>
                  <a:pt x="7" y="4"/>
                </a:lnTo>
                <a:lnTo>
                  <a:pt x="6" y="7"/>
                </a:lnTo>
                <a:lnTo>
                  <a:pt x="4" y="10"/>
                </a:lnTo>
                <a:lnTo>
                  <a:pt x="4" y="13"/>
                </a:lnTo>
                <a:lnTo>
                  <a:pt x="4" y="17"/>
                </a:lnTo>
                <a:lnTo>
                  <a:pt x="3" y="20"/>
                </a:lnTo>
                <a:lnTo>
                  <a:pt x="1" y="25"/>
                </a:lnTo>
                <a:lnTo>
                  <a:pt x="0" y="28"/>
                </a:lnTo>
              </a:path>
            </a:pathLst>
          </a:custGeom>
          <a:solidFill>
            <a:srgbClr val="FFFF00"/>
          </a:solidFill>
          <a:ln w="4763">
            <a:solidFill>
              <a:srgbClr val="990000"/>
            </a:solidFill>
            <a:round/>
            <a:headEnd/>
            <a:tailEnd/>
          </a:ln>
        </p:spPr>
        <p:txBody>
          <a:bodyPr/>
          <a:lstStyle/>
          <a:p>
            <a:endParaRPr lang="en-US"/>
          </a:p>
        </p:txBody>
      </p:sp>
      <p:sp>
        <p:nvSpPr>
          <p:cNvPr id="53399" name="Freeform 150"/>
          <p:cNvSpPr>
            <a:spLocks/>
          </p:cNvSpPr>
          <p:nvPr/>
        </p:nvSpPr>
        <p:spPr bwMode="auto">
          <a:xfrm>
            <a:off x="6407151" y="4540250"/>
            <a:ext cx="63500" cy="69851"/>
          </a:xfrm>
          <a:custGeom>
            <a:avLst/>
            <a:gdLst>
              <a:gd name="T0" fmla="*/ 2147483647 w 46"/>
              <a:gd name="T1" fmla="*/ 2147483647 h 44"/>
              <a:gd name="T2" fmla="*/ 2147483647 w 46"/>
              <a:gd name="T3" fmla="*/ 2147483647 h 44"/>
              <a:gd name="T4" fmla="*/ 2147483647 w 46"/>
              <a:gd name="T5" fmla="*/ 2147483647 h 44"/>
              <a:gd name="T6" fmla="*/ 2147483647 w 46"/>
              <a:gd name="T7" fmla="*/ 2147483647 h 44"/>
              <a:gd name="T8" fmla="*/ 2147483647 w 46"/>
              <a:gd name="T9" fmla="*/ 2147483647 h 44"/>
              <a:gd name="T10" fmla="*/ 2147483647 w 46"/>
              <a:gd name="T11" fmla="*/ 2147483647 h 44"/>
              <a:gd name="T12" fmla="*/ 2147483647 w 46"/>
              <a:gd name="T13" fmla="*/ 2147483647 h 44"/>
              <a:gd name="T14" fmla="*/ 2147483647 w 46"/>
              <a:gd name="T15" fmla="*/ 2147483647 h 44"/>
              <a:gd name="T16" fmla="*/ 2147483647 w 46"/>
              <a:gd name="T17" fmla="*/ 2147483647 h 44"/>
              <a:gd name="T18" fmla="*/ 2147483647 w 46"/>
              <a:gd name="T19" fmla="*/ 2147483647 h 44"/>
              <a:gd name="T20" fmla="*/ 2147483647 w 46"/>
              <a:gd name="T21" fmla="*/ 2147483647 h 44"/>
              <a:gd name="T22" fmla="*/ 2147483647 w 46"/>
              <a:gd name="T23" fmla="*/ 2147483647 h 44"/>
              <a:gd name="T24" fmla="*/ 2147483647 w 46"/>
              <a:gd name="T25" fmla="*/ 2147483647 h 44"/>
              <a:gd name="T26" fmla="*/ 2147483647 w 46"/>
              <a:gd name="T27" fmla="*/ 2147483647 h 44"/>
              <a:gd name="T28" fmla="*/ 2147483647 w 46"/>
              <a:gd name="T29" fmla="*/ 0 h 44"/>
              <a:gd name="T30" fmla="*/ 2147483647 w 46"/>
              <a:gd name="T31" fmla="*/ 0 h 44"/>
              <a:gd name="T32" fmla="*/ 2147483647 w 46"/>
              <a:gd name="T33" fmla="*/ 2147483647 h 44"/>
              <a:gd name="T34" fmla="*/ 2147483647 w 46"/>
              <a:gd name="T35" fmla="*/ 2147483647 h 44"/>
              <a:gd name="T36" fmla="*/ 2147483647 w 46"/>
              <a:gd name="T37" fmla="*/ 2147483647 h 44"/>
              <a:gd name="T38" fmla="*/ 2147483647 w 46"/>
              <a:gd name="T39" fmla="*/ 2147483647 h 44"/>
              <a:gd name="T40" fmla="*/ 2147483647 w 46"/>
              <a:gd name="T41" fmla="*/ 2147483647 h 44"/>
              <a:gd name="T42" fmla="*/ 2147483647 w 46"/>
              <a:gd name="T43" fmla="*/ 2147483647 h 44"/>
              <a:gd name="T44" fmla="*/ 2147483647 w 46"/>
              <a:gd name="T45" fmla="*/ 2147483647 h 44"/>
              <a:gd name="T46" fmla="*/ 2147483647 w 46"/>
              <a:gd name="T47" fmla="*/ 2147483647 h 44"/>
              <a:gd name="T48" fmla="*/ 0 w 46"/>
              <a:gd name="T49" fmla="*/ 2147483647 h 44"/>
              <a:gd name="T50" fmla="*/ 0 w 46"/>
              <a:gd name="T51" fmla="*/ 2147483647 h 44"/>
              <a:gd name="T52" fmla="*/ 2147483647 w 46"/>
              <a:gd name="T53" fmla="*/ 2147483647 h 44"/>
              <a:gd name="T54" fmla="*/ 2147483647 w 46"/>
              <a:gd name="T55" fmla="*/ 2147483647 h 44"/>
              <a:gd name="T56" fmla="*/ 2147483647 w 46"/>
              <a:gd name="T57" fmla="*/ 2147483647 h 44"/>
              <a:gd name="T58" fmla="*/ 2147483647 w 46"/>
              <a:gd name="T59" fmla="*/ 2147483647 h 44"/>
              <a:gd name="T60" fmla="*/ 2147483647 w 46"/>
              <a:gd name="T61" fmla="*/ 2147483647 h 44"/>
              <a:gd name="T62" fmla="*/ 2147483647 w 46"/>
              <a:gd name="T63" fmla="*/ 2147483647 h 4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4"/>
              <a:gd name="T98" fmla="*/ 46 w 46"/>
              <a:gd name="T99" fmla="*/ 44 h 4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4">
                <a:moveTo>
                  <a:pt x="1" y="41"/>
                </a:moveTo>
                <a:lnTo>
                  <a:pt x="3" y="41"/>
                </a:lnTo>
                <a:lnTo>
                  <a:pt x="4" y="43"/>
                </a:lnTo>
                <a:lnTo>
                  <a:pt x="6" y="43"/>
                </a:lnTo>
                <a:lnTo>
                  <a:pt x="7" y="43"/>
                </a:lnTo>
                <a:lnTo>
                  <a:pt x="9" y="44"/>
                </a:lnTo>
                <a:lnTo>
                  <a:pt x="12" y="44"/>
                </a:lnTo>
                <a:lnTo>
                  <a:pt x="13" y="44"/>
                </a:lnTo>
                <a:lnTo>
                  <a:pt x="15" y="44"/>
                </a:lnTo>
                <a:lnTo>
                  <a:pt x="17" y="43"/>
                </a:lnTo>
                <a:lnTo>
                  <a:pt x="20" y="43"/>
                </a:lnTo>
                <a:lnTo>
                  <a:pt x="25" y="41"/>
                </a:lnTo>
                <a:lnTo>
                  <a:pt x="28" y="40"/>
                </a:lnTo>
                <a:lnTo>
                  <a:pt x="31" y="38"/>
                </a:lnTo>
                <a:lnTo>
                  <a:pt x="34" y="37"/>
                </a:lnTo>
                <a:lnTo>
                  <a:pt x="35" y="34"/>
                </a:lnTo>
                <a:lnTo>
                  <a:pt x="38" y="32"/>
                </a:lnTo>
                <a:lnTo>
                  <a:pt x="40" y="29"/>
                </a:lnTo>
                <a:lnTo>
                  <a:pt x="41" y="26"/>
                </a:lnTo>
                <a:lnTo>
                  <a:pt x="43" y="23"/>
                </a:lnTo>
                <a:lnTo>
                  <a:pt x="43" y="20"/>
                </a:lnTo>
                <a:lnTo>
                  <a:pt x="44" y="17"/>
                </a:lnTo>
                <a:lnTo>
                  <a:pt x="46" y="14"/>
                </a:lnTo>
                <a:lnTo>
                  <a:pt x="46" y="10"/>
                </a:lnTo>
                <a:lnTo>
                  <a:pt x="46" y="7"/>
                </a:lnTo>
                <a:lnTo>
                  <a:pt x="46" y="4"/>
                </a:lnTo>
                <a:lnTo>
                  <a:pt x="44" y="3"/>
                </a:lnTo>
                <a:lnTo>
                  <a:pt x="41" y="1"/>
                </a:lnTo>
                <a:lnTo>
                  <a:pt x="40" y="0"/>
                </a:lnTo>
                <a:lnTo>
                  <a:pt x="37" y="0"/>
                </a:lnTo>
                <a:lnTo>
                  <a:pt x="34" y="0"/>
                </a:lnTo>
                <a:lnTo>
                  <a:pt x="31" y="0"/>
                </a:lnTo>
                <a:lnTo>
                  <a:pt x="28" y="0"/>
                </a:lnTo>
                <a:lnTo>
                  <a:pt x="25" y="1"/>
                </a:lnTo>
                <a:lnTo>
                  <a:pt x="22" y="3"/>
                </a:lnTo>
                <a:lnTo>
                  <a:pt x="19" y="4"/>
                </a:lnTo>
                <a:lnTo>
                  <a:pt x="17" y="6"/>
                </a:lnTo>
                <a:lnTo>
                  <a:pt x="16" y="7"/>
                </a:lnTo>
                <a:lnTo>
                  <a:pt x="15" y="10"/>
                </a:lnTo>
                <a:lnTo>
                  <a:pt x="12" y="11"/>
                </a:lnTo>
                <a:lnTo>
                  <a:pt x="10" y="14"/>
                </a:lnTo>
                <a:lnTo>
                  <a:pt x="9" y="16"/>
                </a:lnTo>
                <a:lnTo>
                  <a:pt x="9" y="17"/>
                </a:lnTo>
                <a:lnTo>
                  <a:pt x="7" y="20"/>
                </a:lnTo>
                <a:lnTo>
                  <a:pt x="6" y="23"/>
                </a:lnTo>
                <a:lnTo>
                  <a:pt x="6" y="26"/>
                </a:lnTo>
                <a:lnTo>
                  <a:pt x="4" y="28"/>
                </a:lnTo>
                <a:lnTo>
                  <a:pt x="3" y="31"/>
                </a:lnTo>
                <a:lnTo>
                  <a:pt x="1" y="32"/>
                </a:lnTo>
                <a:lnTo>
                  <a:pt x="0" y="32"/>
                </a:lnTo>
                <a:lnTo>
                  <a:pt x="0" y="34"/>
                </a:lnTo>
                <a:lnTo>
                  <a:pt x="1" y="34"/>
                </a:lnTo>
                <a:lnTo>
                  <a:pt x="1" y="32"/>
                </a:lnTo>
                <a:lnTo>
                  <a:pt x="1" y="34"/>
                </a:lnTo>
                <a:lnTo>
                  <a:pt x="1" y="35"/>
                </a:lnTo>
                <a:lnTo>
                  <a:pt x="1" y="37"/>
                </a:lnTo>
                <a:lnTo>
                  <a:pt x="1" y="38"/>
                </a:lnTo>
                <a:lnTo>
                  <a:pt x="1" y="40"/>
                </a:lnTo>
                <a:lnTo>
                  <a:pt x="1" y="4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0" name="Freeform 151"/>
          <p:cNvSpPr>
            <a:spLocks/>
          </p:cNvSpPr>
          <p:nvPr/>
        </p:nvSpPr>
        <p:spPr bwMode="auto">
          <a:xfrm>
            <a:off x="6407151" y="4540250"/>
            <a:ext cx="63500" cy="69851"/>
          </a:xfrm>
          <a:custGeom>
            <a:avLst/>
            <a:gdLst>
              <a:gd name="T0" fmla="*/ 2147483647 w 46"/>
              <a:gd name="T1" fmla="*/ 2147483647 h 44"/>
              <a:gd name="T2" fmla="*/ 2147483647 w 46"/>
              <a:gd name="T3" fmla="*/ 2147483647 h 44"/>
              <a:gd name="T4" fmla="*/ 2147483647 w 46"/>
              <a:gd name="T5" fmla="*/ 2147483647 h 44"/>
              <a:gd name="T6" fmla="*/ 2147483647 w 46"/>
              <a:gd name="T7" fmla="*/ 2147483647 h 44"/>
              <a:gd name="T8" fmla="*/ 2147483647 w 46"/>
              <a:gd name="T9" fmla="*/ 2147483647 h 44"/>
              <a:gd name="T10" fmla="*/ 2147483647 w 46"/>
              <a:gd name="T11" fmla="*/ 2147483647 h 44"/>
              <a:gd name="T12" fmla="*/ 2147483647 w 46"/>
              <a:gd name="T13" fmla="*/ 2147483647 h 44"/>
              <a:gd name="T14" fmla="*/ 2147483647 w 46"/>
              <a:gd name="T15" fmla="*/ 2147483647 h 44"/>
              <a:gd name="T16" fmla="*/ 2147483647 w 46"/>
              <a:gd name="T17" fmla="*/ 2147483647 h 44"/>
              <a:gd name="T18" fmla="*/ 2147483647 w 46"/>
              <a:gd name="T19" fmla="*/ 2147483647 h 44"/>
              <a:gd name="T20" fmla="*/ 2147483647 w 46"/>
              <a:gd name="T21" fmla="*/ 2147483647 h 44"/>
              <a:gd name="T22" fmla="*/ 2147483647 w 46"/>
              <a:gd name="T23" fmla="*/ 2147483647 h 44"/>
              <a:gd name="T24" fmla="*/ 2147483647 w 46"/>
              <a:gd name="T25" fmla="*/ 2147483647 h 44"/>
              <a:gd name="T26" fmla="*/ 2147483647 w 46"/>
              <a:gd name="T27" fmla="*/ 2147483647 h 44"/>
              <a:gd name="T28" fmla="*/ 2147483647 w 46"/>
              <a:gd name="T29" fmla="*/ 0 h 44"/>
              <a:gd name="T30" fmla="*/ 2147483647 w 46"/>
              <a:gd name="T31" fmla="*/ 0 h 44"/>
              <a:gd name="T32" fmla="*/ 2147483647 w 46"/>
              <a:gd name="T33" fmla="*/ 2147483647 h 44"/>
              <a:gd name="T34" fmla="*/ 2147483647 w 46"/>
              <a:gd name="T35" fmla="*/ 2147483647 h 44"/>
              <a:gd name="T36" fmla="*/ 2147483647 w 46"/>
              <a:gd name="T37" fmla="*/ 2147483647 h 44"/>
              <a:gd name="T38" fmla="*/ 2147483647 w 46"/>
              <a:gd name="T39" fmla="*/ 2147483647 h 44"/>
              <a:gd name="T40" fmla="*/ 2147483647 w 46"/>
              <a:gd name="T41" fmla="*/ 2147483647 h 44"/>
              <a:gd name="T42" fmla="*/ 2147483647 w 46"/>
              <a:gd name="T43" fmla="*/ 2147483647 h 44"/>
              <a:gd name="T44" fmla="*/ 2147483647 w 46"/>
              <a:gd name="T45" fmla="*/ 2147483647 h 44"/>
              <a:gd name="T46" fmla="*/ 2147483647 w 46"/>
              <a:gd name="T47" fmla="*/ 2147483647 h 44"/>
              <a:gd name="T48" fmla="*/ 0 w 46"/>
              <a:gd name="T49" fmla="*/ 2147483647 h 44"/>
              <a:gd name="T50" fmla="*/ 0 w 46"/>
              <a:gd name="T51" fmla="*/ 2147483647 h 44"/>
              <a:gd name="T52" fmla="*/ 2147483647 w 46"/>
              <a:gd name="T53" fmla="*/ 2147483647 h 44"/>
              <a:gd name="T54" fmla="*/ 2147483647 w 46"/>
              <a:gd name="T55" fmla="*/ 2147483647 h 44"/>
              <a:gd name="T56" fmla="*/ 2147483647 w 46"/>
              <a:gd name="T57" fmla="*/ 2147483647 h 44"/>
              <a:gd name="T58" fmla="*/ 2147483647 w 46"/>
              <a:gd name="T59" fmla="*/ 2147483647 h 44"/>
              <a:gd name="T60" fmla="*/ 2147483647 w 46"/>
              <a:gd name="T61" fmla="*/ 2147483647 h 44"/>
              <a:gd name="T62" fmla="*/ 2147483647 w 46"/>
              <a:gd name="T63" fmla="*/ 2147483647 h 4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4"/>
              <a:gd name="T98" fmla="*/ 46 w 46"/>
              <a:gd name="T99" fmla="*/ 44 h 4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4">
                <a:moveTo>
                  <a:pt x="1" y="41"/>
                </a:moveTo>
                <a:lnTo>
                  <a:pt x="3" y="41"/>
                </a:lnTo>
                <a:lnTo>
                  <a:pt x="4" y="43"/>
                </a:lnTo>
                <a:lnTo>
                  <a:pt x="6" y="43"/>
                </a:lnTo>
                <a:lnTo>
                  <a:pt x="7" y="43"/>
                </a:lnTo>
                <a:lnTo>
                  <a:pt x="9" y="44"/>
                </a:lnTo>
                <a:lnTo>
                  <a:pt x="12" y="44"/>
                </a:lnTo>
                <a:lnTo>
                  <a:pt x="13" y="44"/>
                </a:lnTo>
                <a:lnTo>
                  <a:pt x="15" y="44"/>
                </a:lnTo>
                <a:lnTo>
                  <a:pt x="17" y="43"/>
                </a:lnTo>
                <a:lnTo>
                  <a:pt x="20" y="43"/>
                </a:lnTo>
                <a:lnTo>
                  <a:pt x="25" y="41"/>
                </a:lnTo>
                <a:lnTo>
                  <a:pt x="28" y="40"/>
                </a:lnTo>
                <a:lnTo>
                  <a:pt x="31" y="38"/>
                </a:lnTo>
                <a:lnTo>
                  <a:pt x="34" y="37"/>
                </a:lnTo>
                <a:lnTo>
                  <a:pt x="35" y="34"/>
                </a:lnTo>
                <a:lnTo>
                  <a:pt x="38" y="32"/>
                </a:lnTo>
                <a:lnTo>
                  <a:pt x="40" y="29"/>
                </a:lnTo>
                <a:lnTo>
                  <a:pt x="41" y="26"/>
                </a:lnTo>
                <a:lnTo>
                  <a:pt x="43" y="23"/>
                </a:lnTo>
                <a:lnTo>
                  <a:pt x="43" y="20"/>
                </a:lnTo>
                <a:lnTo>
                  <a:pt x="44" y="17"/>
                </a:lnTo>
                <a:lnTo>
                  <a:pt x="46" y="14"/>
                </a:lnTo>
                <a:lnTo>
                  <a:pt x="46" y="10"/>
                </a:lnTo>
                <a:lnTo>
                  <a:pt x="46" y="7"/>
                </a:lnTo>
                <a:lnTo>
                  <a:pt x="46" y="4"/>
                </a:lnTo>
                <a:lnTo>
                  <a:pt x="44" y="3"/>
                </a:lnTo>
                <a:lnTo>
                  <a:pt x="41" y="1"/>
                </a:lnTo>
                <a:lnTo>
                  <a:pt x="40" y="0"/>
                </a:lnTo>
                <a:lnTo>
                  <a:pt x="37" y="0"/>
                </a:lnTo>
                <a:lnTo>
                  <a:pt x="34" y="0"/>
                </a:lnTo>
                <a:lnTo>
                  <a:pt x="31" y="0"/>
                </a:lnTo>
                <a:lnTo>
                  <a:pt x="28" y="0"/>
                </a:lnTo>
                <a:lnTo>
                  <a:pt x="25" y="1"/>
                </a:lnTo>
                <a:lnTo>
                  <a:pt x="22" y="3"/>
                </a:lnTo>
                <a:lnTo>
                  <a:pt x="19" y="4"/>
                </a:lnTo>
                <a:lnTo>
                  <a:pt x="17" y="6"/>
                </a:lnTo>
                <a:lnTo>
                  <a:pt x="16" y="7"/>
                </a:lnTo>
                <a:lnTo>
                  <a:pt x="15" y="10"/>
                </a:lnTo>
                <a:lnTo>
                  <a:pt x="12" y="11"/>
                </a:lnTo>
                <a:lnTo>
                  <a:pt x="10" y="14"/>
                </a:lnTo>
                <a:lnTo>
                  <a:pt x="9" y="16"/>
                </a:lnTo>
                <a:lnTo>
                  <a:pt x="9" y="17"/>
                </a:lnTo>
                <a:lnTo>
                  <a:pt x="7" y="20"/>
                </a:lnTo>
                <a:lnTo>
                  <a:pt x="6" y="23"/>
                </a:lnTo>
                <a:lnTo>
                  <a:pt x="6" y="26"/>
                </a:lnTo>
                <a:lnTo>
                  <a:pt x="4" y="28"/>
                </a:lnTo>
                <a:lnTo>
                  <a:pt x="3" y="31"/>
                </a:lnTo>
                <a:lnTo>
                  <a:pt x="1" y="32"/>
                </a:lnTo>
                <a:lnTo>
                  <a:pt x="0" y="32"/>
                </a:lnTo>
                <a:lnTo>
                  <a:pt x="0" y="34"/>
                </a:lnTo>
                <a:lnTo>
                  <a:pt x="1" y="34"/>
                </a:lnTo>
                <a:lnTo>
                  <a:pt x="1" y="32"/>
                </a:lnTo>
                <a:lnTo>
                  <a:pt x="1" y="34"/>
                </a:lnTo>
                <a:lnTo>
                  <a:pt x="1" y="35"/>
                </a:lnTo>
                <a:lnTo>
                  <a:pt x="1" y="37"/>
                </a:lnTo>
                <a:lnTo>
                  <a:pt x="1" y="38"/>
                </a:lnTo>
                <a:lnTo>
                  <a:pt x="1" y="40"/>
                </a:lnTo>
                <a:lnTo>
                  <a:pt x="1" y="41"/>
                </a:lnTo>
              </a:path>
            </a:pathLst>
          </a:custGeom>
          <a:solidFill>
            <a:srgbClr val="FFFF00"/>
          </a:solidFill>
          <a:ln w="4763">
            <a:solidFill>
              <a:srgbClr val="990000"/>
            </a:solidFill>
            <a:round/>
            <a:headEnd/>
            <a:tailEnd/>
          </a:ln>
        </p:spPr>
        <p:txBody>
          <a:bodyPr/>
          <a:lstStyle/>
          <a:p>
            <a:endParaRPr lang="en-US"/>
          </a:p>
        </p:txBody>
      </p:sp>
      <p:sp>
        <p:nvSpPr>
          <p:cNvPr id="53401" name="Freeform 152"/>
          <p:cNvSpPr>
            <a:spLocks/>
          </p:cNvSpPr>
          <p:nvPr/>
        </p:nvSpPr>
        <p:spPr bwMode="auto">
          <a:xfrm>
            <a:off x="6310316" y="4576766"/>
            <a:ext cx="60325" cy="47625"/>
          </a:xfrm>
          <a:custGeom>
            <a:avLst/>
            <a:gdLst>
              <a:gd name="T0" fmla="*/ 2147483647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0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0 w 43"/>
              <a:gd name="T61" fmla="*/ 2147483647 h 30"/>
              <a:gd name="T62" fmla="*/ 0 w 43"/>
              <a:gd name="T63" fmla="*/ 2147483647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2147483647 w 43"/>
              <a:gd name="T79" fmla="*/ 2147483647 h 30"/>
              <a:gd name="T80" fmla="*/ 2147483647 w 43"/>
              <a:gd name="T81" fmla="*/ 2147483647 h 30"/>
              <a:gd name="T82" fmla="*/ 2147483647 w 43"/>
              <a:gd name="T83" fmla="*/ 2147483647 h 30"/>
              <a:gd name="T84" fmla="*/ 2147483647 w 43"/>
              <a:gd name="T85" fmla="*/ 2147483647 h 30"/>
              <a:gd name="T86" fmla="*/ 2147483647 w 43"/>
              <a:gd name="T87" fmla="*/ 2147483647 h 30"/>
              <a:gd name="T88" fmla="*/ 2147483647 w 43"/>
              <a:gd name="T89" fmla="*/ 2147483647 h 30"/>
              <a:gd name="T90" fmla="*/ 2147483647 w 43"/>
              <a:gd name="T91" fmla="*/ 2147483647 h 30"/>
              <a:gd name="T92" fmla="*/ 2147483647 w 43"/>
              <a:gd name="T93" fmla="*/ 2147483647 h 30"/>
              <a:gd name="T94" fmla="*/ 2147483647 w 43"/>
              <a:gd name="T95" fmla="*/ 2147483647 h 30"/>
              <a:gd name="T96" fmla="*/ 2147483647 w 43"/>
              <a:gd name="T97" fmla="*/ 2147483647 h 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30"/>
              <a:gd name="T149" fmla="*/ 43 w 43"/>
              <a:gd name="T150" fmla="*/ 30 h 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30">
                <a:moveTo>
                  <a:pt x="14" y="25"/>
                </a:moveTo>
                <a:lnTo>
                  <a:pt x="17" y="27"/>
                </a:lnTo>
                <a:lnTo>
                  <a:pt x="20" y="28"/>
                </a:lnTo>
                <a:lnTo>
                  <a:pt x="23" y="30"/>
                </a:lnTo>
                <a:lnTo>
                  <a:pt x="28" y="30"/>
                </a:lnTo>
                <a:lnTo>
                  <a:pt x="31" y="30"/>
                </a:lnTo>
                <a:lnTo>
                  <a:pt x="34" y="28"/>
                </a:lnTo>
                <a:lnTo>
                  <a:pt x="37" y="27"/>
                </a:lnTo>
                <a:lnTo>
                  <a:pt x="40" y="25"/>
                </a:lnTo>
                <a:lnTo>
                  <a:pt x="41" y="24"/>
                </a:lnTo>
                <a:lnTo>
                  <a:pt x="41" y="22"/>
                </a:lnTo>
                <a:lnTo>
                  <a:pt x="43" y="21"/>
                </a:lnTo>
                <a:lnTo>
                  <a:pt x="43" y="20"/>
                </a:lnTo>
                <a:lnTo>
                  <a:pt x="43" y="18"/>
                </a:lnTo>
                <a:lnTo>
                  <a:pt x="43" y="17"/>
                </a:lnTo>
                <a:lnTo>
                  <a:pt x="43" y="15"/>
                </a:lnTo>
                <a:lnTo>
                  <a:pt x="41" y="15"/>
                </a:lnTo>
                <a:lnTo>
                  <a:pt x="37" y="14"/>
                </a:lnTo>
                <a:lnTo>
                  <a:pt x="32" y="12"/>
                </a:lnTo>
                <a:lnTo>
                  <a:pt x="28" y="9"/>
                </a:lnTo>
                <a:lnTo>
                  <a:pt x="23" y="6"/>
                </a:lnTo>
                <a:lnTo>
                  <a:pt x="17" y="5"/>
                </a:lnTo>
                <a:lnTo>
                  <a:pt x="13" y="3"/>
                </a:lnTo>
                <a:lnTo>
                  <a:pt x="9" y="2"/>
                </a:lnTo>
                <a:lnTo>
                  <a:pt x="3" y="0"/>
                </a:lnTo>
                <a:lnTo>
                  <a:pt x="3" y="2"/>
                </a:lnTo>
                <a:lnTo>
                  <a:pt x="1" y="2"/>
                </a:lnTo>
                <a:lnTo>
                  <a:pt x="1" y="3"/>
                </a:lnTo>
                <a:lnTo>
                  <a:pt x="0" y="3"/>
                </a:lnTo>
                <a:lnTo>
                  <a:pt x="0" y="5"/>
                </a:lnTo>
                <a:lnTo>
                  <a:pt x="1" y="5"/>
                </a:lnTo>
                <a:lnTo>
                  <a:pt x="3" y="8"/>
                </a:lnTo>
                <a:lnTo>
                  <a:pt x="4" y="11"/>
                </a:lnTo>
                <a:lnTo>
                  <a:pt x="6" y="12"/>
                </a:lnTo>
                <a:lnTo>
                  <a:pt x="9" y="15"/>
                </a:lnTo>
                <a:lnTo>
                  <a:pt x="10" y="17"/>
                </a:lnTo>
                <a:lnTo>
                  <a:pt x="13" y="20"/>
                </a:lnTo>
                <a:lnTo>
                  <a:pt x="14" y="21"/>
                </a:lnTo>
                <a:lnTo>
                  <a:pt x="14" y="24"/>
                </a:lnTo>
                <a:lnTo>
                  <a:pt x="16" y="25"/>
                </a:lnTo>
                <a:lnTo>
                  <a:pt x="16" y="27"/>
                </a:lnTo>
                <a:lnTo>
                  <a:pt x="16" y="25"/>
                </a:lnTo>
                <a:lnTo>
                  <a:pt x="14" y="2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2" name="Freeform 153"/>
          <p:cNvSpPr>
            <a:spLocks/>
          </p:cNvSpPr>
          <p:nvPr/>
        </p:nvSpPr>
        <p:spPr bwMode="auto">
          <a:xfrm>
            <a:off x="6310316" y="4576766"/>
            <a:ext cx="60325" cy="47625"/>
          </a:xfrm>
          <a:custGeom>
            <a:avLst/>
            <a:gdLst>
              <a:gd name="T0" fmla="*/ 2147483647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0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0 w 43"/>
              <a:gd name="T61" fmla="*/ 2147483647 h 30"/>
              <a:gd name="T62" fmla="*/ 0 w 43"/>
              <a:gd name="T63" fmla="*/ 2147483647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2147483647 w 43"/>
              <a:gd name="T79" fmla="*/ 2147483647 h 30"/>
              <a:gd name="T80" fmla="*/ 2147483647 w 43"/>
              <a:gd name="T81" fmla="*/ 2147483647 h 30"/>
              <a:gd name="T82" fmla="*/ 2147483647 w 43"/>
              <a:gd name="T83" fmla="*/ 2147483647 h 30"/>
              <a:gd name="T84" fmla="*/ 2147483647 w 43"/>
              <a:gd name="T85" fmla="*/ 2147483647 h 30"/>
              <a:gd name="T86" fmla="*/ 2147483647 w 43"/>
              <a:gd name="T87" fmla="*/ 2147483647 h 30"/>
              <a:gd name="T88" fmla="*/ 2147483647 w 43"/>
              <a:gd name="T89" fmla="*/ 2147483647 h 30"/>
              <a:gd name="T90" fmla="*/ 2147483647 w 43"/>
              <a:gd name="T91" fmla="*/ 2147483647 h 30"/>
              <a:gd name="T92" fmla="*/ 2147483647 w 43"/>
              <a:gd name="T93" fmla="*/ 2147483647 h 30"/>
              <a:gd name="T94" fmla="*/ 2147483647 w 43"/>
              <a:gd name="T95" fmla="*/ 2147483647 h 30"/>
              <a:gd name="T96" fmla="*/ 2147483647 w 43"/>
              <a:gd name="T97" fmla="*/ 2147483647 h 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30"/>
              <a:gd name="T149" fmla="*/ 43 w 43"/>
              <a:gd name="T150" fmla="*/ 30 h 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30">
                <a:moveTo>
                  <a:pt x="14" y="25"/>
                </a:moveTo>
                <a:lnTo>
                  <a:pt x="17" y="27"/>
                </a:lnTo>
                <a:lnTo>
                  <a:pt x="20" y="28"/>
                </a:lnTo>
                <a:lnTo>
                  <a:pt x="23" y="30"/>
                </a:lnTo>
                <a:lnTo>
                  <a:pt x="28" y="30"/>
                </a:lnTo>
                <a:lnTo>
                  <a:pt x="31" y="30"/>
                </a:lnTo>
                <a:lnTo>
                  <a:pt x="34" y="28"/>
                </a:lnTo>
                <a:lnTo>
                  <a:pt x="37" y="27"/>
                </a:lnTo>
                <a:lnTo>
                  <a:pt x="40" y="25"/>
                </a:lnTo>
                <a:lnTo>
                  <a:pt x="41" y="24"/>
                </a:lnTo>
                <a:lnTo>
                  <a:pt x="41" y="22"/>
                </a:lnTo>
                <a:lnTo>
                  <a:pt x="43" y="21"/>
                </a:lnTo>
                <a:lnTo>
                  <a:pt x="43" y="20"/>
                </a:lnTo>
                <a:lnTo>
                  <a:pt x="43" y="18"/>
                </a:lnTo>
                <a:lnTo>
                  <a:pt x="43" y="17"/>
                </a:lnTo>
                <a:lnTo>
                  <a:pt x="43" y="15"/>
                </a:lnTo>
                <a:lnTo>
                  <a:pt x="41" y="15"/>
                </a:lnTo>
                <a:lnTo>
                  <a:pt x="37" y="14"/>
                </a:lnTo>
                <a:lnTo>
                  <a:pt x="32" y="12"/>
                </a:lnTo>
                <a:lnTo>
                  <a:pt x="28" y="9"/>
                </a:lnTo>
                <a:lnTo>
                  <a:pt x="23" y="6"/>
                </a:lnTo>
                <a:lnTo>
                  <a:pt x="17" y="5"/>
                </a:lnTo>
                <a:lnTo>
                  <a:pt x="13" y="3"/>
                </a:lnTo>
                <a:lnTo>
                  <a:pt x="9" y="2"/>
                </a:lnTo>
                <a:lnTo>
                  <a:pt x="3" y="0"/>
                </a:lnTo>
                <a:lnTo>
                  <a:pt x="3" y="2"/>
                </a:lnTo>
                <a:lnTo>
                  <a:pt x="1" y="2"/>
                </a:lnTo>
                <a:lnTo>
                  <a:pt x="1" y="3"/>
                </a:lnTo>
                <a:lnTo>
                  <a:pt x="0" y="3"/>
                </a:lnTo>
                <a:lnTo>
                  <a:pt x="0" y="5"/>
                </a:lnTo>
                <a:lnTo>
                  <a:pt x="1" y="5"/>
                </a:lnTo>
                <a:lnTo>
                  <a:pt x="3" y="8"/>
                </a:lnTo>
                <a:lnTo>
                  <a:pt x="4" y="11"/>
                </a:lnTo>
                <a:lnTo>
                  <a:pt x="6" y="12"/>
                </a:lnTo>
                <a:lnTo>
                  <a:pt x="9" y="15"/>
                </a:lnTo>
                <a:lnTo>
                  <a:pt x="10" y="17"/>
                </a:lnTo>
                <a:lnTo>
                  <a:pt x="13" y="20"/>
                </a:lnTo>
                <a:lnTo>
                  <a:pt x="14" y="21"/>
                </a:lnTo>
                <a:lnTo>
                  <a:pt x="14" y="24"/>
                </a:lnTo>
                <a:lnTo>
                  <a:pt x="16" y="25"/>
                </a:lnTo>
                <a:lnTo>
                  <a:pt x="16" y="27"/>
                </a:lnTo>
                <a:lnTo>
                  <a:pt x="16" y="25"/>
                </a:lnTo>
                <a:lnTo>
                  <a:pt x="14" y="25"/>
                </a:lnTo>
              </a:path>
            </a:pathLst>
          </a:custGeom>
          <a:solidFill>
            <a:srgbClr val="FFFF00"/>
          </a:solidFill>
          <a:ln w="4763">
            <a:solidFill>
              <a:srgbClr val="990000"/>
            </a:solidFill>
            <a:round/>
            <a:headEnd/>
            <a:tailEnd/>
          </a:ln>
        </p:spPr>
        <p:txBody>
          <a:bodyPr/>
          <a:lstStyle/>
          <a:p>
            <a:endParaRPr lang="en-US"/>
          </a:p>
        </p:txBody>
      </p:sp>
      <p:sp>
        <p:nvSpPr>
          <p:cNvPr id="53403" name="Freeform 154"/>
          <p:cNvSpPr>
            <a:spLocks/>
          </p:cNvSpPr>
          <p:nvPr/>
        </p:nvSpPr>
        <p:spPr bwMode="auto">
          <a:xfrm>
            <a:off x="6234116" y="4541842"/>
            <a:ext cx="60325" cy="47625"/>
          </a:xfrm>
          <a:custGeom>
            <a:avLst/>
            <a:gdLst>
              <a:gd name="T0" fmla="*/ 0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2147483647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2147483647 w 43"/>
              <a:gd name="T61" fmla="*/ 2147483647 h 30"/>
              <a:gd name="T62" fmla="*/ 2147483647 w 43"/>
              <a:gd name="T63" fmla="*/ 0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0 w 43"/>
              <a:gd name="T79" fmla="*/ 2147483647 h 30"/>
              <a:gd name="T80" fmla="*/ 0 w 43"/>
              <a:gd name="T81" fmla="*/ 2147483647 h 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3"/>
              <a:gd name="T124" fmla="*/ 0 h 30"/>
              <a:gd name="T125" fmla="*/ 43 w 43"/>
              <a:gd name="T126" fmla="*/ 30 h 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3" h="30">
                <a:moveTo>
                  <a:pt x="0" y="21"/>
                </a:moveTo>
                <a:lnTo>
                  <a:pt x="2" y="21"/>
                </a:lnTo>
                <a:lnTo>
                  <a:pt x="2" y="22"/>
                </a:lnTo>
                <a:lnTo>
                  <a:pt x="3" y="24"/>
                </a:lnTo>
                <a:lnTo>
                  <a:pt x="3" y="25"/>
                </a:lnTo>
                <a:lnTo>
                  <a:pt x="5" y="25"/>
                </a:lnTo>
                <a:lnTo>
                  <a:pt x="5" y="27"/>
                </a:lnTo>
                <a:lnTo>
                  <a:pt x="6" y="27"/>
                </a:lnTo>
                <a:lnTo>
                  <a:pt x="8" y="28"/>
                </a:lnTo>
                <a:lnTo>
                  <a:pt x="11" y="28"/>
                </a:lnTo>
                <a:lnTo>
                  <a:pt x="14" y="30"/>
                </a:lnTo>
                <a:lnTo>
                  <a:pt x="17" y="28"/>
                </a:lnTo>
                <a:lnTo>
                  <a:pt x="21" y="28"/>
                </a:lnTo>
                <a:lnTo>
                  <a:pt x="24" y="27"/>
                </a:lnTo>
                <a:lnTo>
                  <a:pt x="27" y="27"/>
                </a:lnTo>
                <a:lnTo>
                  <a:pt x="31" y="25"/>
                </a:lnTo>
                <a:lnTo>
                  <a:pt x="36" y="25"/>
                </a:lnTo>
                <a:lnTo>
                  <a:pt x="37" y="25"/>
                </a:lnTo>
                <a:lnTo>
                  <a:pt x="39" y="25"/>
                </a:lnTo>
                <a:lnTo>
                  <a:pt x="40" y="24"/>
                </a:lnTo>
                <a:lnTo>
                  <a:pt x="42" y="22"/>
                </a:lnTo>
                <a:lnTo>
                  <a:pt x="42" y="21"/>
                </a:lnTo>
                <a:lnTo>
                  <a:pt x="43" y="19"/>
                </a:lnTo>
                <a:lnTo>
                  <a:pt x="43" y="18"/>
                </a:lnTo>
                <a:lnTo>
                  <a:pt x="42" y="13"/>
                </a:lnTo>
                <a:lnTo>
                  <a:pt x="39" y="10"/>
                </a:lnTo>
                <a:lnTo>
                  <a:pt x="36" y="7"/>
                </a:lnTo>
                <a:lnTo>
                  <a:pt x="33" y="5"/>
                </a:lnTo>
                <a:lnTo>
                  <a:pt x="30" y="2"/>
                </a:lnTo>
                <a:lnTo>
                  <a:pt x="26" y="2"/>
                </a:lnTo>
                <a:lnTo>
                  <a:pt x="21" y="0"/>
                </a:lnTo>
                <a:lnTo>
                  <a:pt x="18" y="2"/>
                </a:lnTo>
                <a:lnTo>
                  <a:pt x="15" y="3"/>
                </a:lnTo>
                <a:lnTo>
                  <a:pt x="11" y="5"/>
                </a:lnTo>
                <a:lnTo>
                  <a:pt x="8" y="6"/>
                </a:lnTo>
                <a:lnTo>
                  <a:pt x="5" y="9"/>
                </a:lnTo>
                <a:lnTo>
                  <a:pt x="3" y="10"/>
                </a:lnTo>
                <a:lnTo>
                  <a:pt x="2" y="13"/>
                </a:lnTo>
                <a:lnTo>
                  <a:pt x="0" y="16"/>
                </a:lnTo>
                <a:lnTo>
                  <a:pt x="0" y="2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4" name="Freeform 155"/>
          <p:cNvSpPr>
            <a:spLocks/>
          </p:cNvSpPr>
          <p:nvPr/>
        </p:nvSpPr>
        <p:spPr bwMode="auto">
          <a:xfrm>
            <a:off x="6234116" y="4541842"/>
            <a:ext cx="60325" cy="47625"/>
          </a:xfrm>
          <a:custGeom>
            <a:avLst/>
            <a:gdLst>
              <a:gd name="T0" fmla="*/ 0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2147483647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2147483647 w 43"/>
              <a:gd name="T61" fmla="*/ 2147483647 h 30"/>
              <a:gd name="T62" fmla="*/ 2147483647 w 43"/>
              <a:gd name="T63" fmla="*/ 0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0 w 43"/>
              <a:gd name="T79" fmla="*/ 2147483647 h 30"/>
              <a:gd name="T80" fmla="*/ 0 w 43"/>
              <a:gd name="T81" fmla="*/ 2147483647 h 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3"/>
              <a:gd name="T124" fmla="*/ 0 h 30"/>
              <a:gd name="T125" fmla="*/ 43 w 43"/>
              <a:gd name="T126" fmla="*/ 30 h 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3" h="30">
                <a:moveTo>
                  <a:pt x="0" y="21"/>
                </a:moveTo>
                <a:lnTo>
                  <a:pt x="2" y="21"/>
                </a:lnTo>
                <a:lnTo>
                  <a:pt x="2" y="22"/>
                </a:lnTo>
                <a:lnTo>
                  <a:pt x="3" y="24"/>
                </a:lnTo>
                <a:lnTo>
                  <a:pt x="3" y="25"/>
                </a:lnTo>
                <a:lnTo>
                  <a:pt x="5" y="25"/>
                </a:lnTo>
                <a:lnTo>
                  <a:pt x="5" y="27"/>
                </a:lnTo>
                <a:lnTo>
                  <a:pt x="6" y="27"/>
                </a:lnTo>
                <a:lnTo>
                  <a:pt x="8" y="28"/>
                </a:lnTo>
                <a:lnTo>
                  <a:pt x="11" y="28"/>
                </a:lnTo>
                <a:lnTo>
                  <a:pt x="14" y="30"/>
                </a:lnTo>
                <a:lnTo>
                  <a:pt x="17" y="28"/>
                </a:lnTo>
                <a:lnTo>
                  <a:pt x="21" y="28"/>
                </a:lnTo>
                <a:lnTo>
                  <a:pt x="24" y="27"/>
                </a:lnTo>
                <a:lnTo>
                  <a:pt x="27" y="27"/>
                </a:lnTo>
                <a:lnTo>
                  <a:pt x="31" y="25"/>
                </a:lnTo>
                <a:lnTo>
                  <a:pt x="36" y="25"/>
                </a:lnTo>
                <a:lnTo>
                  <a:pt x="37" y="25"/>
                </a:lnTo>
                <a:lnTo>
                  <a:pt x="39" y="25"/>
                </a:lnTo>
                <a:lnTo>
                  <a:pt x="40" y="24"/>
                </a:lnTo>
                <a:lnTo>
                  <a:pt x="42" y="22"/>
                </a:lnTo>
                <a:lnTo>
                  <a:pt x="42" y="21"/>
                </a:lnTo>
                <a:lnTo>
                  <a:pt x="43" y="19"/>
                </a:lnTo>
                <a:lnTo>
                  <a:pt x="43" y="18"/>
                </a:lnTo>
                <a:lnTo>
                  <a:pt x="42" y="13"/>
                </a:lnTo>
                <a:lnTo>
                  <a:pt x="39" y="10"/>
                </a:lnTo>
                <a:lnTo>
                  <a:pt x="36" y="7"/>
                </a:lnTo>
                <a:lnTo>
                  <a:pt x="33" y="5"/>
                </a:lnTo>
                <a:lnTo>
                  <a:pt x="30" y="2"/>
                </a:lnTo>
                <a:lnTo>
                  <a:pt x="26" y="2"/>
                </a:lnTo>
                <a:lnTo>
                  <a:pt x="21" y="0"/>
                </a:lnTo>
                <a:lnTo>
                  <a:pt x="18" y="2"/>
                </a:lnTo>
                <a:lnTo>
                  <a:pt x="15" y="3"/>
                </a:lnTo>
                <a:lnTo>
                  <a:pt x="11" y="5"/>
                </a:lnTo>
                <a:lnTo>
                  <a:pt x="8" y="6"/>
                </a:lnTo>
                <a:lnTo>
                  <a:pt x="5" y="9"/>
                </a:lnTo>
                <a:lnTo>
                  <a:pt x="3" y="10"/>
                </a:lnTo>
                <a:lnTo>
                  <a:pt x="2" y="13"/>
                </a:lnTo>
                <a:lnTo>
                  <a:pt x="0" y="16"/>
                </a:lnTo>
                <a:lnTo>
                  <a:pt x="0" y="21"/>
                </a:lnTo>
              </a:path>
            </a:pathLst>
          </a:custGeom>
          <a:solidFill>
            <a:srgbClr val="FFFF00"/>
          </a:solidFill>
          <a:ln w="4763">
            <a:solidFill>
              <a:srgbClr val="990000"/>
            </a:solidFill>
            <a:round/>
            <a:headEnd/>
            <a:tailEnd/>
          </a:ln>
        </p:spPr>
        <p:txBody>
          <a:bodyPr/>
          <a:lstStyle/>
          <a:p>
            <a:endParaRPr lang="en-US"/>
          </a:p>
        </p:txBody>
      </p:sp>
      <p:sp>
        <p:nvSpPr>
          <p:cNvPr id="53405" name="Freeform 156"/>
          <p:cNvSpPr>
            <a:spLocks/>
          </p:cNvSpPr>
          <p:nvPr/>
        </p:nvSpPr>
        <p:spPr bwMode="auto">
          <a:xfrm>
            <a:off x="6157913" y="4516442"/>
            <a:ext cx="76200" cy="53975"/>
          </a:xfrm>
          <a:custGeom>
            <a:avLst/>
            <a:gdLst>
              <a:gd name="T0" fmla="*/ 2147483647 w 54"/>
              <a:gd name="T1" fmla="*/ 2147483647 h 34"/>
              <a:gd name="T2" fmla="*/ 2147483647 w 54"/>
              <a:gd name="T3" fmla="*/ 2147483647 h 34"/>
              <a:gd name="T4" fmla="*/ 2147483647 w 54"/>
              <a:gd name="T5" fmla="*/ 2147483647 h 34"/>
              <a:gd name="T6" fmla="*/ 2147483647 w 54"/>
              <a:gd name="T7" fmla="*/ 2147483647 h 34"/>
              <a:gd name="T8" fmla="*/ 2147483647 w 54"/>
              <a:gd name="T9" fmla="*/ 2147483647 h 34"/>
              <a:gd name="T10" fmla="*/ 2147483647 w 54"/>
              <a:gd name="T11" fmla="*/ 2147483647 h 34"/>
              <a:gd name="T12" fmla="*/ 2147483647 w 54"/>
              <a:gd name="T13" fmla="*/ 2147483647 h 34"/>
              <a:gd name="T14" fmla="*/ 2147483647 w 54"/>
              <a:gd name="T15" fmla="*/ 2147483647 h 34"/>
              <a:gd name="T16" fmla="*/ 2147483647 w 54"/>
              <a:gd name="T17" fmla="*/ 2147483647 h 34"/>
              <a:gd name="T18" fmla="*/ 2147483647 w 54"/>
              <a:gd name="T19" fmla="*/ 2147483647 h 34"/>
              <a:gd name="T20" fmla="*/ 2147483647 w 54"/>
              <a:gd name="T21" fmla="*/ 2147483647 h 34"/>
              <a:gd name="T22" fmla="*/ 2147483647 w 54"/>
              <a:gd name="T23" fmla="*/ 2147483647 h 34"/>
              <a:gd name="T24" fmla="*/ 2147483647 w 54"/>
              <a:gd name="T25" fmla="*/ 2147483647 h 34"/>
              <a:gd name="T26" fmla="*/ 2147483647 w 54"/>
              <a:gd name="T27" fmla="*/ 2147483647 h 34"/>
              <a:gd name="T28" fmla="*/ 2147483647 w 54"/>
              <a:gd name="T29" fmla="*/ 2147483647 h 34"/>
              <a:gd name="T30" fmla="*/ 2147483647 w 54"/>
              <a:gd name="T31" fmla="*/ 2147483647 h 34"/>
              <a:gd name="T32" fmla="*/ 2147483647 w 54"/>
              <a:gd name="T33" fmla="*/ 2147483647 h 34"/>
              <a:gd name="T34" fmla="*/ 2147483647 w 54"/>
              <a:gd name="T35" fmla="*/ 2147483647 h 34"/>
              <a:gd name="T36" fmla="*/ 2147483647 w 54"/>
              <a:gd name="T37" fmla="*/ 2147483647 h 34"/>
              <a:gd name="T38" fmla="*/ 2147483647 w 54"/>
              <a:gd name="T39" fmla="*/ 2147483647 h 34"/>
              <a:gd name="T40" fmla="*/ 2147483647 w 54"/>
              <a:gd name="T41" fmla="*/ 2147483647 h 34"/>
              <a:gd name="T42" fmla="*/ 2147483647 w 54"/>
              <a:gd name="T43" fmla="*/ 2147483647 h 34"/>
              <a:gd name="T44" fmla="*/ 2147483647 w 54"/>
              <a:gd name="T45" fmla="*/ 2147483647 h 34"/>
              <a:gd name="T46" fmla="*/ 2147483647 w 54"/>
              <a:gd name="T47" fmla="*/ 2147483647 h 34"/>
              <a:gd name="T48" fmla="*/ 2147483647 w 54"/>
              <a:gd name="T49" fmla="*/ 0 h 34"/>
              <a:gd name="T50" fmla="*/ 2147483647 w 54"/>
              <a:gd name="T51" fmla="*/ 2147483647 h 34"/>
              <a:gd name="T52" fmla="*/ 2147483647 w 54"/>
              <a:gd name="T53" fmla="*/ 2147483647 h 34"/>
              <a:gd name="T54" fmla="*/ 2147483647 w 54"/>
              <a:gd name="T55" fmla="*/ 2147483647 h 34"/>
              <a:gd name="T56" fmla="*/ 2147483647 w 54"/>
              <a:gd name="T57" fmla="*/ 2147483647 h 34"/>
              <a:gd name="T58" fmla="*/ 0 w 54"/>
              <a:gd name="T59" fmla="*/ 2147483647 h 34"/>
              <a:gd name="T60" fmla="*/ 0 w 54"/>
              <a:gd name="T61" fmla="*/ 2147483647 h 34"/>
              <a:gd name="T62" fmla="*/ 0 w 54"/>
              <a:gd name="T63" fmla="*/ 2147483647 h 34"/>
              <a:gd name="T64" fmla="*/ 0 w 54"/>
              <a:gd name="T65" fmla="*/ 2147483647 h 34"/>
              <a:gd name="T66" fmla="*/ 2147483647 w 54"/>
              <a:gd name="T67" fmla="*/ 2147483647 h 34"/>
              <a:gd name="T68" fmla="*/ 2147483647 w 54"/>
              <a:gd name="T69" fmla="*/ 2147483647 h 34"/>
              <a:gd name="T70" fmla="*/ 2147483647 w 54"/>
              <a:gd name="T71" fmla="*/ 2147483647 h 34"/>
              <a:gd name="T72" fmla="*/ 2147483647 w 54"/>
              <a:gd name="T73" fmla="*/ 2147483647 h 34"/>
              <a:gd name="T74" fmla="*/ 2147483647 w 54"/>
              <a:gd name="T75" fmla="*/ 2147483647 h 34"/>
              <a:gd name="T76" fmla="*/ 2147483647 w 54"/>
              <a:gd name="T77" fmla="*/ 2147483647 h 34"/>
              <a:gd name="T78" fmla="*/ 2147483647 w 54"/>
              <a:gd name="T79" fmla="*/ 2147483647 h 34"/>
              <a:gd name="T80" fmla="*/ 2147483647 w 5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4"/>
              <a:gd name="T124" fmla="*/ 0 h 34"/>
              <a:gd name="T125" fmla="*/ 54 w 5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4" h="34">
                <a:moveTo>
                  <a:pt x="14" y="34"/>
                </a:moveTo>
                <a:lnTo>
                  <a:pt x="19" y="32"/>
                </a:lnTo>
                <a:lnTo>
                  <a:pt x="22" y="32"/>
                </a:lnTo>
                <a:lnTo>
                  <a:pt x="26" y="31"/>
                </a:lnTo>
                <a:lnTo>
                  <a:pt x="31" y="31"/>
                </a:lnTo>
                <a:lnTo>
                  <a:pt x="34" y="31"/>
                </a:lnTo>
                <a:lnTo>
                  <a:pt x="38" y="31"/>
                </a:lnTo>
                <a:lnTo>
                  <a:pt x="43" y="31"/>
                </a:lnTo>
                <a:lnTo>
                  <a:pt x="46" y="29"/>
                </a:lnTo>
                <a:lnTo>
                  <a:pt x="49" y="29"/>
                </a:lnTo>
                <a:lnTo>
                  <a:pt x="50" y="28"/>
                </a:lnTo>
                <a:lnTo>
                  <a:pt x="51" y="26"/>
                </a:lnTo>
                <a:lnTo>
                  <a:pt x="53" y="23"/>
                </a:lnTo>
                <a:lnTo>
                  <a:pt x="53" y="22"/>
                </a:lnTo>
                <a:lnTo>
                  <a:pt x="54" y="21"/>
                </a:lnTo>
                <a:lnTo>
                  <a:pt x="54" y="18"/>
                </a:lnTo>
                <a:lnTo>
                  <a:pt x="54" y="16"/>
                </a:lnTo>
                <a:lnTo>
                  <a:pt x="53" y="16"/>
                </a:lnTo>
                <a:lnTo>
                  <a:pt x="50" y="13"/>
                </a:lnTo>
                <a:lnTo>
                  <a:pt x="46" y="12"/>
                </a:lnTo>
                <a:lnTo>
                  <a:pt x="40" y="9"/>
                </a:lnTo>
                <a:lnTo>
                  <a:pt x="34" y="6"/>
                </a:lnTo>
                <a:lnTo>
                  <a:pt x="26" y="3"/>
                </a:lnTo>
                <a:lnTo>
                  <a:pt x="19" y="1"/>
                </a:lnTo>
                <a:lnTo>
                  <a:pt x="13" y="0"/>
                </a:lnTo>
                <a:lnTo>
                  <a:pt x="9" y="1"/>
                </a:lnTo>
                <a:lnTo>
                  <a:pt x="6" y="1"/>
                </a:lnTo>
                <a:lnTo>
                  <a:pt x="3" y="4"/>
                </a:lnTo>
                <a:lnTo>
                  <a:pt x="1" y="6"/>
                </a:lnTo>
                <a:lnTo>
                  <a:pt x="0" y="9"/>
                </a:lnTo>
                <a:lnTo>
                  <a:pt x="0" y="12"/>
                </a:lnTo>
                <a:lnTo>
                  <a:pt x="0" y="16"/>
                </a:lnTo>
                <a:lnTo>
                  <a:pt x="0" y="19"/>
                </a:lnTo>
                <a:lnTo>
                  <a:pt x="1" y="22"/>
                </a:lnTo>
                <a:lnTo>
                  <a:pt x="3" y="25"/>
                </a:lnTo>
                <a:lnTo>
                  <a:pt x="4" y="28"/>
                </a:lnTo>
                <a:lnTo>
                  <a:pt x="6" y="31"/>
                </a:lnTo>
                <a:lnTo>
                  <a:pt x="9" y="32"/>
                </a:lnTo>
                <a:lnTo>
                  <a:pt x="10" y="34"/>
                </a:lnTo>
                <a:lnTo>
                  <a:pt x="13" y="34"/>
                </a:lnTo>
                <a:lnTo>
                  <a:pt x="14" y="3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6" name="Freeform 157"/>
          <p:cNvSpPr>
            <a:spLocks/>
          </p:cNvSpPr>
          <p:nvPr/>
        </p:nvSpPr>
        <p:spPr bwMode="auto">
          <a:xfrm>
            <a:off x="6157913" y="4516442"/>
            <a:ext cx="76200" cy="53975"/>
          </a:xfrm>
          <a:custGeom>
            <a:avLst/>
            <a:gdLst>
              <a:gd name="T0" fmla="*/ 2147483647 w 54"/>
              <a:gd name="T1" fmla="*/ 2147483647 h 34"/>
              <a:gd name="T2" fmla="*/ 2147483647 w 54"/>
              <a:gd name="T3" fmla="*/ 2147483647 h 34"/>
              <a:gd name="T4" fmla="*/ 2147483647 w 54"/>
              <a:gd name="T5" fmla="*/ 2147483647 h 34"/>
              <a:gd name="T6" fmla="*/ 2147483647 w 54"/>
              <a:gd name="T7" fmla="*/ 2147483647 h 34"/>
              <a:gd name="T8" fmla="*/ 2147483647 w 54"/>
              <a:gd name="T9" fmla="*/ 2147483647 h 34"/>
              <a:gd name="T10" fmla="*/ 2147483647 w 54"/>
              <a:gd name="T11" fmla="*/ 2147483647 h 34"/>
              <a:gd name="T12" fmla="*/ 2147483647 w 54"/>
              <a:gd name="T13" fmla="*/ 2147483647 h 34"/>
              <a:gd name="T14" fmla="*/ 2147483647 w 54"/>
              <a:gd name="T15" fmla="*/ 2147483647 h 34"/>
              <a:gd name="T16" fmla="*/ 2147483647 w 54"/>
              <a:gd name="T17" fmla="*/ 2147483647 h 34"/>
              <a:gd name="T18" fmla="*/ 2147483647 w 54"/>
              <a:gd name="T19" fmla="*/ 2147483647 h 34"/>
              <a:gd name="T20" fmla="*/ 2147483647 w 54"/>
              <a:gd name="T21" fmla="*/ 2147483647 h 34"/>
              <a:gd name="T22" fmla="*/ 2147483647 w 54"/>
              <a:gd name="T23" fmla="*/ 2147483647 h 34"/>
              <a:gd name="T24" fmla="*/ 2147483647 w 54"/>
              <a:gd name="T25" fmla="*/ 2147483647 h 34"/>
              <a:gd name="T26" fmla="*/ 2147483647 w 54"/>
              <a:gd name="T27" fmla="*/ 2147483647 h 34"/>
              <a:gd name="T28" fmla="*/ 2147483647 w 54"/>
              <a:gd name="T29" fmla="*/ 2147483647 h 34"/>
              <a:gd name="T30" fmla="*/ 2147483647 w 54"/>
              <a:gd name="T31" fmla="*/ 2147483647 h 34"/>
              <a:gd name="T32" fmla="*/ 2147483647 w 54"/>
              <a:gd name="T33" fmla="*/ 2147483647 h 34"/>
              <a:gd name="T34" fmla="*/ 2147483647 w 54"/>
              <a:gd name="T35" fmla="*/ 2147483647 h 34"/>
              <a:gd name="T36" fmla="*/ 2147483647 w 54"/>
              <a:gd name="T37" fmla="*/ 2147483647 h 34"/>
              <a:gd name="T38" fmla="*/ 2147483647 w 54"/>
              <a:gd name="T39" fmla="*/ 2147483647 h 34"/>
              <a:gd name="T40" fmla="*/ 2147483647 w 54"/>
              <a:gd name="T41" fmla="*/ 2147483647 h 34"/>
              <a:gd name="T42" fmla="*/ 2147483647 w 54"/>
              <a:gd name="T43" fmla="*/ 2147483647 h 34"/>
              <a:gd name="T44" fmla="*/ 2147483647 w 54"/>
              <a:gd name="T45" fmla="*/ 2147483647 h 34"/>
              <a:gd name="T46" fmla="*/ 2147483647 w 54"/>
              <a:gd name="T47" fmla="*/ 2147483647 h 34"/>
              <a:gd name="T48" fmla="*/ 2147483647 w 54"/>
              <a:gd name="T49" fmla="*/ 0 h 34"/>
              <a:gd name="T50" fmla="*/ 2147483647 w 54"/>
              <a:gd name="T51" fmla="*/ 2147483647 h 34"/>
              <a:gd name="T52" fmla="*/ 2147483647 w 54"/>
              <a:gd name="T53" fmla="*/ 2147483647 h 34"/>
              <a:gd name="T54" fmla="*/ 2147483647 w 54"/>
              <a:gd name="T55" fmla="*/ 2147483647 h 34"/>
              <a:gd name="T56" fmla="*/ 2147483647 w 54"/>
              <a:gd name="T57" fmla="*/ 2147483647 h 34"/>
              <a:gd name="T58" fmla="*/ 0 w 54"/>
              <a:gd name="T59" fmla="*/ 2147483647 h 34"/>
              <a:gd name="T60" fmla="*/ 0 w 54"/>
              <a:gd name="T61" fmla="*/ 2147483647 h 34"/>
              <a:gd name="T62" fmla="*/ 0 w 54"/>
              <a:gd name="T63" fmla="*/ 2147483647 h 34"/>
              <a:gd name="T64" fmla="*/ 0 w 54"/>
              <a:gd name="T65" fmla="*/ 2147483647 h 34"/>
              <a:gd name="T66" fmla="*/ 2147483647 w 54"/>
              <a:gd name="T67" fmla="*/ 2147483647 h 34"/>
              <a:gd name="T68" fmla="*/ 2147483647 w 54"/>
              <a:gd name="T69" fmla="*/ 2147483647 h 34"/>
              <a:gd name="T70" fmla="*/ 2147483647 w 54"/>
              <a:gd name="T71" fmla="*/ 2147483647 h 34"/>
              <a:gd name="T72" fmla="*/ 2147483647 w 54"/>
              <a:gd name="T73" fmla="*/ 2147483647 h 34"/>
              <a:gd name="T74" fmla="*/ 2147483647 w 54"/>
              <a:gd name="T75" fmla="*/ 2147483647 h 34"/>
              <a:gd name="T76" fmla="*/ 2147483647 w 54"/>
              <a:gd name="T77" fmla="*/ 2147483647 h 34"/>
              <a:gd name="T78" fmla="*/ 2147483647 w 54"/>
              <a:gd name="T79" fmla="*/ 2147483647 h 34"/>
              <a:gd name="T80" fmla="*/ 2147483647 w 5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4"/>
              <a:gd name="T124" fmla="*/ 0 h 34"/>
              <a:gd name="T125" fmla="*/ 54 w 5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4" h="34">
                <a:moveTo>
                  <a:pt x="14" y="34"/>
                </a:moveTo>
                <a:lnTo>
                  <a:pt x="19" y="32"/>
                </a:lnTo>
                <a:lnTo>
                  <a:pt x="22" y="32"/>
                </a:lnTo>
                <a:lnTo>
                  <a:pt x="26" y="31"/>
                </a:lnTo>
                <a:lnTo>
                  <a:pt x="31" y="31"/>
                </a:lnTo>
                <a:lnTo>
                  <a:pt x="34" y="31"/>
                </a:lnTo>
                <a:lnTo>
                  <a:pt x="38" y="31"/>
                </a:lnTo>
                <a:lnTo>
                  <a:pt x="43" y="31"/>
                </a:lnTo>
                <a:lnTo>
                  <a:pt x="46" y="29"/>
                </a:lnTo>
                <a:lnTo>
                  <a:pt x="49" y="29"/>
                </a:lnTo>
                <a:lnTo>
                  <a:pt x="50" y="28"/>
                </a:lnTo>
                <a:lnTo>
                  <a:pt x="51" y="26"/>
                </a:lnTo>
                <a:lnTo>
                  <a:pt x="53" y="23"/>
                </a:lnTo>
                <a:lnTo>
                  <a:pt x="53" y="22"/>
                </a:lnTo>
                <a:lnTo>
                  <a:pt x="54" y="21"/>
                </a:lnTo>
                <a:lnTo>
                  <a:pt x="54" y="18"/>
                </a:lnTo>
                <a:lnTo>
                  <a:pt x="54" y="16"/>
                </a:lnTo>
                <a:lnTo>
                  <a:pt x="53" y="16"/>
                </a:lnTo>
                <a:lnTo>
                  <a:pt x="50" y="13"/>
                </a:lnTo>
                <a:lnTo>
                  <a:pt x="46" y="12"/>
                </a:lnTo>
                <a:lnTo>
                  <a:pt x="40" y="9"/>
                </a:lnTo>
                <a:lnTo>
                  <a:pt x="34" y="6"/>
                </a:lnTo>
                <a:lnTo>
                  <a:pt x="26" y="3"/>
                </a:lnTo>
                <a:lnTo>
                  <a:pt x="19" y="1"/>
                </a:lnTo>
                <a:lnTo>
                  <a:pt x="13" y="0"/>
                </a:lnTo>
                <a:lnTo>
                  <a:pt x="9" y="1"/>
                </a:lnTo>
                <a:lnTo>
                  <a:pt x="6" y="1"/>
                </a:lnTo>
                <a:lnTo>
                  <a:pt x="3" y="4"/>
                </a:lnTo>
                <a:lnTo>
                  <a:pt x="1" y="6"/>
                </a:lnTo>
                <a:lnTo>
                  <a:pt x="0" y="9"/>
                </a:lnTo>
                <a:lnTo>
                  <a:pt x="0" y="12"/>
                </a:lnTo>
                <a:lnTo>
                  <a:pt x="0" y="16"/>
                </a:lnTo>
                <a:lnTo>
                  <a:pt x="0" y="19"/>
                </a:lnTo>
                <a:lnTo>
                  <a:pt x="1" y="22"/>
                </a:lnTo>
                <a:lnTo>
                  <a:pt x="3" y="25"/>
                </a:lnTo>
                <a:lnTo>
                  <a:pt x="4" y="28"/>
                </a:lnTo>
                <a:lnTo>
                  <a:pt x="6" y="31"/>
                </a:lnTo>
                <a:lnTo>
                  <a:pt x="9" y="32"/>
                </a:lnTo>
                <a:lnTo>
                  <a:pt x="10" y="34"/>
                </a:lnTo>
                <a:lnTo>
                  <a:pt x="13" y="34"/>
                </a:lnTo>
                <a:lnTo>
                  <a:pt x="14" y="34"/>
                </a:lnTo>
              </a:path>
            </a:pathLst>
          </a:custGeom>
          <a:solidFill>
            <a:srgbClr val="FFFF00"/>
          </a:solidFill>
          <a:ln w="4763">
            <a:solidFill>
              <a:srgbClr val="990000"/>
            </a:solidFill>
            <a:round/>
            <a:headEnd/>
            <a:tailEnd/>
          </a:ln>
        </p:spPr>
        <p:txBody>
          <a:bodyPr/>
          <a:lstStyle/>
          <a:p>
            <a:endParaRPr lang="en-US"/>
          </a:p>
        </p:txBody>
      </p:sp>
      <p:sp>
        <p:nvSpPr>
          <p:cNvPr id="53407" name="Freeform 158"/>
          <p:cNvSpPr>
            <a:spLocks/>
          </p:cNvSpPr>
          <p:nvPr/>
        </p:nvSpPr>
        <p:spPr bwMode="auto">
          <a:xfrm>
            <a:off x="6192841" y="4775203"/>
            <a:ext cx="46037" cy="73025"/>
          </a:xfrm>
          <a:custGeom>
            <a:avLst/>
            <a:gdLst>
              <a:gd name="T0" fmla="*/ 2147483647 w 32"/>
              <a:gd name="T1" fmla="*/ 2147483647 h 46"/>
              <a:gd name="T2" fmla="*/ 2147483647 w 32"/>
              <a:gd name="T3" fmla="*/ 2147483647 h 46"/>
              <a:gd name="T4" fmla="*/ 2147483647 w 32"/>
              <a:gd name="T5" fmla="*/ 2147483647 h 46"/>
              <a:gd name="T6" fmla="*/ 2147483647 w 32"/>
              <a:gd name="T7" fmla="*/ 2147483647 h 46"/>
              <a:gd name="T8" fmla="*/ 2147483647 w 32"/>
              <a:gd name="T9" fmla="*/ 2147483647 h 46"/>
              <a:gd name="T10" fmla="*/ 2147483647 w 32"/>
              <a:gd name="T11" fmla="*/ 2147483647 h 46"/>
              <a:gd name="T12" fmla="*/ 2147483647 w 32"/>
              <a:gd name="T13" fmla="*/ 2147483647 h 46"/>
              <a:gd name="T14" fmla="*/ 2147483647 w 32"/>
              <a:gd name="T15" fmla="*/ 2147483647 h 46"/>
              <a:gd name="T16" fmla="*/ 2147483647 w 32"/>
              <a:gd name="T17" fmla="*/ 2147483647 h 46"/>
              <a:gd name="T18" fmla="*/ 2147483647 w 32"/>
              <a:gd name="T19" fmla="*/ 2147483647 h 46"/>
              <a:gd name="T20" fmla="*/ 2147483647 w 32"/>
              <a:gd name="T21" fmla="*/ 2147483647 h 46"/>
              <a:gd name="T22" fmla="*/ 2147483647 w 32"/>
              <a:gd name="T23" fmla="*/ 2147483647 h 46"/>
              <a:gd name="T24" fmla="*/ 2147483647 w 32"/>
              <a:gd name="T25" fmla="*/ 2147483647 h 46"/>
              <a:gd name="T26" fmla="*/ 2147483647 w 32"/>
              <a:gd name="T27" fmla="*/ 2147483647 h 46"/>
              <a:gd name="T28" fmla="*/ 2147483647 w 32"/>
              <a:gd name="T29" fmla="*/ 2147483647 h 46"/>
              <a:gd name="T30" fmla="*/ 2147483647 w 32"/>
              <a:gd name="T31" fmla="*/ 2147483647 h 46"/>
              <a:gd name="T32" fmla="*/ 2147483647 w 32"/>
              <a:gd name="T33" fmla="*/ 2147483647 h 46"/>
              <a:gd name="T34" fmla="*/ 2147483647 w 32"/>
              <a:gd name="T35" fmla="*/ 2147483647 h 46"/>
              <a:gd name="T36" fmla="*/ 2147483647 w 32"/>
              <a:gd name="T37" fmla="*/ 2147483647 h 46"/>
              <a:gd name="T38" fmla="*/ 2147483647 w 32"/>
              <a:gd name="T39" fmla="*/ 2147483647 h 46"/>
              <a:gd name="T40" fmla="*/ 2147483647 w 32"/>
              <a:gd name="T41" fmla="*/ 2147483647 h 46"/>
              <a:gd name="T42" fmla="*/ 2147483647 w 32"/>
              <a:gd name="T43" fmla="*/ 2147483647 h 46"/>
              <a:gd name="T44" fmla="*/ 2147483647 w 32"/>
              <a:gd name="T45" fmla="*/ 2147483647 h 46"/>
              <a:gd name="T46" fmla="*/ 2147483647 w 32"/>
              <a:gd name="T47" fmla="*/ 2147483647 h 46"/>
              <a:gd name="T48" fmla="*/ 2147483647 w 32"/>
              <a:gd name="T49" fmla="*/ 0 h 46"/>
              <a:gd name="T50" fmla="*/ 2147483647 w 32"/>
              <a:gd name="T51" fmla="*/ 0 h 46"/>
              <a:gd name="T52" fmla="*/ 2147483647 w 32"/>
              <a:gd name="T53" fmla="*/ 0 h 46"/>
              <a:gd name="T54" fmla="*/ 2147483647 w 32"/>
              <a:gd name="T55" fmla="*/ 2147483647 h 46"/>
              <a:gd name="T56" fmla="*/ 2147483647 w 32"/>
              <a:gd name="T57" fmla="*/ 2147483647 h 46"/>
              <a:gd name="T58" fmla="*/ 2147483647 w 32"/>
              <a:gd name="T59" fmla="*/ 2147483647 h 46"/>
              <a:gd name="T60" fmla="*/ 2147483647 w 32"/>
              <a:gd name="T61" fmla="*/ 2147483647 h 46"/>
              <a:gd name="T62" fmla="*/ 2147483647 w 32"/>
              <a:gd name="T63" fmla="*/ 2147483647 h 46"/>
              <a:gd name="T64" fmla="*/ 2147483647 w 32"/>
              <a:gd name="T65" fmla="*/ 2147483647 h 46"/>
              <a:gd name="T66" fmla="*/ 2147483647 w 32"/>
              <a:gd name="T67" fmla="*/ 2147483647 h 46"/>
              <a:gd name="T68" fmla="*/ 2147483647 w 32"/>
              <a:gd name="T69" fmla="*/ 2147483647 h 46"/>
              <a:gd name="T70" fmla="*/ 2147483647 w 32"/>
              <a:gd name="T71" fmla="*/ 2147483647 h 46"/>
              <a:gd name="T72" fmla="*/ 2147483647 w 32"/>
              <a:gd name="T73" fmla="*/ 2147483647 h 46"/>
              <a:gd name="T74" fmla="*/ 2147483647 w 32"/>
              <a:gd name="T75" fmla="*/ 2147483647 h 46"/>
              <a:gd name="T76" fmla="*/ 2147483647 w 32"/>
              <a:gd name="T77" fmla="*/ 2147483647 h 46"/>
              <a:gd name="T78" fmla="*/ 2147483647 w 32"/>
              <a:gd name="T79" fmla="*/ 2147483647 h 46"/>
              <a:gd name="T80" fmla="*/ 0 w 32"/>
              <a:gd name="T81" fmla="*/ 2147483647 h 46"/>
              <a:gd name="T82" fmla="*/ 0 w 32"/>
              <a:gd name="T83" fmla="*/ 2147483647 h 46"/>
              <a:gd name="T84" fmla="*/ 2147483647 w 32"/>
              <a:gd name="T85" fmla="*/ 2147483647 h 46"/>
              <a:gd name="T86" fmla="*/ 2147483647 w 32"/>
              <a:gd name="T87" fmla="*/ 2147483647 h 46"/>
              <a:gd name="T88" fmla="*/ 2147483647 w 32"/>
              <a:gd name="T89" fmla="*/ 2147483647 h 46"/>
              <a:gd name="T90" fmla="*/ 2147483647 w 32"/>
              <a:gd name="T91" fmla="*/ 2147483647 h 46"/>
              <a:gd name="T92" fmla="*/ 2147483647 w 32"/>
              <a:gd name="T93" fmla="*/ 2147483647 h 46"/>
              <a:gd name="T94" fmla="*/ 2147483647 w 32"/>
              <a:gd name="T95" fmla="*/ 2147483647 h 46"/>
              <a:gd name="T96" fmla="*/ 2147483647 w 32"/>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
              <a:gd name="T148" fmla="*/ 0 h 46"/>
              <a:gd name="T149" fmla="*/ 32 w 32"/>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 h="46">
                <a:moveTo>
                  <a:pt x="10" y="28"/>
                </a:moveTo>
                <a:lnTo>
                  <a:pt x="12" y="29"/>
                </a:lnTo>
                <a:lnTo>
                  <a:pt x="12" y="32"/>
                </a:lnTo>
                <a:lnTo>
                  <a:pt x="13" y="34"/>
                </a:lnTo>
                <a:lnTo>
                  <a:pt x="15" y="37"/>
                </a:lnTo>
                <a:lnTo>
                  <a:pt x="15" y="38"/>
                </a:lnTo>
                <a:lnTo>
                  <a:pt x="16" y="40"/>
                </a:lnTo>
                <a:lnTo>
                  <a:pt x="18" y="43"/>
                </a:lnTo>
                <a:lnTo>
                  <a:pt x="18" y="44"/>
                </a:lnTo>
                <a:lnTo>
                  <a:pt x="19" y="44"/>
                </a:lnTo>
                <a:lnTo>
                  <a:pt x="19" y="46"/>
                </a:lnTo>
                <a:lnTo>
                  <a:pt x="21" y="46"/>
                </a:lnTo>
                <a:lnTo>
                  <a:pt x="22" y="46"/>
                </a:lnTo>
                <a:lnTo>
                  <a:pt x="22" y="44"/>
                </a:lnTo>
                <a:lnTo>
                  <a:pt x="26" y="40"/>
                </a:lnTo>
                <a:lnTo>
                  <a:pt x="29" y="34"/>
                </a:lnTo>
                <a:lnTo>
                  <a:pt x="32" y="28"/>
                </a:lnTo>
                <a:lnTo>
                  <a:pt x="32" y="20"/>
                </a:lnTo>
                <a:lnTo>
                  <a:pt x="31" y="14"/>
                </a:lnTo>
                <a:lnTo>
                  <a:pt x="29" y="9"/>
                </a:lnTo>
                <a:lnTo>
                  <a:pt x="25" y="4"/>
                </a:lnTo>
                <a:lnTo>
                  <a:pt x="21" y="0"/>
                </a:lnTo>
                <a:lnTo>
                  <a:pt x="19" y="0"/>
                </a:lnTo>
                <a:lnTo>
                  <a:pt x="18" y="0"/>
                </a:lnTo>
                <a:lnTo>
                  <a:pt x="16" y="1"/>
                </a:lnTo>
                <a:lnTo>
                  <a:pt x="15" y="3"/>
                </a:lnTo>
                <a:lnTo>
                  <a:pt x="13" y="4"/>
                </a:lnTo>
                <a:lnTo>
                  <a:pt x="12" y="6"/>
                </a:lnTo>
                <a:lnTo>
                  <a:pt x="10" y="7"/>
                </a:lnTo>
                <a:lnTo>
                  <a:pt x="10" y="9"/>
                </a:lnTo>
                <a:lnTo>
                  <a:pt x="9" y="10"/>
                </a:lnTo>
                <a:lnTo>
                  <a:pt x="7" y="10"/>
                </a:lnTo>
                <a:lnTo>
                  <a:pt x="6" y="10"/>
                </a:lnTo>
                <a:lnTo>
                  <a:pt x="4" y="10"/>
                </a:lnTo>
                <a:lnTo>
                  <a:pt x="3" y="10"/>
                </a:lnTo>
                <a:lnTo>
                  <a:pt x="1" y="10"/>
                </a:lnTo>
                <a:lnTo>
                  <a:pt x="0" y="12"/>
                </a:lnTo>
                <a:lnTo>
                  <a:pt x="0" y="13"/>
                </a:lnTo>
                <a:lnTo>
                  <a:pt x="1" y="16"/>
                </a:lnTo>
                <a:lnTo>
                  <a:pt x="3" y="17"/>
                </a:lnTo>
                <a:lnTo>
                  <a:pt x="4" y="20"/>
                </a:lnTo>
                <a:lnTo>
                  <a:pt x="6" y="22"/>
                </a:lnTo>
                <a:lnTo>
                  <a:pt x="7" y="23"/>
                </a:lnTo>
                <a:lnTo>
                  <a:pt x="9" y="26"/>
                </a:lnTo>
                <a:lnTo>
                  <a:pt x="10"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8" name="Freeform 159"/>
          <p:cNvSpPr>
            <a:spLocks/>
          </p:cNvSpPr>
          <p:nvPr/>
        </p:nvSpPr>
        <p:spPr bwMode="auto">
          <a:xfrm>
            <a:off x="6192841" y="4775203"/>
            <a:ext cx="46037" cy="73025"/>
          </a:xfrm>
          <a:custGeom>
            <a:avLst/>
            <a:gdLst>
              <a:gd name="T0" fmla="*/ 2147483647 w 32"/>
              <a:gd name="T1" fmla="*/ 2147483647 h 46"/>
              <a:gd name="T2" fmla="*/ 2147483647 w 32"/>
              <a:gd name="T3" fmla="*/ 2147483647 h 46"/>
              <a:gd name="T4" fmla="*/ 2147483647 w 32"/>
              <a:gd name="T5" fmla="*/ 2147483647 h 46"/>
              <a:gd name="T6" fmla="*/ 2147483647 w 32"/>
              <a:gd name="T7" fmla="*/ 2147483647 h 46"/>
              <a:gd name="T8" fmla="*/ 2147483647 w 32"/>
              <a:gd name="T9" fmla="*/ 2147483647 h 46"/>
              <a:gd name="T10" fmla="*/ 2147483647 w 32"/>
              <a:gd name="T11" fmla="*/ 2147483647 h 46"/>
              <a:gd name="T12" fmla="*/ 2147483647 w 32"/>
              <a:gd name="T13" fmla="*/ 2147483647 h 46"/>
              <a:gd name="T14" fmla="*/ 2147483647 w 32"/>
              <a:gd name="T15" fmla="*/ 2147483647 h 46"/>
              <a:gd name="T16" fmla="*/ 2147483647 w 32"/>
              <a:gd name="T17" fmla="*/ 2147483647 h 46"/>
              <a:gd name="T18" fmla="*/ 2147483647 w 32"/>
              <a:gd name="T19" fmla="*/ 2147483647 h 46"/>
              <a:gd name="T20" fmla="*/ 2147483647 w 32"/>
              <a:gd name="T21" fmla="*/ 2147483647 h 46"/>
              <a:gd name="T22" fmla="*/ 2147483647 w 32"/>
              <a:gd name="T23" fmla="*/ 2147483647 h 46"/>
              <a:gd name="T24" fmla="*/ 2147483647 w 32"/>
              <a:gd name="T25" fmla="*/ 2147483647 h 46"/>
              <a:gd name="T26" fmla="*/ 2147483647 w 32"/>
              <a:gd name="T27" fmla="*/ 2147483647 h 46"/>
              <a:gd name="T28" fmla="*/ 2147483647 w 32"/>
              <a:gd name="T29" fmla="*/ 2147483647 h 46"/>
              <a:gd name="T30" fmla="*/ 2147483647 w 32"/>
              <a:gd name="T31" fmla="*/ 2147483647 h 46"/>
              <a:gd name="T32" fmla="*/ 2147483647 w 32"/>
              <a:gd name="T33" fmla="*/ 2147483647 h 46"/>
              <a:gd name="T34" fmla="*/ 2147483647 w 32"/>
              <a:gd name="T35" fmla="*/ 2147483647 h 46"/>
              <a:gd name="T36" fmla="*/ 2147483647 w 32"/>
              <a:gd name="T37" fmla="*/ 2147483647 h 46"/>
              <a:gd name="T38" fmla="*/ 2147483647 w 32"/>
              <a:gd name="T39" fmla="*/ 2147483647 h 46"/>
              <a:gd name="T40" fmla="*/ 2147483647 w 32"/>
              <a:gd name="T41" fmla="*/ 2147483647 h 46"/>
              <a:gd name="T42" fmla="*/ 2147483647 w 32"/>
              <a:gd name="T43" fmla="*/ 2147483647 h 46"/>
              <a:gd name="T44" fmla="*/ 2147483647 w 32"/>
              <a:gd name="T45" fmla="*/ 2147483647 h 46"/>
              <a:gd name="T46" fmla="*/ 2147483647 w 32"/>
              <a:gd name="T47" fmla="*/ 2147483647 h 46"/>
              <a:gd name="T48" fmla="*/ 2147483647 w 32"/>
              <a:gd name="T49" fmla="*/ 0 h 46"/>
              <a:gd name="T50" fmla="*/ 2147483647 w 32"/>
              <a:gd name="T51" fmla="*/ 0 h 46"/>
              <a:gd name="T52" fmla="*/ 2147483647 w 32"/>
              <a:gd name="T53" fmla="*/ 0 h 46"/>
              <a:gd name="T54" fmla="*/ 2147483647 w 32"/>
              <a:gd name="T55" fmla="*/ 2147483647 h 46"/>
              <a:gd name="T56" fmla="*/ 2147483647 w 32"/>
              <a:gd name="T57" fmla="*/ 2147483647 h 46"/>
              <a:gd name="T58" fmla="*/ 2147483647 w 32"/>
              <a:gd name="T59" fmla="*/ 2147483647 h 46"/>
              <a:gd name="T60" fmla="*/ 2147483647 w 32"/>
              <a:gd name="T61" fmla="*/ 2147483647 h 46"/>
              <a:gd name="T62" fmla="*/ 2147483647 w 32"/>
              <a:gd name="T63" fmla="*/ 2147483647 h 46"/>
              <a:gd name="T64" fmla="*/ 2147483647 w 32"/>
              <a:gd name="T65" fmla="*/ 2147483647 h 46"/>
              <a:gd name="T66" fmla="*/ 2147483647 w 32"/>
              <a:gd name="T67" fmla="*/ 2147483647 h 46"/>
              <a:gd name="T68" fmla="*/ 2147483647 w 32"/>
              <a:gd name="T69" fmla="*/ 2147483647 h 46"/>
              <a:gd name="T70" fmla="*/ 2147483647 w 32"/>
              <a:gd name="T71" fmla="*/ 2147483647 h 46"/>
              <a:gd name="T72" fmla="*/ 2147483647 w 32"/>
              <a:gd name="T73" fmla="*/ 2147483647 h 46"/>
              <a:gd name="T74" fmla="*/ 2147483647 w 32"/>
              <a:gd name="T75" fmla="*/ 2147483647 h 46"/>
              <a:gd name="T76" fmla="*/ 2147483647 w 32"/>
              <a:gd name="T77" fmla="*/ 2147483647 h 46"/>
              <a:gd name="T78" fmla="*/ 2147483647 w 32"/>
              <a:gd name="T79" fmla="*/ 2147483647 h 46"/>
              <a:gd name="T80" fmla="*/ 0 w 32"/>
              <a:gd name="T81" fmla="*/ 2147483647 h 46"/>
              <a:gd name="T82" fmla="*/ 0 w 32"/>
              <a:gd name="T83" fmla="*/ 2147483647 h 46"/>
              <a:gd name="T84" fmla="*/ 2147483647 w 32"/>
              <a:gd name="T85" fmla="*/ 2147483647 h 46"/>
              <a:gd name="T86" fmla="*/ 2147483647 w 32"/>
              <a:gd name="T87" fmla="*/ 2147483647 h 46"/>
              <a:gd name="T88" fmla="*/ 2147483647 w 32"/>
              <a:gd name="T89" fmla="*/ 2147483647 h 46"/>
              <a:gd name="T90" fmla="*/ 2147483647 w 32"/>
              <a:gd name="T91" fmla="*/ 2147483647 h 46"/>
              <a:gd name="T92" fmla="*/ 2147483647 w 32"/>
              <a:gd name="T93" fmla="*/ 2147483647 h 46"/>
              <a:gd name="T94" fmla="*/ 2147483647 w 32"/>
              <a:gd name="T95" fmla="*/ 2147483647 h 46"/>
              <a:gd name="T96" fmla="*/ 2147483647 w 32"/>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
              <a:gd name="T148" fmla="*/ 0 h 46"/>
              <a:gd name="T149" fmla="*/ 32 w 32"/>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 h="46">
                <a:moveTo>
                  <a:pt x="10" y="28"/>
                </a:moveTo>
                <a:lnTo>
                  <a:pt x="12" y="29"/>
                </a:lnTo>
                <a:lnTo>
                  <a:pt x="12" y="32"/>
                </a:lnTo>
                <a:lnTo>
                  <a:pt x="13" y="34"/>
                </a:lnTo>
                <a:lnTo>
                  <a:pt x="15" y="37"/>
                </a:lnTo>
                <a:lnTo>
                  <a:pt x="15" y="38"/>
                </a:lnTo>
                <a:lnTo>
                  <a:pt x="16" y="40"/>
                </a:lnTo>
                <a:lnTo>
                  <a:pt x="18" y="43"/>
                </a:lnTo>
                <a:lnTo>
                  <a:pt x="18" y="44"/>
                </a:lnTo>
                <a:lnTo>
                  <a:pt x="19" y="44"/>
                </a:lnTo>
                <a:lnTo>
                  <a:pt x="19" y="46"/>
                </a:lnTo>
                <a:lnTo>
                  <a:pt x="21" y="46"/>
                </a:lnTo>
                <a:lnTo>
                  <a:pt x="22" y="46"/>
                </a:lnTo>
                <a:lnTo>
                  <a:pt x="22" y="44"/>
                </a:lnTo>
                <a:lnTo>
                  <a:pt x="26" y="40"/>
                </a:lnTo>
                <a:lnTo>
                  <a:pt x="29" y="34"/>
                </a:lnTo>
                <a:lnTo>
                  <a:pt x="32" y="28"/>
                </a:lnTo>
                <a:lnTo>
                  <a:pt x="32" y="20"/>
                </a:lnTo>
                <a:lnTo>
                  <a:pt x="31" y="14"/>
                </a:lnTo>
                <a:lnTo>
                  <a:pt x="29" y="9"/>
                </a:lnTo>
                <a:lnTo>
                  <a:pt x="25" y="4"/>
                </a:lnTo>
                <a:lnTo>
                  <a:pt x="21" y="0"/>
                </a:lnTo>
                <a:lnTo>
                  <a:pt x="19" y="0"/>
                </a:lnTo>
                <a:lnTo>
                  <a:pt x="18" y="0"/>
                </a:lnTo>
                <a:lnTo>
                  <a:pt x="16" y="1"/>
                </a:lnTo>
                <a:lnTo>
                  <a:pt x="15" y="3"/>
                </a:lnTo>
                <a:lnTo>
                  <a:pt x="13" y="4"/>
                </a:lnTo>
                <a:lnTo>
                  <a:pt x="12" y="6"/>
                </a:lnTo>
                <a:lnTo>
                  <a:pt x="10" y="7"/>
                </a:lnTo>
                <a:lnTo>
                  <a:pt x="10" y="9"/>
                </a:lnTo>
                <a:lnTo>
                  <a:pt x="9" y="10"/>
                </a:lnTo>
                <a:lnTo>
                  <a:pt x="7" y="10"/>
                </a:lnTo>
                <a:lnTo>
                  <a:pt x="6" y="10"/>
                </a:lnTo>
                <a:lnTo>
                  <a:pt x="4" y="10"/>
                </a:lnTo>
                <a:lnTo>
                  <a:pt x="3" y="10"/>
                </a:lnTo>
                <a:lnTo>
                  <a:pt x="1" y="10"/>
                </a:lnTo>
                <a:lnTo>
                  <a:pt x="0" y="12"/>
                </a:lnTo>
                <a:lnTo>
                  <a:pt x="0" y="13"/>
                </a:lnTo>
                <a:lnTo>
                  <a:pt x="1" y="16"/>
                </a:lnTo>
                <a:lnTo>
                  <a:pt x="3" y="17"/>
                </a:lnTo>
                <a:lnTo>
                  <a:pt x="4" y="20"/>
                </a:lnTo>
                <a:lnTo>
                  <a:pt x="6" y="22"/>
                </a:lnTo>
                <a:lnTo>
                  <a:pt x="7" y="23"/>
                </a:lnTo>
                <a:lnTo>
                  <a:pt x="9" y="26"/>
                </a:lnTo>
                <a:lnTo>
                  <a:pt x="10" y="28"/>
                </a:lnTo>
              </a:path>
            </a:pathLst>
          </a:custGeom>
          <a:solidFill>
            <a:srgbClr val="FFFF00"/>
          </a:solidFill>
          <a:ln w="1588">
            <a:solidFill>
              <a:srgbClr val="990000"/>
            </a:solidFill>
            <a:round/>
            <a:headEnd/>
            <a:tailEnd/>
          </a:ln>
        </p:spPr>
        <p:txBody>
          <a:bodyPr/>
          <a:lstStyle/>
          <a:p>
            <a:endParaRPr lang="en-US"/>
          </a:p>
        </p:txBody>
      </p:sp>
      <p:sp>
        <p:nvSpPr>
          <p:cNvPr id="53409" name="Freeform 160"/>
          <p:cNvSpPr>
            <a:spLocks/>
          </p:cNvSpPr>
          <p:nvPr/>
        </p:nvSpPr>
        <p:spPr bwMode="auto">
          <a:xfrm>
            <a:off x="6192841" y="4775203"/>
            <a:ext cx="46037" cy="73025"/>
          </a:xfrm>
          <a:custGeom>
            <a:avLst/>
            <a:gdLst>
              <a:gd name="T0" fmla="*/ 2147483647 w 32"/>
              <a:gd name="T1" fmla="*/ 2147483647 h 46"/>
              <a:gd name="T2" fmla="*/ 2147483647 w 32"/>
              <a:gd name="T3" fmla="*/ 2147483647 h 46"/>
              <a:gd name="T4" fmla="*/ 2147483647 w 32"/>
              <a:gd name="T5" fmla="*/ 2147483647 h 46"/>
              <a:gd name="T6" fmla="*/ 2147483647 w 32"/>
              <a:gd name="T7" fmla="*/ 2147483647 h 46"/>
              <a:gd name="T8" fmla="*/ 2147483647 w 32"/>
              <a:gd name="T9" fmla="*/ 2147483647 h 46"/>
              <a:gd name="T10" fmla="*/ 2147483647 w 32"/>
              <a:gd name="T11" fmla="*/ 2147483647 h 46"/>
              <a:gd name="T12" fmla="*/ 2147483647 w 32"/>
              <a:gd name="T13" fmla="*/ 2147483647 h 46"/>
              <a:gd name="T14" fmla="*/ 2147483647 w 32"/>
              <a:gd name="T15" fmla="*/ 2147483647 h 46"/>
              <a:gd name="T16" fmla="*/ 2147483647 w 32"/>
              <a:gd name="T17" fmla="*/ 2147483647 h 46"/>
              <a:gd name="T18" fmla="*/ 2147483647 w 32"/>
              <a:gd name="T19" fmla="*/ 2147483647 h 46"/>
              <a:gd name="T20" fmla="*/ 2147483647 w 32"/>
              <a:gd name="T21" fmla="*/ 2147483647 h 46"/>
              <a:gd name="T22" fmla="*/ 2147483647 w 32"/>
              <a:gd name="T23" fmla="*/ 2147483647 h 46"/>
              <a:gd name="T24" fmla="*/ 2147483647 w 32"/>
              <a:gd name="T25" fmla="*/ 2147483647 h 46"/>
              <a:gd name="T26" fmla="*/ 2147483647 w 32"/>
              <a:gd name="T27" fmla="*/ 2147483647 h 46"/>
              <a:gd name="T28" fmla="*/ 2147483647 w 32"/>
              <a:gd name="T29" fmla="*/ 2147483647 h 46"/>
              <a:gd name="T30" fmla="*/ 2147483647 w 32"/>
              <a:gd name="T31" fmla="*/ 2147483647 h 46"/>
              <a:gd name="T32" fmla="*/ 2147483647 w 32"/>
              <a:gd name="T33" fmla="*/ 2147483647 h 46"/>
              <a:gd name="T34" fmla="*/ 2147483647 w 32"/>
              <a:gd name="T35" fmla="*/ 2147483647 h 46"/>
              <a:gd name="T36" fmla="*/ 2147483647 w 32"/>
              <a:gd name="T37" fmla="*/ 2147483647 h 46"/>
              <a:gd name="T38" fmla="*/ 2147483647 w 32"/>
              <a:gd name="T39" fmla="*/ 2147483647 h 46"/>
              <a:gd name="T40" fmla="*/ 2147483647 w 32"/>
              <a:gd name="T41" fmla="*/ 2147483647 h 46"/>
              <a:gd name="T42" fmla="*/ 2147483647 w 32"/>
              <a:gd name="T43" fmla="*/ 2147483647 h 46"/>
              <a:gd name="T44" fmla="*/ 2147483647 w 32"/>
              <a:gd name="T45" fmla="*/ 2147483647 h 46"/>
              <a:gd name="T46" fmla="*/ 2147483647 w 32"/>
              <a:gd name="T47" fmla="*/ 2147483647 h 46"/>
              <a:gd name="T48" fmla="*/ 2147483647 w 32"/>
              <a:gd name="T49" fmla="*/ 0 h 46"/>
              <a:gd name="T50" fmla="*/ 2147483647 w 32"/>
              <a:gd name="T51" fmla="*/ 0 h 46"/>
              <a:gd name="T52" fmla="*/ 2147483647 w 32"/>
              <a:gd name="T53" fmla="*/ 0 h 46"/>
              <a:gd name="T54" fmla="*/ 2147483647 w 32"/>
              <a:gd name="T55" fmla="*/ 2147483647 h 46"/>
              <a:gd name="T56" fmla="*/ 2147483647 w 32"/>
              <a:gd name="T57" fmla="*/ 2147483647 h 46"/>
              <a:gd name="T58" fmla="*/ 2147483647 w 32"/>
              <a:gd name="T59" fmla="*/ 2147483647 h 46"/>
              <a:gd name="T60" fmla="*/ 2147483647 w 32"/>
              <a:gd name="T61" fmla="*/ 2147483647 h 46"/>
              <a:gd name="T62" fmla="*/ 2147483647 w 32"/>
              <a:gd name="T63" fmla="*/ 2147483647 h 46"/>
              <a:gd name="T64" fmla="*/ 2147483647 w 32"/>
              <a:gd name="T65" fmla="*/ 2147483647 h 46"/>
              <a:gd name="T66" fmla="*/ 2147483647 w 32"/>
              <a:gd name="T67" fmla="*/ 2147483647 h 46"/>
              <a:gd name="T68" fmla="*/ 2147483647 w 32"/>
              <a:gd name="T69" fmla="*/ 2147483647 h 46"/>
              <a:gd name="T70" fmla="*/ 2147483647 w 32"/>
              <a:gd name="T71" fmla="*/ 2147483647 h 46"/>
              <a:gd name="T72" fmla="*/ 2147483647 w 32"/>
              <a:gd name="T73" fmla="*/ 2147483647 h 46"/>
              <a:gd name="T74" fmla="*/ 2147483647 w 32"/>
              <a:gd name="T75" fmla="*/ 2147483647 h 46"/>
              <a:gd name="T76" fmla="*/ 2147483647 w 32"/>
              <a:gd name="T77" fmla="*/ 2147483647 h 46"/>
              <a:gd name="T78" fmla="*/ 2147483647 w 32"/>
              <a:gd name="T79" fmla="*/ 2147483647 h 46"/>
              <a:gd name="T80" fmla="*/ 0 w 32"/>
              <a:gd name="T81" fmla="*/ 2147483647 h 46"/>
              <a:gd name="T82" fmla="*/ 0 w 32"/>
              <a:gd name="T83" fmla="*/ 2147483647 h 46"/>
              <a:gd name="T84" fmla="*/ 2147483647 w 32"/>
              <a:gd name="T85" fmla="*/ 2147483647 h 46"/>
              <a:gd name="T86" fmla="*/ 2147483647 w 32"/>
              <a:gd name="T87" fmla="*/ 2147483647 h 46"/>
              <a:gd name="T88" fmla="*/ 2147483647 w 32"/>
              <a:gd name="T89" fmla="*/ 2147483647 h 46"/>
              <a:gd name="T90" fmla="*/ 2147483647 w 32"/>
              <a:gd name="T91" fmla="*/ 2147483647 h 46"/>
              <a:gd name="T92" fmla="*/ 2147483647 w 32"/>
              <a:gd name="T93" fmla="*/ 2147483647 h 46"/>
              <a:gd name="T94" fmla="*/ 2147483647 w 32"/>
              <a:gd name="T95" fmla="*/ 2147483647 h 46"/>
              <a:gd name="T96" fmla="*/ 2147483647 w 32"/>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
              <a:gd name="T148" fmla="*/ 0 h 46"/>
              <a:gd name="T149" fmla="*/ 32 w 32"/>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 h="46">
                <a:moveTo>
                  <a:pt x="10" y="28"/>
                </a:moveTo>
                <a:lnTo>
                  <a:pt x="12" y="29"/>
                </a:lnTo>
                <a:lnTo>
                  <a:pt x="12" y="32"/>
                </a:lnTo>
                <a:lnTo>
                  <a:pt x="13" y="34"/>
                </a:lnTo>
                <a:lnTo>
                  <a:pt x="15" y="37"/>
                </a:lnTo>
                <a:lnTo>
                  <a:pt x="15" y="38"/>
                </a:lnTo>
                <a:lnTo>
                  <a:pt x="16" y="40"/>
                </a:lnTo>
                <a:lnTo>
                  <a:pt x="18" y="43"/>
                </a:lnTo>
                <a:lnTo>
                  <a:pt x="18" y="44"/>
                </a:lnTo>
                <a:lnTo>
                  <a:pt x="19" y="44"/>
                </a:lnTo>
                <a:lnTo>
                  <a:pt x="19" y="46"/>
                </a:lnTo>
                <a:lnTo>
                  <a:pt x="21" y="46"/>
                </a:lnTo>
                <a:lnTo>
                  <a:pt x="22" y="46"/>
                </a:lnTo>
                <a:lnTo>
                  <a:pt x="22" y="44"/>
                </a:lnTo>
                <a:lnTo>
                  <a:pt x="26" y="40"/>
                </a:lnTo>
                <a:lnTo>
                  <a:pt x="29" y="34"/>
                </a:lnTo>
                <a:lnTo>
                  <a:pt x="32" y="28"/>
                </a:lnTo>
                <a:lnTo>
                  <a:pt x="32" y="20"/>
                </a:lnTo>
                <a:lnTo>
                  <a:pt x="31" y="14"/>
                </a:lnTo>
                <a:lnTo>
                  <a:pt x="29" y="9"/>
                </a:lnTo>
                <a:lnTo>
                  <a:pt x="25" y="4"/>
                </a:lnTo>
                <a:lnTo>
                  <a:pt x="21" y="0"/>
                </a:lnTo>
                <a:lnTo>
                  <a:pt x="19" y="0"/>
                </a:lnTo>
                <a:lnTo>
                  <a:pt x="18" y="0"/>
                </a:lnTo>
                <a:lnTo>
                  <a:pt x="16" y="1"/>
                </a:lnTo>
                <a:lnTo>
                  <a:pt x="15" y="3"/>
                </a:lnTo>
                <a:lnTo>
                  <a:pt x="13" y="4"/>
                </a:lnTo>
                <a:lnTo>
                  <a:pt x="12" y="6"/>
                </a:lnTo>
                <a:lnTo>
                  <a:pt x="10" y="7"/>
                </a:lnTo>
                <a:lnTo>
                  <a:pt x="10" y="9"/>
                </a:lnTo>
                <a:lnTo>
                  <a:pt x="9" y="10"/>
                </a:lnTo>
                <a:lnTo>
                  <a:pt x="7" y="10"/>
                </a:lnTo>
                <a:lnTo>
                  <a:pt x="6" y="10"/>
                </a:lnTo>
                <a:lnTo>
                  <a:pt x="4" y="10"/>
                </a:lnTo>
                <a:lnTo>
                  <a:pt x="3" y="10"/>
                </a:lnTo>
                <a:lnTo>
                  <a:pt x="1" y="10"/>
                </a:lnTo>
                <a:lnTo>
                  <a:pt x="0" y="12"/>
                </a:lnTo>
                <a:lnTo>
                  <a:pt x="0" y="13"/>
                </a:lnTo>
                <a:lnTo>
                  <a:pt x="1" y="16"/>
                </a:lnTo>
                <a:lnTo>
                  <a:pt x="3" y="17"/>
                </a:lnTo>
                <a:lnTo>
                  <a:pt x="4" y="20"/>
                </a:lnTo>
                <a:lnTo>
                  <a:pt x="6" y="22"/>
                </a:lnTo>
                <a:lnTo>
                  <a:pt x="7" y="23"/>
                </a:lnTo>
                <a:lnTo>
                  <a:pt x="9" y="26"/>
                </a:lnTo>
                <a:lnTo>
                  <a:pt x="10" y="28"/>
                </a:lnTo>
              </a:path>
            </a:pathLst>
          </a:custGeom>
          <a:solidFill>
            <a:srgbClr val="FFFF00"/>
          </a:solidFill>
          <a:ln w="4763">
            <a:solidFill>
              <a:srgbClr val="990000"/>
            </a:solidFill>
            <a:round/>
            <a:headEnd/>
            <a:tailEnd/>
          </a:ln>
        </p:spPr>
        <p:txBody>
          <a:bodyPr/>
          <a:lstStyle/>
          <a:p>
            <a:endParaRPr lang="en-US"/>
          </a:p>
        </p:txBody>
      </p:sp>
      <p:sp>
        <p:nvSpPr>
          <p:cNvPr id="53410" name="Freeform 161"/>
          <p:cNvSpPr>
            <a:spLocks/>
          </p:cNvSpPr>
          <p:nvPr/>
        </p:nvSpPr>
        <p:spPr bwMode="auto">
          <a:xfrm>
            <a:off x="6175376" y="4181475"/>
            <a:ext cx="374651" cy="369888"/>
          </a:xfrm>
          <a:custGeom>
            <a:avLst/>
            <a:gdLst>
              <a:gd name="T0" fmla="*/ 2147483647 w 266"/>
              <a:gd name="T1" fmla="*/ 2147483647 h 233"/>
              <a:gd name="T2" fmla="*/ 2147483647 w 266"/>
              <a:gd name="T3" fmla="*/ 2147483647 h 233"/>
              <a:gd name="T4" fmla="*/ 2147483647 w 266"/>
              <a:gd name="T5" fmla="*/ 2147483647 h 233"/>
              <a:gd name="T6" fmla="*/ 2147483647 w 266"/>
              <a:gd name="T7" fmla="*/ 2147483647 h 233"/>
              <a:gd name="T8" fmla="*/ 2147483647 w 266"/>
              <a:gd name="T9" fmla="*/ 2147483647 h 233"/>
              <a:gd name="T10" fmla="*/ 2147483647 w 266"/>
              <a:gd name="T11" fmla="*/ 2147483647 h 233"/>
              <a:gd name="T12" fmla="*/ 2147483647 w 266"/>
              <a:gd name="T13" fmla="*/ 2147483647 h 233"/>
              <a:gd name="T14" fmla="*/ 2147483647 w 266"/>
              <a:gd name="T15" fmla="*/ 2147483647 h 233"/>
              <a:gd name="T16" fmla="*/ 2147483647 w 266"/>
              <a:gd name="T17" fmla="*/ 2147483647 h 233"/>
              <a:gd name="T18" fmla="*/ 2147483647 w 266"/>
              <a:gd name="T19" fmla="*/ 2147483647 h 233"/>
              <a:gd name="T20" fmla="*/ 2147483647 w 266"/>
              <a:gd name="T21" fmla="*/ 2147483647 h 233"/>
              <a:gd name="T22" fmla="*/ 2147483647 w 266"/>
              <a:gd name="T23" fmla="*/ 2147483647 h 233"/>
              <a:gd name="T24" fmla="*/ 2147483647 w 266"/>
              <a:gd name="T25" fmla="*/ 2147483647 h 233"/>
              <a:gd name="T26" fmla="*/ 2147483647 w 266"/>
              <a:gd name="T27" fmla="*/ 2147483647 h 233"/>
              <a:gd name="T28" fmla="*/ 2147483647 w 266"/>
              <a:gd name="T29" fmla="*/ 2147483647 h 233"/>
              <a:gd name="T30" fmla="*/ 2147483647 w 266"/>
              <a:gd name="T31" fmla="*/ 2147483647 h 233"/>
              <a:gd name="T32" fmla="*/ 2147483647 w 266"/>
              <a:gd name="T33" fmla="*/ 2147483647 h 233"/>
              <a:gd name="T34" fmla="*/ 2147483647 w 266"/>
              <a:gd name="T35" fmla="*/ 2147483647 h 233"/>
              <a:gd name="T36" fmla="*/ 2147483647 w 266"/>
              <a:gd name="T37" fmla="*/ 2147483647 h 233"/>
              <a:gd name="T38" fmla="*/ 2147483647 w 266"/>
              <a:gd name="T39" fmla="*/ 2147483647 h 233"/>
              <a:gd name="T40" fmla="*/ 2147483647 w 266"/>
              <a:gd name="T41" fmla="*/ 2147483647 h 233"/>
              <a:gd name="T42" fmla="*/ 2147483647 w 266"/>
              <a:gd name="T43" fmla="*/ 2147483647 h 233"/>
              <a:gd name="T44" fmla="*/ 2147483647 w 266"/>
              <a:gd name="T45" fmla="*/ 2147483647 h 233"/>
              <a:gd name="T46" fmla="*/ 2147483647 w 266"/>
              <a:gd name="T47" fmla="*/ 2147483647 h 233"/>
              <a:gd name="T48" fmla="*/ 2147483647 w 266"/>
              <a:gd name="T49" fmla="*/ 2147483647 h 233"/>
              <a:gd name="T50" fmla="*/ 2147483647 w 266"/>
              <a:gd name="T51" fmla="*/ 2147483647 h 233"/>
              <a:gd name="T52" fmla="*/ 2147483647 w 266"/>
              <a:gd name="T53" fmla="*/ 2147483647 h 233"/>
              <a:gd name="T54" fmla="*/ 2147483647 w 266"/>
              <a:gd name="T55" fmla="*/ 2147483647 h 233"/>
              <a:gd name="T56" fmla="*/ 2147483647 w 266"/>
              <a:gd name="T57" fmla="*/ 2147483647 h 233"/>
              <a:gd name="T58" fmla="*/ 2147483647 w 266"/>
              <a:gd name="T59" fmla="*/ 2147483647 h 233"/>
              <a:gd name="T60" fmla="*/ 2147483647 w 266"/>
              <a:gd name="T61" fmla="*/ 2147483647 h 233"/>
              <a:gd name="T62" fmla="*/ 2147483647 w 266"/>
              <a:gd name="T63" fmla="*/ 2147483647 h 233"/>
              <a:gd name="T64" fmla="*/ 2147483647 w 266"/>
              <a:gd name="T65" fmla="*/ 2147483647 h 233"/>
              <a:gd name="T66" fmla="*/ 2147483647 w 266"/>
              <a:gd name="T67" fmla="*/ 0 h 233"/>
              <a:gd name="T68" fmla="*/ 2147483647 w 266"/>
              <a:gd name="T69" fmla="*/ 2147483647 h 233"/>
              <a:gd name="T70" fmla="*/ 2147483647 w 266"/>
              <a:gd name="T71" fmla="*/ 2147483647 h 233"/>
              <a:gd name="T72" fmla="*/ 2147483647 w 266"/>
              <a:gd name="T73" fmla="*/ 2147483647 h 233"/>
              <a:gd name="T74" fmla="*/ 2147483647 w 266"/>
              <a:gd name="T75" fmla="*/ 2147483647 h 233"/>
              <a:gd name="T76" fmla="*/ 2147483647 w 266"/>
              <a:gd name="T77" fmla="*/ 2147483647 h 233"/>
              <a:gd name="T78" fmla="*/ 2147483647 w 266"/>
              <a:gd name="T79" fmla="*/ 2147483647 h 233"/>
              <a:gd name="T80" fmla="*/ 0 w 266"/>
              <a:gd name="T81" fmla="*/ 2147483647 h 233"/>
              <a:gd name="T82" fmla="*/ 2147483647 w 266"/>
              <a:gd name="T83" fmla="*/ 2147483647 h 233"/>
              <a:gd name="T84" fmla="*/ 2147483647 w 266"/>
              <a:gd name="T85" fmla="*/ 2147483647 h 233"/>
              <a:gd name="T86" fmla="*/ 2147483647 w 266"/>
              <a:gd name="T87" fmla="*/ 2147483647 h 233"/>
              <a:gd name="T88" fmla="*/ 2147483647 w 266"/>
              <a:gd name="T89" fmla="*/ 2147483647 h 233"/>
              <a:gd name="T90" fmla="*/ 2147483647 w 266"/>
              <a:gd name="T91" fmla="*/ 2147483647 h 23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66"/>
              <a:gd name="T139" fmla="*/ 0 h 233"/>
              <a:gd name="T140" fmla="*/ 266 w 266"/>
              <a:gd name="T141" fmla="*/ 233 h 23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66" h="233">
                <a:moveTo>
                  <a:pt x="78" y="190"/>
                </a:moveTo>
                <a:lnTo>
                  <a:pt x="82" y="194"/>
                </a:lnTo>
                <a:lnTo>
                  <a:pt x="85" y="197"/>
                </a:lnTo>
                <a:lnTo>
                  <a:pt x="87" y="202"/>
                </a:lnTo>
                <a:lnTo>
                  <a:pt x="87" y="205"/>
                </a:lnTo>
                <a:lnTo>
                  <a:pt x="90" y="208"/>
                </a:lnTo>
                <a:lnTo>
                  <a:pt x="94" y="212"/>
                </a:lnTo>
                <a:lnTo>
                  <a:pt x="103" y="218"/>
                </a:lnTo>
                <a:lnTo>
                  <a:pt x="116" y="227"/>
                </a:lnTo>
                <a:lnTo>
                  <a:pt x="119" y="229"/>
                </a:lnTo>
                <a:lnTo>
                  <a:pt x="122" y="229"/>
                </a:lnTo>
                <a:lnTo>
                  <a:pt x="125" y="230"/>
                </a:lnTo>
                <a:lnTo>
                  <a:pt x="130" y="232"/>
                </a:lnTo>
                <a:lnTo>
                  <a:pt x="133" y="233"/>
                </a:lnTo>
                <a:lnTo>
                  <a:pt x="139" y="233"/>
                </a:lnTo>
                <a:lnTo>
                  <a:pt x="143" y="233"/>
                </a:lnTo>
                <a:lnTo>
                  <a:pt x="149" y="233"/>
                </a:lnTo>
                <a:lnTo>
                  <a:pt x="152" y="233"/>
                </a:lnTo>
                <a:lnTo>
                  <a:pt x="158" y="232"/>
                </a:lnTo>
                <a:lnTo>
                  <a:pt x="162" y="229"/>
                </a:lnTo>
                <a:lnTo>
                  <a:pt x="168" y="226"/>
                </a:lnTo>
                <a:lnTo>
                  <a:pt x="173" y="224"/>
                </a:lnTo>
                <a:lnTo>
                  <a:pt x="177" y="221"/>
                </a:lnTo>
                <a:lnTo>
                  <a:pt x="181" y="218"/>
                </a:lnTo>
                <a:lnTo>
                  <a:pt x="186" y="217"/>
                </a:lnTo>
                <a:lnTo>
                  <a:pt x="187" y="215"/>
                </a:lnTo>
                <a:lnTo>
                  <a:pt x="187" y="214"/>
                </a:lnTo>
                <a:lnTo>
                  <a:pt x="189" y="212"/>
                </a:lnTo>
                <a:lnTo>
                  <a:pt x="190" y="211"/>
                </a:lnTo>
                <a:lnTo>
                  <a:pt x="190" y="209"/>
                </a:lnTo>
                <a:lnTo>
                  <a:pt x="192" y="208"/>
                </a:lnTo>
                <a:lnTo>
                  <a:pt x="193" y="206"/>
                </a:lnTo>
                <a:lnTo>
                  <a:pt x="201" y="203"/>
                </a:lnTo>
                <a:lnTo>
                  <a:pt x="208" y="202"/>
                </a:lnTo>
                <a:lnTo>
                  <a:pt x="215" y="202"/>
                </a:lnTo>
                <a:lnTo>
                  <a:pt x="224" y="202"/>
                </a:lnTo>
                <a:lnTo>
                  <a:pt x="232" y="203"/>
                </a:lnTo>
                <a:lnTo>
                  <a:pt x="239" y="202"/>
                </a:lnTo>
                <a:lnTo>
                  <a:pt x="247" y="200"/>
                </a:lnTo>
                <a:lnTo>
                  <a:pt x="254" y="197"/>
                </a:lnTo>
                <a:lnTo>
                  <a:pt x="257" y="194"/>
                </a:lnTo>
                <a:lnTo>
                  <a:pt x="260" y="192"/>
                </a:lnTo>
                <a:lnTo>
                  <a:pt x="263" y="189"/>
                </a:lnTo>
                <a:lnTo>
                  <a:pt x="264" y="184"/>
                </a:lnTo>
                <a:lnTo>
                  <a:pt x="266" y="180"/>
                </a:lnTo>
                <a:lnTo>
                  <a:pt x="266" y="175"/>
                </a:lnTo>
                <a:lnTo>
                  <a:pt x="266" y="172"/>
                </a:lnTo>
                <a:lnTo>
                  <a:pt x="264" y="168"/>
                </a:lnTo>
                <a:lnTo>
                  <a:pt x="261" y="163"/>
                </a:lnTo>
                <a:lnTo>
                  <a:pt x="258" y="159"/>
                </a:lnTo>
                <a:lnTo>
                  <a:pt x="254" y="155"/>
                </a:lnTo>
                <a:lnTo>
                  <a:pt x="251" y="152"/>
                </a:lnTo>
                <a:lnTo>
                  <a:pt x="247" y="149"/>
                </a:lnTo>
                <a:lnTo>
                  <a:pt x="244" y="144"/>
                </a:lnTo>
                <a:lnTo>
                  <a:pt x="241" y="141"/>
                </a:lnTo>
                <a:lnTo>
                  <a:pt x="238" y="138"/>
                </a:lnTo>
                <a:lnTo>
                  <a:pt x="236" y="134"/>
                </a:lnTo>
                <a:lnTo>
                  <a:pt x="236" y="129"/>
                </a:lnTo>
                <a:lnTo>
                  <a:pt x="236" y="125"/>
                </a:lnTo>
                <a:lnTo>
                  <a:pt x="238" y="120"/>
                </a:lnTo>
                <a:lnTo>
                  <a:pt x="241" y="113"/>
                </a:lnTo>
                <a:lnTo>
                  <a:pt x="245" y="104"/>
                </a:lnTo>
                <a:lnTo>
                  <a:pt x="250" y="95"/>
                </a:lnTo>
                <a:lnTo>
                  <a:pt x="252" y="88"/>
                </a:lnTo>
                <a:lnTo>
                  <a:pt x="254" y="83"/>
                </a:lnTo>
                <a:lnTo>
                  <a:pt x="254" y="79"/>
                </a:lnTo>
                <a:lnTo>
                  <a:pt x="252" y="75"/>
                </a:lnTo>
                <a:lnTo>
                  <a:pt x="251" y="69"/>
                </a:lnTo>
                <a:lnTo>
                  <a:pt x="250" y="67"/>
                </a:lnTo>
                <a:lnTo>
                  <a:pt x="248" y="66"/>
                </a:lnTo>
                <a:lnTo>
                  <a:pt x="247" y="64"/>
                </a:lnTo>
                <a:lnTo>
                  <a:pt x="244" y="64"/>
                </a:lnTo>
                <a:lnTo>
                  <a:pt x="242" y="63"/>
                </a:lnTo>
                <a:lnTo>
                  <a:pt x="239" y="63"/>
                </a:lnTo>
                <a:lnTo>
                  <a:pt x="236" y="63"/>
                </a:lnTo>
                <a:lnTo>
                  <a:pt x="233" y="61"/>
                </a:lnTo>
                <a:lnTo>
                  <a:pt x="230" y="60"/>
                </a:lnTo>
                <a:lnTo>
                  <a:pt x="227" y="58"/>
                </a:lnTo>
                <a:lnTo>
                  <a:pt x="226" y="57"/>
                </a:lnTo>
                <a:lnTo>
                  <a:pt x="226" y="55"/>
                </a:lnTo>
                <a:lnTo>
                  <a:pt x="224" y="54"/>
                </a:lnTo>
                <a:lnTo>
                  <a:pt x="224" y="52"/>
                </a:lnTo>
                <a:lnTo>
                  <a:pt x="224" y="49"/>
                </a:lnTo>
                <a:lnTo>
                  <a:pt x="224" y="46"/>
                </a:lnTo>
                <a:lnTo>
                  <a:pt x="223" y="42"/>
                </a:lnTo>
                <a:lnTo>
                  <a:pt x="220" y="36"/>
                </a:lnTo>
                <a:lnTo>
                  <a:pt x="215" y="32"/>
                </a:lnTo>
                <a:lnTo>
                  <a:pt x="211" y="27"/>
                </a:lnTo>
                <a:lnTo>
                  <a:pt x="204" y="24"/>
                </a:lnTo>
                <a:lnTo>
                  <a:pt x="198" y="21"/>
                </a:lnTo>
                <a:lnTo>
                  <a:pt x="190" y="21"/>
                </a:lnTo>
                <a:lnTo>
                  <a:pt x="184" y="21"/>
                </a:lnTo>
                <a:lnTo>
                  <a:pt x="176" y="21"/>
                </a:lnTo>
                <a:lnTo>
                  <a:pt x="167" y="20"/>
                </a:lnTo>
                <a:lnTo>
                  <a:pt x="159" y="15"/>
                </a:lnTo>
                <a:lnTo>
                  <a:pt x="150" y="11"/>
                </a:lnTo>
                <a:lnTo>
                  <a:pt x="142" y="5"/>
                </a:lnTo>
                <a:lnTo>
                  <a:pt x="133" y="2"/>
                </a:lnTo>
                <a:lnTo>
                  <a:pt x="128" y="0"/>
                </a:lnTo>
                <a:lnTo>
                  <a:pt x="122" y="0"/>
                </a:lnTo>
                <a:lnTo>
                  <a:pt x="118" y="0"/>
                </a:lnTo>
                <a:lnTo>
                  <a:pt x="113" y="2"/>
                </a:lnTo>
                <a:lnTo>
                  <a:pt x="109" y="3"/>
                </a:lnTo>
                <a:lnTo>
                  <a:pt x="108" y="6"/>
                </a:lnTo>
                <a:lnTo>
                  <a:pt x="105" y="9"/>
                </a:lnTo>
                <a:lnTo>
                  <a:pt x="102" y="12"/>
                </a:lnTo>
                <a:lnTo>
                  <a:pt x="100" y="17"/>
                </a:lnTo>
                <a:lnTo>
                  <a:pt x="97" y="20"/>
                </a:lnTo>
                <a:lnTo>
                  <a:pt x="96" y="21"/>
                </a:lnTo>
                <a:lnTo>
                  <a:pt x="94" y="23"/>
                </a:lnTo>
                <a:lnTo>
                  <a:pt x="82" y="27"/>
                </a:lnTo>
                <a:lnTo>
                  <a:pt x="71" y="29"/>
                </a:lnTo>
                <a:lnTo>
                  <a:pt x="57" y="30"/>
                </a:lnTo>
                <a:lnTo>
                  <a:pt x="44" y="30"/>
                </a:lnTo>
                <a:lnTo>
                  <a:pt x="32" y="32"/>
                </a:lnTo>
                <a:lnTo>
                  <a:pt x="20" y="33"/>
                </a:lnTo>
                <a:lnTo>
                  <a:pt x="16" y="36"/>
                </a:lnTo>
                <a:lnTo>
                  <a:pt x="10" y="39"/>
                </a:lnTo>
                <a:lnTo>
                  <a:pt x="7" y="42"/>
                </a:lnTo>
                <a:lnTo>
                  <a:pt x="4" y="46"/>
                </a:lnTo>
                <a:lnTo>
                  <a:pt x="1" y="55"/>
                </a:lnTo>
                <a:lnTo>
                  <a:pt x="0" y="70"/>
                </a:lnTo>
                <a:lnTo>
                  <a:pt x="0" y="86"/>
                </a:lnTo>
                <a:lnTo>
                  <a:pt x="0" y="106"/>
                </a:lnTo>
                <a:lnTo>
                  <a:pt x="1" y="125"/>
                </a:lnTo>
                <a:lnTo>
                  <a:pt x="4" y="143"/>
                </a:lnTo>
                <a:lnTo>
                  <a:pt x="7" y="156"/>
                </a:lnTo>
                <a:lnTo>
                  <a:pt x="10" y="165"/>
                </a:lnTo>
                <a:lnTo>
                  <a:pt x="14" y="171"/>
                </a:lnTo>
                <a:lnTo>
                  <a:pt x="20" y="177"/>
                </a:lnTo>
                <a:lnTo>
                  <a:pt x="29" y="183"/>
                </a:lnTo>
                <a:lnTo>
                  <a:pt x="39" y="187"/>
                </a:lnTo>
                <a:lnTo>
                  <a:pt x="50" y="190"/>
                </a:lnTo>
                <a:lnTo>
                  <a:pt x="60" y="193"/>
                </a:lnTo>
                <a:lnTo>
                  <a:pt x="65" y="193"/>
                </a:lnTo>
                <a:lnTo>
                  <a:pt x="71" y="193"/>
                </a:lnTo>
                <a:lnTo>
                  <a:pt x="73" y="192"/>
                </a:lnTo>
                <a:lnTo>
                  <a:pt x="78" y="19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1" name="Freeform 162"/>
          <p:cNvSpPr>
            <a:spLocks/>
          </p:cNvSpPr>
          <p:nvPr/>
        </p:nvSpPr>
        <p:spPr bwMode="auto">
          <a:xfrm>
            <a:off x="6445253" y="4405314"/>
            <a:ext cx="92075" cy="88900"/>
          </a:xfrm>
          <a:custGeom>
            <a:avLst/>
            <a:gdLst>
              <a:gd name="T0" fmla="*/ 0 w 65"/>
              <a:gd name="T1" fmla="*/ 2147483647 h 56"/>
              <a:gd name="T2" fmla="*/ 2147483647 w 65"/>
              <a:gd name="T3" fmla="*/ 2147483647 h 56"/>
              <a:gd name="T4" fmla="*/ 2147483647 w 65"/>
              <a:gd name="T5" fmla="*/ 2147483647 h 56"/>
              <a:gd name="T6" fmla="*/ 2147483647 w 65"/>
              <a:gd name="T7" fmla="*/ 2147483647 h 56"/>
              <a:gd name="T8" fmla="*/ 2147483647 w 65"/>
              <a:gd name="T9" fmla="*/ 2147483647 h 56"/>
              <a:gd name="T10" fmla="*/ 2147483647 w 65"/>
              <a:gd name="T11" fmla="*/ 2147483647 h 56"/>
              <a:gd name="T12" fmla="*/ 2147483647 w 65"/>
              <a:gd name="T13" fmla="*/ 2147483647 h 56"/>
              <a:gd name="T14" fmla="*/ 2147483647 w 65"/>
              <a:gd name="T15" fmla="*/ 2147483647 h 56"/>
              <a:gd name="T16" fmla="*/ 2147483647 w 65"/>
              <a:gd name="T17" fmla="*/ 2147483647 h 56"/>
              <a:gd name="T18" fmla="*/ 2147483647 w 65"/>
              <a:gd name="T19" fmla="*/ 2147483647 h 56"/>
              <a:gd name="T20" fmla="*/ 2147483647 w 65"/>
              <a:gd name="T21" fmla="*/ 2147483647 h 56"/>
              <a:gd name="T22" fmla="*/ 2147483647 w 65"/>
              <a:gd name="T23" fmla="*/ 2147483647 h 56"/>
              <a:gd name="T24" fmla="*/ 2147483647 w 65"/>
              <a:gd name="T25" fmla="*/ 2147483647 h 56"/>
              <a:gd name="T26" fmla="*/ 2147483647 w 65"/>
              <a:gd name="T27" fmla="*/ 2147483647 h 56"/>
              <a:gd name="T28" fmla="*/ 2147483647 w 65"/>
              <a:gd name="T29" fmla="*/ 2147483647 h 56"/>
              <a:gd name="T30" fmla="*/ 2147483647 w 65"/>
              <a:gd name="T31" fmla="*/ 2147483647 h 56"/>
              <a:gd name="T32" fmla="*/ 2147483647 w 65"/>
              <a:gd name="T33" fmla="*/ 2147483647 h 56"/>
              <a:gd name="T34" fmla="*/ 2147483647 w 65"/>
              <a:gd name="T35" fmla="*/ 2147483647 h 56"/>
              <a:gd name="T36" fmla="*/ 2147483647 w 65"/>
              <a:gd name="T37" fmla="*/ 2147483647 h 56"/>
              <a:gd name="T38" fmla="*/ 2147483647 w 65"/>
              <a:gd name="T39" fmla="*/ 2147483647 h 56"/>
              <a:gd name="T40" fmla="*/ 2147483647 w 65"/>
              <a:gd name="T41" fmla="*/ 2147483647 h 56"/>
              <a:gd name="T42" fmla="*/ 2147483647 w 65"/>
              <a:gd name="T43" fmla="*/ 2147483647 h 56"/>
              <a:gd name="T44" fmla="*/ 2147483647 w 65"/>
              <a:gd name="T45" fmla="*/ 2147483647 h 56"/>
              <a:gd name="T46" fmla="*/ 2147483647 w 65"/>
              <a:gd name="T47" fmla="*/ 2147483647 h 56"/>
              <a:gd name="T48" fmla="*/ 2147483647 w 65"/>
              <a:gd name="T49" fmla="*/ 2147483647 h 56"/>
              <a:gd name="T50" fmla="*/ 2147483647 w 65"/>
              <a:gd name="T51" fmla="*/ 2147483647 h 56"/>
              <a:gd name="T52" fmla="*/ 2147483647 w 65"/>
              <a:gd name="T53" fmla="*/ 2147483647 h 56"/>
              <a:gd name="T54" fmla="*/ 2147483647 w 65"/>
              <a:gd name="T55" fmla="*/ 2147483647 h 56"/>
              <a:gd name="T56" fmla="*/ 2147483647 w 65"/>
              <a:gd name="T57" fmla="*/ 2147483647 h 56"/>
              <a:gd name="T58" fmla="*/ 2147483647 w 65"/>
              <a:gd name="T59" fmla="*/ 2147483647 h 56"/>
              <a:gd name="T60" fmla="*/ 2147483647 w 65"/>
              <a:gd name="T61" fmla="*/ 2147483647 h 56"/>
              <a:gd name="T62" fmla="*/ 2147483647 w 65"/>
              <a:gd name="T63" fmla="*/ 2147483647 h 56"/>
              <a:gd name="T64" fmla="*/ 2147483647 w 65"/>
              <a:gd name="T65" fmla="*/ 2147483647 h 56"/>
              <a:gd name="T66" fmla="*/ 2147483647 w 65"/>
              <a:gd name="T67" fmla="*/ 0 h 56"/>
              <a:gd name="T68" fmla="*/ 2147483647 w 65"/>
              <a:gd name="T69" fmla="*/ 2147483647 h 56"/>
              <a:gd name="T70" fmla="*/ 2147483647 w 65"/>
              <a:gd name="T71" fmla="*/ 2147483647 h 56"/>
              <a:gd name="T72" fmla="*/ 2147483647 w 65"/>
              <a:gd name="T73" fmla="*/ 2147483647 h 56"/>
              <a:gd name="T74" fmla="*/ 2147483647 w 65"/>
              <a:gd name="T75" fmla="*/ 2147483647 h 56"/>
              <a:gd name="T76" fmla="*/ 2147483647 w 65"/>
              <a:gd name="T77" fmla="*/ 2147483647 h 56"/>
              <a:gd name="T78" fmla="*/ 2147483647 w 65"/>
              <a:gd name="T79" fmla="*/ 2147483647 h 56"/>
              <a:gd name="T80" fmla="*/ 0 w 65"/>
              <a:gd name="T81" fmla="*/ 2147483647 h 56"/>
              <a:gd name="T82" fmla="*/ 0 w 65"/>
              <a:gd name="T83" fmla="*/ 2147483647 h 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5"/>
              <a:gd name="T127" fmla="*/ 0 h 56"/>
              <a:gd name="T128" fmla="*/ 65 w 65"/>
              <a:gd name="T129" fmla="*/ 56 h 5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5" h="56">
                <a:moveTo>
                  <a:pt x="0" y="33"/>
                </a:moveTo>
                <a:lnTo>
                  <a:pt x="1" y="36"/>
                </a:lnTo>
                <a:lnTo>
                  <a:pt x="3" y="40"/>
                </a:lnTo>
                <a:lnTo>
                  <a:pt x="4" y="43"/>
                </a:lnTo>
                <a:lnTo>
                  <a:pt x="6" y="46"/>
                </a:lnTo>
                <a:lnTo>
                  <a:pt x="7" y="49"/>
                </a:lnTo>
                <a:lnTo>
                  <a:pt x="10" y="51"/>
                </a:lnTo>
                <a:lnTo>
                  <a:pt x="13" y="53"/>
                </a:lnTo>
                <a:lnTo>
                  <a:pt x="16" y="53"/>
                </a:lnTo>
                <a:lnTo>
                  <a:pt x="22" y="55"/>
                </a:lnTo>
                <a:lnTo>
                  <a:pt x="29" y="56"/>
                </a:lnTo>
                <a:lnTo>
                  <a:pt x="37" y="55"/>
                </a:lnTo>
                <a:lnTo>
                  <a:pt x="43" y="55"/>
                </a:lnTo>
                <a:lnTo>
                  <a:pt x="50" y="53"/>
                </a:lnTo>
                <a:lnTo>
                  <a:pt x="55" y="51"/>
                </a:lnTo>
                <a:lnTo>
                  <a:pt x="59" y="48"/>
                </a:lnTo>
                <a:lnTo>
                  <a:pt x="62" y="43"/>
                </a:lnTo>
                <a:lnTo>
                  <a:pt x="63" y="40"/>
                </a:lnTo>
                <a:lnTo>
                  <a:pt x="65" y="37"/>
                </a:lnTo>
                <a:lnTo>
                  <a:pt x="65" y="33"/>
                </a:lnTo>
                <a:lnTo>
                  <a:pt x="65" y="30"/>
                </a:lnTo>
                <a:lnTo>
                  <a:pt x="65" y="27"/>
                </a:lnTo>
                <a:lnTo>
                  <a:pt x="63" y="24"/>
                </a:lnTo>
                <a:lnTo>
                  <a:pt x="62" y="22"/>
                </a:lnTo>
                <a:lnTo>
                  <a:pt x="59" y="19"/>
                </a:lnTo>
                <a:lnTo>
                  <a:pt x="58" y="19"/>
                </a:lnTo>
                <a:lnTo>
                  <a:pt x="56" y="16"/>
                </a:lnTo>
                <a:lnTo>
                  <a:pt x="53" y="14"/>
                </a:lnTo>
                <a:lnTo>
                  <a:pt x="49" y="11"/>
                </a:lnTo>
                <a:lnTo>
                  <a:pt x="46" y="8"/>
                </a:lnTo>
                <a:lnTo>
                  <a:pt x="43" y="6"/>
                </a:lnTo>
                <a:lnTo>
                  <a:pt x="38" y="3"/>
                </a:lnTo>
                <a:lnTo>
                  <a:pt x="35" y="2"/>
                </a:lnTo>
                <a:lnTo>
                  <a:pt x="29" y="0"/>
                </a:lnTo>
                <a:lnTo>
                  <a:pt x="23" y="2"/>
                </a:lnTo>
                <a:lnTo>
                  <a:pt x="18" y="5"/>
                </a:lnTo>
                <a:lnTo>
                  <a:pt x="13" y="9"/>
                </a:lnTo>
                <a:lnTo>
                  <a:pt x="9" y="14"/>
                </a:lnTo>
                <a:lnTo>
                  <a:pt x="4" y="19"/>
                </a:lnTo>
                <a:lnTo>
                  <a:pt x="1" y="25"/>
                </a:lnTo>
                <a:lnTo>
                  <a:pt x="0" y="31"/>
                </a:lnTo>
                <a:lnTo>
                  <a:pt x="0" y="3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2" name="Freeform 163"/>
          <p:cNvSpPr>
            <a:spLocks/>
          </p:cNvSpPr>
          <p:nvPr/>
        </p:nvSpPr>
        <p:spPr bwMode="auto">
          <a:xfrm>
            <a:off x="6445253" y="4405314"/>
            <a:ext cx="92075" cy="88900"/>
          </a:xfrm>
          <a:custGeom>
            <a:avLst/>
            <a:gdLst>
              <a:gd name="T0" fmla="*/ 0 w 65"/>
              <a:gd name="T1" fmla="*/ 2147483647 h 56"/>
              <a:gd name="T2" fmla="*/ 2147483647 w 65"/>
              <a:gd name="T3" fmla="*/ 2147483647 h 56"/>
              <a:gd name="T4" fmla="*/ 2147483647 w 65"/>
              <a:gd name="T5" fmla="*/ 2147483647 h 56"/>
              <a:gd name="T6" fmla="*/ 2147483647 w 65"/>
              <a:gd name="T7" fmla="*/ 2147483647 h 56"/>
              <a:gd name="T8" fmla="*/ 2147483647 w 65"/>
              <a:gd name="T9" fmla="*/ 2147483647 h 56"/>
              <a:gd name="T10" fmla="*/ 2147483647 w 65"/>
              <a:gd name="T11" fmla="*/ 2147483647 h 56"/>
              <a:gd name="T12" fmla="*/ 2147483647 w 65"/>
              <a:gd name="T13" fmla="*/ 2147483647 h 56"/>
              <a:gd name="T14" fmla="*/ 2147483647 w 65"/>
              <a:gd name="T15" fmla="*/ 2147483647 h 56"/>
              <a:gd name="T16" fmla="*/ 2147483647 w 65"/>
              <a:gd name="T17" fmla="*/ 2147483647 h 56"/>
              <a:gd name="T18" fmla="*/ 2147483647 w 65"/>
              <a:gd name="T19" fmla="*/ 2147483647 h 56"/>
              <a:gd name="T20" fmla="*/ 2147483647 w 65"/>
              <a:gd name="T21" fmla="*/ 2147483647 h 56"/>
              <a:gd name="T22" fmla="*/ 2147483647 w 65"/>
              <a:gd name="T23" fmla="*/ 2147483647 h 56"/>
              <a:gd name="T24" fmla="*/ 2147483647 w 65"/>
              <a:gd name="T25" fmla="*/ 2147483647 h 56"/>
              <a:gd name="T26" fmla="*/ 2147483647 w 65"/>
              <a:gd name="T27" fmla="*/ 2147483647 h 56"/>
              <a:gd name="T28" fmla="*/ 2147483647 w 65"/>
              <a:gd name="T29" fmla="*/ 2147483647 h 56"/>
              <a:gd name="T30" fmla="*/ 2147483647 w 65"/>
              <a:gd name="T31" fmla="*/ 2147483647 h 56"/>
              <a:gd name="T32" fmla="*/ 2147483647 w 65"/>
              <a:gd name="T33" fmla="*/ 2147483647 h 56"/>
              <a:gd name="T34" fmla="*/ 2147483647 w 65"/>
              <a:gd name="T35" fmla="*/ 2147483647 h 56"/>
              <a:gd name="T36" fmla="*/ 2147483647 w 65"/>
              <a:gd name="T37" fmla="*/ 2147483647 h 56"/>
              <a:gd name="T38" fmla="*/ 2147483647 w 65"/>
              <a:gd name="T39" fmla="*/ 2147483647 h 56"/>
              <a:gd name="T40" fmla="*/ 2147483647 w 65"/>
              <a:gd name="T41" fmla="*/ 2147483647 h 56"/>
              <a:gd name="T42" fmla="*/ 2147483647 w 65"/>
              <a:gd name="T43" fmla="*/ 2147483647 h 56"/>
              <a:gd name="T44" fmla="*/ 2147483647 w 65"/>
              <a:gd name="T45" fmla="*/ 2147483647 h 56"/>
              <a:gd name="T46" fmla="*/ 2147483647 w 65"/>
              <a:gd name="T47" fmla="*/ 2147483647 h 56"/>
              <a:gd name="T48" fmla="*/ 2147483647 w 65"/>
              <a:gd name="T49" fmla="*/ 2147483647 h 56"/>
              <a:gd name="T50" fmla="*/ 2147483647 w 65"/>
              <a:gd name="T51" fmla="*/ 2147483647 h 56"/>
              <a:gd name="T52" fmla="*/ 2147483647 w 65"/>
              <a:gd name="T53" fmla="*/ 2147483647 h 56"/>
              <a:gd name="T54" fmla="*/ 2147483647 w 65"/>
              <a:gd name="T55" fmla="*/ 2147483647 h 56"/>
              <a:gd name="T56" fmla="*/ 2147483647 w 65"/>
              <a:gd name="T57" fmla="*/ 2147483647 h 56"/>
              <a:gd name="T58" fmla="*/ 2147483647 w 65"/>
              <a:gd name="T59" fmla="*/ 2147483647 h 56"/>
              <a:gd name="T60" fmla="*/ 2147483647 w 65"/>
              <a:gd name="T61" fmla="*/ 2147483647 h 56"/>
              <a:gd name="T62" fmla="*/ 2147483647 w 65"/>
              <a:gd name="T63" fmla="*/ 2147483647 h 56"/>
              <a:gd name="T64" fmla="*/ 2147483647 w 65"/>
              <a:gd name="T65" fmla="*/ 2147483647 h 56"/>
              <a:gd name="T66" fmla="*/ 2147483647 w 65"/>
              <a:gd name="T67" fmla="*/ 0 h 56"/>
              <a:gd name="T68" fmla="*/ 2147483647 w 65"/>
              <a:gd name="T69" fmla="*/ 2147483647 h 56"/>
              <a:gd name="T70" fmla="*/ 2147483647 w 65"/>
              <a:gd name="T71" fmla="*/ 2147483647 h 56"/>
              <a:gd name="T72" fmla="*/ 2147483647 w 65"/>
              <a:gd name="T73" fmla="*/ 2147483647 h 56"/>
              <a:gd name="T74" fmla="*/ 2147483647 w 65"/>
              <a:gd name="T75" fmla="*/ 2147483647 h 56"/>
              <a:gd name="T76" fmla="*/ 2147483647 w 65"/>
              <a:gd name="T77" fmla="*/ 2147483647 h 56"/>
              <a:gd name="T78" fmla="*/ 2147483647 w 65"/>
              <a:gd name="T79" fmla="*/ 2147483647 h 56"/>
              <a:gd name="T80" fmla="*/ 0 w 65"/>
              <a:gd name="T81" fmla="*/ 2147483647 h 56"/>
              <a:gd name="T82" fmla="*/ 0 w 65"/>
              <a:gd name="T83" fmla="*/ 2147483647 h 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5"/>
              <a:gd name="T127" fmla="*/ 0 h 56"/>
              <a:gd name="T128" fmla="*/ 65 w 65"/>
              <a:gd name="T129" fmla="*/ 56 h 5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5" h="56">
                <a:moveTo>
                  <a:pt x="0" y="33"/>
                </a:moveTo>
                <a:lnTo>
                  <a:pt x="1" y="36"/>
                </a:lnTo>
                <a:lnTo>
                  <a:pt x="3" y="40"/>
                </a:lnTo>
                <a:lnTo>
                  <a:pt x="4" y="43"/>
                </a:lnTo>
                <a:lnTo>
                  <a:pt x="6" y="46"/>
                </a:lnTo>
                <a:lnTo>
                  <a:pt x="7" y="49"/>
                </a:lnTo>
                <a:lnTo>
                  <a:pt x="10" y="51"/>
                </a:lnTo>
                <a:lnTo>
                  <a:pt x="13" y="53"/>
                </a:lnTo>
                <a:lnTo>
                  <a:pt x="16" y="53"/>
                </a:lnTo>
                <a:lnTo>
                  <a:pt x="22" y="55"/>
                </a:lnTo>
                <a:lnTo>
                  <a:pt x="29" y="56"/>
                </a:lnTo>
                <a:lnTo>
                  <a:pt x="37" y="55"/>
                </a:lnTo>
                <a:lnTo>
                  <a:pt x="43" y="55"/>
                </a:lnTo>
                <a:lnTo>
                  <a:pt x="50" y="53"/>
                </a:lnTo>
                <a:lnTo>
                  <a:pt x="55" y="51"/>
                </a:lnTo>
                <a:lnTo>
                  <a:pt x="59" y="48"/>
                </a:lnTo>
                <a:lnTo>
                  <a:pt x="62" y="43"/>
                </a:lnTo>
                <a:lnTo>
                  <a:pt x="63" y="40"/>
                </a:lnTo>
                <a:lnTo>
                  <a:pt x="65" y="37"/>
                </a:lnTo>
                <a:lnTo>
                  <a:pt x="65" y="33"/>
                </a:lnTo>
                <a:lnTo>
                  <a:pt x="65" y="30"/>
                </a:lnTo>
                <a:lnTo>
                  <a:pt x="65" y="27"/>
                </a:lnTo>
                <a:lnTo>
                  <a:pt x="63" y="24"/>
                </a:lnTo>
                <a:lnTo>
                  <a:pt x="62" y="22"/>
                </a:lnTo>
                <a:lnTo>
                  <a:pt x="59" y="19"/>
                </a:lnTo>
                <a:lnTo>
                  <a:pt x="58" y="19"/>
                </a:lnTo>
                <a:lnTo>
                  <a:pt x="56" y="16"/>
                </a:lnTo>
                <a:lnTo>
                  <a:pt x="53" y="14"/>
                </a:lnTo>
                <a:lnTo>
                  <a:pt x="49" y="11"/>
                </a:lnTo>
                <a:lnTo>
                  <a:pt x="46" y="8"/>
                </a:lnTo>
                <a:lnTo>
                  <a:pt x="43" y="6"/>
                </a:lnTo>
                <a:lnTo>
                  <a:pt x="38" y="3"/>
                </a:lnTo>
                <a:lnTo>
                  <a:pt x="35" y="2"/>
                </a:lnTo>
                <a:lnTo>
                  <a:pt x="29" y="0"/>
                </a:lnTo>
                <a:lnTo>
                  <a:pt x="23" y="2"/>
                </a:lnTo>
                <a:lnTo>
                  <a:pt x="18" y="5"/>
                </a:lnTo>
                <a:lnTo>
                  <a:pt x="13" y="9"/>
                </a:lnTo>
                <a:lnTo>
                  <a:pt x="9" y="14"/>
                </a:lnTo>
                <a:lnTo>
                  <a:pt x="4" y="19"/>
                </a:lnTo>
                <a:lnTo>
                  <a:pt x="1" y="25"/>
                </a:lnTo>
                <a:lnTo>
                  <a:pt x="0" y="31"/>
                </a:lnTo>
                <a:lnTo>
                  <a:pt x="0" y="33"/>
                </a:lnTo>
              </a:path>
            </a:pathLst>
          </a:custGeom>
          <a:solidFill>
            <a:srgbClr val="FFFF00"/>
          </a:solidFill>
          <a:ln w="4763">
            <a:solidFill>
              <a:srgbClr val="990000"/>
            </a:solidFill>
            <a:round/>
            <a:headEnd/>
            <a:tailEnd/>
          </a:ln>
        </p:spPr>
        <p:txBody>
          <a:bodyPr/>
          <a:lstStyle/>
          <a:p>
            <a:endParaRPr lang="en-US"/>
          </a:p>
        </p:txBody>
      </p:sp>
      <p:sp>
        <p:nvSpPr>
          <p:cNvPr id="53413" name="Freeform 164"/>
          <p:cNvSpPr>
            <a:spLocks/>
          </p:cNvSpPr>
          <p:nvPr/>
        </p:nvSpPr>
        <p:spPr bwMode="auto">
          <a:xfrm>
            <a:off x="6445253" y="4405314"/>
            <a:ext cx="92075" cy="88900"/>
          </a:xfrm>
          <a:custGeom>
            <a:avLst/>
            <a:gdLst>
              <a:gd name="T0" fmla="*/ 0 w 65"/>
              <a:gd name="T1" fmla="*/ 2147483647 h 56"/>
              <a:gd name="T2" fmla="*/ 2147483647 w 65"/>
              <a:gd name="T3" fmla="*/ 2147483647 h 56"/>
              <a:gd name="T4" fmla="*/ 2147483647 w 65"/>
              <a:gd name="T5" fmla="*/ 2147483647 h 56"/>
              <a:gd name="T6" fmla="*/ 2147483647 w 65"/>
              <a:gd name="T7" fmla="*/ 2147483647 h 56"/>
              <a:gd name="T8" fmla="*/ 2147483647 w 65"/>
              <a:gd name="T9" fmla="*/ 2147483647 h 56"/>
              <a:gd name="T10" fmla="*/ 2147483647 w 65"/>
              <a:gd name="T11" fmla="*/ 2147483647 h 56"/>
              <a:gd name="T12" fmla="*/ 2147483647 w 65"/>
              <a:gd name="T13" fmla="*/ 2147483647 h 56"/>
              <a:gd name="T14" fmla="*/ 2147483647 w 65"/>
              <a:gd name="T15" fmla="*/ 2147483647 h 56"/>
              <a:gd name="T16" fmla="*/ 2147483647 w 65"/>
              <a:gd name="T17" fmla="*/ 2147483647 h 56"/>
              <a:gd name="T18" fmla="*/ 2147483647 w 65"/>
              <a:gd name="T19" fmla="*/ 2147483647 h 56"/>
              <a:gd name="T20" fmla="*/ 2147483647 w 65"/>
              <a:gd name="T21" fmla="*/ 2147483647 h 56"/>
              <a:gd name="T22" fmla="*/ 2147483647 w 65"/>
              <a:gd name="T23" fmla="*/ 2147483647 h 56"/>
              <a:gd name="T24" fmla="*/ 2147483647 w 65"/>
              <a:gd name="T25" fmla="*/ 2147483647 h 56"/>
              <a:gd name="T26" fmla="*/ 2147483647 w 65"/>
              <a:gd name="T27" fmla="*/ 2147483647 h 56"/>
              <a:gd name="T28" fmla="*/ 2147483647 w 65"/>
              <a:gd name="T29" fmla="*/ 2147483647 h 56"/>
              <a:gd name="T30" fmla="*/ 2147483647 w 65"/>
              <a:gd name="T31" fmla="*/ 2147483647 h 56"/>
              <a:gd name="T32" fmla="*/ 2147483647 w 65"/>
              <a:gd name="T33" fmla="*/ 2147483647 h 56"/>
              <a:gd name="T34" fmla="*/ 2147483647 w 65"/>
              <a:gd name="T35" fmla="*/ 2147483647 h 56"/>
              <a:gd name="T36" fmla="*/ 2147483647 w 65"/>
              <a:gd name="T37" fmla="*/ 2147483647 h 56"/>
              <a:gd name="T38" fmla="*/ 2147483647 w 65"/>
              <a:gd name="T39" fmla="*/ 2147483647 h 56"/>
              <a:gd name="T40" fmla="*/ 2147483647 w 65"/>
              <a:gd name="T41" fmla="*/ 2147483647 h 56"/>
              <a:gd name="T42" fmla="*/ 2147483647 w 65"/>
              <a:gd name="T43" fmla="*/ 2147483647 h 56"/>
              <a:gd name="T44" fmla="*/ 2147483647 w 65"/>
              <a:gd name="T45" fmla="*/ 2147483647 h 56"/>
              <a:gd name="T46" fmla="*/ 2147483647 w 65"/>
              <a:gd name="T47" fmla="*/ 2147483647 h 56"/>
              <a:gd name="T48" fmla="*/ 2147483647 w 65"/>
              <a:gd name="T49" fmla="*/ 2147483647 h 56"/>
              <a:gd name="T50" fmla="*/ 2147483647 w 65"/>
              <a:gd name="T51" fmla="*/ 2147483647 h 56"/>
              <a:gd name="T52" fmla="*/ 2147483647 w 65"/>
              <a:gd name="T53" fmla="*/ 2147483647 h 56"/>
              <a:gd name="T54" fmla="*/ 2147483647 w 65"/>
              <a:gd name="T55" fmla="*/ 2147483647 h 56"/>
              <a:gd name="T56" fmla="*/ 2147483647 w 65"/>
              <a:gd name="T57" fmla="*/ 2147483647 h 56"/>
              <a:gd name="T58" fmla="*/ 2147483647 w 65"/>
              <a:gd name="T59" fmla="*/ 2147483647 h 56"/>
              <a:gd name="T60" fmla="*/ 2147483647 w 65"/>
              <a:gd name="T61" fmla="*/ 2147483647 h 56"/>
              <a:gd name="T62" fmla="*/ 2147483647 w 65"/>
              <a:gd name="T63" fmla="*/ 2147483647 h 56"/>
              <a:gd name="T64" fmla="*/ 2147483647 w 65"/>
              <a:gd name="T65" fmla="*/ 2147483647 h 56"/>
              <a:gd name="T66" fmla="*/ 2147483647 w 65"/>
              <a:gd name="T67" fmla="*/ 0 h 56"/>
              <a:gd name="T68" fmla="*/ 2147483647 w 65"/>
              <a:gd name="T69" fmla="*/ 2147483647 h 56"/>
              <a:gd name="T70" fmla="*/ 2147483647 w 65"/>
              <a:gd name="T71" fmla="*/ 2147483647 h 56"/>
              <a:gd name="T72" fmla="*/ 2147483647 w 65"/>
              <a:gd name="T73" fmla="*/ 2147483647 h 56"/>
              <a:gd name="T74" fmla="*/ 2147483647 w 65"/>
              <a:gd name="T75" fmla="*/ 2147483647 h 56"/>
              <a:gd name="T76" fmla="*/ 2147483647 w 65"/>
              <a:gd name="T77" fmla="*/ 2147483647 h 56"/>
              <a:gd name="T78" fmla="*/ 2147483647 w 65"/>
              <a:gd name="T79" fmla="*/ 2147483647 h 56"/>
              <a:gd name="T80" fmla="*/ 0 w 6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5"/>
              <a:gd name="T124" fmla="*/ 0 h 56"/>
              <a:gd name="T125" fmla="*/ 65 w 6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5" h="56">
                <a:moveTo>
                  <a:pt x="0" y="33"/>
                </a:moveTo>
                <a:lnTo>
                  <a:pt x="1" y="36"/>
                </a:lnTo>
                <a:lnTo>
                  <a:pt x="3" y="40"/>
                </a:lnTo>
                <a:lnTo>
                  <a:pt x="4" y="43"/>
                </a:lnTo>
                <a:lnTo>
                  <a:pt x="6" y="46"/>
                </a:lnTo>
                <a:lnTo>
                  <a:pt x="7" y="49"/>
                </a:lnTo>
                <a:lnTo>
                  <a:pt x="10" y="51"/>
                </a:lnTo>
                <a:lnTo>
                  <a:pt x="13" y="53"/>
                </a:lnTo>
                <a:lnTo>
                  <a:pt x="16" y="53"/>
                </a:lnTo>
                <a:lnTo>
                  <a:pt x="22" y="55"/>
                </a:lnTo>
                <a:lnTo>
                  <a:pt x="29" y="56"/>
                </a:lnTo>
                <a:lnTo>
                  <a:pt x="37" y="55"/>
                </a:lnTo>
                <a:lnTo>
                  <a:pt x="43" y="55"/>
                </a:lnTo>
                <a:lnTo>
                  <a:pt x="50" y="53"/>
                </a:lnTo>
                <a:lnTo>
                  <a:pt x="55" y="51"/>
                </a:lnTo>
                <a:lnTo>
                  <a:pt x="59" y="48"/>
                </a:lnTo>
                <a:lnTo>
                  <a:pt x="62" y="43"/>
                </a:lnTo>
                <a:lnTo>
                  <a:pt x="63" y="40"/>
                </a:lnTo>
                <a:lnTo>
                  <a:pt x="65" y="37"/>
                </a:lnTo>
                <a:lnTo>
                  <a:pt x="65" y="33"/>
                </a:lnTo>
                <a:lnTo>
                  <a:pt x="65" y="30"/>
                </a:lnTo>
                <a:lnTo>
                  <a:pt x="65" y="27"/>
                </a:lnTo>
                <a:lnTo>
                  <a:pt x="63" y="24"/>
                </a:lnTo>
                <a:lnTo>
                  <a:pt x="62" y="22"/>
                </a:lnTo>
                <a:lnTo>
                  <a:pt x="59" y="19"/>
                </a:lnTo>
                <a:lnTo>
                  <a:pt x="58" y="19"/>
                </a:lnTo>
                <a:lnTo>
                  <a:pt x="56" y="16"/>
                </a:lnTo>
                <a:lnTo>
                  <a:pt x="53" y="14"/>
                </a:lnTo>
                <a:lnTo>
                  <a:pt x="49" y="11"/>
                </a:lnTo>
                <a:lnTo>
                  <a:pt x="46" y="8"/>
                </a:lnTo>
                <a:lnTo>
                  <a:pt x="43" y="6"/>
                </a:lnTo>
                <a:lnTo>
                  <a:pt x="38" y="3"/>
                </a:lnTo>
                <a:lnTo>
                  <a:pt x="35" y="2"/>
                </a:lnTo>
                <a:lnTo>
                  <a:pt x="29" y="0"/>
                </a:lnTo>
                <a:lnTo>
                  <a:pt x="23" y="2"/>
                </a:lnTo>
                <a:lnTo>
                  <a:pt x="18" y="5"/>
                </a:lnTo>
                <a:lnTo>
                  <a:pt x="13" y="9"/>
                </a:lnTo>
                <a:lnTo>
                  <a:pt x="9" y="14"/>
                </a:lnTo>
                <a:lnTo>
                  <a:pt x="4" y="19"/>
                </a:lnTo>
                <a:lnTo>
                  <a:pt x="1" y="25"/>
                </a:lnTo>
                <a:lnTo>
                  <a:pt x="0" y="31"/>
                </a:lnTo>
              </a:path>
            </a:pathLst>
          </a:custGeom>
          <a:solidFill>
            <a:srgbClr val="FFFF00"/>
          </a:solidFill>
          <a:ln w="4763">
            <a:solidFill>
              <a:srgbClr val="990000"/>
            </a:solidFill>
            <a:round/>
            <a:headEnd/>
            <a:tailEnd/>
          </a:ln>
        </p:spPr>
        <p:txBody>
          <a:bodyPr/>
          <a:lstStyle/>
          <a:p>
            <a:endParaRPr lang="en-US"/>
          </a:p>
        </p:txBody>
      </p:sp>
      <p:sp>
        <p:nvSpPr>
          <p:cNvPr id="53414" name="Freeform 165"/>
          <p:cNvSpPr>
            <a:spLocks/>
          </p:cNvSpPr>
          <p:nvPr/>
        </p:nvSpPr>
        <p:spPr bwMode="auto">
          <a:xfrm>
            <a:off x="6423028" y="4303713"/>
            <a:ext cx="74613"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2147483647 h 55"/>
              <a:gd name="T32" fmla="*/ 2147483647 w 53"/>
              <a:gd name="T33" fmla="*/ 2147483647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2147483647 w 53"/>
              <a:gd name="T47" fmla="*/ 2147483647 h 55"/>
              <a:gd name="T48" fmla="*/ 2147483647 w 53"/>
              <a:gd name="T49" fmla="*/ 2147483647 h 55"/>
              <a:gd name="T50" fmla="*/ 2147483647 w 53"/>
              <a:gd name="T51" fmla="*/ 0 h 55"/>
              <a:gd name="T52" fmla="*/ 2147483647 w 53"/>
              <a:gd name="T53" fmla="*/ 0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2147483647 w 53"/>
              <a:gd name="T65" fmla="*/ 2147483647 h 55"/>
              <a:gd name="T66" fmla="*/ 0 w 53"/>
              <a:gd name="T67" fmla="*/ 2147483647 h 55"/>
              <a:gd name="T68" fmla="*/ 0 w 53"/>
              <a:gd name="T69" fmla="*/ 2147483647 h 55"/>
              <a:gd name="T70" fmla="*/ 2147483647 w 53"/>
              <a:gd name="T71" fmla="*/ 2147483647 h 55"/>
              <a:gd name="T72" fmla="*/ 2147483647 w 53"/>
              <a:gd name="T73" fmla="*/ 2147483647 h 55"/>
              <a:gd name="T74" fmla="*/ 2147483647 w 53"/>
              <a:gd name="T75" fmla="*/ 2147483647 h 55"/>
              <a:gd name="T76" fmla="*/ 2147483647 w 53"/>
              <a:gd name="T77" fmla="*/ 2147483647 h 55"/>
              <a:gd name="T78" fmla="*/ 2147483647 w 53"/>
              <a:gd name="T79" fmla="*/ 2147483647 h 55"/>
              <a:gd name="T80" fmla="*/ 2147483647 w 53"/>
              <a:gd name="T81" fmla="*/ 2147483647 h 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5"/>
              <a:gd name="T125" fmla="*/ 53 w 53"/>
              <a:gd name="T126" fmla="*/ 55 h 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5">
                <a:moveTo>
                  <a:pt x="14" y="35"/>
                </a:moveTo>
                <a:lnTo>
                  <a:pt x="19" y="39"/>
                </a:lnTo>
                <a:lnTo>
                  <a:pt x="23" y="43"/>
                </a:lnTo>
                <a:lnTo>
                  <a:pt x="26" y="48"/>
                </a:lnTo>
                <a:lnTo>
                  <a:pt x="28" y="51"/>
                </a:lnTo>
                <a:lnTo>
                  <a:pt x="31" y="52"/>
                </a:lnTo>
                <a:lnTo>
                  <a:pt x="35" y="54"/>
                </a:lnTo>
                <a:lnTo>
                  <a:pt x="38" y="55"/>
                </a:lnTo>
                <a:lnTo>
                  <a:pt x="44" y="55"/>
                </a:lnTo>
                <a:lnTo>
                  <a:pt x="45" y="54"/>
                </a:lnTo>
                <a:lnTo>
                  <a:pt x="47" y="54"/>
                </a:lnTo>
                <a:lnTo>
                  <a:pt x="48" y="52"/>
                </a:lnTo>
                <a:lnTo>
                  <a:pt x="50" y="51"/>
                </a:lnTo>
                <a:lnTo>
                  <a:pt x="51" y="49"/>
                </a:lnTo>
                <a:lnTo>
                  <a:pt x="53" y="48"/>
                </a:lnTo>
                <a:lnTo>
                  <a:pt x="53" y="46"/>
                </a:lnTo>
                <a:lnTo>
                  <a:pt x="53" y="43"/>
                </a:lnTo>
                <a:lnTo>
                  <a:pt x="53" y="38"/>
                </a:lnTo>
                <a:lnTo>
                  <a:pt x="50" y="32"/>
                </a:lnTo>
                <a:lnTo>
                  <a:pt x="48" y="26"/>
                </a:lnTo>
                <a:lnTo>
                  <a:pt x="44" y="20"/>
                </a:lnTo>
                <a:lnTo>
                  <a:pt x="39" y="15"/>
                </a:lnTo>
                <a:lnTo>
                  <a:pt x="35" y="11"/>
                </a:lnTo>
                <a:lnTo>
                  <a:pt x="31" y="6"/>
                </a:lnTo>
                <a:lnTo>
                  <a:pt x="25" y="2"/>
                </a:lnTo>
                <a:lnTo>
                  <a:pt x="22" y="0"/>
                </a:lnTo>
                <a:lnTo>
                  <a:pt x="19" y="0"/>
                </a:lnTo>
                <a:lnTo>
                  <a:pt x="16" y="2"/>
                </a:lnTo>
                <a:lnTo>
                  <a:pt x="11" y="3"/>
                </a:lnTo>
                <a:lnTo>
                  <a:pt x="8" y="5"/>
                </a:lnTo>
                <a:lnTo>
                  <a:pt x="5" y="8"/>
                </a:lnTo>
                <a:lnTo>
                  <a:pt x="3" y="11"/>
                </a:lnTo>
                <a:lnTo>
                  <a:pt x="1" y="15"/>
                </a:lnTo>
                <a:lnTo>
                  <a:pt x="0" y="18"/>
                </a:lnTo>
                <a:lnTo>
                  <a:pt x="0" y="23"/>
                </a:lnTo>
                <a:lnTo>
                  <a:pt x="1" y="26"/>
                </a:lnTo>
                <a:lnTo>
                  <a:pt x="3" y="29"/>
                </a:lnTo>
                <a:lnTo>
                  <a:pt x="4" y="32"/>
                </a:lnTo>
                <a:lnTo>
                  <a:pt x="7" y="33"/>
                </a:lnTo>
                <a:lnTo>
                  <a:pt x="10" y="35"/>
                </a:lnTo>
                <a:lnTo>
                  <a:pt x="14" y="3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5" name="Freeform 166"/>
          <p:cNvSpPr>
            <a:spLocks/>
          </p:cNvSpPr>
          <p:nvPr/>
        </p:nvSpPr>
        <p:spPr bwMode="auto">
          <a:xfrm>
            <a:off x="6423028" y="4303713"/>
            <a:ext cx="74613"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2147483647 h 55"/>
              <a:gd name="T32" fmla="*/ 2147483647 w 53"/>
              <a:gd name="T33" fmla="*/ 2147483647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2147483647 w 53"/>
              <a:gd name="T47" fmla="*/ 2147483647 h 55"/>
              <a:gd name="T48" fmla="*/ 2147483647 w 53"/>
              <a:gd name="T49" fmla="*/ 2147483647 h 55"/>
              <a:gd name="T50" fmla="*/ 2147483647 w 53"/>
              <a:gd name="T51" fmla="*/ 0 h 55"/>
              <a:gd name="T52" fmla="*/ 2147483647 w 53"/>
              <a:gd name="T53" fmla="*/ 0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2147483647 w 53"/>
              <a:gd name="T65" fmla="*/ 2147483647 h 55"/>
              <a:gd name="T66" fmla="*/ 0 w 53"/>
              <a:gd name="T67" fmla="*/ 2147483647 h 55"/>
              <a:gd name="T68" fmla="*/ 0 w 53"/>
              <a:gd name="T69" fmla="*/ 2147483647 h 55"/>
              <a:gd name="T70" fmla="*/ 2147483647 w 53"/>
              <a:gd name="T71" fmla="*/ 2147483647 h 55"/>
              <a:gd name="T72" fmla="*/ 2147483647 w 53"/>
              <a:gd name="T73" fmla="*/ 2147483647 h 55"/>
              <a:gd name="T74" fmla="*/ 2147483647 w 53"/>
              <a:gd name="T75" fmla="*/ 2147483647 h 55"/>
              <a:gd name="T76" fmla="*/ 2147483647 w 53"/>
              <a:gd name="T77" fmla="*/ 2147483647 h 55"/>
              <a:gd name="T78" fmla="*/ 2147483647 w 53"/>
              <a:gd name="T79" fmla="*/ 2147483647 h 55"/>
              <a:gd name="T80" fmla="*/ 2147483647 w 53"/>
              <a:gd name="T81" fmla="*/ 2147483647 h 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5"/>
              <a:gd name="T125" fmla="*/ 53 w 53"/>
              <a:gd name="T126" fmla="*/ 55 h 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5">
                <a:moveTo>
                  <a:pt x="14" y="35"/>
                </a:moveTo>
                <a:lnTo>
                  <a:pt x="19" y="39"/>
                </a:lnTo>
                <a:lnTo>
                  <a:pt x="23" y="43"/>
                </a:lnTo>
                <a:lnTo>
                  <a:pt x="26" y="48"/>
                </a:lnTo>
                <a:lnTo>
                  <a:pt x="28" y="51"/>
                </a:lnTo>
                <a:lnTo>
                  <a:pt x="31" y="52"/>
                </a:lnTo>
                <a:lnTo>
                  <a:pt x="35" y="54"/>
                </a:lnTo>
                <a:lnTo>
                  <a:pt x="38" y="55"/>
                </a:lnTo>
                <a:lnTo>
                  <a:pt x="44" y="55"/>
                </a:lnTo>
                <a:lnTo>
                  <a:pt x="45" y="54"/>
                </a:lnTo>
                <a:lnTo>
                  <a:pt x="47" y="54"/>
                </a:lnTo>
                <a:lnTo>
                  <a:pt x="48" y="52"/>
                </a:lnTo>
                <a:lnTo>
                  <a:pt x="50" y="51"/>
                </a:lnTo>
                <a:lnTo>
                  <a:pt x="51" y="49"/>
                </a:lnTo>
                <a:lnTo>
                  <a:pt x="53" y="48"/>
                </a:lnTo>
                <a:lnTo>
                  <a:pt x="53" y="46"/>
                </a:lnTo>
                <a:lnTo>
                  <a:pt x="53" y="43"/>
                </a:lnTo>
                <a:lnTo>
                  <a:pt x="53" y="38"/>
                </a:lnTo>
                <a:lnTo>
                  <a:pt x="50" y="32"/>
                </a:lnTo>
                <a:lnTo>
                  <a:pt x="48" y="26"/>
                </a:lnTo>
                <a:lnTo>
                  <a:pt x="44" y="20"/>
                </a:lnTo>
                <a:lnTo>
                  <a:pt x="39" y="15"/>
                </a:lnTo>
                <a:lnTo>
                  <a:pt x="35" y="11"/>
                </a:lnTo>
                <a:lnTo>
                  <a:pt x="31" y="6"/>
                </a:lnTo>
                <a:lnTo>
                  <a:pt x="25" y="2"/>
                </a:lnTo>
                <a:lnTo>
                  <a:pt x="22" y="0"/>
                </a:lnTo>
                <a:lnTo>
                  <a:pt x="19" y="0"/>
                </a:lnTo>
                <a:lnTo>
                  <a:pt x="16" y="2"/>
                </a:lnTo>
                <a:lnTo>
                  <a:pt x="11" y="3"/>
                </a:lnTo>
                <a:lnTo>
                  <a:pt x="8" y="5"/>
                </a:lnTo>
                <a:lnTo>
                  <a:pt x="5" y="8"/>
                </a:lnTo>
                <a:lnTo>
                  <a:pt x="3" y="11"/>
                </a:lnTo>
                <a:lnTo>
                  <a:pt x="1" y="15"/>
                </a:lnTo>
                <a:lnTo>
                  <a:pt x="0" y="18"/>
                </a:lnTo>
                <a:lnTo>
                  <a:pt x="0" y="23"/>
                </a:lnTo>
                <a:lnTo>
                  <a:pt x="1" y="26"/>
                </a:lnTo>
                <a:lnTo>
                  <a:pt x="3" y="29"/>
                </a:lnTo>
                <a:lnTo>
                  <a:pt x="4" y="32"/>
                </a:lnTo>
                <a:lnTo>
                  <a:pt x="7" y="33"/>
                </a:lnTo>
                <a:lnTo>
                  <a:pt x="10" y="35"/>
                </a:lnTo>
                <a:lnTo>
                  <a:pt x="14" y="35"/>
                </a:lnTo>
              </a:path>
            </a:pathLst>
          </a:custGeom>
          <a:solidFill>
            <a:srgbClr val="FFFF00"/>
          </a:solidFill>
          <a:ln w="4763">
            <a:solidFill>
              <a:srgbClr val="990000"/>
            </a:solidFill>
            <a:round/>
            <a:headEnd/>
            <a:tailEnd/>
          </a:ln>
        </p:spPr>
        <p:txBody>
          <a:bodyPr/>
          <a:lstStyle/>
          <a:p>
            <a:endParaRPr lang="en-US"/>
          </a:p>
        </p:txBody>
      </p:sp>
      <p:sp>
        <p:nvSpPr>
          <p:cNvPr id="53416" name="Freeform 167"/>
          <p:cNvSpPr>
            <a:spLocks/>
          </p:cNvSpPr>
          <p:nvPr/>
        </p:nvSpPr>
        <p:spPr bwMode="auto">
          <a:xfrm>
            <a:off x="6423028" y="4303713"/>
            <a:ext cx="74613"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2147483647 h 55"/>
              <a:gd name="T32" fmla="*/ 2147483647 w 53"/>
              <a:gd name="T33" fmla="*/ 2147483647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2147483647 w 53"/>
              <a:gd name="T47" fmla="*/ 2147483647 h 55"/>
              <a:gd name="T48" fmla="*/ 2147483647 w 53"/>
              <a:gd name="T49" fmla="*/ 2147483647 h 55"/>
              <a:gd name="T50" fmla="*/ 2147483647 w 53"/>
              <a:gd name="T51" fmla="*/ 0 h 55"/>
              <a:gd name="T52" fmla="*/ 2147483647 w 53"/>
              <a:gd name="T53" fmla="*/ 0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2147483647 w 53"/>
              <a:gd name="T65" fmla="*/ 2147483647 h 55"/>
              <a:gd name="T66" fmla="*/ 0 w 53"/>
              <a:gd name="T67" fmla="*/ 2147483647 h 55"/>
              <a:gd name="T68" fmla="*/ 0 w 53"/>
              <a:gd name="T69" fmla="*/ 2147483647 h 55"/>
              <a:gd name="T70" fmla="*/ 2147483647 w 53"/>
              <a:gd name="T71" fmla="*/ 2147483647 h 55"/>
              <a:gd name="T72" fmla="*/ 2147483647 w 53"/>
              <a:gd name="T73" fmla="*/ 2147483647 h 55"/>
              <a:gd name="T74" fmla="*/ 2147483647 w 53"/>
              <a:gd name="T75" fmla="*/ 2147483647 h 55"/>
              <a:gd name="T76" fmla="*/ 2147483647 w 53"/>
              <a:gd name="T77" fmla="*/ 2147483647 h 55"/>
              <a:gd name="T78" fmla="*/ 2147483647 w 53"/>
              <a:gd name="T79" fmla="*/ 2147483647 h 55"/>
              <a:gd name="T80" fmla="*/ 2147483647 w 53"/>
              <a:gd name="T81" fmla="*/ 2147483647 h 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5"/>
              <a:gd name="T125" fmla="*/ 53 w 53"/>
              <a:gd name="T126" fmla="*/ 55 h 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5">
                <a:moveTo>
                  <a:pt x="14" y="35"/>
                </a:moveTo>
                <a:lnTo>
                  <a:pt x="19" y="39"/>
                </a:lnTo>
                <a:lnTo>
                  <a:pt x="23" y="43"/>
                </a:lnTo>
                <a:lnTo>
                  <a:pt x="26" y="48"/>
                </a:lnTo>
                <a:lnTo>
                  <a:pt x="28" y="51"/>
                </a:lnTo>
                <a:lnTo>
                  <a:pt x="31" y="52"/>
                </a:lnTo>
                <a:lnTo>
                  <a:pt x="35" y="54"/>
                </a:lnTo>
                <a:lnTo>
                  <a:pt x="38" y="55"/>
                </a:lnTo>
                <a:lnTo>
                  <a:pt x="44" y="55"/>
                </a:lnTo>
                <a:lnTo>
                  <a:pt x="45" y="54"/>
                </a:lnTo>
                <a:lnTo>
                  <a:pt x="47" y="54"/>
                </a:lnTo>
                <a:lnTo>
                  <a:pt x="48" y="52"/>
                </a:lnTo>
                <a:lnTo>
                  <a:pt x="50" y="51"/>
                </a:lnTo>
                <a:lnTo>
                  <a:pt x="51" y="49"/>
                </a:lnTo>
                <a:lnTo>
                  <a:pt x="53" y="48"/>
                </a:lnTo>
                <a:lnTo>
                  <a:pt x="53" y="46"/>
                </a:lnTo>
                <a:lnTo>
                  <a:pt x="53" y="43"/>
                </a:lnTo>
                <a:lnTo>
                  <a:pt x="53" y="38"/>
                </a:lnTo>
                <a:lnTo>
                  <a:pt x="50" y="32"/>
                </a:lnTo>
                <a:lnTo>
                  <a:pt x="48" y="26"/>
                </a:lnTo>
                <a:lnTo>
                  <a:pt x="44" y="20"/>
                </a:lnTo>
                <a:lnTo>
                  <a:pt x="39" y="15"/>
                </a:lnTo>
                <a:lnTo>
                  <a:pt x="35" y="11"/>
                </a:lnTo>
                <a:lnTo>
                  <a:pt x="31" y="6"/>
                </a:lnTo>
                <a:lnTo>
                  <a:pt x="25" y="2"/>
                </a:lnTo>
                <a:lnTo>
                  <a:pt x="22" y="0"/>
                </a:lnTo>
                <a:lnTo>
                  <a:pt x="19" y="0"/>
                </a:lnTo>
                <a:lnTo>
                  <a:pt x="16" y="2"/>
                </a:lnTo>
                <a:lnTo>
                  <a:pt x="11" y="3"/>
                </a:lnTo>
                <a:lnTo>
                  <a:pt x="8" y="5"/>
                </a:lnTo>
                <a:lnTo>
                  <a:pt x="5" y="8"/>
                </a:lnTo>
                <a:lnTo>
                  <a:pt x="3" y="11"/>
                </a:lnTo>
                <a:lnTo>
                  <a:pt x="1" y="15"/>
                </a:lnTo>
                <a:lnTo>
                  <a:pt x="0" y="18"/>
                </a:lnTo>
                <a:lnTo>
                  <a:pt x="0" y="23"/>
                </a:lnTo>
                <a:lnTo>
                  <a:pt x="1" y="26"/>
                </a:lnTo>
                <a:lnTo>
                  <a:pt x="3" y="29"/>
                </a:lnTo>
                <a:lnTo>
                  <a:pt x="4" y="32"/>
                </a:lnTo>
                <a:lnTo>
                  <a:pt x="7" y="33"/>
                </a:lnTo>
                <a:lnTo>
                  <a:pt x="10" y="35"/>
                </a:lnTo>
                <a:lnTo>
                  <a:pt x="14" y="35"/>
                </a:lnTo>
              </a:path>
            </a:pathLst>
          </a:custGeom>
          <a:solidFill>
            <a:srgbClr val="FFFF00"/>
          </a:solidFill>
          <a:ln w="4763">
            <a:solidFill>
              <a:srgbClr val="990000"/>
            </a:solidFill>
            <a:round/>
            <a:headEnd/>
            <a:tailEnd/>
          </a:ln>
        </p:spPr>
        <p:txBody>
          <a:bodyPr/>
          <a:lstStyle/>
          <a:p>
            <a:endParaRPr lang="en-US"/>
          </a:p>
        </p:txBody>
      </p:sp>
      <p:sp>
        <p:nvSpPr>
          <p:cNvPr id="53417" name="Freeform 168"/>
          <p:cNvSpPr>
            <a:spLocks/>
          </p:cNvSpPr>
          <p:nvPr/>
        </p:nvSpPr>
        <p:spPr bwMode="auto">
          <a:xfrm>
            <a:off x="6369053" y="4340229"/>
            <a:ext cx="85725" cy="87313"/>
          </a:xfrm>
          <a:custGeom>
            <a:avLst/>
            <a:gdLst>
              <a:gd name="T0" fmla="*/ 2147483647 w 61"/>
              <a:gd name="T1" fmla="*/ 2147483647 h 55"/>
              <a:gd name="T2" fmla="*/ 0 w 61"/>
              <a:gd name="T3" fmla="*/ 2147483647 h 55"/>
              <a:gd name="T4" fmla="*/ 2147483647 w 61"/>
              <a:gd name="T5" fmla="*/ 2147483647 h 55"/>
              <a:gd name="T6" fmla="*/ 2147483647 w 61"/>
              <a:gd name="T7" fmla="*/ 2147483647 h 55"/>
              <a:gd name="T8" fmla="*/ 2147483647 w 61"/>
              <a:gd name="T9" fmla="*/ 2147483647 h 55"/>
              <a:gd name="T10" fmla="*/ 2147483647 w 61"/>
              <a:gd name="T11" fmla="*/ 2147483647 h 55"/>
              <a:gd name="T12" fmla="*/ 2147483647 w 61"/>
              <a:gd name="T13" fmla="*/ 2147483647 h 55"/>
              <a:gd name="T14" fmla="*/ 2147483647 w 61"/>
              <a:gd name="T15" fmla="*/ 2147483647 h 55"/>
              <a:gd name="T16" fmla="*/ 2147483647 w 61"/>
              <a:gd name="T17" fmla="*/ 2147483647 h 55"/>
              <a:gd name="T18" fmla="*/ 2147483647 w 61"/>
              <a:gd name="T19" fmla="*/ 2147483647 h 55"/>
              <a:gd name="T20" fmla="*/ 2147483647 w 61"/>
              <a:gd name="T21" fmla="*/ 2147483647 h 55"/>
              <a:gd name="T22" fmla="*/ 2147483647 w 61"/>
              <a:gd name="T23" fmla="*/ 2147483647 h 55"/>
              <a:gd name="T24" fmla="*/ 2147483647 w 61"/>
              <a:gd name="T25" fmla="*/ 2147483647 h 55"/>
              <a:gd name="T26" fmla="*/ 2147483647 w 61"/>
              <a:gd name="T27" fmla="*/ 2147483647 h 55"/>
              <a:gd name="T28" fmla="*/ 2147483647 w 61"/>
              <a:gd name="T29" fmla="*/ 2147483647 h 55"/>
              <a:gd name="T30" fmla="*/ 2147483647 w 61"/>
              <a:gd name="T31" fmla="*/ 2147483647 h 55"/>
              <a:gd name="T32" fmla="*/ 2147483647 w 61"/>
              <a:gd name="T33" fmla="*/ 2147483647 h 55"/>
              <a:gd name="T34" fmla="*/ 2147483647 w 61"/>
              <a:gd name="T35" fmla="*/ 2147483647 h 55"/>
              <a:gd name="T36" fmla="*/ 2147483647 w 61"/>
              <a:gd name="T37" fmla="*/ 2147483647 h 55"/>
              <a:gd name="T38" fmla="*/ 2147483647 w 61"/>
              <a:gd name="T39" fmla="*/ 2147483647 h 55"/>
              <a:gd name="T40" fmla="*/ 2147483647 w 61"/>
              <a:gd name="T41" fmla="*/ 2147483647 h 55"/>
              <a:gd name="T42" fmla="*/ 2147483647 w 61"/>
              <a:gd name="T43" fmla="*/ 2147483647 h 55"/>
              <a:gd name="T44" fmla="*/ 2147483647 w 61"/>
              <a:gd name="T45" fmla="*/ 2147483647 h 55"/>
              <a:gd name="T46" fmla="*/ 2147483647 w 61"/>
              <a:gd name="T47" fmla="*/ 2147483647 h 55"/>
              <a:gd name="T48" fmla="*/ 2147483647 w 61"/>
              <a:gd name="T49" fmla="*/ 2147483647 h 55"/>
              <a:gd name="T50" fmla="*/ 2147483647 w 61"/>
              <a:gd name="T51" fmla="*/ 2147483647 h 55"/>
              <a:gd name="T52" fmla="*/ 2147483647 w 61"/>
              <a:gd name="T53" fmla="*/ 2147483647 h 55"/>
              <a:gd name="T54" fmla="*/ 2147483647 w 61"/>
              <a:gd name="T55" fmla="*/ 2147483647 h 55"/>
              <a:gd name="T56" fmla="*/ 2147483647 w 61"/>
              <a:gd name="T57" fmla="*/ 2147483647 h 55"/>
              <a:gd name="T58" fmla="*/ 2147483647 w 61"/>
              <a:gd name="T59" fmla="*/ 2147483647 h 55"/>
              <a:gd name="T60" fmla="*/ 2147483647 w 61"/>
              <a:gd name="T61" fmla="*/ 2147483647 h 55"/>
              <a:gd name="T62" fmla="*/ 2147483647 w 61"/>
              <a:gd name="T63" fmla="*/ 2147483647 h 55"/>
              <a:gd name="T64" fmla="*/ 2147483647 w 61"/>
              <a:gd name="T65" fmla="*/ 2147483647 h 55"/>
              <a:gd name="T66" fmla="*/ 2147483647 w 61"/>
              <a:gd name="T67" fmla="*/ 2147483647 h 55"/>
              <a:gd name="T68" fmla="*/ 2147483647 w 61"/>
              <a:gd name="T69" fmla="*/ 2147483647 h 55"/>
              <a:gd name="T70" fmla="*/ 2147483647 w 61"/>
              <a:gd name="T71" fmla="*/ 2147483647 h 55"/>
              <a:gd name="T72" fmla="*/ 2147483647 w 61"/>
              <a:gd name="T73" fmla="*/ 2147483647 h 55"/>
              <a:gd name="T74" fmla="*/ 2147483647 w 61"/>
              <a:gd name="T75" fmla="*/ 2147483647 h 55"/>
              <a:gd name="T76" fmla="*/ 2147483647 w 61"/>
              <a:gd name="T77" fmla="*/ 2147483647 h 55"/>
              <a:gd name="T78" fmla="*/ 2147483647 w 61"/>
              <a:gd name="T79" fmla="*/ 2147483647 h 55"/>
              <a:gd name="T80" fmla="*/ 2147483647 w 61"/>
              <a:gd name="T81" fmla="*/ 2147483647 h 55"/>
              <a:gd name="T82" fmla="*/ 2147483647 w 61"/>
              <a:gd name="T83" fmla="*/ 0 h 55"/>
              <a:gd name="T84" fmla="*/ 2147483647 w 61"/>
              <a:gd name="T85" fmla="*/ 0 h 55"/>
              <a:gd name="T86" fmla="*/ 2147483647 w 61"/>
              <a:gd name="T87" fmla="*/ 0 h 55"/>
              <a:gd name="T88" fmla="*/ 2147483647 w 61"/>
              <a:gd name="T89" fmla="*/ 2147483647 h 55"/>
              <a:gd name="T90" fmla="*/ 2147483647 w 61"/>
              <a:gd name="T91" fmla="*/ 2147483647 h 55"/>
              <a:gd name="T92" fmla="*/ 2147483647 w 61"/>
              <a:gd name="T93" fmla="*/ 2147483647 h 55"/>
              <a:gd name="T94" fmla="*/ 2147483647 w 61"/>
              <a:gd name="T95" fmla="*/ 2147483647 h 55"/>
              <a:gd name="T96" fmla="*/ 2147483647 w 61"/>
              <a:gd name="T97" fmla="*/ 2147483647 h 55"/>
              <a:gd name="T98" fmla="*/ 2147483647 w 61"/>
              <a:gd name="T99" fmla="*/ 2147483647 h 5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1"/>
              <a:gd name="T151" fmla="*/ 0 h 55"/>
              <a:gd name="T152" fmla="*/ 61 w 61"/>
              <a:gd name="T153" fmla="*/ 55 h 5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1" h="55">
                <a:moveTo>
                  <a:pt x="2" y="19"/>
                </a:moveTo>
                <a:lnTo>
                  <a:pt x="0" y="23"/>
                </a:lnTo>
                <a:lnTo>
                  <a:pt x="2" y="28"/>
                </a:lnTo>
                <a:lnTo>
                  <a:pt x="3" y="32"/>
                </a:lnTo>
                <a:lnTo>
                  <a:pt x="6" y="37"/>
                </a:lnTo>
                <a:lnTo>
                  <a:pt x="10" y="40"/>
                </a:lnTo>
                <a:lnTo>
                  <a:pt x="15" y="41"/>
                </a:lnTo>
                <a:lnTo>
                  <a:pt x="19" y="44"/>
                </a:lnTo>
                <a:lnTo>
                  <a:pt x="22" y="46"/>
                </a:lnTo>
                <a:lnTo>
                  <a:pt x="27" y="47"/>
                </a:lnTo>
                <a:lnTo>
                  <a:pt x="30" y="49"/>
                </a:lnTo>
                <a:lnTo>
                  <a:pt x="33" y="49"/>
                </a:lnTo>
                <a:lnTo>
                  <a:pt x="36" y="50"/>
                </a:lnTo>
                <a:lnTo>
                  <a:pt x="37" y="50"/>
                </a:lnTo>
                <a:lnTo>
                  <a:pt x="40" y="52"/>
                </a:lnTo>
                <a:lnTo>
                  <a:pt x="43" y="52"/>
                </a:lnTo>
                <a:lnTo>
                  <a:pt x="46" y="53"/>
                </a:lnTo>
                <a:lnTo>
                  <a:pt x="49" y="55"/>
                </a:lnTo>
                <a:lnTo>
                  <a:pt x="50" y="55"/>
                </a:lnTo>
                <a:lnTo>
                  <a:pt x="52" y="55"/>
                </a:lnTo>
                <a:lnTo>
                  <a:pt x="53" y="55"/>
                </a:lnTo>
                <a:lnTo>
                  <a:pt x="53" y="53"/>
                </a:lnTo>
                <a:lnTo>
                  <a:pt x="55" y="52"/>
                </a:lnTo>
                <a:lnTo>
                  <a:pt x="56" y="50"/>
                </a:lnTo>
                <a:lnTo>
                  <a:pt x="58" y="47"/>
                </a:lnTo>
                <a:lnTo>
                  <a:pt x="59" y="44"/>
                </a:lnTo>
                <a:lnTo>
                  <a:pt x="61" y="41"/>
                </a:lnTo>
                <a:lnTo>
                  <a:pt x="61" y="38"/>
                </a:lnTo>
                <a:lnTo>
                  <a:pt x="61" y="35"/>
                </a:lnTo>
                <a:lnTo>
                  <a:pt x="59" y="32"/>
                </a:lnTo>
                <a:lnTo>
                  <a:pt x="58" y="29"/>
                </a:lnTo>
                <a:lnTo>
                  <a:pt x="56" y="28"/>
                </a:lnTo>
                <a:lnTo>
                  <a:pt x="52" y="23"/>
                </a:lnTo>
                <a:lnTo>
                  <a:pt x="47" y="20"/>
                </a:lnTo>
                <a:lnTo>
                  <a:pt x="44" y="17"/>
                </a:lnTo>
                <a:lnTo>
                  <a:pt x="42" y="15"/>
                </a:lnTo>
                <a:lnTo>
                  <a:pt x="37" y="12"/>
                </a:lnTo>
                <a:lnTo>
                  <a:pt x="34" y="9"/>
                </a:lnTo>
                <a:lnTo>
                  <a:pt x="30" y="6"/>
                </a:lnTo>
                <a:lnTo>
                  <a:pt x="25" y="3"/>
                </a:lnTo>
                <a:lnTo>
                  <a:pt x="22" y="0"/>
                </a:lnTo>
                <a:lnTo>
                  <a:pt x="19" y="0"/>
                </a:lnTo>
                <a:lnTo>
                  <a:pt x="15" y="0"/>
                </a:lnTo>
                <a:lnTo>
                  <a:pt x="12" y="1"/>
                </a:lnTo>
                <a:lnTo>
                  <a:pt x="9" y="4"/>
                </a:lnTo>
                <a:lnTo>
                  <a:pt x="6" y="7"/>
                </a:lnTo>
                <a:lnTo>
                  <a:pt x="5" y="12"/>
                </a:lnTo>
                <a:lnTo>
                  <a:pt x="3" y="17"/>
                </a:lnTo>
                <a:lnTo>
                  <a:pt x="2" y="1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8" name="Freeform 169"/>
          <p:cNvSpPr>
            <a:spLocks/>
          </p:cNvSpPr>
          <p:nvPr/>
        </p:nvSpPr>
        <p:spPr bwMode="auto">
          <a:xfrm>
            <a:off x="6369053" y="4340229"/>
            <a:ext cx="85725" cy="87313"/>
          </a:xfrm>
          <a:custGeom>
            <a:avLst/>
            <a:gdLst>
              <a:gd name="T0" fmla="*/ 2147483647 w 61"/>
              <a:gd name="T1" fmla="*/ 2147483647 h 55"/>
              <a:gd name="T2" fmla="*/ 0 w 61"/>
              <a:gd name="T3" fmla="*/ 2147483647 h 55"/>
              <a:gd name="T4" fmla="*/ 2147483647 w 61"/>
              <a:gd name="T5" fmla="*/ 2147483647 h 55"/>
              <a:gd name="T6" fmla="*/ 2147483647 w 61"/>
              <a:gd name="T7" fmla="*/ 2147483647 h 55"/>
              <a:gd name="T8" fmla="*/ 2147483647 w 61"/>
              <a:gd name="T9" fmla="*/ 2147483647 h 55"/>
              <a:gd name="T10" fmla="*/ 2147483647 w 61"/>
              <a:gd name="T11" fmla="*/ 2147483647 h 55"/>
              <a:gd name="T12" fmla="*/ 2147483647 w 61"/>
              <a:gd name="T13" fmla="*/ 2147483647 h 55"/>
              <a:gd name="T14" fmla="*/ 2147483647 w 61"/>
              <a:gd name="T15" fmla="*/ 2147483647 h 55"/>
              <a:gd name="T16" fmla="*/ 2147483647 w 61"/>
              <a:gd name="T17" fmla="*/ 2147483647 h 55"/>
              <a:gd name="T18" fmla="*/ 2147483647 w 61"/>
              <a:gd name="T19" fmla="*/ 2147483647 h 55"/>
              <a:gd name="T20" fmla="*/ 2147483647 w 61"/>
              <a:gd name="T21" fmla="*/ 2147483647 h 55"/>
              <a:gd name="T22" fmla="*/ 2147483647 w 61"/>
              <a:gd name="T23" fmla="*/ 2147483647 h 55"/>
              <a:gd name="T24" fmla="*/ 2147483647 w 61"/>
              <a:gd name="T25" fmla="*/ 2147483647 h 55"/>
              <a:gd name="T26" fmla="*/ 2147483647 w 61"/>
              <a:gd name="T27" fmla="*/ 2147483647 h 55"/>
              <a:gd name="T28" fmla="*/ 2147483647 w 61"/>
              <a:gd name="T29" fmla="*/ 2147483647 h 55"/>
              <a:gd name="T30" fmla="*/ 2147483647 w 61"/>
              <a:gd name="T31" fmla="*/ 2147483647 h 55"/>
              <a:gd name="T32" fmla="*/ 2147483647 w 61"/>
              <a:gd name="T33" fmla="*/ 2147483647 h 55"/>
              <a:gd name="T34" fmla="*/ 2147483647 w 61"/>
              <a:gd name="T35" fmla="*/ 2147483647 h 55"/>
              <a:gd name="T36" fmla="*/ 2147483647 w 61"/>
              <a:gd name="T37" fmla="*/ 2147483647 h 55"/>
              <a:gd name="T38" fmla="*/ 2147483647 w 61"/>
              <a:gd name="T39" fmla="*/ 2147483647 h 55"/>
              <a:gd name="T40" fmla="*/ 2147483647 w 61"/>
              <a:gd name="T41" fmla="*/ 2147483647 h 55"/>
              <a:gd name="T42" fmla="*/ 2147483647 w 61"/>
              <a:gd name="T43" fmla="*/ 2147483647 h 55"/>
              <a:gd name="T44" fmla="*/ 2147483647 w 61"/>
              <a:gd name="T45" fmla="*/ 2147483647 h 55"/>
              <a:gd name="T46" fmla="*/ 2147483647 w 61"/>
              <a:gd name="T47" fmla="*/ 2147483647 h 55"/>
              <a:gd name="T48" fmla="*/ 2147483647 w 61"/>
              <a:gd name="T49" fmla="*/ 2147483647 h 55"/>
              <a:gd name="T50" fmla="*/ 2147483647 w 61"/>
              <a:gd name="T51" fmla="*/ 2147483647 h 55"/>
              <a:gd name="T52" fmla="*/ 2147483647 w 61"/>
              <a:gd name="T53" fmla="*/ 2147483647 h 55"/>
              <a:gd name="T54" fmla="*/ 2147483647 w 61"/>
              <a:gd name="T55" fmla="*/ 2147483647 h 55"/>
              <a:gd name="T56" fmla="*/ 2147483647 w 61"/>
              <a:gd name="T57" fmla="*/ 2147483647 h 55"/>
              <a:gd name="T58" fmla="*/ 2147483647 w 61"/>
              <a:gd name="T59" fmla="*/ 2147483647 h 55"/>
              <a:gd name="T60" fmla="*/ 2147483647 w 61"/>
              <a:gd name="T61" fmla="*/ 2147483647 h 55"/>
              <a:gd name="T62" fmla="*/ 2147483647 w 61"/>
              <a:gd name="T63" fmla="*/ 2147483647 h 55"/>
              <a:gd name="T64" fmla="*/ 2147483647 w 61"/>
              <a:gd name="T65" fmla="*/ 2147483647 h 55"/>
              <a:gd name="T66" fmla="*/ 2147483647 w 61"/>
              <a:gd name="T67" fmla="*/ 2147483647 h 55"/>
              <a:gd name="T68" fmla="*/ 2147483647 w 61"/>
              <a:gd name="T69" fmla="*/ 2147483647 h 55"/>
              <a:gd name="T70" fmla="*/ 2147483647 w 61"/>
              <a:gd name="T71" fmla="*/ 2147483647 h 55"/>
              <a:gd name="T72" fmla="*/ 2147483647 w 61"/>
              <a:gd name="T73" fmla="*/ 2147483647 h 55"/>
              <a:gd name="T74" fmla="*/ 2147483647 w 61"/>
              <a:gd name="T75" fmla="*/ 2147483647 h 55"/>
              <a:gd name="T76" fmla="*/ 2147483647 w 61"/>
              <a:gd name="T77" fmla="*/ 2147483647 h 55"/>
              <a:gd name="T78" fmla="*/ 2147483647 w 61"/>
              <a:gd name="T79" fmla="*/ 2147483647 h 55"/>
              <a:gd name="T80" fmla="*/ 2147483647 w 61"/>
              <a:gd name="T81" fmla="*/ 2147483647 h 55"/>
              <a:gd name="T82" fmla="*/ 2147483647 w 61"/>
              <a:gd name="T83" fmla="*/ 0 h 55"/>
              <a:gd name="T84" fmla="*/ 2147483647 w 61"/>
              <a:gd name="T85" fmla="*/ 0 h 55"/>
              <a:gd name="T86" fmla="*/ 2147483647 w 61"/>
              <a:gd name="T87" fmla="*/ 0 h 55"/>
              <a:gd name="T88" fmla="*/ 2147483647 w 61"/>
              <a:gd name="T89" fmla="*/ 2147483647 h 55"/>
              <a:gd name="T90" fmla="*/ 2147483647 w 61"/>
              <a:gd name="T91" fmla="*/ 2147483647 h 55"/>
              <a:gd name="T92" fmla="*/ 2147483647 w 61"/>
              <a:gd name="T93" fmla="*/ 2147483647 h 55"/>
              <a:gd name="T94" fmla="*/ 2147483647 w 61"/>
              <a:gd name="T95" fmla="*/ 2147483647 h 55"/>
              <a:gd name="T96" fmla="*/ 2147483647 w 61"/>
              <a:gd name="T97" fmla="*/ 2147483647 h 55"/>
              <a:gd name="T98" fmla="*/ 2147483647 w 61"/>
              <a:gd name="T99" fmla="*/ 2147483647 h 5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1"/>
              <a:gd name="T151" fmla="*/ 0 h 55"/>
              <a:gd name="T152" fmla="*/ 61 w 61"/>
              <a:gd name="T153" fmla="*/ 55 h 5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1" h="55">
                <a:moveTo>
                  <a:pt x="2" y="19"/>
                </a:moveTo>
                <a:lnTo>
                  <a:pt x="0" y="23"/>
                </a:lnTo>
                <a:lnTo>
                  <a:pt x="2" y="28"/>
                </a:lnTo>
                <a:lnTo>
                  <a:pt x="3" y="32"/>
                </a:lnTo>
                <a:lnTo>
                  <a:pt x="6" y="37"/>
                </a:lnTo>
                <a:lnTo>
                  <a:pt x="10" y="40"/>
                </a:lnTo>
                <a:lnTo>
                  <a:pt x="15" y="41"/>
                </a:lnTo>
                <a:lnTo>
                  <a:pt x="19" y="44"/>
                </a:lnTo>
                <a:lnTo>
                  <a:pt x="22" y="46"/>
                </a:lnTo>
                <a:lnTo>
                  <a:pt x="27" y="47"/>
                </a:lnTo>
                <a:lnTo>
                  <a:pt x="30" y="49"/>
                </a:lnTo>
                <a:lnTo>
                  <a:pt x="33" y="49"/>
                </a:lnTo>
                <a:lnTo>
                  <a:pt x="36" y="50"/>
                </a:lnTo>
                <a:lnTo>
                  <a:pt x="37" y="50"/>
                </a:lnTo>
                <a:lnTo>
                  <a:pt x="40" y="52"/>
                </a:lnTo>
                <a:lnTo>
                  <a:pt x="43" y="52"/>
                </a:lnTo>
                <a:lnTo>
                  <a:pt x="46" y="53"/>
                </a:lnTo>
                <a:lnTo>
                  <a:pt x="49" y="55"/>
                </a:lnTo>
                <a:lnTo>
                  <a:pt x="50" y="55"/>
                </a:lnTo>
                <a:lnTo>
                  <a:pt x="52" y="55"/>
                </a:lnTo>
                <a:lnTo>
                  <a:pt x="53" y="55"/>
                </a:lnTo>
                <a:lnTo>
                  <a:pt x="53" y="53"/>
                </a:lnTo>
                <a:lnTo>
                  <a:pt x="55" y="52"/>
                </a:lnTo>
                <a:lnTo>
                  <a:pt x="56" y="50"/>
                </a:lnTo>
                <a:lnTo>
                  <a:pt x="58" y="47"/>
                </a:lnTo>
                <a:lnTo>
                  <a:pt x="59" y="44"/>
                </a:lnTo>
                <a:lnTo>
                  <a:pt x="61" y="41"/>
                </a:lnTo>
                <a:lnTo>
                  <a:pt x="61" y="38"/>
                </a:lnTo>
                <a:lnTo>
                  <a:pt x="61" y="35"/>
                </a:lnTo>
                <a:lnTo>
                  <a:pt x="59" y="32"/>
                </a:lnTo>
                <a:lnTo>
                  <a:pt x="58" y="29"/>
                </a:lnTo>
                <a:lnTo>
                  <a:pt x="56" y="28"/>
                </a:lnTo>
                <a:lnTo>
                  <a:pt x="52" y="23"/>
                </a:lnTo>
                <a:lnTo>
                  <a:pt x="47" y="20"/>
                </a:lnTo>
                <a:lnTo>
                  <a:pt x="44" y="17"/>
                </a:lnTo>
                <a:lnTo>
                  <a:pt x="42" y="15"/>
                </a:lnTo>
                <a:lnTo>
                  <a:pt x="37" y="12"/>
                </a:lnTo>
                <a:lnTo>
                  <a:pt x="34" y="9"/>
                </a:lnTo>
                <a:lnTo>
                  <a:pt x="30" y="6"/>
                </a:lnTo>
                <a:lnTo>
                  <a:pt x="25" y="3"/>
                </a:lnTo>
                <a:lnTo>
                  <a:pt x="22" y="0"/>
                </a:lnTo>
                <a:lnTo>
                  <a:pt x="19" y="0"/>
                </a:lnTo>
                <a:lnTo>
                  <a:pt x="15" y="0"/>
                </a:lnTo>
                <a:lnTo>
                  <a:pt x="12" y="1"/>
                </a:lnTo>
                <a:lnTo>
                  <a:pt x="9" y="4"/>
                </a:lnTo>
                <a:lnTo>
                  <a:pt x="6" y="7"/>
                </a:lnTo>
                <a:lnTo>
                  <a:pt x="5" y="12"/>
                </a:lnTo>
                <a:lnTo>
                  <a:pt x="3" y="17"/>
                </a:lnTo>
                <a:lnTo>
                  <a:pt x="2" y="19"/>
                </a:lnTo>
              </a:path>
            </a:pathLst>
          </a:custGeom>
          <a:solidFill>
            <a:srgbClr val="FFFF00"/>
          </a:solidFill>
          <a:ln w="4763">
            <a:solidFill>
              <a:srgbClr val="990000"/>
            </a:solidFill>
            <a:round/>
            <a:headEnd/>
            <a:tailEnd/>
          </a:ln>
        </p:spPr>
        <p:txBody>
          <a:bodyPr/>
          <a:lstStyle/>
          <a:p>
            <a:endParaRPr lang="en-US"/>
          </a:p>
        </p:txBody>
      </p:sp>
      <p:sp>
        <p:nvSpPr>
          <p:cNvPr id="53419" name="Freeform 170"/>
          <p:cNvSpPr>
            <a:spLocks/>
          </p:cNvSpPr>
          <p:nvPr/>
        </p:nvSpPr>
        <p:spPr bwMode="auto">
          <a:xfrm>
            <a:off x="6369053" y="4340229"/>
            <a:ext cx="85725" cy="87313"/>
          </a:xfrm>
          <a:custGeom>
            <a:avLst/>
            <a:gdLst>
              <a:gd name="T0" fmla="*/ 2147483647 w 61"/>
              <a:gd name="T1" fmla="*/ 2147483647 h 55"/>
              <a:gd name="T2" fmla="*/ 0 w 61"/>
              <a:gd name="T3" fmla="*/ 2147483647 h 55"/>
              <a:gd name="T4" fmla="*/ 2147483647 w 61"/>
              <a:gd name="T5" fmla="*/ 2147483647 h 55"/>
              <a:gd name="T6" fmla="*/ 2147483647 w 61"/>
              <a:gd name="T7" fmla="*/ 2147483647 h 55"/>
              <a:gd name="T8" fmla="*/ 2147483647 w 61"/>
              <a:gd name="T9" fmla="*/ 2147483647 h 55"/>
              <a:gd name="T10" fmla="*/ 2147483647 w 61"/>
              <a:gd name="T11" fmla="*/ 2147483647 h 55"/>
              <a:gd name="T12" fmla="*/ 2147483647 w 61"/>
              <a:gd name="T13" fmla="*/ 2147483647 h 55"/>
              <a:gd name="T14" fmla="*/ 2147483647 w 61"/>
              <a:gd name="T15" fmla="*/ 2147483647 h 55"/>
              <a:gd name="T16" fmla="*/ 2147483647 w 61"/>
              <a:gd name="T17" fmla="*/ 2147483647 h 55"/>
              <a:gd name="T18" fmla="*/ 2147483647 w 61"/>
              <a:gd name="T19" fmla="*/ 2147483647 h 55"/>
              <a:gd name="T20" fmla="*/ 2147483647 w 61"/>
              <a:gd name="T21" fmla="*/ 2147483647 h 55"/>
              <a:gd name="T22" fmla="*/ 2147483647 w 61"/>
              <a:gd name="T23" fmla="*/ 2147483647 h 55"/>
              <a:gd name="T24" fmla="*/ 2147483647 w 61"/>
              <a:gd name="T25" fmla="*/ 2147483647 h 55"/>
              <a:gd name="T26" fmla="*/ 2147483647 w 61"/>
              <a:gd name="T27" fmla="*/ 2147483647 h 55"/>
              <a:gd name="T28" fmla="*/ 2147483647 w 61"/>
              <a:gd name="T29" fmla="*/ 2147483647 h 55"/>
              <a:gd name="T30" fmla="*/ 2147483647 w 61"/>
              <a:gd name="T31" fmla="*/ 2147483647 h 55"/>
              <a:gd name="T32" fmla="*/ 2147483647 w 61"/>
              <a:gd name="T33" fmla="*/ 2147483647 h 55"/>
              <a:gd name="T34" fmla="*/ 2147483647 w 61"/>
              <a:gd name="T35" fmla="*/ 2147483647 h 55"/>
              <a:gd name="T36" fmla="*/ 2147483647 w 61"/>
              <a:gd name="T37" fmla="*/ 2147483647 h 55"/>
              <a:gd name="T38" fmla="*/ 2147483647 w 61"/>
              <a:gd name="T39" fmla="*/ 2147483647 h 55"/>
              <a:gd name="T40" fmla="*/ 2147483647 w 61"/>
              <a:gd name="T41" fmla="*/ 2147483647 h 55"/>
              <a:gd name="T42" fmla="*/ 2147483647 w 61"/>
              <a:gd name="T43" fmla="*/ 2147483647 h 55"/>
              <a:gd name="T44" fmla="*/ 2147483647 w 61"/>
              <a:gd name="T45" fmla="*/ 2147483647 h 55"/>
              <a:gd name="T46" fmla="*/ 2147483647 w 61"/>
              <a:gd name="T47" fmla="*/ 2147483647 h 55"/>
              <a:gd name="T48" fmla="*/ 2147483647 w 61"/>
              <a:gd name="T49" fmla="*/ 2147483647 h 55"/>
              <a:gd name="T50" fmla="*/ 2147483647 w 61"/>
              <a:gd name="T51" fmla="*/ 2147483647 h 55"/>
              <a:gd name="T52" fmla="*/ 2147483647 w 61"/>
              <a:gd name="T53" fmla="*/ 2147483647 h 55"/>
              <a:gd name="T54" fmla="*/ 2147483647 w 61"/>
              <a:gd name="T55" fmla="*/ 2147483647 h 55"/>
              <a:gd name="T56" fmla="*/ 2147483647 w 61"/>
              <a:gd name="T57" fmla="*/ 2147483647 h 55"/>
              <a:gd name="T58" fmla="*/ 2147483647 w 61"/>
              <a:gd name="T59" fmla="*/ 2147483647 h 55"/>
              <a:gd name="T60" fmla="*/ 2147483647 w 61"/>
              <a:gd name="T61" fmla="*/ 2147483647 h 55"/>
              <a:gd name="T62" fmla="*/ 2147483647 w 61"/>
              <a:gd name="T63" fmla="*/ 2147483647 h 55"/>
              <a:gd name="T64" fmla="*/ 2147483647 w 61"/>
              <a:gd name="T65" fmla="*/ 2147483647 h 55"/>
              <a:gd name="T66" fmla="*/ 2147483647 w 61"/>
              <a:gd name="T67" fmla="*/ 2147483647 h 55"/>
              <a:gd name="T68" fmla="*/ 2147483647 w 61"/>
              <a:gd name="T69" fmla="*/ 2147483647 h 55"/>
              <a:gd name="T70" fmla="*/ 2147483647 w 61"/>
              <a:gd name="T71" fmla="*/ 2147483647 h 55"/>
              <a:gd name="T72" fmla="*/ 2147483647 w 61"/>
              <a:gd name="T73" fmla="*/ 2147483647 h 55"/>
              <a:gd name="T74" fmla="*/ 2147483647 w 61"/>
              <a:gd name="T75" fmla="*/ 2147483647 h 55"/>
              <a:gd name="T76" fmla="*/ 2147483647 w 61"/>
              <a:gd name="T77" fmla="*/ 2147483647 h 55"/>
              <a:gd name="T78" fmla="*/ 2147483647 w 61"/>
              <a:gd name="T79" fmla="*/ 2147483647 h 55"/>
              <a:gd name="T80" fmla="*/ 2147483647 w 61"/>
              <a:gd name="T81" fmla="*/ 2147483647 h 55"/>
              <a:gd name="T82" fmla="*/ 2147483647 w 61"/>
              <a:gd name="T83" fmla="*/ 0 h 55"/>
              <a:gd name="T84" fmla="*/ 2147483647 w 61"/>
              <a:gd name="T85" fmla="*/ 0 h 55"/>
              <a:gd name="T86" fmla="*/ 2147483647 w 61"/>
              <a:gd name="T87" fmla="*/ 0 h 55"/>
              <a:gd name="T88" fmla="*/ 2147483647 w 61"/>
              <a:gd name="T89" fmla="*/ 2147483647 h 55"/>
              <a:gd name="T90" fmla="*/ 2147483647 w 61"/>
              <a:gd name="T91" fmla="*/ 2147483647 h 55"/>
              <a:gd name="T92" fmla="*/ 2147483647 w 61"/>
              <a:gd name="T93" fmla="*/ 2147483647 h 55"/>
              <a:gd name="T94" fmla="*/ 2147483647 w 61"/>
              <a:gd name="T95" fmla="*/ 2147483647 h 55"/>
              <a:gd name="T96" fmla="*/ 2147483647 w 61"/>
              <a:gd name="T97" fmla="*/ 2147483647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1"/>
              <a:gd name="T148" fmla="*/ 0 h 55"/>
              <a:gd name="T149" fmla="*/ 61 w 61"/>
              <a:gd name="T150" fmla="*/ 55 h 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1" h="55">
                <a:moveTo>
                  <a:pt x="2" y="19"/>
                </a:moveTo>
                <a:lnTo>
                  <a:pt x="0" y="23"/>
                </a:lnTo>
                <a:lnTo>
                  <a:pt x="2" y="28"/>
                </a:lnTo>
                <a:lnTo>
                  <a:pt x="3" y="32"/>
                </a:lnTo>
                <a:lnTo>
                  <a:pt x="6" y="37"/>
                </a:lnTo>
                <a:lnTo>
                  <a:pt x="10" y="40"/>
                </a:lnTo>
                <a:lnTo>
                  <a:pt x="15" y="41"/>
                </a:lnTo>
                <a:lnTo>
                  <a:pt x="19" y="44"/>
                </a:lnTo>
                <a:lnTo>
                  <a:pt x="22" y="46"/>
                </a:lnTo>
                <a:lnTo>
                  <a:pt x="27" y="47"/>
                </a:lnTo>
                <a:lnTo>
                  <a:pt x="30" y="49"/>
                </a:lnTo>
                <a:lnTo>
                  <a:pt x="33" y="49"/>
                </a:lnTo>
                <a:lnTo>
                  <a:pt x="36" y="50"/>
                </a:lnTo>
                <a:lnTo>
                  <a:pt x="37" y="50"/>
                </a:lnTo>
                <a:lnTo>
                  <a:pt x="40" y="52"/>
                </a:lnTo>
                <a:lnTo>
                  <a:pt x="43" y="52"/>
                </a:lnTo>
                <a:lnTo>
                  <a:pt x="46" y="53"/>
                </a:lnTo>
                <a:lnTo>
                  <a:pt x="49" y="55"/>
                </a:lnTo>
                <a:lnTo>
                  <a:pt x="50" y="55"/>
                </a:lnTo>
                <a:lnTo>
                  <a:pt x="52" y="55"/>
                </a:lnTo>
                <a:lnTo>
                  <a:pt x="53" y="55"/>
                </a:lnTo>
                <a:lnTo>
                  <a:pt x="53" y="53"/>
                </a:lnTo>
                <a:lnTo>
                  <a:pt x="55" y="52"/>
                </a:lnTo>
                <a:lnTo>
                  <a:pt x="56" y="50"/>
                </a:lnTo>
                <a:lnTo>
                  <a:pt x="58" y="47"/>
                </a:lnTo>
                <a:lnTo>
                  <a:pt x="59" y="44"/>
                </a:lnTo>
                <a:lnTo>
                  <a:pt x="61" y="41"/>
                </a:lnTo>
                <a:lnTo>
                  <a:pt x="61" y="38"/>
                </a:lnTo>
                <a:lnTo>
                  <a:pt x="61" y="35"/>
                </a:lnTo>
                <a:lnTo>
                  <a:pt x="59" y="32"/>
                </a:lnTo>
                <a:lnTo>
                  <a:pt x="58" y="29"/>
                </a:lnTo>
                <a:lnTo>
                  <a:pt x="56" y="28"/>
                </a:lnTo>
                <a:lnTo>
                  <a:pt x="52" y="23"/>
                </a:lnTo>
                <a:lnTo>
                  <a:pt x="47" y="20"/>
                </a:lnTo>
                <a:lnTo>
                  <a:pt x="44" y="17"/>
                </a:lnTo>
                <a:lnTo>
                  <a:pt x="42" y="15"/>
                </a:lnTo>
                <a:lnTo>
                  <a:pt x="37" y="12"/>
                </a:lnTo>
                <a:lnTo>
                  <a:pt x="34" y="9"/>
                </a:lnTo>
                <a:lnTo>
                  <a:pt x="30" y="6"/>
                </a:lnTo>
                <a:lnTo>
                  <a:pt x="25" y="3"/>
                </a:lnTo>
                <a:lnTo>
                  <a:pt x="22" y="0"/>
                </a:lnTo>
                <a:lnTo>
                  <a:pt x="19" y="0"/>
                </a:lnTo>
                <a:lnTo>
                  <a:pt x="15" y="0"/>
                </a:lnTo>
                <a:lnTo>
                  <a:pt x="12" y="1"/>
                </a:lnTo>
                <a:lnTo>
                  <a:pt x="9" y="4"/>
                </a:lnTo>
                <a:lnTo>
                  <a:pt x="6" y="7"/>
                </a:lnTo>
                <a:lnTo>
                  <a:pt x="5" y="12"/>
                </a:lnTo>
                <a:lnTo>
                  <a:pt x="3" y="17"/>
                </a:lnTo>
              </a:path>
            </a:pathLst>
          </a:custGeom>
          <a:solidFill>
            <a:srgbClr val="FFFF00"/>
          </a:solidFill>
          <a:ln w="4763">
            <a:solidFill>
              <a:srgbClr val="990000"/>
            </a:solidFill>
            <a:round/>
            <a:headEnd/>
            <a:tailEnd/>
          </a:ln>
        </p:spPr>
        <p:txBody>
          <a:bodyPr/>
          <a:lstStyle/>
          <a:p>
            <a:endParaRPr lang="en-US"/>
          </a:p>
        </p:txBody>
      </p:sp>
      <p:sp>
        <p:nvSpPr>
          <p:cNvPr id="53420" name="Freeform 171"/>
          <p:cNvSpPr>
            <a:spLocks/>
          </p:cNvSpPr>
          <p:nvPr/>
        </p:nvSpPr>
        <p:spPr bwMode="auto">
          <a:xfrm>
            <a:off x="6469066" y="4286254"/>
            <a:ext cx="47625" cy="53975"/>
          </a:xfrm>
          <a:custGeom>
            <a:avLst/>
            <a:gdLst>
              <a:gd name="T0" fmla="*/ 2147483647 w 34"/>
              <a:gd name="T1" fmla="*/ 2147483647 h 34"/>
              <a:gd name="T2" fmla="*/ 2147483647 w 34"/>
              <a:gd name="T3" fmla="*/ 2147483647 h 34"/>
              <a:gd name="T4" fmla="*/ 2147483647 w 34"/>
              <a:gd name="T5" fmla="*/ 2147483647 h 34"/>
              <a:gd name="T6" fmla="*/ 2147483647 w 34"/>
              <a:gd name="T7" fmla="*/ 2147483647 h 34"/>
              <a:gd name="T8" fmla="*/ 2147483647 w 34"/>
              <a:gd name="T9" fmla="*/ 2147483647 h 34"/>
              <a:gd name="T10" fmla="*/ 2147483647 w 34"/>
              <a:gd name="T11" fmla="*/ 2147483647 h 34"/>
              <a:gd name="T12" fmla="*/ 2147483647 w 34"/>
              <a:gd name="T13" fmla="*/ 2147483647 h 34"/>
              <a:gd name="T14" fmla="*/ 2147483647 w 34"/>
              <a:gd name="T15" fmla="*/ 2147483647 h 34"/>
              <a:gd name="T16" fmla="*/ 2147483647 w 34"/>
              <a:gd name="T17" fmla="*/ 2147483647 h 34"/>
              <a:gd name="T18" fmla="*/ 2147483647 w 34"/>
              <a:gd name="T19" fmla="*/ 2147483647 h 34"/>
              <a:gd name="T20" fmla="*/ 2147483647 w 34"/>
              <a:gd name="T21" fmla="*/ 2147483647 h 34"/>
              <a:gd name="T22" fmla="*/ 2147483647 w 34"/>
              <a:gd name="T23" fmla="*/ 2147483647 h 34"/>
              <a:gd name="T24" fmla="*/ 2147483647 w 34"/>
              <a:gd name="T25" fmla="*/ 2147483647 h 34"/>
              <a:gd name="T26" fmla="*/ 2147483647 w 34"/>
              <a:gd name="T27" fmla="*/ 2147483647 h 34"/>
              <a:gd name="T28" fmla="*/ 2147483647 w 34"/>
              <a:gd name="T29" fmla="*/ 2147483647 h 34"/>
              <a:gd name="T30" fmla="*/ 2147483647 w 34"/>
              <a:gd name="T31" fmla="*/ 2147483647 h 34"/>
              <a:gd name="T32" fmla="*/ 2147483647 w 34"/>
              <a:gd name="T33" fmla="*/ 2147483647 h 34"/>
              <a:gd name="T34" fmla="*/ 2147483647 w 34"/>
              <a:gd name="T35" fmla="*/ 2147483647 h 34"/>
              <a:gd name="T36" fmla="*/ 2147483647 w 34"/>
              <a:gd name="T37" fmla="*/ 2147483647 h 34"/>
              <a:gd name="T38" fmla="*/ 2147483647 w 34"/>
              <a:gd name="T39" fmla="*/ 2147483647 h 34"/>
              <a:gd name="T40" fmla="*/ 2147483647 w 34"/>
              <a:gd name="T41" fmla="*/ 2147483647 h 34"/>
              <a:gd name="T42" fmla="*/ 2147483647 w 34"/>
              <a:gd name="T43" fmla="*/ 2147483647 h 34"/>
              <a:gd name="T44" fmla="*/ 2147483647 w 34"/>
              <a:gd name="T45" fmla="*/ 2147483647 h 34"/>
              <a:gd name="T46" fmla="*/ 2147483647 w 34"/>
              <a:gd name="T47" fmla="*/ 0 h 34"/>
              <a:gd name="T48" fmla="*/ 2147483647 w 34"/>
              <a:gd name="T49" fmla="*/ 0 h 34"/>
              <a:gd name="T50" fmla="*/ 2147483647 w 34"/>
              <a:gd name="T51" fmla="*/ 2147483647 h 34"/>
              <a:gd name="T52" fmla="*/ 2147483647 w 34"/>
              <a:gd name="T53" fmla="*/ 2147483647 h 34"/>
              <a:gd name="T54" fmla="*/ 0 w 34"/>
              <a:gd name="T55" fmla="*/ 2147483647 h 34"/>
              <a:gd name="T56" fmla="*/ 2147483647 w 34"/>
              <a:gd name="T57" fmla="*/ 2147483647 h 34"/>
              <a:gd name="T58" fmla="*/ 2147483647 w 34"/>
              <a:gd name="T59" fmla="*/ 2147483647 h 34"/>
              <a:gd name="T60" fmla="*/ 2147483647 w 34"/>
              <a:gd name="T61" fmla="*/ 2147483647 h 34"/>
              <a:gd name="T62" fmla="*/ 2147483647 w 34"/>
              <a:gd name="T63" fmla="*/ 2147483647 h 34"/>
              <a:gd name="T64" fmla="*/ 2147483647 w 34"/>
              <a:gd name="T65" fmla="*/ 2147483647 h 34"/>
              <a:gd name="T66" fmla="*/ 2147483647 w 34"/>
              <a:gd name="T67" fmla="*/ 2147483647 h 34"/>
              <a:gd name="T68" fmla="*/ 2147483647 w 34"/>
              <a:gd name="T69" fmla="*/ 2147483647 h 34"/>
              <a:gd name="T70" fmla="*/ 2147483647 w 34"/>
              <a:gd name="T71" fmla="*/ 2147483647 h 34"/>
              <a:gd name="T72" fmla="*/ 2147483647 w 34"/>
              <a:gd name="T73" fmla="*/ 2147483647 h 34"/>
              <a:gd name="T74" fmla="*/ 2147483647 w 34"/>
              <a:gd name="T75" fmla="*/ 2147483647 h 34"/>
              <a:gd name="T76" fmla="*/ 2147483647 w 34"/>
              <a:gd name="T77" fmla="*/ 2147483647 h 34"/>
              <a:gd name="T78" fmla="*/ 2147483647 w 34"/>
              <a:gd name="T79" fmla="*/ 2147483647 h 34"/>
              <a:gd name="T80" fmla="*/ 2147483647 w 3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34"/>
              <a:gd name="T125" fmla="*/ 34 w 3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34">
                <a:moveTo>
                  <a:pt x="5" y="16"/>
                </a:moveTo>
                <a:lnTo>
                  <a:pt x="6" y="17"/>
                </a:lnTo>
                <a:lnTo>
                  <a:pt x="9" y="19"/>
                </a:lnTo>
                <a:lnTo>
                  <a:pt x="10" y="22"/>
                </a:lnTo>
                <a:lnTo>
                  <a:pt x="12" y="23"/>
                </a:lnTo>
                <a:lnTo>
                  <a:pt x="13" y="25"/>
                </a:lnTo>
                <a:lnTo>
                  <a:pt x="15" y="28"/>
                </a:lnTo>
                <a:lnTo>
                  <a:pt x="16" y="29"/>
                </a:lnTo>
                <a:lnTo>
                  <a:pt x="18" y="32"/>
                </a:lnTo>
                <a:lnTo>
                  <a:pt x="19" y="34"/>
                </a:lnTo>
                <a:lnTo>
                  <a:pt x="21" y="34"/>
                </a:lnTo>
                <a:lnTo>
                  <a:pt x="24" y="34"/>
                </a:lnTo>
                <a:lnTo>
                  <a:pt x="25" y="34"/>
                </a:lnTo>
                <a:lnTo>
                  <a:pt x="27" y="32"/>
                </a:lnTo>
                <a:lnTo>
                  <a:pt x="30" y="32"/>
                </a:lnTo>
                <a:lnTo>
                  <a:pt x="31" y="31"/>
                </a:lnTo>
                <a:lnTo>
                  <a:pt x="33" y="28"/>
                </a:lnTo>
                <a:lnTo>
                  <a:pt x="34" y="22"/>
                </a:lnTo>
                <a:lnTo>
                  <a:pt x="34" y="16"/>
                </a:lnTo>
                <a:lnTo>
                  <a:pt x="31" y="10"/>
                </a:lnTo>
                <a:lnTo>
                  <a:pt x="27" y="6"/>
                </a:lnTo>
                <a:lnTo>
                  <a:pt x="21" y="3"/>
                </a:lnTo>
                <a:lnTo>
                  <a:pt x="15" y="1"/>
                </a:lnTo>
                <a:lnTo>
                  <a:pt x="9" y="0"/>
                </a:lnTo>
                <a:lnTo>
                  <a:pt x="3" y="0"/>
                </a:lnTo>
                <a:lnTo>
                  <a:pt x="2" y="1"/>
                </a:lnTo>
                <a:lnTo>
                  <a:pt x="2" y="3"/>
                </a:lnTo>
                <a:lnTo>
                  <a:pt x="0" y="4"/>
                </a:lnTo>
                <a:lnTo>
                  <a:pt x="2" y="6"/>
                </a:lnTo>
                <a:lnTo>
                  <a:pt x="2" y="9"/>
                </a:lnTo>
                <a:lnTo>
                  <a:pt x="3" y="11"/>
                </a:lnTo>
                <a:lnTo>
                  <a:pt x="5" y="13"/>
                </a:lnTo>
                <a:lnTo>
                  <a:pt x="5" y="16"/>
                </a:lnTo>
                <a:lnTo>
                  <a:pt x="6" y="16"/>
                </a:lnTo>
                <a:lnTo>
                  <a:pt x="5" y="1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1" name="Freeform 172"/>
          <p:cNvSpPr>
            <a:spLocks/>
          </p:cNvSpPr>
          <p:nvPr/>
        </p:nvSpPr>
        <p:spPr bwMode="auto">
          <a:xfrm>
            <a:off x="6469066" y="4286254"/>
            <a:ext cx="47625" cy="53975"/>
          </a:xfrm>
          <a:custGeom>
            <a:avLst/>
            <a:gdLst>
              <a:gd name="T0" fmla="*/ 2147483647 w 34"/>
              <a:gd name="T1" fmla="*/ 2147483647 h 34"/>
              <a:gd name="T2" fmla="*/ 2147483647 w 34"/>
              <a:gd name="T3" fmla="*/ 2147483647 h 34"/>
              <a:gd name="T4" fmla="*/ 2147483647 w 34"/>
              <a:gd name="T5" fmla="*/ 2147483647 h 34"/>
              <a:gd name="T6" fmla="*/ 2147483647 w 34"/>
              <a:gd name="T7" fmla="*/ 2147483647 h 34"/>
              <a:gd name="T8" fmla="*/ 2147483647 w 34"/>
              <a:gd name="T9" fmla="*/ 2147483647 h 34"/>
              <a:gd name="T10" fmla="*/ 2147483647 w 34"/>
              <a:gd name="T11" fmla="*/ 2147483647 h 34"/>
              <a:gd name="T12" fmla="*/ 2147483647 w 34"/>
              <a:gd name="T13" fmla="*/ 2147483647 h 34"/>
              <a:gd name="T14" fmla="*/ 2147483647 w 34"/>
              <a:gd name="T15" fmla="*/ 2147483647 h 34"/>
              <a:gd name="T16" fmla="*/ 2147483647 w 34"/>
              <a:gd name="T17" fmla="*/ 2147483647 h 34"/>
              <a:gd name="T18" fmla="*/ 2147483647 w 34"/>
              <a:gd name="T19" fmla="*/ 2147483647 h 34"/>
              <a:gd name="T20" fmla="*/ 2147483647 w 34"/>
              <a:gd name="T21" fmla="*/ 2147483647 h 34"/>
              <a:gd name="T22" fmla="*/ 2147483647 w 34"/>
              <a:gd name="T23" fmla="*/ 2147483647 h 34"/>
              <a:gd name="T24" fmla="*/ 2147483647 w 34"/>
              <a:gd name="T25" fmla="*/ 2147483647 h 34"/>
              <a:gd name="T26" fmla="*/ 2147483647 w 34"/>
              <a:gd name="T27" fmla="*/ 2147483647 h 34"/>
              <a:gd name="T28" fmla="*/ 2147483647 w 34"/>
              <a:gd name="T29" fmla="*/ 2147483647 h 34"/>
              <a:gd name="T30" fmla="*/ 2147483647 w 34"/>
              <a:gd name="T31" fmla="*/ 2147483647 h 34"/>
              <a:gd name="T32" fmla="*/ 2147483647 w 34"/>
              <a:gd name="T33" fmla="*/ 2147483647 h 34"/>
              <a:gd name="T34" fmla="*/ 2147483647 w 34"/>
              <a:gd name="T35" fmla="*/ 2147483647 h 34"/>
              <a:gd name="T36" fmla="*/ 2147483647 w 34"/>
              <a:gd name="T37" fmla="*/ 2147483647 h 34"/>
              <a:gd name="T38" fmla="*/ 2147483647 w 34"/>
              <a:gd name="T39" fmla="*/ 2147483647 h 34"/>
              <a:gd name="T40" fmla="*/ 2147483647 w 34"/>
              <a:gd name="T41" fmla="*/ 2147483647 h 34"/>
              <a:gd name="T42" fmla="*/ 2147483647 w 34"/>
              <a:gd name="T43" fmla="*/ 2147483647 h 34"/>
              <a:gd name="T44" fmla="*/ 2147483647 w 34"/>
              <a:gd name="T45" fmla="*/ 2147483647 h 34"/>
              <a:gd name="T46" fmla="*/ 2147483647 w 34"/>
              <a:gd name="T47" fmla="*/ 0 h 34"/>
              <a:gd name="T48" fmla="*/ 2147483647 w 34"/>
              <a:gd name="T49" fmla="*/ 0 h 34"/>
              <a:gd name="T50" fmla="*/ 2147483647 w 34"/>
              <a:gd name="T51" fmla="*/ 2147483647 h 34"/>
              <a:gd name="T52" fmla="*/ 2147483647 w 34"/>
              <a:gd name="T53" fmla="*/ 2147483647 h 34"/>
              <a:gd name="T54" fmla="*/ 0 w 34"/>
              <a:gd name="T55" fmla="*/ 2147483647 h 34"/>
              <a:gd name="T56" fmla="*/ 2147483647 w 34"/>
              <a:gd name="T57" fmla="*/ 2147483647 h 34"/>
              <a:gd name="T58" fmla="*/ 2147483647 w 34"/>
              <a:gd name="T59" fmla="*/ 2147483647 h 34"/>
              <a:gd name="T60" fmla="*/ 2147483647 w 34"/>
              <a:gd name="T61" fmla="*/ 2147483647 h 34"/>
              <a:gd name="T62" fmla="*/ 2147483647 w 34"/>
              <a:gd name="T63" fmla="*/ 2147483647 h 34"/>
              <a:gd name="T64" fmla="*/ 2147483647 w 34"/>
              <a:gd name="T65" fmla="*/ 2147483647 h 34"/>
              <a:gd name="T66" fmla="*/ 2147483647 w 34"/>
              <a:gd name="T67" fmla="*/ 2147483647 h 34"/>
              <a:gd name="T68" fmla="*/ 2147483647 w 34"/>
              <a:gd name="T69" fmla="*/ 2147483647 h 34"/>
              <a:gd name="T70" fmla="*/ 2147483647 w 34"/>
              <a:gd name="T71" fmla="*/ 2147483647 h 34"/>
              <a:gd name="T72" fmla="*/ 2147483647 w 34"/>
              <a:gd name="T73" fmla="*/ 2147483647 h 34"/>
              <a:gd name="T74" fmla="*/ 2147483647 w 34"/>
              <a:gd name="T75" fmla="*/ 2147483647 h 34"/>
              <a:gd name="T76" fmla="*/ 2147483647 w 34"/>
              <a:gd name="T77" fmla="*/ 2147483647 h 34"/>
              <a:gd name="T78" fmla="*/ 2147483647 w 34"/>
              <a:gd name="T79" fmla="*/ 2147483647 h 34"/>
              <a:gd name="T80" fmla="*/ 2147483647 w 3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34"/>
              <a:gd name="T125" fmla="*/ 34 w 3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34">
                <a:moveTo>
                  <a:pt x="5" y="16"/>
                </a:moveTo>
                <a:lnTo>
                  <a:pt x="6" y="17"/>
                </a:lnTo>
                <a:lnTo>
                  <a:pt x="9" y="19"/>
                </a:lnTo>
                <a:lnTo>
                  <a:pt x="10" y="22"/>
                </a:lnTo>
                <a:lnTo>
                  <a:pt x="12" y="23"/>
                </a:lnTo>
                <a:lnTo>
                  <a:pt x="13" y="25"/>
                </a:lnTo>
                <a:lnTo>
                  <a:pt x="15" y="28"/>
                </a:lnTo>
                <a:lnTo>
                  <a:pt x="16" y="29"/>
                </a:lnTo>
                <a:lnTo>
                  <a:pt x="18" y="32"/>
                </a:lnTo>
                <a:lnTo>
                  <a:pt x="19" y="34"/>
                </a:lnTo>
                <a:lnTo>
                  <a:pt x="21" y="34"/>
                </a:lnTo>
                <a:lnTo>
                  <a:pt x="24" y="34"/>
                </a:lnTo>
                <a:lnTo>
                  <a:pt x="25" y="34"/>
                </a:lnTo>
                <a:lnTo>
                  <a:pt x="27" y="32"/>
                </a:lnTo>
                <a:lnTo>
                  <a:pt x="30" y="32"/>
                </a:lnTo>
                <a:lnTo>
                  <a:pt x="31" y="31"/>
                </a:lnTo>
                <a:lnTo>
                  <a:pt x="33" y="28"/>
                </a:lnTo>
                <a:lnTo>
                  <a:pt x="34" y="22"/>
                </a:lnTo>
                <a:lnTo>
                  <a:pt x="34" y="16"/>
                </a:lnTo>
                <a:lnTo>
                  <a:pt x="31" y="10"/>
                </a:lnTo>
                <a:lnTo>
                  <a:pt x="27" y="6"/>
                </a:lnTo>
                <a:lnTo>
                  <a:pt x="21" y="3"/>
                </a:lnTo>
                <a:lnTo>
                  <a:pt x="15" y="1"/>
                </a:lnTo>
                <a:lnTo>
                  <a:pt x="9" y="0"/>
                </a:lnTo>
                <a:lnTo>
                  <a:pt x="3" y="0"/>
                </a:lnTo>
                <a:lnTo>
                  <a:pt x="2" y="1"/>
                </a:lnTo>
                <a:lnTo>
                  <a:pt x="2" y="3"/>
                </a:lnTo>
                <a:lnTo>
                  <a:pt x="0" y="4"/>
                </a:lnTo>
                <a:lnTo>
                  <a:pt x="2" y="6"/>
                </a:lnTo>
                <a:lnTo>
                  <a:pt x="2" y="9"/>
                </a:lnTo>
                <a:lnTo>
                  <a:pt x="3" y="11"/>
                </a:lnTo>
                <a:lnTo>
                  <a:pt x="5" y="13"/>
                </a:lnTo>
                <a:lnTo>
                  <a:pt x="5" y="16"/>
                </a:lnTo>
                <a:lnTo>
                  <a:pt x="6" y="16"/>
                </a:lnTo>
                <a:lnTo>
                  <a:pt x="5" y="16"/>
                </a:lnTo>
              </a:path>
            </a:pathLst>
          </a:custGeom>
          <a:solidFill>
            <a:srgbClr val="FFFF00"/>
          </a:solidFill>
          <a:ln w="4763">
            <a:solidFill>
              <a:srgbClr val="990000"/>
            </a:solidFill>
            <a:round/>
            <a:headEnd/>
            <a:tailEnd/>
          </a:ln>
        </p:spPr>
        <p:txBody>
          <a:bodyPr/>
          <a:lstStyle/>
          <a:p>
            <a:endParaRPr lang="en-US"/>
          </a:p>
        </p:txBody>
      </p:sp>
      <p:sp>
        <p:nvSpPr>
          <p:cNvPr id="53422" name="Freeform 173"/>
          <p:cNvSpPr>
            <a:spLocks/>
          </p:cNvSpPr>
          <p:nvPr/>
        </p:nvSpPr>
        <p:spPr bwMode="auto">
          <a:xfrm>
            <a:off x="6469066" y="4286254"/>
            <a:ext cx="47625" cy="53975"/>
          </a:xfrm>
          <a:custGeom>
            <a:avLst/>
            <a:gdLst>
              <a:gd name="T0" fmla="*/ 2147483647 w 34"/>
              <a:gd name="T1" fmla="*/ 2147483647 h 34"/>
              <a:gd name="T2" fmla="*/ 2147483647 w 34"/>
              <a:gd name="T3" fmla="*/ 2147483647 h 34"/>
              <a:gd name="T4" fmla="*/ 2147483647 w 34"/>
              <a:gd name="T5" fmla="*/ 2147483647 h 34"/>
              <a:gd name="T6" fmla="*/ 2147483647 w 34"/>
              <a:gd name="T7" fmla="*/ 2147483647 h 34"/>
              <a:gd name="T8" fmla="*/ 2147483647 w 34"/>
              <a:gd name="T9" fmla="*/ 2147483647 h 34"/>
              <a:gd name="T10" fmla="*/ 2147483647 w 34"/>
              <a:gd name="T11" fmla="*/ 2147483647 h 34"/>
              <a:gd name="T12" fmla="*/ 2147483647 w 34"/>
              <a:gd name="T13" fmla="*/ 2147483647 h 34"/>
              <a:gd name="T14" fmla="*/ 2147483647 w 34"/>
              <a:gd name="T15" fmla="*/ 2147483647 h 34"/>
              <a:gd name="T16" fmla="*/ 2147483647 w 34"/>
              <a:gd name="T17" fmla="*/ 2147483647 h 34"/>
              <a:gd name="T18" fmla="*/ 2147483647 w 34"/>
              <a:gd name="T19" fmla="*/ 2147483647 h 34"/>
              <a:gd name="T20" fmla="*/ 2147483647 w 34"/>
              <a:gd name="T21" fmla="*/ 2147483647 h 34"/>
              <a:gd name="T22" fmla="*/ 2147483647 w 34"/>
              <a:gd name="T23" fmla="*/ 2147483647 h 34"/>
              <a:gd name="T24" fmla="*/ 2147483647 w 34"/>
              <a:gd name="T25" fmla="*/ 2147483647 h 34"/>
              <a:gd name="T26" fmla="*/ 2147483647 w 34"/>
              <a:gd name="T27" fmla="*/ 2147483647 h 34"/>
              <a:gd name="T28" fmla="*/ 2147483647 w 34"/>
              <a:gd name="T29" fmla="*/ 2147483647 h 34"/>
              <a:gd name="T30" fmla="*/ 2147483647 w 34"/>
              <a:gd name="T31" fmla="*/ 2147483647 h 34"/>
              <a:gd name="T32" fmla="*/ 2147483647 w 34"/>
              <a:gd name="T33" fmla="*/ 2147483647 h 34"/>
              <a:gd name="T34" fmla="*/ 2147483647 w 34"/>
              <a:gd name="T35" fmla="*/ 2147483647 h 34"/>
              <a:gd name="T36" fmla="*/ 2147483647 w 34"/>
              <a:gd name="T37" fmla="*/ 2147483647 h 34"/>
              <a:gd name="T38" fmla="*/ 2147483647 w 34"/>
              <a:gd name="T39" fmla="*/ 2147483647 h 34"/>
              <a:gd name="T40" fmla="*/ 2147483647 w 34"/>
              <a:gd name="T41" fmla="*/ 2147483647 h 34"/>
              <a:gd name="T42" fmla="*/ 2147483647 w 34"/>
              <a:gd name="T43" fmla="*/ 2147483647 h 34"/>
              <a:gd name="T44" fmla="*/ 2147483647 w 34"/>
              <a:gd name="T45" fmla="*/ 2147483647 h 34"/>
              <a:gd name="T46" fmla="*/ 2147483647 w 34"/>
              <a:gd name="T47" fmla="*/ 0 h 34"/>
              <a:gd name="T48" fmla="*/ 2147483647 w 34"/>
              <a:gd name="T49" fmla="*/ 0 h 34"/>
              <a:gd name="T50" fmla="*/ 2147483647 w 34"/>
              <a:gd name="T51" fmla="*/ 2147483647 h 34"/>
              <a:gd name="T52" fmla="*/ 2147483647 w 34"/>
              <a:gd name="T53" fmla="*/ 2147483647 h 34"/>
              <a:gd name="T54" fmla="*/ 0 w 34"/>
              <a:gd name="T55" fmla="*/ 2147483647 h 34"/>
              <a:gd name="T56" fmla="*/ 2147483647 w 34"/>
              <a:gd name="T57" fmla="*/ 2147483647 h 34"/>
              <a:gd name="T58" fmla="*/ 2147483647 w 34"/>
              <a:gd name="T59" fmla="*/ 2147483647 h 34"/>
              <a:gd name="T60" fmla="*/ 2147483647 w 34"/>
              <a:gd name="T61" fmla="*/ 2147483647 h 34"/>
              <a:gd name="T62" fmla="*/ 2147483647 w 34"/>
              <a:gd name="T63" fmla="*/ 2147483647 h 34"/>
              <a:gd name="T64" fmla="*/ 2147483647 w 34"/>
              <a:gd name="T65" fmla="*/ 2147483647 h 34"/>
              <a:gd name="T66" fmla="*/ 2147483647 w 34"/>
              <a:gd name="T67" fmla="*/ 2147483647 h 34"/>
              <a:gd name="T68" fmla="*/ 2147483647 w 34"/>
              <a:gd name="T69" fmla="*/ 2147483647 h 34"/>
              <a:gd name="T70" fmla="*/ 2147483647 w 34"/>
              <a:gd name="T71" fmla="*/ 2147483647 h 34"/>
              <a:gd name="T72" fmla="*/ 2147483647 w 34"/>
              <a:gd name="T73" fmla="*/ 2147483647 h 34"/>
              <a:gd name="T74" fmla="*/ 2147483647 w 34"/>
              <a:gd name="T75" fmla="*/ 2147483647 h 34"/>
              <a:gd name="T76" fmla="*/ 2147483647 w 34"/>
              <a:gd name="T77" fmla="*/ 2147483647 h 34"/>
              <a:gd name="T78" fmla="*/ 2147483647 w 34"/>
              <a:gd name="T79" fmla="*/ 2147483647 h 34"/>
              <a:gd name="T80" fmla="*/ 2147483647 w 3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34"/>
              <a:gd name="T125" fmla="*/ 34 w 3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34">
                <a:moveTo>
                  <a:pt x="5" y="16"/>
                </a:moveTo>
                <a:lnTo>
                  <a:pt x="6" y="17"/>
                </a:lnTo>
                <a:lnTo>
                  <a:pt x="9" y="19"/>
                </a:lnTo>
                <a:lnTo>
                  <a:pt x="10" y="22"/>
                </a:lnTo>
                <a:lnTo>
                  <a:pt x="12" y="23"/>
                </a:lnTo>
                <a:lnTo>
                  <a:pt x="13" y="25"/>
                </a:lnTo>
                <a:lnTo>
                  <a:pt x="15" y="28"/>
                </a:lnTo>
                <a:lnTo>
                  <a:pt x="16" y="29"/>
                </a:lnTo>
                <a:lnTo>
                  <a:pt x="18" y="32"/>
                </a:lnTo>
                <a:lnTo>
                  <a:pt x="19" y="34"/>
                </a:lnTo>
                <a:lnTo>
                  <a:pt x="21" y="34"/>
                </a:lnTo>
                <a:lnTo>
                  <a:pt x="24" y="34"/>
                </a:lnTo>
                <a:lnTo>
                  <a:pt x="25" y="34"/>
                </a:lnTo>
                <a:lnTo>
                  <a:pt x="27" y="32"/>
                </a:lnTo>
                <a:lnTo>
                  <a:pt x="30" y="32"/>
                </a:lnTo>
                <a:lnTo>
                  <a:pt x="31" y="31"/>
                </a:lnTo>
                <a:lnTo>
                  <a:pt x="33" y="28"/>
                </a:lnTo>
                <a:lnTo>
                  <a:pt x="34" y="22"/>
                </a:lnTo>
                <a:lnTo>
                  <a:pt x="34" y="16"/>
                </a:lnTo>
                <a:lnTo>
                  <a:pt x="31" y="10"/>
                </a:lnTo>
                <a:lnTo>
                  <a:pt x="27" y="6"/>
                </a:lnTo>
                <a:lnTo>
                  <a:pt x="21" y="3"/>
                </a:lnTo>
                <a:lnTo>
                  <a:pt x="15" y="1"/>
                </a:lnTo>
                <a:lnTo>
                  <a:pt x="9" y="0"/>
                </a:lnTo>
                <a:lnTo>
                  <a:pt x="3" y="0"/>
                </a:lnTo>
                <a:lnTo>
                  <a:pt x="2" y="1"/>
                </a:lnTo>
                <a:lnTo>
                  <a:pt x="2" y="3"/>
                </a:lnTo>
                <a:lnTo>
                  <a:pt x="0" y="4"/>
                </a:lnTo>
                <a:lnTo>
                  <a:pt x="2" y="6"/>
                </a:lnTo>
                <a:lnTo>
                  <a:pt x="2" y="9"/>
                </a:lnTo>
                <a:lnTo>
                  <a:pt x="3" y="11"/>
                </a:lnTo>
                <a:lnTo>
                  <a:pt x="5" y="13"/>
                </a:lnTo>
                <a:lnTo>
                  <a:pt x="5" y="16"/>
                </a:lnTo>
                <a:lnTo>
                  <a:pt x="6" y="16"/>
                </a:lnTo>
                <a:lnTo>
                  <a:pt x="5" y="16"/>
                </a:lnTo>
              </a:path>
            </a:pathLst>
          </a:custGeom>
          <a:solidFill>
            <a:srgbClr val="FFFF00"/>
          </a:solidFill>
          <a:ln w="4763">
            <a:solidFill>
              <a:srgbClr val="990000"/>
            </a:solidFill>
            <a:round/>
            <a:headEnd/>
            <a:tailEnd/>
          </a:ln>
        </p:spPr>
        <p:txBody>
          <a:bodyPr/>
          <a:lstStyle/>
          <a:p>
            <a:endParaRPr lang="en-US"/>
          </a:p>
        </p:txBody>
      </p:sp>
      <p:sp>
        <p:nvSpPr>
          <p:cNvPr id="53423" name="Freeform 174"/>
          <p:cNvSpPr>
            <a:spLocks/>
          </p:cNvSpPr>
          <p:nvPr/>
        </p:nvSpPr>
        <p:spPr bwMode="auto">
          <a:xfrm>
            <a:off x="6429375" y="4224339"/>
            <a:ext cx="52388" cy="49212"/>
          </a:xfrm>
          <a:custGeom>
            <a:avLst/>
            <a:gdLst>
              <a:gd name="T0" fmla="*/ 2147483647 w 37"/>
              <a:gd name="T1" fmla="*/ 2147483647 h 31"/>
              <a:gd name="T2" fmla="*/ 0 w 37"/>
              <a:gd name="T3" fmla="*/ 2147483647 h 31"/>
              <a:gd name="T4" fmla="*/ 0 w 37"/>
              <a:gd name="T5" fmla="*/ 2147483647 h 31"/>
              <a:gd name="T6" fmla="*/ 0 w 37"/>
              <a:gd name="T7" fmla="*/ 2147483647 h 31"/>
              <a:gd name="T8" fmla="*/ 0 w 37"/>
              <a:gd name="T9" fmla="*/ 2147483647 h 31"/>
              <a:gd name="T10" fmla="*/ 2147483647 w 37"/>
              <a:gd name="T11" fmla="*/ 2147483647 h 31"/>
              <a:gd name="T12" fmla="*/ 2147483647 w 37"/>
              <a:gd name="T13" fmla="*/ 2147483647 h 31"/>
              <a:gd name="T14" fmla="*/ 2147483647 w 37"/>
              <a:gd name="T15" fmla="*/ 2147483647 h 31"/>
              <a:gd name="T16" fmla="*/ 2147483647 w 37"/>
              <a:gd name="T17" fmla="*/ 2147483647 h 31"/>
              <a:gd name="T18" fmla="*/ 2147483647 w 37"/>
              <a:gd name="T19" fmla="*/ 2147483647 h 31"/>
              <a:gd name="T20" fmla="*/ 2147483647 w 37"/>
              <a:gd name="T21" fmla="*/ 2147483647 h 31"/>
              <a:gd name="T22" fmla="*/ 2147483647 w 37"/>
              <a:gd name="T23" fmla="*/ 2147483647 h 31"/>
              <a:gd name="T24" fmla="*/ 2147483647 w 37"/>
              <a:gd name="T25" fmla="*/ 2147483647 h 31"/>
              <a:gd name="T26" fmla="*/ 2147483647 w 37"/>
              <a:gd name="T27" fmla="*/ 2147483647 h 31"/>
              <a:gd name="T28" fmla="*/ 2147483647 w 37"/>
              <a:gd name="T29" fmla="*/ 2147483647 h 31"/>
              <a:gd name="T30" fmla="*/ 2147483647 w 37"/>
              <a:gd name="T31" fmla="*/ 2147483647 h 31"/>
              <a:gd name="T32" fmla="*/ 2147483647 w 37"/>
              <a:gd name="T33" fmla="*/ 2147483647 h 31"/>
              <a:gd name="T34" fmla="*/ 2147483647 w 37"/>
              <a:gd name="T35" fmla="*/ 2147483647 h 31"/>
              <a:gd name="T36" fmla="*/ 2147483647 w 37"/>
              <a:gd name="T37" fmla="*/ 2147483647 h 31"/>
              <a:gd name="T38" fmla="*/ 2147483647 w 37"/>
              <a:gd name="T39" fmla="*/ 2147483647 h 31"/>
              <a:gd name="T40" fmla="*/ 2147483647 w 37"/>
              <a:gd name="T41" fmla="*/ 2147483647 h 31"/>
              <a:gd name="T42" fmla="*/ 2147483647 w 37"/>
              <a:gd name="T43" fmla="*/ 2147483647 h 31"/>
              <a:gd name="T44" fmla="*/ 2147483647 w 37"/>
              <a:gd name="T45" fmla="*/ 2147483647 h 31"/>
              <a:gd name="T46" fmla="*/ 2147483647 w 37"/>
              <a:gd name="T47" fmla="*/ 2147483647 h 31"/>
              <a:gd name="T48" fmla="*/ 2147483647 w 37"/>
              <a:gd name="T49" fmla="*/ 2147483647 h 31"/>
              <a:gd name="T50" fmla="*/ 2147483647 w 37"/>
              <a:gd name="T51" fmla="*/ 2147483647 h 31"/>
              <a:gd name="T52" fmla="*/ 2147483647 w 37"/>
              <a:gd name="T53" fmla="*/ 2147483647 h 31"/>
              <a:gd name="T54" fmla="*/ 2147483647 w 37"/>
              <a:gd name="T55" fmla="*/ 2147483647 h 31"/>
              <a:gd name="T56" fmla="*/ 2147483647 w 37"/>
              <a:gd name="T57" fmla="*/ 2147483647 h 31"/>
              <a:gd name="T58" fmla="*/ 2147483647 w 37"/>
              <a:gd name="T59" fmla="*/ 0 h 31"/>
              <a:gd name="T60" fmla="*/ 2147483647 w 37"/>
              <a:gd name="T61" fmla="*/ 0 h 31"/>
              <a:gd name="T62" fmla="*/ 2147483647 w 37"/>
              <a:gd name="T63" fmla="*/ 2147483647 h 31"/>
              <a:gd name="T64" fmla="*/ 2147483647 w 37"/>
              <a:gd name="T65" fmla="*/ 2147483647 h 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7"/>
              <a:gd name="T100" fmla="*/ 0 h 31"/>
              <a:gd name="T101" fmla="*/ 37 w 37"/>
              <a:gd name="T102" fmla="*/ 31 h 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7" h="31">
                <a:moveTo>
                  <a:pt x="1" y="5"/>
                </a:moveTo>
                <a:lnTo>
                  <a:pt x="0" y="8"/>
                </a:lnTo>
                <a:lnTo>
                  <a:pt x="0" y="9"/>
                </a:lnTo>
                <a:lnTo>
                  <a:pt x="0" y="12"/>
                </a:lnTo>
                <a:lnTo>
                  <a:pt x="0" y="15"/>
                </a:lnTo>
                <a:lnTo>
                  <a:pt x="1" y="16"/>
                </a:lnTo>
                <a:lnTo>
                  <a:pt x="3" y="19"/>
                </a:lnTo>
                <a:lnTo>
                  <a:pt x="3" y="22"/>
                </a:lnTo>
                <a:lnTo>
                  <a:pt x="4" y="24"/>
                </a:lnTo>
                <a:lnTo>
                  <a:pt x="7" y="27"/>
                </a:lnTo>
                <a:lnTo>
                  <a:pt x="9" y="28"/>
                </a:lnTo>
                <a:lnTo>
                  <a:pt x="13" y="30"/>
                </a:lnTo>
                <a:lnTo>
                  <a:pt x="16" y="31"/>
                </a:lnTo>
                <a:lnTo>
                  <a:pt x="19" y="31"/>
                </a:lnTo>
                <a:lnTo>
                  <a:pt x="24" y="31"/>
                </a:lnTo>
                <a:lnTo>
                  <a:pt x="27" y="31"/>
                </a:lnTo>
                <a:lnTo>
                  <a:pt x="31" y="30"/>
                </a:lnTo>
                <a:lnTo>
                  <a:pt x="34" y="30"/>
                </a:lnTo>
                <a:lnTo>
                  <a:pt x="35" y="28"/>
                </a:lnTo>
                <a:lnTo>
                  <a:pt x="37" y="25"/>
                </a:lnTo>
                <a:lnTo>
                  <a:pt x="37" y="24"/>
                </a:lnTo>
                <a:lnTo>
                  <a:pt x="37" y="21"/>
                </a:lnTo>
                <a:lnTo>
                  <a:pt x="37" y="18"/>
                </a:lnTo>
                <a:lnTo>
                  <a:pt x="37" y="16"/>
                </a:lnTo>
                <a:lnTo>
                  <a:pt x="35" y="13"/>
                </a:lnTo>
                <a:lnTo>
                  <a:pt x="33" y="11"/>
                </a:lnTo>
                <a:lnTo>
                  <a:pt x="28" y="6"/>
                </a:lnTo>
                <a:lnTo>
                  <a:pt x="24" y="5"/>
                </a:lnTo>
                <a:lnTo>
                  <a:pt x="19" y="2"/>
                </a:lnTo>
                <a:lnTo>
                  <a:pt x="15" y="0"/>
                </a:lnTo>
                <a:lnTo>
                  <a:pt x="10" y="0"/>
                </a:lnTo>
                <a:lnTo>
                  <a:pt x="6" y="2"/>
                </a:lnTo>
                <a:lnTo>
                  <a:pt x="1"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4" name="Freeform 175"/>
          <p:cNvSpPr>
            <a:spLocks/>
          </p:cNvSpPr>
          <p:nvPr/>
        </p:nvSpPr>
        <p:spPr bwMode="auto">
          <a:xfrm>
            <a:off x="6429375" y="4224339"/>
            <a:ext cx="52388" cy="49212"/>
          </a:xfrm>
          <a:custGeom>
            <a:avLst/>
            <a:gdLst>
              <a:gd name="T0" fmla="*/ 2147483647 w 37"/>
              <a:gd name="T1" fmla="*/ 2147483647 h 31"/>
              <a:gd name="T2" fmla="*/ 0 w 37"/>
              <a:gd name="T3" fmla="*/ 2147483647 h 31"/>
              <a:gd name="T4" fmla="*/ 0 w 37"/>
              <a:gd name="T5" fmla="*/ 2147483647 h 31"/>
              <a:gd name="T6" fmla="*/ 0 w 37"/>
              <a:gd name="T7" fmla="*/ 2147483647 h 31"/>
              <a:gd name="T8" fmla="*/ 0 w 37"/>
              <a:gd name="T9" fmla="*/ 2147483647 h 31"/>
              <a:gd name="T10" fmla="*/ 2147483647 w 37"/>
              <a:gd name="T11" fmla="*/ 2147483647 h 31"/>
              <a:gd name="T12" fmla="*/ 2147483647 w 37"/>
              <a:gd name="T13" fmla="*/ 2147483647 h 31"/>
              <a:gd name="T14" fmla="*/ 2147483647 w 37"/>
              <a:gd name="T15" fmla="*/ 2147483647 h 31"/>
              <a:gd name="T16" fmla="*/ 2147483647 w 37"/>
              <a:gd name="T17" fmla="*/ 2147483647 h 31"/>
              <a:gd name="T18" fmla="*/ 2147483647 w 37"/>
              <a:gd name="T19" fmla="*/ 2147483647 h 31"/>
              <a:gd name="T20" fmla="*/ 2147483647 w 37"/>
              <a:gd name="T21" fmla="*/ 2147483647 h 31"/>
              <a:gd name="T22" fmla="*/ 2147483647 w 37"/>
              <a:gd name="T23" fmla="*/ 2147483647 h 31"/>
              <a:gd name="T24" fmla="*/ 2147483647 w 37"/>
              <a:gd name="T25" fmla="*/ 2147483647 h 31"/>
              <a:gd name="T26" fmla="*/ 2147483647 w 37"/>
              <a:gd name="T27" fmla="*/ 2147483647 h 31"/>
              <a:gd name="T28" fmla="*/ 2147483647 w 37"/>
              <a:gd name="T29" fmla="*/ 2147483647 h 31"/>
              <a:gd name="T30" fmla="*/ 2147483647 w 37"/>
              <a:gd name="T31" fmla="*/ 2147483647 h 31"/>
              <a:gd name="T32" fmla="*/ 2147483647 w 37"/>
              <a:gd name="T33" fmla="*/ 2147483647 h 31"/>
              <a:gd name="T34" fmla="*/ 2147483647 w 37"/>
              <a:gd name="T35" fmla="*/ 2147483647 h 31"/>
              <a:gd name="T36" fmla="*/ 2147483647 w 37"/>
              <a:gd name="T37" fmla="*/ 2147483647 h 31"/>
              <a:gd name="T38" fmla="*/ 2147483647 w 37"/>
              <a:gd name="T39" fmla="*/ 2147483647 h 31"/>
              <a:gd name="T40" fmla="*/ 2147483647 w 37"/>
              <a:gd name="T41" fmla="*/ 2147483647 h 31"/>
              <a:gd name="T42" fmla="*/ 2147483647 w 37"/>
              <a:gd name="T43" fmla="*/ 2147483647 h 31"/>
              <a:gd name="T44" fmla="*/ 2147483647 w 37"/>
              <a:gd name="T45" fmla="*/ 2147483647 h 31"/>
              <a:gd name="T46" fmla="*/ 2147483647 w 37"/>
              <a:gd name="T47" fmla="*/ 2147483647 h 31"/>
              <a:gd name="T48" fmla="*/ 2147483647 w 37"/>
              <a:gd name="T49" fmla="*/ 2147483647 h 31"/>
              <a:gd name="T50" fmla="*/ 2147483647 w 37"/>
              <a:gd name="T51" fmla="*/ 2147483647 h 31"/>
              <a:gd name="T52" fmla="*/ 2147483647 w 37"/>
              <a:gd name="T53" fmla="*/ 2147483647 h 31"/>
              <a:gd name="T54" fmla="*/ 2147483647 w 37"/>
              <a:gd name="T55" fmla="*/ 2147483647 h 31"/>
              <a:gd name="T56" fmla="*/ 2147483647 w 37"/>
              <a:gd name="T57" fmla="*/ 2147483647 h 31"/>
              <a:gd name="T58" fmla="*/ 2147483647 w 37"/>
              <a:gd name="T59" fmla="*/ 0 h 31"/>
              <a:gd name="T60" fmla="*/ 2147483647 w 37"/>
              <a:gd name="T61" fmla="*/ 0 h 31"/>
              <a:gd name="T62" fmla="*/ 2147483647 w 37"/>
              <a:gd name="T63" fmla="*/ 2147483647 h 31"/>
              <a:gd name="T64" fmla="*/ 2147483647 w 37"/>
              <a:gd name="T65" fmla="*/ 2147483647 h 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7"/>
              <a:gd name="T100" fmla="*/ 0 h 31"/>
              <a:gd name="T101" fmla="*/ 37 w 37"/>
              <a:gd name="T102" fmla="*/ 31 h 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7" h="31">
                <a:moveTo>
                  <a:pt x="1" y="5"/>
                </a:moveTo>
                <a:lnTo>
                  <a:pt x="0" y="8"/>
                </a:lnTo>
                <a:lnTo>
                  <a:pt x="0" y="9"/>
                </a:lnTo>
                <a:lnTo>
                  <a:pt x="0" y="12"/>
                </a:lnTo>
                <a:lnTo>
                  <a:pt x="0" y="15"/>
                </a:lnTo>
                <a:lnTo>
                  <a:pt x="1" y="16"/>
                </a:lnTo>
                <a:lnTo>
                  <a:pt x="3" y="19"/>
                </a:lnTo>
                <a:lnTo>
                  <a:pt x="3" y="22"/>
                </a:lnTo>
                <a:lnTo>
                  <a:pt x="4" y="24"/>
                </a:lnTo>
                <a:lnTo>
                  <a:pt x="7" y="27"/>
                </a:lnTo>
                <a:lnTo>
                  <a:pt x="9" y="28"/>
                </a:lnTo>
                <a:lnTo>
                  <a:pt x="13" y="30"/>
                </a:lnTo>
                <a:lnTo>
                  <a:pt x="16" y="31"/>
                </a:lnTo>
                <a:lnTo>
                  <a:pt x="19" y="31"/>
                </a:lnTo>
                <a:lnTo>
                  <a:pt x="24" y="31"/>
                </a:lnTo>
                <a:lnTo>
                  <a:pt x="27" y="31"/>
                </a:lnTo>
                <a:lnTo>
                  <a:pt x="31" y="30"/>
                </a:lnTo>
                <a:lnTo>
                  <a:pt x="34" y="30"/>
                </a:lnTo>
                <a:lnTo>
                  <a:pt x="35" y="28"/>
                </a:lnTo>
                <a:lnTo>
                  <a:pt x="37" y="25"/>
                </a:lnTo>
                <a:lnTo>
                  <a:pt x="37" y="24"/>
                </a:lnTo>
                <a:lnTo>
                  <a:pt x="37" y="21"/>
                </a:lnTo>
                <a:lnTo>
                  <a:pt x="37" y="18"/>
                </a:lnTo>
                <a:lnTo>
                  <a:pt x="37" y="16"/>
                </a:lnTo>
                <a:lnTo>
                  <a:pt x="35" y="13"/>
                </a:lnTo>
                <a:lnTo>
                  <a:pt x="33" y="11"/>
                </a:lnTo>
                <a:lnTo>
                  <a:pt x="28" y="6"/>
                </a:lnTo>
                <a:lnTo>
                  <a:pt x="24" y="5"/>
                </a:lnTo>
                <a:lnTo>
                  <a:pt x="19" y="2"/>
                </a:lnTo>
                <a:lnTo>
                  <a:pt x="15" y="0"/>
                </a:lnTo>
                <a:lnTo>
                  <a:pt x="10" y="0"/>
                </a:lnTo>
                <a:lnTo>
                  <a:pt x="6" y="2"/>
                </a:lnTo>
                <a:lnTo>
                  <a:pt x="1" y="5"/>
                </a:lnTo>
              </a:path>
            </a:pathLst>
          </a:custGeom>
          <a:solidFill>
            <a:srgbClr val="FFFF00"/>
          </a:solidFill>
          <a:ln w="4763">
            <a:solidFill>
              <a:srgbClr val="990000"/>
            </a:solidFill>
            <a:round/>
            <a:headEnd/>
            <a:tailEnd/>
          </a:ln>
        </p:spPr>
        <p:txBody>
          <a:bodyPr/>
          <a:lstStyle/>
          <a:p>
            <a:endParaRPr lang="en-US"/>
          </a:p>
        </p:txBody>
      </p:sp>
      <p:sp>
        <p:nvSpPr>
          <p:cNvPr id="53425" name="Freeform 176"/>
          <p:cNvSpPr>
            <a:spLocks/>
          </p:cNvSpPr>
          <p:nvPr/>
        </p:nvSpPr>
        <p:spPr bwMode="auto">
          <a:xfrm>
            <a:off x="6351589" y="4241801"/>
            <a:ext cx="80963" cy="88900"/>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0 h 56"/>
              <a:gd name="T58" fmla="*/ 2147483647 w 58"/>
              <a:gd name="T59" fmla="*/ 0 h 56"/>
              <a:gd name="T60" fmla="*/ 2147483647 w 58"/>
              <a:gd name="T61" fmla="*/ 2147483647 h 56"/>
              <a:gd name="T62" fmla="*/ 2147483647 w 58"/>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8"/>
              <a:gd name="T97" fmla="*/ 0 h 56"/>
              <a:gd name="T98" fmla="*/ 58 w 58"/>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8" h="56">
                <a:moveTo>
                  <a:pt x="8" y="13"/>
                </a:moveTo>
                <a:lnTo>
                  <a:pt x="5" y="16"/>
                </a:lnTo>
                <a:lnTo>
                  <a:pt x="3" y="19"/>
                </a:lnTo>
                <a:lnTo>
                  <a:pt x="2" y="23"/>
                </a:lnTo>
                <a:lnTo>
                  <a:pt x="0" y="28"/>
                </a:lnTo>
                <a:lnTo>
                  <a:pt x="0" y="32"/>
                </a:lnTo>
                <a:lnTo>
                  <a:pt x="0" y="35"/>
                </a:lnTo>
                <a:lnTo>
                  <a:pt x="0" y="39"/>
                </a:lnTo>
                <a:lnTo>
                  <a:pt x="2" y="44"/>
                </a:lnTo>
                <a:lnTo>
                  <a:pt x="2" y="45"/>
                </a:lnTo>
                <a:lnTo>
                  <a:pt x="3" y="45"/>
                </a:lnTo>
                <a:lnTo>
                  <a:pt x="3" y="47"/>
                </a:lnTo>
                <a:lnTo>
                  <a:pt x="5" y="47"/>
                </a:lnTo>
                <a:lnTo>
                  <a:pt x="6" y="48"/>
                </a:lnTo>
                <a:lnTo>
                  <a:pt x="8" y="48"/>
                </a:lnTo>
                <a:lnTo>
                  <a:pt x="8" y="50"/>
                </a:lnTo>
                <a:lnTo>
                  <a:pt x="9" y="50"/>
                </a:lnTo>
                <a:lnTo>
                  <a:pt x="14" y="51"/>
                </a:lnTo>
                <a:lnTo>
                  <a:pt x="18" y="53"/>
                </a:lnTo>
                <a:lnTo>
                  <a:pt x="21" y="54"/>
                </a:lnTo>
                <a:lnTo>
                  <a:pt x="25" y="56"/>
                </a:lnTo>
                <a:lnTo>
                  <a:pt x="30" y="56"/>
                </a:lnTo>
                <a:lnTo>
                  <a:pt x="33" y="56"/>
                </a:lnTo>
                <a:lnTo>
                  <a:pt x="37" y="56"/>
                </a:lnTo>
                <a:lnTo>
                  <a:pt x="40" y="56"/>
                </a:lnTo>
                <a:lnTo>
                  <a:pt x="42" y="54"/>
                </a:lnTo>
                <a:lnTo>
                  <a:pt x="43" y="53"/>
                </a:lnTo>
                <a:lnTo>
                  <a:pt x="45" y="51"/>
                </a:lnTo>
                <a:lnTo>
                  <a:pt x="45" y="48"/>
                </a:lnTo>
                <a:lnTo>
                  <a:pt x="45" y="47"/>
                </a:lnTo>
                <a:lnTo>
                  <a:pt x="46" y="44"/>
                </a:lnTo>
                <a:lnTo>
                  <a:pt x="46" y="42"/>
                </a:lnTo>
                <a:lnTo>
                  <a:pt x="48" y="41"/>
                </a:lnTo>
                <a:lnTo>
                  <a:pt x="49" y="39"/>
                </a:lnTo>
                <a:lnTo>
                  <a:pt x="51" y="38"/>
                </a:lnTo>
                <a:lnTo>
                  <a:pt x="52" y="35"/>
                </a:lnTo>
                <a:lnTo>
                  <a:pt x="54" y="34"/>
                </a:lnTo>
                <a:lnTo>
                  <a:pt x="55" y="32"/>
                </a:lnTo>
                <a:lnTo>
                  <a:pt x="56" y="31"/>
                </a:lnTo>
                <a:lnTo>
                  <a:pt x="56" y="28"/>
                </a:lnTo>
                <a:lnTo>
                  <a:pt x="58" y="26"/>
                </a:lnTo>
                <a:lnTo>
                  <a:pt x="58" y="23"/>
                </a:lnTo>
                <a:lnTo>
                  <a:pt x="56" y="20"/>
                </a:lnTo>
                <a:lnTo>
                  <a:pt x="55" y="17"/>
                </a:lnTo>
                <a:lnTo>
                  <a:pt x="54" y="16"/>
                </a:lnTo>
                <a:lnTo>
                  <a:pt x="52" y="13"/>
                </a:lnTo>
                <a:lnTo>
                  <a:pt x="49" y="11"/>
                </a:lnTo>
                <a:lnTo>
                  <a:pt x="46" y="10"/>
                </a:lnTo>
                <a:lnTo>
                  <a:pt x="42" y="7"/>
                </a:lnTo>
                <a:lnTo>
                  <a:pt x="40" y="5"/>
                </a:lnTo>
                <a:lnTo>
                  <a:pt x="40" y="4"/>
                </a:lnTo>
                <a:lnTo>
                  <a:pt x="40" y="2"/>
                </a:lnTo>
                <a:lnTo>
                  <a:pt x="39" y="2"/>
                </a:lnTo>
                <a:lnTo>
                  <a:pt x="39" y="1"/>
                </a:lnTo>
                <a:lnTo>
                  <a:pt x="36" y="0"/>
                </a:lnTo>
                <a:lnTo>
                  <a:pt x="31" y="0"/>
                </a:lnTo>
                <a:lnTo>
                  <a:pt x="28" y="0"/>
                </a:lnTo>
                <a:lnTo>
                  <a:pt x="24" y="1"/>
                </a:lnTo>
                <a:lnTo>
                  <a:pt x="19" y="2"/>
                </a:lnTo>
                <a:lnTo>
                  <a:pt x="15" y="5"/>
                </a:lnTo>
                <a:lnTo>
                  <a:pt x="12" y="8"/>
                </a:lnTo>
                <a:lnTo>
                  <a:pt x="8" y="1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6" name="Freeform 177"/>
          <p:cNvSpPr>
            <a:spLocks/>
          </p:cNvSpPr>
          <p:nvPr/>
        </p:nvSpPr>
        <p:spPr bwMode="auto">
          <a:xfrm>
            <a:off x="6351589" y="4241801"/>
            <a:ext cx="80963" cy="88900"/>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0 h 56"/>
              <a:gd name="T58" fmla="*/ 2147483647 w 58"/>
              <a:gd name="T59" fmla="*/ 0 h 56"/>
              <a:gd name="T60" fmla="*/ 2147483647 w 58"/>
              <a:gd name="T61" fmla="*/ 2147483647 h 56"/>
              <a:gd name="T62" fmla="*/ 2147483647 w 58"/>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8"/>
              <a:gd name="T97" fmla="*/ 0 h 56"/>
              <a:gd name="T98" fmla="*/ 58 w 58"/>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8" h="56">
                <a:moveTo>
                  <a:pt x="8" y="13"/>
                </a:moveTo>
                <a:lnTo>
                  <a:pt x="5" y="16"/>
                </a:lnTo>
                <a:lnTo>
                  <a:pt x="3" y="19"/>
                </a:lnTo>
                <a:lnTo>
                  <a:pt x="2" y="23"/>
                </a:lnTo>
                <a:lnTo>
                  <a:pt x="0" y="28"/>
                </a:lnTo>
                <a:lnTo>
                  <a:pt x="0" y="32"/>
                </a:lnTo>
                <a:lnTo>
                  <a:pt x="0" y="35"/>
                </a:lnTo>
                <a:lnTo>
                  <a:pt x="0" y="39"/>
                </a:lnTo>
                <a:lnTo>
                  <a:pt x="2" y="44"/>
                </a:lnTo>
                <a:lnTo>
                  <a:pt x="2" y="45"/>
                </a:lnTo>
                <a:lnTo>
                  <a:pt x="3" y="45"/>
                </a:lnTo>
                <a:lnTo>
                  <a:pt x="3" y="47"/>
                </a:lnTo>
                <a:lnTo>
                  <a:pt x="5" y="47"/>
                </a:lnTo>
                <a:lnTo>
                  <a:pt x="6" y="48"/>
                </a:lnTo>
                <a:lnTo>
                  <a:pt x="8" y="48"/>
                </a:lnTo>
                <a:lnTo>
                  <a:pt x="8" y="50"/>
                </a:lnTo>
                <a:lnTo>
                  <a:pt x="9" y="50"/>
                </a:lnTo>
                <a:lnTo>
                  <a:pt x="14" y="51"/>
                </a:lnTo>
                <a:lnTo>
                  <a:pt x="18" y="53"/>
                </a:lnTo>
                <a:lnTo>
                  <a:pt x="21" y="54"/>
                </a:lnTo>
                <a:lnTo>
                  <a:pt x="25" y="56"/>
                </a:lnTo>
                <a:lnTo>
                  <a:pt x="30" y="56"/>
                </a:lnTo>
                <a:lnTo>
                  <a:pt x="33" y="56"/>
                </a:lnTo>
                <a:lnTo>
                  <a:pt x="37" y="56"/>
                </a:lnTo>
                <a:lnTo>
                  <a:pt x="40" y="56"/>
                </a:lnTo>
                <a:lnTo>
                  <a:pt x="42" y="54"/>
                </a:lnTo>
                <a:lnTo>
                  <a:pt x="43" y="53"/>
                </a:lnTo>
                <a:lnTo>
                  <a:pt x="45" y="51"/>
                </a:lnTo>
                <a:lnTo>
                  <a:pt x="45" y="48"/>
                </a:lnTo>
                <a:lnTo>
                  <a:pt x="45" y="47"/>
                </a:lnTo>
                <a:lnTo>
                  <a:pt x="46" y="44"/>
                </a:lnTo>
                <a:lnTo>
                  <a:pt x="46" y="42"/>
                </a:lnTo>
                <a:lnTo>
                  <a:pt x="48" y="41"/>
                </a:lnTo>
                <a:lnTo>
                  <a:pt x="49" y="39"/>
                </a:lnTo>
                <a:lnTo>
                  <a:pt x="51" y="38"/>
                </a:lnTo>
                <a:lnTo>
                  <a:pt x="52" y="35"/>
                </a:lnTo>
                <a:lnTo>
                  <a:pt x="54" y="34"/>
                </a:lnTo>
                <a:lnTo>
                  <a:pt x="55" y="32"/>
                </a:lnTo>
                <a:lnTo>
                  <a:pt x="56" y="31"/>
                </a:lnTo>
                <a:lnTo>
                  <a:pt x="56" y="28"/>
                </a:lnTo>
                <a:lnTo>
                  <a:pt x="58" y="26"/>
                </a:lnTo>
                <a:lnTo>
                  <a:pt x="58" y="23"/>
                </a:lnTo>
                <a:lnTo>
                  <a:pt x="56" y="20"/>
                </a:lnTo>
                <a:lnTo>
                  <a:pt x="55" y="17"/>
                </a:lnTo>
                <a:lnTo>
                  <a:pt x="54" y="16"/>
                </a:lnTo>
                <a:lnTo>
                  <a:pt x="52" y="13"/>
                </a:lnTo>
                <a:lnTo>
                  <a:pt x="49" y="11"/>
                </a:lnTo>
                <a:lnTo>
                  <a:pt x="46" y="10"/>
                </a:lnTo>
                <a:lnTo>
                  <a:pt x="42" y="7"/>
                </a:lnTo>
                <a:lnTo>
                  <a:pt x="40" y="5"/>
                </a:lnTo>
                <a:lnTo>
                  <a:pt x="40" y="4"/>
                </a:lnTo>
                <a:lnTo>
                  <a:pt x="40" y="2"/>
                </a:lnTo>
                <a:lnTo>
                  <a:pt x="39" y="2"/>
                </a:lnTo>
                <a:lnTo>
                  <a:pt x="39" y="1"/>
                </a:lnTo>
                <a:lnTo>
                  <a:pt x="36" y="0"/>
                </a:lnTo>
                <a:lnTo>
                  <a:pt x="31" y="0"/>
                </a:lnTo>
                <a:lnTo>
                  <a:pt x="28" y="0"/>
                </a:lnTo>
                <a:lnTo>
                  <a:pt x="24" y="1"/>
                </a:lnTo>
                <a:lnTo>
                  <a:pt x="19" y="2"/>
                </a:lnTo>
                <a:lnTo>
                  <a:pt x="15" y="5"/>
                </a:lnTo>
                <a:lnTo>
                  <a:pt x="12" y="8"/>
                </a:lnTo>
                <a:lnTo>
                  <a:pt x="8" y="13"/>
                </a:lnTo>
              </a:path>
            </a:pathLst>
          </a:custGeom>
          <a:solidFill>
            <a:srgbClr val="FFFF00"/>
          </a:solidFill>
          <a:ln w="4763">
            <a:solidFill>
              <a:srgbClr val="990000"/>
            </a:solidFill>
            <a:round/>
            <a:headEnd/>
            <a:tailEnd/>
          </a:ln>
        </p:spPr>
        <p:txBody>
          <a:bodyPr/>
          <a:lstStyle/>
          <a:p>
            <a:endParaRPr lang="en-US"/>
          </a:p>
        </p:txBody>
      </p:sp>
      <p:sp>
        <p:nvSpPr>
          <p:cNvPr id="53427" name="Freeform 178"/>
          <p:cNvSpPr>
            <a:spLocks/>
          </p:cNvSpPr>
          <p:nvPr/>
        </p:nvSpPr>
        <p:spPr bwMode="auto">
          <a:xfrm>
            <a:off x="6351589" y="4241801"/>
            <a:ext cx="80963" cy="88900"/>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0 h 56"/>
              <a:gd name="T58" fmla="*/ 2147483647 w 58"/>
              <a:gd name="T59" fmla="*/ 0 h 56"/>
              <a:gd name="T60" fmla="*/ 2147483647 w 58"/>
              <a:gd name="T61" fmla="*/ 2147483647 h 56"/>
              <a:gd name="T62" fmla="*/ 2147483647 w 58"/>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8"/>
              <a:gd name="T97" fmla="*/ 0 h 56"/>
              <a:gd name="T98" fmla="*/ 58 w 58"/>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8" h="56">
                <a:moveTo>
                  <a:pt x="8" y="13"/>
                </a:moveTo>
                <a:lnTo>
                  <a:pt x="5" y="16"/>
                </a:lnTo>
                <a:lnTo>
                  <a:pt x="3" y="19"/>
                </a:lnTo>
                <a:lnTo>
                  <a:pt x="2" y="23"/>
                </a:lnTo>
                <a:lnTo>
                  <a:pt x="0" y="28"/>
                </a:lnTo>
                <a:lnTo>
                  <a:pt x="0" y="32"/>
                </a:lnTo>
                <a:lnTo>
                  <a:pt x="0" y="35"/>
                </a:lnTo>
                <a:lnTo>
                  <a:pt x="0" y="39"/>
                </a:lnTo>
                <a:lnTo>
                  <a:pt x="2" y="44"/>
                </a:lnTo>
                <a:lnTo>
                  <a:pt x="2" y="45"/>
                </a:lnTo>
                <a:lnTo>
                  <a:pt x="3" y="45"/>
                </a:lnTo>
                <a:lnTo>
                  <a:pt x="3" y="47"/>
                </a:lnTo>
                <a:lnTo>
                  <a:pt x="5" y="47"/>
                </a:lnTo>
                <a:lnTo>
                  <a:pt x="6" y="48"/>
                </a:lnTo>
                <a:lnTo>
                  <a:pt x="8" y="48"/>
                </a:lnTo>
                <a:lnTo>
                  <a:pt x="8" y="50"/>
                </a:lnTo>
                <a:lnTo>
                  <a:pt x="9" y="50"/>
                </a:lnTo>
                <a:lnTo>
                  <a:pt x="14" y="51"/>
                </a:lnTo>
                <a:lnTo>
                  <a:pt x="18" y="53"/>
                </a:lnTo>
                <a:lnTo>
                  <a:pt x="21" y="54"/>
                </a:lnTo>
                <a:lnTo>
                  <a:pt x="25" y="56"/>
                </a:lnTo>
                <a:lnTo>
                  <a:pt x="30" y="56"/>
                </a:lnTo>
                <a:lnTo>
                  <a:pt x="33" y="56"/>
                </a:lnTo>
                <a:lnTo>
                  <a:pt x="37" y="56"/>
                </a:lnTo>
                <a:lnTo>
                  <a:pt x="40" y="56"/>
                </a:lnTo>
                <a:lnTo>
                  <a:pt x="42" y="54"/>
                </a:lnTo>
                <a:lnTo>
                  <a:pt x="43" y="53"/>
                </a:lnTo>
                <a:lnTo>
                  <a:pt x="45" y="51"/>
                </a:lnTo>
                <a:lnTo>
                  <a:pt x="45" y="48"/>
                </a:lnTo>
                <a:lnTo>
                  <a:pt x="45" y="47"/>
                </a:lnTo>
                <a:lnTo>
                  <a:pt x="46" y="44"/>
                </a:lnTo>
                <a:lnTo>
                  <a:pt x="46" y="42"/>
                </a:lnTo>
                <a:lnTo>
                  <a:pt x="48" y="41"/>
                </a:lnTo>
                <a:lnTo>
                  <a:pt x="49" y="39"/>
                </a:lnTo>
                <a:lnTo>
                  <a:pt x="51" y="38"/>
                </a:lnTo>
                <a:lnTo>
                  <a:pt x="52" y="35"/>
                </a:lnTo>
                <a:lnTo>
                  <a:pt x="54" y="34"/>
                </a:lnTo>
                <a:lnTo>
                  <a:pt x="55" y="32"/>
                </a:lnTo>
                <a:lnTo>
                  <a:pt x="56" y="31"/>
                </a:lnTo>
                <a:lnTo>
                  <a:pt x="56" y="28"/>
                </a:lnTo>
                <a:lnTo>
                  <a:pt x="58" y="26"/>
                </a:lnTo>
                <a:lnTo>
                  <a:pt x="58" y="23"/>
                </a:lnTo>
                <a:lnTo>
                  <a:pt x="56" y="20"/>
                </a:lnTo>
                <a:lnTo>
                  <a:pt x="55" y="17"/>
                </a:lnTo>
                <a:lnTo>
                  <a:pt x="54" y="16"/>
                </a:lnTo>
                <a:lnTo>
                  <a:pt x="52" y="13"/>
                </a:lnTo>
                <a:lnTo>
                  <a:pt x="49" y="11"/>
                </a:lnTo>
                <a:lnTo>
                  <a:pt x="46" y="10"/>
                </a:lnTo>
                <a:lnTo>
                  <a:pt x="42" y="7"/>
                </a:lnTo>
                <a:lnTo>
                  <a:pt x="40" y="5"/>
                </a:lnTo>
                <a:lnTo>
                  <a:pt x="40" y="4"/>
                </a:lnTo>
                <a:lnTo>
                  <a:pt x="40" y="2"/>
                </a:lnTo>
                <a:lnTo>
                  <a:pt x="39" y="2"/>
                </a:lnTo>
                <a:lnTo>
                  <a:pt x="39" y="1"/>
                </a:lnTo>
                <a:lnTo>
                  <a:pt x="36" y="0"/>
                </a:lnTo>
                <a:lnTo>
                  <a:pt x="31" y="0"/>
                </a:lnTo>
                <a:lnTo>
                  <a:pt x="28" y="0"/>
                </a:lnTo>
                <a:lnTo>
                  <a:pt x="24" y="1"/>
                </a:lnTo>
                <a:lnTo>
                  <a:pt x="19" y="2"/>
                </a:lnTo>
                <a:lnTo>
                  <a:pt x="15" y="5"/>
                </a:lnTo>
                <a:lnTo>
                  <a:pt x="12" y="8"/>
                </a:lnTo>
                <a:lnTo>
                  <a:pt x="8" y="13"/>
                </a:lnTo>
              </a:path>
            </a:pathLst>
          </a:custGeom>
          <a:solidFill>
            <a:srgbClr val="FFFF00"/>
          </a:solidFill>
          <a:ln w="4763">
            <a:solidFill>
              <a:srgbClr val="990000"/>
            </a:solidFill>
            <a:round/>
            <a:headEnd/>
            <a:tailEnd/>
          </a:ln>
        </p:spPr>
        <p:txBody>
          <a:bodyPr/>
          <a:lstStyle/>
          <a:p>
            <a:endParaRPr lang="en-US"/>
          </a:p>
        </p:txBody>
      </p:sp>
      <p:sp>
        <p:nvSpPr>
          <p:cNvPr id="53428" name="Freeform 179"/>
          <p:cNvSpPr>
            <a:spLocks/>
          </p:cNvSpPr>
          <p:nvPr/>
        </p:nvSpPr>
        <p:spPr bwMode="auto">
          <a:xfrm>
            <a:off x="6375403" y="4205289"/>
            <a:ext cx="36513" cy="23812"/>
          </a:xfrm>
          <a:custGeom>
            <a:avLst/>
            <a:gdLst>
              <a:gd name="T0" fmla="*/ 0 w 26"/>
              <a:gd name="T1" fmla="*/ 2147483647 h 15"/>
              <a:gd name="T2" fmla="*/ 2147483647 w 26"/>
              <a:gd name="T3" fmla="*/ 2147483647 h 15"/>
              <a:gd name="T4" fmla="*/ 2147483647 w 26"/>
              <a:gd name="T5" fmla="*/ 2147483647 h 15"/>
              <a:gd name="T6" fmla="*/ 2147483647 w 26"/>
              <a:gd name="T7" fmla="*/ 2147483647 h 15"/>
              <a:gd name="T8" fmla="*/ 2147483647 w 26"/>
              <a:gd name="T9" fmla="*/ 2147483647 h 15"/>
              <a:gd name="T10" fmla="*/ 2147483647 w 26"/>
              <a:gd name="T11" fmla="*/ 2147483647 h 15"/>
              <a:gd name="T12" fmla="*/ 2147483647 w 26"/>
              <a:gd name="T13" fmla="*/ 2147483647 h 15"/>
              <a:gd name="T14" fmla="*/ 2147483647 w 26"/>
              <a:gd name="T15" fmla="*/ 2147483647 h 15"/>
              <a:gd name="T16" fmla="*/ 2147483647 w 26"/>
              <a:gd name="T17" fmla="*/ 2147483647 h 15"/>
              <a:gd name="T18" fmla="*/ 2147483647 w 26"/>
              <a:gd name="T19" fmla="*/ 2147483647 h 15"/>
              <a:gd name="T20" fmla="*/ 2147483647 w 26"/>
              <a:gd name="T21" fmla="*/ 2147483647 h 15"/>
              <a:gd name="T22" fmla="*/ 2147483647 w 26"/>
              <a:gd name="T23" fmla="*/ 2147483647 h 15"/>
              <a:gd name="T24" fmla="*/ 2147483647 w 26"/>
              <a:gd name="T25" fmla="*/ 2147483647 h 15"/>
              <a:gd name="T26" fmla="*/ 2147483647 w 26"/>
              <a:gd name="T27" fmla="*/ 2147483647 h 15"/>
              <a:gd name="T28" fmla="*/ 2147483647 w 26"/>
              <a:gd name="T29" fmla="*/ 2147483647 h 15"/>
              <a:gd name="T30" fmla="*/ 2147483647 w 26"/>
              <a:gd name="T31" fmla="*/ 2147483647 h 15"/>
              <a:gd name="T32" fmla="*/ 2147483647 w 26"/>
              <a:gd name="T33" fmla="*/ 2147483647 h 15"/>
              <a:gd name="T34" fmla="*/ 2147483647 w 26"/>
              <a:gd name="T35" fmla="*/ 2147483647 h 15"/>
              <a:gd name="T36" fmla="*/ 2147483647 w 26"/>
              <a:gd name="T37" fmla="*/ 2147483647 h 15"/>
              <a:gd name="T38" fmla="*/ 2147483647 w 26"/>
              <a:gd name="T39" fmla="*/ 2147483647 h 15"/>
              <a:gd name="T40" fmla="*/ 2147483647 w 26"/>
              <a:gd name="T41" fmla="*/ 2147483647 h 15"/>
              <a:gd name="T42" fmla="*/ 2147483647 w 26"/>
              <a:gd name="T43" fmla="*/ 2147483647 h 15"/>
              <a:gd name="T44" fmla="*/ 2147483647 w 26"/>
              <a:gd name="T45" fmla="*/ 0 h 15"/>
              <a:gd name="T46" fmla="*/ 2147483647 w 26"/>
              <a:gd name="T47" fmla="*/ 0 h 15"/>
              <a:gd name="T48" fmla="*/ 0 w 26"/>
              <a:gd name="T49" fmla="*/ 0 h 15"/>
              <a:gd name="T50" fmla="*/ 0 w 26"/>
              <a:gd name="T51" fmla="*/ 2147483647 h 15"/>
              <a:gd name="T52" fmla="*/ 0 w 26"/>
              <a:gd name="T53" fmla="*/ 2147483647 h 15"/>
              <a:gd name="T54" fmla="*/ 0 w 26"/>
              <a:gd name="T55" fmla="*/ 2147483647 h 15"/>
              <a:gd name="T56" fmla="*/ 0 w 26"/>
              <a:gd name="T57" fmla="*/ 2147483647 h 15"/>
              <a:gd name="T58" fmla="*/ 0 w 26"/>
              <a:gd name="T59" fmla="*/ 2147483647 h 15"/>
              <a:gd name="T60" fmla="*/ 0 w 26"/>
              <a:gd name="T61" fmla="*/ 2147483647 h 15"/>
              <a:gd name="T62" fmla="*/ 0 w 26"/>
              <a:gd name="T63" fmla="*/ 2147483647 h 15"/>
              <a:gd name="T64" fmla="*/ 0 w 26"/>
              <a:gd name="T65" fmla="*/ 2147483647 h 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
              <a:gd name="T100" fmla="*/ 0 h 15"/>
              <a:gd name="T101" fmla="*/ 26 w 26"/>
              <a:gd name="T102" fmla="*/ 15 h 1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 h="15">
                <a:moveTo>
                  <a:pt x="0" y="5"/>
                </a:moveTo>
                <a:lnTo>
                  <a:pt x="1" y="8"/>
                </a:lnTo>
                <a:lnTo>
                  <a:pt x="4" y="11"/>
                </a:lnTo>
                <a:lnTo>
                  <a:pt x="7" y="12"/>
                </a:lnTo>
                <a:lnTo>
                  <a:pt x="11" y="14"/>
                </a:lnTo>
                <a:lnTo>
                  <a:pt x="14" y="14"/>
                </a:lnTo>
                <a:lnTo>
                  <a:pt x="19" y="15"/>
                </a:lnTo>
                <a:lnTo>
                  <a:pt x="22" y="15"/>
                </a:lnTo>
                <a:lnTo>
                  <a:pt x="26" y="15"/>
                </a:lnTo>
                <a:lnTo>
                  <a:pt x="26" y="14"/>
                </a:lnTo>
                <a:lnTo>
                  <a:pt x="25" y="12"/>
                </a:lnTo>
                <a:lnTo>
                  <a:pt x="25" y="11"/>
                </a:lnTo>
                <a:lnTo>
                  <a:pt x="23" y="11"/>
                </a:lnTo>
                <a:lnTo>
                  <a:pt x="23" y="9"/>
                </a:lnTo>
                <a:lnTo>
                  <a:pt x="22" y="9"/>
                </a:lnTo>
                <a:lnTo>
                  <a:pt x="22" y="8"/>
                </a:lnTo>
                <a:lnTo>
                  <a:pt x="19" y="8"/>
                </a:lnTo>
                <a:lnTo>
                  <a:pt x="17" y="5"/>
                </a:lnTo>
                <a:lnTo>
                  <a:pt x="14" y="3"/>
                </a:lnTo>
                <a:lnTo>
                  <a:pt x="11" y="2"/>
                </a:lnTo>
                <a:lnTo>
                  <a:pt x="8" y="2"/>
                </a:lnTo>
                <a:lnTo>
                  <a:pt x="5" y="0"/>
                </a:lnTo>
                <a:lnTo>
                  <a:pt x="2" y="0"/>
                </a:lnTo>
                <a:lnTo>
                  <a:pt x="0" y="0"/>
                </a:lnTo>
                <a:lnTo>
                  <a:pt x="0" y="2"/>
                </a:lnTo>
                <a:lnTo>
                  <a:pt x="0" y="3"/>
                </a:lnTo>
                <a:lnTo>
                  <a:pt x="0"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9" name="Freeform 180"/>
          <p:cNvSpPr>
            <a:spLocks/>
          </p:cNvSpPr>
          <p:nvPr/>
        </p:nvSpPr>
        <p:spPr bwMode="auto">
          <a:xfrm>
            <a:off x="6375403" y="4205289"/>
            <a:ext cx="36513" cy="23812"/>
          </a:xfrm>
          <a:custGeom>
            <a:avLst/>
            <a:gdLst>
              <a:gd name="T0" fmla="*/ 0 w 26"/>
              <a:gd name="T1" fmla="*/ 2147483647 h 15"/>
              <a:gd name="T2" fmla="*/ 2147483647 w 26"/>
              <a:gd name="T3" fmla="*/ 2147483647 h 15"/>
              <a:gd name="T4" fmla="*/ 2147483647 w 26"/>
              <a:gd name="T5" fmla="*/ 2147483647 h 15"/>
              <a:gd name="T6" fmla="*/ 2147483647 w 26"/>
              <a:gd name="T7" fmla="*/ 2147483647 h 15"/>
              <a:gd name="T8" fmla="*/ 2147483647 w 26"/>
              <a:gd name="T9" fmla="*/ 2147483647 h 15"/>
              <a:gd name="T10" fmla="*/ 2147483647 w 26"/>
              <a:gd name="T11" fmla="*/ 2147483647 h 15"/>
              <a:gd name="T12" fmla="*/ 2147483647 w 26"/>
              <a:gd name="T13" fmla="*/ 2147483647 h 15"/>
              <a:gd name="T14" fmla="*/ 2147483647 w 26"/>
              <a:gd name="T15" fmla="*/ 2147483647 h 15"/>
              <a:gd name="T16" fmla="*/ 2147483647 w 26"/>
              <a:gd name="T17" fmla="*/ 2147483647 h 15"/>
              <a:gd name="T18" fmla="*/ 2147483647 w 26"/>
              <a:gd name="T19" fmla="*/ 2147483647 h 15"/>
              <a:gd name="T20" fmla="*/ 2147483647 w 26"/>
              <a:gd name="T21" fmla="*/ 2147483647 h 15"/>
              <a:gd name="T22" fmla="*/ 2147483647 w 26"/>
              <a:gd name="T23" fmla="*/ 2147483647 h 15"/>
              <a:gd name="T24" fmla="*/ 2147483647 w 26"/>
              <a:gd name="T25" fmla="*/ 2147483647 h 15"/>
              <a:gd name="T26" fmla="*/ 2147483647 w 26"/>
              <a:gd name="T27" fmla="*/ 2147483647 h 15"/>
              <a:gd name="T28" fmla="*/ 2147483647 w 26"/>
              <a:gd name="T29" fmla="*/ 2147483647 h 15"/>
              <a:gd name="T30" fmla="*/ 2147483647 w 26"/>
              <a:gd name="T31" fmla="*/ 2147483647 h 15"/>
              <a:gd name="T32" fmla="*/ 2147483647 w 26"/>
              <a:gd name="T33" fmla="*/ 2147483647 h 15"/>
              <a:gd name="T34" fmla="*/ 2147483647 w 26"/>
              <a:gd name="T35" fmla="*/ 2147483647 h 15"/>
              <a:gd name="T36" fmla="*/ 2147483647 w 26"/>
              <a:gd name="T37" fmla="*/ 2147483647 h 15"/>
              <a:gd name="T38" fmla="*/ 2147483647 w 26"/>
              <a:gd name="T39" fmla="*/ 2147483647 h 15"/>
              <a:gd name="T40" fmla="*/ 2147483647 w 26"/>
              <a:gd name="T41" fmla="*/ 2147483647 h 15"/>
              <a:gd name="T42" fmla="*/ 2147483647 w 26"/>
              <a:gd name="T43" fmla="*/ 2147483647 h 15"/>
              <a:gd name="T44" fmla="*/ 2147483647 w 26"/>
              <a:gd name="T45" fmla="*/ 0 h 15"/>
              <a:gd name="T46" fmla="*/ 2147483647 w 26"/>
              <a:gd name="T47" fmla="*/ 0 h 15"/>
              <a:gd name="T48" fmla="*/ 0 w 26"/>
              <a:gd name="T49" fmla="*/ 0 h 15"/>
              <a:gd name="T50" fmla="*/ 0 w 26"/>
              <a:gd name="T51" fmla="*/ 2147483647 h 15"/>
              <a:gd name="T52" fmla="*/ 0 w 26"/>
              <a:gd name="T53" fmla="*/ 2147483647 h 15"/>
              <a:gd name="T54" fmla="*/ 0 w 26"/>
              <a:gd name="T55" fmla="*/ 2147483647 h 15"/>
              <a:gd name="T56" fmla="*/ 0 w 26"/>
              <a:gd name="T57" fmla="*/ 2147483647 h 15"/>
              <a:gd name="T58" fmla="*/ 0 w 26"/>
              <a:gd name="T59" fmla="*/ 2147483647 h 15"/>
              <a:gd name="T60" fmla="*/ 0 w 26"/>
              <a:gd name="T61" fmla="*/ 2147483647 h 15"/>
              <a:gd name="T62" fmla="*/ 0 w 26"/>
              <a:gd name="T63" fmla="*/ 2147483647 h 15"/>
              <a:gd name="T64" fmla="*/ 0 w 26"/>
              <a:gd name="T65" fmla="*/ 2147483647 h 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
              <a:gd name="T100" fmla="*/ 0 h 15"/>
              <a:gd name="T101" fmla="*/ 26 w 26"/>
              <a:gd name="T102" fmla="*/ 15 h 1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 h="15">
                <a:moveTo>
                  <a:pt x="0" y="5"/>
                </a:moveTo>
                <a:lnTo>
                  <a:pt x="1" y="8"/>
                </a:lnTo>
                <a:lnTo>
                  <a:pt x="4" y="11"/>
                </a:lnTo>
                <a:lnTo>
                  <a:pt x="7" y="12"/>
                </a:lnTo>
                <a:lnTo>
                  <a:pt x="11" y="14"/>
                </a:lnTo>
                <a:lnTo>
                  <a:pt x="14" y="14"/>
                </a:lnTo>
                <a:lnTo>
                  <a:pt x="19" y="15"/>
                </a:lnTo>
                <a:lnTo>
                  <a:pt x="22" y="15"/>
                </a:lnTo>
                <a:lnTo>
                  <a:pt x="26" y="15"/>
                </a:lnTo>
                <a:lnTo>
                  <a:pt x="26" y="14"/>
                </a:lnTo>
                <a:lnTo>
                  <a:pt x="25" y="12"/>
                </a:lnTo>
                <a:lnTo>
                  <a:pt x="25" y="11"/>
                </a:lnTo>
                <a:lnTo>
                  <a:pt x="23" y="11"/>
                </a:lnTo>
                <a:lnTo>
                  <a:pt x="23" y="9"/>
                </a:lnTo>
                <a:lnTo>
                  <a:pt x="22" y="9"/>
                </a:lnTo>
                <a:lnTo>
                  <a:pt x="22" y="8"/>
                </a:lnTo>
                <a:lnTo>
                  <a:pt x="19" y="8"/>
                </a:lnTo>
                <a:lnTo>
                  <a:pt x="17" y="5"/>
                </a:lnTo>
                <a:lnTo>
                  <a:pt x="14" y="3"/>
                </a:lnTo>
                <a:lnTo>
                  <a:pt x="11" y="2"/>
                </a:lnTo>
                <a:lnTo>
                  <a:pt x="8" y="2"/>
                </a:lnTo>
                <a:lnTo>
                  <a:pt x="5" y="0"/>
                </a:lnTo>
                <a:lnTo>
                  <a:pt x="2" y="0"/>
                </a:lnTo>
                <a:lnTo>
                  <a:pt x="0" y="0"/>
                </a:lnTo>
                <a:lnTo>
                  <a:pt x="0" y="2"/>
                </a:lnTo>
                <a:lnTo>
                  <a:pt x="0" y="3"/>
                </a:lnTo>
                <a:lnTo>
                  <a:pt x="0" y="5"/>
                </a:lnTo>
              </a:path>
            </a:pathLst>
          </a:custGeom>
          <a:solidFill>
            <a:srgbClr val="FFFF00"/>
          </a:solidFill>
          <a:ln w="4763">
            <a:solidFill>
              <a:srgbClr val="990000"/>
            </a:solidFill>
            <a:round/>
            <a:headEnd/>
            <a:tailEnd/>
          </a:ln>
        </p:spPr>
        <p:txBody>
          <a:bodyPr/>
          <a:lstStyle/>
          <a:p>
            <a:endParaRPr lang="en-US"/>
          </a:p>
        </p:txBody>
      </p:sp>
      <p:sp>
        <p:nvSpPr>
          <p:cNvPr id="53430" name="Freeform 181"/>
          <p:cNvSpPr>
            <a:spLocks/>
          </p:cNvSpPr>
          <p:nvPr/>
        </p:nvSpPr>
        <p:spPr bwMode="auto">
          <a:xfrm>
            <a:off x="6189664" y="4286251"/>
            <a:ext cx="107951" cy="90488"/>
          </a:xfrm>
          <a:custGeom>
            <a:avLst/>
            <a:gdLst>
              <a:gd name="T0" fmla="*/ 2147483647 w 77"/>
              <a:gd name="T1" fmla="*/ 2147483647 h 57"/>
              <a:gd name="T2" fmla="*/ 0 w 77"/>
              <a:gd name="T3" fmla="*/ 2147483647 h 57"/>
              <a:gd name="T4" fmla="*/ 0 w 77"/>
              <a:gd name="T5" fmla="*/ 2147483647 h 57"/>
              <a:gd name="T6" fmla="*/ 2147483647 w 77"/>
              <a:gd name="T7" fmla="*/ 2147483647 h 57"/>
              <a:gd name="T8" fmla="*/ 2147483647 w 77"/>
              <a:gd name="T9" fmla="*/ 2147483647 h 57"/>
              <a:gd name="T10" fmla="*/ 2147483647 w 77"/>
              <a:gd name="T11" fmla="*/ 2147483647 h 57"/>
              <a:gd name="T12" fmla="*/ 2147483647 w 77"/>
              <a:gd name="T13" fmla="*/ 2147483647 h 57"/>
              <a:gd name="T14" fmla="*/ 2147483647 w 77"/>
              <a:gd name="T15" fmla="*/ 2147483647 h 57"/>
              <a:gd name="T16" fmla="*/ 2147483647 w 77"/>
              <a:gd name="T17" fmla="*/ 2147483647 h 57"/>
              <a:gd name="T18" fmla="*/ 2147483647 w 77"/>
              <a:gd name="T19" fmla="*/ 2147483647 h 57"/>
              <a:gd name="T20" fmla="*/ 2147483647 w 77"/>
              <a:gd name="T21" fmla="*/ 2147483647 h 57"/>
              <a:gd name="T22" fmla="*/ 2147483647 w 77"/>
              <a:gd name="T23" fmla="*/ 2147483647 h 57"/>
              <a:gd name="T24" fmla="*/ 2147483647 w 77"/>
              <a:gd name="T25" fmla="*/ 2147483647 h 57"/>
              <a:gd name="T26" fmla="*/ 2147483647 w 77"/>
              <a:gd name="T27" fmla="*/ 2147483647 h 57"/>
              <a:gd name="T28" fmla="*/ 2147483647 w 77"/>
              <a:gd name="T29" fmla="*/ 2147483647 h 57"/>
              <a:gd name="T30" fmla="*/ 2147483647 w 77"/>
              <a:gd name="T31" fmla="*/ 2147483647 h 57"/>
              <a:gd name="T32" fmla="*/ 2147483647 w 77"/>
              <a:gd name="T33" fmla="*/ 2147483647 h 57"/>
              <a:gd name="T34" fmla="*/ 2147483647 w 77"/>
              <a:gd name="T35" fmla="*/ 2147483647 h 57"/>
              <a:gd name="T36" fmla="*/ 2147483647 w 77"/>
              <a:gd name="T37" fmla="*/ 2147483647 h 57"/>
              <a:gd name="T38" fmla="*/ 2147483647 w 77"/>
              <a:gd name="T39" fmla="*/ 2147483647 h 57"/>
              <a:gd name="T40" fmla="*/ 2147483647 w 77"/>
              <a:gd name="T41" fmla="*/ 2147483647 h 57"/>
              <a:gd name="T42" fmla="*/ 2147483647 w 77"/>
              <a:gd name="T43" fmla="*/ 2147483647 h 57"/>
              <a:gd name="T44" fmla="*/ 2147483647 w 77"/>
              <a:gd name="T45" fmla="*/ 2147483647 h 57"/>
              <a:gd name="T46" fmla="*/ 2147483647 w 77"/>
              <a:gd name="T47" fmla="*/ 2147483647 h 57"/>
              <a:gd name="T48" fmla="*/ 2147483647 w 77"/>
              <a:gd name="T49" fmla="*/ 2147483647 h 57"/>
              <a:gd name="T50" fmla="*/ 2147483647 w 77"/>
              <a:gd name="T51" fmla="*/ 2147483647 h 57"/>
              <a:gd name="T52" fmla="*/ 2147483647 w 77"/>
              <a:gd name="T53" fmla="*/ 2147483647 h 57"/>
              <a:gd name="T54" fmla="*/ 2147483647 w 77"/>
              <a:gd name="T55" fmla="*/ 2147483647 h 57"/>
              <a:gd name="T56" fmla="*/ 2147483647 w 77"/>
              <a:gd name="T57" fmla="*/ 2147483647 h 57"/>
              <a:gd name="T58" fmla="*/ 2147483647 w 77"/>
              <a:gd name="T59" fmla="*/ 2147483647 h 57"/>
              <a:gd name="T60" fmla="*/ 2147483647 w 77"/>
              <a:gd name="T61" fmla="*/ 2147483647 h 57"/>
              <a:gd name="T62" fmla="*/ 2147483647 w 77"/>
              <a:gd name="T63" fmla="*/ 2147483647 h 57"/>
              <a:gd name="T64" fmla="*/ 2147483647 w 77"/>
              <a:gd name="T65" fmla="*/ 2147483647 h 57"/>
              <a:gd name="T66" fmla="*/ 2147483647 w 77"/>
              <a:gd name="T67" fmla="*/ 2147483647 h 57"/>
              <a:gd name="T68" fmla="*/ 2147483647 w 77"/>
              <a:gd name="T69" fmla="*/ 2147483647 h 57"/>
              <a:gd name="T70" fmla="*/ 2147483647 w 77"/>
              <a:gd name="T71" fmla="*/ 2147483647 h 57"/>
              <a:gd name="T72" fmla="*/ 2147483647 w 77"/>
              <a:gd name="T73" fmla="*/ 2147483647 h 57"/>
              <a:gd name="T74" fmla="*/ 2147483647 w 77"/>
              <a:gd name="T75" fmla="*/ 2147483647 h 57"/>
              <a:gd name="T76" fmla="*/ 2147483647 w 77"/>
              <a:gd name="T77" fmla="*/ 2147483647 h 57"/>
              <a:gd name="T78" fmla="*/ 2147483647 w 77"/>
              <a:gd name="T79" fmla="*/ 2147483647 h 57"/>
              <a:gd name="T80" fmla="*/ 2147483647 w 77"/>
              <a:gd name="T81" fmla="*/ 2147483647 h 57"/>
              <a:gd name="T82" fmla="*/ 2147483647 w 77"/>
              <a:gd name="T83" fmla="*/ 2147483647 h 57"/>
              <a:gd name="T84" fmla="*/ 2147483647 w 77"/>
              <a:gd name="T85" fmla="*/ 2147483647 h 57"/>
              <a:gd name="T86" fmla="*/ 2147483647 w 77"/>
              <a:gd name="T87" fmla="*/ 2147483647 h 57"/>
              <a:gd name="T88" fmla="*/ 2147483647 w 77"/>
              <a:gd name="T89" fmla="*/ 2147483647 h 57"/>
              <a:gd name="T90" fmla="*/ 2147483647 w 77"/>
              <a:gd name="T91" fmla="*/ 2147483647 h 57"/>
              <a:gd name="T92" fmla="*/ 2147483647 w 77"/>
              <a:gd name="T93" fmla="*/ 2147483647 h 57"/>
              <a:gd name="T94" fmla="*/ 2147483647 w 77"/>
              <a:gd name="T95" fmla="*/ 2147483647 h 57"/>
              <a:gd name="T96" fmla="*/ 2147483647 w 77"/>
              <a:gd name="T97" fmla="*/ 0 h 57"/>
              <a:gd name="T98" fmla="*/ 2147483647 w 77"/>
              <a:gd name="T99" fmla="*/ 0 h 57"/>
              <a:gd name="T100" fmla="*/ 2147483647 w 77"/>
              <a:gd name="T101" fmla="*/ 0 h 57"/>
              <a:gd name="T102" fmla="*/ 2147483647 w 77"/>
              <a:gd name="T103" fmla="*/ 0 h 57"/>
              <a:gd name="T104" fmla="*/ 2147483647 w 77"/>
              <a:gd name="T105" fmla="*/ 2147483647 h 57"/>
              <a:gd name="T106" fmla="*/ 2147483647 w 77"/>
              <a:gd name="T107" fmla="*/ 2147483647 h 57"/>
              <a:gd name="T108" fmla="*/ 2147483647 w 77"/>
              <a:gd name="T109" fmla="*/ 2147483647 h 57"/>
              <a:gd name="T110" fmla="*/ 2147483647 w 77"/>
              <a:gd name="T111" fmla="*/ 2147483647 h 57"/>
              <a:gd name="T112" fmla="*/ 2147483647 w 77"/>
              <a:gd name="T113" fmla="*/ 2147483647 h 5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7"/>
              <a:gd name="T172" fmla="*/ 0 h 57"/>
              <a:gd name="T173" fmla="*/ 77 w 77"/>
              <a:gd name="T174" fmla="*/ 57 h 5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7" h="57">
                <a:moveTo>
                  <a:pt x="1" y="7"/>
                </a:moveTo>
                <a:lnTo>
                  <a:pt x="0" y="10"/>
                </a:lnTo>
                <a:lnTo>
                  <a:pt x="0" y="13"/>
                </a:lnTo>
                <a:lnTo>
                  <a:pt x="1" y="17"/>
                </a:lnTo>
                <a:lnTo>
                  <a:pt x="1" y="20"/>
                </a:lnTo>
                <a:lnTo>
                  <a:pt x="1" y="25"/>
                </a:lnTo>
                <a:lnTo>
                  <a:pt x="3" y="29"/>
                </a:lnTo>
                <a:lnTo>
                  <a:pt x="3" y="32"/>
                </a:lnTo>
                <a:lnTo>
                  <a:pt x="4" y="35"/>
                </a:lnTo>
                <a:lnTo>
                  <a:pt x="7" y="40"/>
                </a:lnTo>
                <a:lnTo>
                  <a:pt x="12" y="43"/>
                </a:lnTo>
                <a:lnTo>
                  <a:pt x="15" y="46"/>
                </a:lnTo>
                <a:lnTo>
                  <a:pt x="19" y="47"/>
                </a:lnTo>
                <a:lnTo>
                  <a:pt x="24" y="49"/>
                </a:lnTo>
                <a:lnTo>
                  <a:pt x="29" y="49"/>
                </a:lnTo>
                <a:lnTo>
                  <a:pt x="34" y="47"/>
                </a:lnTo>
                <a:lnTo>
                  <a:pt x="38" y="44"/>
                </a:lnTo>
                <a:lnTo>
                  <a:pt x="41" y="44"/>
                </a:lnTo>
                <a:lnTo>
                  <a:pt x="44" y="46"/>
                </a:lnTo>
                <a:lnTo>
                  <a:pt x="50" y="47"/>
                </a:lnTo>
                <a:lnTo>
                  <a:pt x="55" y="50"/>
                </a:lnTo>
                <a:lnTo>
                  <a:pt x="61" y="53"/>
                </a:lnTo>
                <a:lnTo>
                  <a:pt x="66" y="54"/>
                </a:lnTo>
                <a:lnTo>
                  <a:pt x="71" y="57"/>
                </a:lnTo>
                <a:lnTo>
                  <a:pt x="72" y="57"/>
                </a:lnTo>
                <a:lnTo>
                  <a:pt x="74" y="57"/>
                </a:lnTo>
                <a:lnTo>
                  <a:pt x="75" y="56"/>
                </a:lnTo>
                <a:lnTo>
                  <a:pt x="77" y="56"/>
                </a:lnTo>
                <a:lnTo>
                  <a:pt x="77" y="54"/>
                </a:lnTo>
                <a:lnTo>
                  <a:pt x="75" y="51"/>
                </a:lnTo>
                <a:lnTo>
                  <a:pt x="72" y="47"/>
                </a:lnTo>
                <a:lnTo>
                  <a:pt x="68" y="41"/>
                </a:lnTo>
                <a:lnTo>
                  <a:pt x="63" y="37"/>
                </a:lnTo>
                <a:lnTo>
                  <a:pt x="58" y="31"/>
                </a:lnTo>
                <a:lnTo>
                  <a:pt x="52" y="26"/>
                </a:lnTo>
                <a:lnTo>
                  <a:pt x="47" y="23"/>
                </a:lnTo>
                <a:lnTo>
                  <a:pt x="43" y="22"/>
                </a:lnTo>
                <a:lnTo>
                  <a:pt x="38" y="20"/>
                </a:lnTo>
                <a:lnTo>
                  <a:pt x="34" y="17"/>
                </a:lnTo>
                <a:lnTo>
                  <a:pt x="31" y="14"/>
                </a:lnTo>
                <a:lnTo>
                  <a:pt x="28" y="11"/>
                </a:lnTo>
                <a:lnTo>
                  <a:pt x="24" y="9"/>
                </a:lnTo>
                <a:lnTo>
                  <a:pt x="21" y="6"/>
                </a:lnTo>
                <a:lnTo>
                  <a:pt x="16" y="3"/>
                </a:lnTo>
                <a:lnTo>
                  <a:pt x="12" y="0"/>
                </a:lnTo>
                <a:lnTo>
                  <a:pt x="10" y="0"/>
                </a:lnTo>
                <a:lnTo>
                  <a:pt x="9" y="0"/>
                </a:lnTo>
                <a:lnTo>
                  <a:pt x="7" y="0"/>
                </a:lnTo>
                <a:lnTo>
                  <a:pt x="6" y="1"/>
                </a:lnTo>
                <a:lnTo>
                  <a:pt x="4" y="1"/>
                </a:lnTo>
                <a:lnTo>
                  <a:pt x="3" y="3"/>
                </a:lnTo>
                <a:lnTo>
                  <a:pt x="1" y="4"/>
                </a:lnTo>
                <a:lnTo>
                  <a:pt x="1" y="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1" name="Freeform 182"/>
          <p:cNvSpPr>
            <a:spLocks/>
          </p:cNvSpPr>
          <p:nvPr/>
        </p:nvSpPr>
        <p:spPr bwMode="auto">
          <a:xfrm>
            <a:off x="6189664" y="4286251"/>
            <a:ext cx="107951" cy="90488"/>
          </a:xfrm>
          <a:custGeom>
            <a:avLst/>
            <a:gdLst>
              <a:gd name="T0" fmla="*/ 2147483647 w 77"/>
              <a:gd name="T1" fmla="*/ 2147483647 h 57"/>
              <a:gd name="T2" fmla="*/ 0 w 77"/>
              <a:gd name="T3" fmla="*/ 2147483647 h 57"/>
              <a:gd name="T4" fmla="*/ 0 w 77"/>
              <a:gd name="T5" fmla="*/ 2147483647 h 57"/>
              <a:gd name="T6" fmla="*/ 2147483647 w 77"/>
              <a:gd name="T7" fmla="*/ 2147483647 h 57"/>
              <a:gd name="T8" fmla="*/ 2147483647 w 77"/>
              <a:gd name="T9" fmla="*/ 2147483647 h 57"/>
              <a:gd name="T10" fmla="*/ 2147483647 w 77"/>
              <a:gd name="T11" fmla="*/ 2147483647 h 57"/>
              <a:gd name="T12" fmla="*/ 2147483647 w 77"/>
              <a:gd name="T13" fmla="*/ 2147483647 h 57"/>
              <a:gd name="T14" fmla="*/ 2147483647 w 77"/>
              <a:gd name="T15" fmla="*/ 2147483647 h 57"/>
              <a:gd name="T16" fmla="*/ 2147483647 w 77"/>
              <a:gd name="T17" fmla="*/ 2147483647 h 57"/>
              <a:gd name="T18" fmla="*/ 2147483647 w 77"/>
              <a:gd name="T19" fmla="*/ 2147483647 h 57"/>
              <a:gd name="T20" fmla="*/ 2147483647 w 77"/>
              <a:gd name="T21" fmla="*/ 2147483647 h 57"/>
              <a:gd name="T22" fmla="*/ 2147483647 w 77"/>
              <a:gd name="T23" fmla="*/ 2147483647 h 57"/>
              <a:gd name="T24" fmla="*/ 2147483647 w 77"/>
              <a:gd name="T25" fmla="*/ 2147483647 h 57"/>
              <a:gd name="T26" fmla="*/ 2147483647 w 77"/>
              <a:gd name="T27" fmla="*/ 2147483647 h 57"/>
              <a:gd name="T28" fmla="*/ 2147483647 w 77"/>
              <a:gd name="T29" fmla="*/ 2147483647 h 57"/>
              <a:gd name="T30" fmla="*/ 2147483647 w 77"/>
              <a:gd name="T31" fmla="*/ 2147483647 h 57"/>
              <a:gd name="T32" fmla="*/ 2147483647 w 77"/>
              <a:gd name="T33" fmla="*/ 2147483647 h 57"/>
              <a:gd name="T34" fmla="*/ 2147483647 w 77"/>
              <a:gd name="T35" fmla="*/ 2147483647 h 57"/>
              <a:gd name="T36" fmla="*/ 2147483647 w 77"/>
              <a:gd name="T37" fmla="*/ 2147483647 h 57"/>
              <a:gd name="T38" fmla="*/ 2147483647 w 77"/>
              <a:gd name="T39" fmla="*/ 2147483647 h 57"/>
              <a:gd name="T40" fmla="*/ 2147483647 w 77"/>
              <a:gd name="T41" fmla="*/ 2147483647 h 57"/>
              <a:gd name="T42" fmla="*/ 2147483647 w 77"/>
              <a:gd name="T43" fmla="*/ 2147483647 h 57"/>
              <a:gd name="T44" fmla="*/ 2147483647 w 77"/>
              <a:gd name="T45" fmla="*/ 2147483647 h 57"/>
              <a:gd name="T46" fmla="*/ 2147483647 w 77"/>
              <a:gd name="T47" fmla="*/ 2147483647 h 57"/>
              <a:gd name="T48" fmla="*/ 2147483647 w 77"/>
              <a:gd name="T49" fmla="*/ 2147483647 h 57"/>
              <a:gd name="T50" fmla="*/ 2147483647 w 77"/>
              <a:gd name="T51" fmla="*/ 2147483647 h 57"/>
              <a:gd name="T52" fmla="*/ 2147483647 w 77"/>
              <a:gd name="T53" fmla="*/ 2147483647 h 57"/>
              <a:gd name="T54" fmla="*/ 2147483647 w 77"/>
              <a:gd name="T55" fmla="*/ 2147483647 h 57"/>
              <a:gd name="T56" fmla="*/ 2147483647 w 77"/>
              <a:gd name="T57" fmla="*/ 2147483647 h 57"/>
              <a:gd name="T58" fmla="*/ 2147483647 w 77"/>
              <a:gd name="T59" fmla="*/ 2147483647 h 57"/>
              <a:gd name="T60" fmla="*/ 2147483647 w 77"/>
              <a:gd name="T61" fmla="*/ 2147483647 h 57"/>
              <a:gd name="T62" fmla="*/ 2147483647 w 77"/>
              <a:gd name="T63" fmla="*/ 2147483647 h 57"/>
              <a:gd name="T64" fmla="*/ 2147483647 w 77"/>
              <a:gd name="T65" fmla="*/ 2147483647 h 57"/>
              <a:gd name="T66" fmla="*/ 2147483647 w 77"/>
              <a:gd name="T67" fmla="*/ 2147483647 h 57"/>
              <a:gd name="T68" fmla="*/ 2147483647 w 77"/>
              <a:gd name="T69" fmla="*/ 2147483647 h 57"/>
              <a:gd name="T70" fmla="*/ 2147483647 w 77"/>
              <a:gd name="T71" fmla="*/ 2147483647 h 57"/>
              <a:gd name="T72" fmla="*/ 2147483647 w 77"/>
              <a:gd name="T73" fmla="*/ 2147483647 h 57"/>
              <a:gd name="T74" fmla="*/ 2147483647 w 77"/>
              <a:gd name="T75" fmla="*/ 2147483647 h 57"/>
              <a:gd name="T76" fmla="*/ 2147483647 w 77"/>
              <a:gd name="T77" fmla="*/ 2147483647 h 57"/>
              <a:gd name="T78" fmla="*/ 2147483647 w 77"/>
              <a:gd name="T79" fmla="*/ 2147483647 h 57"/>
              <a:gd name="T80" fmla="*/ 2147483647 w 77"/>
              <a:gd name="T81" fmla="*/ 2147483647 h 57"/>
              <a:gd name="T82" fmla="*/ 2147483647 w 77"/>
              <a:gd name="T83" fmla="*/ 2147483647 h 57"/>
              <a:gd name="T84" fmla="*/ 2147483647 w 77"/>
              <a:gd name="T85" fmla="*/ 2147483647 h 57"/>
              <a:gd name="T86" fmla="*/ 2147483647 w 77"/>
              <a:gd name="T87" fmla="*/ 2147483647 h 57"/>
              <a:gd name="T88" fmla="*/ 2147483647 w 77"/>
              <a:gd name="T89" fmla="*/ 2147483647 h 57"/>
              <a:gd name="T90" fmla="*/ 2147483647 w 77"/>
              <a:gd name="T91" fmla="*/ 2147483647 h 57"/>
              <a:gd name="T92" fmla="*/ 2147483647 w 77"/>
              <a:gd name="T93" fmla="*/ 2147483647 h 57"/>
              <a:gd name="T94" fmla="*/ 2147483647 w 77"/>
              <a:gd name="T95" fmla="*/ 2147483647 h 57"/>
              <a:gd name="T96" fmla="*/ 2147483647 w 77"/>
              <a:gd name="T97" fmla="*/ 0 h 57"/>
              <a:gd name="T98" fmla="*/ 2147483647 w 77"/>
              <a:gd name="T99" fmla="*/ 0 h 57"/>
              <a:gd name="T100" fmla="*/ 2147483647 w 77"/>
              <a:gd name="T101" fmla="*/ 0 h 57"/>
              <a:gd name="T102" fmla="*/ 2147483647 w 77"/>
              <a:gd name="T103" fmla="*/ 0 h 57"/>
              <a:gd name="T104" fmla="*/ 2147483647 w 77"/>
              <a:gd name="T105" fmla="*/ 2147483647 h 57"/>
              <a:gd name="T106" fmla="*/ 2147483647 w 77"/>
              <a:gd name="T107" fmla="*/ 2147483647 h 57"/>
              <a:gd name="T108" fmla="*/ 2147483647 w 77"/>
              <a:gd name="T109" fmla="*/ 2147483647 h 57"/>
              <a:gd name="T110" fmla="*/ 2147483647 w 77"/>
              <a:gd name="T111" fmla="*/ 2147483647 h 57"/>
              <a:gd name="T112" fmla="*/ 2147483647 w 77"/>
              <a:gd name="T113" fmla="*/ 2147483647 h 5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7"/>
              <a:gd name="T172" fmla="*/ 0 h 57"/>
              <a:gd name="T173" fmla="*/ 77 w 77"/>
              <a:gd name="T174" fmla="*/ 57 h 5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7" h="57">
                <a:moveTo>
                  <a:pt x="1" y="7"/>
                </a:moveTo>
                <a:lnTo>
                  <a:pt x="0" y="10"/>
                </a:lnTo>
                <a:lnTo>
                  <a:pt x="0" y="13"/>
                </a:lnTo>
                <a:lnTo>
                  <a:pt x="1" y="17"/>
                </a:lnTo>
                <a:lnTo>
                  <a:pt x="1" y="20"/>
                </a:lnTo>
                <a:lnTo>
                  <a:pt x="1" y="25"/>
                </a:lnTo>
                <a:lnTo>
                  <a:pt x="3" y="29"/>
                </a:lnTo>
                <a:lnTo>
                  <a:pt x="3" y="32"/>
                </a:lnTo>
                <a:lnTo>
                  <a:pt x="4" y="35"/>
                </a:lnTo>
                <a:lnTo>
                  <a:pt x="7" y="40"/>
                </a:lnTo>
                <a:lnTo>
                  <a:pt x="12" y="43"/>
                </a:lnTo>
                <a:lnTo>
                  <a:pt x="15" y="46"/>
                </a:lnTo>
                <a:lnTo>
                  <a:pt x="19" y="47"/>
                </a:lnTo>
                <a:lnTo>
                  <a:pt x="24" y="49"/>
                </a:lnTo>
                <a:lnTo>
                  <a:pt x="29" y="49"/>
                </a:lnTo>
                <a:lnTo>
                  <a:pt x="34" y="47"/>
                </a:lnTo>
                <a:lnTo>
                  <a:pt x="38" y="44"/>
                </a:lnTo>
                <a:lnTo>
                  <a:pt x="41" y="44"/>
                </a:lnTo>
                <a:lnTo>
                  <a:pt x="44" y="46"/>
                </a:lnTo>
                <a:lnTo>
                  <a:pt x="50" y="47"/>
                </a:lnTo>
                <a:lnTo>
                  <a:pt x="55" y="50"/>
                </a:lnTo>
                <a:lnTo>
                  <a:pt x="61" y="53"/>
                </a:lnTo>
                <a:lnTo>
                  <a:pt x="66" y="54"/>
                </a:lnTo>
                <a:lnTo>
                  <a:pt x="71" y="57"/>
                </a:lnTo>
                <a:lnTo>
                  <a:pt x="72" y="57"/>
                </a:lnTo>
                <a:lnTo>
                  <a:pt x="74" y="57"/>
                </a:lnTo>
                <a:lnTo>
                  <a:pt x="75" y="56"/>
                </a:lnTo>
                <a:lnTo>
                  <a:pt x="77" y="56"/>
                </a:lnTo>
                <a:lnTo>
                  <a:pt x="77" y="54"/>
                </a:lnTo>
                <a:lnTo>
                  <a:pt x="75" y="51"/>
                </a:lnTo>
                <a:lnTo>
                  <a:pt x="72" y="47"/>
                </a:lnTo>
                <a:lnTo>
                  <a:pt x="68" y="41"/>
                </a:lnTo>
                <a:lnTo>
                  <a:pt x="63" y="37"/>
                </a:lnTo>
                <a:lnTo>
                  <a:pt x="58" y="31"/>
                </a:lnTo>
                <a:lnTo>
                  <a:pt x="52" y="26"/>
                </a:lnTo>
                <a:lnTo>
                  <a:pt x="47" y="23"/>
                </a:lnTo>
                <a:lnTo>
                  <a:pt x="43" y="22"/>
                </a:lnTo>
                <a:lnTo>
                  <a:pt x="38" y="20"/>
                </a:lnTo>
                <a:lnTo>
                  <a:pt x="34" y="17"/>
                </a:lnTo>
                <a:lnTo>
                  <a:pt x="31" y="14"/>
                </a:lnTo>
                <a:lnTo>
                  <a:pt x="28" y="11"/>
                </a:lnTo>
                <a:lnTo>
                  <a:pt x="24" y="9"/>
                </a:lnTo>
                <a:lnTo>
                  <a:pt x="21" y="6"/>
                </a:lnTo>
                <a:lnTo>
                  <a:pt x="16" y="3"/>
                </a:lnTo>
                <a:lnTo>
                  <a:pt x="12" y="0"/>
                </a:lnTo>
                <a:lnTo>
                  <a:pt x="10" y="0"/>
                </a:lnTo>
                <a:lnTo>
                  <a:pt x="9" y="0"/>
                </a:lnTo>
                <a:lnTo>
                  <a:pt x="7" y="0"/>
                </a:lnTo>
                <a:lnTo>
                  <a:pt x="6" y="1"/>
                </a:lnTo>
                <a:lnTo>
                  <a:pt x="4" y="1"/>
                </a:lnTo>
                <a:lnTo>
                  <a:pt x="3" y="3"/>
                </a:lnTo>
                <a:lnTo>
                  <a:pt x="1" y="4"/>
                </a:lnTo>
                <a:lnTo>
                  <a:pt x="1" y="7"/>
                </a:lnTo>
              </a:path>
            </a:pathLst>
          </a:custGeom>
          <a:solidFill>
            <a:srgbClr val="FFFF00"/>
          </a:solidFill>
          <a:ln w="4763">
            <a:solidFill>
              <a:srgbClr val="990000"/>
            </a:solidFill>
            <a:round/>
            <a:headEnd/>
            <a:tailEnd/>
          </a:ln>
        </p:spPr>
        <p:txBody>
          <a:bodyPr/>
          <a:lstStyle/>
          <a:p>
            <a:endParaRPr lang="en-US"/>
          </a:p>
        </p:txBody>
      </p:sp>
      <p:sp>
        <p:nvSpPr>
          <p:cNvPr id="53432" name="Freeform 183"/>
          <p:cNvSpPr>
            <a:spLocks/>
          </p:cNvSpPr>
          <p:nvPr/>
        </p:nvSpPr>
        <p:spPr bwMode="auto">
          <a:xfrm>
            <a:off x="6189664" y="4286251"/>
            <a:ext cx="107951" cy="90488"/>
          </a:xfrm>
          <a:custGeom>
            <a:avLst/>
            <a:gdLst>
              <a:gd name="T0" fmla="*/ 2147483647 w 77"/>
              <a:gd name="T1" fmla="*/ 2147483647 h 57"/>
              <a:gd name="T2" fmla="*/ 0 w 77"/>
              <a:gd name="T3" fmla="*/ 2147483647 h 57"/>
              <a:gd name="T4" fmla="*/ 0 w 77"/>
              <a:gd name="T5" fmla="*/ 2147483647 h 57"/>
              <a:gd name="T6" fmla="*/ 2147483647 w 77"/>
              <a:gd name="T7" fmla="*/ 2147483647 h 57"/>
              <a:gd name="T8" fmla="*/ 2147483647 w 77"/>
              <a:gd name="T9" fmla="*/ 2147483647 h 57"/>
              <a:gd name="T10" fmla="*/ 2147483647 w 77"/>
              <a:gd name="T11" fmla="*/ 2147483647 h 57"/>
              <a:gd name="T12" fmla="*/ 2147483647 w 77"/>
              <a:gd name="T13" fmla="*/ 2147483647 h 57"/>
              <a:gd name="T14" fmla="*/ 2147483647 w 77"/>
              <a:gd name="T15" fmla="*/ 2147483647 h 57"/>
              <a:gd name="T16" fmla="*/ 2147483647 w 77"/>
              <a:gd name="T17" fmla="*/ 2147483647 h 57"/>
              <a:gd name="T18" fmla="*/ 2147483647 w 77"/>
              <a:gd name="T19" fmla="*/ 2147483647 h 57"/>
              <a:gd name="T20" fmla="*/ 2147483647 w 77"/>
              <a:gd name="T21" fmla="*/ 2147483647 h 57"/>
              <a:gd name="T22" fmla="*/ 2147483647 w 77"/>
              <a:gd name="T23" fmla="*/ 2147483647 h 57"/>
              <a:gd name="T24" fmla="*/ 2147483647 w 77"/>
              <a:gd name="T25" fmla="*/ 2147483647 h 57"/>
              <a:gd name="T26" fmla="*/ 2147483647 w 77"/>
              <a:gd name="T27" fmla="*/ 2147483647 h 57"/>
              <a:gd name="T28" fmla="*/ 2147483647 w 77"/>
              <a:gd name="T29" fmla="*/ 2147483647 h 57"/>
              <a:gd name="T30" fmla="*/ 2147483647 w 77"/>
              <a:gd name="T31" fmla="*/ 2147483647 h 57"/>
              <a:gd name="T32" fmla="*/ 2147483647 w 77"/>
              <a:gd name="T33" fmla="*/ 2147483647 h 57"/>
              <a:gd name="T34" fmla="*/ 2147483647 w 77"/>
              <a:gd name="T35" fmla="*/ 2147483647 h 57"/>
              <a:gd name="T36" fmla="*/ 2147483647 w 77"/>
              <a:gd name="T37" fmla="*/ 2147483647 h 57"/>
              <a:gd name="T38" fmla="*/ 2147483647 w 77"/>
              <a:gd name="T39" fmla="*/ 2147483647 h 57"/>
              <a:gd name="T40" fmla="*/ 2147483647 w 77"/>
              <a:gd name="T41" fmla="*/ 2147483647 h 57"/>
              <a:gd name="T42" fmla="*/ 2147483647 w 77"/>
              <a:gd name="T43" fmla="*/ 2147483647 h 57"/>
              <a:gd name="T44" fmla="*/ 2147483647 w 77"/>
              <a:gd name="T45" fmla="*/ 2147483647 h 57"/>
              <a:gd name="T46" fmla="*/ 2147483647 w 77"/>
              <a:gd name="T47" fmla="*/ 2147483647 h 57"/>
              <a:gd name="T48" fmla="*/ 2147483647 w 77"/>
              <a:gd name="T49" fmla="*/ 2147483647 h 57"/>
              <a:gd name="T50" fmla="*/ 2147483647 w 77"/>
              <a:gd name="T51" fmla="*/ 2147483647 h 57"/>
              <a:gd name="T52" fmla="*/ 2147483647 w 77"/>
              <a:gd name="T53" fmla="*/ 2147483647 h 57"/>
              <a:gd name="T54" fmla="*/ 2147483647 w 77"/>
              <a:gd name="T55" fmla="*/ 2147483647 h 57"/>
              <a:gd name="T56" fmla="*/ 2147483647 w 77"/>
              <a:gd name="T57" fmla="*/ 2147483647 h 57"/>
              <a:gd name="T58" fmla="*/ 2147483647 w 77"/>
              <a:gd name="T59" fmla="*/ 2147483647 h 57"/>
              <a:gd name="T60" fmla="*/ 2147483647 w 77"/>
              <a:gd name="T61" fmla="*/ 2147483647 h 57"/>
              <a:gd name="T62" fmla="*/ 2147483647 w 77"/>
              <a:gd name="T63" fmla="*/ 2147483647 h 57"/>
              <a:gd name="T64" fmla="*/ 2147483647 w 77"/>
              <a:gd name="T65" fmla="*/ 2147483647 h 57"/>
              <a:gd name="T66" fmla="*/ 2147483647 w 77"/>
              <a:gd name="T67" fmla="*/ 2147483647 h 57"/>
              <a:gd name="T68" fmla="*/ 2147483647 w 77"/>
              <a:gd name="T69" fmla="*/ 2147483647 h 57"/>
              <a:gd name="T70" fmla="*/ 2147483647 w 77"/>
              <a:gd name="T71" fmla="*/ 2147483647 h 57"/>
              <a:gd name="T72" fmla="*/ 2147483647 w 77"/>
              <a:gd name="T73" fmla="*/ 2147483647 h 57"/>
              <a:gd name="T74" fmla="*/ 2147483647 w 77"/>
              <a:gd name="T75" fmla="*/ 2147483647 h 57"/>
              <a:gd name="T76" fmla="*/ 2147483647 w 77"/>
              <a:gd name="T77" fmla="*/ 2147483647 h 57"/>
              <a:gd name="T78" fmla="*/ 2147483647 w 77"/>
              <a:gd name="T79" fmla="*/ 2147483647 h 57"/>
              <a:gd name="T80" fmla="*/ 2147483647 w 77"/>
              <a:gd name="T81" fmla="*/ 2147483647 h 57"/>
              <a:gd name="T82" fmla="*/ 2147483647 w 77"/>
              <a:gd name="T83" fmla="*/ 2147483647 h 57"/>
              <a:gd name="T84" fmla="*/ 2147483647 w 77"/>
              <a:gd name="T85" fmla="*/ 2147483647 h 57"/>
              <a:gd name="T86" fmla="*/ 2147483647 w 77"/>
              <a:gd name="T87" fmla="*/ 2147483647 h 57"/>
              <a:gd name="T88" fmla="*/ 2147483647 w 77"/>
              <a:gd name="T89" fmla="*/ 2147483647 h 57"/>
              <a:gd name="T90" fmla="*/ 2147483647 w 77"/>
              <a:gd name="T91" fmla="*/ 2147483647 h 57"/>
              <a:gd name="T92" fmla="*/ 2147483647 w 77"/>
              <a:gd name="T93" fmla="*/ 2147483647 h 57"/>
              <a:gd name="T94" fmla="*/ 2147483647 w 77"/>
              <a:gd name="T95" fmla="*/ 2147483647 h 57"/>
              <a:gd name="T96" fmla="*/ 2147483647 w 77"/>
              <a:gd name="T97" fmla="*/ 0 h 57"/>
              <a:gd name="T98" fmla="*/ 2147483647 w 77"/>
              <a:gd name="T99" fmla="*/ 0 h 57"/>
              <a:gd name="T100" fmla="*/ 2147483647 w 77"/>
              <a:gd name="T101" fmla="*/ 0 h 57"/>
              <a:gd name="T102" fmla="*/ 2147483647 w 77"/>
              <a:gd name="T103" fmla="*/ 0 h 57"/>
              <a:gd name="T104" fmla="*/ 2147483647 w 77"/>
              <a:gd name="T105" fmla="*/ 2147483647 h 57"/>
              <a:gd name="T106" fmla="*/ 2147483647 w 77"/>
              <a:gd name="T107" fmla="*/ 2147483647 h 57"/>
              <a:gd name="T108" fmla="*/ 2147483647 w 77"/>
              <a:gd name="T109" fmla="*/ 2147483647 h 57"/>
              <a:gd name="T110" fmla="*/ 2147483647 w 77"/>
              <a:gd name="T111" fmla="*/ 2147483647 h 57"/>
              <a:gd name="T112" fmla="*/ 2147483647 w 77"/>
              <a:gd name="T113" fmla="*/ 2147483647 h 5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7"/>
              <a:gd name="T172" fmla="*/ 0 h 57"/>
              <a:gd name="T173" fmla="*/ 77 w 77"/>
              <a:gd name="T174" fmla="*/ 57 h 5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7" h="57">
                <a:moveTo>
                  <a:pt x="1" y="7"/>
                </a:moveTo>
                <a:lnTo>
                  <a:pt x="0" y="10"/>
                </a:lnTo>
                <a:lnTo>
                  <a:pt x="0" y="13"/>
                </a:lnTo>
                <a:lnTo>
                  <a:pt x="1" y="17"/>
                </a:lnTo>
                <a:lnTo>
                  <a:pt x="1" y="20"/>
                </a:lnTo>
                <a:lnTo>
                  <a:pt x="1" y="25"/>
                </a:lnTo>
                <a:lnTo>
                  <a:pt x="3" y="29"/>
                </a:lnTo>
                <a:lnTo>
                  <a:pt x="3" y="32"/>
                </a:lnTo>
                <a:lnTo>
                  <a:pt x="4" y="35"/>
                </a:lnTo>
                <a:lnTo>
                  <a:pt x="7" y="40"/>
                </a:lnTo>
                <a:lnTo>
                  <a:pt x="12" y="43"/>
                </a:lnTo>
                <a:lnTo>
                  <a:pt x="15" y="46"/>
                </a:lnTo>
                <a:lnTo>
                  <a:pt x="19" y="47"/>
                </a:lnTo>
                <a:lnTo>
                  <a:pt x="24" y="49"/>
                </a:lnTo>
                <a:lnTo>
                  <a:pt x="29" y="49"/>
                </a:lnTo>
                <a:lnTo>
                  <a:pt x="34" y="47"/>
                </a:lnTo>
                <a:lnTo>
                  <a:pt x="38" y="44"/>
                </a:lnTo>
                <a:lnTo>
                  <a:pt x="41" y="44"/>
                </a:lnTo>
                <a:lnTo>
                  <a:pt x="44" y="46"/>
                </a:lnTo>
                <a:lnTo>
                  <a:pt x="50" y="47"/>
                </a:lnTo>
                <a:lnTo>
                  <a:pt x="55" y="50"/>
                </a:lnTo>
                <a:lnTo>
                  <a:pt x="61" y="53"/>
                </a:lnTo>
                <a:lnTo>
                  <a:pt x="66" y="54"/>
                </a:lnTo>
                <a:lnTo>
                  <a:pt x="71" y="57"/>
                </a:lnTo>
                <a:lnTo>
                  <a:pt x="72" y="57"/>
                </a:lnTo>
                <a:lnTo>
                  <a:pt x="74" y="57"/>
                </a:lnTo>
                <a:lnTo>
                  <a:pt x="75" y="56"/>
                </a:lnTo>
                <a:lnTo>
                  <a:pt x="77" y="56"/>
                </a:lnTo>
                <a:lnTo>
                  <a:pt x="77" y="54"/>
                </a:lnTo>
                <a:lnTo>
                  <a:pt x="75" y="51"/>
                </a:lnTo>
                <a:lnTo>
                  <a:pt x="72" y="47"/>
                </a:lnTo>
                <a:lnTo>
                  <a:pt x="68" y="41"/>
                </a:lnTo>
                <a:lnTo>
                  <a:pt x="63" y="37"/>
                </a:lnTo>
                <a:lnTo>
                  <a:pt x="58" y="31"/>
                </a:lnTo>
                <a:lnTo>
                  <a:pt x="52" y="26"/>
                </a:lnTo>
                <a:lnTo>
                  <a:pt x="47" y="23"/>
                </a:lnTo>
                <a:lnTo>
                  <a:pt x="43" y="22"/>
                </a:lnTo>
                <a:lnTo>
                  <a:pt x="38" y="20"/>
                </a:lnTo>
                <a:lnTo>
                  <a:pt x="34" y="17"/>
                </a:lnTo>
                <a:lnTo>
                  <a:pt x="31" y="14"/>
                </a:lnTo>
                <a:lnTo>
                  <a:pt x="28" y="11"/>
                </a:lnTo>
                <a:lnTo>
                  <a:pt x="24" y="9"/>
                </a:lnTo>
                <a:lnTo>
                  <a:pt x="21" y="6"/>
                </a:lnTo>
                <a:lnTo>
                  <a:pt x="16" y="3"/>
                </a:lnTo>
                <a:lnTo>
                  <a:pt x="12" y="0"/>
                </a:lnTo>
                <a:lnTo>
                  <a:pt x="10" y="0"/>
                </a:lnTo>
                <a:lnTo>
                  <a:pt x="9" y="0"/>
                </a:lnTo>
                <a:lnTo>
                  <a:pt x="7" y="0"/>
                </a:lnTo>
                <a:lnTo>
                  <a:pt x="6" y="1"/>
                </a:lnTo>
                <a:lnTo>
                  <a:pt x="4" y="1"/>
                </a:lnTo>
                <a:lnTo>
                  <a:pt x="3" y="3"/>
                </a:lnTo>
                <a:lnTo>
                  <a:pt x="1" y="4"/>
                </a:lnTo>
                <a:lnTo>
                  <a:pt x="1" y="7"/>
                </a:lnTo>
              </a:path>
            </a:pathLst>
          </a:custGeom>
          <a:solidFill>
            <a:srgbClr val="FFFF00"/>
          </a:solidFill>
          <a:ln w="4763">
            <a:solidFill>
              <a:srgbClr val="990000"/>
            </a:solidFill>
            <a:round/>
            <a:headEnd/>
            <a:tailEnd/>
          </a:ln>
        </p:spPr>
        <p:txBody>
          <a:bodyPr/>
          <a:lstStyle/>
          <a:p>
            <a:endParaRPr lang="en-US"/>
          </a:p>
        </p:txBody>
      </p:sp>
      <p:sp>
        <p:nvSpPr>
          <p:cNvPr id="53433" name="Freeform 184"/>
          <p:cNvSpPr>
            <a:spLocks/>
          </p:cNvSpPr>
          <p:nvPr/>
        </p:nvSpPr>
        <p:spPr bwMode="auto">
          <a:xfrm>
            <a:off x="6199188" y="4233864"/>
            <a:ext cx="112712" cy="57151"/>
          </a:xfrm>
          <a:custGeom>
            <a:avLst/>
            <a:gdLst>
              <a:gd name="T0" fmla="*/ 2147483647 w 80"/>
              <a:gd name="T1" fmla="*/ 2147483647 h 36"/>
              <a:gd name="T2" fmla="*/ 2147483647 w 80"/>
              <a:gd name="T3" fmla="*/ 2147483647 h 36"/>
              <a:gd name="T4" fmla="*/ 2147483647 w 80"/>
              <a:gd name="T5" fmla="*/ 2147483647 h 36"/>
              <a:gd name="T6" fmla="*/ 2147483647 w 80"/>
              <a:gd name="T7" fmla="*/ 2147483647 h 36"/>
              <a:gd name="T8" fmla="*/ 2147483647 w 80"/>
              <a:gd name="T9" fmla="*/ 2147483647 h 36"/>
              <a:gd name="T10" fmla="*/ 2147483647 w 80"/>
              <a:gd name="T11" fmla="*/ 2147483647 h 36"/>
              <a:gd name="T12" fmla="*/ 2147483647 w 80"/>
              <a:gd name="T13" fmla="*/ 2147483647 h 36"/>
              <a:gd name="T14" fmla="*/ 0 w 80"/>
              <a:gd name="T15" fmla="*/ 2147483647 h 36"/>
              <a:gd name="T16" fmla="*/ 0 w 80"/>
              <a:gd name="T17" fmla="*/ 2147483647 h 36"/>
              <a:gd name="T18" fmla="*/ 2147483647 w 80"/>
              <a:gd name="T19" fmla="*/ 2147483647 h 36"/>
              <a:gd name="T20" fmla="*/ 2147483647 w 80"/>
              <a:gd name="T21" fmla="*/ 2147483647 h 36"/>
              <a:gd name="T22" fmla="*/ 2147483647 w 80"/>
              <a:gd name="T23" fmla="*/ 2147483647 h 36"/>
              <a:gd name="T24" fmla="*/ 2147483647 w 80"/>
              <a:gd name="T25" fmla="*/ 2147483647 h 36"/>
              <a:gd name="T26" fmla="*/ 2147483647 w 80"/>
              <a:gd name="T27" fmla="*/ 2147483647 h 36"/>
              <a:gd name="T28" fmla="*/ 2147483647 w 80"/>
              <a:gd name="T29" fmla="*/ 2147483647 h 36"/>
              <a:gd name="T30" fmla="*/ 2147483647 w 80"/>
              <a:gd name="T31" fmla="*/ 2147483647 h 36"/>
              <a:gd name="T32" fmla="*/ 2147483647 w 80"/>
              <a:gd name="T33" fmla="*/ 2147483647 h 36"/>
              <a:gd name="T34" fmla="*/ 2147483647 w 80"/>
              <a:gd name="T35" fmla="*/ 2147483647 h 36"/>
              <a:gd name="T36" fmla="*/ 2147483647 w 80"/>
              <a:gd name="T37" fmla="*/ 2147483647 h 36"/>
              <a:gd name="T38" fmla="*/ 2147483647 w 80"/>
              <a:gd name="T39" fmla="*/ 2147483647 h 36"/>
              <a:gd name="T40" fmla="*/ 2147483647 w 80"/>
              <a:gd name="T41" fmla="*/ 2147483647 h 36"/>
              <a:gd name="T42" fmla="*/ 2147483647 w 80"/>
              <a:gd name="T43" fmla="*/ 2147483647 h 36"/>
              <a:gd name="T44" fmla="*/ 2147483647 w 80"/>
              <a:gd name="T45" fmla="*/ 2147483647 h 36"/>
              <a:gd name="T46" fmla="*/ 2147483647 w 80"/>
              <a:gd name="T47" fmla="*/ 2147483647 h 36"/>
              <a:gd name="T48" fmla="*/ 2147483647 w 80"/>
              <a:gd name="T49" fmla="*/ 2147483647 h 36"/>
              <a:gd name="T50" fmla="*/ 2147483647 w 80"/>
              <a:gd name="T51" fmla="*/ 2147483647 h 36"/>
              <a:gd name="T52" fmla="*/ 2147483647 w 80"/>
              <a:gd name="T53" fmla="*/ 2147483647 h 36"/>
              <a:gd name="T54" fmla="*/ 2147483647 w 80"/>
              <a:gd name="T55" fmla="*/ 2147483647 h 36"/>
              <a:gd name="T56" fmla="*/ 2147483647 w 80"/>
              <a:gd name="T57" fmla="*/ 2147483647 h 36"/>
              <a:gd name="T58" fmla="*/ 2147483647 w 80"/>
              <a:gd name="T59" fmla="*/ 2147483647 h 36"/>
              <a:gd name="T60" fmla="*/ 2147483647 w 80"/>
              <a:gd name="T61" fmla="*/ 2147483647 h 36"/>
              <a:gd name="T62" fmla="*/ 2147483647 w 80"/>
              <a:gd name="T63" fmla="*/ 2147483647 h 36"/>
              <a:gd name="T64" fmla="*/ 2147483647 w 80"/>
              <a:gd name="T65" fmla="*/ 2147483647 h 36"/>
              <a:gd name="T66" fmla="*/ 2147483647 w 80"/>
              <a:gd name="T67" fmla="*/ 2147483647 h 36"/>
              <a:gd name="T68" fmla="*/ 2147483647 w 80"/>
              <a:gd name="T69" fmla="*/ 2147483647 h 36"/>
              <a:gd name="T70" fmla="*/ 2147483647 w 80"/>
              <a:gd name="T71" fmla="*/ 2147483647 h 36"/>
              <a:gd name="T72" fmla="*/ 2147483647 w 80"/>
              <a:gd name="T73" fmla="*/ 2147483647 h 36"/>
              <a:gd name="T74" fmla="*/ 2147483647 w 80"/>
              <a:gd name="T75" fmla="*/ 0 h 36"/>
              <a:gd name="T76" fmla="*/ 2147483647 w 80"/>
              <a:gd name="T77" fmla="*/ 0 h 36"/>
              <a:gd name="T78" fmla="*/ 2147483647 w 80"/>
              <a:gd name="T79" fmla="*/ 0 h 36"/>
              <a:gd name="T80" fmla="*/ 2147483647 w 80"/>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0"/>
              <a:gd name="T124" fmla="*/ 0 h 36"/>
              <a:gd name="T125" fmla="*/ 80 w 80"/>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0" h="36">
                <a:moveTo>
                  <a:pt x="12" y="3"/>
                </a:moveTo>
                <a:lnTo>
                  <a:pt x="9" y="5"/>
                </a:lnTo>
                <a:lnTo>
                  <a:pt x="8" y="6"/>
                </a:lnTo>
                <a:lnTo>
                  <a:pt x="6" y="6"/>
                </a:lnTo>
                <a:lnTo>
                  <a:pt x="5" y="7"/>
                </a:lnTo>
                <a:lnTo>
                  <a:pt x="2" y="9"/>
                </a:lnTo>
                <a:lnTo>
                  <a:pt x="0" y="10"/>
                </a:lnTo>
                <a:lnTo>
                  <a:pt x="2" y="15"/>
                </a:lnTo>
                <a:lnTo>
                  <a:pt x="5" y="18"/>
                </a:lnTo>
                <a:lnTo>
                  <a:pt x="6" y="22"/>
                </a:lnTo>
                <a:lnTo>
                  <a:pt x="11" y="25"/>
                </a:lnTo>
                <a:lnTo>
                  <a:pt x="14" y="28"/>
                </a:lnTo>
                <a:lnTo>
                  <a:pt x="18" y="31"/>
                </a:lnTo>
                <a:lnTo>
                  <a:pt x="21" y="33"/>
                </a:lnTo>
                <a:lnTo>
                  <a:pt x="25" y="33"/>
                </a:lnTo>
                <a:lnTo>
                  <a:pt x="31" y="33"/>
                </a:lnTo>
                <a:lnTo>
                  <a:pt x="37" y="34"/>
                </a:lnTo>
                <a:lnTo>
                  <a:pt x="45" y="34"/>
                </a:lnTo>
                <a:lnTo>
                  <a:pt x="52" y="36"/>
                </a:lnTo>
                <a:lnTo>
                  <a:pt x="59" y="36"/>
                </a:lnTo>
                <a:lnTo>
                  <a:pt x="67" y="36"/>
                </a:lnTo>
                <a:lnTo>
                  <a:pt x="73" y="36"/>
                </a:lnTo>
                <a:lnTo>
                  <a:pt x="77" y="34"/>
                </a:lnTo>
                <a:lnTo>
                  <a:pt x="79" y="33"/>
                </a:lnTo>
                <a:lnTo>
                  <a:pt x="80" y="30"/>
                </a:lnTo>
                <a:lnTo>
                  <a:pt x="80" y="25"/>
                </a:lnTo>
                <a:lnTo>
                  <a:pt x="80" y="22"/>
                </a:lnTo>
                <a:lnTo>
                  <a:pt x="79" y="19"/>
                </a:lnTo>
                <a:lnTo>
                  <a:pt x="77" y="15"/>
                </a:lnTo>
                <a:lnTo>
                  <a:pt x="76" y="13"/>
                </a:lnTo>
                <a:lnTo>
                  <a:pt x="71" y="12"/>
                </a:lnTo>
                <a:lnTo>
                  <a:pt x="65" y="9"/>
                </a:lnTo>
                <a:lnTo>
                  <a:pt x="58" y="7"/>
                </a:lnTo>
                <a:lnTo>
                  <a:pt x="51" y="5"/>
                </a:lnTo>
                <a:lnTo>
                  <a:pt x="42" y="2"/>
                </a:lnTo>
                <a:lnTo>
                  <a:pt x="33" y="0"/>
                </a:lnTo>
                <a:lnTo>
                  <a:pt x="25" y="0"/>
                </a:lnTo>
                <a:lnTo>
                  <a:pt x="18" y="0"/>
                </a:lnTo>
                <a:lnTo>
                  <a:pt x="12"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4" name="Freeform 185"/>
          <p:cNvSpPr>
            <a:spLocks/>
          </p:cNvSpPr>
          <p:nvPr/>
        </p:nvSpPr>
        <p:spPr bwMode="auto">
          <a:xfrm>
            <a:off x="6199188" y="4233864"/>
            <a:ext cx="112712" cy="57151"/>
          </a:xfrm>
          <a:custGeom>
            <a:avLst/>
            <a:gdLst>
              <a:gd name="T0" fmla="*/ 2147483647 w 80"/>
              <a:gd name="T1" fmla="*/ 2147483647 h 36"/>
              <a:gd name="T2" fmla="*/ 2147483647 w 80"/>
              <a:gd name="T3" fmla="*/ 2147483647 h 36"/>
              <a:gd name="T4" fmla="*/ 2147483647 w 80"/>
              <a:gd name="T5" fmla="*/ 2147483647 h 36"/>
              <a:gd name="T6" fmla="*/ 2147483647 w 80"/>
              <a:gd name="T7" fmla="*/ 2147483647 h 36"/>
              <a:gd name="T8" fmla="*/ 2147483647 w 80"/>
              <a:gd name="T9" fmla="*/ 2147483647 h 36"/>
              <a:gd name="T10" fmla="*/ 2147483647 w 80"/>
              <a:gd name="T11" fmla="*/ 2147483647 h 36"/>
              <a:gd name="T12" fmla="*/ 2147483647 w 80"/>
              <a:gd name="T13" fmla="*/ 2147483647 h 36"/>
              <a:gd name="T14" fmla="*/ 0 w 80"/>
              <a:gd name="T15" fmla="*/ 2147483647 h 36"/>
              <a:gd name="T16" fmla="*/ 0 w 80"/>
              <a:gd name="T17" fmla="*/ 2147483647 h 36"/>
              <a:gd name="T18" fmla="*/ 2147483647 w 80"/>
              <a:gd name="T19" fmla="*/ 2147483647 h 36"/>
              <a:gd name="T20" fmla="*/ 2147483647 w 80"/>
              <a:gd name="T21" fmla="*/ 2147483647 h 36"/>
              <a:gd name="T22" fmla="*/ 2147483647 w 80"/>
              <a:gd name="T23" fmla="*/ 2147483647 h 36"/>
              <a:gd name="T24" fmla="*/ 2147483647 w 80"/>
              <a:gd name="T25" fmla="*/ 2147483647 h 36"/>
              <a:gd name="T26" fmla="*/ 2147483647 w 80"/>
              <a:gd name="T27" fmla="*/ 2147483647 h 36"/>
              <a:gd name="T28" fmla="*/ 2147483647 w 80"/>
              <a:gd name="T29" fmla="*/ 2147483647 h 36"/>
              <a:gd name="T30" fmla="*/ 2147483647 w 80"/>
              <a:gd name="T31" fmla="*/ 2147483647 h 36"/>
              <a:gd name="T32" fmla="*/ 2147483647 w 80"/>
              <a:gd name="T33" fmla="*/ 2147483647 h 36"/>
              <a:gd name="T34" fmla="*/ 2147483647 w 80"/>
              <a:gd name="T35" fmla="*/ 2147483647 h 36"/>
              <a:gd name="T36" fmla="*/ 2147483647 w 80"/>
              <a:gd name="T37" fmla="*/ 2147483647 h 36"/>
              <a:gd name="T38" fmla="*/ 2147483647 w 80"/>
              <a:gd name="T39" fmla="*/ 2147483647 h 36"/>
              <a:gd name="T40" fmla="*/ 2147483647 w 80"/>
              <a:gd name="T41" fmla="*/ 2147483647 h 36"/>
              <a:gd name="T42" fmla="*/ 2147483647 w 80"/>
              <a:gd name="T43" fmla="*/ 2147483647 h 36"/>
              <a:gd name="T44" fmla="*/ 2147483647 w 80"/>
              <a:gd name="T45" fmla="*/ 2147483647 h 36"/>
              <a:gd name="T46" fmla="*/ 2147483647 w 80"/>
              <a:gd name="T47" fmla="*/ 2147483647 h 36"/>
              <a:gd name="T48" fmla="*/ 2147483647 w 80"/>
              <a:gd name="T49" fmla="*/ 2147483647 h 36"/>
              <a:gd name="T50" fmla="*/ 2147483647 w 80"/>
              <a:gd name="T51" fmla="*/ 2147483647 h 36"/>
              <a:gd name="T52" fmla="*/ 2147483647 w 80"/>
              <a:gd name="T53" fmla="*/ 2147483647 h 36"/>
              <a:gd name="T54" fmla="*/ 2147483647 w 80"/>
              <a:gd name="T55" fmla="*/ 2147483647 h 36"/>
              <a:gd name="T56" fmla="*/ 2147483647 w 80"/>
              <a:gd name="T57" fmla="*/ 2147483647 h 36"/>
              <a:gd name="T58" fmla="*/ 2147483647 w 80"/>
              <a:gd name="T59" fmla="*/ 2147483647 h 36"/>
              <a:gd name="T60" fmla="*/ 2147483647 w 80"/>
              <a:gd name="T61" fmla="*/ 2147483647 h 36"/>
              <a:gd name="T62" fmla="*/ 2147483647 w 80"/>
              <a:gd name="T63" fmla="*/ 2147483647 h 36"/>
              <a:gd name="T64" fmla="*/ 2147483647 w 80"/>
              <a:gd name="T65" fmla="*/ 2147483647 h 36"/>
              <a:gd name="T66" fmla="*/ 2147483647 w 80"/>
              <a:gd name="T67" fmla="*/ 2147483647 h 36"/>
              <a:gd name="T68" fmla="*/ 2147483647 w 80"/>
              <a:gd name="T69" fmla="*/ 2147483647 h 36"/>
              <a:gd name="T70" fmla="*/ 2147483647 w 80"/>
              <a:gd name="T71" fmla="*/ 2147483647 h 36"/>
              <a:gd name="T72" fmla="*/ 2147483647 w 80"/>
              <a:gd name="T73" fmla="*/ 2147483647 h 36"/>
              <a:gd name="T74" fmla="*/ 2147483647 w 80"/>
              <a:gd name="T75" fmla="*/ 0 h 36"/>
              <a:gd name="T76" fmla="*/ 2147483647 w 80"/>
              <a:gd name="T77" fmla="*/ 0 h 36"/>
              <a:gd name="T78" fmla="*/ 2147483647 w 80"/>
              <a:gd name="T79" fmla="*/ 0 h 36"/>
              <a:gd name="T80" fmla="*/ 2147483647 w 80"/>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0"/>
              <a:gd name="T124" fmla="*/ 0 h 36"/>
              <a:gd name="T125" fmla="*/ 80 w 80"/>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0" h="36">
                <a:moveTo>
                  <a:pt x="12" y="3"/>
                </a:moveTo>
                <a:lnTo>
                  <a:pt x="9" y="5"/>
                </a:lnTo>
                <a:lnTo>
                  <a:pt x="8" y="6"/>
                </a:lnTo>
                <a:lnTo>
                  <a:pt x="6" y="6"/>
                </a:lnTo>
                <a:lnTo>
                  <a:pt x="5" y="7"/>
                </a:lnTo>
                <a:lnTo>
                  <a:pt x="2" y="9"/>
                </a:lnTo>
                <a:lnTo>
                  <a:pt x="0" y="10"/>
                </a:lnTo>
                <a:lnTo>
                  <a:pt x="2" y="15"/>
                </a:lnTo>
                <a:lnTo>
                  <a:pt x="5" y="18"/>
                </a:lnTo>
                <a:lnTo>
                  <a:pt x="6" y="22"/>
                </a:lnTo>
                <a:lnTo>
                  <a:pt x="11" y="25"/>
                </a:lnTo>
                <a:lnTo>
                  <a:pt x="14" y="28"/>
                </a:lnTo>
                <a:lnTo>
                  <a:pt x="18" y="31"/>
                </a:lnTo>
                <a:lnTo>
                  <a:pt x="21" y="33"/>
                </a:lnTo>
                <a:lnTo>
                  <a:pt x="25" y="33"/>
                </a:lnTo>
                <a:lnTo>
                  <a:pt x="31" y="33"/>
                </a:lnTo>
                <a:lnTo>
                  <a:pt x="37" y="34"/>
                </a:lnTo>
                <a:lnTo>
                  <a:pt x="45" y="34"/>
                </a:lnTo>
                <a:lnTo>
                  <a:pt x="52" y="36"/>
                </a:lnTo>
                <a:lnTo>
                  <a:pt x="59" y="36"/>
                </a:lnTo>
                <a:lnTo>
                  <a:pt x="67" y="36"/>
                </a:lnTo>
                <a:lnTo>
                  <a:pt x="73" y="36"/>
                </a:lnTo>
                <a:lnTo>
                  <a:pt x="77" y="34"/>
                </a:lnTo>
                <a:lnTo>
                  <a:pt x="79" y="33"/>
                </a:lnTo>
                <a:lnTo>
                  <a:pt x="80" y="30"/>
                </a:lnTo>
                <a:lnTo>
                  <a:pt x="80" y="25"/>
                </a:lnTo>
                <a:lnTo>
                  <a:pt x="80" y="22"/>
                </a:lnTo>
                <a:lnTo>
                  <a:pt x="79" y="19"/>
                </a:lnTo>
                <a:lnTo>
                  <a:pt x="77" y="15"/>
                </a:lnTo>
                <a:lnTo>
                  <a:pt x="76" y="13"/>
                </a:lnTo>
                <a:lnTo>
                  <a:pt x="71" y="12"/>
                </a:lnTo>
                <a:lnTo>
                  <a:pt x="65" y="9"/>
                </a:lnTo>
                <a:lnTo>
                  <a:pt x="58" y="7"/>
                </a:lnTo>
                <a:lnTo>
                  <a:pt x="51" y="5"/>
                </a:lnTo>
                <a:lnTo>
                  <a:pt x="42" y="2"/>
                </a:lnTo>
                <a:lnTo>
                  <a:pt x="33" y="0"/>
                </a:lnTo>
                <a:lnTo>
                  <a:pt x="25" y="0"/>
                </a:lnTo>
                <a:lnTo>
                  <a:pt x="18" y="0"/>
                </a:lnTo>
                <a:lnTo>
                  <a:pt x="12" y="3"/>
                </a:lnTo>
              </a:path>
            </a:pathLst>
          </a:custGeom>
          <a:solidFill>
            <a:srgbClr val="FFFF00"/>
          </a:solidFill>
          <a:ln w="4763">
            <a:solidFill>
              <a:srgbClr val="990000"/>
            </a:solidFill>
            <a:round/>
            <a:headEnd/>
            <a:tailEnd/>
          </a:ln>
        </p:spPr>
        <p:txBody>
          <a:bodyPr/>
          <a:lstStyle/>
          <a:p>
            <a:endParaRPr lang="en-US"/>
          </a:p>
        </p:txBody>
      </p:sp>
      <p:sp>
        <p:nvSpPr>
          <p:cNvPr id="53435" name="Freeform 186"/>
          <p:cNvSpPr>
            <a:spLocks/>
          </p:cNvSpPr>
          <p:nvPr/>
        </p:nvSpPr>
        <p:spPr bwMode="auto">
          <a:xfrm>
            <a:off x="6310315" y="4198941"/>
            <a:ext cx="57151" cy="77787"/>
          </a:xfrm>
          <a:custGeom>
            <a:avLst/>
            <a:gdLst>
              <a:gd name="T0" fmla="*/ 2147483647 w 40"/>
              <a:gd name="T1" fmla="*/ 2147483647 h 49"/>
              <a:gd name="T2" fmla="*/ 2147483647 w 40"/>
              <a:gd name="T3" fmla="*/ 2147483647 h 49"/>
              <a:gd name="T4" fmla="*/ 2147483647 w 40"/>
              <a:gd name="T5" fmla="*/ 2147483647 h 49"/>
              <a:gd name="T6" fmla="*/ 0 w 40"/>
              <a:gd name="T7" fmla="*/ 2147483647 h 49"/>
              <a:gd name="T8" fmla="*/ 0 w 40"/>
              <a:gd name="T9" fmla="*/ 2147483647 h 49"/>
              <a:gd name="T10" fmla="*/ 0 w 40"/>
              <a:gd name="T11" fmla="*/ 2147483647 h 49"/>
              <a:gd name="T12" fmla="*/ 0 w 40"/>
              <a:gd name="T13" fmla="*/ 2147483647 h 49"/>
              <a:gd name="T14" fmla="*/ 0 w 40"/>
              <a:gd name="T15" fmla="*/ 2147483647 h 49"/>
              <a:gd name="T16" fmla="*/ 2147483647 w 40"/>
              <a:gd name="T17" fmla="*/ 2147483647 h 49"/>
              <a:gd name="T18" fmla="*/ 2147483647 w 40"/>
              <a:gd name="T19" fmla="*/ 2147483647 h 49"/>
              <a:gd name="T20" fmla="*/ 2147483647 w 40"/>
              <a:gd name="T21" fmla="*/ 2147483647 h 49"/>
              <a:gd name="T22" fmla="*/ 2147483647 w 40"/>
              <a:gd name="T23" fmla="*/ 2147483647 h 49"/>
              <a:gd name="T24" fmla="*/ 2147483647 w 40"/>
              <a:gd name="T25" fmla="*/ 2147483647 h 49"/>
              <a:gd name="T26" fmla="*/ 2147483647 w 40"/>
              <a:gd name="T27" fmla="*/ 2147483647 h 49"/>
              <a:gd name="T28" fmla="*/ 2147483647 w 40"/>
              <a:gd name="T29" fmla="*/ 2147483647 h 49"/>
              <a:gd name="T30" fmla="*/ 2147483647 w 40"/>
              <a:gd name="T31" fmla="*/ 2147483647 h 49"/>
              <a:gd name="T32" fmla="*/ 2147483647 w 40"/>
              <a:gd name="T33" fmla="*/ 2147483647 h 49"/>
              <a:gd name="T34" fmla="*/ 2147483647 w 40"/>
              <a:gd name="T35" fmla="*/ 2147483647 h 49"/>
              <a:gd name="T36" fmla="*/ 2147483647 w 40"/>
              <a:gd name="T37" fmla="*/ 2147483647 h 49"/>
              <a:gd name="T38" fmla="*/ 2147483647 w 40"/>
              <a:gd name="T39" fmla="*/ 2147483647 h 49"/>
              <a:gd name="T40" fmla="*/ 2147483647 w 40"/>
              <a:gd name="T41" fmla="*/ 2147483647 h 49"/>
              <a:gd name="T42" fmla="*/ 2147483647 w 40"/>
              <a:gd name="T43" fmla="*/ 2147483647 h 49"/>
              <a:gd name="T44" fmla="*/ 2147483647 w 40"/>
              <a:gd name="T45" fmla="*/ 2147483647 h 49"/>
              <a:gd name="T46" fmla="*/ 2147483647 w 40"/>
              <a:gd name="T47" fmla="*/ 2147483647 h 49"/>
              <a:gd name="T48" fmla="*/ 2147483647 w 40"/>
              <a:gd name="T49" fmla="*/ 2147483647 h 49"/>
              <a:gd name="T50" fmla="*/ 2147483647 w 40"/>
              <a:gd name="T51" fmla="*/ 2147483647 h 49"/>
              <a:gd name="T52" fmla="*/ 2147483647 w 40"/>
              <a:gd name="T53" fmla="*/ 2147483647 h 49"/>
              <a:gd name="T54" fmla="*/ 2147483647 w 40"/>
              <a:gd name="T55" fmla="*/ 2147483647 h 49"/>
              <a:gd name="T56" fmla="*/ 2147483647 w 40"/>
              <a:gd name="T57" fmla="*/ 2147483647 h 49"/>
              <a:gd name="T58" fmla="*/ 2147483647 w 40"/>
              <a:gd name="T59" fmla="*/ 2147483647 h 49"/>
              <a:gd name="T60" fmla="*/ 2147483647 w 40"/>
              <a:gd name="T61" fmla="*/ 2147483647 h 49"/>
              <a:gd name="T62" fmla="*/ 2147483647 w 40"/>
              <a:gd name="T63" fmla="*/ 2147483647 h 49"/>
              <a:gd name="T64" fmla="*/ 2147483647 w 40"/>
              <a:gd name="T65" fmla="*/ 2147483647 h 49"/>
              <a:gd name="T66" fmla="*/ 2147483647 w 40"/>
              <a:gd name="T67" fmla="*/ 2147483647 h 49"/>
              <a:gd name="T68" fmla="*/ 2147483647 w 40"/>
              <a:gd name="T69" fmla="*/ 2147483647 h 49"/>
              <a:gd name="T70" fmla="*/ 2147483647 w 40"/>
              <a:gd name="T71" fmla="*/ 2147483647 h 49"/>
              <a:gd name="T72" fmla="*/ 2147483647 w 40"/>
              <a:gd name="T73" fmla="*/ 2147483647 h 49"/>
              <a:gd name="T74" fmla="*/ 2147483647 w 40"/>
              <a:gd name="T75" fmla="*/ 2147483647 h 49"/>
              <a:gd name="T76" fmla="*/ 2147483647 w 40"/>
              <a:gd name="T77" fmla="*/ 2147483647 h 49"/>
              <a:gd name="T78" fmla="*/ 2147483647 w 40"/>
              <a:gd name="T79" fmla="*/ 2147483647 h 49"/>
              <a:gd name="T80" fmla="*/ 2147483647 w 40"/>
              <a:gd name="T81" fmla="*/ 2147483647 h 49"/>
              <a:gd name="T82" fmla="*/ 2147483647 w 40"/>
              <a:gd name="T83" fmla="*/ 0 h 49"/>
              <a:gd name="T84" fmla="*/ 2147483647 w 40"/>
              <a:gd name="T85" fmla="*/ 2147483647 h 49"/>
              <a:gd name="T86" fmla="*/ 2147483647 w 40"/>
              <a:gd name="T87" fmla="*/ 2147483647 h 49"/>
              <a:gd name="T88" fmla="*/ 2147483647 w 40"/>
              <a:gd name="T89" fmla="*/ 2147483647 h 49"/>
              <a:gd name="T90" fmla="*/ 2147483647 w 40"/>
              <a:gd name="T91" fmla="*/ 2147483647 h 49"/>
              <a:gd name="T92" fmla="*/ 2147483647 w 40"/>
              <a:gd name="T93" fmla="*/ 2147483647 h 49"/>
              <a:gd name="T94" fmla="*/ 2147483647 w 40"/>
              <a:gd name="T95" fmla="*/ 2147483647 h 49"/>
              <a:gd name="T96" fmla="*/ 2147483647 w 4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49"/>
              <a:gd name="T149" fmla="*/ 40 w 4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49">
                <a:moveTo>
                  <a:pt x="4" y="19"/>
                </a:moveTo>
                <a:lnTo>
                  <a:pt x="3" y="21"/>
                </a:lnTo>
                <a:lnTo>
                  <a:pt x="1" y="22"/>
                </a:lnTo>
                <a:lnTo>
                  <a:pt x="0" y="24"/>
                </a:lnTo>
                <a:lnTo>
                  <a:pt x="0" y="25"/>
                </a:lnTo>
                <a:lnTo>
                  <a:pt x="0" y="27"/>
                </a:lnTo>
                <a:lnTo>
                  <a:pt x="0" y="28"/>
                </a:lnTo>
                <a:lnTo>
                  <a:pt x="0" y="29"/>
                </a:lnTo>
                <a:lnTo>
                  <a:pt x="1" y="31"/>
                </a:lnTo>
                <a:lnTo>
                  <a:pt x="3" y="32"/>
                </a:lnTo>
                <a:lnTo>
                  <a:pt x="4" y="35"/>
                </a:lnTo>
                <a:lnTo>
                  <a:pt x="4" y="37"/>
                </a:lnTo>
                <a:lnTo>
                  <a:pt x="4" y="40"/>
                </a:lnTo>
                <a:lnTo>
                  <a:pt x="6" y="43"/>
                </a:lnTo>
                <a:lnTo>
                  <a:pt x="6" y="44"/>
                </a:lnTo>
                <a:lnTo>
                  <a:pt x="7" y="46"/>
                </a:lnTo>
                <a:lnTo>
                  <a:pt x="9" y="47"/>
                </a:lnTo>
                <a:lnTo>
                  <a:pt x="13" y="49"/>
                </a:lnTo>
                <a:lnTo>
                  <a:pt x="17" y="49"/>
                </a:lnTo>
                <a:lnTo>
                  <a:pt x="22" y="46"/>
                </a:lnTo>
                <a:lnTo>
                  <a:pt x="25" y="43"/>
                </a:lnTo>
                <a:lnTo>
                  <a:pt x="29" y="38"/>
                </a:lnTo>
                <a:lnTo>
                  <a:pt x="32" y="32"/>
                </a:lnTo>
                <a:lnTo>
                  <a:pt x="35" y="28"/>
                </a:lnTo>
                <a:lnTo>
                  <a:pt x="38" y="24"/>
                </a:lnTo>
                <a:lnTo>
                  <a:pt x="40" y="22"/>
                </a:lnTo>
                <a:lnTo>
                  <a:pt x="40" y="19"/>
                </a:lnTo>
                <a:lnTo>
                  <a:pt x="40" y="18"/>
                </a:lnTo>
                <a:lnTo>
                  <a:pt x="38" y="16"/>
                </a:lnTo>
                <a:lnTo>
                  <a:pt x="37" y="15"/>
                </a:lnTo>
                <a:lnTo>
                  <a:pt x="35" y="13"/>
                </a:lnTo>
                <a:lnTo>
                  <a:pt x="35" y="12"/>
                </a:lnTo>
                <a:lnTo>
                  <a:pt x="35" y="9"/>
                </a:lnTo>
                <a:lnTo>
                  <a:pt x="35" y="7"/>
                </a:lnTo>
                <a:lnTo>
                  <a:pt x="37" y="6"/>
                </a:lnTo>
                <a:lnTo>
                  <a:pt x="37" y="4"/>
                </a:lnTo>
                <a:lnTo>
                  <a:pt x="37" y="3"/>
                </a:lnTo>
                <a:lnTo>
                  <a:pt x="37" y="1"/>
                </a:lnTo>
                <a:lnTo>
                  <a:pt x="31" y="0"/>
                </a:lnTo>
                <a:lnTo>
                  <a:pt x="25" y="1"/>
                </a:lnTo>
                <a:lnTo>
                  <a:pt x="22" y="1"/>
                </a:lnTo>
                <a:lnTo>
                  <a:pt x="17" y="4"/>
                </a:lnTo>
                <a:lnTo>
                  <a:pt x="14" y="7"/>
                </a:lnTo>
                <a:lnTo>
                  <a:pt x="10" y="12"/>
                </a:lnTo>
                <a:lnTo>
                  <a:pt x="7" y="16"/>
                </a:lnTo>
                <a:lnTo>
                  <a:pt x="4" y="1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6" name="Freeform 187"/>
          <p:cNvSpPr>
            <a:spLocks/>
          </p:cNvSpPr>
          <p:nvPr/>
        </p:nvSpPr>
        <p:spPr bwMode="auto">
          <a:xfrm>
            <a:off x="6310315" y="4198941"/>
            <a:ext cx="57151" cy="77787"/>
          </a:xfrm>
          <a:custGeom>
            <a:avLst/>
            <a:gdLst>
              <a:gd name="T0" fmla="*/ 2147483647 w 40"/>
              <a:gd name="T1" fmla="*/ 2147483647 h 49"/>
              <a:gd name="T2" fmla="*/ 2147483647 w 40"/>
              <a:gd name="T3" fmla="*/ 2147483647 h 49"/>
              <a:gd name="T4" fmla="*/ 2147483647 w 40"/>
              <a:gd name="T5" fmla="*/ 2147483647 h 49"/>
              <a:gd name="T6" fmla="*/ 0 w 40"/>
              <a:gd name="T7" fmla="*/ 2147483647 h 49"/>
              <a:gd name="T8" fmla="*/ 0 w 40"/>
              <a:gd name="T9" fmla="*/ 2147483647 h 49"/>
              <a:gd name="T10" fmla="*/ 0 w 40"/>
              <a:gd name="T11" fmla="*/ 2147483647 h 49"/>
              <a:gd name="T12" fmla="*/ 0 w 40"/>
              <a:gd name="T13" fmla="*/ 2147483647 h 49"/>
              <a:gd name="T14" fmla="*/ 0 w 40"/>
              <a:gd name="T15" fmla="*/ 2147483647 h 49"/>
              <a:gd name="T16" fmla="*/ 2147483647 w 40"/>
              <a:gd name="T17" fmla="*/ 2147483647 h 49"/>
              <a:gd name="T18" fmla="*/ 2147483647 w 40"/>
              <a:gd name="T19" fmla="*/ 2147483647 h 49"/>
              <a:gd name="T20" fmla="*/ 2147483647 w 40"/>
              <a:gd name="T21" fmla="*/ 2147483647 h 49"/>
              <a:gd name="T22" fmla="*/ 2147483647 w 40"/>
              <a:gd name="T23" fmla="*/ 2147483647 h 49"/>
              <a:gd name="T24" fmla="*/ 2147483647 w 40"/>
              <a:gd name="T25" fmla="*/ 2147483647 h 49"/>
              <a:gd name="T26" fmla="*/ 2147483647 w 40"/>
              <a:gd name="T27" fmla="*/ 2147483647 h 49"/>
              <a:gd name="T28" fmla="*/ 2147483647 w 40"/>
              <a:gd name="T29" fmla="*/ 2147483647 h 49"/>
              <a:gd name="T30" fmla="*/ 2147483647 w 40"/>
              <a:gd name="T31" fmla="*/ 2147483647 h 49"/>
              <a:gd name="T32" fmla="*/ 2147483647 w 40"/>
              <a:gd name="T33" fmla="*/ 2147483647 h 49"/>
              <a:gd name="T34" fmla="*/ 2147483647 w 40"/>
              <a:gd name="T35" fmla="*/ 2147483647 h 49"/>
              <a:gd name="T36" fmla="*/ 2147483647 w 40"/>
              <a:gd name="T37" fmla="*/ 2147483647 h 49"/>
              <a:gd name="T38" fmla="*/ 2147483647 w 40"/>
              <a:gd name="T39" fmla="*/ 2147483647 h 49"/>
              <a:gd name="T40" fmla="*/ 2147483647 w 40"/>
              <a:gd name="T41" fmla="*/ 2147483647 h 49"/>
              <a:gd name="T42" fmla="*/ 2147483647 w 40"/>
              <a:gd name="T43" fmla="*/ 2147483647 h 49"/>
              <a:gd name="T44" fmla="*/ 2147483647 w 40"/>
              <a:gd name="T45" fmla="*/ 2147483647 h 49"/>
              <a:gd name="T46" fmla="*/ 2147483647 w 40"/>
              <a:gd name="T47" fmla="*/ 2147483647 h 49"/>
              <a:gd name="T48" fmla="*/ 2147483647 w 40"/>
              <a:gd name="T49" fmla="*/ 2147483647 h 49"/>
              <a:gd name="T50" fmla="*/ 2147483647 w 40"/>
              <a:gd name="T51" fmla="*/ 2147483647 h 49"/>
              <a:gd name="T52" fmla="*/ 2147483647 w 40"/>
              <a:gd name="T53" fmla="*/ 2147483647 h 49"/>
              <a:gd name="T54" fmla="*/ 2147483647 w 40"/>
              <a:gd name="T55" fmla="*/ 2147483647 h 49"/>
              <a:gd name="T56" fmla="*/ 2147483647 w 40"/>
              <a:gd name="T57" fmla="*/ 2147483647 h 49"/>
              <a:gd name="T58" fmla="*/ 2147483647 w 40"/>
              <a:gd name="T59" fmla="*/ 2147483647 h 49"/>
              <a:gd name="T60" fmla="*/ 2147483647 w 40"/>
              <a:gd name="T61" fmla="*/ 2147483647 h 49"/>
              <a:gd name="T62" fmla="*/ 2147483647 w 40"/>
              <a:gd name="T63" fmla="*/ 2147483647 h 49"/>
              <a:gd name="T64" fmla="*/ 2147483647 w 40"/>
              <a:gd name="T65" fmla="*/ 2147483647 h 49"/>
              <a:gd name="T66" fmla="*/ 2147483647 w 40"/>
              <a:gd name="T67" fmla="*/ 2147483647 h 49"/>
              <a:gd name="T68" fmla="*/ 2147483647 w 40"/>
              <a:gd name="T69" fmla="*/ 2147483647 h 49"/>
              <a:gd name="T70" fmla="*/ 2147483647 w 40"/>
              <a:gd name="T71" fmla="*/ 2147483647 h 49"/>
              <a:gd name="T72" fmla="*/ 2147483647 w 40"/>
              <a:gd name="T73" fmla="*/ 2147483647 h 49"/>
              <a:gd name="T74" fmla="*/ 2147483647 w 40"/>
              <a:gd name="T75" fmla="*/ 2147483647 h 49"/>
              <a:gd name="T76" fmla="*/ 2147483647 w 40"/>
              <a:gd name="T77" fmla="*/ 2147483647 h 49"/>
              <a:gd name="T78" fmla="*/ 2147483647 w 40"/>
              <a:gd name="T79" fmla="*/ 2147483647 h 49"/>
              <a:gd name="T80" fmla="*/ 2147483647 w 40"/>
              <a:gd name="T81" fmla="*/ 2147483647 h 49"/>
              <a:gd name="T82" fmla="*/ 2147483647 w 40"/>
              <a:gd name="T83" fmla="*/ 0 h 49"/>
              <a:gd name="T84" fmla="*/ 2147483647 w 40"/>
              <a:gd name="T85" fmla="*/ 2147483647 h 49"/>
              <a:gd name="T86" fmla="*/ 2147483647 w 40"/>
              <a:gd name="T87" fmla="*/ 2147483647 h 49"/>
              <a:gd name="T88" fmla="*/ 2147483647 w 40"/>
              <a:gd name="T89" fmla="*/ 2147483647 h 49"/>
              <a:gd name="T90" fmla="*/ 2147483647 w 40"/>
              <a:gd name="T91" fmla="*/ 2147483647 h 49"/>
              <a:gd name="T92" fmla="*/ 2147483647 w 40"/>
              <a:gd name="T93" fmla="*/ 2147483647 h 49"/>
              <a:gd name="T94" fmla="*/ 2147483647 w 40"/>
              <a:gd name="T95" fmla="*/ 2147483647 h 49"/>
              <a:gd name="T96" fmla="*/ 2147483647 w 4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49"/>
              <a:gd name="T149" fmla="*/ 40 w 4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49">
                <a:moveTo>
                  <a:pt x="4" y="19"/>
                </a:moveTo>
                <a:lnTo>
                  <a:pt x="3" y="21"/>
                </a:lnTo>
                <a:lnTo>
                  <a:pt x="1" y="22"/>
                </a:lnTo>
                <a:lnTo>
                  <a:pt x="0" y="24"/>
                </a:lnTo>
                <a:lnTo>
                  <a:pt x="0" y="25"/>
                </a:lnTo>
                <a:lnTo>
                  <a:pt x="0" y="27"/>
                </a:lnTo>
                <a:lnTo>
                  <a:pt x="0" y="28"/>
                </a:lnTo>
                <a:lnTo>
                  <a:pt x="0" y="29"/>
                </a:lnTo>
                <a:lnTo>
                  <a:pt x="1" y="31"/>
                </a:lnTo>
                <a:lnTo>
                  <a:pt x="3" y="32"/>
                </a:lnTo>
                <a:lnTo>
                  <a:pt x="4" y="35"/>
                </a:lnTo>
                <a:lnTo>
                  <a:pt x="4" y="37"/>
                </a:lnTo>
                <a:lnTo>
                  <a:pt x="4" y="40"/>
                </a:lnTo>
                <a:lnTo>
                  <a:pt x="6" y="43"/>
                </a:lnTo>
                <a:lnTo>
                  <a:pt x="6" y="44"/>
                </a:lnTo>
                <a:lnTo>
                  <a:pt x="7" y="46"/>
                </a:lnTo>
                <a:lnTo>
                  <a:pt x="9" y="47"/>
                </a:lnTo>
                <a:lnTo>
                  <a:pt x="13" y="49"/>
                </a:lnTo>
                <a:lnTo>
                  <a:pt x="17" y="49"/>
                </a:lnTo>
                <a:lnTo>
                  <a:pt x="22" y="46"/>
                </a:lnTo>
                <a:lnTo>
                  <a:pt x="25" y="43"/>
                </a:lnTo>
                <a:lnTo>
                  <a:pt x="29" y="38"/>
                </a:lnTo>
                <a:lnTo>
                  <a:pt x="32" y="32"/>
                </a:lnTo>
                <a:lnTo>
                  <a:pt x="35" y="28"/>
                </a:lnTo>
                <a:lnTo>
                  <a:pt x="38" y="24"/>
                </a:lnTo>
                <a:lnTo>
                  <a:pt x="40" y="22"/>
                </a:lnTo>
                <a:lnTo>
                  <a:pt x="40" y="19"/>
                </a:lnTo>
                <a:lnTo>
                  <a:pt x="40" y="18"/>
                </a:lnTo>
                <a:lnTo>
                  <a:pt x="38" y="16"/>
                </a:lnTo>
                <a:lnTo>
                  <a:pt x="37" y="15"/>
                </a:lnTo>
                <a:lnTo>
                  <a:pt x="35" y="13"/>
                </a:lnTo>
                <a:lnTo>
                  <a:pt x="35" y="12"/>
                </a:lnTo>
                <a:lnTo>
                  <a:pt x="35" y="9"/>
                </a:lnTo>
                <a:lnTo>
                  <a:pt x="35" y="7"/>
                </a:lnTo>
                <a:lnTo>
                  <a:pt x="37" y="6"/>
                </a:lnTo>
                <a:lnTo>
                  <a:pt x="37" y="4"/>
                </a:lnTo>
                <a:lnTo>
                  <a:pt x="37" y="3"/>
                </a:lnTo>
                <a:lnTo>
                  <a:pt x="37" y="1"/>
                </a:lnTo>
                <a:lnTo>
                  <a:pt x="31" y="0"/>
                </a:lnTo>
                <a:lnTo>
                  <a:pt x="25" y="1"/>
                </a:lnTo>
                <a:lnTo>
                  <a:pt x="22" y="1"/>
                </a:lnTo>
                <a:lnTo>
                  <a:pt x="17" y="4"/>
                </a:lnTo>
                <a:lnTo>
                  <a:pt x="14" y="7"/>
                </a:lnTo>
                <a:lnTo>
                  <a:pt x="10" y="12"/>
                </a:lnTo>
                <a:lnTo>
                  <a:pt x="7" y="16"/>
                </a:lnTo>
                <a:lnTo>
                  <a:pt x="4" y="19"/>
                </a:lnTo>
              </a:path>
            </a:pathLst>
          </a:custGeom>
          <a:solidFill>
            <a:srgbClr val="FFFF00"/>
          </a:solidFill>
          <a:ln w="4763">
            <a:solidFill>
              <a:srgbClr val="990000"/>
            </a:solidFill>
            <a:round/>
            <a:headEnd/>
            <a:tailEnd/>
          </a:ln>
        </p:spPr>
        <p:txBody>
          <a:bodyPr/>
          <a:lstStyle/>
          <a:p>
            <a:endParaRPr lang="en-US"/>
          </a:p>
        </p:txBody>
      </p:sp>
      <p:sp>
        <p:nvSpPr>
          <p:cNvPr id="53437" name="Freeform 188"/>
          <p:cNvSpPr>
            <a:spLocks/>
          </p:cNvSpPr>
          <p:nvPr/>
        </p:nvSpPr>
        <p:spPr bwMode="auto">
          <a:xfrm>
            <a:off x="6310315" y="4198941"/>
            <a:ext cx="57151" cy="77787"/>
          </a:xfrm>
          <a:custGeom>
            <a:avLst/>
            <a:gdLst>
              <a:gd name="T0" fmla="*/ 2147483647 w 40"/>
              <a:gd name="T1" fmla="*/ 2147483647 h 49"/>
              <a:gd name="T2" fmla="*/ 2147483647 w 40"/>
              <a:gd name="T3" fmla="*/ 2147483647 h 49"/>
              <a:gd name="T4" fmla="*/ 2147483647 w 40"/>
              <a:gd name="T5" fmla="*/ 2147483647 h 49"/>
              <a:gd name="T6" fmla="*/ 0 w 40"/>
              <a:gd name="T7" fmla="*/ 2147483647 h 49"/>
              <a:gd name="T8" fmla="*/ 0 w 40"/>
              <a:gd name="T9" fmla="*/ 2147483647 h 49"/>
              <a:gd name="T10" fmla="*/ 0 w 40"/>
              <a:gd name="T11" fmla="*/ 2147483647 h 49"/>
              <a:gd name="T12" fmla="*/ 0 w 40"/>
              <a:gd name="T13" fmla="*/ 2147483647 h 49"/>
              <a:gd name="T14" fmla="*/ 0 w 40"/>
              <a:gd name="T15" fmla="*/ 2147483647 h 49"/>
              <a:gd name="T16" fmla="*/ 2147483647 w 40"/>
              <a:gd name="T17" fmla="*/ 2147483647 h 49"/>
              <a:gd name="T18" fmla="*/ 2147483647 w 40"/>
              <a:gd name="T19" fmla="*/ 2147483647 h 49"/>
              <a:gd name="T20" fmla="*/ 2147483647 w 40"/>
              <a:gd name="T21" fmla="*/ 2147483647 h 49"/>
              <a:gd name="T22" fmla="*/ 2147483647 w 40"/>
              <a:gd name="T23" fmla="*/ 2147483647 h 49"/>
              <a:gd name="T24" fmla="*/ 2147483647 w 40"/>
              <a:gd name="T25" fmla="*/ 2147483647 h 49"/>
              <a:gd name="T26" fmla="*/ 2147483647 w 40"/>
              <a:gd name="T27" fmla="*/ 2147483647 h 49"/>
              <a:gd name="T28" fmla="*/ 2147483647 w 40"/>
              <a:gd name="T29" fmla="*/ 2147483647 h 49"/>
              <a:gd name="T30" fmla="*/ 2147483647 w 40"/>
              <a:gd name="T31" fmla="*/ 2147483647 h 49"/>
              <a:gd name="T32" fmla="*/ 2147483647 w 40"/>
              <a:gd name="T33" fmla="*/ 2147483647 h 49"/>
              <a:gd name="T34" fmla="*/ 2147483647 w 40"/>
              <a:gd name="T35" fmla="*/ 2147483647 h 49"/>
              <a:gd name="T36" fmla="*/ 2147483647 w 40"/>
              <a:gd name="T37" fmla="*/ 2147483647 h 49"/>
              <a:gd name="T38" fmla="*/ 2147483647 w 40"/>
              <a:gd name="T39" fmla="*/ 2147483647 h 49"/>
              <a:gd name="T40" fmla="*/ 2147483647 w 40"/>
              <a:gd name="T41" fmla="*/ 2147483647 h 49"/>
              <a:gd name="T42" fmla="*/ 2147483647 w 40"/>
              <a:gd name="T43" fmla="*/ 2147483647 h 49"/>
              <a:gd name="T44" fmla="*/ 2147483647 w 40"/>
              <a:gd name="T45" fmla="*/ 2147483647 h 49"/>
              <a:gd name="T46" fmla="*/ 2147483647 w 40"/>
              <a:gd name="T47" fmla="*/ 2147483647 h 49"/>
              <a:gd name="T48" fmla="*/ 2147483647 w 40"/>
              <a:gd name="T49" fmla="*/ 2147483647 h 49"/>
              <a:gd name="T50" fmla="*/ 2147483647 w 40"/>
              <a:gd name="T51" fmla="*/ 2147483647 h 49"/>
              <a:gd name="T52" fmla="*/ 2147483647 w 40"/>
              <a:gd name="T53" fmla="*/ 2147483647 h 49"/>
              <a:gd name="T54" fmla="*/ 2147483647 w 40"/>
              <a:gd name="T55" fmla="*/ 2147483647 h 49"/>
              <a:gd name="T56" fmla="*/ 2147483647 w 40"/>
              <a:gd name="T57" fmla="*/ 2147483647 h 49"/>
              <a:gd name="T58" fmla="*/ 2147483647 w 40"/>
              <a:gd name="T59" fmla="*/ 2147483647 h 49"/>
              <a:gd name="T60" fmla="*/ 2147483647 w 40"/>
              <a:gd name="T61" fmla="*/ 2147483647 h 49"/>
              <a:gd name="T62" fmla="*/ 2147483647 w 40"/>
              <a:gd name="T63" fmla="*/ 2147483647 h 49"/>
              <a:gd name="T64" fmla="*/ 2147483647 w 40"/>
              <a:gd name="T65" fmla="*/ 2147483647 h 49"/>
              <a:gd name="T66" fmla="*/ 2147483647 w 40"/>
              <a:gd name="T67" fmla="*/ 2147483647 h 49"/>
              <a:gd name="T68" fmla="*/ 2147483647 w 40"/>
              <a:gd name="T69" fmla="*/ 2147483647 h 49"/>
              <a:gd name="T70" fmla="*/ 2147483647 w 40"/>
              <a:gd name="T71" fmla="*/ 2147483647 h 49"/>
              <a:gd name="T72" fmla="*/ 2147483647 w 40"/>
              <a:gd name="T73" fmla="*/ 2147483647 h 49"/>
              <a:gd name="T74" fmla="*/ 2147483647 w 40"/>
              <a:gd name="T75" fmla="*/ 2147483647 h 49"/>
              <a:gd name="T76" fmla="*/ 2147483647 w 40"/>
              <a:gd name="T77" fmla="*/ 2147483647 h 49"/>
              <a:gd name="T78" fmla="*/ 2147483647 w 40"/>
              <a:gd name="T79" fmla="*/ 2147483647 h 49"/>
              <a:gd name="T80" fmla="*/ 2147483647 w 40"/>
              <a:gd name="T81" fmla="*/ 2147483647 h 49"/>
              <a:gd name="T82" fmla="*/ 2147483647 w 40"/>
              <a:gd name="T83" fmla="*/ 0 h 49"/>
              <a:gd name="T84" fmla="*/ 2147483647 w 40"/>
              <a:gd name="T85" fmla="*/ 2147483647 h 49"/>
              <a:gd name="T86" fmla="*/ 2147483647 w 40"/>
              <a:gd name="T87" fmla="*/ 2147483647 h 49"/>
              <a:gd name="T88" fmla="*/ 2147483647 w 40"/>
              <a:gd name="T89" fmla="*/ 2147483647 h 49"/>
              <a:gd name="T90" fmla="*/ 2147483647 w 40"/>
              <a:gd name="T91" fmla="*/ 2147483647 h 49"/>
              <a:gd name="T92" fmla="*/ 2147483647 w 40"/>
              <a:gd name="T93" fmla="*/ 2147483647 h 49"/>
              <a:gd name="T94" fmla="*/ 2147483647 w 40"/>
              <a:gd name="T95" fmla="*/ 2147483647 h 49"/>
              <a:gd name="T96" fmla="*/ 2147483647 w 4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49"/>
              <a:gd name="T149" fmla="*/ 40 w 4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49">
                <a:moveTo>
                  <a:pt x="4" y="19"/>
                </a:moveTo>
                <a:lnTo>
                  <a:pt x="3" y="21"/>
                </a:lnTo>
                <a:lnTo>
                  <a:pt x="1" y="22"/>
                </a:lnTo>
                <a:lnTo>
                  <a:pt x="0" y="24"/>
                </a:lnTo>
                <a:lnTo>
                  <a:pt x="0" y="25"/>
                </a:lnTo>
                <a:lnTo>
                  <a:pt x="0" y="27"/>
                </a:lnTo>
                <a:lnTo>
                  <a:pt x="0" y="28"/>
                </a:lnTo>
                <a:lnTo>
                  <a:pt x="0" y="29"/>
                </a:lnTo>
                <a:lnTo>
                  <a:pt x="1" y="31"/>
                </a:lnTo>
                <a:lnTo>
                  <a:pt x="3" y="32"/>
                </a:lnTo>
                <a:lnTo>
                  <a:pt x="4" y="35"/>
                </a:lnTo>
                <a:lnTo>
                  <a:pt x="4" y="37"/>
                </a:lnTo>
                <a:lnTo>
                  <a:pt x="4" y="40"/>
                </a:lnTo>
                <a:lnTo>
                  <a:pt x="6" y="43"/>
                </a:lnTo>
                <a:lnTo>
                  <a:pt x="6" y="44"/>
                </a:lnTo>
                <a:lnTo>
                  <a:pt x="7" y="46"/>
                </a:lnTo>
                <a:lnTo>
                  <a:pt x="9" y="47"/>
                </a:lnTo>
                <a:lnTo>
                  <a:pt x="13" y="49"/>
                </a:lnTo>
                <a:lnTo>
                  <a:pt x="17" y="49"/>
                </a:lnTo>
                <a:lnTo>
                  <a:pt x="22" y="46"/>
                </a:lnTo>
                <a:lnTo>
                  <a:pt x="25" y="43"/>
                </a:lnTo>
                <a:lnTo>
                  <a:pt x="29" y="38"/>
                </a:lnTo>
                <a:lnTo>
                  <a:pt x="32" y="32"/>
                </a:lnTo>
                <a:lnTo>
                  <a:pt x="35" y="28"/>
                </a:lnTo>
                <a:lnTo>
                  <a:pt x="38" y="24"/>
                </a:lnTo>
                <a:lnTo>
                  <a:pt x="40" y="22"/>
                </a:lnTo>
                <a:lnTo>
                  <a:pt x="40" y="19"/>
                </a:lnTo>
                <a:lnTo>
                  <a:pt x="40" y="18"/>
                </a:lnTo>
                <a:lnTo>
                  <a:pt x="38" y="16"/>
                </a:lnTo>
                <a:lnTo>
                  <a:pt x="37" y="15"/>
                </a:lnTo>
                <a:lnTo>
                  <a:pt x="35" y="13"/>
                </a:lnTo>
                <a:lnTo>
                  <a:pt x="35" y="12"/>
                </a:lnTo>
                <a:lnTo>
                  <a:pt x="35" y="9"/>
                </a:lnTo>
                <a:lnTo>
                  <a:pt x="35" y="7"/>
                </a:lnTo>
                <a:lnTo>
                  <a:pt x="37" y="6"/>
                </a:lnTo>
                <a:lnTo>
                  <a:pt x="37" y="4"/>
                </a:lnTo>
                <a:lnTo>
                  <a:pt x="37" y="3"/>
                </a:lnTo>
                <a:lnTo>
                  <a:pt x="37" y="1"/>
                </a:lnTo>
                <a:lnTo>
                  <a:pt x="31" y="0"/>
                </a:lnTo>
                <a:lnTo>
                  <a:pt x="25" y="1"/>
                </a:lnTo>
                <a:lnTo>
                  <a:pt x="22" y="1"/>
                </a:lnTo>
                <a:lnTo>
                  <a:pt x="17" y="4"/>
                </a:lnTo>
                <a:lnTo>
                  <a:pt x="14" y="7"/>
                </a:lnTo>
                <a:lnTo>
                  <a:pt x="10" y="12"/>
                </a:lnTo>
                <a:lnTo>
                  <a:pt x="7" y="16"/>
                </a:lnTo>
                <a:lnTo>
                  <a:pt x="4" y="19"/>
                </a:lnTo>
              </a:path>
            </a:pathLst>
          </a:custGeom>
          <a:solidFill>
            <a:srgbClr val="FFFF00"/>
          </a:solidFill>
          <a:ln w="4763">
            <a:solidFill>
              <a:srgbClr val="990000"/>
            </a:solidFill>
            <a:round/>
            <a:headEnd/>
            <a:tailEnd/>
          </a:ln>
        </p:spPr>
        <p:txBody>
          <a:bodyPr/>
          <a:lstStyle/>
          <a:p>
            <a:endParaRPr lang="en-US"/>
          </a:p>
        </p:txBody>
      </p:sp>
      <p:sp>
        <p:nvSpPr>
          <p:cNvPr id="53438" name="Freeform 189"/>
          <p:cNvSpPr>
            <a:spLocks/>
          </p:cNvSpPr>
          <p:nvPr/>
        </p:nvSpPr>
        <p:spPr bwMode="auto">
          <a:xfrm>
            <a:off x="6249989" y="4287839"/>
            <a:ext cx="114300" cy="88900"/>
          </a:xfrm>
          <a:custGeom>
            <a:avLst/>
            <a:gdLst>
              <a:gd name="T0" fmla="*/ 2147483647 w 81"/>
              <a:gd name="T1" fmla="*/ 2147483647 h 56"/>
              <a:gd name="T2" fmla="*/ 2147483647 w 81"/>
              <a:gd name="T3" fmla="*/ 2147483647 h 56"/>
              <a:gd name="T4" fmla="*/ 2147483647 w 81"/>
              <a:gd name="T5" fmla="*/ 2147483647 h 56"/>
              <a:gd name="T6" fmla="*/ 2147483647 w 81"/>
              <a:gd name="T7" fmla="*/ 2147483647 h 56"/>
              <a:gd name="T8" fmla="*/ 2147483647 w 81"/>
              <a:gd name="T9" fmla="*/ 2147483647 h 56"/>
              <a:gd name="T10" fmla="*/ 2147483647 w 81"/>
              <a:gd name="T11" fmla="*/ 2147483647 h 56"/>
              <a:gd name="T12" fmla="*/ 2147483647 w 81"/>
              <a:gd name="T13" fmla="*/ 2147483647 h 56"/>
              <a:gd name="T14" fmla="*/ 2147483647 w 81"/>
              <a:gd name="T15" fmla="*/ 2147483647 h 56"/>
              <a:gd name="T16" fmla="*/ 2147483647 w 81"/>
              <a:gd name="T17" fmla="*/ 2147483647 h 56"/>
              <a:gd name="T18" fmla="*/ 2147483647 w 81"/>
              <a:gd name="T19" fmla="*/ 2147483647 h 56"/>
              <a:gd name="T20" fmla="*/ 2147483647 w 81"/>
              <a:gd name="T21" fmla="*/ 2147483647 h 56"/>
              <a:gd name="T22" fmla="*/ 2147483647 w 81"/>
              <a:gd name="T23" fmla="*/ 2147483647 h 56"/>
              <a:gd name="T24" fmla="*/ 2147483647 w 81"/>
              <a:gd name="T25" fmla="*/ 2147483647 h 56"/>
              <a:gd name="T26" fmla="*/ 2147483647 w 81"/>
              <a:gd name="T27" fmla="*/ 2147483647 h 56"/>
              <a:gd name="T28" fmla="*/ 2147483647 w 81"/>
              <a:gd name="T29" fmla="*/ 2147483647 h 56"/>
              <a:gd name="T30" fmla="*/ 2147483647 w 81"/>
              <a:gd name="T31" fmla="*/ 2147483647 h 56"/>
              <a:gd name="T32" fmla="*/ 2147483647 w 81"/>
              <a:gd name="T33" fmla="*/ 2147483647 h 56"/>
              <a:gd name="T34" fmla="*/ 2147483647 w 81"/>
              <a:gd name="T35" fmla="*/ 2147483647 h 56"/>
              <a:gd name="T36" fmla="*/ 2147483647 w 81"/>
              <a:gd name="T37" fmla="*/ 2147483647 h 56"/>
              <a:gd name="T38" fmla="*/ 2147483647 w 81"/>
              <a:gd name="T39" fmla="*/ 2147483647 h 56"/>
              <a:gd name="T40" fmla="*/ 2147483647 w 81"/>
              <a:gd name="T41" fmla="*/ 2147483647 h 56"/>
              <a:gd name="T42" fmla="*/ 2147483647 w 81"/>
              <a:gd name="T43" fmla="*/ 2147483647 h 56"/>
              <a:gd name="T44" fmla="*/ 2147483647 w 81"/>
              <a:gd name="T45" fmla="*/ 2147483647 h 56"/>
              <a:gd name="T46" fmla="*/ 2147483647 w 81"/>
              <a:gd name="T47" fmla="*/ 2147483647 h 56"/>
              <a:gd name="T48" fmla="*/ 2147483647 w 81"/>
              <a:gd name="T49" fmla="*/ 2147483647 h 56"/>
              <a:gd name="T50" fmla="*/ 2147483647 w 81"/>
              <a:gd name="T51" fmla="*/ 2147483647 h 56"/>
              <a:gd name="T52" fmla="*/ 2147483647 w 81"/>
              <a:gd name="T53" fmla="*/ 2147483647 h 56"/>
              <a:gd name="T54" fmla="*/ 2147483647 w 81"/>
              <a:gd name="T55" fmla="*/ 2147483647 h 56"/>
              <a:gd name="T56" fmla="*/ 2147483647 w 81"/>
              <a:gd name="T57" fmla="*/ 2147483647 h 56"/>
              <a:gd name="T58" fmla="*/ 2147483647 w 81"/>
              <a:gd name="T59" fmla="*/ 2147483647 h 56"/>
              <a:gd name="T60" fmla="*/ 2147483647 w 81"/>
              <a:gd name="T61" fmla="*/ 2147483647 h 56"/>
              <a:gd name="T62" fmla="*/ 2147483647 w 81"/>
              <a:gd name="T63" fmla="*/ 2147483647 h 56"/>
              <a:gd name="T64" fmla="*/ 2147483647 w 81"/>
              <a:gd name="T65" fmla="*/ 2147483647 h 56"/>
              <a:gd name="T66" fmla="*/ 2147483647 w 81"/>
              <a:gd name="T67" fmla="*/ 2147483647 h 56"/>
              <a:gd name="T68" fmla="*/ 2147483647 w 81"/>
              <a:gd name="T69" fmla="*/ 2147483647 h 56"/>
              <a:gd name="T70" fmla="*/ 2147483647 w 81"/>
              <a:gd name="T71" fmla="*/ 2147483647 h 56"/>
              <a:gd name="T72" fmla="*/ 2147483647 w 81"/>
              <a:gd name="T73" fmla="*/ 2147483647 h 56"/>
              <a:gd name="T74" fmla="*/ 2147483647 w 81"/>
              <a:gd name="T75" fmla="*/ 2147483647 h 56"/>
              <a:gd name="T76" fmla="*/ 2147483647 w 81"/>
              <a:gd name="T77" fmla="*/ 2147483647 h 56"/>
              <a:gd name="T78" fmla="*/ 2147483647 w 81"/>
              <a:gd name="T79" fmla="*/ 2147483647 h 56"/>
              <a:gd name="T80" fmla="*/ 2147483647 w 81"/>
              <a:gd name="T81" fmla="*/ 2147483647 h 56"/>
              <a:gd name="T82" fmla="*/ 2147483647 w 81"/>
              <a:gd name="T83" fmla="*/ 2147483647 h 56"/>
              <a:gd name="T84" fmla="*/ 2147483647 w 81"/>
              <a:gd name="T85" fmla="*/ 2147483647 h 56"/>
              <a:gd name="T86" fmla="*/ 2147483647 w 81"/>
              <a:gd name="T87" fmla="*/ 2147483647 h 56"/>
              <a:gd name="T88" fmla="*/ 2147483647 w 81"/>
              <a:gd name="T89" fmla="*/ 0 h 56"/>
              <a:gd name="T90" fmla="*/ 2147483647 w 81"/>
              <a:gd name="T91" fmla="*/ 0 h 56"/>
              <a:gd name="T92" fmla="*/ 2147483647 w 81"/>
              <a:gd name="T93" fmla="*/ 2147483647 h 56"/>
              <a:gd name="T94" fmla="*/ 2147483647 w 81"/>
              <a:gd name="T95" fmla="*/ 2147483647 h 56"/>
              <a:gd name="T96" fmla="*/ 0 w 81"/>
              <a:gd name="T97" fmla="*/ 2147483647 h 56"/>
              <a:gd name="T98" fmla="*/ 0 w 81"/>
              <a:gd name="T99" fmla="*/ 2147483647 h 56"/>
              <a:gd name="T100" fmla="*/ 2147483647 w 81"/>
              <a:gd name="T101" fmla="*/ 2147483647 h 56"/>
              <a:gd name="T102" fmla="*/ 2147483647 w 81"/>
              <a:gd name="T103" fmla="*/ 2147483647 h 56"/>
              <a:gd name="T104" fmla="*/ 2147483647 w 81"/>
              <a:gd name="T105" fmla="*/ 2147483647 h 56"/>
              <a:gd name="T106" fmla="*/ 2147483647 w 81"/>
              <a:gd name="T107" fmla="*/ 2147483647 h 56"/>
              <a:gd name="T108" fmla="*/ 2147483647 w 81"/>
              <a:gd name="T109" fmla="*/ 2147483647 h 56"/>
              <a:gd name="T110" fmla="*/ 2147483647 w 81"/>
              <a:gd name="T111" fmla="*/ 2147483647 h 56"/>
              <a:gd name="T112" fmla="*/ 2147483647 w 81"/>
              <a:gd name="T113" fmla="*/ 2147483647 h 5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1"/>
              <a:gd name="T172" fmla="*/ 0 h 56"/>
              <a:gd name="T173" fmla="*/ 81 w 81"/>
              <a:gd name="T174" fmla="*/ 56 h 5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1" h="56">
                <a:moveTo>
                  <a:pt x="22" y="24"/>
                </a:moveTo>
                <a:lnTo>
                  <a:pt x="23" y="25"/>
                </a:lnTo>
                <a:lnTo>
                  <a:pt x="25" y="27"/>
                </a:lnTo>
                <a:lnTo>
                  <a:pt x="26" y="28"/>
                </a:lnTo>
                <a:lnTo>
                  <a:pt x="29" y="30"/>
                </a:lnTo>
                <a:lnTo>
                  <a:pt x="31" y="30"/>
                </a:lnTo>
                <a:lnTo>
                  <a:pt x="32" y="31"/>
                </a:lnTo>
                <a:lnTo>
                  <a:pt x="32" y="33"/>
                </a:lnTo>
                <a:lnTo>
                  <a:pt x="34" y="34"/>
                </a:lnTo>
                <a:lnTo>
                  <a:pt x="35" y="40"/>
                </a:lnTo>
                <a:lnTo>
                  <a:pt x="40" y="45"/>
                </a:lnTo>
                <a:lnTo>
                  <a:pt x="44" y="48"/>
                </a:lnTo>
                <a:lnTo>
                  <a:pt x="50" y="49"/>
                </a:lnTo>
                <a:lnTo>
                  <a:pt x="56" y="50"/>
                </a:lnTo>
                <a:lnTo>
                  <a:pt x="62" y="52"/>
                </a:lnTo>
                <a:lnTo>
                  <a:pt x="68" y="53"/>
                </a:lnTo>
                <a:lnTo>
                  <a:pt x="72" y="56"/>
                </a:lnTo>
                <a:lnTo>
                  <a:pt x="75" y="53"/>
                </a:lnTo>
                <a:lnTo>
                  <a:pt x="78" y="49"/>
                </a:lnTo>
                <a:lnTo>
                  <a:pt x="80" y="46"/>
                </a:lnTo>
                <a:lnTo>
                  <a:pt x="80" y="43"/>
                </a:lnTo>
                <a:lnTo>
                  <a:pt x="81" y="40"/>
                </a:lnTo>
                <a:lnTo>
                  <a:pt x="81" y="37"/>
                </a:lnTo>
                <a:lnTo>
                  <a:pt x="81" y="33"/>
                </a:lnTo>
                <a:lnTo>
                  <a:pt x="81" y="28"/>
                </a:lnTo>
                <a:lnTo>
                  <a:pt x="81" y="27"/>
                </a:lnTo>
                <a:lnTo>
                  <a:pt x="81" y="25"/>
                </a:lnTo>
                <a:lnTo>
                  <a:pt x="80" y="24"/>
                </a:lnTo>
                <a:lnTo>
                  <a:pt x="80" y="22"/>
                </a:lnTo>
                <a:lnTo>
                  <a:pt x="78" y="22"/>
                </a:lnTo>
                <a:lnTo>
                  <a:pt x="77" y="21"/>
                </a:lnTo>
                <a:lnTo>
                  <a:pt x="75" y="19"/>
                </a:lnTo>
                <a:lnTo>
                  <a:pt x="74" y="19"/>
                </a:lnTo>
                <a:lnTo>
                  <a:pt x="71" y="18"/>
                </a:lnTo>
                <a:lnTo>
                  <a:pt x="66" y="16"/>
                </a:lnTo>
                <a:lnTo>
                  <a:pt x="63" y="15"/>
                </a:lnTo>
                <a:lnTo>
                  <a:pt x="60" y="12"/>
                </a:lnTo>
                <a:lnTo>
                  <a:pt x="59" y="9"/>
                </a:lnTo>
                <a:lnTo>
                  <a:pt x="56" y="8"/>
                </a:lnTo>
                <a:lnTo>
                  <a:pt x="53" y="6"/>
                </a:lnTo>
                <a:lnTo>
                  <a:pt x="50" y="5"/>
                </a:lnTo>
                <a:lnTo>
                  <a:pt x="44" y="3"/>
                </a:lnTo>
                <a:lnTo>
                  <a:pt x="38" y="3"/>
                </a:lnTo>
                <a:lnTo>
                  <a:pt x="31" y="2"/>
                </a:lnTo>
                <a:lnTo>
                  <a:pt x="23" y="0"/>
                </a:lnTo>
                <a:lnTo>
                  <a:pt x="16" y="0"/>
                </a:lnTo>
                <a:lnTo>
                  <a:pt x="9" y="2"/>
                </a:lnTo>
                <a:lnTo>
                  <a:pt x="3" y="2"/>
                </a:lnTo>
                <a:lnTo>
                  <a:pt x="0" y="5"/>
                </a:lnTo>
                <a:lnTo>
                  <a:pt x="0" y="6"/>
                </a:lnTo>
                <a:lnTo>
                  <a:pt x="1" y="8"/>
                </a:lnTo>
                <a:lnTo>
                  <a:pt x="4" y="10"/>
                </a:lnTo>
                <a:lnTo>
                  <a:pt x="9" y="15"/>
                </a:lnTo>
                <a:lnTo>
                  <a:pt x="13" y="18"/>
                </a:lnTo>
                <a:lnTo>
                  <a:pt x="18" y="21"/>
                </a:lnTo>
                <a:lnTo>
                  <a:pt x="20" y="22"/>
                </a:lnTo>
                <a:lnTo>
                  <a:pt x="22" y="2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9" name="Freeform 190"/>
          <p:cNvSpPr>
            <a:spLocks/>
          </p:cNvSpPr>
          <p:nvPr/>
        </p:nvSpPr>
        <p:spPr bwMode="auto">
          <a:xfrm>
            <a:off x="6249989" y="4287839"/>
            <a:ext cx="114300" cy="88900"/>
          </a:xfrm>
          <a:custGeom>
            <a:avLst/>
            <a:gdLst>
              <a:gd name="T0" fmla="*/ 2147483647 w 81"/>
              <a:gd name="T1" fmla="*/ 2147483647 h 56"/>
              <a:gd name="T2" fmla="*/ 2147483647 w 81"/>
              <a:gd name="T3" fmla="*/ 2147483647 h 56"/>
              <a:gd name="T4" fmla="*/ 2147483647 w 81"/>
              <a:gd name="T5" fmla="*/ 2147483647 h 56"/>
              <a:gd name="T6" fmla="*/ 2147483647 w 81"/>
              <a:gd name="T7" fmla="*/ 2147483647 h 56"/>
              <a:gd name="T8" fmla="*/ 2147483647 w 81"/>
              <a:gd name="T9" fmla="*/ 2147483647 h 56"/>
              <a:gd name="T10" fmla="*/ 2147483647 w 81"/>
              <a:gd name="T11" fmla="*/ 2147483647 h 56"/>
              <a:gd name="T12" fmla="*/ 2147483647 w 81"/>
              <a:gd name="T13" fmla="*/ 2147483647 h 56"/>
              <a:gd name="T14" fmla="*/ 2147483647 w 81"/>
              <a:gd name="T15" fmla="*/ 2147483647 h 56"/>
              <a:gd name="T16" fmla="*/ 2147483647 w 81"/>
              <a:gd name="T17" fmla="*/ 2147483647 h 56"/>
              <a:gd name="T18" fmla="*/ 2147483647 w 81"/>
              <a:gd name="T19" fmla="*/ 2147483647 h 56"/>
              <a:gd name="T20" fmla="*/ 2147483647 w 81"/>
              <a:gd name="T21" fmla="*/ 2147483647 h 56"/>
              <a:gd name="T22" fmla="*/ 2147483647 w 81"/>
              <a:gd name="T23" fmla="*/ 2147483647 h 56"/>
              <a:gd name="T24" fmla="*/ 2147483647 w 81"/>
              <a:gd name="T25" fmla="*/ 2147483647 h 56"/>
              <a:gd name="T26" fmla="*/ 2147483647 w 81"/>
              <a:gd name="T27" fmla="*/ 2147483647 h 56"/>
              <a:gd name="T28" fmla="*/ 2147483647 w 81"/>
              <a:gd name="T29" fmla="*/ 2147483647 h 56"/>
              <a:gd name="T30" fmla="*/ 2147483647 w 81"/>
              <a:gd name="T31" fmla="*/ 2147483647 h 56"/>
              <a:gd name="T32" fmla="*/ 2147483647 w 81"/>
              <a:gd name="T33" fmla="*/ 2147483647 h 56"/>
              <a:gd name="T34" fmla="*/ 2147483647 w 81"/>
              <a:gd name="T35" fmla="*/ 2147483647 h 56"/>
              <a:gd name="T36" fmla="*/ 2147483647 w 81"/>
              <a:gd name="T37" fmla="*/ 2147483647 h 56"/>
              <a:gd name="T38" fmla="*/ 2147483647 w 81"/>
              <a:gd name="T39" fmla="*/ 2147483647 h 56"/>
              <a:gd name="T40" fmla="*/ 2147483647 w 81"/>
              <a:gd name="T41" fmla="*/ 2147483647 h 56"/>
              <a:gd name="T42" fmla="*/ 2147483647 w 81"/>
              <a:gd name="T43" fmla="*/ 2147483647 h 56"/>
              <a:gd name="T44" fmla="*/ 2147483647 w 81"/>
              <a:gd name="T45" fmla="*/ 2147483647 h 56"/>
              <a:gd name="T46" fmla="*/ 2147483647 w 81"/>
              <a:gd name="T47" fmla="*/ 2147483647 h 56"/>
              <a:gd name="T48" fmla="*/ 2147483647 w 81"/>
              <a:gd name="T49" fmla="*/ 2147483647 h 56"/>
              <a:gd name="T50" fmla="*/ 2147483647 w 81"/>
              <a:gd name="T51" fmla="*/ 2147483647 h 56"/>
              <a:gd name="T52" fmla="*/ 2147483647 w 81"/>
              <a:gd name="T53" fmla="*/ 2147483647 h 56"/>
              <a:gd name="T54" fmla="*/ 2147483647 w 81"/>
              <a:gd name="T55" fmla="*/ 2147483647 h 56"/>
              <a:gd name="T56" fmla="*/ 2147483647 w 81"/>
              <a:gd name="T57" fmla="*/ 2147483647 h 56"/>
              <a:gd name="T58" fmla="*/ 2147483647 w 81"/>
              <a:gd name="T59" fmla="*/ 2147483647 h 56"/>
              <a:gd name="T60" fmla="*/ 2147483647 w 81"/>
              <a:gd name="T61" fmla="*/ 2147483647 h 56"/>
              <a:gd name="T62" fmla="*/ 2147483647 w 81"/>
              <a:gd name="T63" fmla="*/ 2147483647 h 56"/>
              <a:gd name="T64" fmla="*/ 2147483647 w 81"/>
              <a:gd name="T65" fmla="*/ 2147483647 h 56"/>
              <a:gd name="T66" fmla="*/ 2147483647 w 81"/>
              <a:gd name="T67" fmla="*/ 2147483647 h 56"/>
              <a:gd name="T68" fmla="*/ 2147483647 w 81"/>
              <a:gd name="T69" fmla="*/ 2147483647 h 56"/>
              <a:gd name="T70" fmla="*/ 2147483647 w 81"/>
              <a:gd name="T71" fmla="*/ 2147483647 h 56"/>
              <a:gd name="T72" fmla="*/ 2147483647 w 81"/>
              <a:gd name="T73" fmla="*/ 2147483647 h 56"/>
              <a:gd name="T74" fmla="*/ 2147483647 w 81"/>
              <a:gd name="T75" fmla="*/ 2147483647 h 56"/>
              <a:gd name="T76" fmla="*/ 2147483647 w 81"/>
              <a:gd name="T77" fmla="*/ 2147483647 h 56"/>
              <a:gd name="T78" fmla="*/ 2147483647 w 81"/>
              <a:gd name="T79" fmla="*/ 2147483647 h 56"/>
              <a:gd name="T80" fmla="*/ 2147483647 w 81"/>
              <a:gd name="T81" fmla="*/ 2147483647 h 56"/>
              <a:gd name="T82" fmla="*/ 2147483647 w 81"/>
              <a:gd name="T83" fmla="*/ 2147483647 h 56"/>
              <a:gd name="T84" fmla="*/ 2147483647 w 81"/>
              <a:gd name="T85" fmla="*/ 2147483647 h 56"/>
              <a:gd name="T86" fmla="*/ 2147483647 w 81"/>
              <a:gd name="T87" fmla="*/ 2147483647 h 56"/>
              <a:gd name="T88" fmla="*/ 2147483647 w 81"/>
              <a:gd name="T89" fmla="*/ 0 h 56"/>
              <a:gd name="T90" fmla="*/ 2147483647 w 81"/>
              <a:gd name="T91" fmla="*/ 0 h 56"/>
              <a:gd name="T92" fmla="*/ 2147483647 w 81"/>
              <a:gd name="T93" fmla="*/ 2147483647 h 56"/>
              <a:gd name="T94" fmla="*/ 2147483647 w 81"/>
              <a:gd name="T95" fmla="*/ 2147483647 h 56"/>
              <a:gd name="T96" fmla="*/ 0 w 81"/>
              <a:gd name="T97" fmla="*/ 2147483647 h 56"/>
              <a:gd name="T98" fmla="*/ 0 w 81"/>
              <a:gd name="T99" fmla="*/ 2147483647 h 56"/>
              <a:gd name="T100" fmla="*/ 2147483647 w 81"/>
              <a:gd name="T101" fmla="*/ 2147483647 h 56"/>
              <a:gd name="T102" fmla="*/ 2147483647 w 81"/>
              <a:gd name="T103" fmla="*/ 2147483647 h 56"/>
              <a:gd name="T104" fmla="*/ 2147483647 w 81"/>
              <a:gd name="T105" fmla="*/ 2147483647 h 56"/>
              <a:gd name="T106" fmla="*/ 2147483647 w 81"/>
              <a:gd name="T107" fmla="*/ 2147483647 h 56"/>
              <a:gd name="T108" fmla="*/ 2147483647 w 81"/>
              <a:gd name="T109" fmla="*/ 2147483647 h 56"/>
              <a:gd name="T110" fmla="*/ 2147483647 w 81"/>
              <a:gd name="T111" fmla="*/ 2147483647 h 56"/>
              <a:gd name="T112" fmla="*/ 2147483647 w 81"/>
              <a:gd name="T113" fmla="*/ 2147483647 h 5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1"/>
              <a:gd name="T172" fmla="*/ 0 h 56"/>
              <a:gd name="T173" fmla="*/ 81 w 81"/>
              <a:gd name="T174" fmla="*/ 56 h 5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1" h="56">
                <a:moveTo>
                  <a:pt x="22" y="24"/>
                </a:moveTo>
                <a:lnTo>
                  <a:pt x="23" y="25"/>
                </a:lnTo>
                <a:lnTo>
                  <a:pt x="25" y="27"/>
                </a:lnTo>
                <a:lnTo>
                  <a:pt x="26" y="28"/>
                </a:lnTo>
                <a:lnTo>
                  <a:pt x="29" y="30"/>
                </a:lnTo>
                <a:lnTo>
                  <a:pt x="31" y="30"/>
                </a:lnTo>
                <a:lnTo>
                  <a:pt x="32" y="31"/>
                </a:lnTo>
                <a:lnTo>
                  <a:pt x="32" y="33"/>
                </a:lnTo>
                <a:lnTo>
                  <a:pt x="34" y="34"/>
                </a:lnTo>
                <a:lnTo>
                  <a:pt x="35" y="40"/>
                </a:lnTo>
                <a:lnTo>
                  <a:pt x="40" y="45"/>
                </a:lnTo>
                <a:lnTo>
                  <a:pt x="44" y="48"/>
                </a:lnTo>
                <a:lnTo>
                  <a:pt x="50" y="49"/>
                </a:lnTo>
                <a:lnTo>
                  <a:pt x="56" y="50"/>
                </a:lnTo>
                <a:lnTo>
                  <a:pt x="62" y="52"/>
                </a:lnTo>
                <a:lnTo>
                  <a:pt x="68" y="53"/>
                </a:lnTo>
                <a:lnTo>
                  <a:pt x="72" y="56"/>
                </a:lnTo>
                <a:lnTo>
                  <a:pt x="75" y="53"/>
                </a:lnTo>
                <a:lnTo>
                  <a:pt x="78" y="49"/>
                </a:lnTo>
                <a:lnTo>
                  <a:pt x="80" y="46"/>
                </a:lnTo>
                <a:lnTo>
                  <a:pt x="80" y="43"/>
                </a:lnTo>
                <a:lnTo>
                  <a:pt x="81" y="40"/>
                </a:lnTo>
                <a:lnTo>
                  <a:pt x="81" y="37"/>
                </a:lnTo>
                <a:lnTo>
                  <a:pt x="81" y="33"/>
                </a:lnTo>
                <a:lnTo>
                  <a:pt x="81" y="28"/>
                </a:lnTo>
                <a:lnTo>
                  <a:pt x="81" y="27"/>
                </a:lnTo>
                <a:lnTo>
                  <a:pt x="81" y="25"/>
                </a:lnTo>
                <a:lnTo>
                  <a:pt x="80" y="24"/>
                </a:lnTo>
                <a:lnTo>
                  <a:pt x="80" y="22"/>
                </a:lnTo>
                <a:lnTo>
                  <a:pt x="78" y="22"/>
                </a:lnTo>
                <a:lnTo>
                  <a:pt x="77" y="21"/>
                </a:lnTo>
                <a:lnTo>
                  <a:pt x="75" y="19"/>
                </a:lnTo>
                <a:lnTo>
                  <a:pt x="74" y="19"/>
                </a:lnTo>
                <a:lnTo>
                  <a:pt x="71" y="18"/>
                </a:lnTo>
                <a:lnTo>
                  <a:pt x="66" y="16"/>
                </a:lnTo>
                <a:lnTo>
                  <a:pt x="63" y="15"/>
                </a:lnTo>
                <a:lnTo>
                  <a:pt x="60" y="12"/>
                </a:lnTo>
                <a:lnTo>
                  <a:pt x="59" y="9"/>
                </a:lnTo>
                <a:lnTo>
                  <a:pt x="56" y="8"/>
                </a:lnTo>
                <a:lnTo>
                  <a:pt x="53" y="6"/>
                </a:lnTo>
                <a:lnTo>
                  <a:pt x="50" y="5"/>
                </a:lnTo>
                <a:lnTo>
                  <a:pt x="44" y="3"/>
                </a:lnTo>
                <a:lnTo>
                  <a:pt x="38" y="3"/>
                </a:lnTo>
                <a:lnTo>
                  <a:pt x="31" y="2"/>
                </a:lnTo>
                <a:lnTo>
                  <a:pt x="23" y="0"/>
                </a:lnTo>
                <a:lnTo>
                  <a:pt x="16" y="0"/>
                </a:lnTo>
                <a:lnTo>
                  <a:pt x="9" y="2"/>
                </a:lnTo>
                <a:lnTo>
                  <a:pt x="3" y="2"/>
                </a:lnTo>
                <a:lnTo>
                  <a:pt x="0" y="5"/>
                </a:lnTo>
                <a:lnTo>
                  <a:pt x="0" y="6"/>
                </a:lnTo>
                <a:lnTo>
                  <a:pt x="1" y="8"/>
                </a:lnTo>
                <a:lnTo>
                  <a:pt x="4" y="10"/>
                </a:lnTo>
                <a:lnTo>
                  <a:pt x="9" y="15"/>
                </a:lnTo>
                <a:lnTo>
                  <a:pt x="13" y="18"/>
                </a:lnTo>
                <a:lnTo>
                  <a:pt x="18" y="21"/>
                </a:lnTo>
                <a:lnTo>
                  <a:pt x="20" y="22"/>
                </a:lnTo>
                <a:lnTo>
                  <a:pt x="22" y="24"/>
                </a:lnTo>
              </a:path>
            </a:pathLst>
          </a:custGeom>
          <a:solidFill>
            <a:srgbClr val="FFFF00"/>
          </a:solidFill>
          <a:ln w="4763">
            <a:solidFill>
              <a:srgbClr val="990000"/>
            </a:solidFill>
            <a:round/>
            <a:headEnd/>
            <a:tailEnd/>
          </a:ln>
        </p:spPr>
        <p:txBody>
          <a:bodyPr/>
          <a:lstStyle/>
          <a:p>
            <a:endParaRPr lang="en-US"/>
          </a:p>
        </p:txBody>
      </p:sp>
      <p:sp>
        <p:nvSpPr>
          <p:cNvPr id="53440" name="Freeform 191"/>
          <p:cNvSpPr>
            <a:spLocks/>
          </p:cNvSpPr>
          <p:nvPr/>
        </p:nvSpPr>
        <p:spPr bwMode="auto">
          <a:xfrm>
            <a:off x="6302377" y="4379914"/>
            <a:ext cx="74613" cy="55563"/>
          </a:xfrm>
          <a:custGeom>
            <a:avLst/>
            <a:gdLst>
              <a:gd name="T0" fmla="*/ 2147483647 w 53"/>
              <a:gd name="T1" fmla="*/ 2147483647 h 35"/>
              <a:gd name="T2" fmla="*/ 2147483647 w 53"/>
              <a:gd name="T3" fmla="*/ 2147483647 h 35"/>
              <a:gd name="T4" fmla="*/ 2147483647 w 53"/>
              <a:gd name="T5" fmla="*/ 2147483647 h 35"/>
              <a:gd name="T6" fmla="*/ 2147483647 w 53"/>
              <a:gd name="T7" fmla="*/ 2147483647 h 35"/>
              <a:gd name="T8" fmla="*/ 2147483647 w 53"/>
              <a:gd name="T9" fmla="*/ 2147483647 h 35"/>
              <a:gd name="T10" fmla="*/ 2147483647 w 53"/>
              <a:gd name="T11" fmla="*/ 2147483647 h 35"/>
              <a:gd name="T12" fmla="*/ 2147483647 w 53"/>
              <a:gd name="T13" fmla="*/ 2147483647 h 35"/>
              <a:gd name="T14" fmla="*/ 2147483647 w 53"/>
              <a:gd name="T15" fmla="*/ 2147483647 h 35"/>
              <a:gd name="T16" fmla="*/ 2147483647 w 53"/>
              <a:gd name="T17" fmla="*/ 2147483647 h 35"/>
              <a:gd name="T18" fmla="*/ 2147483647 w 53"/>
              <a:gd name="T19" fmla="*/ 2147483647 h 35"/>
              <a:gd name="T20" fmla="*/ 2147483647 w 53"/>
              <a:gd name="T21" fmla="*/ 2147483647 h 35"/>
              <a:gd name="T22" fmla="*/ 2147483647 w 53"/>
              <a:gd name="T23" fmla="*/ 2147483647 h 35"/>
              <a:gd name="T24" fmla="*/ 2147483647 w 53"/>
              <a:gd name="T25" fmla="*/ 2147483647 h 35"/>
              <a:gd name="T26" fmla="*/ 2147483647 w 53"/>
              <a:gd name="T27" fmla="*/ 2147483647 h 35"/>
              <a:gd name="T28" fmla="*/ 2147483647 w 53"/>
              <a:gd name="T29" fmla="*/ 2147483647 h 35"/>
              <a:gd name="T30" fmla="*/ 2147483647 w 53"/>
              <a:gd name="T31" fmla="*/ 2147483647 h 35"/>
              <a:gd name="T32" fmla="*/ 2147483647 w 53"/>
              <a:gd name="T33" fmla="*/ 2147483647 h 35"/>
              <a:gd name="T34" fmla="*/ 2147483647 w 53"/>
              <a:gd name="T35" fmla="*/ 2147483647 h 35"/>
              <a:gd name="T36" fmla="*/ 2147483647 w 53"/>
              <a:gd name="T37" fmla="*/ 2147483647 h 35"/>
              <a:gd name="T38" fmla="*/ 2147483647 w 53"/>
              <a:gd name="T39" fmla="*/ 2147483647 h 35"/>
              <a:gd name="T40" fmla="*/ 2147483647 w 53"/>
              <a:gd name="T41" fmla="*/ 2147483647 h 35"/>
              <a:gd name="T42" fmla="*/ 2147483647 w 53"/>
              <a:gd name="T43" fmla="*/ 2147483647 h 35"/>
              <a:gd name="T44" fmla="*/ 2147483647 w 53"/>
              <a:gd name="T45" fmla="*/ 2147483647 h 35"/>
              <a:gd name="T46" fmla="*/ 2147483647 w 53"/>
              <a:gd name="T47" fmla="*/ 2147483647 h 35"/>
              <a:gd name="T48" fmla="*/ 2147483647 w 53"/>
              <a:gd name="T49" fmla="*/ 2147483647 h 35"/>
              <a:gd name="T50" fmla="*/ 2147483647 w 53"/>
              <a:gd name="T51" fmla="*/ 2147483647 h 35"/>
              <a:gd name="T52" fmla="*/ 2147483647 w 53"/>
              <a:gd name="T53" fmla="*/ 2147483647 h 35"/>
              <a:gd name="T54" fmla="*/ 2147483647 w 53"/>
              <a:gd name="T55" fmla="*/ 2147483647 h 35"/>
              <a:gd name="T56" fmla="*/ 2147483647 w 53"/>
              <a:gd name="T57" fmla="*/ 2147483647 h 35"/>
              <a:gd name="T58" fmla="*/ 2147483647 w 53"/>
              <a:gd name="T59" fmla="*/ 2147483647 h 35"/>
              <a:gd name="T60" fmla="*/ 2147483647 w 53"/>
              <a:gd name="T61" fmla="*/ 2147483647 h 35"/>
              <a:gd name="T62" fmla="*/ 2147483647 w 53"/>
              <a:gd name="T63" fmla="*/ 2147483647 h 35"/>
              <a:gd name="T64" fmla="*/ 2147483647 w 53"/>
              <a:gd name="T65" fmla="*/ 2147483647 h 35"/>
              <a:gd name="T66" fmla="*/ 2147483647 w 53"/>
              <a:gd name="T67" fmla="*/ 2147483647 h 35"/>
              <a:gd name="T68" fmla="*/ 2147483647 w 53"/>
              <a:gd name="T69" fmla="*/ 2147483647 h 35"/>
              <a:gd name="T70" fmla="*/ 2147483647 w 53"/>
              <a:gd name="T71" fmla="*/ 2147483647 h 35"/>
              <a:gd name="T72" fmla="*/ 2147483647 w 53"/>
              <a:gd name="T73" fmla="*/ 2147483647 h 35"/>
              <a:gd name="T74" fmla="*/ 2147483647 w 53"/>
              <a:gd name="T75" fmla="*/ 2147483647 h 35"/>
              <a:gd name="T76" fmla="*/ 2147483647 w 53"/>
              <a:gd name="T77" fmla="*/ 2147483647 h 35"/>
              <a:gd name="T78" fmla="*/ 2147483647 w 53"/>
              <a:gd name="T79" fmla="*/ 2147483647 h 35"/>
              <a:gd name="T80" fmla="*/ 2147483647 w 53"/>
              <a:gd name="T81" fmla="*/ 2147483647 h 35"/>
              <a:gd name="T82" fmla="*/ 2147483647 w 53"/>
              <a:gd name="T83" fmla="*/ 2147483647 h 35"/>
              <a:gd name="T84" fmla="*/ 2147483647 w 53"/>
              <a:gd name="T85" fmla="*/ 2147483647 h 35"/>
              <a:gd name="T86" fmla="*/ 2147483647 w 53"/>
              <a:gd name="T87" fmla="*/ 2147483647 h 35"/>
              <a:gd name="T88" fmla="*/ 2147483647 w 53"/>
              <a:gd name="T89" fmla="*/ 2147483647 h 35"/>
              <a:gd name="T90" fmla="*/ 2147483647 w 53"/>
              <a:gd name="T91" fmla="*/ 2147483647 h 35"/>
              <a:gd name="T92" fmla="*/ 2147483647 w 53"/>
              <a:gd name="T93" fmla="*/ 0 h 35"/>
              <a:gd name="T94" fmla="*/ 2147483647 w 53"/>
              <a:gd name="T95" fmla="*/ 0 h 35"/>
              <a:gd name="T96" fmla="*/ 2147483647 w 53"/>
              <a:gd name="T97" fmla="*/ 0 h 35"/>
              <a:gd name="T98" fmla="*/ 0 w 53"/>
              <a:gd name="T99" fmla="*/ 0 h 35"/>
              <a:gd name="T100" fmla="*/ 0 w 53"/>
              <a:gd name="T101" fmla="*/ 2147483647 h 35"/>
              <a:gd name="T102" fmla="*/ 0 w 53"/>
              <a:gd name="T103" fmla="*/ 2147483647 h 35"/>
              <a:gd name="T104" fmla="*/ 0 w 53"/>
              <a:gd name="T105" fmla="*/ 2147483647 h 35"/>
              <a:gd name="T106" fmla="*/ 0 w 53"/>
              <a:gd name="T107" fmla="*/ 2147483647 h 35"/>
              <a:gd name="T108" fmla="*/ 0 w 53"/>
              <a:gd name="T109" fmla="*/ 2147483647 h 35"/>
              <a:gd name="T110" fmla="*/ 0 w 53"/>
              <a:gd name="T111" fmla="*/ 2147483647 h 35"/>
              <a:gd name="T112" fmla="*/ 2147483647 w 53"/>
              <a:gd name="T113" fmla="*/ 2147483647 h 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3"/>
              <a:gd name="T172" fmla="*/ 0 h 35"/>
              <a:gd name="T173" fmla="*/ 53 w 53"/>
              <a:gd name="T174" fmla="*/ 35 h 3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3" h="35">
                <a:moveTo>
                  <a:pt x="1" y="4"/>
                </a:moveTo>
                <a:lnTo>
                  <a:pt x="1" y="9"/>
                </a:lnTo>
                <a:lnTo>
                  <a:pt x="3" y="13"/>
                </a:lnTo>
                <a:lnTo>
                  <a:pt x="6" y="16"/>
                </a:lnTo>
                <a:lnTo>
                  <a:pt x="10" y="18"/>
                </a:lnTo>
                <a:lnTo>
                  <a:pt x="15" y="21"/>
                </a:lnTo>
                <a:lnTo>
                  <a:pt x="19" y="22"/>
                </a:lnTo>
                <a:lnTo>
                  <a:pt x="23" y="24"/>
                </a:lnTo>
                <a:lnTo>
                  <a:pt x="26" y="25"/>
                </a:lnTo>
                <a:lnTo>
                  <a:pt x="29" y="27"/>
                </a:lnTo>
                <a:lnTo>
                  <a:pt x="31" y="27"/>
                </a:lnTo>
                <a:lnTo>
                  <a:pt x="31" y="28"/>
                </a:lnTo>
                <a:lnTo>
                  <a:pt x="32" y="30"/>
                </a:lnTo>
                <a:lnTo>
                  <a:pt x="34" y="31"/>
                </a:lnTo>
                <a:lnTo>
                  <a:pt x="35" y="32"/>
                </a:lnTo>
                <a:lnTo>
                  <a:pt x="37" y="34"/>
                </a:lnTo>
                <a:lnTo>
                  <a:pt x="38" y="34"/>
                </a:lnTo>
                <a:lnTo>
                  <a:pt x="40" y="34"/>
                </a:lnTo>
                <a:lnTo>
                  <a:pt x="41" y="35"/>
                </a:lnTo>
                <a:lnTo>
                  <a:pt x="43" y="35"/>
                </a:lnTo>
                <a:lnTo>
                  <a:pt x="44" y="35"/>
                </a:lnTo>
                <a:lnTo>
                  <a:pt x="46" y="35"/>
                </a:lnTo>
                <a:lnTo>
                  <a:pt x="47" y="34"/>
                </a:lnTo>
                <a:lnTo>
                  <a:pt x="49" y="32"/>
                </a:lnTo>
                <a:lnTo>
                  <a:pt x="50" y="31"/>
                </a:lnTo>
                <a:lnTo>
                  <a:pt x="52" y="30"/>
                </a:lnTo>
                <a:lnTo>
                  <a:pt x="52" y="28"/>
                </a:lnTo>
                <a:lnTo>
                  <a:pt x="53" y="27"/>
                </a:lnTo>
                <a:lnTo>
                  <a:pt x="53" y="25"/>
                </a:lnTo>
                <a:lnTo>
                  <a:pt x="53" y="24"/>
                </a:lnTo>
                <a:lnTo>
                  <a:pt x="52" y="22"/>
                </a:lnTo>
                <a:lnTo>
                  <a:pt x="50" y="19"/>
                </a:lnTo>
                <a:lnTo>
                  <a:pt x="49" y="16"/>
                </a:lnTo>
                <a:lnTo>
                  <a:pt x="47" y="15"/>
                </a:lnTo>
                <a:lnTo>
                  <a:pt x="46" y="13"/>
                </a:lnTo>
                <a:lnTo>
                  <a:pt x="44" y="12"/>
                </a:lnTo>
                <a:lnTo>
                  <a:pt x="43" y="10"/>
                </a:lnTo>
                <a:lnTo>
                  <a:pt x="40" y="10"/>
                </a:lnTo>
                <a:lnTo>
                  <a:pt x="37" y="10"/>
                </a:lnTo>
                <a:lnTo>
                  <a:pt x="34" y="10"/>
                </a:lnTo>
                <a:lnTo>
                  <a:pt x="29" y="9"/>
                </a:lnTo>
                <a:lnTo>
                  <a:pt x="25" y="7"/>
                </a:lnTo>
                <a:lnTo>
                  <a:pt x="20" y="6"/>
                </a:lnTo>
                <a:lnTo>
                  <a:pt x="18" y="4"/>
                </a:lnTo>
                <a:lnTo>
                  <a:pt x="13" y="1"/>
                </a:lnTo>
                <a:lnTo>
                  <a:pt x="9" y="0"/>
                </a:lnTo>
                <a:lnTo>
                  <a:pt x="4" y="0"/>
                </a:lnTo>
                <a:lnTo>
                  <a:pt x="1" y="0"/>
                </a:lnTo>
                <a:lnTo>
                  <a:pt x="0" y="0"/>
                </a:lnTo>
                <a:lnTo>
                  <a:pt x="0" y="1"/>
                </a:lnTo>
                <a:lnTo>
                  <a:pt x="0" y="3"/>
                </a:lnTo>
                <a:lnTo>
                  <a:pt x="0" y="4"/>
                </a:lnTo>
                <a:lnTo>
                  <a:pt x="1" y="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1" name="Freeform 192"/>
          <p:cNvSpPr>
            <a:spLocks/>
          </p:cNvSpPr>
          <p:nvPr/>
        </p:nvSpPr>
        <p:spPr bwMode="auto">
          <a:xfrm>
            <a:off x="6302377" y="4379914"/>
            <a:ext cx="74613" cy="55563"/>
          </a:xfrm>
          <a:custGeom>
            <a:avLst/>
            <a:gdLst>
              <a:gd name="T0" fmla="*/ 2147483647 w 53"/>
              <a:gd name="T1" fmla="*/ 2147483647 h 35"/>
              <a:gd name="T2" fmla="*/ 2147483647 w 53"/>
              <a:gd name="T3" fmla="*/ 2147483647 h 35"/>
              <a:gd name="T4" fmla="*/ 2147483647 w 53"/>
              <a:gd name="T5" fmla="*/ 2147483647 h 35"/>
              <a:gd name="T6" fmla="*/ 2147483647 w 53"/>
              <a:gd name="T7" fmla="*/ 2147483647 h 35"/>
              <a:gd name="T8" fmla="*/ 2147483647 w 53"/>
              <a:gd name="T9" fmla="*/ 2147483647 h 35"/>
              <a:gd name="T10" fmla="*/ 2147483647 w 53"/>
              <a:gd name="T11" fmla="*/ 2147483647 h 35"/>
              <a:gd name="T12" fmla="*/ 2147483647 w 53"/>
              <a:gd name="T13" fmla="*/ 2147483647 h 35"/>
              <a:gd name="T14" fmla="*/ 2147483647 w 53"/>
              <a:gd name="T15" fmla="*/ 2147483647 h 35"/>
              <a:gd name="T16" fmla="*/ 2147483647 w 53"/>
              <a:gd name="T17" fmla="*/ 2147483647 h 35"/>
              <a:gd name="T18" fmla="*/ 2147483647 w 53"/>
              <a:gd name="T19" fmla="*/ 2147483647 h 35"/>
              <a:gd name="T20" fmla="*/ 2147483647 w 53"/>
              <a:gd name="T21" fmla="*/ 2147483647 h 35"/>
              <a:gd name="T22" fmla="*/ 2147483647 w 53"/>
              <a:gd name="T23" fmla="*/ 2147483647 h 35"/>
              <a:gd name="T24" fmla="*/ 2147483647 w 53"/>
              <a:gd name="T25" fmla="*/ 2147483647 h 35"/>
              <a:gd name="T26" fmla="*/ 2147483647 w 53"/>
              <a:gd name="T27" fmla="*/ 2147483647 h 35"/>
              <a:gd name="T28" fmla="*/ 2147483647 w 53"/>
              <a:gd name="T29" fmla="*/ 2147483647 h 35"/>
              <a:gd name="T30" fmla="*/ 2147483647 w 53"/>
              <a:gd name="T31" fmla="*/ 2147483647 h 35"/>
              <a:gd name="T32" fmla="*/ 2147483647 w 53"/>
              <a:gd name="T33" fmla="*/ 2147483647 h 35"/>
              <a:gd name="T34" fmla="*/ 2147483647 w 53"/>
              <a:gd name="T35" fmla="*/ 2147483647 h 35"/>
              <a:gd name="T36" fmla="*/ 2147483647 w 53"/>
              <a:gd name="T37" fmla="*/ 2147483647 h 35"/>
              <a:gd name="T38" fmla="*/ 2147483647 w 53"/>
              <a:gd name="T39" fmla="*/ 2147483647 h 35"/>
              <a:gd name="T40" fmla="*/ 2147483647 w 53"/>
              <a:gd name="T41" fmla="*/ 2147483647 h 35"/>
              <a:gd name="T42" fmla="*/ 2147483647 w 53"/>
              <a:gd name="T43" fmla="*/ 2147483647 h 35"/>
              <a:gd name="T44" fmla="*/ 2147483647 w 53"/>
              <a:gd name="T45" fmla="*/ 2147483647 h 35"/>
              <a:gd name="T46" fmla="*/ 2147483647 w 53"/>
              <a:gd name="T47" fmla="*/ 2147483647 h 35"/>
              <a:gd name="T48" fmla="*/ 2147483647 w 53"/>
              <a:gd name="T49" fmla="*/ 2147483647 h 35"/>
              <a:gd name="T50" fmla="*/ 2147483647 w 53"/>
              <a:gd name="T51" fmla="*/ 2147483647 h 35"/>
              <a:gd name="T52" fmla="*/ 2147483647 w 53"/>
              <a:gd name="T53" fmla="*/ 2147483647 h 35"/>
              <a:gd name="T54" fmla="*/ 2147483647 w 53"/>
              <a:gd name="T55" fmla="*/ 2147483647 h 35"/>
              <a:gd name="T56" fmla="*/ 2147483647 w 53"/>
              <a:gd name="T57" fmla="*/ 2147483647 h 35"/>
              <a:gd name="T58" fmla="*/ 2147483647 w 53"/>
              <a:gd name="T59" fmla="*/ 2147483647 h 35"/>
              <a:gd name="T60" fmla="*/ 2147483647 w 53"/>
              <a:gd name="T61" fmla="*/ 2147483647 h 35"/>
              <a:gd name="T62" fmla="*/ 2147483647 w 53"/>
              <a:gd name="T63" fmla="*/ 2147483647 h 35"/>
              <a:gd name="T64" fmla="*/ 2147483647 w 53"/>
              <a:gd name="T65" fmla="*/ 2147483647 h 35"/>
              <a:gd name="T66" fmla="*/ 2147483647 w 53"/>
              <a:gd name="T67" fmla="*/ 2147483647 h 35"/>
              <a:gd name="T68" fmla="*/ 2147483647 w 53"/>
              <a:gd name="T69" fmla="*/ 2147483647 h 35"/>
              <a:gd name="T70" fmla="*/ 2147483647 w 53"/>
              <a:gd name="T71" fmla="*/ 2147483647 h 35"/>
              <a:gd name="T72" fmla="*/ 2147483647 w 53"/>
              <a:gd name="T73" fmla="*/ 2147483647 h 35"/>
              <a:gd name="T74" fmla="*/ 2147483647 w 53"/>
              <a:gd name="T75" fmla="*/ 2147483647 h 35"/>
              <a:gd name="T76" fmla="*/ 2147483647 w 53"/>
              <a:gd name="T77" fmla="*/ 2147483647 h 35"/>
              <a:gd name="T78" fmla="*/ 2147483647 w 53"/>
              <a:gd name="T79" fmla="*/ 2147483647 h 35"/>
              <a:gd name="T80" fmla="*/ 2147483647 w 53"/>
              <a:gd name="T81" fmla="*/ 2147483647 h 35"/>
              <a:gd name="T82" fmla="*/ 2147483647 w 53"/>
              <a:gd name="T83" fmla="*/ 2147483647 h 35"/>
              <a:gd name="T84" fmla="*/ 2147483647 w 53"/>
              <a:gd name="T85" fmla="*/ 2147483647 h 35"/>
              <a:gd name="T86" fmla="*/ 2147483647 w 53"/>
              <a:gd name="T87" fmla="*/ 2147483647 h 35"/>
              <a:gd name="T88" fmla="*/ 2147483647 w 53"/>
              <a:gd name="T89" fmla="*/ 2147483647 h 35"/>
              <a:gd name="T90" fmla="*/ 2147483647 w 53"/>
              <a:gd name="T91" fmla="*/ 2147483647 h 35"/>
              <a:gd name="T92" fmla="*/ 2147483647 w 53"/>
              <a:gd name="T93" fmla="*/ 0 h 35"/>
              <a:gd name="T94" fmla="*/ 2147483647 w 53"/>
              <a:gd name="T95" fmla="*/ 0 h 35"/>
              <a:gd name="T96" fmla="*/ 2147483647 w 53"/>
              <a:gd name="T97" fmla="*/ 0 h 35"/>
              <a:gd name="T98" fmla="*/ 0 w 53"/>
              <a:gd name="T99" fmla="*/ 0 h 35"/>
              <a:gd name="T100" fmla="*/ 0 w 53"/>
              <a:gd name="T101" fmla="*/ 2147483647 h 35"/>
              <a:gd name="T102" fmla="*/ 0 w 53"/>
              <a:gd name="T103" fmla="*/ 2147483647 h 35"/>
              <a:gd name="T104" fmla="*/ 0 w 53"/>
              <a:gd name="T105" fmla="*/ 2147483647 h 35"/>
              <a:gd name="T106" fmla="*/ 0 w 53"/>
              <a:gd name="T107" fmla="*/ 2147483647 h 35"/>
              <a:gd name="T108" fmla="*/ 0 w 53"/>
              <a:gd name="T109" fmla="*/ 2147483647 h 35"/>
              <a:gd name="T110" fmla="*/ 0 w 53"/>
              <a:gd name="T111" fmla="*/ 2147483647 h 35"/>
              <a:gd name="T112" fmla="*/ 2147483647 w 53"/>
              <a:gd name="T113" fmla="*/ 2147483647 h 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3"/>
              <a:gd name="T172" fmla="*/ 0 h 35"/>
              <a:gd name="T173" fmla="*/ 53 w 53"/>
              <a:gd name="T174" fmla="*/ 35 h 3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3" h="35">
                <a:moveTo>
                  <a:pt x="1" y="4"/>
                </a:moveTo>
                <a:lnTo>
                  <a:pt x="1" y="9"/>
                </a:lnTo>
                <a:lnTo>
                  <a:pt x="3" y="13"/>
                </a:lnTo>
                <a:lnTo>
                  <a:pt x="6" y="16"/>
                </a:lnTo>
                <a:lnTo>
                  <a:pt x="10" y="18"/>
                </a:lnTo>
                <a:lnTo>
                  <a:pt x="15" y="21"/>
                </a:lnTo>
                <a:lnTo>
                  <a:pt x="19" y="22"/>
                </a:lnTo>
                <a:lnTo>
                  <a:pt x="23" y="24"/>
                </a:lnTo>
                <a:lnTo>
                  <a:pt x="26" y="25"/>
                </a:lnTo>
                <a:lnTo>
                  <a:pt x="29" y="27"/>
                </a:lnTo>
                <a:lnTo>
                  <a:pt x="31" y="27"/>
                </a:lnTo>
                <a:lnTo>
                  <a:pt x="31" y="28"/>
                </a:lnTo>
                <a:lnTo>
                  <a:pt x="32" y="30"/>
                </a:lnTo>
                <a:lnTo>
                  <a:pt x="34" y="31"/>
                </a:lnTo>
                <a:lnTo>
                  <a:pt x="35" y="32"/>
                </a:lnTo>
                <a:lnTo>
                  <a:pt x="37" y="34"/>
                </a:lnTo>
                <a:lnTo>
                  <a:pt x="38" y="34"/>
                </a:lnTo>
                <a:lnTo>
                  <a:pt x="40" y="34"/>
                </a:lnTo>
                <a:lnTo>
                  <a:pt x="41" y="35"/>
                </a:lnTo>
                <a:lnTo>
                  <a:pt x="43" y="35"/>
                </a:lnTo>
                <a:lnTo>
                  <a:pt x="44" y="35"/>
                </a:lnTo>
                <a:lnTo>
                  <a:pt x="46" y="35"/>
                </a:lnTo>
                <a:lnTo>
                  <a:pt x="47" y="34"/>
                </a:lnTo>
                <a:lnTo>
                  <a:pt x="49" y="32"/>
                </a:lnTo>
                <a:lnTo>
                  <a:pt x="50" y="31"/>
                </a:lnTo>
                <a:lnTo>
                  <a:pt x="52" y="30"/>
                </a:lnTo>
                <a:lnTo>
                  <a:pt x="52" y="28"/>
                </a:lnTo>
                <a:lnTo>
                  <a:pt x="53" y="27"/>
                </a:lnTo>
                <a:lnTo>
                  <a:pt x="53" y="25"/>
                </a:lnTo>
                <a:lnTo>
                  <a:pt x="53" y="24"/>
                </a:lnTo>
                <a:lnTo>
                  <a:pt x="52" y="22"/>
                </a:lnTo>
                <a:lnTo>
                  <a:pt x="50" y="19"/>
                </a:lnTo>
                <a:lnTo>
                  <a:pt x="49" y="16"/>
                </a:lnTo>
                <a:lnTo>
                  <a:pt x="47" y="15"/>
                </a:lnTo>
                <a:lnTo>
                  <a:pt x="46" y="13"/>
                </a:lnTo>
                <a:lnTo>
                  <a:pt x="44" y="12"/>
                </a:lnTo>
                <a:lnTo>
                  <a:pt x="43" y="10"/>
                </a:lnTo>
                <a:lnTo>
                  <a:pt x="40" y="10"/>
                </a:lnTo>
                <a:lnTo>
                  <a:pt x="37" y="10"/>
                </a:lnTo>
                <a:lnTo>
                  <a:pt x="34" y="10"/>
                </a:lnTo>
                <a:lnTo>
                  <a:pt x="29" y="9"/>
                </a:lnTo>
                <a:lnTo>
                  <a:pt x="25" y="7"/>
                </a:lnTo>
                <a:lnTo>
                  <a:pt x="20" y="6"/>
                </a:lnTo>
                <a:lnTo>
                  <a:pt x="18" y="4"/>
                </a:lnTo>
                <a:lnTo>
                  <a:pt x="13" y="1"/>
                </a:lnTo>
                <a:lnTo>
                  <a:pt x="9" y="0"/>
                </a:lnTo>
                <a:lnTo>
                  <a:pt x="4" y="0"/>
                </a:lnTo>
                <a:lnTo>
                  <a:pt x="1" y="0"/>
                </a:lnTo>
                <a:lnTo>
                  <a:pt x="0" y="0"/>
                </a:lnTo>
                <a:lnTo>
                  <a:pt x="0" y="1"/>
                </a:lnTo>
                <a:lnTo>
                  <a:pt x="0" y="3"/>
                </a:lnTo>
                <a:lnTo>
                  <a:pt x="0" y="4"/>
                </a:lnTo>
                <a:lnTo>
                  <a:pt x="1" y="4"/>
                </a:lnTo>
              </a:path>
            </a:pathLst>
          </a:custGeom>
          <a:solidFill>
            <a:srgbClr val="FFFF00"/>
          </a:solidFill>
          <a:ln w="4763">
            <a:solidFill>
              <a:srgbClr val="990000"/>
            </a:solidFill>
            <a:round/>
            <a:headEnd/>
            <a:tailEnd/>
          </a:ln>
        </p:spPr>
        <p:txBody>
          <a:bodyPr/>
          <a:lstStyle/>
          <a:p>
            <a:endParaRPr lang="en-US"/>
          </a:p>
        </p:txBody>
      </p:sp>
      <p:sp>
        <p:nvSpPr>
          <p:cNvPr id="53442" name="Freeform 193"/>
          <p:cNvSpPr>
            <a:spLocks/>
          </p:cNvSpPr>
          <p:nvPr/>
        </p:nvSpPr>
        <p:spPr bwMode="auto">
          <a:xfrm>
            <a:off x="6378575" y="4433891"/>
            <a:ext cx="65088" cy="73025"/>
          </a:xfrm>
          <a:custGeom>
            <a:avLst/>
            <a:gdLst>
              <a:gd name="T0" fmla="*/ 2147483647 w 46"/>
              <a:gd name="T1" fmla="*/ 2147483647 h 46"/>
              <a:gd name="T2" fmla="*/ 2147483647 w 46"/>
              <a:gd name="T3" fmla="*/ 2147483647 h 46"/>
              <a:gd name="T4" fmla="*/ 2147483647 w 46"/>
              <a:gd name="T5" fmla="*/ 2147483647 h 46"/>
              <a:gd name="T6" fmla="*/ 2147483647 w 46"/>
              <a:gd name="T7" fmla="*/ 2147483647 h 46"/>
              <a:gd name="T8" fmla="*/ 2147483647 w 46"/>
              <a:gd name="T9" fmla="*/ 2147483647 h 46"/>
              <a:gd name="T10" fmla="*/ 2147483647 w 46"/>
              <a:gd name="T11" fmla="*/ 2147483647 h 46"/>
              <a:gd name="T12" fmla="*/ 2147483647 w 46"/>
              <a:gd name="T13" fmla="*/ 2147483647 h 46"/>
              <a:gd name="T14" fmla="*/ 2147483647 w 46"/>
              <a:gd name="T15" fmla="*/ 2147483647 h 46"/>
              <a:gd name="T16" fmla="*/ 2147483647 w 46"/>
              <a:gd name="T17" fmla="*/ 2147483647 h 46"/>
              <a:gd name="T18" fmla="*/ 2147483647 w 46"/>
              <a:gd name="T19" fmla="*/ 2147483647 h 46"/>
              <a:gd name="T20" fmla="*/ 2147483647 w 46"/>
              <a:gd name="T21" fmla="*/ 2147483647 h 46"/>
              <a:gd name="T22" fmla="*/ 2147483647 w 46"/>
              <a:gd name="T23" fmla="*/ 2147483647 h 46"/>
              <a:gd name="T24" fmla="*/ 2147483647 w 46"/>
              <a:gd name="T25" fmla="*/ 2147483647 h 46"/>
              <a:gd name="T26" fmla="*/ 2147483647 w 46"/>
              <a:gd name="T27" fmla="*/ 2147483647 h 46"/>
              <a:gd name="T28" fmla="*/ 2147483647 w 46"/>
              <a:gd name="T29" fmla="*/ 2147483647 h 46"/>
              <a:gd name="T30" fmla="*/ 2147483647 w 46"/>
              <a:gd name="T31" fmla="*/ 2147483647 h 46"/>
              <a:gd name="T32" fmla="*/ 2147483647 w 46"/>
              <a:gd name="T33" fmla="*/ 2147483647 h 46"/>
              <a:gd name="T34" fmla="*/ 2147483647 w 46"/>
              <a:gd name="T35" fmla="*/ 2147483647 h 46"/>
              <a:gd name="T36" fmla="*/ 2147483647 w 46"/>
              <a:gd name="T37" fmla="*/ 2147483647 h 46"/>
              <a:gd name="T38" fmla="*/ 2147483647 w 46"/>
              <a:gd name="T39" fmla="*/ 2147483647 h 46"/>
              <a:gd name="T40" fmla="*/ 2147483647 w 46"/>
              <a:gd name="T41" fmla="*/ 2147483647 h 46"/>
              <a:gd name="T42" fmla="*/ 2147483647 w 46"/>
              <a:gd name="T43" fmla="*/ 2147483647 h 46"/>
              <a:gd name="T44" fmla="*/ 2147483647 w 46"/>
              <a:gd name="T45" fmla="*/ 2147483647 h 46"/>
              <a:gd name="T46" fmla="*/ 2147483647 w 46"/>
              <a:gd name="T47" fmla="*/ 2147483647 h 46"/>
              <a:gd name="T48" fmla="*/ 2147483647 w 46"/>
              <a:gd name="T49" fmla="*/ 2147483647 h 46"/>
              <a:gd name="T50" fmla="*/ 2147483647 w 46"/>
              <a:gd name="T51" fmla="*/ 2147483647 h 46"/>
              <a:gd name="T52" fmla="*/ 2147483647 w 46"/>
              <a:gd name="T53" fmla="*/ 2147483647 h 46"/>
              <a:gd name="T54" fmla="*/ 2147483647 w 46"/>
              <a:gd name="T55" fmla="*/ 2147483647 h 46"/>
              <a:gd name="T56" fmla="*/ 2147483647 w 46"/>
              <a:gd name="T57" fmla="*/ 2147483647 h 46"/>
              <a:gd name="T58" fmla="*/ 2147483647 w 46"/>
              <a:gd name="T59" fmla="*/ 2147483647 h 46"/>
              <a:gd name="T60" fmla="*/ 2147483647 w 46"/>
              <a:gd name="T61" fmla="*/ 2147483647 h 46"/>
              <a:gd name="T62" fmla="*/ 2147483647 w 46"/>
              <a:gd name="T63" fmla="*/ 2147483647 h 46"/>
              <a:gd name="T64" fmla="*/ 2147483647 w 46"/>
              <a:gd name="T65" fmla="*/ 2147483647 h 46"/>
              <a:gd name="T66" fmla="*/ 2147483647 w 46"/>
              <a:gd name="T67" fmla="*/ 2147483647 h 46"/>
              <a:gd name="T68" fmla="*/ 2147483647 w 46"/>
              <a:gd name="T69" fmla="*/ 2147483647 h 46"/>
              <a:gd name="T70" fmla="*/ 2147483647 w 46"/>
              <a:gd name="T71" fmla="*/ 0 h 46"/>
              <a:gd name="T72" fmla="*/ 2147483647 w 46"/>
              <a:gd name="T73" fmla="*/ 0 h 46"/>
              <a:gd name="T74" fmla="*/ 2147483647 w 46"/>
              <a:gd name="T75" fmla="*/ 0 h 46"/>
              <a:gd name="T76" fmla="*/ 2147483647 w 46"/>
              <a:gd name="T77" fmla="*/ 0 h 46"/>
              <a:gd name="T78" fmla="*/ 2147483647 w 46"/>
              <a:gd name="T79" fmla="*/ 0 h 46"/>
              <a:gd name="T80" fmla="*/ 2147483647 w 46"/>
              <a:gd name="T81" fmla="*/ 2147483647 h 46"/>
              <a:gd name="T82" fmla="*/ 2147483647 w 46"/>
              <a:gd name="T83" fmla="*/ 2147483647 h 46"/>
              <a:gd name="T84" fmla="*/ 2147483647 w 46"/>
              <a:gd name="T85" fmla="*/ 2147483647 h 46"/>
              <a:gd name="T86" fmla="*/ 2147483647 w 46"/>
              <a:gd name="T87" fmla="*/ 2147483647 h 46"/>
              <a:gd name="T88" fmla="*/ 0 w 46"/>
              <a:gd name="T89" fmla="*/ 2147483647 h 46"/>
              <a:gd name="T90" fmla="*/ 0 w 46"/>
              <a:gd name="T91" fmla="*/ 2147483647 h 46"/>
              <a:gd name="T92" fmla="*/ 0 w 46"/>
              <a:gd name="T93" fmla="*/ 2147483647 h 46"/>
              <a:gd name="T94" fmla="*/ 0 w 46"/>
              <a:gd name="T95" fmla="*/ 2147483647 h 46"/>
              <a:gd name="T96" fmla="*/ 2147483647 w 46"/>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
              <a:gd name="T148" fmla="*/ 0 h 46"/>
              <a:gd name="T149" fmla="*/ 46 w 46"/>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 h="46">
                <a:moveTo>
                  <a:pt x="2" y="15"/>
                </a:moveTo>
                <a:lnTo>
                  <a:pt x="5" y="18"/>
                </a:lnTo>
                <a:lnTo>
                  <a:pt x="8" y="19"/>
                </a:lnTo>
                <a:lnTo>
                  <a:pt x="9" y="22"/>
                </a:lnTo>
                <a:lnTo>
                  <a:pt x="11" y="25"/>
                </a:lnTo>
                <a:lnTo>
                  <a:pt x="12" y="28"/>
                </a:lnTo>
                <a:lnTo>
                  <a:pt x="14" y="31"/>
                </a:lnTo>
                <a:lnTo>
                  <a:pt x="15" y="34"/>
                </a:lnTo>
                <a:lnTo>
                  <a:pt x="17" y="37"/>
                </a:lnTo>
                <a:lnTo>
                  <a:pt x="20" y="38"/>
                </a:lnTo>
                <a:lnTo>
                  <a:pt x="21" y="40"/>
                </a:lnTo>
                <a:lnTo>
                  <a:pt x="24" y="43"/>
                </a:lnTo>
                <a:lnTo>
                  <a:pt x="26" y="44"/>
                </a:lnTo>
                <a:lnTo>
                  <a:pt x="29" y="46"/>
                </a:lnTo>
                <a:lnTo>
                  <a:pt x="32" y="46"/>
                </a:lnTo>
                <a:lnTo>
                  <a:pt x="35" y="46"/>
                </a:lnTo>
                <a:lnTo>
                  <a:pt x="37" y="46"/>
                </a:lnTo>
                <a:lnTo>
                  <a:pt x="39" y="44"/>
                </a:lnTo>
                <a:lnTo>
                  <a:pt x="42" y="43"/>
                </a:lnTo>
                <a:lnTo>
                  <a:pt x="43" y="41"/>
                </a:lnTo>
                <a:lnTo>
                  <a:pt x="45" y="38"/>
                </a:lnTo>
                <a:lnTo>
                  <a:pt x="45" y="37"/>
                </a:lnTo>
                <a:lnTo>
                  <a:pt x="46" y="34"/>
                </a:lnTo>
                <a:lnTo>
                  <a:pt x="46" y="31"/>
                </a:lnTo>
                <a:lnTo>
                  <a:pt x="46" y="30"/>
                </a:lnTo>
                <a:lnTo>
                  <a:pt x="45" y="27"/>
                </a:lnTo>
                <a:lnTo>
                  <a:pt x="43" y="24"/>
                </a:lnTo>
                <a:lnTo>
                  <a:pt x="42" y="21"/>
                </a:lnTo>
                <a:lnTo>
                  <a:pt x="40" y="18"/>
                </a:lnTo>
                <a:lnTo>
                  <a:pt x="37" y="15"/>
                </a:lnTo>
                <a:lnTo>
                  <a:pt x="36" y="13"/>
                </a:lnTo>
                <a:lnTo>
                  <a:pt x="35" y="10"/>
                </a:lnTo>
                <a:lnTo>
                  <a:pt x="33" y="7"/>
                </a:lnTo>
                <a:lnTo>
                  <a:pt x="32" y="4"/>
                </a:lnTo>
                <a:lnTo>
                  <a:pt x="29" y="1"/>
                </a:lnTo>
                <a:lnTo>
                  <a:pt x="26" y="0"/>
                </a:lnTo>
                <a:lnTo>
                  <a:pt x="23" y="0"/>
                </a:lnTo>
                <a:lnTo>
                  <a:pt x="18" y="0"/>
                </a:lnTo>
                <a:lnTo>
                  <a:pt x="15" y="0"/>
                </a:lnTo>
                <a:lnTo>
                  <a:pt x="11" y="0"/>
                </a:lnTo>
                <a:lnTo>
                  <a:pt x="6" y="1"/>
                </a:lnTo>
                <a:lnTo>
                  <a:pt x="5" y="1"/>
                </a:lnTo>
                <a:lnTo>
                  <a:pt x="3" y="3"/>
                </a:lnTo>
                <a:lnTo>
                  <a:pt x="2" y="4"/>
                </a:lnTo>
                <a:lnTo>
                  <a:pt x="0" y="6"/>
                </a:lnTo>
                <a:lnTo>
                  <a:pt x="0" y="9"/>
                </a:lnTo>
                <a:lnTo>
                  <a:pt x="0" y="10"/>
                </a:lnTo>
                <a:lnTo>
                  <a:pt x="0" y="13"/>
                </a:lnTo>
                <a:lnTo>
                  <a:pt x="2" y="1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3" name="Freeform 194"/>
          <p:cNvSpPr>
            <a:spLocks/>
          </p:cNvSpPr>
          <p:nvPr/>
        </p:nvSpPr>
        <p:spPr bwMode="auto">
          <a:xfrm>
            <a:off x="6378575" y="4433891"/>
            <a:ext cx="65088" cy="73025"/>
          </a:xfrm>
          <a:custGeom>
            <a:avLst/>
            <a:gdLst>
              <a:gd name="T0" fmla="*/ 2147483647 w 46"/>
              <a:gd name="T1" fmla="*/ 2147483647 h 46"/>
              <a:gd name="T2" fmla="*/ 2147483647 w 46"/>
              <a:gd name="T3" fmla="*/ 2147483647 h 46"/>
              <a:gd name="T4" fmla="*/ 2147483647 w 46"/>
              <a:gd name="T5" fmla="*/ 2147483647 h 46"/>
              <a:gd name="T6" fmla="*/ 2147483647 w 46"/>
              <a:gd name="T7" fmla="*/ 2147483647 h 46"/>
              <a:gd name="T8" fmla="*/ 2147483647 w 46"/>
              <a:gd name="T9" fmla="*/ 2147483647 h 46"/>
              <a:gd name="T10" fmla="*/ 2147483647 w 46"/>
              <a:gd name="T11" fmla="*/ 2147483647 h 46"/>
              <a:gd name="T12" fmla="*/ 2147483647 w 46"/>
              <a:gd name="T13" fmla="*/ 2147483647 h 46"/>
              <a:gd name="T14" fmla="*/ 2147483647 w 46"/>
              <a:gd name="T15" fmla="*/ 2147483647 h 46"/>
              <a:gd name="T16" fmla="*/ 2147483647 w 46"/>
              <a:gd name="T17" fmla="*/ 2147483647 h 46"/>
              <a:gd name="T18" fmla="*/ 2147483647 w 46"/>
              <a:gd name="T19" fmla="*/ 2147483647 h 46"/>
              <a:gd name="T20" fmla="*/ 2147483647 w 46"/>
              <a:gd name="T21" fmla="*/ 2147483647 h 46"/>
              <a:gd name="T22" fmla="*/ 2147483647 w 46"/>
              <a:gd name="T23" fmla="*/ 2147483647 h 46"/>
              <a:gd name="T24" fmla="*/ 2147483647 w 46"/>
              <a:gd name="T25" fmla="*/ 2147483647 h 46"/>
              <a:gd name="T26" fmla="*/ 2147483647 w 46"/>
              <a:gd name="T27" fmla="*/ 2147483647 h 46"/>
              <a:gd name="T28" fmla="*/ 2147483647 w 46"/>
              <a:gd name="T29" fmla="*/ 2147483647 h 46"/>
              <a:gd name="T30" fmla="*/ 2147483647 w 46"/>
              <a:gd name="T31" fmla="*/ 2147483647 h 46"/>
              <a:gd name="T32" fmla="*/ 2147483647 w 46"/>
              <a:gd name="T33" fmla="*/ 2147483647 h 46"/>
              <a:gd name="T34" fmla="*/ 2147483647 w 46"/>
              <a:gd name="T35" fmla="*/ 2147483647 h 46"/>
              <a:gd name="T36" fmla="*/ 2147483647 w 46"/>
              <a:gd name="T37" fmla="*/ 2147483647 h 46"/>
              <a:gd name="T38" fmla="*/ 2147483647 w 46"/>
              <a:gd name="T39" fmla="*/ 2147483647 h 46"/>
              <a:gd name="T40" fmla="*/ 2147483647 w 46"/>
              <a:gd name="T41" fmla="*/ 2147483647 h 46"/>
              <a:gd name="T42" fmla="*/ 2147483647 w 46"/>
              <a:gd name="T43" fmla="*/ 2147483647 h 46"/>
              <a:gd name="T44" fmla="*/ 2147483647 w 46"/>
              <a:gd name="T45" fmla="*/ 2147483647 h 46"/>
              <a:gd name="T46" fmla="*/ 2147483647 w 46"/>
              <a:gd name="T47" fmla="*/ 2147483647 h 46"/>
              <a:gd name="T48" fmla="*/ 2147483647 w 46"/>
              <a:gd name="T49" fmla="*/ 2147483647 h 46"/>
              <a:gd name="T50" fmla="*/ 2147483647 w 46"/>
              <a:gd name="T51" fmla="*/ 2147483647 h 46"/>
              <a:gd name="T52" fmla="*/ 2147483647 w 46"/>
              <a:gd name="T53" fmla="*/ 2147483647 h 46"/>
              <a:gd name="T54" fmla="*/ 2147483647 w 46"/>
              <a:gd name="T55" fmla="*/ 2147483647 h 46"/>
              <a:gd name="T56" fmla="*/ 2147483647 w 46"/>
              <a:gd name="T57" fmla="*/ 2147483647 h 46"/>
              <a:gd name="T58" fmla="*/ 2147483647 w 46"/>
              <a:gd name="T59" fmla="*/ 2147483647 h 46"/>
              <a:gd name="T60" fmla="*/ 2147483647 w 46"/>
              <a:gd name="T61" fmla="*/ 2147483647 h 46"/>
              <a:gd name="T62" fmla="*/ 2147483647 w 46"/>
              <a:gd name="T63" fmla="*/ 2147483647 h 46"/>
              <a:gd name="T64" fmla="*/ 2147483647 w 46"/>
              <a:gd name="T65" fmla="*/ 2147483647 h 46"/>
              <a:gd name="T66" fmla="*/ 2147483647 w 46"/>
              <a:gd name="T67" fmla="*/ 2147483647 h 46"/>
              <a:gd name="T68" fmla="*/ 2147483647 w 46"/>
              <a:gd name="T69" fmla="*/ 2147483647 h 46"/>
              <a:gd name="T70" fmla="*/ 2147483647 w 46"/>
              <a:gd name="T71" fmla="*/ 0 h 46"/>
              <a:gd name="T72" fmla="*/ 2147483647 w 46"/>
              <a:gd name="T73" fmla="*/ 0 h 46"/>
              <a:gd name="T74" fmla="*/ 2147483647 w 46"/>
              <a:gd name="T75" fmla="*/ 0 h 46"/>
              <a:gd name="T76" fmla="*/ 2147483647 w 46"/>
              <a:gd name="T77" fmla="*/ 0 h 46"/>
              <a:gd name="T78" fmla="*/ 2147483647 w 46"/>
              <a:gd name="T79" fmla="*/ 0 h 46"/>
              <a:gd name="T80" fmla="*/ 2147483647 w 46"/>
              <a:gd name="T81" fmla="*/ 2147483647 h 46"/>
              <a:gd name="T82" fmla="*/ 2147483647 w 46"/>
              <a:gd name="T83" fmla="*/ 2147483647 h 46"/>
              <a:gd name="T84" fmla="*/ 2147483647 w 46"/>
              <a:gd name="T85" fmla="*/ 2147483647 h 46"/>
              <a:gd name="T86" fmla="*/ 2147483647 w 46"/>
              <a:gd name="T87" fmla="*/ 2147483647 h 46"/>
              <a:gd name="T88" fmla="*/ 0 w 46"/>
              <a:gd name="T89" fmla="*/ 2147483647 h 46"/>
              <a:gd name="T90" fmla="*/ 0 w 46"/>
              <a:gd name="T91" fmla="*/ 2147483647 h 46"/>
              <a:gd name="T92" fmla="*/ 0 w 46"/>
              <a:gd name="T93" fmla="*/ 2147483647 h 46"/>
              <a:gd name="T94" fmla="*/ 0 w 46"/>
              <a:gd name="T95" fmla="*/ 2147483647 h 46"/>
              <a:gd name="T96" fmla="*/ 2147483647 w 46"/>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
              <a:gd name="T148" fmla="*/ 0 h 46"/>
              <a:gd name="T149" fmla="*/ 46 w 46"/>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 h="46">
                <a:moveTo>
                  <a:pt x="2" y="15"/>
                </a:moveTo>
                <a:lnTo>
                  <a:pt x="5" y="18"/>
                </a:lnTo>
                <a:lnTo>
                  <a:pt x="8" y="19"/>
                </a:lnTo>
                <a:lnTo>
                  <a:pt x="9" y="22"/>
                </a:lnTo>
                <a:lnTo>
                  <a:pt x="11" y="25"/>
                </a:lnTo>
                <a:lnTo>
                  <a:pt x="12" y="28"/>
                </a:lnTo>
                <a:lnTo>
                  <a:pt x="14" y="31"/>
                </a:lnTo>
                <a:lnTo>
                  <a:pt x="15" y="34"/>
                </a:lnTo>
                <a:lnTo>
                  <a:pt x="17" y="37"/>
                </a:lnTo>
                <a:lnTo>
                  <a:pt x="20" y="38"/>
                </a:lnTo>
                <a:lnTo>
                  <a:pt x="21" y="40"/>
                </a:lnTo>
                <a:lnTo>
                  <a:pt x="24" y="43"/>
                </a:lnTo>
                <a:lnTo>
                  <a:pt x="26" y="44"/>
                </a:lnTo>
                <a:lnTo>
                  <a:pt x="29" y="46"/>
                </a:lnTo>
                <a:lnTo>
                  <a:pt x="32" y="46"/>
                </a:lnTo>
                <a:lnTo>
                  <a:pt x="35" y="46"/>
                </a:lnTo>
                <a:lnTo>
                  <a:pt x="37" y="46"/>
                </a:lnTo>
                <a:lnTo>
                  <a:pt x="39" y="44"/>
                </a:lnTo>
                <a:lnTo>
                  <a:pt x="42" y="43"/>
                </a:lnTo>
                <a:lnTo>
                  <a:pt x="43" y="41"/>
                </a:lnTo>
                <a:lnTo>
                  <a:pt x="45" y="38"/>
                </a:lnTo>
                <a:lnTo>
                  <a:pt x="45" y="37"/>
                </a:lnTo>
                <a:lnTo>
                  <a:pt x="46" y="34"/>
                </a:lnTo>
                <a:lnTo>
                  <a:pt x="46" y="31"/>
                </a:lnTo>
                <a:lnTo>
                  <a:pt x="46" y="30"/>
                </a:lnTo>
                <a:lnTo>
                  <a:pt x="45" y="27"/>
                </a:lnTo>
                <a:lnTo>
                  <a:pt x="43" y="24"/>
                </a:lnTo>
                <a:lnTo>
                  <a:pt x="42" y="21"/>
                </a:lnTo>
                <a:lnTo>
                  <a:pt x="40" y="18"/>
                </a:lnTo>
                <a:lnTo>
                  <a:pt x="37" y="15"/>
                </a:lnTo>
                <a:lnTo>
                  <a:pt x="36" y="13"/>
                </a:lnTo>
                <a:lnTo>
                  <a:pt x="35" y="10"/>
                </a:lnTo>
                <a:lnTo>
                  <a:pt x="33" y="7"/>
                </a:lnTo>
                <a:lnTo>
                  <a:pt x="32" y="4"/>
                </a:lnTo>
                <a:lnTo>
                  <a:pt x="29" y="1"/>
                </a:lnTo>
                <a:lnTo>
                  <a:pt x="26" y="0"/>
                </a:lnTo>
                <a:lnTo>
                  <a:pt x="23" y="0"/>
                </a:lnTo>
                <a:lnTo>
                  <a:pt x="18" y="0"/>
                </a:lnTo>
                <a:lnTo>
                  <a:pt x="15" y="0"/>
                </a:lnTo>
                <a:lnTo>
                  <a:pt x="11" y="0"/>
                </a:lnTo>
                <a:lnTo>
                  <a:pt x="6" y="1"/>
                </a:lnTo>
                <a:lnTo>
                  <a:pt x="5" y="1"/>
                </a:lnTo>
                <a:lnTo>
                  <a:pt x="3" y="3"/>
                </a:lnTo>
                <a:lnTo>
                  <a:pt x="2" y="4"/>
                </a:lnTo>
                <a:lnTo>
                  <a:pt x="0" y="6"/>
                </a:lnTo>
                <a:lnTo>
                  <a:pt x="0" y="9"/>
                </a:lnTo>
                <a:lnTo>
                  <a:pt x="0" y="10"/>
                </a:lnTo>
                <a:lnTo>
                  <a:pt x="0" y="13"/>
                </a:lnTo>
                <a:lnTo>
                  <a:pt x="2" y="15"/>
                </a:lnTo>
              </a:path>
            </a:pathLst>
          </a:custGeom>
          <a:solidFill>
            <a:srgbClr val="FFFF00"/>
          </a:solidFill>
          <a:ln w="4763">
            <a:solidFill>
              <a:srgbClr val="990000"/>
            </a:solidFill>
            <a:round/>
            <a:headEnd/>
            <a:tailEnd/>
          </a:ln>
        </p:spPr>
        <p:txBody>
          <a:bodyPr/>
          <a:lstStyle/>
          <a:p>
            <a:endParaRPr lang="en-US"/>
          </a:p>
        </p:txBody>
      </p:sp>
      <p:sp>
        <p:nvSpPr>
          <p:cNvPr id="53444" name="Freeform 195"/>
          <p:cNvSpPr>
            <a:spLocks/>
          </p:cNvSpPr>
          <p:nvPr/>
        </p:nvSpPr>
        <p:spPr bwMode="auto">
          <a:xfrm>
            <a:off x="6532563" y="4433891"/>
            <a:ext cx="65088" cy="73025"/>
          </a:xfrm>
          <a:custGeom>
            <a:avLst/>
            <a:gdLst>
              <a:gd name="T0" fmla="*/ 2147483647 w 46"/>
              <a:gd name="T1" fmla="*/ 2147483647 h 46"/>
              <a:gd name="T2" fmla="*/ 2147483647 w 46"/>
              <a:gd name="T3" fmla="*/ 2147483647 h 46"/>
              <a:gd name="T4" fmla="*/ 2147483647 w 46"/>
              <a:gd name="T5" fmla="*/ 2147483647 h 46"/>
              <a:gd name="T6" fmla="*/ 2147483647 w 46"/>
              <a:gd name="T7" fmla="*/ 2147483647 h 46"/>
              <a:gd name="T8" fmla="*/ 2147483647 w 46"/>
              <a:gd name="T9" fmla="*/ 2147483647 h 46"/>
              <a:gd name="T10" fmla="*/ 2147483647 w 46"/>
              <a:gd name="T11" fmla="*/ 2147483647 h 46"/>
              <a:gd name="T12" fmla="*/ 2147483647 w 46"/>
              <a:gd name="T13" fmla="*/ 2147483647 h 46"/>
              <a:gd name="T14" fmla="*/ 2147483647 w 46"/>
              <a:gd name="T15" fmla="*/ 2147483647 h 46"/>
              <a:gd name="T16" fmla="*/ 2147483647 w 46"/>
              <a:gd name="T17" fmla="*/ 2147483647 h 46"/>
              <a:gd name="T18" fmla="*/ 2147483647 w 46"/>
              <a:gd name="T19" fmla="*/ 2147483647 h 46"/>
              <a:gd name="T20" fmla="*/ 2147483647 w 46"/>
              <a:gd name="T21" fmla="*/ 2147483647 h 46"/>
              <a:gd name="T22" fmla="*/ 2147483647 w 46"/>
              <a:gd name="T23" fmla="*/ 2147483647 h 46"/>
              <a:gd name="T24" fmla="*/ 2147483647 w 46"/>
              <a:gd name="T25" fmla="*/ 2147483647 h 46"/>
              <a:gd name="T26" fmla="*/ 2147483647 w 46"/>
              <a:gd name="T27" fmla="*/ 2147483647 h 46"/>
              <a:gd name="T28" fmla="*/ 2147483647 w 46"/>
              <a:gd name="T29" fmla="*/ 2147483647 h 46"/>
              <a:gd name="T30" fmla="*/ 2147483647 w 46"/>
              <a:gd name="T31" fmla="*/ 2147483647 h 46"/>
              <a:gd name="T32" fmla="*/ 2147483647 w 46"/>
              <a:gd name="T33" fmla="*/ 2147483647 h 46"/>
              <a:gd name="T34" fmla="*/ 2147483647 w 46"/>
              <a:gd name="T35" fmla="*/ 2147483647 h 46"/>
              <a:gd name="T36" fmla="*/ 2147483647 w 46"/>
              <a:gd name="T37" fmla="*/ 2147483647 h 46"/>
              <a:gd name="T38" fmla="*/ 2147483647 w 46"/>
              <a:gd name="T39" fmla="*/ 2147483647 h 46"/>
              <a:gd name="T40" fmla="*/ 2147483647 w 46"/>
              <a:gd name="T41" fmla="*/ 2147483647 h 46"/>
              <a:gd name="T42" fmla="*/ 2147483647 w 46"/>
              <a:gd name="T43" fmla="*/ 2147483647 h 46"/>
              <a:gd name="T44" fmla="*/ 2147483647 w 46"/>
              <a:gd name="T45" fmla="*/ 2147483647 h 46"/>
              <a:gd name="T46" fmla="*/ 2147483647 w 46"/>
              <a:gd name="T47" fmla="*/ 2147483647 h 46"/>
              <a:gd name="T48" fmla="*/ 2147483647 w 46"/>
              <a:gd name="T49" fmla="*/ 2147483647 h 46"/>
              <a:gd name="T50" fmla="*/ 2147483647 w 46"/>
              <a:gd name="T51" fmla="*/ 2147483647 h 46"/>
              <a:gd name="T52" fmla="*/ 2147483647 w 46"/>
              <a:gd name="T53" fmla="*/ 2147483647 h 46"/>
              <a:gd name="T54" fmla="*/ 2147483647 w 46"/>
              <a:gd name="T55" fmla="*/ 2147483647 h 46"/>
              <a:gd name="T56" fmla="*/ 2147483647 w 46"/>
              <a:gd name="T57" fmla="*/ 2147483647 h 46"/>
              <a:gd name="T58" fmla="*/ 2147483647 w 46"/>
              <a:gd name="T59" fmla="*/ 2147483647 h 46"/>
              <a:gd name="T60" fmla="*/ 2147483647 w 46"/>
              <a:gd name="T61" fmla="*/ 2147483647 h 46"/>
              <a:gd name="T62" fmla="*/ 2147483647 w 46"/>
              <a:gd name="T63" fmla="*/ 2147483647 h 46"/>
              <a:gd name="T64" fmla="*/ 2147483647 w 46"/>
              <a:gd name="T65" fmla="*/ 2147483647 h 46"/>
              <a:gd name="T66" fmla="*/ 2147483647 w 46"/>
              <a:gd name="T67" fmla="*/ 2147483647 h 46"/>
              <a:gd name="T68" fmla="*/ 2147483647 w 46"/>
              <a:gd name="T69" fmla="*/ 2147483647 h 46"/>
              <a:gd name="T70" fmla="*/ 2147483647 w 46"/>
              <a:gd name="T71" fmla="*/ 0 h 46"/>
              <a:gd name="T72" fmla="*/ 2147483647 w 46"/>
              <a:gd name="T73" fmla="*/ 0 h 46"/>
              <a:gd name="T74" fmla="*/ 2147483647 w 46"/>
              <a:gd name="T75" fmla="*/ 0 h 46"/>
              <a:gd name="T76" fmla="*/ 2147483647 w 46"/>
              <a:gd name="T77" fmla="*/ 0 h 46"/>
              <a:gd name="T78" fmla="*/ 2147483647 w 46"/>
              <a:gd name="T79" fmla="*/ 0 h 46"/>
              <a:gd name="T80" fmla="*/ 2147483647 w 46"/>
              <a:gd name="T81" fmla="*/ 2147483647 h 46"/>
              <a:gd name="T82" fmla="*/ 2147483647 w 46"/>
              <a:gd name="T83" fmla="*/ 2147483647 h 46"/>
              <a:gd name="T84" fmla="*/ 2147483647 w 46"/>
              <a:gd name="T85" fmla="*/ 2147483647 h 46"/>
              <a:gd name="T86" fmla="*/ 2147483647 w 46"/>
              <a:gd name="T87" fmla="*/ 2147483647 h 46"/>
              <a:gd name="T88" fmla="*/ 0 w 46"/>
              <a:gd name="T89" fmla="*/ 2147483647 h 46"/>
              <a:gd name="T90" fmla="*/ 0 w 46"/>
              <a:gd name="T91" fmla="*/ 2147483647 h 46"/>
              <a:gd name="T92" fmla="*/ 0 w 46"/>
              <a:gd name="T93" fmla="*/ 2147483647 h 46"/>
              <a:gd name="T94" fmla="*/ 0 w 46"/>
              <a:gd name="T95" fmla="*/ 2147483647 h 46"/>
              <a:gd name="T96" fmla="*/ 2147483647 w 46"/>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
              <a:gd name="T148" fmla="*/ 0 h 46"/>
              <a:gd name="T149" fmla="*/ 46 w 46"/>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 h="46">
                <a:moveTo>
                  <a:pt x="2" y="15"/>
                </a:moveTo>
                <a:lnTo>
                  <a:pt x="5" y="18"/>
                </a:lnTo>
                <a:lnTo>
                  <a:pt x="8" y="19"/>
                </a:lnTo>
                <a:lnTo>
                  <a:pt x="9" y="22"/>
                </a:lnTo>
                <a:lnTo>
                  <a:pt x="11" y="25"/>
                </a:lnTo>
                <a:lnTo>
                  <a:pt x="12" y="28"/>
                </a:lnTo>
                <a:lnTo>
                  <a:pt x="14" y="31"/>
                </a:lnTo>
                <a:lnTo>
                  <a:pt x="15" y="34"/>
                </a:lnTo>
                <a:lnTo>
                  <a:pt x="17" y="37"/>
                </a:lnTo>
                <a:lnTo>
                  <a:pt x="20" y="38"/>
                </a:lnTo>
                <a:lnTo>
                  <a:pt x="21" y="40"/>
                </a:lnTo>
                <a:lnTo>
                  <a:pt x="24" y="43"/>
                </a:lnTo>
                <a:lnTo>
                  <a:pt x="26" y="44"/>
                </a:lnTo>
                <a:lnTo>
                  <a:pt x="29" y="46"/>
                </a:lnTo>
                <a:lnTo>
                  <a:pt x="32" y="46"/>
                </a:lnTo>
                <a:lnTo>
                  <a:pt x="35" y="46"/>
                </a:lnTo>
                <a:lnTo>
                  <a:pt x="37" y="46"/>
                </a:lnTo>
                <a:lnTo>
                  <a:pt x="39" y="44"/>
                </a:lnTo>
                <a:lnTo>
                  <a:pt x="42" y="43"/>
                </a:lnTo>
                <a:lnTo>
                  <a:pt x="43" y="41"/>
                </a:lnTo>
                <a:lnTo>
                  <a:pt x="45" y="38"/>
                </a:lnTo>
                <a:lnTo>
                  <a:pt x="45" y="37"/>
                </a:lnTo>
                <a:lnTo>
                  <a:pt x="46" y="34"/>
                </a:lnTo>
                <a:lnTo>
                  <a:pt x="46" y="31"/>
                </a:lnTo>
                <a:lnTo>
                  <a:pt x="46" y="30"/>
                </a:lnTo>
                <a:lnTo>
                  <a:pt x="45" y="27"/>
                </a:lnTo>
                <a:lnTo>
                  <a:pt x="43" y="24"/>
                </a:lnTo>
                <a:lnTo>
                  <a:pt x="42" y="21"/>
                </a:lnTo>
                <a:lnTo>
                  <a:pt x="40" y="18"/>
                </a:lnTo>
                <a:lnTo>
                  <a:pt x="37" y="15"/>
                </a:lnTo>
                <a:lnTo>
                  <a:pt x="36" y="13"/>
                </a:lnTo>
                <a:lnTo>
                  <a:pt x="35" y="10"/>
                </a:lnTo>
                <a:lnTo>
                  <a:pt x="33" y="7"/>
                </a:lnTo>
                <a:lnTo>
                  <a:pt x="32" y="4"/>
                </a:lnTo>
                <a:lnTo>
                  <a:pt x="29" y="1"/>
                </a:lnTo>
                <a:lnTo>
                  <a:pt x="26" y="0"/>
                </a:lnTo>
                <a:lnTo>
                  <a:pt x="23" y="0"/>
                </a:lnTo>
                <a:lnTo>
                  <a:pt x="18" y="0"/>
                </a:lnTo>
                <a:lnTo>
                  <a:pt x="15" y="0"/>
                </a:lnTo>
                <a:lnTo>
                  <a:pt x="11" y="0"/>
                </a:lnTo>
                <a:lnTo>
                  <a:pt x="6" y="1"/>
                </a:lnTo>
                <a:lnTo>
                  <a:pt x="5" y="1"/>
                </a:lnTo>
                <a:lnTo>
                  <a:pt x="3" y="3"/>
                </a:lnTo>
                <a:lnTo>
                  <a:pt x="2" y="4"/>
                </a:lnTo>
                <a:lnTo>
                  <a:pt x="0" y="6"/>
                </a:lnTo>
                <a:lnTo>
                  <a:pt x="0" y="9"/>
                </a:lnTo>
                <a:lnTo>
                  <a:pt x="0" y="10"/>
                </a:lnTo>
                <a:lnTo>
                  <a:pt x="0" y="13"/>
                </a:lnTo>
                <a:lnTo>
                  <a:pt x="2" y="15"/>
                </a:lnTo>
              </a:path>
            </a:pathLst>
          </a:custGeom>
          <a:solidFill>
            <a:srgbClr val="FFFF00"/>
          </a:solidFill>
          <a:ln w="4763">
            <a:solidFill>
              <a:srgbClr val="990000"/>
            </a:solidFill>
            <a:round/>
            <a:headEnd/>
            <a:tailEnd/>
          </a:ln>
        </p:spPr>
        <p:txBody>
          <a:bodyPr/>
          <a:lstStyle/>
          <a:p>
            <a:endParaRPr lang="en-US"/>
          </a:p>
        </p:txBody>
      </p:sp>
      <p:sp>
        <p:nvSpPr>
          <p:cNvPr id="53445" name="Freeform 196"/>
          <p:cNvSpPr>
            <a:spLocks/>
          </p:cNvSpPr>
          <p:nvPr/>
        </p:nvSpPr>
        <p:spPr bwMode="auto">
          <a:xfrm>
            <a:off x="6303963" y="4438654"/>
            <a:ext cx="87312" cy="98425"/>
          </a:xfrm>
          <a:custGeom>
            <a:avLst/>
            <a:gdLst>
              <a:gd name="T0" fmla="*/ 2147483647 w 62"/>
              <a:gd name="T1" fmla="*/ 2147483647 h 62"/>
              <a:gd name="T2" fmla="*/ 2147483647 w 62"/>
              <a:gd name="T3" fmla="*/ 2147483647 h 62"/>
              <a:gd name="T4" fmla="*/ 2147483647 w 62"/>
              <a:gd name="T5" fmla="*/ 2147483647 h 62"/>
              <a:gd name="T6" fmla="*/ 2147483647 w 62"/>
              <a:gd name="T7" fmla="*/ 2147483647 h 62"/>
              <a:gd name="T8" fmla="*/ 2147483647 w 62"/>
              <a:gd name="T9" fmla="*/ 2147483647 h 62"/>
              <a:gd name="T10" fmla="*/ 2147483647 w 62"/>
              <a:gd name="T11" fmla="*/ 2147483647 h 62"/>
              <a:gd name="T12" fmla="*/ 2147483647 w 62"/>
              <a:gd name="T13" fmla="*/ 2147483647 h 62"/>
              <a:gd name="T14" fmla="*/ 2147483647 w 62"/>
              <a:gd name="T15" fmla="*/ 2147483647 h 62"/>
              <a:gd name="T16" fmla="*/ 2147483647 w 62"/>
              <a:gd name="T17" fmla="*/ 2147483647 h 62"/>
              <a:gd name="T18" fmla="*/ 2147483647 w 62"/>
              <a:gd name="T19" fmla="*/ 2147483647 h 62"/>
              <a:gd name="T20" fmla="*/ 2147483647 w 62"/>
              <a:gd name="T21" fmla="*/ 2147483647 h 62"/>
              <a:gd name="T22" fmla="*/ 2147483647 w 62"/>
              <a:gd name="T23" fmla="*/ 2147483647 h 62"/>
              <a:gd name="T24" fmla="*/ 2147483647 w 62"/>
              <a:gd name="T25" fmla="*/ 2147483647 h 62"/>
              <a:gd name="T26" fmla="*/ 2147483647 w 62"/>
              <a:gd name="T27" fmla="*/ 2147483647 h 62"/>
              <a:gd name="T28" fmla="*/ 2147483647 w 62"/>
              <a:gd name="T29" fmla="*/ 2147483647 h 62"/>
              <a:gd name="T30" fmla="*/ 2147483647 w 62"/>
              <a:gd name="T31" fmla="*/ 2147483647 h 62"/>
              <a:gd name="T32" fmla="*/ 2147483647 w 62"/>
              <a:gd name="T33" fmla="*/ 2147483647 h 62"/>
              <a:gd name="T34" fmla="*/ 2147483647 w 62"/>
              <a:gd name="T35" fmla="*/ 2147483647 h 62"/>
              <a:gd name="T36" fmla="*/ 2147483647 w 62"/>
              <a:gd name="T37" fmla="*/ 2147483647 h 62"/>
              <a:gd name="T38" fmla="*/ 2147483647 w 62"/>
              <a:gd name="T39" fmla="*/ 2147483647 h 62"/>
              <a:gd name="T40" fmla="*/ 2147483647 w 62"/>
              <a:gd name="T41" fmla="*/ 0 h 62"/>
              <a:gd name="T42" fmla="*/ 2147483647 w 62"/>
              <a:gd name="T43" fmla="*/ 2147483647 h 62"/>
              <a:gd name="T44" fmla="*/ 2147483647 w 62"/>
              <a:gd name="T45" fmla="*/ 2147483647 h 62"/>
              <a:gd name="T46" fmla="*/ 2147483647 w 62"/>
              <a:gd name="T47" fmla="*/ 2147483647 h 62"/>
              <a:gd name="T48" fmla="*/ 2147483647 w 62"/>
              <a:gd name="T49" fmla="*/ 2147483647 h 62"/>
              <a:gd name="T50" fmla="*/ 2147483647 w 62"/>
              <a:gd name="T51" fmla="*/ 2147483647 h 62"/>
              <a:gd name="T52" fmla="*/ 2147483647 w 62"/>
              <a:gd name="T53" fmla="*/ 2147483647 h 62"/>
              <a:gd name="T54" fmla="*/ 2147483647 w 62"/>
              <a:gd name="T55" fmla="*/ 2147483647 h 62"/>
              <a:gd name="T56" fmla="*/ 2147483647 w 62"/>
              <a:gd name="T57" fmla="*/ 2147483647 h 62"/>
              <a:gd name="T58" fmla="*/ 2147483647 w 62"/>
              <a:gd name="T59" fmla="*/ 2147483647 h 62"/>
              <a:gd name="T60" fmla="*/ 2147483647 w 62"/>
              <a:gd name="T61" fmla="*/ 2147483647 h 62"/>
              <a:gd name="T62" fmla="*/ 2147483647 w 62"/>
              <a:gd name="T63" fmla="*/ 2147483647 h 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62"/>
              <a:gd name="T98" fmla="*/ 62 w 62"/>
              <a:gd name="T99" fmla="*/ 62 h 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62">
                <a:moveTo>
                  <a:pt x="5" y="24"/>
                </a:moveTo>
                <a:lnTo>
                  <a:pt x="5" y="24"/>
                </a:lnTo>
                <a:lnTo>
                  <a:pt x="6" y="25"/>
                </a:lnTo>
                <a:lnTo>
                  <a:pt x="8" y="28"/>
                </a:lnTo>
                <a:lnTo>
                  <a:pt x="9" y="31"/>
                </a:lnTo>
                <a:lnTo>
                  <a:pt x="11" y="35"/>
                </a:lnTo>
                <a:lnTo>
                  <a:pt x="14" y="41"/>
                </a:lnTo>
                <a:lnTo>
                  <a:pt x="18" y="47"/>
                </a:lnTo>
                <a:lnTo>
                  <a:pt x="22" y="55"/>
                </a:lnTo>
                <a:lnTo>
                  <a:pt x="24" y="56"/>
                </a:lnTo>
                <a:lnTo>
                  <a:pt x="25" y="58"/>
                </a:lnTo>
                <a:lnTo>
                  <a:pt x="27" y="59"/>
                </a:lnTo>
                <a:lnTo>
                  <a:pt x="28" y="61"/>
                </a:lnTo>
                <a:lnTo>
                  <a:pt x="30" y="62"/>
                </a:lnTo>
                <a:lnTo>
                  <a:pt x="31" y="62"/>
                </a:lnTo>
                <a:lnTo>
                  <a:pt x="33" y="62"/>
                </a:lnTo>
                <a:lnTo>
                  <a:pt x="34" y="62"/>
                </a:lnTo>
                <a:lnTo>
                  <a:pt x="39" y="61"/>
                </a:lnTo>
                <a:lnTo>
                  <a:pt x="42" y="59"/>
                </a:lnTo>
                <a:lnTo>
                  <a:pt x="46" y="58"/>
                </a:lnTo>
                <a:lnTo>
                  <a:pt x="51" y="56"/>
                </a:lnTo>
                <a:lnTo>
                  <a:pt x="55" y="55"/>
                </a:lnTo>
                <a:lnTo>
                  <a:pt x="58" y="52"/>
                </a:lnTo>
                <a:lnTo>
                  <a:pt x="61" y="49"/>
                </a:lnTo>
                <a:lnTo>
                  <a:pt x="62" y="46"/>
                </a:lnTo>
                <a:lnTo>
                  <a:pt x="62" y="41"/>
                </a:lnTo>
                <a:lnTo>
                  <a:pt x="62" y="38"/>
                </a:lnTo>
                <a:lnTo>
                  <a:pt x="62" y="35"/>
                </a:lnTo>
                <a:lnTo>
                  <a:pt x="61" y="32"/>
                </a:lnTo>
                <a:lnTo>
                  <a:pt x="58" y="28"/>
                </a:lnTo>
                <a:lnTo>
                  <a:pt x="56" y="25"/>
                </a:lnTo>
                <a:lnTo>
                  <a:pt x="53" y="22"/>
                </a:lnTo>
                <a:lnTo>
                  <a:pt x="51" y="19"/>
                </a:lnTo>
                <a:lnTo>
                  <a:pt x="46" y="16"/>
                </a:lnTo>
                <a:lnTo>
                  <a:pt x="43" y="13"/>
                </a:lnTo>
                <a:lnTo>
                  <a:pt x="39" y="12"/>
                </a:lnTo>
                <a:lnTo>
                  <a:pt x="34" y="9"/>
                </a:lnTo>
                <a:lnTo>
                  <a:pt x="30" y="7"/>
                </a:lnTo>
                <a:lnTo>
                  <a:pt x="25" y="4"/>
                </a:lnTo>
                <a:lnTo>
                  <a:pt x="21" y="3"/>
                </a:lnTo>
                <a:lnTo>
                  <a:pt x="17" y="1"/>
                </a:lnTo>
                <a:lnTo>
                  <a:pt x="14" y="0"/>
                </a:lnTo>
                <a:lnTo>
                  <a:pt x="11" y="1"/>
                </a:lnTo>
                <a:lnTo>
                  <a:pt x="9" y="3"/>
                </a:lnTo>
                <a:lnTo>
                  <a:pt x="6" y="4"/>
                </a:lnTo>
                <a:lnTo>
                  <a:pt x="5" y="7"/>
                </a:lnTo>
                <a:lnTo>
                  <a:pt x="3" y="9"/>
                </a:lnTo>
                <a:lnTo>
                  <a:pt x="2" y="12"/>
                </a:lnTo>
                <a:lnTo>
                  <a:pt x="0" y="15"/>
                </a:lnTo>
                <a:lnTo>
                  <a:pt x="2" y="15"/>
                </a:lnTo>
                <a:lnTo>
                  <a:pt x="2" y="16"/>
                </a:lnTo>
                <a:lnTo>
                  <a:pt x="3" y="18"/>
                </a:lnTo>
                <a:lnTo>
                  <a:pt x="3" y="19"/>
                </a:lnTo>
                <a:lnTo>
                  <a:pt x="3" y="21"/>
                </a:lnTo>
                <a:lnTo>
                  <a:pt x="3" y="22"/>
                </a:lnTo>
                <a:lnTo>
                  <a:pt x="5" y="24"/>
                </a:lnTo>
                <a:lnTo>
                  <a:pt x="3" y="24"/>
                </a:lnTo>
                <a:lnTo>
                  <a:pt x="5" y="2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6" name="Freeform 197"/>
          <p:cNvSpPr>
            <a:spLocks/>
          </p:cNvSpPr>
          <p:nvPr/>
        </p:nvSpPr>
        <p:spPr bwMode="auto">
          <a:xfrm>
            <a:off x="6303963" y="4438654"/>
            <a:ext cx="87312" cy="98425"/>
          </a:xfrm>
          <a:custGeom>
            <a:avLst/>
            <a:gdLst>
              <a:gd name="T0" fmla="*/ 2147483647 w 62"/>
              <a:gd name="T1" fmla="*/ 2147483647 h 62"/>
              <a:gd name="T2" fmla="*/ 2147483647 w 62"/>
              <a:gd name="T3" fmla="*/ 2147483647 h 62"/>
              <a:gd name="T4" fmla="*/ 2147483647 w 62"/>
              <a:gd name="T5" fmla="*/ 2147483647 h 62"/>
              <a:gd name="T6" fmla="*/ 2147483647 w 62"/>
              <a:gd name="T7" fmla="*/ 2147483647 h 62"/>
              <a:gd name="T8" fmla="*/ 2147483647 w 62"/>
              <a:gd name="T9" fmla="*/ 2147483647 h 62"/>
              <a:gd name="T10" fmla="*/ 2147483647 w 62"/>
              <a:gd name="T11" fmla="*/ 2147483647 h 62"/>
              <a:gd name="T12" fmla="*/ 2147483647 w 62"/>
              <a:gd name="T13" fmla="*/ 2147483647 h 62"/>
              <a:gd name="T14" fmla="*/ 2147483647 w 62"/>
              <a:gd name="T15" fmla="*/ 2147483647 h 62"/>
              <a:gd name="T16" fmla="*/ 2147483647 w 62"/>
              <a:gd name="T17" fmla="*/ 2147483647 h 62"/>
              <a:gd name="T18" fmla="*/ 2147483647 w 62"/>
              <a:gd name="T19" fmla="*/ 2147483647 h 62"/>
              <a:gd name="T20" fmla="*/ 2147483647 w 62"/>
              <a:gd name="T21" fmla="*/ 2147483647 h 62"/>
              <a:gd name="T22" fmla="*/ 2147483647 w 62"/>
              <a:gd name="T23" fmla="*/ 2147483647 h 62"/>
              <a:gd name="T24" fmla="*/ 2147483647 w 62"/>
              <a:gd name="T25" fmla="*/ 2147483647 h 62"/>
              <a:gd name="T26" fmla="*/ 2147483647 w 62"/>
              <a:gd name="T27" fmla="*/ 2147483647 h 62"/>
              <a:gd name="T28" fmla="*/ 2147483647 w 62"/>
              <a:gd name="T29" fmla="*/ 2147483647 h 62"/>
              <a:gd name="T30" fmla="*/ 2147483647 w 62"/>
              <a:gd name="T31" fmla="*/ 2147483647 h 62"/>
              <a:gd name="T32" fmla="*/ 2147483647 w 62"/>
              <a:gd name="T33" fmla="*/ 2147483647 h 62"/>
              <a:gd name="T34" fmla="*/ 2147483647 w 62"/>
              <a:gd name="T35" fmla="*/ 2147483647 h 62"/>
              <a:gd name="T36" fmla="*/ 2147483647 w 62"/>
              <a:gd name="T37" fmla="*/ 2147483647 h 62"/>
              <a:gd name="T38" fmla="*/ 2147483647 w 62"/>
              <a:gd name="T39" fmla="*/ 2147483647 h 62"/>
              <a:gd name="T40" fmla="*/ 2147483647 w 62"/>
              <a:gd name="T41" fmla="*/ 0 h 62"/>
              <a:gd name="T42" fmla="*/ 2147483647 w 62"/>
              <a:gd name="T43" fmla="*/ 2147483647 h 62"/>
              <a:gd name="T44" fmla="*/ 2147483647 w 62"/>
              <a:gd name="T45" fmla="*/ 2147483647 h 62"/>
              <a:gd name="T46" fmla="*/ 2147483647 w 62"/>
              <a:gd name="T47" fmla="*/ 2147483647 h 62"/>
              <a:gd name="T48" fmla="*/ 2147483647 w 62"/>
              <a:gd name="T49" fmla="*/ 2147483647 h 62"/>
              <a:gd name="T50" fmla="*/ 2147483647 w 62"/>
              <a:gd name="T51" fmla="*/ 2147483647 h 62"/>
              <a:gd name="T52" fmla="*/ 2147483647 w 62"/>
              <a:gd name="T53" fmla="*/ 2147483647 h 62"/>
              <a:gd name="T54" fmla="*/ 2147483647 w 62"/>
              <a:gd name="T55" fmla="*/ 2147483647 h 62"/>
              <a:gd name="T56" fmla="*/ 2147483647 w 62"/>
              <a:gd name="T57" fmla="*/ 2147483647 h 62"/>
              <a:gd name="T58" fmla="*/ 2147483647 w 62"/>
              <a:gd name="T59" fmla="*/ 2147483647 h 62"/>
              <a:gd name="T60" fmla="*/ 2147483647 w 62"/>
              <a:gd name="T61" fmla="*/ 2147483647 h 62"/>
              <a:gd name="T62" fmla="*/ 2147483647 w 62"/>
              <a:gd name="T63" fmla="*/ 2147483647 h 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62"/>
              <a:gd name="T98" fmla="*/ 62 w 62"/>
              <a:gd name="T99" fmla="*/ 62 h 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62">
                <a:moveTo>
                  <a:pt x="5" y="24"/>
                </a:moveTo>
                <a:lnTo>
                  <a:pt x="5" y="24"/>
                </a:lnTo>
                <a:lnTo>
                  <a:pt x="6" y="25"/>
                </a:lnTo>
                <a:lnTo>
                  <a:pt x="8" y="28"/>
                </a:lnTo>
                <a:lnTo>
                  <a:pt x="9" y="31"/>
                </a:lnTo>
                <a:lnTo>
                  <a:pt x="11" y="35"/>
                </a:lnTo>
                <a:lnTo>
                  <a:pt x="14" y="41"/>
                </a:lnTo>
                <a:lnTo>
                  <a:pt x="18" y="47"/>
                </a:lnTo>
                <a:lnTo>
                  <a:pt x="22" y="55"/>
                </a:lnTo>
                <a:lnTo>
                  <a:pt x="24" y="56"/>
                </a:lnTo>
                <a:lnTo>
                  <a:pt x="25" y="58"/>
                </a:lnTo>
                <a:lnTo>
                  <a:pt x="27" y="59"/>
                </a:lnTo>
                <a:lnTo>
                  <a:pt x="28" y="61"/>
                </a:lnTo>
                <a:lnTo>
                  <a:pt x="30" y="62"/>
                </a:lnTo>
                <a:lnTo>
                  <a:pt x="31" y="62"/>
                </a:lnTo>
                <a:lnTo>
                  <a:pt x="33" y="62"/>
                </a:lnTo>
                <a:lnTo>
                  <a:pt x="34" y="62"/>
                </a:lnTo>
                <a:lnTo>
                  <a:pt x="39" y="61"/>
                </a:lnTo>
                <a:lnTo>
                  <a:pt x="42" y="59"/>
                </a:lnTo>
                <a:lnTo>
                  <a:pt x="46" y="58"/>
                </a:lnTo>
                <a:lnTo>
                  <a:pt x="51" y="56"/>
                </a:lnTo>
                <a:lnTo>
                  <a:pt x="55" y="55"/>
                </a:lnTo>
                <a:lnTo>
                  <a:pt x="58" y="52"/>
                </a:lnTo>
                <a:lnTo>
                  <a:pt x="61" y="49"/>
                </a:lnTo>
                <a:lnTo>
                  <a:pt x="62" y="46"/>
                </a:lnTo>
                <a:lnTo>
                  <a:pt x="62" y="41"/>
                </a:lnTo>
                <a:lnTo>
                  <a:pt x="62" y="38"/>
                </a:lnTo>
                <a:lnTo>
                  <a:pt x="62" y="35"/>
                </a:lnTo>
                <a:lnTo>
                  <a:pt x="61" y="32"/>
                </a:lnTo>
                <a:lnTo>
                  <a:pt x="58" y="28"/>
                </a:lnTo>
                <a:lnTo>
                  <a:pt x="56" y="25"/>
                </a:lnTo>
                <a:lnTo>
                  <a:pt x="53" y="22"/>
                </a:lnTo>
                <a:lnTo>
                  <a:pt x="51" y="19"/>
                </a:lnTo>
                <a:lnTo>
                  <a:pt x="46" y="16"/>
                </a:lnTo>
                <a:lnTo>
                  <a:pt x="43" y="13"/>
                </a:lnTo>
                <a:lnTo>
                  <a:pt x="39" y="12"/>
                </a:lnTo>
                <a:lnTo>
                  <a:pt x="34" y="9"/>
                </a:lnTo>
                <a:lnTo>
                  <a:pt x="30" y="7"/>
                </a:lnTo>
                <a:lnTo>
                  <a:pt x="25" y="4"/>
                </a:lnTo>
                <a:lnTo>
                  <a:pt x="21" y="3"/>
                </a:lnTo>
                <a:lnTo>
                  <a:pt x="17" y="1"/>
                </a:lnTo>
                <a:lnTo>
                  <a:pt x="14" y="0"/>
                </a:lnTo>
                <a:lnTo>
                  <a:pt x="11" y="1"/>
                </a:lnTo>
                <a:lnTo>
                  <a:pt x="9" y="3"/>
                </a:lnTo>
                <a:lnTo>
                  <a:pt x="6" y="4"/>
                </a:lnTo>
                <a:lnTo>
                  <a:pt x="5" y="7"/>
                </a:lnTo>
                <a:lnTo>
                  <a:pt x="3" y="9"/>
                </a:lnTo>
                <a:lnTo>
                  <a:pt x="2" y="12"/>
                </a:lnTo>
                <a:lnTo>
                  <a:pt x="0" y="15"/>
                </a:lnTo>
                <a:lnTo>
                  <a:pt x="2" y="15"/>
                </a:lnTo>
                <a:lnTo>
                  <a:pt x="2" y="16"/>
                </a:lnTo>
                <a:lnTo>
                  <a:pt x="3" y="18"/>
                </a:lnTo>
                <a:lnTo>
                  <a:pt x="3" y="19"/>
                </a:lnTo>
                <a:lnTo>
                  <a:pt x="3" y="21"/>
                </a:lnTo>
                <a:lnTo>
                  <a:pt x="3" y="22"/>
                </a:lnTo>
                <a:lnTo>
                  <a:pt x="5" y="24"/>
                </a:lnTo>
                <a:lnTo>
                  <a:pt x="3" y="24"/>
                </a:lnTo>
                <a:lnTo>
                  <a:pt x="5" y="24"/>
                </a:lnTo>
              </a:path>
            </a:pathLst>
          </a:custGeom>
          <a:solidFill>
            <a:srgbClr val="FFFF00"/>
          </a:solidFill>
          <a:ln w="4763">
            <a:solidFill>
              <a:srgbClr val="990000"/>
            </a:solidFill>
            <a:round/>
            <a:headEnd/>
            <a:tailEnd/>
          </a:ln>
        </p:spPr>
        <p:txBody>
          <a:bodyPr/>
          <a:lstStyle/>
          <a:p>
            <a:endParaRPr lang="en-US"/>
          </a:p>
        </p:txBody>
      </p:sp>
      <p:sp>
        <p:nvSpPr>
          <p:cNvPr id="53447" name="Freeform 198"/>
          <p:cNvSpPr>
            <a:spLocks/>
          </p:cNvSpPr>
          <p:nvPr/>
        </p:nvSpPr>
        <p:spPr bwMode="auto">
          <a:xfrm>
            <a:off x="6303963" y="4438654"/>
            <a:ext cx="87312" cy="98425"/>
          </a:xfrm>
          <a:custGeom>
            <a:avLst/>
            <a:gdLst>
              <a:gd name="T0" fmla="*/ 2147483647 w 62"/>
              <a:gd name="T1" fmla="*/ 2147483647 h 62"/>
              <a:gd name="T2" fmla="*/ 2147483647 w 62"/>
              <a:gd name="T3" fmla="*/ 2147483647 h 62"/>
              <a:gd name="T4" fmla="*/ 2147483647 w 62"/>
              <a:gd name="T5" fmla="*/ 2147483647 h 62"/>
              <a:gd name="T6" fmla="*/ 2147483647 w 62"/>
              <a:gd name="T7" fmla="*/ 2147483647 h 62"/>
              <a:gd name="T8" fmla="*/ 2147483647 w 62"/>
              <a:gd name="T9" fmla="*/ 2147483647 h 62"/>
              <a:gd name="T10" fmla="*/ 2147483647 w 62"/>
              <a:gd name="T11" fmla="*/ 2147483647 h 62"/>
              <a:gd name="T12" fmla="*/ 2147483647 w 62"/>
              <a:gd name="T13" fmla="*/ 2147483647 h 62"/>
              <a:gd name="T14" fmla="*/ 2147483647 w 62"/>
              <a:gd name="T15" fmla="*/ 2147483647 h 62"/>
              <a:gd name="T16" fmla="*/ 2147483647 w 62"/>
              <a:gd name="T17" fmla="*/ 2147483647 h 62"/>
              <a:gd name="T18" fmla="*/ 2147483647 w 62"/>
              <a:gd name="T19" fmla="*/ 2147483647 h 62"/>
              <a:gd name="T20" fmla="*/ 2147483647 w 62"/>
              <a:gd name="T21" fmla="*/ 2147483647 h 62"/>
              <a:gd name="T22" fmla="*/ 2147483647 w 62"/>
              <a:gd name="T23" fmla="*/ 2147483647 h 62"/>
              <a:gd name="T24" fmla="*/ 2147483647 w 62"/>
              <a:gd name="T25" fmla="*/ 2147483647 h 62"/>
              <a:gd name="T26" fmla="*/ 2147483647 w 62"/>
              <a:gd name="T27" fmla="*/ 2147483647 h 62"/>
              <a:gd name="T28" fmla="*/ 2147483647 w 62"/>
              <a:gd name="T29" fmla="*/ 2147483647 h 62"/>
              <a:gd name="T30" fmla="*/ 2147483647 w 62"/>
              <a:gd name="T31" fmla="*/ 2147483647 h 62"/>
              <a:gd name="T32" fmla="*/ 2147483647 w 62"/>
              <a:gd name="T33" fmla="*/ 2147483647 h 62"/>
              <a:gd name="T34" fmla="*/ 2147483647 w 62"/>
              <a:gd name="T35" fmla="*/ 2147483647 h 62"/>
              <a:gd name="T36" fmla="*/ 2147483647 w 62"/>
              <a:gd name="T37" fmla="*/ 2147483647 h 62"/>
              <a:gd name="T38" fmla="*/ 2147483647 w 62"/>
              <a:gd name="T39" fmla="*/ 2147483647 h 62"/>
              <a:gd name="T40" fmla="*/ 2147483647 w 62"/>
              <a:gd name="T41" fmla="*/ 0 h 62"/>
              <a:gd name="T42" fmla="*/ 2147483647 w 62"/>
              <a:gd name="T43" fmla="*/ 2147483647 h 62"/>
              <a:gd name="T44" fmla="*/ 2147483647 w 62"/>
              <a:gd name="T45" fmla="*/ 2147483647 h 62"/>
              <a:gd name="T46" fmla="*/ 2147483647 w 62"/>
              <a:gd name="T47" fmla="*/ 2147483647 h 62"/>
              <a:gd name="T48" fmla="*/ 2147483647 w 62"/>
              <a:gd name="T49" fmla="*/ 2147483647 h 62"/>
              <a:gd name="T50" fmla="*/ 2147483647 w 62"/>
              <a:gd name="T51" fmla="*/ 2147483647 h 62"/>
              <a:gd name="T52" fmla="*/ 2147483647 w 62"/>
              <a:gd name="T53" fmla="*/ 2147483647 h 62"/>
              <a:gd name="T54" fmla="*/ 2147483647 w 62"/>
              <a:gd name="T55" fmla="*/ 2147483647 h 62"/>
              <a:gd name="T56" fmla="*/ 2147483647 w 62"/>
              <a:gd name="T57" fmla="*/ 2147483647 h 62"/>
              <a:gd name="T58" fmla="*/ 2147483647 w 62"/>
              <a:gd name="T59" fmla="*/ 2147483647 h 62"/>
              <a:gd name="T60" fmla="*/ 2147483647 w 62"/>
              <a:gd name="T61" fmla="*/ 2147483647 h 62"/>
              <a:gd name="T62" fmla="*/ 2147483647 w 62"/>
              <a:gd name="T63" fmla="*/ 2147483647 h 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62"/>
              <a:gd name="T98" fmla="*/ 62 w 62"/>
              <a:gd name="T99" fmla="*/ 62 h 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62">
                <a:moveTo>
                  <a:pt x="5" y="24"/>
                </a:moveTo>
                <a:lnTo>
                  <a:pt x="5" y="24"/>
                </a:lnTo>
                <a:lnTo>
                  <a:pt x="6" y="25"/>
                </a:lnTo>
                <a:lnTo>
                  <a:pt x="8" y="28"/>
                </a:lnTo>
                <a:lnTo>
                  <a:pt x="9" y="31"/>
                </a:lnTo>
                <a:lnTo>
                  <a:pt x="11" y="35"/>
                </a:lnTo>
                <a:lnTo>
                  <a:pt x="14" y="41"/>
                </a:lnTo>
                <a:lnTo>
                  <a:pt x="18" y="47"/>
                </a:lnTo>
                <a:lnTo>
                  <a:pt x="22" y="55"/>
                </a:lnTo>
                <a:lnTo>
                  <a:pt x="24" y="56"/>
                </a:lnTo>
                <a:lnTo>
                  <a:pt x="25" y="58"/>
                </a:lnTo>
                <a:lnTo>
                  <a:pt x="27" y="59"/>
                </a:lnTo>
                <a:lnTo>
                  <a:pt x="28" y="61"/>
                </a:lnTo>
                <a:lnTo>
                  <a:pt x="30" y="62"/>
                </a:lnTo>
                <a:lnTo>
                  <a:pt x="31" y="62"/>
                </a:lnTo>
                <a:lnTo>
                  <a:pt x="33" y="62"/>
                </a:lnTo>
                <a:lnTo>
                  <a:pt x="34" y="62"/>
                </a:lnTo>
                <a:lnTo>
                  <a:pt x="39" y="61"/>
                </a:lnTo>
                <a:lnTo>
                  <a:pt x="42" y="59"/>
                </a:lnTo>
                <a:lnTo>
                  <a:pt x="46" y="58"/>
                </a:lnTo>
                <a:lnTo>
                  <a:pt x="51" y="56"/>
                </a:lnTo>
                <a:lnTo>
                  <a:pt x="55" y="55"/>
                </a:lnTo>
                <a:lnTo>
                  <a:pt x="58" y="52"/>
                </a:lnTo>
                <a:lnTo>
                  <a:pt x="61" y="49"/>
                </a:lnTo>
                <a:lnTo>
                  <a:pt x="62" y="46"/>
                </a:lnTo>
                <a:lnTo>
                  <a:pt x="62" y="41"/>
                </a:lnTo>
                <a:lnTo>
                  <a:pt x="62" y="38"/>
                </a:lnTo>
                <a:lnTo>
                  <a:pt x="62" y="35"/>
                </a:lnTo>
                <a:lnTo>
                  <a:pt x="61" y="32"/>
                </a:lnTo>
                <a:lnTo>
                  <a:pt x="58" y="28"/>
                </a:lnTo>
                <a:lnTo>
                  <a:pt x="56" y="25"/>
                </a:lnTo>
                <a:lnTo>
                  <a:pt x="53" y="22"/>
                </a:lnTo>
                <a:lnTo>
                  <a:pt x="51" y="19"/>
                </a:lnTo>
                <a:lnTo>
                  <a:pt x="46" y="16"/>
                </a:lnTo>
                <a:lnTo>
                  <a:pt x="43" y="13"/>
                </a:lnTo>
                <a:lnTo>
                  <a:pt x="39" y="12"/>
                </a:lnTo>
                <a:lnTo>
                  <a:pt x="34" y="9"/>
                </a:lnTo>
                <a:lnTo>
                  <a:pt x="30" y="7"/>
                </a:lnTo>
                <a:lnTo>
                  <a:pt x="25" y="4"/>
                </a:lnTo>
                <a:lnTo>
                  <a:pt x="21" y="3"/>
                </a:lnTo>
                <a:lnTo>
                  <a:pt x="17" y="1"/>
                </a:lnTo>
                <a:lnTo>
                  <a:pt x="14" y="0"/>
                </a:lnTo>
                <a:lnTo>
                  <a:pt x="11" y="1"/>
                </a:lnTo>
                <a:lnTo>
                  <a:pt x="9" y="3"/>
                </a:lnTo>
                <a:lnTo>
                  <a:pt x="6" y="4"/>
                </a:lnTo>
                <a:lnTo>
                  <a:pt x="5" y="7"/>
                </a:lnTo>
                <a:lnTo>
                  <a:pt x="3" y="9"/>
                </a:lnTo>
                <a:lnTo>
                  <a:pt x="2" y="12"/>
                </a:lnTo>
                <a:lnTo>
                  <a:pt x="0" y="15"/>
                </a:lnTo>
                <a:lnTo>
                  <a:pt x="2" y="15"/>
                </a:lnTo>
                <a:lnTo>
                  <a:pt x="2" y="16"/>
                </a:lnTo>
                <a:lnTo>
                  <a:pt x="3" y="18"/>
                </a:lnTo>
                <a:lnTo>
                  <a:pt x="3" y="19"/>
                </a:lnTo>
                <a:lnTo>
                  <a:pt x="3" y="21"/>
                </a:lnTo>
                <a:lnTo>
                  <a:pt x="3" y="22"/>
                </a:lnTo>
                <a:lnTo>
                  <a:pt x="5" y="24"/>
                </a:lnTo>
                <a:lnTo>
                  <a:pt x="3" y="24"/>
                </a:lnTo>
                <a:lnTo>
                  <a:pt x="5" y="24"/>
                </a:lnTo>
              </a:path>
            </a:pathLst>
          </a:custGeom>
          <a:solidFill>
            <a:srgbClr val="FFFF00"/>
          </a:solidFill>
          <a:ln w="4763">
            <a:solidFill>
              <a:srgbClr val="990000"/>
            </a:solidFill>
            <a:round/>
            <a:headEnd/>
            <a:tailEnd/>
          </a:ln>
        </p:spPr>
        <p:txBody>
          <a:bodyPr/>
          <a:lstStyle/>
          <a:p>
            <a:endParaRPr lang="en-US"/>
          </a:p>
        </p:txBody>
      </p:sp>
      <p:sp>
        <p:nvSpPr>
          <p:cNvPr id="53448" name="Freeform 199"/>
          <p:cNvSpPr>
            <a:spLocks/>
          </p:cNvSpPr>
          <p:nvPr/>
        </p:nvSpPr>
        <p:spPr bwMode="auto">
          <a:xfrm>
            <a:off x="6242050" y="4386263"/>
            <a:ext cx="69851" cy="63500"/>
          </a:xfrm>
          <a:custGeom>
            <a:avLst/>
            <a:gdLst>
              <a:gd name="T0" fmla="*/ 2147483647 w 50"/>
              <a:gd name="T1" fmla="*/ 2147483647 h 40"/>
              <a:gd name="T2" fmla="*/ 2147483647 w 50"/>
              <a:gd name="T3" fmla="*/ 2147483647 h 40"/>
              <a:gd name="T4" fmla="*/ 2147483647 w 50"/>
              <a:gd name="T5" fmla="*/ 2147483647 h 40"/>
              <a:gd name="T6" fmla="*/ 2147483647 w 50"/>
              <a:gd name="T7" fmla="*/ 2147483647 h 40"/>
              <a:gd name="T8" fmla="*/ 2147483647 w 50"/>
              <a:gd name="T9" fmla="*/ 2147483647 h 40"/>
              <a:gd name="T10" fmla="*/ 2147483647 w 50"/>
              <a:gd name="T11" fmla="*/ 2147483647 h 40"/>
              <a:gd name="T12" fmla="*/ 2147483647 w 50"/>
              <a:gd name="T13" fmla="*/ 2147483647 h 40"/>
              <a:gd name="T14" fmla="*/ 2147483647 w 50"/>
              <a:gd name="T15" fmla="*/ 2147483647 h 40"/>
              <a:gd name="T16" fmla="*/ 2147483647 w 50"/>
              <a:gd name="T17" fmla="*/ 2147483647 h 40"/>
              <a:gd name="T18" fmla="*/ 2147483647 w 50"/>
              <a:gd name="T19" fmla="*/ 2147483647 h 40"/>
              <a:gd name="T20" fmla="*/ 2147483647 w 50"/>
              <a:gd name="T21" fmla="*/ 2147483647 h 40"/>
              <a:gd name="T22" fmla="*/ 2147483647 w 50"/>
              <a:gd name="T23" fmla="*/ 2147483647 h 40"/>
              <a:gd name="T24" fmla="*/ 2147483647 w 50"/>
              <a:gd name="T25" fmla="*/ 2147483647 h 40"/>
              <a:gd name="T26" fmla="*/ 2147483647 w 50"/>
              <a:gd name="T27" fmla="*/ 2147483647 h 40"/>
              <a:gd name="T28" fmla="*/ 2147483647 w 50"/>
              <a:gd name="T29" fmla="*/ 2147483647 h 40"/>
              <a:gd name="T30" fmla="*/ 2147483647 w 50"/>
              <a:gd name="T31" fmla="*/ 2147483647 h 40"/>
              <a:gd name="T32" fmla="*/ 2147483647 w 50"/>
              <a:gd name="T33" fmla="*/ 2147483647 h 40"/>
              <a:gd name="T34" fmla="*/ 2147483647 w 50"/>
              <a:gd name="T35" fmla="*/ 2147483647 h 40"/>
              <a:gd name="T36" fmla="*/ 2147483647 w 50"/>
              <a:gd name="T37" fmla="*/ 2147483647 h 40"/>
              <a:gd name="T38" fmla="*/ 2147483647 w 50"/>
              <a:gd name="T39" fmla="*/ 2147483647 h 40"/>
              <a:gd name="T40" fmla="*/ 2147483647 w 50"/>
              <a:gd name="T41" fmla="*/ 2147483647 h 40"/>
              <a:gd name="T42" fmla="*/ 2147483647 w 50"/>
              <a:gd name="T43" fmla="*/ 2147483647 h 40"/>
              <a:gd name="T44" fmla="*/ 2147483647 w 50"/>
              <a:gd name="T45" fmla="*/ 2147483647 h 40"/>
              <a:gd name="T46" fmla="*/ 2147483647 w 50"/>
              <a:gd name="T47" fmla="*/ 2147483647 h 40"/>
              <a:gd name="T48" fmla="*/ 2147483647 w 50"/>
              <a:gd name="T49" fmla="*/ 2147483647 h 40"/>
              <a:gd name="T50" fmla="*/ 2147483647 w 50"/>
              <a:gd name="T51" fmla="*/ 2147483647 h 40"/>
              <a:gd name="T52" fmla="*/ 2147483647 w 50"/>
              <a:gd name="T53" fmla="*/ 2147483647 h 40"/>
              <a:gd name="T54" fmla="*/ 2147483647 w 50"/>
              <a:gd name="T55" fmla="*/ 2147483647 h 40"/>
              <a:gd name="T56" fmla="*/ 2147483647 w 50"/>
              <a:gd name="T57" fmla="*/ 2147483647 h 40"/>
              <a:gd name="T58" fmla="*/ 2147483647 w 50"/>
              <a:gd name="T59" fmla="*/ 2147483647 h 40"/>
              <a:gd name="T60" fmla="*/ 2147483647 w 50"/>
              <a:gd name="T61" fmla="*/ 2147483647 h 40"/>
              <a:gd name="T62" fmla="*/ 2147483647 w 50"/>
              <a:gd name="T63" fmla="*/ 2147483647 h 40"/>
              <a:gd name="T64" fmla="*/ 2147483647 w 50"/>
              <a:gd name="T65" fmla="*/ 2147483647 h 40"/>
              <a:gd name="T66" fmla="*/ 2147483647 w 50"/>
              <a:gd name="T67" fmla="*/ 2147483647 h 40"/>
              <a:gd name="T68" fmla="*/ 2147483647 w 50"/>
              <a:gd name="T69" fmla="*/ 2147483647 h 40"/>
              <a:gd name="T70" fmla="*/ 2147483647 w 50"/>
              <a:gd name="T71" fmla="*/ 2147483647 h 40"/>
              <a:gd name="T72" fmla="*/ 2147483647 w 50"/>
              <a:gd name="T73" fmla="*/ 2147483647 h 40"/>
              <a:gd name="T74" fmla="*/ 2147483647 w 50"/>
              <a:gd name="T75" fmla="*/ 0 h 40"/>
              <a:gd name="T76" fmla="*/ 2147483647 w 50"/>
              <a:gd name="T77" fmla="*/ 0 h 40"/>
              <a:gd name="T78" fmla="*/ 2147483647 w 50"/>
              <a:gd name="T79" fmla="*/ 0 h 40"/>
              <a:gd name="T80" fmla="*/ 2147483647 w 50"/>
              <a:gd name="T81" fmla="*/ 2147483647 h 40"/>
              <a:gd name="T82" fmla="*/ 2147483647 w 50"/>
              <a:gd name="T83" fmla="*/ 2147483647 h 40"/>
              <a:gd name="T84" fmla="*/ 2147483647 w 50"/>
              <a:gd name="T85" fmla="*/ 2147483647 h 40"/>
              <a:gd name="T86" fmla="*/ 0 w 50"/>
              <a:gd name="T87" fmla="*/ 2147483647 h 40"/>
              <a:gd name="T88" fmla="*/ 0 w 50"/>
              <a:gd name="T89" fmla="*/ 2147483647 h 40"/>
              <a:gd name="T90" fmla="*/ 0 w 50"/>
              <a:gd name="T91" fmla="*/ 2147483647 h 40"/>
              <a:gd name="T92" fmla="*/ 2147483647 w 50"/>
              <a:gd name="T93" fmla="*/ 2147483647 h 40"/>
              <a:gd name="T94" fmla="*/ 2147483647 w 50"/>
              <a:gd name="T95" fmla="*/ 2147483647 h 40"/>
              <a:gd name="T96" fmla="*/ 2147483647 w 50"/>
              <a:gd name="T97" fmla="*/ 2147483647 h 4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0"/>
              <a:gd name="T149" fmla="*/ 50 w 50"/>
              <a:gd name="T150" fmla="*/ 40 h 4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0">
                <a:moveTo>
                  <a:pt x="6" y="30"/>
                </a:moveTo>
                <a:lnTo>
                  <a:pt x="10" y="33"/>
                </a:lnTo>
                <a:lnTo>
                  <a:pt x="13" y="34"/>
                </a:lnTo>
                <a:lnTo>
                  <a:pt x="18" y="37"/>
                </a:lnTo>
                <a:lnTo>
                  <a:pt x="21" y="39"/>
                </a:lnTo>
                <a:lnTo>
                  <a:pt x="25" y="40"/>
                </a:lnTo>
                <a:lnTo>
                  <a:pt x="28" y="40"/>
                </a:lnTo>
                <a:lnTo>
                  <a:pt x="32" y="40"/>
                </a:lnTo>
                <a:lnTo>
                  <a:pt x="37" y="39"/>
                </a:lnTo>
                <a:lnTo>
                  <a:pt x="40" y="37"/>
                </a:lnTo>
                <a:lnTo>
                  <a:pt x="43" y="34"/>
                </a:lnTo>
                <a:lnTo>
                  <a:pt x="43" y="33"/>
                </a:lnTo>
                <a:lnTo>
                  <a:pt x="44" y="30"/>
                </a:lnTo>
                <a:lnTo>
                  <a:pt x="44" y="27"/>
                </a:lnTo>
                <a:lnTo>
                  <a:pt x="46" y="24"/>
                </a:lnTo>
                <a:lnTo>
                  <a:pt x="46" y="21"/>
                </a:lnTo>
                <a:lnTo>
                  <a:pt x="47" y="18"/>
                </a:lnTo>
                <a:lnTo>
                  <a:pt x="49" y="17"/>
                </a:lnTo>
                <a:lnTo>
                  <a:pt x="49" y="15"/>
                </a:lnTo>
                <a:lnTo>
                  <a:pt x="50" y="14"/>
                </a:lnTo>
                <a:lnTo>
                  <a:pt x="50" y="11"/>
                </a:lnTo>
                <a:lnTo>
                  <a:pt x="49" y="9"/>
                </a:lnTo>
                <a:lnTo>
                  <a:pt x="49" y="8"/>
                </a:lnTo>
                <a:lnTo>
                  <a:pt x="47" y="6"/>
                </a:lnTo>
                <a:lnTo>
                  <a:pt x="46" y="5"/>
                </a:lnTo>
                <a:lnTo>
                  <a:pt x="44" y="3"/>
                </a:lnTo>
                <a:lnTo>
                  <a:pt x="43" y="3"/>
                </a:lnTo>
                <a:lnTo>
                  <a:pt x="40" y="3"/>
                </a:lnTo>
                <a:lnTo>
                  <a:pt x="38" y="3"/>
                </a:lnTo>
                <a:lnTo>
                  <a:pt x="37" y="3"/>
                </a:lnTo>
                <a:lnTo>
                  <a:pt x="34" y="5"/>
                </a:lnTo>
                <a:lnTo>
                  <a:pt x="32" y="5"/>
                </a:lnTo>
                <a:lnTo>
                  <a:pt x="31" y="5"/>
                </a:lnTo>
                <a:lnTo>
                  <a:pt x="28" y="3"/>
                </a:lnTo>
                <a:lnTo>
                  <a:pt x="25" y="3"/>
                </a:lnTo>
                <a:lnTo>
                  <a:pt x="22" y="2"/>
                </a:lnTo>
                <a:lnTo>
                  <a:pt x="21" y="2"/>
                </a:lnTo>
                <a:lnTo>
                  <a:pt x="18" y="0"/>
                </a:lnTo>
                <a:lnTo>
                  <a:pt x="15" y="0"/>
                </a:lnTo>
                <a:lnTo>
                  <a:pt x="12" y="0"/>
                </a:lnTo>
                <a:lnTo>
                  <a:pt x="10" y="2"/>
                </a:lnTo>
                <a:lnTo>
                  <a:pt x="6" y="3"/>
                </a:lnTo>
                <a:lnTo>
                  <a:pt x="3" y="8"/>
                </a:lnTo>
                <a:lnTo>
                  <a:pt x="0" y="11"/>
                </a:lnTo>
                <a:lnTo>
                  <a:pt x="0" y="15"/>
                </a:lnTo>
                <a:lnTo>
                  <a:pt x="0" y="20"/>
                </a:lnTo>
                <a:lnTo>
                  <a:pt x="1" y="24"/>
                </a:lnTo>
                <a:lnTo>
                  <a:pt x="3" y="27"/>
                </a:lnTo>
                <a:lnTo>
                  <a:pt x="6" y="3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9" name="Freeform 200"/>
          <p:cNvSpPr>
            <a:spLocks/>
          </p:cNvSpPr>
          <p:nvPr/>
        </p:nvSpPr>
        <p:spPr bwMode="auto">
          <a:xfrm>
            <a:off x="6242050" y="4386263"/>
            <a:ext cx="69851" cy="63500"/>
          </a:xfrm>
          <a:custGeom>
            <a:avLst/>
            <a:gdLst>
              <a:gd name="T0" fmla="*/ 2147483647 w 50"/>
              <a:gd name="T1" fmla="*/ 2147483647 h 40"/>
              <a:gd name="T2" fmla="*/ 2147483647 w 50"/>
              <a:gd name="T3" fmla="*/ 2147483647 h 40"/>
              <a:gd name="T4" fmla="*/ 2147483647 w 50"/>
              <a:gd name="T5" fmla="*/ 2147483647 h 40"/>
              <a:gd name="T6" fmla="*/ 2147483647 w 50"/>
              <a:gd name="T7" fmla="*/ 2147483647 h 40"/>
              <a:gd name="T8" fmla="*/ 2147483647 w 50"/>
              <a:gd name="T9" fmla="*/ 2147483647 h 40"/>
              <a:gd name="T10" fmla="*/ 2147483647 w 50"/>
              <a:gd name="T11" fmla="*/ 2147483647 h 40"/>
              <a:gd name="T12" fmla="*/ 2147483647 w 50"/>
              <a:gd name="T13" fmla="*/ 2147483647 h 40"/>
              <a:gd name="T14" fmla="*/ 2147483647 w 50"/>
              <a:gd name="T15" fmla="*/ 2147483647 h 40"/>
              <a:gd name="T16" fmla="*/ 2147483647 w 50"/>
              <a:gd name="T17" fmla="*/ 2147483647 h 40"/>
              <a:gd name="T18" fmla="*/ 2147483647 w 50"/>
              <a:gd name="T19" fmla="*/ 2147483647 h 40"/>
              <a:gd name="T20" fmla="*/ 2147483647 w 50"/>
              <a:gd name="T21" fmla="*/ 2147483647 h 40"/>
              <a:gd name="T22" fmla="*/ 2147483647 w 50"/>
              <a:gd name="T23" fmla="*/ 2147483647 h 40"/>
              <a:gd name="T24" fmla="*/ 2147483647 w 50"/>
              <a:gd name="T25" fmla="*/ 2147483647 h 40"/>
              <a:gd name="T26" fmla="*/ 2147483647 w 50"/>
              <a:gd name="T27" fmla="*/ 2147483647 h 40"/>
              <a:gd name="T28" fmla="*/ 2147483647 w 50"/>
              <a:gd name="T29" fmla="*/ 2147483647 h 40"/>
              <a:gd name="T30" fmla="*/ 2147483647 w 50"/>
              <a:gd name="T31" fmla="*/ 2147483647 h 40"/>
              <a:gd name="T32" fmla="*/ 2147483647 w 50"/>
              <a:gd name="T33" fmla="*/ 2147483647 h 40"/>
              <a:gd name="T34" fmla="*/ 2147483647 w 50"/>
              <a:gd name="T35" fmla="*/ 2147483647 h 40"/>
              <a:gd name="T36" fmla="*/ 2147483647 w 50"/>
              <a:gd name="T37" fmla="*/ 2147483647 h 40"/>
              <a:gd name="T38" fmla="*/ 2147483647 w 50"/>
              <a:gd name="T39" fmla="*/ 2147483647 h 40"/>
              <a:gd name="T40" fmla="*/ 2147483647 w 50"/>
              <a:gd name="T41" fmla="*/ 2147483647 h 40"/>
              <a:gd name="T42" fmla="*/ 2147483647 w 50"/>
              <a:gd name="T43" fmla="*/ 2147483647 h 40"/>
              <a:gd name="T44" fmla="*/ 2147483647 w 50"/>
              <a:gd name="T45" fmla="*/ 2147483647 h 40"/>
              <a:gd name="T46" fmla="*/ 2147483647 w 50"/>
              <a:gd name="T47" fmla="*/ 2147483647 h 40"/>
              <a:gd name="T48" fmla="*/ 2147483647 w 50"/>
              <a:gd name="T49" fmla="*/ 2147483647 h 40"/>
              <a:gd name="T50" fmla="*/ 2147483647 w 50"/>
              <a:gd name="T51" fmla="*/ 2147483647 h 40"/>
              <a:gd name="T52" fmla="*/ 2147483647 w 50"/>
              <a:gd name="T53" fmla="*/ 2147483647 h 40"/>
              <a:gd name="T54" fmla="*/ 2147483647 w 50"/>
              <a:gd name="T55" fmla="*/ 2147483647 h 40"/>
              <a:gd name="T56" fmla="*/ 2147483647 w 50"/>
              <a:gd name="T57" fmla="*/ 2147483647 h 40"/>
              <a:gd name="T58" fmla="*/ 2147483647 w 50"/>
              <a:gd name="T59" fmla="*/ 2147483647 h 40"/>
              <a:gd name="T60" fmla="*/ 2147483647 w 50"/>
              <a:gd name="T61" fmla="*/ 2147483647 h 40"/>
              <a:gd name="T62" fmla="*/ 2147483647 w 50"/>
              <a:gd name="T63" fmla="*/ 2147483647 h 40"/>
              <a:gd name="T64" fmla="*/ 2147483647 w 50"/>
              <a:gd name="T65" fmla="*/ 2147483647 h 40"/>
              <a:gd name="T66" fmla="*/ 2147483647 w 50"/>
              <a:gd name="T67" fmla="*/ 2147483647 h 40"/>
              <a:gd name="T68" fmla="*/ 2147483647 w 50"/>
              <a:gd name="T69" fmla="*/ 2147483647 h 40"/>
              <a:gd name="T70" fmla="*/ 2147483647 w 50"/>
              <a:gd name="T71" fmla="*/ 2147483647 h 40"/>
              <a:gd name="T72" fmla="*/ 2147483647 w 50"/>
              <a:gd name="T73" fmla="*/ 2147483647 h 40"/>
              <a:gd name="T74" fmla="*/ 2147483647 w 50"/>
              <a:gd name="T75" fmla="*/ 0 h 40"/>
              <a:gd name="T76" fmla="*/ 2147483647 w 50"/>
              <a:gd name="T77" fmla="*/ 0 h 40"/>
              <a:gd name="T78" fmla="*/ 2147483647 w 50"/>
              <a:gd name="T79" fmla="*/ 0 h 40"/>
              <a:gd name="T80" fmla="*/ 2147483647 w 50"/>
              <a:gd name="T81" fmla="*/ 2147483647 h 40"/>
              <a:gd name="T82" fmla="*/ 2147483647 w 50"/>
              <a:gd name="T83" fmla="*/ 2147483647 h 40"/>
              <a:gd name="T84" fmla="*/ 2147483647 w 50"/>
              <a:gd name="T85" fmla="*/ 2147483647 h 40"/>
              <a:gd name="T86" fmla="*/ 0 w 50"/>
              <a:gd name="T87" fmla="*/ 2147483647 h 40"/>
              <a:gd name="T88" fmla="*/ 0 w 50"/>
              <a:gd name="T89" fmla="*/ 2147483647 h 40"/>
              <a:gd name="T90" fmla="*/ 0 w 50"/>
              <a:gd name="T91" fmla="*/ 2147483647 h 40"/>
              <a:gd name="T92" fmla="*/ 2147483647 w 50"/>
              <a:gd name="T93" fmla="*/ 2147483647 h 40"/>
              <a:gd name="T94" fmla="*/ 2147483647 w 50"/>
              <a:gd name="T95" fmla="*/ 2147483647 h 40"/>
              <a:gd name="T96" fmla="*/ 2147483647 w 50"/>
              <a:gd name="T97" fmla="*/ 2147483647 h 4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0"/>
              <a:gd name="T149" fmla="*/ 50 w 50"/>
              <a:gd name="T150" fmla="*/ 40 h 4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0">
                <a:moveTo>
                  <a:pt x="6" y="30"/>
                </a:moveTo>
                <a:lnTo>
                  <a:pt x="10" y="33"/>
                </a:lnTo>
                <a:lnTo>
                  <a:pt x="13" y="34"/>
                </a:lnTo>
                <a:lnTo>
                  <a:pt x="18" y="37"/>
                </a:lnTo>
                <a:lnTo>
                  <a:pt x="21" y="39"/>
                </a:lnTo>
                <a:lnTo>
                  <a:pt x="25" y="40"/>
                </a:lnTo>
                <a:lnTo>
                  <a:pt x="28" y="40"/>
                </a:lnTo>
                <a:lnTo>
                  <a:pt x="32" y="40"/>
                </a:lnTo>
                <a:lnTo>
                  <a:pt x="37" y="39"/>
                </a:lnTo>
                <a:lnTo>
                  <a:pt x="40" y="37"/>
                </a:lnTo>
                <a:lnTo>
                  <a:pt x="43" y="34"/>
                </a:lnTo>
                <a:lnTo>
                  <a:pt x="43" y="33"/>
                </a:lnTo>
                <a:lnTo>
                  <a:pt x="44" y="30"/>
                </a:lnTo>
                <a:lnTo>
                  <a:pt x="44" y="27"/>
                </a:lnTo>
                <a:lnTo>
                  <a:pt x="46" y="24"/>
                </a:lnTo>
                <a:lnTo>
                  <a:pt x="46" y="21"/>
                </a:lnTo>
                <a:lnTo>
                  <a:pt x="47" y="18"/>
                </a:lnTo>
                <a:lnTo>
                  <a:pt x="49" y="17"/>
                </a:lnTo>
                <a:lnTo>
                  <a:pt x="49" y="15"/>
                </a:lnTo>
                <a:lnTo>
                  <a:pt x="50" y="14"/>
                </a:lnTo>
                <a:lnTo>
                  <a:pt x="50" y="11"/>
                </a:lnTo>
                <a:lnTo>
                  <a:pt x="49" y="9"/>
                </a:lnTo>
                <a:lnTo>
                  <a:pt x="49" y="8"/>
                </a:lnTo>
                <a:lnTo>
                  <a:pt x="47" y="6"/>
                </a:lnTo>
                <a:lnTo>
                  <a:pt x="46" y="5"/>
                </a:lnTo>
                <a:lnTo>
                  <a:pt x="44" y="3"/>
                </a:lnTo>
                <a:lnTo>
                  <a:pt x="43" y="3"/>
                </a:lnTo>
                <a:lnTo>
                  <a:pt x="40" y="3"/>
                </a:lnTo>
                <a:lnTo>
                  <a:pt x="38" y="3"/>
                </a:lnTo>
                <a:lnTo>
                  <a:pt x="37" y="3"/>
                </a:lnTo>
                <a:lnTo>
                  <a:pt x="34" y="5"/>
                </a:lnTo>
                <a:lnTo>
                  <a:pt x="32" y="5"/>
                </a:lnTo>
                <a:lnTo>
                  <a:pt x="31" y="5"/>
                </a:lnTo>
                <a:lnTo>
                  <a:pt x="28" y="3"/>
                </a:lnTo>
                <a:lnTo>
                  <a:pt x="25" y="3"/>
                </a:lnTo>
                <a:lnTo>
                  <a:pt x="22" y="2"/>
                </a:lnTo>
                <a:lnTo>
                  <a:pt x="21" y="2"/>
                </a:lnTo>
                <a:lnTo>
                  <a:pt x="18" y="0"/>
                </a:lnTo>
                <a:lnTo>
                  <a:pt x="15" y="0"/>
                </a:lnTo>
                <a:lnTo>
                  <a:pt x="12" y="0"/>
                </a:lnTo>
                <a:lnTo>
                  <a:pt x="10" y="2"/>
                </a:lnTo>
                <a:lnTo>
                  <a:pt x="6" y="3"/>
                </a:lnTo>
                <a:lnTo>
                  <a:pt x="3" y="8"/>
                </a:lnTo>
                <a:lnTo>
                  <a:pt x="0" y="11"/>
                </a:lnTo>
                <a:lnTo>
                  <a:pt x="0" y="15"/>
                </a:lnTo>
                <a:lnTo>
                  <a:pt x="0" y="20"/>
                </a:lnTo>
                <a:lnTo>
                  <a:pt x="1" y="24"/>
                </a:lnTo>
                <a:lnTo>
                  <a:pt x="3" y="27"/>
                </a:lnTo>
                <a:lnTo>
                  <a:pt x="6" y="30"/>
                </a:lnTo>
              </a:path>
            </a:pathLst>
          </a:custGeom>
          <a:solidFill>
            <a:srgbClr val="FFFF00"/>
          </a:solidFill>
          <a:ln w="4763">
            <a:solidFill>
              <a:srgbClr val="990000"/>
            </a:solidFill>
            <a:round/>
            <a:headEnd/>
            <a:tailEnd/>
          </a:ln>
        </p:spPr>
        <p:txBody>
          <a:bodyPr/>
          <a:lstStyle/>
          <a:p>
            <a:endParaRPr lang="en-US"/>
          </a:p>
        </p:txBody>
      </p:sp>
      <p:sp>
        <p:nvSpPr>
          <p:cNvPr id="53450" name="Freeform 201"/>
          <p:cNvSpPr>
            <a:spLocks/>
          </p:cNvSpPr>
          <p:nvPr/>
        </p:nvSpPr>
        <p:spPr bwMode="auto">
          <a:xfrm>
            <a:off x="6189667" y="4370389"/>
            <a:ext cx="39687" cy="74612"/>
          </a:xfrm>
          <a:custGeom>
            <a:avLst/>
            <a:gdLst>
              <a:gd name="T0" fmla="*/ 0 w 28"/>
              <a:gd name="T1" fmla="*/ 2147483647 h 47"/>
              <a:gd name="T2" fmla="*/ 0 w 28"/>
              <a:gd name="T3" fmla="*/ 2147483647 h 47"/>
              <a:gd name="T4" fmla="*/ 0 w 28"/>
              <a:gd name="T5" fmla="*/ 2147483647 h 47"/>
              <a:gd name="T6" fmla="*/ 2147483647 w 28"/>
              <a:gd name="T7" fmla="*/ 2147483647 h 47"/>
              <a:gd name="T8" fmla="*/ 2147483647 w 28"/>
              <a:gd name="T9" fmla="*/ 2147483647 h 47"/>
              <a:gd name="T10" fmla="*/ 2147483647 w 28"/>
              <a:gd name="T11" fmla="*/ 2147483647 h 47"/>
              <a:gd name="T12" fmla="*/ 2147483647 w 28"/>
              <a:gd name="T13" fmla="*/ 2147483647 h 47"/>
              <a:gd name="T14" fmla="*/ 2147483647 w 28"/>
              <a:gd name="T15" fmla="*/ 2147483647 h 47"/>
              <a:gd name="T16" fmla="*/ 2147483647 w 28"/>
              <a:gd name="T17" fmla="*/ 2147483647 h 47"/>
              <a:gd name="T18" fmla="*/ 2147483647 w 28"/>
              <a:gd name="T19" fmla="*/ 2147483647 h 47"/>
              <a:gd name="T20" fmla="*/ 2147483647 w 28"/>
              <a:gd name="T21" fmla="*/ 2147483647 h 47"/>
              <a:gd name="T22" fmla="*/ 2147483647 w 28"/>
              <a:gd name="T23" fmla="*/ 2147483647 h 47"/>
              <a:gd name="T24" fmla="*/ 2147483647 w 28"/>
              <a:gd name="T25" fmla="*/ 2147483647 h 47"/>
              <a:gd name="T26" fmla="*/ 2147483647 w 28"/>
              <a:gd name="T27" fmla="*/ 2147483647 h 47"/>
              <a:gd name="T28" fmla="*/ 2147483647 w 28"/>
              <a:gd name="T29" fmla="*/ 2147483647 h 47"/>
              <a:gd name="T30" fmla="*/ 2147483647 w 28"/>
              <a:gd name="T31" fmla="*/ 2147483647 h 47"/>
              <a:gd name="T32" fmla="*/ 2147483647 w 28"/>
              <a:gd name="T33" fmla="*/ 2147483647 h 47"/>
              <a:gd name="T34" fmla="*/ 2147483647 w 28"/>
              <a:gd name="T35" fmla="*/ 0 h 47"/>
              <a:gd name="T36" fmla="*/ 2147483647 w 28"/>
              <a:gd name="T37" fmla="*/ 0 h 47"/>
              <a:gd name="T38" fmla="*/ 2147483647 w 28"/>
              <a:gd name="T39" fmla="*/ 2147483647 h 47"/>
              <a:gd name="T40" fmla="*/ 2147483647 w 28"/>
              <a:gd name="T41" fmla="*/ 2147483647 h 47"/>
              <a:gd name="T42" fmla="*/ 0 w 28"/>
              <a:gd name="T43" fmla="*/ 2147483647 h 47"/>
              <a:gd name="T44" fmla="*/ 0 w 28"/>
              <a:gd name="T45" fmla="*/ 2147483647 h 47"/>
              <a:gd name="T46" fmla="*/ 0 w 28"/>
              <a:gd name="T47" fmla="*/ 2147483647 h 47"/>
              <a:gd name="T48" fmla="*/ 0 w 28"/>
              <a:gd name="T49" fmla="*/ 2147483647 h 4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8"/>
              <a:gd name="T76" fmla="*/ 0 h 47"/>
              <a:gd name="T77" fmla="*/ 28 w 28"/>
              <a:gd name="T78" fmla="*/ 47 h 4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8" h="47">
                <a:moveTo>
                  <a:pt x="0" y="18"/>
                </a:moveTo>
                <a:lnTo>
                  <a:pt x="0" y="25"/>
                </a:lnTo>
                <a:lnTo>
                  <a:pt x="0" y="31"/>
                </a:lnTo>
                <a:lnTo>
                  <a:pt x="3" y="37"/>
                </a:lnTo>
                <a:lnTo>
                  <a:pt x="6" y="41"/>
                </a:lnTo>
                <a:lnTo>
                  <a:pt x="9" y="44"/>
                </a:lnTo>
                <a:lnTo>
                  <a:pt x="13" y="47"/>
                </a:lnTo>
                <a:lnTo>
                  <a:pt x="16" y="47"/>
                </a:lnTo>
                <a:lnTo>
                  <a:pt x="21" y="44"/>
                </a:lnTo>
                <a:lnTo>
                  <a:pt x="25" y="40"/>
                </a:lnTo>
                <a:lnTo>
                  <a:pt x="28" y="34"/>
                </a:lnTo>
                <a:lnTo>
                  <a:pt x="28" y="30"/>
                </a:lnTo>
                <a:lnTo>
                  <a:pt x="27" y="24"/>
                </a:lnTo>
                <a:lnTo>
                  <a:pt x="24" y="18"/>
                </a:lnTo>
                <a:lnTo>
                  <a:pt x="21" y="12"/>
                </a:lnTo>
                <a:lnTo>
                  <a:pt x="16" y="7"/>
                </a:lnTo>
                <a:lnTo>
                  <a:pt x="12" y="1"/>
                </a:lnTo>
                <a:lnTo>
                  <a:pt x="7" y="0"/>
                </a:lnTo>
                <a:lnTo>
                  <a:pt x="6" y="0"/>
                </a:lnTo>
                <a:lnTo>
                  <a:pt x="3" y="1"/>
                </a:lnTo>
                <a:lnTo>
                  <a:pt x="1" y="4"/>
                </a:lnTo>
                <a:lnTo>
                  <a:pt x="0" y="9"/>
                </a:lnTo>
                <a:lnTo>
                  <a:pt x="0" y="12"/>
                </a:lnTo>
                <a:lnTo>
                  <a:pt x="0" y="15"/>
                </a:lnTo>
                <a:lnTo>
                  <a:pt x="0"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51" name="Freeform 202"/>
          <p:cNvSpPr>
            <a:spLocks/>
          </p:cNvSpPr>
          <p:nvPr/>
        </p:nvSpPr>
        <p:spPr bwMode="auto">
          <a:xfrm>
            <a:off x="6189667" y="4370389"/>
            <a:ext cx="39687" cy="74612"/>
          </a:xfrm>
          <a:custGeom>
            <a:avLst/>
            <a:gdLst>
              <a:gd name="T0" fmla="*/ 0 w 28"/>
              <a:gd name="T1" fmla="*/ 2147483647 h 47"/>
              <a:gd name="T2" fmla="*/ 0 w 28"/>
              <a:gd name="T3" fmla="*/ 2147483647 h 47"/>
              <a:gd name="T4" fmla="*/ 0 w 28"/>
              <a:gd name="T5" fmla="*/ 2147483647 h 47"/>
              <a:gd name="T6" fmla="*/ 2147483647 w 28"/>
              <a:gd name="T7" fmla="*/ 2147483647 h 47"/>
              <a:gd name="T8" fmla="*/ 2147483647 w 28"/>
              <a:gd name="T9" fmla="*/ 2147483647 h 47"/>
              <a:gd name="T10" fmla="*/ 2147483647 w 28"/>
              <a:gd name="T11" fmla="*/ 2147483647 h 47"/>
              <a:gd name="T12" fmla="*/ 2147483647 w 28"/>
              <a:gd name="T13" fmla="*/ 2147483647 h 47"/>
              <a:gd name="T14" fmla="*/ 2147483647 w 28"/>
              <a:gd name="T15" fmla="*/ 2147483647 h 47"/>
              <a:gd name="T16" fmla="*/ 2147483647 w 28"/>
              <a:gd name="T17" fmla="*/ 2147483647 h 47"/>
              <a:gd name="T18" fmla="*/ 2147483647 w 28"/>
              <a:gd name="T19" fmla="*/ 2147483647 h 47"/>
              <a:gd name="T20" fmla="*/ 2147483647 w 28"/>
              <a:gd name="T21" fmla="*/ 2147483647 h 47"/>
              <a:gd name="T22" fmla="*/ 2147483647 w 28"/>
              <a:gd name="T23" fmla="*/ 2147483647 h 47"/>
              <a:gd name="T24" fmla="*/ 2147483647 w 28"/>
              <a:gd name="T25" fmla="*/ 2147483647 h 47"/>
              <a:gd name="T26" fmla="*/ 2147483647 w 28"/>
              <a:gd name="T27" fmla="*/ 2147483647 h 47"/>
              <a:gd name="T28" fmla="*/ 2147483647 w 28"/>
              <a:gd name="T29" fmla="*/ 2147483647 h 47"/>
              <a:gd name="T30" fmla="*/ 2147483647 w 28"/>
              <a:gd name="T31" fmla="*/ 2147483647 h 47"/>
              <a:gd name="T32" fmla="*/ 2147483647 w 28"/>
              <a:gd name="T33" fmla="*/ 2147483647 h 47"/>
              <a:gd name="T34" fmla="*/ 2147483647 w 28"/>
              <a:gd name="T35" fmla="*/ 0 h 47"/>
              <a:gd name="T36" fmla="*/ 2147483647 w 28"/>
              <a:gd name="T37" fmla="*/ 0 h 47"/>
              <a:gd name="T38" fmla="*/ 2147483647 w 28"/>
              <a:gd name="T39" fmla="*/ 2147483647 h 47"/>
              <a:gd name="T40" fmla="*/ 2147483647 w 28"/>
              <a:gd name="T41" fmla="*/ 2147483647 h 47"/>
              <a:gd name="T42" fmla="*/ 0 w 28"/>
              <a:gd name="T43" fmla="*/ 2147483647 h 47"/>
              <a:gd name="T44" fmla="*/ 0 w 28"/>
              <a:gd name="T45" fmla="*/ 2147483647 h 47"/>
              <a:gd name="T46" fmla="*/ 0 w 28"/>
              <a:gd name="T47" fmla="*/ 2147483647 h 47"/>
              <a:gd name="T48" fmla="*/ 0 w 28"/>
              <a:gd name="T49" fmla="*/ 2147483647 h 4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8"/>
              <a:gd name="T76" fmla="*/ 0 h 47"/>
              <a:gd name="T77" fmla="*/ 28 w 28"/>
              <a:gd name="T78" fmla="*/ 47 h 4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8" h="47">
                <a:moveTo>
                  <a:pt x="0" y="18"/>
                </a:moveTo>
                <a:lnTo>
                  <a:pt x="0" y="25"/>
                </a:lnTo>
                <a:lnTo>
                  <a:pt x="0" y="31"/>
                </a:lnTo>
                <a:lnTo>
                  <a:pt x="3" y="37"/>
                </a:lnTo>
                <a:lnTo>
                  <a:pt x="6" y="41"/>
                </a:lnTo>
                <a:lnTo>
                  <a:pt x="9" y="44"/>
                </a:lnTo>
                <a:lnTo>
                  <a:pt x="13" y="47"/>
                </a:lnTo>
                <a:lnTo>
                  <a:pt x="16" y="47"/>
                </a:lnTo>
                <a:lnTo>
                  <a:pt x="21" y="44"/>
                </a:lnTo>
                <a:lnTo>
                  <a:pt x="25" y="40"/>
                </a:lnTo>
                <a:lnTo>
                  <a:pt x="28" y="34"/>
                </a:lnTo>
                <a:lnTo>
                  <a:pt x="28" y="30"/>
                </a:lnTo>
                <a:lnTo>
                  <a:pt x="27" y="24"/>
                </a:lnTo>
                <a:lnTo>
                  <a:pt x="24" y="18"/>
                </a:lnTo>
                <a:lnTo>
                  <a:pt x="21" y="12"/>
                </a:lnTo>
                <a:lnTo>
                  <a:pt x="16" y="7"/>
                </a:lnTo>
                <a:lnTo>
                  <a:pt x="12" y="1"/>
                </a:lnTo>
                <a:lnTo>
                  <a:pt x="7" y="0"/>
                </a:lnTo>
                <a:lnTo>
                  <a:pt x="6" y="0"/>
                </a:lnTo>
                <a:lnTo>
                  <a:pt x="3" y="1"/>
                </a:lnTo>
                <a:lnTo>
                  <a:pt x="1" y="4"/>
                </a:lnTo>
                <a:lnTo>
                  <a:pt x="0" y="9"/>
                </a:lnTo>
                <a:lnTo>
                  <a:pt x="0" y="12"/>
                </a:lnTo>
                <a:lnTo>
                  <a:pt x="0" y="15"/>
                </a:lnTo>
                <a:lnTo>
                  <a:pt x="0" y="18"/>
                </a:lnTo>
              </a:path>
            </a:pathLst>
          </a:custGeom>
          <a:solidFill>
            <a:srgbClr val="FFFF00"/>
          </a:solidFill>
          <a:ln w="4763">
            <a:solidFill>
              <a:srgbClr val="990000"/>
            </a:solidFill>
            <a:round/>
            <a:headEnd/>
            <a:tailEnd/>
          </a:ln>
        </p:spPr>
        <p:txBody>
          <a:bodyPr/>
          <a:lstStyle/>
          <a:p>
            <a:endParaRPr lang="en-US"/>
          </a:p>
        </p:txBody>
      </p:sp>
      <p:pic>
        <p:nvPicPr>
          <p:cNvPr id="53452" name="Picture 203"/>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77668" y="4675984"/>
            <a:ext cx="1797051"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290444" name="Rectangle 204"/>
          <p:cNvSpPr>
            <a:spLocks noChangeArrowheads="1"/>
          </p:cNvSpPr>
          <p:nvPr/>
        </p:nvSpPr>
        <p:spPr bwMode="white">
          <a:xfrm>
            <a:off x="1828800" y="3694945"/>
            <a:ext cx="197802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spAutoFit/>
          </a:bodyPr>
          <a:lstStyle/>
          <a:p>
            <a:pPr algn="ctr"/>
            <a:r>
              <a:rPr lang="en-US" sz="1600" b="1" dirty="0">
                <a:latin typeface="Helvetica" pitchFamily="34" charset="0"/>
              </a:rPr>
              <a:t>Increased glucagon </a:t>
            </a:r>
            <a:r>
              <a:rPr lang="el-GR" sz="1600" b="1" dirty="0">
                <a:latin typeface="Helvetica" pitchFamily="34" charset="0"/>
              </a:rPr>
              <a:t>α</a:t>
            </a:r>
            <a:r>
              <a:rPr lang="en-US" sz="1600" b="1" dirty="0">
                <a:latin typeface="Helvetica" pitchFamily="34" charset="0"/>
              </a:rPr>
              <a:t>-cell secretion </a:t>
            </a:r>
          </a:p>
        </p:txBody>
      </p:sp>
      <p:pic>
        <p:nvPicPr>
          <p:cNvPr id="53454" name="Picture 205"/>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634036" y="1994964"/>
            <a:ext cx="1524000" cy="142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53455" name="Picture 206"/>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52800" y="947705"/>
            <a:ext cx="1620839" cy="80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3456" name="Rectangle 207"/>
          <p:cNvSpPr>
            <a:spLocks noChangeArrowheads="1"/>
          </p:cNvSpPr>
          <p:nvPr/>
        </p:nvSpPr>
        <p:spPr bwMode="white">
          <a:xfrm>
            <a:off x="5181603" y="2514601"/>
            <a:ext cx="1039813" cy="27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1" rIns="90488" bIns="44451">
            <a:spAutoFit/>
          </a:bodyPr>
          <a:lstStyle/>
          <a:p>
            <a:endParaRPr lang="en-US" sz="1200" b="1">
              <a:latin typeface="Helvetica" pitchFamily="34" charset="0"/>
            </a:endParaRPr>
          </a:p>
        </p:txBody>
      </p:sp>
      <p:sp>
        <p:nvSpPr>
          <p:cNvPr id="1290458" name="Rectangle 218"/>
          <p:cNvSpPr>
            <a:spLocks noChangeArrowheads="1"/>
          </p:cNvSpPr>
          <p:nvPr/>
        </p:nvSpPr>
        <p:spPr bwMode="auto">
          <a:xfrm>
            <a:off x="3145154" y="1752600"/>
            <a:ext cx="2396491" cy="5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p>
            <a:r>
              <a:rPr lang="en-US" sz="1600" b="1" dirty="0">
                <a:latin typeface="Helvetica" pitchFamily="34" charset="0"/>
              </a:rPr>
              <a:t>     Decreased </a:t>
            </a:r>
            <a:br>
              <a:rPr lang="en-US" sz="1600" b="1" dirty="0">
                <a:latin typeface="Helvetica" pitchFamily="34" charset="0"/>
              </a:rPr>
            </a:br>
            <a:r>
              <a:rPr lang="en-US" sz="1600" b="1" dirty="0">
                <a:latin typeface="Helvetica" pitchFamily="34" charset="0"/>
              </a:rPr>
              <a:t>Insulin </a:t>
            </a:r>
            <a:r>
              <a:rPr lang="en-GB" sz="1600" dirty="0">
                <a:latin typeface="Helvetica" pitchFamily="34" charset="0"/>
                <a:sym typeface="Symbol" pitchFamily="18" charset="2"/>
              </a:rPr>
              <a:t></a:t>
            </a:r>
            <a:r>
              <a:rPr lang="en-US" sz="1600" b="1" dirty="0">
                <a:latin typeface="Helvetica" pitchFamily="34" charset="0"/>
                <a:sym typeface="Symbol" pitchFamily="18" charset="2"/>
              </a:rPr>
              <a:t>-</a:t>
            </a:r>
            <a:r>
              <a:rPr lang="en-US" sz="1600" b="1" dirty="0">
                <a:latin typeface="Helvetica" pitchFamily="34" charset="0"/>
              </a:rPr>
              <a:t>cell secretion</a:t>
            </a:r>
          </a:p>
        </p:txBody>
      </p:sp>
      <p:sp>
        <p:nvSpPr>
          <p:cNvPr id="53458" name="AutoShape 219"/>
          <p:cNvSpPr>
            <a:spLocks noChangeArrowheads="1"/>
          </p:cNvSpPr>
          <p:nvPr/>
        </p:nvSpPr>
        <p:spPr bwMode="auto">
          <a:xfrm rot="13440184">
            <a:off x="4463249" y="1601399"/>
            <a:ext cx="403909" cy="206725"/>
          </a:xfrm>
          <a:prstGeom prst="rightArrow">
            <a:avLst>
              <a:gd name="adj1" fmla="val 50000"/>
              <a:gd name="adj2" fmla="val 96119"/>
            </a:avLst>
          </a:prstGeom>
          <a:solidFill>
            <a:schemeClr val="tx1"/>
          </a:solidFill>
          <a:ln w="12700">
            <a:solidFill>
              <a:schemeClr val="tx1"/>
            </a:solidFill>
            <a:miter lim="800000"/>
            <a:headEnd/>
            <a:tailEnd/>
          </a:ln>
        </p:spPr>
        <p:txBody>
          <a:bodyPr wrap="none" anchor="ctr"/>
          <a:lstStyle/>
          <a:p>
            <a:endParaRPr lang="en-US" dirty="0"/>
          </a:p>
        </p:txBody>
      </p:sp>
      <p:sp>
        <p:nvSpPr>
          <p:cNvPr id="1290460" name="Rectangle 220"/>
          <p:cNvSpPr>
            <a:spLocks noChangeArrowheads="1"/>
          </p:cNvSpPr>
          <p:nvPr/>
        </p:nvSpPr>
        <p:spPr bwMode="auto">
          <a:xfrm>
            <a:off x="609600" y="5357815"/>
            <a:ext cx="1447800" cy="107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1" rIns="90488" bIns="44451">
            <a:spAutoFit/>
          </a:bodyPr>
          <a:lstStyle/>
          <a:p>
            <a:r>
              <a:rPr lang="en-US" sz="1600" b="1" dirty="0">
                <a:latin typeface="Helvetica" pitchFamily="34" charset="0"/>
              </a:rPr>
              <a:t>Increased hepatic glucose</a:t>
            </a:r>
          </a:p>
          <a:p>
            <a:r>
              <a:rPr lang="en-US" sz="1600" b="1" dirty="0">
                <a:latin typeface="Helvetica" pitchFamily="34" charset="0"/>
              </a:rPr>
              <a:t>production</a:t>
            </a:r>
          </a:p>
        </p:txBody>
      </p:sp>
      <p:sp>
        <p:nvSpPr>
          <p:cNvPr id="53460" name="AutoShape 221"/>
          <p:cNvSpPr>
            <a:spLocks noChangeArrowheads="1"/>
          </p:cNvSpPr>
          <p:nvPr/>
        </p:nvSpPr>
        <p:spPr bwMode="auto">
          <a:xfrm>
            <a:off x="1685925" y="5465767"/>
            <a:ext cx="750888" cy="257175"/>
          </a:xfrm>
          <a:prstGeom prst="rightArrow">
            <a:avLst>
              <a:gd name="adj1" fmla="val 50000"/>
              <a:gd name="adj2" fmla="val 146015"/>
            </a:avLst>
          </a:prstGeom>
          <a:solidFill>
            <a:schemeClr val="tx1"/>
          </a:solidFill>
          <a:ln w="12700">
            <a:solidFill>
              <a:schemeClr val="tx1"/>
            </a:solidFill>
            <a:miter lim="800000"/>
            <a:headEnd/>
            <a:tailEnd/>
          </a:ln>
        </p:spPr>
        <p:txBody>
          <a:bodyPr wrap="none" anchor="ctr"/>
          <a:lstStyle/>
          <a:p>
            <a:endParaRPr lang="en-US"/>
          </a:p>
        </p:txBody>
      </p:sp>
      <p:sp>
        <p:nvSpPr>
          <p:cNvPr id="1290462" name="Rectangle 222"/>
          <p:cNvSpPr>
            <a:spLocks noChangeArrowheads="1"/>
          </p:cNvSpPr>
          <p:nvPr/>
        </p:nvSpPr>
        <p:spPr bwMode="auto">
          <a:xfrm>
            <a:off x="6968220" y="4371381"/>
            <a:ext cx="1570892" cy="5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1" rIns="90488" bIns="44451">
            <a:spAutoFit/>
          </a:bodyPr>
          <a:lstStyle/>
          <a:p>
            <a:r>
              <a:rPr lang="en-US" sz="1600" b="1" dirty="0">
                <a:latin typeface="Helvetica" pitchFamily="34" charset="0"/>
              </a:rPr>
              <a:t>Increased lipolysis</a:t>
            </a:r>
          </a:p>
        </p:txBody>
      </p:sp>
      <p:sp>
        <p:nvSpPr>
          <p:cNvPr id="53463" name="AutoShape 228"/>
          <p:cNvSpPr>
            <a:spLocks noChangeArrowheads="1"/>
          </p:cNvSpPr>
          <p:nvPr/>
        </p:nvSpPr>
        <p:spPr bwMode="auto">
          <a:xfrm rot="1160736" flipH="1">
            <a:off x="5943600" y="5943603"/>
            <a:ext cx="914400" cy="163513"/>
          </a:xfrm>
          <a:prstGeom prst="rightArrow">
            <a:avLst>
              <a:gd name="adj1" fmla="val 50000"/>
              <a:gd name="adj2" fmla="val 279663"/>
            </a:avLst>
          </a:prstGeom>
          <a:solidFill>
            <a:schemeClr val="tx1"/>
          </a:solidFill>
          <a:ln w="12700">
            <a:solidFill>
              <a:schemeClr val="tx1"/>
            </a:solidFill>
            <a:miter lim="800000"/>
            <a:headEnd/>
            <a:tailEnd/>
          </a:ln>
        </p:spPr>
        <p:txBody>
          <a:bodyPr wrap="none" anchor="ctr"/>
          <a:lstStyle/>
          <a:p>
            <a:endParaRPr lang="en-US"/>
          </a:p>
        </p:txBody>
      </p:sp>
      <p:sp>
        <p:nvSpPr>
          <p:cNvPr id="1290469" name="Rectangle 229"/>
          <p:cNvSpPr>
            <a:spLocks noChangeArrowheads="1"/>
          </p:cNvSpPr>
          <p:nvPr/>
        </p:nvSpPr>
        <p:spPr bwMode="auto">
          <a:xfrm>
            <a:off x="6290829" y="6116753"/>
            <a:ext cx="2209800" cy="5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1" rIns="90488" bIns="44451">
            <a:spAutoFit/>
          </a:bodyPr>
          <a:lstStyle/>
          <a:p>
            <a:r>
              <a:rPr lang="en-US" sz="1600" b="1" dirty="0">
                <a:latin typeface="Helvetica" pitchFamily="34" charset="0"/>
              </a:rPr>
              <a:t>Decreased muscle glucose uptake</a:t>
            </a:r>
          </a:p>
        </p:txBody>
      </p:sp>
      <p:sp>
        <p:nvSpPr>
          <p:cNvPr id="53465" name="Freeform 231"/>
          <p:cNvSpPr>
            <a:spLocks/>
          </p:cNvSpPr>
          <p:nvPr/>
        </p:nvSpPr>
        <p:spPr bwMode="auto">
          <a:xfrm>
            <a:off x="4945066" y="3259141"/>
            <a:ext cx="1285875" cy="1163637"/>
          </a:xfrm>
          <a:custGeom>
            <a:avLst/>
            <a:gdLst>
              <a:gd name="T0" fmla="*/ 2147483647 w 891"/>
              <a:gd name="T1" fmla="*/ 2147483647 h 806"/>
              <a:gd name="T2" fmla="*/ 2147483647 w 891"/>
              <a:gd name="T3" fmla="*/ 2147483647 h 806"/>
              <a:gd name="T4" fmla="*/ 2147483647 w 891"/>
              <a:gd name="T5" fmla="*/ 2147483647 h 806"/>
              <a:gd name="T6" fmla="*/ 2147483647 w 891"/>
              <a:gd name="T7" fmla="*/ 2147483647 h 806"/>
              <a:gd name="T8" fmla="*/ 2147483647 w 891"/>
              <a:gd name="T9" fmla="*/ 2147483647 h 806"/>
              <a:gd name="T10" fmla="*/ 2147483647 w 891"/>
              <a:gd name="T11" fmla="*/ 2147483647 h 806"/>
              <a:gd name="T12" fmla="*/ 2147483647 w 891"/>
              <a:gd name="T13" fmla="*/ 2147483647 h 806"/>
              <a:gd name="T14" fmla="*/ 2147483647 w 891"/>
              <a:gd name="T15" fmla="*/ 2147483647 h 806"/>
              <a:gd name="T16" fmla="*/ 2147483647 w 891"/>
              <a:gd name="T17" fmla="*/ 2147483647 h 806"/>
              <a:gd name="T18" fmla="*/ 2147483647 w 891"/>
              <a:gd name="T19" fmla="*/ 2147483647 h 806"/>
              <a:gd name="T20" fmla="*/ 2147483647 w 891"/>
              <a:gd name="T21" fmla="*/ 2147483647 h 806"/>
              <a:gd name="T22" fmla="*/ 2147483647 w 891"/>
              <a:gd name="T23" fmla="*/ 2147483647 h 806"/>
              <a:gd name="T24" fmla="*/ 2147483647 w 891"/>
              <a:gd name="T25" fmla="*/ 2147483647 h 806"/>
              <a:gd name="T26" fmla="*/ 2147483647 w 891"/>
              <a:gd name="T27" fmla="*/ 2147483647 h 806"/>
              <a:gd name="T28" fmla="*/ 2147483647 w 891"/>
              <a:gd name="T29" fmla="*/ 2147483647 h 806"/>
              <a:gd name="T30" fmla="*/ 2147483647 w 891"/>
              <a:gd name="T31" fmla="*/ 2147483647 h 806"/>
              <a:gd name="T32" fmla="*/ 0 w 891"/>
              <a:gd name="T33" fmla="*/ 2147483647 h 806"/>
              <a:gd name="T34" fmla="*/ 2147483647 w 891"/>
              <a:gd name="T35" fmla="*/ 2147483647 h 806"/>
              <a:gd name="T36" fmla="*/ 2147483647 w 891"/>
              <a:gd name="T37" fmla="*/ 2147483647 h 806"/>
              <a:gd name="T38" fmla="*/ 2147483647 w 891"/>
              <a:gd name="T39" fmla="*/ 2147483647 h 806"/>
              <a:gd name="T40" fmla="*/ 2147483647 w 891"/>
              <a:gd name="T41" fmla="*/ 2147483647 h 806"/>
              <a:gd name="T42" fmla="*/ 2147483647 w 891"/>
              <a:gd name="T43" fmla="*/ 2147483647 h 806"/>
              <a:gd name="T44" fmla="*/ 2147483647 w 891"/>
              <a:gd name="T45" fmla="*/ 2147483647 h 806"/>
              <a:gd name="T46" fmla="*/ 2147483647 w 891"/>
              <a:gd name="T47" fmla="*/ 2147483647 h 806"/>
              <a:gd name="T48" fmla="*/ 2147483647 w 891"/>
              <a:gd name="T49" fmla="*/ 2147483647 h 806"/>
              <a:gd name="T50" fmla="*/ 2147483647 w 891"/>
              <a:gd name="T51" fmla="*/ 2147483647 h 806"/>
              <a:gd name="T52" fmla="*/ 2147483647 w 891"/>
              <a:gd name="T53" fmla="*/ 2147483647 h 806"/>
              <a:gd name="T54" fmla="*/ 2147483647 w 891"/>
              <a:gd name="T55" fmla="*/ 2147483647 h 806"/>
              <a:gd name="T56" fmla="*/ 2147483647 w 891"/>
              <a:gd name="T57" fmla="*/ 2147483647 h 806"/>
              <a:gd name="T58" fmla="*/ 2147483647 w 891"/>
              <a:gd name="T59" fmla="*/ 2147483647 h 806"/>
              <a:gd name="T60" fmla="*/ 2147483647 w 891"/>
              <a:gd name="T61" fmla="*/ 2147483647 h 806"/>
              <a:gd name="T62" fmla="*/ 2147483647 w 891"/>
              <a:gd name="T63" fmla="*/ 2147483647 h 806"/>
              <a:gd name="T64" fmla="*/ 2147483647 w 891"/>
              <a:gd name="T65" fmla="*/ 2147483647 h 80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91"/>
              <a:gd name="T100" fmla="*/ 0 h 806"/>
              <a:gd name="T101" fmla="*/ 891 w 891"/>
              <a:gd name="T102" fmla="*/ 806 h 80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91" h="806">
                <a:moveTo>
                  <a:pt x="890" y="795"/>
                </a:moveTo>
                <a:lnTo>
                  <a:pt x="806" y="782"/>
                </a:lnTo>
                <a:lnTo>
                  <a:pt x="729" y="767"/>
                </a:lnTo>
                <a:lnTo>
                  <a:pt x="659" y="750"/>
                </a:lnTo>
                <a:lnTo>
                  <a:pt x="594" y="729"/>
                </a:lnTo>
                <a:lnTo>
                  <a:pt x="534" y="708"/>
                </a:lnTo>
                <a:lnTo>
                  <a:pt x="482" y="684"/>
                </a:lnTo>
                <a:lnTo>
                  <a:pt x="433" y="659"/>
                </a:lnTo>
                <a:lnTo>
                  <a:pt x="390" y="632"/>
                </a:lnTo>
                <a:lnTo>
                  <a:pt x="351" y="604"/>
                </a:lnTo>
                <a:lnTo>
                  <a:pt x="316" y="573"/>
                </a:lnTo>
                <a:lnTo>
                  <a:pt x="287" y="543"/>
                </a:lnTo>
                <a:lnTo>
                  <a:pt x="260" y="512"/>
                </a:lnTo>
                <a:lnTo>
                  <a:pt x="235" y="480"/>
                </a:lnTo>
                <a:lnTo>
                  <a:pt x="215" y="447"/>
                </a:lnTo>
                <a:lnTo>
                  <a:pt x="197" y="414"/>
                </a:lnTo>
                <a:lnTo>
                  <a:pt x="182" y="382"/>
                </a:lnTo>
                <a:lnTo>
                  <a:pt x="168" y="350"/>
                </a:lnTo>
                <a:lnTo>
                  <a:pt x="156" y="318"/>
                </a:lnTo>
                <a:lnTo>
                  <a:pt x="147" y="284"/>
                </a:lnTo>
                <a:lnTo>
                  <a:pt x="138" y="254"/>
                </a:lnTo>
                <a:lnTo>
                  <a:pt x="130" y="223"/>
                </a:lnTo>
                <a:lnTo>
                  <a:pt x="122" y="194"/>
                </a:lnTo>
                <a:lnTo>
                  <a:pt x="113" y="166"/>
                </a:lnTo>
                <a:lnTo>
                  <a:pt x="106" y="140"/>
                </a:lnTo>
                <a:lnTo>
                  <a:pt x="98" y="115"/>
                </a:lnTo>
                <a:lnTo>
                  <a:pt x="89" y="91"/>
                </a:lnTo>
                <a:lnTo>
                  <a:pt x="80" y="70"/>
                </a:lnTo>
                <a:lnTo>
                  <a:pt x="70" y="51"/>
                </a:lnTo>
                <a:lnTo>
                  <a:pt x="57" y="34"/>
                </a:lnTo>
                <a:lnTo>
                  <a:pt x="42" y="20"/>
                </a:lnTo>
                <a:lnTo>
                  <a:pt x="24" y="8"/>
                </a:lnTo>
                <a:lnTo>
                  <a:pt x="4" y="0"/>
                </a:lnTo>
                <a:lnTo>
                  <a:pt x="0" y="8"/>
                </a:lnTo>
                <a:lnTo>
                  <a:pt x="17" y="16"/>
                </a:lnTo>
                <a:lnTo>
                  <a:pt x="33" y="26"/>
                </a:lnTo>
                <a:lnTo>
                  <a:pt x="46" y="40"/>
                </a:lnTo>
                <a:lnTo>
                  <a:pt x="58" y="55"/>
                </a:lnTo>
                <a:lnTo>
                  <a:pt x="69" y="74"/>
                </a:lnTo>
                <a:lnTo>
                  <a:pt x="78" y="94"/>
                </a:lnTo>
                <a:lnTo>
                  <a:pt x="87" y="117"/>
                </a:lnTo>
                <a:lnTo>
                  <a:pt x="95" y="142"/>
                </a:lnTo>
                <a:lnTo>
                  <a:pt x="102" y="168"/>
                </a:lnTo>
                <a:lnTo>
                  <a:pt x="110" y="197"/>
                </a:lnTo>
                <a:lnTo>
                  <a:pt x="116" y="226"/>
                </a:lnTo>
                <a:lnTo>
                  <a:pt x="125" y="256"/>
                </a:lnTo>
                <a:lnTo>
                  <a:pt x="134" y="287"/>
                </a:lnTo>
                <a:lnTo>
                  <a:pt x="144" y="320"/>
                </a:lnTo>
                <a:lnTo>
                  <a:pt x="156" y="352"/>
                </a:lnTo>
                <a:lnTo>
                  <a:pt x="170" y="386"/>
                </a:lnTo>
                <a:lnTo>
                  <a:pt x="186" y="419"/>
                </a:lnTo>
                <a:lnTo>
                  <a:pt x="204" y="452"/>
                </a:lnTo>
                <a:lnTo>
                  <a:pt x="225" y="484"/>
                </a:lnTo>
                <a:lnTo>
                  <a:pt x="249" y="518"/>
                </a:lnTo>
                <a:lnTo>
                  <a:pt x="277" y="549"/>
                </a:lnTo>
                <a:lnTo>
                  <a:pt x="307" y="580"/>
                </a:lnTo>
                <a:lnTo>
                  <a:pt x="342" y="611"/>
                </a:lnTo>
                <a:lnTo>
                  <a:pt x="382" y="639"/>
                </a:lnTo>
                <a:lnTo>
                  <a:pt x="427" y="667"/>
                </a:lnTo>
                <a:lnTo>
                  <a:pt x="475" y="693"/>
                </a:lnTo>
                <a:lnTo>
                  <a:pt x="529" y="718"/>
                </a:lnTo>
                <a:lnTo>
                  <a:pt x="589" y="740"/>
                </a:lnTo>
                <a:lnTo>
                  <a:pt x="655" y="759"/>
                </a:lnTo>
                <a:lnTo>
                  <a:pt x="726" y="777"/>
                </a:lnTo>
                <a:lnTo>
                  <a:pt x="803" y="792"/>
                </a:lnTo>
                <a:lnTo>
                  <a:pt x="888" y="805"/>
                </a:lnTo>
                <a:lnTo>
                  <a:pt x="890" y="795"/>
                </a:lnTo>
              </a:path>
            </a:pathLst>
          </a:custGeom>
          <a:solidFill>
            <a:srgbClr val="790015"/>
          </a:solidFill>
          <a:ln w="12700" cap="rnd">
            <a:solidFill>
              <a:srgbClr val="FC0128"/>
            </a:solidFill>
            <a:round/>
            <a:headEnd/>
            <a:tailEnd/>
          </a:ln>
        </p:spPr>
        <p:txBody>
          <a:bodyPr/>
          <a:lstStyle/>
          <a:p>
            <a:endParaRPr lang="en-US"/>
          </a:p>
        </p:txBody>
      </p:sp>
      <p:sp>
        <p:nvSpPr>
          <p:cNvPr id="53466" name="Freeform 232"/>
          <p:cNvSpPr>
            <a:spLocks/>
          </p:cNvSpPr>
          <p:nvPr/>
        </p:nvSpPr>
        <p:spPr bwMode="auto">
          <a:xfrm>
            <a:off x="5156202" y="4068763"/>
            <a:ext cx="971551" cy="468312"/>
          </a:xfrm>
          <a:custGeom>
            <a:avLst/>
            <a:gdLst>
              <a:gd name="T0" fmla="*/ 2147483647 w 674"/>
              <a:gd name="T1" fmla="*/ 2147483647 h 324"/>
              <a:gd name="T2" fmla="*/ 2147483647 w 674"/>
              <a:gd name="T3" fmla="*/ 2147483647 h 324"/>
              <a:gd name="T4" fmla="*/ 2147483647 w 674"/>
              <a:gd name="T5" fmla="*/ 2147483647 h 324"/>
              <a:gd name="T6" fmla="*/ 2147483647 w 674"/>
              <a:gd name="T7" fmla="*/ 2147483647 h 324"/>
              <a:gd name="T8" fmla="*/ 2147483647 w 674"/>
              <a:gd name="T9" fmla="*/ 2147483647 h 324"/>
              <a:gd name="T10" fmla="*/ 2147483647 w 674"/>
              <a:gd name="T11" fmla="*/ 2147483647 h 324"/>
              <a:gd name="T12" fmla="*/ 2147483647 w 674"/>
              <a:gd name="T13" fmla="*/ 2147483647 h 324"/>
              <a:gd name="T14" fmla="*/ 2147483647 w 674"/>
              <a:gd name="T15" fmla="*/ 2147483647 h 324"/>
              <a:gd name="T16" fmla="*/ 2147483647 w 674"/>
              <a:gd name="T17" fmla="*/ 2147483647 h 324"/>
              <a:gd name="T18" fmla="*/ 2147483647 w 674"/>
              <a:gd name="T19" fmla="*/ 2147483647 h 324"/>
              <a:gd name="T20" fmla="*/ 2147483647 w 674"/>
              <a:gd name="T21" fmla="*/ 2147483647 h 324"/>
              <a:gd name="T22" fmla="*/ 2147483647 w 674"/>
              <a:gd name="T23" fmla="*/ 2147483647 h 324"/>
              <a:gd name="T24" fmla="*/ 2147483647 w 674"/>
              <a:gd name="T25" fmla="*/ 2147483647 h 324"/>
              <a:gd name="T26" fmla="*/ 2147483647 w 674"/>
              <a:gd name="T27" fmla="*/ 2147483647 h 324"/>
              <a:gd name="T28" fmla="*/ 2147483647 w 674"/>
              <a:gd name="T29" fmla="*/ 2147483647 h 324"/>
              <a:gd name="T30" fmla="*/ 2147483647 w 674"/>
              <a:gd name="T31" fmla="*/ 2147483647 h 324"/>
              <a:gd name="T32" fmla="*/ 2147483647 w 674"/>
              <a:gd name="T33" fmla="*/ 2147483647 h 324"/>
              <a:gd name="T34" fmla="*/ 2147483647 w 674"/>
              <a:gd name="T35" fmla="*/ 2147483647 h 324"/>
              <a:gd name="T36" fmla="*/ 2147483647 w 674"/>
              <a:gd name="T37" fmla="*/ 2147483647 h 324"/>
              <a:gd name="T38" fmla="*/ 2147483647 w 674"/>
              <a:gd name="T39" fmla="*/ 2147483647 h 324"/>
              <a:gd name="T40" fmla="*/ 2147483647 w 674"/>
              <a:gd name="T41" fmla="*/ 2147483647 h 324"/>
              <a:gd name="T42" fmla="*/ 2147483647 w 674"/>
              <a:gd name="T43" fmla="*/ 2147483647 h 324"/>
              <a:gd name="T44" fmla="*/ 2147483647 w 674"/>
              <a:gd name="T45" fmla="*/ 2147483647 h 324"/>
              <a:gd name="T46" fmla="*/ 2147483647 w 674"/>
              <a:gd name="T47" fmla="*/ 2147483647 h 324"/>
              <a:gd name="T48" fmla="*/ 2147483647 w 674"/>
              <a:gd name="T49" fmla="*/ 2147483647 h 324"/>
              <a:gd name="T50" fmla="*/ 2147483647 w 674"/>
              <a:gd name="T51" fmla="*/ 2147483647 h 324"/>
              <a:gd name="T52" fmla="*/ 2147483647 w 674"/>
              <a:gd name="T53" fmla="*/ 2147483647 h 324"/>
              <a:gd name="T54" fmla="*/ 2147483647 w 674"/>
              <a:gd name="T55" fmla="*/ 2147483647 h 324"/>
              <a:gd name="T56" fmla="*/ 2147483647 w 674"/>
              <a:gd name="T57" fmla="*/ 2147483647 h 324"/>
              <a:gd name="T58" fmla="*/ 2147483647 w 674"/>
              <a:gd name="T59" fmla="*/ 2147483647 h 324"/>
              <a:gd name="T60" fmla="*/ 2147483647 w 674"/>
              <a:gd name="T61" fmla="*/ 2147483647 h 324"/>
              <a:gd name="T62" fmla="*/ 2147483647 w 674"/>
              <a:gd name="T63" fmla="*/ 2147483647 h 324"/>
              <a:gd name="T64" fmla="*/ 2147483647 w 674"/>
              <a:gd name="T65" fmla="*/ 2147483647 h 324"/>
              <a:gd name="T66" fmla="*/ 2147483647 w 674"/>
              <a:gd name="T67" fmla="*/ 2147483647 h 324"/>
              <a:gd name="T68" fmla="*/ 0 w 674"/>
              <a:gd name="T69" fmla="*/ 0 h 324"/>
              <a:gd name="T70" fmla="*/ 2147483647 w 674"/>
              <a:gd name="T71" fmla="*/ 2147483647 h 32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74"/>
              <a:gd name="T109" fmla="*/ 0 h 324"/>
              <a:gd name="T110" fmla="*/ 674 w 674"/>
              <a:gd name="T111" fmla="*/ 324 h 32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74" h="324">
                <a:moveTo>
                  <a:pt x="13" y="19"/>
                </a:moveTo>
                <a:lnTo>
                  <a:pt x="3" y="22"/>
                </a:lnTo>
                <a:lnTo>
                  <a:pt x="16" y="40"/>
                </a:lnTo>
                <a:lnTo>
                  <a:pt x="31" y="58"/>
                </a:lnTo>
                <a:lnTo>
                  <a:pt x="47" y="75"/>
                </a:lnTo>
                <a:lnTo>
                  <a:pt x="62" y="90"/>
                </a:lnTo>
                <a:lnTo>
                  <a:pt x="78" y="105"/>
                </a:lnTo>
                <a:lnTo>
                  <a:pt x="95" y="120"/>
                </a:lnTo>
                <a:lnTo>
                  <a:pt x="113" y="133"/>
                </a:lnTo>
                <a:lnTo>
                  <a:pt x="131" y="147"/>
                </a:lnTo>
                <a:lnTo>
                  <a:pt x="149" y="159"/>
                </a:lnTo>
                <a:lnTo>
                  <a:pt x="167" y="170"/>
                </a:lnTo>
                <a:lnTo>
                  <a:pt x="187" y="182"/>
                </a:lnTo>
                <a:lnTo>
                  <a:pt x="206" y="193"/>
                </a:lnTo>
                <a:lnTo>
                  <a:pt x="226" y="203"/>
                </a:lnTo>
                <a:lnTo>
                  <a:pt x="247" y="212"/>
                </a:lnTo>
                <a:lnTo>
                  <a:pt x="268" y="221"/>
                </a:lnTo>
                <a:lnTo>
                  <a:pt x="289" y="231"/>
                </a:lnTo>
                <a:lnTo>
                  <a:pt x="311" y="238"/>
                </a:lnTo>
                <a:lnTo>
                  <a:pt x="333" y="246"/>
                </a:lnTo>
                <a:lnTo>
                  <a:pt x="355" y="253"/>
                </a:lnTo>
                <a:lnTo>
                  <a:pt x="378" y="260"/>
                </a:lnTo>
                <a:lnTo>
                  <a:pt x="401" y="267"/>
                </a:lnTo>
                <a:lnTo>
                  <a:pt x="423" y="273"/>
                </a:lnTo>
                <a:lnTo>
                  <a:pt x="447" y="279"/>
                </a:lnTo>
                <a:lnTo>
                  <a:pt x="471" y="284"/>
                </a:lnTo>
                <a:lnTo>
                  <a:pt x="495" y="290"/>
                </a:lnTo>
                <a:lnTo>
                  <a:pt x="520" y="295"/>
                </a:lnTo>
                <a:lnTo>
                  <a:pt x="544" y="300"/>
                </a:lnTo>
                <a:lnTo>
                  <a:pt x="569" y="305"/>
                </a:lnTo>
                <a:lnTo>
                  <a:pt x="594" y="309"/>
                </a:lnTo>
                <a:lnTo>
                  <a:pt x="619" y="315"/>
                </a:lnTo>
                <a:lnTo>
                  <a:pt x="644" y="319"/>
                </a:lnTo>
                <a:lnTo>
                  <a:pt x="670" y="323"/>
                </a:lnTo>
                <a:lnTo>
                  <a:pt x="673" y="314"/>
                </a:lnTo>
                <a:lnTo>
                  <a:pt x="648" y="309"/>
                </a:lnTo>
                <a:lnTo>
                  <a:pt x="622" y="304"/>
                </a:lnTo>
                <a:lnTo>
                  <a:pt x="597" y="300"/>
                </a:lnTo>
                <a:lnTo>
                  <a:pt x="571" y="295"/>
                </a:lnTo>
                <a:lnTo>
                  <a:pt x="548" y="290"/>
                </a:lnTo>
                <a:lnTo>
                  <a:pt x="523" y="285"/>
                </a:lnTo>
                <a:lnTo>
                  <a:pt x="498" y="281"/>
                </a:lnTo>
                <a:lnTo>
                  <a:pt x="475" y="275"/>
                </a:lnTo>
                <a:lnTo>
                  <a:pt x="451" y="270"/>
                </a:lnTo>
                <a:lnTo>
                  <a:pt x="428" y="264"/>
                </a:lnTo>
                <a:lnTo>
                  <a:pt x="405" y="257"/>
                </a:lnTo>
                <a:lnTo>
                  <a:pt x="382" y="250"/>
                </a:lnTo>
                <a:lnTo>
                  <a:pt x="360" y="243"/>
                </a:lnTo>
                <a:lnTo>
                  <a:pt x="337" y="237"/>
                </a:lnTo>
                <a:lnTo>
                  <a:pt x="315" y="229"/>
                </a:lnTo>
                <a:lnTo>
                  <a:pt x="294" y="221"/>
                </a:lnTo>
                <a:lnTo>
                  <a:pt x="274" y="212"/>
                </a:lnTo>
                <a:lnTo>
                  <a:pt x="252" y="203"/>
                </a:lnTo>
                <a:lnTo>
                  <a:pt x="233" y="195"/>
                </a:lnTo>
                <a:lnTo>
                  <a:pt x="213" y="185"/>
                </a:lnTo>
                <a:lnTo>
                  <a:pt x="194" y="174"/>
                </a:lnTo>
                <a:lnTo>
                  <a:pt x="175" y="163"/>
                </a:lnTo>
                <a:lnTo>
                  <a:pt x="157" y="152"/>
                </a:lnTo>
                <a:lnTo>
                  <a:pt x="139" y="139"/>
                </a:lnTo>
                <a:lnTo>
                  <a:pt x="121" y="126"/>
                </a:lnTo>
                <a:lnTo>
                  <a:pt x="104" y="114"/>
                </a:lnTo>
                <a:lnTo>
                  <a:pt x="88" y="98"/>
                </a:lnTo>
                <a:lnTo>
                  <a:pt x="72" y="83"/>
                </a:lnTo>
                <a:lnTo>
                  <a:pt x="56" y="69"/>
                </a:lnTo>
                <a:lnTo>
                  <a:pt x="41" y="52"/>
                </a:lnTo>
                <a:lnTo>
                  <a:pt x="26" y="35"/>
                </a:lnTo>
                <a:lnTo>
                  <a:pt x="13" y="17"/>
                </a:lnTo>
                <a:lnTo>
                  <a:pt x="2" y="19"/>
                </a:lnTo>
                <a:lnTo>
                  <a:pt x="13" y="17"/>
                </a:lnTo>
                <a:lnTo>
                  <a:pt x="0" y="0"/>
                </a:lnTo>
                <a:lnTo>
                  <a:pt x="2" y="19"/>
                </a:lnTo>
                <a:lnTo>
                  <a:pt x="13" y="19"/>
                </a:lnTo>
              </a:path>
            </a:pathLst>
          </a:custGeom>
          <a:solidFill>
            <a:srgbClr val="790015"/>
          </a:solidFill>
          <a:ln w="12700" cap="rnd">
            <a:solidFill>
              <a:srgbClr val="FC0128"/>
            </a:solidFill>
            <a:round/>
            <a:headEnd/>
            <a:tailEnd/>
          </a:ln>
        </p:spPr>
        <p:txBody>
          <a:bodyPr/>
          <a:lstStyle/>
          <a:p>
            <a:endParaRPr lang="en-US"/>
          </a:p>
        </p:txBody>
      </p:sp>
      <p:sp>
        <p:nvSpPr>
          <p:cNvPr id="53467" name="Freeform 233"/>
          <p:cNvSpPr>
            <a:spLocks/>
          </p:cNvSpPr>
          <p:nvPr/>
        </p:nvSpPr>
        <p:spPr bwMode="auto">
          <a:xfrm>
            <a:off x="5181603" y="4114802"/>
            <a:ext cx="144463" cy="461963"/>
          </a:xfrm>
          <a:custGeom>
            <a:avLst/>
            <a:gdLst>
              <a:gd name="T0" fmla="*/ 2147483647 w 101"/>
              <a:gd name="T1" fmla="*/ 2147483647 h 320"/>
              <a:gd name="T2" fmla="*/ 2147483647 w 101"/>
              <a:gd name="T3" fmla="*/ 2147483647 h 320"/>
              <a:gd name="T4" fmla="*/ 2147483647 w 101"/>
              <a:gd name="T5" fmla="*/ 2147483647 h 320"/>
              <a:gd name="T6" fmla="*/ 2147483647 w 101"/>
              <a:gd name="T7" fmla="*/ 2147483647 h 320"/>
              <a:gd name="T8" fmla="*/ 2147483647 w 101"/>
              <a:gd name="T9" fmla="*/ 2147483647 h 320"/>
              <a:gd name="T10" fmla="*/ 2147483647 w 101"/>
              <a:gd name="T11" fmla="*/ 2147483647 h 320"/>
              <a:gd name="T12" fmla="*/ 2147483647 w 101"/>
              <a:gd name="T13" fmla="*/ 2147483647 h 320"/>
              <a:gd name="T14" fmla="*/ 2147483647 w 101"/>
              <a:gd name="T15" fmla="*/ 2147483647 h 320"/>
              <a:gd name="T16" fmla="*/ 2147483647 w 101"/>
              <a:gd name="T17" fmla="*/ 2147483647 h 320"/>
              <a:gd name="T18" fmla="*/ 2147483647 w 101"/>
              <a:gd name="T19" fmla="*/ 2147483647 h 320"/>
              <a:gd name="T20" fmla="*/ 2147483647 w 101"/>
              <a:gd name="T21" fmla="*/ 2147483647 h 320"/>
              <a:gd name="T22" fmla="*/ 2147483647 w 101"/>
              <a:gd name="T23" fmla="*/ 2147483647 h 320"/>
              <a:gd name="T24" fmla="*/ 2147483647 w 101"/>
              <a:gd name="T25" fmla="*/ 2147483647 h 320"/>
              <a:gd name="T26" fmla="*/ 2147483647 w 101"/>
              <a:gd name="T27" fmla="*/ 2147483647 h 320"/>
              <a:gd name="T28" fmla="*/ 2147483647 w 101"/>
              <a:gd name="T29" fmla="*/ 2147483647 h 320"/>
              <a:gd name="T30" fmla="*/ 2147483647 w 101"/>
              <a:gd name="T31" fmla="*/ 2147483647 h 320"/>
              <a:gd name="T32" fmla="*/ 2147483647 w 101"/>
              <a:gd name="T33" fmla="*/ 0 h 320"/>
              <a:gd name="T34" fmla="*/ 2147483647 w 101"/>
              <a:gd name="T35" fmla="*/ 2147483647 h 320"/>
              <a:gd name="T36" fmla="*/ 2147483647 w 101"/>
              <a:gd name="T37" fmla="*/ 2147483647 h 320"/>
              <a:gd name="T38" fmla="*/ 2147483647 w 101"/>
              <a:gd name="T39" fmla="*/ 2147483647 h 320"/>
              <a:gd name="T40" fmla="*/ 2147483647 w 101"/>
              <a:gd name="T41" fmla="*/ 2147483647 h 320"/>
              <a:gd name="T42" fmla="*/ 2147483647 w 101"/>
              <a:gd name="T43" fmla="*/ 2147483647 h 320"/>
              <a:gd name="T44" fmla="*/ 2147483647 w 101"/>
              <a:gd name="T45" fmla="*/ 2147483647 h 320"/>
              <a:gd name="T46" fmla="*/ 2147483647 w 101"/>
              <a:gd name="T47" fmla="*/ 2147483647 h 320"/>
              <a:gd name="T48" fmla="*/ 2147483647 w 101"/>
              <a:gd name="T49" fmla="*/ 2147483647 h 320"/>
              <a:gd name="T50" fmla="*/ 2147483647 w 101"/>
              <a:gd name="T51" fmla="*/ 2147483647 h 320"/>
              <a:gd name="T52" fmla="*/ 2147483647 w 101"/>
              <a:gd name="T53" fmla="*/ 2147483647 h 320"/>
              <a:gd name="T54" fmla="*/ 2147483647 w 101"/>
              <a:gd name="T55" fmla="*/ 2147483647 h 320"/>
              <a:gd name="T56" fmla="*/ 2147483647 w 101"/>
              <a:gd name="T57" fmla="*/ 2147483647 h 320"/>
              <a:gd name="T58" fmla="*/ 2147483647 w 101"/>
              <a:gd name="T59" fmla="*/ 2147483647 h 320"/>
              <a:gd name="T60" fmla="*/ 2147483647 w 101"/>
              <a:gd name="T61" fmla="*/ 2147483647 h 320"/>
              <a:gd name="T62" fmla="*/ 2147483647 w 101"/>
              <a:gd name="T63" fmla="*/ 2147483647 h 320"/>
              <a:gd name="T64" fmla="*/ 2147483647 w 101"/>
              <a:gd name="T65" fmla="*/ 2147483647 h 320"/>
              <a:gd name="T66" fmla="*/ 2147483647 w 101"/>
              <a:gd name="T67" fmla="*/ 2147483647 h 320"/>
              <a:gd name="T68" fmla="*/ 2147483647 w 101"/>
              <a:gd name="T69" fmla="*/ 2147483647 h 320"/>
              <a:gd name="T70" fmla="*/ 2147483647 w 101"/>
              <a:gd name="T71" fmla="*/ 2147483647 h 32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01"/>
              <a:gd name="T109" fmla="*/ 0 h 320"/>
              <a:gd name="T110" fmla="*/ 101 w 101"/>
              <a:gd name="T111" fmla="*/ 320 h 32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01" h="320">
                <a:moveTo>
                  <a:pt x="98" y="313"/>
                </a:moveTo>
                <a:lnTo>
                  <a:pt x="100" y="314"/>
                </a:lnTo>
                <a:lnTo>
                  <a:pt x="96" y="305"/>
                </a:lnTo>
                <a:lnTo>
                  <a:pt x="92" y="294"/>
                </a:lnTo>
                <a:lnTo>
                  <a:pt x="87" y="284"/>
                </a:lnTo>
                <a:lnTo>
                  <a:pt x="83" y="276"/>
                </a:lnTo>
                <a:lnTo>
                  <a:pt x="79" y="265"/>
                </a:lnTo>
                <a:lnTo>
                  <a:pt x="76" y="256"/>
                </a:lnTo>
                <a:lnTo>
                  <a:pt x="71" y="246"/>
                </a:lnTo>
                <a:lnTo>
                  <a:pt x="68" y="236"/>
                </a:lnTo>
                <a:lnTo>
                  <a:pt x="65" y="227"/>
                </a:lnTo>
                <a:lnTo>
                  <a:pt x="61" y="217"/>
                </a:lnTo>
                <a:lnTo>
                  <a:pt x="58" y="207"/>
                </a:lnTo>
                <a:lnTo>
                  <a:pt x="54" y="198"/>
                </a:lnTo>
                <a:lnTo>
                  <a:pt x="51" y="188"/>
                </a:lnTo>
                <a:lnTo>
                  <a:pt x="48" y="178"/>
                </a:lnTo>
                <a:lnTo>
                  <a:pt x="46" y="168"/>
                </a:lnTo>
                <a:lnTo>
                  <a:pt x="42" y="158"/>
                </a:lnTo>
                <a:lnTo>
                  <a:pt x="39" y="149"/>
                </a:lnTo>
                <a:lnTo>
                  <a:pt x="38" y="139"/>
                </a:lnTo>
                <a:lnTo>
                  <a:pt x="34" y="128"/>
                </a:lnTo>
                <a:lnTo>
                  <a:pt x="32" y="119"/>
                </a:lnTo>
                <a:lnTo>
                  <a:pt x="29" y="109"/>
                </a:lnTo>
                <a:lnTo>
                  <a:pt x="28" y="100"/>
                </a:lnTo>
                <a:lnTo>
                  <a:pt x="25" y="89"/>
                </a:lnTo>
                <a:lnTo>
                  <a:pt x="23" y="79"/>
                </a:lnTo>
                <a:lnTo>
                  <a:pt x="21" y="70"/>
                </a:lnTo>
                <a:lnTo>
                  <a:pt x="20" y="60"/>
                </a:lnTo>
                <a:lnTo>
                  <a:pt x="19" y="49"/>
                </a:lnTo>
                <a:lnTo>
                  <a:pt x="16" y="39"/>
                </a:lnTo>
                <a:lnTo>
                  <a:pt x="15" y="30"/>
                </a:lnTo>
                <a:lnTo>
                  <a:pt x="13" y="20"/>
                </a:lnTo>
                <a:lnTo>
                  <a:pt x="13" y="9"/>
                </a:lnTo>
                <a:lnTo>
                  <a:pt x="12" y="0"/>
                </a:lnTo>
                <a:lnTo>
                  <a:pt x="0" y="0"/>
                </a:lnTo>
                <a:lnTo>
                  <a:pt x="1" y="10"/>
                </a:lnTo>
                <a:lnTo>
                  <a:pt x="2" y="20"/>
                </a:lnTo>
                <a:lnTo>
                  <a:pt x="3" y="31"/>
                </a:lnTo>
                <a:lnTo>
                  <a:pt x="4" y="40"/>
                </a:lnTo>
                <a:lnTo>
                  <a:pt x="5" y="51"/>
                </a:lnTo>
                <a:lnTo>
                  <a:pt x="7" y="61"/>
                </a:lnTo>
                <a:lnTo>
                  <a:pt x="10" y="71"/>
                </a:lnTo>
                <a:lnTo>
                  <a:pt x="12" y="81"/>
                </a:lnTo>
                <a:lnTo>
                  <a:pt x="13" y="91"/>
                </a:lnTo>
                <a:lnTo>
                  <a:pt x="15" y="101"/>
                </a:lnTo>
                <a:lnTo>
                  <a:pt x="17" y="111"/>
                </a:lnTo>
                <a:lnTo>
                  <a:pt x="20" y="121"/>
                </a:lnTo>
                <a:lnTo>
                  <a:pt x="22" y="131"/>
                </a:lnTo>
                <a:lnTo>
                  <a:pt x="25" y="140"/>
                </a:lnTo>
                <a:lnTo>
                  <a:pt x="28" y="151"/>
                </a:lnTo>
                <a:lnTo>
                  <a:pt x="30" y="160"/>
                </a:lnTo>
                <a:lnTo>
                  <a:pt x="33" y="170"/>
                </a:lnTo>
                <a:lnTo>
                  <a:pt x="37" y="180"/>
                </a:lnTo>
                <a:lnTo>
                  <a:pt x="39" y="191"/>
                </a:lnTo>
                <a:lnTo>
                  <a:pt x="42" y="200"/>
                </a:lnTo>
                <a:lnTo>
                  <a:pt x="46" y="210"/>
                </a:lnTo>
                <a:lnTo>
                  <a:pt x="49" y="219"/>
                </a:lnTo>
                <a:lnTo>
                  <a:pt x="53" y="230"/>
                </a:lnTo>
                <a:lnTo>
                  <a:pt x="56" y="239"/>
                </a:lnTo>
                <a:lnTo>
                  <a:pt x="60" y="248"/>
                </a:lnTo>
                <a:lnTo>
                  <a:pt x="64" y="259"/>
                </a:lnTo>
                <a:lnTo>
                  <a:pt x="68" y="269"/>
                </a:lnTo>
                <a:lnTo>
                  <a:pt x="71" y="279"/>
                </a:lnTo>
                <a:lnTo>
                  <a:pt x="76" y="288"/>
                </a:lnTo>
                <a:lnTo>
                  <a:pt x="79" y="298"/>
                </a:lnTo>
                <a:lnTo>
                  <a:pt x="84" y="308"/>
                </a:lnTo>
                <a:lnTo>
                  <a:pt x="88" y="317"/>
                </a:lnTo>
                <a:lnTo>
                  <a:pt x="88" y="319"/>
                </a:lnTo>
                <a:lnTo>
                  <a:pt x="88" y="317"/>
                </a:lnTo>
                <a:lnTo>
                  <a:pt x="88" y="318"/>
                </a:lnTo>
                <a:lnTo>
                  <a:pt x="88" y="319"/>
                </a:lnTo>
                <a:lnTo>
                  <a:pt x="98" y="313"/>
                </a:lnTo>
              </a:path>
            </a:pathLst>
          </a:custGeom>
          <a:solidFill>
            <a:srgbClr val="790015"/>
          </a:solidFill>
          <a:ln w="12700" cap="rnd">
            <a:solidFill>
              <a:srgbClr val="FC0128"/>
            </a:solidFill>
            <a:round/>
            <a:headEnd/>
            <a:tailEnd/>
          </a:ln>
        </p:spPr>
        <p:txBody>
          <a:bodyPr/>
          <a:lstStyle/>
          <a:p>
            <a:endParaRPr lang="en-US"/>
          </a:p>
        </p:txBody>
      </p:sp>
      <p:sp>
        <p:nvSpPr>
          <p:cNvPr id="53468" name="Freeform 234"/>
          <p:cNvSpPr>
            <a:spLocks/>
          </p:cNvSpPr>
          <p:nvPr/>
        </p:nvSpPr>
        <p:spPr bwMode="auto">
          <a:xfrm>
            <a:off x="5289553" y="4549775"/>
            <a:ext cx="157163" cy="1030288"/>
          </a:xfrm>
          <a:custGeom>
            <a:avLst/>
            <a:gdLst>
              <a:gd name="T0" fmla="*/ 2147483647 w 110"/>
              <a:gd name="T1" fmla="*/ 2147483647 h 714"/>
              <a:gd name="T2" fmla="*/ 2147483647 w 110"/>
              <a:gd name="T3" fmla="*/ 2147483647 h 714"/>
              <a:gd name="T4" fmla="*/ 2147483647 w 110"/>
              <a:gd name="T5" fmla="*/ 2147483647 h 714"/>
              <a:gd name="T6" fmla="*/ 2147483647 w 110"/>
              <a:gd name="T7" fmla="*/ 2147483647 h 714"/>
              <a:gd name="T8" fmla="*/ 2147483647 w 110"/>
              <a:gd name="T9" fmla="*/ 2147483647 h 714"/>
              <a:gd name="T10" fmla="*/ 2147483647 w 110"/>
              <a:gd name="T11" fmla="*/ 2147483647 h 714"/>
              <a:gd name="T12" fmla="*/ 2147483647 w 110"/>
              <a:gd name="T13" fmla="*/ 2147483647 h 714"/>
              <a:gd name="T14" fmla="*/ 2147483647 w 110"/>
              <a:gd name="T15" fmla="*/ 2147483647 h 714"/>
              <a:gd name="T16" fmla="*/ 2147483647 w 110"/>
              <a:gd name="T17" fmla="*/ 2147483647 h 714"/>
              <a:gd name="T18" fmla="*/ 2147483647 w 110"/>
              <a:gd name="T19" fmla="*/ 2147483647 h 714"/>
              <a:gd name="T20" fmla="*/ 2147483647 w 110"/>
              <a:gd name="T21" fmla="*/ 2147483647 h 714"/>
              <a:gd name="T22" fmla="*/ 2147483647 w 110"/>
              <a:gd name="T23" fmla="*/ 2147483647 h 714"/>
              <a:gd name="T24" fmla="*/ 2147483647 w 110"/>
              <a:gd name="T25" fmla="*/ 2147483647 h 714"/>
              <a:gd name="T26" fmla="*/ 2147483647 w 110"/>
              <a:gd name="T27" fmla="*/ 2147483647 h 714"/>
              <a:gd name="T28" fmla="*/ 2147483647 w 110"/>
              <a:gd name="T29" fmla="*/ 2147483647 h 714"/>
              <a:gd name="T30" fmla="*/ 2147483647 w 110"/>
              <a:gd name="T31" fmla="*/ 2147483647 h 714"/>
              <a:gd name="T32" fmla="*/ 0 w 110"/>
              <a:gd name="T33" fmla="*/ 2147483647 h 714"/>
              <a:gd name="T34" fmla="*/ 2147483647 w 110"/>
              <a:gd name="T35" fmla="*/ 2147483647 h 714"/>
              <a:gd name="T36" fmla="*/ 2147483647 w 110"/>
              <a:gd name="T37" fmla="*/ 2147483647 h 714"/>
              <a:gd name="T38" fmla="*/ 2147483647 w 110"/>
              <a:gd name="T39" fmla="*/ 2147483647 h 714"/>
              <a:gd name="T40" fmla="*/ 2147483647 w 110"/>
              <a:gd name="T41" fmla="*/ 2147483647 h 714"/>
              <a:gd name="T42" fmla="*/ 2147483647 w 110"/>
              <a:gd name="T43" fmla="*/ 2147483647 h 714"/>
              <a:gd name="T44" fmla="*/ 2147483647 w 110"/>
              <a:gd name="T45" fmla="*/ 2147483647 h 714"/>
              <a:gd name="T46" fmla="*/ 2147483647 w 110"/>
              <a:gd name="T47" fmla="*/ 2147483647 h 714"/>
              <a:gd name="T48" fmla="*/ 2147483647 w 110"/>
              <a:gd name="T49" fmla="*/ 2147483647 h 714"/>
              <a:gd name="T50" fmla="*/ 2147483647 w 110"/>
              <a:gd name="T51" fmla="*/ 2147483647 h 714"/>
              <a:gd name="T52" fmla="*/ 2147483647 w 110"/>
              <a:gd name="T53" fmla="*/ 2147483647 h 714"/>
              <a:gd name="T54" fmla="*/ 2147483647 w 110"/>
              <a:gd name="T55" fmla="*/ 2147483647 h 714"/>
              <a:gd name="T56" fmla="*/ 2147483647 w 110"/>
              <a:gd name="T57" fmla="*/ 2147483647 h 714"/>
              <a:gd name="T58" fmla="*/ 2147483647 w 110"/>
              <a:gd name="T59" fmla="*/ 2147483647 h 714"/>
              <a:gd name="T60" fmla="*/ 2147483647 w 110"/>
              <a:gd name="T61" fmla="*/ 2147483647 h 714"/>
              <a:gd name="T62" fmla="*/ 2147483647 w 110"/>
              <a:gd name="T63" fmla="*/ 2147483647 h 714"/>
              <a:gd name="T64" fmla="*/ 2147483647 w 110"/>
              <a:gd name="T65" fmla="*/ 2147483647 h 71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0"/>
              <a:gd name="T100" fmla="*/ 0 h 714"/>
              <a:gd name="T101" fmla="*/ 110 w 110"/>
              <a:gd name="T102" fmla="*/ 714 h 71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0" h="714">
                <a:moveTo>
                  <a:pt x="96" y="713"/>
                </a:moveTo>
                <a:lnTo>
                  <a:pt x="96" y="689"/>
                </a:lnTo>
                <a:lnTo>
                  <a:pt x="97" y="667"/>
                </a:lnTo>
                <a:lnTo>
                  <a:pt x="98" y="643"/>
                </a:lnTo>
                <a:lnTo>
                  <a:pt x="100" y="621"/>
                </a:lnTo>
                <a:lnTo>
                  <a:pt x="101" y="596"/>
                </a:lnTo>
                <a:lnTo>
                  <a:pt x="102" y="572"/>
                </a:lnTo>
                <a:lnTo>
                  <a:pt x="103" y="547"/>
                </a:lnTo>
                <a:lnTo>
                  <a:pt x="104" y="523"/>
                </a:lnTo>
                <a:lnTo>
                  <a:pt x="105" y="499"/>
                </a:lnTo>
                <a:lnTo>
                  <a:pt x="106" y="473"/>
                </a:lnTo>
                <a:lnTo>
                  <a:pt x="107" y="448"/>
                </a:lnTo>
                <a:lnTo>
                  <a:pt x="107" y="423"/>
                </a:lnTo>
                <a:lnTo>
                  <a:pt x="109" y="398"/>
                </a:lnTo>
                <a:lnTo>
                  <a:pt x="109" y="375"/>
                </a:lnTo>
                <a:lnTo>
                  <a:pt x="109" y="349"/>
                </a:lnTo>
                <a:lnTo>
                  <a:pt x="107" y="326"/>
                </a:lnTo>
                <a:lnTo>
                  <a:pt x="106" y="301"/>
                </a:lnTo>
                <a:lnTo>
                  <a:pt x="105" y="277"/>
                </a:lnTo>
                <a:lnTo>
                  <a:pt x="104" y="253"/>
                </a:lnTo>
                <a:lnTo>
                  <a:pt x="101" y="231"/>
                </a:lnTo>
                <a:lnTo>
                  <a:pt x="97" y="209"/>
                </a:lnTo>
                <a:lnTo>
                  <a:pt x="94" y="186"/>
                </a:lnTo>
                <a:lnTo>
                  <a:pt x="89" y="164"/>
                </a:lnTo>
                <a:lnTo>
                  <a:pt x="85" y="142"/>
                </a:lnTo>
                <a:lnTo>
                  <a:pt x="79" y="123"/>
                </a:lnTo>
                <a:lnTo>
                  <a:pt x="71" y="103"/>
                </a:lnTo>
                <a:lnTo>
                  <a:pt x="64" y="83"/>
                </a:lnTo>
                <a:lnTo>
                  <a:pt x="55" y="64"/>
                </a:lnTo>
                <a:lnTo>
                  <a:pt x="46" y="47"/>
                </a:lnTo>
                <a:lnTo>
                  <a:pt x="34" y="31"/>
                </a:lnTo>
                <a:lnTo>
                  <a:pt x="22" y="14"/>
                </a:lnTo>
                <a:lnTo>
                  <a:pt x="10" y="0"/>
                </a:lnTo>
                <a:lnTo>
                  <a:pt x="0" y="5"/>
                </a:lnTo>
                <a:lnTo>
                  <a:pt x="13" y="19"/>
                </a:lnTo>
                <a:lnTo>
                  <a:pt x="24" y="36"/>
                </a:lnTo>
                <a:lnTo>
                  <a:pt x="34" y="51"/>
                </a:lnTo>
                <a:lnTo>
                  <a:pt x="43" y="69"/>
                </a:lnTo>
                <a:lnTo>
                  <a:pt x="52" y="86"/>
                </a:lnTo>
                <a:lnTo>
                  <a:pt x="60" y="105"/>
                </a:lnTo>
                <a:lnTo>
                  <a:pt x="66" y="125"/>
                </a:lnTo>
                <a:lnTo>
                  <a:pt x="73" y="145"/>
                </a:lnTo>
                <a:lnTo>
                  <a:pt x="78" y="166"/>
                </a:lnTo>
                <a:lnTo>
                  <a:pt x="82" y="187"/>
                </a:lnTo>
                <a:lnTo>
                  <a:pt x="86" y="209"/>
                </a:lnTo>
                <a:lnTo>
                  <a:pt x="88" y="231"/>
                </a:lnTo>
                <a:lnTo>
                  <a:pt x="91" y="254"/>
                </a:lnTo>
                <a:lnTo>
                  <a:pt x="93" y="278"/>
                </a:lnTo>
                <a:lnTo>
                  <a:pt x="95" y="301"/>
                </a:lnTo>
                <a:lnTo>
                  <a:pt x="96" y="326"/>
                </a:lnTo>
                <a:lnTo>
                  <a:pt x="96" y="349"/>
                </a:lnTo>
                <a:lnTo>
                  <a:pt x="96" y="375"/>
                </a:lnTo>
                <a:lnTo>
                  <a:pt x="96" y="398"/>
                </a:lnTo>
                <a:lnTo>
                  <a:pt x="96" y="423"/>
                </a:lnTo>
                <a:lnTo>
                  <a:pt x="95" y="448"/>
                </a:lnTo>
                <a:lnTo>
                  <a:pt x="94" y="473"/>
                </a:lnTo>
                <a:lnTo>
                  <a:pt x="93" y="499"/>
                </a:lnTo>
                <a:lnTo>
                  <a:pt x="92" y="522"/>
                </a:lnTo>
                <a:lnTo>
                  <a:pt x="91" y="547"/>
                </a:lnTo>
                <a:lnTo>
                  <a:pt x="88" y="571"/>
                </a:lnTo>
                <a:lnTo>
                  <a:pt x="88" y="596"/>
                </a:lnTo>
                <a:lnTo>
                  <a:pt x="87" y="620"/>
                </a:lnTo>
                <a:lnTo>
                  <a:pt x="86" y="643"/>
                </a:lnTo>
                <a:lnTo>
                  <a:pt x="85" y="667"/>
                </a:lnTo>
                <a:lnTo>
                  <a:pt x="85" y="689"/>
                </a:lnTo>
                <a:lnTo>
                  <a:pt x="85" y="713"/>
                </a:lnTo>
                <a:lnTo>
                  <a:pt x="96" y="713"/>
                </a:lnTo>
              </a:path>
            </a:pathLst>
          </a:custGeom>
          <a:solidFill>
            <a:srgbClr val="790015"/>
          </a:solidFill>
          <a:ln w="12700" cap="rnd">
            <a:solidFill>
              <a:srgbClr val="FC0128"/>
            </a:solidFill>
            <a:round/>
            <a:headEnd/>
            <a:tailEnd/>
          </a:ln>
        </p:spPr>
        <p:txBody>
          <a:bodyPr/>
          <a:lstStyle/>
          <a:p>
            <a:endParaRPr lang="en-US"/>
          </a:p>
        </p:txBody>
      </p:sp>
      <p:sp>
        <p:nvSpPr>
          <p:cNvPr id="53469" name="Freeform 235"/>
          <p:cNvSpPr>
            <a:spLocks/>
          </p:cNvSpPr>
          <p:nvPr/>
        </p:nvSpPr>
        <p:spPr bwMode="auto">
          <a:xfrm>
            <a:off x="5230815" y="4891090"/>
            <a:ext cx="57151" cy="768351"/>
          </a:xfrm>
          <a:custGeom>
            <a:avLst/>
            <a:gdLst>
              <a:gd name="T0" fmla="*/ 2147483647 w 39"/>
              <a:gd name="T1" fmla="*/ 2147483647 h 532"/>
              <a:gd name="T2" fmla="*/ 2147483647 w 39"/>
              <a:gd name="T3" fmla="*/ 2147483647 h 532"/>
              <a:gd name="T4" fmla="*/ 2147483647 w 39"/>
              <a:gd name="T5" fmla="*/ 2147483647 h 532"/>
              <a:gd name="T6" fmla="*/ 2147483647 w 39"/>
              <a:gd name="T7" fmla="*/ 2147483647 h 532"/>
              <a:gd name="T8" fmla="*/ 2147483647 w 39"/>
              <a:gd name="T9" fmla="*/ 2147483647 h 532"/>
              <a:gd name="T10" fmla="*/ 2147483647 w 39"/>
              <a:gd name="T11" fmla="*/ 2147483647 h 532"/>
              <a:gd name="T12" fmla="*/ 2147483647 w 39"/>
              <a:gd name="T13" fmla="*/ 2147483647 h 532"/>
              <a:gd name="T14" fmla="*/ 2147483647 w 39"/>
              <a:gd name="T15" fmla="*/ 2147483647 h 532"/>
              <a:gd name="T16" fmla="*/ 2147483647 w 39"/>
              <a:gd name="T17" fmla="*/ 2147483647 h 532"/>
              <a:gd name="T18" fmla="*/ 2147483647 w 39"/>
              <a:gd name="T19" fmla="*/ 2147483647 h 532"/>
              <a:gd name="T20" fmla="*/ 2147483647 w 39"/>
              <a:gd name="T21" fmla="*/ 2147483647 h 532"/>
              <a:gd name="T22" fmla="*/ 2147483647 w 39"/>
              <a:gd name="T23" fmla="*/ 2147483647 h 532"/>
              <a:gd name="T24" fmla="*/ 2147483647 w 39"/>
              <a:gd name="T25" fmla="*/ 2147483647 h 532"/>
              <a:gd name="T26" fmla="*/ 2147483647 w 39"/>
              <a:gd name="T27" fmla="*/ 2147483647 h 532"/>
              <a:gd name="T28" fmla="*/ 2147483647 w 39"/>
              <a:gd name="T29" fmla="*/ 2147483647 h 532"/>
              <a:gd name="T30" fmla="*/ 2147483647 w 39"/>
              <a:gd name="T31" fmla="*/ 2147483647 h 532"/>
              <a:gd name="T32" fmla="*/ 2147483647 w 39"/>
              <a:gd name="T33" fmla="*/ 2147483647 h 532"/>
              <a:gd name="T34" fmla="*/ 2147483647 w 39"/>
              <a:gd name="T35" fmla="*/ 2147483647 h 532"/>
              <a:gd name="T36" fmla="*/ 2147483647 w 39"/>
              <a:gd name="T37" fmla="*/ 2147483647 h 532"/>
              <a:gd name="T38" fmla="*/ 2147483647 w 39"/>
              <a:gd name="T39" fmla="*/ 2147483647 h 532"/>
              <a:gd name="T40" fmla="*/ 2147483647 w 39"/>
              <a:gd name="T41" fmla="*/ 2147483647 h 532"/>
              <a:gd name="T42" fmla="*/ 2147483647 w 39"/>
              <a:gd name="T43" fmla="*/ 2147483647 h 532"/>
              <a:gd name="T44" fmla="*/ 2147483647 w 39"/>
              <a:gd name="T45" fmla="*/ 2147483647 h 532"/>
              <a:gd name="T46" fmla="*/ 2147483647 w 39"/>
              <a:gd name="T47" fmla="*/ 2147483647 h 532"/>
              <a:gd name="T48" fmla="*/ 2147483647 w 39"/>
              <a:gd name="T49" fmla="*/ 2147483647 h 532"/>
              <a:gd name="T50" fmla="*/ 2147483647 w 39"/>
              <a:gd name="T51" fmla="*/ 2147483647 h 532"/>
              <a:gd name="T52" fmla="*/ 2147483647 w 39"/>
              <a:gd name="T53" fmla="*/ 2147483647 h 532"/>
              <a:gd name="T54" fmla="*/ 2147483647 w 39"/>
              <a:gd name="T55" fmla="*/ 2147483647 h 532"/>
              <a:gd name="T56" fmla="*/ 2147483647 w 39"/>
              <a:gd name="T57" fmla="*/ 2147483647 h 532"/>
              <a:gd name="T58" fmla="*/ 2147483647 w 39"/>
              <a:gd name="T59" fmla="*/ 2147483647 h 532"/>
              <a:gd name="T60" fmla="*/ 2147483647 w 39"/>
              <a:gd name="T61" fmla="*/ 2147483647 h 532"/>
              <a:gd name="T62" fmla="*/ 2147483647 w 39"/>
              <a:gd name="T63" fmla="*/ 2147483647 h 532"/>
              <a:gd name="T64" fmla="*/ 2147483647 w 39"/>
              <a:gd name="T65" fmla="*/ 0 h 53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9"/>
              <a:gd name="T100" fmla="*/ 0 h 532"/>
              <a:gd name="T101" fmla="*/ 39 w 39"/>
              <a:gd name="T102" fmla="*/ 532 h 53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9" h="532">
                <a:moveTo>
                  <a:pt x="16" y="0"/>
                </a:moveTo>
                <a:lnTo>
                  <a:pt x="17" y="18"/>
                </a:lnTo>
                <a:lnTo>
                  <a:pt x="19" y="35"/>
                </a:lnTo>
                <a:lnTo>
                  <a:pt x="21" y="51"/>
                </a:lnTo>
                <a:lnTo>
                  <a:pt x="22" y="69"/>
                </a:lnTo>
                <a:lnTo>
                  <a:pt x="23" y="85"/>
                </a:lnTo>
                <a:lnTo>
                  <a:pt x="23" y="102"/>
                </a:lnTo>
                <a:lnTo>
                  <a:pt x="24" y="120"/>
                </a:lnTo>
                <a:lnTo>
                  <a:pt x="24" y="136"/>
                </a:lnTo>
                <a:lnTo>
                  <a:pt x="24" y="153"/>
                </a:lnTo>
                <a:lnTo>
                  <a:pt x="25" y="169"/>
                </a:lnTo>
                <a:lnTo>
                  <a:pt x="25" y="186"/>
                </a:lnTo>
                <a:lnTo>
                  <a:pt x="25" y="203"/>
                </a:lnTo>
                <a:lnTo>
                  <a:pt x="25" y="219"/>
                </a:lnTo>
                <a:lnTo>
                  <a:pt x="25" y="235"/>
                </a:lnTo>
                <a:lnTo>
                  <a:pt x="24" y="251"/>
                </a:lnTo>
                <a:lnTo>
                  <a:pt x="24" y="268"/>
                </a:lnTo>
                <a:lnTo>
                  <a:pt x="24" y="285"/>
                </a:lnTo>
                <a:lnTo>
                  <a:pt x="23" y="301"/>
                </a:lnTo>
                <a:lnTo>
                  <a:pt x="23" y="318"/>
                </a:lnTo>
                <a:lnTo>
                  <a:pt x="22" y="334"/>
                </a:lnTo>
                <a:lnTo>
                  <a:pt x="21" y="350"/>
                </a:lnTo>
                <a:lnTo>
                  <a:pt x="19" y="367"/>
                </a:lnTo>
                <a:lnTo>
                  <a:pt x="17" y="382"/>
                </a:lnTo>
                <a:lnTo>
                  <a:pt x="16" y="399"/>
                </a:lnTo>
                <a:lnTo>
                  <a:pt x="14" y="415"/>
                </a:lnTo>
                <a:lnTo>
                  <a:pt x="13" y="432"/>
                </a:lnTo>
                <a:lnTo>
                  <a:pt x="11" y="449"/>
                </a:lnTo>
                <a:lnTo>
                  <a:pt x="8" y="464"/>
                </a:lnTo>
                <a:lnTo>
                  <a:pt x="6" y="481"/>
                </a:lnTo>
                <a:lnTo>
                  <a:pt x="5" y="496"/>
                </a:lnTo>
                <a:lnTo>
                  <a:pt x="2" y="513"/>
                </a:lnTo>
                <a:lnTo>
                  <a:pt x="0" y="530"/>
                </a:lnTo>
                <a:lnTo>
                  <a:pt x="13" y="531"/>
                </a:lnTo>
                <a:lnTo>
                  <a:pt x="14" y="514"/>
                </a:lnTo>
                <a:lnTo>
                  <a:pt x="16" y="498"/>
                </a:lnTo>
                <a:lnTo>
                  <a:pt x="20" y="482"/>
                </a:lnTo>
                <a:lnTo>
                  <a:pt x="22" y="465"/>
                </a:lnTo>
                <a:lnTo>
                  <a:pt x="24" y="449"/>
                </a:lnTo>
                <a:lnTo>
                  <a:pt x="25" y="432"/>
                </a:lnTo>
                <a:lnTo>
                  <a:pt x="26" y="415"/>
                </a:lnTo>
                <a:lnTo>
                  <a:pt x="29" y="400"/>
                </a:lnTo>
                <a:lnTo>
                  <a:pt x="31" y="383"/>
                </a:lnTo>
                <a:lnTo>
                  <a:pt x="32" y="367"/>
                </a:lnTo>
                <a:lnTo>
                  <a:pt x="33" y="351"/>
                </a:lnTo>
                <a:lnTo>
                  <a:pt x="33" y="334"/>
                </a:lnTo>
                <a:lnTo>
                  <a:pt x="34" y="318"/>
                </a:lnTo>
                <a:lnTo>
                  <a:pt x="35" y="302"/>
                </a:lnTo>
                <a:lnTo>
                  <a:pt x="36" y="285"/>
                </a:lnTo>
                <a:lnTo>
                  <a:pt x="36" y="268"/>
                </a:lnTo>
                <a:lnTo>
                  <a:pt x="38" y="251"/>
                </a:lnTo>
                <a:lnTo>
                  <a:pt x="38" y="235"/>
                </a:lnTo>
                <a:lnTo>
                  <a:pt x="38" y="219"/>
                </a:lnTo>
                <a:lnTo>
                  <a:pt x="38" y="203"/>
                </a:lnTo>
                <a:lnTo>
                  <a:pt x="38" y="186"/>
                </a:lnTo>
                <a:lnTo>
                  <a:pt x="38" y="169"/>
                </a:lnTo>
                <a:lnTo>
                  <a:pt x="38" y="152"/>
                </a:lnTo>
                <a:lnTo>
                  <a:pt x="36" y="135"/>
                </a:lnTo>
                <a:lnTo>
                  <a:pt x="36" y="119"/>
                </a:lnTo>
                <a:lnTo>
                  <a:pt x="35" y="102"/>
                </a:lnTo>
                <a:lnTo>
                  <a:pt x="34" y="85"/>
                </a:lnTo>
                <a:lnTo>
                  <a:pt x="33" y="68"/>
                </a:lnTo>
                <a:lnTo>
                  <a:pt x="33" y="51"/>
                </a:lnTo>
                <a:lnTo>
                  <a:pt x="32" y="34"/>
                </a:lnTo>
                <a:lnTo>
                  <a:pt x="31" y="17"/>
                </a:lnTo>
                <a:lnTo>
                  <a:pt x="29" y="0"/>
                </a:lnTo>
                <a:lnTo>
                  <a:pt x="16" y="0"/>
                </a:lnTo>
              </a:path>
            </a:pathLst>
          </a:custGeom>
          <a:solidFill>
            <a:srgbClr val="790015"/>
          </a:solidFill>
          <a:ln w="12700" cap="rnd">
            <a:solidFill>
              <a:srgbClr val="FC0128"/>
            </a:solidFill>
            <a:round/>
            <a:headEnd/>
            <a:tailEnd/>
          </a:ln>
        </p:spPr>
        <p:txBody>
          <a:bodyPr/>
          <a:lstStyle/>
          <a:p>
            <a:endParaRPr lang="en-US"/>
          </a:p>
        </p:txBody>
      </p:sp>
      <p:sp>
        <p:nvSpPr>
          <p:cNvPr id="53470" name="Freeform 236"/>
          <p:cNvSpPr>
            <a:spLocks/>
          </p:cNvSpPr>
          <p:nvPr/>
        </p:nvSpPr>
        <p:spPr bwMode="auto">
          <a:xfrm>
            <a:off x="5075242" y="4443414"/>
            <a:ext cx="200025" cy="450851"/>
          </a:xfrm>
          <a:custGeom>
            <a:avLst/>
            <a:gdLst>
              <a:gd name="T0" fmla="*/ 2147483647 w 137"/>
              <a:gd name="T1" fmla="*/ 2147483647 h 313"/>
              <a:gd name="T2" fmla="*/ 2147483647 w 137"/>
              <a:gd name="T3" fmla="*/ 2147483647 h 313"/>
              <a:gd name="T4" fmla="*/ 2147483647 w 137"/>
              <a:gd name="T5" fmla="*/ 2147483647 h 313"/>
              <a:gd name="T6" fmla="*/ 2147483647 w 137"/>
              <a:gd name="T7" fmla="*/ 2147483647 h 313"/>
              <a:gd name="T8" fmla="*/ 2147483647 w 137"/>
              <a:gd name="T9" fmla="*/ 2147483647 h 313"/>
              <a:gd name="T10" fmla="*/ 2147483647 w 137"/>
              <a:gd name="T11" fmla="*/ 2147483647 h 313"/>
              <a:gd name="T12" fmla="*/ 2147483647 w 137"/>
              <a:gd name="T13" fmla="*/ 2147483647 h 313"/>
              <a:gd name="T14" fmla="*/ 2147483647 w 137"/>
              <a:gd name="T15" fmla="*/ 2147483647 h 313"/>
              <a:gd name="T16" fmla="*/ 2147483647 w 137"/>
              <a:gd name="T17" fmla="*/ 2147483647 h 313"/>
              <a:gd name="T18" fmla="*/ 2147483647 w 137"/>
              <a:gd name="T19" fmla="*/ 2147483647 h 313"/>
              <a:gd name="T20" fmla="*/ 2147483647 w 137"/>
              <a:gd name="T21" fmla="*/ 2147483647 h 313"/>
              <a:gd name="T22" fmla="*/ 2147483647 w 137"/>
              <a:gd name="T23" fmla="*/ 2147483647 h 313"/>
              <a:gd name="T24" fmla="*/ 2147483647 w 137"/>
              <a:gd name="T25" fmla="*/ 2147483647 h 313"/>
              <a:gd name="T26" fmla="*/ 2147483647 w 137"/>
              <a:gd name="T27" fmla="*/ 2147483647 h 313"/>
              <a:gd name="T28" fmla="*/ 2147483647 w 137"/>
              <a:gd name="T29" fmla="*/ 2147483647 h 313"/>
              <a:gd name="T30" fmla="*/ 2147483647 w 137"/>
              <a:gd name="T31" fmla="*/ 2147483647 h 313"/>
              <a:gd name="T32" fmla="*/ 2147483647 w 137"/>
              <a:gd name="T33" fmla="*/ 2147483647 h 313"/>
              <a:gd name="T34" fmla="*/ 2147483647 w 137"/>
              <a:gd name="T35" fmla="*/ 2147483647 h 313"/>
              <a:gd name="T36" fmla="*/ 2147483647 w 137"/>
              <a:gd name="T37" fmla="*/ 2147483647 h 313"/>
              <a:gd name="T38" fmla="*/ 2147483647 w 137"/>
              <a:gd name="T39" fmla="*/ 2147483647 h 313"/>
              <a:gd name="T40" fmla="*/ 2147483647 w 137"/>
              <a:gd name="T41" fmla="*/ 2147483647 h 313"/>
              <a:gd name="T42" fmla="*/ 2147483647 w 137"/>
              <a:gd name="T43" fmla="*/ 2147483647 h 313"/>
              <a:gd name="T44" fmla="*/ 2147483647 w 137"/>
              <a:gd name="T45" fmla="*/ 2147483647 h 313"/>
              <a:gd name="T46" fmla="*/ 2147483647 w 137"/>
              <a:gd name="T47" fmla="*/ 2147483647 h 313"/>
              <a:gd name="T48" fmla="*/ 2147483647 w 137"/>
              <a:gd name="T49" fmla="*/ 2147483647 h 313"/>
              <a:gd name="T50" fmla="*/ 2147483647 w 137"/>
              <a:gd name="T51" fmla="*/ 2147483647 h 313"/>
              <a:gd name="T52" fmla="*/ 2147483647 w 137"/>
              <a:gd name="T53" fmla="*/ 2147483647 h 313"/>
              <a:gd name="T54" fmla="*/ 2147483647 w 137"/>
              <a:gd name="T55" fmla="*/ 2147483647 h 313"/>
              <a:gd name="T56" fmla="*/ 2147483647 w 137"/>
              <a:gd name="T57" fmla="*/ 2147483647 h 313"/>
              <a:gd name="T58" fmla="*/ 2147483647 w 137"/>
              <a:gd name="T59" fmla="*/ 2147483647 h 313"/>
              <a:gd name="T60" fmla="*/ 2147483647 w 137"/>
              <a:gd name="T61" fmla="*/ 2147483647 h 313"/>
              <a:gd name="T62" fmla="*/ 2147483647 w 137"/>
              <a:gd name="T63" fmla="*/ 2147483647 h 313"/>
              <a:gd name="T64" fmla="*/ 2147483647 w 137"/>
              <a:gd name="T65" fmla="*/ 0 h 31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313"/>
              <a:gd name="T101" fmla="*/ 137 w 137"/>
              <a:gd name="T102" fmla="*/ 313 h 31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313">
                <a:moveTo>
                  <a:pt x="0" y="3"/>
                </a:moveTo>
                <a:lnTo>
                  <a:pt x="4" y="13"/>
                </a:lnTo>
                <a:lnTo>
                  <a:pt x="8" y="22"/>
                </a:lnTo>
                <a:lnTo>
                  <a:pt x="13" y="31"/>
                </a:lnTo>
                <a:lnTo>
                  <a:pt x="19" y="41"/>
                </a:lnTo>
                <a:lnTo>
                  <a:pt x="22" y="50"/>
                </a:lnTo>
                <a:lnTo>
                  <a:pt x="28" y="59"/>
                </a:lnTo>
                <a:lnTo>
                  <a:pt x="32" y="68"/>
                </a:lnTo>
                <a:lnTo>
                  <a:pt x="37" y="77"/>
                </a:lnTo>
                <a:lnTo>
                  <a:pt x="41" y="86"/>
                </a:lnTo>
                <a:lnTo>
                  <a:pt x="47" y="95"/>
                </a:lnTo>
                <a:lnTo>
                  <a:pt x="50" y="103"/>
                </a:lnTo>
                <a:lnTo>
                  <a:pt x="55" y="112"/>
                </a:lnTo>
                <a:lnTo>
                  <a:pt x="59" y="122"/>
                </a:lnTo>
                <a:lnTo>
                  <a:pt x="64" y="130"/>
                </a:lnTo>
                <a:lnTo>
                  <a:pt x="68" y="139"/>
                </a:lnTo>
                <a:lnTo>
                  <a:pt x="72" y="148"/>
                </a:lnTo>
                <a:lnTo>
                  <a:pt x="76" y="157"/>
                </a:lnTo>
                <a:lnTo>
                  <a:pt x="80" y="167"/>
                </a:lnTo>
                <a:lnTo>
                  <a:pt x="84" y="176"/>
                </a:lnTo>
                <a:lnTo>
                  <a:pt x="88" y="184"/>
                </a:lnTo>
                <a:lnTo>
                  <a:pt x="91" y="194"/>
                </a:lnTo>
                <a:lnTo>
                  <a:pt x="95" y="204"/>
                </a:lnTo>
                <a:lnTo>
                  <a:pt x="98" y="214"/>
                </a:lnTo>
                <a:lnTo>
                  <a:pt x="102" y="223"/>
                </a:lnTo>
                <a:lnTo>
                  <a:pt x="105" y="233"/>
                </a:lnTo>
                <a:lnTo>
                  <a:pt x="107" y="244"/>
                </a:lnTo>
                <a:lnTo>
                  <a:pt x="111" y="255"/>
                </a:lnTo>
                <a:lnTo>
                  <a:pt x="114" y="266"/>
                </a:lnTo>
                <a:lnTo>
                  <a:pt x="116" y="276"/>
                </a:lnTo>
                <a:lnTo>
                  <a:pt x="119" y="288"/>
                </a:lnTo>
                <a:lnTo>
                  <a:pt x="121" y="300"/>
                </a:lnTo>
                <a:lnTo>
                  <a:pt x="123" y="312"/>
                </a:lnTo>
                <a:lnTo>
                  <a:pt x="136" y="311"/>
                </a:lnTo>
                <a:lnTo>
                  <a:pt x="133" y="298"/>
                </a:lnTo>
                <a:lnTo>
                  <a:pt x="132" y="287"/>
                </a:lnTo>
                <a:lnTo>
                  <a:pt x="129" y="275"/>
                </a:lnTo>
                <a:lnTo>
                  <a:pt x="125" y="265"/>
                </a:lnTo>
                <a:lnTo>
                  <a:pt x="123" y="253"/>
                </a:lnTo>
                <a:lnTo>
                  <a:pt x="120" y="242"/>
                </a:lnTo>
                <a:lnTo>
                  <a:pt x="116" y="231"/>
                </a:lnTo>
                <a:lnTo>
                  <a:pt x="114" y="222"/>
                </a:lnTo>
                <a:lnTo>
                  <a:pt x="111" y="211"/>
                </a:lnTo>
                <a:lnTo>
                  <a:pt x="106" y="201"/>
                </a:lnTo>
                <a:lnTo>
                  <a:pt x="103" y="191"/>
                </a:lnTo>
                <a:lnTo>
                  <a:pt x="100" y="181"/>
                </a:lnTo>
                <a:lnTo>
                  <a:pt x="96" y="172"/>
                </a:lnTo>
                <a:lnTo>
                  <a:pt x="92" y="163"/>
                </a:lnTo>
                <a:lnTo>
                  <a:pt x="88" y="154"/>
                </a:lnTo>
                <a:lnTo>
                  <a:pt x="84" y="144"/>
                </a:lnTo>
                <a:lnTo>
                  <a:pt x="79" y="135"/>
                </a:lnTo>
                <a:lnTo>
                  <a:pt x="75" y="127"/>
                </a:lnTo>
                <a:lnTo>
                  <a:pt x="71" y="118"/>
                </a:lnTo>
                <a:lnTo>
                  <a:pt x="66" y="108"/>
                </a:lnTo>
                <a:lnTo>
                  <a:pt x="62" y="100"/>
                </a:lnTo>
                <a:lnTo>
                  <a:pt x="57" y="90"/>
                </a:lnTo>
                <a:lnTo>
                  <a:pt x="53" y="82"/>
                </a:lnTo>
                <a:lnTo>
                  <a:pt x="48" y="73"/>
                </a:lnTo>
                <a:lnTo>
                  <a:pt x="43" y="64"/>
                </a:lnTo>
                <a:lnTo>
                  <a:pt x="39" y="55"/>
                </a:lnTo>
                <a:lnTo>
                  <a:pt x="34" y="46"/>
                </a:lnTo>
                <a:lnTo>
                  <a:pt x="30" y="37"/>
                </a:lnTo>
                <a:lnTo>
                  <a:pt x="25" y="28"/>
                </a:lnTo>
                <a:lnTo>
                  <a:pt x="21" y="19"/>
                </a:lnTo>
                <a:lnTo>
                  <a:pt x="15" y="9"/>
                </a:lnTo>
                <a:lnTo>
                  <a:pt x="11" y="0"/>
                </a:lnTo>
                <a:lnTo>
                  <a:pt x="0" y="3"/>
                </a:lnTo>
              </a:path>
            </a:pathLst>
          </a:custGeom>
          <a:solidFill>
            <a:srgbClr val="790015"/>
          </a:solidFill>
          <a:ln w="12700" cap="rnd">
            <a:solidFill>
              <a:srgbClr val="FC0128"/>
            </a:solidFill>
            <a:round/>
            <a:headEnd/>
            <a:tailEnd/>
          </a:ln>
        </p:spPr>
        <p:txBody>
          <a:bodyPr/>
          <a:lstStyle/>
          <a:p>
            <a:endParaRPr lang="en-US"/>
          </a:p>
        </p:txBody>
      </p:sp>
      <p:sp>
        <p:nvSpPr>
          <p:cNvPr id="53471" name="Freeform 237"/>
          <p:cNvSpPr>
            <a:spLocks/>
          </p:cNvSpPr>
          <p:nvPr/>
        </p:nvSpPr>
        <p:spPr bwMode="auto">
          <a:xfrm>
            <a:off x="4010028" y="5275263"/>
            <a:ext cx="506413" cy="341312"/>
          </a:xfrm>
          <a:custGeom>
            <a:avLst/>
            <a:gdLst>
              <a:gd name="T0" fmla="*/ 2147483647 w 350"/>
              <a:gd name="T1" fmla="*/ 2147483647 h 236"/>
              <a:gd name="T2" fmla="*/ 2147483647 w 350"/>
              <a:gd name="T3" fmla="*/ 2147483647 h 236"/>
              <a:gd name="T4" fmla="*/ 2147483647 w 350"/>
              <a:gd name="T5" fmla="*/ 2147483647 h 236"/>
              <a:gd name="T6" fmla="*/ 2147483647 w 350"/>
              <a:gd name="T7" fmla="*/ 2147483647 h 236"/>
              <a:gd name="T8" fmla="*/ 2147483647 w 350"/>
              <a:gd name="T9" fmla="*/ 2147483647 h 236"/>
              <a:gd name="T10" fmla="*/ 2147483647 w 350"/>
              <a:gd name="T11" fmla="*/ 2147483647 h 236"/>
              <a:gd name="T12" fmla="*/ 2147483647 w 350"/>
              <a:gd name="T13" fmla="*/ 2147483647 h 236"/>
              <a:gd name="T14" fmla="*/ 2147483647 w 350"/>
              <a:gd name="T15" fmla="*/ 2147483647 h 236"/>
              <a:gd name="T16" fmla="*/ 2147483647 w 350"/>
              <a:gd name="T17" fmla="*/ 2147483647 h 236"/>
              <a:gd name="T18" fmla="*/ 2147483647 w 350"/>
              <a:gd name="T19" fmla="*/ 2147483647 h 236"/>
              <a:gd name="T20" fmla="*/ 2147483647 w 350"/>
              <a:gd name="T21" fmla="*/ 2147483647 h 236"/>
              <a:gd name="T22" fmla="*/ 2147483647 w 350"/>
              <a:gd name="T23" fmla="*/ 2147483647 h 236"/>
              <a:gd name="T24" fmla="*/ 2147483647 w 350"/>
              <a:gd name="T25" fmla="*/ 2147483647 h 236"/>
              <a:gd name="T26" fmla="*/ 2147483647 w 350"/>
              <a:gd name="T27" fmla="*/ 2147483647 h 236"/>
              <a:gd name="T28" fmla="*/ 2147483647 w 350"/>
              <a:gd name="T29" fmla="*/ 2147483647 h 236"/>
              <a:gd name="T30" fmla="*/ 2147483647 w 350"/>
              <a:gd name="T31" fmla="*/ 2147483647 h 236"/>
              <a:gd name="T32" fmla="*/ 2147483647 w 350"/>
              <a:gd name="T33" fmla="*/ 2147483647 h 236"/>
              <a:gd name="T34" fmla="*/ 2147483647 w 350"/>
              <a:gd name="T35" fmla="*/ 2147483647 h 236"/>
              <a:gd name="T36" fmla="*/ 2147483647 w 350"/>
              <a:gd name="T37" fmla="*/ 2147483647 h 236"/>
              <a:gd name="T38" fmla="*/ 2147483647 w 350"/>
              <a:gd name="T39" fmla="*/ 2147483647 h 236"/>
              <a:gd name="T40" fmla="*/ 2147483647 w 350"/>
              <a:gd name="T41" fmla="*/ 2147483647 h 236"/>
              <a:gd name="T42" fmla="*/ 2147483647 w 350"/>
              <a:gd name="T43" fmla="*/ 2147483647 h 236"/>
              <a:gd name="T44" fmla="*/ 2147483647 w 350"/>
              <a:gd name="T45" fmla="*/ 2147483647 h 236"/>
              <a:gd name="T46" fmla="*/ 2147483647 w 350"/>
              <a:gd name="T47" fmla="*/ 2147483647 h 236"/>
              <a:gd name="T48" fmla="*/ 2147483647 w 350"/>
              <a:gd name="T49" fmla="*/ 2147483647 h 236"/>
              <a:gd name="T50" fmla="*/ 2147483647 w 350"/>
              <a:gd name="T51" fmla="*/ 2147483647 h 236"/>
              <a:gd name="T52" fmla="*/ 2147483647 w 350"/>
              <a:gd name="T53" fmla="*/ 2147483647 h 236"/>
              <a:gd name="T54" fmla="*/ 2147483647 w 350"/>
              <a:gd name="T55" fmla="*/ 2147483647 h 236"/>
              <a:gd name="T56" fmla="*/ 2147483647 w 350"/>
              <a:gd name="T57" fmla="*/ 2147483647 h 236"/>
              <a:gd name="T58" fmla="*/ 2147483647 w 350"/>
              <a:gd name="T59" fmla="*/ 2147483647 h 236"/>
              <a:gd name="T60" fmla="*/ 2147483647 w 350"/>
              <a:gd name="T61" fmla="*/ 2147483647 h 236"/>
              <a:gd name="T62" fmla="*/ 2147483647 w 350"/>
              <a:gd name="T63" fmla="*/ 2147483647 h 236"/>
              <a:gd name="T64" fmla="*/ 2147483647 w 350"/>
              <a:gd name="T65" fmla="*/ 2147483647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50"/>
              <a:gd name="T100" fmla="*/ 0 h 236"/>
              <a:gd name="T101" fmla="*/ 350 w 350"/>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50" h="236">
                <a:moveTo>
                  <a:pt x="337" y="0"/>
                </a:moveTo>
                <a:lnTo>
                  <a:pt x="333" y="8"/>
                </a:lnTo>
                <a:lnTo>
                  <a:pt x="327" y="16"/>
                </a:lnTo>
                <a:lnTo>
                  <a:pt x="322" y="26"/>
                </a:lnTo>
                <a:lnTo>
                  <a:pt x="316" y="35"/>
                </a:lnTo>
                <a:lnTo>
                  <a:pt x="309" y="43"/>
                </a:lnTo>
                <a:lnTo>
                  <a:pt x="302" y="53"/>
                </a:lnTo>
                <a:lnTo>
                  <a:pt x="295" y="62"/>
                </a:lnTo>
                <a:lnTo>
                  <a:pt x="287" y="72"/>
                </a:lnTo>
                <a:lnTo>
                  <a:pt x="279" y="80"/>
                </a:lnTo>
                <a:lnTo>
                  <a:pt x="271" y="89"/>
                </a:lnTo>
                <a:lnTo>
                  <a:pt x="262" y="99"/>
                </a:lnTo>
                <a:lnTo>
                  <a:pt x="253" y="108"/>
                </a:lnTo>
                <a:lnTo>
                  <a:pt x="245" y="117"/>
                </a:lnTo>
                <a:lnTo>
                  <a:pt x="235" y="125"/>
                </a:lnTo>
                <a:lnTo>
                  <a:pt x="225" y="134"/>
                </a:lnTo>
                <a:lnTo>
                  <a:pt x="213" y="142"/>
                </a:lnTo>
                <a:lnTo>
                  <a:pt x="203" y="151"/>
                </a:lnTo>
                <a:lnTo>
                  <a:pt x="192" y="158"/>
                </a:lnTo>
                <a:lnTo>
                  <a:pt x="180" y="165"/>
                </a:lnTo>
                <a:lnTo>
                  <a:pt x="168" y="172"/>
                </a:lnTo>
                <a:lnTo>
                  <a:pt x="156" y="180"/>
                </a:lnTo>
                <a:lnTo>
                  <a:pt x="144" y="186"/>
                </a:lnTo>
                <a:lnTo>
                  <a:pt x="130" y="192"/>
                </a:lnTo>
                <a:lnTo>
                  <a:pt x="118" y="198"/>
                </a:lnTo>
                <a:lnTo>
                  <a:pt x="104" y="203"/>
                </a:lnTo>
                <a:lnTo>
                  <a:pt x="90" y="207"/>
                </a:lnTo>
                <a:lnTo>
                  <a:pt x="76" y="212"/>
                </a:lnTo>
                <a:lnTo>
                  <a:pt x="61" y="215"/>
                </a:lnTo>
                <a:lnTo>
                  <a:pt x="46" y="219"/>
                </a:lnTo>
                <a:lnTo>
                  <a:pt x="31" y="221"/>
                </a:lnTo>
                <a:lnTo>
                  <a:pt x="15" y="223"/>
                </a:lnTo>
                <a:lnTo>
                  <a:pt x="0" y="225"/>
                </a:lnTo>
                <a:lnTo>
                  <a:pt x="1" y="235"/>
                </a:lnTo>
                <a:lnTo>
                  <a:pt x="17" y="233"/>
                </a:lnTo>
                <a:lnTo>
                  <a:pt x="33" y="232"/>
                </a:lnTo>
                <a:lnTo>
                  <a:pt x="49" y="228"/>
                </a:lnTo>
                <a:lnTo>
                  <a:pt x="65" y="225"/>
                </a:lnTo>
                <a:lnTo>
                  <a:pt x="79" y="221"/>
                </a:lnTo>
                <a:lnTo>
                  <a:pt x="95" y="217"/>
                </a:lnTo>
                <a:lnTo>
                  <a:pt x="109" y="212"/>
                </a:lnTo>
                <a:lnTo>
                  <a:pt x="122" y="206"/>
                </a:lnTo>
                <a:lnTo>
                  <a:pt x="137" y="200"/>
                </a:lnTo>
                <a:lnTo>
                  <a:pt x="150" y="195"/>
                </a:lnTo>
                <a:lnTo>
                  <a:pt x="163" y="188"/>
                </a:lnTo>
                <a:lnTo>
                  <a:pt x="176" y="181"/>
                </a:lnTo>
                <a:lnTo>
                  <a:pt x="188" y="173"/>
                </a:lnTo>
                <a:lnTo>
                  <a:pt x="200" y="165"/>
                </a:lnTo>
                <a:lnTo>
                  <a:pt x="211" y="158"/>
                </a:lnTo>
                <a:lnTo>
                  <a:pt x="222" y="150"/>
                </a:lnTo>
                <a:lnTo>
                  <a:pt x="234" y="140"/>
                </a:lnTo>
                <a:lnTo>
                  <a:pt x="244" y="132"/>
                </a:lnTo>
                <a:lnTo>
                  <a:pt x="253" y="123"/>
                </a:lnTo>
                <a:lnTo>
                  <a:pt x="263" y="114"/>
                </a:lnTo>
                <a:lnTo>
                  <a:pt x="272" y="105"/>
                </a:lnTo>
                <a:lnTo>
                  <a:pt x="281" y="95"/>
                </a:lnTo>
                <a:lnTo>
                  <a:pt x="290" y="86"/>
                </a:lnTo>
                <a:lnTo>
                  <a:pt x="298" y="77"/>
                </a:lnTo>
                <a:lnTo>
                  <a:pt x="305" y="67"/>
                </a:lnTo>
                <a:lnTo>
                  <a:pt x="313" y="58"/>
                </a:lnTo>
                <a:lnTo>
                  <a:pt x="320" y="49"/>
                </a:lnTo>
                <a:lnTo>
                  <a:pt x="326" y="39"/>
                </a:lnTo>
                <a:lnTo>
                  <a:pt x="333" y="31"/>
                </a:lnTo>
                <a:lnTo>
                  <a:pt x="338" y="21"/>
                </a:lnTo>
                <a:lnTo>
                  <a:pt x="344" y="12"/>
                </a:lnTo>
                <a:lnTo>
                  <a:pt x="349" y="3"/>
                </a:lnTo>
                <a:lnTo>
                  <a:pt x="337" y="0"/>
                </a:lnTo>
              </a:path>
            </a:pathLst>
          </a:custGeom>
          <a:solidFill>
            <a:srgbClr val="790015"/>
          </a:solidFill>
          <a:ln w="12700" cap="rnd">
            <a:solidFill>
              <a:srgbClr val="FC0128"/>
            </a:solidFill>
            <a:round/>
            <a:headEnd/>
            <a:tailEnd/>
          </a:ln>
        </p:spPr>
        <p:txBody>
          <a:bodyPr/>
          <a:lstStyle/>
          <a:p>
            <a:endParaRPr lang="en-US"/>
          </a:p>
        </p:txBody>
      </p:sp>
      <p:sp>
        <p:nvSpPr>
          <p:cNvPr id="53472" name="Freeform 238"/>
          <p:cNvSpPr>
            <a:spLocks/>
          </p:cNvSpPr>
          <p:nvPr/>
        </p:nvSpPr>
        <p:spPr bwMode="auto">
          <a:xfrm>
            <a:off x="4497389" y="5021265"/>
            <a:ext cx="171451" cy="263525"/>
          </a:xfrm>
          <a:custGeom>
            <a:avLst/>
            <a:gdLst>
              <a:gd name="T0" fmla="*/ 2147483647 w 119"/>
              <a:gd name="T1" fmla="*/ 2147483647 h 182"/>
              <a:gd name="T2" fmla="*/ 2147483647 w 119"/>
              <a:gd name="T3" fmla="*/ 2147483647 h 182"/>
              <a:gd name="T4" fmla="*/ 2147483647 w 119"/>
              <a:gd name="T5" fmla="*/ 2147483647 h 182"/>
              <a:gd name="T6" fmla="*/ 2147483647 w 119"/>
              <a:gd name="T7" fmla="*/ 2147483647 h 182"/>
              <a:gd name="T8" fmla="*/ 2147483647 w 119"/>
              <a:gd name="T9" fmla="*/ 2147483647 h 182"/>
              <a:gd name="T10" fmla="*/ 2147483647 w 119"/>
              <a:gd name="T11" fmla="*/ 2147483647 h 182"/>
              <a:gd name="T12" fmla="*/ 2147483647 w 119"/>
              <a:gd name="T13" fmla="*/ 2147483647 h 182"/>
              <a:gd name="T14" fmla="*/ 2147483647 w 119"/>
              <a:gd name="T15" fmla="*/ 2147483647 h 182"/>
              <a:gd name="T16" fmla="*/ 2147483647 w 119"/>
              <a:gd name="T17" fmla="*/ 2147483647 h 182"/>
              <a:gd name="T18" fmla="*/ 2147483647 w 119"/>
              <a:gd name="T19" fmla="*/ 2147483647 h 182"/>
              <a:gd name="T20" fmla="*/ 2147483647 w 119"/>
              <a:gd name="T21" fmla="*/ 2147483647 h 182"/>
              <a:gd name="T22" fmla="*/ 2147483647 w 119"/>
              <a:gd name="T23" fmla="*/ 2147483647 h 182"/>
              <a:gd name="T24" fmla="*/ 2147483647 w 119"/>
              <a:gd name="T25" fmla="*/ 2147483647 h 182"/>
              <a:gd name="T26" fmla="*/ 2147483647 w 119"/>
              <a:gd name="T27" fmla="*/ 2147483647 h 182"/>
              <a:gd name="T28" fmla="*/ 2147483647 w 119"/>
              <a:gd name="T29" fmla="*/ 2147483647 h 182"/>
              <a:gd name="T30" fmla="*/ 2147483647 w 119"/>
              <a:gd name="T31" fmla="*/ 2147483647 h 182"/>
              <a:gd name="T32" fmla="*/ 2147483647 w 119"/>
              <a:gd name="T33" fmla="*/ 2147483647 h 182"/>
              <a:gd name="T34" fmla="*/ 2147483647 w 119"/>
              <a:gd name="T35" fmla="*/ 2147483647 h 182"/>
              <a:gd name="T36" fmla="*/ 2147483647 w 119"/>
              <a:gd name="T37" fmla="*/ 2147483647 h 182"/>
              <a:gd name="T38" fmla="*/ 2147483647 w 119"/>
              <a:gd name="T39" fmla="*/ 2147483647 h 182"/>
              <a:gd name="T40" fmla="*/ 2147483647 w 119"/>
              <a:gd name="T41" fmla="*/ 2147483647 h 182"/>
              <a:gd name="T42" fmla="*/ 2147483647 w 119"/>
              <a:gd name="T43" fmla="*/ 2147483647 h 182"/>
              <a:gd name="T44" fmla="*/ 2147483647 w 119"/>
              <a:gd name="T45" fmla="*/ 2147483647 h 182"/>
              <a:gd name="T46" fmla="*/ 2147483647 w 119"/>
              <a:gd name="T47" fmla="*/ 2147483647 h 182"/>
              <a:gd name="T48" fmla="*/ 2147483647 w 119"/>
              <a:gd name="T49" fmla="*/ 2147483647 h 182"/>
              <a:gd name="T50" fmla="*/ 2147483647 w 119"/>
              <a:gd name="T51" fmla="*/ 2147483647 h 182"/>
              <a:gd name="T52" fmla="*/ 2147483647 w 119"/>
              <a:gd name="T53" fmla="*/ 2147483647 h 182"/>
              <a:gd name="T54" fmla="*/ 2147483647 w 119"/>
              <a:gd name="T55" fmla="*/ 2147483647 h 182"/>
              <a:gd name="T56" fmla="*/ 2147483647 w 119"/>
              <a:gd name="T57" fmla="*/ 2147483647 h 182"/>
              <a:gd name="T58" fmla="*/ 2147483647 w 119"/>
              <a:gd name="T59" fmla="*/ 2147483647 h 182"/>
              <a:gd name="T60" fmla="*/ 2147483647 w 119"/>
              <a:gd name="T61" fmla="*/ 2147483647 h 182"/>
              <a:gd name="T62" fmla="*/ 2147483647 w 119"/>
              <a:gd name="T63" fmla="*/ 2147483647 h 182"/>
              <a:gd name="T64" fmla="*/ 2147483647 w 119"/>
              <a:gd name="T65" fmla="*/ 2147483647 h 1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9"/>
              <a:gd name="T100" fmla="*/ 0 h 182"/>
              <a:gd name="T101" fmla="*/ 119 w 119"/>
              <a:gd name="T102" fmla="*/ 182 h 18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9" h="182">
                <a:moveTo>
                  <a:pt x="107" y="0"/>
                </a:moveTo>
                <a:lnTo>
                  <a:pt x="103" y="5"/>
                </a:lnTo>
                <a:lnTo>
                  <a:pt x="98" y="10"/>
                </a:lnTo>
                <a:lnTo>
                  <a:pt x="93" y="15"/>
                </a:lnTo>
                <a:lnTo>
                  <a:pt x="88" y="20"/>
                </a:lnTo>
                <a:lnTo>
                  <a:pt x="84" y="26"/>
                </a:lnTo>
                <a:lnTo>
                  <a:pt x="80" y="32"/>
                </a:lnTo>
                <a:lnTo>
                  <a:pt x="76" y="38"/>
                </a:lnTo>
                <a:lnTo>
                  <a:pt x="73" y="43"/>
                </a:lnTo>
                <a:lnTo>
                  <a:pt x="68" y="47"/>
                </a:lnTo>
                <a:lnTo>
                  <a:pt x="65" y="53"/>
                </a:lnTo>
                <a:lnTo>
                  <a:pt x="61" y="59"/>
                </a:lnTo>
                <a:lnTo>
                  <a:pt x="58" y="64"/>
                </a:lnTo>
                <a:lnTo>
                  <a:pt x="55" y="70"/>
                </a:lnTo>
                <a:lnTo>
                  <a:pt x="51" y="75"/>
                </a:lnTo>
                <a:lnTo>
                  <a:pt x="48" y="81"/>
                </a:lnTo>
                <a:lnTo>
                  <a:pt x="44" y="87"/>
                </a:lnTo>
                <a:lnTo>
                  <a:pt x="42" y="91"/>
                </a:lnTo>
                <a:lnTo>
                  <a:pt x="39" y="97"/>
                </a:lnTo>
                <a:lnTo>
                  <a:pt x="36" y="103"/>
                </a:lnTo>
                <a:lnTo>
                  <a:pt x="34" y="109"/>
                </a:lnTo>
                <a:lnTo>
                  <a:pt x="31" y="114"/>
                </a:lnTo>
                <a:lnTo>
                  <a:pt x="28" y="120"/>
                </a:lnTo>
                <a:lnTo>
                  <a:pt x="25" y="126"/>
                </a:lnTo>
                <a:lnTo>
                  <a:pt x="23" y="132"/>
                </a:lnTo>
                <a:lnTo>
                  <a:pt x="20" y="137"/>
                </a:lnTo>
                <a:lnTo>
                  <a:pt x="17" y="143"/>
                </a:lnTo>
                <a:lnTo>
                  <a:pt x="14" y="149"/>
                </a:lnTo>
                <a:lnTo>
                  <a:pt x="12" y="155"/>
                </a:lnTo>
                <a:lnTo>
                  <a:pt x="8" y="160"/>
                </a:lnTo>
                <a:lnTo>
                  <a:pt x="5" y="166"/>
                </a:lnTo>
                <a:lnTo>
                  <a:pt x="4" y="172"/>
                </a:lnTo>
                <a:lnTo>
                  <a:pt x="0" y="178"/>
                </a:lnTo>
                <a:lnTo>
                  <a:pt x="12" y="181"/>
                </a:lnTo>
                <a:lnTo>
                  <a:pt x="14" y="175"/>
                </a:lnTo>
                <a:lnTo>
                  <a:pt x="17" y="170"/>
                </a:lnTo>
                <a:lnTo>
                  <a:pt x="20" y="164"/>
                </a:lnTo>
                <a:lnTo>
                  <a:pt x="23" y="158"/>
                </a:lnTo>
                <a:lnTo>
                  <a:pt x="26" y="152"/>
                </a:lnTo>
                <a:lnTo>
                  <a:pt x="29" y="146"/>
                </a:lnTo>
                <a:lnTo>
                  <a:pt x="31" y="141"/>
                </a:lnTo>
                <a:lnTo>
                  <a:pt x="34" y="136"/>
                </a:lnTo>
                <a:lnTo>
                  <a:pt x="37" y="130"/>
                </a:lnTo>
                <a:lnTo>
                  <a:pt x="40" y="124"/>
                </a:lnTo>
                <a:lnTo>
                  <a:pt x="43" y="119"/>
                </a:lnTo>
                <a:lnTo>
                  <a:pt x="44" y="113"/>
                </a:lnTo>
                <a:lnTo>
                  <a:pt x="48" y="107"/>
                </a:lnTo>
                <a:lnTo>
                  <a:pt x="51" y="102"/>
                </a:lnTo>
                <a:lnTo>
                  <a:pt x="53" y="96"/>
                </a:lnTo>
                <a:lnTo>
                  <a:pt x="57" y="91"/>
                </a:lnTo>
                <a:lnTo>
                  <a:pt x="59" y="85"/>
                </a:lnTo>
                <a:lnTo>
                  <a:pt x="62" y="79"/>
                </a:lnTo>
                <a:lnTo>
                  <a:pt x="66" y="74"/>
                </a:lnTo>
                <a:lnTo>
                  <a:pt x="68" y="68"/>
                </a:lnTo>
                <a:lnTo>
                  <a:pt x="73" y="63"/>
                </a:lnTo>
                <a:lnTo>
                  <a:pt x="75" y="58"/>
                </a:lnTo>
                <a:lnTo>
                  <a:pt x="79" y="52"/>
                </a:lnTo>
                <a:lnTo>
                  <a:pt x="83" y="47"/>
                </a:lnTo>
                <a:lnTo>
                  <a:pt x="86" y="43"/>
                </a:lnTo>
                <a:lnTo>
                  <a:pt x="90" y="38"/>
                </a:lnTo>
                <a:lnTo>
                  <a:pt x="95" y="32"/>
                </a:lnTo>
                <a:lnTo>
                  <a:pt x="98" y="26"/>
                </a:lnTo>
                <a:lnTo>
                  <a:pt x="103" y="21"/>
                </a:lnTo>
                <a:lnTo>
                  <a:pt x="107" y="16"/>
                </a:lnTo>
                <a:lnTo>
                  <a:pt x="113" y="11"/>
                </a:lnTo>
                <a:lnTo>
                  <a:pt x="118" y="6"/>
                </a:lnTo>
                <a:lnTo>
                  <a:pt x="107" y="0"/>
                </a:lnTo>
              </a:path>
            </a:pathLst>
          </a:custGeom>
          <a:solidFill>
            <a:srgbClr val="790015"/>
          </a:solidFill>
          <a:ln w="12700" cap="rnd">
            <a:solidFill>
              <a:srgbClr val="FC0128"/>
            </a:solidFill>
            <a:round/>
            <a:headEnd/>
            <a:tailEnd/>
          </a:ln>
        </p:spPr>
        <p:txBody>
          <a:bodyPr/>
          <a:lstStyle/>
          <a:p>
            <a:endParaRPr lang="en-US"/>
          </a:p>
        </p:txBody>
      </p:sp>
      <p:sp>
        <p:nvSpPr>
          <p:cNvPr id="53473" name="Freeform 239"/>
          <p:cNvSpPr>
            <a:spLocks/>
          </p:cNvSpPr>
          <p:nvPr/>
        </p:nvSpPr>
        <p:spPr bwMode="auto">
          <a:xfrm>
            <a:off x="4654553" y="4459289"/>
            <a:ext cx="441325" cy="571500"/>
          </a:xfrm>
          <a:custGeom>
            <a:avLst/>
            <a:gdLst>
              <a:gd name="T0" fmla="*/ 2147483647 w 305"/>
              <a:gd name="T1" fmla="*/ 0 h 397"/>
              <a:gd name="T2" fmla="*/ 2147483647 w 305"/>
              <a:gd name="T3" fmla="*/ 2147483647 h 397"/>
              <a:gd name="T4" fmla="*/ 2147483647 w 305"/>
              <a:gd name="T5" fmla="*/ 2147483647 h 397"/>
              <a:gd name="T6" fmla="*/ 2147483647 w 305"/>
              <a:gd name="T7" fmla="*/ 2147483647 h 397"/>
              <a:gd name="T8" fmla="*/ 2147483647 w 305"/>
              <a:gd name="T9" fmla="*/ 2147483647 h 397"/>
              <a:gd name="T10" fmla="*/ 2147483647 w 305"/>
              <a:gd name="T11" fmla="*/ 2147483647 h 397"/>
              <a:gd name="T12" fmla="*/ 2147483647 w 305"/>
              <a:gd name="T13" fmla="*/ 2147483647 h 397"/>
              <a:gd name="T14" fmla="*/ 2147483647 w 305"/>
              <a:gd name="T15" fmla="*/ 2147483647 h 397"/>
              <a:gd name="T16" fmla="*/ 2147483647 w 305"/>
              <a:gd name="T17" fmla="*/ 2147483647 h 397"/>
              <a:gd name="T18" fmla="*/ 2147483647 w 305"/>
              <a:gd name="T19" fmla="*/ 2147483647 h 397"/>
              <a:gd name="T20" fmla="*/ 2147483647 w 305"/>
              <a:gd name="T21" fmla="*/ 2147483647 h 397"/>
              <a:gd name="T22" fmla="*/ 2147483647 w 305"/>
              <a:gd name="T23" fmla="*/ 2147483647 h 397"/>
              <a:gd name="T24" fmla="*/ 2147483647 w 305"/>
              <a:gd name="T25" fmla="*/ 2147483647 h 397"/>
              <a:gd name="T26" fmla="*/ 2147483647 w 305"/>
              <a:gd name="T27" fmla="*/ 2147483647 h 397"/>
              <a:gd name="T28" fmla="*/ 2147483647 w 305"/>
              <a:gd name="T29" fmla="*/ 2147483647 h 397"/>
              <a:gd name="T30" fmla="*/ 2147483647 w 305"/>
              <a:gd name="T31" fmla="*/ 2147483647 h 397"/>
              <a:gd name="T32" fmla="*/ 0 w 305"/>
              <a:gd name="T33" fmla="*/ 2147483647 h 397"/>
              <a:gd name="T34" fmla="*/ 2147483647 w 305"/>
              <a:gd name="T35" fmla="*/ 2147483647 h 397"/>
              <a:gd name="T36" fmla="*/ 2147483647 w 305"/>
              <a:gd name="T37" fmla="*/ 2147483647 h 397"/>
              <a:gd name="T38" fmla="*/ 2147483647 w 305"/>
              <a:gd name="T39" fmla="*/ 2147483647 h 397"/>
              <a:gd name="T40" fmla="*/ 2147483647 w 305"/>
              <a:gd name="T41" fmla="*/ 2147483647 h 397"/>
              <a:gd name="T42" fmla="*/ 2147483647 w 305"/>
              <a:gd name="T43" fmla="*/ 2147483647 h 397"/>
              <a:gd name="T44" fmla="*/ 2147483647 w 305"/>
              <a:gd name="T45" fmla="*/ 2147483647 h 397"/>
              <a:gd name="T46" fmla="*/ 2147483647 w 305"/>
              <a:gd name="T47" fmla="*/ 2147483647 h 397"/>
              <a:gd name="T48" fmla="*/ 2147483647 w 305"/>
              <a:gd name="T49" fmla="*/ 2147483647 h 397"/>
              <a:gd name="T50" fmla="*/ 2147483647 w 305"/>
              <a:gd name="T51" fmla="*/ 2147483647 h 397"/>
              <a:gd name="T52" fmla="*/ 2147483647 w 305"/>
              <a:gd name="T53" fmla="*/ 2147483647 h 397"/>
              <a:gd name="T54" fmla="*/ 2147483647 w 305"/>
              <a:gd name="T55" fmla="*/ 2147483647 h 397"/>
              <a:gd name="T56" fmla="*/ 2147483647 w 305"/>
              <a:gd name="T57" fmla="*/ 2147483647 h 397"/>
              <a:gd name="T58" fmla="*/ 2147483647 w 305"/>
              <a:gd name="T59" fmla="*/ 2147483647 h 397"/>
              <a:gd name="T60" fmla="*/ 2147483647 w 305"/>
              <a:gd name="T61" fmla="*/ 2147483647 h 397"/>
              <a:gd name="T62" fmla="*/ 2147483647 w 305"/>
              <a:gd name="T63" fmla="*/ 2147483647 h 397"/>
              <a:gd name="T64" fmla="*/ 2147483647 w 305"/>
              <a:gd name="T65" fmla="*/ 2147483647 h 397"/>
              <a:gd name="T66" fmla="*/ 2147483647 w 305"/>
              <a:gd name="T67" fmla="*/ 2147483647 h 397"/>
              <a:gd name="T68" fmla="*/ 2147483647 w 305"/>
              <a:gd name="T69" fmla="*/ 2147483647 h 39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05"/>
              <a:gd name="T106" fmla="*/ 0 h 397"/>
              <a:gd name="T107" fmla="*/ 305 w 305"/>
              <a:gd name="T108" fmla="*/ 397 h 39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05" h="397">
                <a:moveTo>
                  <a:pt x="291" y="1"/>
                </a:moveTo>
                <a:lnTo>
                  <a:pt x="291" y="0"/>
                </a:lnTo>
                <a:lnTo>
                  <a:pt x="288" y="9"/>
                </a:lnTo>
                <a:lnTo>
                  <a:pt x="284" y="19"/>
                </a:lnTo>
                <a:lnTo>
                  <a:pt x="281" y="30"/>
                </a:lnTo>
                <a:lnTo>
                  <a:pt x="277" y="40"/>
                </a:lnTo>
                <a:lnTo>
                  <a:pt x="272" y="51"/>
                </a:lnTo>
                <a:lnTo>
                  <a:pt x="267" y="62"/>
                </a:lnTo>
                <a:lnTo>
                  <a:pt x="261" y="73"/>
                </a:lnTo>
                <a:lnTo>
                  <a:pt x="255" y="84"/>
                </a:lnTo>
                <a:lnTo>
                  <a:pt x="249" y="95"/>
                </a:lnTo>
                <a:lnTo>
                  <a:pt x="242" y="107"/>
                </a:lnTo>
                <a:lnTo>
                  <a:pt x="235" y="118"/>
                </a:lnTo>
                <a:lnTo>
                  <a:pt x="227" y="130"/>
                </a:lnTo>
                <a:lnTo>
                  <a:pt x="219" y="142"/>
                </a:lnTo>
                <a:lnTo>
                  <a:pt x="211" y="155"/>
                </a:lnTo>
                <a:lnTo>
                  <a:pt x="203" y="167"/>
                </a:lnTo>
                <a:lnTo>
                  <a:pt x="194" y="179"/>
                </a:lnTo>
                <a:lnTo>
                  <a:pt x="185" y="192"/>
                </a:lnTo>
                <a:lnTo>
                  <a:pt x="175" y="204"/>
                </a:lnTo>
                <a:lnTo>
                  <a:pt x="165" y="217"/>
                </a:lnTo>
                <a:lnTo>
                  <a:pt x="155" y="230"/>
                </a:lnTo>
                <a:lnTo>
                  <a:pt x="144" y="243"/>
                </a:lnTo>
                <a:lnTo>
                  <a:pt x="132" y="256"/>
                </a:lnTo>
                <a:lnTo>
                  <a:pt x="120" y="270"/>
                </a:lnTo>
                <a:lnTo>
                  <a:pt x="109" y="282"/>
                </a:lnTo>
                <a:lnTo>
                  <a:pt x="96" y="295"/>
                </a:lnTo>
                <a:lnTo>
                  <a:pt x="84" y="309"/>
                </a:lnTo>
                <a:lnTo>
                  <a:pt x="70" y="322"/>
                </a:lnTo>
                <a:lnTo>
                  <a:pt x="57" y="336"/>
                </a:lnTo>
                <a:lnTo>
                  <a:pt x="43" y="349"/>
                </a:lnTo>
                <a:lnTo>
                  <a:pt x="29" y="362"/>
                </a:lnTo>
                <a:lnTo>
                  <a:pt x="14" y="376"/>
                </a:lnTo>
                <a:lnTo>
                  <a:pt x="0" y="389"/>
                </a:lnTo>
                <a:lnTo>
                  <a:pt x="10" y="396"/>
                </a:lnTo>
                <a:lnTo>
                  <a:pt x="24" y="382"/>
                </a:lnTo>
                <a:lnTo>
                  <a:pt x="38" y="369"/>
                </a:lnTo>
                <a:lnTo>
                  <a:pt x="53" y="355"/>
                </a:lnTo>
                <a:lnTo>
                  <a:pt x="67" y="342"/>
                </a:lnTo>
                <a:lnTo>
                  <a:pt x="81" y="328"/>
                </a:lnTo>
                <a:lnTo>
                  <a:pt x="94" y="316"/>
                </a:lnTo>
                <a:lnTo>
                  <a:pt x="106" y="302"/>
                </a:lnTo>
                <a:lnTo>
                  <a:pt x="119" y="289"/>
                </a:lnTo>
                <a:lnTo>
                  <a:pt x="131" y="275"/>
                </a:lnTo>
                <a:lnTo>
                  <a:pt x="142" y="262"/>
                </a:lnTo>
                <a:lnTo>
                  <a:pt x="154" y="249"/>
                </a:lnTo>
                <a:lnTo>
                  <a:pt x="165" y="236"/>
                </a:lnTo>
                <a:lnTo>
                  <a:pt x="176" y="223"/>
                </a:lnTo>
                <a:lnTo>
                  <a:pt x="185" y="210"/>
                </a:lnTo>
                <a:lnTo>
                  <a:pt x="195" y="197"/>
                </a:lnTo>
                <a:lnTo>
                  <a:pt x="204" y="184"/>
                </a:lnTo>
                <a:lnTo>
                  <a:pt x="213" y="172"/>
                </a:lnTo>
                <a:lnTo>
                  <a:pt x="222" y="159"/>
                </a:lnTo>
                <a:lnTo>
                  <a:pt x="231" y="147"/>
                </a:lnTo>
                <a:lnTo>
                  <a:pt x="238" y="135"/>
                </a:lnTo>
                <a:lnTo>
                  <a:pt x="246" y="123"/>
                </a:lnTo>
                <a:lnTo>
                  <a:pt x="253" y="111"/>
                </a:lnTo>
                <a:lnTo>
                  <a:pt x="260" y="99"/>
                </a:lnTo>
                <a:lnTo>
                  <a:pt x="267" y="87"/>
                </a:lnTo>
                <a:lnTo>
                  <a:pt x="273" y="77"/>
                </a:lnTo>
                <a:lnTo>
                  <a:pt x="278" y="65"/>
                </a:lnTo>
                <a:lnTo>
                  <a:pt x="283" y="54"/>
                </a:lnTo>
                <a:lnTo>
                  <a:pt x="288" y="43"/>
                </a:lnTo>
                <a:lnTo>
                  <a:pt x="292" y="33"/>
                </a:lnTo>
                <a:lnTo>
                  <a:pt x="297" y="22"/>
                </a:lnTo>
                <a:lnTo>
                  <a:pt x="300" y="12"/>
                </a:lnTo>
                <a:lnTo>
                  <a:pt x="302" y="2"/>
                </a:lnTo>
                <a:lnTo>
                  <a:pt x="304" y="1"/>
                </a:lnTo>
                <a:lnTo>
                  <a:pt x="302" y="2"/>
                </a:lnTo>
                <a:lnTo>
                  <a:pt x="304" y="1"/>
                </a:lnTo>
                <a:lnTo>
                  <a:pt x="291" y="1"/>
                </a:lnTo>
              </a:path>
            </a:pathLst>
          </a:custGeom>
          <a:solidFill>
            <a:srgbClr val="790015"/>
          </a:solidFill>
          <a:ln w="12700" cap="rnd">
            <a:solidFill>
              <a:srgbClr val="FC0128"/>
            </a:solidFill>
            <a:round/>
            <a:headEnd/>
            <a:tailEnd/>
          </a:ln>
        </p:spPr>
        <p:txBody>
          <a:bodyPr/>
          <a:lstStyle/>
          <a:p>
            <a:endParaRPr lang="en-US"/>
          </a:p>
        </p:txBody>
      </p:sp>
      <p:sp>
        <p:nvSpPr>
          <p:cNvPr id="53474" name="Freeform 240"/>
          <p:cNvSpPr>
            <a:spLocks/>
          </p:cNvSpPr>
          <p:nvPr/>
        </p:nvSpPr>
        <p:spPr bwMode="auto">
          <a:xfrm>
            <a:off x="3609978" y="5534027"/>
            <a:ext cx="403225" cy="82551"/>
          </a:xfrm>
          <a:custGeom>
            <a:avLst/>
            <a:gdLst>
              <a:gd name="T0" fmla="*/ 2147483647 w 280"/>
              <a:gd name="T1" fmla="*/ 2147483647 h 57"/>
              <a:gd name="T2" fmla="*/ 2147483647 w 280"/>
              <a:gd name="T3" fmla="*/ 2147483647 h 57"/>
              <a:gd name="T4" fmla="*/ 2147483647 w 280"/>
              <a:gd name="T5" fmla="*/ 2147483647 h 57"/>
              <a:gd name="T6" fmla="*/ 2147483647 w 280"/>
              <a:gd name="T7" fmla="*/ 2147483647 h 57"/>
              <a:gd name="T8" fmla="*/ 2147483647 w 280"/>
              <a:gd name="T9" fmla="*/ 2147483647 h 57"/>
              <a:gd name="T10" fmla="*/ 2147483647 w 280"/>
              <a:gd name="T11" fmla="*/ 2147483647 h 57"/>
              <a:gd name="T12" fmla="*/ 2147483647 w 280"/>
              <a:gd name="T13" fmla="*/ 2147483647 h 57"/>
              <a:gd name="T14" fmla="*/ 2147483647 w 280"/>
              <a:gd name="T15" fmla="*/ 2147483647 h 57"/>
              <a:gd name="T16" fmla="*/ 2147483647 w 280"/>
              <a:gd name="T17" fmla="*/ 2147483647 h 57"/>
              <a:gd name="T18" fmla="*/ 2147483647 w 280"/>
              <a:gd name="T19" fmla="*/ 2147483647 h 57"/>
              <a:gd name="T20" fmla="*/ 2147483647 w 280"/>
              <a:gd name="T21" fmla="*/ 2147483647 h 57"/>
              <a:gd name="T22" fmla="*/ 2147483647 w 280"/>
              <a:gd name="T23" fmla="*/ 2147483647 h 57"/>
              <a:gd name="T24" fmla="*/ 2147483647 w 280"/>
              <a:gd name="T25" fmla="*/ 2147483647 h 57"/>
              <a:gd name="T26" fmla="*/ 2147483647 w 280"/>
              <a:gd name="T27" fmla="*/ 2147483647 h 57"/>
              <a:gd name="T28" fmla="*/ 2147483647 w 280"/>
              <a:gd name="T29" fmla="*/ 2147483647 h 57"/>
              <a:gd name="T30" fmla="*/ 2147483647 w 280"/>
              <a:gd name="T31" fmla="*/ 2147483647 h 57"/>
              <a:gd name="T32" fmla="*/ 0 w 280"/>
              <a:gd name="T33" fmla="*/ 2147483647 h 57"/>
              <a:gd name="T34" fmla="*/ 2147483647 w 280"/>
              <a:gd name="T35" fmla="*/ 2147483647 h 57"/>
              <a:gd name="T36" fmla="*/ 2147483647 w 280"/>
              <a:gd name="T37" fmla="*/ 2147483647 h 57"/>
              <a:gd name="T38" fmla="*/ 2147483647 w 280"/>
              <a:gd name="T39" fmla="*/ 2147483647 h 57"/>
              <a:gd name="T40" fmla="*/ 2147483647 w 280"/>
              <a:gd name="T41" fmla="*/ 2147483647 h 57"/>
              <a:gd name="T42" fmla="*/ 2147483647 w 280"/>
              <a:gd name="T43" fmla="*/ 2147483647 h 57"/>
              <a:gd name="T44" fmla="*/ 2147483647 w 280"/>
              <a:gd name="T45" fmla="*/ 2147483647 h 57"/>
              <a:gd name="T46" fmla="*/ 2147483647 w 280"/>
              <a:gd name="T47" fmla="*/ 2147483647 h 57"/>
              <a:gd name="T48" fmla="*/ 2147483647 w 280"/>
              <a:gd name="T49" fmla="*/ 2147483647 h 57"/>
              <a:gd name="T50" fmla="*/ 2147483647 w 280"/>
              <a:gd name="T51" fmla="*/ 2147483647 h 57"/>
              <a:gd name="T52" fmla="*/ 2147483647 w 280"/>
              <a:gd name="T53" fmla="*/ 2147483647 h 57"/>
              <a:gd name="T54" fmla="*/ 2147483647 w 280"/>
              <a:gd name="T55" fmla="*/ 2147483647 h 57"/>
              <a:gd name="T56" fmla="*/ 2147483647 w 280"/>
              <a:gd name="T57" fmla="*/ 2147483647 h 57"/>
              <a:gd name="T58" fmla="*/ 2147483647 w 280"/>
              <a:gd name="T59" fmla="*/ 2147483647 h 57"/>
              <a:gd name="T60" fmla="*/ 2147483647 w 280"/>
              <a:gd name="T61" fmla="*/ 2147483647 h 57"/>
              <a:gd name="T62" fmla="*/ 2147483647 w 280"/>
              <a:gd name="T63" fmla="*/ 2147483647 h 57"/>
              <a:gd name="T64" fmla="*/ 2147483647 w 280"/>
              <a:gd name="T65" fmla="*/ 2147483647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80"/>
              <a:gd name="T100" fmla="*/ 0 h 57"/>
              <a:gd name="T101" fmla="*/ 280 w 280"/>
              <a:gd name="T102" fmla="*/ 57 h 5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80" h="57">
                <a:moveTo>
                  <a:pt x="277" y="46"/>
                </a:moveTo>
                <a:lnTo>
                  <a:pt x="268" y="46"/>
                </a:lnTo>
                <a:lnTo>
                  <a:pt x="258" y="46"/>
                </a:lnTo>
                <a:lnTo>
                  <a:pt x="249" y="46"/>
                </a:lnTo>
                <a:lnTo>
                  <a:pt x="240" y="46"/>
                </a:lnTo>
                <a:lnTo>
                  <a:pt x="231" y="46"/>
                </a:lnTo>
                <a:lnTo>
                  <a:pt x="222" y="46"/>
                </a:lnTo>
                <a:lnTo>
                  <a:pt x="212" y="45"/>
                </a:lnTo>
                <a:lnTo>
                  <a:pt x="203" y="45"/>
                </a:lnTo>
                <a:lnTo>
                  <a:pt x="195" y="44"/>
                </a:lnTo>
                <a:lnTo>
                  <a:pt x="186" y="44"/>
                </a:lnTo>
                <a:lnTo>
                  <a:pt x="177" y="43"/>
                </a:lnTo>
                <a:lnTo>
                  <a:pt x="168" y="42"/>
                </a:lnTo>
                <a:lnTo>
                  <a:pt x="160" y="42"/>
                </a:lnTo>
                <a:lnTo>
                  <a:pt x="152" y="41"/>
                </a:lnTo>
                <a:lnTo>
                  <a:pt x="143" y="39"/>
                </a:lnTo>
                <a:lnTo>
                  <a:pt x="135" y="38"/>
                </a:lnTo>
                <a:lnTo>
                  <a:pt x="127" y="36"/>
                </a:lnTo>
                <a:lnTo>
                  <a:pt x="119" y="35"/>
                </a:lnTo>
                <a:lnTo>
                  <a:pt x="111" y="33"/>
                </a:lnTo>
                <a:lnTo>
                  <a:pt x="102" y="31"/>
                </a:lnTo>
                <a:lnTo>
                  <a:pt x="94" y="30"/>
                </a:lnTo>
                <a:lnTo>
                  <a:pt x="86" y="28"/>
                </a:lnTo>
                <a:lnTo>
                  <a:pt x="78" y="26"/>
                </a:lnTo>
                <a:lnTo>
                  <a:pt x="70" y="24"/>
                </a:lnTo>
                <a:lnTo>
                  <a:pt x="61" y="21"/>
                </a:lnTo>
                <a:lnTo>
                  <a:pt x="53" y="19"/>
                </a:lnTo>
                <a:lnTo>
                  <a:pt x="45" y="16"/>
                </a:lnTo>
                <a:lnTo>
                  <a:pt x="37" y="13"/>
                </a:lnTo>
                <a:lnTo>
                  <a:pt x="29" y="10"/>
                </a:lnTo>
                <a:lnTo>
                  <a:pt x="21" y="7"/>
                </a:lnTo>
                <a:lnTo>
                  <a:pt x="13" y="3"/>
                </a:lnTo>
                <a:lnTo>
                  <a:pt x="5" y="0"/>
                </a:lnTo>
                <a:lnTo>
                  <a:pt x="0" y="8"/>
                </a:lnTo>
                <a:lnTo>
                  <a:pt x="7" y="12"/>
                </a:lnTo>
                <a:lnTo>
                  <a:pt x="15" y="15"/>
                </a:lnTo>
                <a:lnTo>
                  <a:pt x="24" y="20"/>
                </a:lnTo>
                <a:lnTo>
                  <a:pt x="32" y="22"/>
                </a:lnTo>
                <a:lnTo>
                  <a:pt x="40" y="25"/>
                </a:lnTo>
                <a:lnTo>
                  <a:pt x="49" y="28"/>
                </a:lnTo>
                <a:lnTo>
                  <a:pt x="57" y="31"/>
                </a:lnTo>
                <a:lnTo>
                  <a:pt x="65" y="33"/>
                </a:lnTo>
                <a:lnTo>
                  <a:pt x="74" y="35"/>
                </a:lnTo>
                <a:lnTo>
                  <a:pt x="82" y="37"/>
                </a:lnTo>
                <a:lnTo>
                  <a:pt x="91" y="40"/>
                </a:lnTo>
                <a:lnTo>
                  <a:pt x="98" y="42"/>
                </a:lnTo>
                <a:lnTo>
                  <a:pt x="107" y="43"/>
                </a:lnTo>
                <a:lnTo>
                  <a:pt x="115" y="45"/>
                </a:lnTo>
                <a:lnTo>
                  <a:pt x="124" y="47"/>
                </a:lnTo>
                <a:lnTo>
                  <a:pt x="133" y="48"/>
                </a:lnTo>
                <a:lnTo>
                  <a:pt x="141" y="49"/>
                </a:lnTo>
                <a:lnTo>
                  <a:pt x="150" y="51"/>
                </a:lnTo>
                <a:lnTo>
                  <a:pt x="159" y="52"/>
                </a:lnTo>
                <a:lnTo>
                  <a:pt x="168" y="53"/>
                </a:lnTo>
                <a:lnTo>
                  <a:pt x="176" y="53"/>
                </a:lnTo>
                <a:lnTo>
                  <a:pt x="185" y="54"/>
                </a:lnTo>
                <a:lnTo>
                  <a:pt x="194" y="54"/>
                </a:lnTo>
                <a:lnTo>
                  <a:pt x="203" y="55"/>
                </a:lnTo>
                <a:lnTo>
                  <a:pt x="212" y="55"/>
                </a:lnTo>
                <a:lnTo>
                  <a:pt x="221" y="56"/>
                </a:lnTo>
                <a:lnTo>
                  <a:pt x="230" y="56"/>
                </a:lnTo>
                <a:lnTo>
                  <a:pt x="240" y="56"/>
                </a:lnTo>
                <a:lnTo>
                  <a:pt x="249" y="56"/>
                </a:lnTo>
                <a:lnTo>
                  <a:pt x="258" y="56"/>
                </a:lnTo>
                <a:lnTo>
                  <a:pt x="268" y="56"/>
                </a:lnTo>
                <a:lnTo>
                  <a:pt x="279" y="56"/>
                </a:lnTo>
                <a:lnTo>
                  <a:pt x="277" y="46"/>
                </a:lnTo>
              </a:path>
            </a:pathLst>
          </a:custGeom>
          <a:solidFill>
            <a:srgbClr val="790015"/>
          </a:solidFill>
          <a:ln w="12700" cap="rnd">
            <a:solidFill>
              <a:srgbClr val="FC0128"/>
            </a:solidFill>
            <a:round/>
            <a:headEnd/>
            <a:tailEnd/>
          </a:ln>
        </p:spPr>
        <p:txBody>
          <a:bodyPr/>
          <a:lstStyle/>
          <a:p>
            <a:endParaRPr lang="en-US"/>
          </a:p>
        </p:txBody>
      </p:sp>
      <p:sp>
        <p:nvSpPr>
          <p:cNvPr id="53475" name="Freeform 241"/>
          <p:cNvSpPr>
            <a:spLocks/>
          </p:cNvSpPr>
          <p:nvPr/>
        </p:nvSpPr>
        <p:spPr bwMode="auto">
          <a:xfrm>
            <a:off x="3676653" y="5418142"/>
            <a:ext cx="379413" cy="58737"/>
          </a:xfrm>
          <a:custGeom>
            <a:avLst/>
            <a:gdLst>
              <a:gd name="T0" fmla="*/ 2147483647 w 263"/>
              <a:gd name="T1" fmla="*/ 2147483647 h 41"/>
              <a:gd name="T2" fmla="*/ 2147483647 w 263"/>
              <a:gd name="T3" fmla="*/ 2147483647 h 41"/>
              <a:gd name="T4" fmla="*/ 2147483647 w 263"/>
              <a:gd name="T5" fmla="*/ 2147483647 h 41"/>
              <a:gd name="T6" fmla="*/ 2147483647 w 263"/>
              <a:gd name="T7" fmla="*/ 2147483647 h 41"/>
              <a:gd name="T8" fmla="*/ 2147483647 w 263"/>
              <a:gd name="T9" fmla="*/ 2147483647 h 41"/>
              <a:gd name="T10" fmla="*/ 2147483647 w 263"/>
              <a:gd name="T11" fmla="*/ 2147483647 h 41"/>
              <a:gd name="T12" fmla="*/ 2147483647 w 263"/>
              <a:gd name="T13" fmla="*/ 2147483647 h 41"/>
              <a:gd name="T14" fmla="*/ 2147483647 w 263"/>
              <a:gd name="T15" fmla="*/ 2147483647 h 41"/>
              <a:gd name="T16" fmla="*/ 2147483647 w 263"/>
              <a:gd name="T17" fmla="*/ 2147483647 h 41"/>
              <a:gd name="T18" fmla="*/ 2147483647 w 263"/>
              <a:gd name="T19" fmla="*/ 2147483647 h 41"/>
              <a:gd name="T20" fmla="*/ 2147483647 w 263"/>
              <a:gd name="T21" fmla="*/ 2147483647 h 41"/>
              <a:gd name="T22" fmla="*/ 2147483647 w 263"/>
              <a:gd name="T23" fmla="*/ 2147483647 h 41"/>
              <a:gd name="T24" fmla="*/ 2147483647 w 263"/>
              <a:gd name="T25" fmla="*/ 2147483647 h 41"/>
              <a:gd name="T26" fmla="*/ 2147483647 w 263"/>
              <a:gd name="T27" fmla="*/ 2147483647 h 41"/>
              <a:gd name="T28" fmla="*/ 2147483647 w 263"/>
              <a:gd name="T29" fmla="*/ 2147483647 h 41"/>
              <a:gd name="T30" fmla="*/ 2147483647 w 263"/>
              <a:gd name="T31" fmla="*/ 2147483647 h 41"/>
              <a:gd name="T32" fmla="*/ 0 w 263"/>
              <a:gd name="T33" fmla="*/ 2147483647 h 41"/>
              <a:gd name="T34" fmla="*/ 2147483647 w 263"/>
              <a:gd name="T35" fmla="*/ 2147483647 h 41"/>
              <a:gd name="T36" fmla="*/ 2147483647 w 263"/>
              <a:gd name="T37" fmla="*/ 2147483647 h 41"/>
              <a:gd name="T38" fmla="*/ 2147483647 w 263"/>
              <a:gd name="T39" fmla="*/ 2147483647 h 41"/>
              <a:gd name="T40" fmla="*/ 2147483647 w 263"/>
              <a:gd name="T41" fmla="*/ 2147483647 h 41"/>
              <a:gd name="T42" fmla="*/ 2147483647 w 263"/>
              <a:gd name="T43" fmla="*/ 2147483647 h 41"/>
              <a:gd name="T44" fmla="*/ 2147483647 w 263"/>
              <a:gd name="T45" fmla="*/ 2147483647 h 41"/>
              <a:gd name="T46" fmla="*/ 2147483647 w 263"/>
              <a:gd name="T47" fmla="*/ 2147483647 h 41"/>
              <a:gd name="T48" fmla="*/ 2147483647 w 263"/>
              <a:gd name="T49" fmla="*/ 2147483647 h 41"/>
              <a:gd name="T50" fmla="*/ 2147483647 w 263"/>
              <a:gd name="T51" fmla="*/ 2147483647 h 41"/>
              <a:gd name="T52" fmla="*/ 2147483647 w 263"/>
              <a:gd name="T53" fmla="*/ 2147483647 h 41"/>
              <a:gd name="T54" fmla="*/ 2147483647 w 263"/>
              <a:gd name="T55" fmla="*/ 2147483647 h 41"/>
              <a:gd name="T56" fmla="*/ 2147483647 w 263"/>
              <a:gd name="T57" fmla="*/ 2147483647 h 41"/>
              <a:gd name="T58" fmla="*/ 2147483647 w 263"/>
              <a:gd name="T59" fmla="*/ 2147483647 h 41"/>
              <a:gd name="T60" fmla="*/ 2147483647 w 263"/>
              <a:gd name="T61" fmla="*/ 2147483647 h 41"/>
              <a:gd name="T62" fmla="*/ 2147483647 w 263"/>
              <a:gd name="T63" fmla="*/ 2147483647 h 41"/>
              <a:gd name="T64" fmla="*/ 2147483647 w 263"/>
              <a:gd name="T65" fmla="*/ 2147483647 h 41"/>
              <a:gd name="T66" fmla="*/ 2147483647 w 263"/>
              <a:gd name="T67" fmla="*/ 2147483647 h 4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3"/>
              <a:gd name="T103" fmla="*/ 0 h 41"/>
              <a:gd name="T104" fmla="*/ 263 w 263"/>
              <a:gd name="T105" fmla="*/ 41 h 4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3" h="41">
                <a:moveTo>
                  <a:pt x="258" y="21"/>
                </a:moveTo>
                <a:lnTo>
                  <a:pt x="249" y="22"/>
                </a:lnTo>
                <a:lnTo>
                  <a:pt x="240" y="24"/>
                </a:lnTo>
                <a:lnTo>
                  <a:pt x="230" y="25"/>
                </a:lnTo>
                <a:lnTo>
                  <a:pt x="221" y="26"/>
                </a:lnTo>
                <a:lnTo>
                  <a:pt x="212" y="26"/>
                </a:lnTo>
                <a:lnTo>
                  <a:pt x="203" y="27"/>
                </a:lnTo>
                <a:lnTo>
                  <a:pt x="194" y="28"/>
                </a:lnTo>
                <a:lnTo>
                  <a:pt x="185" y="29"/>
                </a:lnTo>
                <a:lnTo>
                  <a:pt x="176" y="29"/>
                </a:lnTo>
                <a:lnTo>
                  <a:pt x="168" y="30"/>
                </a:lnTo>
                <a:lnTo>
                  <a:pt x="159" y="30"/>
                </a:lnTo>
                <a:lnTo>
                  <a:pt x="151" y="30"/>
                </a:lnTo>
                <a:lnTo>
                  <a:pt x="143" y="30"/>
                </a:lnTo>
                <a:lnTo>
                  <a:pt x="134" y="29"/>
                </a:lnTo>
                <a:lnTo>
                  <a:pt x="128" y="29"/>
                </a:lnTo>
                <a:lnTo>
                  <a:pt x="120" y="28"/>
                </a:lnTo>
                <a:lnTo>
                  <a:pt x="112" y="27"/>
                </a:lnTo>
                <a:lnTo>
                  <a:pt x="104" y="27"/>
                </a:lnTo>
                <a:lnTo>
                  <a:pt x="97" y="26"/>
                </a:lnTo>
                <a:lnTo>
                  <a:pt x="89" y="25"/>
                </a:lnTo>
                <a:lnTo>
                  <a:pt x="82" y="24"/>
                </a:lnTo>
                <a:lnTo>
                  <a:pt x="74" y="22"/>
                </a:lnTo>
                <a:lnTo>
                  <a:pt x="67" y="20"/>
                </a:lnTo>
                <a:lnTo>
                  <a:pt x="60" y="19"/>
                </a:lnTo>
                <a:lnTo>
                  <a:pt x="53" y="17"/>
                </a:lnTo>
                <a:lnTo>
                  <a:pt x="46" y="14"/>
                </a:lnTo>
                <a:lnTo>
                  <a:pt x="39" y="13"/>
                </a:lnTo>
                <a:lnTo>
                  <a:pt x="32" y="10"/>
                </a:lnTo>
                <a:lnTo>
                  <a:pt x="25" y="8"/>
                </a:lnTo>
                <a:lnTo>
                  <a:pt x="20" y="5"/>
                </a:lnTo>
                <a:lnTo>
                  <a:pt x="13" y="2"/>
                </a:lnTo>
                <a:lnTo>
                  <a:pt x="5" y="0"/>
                </a:lnTo>
                <a:lnTo>
                  <a:pt x="0" y="8"/>
                </a:lnTo>
                <a:lnTo>
                  <a:pt x="6" y="11"/>
                </a:lnTo>
                <a:lnTo>
                  <a:pt x="13" y="14"/>
                </a:lnTo>
                <a:lnTo>
                  <a:pt x="21" y="17"/>
                </a:lnTo>
                <a:lnTo>
                  <a:pt x="28" y="20"/>
                </a:lnTo>
                <a:lnTo>
                  <a:pt x="34" y="22"/>
                </a:lnTo>
                <a:lnTo>
                  <a:pt x="42" y="24"/>
                </a:lnTo>
                <a:lnTo>
                  <a:pt x="49" y="26"/>
                </a:lnTo>
                <a:lnTo>
                  <a:pt x="56" y="29"/>
                </a:lnTo>
                <a:lnTo>
                  <a:pt x="64" y="31"/>
                </a:lnTo>
                <a:lnTo>
                  <a:pt x="71" y="32"/>
                </a:lnTo>
                <a:lnTo>
                  <a:pt x="79" y="33"/>
                </a:lnTo>
                <a:lnTo>
                  <a:pt x="87" y="35"/>
                </a:lnTo>
                <a:lnTo>
                  <a:pt x="95" y="36"/>
                </a:lnTo>
                <a:lnTo>
                  <a:pt x="102" y="37"/>
                </a:lnTo>
                <a:lnTo>
                  <a:pt x="110" y="37"/>
                </a:lnTo>
                <a:lnTo>
                  <a:pt x="118" y="38"/>
                </a:lnTo>
                <a:lnTo>
                  <a:pt x="127" y="39"/>
                </a:lnTo>
                <a:lnTo>
                  <a:pt x="134" y="39"/>
                </a:lnTo>
                <a:lnTo>
                  <a:pt x="142" y="40"/>
                </a:lnTo>
                <a:lnTo>
                  <a:pt x="151" y="40"/>
                </a:lnTo>
                <a:lnTo>
                  <a:pt x="159" y="40"/>
                </a:lnTo>
                <a:lnTo>
                  <a:pt x="168" y="40"/>
                </a:lnTo>
                <a:lnTo>
                  <a:pt x="177" y="39"/>
                </a:lnTo>
                <a:lnTo>
                  <a:pt x="186" y="39"/>
                </a:lnTo>
                <a:lnTo>
                  <a:pt x="195" y="38"/>
                </a:lnTo>
                <a:lnTo>
                  <a:pt x="204" y="37"/>
                </a:lnTo>
                <a:lnTo>
                  <a:pt x="213" y="37"/>
                </a:lnTo>
                <a:lnTo>
                  <a:pt x="222" y="36"/>
                </a:lnTo>
                <a:lnTo>
                  <a:pt x="232" y="35"/>
                </a:lnTo>
                <a:lnTo>
                  <a:pt x="241" y="34"/>
                </a:lnTo>
                <a:lnTo>
                  <a:pt x="250" y="32"/>
                </a:lnTo>
                <a:lnTo>
                  <a:pt x="260" y="31"/>
                </a:lnTo>
                <a:lnTo>
                  <a:pt x="262" y="31"/>
                </a:lnTo>
                <a:lnTo>
                  <a:pt x="258" y="21"/>
                </a:lnTo>
              </a:path>
            </a:pathLst>
          </a:custGeom>
          <a:solidFill>
            <a:srgbClr val="790015"/>
          </a:solidFill>
          <a:ln w="12700" cap="rnd">
            <a:solidFill>
              <a:srgbClr val="FC0128"/>
            </a:solidFill>
            <a:round/>
            <a:headEnd/>
            <a:tailEnd/>
          </a:ln>
        </p:spPr>
        <p:txBody>
          <a:bodyPr/>
          <a:lstStyle/>
          <a:p>
            <a:endParaRPr lang="en-US"/>
          </a:p>
        </p:txBody>
      </p:sp>
      <p:sp>
        <p:nvSpPr>
          <p:cNvPr id="53476" name="Freeform 242"/>
          <p:cNvSpPr>
            <a:spLocks/>
          </p:cNvSpPr>
          <p:nvPr/>
        </p:nvSpPr>
        <p:spPr bwMode="auto">
          <a:xfrm>
            <a:off x="4048125" y="5173663"/>
            <a:ext cx="344488" cy="290512"/>
          </a:xfrm>
          <a:custGeom>
            <a:avLst/>
            <a:gdLst>
              <a:gd name="T0" fmla="*/ 2147483647 w 238"/>
              <a:gd name="T1" fmla="*/ 2147483647 h 202"/>
              <a:gd name="T2" fmla="*/ 2147483647 w 238"/>
              <a:gd name="T3" fmla="*/ 2147483647 h 202"/>
              <a:gd name="T4" fmla="*/ 2147483647 w 238"/>
              <a:gd name="T5" fmla="*/ 2147483647 h 202"/>
              <a:gd name="T6" fmla="*/ 2147483647 w 238"/>
              <a:gd name="T7" fmla="*/ 2147483647 h 202"/>
              <a:gd name="T8" fmla="*/ 2147483647 w 238"/>
              <a:gd name="T9" fmla="*/ 2147483647 h 202"/>
              <a:gd name="T10" fmla="*/ 2147483647 w 238"/>
              <a:gd name="T11" fmla="*/ 2147483647 h 202"/>
              <a:gd name="T12" fmla="*/ 2147483647 w 238"/>
              <a:gd name="T13" fmla="*/ 2147483647 h 202"/>
              <a:gd name="T14" fmla="*/ 2147483647 w 238"/>
              <a:gd name="T15" fmla="*/ 2147483647 h 202"/>
              <a:gd name="T16" fmla="*/ 2147483647 w 238"/>
              <a:gd name="T17" fmla="*/ 2147483647 h 202"/>
              <a:gd name="T18" fmla="*/ 2147483647 w 238"/>
              <a:gd name="T19" fmla="*/ 2147483647 h 202"/>
              <a:gd name="T20" fmla="*/ 2147483647 w 238"/>
              <a:gd name="T21" fmla="*/ 2147483647 h 202"/>
              <a:gd name="T22" fmla="*/ 2147483647 w 238"/>
              <a:gd name="T23" fmla="*/ 2147483647 h 202"/>
              <a:gd name="T24" fmla="*/ 2147483647 w 238"/>
              <a:gd name="T25" fmla="*/ 2147483647 h 202"/>
              <a:gd name="T26" fmla="*/ 2147483647 w 238"/>
              <a:gd name="T27" fmla="*/ 2147483647 h 202"/>
              <a:gd name="T28" fmla="*/ 2147483647 w 238"/>
              <a:gd name="T29" fmla="*/ 2147483647 h 202"/>
              <a:gd name="T30" fmla="*/ 2147483647 w 238"/>
              <a:gd name="T31" fmla="*/ 2147483647 h 202"/>
              <a:gd name="T32" fmla="*/ 2147483647 w 238"/>
              <a:gd name="T33" fmla="*/ 2147483647 h 202"/>
              <a:gd name="T34" fmla="*/ 2147483647 w 238"/>
              <a:gd name="T35" fmla="*/ 2147483647 h 202"/>
              <a:gd name="T36" fmla="*/ 2147483647 w 238"/>
              <a:gd name="T37" fmla="*/ 2147483647 h 202"/>
              <a:gd name="T38" fmla="*/ 2147483647 w 238"/>
              <a:gd name="T39" fmla="*/ 2147483647 h 202"/>
              <a:gd name="T40" fmla="*/ 2147483647 w 238"/>
              <a:gd name="T41" fmla="*/ 2147483647 h 202"/>
              <a:gd name="T42" fmla="*/ 2147483647 w 238"/>
              <a:gd name="T43" fmla="*/ 2147483647 h 202"/>
              <a:gd name="T44" fmla="*/ 2147483647 w 238"/>
              <a:gd name="T45" fmla="*/ 2147483647 h 202"/>
              <a:gd name="T46" fmla="*/ 2147483647 w 238"/>
              <a:gd name="T47" fmla="*/ 2147483647 h 202"/>
              <a:gd name="T48" fmla="*/ 2147483647 w 238"/>
              <a:gd name="T49" fmla="*/ 2147483647 h 202"/>
              <a:gd name="T50" fmla="*/ 2147483647 w 238"/>
              <a:gd name="T51" fmla="*/ 2147483647 h 202"/>
              <a:gd name="T52" fmla="*/ 2147483647 w 238"/>
              <a:gd name="T53" fmla="*/ 2147483647 h 202"/>
              <a:gd name="T54" fmla="*/ 2147483647 w 238"/>
              <a:gd name="T55" fmla="*/ 2147483647 h 202"/>
              <a:gd name="T56" fmla="*/ 2147483647 w 238"/>
              <a:gd name="T57" fmla="*/ 2147483647 h 202"/>
              <a:gd name="T58" fmla="*/ 2147483647 w 238"/>
              <a:gd name="T59" fmla="*/ 2147483647 h 202"/>
              <a:gd name="T60" fmla="*/ 2147483647 w 238"/>
              <a:gd name="T61" fmla="*/ 2147483647 h 202"/>
              <a:gd name="T62" fmla="*/ 2147483647 w 238"/>
              <a:gd name="T63" fmla="*/ 2147483647 h 202"/>
              <a:gd name="T64" fmla="*/ 2147483647 w 238"/>
              <a:gd name="T65" fmla="*/ 2147483647 h 20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8"/>
              <a:gd name="T100" fmla="*/ 0 h 202"/>
              <a:gd name="T101" fmla="*/ 238 w 238"/>
              <a:gd name="T102" fmla="*/ 202 h 20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8" h="202">
                <a:moveTo>
                  <a:pt x="224" y="0"/>
                </a:moveTo>
                <a:lnTo>
                  <a:pt x="221" y="7"/>
                </a:lnTo>
                <a:lnTo>
                  <a:pt x="216" y="14"/>
                </a:lnTo>
                <a:lnTo>
                  <a:pt x="213" y="23"/>
                </a:lnTo>
                <a:lnTo>
                  <a:pt x="207" y="31"/>
                </a:lnTo>
                <a:lnTo>
                  <a:pt x="203" y="38"/>
                </a:lnTo>
                <a:lnTo>
                  <a:pt x="198" y="45"/>
                </a:lnTo>
                <a:lnTo>
                  <a:pt x="193" y="54"/>
                </a:lnTo>
                <a:lnTo>
                  <a:pt x="187" y="61"/>
                </a:lnTo>
                <a:lnTo>
                  <a:pt x="182" y="69"/>
                </a:lnTo>
                <a:lnTo>
                  <a:pt x="176" y="77"/>
                </a:lnTo>
                <a:lnTo>
                  <a:pt x="170" y="83"/>
                </a:lnTo>
                <a:lnTo>
                  <a:pt x="163" y="90"/>
                </a:lnTo>
                <a:lnTo>
                  <a:pt x="157" y="98"/>
                </a:lnTo>
                <a:lnTo>
                  <a:pt x="150" y="105"/>
                </a:lnTo>
                <a:lnTo>
                  <a:pt x="143" y="112"/>
                </a:lnTo>
                <a:lnTo>
                  <a:pt x="137" y="118"/>
                </a:lnTo>
                <a:lnTo>
                  <a:pt x="130" y="124"/>
                </a:lnTo>
                <a:lnTo>
                  <a:pt x="123" y="130"/>
                </a:lnTo>
                <a:lnTo>
                  <a:pt x="114" y="137"/>
                </a:lnTo>
                <a:lnTo>
                  <a:pt x="106" y="143"/>
                </a:lnTo>
                <a:lnTo>
                  <a:pt x="98" y="148"/>
                </a:lnTo>
                <a:lnTo>
                  <a:pt x="91" y="154"/>
                </a:lnTo>
                <a:lnTo>
                  <a:pt x="82" y="159"/>
                </a:lnTo>
                <a:lnTo>
                  <a:pt x="74" y="164"/>
                </a:lnTo>
                <a:lnTo>
                  <a:pt x="65" y="168"/>
                </a:lnTo>
                <a:lnTo>
                  <a:pt x="56" y="172"/>
                </a:lnTo>
                <a:lnTo>
                  <a:pt x="47" y="176"/>
                </a:lnTo>
                <a:lnTo>
                  <a:pt x="38" y="181"/>
                </a:lnTo>
                <a:lnTo>
                  <a:pt x="29" y="183"/>
                </a:lnTo>
                <a:lnTo>
                  <a:pt x="20" y="187"/>
                </a:lnTo>
                <a:lnTo>
                  <a:pt x="10" y="189"/>
                </a:lnTo>
                <a:lnTo>
                  <a:pt x="0" y="192"/>
                </a:lnTo>
                <a:lnTo>
                  <a:pt x="3" y="201"/>
                </a:lnTo>
                <a:lnTo>
                  <a:pt x="13" y="199"/>
                </a:lnTo>
                <a:lnTo>
                  <a:pt x="23" y="196"/>
                </a:lnTo>
                <a:lnTo>
                  <a:pt x="33" y="193"/>
                </a:lnTo>
                <a:lnTo>
                  <a:pt x="43" y="189"/>
                </a:lnTo>
                <a:lnTo>
                  <a:pt x="53" y="186"/>
                </a:lnTo>
                <a:lnTo>
                  <a:pt x="62" y="181"/>
                </a:lnTo>
                <a:lnTo>
                  <a:pt x="72" y="177"/>
                </a:lnTo>
                <a:lnTo>
                  <a:pt x="80" y="172"/>
                </a:lnTo>
                <a:lnTo>
                  <a:pt x="89" y="167"/>
                </a:lnTo>
                <a:lnTo>
                  <a:pt x="98" y="161"/>
                </a:lnTo>
                <a:lnTo>
                  <a:pt x="106" y="156"/>
                </a:lnTo>
                <a:lnTo>
                  <a:pt x="115" y="151"/>
                </a:lnTo>
                <a:lnTo>
                  <a:pt x="123" y="144"/>
                </a:lnTo>
                <a:lnTo>
                  <a:pt x="131" y="138"/>
                </a:lnTo>
                <a:lnTo>
                  <a:pt x="139" y="131"/>
                </a:lnTo>
                <a:lnTo>
                  <a:pt x="147" y="124"/>
                </a:lnTo>
                <a:lnTo>
                  <a:pt x="153" y="118"/>
                </a:lnTo>
                <a:lnTo>
                  <a:pt x="160" y="111"/>
                </a:lnTo>
                <a:lnTo>
                  <a:pt x="167" y="104"/>
                </a:lnTo>
                <a:lnTo>
                  <a:pt x="174" y="96"/>
                </a:lnTo>
                <a:lnTo>
                  <a:pt x="180" y="89"/>
                </a:lnTo>
                <a:lnTo>
                  <a:pt x="186" y="81"/>
                </a:lnTo>
                <a:lnTo>
                  <a:pt x="192" y="74"/>
                </a:lnTo>
                <a:lnTo>
                  <a:pt x="198" y="66"/>
                </a:lnTo>
                <a:lnTo>
                  <a:pt x="204" y="59"/>
                </a:lnTo>
                <a:lnTo>
                  <a:pt x="208" y="50"/>
                </a:lnTo>
                <a:lnTo>
                  <a:pt x="214" y="43"/>
                </a:lnTo>
                <a:lnTo>
                  <a:pt x="219" y="35"/>
                </a:lnTo>
                <a:lnTo>
                  <a:pt x="224" y="26"/>
                </a:lnTo>
                <a:lnTo>
                  <a:pt x="228" y="19"/>
                </a:lnTo>
                <a:lnTo>
                  <a:pt x="233" y="11"/>
                </a:lnTo>
                <a:lnTo>
                  <a:pt x="237" y="3"/>
                </a:lnTo>
                <a:lnTo>
                  <a:pt x="224" y="0"/>
                </a:lnTo>
              </a:path>
            </a:pathLst>
          </a:custGeom>
          <a:solidFill>
            <a:srgbClr val="790015"/>
          </a:solidFill>
          <a:ln w="12700" cap="rnd">
            <a:solidFill>
              <a:srgbClr val="FC0128"/>
            </a:solidFill>
            <a:round/>
            <a:headEnd/>
            <a:tailEnd/>
          </a:ln>
        </p:spPr>
        <p:txBody>
          <a:bodyPr/>
          <a:lstStyle/>
          <a:p>
            <a:endParaRPr lang="en-US"/>
          </a:p>
        </p:txBody>
      </p:sp>
      <p:sp>
        <p:nvSpPr>
          <p:cNvPr id="53477" name="Freeform 243"/>
          <p:cNvSpPr>
            <a:spLocks/>
          </p:cNvSpPr>
          <p:nvPr/>
        </p:nvSpPr>
        <p:spPr bwMode="auto">
          <a:xfrm>
            <a:off x="4375154" y="4829178"/>
            <a:ext cx="257175" cy="352425"/>
          </a:xfrm>
          <a:custGeom>
            <a:avLst/>
            <a:gdLst>
              <a:gd name="T0" fmla="*/ 2147483647 w 179"/>
              <a:gd name="T1" fmla="*/ 0 h 244"/>
              <a:gd name="T2" fmla="*/ 2147483647 w 179"/>
              <a:gd name="T3" fmla="*/ 2147483647 h 244"/>
              <a:gd name="T4" fmla="*/ 2147483647 w 179"/>
              <a:gd name="T5" fmla="*/ 2147483647 h 244"/>
              <a:gd name="T6" fmla="*/ 2147483647 w 179"/>
              <a:gd name="T7" fmla="*/ 2147483647 h 244"/>
              <a:gd name="T8" fmla="*/ 2147483647 w 179"/>
              <a:gd name="T9" fmla="*/ 2147483647 h 244"/>
              <a:gd name="T10" fmla="*/ 2147483647 w 179"/>
              <a:gd name="T11" fmla="*/ 2147483647 h 244"/>
              <a:gd name="T12" fmla="*/ 2147483647 w 179"/>
              <a:gd name="T13" fmla="*/ 2147483647 h 244"/>
              <a:gd name="T14" fmla="*/ 2147483647 w 179"/>
              <a:gd name="T15" fmla="*/ 2147483647 h 244"/>
              <a:gd name="T16" fmla="*/ 2147483647 w 179"/>
              <a:gd name="T17" fmla="*/ 2147483647 h 244"/>
              <a:gd name="T18" fmla="*/ 2147483647 w 179"/>
              <a:gd name="T19" fmla="*/ 2147483647 h 244"/>
              <a:gd name="T20" fmla="*/ 2147483647 w 179"/>
              <a:gd name="T21" fmla="*/ 2147483647 h 244"/>
              <a:gd name="T22" fmla="*/ 2147483647 w 179"/>
              <a:gd name="T23" fmla="*/ 2147483647 h 244"/>
              <a:gd name="T24" fmla="*/ 2147483647 w 179"/>
              <a:gd name="T25" fmla="*/ 2147483647 h 244"/>
              <a:gd name="T26" fmla="*/ 2147483647 w 179"/>
              <a:gd name="T27" fmla="*/ 2147483647 h 244"/>
              <a:gd name="T28" fmla="*/ 2147483647 w 179"/>
              <a:gd name="T29" fmla="*/ 2147483647 h 244"/>
              <a:gd name="T30" fmla="*/ 2147483647 w 179"/>
              <a:gd name="T31" fmla="*/ 2147483647 h 244"/>
              <a:gd name="T32" fmla="*/ 0 w 179"/>
              <a:gd name="T33" fmla="*/ 2147483647 h 244"/>
              <a:gd name="T34" fmla="*/ 2147483647 w 179"/>
              <a:gd name="T35" fmla="*/ 2147483647 h 244"/>
              <a:gd name="T36" fmla="*/ 2147483647 w 179"/>
              <a:gd name="T37" fmla="*/ 2147483647 h 244"/>
              <a:gd name="T38" fmla="*/ 2147483647 w 179"/>
              <a:gd name="T39" fmla="*/ 2147483647 h 244"/>
              <a:gd name="T40" fmla="*/ 2147483647 w 179"/>
              <a:gd name="T41" fmla="*/ 2147483647 h 244"/>
              <a:gd name="T42" fmla="*/ 2147483647 w 179"/>
              <a:gd name="T43" fmla="*/ 2147483647 h 244"/>
              <a:gd name="T44" fmla="*/ 2147483647 w 179"/>
              <a:gd name="T45" fmla="*/ 2147483647 h 244"/>
              <a:gd name="T46" fmla="*/ 2147483647 w 179"/>
              <a:gd name="T47" fmla="*/ 2147483647 h 244"/>
              <a:gd name="T48" fmla="*/ 2147483647 w 179"/>
              <a:gd name="T49" fmla="*/ 2147483647 h 244"/>
              <a:gd name="T50" fmla="*/ 2147483647 w 179"/>
              <a:gd name="T51" fmla="*/ 2147483647 h 244"/>
              <a:gd name="T52" fmla="*/ 2147483647 w 179"/>
              <a:gd name="T53" fmla="*/ 2147483647 h 244"/>
              <a:gd name="T54" fmla="*/ 2147483647 w 179"/>
              <a:gd name="T55" fmla="*/ 2147483647 h 244"/>
              <a:gd name="T56" fmla="*/ 2147483647 w 179"/>
              <a:gd name="T57" fmla="*/ 2147483647 h 244"/>
              <a:gd name="T58" fmla="*/ 2147483647 w 179"/>
              <a:gd name="T59" fmla="*/ 2147483647 h 244"/>
              <a:gd name="T60" fmla="*/ 2147483647 w 179"/>
              <a:gd name="T61" fmla="*/ 2147483647 h 244"/>
              <a:gd name="T62" fmla="*/ 2147483647 w 179"/>
              <a:gd name="T63" fmla="*/ 2147483647 h 244"/>
              <a:gd name="T64" fmla="*/ 2147483647 w 179"/>
              <a:gd name="T65" fmla="*/ 2147483647 h 244"/>
              <a:gd name="T66" fmla="*/ 2147483647 w 179"/>
              <a:gd name="T67" fmla="*/ 2147483647 h 244"/>
              <a:gd name="T68" fmla="*/ 2147483647 w 179"/>
              <a:gd name="T69" fmla="*/ 0 h 24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79"/>
              <a:gd name="T106" fmla="*/ 0 h 244"/>
              <a:gd name="T107" fmla="*/ 179 w 179"/>
              <a:gd name="T108" fmla="*/ 244 h 24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79" h="244">
                <a:moveTo>
                  <a:pt x="170" y="0"/>
                </a:moveTo>
                <a:lnTo>
                  <a:pt x="169" y="0"/>
                </a:lnTo>
                <a:lnTo>
                  <a:pt x="161" y="7"/>
                </a:lnTo>
                <a:lnTo>
                  <a:pt x="153" y="14"/>
                </a:lnTo>
                <a:lnTo>
                  <a:pt x="145" y="22"/>
                </a:lnTo>
                <a:lnTo>
                  <a:pt x="138" y="30"/>
                </a:lnTo>
                <a:lnTo>
                  <a:pt x="131" y="37"/>
                </a:lnTo>
                <a:lnTo>
                  <a:pt x="124" y="43"/>
                </a:lnTo>
                <a:lnTo>
                  <a:pt x="117" y="51"/>
                </a:lnTo>
                <a:lnTo>
                  <a:pt x="111" y="59"/>
                </a:lnTo>
                <a:lnTo>
                  <a:pt x="106" y="67"/>
                </a:lnTo>
                <a:lnTo>
                  <a:pt x="99" y="74"/>
                </a:lnTo>
                <a:lnTo>
                  <a:pt x="94" y="81"/>
                </a:lnTo>
                <a:lnTo>
                  <a:pt x="88" y="89"/>
                </a:lnTo>
                <a:lnTo>
                  <a:pt x="82" y="96"/>
                </a:lnTo>
                <a:lnTo>
                  <a:pt x="78" y="104"/>
                </a:lnTo>
                <a:lnTo>
                  <a:pt x="72" y="112"/>
                </a:lnTo>
                <a:lnTo>
                  <a:pt x="67" y="119"/>
                </a:lnTo>
                <a:lnTo>
                  <a:pt x="62" y="126"/>
                </a:lnTo>
                <a:lnTo>
                  <a:pt x="58" y="134"/>
                </a:lnTo>
                <a:lnTo>
                  <a:pt x="53" y="142"/>
                </a:lnTo>
                <a:lnTo>
                  <a:pt x="49" y="149"/>
                </a:lnTo>
                <a:lnTo>
                  <a:pt x="44" y="157"/>
                </a:lnTo>
                <a:lnTo>
                  <a:pt x="40" y="164"/>
                </a:lnTo>
                <a:lnTo>
                  <a:pt x="36" y="171"/>
                </a:lnTo>
                <a:lnTo>
                  <a:pt x="31" y="179"/>
                </a:lnTo>
                <a:lnTo>
                  <a:pt x="27" y="187"/>
                </a:lnTo>
                <a:lnTo>
                  <a:pt x="23" y="194"/>
                </a:lnTo>
                <a:lnTo>
                  <a:pt x="20" y="202"/>
                </a:lnTo>
                <a:lnTo>
                  <a:pt x="15" y="209"/>
                </a:lnTo>
                <a:lnTo>
                  <a:pt x="12" y="217"/>
                </a:lnTo>
                <a:lnTo>
                  <a:pt x="7" y="224"/>
                </a:lnTo>
                <a:lnTo>
                  <a:pt x="4" y="232"/>
                </a:lnTo>
                <a:lnTo>
                  <a:pt x="0" y="240"/>
                </a:lnTo>
                <a:lnTo>
                  <a:pt x="12" y="243"/>
                </a:lnTo>
                <a:lnTo>
                  <a:pt x="15" y="236"/>
                </a:lnTo>
                <a:lnTo>
                  <a:pt x="20" y="228"/>
                </a:lnTo>
                <a:lnTo>
                  <a:pt x="23" y="221"/>
                </a:lnTo>
                <a:lnTo>
                  <a:pt x="26" y="213"/>
                </a:lnTo>
                <a:lnTo>
                  <a:pt x="30" y="205"/>
                </a:lnTo>
                <a:lnTo>
                  <a:pt x="35" y="199"/>
                </a:lnTo>
                <a:lnTo>
                  <a:pt x="39" y="191"/>
                </a:lnTo>
                <a:lnTo>
                  <a:pt x="42" y="183"/>
                </a:lnTo>
                <a:lnTo>
                  <a:pt x="47" y="176"/>
                </a:lnTo>
                <a:lnTo>
                  <a:pt x="51" y="168"/>
                </a:lnTo>
                <a:lnTo>
                  <a:pt x="55" y="161"/>
                </a:lnTo>
                <a:lnTo>
                  <a:pt x="60" y="153"/>
                </a:lnTo>
                <a:lnTo>
                  <a:pt x="64" y="146"/>
                </a:lnTo>
                <a:lnTo>
                  <a:pt x="69" y="138"/>
                </a:lnTo>
                <a:lnTo>
                  <a:pt x="73" y="131"/>
                </a:lnTo>
                <a:lnTo>
                  <a:pt x="78" y="124"/>
                </a:lnTo>
                <a:lnTo>
                  <a:pt x="82" y="117"/>
                </a:lnTo>
                <a:lnTo>
                  <a:pt x="88" y="109"/>
                </a:lnTo>
                <a:lnTo>
                  <a:pt x="94" y="101"/>
                </a:lnTo>
                <a:lnTo>
                  <a:pt x="98" y="94"/>
                </a:lnTo>
                <a:lnTo>
                  <a:pt x="105" y="86"/>
                </a:lnTo>
                <a:lnTo>
                  <a:pt x="109" y="79"/>
                </a:lnTo>
                <a:lnTo>
                  <a:pt x="115" y="72"/>
                </a:lnTo>
                <a:lnTo>
                  <a:pt x="121" y="65"/>
                </a:lnTo>
                <a:lnTo>
                  <a:pt x="128" y="57"/>
                </a:lnTo>
                <a:lnTo>
                  <a:pt x="134" y="49"/>
                </a:lnTo>
                <a:lnTo>
                  <a:pt x="141" y="43"/>
                </a:lnTo>
                <a:lnTo>
                  <a:pt x="148" y="36"/>
                </a:lnTo>
                <a:lnTo>
                  <a:pt x="155" y="28"/>
                </a:lnTo>
                <a:lnTo>
                  <a:pt x="163" y="21"/>
                </a:lnTo>
                <a:lnTo>
                  <a:pt x="170" y="14"/>
                </a:lnTo>
                <a:lnTo>
                  <a:pt x="178" y="6"/>
                </a:lnTo>
                <a:lnTo>
                  <a:pt x="178" y="7"/>
                </a:lnTo>
                <a:lnTo>
                  <a:pt x="170" y="0"/>
                </a:lnTo>
                <a:lnTo>
                  <a:pt x="169" y="0"/>
                </a:lnTo>
                <a:lnTo>
                  <a:pt x="170" y="0"/>
                </a:lnTo>
              </a:path>
            </a:pathLst>
          </a:custGeom>
          <a:solidFill>
            <a:srgbClr val="790015"/>
          </a:solidFill>
          <a:ln w="12700" cap="rnd">
            <a:solidFill>
              <a:srgbClr val="FC0128"/>
            </a:solidFill>
            <a:round/>
            <a:headEnd/>
            <a:tailEnd/>
          </a:ln>
        </p:spPr>
        <p:txBody>
          <a:bodyPr/>
          <a:lstStyle/>
          <a:p>
            <a:endParaRPr lang="en-US"/>
          </a:p>
        </p:txBody>
      </p:sp>
      <p:sp>
        <p:nvSpPr>
          <p:cNvPr id="53478" name="Freeform 244"/>
          <p:cNvSpPr>
            <a:spLocks/>
          </p:cNvSpPr>
          <p:nvPr/>
        </p:nvSpPr>
        <p:spPr bwMode="auto">
          <a:xfrm>
            <a:off x="4619628" y="4433888"/>
            <a:ext cx="307975" cy="406400"/>
          </a:xfrm>
          <a:custGeom>
            <a:avLst/>
            <a:gdLst>
              <a:gd name="T0" fmla="*/ 2147483647 w 213"/>
              <a:gd name="T1" fmla="*/ 2147483647 h 281"/>
              <a:gd name="T2" fmla="*/ 2147483647 w 213"/>
              <a:gd name="T3" fmla="*/ 2147483647 h 281"/>
              <a:gd name="T4" fmla="*/ 2147483647 w 213"/>
              <a:gd name="T5" fmla="*/ 2147483647 h 281"/>
              <a:gd name="T6" fmla="*/ 2147483647 w 213"/>
              <a:gd name="T7" fmla="*/ 2147483647 h 281"/>
              <a:gd name="T8" fmla="*/ 2147483647 w 213"/>
              <a:gd name="T9" fmla="*/ 2147483647 h 281"/>
              <a:gd name="T10" fmla="*/ 2147483647 w 213"/>
              <a:gd name="T11" fmla="*/ 2147483647 h 281"/>
              <a:gd name="T12" fmla="*/ 2147483647 w 213"/>
              <a:gd name="T13" fmla="*/ 2147483647 h 281"/>
              <a:gd name="T14" fmla="*/ 2147483647 w 213"/>
              <a:gd name="T15" fmla="*/ 2147483647 h 281"/>
              <a:gd name="T16" fmla="*/ 2147483647 w 213"/>
              <a:gd name="T17" fmla="*/ 2147483647 h 281"/>
              <a:gd name="T18" fmla="*/ 2147483647 w 213"/>
              <a:gd name="T19" fmla="*/ 2147483647 h 281"/>
              <a:gd name="T20" fmla="*/ 2147483647 w 213"/>
              <a:gd name="T21" fmla="*/ 2147483647 h 281"/>
              <a:gd name="T22" fmla="*/ 2147483647 w 213"/>
              <a:gd name="T23" fmla="*/ 2147483647 h 281"/>
              <a:gd name="T24" fmla="*/ 2147483647 w 213"/>
              <a:gd name="T25" fmla="*/ 2147483647 h 281"/>
              <a:gd name="T26" fmla="*/ 2147483647 w 213"/>
              <a:gd name="T27" fmla="*/ 2147483647 h 281"/>
              <a:gd name="T28" fmla="*/ 2147483647 w 213"/>
              <a:gd name="T29" fmla="*/ 2147483647 h 281"/>
              <a:gd name="T30" fmla="*/ 2147483647 w 213"/>
              <a:gd name="T31" fmla="*/ 2147483647 h 281"/>
              <a:gd name="T32" fmla="*/ 2147483647 w 213"/>
              <a:gd name="T33" fmla="*/ 2147483647 h 281"/>
              <a:gd name="T34" fmla="*/ 2147483647 w 213"/>
              <a:gd name="T35" fmla="*/ 2147483647 h 281"/>
              <a:gd name="T36" fmla="*/ 2147483647 w 213"/>
              <a:gd name="T37" fmla="*/ 2147483647 h 281"/>
              <a:gd name="T38" fmla="*/ 2147483647 w 213"/>
              <a:gd name="T39" fmla="*/ 2147483647 h 281"/>
              <a:gd name="T40" fmla="*/ 2147483647 w 213"/>
              <a:gd name="T41" fmla="*/ 2147483647 h 281"/>
              <a:gd name="T42" fmla="*/ 2147483647 w 213"/>
              <a:gd name="T43" fmla="*/ 2147483647 h 281"/>
              <a:gd name="T44" fmla="*/ 2147483647 w 213"/>
              <a:gd name="T45" fmla="*/ 2147483647 h 281"/>
              <a:gd name="T46" fmla="*/ 2147483647 w 213"/>
              <a:gd name="T47" fmla="*/ 2147483647 h 281"/>
              <a:gd name="T48" fmla="*/ 2147483647 w 213"/>
              <a:gd name="T49" fmla="*/ 2147483647 h 281"/>
              <a:gd name="T50" fmla="*/ 2147483647 w 213"/>
              <a:gd name="T51" fmla="*/ 2147483647 h 281"/>
              <a:gd name="T52" fmla="*/ 2147483647 w 213"/>
              <a:gd name="T53" fmla="*/ 2147483647 h 281"/>
              <a:gd name="T54" fmla="*/ 2147483647 w 213"/>
              <a:gd name="T55" fmla="*/ 2147483647 h 281"/>
              <a:gd name="T56" fmla="*/ 2147483647 w 213"/>
              <a:gd name="T57" fmla="*/ 2147483647 h 281"/>
              <a:gd name="T58" fmla="*/ 2147483647 w 213"/>
              <a:gd name="T59" fmla="*/ 2147483647 h 281"/>
              <a:gd name="T60" fmla="*/ 2147483647 w 213"/>
              <a:gd name="T61" fmla="*/ 2147483647 h 281"/>
              <a:gd name="T62" fmla="*/ 2147483647 w 213"/>
              <a:gd name="T63" fmla="*/ 2147483647 h 281"/>
              <a:gd name="T64" fmla="*/ 2147483647 w 213"/>
              <a:gd name="T65" fmla="*/ 2147483647 h 281"/>
              <a:gd name="T66" fmla="*/ 2147483647 w 213"/>
              <a:gd name="T67" fmla="*/ 0 h 28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13"/>
              <a:gd name="T103" fmla="*/ 0 h 281"/>
              <a:gd name="T104" fmla="*/ 213 w 213"/>
              <a:gd name="T105" fmla="*/ 281 h 28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13" h="281">
                <a:moveTo>
                  <a:pt x="199" y="0"/>
                </a:moveTo>
                <a:lnTo>
                  <a:pt x="197" y="10"/>
                </a:lnTo>
                <a:lnTo>
                  <a:pt x="195" y="20"/>
                </a:lnTo>
                <a:lnTo>
                  <a:pt x="192" y="31"/>
                </a:lnTo>
                <a:lnTo>
                  <a:pt x="190" y="40"/>
                </a:lnTo>
                <a:lnTo>
                  <a:pt x="187" y="49"/>
                </a:lnTo>
                <a:lnTo>
                  <a:pt x="183" y="59"/>
                </a:lnTo>
                <a:lnTo>
                  <a:pt x="180" y="69"/>
                </a:lnTo>
                <a:lnTo>
                  <a:pt x="177" y="78"/>
                </a:lnTo>
                <a:lnTo>
                  <a:pt x="173" y="87"/>
                </a:lnTo>
                <a:lnTo>
                  <a:pt x="168" y="96"/>
                </a:lnTo>
                <a:lnTo>
                  <a:pt x="164" y="105"/>
                </a:lnTo>
                <a:lnTo>
                  <a:pt x="159" y="114"/>
                </a:lnTo>
                <a:lnTo>
                  <a:pt x="154" y="122"/>
                </a:lnTo>
                <a:lnTo>
                  <a:pt x="148" y="131"/>
                </a:lnTo>
                <a:lnTo>
                  <a:pt x="143" y="140"/>
                </a:lnTo>
                <a:lnTo>
                  <a:pt x="137" y="148"/>
                </a:lnTo>
                <a:lnTo>
                  <a:pt x="131" y="157"/>
                </a:lnTo>
                <a:lnTo>
                  <a:pt x="124" y="165"/>
                </a:lnTo>
                <a:lnTo>
                  <a:pt x="117" y="173"/>
                </a:lnTo>
                <a:lnTo>
                  <a:pt x="111" y="182"/>
                </a:lnTo>
                <a:lnTo>
                  <a:pt x="103" y="190"/>
                </a:lnTo>
                <a:lnTo>
                  <a:pt x="96" y="199"/>
                </a:lnTo>
                <a:lnTo>
                  <a:pt x="87" y="205"/>
                </a:lnTo>
                <a:lnTo>
                  <a:pt x="79" y="213"/>
                </a:lnTo>
                <a:lnTo>
                  <a:pt x="70" y="221"/>
                </a:lnTo>
                <a:lnTo>
                  <a:pt x="61" y="228"/>
                </a:lnTo>
                <a:lnTo>
                  <a:pt x="52" y="237"/>
                </a:lnTo>
                <a:lnTo>
                  <a:pt x="42" y="243"/>
                </a:lnTo>
                <a:lnTo>
                  <a:pt x="32" y="250"/>
                </a:lnTo>
                <a:lnTo>
                  <a:pt x="21" y="258"/>
                </a:lnTo>
                <a:lnTo>
                  <a:pt x="11" y="265"/>
                </a:lnTo>
                <a:lnTo>
                  <a:pt x="0" y="272"/>
                </a:lnTo>
                <a:lnTo>
                  <a:pt x="7" y="280"/>
                </a:lnTo>
                <a:lnTo>
                  <a:pt x="19" y="273"/>
                </a:lnTo>
                <a:lnTo>
                  <a:pt x="30" y="266"/>
                </a:lnTo>
                <a:lnTo>
                  <a:pt x="40" y="258"/>
                </a:lnTo>
                <a:lnTo>
                  <a:pt x="50" y="250"/>
                </a:lnTo>
                <a:lnTo>
                  <a:pt x="60" y="243"/>
                </a:lnTo>
                <a:lnTo>
                  <a:pt x="70" y="236"/>
                </a:lnTo>
                <a:lnTo>
                  <a:pt x="79" y="228"/>
                </a:lnTo>
                <a:lnTo>
                  <a:pt x="88" y="220"/>
                </a:lnTo>
                <a:lnTo>
                  <a:pt x="97" y="212"/>
                </a:lnTo>
                <a:lnTo>
                  <a:pt x="105" y="204"/>
                </a:lnTo>
                <a:lnTo>
                  <a:pt x="113" y="196"/>
                </a:lnTo>
                <a:lnTo>
                  <a:pt x="121" y="188"/>
                </a:lnTo>
                <a:lnTo>
                  <a:pt x="127" y="179"/>
                </a:lnTo>
                <a:lnTo>
                  <a:pt x="135" y="171"/>
                </a:lnTo>
                <a:lnTo>
                  <a:pt x="141" y="161"/>
                </a:lnTo>
                <a:lnTo>
                  <a:pt x="148" y="154"/>
                </a:lnTo>
                <a:lnTo>
                  <a:pt x="154" y="145"/>
                </a:lnTo>
                <a:lnTo>
                  <a:pt x="160" y="136"/>
                </a:lnTo>
                <a:lnTo>
                  <a:pt x="165" y="126"/>
                </a:lnTo>
                <a:lnTo>
                  <a:pt x="170" y="118"/>
                </a:lnTo>
                <a:lnTo>
                  <a:pt x="175" y="109"/>
                </a:lnTo>
                <a:lnTo>
                  <a:pt x="180" y="99"/>
                </a:lnTo>
                <a:lnTo>
                  <a:pt x="183" y="90"/>
                </a:lnTo>
                <a:lnTo>
                  <a:pt x="188" y="81"/>
                </a:lnTo>
                <a:lnTo>
                  <a:pt x="191" y="71"/>
                </a:lnTo>
                <a:lnTo>
                  <a:pt x="196" y="62"/>
                </a:lnTo>
                <a:lnTo>
                  <a:pt x="199" y="52"/>
                </a:lnTo>
                <a:lnTo>
                  <a:pt x="201" y="42"/>
                </a:lnTo>
                <a:lnTo>
                  <a:pt x="205" y="32"/>
                </a:lnTo>
                <a:lnTo>
                  <a:pt x="207" y="22"/>
                </a:lnTo>
                <a:lnTo>
                  <a:pt x="209" y="12"/>
                </a:lnTo>
                <a:lnTo>
                  <a:pt x="212" y="2"/>
                </a:lnTo>
                <a:lnTo>
                  <a:pt x="210" y="2"/>
                </a:lnTo>
                <a:lnTo>
                  <a:pt x="199" y="0"/>
                </a:lnTo>
              </a:path>
            </a:pathLst>
          </a:custGeom>
          <a:solidFill>
            <a:srgbClr val="790015"/>
          </a:solidFill>
          <a:ln w="12700" cap="rnd">
            <a:solidFill>
              <a:srgbClr val="FC0128"/>
            </a:solidFill>
            <a:round/>
            <a:headEnd/>
            <a:tailEnd/>
          </a:ln>
        </p:spPr>
        <p:txBody>
          <a:bodyPr/>
          <a:lstStyle/>
          <a:p>
            <a:endParaRPr lang="en-US"/>
          </a:p>
        </p:txBody>
      </p:sp>
      <p:sp>
        <p:nvSpPr>
          <p:cNvPr id="53479" name="Freeform 245"/>
          <p:cNvSpPr>
            <a:spLocks/>
          </p:cNvSpPr>
          <p:nvPr/>
        </p:nvSpPr>
        <p:spPr bwMode="auto">
          <a:xfrm>
            <a:off x="4908554" y="3560764"/>
            <a:ext cx="112713" cy="881063"/>
          </a:xfrm>
          <a:custGeom>
            <a:avLst/>
            <a:gdLst>
              <a:gd name="T0" fmla="*/ 2147483647 w 78"/>
              <a:gd name="T1" fmla="*/ 2147483647 h 610"/>
              <a:gd name="T2" fmla="*/ 2147483647 w 78"/>
              <a:gd name="T3" fmla="*/ 2147483647 h 610"/>
              <a:gd name="T4" fmla="*/ 2147483647 w 78"/>
              <a:gd name="T5" fmla="*/ 2147483647 h 610"/>
              <a:gd name="T6" fmla="*/ 2147483647 w 78"/>
              <a:gd name="T7" fmla="*/ 2147483647 h 610"/>
              <a:gd name="T8" fmla="*/ 2147483647 w 78"/>
              <a:gd name="T9" fmla="*/ 2147483647 h 610"/>
              <a:gd name="T10" fmla="*/ 2147483647 w 78"/>
              <a:gd name="T11" fmla="*/ 2147483647 h 610"/>
              <a:gd name="T12" fmla="*/ 2147483647 w 78"/>
              <a:gd name="T13" fmla="*/ 2147483647 h 610"/>
              <a:gd name="T14" fmla="*/ 2147483647 w 78"/>
              <a:gd name="T15" fmla="*/ 2147483647 h 610"/>
              <a:gd name="T16" fmla="*/ 2147483647 w 78"/>
              <a:gd name="T17" fmla="*/ 2147483647 h 610"/>
              <a:gd name="T18" fmla="*/ 2147483647 w 78"/>
              <a:gd name="T19" fmla="*/ 2147483647 h 610"/>
              <a:gd name="T20" fmla="*/ 2147483647 w 78"/>
              <a:gd name="T21" fmla="*/ 2147483647 h 610"/>
              <a:gd name="T22" fmla="*/ 2147483647 w 78"/>
              <a:gd name="T23" fmla="*/ 2147483647 h 610"/>
              <a:gd name="T24" fmla="*/ 2147483647 w 78"/>
              <a:gd name="T25" fmla="*/ 2147483647 h 610"/>
              <a:gd name="T26" fmla="*/ 2147483647 w 78"/>
              <a:gd name="T27" fmla="*/ 2147483647 h 610"/>
              <a:gd name="T28" fmla="*/ 2147483647 w 78"/>
              <a:gd name="T29" fmla="*/ 2147483647 h 610"/>
              <a:gd name="T30" fmla="*/ 2147483647 w 78"/>
              <a:gd name="T31" fmla="*/ 2147483647 h 610"/>
              <a:gd name="T32" fmla="*/ 2147483647 w 78"/>
              <a:gd name="T33" fmla="*/ 2147483647 h 610"/>
              <a:gd name="T34" fmla="*/ 2147483647 w 78"/>
              <a:gd name="T35" fmla="*/ 2147483647 h 610"/>
              <a:gd name="T36" fmla="*/ 2147483647 w 78"/>
              <a:gd name="T37" fmla="*/ 2147483647 h 610"/>
              <a:gd name="T38" fmla="*/ 2147483647 w 78"/>
              <a:gd name="T39" fmla="*/ 2147483647 h 610"/>
              <a:gd name="T40" fmla="*/ 2147483647 w 78"/>
              <a:gd name="T41" fmla="*/ 2147483647 h 610"/>
              <a:gd name="T42" fmla="*/ 2147483647 w 78"/>
              <a:gd name="T43" fmla="*/ 2147483647 h 610"/>
              <a:gd name="T44" fmla="*/ 2147483647 w 78"/>
              <a:gd name="T45" fmla="*/ 2147483647 h 610"/>
              <a:gd name="T46" fmla="*/ 2147483647 w 78"/>
              <a:gd name="T47" fmla="*/ 2147483647 h 610"/>
              <a:gd name="T48" fmla="*/ 2147483647 w 78"/>
              <a:gd name="T49" fmla="*/ 2147483647 h 610"/>
              <a:gd name="T50" fmla="*/ 2147483647 w 78"/>
              <a:gd name="T51" fmla="*/ 2147483647 h 610"/>
              <a:gd name="T52" fmla="*/ 2147483647 w 78"/>
              <a:gd name="T53" fmla="*/ 2147483647 h 610"/>
              <a:gd name="T54" fmla="*/ 2147483647 w 78"/>
              <a:gd name="T55" fmla="*/ 2147483647 h 610"/>
              <a:gd name="T56" fmla="*/ 2147483647 w 78"/>
              <a:gd name="T57" fmla="*/ 2147483647 h 610"/>
              <a:gd name="T58" fmla="*/ 2147483647 w 78"/>
              <a:gd name="T59" fmla="*/ 2147483647 h 610"/>
              <a:gd name="T60" fmla="*/ 2147483647 w 78"/>
              <a:gd name="T61" fmla="*/ 2147483647 h 610"/>
              <a:gd name="T62" fmla="*/ 2147483647 w 78"/>
              <a:gd name="T63" fmla="*/ 2147483647 h 610"/>
              <a:gd name="T64" fmla="*/ 2147483647 w 78"/>
              <a:gd name="T65" fmla="*/ 0 h 610"/>
              <a:gd name="T66" fmla="*/ 2147483647 w 78"/>
              <a:gd name="T67" fmla="*/ 2147483647 h 61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8"/>
              <a:gd name="T103" fmla="*/ 0 h 610"/>
              <a:gd name="T104" fmla="*/ 78 w 78"/>
              <a:gd name="T105" fmla="*/ 610 h 61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8" h="610">
                <a:moveTo>
                  <a:pt x="39" y="2"/>
                </a:moveTo>
                <a:lnTo>
                  <a:pt x="43" y="20"/>
                </a:lnTo>
                <a:lnTo>
                  <a:pt x="47" y="40"/>
                </a:lnTo>
                <a:lnTo>
                  <a:pt x="49" y="60"/>
                </a:lnTo>
                <a:lnTo>
                  <a:pt x="53" y="78"/>
                </a:lnTo>
                <a:lnTo>
                  <a:pt x="56" y="98"/>
                </a:lnTo>
                <a:lnTo>
                  <a:pt x="57" y="117"/>
                </a:lnTo>
                <a:lnTo>
                  <a:pt x="60" y="136"/>
                </a:lnTo>
                <a:lnTo>
                  <a:pt x="62" y="156"/>
                </a:lnTo>
                <a:lnTo>
                  <a:pt x="63" y="174"/>
                </a:lnTo>
                <a:lnTo>
                  <a:pt x="64" y="194"/>
                </a:lnTo>
                <a:lnTo>
                  <a:pt x="64" y="213"/>
                </a:lnTo>
                <a:lnTo>
                  <a:pt x="64" y="232"/>
                </a:lnTo>
                <a:lnTo>
                  <a:pt x="64" y="252"/>
                </a:lnTo>
                <a:lnTo>
                  <a:pt x="64" y="270"/>
                </a:lnTo>
                <a:lnTo>
                  <a:pt x="64" y="289"/>
                </a:lnTo>
                <a:lnTo>
                  <a:pt x="63" y="310"/>
                </a:lnTo>
                <a:lnTo>
                  <a:pt x="61" y="327"/>
                </a:lnTo>
                <a:lnTo>
                  <a:pt x="60" y="347"/>
                </a:lnTo>
                <a:lnTo>
                  <a:pt x="57" y="366"/>
                </a:lnTo>
                <a:lnTo>
                  <a:pt x="55" y="385"/>
                </a:lnTo>
                <a:lnTo>
                  <a:pt x="52" y="404"/>
                </a:lnTo>
                <a:lnTo>
                  <a:pt x="48" y="423"/>
                </a:lnTo>
                <a:lnTo>
                  <a:pt x="46" y="441"/>
                </a:lnTo>
                <a:lnTo>
                  <a:pt x="41" y="460"/>
                </a:lnTo>
                <a:lnTo>
                  <a:pt x="38" y="479"/>
                </a:lnTo>
                <a:lnTo>
                  <a:pt x="33" y="497"/>
                </a:lnTo>
                <a:lnTo>
                  <a:pt x="29" y="515"/>
                </a:lnTo>
                <a:lnTo>
                  <a:pt x="23" y="533"/>
                </a:lnTo>
                <a:lnTo>
                  <a:pt x="19" y="552"/>
                </a:lnTo>
                <a:lnTo>
                  <a:pt x="13" y="570"/>
                </a:lnTo>
                <a:lnTo>
                  <a:pt x="6" y="589"/>
                </a:lnTo>
                <a:lnTo>
                  <a:pt x="0" y="606"/>
                </a:lnTo>
                <a:lnTo>
                  <a:pt x="12" y="609"/>
                </a:lnTo>
                <a:lnTo>
                  <a:pt x="19" y="591"/>
                </a:lnTo>
                <a:lnTo>
                  <a:pt x="24" y="572"/>
                </a:lnTo>
                <a:lnTo>
                  <a:pt x="30" y="555"/>
                </a:lnTo>
                <a:lnTo>
                  <a:pt x="36" y="536"/>
                </a:lnTo>
                <a:lnTo>
                  <a:pt x="40" y="518"/>
                </a:lnTo>
                <a:lnTo>
                  <a:pt x="46" y="498"/>
                </a:lnTo>
                <a:lnTo>
                  <a:pt x="49" y="481"/>
                </a:lnTo>
                <a:lnTo>
                  <a:pt x="55" y="462"/>
                </a:lnTo>
                <a:lnTo>
                  <a:pt x="57" y="443"/>
                </a:lnTo>
                <a:lnTo>
                  <a:pt x="62" y="424"/>
                </a:lnTo>
                <a:lnTo>
                  <a:pt x="64" y="406"/>
                </a:lnTo>
                <a:lnTo>
                  <a:pt x="67" y="386"/>
                </a:lnTo>
                <a:lnTo>
                  <a:pt x="70" y="367"/>
                </a:lnTo>
                <a:lnTo>
                  <a:pt x="72" y="348"/>
                </a:lnTo>
                <a:lnTo>
                  <a:pt x="73" y="328"/>
                </a:lnTo>
                <a:lnTo>
                  <a:pt x="74" y="310"/>
                </a:lnTo>
                <a:lnTo>
                  <a:pt x="75" y="290"/>
                </a:lnTo>
                <a:lnTo>
                  <a:pt x="77" y="271"/>
                </a:lnTo>
                <a:lnTo>
                  <a:pt x="77" y="252"/>
                </a:lnTo>
                <a:lnTo>
                  <a:pt x="77" y="232"/>
                </a:lnTo>
                <a:lnTo>
                  <a:pt x="77" y="213"/>
                </a:lnTo>
                <a:lnTo>
                  <a:pt x="75" y="194"/>
                </a:lnTo>
                <a:lnTo>
                  <a:pt x="74" y="174"/>
                </a:lnTo>
                <a:lnTo>
                  <a:pt x="73" y="155"/>
                </a:lnTo>
                <a:lnTo>
                  <a:pt x="72" y="135"/>
                </a:lnTo>
                <a:lnTo>
                  <a:pt x="70" y="117"/>
                </a:lnTo>
                <a:lnTo>
                  <a:pt x="67" y="96"/>
                </a:lnTo>
                <a:lnTo>
                  <a:pt x="65" y="77"/>
                </a:lnTo>
                <a:lnTo>
                  <a:pt x="62" y="58"/>
                </a:lnTo>
                <a:lnTo>
                  <a:pt x="58" y="39"/>
                </a:lnTo>
                <a:lnTo>
                  <a:pt x="56" y="20"/>
                </a:lnTo>
                <a:lnTo>
                  <a:pt x="52" y="0"/>
                </a:lnTo>
                <a:lnTo>
                  <a:pt x="50" y="0"/>
                </a:lnTo>
                <a:lnTo>
                  <a:pt x="39" y="2"/>
                </a:lnTo>
              </a:path>
            </a:pathLst>
          </a:custGeom>
          <a:solidFill>
            <a:srgbClr val="790015"/>
          </a:solidFill>
          <a:ln w="12700" cap="rnd">
            <a:solidFill>
              <a:srgbClr val="FC0128"/>
            </a:solidFill>
            <a:round/>
            <a:headEnd/>
            <a:tailEnd/>
          </a:ln>
        </p:spPr>
        <p:txBody>
          <a:bodyPr/>
          <a:lstStyle/>
          <a:p>
            <a:endParaRPr lang="en-US"/>
          </a:p>
        </p:txBody>
      </p:sp>
      <p:sp>
        <p:nvSpPr>
          <p:cNvPr id="53480" name="Freeform 246"/>
          <p:cNvSpPr>
            <a:spLocks/>
          </p:cNvSpPr>
          <p:nvPr/>
        </p:nvSpPr>
        <p:spPr bwMode="auto">
          <a:xfrm>
            <a:off x="4826002" y="3338513"/>
            <a:ext cx="157163" cy="228600"/>
          </a:xfrm>
          <a:custGeom>
            <a:avLst/>
            <a:gdLst>
              <a:gd name="T0" fmla="*/ 2147483647 w 108"/>
              <a:gd name="T1" fmla="*/ 2147483647 h 158"/>
              <a:gd name="T2" fmla="*/ 2147483647 w 108"/>
              <a:gd name="T3" fmla="*/ 2147483647 h 158"/>
              <a:gd name="T4" fmla="*/ 2147483647 w 108"/>
              <a:gd name="T5" fmla="*/ 2147483647 h 158"/>
              <a:gd name="T6" fmla="*/ 2147483647 w 108"/>
              <a:gd name="T7" fmla="*/ 2147483647 h 158"/>
              <a:gd name="T8" fmla="*/ 2147483647 w 108"/>
              <a:gd name="T9" fmla="*/ 2147483647 h 158"/>
              <a:gd name="T10" fmla="*/ 2147483647 w 108"/>
              <a:gd name="T11" fmla="*/ 2147483647 h 158"/>
              <a:gd name="T12" fmla="*/ 2147483647 w 108"/>
              <a:gd name="T13" fmla="*/ 2147483647 h 158"/>
              <a:gd name="T14" fmla="*/ 2147483647 w 108"/>
              <a:gd name="T15" fmla="*/ 2147483647 h 158"/>
              <a:gd name="T16" fmla="*/ 2147483647 w 108"/>
              <a:gd name="T17" fmla="*/ 2147483647 h 158"/>
              <a:gd name="T18" fmla="*/ 2147483647 w 108"/>
              <a:gd name="T19" fmla="*/ 2147483647 h 158"/>
              <a:gd name="T20" fmla="*/ 2147483647 w 108"/>
              <a:gd name="T21" fmla="*/ 2147483647 h 158"/>
              <a:gd name="T22" fmla="*/ 2147483647 w 108"/>
              <a:gd name="T23" fmla="*/ 2147483647 h 158"/>
              <a:gd name="T24" fmla="*/ 2147483647 w 108"/>
              <a:gd name="T25" fmla="*/ 2147483647 h 158"/>
              <a:gd name="T26" fmla="*/ 2147483647 w 108"/>
              <a:gd name="T27" fmla="*/ 2147483647 h 158"/>
              <a:gd name="T28" fmla="*/ 2147483647 w 108"/>
              <a:gd name="T29" fmla="*/ 2147483647 h 158"/>
              <a:gd name="T30" fmla="*/ 2147483647 w 108"/>
              <a:gd name="T31" fmla="*/ 2147483647 h 158"/>
              <a:gd name="T32" fmla="*/ 2147483647 w 108"/>
              <a:gd name="T33" fmla="*/ 2147483647 h 158"/>
              <a:gd name="T34" fmla="*/ 2147483647 w 108"/>
              <a:gd name="T35" fmla="*/ 2147483647 h 158"/>
              <a:gd name="T36" fmla="*/ 2147483647 w 108"/>
              <a:gd name="T37" fmla="*/ 2147483647 h 158"/>
              <a:gd name="T38" fmla="*/ 2147483647 w 108"/>
              <a:gd name="T39" fmla="*/ 2147483647 h 158"/>
              <a:gd name="T40" fmla="*/ 2147483647 w 108"/>
              <a:gd name="T41" fmla="*/ 2147483647 h 158"/>
              <a:gd name="T42" fmla="*/ 2147483647 w 108"/>
              <a:gd name="T43" fmla="*/ 2147483647 h 158"/>
              <a:gd name="T44" fmla="*/ 2147483647 w 108"/>
              <a:gd name="T45" fmla="*/ 2147483647 h 158"/>
              <a:gd name="T46" fmla="*/ 2147483647 w 108"/>
              <a:gd name="T47" fmla="*/ 2147483647 h 158"/>
              <a:gd name="T48" fmla="*/ 2147483647 w 108"/>
              <a:gd name="T49" fmla="*/ 2147483647 h 158"/>
              <a:gd name="T50" fmla="*/ 2147483647 w 108"/>
              <a:gd name="T51" fmla="*/ 2147483647 h 158"/>
              <a:gd name="T52" fmla="*/ 2147483647 w 108"/>
              <a:gd name="T53" fmla="*/ 2147483647 h 158"/>
              <a:gd name="T54" fmla="*/ 2147483647 w 108"/>
              <a:gd name="T55" fmla="*/ 2147483647 h 158"/>
              <a:gd name="T56" fmla="*/ 2147483647 w 108"/>
              <a:gd name="T57" fmla="*/ 2147483647 h 158"/>
              <a:gd name="T58" fmla="*/ 2147483647 w 108"/>
              <a:gd name="T59" fmla="*/ 2147483647 h 158"/>
              <a:gd name="T60" fmla="*/ 2147483647 w 108"/>
              <a:gd name="T61" fmla="*/ 2147483647 h 158"/>
              <a:gd name="T62" fmla="*/ 2147483647 w 108"/>
              <a:gd name="T63" fmla="*/ 2147483647 h 158"/>
              <a:gd name="T64" fmla="*/ 2147483647 w 108"/>
              <a:gd name="T65" fmla="*/ 0 h 15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8"/>
              <a:gd name="T100" fmla="*/ 0 h 158"/>
              <a:gd name="T101" fmla="*/ 108 w 108"/>
              <a:gd name="T102" fmla="*/ 158 h 15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8" h="158">
                <a:moveTo>
                  <a:pt x="0" y="4"/>
                </a:moveTo>
                <a:lnTo>
                  <a:pt x="4" y="9"/>
                </a:lnTo>
                <a:lnTo>
                  <a:pt x="7" y="14"/>
                </a:lnTo>
                <a:lnTo>
                  <a:pt x="12" y="19"/>
                </a:lnTo>
                <a:lnTo>
                  <a:pt x="15" y="23"/>
                </a:lnTo>
                <a:lnTo>
                  <a:pt x="20" y="28"/>
                </a:lnTo>
                <a:lnTo>
                  <a:pt x="23" y="33"/>
                </a:lnTo>
                <a:lnTo>
                  <a:pt x="27" y="38"/>
                </a:lnTo>
                <a:lnTo>
                  <a:pt x="30" y="42"/>
                </a:lnTo>
                <a:lnTo>
                  <a:pt x="34" y="47"/>
                </a:lnTo>
                <a:lnTo>
                  <a:pt x="37" y="52"/>
                </a:lnTo>
                <a:lnTo>
                  <a:pt x="41" y="55"/>
                </a:lnTo>
                <a:lnTo>
                  <a:pt x="45" y="61"/>
                </a:lnTo>
                <a:lnTo>
                  <a:pt x="48" y="65"/>
                </a:lnTo>
                <a:lnTo>
                  <a:pt x="51" y="70"/>
                </a:lnTo>
                <a:lnTo>
                  <a:pt x="54" y="74"/>
                </a:lnTo>
                <a:lnTo>
                  <a:pt x="57" y="79"/>
                </a:lnTo>
                <a:lnTo>
                  <a:pt x="61" y="84"/>
                </a:lnTo>
                <a:lnTo>
                  <a:pt x="64" y="89"/>
                </a:lnTo>
                <a:lnTo>
                  <a:pt x="67" y="94"/>
                </a:lnTo>
                <a:lnTo>
                  <a:pt x="69" y="99"/>
                </a:lnTo>
                <a:lnTo>
                  <a:pt x="72" y="103"/>
                </a:lnTo>
                <a:lnTo>
                  <a:pt x="75" y="108"/>
                </a:lnTo>
                <a:lnTo>
                  <a:pt x="77" y="113"/>
                </a:lnTo>
                <a:lnTo>
                  <a:pt x="80" y="118"/>
                </a:lnTo>
                <a:lnTo>
                  <a:pt x="82" y="122"/>
                </a:lnTo>
                <a:lnTo>
                  <a:pt x="84" y="127"/>
                </a:lnTo>
                <a:lnTo>
                  <a:pt x="86" y="132"/>
                </a:lnTo>
                <a:lnTo>
                  <a:pt x="87" y="137"/>
                </a:lnTo>
                <a:lnTo>
                  <a:pt x="90" y="142"/>
                </a:lnTo>
                <a:lnTo>
                  <a:pt x="92" y="147"/>
                </a:lnTo>
                <a:lnTo>
                  <a:pt x="94" y="152"/>
                </a:lnTo>
                <a:lnTo>
                  <a:pt x="95" y="157"/>
                </a:lnTo>
                <a:lnTo>
                  <a:pt x="107" y="154"/>
                </a:lnTo>
                <a:lnTo>
                  <a:pt x="105" y="149"/>
                </a:lnTo>
                <a:lnTo>
                  <a:pt x="103" y="144"/>
                </a:lnTo>
                <a:lnTo>
                  <a:pt x="102" y="139"/>
                </a:lnTo>
                <a:lnTo>
                  <a:pt x="101" y="134"/>
                </a:lnTo>
                <a:lnTo>
                  <a:pt x="98" y="129"/>
                </a:lnTo>
                <a:lnTo>
                  <a:pt x="95" y="124"/>
                </a:lnTo>
                <a:lnTo>
                  <a:pt x="94" y="119"/>
                </a:lnTo>
                <a:lnTo>
                  <a:pt x="91" y="113"/>
                </a:lnTo>
                <a:lnTo>
                  <a:pt x="89" y="108"/>
                </a:lnTo>
                <a:lnTo>
                  <a:pt x="86" y="104"/>
                </a:lnTo>
                <a:lnTo>
                  <a:pt x="84" y="100"/>
                </a:lnTo>
                <a:lnTo>
                  <a:pt x="81" y="95"/>
                </a:lnTo>
                <a:lnTo>
                  <a:pt x="78" y="90"/>
                </a:lnTo>
                <a:lnTo>
                  <a:pt x="75" y="84"/>
                </a:lnTo>
                <a:lnTo>
                  <a:pt x="72" y="79"/>
                </a:lnTo>
                <a:lnTo>
                  <a:pt x="69" y="74"/>
                </a:lnTo>
                <a:lnTo>
                  <a:pt x="65" y="70"/>
                </a:lnTo>
                <a:lnTo>
                  <a:pt x="62" y="65"/>
                </a:lnTo>
                <a:lnTo>
                  <a:pt x="59" y="60"/>
                </a:lnTo>
                <a:lnTo>
                  <a:pt x="55" y="55"/>
                </a:lnTo>
                <a:lnTo>
                  <a:pt x="51" y="51"/>
                </a:lnTo>
                <a:lnTo>
                  <a:pt x="48" y="46"/>
                </a:lnTo>
                <a:lnTo>
                  <a:pt x="45" y="41"/>
                </a:lnTo>
                <a:lnTo>
                  <a:pt x="41" y="37"/>
                </a:lnTo>
                <a:lnTo>
                  <a:pt x="37" y="32"/>
                </a:lnTo>
                <a:lnTo>
                  <a:pt x="33" y="27"/>
                </a:lnTo>
                <a:lnTo>
                  <a:pt x="29" y="22"/>
                </a:lnTo>
                <a:lnTo>
                  <a:pt x="25" y="18"/>
                </a:lnTo>
                <a:lnTo>
                  <a:pt x="21" y="13"/>
                </a:lnTo>
                <a:lnTo>
                  <a:pt x="18" y="9"/>
                </a:lnTo>
                <a:lnTo>
                  <a:pt x="13" y="3"/>
                </a:lnTo>
                <a:lnTo>
                  <a:pt x="10" y="0"/>
                </a:lnTo>
                <a:lnTo>
                  <a:pt x="0" y="4"/>
                </a:lnTo>
              </a:path>
            </a:pathLst>
          </a:custGeom>
          <a:solidFill>
            <a:srgbClr val="790015"/>
          </a:solidFill>
          <a:ln w="12700" cap="rnd">
            <a:solidFill>
              <a:srgbClr val="FC0128"/>
            </a:solidFill>
            <a:round/>
            <a:headEnd/>
            <a:tailEnd/>
          </a:ln>
        </p:spPr>
        <p:txBody>
          <a:bodyPr/>
          <a:lstStyle/>
          <a:p>
            <a:endParaRPr lang="en-US"/>
          </a:p>
        </p:txBody>
      </p:sp>
      <p:grpSp>
        <p:nvGrpSpPr>
          <p:cNvPr id="53481" name="Group 247"/>
          <p:cNvGrpSpPr>
            <a:grpSpLocks/>
          </p:cNvGrpSpPr>
          <p:nvPr/>
        </p:nvGrpSpPr>
        <p:grpSpPr bwMode="auto">
          <a:xfrm rot="363424">
            <a:off x="3443289" y="5305429"/>
            <a:ext cx="411163" cy="265113"/>
            <a:chOff x="2440" y="3310"/>
            <a:chExt cx="292" cy="167"/>
          </a:xfrm>
        </p:grpSpPr>
        <p:sp>
          <p:nvSpPr>
            <p:cNvPr id="53510" name="Freeform 248"/>
            <p:cNvSpPr>
              <a:spLocks/>
            </p:cNvSpPr>
            <p:nvPr/>
          </p:nvSpPr>
          <p:spPr bwMode="gray">
            <a:xfrm rot="-900000">
              <a:off x="2490" y="3310"/>
              <a:ext cx="242" cy="167"/>
            </a:xfrm>
            <a:custGeom>
              <a:avLst/>
              <a:gdLst>
                <a:gd name="T0" fmla="*/ 2 w 314"/>
                <a:gd name="T1" fmla="*/ 2147483647 h 83"/>
                <a:gd name="T2" fmla="*/ 2 w 314"/>
                <a:gd name="T3" fmla="*/ 2147483647 h 83"/>
                <a:gd name="T4" fmla="*/ 2 w 314"/>
                <a:gd name="T5" fmla="*/ 2147483647 h 83"/>
                <a:gd name="T6" fmla="*/ 2 w 314"/>
                <a:gd name="T7" fmla="*/ 2147483647 h 83"/>
                <a:gd name="T8" fmla="*/ 2 w 314"/>
                <a:gd name="T9" fmla="*/ 2147483647 h 83"/>
                <a:gd name="T10" fmla="*/ 2 w 314"/>
                <a:gd name="T11" fmla="*/ 2147483647 h 83"/>
                <a:gd name="T12" fmla="*/ 2 w 314"/>
                <a:gd name="T13" fmla="*/ 2147483647 h 83"/>
                <a:gd name="T14" fmla="*/ 2 w 314"/>
                <a:gd name="T15" fmla="*/ 2147483647 h 83"/>
                <a:gd name="T16" fmla="*/ 2 w 314"/>
                <a:gd name="T17" fmla="*/ 2147483647 h 83"/>
                <a:gd name="T18" fmla="*/ 2 w 314"/>
                <a:gd name="T19" fmla="*/ 2147483647 h 83"/>
                <a:gd name="T20" fmla="*/ 2 w 314"/>
                <a:gd name="T21" fmla="*/ 2147483647 h 83"/>
                <a:gd name="T22" fmla="*/ 2 w 314"/>
                <a:gd name="T23" fmla="*/ 2147483647 h 83"/>
                <a:gd name="T24" fmla="*/ 2 w 314"/>
                <a:gd name="T25" fmla="*/ 2147483647 h 83"/>
                <a:gd name="T26" fmla="*/ 2 w 314"/>
                <a:gd name="T27" fmla="*/ 2147483647 h 83"/>
                <a:gd name="T28" fmla="*/ 2 w 314"/>
                <a:gd name="T29" fmla="*/ 2147483647 h 83"/>
                <a:gd name="T30" fmla="*/ 2 w 314"/>
                <a:gd name="T31" fmla="*/ 2147483647 h 83"/>
                <a:gd name="T32" fmla="*/ 2 w 314"/>
                <a:gd name="T33" fmla="*/ 2147483647 h 83"/>
                <a:gd name="T34" fmla="*/ 2 w 314"/>
                <a:gd name="T35" fmla="*/ 2147483647 h 83"/>
                <a:gd name="T36" fmla="*/ 2 w 314"/>
                <a:gd name="T37" fmla="*/ 2147483647 h 83"/>
                <a:gd name="T38" fmla="*/ 2 w 314"/>
                <a:gd name="T39" fmla="*/ 2147483647 h 83"/>
                <a:gd name="T40" fmla="*/ 2 w 314"/>
                <a:gd name="T41" fmla="*/ 2147483647 h 83"/>
                <a:gd name="T42" fmla="*/ 2 w 314"/>
                <a:gd name="T43" fmla="*/ 2147483647 h 83"/>
                <a:gd name="T44" fmla="*/ 2 w 314"/>
                <a:gd name="T45" fmla="*/ 2147483647 h 83"/>
                <a:gd name="T46" fmla="*/ 2 w 314"/>
                <a:gd name="T47" fmla="*/ 2147483647 h 83"/>
                <a:gd name="T48" fmla="*/ 2 w 314"/>
                <a:gd name="T49" fmla="*/ 2147483647 h 83"/>
                <a:gd name="T50" fmla="*/ 2 w 314"/>
                <a:gd name="T51" fmla="*/ 2147483647 h 83"/>
                <a:gd name="T52" fmla="*/ 2 w 314"/>
                <a:gd name="T53" fmla="*/ 2147483647 h 83"/>
                <a:gd name="T54" fmla="*/ 2 w 314"/>
                <a:gd name="T55" fmla="*/ 2147483647 h 83"/>
                <a:gd name="T56" fmla="*/ 2 w 314"/>
                <a:gd name="T57" fmla="*/ 2147483647 h 83"/>
                <a:gd name="T58" fmla="*/ 2 w 314"/>
                <a:gd name="T59" fmla="*/ 2147483647 h 83"/>
                <a:gd name="T60" fmla="*/ 2 w 314"/>
                <a:gd name="T61" fmla="*/ 2147483647 h 83"/>
                <a:gd name="T62" fmla="*/ 2 w 314"/>
                <a:gd name="T63" fmla="*/ 2147483647 h 83"/>
                <a:gd name="T64" fmla="*/ 2 w 314"/>
                <a:gd name="T65" fmla="*/ 0 h 8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4"/>
                <a:gd name="T100" fmla="*/ 0 h 83"/>
                <a:gd name="T101" fmla="*/ 314 w 314"/>
                <a:gd name="T102" fmla="*/ 83 h 8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4" h="83">
                  <a:moveTo>
                    <a:pt x="0" y="7"/>
                  </a:moveTo>
                  <a:lnTo>
                    <a:pt x="7" y="13"/>
                  </a:lnTo>
                  <a:lnTo>
                    <a:pt x="16" y="18"/>
                  </a:lnTo>
                  <a:lnTo>
                    <a:pt x="25" y="23"/>
                  </a:lnTo>
                  <a:lnTo>
                    <a:pt x="33" y="27"/>
                  </a:lnTo>
                  <a:lnTo>
                    <a:pt x="43" y="32"/>
                  </a:lnTo>
                  <a:lnTo>
                    <a:pt x="52" y="36"/>
                  </a:lnTo>
                  <a:lnTo>
                    <a:pt x="61" y="39"/>
                  </a:lnTo>
                  <a:lnTo>
                    <a:pt x="71" y="43"/>
                  </a:lnTo>
                  <a:lnTo>
                    <a:pt x="80" y="46"/>
                  </a:lnTo>
                  <a:lnTo>
                    <a:pt x="89" y="50"/>
                  </a:lnTo>
                  <a:lnTo>
                    <a:pt x="99" y="53"/>
                  </a:lnTo>
                  <a:lnTo>
                    <a:pt x="109" y="56"/>
                  </a:lnTo>
                  <a:lnTo>
                    <a:pt x="120" y="59"/>
                  </a:lnTo>
                  <a:lnTo>
                    <a:pt x="130" y="61"/>
                  </a:lnTo>
                  <a:lnTo>
                    <a:pt x="140" y="64"/>
                  </a:lnTo>
                  <a:lnTo>
                    <a:pt x="150" y="66"/>
                  </a:lnTo>
                  <a:lnTo>
                    <a:pt x="160" y="68"/>
                  </a:lnTo>
                  <a:lnTo>
                    <a:pt x="170" y="70"/>
                  </a:lnTo>
                  <a:lnTo>
                    <a:pt x="181" y="72"/>
                  </a:lnTo>
                  <a:lnTo>
                    <a:pt x="190" y="74"/>
                  </a:lnTo>
                  <a:lnTo>
                    <a:pt x="201" y="75"/>
                  </a:lnTo>
                  <a:lnTo>
                    <a:pt x="212" y="76"/>
                  </a:lnTo>
                  <a:lnTo>
                    <a:pt x="222" y="78"/>
                  </a:lnTo>
                  <a:lnTo>
                    <a:pt x="233" y="79"/>
                  </a:lnTo>
                  <a:lnTo>
                    <a:pt x="242" y="79"/>
                  </a:lnTo>
                  <a:lnTo>
                    <a:pt x="252" y="80"/>
                  </a:lnTo>
                  <a:lnTo>
                    <a:pt x="262" y="81"/>
                  </a:lnTo>
                  <a:lnTo>
                    <a:pt x="272" y="81"/>
                  </a:lnTo>
                  <a:lnTo>
                    <a:pt x="283" y="82"/>
                  </a:lnTo>
                  <a:lnTo>
                    <a:pt x="292" y="82"/>
                  </a:lnTo>
                  <a:lnTo>
                    <a:pt x="302" y="82"/>
                  </a:lnTo>
                  <a:lnTo>
                    <a:pt x="313" y="82"/>
                  </a:lnTo>
                  <a:lnTo>
                    <a:pt x="313" y="72"/>
                  </a:lnTo>
                  <a:lnTo>
                    <a:pt x="302" y="72"/>
                  </a:lnTo>
                  <a:lnTo>
                    <a:pt x="292" y="72"/>
                  </a:lnTo>
                  <a:lnTo>
                    <a:pt x="283" y="72"/>
                  </a:lnTo>
                  <a:lnTo>
                    <a:pt x="273" y="71"/>
                  </a:lnTo>
                  <a:lnTo>
                    <a:pt x="263" y="70"/>
                  </a:lnTo>
                  <a:lnTo>
                    <a:pt x="253" y="70"/>
                  </a:lnTo>
                  <a:lnTo>
                    <a:pt x="243" y="69"/>
                  </a:lnTo>
                  <a:lnTo>
                    <a:pt x="233" y="69"/>
                  </a:lnTo>
                  <a:lnTo>
                    <a:pt x="224" y="68"/>
                  </a:lnTo>
                  <a:lnTo>
                    <a:pt x="214" y="66"/>
                  </a:lnTo>
                  <a:lnTo>
                    <a:pt x="203" y="65"/>
                  </a:lnTo>
                  <a:lnTo>
                    <a:pt x="192" y="64"/>
                  </a:lnTo>
                  <a:lnTo>
                    <a:pt x="182" y="62"/>
                  </a:lnTo>
                  <a:lnTo>
                    <a:pt x="173" y="60"/>
                  </a:lnTo>
                  <a:lnTo>
                    <a:pt x="163" y="59"/>
                  </a:lnTo>
                  <a:lnTo>
                    <a:pt x="153" y="56"/>
                  </a:lnTo>
                  <a:lnTo>
                    <a:pt x="143" y="54"/>
                  </a:lnTo>
                  <a:lnTo>
                    <a:pt x="133" y="52"/>
                  </a:lnTo>
                  <a:lnTo>
                    <a:pt x="123" y="49"/>
                  </a:lnTo>
                  <a:lnTo>
                    <a:pt x="114" y="47"/>
                  </a:lnTo>
                  <a:lnTo>
                    <a:pt x="104" y="44"/>
                  </a:lnTo>
                  <a:lnTo>
                    <a:pt x="95" y="41"/>
                  </a:lnTo>
                  <a:lnTo>
                    <a:pt x="85" y="38"/>
                  </a:lnTo>
                  <a:lnTo>
                    <a:pt x="76" y="34"/>
                  </a:lnTo>
                  <a:lnTo>
                    <a:pt x="67" y="31"/>
                  </a:lnTo>
                  <a:lnTo>
                    <a:pt x="58" y="27"/>
                  </a:lnTo>
                  <a:lnTo>
                    <a:pt x="49" y="23"/>
                  </a:lnTo>
                  <a:lnTo>
                    <a:pt x="40" y="18"/>
                  </a:lnTo>
                  <a:lnTo>
                    <a:pt x="31" y="14"/>
                  </a:lnTo>
                  <a:lnTo>
                    <a:pt x="23" y="9"/>
                  </a:lnTo>
                  <a:lnTo>
                    <a:pt x="15" y="4"/>
                  </a:lnTo>
                  <a:lnTo>
                    <a:pt x="7" y="0"/>
                  </a:lnTo>
                  <a:lnTo>
                    <a:pt x="0" y="7"/>
                  </a:lnTo>
                </a:path>
              </a:pathLst>
            </a:custGeom>
            <a:solidFill>
              <a:schemeClr val="tx1"/>
            </a:solidFill>
            <a:ln w="12700" cap="rnd">
              <a:solidFill>
                <a:schemeClr val="bg2"/>
              </a:solidFill>
              <a:round/>
              <a:headEnd/>
              <a:tailEnd/>
            </a:ln>
          </p:spPr>
          <p:txBody>
            <a:bodyPr/>
            <a:lstStyle/>
            <a:p>
              <a:endParaRPr lang="en-US"/>
            </a:p>
          </p:txBody>
        </p:sp>
        <p:sp>
          <p:nvSpPr>
            <p:cNvPr id="53511" name="Freeform 249"/>
            <p:cNvSpPr>
              <a:spLocks/>
            </p:cNvSpPr>
            <p:nvPr/>
          </p:nvSpPr>
          <p:spPr bwMode="gray">
            <a:xfrm>
              <a:off x="2440" y="3329"/>
              <a:ext cx="87" cy="60"/>
            </a:xfrm>
            <a:custGeom>
              <a:avLst/>
              <a:gdLst>
                <a:gd name="T0" fmla="*/ 0 w 86"/>
                <a:gd name="T1" fmla="*/ 0 h 66"/>
                <a:gd name="T2" fmla="*/ 35 w 86"/>
                <a:gd name="T3" fmla="*/ 5 h 66"/>
                <a:gd name="T4" fmla="*/ 139 w 86"/>
                <a:gd name="T5" fmla="*/ 5 h 66"/>
                <a:gd name="T6" fmla="*/ 0 w 86"/>
                <a:gd name="T7" fmla="*/ 0 h 66"/>
                <a:gd name="T8" fmla="*/ 0 60000 65536"/>
                <a:gd name="T9" fmla="*/ 0 60000 65536"/>
                <a:gd name="T10" fmla="*/ 0 60000 65536"/>
                <a:gd name="T11" fmla="*/ 0 60000 65536"/>
                <a:gd name="T12" fmla="*/ 0 w 86"/>
                <a:gd name="T13" fmla="*/ 0 h 66"/>
                <a:gd name="T14" fmla="*/ 86 w 86"/>
                <a:gd name="T15" fmla="*/ 66 h 66"/>
              </a:gdLst>
              <a:ahLst/>
              <a:cxnLst>
                <a:cxn ang="T8">
                  <a:pos x="T0" y="T1"/>
                </a:cxn>
                <a:cxn ang="T9">
                  <a:pos x="T2" y="T3"/>
                </a:cxn>
                <a:cxn ang="T10">
                  <a:pos x="T4" y="T5"/>
                </a:cxn>
                <a:cxn ang="T11">
                  <a:pos x="T6" y="T7"/>
                </a:cxn>
              </a:cxnLst>
              <a:rect l="T12" t="T13" r="T14" b="T15"/>
              <a:pathLst>
                <a:path w="86" h="66">
                  <a:moveTo>
                    <a:pt x="0" y="0"/>
                  </a:moveTo>
                  <a:lnTo>
                    <a:pt x="35" y="65"/>
                  </a:lnTo>
                  <a:lnTo>
                    <a:pt x="85" y="15"/>
                  </a:lnTo>
                  <a:lnTo>
                    <a:pt x="0" y="0"/>
                  </a:lnTo>
                </a:path>
              </a:pathLst>
            </a:custGeom>
            <a:solidFill>
              <a:srgbClr val="FFFFFF"/>
            </a:solidFill>
            <a:ln w="12700" cap="rnd">
              <a:solidFill>
                <a:schemeClr val="bg2"/>
              </a:solidFill>
              <a:round/>
              <a:headEnd/>
              <a:tailEnd/>
            </a:ln>
          </p:spPr>
          <p:txBody>
            <a:bodyPr/>
            <a:lstStyle/>
            <a:p>
              <a:endParaRPr lang="en-US"/>
            </a:p>
          </p:txBody>
        </p:sp>
      </p:grpSp>
      <p:sp>
        <p:nvSpPr>
          <p:cNvPr id="53482" name="Rectangle 250"/>
          <p:cNvSpPr>
            <a:spLocks noChangeArrowheads="1"/>
          </p:cNvSpPr>
          <p:nvPr/>
        </p:nvSpPr>
        <p:spPr bwMode="gray">
          <a:xfrm>
            <a:off x="5057775" y="3638961"/>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3" name="Rectangle 251"/>
          <p:cNvSpPr>
            <a:spLocks noChangeArrowheads="1"/>
          </p:cNvSpPr>
          <p:nvPr/>
        </p:nvSpPr>
        <p:spPr bwMode="gray">
          <a:xfrm rot="1500000">
            <a:off x="4930465" y="4445410"/>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4" name="Rectangle 252"/>
          <p:cNvSpPr>
            <a:spLocks noChangeArrowheads="1"/>
          </p:cNvSpPr>
          <p:nvPr/>
        </p:nvSpPr>
        <p:spPr bwMode="gray">
          <a:xfrm rot="2040000">
            <a:off x="4549465" y="4854985"/>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5" name="Rectangle 253"/>
          <p:cNvSpPr>
            <a:spLocks noChangeArrowheads="1"/>
          </p:cNvSpPr>
          <p:nvPr/>
        </p:nvSpPr>
        <p:spPr bwMode="gray">
          <a:xfrm rot="-960000">
            <a:off x="5292414" y="4639085"/>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6" name="Rectangle 254"/>
          <p:cNvSpPr>
            <a:spLocks noChangeArrowheads="1"/>
          </p:cNvSpPr>
          <p:nvPr/>
        </p:nvSpPr>
        <p:spPr bwMode="gray">
          <a:xfrm>
            <a:off x="5329238" y="5129624"/>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7" name="Rectangle 255"/>
          <p:cNvSpPr>
            <a:spLocks noChangeArrowheads="1"/>
          </p:cNvSpPr>
          <p:nvPr/>
        </p:nvSpPr>
        <p:spPr bwMode="gray">
          <a:xfrm rot="-2460000">
            <a:off x="5254314" y="3948524"/>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8" name="Rectangle 256"/>
          <p:cNvSpPr>
            <a:spLocks noChangeArrowheads="1"/>
          </p:cNvSpPr>
          <p:nvPr/>
        </p:nvSpPr>
        <p:spPr bwMode="gray">
          <a:xfrm rot="-4320000">
            <a:off x="5705166" y="4230304"/>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9" name="Rectangle 257"/>
          <p:cNvSpPr>
            <a:spLocks noChangeArrowheads="1"/>
          </p:cNvSpPr>
          <p:nvPr/>
        </p:nvSpPr>
        <p:spPr bwMode="gray">
          <a:xfrm rot="-600000">
            <a:off x="4971469" y="34168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0" name="Rectangle 258"/>
          <p:cNvSpPr>
            <a:spLocks noChangeArrowheads="1"/>
          </p:cNvSpPr>
          <p:nvPr/>
        </p:nvSpPr>
        <p:spPr bwMode="gray">
          <a:xfrm rot="-960000">
            <a:off x="5176256" y="4482051"/>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1" name="Rectangle 259"/>
          <p:cNvSpPr>
            <a:spLocks noChangeArrowheads="1"/>
          </p:cNvSpPr>
          <p:nvPr/>
        </p:nvSpPr>
        <p:spPr bwMode="gray">
          <a:xfrm rot="180000">
            <a:off x="5031793" y="3980400"/>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2" name="Rectangle 260"/>
          <p:cNvSpPr>
            <a:spLocks noChangeArrowheads="1"/>
          </p:cNvSpPr>
          <p:nvPr/>
        </p:nvSpPr>
        <p:spPr bwMode="gray">
          <a:xfrm rot="900000">
            <a:off x="4971469" y="4266151"/>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3" name="Rectangle 261"/>
          <p:cNvSpPr>
            <a:spLocks noChangeArrowheads="1"/>
          </p:cNvSpPr>
          <p:nvPr/>
        </p:nvSpPr>
        <p:spPr bwMode="gray">
          <a:xfrm rot="180000">
            <a:off x="5291349" y="4950363"/>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4" name="Rectangle 262"/>
          <p:cNvSpPr>
            <a:spLocks noChangeArrowheads="1"/>
          </p:cNvSpPr>
          <p:nvPr/>
        </p:nvSpPr>
        <p:spPr bwMode="gray">
          <a:xfrm rot="-4860000">
            <a:off x="5961275" y="43439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5" name="Rectangle 263"/>
          <p:cNvSpPr>
            <a:spLocks noChangeArrowheads="1"/>
          </p:cNvSpPr>
          <p:nvPr/>
        </p:nvSpPr>
        <p:spPr bwMode="gray">
          <a:xfrm rot="-3720000">
            <a:off x="5434225" y="415978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6" name="Rectangle 264"/>
          <p:cNvSpPr>
            <a:spLocks noChangeArrowheads="1"/>
          </p:cNvSpPr>
          <p:nvPr/>
        </p:nvSpPr>
        <p:spPr bwMode="gray">
          <a:xfrm rot="180000">
            <a:off x="5277856" y="5396451"/>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7" name="Rectangle 265"/>
          <p:cNvSpPr>
            <a:spLocks noChangeArrowheads="1"/>
          </p:cNvSpPr>
          <p:nvPr/>
        </p:nvSpPr>
        <p:spPr bwMode="gray">
          <a:xfrm rot="2700000">
            <a:off x="4244666" y="5285992"/>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98" name="Rectangle 266"/>
          <p:cNvSpPr>
            <a:spLocks noChangeArrowheads="1"/>
          </p:cNvSpPr>
          <p:nvPr/>
        </p:nvSpPr>
        <p:spPr bwMode="gray">
          <a:xfrm rot="2640000">
            <a:off x="4728581" y="4704300"/>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9" name="Rectangle 267"/>
          <p:cNvSpPr>
            <a:spLocks noChangeArrowheads="1"/>
          </p:cNvSpPr>
          <p:nvPr/>
        </p:nvSpPr>
        <p:spPr bwMode="gray">
          <a:xfrm rot="1740000">
            <a:off x="4392825" y="51313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500" name="Rectangle 268"/>
          <p:cNvSpPr>
            <a:spLocks noChangeArrowheads="1"/>
          </p:cNvSpPr>
          <p:nvPr/>
        </p:nvSpPr>
        <p:spPr bwMode="gray">
          <a:xfrm rot="4560000">
            <a:off x="4013413" y="54361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1290521" name="Rectangle 281"/>
          <p:cNvSpPr>
            <a:spLocks noChangeArrowheads="1"/>
          </p:cNvSpPr>
          <p:nvPr/>
        </p:nvSpPr>
        <p:spPr bwMode="auto">
          <a:xfrm>
            <a:off x="1714119" y="1127938"/>
            <a:ext cx="1333881" cy="82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1" rIns="90488" bIns="44451">
            <a:spAutoFit/>
          </a:bodyPr>
          <a:lstStyle/>
          <a:p>
            <a:r>
              <a:rPr lang="en-GB" sz="1600" b="1" dirty="0" err="1">
                <a:latin typeface="Helvetica" pitchFamily="34" charset="0"/>
                <a:sym typeface="Symbol" pitchFamily="18" charset="2"/>
              </a:rPr>
              <a:t>Neurotrans</a:t>
            </a:r>
            <a:r>
              <a:rPr lang="en-GB" sz="1600" b="1" dirty="0">
                <a:latin typeface="Helvetica" pitchFamily="34" charset="0"/>
                <a:sym typeface="Symbol" pitchFamily="18" charset="2"/>
              </a:rPr>
              <a:t>-mission dysfunction</a:t>
            </a:r>
            <a:endParaRPr lang="en-US" sz="1600" b="1" dirty="0">
              <a:latin typeface="Helvetica" pitchFamily="34" charset="0"/>
            </a:endParaRPr>
          </a:p>
        </p:txBody>
      </p:sp>
      <p:sp>
        <p:nvSpPr>
          <p:cNvPr id="53503" name="AutoShape 282"/>
          <p:cNvSpPr>
            <a:spLocks noChangeArrowheads="1"/>
          </p:cNvSpPr>
          <p:nvPr/>
        </p:nvSpPr>
        <p:spPr bwMode="auto">
          <a:xfrm rot="70396" flipH="1">
            <a:off x="1830377" y="3347243"/>
            <a:ext cx="914400" cy="163513"/>
          </a:xfrm>
          <a:prstGeom prst="rightArrow">
            <a:avLst>
              <a:gd name="adj1" fmla="val 50000"/>
              <a:gd name="adj2" fmla="val 279663"/>
            </a:avLst>
          </a:prstGeom>
          <a:solidFill>
            <a:schemeClr val="tx1"/>
          </a:solidFill>
          <a:ln w="12700">
            <a:solidFill>
              <a:schemeClr val="tx1"/>
            </a:solidFill>
            <a:miter lim="800000"/>
            <a:headEnd/>
            <a:tailEnd/>
          </a:ln>
        </p:spPr>
        <p:txBody>
          <a:bodyPr wrap="none" anchor="ctr"/>
          <a:lstStyle/>
          <a:p>
            <a:endParaRPr lang="en-US"/>
          </a:p>
        </p:txBody>
      </p:sp>
      <p:sp>
        <p:nvSpPr>
          <p:cNvPr id="1290523" name="Rectangle 283"/>
          <p:cNvSpPr>
            <a:spLocks noChangeArrowheads="1"/>
          </p:cNvSpPr>
          <p:nvPr/>
        </p:nvSpPr>
        <p:spPr bwMode="white">
          <a:xfrm>
            <a:off x="7269158" y="2886128"/>
            <a:ext cx="187484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0" tIns="0" rIns="0" bIns="0" anchor="ctr" anchorCtr="1">
            <a:spAutoFit/>
          </a:bodyPr>
          <a:lstStyle/>
          <a:p>
            <a:pPr algn="ctr"/>
            <a:r>
              <a:rPr lang="en-US" sz="1600" b="1" dirty="0">
                <a:latin typeface="Helvetica" pitchFamily="34" charset="0"/>
              </a:rPr>
              <a:t>Increased renal glucose reabsorption</a:t>
            </a:r>
          </a:p>
        </p:txBody>
      </p:sp>
      <p:sp>
        <p:nvSpPr>
          <p:cNvPr id="1290524" name="Rectangle 284"/>
          <p:cNvSpPr>
            <a:spLocks noChangeArrowheads="1"/>
          </p:cNvSpPr>
          <p:nvPr/>
        </p:nvSpPr>
        <p:spPr bwMode="auto">
          <a:xfrm>
            <a:off x="5194866" y="3023735"/>
            <a:ext cx="1585371" cy="82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p>
            <a:r>
              <a:rPr lang="en-US" sz="1600" b="1" dirty="0">
                <a:latin typeface="Helvetica" pitchFamily="34" charset="0"/>
              </a:rPr>
              <a:t>Decreased </a:t>
            </a:r>
            <a:br>
              <a:rPr lang="en-US" sz="1600" b="1" dirty="0">
                <a:latin typeface="Helvetica" pitchFamily="34" charset="0"/>
              </a:rPr>
            </a:br>
            <a:r>
              <a:rPr lang="en-US" sz="1600" b="1" dirty="0">
                <a:latin typeface="Helvetica" pitchFamily="34" charset="0"/>
              </a:rPr>
              <a:t>incretin effect</a:t>
            </a:r>
            <a:br>
              <a:rPr lang="en-US" sz="1600" b="1" dirty="0">
                <a:latin typeface="Helvetica" pitchFamily="34" charset="0"/>
              </a:rPr>
            </a:br>
            <a:r>
              <a:rPr lang="en-GB" sz="1600" b="1" dirty="0">
                <a:latin typeface="Helvetica" pitchFamily="34" charset="0"/>
                <a:sym typeface="Symbol" pitchFamily="18" charset="2"/>
              </a:rPr>
              <a:t>Gut hormones</a:t>
            </a:r>
            <a:endParaRPr lang="en-US" sz="1600" b="1" dirty="0">
              <a:latin typeface="Helvetica" pitchFamily="34" charset="0"/>
            </a:endParaRPr>
          </a:p>
        </p:txBody>
      </p:sp>
      <p:sp>
        <p:nvSpPr>
          <p:cNvPr id="53506" name="AutoShape 285"/>
          <p:cNvSpPr>
            <a:spLocks noChangeArrowheads="1"/>
          </p:cNvSpPr>
          <p:nvPr/>
        </p:nvSpPr>
        <p:spPr bwMode="auto">
          <a:xfrm rot="12520457">
            <a:off x="8667949" y="2557299"/>
            <a:ext cx="412990" cy="200077"/>
          </a:xfrm>
          <a:prstGeom prst="rightArrow">
            <a:avLst>
              <a:gd name="adj1" fmla="val 50000"/>
              <a:gd name="adj2" fmla="val 103723"/>
            </a:avLst>
          </a:prstGeom>
          <a:solidFill>
            <a:schemeClr val="tx1"/>
          </a:solidFill>
          <a:ln w="12700">
            <a:solidFill>
              <a:schemeClr val="tx1"/>
            </a:solidFill>
            <a:miter lim="800000"/>
            <a:headEnd/>
            <a:tailEnd/>
          </a:ln>
        </p:spPr>
        <p:txBody>
          <a:bodyPr wrap="none" anchor="ctr"/>
          <a:lstStyle/>
          <a:p>
            <a:endParaRPr lang="en-US"/>
          </a:p>
        </p:txBody>
      </p:sp>
      <p:sp>
        <p:nvSpPr>
          <p:cNvPr id="53507" name="AutoShape 286"/>
          <p:cNvSpPr>
            <a:spLocks noChangeArrowheads="1"/>
          </p:cNvSpPr>
          <p:nvPr/>
        </p:nvSpPr>
        <p:spPr bwMode="auto">
          <a:xfrm rot="-9630385">
            <a:off x="6804867" y="5072641"/>
            <a:ext cx="844551" cy="195263"/>
          </a:xfrm>
          <a:prstGeom prst="rightArrow">
            <a:avLst>
              <a:gd name="adj1" fmla="val 50000"/>
              <a:gd name="adj2" fmla="val 216300"/>
            </a:avLst>
          </a:prstGeom>
          <a:solidFill>
            <a:schemeClr val="tx1"/>
          </a:solidFill>
          <a:ln w="12700">
            <a:solidFill>
              <a:schemeClr val="tx1"/>
            </a:solidFill>
            <a:miter lim="800000"/>
            <a:headEnd/>
            <a:tailEnd/>
          </a:ln>
        </p:spPr>
        <p:txBody>
          <a:bodyPr wrap="none" anchor="ctr"/>
          <a:lstStyle/>
          <a:p>
            <a:endParaRPr lang="en-US"/>
          </a:p>
        </p:txBody>
      </p:sp>
      <p:sp>
        <p:nvSpPr>
          <p:cNvPr id="53508" name="AutoShape 287"/>
          <p:cNvSpPr>
            <a:spLocks noChangeArrowheads="1"/>
          </p:cNvSpPr>
          <p:nvPr/>
        </p:nvSpPr>
        <p:spPr bwMode="auto">
          <a:xfrm rot="11330193">
            <a:off x="1762753" y="1919219"/>
            <a:ext cx="691487" cy="185615"/>
          </a:xfrm>
          <a:prstGeom prst="rightArrow">
            <a:avLst>
              <a:gd name="adj1" fmla="val 50000"/>
              <a:gd name="adj2" fmla="val 216300"/>
            </a:avLst>
          </a:prstGeom>
          <a:solidFill>
            <a:schemeClr val="tx1"/>
          </a:solidFill>
          <a:ln w="12700">
            <a:solidFill>
              <a:schemeClr val="tx1"/>
            </a:solidFill>
            <a:miter lim="800000"/>
            <a:headEnd/>
            <a:tailEnd/>
          </a:ln>
        </p:spPr>
        <p:txBody>
          <a:bodyPr wrap="none" anchor="ctr"/>
          <a:lstStyle/>
          <a:p>
            <a:endParaRPr lang="en-US" dirty="0"/>
          </a:p>
        </p:txBody>
      </p:sp>
      <p:pic>
        <p:nvPicPr>
          <p:cNvPr id="5" name="Picture 4">
            <a:extLst>
              <a:ext uri="{FF2B5EF4-FFF2-40B4-BE49-F238E27FC236}">
                <a16:creationId xmlns:a16="http://schemas.microsoft.com/office/drawing/2014/main" id="{4E9749CF-F8D1-07F7-747A-8CCFFCB9921E}"/>
              </a:ext>
            </a:extLst>
          </p:cNvPr>
          <p:cNvPicPr>
            <a:picLocks noChangeAspect="1"/>
          </p:cNvPicPr>
          <p:nvPr/>
        </p:nvPicPr>
        <p:blipFill>
          <a:blip r:embed="rId12"/>
          <a:stretch>
            <a:fillRect/>
          </a:stretch>
        </p:blipFill>
        <p:spPr>
          <a:xfrm>
            <a:off x="7330856" y="1225442"/>
            <a:ext cx="1301271" cy="1658100"/>
          </a:xfrm>
          <a:prstGeom prst="rect">
            <a:avLst/>
          </a:prstGeom>
        </p:spPr>
      </p:pic>
      <p:sp>
        <p:nvSpPr>
          <p:cNvPr id="6" name="Rectangle 222">
            <a:extLst>
              <a:ext uri="{FF2B5EF4-FFF2-40B4-BE49-F238E27FC236}">
                <a16:creationId xmlns:a16="http://schemas.microsoft.com/office/drawing/2014/main" id="{69F3C829-476E-E6E2-85F6-C76D3E0B0759}"/>
              </a:ext>
            </a:extLst>
          </p:cNvPr>
          <p:cNvSpPr>
            <a:spLocks noChangeArrowheads="1"/>
          </p:cNvSpPr>
          <p:nvPr/>
        </p:nvSpPr>
        <p:spPr bwMode="auto">
          <a:xfrm>
            <a:off x="5922963" y="974499"/>
            <a:ext cx="2116198" cy="366769"/>
          </a:xfrm>
          <a:prstGeom prst="rect">
            <a:avLst/>
          </a:prstGeom>
          <a:solidFill>
            <a:schemeClr val="bg1"/>
          </a:solidFill>
          <a:ln>
            <a:noFill/>
          </a:ln>
        </p:spPr>
        <p:txBody>
          <a:bodyPr wrap="square" lIns="90488" tIns="44451" rIns="90488" bIns="44451">
            <a:spAutoFit/>
          </a:bodyPr>
          <a:lstStyle/>
          <a:p>
            <a:r>
              <a:rPr lang="en-US" b="1" dirty="0">
                <a:solidFill>
                  <a:srgbClr val="0070C0"/>
                </a:solidFill>
                <a:latin typeface="Helvetica" pitchFamily="34" charset="0"/>
              </a:rPr>
              <a:t>Hypercortisolism</a:t>
            </a:r>
          </a:p>
        </p:txBody>
      </p:sp>
      <p:sp>
        <p:nvSpPr>
          <p:cNvPr id="7" name="AutoShape 219">
            <a:extLst>
              <a:ext uri="{FF2B5EF4-FFF2-40B4-BE49-F238E27FC236}">
                <a16:creationId xmlns:a16="http://schemas.microsoft.com/office/drawing/2014/main" id="{288EC15D-89CA-A3C5-4A20-F87E2DD13428}"/>
              </a:ext>
            </a:extLst>
          </p:cNvPr>
          <p:cNvSpPr>
            <a:spLocks noChangeArrowheads="1"/>
          </p:cNvSpPr>
          <p:nvPr/>
        </p:nvSpPr>
        <p:spPr bwMode="auto">
          <a:xfrm>
            <a:off x="6699251" y="1281864"/>
            <a:ext cx="524561" cy="270544"/>
          </a:xfrm>
          <a:prstGeom prst="rightArrow">
            <a:avLst>
              <a:gd name="adj1" fmla="val 50000"/>
              <a:gd name="adj2" fmla="val 103723"/>
            </a:avLst>
          </a:prstGeom>
          <a:solidFill>
            <a:schemeClr val="tx1"/>
          </a:solidFill>
          <a:ln w="12700">
            <a:solidFill>
              <a:schemeClr val="tx1"/>
            </a:solidFill>
            <a:miter lim="800000"/>
            <a:headEnd/>
            <a:tailEnd/>
          </a:ln>
        </p:spPr>
        <p:txBody>
          <a:bodyPr wrap="none" anchor="ctr"/>
          <a:lstStyle/>
          <a:p>
            <a:endParaRPr lang="en-US" dirty="0"/>
          </a:p>
        </p:txBody>
      </p:sp>
    </p:spTree>
    <p:custDataLst>
      <p:tags r:id="rId1"/>
    </p:custDataLst>
    <p:extLst>
      <p:ext uri="{BB962C8B-B14F-4D97-AF65-F5344CB8AC3E}">
        <p14:creationId xmlns:p14="http://schemas.microsoft.com/office/powerpoint/2010/main" val="2965603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290458"/>
                                        </p:tgtEl>
                                        <p:attrNameLst>
                                          <p:attrName>style.visibility</p:attrName>
                                        </p:attrNameLst>
                                      </p:cBhvr>
                                      <p:to>
                                        <p:strVal val="visible"/>
                                      </p:to>
                                    </p:set>
                                    <p:anim calcmode="lin" valueType="num">
                                      <p:cBhvr additive="base">
                                        <p:cTn id="7" dur="1000" fill="hold"/>
                                        <p:tgtEl>
                                          <p:spTgt spid="1290458"/>
                                        </p:tgtEl>
                                        <p:attrNameLst>
                                          <p:attrName>ppt_x</p:attrName>
                                        </p:attrNameLst>
                                      </p:cBhvr>
                                      <p:tavLst>
                                        <p:tav tm="0">
                                          <p:val>
                                            <p:strVal val="0-#ppt_w/2"/>
                                          </p:val>
                                        </p:tav>
                                        <p:tav tm="100000">
                                          <p:val>
                                            <p:strVal val="#ppt_x"/>
                                          </p:val>
                                        </p:tav>
                                      </p:tavLst>
                                    </p:anim>
                                    <p:anim calcmode="lin" valueType="num">
                                      <p:cBhvr additive="base">
                                        <p:cTn id="8" dur="1000" fill="hold"/>
                                        <p:tgtEl>
                                          <p:spTgt spid="1290458"/>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1290460"/>
                                        </p:tgtEl>
                                        <p:attrNameLst>
                                          <p:attrName>style.visibility</p:attrName>
                                        </p:attrNameLst>
                                      </p:cBhvr>
                                      <p:to>
                                        <p:strVal val="visible"/>
                                      </p:to>
                                    </p:set>
                                    <p:anim calcmode="lin" valueType="num">
                                      <p:cBhvr additive="base">
                                        <p:cTn id="13" dur="1000" fill="hold"/>
                                        <p:tgtEl>
                                          <p:spTgt spid="1290460"/>
                                        </p:tgtEl>
                                        <p:attrNameLst>
                                          <p:attrName>ppt_x</p:attrName>
                                        </p:attrNameLst>
                                      </p:cBhvr>
                                      <p:tavLst>
                                        <p:tav tm="0">
                                          <p:val>
                                            <p:strVal val="0-#ppt_w/2"/>
                                          </p:val>
                                        </p:tav>
                                        <p:tav tm="100000">
                                          <p:val>
                                            <p:strVal val="#ppt_x"/>
                                          </p:val>
                                        </p:tav>
                                      </p:tavLst>
                                    </p:anim>
                                    <p:anim calcmode="lin" valueType="num">
                                      <p:cBhvr additive="base">
                                        <p:cTn id="14" dur="1000" fill="hold"/>
                                        <p:tgtEl>
                                          <p:spTgt spid="1290460"/>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1290462"/>
                                        </p:tgtEl>
                                        <p:attrNameLst>
                                          <p:attrName>style.visibility</p:attrName>
                                        </p:attrNameLst>
                                      </p:cBhvr>
                                      <p:to>
                                        <p:strVal val="visible"/>
                                      </p:to>
                                    </p:set>
                                    <p:anim calcmode="lin" valueType="num">
                                      <p:cBhvr additive="base">
                                        <p:cTn id="19" dur="2000" fill="hold"/>
                                        <p:tgtEl>
                                          <p:spTgt spid="1290462"/>
                                        </p:tgtEl>
                                        <p:attrNameLst>
                                          <p:attrName>ppt_x</p:attrName>
                                        </p:attrNameLst>
                                      </p:cBhvr>
                                      <p:tavLst>
                                        <p:tav tm="0">
                                          <p:val>
                                            <p:strVal val="0-#ppt_w/2"/>
                                          </p:val>
                                        </p:tav>
                                        <p:tav tm="100000">
                                          <p:val>
                                            <p:strVal val="#ppt_x"/>
                                          </p:val>
                                        </p:tav>
                                      </p:tavLst>
                                    </p:anim>
                                    <p:anim calcmode="lin" valueType="num">
                                      <p:cBhvr additive="base">
                                        <p:cTn id="20" dur="2000" fill="hold"/>
                                        <p:tgtEl>
                                          <p:spTgt spid="1290462"/>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90444"/>
                                        </p:tgtEl>
                                        <p:attrNameLst>
                                          <p:attrName>style.visibility</p:attrName>
                                        </p:attrNameLst>
                                      </p:cBhvr>
                                      <p:to>
                                        <p:strVal val="visible"/>
                                      </p:to>
                                    </p:set>
                                    <p:anim calcmode="lin" valueType="num">
                                      <p:cBhvr additive="base">
                                        <p:cTn id="25" dur="500" fill="hold"/>
                                        <p:tgtEl>
                                          <p:spTgt spid="1290444"/>
                                        </p:tgtEl>
                                        <p:attrNameLst>
                                          <p:attrName>ppt_x</p:attrName>
                                        </p:attrNameLst>
                                      </p:cBhvr>
                                      <p:tavLst>
                                        <p:tav tm="0">
                                          <p:val>
                                            <p:strVal val="#ppt_x"/>
                                          </p:val>
                                        </p:tav>
                                        <p:tav tm="100000">
                                          <p:val>
                                            <p:strVal val="#ppt_x"/>
                                          </p:val>
                                        </p:tav>
                                      </p:tavLst>
                                    </p:anim>
                                    <p:anim calcmode="lin" valueType="num">
                                      <p:cBhvr additive="base">
                                        <p:cTn id="26" dur="500" fill="hold"/>
                                        <p:tgtEl>
                                          <p:spTgt spid="1290444"/>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1290469"/>
                                        </p:tgtEl>
                                        <p:attrNameLst>
                                          <p:attrName>style.visibility</p:attrName>
                                        </p:attrNameLst>
                                      </p:cBhvr>
                                      <p:to>
                                        <p:strVal val="visible"/>
                                      </p:to>
                                    </p:set>
                                    <p:anim calcmode="lin" valueType="num">
                                      <p:cBhvr additive="base">
                                        <p:cTn id="31" dur="2000" fill="hold"/>
                                        <p:tgtEl>
                                          <p:spTgt spid="1290469"/>
                                        </p:tgtEl>
                                        <p:attrNameLst>
                                          <p:attrName>ppt_x</p:attrName>
                                        </p:attrNameLst>
                                      </p:cBhvr>
                                      <p:tavLst>
                                        <p:tav tm="0">
                                          <p:val>
                                            <p:strVal val="0-#ppt_w/2"/>
                                          </p:val>
                                        </p:tav>
                                        <p:tav tm="100000">
                                          <p:val>
                                            <p:strVal val="#ppt_x"/>
                                          </p:val>
                                        </p:tav>
                                      </p:tavLst>
                                    </p:anim>
                                    <p:anim calcmode="lin" valueType="num">
                                      <p:cBhvr additive="base">
                                        <p:cTn id="32" dur="2000" fill="hold"/>
                                        <p:tgtEl>
                                          <p:spTgt spid="1290469"/>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9" fill="hold" grpId="0" nodeType="clickEffect">
                                  <p:stCondLst>
                                    <p:cond delay="0"/>
                                  </p:stCondLst>
                                  <p:childTnLst>
                                    <p:set>
                                      <p:cBhvr>
                                        <p:cTn id="36" dur="1" fill="hold">
                                          <p:stCondLst>
                                            <p:cond delay="0"/>
                                          </p:stCondLst>
                                        </p:cTn>
                                        <p:tgtEl>
                                          <p:spTgt spid="1290524"/>
                                        </p:tgtEl>
                                        <p:attrNameLst>
                                          <p:attrName>style.visibility</p:attrName>
                                        </p:attrNameLst>
                                      </p:cBhvr>
                                      <p:to>
                                        <p:strVal val="visible"/>
                                      </p:to>
                                    </p:set>
                                    <p:anim calcmode="lin" valueType="num">
                                      <p:cBhvr additive="base">
                                        <p:cTn id="37" dur="1000" fill="hold"/>
                                        <p:tgtEl>
                                          <p:spTgt spid="1290524"/>
                                        </p:tgtEl>
                                        <p:attrNameLst>
                                          <p:attrName>ppt_x</p:attrName>
                                        </p:attrNameLst>
                                      </p:cBhvr>
                                      <p:tavLst>
                                        <p:tav tm="0">
                                          <p:val>
                                            <p:strVal val="0-#ppt_w/2"/>
                                          </p:val>
                                        </p:tav>
                                        <p:tav tm="100000">
                                          <p:val>
                                            <p:strVal val="#ppt_x"/>
                                          </p:val>
                                        </p:tav>
                                      </p:tavLst>
                                    </p:anim>
                                    <p:anim calcmode="lin" valueType="num">
                                      <p:cBhvr additive="base">
                                        <p:cTn id="38" dur="1000" fill="hold"/>
                                        <p:tgtEl>
                                          <p:spTgt spid="1290524"/>
                                        </p:tgtEl>
                                        <p:attrNameLst>
                                          <p:attrName>ppt_y</p:attrName>
                                        </p:attrNameLst>
                                      </p:cBhvr>
                                      <p:tavLst>
                                        <p:tav tm="0">
                                          <p:val>
                                            <p:strVal val="0-#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90521"/>
                                        </p:tgtEl>
                                        <p:attrNameLst>
                                          <p:attrName>style.visibility</p:attrName>
                                        </p:attrNameLst>
                                      </p:cBhvr>
                                      <p:to>
                                        <p:strVal val="visible"/>
                                      </p:to>
                                    </p:set>
                                    <p:anim calcmode="lin" valueType="num">
                                      <p:cBhvr additive="base">
                                        <p:cTn id="43" dur="500" fill="hold"/>
                                        <p:tgtEl>
                                          <p:spTgt spid="1290521"/>
                                        </p:tgtEl>
                                        <p:attrNameLst>
                                          <p:attrName>ppt_x</p:attrName>
                                        </p:attrNameLst>
                                      </p:cBhvr>
                                      <p:tavLst>
                                        <p:tav tm="0">
                                          <p:val>
                                            <p:strVal val="#ppt_x"/>
                                          </p:val>
                                        </p:tav>
                                        <p:tav tm="100000">
                                          <p:val>
                                            <p:strVal val="#ppt_x"/>
                                          </p:val>
                                        </p:tav>
                                      </p:tavLst>
                                    </p:anim>
                                    <p:anim calcmode="lin" valueType="num">
                                      <p:cBhvr additive="base">
                                        <p:cTn id="44" dur="500" fill="hold"/>
                                        <p:tgtEl>
                                          <p:spTgt spid="1290521"/>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90523"/>
                                        </p:tgtEl>
                                        <p:attrNameLst>
                                          <p:attrName>style.visibility</p:attrName>
                                        </p:attrNameLst>
                                      </p:cBhvr>
                                      <p:to>
                                        <p:strVal val="visible"/>
                                      </p:to>
                                    </p:set>
                                    <p:anim calcmode="lin" valueType="num">
                                      <p:cBhvr additive="base">
                                        <p:cTn id="49" dur="500" fill="hold"/>
                                        <p:tgtEl>
                                          <p:spTgt spid="1290523"/>
                                        </p:tgtEl>
                                        <p:attrNameLst>
                                          <p:attrName>ppt_x</p:attrName>
                                        </p:attrNameLst>
                                      </p:cBhvr>
                                      <p:tavLst>
                                        <p:tav tm="0">
                                          <p:val>
                                            <p:strVal val="#ppt_x"/>
                                          </p:val>
                                        </p:tav>
                                        <p:tav tm="100000">
                                          <p:val>
                                            <p:strVal val="#ppt_x"/>
                                          </p:val>
                                        </p:tav>
                                      </p:tavLst>
                                    </p:anim>
                                    <p:anim calcmode="lin" valueType="num">
                                      <p:cBhvr additive="base">
                                        <p:cTn id="50" dur="500" fill="hold"/>
                                        <p:tgtEl>
                                          <p:spTgt spid="129052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12"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additive="base">
                                        <p:cTn id="55" dur="2000" fill="hold"/>
                                        <p:tgtEl>
                                          <p:spTgt spid="6"/>
                                        </p:tgtEl>
                                        <p:attrNameLst>
                                          <p:attrName>ppt_x</p:attrName>
                                        </p:attrNameLst>
                                      </p:cBhvr>
                                      <p:tavLst>
                                        <p:tav tm="0">
                                          <p:val>
                                            <p:strVal val="0-#ppt_w/2"/>
                                          </p:val>
                                        </p:tav>
                                        <p:tav tm="100000">
                                          <p:val>
                                            <p:strVal val="#ppt_x"/>
                                          </p:val>
                                        </p:tav>
                                      </p:tavLst>
                                    </p:anim>
                                    <p:anim calcmode="lin" valueType="num">
                                      <p:cBhvr additive="base">
                                        <p:cTn id="56" dur="2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57" fill="hold" display="0">
                  <p:stCondLst>
                    <p:cond delay="indefinite"/>
                  </p:stCondLst>
                  <p:endCondLst>
                    <p:cond evt="onNext" delay="0">
                      <p:tgtEl>
                        <p:sldTgt/>
                      </p:tgtEl>
                    </p:cond>
                    <p:cond evt="onPrev" delay="0">
                      <p:tgtEl>
                        <p:sldTgt/>
                      </p:tgtEl>
                    </p:cond>
                  </p:endCondLst>
                </p:cTn>
                <p:tgtEl>
                  <p:spTgt spid="1290519"/>
                </p:tgtEl>
              </p:cMediaNode>
            </p:video>
          </p:childTnLst>
        </p:cTn>
      </p:par>
    </p:tnLst>
    <p:bldLst>
      <p:bldP spid="1290444" grpId="0"/>
      <p:bldP spid="1290458" grpId="0"/>
      <p:bldP spid="1290460" grpId="0"/>
      <p:bldP spid="1290462" grpId="0"/>
      <p:bldP spid="1290469" grpId="0"/>
      <p:bldP spid="1290521" grpId="0"/>
      <p:bldP spid="1290523" grpId="0"/>
      <p:bldP spid="1290524" grpId="0"/>
      <p:bldP spid="6"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Poll Question 7</a:t>
            </a:r>
          </a:p>
        </p:txBody>
      </p:sp>
      <p:sp>
        <p:nvSpPr>
          <p:cNvPr id="3" name="Content Placeholder 2"/>
          <p:cNvSpPr>
            <a:spLocks noGrp="1"/>
          </p:cNvSpPr>
          <p:nvPr>
            <p:ph sz="quarter" idx="1"/>
          </p:nvPr>
        </p:nvSpPr>
        <p:spPr>
          <a:xfrm>
            <a:off x="457200" y="1219200"/>
            <a:ext cx="8229600" cy="5486400"/>
          </a:xfrm>
        </p:spPr>
        <p:txBody>
          <a:bodyPr>
            <a:normAutofit fontScale="92500"/>
          </a:bodyPr>
          <a:lstStyle/>
          <a:p>
            <a:pPr marL="0" marR="0">
              <a:lnSpc>
                <a:spcPct val="110000"/>
              </a:lnSpc>
              <a:spcBef>
                <a:spcPts val="0"/>
              </a:spcBef>
              <a:spcAft>
                <a:spcPts val="0"/>
              </a:spcAft>
            </a:pPr>
            <a:r>
              <a:rPr lang="en-US" sz="2800" dirty="0">
                <a:effectLst/>
                <a:latin typeface="Calibri" panose="020F0502020204030204" pitchFamily="34" charset="0"/>
                <a:ea typeface="Calibri" panose="020F0502020204030204" pitchFamily="34" charset="0"/>
              </a:rPr>
              <a:t>JR, a 67-year-old with type 2 diabetes for 7 years, with an A1C of 9.7% was started on empagliflozin 10mg two weeks ago. Other labs include a GFR of 49 and a UACR of 34 mg/g.  </a:t>
            </a:r>
            <a:r>
              <a:rPr lang="en-US" sz="2800" dirty="0">
                <a:ea typeface="Calibri" panose="020F0502020204030204" pitchFamily="34" charset="0"/>
              </a:rPr>
              <a:t>Also takes glargine 12 units </a:t>
            </a:r>
            <a:r>
              <a:rPr lang="en-US" sz="2800" dirty="0">
                <a:effectLst/>
                <a:latin typeface="Calibri" panose="020F0502020204030204" pitchFamily="34" charset="0"/>
                <a:ea typeface="Calibri" panose="020F0502020204030204" pitchFamily="34" charset="0"/>
              </a:rPr>
              <a:t>and pioglitazone. JR drinks a few beers at night. </a:t>
            </a:r>
            <a:r>
              <a:rPr lang="en-US" sz="2800" dirty="0">
                <a:ea typeface="Calibri" panose="020F0502020204030204" pitchFamily="34" charset="0"/>
              </a:rPr>
              <a:t>P</a:t>
            </a:r>
            <a:r>
              <a:rPr lang="en-US" sz="2800" dirty="0">
                <a:effectLst/>
                <a:latin typeface="Calibri" panose="020F0502020204030204" pitchFamily="34" charset="0"/>
                <a:ea typeface="Calibri" panose="020F0502020204030204" pitchFamily="34" charset="0"/>
              </a:rPr>
              <a:t>artner calls you in a panic and says JR is admitted to the hospital in DKA.  What is the most likely explanation?</a:t>
            </a:r>
          </a:p>
          <a:p>
            <a:pPr marL="0" marR="0" indent="0">
              <a:lnSpc>
                <a:spcPct val="110000"/>
              </a:lnSpc>
              <a:spcBef>
                <a:spcPts val="0"/>
              </a:spcBef>
              <a:spcAft>
                <a:spcPts val="0"/>
              </a:spcAft>
              <a:buNone/>
            </a:pPr>
            <a:r>
              <a:rPr lang="en-US" sz="2800" dirty="0">
                <a:effectLst/>
                <a:latin typeface="Calibri" panose="020F0502020204030204" pitchFamily="34" charset="0"/>
                <a:ea typeface="Calibri" panose="020F0502020204030204" pitchFamily="34" charset="0"/>
              </a:rPr>
              <a:t> </a:t>
            </a:r>
          </a:p>
          <a:p>
            <a:pPr marL="342900" marR="0" lvl="0" indent="-342900">
              <a:lnSpc>
                <a:spcPct val="110000"/>
              </a:lnSpc>
              <a:spcBef>
                <a:spcPts val="0"/>
              </a:spcBef>
              <a:spcAft>
                <a:spcPts val="0"/>
              </a:spcAft>
              <a:buFont typeface="+mj-lt"/>
              <a:buAutoNum type="alphaUcPeriod"/>
            </a:pPr>
            <a:r>
              <a:rPr lang="en-US" sz="2800" dirty="0">
                <a:effectLst/>
                <a:latin typeface="Calibri" panose="020F0502020204030204" pitchFamily="34" charset="0"/>
                <a:ea typeface="Times New Roman" panose="02020603050405020304" pitchFamily="18" charset="0"/>
              </a:rPr>
              <a:t>Excess alcohol intake leading to starvation ketosis</a:t>
            </a:r>
            <a:endParaRPr lang="en-US" sz="2800" dirty="0">
              <a:effectLst/>
              <a:latin typeface="Calibri" panose="020F0502020204030204" pitchFamily="34" charset="0"/>
              <a:ea typeface="Calibri" panose="020F0502020204030204" pitchFamily="34" charset="0"/>
            </a:endParaRPr>
          </a:p>
          <a:p>
            <a:pPr marL="342900" marR="0" lvl="0" indent="-342900">
              <a:lnSpc>
                <a:spcPct val="110000"/>
              </a:lnSpc>
              <a:spcBef>
                <a:spcPts val="0"/>
              </a:spcBef>
              <a:spcAft>
                <a:spcPts val="0"/>
              </a:spcAft>
              <a:buFont typeface="+mj-lt"/>
              <a:buAutoNum type="alphaUcPeriod"/>
            </a:pPr>
            <a:r>
              <a:rPr lang="en-US" sz="2800" dirty="0">
                <a:effectLst/>
                <a:latin typeface="Calibri" panose="020F0502020204030204" pitchFamily="34" charset="0"/>
                <a:ea typeface="Times New Roman" panose="02020603050405020304" pitchFamily="18" charset="0"/>
              </a:rPr>
              <a:t>Potential side effect of SGLT-2 Inhibitors</a:t>
            </a:r>
            <a:endParaRPr lang="en-US" sz="2800" dirty="0">
              <a:effectLst/>
              <a:latin typeface="Calibri" panose="020F0502020204030204" pitchFamily="34" charset="0"/>
              <a:ea typeface="Calibri" panose="020F0502020204030204" pitchFamily="34" charset="0"/>
            </a:endParaRPr>
          </a:p>
          <a:p>
            <a:pPr marL="342900" marR="0" lvl="0" indent="-342900">
              <a:lnSpc>
                <a:spcPct val="110000"/>
              </a:lnSpc>
              <a:spcBef>
                <a:spcPts val="0"/>
              </a:spcBef>
              <a:spcAft>
                <a:spcPts val="0"/>
              </a:spcAft>
              <a:buFont typeface="+mj-lt"/>
              <a:buAutoNum type="alphaUcPeriod"/>
            </a:pPr>
            <a:r>
              <a:rPr lang="en-US" sz="2800" dirty="0">
                <a:effectLst/>
                <a:latin typeface="Calibri" panose="020F0502020204030204" pitchFamily="34" charset="0"/>
                <a:ea typeface="Times New Roman" panose="02020603050405020304" pitchFamily="18" charset="0"/>
              </a:rPr>
              <a:t>Low GFR and elevated UACR increase hyperglycemic risk</a:t>
            </a:r>
            <a:endParaRPr lang="en-US" sz="2800" dirty="0">
              <a:effectLst/>
              <a:latin typeface="Calibri" panose="020F0502020204030204" pitchFamily="34" charset="0"/>
              <a:ea typeface="Calibri" panose="020F0502020204030204" pitchFamily="34" charset="0"/>
            </a:endParaRPr>
          </a:p>
          <a:p>
            <a:pPr marL="342900" marR="0" lvl="0" indent="-342900">
              <a:lnSpc>
                <a:spcPct val="110000"/>
              </a:lnSpc>
              <a:spcBef>
                <a:spcPts val="0"/>
              </a:spcBef>
              <a:spcAft>
                <a:spcPts val="0"/>
              </a:spcAft>
              <a:buFont typeface="+mj-lt"/>
              <a:buAutoNum type="alphaUcPeriod"/>
            </a:pPr>
            <a:r>
              <a:rPr lang="en-US" sz="2800" dirty="0">
                <a:effectLst/>
                <a:latin typeface="Calibri" panose="020F0502020204030204" pitchFamily="34" charset="0"/>
                <a:ea typeface="Times New Roman" panose="02020603050405020304" pitchFamily="18" charset="0"/>
              </a:rPr>
              <a:t>JR is misdiagnosed and likely has type 1 diabetes</a:t>
            </a:r>
            <a:endParaRPr lang="en-US" sz="2800" dirty="0">
              <a:effectLst/>
              <a:latin typeface="Calibri" panose="020F0502020204030204" pitchFamily="34" charset="0"/>
              <a:ea typeface="Calibri" panose="020F0502020204030204" pitchFamily="34" charset="0"/>
            </a:endParaRPr>
          </a:p>
          <a:p>
            <a:endParaRPr lang="en-US" dirty="0"/>
          </a:p>
        </p:txBody>
      </p:sp>
      <p:pic>
        <p:nvPicPr>
          <p:cNvPr id="4" name="Picture 3"/>
          <p:cNvPicPr>
            <a:picLocks noChangeAspect="1"/>
          </p:cNvPicPr>
          <p:nvPr/>
        </p:nvPicPr>
        <p:blipFill>
          <a:blip r:embed="rId3"/>
          <a:stretch>
            <a:fillRect/>
          </a:stretch>
        </p:blipFill>
        <p:spPr>
          <a:xfrm>
            <a:off x="7959020" y="4495800"/>
            <a:ext cx="727779" cy="1077722"/>
          </a:xfrm>
          <a:prstGeom prst="rect">
            <a:avLst/>
          </a:prstGeom>
        </p:spPr>
      </p:pic>
      <p:sp>
        <p:nvSpPr>
          <p:cNvPr id="5" name="Oval 4">
            <a:extLst>
              <a:ext uri="{FF2B5EF4-FFF2-40B4-BE49-F238E27FC236}">
                <a16:creationId xmlns:a16="http://schemas.microsoft.com/office/drawing/2014/main" id="{76CF3622-58B7-1B91-F3B0-DDC070661BD6}"/>
              </a:ext>
            </a:extLst>
          </p:cNvPr>
          <p:cNvSpPr/>
          <p:nvPr/>
        </p:nvSpPr>
        <p:spPr>
          <a:xfrm>
            <a:off x="381000" y="5105400"/>
            <a:ext cx="6210300" cy="635000"/>
          </a:xfrm>
          <a:prstGeom prst="ellipse">
            <a:avLst/>
          </a:prstGeom>
          <a:noFill/>
          <a:ln w="28575">
            <a:solidFill>
              <a:srgbClr val="7030A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Tree>
    <p:custDataLst>
      <p:tags r:id="rId1"/>
    </p:custDataLst>
    <p:extLst>
      <p:ext uri="{BB962C8B-B14F-4D97-AF65-F5344CB8AC3E}">
        <p14:creationId xmlns:p14="http://schemas.microsoft.com/office/powerpoint/2010/main" val="3283193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SGLT-2 Inhibitors – DKA Warning</a:t>
            </a:r>
          </a:p>
        </p:txBody>
      </p:sp>
      <p:sp>
        <p:nvSpPr>
          <p:cNvPr id="4" name="TextBox 3">
            <a:extLst>
              <a:ext uri="{FF2B5EF4-FFF2-40B4-BE49-F238E27FC236}">
                <a16:creationId xmlns:a16="http://schemas.microsoft.com/office/drawing/2014/main" id="{79E69A97-349F-8B43-CA25-5479C52270CE}"/>
              </a:ext>
            </a:extLst>
          </p:cNvPr>
          <p:cNvSpPr txBox="1"/>
          <p:nvPr/>
        </p:nvSpPr>
        <p:spPr>
          <a:xfrm>
            <a:off x="304800" y="4852532"/>
            <a:ext cx="8534400" cy="1938992"/>
          </a:xfrm>
          <a:prstGeom prst="rect">
            <a:avLst/>
          </a:prstGeom>
          <a:noFill/>
        </p:spPr>
        <p:txBody>
          <a:bodyPr wrap="square" rtlCol="0">
            <a:spAutoFit/>
          </a:bodyPr>
          <a:lstStyle/>
          <a:p>
            <a:r>
              <a:rPr lang="en-US" sz="2400" dirty="0">
                <a:solidFill>
                  <a:srgbClr val="C00000"/>
                </a:solidFill>
                <a:latin typeface="Calibri" panose="020F0502020204030204" pitchFamily="34" charset="0"/>
                <a:cs typeface="Calibri" panose="020F0502020204030204" pitchFamily="34" charset="0"/>
              </a:rPr>
              <a:t>FDA Warning of DKA – Not approved for Type 1 (but used off-label)  ~ increases risk of EDKA by 4-6%</a:t>
            </a:r>
          </a:p>
          <a:p>
            <a:r>
              <a:rPr lang="en-US" sz="2400" dirty="0">
                <a:latin typeface="Calibri" panose="020F0502020204030204" pitchFamily="34" charset="0"/>
                <a:cs typeface="Calibri" panose="020F0502020204030204" pitchFamily="34" charset="0"/>
              </a:rPr>
              <a:t>Increased risk for those with type 2 on insulin + SGLT-2 Inhibitor</a:t>
            </a:r>
          </a:p>
          <a:p>
            <a:r>
              <a:rPr lang="en-US" sz="2400" dirty="0">
                <a:latin typeface="Calibri" panose="020F0502020204030204" pitchFamily="34" charset="0"/>
                <a:cs typeface="Calibri" panose="020F0502020204030204" pitchFamily="34" charset="0"/>
              </a:rPr>
              <a:t>Decreased insulin dose due to lower BG on SGLT-2 Inhibitors</a:t>
            </a:r>
          </a:p>
          <a:p>
            <a:r>
              <a:rPr lang="en-US" sz="2400" dirty="0">
                <a:latin typeface="Calibri" panose="020F0502020204030204" pitchFamily="34" charset="0"/>
                <a:cs typeface="Calibri" panose="020F0502020204030204" pitchFamily="34" charset="0"/>
              </a:rPr>
              <a:t>Can lead to insulin deprivation and ketoacidosis</a:t>
            </a:r>
          </a:p>
        </p:txBody>
      </p:sp>
      <p:pic>
        <p:nvPicPr>
          <p:cNvPr id="6" name="Picture 5">
            <a:extLst>
              <a:ext uri="{FF2B5EF4-FFF2-40B4-BE49-F238E27FC236}">
                <a16:creationId xmlns:a16="http://schemas.microsoft.com/office/drawing/2014/main" id="{5A17358B-4C52-08A1-0073-266CF471C0F1}"/>
              </a:ext>
            </a:extLst>
          </p:cNvPr>
          <p:cNvPicPr>
            <a:picLocks noChangeAspect="1"/>
          </p:cNvPicPr>
          <p:nvPr/>
        </p:nvPicPr>
        <p:blipFill>
          <a:blip r:embed="rId3"/>
          <a:stretch>
            <a:fillRect/>
          </a:stretch>
        </p:blipFill>
        <p:spPr>
          <a:xfrm>
            <a:off x="468702" y="1220638"/>
            <a:ext cx="7892137" cy="3510951"/>
          </a:xfrm>
          <a:prstGeom prst="rect">
            <a:avLst/>
          </a:prstGeom>
        </p:spPr>
      </p:pic>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1130BF46-8F88-0F00-3CA8-D1CA9093AAFB}"/>
                  </a:ext>
                </a:extLst>
              </p14:cNvPr>
              <p14:cNvContentPartPr/>
              <p14:nvPr/>
            </p14:nvContentPartPr>
            <p14:xfrm>
              <a:off x="6746869" y="2208196"/>
              <a:ext cx="754560" cy="161280"/>
            </p14:xfrm>
          </p:contentPart>
        </mc:Choice>
        <mc:Fallback xmlns="">
          <p:pic>
            <p:nvPicPr>
              <p:cNvPr id="3" name="Ink 2">
                <a:extLst>
                  <a:ext uri="{FF2B5EF4-FFF2-40B4-BE49-F238E27FC236}">
                    <a16:creationId xmlns:a16="http://schemas.microsoft.com/office/drawing/2014/main" id="{1130BF46-8F88-0F00-3CA8-D1CA9093AAFB}"/>
                  </a:ext>
                </a:extLst>
              </p:cNvPr>
              <p:cNvPicPr/>
              <p:nvPr/>
            </p:nvPicPr>
            <p:blipFill>
              <a:blip r:embed="rId5"/>
              <a:stretch>
                <a:fillRect/>
              </a:stretch>
            </p:blipFill>
            <p:spPr>
              <a:xfrm>
                <a:off x="6711229" y="2136196"/>
                <a:ext cx="826200" cy="3049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3E731B6F-DFA8-86FF-6948-AF3ADE265E58}"/>
                  </a:ext>
                </a:extLst>
              </p14:cNvPr>
              <p14:cNvContentPartPr/>
              <p14:nvPr/>
            </p14:nvContentPartPr>
            <p14:xfrm>
              <a:off x="9960949" y="2701396"/>
              <a:ext cx="360" cy="360"/>
            </p14:xfrm>
          </p:contentPart>
        </mc:Choice>
        <mc:Fallback xmlns="">
          <p:pic>
            <p:nvPicPr>
              <p:cNvPr id="5" name="Ink 4">
                <a:extLst>
                  <a:ext uri="{FF2B5EF4-FFF2-40B4-BE49-F238E27FC236}">
                    <a16:creationId xmlns:a16="http://schemas.microsoft.com/office/drawing/2014/main" id="{3E731B6F-DFA8-86FF-6948-AF3ADE265E58}"/>
                  </a:ext>
                </a:extLst>
              </p:cNvPr>
              <p:cNvPicPr/>
              <p:nvPr/>
            </p:nvPicPr>
            <p:blipFill>
              <a:blip r:embed="rId7"/>
              <a:stretch>
                <a:fillRect/>
              </a:stretch>
            </p:blipFill>
            <p:spPr>
              <a:xfrm>
                <a:off x="9925309" y="2629756"/>
                <a:ext cx="72000" cy="144000"/>
              </a:xfrm>
              <a:prstGeom prst="rect">
                <a:avLst/>
              </a:prstGeom>
            </p:spPr>
          </p:pic>
        </mc:Fallback>
      </mc:AlternateContent>
      <p:pic>
        <p:nvPicPr>
          <p:cNvPr id="7" name="Picture 6">
            <a:extLst>
              <a:ext uri="{FF2B5EF4-FFF2-40B4-BE49-F238E27FC236}">
                <a16:creationId xmlns:a16="http://schemas.microsoft.com/office/drawing/2014/main" id="{B79C7C7C-8A78-54B2-4917-60A598826FDC}"/>
              </a:ext>
            </a:extLst>
          </p:cNvPr>
          <p:cNvPicPr>
            <a:picLocks noChangeAspect="1"/>
          </p:cNvPicPr>
          <p:nvPr/>
        </p:nvPicPr>
        <p:blipFill>
          <a:blip r:embed="rId8"/>
          <a:stretch>
            <a:fillRect/>
          </a:stretch>
        </p:blipFill>
        <p:spPr>
          <a:xfrm>
            <a:off x="434586" y="1595981"/>
            <a:ext cx="8228520" cy="3219342"/>
          </a:xfrm>
          <a:prstGeom prst="rect">
            <a:avLst/>
          </a:prstGeom>
        </p:spPr>
      </p:pic>
    </p:spTree>
    <p:extLst>
      <p:ext uri="{BB962C8B-B14F-4D97-AF65-F5344CB8AC3E}">
        <p14:creationId xmlns:p14="http://schemas.microsoft.com/office/powerpoint/2010/main" val="2649059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89634-0AB4-FDA5-4361-EFEB743D0D1A}"/>
              </a:ext>
            </a:extLst>
          </p:cNvPr>
          <p:cNvSpPr>
            <a:spLocks noGrp="1"/>
          </p:cNvSpPr>
          <p:nvPr>
            <p:ph type="title"/>
          </p:nvPr>
        </p:nvSpPr>
        <p:spPr/>
        <p:txBody>
          <a:bodyPr>
            <a:normAutofit fontScale="90000"/>
          </a:bodyPr>
          <a:lstStyle/>
          <a:p>
            <a:r>
              <a:rPr lang="en-US" dirty="0"/>
              <a:t>Signs and Symptoms Euglycemic DKA</a:t>
            </a:r>
          </a:p>
        </p:txBody>
      </p:sp>
      <p:sp>
        <p:nvSpPr>
          <p:cNvPr id="3" name="Content Placeholder 2">
            <a:extLst>
              <a:ext uri="{FF2B5EF4-FFF2-40B4-BE49-F238E27FC236}">
                <a16:creationId xmlns:a16="http://schemas.microsoft.com/office/drawing/2014/main" id="{D30E30F4-5549-5CE8-DECC-E9E6A8C49382}"/>
              </a:ext>
            </a:extLst>
          </p:cNvPr>
          <p:cNvSpPr>
            <a:spLocks noGrp="1"/>
          </p:cNvSpPr>
          <p:nvPr>
            <p:ph sz="quarter" idx="1"/>
          </p:nvPr>
        </p:nvSpPr>
        <p:spPr>
          <a:xfrm>
            <a:off x="457200" y="1219200"/>
            <a:ext cx="4041648" cy="5410200"/>
          </a:xfrm>
        </p:spPr>
        <p:txBody>
          <a:bodyPr>
            <a:normAutofit fontScale="85000" lnSpcReduction="20000"/>
          </a:bodyPr>
          <a:lstStyle/>
          <a:p>
            <a:pPr>
              <a:lnSpc>
                <a:spcPct val="120000"/>
              </a:lnSpc>
            </a:pPr>
            <a:r>
              <a:rPr lang="en-US" dirty="0">
                <a:solidFill>
                  <a:srgbClr val="000000"/>
                </a:solidFill>
                <a:ea typeface="Calibri" panose="020F0502020204030204" pitchFamily="34" charset="0"/>
                <a:cs typeface="Calibri" panose="020F0502020204030204" pitchFamily="34" charset="0"/>
              </a:rPr>
              <a:t>Si</a:t>
            </a:r>
            <a:r>
              <a:rPr lang="en-US" b="0" i="0" dirty="0">
                <a:solidFill>
                  <a:srgbClr val="000000"/>
                </a:solidFill>
                <a:effectLst/>
                <a:ea typeface="Calibri" panose="020F0502020204030204" pitchFamily="34" charset="0"/>
                <a:cs typeface="Calibri" panose="020F0502020204030204" pitchFamily="34" charset="0"/>
              </a:rPr>
              <a:t>milar in presentation to hyperglycemic DKA.</a:t>
            </a:r>
          </a:p>
          <a:p>
            <a:pPr>
              <a:lnSpc>
                <a:spcPct val="120000"/>
              </a:lnSpc>
            </a:pPr>
            <a:r>
              <a:rPr lang="en-US" b="1" i="0" dirty="0">
                <a:solidFill>
                  <a:srgbClr val="0070C0"/>
                </a:solidFill>
                <a:effectLst/>
                <a:ea typeface="Calibri" panose="020F0502020204030204" pitchFamily="34" charset="0"/>
                <a:cs typeface="Calibri" panose="020F0502020204030204" pitchFamily="34" charset="0"/>
              </a:rPr>
              <a:t>Don</a:t>
            </a:r>
            <a:r>
              <a:rPr lang="en-US" b="1" dirty="0">
                <a:solidFill>
                  <a:srgbClr val="0070C0"/>
                </a:solidFill>
                <a:ea typeface="Calibri" panose="020F0502020204030204" pitchFamily="34" charset="0"/>
                <a:cs typeface="Calibri" panose="020F0502020204030204" pitchFamily="34" charset="0"/>
              </a:rPr>
              <a:t>’t </a:t>
            </a:r>
            <a:r>
              <a:rPr lang="en-US" dirty="0">
                <a:solidFill>
                  <a:srgbClr val="0070C0"/>
                </a:solidFill>
                <a:ea typeface="Calibri" panose="020F0502020204030204" pitchFamily="34" charset="0"/>
                <a:cs typeface="Calibri" panose="020F0502020204030204" pitchFamily="34" charset="0"/>
              </a:rPr>
              <a:t>usually have </a:t>
            </a:r>
            <a:r>
              <a:rPr lang="en-US" b="0" i="0" dirty="0">
                <a:solidFill>
                  <a:srgbClr val="0070C0"/>
                </a:solidFill>
                <a:effectLst/>
                <a:ea typeface="Calibri" panose="020F0502020204030204" pitchFamily="34" charset="0"/>
                <a:cs typeface="Calibri" panose="020F0502020204030204" pitchFamily="34" charset="0"/>
              </a:rPr>
              <a:t>polydipsia or polyuria since serum glucose is normal. </a:t>
            </a:r>
          </a:p>
          <a:p>
            <a:pPr>
              <a:lnSpc>
                <a:spcPct val="120000"/>
              </a:lnSpc>
            </a:pPr>
            <a:r>
              <a:rPr lang="en-US" dirty="0">
                <a:solidFill>
                  <a:srgbClr val="000000"/>
                </a:solidFill>
                <a:ea typeface="Calibri" panose="020F0502020204030204" pitchFamily="34" charset="0"/>
                <a:cs typeface="Calibri" panose="020F0502020204030204" pitchFamily="34" charset="0"/>
              </a:rPr>
              <a:t>S/S</a:t>
            </a:r>
            <a:r>
              <a:rPr lang="en-US" b="0" i="0" dirty="0">
                <a:solidFill>
                  <a:srgbClr val="000000"/>
                </a:solidFill>
                <a:effectLst/>
                <a:ea typeface="Calibri" panose="020F0502020204030204" pitchFamily="34" charset="0"/>
                <a:cs typeface="Calibri" panose="020F0502020204030204" pitchFamily="34" charset="0"/>
              </a:rPr>
              <a:t> include nausea, vomiting, shortness of breath, generalized malaise, lethargy, loss of appetite, fatigue, or abdominal pain.</a:t>
            </a:r>
          </a:p>
          <a:p>
            <a:endParaRPr lang="en-US" dirty="0"/>
          </a:p>
        </p:txBody>
      </p:sp>
      <p:sp>
        <p:nvSpPr>
          <p:cNvPr id="4" name="Content Placeholder 3">
            <a:extLst>
              <a:ext uri="{FF2B5EF4-FFF2-40B4-BE49-F238E27FC236}">
                <a16:creationId xmlns:a16="http://schemas.microsoft.com/office/drawing/2014/main" id="{CFA125FC-D1C3-D8BA-4556-9DBAAB7B6C9B}"/>
              </a:ext>
            </a:extLst>
          </p:cNvPr>
          <p:cNvSpPr>
            <a:spLocks noGrp="1"/>
          </p:cNvSpPr>
          <p:nvPr>
            <p:ph sz="quarter" idx="2"/>
          </p:nvPr>
        </p:nvSpPr>
        <p:spPr/>
        <p:txBody>
          <a:bodyPr>
            <a:normAutofit fontScale="85000" lnSpcReduction="20000"/>
          </a:bodyPr>
          <a:lstStyle/>
          <a:p>
            <a:pPr>
              <a:lnSpc>
                <a:spcPct val="120000"/>
              </a:lnSpc>
            </a:pPr>
            <a:r>
              <a:rPr lang="en-US" dirty="0">
                <a:solidFill>
                  <a:srgbClr val="0070C0"/>
                </a:solidFill>
                <a:ea typeface="Calibri" panose="020F0502020204030204" pitchFamily="34" charset="0"/>
                <a:cs typeface="Calibri" panose="020F0502020204030204" pitchFamily="34" charset="0"/>
              </a:rPr>
              <a:t>Ill feeling individuals </a:t>
            </a:r>
            <a:r>
              <a:rPr lang="en-US" b="0" i="0" dirty="0">
                <a:solidFill>
                  <a:srgbClr val="0070C0"/>
                </a:solidFill>
                <a:effectLst/>
                <a:ea typeface="Calibri" panose="020F0502020204030204" pitchFamily="34" charset="0"/>
                <a:cs typeface="Calibri" panose="020F0502020204030204" pitchFamily="34" charset="0"/>
              </a:rPr>
              <a:t>with diabetes </a:t>
            </a:r>
            <a:r>
              <a:rPr lang="en-US" dirty="0">
                <a:solidFill>
                  <a:srgbClr val="0070C0"/>
                </a:solidFill>
                <a:ea typeface="Calibri" panose="020F0502020204030204" pitchFamily="34" charset="0"/>
                <a:cs typeface="Calibri" panose="020F0502020204030204" pitchFamily="34" charset="0"/>
              </a:rPr>
              <a:t>plus </a:t>
            </a:r>
            <a:r>
              <a:rPr lang="en-US" b="0" i="0" dirty="0">
                <a:solidFill>
                  <a:srgbClr val="0070C0"/>
                </a:solidFill>
                <a:effectLst/>
                <a:ea typeface="Calibri" panose="020F0502020204030204" pitchFamily="34" charset="0"/>
                <a:cs typeface="Calibri" panose="020F0502020204030204" pitchFamily="34" charset="0"/>
              </a:rPr>
              <a:t>malaise, dyspnea, nausea, or vomiting need to eval serum pH and</a:t>
            </a:r>
            <a:r>
              <a:rPr lang="en-US" dirty="0">
                <a:solidFill>
                  <a:srgbClr val="0070C0"/>
                </a:solidFill>
                <a:ea typeface="Calibri" panose="020F0502020204030204" pitchFamily="34" charset="0"/>
                <a:cs typeface="Calibri" panose="020F0502020204030204" pitchFamily="34" charset="0"/>
              </a:rPr>
              <a:t> get</a:t>
            </a:r>
            <a:r>
              <a:rPr lang="en-US" b="0" i="0" dirty="0">
                <a:solidFill>
                  <a:srgbClr val="0070C0"/>
                </a:solidFill>
                <a:effectLst/>
                <a:ea typeface="Calibri" panose="020F0502020204030204" pitchFamily="34" charset="0"/>
                <a:cs typeface="Calibri" panose="020F0502020204030204" pitchFamily="34" charset="0"/>
              </a:rPr>
              <a:t> blood or urine ketone testing.</a:t>
            </a:r>
          </a:p>
          <a:p>
            <a:pPr>
              <a:lnSpc>
                <a:spcPct val="120000"/>
              </a:lnSpc>
            </a:pPr>
            <a:endParaRPr lang="en-US" dirty="0">
              <a:solidFill>
                <a:srgbClr val="0070C0"/>
              </a:solidFill>
              <a:ea typeface="Calibri" panose="020F0502020204030204" pitchFamily="34" charset="0"/>
              <a:cs typeface="Calibri" panose="020F0502020204030204" pitchFamily="34" charset="0"/>
            </a:endParaRPr>
          </a:p>
        </p:txBody>
      </p:sp>
      <p:pic>
        <p:nvPicPr>
          <p:cNvPr id="5" name="Picture 4">
            <a:hlinkClick r:id="rId2"/>
            <a:extLst>
              <a:ext uri="{FF2B5EF4-FFF2-40B4-BE49-F238E27FC236}">
                <a16:creationId xmlns:a16="http://schemas.microsoft.com/office/drawing/2014/main" id="{FFD44030-1CF7-E818-F7FA-78ACA38DDA18}"/>
              </a:ext>
            </a:extLst>
          </p:cNvPr>
          <p:cNvPicPr>
            <a:picLocks noChangeAspect="1"/>
          </p:cNvPicPr>
          <p:nvPr/>
        </p:nvPicPr>
        <p:blipFill>
          <a:blip r:embed="rId3"/>
          <a:stretch>
            <a:fillRect/>
          </a:stretch>
        </p:blipFill>
        <p:spPr>
          <a:xfrm>
            <a:off x="5334000" y="6019800"/>
            <a:ext cx="3581400" cy="676407"/>
          </a:xfrm>
          <a:prstGeom prst="rect">
            <a:avLst/>
          </a:prstGeom>
        </p:spPr>
      </p:pic>
      <p:pic>
        <p:nvPicPr>
          <p:cNvPr id="7" name="Picture 6" descr="Person holding red heat pack">
            <a:extLst>
              <a:ext uri="{FF2B5EF4-FFF2-40B4-BE49-F238E27FC236}">
                <a16:creationId xmlns:a16="http://schemas.microsoft.com/office/drawing/2014/main" id="{013ABD89-FA6E-8669-5644-0A19377E5B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0" y="3810000"/>
            <a:ext cx="2819400" cy="1925421"/>
          </a:xfrm>
          <a:prstGeom prst="rect">
            <a:avLst/>
          </a:prstGeom>
        </p:spPr>
      </p:pic>
    </p:spTree>
    <p:extLst>
      <p:ext uri="{BB962C8B-B14F-4D97-AF65-F5344CB8AC3E}">
        <p14:creationId xmlns:p14="http://schemas.microsoft.com/office/powerpoint/2010/main" val="2193818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09387E5-3ED7-F977-CF75-16F6DCA55F03}"/>
              </a:ext>
            </a:extLst>
          </p:cNvPr>
          <p:cNvPicPr>
            <a:picLocks noChangeAspect="1"/>
          </p:cNvPicPr>
          <p:nvPr/>
        </p:nvPicPr>
        <p:blipFill>
          <a:blip r:embed="rId2"/>
          <a:stretch>
            <a:fillRect/>
          </a:stretch>
        </p:blipFill>
        <p:spPr>
          <a:xfrm>
            <a:off x="399467" y="66205"/>
            <a:ext cx="8345065" cy="6725589"/>
          </a:xfrm>
          <a:prstGeom prst="rect">
            <a:avLst/>
          </a:prstGeom>
        </p:spPr>
      </p:pic>
    </p:spTree>
    <p:extLst>
      <p:ext uri="{BB962C8B-B14F-4D97-AF65-F5344CB8AC3E}">
        <p14:creationId xmlns:p14="http://schemas.microsoft.com/office/powerpoint/2010/main" val="622025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91530"/>
            <a:ext cx="8382000" cy="990600"/>
          </a:xfrm>
        </p:spPr>
        <p:txBody>
          <a:bodyPr/>
          <a:lstStyle/>
          <a:p>
            <a:r>
              <a:rPr lang="en-US" dirty="0"/>
              <a:t>EDKA in Type 1 or Type 2 </a:t>
            </a:r>
          </a:p>
        </p:txBody>
      </p:sp>
      <p:sp>
        <p:nvSpPr>
          <p:cNvPr id="3" name="Content Placeholder 2"/>
          <p:cNvSpPr>
            <a:spLocks noGrp="1"/>
          </p:cNvSpPr>
          <p:nvPr>
            <p:ph sz="quarter" idx="1"/>
          </p:nvPr>
        </p:nvSpPr>
        <p:spPr>
          <a:xfrm>
            <a:off x="457200" y="1219200"/>
            <a:ext cx="4648200" cy="5334000"/>
          </a:xfrm>
        </p:spPr>
        <p:txBody>
          <a:bodyPr>
            <a:normAutofit fontScale="92500"/>
          </a:bodyPr>
          <a:lstStyle/>
          <a:p>
            <a:pPr>
              <a:lnSpc>
                <a:spcPct val="120000"/>
              </a:lnSpc>
            </a:pPr>
            <a:r>
              <a:rPr lang="en-US" dirty="0">
                <a:solidFill>
                  <a:srgbClr val="000000"/>
                </a:solidFill>
                <a:ea typeface="Calibri" panose="020F0502020204030204" pitchFamily="34" charset="0"/>
                <a:cs typeface="Calibri" panose="020F0502020204030204" pitchFamily="34" charset="0"/>
              </a:rPr>
              <a:t>Characterized by </a:t>
            </a:r>
          </a:p>
          <a:p>
            <a:pPr lvl="1">
              <a:lnSpc>
                <a:spcPct val="120000"/>
              </a:lnSpc>
            </a:pPr>
            <a:r>
              <a:rPr lang="en-US" dirty="0">
                <a:solidFill>
                  <a:srgbClr val="000000"/>
                </a:solidFill>
                <a:ea typeface="Calibri" panose="020F0502020204030204" pitchFamily="34" charset="0"/>
                <a:cs typeface="Calibri" panose="020F0502020204030204" pitchFamily="34" charset="0"/>
              </a:rPr>
              <a:t>euglycemia in presence of severe metabolic acidosis</a:t>
            </a:r>
          </a:p>
          <a:p>
            <a:pPr lvl="2">
              <a:lnSpc>
                <a:spcPct val="120000"/>
              </a:lnSpc>
            </a:pPr>
            <a:r>
              <a:rPr lang="en-US" dirty="0">
                <a:solidFill>
                  <a:srgbClr val="000000"/>
                </a:solidFill>
                <a:ea typeface="Calibri" panose="020F0502020204030204" pitchFamily="34" charset="0"/>
                <a:cs typeface="Calibri" panose="020F0502020204030204" pitchFamily="34" charset="0"/>
              </a:rPr>
              <a:t>pH less than 7.3  </a:t>
            </a:r>
          </a:p>
          <a:p>
            <a:pPr lvl="2">
              <a:lnSpc>
                <a:spcPct val="120000"/>
              </a:lnSpc>
            </a:pPr>
            <a:r>
              <a:rPr lang="en-US" dirty="0">
                <a:solidFill>
                  <a:srgbClr val="000000"/>
                </a:solidFill>
                <a:ea typeface="Calibri" panose="020F0502020204030204" pitchFamily="34" charset="0"/>
                <a:cs typeface="Calibri" panose="020F0502020204030204" pitchFamily="34" charset="0"/>
              </a:rPr>
              <a:t>serum bicarbonate less than 18</a:t>
            </a:r>
          </a:p>
          <a:p>
            <a:pPr lvl="2">
              <a:lnSpc>
                <a:spcPct val="120000"/>
              </a:lnSpc>
            </a:pPr>
            <a:r>
              <a:rPr lang="en-US" sz="2200" dirty="0"/>
              <a:t>Beta-hydroxybutyrate levels (3 mmol/L +) or 2+ ketones in urine </a:t>
            </a:r>
            <a:r>
              <a:rPr lang="en-US" dirty="0"/>
              <a:t> </a:t>
            </a:r>
          </a:p>
          <a:p>
            <a:pPr lvl="1">
              <a:lnSpc>
                <a:spcPct val="120000"/>
              </a:lnSpc>
            </a:pPr>
            <a:r>
              <a:rPr lang="en-US" dirty="0">
                <a:solidFill>
                  <a:srgbClr val="002060"/>
                </a:solidFill>
                <a:ea typeface="Calibri" panose="020F0502020204030204" pitchFamily="34" charset="0"/>
                <a:cs typeface="Calibri" panose="020F0502020204030204" pitchFamily="34" charset="0"/>
              </a:rPr>
              <a:t>Can diagnosis someone with Euglycemic DKA with </a:t>
            </a:r>
          </a:p>
          <a:p>
            <a:pPr lvl="2">
              <a:lnSpc>
                <a:spcPct val="120000"/>
              </a:lnSpc>
            </a:pPr>
            <a:r>
              <a:rPr lang="en-US" dirty="0">
                <a:ea typeface="Calibri" panose="020F0502020204030204" pitchFamily="34" charset="0"/>
                <a:cs typeface="Calibri" panose="020F0502020204030204" pitchFamily="34" charset="0"/>
              </a:rPr>
              <a:t>BG less than 200 mg/dL</a:t>
            </a:r>
          </a:p>
          <a:p>
            <a:pPr lvl="2">
              <a:lnSpc>
                <a:spcPct val="120000"/>
              </a:lnSpc>
            </a:pPr>
            <a:r>
              <a:rPr lang="en-US" dirty="0">
                <a:ea typeface="Calibri" panose="020F0502020204030204" pitchFamily="34" charset="0"/>
                <a:cs typeface="Calibri" panose="020F0502020204030204" pitchFamily="34" charset="0"/>
              </a:rPr>
              <a:t>Or history of diabetes</a:t>
            </a:r>
          </a:p>
          <a:p>
            <a:pPr marL="274320" lvl="1" indent="0">
              <a:buNone/>
            </a:pPr>
            <a:endParaRPr lang="en-US" dirty="0"/>
          </a:p>
        </p:txBody>
      </p:sp>
      <p:pic>
        <p:nvPicPr>
          <p:cNvPr id="4" name="Picture 3"/>
          <p:cNvPicPr>
            <a:picLocks noChangeAspect="1"/>
          </p:cNvPicPr>
          <p:nvPr/>
        </p:nvPicPr>
        <p:blipFill>
          <a:blip r:embed="rId2"/>
          <a:stretch>
            <a:fillRect/>
          </a:stretch>
        </p:blipFill>
        <p:spPr>
          <a:xfrm>
            <a:off x="6131596" y="1304843"/>
            <a:ext cx="2402803" cy="2057400"/>
          </a:xfrm>
          <a:prstGeom prst="rect">
            <a:avLst/>
          </a:prstGeom>
        </p:spPr>
      </p:pic>
      <p:sp>
        <p:nvSpPr>
          <p:cNvPr id="6" name="TextBox 5">
            <a:extLst>
              <a:ext uri="{FF2B5EF4-FFF2-40B4-BE49-F238E27FC236}">
                <a16:creationId xmlns:a16="http://schemas.microsoft.com/office/drawing/2014/main" id="{70455030-2C69-F44B-23D9-5898CC603BAF}"/>
              </a:ext>
            </a:extLst>
          </p:cNvPr>
          <p:cNvSpPr txBox="1"/>
          <p:nvPr/>
        </p:nvSpPr>
        <p:spPr>
          <a:xfrm>
            <a:off x="6131596" y="3484956"/>
            <a:ext cx="2743200" cy="175432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Often insulin-using </a:t>
            </a:r>
            <a:r>
              <a:rPr kumimoji="0" lang="en-US" sz="1800" b="0"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ind’s</a:t>
            </a:r>
            <a:r>
              <a:rPr kumimoji="0" lang="en-US" sz="18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do not recognize their symptoms as DKA because BG is not elevated.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They may maintain or decrease their insulin dose.</a:t>
            </a:r>
          </a:p>
        </p:txBody>
      </p:sp>
      <p:pic>
        <p:nvPicPr>
          <p:cNvPr id="7" name="Picture 6">
            <a:hlinkClick r:id="rId3"/>
            <a:extLst>
              <a:ext uri="{FF2B5EF4-FFF2-40B4-BE49-F238E27FC236}">
                <a16:creationId xmlns:a16="http://schemas.microsoft.com/office/drawing/2014/main" id="{9BDE901B-ECB1-F228-F3B5-0AD68EEB7F72}"/>
              </a:ext>
            </a:extLst>
          </p:cNvPr>
          <p:cNvPicPr>
            <a:picLocks noChangeAspect="1"/>
          </p:cNvPicPr>
          <p:nvPr/>
        </p:nvPicPr>
        <p:blipFill>
          <a:blip r:embed="rId4"/>
          <a:stretch>
            <a:fillRect/>
          </a:stretch>
        </p:blipFill>
        <p:spPr>
          <a:xfrm>
            <a:off x="5335438" y="6014440"/>
            <a:ext cx="3581400" cy="676407"/>
          </a:xfrm>
          <a:prstGeom prst="rect">
            <a:avLst/>
          </a:prstGeom>
        </p:spPr>
      </p:pic>
      <p:sp>
        <p:nvSpPr>
          <p:cNvPr id="5" name="TextBox 4">
            <a:extLst>
              <a:ext uri="{FF2B5EF4-FFF2-40B4-BE49-F238E27FC236}">
                <a16:creationId xmlns:a16="http://schemas.microsoft.com/office/drawing/2014/main" id="{A498D593-AF60-96FC-BD26-2368F364D213}"/>
              </a:ext>
            </a:extLst>
          </p:cNvPr>
          <p:cNvSpPr txBox="1"/>
          <p:nvPr/>
        </p:nvSpPr>
        <p:spPr>
          <a:xfrm>
            <a:off x="217098" y="6553200"/>
            <a:ext cx="5606256" cy="30777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ADA/EASD/AACE 202</a:t>
            </a:r>
            <a:r>
              <a:rPr lang="en-US" sz="1400" dirty="0">
                <a:solidFill>
                  <a:srgbClr val="0070C0"/>
                </a:solidFill>
                <a:latin typeface="Calibri" panose="020F0502020204030204" pitchFamily="34" charset="0"/>
                <a:ea typeface="Calibri" panose="020F0502020204030204" pitchFamily="34" charset="0"/>
                <a:cs typeface="Calibri" panose="020F0502020204030204" pitchFamily="34" charset="0"/>
              </a:rPr>
              <a:t>4</a:t>
            </a:r>
            <a:r>
              <a:rPr kumimoji="0" lang="en-US" sz="14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Hyperglycemic Crises in Adults Consensus Report </a:t>
            </a:r>
          </a:p>
        </p:txBody>
      </p:sp>
    </p:spTree>
    <p:extLst>
      <p:ext uri="{BB962C8B-B14F-4D97-AF65-F5344CB8AC3E}">
        <p14:creationId xmlns:p14="http://schemas.microsoft.com/office/powerpoint/2010/main" val="1208969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2306" name="Rectangle 2"/>
          <p:cNvSpPr>
            <a:spLocks noGrp="1" noChangeArrowheads="1"/>
          </p:cNvSpPr>
          <p:nvPr>
            <p:ph type="title"/>
          </p:nvPr>
        </p:nvSpPr>
        <p:spPr>
          <a:xfrm>
            <a:off x="423069" y="609600"/>
            <a:ext cx="8459787" cy="861482"/>
          </a:xfrm>
        </p:spPr>
        <p:txBody>
          <a:bodyPr lIns="90488" tIns="44450" rIns="90488" bIns="44450" anchor="b">
            <a:normAutofit/>
          </a:bodyPr>
          <a:lstStyle/>
          <a:p>
            <a:pPr>
              <a:defRPr/>
            </a:pPr>
            <a:r>
              <a:rPr lang="en-US" sz="4800" dirty="0"/>
              <a:t>                          </a:t>
            </a:r>
            <a:r>
              <a:rPr lang="en-US" sz="4800" b="1" dirty="0"/>
              <a:t> DKA	    </a:t>
            </a:r>
            <a:r>
              <a:rPr lang="en-US" b="1" dirty="0"/>
              <a:t>EDKA 	</a:t>
            </a:r>
            <a:endParaRPr lang="en-US" sz="3600" b="1" dirty="0">
              <a:sym typeface="Monotype Sorts" pitchFamily="2" charset="2"/>
            </a:endParaRPr>
          </a:p>
        </p:txBody>
      </p:sp>
      <p:sp>
        <p:nvSpPr>
          <p:cNvPr id="1762307" name="Rectangle 3"/>
          <p:cNvSpPr>
            <a:spLocks noGrp="1" noChangeArrowheads="1"/>
          </p:cNvSpPr>
          <p:nvPr>
            <p:ph type="body" sz="half" idx="1"/>
          </p:nvPr>
        </p:nvSpPr>
        <p:spPr>
          <a:xfrm>
            <a:off x="423069" y="1604367"/>
            <a:ext cx="4348163" cy="4876800"/>
          </a:xfrm>
        </p:spPr>
        <p:txBody>
          <a:bodyPr lIns="90488" tIns="44450" rIns="90488" bIns="44450">
            <a:normAutofit/>
          </a:bodyPr>
          <a:lstStyle/>
          <a:p>
            <a:pPr>
              <a:defRPr/>
            </a:pPr>
            <a:r>
              <a:rPr lang="en-US" dirty="0">
                <a:solidFill>
                  <a:schemeClr val="bg1">
                    <a:lumMod val="75000"/>
                  </a:schemeClr>
                </a:solidFill>
              </a:rPr>
              <a:t>Usually &lt; 40 </a:t>
            </a:r>
            <a:r>
              <a:rPr lang="en-US" dirty="0" err="1">
                <a:solidFill>
                  <a:schemeClr val="bg1">
                    <a:lumMod val="75000"/>
                  </a:schemeClr>
                </a:solidFill>
              </a:rPr>
              <a:t>yrs</a:t>
            </a:r>
            <a:r>
              <a:rPr lang="en-US" dirty="0">
                <a:solidFill>
                  <a:schemeClr val="bg1">
                    <a:lumMod val="75000"/>
                  </a:schemeClr>
                </a:solidFill>
              </a:rPr>
              <a:t> old</a:t>
            </a:r>
          </a:p>
          <a:p>
            <a:pPr>
              <a:defRPr/>
            </a:pPr>
            <a:r>
              <a:rPr lang="en-US" dirty="0">
                <a:solidFill>
                  <a:schemeClr val="bg1">
                    <a:lumMod val="75000"/>
                  </a:schemeClr>
                </a:solidFill>
              </a:rPr>
              <a:t>&lt; 2 days symptoms</a:t>
            </a:r>
          </a:p>
          <a:p>
            <a:pPr>
              <a:defRPr/>
            </a:pPr>
            <a:r>
              <a:rPr lang="en-US" dirty="0">
                <a:solidFill>
                  <a:schemeClr val="bg1">
                    <a:lumMod val="75000"/>
                  </a:schemeClr>
                </a:solidFill>
              </a:rPr>
              <a:t>Glucose 200+ or anyone with diabetes </a:t>
            </a:r>
          </a:p>
          <a:p>
            <a:pPr>
              <a:defRPr/>
            </a:pPr>
            <a:r>
              <a:rPr lang="en-US" sz="3000" dirty="0">
                <a:solidFill>
                  <a:schemeClr val="bg1">
                    <a:lumMod val="75000"/>
                  </a:schemeClr>
                </a:solidFill>
              </a:rPr>
              <a:t>Beta-hydroxybutyrate 3.0 + or Urine ketone of 2+</a:t>
            </a:r>
          </a:p>
          <a:p>
            <a:pPr>
              <a:defRPr/>
            </a:pPr>
            <a:r>
              <a:rPr lang="en-US" dirty="0">
                <a:solidFill>
                  <a:schemeClr val="bg1">
                    <a:lumMod val="75000"/>
                  </a:schemeClr>
                </a:solidFill>
              </a:rPr>
              <a:t>p</a:t>
            </a:r>
          </a:p>
        </p:txBody>
      </p:sp>
      <p:graphicFrame>
        <p:nvGraphicFramePr>
          <p:cNvPr id="4" name="Table 3">
            <a:extLst>
              <a:ext uri="{FF2B5EF4-FFF2-40B4-BE49-F238E27FC236}">
                <a16:creationId xmlns:a16="http://schemas.microsoft.com/office/drawing/2014/main" id="{435B0067-3787-A980-7AD0-A9AD595E79BA}"/>
              </a:ext>
            </a:extLst>
          </p:cNvPr>
          <p:cNvGraphicFramePr>
            <a:graphicFrameLocks noGrp="1"/>
          </p:cNvGraphicFramePr>
          <p:nvPr/>
        </p:nvGraphicFramePr>
        <p:xfrm>
          <a:off x="449927" y="1522694"/>
          <a:ext cx="8406069" cy="4265110"/>
        </p:xfrm>
        <a:graphic>
          <a:graphicData uri="http://schemas.openxmlformats.org/drawingml/2006/table">
            <a:tbl>
              <a:tblPr firstRow="1" bandRow="1">
                <a:tableStyleId>{F5AB1C69-6EDB-4FF4-983F-18BD219EF322}</a:tableStyleId>
              </a:tblPr>
              <a:tblGrid>
                <a:gridCol w="3539332">
                  <a:extLst>
                    <a:ext uri="{9D8B030D-6E8A-4147-A177-3AD203B41FA5}">
                      <a16:colId xmlns:a16="http://schemas.microsoft.com/office/drawing/2014/main" val="1323830432"/>
                    </a:ext>
                  </a:extLst>
                </a:gridCol>
                <a:gridCol w="2468675">
                  <a:extLst>
                    <a:ext uri="{9D8B030D-6E8A-4147-A177-3AD203B41FA5}">
                      <a16:colId xmlns:a16="http://schemas.microsoft.com/office/drawing/2014/main" val="154177847"/>
                    </a:ext>
                  </a:extLst>
                </a:gridCol>
                <a:gridCol w="2398062">
                  <a:extLst>
                    <a:ext uri="{9D8B030D-6E8A-4147-A177-3AD203B41FA5}">
                      <a16:colId xmlns:a16="http://schemas.microsoft.com/office/drawing/2014/main" val="1850862217"/>
                    </a:ext>
                  </a:extLst>
                </a:gridCol>
              </a:tblGrid>
              <a:tr h="580853">
                <a:tc>
                  <a:txBody>
                    <a:bodyPr/>
                    <a:lstStyle/>
                    <a:p>
                      <a:r>
                        <a:rPr lang="en-US" sz="2800" dirty="0"/>
                        <a:t>Labs</a:t>
                      </a:r>
                    </a:p>
                  </a:txBody>
                  <a:tcPr/>
                </a:tc>
                <a:tc>
                  <a:txBody>
                    <a:bodyPr/>
                    <a:lstStyle/>
                    <a:p>
                      <a:r>
                        <a:rPr lang="en-US" sz="2800" dirty="0"/>
                        <a:t>DKA</a:t>
                      </a:r>
                    </a:p>
                  </a:txBody>
                  <a:tcPr/>
                </a:tc>
                <a:tc>
                  <a:txBody>
                    <a:bodyPr/>
                    <a:lstStyle/>
                    <a:p>
                      <a:r>
                        <a:rPr lang="en-US" sz="2800" dirty="0"/>
                        <a:t>EDKA</a:t>
                      </a:r>
                    </a:p>
                  </a:txBody>
                  <a:tcPr/>
                </a:tc>
                <a:extLst>
                  <a:ext uri="{0D108BD9-81ED-4DB2-BD59-A6C34878D82A}">
                    <a16:rowId xmlns:a16="http://schemas.microsoft.com/office/drawing/2014/main" val="1524358933"/>
                  </a:ext>
                </a:extLst>
              </a:tr>
              <a:tr h="588921">
                <a:tc>
                  <a:txBody>
                    <a:bodyPr/>
                    <a:lstStyle/>
                    <a:p>
                      <a:r>
                        <a:rPr lang="en-US" sz="2800" dirty="0"/>
                        <a:t>Glucose</a:t>
                      </a:r>
                    </a:p>
                  </a:txBody>
                  <a:tcPr/>
                </a:tc>
                <a:tc>
                  <a:txBody>
                    <a:bodyPr/>
                    <a:lstStyle/>
                    <a:p>
                      <a:r>
                        <a:rPr lang="en-US" sz="2800" dirty="0"/>
                        <a:t>200+</a:t>
                      </a:r>
                    </a:p>
                  </a:txBody>
                  <a:tcPr/>
                </a:tc>
                <a:tc>
                  <a:txBody>
                    <a:bodyPr/>
                    <a:lstStyle/>
                    <a:p>
                      <a:r>
                        <a:rPr lang="en-US" sz="2800" dirty="0"/>
                        <a:t>&lt;200</a:t>
                      </a:r>
                    </a:p>
                  </a:txBody>
                  <a:tcPr/>
                </a:tc>
                <a:extLst>
                  <a:ext uri="{0D108BD9-81ED-4DB2-BD59-A6C34878D82A}">
                    <a16:rowId xmlns:a16="http://schemas.microsoft.com/office/drawing/2014/main" val="1728478550"/>
                  </a:ext>
                </a:extLst>
              </a:tr>
              <a:tr h="739652">
                <a:tc>
                  <a:txBody>
                    <a:bodyPr/>
                    <a:lstStyle/>
                    <a:p>
                      <a:r>
                        <a:rPr lang="en-US" sz="2800" dirty="0"/>
                        <a:t>Beta-hydroxybutyrate</a:t>
                      </a:r>
                    </a:p>
                  </a:txBody>
                  <a:tcPr/>
                </a:tc>
                <a:tc>
                  <a:txBody>
                    <a:bodyPr/>
                    <a:lstStyle/>
                    <a:p>
                      <a:r>
                        <a:rPr lang="en-US" sz="2800" dirty="0"/>
                        <a:t>3+</a:t>
                      </a:r>
                    </a:p>
                  </a:txBody>
                  <a:tcPr/>
                </a:tc>
                <a:tc>
                  <a:txBody>
                    <a:bodyPr/>
                    <a:lstStyle/>
                    <a:p>
                      <a:r>
                        <a:rPr lang="en-US" sz="2800" dirty="0"/>
                        <a:t>3+</a:t>
                      </a:r>
                    </a:p>
                  </a:txBody>
                  <a:tcPr/>
                </a:tc>
                <a:extLst>
                  <a:ext uri="{0D108BD9-81ED-4DB2-BD59-A6C34878D82A}">
                    <a16:rowId xmlns:a16="http://schemas.microsoft.com/office/drawing/2014/main" val="1691832588"/>
                  </a:ext>
                </a:extLst>
              </a:tr>
              <a:tr h="588921">
                <a:tc>
                  <a:txBody>
                    <a:bodyPr/>
                    <a:lstStyle/>
                    <a:p>
                      <a:r>
                        <a:rPr lang="en-US" sz="2800" dirty="0"/>
                        <a:t>Urine ketones</a:t>
                      </a:r>
                    </a:p>
                  </a:txBody>
                  <a:tcPr/>
                </a:tc>
                <a:tc>
                  <a:txBody>
                    <a:bodyPr/>
                    <a:lstStyle/>
                    <a:p>
                      <a:r>
                        <a:rPr lang="en-US" sz="2800" dirty="0"/>
                        <a:t>2+</a:t>
                      </a:r>
                    </a:p>
                  </a:txBody>
                  <a:tcPr/>
                </a:tc>
                <a:tc>
                  <a:txBody>
                    <a:bodyPr/>
                    <a:lstStyle/>
                    <a:p>
                      <a:r>
                        <a:rPr lang="en-US" sz="2800" dirty="0"/>
                        <a:t>2+</a:t>
                      </a:r>
                    </a:p>
                  </a:txBody>
                  <a:tcPr/>
                </a:tc>
                <a:extLst>
                  <a:ext uri="{0D108BD9-81ED-4DB2-BD59-A6C34878D82A}">
                    <a16:rowId xmlns:a16="http://schemas.microsoft.com/office/drawing/2014/main" val="4019625088"/>
                  </a:ext>
                </a:extLst>
              </a:tr>
              <a:tr h="588921">
                <a:tc>
                  <a:txBody>
                    <a:bodyPr/>
                    <a:lstStyle/>
                    <a:p>
                      <a:r>
                        <a:rPr lang="en-US" sz="2800" dirty="0"/>
                        <a:t>Blood pH </a:t>
                      </a:r>
                    </a:p>
                  </a:txBody>
                  <a:tcPr/>
                </a:tc>
                <a:tc>
                  <a:txBody>
                    <a:bodyPr/>
                    <a:lstStyle/>
                    <a:p>
                      <a:r>
                        <a:rPr lang="en-US" sz="2800" dirty="0"/>
                        <a:t>&lt; 7.3</a:t>
                      </a:r>
                    </a:p>
                  </a:txBody>
                  <a:tcPr/>
                </a:tc>
                <a:tc>
                  <a:txBody>
                    <a:bodyPr/>
                    <a:lstStyle/>
                    <a:p>
                      <a:r>
                        <a:rPr lang="en-US" sz="2800" dirty="0"/>
                        <a:t>&lt;7.3</a:t>
                      </a:r>
                    </a:p>
                  </a:txBody>
                  <a:tcPr/>
                </a:tc>
                <a:extLst>
                  <a:ext uri="{0D108BD9-81ED-4DB2-BD59-A6C34878D82A}">
                    <a16:rowId xmlns:a16="http://schemas.microsoft.com/office/drawing/2014/main" val="1705530622"/>
                  </a:ext>
                </a:extLst>
              </a:tr>
              <a:tr h="588921">
                <a:tc>
                  <a:txBody>
                    <a:bodyPr/>
                    <a:lstStyle/>
                    <a:p>
                      <a:r>
                        <a:rPr lang="en-US" sz="2800" dirty="0"/>
                        <a:t>Bicarb</a:t>
                      </a:r>
                    </a:p>
                  </a:txBody>
                  <a:tcPr/>
                </a:tc>
                <a:tc>
                  <a:txBody>
                    <a:bodyPr/>
                    <a:lstStyle/>
                    <a:p>
                      <a:r>
                        <a:rPr lang="en-US" sz="2800" dirty="0"/>
                        <a:t>&lt;18</a:t>
                      </a:r>
                    </a:p>
                  </a:txBody>
                  <a:tcPr/>
                </a:tc>
                <a:tc>
                  <a:txBody>
                    <a:bodyPr/>
                    <a:lstStyle/>
                    <a:p>
                      <a:r>
                        <a:rPr lang="en-US" sz="2800" dirty="0"/>
                        <a:t>&lt;18</a:t>
                      </a:r>
                    </a:p>
                  </a:txBody>
                  <a:tcPr/>
                </a:tc>
                <a:extLst>
                  <a:ext uri="{0D108BD9-81ED-4DB2-BD59-A6C34878D82A}">
                    <a16:rowId xmlns:a16="http://schemas.microsoft.com/office/drawing/2014/main" val="1746237699"/>
                  </a:ext>
                </a:extLst>
              </a:tr>
              <a:tr h="588921">
                <a:tc>
                  <a:txBody>
                    <a:bodyPr/>
                    <a:lstStyle/>
                    <a:p>
                      <a:r>
                        <a:rPr lang="en-US" sz="2800" dirty="0"/>
                        <a:t>Anion gap</a:t>
                      </a:r>
                    </a:p>
                  </a:txBody>
                  <a:tcPr/>
                </a:tc>
                <a:tc>
                  <a:txBody>
                    <a:bodyPr/>
                    <a:lstStyle/>
                    <a:p>
                      <a:r>
                        <a:rPr lang="en-US" sz="2800" dirty="0"/>
                        <a:t>&gt;12</a:t>
                      </a:r>
                    </a:p>
                  </a:txBody>
                  <a:tcPr/>
                </a:tc>
                <a:tc>
                  <a:txBody>
                    <a:bodyPr/>
                    <a:lstStyle/>
                    <a:p>
                      <a:r>
                        <a:rPr lang="en-US" sz="2800" dirty="0"/>
                        <a:t>&gt;12</a:t>
                      </a:r>
                    </a:p>
                  </a:txBody>
                  <a:tcPr/>
                </a:tc>
                <a:extLst>
                  <a:ext uri="{0D108BD9-81ED-4DB2-BD59-A6C34878D82A}">
                    <a16:rowId xmlns:a16="http://schemas.microsoft.com/office/drawing/2014/main" val="3822937672"/>
                  </a:ext>
                </a:extLst>
              </a:tr>
            </a:tbl>
          </a:graphicData>
        </a:graphic>
      </p:graphicFrame>
      <p:sp>
        <p:nvSpPr>
          <p:cNvPr id="2" name="TextBox 1">
            <a:extLst>
              <a:ext uri="{FF2B5EF4-FFF2-40B4-BE49-F238E27FC236}">
                <a16:creationId xmlns:a16="http://schemas.microsoft.com/office/drawing/2014/main" id="{23F0ED5C-D61B-8673-08AB-D1409283191E}"/>
              </a:ext>
            </a:extLst>
          </p:cNvPr>
          <p:cNvSpPr txBox="1"/>
          <p:nvPr/>
        </p:nvSpPr>
        <p:spPr>
          <a:xfrm>
            <a:off x="3524804" y="6422097"/>
            <a:ext cx="5606256" cy="30777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ADA/EASD/AACE 2024 Hyperglycemic Crises in Adults Consensus Report </a:t>
            </a:r>
          </a:p>
        </p:txBody>
      </p:sp>
    </p:spTree>
    <p:custDataLst>
      <p:tags r:id="rId1"/>
    </p:custDataLst>
    <p:extLst>
      <p:ext uri="{BB962C8B-B14F-4D97-AF65-F5344CB8AC3E}">
        <p14:creationId xmlns:p14="http://schemas.microsoft.com/office/powerpoint/2010/main" val="2768686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10FA8-E249-0508-89E0-0A4A3491F73D}"/>
            </a:ext>
          </a:extLst>
        </p:cNvPr>
        <p:cNvGrpSpPr/>
        <p:nvPr/>
      </p:nvGrpSpPr>
      <p:grpSpPr>
        <a:xfrm>
          <a:off x="0" y="0"/>
          <a:ext cx="0" cy="0"/>
          <a:chOff x="0" y="0"/>
          <a:chExt cx="0" cy="0"/>
        </a:xfrm>
      </p:grpSpPr>
      <p:sp>
        <p:nvSpPr>
          <p:cNvPr id="97282" name="Title 1">
            <a:extLst>
              <a:ext uri="{FF2B5EF4-FFF2-40B4-BE49-F238E27FC236}">
                <a16:creationId xmlns:a16="http://schemas.microsoft.com/office/drawing/2014/main" id="{264F8C09-ECAB-FCE4-E818-2FA82340F4CD}"/>
              </a:ext>
            </a:extLst>
          </p:cNvPr>
          <p:cNvSpPr>
            <a:spLocks noGrp="1" noChangeArrowheads="1"/>
          </p:cNvSpPr>
          <p:nvPr>
            <p:ph type="title"/>
          </p:nvPr>
        </p:nvSpPr>
        <p:spPr>
          <a:xfrm>
            <a:off x="284008" y="228600"/>
            <a:ext cx="8402792" cy="914400"/>
          </a:xfrm>
        </p:spPr>
        <p:txBody>
          <a:bodyPr anchor="b">
            <a:normAutofit/>
          </a:bodyPr>
          <a:lstStyle/>
          <a:p>
            <a:pPr eaLnBrk="1" hangingPunct="1"/>
            <a:r>
              <a:rPr lang="en-US" altLang="en-US" dirty="0"/>
              <a:t> LS needs surgery – Poll 8</a:t>
            </a:r>
          </a:p>
        </p:txBody>
      </p:sp>
      <p:sp>
        <p:nvSpPr>
          <p:cNvPr id="3" name="Content Placeholder 2">
            <a:extLst>
              <a:ext uri="{FF2B5EF4-FFF2-40B4-BE49-F238E27FC236}">
                <a16:creationId xmlns:a16="http://schemas.microsoft.com/office/drawing/2014/main" id="{9243B934-2FFC-EF35-C1E0-801F5D1D4328}"/>
              </a:ext>
            </a:extLst>
          </p:cNvPr>
          <p:cNvSpPr>
            <a:spLocks noGrp="1"/>
          </p:cNvSpPr>
          <p:nvPr>
            <p:ph sz="quarter" idx="1"/>
          </p:nvPr>
        </p:nvSpPr>
        <p:spPr>
          <a:xfrm>
            <a:off x="284008" y="1219200"/>
            <a:ext cx="5085132" cy="6248400"/>
          </a:xfrm>
        </p:spPr>
        <p:txBody>
          <a:bodyPr rtlCol="0">
            <a:normAutofit fontScale="77500" lnSpcReduction="20000"/>
          </a:bodyPr>
          <a:lstStyle/>
          <a:p>
            <a:pPr marL="0" indent="0" eaLnBrk="1" fontAlgn="auto" hangingPunct="1">
              <a:lnSpc>
                <a:spcPct val="120000"/>
              </a:lnSpc>
              <a:spcAft>
                <a:spcPts val="0"/>
              </a:spcAft>
              <a:buNone/>
              <a:defRPr/>
            </a:pPr>
            <a:r>
              <a:rPr lang="en-US" sz="3400" dirty="0"/>
              <a:t>LS is 69 with type 2 diabetes and HF. On empagliflozin (Jardiance) 10mg daily in hospital. A1C 7.1% Needs surgery for infected foot ulceration. What action is needed?</a:t>
            </a:r>
          </a:p>
          <a:p>
            <a:pPr marL="514350" indent="-514350" eaLnBrk="1" fontAlgn="auto" hangingPunct="1">
              <a:lnSpc>
                <a:spcPct val="120000"/>
              </a:lnSpc>
              <a:spcAft>
                <a:spcPts val="0"/>
              </a:spcAft>
              <a:buAutoNum type="alphaUcPeriod"/>
              <a:defRPr/>
            </a:pPr>
            <a:r>
              <a:rPr lang="en-US" sz="3400" dirty="0"/>
              <a:t>Give empagliflozin night before surgery.</a:t>
            </a:r>
          </a:p>
          <a:p>
            <a:pPr marL="514350" indent="-514350" eaLnBrk="1" fontAlgn="auto" hangingPunct="1">
              <a:lnSpc>
                <a:spcPct val="120000"/>
              </a:lnSpc>
              <a:spcAft>
                <a:spcPts val="0"/>
              </a:spcAft>
              <a:buAutoNum type="alphaUcPeriod"/>
              <a:defRPr/>
            </a:pPr>
            <a:r>
              <a:rPr lang="en-US" sz="3400" dirty="0"/>
              <a:t>Start basal bolus insulin therapy.</a:t>
            </a:r>
          </a:p>
          <a:p>
            <a:pPr marL="514350" indent="-514350" eaLnBrk="1" fontAlgn="auto" hangingPunct="1">
              <a:lnSpc>
                <a:spcPct val="120000"/>
              </a:lnSpc>
              <a:spcAft>
                <a:spcPts val="0"/>
              </a:spcAft>
              <a:buAutoNum type="alphaUcPeriod"/>
              <a:defRPr/>
            </a:pPr>
            <a:r>
              <a:rPr lang="en-US" sz="3400" dirty="0"/>
              <a:t>Hold empagliflozin 3 days before surgery.</a:t>
            </a:r>
          </a:p>
          <a:p>
            <a:pPr marL="514350" indent="-514350" eaLnBrk="1" fontAlgn="auto" hangingPunct="1">
              <a:lnSpc>
                <a:spcPct val="120000"/>
              </a:lnSpc>
              <a:spcAft>
                <a:spcPts val="0"/>
              </a:spcAft>
              <a:buAutoNum type="alphaUcPeriod"/>
              <a:defRPr/>
            </a:pPr>
            <a:r>
              <a:rPr lang="en-US" sz="3400" dirty="0"/>
              <a:t>Start low dose insulin infusion to get glucose to goal pre surgery.</a:t>
            </a:r>
          </a:p>
          <a:p>
            <a:pPr marL="0" indent="0" eaLnBrk="1" fontAlgn="auto" hangingPunct="1">
              <a:lnSpc>
                <a:spcPct val="120000"/>
              </a:lnSpc>
              <a:spcAft>
                <a:spcPts val="0"/>
              </a:spcAft>
              <a:buNone/>
              <a:defRPr/>
            </a:pPr>
            <a:endParaRPr lang="en-US" sz="3400" dirty="0"/>
          </a:p>
        </p:txBody>
      </p:sp>
      <p:pic>
        <p:nvPicPr>
          <p:cNvPr id="4" name="Picture 3" descr="Woman wearing a white shirt">
            <a:extLst>
              <a:ext uri="{FF2B5EF4-FFF2-40B4-BE49-F238E27FC236}">
                <a16:creationId xmlns:a16="http://schemas.microsoft.com/office/drawing/2014/main" id="{3D24B6D4-657A-02A1-AE5A-8B80FB4669B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565" r="31798" b="35704"/>
          <a:stretch>
            <a:fillRect/>
          </a:stretch>
        </p:blipFill>
        <p:spPr>
          <a:xfrm>
            <a:off x="5791199" y="1219200"/>
            <a:ext cx="2801637" cy="2200656"/>
          </a:xfrm>
          <a:prstGeom prst="rect">
            <a:avLst/>
          </a:prstGeom>
          <a:noFill/>
        </p:spPr>
      </p:pic>
      <p:pic>
        <p:nvPicPr>
          <p:cNvPr id="7" name="Picture 6" descr="Surgeon using digital tablet in operating room">
            <a:extLst>
              <a:ext uri="{FF2B5EF4-FFF2-40B4-BE49-F238E27FC236}">
                <a16:creationId xmlns:a16="http://schemas.microsoft.com/office/drawing/2014/main" id="{E2047271-542A-C0EC-9ECD-6B63BC14A9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60620" y="3517392"/>
            <a:ext cx="3299372" cy="2200656"/>
          </a:xfrm>
          <a:prstGeom prst="rect">
            <a:avLst/>
          </a:prstGeom>
        </p:spPr>
      </p:pic>
      <p:sp>
        <p:nvSpPr>
          <p:cNvPr id="2" name="Oval 1">
            <a:extLst>
              <a:ext uri="{FF2B5EF4-FFF2-40B4-BE49-F238E27FC236}">
                <a16:creationId xmlns:a16="http://schemas.microsoft.com/office/drawing/2014/main" id="{02DE8DD0-66C8-FDC1-A0A7-001C25D2A5EB}"/>
              </a:ext>
            </a:extLst>
          </p:cNvPr>
          <p:cNvSpPr/>
          <p:nvPr/>
        </p:nvSpPr>
        <p:spPr>
          <a:xfrm>
            <a:off x="533400" y="4343400"/>
            <a:ext cx="4835740" cy="1295400"/>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chemeClr val="tx1"/>
                </a:solidFill>
              </a:ln>
            </a:endParaRPr>
          </a:p>
        </p:txBody>
      </p:sp>
    </p:spTree>
    <p:extLst>
      <p:ext uri="{BB962C8B-B14F-4D97-AF65-F5344CB8AC3E}">
        <p14:creationId xmlns:p14="http://schemas.microsoft.com/office/powerpoint/2010/main" val="1459351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1458" name="Rectangle 2"/>
          <p:cNvSpPr>
            <a:spLocks noGrp="1" noChangeArrowheads="1"/>
          </p:cNvSpPr>
          <p:nvPr>
            <p:ph type="title"/>
          </p:nvPr>
        </p:nvSpPr>
        <p:spPr>
          <a:xfrm>
            <a:off x="457200" y="320040"/>
            <a:ext cx="8229600" cy="822960"/>
          </a:xfrm>
        </p:spPr>
        <p:txBody>
          <a:bodyPr/>
          <a:lstStyle/>
          <a:p>
            <a:pPr>
              <a:defRPr/>
            </a:pPr>
            <a:r>
              <a:rPr lang="en-US" dirty="0"/>
              <a:t>Diabetes and Surgery</a:t>
            </a:r>
          </a:p>
        </p:txBody>
      </p:sp>
      <p:sp>
        <p:nvSpPr>
          <p:cNvPr id="1811459" name="Rectangle 3"/>
          <p:cNvSpPr>
            <a:spLocks noGrp="1" noChangeArrowheads="1"/>
          </p:cNvSpPr>
          <p:nvPr>
            <p:ph idx="1"/>
          </p:nvPr>
        </p:nvSpPr>
        <p:spPr>
          <a:xfrm>
            <a:off x="400558" y="1244051"/>
            <a:ext cx="6629400" cy="5410200"/>
          </a:xfrm>
        </p:spPr>
        <p:txBody>
          <a:bodyPr>
            <a:normAutofit fontScale="77500" lnSpcReduction="20000"/>
          </a:bodyPr>
          <a:lstStyle/>
          <a:p>
            <a:pPr>
              <a:lnSpc>
                <a:spcPct val="120000"/>
              </a:lnSpc>
              <a:defRPr/>
            </a:pPr>
            <a:r>
              <a:rPr lang="en-US" sz="3800" dirty="0">
                <a:ea typeface="Calibri" panose="020F0502020204030204" pitchFamily="34" charset="0"/>
                <a:cs typeface="Calibri" panose="020F0502020204030204" pitchFamily="34" charset="0"/>
              </a:rPr>
              <a:t>20% of individuals undergoing major general surgery have diabetes, </a:t>
            </a:r>
          </a:p>
          <a:p>
            <a:pPr>
              <a:lnSpc>
                <a:spcPct val="120000"/>
              </a:lnSpc>
              <a:defRPr/>
            </a:pPr>
            <a:r>
              <a:rPr lang="en-US" sz="3800" dirty="0">
                <a:ea typeface="Calibri" panose="020F0502020204030204" pitchFamily="34" charset="0"/>
                <a:cs typeface="Calibri" panose="020F0502020204030204" pitchFamily="34" charset="0"/>
              </a:rPr>
              <a:t> 23–60% have prediabetes or undiagnosed diabetes</a:t>
            </a:r>
          </a:p>
          <a:p>
            <a:pPr>
              <a:lnSpc>
                <a:spcPct val="120000"/>
              </a:lnSpc>
              <a:defRPr/>
            </a:pPr>
            <a:r>
              <a:rPr lang="en-US" sz="3800" dirty="0">
                <a:ea typeface="Calibri" panose="020F0502020204030204" pitchFamily="34" charset="0"/>
                <a:cs typeface="Calibri" panose="020F0502020204030204" pitchFamily="34" charset="0"/>
              </a:rPr>
              <a:t>A1C target &lt;8% for elective surgeries </a:t>
            </a:r>
            <a:r>
              <a:rPr lang="en-US" sz="3800" dirty="0">
                <a:solidFill>
                  <a:srgbClr val="0070C0"/>
                </a:solidFill>
                <a:ea typeface="Calibri" panose="020F0502020204030204" pitchFamily="34" charset="0"/>
                <a:cs typeface="Calibri" panose="020F0502020204030204" pitchFamily="34" charset="0"/>
              </a:rPr>
              <a:t>or Time in Range &gt;50%.</a:t>
            </a:r>
          </a:p>
          <a:p>
            <a:pPr>
              <a:lnSpc>
                <a:spcPct val="120000"/>
              </a:lnSpc>
              <a:defRPr/>
            </a:pPr>
            <a:r>
              <a:rPr lang="en-US" sz="3800" dirty="0">
                <a:ea typeface="Calibri" panose="020F0502020204030204" pitchFamily="34" charset="0"/>
                <a:cs typeface="Calibri" panose="020F0502020204030204" pitchFamily="34" charset="0"/>
              </a:rPr>
              <a:t>Perioperative glucose target of 100-180</a:t>
            </a:r>
          </a:p>
          <a:p>
            <a:pPr>
              <a:lnSpc>
                <a:spcPct val="120000"/>
              </a:lnSpc>
              <a:defRPr/>
            </a:pPr>
            <a:r>
              <a:rPr lang="en-US" sz="3800" dirty="0">
                <a:solidFill>
                  <a:srgbClr val="0070C0"/>
                </a:solidFill>
                <a:ea typeface="Calibri" panose="020F0502020204030204" pitchFamily="34" charset="0"/>
                <a:cs typeface="Calibri" panose="020F0502020204030204" pitchFamily="34" charset="0"/>
              </a:rPr>
              <a:t>Postponing surgery based on A1C or TIR not recommended, as it may lead to unnecessary delay or denial of required surgery.</a:t>
            </a:r>
          </a:p>
          <a:p>
            <a:pPr>
              <a:lnSpc>
                <a:spcPct val="120000"/>
              </a:lnSpc>
              <a:defRPr/>
            </a:pPr>
            <a:endParaRPr lang="en-US" dirty="0"/>
          </a:p>
          <a:p>
            <a:pPr>
              <a:lnSpc>
                <a:spcPct val="120000"/>
              </a:lnSpc>
              <a:defRPr/>
            </a:pPr>
            <a:endParaRPr lang="en-US" dirty="0"/>
          </a:p>
        </p:txBody>
      </p:sp>
      <p:pic>
        <p:nvPicPr>
          <p:cNvPr id="3" name="Picture 2">
            <a:extLst>
              <a:ext uri="{FF2B5EF4-FFF2-40B4-BE49-F238E27FC236}">
                <a16:creationId xmlns:a16="http://schemas.microsoft.com/office/drawing/2014/main" id="{42E678CC-DEA4-7B37-978A-233B7825C151}"/>
              </a:ext>
            </a:extLst>
          </p:cNvPr>
          <p:cNvPicPr>
            <a:picLocks noChangeAspect="1"/>
          </p:cNvPicPr>
          <p:nvPr/>
        </p:nvPicPr>
        <p:blipFill>
          <a:blip r:embed="rId5"/>
          <a:stretch>
            <a:fillRect/>
          </a:stretch>
        </p:blipFill>
        <p:spPr>
          <a:xfrm>
            <a:off x="5867400" y="6421669"/>
            <a:ext cx="3072168" cy="232582"/>
          </a:xfrm>
          <a:prstGeom prst="rect">
            <a:avLst/>
          </a:prstGeom>
        </p:spPr>
      </p:pic>
      <p:pic>
        <p:nvPicPr>
          <p:cNvPr id="4" name="Picture 3">
            <a:extLst>
              <a:ext uri="{FF2B5EF4-FFF2-40B4-BE49-F238E27FC236}">
                <a16:creationId xmlns:a16="http://schemas.microsoft.com/office/drawing/2014/main" id="{14E1AA17-2C36-B249-D640-80A480A165D9}"/>
              </a:ext>
            </a:extLst>
          </p:cNvPr>
          <p:cNvPicPr>
            <a:picLocks noChangeAspect="1"/>
          </p:cNvPicPr>
          <p:nvPr/>
        </p:nvPicPr>
        <p:blipFill>
          <a:blip r:embed="rId6"/>
          <a:stretch>
            <a:fillRect/>
          </a:stretch>
        </p:blipFill>
        <p:spPr>
          <a:xfrm>
            <a:off x="5726641" y="6264320"/>
            <a:ext cx="3353686" cy="547280"/>
          </a:xfrm>
          <a:prstGeom prst="rect">
            <a:avLst/>
          </a:prstGeom>
        </p:spPr>
      </p:pic>
      <p:pic>
        <p:nvPicPr>
          <p:cNvPr id="8" name="Picture 7" descr="Doctor at work">
            <a:extLst>
              <a:ext uri="{FF2B5EF4-FFF2-40B4-BE49-F238E27FC236}">
                <a16:creationId xmlns:a16="http://schemas.microsoft.com/office/drawing/2014/main" id="{A715DD34-BB21-30E5-C48F-D53C906D3D7A}"/>
              </a:ext>
            </a:extLst>
          </p:cNvPr>
          <p:cNvPicPr>
            <a:picLocks noChangeAspect="1"/>
          </p:cNvPicPr>
          <p:nvPr/>
        </p:nvPicPr>
        <p:blipFill>
          <a:blip r:embed="rId7" cstate="print">
            <a:extLst>
              <a:ext uri="{28A0092B-C50C-407E-A947-70E740481C1C}">
                <a14:useLocalDpi xmlns:a14="http://schemas.microsoft.com/office/drawing/2010/main" val="0"/>
              </a:ext>
            </a:extLst>
          </a:blip>
          <a:srcRect l="14166" r="26667"/>
          <a:stretch>
            <a:fillRect/>
          </a:stretch>
        </p:blipFill>
        <p:spPr>
          <a:xfrm>
            <a:off x="6858144" y="1331563"/>
            <a:ext cx="2081424" cy="2543060"/>
          </a:xfrm>
          <a:prstGeom prst="rect">
            <a:avLst/>
          </a:prstGeom>
        </p:spPr>
      </p:pic>
    </p:spTree>
    <p:custDataLst>
      <p:tags r:id="rId1"/>
    </p:custDataLst>
    <p:extLst>
      <p:ext uri="{BB962C8B-B14F-4D97-AF65-F5344CB8AC3E}">
        <p14:creationId xmlns:p14="http://schemas.microsoft.com/office/powerpoint/2010/main" val="696110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1458" name="Rectangle 2"/>
          <p:cNvSpPr>
            <a:spLocks noGrp="1" noChangeArrowheads="1"/>
          </p:cNvSpPr>
          <p:nvPr>
            <p:ph type="title"/>
          </p:nvPr>
        </p:nvSpPr>
        <p:spPr>
          <a:xfrm>
            <a:off x="457200" y="320040"/>
            <a:ext cx="8229600" cy="975360"/>
          </a:xfrm>
        </p:spPr>
        <p:txBody>
          <a:bodyPr/>
          <a:lstStyle/>
          <a:p>
            <a:pPr>
              <a:defRPr/>
            </a:pPr>
            <a:r>
              <a:rPr lang="en-US" dirty="0"/>
              <a:t>Preparation for Surgery</a:t>
            </a:r>
          </a:p>
        </p:txBody>
      </p:sp>
      <p:sp>
        <p:nvSpPr>
          <p:cNvPr id="1811459" name="Rectangle 3"/>
          <p:cNvSpPr>
            <a:spLocks noGrp="1" noChangeArrowheads="1"/>
          </p:cNvSpPr>
          <p:nvPr>
            <p:ph idx="1"/>
          </p:nvPr>
        </p:nvSpPr>
        <p:spPr>
          <a:xfrm>
            <a:off x="457200" y="1257300"/>
            <a:ext cx="5181600" cy="3383162"/>
          </a:xfrm>
        </p:spPr>
        <p:txBody>
          <a:bodyPr>
            <a:normAutofit/>
          </a:bodyPr>
          <a:lstStyle/>
          <a:p>
            <a:pPr>
              <a:lnSpc>
                <a:spcPct val="120000"/>
              </a:lnSpc>
              <a:defRPr/>
            </a:pPr>
            <a:r>
              <a:rPr lang="en-US" sz="2800" dirty="0"/>
              <a:t>Preoperative risk assess (heart, renal disease, neuropathy).</a:t>
            </a:r>
          </a:p>
          <a:p>
            <a:pPr>
              <a:lnSpc>
                <a:spcPct val="120000"/>
              </a:lnSpc>
              <a:defRPr/>
            </a:pPr>
            <a:r>
              <a:rPr lang="en-US" sz="2800" dirty="0">
                <a:solidFill>
                  <a:srgbClr val="0070C0"/>
                </a:solidFill>
              </a:rPr>
              <a:t>Hold SGLT-2 for 3-4 days before surgery</a:t>
            </a:r>
          </a:p>
          <a:p>
            <a:pPr>
              <a:lnSpc>
                <a:spcPct val="120000"/>
              </a:lnSpc>
              <a:defRPr/>
            </a:pPr>
            <a:r>
              <a:rPr lang="en-US" sz="2800" dirty="0">
                <a:solidFill>
                  <a:srgbClr val="0070C0"/>
                </a:solidFill>
              </a:rPr>
              <a:t>Evaluate GLP-1 Therapy</a:t>
            </a:r>
          </a:p>
        </p:txBody>
      </p:sp>
      <p:pic>
        <p:nvPicPr>
          <p:cNvPr id="2" name="Picture 1"/>
          <p:cNvPicPr>
            <a:picLocks noChangeAspect="1"/>
          </p:cNvPicPr>
          <p:nvPr/>
        </p:nvPicPr>
        <p:blipFill>
          <a:blip r:embed="rId4"/>
          <a:stretch>
            <a:fillRect/>
          </a:stretch>
        </p:blipFill>
        <p:spPr>
          <a:xfrm>
            <a:off x="6705600" y="1447800"/>
            <a:ext cx="1853619" cy="2514600"/>
          </a:xfrm>
          <a:prstGeom prst="rect">
            <a:avLst/>
          </a:prstGeom>
        </p:spPr>
      </p:pic>
      <p:sp>
        <p:nvSpPr>
          <p:cNvPr id="3" name="TextBox 2">
            <a:extLst>
              <a:ext uri="{FF2B5EF4-FFF2-40B4-BE49-F238E27FC236}">
                <a16:creationId xmlns:a16="http://schemas.microsoft.com/office/drawing/2014/main" id="{78B896D9-B0F8-9AE9-0593-C96F9F6479DA}"/>
              </a:ext>
            </a:extLst>
          </p:cNvPr>
          <p:cNvSpPr txBox="1"/>
          <p:nvPr/>
        </p:nvSpPr>
        <p:spPr>
          <a:xfrm>
            <a:off x="7035219" y="3993614"/>
            <a:ext cx="1524000" cy="369332"/>
          </a:xfrm>
          <a:prstGeom prst="rect">
            <a:avLst/>
          </a:prstGeom>
          <a:noFill/>
        </p:spPr>
        <p:txBody>
          <a:bodyPr wrap="square" rtlCol="0">
            <a:spAutoFit/>
          </a:bodyPr>
          <a:lstStyle/>
          <a:p>
            <a:r>
              <a:rPr lang="en-US" dirty="0"/>
              <a:t>ADA 2026</a:t>
            </a:r>
          </a:p>
        </p:txBody>
      </p:sp>
      <p:sp>
        <p:nvSpPr>
          <p:cNvPr id="5" name="TextBox 4">
            <a:extLst>
              <a:ext uri="{FF2B5EF4-FFF2-40B4-BE49-F238E27FC236}">
                <a16:creationId xmlns:a16="http://schemas.microsoft.com/office/drawing/2014/main" id="{356D0CD1-8A86-CF7C-9121-364351F4C067}"/>
              </a:ext>
            </a:extLst>
          </p:cNvPr>
          <p:cNvSpPr txBox="1"/>
          <p:nvPr/>
        </p:nvSpPr>
        <p:spPr>
          <a:xfrm>
            <a:off x="672832" y="4640462"/>
            <a:ext cx="7696200" cy="1938992"/>
          </a:xfrm>
          <a:prstGeom prst="rect">
            <a:avLst/>
          </a:prstGeom>
          <a:solidFill>
            <a:schemeClr val="accent3">
              <a:lumMod val="40000"/>
              <a:lumOff val="60000"/>
            </a:schemeClr>
          </a:solidFill>
        </p:spPr>
        <p:txBody>
          <a:bodyPr wrap="square" rtlCol="0">
            <a:spAutoFit/>
          </a:bodyPr>
          <a:lstStyle/>
          <a:p>
            <a:pPr algn="ctr"/>
            <a:r>
              <a:rPr lang="en-US" sz="2400" dirty="0"/>
              <a:t>The American Society of Anesthesiologists recommends holding GLP-1 RAs on the day of the procedure or surgery for daily dose agents and for at least 7 days prior to the procedures or surgery for once-weekly dose agents. Individualize.</a:t>
            </a:r>
          </a:p>
        </p:txBody>
      </p:sp>
      <p:pic>
        <p:nvPicPr>
          <p:cNvPr id="6" name="Picture 5" descr="Surgeons working in an operating room">
            <a:extLst>
              <a:ext uri="{FF2B5EF4-FFF2-40B4-BE49-F238E27FC236}">
                <a16:creationId xmlns:a16="http://schemas.microsoft.com/office/drawing/2014/main" id="{8A23D9AF-4D09-E05C-E1D4-971DFDAE9FC2}"/>
              </a:ext>
            </a:extLst>
          </p:cNvPr>
          <p:cNvPicPr>
            <a:picLocks noChangeAspect="1"/>
          </p:cNvPicPr>
          <p:nvPr/>
        </p:nvPicPr>
        <p:blipFill>
          <a:blip r:embed="rId5" cstate="print">
            <a:extLst>
              <a:ext uri="{28A0092B-C50C-407E-A947-70E740481C1C}">
                <a14:useLocalDpi xmlns:a14="http://schemas.microsoft.com/office/drawing/2010/main" val="0"/>
              </a:ext>
            </a:extLst>
          </a:blip>
          <a:srcRect l="24912" r="15170" b="-1"/>
          <a:stretch>
            <a:fillRect/>
          </a:stretch>
        </p:blipFill>
        <p:spPr>
          <a:xfrm>
            <a:off x="6339156" y="1349788"/>
            <a:ext cx="2347644" cy="2615366"/>
          </a:xfrm>
          <a:prstGeom prst="rect">
            <a:avLst/>
          </a:prstGeom>
          <a:noFill/>
        </p:spPr>
      </p:pic>
    </p:spTree>
    <p:custDataLst>
      <p:tags r:id="rId1"/>
    </p:custDataLst>
    <p:extLst>
      <p:ext uri="{BB962C8B-B14F-4D97-AF65-F5344CB8AC3E}">
        <p14:creationId xmlns:p14="http://schemas.microsoft.com/office/powerpoint/2010/main" val="4001336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79D30-5D1B-6231-0B93-74CD69DAEC6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5AD2403-D983-138C-4A9F-DF53D5A5808E}"/>
              </a:ext>
            </a:extLst>
          </p:cNvPr>
          <p:cNvSpPr>
            <a:spLocks noGrp="1"/>
          </p:cNvSpPr>
          <p:nvPr>
            <p:ph type="title"/>
          </p:nvPr>
        </p:nvSpPr>
        <p:spPr/>
        <p:txBody>
          <a:bodyPr>
            <a:normAutofit/>
          </a:bodyPr>
          <a:lstStyle/>
          <a:p>
            <a:pPr>
              <a:defRPr/>
            </a:pPr>
            <a:r>
              <a:rPr lang="en-US" sz="3600" dirty="0"/>
              <a:t>Is Inpatient Diabetes Education Realistic?</a:t>
            </a:r>
          </a:p>
        </p:txBody>
      </p:sp>
      <p:sp>
        <p:nvSpPr>
          <p:cNvPr id="6" name="Content Placeholder 5">
            <a:extLst>
              <a:ext uri="{FF2B5EF4-FFF2-40B4-BE49-F238E27FC236}">
                <a16:creationId xmlns:a16="http://schemas.microsoft.com/office/drawing/2014/main" id="{A667845B-E2EC-3DCF-3DF0-1BCAB9CEE0B4}"/>
              </a:ext>
            </a:extLst>
          </p:cNvPr>
          <p:cNvSpPr>
            <a:spLocks noGrp="1"/>
          </p:cNvSpPr>
          <p:nvPr>
            <p:ph idx="1"/>
          </p:nvPr>
        </p:nvSpPr>
        <p:spPr>
          <a:xfrm>
            <a:off x="457200" y="1219200"/>
            <a:ext cx="5410200" cy="5181600"/>
          </a:xfrm>
        </p:spPr>
        <p:txBody>
          <a:bodyPr>
            <a:normAutofit fontScale="92500" lnSpcReduction="10000"/>
          </a:bodyPr>
          <a:lstStyle/>
          <a:p>
            <a:pPr>
              <a:defRPr/>
            </a:pPr>
            <a:r>
              <a:rPr lang="en-US" dirty="0"/>
              <a:t>Unique opportunity to address urgent learning needs</a:t>
            </a:r>
          </a:p>
          <a:p>
            <a:pPr>
              <a:defRPr/>
            </a:pPr>
            <a:r>
              <a:rPr lang="en-US" dirty="0"/>
              <a:t>Brief and targeted education effective</a:t>
            </a:r>
          </a:p>
          <a:p>
            <a:pPr>
              <a:defRPr/>
            </a:pPr>
            <a:r>
              <a:rPr lang="en-US" dirty="0"/>
              <a:t>Strategies</a:t>
            </a:r>
          </a:p>
          <a:p>
            <a:pPr lvl="1">
              <a:defRPr/>
            </a:pPr>
            <a:r>
              <a:rPr lang="en-US" dirty="0"/>
              <a:t>Empathic listening and open ended questions</a:t>
            </a:r>
          </a:p>
          <a:p>
            <a:pPr lvl="1">
              <a:defRPr/>
            </a:pPr>
            <a:r>
              <a:rPr lang="en-US" dirty="0"/>
              <a:t>“What are you most worried about when it comes to taking care of your diabetes.</a:t>
            </a:r>
          </a:p>
          <a:p>
            <a:pPr>
              <a:defRPr/>
            </a:pPr>
            <a:r>
              <a:rPr lang="en-US" dirty="0"/>
              <a:t>Assist with needed supplies and referrals</a:t>
            </a:r>
          </a:p>
          <a:p>
            <a:pPr lvl="2">
              <a:defRPr/>
            </a:pPr>
            <a:endParaRPr lang="en-US" dirty="0"/>
          </a:p>
        </p:txBody>
      </p:sp>
      <p:pic>
        <p:nvPicPr>
          <p:cNvPr id="126983" name="Picture 7">
            <a:extLst>
              <a:ext uri="{FF2B5EF4-FFF2-40B4-BE49-F238E27FC236}">
                <a16:creationId xmlns:a16="http://schemas.microsoft.com/office/drawing/2014/main" id="{414BD71B-DABE-38A8-530D-4942AF9358C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0" y="1559484"/>
            <a:ext cx="1908175" cy="2860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a:extLst>
              <a:ext uri="{FF2B5EF4-FFF2-40B4-BE49-F238E27FC236}">
                <a16:creationId xmlns:a16="http://schemas.microsoft.com/office/drawing/2014/main" id="{20B3AB46-EF69-5CD2-D8BF-FF4F853BA622}"/>
              </a:ext>
            </a:extLst>
          </p:cNvPr>
          <p:cNvSpPr txBox="1"/>
          <p:nvPr/>
        </p:nvSpPr>
        <p:spPr>
          <a:xfrm>
            <a:off x="6065520" y="4495800"/>
            <a:ext cx="2514600" cy="1015663"/>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Look for </a:t>
            </a:r>
            <a:br>
              <a:rPr kumimoji="0" lang="en-US" sz="2000" b="0"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br>
            <a:r>
              <a:rPr kumimoji="0" lang="en-US" sz="2000" b="0"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“teaching moment” opportunities</a:t>
            </a:r>
          </a:p>
        </p:txBody>
      </p:sp>
    </p:spTree>
    <p:custDataLst>
      <p:tags r:id="rId1"/>
    </p:custDataLst>
    <p:extLst>
      <p:ext uri="{BB962C8B-B14F-4D97-AF65-F5344CB8AC3E}">
        <p14:creationId xmlns:p14="http://schemas.microsoft.com/office/powerpoint/2010/main" val="4201380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a:t>What is Type 2 Diabetes?</a:t>
            </a:r>
          </a:p>
        </p:txBody>
      </p:sp>
      <p:sp>
        <p:nvSpPr>
          <p:cNvPr id="54275" name="Rectangle 3"/>
          <p:cNvSpPr>
            <a:spLocks noGrp="1" noChangeArrowheads="1"/>
          </p:cNvSpPr>
          <p:nvPr>
            <p:ph idx="1"/>
          </p:nvPr>
        </p:nvSpPr>
        <p:spPr/>
        <p:txBody>
          <a:bodyPr/>
          <a:lstStyle/>
          <a:p>
            <a:pPr eaLnBrk="1" hangingPunct="1"/>
            <a:r>
              <a:rPr lang="en-US"/>
              <a:t>Complex metabolic disorder ….</a:t>
            </a:r>
          </a:p>
          <a:p>
            <a:pPr lvl="1" eaLnBrk="1" hangingPunct="1">
              <a:buFont typeface="Wingdings" pitchFamily="2" charset="2"/>
              <a:buNone/>
            </a:pPr>
            <a:r>
              <a:rPr lang="en-US"/>
              <a:t>(Insulin resistance and deficiency)</a:t>
            </a:r>
          </a:p>
          <a:p>
            <a:pPr eaLnBrk="1" hangingPunct="1">
              <a:buFont typeface="Wingdings" pitchFamily="2" charset="2"/>
              <a:buNone/>
            </a:pPr>
            <a:r>
              <a:rPr lang="en-US"/>
              <a:t>with social, behavioral and environmental risk factors unmasking the effects of genetic susceptibility.</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8491" y="4597036"/>
            <a:ext cx="2895602" cy="1934959"/>
          </a:xfrm>
          <a:prstGeom prst="rect">
            <a:avLst/>
          </a:prstGeom>
        </p:spPr>
      </p:pic>
      <p:sp>
        <p:nvSpPr>
          <p:cNvPr id="2" name="TextBox 1"/>
          <p:cNvSpPr txBox="1"/>
          <p:nvPr/>
        </p:nvSpPr>
        <p:spPr>
          <a:xfrm>
            <a:off x="685800" y="4572000"/>
            <a:ext cx="4038600" cy="1569660"/>
          </a:xfrm>
          <a:prstGeom prst="rect">
            <a:avLst/>
          </a:prstGeom>
          <a:noFill/>
        </p:spPr>
        <p:txBody>
          <a:bodyPr wrap="square" rtlCol="0">
            <a:spAutoFit/>
          </a:bodyPr>
          <a:lstStyle/>
          <a:p>
            <a:r>
              <a:rPr lang="en-US" sz="2400" dirty="0"/>
              <a:t>New Diagnosis? </a:t>
            </a:r>
            <a:br>
              <a:rPr lang="en-US" sz="2400" dirty="0"/>
            </a:br>
            <a:r>
              <a:rPr lang="en-US" sz="2400" dirty="0"/>
              <a:t>Call 800 – DIABETES to request “Getting Started Kit”</a:t>
            </a:r>
          </a:p>
          <a:p>
            <a:r>
              <a:rPr lang="en-US" sz="2400" dirty="0"/>
              <a:t>www.Diabetes.org</a:t>
            </a:r>
          </a:p>
        </p:txBody>
      </p:sp>
    </p:spTree>
    <p:custDataLst>
      <p:tags r:id="rId1"/>
    </p:custDataLst>
    <p:extLst>
      <p:ext uri="{BB962C8B-B14F-4D97-AF65-F5344CB8AC3E}">
        <p14:creationId xmlns:p14="http://schemas.microsoft.com/office/powerpoint/2010/main" val="1299549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54384-241A-16A8-1364-105E0F03D3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0E48E9-4928-945C-28E8-4DC6069A383B}"/>
              </a:ext>
            </a:extLst>
          </p:cNvPr>
          <p:cNvSpPr>
            <a:spLocks noGrp="1"/>
          </p:cNvSpPr>
          <p:nvPr>
            <p:ph type="title"/>
          </p:nvPr>
        </p:nvSpPr>
        <p:spPr>
          <a:xfrm>
            <a:off x="457200" y="228600"/>
            <a:ext cx="8229600" cy="1066800"/>
          </a:xfrm>
        </p:spPr>
        <p:txBody>
          <a:bodyPr>
            <a:noAutofit/>
          </a:bodyPr>
          <a:lstStyle/>
          <a:p>
            <a:r>
              <a:rPr lang="en-US" sz="3200" dirty="0"/>
              <a:t>Stigma associated with diabetes </a:t>
            </a:r>
            <a:br>
              <a:rPr lang="en-US" sz="3200" dirty="0"/>
            </a:br>
            <a:r>
              <a:rPr lang="en-US" sz="2400" dirty="0"/>
              <a:t>Have you heard others using these words or phrases?</a:t>
            </a:r>
            <a:endParaRPr lang="en-US" sz="3200" dirty="0"/>
          </a:p>
        </p:txBody>
      </p:sp>
      <p:sp>
        <p:nvSpPr>
          <p:cNvPr id="3" name="Content Placeholder 2">
            <a:extLst>
              <a:ext uri="{FF2B5EF4-FFF2-40B4-BE49-F238E27FC236}">
                <a16:creationId xmlns:a16="http://schemas.microsoft.com/office/drawing/2014/main" id="{A4CE2B50-579E-C4C0-F608-5289DAE3AA06}"/>
              </a:ext>
            </a:extLst>
          </p:cNvPr>
          <p:cNvSpPr>
            <a:spLocks noGrp="1"/>
          </p:cNvSpPr>
          <p:nvPr>
            <p:ph sz="quarter" idx="1"/>
          </p:nvPr>
        </p:nvSpPr>
        <p:spPr>
          <a:xfrm>
            <a:off x="457200" y="1371600"/>
            <a:ext cx="4041648" cy="5410200"/>
          </a:xfrm>
        </p:spPr>
        <p:txBody>
          <a:bodyPr>
            <a:normAutofit fontScale="92500" lnSpcReduction="20000"/>
          </a:bodyPr>
          <a:lstStyle/>
          <a:p>
            <a:r>
              <a:rPr lang="en-US" dirty="0"/>
              <a:t>Cheats</a:t>
            </a:r>
          </a:p>
          <a:p>
            <a:r>
              <a:rPr lang="en-US" dirty="0"/>
              <a:t>No will power</a:t>
            </a:r>
          </a:p>
          <a:p>
            <a:r>
              <a:rPr lang="en-US" dirty="0"/>
              <a:t>Diabetic</a:t>
            </a:r>
          </a:p>
          <a:p>
            <a:r>
              <a:rPr lang="en-US" dirty="0"/>
              <a:t>Non-compliant</a:t>
            </a:r>
          </a:p>
          <a:p>
            <a:r>
              <a:rPr lang="en-US" dirty="0"/>
              <a:t>Train wreck</a:t>
            </a:r>
          </a:p>
          <a:p>
            <a:r>
              <a:rPr lang="en-US" dirty="0"/>
              <a:t>Frequent Flyer</a:t>
            </a:r>
          </a:p>
          <a:p>
            <a:r>
              <a:rPr lang="en-US" dirty="0"/>
              <a:t>Non-adherent</a:t>
            </a:r>
          </a:p>
          <a:p>
            <a:r>
              <a:rPr lang="en-US" dirty="0"/>
              <a:t>Doesn’t really care</a:t>
            </a:r>
          </a:p>
          <a:p>
            <a:r>
              <a:rPr lang="en-US" dirty="0"/>
              <a:t>If they would only lose some weight</a:t>
            </a:r>
          </a:p>
        </p:txBody>
      </p:sp>
      <p:sp>
        <p:nvSpPr>
          <p:cNvPr id="4" name="Content Placeholder 3">
            <a:extLst>
              <a:ext uri="{FF2B5EF4-FFF2-40B4-BE49-F238E27FC236}">
                <a16:creationId xmlns:a16="http://schemas.microsoft.com/office/drawing/2014/main" id="{20FBBBF4-0883-5564-851B-71AD84FC6AC0}"/>
              </a:ext>
            </a:extLst>
          </p:cNvPr>
          <p:cNvSpPr>
            <a:spLocks noGrp="1"/>
          </p:cNvSpPr>
          <p:nvPr>
            <p:ph sz="quarter" idx="2"/>
          </p:nvPr>
        </p:nvSpPr>
        <p:spPr>
          <a:xfrm>
            <a:off x="4632198" y="1447800"/>
            <a:ext cx="4041648" cy="4706112"/>
          </a:xfrm>
        </p:spPr>
        <p:txBody>
          <a:bodyPr>
            <a:normAutofit fontScale="92500" lnSpcReduction="20000"/>
          </a:bodyPr>
          <a:lstStyle/>
          <a:p>
            <a:r>
              <a:rPr lang="en-US" dirty="0"/>
              <a:t>Doesn’t monitor blood sugar</a:t>
            </a:r>
          </a:p>
          <a:p>
            <a:r>
              <a:rPr lang="en-US" dirty="0"/>
              <a:t>Forgot logbook/reader again</a:t>
            </a:r>
          </a:p>
          <a:p>
            <a:r>
              <a:rPr lang="en-US" dirty="0"/>
              <a:t>Doesn’t take their meds as directed</a:t>
            </a:r>
          </a:p>
          <a:p>
            <a:r>
              <a:rPr lang="en-US" dirty="0"/>
              <a:t>Eats junk food</a:t>
            </a:r>
          </a:p>
          <a:p>
            <a:r>
              <a:rPr lang="en-US" dirty="0"/>
              <a:t>Eats too much fruit</a:t>
            </a:r>
          </a:p>
          <a:p>
            <a:r>
              <a:rPr lang="en-US" dirty="0"/>
              <a:t>Loves sugar</a:t>
            </a:r>
          </a:p>
          <a:p>
            <a:r>
              <a:rPr lang="en-US" dirty="0"/>
              <a:t>They brought it on themselves</a:t>
            </a:r>
          </a:p>
        </p:txBody>
      </p:sp>
    </p:spTree>
    <p:extLst>
      <p:ext uri="{BB962C8B-B14F-4D97-AF65-F5344CB8AC3E}">
        <p14:creationId xmlns:p14="http://schemas.microsoft.com/office/powerpoint/2010/main" val="4233363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74A72-E708-6D2A-924F-0069C71B92A7}"/>
            </a:ext>
          </a:extLst>
        </p:cNvPr>
        <p:cNvGrpSpPr/>
        <p:nvPr/>
      </p:nvGrpSpPr>
      <p:grpSpPr>
        <a:xfrm>
          <a:off x="0" y="0"/>
          <a:ext cx="0" cy="0"/>
          <a:chOff x="0" y="0"/>
          <a:chExt cx="0" cy="0"/>
        </a:xfrm>
      </p:grpSpPr>
      <p:sp>
        <p:nvSpPr>
          <p:cNvPr id="41986" name="Title 1">
            <a:extLst>
              <a:ext uri="{FF2B5EF4-FFF2-40B4-BE49-F238E27FC236}">
                <a16:creationId xmlns:a16="http://schemas.microsoft.com/office/drawing/2014/main" id="{4DE0390B-C8B8-B1D7-D290-E6581AF467BB}"/>
              </a:ext>
            </a:extLst>
          </p:cNvPr>
          <p:cNvSpPr>
            <a:spLocks noGrp="1"/>
          </p:cNvSpPr>
          <p:nvPr>
            <p:ph type="title"/>
          </p:nvPr>
        </p:nvSpPr>
        <p:spPr/>
        <p:txBody>
          <a:bodyPr/>
          <a:lstStyle/>
          <a:p>
            <a:r>
              <a:rPr lang="en-US" altLang="en-US" dirty="0"/>
              <a:t>Self Reflective Question</a:t>
            </a:r>
          </a:p>
        </p:txBody>
      </p:sp>
      <p:sp>
        <p:nvSpPr>
          <p:cNvPr id="41987" name="Content Placeholder 2">
            <a:extLst>
              <a:ext uri="{FF2B5EF4-FFF2-40B4-BE49-F238E27FC236}">
                <a16:creationId xmlns:a16="http://schemas.microsoft.com/office/drawing/2014/main" id="{816B1034-36D0-D4E2-710A-93EDBB29FE8D}"/>
              </a:ext>
            </a:extLst>
          </p:cNvPr>
          <p:cNvSpPr>
            <a:spLocks noGrp="1"/>
          </p:cNvSpPr>
          <p:nvPr>
            <p:ph sz="quarter" idx="1"/>
          </p:nvPr>
        </p:nvSpPr>
        <p:spPr>
          <a:xfrm>
            <a:off x="457200" y="1219200"/>
            <a:ext cx="8229600" cy="4937125"/>
          </a:xfrm>
        </p:spPr>
        <p:txBody>
          <a:bodyPr/>
          <a:lstStyle/>
          <a:p>
            <a:r>
              <a:rPr lang="en-US" altLang="en-US" dirty="0"/>
              <a:t>A person  shows up to the Emergency Room in a hyperglycemic crisis and tells you they are only taking their daily insulin injection about 4 times a week.</a:t>
            </a:r>
          </a:p>
          <a:p>
            <a:r>
              <a:rPr lang="en-US" altLang="en-US" dirty="0"/>
              <a:t>What feelings would that evoke?</a:t>
            </a:r>
          </a:p>
          <a:p>
            <a:pPr lvl="1"/>
            <a:r>
              <a:rPr lang="en-US" altLang="en-US" dirty="0"/>
              <a:t>Doesn’t care</a:t>
            </a:r>
          </a:p>
          <a:p>
            <a:pPr lvl="1"/>
            <a:r>
              <a:rPr lang="en-US" altLang="en-US" dirty="0"/>
              <a:t>Non-compliant</a:t>
            </a:r>
          </a:p>
          <a:p>
            <a:pPr lvl="1"/>
            <a:r>
              <a:rPr lang="en-US" altLang="en-US" dirty="0"/>
              <a:t>Lazy</a:t>
            </a:r>
          </a:p>
          <a:p>
            <a:pPr lvl="1"/>
            <a:r>
              <a:rPr lang="en-US" altLang="en-US" dirty="0"/>
              <a:t>Better scare them</a:t>
            </a:r>
          </a:p>
          <a:p>
            <a:pPr lvl="1"/>
            <a:r>
              <a:rPr lang="en-US" altLang="en-US" dirty="0"/>
              <a:t>Exasperation </a:t>
            </a:r>
          </a:p>
        </p:txBody>
      </p:sp>
      <p:sp>
        <p:nvSpPr>
          <p:cNvPr id="4" name="TextBox 3">
            <a:extLst>
              <a:ext uri="{FF2B5EF4-FFF2-40B4-BE49-F238E27FC236}">
                <a16:creationId xmlns:a16="http://schemas.microsoft.com/office/drawing/2014/main" id="{B5D71529-D5A9-C18E-6F90-3E82D2397756}"/>
              </a:ext>
            </a:extLst>
          </p:cNvPr>
          <p:cNvSpPr txBox="1">
            <a:spLocks noChangeArrowheads="1"/>
          </p:cNvSpPr>
          <p:nvPr/>
        </p:nvSpPr>
        <p:spPr bwMode="auto">
          <a:xfrm>
            <a:off x="4800600" y="4038600"/>
            <a:ext cx="3886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800" b="0" i="0" u="none" strike="noStrike" kern="1200" cap="none" spc="0" normalizeH="0" baseline="0" noProof="0" dirty="0">
                <a:ln>
                  <a:noFill/>
                </a:ln>
                <a:solidFill>
                  <a:srgbClr val="7030A0"/>
                </a:solidFill>
                <a:effectLst/>
                <a:uLnTx/>
                <a:uFillTx/>
                <a:latin typeface="Jokerman" panose="04090605060D06020702" pitchFamily="82" charset="0"/>
                <a:ea typeface="ＭＳ Ｐゴシック" panose="020B0600070205080204" pitchFamily="34" charset="-128"/>
                <a:cs typeface="+mn-cs"/>
              </a:rPr>
              <a:t>curiosity</a:t>
            </a:r>
          </a:p>
        </p:txBody>
      </p:sp>
    </p:spTree>
    <p:extLst>
      <p:ext uri="{BB962C8B-B14F-4D97-AF65-F5344CB8AC3E}">
        <p14:creationId xmlns:p14="http://schemas.microsoft.com/office/powerpoint/2010/main" val="3400243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miling hospital staff">
            <a:extLst>
              <a:ext uri="{FF2B5EF4-FFF2-40B4-BE49-F238E27FC236}">
                <a16:creationId xmlns:a16="http://schemas.microsoft.com/office/drawing/2014/main" id="{1B75DA9E-4839-8449-22CA-8ED4D755AC9E}"/>
              </a:ext>
            </a:extLst>
          </p:cNvPr>
          <p:cNvPicPr>
            <a:picLocks noChangeAspect="1"/>
          </p:cNvPicPr>
          <p:nvPr/>
        </p:nvPicPr>
        <p:blipFill>
          <a:blip r:embed="rId2" cstate="print">
            <a:extLst>
              <a:ext uri="{28A0092B-C50C-407E-A947-70E740481C1C}">
                <a14:useLocalDpi xmlns:a14="http://schemas.microsoft.com/office/drawing/2010/main" val="0"/>
              </a:ext>
            </a:extLst>
          </a:blip>
          <a:srcRect t="17232" r="-2" b="17230"/>
          <a:stretch>
            <a:fillRect/>
          </a:stretch>
        </p:blipFill>
        <p:spPr>
          <a:xfrm>
            <a:off x="3685721" y="4027547"/>
            <a:ext cx="4741467" cy="2182926"/>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7" name="Picture 6" descr="Baby lying on a bed">
            <a:extLst>
              <a:ext uri="{FF2B5EF4-FFF2-40B4-BE49-F238E27FC236}">
                <a16:creationId xmlns:a16="http://schemas.microsoft.com/office/drawing/2014/main" id="{19EA8290-F8C1-9794-EABB-F64A51F1ABDD}"/>
              </a:ext>
            </a:extLst>
          </p:cNvPr>
          <p:cNvPicPr>
            <a:picLocks noChangeAspect="1"/>
          </p:cNvPicPr>
          <p:nvPr/>
        </p:nvPicPr>
        <p:blipFill>
          <a:blip r:embed="rId3" cstate="print">
            <a:extLst>
              <a:ext uri="{28A0092B-C50C-407E-A947-70E740481C1C}">
                <a14:useLocalDpi xmlns:a14="http://schemas.microsoft.com/office/drawing/2010/main" val="0"/>
              </a:ext>
            </a:extLst>
          </a:blip>
          <a:srcRect t="18510" r="-2" b="12515"/>
          <a:stretch>
            <a:fillRect/>
          </a:stretch>
        </p:blipFill>
        <p:spPr>
          <a:xfrm>
            <a:off x="3581400" y="451316"/>
            <a:ext cx="4741467" cy="2182933"/>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p:nvSpPr>
          <p:cNvPr id="2" name="Title 1">
            <a:extLst>
              <a:ext uri="{FF2B5EF4-FFF2-40B4-BE49-F238E27FC236}">
                <a16:creationId xmlns:a16="http://schemas.microsoft.com/office/drawing/2014/main" id="{0B3895DE-6534-1D10-B401-81A56EE744B7}"/>
              </a:ext>
            </a:extLst>
          </p:cNvPr>
          <p:cNvSpPr>
            <a:spLocks noGrp="1"/>
          </p:cNvSpPr>
          <p:nvPr>
            <p:ph type="title"/>
          </p:nvPr>
        </p:nvSpPr>
        <p:spPr>
          <a:xfrm>
            <a:off x="304800" y="451316"/>
            <a:ext cx="3586734" cy="5797083"/>
          </a:xfrm>
        </p:spPr>
        <p:txBody>
          <a:bodyPr vert="horz" lIns="68580" tIns="34290" rIns="68580" bIns="34290" rtlCol="0" anchor="b" anchorCtr="0">
            <a:normAutofit fontScale="90000"/>
          </a:bodyPr>
          <a:lstStyle/>
          <a:p>
            <a:br>
              <a:rPr lang="en-US" sz="3975" dirty="0">
                <a:solidFill>
                  <a:srgbClr val="0070C0"/>
                </a:solidFill>
                <a:latin typeface="+mj-lt"/>
              </a:rPr>
            </a:br>
            <a:br>
              <a:rPr lang="en-US" sz="3975" dirty="0">
                <a:solidFill>
                  <a:srgbClr val="0070C0"/>
                </a:solidFill>
                <a:latin typeface="+mj-lt"/>
              </a:rPr>
            </a:br>
            <a:r>
              <a:rPr lang="en-US" sz="3975" dirty="0">
                <a:solidFill>
                  <a:schemeClr val="bg2"/>
                </a:solidFill>
                <a:ea typeface="Calibri" panose="020F0502020204030204" pitchFamily="34" charset="0"/>
                <a:cs typeface="Calibri" panose="020F0502020204030204" pitchFamily="34" charset="0"/>
              </a:rPr>
              <a:t>Our Curiosity Makes a Difference</a:t>
            </a:r>
            <a:br>
              <a:rPr lang="en-US" sz="3975" dirty="0">
                <a:solidFill>
                  <a:schemeClr val="bg2"/>
                </a:solidFill>
                <a:ea typeface="Calibri" panose="020F0502020204030204" pitchFamily="34" charset="0"/>
                <a:cs typeface="Calibri" panose="020F0502020204030204" pitchFamily="34" charset="0"/>
              </a:rPr>
            </a:br>
            <a:br>
              <a:rPr lang="en-US" sz="4050" dirty="0">
                <a:solidFill>
                  <a:schemeClr val="tx1"/>
                </a:solidFill>
                <a:latin typeface="+mj-lt"/>
              </a:rPr>
            </a:br>
            <a:r>
              <a:rPr lang="en-US" sz="4050" dirty="0">
                <a:ea typeface="Calibri" panose="020F0502020204030204" pitchFamily="34" charset="0"/>
                <a:cs typeface="Calibri" panose="020F0502020204030204" pitchFamily="34" charset="0"/>
              </a:rPr>
              <a:t>What is something  you would like me to know about you?</a:t>
            </a:r>
          </a:p>
        </p:txBody>
      </p:sp>
    </p:spTree>
    <p:extLst>
      <p:ext uri="{BB962C8B-B14F-4D97-AF65-F5344CB8AC3E}">
        <p14:creationId xmlns:p14="http://schemas.microsoft.com/office/powerpoint/2010/main" val="3141677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7"/>
                                        </p:tgtEl>
                                        <p:attrNameLst>
                                          <p:attrName>ppt_w</p:attrName>
                                        </p:attrNameLst>
                                      </p:cBhvr>
                                      <p:tavLst>
                                        <p:tav tm="0">
                                          <p:val>
                                            <p:strVal val="ppt_w"/>
                                          </p:val>
                                        </p:tav>
                                        <p:tav tm="100000">
                                          <p:val>
                                            <p:fltVal val="0"/>
                                          </p:val>
                                        </p:tav>
                                      </p:tavLst>
                                    </p:anim>
                                    <p:anim calcmode="lin" valueType="num">
                                      <p:cBhvr>
                                        <p:cTn id="7" dur="1000"/>
                                        <p:tgtEl>
                                          <p:spTgt spid="7"/>
                                        </p:tgtEl>
                                        <p:attrNameLst>
                                          <p:attrName>ppt_h</p:attrName>
                                        </p:attrNameLst>
                                      </p:cBhvr>
                                      <p:tavLst>
                                        <p:tav tm="0">
                                          <p:val>
                                            <p:strVal val="ppt_h"/>
                                          </p:val>
                                        </p:tav>
                                        <p:tav tm="100000">
                                          <p:val>
                                            <p:fltVal val="0"/>
                                          </p:val>
                                        </p:tav>
                                      </p:tavLst>
                                    </p:anim>
                                    <p:anim calcmode="lin" valueType="num">
                                      <p:cBhvr>
                                        <p:cTn id="8" dur="1000"/>
                                        <p:tgtEl>
                                          <p:spTgt spid="7"/>
                                        </p:tgtEl>
                                        <p:attrNameLst>
                                          <p:attrName>style.rotation</p:attrName>
                                        </p:attrNameLst>
                                      </p:cBhvr>
                                      <p:tavLst>
                                        <p:tav tm="0">
                                          <p:val>
                                            <p:fltVal val="0"/>
                                          </p:val>
                                        </p:tav>
                                        <p:tav tm="100000">
                                          <p:val>
                                            <p:fltVal val="90"/>
                                          </p:val>
                                        </p:tav>
                                      </p:tavLst>
                                    </p:anim>
                                    <p:animEffect transition="out" filter="fade">
                                      <p:cBhvr>
                                        <p:cTn id="9" dur="1000"/>
                                        <p:tgtEl>
                                          <p:spTgt spid="7"/>
                                        </p:tgtEl>
                                      </p:cBhvr>
                                    </p:animEffect>
                                    <p:set>
                                      <p:cBhvr>
                                        <p:cTn id="10" dur="1" fill="hold">
                                          <p:stCondLst>
                                            <p:cond delay="999"/>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1BE25F-E715-FA75-5FB3-E5A88F1D9645}"/>
              </a:ext>
            </a:extLst>
          </p:cNvPr>
          <p:cNvPicPr>
            <a:picLocks noChangeAspect="1"/>
          </p:cNvPicPr>
          <p:nvPr/>
        </p:nvPicPr>
        <p:blipFill>
          <a:blip r:embed="rId2"/>
          <a:stretch>
            <a:fillRect/>
          </a:stretch>
        </p:blipFill>
        <p:spPr>
          <a:xfrm>
            <a:off x="685800" y="372278"/>
            <a:ext cx="7628830" cy="6113443"/>
          </a:xfrm>
          <a:prstGeom prst="rect">
            <a:avLst/>
          </a:prstGeom>
        </p:spPr>
      </p:pic>
    </p:spTree>
    <p:extLst>
      <p:ext uri="{BB962C8B-B14F-4D97-AF65-F5344CB8AC3E}">
        <p14:creationId xmlns:p14="http://schemas.microsoft.com/office/powerpoint/2010/main" val="320322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4373A-6C92-FA9C-3A50-B757EBA1CEFB}"/>
            </a:ext>
          </a:extLst>
        </p:cNvPr>
        <p:cNvGrpSpPr/>
        <p:nvPr/>
      </p:nvGrpSpPr>
      <p:grpSpPr>
        <a:xfrm>
          <a:off x="0" y="0"/>
          <a:ext cx="0" cy="0"/>
          <a:chOff x="0" y="0"/>
          <a:chExt cx="0" cy="0"/>
        </a:xfrm>
      </p:grpSpPr>
      <p:sp>
        <p:nvSpPr>
          <p:cNvPr id="1762306" name="Rectangle 2">
            <a:extLst>
              <a:ext uri="{FF2B5EF4-FFF2-40B4-BE49-F238E27FC236}">
                <a16:creationId xmlns:a16="http://schemas.microsoft.com/office/drawing/2014/main" id="{1433EDCE-0991-BF78-1103-4DF72DA349D6}"/>
              </a:ext>
            </a:extLst>
          </p:cNvPr>
          <p:cNvSpPr>
            <a:spLocks noGrp="1" noChangeArrowheads="1"/>
          </p:cNvSpPr>
          <p:nvPr>
            <p:ph type="title"/>
          </p:nvPr>
        </p:nvSpPr>
        <p:spPr/>
        <p:txBody>
          <a:bodyPr/>
          <a:lstStyle/>
          <a:p>
            <a:pPr eaLnBrk="1" hangingPunct="1">
              <a:defRPr/>
            </a:pPr>
            <a:r>
              <a:rPr lang="en-US"/>
              <a:t>Life Study – Mrs. Jones</a:t>
            </a:r>
          </a:p>
        </p:txBody>
      </p:sp>
      <p:sp>
        <p:nvSpPr>
          <p:cNvPr id="1762307" name="Rectangle 3">
            <a:extLst>
              <a:ext uri="{FF2B5EF4-FFF2-40B4-BE49-F238E27FC236}">
                <a16:creationId xmlns:a16="http://schemas.microsoft.com/office/drawing/2014/main" id="{435E8126-33A8-D895-7E15-A238B80CB171}"/>
              </a:ext>
            </a:extLst>
          </p:cNvPr>
          <p:cNvSpPr>
            <a:spLocks noGrp="1" noChangeArrowheads="1"/>
          </p:cNvSpPr>
          <p:nvPr>
            <p:ph sz="quarter" idx="1"/>
          </p:nvPr>
        </p:nvSpPr>
        <p:spPr>
          <a:xfrm>
            <a:off x="457200" y="1219200"/>
            <a:ext cx="8229600" cy="5257800"/>
          </a:xfrm>
        </p:spPr>
        <p:txBody>
          <a:bodyPr>
            <a:normAutofit lnSpcReduction="10000"/>
          </a:bodyPr>
          <a:lstStyle/>
          <a:p>
            <a:pPr eaLnBrk="1" hangingPunct="1">
              <a:buFont typeface="Wingdings" pitchFamily="2" charset="2"/>
              <a:buNone/>
              <a:defRPr/>
            </a:pPr>
            <a:r>
              <a:rPr lang="en-US" dirty="0"/>
              <a:t>Mrs. Jones is 62 years old, with a BMI of 36 and complains of feeling tired and urinating several times a night.  She has an urinary tract infection.  Her A1c is 8.3%, glucose 237.  </a:t>
            </a:r>
          </a:p>
          <a:p>
            <a:pPr eaLnBrk="1" hangingPunct="1">
              <a:buFont typeface="Wingdings" pitchFamily="2" charset="2"/>
              <a:buNone/>
              <a:defRPr/>
            </a:pPr>
            <a:r>
              <a:rPr lang="en-US" dirty="0"/>
              <a:t>She is hypertensive with a history of gestational diabetes. No </a:t>
            </a:r>
            <a:r>
              <a:rPr lang="en-US" dirty="0" err="1"/>
              <a:t>ketones</a:t>
            </a:r>
            <a:r>
              <a:rPr lang="en-US" dirty="0"/>
              <a:t> in urine.</a:t>
            </a:r>
          </a:p>
          <a:p>
            <a:pPr eaLnBrk="1" hangingPunct="1">
              <a:defRPr/>
            </a:pPr>
            <a:r>
              <a:rPr lang="en-US" dirty="0"/>
              <a:t>What are her risk factors and signs of diabetes?</a:t>
            </a:r>
          </a:p>
          <a:p>
            <a:pPr eaLnBrk="1" hangingPunct="1">
              <a:defRPr/>
            </a:pPr>
            <a:r>
              <a:rPr lang="en-US" dirty="0"/>
              <a:t>You find a few moments to </a:t>
            </a:r>
            <a:br>
              <a:rPr lang="en-US" dirty="0"/>
            </a:br>
            <a:r>
              <a:rPr lang="en-US" dirty="0"/>
              <a:t>teach and she asks you </a:t>
            </a:r>
            <a:br>
              <a:rPr lang="en-US" dirty="0"/>
            </a:br>
            <a:r>
              <a:rPr lang="en-US" dirty="0"/>
              <a:t>some questions.</a:t>
            </a:r>
          </a:p>
          <a:p>
            <a:pPr eaLnBrk="1" hangingPunct="1">
              <a:lnSpc>
                <a:spcPct val="80000"/>
              </a:lnSpc>
              <a:defRPr/>
            </a:pPr>
            <a:endParaRPr lang="en-US" sz="2800" dirty="0"/>
          </a:p>
        </p:txBody>
      </p:sp>
      <p:pic>
        <p:nvPicPr>
          <p:cNvPr id="83972" name="Picture 4" descr="C:\Users\Beverly\AppData\Local\Microsoft\Windows\Temporary Internet Files\Content.IE5\DMXEH1SJ\MPj03091630000[1].jpg">
            <a:extLst>
              <a:ext uri="{FF2B5EF4-FFF2-40B4-BE49-F238E27FC236}">
                <a16:creationId xmlns:a16="http://schemas.microsoft.com/office/drawing/2014/main" id="{2E07DEA8-B0F2-1BC5-E155-67A6E66B9A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4759245"/>
            <a:ext cx="2971800" cy="1946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883656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6218B-C57D-77E5-0EC8-7C078C64FC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345811-E957-9094-6EB1-844D987C1C7C}"/>
              </a:ext>
            </a:extLst>
          </p:cNvPr>
          <p:cNvSpPr>
            <a:spLocks noGrp="1"/>
          </p:cNvSpPr>
          <p:nvPr>
            <p:ph type="title"/>
          </p:nvPr>
        </p:nvSpPr>
        <p:spPr/>
        <p:txBody>
          <a:bodyPr/>
          <a:lstStyle/>
          <a:p>
            <a:r>
              <a:rPr lang="en-US" dirty="0"/>
              <a:t>Language of Diabetes Education</a:t>
            </a:r>
          </a:p>
        </p:txBody>
      </p:sp>
      <p:sp>
        <p:nvSpPr>
          <p:cNvPr id="6" name="Text Placeholder 5">
            <a:extLst>
              <a:ext uri="{FF2B5EF4-FFF2-40B4-BE49-F238E27FC236}">
                <a16:creationId xmlns:a16="http://schemas.microsoft.com/office/drawing/2014/main" id="{D3A65A77-54AD-260C-6588-E1154BC65532}"/>
              </a:ext>
            </a:extLst>
          </p:cNvPr>
          <p:cNvSpPr>
            <a:spLocks noGrp="1"/>
          </p:cNvSpPr>
          <p:nvPr>
            <p:ph type="body" idx="1"/>
          </p:nvPr>
        </p:nvSpPr>
        <p:spPr>
          <a:xfrm>
            <a:off x="457200" y="1200150"/>
            <a:ext cx="4040188" cy="685800"/>
          </a:xfrm>
        </p:spPr>
        <p:txBody>
          <a:bodyPr/>
          <a:lstStyle/>
          <a:p>
            <a:r>
              <a:rPr lang="en-US" dirty="0"/>
              <a:t>Old Way			</a:t>
            </a:r>
          </a:p>
        </p:txBody>
      </p:sp>
      <p:sp>
        <p:nvSpPr>
          <p:cNvPr id="8" name="Text Placeholder 7">
            <a:extLst>
              <a:ext uri="{FF2B5EF4-FFF2-40B4-BE49-F238E27FC236}">
                <a16:creationId xmlns:a16="http://schemas.microsoft.com/office/drawing/2014/main" id="{BAFFC6B0-3D66-58C3-7ADC-1242B85B18B6}"/>
              </a:ext>
            </a:extLst>
          </p:cNvPr>
          <p:cNvSpPr>
            <a:spLocks noGrp="1"/>
          </p:cNvSpPr>
          <p:nvPr>
            <p:ph type="body" sz="half" idx="3"/>
          </p:nvPr>
        </p:nvSpPr>
        <p:spPr>
          <a:xfrm>
            <a:off x="4502252" y="1121454"/>
            <a:ext cx="4041775" cy="685800"/>
          </a:xfrm>
        </p:spPr>
        <p:txBody>
          <a:bodyPr/>
          <a:lstStyle/>
          <a:p>
            <a:r>
              <a:rPr lang="en-US" dirty="0"/>
              <a:t>New Way</a:t>
            </a:r>
          </a:p>
        </p:txBody>
      </p:sp>
      <p:sp>
        <p:nvSpPr>
          <p:cNvPr id="7" name="Content Placeholder 6">
            <a:extLst>
              <a:ext uri="{FF2B5EF4-FFF2-40B4-BE49-F238E27FC236}">
                <a16:creationId xmlns:a16="http://schemas.microsoft.com/office/drawing/2014/main" id="{F507ABEF-6B3F-8D8B-20CC-28B3E3A4E616}"/>
              </a:ext>
            </a:extLst>
          </p:cNvPr>
          <p:cNvSpPr>
            <a:spLocks noGrp="1"/>
          </p:cNvSpPr>
          <p:nvPr>
            <p:ph sz="quarter" idx="2"/>
          </p:nvPr>
        </p:nvSpPr>
        <p:spPr>
          <a:xfrm>
            <a:off x="306388" y="1828800"/>
            <a:ext cx="4038600" cy="4038600"/>
          </a:xfrm>
        </p:spPr>
        <p:txBody>
          <a:bodyPr>
            <a:normAutofit/>
          </a:bodyPr>
          <a:lstStyle/>
          <a:p>
            <a:r>
              <a:rPr lang="en-US" dirty="0"/>
              <a:t>Control diabetes</a:t>
            </a:r>
          </a:p>
          <a:p>
            <a:r>
              <a:rPr lang="en-US" dirty="0"/>
              <a:t>Test BG	</a:t>
            </a:r>
          </a:p>
          <a:p>
            <a:r>
              <a:rPr lang="en-US" dirty="0"/>
              <a:t>Patient</a:t>
            </a:r>
          </a:p>
          <a:p>
            <a:r>
              <a:rPr lang="en-US" dirty="0"/>
              <a:t>Normal BG</a:t>
            </a:r>
          </a:p>
          <a:p>
            <a:r>
              <a:rPr lang="en-US" dirty="0"/>
              <a:t>Non-adherent, compliant</a:t>
            </a:r>
          </a:p>
          <a:p>
            <a:r>
              <a:rPr lang="en-US" dirty="0"/>
              <a:t>Refuse</a:t>
            </a:r>
          </a:p>
        </p:txBody>
      </p:sp>
      <p:sp>
        <p:nvSpPr>
          <p:cNvPr id="9" name="Content Placeholder 8">
            <a:extLst>
              <a:ext uri="{FF2B5EF4-FFF2-40B4-BE49-F238E27FC236}">
                <a16:creationId xmlns:a16="http://schemas.microsoft.com/office/drawing/2014/main" id="{8060CE8F-183B-CA60-4695-EE11927AD97D}"/>
              </a:ext>
            </a:extLst>
          </p:cNvPr>
          <p:cNvSpPr>
            <a:spLocks noGrp="1"/>
          </p:cNvSpPr>
          <p:nvPr>
            <p:ph sz="quarter" idx="4"/>
          </p:nvPr>
        </p:nvSpPr>
        <p:spPr>
          <a:xfrm>
            <a:off x="4344988" y="1827584"/>
            <a:ext cx="4265612" cy="4038600"/>
          </a:xfrm>
        </p:spPr>
        <p:txBody>
          <a:bodyPr>
            <a:normAutofit/>
          </a:bodyPr>
          <a:lstStyle/>
          <a:p>
            <a:r>
              <a:rPr lang="en-US" dirty="0"/>
              <a:t>Manage</a:t>
            </a:r>
          </a:p>
          <a:p>
            <a:r>
              <a:rPr lang="en-US" dirty="0"/>
              <a:t>Check</a:t>
            </a:r>
          </a:p>
          <a:p>
            <a:r>
              <a:rPr lang="en-US" dirty="0"/>
              <a:t>Participant, Individual</a:t>
            </a:r>
          </a:p>
          <a:p>
            <a:r>
              <a:rPr lang="en-US" dirty="0"/>
              <a:t>BG in target range</a:t>
            </a:r>
          </a:p>
          <a:p>
            <a:r>
              <a:rPr lang="en-US" dirty="0"/>
              <a:t>Focus on what they are accomplishing</a:t>
            </a:r>
          </a:p>
          <a:p>
            <a:r>
              <a:rPr lang="en-US" dirty="0"/>
              <a:t>Decided, chose</a:t>
            </a:r>
          </a:p>
        </p:txBody>
      </p:sp>
      <p:pic>
        <p:nvPicPr>
          <p:cNvPr id="3" name="Picture 2">
            <a:extLst>
              <a:ext uri="{FF2B5EF4-FFF2-40B4-BE49-F238E27FC236}">
                <a16:creationId xmlns:a16="http://schemas.microsoft.com/office/drawing/2014/main" id="{0BBF8052-89D5-E60E-4EAD-1A78555D22A4}"/>
              </a:ext>
            </a:extLst>
          </p:cNvPr>
          <p:cNvPicPr>
            <a:picLocks noChangeAspect="1"/>
          </p:cNvPicPr>
          <p:nvPr/>
        </p:nvPicPr>
        <p:blipFill>
          <a:blip r:embed="rId2"/>
          <a:stretch>
            <a:fillRect/>
          </a:stretch>
        </p:blipFill>
        <p:spPr>
          <a:xfrm>
            <a:off x="306388" y="5907005"/>
            <a:ext cx="7273158" cy="768163"/>
          </a:xfrm>
          <a:prstGeom prst="rect">
            <a:avLst/>
          </a:prstGeom>
        </p:spPr>
      </p:pic>
    </p:spTree>
    <p:extLst>
      <p:ext uri="{BB962C8B-B14F-4D97-AF65-F5344CB8AC3E}">
        <p14:creationId xmlns:p14="http://schemas.microsoft.com/office/powerpoint/2010/main" val="4029823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F7254-D29B-20C2-774E-AF95CDECAFE6}"/>
            </a:ext>
          </a:extLst>
        </p:cNvPr>
        <p:cNvGrpSpPr/>
        <p:nvPr/>
      </p:nvGrpSpPr>
      <p:grpSpPr>
        <a:xfrm>
          <a:off x="0" y="0"/>
          <a:ext cx="0" cy="0"/>
          <a:chOff x="0" y="0"/>
          <a:chExt cx="0" cy="0"/>
        </a:xfrm>
      </p:grpSpPr>
      <p:sp>
        <p:nvSpPr>
          <p:cNvPr id="102402" name="Rectangle 2">
            <a:extLst>
              <a:ext uri="{FF2B5EF4-FFF2-40B4-BE49-F238E27FC236}">
                <a16:creationId xmlns:a16="http://schemas.microsoft.com/office/drawing/2014/main" id="{E595460F-2F77-AC75-C1E9-8C4FF0A51382}"/>
              </a:ext>
            </a:extLst>
          </p:cNvPr>
          <p:cNvSpPr>
            <a:spLocks noGrp="1" noChangeArrowheads="1"/>
          </p:cNvSpPr>
          <p:nvPr>
            <p:ph type="title"/>
          </p:nvPr>
        </p:nvSpPr>
        <p:spPr>
          <a:xfrm>
            <a:off x="457200" y="265044"/>
            <a:ext cx="8229600" cy="1219200"/>
          </a:xfrm>
        </p:spPr>
        <p:txBody>
          <a:bodyPr>
            <a:normAutofit fontScale="90000"/>
          </a:bodyPr>
          <a:lstStyle/>
          <a:p>
            <a:r>
              <a:rPr lang="en-US" dirty="0"/>
              <a:t>Mrs. Jones asks you </a:t>
            </a:r>
            <a:br>
              <a:rPr lang="en-US" dirty="0"/>
            </a:br>
            <a:r>
              <a:rPr lang="en-US" dirty="0"/>
              <a:t>What Do You Say?</a:t>
            </a:r>
          </a:p>
        </p:txBody>
      </p:sp>
      <p:sp>
        <p:nvSpPr>
          <p:cNvPr id="102403" name="Rectangle 3">
            <a:extLst>
              <a:ext uri="{FF2B5EF4-FFF2-40B4-BE49-F238E27FC236}">
                <a16:creationId xmlns:a16="http://schemas.microsoft.com/office/drawing/2014/main" id="{B7FDC31B-F921-E4AF-7743-AF2A98F2E824}"/>
              </a:ext>
            </a:extLst>
          </p:cNvPr>
          <p:cNvSpPr>
            <a:spLocks noGrp="1" noChangeArrowheads="1"/>
          </p:cNvSpPr>
          <p:nvPr>
            <p:ph type="body" idx="1"/>
          </p:nvPr>
        </p:nvSpPr>
        <p:spPr>
          <a:xfrm>
            <a:off x="457200" y="1600200"/>
            <a:ext cx="6934200" cy="4556760"/>
          </a:xfrm>
        </p:spPr>
        <p:txBody>
          <a:bodyPr>
            <a:normAutofit lnSpcReduction="10000"/>
          </a:bodyPr>
          <a:lstStyle/>
          <a:p>
            <a:pPr eaLnBrk="1" hangingPunct="1"/>
            <a:r>
              <a:rPr lang="en-US" sz="3600" dirty="0"/>
              <a:t>What is diabetes?</a:t>
            </a:r>
          </a:p>
          <a:p>
            <a:pPr eaLnBrk="1" hangingPunct="1"/>
            <a:r>
              <a:rPr lang="en-US" sz="3600" dirty="0"/>
              <a:t>They say I am a diabetic because I am obese?</a:t>
            </a:r>
          </a:p>
          <a:p>
            <a:pPr eaLnBrk="1" hangingPunct="1"/>
            <a:r>
              <a:rPr lang="en-US" sz="3600" dirty="0"/>
              <a:t>How am I going to control this?</a:t>
            </a:r>
          </a:p>
          <a:p>
            <a:pPr eaLnBrk="1" hangingPunct="1"/>
            <a:r>
              <a:rPr lang="en-US" sz="3600" dirty="0"/>
              <a:t>What is a normal blood sugar?</a:t>
            </a:r>
          </a:p>
          <a:p>
            <a:pPr eaLnBrk="1" hangingPunct="1"/>
            <a:r>
              <a:rPr lang="en-US" sz="3600" dirty="0"/>
              <a:t>Do I have to test my blood sugars?</a:t>
            </a:r>
          </a:p>
          <a:p>
            <a:pPr eaLnBrk="1" hangingPunct="1"/>
            <a:r>
              <a:rPr lang="en-US" sz="3600" dirty="0"/>
              <a:t>My doctor told me to stay away from white foods. Is that true?</a:t>
            </a:r>
          </a:p>
          <a:p>
            <a:pPr eaLnBrk="1" hangingPunct="1"/>
            <a:endParaRPr lang="en-US" dirty="0"/>
          </a:p>
        </p:txBody>
      </p:sp>
      <p:sp>
        <p:nvSpPr>
          <p:cNvPr id="4" name="Oval 3">
            <a:extLst>
              <a:ext uri="{FF2B5EF4-FFF2-40B4-BE49-F238E27FC236}">
                <a16:creationId xmlns:a16="http://schemas.microsoft.com/office/drawing/2014/main" id="{42B78532-43A0-0883-1A27-37A54B6C6D7A}"/>
              </a:ext>
            </a:extLst>
          </p:cNvPr>
          <p:cNvSpPr/>
          <p:nvPr/>
        </p:nvSpPr>
        <p:spPr>
          <a:xfrm>
            <a:off x="3578290" y="2133600"/>
            <a:ext cx="1905000" cy="824206"/>
          </a:xfrm>
          <a:prstGeom prst="ellipse">
            <a:avLst/>
          </a:prstGeom>
          <a:noFill/>
          <a:ln w="76200">
            <a:solidFill>
              <a:srgbClr val="5E3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a:ea typeface="+mn-ea"/>
                <a:cs typeface="+mn-cs"/>
              </a:rPr>
              <a:t> </a:t>
            </a:r>
          </a:p>
        </p:txBody>
      </p:sp>
      <p:sp>
        <p:nvSpPr>
          <p:cNvPr id="5" name="Oval 4">
            <a:extLst>
              <a:ext uri="{FF2B5EF4-FFF2-40B4-BE49-F238E27FC236}">
                <a16:creationId xmlns:a16="http://schemas.microsoft.com/office/drawing/2014/main" id="{91880EB1-2F33-86B4-6723-1836C27D71AA}"/>
              </a:ext>
            </a:extLst>
          </p:cNvPr>
          <p:cNvSpPr/>
          <p:nvPr/>
        </p:nvSpPr>
        <p:spPr>
          <a:xfrm>
            <a:off x="685800" y="2614906"/>
            <a:ext cx="1600201" cy="685800"/>
          </a:xfrm>
          <a:prstGeom prst="ellipse">
            <a:avLst/>
          </a:prstGeom>
          <a:noFill/>
          <a:ln w="76200">
            <a:solidFill>
              <a:srgbClr val="5E3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a:ea typeface="+mn-ea"/>
                <a:cs typeface="+mn-cs"/>
              </a:rPr>
              <a:t> </a:t>
            </a:r>
          </a:p>
        </p:txBody>
      </p:sp>
      <p:sp>
        <p:nvSpPr>
          <p:cNvPr id="6" name="Oval 5">
            <a:extLst>
              <a:ext uri="{FF2B5EF4-FFF2-40B4-BE49-F238E27FC236}">
                <a16:creationId xmlns:a16="http://schemas.microsoft.com/office/drawing/2014/main" id="{1880B1D2-91AB-B6E4-0BE8-1CA3271E6CCF}"/>
              </a:ext>
            </a:extLst>
          </p:cNvPr>
          <p:cNvSpPr/>
          <p:nvPr/>
        </p:nvSpPr>
        <p:spPr>
          <a:xfrm>
            <a:off x="4114800" y="3124200"/>
            <a:ext cx="1600201" cy="685800"/>
          </a:xfrm>
          <a:prstGeom prst="ellipse">
            <a:avLst/>
          </a:prstGeom>
          <a:noFill/>
          <a:ln w="76200">
            <a:solidFill>
              <a:srgbClr val="5E3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a:ea typeface="+mn-ea"/>
                <a:cs typeface="+mn-cs"/>
              </a:rPr>
              <a:t> </a:t>
            </a:r>
          </a:p>
        </p:txBody>
      </p:sp>
      <p:sp>
        <p:nvSpPr>
          <p:cNvPr id="7" name="Oval 6">
            <a:extLst>
              <a:ext uri="{FF2B5EF4-FFF2-40B4-BE49-F238E27FC236}">
                <a16:creationId xmlns:a16="http://schemas.microsoft.com/office/drawing/2014/main" id="{C560BD59-10C2-990A-BA51-4A3D175EBDC1}"/>
              </a:ext>
            </a:extLst>
          </p:cNvPr>
          <p:cNvSpPr/>
          <p:nvPr/>
        </p:nvSpPr>
        <p:spPr>
          <a:xfrm>
            <a:off x="2514599" y="3657600"/>
            <a:ext cx="1600201" cy="685800"/>
          </a:xfrm>
          <a:prstGeom prst="ellipse">
            <a:avLst/>
          </a:prstGeom>
          <a:noFill/>
          <a:ln w="76200">
            <a:solidFill>
              <a:srgbClr val="5E3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a:ea typeface="+mn-ea"/>
                <a:cs typeface="+mn-cs"/>
              </a:rPr>
              <a:t> </a:t>
            </a:r>
          </a:p>
        </p:txBody>
      </p:sp>
      <p:sp>
        <p:nvSpPr>
          <p:cNvPr id="8" name="Oval 7">
            <a:extLst>
              <a:ext uri="{FF2B5EF4-FFF2-40B4-BE49-F238E27FC236}">
                <a16:creationId xmlns:a16="http://schemas.microsoft.com/office/drawing/2014/main" id="{C9CA8952-0B3E-09D8-178A-FBB8FB9DF17C}"/>
              </a:ext>
            </a:extLst>
          </p:cNvPr>
          <p:cNvSpPr/>
          <p:nvPr/>
        </p:nvSpPr>
        <p:spPr>
          <a:xfrm>
            <a:off x="3018453" y="4419600"/>
            <a:ext cx="990600" cy="533400"/>
          </a:xfrm>
          <a:prstGeom prst="ellipse">
            <a:avLst/>
          </a:prstGeom>
          <a:noFill/>
          <a:ln w="76200">
            <a:solidFill>
              <a:srgbClr val="5E3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a:ea typeface="+mn-ea"/>
                <a:cs typeface="+mn-cs"/>
              </a:rPr>
              <a:t> </a:t>
            </a:r>
          </a:p>
        </p:txBody>
      </p:sp>
      <p:pic>
        <p:nvPicPr>
          <p:cNvPr id="3" name="Picture 2">
            <a:extLst>
              <a:ext uri="{FF2B5EF4-FFF2-40B4-BE49-F238E27FC236}">
                <a16:creationId xmlns:a16="http://schemas.microsoft.com/office/drawing/2014/main" id="{A5C4F128-300C-ADA9-F0B8-C925EDEAB83F}"/>
              </a:ext>
            </a:extLst>
          </p:cNvPr>
          <p:cNvPicPr>
            <a:picLocks noChangeAspect="1"/>
          </p:cNvPicPr>
          <p:nvPr/>
        </p:nvPicPr>
        <p:blipFill>
          <a:blip r:embed="rId4"/>
          <a:stretch>
            <a:fillRect/>
          </a:stretch>
        </p:blipFill>
        <p:spPr>
          <a:xfrm>
            <a:off x="7542882" y="1696878"/>
            <a:ext cx="1347496" cy="1322439"/>
          </a:xfrm>
          <a:prstGeom prst="rect">
            <a:avLst/>
          </a:prstGeom>
        </p:spPr>
      </p:pic>
    </p:spTree>
    <p:custDataLst>
      <p:tags r:id="rId1"/>
    </p:custDataLst>
    <p:extLst>
      <p:ext uri="{BB962C8B-B14F-4D97-AF65-F5344CB8AC3E}">
        <p14:creationId xmlns:p14="http://schemas.microsoft.com/office/powerpoint/2010/main" val="41087966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ppt_w</p:attrName>
                                        </p:attrNameLst>
                                      </p:cBhvr>
                                      <p:tavLst>
                                        <p:tav tm="0">
                                          <p:val>
                                            <p:fltVal val="0"/>
                                          </p:val>
                                        </p:tav>
                                        <p:tav tm="100000">
                                          <p:val>
                                            <p:strVal val="#ppt_w"/>
                                          </p:val>
                                        </p:tav>
                                      </p:tavLst>
                                    </p:anim>
                                    <p:anim calcmode="lin" valueType="num">
                                      <p:cBhvr>
                                        <p:cTn id="36" dur="500" fill="hold"/>
                                        <p:tgtEl>
                                          <p:spTgt spid="8"/>
                                        </p:tgtEl>
                                        <p:attrNameLst>
                                          <p:attrName>ppt_h</p:attrName>
                                        </p:attrNameLst>
                                      </p:cBhvr>
                                      <p:tavLst>
                                        <p:tav tm="0">
                                          <p:val>
                                            <p:fltVal val="0"/>
                                          </p:val>
                                        </p:tav>
                                        <p:tav tm="100000">
                                          <p:val>
                                            <p:strVal val="#ppt_h"/>
                                          </p:val>
                                        </p:tav>
                                      </p:tavLst>
                                    </p:anim>
                                    <p:animEffect transition="in" filter="fade">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8913E-D062-E44D-D8CA-04907420B0F8}"/>
            </a:ext>
          </a:extLst>
        </p:cNvPr>
        <p:cNvGrpSpPr/>
        <p:nvPr/>
      </p:nvGrpSpPr>
      <p:grpSpPr>
        <a:xfrm>
          <a:off x="0" y="0"/>
          <a:ext cx="0" cy="0"/>
          <a:chOff x="0" y="0"/>
          <a:chExt cx="0" cy="0"/>
        </a:xfrm>
      </p:grpSpPr>
      <p:sp>
        <p:nvSpPr>
          <p:cNvPr id="102402" name="Rectangle 2">
            <a:extLst>
              <a:ext uri="{FF2B5EF4-FFF2-40B4-BE49-F238E27FC236}">
                <a16:creationId xmlns:a16="http://schemas.microsoft.com/office/drawing/2014/main" id="{D190231F-88A2-0D7F-6310-82C0C07F6DF1}"/>
              </a:ext>
            </a:extLst>
          </p:cNvPr>
          <p:cNvSpPr>
            <a:spLocks noGrp="1" noChangeArrowheads="1"/>
          </p:cNvSpPr>
          <p:nvPr>
            <p:ph type="title"/>
          </p:nvPr>
        </p:nvSpPr>
        <p:spPr>
          <a:xfrm>
            <a:off x="457200" y="265044"/>
            <a:ext cx="8229600" cy="1219200"/>
          </a:xfrm>
        </p:spPr>
        <p:txBody>
          <a:bodyPr>
            <a:normAutofit fontScale="90000"/>
          </a:bodyPr>
          <a:lstStyle/>
          <a:p>
            <a:r>
              <a:rPr lang="en-US" dirty="0"/>
              <a:t>Mrs. Jones asks you </a:t>
            </a:r>
            <a:br>
              <a:rPr lang="en-US" dirty="0"/>
            </a:br>
            <a:r>
              <a:rPr lang="en-US" dirty="0"/>
              <a:t>What Do You Say?</a:t>
            </a:r>
          </a:p>
        </p:txBody>
      </p:sp>
      <p:sp>
        <p:nvSpPr>
          <p:cNvPr id="102403" name="Rectangle 3">
            <a:extLst>
              <a:ext uri="{FF2B5EF4-FFF2-40B4-BE49-F238E27FC236}">
                <a16:creationId xmlns:a16="http://schemas.microsoft.com/office/drawing/2014/main" id="{97D87725-AE9E-F9FD-A4A4-178AD7FF727C}"/>
              </a:ext>
            </a:extLst>
          </p:cNvPr>
          <p:cNvSpPr>
            <a:spLocks noGrp="1" noChangeArrowheads="1"/>
          </p:cNvSpPr>
          <p:nvPr>
            <p:ph type="body" idx="1"/>
          </p:nvPr>
        </p:nvSpPr>
        <p:spPr>
          <a:xfrm>
            <a:off x="477297" y="1447800"/>
            <a:ext cx="4400550" cy="5410200"/>
          </a:xfrm>
        </p:spPr>
        <p:txBody>
          <a:bodyPr>
            <a:normAutofit/>
          </a:bodyPr>
          <a:lstStyle/>
          <a:p>
            <a:pPr>
              <a:lnSpc>
                <a:spcPct val="120000"/>
              </a:lnSpc>
              <a:spcBef>
                <a:spcPts val="1200"/>
              </a:spcBef>
            </a:pPr>
            <a:r>
              <a:rPr lang="en-US" sz="2400" dirty="0"/>
              <a:t>You are wondering if your weight caused your </a:t>
            </a:r>
            <a:r>
              <a:rPr lang="en-US" sz="2400" dirty="0">
                <a:solidFill>
                  <a:srgbClr val="532476"/>
                </a:solidFill>
              </a:rPr>
              <a:t>diabetes</a:t>
            </a:r>
            <a:r>
              <a:rPr lang="en-US" sz="2400" dirty="0"/>
              <a:t>?</a:t>
            </a:r>
          </a:p>
          <a:p>
            <a:pPr>
              <a:lnSpc>
                <a:spcPct val="120000"/>
              </a:lnSpc>
              <a:spcBef>
                <a:spcPts val="1200"/>
              </a:spcBef>
            </a:pPr>
            <a:r>
              <a:rPr lang="en-US" sz="2400" dirty="0"/>
              <a:t>You can </a:t>
            </a:r>
            <a:r>
              <a:rPr lang="en-US" sz="2400" dirty="0">
                <a:solidFill>
                  <a:srgbClr val="532476"/>
                </a:solidFill>
              </a:rPr>
              <a:t>manage your diabetes </a:t>
            </a:r>
            <a:r>
              <a:rPr lang="en-US" sz="2400" dirty="0"/>
              <a:t>and improve your health at the same time.</a:t>
            </a:r>
          </a:p>
          <a:p>
            <a:pPr>
              <a:lnSpc>
                <a:spcPct val="120000"/>
              </a:lnSpc>
              <a:spcBef>
                <a:spcPts val="1200"/>
              </a:spcBef>
            </a:pPr>
            <a:r>
              <a:rPr lang="en-US" sz="2400" dirty="0">
                <a:solidFill>
                  <a:srgbClr val="532476"/>
                </a:solidFill>
              </a:rPr>
              <a:t>For people without diabetes, </a:t>
            </a:r>
            <a:r>
              <a:rPr lang="en-US" sz="2400" dirty="0"/>
              <a:t>fasting blood sugar is less than 100 and A1c is less than 5.7% </a:t>
            </a:r>
          </a:p>
          <a:p>
            <a:pPr>
              <a:lnSpc>
                <a:spcPct val="120000"/>
              </a:lnSpc>
              <a:spcBef>
                <a:spcPts val="1200"/>
              </a:spcBef>
            </a:pPr>
            <a:r>
              <a:rPr lang="en-US" sz="2400" dirty="0">
                <a:solidFill>
                  <a:srgbClr val="532476"/>
                </a:solidFill>
              </a:rPr>
              <a:t>Checking</a:t>
            </a:r>
            <a:r>
              <a:rPr lang="en-US" sz="2400" dirty="0"/>
              <a:t> blood sugars can help you figure out if the plan in working.</a:t>
            </a:r>
          </a:p>
        </p:txBody>
      </p:sp>
      <p:pic>
        <p:nvPicPr>
          <p:cNvPr id="3" name="Picture 2">
            <a:extLst>
              <a:ext uri="{FF2B5EF4-FFF2-40B4-BE49-F238E27FC236}">
                <a16:creationId xmlns:a16="http://schemas.microsoft.com/office/drawing/2014/main" id="{34187F01-A38D-C232-5092-D5DF17BACE39}"/>
              </a:ext>
            </a:extLst>
          </p:cNvPr>
          <p:cNvPicPr>
            <a:picLocks noChangeAspect="1"/>
          </p:cNvPicPr>
          <p:nvPr/>
        </p:nvPicPr>
        <p:blipFill>
          <a:blip r:embed="rId4"/>
          <a:stretch>
            <a:fillRect/>
          </a:stretch>
        </p:blipFill>
        <p:spPr>
          <a:xfrm>
            <a:off x="5334000" y="1617466"/>
            <a:ext cx="3105149" cy="3272287"/>
          </a:xfrm>
          <a:prstGeom prst="rect">
            <a:avLst/>
          </a:prstGeom>
        </p:spPr>
      </p:pic>
    </p:spTree>
    <p:custDataLst>
      <p:tags r:id="rId1"/>
    </p:custDataLst>
    <p:extLst>
      <p:ext uri="{BB962C8B-B14F-4D97-AF65-F5344CB8AC3E}">
        <p14:creationId xmlns:p14="http://schemas.microsoft.com/office/powerpoint/2010/main" val="2841057347"/>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EFE2C-A9CB-9046-90F6-73F79709781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2F84554-41FD-9E97-D09F-F109693A2F85}"/>
              </a:ext>
            </a:extLst>
          </p:cNvPr>
          <p:cNvPicPr>
            <a:picLocks noChangeAspect="1"/>
          </p:cNvPicPr>
          <p:nvPr/>
        </p:nvPicPr>
        <p:blipFill>
          <a:blip r:embed="rId2"/>
          <a:stretch>
            <a:fillRect/>
          </a:stretch>
        </p:blipFill>
        <p:spPr>
          <a:xfrm>
            <a:off x="2478322" y="4396927"/>
            <a:ext cx="3551881" cy="2367921"/>
          </a:xfrm>
          <a:prstGeom prst="rect">
            <a:avLst/>
          </a:prstGeom>
        </p:spPr>
      </p:pic>
      <p:sp>
        <p:nvSpPr>
          <p:cNvPr id="2" name="Title 1">
            <a:extLst>
              <a:ext uri="{FF2B5EF4-FFF2-40B4-BE49-F238E27FC236}">
                <a16:creationId xmlns:a16="http://schemas.microsoft.com/office/drawing/2014/main" id="{3752FD46-F3EB-D6E8-4CE6-E09673991CCF}"/>
              </a:ext>
            </a:extLst>
          </p:cNvPr>
          <p:cNvSpPr>
            <a:spLocks noGrp="1"/>
          </p:cNvSpPr>
          <p:nvPr>
            <p:ph type="title"/>
          </p:nvPr>
        </p:nvSpPr>
        <p:spPr>
          <a:xfrm>
            <a:off x="444246" y="407504"/>
            <a:ext cx="8229600" cy="838200"/>
          </a:xfrm>
        </p:spPr>
        <p:txBody>
          <a:bodyPr>
            <a:normAutofit/>
          </a:bodyPr>
          <a:lstStyle/>
          <a:p>
            <a:r>
              <a:rPr lang="en-US" dirty="0"/>
              <a:t>Let’s use language that (is)</a:t>
            </a:r>
          </a:p>
        </p:txBody>
      </p:sp>
      <p:sp>
        <p:nvSpPr>
          <p:cNvPr id="3" name="Content Placeholder 2">
            <a:extLst>
              <a:ext uri="{FF2B5EF4-FFF2-40B4-BE49-F238E27FC236}">
                <a16:creationId xmlns:a16="http://schemas.microsoft.com/office/drawing/2014/main" id="{7DCAA836-BF13-F1B6-63B2-082822014B5F}"/>
              </a:ext>
            </a:extLst>
          </p:cNvPr>
          <p:cNvSpPr>
            <a:spLocks noGrp="1"/>
          </p:cNvSpPr>
          <p:nvPr>
            <p:ph sz="quarter" idx="1"/>
          </p:nvPr>
        </p:nvSpPr>
        <p:spPr>
          <a:xfrm>
            <a:off x="457498" y="1257234"/>
            <a:ext cx="4041648" cy="5105400"/>
          </a:xfrm>
        </p:spPr>
        <p:txBody>
          <a:bodyPr>
            <a:normAutofit/>
          </a:bodyPr>
          <a:lstStyle/>
          <a:p>
            <a:r>
              <a:rPr lang="en-US" dirty="0"/>
              <a:t>Imparts hope</a:t>
            </a:r>
          </a:p>
          <a:p>
            <a:r>
              <a:rPr lang="en-US" dirty="0"/>
              <a:t>Neutral, nonjudgmental</a:t>
            </a:r>
          </a:p>
          <a:p>
            <a:r>
              <a:rPr lang="en-US" dirty="0"/>
              <a:t> Based on fact, actions or biology</a:t>
            </a:r>
          </a:p>
          <a:p>
            <a:r>
              <a:rPr lang="en-US" dirty="0"/>
              <a:t> Free from stigma</a:t>
            </a:r>
          </a:p>
          <a:p>
            <a:pPr marL="0" indent="0">
              <a:buNone/>
            </a:pPr>
            <a:endParaRPr lang="en-US" dirty="0"/>
          </a:p>
        </p:txBody>
      </p:sp>
      <p:sp>
        <p:nvSpPr>
          <p:cNvPr id="4" name="Content Placeholder 3">
            <a:extLst>
              <a:ext uri="{FF2B5EF4-FFF2-40B4-BE49-F238E27FC236}">
                <a16:creationId xmlns:a16="http://schemas.microsoft.com/office/drawing/2014/main" id="{F0BFC6A3-0536-5B06-1151-EDAAB6EC8C1F}"/>
              </a:ext>
            </a:extLst>
          </p:cNvPr>
          <p:cNvSpPr>
            <a:spLocks noGrp="1"/>
          </p:cNvSpPr>
          <p:nvPr>
            <p:ph sz="quarter" idx="2"/>
          </p:nvPr>
        </p:nvSpPr>
        <p:spPr>
          <a:xfrm>
            <a:off x="4632198" y="1277112"/>
            <a:ext cx="4041648" cy="4876800"/>
          </a:xfrm>
        </p:spPr>
        <p:txBody>
          <a:bodyPr>
            <a:normAutofit/>
          </a:bodyPr>
          <a:lstStyle/>
          <a:p>
            <a:r>
              <a:rPr lang="en-US" dirty="0"/>
              <a:t>Respectful, inclusive</a:t>
            </a:r>
          </a:p>
          <a:p>
            <a:r>
              <a:rPr lang="en-US" dirty="0"/>
              <a:t>Fosters collaboration between person and provider</a:t>
            </a:r>
          </a:p>
          <a:p>
            <a:r>
              <a:rPr lang="en-US" dirty="0"/>
              <a:t>Avoids shame and blame</a:t>
            </a:r>
          </a:p>
        </p:txBody>
      </p:sp>
    </p:spTree>
    <p:extLst>
      <p:ext uri="{BB962C8B-B14F-4D97-AF65-F5344CB8AC3E}">
        <p14:creationId xmlns:p14="http://schemas.microsoft.com/office/powerpoint/2010/main" val="636978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FFC3F-782E-F82D-8B8E-52D1C99C579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8873AF0-816C-9DD9-28BA-D8C93934F3D1}"/>
              </a:ext>
            </a:extLst>
          </p:cNvPr>
          <p:cNvPicPr>
            <a:picLocks noChangeAspect="1"/>
          </p:cNvPicPr>
          <p:nvPr/>
        </p:nvPicPr>
        <p:blipFill>
          <a:blip r:embed="rId2"/>
          <a:stretch>
            <a:fillRect/>
          </a:stretch>
        </p:blipFill>
        <p:spPr>
          <a:xfrm>
            <a:off x="7086600" y="1390650"/>
            <a:ext cx="1962150" cy="2419350"/>
          </a:xfrm>
          <a:prstGeom prst="rect">
            <a:avLst/>
          </a:prstGeom>
        </p:spPr>
      </p:pic>
      <p:sp>
        <p:nvSpPr>
          <p:cNvPr id="2" name="Title 1">
            <a:extLst>
              <a:ext uri="{FF2B5EF4-FFF2-40B4-BE49-F238E27FC236}">
                <a16:creationId xmlns:a16="http://schemas.microsoft.com/office/drawing/2014/main" id="{D306E069-CE28-B233-C1C2-3D0FB54ED43C}"/>
              </a:ext>
            </a:extLst>
          </p:cNvPr>
          <p:cNvSpPr>
            <a:spLocks noGrp="1"/>
          </p:cNvSpPr>
          <p:nvPr>
            <p:ph type="title"/>
          </p:nvPr>
        </p:nvSpPr>
        <p:spPr/>
        <p:txBody>
          <a:bodyPr/>
          <a:lstStyle/>
          <a:p>
            <a:r>
              <a:rPr lang="en-US" dirty="0"/>
              <a:t>Quick Question 9 </a:t>
            </a:r>
          </a:p>
        </p:txBody>
      </p:sp>
      <p:sp>
        <p:nvSpPr>
          <p:cNvPr id="3" name="Content Placeholder 2">
            <a:extLst>
              <a:ext uri="{FF2B5EF4-FFF2-40B4-BE49-F238E27FC236}">
                <a16:creationId xmlns:a16="http://schemas.microsoft.com/office/drawing/2014/main" id="{7BCF524D-824E-E629-D05E-A05AF93B211E}"/>
              </a:ext>
            </a:extLst>
          </p:cNvPr>
          <p:cNvSpPr>
            <a:spLocks noGrp="1"/>
          </p:cNvSpPr>
          <p:nvPr>
            <p:ph sz="quarter" idx="1"/>
          </p:nvPr>
        </p:nvSpPr>
        <p:spPr>
          <a:xfrm>
            <a:off x="457200" y="1219200"/>
            <a:ext cx="7162800" cy="5181600"/>
          </a:xfrm>
        </p:spPr>
        <p:txBody>
          <a:bodyPr>
            <a:normAutofit/>
          </a:bodyPr>
          <a:lstStyle/>
          <a:p>
            <a:pPr marL="0" indent="0">
              <a:buNone/>
            </a:pPr>
            <a:r>
              <a:rPr lang="en-US" dirty="0"/>
              <a:t>Which phrase represents the principles for communicating with people living with diabetes.</a:t>
            </a:r>
          </a:p>
          <a:p>
            <a:pPr marL="0" indent="0">
              <a:buNone/>
            </a:pPr>
            <a:r>
              <a:rPr lang="en-US" dirty="0"/>
              <a:t>A. You are walking 3 times a week.</a:t>
            </a:r>
          </a:p>
          <a:p>
            <a:pPr marL="0" indent="0">
              <a:buNone/>
            </a:pPr>
            <a:r>
              <a:rPr lang="en-US" dirty="0"/>
              <a:t>B. Let’s focus this appt on weight loss.</a:t>
            </a:r>
          </a:p>
          <a:p>
            <a:pPr marL="0" indent="0">
              <a:buNone/>
            </a:pPr>
            <a:r>
              <a:rPr lang="en-US" dirty="0"/>
              <a:t>C. Do you know possible complications associated with elevated A1C levels?</a:t>
            </a:r>
          </a:p>
          <a:p>
            <a:pPr marL="0" indent="0">
              <a:buNone/>
            </a:pPr>
            <a:r>
              <a:rPr lang="en-US" dirty="0"/>
              <a:t>D. You should try to eat 3 servings of fruits and veggies daily.</a:t>
            </a:r>
          </a:p>
          <a:p>
            <a:endParaRPr lang="en-US" dirty="0"/>
          </a:p>
        </p:txBody>
      </p:sp>
    </p:spTree>
    <p:extLst>
      <p:ext uri="{BB962C8B-B14F-4D97-AF65-F5344CB8AC3E}">
        <p14:creationId xmlns:p14="http://schemas.microsoft.com/office/powerpoint/2010/main" val="2054098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685800" y="237068"/>
            <a:ext cx="7747000" cy="1016000"/>
          </a:xfrm>
        </p:spPr>
        <p:txBody>
          <a:bodyPr>
            <a:normAutofit fontScale="90000"/>
          </a:bodyPr>
          <a:lstStyle/>
          <a:p>
            <a:pPr eaLnBrk="1" hangingPunct="1"/>
            <a:r>
              <a:rPr lang="en-US" dirty="0"/>
              <a:t>Natural History of Type 2 Diabetes</a:t>
            </a:r>
          </a:p>
        </p:txBody>
      </p:sp>
      <p:sp>
        <p:nvSpPr>
          <p:cNvPr id="8" name="Content Placeholder 3"/>
          <p:cNvSpPr txBox="1">
            <a:spLocks/>
          </p:cNvSpPr>
          <p:nvPr/>
        </p:nvSpPr>
        <p:spPr bwMode="auto">
          <a:xfrm>
            <a:off x="5791200" y="1938867"/>
            <a:ext cx="2641600" cy="1625600"/>
          </a:xfrm>
          <a:prstGeom prst="rect">
            <a:avLst/>
          </a:prstGeom>
          <a:noFill/>
          <a:ln w="9525">
            <a:noFill/>
            <a:miter lim="800000"/>
            <a:headEnd/>
            <a:tailEnd/>
          </a:ln>
          <a:effectLst/>
        </p:spPr>
        <p:txBody>
          <a:bodyPr/>
          <a:lstStyle/>
          <a:p>
            <a:pPr marL="304804" indent="-304804" eaLnBrk="1" fontAlgn="auto" hangingPunct="1">
              <a:spcBef>
                <a:spcPct val="20000"/>
              </a:spcBef>
              <a:spcAft>
                <a:spcPts val="0"/>
              </a:spcAft>
              <a:buClr>
                <a:srgbClr val="464653"/>
              </a:buClr>
              <a:buSzPct val="65000"/>
              <a:buFontTx/>
              <a:buBlip>
                <a:blip r:embed="rId4"/>
              </a:buBlip>
              <a:defRPr/>
            </a:pPr>
            <a:endParaRPr lang="en-US" sz="2844" kern="0" dirty="0">
              <a:solidFill>
                <a:prstClr val="black"/>
              </a:solidFill>
              <a:latin typeface="Gill Sans MT"/>
            </a:endParaRPr>
          </a:p>
        </p:txBody>
      </p:sp>
      <p:graphicFrame>
        <p:nvGraphicFramePr>
          <p:cNvPr id="9" name="Diagram 8"/>
          <p:cNvGraphicFramePr/>
          <p:nvPr/>
        </p:nvGraphicFramePr>
        <p:xfrm>
          <a:off x="778933" y="1329267"/>
          <a:ext cx="7653867" cy="48090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4517" name="TextBox 9"/>
          <p:cNvSpPr txBox="1">
            <a:spLocks noChangeArrowheads="1"/>
          </p:cNvSpPr>
          <p:nvPr/>
        </p:nvSpPr>
        <p:spPr bwMode="auto">
          <a:xfrm>
            <a:off x="1456267" y="5528733"/>
            <a:ext cx="6366933" cy="338554"/>
          </a:xfrm>
          <a:prstGeom prst="rect">
            <a:avLst/>
          </a:prstGeom>
          <a:solidFill>
            <a:srgbClr val="CCFF99"/>
          </a:solidFill>
          <a:ln w="9525">
            <a:noFill/>
            <a:miter lim="800000"/>
            <a:headEnd/>
            <a:tailEnd/>
          </a:ln>
        </p:spPr>
        <p:txBody>
          <a:bodyPr>
            <a:spAutoFit/>
          </a:bodyPr>
          <a:lstStyle/>
          <a:p>
            <a:pPr eaLnBrk="1" fontAlgn="auto" hangingPunct="1">
              <a:spcBef>
                <a:spcPts val="0"/>
              </a:spcBef>
              <a:spcAft>
                <a:spcPts val="0"/>
              </a:spcAft>
              <a:defRPr/>
            </a:pPr>
            <a:r>
              <a:rPr lang="en-US" sz="1600" b="1" dirty="0">
                <a:solidFill>
                  <a:prstClr val="black"/>
                </a:solidFill>
                <a:latin typeface="Gill Sans MT"/>
              </a:rPr>
              <a:t>Development of type 2 diabetes happens over years or decades</a:t>
            </a:r>
          </a:p>
        </p:txBody>
      </p:sp>
      <p:sp>
        <p:nvSpPr>
          <p:cNvPr id="70662" name="TextBox 12"/>
          <p:cNvSpPr txBox="1">
            <a:spLocks noChangeArrowheads="1"/>
          </p:cNvSpPr>
          <p:nvPr/>
        </p:nvSpPr>
        <p:spPr bwMode="auto">
          <a:xfrm>
            <a:off x="982134" y="4919133"/>
            <a:ext cx="47413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auto" hangingPunct="1">
              <a:spcBef>
                <a:spcPts val="0"/>
              </a:spcBef>
              <a:spcAft>
                <a:spcPts val="0"/>
              </a:spcAft>
            </a:pPr>
            <a:endParaRPr lang="en-US" sz="1600">
              <a:solidFill>
                <a:prstClr val="black"/>
              </a:solidFill>
            </a:endParaRPr>
          </a:p>
        </p:txBody>
      </p:sp>
      <p:sp>
        <p:nvSpPr>
          <p:cNvPr id="70663" name="Left Arrow 15"/>
          <p:cNvSpPr>
            <a:spLocks noChangeArrowheads="1"/>
          </p:cNvSpPr>
          <p:nvPr/>
        </p:nvSpPr>
        <p:spPr bwMode="auto">
          <a:xfrm>
            <a:off x="2879785" y="2137408"/>
            <a:ext cx="1207911" cy="677333"/>
          </a:xfrm>
          <a:prstGeom prst="leftArrow">
            <a:avLst>
              <a:gd name="adj1" fmla="val 63333"/>
              <a:gd name="adj2" fmla="val 50000"/>
            </a:avLst>
          </a:prstGeom>
          <a:solidFill>
            <a:schemeClr val="tx1"/>
          </a:solidFill>
          <a:ln w="12700" algn="ctr">
            <a:solidFill>
              <a:schemeClr val="tx1"/>
            </a:solidFill>
            <a:round/>
            <a:headEnd/>
            <a:tailEnd/>
          </a:ln>
        </p:spPr>
        <p:txBody>
          <a:bodyPr/>
          <a:lstStyle/>
          <a:p>
            <a:pPr eaLnBrk="1" fontAlgn="auto" hangingPunct="1">
              <a:spcBef>
                <a:spcPts val="0"/>
              </a:spcBef>
              <a:spcAft>
                <a:spcPts val="0"/>
              </a:spcAft>
            </a:pPr>
            <a:endParaRPr lang="en-US" sz="1600">
              <a:solidFill>
                <a:prstClr val="black"/>
              </a:solidFill>
              <a:latin typeface="Gill Sans MT"/>
            </a:endParaRPr>
          </a:p>
        </p:txBody>
      </p:sp>
      <p:sp>
        <p:nvSpPr>
          <p:cNvPr id="70664" name="Left Arrow 16"/>
          <p:cNvSpPr>
            <a:spLocks noChangeArrowheads="1"/>
          </p:cNvSpPr>
          <p:nvPr/>
        </p:nvSpPr>
        <p:spPr bwMode="auto">
          <a:xfrm>
            <a:off x="5257801" y="2074334"/>
            <a:ext cx="1346200" cy="821266"/>
          </a:xfrm>
          <a:prstGeom prst="leftArrow">
            <a:avLst>
              <a:gd name="adj1" fmla="val 50000"/>
              <a:gd name="adj2" fmla="val 50000"/>
            </a:avLst>
          </a:prstGeom>
          <a:solidFill>
            <a:schemeClr val="tx1"/>
          </a:solidFill>
          <a:ln w="12700" algn="ctr">
            <a:solidFill>
              <a:schemeClr val="tx1"/>
            </a:solidFill>
            <a:round/>
            <a:headEnd/>
            <a:tailEnd/>
          </a:ln>
        </p:spPr>
        <p:txBody>
          <a:bodyPr/>
          <a:lstStyle/>
          <a:p>
            <a:pPr eaLnBrk="1" fontAlgn="auto" hangingPunct="1">
              <a:spcBef>
                <a:spcPts val="0"/>
              </a:spcBef>
              <a:spcAft>
                <a:spcPts val="0"/>
              </a:spcAft>
            </a:pPr>
            <a:endParaRPr lang="en-US" sz="1600">
              <a:solidFill>
                <a:prstClr val="black"/>
              </a:solidFill>
              <a:latin typeface="Gill Sans MT"/>
            </a:endParaRPr>
          </a:p>
        </p:txBody>
      </p:sp>
      <p:sp>
        <p:nvSpPr>
          <p:cNvPr id="64521" name="TextBox 23"/>
          <p:cNvSpPr txBox="1">
            <a:spLocks noChangeArrowheads="1"/>
          </p:cNvSpPr>
          <p:nvPr/>
        </p:nvSpPr>
        <p:spPr bwMode="auto">
          <a:xfrm>
            <a:off x="3352800" y="2311400"/>
            <a:ext cx="666044" cy="338554"/>
          </a:xfrm>
          <a:prstGeom prst="rect">
            <a:avLst/>
          </a:prstGeom>
          <a:solidFill>
            <a:srgbClr val="CCFF33"/>
          </a:solidFill>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eaLnBrk="1" fontAlgn="auto" hangingPunct="1">
              <a:spcBef>
                <a:spcPts val="0"/>
              </a:spcBef>
              <a:spcAft>
                <a:spcPts val="0"/>
              </a:spcAft>
              <a:defRPr/>
            </a:pPr>
            <a:r>
              <a:rPr lang="en-US" sz="1600" dirty="0">
                <a:solidFill>
                  <a:prstClr val="black"/>
                </a:solidFill>
              </a:rPr>
              <a:t>Yes!</a:t>
            </a:r>
          </a:p>
        </p:txBody>
      </p:sp>
      <p:sp>
        <p:nvSpPr>
          <p:cNvPr id="64523" name="TextBox 14"/>
          <p:cNvSpPr txBox="1">
            <a:spLocks noChangeArrowheads="1"/>
          </p:cNvSpPr>
          <p:nvPr/>
        </p:nvSpPr>
        <p:spPr bwMode="auto">
          <a:xfrm>
            <a:off x="5926666" y="2306798"/>
            <a:ext cx="553156" cy="338554"/>
          </a:xfrm>
          <a:prstGeom prst="rect">
            <a:avLst/>
          </a:prstGeom>
          <a:solidFill>
            <a:srgbClr val="FF0000"/>
          </a:solidFill>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eaLnBrk="1" fontAlgn="auto" hangingPunct="1">
              <a:spcBef>
                <a:spcPts val="0"/>
              </a:spcBef>
              <a:spcAft>
                <a:spcPts val="0"/>
              </a:spcAft>
              <a:defRPr/>
            </a:pPr>
            <a:r>
              <a:rPr lang="en-US" sz="1600" dirty="0">
                <a:solidFill>
                  <a:prstClr val="black"/>
                </a:solidFill>
              </a:rPr>
              <a:t>NO</a:t>
            </a:r>
          </a:p>
        </p:txBody>
      </p:sp>
    </p:spTree>
    <p:custDataLst>
      <p:tags r:id="rId1"/>
    </p:custDataLst>
    <p:extLst>
      <p:ext uri="{BB962C8B-B14F-4D97-AF65-F5344CB8AC3E}">
        <p14:creationId xmlns:p14="http://schemas.microsoft.com/office/powerpoint/2010/main" val="31740236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FE2BC-F3FC-DB31-0B64-DCF1E7E2224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9FAFEB1-E16F-3AA1-6E3D-DB5EEB711CCE}"/>
              </a:ext>
            </a:extLst>
          </p:cNvPr>
          <p:cNvSpPr>
            <a:spLocks noGrp="1"/>
          </p:cNvSpPr>
          <p:nvPr>
            <p:ph type="title"/>
          </p:nvPr>
        </p:nvSpPr>
        <p:spPr/>
        <p:txBody>
          <a:bodyPr/>
          <a:lstStyle/>
          <a:p>
            <a:r>
              <a:rPr lang="en-US" dirty="0"/>
              <a:t>Guiding Language Principles</a:t>
            </a:r>
          </a:p>
        </p:txBody>
      </p:sp>
      <p:sp>
        <p:nvSpPr>
          <p:cNvPr id="8" name="Text Placeholder 7">
            <a:extLst>
              <a:ext uri="{FF2B5EF4-FFF2-40B4-BE49-F238E27FC236}">
                <a16:creationId xmlns:a16="http://schemas.microsoft.com/office/drawing/2014/main" id="{73F146CE-3E38-AABE-489C-DA5F38AE8A8E}"/>
              </a:ext>
            </a:extLst>
          </p:cNvPr>
          <p:cNvSpPr>
            <a:spLocks noGrp="1"/>
          </p:cNvSpPr>
          <p:nvPr>
            <p:ph type="body" idx="1"/>
          </p:nvPr>
        </p:nvSpPr>
        <p:spPr>
          <a:xfrm>
            <a:off x="456406" y="1131498"/>
            <a:ext cx="4040188" cy="685800"/>
          </a:xfrm>
        </p:spPr>
        <p:txBody>
          <a:bodyPr/>
          <a:lstStyle/>
          <a:p>
            <a:r>
              <a:rPr lang="en-US" dirty="0"/>
              <a:t>Strength Based</a:t>
            </a:r>
          </a:p>
        </p:txBody>
      </p:sp>
      <p:sp>
        <p:nvSpPr>
          <p:cNvPr id="10" name="Text Placeholder 9">
            <a:extLst>
              <a:ext uri="{FF2B5EF4-FFF2-40B4-BE49-F238E27FC236}">
                <a16:creationId xmlns:a16="http://schemas.microsoft.com/office/drawing/2014/main" id="{073B3D67-DD3D-05BA-1889-E28FEF7FF2A4}"/>
              </a:ext>
            </a:extLst>
          </p:cNvPr>
          <p:cNvSpPr>
            <a:spLocks noGrp="1"/>
          </p:cNvSpPr>
          <p:nvPr>
            <p:ph type="body" sz="half" idx="3"/>
          </p:nvPr>
        </p:nvSpPr>
        <p:spPr>
          <a:xfrm>
            <a:off x="4876800" y="1131498"/>
            <a:ext cx="4041775" cy="685800"/>
          </a:xfrm>
        </p:spPr>
        <p:txBody>
          <a:bodyPr/>
          <a:lstStyle/>
          <a:p>
            <a:r>
              <a:rPr lang="en-US" dirty="0"/>
              <a:t>Person-first</a:t>
            </a:r>
          </a:p>
        </p:txBody>
      </p:sp>
      <p:sp>
        <p:nvSpPr>
          <p:cNvPr id="9" name="Content Placeholder 8">
            <a:extLst>
              <a:ext uri="{FF2B5EF4-FFF2-40B4-BE49-F238E27FC236}">
                <a16:creationId xmlns:a16="http://schemas.microsoft.com/office/drawing/2014/main" id="{49A302EA-02C6-ACFE-A1D7-6C6901BB8769}"/>
              </a:ext>
            </a:extLst>
          </p:cNvPr>
          <p:cNvSpPr>
            <a:spLocks noGrp="1"/>
          </p:cNvSpPr>
          <p:nvPr>
            <p:ph sz="quarter" idx="2"/>
          </p:nvPr>
        </p:nvSpPr>
        <p:spPr>
          <a:xfrm>
            <a:off x="304800" y="1817298"/>
            <a:ext cx="4267200" cy="4038600"/>
          </a:xfrm>
        </p:spPr>
        <p:txBody>
          <a:bodyPr/>
          <a:lstStyle/>
          <a:p>
            <a:r>
              <a:rPr lang="en-US" dirty="0"/>
              <a:t>Emphasize what people know, what they </a:t>
            </a:r>
            <a:r>
              <a:rPr lang="en-US" i="1" dirty="0"/>
              <a:t>can</a:t>
            </a:r>
            <a:r>
              <a:rPr lang="en-US" dirty="0"/>
              <a:t> do.</a:t>
            </a:r>
          </a:p>
          <a:p>
            <a:r>
              <a:rPr lang="en-US" dirty="0"/>
              <a:t>Focus on strengths that empower people</a:t>
            </a:r>
          </a:p>
        </p:txBody>
      </p:sp>
      <p:sp>
        <p:nvSpPr>
          <p:cNvPr id="11" name="Content Placeholder 10">
            <a:extLst>
              <a:ext uri="{FF2B5EF4-FFF2-40B4-BE49-F238E27FC236}">
                <a16:creationId xmlns:a16="http://schemas.microsoft.com/office/drawing/2014/main" id="{3DCB4054-0784-D208-F463-4DF824C25B5E}"/>
              </a:ext>
            </a:extLst>
          </p:cNvPr>
          <p:cNvSpPr>
            <a:spLocks noGrp="1"/>
          </p:cNvSpPr>
          <p:nvPr>
            <p:ph sz="quarter" idx="4"/>
          </p:nvPr>
        </p:nvSpPr>
        <p:spPr>
          <a:xfrm>
            <a:off x="4768970" y="1824487"/>
            <a:ext cx="4038600" cy="4038600"/>
          </a:xfrm>
        </p:spPr>
        <p:txBody>
          <a:bodyPr/>
          <a:lstStyle/>
          <a:p>
            <a:r>
              <a:rPr lang="en-US" dirty="0"/>
              <a:t>Words that indicate awareness</a:t>
            </a:r>
          </a:p>
          <a:p>
            <a:r>
              <a:rPr lang="en-US" dirty="0"/>
              <a:t>Sense of dignity</a:t>
            </a:r>
          </a:p>
          <a:p>
            <a:r>
              <a:rPr lang="en-US" dirty="0"/>
              <a:t>Positive attitude toward person with diabetes</a:t>
            </a:r>
          </a:p>
        </p:txBody>
      </p:sp>
      <p:pic>
        <p:nvPicPr>
          <p:cNvPr id="3" name="Picture 2" descr="Group of women dressed in black smiling">
            <a:extLst>
              <a:ext uri="{FF2B5EF4-FFF2-40B4-BE49-F238E27FC236}">
                <a16:creationId xmlns:a16="http://schemas.microsoft.com/office/drawing/2014/main" id="{8838CE41-0198-0C2F-ADAC-FFC4BC75F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 y="4495800"/>
            <a:ext cx="2763656" cy="2209800"/>
          </a:xfrm>
          <a:prstGeom prst="rect">
            <a:avLst/>
          </a:prstGeom>
        </p:spPr>
      </p:pic>
    </p:spTree>
    <p:extLst>
      <p:ext uri="{BB962C8B-B14F-4D97-AF65-F5344CB8AC3E}">
        <p14:creationId xmlns:p14="http://schemas.microsoft.com/office/powerpoint/2010/main" val="2469512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15AD8D-DC85-0DF3-8D27-E7EA17443588}"/>
              </a:ext>
            </a:extLst>
          </p:cNvPr>
          <p:cNvSpPr>
            <a:spLocks noGrp="1"/>
          </p:cNvSpPr>
          <p:nvPr>
            <p:ph type="title"/>
          </p:nvPr>
        </p:nvSpPr>
        <p:spPr>
          <a:xfrm>
            <a:off x="457200" y="228600"/>
            <a:ext cx="8229600" cy="914400"/>
          </a:xfrm>
        </p:spPr>
        <p:txBody>
          <a:bodyPr anchor="b">
            <a:normAutofit/>
          </a:bodyPr>
          <a:lstStyle/>
          <a:p>
            <a:r>
              <a:rPr lang="en-US" sz="4100"/>
              <a:t>Chapter 7 – The Body Tells the Story</a:t>
            </a:r>
          </a:p>
        </p:txBody>
      </p:sp>
      <p:pic>
        <p:nvPicPr>
          <p:cNvPr id="10" name="Picture 9" descr="Colorful bird">
            <a:extLst>
              <a:ext uri="{FF2B5EF4-FFF2-40B4-BE49-F238E27FC236}">
                <a16:creationId xmlns:a16="http://schemas.microsoft.com/office/drawing/2014/main" id="{ED570C87-B08A-EFF7-B645-1C9D9888DE2C}"/>
              </a:ext>
            </a:extLst>
          </p:cNvPr>
          <p:cNvPicPr>
            <a:picLocks noChangeAspect="1"/>
          </p:cNvPicPr>
          <p:nvPr/>
        </p:nvPicPr>
        <p:blipFill>
          <a:blip r:embed="rId2" cstate="print">
            <a:extLst>
              <a:ext uri="{28A0092B-C50C-407E-A947-70E740481C1C}">
                <a14:useLocalDpi xmlns:a14="http://schemas.microsoft.com/office/drawing/2010/main" val="0"/>
              </a:ext>
            </a:extLst>
          </a:blip>
          <a:srcRect l="36816" r="8547" b="-3"/>
          <a:stretch>
            <a:fillRect/>
          </a:stretch>
        </p:blipFill>
        <p:spPr>
          <a:xfrm>
            <a:off x="455676" y="1237565"/>
            <a:ext cx="4041648" cy="4937760"/>
          </a:xfrm>
          <a:prstGeom prst="rect">
            <a:avLst/>
          </a:prstGeom>
          <a:noFill/>
        </p:spPr>
      </p:pic>
      <p:sp>
        <p:nvSpPr>
          <p:cNvPr id="8" name="Content Placeholder 7">
            <a:extLst>
              <a:ext uri="{FF2B5EF4-FFF2-40B4-BE49-F238E27FC236}">
                <a16:creationId xmlns:a16="http://schemas.microsoft.com/office/drawing/2014/main" id="{CC645F21-2BE9-CE6E-501F-2691F03C1C75}"/>
              </a:ext>
            </a:extLst>
          </p:cNvPr>
          <p:cNvSpPr>
            <a:spLocks noGrp="1"/>
          </p:cNvSpPr>
          <p:nvPr>
            <p:ph sz="quarter" idx="2"/>
          </p:nvPr>
        </p:nvSpPr>
        <p:spPr>
          <a:xfrm>
            <a:off x="4632198" y="1216152"/>
            <a:ext cx="4041648" cy="4937760"/>
          </a:xfrm>
        </p:spPr>
        <p:txBody>
          <a:bodyPr>
            <a:normAutofit/>
          </a:bodyPr>
          <a:lstStyle/>
          <a:p>
            <a:pPr>
              <a:lnSpc>
                <a:spcPct val="90000"/>
              </a:lnSpc>
            </a:pPr>
            <a:r>
              <a:rPr lang="en-US" sz="1900" dirty="0"/>
              <a:t>I was admitted to the neuro floor with the diagnosis of epileptic seizures and started on anti-seizure medications. The seizures continued despite the medications. </a:t>
            </a:r>
          </a:p>
          <a:p>
            <a:pPr>
              <a:lnSpc>
                <a:spcPct val="90000"/>
              </a:lnSpc>
            </a:pPr>
            <a:r>
              <a:rPr lang="en-US" sz="1900" dirty="0"/>
              <a:t>The nurses would sit with me during these episodes, hold my hand, and give me tissues. They reassured me that I was not a loser. They were angels who loved and protected this broken little soul, trying to find her way. </a:t>
            </a:r>
          </a:p>
          <a:p>
            <a:pPr>
              <a:lnSpc>
                <a:spcPct val="90000"/>
              </a:lnSpc>
            </a:pPr>
            <a:r>
              <a:rPr lang="en-US" sz="1900" dirty="0"/>
              <a:t>When I woke up scared one night, they moved me right next to the nurse’s station so I would feel safe. They intuitively knew what I needed, and I felt blanketed in their nurturing. </a:t>
            </a:r>
          </a:p>
          <a:p>
            <a:pPr>
              <a:lnSpc>
                <a:spcPct val="90000"/>
              </a:lnSpc>
            </a:pPr>
            <a:endParaRPr lang="en-US" sz="1900" dirty="0"/>
          </a:p>
        </p:txBody>
      </p:sp>
      <p:sp>
        <p:nvSpPr>
          <p:cNvPr id="4" name="TextBox 3">
            <a:extLst>
              <a:ext uri="{FF2B5EF4-FFF2-40B4-BE49-F238E27FC236}">
                <a16:creationId xmlns:a16="http://schemas.microsoft.com/office/drawing/2014/main" id="{0E1D03A7-133F-B7C2-3D9F-697643ED58B3}"/>
              </a:ext>
            </a:extLst>
          </p:cNvPr>
          <p:cNvSpPr txBox="1"/>
          <p:nvPr/>
        </p:nvSpPr>
        <p:spPr>
          <a:xfrm>
            <a:off x="993648" y="5544157"/>
            <a:ext cx="3273552" cy="646331"/>
          </a:xfrm>
          <a:prstGeom prst="rect">
            <a:avLst/>
          </a:prstGeom>
          <a:noFill/>
        </p:spPr>
        <p:txBody>
          <a:bodyPr wrap="square" rtlCol="0">
            <a:spAutoFit/>
          </a:bodyPr>
          <a:lstStyle/>
          <a:p>
            <a:pPr algn="ctr"/>
            <a:r>
              <a:rPr lang="en-US" dirty="0"/>
              <a:t>Healing through Connection – Shout out to Enloe Nurses</a:t>
            </a:r>
          </a:p>
        </p:txBody>
      </p:sp>
    </p:spTree>
    <p:extLst>
      <p:ext uri="{BB962C8B-B14F-4D97-AF65-F5344CB8AC3E}">
        <p14:creationId xmlns:p14="http://schemas.microsoft.com/office/powerpoint/2010/main" val="1015752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457200" y="228600"/>
            <a:ext cx="8229600" cy="1295400"/>
          </a:xfrm>
        </p:spPr>
        <p:txBody>
          <a:bodyPr>
            <a:noAutofit/>
          </a:bodyPr>
          <a:lstStyle/>
          <a:p>
            <a:pPr eaLnBrk="1" hangingPunct="1"/>
            <a:r>
              <a:rPr lang="en-US" sz="4000" dirty="0"/>
              <a:t>Diabetes Bingo</a:t>
            </a:r>
            <a:br>
              <a:rPr lang="en-US" sz="4000" dirty="0"/>
            </a:br>
            <a:r>
              <a:rPr lang="en-US" sz="4000" dirty="0"/>
              <a:t>“</a:t>
            </a:r>
            <a:r>
              <a:rPr lang="en-US" sz="4000" dirty="0" err="1"/>
              <a:t>DiaBingo</a:t>
            </a:r>
            <a:r>
              <a:rPr lang="en-US" sz="4000" dirty="0"/>
              <a:t>”  Shout out Right Answer</a:t>
            </a:r>
          </a:p>
        </p:txBody>
      </p:sp>
      <p:pic>
        <p:nvPicPr>
          <p:cNvPr id="160772" name="Picture 4" descr="MCj0336154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37543" y="1981200"/>
            <a:ext cx="5268913" cy="4102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874624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457200" y="304800"/>
            <a:ext cx="8229600" cy="685800"/>
          </a:xfrm>
        </p:spPr>
        <p:txBody>
          <a:bodyPr>
            <a:normAutofit fontScale="90000"/>
          </a:bodyPr>
          <a:lstStyle/>
          <a:p>
            <a:pPr eaLnBrk="1" hangingPunct="1"/>
            <a:r>
              <a:rPr lang="en-US" dirty="0" err="1"/>
              <a:t>DiaBingo</a:t>
            </a:r>
            <a:r>
              <a:rPr lang="en-US" dirty="0"/>
              <a:t>- G</a:t>
            </a:r>
          </a:p>
        </p:txBody>
      </p:sp>
      <p:sp>
        <p:nvSpPr>
          <p:cNvPr id="1735683" name="Rectangle 3"/>
          <p:cNvSpPr>
            <a:spLocks noGrp="1" noChangeArrowheads="1"/>
          </p:cNvSpPr>
          <p:nvPr>
            <p:ph type="body" idx="1"/>
          </p:nvPr>
        </p:nvSpPr>
        <p:spPr>
          <a:xfrm>
            <a:off x="457200" y="990600"/>
            <a:ext cx="8686800" cy="6172200"/>
          </a:xfrm>
        </p:spPr>
        <p:txBody>
          <a:bodyPr>
            <a:normAutofit/>
          </a:bodyPr>
          <a:lstStyle/>
          <a:p>
            <a:pPr marL="609600" indent="-609600" eaLnBrk="1" hangingPunct="1">
              <a:lnSpc>
                <a:spcPct val="120000"/>
              </a:lnSpc>
              <a:buFont typeface="Wingdings" pitchFamily="2" charset="2"/>
              <a:buNone/>
              <a:defRPr/>
            </a:pPr>
            <a:r>
              <a:rPr lang="en-US" sz="2800" b="1" dirty="0"/>
              <a:t>G </a:t>
            </a:r>
            <a:r>
              <a:rPr lang="en-US" sz="2400" b="1" dirty="0"/>
              <a:t>ADA goal for A1c is less than ____%				  </a:t>
            </a:r>
            <a:endParaRPr lang="en-US" sz="2400" b="1" u="sng" dirty="0"/>
          </a:p>
          <a:p>
            <a:pPr marL="609600" indent="-609600" eaLnBrk="1" hangingPunct="1">
              <a:lnSpc>
                <a:spcPct val="120000"/>
              </a:lnSpc>
              <a:buFont typeface="Wingdings" pitchFamily="2" charset="2"/>
              <a:buNone/>
              <a:defRPr/>
            </a:pPr>
            <a:r>
              <a:rPr lang="en-US" sz="2400" b="1" u="sng" dirty="0"/>
              <a:t>G</a:t>
            </a:r>
            <a:r>
              <a:rPr lang="en-US" sz="2400" u="sng" dirty="0"/>
              <a:t> </a:t>
            </a:r>
            <a:r>
              <a:rPr lang="en-US" sz="2400" b="1" dirty="0"/>
              <a:t>Blood pressure goal is less than</a:t>
            </a:r>
            <a:r>
              <a:rPr lang="en-US" sz="2400" dirty="0"/>
              <a:t>				 </a:t>
            </a:r>
            <a:endParaRPr lang="en-US" sz="2400" u="sng" dirty="0"/>
          </a:p>
          <a:p>
            <a:pPr marL="609600" indent="-609600" eaLnBrk="1" hangingPunct="1">
              <a:lnSpc>
                <a:spcPct val="120000"/>
              </a:lnSpc>
              <a:buFont typeface="Wingdings" pitchFamily="2" charset="2"/>
              <a:buNone/>
              <a:defRPr/>
            </a:pPr>
            <a:r>
              <a:rPr lang="en-US" sz="2400" b="1" dirty="0"/>
              <a:t>G People with DM should see eye doctor (ophthalmologist) at least</a:t>
            </a:r>
          </a:p>
          <a:p>
            <a:pPr marL="609600" indent="-609600" eaLnBrk="1" hangingPunct="1">
              <a:lnSpc>
                <a:spcPct val="120000"/>
              </a:lnSpc>
              <a:buFont typeface="Wingdings" pitchFamily="2" charset="2"/>
              <a:buNone/>
              <a:defRPr/>
            </a:pPr>
            <a:r>
              <a:rPr lang="en-US" sz="2400" b="1" dirty="0"/>
              <a:t>G The goal for blood sugars 1-2 hours after a meal is less than:	 </a:t>
            </a:r>
            <a:r>
              <a:rPr lang="en-US" sz="1600" b="1" dirty="0"/>
              <a:t>	 </a:t>
            </a:r>
          </a:p>
          <a:p>
            <a:pPr marL="609600" indent="-609600" eaLnBrk="1" hangingPunct="1">
              <a:lnSpc>
                <a:spcPct val="90000"/>
              </a:lnSpc>
              <a:buFont typeface="Wingdings" pitchFamily="2" charset="2"/>
              <a:buNone/>
              <a:defRPr/>
            </a:pPr>
            <a:r>
              <a:rPr lang="en-US" sz="2400" b="1" dirty="0"/>
              <a:t>G People with DM should get this shot every year 				 </a:t>
            </a:r>
          </a:p>
          <a:p>
            <a:pPr marL="609600" indent="-609600" eaLnBrk="1" hangingPunct="1">
              <a:lnSpc>
                <a:spcPct val="90000"/>
              </a:lnSpc>
              <a:buFont typeface="Wingdings" pitchFamily="2" charset="2"/>
              <a:buNone/>
              <a:defRPr/>
            </a:pPr>
            <a:r>
              <a:rPr lang="en-US" sz="2400" b="1" dirty="0"/>
              <a:t>G People with DM need to get these kidney tests yearly 		 </a:t>
            </a:r>
          </a:p>
          <a:p>
            <a:pPr marL="609600" indent="-609600" eaLnBrk="1" hangingPunct="1">
              <a:lnSpc>
                <a:spcPct val="90000"/>
              </a:lnSpc>
              <a:buFont typeface="Wingdings" pitchFamily="2" charset="2"/>
              <a:buNone/>
              <a:defRPr/>
            </a:pPr>
            <a:r>
              <a:rPr lang="en-US" sz="2400" b="1" dirty="0"/>
              <a:t>G Periodontal disease indicates increased risk for heart disease		 </a:t>
            </a:r>
          </a:p>
          <a:p>
            <a:pPr marL="609600" indent="-609600" eaLnBrk="1" hangingPunct="1">
              <a:lnSpc>
                <a:spcPct val="90000"/>
              </a:lnSpc>
              <a:buFont typeface="Wingdings" pitchFamily="2" charset="2"/>
              <a:buNone/>
              <a:defRPr/>
            </a:pPr>
            <a:r>
              <a:rPr lang="en-US" sz="2400" b="1" dirty="0"/>
              <a:t>G The goal for blood sugar levels before meals is:	</a:t>
            </a:r>
          </a:p>
          <a:p>
            <a:pPr marL="609600" indent="-609600" eaLnBrk="1" hangingPunct="1">
              <a:lnSpc>
                <a:spcPct val="90000"/>
              </a:lnSpc>
              <a:buFont typeface="Wingdings" pitchFamily="2" charset="2"/>
              <a:buNone/>
              <a:defRPr/>
            </a:pPr>
            <a:r>
              <a:rPr lang="en-US" sz="2400" b="1" dirty="0"/>
              <a:t>G  The activity goal is to do ___ minutes on most days</a:t>
            </a:r>
          </a:p>
          <a:p>
            <a:pPr marL="609600" indent="-609600" eaLnBrk="1" hangingPunct="1">
              <a:lnSpc>
                <a:spcPct val="90000"/>
              </a:lnSpc>
              <a:buFont typeface="Wingdings" pitchFamily="2" charset="2"/>
              <a:buNone/>
              <a:defRPr/>
            </a:pPr>
            <a:r>
              <a:rPr lang="en-US" sz="2400" b="1" dirty="0"/>
              <a:t>G  Name 3 healthy foods to include in daily meal plan</a:t>
            </a:r>
            <a:r>
              <a:rPr lang="en-US" sz="1800" b="1" dirty="0"/>
              <a:t>	</a:t>
            </a:r>
            <a:r>
              <a:rPr lang="en-US" sz="1600" b="1" dirty="0"/>
              <a:t> </a:t>
            </a:r>
            <a:endParaRPr lang="en-US" sz="1400" b="1" dirty="0"/>
          </a:p>
        </p:txBody>
      </p:sp>
    </p:spTree>
    <p:custDataLst>
      <p:tags r:id="rId1"/>
    </p:custDataLst>
    <p:extLst>
      <p:ext uri="{BB962C8B-B14F-4D97-AF65-F5344CB8AC3E}">
        <p14:creationId xmlns:p14="http://schemas.microsoft.com/office/powerpoint/2010/main" val="4154631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735683">
                                            <p:txEl>
                                              <p:pRg st="0" end="0"/>
                                            </p:txEl>
                                          </p:spTgt>
                                        </p:tgtEl>
                                        <p:attrNameLst>
                                          <p:attrName>style.visibility</p:attrName>
                                        </p:attrNameLst>
                                      </p:cBhvr>
                                      <p:to>
                                        <p:strVal val="visible"/>
                                      </p:to>
                                    </p:set>
                                    <p:anim calcmode="lin" valueType="num">
                                      <p:cBhvr additive="base">
                                        <p:cTn id="7" dur="500" fill="hold"/>
                                        <p:tgtEl>
                                          <p:spTgt spid="173568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356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735683">
                                            <p:txEl>
                                              <p:pRg st="1" end="1"/>
                                            </p:txEl>
                                          </p:spTgt>
                                        </p:tgtEl>
                                        <p:attrNameLst>
                                          <p:attrName>style.visibility</p:attrName>
                                        </p:attrNameLst>
                                      </p:cBhvr>
                                      <p:to>
                                        <p:strVal val="visible"/>
                                      </p:to>
                                    </p:set>
                                    <p:anim calcmode="lin" valueType="num">
                                      <p:cBhvr additive="base">
                                        <p:cTn id="13" dur="500" fill="hold"/>
                                        <p:tgtEl>
                                          <p:spTgt spid="173568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3568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735683">
                                            <p:txEl>
                                              <p:pRg st="2" end="2"/>
                                            </p:txEl>
                                          </p:spTgt>
                                        </p:tgtEl>
                                        <p:attrNameLst>
                                          <p:attrName>style.visibility</p:attrName>
                                        </p:attrNameLst>
                                      </p:cBhvr>
                                      <p:to>
                                        <p:strVal val="visible"/>
                                      </p:to>
                                    </p:set>
                                    <p:anim calcmode="lin" valueType="num">
                                      <p:cBhvr additive="base">
                                        <p:cTn id="19" dur="500" fill="hold"/>
                                        <p:tgtEl>
                                          <p:spTgt spid="173568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3568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35683">
                                            <p:txEl>
                                              <p:pRg st="3" end="3"/>
                                            </p:txEl>
                                          </p:spTgt>
                                        </p:tgtEl>
                                        <p:attrNameLst>
                                          <p:attrName>style.visibility</p:attrName>
                                        </p:attrNameLst>
                                      </p:cBhvr>
                                      <p:to>
                                        <p:strVal val="visible"/>
                                      </p:to>
                                    </p:set>
                                    <p:anim calcmode="lin" valueType="num">
                                      <p:cBhvr additive="base">
                                        <p:cTn id="25" dur="500" fill="hold"/>
                                        <p:tgtEl>
                                          <p:spTgt spid="173568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3568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735683">
                                            <p:txEl>
                                              <p:pRg st="4" end="4"/>
                                            </p:txEl>
                                          </p:spTgt>
                                        </p:tgtEl>
                                        <p:attrNameLst>
                                          <p:attrName>style.visibility</p:attrName>
                                        </p:attrNameLst>
                                      </p:cBhvr>
                                      <p:to>
                                        <p:strVal val="visible"/>
                                      </p:to>
                                    </p:set>
                                    <p:anim calcmode="lin" valueType="num">
                                      <p:cBhvr additive="base">
                                        <p:cTn id="31" dur="500" fill="hold"/>
                                        <p:tgtEl>
                                          <p:spTgt spid="173568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73568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735683">
                                            <p:txEl>
                                              <p:pRg st="5" end="5"/>
                                            </p:txEl>
                                          </p:spTgt>
                                        </p:tgtEl>
                                        <p:attrNameLst>
                                          <p:attrName>style.visibility</p:attrName>
                                        </p:attrNameLst>
                                      </p:cBhvr>
                                      <p:to>
                                        <p:strVal val="visible"/>
                                      </p:to>
                                    </p:set>
                                    <p:anim calcmode="lin" valueType="num">
                                      <p:cBhvr additive="base">
                                        <p:cTn id="37" dur="500" fill="hold"/>
                                        <p:tgtEl>
                                          <p:spTgt spid="173568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73568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1735683">
                                            <p:txEl>
                                              <p:pRg st="6" end="6"/>
                                            </p:txEl>
                                          </p:spTgt>
                                        </p:tgtEl>
                                        <p:attrNameLst>
                                          <p:attrName>style.visibility</p:attrName>
                                        </p:attrNameLst>
                                      </p:cBhvr>
                                      <p:to>
                                        <p:strVal val="visible"/>
                                      </p:to>
                                    </p:set>
                                    <p:anim calcmode="lin" valueType="num">
                                      <p:cBhvr additive="base">
                                        <p:cTn id="43" dur="500" fill="hold"/>
                                        <p:tgtEl>
                                          <p:spTgt spid="173568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73568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1735683">
                                            <p:txEl>
                                              <p:pRg st="7" end="7"/>
                                            </p:txEl>
                                          </p:spTgt>
                                        </p:tgtEl>
                                        <p:attrNameLst>
                                          <p:attrName>style.visibility</p:attrName>
                                        </p:attrNameLst>
                                      </p:cBhvr>
                                      <p:to>
                                        <p:strVal val="visible"/>
                                      </p:to>
                                    </p:set>
                                    <p:anim calcmode="lin" valueType="num">
                                      <p:cBhvr additive="base">
                                        <p:cTn id="49" dur="500" fill="hold"/>
                                        <p:tgtEl>
                                          <p:spTgt spid="173568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73568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1735683">
                                            <p:txEl>
                                              <p:pRg st="8" end="8"/>
                                            </p:txEl>
                                          </p:spTgt>
                                        </p:tgtEl>
                                        <p:attrNameLst>
                                          <p:attrName>style.visibility</p:attrName>
                                        </p:attrNameLst>
                                      </p:cBhvr>
                                      <p:to>
                                        <p:strVal val="visible"/>
                                      </p:to>
                                    </p:set>
                                    <p:anim calcmode="lin" valueType="num">
                                      <p:cBhvr additive="base">
                                        <p:cTn id="55" dur="500" fill="hold"/>
                                        <p:tgtEl>
                                          <p:spTgt spid="173568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73568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735683">
                                            <p:txEl>
                                              <p:pRg st="9" end="9"/>
                                            </p:txEl>
                                          </p:spTgt>
                                        </p:tgtEl>
                                        <p:attrNameLst>
                                          <p:attrName>style.visibility</p:attrName>
                                        </p:attrNameLst>
                                      </p:cBhvr>
                                      <p:to>
                                        <p:strVal val="visible"/>
                                      </p:to>
                                    </p:set>
                                    <p:anim calcmode="lin" valueType="num">
                                      <p:cBhvr additive="base">
                                        <p:cTn id="61" dur="500" fill="hold"/>
                                        <p:tgtEl>
                                          <p:spTgt spid="173568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73568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1546" name="Rectangle 10"/>
          <p:cNvSpPr>
            <a:spLocks noGrp="1" noChangeArrowheads="1"/>
          </p:cNvSpPr>
          <p:nvPr>
            <p:ph type="title"/>
          </p:nvPr>
        </p:nvSpPr>
        <p:spPr/>
        <p:txBody>
          <a:bodyPr>
            <a:normAutofit fontScale="90000"/>
          </a:bodyPr>
          <a:lstStyle/>
          <a:p>
            <a:pPr eaLnBrk="1" hangingPunct="1">
              <a:defRPr/>
            </a:pPr>
            <a:r>
              <a:rPr lang="en-US" sz="6000" dirty="0"/>
              <a:t>Thank You</a:t>
            </a:r>
          </a:p>
        </p:txBody>
      </p:sp>
      <p:sp>
        <p:nvSpPr>
          <p:cNvPr id="5" name="Content Placeholder 4"/>
          <p:cNvSpPr>
            <a:spLocks noGrp="1"/>
          </p:cNvSpPr>
          <p:nvPr>
            <p:ph sz="quarter" idx="2"/>
          </p:nvPr>
        </p:nvSpPr>
        <p:spPr>
          <a:xfrm>
            <a:off x="3962400" y="1311998"/>
            <a:ext cx="4956979" cy="4937760"/>
          </a:xfrm>
        </p:spPr>
        <p:txBody>
          <a:bodyPr>
            <a:normAutofit/>
          </a:bodyPr>
          <a:lstStyle/>
          <a:p>
            <a:r>
              <a:rPr lang="fr-FR" sz="3600" dirty="0" err="1"/>
              <a:t>Thank</a:t>
            </a:r>
            <a:r>
              <a:rPr lang="fr-FR" sz="3600" dirty="0"/>
              <a:t> you for </a:t>
            </a:r>
            <a:r>
              <a:rPr lang="fr-FR" sz="3600" dirty="0" err="1"/>
              <a:t>inviting</a:t>
            </a:r>
            <a:r>
              <a:rPr lang="fr-FR" sz="3600" dirty="0"/>
              <a:t> me to </a:t>
            </a:r>
            <a:r>
              <a:rPr lang="fr-FR" sz="3600" dirty="0" err="1"/>
              <a:t>be</a:t>
            </a:r>
            <a:r>
              <a:rPr lang="fr-FR" sz="3600" dirty="0"/>
              <a:t> a part of </a:t>
            </a:r>
            <a:r>
              <a:rPr lang="fr-FR" sz="3600" dirty="0" err="1"/>
              <a:t>this</a:t>
            </a:r>
            <a:r>
              <a:rPr lang="fr-FR" sz="3600" dirty="0"/>
              <a:t> program!</a:t>
            </a:r>
          </a:p>
          <a:p>
            <a:r>
              <a:rPr lang="fr-FR" sz="3600" dirty="0"/>
              <a:t>Please let me know if you have any questions.</a:t>
            </a:r>
          </a:p>
          <a:p>
            <a:r>
              <a:rPr lang="fr-FR" sz="2800" dirty="0">
                <a:hlinkClick r:id="rId4"/>
              </a:rPr>
              <a:t>www.DiabetesEd.net</a:t>
            </a:r>
            <a:endParaRPr lang="fr-FR" sz="2800" dirty="0"/>
          </a:p>
          <a:p>
            <a:r>
              <a:rPr lang="fr-FR" sz="2800" dirty="0">
                <a:hlinkClick r:id="rId5"/>
              </a:rPr>
              <a:t>info@diabetesed.net</a:t>
            </a:r>
            <a:endParaRPr lang="fr-FR" sz="2800" dirty="0"/>
          </a:p>
          <a:p>
            <a:r>
              <a:rPr lang="fr-FR" sz="2800" dirty="0"/>
              <a:t>530 /893-8635</a:t>
            </a:r>
            <a:endParaRPr lang="en-US" sz="2800" dirty="0"/>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200" y="1311998"/>
            <a:ext cx="3259667" cy="4889501"/>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336" y="5572641"/>
            <a:ext cx="3314531" cy="1056759"/>
          </a:xfrm>
          <a:prstGeom prst="rect">
            <a:avLst/>
          </a:prstGeom>
        </p:spPr>
      </p:pic>
    </p:spTree>
    <p:custDataLst>
      <p:tags r:id="rId1"/>
    </p:custDataLst>
    <p:extLst>
      <p:ext uri="{BB962C8B-B14F-4D97-AF65-F5344CB8AC3E}">
        <p14:creationId xmlns:p14="http://schemas.microsoft.com/office/powerpoint/2010/main" val="2465128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Matching Meds to the Individual</a:t>
            </a:r>
          </a:p>
        </p:txBody>
      </p:sp>
      <p:pic>
        <p:nvPicPr>
          <p:cNvPr id="4" name="Content Placeholder 3"/>
          <p:cNvPicPr>
            <a:picLocks noGrp="1" noChangeAspect="1"/>
          </p:cNvPicPr>
          <p:nvPr>
            <p:ph sz="quarter" idx="1"/>
          </p:nvPr>
        </p:nvPicPr>
        <p:blipFill>
          <a:blip r:embed="rId2"/>
          <a:stretch>
            <a:fillRect/>
          </a:stretch>
        </p:blipFill>
        <p:spPr>
          <a:xfrm>
            <a:off x="476250" y="1497012"/>
            <a:ext cx="8191500" cy="4381500"/>
          </a:xfrm>
          <a:prstGeom prst="rect">
            <a:avLst/>
          </a:prstGeom>
        </p:spPr>
      </p:pic>
    </p:spTree>
    <p:extLst>
      <p:ext uri="{BB962C8B-B14F-4D97-AF65-F5344CB8AC3E}">
        <p14:creationId xmlns:p14="http://schemas.microsoft.com/office/powerpoint/2010/main" val="3786352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AG_BACKING_FORM_KEY" val="1771610-c:\users\bev_000\dropbox\a des admin folder\boot camp\boot camp slides 2014\boot camp class 2 handout questions.pptx"/>
  <p:tag name="ARTICULATE_PRESENTER_VERSION" val="7"/>
  <p:tag name="ARTICULATE_SLIDE_COUNT" val="8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UDIO_ID" val="1106"/>
  <p:tag name="TIMELINE" val="83.9/116.6/118.2/138.2/173.6/198.3"/>
  <p:tag name="ELAPSEDTIME" val="489.6"/>
  <p:tag name="ANNOTATION_TYPE_1" val="2"/>
  <p:tag name="ANNOTATION_START_1" val="71.1"/>
  <p:tag name="ANNOTATION_END_1" val="71.1"/>
  <p:tag name="ANNOTATION_TOP_1" val="-29.9"/>
  <p:tag name="ANNOTATION_LEFT_1" val="-30.0"/>
  <p:tag name="ANNOTATION_WIDTH_1" val="635.9"/>
  <p:tag name="ANNOTATION_HEIGHT_1" val="491.8"/>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71.1"/>
  <p:tag name="ANNOTATION_END_2" val="80.0"/>
  <p:tag name="ANNOTATION_TOP_2" val="66.9"/>
  <p:tag name="ANNOTATION_LEFT_2" val="45.6"/>
  <p:tag name="ANNOTATION_WIDTH_2" val="195.4"/>
  <p:tag name="ANNOTATION_HEIGHT_2" val="63.9"/>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80.0"/>
  <p:tag name="ANNOTATION_END_3" val="90.6"/>
  <p:tag name="ANNOTATION_TOP_3" val="-29.9"/>
  <p:tag name="ANNOTATION_LEFT_3" val="-30.0"/>
  <p:tag name="ANNOTATION_WIDTH_3" val="635.9"/>
  <p:tag name="ANNOTATION_HEIGHT_3" val="491.8"/>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90.6"/>
  <p:tag name="ANNOTATION_END_4" val="90.6"/>
  <p:tag name="ANNOTATION_TOP_4" val="-29.9"/>
  <p:tag name="ANNOTATION_LEFT_4" val="-30.0"/>
  <p:tag name="ANNOTATION_WIDTH_4" val="635.9"/>
  <p:tag name="ANNOTATION_HEIGHT_4" val="491.8"/>
  <p:tag name="ANNOTATION_ANIMATION_4" val="4"/>
  <p:tag name="ANNOTATION_ROTATION_4" val="0"/>
  <p:tag name="ANNOTATION_SUB_TYPE_4" val="11"/>
  <p:tag name="ANNOTATION_LOOP_COUNT_4" val="1"/>
  <p:tag name="ANNOTATION_BOX_RADIUS_4" val="0"/>
  <p:tag name="ANNOTATION_SCALE_4" val="0"/>
  <p:tag name="ANNOTATION_BORDER_ALPHA_4" val="100"/>
  <p:tag name="ANNOTATION_BORDER_COLOR_4" val="16777215"/>
  <p:tag name="ANNOTATION_FILL_COLOR_4" val="855309"/>
  <p:tag name="ANNOTATION_FILL_ALPHA_4" val="50"/>
  <p:tag name="ANNOTATION_BORDER_WIDTH_4" val="2"/>
  <p:tag name="ANNOTATION_TYPE_5" val="2"/>
  <p:tag name="ANNOTATION_START_5" val="90.6"/>
  <p:tag name="ANNOTATION_END_5" val="123.0"/>
  <p:tag name="ANNOTATION_TOP_5" val="193.6"/>
  <p:tag name="ANNOTATION_LEFT_5" val="25.2"/>
  <p:tag name="ANNOTATION_WIDTH_5" val="185.8"/>
  <p:tag name="ANNOTATION_HEIGHT_5" val="164.9"/>
  <p:tag name="ANNOTATION_ANIMATION_5" val="4"/>
  <p:tag name="ANNOTATION_ROTATION_5" val="0"/>
  <p:tag name="ANNOTATION_SUB_TYPE_5" val="11"/>
  <p:tag name="ANNOTATION_LOOP_COUNT_5" val="1"/>
  <p:tag name="ANNOTATION_BOX_RADIUS_5" val="5"/>
  <p:tag name="ANNOTATION_SCALE_5" val="0"/>
  <p:tag name="ANNOTATION_BORDER_ALPHA_5" val="100"/>
  <p:tag name="ANNOTATION_BORDER_COLOR_5" val="16777215"/>
  <p:tag name="ANNOTATION_FILL_COLOR_5" val="855309"/>
  <p:tag name="ANNOTATION_FILL_ALPHA_5" val="50"/>
  <p:tag name="ANNOTATION_BORDER_WIDTH_5" val="2"/>
  <p:tag name="ANNOTATION_TYPE_6" val="2"/>
  <p:tag name="ANNOTATION_START_6" val="123.0"/>
  <p:tag name="ANNOTATION_END_6" val="123.0"/>
  <p:tag name="ANNOTATION_TOP_6" val="-29.9"/>
  <p:tag name="ANNOTATION_LEFT_6" val="-30.0"/>
  <p:tag name="ANNOTATION_WIDTH_6" val="635.9"/>
  <p:tag name="ANNOTATION_HEIGHT_6" val="491.8"/>
  <p:tag name="ANNOTATION_ANIMATION_6" val="4"/>
  <p:tag name="ANNOTATION_ROTATION_6" val="0"/>
  <p:tag name="ANNOTATION_SUB_TYPE_6" val="11"/>
  <p:tag name="ANNOTATION_LOOP_COUNT_6" val="1"/>
  <p:tag name="ANNOTATION_BOX_RADIUS_6" val="0"/>
  <p:tag name="ANNOTATION_SCALE_6" val="0"/>
  <p:tag name="ANNOTATION_BORDER_ALPHA_6" val="100"/>
  <p:tag name="ANNOTATION_BORDER_COLOR_6" val="16777215"/>
  <p:tag name="ANNOTATION_FILL_COLOR_6" val="855309"/>
  <p:tag name="ANNOTATION_FILL_ALPHA_6" val="50"/>
  <p:tag name="ANNOTATION_BORDER_WIDTH_6" val="2"/>
  <p:tag name="ANNOTATION_TYPE_7" val="2"/>
  <p:tag name="ANNOTATION_START_7" val="123.0"/>
  <p:tag name="ANNOTATION_END_7" val="143.7"/>
  <p:tag name="ANNOTATION_TOP_7" val="161.3"/>
  <p:tag name="ANNOTATION_LEFT_7" val="363.8"/>
  <p:tag name="ANNOTATION_WIDTH_7" val="137.9"/>
  <p:tag name="ANNOTATION_HEIGHT_7" val="83.7"/>
  <p:tag name="ANNOTATION_ANIMATION_7" val="4"/>
  <p:tag name="ANNOTATION_ROTATION_7" val="0"/>
  <p:tag name="ANNOTATION_SUB_TYPE_7" val="11"/>
  <p:tag name="ANNOTATION_LOOP_COUNT_7" val="1"/>
  <p:tag name="ANNOTATION_BOX_RADIUS_7" val="5"/>
  <p:tag name="ANNOTATION_SCALE_7" val="0"/>
  <p:tag name="ANNOTATION_BORDER_ALPHA_7" val="100"/>
  <p:tag name="ANNOTATION_BORDER_COLOR_7" val="16777215"/>
  <p:tag name="ANNOTATION_FILL_COLOR_7" val="855309"/>
  <p:tag name="ANNOTATION_FILL_ALPHA_7" val="50"/>
  <p:tag name="ANNOTATION_BORDER_WIDTH_7" val="2"/>
  <p:tag name="ANNOTATION_TYPE_8" val="2"/>
  <p:tag name="ANNOTATION_START_8" val="143.7"/>
  <p:tag name="ANNOTATION_END_8" val="143.7"/>
  <p:tag name="ANNOTATION_TOP_8" val="-29.9"/>
  <p:tag name="ANNOTATION_LEFT_8" val="-30.0"/>
  <p:tag name="ANNOTATION_WIDTH_8" val="635.9"/>
  <p:tag name="ANNOTATION_HEIGHT_8" val="491.8"/>
  <p:tag name="ANNOTATION_ANIMATION_8" val="4"/>
  <p:tag name="ANNOTATION_ROTATION_8" val="0"/>
  <p:tag name="ANNOTATION_SUB_TYPE_8" val="11"/>
  <p:tag name="ANNOTATION_LOOP_COUNT_8" val="1"/>
  <p:tag name="ANNOTATION_BOX_RADIUS_8" val="0"/>
  <p:tag name="ANNOTATION_SCALE_8" val="0"/>
  <p:tag name="ANNOTATION_BORDER_ALPHA_8" val="100"/>
  <p:tag name="ANNOTATION_BORDER_COLOR_8" val="16777215"/>
  <p:tag name="ANNOTATION_FILL_COLOR_8" val="855309"/>
  <p:tag name="ANNOTATION_FILL_ALPHA_8" val="50"/>
  <p:tag name="ANNOTATION_BORDER_WIDTH_8" val="2"/>
  <p:tag name="ANNOTATION_TYPE_9" val="2"/>
  <p:tag name="ANNOTATION_START_9" val="143.7"/>
  <p:tag name="ANNOTATION_END_9" val="177.8"/>
  <p:tag name="ANNOTATION_TOP_9" val="245.0"/>
  <p:tag name="ANNOTATION_LEFT_9" val="207.4"/>
  <p:tag name="ANNOTATION_WIDTH_9" val="320.1"/>
  <p:tag name="ANNOTATION_HEIGHT_9" val="71.1"/>
  <p:tag name="ANNOTATION_ANIMATION_9" val="4"/>
  <p:tag name="ANNOTATION_ROTATION_9" val="0"/>
  <p:tag name="ANNOTATION_SUB_TYPE_9" val="11"/>
  <p:tag name="ANNOTATION_LOOP_COUNT_9" val="1"/>
  <p:tag name="ANNOTATION_BOX_RADIUS_9" val="5"/>
  <p:tag name="ANNOTATION_SCALE_9" val="0"/>
  <p:tag name="ANNOTATION_BORDER_ALPHA_9" val="100"/>
  <p:tag name="ANNOTATION_BORDER_COLOR_9" val="16777215"/>
  <p:tag name="ANNOTATION_FILL_COLOR_9" val="855309"/>
  <p:tag name="ANNOTATION_FILL_ALPHA_9" val="50"/>
  <p:tag name="ANNOTATION_BORDER_WIDTH_9" val="2"/>
  <p:tag name="ANNOTATION_TYPE_10" val="2"/>
  <p:tag name="ANNOTATION_START_10" val="177.8"/>
  <p:tag name="ANNOTATION_END_10" val="177.8"/>
  <p:tag name="ANNOTATION_TOP_10" val="-29.9"/>
  <p:tag name="ANNOTATION_LEFT_10" val="-30.0"/>
  <p:tag name="ANNOTATION_WIDTH_10" val="635.9"/>
  <p:tag name="ANNOTATION_HEIGHT_10" val="491.8"/>
  <p:tag name="ANNOTATION_ANIMATION_10" val="4"/>
  <p:tag name="ANNOTATION_ROTATION_10" val="0"/>
  <p:tag name="ANNOTATION_SUB_TYPE_10" val="11"/>
  <p:tag name="ANNOTATION_LOOP_COUNT_10" val="1"/>
  <p:tag name="ANNOTATION_BOX_RADIUS_10" val="0"/>
  <p:tag name="ANNOTATION_SCALE_10" val="0"/>
  <p:tag name="ANNOTATION_BORDER_ALPHA_10" val="100"/>
  <p:tag name="ANNOTATION_BORDER_COLOR_10" val="16777215"/>
  <p:tag name="ANNOTATION_FILL_COLOR_10" val="855309"/>
  <p:tag name="ANNOTATION_FILL_ALPHA_10" val="50"/>
  <p:tag name="ANNOTATION_BORDER_WIDTH_10" val="2"/>
  <p:tag name="ANNOTATION_TYPE_11" val="2"/>
  <p:tag name="ANNOTATION_START_11" val="177.8"/>
  <p:tag name="ANNOTATION_END_11" val="201.2"/>
  <p:tag name="ANNOTATION_TOP_11" val="298.2"/>
  <p:tag name="ANNOTATION_LEFT_11" val="374.0"/>
  <p:tag name="ANNOTATION_WIDTH_11" val="178.0"/>
  <p:tag name="ANNOTATION_HEIGHT_11" val="87.8"/>
  <p:tag name="ANNOTATION_ANIMATION_11" val="4"/>
  <p:tag name="ANNOTATION_ROTATION_11" val="0"/>
  <p:tag name="ANNOTATION_SUB_TYPE_11" val="11"/>
  <p:tag name="ANNOTATION_LOOP_COUNT_11" val="1"/>
  <p:tag name="ANNOTATION_BOX_RADIUS_11" val="5"/>
  <p:tag name="ANNOTATION_SCALE_11" val="0"/>
  <p:tag name="ANNOTATION_BORDER_ALPHA_11" val="100"/>
  <p:tag name="ANNOTATION_BORDER_COLOR_11" val="16777215"/>
  <p:tag name="ANNOTATION_FILL_COLOR_11" val="855309"/>
  <p:tag name="ANNOTATION_FILL_ALPHA_11" val="50"/>
  <p:tag name="ANNOTATION_BORDER_WIDTH_11" val="2"/>
  <p:tag name="ANNOTATION_TYPE_12" val="2"/>
  <p:tag name="ANNOTATION_START_12" val="201.2"/>
  <p:tag name="ANNOTATION_END_12" val="201.2"/>
  <p:tag name="ANNOTATION_TOP_12" val="-29.9"/>
  <p:tag name="ANNOTATION_LEFT_12" val="-30.0"/>
  <p:tag name="ANNOTATION_WIDTH_12" val="635.9"/>
  <p:tag name="ANNOTATION_HEIGHT_12" val="491.8"/>
  <p:tag name="ANNOTATION_ANIMATION_12" val="4"/>
  <p:tag name="ANNOTATION_ROTATION_12" val="0"/>
  <p:tag name="ANNOTATION_SUB_TYPE_12" val="11"/>
  <p:tag name="ANNOTATION_LOOP_COUNT_12" val="1"/>
  <p:tag name="ANNOTATION_BOX_RADIUS_12" val="0"/>
  <p:tag name="ANNOTATION_SCALE_12" val="0"/>
  <p:tag name="ANNOTATION_BORDER_ALPHA_12" val="100"/>
  <p:tag name="ANNOTATION_BORDER_COLOR_12" val="16777215"/>
  <p:tag name="ANNOTATION_FILL_COLOR_12" val="855309"/>
  <p:tag name="ANNOTATION_FILL_ALPHA_12" val="50"/>
  <p:tag name="ANNOTATION_BORDER_WIDTH_12" val="2"/>
  <p:tag name="ANNOTATION_TYPE_13" val="2"/>
  <p:tag name="ANNOTATION_START_13" val="201.2"/>
  <p:tag name="ANNOTATION_END_13" val="218.5"/>
  <p:tag name="ANNOTATION_TOP_13" val="81.9"/>
  <p:tag name="ANNOTATION_LEFT_13" val="243.3"/>
  <p:tag name="ANNOTATION_WIDTH_13" val="233.8"/>
  <p:tag name="ANNOTATION_HEIGHT_13" val="91.4"/>
  <p:tag name="ANNOTATION_ANIMATION_13" val="4"/>
  <p:tag name="ANNOTATION_ROTATION_13" val="0"/>
  <p:tag name="ANNOTATION_SUB_TYPE_13" val="11"/>
  <p:tag name="ANNOTATION_LOOP_COUNT_13" val="1"/>
  <p:tag name="ANNOTATION_BOX_RADIUS_13" val="5"/>
  <p:tag name="ANNOTATION_SCALE_13" val="0"/>
  <p:tag name="ANNOTATION_BORDER_ALPHA_13" val="100"/>
  <p:tag name="ANNOTATION_BORDER_COLOR_13" val="16777215"/>
  <p:tag name="ANNOTATION_FILL_COLOR_13" val="855309"/>
  <p:tag name="ANNOTATION_FILL_ALPHA_13" val="50"/>
  <p:tag name="ANNOTATION_BORDER_WIDTH_13" val="2"/>
  <p:tag name="ANNOTATION_TYPE_14" val="2"/>
  <p:tag name="ANNOTATION_START_14" val="218.5"/>
  <p:tag name="ANNOTATION_END_14" val="230.5"/>
  <p:tag name="ANNOTATION_TOP_14" val="-29.9"/>
  <p:tag name="ANNOTATION_LEFT_14" val="-30.0"/>
  <p:tag name="ANNOTATION_WIDTH_14" val="635.9"/>
  <p:tag name="ANNOTATION_HEIGHT_14" val="491.8"/>
  <p:tag name="ANNOTATION_ANIMATION_14" val="4"/>
  <p:tag name="ANNOTATION_ROTATION_14" val="0"/>
  <p:tag name="ANNOTATION_SUB_TYPE_14" val="11"/>
  <p:tag name="ANNOTATION_LOOP_COUNT_14" val="1"/>
  <p:tag name="ANNOTATION_BOX_RADIUS_14" val="0"/>
  <p:tag name="ANNOTATION_SCALE_14" val="0"/>
  <p:tag name="ANNOTATION_BORDER_ALPHA_14" val="100"/>
  <p:tag name="ANNOTATION_BORDER_COLOR_14" val="16777215"/>
  <p:tag name="ANNOTATION_FILL_COLOR_14" val="855309"/>
  <p:tag name="ANNOTATION_FILL_ALPHA_14" val="50"/>
  <p:tag name="ANNOTATION_BORDER_WIDTH_14" val="2"/>
  <p:tag name="ANNOTATION_TYPE_15" val="2"/>
  <p:tag name="ANNOTATION_START_15" val="230.5"/>
  <p:tag name="ANNOTATION_END_15" val="230.5"/>
  <p:tag name="ANNOTATION_TOP_15" val="-29.9"/>
  <p:tag name="ANNOTATION_LEFT_15" val="-30.0"/>
  <p:tag name="ANNOTATION_WIDTH_15" val="635.9"/>
  <p:tag name="ANNOTATION_HEIGHT_15" val="491.8"/>
  <p:tag name="ANNOTATION_ANIMATION_15" val="4"/>
  <p:tag name="ANNOTATION_ROTATION_15" val="0"/>
  <p:tag name="ANNOTATION_SUB_TYPE_15" val="11"/>
  <p:tag name="ANNOTATION_LOOP_COUNT_15" val="1"/>
  <p:tag name="ANNOTATION_BOX_RADIUS_15" val="0"/>
  <p:tag name="ANNOTATION_SCALE_15" val="0"/>
  <p:tag name="ANNOTATION_BORDER_ALPHA_15" val="100"/>
  <p:tag name="ANNOTATION_BORDER_COLOR_15" val="16777215"/>
  <p:tag name="ANNOTATION_FILL_COLOR_15" val="855309"/>
  <p:tag name="ANNOTATION_FILL_ALPHA_15" val="50"/>
  <p:tag name="ANNOTATION_BORDER_WIDTH_15" val="2"/>
  <p:tag name="ANNOTATION_TYPE_16" val="2"/>
  <p:tag name="ANNOTATION_START_16" val="230.5"/>
  <p:tag name="ANNOTATION_END_16" val="285.4"/>
  <p:tag name="ANNOTATION_TOP_16" val="366.3"/>
  <p:tag name="ANNOTATION_LEFT_16" val="284.1"/>
  <p:tag name="ANNOTATION_WIDTH_16" val="235.0"/>
  <p:tag name="ANNOTATION_HEIGHT_16" val="66.3"/>
  <p:tag name="ANNOTATION_ANIMATION_16" val="4"/>
  <p:tag name="ANNOTATION_ROTATION_16" val="0"/>
  <p:tag name="ANNOTATION_SUB_TYPE_16" val="11"/>
  <p:tag name="ANNOTATION_LOOP_COUNT_16" val="1"/>
  <p:tag name="ANNOTATION_BOX_RADIUS_16" val="5"/>
  <p:tag name="ANNOTATION_SCALE_16" val="0"/>
  <p:tag name="ANNOTATION_BORDER_ALPHA_16" val="100"/>
  <p:tag name="ANNOTATION_BORDER_COLOR_16" val="16777215"/>
  <p:tag name="ANNOTATION_FILL_COLOR_16" val="855309"/>
  <p:tag name="ANNOTATION_FILL_ALPHA_16" val="50"/>
  <p:tag name="ANNOTATION_BORDER_WIDTH_16" val="2"/>
  <p:tag name="ANNOTATION_TYPE_17" val="2"/>
  <p:tag name="ANNOTATION_START_17" val="285.4"/>
  <p:tag name="ANNOTATION_END_17" val="285.4"/>
  <p:tag name="ANNOTATION_TOP_17" val="-29.9"/>
  <p:tag name="ANNOTATION_LEFT_17" val="-30.0"/>
  <p:tag name="ANNOTATION_WIDTH_17" val="635.9"/>
  <p:tag name="ANNOTATION_HEIGHT_17" val="491.8"/>
  <p:tag name="ANNOTATION_ANIMATION_17" val="4"/>
  <p:tag name="ANNOTATION_ROTATION_17" val="0"/>
  <p:tag name="ANNOTATION_SUB_TYPE_17" val="11"/>
  <p:tag name="ANNOTATION_LOOP_COUNT_17" val="1"/>
  <p:tag name="ANNOTATION_BOX_RADIUS_17" val="0"/>
  <p:tag name="ANNOTATION_SCALE_17" val="0"/>
  <p:tag name="ANNOTATION_BORDER_ALPHA_17" val="100"/>
  <p:tag name="ANNOTATION_BORDER_COLOR_17" val="16777215"/>
  <p:tag name="ANNOTATION_FILL_COLOR_17" val="855309"/>
  <p:tag name="ANNOTATION_FILL_ALPHA_17" val="50"/>
  <p:tag name="ANNOTATION_BORDER_WIDTH_17" val="2"/>
  <p:tag name="ANNOTATION_TYPE_18" val="2"/>
  <p:tag name="ANNOTATION_START_18" val="285.4"/>
  <p:tag name="ANNOTATION_END_18" val="358.0"/>
  <p:tag name="ANNOTATION_TOP_18" val="68.1"/>
  <p:tag name="ANNOTATION_LEFT_18" val="33.0"/>
  <p:tag name="ANNOTATION_WIDTH_18" val="190.0"/>
  <p:tag name="ANNOTATION_HEIGHT_18" val="75.9"/>
  <p:tag name="ANNOTATION_ANIMATION_18" val="4"/>
  <p:tag name="ANNOTATION_ROTATION_18" val="0"/>
  <p:tag name="ANNOTATION_SUB_TYPE_18" val="11"/>
  <p:tag name="ANNOTATION_LOOP_COUNT_18" val="1"/>
  <p:tag name="ANNOTATION_BOX_RADIUS_18" val="5"/>
  <p:tag name="ANNOTATION_SCALE_18" val="0"/>
  <p:tag name="ANNOTATION_BORDER_ALPHA_18" val="100"/>
  <p:tag name="ANNOTATION_BORDER_COLOR_18" val="16777215"/>
  <p:tag name="ANNOTATION_FILL_COLOR_18" val="855309"/>
  <p:tag name="ANNOTATION_FILL_ALPHA_18" val="50"/>
  <p:tag name="ANNOTATION_BORDER_WIDTH_18" val="2"/>
  <p:tag name="ANNOTATION_TYPE_19" val="2"/>
  <p:tag name="ANNOTATION_START_19" val="358.0"/>
  <p:tag name="ANNOTATION_END_19" val="358.0"/>
  <p:tag name="ANNOTATION_TOP_19" val="-29.9"/>
  <p:tag name="ANNOTATION_LEFT_19" val="-30.0"/>
  <p:tag name="ANNOTATION_WIDTH_19" val="635.9"/>
  <p:tag name="ANNOTATION_HEIGHT_19" val="491.8"/>
  <p:tag name="ANNOTATION_ANIMATION_19" val="4"/>
  <p:tag name="ANNOTATION_ROTATION_19" val="0"/>
  <p:tag name="ANNOTATION_SUB_TYPE_19" val="11"/>
  <p:tag name="ANNOTATION_LOOP_COUNT_19" val="1"/>
  <p:tag name="ANNOTATION_BOX_RADIUS_19" val="0"/>
  <p:tag name="ANNOTATION_SCALE_19" val="0"/>
  <p:tag name="ANNOTATION_BORDER_ALPHA_19" val="100"/>
  <p:tag name="ANNOTATION_BORDER_COLOR_19" val="16777215"/>
  <p:tag name="ANNOTATION_FILL_COLOR_19" val="855309"/>
  <p:tag name="ANNOTATION_FILL_ALPHA_19" val="50"/>
  <p:tag name="ANNOTATION_BORDER_WIDTH_19" val="2"/>
  <p:tag name="ANNOTATION_TYPE_20" val="2"/>
  <p:tag name="ANNOTATION_START_20" val="358.0"/>
  <p:tag name="ANNOTATION_END_20" val="400.8"/>
  <p:tag name="ANNOTATION_TOP_20" val="379.4"/>
  <p:tag name="ANNOTATION_LEFT_20" val="304.5"/>
  <p:tag name="ANNOTATION_WIDTH_20" val="189.4"/>
  <p:tag name="ANNOTATION_HEIGHT_20" val="49.6"/>
  <p:tag name="ANNOTATION_ANIMATION_20" val="4"/>
  <p:tag name="ANNOTATION_ROTATION_20" val="0"/>
  <p:tag name="ANNOTATION_SUB_TYPE_20" val="11"/>
  <p:tag name="ANNOTATION_LOOP_COUNT_20" val="1"/>
  <p:tag name="ANNOTATION_BOX_RADIUS_20" val="5"/>
  <p:tag name="ANNOTATION_SCALE_20" val="0"/>
  <p:tag name="ANNOTATION_BORDER_ALPHA_20" val="100"/>
  <p:tag name="ANNOTATION_BORDER_COLOR_20" val="16777215"/>
  <p:tag name="ANNOTATION_FILL_COLOR_20" val="855309"/>
  <p:tag name="ANNOTATION_FILL_ALPHA_20" val="50"/>
  <p:tag name="ANNOTATION_BORDER_WIDTH_20" val="2"/>
  <p:tag name="ANNOTATION_TYPE_21" val="2"/>
  <p:tag name="ANNOTATION_START_21" val="400.8"/>
  <p:tag name="ANNOTATION_END_21" val="400.8"/>
  <p:tag name="ANNOTATION_TOP_21" val="-29.9"/>
  <p:tag name="ANNOTATION_LEFT_21" val="-30.0"/>
  <p:tag name="ANNOTATION_WIDTH_21" val="635.9"/>
  <p:tag name="ANNOTATION_HEIGHT_21" val="491.8"/>
  <p:tag name="ANNOTATION_ANIMATION_21" val="4"/>
  <p:tag name="ANNOTATION_ROTATION_21" val="0"/>
  <p:tag name="ANNOTATION_SUB_TYPE_21" val="11"/>
  <p:tag name="ANNOTATION_LOOP_COUNT_21" val="1"/>
  <p:tag name="ANNOTATION_BOX_RADIUS_21" val="0"/>
  <p:tag name="ANNOTATION_SCALE_21" val="0"/>
  <p:tag name="ANNOTATION_BORDER_ALPHA_21" val="100"/>
  <p:tag name="ANNOTATION_BORDER_COLOR_21" val="16777215"/>
  <p:tag name="ANNOTATION_FILL_COLOR_21" val="855309"/>
  <p:tag name="ANNOTATION_FILL_ALPHA_21" val="50"/>
  <p:tag name="ANNOTATION_BORDER_WIDTH_21" val="2"/>
  <p:tag name="ANNOTATION_TYPE_22" val="2"/>
  <p:tag name="ANNOTATION_START_22" val="400.8"/>
  <p:tag name="ANNOTATION_END_22" val="426.6"/>
  <p:tag name="ANNOTATION_TOP_22" val="9.6"/>
  <p:tag name="ANNOTATION_LEFT_22" val="139.7"/>
  <p:tag name="ANNOTATION_WIDTH_22" val="305.1"/>
  <p:tag name="ANNOTATION_HEIGHT_22" val="38.2"/>
  <p:tag name="ANNOTATION_ANIMATION_22" val="4"/>
  <p:tag name="ANNOTATION_ROTATION_22" val="0"/>
  <p:tag name="ANNOTATION_SUB_TYPE_22" val="11"/>
  <p:tag name="ANNOTATION_LOOP_COUNT_22" val="1"/>
  <p:tag name="ANNOTATION_BOX_RADIUS_22" val="5"/>
  <p:tag name="ANNOTATION_SCALE_22" val="0"/>
  <p:tag name="ANNOTATION_BORDER_ALPHA_22" val="100"/>
  <p:tag name="ANNOTATION_BORDER_COLOR_22" val="16777215"/>
  <p:tag name="ANNOTATION_FILL_COLOR_22" val="855309"/>
  <p:tag name="ANNOTATION_FILL_ALPHA_22" val="50"/>
  <p:tag name="ANNOTATION_BORDER_WIDTH_22" val="2"/>
  <p:tag name="ANNOTATION_TYPE_23" val="2"/>
  <p:tag name="ANNOTATION_START_23" val="426.6"/>
  <p:tag name="ANNOTATION_END_23" val="426.6"/>
  <p:tag name="ANNOTATION_TOP_23" val="-29.9"/>
  <p:tag name="ANNOTATION_LEFT_23" val="-30.0"/>
  <p:tag name="ANNOTATION_WIDTH_23" val="635.9"/>
  <p:tag name="ANNOTATION_HEIGHT_23" val="491.8"/>
  <p:tag name="ANNOTATION_ANIMATION_23" val="4"/>
  <p:tag name="ANNOTATION_ROTATION_23" val="0"/>
  <p:tag name="ANNOTATION_SUB_TYPE_23" val="11"/>
  <p:tag name="ANNOTATION_LOOP_COUNT_23" val="1"/>
  <p:tag name="ANNOTATION_BOX_RADIUS_23" val="0"/>
  <p:tag name="ANNOTATION_SCALE_23" val="0"/>
  <p:tag name="ANNOTATION_BORDER_ALPHA_23" val="100"/>
  <p:tag name="ANNOTATION_BORDER_COLOR_23" val="16777215"/>
  <p:tag name="ANNOTATION_FILL_COLOR_23" val="855309"/>
  <p:tag name="ANNOTATION_FILL_ALPHA_23" val="50"/>
  <p:tag name="ANNOTATION_BORDER_WIDTH_23" val="2"/>
  <p:tag name="ANNOTATION_TYPE_24" val="2"/>
  <p:tag name="ANNOTATION_START_24" val="426.6"/>
  <p:tag name="ANNOTATION_END_24" val="460.0"/>
  <p:tag name="ANNOTATION_TOP_24" val="395.6"/>
  <p:tag name="ANNOTATION_LEFT_24" val="308.7"/>
  <p:tag name="ANNOTATION_WIDTH_24" val="171.4"/>
  <p:tag name="ANNOTATION_HEIGHT_24" val="29.9"/>
  <p:tag name="ANNOTATION_ANIMATION_24" val="4"/>
  <p:tag name="ANNOTATION_ROTATION_24" val="0"/>
  <p:tag name="ANNOTATION_SUB_TYPE_24" val="11"/>
  <p:tag name="ANNOTATION_LOOP_COUNT_24" val="1"/>
  <p:tag name="ANNOTATION_BOX_RADIUS_24" val="5"/>
  <p:tag name="ANNOTATION_SCALE_24" val="0"/>
  <p:tag name="ANNOTATION_BORDER_ALPHA_24" val="100"/>
  <p:tag name="ANNOTATION_BORDER_COLOR_24" val="16777215"/>
  <p:tag name="ANNOTATION_FILL_COLOR_24" val="855309"/>
  <p:tag name="ANNOTATION_FILL_ALPHA_24" val="50"/>
  <p:tag name="ANNOTATION_BORDER_WIDTH_24" val="2"/>
  <p:tag name="ANNOTATION_TYPE_25" val="2"/>
  <p:tag name="ANNOTATION_START_25" val="460.0"/>
  <p:tag name="ANNOTATION_TOP_25" val="-29.9"/>
  <p:tag name="ANNOTATION_LEFT_25" val="-30.0"/>
  <p:tag name="ANNOTATION_WIDTH_25" val="635.9"/>
  <p:tag name="ANNOTATION_HEIGHT_25" val="491.8"/>
  <p:tag name="ANNOTATION_ANIMATION_25" val="4"/>
  <p:tag name="ANNOTATION_ROTATION_25" val="0"/>
  <p:tag name="ANNOTATION_SUB_TYPE_25" val="11"/>
  <p:tag name="ANNOTATION_LOOP_COUNT_25" val="1"/>
  <p:tag name="ANNOTATION_BOX_RADIUS_25" val="0"/>
  <p:tag name="ANNOTATION_SCALE_25" val="0"/>
  <p:tag name="ANNOTATION_BORDER_ALPHA_25" val="100"/>
  <p:tag name="ANNOTATION_BORDER_COLOR_25" val="16777215"/>
  <p:tag name="ANNOTATION_FILL_COLOR_25" val="855309"/>
  <p:tag name="ANNOTATION_FILL_ALPHA_25" val="50"/>
  <p:tag name="ANNOTATION_BORDER_WIDTH_25" val="2"/>
  <p:tag name="ANNOTATION_COUNT" val="25"/>
  <p:tag name="ARTICULATE_SLIDE_GUID" val="5882dd19-77fc-4eab-9b51-e877b0f2929e"/>
  <p:tag name="ARTICULATE_SLIDE_NAV" val="35"/>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erly\AppData\Local\Temp\articulate\presenter\imgtemp\AVzvAmfh_files\slide0001_image001.png"/>
</p:tagLst>
</file>

<file path=ppt/tags/tag13.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4.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 name="BULLET_10" val="8226"/>
  <p:tag name="BULLET_11" val="8226"/>
  <p:tag name="BULLET_12" val="8226"/>
  <p:tag name="BULLET_13" val="8226"/>
  <p:tag name="BULLET_14" val="8226"/>
  <p:tag name="BULLET_15" val="8226"/>
  <p:tag name="BULLET_16" val="8226"/>
  <p:tag name="BULLET_17" val="8226"/>
  <p:tag name="BULLET_18" val="8226"/>
  <p:tag name="MARGIN_1" val="0"/>
  <p:tag name="MARGIN_2" val="36"/>
  <p:tag name="MARGIN_3" val="72"/>
  <p:tag name="MARGIN_4" val="108"/>
  <p:tag name="MARGIN_5" val="144"/>
  <p:tag name="FONT_SIZE" val="12"/>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UDIO_ID" val="1274"/>
  <p:tag name="TIMELINE" val="3.1/8.6/53.0/67.5"/>
  <p:tag name="ELAPSEDTIME" val="101.3"/>
  <p:tag name="ANNOTATION_TYPE_1" val="2"/>
  <p:tag name="ANNOTATION_START_1" val="18.7"/>
  <p:tag name="ANNOTATION_END_1" val="18.7"/>
  <p:tag name="ANNOTATION_TOP_1" val="-37.2"/>
  <p:tag name="ANNOTATION_LEFT_1" val="-37.3"/>
  <p:tag name="ANNOTATION_WIDTH_1" val="650.5"/>
  <p:tag name="ANNOTATION_HEIGHT_1" val="506.4"/>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18.7"/>
  <p:tag name="ANNOTATION_END_2" val="50.1"/>
  <p:tag name="ANNOTATION_TOP_2" val="210.4"/>
  <p:tag name="ANNOTATION_LEFT_2" val="41.7"/>
  <p:tag name="ANNOTATION_WIDTH_2" val="397.9"/>
  <p:tag name="ANNOTATION_HEIGHT_2" val="60.2"/>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50.1"/>
  <p:tag name="ANNOTATION_TOP_3" val="-37.2"/>
  <p:tag name="ANNOTATION_LEFT_3" val="-37.3"/>
  <p:tag name="ANNOTATION_WIDTH_3" val="650.5"/>
  <p:tag name="ANNOTATION_HEIGHT_3" val="506.4"/>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COUNT" val="3"/>
  <p:tag name="ARTICULATE_SLIDE_NAV" val="45"/>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 name="BULLET_10" val="8226"/>
  <p:tag name="MARGIN_1" val="0"/>
  <p:tag name="MARGIN_2" val="36"/>
  <p:tag name="MARGIN_3" val="72"/>
  <p:tag name="MARGIN_4" val="108"/>
  <p:tag name="MARGIN_5" val="144"/>
  <p:tag name="FONT_SIZE" val="12"/>
</p:tagLst>
</file>

<file path=ppt/tags/tag22.xml><?xml version="1.0" encoding="utf-8"?>
<p:tagLst xmlns:a="http://schemas.openxmlformats.org/drawingml/2006/main" xmlns:r="http://schemas.openxmlformats.org/officeDocument/2006/relationships" xmlns:p="http://schemas.openxmlformats.org/presentationml/2006/main">
  <p:tag name="AUDIO_ID" val="1314"/>
  <p:tag name="TIMELINE" val="6.7/36.7/69.0"/>
  <p:tag name="ELAPSEDTIME" val="104.2"/>
  <p:tag name="ANNOTATION_TYPE_1" val="0"/>
  <p:tag name="ANNOTATION_START_1" val="11.0"/>
  <p:tag name="ANNOTATION_END_1" val="22.4"/>
  <p:tag name="ANNOTATION_TOP_1" val="116.2"/>
  <p:tag name="ANNOTATION_LEFT_1" val="117.3"/>
  <p:tag name="ANNOTATION_WIDTH_1" val="109.9"/>
  <p:tag name="ANNOTATION_HEIGHT_1" val="109.6"/>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22.4"/>
  <p:tag name="ANNOTATION_END_2" val="30.0"/>
  <p:tag name="ANNOTATION_TOP_2" val="93.6"/>
  <p:tag name="ANNOTATION_LEFT_2" val="56.4"/>
  <p:tag name="ANNOTATION_WIDTH_2" val="109.9"/>
  <p:tag name="ANNOTATION_HEIGHT_2" val="109.6"/>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30.0"/>
  <p:tag name="ANNOTATION_END_3" val="41.2"/>
  <p:tag name="ANNOTATION_TOP_3" val="97.2"/>
  <p:tag name="ANNOTATION_LEFT_3" val="250.6"/>
  <p:tag name="ANNOTATION_WIDTH_3" val="109.9"/>
  <p:tag name="ANNOTATION_HEIGHT_3" val="109.6"/>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41.2"/>
  <p:tag name="ANNOTATION_END_4" val="47.5"/>
  <p:tag name="ANNOTATION_TOP_4" val="188.6"/>
  <p:tag name="ANNOTATION_LEFT_4" val="57.9"/>
  <p:tag name="ANNOTATION_WIDTH_4" val="109.9"/>
  <p:tag name="ANNOTATION_HEIGHT_4" val="109.6"/>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47.5"/>
  <p:tag name="ANNOTATION_END_5" val="55.5"/>
  <p:tag name="ANNOTATION_TOP_5" val="228.1"/>
  <p:tag name="ANNOTATION_LEFT_5" val="68.2"/>
  <p:tag name="ANNOTATION_WIDTH_5" val="109.9"/>
  <p:tag name="ANNOTATION_HEIGHT_5" val="109.6"/>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55.5"/>
  <p:tag name="ANNOTATION_END_6" val="63.6"/>
  <p:tag name="ANNOTATION_TOP_6" val="253.6"/>
  <p:tag name="ANNOTATION_LEFT_6" val="80.6"/>
  <p:tag name="ANNOTATION_WIDTH_6" val="109.9"/>
  <p:tag name="ANNOTATION_HEIGHT_6" val="109.6"/>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63.6"/>
  <p:tag name="ANNOTATION_END_7" val="73.2"/>
  <p:tag name="ANNOTATION_TOP_7" val="273.4"/>
  <p:tag name="ANNOTATION_LEFT_7" val="89.4"/>
  <p:tag name="ANNOTATION_WIDTH_7" val="109.9"/>
  <p:tag name="ANNOTATION_HEIGHT_7" val="109.6"/>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TYPE_8" val="0"/>
  <p:tag name="ANNOTATION_START_8" val="73.2"/>
  <p:tag name="ANNOTATION_END_8" val="87.6"/>
  <p:tag name="ANNOTATION_TOP_8" val="349.4"/>
  <p:tag name="ANNOTATION_LEFT_8" val="66.0"/>
  <p:tag name="ANNOTATION_WIDTH_8" val="109.9"/>
  <p:tag name="ANNOTATION_HEIGHT_8" val="109.6"/>
  <p:tag name="ANNOTATION_ANIMATION_8" val="3"/>
  <p:tag name="ANNOTATION_ROTATION_8" val="0"/>
  <p:tag name="ANNOTATION_SUB_TYPE_8" val="2"/>
  <p:tag name="ANNOTATION_LOOP_COUNT_8" val="1"/>
  <p:tag name="ANNOTATION_BOX_RADIUS_8" val="0"/>
  <p:tag name="ANNOTATION_SCALE_8" val="125"/>
  <p:tag name="ANNOTATION_BORDER_ALPHA_8" val="100"/>
  <p:tag name="ANNOTATION_BORDER_COLOR_8" val="16777215"/>
  <p:tag name="ANNOTATION_FILL_COLOR_8" val="683492"/>
  <p:tag name="ANNOTATION_FILL_ALPHA_8" val="100"/>
  <p:tag name="ANNOTATION_BORDER_WIDTH_8" val="2"/>
  <p:tag name="ANNOTATION_TYPE_9" val="0"/>
  <p:tag name="ANNOTATION_START_9" val="87.6"/>
  <p:tag name="ANNOTATION_TOP_9" val="376.4"/>
  <p:tag name="ANNOTATION_LEFT_9" val="68.9"/>
  <p:tag name="ANNOTATION_WIDTH_9" val="109.9"/>
  <p:tag name="ANNOTATION_HEIGHT_9" val="109.6"/>
  <p:tag name="ANNOTATION_ANIMATION_9" val="3"/>
  <p:tag name="ANNOTATION_ROTATION_9" val="0"/>
  <p:tag name="ANNOTATION_SUB_TYPE_9" val="2"/>
  <p:tag name="ANNOTATION_LOOP_COUNT_9" val="1"/>
  <p:tag name="ANNOTATION_BOX_RADIUS_9" val="0"/>
  <p:tag name="ANNOTATION_SCALE_9" val="125"/>
  <p:tag name="ANNOTATION_BORDER_ALPHA_9" val="100"/>
  <p:tag name="ANNOTATION_BORDER_COLOR_9" val="16777215"/>
  <p:tag name="ANNOTATION_FILL_COLOR_9" val="683492"/>
  <p:tag name="ANNOTATION_FILL_ALPHA_9" val="100"/>
  <p:tag name="ANNOTATION_BORDER_WIDTH_9" val="2"/>
  <p:tag name="ANNOTATION_COUNT" val="9"/>
  <p:tag name="ARTICULATE_SLIDE_GUID" val="cc8141c5-0f74-4eeb-a055-5cacdb5a870b"/>
  <p:tag name="ARTICULATE_SLIDE_NAV" val="54"/>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 name="BULLET_10" val="8226"/>
  <p:tag name="MARGIN_1" val="0"/>
  <p:tag name="MARGIN_2" val="36"/>
  <p:tag name="MARGIN_3" val="72"/>
  <p:tag name="MARGIN_4" val="108"/>
  <p:tag name="MARGIN_5" val="144"/>
  <p:tag name="FONT_SIZE" val="12"/>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UDIO_ID" val="734"/>
  <p:tag name="ARTICULATE_AUDIO_RECORDED" val="1"/>
  <p:tag name="ELAPSEDTIME" val="200.1"/>
  <p:tag name="ANNOTATION_TYPE_1" val="0"/>
  <p:tag name="ANNOTATION_START_1" val="10.9"/>
  <p:tag name="ANNOTATION_END_1" val="26.0"/>
  <p:tag name="ANNOTATION_TOP_1" val="198"/>
  <p:tag name="ANNOTATION_LEFT_1" val="83"/>
  <p:tag name="ANNOTATION_WIDTH_1" val="156"/>
  <p:tag name="ANNOTATION_HEIGHT_1" val="156"/>
  <p:tag name="ANNOTATION_ANIMATION_1" val="3"/>
  <p:tag name="ANNOTATION_ROTATION_1" val="0"/>
  <p:tag name="ANNOTATION_SUB_TYPE_1" val="2"/>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720"/>
  <p:tag name="ANNOTATION_TYPE_2" val="0"/>
  <p:tag name="ANNOTATION_START_2" val="26.0"/>
  <p:tag name="ANNOTATION_END_2" val="43.5"/>
  <p:tag name="ANNOTATION_TOP_2" val="256"/>
  <p:tag name="ANNOTATION_LEFT_2" val="78"/>
  <p:tag name="ANNOTATION_WIDTH_2" val="156"/>
  <p:tag name="ANNOTATION_HEIGHT_2" val="156"/>
  <p:tag name="ANNOTATION_ANIMATION_2" val="3"/>
  <p:tag name="ANNOTATION_ROTATION_2" val="0"/>
  <p:tag name="ANNOTATION_SUB_TYPE_2" val="2"/>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720"/>
  <p:tag name="ANNOTATION_TYPE_3" val="0"/>
  <p:tag name="ANNOTATION_START_3" val="43.5"/>
  <p:tag name="ANNOTATION_END_3" val="57.9"/>
  <p:tag name="ANNOTATION_TOP_3" val="245"/>
  <p:tag name="ANNOTATION_LEFT_3" val="503"/>
  <p:tag name="ANNOTATION_WIDTH_3" val="156"/>
  <p:tag name="ANNOTATION_HEIGHT_3" val="156"/>
  <p:tag name="ANNOTATION_ANIMATION_3" val="3"/>
  <p:tag name="ANNOTATION_ROTATION_3" val="0"/>
  <p:tag name="ANNOTATION_SUB_TYPE_3" val="2"/>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720"/>
  <p:tag name="ANNOTATION_TYPE_4" val="0"/>
  <p:tag name="ANNOTATION_START_4" val="57.9"/>
  <p:tag name="ANNOTATION_END_4" val="65.4"/>
  <p:tag name="ANNOTATION_TOP_4" val="311"/>
  <p:tag name="ANNOTATION_LEFT_4" val="76"/>
  <p:tag name="ANNOTATION_WIDTH_4" val="156"/>
  <p:tag name="ANNOTATION_HEIGHT_4" val="156"/>
  <p:tag name="ANNOTATION_ANIMATION_4" val="3"/>
  <p:tag name="ANNOTATION_ROTATION_4" val="0"/>
  <p:tag name="ANNOTATION_SUB_TYPE_4" val="2"/>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720"/>
  <p:tag name="ANNOTATION_TYPE_5" val="0"/>
  <p:tag name="ANNOTATION_START_5" val="65.4"/>
  <p:tag name="ANNOTATION_END_5" val="90.1"/>
  <p:tag name="ANNOTATION_TOP_5" val="311"/>
  <p:tag name="ANNOTATION_LEFT_5" val="508"/>
  <p:tag name="ANNOTATION_WIDTH_5" val="156"/>
  <p:tag name="ANNOTATION_HEIGHT_5" val="156"/>
  <p:tag name="ANNOTATION_ANIMATION_5" val="3"/>
  <p:tag name="ANNOTATION_ROTATION_5" val="0"/>
  <p:tag name="ANNOTATION_SUB_TYPE_5" val="2"/>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720"/>
  <p:tag name="ANNOTATION_TYPE_6" val="0"/>
  <p:tag name="ANNOTATION_START_6" val="90.1"/>
  <p:tag name="ANNOTATION_END_6" val="108.2"/>
  <p:tag name="ANNOTATION_TOP_6" val="366"/>
  <p:tag name="ANNOTATION_LEFT_6" val="83"/>
  <p:tag name="ANNOTATION_WIDTH_6" val="156"/>
  <p:tag name="ANNOTATION_HEIGHT_6" val="156"/>
  <p:tag name="ANNOTATION_ANIMATION_6" val="3"/>
  <p:tag name="ANNOTATION_ROTATION_6" val="0"/>
  <p:tag name="ANNOTATION_SUB_TYPE_6" val="2"/>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720"/>
  <p:tag name="ANNOTATION_TYPE_7" val="0"/>
  <p:tag name="ANNOTATION_START_7" val="108.2"/>
  <p:tag name="ANNOTATION_END_7" val="120.1"/>
  <p:tag name="ANNOTATION_TOP_7" val="364"/>
  <p:tag name="ANNOTATION_LEFT_7" val="520"/>
  <p:tag name="ANNOTATION_WIDTH_7" val="156"/>
  <p:tag name="ANNOTATION_HEIGHT_7" val="156"/>
  <p:tag name="ANNOTATION_ANIMATION_7" val="3"/>
  <p:tag name="ANNOTATION_ROTATION_7" val="0"/>
  <p:tag name="ANNOTATION_SUB_TYPE_7" val="2"/>
  <p:tag name="ANNOTATION_LOOP_COUNT_7" val="1"/>
  <p:tag name="ANNOTATION_BOX_RADIUS_7" val="0"/>
  <p:tag name="ANNOTATION_SCALE_7" val="100"/>
  <p:tag name="ANNOTATION_BORDER_ALPHA_7" val="100"/>
  <p:tag name="ANNOTATION_BORDER_COLOR_7" val="16777215"/>
  <p:tag name="ANNOTATION_FILL_COLOR_7" val="683492"/>
  <p:tag name="ANNOTATION_FILL_ALPHA_7" val="100"/>
  <p:tag name="ANNOTATION_BORDER_WIDTH_7" val="2"/>
  <p:tag name="ANNOTATION_SLIDE_WIDTH_7" val="960"/>
  <p:tag name="ANNOTATION_SLIDE_HEIGHT_7" val="720"/>
  <p:tag name="ANNOTATION_TYPE_8" val="0"/>
  <p:tag name="ANNOTATION_START_8" val="120.1"/>
  <p:tag name="ANNOTATION_END_8" val="138.3"/>
  <p:tag name="ANNOTATION_TOP_8" val="414"/>
  <p:tag name="ANNOTATION_LEFT_8" val="60"/>
  <p:tag name="ANNOTATION_WIDTH_8" val="156"/>
  <p:tag name="ANNOTATION_HEIGHT_8" val="156"/>
  <p:tag name="ANNOTATION_ANIMATION_8" val="3"/>
  <p:tag name="ANNOTATION_ROTATION_8" val="0"/>
  <p:tag name="ANNOTATION_SUB_TYPE_8" val="2"/>
  <p:tag name="ANNOTATION_LOOP_COUNT_8" val="1"/>
  <p:tag name="ANNOTATION_BOX_RADIUS_8" val="0"/>
  <p:tag name="ANNOTATION_SCALE_8" val="100"/>
  <p:tag name="ANNOTATION_BORDER_ALPHA_8" val="100"/>
  <p:tag name="ANNOTATION_BORDER_COLOR_8" val="16777215"/>
  <p:tag name="ANNOTATION_FILL_COLOR_8" val="683492"/>
  <p:tag name="ANNOTATION_FILL_ALPHA_8" val="100"/>
  <p:tag name="ANNOTATION_BORDER_WIDTH_8" val="2"/>
  <p:tag name="ANNOTATION_SLIDE_WIDTH_8" val="960"/>
  <p:tag name="ANNOTATION_SLIDE_HEIGHT_8" val="720"/>
  <p:tag name="ANNOTATION_TYPE_9" val="0"/>
  <p:tag name="ANNOTATION_START_9" val="138.3"/>
  <p:tag name="ANNOTATION_END_9" val="143.6"/>
  <p:tag name="ANNOTATION_TOP_9" val="414"/>
  <p:tag name="ANNOTATION_LEFT_9" val="520"/>
  <p:tag name="ANNOTATION_WIDTH_9" val="156"/>
  <p:tag name="ANNOTATION_HEIGHT_9" val="156"/>
  <p:tag name="ANNOTATION_ANIMATION_9" val="3"/>
  <p:tag name="ANNOTATION_ROTATION_9" val="0"/>
  <p:tag name="ANNOTATION_SUB_TYPE_9" val="2"/>
  <p:tag name="ANNOTATION_LOOP_COUNT_9" val="1"/>
  <p:tag name="ANNOTATION_BOX_RADIUS_9" val="0"/>
  <p:tag name="ANNOTATION_SCALE_9" val="100"/>
  <p:tag name="ANNOTATION_BORDER_ALPHA_9" val="100"/>
  <p:tag name="ANNOTATION_BORDER_COLOR_9" val="16777215"/>
  <p:tag name="ANNOTATION_FILL_COLOR_9" val="683492"/>
  <p:tag name="ANNOTATION_FILL_ALPHA_9" val="100"/>
  <p:tag name="ANNOTATION_BORDER_WIDTH_9" val="2"/>
  <p:tag name="ANNOTATION_SLIDE_WIDTH_9" val="960"/>
  <p:tag name="ANNOTATION_SLIDE_HEIGHT_9" val="720"/>
  <p:tag name="ANNOTATION_TYPE_10" val="0"/>
  <p:tag name="ANNOTATION_START_10" val="143.6"/>
  <p:tag name="ANNOTATION_END_10" val="149.1"/>
  <p:tag name="ANNOTATION_TOP_10" val="520"/>
  <p:tag name="ANNOTATION_LEFT_10" val="74"/>
  <p:tag name="ANNOTATION_WIDTH_10" val="156"/>
  <p:tag name="ANNOTATION_HEIGHT_10" val="156"/>
  <p:tag name="ANNOTATION_ANIMATION_10" val="3"/>
  <p:tag name="ANNOTATION_ROTATION_10" val="0"/>
  <p:tag name="ANNOTATION_SUB_TYPE_10" val="2"/>
  <p:tag name="ANNOTATION_LOOP_COUNT_10" val="1"/>
  <p:tag name="ANNOTATION_BOX_RADIUS_10" val="0"/>
  <p:tag name="ANNOTATION_SCALE_10" val="100"/>
  <p:tag name="ANNOTATION_BORDER_ALPHA_10" val="100"/>
  <p:tag name="ANNOTATION_BORDER_COLOR_10" val="16777215"/>
  <p:tag name="ANNOTATION_FILL_COLOR_10" val="683492"/>
  <p:tag name="ANNOTATION_FILL_ALPHA_10" val="100"/>
  <p:tag name="ANNOTATION_BORDER_WIDTH_10" val="2"/>
  <p:tag name="ANNOTATION_SLIDE_WIDTH_10" val="960"/>
  <p:tag name="ANNOTATION_SLIDE_HEIGHT_10" val="720"/>
  <p:tag name="ANNOTATION_TYPE_11" val="0"/>
  <p:tag name="ANNOTATION_START_11" val="149.1"/>
  <p:tag name="ANNOTATION_TOP_11" val="468"/>
  <p:tag name="ANNOTATION_LEFT_11" val="483"/>
  <p:tag name="ANNOTATION_WIDTH_11" val="156"/>
  <p:tag name="ANNOTATION_HEIGHT_11" val="156"/>
  <p:tag name="ANNOTATION_ANIMATION_11" val="3"/>
  <p:tag name="ANNOTATION_ROTATION_11" val="0"/>
  <p:tag name="ANNOTATION_SUB_TYPE_11" val="2"/>
  <p:tag name="ANNOTATION_LOOP_COUNT_11" val="1"/>
  <p:tag name="ANNOTATION_BOX_RADIUS_11" val="0"/>
  <p:tag name="ANNOTATION_SCALE_11" val="100"/>
  <p:tag name="ANNOTATION_BORDER_ALPHA_11" val="100"/>
  <p:tag name="ANNOTATION_BORDER_COLOR_11" val="16777215"/>
  <p:tag name="ANNOTATION_FILL_COLOR_11" val="683492"/>
  <p:tag name="ANNOTATION_FILL_ALPHA_11" val="100"/>
  <p:tag name="ANNOTATION_BORDER_WIDTH_11" val="2"/>
  <p:tag name="ANNOTATION_SLIDE_WIDTH_11" val="960"/>
  <p:tag name="ANNOTATION_SLIDE_HEIGHT_11" val="720"/>
  <p:tag name="ANNOTATION_COUNT" val="11"/>
  <p:tag name="ARTICULATE_USED_LAYOUT" val="4"/>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UDIO_ID" val="809"/>
  <p:tag name="ELAPSEDTIME" val="238.3"/>
  <p:tag name="ANNOTATION_TYPE_1" val="0"/>
  <p:tag name="ANNOTATION_START_1" val="96.3"/>
  <p:tag name="ANNOTATION_END_1" val="103.2"/>
  <p:tag name="ANNOTATION_TOP_1" val="92.6"/>
  <p:tag name="ANNOTATION_LEFT_1" val="46.2"/>
  <p:tag name="ANNOTATION_WIDTH_1" val="89.9"/>
  <p:tag name="ANNOTATION_HEIGHT_1" val="89.6"/>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03.2"/>
  <p:tag name="ANNOTATION_END_2" val="127.9"/>
  <p:tag name="ANNOTATION_TOP_2" val="292.2"/>
  <p:tag name="ANNOTATION_LEFT_2" val="47.4"/>
  <p:tag name="ANNOTATION_WIDTH_2" val="89.9"/>
  <p:tag name="ANNOTATION_HEIGHT_2" val="89.6"/>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27.9"/>
  <p:tag name="ANNOTATION_END_3" val="150.6"/>
  <p:tag name="ANNOTATION_TOP_3" val="258.1"/>
  <p:tag name="ANNOTATION_LEFT_3" val="52.7"/>
  <p:tag name="ANNOTATION_WIDTH_3" val="89.9"/>
  <p:tag name="ANNOTATION_HEIGHT_3" val="89.6"/>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150.6"/>
  <p:tag name="ANNOTATION_END_4" val="176.8"/>
  <p:tag name="ANNOTATION_TOP_4" val="181.0"/>
  <p:tag name="ANNOTATION_LEFT_4" val="35.4"/>
  <p:tag name="ANNOTATION_WIDTH_4" val="89.9"/>
  <p:tag name="ANNOTATION_HEIGHT_4" val="89.6"/>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176.8"/>
  <p:tag name="ANNOTATION_TOP_5" val="347.2"/>
  <p:tag name="ANNOTATION_LEFT_5" val="31.8"/>
  <p:tag name="ANNOTATION_WIDTH_5" val="89.9"/>
  <p:tag name="ANNOTATION_HEIGHT_5" val="89.6"/>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COUNT" val="5"/>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UDIO_ID" val="1272"/>
  <p:tag name="ELAPSEDTIME" val="127.6"/>
  <p:tag name="ANNOTATION_TYPE_1" val="2"/>
  <p:tag name="ANNOTATION_START_1" val="33.3"/>
  <p:tag name="ANNOTATION_END_1" val="33.3"/>
  <p:tag name="ANNOTATION_TOP_1" val="-37.2"/>
  <p:tag name="ANNOTATION_LEFT_1" val="-37.3"/>
  <p:tag name="ANNOTATION_WIDTH_1" val="650.5"/>
  <p:tag name="ANNOTATION_HEIGHT_1" val="506.4"/>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33.3"/>
  <p:tag name="ANNOTATION_END_2" val="53.4"/>
  <p:tag name="ANNOTATION_TOP_2" val="26.0"/>
  <p:tag name="ANNOTATION_LEFT_2" val="15.6"/>
  <p:tag name="ANNOTATION_WIDTH_2" val="555.1"/>
  <p:tag name="ANNOTATION_HEIGHT_2" val="104.8"/>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53.4"/>
  <p:tag name="ANNOTATION_END_3" val="66.7"/>
  <p:tag name="ANNOTATION_TOP_3" val="-37.2"/>
  <p:tag name="ANNOTATION_LEFT_3" val="-37.3"/>
  <p:tag name="ANNOTATION_WIDTH_3" val="650.5"/>
  <p:tag name="ANNOTATION_HEIGHT_3" val="506.4"/>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66.7"/>
  <p:tag name="ANNOTATION_END_4" val="66.7"/>
  <p:tag name="ANNOTATION_TOP_4" val="-37.2"/>
  <p:tag name="ANNOTATION_LEFT_4" val="-37.3"/>
  <p:tag name="ANNOTATION_WIDTH_4" val="650.5"/>
  <p:tag name="ANNOTATION_HEIGHT_4" val="506.4"/>
  <p:tag name="ANNOTATION_ANIMATION_4" val="4"/>
  <p:tag name="ANNOTATION_ROTATION_4" val="0"/>
  <p:tag name="ANNOTATION_SUB_TYPE_4" val="11"/>
  <p:tag name="ANNOTATION_LOOP_COUNT_4" val="1"/>
  <p:tag name="ANNOTATION_BOX_RADIUS_4" val="0"/>
  <p:tag name="ANNOTATION_SCALE_4" val="0"/>
  <p:tag name="ANNOTATION_BORDER_ALPHA_4" val="100"/>
  <p:tag name="ANNOTATION_BORDER_COLOR_4" val="16777215"/>
  <p:tag name="ANNOTATION_FILL_COLOR_4" val="855309"/>
  <p:tag name="ANNOTATION_FILL_ALPHA_4" val="50"/>
  <p:tag name="ANNOTATION_BORDER_WIDTH_4" val="2"/>
  <p:tag name="ANNOTATION_TYPE_5" val="2"/>
  <p:tag name="ANNOTATION_START_5" val="66.7"/>
  <p:tag name="ANNOTATION_END_5" val="82.0"/>
  <p:tag name="ANNOTATION_TOP_5" val="131.6"/>
  <p:tag name="ANNOTATION_LEFT_5" val="20.1"/>
  <p:tag name="ANNOTATION_WIDTH_5" val="401.6"/>
  <p:tag name="ANNOTATION_HEIGHT_5" val="95.9"/>
  <p:tag name="ANNOTATION_ANIMATION_5" val="4"/>
  <p:tag name="ANNOTATION_ROTATION_5" val="0"/>
  <p:tag name="ANNOTATION_SUB_TYPE_5" val="11"/>
  <p:tag name="ANNOTATION_LOOP_COUNT_5" val="1"/>
  <p:tag name="ANNOTATION_BOX_RADIUS_5" val="5"/>
  <p:tag name="ANNOTATION_SCALE_5" val="0"/>
  <p:tag name="ANNOTATION_BORDER_ALPHA_5" val="100"/>
  <p:tag name="ANNOTATION_BORDER_COLOR_5" val="16777215"/>
  <p:tag name="ANNOTATION_FILL_COLOR_5" val="855309"/>
  <p:tag name="ANNOTATION_FILL_ALPHA_5" val="50"/>
  <p:tag name="ANNOTATION_BORDER_WIDTH_5" val="2"/>
  <p:tag name="ANNOTATION_TYPE_6" val="2"/>
  <p:tag name="ANNOTATION_START_6" val="82.0"/>
  <p:tag name="ANNOTATION_END_6" val="86.6"/>
  <p:tag name="ANNOTATION_TOP_6" val="-37.2"/>
  <p:tag name="ANNOTATION_LEFT_6" val="-37.3"/>
  <p:tag name="ANNOTATION_WIDTH_6" val="650.5"/>
  <p:tag name="ANNOTATION_HEIGHT_6" val="506.4"/>
  <p:tag name="ANNOTATION_ANIMATION_6" val="4"/>
  <p:tag name="ANNOTATION_ROTATION_6" val="0"/>
  <p:tag name="ANNOTATION_SUB_TYPE_6" val="11"/>
  <p:tag name="ANNOTATION_LOOP_COUNT_6" val="1"/>
  <p:tag name="ANNOTATION_BOX_RADIUS_6" val="0"/>
  <p:tag name="ANNOTATION_SCALE_6" val="0"/>
  <p:tag name="ANNOTATION_BORDER_ALPHA_6" val="100"/>
  <p:tag name="ANNOTATION_BORDER_COLOR_6" val="16777215"/>
  <p:tag name="ANNOTATION_FILL_COLOR_6" val="855309"/>
  <p:tag name="ANNOTATION_FILL_ALPHA_6" val="50"/>
  <p:tag name="ANNOTATION_BORDER_WIDTH_6" val="2"/>
  <p:tag name="ANNOTATION_TYPE_7" val="2"/>
  <p:tag name="ANNOTATION_START_7" val="86.6"/>
  <p:tag name="ANNOTATION_END_7" val="86.6"/>
  <p:tag name="ANNOTATION_TOP_7" val="-37.2"/>
  <p:tag name="ANNOTATION_LEFT_7" val="-37.3"/>
  <p:tag name="ANNOTATION_WIDTH_7" val="650.5"/>
  <p:tag name="ANNOTATION_HEIGHT_7" val="506.4"/>
  <p:tag name="ANNOTATION_ANIMATION_7" val="4"/>
  <p:tag name="ANNOTATION_ROTATION_7" val="0"/>
  <p:tag name="ANNOTATION_SUB_TYPE_7" val="11"/>
  <p:tag name="ANNOTATION_LOOP_COUNT_7" val="1"/>
  <p:tag name="ANNOTATION_BOX_RADIUS_7" val="0"/>
  <p:tag name="ANNOTATION_SCALE_7" val="0"/>
  <p:tag name="ANNOTATION_BORDER_ALPHA_7" val="100"/>
  <p:tag name="ANNOTATION_BORDER_COLOR_7" val="16777215"/>
  <p:tag name="ANNOTATION_FILL_COLOR_7" val="855309"/>
  <p:tag name="ANNOTATION_FILL_ALPHA_7" val="50"/>
  <p:tag name="ANNOTATION_BORDER_WIDTH_7" val="2"/>
  <p:tag name="ANNOTATION_TYPE_8" val="2"/>
  <p:tag name="ANNOTATION_START_8" val="86.6"/>
  <p:tag name="ANNOTATION_END_8" val="93.4"/>
  <p:tag name="ANNOTATION_TOP_8" val="217.1"/>
  <p:tag name="ANNOTATION_LEFT_8" val="18.6"/>
  <p:tag name="ANNOTATION_WIDTH_8" val="421.8"/>
  <p:tag name="ANNOTATION_HEIGHT_8" val="86.3"/>
  <p:tag name="ANNOTATION_ANIMATION_8" val="4"/>
  <p:tag name="ANNOTATION_ROTATION_8" val="0"/>
  <p:tag name="ANNOTATION_SUB_TYPE_8" val="11"/>
  <p:tag name="ANNOTATION_LOOP_COUNT_8" val="1"/>
  <p:tag name="ANNOTATION_BOX_RADIUS_8" val="5"/>
  <p:tag name="ANNOTATION_SCALE_8" val="0"/>
  <p:tag name="ANNOTATION_BORDER_ALPHA_8" val="100"/>
  <p:tag name="ANNOTATION_BORDER_COLOR_8" val="16777215"/>
  <p:tag name="ANNOTATION_FILL_COLOR_8" val="855309"/>
  <p:tag name="ANNOTATION_FILL_ALPHA_8" val="50"/>
  <p:tag name="ANNOTATION_BORDER_WIDTH_8" val="2"/>
  <p:tag name="ANNOTATION_TYPE_9" val="2"/>
  <p:tag name="ANNOTATION_START_9" val="93.4"/>
  <p:tag name="ANNOTATION_END_9" val="108.5"/>
  <p:tag name="ANNOTATION_TOP_9" val="-37.2"/>
  <p:tag name="ANNOTATION_LEFT_9" val="-37.3"/>
  <p:tag name="ANNOTATION_WIDTH_9" val="650.5"/>
  <p:tag name="ANNOTATION_HEIGHT_9" val="506.4"/>
  <p:tag name="ANNOTATION_ANIMATION_9" val="4"/>
  <p:tag name="ANNOTATION_ROTATION_9" val="0"/>
  <p:tag name="ANNOTATION_SUB_TYPE_9" val="11"/>
  <p:tag name="ANNOTATION_LOOP_COUNT_9" val="1"/>
  <p:tag name="ANNOTATION_BOX_RADIUS_9" val="0"/>
  <p:tag name="ANNOTATION_SCALE_9" val="0"/>
  <p:tag name="ANNOTATION_BORDER_ALPHA_9" val="100"/>
  <p:tag name="ANNOTATION_BORDER_COLOR_9" val="16777215"/>
  <p:tag name="ANNOTATION_FILL_COLOR_9" val="855309"/>
  <p:tag name="ANNOTATION_FILL_ALPHA_9" val="50"/>
  <p:tag name="ANNOTATION_BORDER_WIDTH_9" val="2"/>
  <p:tag name="ANNOTATION_TYPE_10" val="0"/>
  <p:tag name="ANNOTATION_START_10" val="108.5"/>
  <p:tag name="ANNOTATION_TOP_10" val="321.2"/>
  <p:tag name="ANNOTATION_LEFT_10" val="23.8"/>
  <p:tag name="ANNOTATION_WIDTH_10" val="111.8"/>
  <p:tag name="ANNOTATION_HEIGHT_10" val="111.5"/>
  <p:tag name="ANNOTATION_ANIMATION_10" val="3"/>
  <p:tag name="ANNOTATION_ROTATION_10" val="0"/>
  <p:tag name="ANNOTATION_SUB_TYPE_10" val="2"/>
  <p:tag name="ANNOTATION_LOOP_COUNT_10" val="1"/>
  <p:tag name="ANNOTATION_BOX_RADIUS_10" val="0"/>
  <p:tag name="ANNOTATION_SCALE_10" val="125"/>
  <p:tag name="ANNOTATION_BORDER_ALPHA_10" val="100"/>
  <p:tag name="ANNOTATION_BORDER_COLOR_10" val="16777215"/>
  <p:tag name="ANNOTATION_FILL_COLOR_10" val="683492"/>
  <p:tag name="ANNOTATION_FILL_ALPHA_10" val="100"/>
  <p:tag name="ANNOTATION_BORDER_WIDTH_10" val="2"/>
  <p:tag name="ANNOTATION_COUNT" val="10"/>
  <p:tag name="ARTICULATE_SLIDE_NAV" val="40"/>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2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3.xml><?xml version="1.0" encoding="utf-8"?>
<a:theme xmlns:a="http://schemas.openxmlformats.org/drawingml/2006/main" name="3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4.xml><?xml version="1.0" encoding="utf-8"?>
<a:theme xmlns:a="http://schemas.openxmlformats.org/drawingml/2006/main" name="4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5.xml><?xml version="1.0" encoding="utf-8"?>
<a:theme xmlns:a="http://schemas.openxmlformats.org/drawingml/2006/main" name="5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6.xml><?xml version="1.0" encoding="utf-8"?>
<a:theme xmlns:a="http://schemas.openxmlformats.org/drawingml/2006/main" name="6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7.xml><?xml version="1.0" encoding="utf-8"?>
<a:theme xmlns:a="http://schemas.openxmlformats.org/drawingml/2006/main" name="7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2.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3.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4.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docProps/app.xml><?xml version="1.0" encoding="utf-8"?>
<Properties xmlns="http://schemas.openxmlformats.org/officeDocument/2006/extended-properties" xmlns:vt="http://schemas.openxmlformats.org/officeDocument/2006/docPropsVTypes">
  <Template>Origin</Template>
  <TotalTime>18348</TotalTime>
  <Words>6073</Words>
  <Application>Microsoft Office PowerPoint</Application>
  <PresentationFormat>On-screen Show (4:3)</PresentationFormat>
  <Paragraphs>787</Paragraphs>
  <Slides>84</Slides>
  <Notes>48</Notes>
  <HiddenSlides>0</HiddenSlides>
  <MMClips>1</MMClips>
  <ScaleCrop>false</ScaleCrop>
  <HeadingPairs>
    <vt:vector size="6" baseType="variant">
      <vt:variant>
        <vt:lpstr>Fonts Used</vt:lpstr>
      </vt:variant>
      <vt:variant>
        <vt:i4>16</vt:i4>
      </vt:variant>
      <vt:variant>
        <vt:lpstr>Theme</vt:lpstr>
      </vt:variant>
      <vt:variant>
        <vt:i4>7</vt:i4>
      </vt:variant>
      <vt:variant>
        <vt:lpstr>Slide Titles</vt:lpstr>
      </vt:variant>
      <vt:variant>
        <vt:i4>84</vt:i4>
      </vt:variant>
    </vt:vector>
  </HeadingPairs>
  <TitlesOfParts>
    <vt:vector size="107" baseType="lpstr">
      <vt:lpstr>Aptos</vt:lpstr>
      <vt:lpstr>Arial</vt:lpstr>
      <vt:lpstr>Arial Black</vt:lpstr>
      <vt:lpstr>Bookman Old Style</vt:lpstr>
      <vt:lpstr>Calibri</vt:lpstr>
      <vt:lpstr>Gill Sans MT</vt:lpstr>
      <vt:lpstr>Google Sans</vt:lpstr>
      <vt:lpstr>Helvetica</vt:lpstr>
      <vt:lpstr>Jokerman</vt:lpstr>
      <vt:lpstr>Lato</vt:lpstr>
      <vt:lpstr>Monotype Sorts</vt:lpstr>
      <vt:lpstr>Tahoma</vt:lpstr>
      <vt:lpstr>Times</vt:lpstr>
      <vt:lpstr>Times New Roman</vt:lpstr>
      <vt:lpstr>Wingdings</vt:lpstr>
      <vt:lpstr>Wingdings 3</vt:lpstr>
      <vt:lpstr>1_Origin</vt:lpstr>
      <vt:lpstr>2_Origin</vt:lpstr>
      <vt:lpstr>3_Origin</vt:lpstr>
      <vt:lpstr>4_Origin</vt:lpstr>
      <vt:lpstr>5_Origin</vt:lpstr>
      <vt:lpstr>6_Origin</vt:lpstr>
      <vt:lpstr>7_Origin</vt:lpstr>
      <vt:lpstr>Meds Management for Type2 Diabetes</vt:lpstr>
      <vt:lpstr>Coach Bev has no Conflict of Interest</vt:lpstr>
      <vt:lpstr>Meds Management for Type 2</vt:lpstr>
      <vt:lpstr>Meds for Type 2 Diabetes - Overview</vt:lpstr>
      <vt:lpstr>PowerPoint Presentation</vt:lpstr>
      <vt:lpstr>The Noxious Nine – Pathophysiology T2D</vt:lpstr>
      <vt:lpstr>What is Type 2 Diabetes?</vt:lpstr>
      <vt:lpstr>Natural History of Type 2 Diabetes</vt:lpstr>
      <vt:lpstr>Matching Meds to the Individual</vt:lpstr>
      <vt:lpstr>Medication Taking Behaviors</vt:lpstr>
      <vt:lpstr>Wait, What About Emotions?</vt:lpstr>
      <vt:lpstr>Diabetes Admit for Hyperglycemia</vt:lpstr>
      <vt:lpstr>Diabetes Visit – Let’s Go through</vt:lpstr>
      <vt:lpstr>We can make a difference</vt:lpstr>
      <vt:lpstr>Step Wise Approach to Hyperglycemia 2026</vt:lpstr>
      <vt:lpstr>PowerPoint Presentation</vt:lpstr>
      <vt:lpstr>ADA 2026 Goals Summary  </vt:lpstr>
      <vt:lpstr>PowerPoint Presentation</vt:lpstr>
      <vt:lpstr>Let’s Break it Down ADA 2025</vt:lpstr>
      <vt:lpstr>Quick Question 1</vt:lpstr>
      <vt:lpstr>Metformin is “Usually” 1st Line  </vt:lpstr>
      <vt:lpstr>PowerPoint Presentation</vt:lpstr>
      <vt:lpstr>Metformin and Kidney Disease – 2026 Update</vt:lpstr>
      <vt:lpstr>Sulfonylureas - Squirters</vt:lpstr>
      <vt:lpstr>Case Study KR – Poll 2</vt:lpstr>
      <vt:lpstr>Hypoglycemia &amp; Next Steps</vt:lpstr>
      <vt:lpstr>DPP-4 Inhibitors – “Incretin Enhancers”  </vt:lpstr>
      <vt:lpstr>Case Study Question 3</vt:lpstr>
      <vt:lpstr>GLP &amp; GIP Receptor Agonists</vt:lpstr>
      <vt:lpstr>GLP-1 Effects in Humans Understanding the Natural Role of Incretins</vt:lpstr>
      <vt:lpstr>Pocket Card: GLP-1 &amp; GIP RA  </vt:lpstr>
      <vt:lpstr>Let’s Break it Down ADA 2025</vt:lpstr>
      <vt:lpstr>Choosing glucose-lowering medication in people with CVD</vt:lpstr>
      <vt:lpstr>Next Step for KR – Question 4</vt:lpstr>
      <vt:lpstr>Benefits of GLP-1 RA &amp; GIP/GLP-1 Receptor Agonists</vt:lpstr>
      <vt:lpstr>Counseling Points: GLP-1 RA &amp; GLP-1/GIP</vt:lpstr>
      <vt:lpstr>Counseling Points: GLP-1 RA &amp; GLP-1/GIP</vt:lpstr>
      <vt:lpstr>Poll Question 5</vt:lpstr>
      <vt:lpstr>Assess Weight Loss Goals </vt:lpstr>
      <vt:lpstr>Pocket Card: GLP-1 &amp; GIP RA  </vt:lpstr>
      <vt:lpstr>GLP-1 /GIPs Approved for Weight Loss</vt:lpstr>
      <vt:lpstr>Diabetes Bingo “DiaBingo”  Shout out Right Answer</vt:lpstr>
      <vt:lpstr>DiaBingo</vt:lpstr>
      <vt:lpstr>Metabolic dysfunction–associated steatotic liver disease (MASLD)</vt:lpstr>
      <vt:lpstr>Let’s Break it Down ADA 2025</vt:lpstr>
      <vt:lpstr>Mitigating Risk of MASLD or MASH</vt:lpstr>
      <vt:lpstr>Liver Disease: MASLD or MASH</vt:lpstr>
      <vt:lpstr>PowerPoint Presentation</vt:lpstr>
      <vt:lpstr>Poll Question 6</vt:lpstr>
      <vt:lpstr>PowerPoint Presentation</vt:lpstr>
      <vt:lpstr> SGLT2 Inhibitors- “Glucoretics” </vt:lpstr>
      <vt:lpstr>Case Study LS</vt:lpstr>
      <vt:lpstr>Let’s Break it Down ADA 2025</vt:lpstr>
      <vt:lpstr>Heart Failure</vt:lpstr>
      <vt:lpstr>Side Effects of SGLT-2 Inhibitors</vt:lpstr>
      <vt:lpstr>Case Study LS</vt:lpstr>
      <vt:lpstr>Chronic Kidney Disease - Choosing glucose-lowering medication  </vt:lpstr>
      <vt:lpstr>New in 2026: GLP-1 in Kidney Disease </vt:lpstr>
      <vt:lpstr>SGLT-2i Indications Summary</vt:lpstr>
      <vt:lpstr>Poll Question 7</vt:lpstr>
      <vt:lpstr>SGLT-2 Inhibitors – DKA Warning</vt:lpstr>
      <vt:lpstr>Signs and Symptoms Euglycemic DKA</vt:lpstr>
      <vt:lpstr>PowerPoint Presentation</vt:lpstr>
      <vt:lpstr>EDKA in Type 1 or Type 2 </vt:lpstr>
      <vt:lpstr>                           DKA     EDKA  </vt:lpstr>
      <vt:lpstr> LS needs surgery – Poll 8</vt:lpstr>
      <vt:lpstr>Diabetes and Surgery</vt:lpstr>
      <vt:lpstr>Preparation for Surgery</vt:lpstr>
      <vt:lpstr>Is Inpatient Diabetes Education Realistic?</vt:lpstr>
      <vt:lpstr>Stigma associated with diabetes  Have you heard others using these words or phrases?</vt:lpstr>
      <vt:lpstr>Self Reflective Question</vt:lpstr>
      <vt:lpstr>  Our Curiosity Makes a Difference  What is something  you would like me to know about you?</vt:lpstr>
      <vt:lpstr>PowerPoint Presentation</vt:lpstr>
      <vt:lpstr>Life Study – Mrs. Jones</vt:lpstr>
      <vt:lpstr>Language of Diabetes Education</vt:lpstr>
      <vt:lpstr>Mrs. Jones asks you  What Do You Say?</vt:lpstr>
      <vt:lpstr>Mrs. Jones asks you  What Do You Say?</vt:lpstr>
      <vt:lpstr>Let’s use language that (is)</vt:lpstr>
      <vt:lpstr>Quick Question 9 </vt:lpstr>
      <vt:lpstr>Guiding Language Principles</vt:lpstr>
      <vt:lpstr>Chapter 7 – The Body Tells the Story</vt:lpstr>
      <vt:lpstr>Diabetes Bingo “DiaBingo”  Shout out Right Answer</vt:lpstr>
      <vt:lpstr>DiaBingo- G</vt:lpstr>
      <vt:lpstr>Thank You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DNSS</dc:creator>
  <cp:lastModifiedBy>Beverly Thomassian</cp:lastModifiedBy>
  <cp:revision>765</cp:revision>
  <cp:lastPrinted>2026-08-30T21:57:37Z</cp:lastPrinted>
  <dcterms:created xsi:type="dcterms:W3CDTF">2014-04-17T17:56:59Z</dcterms:created>
  <dcterms:modified xsi:type="dcterms:W3CDTF">2026-08-30T22:01:30Z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Path">
    <vt:lpwstr>DES PPT template</vt:lpwstr>
  </property>
  <property fmtid="{D5CDD505-2E9C-101B-9397-08002B2CF9AE}" pid="3" name="ArticulateUseProject">
    <vt:lpwstr>1</vt:lpwstr>
  </property>
  <property fmtid="{D5CDD505-2E9C-101B-9397-08002B2CF9AE}" pid="4" name="ArticulateProjectVersion">
    <vt:lpwstr>7</vt:lpwstr>
  </property>
  <property fmtid="{D5CDD505-2E9C-101B-9397-08002B2CF9AE}" pid="5" name="ArticulateGUID">
    <vt:lpwstr>1F256B47-A1E3-4BA4-9FB8-D369DDBB301B</vt:lpwstr>
  </property>
  <property fmtid="{D5CDD505-2E9C-101B-9397-08002B2CF9AE}" pid="6" name="ArticulateProjectFull">
    <vt:lpwstr>C:\Users\beverly\Documents\Dropbox\A DES Admin Folder\boot camp\2015 Spring BootCamp\Boot Camp Class 2 2015.ppta</vt:lpwstr>
  </property>
</Properties>
</file>