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8.xml" ContentType="application/vnd.openxmlformats-officedocument.presentationml.notesSlide+xml"/>
  <Override PartName="/ppt/tags/tag14.xml" ContentType="application/vnd.openxmlformats-officedocument.presentationml.tags+xml"/>
  <Override PartName="/ppt/notesSlides/notesSlide9.xml" ContentType="application/vnd.openxmlformats-officedocument.presentationml.notesSlide+xml"/>
  <Override PartName="/ppt/tags/tag15.xml" ContentType="application/vnd.openxmlformats-officedocument.presentationml.tags+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16.xml" ContentType="application/vnd.openxmlformats-officedocument.presentationml.tags+xml"/>
  <Override PartName="/ppt/tags/tag17.xml" ContentType="application/vnd.openxmlformats-officedocument.presentationml.tags+xml"/>
  <Override PartName="/ppt/notesSlides/notesSlide11.xml" ContentType="application/vnd.openxmlformats-officedocument.presentationml.notesSlide+xml"/>
  <Override PartName="/ppt/tags/tag18.xml" ContentType="application/vnd.openxmlformats-officedocument.presentationml.tags+xml"/>
  <Override PartName="/ppt/notesSlides/notesSlide12.xml" ContentType="application/vnd.openxmlformats-officedocument.presentationml.notesSlide+xml"/>
  <Override PartName="/ppt/tags/tag19.xml" ContentType="application/vnd.openxmlformats-officedocument.presentationml.tags+xml"/>
  <Override PartName="/ppt/notesSlides/notesSlide13.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notesSlides/notesSlide16.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notesSlides/notesSlide1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32.xml" ContentType="application/vnd.openxmlformats-officedocument.presentationml.tags+xml"/>
  <Override PartName="/ppt/tags/tag33.xml" ContentType="application/vnd.openxmlformats-officedocument.presentationml.tags+xml"/>
  <Override PartName="/ppt/notesSlides/notesSlide18.xml" ContentType="application/vnd.openxmlformats-officedocument.presentationml.notesSlide+xml"/>
  <Override PartName="/ppt/tags/tag34.xml" ContentType="application/vnd.openxmlformats-officedocument.presentationml.tags+xml"/>
  <Override PartName="/ppt/notesSlides/notesSlide19.xml" ContentType="application/vnd.openxmlformats-officedocument.presentationml.notesSlide+xml"/>
  <Override PartName="/ppt/tags/tag35.xml" ContentType="application/vnd.openxmlformats-officedocument.presentationml.tags+xml"/>
  <Override PartName="/ppt/notesSlides/notesSlide20.xml" ContentType="application/vnd.openxmlformats-officedocument.presentationml.notesSlide+xml"/>
  <Override PartName="/ppt/tags/tag36.xml" ContentType="application/vnd.openxmlformats-officedocument.presentationml.tags+xml"/>
  <Override PartName="/ppt/notesSlides/notesSlide21.xml" ContentType="application/vnd.openxmlformats-officedocument.presentationml.notesSlide+xml"/>
  <Override PartName="/ppt/tags/tag37.xml" ContentType="application/vnd.openxmlformats-officedocument.presentationml.tags+xml"/>
  <Override PartName="/ppt/notesSlides/notesSlide22.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23.xml" ContentType="application/vnd.openxmlformats-officedocument.presentationml.notesSlide+xml"/>
  <Override PartName="/ppt/comments/modernComment_7FFFE640_ECC58DDB.xml" ContentType="application/vnd.ms-powerpoint.comments+xml"/>
  <Override PartName="/ppt/tags/tag40.xml" ContentType="application/vnd.openxmlformats-officedocument.presentationml.tags+xml"/>
  <Override PartName="/ppt/tags/tag41.xml" ContentType="application/vnd.openxmlformats-officedocument.presentationml.tags+xml"/>
  <Override PartName="/ppt/notesSlides/notesSlide24.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notesSlides/notesSlide25.xml" ContentType="application/vnd.openxmlformats-officedocument.presentationml.notesSlide+xml"/>
  <Override PartName="/ppt/tags/tag44.xml" ContentType="application/vnd.openxmlformats-officedocument.presentationml.tags+xml"/>
  <Override PartName="/ppt/notesSlides/notesSlide26.xml" ContentType="application/vnd.openxmlformats-officedocument.presentationml.notesSlide+xml"/>
  <Override PartName="/ppt/tags/tag45.xml" ContentType="application/vnd.openxmlformats-officedocument.presentationml.tags+xml"/>
  <Override PartName="/ppt/notesSlides/notesSlide27.xml" ContentType="application/vnd.openxmlformats-officedocument.presentationml.notesSlide+xml"/>
  <Override PartName="/ppt/tags/tag46.xml" ContentType="application/vnd.openxmlformats-officedocument.presentationml.tags+xml"/>
  <Override PartName="/ppt/notesSlides/notesSlide28.xml" ContentType="application/vnd.openxmlformats-officedocument.presentationml.notesSlide+xml"/>
  <Override PartName="/ppt/tags/tag47.xml" ContentType="application/vnd.openxmlformats-officedocument.presentationml.tags+xml"/>
  <Override PartName="/ppt/notesSlides/notesSlide29.xml" ContentType="application/vnd.openxmlformats-officedocument.presentationml.notesSlide+xml"/>
  <Override PartName="/ppt/tags/tag48.xml" ContentType="application/vnd.openxmlformats-officedocument.presentationml.tag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tags/tag49.xml" ContentType="application/vnd.openxmlformats-officedocument.presentationml.tags+xml"/>
  <Override PartName="/ppt/notesSlides/notesSlide33.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notesSlides/notesSlide34.xml" ContentType="application/vnd.openxmlformats-officedocument.presentationml.notesSlide+xml"/>
  <Override PartName="/ppt/tags/tag52.xml" ContentType="application/vnd.openxmlformats-officedocument.presentationml.tags+xml"/>
  <Override PartName="/ppt/notesSlides/notesSlide35.xml" ContentType="application/vnd.openxmlformats-officedocument.presentationml.notesSlide+xml"/>
  <Override PartName="/ppt/tags/tag53.xml" ContentType="application/vnd.openxmlformats-officedocument.presentationml.tags+xml"/>
  <Override PartName="/ppt/notesSlides/notesSlide3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54.xml" ContentType="application/vnd.openxmlformats-officedocument.presentationml.tags+xml"/>
  <Override PartName="/ppt/notesSlides/notesSlide37.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notesSlides/notesSlide38.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notesSlides/notesSlide39.xml" ContentType="application/vnd.openxmlformats-officedocument.presentationml.notesSlide+xml"/>
  <Override PartName="/ppt/tags/tag59.xml" ContentType="application/vnd.openxmlformats-officedocument.presentationml.tags+xml"/>
  <Override PartName="/ppt/notesSlides/notesSlide40.xml" ContentType="application/vnd.openxmlformats-officedocument.presentationml.notesSlide+xml"/>
  <Override PartName="/ppt/tags/tag60.xml" ContentType="application/vnd.openxmlformats-officedocument.presentationml.tags+xml"/>
  <Override PartName="/ppt/notesSlides/notesSlide41.xml" ContentType="application/vnd.openxmlformats-officedocument.presentationml.notesSlide+xml"/>
  <Override PartName="/ppt/tags/tag61.xml" ContentType="application/vnd.openxmlformats-officedocument.presentationml.tags+xml"/>
  <Override PartName="/ppt/notesSlides/notesSlide42.xml" ContentType="application/vnd.openxmlformats-officedocument.presentationml.notesSlide+xml"/>
  <Override PartName="/ppt/tags/tag62.xml" ContentType="application/vnd.openxmlformats-officedocument.presentationml.tags+xml"/>
  <Override PartName="/ppt/notesSlides/notesSlide43.xml" ContentType="application/vnd.openxmlformats-officedocument.presentationml.notesSlide+xml"/>
  <Override PartName="/ppt/tags/tag63.xml" ContentType="application/vnd.openxmlformats-officedocument.presentationml.tags+xml"/>
  <Override PartName="/ppt/notesSlides/notesSlide44.xml" ContentType="application/vnd.openxmlformats-officedocument.presentationml.notesSlide+xml"/>
  <Override PartName="/ppt/tags/tag64.xml" ContentType="application/vnd.openxmlformats-officedocument.presentationml.tags+xml"/>
  <Override PartName="/ppt/notesSlides/notesSlide45.xml" ContentType="application/vnd.openxmlformats-officedocument.presentationml.notesSlide+xml"/>
  <Override PartName="/ppt/tags/tag65.xml" ContentType="application/vnd.openxmlformats-officedocument.presentationml.tags+xml"/>
  <Override PartName="/ppt/notesSlides/notesSlide46.xml" ContentType="application/vnd.openxmlformats-officedocument.presentationml.notesSlide+xml"/>
  <Override PartName="/ppt/tags/tag66.xml" ContentType="application/vnd.openxmlformats-officedocument.presentationml.tags+xml"/>
  <Override PartName="/ppt/notesSlides/notesSlide47.xml" ContentType="application/vnd.openxmlformats-officedocument.presentationml.notesSlide+xml"/>
  <Override PartName="/ppt/comments/modernComment_7FFFE6A3_7011CF95.xml" ContentType="application/vnd.ms-powerpoint.comments+xml"/>
  <Override PartName="/ppt/notesSlides/notesSlide48.xml" ContentType="application/vnd.openxmlformats-officedocument.presentationml.notesSlide+xml"/>
  <Override PartName="/ppt/tags/tag67.xml" ContentType="application/vnd.openxmlformats-officedocument.presentationml.tags+xml"/>
  <Override PartName="/ppt/notesSlides/notesSlide49.xml" ContentType="application/vnd.openxmlformats-officedocument.presentationml.notesSlide+xml"/>
  <Override PartName="/ppt/tags/tag68.xml" ContentType="application/vnd.openxmlformats-officedocument.presentationml.tags+xml"/>
  <Override PartName="/ppt/notesSlides/notesSlide50.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notesSlides/notesSlide51.xml" ContentType="application/vnd.openxmlformats-officedocument.presentationml.notesSlide+xml"/>
  <Override PartName="/ppt/tags/tag72.xml" ContentType="application/vnd.openxmlformats-officedocument.presentationml.tags+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54.xml" ContentType="application/vnd.openxmlformats-officedocument.presentationml.notesSlide+xml"/>
  <Override PartName="/ppt/comments/modernComment_7FE4E60F_BDCE1B6D.xml" ContentType="application/vnd.ms-powerpoint.comments+xml"/>
  <Override PartName="/ppt/notesSlides/notesSlide55.xml" ContentType="application/vnd.openxmlformats-officedocument.presentationml.notesSlide+xml"/>
  <Override PartName="/ppt/comments/modernComment_1D8_8C64FFE9.xml" ContentType="application/vnd.ms-powerpoint.comments+xml"/>
  <Override PartName="/ppt/tags/tag73.xml" ContentType="application/vnd.openxmlformats-officedocument.presentationml.tags+xml"/>
  <Override PartName="/ppt/tags/tag74.xml" ContentType="application/vnd.openxmlformats-officedocument.presentationml.tags+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tags/tag75.xml" ContentType="application/vnd.openxmlformats-officedocument.presentationml.tags+xml"/>
  <Override PartName="/ppt/tags/tag76.xml" ContentType="application/vnd.openxmlformats-officedocument.presentationml.tags+xml"/>
  <Override PartName="/ppt/notesSlides/notesSlide58.xml" ContentType="application/vnd.openxmlformats-officedocument.presentationml.notesSlide+xml"/>
  <Override PartName="/ppt/tags/tag77.xml" ContentType="application/vnd.openxmlformats-officedocument.presentationml.tags+xml"/>
  <Override PartName="/ppt/notesSlides/notesSlide59.xml" ContentType="application/vnd.openxmlformats-officedocument.presentationml.notesSlide+xml"/>
  <Override PartName="/ppt/tags/tag78.xml" ContentType="application/vnd.openxmlformats-officedocument.presentationml.tags+xml"/>
  <Override PartName="/ppt/notesSlides/notesSlide60.xml" ContentType="application/vnd.openxmlformats-officedocument.presentationml.notesSlide+xml"/>
  <Override PartName="/ppt/tags/tag79.xml" ContentType="application/vnd.openxmlformats-officedocument.presentationml.tags+xml"/>
  <Override PartName="/ppt/notesSlides/notesSlide61.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notesSlides/notesSlide62.xml" ContentType="application/vnd.openxmlformats-officedocument.presentationml.notesSlide+xml"/>
  <Override PartName="/ppt/tags/tag82.xml" ContentType="application/vnd.openxmlformats-officedocument.presentationml.tags+xml"/>
  <Override PartName="/ppt/tags/tag83.xml" ContentType="application/vnd.openxmlformats-officedocument.presentationml.tags+xml"/>
  <Override PartName="/ppt/notesSlides/notesSlide63.xml" ContentType="application/vnd.openxmlformats-officedocument.presentationml.notesSlide+xml"/>
  <Override PartName="/ppt/tags/tag84.xml" ContentType="application/vnd.openxmlformats-officedocument.presentationml.tags+xml"/>
  <Override PartName="/ppt/tags/tag85.xml" ContentType="application/vnd.openxmlformats-officedocument.presentationml.tags+xml"/>
  <Override PartName="/ppt/notesSlides/notesSlide64.xml" ContentType="application/vnd.openxmlformats-officedocument.presentationml.notesSlide+xml"/>
  <Override PartName="/ppt/comments/modernComment_7FE4E4E4_681F53AC.xml" ContentType="application/vnd.ms-powerpoint.comments+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ags/tag86.xml" ContentType="application/vnd.openxmlformats-officedocument.presentationml.tags+xml"/>
  <Override PartName="/ppt/notesSlides/notesSlide65.xml" ContentType="application/vnd.openxmlformats-officedocument.presentationml.notesSlide+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notesSlides/notesSlide66.xml" ContentType="application/vnd.openxmlformats-officedocument.presentationml.notesSlide+xml"/>
  <Override PartName="/ppt/tags/tag90.xml" ContentType="application/vnd.openxmlformats-officedocument.presentationml.tags+xml"/>
  <Override PartName="/ppt/notesSlides/notesSlide6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ink/ink9.xml" ContentType="application/inkml+xml"/>
  <Override PartName="/ppt/tags/tag91.xml" ContentType="application/vnd.openxmlformats-officedocument.presentationml.tags+xml"/>
  <Override PartName="/ppt/notesSlides/notesSlide68.xml" ContentType="application/vnd.openxmlformats-officedocument.presentationml.notesSlide+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notesSlides/notesSlide69.xml" ContentType="application/vnd.openxmlformats-officedocument.presentationml.notesSlide+xml"/>
  <Override PartName="/ppt/tags/tag95.xml" ContentType="application/vnd.openxmlformats-officedocument.presentationml.tags+xml"/>
  <Override PartName="/ppt/notesSlides/notesSlide70.xml" ContentType="application/vnd.openxmlformats-officedocument.presentationml.notesSlide+xml"/>
  <Override PartName="/ppt/tags/tag96.xml" ContentType="application/vnd.openxmlformats-officedocument.presentationml.tags+xml"/>
  <Override PartName="/ppt/tags/tag97.xml" ContentType="application/vnd.openxmlformats-officedocument.presentationml.tags+xml"/>
  <Override PartName="/ppt/notesSlides/notesSlide71.xml" ContentType="application/vnd.openxmlformats-officedocument.presentationml.notesSlide+xml"/>
  <Override PartName="/ppt/tags/tag98.xml" ContentType="application/vnd.openxmlformats-officedocument.presentationml.tags+xml"/>
  <Override PartName="/ppt/notesSlides/notesSlide72.xml" ContentType="application/vnd.openxmlformats-officedocument.presentationml.notesSlide+xml"/>
  <Override PartName="/ppt/tags/tag99.xml" ContentType="application/vnd.openxmlformats-officedocument.presentationml.tags+xml"/>
  <Override PartName="/ppt/notesSlides/notesSlide73.xml" ContentType="application/vnd.openxmlformats-officedocument.presentationml.notesSlide+xml"/>
  <Override PartName="/ppt/tags/tag100.xml" ContentType="application/vnd.openxmlformats-officedocument.presentationml.tags+xml"/>
  <Override PartName="/ppt/notesSlides/notesSlide74.xml" ContentType="application/vnd.openxmlformats-officedocument.presentationml.notesSlide+xml"/>
  <Override PartName="/ppt/tags/tag101.xml" ContentType="application/vnd.openxmlformats-officedocument.presentationml.tags+xml"/>
  <Override PartName="/ppt/notesSlides/notesSlide75.xml" ContentType="application/vnd.openxmlformats-officedocument.presentationml.notesSlide+xml"/>
  <Override PartName="/ppt/tags/tag102.xml" ContentType="application/vnd.openxmlformats-officedocument.presentationml.tags+xml"/>
  <Override PartName="/ppt/notesSlides/notesSlide76.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notesSlides/notesSlide77.xml" ContentType="application/vnd.openxmlformats-officedocument.presentationml.notesSlide+xml"/>
  <Override PartName="/ppt/tags/tag105.xml" ContentType="application/vnd.openxmlformats-officedocument.presentationml.tags+xml"/>
  <Override PartName="/ppt/tags/tag106.xml" ContentType="application/vnd.openxmlformats-officedocument.presentationml.tags+xml"/>
  <Override PartName="/ppt/notesSlides/notesSlide78.xml" ContentType="application/vnd.openxmlformats-officedocument.presentationml.notesSlide+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notesSlides/notesSlide79.xml" ContentType="application/vnd.openxmlformats-officedocument.presentationml.notesSlide+xml"/>
  <Override PartName="/ppt/comments/modernComment_7FE4E4D3_D02DAD6E.xml" ContentType="application/vnd.ms-powerpoint.comments+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tags/tag110.xml" ContentType="application/vnd.openxmlformats-officedocument.presentationml.tags+xml"/>
  <Override PartName="/ppt/notesSlides/notesSlide80.xml" ContentType="application/vnd.openxmlformats-officedocument.presentationml.notesSlide+xml"/>
  <Override PartName="/ppt/tags/tag111.xml" ContentType="application/vnd.openxmlformats-officedocument.presentationml.tags+xml"/>
  <Override PartName="/ppt/notesSlides/notesSlide81.xml" ContentType="application/vnd.openxmlformats-officedocument.presentationml.notesSlide+xml"/>
  <Override PartName="/ppt/tags/tag112.xml" ContentType="application/vnd.openxmlformats-officedocument.presentationml.tags+xml"/>
  <Override PartName="/ppt/notesSlides/notesSlide82.xml" ContentType="application/vnd.openxmlformats-officedocument.presentationml.notesSlide+xml"/>
  <Override PartName="/ppt/tags/tag113.xml" ContentType="application/vnd.openxmlformats-officedocument.presentationml.tags+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comments/modernComment_7FE4E4E7_6DC837C0.xml" ContentType="application/vnd.ms-powerpoint.comments+xml"/>
  <Override PartName="/ppt/tags/tag114.xml" ContentType="application/vnd.openxmlformats-officedocument.presentationml.tags+xml"/>
  <Override PartName="/ppt/notesSlides/notesSlide85.xml" ContentType="application/vnd.openxmlformats-officedocument.presentationml.notesSlide+xml"/>
  <Override PartName="/ppt/tags/tag115.xml" ContentType="application/vnd.openxmlformats-officedocument.presentationml.tags+xml"/>
  <Override PartName="/ppt/tags/tag116.xml" ContentType="application/vnd.openxmlformats-officedocument.presentationml.tags+xml"/>
  <Override PartName="/ppt/notesSlides/notesSlide86.xml" ContentType="application/vnd.openxmlformats-officedocument.presentationml.notesSlide+xml"/>
  <Override PartName="/ppt/tags/tag117.xml" ContentType="application/vnd.openxmlformats-officedocument.presentationml.tags+xml"/>
  <Override PartName="/ppt/notesSlides/notesSlide87.xml" ContentType="application/vnd.openxmlformats-officedocument.presentationml.notesSlide+xml"/>
  <Override PartName="/ppt/tags/tag118.xml" ContentType="application/vnd.openxmlformats-officedocument.presentationml.tags+xml"/>
  <Override PartName="/ppt/notesSlides/notesSlide88.xml" ContentType="application/vnd.openxmlformats-officedocument.presentationml.notesSlide+xml"/>
  <Override PartName="/ppt/tags/tag119.xml" ContentType="application/vnd.openxmlformats-officedocument.presentationml.tags+xml"/>
  <Override PartName="/ppt/notesSlides/notesSlide89.xml" ContentType="application/vnd.openxmlformats-officedocument.presentationml.notesSlide+xml"/>
  <Override PartName="/ppt/tags/tag120.xml" ContentType="application/vnd.openxmlformats-officedocument.presentationml.tags+xml"/>
  <Override PartName="/ppt/notesSlides/notesSlide90.xml" ContentType="application/vnd.openxmlformats-officedocument.presentationml.notesSlide+xml"/>
  <Override PartName="/ppt/tags/tag121.xml" ContentType="application/vnd.openxmlformats-officedocument.presentationml.tags+xml"/>
  <Override PartName="/ppt/notesSlides/notesSlide91.xml" ContentType="application/vnd.openxmlformats-officedocument.presentationml.notesSlide+xml"/>
  <Override PartName="/ppt/tags/tag122.xml" ContentType="application/vnd.openxmlformats-officedocument.presentationml.tags+xml"/>
  <Override PartName="/ppt/notesSlides/notesSlide92.xml" ContentType="application/vnd.openxmlformats-officedocument.presentationml.notesSlide+xml"/>
  <Override PartName="/ppt/tags/tag123.xml" ContentType="application/vnd.openxmlformats-officedocument.presentationml.tags+xml"/>
  <Override PartName="/ppt/tags/tag124.xml" ContentType="application/vnd.openxmlformats-officedocument.presentationml.tags+xml"/>
  <Override PartName="/ppt/notesSlides/notesSlide93.xml" ContentType="application/vnd.openxmlformats-officedocument.presentationml.notesSlide+xml"/>
  <Override PartName="/ppt/tags/tag125.xml" ContentType="application/vnd.openxmlformats-officedocument.presentationml.tags+xml"/>
  <Override PartName="/ppt/notesSlides/notesSlide94.xml" ContentType="application/vnd.openxmlformats-officedocument.presentationml.notesSlide+xml"/>
  <Override PartName="/ppt/tags/tag126.xml" ContentType="application/vnd.openxmlformats-officedocument.presentationml.tags+xml"/>
  <Override PartName="/ppt/notesSlides/notesSlide95.xml" ContentType="application/vnd.openxmlformats-officedocument.presentationml.notesSlide+xml"/>
  <Override PartName="/ppt/tags/tag127.xml" ContentType="application/vnd.openxmlformats-officedocument.presentationml.tags+xml"/>
  <Override PartName="/ppt/notesSlides/notesSlide96.xml" ContentType="application/vnd.openxmlformats-officedocument.presentationml.notesSlide+xml"/>
  <Override PartName="/ppt/tags/tag128.xml" ContentType="application/vnd.openxmlformats-officedocument.presentationml.tags+xml"/>
  <Override PartName="/ppt/notesSlides/notesSlide97.xml" ContentType="application/vnd.openxmlformats-officedocument.presentationml.notesSlide+xml"/>
  <Override PartName="/ppt/tags/tag129.xml" ContentType="application/vnd.openxmlformats-officedocument.presentationml.tags+xml"/>
  <Override PartName="/ppt/tags/tag130.xml" ContentType="application/vnd.openxmlformats-officedocument.presentationml.tags+xml"/>
  <Override PartName="/ppt/notesSlides/notesSlide98.xml" ContentType="application/vnd.openxmlformats-officedocument.presentationml.notesSlide+xml"/>
  <Override PartName="/ppt/tags/tag131.xml" ContentType="application/vnd.openxmlformats-officedocument.presentationml.tags+xml"/>
  <Override PartName="/ppt/tags/tag132.xml" ContentType="application/vnd.openxmlformats-officedocument.presentationml.tags+xml"/>
  <Override PartName="/ppt/notesSlides/notesSlide99.xml" ContentType="application/vnd.openxmlformats-officedocument.presentationml.notesSlide+xml"/>
  <Override PartName="/ppt/tags/tag133.xml" ContentType="application/vnd.openxmlformats-officedocument.presentationml.tags+xml"/>
  <Override PartName="/ppt/notesSlides/notesSlide100.xml" ContentType="application/vnd.openxmlformats-officedocument.presentationml.notesSlide+xml"/>
  <Override PartName="/ppt/tags/tag134.xml" ContentType="application/vnd.openxmlformats-officedocument.presentationml.tags+xml"/>
  <Override PartName="/ppt/notesSlides/notesSlide101.xml" ContentType="application/vnd.openxmlformats-officedocument.presentationml.notesSlide+xml"/>
  <Override PartName="/ppt/tags/tag135.xml" ContentType="application/vnd.openxmlformats-officedocument.presentationml.tags+xml"/>
  <Override PartName="/ppt/notesSlides/notesSlide102.xml" ContentType="application/vnd.openxmlformats-officedocument.presentationml.notesSlide+xml"/>
  <Override PartName="/ppt/tags/tag136.xml" ContentType="application/vnd.openxmlformats-officedocument.presentationml.tags+xml"/>
  <Override PartName="/ppt/tags/tag137.xml" ContentType="application/vnd.openxmlformats-officedocument.presentationml.tags+xml"/>
  <Override PartName="/ppt/notesSlides/notesSlide103.xml" ContentType="application/vnd.openxmlformats-officedocument.presentationml.notesSlide+xml"/>
  <Override PartName="/ppt/tags/tag138.xml" ContentType="application/vnd.openxmlformats-officedocument.presentationml.tags+xml"/>
  <Override PartName="/ppt/tags/tag139.xml" ContentType="application/vnd.openxmlformats-officedocument.presentationml.tags+xml"/>
  <Override PartName="/ppt/notesSlides/notesSlide104.xml" ContentType="application/vnd.openxmlformats-officedocument.presentationml.notesSlide+xml"/>
  <Override PartName="/ppt/tags/tag140.xml" ContentType="application/vnd.openxmlformats-officedocument.presentationml.tags+xml"/>
  <Override PartName="/ppt/tags/tag141.xml" ContentType="application/vnd.openxmlformats-officedocument.presentationml.tags+xml"/>
  <Override PartName="/ppt/notesSlides/notesSlide105.xml" ContentType="application/vnd.openxmlformats-officedocument.presentationml.notesSlide+xml"/>
  <Override PartName="/ppt/tags/tag142.xml" ContentType="application/vnd.openxmlformats-officedocument.presentationml.tags+xml"/>
  <Override PartName="/ppt/notesSlides/notesSlide106.xml" ContentType="application/vnd.openxmlformats-officedocument.presentationml.notesSlide+xml"/>
  <Override PartName="/ppt/tags/tag143.xml" ContentType="application/vnd.openxmlformats-officedocument.presentationml.tags+xml"/>
  <Override PartName="/ppt/tags/tag144.xml" ContentType="application/vnd.openxmlformats-officedocument.presentationml.tags+xml"/>
  <Override PartName="/ppt/notesSlides/notesSlide107.xml" ContentType="application/vnd.openxmlformats-officedocument.presentationml.notesSlide+xml"/>
  <Override PartName="/ppt/tags/tag145.xml" ContentType="application/vnd.openxmlformats-officedocument.presentationml.tags+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comments/modernComment_7FE4E4F1_A568C5D5.xml" ContentType="application/vnd.ms-powerpoint.comments+xml"/>
  <Override PartName="/ppt/tags/tag146.xml" ContentType="application/vnd.openxmlformats-officedocument.presentationml.tags+xml"/>
  <Override PartName="/ppt/notesSlides/notesSlide110.xml" ContentType="application/vnd.openxmlformats-officedocument.presentationml.notesSlide+xml"/>
  <Override PartName="/ppt/tags/tag147.xml" ContentType="application/vnd.openxmlformats-officedocument.presentationml.tags+xml"/>
  <Override PartName="/ppt/tags/tag148.xml" ContentType="application/vnd.openxmlformats-officedocument.presentationml.tags+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tags/tag149.xml" ContentType="application/vnd.openxmlformats-officedocument.presentationml.tags+xml"/>
  <Override PartName="/ppt/notesSlides/notesSlide11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110" r:id="rId1"/>
    <p:sldMasterId id="2147484144" r:id="rId2"/>
  </p:sldMasterIdLst>
  <p:notesMasterIdLst>
    <p:notesMasterId r:id="rId226"/>
  </p:notesMasterIdLst>
  <p:handoutMasterIdLst>
    <p:handoutMasterId r:id="rId227"/>
  </p:handoutMasterIdLst>
  <p:sldIdLst>
    <p:sldId id="2145707145" r:id="rId3"/>
    <p:sldId id="2145707213" r:id="rId4"/>
    <p:sldId id="1050" r:id="rId5"/>
    <p:sldId id="1128" r:id="rId6"/>
    <p:sldId id="1129" r:id="rId7"/>
    <p:sldId id="1254" r:id="rId8"/>
    <p:sldId id="1304" r:id="rId9"/>
    <p:sldId id="1247" r:id="rId10"/>
    <p:sldId id="1242" r:id="rId11"/>
    <p:sldId id="1132" r:id="rId12"/>
    <p:sldId id="1311" r:id="rId13"/>
    <p:sldId id="1312" r:id="rId14"/>
    <p:sldId id="1253" r:id="rId15"/>
    <p:sldId id="1302" r:id="rId16"/>
    <p:sldId id="2145707231" r:id="rId17"/>
    <p:sldId id="2145707209" r:id="rId18"/>
    <p:sldId id="1245" r:id="rId19"/>
    <p:sldId id="2147477164" r:id="rId20"/>
    <p:sldId id="2147477165" r:id="rId21"/>
    <p:sldId id="765" r:id="rId22"/>
    <p:sldId id="3683" r:id="rId23"/>
    <p:sldId id="3381" r:id="rId24"/>
    <p:sldId id="3018" r:id="rId25"/>
    <p:sldId id="2802" r:id="rId26"/>
    <p:sldId id="2908" r:id="rId27"/>
    <p:sldId id="2728" r:id="rId28"/>
    <p:sldId id="2145707256" r:id="rId29"/>
    <p:sldId id="2873" r:id="rId30"/>
    <p:sldId id="3330" r:id="rId31"/>
    <p:sldId id="3331" r:id="rId32"/>
    <p:sldId id="3332" r:id="rId33"/>
    <p:sldId id="3333" r:id="rId34"/>
    <p:sldId id="1210" r:id="rId35"/>
    <p:sldId id="1273" r:id="rId36"/>
    <p:sldId id="3686" r:id="rId37"/>
    <p:sldId id="984" r:id="rId38"/>
    <p:sldId id="3739" r:id="rId39"/>
    <p:sldId id="3301" r:id="rId40"/>
    <p:sldId id="2145707259" r:id="rId41"/>
    <p:sldId id="3661" r:id="rId42"/>
    <p:sldId id="2145707015" r:id="rId43"/>
    <p:sldId id="3751" r:id="rId44"/>
    <p:sldId id="2145707257" r:id="rId45"/>
    <p:sldId id="2147477149" r:id="rId46"/>
    <p:sldId id="2147477180" r:id="rId47"/>
    <p:sldId id="2147477147" r:id="rId48"/>
    <p:sldId id="2147477159" r:id="rId49"/>
    <p:sldId id="3645" r:id="rId50"/>
    <p:sldId id="1315" r:id="rId51"/>
    <p:sldId id="2147477176" r:id="rId52"/>
    <p:sldId id="1314" r:id="rId53"/>
    <p:sldId id="2147477167" r:id="rId54"/>
    <p:sldId id="2147477160" r:id="rId55"/>
    <p:sldId id="3376" r:id="rId56"/>
    <p:sldId id="3673" r:id="rId57"/>
    <p:sldId id="2145707607" r:id="rId58"/>
    <p:sldId id="2145707230" r:id="rId59"/>
    <p:sldId id="2915" r:id="rId60"/>
    <p:sldId id="567" r:id="rId61"/>
    <p:sldId id="748" r:id="rId62"/>
    <p:sldId id="3264" r:id="rId63"/>
    <p:sldId id="786" r:id="rId64"/>
    <p:sldId id="3753" r:id="rId65"/>
    <p:sldId id="764" r:id="rId66"/>
    <p:sldId id="783" r:id="rId67"/>
    <p:sldId id="2147477056" r:id="rId68"/>
    <p:sldId id="2147477143" r:id="rId69"/>
    <p:sldId id="331" r:id="rId70"/>
    <p:sldId id="2950" r:id="rId71"/>
    <p:sldId id="2952" r:id="rId72"/>
    <p:sldId id="2953" r:id="rId73"/>
    <p:sldId id="1248" r:id="rId74"/>
    <p:sldId id="2823" r:id="rId75"/>
    <p:sldId id="2814" r:id="rId76"/>
    <p:sldId id="2824" r:id="rId77"/>
    <p:sldId id="2817" r:id="rId78"/>
    <p:sldId id="3285" r:id="rId79"/>
    <p:sldId id="792" r:id="rId80"/>
    <p:sldId id="798" r:id="rId81"/>
    <p:sldId id="3314" r:id="rId82"/>
    <p:sldId id="2856" r:id="rId83"/>
    <p:sldId id="793" r:id="rId84"/>
    <p:sldId id="2145707664" r:id="rId85"/>
    <p:sldId id="3623" r:id="rId86"/>
    <p:sldId id="2857" r:id="rId87"/>
    <p:sldId id="2145707184" r:id="rId88"/>
    <p:sldId id="3183" r:id="rId89"/>
    <p:sldId id="3598" r:id="rId90"/>
    <p:sldId id="3353" r:id="rId91"/>
    <p:sldId id="3356" r:id="rId92"/>
    <p:sldId id="3368" r:id="rId93"/>
    <p:sldId id="3369" r:id="rId94"/>
    <p:sldId id="3336" r:id="rId95"/>
    <p:sldId id="2145707181" r:id="rId96"/>
    <p:sldId id="3599" r:id="rId97"/>
    <p:sldId id="2141411140" r:id="rId98"/>
    <p:sldId id="2145707425" r:id="rId99"/>
    <p:sldId id="3156" r:id="rId100"/>
    <p:sldId id="3227" r:id="rId101"/>
    <p:sldId id="3312" r:id="rId102"/>
    <p:sldId id="3221" r:id="rId103"/>
    <p:sldId id="3159" r:id="rId104"/>
    <p:sldId id="2998" r:id="rId105"/>
    <p:sldId id="2862" r:id="rId106"/>
    <p:sldId id="3663" r:id="rId107"/>
    <p:sldId id="2999" r:id="rId108"/>
    <p:sldId id="3007" r:id="rId109"/>
    <p:sldId id="3008" r:id="rId110"/>
    <p:sldId id="3009" r:id="rId111"/>
    <p:sldId id="3011" r:id="rId112"/>
    <p:sldId id="2995" r:id="rId113"/>
    <p:sldId id="2996" r:id="rId114"/>
    <p:sldId id="2145707235" r:id="rId115"/>
    <p:sldId id="1278" r:id="rId116"/>
    <p:sldId id="1286" r:id="rId117"/>
    <p:sldId id="2147477155" r:id="rId118"/>
    <p:sldId id="3693" r:id="rId119"/>
    <p:sldId id="2147477157" r:id="rId120"/>
    <p:sldId id="3646" r:id="rId121"/>
    <p:sldId id="3682" r:id="rId122"/>
    <p:sldId id="720" r:id="rId123"/>
    <p:sldId id="1138" r:id="rId124"/>
    <p:sldId id="3351" r:id="rId125"/>
    <p:sldId id="2145707214" r:id="rId126"/>
    <p:sldId id="759" r:id="rId127"/>
    <p:sldId id="2145707599" r:id="rId128"/>
    <p:sldId id="2145707023" r:id="rId129"/>
    <p:sldId id="2145707535" r:id="rId130"/>
    <p:sldId id="472" r:id="rId131"/>
    <p:sldId id="1181" r:id="rId132"/>
    <p:sldId id="3671" r:id="rId133"/>
    <p:sldId id="1321" r:id="rId134"/>
    <p:sldId id="3675" r:id="rId135"/>
    <p:sldId id="1276" r:id="rId136"/>
    <p:sldId id="1239" r:id="rId137"/>
    <p:sldId id="2147477168" r:id="rId138"/>
    <p:sldId id="3293" r:id="rId139"/>
    <p:sldId id="762" r:id="rId140"/>
    <p:sldId id="2147477156" r:id="rId141"/>
    <p:sldId id="2797" r:id="rId142"/>
    <p:sldId id="2141411155" r:id="rId143"/>
    <p:sldId id="2147477146" r:id="rId144"/>
    <p:sldId id="1252" r:id="rId145"/>
    <p:sldId id="3685" r:id="rId146"/>
    <p:sldId id="2145707237" r:id="rId147"/>
    <p:sldId id="2145707208" r:id="rId148"/>
    <p:sldId id="2145707236" r:id="rId149"/>
    <p:sldId id="1317" r:id="rId150"/>
    <p:sldId id="3688" r:id="rId151"/>
    <p:sldId id="1264" r:id="rId152"/>
    <p:sldId id="3049" r:id="rId153"/>
    <p:sldId id="1329" r:id="rId154"/>
    <p:sldId id="3050" r:id="rId155"/>
    <p:sldId id="3051" r:id="rId156"/>
    <p:sldId id="3105" r:id="rId157"/>
    <p:sldId id="3444" r:id="rId158"/>
    <p:sldId id="698" r:id="rId159"/>
    <p:sldId id="2147477169" r:id="rId160"/>
    <p:sldId id="3350" r:id="rId161"/>
    <p:sldId id="3382" r:id="rId162"/>
    <p:sldId id="2147477179" r:id="rId163"/>
    <p:sldId id="1265" r:id="rId164"/>
    <p:sldId id="1309" r:id="rId165"/>
    <p:sldId id="2147477174" r:id="rId166"/>
    <p:sldId id="2147477175" r:id="rId167"/>
    <p:sldId id="2147477161" r:id="rId168"/>
    <p:sldId id="2147477181" r:id="rId169"/>
    <p:sldId id="2683" r:id="rId170"/>
    <p:sldId id="2727" r:id="rId171"/>
    <p:sldId id="1156" r:id="rId172"/>
    <p:sldId id="2147477166" r:id="rId173"/>
    <p:sldId id="2740" r:id="rId174"/>
    <p:sldId id="1146" r:id="rId175"/>
    <p:sldId id="1269" r:id="rId176"/>
    <p:sldId id="1166" r:id="rId177"/>
    <p:sldId id="1167" r:id="rId178"/>
    <p:sldId id="2145707238" r:id="rId179"/>
    <p:sldId id="2147477162" r:id="rId180"/>
    <p:sldId id="1136" r:id="rId181"/>
    <p:sldId id="1137" r:id="rId182"/>
    <p:sldId id="2147477171" r:id="rId183"/>
    <p:sldId id="1151" r:id="rId184"/>
    <p:sldId id="2145707219" r:id="rId185"/>
    <p:sldId id="1316" r:id="rId186"/>
    <p:sldId id="2147477172" r:id="rId187"/>
    <p:sldId id="2147477173" r:id="rId188"/>
    <p:sldId id="1306" r:id="rId189"/>
    <p:sldId id="1211" r:id="rId190"/>
    <p:sldId id="1212" r:id="rId191"/>
    <p:sldId id="2145707239" r:id="rId192"/>
    <p:sldId id="2145707241" r:id="rId193"/>
    <p:sldId id="3648" r:id="rId194"/>
    <p:sldId id="3649" r:id="rId195"/>
    <p:sldId id="1154" r:id="rId196"/>
    <p:sldId id="2924" r:id="rId197"/>
    <p:sldId id="3650" r:id="rId198"/>
    <p:sldId id="3651" r:id="rId199"/>
    <p:sldId id="2145707243" r:id="rId200"/>
    <p:sldId id="1169" r:id="rId201"/>
    <p:sldId id="1170" r:id="rId202"/>
    <p:sldId id="2925" r:id="rId203"/>
    <p:sldId id="2926" r:id="rId204"/>
    <p:sldId id="1307" r:id="rId205"/>
    <p:sldId id="1176" r:id="rId206"/>
    <p:sldId id="2145707244" r:id="rId207"/>
    <p:sldId id="1178" r:id="rId208"/>
    <p:sldId id="2917" r:id="rId209"/>
    <p:sldId id="1180" r:id="rId210"/>
    <p:sldId id="2145707247" r:id="rId211"/>
    <p:sldId id="2927" r:id="rId212"/>
    <p:sldId id="1184" r:id="rId213"/>
    <p:sldId id="2147477178" r:id="rId214"/>
    <p:sldId id="1186" r:id="rId215"/>
    <p:sldId id="2145707248" r:id="rId216"/>
    <p:sldId id="1188" r:id="rId217"/>
    <p:sldId id="1189" r:id="rId218"/>
    <p:sldId id="1202" r:id="rId219"/>
    <p:sldId id="2147477170" r:id="rId220"/>
    <p:sldId id="2145707249" r:id="rId221"/>
    <p:sldId id="2928" r:id="rId222"/>
    <p:sldId id="1192" r:id="rId223"/>
    <p:sldId id="1237" r:id="rId224"/>
    <p:sldId id="2145707254" r:id="rId225"/>
  </p:sldIdLst>
  <p:sldSz cx="9144000" cy="6858000" type="letter"/>
  <p:notesSz cx="7315200" cy="9601200"/>
  <p:custDataLst>
    <p:tags r:id="rId228"/>
  </p:custDataLst>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kern="1200">
        <a:solidFill>
          <a:schemeClr val="tx1"/>
        </a:solidFill>
        <a:latin typeface="Arial" pitchFamily="34" charset="0"/>
        <a:ea typeface="+mn-ea"/>
        <a:cs typeface="+mn-cs"/>
      </a:defRPr>
    </a:lvl1pPr>
    <a:lvl2pPr marL="457200" algn="l" rtl="0" eaLnBrk="0" fontAlgn="base" hangingPunct="0">
      <a:spcBef>
        <a:spcPct val="0"/>
      </a:spcBef>
      <a:spcAft>
        <a:spcPct val="0"/>
      </a:spcAft>
      <a:defRPr kern="1200">
        <a:solidFill>
          <a:schemeClr val="tx1"/>
        </a:solidFill>
        <a:latin typeface="Arial" pitchFamily="34" charset="0"/>
        <a:ea typeface="+mn-ea"/>
        <a:cs typeface="+mn-cs"/>
      </a:defRPr>
    </a:lvl2pPr>
    <a:lvl3pPr marL="914400" algn="l" rtl="0" eaLnBrk="0" fontAlgn="base" hangingPunct="0">
      <a:spcBef>
        <a:spcPct val="0"/>
      </a:spcBef>
      <a:spcAft>
        <a:spcPct val="0"/>
      </a:spcAft>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3" userDrawn="1">
          <p15:clr>
            <a:srgbClr val="A4A3A4"/>
          </p15:clr>
        </p15:guide>
        <p15:guide id="2" pos="2304"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39DF41F-75EB-A6A9-B2DE-7AAFE457D87A}" name="Diana Isaacs" initials="DI" userId="60c2d3b95ecfd9e2" providerId="Windows Live"/>
  <p188:author id="{90CE3A54-1E4E-4F99-9604-F6D6D213E6C9}" name="Beverly Thomassian" initials="BT" userId="a7e8311c0d2c4024"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665"/>
    <a:srgbClr val="FF0000"/>
    <a:srgbClr val="4C216D"/>
    <a:srgbClr val="790015"/>
    <a:srgbClr val="FFCC00"/>
    <a:srgbClr val="00FF00"/>
    <a:srgbClr val="33CC33"/>
    <a:srgbClr val="3C0023"/>
    <a:srgbClr val="2800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5315" autoAdjust="0"/>
    <p:restoredTop sz="93341" autoAdjust="0"/>
  </p:normalViewPr>
  <p:slideViewPr>
    <p:cSldViewPr>
      <p:cViewPr>
        <p:scale>
          <a:sx n="87" d="100"/>
          <a:sy n="87" d="100"/>
        </p:scale>
        <p:origin x="1878" y="444"/>
      </p:cViewPr>
      <p:guideLst>
        <p:guide orient="horz" pos="2160"/>
        <p:guide pos="2880"/>
      </p:guideLst>
    </p:cSldViewPr>
  </p:slideViewPr>
  <p:outlineViewPr>
    <p:cViewPr>
      <p:scale>
        <a:sx n="33" d="100"/>
        <a:sy n="33" d="100"/>
      </p:scale>
      <p:origin x="0" y="-57330"/>
    </p:cViewPr>
  </p:outlineViewPr>
  <p:notesTextViewPr>
    <p:cViewPr>
      <p:scale>
        <a:sx n="100" d="100"/>
        <a:sy n="100" d="100"/>
      </p:scale>
      <p:origin x="0" y="0"/>
    </p:cViewPr>
  </p:notesTextViewPr>
  <p:sorterViewPr>
    <p:cViewPr varScale="1">
      <p:scale>
        <a:sx n="1" d="1"/>
        <a:sy n="1" d="1"/>
      </p:scale>
      <p:origin x="0" y="-5592"/>
    </p:cViewPr>
  </p:sorterViewPr>
  <p:notesViewPr>
    <p:cSldViewPr>
      <p:cViewPr varScale="1">
        <p:scale>
          <a:sx n="80" d="100"/>
          <a:sy n="80" d="100"/>
        </p:scale>
        <p:origin x="3888" y="102"/>
      </p:cViewPr>
      <p:guideLst>
        <p:guide orient="horz" pos="3023"/>
        <p:guide pos="2304"/>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slide" Target="slides/slide136.xml"/><Relationship Id="rId159" Type="http://schemas.openxmlformats.org/officeDocument/2006/relationships/slide" Target="slides/slide157.xml"/><Relationship Id="rId170" Type="http://schemas.openxmlformats.org/officeDocument/2006/relationships/slide" Target="slides/slide168.xml"/><Relationship Id="rId191" Type="http://schemas.openxmlformats.org/officeDocument/2006/relationships/slide" Target="slides/slide189.xml"/><Relationship Id="rId205" Type="http://schemas.openxmlformats.org/officeDocument/2006/relationships/slide" Target="slides/slide203.xml"/><Relationship Id="rId226" Type="http://schemas.openxmlformats.org/officeDocument/2006/relationships/notesMaster" Target="notesMasters/notesMaster1.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53" Type="http://schemas.openxmlformats.org/officeDocument/2006/relationships/slide" Target="slides/slide51.xml"/><Relationship Id="rId74" Type="http://schemas.openxmlformats.org/officeDocument/2006/relationships/slide" Target="slides/slide72.xml"/><Relationship Id="rId128" Type="http://schemas.openxmlformats.org/officeDocument/2006/relationships/slide" Target="slides/slide126.xml"/><Relationship Id="rId149" Type="http://schemas.openxmlformats.org/officeDocument/2006/relationships/slide" Target="slides/slide147.xml"/><Relationship Id="rId5" Type="http://schemas.openxmlformats.org/officeDocument/2006/relationships/slide" Target="slides/slide3.xml"/><Relationship Id="rId95" Type="http://schemas.openxmlformats.org/officeDocument/2006/relationships/slide" Target="slides/slide93.xml"/><Relationship Id="rId160" Type="http://schemas.openxmlformats.org/officeDocument/2006/relationships/slide" Target="slides/slide158.xml"/><Relationship Id="rId181" Type="http://schemas.openxmlformats.org/officeDocument/2006/relationships/slide" Target="slides/slide179.xml"/><Relationship Id="rId216" Type="http://schemas.openxmlformats.org/officeDocument/2006/relationships/slide" Target="slides/slide214.xml"/><Relationship Id="rId22" Type="http://schemas.openxmlformats.org/officeDocument/2006/relationships/slide" Target="slides/slide20.xml"/><Relationship Id="rId43" Type="http://schemas.openxmlformats.org/officeDocument/2006/relationships/slide" Target="slides/slide41.xml"/><Relationship Id="rId64" Type="http://schemas.openxmlformats.org/officeDocument/2006/relationships/slide" Target="slides/slide62.xml"/><Relationship Id="rId118" Type="http://schemas.openxmlformats.org/officeDocument/2006/relationships/slide" Target="slides/slide116.xml"/><Relationship Id="rId139" Type="http://schemas.openxmlformats.org/officeDocument/2006/relationships/slide" Target="slides/slide137.xml"/><Relationship Id="rId85" Type="http://schemas.openxmlformats.org/officeDocument/2006/relationships/slide" Target="slides/slide83.xml"/><Relationship Id="rId150" Type="http://schemas.openxmlformats.org/officeDocument/2006/relationships/slide" Target="slides/slide148.xml"/><Relationship Id="rId171" Type="http://schemas.openxmlformats.org/officeDocument/2006/relationships/slide" Target="slides/slide169.xml"/><Relationship Id="rId192" Type="http://schemas.openxmlformats.org/officeDocument/2006/relationships/slide" Target="slides/slide190.xml"/><Relationship Id="rId206" Type="http://schemas.openxmlformats.org/officeDocument/2006/relationships/slide" Target="slides/slide204.xml"/><Relationship Id="rId227" Type="http://schemas.openxmlformats.org/officeDocument/2006/relationships/handoutMaster" Target="handoutMasters/handoutMaster1.xml"/><Relationship Id="rId12" Type="http://schemas.openxmlformats.org/officeDocument/2006/relationships/slide" Target="slides/slide10.xml"/><Relationship Id="rId33" Type="http://schemas.openxmlformats.org/officeDocument/2006/relationships/slide" Target="slides/slide31.xml"/><Relationship Id="rId108" Type="http://schemas.openxmlformats.org/officeDocument/2006/relationships/slide" Target="slides/slide106.xml"/><Relationship Id="rId129" Type="http://schemas.openxmlformats.org/officeDocument/2006/relationships/slide" Target="slides/slide127.xml"/><Relationship Id="rId54" Type="http://schemas.openxmlformats.org/officeDocument/2006/relationships/slide" Target="slides/slide52.xml"/><Relationship Id="rId75" Type="http://schemas.openxmlformats.org/officeDocument/2006/relationships/slide" Target="slides/slide73.xml"/><Relationship Id="rId96" Type="http://schemas.openxmlformats.org/officeDocument/2006/relationships/slide" Target="slides/slide94.xml"/><Relationship Id="rId140" Type="http://schemas.openxmlformats.org/officeDocument/2006/relationships/slide" Target="slides/slide138.xml"/><Relationship Id="rId161" Type="http://schemas.openxmlformats.org/officeDocument/2006/relationships/slide" Target="slides/slide159.xml"/><Relationship Id="rId182" Type="http://schemas.openxmlformats.org/officeDocument/2006/relationships/slide" Target="slides/slide180.xml"/><Relationship Id="rId217" Type="http://schemas.openxmlformats.org/officeDocument/2006/relationships/slide" Target="slides/slide215.xml"/><Relationship Id="rId6" Type="http://schemas.openxmlformats.org/officeDocument/2006/relationships/slide" Target="slides/slide4.xml"/><Relationship Id="rId23" Type="http://schemas.openxmlformats.org/officeDocument/2006/relationships/slide" Target="slides/slide21.xml"/><Relationship Id="rId119" Type="http://schemas.openxmlformats.org/officeDocument/2006/relationships/slide" Target="slides/slide117.xml"/><Relationship Id="rId44" Type="http://schemas.openxmlformats.org/officeDocument/2006/relationships/slide" Target="slides/slide42.xml"/><Relationship Id="rId65" Type="http://schemas.openxmlformats.org/officeDocument/2006/relationships/slide" Target="slides/slide63.xml"/><Relationship Id="rId86" Type="http://schemas.openxmlformats.org/officeDocument/2006/relationships/slide" Target="slides/slide84.xml"/><Relationship Id="rId130" Type="http://schemas.openxmlformats.org/officeDocument/2006/relationships/slide" Target="slides/slide128.xml"/><Relationship Id="rId151" Type="http://schemas.openxmlformats.org/officeDocument/2006/relationships/slide" Target="slides/slide149.xml"/><Relationship Id="rId172" Type="http://schemas.openxmlformats.org/officeDocument/2006/relationships/slide" Target="slides/slide170.xml"/><Relationship Id="rId193" Type="http://schemas.openxmlformats.org/officeDocument/2006/relationships/slide" Target="slides/slide191.xml"/><Relationship Id="rId207" Type="http://schemas.openxmlformats.org/officeDocument/2006/relationships/slide" Target="slides/slide205.xml"/><Relationship Id="rId228" Type="http://schemas.openxmlformats.org/officeDocument/2006/relationships/tags" Target="tags/tag1.xml"/><Relationship Id="rId13" Type="http://schemas.openxmlformats.org/officeDocument/2006/relationships/slide" Target="slides/slide11.xml"/><Relationship Id="rId109" Type="http://schemas.openxmlformats.org/officeDocument/2006/relationships/slide" Target="slides/slide107.xml"/><Relationship Id="rId34" Type="http://schemas.openxmlformats.org/officeDocument/2006/relationships/slide" Target="slides/slide32.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20" Type="http://schemas.openxmlformats.org/officeDocument/2006/relationships/slide" Target="slides/slide118.xml"/><Relationship Id="rId141" Type="http://schemas.openxmlformats.org/officeDocument/2006/relationships/slide" Target="slides/slide139.xml"/><Relationship Id="rId7" Type="http://schemas.openxmlformats.org/officeDocument/2006/relationships/slide" Target="slides/slide5.xml"/><Relationship Id="rId162" Type="http://schemas.openxmlformats.org/officeDocument/2006/relationships/slide" Target="slides/slide160.xml"/><Relationship Id="rId183" Type="http://schemas.openxmlformats.org/officeDocument/2006/relationships/slide" Target="slides/slide181.xml"/><Relationship Id="rId218" Type="http://schemas.openxmlformats.org/officeDocument/2006/relationships/slide" Target="slides/slide216.xml"/><Relationship Id="rId24" Type="http://schemas.openxmlformats.org/officeDocument/2006/relationships/slide" Target="slides/slide22.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31" Type="http://schemas.openxmlformats.org/officeDocument/2006/relationships/slide" Target="slides/slide129.xml"/><Relationship Id="rId152" Type="http://schemas.openxmlformats.org/officeDocument/2006/relationships/slide" Target="slides/slide150.xml"/><Relationship Id="rId173" Type="http://schemas.openxmlformats.org/officeDocument/2006/relationships/slide" Target="slides/slide171.xml"/><Relationship Id="rId194" Type="http://schemas.openxmlformats.org/officeDocument/2006/relationships/slide" Target="slides/slide192.xml"/><Relationship Id="rId208" Type="http://schemas.openxmlformats.org/officeDocument/2006/relationships/slide" Target="slides/slide206.xml"/><Relationship Id="rId229" Type="http://schemas.openxmlformats.org/officeDocument/2006/relationships/presProps" Target="presProps.xml"/><Relationship Id="rId14" Type="http://schemas.openxmlformats.org/officeDocument/2006/relationships/slide" Target="slides/slide12.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8" Type="http://schemas.openxmlformats.org/officeDocument/2006/relationships/slide" Target="slides/slide6.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184" Type="http://schemas.openxmlformats.org/officeDocument/2006/relationships/slide" Target="slides/slide182.xml"/><Relationship Id="rId219" Type="http://schemas.openxmlformats.org/officeDocument/2006/relationships/slide" Target="slides/slide217.xml"/><Relationship Id="rId230" Type="http://schemas.openxmlformats.org/officeDocument/2006/relationships/viewProps" Target="viewProps.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slide" Target="slides/slide172.xml"/><Relationship Id="rId179" Type="http://schemas.openxmlformats.org/officeDocument/2006/relationships/slide" Target="slides/slide177.xml"/><Relationship Id="rId195" Type="http://schemas.openxmlformats.org/officeDocument/2006/relationships/slide" Target="slides/slide193.xml"/><Relationship Id="rId209" Type="http://schemas.openxmlformats.org/officeDocument/2006/relationships/slide" Target="slides/slide207.xml"/><Relationship Id="rId190" Type="http://schemas.openxmlformats.org/officeDocument/2006/relationships/slide" Target="slides/slide188.xml"/><Relationship Id="rId204" Type="http://schemas.openxmlformats.org/officeDocument/2006/relationships/slide" Target="slides/slide202.xml"/><Relationship Id="rId220" Type="http://schemas.openxmlformats.org/officeDocument/2006/relationships/slide" Target="slides/slide218.xml"/><Relationship Id="rId225" Type="http://schemas.openxmlformats.org/officeDocument/2006/relationships/slide" Target="slides/slide223.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48" Type="http://schemas.openxmlformats.org/officeDocument/2006/relationships/slide" Target="slides/slide146.xml"/><Relationship Id="rId164" Type="http://schemas.openxmlformats.org/officeDocument/2006/relationships/slide" Target="slides/slide162.xml"/><Relationship Id="rId169" Type="http://schemas.openxmlformats.org/officeDocument/2006/relationships/slide" Target="slides/slide167.xml"/><Relationship Id="rId185" Type="http://schemas.openxmlformats.org/officeDocument/2006/relationships/slide" Target="slides/slide183.xml"/><Relationship Id="rId4" Type="http://schemas.openxmlformats.org/officeDocument/2006/relationships/slide" Target="slides/slide2.xml"/><Relationship Id="rId9" Type="http://schemas.openxmlformats.org/officeDocument/2006/relationships/slide" Target="slides/slide7.xml"/><Relationship Id="rId180" Type="http://schemas.openxmlformats.org/officeDocument/2006/relationships/slide" Target="slides/slide178.xml"/><Relationship Id="rId210" Type="http://schemas.openxmlformats.org/officeDocument/2006/relationships/slide" Target="slides/slide208.xml"/><Relationship Id="rId215" Type="http://schemas.openxmlformats.org/officeDocument/2006/relationships/slide" Target="slides/slide213.xml"/><Relationship Id="rId26" Type="http://schemas.openxmlformats.org/officeDocument/2006/relationships/slide" Target="slides/slide24.xml"/><Relationship Id="rId231" Type="http://schemas.openxmlformats.org/officeDocument/2006/relationships/theme" Target="theme/theme1.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slide" Target="slides/slide152.xml"/><Relationship Id="rId175" Type="http://schemas.openxmlformats.org/officeDocument/2006/relationships/slide" Target="slides/slide173.xml"/><Relationship Id="rId196" Type="http://schemas.openxmlformats.org/officeDocument/2006/relationships/slide" Target="slides/slide194.xml"/><Relationship Id="rId200" Type="http://schemas.openxmlformats.org/officeDocument/2006/relationships/slide" Target="slides/slide198.xml"/><Relationship Id="rId16" Type="http://schemas.openxmlformats.org/officeDocument/2006/relationships/slide" Target="slides/slide14.xml"/><Relationship Id="rId221" Type="http://schemas.openxmlformats.org/officeDocument/2006/relationships/slide" Target="slides/slide219.xml"/><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90" Type="http://schemas.openxmlformats.org/officeDocument/2006/relationships/slide" Target="slides/slide88.xml"/><Relationship Id="rId165" Type="http://schemas.openxmlformats.org/officeDocument/2006/relationships/slide" Target="slides/slide163.xml"/><Relationship Id="rId186" Type="http://schemas.openxmlformats.org/officeDocument/2006/relationships/slide" Target="slides/slide184.xml"/><Relationship Id="rId211" Type="http://schemas.openxmlformats.org/officeDocument/2006/relationships/slide" Target="slides/slide209.xml"/><Relationship Id="rId232" Type="http://schemas.openxmlformats.org/officeDocument/2006/relationships/tableStyles" Target="tableStyles.xml"/><Relationship Id="rId27" Type="http://schemas.openxmlformats.org/officeDocument/2006/relationships/slide" Target="slides/slide25.xml"/><Relationship Id="rId48" Type="http://schemas.openxmlformats.org/officeDocument/2006/relationships/slide" Target="slides/slide46.xml"/><Relationship Id="rId69" Type="http://schemas.openxmlformats.org/officeDocument/2006/relationships/slide" Target="slides/slide67.xml"/><Relationship Id="rId113" Type="http://schemas.openxmlformats.org/officeDocument/2006/relationships/slide" Target="slides/slide111.xml"/><Relationship Id="rId134" Type="http://schemas.openxmlformats.org/officeDocument/2006/relationships/slide" Target="slides/slide132.xml"/><Relationship Id="rId80" Type="http://schemas.openxmlformats.org/officeDocument/2006/relationships/slide" Target="slides/slide78.xml"/><Relationship Id="rId155" Type="http://schemas.openxmlformats.org/officeDocument/2006/relationships/slide" Target="slides/slide153.xml"/><Relationship Id="rId176" Type="http://schemas.openxmlformats.org/officeDocument/2006/relationships/slide" Target="slides/slide174.xml"/><Relationship Id="rId197" Type="http://schemas.openxmlformats.org/officeDocument/2006/relationships/slide" Target="slides/slide195.xml"/><Relationship Id="rId201" Type="http://schemas.openxmlformats.org/officeDocument/2006/relationships/slide" Target="slides/slide199.xml"/><Relationship Id="rId222" Type="http://schemas.openxmlformats.org/officeDocument/2006/relationships/slide" Target="slides/slide220.xml"/><Relationship Id="rId17" Type="http://schemas.openxmlformats.org/officeDocument/2006/relationships/slide" Target="slides/slide15.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24" Type="http://schemas.openxmlformats.org/officeDocument/2006/relationships/slide" Target="slides/slide122.xml"/><Relationship Id="rId70" Type="http://schemas.openxmlformats.org/officeDocument/2006/relationships/slide" Target="slides/slide68.xml"/><Relationship Id="rId91" Type="http://schemas.openxmlformats.org/officeDocument/2006/relationships/slide" Target="slides/slide89.xml"/><Relationship Id="rId145" Type="http://schemas.openxmlformats.org/officeDocument/2006/relationships/slide" Target="slides/slide143.xml"/><Relationship Id="rId166" Type="http://schemas.openxmlformats.org/officeDocument/2006/relationships/slide" Target="slides/slide164.xml"/><Relationship Id="rId187" Type="http://schemas.openxmlformats.org/officeDocument/2006/relationships/slide" Target="slides/slide185.xml"/><Relationship Id="rId1" Type="http://schemas.openxmlformats.org/officeDocument/2006/relationships/slideMaster" Target="slideMasters/slideMaster1.xml"/><Relationship Id="rId212" Type="http://schemas.openxmlformats.org/officeDocument/2006/relationships/slide" Target="slides/slide210.xml"/><Relationship Id="rId233" Type="http://schemas.microsoft.com/office/2018/10/relationships/authors" Target="authors.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60" Type="http://schemas.openxmlformats.org/officeDocument/2006/relationships/slide" Target="slides/slide58.xml"/><Relationship Id="rId81" Type="http://schemas.openxmlformats.org/officeDocument/2006/relationships/slide" Target="slides/slide79.xml"/><Relationship Id="rId135" Type="http://schemas.openxmlformats.org/officeDocument/2006/relationships/slide" Target="slides/slide133.xml"/><Relationship Id="rId156" Type="http://schemas.openxmlformats.org/officeDocument/2006/relationships/slide" Target="slides/slide154.xml"/><Relationship Id="rId177" Type="http://schemas.openxmlformats.org/officeDocument/2006/relationships/slide" Target="slides/slide175.xml"/><Relationship Id="rId198" Type="http://schemas.openxmlformats.org/officeDocument/2006/relationships/slide" Target="slides/slide196.xml"/><Relationship Id="rId202" Type="http://schemas.openxmlformats.org/officeDocument/2006/relationships/slide" Target="slides/slide200.xml"/><Relationship Id="rId223" Type="http://schemas.openxmlformats.org/officeDocument/2006/relationships/slide" Target="slides/slide221.xml"/><Relationship Id="rId18" Type="http://schemas.openxmlformats.org/officeDocument/2006/relationships/slide" Target="slides/slide16.xml"/><Relationship Id="rId39" Type="http://schemas.openxmlformats.org/officeDocument/2006/relationships/slide" Target="slides/slide37.xml"/><Relationship Id="rId50" Type="http://schemas.openxmlformats.org/officeDocument/2006/relationships/slide" Target="slides/slide48.xml"/><Relationship Id="rId104" Type="http://schemas.openxmlformats.org/officeDocument/2006/relationships/slide" Target="slides/slide102.xml"/><Relationship Id="rId125" Type="http://schemas.openxmlformats.org/officeDocument/2006/relationships/slide" Target="slides/slide123.xml"/><Relationship Id="rId146" Type="http://schemas.openxmlformats.org/officeDocument/2006/relationships/slide" Target="slides/slide144.xml"/><Relationship Id="rId167" Type="http://schemas.openxmlformats.org/officeDocument/2006/relationships/slide" Target="slides/slide165.xml"/><Relationship Id="rId188" Type="http://schemas.openxmlformats.org/officeDocument/2006/relationships/slide" Target="slides/slide186.xml"/><Relationship Id="rId71" Type="http://schemas.openxmlformats.org/officeDocument/2006/relationships/slide" Target="slides/slide69.xml"/><Relationship Id="rId92" Type="http://schemas.openxmlformats.org/officeDocument/2006/relationships/slide" Target="slides/slide90.xml"/><Relationship Id="rId213" Type="http://schemas.openxmlformats.org/officeDocument/2006/relationships/slide" Target="slides/slide211.xml"/><Relationship Id="rId2" Type="http://schemas.openxmlformats.org/officeDocument/2006/relationships/slideMaster" Target="slideMasters/slideMaster2.xml"/><Relationship Id="rId29" Type="http://schemas.openxmlformats.org/officeDocument/2006/relationships/slide" Target="slides/slide27.xml"/><Relationship Id="rId40" Type="http://schemas.openxmlformats.org/officeDocument/2006/relationships/slide" Target="slides/slide38.xml"/><Relationship Id="rId115" Type="http://schemas.openxmlformats.org/officeDocument/2006/relationships/slide" Target="slides/slide113.xml"/><Relationship Id="rId136" Type="http://schemas.openxmlformats.org/officeDocument/2006/relationships/slide" Target="slides/slide134.xml"/><Relationship Id="rId157" Type="http://schemas.openxmlformats.org/officeDocument/2006/relationships/slide" Target="slides/slide155.xml"/><Relationship Id="rId178" Type="http://schemas.openxmlformats.org/officeDocument/2006/relationships/slide" Target="slides/slide176.xml"/><Relationship Id="rId61" Type="http://schemas.openxmlformats.org/officeDocument/2006/relationships/slide" Target="slides/slide59.xml"/><Relationship Id="rId82" Type="http://schemas.openxmlformats.org/officeDocument/2006/relationships/slide" Target="slides/slide80.xml"/><Relationship Id="rId199" Type="http://schemas.openxmlformats.org/officeDocument/2006/relationships/slide" Target="slides/slide197.xml"/><Relationship Id="rId203" Type="http://schemas.openxmlformats.org/officeDocument/2006/relationships/slide" Target="slides/slide201.xml"/><Relationship Id="rId19" Type="http://schemas.openxmlformats.org/officeDocument/2006/relationships/slide" Target="slides/slide17.xml"/><Relationship Id="rId224" Type="http://schemas.openxmlformats.org/officeDocument/2006/relationships/slide" Target="slides/slide222.xml"/><Relationship Id="rId30" Type="http://schemas.openxmlformats.org/officeDocument/2006/relationships/slide" Target="slides/slide2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189" Type="http://schemas.openxmlformats.org/officeDocument/2006/relationships/slide" Target="slides/slide187.xml"/><Relationship Id="rId3" Type="http://schemas.openxmlformats.org/officeDocument/2006/relationships/slide" Target="slides/slide1.xml"/><Relationship Id="rId214" Type="http://schemas.openxmlformats.org/officeDocument/2006/relationships/slide" Target="slides/slide212.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s>
</file>

<file path=ppt/comments/modernComment_1D8_8C64FFE9.xml><?xml version="1.0" encoding="utf-8"?>
<p188:cmLst xmlns:a="http://schemas.openxmlformats.org/drawingml/2006/main" xmlns:r="http://schemas.openxmlformats.org/officeDocument/2006/relationships" xmlns:p188="http://schemas.microsoft.com/office/powerpoint/2018/8/main">
  <p188:cm id="{3FBE607E-F7C9-4A5E-99D3-5944725F5131}" authorId="{B39DF41F-75EB-A6A9-B2DE-7AAFE457D87A}" created="2026-02-25T04:41:07.416">
    <ac:deMkLst xmlns:ac="http://schemas.microsoft.com/office/drawing/2013/main/command">
      <pc:docMk xmlns:pc="http://schemas.microsoft.com/office/powerpoint/2013/main/command"/>
      <pc:sldMk xmlns:pc="http://schemas.microsoft.com/office/powerpoint/2013/main/command" cId="2355429353" sldId="472"/>
      <ac:spMk id="4" creationId="{86CC6F0C-FBA9-43DD-A3E5-F8522880B776}"/>
    </ac:deMkLst>
    <p188:replyLst>
      <p188:reply id="{C98FCD69-EB6E-4D56-A0BE-0FBE9C56D019}" authorId="{B39DF41F-75EB-A6A9-B2DE-7AAFE457D87A}" created="2026-02-25T12:43:06.570">
        <p188:txBody>
          <a:bodyPr/>
          <a:lstStyle/>
          <a:p>
            <a:r>
              <a:rPr lang="en-US"/>
              <a:t>Split into 2 slides</a:t>
            </a:r>
          </a:p>
        </p188:txBody>
      </p188:reply>
    </p188:replyLst>
    <p188:txBody>
      <a:bodyPr/>
      <a:lstStyle/>
      <a:p>
        <a:r>
          <a:rPr lang="en-US"/>
          <a:t>Added NAION and biliary disease and aspiration warning. </a:t>
        </a:r>
      </a:p>
    </p188:txBody>
  </p188:cm>
</p188:cmLst>
</file>

<file path=ppt/comments/modernComment_7FE4E4D3_D02DAD6E.xml><?xml version="1.0" encoding="utf-8"?>
<p188:cmLst xmlns:a="http://schemas.openxmlformats.org/drawingml/2006/main" xmlns:r="http://schemas.openxmlformats.org/officeDocument/2006/relationships" xmlns:p188="http://schemas.microsoft.com/office/powerpoint/2018/8/main">
  <p188:cm id="{4A2C5CD7-FD26-4723-AE59-C9E4ACEB3BEC}" authorId="{90CE3A54-1E4E-4F99-9604-F6D6D213E6C9}" created="2026-03-16T21:05:43.916">
    <pc:sldMkLst xmlns:pc="http://schemas.microsoft.com/office/powerpoint/2013/main/command">
      <pc:docMk/>
      <pc:sldMk cId="1260356297" sldId="2145707219"/>
    </pc:sldMkLst>
    <p188:txBody>
      <a:bodyPr/>
      <a:lstStyle/>
      <a:p>
        <a:r>
          <a:rPr lang="en-US"/>
          <a:t>added</a:t>
        </a:r>
      </a:p>
    </p188:txBody>
  </p188:cm>
</p188:cmLst>
</file>

<file path=ppt/comments/modernComment_7FE4E4E4_681F53AC.xml><?xml version="1.0" encoding="utf-8"?>
<p188:cmLst xmlns:a="http://schemas.openxmlformats.org/drawingml/2006/main" xmlns:r="http://schemas.openxmlformats.org/officeDocument/2006/relationships" xmlns:p188="http://schemas.microsoft.com/office/powerpoint/2018/8/main">
  <p188:cm id="{0D6271E5-5324-4140-8A65-7F920831CB23}" authorId="{90CE3A54-1E4E-4F99-9604-F6D6D213E6C9}" created="2026-06-24T20:44:25.746">
    <pc:sldMkLst xmlns:pc="http://schemas.microsoft.com/office/powerpoint/2013/main/command">
      <pc:docMk/>
      <pc:sldMk cId="188500076" sldId="2145707206"/>
    </pc:sldMkLst>
    <p188:txBody>
      <a:bodyPr/>
      <a:lstStyle/>
      <a:p>
        <a:r>
          <a:rPr lang="en-US"/>
          <a:t>Updated</a:t>
        </a:r>
      </a:p>
    </p188:txBody>
  </p188:cm>
</p188:cmLst>
</file>

<file path=ppt/comments/modernComment_7FE4E4E7_6DC837C0.xml><?xml version="1.0" encoding="utf-8"?>
<p188:cmLst xmlns:a="http://schemas.openxmlformats.org/drawingml/2006/main" xmlns:r="http://schemas.openxmlformats.org/officeDocument/2006/relationships" xmlns:p188="http://schemas.microsoft.com/office/powerpoint/2018/8/main">
  <p188:cm id="{D4FF6D0F-1A26-4AB5-91D8-BC6C714F5B69}" authorId="{90CE3A54-1E4E-4F99-9604-F6D6D213E6C9}" created="2026-06-24T20:44:14.957">
    <pc:sldMkLst xmlns:pc="http://schemas.microsoft.com/office/powerpoint/2013/main/command">
      <pc:docMk/>
      <pc:sldMk cId="4262424108" sldId="1232"/>
    </pc:sldMkLst>
    <p188:txBody>
      <a:bodyPr/>
      <a:lstStyle/>
      <a:p>
        <a:r>
          <a:rPr lang="en-US"/>
          <a:t>updated</a:t>
        </a:r>
      </a:p>
    </p188:txBody>
  </p188:cm>
</p188:cmLst>
</file>

<file path=ppt/comments/modernComment_7FE4E4F1_A568C5D5.xml><?xml version="1.0" encoding="utf-8"?>
<p188:cmLst xmlns:a="http://schemas.openxmlformats.org/drawingml/2006/main" xmlns:r="http://schemas.openxmlformats.org/officeDocument/2006/relationships" xmlns:p188="http://schemas.microsoft.com/office/powerpoint/2018/8/main">
  <p188:cm id="{4D07AE4A-1763-4AA4-86CB-F2BAD9E7404B}" authorId="{90CE3A54-1E4E-4F99-9604-F6D6D213E6C9}" created="2026-06-24T20:47:54.238">
    <pc:sldMkLst xmlns:pc="http://schemas.microsoft.com/office/powerpoint/2013/main/command">
      <pc:docMk/>
      <pc:sldMk cId="969654415" sldId="3687"/>
    </pc:sldMkLst>
    <p188:txBody>
      <a:bodyPr/>
      <a:lstStyle/>
      <a:p>
        <a:r>
          <a:rPr lang="en-US"/>
          <a:t>updated</a:t>
        </a:r>
      </a:p>
    </p188:txBody>
  </p188:cm>
</p188:cmLst>
</file>

<file path=ppt/comments/modernComment_7FE4E60F_BDCE1B6D.xml><?xml version="1.0" encoding="utf-8"?>
<p188:cmLst xmlns:a="http://schemas.openxmlformats.org/drawingml/2006/main" xmlns:r="http://schemas.openxmlformats.org/officeDocument/2006/relationships" xmlns:p188="http://schemas.microsoft.com/office/powerpoint/2018/8/main">
  <p188:cm id="{6D3E0CC4-019A-4408-A5E3-70D3587B03D4}" authorId="{B39DF41F-75EB-A6A9-B2DE-7AAFE457D87A}" created="2026-02-25T04:41:07.416">
    <ac:deMkLst xmlns:ac="http://schemas.microsoft.com/office/drawing/2013/main/command">
      <pc:docMk xmlns:pc="http://schemas.microsoft.com/office/powerpoint/2013/main/command"/>
      <pc:sldMk xmlns:pc="http://schemas.microsoft.com/office/powerpoint/2013/main/command" cId="3184401261" sldId="2145707535"/>
      <ac:spMk id="4" creationId="{FDC859FD-96B3-4DE9-BEF3-7FBB21F49445}"/>
    </ac:deMkLst>
    <p188:replyLst>
      <p188:reply id="{86FDC0FF-6A80-42F3-9E6F-3C0D71466690}" authorId="{B39DF41F-75EB-A6A9-B2DE-7AAFE457D87A}" created="2026-02-25T04:46:16.583">
        <p188:txBody>
          <a:bodyPr/>
          <a:lstStyle/>
          <a:p>
            <a:r>
              <a:rPr lang="en-US"/>
              <a:t>Split into 2 slides</a:t>
            </a:r>
          </a:p>
        </p188:txBody>
      </p188:reply>
    </p188:replyLst>
    <p188:txBody>
      <a:bodyPr/>
      <a:lstStyle/>
      <a:p>
        <a:r>
          <a:rPr lang="en-US"/>
          <a:t>Added NAION and biliary disease and aspiration warning. </a:t>
        </a:r>
      </a:p>
    </p188:txBody>
  </p188:cm>
</p188:cmLst>
</file>

<file path=ppt/comments/modernComment_7FFFE640_ECC58DDB.xml><?xml version="1.0" encoding="utf-8"?>
<p188:cmLst xmlns:a="http://schemas.openxmlformats.org/drawingml/2006/main" xmlns:r="http://schemas.openxmlformats.org/officeDocument/2006/relationships" xmlns:p188="http://schemas.microsoft.com/office/powerpoint/2018/8/main">
  <p188:cm id="{4ED8E27B-7A06-4D13-B86F-3255216BCDF0}" authorId="{90CE3A54-1E4E-4F99-9604-F6D6D213E6C9}" status="resolved" created="2025-09-08T01:56:50.291">
    <pc:sldMkLst xmlns:pc="http://schemas.microsoft.com/office/powerpoint/2013/main/command">
      <pc:docMk/>
      <pc:sldMk cId="3972369883" sldId="2147477056"/>
    </pc:sldMkLst>
    <p188:txBody>
      <a:bodyPr/>
      <a:lstStyle/>
      <a:p>
        <a:r>
          <a:rPr lang="en-US"/>
          <a:t>Updated to include hypercortisolism</a:t>
        </a:r>
      </a:p>
    </p188:txBody>
    <p188:extLst>
      <p:ext xmlns:p="http://schemas.openxmlformats.org/presentationml/2006/main" uri="{57CB4572-C831-44C2-8A1C-0ADB6CCDFE69}">
        <p223:reactions xmlns:p223="http://schemas.microsoft.com/office/powerpoint/2022/03/main">
          <p223:rxn type="👍">
            <p223:instance time="2025-09-18T18:16:09.188" authorId="{90CE3A54-1E4E-4F99-9604-F6D6D213E6C9}"/>
          </p223:rxn>
        </p223:reactions>
      </p:ext>
    </p188:extLst>
  </p188:cm>
</p188:cmLst>
</file>

<file path=ppt/comments/modernComment_7FFFE6A3_7011CF95.xml><?xml version="1.0" encoding="utf-8"?>
<p188:cmLst xmlns:a="http://schemas.openxmlformats.org/drawingml/2006/main" xmlns:r="http://schemas.openxmlformats.org/officeDocument/2006/relationships" xmlns:p188="http://schemas.microsoft.com/office/powerpoint/2018/8/main">
  <p188:cm id="{408243E4-4568-4BB7-9B1B-8D307B5C4A04}" authorId="{90CE3A54-1E4E-4F99-9604-F6D6D213E6C9}" created="2026-01-16T00:38:48.302">
    <ac:txMkLst xmlns:ac="http://schemas.microsoft.com/office/drawing/2013/main/command">
      <pc:docMk xmlns:pc="http://schemas.microsoft.com/office/powerpoint/2013/main/command"/>
      <pc:sldMk xmlns:pc="http://schemas.microsoft.com/office/powerpoint/2013/main/command" cId="1880215445" sldId="2147477155"/>
      <ac:spMk id="1811459" creationId="{00000000-0000-0000-0000-000000000000}"/>
      <ac:txMk cp="218" len="122">
        <ac:context len="343" hash="4197848330"/>
      </ac:txMk>
    </ac:txMkLst>
    <p188:pos x="6562102" y="3702522"/>
    <p188:txBody>
      <a:bodyPr/>
      <a:lstStyle/>
      <a:p>
        <a:r>
          <a:rPr lang="en-US"/>
          <a:t>updated</a:t>
        </a:r>
      </a:p>
    </p188:txBody>
  </p188:cm>
</p188:cmLst>
</file>

<file path=ppt/diagrams/_rels/data4.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png"/><Relationship Id="rId1" Type="http://schemas.openxmlformats.org/officeDocument/2006/relationships/image" Target="../media/image114.png"/></Relationships>
</file>

<file path=ppt/diagrams/_rels/data5.xml.rels><?xml version="1.0" encoding="UTF-8" standalone="yes"?>
<Relationships xmlns="http://schemas.openxmlformats.org/package/2006/relationships"><Relationship Id="rId1" Type="http://schemas.openxmlformats.org/officeDocument/2006/relationships/image" Target="../media/image168.jpeg"/></Relationships>
</file>

<file path=ppt/diagrams/_rels/data7.xml.rels><?xml version="1.0" encoding="UTF-8" standalone="yes"?>
<Relationships xmlns="http://schemas.openxmlformats.org/package/2006/relationships"><Relationship Id="rId3" Type="http://schemas.openxmlformats.org/officeDocument/2006/relationships/image" Target="../media/image233.svg"/><Relationship Id="rId2" Type="http://schemas.openxmlformats.org/officeDocument/2006/relationships/image" Target="../media/image232.svg"/><Relationship Id="rId1" Type="http://schemas.openxmlformats.org/officeDocument/2006/relationships/image" Target="../media/image231.svg"/><Relationship Id="rId4" Type="http://schemas.openxmlformats.org/officeDocument/2006/relationships/image" Target="../media/image234.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png"/><Relationship Id="rId1" Type="http://schemas.openxmlformats.org/officeDocument/2006/relationships/image" Target="../media/image114.png"/></Relationships>
</file>

<file path=ppt/diagrams/_rels/drawing5.xml.rels><?xml version="1.0" encoding="UTF-8" standalone="yes"?>
<Relationships xmlns="http://schemas.openxmlformats.org/package/2006/relationships"><Relationship Id="rId1" Type="http://schemas.openxmlformats.org/officeDocument/2006/relationships/image" Target="../media/image168.jpeg"/></Relationships>
</file>

<file path=ppt/diagrams/_rels/drawing7.xml.rels><?xml version="1.0" encoding="UTF-8" standalone="yes"?>
<Relationships xmlns="http://schemas.openxmlformats.org/package/2006/relationships"><Relationship Id="rId3" Type="http://schemas.openxmlformats.org/officeDocument/2006/relationships/image" Target="../media/image233.svg"/><Relationship Id="rId2" Type="http://schemas.openxmlformats.org/officeDocument/2006/relationships/image" Target="../media/image232.svg"/><Relationship Id="rId1" Type="http://schemas.openxmlformats.org/officeDocument/2006/relationships/image" Target="../media/image231.svg"/><Relationship Id="rId4" Type="http://schemas.openxmlformats.org/officeDocument/2006/relationships/image" Target="../media/image234.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8AA0E2F-CB21-44BA-95F5-4680954AD944}" type="doc">
      <dgm:prSet loTypeId="urn:microsoft.com/office/officeart/2005/8/layout/list1" loCatId="list" qsTypeId="urn:microsoft.com/office/officeart/2005/8/quickstyle/simple1" qsCatId="simple" csTypeId="urn:microsoft.com/office/officeart/2005/8/colors/accent1_2" csCatId="accent1"/>
      <dgm:spPr/>
      <dgm:t>
        <a:bodyPr/>
        <a:lstStyle/>
        <a:p>
          <a:endParaRPr lang="en-US"/>
        </a:p>
      </dgm:t>
    </dgm:pt>
    <dgm:pt modelId="{612CE976-61BD-4423-B575-B16C1331D881}">
      <dgm:prSet/>
      <dgm:spPr/>
      <dgm:t>
        <a:bodyPr/>
        <a:lstStyle/>
        <a:p>
          <a:r>
            <a:rPr lang="en-US"/>
            <a:t>Hyperglycemia in 38% of pts admitted to hospital</a:t>
          </a:r>
        </a:p>
      </dgm:t>
    </dgm:pt>
    <dgm:pt modelId="{CAFBD889-7F75-40A9-BCEA-BAE3BC7E9AEB}" type="parTrans" cxnId="{C0702A79-F1C2-4CA7-A9D6-DCB7DE767368}">
      <dgm:prSet/>
      <dgm:spPr/>
      <dgm:t>
        <a:bodyPr/>
        <a:lstStyle/>
        <a:p>
          <a:endParaRPr lang="en-US"/>
        </a:p>
      </dgm:t>
    </dgm:pt>
    <dgm:pt modelId="{7EBC45E1-20B0-4D8A-ACC7-171FB9EB3498}" type="sibTrans" cxnId="{C0702A79-F1C2-4CA7-A9D6-DCB7DE767368}">
      <dgm:prSet/>
      <dgm:spPr/>
      <dgm:t>
        <a:bodyPr/>
        <a:lstStyle/>
        <a:p>
          <a:endParaRPr lang="en-US"/>
        </a:p>
      </dgm:t>
    </dgm:pt>
    <dgm:pt modelId="{EE42424E-B0DC-442E-ACBC-EC6FB7FB65C0}">
      <dgm:prSet/>
      <dgm:spPr/>
      <dgm:t>
        <a:bodyPr/>
        <a:lstStyle/>
        <a:p>
          <a:r>
            <a:rPr lang="en-US"/>
            <a:t>26% had known history of diabetes</a:t>
          </a:r>
        </a:p>
      </dgm:t>
    </dgm:pt>
    <dgm:pt modelId="{2443CE3F-DC42-43AC-B29D-F0FD4C23F736}" type="parTrans" cxnId="{3839BF9F-0701-4E48-84B6-DBCDD14528D4}">
      <dgm:prSet/>
      <dgm:spPr/>
      <dgm:t>
        <a:bodyPr/>
        <a:lstStyle/>
        <a:p>
          <a:endParaRPr lang="en-US"/>
        </a:p>
      </dgm:t>
    </dgm:pt>
    <dgm:pt modelId="{16D99560-0679-4E5E-B1E7-221632E84B31}" type="sibTrans" cxnId="{3839BF9F-0701-4E48-84B6-DBCDD14528D4}">
      <dgm:prSet/>
      <dgm:spPr/>
      <dgm:t>
        <a:bodyPr/>
        <a:lstStyle/>
        <a:p>
          <a:endParaRPr lang="en-US"/>
        </a:p>
      </dgm:t>
    </dgm:pt>
    <dgm:pt modelId="{52299E74-139B-47DE-B63F-C1CF309B0F28}">
      <dgm:prSet/>
      <dgm:spPr/>
      <dgm:t>
        <a:bodyPr/>
        <a:lstStyle/>
        <a:p>
          <a:r>
            <a:rPr lang="en-US"/>
            <a:t>12% had no history of diabetes</a:t>
          </a:r>
        </a:p>
      </dgm:t>
    </dgm:pt>
    <dgm:pt modelId="{376A0730-1E8E-4DBE-B26A-397C06D9BE13}" type="parTrans" cxnId="{FF5AD99C-FB36-4278-B9F9-D3C281867A0F}">
      <dgm:prSet/>
      <dgm:spPr/>
      <dgm:t>
        <a:bodyPr/>
        <a:lstStyle/>
        <a:p>
          <a:endParaRPr lang="en-US"/>
        </a:p>
      </dgm:t>
    </dgm:pt>
    <dgm:pt modelId="{0DDE3891-B709-42B0-B00B-2C4371E4C0E6}" type="sibTrans" cxnId="{FF5AD99C-FB36-4278-B9F9-D3C281867A0F}">
      <dgm:prSet/>
      <dgm:spPr/>
      <dgm:t>
        <a:bodyPr/>
        <a:lstStyle/>
        <a:p>
          <a:endParaRPr lang="en-US"/>
        </a:p>
      </dgm:t>
    </dgm:pt>
    <dgm:pt modelId="{8BFA784F-8962-426D-A29C-1FCAE47EF428}">
      <dgm:prSet/>
      <dgm:spPr/>
      <dgm:t>
        <a:bodyPr/>
        <a:lstStyle/>
        <a:p>
          <a:r>
            <a:rPr lang="en-US"/>
            <a:t>Mortality rate – non dx, dx and no diabetes</a:t>
          </a:r>
        </a:p>
      </dgm:t>
    </dgm:pt>
    <dgm:pt modelId="{2AA206BF-3B4B-48DF-9722-860C1F374FC9}" type="parTrans" cxnId="{82A01D59-B3FE-424D-B986-B5A00DD7D747}">
      <dgm:prSet/>
      <dgm:spPr/>
      <dgm:t>
        <a:bodyPr/>
        <a:lstStyle/>
        <a:p>
          <a:endParaRPr lang="en-US"/>
        </a:p>
      </dgm:t>
    </dgm:pt>
    <dgm:pt modelId="{8AAD8505-F80F-4B4D-AE87-91C0A26223DC}" type="sibTrans" cxnId="{82A01D59-B3FE-424D-B986-B5A00DD7D747}">
      <dgm:prSet/>
      <dgm:spPr/>
      <dgm:t>
        <a:bodyPr/>
        <a:lstStyle/>
        <a:p>
          <a:endParaRPr lang="en-US"/>
        </a:p>
      </dgm:t>
    </dgm:pt>
    <dgm:pt modelId="{4983656A-457B-4811-B789-5E22023ED9D5}">
      <dgm:prSet/>
      <dgm:spPr/>
      <dgm:t>
        <a:bodyPr/>
        <a:lstStyle/>
        <a:p>
          <a:r>
            <a:rPr lang="en-US"/>
            <a:t>1.7%  - pts without diabetes  </a:t>
          </a:r>
        </a:p>
      </dgm:t>
    </dgm:pt>
    <dgm:pt modelId="{61F43AE1-4722-4B99-A4AD-307063829F79}" type="parTrans" cxnId="{E5274EF8-4860-46DC-B101-1457175350BB}">
      <dgm:prSet/>
      <dgm:spPr/>
      <dgm:t>
        <a:bodyPr/>
        <a:lstStyle/>
        <a:p>
          <a:endParaRPr lang="en-US"/>
        </a:p>
      </dgm:t>
    </dgm:pt>
    <dgm:pt modelId="{EB2822B9-7918-40D3-BED5-C12F51B6FA6C}" type="sibTrans" cxnId="{E5274EF8-4860-46DC-B101-1457175350BB}">
      <dgm:prSet/>
      <dgm:spPr/>
      <dgm:t>
        <a:bodyPr/>
        <a:lstStyle/>
        <a:p>
          <a:endParaRPr lang="en-US"/>
        </a:p>
      </dgm:t>
    </dgm:pt>
    <dgm:pt modelId="{F6C12F7D-9EC0-41BB-958C-00126D630E75}">
      <dgm:prSet/>
      <dgm:spPr/>
      <dgm:t>
        <a:bodyPr/>
        <a:lstStyle/>
        <a:p>
          <a:r>
            <a:rPr lang="en-US"/>
            <a:t>3%   - pts dx with diabetes   </a:t>
          </a:r>
        </a:p>
      </dgm:t>
    </dgm:pt>
    <dgm:pt modelId="{F50927DF-81B9-43B5-8766-92565C2963B7}" type="parTrans" cxnId="{02CBD10A-43F0-4341-A91B-BE5BD55940B3}">
      <dgm:prSet/>
      <dgm:spPr/>
      <dgm:t>
        <a:bodyPr/>
        <a:lstStyle/>
        <a:p>
          <a:endParaRPr lang="en-US"/>
        </a:p>
      </dgm:t>
    </dgm:pt>
    <dgm:pt modelId="{3EFBD6EF-1933-4346-B2E0-91014B938D70}" type="sibTrans" cxnId="{02CBD10A-43F0-4341-A91B-BE5BD55940B3}">
      <dgm:prSet/>
      <dgm:spPr/>
      <dgm:t>
        <a:bodyPr/>
        <a:lstStyle/>
        <a:p>
          <a:endParaRPr lang="en-US"/>
        </a:p>
      </dgm:t>
    </dgm:pt>
    <dgm:pt modelId="{9B0C320E-FBA7-4538-BE41-13E5A3066D6B}">
      <dgm:prSet/>
      <dgm:spPr/>
      <dgm:t>
        <a:bodyPr/>
        <a:lstStyle/>
        <a:p>
          <a:r>
            <a:rPr lang="en-US"/>
            <a:t>16%  - hyperglycemia, undiagnosed or treated</a:t>
          </a:r>
        </a:p>
      </dgm:t>
    </dgm:pt>
    <dgm:pt modelId="{039E0470-1FC9-4755-B590-82EC60F64D57}" type="parTrans" cxnId="{B7A70659-CBAA-4B57-9A4E-C0BF88E18AE0}">
      <dgm:prSet/>
      <dgm:spPr/>
      <dgm:t>
        <a:bodyPr/>
        <a:lstStyle/>
        <a:p>
          <a:endParaRPr lang="en-US"/>
        </a:p>
      </dgm:t>
    </dgm:pt>
    <dgm:pt modelId="{1550142E-0896-4A75-8F07-4A18F4B3E128}" type="sibTrans" cxnId="{B7A70659-CBAA-4B57-9A4E-C0BF88E18AE0}">
      <dgm:prSet/>
      <dgm:spPr/>
      <dgm:t>
        <a:bodyPr/>
        <a:lstStyle/>
        <a:p>
          <a:endParaRPr lang="en-US"/>
        </a:p>
      </dgm:t>
    </dgm:pt>
    <dgm:pt modelId="{573276BD-B938-487D-9D7F-401DDCD44593}">
      <dgm:prSet/>
      <dgm:spPr/>
      <dgm:t>
        <a:bodyPr/>
        <a:lstStyle/>
        <a:p>
          <a:r>
            <a:rPr lang="en-US"/>
            <a:t>All hospital patients screened for hyperglycemia?</a:t>
          </a:r>
        </a:p>
      </dgm:t>
    </dgm:pt>
    <dgm:pt modelId="{93471433-C293-4C07-8019-85C6EA0632C2}" type="parTrans" cxnId="{57BC4E13-94FA-4409-A193-DD789C49B904}">
      <dgm:prSet/>
      <dgm:spPr/>
      <dgm:t>
        <a:bodyPr/>
        <a:lstStyle/>
        <a:p>
          <a:endParaRPr lang="en-US"/>
        </a:p>
      </dgm:t>
    </dgm:pt>
    <dgm:pt modelId="{45390574-F0FA-4BB7-8487-EAA1133EB5B8}" type="sibTrans" cxnId="{57BC4E13-94FA-4409-A193-DD789C49B904}">
      <dgm:prSet/>
      <dgm:spPr/>
      <dgm:t>
        <a:bodyPr/>
        <a:lstStyle/>
        <a:p>
          <a:endParaRPr lang="en-US"/>
        </a:p>
      </dgm:t>
    </dgm:pt>
    <dgm:pt modelId="{0230DB73-3BAF-43C4-87E0-AFC20BA10D0F}" type="pres">
      <dgm:prSet presAssocID="{D8AA0E2F-CB21-44BA-95F5-4680954AD944}" presName="linear" presStyleCnt="0">
        <dgm:presLayoutVars>
          <dgm:dir/>
          <dgm:animLvl val="lvl"/>
          <dgm:resizeHandles val="exact"/>
        </dgm:presLayoutVars>
      </dgm:prSet>
      <dgm:spPr/>
    </dgm:pt>
    <dgm:pt modelId="{90265BD8-6DFC-4F0A-8B1D-B591A65425EF}" type="pres">
      <dgm:prSet presAssocID="{612CE976-61BD-4423-B575-B16C1331D881}" presName="parentLin" presStyleCnt="0"/>
      <dgm:spPr/>
    </dgm:pt>
    <dgm:pt modelId="{69A539BB-B674-4A39-AF84-77612A46AA28}" type="pres">
      <dgm:prSet presAssocID="{612CE976-61BD-4423-B575-B16C1331D881}" presName="parentLeftMargin" presStyleLbl="node1" presStyleIdx="0" presStyleCnt="3"/>
      <dgm:spPr/>
    </dgm:pt>
    <dgm:pt modelId="{81CD5064-CD6C-4D71-BB97-F32D535AB347}" type="pres">
      <dgm:prSet presAssocID="{612CE976-61BD-4423-B575-B16C1331D881}" presName="parentText" presStyleLbl="node1" presStyleIdx="0" presStyleCnt="3">
        <dgm:presLayoutVars>
          <dgm:chMax val="0"/>
          <dgm:bulletEnabled val="1"/>
        </dgm:presLayoutVars>
      </dgm:prSet>
      <dgm:spPr/>
    </dgm:pt>
    <dgm:pt modelId="{C7E5F24E-A192-485D-96E7-2DF32A1F0C56}" type="pres">
      <dgm:prSet presAssocID="{612CE976-61BD-4423-B575-B16C1331D881}" presName="negativeSpace" presStyleCnt="0"/>
      <dgm:spPr/>
    </dgm:pt>
    <dgm:pt modelId="{64995F82-4177-4632-8991-5893A9262606}" type="pres">
      <dgm:prSet presAssocID="{612CE976-61BD-4423-B575-B16C1331D881}" presName="childText" presStyleLbl="conFgAcc1" presStyleIdx="0" presStyleCnt="3">
        <dgm:presLayoutVars>
          <dgm:bulletEnabled val="1"/>
        </dgm:presLayoutVars>
      </dgm:prSet>
      <dgm:spPr/>
    </dgm:pt>
    <dgm:pt modelId="{F1F32EA2-18D9-4692-9785-431062590E0F}" type="pres">
      <dgm:prSet presAssocID="{7EBC45E1-20B0-4D8A-ACC7-171FB9EB3498}" presName="spaceBetweenRectangles" presStyleCnt="0"/>
      <dgm:spPr/>
    </dgm:pt>
    <dgm:pt modelId="{1DEEABD4-3DFB-4B54-82A0-343AD9601238}" type="pres">
      <dgm:prSet presAssocID="{8BFA784F-8962-426D-A29C-1FCAE47EF428}" presName="parentLin" presStyleCnt="0"/>
      <dgm:spPr/>
    </dgm:pt>
    <dgm:pt modelId="{FF67BB32-2619-46D3-90EB-C1FF6C7BF535}" type="pres">
      <dgm:prSet presAssocID="{8BFA784F-8962-426D-A29C-1FCAE47EF428}" presName="parentLeftMargin" presStyleLbl="node1" presStyleIdx="0" presStyleCnt="3"/>
      <dgm:spPr/>
    </dgm:pt>
    <dgm:pt modelId="{ABF31622-A799-4D93-8431-76D801CA76CE}" type="pres">
      <dgm:prSet presAssocID="{8BFA784F-8962-426D-A29C-1FCAE47EF428}" presName="parentText" presStyleLbl="node1" presStyleIdx="1" presStyleCnt="3">
        <dgm:presLayoutVars>
          <dgm:chMax val="0"/>
          <dgm:bulletEnabled val="1"/>
        </dgm:presLayoutVars>
      </dgm:prSet>
      <dgm:spPr/>
    </dgm:pt>
    <dgm:pt modelId="{CDB956AC-5171-446B-BB91-CBEDAA73E89B}" type="pres">
      <dgm:prSet presAssocID="{8BFA784F-8962-426D-A29C-1FCAE47EF428}" presName="negativeSpace" presStyleCnt="0"/>
      <dgm:spPr/>
    </dgm:pt>
    <dgm:pt modelId="{E220ADDC-AFD7-4CA7-8FD3-E8B2D05DA2F3}" type="pres">
      <dgm:prSet presAssocID="{8BFA784F-8962-426D-A29C-1FCAE47EF428}" presName="childText" presStyleLbl="conFgAcc1" presStyleIdx="1" presStyleCnt="3">
        <dgm:presLayoutVars>
          <dgm:bulletEnabled val="1"/>
        </dgm:presLayoutVars>
      </dgm:prSet>
      <dgm:spPr/>
    </dgm:pt>
    <dgm:pt modelId="{D459E8A8-4D1D-429D-A15A-6A7EEA6BF59B}" type="pres">
      <dgm:prSet presAssocID="{8AAD8505-F80F-4B4D-AE87-91C0A26223DC}" presName="spaceBetweenRectangles" presStyleCnt="0"/>
      <dgm:spPr/>
    </dgm:pt>
    <dgm:pt modelId="{D929CD7D-8B1C-47F9-A186-D2F12FA14CD0}" type="pres">
      <dgm:prSet presAssocID="{573276BD-B938-487D-9D7F-401DDCD44593}" presName="parentLin" presStyleCnt="0"/>
      <dgm:spPr/>
    </dgm:pt>
    <dgm:pt modelId="{4805D917-3A94-4740-B807-248E2EDCCADF}" type="pres">
      <dgm:prSet presAssocID="{573276BD-B938-487D-9D7F-401DDCD44593}" presName="parentLeftMargin" presStyleLbl="node1" presStyleIdx="1" presStyleCnt="3"/>
      <dgm:spPr/>
    </dgm:pt>
    <dgm:pt modelId="{2F652CAD-A973-4F52-A346-6D35436349EA}" type="pres">
      <dgm:prSet presAssocID="{573276BD-B938-487D-9D7F-401DDCD44593}" presName="parentText" presStyleLbl="node1" presStyleIdx="2" presStyleCnt="3">
        <dgm:presLayoutVars>
          <dgm:chMax val="0"/>
          <dgm:bulletEnabled val="1"/>
        </dgm:presLayoutVars>
      </dgm:prSet>
      <dgm:spPr/>
    </dgm:pt>
    <dgm:pt modelId="{59116B4F-1F73-4979-BA38-98A5AB8AF307}" type="pres">
      <dgm:prSet presAssocID="{573276BD-B938-487D-9D7F-401DDCD44593}" presName="negativeSpace" presStyleCnt="0"/>
      <dgm:spPr/>
    </dgm:pt>
    <dgm:pt modelId="{49C7CF50-095F-484C-8272-4C95649E596B}" type="pres">
      <dgm:prSet presAssocID="{573276BD-B938-487D-9D7F-401DDCD44593}" presName="childText" presStyleLbl="conFgAcc1" presStyleIdx="2" presStyleCnt="3">
        <dgm:presLayoutVars>
          <dgm:bulletEnabled val="1"/>
        </dgm:presLayoutVars>
      </dgm:prSet>
      <dgm:spPr/>
    </dgm:pt>
  </dgm:ptLst>
  <dgm:cxnLst>
    <dgm:cxn modelId="{02CBD10A-43F0-4341-A91B-BE5BD55940B3}" srcId="{8BFA784F-8962-426D-A29C-1FCAE47EF428}" destId="{F6C12F7D-9EC0-41BB-958C-00126D630E75}" srcOrd="1" destOrd="0" parTransId="{F50927DF-81B9-43B5-8766-92565C2963B7}" sibTransId="{3EFBD6EF-1933-4346-B2E0-91014B938D70}"/>
    <dgm:cxn modelId="{AC88770D-3962-4912-B853-6A28C3ED22EC}" type="presOf" srcId="{F6C12F7D-9EC0-41BB-958C-00126D630E75}" destId="{E220ADDC-AFD7-4CA7-8FD3-E8B2D05DA2F3}" srcOrd="0" destOrd="1" presId="urn:microsoft.com/office/officeart/2005/8/layout/list1"/>
    <dgm:cxn modelId="{57BC4E13-94FA-4409-A193-DD789C49B904}" srcId="{D8AA0E2F-CB21-44BA-95F5-4680954AD944}" destId="{573276BD-B938-487D-9D7F-401DDCD44593}" srcOrd="2" destOrd="0" parTransId="{93471433-C293-4C07-8019-85C6EA0632C2}" sibTransId="{45390574-F0FA-4BB7-8487-EAA1133EB5B8}"/>
    <dgm:cxn modelId="{092B8619-42D4-43ED-8B3A-F012982209D0}" type="presOf" srcId="{4983656A-457B-4811-B789-5E22023ED9D5}" destId="{E220ADDC-AFD7-4CA7-8FD3-E8B2D05DA2F3}" srcOrd="0" destOrd="0" presId="urn:microsoft.com/office/officeart/2005/8/layout/list1"/>
    <dgm:cxn modelId="{D544243E-F0F4-4358-965F-141B3DB76971}" type="presOf" srcId="{612CE976-61BD-4423-B575-B16C1331D881}" destId="{69A539BB-B674-4A39-AF84-77612A46AA28}" srcOrd="0" destOrd="0" presId="urn:microsoft.com/office/officeart/2005/8/layout/list1"/>
    <dgm:cxn modelId="{B7A70659-CBAA-4B57-9A4E-C0BF88E18AE0}" srcId="{8BFA784F-8962-426D-A29C-1FCAE47EF428}" destId="{9B0C320E-FBA7-4538-BE41-13E5A3066D6B}" srcOrd="2" destOrd="0" parTransId="{039E0470-1FC9-4755-B590-82EC60F64D57}" sibTransId="{1550142E-0896-4A75-8F07-4A18F4B3E128}"/>
    <dgm:cxn modelId="{82A01D59-B3FE-424D-B986-B5A00DD7D747}" srcId="{D8AA0E2F-CB21-44BA-95F5-4680954AD944}" destId="{8BFA784F-8962-426D-A29C-1FCAE47EF428}" srcOrd="1" destOrd="0" parTransId="{2AA206BF-3B4B-48DF-9722-860C1F374FC9}" sibTransId="{8AAD8505-F80F-4B4D-AE87-91C0A26223DC}"/>
    <dgm:cxn modelId="{C0702A79-F1C2-4CA7-A9D6-DCB7DE767368}" srcId="{D8AA0E2F-CB21-44BA-95F5-4680954AD944}" destId="{612CE976-61BD-4423-B575-B16C1331D881}" srcOrd="0" destOrd="0" parTransId="{CAFBD889-7F75-40A9-BCEA-BAE3BC7E9AEB}" sibTransId="{7EBC45E1-20B0-4D8A-ACC7-171FB9EB3498}"/>
    <dgm:cxn modelId="{FF5AD99C-FB36-4278-B9F9-D3C281867A0F}" srcId="{612CE976-61BD-4423-B575-B16C1331D881}" destId="{52299E74-139B-47DE-B63F-C1CF309B0F28}" srcOrd="1" destOrd="0" parTransId="{376A0730-1E8E-4DBE-B26A-397C06D9BE13}" sibTransId="{0DDE3891-B709-42B0-B00B-2C4371E4C0E6}"/>
    <dgm:cxn modelId="{1984069F-8DC6-4204-B793-D871A074521D}" type="presOf" srcId="{8BFA784F-8962-426D-A29C-1FCAE47EF428}" destId="{FF67BB32-2619-46D3-90EB-C1FF6C7BF535}" srcOrd="0" destOrd="0" presId="urn:microsoft.com/office/officeart/2005/8/layout/list1"/>
    <dgm:cxn modelId="{3839BF9F-0701-4E48-84B6-DBCDD14528D4}" srcId="{612CE976-61BD-4423-B575-B16C1331D881}" destId="{EE42424E-B0DC-442E-ACBC-EC6FB7FB65C0}" srcOrd="0" destOrd="0" parTransId="{2443CE3F-DC42-43AC-B29D-F0FD4C23F736}" sibTransId="{16D99560-0679-4E5E-B1E7-221632E84B31}"/>
    <dgm:cxn modelId="{ACE6F5AF-1608-42AA-9B88-04A28DFEACB1}" type="presOf" srcId="{612CE976-61BD-4423-B575-B16C1331D881}" destId="{81CD5064-CD6C-4D71-BB97-F32D535AB347}" srcOrd="1" destOrd="0" presId="urn:microsoft.com/office/officeart/2005/8/layout/list1"/>
    <dgm:cxn modelId="{9B61EFB2-F14D-43EE-A0BC-0BE024C9C538}" type="presOf" srcId="{D8AA0E2F-CB21-44BA-95F5-4680954AD944}" destId="{0230DB73-3BAF-43C4-87E0-AFC20BA10D0F}" srcOrd="0" destOrd="0" presId="urn:microsoft.com/office/officeart/2005/8/layout/list1"/>
    <dgm:cxn modelId="{E0BA80BB-3F99-4E07-AEA9-3B5AA1C2240B}" type="presOf" srcId="{573276BD-B938-487D-9D7F-401DDCD44593}" destId="{2F652CAD-A973-4F52-A346-6D35436349EA}" srcOrd="1" destOrd="0" presId="urn:microsoft.com/office/officeart/2005/8/layout/list1"/>
    <dgm:cxn modelId="{AE787AC2-7BF7-42AB-BE8E-3BA49C35B67B}" type="presOf" srcId="{8BFA784F-8962-426D-A29C-1FCAE47EF428}" destId="{ABF31622-A799-4D93-8431-76D801CA76CE}" srcOrd="1" destOrd="0" presId="urn:microsoft.com/office/officeart/2005/8/layout/list1"/>
    <dgm:cxn modelId="{E08EA3C5-4508-4E55-9F62-6EBA4264CA35}" type="presOf" srcId="{52299E74-139B-47DE-B63F-C1CF309B0F28}" destId="{64995F82-4177-4632-8991-5893A9262606}" srcOrd="0" destOrd="1" presId="urn:microsoft.com/office/officeart/2005/8/layout/list1"/>
    <dgm:cxn modelId="{A722F0C6-53B7-4E64-AF24-F9E4468E67C0}" type="presOf" srcId="{573276BD-B938-487D-9D7F-401DDCD44593}" destId="{4805D917-3A94-4740-B807-248E2EDCCADF}" srcOrd="0" destOrd="0" presId="urn:microsoft.com/office/officeart/2005/8/layout/list1"/>
    <dgm:cxn modelId="{7EACBFD6-8B19-44FF-9055-580E04236955}" type="presOf" srcId="{EE42424E-B0DC-442E-ACBC-EC6FB7FB65C0}" destId="{64995F82-4177-4632-8991-5893A9262606}" srcOrd="0" destOrd="0" presId="urn:microsoft.com/office/officeart/2005/8/layout/list1"/>
    <dgm:cxn modelId="{E5274EF8-4860-46DC-B101-1457175350BB}" srcId="{8BFA784F-8962-426D-A29C-1FCAE47EF428}" destId="{4983656A-457B-4811-B789-5E22023ED9D5}" srcOrd="0" destOrd="0" parTransId="{61F43AE1-4722-4B99-A4AD-307063829F79}" sibTransId="{EB2822B9-7918-40D3-BED5-C12F51B6FA6C}"/>
    <dgm:cxn modelId="{6F03D6F8-F416-4F70-96EB-988C39EE27D8}" type="presOf" srcId="{9B0C320E-FBA7-4538-BE41-13E5A3066D6B}" destId="{E220ADDC-AFD7-4CA7-8FD3-E8B2D05DA2F3}" srcOrd="0" destOrd="2" presId="urn:microsoft.com/office/officeart/2005/8/layout/list1"/>
    <dgm:cxn modelId="{6C24223E-0976-48C1-93CA-4C55C8F47B6C}" type="presParOf" srcId="{0230DB73-3BAF-43C4-87E0-AFC20BA10D0F}" destId="{90265BD8-6DFC-4F0A-8B1D-B591A65425EF}" srcOrd="0" destOrd="0" presId="urn:microsoft.com/office/officeart/2005/8/layout/list1"/>
    <dgm:cxn modelId="{E8AEA7EE-A045-4383-943A-C7728487BAF1}" type="presParOf" srcId="{90265BD8-6DFC-4F0A-8B1D-B591A65425EF}" destId="{69A539BB-B674-4A39-AF84-77612A46AA28}" srcOrd="0" destOrd="0" presId="urn:microsoft.com/office/officeart/2005/8/layout/list1"/>
    <dgm:cxn modelId="{21DA7363-1055-428E-A29A-170C2F0C5ADE}" type="presParOf" srcId="{90265BD8-6DFC-4F0A-8B1D-B591A65425EF}" destId="{81CD5064-CD6C-4D71-BB97-F32D535AB347}" srcOrd="1" destOrd="0" presId="urn:microsoft.com/office/officeart/2005/8/layout/list1"/>
    <dgm:cxn modelId="{A2EFF506-60A5-462B-86C7-BE37510983FE}" type="presParOf" srcId="{0230DB73-3BAF-43C4-87E0-AFC20BA10D0F}" destId="{C7E5F24E-A192-485D-96E7-2DF32A1F0C56}" srcOrd="1" destOrd="0" presId="urn:microsoft.com/office/officeart/2005/8/layout/list1"/>
    <dgm:cxn modelId="{012B76C4-C322-4EA2-8829-89349390D054}" type="presParOf" srcId="{0230DB73-3BAF-43C4-87E0-AFC20BA10D0F}" destId="{64995F82-4177-4632-8991-5893A9262606}" srcOrd="2" destOrd="0" presId="urn:microsoft.com/office/officeart/2005/8/layout/list1"/>
    <dgm:cxn modelId="{832EEBF9-132A-4A61-B989-C88D2B7B22EA}" type="presParOf" srcId="{0230DB73-3BAF-43C4-87E0-AFC20BA10D0F}" destId="{F1F32EA2-18D9-4692-9785-431062590E0F}" srcOrd="3" destOrd="0" presId="urn:microsoft.com/office/officeart/2005/8/layout/list1"/>
    <dgm:cxn modelId="{B8FF7B6F-FEA3-41EE-AEED-8ACB72E20832}" type="presParOf" srcId="{0230DB73-3BAF-43C4-87E0-AFC20BA10D0F}" destId="{1DEEABD4-3DFB-4B54-82A0-343AD9601238}" srcOrd="4" destOrd="0" presId="urn:microsoft.com/office/officeart/2005/8/layout/list1"/>
    <dgm:cxn modelId="{378F914D-716F-4AA8-8C87-FD8957B84FAD}" type="presParOf" srcId="{1DEEABD4-3DFB-4B54-82A0-343AD9601238}" destId="{FF67BB32-2619-46D3-90EB-C1FF6C7BF535}" srcOrd="0" destOrd="0" presId="urn:microsoft.com/office/officeart/2005/8/layout/list1"/>
    <dgm:cxn modelId="{8578BEC5-8664-4F28-AB1A-CD5E32D9221C}" type="presParOf" srcId="{1DEEABD4-3DFB-4B54-82A0-343AD9601238}" destId="{ABF31622-A799-4D93-8431-76D801CA76CE}" srcOrd="1" destOrd="0" presId="urn:microsoft.com/office/officeart/2005/8/layout/list1"/>
    <dgm:cxn modelId="{09286F6A-CE5B-4371-A59E-68CD84D95A40}" type="presParOf" srcId="{0230DB73-3BAF-43C4-87E0-AFC20BA10D0F}" destId="{CDB956AC-5171-446B-BB91-CBEDAA73E89B}" srcOrd="5" destOrd="0" presId="urn:microsoft.com/office/officeart/2005/8/layout/list1"/>
    <dgm:cxn modelId="{5E52F835-E327-43D7-9C20-8A261B8C39D5}" type="presParOf" srcId="{0230DB73-3BAF-43C4-87E0-AFC20BA10D0F}" destId="{E220ADDC-AFD7-4CA7-8FD3-E8B2D05DA2F3}" srcOrd="6" destOrd="0" presId="urn:microsoft.com/office/officeart/2005/8/layout/list1"/>
    <dgm:cxn modelId="{8E8B7A03-A7DC-43C9-8DA8-F859626095F1}" type="presParOf" srcId="{0230DB73-3BAF-43C4-87E0-AFC20BA10D0F}" destId="{D459E8A8-4D1D-429D-A15A-6A7EEA6BF59B}" srcOrd="7" destOrd="0" presId="urn:microsoft.com/office/officeart/2005/8/layout/list1"/>
    <dgm:cxn modelId="{2D8E1D49-0941-491A-8E57-FC800408E867}" type="presParOf" srcId="{0230DB73-3BAF-43C4-87E0-AFC20BA10D0F}" destId="{D929CD7D-8B1C-47F9-A186-D2F12FA14CD0}" srcOrd="8" destOrd="0" presId="urn:microsoft.com/office/officeart/2005/8/layout/list1"/>
    <dgm:cxn modelId="{E4E0C5C1-3530-43A8-9325-EB976BC58BBB}" type="presParOf" srcId="{D929CD7D-8B1C-47F9-A186-D2F12FA14CD0}" destId="{4805D917-3A94-4740-B807-248E2EDCCADF}" srcOrd="0" destOrd="0" presId="urn:microsoft.com/office/officeart/2005/8/layout/list1"/>
    <dgm:cxn modelId="{6DD1517E-E9C1-4383-9CDA-C20D2D89F8D0}" type="presParOf" srcId="{D929CD7D-8B1C-47F9-A186-D2F12FA14CD0}" destId="{2F652CAD-A973-4F52-A346-6D35436349EA}" srcOrd="1" destOrd="0" presId="urn:microsoft.com/office/officeart/2005/8/layout/list1"/>
    <dgm:cxn modelId="{69D783E9-2D30-4DDC-8581-145C2A2BB132}" type="presParOf" srcId="{0230DB73-3BAF-43C4-87E0-AFC20BA10D0F}" destId="{59116B4F-1F73-4979-BA38-98A5AB8AF307}" srcOrd="9" destOrd="0" presId="urn:microsoft.com/office/officeart/2005/8/layout/list1"/>
    <dgm:cxn modelId="{1E762A55-26B6-4FCE-ACE2-9EB9C57674A9}" type="presParOf" srcId="{0230DB73-3BAF-43C4-87E0-AFC20BA10D0F}" destId="{49C7CF50-095F-484C-8272-4C95649E596B}" srcOrd="10"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50C2228-E633-4A50-9333-29495887FB11}" type="doc">
      <dgm:prSet loTypeId="urn:microsoft.com/office/officeart/2005/8/layout/list1" loCatId="list" qsTypeId="urn:microsoft.com/office/officeart/2005/8/quickstyle/simple1" qsCatId="simple" csTypeId="urn:microsoft.com/office/officeart/2005/8/colors/accent1_2" csCatId="accent1"/>
      <dgm:spPr/>
      <dgm:t>
        <a:bodyPr/>
        <a:lstStyle/>
        <a:p>
          <a:endParaRPr lang="en-US"/>
        </a:p>
      </dgm:t>
    </dgm:pt>
    <dgm:pt modelId="{513BA270-80E3-4CA2-9F30-ACD760B80488}">
      <dgm:prSet/>
      <dgm:spPr/>
      <dgm:t>
        <a:bodyPr/>
        <a:lstStyle/>
        <a:p>
          <a:r>
            <a:rPr lang="en-US"/>
            <a:t>More relaxed BG goals</a:t>
          </a:r>
        </a:p>
      </dgm:t>
    </dgm:pt>
    <dgm:pt modelId="{2911B881-5E97-42B1-BB49-A0E651CB0593}" type="parTrans" cxnId="{B2CBBD9E-EE23-443F-B2E0-C2DEAE927CEA}">
      <dgm:prSet/>
      <dgm:spPr/>
      <dgm:t>
        <a:bodyPr/>
        <a:lstStyle/>
        <a:p>
          <a:endParaRPr lang="en-US"/>
        </a:p>
      </dgm:t>
    </dgm:pt>
    <dgm:pt modelId="{EA2ADBA5-52FD-413A-97CB-7E3AD89C73A4}" type="sibTrans" cxnId="{B2CBBD9E-EE23-443F-B2E0-C2DEAE927CEA}">
      <dgm:prSet/>
      <dgm:spPr/>
      <dgm:t>
        <a:bodyPr/>
        <a:lstStyle/>
        <a:p>
          <a:endParaRPr lang="en-US"/>
        </a:p>
      </dgm:t>
    </dgm:pt>
    <dgm:pt modelId="{108627CD-2AC7-43D0-986B-D917C27F4A6F}">
      <dgm:prSet/>
      <dgm:spPr/>
      <dgm:t>
        <a:bodyPr/>
        <a:lstStyle/>
        <a:p>
          <a:r>
            <a:rPr lang="en-US"/>
            <a:t>At risk of hypo due to other health issues (up to 250)</a:t>
          </a:r>
        </a:p>
      </dgm:t>
    </dgm:pt>
    <dgm:pt modelId="{26705057-8FB0-42F6-B2C2-EA4E83F0B8F7}" type="parTrans" cxnId="{27FFEEB5-DF80-40D6-B851-D99168EC1185}">
      <dgm:prSet/>
      <dgm:spPr/>
      <dgm:t>
        <a:bodyPr/>
        <a:lstStyle/>
        <a:p>
          <a:endParaRPr lang="en-US"/>
        </a:p>
      </dgm:t>
    </dgm:pt>
    <dgm:pt modelId="{2B7E6624-A480-4FB3-98B3-B0109E735B43}" type="sibTrans" cxnId="{27FFEEB5-DF80-40D6-B851-D99168EC1185}">
      <dgm:prSet/>
      <dgm:spPr/>
      <dgm:t>
        <a:bodyPr/>
        <a:lstStyle/>
        <a:p>
          <a:endParaRPr lang="en-US"/>
        </a:p>
      </dgm:t>
    </dgm:pt>
    <dgm:pt modelId="{39BF0B6B-1C67-4845-A111-4033BE0A3FAB}">
      <dgm:prSet/>
      <dgm:spPr/>
      <dgm:t>
        <a:bodyPr/>
        <a:lstStyle/>
        <a:p>
          <a:r>
            <a:rPr lang="en-US"/>
            <a:t>Terminally ill</a:t>
          </a:r>
        </a:p>
      </dgm:t>
    </dgm:pt>
    <dgm:pt modelId="{7B01D7CE-C364-48E0-8CC4-8F6A9AB970DB}" type="parTrans" cxnId="{3BB4C216-F42B-4CAF-9D45-9849DAA7256E}">
      <dgm:prSet/>
      <dgm:spPr/>
      <dgm:t>
        <a:bodyPr/>
        <a:lstStyle/>
        <a:p>
          <a:endParaRPr lang="en-US"/>
        </a:p>
      </dgm:t>
    </dgm:pt>
    <dgm:pt modelId="{E0CA7D59-3298-4AB1-9D32-AB42BA5CDA76}" type="sibTrans" cxnId="{3BB4C216-F42B-4CAF-9D45-9849DAA7256E}">
      <dgm:prSet/>
      <dgm:spPr/>
      <dgm:t>
        <a:bodyPr/>
        <a:lstStyle/>
        <a:p>
          <a:endParaRPr lang="en-US"/>
        </a:p>
      </dgm:t>
    </dgm:pt>
    <dgm:pt modelId="{1A121954-16E6-496A-8B4C-F2AC37F71F1D}">
      <dgm:prSet/>
      <dgm:spPr/>
      <dgm:t>
        <a:bodyPr/>
        <a:lstStyle/>
        <a:p>
          <a:r>
            <a:rPr lang="en-US"/>
            <a:t>In setting where intensive checks not feasible</a:t>
          </a:r>
        </a:p>
      </dgm:t>
    </dgm:pt>
    <dgm:pt modelId="{C62148C5-1C96-497E-BDBC-69D0E0CF7A2C}" type="parTrans" cxnId="{7819A409-7E4B-49A0-9CCA-B005828C417A}">
      <dgm:prSet/>
      <dgm:spPr/>
      <dgm:t>
        <a:bodyPr/>
        <a:lstStyle/>
        <a:p>
          <a:endParaRPr lang="en-US"/>
        </a:p>
      </dgm:t>
    </dgm:pt>
    <dgm:pt modelId="{BEED7567-9972-4F6B-9711-3FE156C2F628}" type="sibTrans" cxnId="{7819A409-7E4B-49A0-9CCA-B005828C417A}">
      <dgm:prSet/>
      <dgm:spPr/>
      <dgm:t>
        <a:bodyPr/>
        <a:lstStyle/>
        <a:p>
          <a:endParaRPr lang="en-US"/>
        </a:p>
      </dgm:t>
    </dgm:pt>
    <dgm:pt modelId="{362878AC-09AD-42C4-86F9-23A4C53AE4DD}">
      <dgm:prSet/>
      <dgm:spPr/>
      <dgm:t>
        <a:bodyPr/>
        <a:lstStyle/>
        <a:p>
          <a:r>
            <a:rPr lang="en-US"/>
            <a:t>When setting goals consider:</a:t>
          </a:r>
        </a:p>
      </dgm:t>
    </dgm:pt>
    <dgm:pt modelId="{E0C6ABA0-DBDD-4432-9EC1-48B0412909A8}" type="parTrans" cxnId="{51D637BE-2C41-49CF-93A2-05A136449913}">
      <dgm:prSet/>
      <dgm:spPr/>
      <dgm:t>
        <a:bodyPr/>
        <a:lstStyle/>
        <a:p>
          <a:endParaRPr lang="en-US"/>
        </a:p>
      </dgm:t>
    </dgm:pt>
    <dgm:pt modelId="{4F8CADB8-906D-4128-B483-BD6D49F0FB58}" type="sibTrans" cxnId="{51D637BE-2C41-49CF-93A2-05A136449913}">
      <dgm:prSet/>
      <dgm:spPr/>
      <dgm:t>
        <a:bodyPr/>
        <a:lstStyle/>
        <a:p>
          <a:endParaRPr lang="en-US"/>
        </a:p>
      </dgm:t>
    </dgm:pt>
    <dgm:pt modelId="{71095979-0DC0-4AB1-9D3C-85B4C24C046A}">
      <dgm:prSet/>
      <dgm:spPr/>
      <dgm:t>
        <a:bodyPr/>
        <a:lstStyle/>
        <a:p>
          <a:r>
            <a:rPr lang="en-US"/>
            <a:t>Clinical status especially renal function</a:t>
          </a:r>
        </a:p>
      </dgm:t>
    </dgm:pt>
    <dgm:pt modelId="{8EE4F337-2421-4069-AC5D-61278D128C3B}" type="parTrans" cxnId="{9ABEABB8-C333-496A-8FBD-1AEDE1364B6A}">
      <dgm:prSet/>
      <dgm:spPr/>
      <dgm:t>
        <a:bodyPr/>
        <a:lstStyle/>
        <a:p>
          <a:endParaRPr lang="en-US"/>
        </a:p>
      </dgm:t>
    </dgm:pt>
    <dgm:pt modelId="{AC4988CA-CAD6-435D-9A9F-30B0E9DEAFFD}" type="sibTrans" cxnId="{9ABEABB8-C333-496A-8FBD-1AEDE1364B6A}">
      <dgm:prSet/>
      <dgm:spPr/>
      <dgm:t>
        <a:bodyPr/>
        <a:lstStyle/>
        <a:p>
          <a:endParaRPr lang="en-US"/>
        </a:p>
      </dgm:t>
    </dgm:pt>
    <dgm:pt modelId="{7992C128-68CD-4D07-B1EA-246F3DBC4AF8}">
      <dgm:prSet/>
      <dgm:spPr/>
      <dgm:t>
        <a:bodyPr/>
        <a:lstStyle/>
        <a:p>
          <a:r>
            <a:rPr lang="en-US"/>
            <a:t>Severity of illness</a:t>
          </a:r>
        </a:p>
      </dgm:t>
    </dgm:pt>
    <dgm:pt modelId="{11E0AFD9-7B11-4BA2-93E7-F6799614ECB3}" type="parTrans" cxnId="{BFB6FC15-E299-413A-B3AD-2B333A370B74}">
      <dgm:prSet/>
      <dgm:spPr/>
      <dgm:t>
        <a:bodyPr/>
        <a:lstStyle/>
        <a:p>
          <a:endParaRPr lang="en-US"/>
        </a:p>
      </dgm:t>
    </dgm:pt>
    <dgm:pt modelId="{BD38E468-486A-4CD1-9B3C-2D0834EC8F4F}" type="sibTrans" cxnId="{BFB6FC15-E299-413A-B3AD-2B333A370B74}">
      <dgm:prSet/>
      <dgm:spPr/>
      <dgm:t>
        <a:bodyPr/>
        <a:lstStyle/>
        <a:p>
          <a:endParaRPr lang="en-US"/>
        </a:p>
      </dgm:t>
    </dgm:pt>
    <dgm:pt modelId="{F0E7B481-D614-40B5-9589-0ABD11F09950}">
      <dgm:prSet/>
      <dgm:spPr/>
      <dgm:t>
        <a:bodyPr/>
        <a:lstStyle/>
        <a:p>
          <a:r>
            <a:rPr lang="en-US"/>
            <a:t>Nutritional status</a:t>
          </a:r>
        </a:p>
      </dgm:t>
    </dgm:pt>
    <dgm:pt modelId="{667ABE1E-2114-497F-ACAC-DC96D7D13416}" type="parTrans" cxnId="{58C3709D-47DD-4FD2-B121-5E98F94DE7AC}">
      <dgm:prSet/>
      <dgm:spPr/>
      <dgm:t>
        <a:bodyPr/>
        <a:lstStyle/>
        <a:p>
          <a:endParaRPr lang="en-US"/>
        </a:p>
      </dgm:t>
    </dgm:pt>
    <dgm:pt modelId="{444899D5-3A4D-4844-A1D0-37E8BF118EF9}" type="sibTrans" cxnId="{58C3709D-47DD-4FD2-B121-5E98F94DE7AC}">
      <dgm:prSet/>
      <dgm:spPr/>
      <dgm:t>
        <a:bodyPr/>
        <a:lstStyle/>
        <a:p>
          <a:endParaRPr lang="en-US"/>
        </a:p>
      </dgm:t>
    </dgm:pt>
    <dgm:pt modelId="{B462ADF9-FF97-4DE5-BD79-68E8A7784F16}">
      <dgm:prSet/>
      <dgm:spPr/>
      <dgm:t>
        <a:bodyPr/>
        <a:lstStyle/>
        <a:p>
          <a:r>
            <a:rPr lang="en-US"/>
            <a:t>Glucose variability and trends</a:t>
          </a:r>
        </a:p>
      </dgm:t>
    </dgm:pt>
    <dgm:pt modelId="{D6E600EC-DB64-4F64-875E-5EFEAD0A210A}" type="parTrans" cxnId="{9A4423F0-243C-4FC9-B2F3-6130D5060E10}">
      <dgm:prSet/>
      <dgm:spPr/>
      <dgm:t>
        <a:bodyPr/>
        <a:lstStyle/>
        <a:p>
          <a:endParaRPr lang="en-US"/>
        </a:p>
      </dgm:t>
    </dgm:pt>
    <dgm:pt modelId="{4CD0B505-31B8-4457-9FA5-250154D53960}" type="sibTrans" cxnId="{9A4423F0-243C-4FC9-B2F3-6130D5060E10}">
      <dgm:prSet/>
      <dgm:spPr/>
      <dgm:t>
        <a:bodyPr/>
        <a:lstStyle/>
        <a:p>
          <a:endParaRPr lang="en-US"/>
        </a:p>
      </dgm:t>
    </dgm:pt>
    <dgm:pt modelId="{DC785C73-F95F-45CE-8C3C-9A22C5D34E3D}">
      <dgm:prSet/>
      <dgm:spPr/>
      <dgm:t>
        <a:bodyPr/>
        <a:lstStyle/>
        <a:p>
          <a:r>
            <a:rPr lang="en-US"/>
            <a:t>Usual management plan and ind’s expertise</a:t>
          </a:r>
        </a:p>
      </dgm:t>
    </dgm:pt>
    <dgm:pt modelId="{8215E239-E0BF-4EDA-A15E-ADC4030BA410}" type="parTrans" cxnId="{DB8150EE-7628-4810-96AA-C2C7E54E5373}">
      <dgm:prSet/>
      <dgm:spPr/>
      <dgm:t>
        <a:bodyPr/>
        <a:lstStyle/>
        <a:p>
          <a:endParaRPr lang="en-US"/>
        </a:p>
      </dgm:t>
    </dgm:pt>
    <dgm:pt modelId="{022E5B79-E6CF-4A91-961E-9D605FC44EBF}" type="sibTrans" cxnId="{DB8150EE-7628-4810-96AA-C2C7E54E5373}">
      <dgm:prSet/>
      <dgm:spPr/>
      <dgm:t>
        <a:bodyPr/>
        <a:lstStyle/>
        <a:p>
          <a:endParaRPr lang="en-US"/>
        </a:p>
      </dgm:t>
    </dgm:pt>
    <dgm:pt modelId="{059E8AE6-A0FB-4794-BCF7-DE1E18DFDDB4}" type="pres">
      <dgm:prSet presAssocID="{E50C2228-E633-4A50-9333-29495887FB11}" presName="linear" presStyleCnt="0">
        <dgm:presLayoutVars>
          <dgm:dir/>
          <dgm:animLvl val="lvl"/>
          <dgm:resizeHandles val="exact"/>
        </dgm:presLayoutVars>
      </dgm:prSet>
      <dgm:spPr/>
    </dgm:pt>
    <dgm:pt modelId="{0BEFA8A3-D7F4-4A74-973F-2EEADEF6F87E}" type="pres">
      <dgm:prSet presAssocID="{513BA270-80E3-4CA2-9F30-ACD760B80488}" presName="parentLin" presStyleCnt="0"/>
      <dgm:spPr/>
    </dgm:pt>
    <dgm:pt modelId="{6908E9F7-6423-483E-97E8-DF6EF55F930B}" type="pres">
      <dgm:prSet presAssocID="{513BA270-80E3-4CA2-9F30-ACD760B80488}" presName="parentLeftMargin" presStyleLbl="node1" presStyleIdx="0" presStyleCnt="2"/>
      <dgm:spPr/>
    </dgm:pt>
    <dgm:pt modelId="{65440336-1F3D-4510-B567-53A4E8309BFE}" type="pres">
      <dgm:prSet presAssocID="{513BA270-80E3-4CA2-9F30-ACD760B80488}" presName="parentText" presStyleLbl="node1" presStyleIdx="0" presStyleCnt="2">
        <dgm:presLayoutVars>
          <dgm:chMax val="0"/>
          <dgm:bulletEnabled val="1"/>
        </dgm:presLayoutVars>
      </dgm:prSet>
      <dgm:spPr/>
    </dgm:pt>
    <dgm:pt modelId="{4421EB8C-DA28-4C18-B547-3AB90257F450}" type="pres">
      <dgm:prSet presAssocID="{513BA270-80E3-4CA2-9F30-ACD760B80488}" presName="negativeSpace" presStyleCnt="0"/>
      <dgm:spPr/>
    </dgm:pt>
    <dgm:pt modelId="{E570361F-556B-41CD-BDB8-7F29D2DC5719}" type="pres">
      <dgm:prSet presAssocID="{513BA270-80E3-4CA2-9F30-ACD760B80488}" presName="childText" presStyleLbl="conFgAcc1" presStyleIdx="0" presStyleCnt="2">
        <dgm:presLayoutVars>
          <dgm:bulletEnabled val="1"/>
        </dgm:presLayoutVars>
      </dgm:prSet>
      <dgm:spPr/>
    </dgm:pt>
    <dgm:pt modelId="{00A766E4-DAAA-4B9A-8676-CD44FE441C55}" type="pres">
      <dgm:prSet presAssocID="{EA2ADBA5-52FD-413A-97CB-7E3AD89C73A4}" presName="spaceBetweenRectangles" presStyleCnt="0"/>
      <dgm:spPr/>
    </dgm:pt>
    <dgm:pt modelId="{DE5ED5AB-667B-4790-B23F-6C044E7D8B11}" type="pres">
      <dgm:prSet presAssocID="{362878AC-09AD-42C4-86F9-23A4C53AE4DD}" presName="parentLin" presStyleCnt="0"/>
      <dgm:spPr/>
    </dgm:pt>
    <dgm:pt modelId="{156C23D8-CC7E-4EF5-9357-26213A6829BD}" type="pres">
      <dgm:prSet presAssocID="{362878AC-09AD-42C4-86F9-23A4C53AE4DD}" presName="parentLeftMargin" presStyleLbl="node1" presStyleIdx="0" presStyleCnt="2"/>
      <dgm:spPr/>
    </dgm:pt>
    <dgm:pt modelId="{55715929-31DA-4F02-AF62-EE8C92FFC763}" type="pres">
      <dgm:prSet presAssocID="{362878AC-09AD-42C4-86F9-23A4C53AE4DD}" presName="parentText" presStyleLbl="node1" presStyleIdx="1" presStyleCnt="2">
        <dgm:presLayoutVars>
          <dgm:chMax val="0"/>
          <dgm:bulletEnabled val="1"/>
        </dgm:presLayoutVars>
      </dgm:prSet>
      <dgm:spPr/>
    </dgm:pt>
    <dgm:pt modelId="{30E82E49-F626-4AFE-8AB3-9ED33AA86DF2}" type="pres">
      <dgm:prSet presAssocID="{362878AC-09AD-42C4-86F9-23A4C53AE4DD}" presName="negativeSpace" presStyleCnt="0"/>
      <dgm:spPr/>
    </dgm:pt>
    <dgm:pt modelId="{07012627-15FE-4843-A2C5-CCF092973CAB}" type="pres">
      <dgm:prSet presAssocID="{362878AC-09AD-42C4-86F9-23A4C53AE4DD}" presName="childText" presStyleLbl="conFgAcc1" presStyleIdx="1" presStyleCnt="2">
        <dgm:presLayoutVars>
          <dgm:bulletEnabled val="1"/>
        </dgm:presLayoutVars>
      </dgm:prSet>
      <dgm:spPr/>
    </dgm:pt>
  </dgm:ptLst>
  <dgm:cxnLst>
    <dgm:cxn modelId="{7819A409-7E4B-49A0-9CCA-B005828C417A}" srcId="{513BA270-80E3-4CA2-9F30-ACD760B80488}" destId="{1A121954-16E6-496A-8B4C-F2AC37F71F1D}" srcOrd="2" destOrd="0" parTransId="{C62148C5-1C96-497E-BDBC-69D0E0CF7A2C}" sibTransId="{BEED7567-9972-4F6B-9711-3FE156C2F628}"/>
    <dgm:cxn modelId="{6DA6460A-A6F9-4D5D-A8BE-BD308CAAF4C5}" type="presOf" srcId="{362878AC-09AD-42C4-86F9-23A4C53AE4DD}" destId="{156C23D8-CC7E-4EF5-9357-26213A6829BD}" srcOrd="0" destOrd="0" presId="urn:microsoft.com/office/officeart/2005/8/layout/list1"/>
    <dgm:cxn modelId="{BFB6FC15-E299-413A-B3AD-2B333A370B74}" srcId="{362878AC-09AD-42C4-86F9-23A4C53AE4DD}" destId="{7992C128-68CD-4D07-B1EA-246F3DBC4AF8}" srcOrd="1" destOrd="0" parTransId="{11E0AFD9-7B11-4BA2-93E7-F6799614ECB3}" sibTransId="{BD38E468-486A-4CD1-9B3C-2D0834EC8F4F}"/>
    <dgm:cxn modelId="{3BB4C216-F42B-4CAF-9D45-9849DAA7256E}" srcId="{513BA270-80E3-4CA2-9F30-ACD760B80488}" destId="{39BF0B6B-1C67-4845-A111-4033BE0A3FAB}" srcOrd="1" destOrd="0" parTransId="{7B01D7CE-C364-48E0-8CC4-8F6A9AB970DB}" sibTransId="{E0CA7D59-3298-4AB1-9D32-AB42BA5CDA76}"/>
    <dgm:cxn modelId="{8E4C9F17-E435-4284-B03F-9EDC5D3166C8}" type="presOf" srcId="{513BA270-80E3-4CA2-9F30-ACD760B80488}" destId="{6908E9F7-6423-483E-97E8-DF6EF55F930B}" srcOrd="0" destOrd="0" presId="urn:microsoft.com/office/officeart/2005/8/layout/list1"/>
    <dgm:cxn modelId="{F5674D1F-3A40-4E3E-83C0-CEB50E41A37B}" type="presOf" srcId="{B462ADF9-FF97-4DE5-BD79-68E8A7784F16}" destId="{07012627-15FE-4843-A2C5-CCF092973CAB}" srcOrd="0" destOrd="3" presId="urn:microsoft.com/office/officeart/2005/8/layout/list1"/>
    <dgm:cxn modelId="{CD7E1C38-D278-4881-A8F8-5F1DC02EA4A2}" type="presOf" srcId="{DC785C73-F95F-45CE-8C3C-9A22C5D34E3D}" destId="{07012627-15FE-4843-A2C5-CCF092973CAB}" srcOrd="0" destOrd="4" presId="urn:microsoft.com/office/officeart/2005/8/layout/list1"/>
    <dgm:cxn modelId="{FAF67938-4BE2-496D-9189-69F82CBACDEE}" type="presOf" srcId="{1A121954-16E6-496A-8B4C-F2AC37F71F1D}" destId="{E570361F-556B-41CD-BDB8-7F29D2DC5719}" srcOrd="0" destOrd="2" presId="urn:microsoft.com/office/officeart/2005/8/layout/list1"/>
    <dgm:cxn modelId="{AC103E4D-9079-4FB2-B049-DA6AA1866B66}" type="presOf" srcId="{F0E7B481-D614-40B5-9589-0ABD11F09950}" destId="{07012627-15FE-4843-A2C5-CCF092973CAB}" srcOrd="0" destOrd="2" presId="urn:microsoft.com/office/officeart/2005/8/layout/list1"/>
    <dgm:cxn modelId="{EB4D2178-4EAC-4D1A-8066-64593E4A5F3F}" type="presOf" srcId="{513BA270-80E3-4CA2-9F30-ACD760B80488}" destId="{65440336-1F3D-4510-B567-53A4E8309BFE}" srcOrd="1" destOrd="0" presId="urn:microsoft.com/office/officeart/2005/8/layout/list1"/>
    <dgm:cxn modelId="{6C1DB588-74CD-44CC-BF45-F12096B39C3C}" type="presOf" srcId="{39BF0B6B-1C67-4845-A111-4033BE0A3FAB}" destId="{E570361F-556B-41CD-BDB8-7F29D2DC5719}" srcOrd="0" destOrd="1" presId="urn:microsoft.com/office/officeart/2005/8/layout/list1"/>
    <dgm:cxn modelId="{E99D258B-35D0-4DAC-84CF-173C314D2C0C}" type="presOf" srcId="{7992C128-68CD-4D07-B1EA-246F3DBC4AF8}" destId="{07012627-15FE-4843-A2C5-CCF092973CAB}" srcOrd="0" destOrd="1" presId="urn:microsoft.com/office/officeart/2005/8/layout/list1"/>
    <dgm:cxn modelId="{4041F78D-C799-4193-9438-C3EF3202AB42}" type="presOf" srcId="{108627CD-2AC7-43D0-986B-D917C27F4A6F}" destId="{E570361F-556B-41CD-BDB8-7F29D2DC5719}" srcOrd="0" destOrd="0" presId="urn:microsoft.com/office/officeart/2005/8/layout/list1"/>
    <dgm:cxn modelId="{D526F793-2633-4EBA-8263-7817DC976754}" type="presOf" srcId="{E50C2228-E633-4A50-9333-29495887FB11}" destId="{059E8AE6-A0FB-4794-BCF7-DE1E18DFDDB4}" srcOrd="0" destOrd="0" presId="urn:microsoft.com/office/officeart/2005/8/layout/list1"/>
    <dgm:cxn modelId="{58C3709D-47DD-4FD2-B121-5E98F94DE7AC}" srcId="{362878AC-09AD-42C4-86F9-23A4C53AE4DD}" destId="{F0E7B481-D614-40B5-9589-0ABD11F09950}" srcOrd="2" destOrd="0" parTransId="{667ABE1E-2114-497F-ACAC-DC96D7D13416}" sibTransId="{444899D5-3A4D-4844-A1D0-37E8BF118EF9}"/>
    <dgm:cxn modelId="{B2CBBD9E-EE23-443F-B2E0-C2DEAE927CEA}" srcId="{E50C2228-E633-4A50-9333-29495887FB11}" destId="{513BA270-80E3-4CA2-9F30-ACD760B80488}" srcOrd="0" destOrd="0" parTransId="{2911B881-5E97-42B1-BB49-A0E651CB0593}" sibTransId="{EA2ADBA5-52FD-413A-97CB-7E3AD89C73A4}"/>
    <dgm:cxn modelId="{27FFEEB5-DF80-40D6-B851-D99168EC1185}" srcId="{513BA270-80E3-4CA2-9F30-ACD760B80488}" destId="{108627CD-2AC7-43D0-986B-D917C27F4A6F}" srcOrd="0" destOrd="0" parTransId="{26705057-8FB0-42F6-B2C2-EA4E83F0B8F7}" sibTransId="{2B7E6624-A480-4FB3-98B3-B0109E735B43}"/>
    <dgm:cxn modelId="{9ABEABB8-C333-496A-8FBD-1AEDE1364B6A}" srcId="{362878AC-09AD-42C4-86F9-23A4C53AE4DD}" destId="{71095979-0DC0-4AB1-9D3C-85B4C24C046A}" srcOrd="0" destOrd="0" parTransId="{8EE4F337-2421-4069-AC5D-61278D128C3B}" sibTransId="{AC4988CA-CAD6-435D-9A9F-30B0E9DEAFFD}"/>
    <dgm:cxn modelId="{51D637BE-2C41-49CF-93A2-05A136449913}" srcId="{E50C2228-E633-4A50-9333-29495887FB11}" destId="{362878AC-09AD-42C4-86F9-23A4C53AE4DD}" srcOrd="1" destOrd="0" parTransId="{E0C6ABA0-DBDD-4432-9EC1-48B0412909A8}" sibTransId="{4F8CADB8-906D-4128-B483-BD6D49F0FB58}"/>
    <dgm:cxn modelId="{92413CCD-69A4-4189-8920-D81F7DEDA455}" type="presOf" srcId="{71095979-0DC0-4AB1-9D3C-85B4C24C046A}" destId="{07012627-15FE-4843-A2C5-CCF092973CAB}" srcOrd="0" destOrd="0" presId="urn:microsoft.com/office/officeart/2005/8/layout/list1"/>
    <dgm:cxn modelId="{10BBC8E7-E285-4A07-94FB-677B4C1FF4A9}" type="presOf" srcId="{362878AC-09AD-42C4-86F9-23A4C53AE4DD}" destId="{55715929-31DA-4F02-AF62-EE8C92FFC763}" srcOrd="1" destOrd="0" presId="urn:microsoft.com/office/officeart/2005/8/layout/list1"/>
    <dgm:cxn modelId="{DB8150EE-7628-4810-96AA-C2C7E54E5373}" srcId="{362878AC-09AD-42C4-86F9-23A4C53AE4DD}" destId="{DC785C73-F95F-45CE-8C3C-9A22C5D34E3D}" srcOrd="4" destOrd="0" parTransId="{8215E239-E0BF-4EDA-A15E-ADC4030BA410}" sibTransId="{022E5B79-E6CF-4A91-961E-9D605FC44EBF}"/>
    <dgm:cxn modelId="{9A4423F0-243C-4FC9-B2F3-6130D5060E10}" srcId="{362878AC-09AD-42C4-86F9-23A4C53AE4DD}" destId="{B462ADF9-FF97-4DE5-BD79-68E8A7784F16}" srcOrd="3" destOrd="0" parTransId="{D6E600EC-DB64-4F64-875E-5EFEAD0A210A}" sibTransId="{4CD0B505-31B8-4457-9FA5-250154D53960}"/>
    <dgm:cxn modelId="{E7CA837D-C2C3-4501-90B9-C4E0B0B18AFF}" type="presParOf" srcId="{059E8AE6-A0FB-4794-BCF7-DE1E18DFDDB4}" destId="{0BEFA8A3-D7F4-4A74-973F-2EEADEF6F87E}" srcOrd="0" destOrd="0" presId="urn:microsoft.com/office/officeart/2005/8/layout/list1"/>
    <dgm:cxn modelId="{91C9705D-EDB7-46CE-A372-D6FE7484499A}" type="presParOf" srcId="{0BEFA8A3-D7F4-4A74-973F-2EEADEF6F87E}" destId="{6908E9F7-6423-483E-97E8-DF6EF55F930B}" srcOrd="0" destOrd="0" presId="urn:microsoft.com/office/officeart/2005/8/layout/list1"/>
    <dgm:cxn modelId="{BAC147DA-21E7-4A5B-824E-445756291A26}" type="presParOf" srcId="{0BEFA8A3-D7F4-4A74-973F-2EEADEF6F87E}" destId="{65440336-1F3D-4510-B567-53A4E8309BFE}" srcOrd="1" destOrd="0" presId="urn:microsoft.com/office/officeart/2005/8/layout/list1"/>
    <dgm:cxn modelId="{D42D7031-AC10-437F-846C-AD744148D8DA}" type="presParOf" srcId="{059E8AE6-A0FB-4794-BCF7-DE1E18DFDDB4}" destId="{4421EB8C-DA28-4C18-B547-3AB90257F450}" srcOrd="1" destOrd="0" presId="urn:microsoft.com/office/officeart/2005/8/layout/list1"/>
    <dgm:cxn modelId="{056B16AD-5BDB-40C6-AB4D-4E0611D199CD}" type="presParOf" srcId="{059E8AE6-A0FB-4794-BCF7-DE1E18DFDDB4}" destId="{E570361F-556B-41CD-BDB8-7F29D2DC5719}" srcOrd="2" destOrd="0" presId="urn:microsoft.com/office/officeart/2005/8/layout/list1"/>
    <dgm:cxn modelId="{6D331F4F-CC60-4142-BFEF-705DAFE90BA9}" type="presParOf" srcId="{059E8AE6-A0FB-4794-BCF7-DE1E18DFDDB4}" destId="{00A766E4-DAAA-4B9A-8676-CD44FE441C55}" srcOrd="3" destOrd="0" presId="urn:microsoft.com/office/officeart/2005/8/layout/list1"/>
    <dgm:cxn modelId="{A4205148-FC87-489F-B978-69D578BB0D0F}" type="presParOf" srcId="{059E8AE6-A0FB-4794-BCF7-DE1E18DFDDB4}" destId="{DE5ED5AB-667B-4790-B23F-6C044E7D8B11}" srcOrd="4" destOrd="0" presId="urn:microsoft.com/office/officeart/2005/8/layout/list1"/>
    <dgm:cxn modelId="{35C4D89C-5AFE-4B03-A7FE-DE3620CF3DA3}" type="presParOf" srcId="{DE5ED5AB-667B-4790-B23F-6C044E7D8B11}" destId="{156C23D8-CC7E-4EF5-9357-26213A6829BD}" srcOrd="0" destOrd="0" presId="urn:microsoft.com/office/officeart/2005/8/layout/list1"/>
    <dgm:cxn modelId="{C8B08E5A-D286-4D54-9F39-7B87FDFD4BD6}" type="presParOf" srcId="{DE5ED5AB-667B-4790-B23F-6C044E7D8B11}" destId="{55715929-31DA-4F02-AF62-EE8C92FFC763}" srcOrd="1" destOrd="0" presId="urn:microsoft.com/office/officeart/2005/8/layout/list1"/>
    <dgm:cxn modelId="{86F7207F-A8AE-49A4-871B-B9233AA49C74}" type="presParOf" srcId="{059E8AE6-A0FB-4794-BCF7-DE1E18DFDDB4}" destId="{30E82E49-F626-4AFE-8AB3-9ED33AA86DF2}" srcOrd="5" destOrd="0" presId="urn:microsoft.com/office/officeart/2005/8/layout/list1"/>
    <dgm:cxn modelId="{FAFF4566-A679-4434-8B72-4F94716BB288}" type="presParOf" srcId="{059E8AE6-A0FB-4794-BCF7-DE1E18DFDDB4}" destId="{07012627-15FE-4843-A2C5-CCF092973CAB}"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B513C5A-ED06-4B98-A469-7AAC6BDBC2BE}"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0FD37B9B-C2A5-4ACB-91B9-5C5E528262A2}">
      <dgm:prSet/>
      <dgm:spPr/>
      <dgm:t>
        <a:bodyPr/>
        <a:lstStyle/>
        <a:p>
          <a:pPr>
            <a:lnSpc>
              <a:spcPct val="100000"/>
            </a:lnSpc>
          </a:pPr>
          <a:r>
            <a:rPr lang="en-US" dirty="0"/>
            <a:t>The Centers for Medicare &amp; Medicaid Services (CMS) has added inpatient glycemic control to its Hospital Inpatient Quality Reporting (IQR) Program.</a:t>
          </a:r>
        </a:p>
      </dgm:t>
    </dgm:pt>
    <dgm:pt modelId="{B009AE58-8BF2-4D60-876A-6818DC5F99D7}" type="parTrans" cxnId="{CDB0BFE8-8F95-426C-8CDF-D3C377530C72}">
      <dgm:prSet/>
      <dgm:spPr/>
      <dgm:t>
        <a:bodyPr/>
        <a:lstStyle/>
        <a:p>
          <a:endParaRPr lang="en-US"/>
        </a:p>
      </dgm:t>
    </dgm:pt>
    <dgm:pt modelId="{6942BD5C-224E-4E62-B476-B5CCCD4C83BB}" type="sibTrans" cxnId="{CDB0BFE8-8F95-426C-8CDF-D3C377530C72}">
      <dgm:prSet/>
      <dgm:spPr/>
      <dgm:t>
        <a:bodyPr/>
        <a:lstStyle/>
        <a:p>
          <a:endParaRPr lang="en-US"/>
        </a:p>
      </dgm:t>
    </dgm:pt>
    <dgm:pt modelId="{1070D317-7F44-4149-B353-04A532267662}">
      <dgm:prSet/>
      <dgm:spPr/>
      <dgm:t>
        <a:bodyPr/>
        <a:lstStyle/>
        <a:p>
          <a:r>
            <a:rPr lang="en-US"/>
            <a:t>Poor glycemic control — whether from insulin overuse or missed diagnoses — can lead to longer lengths of stay, increased costs and serious patient safety risks. </a:t>
          </a:r>
        </a:p>
      </dgm:t>
    </dgm:pt>
    <dgm:pt modelId="{8C442D42-1E45-41BE-B18D-98BA302F9D6D}" type="parTrans" cxnId="{850D38F2-E76F-47D5-8F29-9B505BBDC672}">
      <dgm:prSet/>
      <dgm:spPr/>
      <dgm:t>
        <a:bodyPr/>
        <a:lstStyle/>
        <a:p>
          <a:endParaRPr lang="en-US"/>
        </a:p>
      </dgm:t>
    </dgm:pt>
    <dgm:pt modelId="{FB2C5AC7-6666-4F8D-BBA4-CB0AFAB12915}" type="sibTrans" cxnId="{850D38F2-E76F-47D5-8F29-9B505BBDC672}">
      <dgm:prSet/>
      <dgm:spPr/>
      <dgm:t>
        <a:bodyPr/>
        <a:lstStyle/>
        <a:p>
          <a:endParaRPr lang="en-US"/>
        </a:p>
      </dgm:t>
    </dgm:pt>
    <dgm:pt modelId="{BDA53FA3-DE9F-4F07-A5D5-65600F391637}">
      <dgm:prSet/>
      <dgm:spPr/>
      <dgm:t>
        <a:bodyPr/>
        <a:lstStyle/>
        <a:p>
          <a:pPr>
            <a:lnSpc>
              <a:spcPct val="100000"/>
            </a:lnSpc>
          </a:pPr>
          <a:r>
            <a:rPr lang="en-US" dirty="0"/>
            <a:t>If they fail to meet these requirements, hospitals can face financial penalties. </a:t>
          </a:r>
        </a:p>
      </dgm:t>
    </dgm:pt>
    <dgm:pt modelId="{847E98C6-A631-4825-86A2-B18C9045357B}" type="parTrans" cxnId="{06A36E54-CE96-4A5A-AD62-C365DE536B50}">
      <dgm:prSet/>
      <dgm:spPr/>
      <dgm:t>
        <a:bodyPr/>
        <a:lstStyle/>
        <a:p>
          <a:endParaRPr lang="en-US"/>
        </a:p>
      </dgm:t>
    </dgm:pt>
    <dgm:pt modelId="{3CC64FEF-7B01-43B2-A228-66F3FD22C867}" type="sibTrans" cxnId="{06A36E54-CE96-4A5A-AD62-C365DE536B50}">
      <dgm:prSet/>
      <dgm:spPr/>
      <dgm:t>
        <a:bodyPr/>
        <a:lstStyle/>
        <a:p>
          <a:endParaRPr lang="en-US"/>
        </a:p>
      </dgm:t>
    </dgm:pt>
    <dgm:pt modelId="{0AD92108-CD68-437A-ADF1-8DA8BA004544}" type="pres">
      <dgm:prSet presAssocID="{0B513C5A-ED06-4B98-A469-7AAC6BDBC2BE}" presName="vert0" presStyleCnt="0">
        <dgm:presLayoutVars>
          <dgm:dir/>
          <dgm:animOne val="branch"/>
          <dgm:animLvl val="lvl"/>
        </dgm:presLayoutVars>
      </dgm:prSet>
      <dgm:spPr/>
    </dgm:pt>
    <dgm:pt modelId="{6DA68FE7-0832-49D9-B123-902530D48236}" type="pres">
      <dgm:prSet presAssocID="{0FD37B9B-C2A5-4ACB-91B9-5C5E528262A2}" presName="thickLine" presStyleLbl="alignNode1" presStyleIdx="0" presStyleCnt="3"/>
      <dgm:spPr/>
    </dgm:pt>
    <dgm:pt modelId="{F3CC71CE-4C59-4420-84C7-BE5070A4EBAA}" type="pres">
      <dgm:prSet presAssocID="{0FD37B9B-C2A5-4ACB-91B9-5C5E528262A2}" presName="horz1" presStyleCnt="0"/>
      <dgm:spPr/>
    </dgm:pt>
    <dgm:pt modelId="{53BE93FE-1DE5-41E9-AAD1-34EB33E2A399}" type="pres">
      <dgm:prSet presAssocID="{0FD37B9B-C2A5-4ACB-91B9-5C5E528262A2}" presName="tx1" presStyleLbl="revTx" presStyleIdx="0" presStyleCnt="3"/>
      <dgm:spPr/>
    </dgm:pt>
    <dgm:pt modelId="{6527DA0C-5299-447C-BBB7-B7BC09078365}" type="pres">
      <dgm:prSet presAssocID="{0FD37B9B-C2A5-4ACB-91B9-5C5E528262A2}" presName="vert1" presStyleCnt="0"/>
      <dgm:spPr/>
    </dgm:pt>
    <dgm:pt modelId="{5245ADFF-20C5-48E2-84DE-E72A1211F73D}" type="pres">
      <dgm:prSet presAssocID="{1070D317-7F44-4149-B353-04A532267662}" presName="thickLine" presStyleLbl="alignNode1" presStyleIdx="1" presStyleCnt="3"/>
      <dgm:spPr/>
    </dgm:pt>
    <dgm:pt modelId="{8669B948-533D-4C6B-9503-26F011C29D41}" type="pres">
      <dgm:prSet presAssocID="{1070D317-7F44-4149-B353-04A532267662}" presName="horz1" presStyleCnt="0"/>
      <dgm:spPr/>
    </dgm:pt>
    <dgm:pt modelId="{0E2BB959-000A-4A04-BFB1-CC2F2A9A0C67}" type="pres">
      <dgm:prSet presAssocID="{1070D317-7F44-4149-B353-04A532267662}" presName="tx1" presStyleLbl="revTx" presStyleIdx="1" presStyleCnt="3"/>
      <dgm:spPr/>
    </dgm:pt>
    <dgm:pt modelId="{8270C0A5-D727-409F-872E-5FD830E378AC}" type="pres">
      <dgm:prSet presAssocID="{1070D317-7F44-4149-B353-04A532267662}" presName="vert1" presStyleCnt="0"/>
      <dgm:spPr/>
    </dgm:pt>
    <dgm:pt modelId="{5EA4D459-7A82-448F-AFA8-67A079E566BF}" type="pres">
      <dgm:prSet presAssocID="{BDA53FA3-DE9F-4F07-A5D5-65600F391637}" presName="thickLine" presStyleLbl="alignNode1" presStyleIdx="2" presStyleCnt="3"/>
      <dgm:spPr/>
    </dgm:pt>
    <dgm:pt modelId="{76581CA5-41EC-4BA4-9871-97CE3CA52EDF}" type="pres">
      <dgm:prSet presAssocID="{BDA53FA3-DE9F-4F07-A5D5-65600F391637}" presName="horz1" presStyleCnt="0"/>
      <dgm:spPr/>
    </dgm:pt>
    <dgm:pt modelId="{B3BD67C1-8BA2-4893-B2CE-BA0EF825AFC4}" type="pres">
      <dgm:prSet presAssocID="{BDA53FA3-DE9F-4F07-A5D5-65600F391637}" presName="tx1" presStyleLbl="revTx" presStyleIdx="2" presStyleCnt="3"/>
      <dgm:spPr/>
    </dgm:pt>
    <dgm:pt modelId="{3003A273-33BF-414A-91EC-2BCC3991904F}" type="pres">
      <dgm:prSet presAssocID="{BDA53FA3-DE9F-4F07-A5D5-65600F391637}" presName="vert1" presStyleCnt="0"/>
      <dgm:spPr/>
    </dgm:pt>
  </dgm:ptLst>
  <dgm:cxnLst>
    <dgm:cxn modelId="{73C63F07-1255-468C-97EC-B9E30851661A}" type="presOf" srcId="{BDA53FA3-DE9F-4F07-A5D5-65600F391637}" destId="{B3BD67C1-8BA2-4893-B2CE-BA0EF825AFC4}" srcOrd="0" destOrd="0" presId="urn:microsoft.com/office/officeart/2008/layout/LinedList"/>
    <dgm:cxn modelId="{14C82750-2046-42B1-8D03-9E48D3F1EE32}" type="presOf" srcId="{1070D317-7F44-4149-B353-04A532267662}" destId="{0E2BB959-000A-4A04-BFB1-CC2F2A9A0C67}" srcOrd="0" destOrd="0" presId="urn:microsoft.com/office/officeart/2008/layout/LinedList"/>
    <dgm:cxn modelId="{06A36E54-CE96-4A5A-AD62-C365DE536B50}" srcId="{0B513C5A-ED06-4B98-A469-7AAC6BDBC2BE}" destId="{BDA53FA3-DE9F-4F07-A5D5-65600F391637}" srcOrd="2" destOrd="0" parTransId="{847E98C6-A631-4825-86A2-B18C9045357B}" sibTransId="{3CC64FEF-7B01-43B2-A228-66F3FD22C867}"/>
    <dgm:cxn modelId="{2D8EC456-3571-4C53-9D0E-D9CA41645085}" type="presOf" srcId="{0FD37B9B-C2A5-4ACB-91B9-5C5E528262A2}" destId="{53BE93FE-1DE5-41E9-AAD1-34EB33E2A399}" srcOrd="0" destOrd="0" presId="urn:microsoft.com/office/officeart/2008/layout/LinedList"/>
    <dgm:cxn modelId="{F338369C-F6F6-4DB9-A25D-8CA00103B46B}" type="presOf" srcId="{0B513C5A-ED06-4B98-A469-7AAC6BDBC2BE}" destId="{0AD92108-CD68-437A-ADF1-8DA8BA004544}" srcOrd="0" destOrd="0" presId="urn:microsoft.com/office/officeart/2008/layout/LinedList"/>
    <dgm:cxn modelId="{CDB0BFE8-8F95-426C-8CDF-D3C377530C72}" srcId="{0B513C5A-ED06-4B98-A469-7AAC6BDBC2BE}" destId="{0FD37B9B-C2A5-4ACB-91B9-5C5E528262A2}" srcOrd="0" destOrd="0" parTransId="{B009AE58-8BF2-4D60-876A-6818DC5F99D7}" sibTransId="{6942BD5C-224E-4E62-B476-B5CCCD4C83BB}"/>
    <dgm:cxn modelId="{850D38F2-E76F-47D5-8F29-9B505BBDC672}" srcId="{0B513C5A-ED06-4B98-A469-7AAC6BDBC2BE}" destId="{1070D317-7F44-4149-B353-04A532267662}" srcOrd="1" destOrd="0" parTransId="{8C442D42-1E45-41BE-B18D-98BA302F9D6D}" sibTransId="{FB2C5AC7-6666-4F8D-BBA4-CB0AFAB12915}"/>
    <dgm:cxn modelId="{D95B53C6-EEBB-47A2-995D-C00CF7548219}" type="presParOf" srcId="{0AD92108-CD68-437A-ADF1-8DA8BA004544}" destId="{6DA68FE7-0832-49D9-B123-902530D48236}" srcOrd="0" destOrd="0" presId="urn:microsoft.com/office/officeart/2008/layout/LinedList"/>
    <dgm:cxn modelId="{7E430947-24D2-40D7-B9FD-09476B7A98B4}" type="presParOf" srcId="{0AD92108-CD68-437A-ADF1-8DA8BA004544}" destId="{F3CC71CE-4C59-4420-84C7-BE5070A4EBAA}" srcOrd="1" destOrd="0" presId="urn:microsoft.com/office/officeart/2008/layout/LinedList"/>
    <dgm:cxn modelId="{2BBF1192-2573-4542-8B7D-F2CE225C8384}" type="presParOf" srcId="{F3CC71CE-4C59-4420-84C7-BE5070A4EBAA}" destId="{53BE93FE-1DE5-41E9-AAD1-34EB33E2A399}" srcOrd="0" destOrd="0" presId="urn:microsoft.com/office/officeart/2008/layout/LinedList"/>
    <dgm:cxn modelId="{00624003-596B-4DC6-841F-42443C1E190C}" type="presParOf" srcId="{F3CC71CE-4C59-4420-84C7-BE5070A4EBAA}" destId="{6527DA0C-5299-447C-BBB7-B7BC09078365}" srcOrd="1" destOrd="0" presId="urn:microsoft.com/office/officeart/2008/layout/LinedList"/>
    <dgm:cxn modelId="{101E8B91-60FC-450D-871C-8FB729EA9020}" type="presParOf" srcId="{0AD92108-CD68-437A-ADF1-8DA8BA004544}" destId="{5245ADFF-20C5-48E2-84DE-E72A1211F73D}" srcOrd="2" destOrd="0" presId="urn:microsoft.com/office/officeart/2008/layout/LinedList"/>
    <dgm:cxn modelId="{114F48A9-9F80-43A9-90C2-22E44CFDB6A9}" type="presParOf" srcId="{0AD92108-CD68-437A-ADF1-8DA8BA004544}" destId="{8669B948-533D-4C6B-9503-26F011C29D41}" srcOrd="3" destOrd="0" presId="urn:microsoft.com/office/officeart/2008/layout/LinedList"/>
    <dgm:cxn modelId="{C837C7F9-F752-4D4D-83C5-D879C9B176AC}" type="presParOf" srcId="{8669B948-533D-4C6B-9503-26F011C29D41}" destId="{0E2BB959-000A-4A04-BFB1-CC2F2A9A0C67}" srcOrd="0" destOrd="0" presId="urn:microsoft.com/office/officeart/2008/layout/LinedList"/>
    <dgm:cxn modelId="{D1635848-357A-47F9-8490-05477E33A131}" type="presParOf" srcId="{8669B948-533D-4C6B-9503-26F011C29D41}" destId="{8270C0A5-D727-409F-872E-5FD830E378AC}" srcOrd="1" destOrd="0" presId="urn:microsoft.com/office/officeart/2008/layout/LinedList"/>
    <dgm:cxn modelId="{D432E0A1-91D2-4C8E-B95B-A75DDBEA9F5F}" type="presParOf" srcId="{0AD92108-CD68-437A-ADF1-8DA8BA004544}" destId="{5EA4D459-7A82-448F-AFA8-67A079E566BF}" srcOrd="4" destOrd="0" presId="urn:microsoft.com/office/officeart/2008/layout/LinedList"/>
    <dgm:cxn modelId="{96C206FD-A1EF-4C36-98A0-4A599C630302}" type="presParOf" srcId="{0AD92108-CD68-437A-ADF1-8DA8BA004544}" destId="{76581CA5-41EC-4BA4-9871-97CE3CA52EDF}" srcOrd="5" destOrd="0" presId="urn:microsoft.com/office/officeart/2008/layout/LinedList"/>
    <dgm:cxn modelId="{F8F7C182-A2B0-4D12-B61E-C30298983E80}" type="presParOf" srcId="{76581CA5-41EC-4BA4-9871-97CE3CA52EDF}" destId="{B3BD67C1-8BA2-4893-B2CE-BA0EF825AFC4}" srcOrd="0" destOrd="0" presId="urn:microsoft.com/office/officeart/2008/layout/LinedList"/>
    <dgm:cxn modelId="{4930384A-0B6B-41A8-8F1B-332333C1E5A6}" type="presParOf" srcId="{76581CA5-41EC-4BA4-9871-97CE3CA52EDF}" destId="{3003A273-33BF-414A-91EC-2BCC3991904F}"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B5B7744-917A-4FD6-AA16-3CB0263912D1}" type="doc">
      <dgm:prSet loTypeId="urn:microsoft.com/office/officeart/2005/8/layout/hList7#1" loCatId="relationship" qsTypeId="urn:microsoft.com/office/officeart/2005/8/quickstyle/simple1" qsCatId="simple" csTypeId="urn:microsoft.com/office/officeart/2005/8/colors/accent0_1" csCatId="mainScheme" phldr="1"/>
      <dgm:spPr/>
    </dgm:pt>
    <dgm:pt modelId="{714289C4-44BF-4423-B73A-D36C7D29CD8B}">
      <dgm:prSet phldrT="[Text]" custT="1"/>
      <dgm:spPr/>
      <dgm:t>
        <a:bodyPr/>
        <a:lstStyle/>
        <a:p>
          <a:r>
            <a:rPr lang="en-US" sz="2400" b="1" u="sng" dirty="0"/>
            <a:t>No Diabetes</a:t>
          </a:r>
        </a:p>
        <a:p>
          <a:r>
            <a:rPr lang="en-US" sz="2400" b="1" dirty="0"/>
            <a:t>FBG &lt;100</a:t>
          </a:r>
        </a:p>
        <a:p>
          <a:r>
            <a:rPr lang="en-US" sz="2400" b="1" dirty="0"/>
            <a:t>Random &lt;140</a:t>
          </a:r>
        </a:p>
        <a:p>
          <a:r>
            <a:rPr lang="en-US" sz="2400" b="1" dirty="0"/>
            <a:t>A1c &lt;5.7%</a:t>
          </a:r>
        </a:p>
      </dgm:t>
    </dgm:pt>
    <dgm:pt modelId="{5AA015D8-B11C-4C72-B385-36C1E774D1A2}" type="parTrans" cxnId="{2E994245-FA34-4D67-9E2B-743453B3ABA0}">
      <dgm:prSet/>
      <dgm:spPr/>
      <dgm:t>
        <a:bodyPr/>
        <a:lstStyle/>
        <a:p>
          <a:endParaRPr lang="en-US"/>
        </a:p>
      </dgm:t>
    </dgm:pt>
    <dgm:pt modelId="{883B5228-B675-48FD-ADE3-882F219A32FD}" type="sibTrans" cxnId="{2E994245-FA34-4D67-9E2B-743453B3ABA0}">
      <dgm:prSet/>
      <dgm:spPr/>
      <dgm:t>
        <a:bodyPr/>
        <a:lstStyle/>
        <a:p>
          <a:endParaRPr lang="en-US"/>
        </a:p>
      </dgm:t>
    </dgm:pt>
    <dgm:pt modelId="{DAFD5B8F-7307-420F-8AA9-469750D54466}">
      <dgm:prSet phldrT="[Text]" custT="1"/>
      <dgm:spPr/>
      <dgm:t>
        <a:bodyPr/>
        <a:lstStyle/>
        <a:p>
          <a:r>
            <a:rPr lang="en-US" sz="2000" b="1" u="sng"/>
            <a:t>Prediabetes</a:t>
          </a:r>
        </a:p>
        <a:p>
          <a:r>
            <a:rPr lang="en-US" sz="2000" b="1"/>
            <a:t>FBG 100-125</a:t>
          </a:r>
        </a:p>
        <a:p>
          <a:r>
            <a:rPr lang="en-US" sz="2000" b="1"/>
            <a:t>Random 140 - 199</a:t>
          </a:r>
        </a:p>
        <a:p>
          <a:r>
            <a:rPr lang="en-US" sz="2000" b="1"/>
            <a:t>A1c ~ 5.7- 6.4% </a:t>
          </a:r>
        </a:p>
        <a:p>
          <a:r>
            <a:rPr lang="en-US" sz="2000" b="1"/>
            <a:t>50% working pancreas</a:t>
          </a:r>
          <a:endParaRPr lang="en-US" sz="2000" b="1" dirty="0"/>
        </a:p>
      </dgm:t>
    </dgm:pt>
    <dgm:pt modelId="{63002CCC-C05A-4123-9188-6CE2F4212990}" type="parTrans" cxnId="{818E502A-FE27-4D49-AAD0-FDEFDFC89433}">
      <dgm:prSet/>
      <dgm:spPr/>
      <dgm:t>
        <a:bodyPr/>
        <a:lstStyle/>
        <a:p>
          <a:endParaRPr lang="en-US"/>
        </a:p>
      </dgm:t>
    </dgm:pt>
    <dgm:pt modelId="{BDA7D873-F110-416A-8950-D7A412F1A1A1}" type="sibTrans" cxnId="{818E502A-FE27-4D49-AAD0-FDEFDFC89433}">
      <dgm:prSet/>
      <dgm:spPr/>
      <dgm:t>
        <a:bodyPr/>
        <a:lstStyle/>
        <a:p>
          <a:endParaRPr lang="en-US"/>
        </a:p>
      </dgm:t>
    </dgm:pt>
    <dgm:pt modelId="{53A7C8F1-6573-416B-BAD0-E203C790D54C}">
      <dgm:prSet phldrT="[Text]" custT="1"/>
      <dgm:spPr/>
      <dgm:t>
        <a:bodyPr/>
        <a:lstStyle/>
        <a:p>
          <a:r>
            <a:rPr lang="en-US" sz="2400" b="1" u="sng">
              <a:latin typeface="+mn-lt"/>
            </a:rPr>
            <a:t>D</a:t>
          </a:r>
          <a:r>
            <a:rPr kumimoji="0" lang="en-US" sz="2400" b="1" i="0" u="sng" strike="noStrike" cap="none" spc="0" normalizeH="0" baseline="0" noProof="0">
              <a:ln/>
              <a:effectLst/>
              <a:uLnTx/>
              <a:uFillTx/>
              <a:latin typeface="+mn-lt"/>
              <a:ea typeface="+mn-ea"/>
              <a:cs typeface="+mn-cs"/>
            </a:rPr>
            <a:t>iabetes</a:t>
          </a:r>
        </a:p>
        <a:p>
          <a:pPr rtl="0"/>
          <a:r>
            <a:rPr kumimoji="0" lang="en-US" sz="2400" b="1" i="0" u="none" strike="noStrike" cap="none" spc="0" normalizeH="0" baseline="0" noProof="0">
              <a:ln/>
              <a:effectLst/>
              <a:uLnTx/>
              <a:uFillTx/>
              <a:latin typeface="+mn-lt"/>
            </a:rPr>
            <a:t>FBG 126 +</a:t>
          </a:r>
        </a:p>
        <a:p>
          <a:pPr rtl="0"/>
          <a:r>
            <a:rPr kumimoji="0" lang="en-US" sz="2400" b="1" i="0" u="none" strike="noStrike" cap="none" spc="0" normalizeH="0" baseline="0" noProof="0">
              <a:ln/>
              <a:effectLst/>
              <a:uLnTx/>
              <a:uFillTx/>
              <a:latin typeface="+mn-lt"/>
            </a:rPr>
            <a:t>Random 200</a:t>
          </a:r>
          <a:r>
            <a:rPr kumimoji="0" lang="en-US" sz="2400" b="1" i="0" u="none" strike="noStrike" cap="none" spc="0" normalizeH="0" noProof="0">
              <a:ln/>
              <a:effectLst/>
              <a:uLnTx/>
              <a:uFillTx/>
              <a:latin typeface="+mn-lt"/>
            </a:rPr>
            <a:t> +</a:t>
          </a:r>
          <a:endParaRPr kumimoji="0" lang="en-US" sz="2400" b="1" i="0" u="none" strike="noStrike" cap="none" spc="0" normalizeH="0" baseline="0" noProof="0">
            <a:ln/>
            <a:effectLst/>
            <a:uLnTx/>
            <a:uFillTx/>
            <a:latin typeface="+mn-lt"/>
          </a:endParaRPr>
        </a:p>
        <a:p>
          <a:r>
            <a:rPr kumimoji="0" lang="en-US" sz="2400" b="1" i="0" u="none" strike="noStrike" cap="none" spc="0" normalizeH="0" baseline="0" noProof="0">
              <a:ln/>
              <a:effectLst/>
              <a:uLnTx/>
              <a:uFillTx/>
              <a:latin typeface="+mn-lt"/>
            </a:rPr>
            <a:t>A1c</a:t>
          </a:r>
          <a:r>
            <a:rPr kumimoji="0" lang="en-US" sz="2400" b="1" i="0" u="none" strike="noStrike" cap="none" spc="0" normalizeH="0" noProof="0">
              <a:ln/>
              <a:effectLst/>
              <a:uLnTx/>
              <a:uFillTx/>
              <a:latin typeface="+mn-lt"/>
            </a:rPr>
            <a:t> </a:t>
          </a:r>
          <a:r>
            <a:rPr kumimoji="0" lang="en-US" sz="2400" b="1" i="0" u="none" strike="noStrike" cap="none" spc="0" normalizeH="0" baseline="0" noProof="0">
              <a:ln/>
              <a:effectLst/>
              <a:uLnTx/>
              <a:uFillTx/>
              <a:latin typeface="+mn-lt"/>
            </a:rPr>
            <a:t>6.5% or +   </a:t>
          </a:r>
        </a:p>
        <a:p>
          <a:pPr rtl="0"/>
          <a:r>
            <a:rPr lang="en-US" sz="2400" b="1"/>
            <a:t>20% working pancreas</a:t>
          </a:r>
          <a:endParaRPr lang="en-US" sz="2400" b="1" dirty="0"/>
        </a:p>
      </dgm:t>
    </dgm:pt>
    <dgm:pt modelId="{D9354FAC-CB2C-4D5E-AC16-2B482560F86D}" type="parTrans" cxnId="{9F26229F-1FC4-476A-A7FD-B16E1578B86D}">
      <dgm:prSet/>
      <dgm:spPr/>
      <dgm:t>
        <a:bodyPr/>
        <a:lstStyle/>
        <a:p>
          <a:endParaRPr lang="en-US"/>
        </a:p>
      </dgm:t>
    </dgm:pt>
    <dgm:pt modelId="{886A07C9-7549-4FDD-82D5-820D0D3FDA16}" type="sibTrans" cxnId="{9F26229F-1FC4-476A-A7FD-B16E1578B86D}">
      <dgm:prSet/>
      <dgm:spPr/>
      <dgm:t>
        <a:bodyPr/>
        <a:lstStyle/>
        <a:p>
          <a:endParaRPr lang="en-US"/>
        </a:p>
      </dgm:t>
    </dgm:pt>
    <dgm:pt modelId="{21B2BCE8-470C-4505-93DC-36DDE14B2DFF}" type="pres">
      <dgm:prSet presAssocID="{5B5B7744-917A-4FD6-AA16-3CB0263912D1}" presName="Name0" presStyleCnt="0">
        <dgm:presLayoutVars>
          <dgm:dir/>
          <dgm:resizeHandles val="exact"/>
        </dgm:presLayoutVars>
      </dgm:prSet>
      <dgm:spPr/>
    </dgm:pt>
    <dgm:pt modelId="{D737B785-468C-4A0C-9BAF-B33CE9B38ADA}" type="pres">
      <dgm:prSet presAssocID="{5B5B7744-917A-4FD6-AA16-3CB0263912D1}" presName="fgShape" presStyleLbl="fgShp" presStyleIdx="0" presStyleCnt="1" custLinFactNeighborX="103" custLinFactNeighborY="21462"/>
      <dgm:spPr/>
    </dgm:pt>
    <dgm:pt modelId="{E3446D0B-132A-4581-B805-7D509ABBE1A9}" type="pres">
      <dgm:prSet presAssocID="{5B5B7744-917A-4FD6-AA16-3CB0263912D1}" presName="linComp" presStyleCnt="0"/>
      <dgm:spPr/>
    </dgm:pt>
    <dgm:pt modelId="{F0280A93-2598-4B79-BCF2-5A74016DDAA6}" type="pres">
      <dgm:prSet presAssocID="{714289C4-44BF-4423-B73A-D36C7D29CD8B}" presName="compNode" presStyleCnt="0"/>
      <dgm:spPr/>
    </dgm:pt>
    <dgm:pt modelId="{3325B67F-1C1F-4C7F-87F7-63A9F5F04916}" type="pres">
      <dgm:prSet presAssocID="{714289C4-44BF-4423-B73A-D36C7D29CD8B}" presName="bkgdShape" presStyleLbl="node1" presStyleIdx="0" presStyleCnt="3" custLinFactNeighborX="-64"/>
      <dgm:spPr/>
    </dgm:pt>
    <dgm:pt modelId="{5A6B1BA2-8CEC-4075-979B-58B751678363}" type="pres">
      <dgm:prSet presAssocID="{714289C4-44BF-4423-B73A-D36C7D29CD8B}" presName="nodeTx" presStyleLbl="node1" presStyleIdx="0" presStyleCnt="3">
        <dgm:presLayoutVars>
          <dgm:bulletEnabled val="1"/>
        </dgm:presLayoutVars>
      </dgm:prSet>
      <dgm:spPr/>
    </dgm:pt>
    <dgm:pt modelId="{E679BF5D-7D68-48F1-9595-1ED90F266B6A}" type="pres">
      <dgm:prSet presAssocID="{714289C4-44BF-4423-B73A-D36C7D29CD8B}" presName="invisiNode" presStyleLbl="node1" presStyleIdx="0" presStyleCnt="3"/>
      <dgm:spPr/>
    </dgm:pt>
    <dgm:pt modelId="{1B13010B-D7B8-48A4-9EA8-0FF90A870D10}" type="pres">
      <dgm:prSet presAssocID="{714289C4-44BF-4423-B73A-D36C7D29CD8B}" presName="imagNode" presStyleLbl="fgImgPlace1" presStyleIdx="0" presStyleCnt="3" custScaleX="122489" custScaleY="110658" custLinFactNeighborX="-2643" custLinFactNeighborY="2395"/>
      <dgm:spPr>
        <a:blipFill rotWithShape="0">
          <a:blip xmlns:r="http://schemas.openxmlformats.org/officeDocument/2006/relationships" r:embed="rId1">
            <a:duotone>
              <a:schemeClr val="dk1">
                <a:hueOff val="0"/>
                <a:satOff val="0"/>
                <a:lumOff val="0"/>
                <a:alphaOff val="0"/>
                <a:shade val="20000"/>
                <a:satMod val="200000"/>
              </a:schemeClr>
              <a:schemeClr val="dk1">
                <a:hueOff val="0"/>
                <a:satOff val="0"/>
                <a:lumOff val="0"/>
                <a:alphaOff val="0"/>
                <a:tint val="12000"/>
                <a:satMod val="190000"/>
              </a:schemeClr>
            </a:duotone>
          </a:blip>
          <a:stretch>
            <a:fillRect/>
          </a:stretch>
        </a:blipFill>
      </dgm:spPr>
    </dgm:pt>
    <dgm:pt modelId="{A40BD255-8246-4A86-AC24-6E13AC11D8D0}" type="pres">
      <dgm:prSet presAssocID="{883B5228-B675-48FD-ADE3-882F219A32FD}" presName="sibTrans" presStyleLbl="sibTrans2D1" presStyleIdx="0" presStyleCnt="0"/>
      <dgm:spPr/>
    </dgm:pt>
    <dgm:pt modelId="{B4EC43FF-F280-4D81-B573-0BBE26119323}" type="pres">
      <dgm:prSet presAssocID="{DAFD5B8F-7307-420F-8AA9-469750D54466}" presName="compNode" presStyleCnt="0"/>
      <dgm:spPr/>
    </dgm:pt>
    <dgm:pt modelId="{4C98858D-9DCD-4D61-A6D2-9C95CB504251}" type="pres">
      <dgm:prSet presAssocID="{DAFD5B8F-7307-420F-8AA9-469750D54466}" presName="bkgdShape" presStyleLbl="node1" presStyleIdx="1" presStyleCnt="3" custLinFactNeighborX="-118"/>
      <dgm:spPr/>
    </dgm:pt>
    <dgm:pt modelId="{1DFC81E9-AEE7-4738-A0AB-51EC388659CE}" type="pres">
      <dgm:prSet presAssocID="{DAFD5B8F-7307-420F-8AA9-469750D54466}" presName="nodeTx" presStyleLbl="node1" presStyleIdx="1" presStyleCnt="3">
        <dgm:presLayoutVars>
          <dgm:bulletEnabled val="1"/>
        </dgm:presLayoutVars>
      </dgm:prSet>
      <dgm:spPr/>
    </dgm:pt>
    <dgm:pt modelId="{5642C667-2035-465B-88FA-BD5286D1ED4A}" type="pres">
      <dgm:prSet presAssocID="{DAFD5B8F-7307-420F-8AA9-469750D54466}" presName="invisiNode" presStyleLbl="node1" presStyleIdx="1" presStyleCnt="3"/>
      <dgm:spPr/>
    </dgm:pt>
    <dgm:pt modelId="{3606B1B6-912D-4BB2-940E-606747701328}" type="pres">
      <dgm:prSet presAssocID="{DAFD5B8F-7307-420F-8AA9-469750D54466}" presName="imagNode" presStyleLbl="fgImgPlace1" presStyleIdx="1" presStyleCnt="3" custScaleX="60724" custScaleY="66163" custLinFactNeighborX="2870" custLinFactNeighborY="-5329"/>
      <dgm:spPr>
        <a:blipFill rotWithShape="0">
          <a:blip xmlns:r="http://schemas.openxmlformats.org/officeDocument/2006/relationships" r:embed="rId2">
            <a:duotone>
              <a:schemeClr val="dk1">
                <a:hueOff val="0"/>
                <a:satOff val="0"/>
                <a:lumOff val="0"/>
                <a:alphaOff val="0"/>
                <a:shade val="20000"/>
                <a:satMod val="200000"/>
              </a:schemeClr>
              <a:schemeClr val="dk1">
                <a:hueOff val="0"/>
                <a:satOff val="0"/>
                <a:lumOff val="0"/>
                <a:alphaOff val="0"/>
                <a:tint val="12000"/>
                <a:satMod val="190000"/>
              </a:schemeClr>
            </a:duotone>
          </a:blip>
          <a:stretch>
            <a:fillRect/>
          </a:stretch>
        </a:blipFill>
      </dgm:spPr>
    </dgm:pt>
    <dgm:pt modelId="{6FCB4B09-5AE8-4BCF-9C2E-5DB02F534E9D}" type="pres">
      <dgm:prSet presAssocID="{BDA7D873-F110-416A-8950-D7A412F1A1A1}" presName="sibTrans" presStyleLbl="sibTrans2D1" presStyleIdx="0" presStyleCnt="0"/>
      <dgm:spPr/>
    </dgm:pt>
    <dgm:pt modelId="{552AA70C-A20B-4D1F-9285-6CFC3143FB01}" type="pres">
      <dgm:prSet presAssocID="{53A7C8F1-6573-416B-BAD0-E203C790D54C}" presName="compNode" presStyleCnt="0"/>
      <dgm:spPr/>
    </dgm:pt>
    <dgm:pt modelId="{84406800-1B15-4073-9BE5-7AED3F8CD968}" type="pres">
      <dgm:prSet presAssocID="{53A7C8F1-6573-416B-BAD0-E203C790D54C}" presName="bkgdShape" presStyleLbl="node1" presStyleIdx="2" presStyleCnt="3" custLinFactNeighborX="8192"/>
      <dgm:spPr/>
    </dgm:pt>
    <dgm:pt modelId="{80C2ACF9-BD38-4248-9C5A-D57702DCA3FA}" type="pres">
      <dgm:prSet presAssocID="{53A7C8F1-6573-416B-BAD0-E203C790D54C}" presName="nodeTx" presStyleLbl="node1" presStyleIdx="2" presStyleCnt="3">
        <dgm:presLayoutVars>
          <dgm:bulletEnabled val="1"/>
        </dgm:presLayoutVars>
      </dgm:prSet>
      <dgm:spPr/>
    </dgm:pt>
    <dgm:pt modelId="{A550690B-CD28-43E2-88E8-918DBD12128C}" type="pres">
      <dgm:prSet presAssocID="{53A7C8F1-6573-416B-BAD0-E203C790D54C}" presName="invisiNode" presStyleLbl="node1" presStyleIdx="2" presStyleCnt="3"/>
      <dgm:spPr/>
    </dgm:pt>
    <dgm:pt modelId="{693F3127-73CA-4418-9BEB-76AC94A2C0E0}" type="pres">
      <dgm:prSet presAssocID="{53A7C8F1-6573-416B-BAD0-E203C790D54C}" presName="imagNode" presStyleLbl="fgImgPlace1" presStyleIdx="2" presStyleCnt="3" custScaleX="37897" custScaleY="42985"/>
      <dgm:spPr>
        <a:blipFill rotWithShape="0">
          <a:blip xmlns:r="http://schemas.openxmlformats.org/officeDocument/2006/relationships" r:embed="rId3">
            <a:duotone>
              <a:schemeClr val="dk1">
                <a:hueOff val="0"/>
                <a:satOff val="0"/>
                <a:lumOff val="0"/>
                <a:alphaOff val="0"/>
                <a:shade val="20000"/>
                <a:satMod val="200000"/>
              </a:schemeClr>
              <a:schemeClr val="dk1">
                <a:hueOff val="0"/>
                <a:satOff val="0"/>
                <a:lumOff val="0"/>
                <a:alphaOff val="0"/>
                <a:tint val="12000"/>
                <a:satMod val="190000"/>
              </a:schemeClr>
            </a:duotone>
          </a:blip>
          <a:stretch>
            <a:fillRect/>
          </a:stretch>
        </a:blipFill>
      </dgm:spPr>
    </dgm:pt>
  </dgm:ptLst>
  <dgm:cxnLst>
    <dgm:cxn modelId="{60082310-7D50-42EA-AE76-3320D17664AA}" type="presOf" srcId="{883B5228-B675-48FD-ADE3-882F219A32FD}" destId="{A40BD255-8246-4A86-AC24-6E13AC11D8D0}" srcOrd="0" destOrd="0" presId="urn:microsoft.com/office/officeart/2005/8/layout/hList7#1"/>
    <dgm:cxn modelId="{FED94C18-E9F7-452B-8EA2-1617DC8FF2D4}" type="presOf" srcId="{714289C4-44BF-4423-B73A-D36C7D29CD8B}" destId="{5A6B1BA2-8CEC-4075-979B-58B751678363}" srcOrd="1" destOrd="0" presId="urn:microsoft.com/office/officeart/2005/8/layout/hList7#1"/>
    <dgm:cxn modelId="{5C3D6A1E-5185-4FCC-B8C9-6EC8FD9380A6}" type="presOf" srcId="{DAFD5B8F-7307-420F-8AA9-469750D54466}" destId="{4C98858D-9DCD-4D61-A6D2-9C95CB504251}" srcOrd="0" destOrd="0" presId="urn:microsoft.com/office/officeart/2005/8/layout/hList7#1"/>
    <dgm:cxn modelId="{818E502A-FE27-4D49-AAD0-FDEFDFC89433}" srcId="{5B5B7744-917A-4FD6-AA16-3CB0263912D1}" destId="{DAFD5B8F-7307-420F-8AA9-469750D54466}" srcOrd="1" destOrd="0" parTransId="{63002CCC-C05A-4123-9188-6CE2F4212990}" sibTransId="{BDA7D873-F110-416A-8950-D7A412F1A1A1}"/>
    <dgm:cxn modelId="{2E994245-FA34-4D67-9E2B-743453B3ABA0}" srcId="{5B5B7744-917A-4FD6-AA16-3CB0263912D1}" destId="{714289C4-44BF-4423-B73A-D36C7D29CD8B}" srcOrd="0" destOrd="0" parTransId="{5AA015D8-B11C-4C72-B385-36C1E774D1A2}" sibTransId="{883B5228-B675-48FD-ADE3-882F219A32FD}"/>
    <dgm:cxn modelId="{861AA865-09B1-4AF9-A06A-A4682CB7458D}" type="presOf" srcId="{5B5B7744-917A-4FD6-AA16-3CB0263912D1}" destId="{21B2BCE8-470C-4505-93DC-36DDE14B2DFF}" srcOrd="0" destOrd="0" presId="urn:microsoft.com/office/officeart/2005/8/layout/hList7#1"/>
    <dgm:cxn modelId="{B3EC2D79-F4A8-465F-A292-7F35E7D2F5A1}" type="presOf" srcId="{BDA7D873-F110-416A-8950-D7A412F1A1A1}" destId="{6FCB4B09-5AE8-4BCF-9C2E-5DB02F534E9D}" srcOrd="0" destOrd="0" presId="urn:microsoft.com/office/officeart/2005/8/layout/hList7#1"/>
    <dgm:cxn modelId="{5A3BD287-CADD-4CFC-B48E-9A23995430DF}" type="presOf" srcId="{DAFD5B8F-7307-420F-8AA9-469750D54466}" destId="{1DFC81E9-AEE7-4738-A0AB-51EC388659CE}" srcOrd="1" destOrd="0" presId="urn:microsoft.com/office/officeart/2005/8/layout/hList7#1"/>
    <dgm:cxn modelId="{9F26229F-1FC4-476A-A7FD-B16E1578B86D}" srcId="{5B5B7744-917A-4FD6-AA16-3CB0263912D1}" destId="{53A7C8F1-6573-416B-BAD0-E203C790D54C}" srcOrd="2" destOrd="0" parTransId="{D9354FAC-CB2C-4D5E-AC16-2B482560F86D}" sibTransId="{886A07C9-7549-4FDD-82D5-820D0D3FDA16}"/>
    <dgm:cxn modelId="{6DE947AD-0FF5-4BDC-B39C-89B3B8C1FF27}" type="presOf" srcId="{53A7C8F1-6573-416B-BAD0-E203C790D54C}" destId="{80C2ACF9-BD38-4248-9C5A-D57702DCA3FA}" srcOrd="1" destOrd="0" presId="urn:microsoft.com/office/officeart/2005/8/layout/hList7#1"/>
    <dgm:cxn modelId="{8AD588E5-0CCB-4C3B-8FC5-CA888E5F5251}" type="presOf" srcId="{53A7C8F1-6573-416B-BAD0-E203C790D54C}" destId="{84406800-1B15-4073-9BE5-7AED3F8CD968}" srcOrd="0" destOrd="0" presId="urn:microsoft.com/office/officeart/2005/8/layout/hList7#1"/>
    <dgm:cxn modelId="{D9DCE1F7-3175-4375-BE6D-8544E0419F1F}" type="presOf" srcId="{714289C4-44BF-4423-B73A-D36C7D29CD8B}" destId="{3325B67F-1C1F-4C7F-87F7-63A9F5F04916}" srcOrd="0" destOrd="0" presId="urn:microsoft.com/office/officeart/2005/8/layout/hList7#1"/>
    <dgm:cxn modelId="{5A48667A-699A-4A2D-8F67-8B38508A16C4}" type="presParOf" srcId="{21B2BCE8-470C-4505-93DC-36DDE14B2DFF}" destId="{D737B785-468C-4A0C-9BAF-B33CE9B38ADA}" srcOrd="0" destOrd="0" presId="urn:microsoft.com/office/officeart/2005/8/layout/hList7#1"/>
    <dgm:cxn modelId="{A53482CD-0077-43B5-B0F3-B683895B6878}" type="presParOf" srcId="{21B2BCE8-470C-4505-93DC-36DDE14B2DFF}" destId="{E3446D0B-132A-4581-B805-7D509ABBE1A9}" srcOrd="1" destOrd="0" presId="urn:microsoft.com/office/officeart/2005/8/layout/hList7#1"/>
    <dgm:cxn modelId="{581A1770-CCB1-4FA7-9296-BF099AD1ED9A}" type="presParOf" srcId="{E3446D0B-132A-4581-B805-7D509ABBE1A9}" destId="{F0280A93-2598-4B79-BCF2-5A74016DDAA6}" srcOrd="0" destOrd="0" presId="urn:microsoft.com/office/officeart/2005/8/layout/hList7#1"/>
    <dgm:cxn modelId="{F45E6B80-FF8B-4F28-8A6A-1178140B1C7D}" type="presParOf" srcId="{F0280A93-2598-4B79-BCF2-5A74016DDAA6}" destId="{3325B67F-1C1F-4C7F-87F7-63A9F5F04916}" srcOrd="0" destOrd="0" presId="urn:microsoft.com/office/officeart/2005/8/layout/hList7#1"/>
    <dgm:cxn modelId="{15FBD542-6372-47B7-AFC6-FB90AA56B4E3}" type="presParOf" srcId="{F0280A93-2598-4B79-BCF2-5A74016DDAA6}" destId="{5A6B1BA2-8CEC-4075-979B-58B751678363}" srcOrd="1" destOrd="0" presId="urn:microsoft.com/office/officeart/2005/8/layout/hList7#1"/>
    <dgm:cxn modelId="{F273985E-B5D9-4F0B-AD13-C88DDB787220}" type="presParOf" srcId="{F0280A93-2598-4B79-BCF2-5A74016DDAA6}" destId="{E679BF5D-7D68-48F1-9595-1ED90F266B6A}" srcOrd="2" destOrd="0" presId="urn:microsoft.com/office/officeart/2005/8/layout/hList7#1"/>
    <dgm:cxn modelId="{E767CE43-347A-4245-B19D-471F640D27A9}" type="presParOf" srcId="{F0280A93-2598-4B79-BCF2-5A74016DDAA6}" destId="{1B13010B-D7B8-48A4-9EA8-0FF90A870D10}" srcOrd="3" destOrd="0" presId="urn:microsoft.com/office/officeart/2005/8/layout/hList7#1"/>
    <dgm:cxn modelId="{F491C22D-CEDC-47B2-BC66-8EA09DBEE9A8}" type="presParOf" srcId="{E3446D0B-132A-4581-B805-7D509ABBE1A9}" destId="{A40BD255-8246-4A86-AC24-6E13AC11D8D0}" srcOrd="1" destOrd="0" presId="urn:microsoft.com/office/officeart/2005/8/layout/hList7#1"/>
    <dgm:cxn modelId="{9657A1AB-36C2-4623-9A76-C717888FBFAA}" type="presParOf" srcId="{E3446D0B-132A-4581-B805-7D509ABBE1A9}" destId="{B4EC43FF-F280-4D81-B573-0BBE26119323}" srcOrd="2" destOrd="0" presId="urn:microsoft.com/office/officeart/2005/8/layout/hList7#1"/>
    <dgm:cxn modelId="{B65DB711-7251-4663-912E-8AEFB6DDDD39}" type="presParOf" srcId="{B4EC43FF-F280-4D81-B573-0BBE26119323}" destId="{4C98858D-9DCD-4D61-A6D2-9C95CB504251}" srcOrd="0" destOrd="0" presId="urn:microsoft.com/office/officeart/2005/8/layout/hList7#1"/>
    <dgm:cxn modelId="{05C0F054-2692-4C9C-A265-50AAC2268753}" type="presParOf" srcId="{B4EC43FF-F280-4D81-B573-0BBE26119323}" destId="{1DFC81E9-AEE7-4738-A0AB-51EC388659CE}" srcOrd="1" destOrd="0" presId="urn:microsoft.com/office/officeart/2005/8/layout/hList7#1"/>
    <dgm:cxn modelId="{98E9C98E-D644-4A2A-B697-701677489A1D}" type="presParOf" srcId="{B4EC43FF-F280-4D81-B573-0BBE26119323}" destId="{5642C667-2035-465B-88FA-BD5286D1ED4A}" srcOrd="2" destOrd="0" presId="urn:microsoft.com/office/officeart/2005/8/layout/hList7#1"/>
    <dgm:cxn modelId="{8C958827-12DF-4A02-A7AC-C4ACAB936272}" type="presParOf" srcId="{B4EC43FF-F280-4D81-B573-0BBE26119323}" destId="{3606B1B6-912D-4BB2-940E-606747701328}" srcOrd="3" destOrd="0" presId="urn:microsoft.com/office/officeart/2005/8/layout/hList7#1"/>
    <dgm:cxn modelId="{3BD1C7CE-CB94-43F4-BE11-5A48160A6F28}" type="presParOf" srcId="{E3446D0B-132A-4581-B805-7D509ABBE1A9}" destId="{6FCB4B09-5AE8-4BCF-9C2E-5DB02F534E9D}" srcOrd="3" destOrd="0" presId="urn:microsoft.com/office/officeart/2005/8/layout/hList7#1"/>
    <dgm:cxn modelId="{40480202-6067-44ED-AE79-2BC41FB4A947}" type="presParOf" srcId="{E3446D0B-132A-4581-B805-7D509ABBE1A9}" destId="{552AA70C-A20B-4D1F-9285-6CFC3143FB01}" srcOrd="4" destOrd="0" presId="urn:microsoft.com/office/officeart/2005/8/layout/hList7#1"/>
    <dgm:cxn modelId="{60382088-A727-46B8-BCA2-7296B62FCED1}" type="presParOf" srcId="{552AA70C-A20B-4D1F-9285-6CFC3143FB01}" destId="{84406800-1B15-4073-9BE5-7AED3F8CD968}" srcOrd="0" destOrd="0" presId="urn:microsoft.com/office/officeart/2005/8/layout/hList7#1"/>
    <dgm:cxn modelId="{47610456-FA65-45E4-B100-DA30A5F01BC8}" type="presParOf" srcId="{552AA70C-A20B-4D1F-9285-6CFC3143FB01}" destId="{80C2ACF9-BD38-4248-9C5A-D57702DCA3FA}" srcOrd="1" destOrd="0" presId="urn:microsoft.com/office/officeart/2005/8/layout/hList7#1"/>
    <dgm:cxn modelId="{B3866149-7AEF-4819-9046-C20C99A25A16}" type="presParOf" srcId="{552AA70C-A20B-4D1F-9285-6CFC3143FB01}" destId="{A550690B-CD28-43E2-88E8-918DBD12128C}" srcOrd="2" destOrd="0" presId="urn:microsoft.com/office/officeart/2005/8/layout/hList7#1"/>
    <dgm:cxn modelId="{329F8C28-5972-425D-B13D-2F34AC1F8324}" type="presParOf" srcId="{552AA70C-A20B-4D1F-9285-6CFC3143FB01}" destId="{693F3127-73CA-4418-9BEB-76AC94A2C0E0}" srcOrd="3" destOrd="0" presId="urn:microsoft.com/office/officeart/2005/8/layout/hList7#1"/>
  </dgm:cxnLst>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AC91ABD1-055C-4F8F-ADB6-3C4EB91D18F5}" type="doc">
      <dgm:prSet loTypeId="urn:microsoft.com/office/officeart/2005/8/layout/hList1" loCatId="list" qsTypeId="urn:microsoft.com/office/officeart/2005/8/quickstyle/simple2" qsCatId="simple" csTypeId="urn:microsoft.com/office/officeart/2005/8/colors/accent3_2" csCatId="accent3" phldr="1"/>
      <dgm:spPr/>
      <dgm:t>
        <a:bodyPr/>
        <a:lstStyle/>
        <a:p>
          <a:endParaRPr lang="en-US"/>
        </a:p>
      </dgm:t>
    </dgm:pt>
    <dgm:pt modelId="{22B3DEB3-EA32-4632-8D79-0926AFEC0F06}">
      <dgm:prSet/>
      <dgm:spPr/>
      <dgm:t>
        <a:bodyPr/>
        <a:lstStyle/>
        <a:p>
          <a:r>
            <a:rPr lang="en-US" dirty="0">
              <a:solidFill>
                <a:srgbClr val="0070C0"/>
              </a:solidFill>
            </a:rPr>
            <a:t>A1c less than 7% (individualize)</a:t>
          </a:r>
        </a:p>
      </dgm:t>
    </dgm:pt>
    <dgm:pt modelId="{349341ED-3DEE-4084-B06B-F57DD801CBEB}" type="parTrans" cxnId="{65180CEF-473B-46D8-872F-CB779EA1AC92}">
      <dgm:prSet/>
      <dgm:spPr/>
      <dgm:t>
        <a:bodyPr/>
        <a:lstStyle/>
        <a:p>
          <a:endParaRPr lang="en-US"/>
        </a:p>
      </dgm:t>
    </dgm:pt>
    <dgm:pt modelId="{2E345A7A-7716-4B21-B16E-9EB37604CC66}" type="sibTrans" cxnId="{65180CEF-473B-46D8-872F-CB779EA1AC92}">
      <dgm:prSet/>
      <dgm:spPr/>
      <dgm:t>
        <a:bodyPr/>
        <a:lstStyle/>
        <a:p>
          <a:endParaRPr lang="en-US"/>
        </a:p>
      </dgm:t>
    </dgm:pt>
    <dgm:pt modelId="{3999FB6B-3090-4FF8-9BD5-530459409A92}">
      <dgm:prSet custT="1"/>
      <dgm:spPr/>
      <dgm:t>
        <a:bodyPr/>
        <a:lstStyle/>
        <a:p>
          <a:r>
            <a:rPr lang="en-US" sz="2400" dirty="0"/>
            <a:t>Pre-meal BG 80-130</a:t>
          </a:r>
        </a:p>
      </dgm:t>
    </dgm:pt>
    <dgm:pt modelId="{C480BB37-0CBE-4543-9D61-5F444D14DAAA}" type="parTrans" cxnId="{0BF2DFE8-1C4C-44A0-AB83-92A1B8827CF2}">
      <dgm:prSet/>
      <dgm:spPr/>
      <dgm:t>
        <a:bodyPr/>
        <a:lstStyle/>
        <a:p>
          <a:endParaRPr lang="en-US"/>
        </a:p>
      </dgm:t>
    </dgm:pt>
    <dgm:pt modelId="{08A40A30-1F48-4C7B-B3F3-F8389A05E13A}" type="sibTrans" cxnId="{0BF2DFE8-1C4C-44A0-AB83-92A1B8827CF2}">
      <dgm:prSet/>
      <dgm:spPr/>
      <dgm:t>
        <a:bodyPr/>
        <a:lstStyle/>
        <a:p>
          <a:endParaRPr lang="en-US"/>
        </a:p>
      </dgm:t>
    </dgm:pt>
    <dgm:pt modelId="{EA04FFEB-9D34-4416-A8E3-0238ACEA3C71}">
      <dgm:prSet custT="1"/>
      <dgm:spPr/>
      <dgm:t>
        <a:bodyPr/>
        <a:lstStyle/>
        <a:p>
          <a:r>
            <a:rPr lang="en-US" sz="2400" dirty="0"/>
            <a:t>Post meal BG &lt;180</a:t>
          </a:r>
        </a:p>
      </dgm:t>
    </dgm:pt>
    <dgm:pt modelId="{8427D646-1A9E-49EA-A521-0C64CEB14999}" type="parTrans" cxnId="{6042363D-6F63-4F94-A16A-8DC11F352491}">
      <dgm:prSet/>
      <dgm:spPr/>
      <dgm:t>
        <a:bodyPr/>
        <a:lstStyle/>
        <a:p>
          <a:endParaRPr lang="en-US"/>
        </a:p>
      </dgm:t>
    </dgm:pt>
    <dgm:pt modelId="{80A46680-79DF-4EFC-B924-F62F818EF9AD}" type="sibTrans" cxnId="{6042363D-6F63-4F94-A16A-8DC11F352491}">
      <dgm:prSet/>
      <dgm:spPr/>
      <dgm:t>
        <a:bodyPr/>
        <a:lstStyle/>
        <a:p>
          <a:endParaRPr lang="en-US"/>
        </a:p>
      </dgm:t>
    </dgm:pt>
    <dgm:pt modelId="{517447EA-412B-4991-936E-33297EE3E48B}">
      <dgm:prSet custT="1"/>
      <dgm:spPr/>
      <dgm:t>
        <a:bodyPr/>
        <a:lstStyle/>
        <a:p>
          <a:r>
            <a:rPr lang="en-US" sz="2400" dirty="0"/>
            <a:t>Time in Range (70-180) 70% of time</a:t>
          </a:r>
        </a:p>
      </dgm:t>
    </dgm:pt>
    <dgm:pt modelId="{F6130BA8-AC4A-430E-A8B2-2AC4D6F57744}" type="parTrans" cxnId="{A3D3E2F7-F056-4A19-BDA8-532BDF611982}">
      <dgm:prSet/>
      <dgm:spPr/>
      <dgm:t>
        <a:bodyPr/>
        <a:lstStyle/>
        <a:p>
          <a:endParaRPr lang="en-US"/>
        </a:p>
      </dgm:t>
    </dgm:pt>
    <dgm:pt modelId="{B93019DB-91B4-4E0D-9B9C-EB2AF1EBB1E8}" type="sibTrans" cxnId="{A3D3E2F7-F056-4A19-BDA8-532BDF611982}">
      <dgm:prSet/>
      <dgm:spPr/>
      <dgm:t>
        <a:bodyPr/>
        <a:lstStyle/>
        <a:p>
          <a:endParaRPr lang="en-US"/>
        </a:p>
      </dgm:t>
    </dgm:pt>
    <dgm:pt modelId="{0735A8E4-44B2-43CC-BF2E-89A3CCDB4C70}">
      <dgm:prSet custT="1"/>
      <dgm:spPr/>
      <dgm:t>
        <a:bodyPr/>
        <a:lstStyle/>
        <a:p>
          <a:r>
            <a:rPr lang="en-US" sz="2400" dirty="0">
              <a:solidFill>
                <a:srgbClr val="0070C0"/>
              </a:solidFill>
            </a:rPr>
            <a:t>Blood Pressure </a:t>
          </a:r>
        </a:p>
        <a:p>
          <a:r>
            <a:rPr lang="en-US" sz="2400" dirty="0">
              <a:solidFill>
                <a:srgbClr val="0070C0"/>
              </a:solidFill>
            </a:rPr>
            <a:t>&lt;130/80</a:t>
          </a:r>
        </a:p>
      </dgm:t>
    </dgm:pt>
    <dgm:pt modelId="{216AC97E-BEDF-41FC-9C7C-F3044924C920}" type="parTrans" cxnId="{FE41743F-6241-452C-8E15-A95C11F13BB8}">
      <dgm:prSet/>
      <dgm:spPr/>
      <dgm:t>
        <a:bodyPr/>
        <a:lstStyle/>
        <a:p>
          <a:endParaRPr lang="en-US"/>
        </a:p>
      </dgm:t>
    </dgm:pt>
    <dgm:pt modelId="{08E7CCFB-9E87-4F8D-B683-28F598025678}" type="sibTrans" cxnId="{FE41743F-6241-452C-8E15-A95C11F13BB8}">
      <dgm:prSet/>
      <dgm:spPr/>
      <dgm:t>
        <a:bodyPr/>
        <a:lstStyle/>
        <a:p>
          <a:endParaRPr lang="en-US"/>
        </a:p>
      </dgm:t>
    </dgm:pt>
    <dgm:pt modelId="{16552E76-7028-4D52-B586-875962D87952}">
      <dgm:prSet custT="1"/>
      <dgm:spPr/>
      <dgm:t>
        <a:bodyPr/>
        <a:lstStyle/>
        <a:p>
          <a:r>
            <a:rPr lang="en-US" sz="3200" dirty="0">
              <a:solidFill>
                <a:srgbClr val="0070C0"/>
              </a:solidFill>
            </a:rPr>
            <a:t>Cholesterol </a:t>
          </a:r>
        </a:p>
      </dgm:t>
    </dgm:pt>
    <dgm:pt modelId="{38D58956-0E67-4C65-A088-A58A7BE071E2}" type="parTrans" cxnId="{2C20231A-CA79-4B8E-9CE8-E7D617E803AE}">
      <dgm:prSet/>
      <dgm:spPr/>
      <dgm:t>
        <a:bodyPr/>
        <a:lstStyle/>
        <a:p>
          <a:endParaRPr lang="en-US"/>
        </a:p>
      </dgm:t>
    </dgm:pt>
    <dgm:pt modelId="{EBA697D1-8EFA-48BD-A99A-62726BBC22D8}" type="sibTrans" cxnId="{2C20231A-CA79-4B8E-9CE8-E7D617E803AE}">
      <dgm:prSet/>
      <dgm:spPr/>
      <dgm:t>
        <a:bodyPr/>
        <a:lstStyle/>
        <a:p>
          <a:endParaRPr lang="en-US"/>
        </a:p>
      </dgm:t>
    </dgm:pt>
    <dgm:pt modelId="{B5A320F2-6211-4A2C-9724-F328C10E2C33}">
      <dgm:prSet/>
      <dgm:spPr/>
      <dgm:t>
        <a:bodyPr/>
        <a:lstStyle/>
        <a:p>
          <a:pPr>
            <a:lnSpc>
              <a:spcPct val="100000"/>
            </a:lnSpc>
          </a:pPr>
          <a:r>
            <a:rPr lang="en-US" dirty="0">
              <a:latin typeface="Calibri" panose="020F0502020204030204" pitchFamily="34" charset="0"/>
              <a:ea typeface="Calibri" panose="020F0502020204030204" pitchFamily="34" charset="0"/>
              <a:cs typeface="Calibri" panose="020F0502020204030204" pitchFamily="34" charset="0"/>
            </a:rPr>
            <a:t>Statin therapy based on age &amp; risk status</a:t>
          </a:r>
        </a:p>
      </dgm:t>
    </dgm:pt>
    <dgm:pt modelId="{4E43C9F0-5A89-4ADD-8A59-ECF2C773BB87}" type="parTrans" cxnId="{DC4EE5DC-EACD-4D0C-B8E2-90FDA4FA8166}">
      <dgm:prSet/>
      <dgm:spPr/>
      <dgm:t>
        <a:bodyPr/>
        <a:lstStyle/>
        <a:p>
          <a:endParaRPr lang="en-US"/>
        </a:p>
      </dgm:t>
    </dgm:pt>
    <dgm:pt modelId="{BF0C997B-E5D7-4C6F-8B53-BE158E53585F}" type="sibTrans" cxnId="{DC4EE5DC-EACD-4D0C-B8E2-90FDA4FA8166}">
      <dgm:prSet/>
      <dgm:spPr/>
      <dgm:t>
        <a:bodyPr/>
        <a:lstStyle/>
        <a:p>
          <a:endParaRPr lang="en-US"/>
        </a:p>
      </dgm:t>
    </dgm:pt>
    <dgm:pt modelId="{C3FAA866-38E0-4315-BFA7-030FCF114F32}">
      <dgm:prSet/>
      <dgm:spPr/>
      <dgm:t>
        <a:bodyPr/>
        <a:lstStyle/>
        <a:p>
          <a:pPr>
            <a:lnSpc>
              <a:spcPct val="100000"/>
            </a:lnSpc>
          </a:pPr>
          <a:r>
            <a:rPr lang="en-US" dirty="0">
              <a:latin typeface="Calibri" panose="020F0502020204030204" pitchFamily="34" charset="0"/>
              <a:ea typeface="Calibri" panose="020F0502020204030204" pitchFamily="34" charset="0"/>
              <a:cs typeface="Calibri" panose="020F0502020204030204" pitchFamily="34" charset="0"/>
            </a:rPr>
            <a:t>If 40+ with ASCVD Risk, decrease LDL by 50%, LDL &lt;70</a:t>
          </a:r>
        </a:p>
      </dgm:t>
    </dgm:pt>
    <dgm:pt modelId="{D091B41A-F5D0-4811-94F7-CEF5876D72E0}" type="parTrans" cxnId="{2516E6E8-26B1-451F-91B2-FF0876781CF4}">
      <dgm:prSet/>
      <dgm:spPr/>
      <dgm:t>
        <a:bodyPr/>
        <a:lstStyle/>
        <a:p>
          <a:endParaRPr lang="en-US"/>
        </a:p>
      </dgm:t>
    </dgm:pt>
    <dgm:pt modelId="{F6ADC4EC-5806-40DD-B1B9-6AA99D3AE7BF}" type="sibTrans" cxnId="{2516E6E8-26B1-451F-91B2-FF0876781CF4}">
      <dgm:prSet/>
      <dgm:spPr/>
      <dgm:t>
        <a:bodyPr/>
        <a:lstStyle/>
        <a:p>
          <a:endParaRPr lang="en-US"/>
        </a:p>
      </dgm:t>
    </dgm:pt>
    <dgm:pt modelId="{ED71FFC3-1CDD-4022-8FF1-5AE9AA4CD027}">
      <dgm:prSet/>
      <dgm:spPr/>
      <dgm:t>
        <a:bodyPr/>
        <a:lstStyle/>
        <a:p>
          <a:pPr>
            <a:lnSpc>
              <a:spcPct val="100000"/>
            </a:lnSpc>
          </a:pPr>
          <a:r>
            <a:rPr lang="en-US" dirty="0">
              <a:latin typeface="Calibri" panose="020F0502020204030204" pitchFamily="34" charset="0"/>
              <a:ea typeface="Calibri" panose="020F0502020204030204" pitchFamily="34" charset="0"/>
              <a:cs typeface="Calibri" panose="020F0502020204030204" pitchFamily="34" charset="0"/>
            </a:rPr>
            <a:t>If 40+ with ASCVD, decrease LDL by 50%, LDL &lt;55</a:t>
          </a:r>
        </a:p>
      </dgm:t>
    </dgm:pt>
    <dgm:pt modelId="{EC3A86E3-6E09-4926-B923-8621E9335C7F}" type="parTrans" cxnId="{FF27EC21-C080-430C-9B66-41298F0EC8AF}">
      <dgm:prSet/>
      <dgm:spPr/>
      <dgm:t>
        <a:bodyPr/>
        <a:lstStyle/>
        <a:p>
          <a:endParaRPr lang="en-US"/>
        </a:p>
      </dgm:t>
    </dgm:pt>
    <dgm:pt modelId="{ABF60C88-3793-4D73-A678-A4D8451B494E}" type="sibTrans" cxnId="{FF27EC21-C080-430C-9B66-41298F0EC8AF}">
      <dgm:prSet/>
      <dgm:spPr/>
      <dgm:t>
        <a:bodyPr/>
        <a:lstStyle/>
        <a:p>
          <a:endParaRPr lang="en-US"/>
        </a:p>
      </dgm:t>
    </dgm:pt>
    <dgm:pt modelId="{94124377-B63B-424D-AE4D-C8CC9B4CE3C9}" type="pres">
      <dgm:prSet presAssocID="{AC91ABD1-055C-4F8F-ADB6-3C4EB91D18F5}" presName="Name0" presStyleCnt="0">
        <dgm:presLayoutVars>
          <dgm:dir/>
          <dgm:animLvl val="lvl"/>
          <dgm:resizeHandles val="exact"/>
        </dgm:presLayoutVars>
      </dgm:prSet>
      <dgm:spPr/>
    </dgm:pt>
    <dgm:pt modelId="{8DC3CA85-4FD5-4CF9-9221-0B81FC8F99DE}" type="pres">
      <dgm:prSet presAssocID="{22B3DEB3-EA32-4632-8D79-0926AFEC0F06}" presName="composite" presStyleCnt="0"/>
      <dgm:spPr/>
    </dgm:pt>
    <dgm:pt modelId="{4872154C-EA5B-4D81-878E-F905A5C23E2F}" type="pres">
      <dgm:prSet presAssocID="{22B3DEB3-EA32-4632-8D79-0926AFEC0F06}" presName="parTx" presStyleLbl="alignNode1" presStyleIdx="0" presStyleCnt="3">
        <dgm:presLayoutVars>
          <dgm:chMax val="0"/>
          <dgm:chPref val="0"/>
          <dgm:bulletEnabled val="1"/>
        </dgm:presLayoutVars>
      </dgm:prSet>
      <dgm:spPr/>
    </dgm:pt>
    <dgm:pt modelId="{640B5F80-DEF7-4D18-BEBA-D4065BE70367}" type="pres">
      <dgm:prSet presAssocID="{22B3DEB3-EA32-4632-8D79-0926AFEC0F06}" presName="desTx" presStyleLbl="alignAccFollowNode1" presStyleIdx="0" presStyleCnt="3">
        <dgm:presLayoutVars>
          <dgm:bulletEnabled val="1"/>
        </dgm:presLayoutVars>
      </dgm:prSet>
      <dgm:spPr/>
    </dgm:pt>
    <dgm:pt modelId="{B7E64E77-760C-4DA6-8E6B-FFE0B2DE8CF5}" type="pres">
      <dgm:prSet presAssocID="{2E345A7A-7716-4B21-B16E-9EB37604CC66}" presName="space" presStyleCnt="0"/>
      <dgm:spPr/>
    </dgm:pt>
    <dgm:pt modelId="{7F23C7A7-7BD6-44DC-ABE5-9F6781B98690}" type="pres">
      <dgm:prSet presAssocID="{0735A8E4-44B2-43CC-BF2E-89A3CCDB4C70}" presName="composite" presStyleCnt="0"/>
      <dgm:spPr/>
    </dgm:pt>
    <dgm:pt modelId="{38A44A9E-E78B-49FD-9BD4-97C4FC159060}" type="pres">
      <dgm:prSet presAssocID="{0735A8E4-44B2-43CC-BF2E-89A3CCDB4C70}" presName="parTx" presStyleLbl="alignNode1" presStyleIdx="1" presStyleCnt="3" custLinFactNeighborX="4416" custLinFactNeighborY="-2584">
        <dgm:presLayoutVars>
          <dgm:chMax val="0"/>
          <dgm:chPref val="0"/>
          <dgm:bulletEnabled val="1"/>
        </dgm:presLayoutVars>
      </dgm:prSet>
      <dgm:spPr/>
    </dgm:pt>
    <dgm:pt modelId="{F1CF1BBD-31D1-4969-96C1-207E25C55671}" type="pres">
      <dgm:prSet presAssocID="{0735A8E4-44B2-43CC-BF2E-89A3CCDB4C70}" presName="desTx" presStyleLbl="alignAccFollowNode1" presStyleIdx="1" presStyleCnt="3">
        <dgm:presLayoutVars>
          <dgm:bulletEnabled val="1"/>
        </dgm:presLayoutVars>
      </dgm:prSet>
      <dgm:spPr>
        <a:blipFill rotWithShape="0">
          <a:blip xmlns:r="http://schemas.openxmlformats.org/officeDocument/2006/relationships" r:embed="rId1" cstate="print">
            <a:extLst>
              <a:ext uri="{28A0092B-C50C-407E-A947-70E740481C1C}">
                <a14:useLocalDpi xmlns:a14="http://schemas.microsoft.com/office/drawing/2010/main" val="0"/>
              </a:ext>
            </a:extLst>
          </a:blip>
          <a:srcRect/>
          <a:stretch>
            <a:fillRect l="-69000" r="-69000"/>
          </a:stretch>
        </a:blipFill>
      </dgm:spPr>
    </dgm:pt>
    <dgm:pt modelId="{5BC2DA95-BB8B-4685-AA28-D389B6E26D88}" type="pres">
      <dgm:prSet presAssocID="{08E7CCFB-9E87-4F8D-B683-28F598025678}" presName="space" presStyleCnt="0"/>
      <dgm:spPr/>
    </dgm:pt>
    <dgm:pt modelId="{5FFD60B6-BC09-4B0D-B0AF-115253852851}" type="pres">
      <dgm:prSet presAssocID="{16552E76-7028-4D52-B586-875962D87952}" presName="composite" presStyleCnt="0"/>
      <dgm:spPr/>
    </dgm:pt>
    <dgm:pt modelId="{2B8F0E08-6CE4-404D-AB9F-C96B6482D818}" type="pres">
      <dgm:prSet presAssocID="{16552E76-7028-4D52-B586-875962D87952}" presName="parTx" presStyleLbl="alignNode1" presStyleIdx="2" presStyleCnt="3">
        <dgm:presLayoutVars>
          <dgm:chMax val="0"/>
          <dgm:chPref val="0"/>
          <dgm:bulletEnabled val="1"/>
        </dgm:presLayoutVars>
      </dgm:prSet>
      <dgm:spPr/>
    </dgm:pt>
    <dgm:pt modelId="{BF5A0C15-693D-4F97-A249-FA65EFF8FA38}" type="pres">
      <dgm:prSet presAssocID="{16552E76-7028-4D52-B586-875962D87952}" presName="desTx" presStyleLbl="alignAccFollowNode1" presStyleIdx="2" presStyleCnt="3" custScaleY="94886">
        <dgm:presLayoutVars>
          <dgm:bulletEnabled val="1"/>
        </dgm:presLayoutVars>
      </dgm:prSet>
      <dgm:spPr/>
    </dgm:pt>
  </dgm:ptLst>
  <dgm:cxnLst>
    <dgm:cxn modelId="{72F48614-AD6B-42E7-A64F-D33F83CE0166}" type="presOf" srcId="{B5A320F2-6211-4A2C-9724-F328C10E2C33}" destId="{BF5A0C15-693D-4F97-A249-FA65EFF8FA38}" srcOrd="0" destOrd="0" presId="urn:microsoft.com/office/officeart/2005/8/layout/hList1"/>
    <dgm:cxn modelId="{2C20231A-CA79-4B8E-9CE8-E7D617E803AE}" srcId="{AC91ABD1-055C-4F8F-ADB6-3C4EB91D18F5}" destId="{16552E76-7028-4D52-B586-875962D87952}" srcOrd="2" destOrd="0" parTransId="{38D58956-0E67-4C65-A088-A58A7BE071E2}" sibTransId="{EBA697D1-8EFA-48BD-A99A-62726BBC22D8}"/>
    <dgm:cxn modelId="{FF27EC21-C080-430C-9B66-41298F0EC8AF}" srcId="{16552E76-7028-4D52-B586-875962D87952}" destId="{ED71FFC3-1CDD-4022-8FF1-5AE9AA4CD027}" srcOrd="2" destOrd="0" parTransId="{EC3A86E3-6E09-4926-B923-8621E9335C7F}" sibTransId="{ABF60C88-3793-4D73-A678-A4D8451B494E}"/>
    <dgm:cxn modelId="{6042363D-6F63-4F94-A16A-8DC11F352491}" srcId="{22B3DEB3-EA32-4632-8D79-0926AFEC0F06}" destId="{EA04FFEB-9D34-4416-A8E3-0238ACEA3C71}" srcOrd="1" destOrd="0" parTransId="{8427D646-1A9E-49EA-A521-0C64CEB14999}" sibTransId="{80A46680-79DF-4EFC-B924-F62F818EF9AD}"/>
    <dgm:cxn modelId="{FE41743F-6241-452C-8E15-A95C11F13BB8}" srcId="{AC91ABD1-055C-4F8F-ADB6-3C4EB91D18F5}" destId="{0735A8E4-44B2-43CC-BF2E-89A3CCDB4C70}" srcOrd="1" destOrd="0" parTransId="{216AC97E-BEDF-41FC-9C7C-F3044924C920}" sibTransId="{08E7CCFB-9E87-4F8D-B683-28F598025678}"/>
    <dgm:cxn modelId="{1B2FAE4C-CDEB-49F1-A919-4C4F3EB03F58}" type="presOf" srcId="{22B3DEB3-EA32-4632-8D79-0926AFEC0F06}" destId="{4872154C-EA5B-4D81-878E-F905A5C23E2F}" srcOrd="0" destOrd="0" presId="urn:microsoft.com/office/officeart/2005/8/layout/hList1"/>
    <dgm:cxn modelId="{B0B37257-F9DB-4AFB-ABB7-169646578CF7}" type="presOf" srcId="{EA04FFEB-9D34-4416-A8E3-0238ACEA3C71}" destId="{640B5F80-DEF7-4D18-BEBA-D4065BE70367}" srcOrd="0" destOrd="1" presId="urn:microsoft.com/office/officeart/2005/8/layout/hList1"/>
    <dgm:cxn modelId="{8823D67C-3425-43B5-841B-0CEAEF056F5A}" type="presOf" srcId="{3999FB6B-3090-4FF8-9BD5-530459409A92}" destId="{640B5F80-DEF7-4D18-BEBA-D4065BE70367}" srcOrd="0" destOrd="0" presId="urn:microsoft.com/office/officeart/2005/8/layout/hList1"/>
    <dgm:cxn modelId="{202E2F7D-871F-4D45-9531-7EC740D73B6F}" type="presOf" srcId="{AC91ABD1-055C-4F8F-ADB6-3C4EB91D18F5}" destId="{94124377-B63B-424D-AE4D-C8CC9B4CE3C9}" srcOrd="0" destOrd="0" presId="urn:microsoft.com/office/officeart/2005/8/layout/hList1"/>
    <dgm:cxn modelId="{00149286-7B90-405B-A9CC-2B9149CA0791}" type="presOf" srcId="{ED71FFC3-1CDD-4022-8FF1-5AE9AA4CD027}" destId="{BF5A0C15-693D-4F97-A249-FA65EFF8FA38}" srcOrd="0" destOrd="2" presId="urn:microsoft.com/office/officeart/2005/8/layout/hList1"/>
    <dgm:cxn modelId="{04648D87-9BCC-41DE-BE89-A8EB3131F7CD}" type="presOf" srcId="{0735A8E4-44B2-43CC-BF2E-89A3CCDB4C70}" destId="{38A44A9E-E78B-49FD-9BD4-97C4FC159060}" srcOrd="0" destOrd="0" presId="urn:microsoft.com/office/officeart/2005/8/layout/hList1"/>
    <dgm:cxn modelId="{120D1E92-186E-405C-9A11-286EE41F5596}" type="presOf" srcId="{16552E76-7028-4D52-B586-875962D87952}" destId="{2B8F0E08-6CE4-404D-AB9F-C96B6482D818}" srcOrd="0" destOrd="0" presId="urn:microsoft.com/office/officeart/2005/8/layout/hList1"/>
    <dgm:cxn modelId="{53C2B3BA-9D29-48BC-B2AC-FDC500442074}" type="presOf" srcId="{C3FAA866-38E0-4315-BFA7-030FCF114F32}" destId="{BF5A0C15-693D-4F97-A249-FA65EFF8FA38}" srcOrd="0" destOrd="1" presId="urn:microsoft.com/office/officeart/2005/8/layout/hList1"/>
    <dgm:cxn modelId="{DC4EE5DC-EACD-4D0C-B8E2-90FDA4FA8166}" srcId="{16552E76-7028-4D52-B586-875962D87952}" destId="{B5A320F2-6211-4A2C-9724-F328C10E2C33}" srcOrd="0" destOrd="0" parTransId="{4E43C9F0-5A89-4ADD-8A59-ECF2C773BB87}" sibTransId="{BF0C997B-E5D7-4C6F-8B53-BE158E53585F}"/>
    <dgm:cxn modelId="{9FD58DE4-DFED-44EB-B339-863FA70CC970}" type="presOf" srcId="{517447EA-412B-4991-936E-33297EE3E48B}" destId="{640B5F80-DEF7-4D18-BEBA-D4065BE70367}" srcOrd="0" destOrd="2" presId="urn:microsoft.com/office/officeart/2005/8/layout/hList1"/>
    <dgm:cxn modelId="{0BF2DFE8-1C4C-44A0-AB83-92A1B8827CF2}" srcId="{22B3DEB3-EA32-4632-8D79-0926AFEC0F06}" destId="{3999FB6B-3090-4FF8-9BD5-530459409A92}" srcOrd="0" destOrd="0" parTransId="{C480BB37-0CBE-4543-9D61-5F444D14DAAA}" sibTransId="{08A40A30-1F48-4C7B-B3F3-F8389A05E13A}"/>
    <dgm:cxn modelId="{2516E6E8-26B1-451F-91B2-FF0876781CF4}" srcId="{16552E76-7028-4D52-B586-875962D87952}" destId="{C3FAA866-38E0-4315-BFA7-030FCF114F32}" srcOrd="1" destOrd="0" parTransId="{D091B41A-F5D0-4811-94F7-CEF5876D72E0}" sibTransId="{F6ADC4EC-5806-40DD-B1B9-6AA99D3AE7BF}"/>
    <dgm:cxn modelId="{65180CEF-473B-46D8-872F-CB779EA1AC92}" srcId="{AC91ABD1-055C-4F8F-ADB6-3C4EB91D18F5}" destId="{22B3DEB3-EA32-4632-8D79-0926AFEC0F06}" srcOrd="0" destOrd="0" parTransId="{349341ED-3DEE-4084-B06B-F57DD801CBEB}" sibTransId="{2E345A7A-7716-4B21-B16E-9EB37604CC66}"/>
    <dgm:cxn modelId="{A3D3E2F7-F056-4A19-BDA8-532BDF611982}" srcId="{22B3DEB3-EA32-4632-8D79-0926AFEC0F06}" destId="{517447EA-412B-4991-936E-33297EE3E48B}" srcOrd="2" destOrd="0" parTransId="{F6130BA8-AC4A-430E-A8B2-2AC4D6F57744}" sibTransId="{B93019DB-91B4-4E0D-9B9C-EB2AF1EBB1E8}"/>
    <dgm:cxn modelId="{F2848AA9-696D-484A-B9C4-B3E357507F4D}" type="presParOf" srcId="{94124377-B63B-424D-AE4D-C8CC9B4CE3C9}" destId="{8DC3CA85-4FD5-4CF9-9221-0B81FC8F99DE}" srcOrd="0" destOrd="0" presId="urn:microsoft.com/office/officeart/2005/8/layout/hList1"/>
    <dgm:cxn modelId="{A9A4A80C-248E-44EA-BDAE-0E8F26BDA59F}" type="presParOf" srcId="{8DC3CA85-4FD5-4CF9-9221-0B81FC8F99DE}" destId="{4872154C-EA5B-4D81-878E-F905A5C23E2F}" srcOrd="0" destOrd="0" presId="urn:microsoft.com/office/officeart/2005/8/layout/hList1"/>
    <dgm:cxn modelId="{4DD56E4E-AA43-408D-B798-5354D61AEF3B}" type="presParOf" srcId="{8DC3CA85-4FD5-4CF9-9221-0B81FC8F99DE}" destId="{640B5F80-DEF7-4D18-BEBA-D4065BE70367}" srcOrd="1" destOrd="0" presId="urn:microsoft.com/office/officeart/2005/8/layout/hList1"/>
    <dgm:cxn modelId="{05DEBE82-1AC3-4732-9E48-10241C7EDEE9}" type="presParOf" srcId="{94124377-B63B-424D-AE4D-C8CC9B4CE3C9}" destId="{B7E64E77-760C-4DA6-8E6B-FFE0B2DE8CF5}" srcOrd="1" destOrd="0" presId="urn:microsoft.com/office/officeart/2005/8/layout/hList1"/>
    <dgm:cxn modelId="{2B59ACC1-E511-4094-A2DC-1E4D2876821D}" type="presParOf" srcId="{94124377-B63B-424D-AE4D-C8CC9B4CE3C9}" destId="{7F23C7A7-7BD6-44DC-ABE5-9F6781B98690}" srcOrd="2" destOrd="0" presId="urn:microsoft.com/office/officeart/2005/8/layout/hList1"/>
    <dgm:cxn modelId="{F982F817-A3FF-478E-9A09-07060808978E}" type="presParOf" srcId="{7F23C7A7-7BD6-44DC-ABE5-9F6781B98690}" destId="{38A44A9E-E78B-49FD-9BD4-97C4FC159060}" srcOrd="0" destOrd="0" presId="urn:microsoft.com/office/officeart/2005/8/layout/hList1"/>
    <dgm:cxn modelId="{2F48EADD-9EE3-47EE-A1DF-77E1DAB37CB3}" type="presParOf" srcId="{7F23C7A7-7BD6-44DC-ABE5-9F6781B98690}" destId="{F1CF1BBD-31D1-4969-96C1-207E25C55671}" srcOrd="1" destOrd="0" presId="urn:microsoft.com/office/officeart/2005/8/layout/hList1"/>
    <dgm:cxn modelId="{79D60319-A807-4C99-807D-901762102E9E}" type="presParOf" srcId="{94124377-B63B-424D-AE4D-C8CC9B4CE3C9}" destId="{5BC2DA95-BB8B-4685-AA28-D389B6E26D88}" srcOrd="3" destOrd="0" presId="urn:microsoft.com/office/officeart/2005/8/layout/hList1"/>
    <dgm:cxn modelId="{ECBD3385-28B9-42DA-94E7-FDC728945C2E}" type="presParOf" srcId="{94124377-B63B-424D-AE4D-C8CC9B4CE3C9}" destId="{5FFD60B6-BC09-4B0D-B0AF-115253852851}" srcOrd="4" destOrd="0" presId="urn:microsoft.com/office/officeart/2005/8/layout/hList1"/>
    <dgm:cxn modelId="{D839733E-DB8A-4656-A810-5DF70CAE5D27}" type="presParOf" srcId="{5FFD60B6-BC09-4B0D-B0AF-115253852851}" destId="{2B8F0E08-6CE4-404D-AB9F-C96B6482D818}" srcOrd="0" destOrd="0" presId="urn:microsoft.com/office/officeart/2005/8/layout/hList1"/>
    <dgm:cxn modelId="{D66FE9F7-7B21-4024-B3AF-FD31707820C6}" type="presParOf" srcId="{5FFD60B6-BC09-4B0D-B0AF-115253852851}" destId="{BF5A0C15-693D-4F97-A249-FA65EFF8FA38}"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461816B-E8A5-4BED-85A9-91B440E6CA2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9BAAA77F-2C26-4B57-9E87-E46CF2E4289D}">
      <dgm:prSet phldrT="[Text]"/>
      <dgm:spPr/>
      <dgm:t>
        <a:bodyPr/>
        <a:lstStyle/>
        <a:p>
          <a:r>
            <a:rPr lang="en-US" dirty="0"/>
            <a:t>A1C lowering</a:t>
          </a:r>
        </a:p>
      </dgm:t>
    </dgm:pt>
    <dgm:pt modelId="{B8BB54E7-7D4F-46BD-8848-A3419EB0DE87}" type="parTrans" cxnId="{07F872FB-E5DF-4AAA-A5BA-6302FD504609}">
      <dgm:prSet/>
      <dgm:spPr/>
      <dgm:t>
        <a:bodyPr/>
        <a:lstStyle/>
        <a:p>
          <a:endParaRPr lang="en-US"/>
        </a:p>
      </dgm:t>
    </dgm:pt>
    <dgm:pt modelId="{96D45247-A9B1-4057-8F3F-07540C324349}" type="sibTrans" cxnId="{07F872FB-E5DF-4AAA-A5BA-6302FD504609}">
      <dgm:prSet/>
      <dgm:spPr/>
      <dgm:t>
        <a:bodyPr/>
        <a:lstStyle/>
        <a:p>
          <a:endParaRPr lang="en-US"/>
        </a:p>
      </dgm:t>
    </dgm:pt>
    <dgm:pt modelId="{44132214-B276-4EEB-B75A-34E72D88DE56}">
      <dgm:prSet/>
      <dgm:spPr/>
      <dgm:t>
        <a:bodyPr/>
        <a:lstStyle/>
        <a:p>
          <a:r>
            <a:rPr lang="en-US" dirty="0"/>
            <a:t>Substantial Weight loss</a:t>
          </a:r>
        </a:p>
      </dgm:t>
    </dgm:pt>
    <dgm:pt modelId="{8D0EF25B-DC65-4B04-A917-FBA6069AEB81}" type="parTrans" cxnId="{37227A91-4D8C-48F8-83CF-0FA28D4EC04E}">
      <dgm:prSet/>
      <dgm:spPr/>
      <dgm:t>
        <a:bodyPr/>
        <a:lstStyle/>
        <a:p>
          <a:endParaRPr lang="en-US"/>
        </a:p>
      </dgm:t>
    </dgm:pt>
    <dgm:pt modelId="{AFB2908B-369A-47C5-8D12-281F53AD83CC}" type="sibTrans" cxnId="{37227A91-4D8C-48F8-83CF-0FA28D4EC04E}">
      <dgm:prSet/>
      <dgm:spPr/>
      <dgm:t>
        <a:bodyPr/>
        <a:lstStyle/>
        <a:p>
          <a:endParaRPr lang="en-US"/>
        </a:p>
      </dgm:t>
    </dgm:pt>
    <dgm:pt modelId="{68CC02E5-0314-4115-B7F9-E9B97699A4C6}">
      <dgm:prSet/>
      <dgm:spPr/>
      <dgm:t>
        <a:bodyPr/>
        <a:lstStyle/>
        <a:p>
          <a:r>
            <a:rPr lang="en-US" dirty="0"/>
            <a:t>Cardiovascular benefits*</a:t>
          </a:r>
        </a:p>
      </dgm:t>
    </dgm:pt>
    <dgm:pt modelId="{234E9E8D-B0AB-4151-9583-A9D142BADFA5}" type="parTrans" cxnId="{3269BF53-1E44-4E17-B74F-7622B028F0A2}">
      <dgm:prSet/>
      <dgm:spPr/>
      <dgm:t>
        <a:bodyPr/>
        <a:lstStyle/>
        <a:p>
          <a:endParaRPr lang="en-US"/>
        </a:p>
      </dgm:t>
    </dgm:pt>
    <dgm:pt modelId="{63AA4F84-BE76-41F9-835B-A39E83BDCEBB}" type="sibTrans" cxnId="{3269BF53-1E44-4E17-B74F-7622B028F0A2}">
      <dgm:prSet/>
      <dgm:spPr/>
      <dgm:t>
        <a:bodyPr/>
        <a:lstStyle/>
        <a:p>
          <a:endParaRPr lang="en-US"/>
        </a:p>
      </dgm:t>
    </dgm:pt>
    <dgm:pt modelId="{31549CA6-209B-4E30-919A-DC9EFDD689EB}">
      <dgm:prSet/>
      <dgm:spPr/>
      <dgm:t>
        <a:bodyPr/>
        <a:lstStyle/>
        <a:p>
          <a:r>
            <a:rPr lang="en-US" dirty="0"/>
            <a:t>Decreased appetited</a:t>
          </a:r>
        </a:p>
      </dgm:t>
    </dgm:pt>
    <dgm:pt modelId="{0BB69C2B-942E-4B95-97E5-5E8EE990067F}" type="parTrans" cxnId="{1CB7D00F-E489-49B0-9989-B45481D51A89}">
      <dgm:prSet/>
      <dgm:spPr/>
      <dgm:t>
        <a:bodyPr/>
        <a:lstStyle/>
        <a:p>
          <a:endParaRPr lang="en-US"/>
        </a:p>
      </dgm:t>
    </dgm:pt>
    <dgm:pt modelId="{F17F4822-5E5B-4207-B0AB-777E8F0B755A}" type="sibTrans" cxnId="{1CB7D00F-E489-49B0-9989-B45481D51A89}">
      <dgm:prSet/>
      <dgm:spPr/>
      <dgm:t>
        <a:bodyPr/>
        <a:lstStyle/>
        <a:p>
          <a:endParaRPr lang="en-US"/>
        </a:p>
      </dgm:t>
    </dgm:pt>
    <dgm:pt modelId="{BF950F98-5799-4EE0-BA46-70F9D90DE13E}">
      <dgm:prSet/>
      <dgm:spPr/>
      <dgm:t>
        <a:bodyPr/>
        <a:lstStyle/>
        <a:p>
          <a:r>
            <a:rPr lang="en-US" dirty="0"/>
            <a:t> Lowers post meal glucose</a:t>
          </a:r>
        </a:p>
      </dgm:t>
    </dgm:pt>
    <dgm:pt modelId="{EF468EF0-F3A8-4A92-A342-6E0A34406891}" type="parTrans" cxnId="{040EAC75-DF7B-451D-811B-2513DD0591A2}">
      <dgm:prSet/>
      <dgm:spPr/>
      <dgm:t>
        <a:bodyPr/>
        <a:lstStyle/>
        <a:p>
          <a:endParaRPr lang="en-US"/>
        </a:p>
      </dgm:t>
    </dgm:pt>
    <dgm:pt modelId="{AA050D5C-A167-4B13-A6EE-BCD5A0C85506}" type="sibTrans" cxnId="{040EAC75-DF7B-451D-811B-2513DD0591A2}">
      <dgm:prSet/>
      <dgm:spPr/>
      <dgm:t>
        <a:bodyPr/>
        <a:lstStyle/>
        <a:p>
          <a:endParaRPr lang="en-US"/>
        </a:p>
      </dgm:t>
    </dgm:pt>
    <dgm:pt modelId="{28A08FF5-EB93-43C9-B096-450342C8468D}">
      <dgm:prSet/>
      <dgm:spPr/>
      <dgm:t>
        <a:bodyPr/>
        <a:lstStyle/>
        <a:p>
          <a:r>
            <a:rPr lang="en-US" dirty="0"/>
            <a:t>Ease of use</a:t>
          </a:r>
        </a:p>
      </dgm:t>
    </dgm:pt>
    <dgm:pt modelId="{F01FD116-1447-4B5D-8B8A-DC74E03F801D}" type="parTrans" cxnId="{8E74DE00-B181-46AA-93FB-FA21B7E3E992}">
      <dgm:prSet/>
      <dgm:spPr/>
      <dgm:t>
        <a:bodyPr/>
        <a:lstStyle/>
        <a:p>
          <a:endParaRPr lang="en-US"/>
        </a:p>
      </dgm:t>
    </dgm:pt>
    <dgm:pt modelId="{F32D6C99-97B8-4165-8082-5A5ED7BD865F}" type="sibTrans" cxnId="{8E74DE00-B181-46AA-93FB-FA21B7E3E992}">
      <dgm:prSet/>
      <dgm:spPr/>
      <dgm:t>
        <a:bodyPr/>
        <a:lstStyle/>
        <a:p>
          <a:endParaRPr lang="en-US"/>
        </a:p>
      </dgm:t>
    </dgm:pt>
    <dgm:pt modelId="{1D9A7F9F-0870-44E9-B777-5033D13AACA7}" type="pres">
      <dgm:prSet presAssocID="{F461816B-E8A5-4BED-85A9-91B440E6CA25}" presName="diagram" presStyleCnt="0">
        <dgm:presLayoutVars>
          <dgm:dir/>
          <dgm:resizeHandles val="exact"/>
        </dgm:presLayoutVars>
      </dgm:prSet>
      <dgm:spPr/>
    </dgm:pt>
    <dgm:pt modelId="{82F70EB6-BDEC-489D-89F6-26A186592C34}" type="pres">
      <dgm:prSet presAssocID="{9BAAA77F-2C26-4B57-9E87-E46CF2E4289D}" presName="node" presStyleLbl="node1" presStyleIdx="0" presStyleCnt="6">
        <dgm:presLayoutVars>
          <dgm:bulletEnabled val="1"/>
        </dgm:presLayoutVars>
      </dgm:prSet>
      <dgm:spPr/>
    </dgm:pt>
    <dgm:pt modelId="{FAA56211-3228-47FB-8336-EE7CD7D86A67}" type="pres">
      <dgm:prSet presAssocID="{96D45247-A9B1-4057-8F3F-07540C324349}" presName="sibTrans" presStyleCnt="0"/>
      <dgm:spPr/>
    </dgm:pt>
    <dgm:pt modelId="{56D64140-1D42-4A8A-8C26-6A08A38C8607}" type="pres">
      <dgm:prSet presAssocID="{44132214-B276-4EEB-B75A-34E72D88DE56}" presName="node" presStyleLbl="node1" presStyleIdx="1" presStyleCnt="6">
        <dgm:presLayoutVars>
          <dgm:bulletEnabled val="1"/>
        </dgm:presLayoutVars>
      </dgm:prSet>
      <dgm:spPr/>
    </dgm:pt>
    <dgm:pt modelId="{5ABB4DD8-9934-4767-BB3E-5825BF063EE9}" type="pres">
      <dgm:prSet presAssocID="{AFB2908B-369A-47C5-8D12-281F53AD83CC}" presName="sibTrans" presStyleCnt="0"/>
      <dgm:spPr/>
    </dgm:pt>
    <dgm:pt modelId="{6F91AC0C-9A58-409F-929E-77F0C5840F2E}" type="pres">
      <dgm:prSet presAssocID="{68CC02E5-0314-4115-B7F9-E9B97699A4C6}" presName="node" presStyleLbl="node1" presStyleIdx="2" presStyleCnt="6">
        <dgm:presLayoutVars>
          <dgm:bulletEnabled val="1"/>
        </dgm:presLayoutVars>
      </dgm:prSet>
      <dgm:spPr/>
    </dgm:pt>
    <dgm:pt modelId="{4A4E4F49-D89E-46CA-9D0B-67C1ED4EAB3A}" type="pres">
      <dgm:prSet presAssocID="{63AA4F84-BE76-41F9-835B-A39E83BDCEBB}" presName="sibTrans" presStyleCnt="0"/>
      <dgm:spPr/>
    </dgm:pt>
    <dgm:pt modelId="{8FDD55A0-6520-4B00-9B88-8CE60EDF9BF2}" type="pres">
      <dgm:prSet presAssocID="{31549CA6-209B-4E30-919A-DC9EFDD689EB}" presName="node" presStyleLbl="node1" presStyleIdx="3" presStyleCnt="6">
        <dgm:presLayoutVars>
          <dgm:bulletEnabled val="1"/>
        </dgm:presLayoutVars>
      </dgm:prSet>
      <dgm:spPr/>
    </dgm:pt>
    <dgm:pt modelId="{189B94B3-6093-435F-B344-E87A3CDA404F}" type="pres">
      <dgm:prSet presAssocID="{F17F4822-5E5B-4207-B0AB-777E8F0B755A}" presName="sibTrans" presStyleCnt="0"/>
      <dgm:spPr/>
    </dgm:pt>
    <dgm:pt modelId="{0A980518-64F4-43CC-B5F6-9FB4FAFBDDAD}" type="pres">
      <dgm:prSet presAssocID="{BF950F98-5799-4EE0-BA46-70F9D90DE13E}" presName="node" presStyleLbl="node1" presStyleIdx="4" presStyleCnt="6">
        <dgm:presLayoutVars>
          <dgm:bulletEnabled val="1"/>
        </dgm:presLayoutVars>
      </dgm:prSet>
      <dgm:spPr/>
    </dgm:pt>
    <dgm:pt modelId="{14D28ABF-593A-4DFF-A8BD-3024F3652A57}" type="pres">
      <dgm:prSet presAssocID="{AA050D5C-A167-4B13-A6EE-BCD5A0C85506}" presName="sibTrans" presStyleCnt="0"/>
      <dgm:spPr/>
    </dgm:pt>
    <dgm:pt modelId="{9C517C85-2AF3-49AE-9D9C-FA1D1F32A48A}" type="pres">
      <dgm:prSet presAssocID="{28A08FF5-EB93-43C9-B096-450342C8468D}" presName="node" presStyleLbl="node1" presStyleIdx="5" presStyleCnt="6">
        <dgm:presLayoutVars>
          <dgm:bulletEnabled val="1"/>
        </dgm:presLayoutVars>
      </dgm:prSet>
      <dgm:spPr/>
    </dgm:pt>
  </dgm:ptLst>
  <dgm:cxnLst>
    <dgm:cxn modelId="{8E74DE00-B181-46AA-93FB-FA21B7E3E992}" srcId="{F461816B-E8A5-4BED-85A9-91B440E6CA25}" destId="{28A08FF5-EB93-43C9-B096-450342C8468D}" srcOrd="5" destOrd="0" parTransId="{F01FD116-1447-4B5D-8B8A-DC74E03F801D}" sibTransId="{F32D6C99-97B8-4165-8082-5A5ED7BD865F}"/>
    <dgm:cxn modelId="{1CB7D00F-E489-49B0-9989-B45481D51A89}" srcId="{F461816B-E8A5-4BED-85A9-91B440E6CA25}" destId="{31549CA6-209B-4E30-919A-DC9EFDD689EB}" srcOrd="3" destOrd="0" parTransId="{0BB69C2B-942E-4B95-97E5-5E8EE990067F}" sibTransId="{F17F4822-5E5B-4207-B0AB-777E8F0B755A}"/>
    <dgm:cxn modelId="{8F489D33-0D29-42A5-A1CE-98DB2825C2A3}" type="presOf" srcId="{28A08FF5-EB93-43C9-B096-450342C8468D}" destId="{9C517C85-2AF3-49AE-9D9C-FA1D1F32A48A}" srcOrd="0" destOrd="0" presId="urn:microsoft.com/office/officeart/2005/8/layout/default"/>
    <dgm:cxn modelId="{6B98B872-8C67-4A12-82AD-60D356A1B5FA}" type="presOf" srcId="{F461816B-E8A5-4BED-85A9-91B440E6CA25}" destId="{1D9A7F9F-0870-44E9-B777-5033D13AACA7}" srcOrd="0" destOrd="0" presId="urn:microsoft.com/office/officeart/2005/8/layout/default"/>
    <dgm:cxn modelId="{3269BF53-1E44-4E17-B74F-7622B028F0A2}" srcId="{F461816B-E8A5-4BED-85A9-91B440E6CA25}" destId="{68CC02E5-0314-4115-B7F9-E9B97699A4C6}" srcOrd="2" destOrd="0" parTransId="{234E9E8D-B0AB-4151-9583-A9D142BADFA5}" sibTransId="{63AA4F84-BE76-41F9-835B-A39E83BDCEBB}"/>
    <dgm:cxn modelId="{040EAC75-DF7B-451D-811B-2513DD0591A2}" srcId="{F461816B-E8A5-4BED-85A9-91B440E6CA25}" destId="{BF950F98-5799-4EE0-BA46-70F9D90DE13E}" srcOrd="4" destOrd="0" parTransId="{EF468EF0-F3A8-4A92-A342-6E0A34406891}" sibTransId="{AA050D5C-A167-4B13-A6EE-BCD5A0C85506}"/>
    <dgm:cxn modelId="{1D9DBF77-5D95-4ED8-A7D5-AD6838EBDE7D}" type="presOf" srcId="{44132214-B276-4EEB-B75A-34E72D88DE56}" destId="{56D64140-1D42-4A8A-8C26-6A08A38C8607}" srcOrd="0" destOrd="0" presId="urn:microsoft.com/office/officeart/2005/8/layout/default"/>
    <dgm:cxn modelId="{E601DA7D-3D24-4523-8B5C-7333C02213A2}" type="presOf" srcId="{31549CA6-209B-4E30-919A-DC9EFDD689EB}" destId="{8FDD55A0-6520-4B00-9B88-8CE60EDF9BF2}" srcOrd="0" destOrd="0" presId="urn:microsoft.com/office/officeart/2005/8/layout/default"/>
    <dgm:cxn modelId="{37227A91-4D8C-48F8-83CF-0FA28D4EC04E}" srcId="{F461816B-E8A5-4BED-85A9-91B440E6CA25}" destId="{44132214-B276-4EEB-B75A-34E72D88DE56}" srcOrd="1" destOrd="0" parTransId="{8D0EF25B-DC65-4B04-A917-FBA6069AEB81}" sibTransId="{AFB2908B-369A-47C5-8D12-281F53AD83CC}"/>
    <dgm:cxn modelId="{8155EEA6-45F3-42A5-817E-66D127F80726}" type="presOf" srcId="{9BAAA77F-2C26-4B57-9E87-E46CF2E4289D}" destId="{82F70EB6-BDEC-489D-89F6-26A186592C34}" srcOrd="0" destOrd="0" presId="urn:microsoft.com/office/officeart/2005/8/layout/default"/>
    <dgm:cxn modelId="{8C7424BD-86B2-46DC-B42C-095072DD167D}" type="presOf" srcId="{68CC02E5-0314-4115-B7F9-E9B97699A4C6}" destId="{6F91AC0C-9A58-409F-929E-77F0C5840F2E}" srcOrd="0" destOrd="0" presId="urn:microsoft.com/office/officeart/2005/8/layout/default"/>
    <dgm:cxn modelId="{D33F8BF3-00DC-4D0E-9B4C-C7D650C549F1}" type="presOf" srcId="{BF950F98-5799-4EE0-BA46-70F9D90DE13E}" destId="{0A980518-64F4-43CC-B5F6-9FB4FAFBDDAD}" srcOrd="0" destOrd="0" presId="urn:microsoft.com/office/officeart/2005/8/layout/default"/>
    <dgm:cxn modelId="{07F872FB-E5DF-4AAA-A5BA-6302FD504609}" srcId="{F461816B-E8A5-4BED-85A9-91B440E6CA25}" destId="{9BAAA77F-2C26-4B57-9E87-E46CF2E4289D}" srcOrd="0" destOrd="0" parTransId="{B8BB54E7-7D4F-46BD-8848-A3419EB0DE87}" sibTransId="{96D45247-A9B1-4057-8F3F-07540C324349}"/>
    <dgm:cxn modelId="{A216460D-69AC-42EC-B1A0-05F8DC9DC531}" type="presParOf" srcId="{1D9A7F9F-0870-44E9-B777-5033D13AACA7}" destId="{82F70EB6-BDEC-489D-89F6-26A186592C34}" srcOrd="0" destOrd="0" presId="urn:microsoft.com/office/officeart/2005/8/layout/default"/>
    <dgm:cxn modelId="{3BFA05AF-E333-4778-9E0A-9A17ACAE9205}" type="presParOf" srcId="{1D9A7F9F-0870-44E9-B777-5033D13AACA7}" destId="{FAA56211-3228-47FB-8336-EE7CD7D86A67}" srcOrd="1" destOrd="0" presId="urn:microsoft.com/office/officeart/2005/8/layout/default"/>
    <dgm:cxn modelId="{42C3080A-DAA8-43B4-BDCB-C31F83F03318}" type="presParOf" srcId="{1D9A7F9F-0870-44E9-B777-5033D13AACA7}" destId="{56D64140-1D42-4A8A-8C26-6A08A38C8607}" srcOrd="2" destOrd="0" presId="urn:microsoft.com/office/officeart/2005/8/layout/default"/>
    <dgm:cxn modelId="{47DD6B27-A8F5-418F-AD9D-1DBE73F5E696}" type="presParOf" srcId="{1D9A7F9F-0870-44E9-B777-5033D13AACA7}" destId="{5ABB4DD8-9934-4767-BB3E-5825BF063EE9}" srcOrd="3" destOrd="0" presId="urn:microsoft.com/office/officeart/2005/8/layout/default"/>
    <dgm:cxn modelId="{E17AD29A-CDA3-4BA4-AC9F-87FB93BDF9CD}" type="presParOf" srcId="{1D9A7F9F-0870-44E9-B777-5033D13AACA7}" destId="{6F91AC0C-9A58-409F-929E-77F0C5840F2E}" srcOrd="4" destOrd="0" presId="urn:microsoft.com/office/officeart/2005/8/layout/default"/>
    <dgm:cxn modelId="{BBBC2705-9784-45A2-9D81-066953727D13}" type="presParOf" srcId="{1D9A7F9F-0870-44E9-B777-5033D13AACA7}" destId="{4A4E4F49-D89E-46CA-9D0B-67C1ED4EAB3A}" srcOrd="5" destOrd="0" presId="urn:microsoft.com/office/officeart/2005/8/layout/default"/>
    <dgm:cxn modelId="{2585AD8E-647D-4CB7-8A9B-FD620E79B26F}" type="presParOf" srcId="{1D9A7F9F-0870-44E9-B777-5033D13AACA7}" destId="{8FDD55A0-6520-4B00-9B88-8CE60EDF9BF2}" srcOrd="6" destOrd="0" presId="urn:microsoft.com/office/officeart/2005/8/layout/default"/>
    <dgm:cxn modelId="{9AFAF2A2-B671-4E1C-8149-A75A5CB4A355}" type="presParOf" srcId="{1D9A7F9F-0870-44E9-B777-5033D13AACA7}" destId="{189B94B3-6093-435F-B344-E87A3CDA404F}" srcOrd="7" destOrd="0" presId="urn:microsoft.com/office/officeart/2005/8/layout/default"/>
    <dgm:cxn modelId="{A11FF79F-5B39-4CB8-B02A-8B74CC43D050}" type="presParOf" srcId="{1D9A7F9F-0870-44E9-B777-5033D13AACA7}" destId="{0A980518-64F4-43CC-B5F6-9FB4FAFBDDAD}" srcOrd="8" destOrd="0" presId="urn:microsoft.com/office/officeart/2005/8/layout/default"/>
    <dgm:cxn modelId="{036F7D12-CD21-41B5-9B59-0B26F7DC331C}" type="presParOf" srcId="{1D9A7F9F-0870-44E9-B777-5033D13AACA7}" destId="{14D28ABF-593A-4DFF-A8BD-3024F3652A57}" srcOrd="9" destOrd="0" presId="urn:microsoft.com/office/officeart/2005/8/layout/default"/>
    <dgm:cxn modelId="{2DBAE660-4CB4-4D4B-B35E-DE9932F081B6}" type="presParOf" srcId="{1D9A7F9F-0870-44E9-B777-5033D13AACA7}" destId="{9C517C85-2AF3-49AE-9D9C-FA1D1F32A48A}"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CB585AE-6767-4A8A-8526-BF033FE9EC90}"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B2786009-1A48-49A7-8C51-718D06CE633D}">
      <dgm:prSet/>
      <dgm:spPr/>
      <dgm:t>
        <a:bodyPr/>
        <a:lstStyle/>
        <a:p>
          <a:pPr>
            <a:lnSpc>
              <a:spcPct val="100000"/>
            </a:lnSpc>
          </a:pPr>
          <a:r>
            <a:rPr lang="en-US" dirty="0"/>
            <a:t>Administer 2 units lispro</a:t>
          </a:r>
        </a:p>
      </dgm:t>
    </dgm:pt>
    <dgm:pt modelId="{046E02BC-2AF4-4EDA-B84F-5AEC7AC14CF9}" type="parTrans" cxnId="{1442CC4F-13E2-4F57-B9E6-EA985C2B2CEE}">
      <dgm:prSet/>
      <dgm:spPr/>
      <dgm:t>
        <a:bodyPr/>
        <a:lstStyle/>
        <a:p>
          <a:endParaRPr lang="en-US"/>
        </a:p>
      </dgm:t>
    </dgm:pt>
    <dgm:pt modelId="{2FB38229-8D96-4FA7-9CC2-92A72EDB64A6}" type="sibTrans" cxnId="{1442CC4F-13E2-4F57-B9E6-EA985C2B2CEE}">
      <dgm:prSet/>
      <dgm:spPr/>
      <dgm:t>
        <a:bodyPr/>
        <a:lstStyle/>
        <a:p>
          <a:endParaRPr lang="en-US"/>
        </a:p>
      </dgm:t>
    </dgm:pt>
    <dgm:pt modelId="{0B7EB960-B2A4-4B0B-A671-0ECE58FF3F34}">
      <dgm:prSet/>
      <dgm:spPr/>
      <dgm:t>
        <a:bodyPr/>
        <a:lstStyle/>
        <a:p>
          <a:pPr>
            <a:lnSpc>
              <a:spcPct val="100000"/>
            </a:lnSpc>
          </a:pPr>
          <a:r>
            <a:rPr lang="en-US" dirty="0"/>
            <a:t>Inject 3 units and make sure they eat right away.</a:t>
          </a:r>
        </a:p>
      </dgm:t>
    </dgm:pt>
    <dgm:pt modelId="{068945BF-F915-4608-B654-20C767C3546B}" type="parTrans" cxnId="{B19C5C50-EC33-43F1-B7AF-B2DF15FBFA2D}">
      <dgm:prSet/>
      <dgm:spPr/>
      <dgm:t>
        <a:bodyPr/>
        <a:lstStyle/>
        <a:p>
          <a:endParaRPr lang="en-US"/>
        </a:p>
      </dgm:t>
    </dgm:pt>
    <dgm:pt modelId="{862F8F03-C2B1-4FE7-B012-B88BFF0AC12E}" type="sibTrans" cxnId="{B19C5C50-EC33-43F1-B7AF-B2DF15FBFA2D}">
      <dgm:prSet/>
      <dgm:spPr/>
      <dgm:t>
        <a:bodyPr/>
        <a:lstStyle/>
        <a:p>
          <a:endParaRPr lang="en-US"/>
        </a:p>
      </dgm:t>
    </dgm:pt>
    <dgm:pt modelId="{5D9753FC-83FF-43B0-BB62-F6C36E7F76BF}">
      <dgm:prSet/>
      <dgm:spPr/>
      <dgm:t>
        <a:bodyPr/>
        <a:lstStyle/>
        <a:p>
          <a:pPr>
            <a:lnSpc>
              <a:spcPct val="100000"/>
            </a:lnSpc>
          </a:pPr>
          <a:r>
            <a:rPr lang="en-US" dirty="0"/>
            <a:t>Give the insulin 2-3 hours after the meal.</a:t>
          </a:r>
        </a:p>
      </dgm:t>
    </dgm:pt>
    <dgm:pt modelId="{B1927448-4602-486A-91A1-1CE5118CFB6F}" type="parTrans" cxnId="{865F29C3-6EAC-459F-B7D4-5E6C1D63C5DA}">
      <dgm:prSet/>
      <dgm:spPr/>
      <dgm:t>
        <a:bodyPr/>
        <a:lstStyle/>
        <a:p>
          <a:endParaRPr lang="en-US"/>
        </a:p>
      </dgm:t>
    </dgm:pt>
    <dgm:pt modelId="{09ACC65F-91FF-45EA-AAB6-8CAA3209071F}" type="sibTrans" cxnId="{865F29C3-6EAC-459F-B7D4-5E6C1D63C5DA}">
      <dgm:prSet/>
      <dgm:spPr/>
      <dgm:t>
        <a:bodyPr/>
        <a:lstStyle/>
        <a:p>
          <a:endParaRPr lang="en-US"/>
        </a:p>
      </dgm:t>
    </dgm:pt>
    <dgm:pt modelId="{094EE22F-F628-4456-8498-265CF1F21065}">
      <dgm:prSet/>
      <dgm:spPr/>
      <dgm:t>
        <a:bodyPr/>
        <a:lstStyle/>
        <a:p>
          <a:pPr>
            <a:lnSpc>
              <a:spcPct val="100000"/>
            </a:lnSpc>
          </a:pPr>
          <a:r>
            <a:rPr lang="en-US" dirty="0"/>
            <a:t>Hold the insulin &amp; reassess</a:t>
          </a:r>
        </a:p>
      </dgm:t>
    </dgm:pt>
    <dgm:pt modelId="{319B5FF4-DFD4-4149-BBF5-448EE6CD911B}" type="parTrans" cxnId="{93A12E3A-0C09-4D52-8398-E88EF18BD4D6}">
      <dgm:prSet/>
      <dgm:spPr/>
      <dgm:t>
        <a:bodyPr/>
        <a:lstStyle/>
        <a:p>
          <a:endParaRPr lang="en-US"/>
        </a:p>
      </dgm:t>
    </dgm:pt>
    <dgm:pt modelId="{5E55EB91-553A-40D0-86B3-3C638E097594}" type="sibTrans" cxnId="{93A12E3A-0C09-4D52-8398-E88EF18BD4D6}">
      <dgm:prSet/>
      <dgm:spPr/>
      <dgm:t>
        <a:bodyPr/>
        <a:lstStyle/>
        <a:p>
          <a:endParaRPr lang="en-US"/>
        </a:p>
      </dgm:t>
    </dgm:pt>
    <dgm:pt modelId="{5830AB96-9BFB-4AAD-A2BE-043F782ACDF4}" type="pres">
      <dgm:prSet presAssocID="{2CB585AE-6767-4A8A-8526-BF033FE9EC90}" presName="root" presStyleCnt="0">
        <dgm:presLayoutVars>
          <dgm:dir/>
          <dgm:resizeHandles val="exact"/>
        </dgm:presLayoutVars>
      </dgm:prSet>
      <dgm:spPr/>
    </dgm:pt>
    <dgm:pt modelId="{55C2A8AF-119D-4E20-A370-377874485380}" type="pres">
      <dgm:prSet presAssocID="{B2786009-1A48-49A7-8C51-718D06CE633D}" presName="compNode" presStyleCnt="0"/>
      <dgm:spPr/>
    </dgm:pt>
    <dgm:pt modelId="{8C8D9AA2-8819-4A39-8360-CE246CA934C5}" type="pres">
      <dgm:prSet presAssocID="{B2786009-1A48-49A7-8C51-718D06CE633D}" presName="bgRect" presStyleLbl="bgShp" presStyleIdx="0" presStyleCnt="4"/>
      <dgm:spPr/>
    </dgm:pt>
    <dgm:pt modelId="{93F4F3EA-75BB-4067-996D-419DA516A806}" type="pres">
      <dgm:prSet presAssocID="{B2786009-1A48-49A7-8C51-718D06CE633D}"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Checkmark"/>
        </a:ext>
      </dgm:extLst>
    </dgm:pt>
    <dgm:pt modelId="{3EF93051-421E-4021-9474-E83B8FE97476}" type="pres">
      <dgm:prSet presAssocID="{B2786009-1A48-49A7-8C51-718D06CE633D}" presName="spaceRect" presStyleCnt="0"/>
      <dgm:spPr/>
    </dgm:pt>
    <dgm:pt modelId="{FD267571-AB00-48DC-AE43-30F7E5A64BB3}" type="pres">
      <dgm:prSet presAssocID="{B2786009-1A48-49A7-8C51-718D06CE633D}" presName="parTx" presStyleLbl="revTx" presStyleIdx="0" presStyleCnt="4">
        <dgm:presLayoutVars>
          <dgm:chMax val="0"/>
          <dgm:chPref val="0"/>
        </dgm:presLayoutVars>
      </dgm:prSet>
      <dgm:spPr/>
    </dgm:pt>
    <dgm:pt modelId="{6A06306C-CA9B-49A2-8BC4-4E9F881DB06A}" type="pres">
      <dgm:prSet presAssocID="{2FB38229-8D96-4FA7-9CC2-92A72EDB64A6}" presName="sibTrans" presStyleCnt="0"/>
      <dgm:spPr/>
    </dgm:pt>
    <dgm:pt modelId="{F485A0A9-49E2-40E9-8C45-A129369F091C}" type="pres">
      <dgm:prSet presAssocID="{0B7EB960-B2A4-4B0B-A671-0ECE58FF3F34}" presName="compNode" presStyleCnt="0"/>
      <dgm:spPr/>
    </dgm:pt>
    <dgm:pt modelId="{2FEA6132-641C-4018-9C06-2DC664524BC4}" type="pres">
      <dgm:prSet presAssocID="{0B7EB960-B2A4-4B0B-A671-0ECE58FF3F34}" presName="bgRect" presStyleLbl="bgShp" presStyleIdx="1" presStyleCnt="4"/>
      <dgm:spPr/>
    </dgm:pt>
    <dgm:pt modelId="{41AE642C-97F1-4579-A8CE-22DCB0AF8797}" type="pres">
      <dgm:prSet presAssocID="{0B7EB960-B2A4-4B0B-A671-0ECE58FF3F34}"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Eye dropper"/>
        </a:ext>
      </dgm:extLst>
    </dgm:pt>
    <dgm:pt modelId="{1FC9A852-515B-4C8E-8ACB-487BCA664C37}" type="pres">
      <dgm:prSet presAssocID="{0B7EB960-B2A4-4B0B-A671-0ECE58FF3F34}" presName="spaceRect" presStyleCnt="0"/>
      <dgm:spPr/>
    </dgm:pt>
    <dgm:pt modelId="{D4F831A5-4970-4FCE-9E80-1343585D4195}" type="pres">
      <dgm:prSet presAssocID="{0B7EB960-B2A4-4B0B-A671-0ECE58FF3F34}" presName="parTx" presStyleLbl="revTx" presStyleIdx="1" presStyleCnt="4">
        <dgm:presLayoutVars>
          <dgm:chMax val="0"/>
          <dgm:chPref val="0"/>
        </dgm:presLayoutVars>
      </dgm:prSet>
      <dgm:spPr/>
    </dgm:pt>
    <dgm:pt modelId="{7F7981CF-20AE-44E5-8ED0-6B408600688A}" type="pres">
      <dgm:prSet presAssocID="{862F8F03-C2B1-4FE7-B012-B88BFF0AC12E}" presName="sibTrans" presStyleCnt="0"/>
      <dgm:spPr/>
    </dgm:pt>
    <dgm:pt modelId="{6D73A442-D43B-455D-B0CC-FDCD46A02AD0}" type="pres">
      <dgm:prSet presAssocID="{5D9753FC-83FF-43B0-BB62-F6C36E7F76BF}" presName="compNode" presStyleCnt="0"/>
      <dgm:spPr/>
    </dgm:pt>
    <dgm:pt modelId="{8CA1FEDC-1630-48A1-8FB8-F38886BF16C7}" type="pres">
      <dgm:prSet presAssocID="{5D9753FC-83FF-43B0-BB62-F6C36E7F76BF}" presName="bgRect" presStyleLbl="bgShp" presStyleIdx="2" presStyleCnt="4"/>
      <dgm:spPr/>
    </dgm:pt>
    <dgm:pt modelId="{EEFFE22D-F670-43DD-AB42-1183E5AF2BC4}" type="pres">
      <dgm:prSet presAssocID="{5D9753FC-83FF-43B0-BB62-F6C36E7F76BF}"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Needle"/>
        </a:ext>
      </dgm:extLst>
    </dgm:pt>
    <dgm:pt modelId="{A34B7F99-FA08-48E6-9EDC-4032915B69A1}" type="pres">
      <dgm:prSet presAssocID="{5D9753FC-83FF-43B0-BB62-F6C36E7F76BF}" presName="spaceRect" presStyleCnt="0"/>
      <dgm:spPr/>
    </dgm:pt>
    <dgm:pt modelId="{5716D465-3A9B-43B8-874A-2A2539B9F843}" type="pres">
      <dgm:prSet presAssocID="{5D9753FC-83FF-43B0-BB62-F6C36E7F76BF}" presName="parTx" presStyleLbl="revTx" presStyleIdx="2" presStyleCnt="4">
        <dgm:presLayoutVars>
          <dgm:chMax val="0"/>
          <dgm:chPref val="0"/>
        </dgm:presLayoutVars>
      </dgm:prSet>
      <dgm:spPr/>
    </dgm:pt>
    <dgm:pt modelId="{BD26B1A0-E4DA-4D09-A9B4-D119A8819BE3}" type="pres">
      <dgm:prSet presAssocID="{09ACC65F-91FF-45EA-AAB6-8CAA3209071F}" presName="sibTrans" presStyleCnt="0"/>
      <dgm:spPr/>
    </dgm:pt>
    <dgm:pt modelId="{BAFBB155-C413-434D-9B4D-9B14E96ACB71}" type="pres">
      <dgm:prSet presAssocID="{094EE22F-F628-4456-8498-265CF1F21065}" presName="compNode" presStyleCnt="0"/>
      <dgm:spPr/>
    </dgm:pt>
    <dgm:pt modelId="{03731748-3D44-44F8-8E36-6DE66B4F8C60}" type="pres">
      <dgm:prSet presAssocID="{094EE22F-F628-4456-8498-265CF1F21065}" presName="bgRect" presStyleLbl="bgShp" presStyleIdx="3" presStyleCnt="4" custLinFactNeighborX="0" custLinFactNeighborY="197"/>
      <dgm:spPr/>
    </dgm:pt>
    <dgm:pt modelId="{15EF54EA-D142-4D73-927D-443E06E29DD0}" type="pres">
      <dgm:prSet presAssocID="{094EE22F-F628-4456-8498-265CF1F21065}"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Kidney"/>
        </a:ext>
      </dgm:extLst>
    </dgm:pt>
    <dgm:pt modelId="{81A3D00B-56D1-41FB-9111-B142997E6FCA}" type="pres">
      <dgm:prSet presAssocID="{094EE22F-F628-4456-8498-265CF1F21065}" presName="spaceRect" presStyleCnt="0"/>
      <dgm:spPr/>
    </dgm:pt>
    <dgm:pt modelId="{5CC2CEF9-33F6-40EE-85F6-0841D74F2368}" type="pres">
      <dgm:prSet presAssocID="{094EE22F-F628-4456-8498-265CF1F21065}" presName="parTx" presStyleLbl="revTx" presStyleIdx="3" presStyleCnt="4">
        <dgm:presLayoutVars>
          <dgm:chMax val="0"/>
          <dgm:chPref val="0"/>
        </dgm:presLayoutVars>
      </dgm:prSet>
      <dgm:spPr/>
    </dgm:pt>
  </dgm:ptLst>
  <dgm:cxnLst>
    <dgm:cxn modelId="{C559B81A-32EE-47BD-9A23-1D4DEB768610}" type="presOf" srcId="{5D9753FC-83FF-43B0-BB62-F6C36E7F76BF}" destId="{5716D465-3A9B-43B8-874A-2A2539B9F843}" srcOrd="0" destOrd="0" presId="urn:microsoft.com/office/officeart/2018/2/layout/IconVerticalSolidList"/>
    <dgm:cxn modelId="{93A12E3A-0C09-4D52-8398-E88EF18BD4D6}" srcId="{2CB585AE-6767-4A8A-8526-BF033FE9EC90}" destId="{094EE22F-F628-4456-8498-265CF1F21065}" srcOrd="3" destOrd="0" parTransId="{319B5FF4-DFD4-4149-BBF5-448EE6CD911B}" sibTransId="{5E55EB91-553A-40D0-86B3-3C638E097594}"/>
    <dgm:cxn modelId="{1442CC4F-13E2-4F57-B9E6-EA985C2B2CEE}" srcId="{2CB585AE-6767-4A8A-8526-BF033FE9EC90}" destId="{B2786009-1A48-49A7-8C51-718D06CE633D}" srcOrd="0" destOrd="0" parTransId="{046E02BC-2AF4-4EDA-B84F-5AEC7AC14CF9}" sibTransId="{2FB38229-8D96-4FA7-9CC2-92A72EDB64A6}"/>
    <dgm:cxn modelId="{B19C5C50-EC33-43F1-B7AF-B2DF15FBFA2D}" srcId="{2CB585AE-6767-4A8A-8526-BF033FE9EC90}" destId="{0B7EB960-B2A4-4B0B-A671-0ECE58FF3F34}" srcOrd="1" destOrd="0" parTransId="{068945BF-F915-4608-B654-20C767C3546B}" sibTransId="{862F8F03-C2B1-4FE7-B012-B88BFF0AC12E}"/>
    <dgm:cxn modelId="{9BE0B2BB-5E8F-4C44-A001-19305EA81A8B}" type="presOf" srcId="{B2786009-1A48-49A7-8C51-718D06CE633D}" destId="{FD267571-AB00-48DC-AE43-30F7E5A64BB3}" srcOrd="0" destOrd="0" presId="urn:microsoft.com/office/officeart/2018/2/layout/IconVerticalSolidList"/>
    <dgm:cxn modelId="{865F29C3-6EAC-459F-B7D4-5E6C1D63C5DA}" srcId="{2CB585AE-6767-4A8A-8526-BF033FE9EC90}" destId="{5D9753FC-83FF-43B0-BB62-F6C36E7F76BF}" srcOrd="2" destOrd="0" parTransId="{B1927448-4602-486A-91A1-1CE5118CFB6F}" sibTransId="{09ACC65F-91FF-45EA-AAB6-8CAA3209071F}"/>
    <dgm:cxn modelId="{56F1FEC5-758B-43A4-B267-55FE9F31D2B3}" type="presOf" srcId="{094EE22F-F628-4456-8498-265CF1F21065}" destId="{5CC2CEF9-33F6-40EE-85F6-0841D74F2368}" srcOrd="0" destOrd="0" presId="urn:microsoft.com/office/officeart/2018/2/layout/IconVerticalSolidList"/>
    <dgm:cxn modelId="{F8E87EF2-895E-42E5-BD67-598A60E882B7}" type="presOf" srcId="{0B7EB960-B2A4-4B0B-A671-0ECE58FF3F34}" destId="{D4F831A5-4970-4FCE-9E80-1343585D4195}" srcOrd="0" destOrd="0" presId="urn:microsoft.com/office/officeart/2018/2/layout/IconVerticalSolidList"/>
    <dgm:cxn modelId="{7B6DB4FA-2CBD-403A-B968-CD6762E07C88}" type="presOf" srcId="{2CB585AE-6767-4A8A-8526-BF033FE9EC90}" destId="{5830AB96-9BFB-4AAD-A2BE-043F782ACDF4}" srcOrd="0" destOrd="0" presId="urn:microsoft.com/office/officeart/2018/2/layout/IconVerticalSolidList"/>
    <dgm:cxn modelId="{31F0BF87-DDD1-4B91-96B4-33F0686C2330}" type="presParOf" srcId="{5830AB96-9BFB-4AAD-A2BE-043F782ACDF4}" destId="{55C2A8AF-119D-4E20-A370-377874485380}" srcOrd="0" destOrd="0" presId="urn:microsoft.com/office/officeart/2018/2/layout/IconVerticalSolidList"/>
    <dgm:cxn modelId="{CA6FA00F-0E8F-49F4-B9C7-0A9CD98452AB}" type="presParOf" srcId="{55C2A8AF-119D-4E20-A370-377874485380}" destId="{8C8D9AA2-8819-4A39-8360-CE246CA934C5}" srcOrd="0" destOrd="0" presId="urn:microsoft.com/office/officeart/2018/2/layout/IconVerticalSolidList"/>
    <dgm:cxn modelId="{5A367759-567F-406E-8CD9-0EC6B2D8E1A8}" type="presParOf" srcId="{55C2A8AF-119D-4E20-A370-377874485380}" destId="{93F4F3EA-75BB-4067-996D-419DA516A806}" srcOrd="1" destOrd="0" presId="urn:microsoft.com/office/officeart/2018/2/layout/IconVerticalSolidList"/>
    <dgm:cxn modelId="{24D4A7BA-068D-45FA-AF9F-4E2AAAE9E797}" type="presParOf" srcId="{55C2A8AF-119D-4E20-A370-377874485380}" destId="{3EF93051-421E-4021-9474-E83B8FE97476}" srcOrd="2" destOrd="0" presId="urn:microsoft.com/office/officeart/2018/2/layout/IconVerticalSolidList"/>
    <dgm:cxn modelId="{BBB7E547-40BD-42BD-982C-59D87E70720C}" type="presParOf" srcId="{55C2A8AF-119D-4E20-A370-377874485380}" destId="{FD267571-AB00-48DC-AE43-30F7E5A64BB3}" srcOrd="3" destOrd="0" presId="urn:microsoft.com/office/officeart/2018/2/layout/IconVerticalSolidList"/>
    <dgm:cxn modelId="{FB2BFC02-263A-4A4F-89EE-B59DA5FCFED6}" type="presParOf" srcId="{5830AB96-9BFB-4AAD-A2BE-043F782ACDF4}" destId="{6A06306C-CA9B-49A2-8BC4-4E9F881DB06A}" srcOrd="1" destOrd="0" presId="urn:microsoft.com/office/officeart/2018/2/layout/IconVerticalSolidList"/>
    <dgm:cxn modelId="{1F859E90-E7D2-4F7D-956F-3A9ABAB0DFEC}" type="presParOf" srcId="{5830AB96-9BFB-4AAD-A2BE-043F782ACDF4}" destId="{F485A0A9-49E2-40E9-8C45-A129369F091C}" srcOrd="2" destOrd="0" presId="urn:microsoft.com/office/officeart/2018/2/layout/IconVerticalSolidList"/>
    <dgm:cxn modelId="{E03770AD-BC6B-4104-85C8-A48D63A8EAB4}" type="presParOf" srcId="{F485A0A9-49E2-40E9-8C45-A129369F091C}" destId="{2FEA6132-641C-4018-9C06-2DC664524BC4}" srcOrd="0" destOrd="0" presId="urn:microsoft.com/office/officeart/2018/2/layout/IconVerticalSolidList"/>
    <dgm:cxn modelId="{F7ED0C10-97EF-4570-A026-9D124D05F06A}" type="presParOf" srcId="{F485A0A9-49E2-40E9-8C45-A129369F091C}" destId="{41AE642C-97F1-4579-A8CE-22DCB0AF8797}" srcOrd="1" destOrd="0" presId="urn:microsoft.com/office/officeart/2018/2/layout/IconVerticalSolidList"/>
    <dgm:cxn modelId="{A0712026-6E52-4957-97B8-05E23706BCC1}" type="presParOf" srcId="{F485A0A9-49E2-40E9-8C45-A129369F091C}" destId="{1FC9A852-515B-4C8E-8ACB-487BCA664C37}" srcOrd="2" destOrd="0" presId="urn:microsoft.com/office/officeart/2018/2/layout/IconVerticalSolidList"/>
    <dgm:cxn modelId="{A01C6A83-52F7-45A4-900E-B97A84668E8F}" type="presParOf" srcId="{F485A0A9-49E2-40E9-8C45-A129369F091C}" destId="{D4F831A5-4970-4FCE-9E80-1343585D4195}" srcOrd="3" destOrd="0" presId="urn:microsoft.com/office/officeart/2018/2/layout/IconVerticalSolidList"/>
    <dgm:cxn modelId="{9D5C0E17-2CB9-4A66-9E83-69E374FD4E65}" type="presParOf" srcId="{5830AB96-9BFB-4AAD-A2BE-043F782ACDF4}" destId="{7F7981CF-20AE-44E5-8ED0-6B408600688A}" srcOrd="3" destOrd="0" presId="urn:microsoft.com/office/officeart/2018/2/layout/IconVerticalSolidList"/>
    <dgm:cxn modelId="{7AD6D9C7-B187-4CB5-B3D9-368FEFF7B8DC}" type="presParOf" srcId="{5830AB96-9BFB-4AAD-A2BE-043F782ACDF4}" destId="{6D73A442-D43B-455D-B0CC-FDCD46A02AD0}" srcOrd="4" destOrd="0" presId="urn:microsoft.com/office/officeart/2018/2/layout/IconVerticalSolidList"/>
    <dgm:cxn modelId="{1AB3E878-1022-4E60-B6B2-6BD346747A9F}" type="presParOf" srcId="{6D73A442-D43B-455D-B0CC-FDCD46A02AD0}" destId="{8CA1FEDC-1630-48A1-8FB8-F38886BF16C7}" srcOrd="0" destOrd="0" presId="urn:microsoft.com/office/officeart/2018/2/layout/IconVerticalSolidList"/>
    <dgm:cxn modelId="{5613EC44-920A-4089-84CB-BE5B63CA223B}" type="presParOf" srcId="{6D73A442-D43B-455D-B0CC-FDCD46A02AD0}" destId="{EEFFE22D-F670-43DD-AB42-1183E5AF2BC4}" srcOrd="1" destOrd="0" presId="urn:microsoft.com/office/officeart/2018/2/layout/IconVerticalSolidList"/>
    <dgm:cxn modelId="{C21853F4-B352-444D-B7B3-E5AE70133158}" type="presParOf" srcId="{6D73A442-D43B-455D-B0CC-FDCD46A02AD0}" destId="{A34B7F99-FA08-48E6-9EDC-4032915B69A1}" srcOrd="2" destOrd="0" presId="urn:microsoft.com/office/officeart/2018/2/layout/IconVerticalSolidList"/>
    <dgm:cxn modelId="{716B5DB4-14FB-493C-B872-73CE8AA2AAB4}" type="presParOf" srcId="{6D73A442-D43B-455D-B0CC-FDCD46A02AD0}" destId="{5716D465-3A9B-43B8-874A-2A2539B9F843}" srcOrd="3" destOrd="0" presId="urn:microsoft.com/office/officeart/2018/2/layout/IconVerticalSolidList"/>
    <dgm:cxn modelId="{F679B570-33EB-4BF5-8265-F20291DF188E}" type="presParOf" srcId="{5830AB96-9BFB-4AAD-A2BE-043F782ACDF4}" destId="{BD26B1A0-E4DA-4D09-A9B4-D119A8819BE3}" srcOrd="5" destOrd="0" presId="urn:microsoft.com/office/officeart/2018/2/layout/IconVerticalSolidList"/>
    <dgm:cxn modelId="{6B52A717-B9D0-49FF-B84B-3EFAD4A2A121}" type="presParOf" srcId="{5830AB96-9BFB-4AAD-A2BE-043F782ACDF4}" destId="{BAFBB155-C413-434D-9B4D-9B14E96ACB71}" srcOrd="6" destOrd="0" presId="urn:microsoft.com/office/officeart/2018/2/layout/IconVerticalSolidList"/>
    <dgm:cxn modelId="{6806BD0D-61BC-4FE5-943A-0C9A5DD057A5}" type="presParOf" srcId="{BAFBB155-C413-434D-9B4D-9B14E96ACB71}" destId="{03731748-3D44-44F8-8E36-6DE66B4F8C60}" srcOrd="0" destOrd="0" presId="urn:microsoft.com/office/officeart/2018/2/layout/IconVerticalSolidList"/>
    <dgm:cxn modelId="{B055DB59-4B5C-4D9A-AFC6-E3DDB3FF9825}" type="presParOf" srcId="{BAFBB155-C413-434D-9B4D-9B14E96ACB71}" destId="{15EF54EA-D142-4D73-927D-443E06E29DD0}" srcOrd="1" destOrd="0" presId="urn:microsoft.com/office/officeart/2018/2/layout/IconVerticalSolidList"/>
    <dgm:cxn modelId="{0457CBD9-7047-49D7-81A4-FDB936004A47}" type="presParOf" srcId="{BAFBB155-C413-434D-9B4D-9B14E96ACB71}" destId="{81A3D00B-56D1-41FB-9111-B142997E6FCA}" srcOrd="2" destOrd="0" presId="urn:microsoft.com/office/officeart/2018/2/layout/IconVerticalSolidList"/>
    <dgm:cxn modelId="{0CAB97BB-A9B7-4948-884C-2BDA033EF501}" type="presParOf" srcId="{BAFBB155-C413-434D-9B4D-9B14E96ACB71}" destId="{5CC2CEF9-33F6-40EE-85F6-0841D74F2368}"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1095EC7-73C3-4897-8139-55903F119F95}" type="doc">
      <dgm:prSet loTypeId="urn:microsoft.com/office/officeart/2005/8/layout/vList2" loCatId="list" qsTypeId="urn:microsoft.com/office/officeart/2005/8/quickstyle/simple3" qsCatId="simple" csTypeId="urn:microsoft.com/office/officeart/2005/8/colors/accent1_2" csCatId="accent1"/>
      <dgm:spPr/>
      <dgm:t>
        <a:bodyPr/>
        <a:lstStyle/>
        <a:p>
          <a:endParaRPr lang="en-US"/>
        </a:p>
      </dgm:t>
    </dgm:pt>
    <dgm:pt modelId="{F3FBEA2B-ECBC-4254-8D74-4D5A13592CA4}">
      <dgm:prSet/>
      <dgm:spPr/>
      <dgm:t>
        <a:bodyPr/>
        <a:lstStyle/>
        <a:p>
          <a:r>
            <a:rPr lang="en-US"/>
            <a:t>Anticipate events that put pt at risk of hypo:</a:t>
          </a:r>
        </a:p>
      </dgm:t>
    </dgm:pt>
    <dgm:pt modelId="{97378AF4-0983-465C-8AF2-8E553BE199FD}" type="parTrans" cxnId="{A9D972C2-3161-41AA-95B2-FD976F970A25}">
      <dgm:prSet/>
      <dgm:spPr/>
      <dgm:t>
        <a:bodyPr/>
        <a:lstStyle/>
        <a:p>
          <a:endParaRPr lang="en-US"/>
        </a:p>
      </dgm:t>
    </dgm:pt>
    <dgm:pt modelId="{CA08D76C-933F-4F30-9CEF-CA711CF39097}" type="sibTrans" cxnId="{A9D972C2-3161-41AA-95B2-FD976F970A25}">
      <dgm:prSet/>
      <dgm:spPr/>
      <dgm:t>
        <a:bodyPr/>
        <a:lstStyle/>
        <a:p>
          <a:endParaRPr lang="en-US"/>
        </a:p>
      </dgm:t>
    </dgm:pt>
    <dgm:pt modelId="{8A4BAA3D-651F-46E4-82CD-E655517C393E}">
      <dgm:prSet/>
      <dgm:spPr/>
      <dgm:t>
        <a:bodyPr/>
        <a:lstStyle/>
        <a:p>
          <a:r>
            <a:rPr lang="en-US"/>
            <a:t>NPO for surgery</a:t>
          </a:r>
        </a:p>
      </dgm:t>
    </dgm:pt>
    <dgm:pt modelId="{4C771EAF-8948-4F67-BC34-355E68418B5E}" type="parTrans" cxnId="{97AD92A1-A666-4659-AD69-706780E02CC9}">
      <dgm:prSet/>
      <dgm:spPr/>
      <dgm:t>
        <a:bodyPr/>
        <a:lstStyle/>
        <a:p>
          <a:endParaRPr lang="en-US"/>
        </a:p>
      </dgm:t>
    </dgm:pt>
    <dgm:pt modelId="{8DB2C74A-BCAE-4DD2-A89D-11681EF2DF48}" type="sibTrans" cxnId="{97AD92A1-A666-4659-AD69-706780E02CC9}">
      <dgm:prSet/>
      <dgm:spPr/>
      <dgm:t>
        <a:bodyPr/>
        <a:lstStyle/>
        <a:p>
          <a:endParaRPr lang="en-US"/>
        </a:p>
      </dgm:t>
    </dgm:pt>
    <dgm:pt modelId="{6C03FF66-FA66-466B-8CD8-0B83431DE476}">
      <dgm:prSet/>
      <dgm:spPr/>
      <dgm:t>
        <a:bodyPr/>
        <a:lstStyle/>
        <a:p>
          <a:r>
            <a:rPr lang="en-US"/>
            <a:t>decreasing steroid dose, </a:t>
          </a:r>
        </a:p>
      </dgm:t>
    </dgm:pt>
    <dgm:pt modelId="{03CBA84D-76E2-4080-8A4E-7F50C2D5A75F}" type="parTrans" cxnId="{08CDB355-F4D1-44FA-9464-6D64D18F2715}">
      <dgm:prSet/>
      <dgm:spPr/>
      <dgm:t>
        <a:bodyPr/>
        <a:lstStyle/>
        <a:p>
          <a:endParaRPr lang="en-US"/>
        </a:p>
      </dgm:t>
    </dgm:pt>
    <dgm:pt modelId="{3E86E8C0-C3C6-46A2-B3AB-E18B5D3C93DB}" type="sibTrans" cxnId="{08CDB355-F4D1-44FA-9464-6D64D18F2715}">
      <dgm:prSet/>
      <dgm:spPr/>
      <dgm:t>
        <a:bodyPr/>
        <a:lstStyle/>
        <a:p>
          <a:endParaRPr lang="en-US"/>
        </a:p>
      </dgm:t>
    </dgm:pt>
    <dgm:pt modelId="{8EBC8700-1180-46AE-8A9C-BA6E2DBB0574}">
      <dgm:prSet/>
      <dgm:spPr/>
      <dgm:t>
        <a:bodyPr/>
        <a:lstStyle/>
        <a:p>
          <a:r>
            <a:rPr lang="en-US"/>
            <a:t>improving infection, </a:t>
          </a:r>
        </a:p>
      </dgm:t>
    </dgm:pt>
    <dgm:pt modelId="{DD71B904-CCCE-40C1-8669-545F96DA3EE3}" type="parTrans" cxnId="{90D6077C-974E-4477-B97A-AC5111671904}">
      <dgm:prSet/>
      <dgm:spPr/>
      <dgm:t>
        <a:bodyPr/>
        <a:lstStyle/>
        <a:p>
          <a:endParaRPr lang="en-US"/>
        </a:p>
      </dgm:t>
    </dgm:pt>
    <dgm:pt modelId="{DBAD34D9-95AE-438A-90A3-CD96C17A767C}" type="sibTrans" cxnId="{90D6077C-974E-4477-B97A-AC5111671904}">
      <dgm:prSet/>
      <dgm:spPr/>
      <dgm:t>
        <a:bodyPr/>
        <a:lstStyle/>
        <a:p>
          <a:endParaRPr lang="en-US"/>
        </a:p>
      </dgm:t>
    </dgm:pt>
    <dgm:pt modelId="{92E46F3A-75DD-4101-94B5-4572E5564B60}">
      <dgm:prSet/>
      <dgm:spPr/>
      <dgm:t>
        <a:bodyPr/>
        <a:lstStyle/>
        <a:p>
          <a:r>
            <a:rPr lang="en-US"/>
            <a:t>recovering after cardiac event</a:t>
          </a:r>
        </a:p>
      </dgm:t>
    </dgm:pt>
    <dgm:pt modelId="{A1F3A9B3-3AEB-47C5-9347-A576C0ED0C06}" type="parTrans" cxnId="{23A2AF1C-F130-4F66-BD11-369DE0EC4C99}">
      <dgm:prSet/>
      <dgm:spPr/>
      <dgm:t>
        <a:bodyPr/>
        <a:lstStyle/>
        <a:p>
          <a:endParaRPr lang="en-US"/>
        </a:p>
      </dgm:t>
    </dgm:pt>
    <dgm:pt modelId="{C2A98157-954C-440C-B7D9-AC0FDD37ED0F}" type="sibTrans" cxnId="{23A2AF1C-F130-4F66-BD11-369DE0EC4C99}">
      <dgm:prSet/>
      <dgm:spPr/>
      <dgm:t>
        <a:bodyPr/>
        <a:lstStyle/>
        <a:p>
          <a:endParaRPr lang="en-US"/>
        </a:p>
      </dgm:t>
    </dgm:pt>
    <dgm:pt modelId="{FAA28B46-7868-41D7-BE7D-A5FD641295F9}">
      <dgm:prSet/>
      <dgm:spPr/>
      <dgm:t>
        <a:bodyPr/>
        <a:lstStyle/>
        <a:p>
          <a:r>
            <a:rPr lang="en-US"/>
            <a:t>Strive to admin the least amount of insulin necessary to reach glycemic targets</a:t>
          </a:r>
        </a:p>
      </dgm:t>
    </dgm:pt>
    <dgm:pt modelId="{8FC8A989-6CA9-4C6D-A09A-509ACE1B5D11}" type="parTrans" cxnId="{F485E6FD-E32F-4FDE-BA65-98F00EFEB3B8}">
      <dgm:prSet/>
      <dgm:spPr/>
      <dgm:t>
        <a:bodyPr/>
        <a:lstStyle/>
        <a:p>
          <a:endParaRPr lang="en-US"/>
        </a:p>
      </dgm:t>
    </dgm:pt>
    <dgm:pt modelId="{0A9B7A06-3B68-4203-BADB-3D20CB967ACE}" type="sibTrans" cxnId="{F485E6FD-E32F-4FDE-BA65-98F00EFEB3B8}">
      <dgm:prSet/>
      <dgm:spPr/>
      <dgm:t>
        <a:bodyPr/>
        <a:lstStyle/>
        <a:p>
          <a:endParaRPr lang="en-US"/>
        </a:p>
      </dgm:t>
    </dgm:pt>
    <dgm:pt modelId="{2252340B-ED1E-4E48-8A0B-47AA2D1558C6}" type="pres">
      <dgm:prSet presAssocID="{61095EC7-73C3-4897-8139-55903F119F95}" presName="linear" presStyleCnt="0">
        <dgm:presLayoutVars>
          <dgm:animLvl val="lvl"/>
          <dgm:resizeHandles val="exact"/>
        </dgm:presLayoutVars>
      </dgm:prSet>
      <dgm:spPr/>
    </dgm:pt>
    <dgm:pt modelId="{C910095B-2A8D-4A78-AD0C-15C8741661CA}" type="pres">
      <dgm:prSet presAssocID="{F3FBEA2B-ECBC-4254-8D74-4D5A13592CA4}" presName="parentText" presStyleLbl="node1" presStyleIdx="0" presStyleCnt="2">
        <dgm:presLayoutVars>
          <dgm:chMax val="0"/>
          <dgm:bulletEnabled val="1"/>
        </dgm:presLayoutVars>
      </dgm:prSet>
      <dgm:spPr/>
    </dgm:pt>
    <dgm:pt modelId="{00708674-3622-430F-841B-5FE221B4230F}" type="pres">
      <dgm:prSet presAssocID="{F3FBEA2B-ECBC-4254-8D74-4D5A13592CA4}" presName="childText" presStyleLbl="revTx" presStyleIdx="0" presStyleCnt="1">
        <dgm:presLayoutVars>
          <dgm:bulletEnabled val="1"/>
        </dgm:presLayoutVars>
      </dgm:prSet>
      <dgm:spPr/>
    </dgm:pt>
    <dgm:pt modelId="{F0D65F0A-41A8-4B1A-A3DD-AEF73FA287D4}" type="pres">
      <dgm:prSet presAssocID="{FAA28B46-7868-41D7-BE7D-A5FD641295F9}" presName="parentText" presStyleLbl="node1" presStyleIdx="1" presStyleCnt="2">
        <dgm:presLayoutVars>
          <dgm:chMax val="0"/>
          <dgm:bulletEnabled val="1"/>
        </dgm:presLayoutVars>
      </dgm:prSet>
      <dgm:spPr/>
    </dgm:pt>
  </dgm:ptLst>
  <dgm:cxnLst>
    <dgm:cxn modelId="{E95B5A04-A4B8-43B0-9945-EBBE38F0D620}" type="presOf" srcId="{61095EC7-73C3-4897-8139-55903F119F95}" destId="{2252340B-ED1E-4E48-8A0B-47AA2D1558C6}" srcOrd="0" destOrd="0" presId="urn:microsoft.com/office/officeart/2005/8/layout/vList2"/>
    <dgm:cxn modelId="{F800AD1A-A3BF-4D32-AF85-62A72D380CF2}" type="presOf" srcId="{F3FBEA2B-ECBC-4254-8D74-4D5A13592CA4}" destId="{C910095B-2A8D-4A78-AD0C-15C8741661CA}" srcOrd="0" destOrd="0" presId="urn:microsoft.com/office/officeart/2005/8/layout/vList2"/>
    <dgm:cxn modelId="{23A2AF1C-F130-4F66-BD11-369DE0EC4C99}" srcId="{F3FBEA2B-ECBC-4254-8D74-4D5A13592CA4}" destId="{92E46F3A-75DD-4101-94B5-4572E5564B60}" srcOrd="3" destOrd="0" parTransId="{A1F3A9B3-3AEB-47C5-9347-A576C0ED0C06}" sibTransId="{C2A98157-954C-440C-B7D9-AC0FDD37ED0F}"/>
    <dgm:cxn modelId="{8C7B5E27-DB0C-47F1-9369-917B65115136}" type="presOf" srcId="{8EBC8700-1180-46AE-8A9C-BA6E2DBB0574}" destId="{00708674-3622-430F-841B-5FE221B4230F}" srcOrd="0" destOrd="2" presId="urn:microsoft.com/office/officeart/2005/8/layout/vList2"/>
    <dgm:cxn modelId="{08CDB355-F4D1-44FA-9464-6D64D18F2715}" srcId="{F3FBEA2B-ECBC-4254-8D74-4D5A13592CA4}" destId="{6C03FF66-FA66-466B-8CD8-0B83431DE476}" srcOrd="1" destOrd="0" parTransId="{03CBA84D-76E2-4080-8A4E-7F50C2D5A75F}" sibTransId="{3E86E8C0-C3C6-46A2-B3AB-E18B5D3C93DB}"/>
    <dgm:cxn modelId="{761DF978-0097-4703-9957-A5F9A6A48988}" type="presOf" srcId="{8A4BAA3D-651F-46E4-82CD-E655517C393E}" destId="{00708674-3622-430F-841B-5FE221B4230F}" srcOrd="0" destOrd="0" presId="urn:microsoft.com/office/officeart/2005/8/layout/vList2"/>
    <dgm:cxn modelId="{90D6077C-974E-4477-B97A-AC5111671904}" srcId="{F3FBEA2B-ECBC-4254-8D74-4D5A13592CA4}" destId="{8EBC8700-1180-46AE-8A9C-BA6E2DBB0574}" srcOrd="2" destOrd="0" parTransId="{DD71B904-CCCE-40C1-8669-545F96DA3EE3}" sibTransId="{DBAD34D9-95AE-438A-90A3-CD96C17A767C}"/>
    <dgm:cxn modelId="{32A44996-A1EB-4ECA-AED2-28CE3E4D7406}" type="presOf" srcId="{FAA28B46-7868-41D7-BE7D-A5FD641295F9}" destId="{F0D65F0A-41A8-4B1A-A3DD-AEF73FA287D4}" srcOrd="0" destOrd="0" presId="urn:microsoft.com/office/officeart/2005/8/layout/vList2"/>
    <dgm:cxn modelId="{97AD92A1-A666-4659-AD69-706780E02CC9}" srcId="{F3FBEA2B-ECBC-4254-8D74-4D5A13592CA4}" destId="{8A4BAA3D-651F-46E4-82CD-E655517C393E}" srcOrd="0" destOrd="0" parTransId="{4C771EAF-8948-4F67-BC34-355E68418B5E}" sibTransId="{8DB2C74A-BCAE-4DD2-A89D-11681EF2DF48}"/>
    <dgm:cxn modelId="{CD9195A9-812B-4C02-B8CD-53664D85C3BE}" type="presOf" srcId="{6C03FF66-FA66-466B-8CD8-0B83431DE476}" destId="{00708674-3622-430F-841B-5FE221B4230F}" srcOrd="0" destOrd="1" presId="urn:microsoft.com/office/officeart/2005/8/layout/vList2"/>
    <dgm:cxn modelId="{A9D972C2-3161-41AA-95B2-FD976F970A25}" srcId="{61095EC7-73C3-4897-8139-55903F119F95}" destId="{F3FBEA2B-ECBC-4254-8D74-4D5A13592CA4}" srcOrd="0" destOrd="0" parTransId="{97378AF4-0983-465C-8AF2-8E553BE199FD}" sibTransId="{CA08D76C-933F-4F30-9CEF-CA711CF39097}"/>
    <dgm:cxn modelId="{20CE82DD-34F1-4D9B-A090-8E37627AA533}" type="presOf" srcId="{92E46F3A-75DD-4101-94B5-4572E5564B60}" destId="{00708674-3622-430F-841B-5FE221B4230F}" srcOrd="0" destOrd="3" presId="urn:microsoft.com/office/officeart/2005/8/layout/vList2"/>
    <dgm:cxn modelId="{F485E6FD-E32F-4FDE-BA65-98F00EFEB3B8}" srcId="{61095EC7-73C3-4897-8139-55903F119F95}" destId="{FAA28B46-7868-41D7-BE7D-A5FD641295F9}" srcOrd="1" destOrd="0" parTransId="{8FC8A989-6CA9-4C6D-A09A-509ACE1B5D11}" sibTransId="{0A9B7A06-3B68-4203-BADB-3D20CB967ACE}"/>
    <dgm:cxn modelId="{A7522E31-4FC1-4D1A-9564-3971076735CD}" type="presParOf" srcId="{2252340B-ED1E-4E48-8A0B-47AA2D1558C6}" destId="{C910095B-2A8D-4A78-AD0C-15C8741661CA}" srcOrd="0" destOrd="0" presId="urn:microsoft.com/office/officeart/2005/8/layout/vList2"/>
    <dgm:cxn modelId="{21ED7584-AD6F-429B-99E2-134A3339F542}" type="presParOf" srcId="{2252340B-ED1E-4E48-8A0B-47AA2D1558C6}" destId="{00708674-3622-430F-841B-5FE221B4230F}" srcOrd="1" destOrd="0" presId="urn:microsoft.com/office/officeart/2005/8/layout/vList2"/>
    <dgm:cxn modelId="{385C8F0A-9EFC-47AB-B23C-6DEB00BC5963}" type="presParOf" srcId="{2252340B-ED1E-4E48-8A0B-47AA2D1558C6}" destId="{F0D65F0A-41A8-4B1A-A3DD-AEF73FA287D4}"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32A165B-304F-48C3-BE58-21F264284BF3}" type="doc">
      <dgm:prSet loTypeId="urn:microsoft.com/office/officeart/2005/8/layout/process4" loCatId="process" qsTypeId="urn:microsoft.com/office/officeart/2005/8/quickstyle/simple1" qsCatId="simple" csTypeId="urn:microsoft.com/office/officeart/2005/8/colors/accent2_2" csCatId="accent2"/>
      <dgm:spPr/>
      <dgm:t>
        <a:bodyPr/>
        <a:lstStyle/>
        <a:p>
          <a:endParaRPr lang="en-US"/>
        </a:p>
      </dgm:t>
    </dgm:pt>
    <dgm:pt modelId="{BFA59C72-6EBF-4A35-81B0-A04F10D41682}">
      <dgm:prSet/>
      <dgm:spPr/>
      <dgm:t>
        <a:bodyPr/>
        <a:lstStyle/>
        <a:p>
          <a:r>
            <a:rPr lang="en-US"/>
            <a:t>Correctional insulin scales should be proportional to the total daily dose of insulin:</a:t>
          </a:r>
        </a:p>
      </dgm:t>
    </dgm:pt>
    <dgm:pt modelId="{58702EDD-BA6A-4AEA-84A6-24B9B01C809B}" type="parTrans" cxnId="{38253286-8A17-4EEE-90DD-50C3A82B6907}">
      <dgm:prSet/>
      <dgm:spPr/>
      <dgm:t>
        <a:bodyPr/>
        <a:lstStyle/>
        <a:p>
          <a:endParaRPr lang="en-US"/>
        </a:p>
      </dgm:t>
    </dgm:pt>
    <dgm:pt modelId="{18DD8254-A97D-4AEB-8934-B385DC985781}" type="sibTrans" cxnId="{38253286-8A17-4EEE-90DD-50C3A82B6907}">
      <dgm:prSet/>
      <dgm:spPr/>
      <dgm:t>
        <a:bodyPr/>
        <a:lstStyle/>
        <a:p>
          <a:endParaRPr lang="en-US"/>
        </a:p>
      </dgm:t>
    </dgm:pt>
    <dgm:pt modelId="{8875A533-D957-4CD5-9C7C-903147607E52}">
      <dgm:prSet/>
      <dgm:spPr/>
      <dgm:t>
        <a:bodyPr/>
        <a:lstStyle/>
        <a:p>
          <a:r>
            <a:rPr lang="en-US"/>
            <a:t>low scale for insulin dose &lt;40 units/day, </a:t>
          </a:r>
        </a:p>
      </dgm:t>
    </dgm:pt>
    <dgm:pt modelId="{CD656D8D-1380-481D-94A3-C8BB470C84D4}" type="parTrans" cxnId="{0527635F-2BEE-4698-B862-F85FEB292B08}">
      <dgm:prSet/>
      <dgm:spPr/>
      <dgm:t>
        <a:bodyPr/>
        <a:lstStyle/>
        <a:p>
          <a:endParaRPr lang="en-US"/>
        </a:p>
      </dgm:t>
    </dgm:pt>
    <dgm:pt modelId="{6234CFF9-B54A-4FB6-82FE-A0C39D8C922D}" type="sibTrans" cxnId="{0527635F-2BEE-4698-B862-F85FEB292B08}">
      <dgm:prSet/>
      <dgm:spPr/>
      <dgm:t>
        <a:bodyPr/>
        <a:lstStyle/>
        <a:p>
          <a:endParaRPr lang="en-US"/>
        </a:p>
      </dgm:t>
    </dgm:pt>
    <dgm:pt modelId="{BB128449-DDB9-439B-8390-034FC76DF95D}">
      <dgm:prSet/>
      <dgm:spPr/>
      <dgm:t>
        <a:bodyPr/>
        <a:lstStyle/>
        <a:p>
          <a:r>
            <a:rPr lang="en-US" dirty="0"/>
            <a:t>medium for 40–80 units/day, and </a:t>
          </a:r>
        </a:p>
      </dgm:t>
    </dgm:pt>
    <dgm:pt modelId="{8006A056-4C1A-4F95-ADEC-2EEF51BD25F4}" type="parTrans" cxnId="{C2C8FBC8-8937-4278-BB14-DE054D495A3E}">
      <dgm:prSet/>
      <dgm:spPr/>
      <dgm:t>
        <a:bodyPr/>
        <a:lstStyle/>
        <a:p>
          <a:endParaRPr lang="en-US"/>
        </a:p>
      </dgm:t>
    </dgm:pt>
    <dgm:pt modelId="{B59101E3-D4EA-460A-BB19-29984C233FCE}" type="sibTrans" cxnId="{C2C8FBC8-8937-4278-BB14-DE054D495A3E}">
      <dgm:prSet/>
      <dgm:spPr/>
      <dgm:t>
        <a:bodyPr/>
        <a:lstStyle/>
        <a:p>
          <a:endParaRPr lang="en-US"/>
        </a:p>
      </dgm:t>
    </dgm:pt>
    <dgm:pt modelId="{E883787C-61C3-4E95-B2C0-8BD8A8886D62}">
      <dgm:prSet/>
      <dgm:spPr/>
      <dgm:t>
        <a:bodyPr/>
        <a:lstStyle/>
        <a:p>
          <a:r>
            <a:rPr lang="en-US"/>
            <a:t>high for &gt;80 units/day. </a:t>
          </a:r>
        </a:p>
      </dgm:t>
    </dgm:pt>
    <dgm:pt modelId="{EA526925-BFA7-4360-961C-898666DA055A}" type="parTrans" cxnId="{07C5D152-5A22-4766-850E-E7F51C65FBEB}">
      <dgm:prSet/>
      <dgm:spPr/>
      <dgm:t>
        <a:bodyPr/>
        <a:lstStyle/>
        <a:p>
          <a:endParaRPr lang="en-US"/>
        </a:p>
      </dgm:t>
    </dgm:pt>
    <dgm:pt modelId="{1A44C486-3FE6-4B7C-A610-35784E873B07}" type="sibTrans" cxnId="{07C5D152-5A22-4766-850E-E7F51C65FBEB}">
      <dgm:prSet/>
      <dgm:spPr/>
      <dgm:t>
        <a:bodyPr/>
        <a:lstStyle/>
        <a:p>
          <a:endParaRPr lang="en-US"/>
        </a:p>
      </dgm:t>
    </dgm:pt>
    <dgm:pt modelId="{61E9D064-68EC-4760-8E98-AD7A17CAF263}">
      <dgm:prSet/>
      <dgm:spPr/>
      <dgm:t>
        <a:bodyPr/>
        <a:lstStyle/>
        <a:p>
          <a:r>
            <a:rPr lang="en-US"/>
            <a:t>Correctional insulin dosing typically starts at 140 or 150 mg/dL  adequate glycemic management. </a:t>
          </a:r>
        </a:p>
      </dgm:t>
    </dgm:pt>
    <dgm:pt modelId="{3C3CC662-62D3-45F5-AF29-40DA707CBE32}" type="parTrans" cxnId="{DA87C688-A044-42D8-8258-6C7C639683AF}">
      <dgm:prSet/>
      <dgm:spPr/>
      <dgm:t>
        <a:bodyPr/>
        <a:lstStyle/>
        <a:p>
          <a:endParaRPr lang="en-US"/>
        </a:p>
      </dgm:t>
    </dgm:pt>
    <dgm:pt modelId="{4D180327-55A5-4216-973D-2F64F71E1E34}" type="sibTrans" cxnId="{DA87C688-A044-42D8-8258-6C7C639683AF}">
      <dgm:prSet/>
      <dgm:spPr/>
      <dgm:t>
        <a:bodyPr/>
        <a:lstStyle/>
        <a:p>
          <a:endParaRPr lang="en-US"/>
        </a:p>
      </dgm:t>
    </dgm:pt>
    <dgm:pt modelId="{86DC21D4-F1AF-4C23-9C55-03EC381A7EA6}" type="pres">
      <dgm:prSet presAssocID="{E32A165B-304F-48C3-BE58-21F264284BF3}" presName="Name0" presStyleCnt="0">
        <dgm:presLayoutVars>
          <dgm:dir/>
          <dgm:animLvl val="lvl"/>
          <dgm:resizeHandles val="exact"/>
        </dgm:presLayoutVars>
      </dgm:prSet>
      <dgm:spPr/>
    </dgm:pt>
    <dgm:pt modelId="{9D67F1D5-DE34-44AD-B917-DECC0E15C083}" type="pres">
      <dgm:prSet presAssocID="{61E9D064-68EC-4760-8E98-AD7A17CAF263}" presName="boxAndChildren" presStyleCnt="0"/>
      <dgm:spPr/>
    </dgm:pt>
    <dgm:pt modelId="{3E516ACE-9BBF-4473-B617-D1111216702F}" type="pres">
      <dgm:prSet presAssocID="{61E9D064-68EC-4760-8E98-AD7A17CAF263}" presName="parentTextBox" presStyleLbl="node1" presStyleIdx="0" presStyleCnt="2"/>
      <dgm:spPr/>
    </dgm:pt>
    <dgm:pt modelId="{ECDC358A-54E6-4EDC-8B59-EFAAFE2D78B4}" type="pres">
      <dgm:prSet presAssocID="{18DD8254-A97D-4AEB-8934-B385DC985781}" presName="sp" presStyleCnt="0"/>
      <dgm:spPr/>
    </dgm:pt>
    <dgm:pt modelId="{59B45B7F-9ECC-41CF-9F60-976E2DADCDDB}" type="pres">
      <dgm:prSet presAssocID="{BFA59C72-6EBF-4A35-81B0-A04F10D41682}" presName="arrowAndChildren" presStyleCnt="0"/>
      <dgm:spPr/>
    </dgm:pt>
    <dgm:pt modelId="{EC4BD065-0FB9-49A0-A199-52E5EBFECE82}" type="pres">
      <dgm:prSet presAssocID="{BFA59C72-6EBF-4A35-81B0-A04F10D41682}" presName="parentTextArrow" presStyleLbl="node1" presStyleIdx="0" presStyleCnt="2"/>
      <dgm:spPr/>
    </dgm:pt>
    <dgm:pt modelId="{1EC8E1C1-BF4F-4C9D-9C5F-EDA49BC18AC1}" type="pres">
      <dgm:prSet presAssocID="{BFA59C72-6EBF-4A35-81B0-A04F10D41682}" presName="arrow" presStyleLbl="node1" presStyleIdx="1" presStyleCnt="2"/>
      <dgm:spPr/>
    </dgm:pt>
    <dgm:pt modelId="{45388512-20C2-4AEC-B09F-09EE5782C6B7}" type="pres">
      <dgm:prSet presAssocID="{BFA59C72-6EBF-4A35-81B0-A04F10D41682}" presName="descendantArrow" presStyleCnt="0"/>
      <dgm:spPr/>
    </dgm:pt>
    <dgm:pt modelId="{9A2B4642-F7C9-4440-9DF1-C39FC901E3B0}" type="pres">
      <dgm:prSet presAssocID="{8875A533-D957-4CD5-9C7C-903147607E52}" presName="childTextArrow" presStyleLbl="fgAccFollowNode1" presStyleIdx="0" presStyleCnt="3">
        <dgm:presLayoutVars>
          <dgm:bulletEnabled val="1"/>
        </dgm:presLayoutVars>
      </dgm:prSet>
      <dgm:spPr/>
    </dgm:pt>
    <dgm:pt modelId="{DC1128A0-37CC-47EC-9C4A-A12FFB00F15B}" type="pres">
      <dgm:prSet presAssocID="{BB128449-DDB9-439B-8390-034FC76DF95D}" presName="childTextArrow" presStyleLbl="fgAccFollowNode1" presStyleIdx="1" presStyleCnt="3">
        <dgm:presLayoutVars>
          <dgm:bulletEnabled val="1"/>
        </dgm:presLayoutVars>
      </dgm:prSet>
      <dgm:spPr/>
    </dgm:pt>
    <dgm:pt modelId="{BD5AC8E9-CD55-4655-8955-D1EF9EB314F0}" type="pres">
      <dgm:prSet presAssocID="{E883787C-61C3-4E95-B2C0-8BD8A8886D62}" presName="childTextArrow" presStyleLbl="fgAccFollowNode1" presStyleIdx="2" presStyleCnt="3">
        <dgm:presLayoutVars>
          <dgm:bulletEnabled val="1"/>
        </dgm:presLayoutVars>
      </dgm:prSet>
      <dgm:spPr/>
    </dgm:pt>
  </dgm:ptLst>
  <dgm:cxnLst>
    <dgm:cxn modelId="{6B97DA21-BED9-4F80-A434-208FC86993E6}" type="presOf" srcId="{BFA59C72-6EBF-4A35-81B0-A04F10D41682}" destId="{1EC8E1C1-BF4F-4C9D-9C5F-EDA49BC18AC1}" srcOrd="1" destOrd="0" presId="urn:microsoft.com/office/officeart/2005/8/layout/process4"/>
    <dgm:cxn modelId="{0527635F-2BEE-4698-B862-F85FEB292B08}" srcId="{BFA59C72-6EBF-4A35-81B0-A04F10D41682}" destId="{8875A533-D957-4CD5-9C7C-903147607E52}" srcOrd="0" destOrd="0" parTransId="{CD656D8D-1380-481D-94A3-C8BB470C84D4}" sibTransId="{6234CFF9-B54A-4FB6-82FE-A0C39D8C922D}"/>
    <dgm:cxn modelId="{7E2C0862-058C-43B8-8BE6-193D76EF7260}" type="presOf" srcId="{BB128449-DDB9-439B-8390-034FC76DF95D}" destId="{DC1128A0-37CC-47EC-9C4A-A12FFB00F15B}" srcOrd="0" destOrd="0" presId="urn:microsoft.com/office/officeart/2005/8/layout/process4"/>
    <dgm:cxn modelId="{07C5D152-5A22-4766-850E-E7F51C65FBEB}" srcId="{BFA59C72-6EBF-4A35-81B0-A04F10D41682}" destId="{E883787C-61C3-4E95-B2C0-8BD8A8886D62}" srcOrd="2" destOrd="0" parTransId="{EA526925-BFA7-4360-961C-898666DA055A}" sibTransId="{1A44C486-3FE6-4B7C-A610-35784E873B07}"/>
    <dgm:cxn modelId="{E9454158-BCEB-47DC-9A96-C852C7DD8CDF}" type="presOf" srcId="{61E9D064-68EC-4760-8E98-AD7A17CAF263}" destId="{3E516ACE-9BBF-4473-B617-D1111216702F}" srcOrd="0" destOrd="0" presId="urn:microsoft.com/office/officeart/2005/8/layout/process4"/>
    <dgm:cxn modelId="{AC164859-FF21-425D-A6BD-A7595B488C6A}" type="presOf" srcId="{8875A533-D957-4CD5-9C7C-903147607E52}" destId="{9A2B4642-F7C9-4440-9DF1-C39FC901E3B0}" srcOrd="0" destOrd="0" presId="urn:microsoft.com/office/officeart/2005/8/layout/process4"/>
    <dgm:cxn modelId="{D1DAEB7D-A3C6-47DC-94EC-4FB5E86CCD52}" type="presOf" srcId="{E883787C-61C3-4E95-B2C0-8BD8A8886D62}" destId="{BD5AC8E9-CD55-4655-8955-D1EF9EB314F0}" srcOrd="0" destOrd="0" presId="urn:microsoft.com/office/officeart/2005/8/layout/process4"/>
    <dgm:cxn modelId="{38253286-8A17-4EEE-90DD-50C3A82B6907}" srcId="{E32A165B-304F-48C3-BE58-21F264284BF3}" destId="{BFA59C72-6EBF-4A35-81B0-A04F10D41682}" srcOrd="0" destOrd="0" parTransId="{58702EDD-BA6A-4AEA-84A6-24B9B01C809B}" sibTransId="{18DD8254-A97D-4AEB-8934-B385DC985781}"/>
    <dgm:cxn modelId="{DA87C688-A044-42D8-8258-6C7C639683AF}" srcId="{E32A165B-304F-48C3-BE58-21F264284BF3}" destId="{61E9D064-68EC-4760-8E98-AD7A17CAF263}" srcOrd="1" destOrd="0" parTransId="{3C3CC662-62D3-45F5-AF29-40DA707CBE32}" sibTransId="{4D180327-55A5-4216-973D-2F64F71E1E34}"/>
    <dgm:cxn modelId="{C2C8FBC8-8937-4278-BB14-DE054D495A3E}" srcId="{BFA59C72-6EBF-4A35-81B0-A04F10D41682}" destId="{BB128449-DDB9-439B-8390-034FC76DF95D}" srcOrd="1" destOrd="0" parTransId="{8006A056-4C1A-4F95-ADEC-2EEF51BD25F4}" sibTransId="{B59101E3-D4EA-460A-BB19-29984C233FCE}"/>
    <dgm:cxn modelId="{114656EF-2CDD-4649-80CD-CE3DCB0130BC}" type="presOf" srcId="{BFA59C72-6EBF-4A35-81B0-A04F10D41682}" destId="{EC4BD065-0FB9-49A0-A199-52E5EBFECE82}" srcOrd="0" destOrd="0" presId="urn:microsoft.com/office/officeart/2005/8/layout/process4"/>
    <dgm:cxn modelId="{BA612EFB-6AEA-40A8-8A30-B64F9893ECA7}" type="presOf" srcId="{E32A165B-304F-48C3-BE58-21F264284BF3}" destId="{86DC21D4-F1AF-4C23-9C55-03EC381A7EA6}" srcOrd="0" destOrd="0" presId="urn:microsoft.com/office/officeart/2005/8/layout/process4"/>
    <dgm:cxn modelId="{BBEBF6A6-A0B1-4E7D-A6CA-FA94E5B5E33F}" type="presParOf" srcId="{86DC21D4-F1AF-4C23-9C55-03EC381A7EA6}" destId="{9D67F1D5-DE34-44AD-B917-DECC0E15C083}" srcOrd="0" destOrd="0" presId="urn:microsoft.com/office/officeart/2005/8/layout/process4"/>
    <dgm:cxn modelId="{801CEF97-9929-4000-A098-F94E09669619}" type="presParOf" srcId="{9D67F1D5-DE34-44AD-B917-DECC0E15C083}" destId="{3E516ACE-9BBF-4473-B617-D1111216702F}" srcOrd="0" destOrd="0" presId="urn:microsoft.com/office/officeart/2005/8/layout/process4"/>
    <dgm:cxn modelId="{AFE54D71-303F-4277-8AAF-4B51C0EEE631}" type="presParOf" srcId="{86DC21D4-F1AF-4C23-9C55-03EC381A7EA6}" destId="{ECDC358A-54E6-4EDC-8B59-EFAAFE2D78B4}" srcOrd="1" destOrd="0" presId="urn:microsoft.com/office/officeart/2005/8/layout/process4"/>
    <dgm:cxn modelId="{62E61411-B880-48D0-A941-10B34C214F21}" type="presParOf" srcId="{86DC21D4-F1AF-4C23-9C55-03EC381A7EA6}" destId="{59B45B7F-9ECC-41CF-9F60-976E2DADCDDB}" srcOrd="2" destOrd="0" presId="urn:microsoft.com/office/officeart/2005/8/layout/process4"/>
    <dgm:cxn modelId="{F2B46E0A-0133-4A1B-A444-44923DCB00B7}" type="presParOf" srcId="{59B45B7F-9ECC-41CF-9F60-976E2DADCDDB}" destId="{EC4BD065-0FB9-49A0-A199-52E5EBFECE82}" srcOrd="0" destOrd="0" presId="urn:microsoft.com/office/officeart/2005/8/layout/process4"/>
    <dgm:cxn modelId="{31E81A45-79A1-4DDA-9037-A93E395C1950}" type="presParOf" srcId="{59B45B7F-9ECC-41CF-9F60-976E2DADCDDB}" destId="{1EC8E1C1-BF4F-4C9D-9C5F-EDA49BC18AC1}" srcOrd="1" destOrd="0" presId="urn:microsoft.com/office/officeart/2005/8/layout/process4"/>
    <dgm:cxn modelId="{B72D2223-1EC0-479D-A586-4C2938D940D1}" type="presParOf" srcId="{59B45B7F-9ECC-41CF-9F60-976E2DADCDDB}" destId="{45388512-20C2-4AEC-B09F-09EE5782C6B7}" srcOrd="2" destOrd="0" presId="urn:microsoft.com/office/officeart/2005/8/layout/process4"/>
    <dgm:cxn modelId="{683C07A6-E60C-45B8-AA3E-F95844F61298}" type="presParOf" srcId="{45388512-20C2-4AEC-B09F-09EE5782C6B7}" destId="{9A2B4642-F7C9-4440-9DF1-C39FC901E3B0}" srcOrd="0" destOrd="0" presId="urn:microsoft.com/office/officeart/2005/8/layout/process4"/>
    <dgm:cxn modelId="{3F3A506E-9E6A-4582-8965-9CD97FC67F80}" type="presParOf" srcId="{45388512-20C2-4AEC-B09F-09EE5782C6B7}" destId="{DC1128A0-37CC-47EC-9C4A-A12FFB00F15B}" srcOrd="1" destOrd="0" presId="urn:microsoft.com/office/officeart/2005/8/layout/process4"/>
    <dgm:cxn modelId="{4E31A5A9-EE83-491E-9603-399EE12BC47C}" type="presParOf" srcId="{45388512-20C2-4AEC-B09F-09EE5782C6B7}" destId="{BD5AC8E9-CD55-4655-8955-D1EF9EB314F0}" srcOrd="2"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995F82-4177-4632-8991-5893A9262606}">
      <dsp:nvSpPr>
        <dsp:cNvPr id="0" name=""/>
        <dsp:cNvSpPr/>
      </dsp:nvSpPr>
      <dsp:spPr>
        <a:xfrm>
          <a:off x="0" y="396944"/>
          <a:ext cx="8521700" cy="11907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61379" tIns="437388" rIns="661379" bIns="149352" numCol="1" spcCol="1270" anchor="t" anchorCtr="0">
          <a:noAutofit/>
        </a:bodyPr>
        <a:lstStyle/>
        <a:p>
          <a:pPr marL="228600" lvl="1" indent="-228600" algn="l" defTabSz="933450">
            <a:lnSpc>
              <a:spcPct val="90000"/>
            </a:lnSpc>
            <a:spcBef>
              <a:spcPct val="0"/>
            </a:spcBef>
            <a:spcAft>
              <a:spcPct val="15000"/>
            </a:spcAft>
            <a:buChar char="•"/>
          </a:pPr>
          <a:r>
            <a:rPr lang="en-US" sz="2100" kern="1200"/>
            <a:t>26% had known history of diabetes</a:t>
          </a:r>
        </a:p>
        <a:p>
          <a:pPr marL="228600" lvl="1" indent="-228600" algn="l" defTabSz="933450">
            <a:lnSpc>
              <a:spcPct val="90000"/>
            </a:lnSpc>
            <a:spcBef>
              <a:spcPct val="0"/>
            </a:spcBef>
            <a:spcAft>
              <a:spcPct val="15000"/>
            </a:spcAft>
            <a:buChar char="•"/>
          </a:pPr>
          <a:r>
            <a:rPr lang="en-US" sz="2100" kern="1200"/>
            <a:t>12% had no history of diabetes</a:t>
          </a:r>
        </a:p>
      </dsp:txBody>
      <dsp:txXfrm>
        <a:off x="0" y="396944"/>
        <a:ext cx="8521700" cy="1190700"/>
      </dsp:txXfrm>
    </dsp:sp>
    <dsp:sp modelId="{81CD5064-CD6C-4D71-BB97-F32D535AB347}">
      <dsp:nvSpPr>
        <dsp:cNvPr id="0" name=""/>
        <dsp:cNvSpPr/>
      </dsp:nvSpPr>
      <dsp:spPr>
        <a:xfrm>
          <a:off x="426085" y="86984"/>
          <a:ext cx="5965190" cy="6199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5470" tIns="0" rIns="225470" bIns="0" numCol="1" spcCol="1270" anchor="ctr" anchorCtr="0">
          <a:noAutofit/>
        </a:bodyPr>
        <a:lstStyle/>
        <a:p>
          <a:pPr marL="0" lvl="0" indent="0" algn="l" defTabSz="933450">
            <a:lnSpc>
              <a:spcPct val="90000"/>
            </a:lnSpc>
            <a:spcBef>
              <a:spcPct val="0"/>
            </a:spcBef>
            <a:spcAft>
              <a:spcPct val="35000"/>
            </a:spcAft>
            <a:buNone/>
          </a:pPr>
          <a:r>
            <a:rPr lang="en-US" sz="2100" kern="1200"/>
            <a:t>Hyperglycemia in 38% of pts admitted to hospital</a:t>
          </a:r>
        </a:p>
      </dsp:txBody>
      <dsp:txXfrm>
        <a:off x="456347" y="117246"/>
        <a:ext cx="5904666" cy="559396"/>
      </dsp:txXfrm>
    </dsp:sp>
    <dsp:sp modelId="{E220ADDC-AFD7-4CA7-8FD3-E8B2D05DA2F3}">
      <dsp:nvSpPr>
        <dsp:cNvPr id="0" name=""/>
        <dsp:cNvSpPr/>
      </dsp:nvSpPr>
      <dsp:spPr>
        <a:xfrm>
          <a:off x="0" y="2011005"/>
          <a:ext cx="8521700" cy="1521449"/>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61379" tIns="437388" rIns="661379" bIns="149352" numCol="1" spcCol="1270" anchor="t" anchorCtr="0">
          <a:noAutofit/>
        </a:bodyPr>
        <a:lstStyle/>
        <a:p>
          <a:pPr marL="228600" lvl="1" indent="-228600" algn="l" defTabSz="933450">
            <a:lnSpc>
              <a:spcPct val="90000"/>
            </a:lnSpc>
            <a:spcBef>
              <a:spcPct val="0"/>
            </a:spcBef>
            <a:spcAft>
              <a:spcPct val="15000"/>
            </a:spcAft>
            <a:buChar char="•"/>
          </a:pPr>
          <a:r>
            <a:rPr lang="en-US" sz="2100" kern="1200"/>
            <a:t>1.7%  - pts without diabetes  </a:t>
          </a:r>
        </a:p>
        <a:p>
          <a:pPr marL="228600" lvl="1" indent="-228600" algn="l" defTabSz="933450">
            <a:lnSpc>
              <a:spcPct val="90000"/>
            </a:lnSpc>
            <a:spcBef>
              <a:spcPct val="0"/>
            </a:spcBef>
            <a:spcAft>
              <a:spcPct val="15000"/>
            </a:spcAft>
            <a:buChar char="•"/>
          </a:pPr>
          <a:r>
            <a:rPr lang="en-US" sz="2100" kern="1200"/>
            <a:t>3%   - pts dx with diabetes   </a:t>
          </a:r>
        </a:p>
        <a:p>
          <a:pPr marL="228600" lvl="1" indent="-228600" algn="l" defTabSz="933450">
            <a:lnSpc>
              <a:spcPct val="90000"/>
            </a:lnSpc>
            <a:spcBef>
              <a:spcPct val="0"/>
            </a:spcBef>
            <a:spcAft>
              <a:spcPct val="15000"/>
            </a:spcAft>
            <a:buChar char="•"/>
          </a:pPr>
          <a:r>
            <a:rPr lang="en-US" sz="2100" kern="1200"/>
            <a:t>16%  - hyperglycemia, undiagnosed or treated</a:t>
          </a:r>
        </a:p>
      </dsp:txBody>
      <dsp:txXfrm>
        <a:off x="0" y="2011005"/>
        <a:ext cx="8521700" cy="1521449"/>
      </dsp:txXfrm>
    </dsp:sp>
    <dsp:sp modelId="{ABF31622-A799-4D93-8431-76D801CA76CE}">
      <dsp:nvSpPr>
        <dsp:cNvPr id="0" name=""/>
        <dsp:cNvSpPr/>
      </dsp:nvSpPr>
      <dsp:spPr>
        <a:xfrm>
          <a:off x="426085" y="1701044"/>
          <a:ext cx="5965190" cy="6199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5470" tIns="0" rIns="225470" bIns="0" numCol="1" spcCol="1270" anchor="ctr" anchorCtr="0">
          <a:noAutofit/>
        </a:bodyPr>
        <a:lstStyle/>
        <a:p>
          <a:pPr marL="0" lvl="0" indent="0" algn="l" defTabSz="933450">
            <a:lnSpc>
              <a:spcPct val="90000"/>
            </a:lnSpc>
            <a:spcBef>
              <a:spcPct val="0"/>
            </a:spcBef>
            <a:spcAft>
              <a:spcPct val="35000"/>
            </a:spcAft>
            <a:buNone/>
          </a:pPr>
          <a:r>
            <a:rPr lang="en-US" sz="2100" kern="1200"/>
            <a:t>Mortality rate – non dx, dx and no diabetes</a:t>
          </a:r>
        </a:p>
      </dsp:txBody>
      <dsp:txXfrm>
        <a:off x="456347" y="1731306"/>
        <a:ext cx="5904666" cy="559396"/>
      </dsp:txXfrm>
    </dsp:sp>
    <dsp:sp modelId="{49C7CF50-095F-484C-8272-4C95649E596B}">
      <dsp:nvSpPr>
        <dsp:cNvPr id="0" name=""/>
        <dsp:cNvSpPr/>
      </dsp:nvSpPr>
      <dsp:spPr>
        <a:xfrm>
          <a:off x="0" y="3955815"/>
          <a:ext cx="8521700" cy="5292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F652CAD-A973-4F52-A346-6D35436349EA}">
      <dsp:nvSpPr>
        <dsp:cNvPr id="0" name=""/>
        <dsp:cNvSpPr/>
      </dsp:nvSpPr>
      <dsp:spPr>
        <a:xfrm>
          <a:off x="426085" y="3645855"/>
          <a:ext cx="5965190" cy="6199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5470" tIns="0" rIns="225470" bIns="0" numCol="1" spcCol="1270" anchor="ctr" anchorCtr="0">
          <a:noAutofit/>
        </a:bodyPr>
        <a:lstStyle/>
        <a:p>
          <a:pPr marL="0" lvl="0" indent="0" algn="l" defTabSz="933450">
            <a:lnSpc>
              <a:spcPct val="90000"/>
            </a:lnSpc>
            <a:spcBef>
              <a:spcPct val="0"/>
            </a:spcBef>
            <a:spcAft>
              <a:spcPct val="35000"/>
            </a:spcAft>
            <a:buNone/>
          </a:pPr>
          <a:r>
            <a:rPr lang="en-US" sz="2100" kern="1200"/>
            <a:t>All hospital patients screened for hyperglycemia?</a:t>
          </a:r>
        </a:p>
      </dsp:txBody>
      <dsp:txXfrm>
        <a:off x="456347" y="3676117"/>
        <a:ext cx="5904666" cy="5593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70361F-556B-41CD-BDB8-7F29D2DC5719}">
      <dsp:nvSpPr>
        <dsp:cNvPr id="0" name=""/>
        <dsp:cNvSpPr/>
      </dsp:nvSpPr>
      <dsp:spPr>
        <a:xfrm>
          <a:off x="0" y="473175"/>
          <a:ext cx="6477000" cy="190575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02687" tIns="458216" rIns="502687" bIns="156464" numCol="1" spcCol="1270" anchor="t" anchorCtr="0">
          <a:noAutofit/>
        </a:bodyPr>
        <a:lstStyle/>
        <a:p>
          <a:pPr marL="228600" lvl="1" indent="-228600" algn="l" defTabSz="977900">
            <a:lnSpc>
              <a:spcPct val="90000"/>
            </a:lnSpc>
            <a:spcBef>
              <a:spcPct val="0"/>
            </a:spcBef>
            <a:spcAft>
              <a:spcPct val="15000"/>
            </a:spcAft>
            <a:buChar char="•"/>
          </a:pPr>
          <a:r>
            <a:rPr lang="en-US" sz="2200" kern="1200"/>
            <a:t>At risk of hypo due to other health issues (up to 250)</a:t>
          </a:r>
        </a:p>
        <a:p>
          <a:pPr marL="228600" lvl="1" indent="-228600" algn="l" defTabSz="977900">
            <a:lnSpc>
              <a:spcPct val="90000"/>
            </a:lnSpc>
            <a:spcBef>
              <a:spcPct val="0"/>
            </a:spcBef>
            <a:spcAft>
              <a:spcPct val="15000"/>
            </a:spcAft>
            <a:buChar char="•"/>
          </a:pPr>
          <a:r>
            <a:rPr lang="en-US" sz="2200" kern="1200"/>
            <a:t>Terminally ill</a:t>
          </a:r>
        </a:p>
        <a:p>
          <a:pPr marL="228600" lvl="1" indent="-228600" algn="l" defTabSz="977900">
            <a:lnSpc>
              <a:spcPct val="90000"/>
            </a:lnSpc>
            <a:spcBef>
              <a:spcPct val="0"/>
            </a:spcBef>
            <a:spcAft>
              <a:spcPct val="15000"/>
            </a:spcAft>
            <a:buChar char="•"/>
          </a:pPr>
          <a:r>
            <a:rPr lang="en-US" sz="2200" kern="1200"/>
            <a:t>In setting where intensive checks not feasible</a:t>
          </a:r>
        </a:p>
      </dsp:txBody>
      <dsp:txXfrm>
        <a:off x="0" y="473175"/>
        <a:ext cx="6477000" cy="1905750"/>
      </dsp:txXfrm>
    </dsp:sp>
    <dsp:sp modelId="{65440336-1F3D-4510-B567-53A4E8309BFE}">
      <dsp:nvSpPr>
        <dsp:cNvPr id="0" name=""/>
        <dsp:cNvSpPr/>
      </dsp:nvSpPr>
      <dsp:spPr>
        <a:xfrm>
          <a:off x="323850" y="148455"/>
          <a:ext cx="4533900" cy="6494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371" tIns="0" rIns="171371" bIns="0" numCol="1" spcCol="1270" anchor="ctr" anchorCtr="0">
          <a:noAutofit/>
        </a:bodyPr>
        <a:lstStyle/>
        <a:p>
          <a:pPr marL="0" lvl="0" indent="0" algn="l" defTabSz="977900">
            <a:lnSpc>
              <a:spcPct val="90000"/>
            </a:lnSpc>
            <a:spcBef>
              <a:spcPct val="0"/>
            </a:spcBef>
            <a:spcAft>
              <a:spcPct val="35000"/>
            </a:spcAft>
            <a:buNone/>
          </a:pPr>
          <a:r>
            <a:rPr lang="en-US" sz="2200" kern="1200"/>
            <a:t>More relaxed BG goals</a:t>
          </a:r>
        </a:p>
      </dsp:txBody>
      <dsp:txXfrm>
        <a:off x="355553" y="180158"/>
        <a:ext cx="4470494" cy="586034"/>
      </dsp:txXfrm>
    </dsp:sp>
    <dsp:sp modelId="{07012627-15FE-4843-A2C5-CCF092973CAB}">
      <dsp:nvSpPr>
        <dsp:cNvPr id="0" name=""/>
        <dsp:cNvSpPr/>
      </dsp:nvSpPr>
      <dsp:spPr>
        <a:xfrm>
          <a:off x="0" y="2822445"/>
          <a:ext cx="6477000" cy="22869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02687" tIns="458216" rIns="502687" bIns="156464" numCol="1" spcCol="1270" anchor="t" anchorCtr="0">
          <a:noAutofit/>
        </a:bodyPr>
        <a:lstStyle/>
        <a:p>
          <a:pPr marL="228600" lvl="1" indent="-228600" algn="l" defTabSz="977900">
            <a:lnSpc>
              <a:spcPct val="90000"/>
            </a:lnSpc>
            <a:spcBef>
              <a:spcPct val="0"/>
            </a:spcBef>
            <a:spcAft>
              <a:spcPct val="15000"/>
            </a:spcAft>
            <a:buChar char="•"/>
          </a:pPr>
          <a:r>
            <a:rPr lang="en-US" sz="2200" kern="1200"/>
            <a:t>Clinical status especially renal function</a:t>
          </a:r>
        </a:p>
        <a:p>
          <a:pPr marL="228600" lvl="1" indent="-228600" algn="l" defTabSz="977900">
            <a:lnSpc>
              <a:spcPct val="90000"/>
            </a:lnSpc>
            <a:spcBef>
              <a:spcPct val="0"/>
            </a:spcBef>
            <a:spcAft>
              <a:spcPct val="15000"/>
            </a:spcAft>
            <a:buChar char="•"/>
          </a:pPr>
          <a:r>
            <a:rPr lang="en-US" sz="2200" kern="1200"/>
            <a:t>Severity of illness</a:t>
          </a:r>
        </a:p>
        <a:p>
          <a:pPr marL="228600" lvl="1" indent="-228600" algn="l" defTabSz="977900">
            <a:lnSpc>
              <a:spcPct val="90000"/>
            </a:lnSpc>
            <a:spcBef>
              <a:spcPct val="0"/>
            </a:spcBef>
            <a:spcAft>
              <a:spcPct val="15000"/>
            </a:spcAft>
            <a:buChar char="•"/>
          </a:pPr>
          <a:r>
            <a:rPr lang="en-US" sz="2200" kern="1200"/>
            <a:t>Nutritional status</a:t>
          </a:r>
        </a:p>
        <a:p>
          <a:pPr marL="228600" lvl="1" indent="-228600" algn="l" defTabSz="977900">
            <a:lnSpc>
              <a:spcPct val="90000"/>
            </a:lnSpc>
            <a:spcBef>
              <a:spcPct val="0"/>
            </a:spcBef>
            <a:spcAft>
              <a:spcPct val="15000"/>
            </a:spcAft>
            <a:buChar char="•"/>
          </a:pPr>
          <a:r>
            <a:rPr lang="en-US" sz="2200" kern="1200"/>
            <a:t>Glucose variability and trends</a:t>
          </a:r>
        </a:p>
        <a:p>
          <a:pPr marL="228600" lvl="1" indent="-228600" algn="l" defTabSz="977900">
            <a:lnSpc>
              <a:spcPct val="90000"/>
            </a:lnSpc>
            <a:spcBef>
              <a:spcPct val="0"/>
            </a:spcBef>
            <a:spcAft>
              <a:spcPct val="15000"/>
            </a:spcAft>
            <a:buChar char="•"/>
          </a:pPr>
          <a:r>
            <a:rPr lang="en-US" sz="2200" kern="1200"/>
            <a:t>Usual management plan and ind’s expertise</a:t>
          </a:r>
        </a:p>
      </dsp:txBody>
      <dsp:txXfrm>
        <a:off x="0" y="2822445"/>
        <a:ext cx="6477000" cy="2286900"/>
      </dsp:txXfrm>
    </dsp:sp>
    <dsp:sp modelId="{55715929-31DA-4F02-AF62-EE8C92FFC763}">
      <dsp:nvSpPr>
        <dsp:cNvPr id="0" name=""/>
        <dsp:cNvSpPr/>
      </dsp:nvSpPr>
      <dsp:spPr>
        <a:xfrm>
          <a:off x="323850" y="2497725"/>
          <a:ext cx="4533900" cy="6494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371" tIns="0" rIns="171371" bIns="0" numCol="1" spcCol="1270" anchor="ctr" anchorCtr="0">
          <a:noAutofit/>
        </a:bodyPr>
        <a:lstStyle/>
        <a:p>
          <a:pPr marL="0" lvl="0" indent="0" algn="l" defTabSz="977900">
            <a:lnSpc>
              <a:spcPct val="90000"/>
            </a:lnSpc>
            <a:spcBef>
              <a:spcPct val="0"/>
            </a:spcBef>
            <a:spcAft>
              <a:spcPct val="35000"/>
            </a:spcAft>
            <a:buNone/>
          </a:pPr>
          <a:r>
            <a:rPr lang="en-US" sz="2200" kern="1200"/>
            <a:t>When setting goals consider:</a:t>
          </a:r>
        </a:p>
      </dsp:txBody>
      <dsp:txXfrm>
        <a:off x="355553" y="2529428"/>
        <a:ext cx="4470494" cy="58603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A68FE7-0832-49D9-B123-902530D48236}">
      <dsp:nvSpPr>
        <dsp:cNvPr id="0" name=""/>
        <dsp:cNvSpPr/>
      </dsp:nvSpPr>
      <dsp:spPr>
        <a:xfrm>
          <a:off x="0" y="2195"/>
          <a:ext cx="4037013"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3BE93FE-1DE5-41E9-AAD1-34EB33E2A399}">
      <dsp:nvSpPr>
        <dsp:cNvPr id="0" name=""/>
        <dsp:cNvSpPr/>
      </dsp:nvSpPr>
      <dsp:spPr>
        <a:xfrm>
          <a:off x="0" y="2195"/>
          <a:ext cx="4037013" cy="14976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100000"/>
            </a:lnSpc>
            <a:spcBef>
              <a:spcPct val="0"/>
            </a:spcBef>
            <a:spcAft>
              <a:spcPct val="35000"/>
            </a:spcAft>
            <a:buNone/>
          </a:pPr>
          <a:r>
            <a:rPr lang="en-US" sz="1800" kern="1200" dirty="0"/>
            <a:t>The Centers for Medicare &amp; Medicaid Services (CMS) has added inpatient glycemic control to its Hospital Inpatient Quality Reporting (IQR) Program.</a:t>
          </a:r>
        </a:p>
      </dsp:txBody>
      <dsp:txXfrm>
        <a:off x="0" y="2195"/>
        <a:ext cx="4037013" cy="1497665"/>
      </dsp:txXfrm>
    </dsp:sp>
    <dsp:sp modelId="{5245ADFF-20C5-48E2-84DE-E72A1211F73D}">
      <dsp:nvSpPr>
        <dsp:cNvPr id="0" name=""/>
        <dsp:cNvSpPr/>
      </dsp:nvSpPr>
      <dsp:spPr>
        <a:xfrm>
          <a:off x="0" y="1499860"/>
          <a:ext cx="4037013"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E2BB959-000A-4A04-BFB1-CC2F2A9A0C67}">
      <dsp:nvSpPr>
        <dsp:cNvPr id="0" name=""/>
        <dsp:cNvSpPr/>
      </dsp:nvSpPr>
      <dsp:spPr>
        <a:xfrm>
          <a:off x="0" y="1499860"/>
          <a:ext cx="4037013" cy="14976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Poor glycemic control — whether from insulin overuse or missed diagnoses — can lead to longer lengths of stay, increased costs and serious patient safety risks. </a:t>
          </a:r>
        </a:p>
      </dsp:txBody>
      <dsp:txXfrm>
        <a:off x="0" y="1499860"/>
        <a:ext cx="4037013" cy="1497665"/>
      </dsp:txXfrm>
    </dsp:sp>
    <dsp:sp modelId="{5EA4D459-7A82-448F-AFA8-67A079E566BF}">
      <dsp:nvSpPr>
        <dsp:cNvPr id="0" name=""/>
        <dsp:cNvSpPr/>
      </dsp:nvSpPr>
      <dsp:spPr>
        <a:xfrm>
          <a:off x="0" y="2997526"/>
          <a:ext cx="4037013"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BD67C1-8BA2-4893-B2CE-BA0EF825AFC4}">
      <dsp:nvSpPr>
        <dsp:cNvPr id="0" name=""/>
        <dsp:cNvSpPr/>
      </dsp:nvSpPr>
      <dsp:spPr>
        <a:xfrm>
          <a:off x="0" y="2997526"/>
          <a:ext cx="4037013" cy="14976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100000"/>
            </a:lnSpc>
            <a:spcBef>
              <a:spcPct val="0"/>
            </a:spcBef>
            <a:spcAft>
              <a:spcPct val="35000"/>
            </a:spcAft>
            <a:buNone/>
          </a:pPr>
          <a:r>
            <a:rPr lang="en-US" sz="1800" kern="1200" dirty="0"/>
            <a:t>If they fail to meet these requirements, hospitals can face financial penalties. </a:t>
          </a:r>
        </a:p>
      </dsp:txBody>
      <dsp:txXfrm>
        <a:off x="0" y="2997526"/>
        <a:ext cx="4037013" cy="149766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25B67F-1C1F-4C7F-87F7-63A9F5F04916}">
      <dsp:nvSpPr>
        <dsp:cNvPr id="0" name=""/>
        <dsp:cNvSpPr/>
      </dsp:nvSpPr>
      <dsp:spPr>
        <a:xfrm>
          <a:off x="6" y="0"/>
          <a:ext cx="2500213" cy="4809067"/>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u="sng" kern="1200" dirty="0"/>
            <a:t>No Diabetes</a:t>
          </a:r>
        </a:p>
        <a:p>
          <a:pPr marL="0" lvl="0" indent="0" algn="ctr" defTabSz="1066800">
            <a:lnSpc>
              <a:spcPct val="90000"/>
            </a:lnSpc>
            <a:spcBef>
              <a:spcPct val="0"/>
            </a:spcBef>
            <a:spcAft>
              <a:spcPct val="35000"/>
            </a:spcAft>
            <a:buNone/>
          </a:pPr>
          <a:r>
            <a:rPr lang="en-US" sz="2400" b="1" kern="1200" dirty="0"/>
            <a:t>FBG &lt;100</a:t>
          </a:r>
        </a:p>
        <a:p>
          <a:pPr marL="0" lvl="0" indent="0" algn="ctr" defTabSz="1066800">
            <a:lnSpc>
              <a:spcPct val="90000"/>
            </a:lnSpc>
            <a:spcBef>
              <a:spcPct val="0"/>
            </a:spcBef>
            <a:spcAft>
              <a:spcPct val="35000"/>
            </a:spcAft>
            <a:buNone/>
          </a:pPr>
          <a:r>
            <a:rPr lang="en-US" sz="2400" b="1" kern="1200" dirty="0"/>
            <a:t>Random &lt;140</a:t>
          </a:r>
        </a:p>
        <a:p>
          <a:pPr marL="0" lvl="0" indent="0" algn="ctr" defTabSz="1066800">
            <a:lnSpc>
              <a:spcPct val="90000"/>
            </a:lnSpc>
            <a:spcBef>
              <a:spcPct val="0"/>
            </a:spcBef>
            <a:spcAft>
              <a:spcPct val="35000"/>
            </a:spcAft>
            <a:buNone/>
          </a:pPr>
          <a:r>
            <a:rPr lang="en-US" sz="2400" b="1" kern="1200" dirty="0"/>
            <a:t>A1c &lt;5.7%</a:t>
          </a:r>
        </a:p>
      </dsp:txBody>
      <dsp:txXfrm>
        <a:off x="6" y="1923626"/>
        <a:ext cx="2500213" cy="1923626"/>
      </dsp:txXfrm>
    </dsp:sp>
    <dsp:sp modelId="{1B13010B-D7B8-48A4-9EA8-0FF90A870D10}">
      <dsp:nvSpPr>
        <dsp:cNvPr id="0" name=""/>
        <dsp:cNvSpPr/>
      </dsp:nvSpPr>
      <dsp:spPr>
        <a:xfrm>
          <a:off x="228606" y="241558"/>
          <a:ext cx="1961562" cy="1772098"/>
        </a:xfrm>
        <a:prstGeom prst="ellipse">
          <a:avLst/>
        </a:prstGeom>
        <a:blipFill rotWithShape="0">
          <a:blip xmlns:r="http://schemas.openxmlformats.org/officeDocument/2006/relationships" r:embed="rId1">
            <a:duotone>
              <a:schemeClr val="dk1">
                <a:hueOff val="0"/>
                <a:satOff val="0"/>
                <a:lumOff val="0"/>
                <a:alphaOff val="0"/>
                <a:shade val="20000"/>
                <a:satMod val="200000"/>
              </a:schemeClr>
              <a:schemeClr val="dk1">
                <a:hueOff val="0"/>
                <a:satOff val="0"/>
                <a:lumOff val="0"/>
                <a:alphaOff val="0"/>
                <a:tint val="12000"/>
                <a:satMod val="190000"/>
              </a:schemeClr>
            </a:duotone>
          </a:blip>
          <a:stretch>
            <a:fillRect/>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C98858D-9DCD-4D61-A6D2-9C95CB504251}">
      <dsp:nvSpPr>
        <dsp:cNvPr id="0" name=""/>
        <dsp:cNvSpPr/>
      </dsp:nvSpPr>
      <dsp:spPr>
        <a:xfrm>
          <a:off x="2573876" y="0"/>
          <a:ext cx="2500213" cy="4809067"/>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b="1" u="sng" kern="1200"/>
            <a:t>Prediabetes</a:t>
          </a:r>
        </a:p>
        <a:p>
          <a:pPr marL="0" lvl="0" indent="0" algn="ctr" defTabSz="889000">
            <a:lnSpc>
              <a:spcPct val="90000"/>
            </a:lnSpc>
            <a:spcBef>
              <a:spcPct val="0"/>
            </a:spcBef>
            <a:spcAft>
              <a:spcPct val="35000"/>
            </a:spcAft>
            <a:buNone/>
          </a:pPr>
          <a:r>
            <a:rPr lang="en-US" sz="2000" b="1" kern="1200"/>
            <a:t>FBG 100-125</a:t>
          </a:r>
        </a:p>
        <a:p>
          <a:pPr marL="0" lvl="0" indent="0" algn="ctr" defTabSz="889000">
            <a:lnSpc>
              <a:spcPct val="90000"/>
            </a:lnSpc>
            <a:spcBef>
              <a:spcPct val="0"/>
            </a:spcBef>
            <a:spcAft>
              <a:spcPct val="35000"/>
            </a:spcAft>
            <a:buNone/>
          </a:pPr>
          <a:r>
            <a:rPr lang="en-US" sz="2000" b="1" kern="1200"/>
            <a:t>Random 140 - 199</a:t>
          </a:r>
        </a:p>
        <a:p>
          <a:pPr marL="0" lvl="0" indent="0" algn="ctr" defTabSz="889000">
            <a:lnSpc>
              <a:spcPct val="90000"/>
            </a:lnSpc>
            <a:spcBef>
              <a:spcPct val="0"/>
            </a:spcBef>
            <a:spcAft>
              <a:spcPct val="35000"/>
            </a:spcAft>
            <a:buNone/>
          </a:pPr>
          <a:r>
            <a:rPr lang="en-US" sz="2000" b="1" kern="1200"/>
            <a:t>A1c ~ 5.7- 6.4% </a:t>
          </a:r>
        </a:p>
        <a:p>
          <a:pPr marL="0" lvl="0" indent="0" algn="ctr" defTabSz="889000">
            <a:lnSpc>
              <a:spcPct val="90000"/>
            </a:lnSpc>
            <a:spcBef>
              <a:spcPct val="0"/>
            </a:spcBef>
            <a:spcAft>
              <a:spcPct val="35000"/>
            </a:spcAft>
            <a:buNone/>
          </a:pPr>
          <a:r>
            <a:rPr lang="en-US" sz="2000" b="1" kern="1200"/>
            <a:t>50% working pancreas</a:t>
          </a:r>
          <a:endParaRPr lang="en-US" sz="2000" b="1" kern="1200" dirty="0"/>
        </a:p>
      </dsp:txBody>
      <dsp:txXfrm>
        <a:off x="2573876" y="1923626"/>
        <a:ext cx="2500213" cy="1923626"/>
      </dsp:txXfrm>
    </dsp:sp>
    <dsp:sp modelId="{3606B1B6-912D-4BB2-940E-606747701328}">
      <dsp:nvSpPr>
        <dsp:cNvPr id="0" name=""/>
        <dsp:cNvSpPr/>
      </dsp:nvSpPr>
      <dsp:spPr>
        <a:xfrm>
          <a:off x="3386671" y="474140"/>
          <a:ext cx="972445" cy="1059547"/>
        </a:xfrm>
        <a:prstGeom prst="ellipse">
          <a:avLst/>
        </a:prstGeom>
        <a:blipFill rotWithShape="0">
          <a:blip xmlns:r="http://schemas.openxmlformats.org/officeDocument/2006/relationships" r:embed="rId2">
            <a:duotone>
              <a:schemeClr val="dk1">
                <a:hueOff val="0"/>
                <a:satOff val="0"/>
                <a:lumOff val="0"/>
                <a:alphaOff val="0"/>
                <a:shade val="20000"/>
                <a:satMod val="200000"/>
              </a:schemeClr>
              <a:schemeClr val="dk1">
                <a:hueOff val="0"/>
                <a:satOff val="0"/>
                <a:lumOff val="0"/>
                <a:alphaOff val="0"/>
                <a:tint val="12000"/>
                <a:satMod val="190000"/>
              </a:schemeClr>
            </a:duotone>
          </a:blip>
          <a:stretch>
            <a:fillRect/>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4406800-1B15-4073-9BE5-7AED3F8CD968}">
      <dsp:nvSpPr>
        <dsp:cNvPr id="0" name=""/>
        <dsp:cNvSpPr/>
      </dsp:nvSpPr>
      <dsp:spPr>
        <a:xfrm>
          <a:off x="5153653" y="0"/>
          <a:ext cx="2500213" cy="4809067"/>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u="sng" kern="1200">
              <a:latin typeface="+mn-lt"/>
            </a:rPr>
            <a:t>D</a:t>
          </a:r>
          <a:r>
            <a:rPr kumimoji="0" lang="en-US" sz="2400" b="1" i="0" u="sng" strike="noStrike" kern="1200" cap="none" spc="0" normalizeH="0" baseline="0" noProof="0">
              <a:ln/>
              <a:effectLst/>
              <a:uLnTx/>
              <a:uFillTx/>
              <a:latin typeface="+mn-lt"/>
              <a:ea typeface="+mn-ea"/>
              <a:cs typeface="+mn-cs"/>
            </a:rPr>
            <a:t>iabetes</a:t>
          </a:r>
        </a:p>
        <a:p>
          <a:pPr marL="0" lvl="0" indent="0" algn="ctr" defTabSz="1066800" rtl="0">
            <a:lnSpc>
              <a:spcPct val="90000"/>
            </a:lnSpc>
            <a:spcBef>
              <a:spcPct val="0"/>
            </a:spcBef>
            <a:spcAft>
              <a:spcPct val="35000"/>
            </a:spcAft>
            <a:buNone/>
          </a:pPr>
          <a:r>
            <a:rPr kumimoji="0" lang="en-US" sz="2400" b="1" i="0" u="none" strike="noStrike" kern="1200" cap="none" spc="0" normalizeH="0" baseline="0" noProof="0">
              <a:ln/>
              <a:effectLst/>
              <a:uLnTx/>
              <a:uFillTx/>
              <a:latin typeface="+mn-lt"/>
            </a:rPr>
            <a:t>FBG 126 +</a:t>
          </a:r>
        </a:p>
        <a:p>
          <a:pPr marL="0" lvl="0" indent="0" algn="ctr" defTabSz="1066800" rtl="0">
            <a:lnSpc>
              <a:spcPct val="90000"/>
            </a:lnSpc>
            <a:spcBef>
              <a:spcPct val="0"/>
            </a:spcBef>
            <a:spcAft>
              <a:spcPct val="35000"/>
            </a:spcAft>
            <a:buNone/>
          </a:pPr>
          <a:r>
            <a:rPr kumimoji="0" lang="en-US" sz="2400" b="1" i="0" u="none" strike="noStrike" kern="1200" cap="none" spc="0" normalizeH="0" baseline="0" noProof="0">
              <a:ln/>
              <a:effectLst/>
              <a:uLnTx/>
              <a:uFillTx/>
              <a:latin typeface="+mn-lt"/>
            </a:rPr>
            <a:t>Random 200</a:t>
          </a:r>
          <a:r>
            <a:rPr kumimoji="0" lang="en-US" sz="2400" b="1" i="0" u="none" strike="noStrike" kern="1200" cap="none" spc="0" normalizeH="0" noProof="0">
              <a:ln/>
              <a:effectLst/>
              <a:uLnTx/>
              <a:uFillTx/>
              <a:latin typeface="+mn-lt"/>
            </a:rPr>
            <a:t> +</a:t>
          </a:r>
          <a:endParaRPr kumimoji="0" lang="en-US" sz="2400" b="1" i="0" u="none" strike="noStrike" kern="1200" cap="none" spc="0" normalizeH="0" baseline="0" noProof="0">
            <a:ln/>
            <a:effectLst/>
            <a:uLnTx/>
            <a:uFillTx/>
            <a:latin typeface="+mn-lt"/>
          </a:endParaRPr>
        </a:p>
        <a:p>
          <a:pPr marL="0" lvl="0" indent="0" algn="ctr" defTabSz="1066800">
            <a:lnSpc>
              <a:spcPct val="90000"/>
            </a:lnSpc>
            <a:spcBef>
              <a:spcPct val="0"/>
            </a:spcBef>
            <a:spcAft>
              <a:spcPct val="35000"/>
            </a:spcAft>
            <a:buNone/>
          </a:pPr>
          <a:r>
            <a:rPr kumimoji="0" lang="en-US" sz="2400" b="1" i="0" u="none" strike="noStrike" kern="1200" cap="none" spc="0" normalizeH="0" baseline="0" noProof="0">
              <a:ln/>
              <a:effectLst/>
              <a:uLnTx/>
              <a:uFillTx/>
              <a:latin typeface="+mn-lt"/>
            </a:rPr>
            <a:t>A1c</a:t>
          </a:r>
          <a:r>
            <a:rPr kumimoji="0" lang="en-US" sz="2400" b="1" i="0" u="none" strike="noStrike" kern="1200" cap="none" spc="0" normalizeH="0" noProof="0">
              <a:ln/>
              <a:effectLst/>
              <a:uLnTx/>
              <a:uFillTx/>
              <a:latin typeface="+mn-lt"/>
            </a:rPr>
            <a:t> </a:t>
          </a:r>
          <a:r>
            <a:rPr kumimoji="0" lang="en-US" sz="2400" b="1" i="0" u="none" strike="noStrike" kern="1200" cap="none" spc="0" normalizeH="0" baseline="0" noProof="0">
              <a:ln/>
              <a:effectLst/>
              <a:uLnTx/>
              <a:uFillTx/>
              <a:latin typeface="+mn-lt"/>
            </a:rPr>
            <a:t>6.5% or +   </a:t>
          </a:r>
        </a:p>
        <a:p>
          <a:pPr marL="0" lvl="0" indent="0" algn="ctr" defTabSz="1066800" rtl="0">
            <a:lnSpc>
              <a:spcPct val="90000"/>
            </a:lnSpc>
            <a:spcBef>
              <a:spcPct val="0"/>
            </a:spcBef>
            <a:spcAft>
              <a:spcPct val="35000"/>
            </a:spcAft>
            <a:buNone/>
          </a:pPr>
          <a:r>
            <a:rPr lang="en-US" sz="2400" b="1" kern="1200"/>
            <a:t>20% working pancreas</a:t>
          </a:r>
          <a:endParaRPr lang="en-US" sz="2400" b="1" kern="1200" dirty="0"/>
        </a:p>
      </dsp:txBody>
      <dsp:txXfrm>
        <a:off x="5153653" y="1923626"/>
        <a:ext cx="2500213" cy="1923626"/>
      </dsp:txXfrm>
    </dsp:sp>
    <dsp:sp modelId="{693F3127-73CA-4418-9BEB-76AC94A2C0E0}">
      <dsp:nvSpPr>
        <dsp:cNvPr id="0" name=""/>
        <dsp:cNvSpPr/>
      </dsp:nvSpPr>
      <dsp:spPr>
        <a:xfrm>
          <a:off x="6098708" y="745068"/>
          <a:ext cx="606889" cy="688370"/>
        </a:xfrm>
        <a:prstGeom prst="ellipse">
          <a:avLst/>
        </a:prstGeom>
        <a:blipFill rotWithShape="0">
          <a:blip xmlns:r="http://schemas.openxmlformats.org/officeDocument/2006/relationships" r:embed="rId3">
            <a:duotone>
              <a:schemeClr val="dk1">
                <a:hueOff val="0"/>
                <a:satOff val="0"/>
                <a:lumOff val="0"/>
                <a:alphaOff val="0"/>
                <a:shade val="20000"/>
                <a:satMod val="200000"/>
              </a:schemeClr>
              <a:schemeClr val="dk1">
                <a:hueOff val="0"/>
                <a:satOff val="0"/>
                <a:lumOff val="0"/>
                <a:alphaOff val="0"/>
                <a:tint val="12000"/>
                <a:satMod val="190000"/>
              </a:schemeClr>
            </a:duotone>
          </a:blip>
          <a:stretch>
            <a:fillRect/>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737B785-468C-4A0C-9BAF-B33CE9B38ADA}">
      <dsp:nvSpPr>
        <dsp:cNvPr id="0" name=""/>
        <dsp:cNvSpPr/>
      </dsp:nvSpPr>
      <dsp:spPr>
        <a:xfrm>
          <a:off x="313407" y="4002071"/>
          <a:ext cx="7041557" cy="721360"/>
        </a:xfrm>
        <a:prstGeom prst="leftRightArrow">
          <a:avLst/>
        </a:prstGeom>
        <a:solidFill>
          <a:schemeClr val="dk1">
            <a:tint val="6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72154C-EA5B-4D81-878E-F905A5C23E2F}">
      <dsp:nvSpPr>
        <dsp:cNvPr id="0" name=""/>
        <dsp:cNvSpPr/>
      </dsp:nvSpPr>
      <dsp:spPr>
        <a:xfrm>
          <a:off x="2571" y="270127"/>
          <a:ext cx="2507456" cy="960208"/>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ln>
        <a:effectLst>
          <a:outerShdw blurRad="38100" dist="25400" dir="5400000" rotWithShape="0">
            <a:srgbClr val="000000">
              <a:alpha val="40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rgbClr val="0070C0"/>
              </a:solidFill>
            </a:rPr>
            <a:t>A1c less than 7% (individualize)</a:t>
          </a:r>
        </a:p>
      </dsp:txBody>
      <dsp:txXfrm>
        <a:off x="2571" y="270127"/>
        <a:ext cx="2507456" cy="960208"/>
      </dsp:txXfrm>
    </dsp:sp>
    <dsp:sp modelId="{640B5F80-DEF7-4D18-BEBA-D4065BE70367}">
      <dsp:nvSpPr>
        <dsp:cNvPr id="0" name=""/>
        <dsp:cNvSpPr/>
      </dsp:nvSpPr>
      <dsp:spPr>
        <a:xfrm>
          <a:off x="2571" y="1230336"/>
          <a:ext cx="2507456" cy="3361096"/>
        </a:xfrm>
        <a:prstGeom prst="rect">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Pre-meal BG 80-130</a:t>
          </a:r>
        </a:p>
        <a:p>
          <a:pPr marL="228600" lvl="1" indent="-228600" algn="l" defTabSz="1066800">
            <a:lnSpc>
              <a:spcPct val="90000"/>
            </a:lnSpc>
            <a:spcBef>
              <a:spcPct val="0"/>
            </a:spcBef>
            <a:spcAft>
              <a:spcPct val="15000"/>
            </a:spcAft>
            <a:buChar char="•"/>
          </a:pPr>
          <a:r>
            <a:rPr lang="en-US" sz="2400" kern="1200" dirty="0"/>
            <a:t>Post meal BG &lt;180</a:t>
          </a:r>
        </a:p>
        <a:p>
          <a:pPr marL="228600" lvl="1" indent="-228600" algn="l" defTabSz="1066800">
            <a:lnSpc>
              <a:spcPct val="90000"/>
            </a:lnSpc>
            <a:spcBef>
              <a:spcPct val="0"/>
            </a:spcBef>
            <a:spcAft>
              <a:spcPct val="15000"/>
            </a:spcAft>
            <a:buChar char="•"/>
          </a:pPr>
          <a:r>
            <a:rPr lang="en-US" sz="2400" kern="1200" dirty="0"/>
            <a:t>Time in Range (70-180) 70% of time</a:t>
          </a:r>
        </a:p>
      </dsp:txBody>
      <dsp:txXfrm>
        <a:off x="2571" y="1230336"/>
        <a:ext cx="2507456" cy="3361096"/>
      </dsp:txXfrm>
    </dsp:sp>
    <dsp:sp modelId="{38A44A9E-E78B-49FD-9BD4-97C4FC159060}">
      <dsp:nvSpPr>
        <dsp:cNvPr id="0" name=""/>
        <dsp:cNvSpPr/>
      </dsp:nvSpPr>
      <dsp:spPr>
        <a:xfrm>
          <a:off x="2971801" y="245315"/>
          <a:ext cx="2507456" cy="960208"/>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ln>
        <a:effectLst>
          <a:outerShdw blurRad="38100" dist="25400" dir="5400000" rotWithShape="0">
            <a:srgbClr val="000000">
              <a:alpha val="40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rgbClr val="0070C0"/>
              </a:solidFill>
            </a:rPr>
            <a:t>Blood Pressure </a:t>
          </a:r>
        </a:p>
        <a:p>
          <a:pPr marL="0" lvl="0" indent="0" algn="ctr" defTabSz="1066800">
            <a:lnSpc>
              <a:spcPct val="90000"/>
            </a:lnSpc>
            <a:spcBef>
              <a:spcPct val="0"/>
            </a:spcBef>
            <a:spcAft>
              <a:spcPct val="35000"/>
            </a:spcAft>
            <a:buNone/>
          </a:pPr>
          <a:r>
            <a:rPr lang="en-US" sz="2400" kern="1200" dirty="0">
              <a:solidFill>
                <a:srgbClr val="0070C0"/>
              </a:solidFill>
            </a:rPr>
            <a:t>&lt;130/80</a:t>
          </a:r>
        </a:p>
      </dsp:txBody>
      <dsp:txXfrm>
        <a:off x="2971801" y="245315"/>
        <a:ext cx="2507456" cy="960208"/>
      </dsp:txXfrm>
    </dsp:sp>
    <dsp:sp modelId="{F1CF1BBD-31D1-4969-96C1-207E25C55671}">
      <dsp:nvSpPr>
        <dsp:cNvPr id="0" name=""/>
        <dsp:cNvSpPr/>
      </dsp:nvSpPr>
      <dsp:spPr>
        <a:xfrm>
          <a:off x="2861071" y="1230336"/>
          <a:ext cx="2507456" cy="3361096"/>
        </a:xfrm>
        <a:prstGeom prst="rect">
          <a:avLst/>
        </a:prstGeom>
        <a:blipFill rotWithShape="0">
          <a:blip xmlns:r="http://schemas.openxmlformats.org/officeDocument/2006/relationships" r:embed="rId1" cstate="print">
            <a:extLst>
              <a:ext uri="{28A0092B-C50C-407E-A947-70E740481C1C}">
                <a14:useLocalDpi xmlns:a14="http://schemas.microsoft.com/office/drawing/2010/main" val="0"/>
              </a:ext>
            </a:extLst>
          </a:blip>
          <a:srcRect/>
          <a:stretch>
            <a:fillRect l="-69000" r="-69000"/>
          </a:stretch>
        </a:blipFill>
        <a:ln w="1905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B8F0E08-6CE4-404D-AB9F-C96B6482D818}">
      <dsp:nvSpPr>
        <dsp:cNvPr id="0" name=""/>
        <dsp:cNvSpPr/>
      </dsp:nvSpPr>
      <dsp:spPr>
        <a:xfrm>
          <a:off x="5719571" y="313098"/>
          <a:ext cx="2507456" cy="960208"/>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ln>
        <a:effectLst>
          <a:outerShdw blurRad="38100" dist="25400" dir="5400000" rotWithShape="0">
            <a:srgbClr val="000000">
              <a:alpha val="40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227584" tIns="130048" rIns="227584" bIns="130048"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rgbClr val="0070C0"/>
              </a:solidFill>
            </a:rPr>
            <a:t>Cholesterol </a:t>
          </a:r>
        </a:p>
      </dsp:txBody>
      <dsp:txXfrm>
        <a:off x="5719571" y="313098"/>
        <a:ext cx="2507456" cy="960208"/>
      </dsp:txXfrm>
    </dsp:sp>
    <dsp:sp modelId="{BF5A0C15-693D-4F97-A249-FA65EFF8FA38}">
      <dsp:nvSpPr>
        <dsp:cNvPr id="0" name=""/>
        <dsp:cNvSpPr/>
      </dsp:nvSpPr>
      <dsp:spPr>
        <a:xfrm>
          <a:off x="5719571" y="1359250"/>
          <a:ext cx="2507456" cy="3189210"/>
        </a:xfrm>
        <a:prstGeom prst="rect">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100000"/>
            </a:lnSpc>
            <a:spcBef>
              <a:spcPct val="0"/>
            </a:spcBef>
            <a:spcAft>
              <a:spcPct val="15000"/>
            </a:spcAft>
            <a:buChar char="•"/>
          </a:pPr>
          <a:r>
            <a:rPr lang="en-US" sz="2000" kern="1200" dirty="0">
              <a:latin typeface="Calibri" panose="020F0502020204030204" pitchFamily="34" charset="0"/>
              <a:ea typeface="Calibri" panose="020F0502020204030204" pitchFamily="34" charset="0"/>
              <a:cs typeface="Calibri" panose="020F0502020204030204" pitchFamily="34" charset="0"/>
            </a:rPr>
            <a:t>Statin therapy based on age &amp; risk status</a:t>
          </a:r>
        </a:p>
        <a:p>
          <a:pPr marL="228600" lvl="1" indent="-228600" algn="l" defTabSz="889000">
            <a:lnSpc>
              <a:spcPct val="100000"/>
            </a:lnSpc>
            <a:spcBef>
              <a:spcPct val="0"/>
            </a:spcBef>
            <a:spcAft>
              <a:spcPct val="15000"/>
            </a:spcAft>
            <a:buChar char="•"/>
          </a:pPr>
          <a:r>
            <a:rPr lang="en-US" sz="2000" kern="1200" dirty="0">
              <a:latin typeface="Calibri" panose="020F0502020204030204" pitchFamily="34" charset="0"/>
              <a:ea typeface="Calibri" panose="020F0502020204030204" pitchFamily="34" charset="0"/>
              <a:cs typeface="Calibri" panose="020F0502020204030204" pitchFamily="34" charset="0"/>
            </a:rPr>
            <a:t>If 40+ with ASCVD Risk, decrease LDL by 50%, LDL &lt;70</a:t>
          </a:r>
        </a:p>
        <a:p>
          <a:pPr marL="228600" lvl="1" indent="-228600" algn="l" defTabSz="889000">
            <a:lnSpc>
              <a:spcPct val="100000"/>
            </a:lnSpc>
            <a:spcBef>
              <a:spcPct val="0"/>
            </a:spcBef>
            <a:spcAft>
              <a:spcPct val="15000"/>
            </a:spcAft>
            <a:buChar char="•"/>
          </a:pPr>
          <a:r>
            <a:rPr lang="en-US" sz="2000" kern="1200" dirty="0">
              <a:latin typeface="Calibri" panose="020F0502020204030204" pitchFamily="34" charset="0"/>
              <a:ea typeface="Calibri" panose="020F0502020204030204" pitchFamily="34" charset="0"/>
              <a:cs typeface="Calibri" panose="020F0502020204030204" pitchFamily="34" charset="0"/>
            </a:rPr>
            <a:t>If 40+ with ASCVD, decrease LDL by 50%, LDL &lt;55</a:t>
          </a:r>
        </a:p>
      </dsp:txBody>
      <dsp:txXfrm>
        <a:off x="5719571" y="1359250"/>
        <a:ext cx="2507456" cy="318921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F70EB6-BDEC-489D-89F6-26A186592C34}">
      <dsp:nvSpPr>
        <dsp:cNvPr id="0" name=""/>
        <dsp:cNvSpPr/>
      </dsp:nvSpPr>
      <dsp:spPr>
        <a:xfrm>
          <a:off x="0" y="371548"/>
          <a:ext cx="2605022" cy="1563013"/>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A1C lowering</a:t>
          </a:r>
        </a:p>
      </dsp:txBody>
      <dsp:txXfrm>
        <a:off x="0" y="371548"/>
        <a:ext cx="2605022" cy="1563013"/>
      </dsp:txXfrm>
    </dsp:sp>
    <dsp:sp modelId="{56D64140-1D42-4A8A-8C26-6A08A38C8607}">
      <dsp:nvSpPr>
        <dsp:cNvPr id="0" name=""/>
        <dsp:cNvSpPr/>
      </dsp:nvSpPr>
      <dsp:spPr>
        <a:xfrm>
          <a:off x="2865524" y="371548"/>
          <a:ext cx="2605022" cy="1563013"/>
        </a:xfrm>
        <a:prstGeom prst="rect">
          <a:avLst/>
        </a:prstGeom>
        <a:solidFill>
          <a:schemeClr val="accent2">
            <a:hueOff val="-1708698"/>
            <a:satOff val="4992"/>
            <a:lumOff val="-941"/>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Substantial Weight loss</a:t>
          </a:r>
        </a:p>
      </dsp:txBody>
      <dsp:txXfrm>
        <a:off x="2865524" y="371548"/>
        <a:ext cx="2605022" cy="1563013"/>
      </dsp:txXfrm>
    </dsp:sp>
    <dsp:sp modelId="{6F91AC0C-9A58-409F-929E-77F0C5840F2E}">
      <dsp:nvSpPr>
        <dsp:cNvPr id="0" name=""/>
        <dsp:cNvSpPr/>
      </dsp:nvSpPr>
      <dsp:spPr>
        <a:xfrm>
          <a:off x="5731048" y="371548"/>
          <a:ext cx="2605022" cy="1563013"/>
        </a:xfrm>
        <a:prstGeom prst="rect">
          <a:avLst/>
        </a:prstGeom>
        <a:solidFill>
          <a:schemeClr val="accent2">
            <a:hueOff val="-3417396"/>
            <a:satOff val="9985"/>
            <a:lumOff val="-1882"/>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Cardiovascular benefits*</a:t>
          </a:r>
        </a:p>
      </dsp:txBody>
      <dsp:txXfrm>
        <a:off x="5731048" y="371548"/>
        <a:ext cx="2605022" cy="1563013"/>
      </dsp:txXfrm>
    </dsp:sp>
    <dsp:sp modelId="{8FDD55A0-6520-4B00-9B88-8CE60EDF9BF2}">
      <dsp:nvSpPr>
        <dsp:cNvPr id="0" name=""/>
        <dsp:cNvSpPr/>
      </dsp:nvSpPr>
      <dsp:spPr>
        <a:xfrm>
          <a:off x="0" y="2195063"/>
          <a:ext cx="2605022" cy="1563013"/>
        </a:xfrm>
        <a:prstGeom prst="rect">
          <a:avLst/>
        </a:prstGeom>
        <a:solidFill>
          <a:schemeClr val="accent2">
            <a:hueOff val="-5126094"/>
            <a:satOff val="14977"/>
            <a:lumOff val="-2824"/>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Decreased appetited</a:t>
          </a:r>
        </a:p>
      </dsp:txBody>
      <dsp:txXfrm>
        <a:off x="0" y="2195063"/>
        <a:ext cx="2605022" cy="1563013"/>
      </dsp:txXfrm>
    </dsp:sp>
    <dsp:sp modelId="{0A980518-64F4-43CC-B5F6-9FB4FAFBDDAD}">
      <dsp:nvSpPr>
        <dsp:cNvPr id="0" name=""/>
        <dsp:cNvSpPr/>
      </dsp:nvSpPr>
      <dsp:spPr>
        <a:xfrm>
          <a:off x="2865524" y="2195063"/>
          <a:ext cx="2605022" cy="1563013"/>
        </a:xfrm>
        <a:prstGeom prst="rect">
          <a:avLst/>
        </a:prstGeom>
        <a:solidFill>
          <a:schemeClr val="accent2">
            <a:hueOff val="-6834792"/>
            <a:satOff val="19970"/>
            <a:lumOff val="-3765"/>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 Lowers post meal glucose</a:t>
          </a:r>
        </a:p>
      </dsp:txBody>
      <dsp:txXfrm>
        <a:off x="2865524" y="2195063"/>
        <a:ext cx="2605022" cy="1563013"/>
      </dsp:txXfrm>
    </dsp:sp>
    <dsp:sp modelId="{9C517C85-2AF3-49AE-9D9C-FA1D1F32A48A}">
      <dsp:nvSpPr>
        <dsp:cNvPr id="0" name=""/>
        <dsp:cNvSpPr/>
      </dsp:nvSpPr>
      <dsp:spPr>
        <a:xfrm>
          <a:off x="5731048" y="2195063"/>
          <a:ext cx="2605022" cy="1563013"/>
        </a:xfrm>
        <a:prstGeom prst="rect">
          <a:avLst/>
        </a:prstGeom>
        <a:solidFill>
          <a:schemeClr val="accent2">
            <a:hueOff val="-8543491"/>
            <a:satOff val="24962"/>
            <a:lumOff val="-4706"/>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Ease of use</a:t>
          </a:r>
        </a:p>
      </dsp:txBody>
      <dsp:txXfrm>
        <a:off x="5731048" y="2195063"/>
        <a:ext cx="2605022" cy="156301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D9AA2-8819-4A39-8360-CE246CA934C5}">
      <dsp:nvSpPr>
        <dsp:cNvPr id="0" name=""/>
        <dsp:cNvSpPr/>
      </dsp:nvSpPr>
      <dsp:spPr>
        <a:xfrm>
          <a:off x="0" y="2049"/>
          <a:ext cx="4482846" cy="103866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3F4F3EA-75BB-4067-996D-419DA516A806}">
      <dsp:nvSpPr>
        <dsp:cNvPr id="0" name=""/>
        <dsp:cNvSpPr/>
      </dsp:nvSpPr>
      <dsp:spPr>
        <a:xfrm>
          <a:off x="314196" y="235749"/>
          <a:ext cx="571266" cy="57126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D267571-AB00-48DC-AE43-30F7E5A64BB3}">
      <dsp:nvSpPr>
        <dsp:cNvPr id="0" name=""/>
        <dsp:cNvSpPr/>
      </dsp:nvSpPr>
      <dsp:spPr>
        <a:xfrm>
          <a:off x="1199658" y="2049"/>
          <a:ext cx="3283187" cy="10386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925" tIns="109925" rIns="109925" bIns="109925" numCol="1" spcCol="1270" anchor="ctr" anchorCtr="0">
          <a:noAutofit/>
        </a:bodyPr>
        <a:lstStyle/>
        <a:p>
          <a:pPr marL="0" lvl="0" indent="0" algn="l" defTabSz="977900">
            <a:lnSpc>
              <a:spcPct val="100000"/>
            </a:lnSpc>
            <a:spcBef>
              <a:spcPct val="0"/>
            </a:spcBef>
            <a:spcAft>
              <a:spcPct val="35000"/>
            </a:spcAft>
            <a:buNone/>
          </a:pPr>
          <a:r>
            <a:rPr lang="en-US" sz="2200" kern="1200" dirty="0"/>
            <a:t>Administer 2 units lispro</a:t>
          </a:r>
        </a:p>
      </dsp:txBody>
      <dsp:txXfrm>
        <a:off x="1199658" y="2049"/>
        <a:ext cx="3283187" cy="1038665"/>
      </dsp:txXfrm>
    </dsp:sp>
    <dsp:sp modelId="{2FEA6132-641C-4018-9C06-2DC664524BC4}">
      <dsp:nvSpPr>
        <dsp:cNvPr id="0" name=""/>
        <dsp:cNvSpPr/>
      </dsp:nvSpPr>
      <dsp:spPr>
        <a:xfrm>
          <a:off x="0" y="1300381"/>
          <a:ext cx="4482846" cy="103866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1AE642C-97F1-4579-A8CE-22DCB0AF8797}">
      <dsp:nvSpPr>
        <dsp:cNvPr id="0" name=""/>
        <dsp:cNvSpPr/>
      </dsp:nvSpPr>
      <dsp:spPr>
        <a:xfrm>
          <a:off x="314196" y="1534081"/>
          <a:ext cx="571266" cy="57126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F831A5-4970-4FCE-9E80-1343585D4195}">
      <dsp:nvSpPr>
        <dsp:cNvPr id="0" name=""/>
        <dsp:cNvSpPr/>
      </dsp:nvSpPr>
      <dsp:spPr>
        <a:xfrm>
          <a:off x="1199658" y="1300381"/>
          <a:ext cx="3283187" cy="10386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925" tIns="109925" rIns="109925" bIns="109925" numCol="1" spcCol="1270" anchor="ctr" anchorCtr="0">
          <a:noAutofit/>
        </a:bodyPr>
        <a:lstStyle/>
        <a:p>
          <a:pPr marL="0" lvl="0" indent="0" algn="l" defTabSz="977900">
            <a:lnSpc>
              <a:spcPct val="100000"/>
            </a:lnSpc>
            <a:spcBef>
              <a:spcPct val="0"/>
            </a:spcBef>
            <a:spcAft>
              <a:spcPct val="35000"/>
            </a:spcAft>
            <a:buNone/>
          </a:pPr>
          <a:r>
            <a:rPr lang="en-US" sz="2200" kern="1200" dirty="0"/>
            <a:t>Inject 3 units and make sure they eat right away.</a:t>
          </a:r>
        </a:p>
      </dsp:txBody>
      <dsp:txXfrm>
        <a:off x="1199658" y="1300381"/>
        <a:ext cx="3283187" cy="1038665"/>
      </dsp:txXfrm>
    </dsp:sp>
    <dsp:sp modelId="{8CA1FEDC-1630-48A1-8FB8-F38886BF16C7}">
      <dsp:nvSpPr>
        <dsp:cNvPr id="0" name=""/>
        <dsp:cNvSpPr/>
      </dsp:nvSpPr>
      <dsp:spPr>
        <a:xfrm>
          <a:off x="0" y="2598713"/>
          <a:ext cx="4482846" cy="103866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EFFE22D-F670-43DD-AB42-1183E5AF2BC4}">
      <dsp:nvSpPr>
        <dsp:cNvPr id="0" name=""/>
        <dsp:cNvSpPr/>
      </dsp:nvSpPr>
      <dsp:spPr>
        <a:xfrm>
          <a:off x="314196" y="2832412"/>
          <a:ext cx="571266" cy="57126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716D465-3A9B-43B8-874A-2A2539B9F843}">
      <dsp:nvSpPr>
        <dsp:cNvPr id="0" name=""/>
        <dsp:cNvSpPr/>
      </dsp:nvSpPr>
      <dsp:spPr>
        <a:xfrm>
          <a:off x="1199658" y="2598713"/>
          <a:ext cx="3283187" cy="10386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925" tIns="109925" rIns="109925" bIns="109925" numCol="1" spcCol="1270" anchor="ctr" anchorCtr="0">
          <a:noAutofit/>
        </a:bodyPr>
        <a:lstStyle/>
        <a:p>
          <a:pPr marL="0" lvl="0" indent="0" algn="l" defTabSz="977900">
            <a:lnSpc>
              <a:spcPct val="100000"/>
            </a:lnSpc>
            <a:spcBef>
              <a:spcPct val="0"/>
            </a:spcBef>
            <a:spcAft>
              <a:spcPct val="35000"/>
            </a:spcAft>
            <a:buNone/>
          </a:pPr>
          <a:r>
            <a:rPr lang="en-US" sz="2200" kern="1200" dirty="0"/>
            <a:t>Give the insulin 2-3 hours after the meal.</a:t>
          </a:r>
        </a:p>
      </dsp:txBody>
      <dsp:txXfrm>
        <a:off x="1199658" y="2598713"/>
        <a:ext cx="3283187" cy="1038665"/>
      </dsp:txXfrm>
    </dsp:sp>
    <dsp:sp modelId="{03731748-3D44-44F8-8E36-6DE66B4F8C60}">
      <dsp:nvSpPr>
        <dsp:cNvPr id="0" name=""/>
        <dsp:cNvSpPr/>
      </dsp:nvSpPr>
      <dsp:spPr>
        <a:xfrm>
          <a:off x="0" y="3899091"/>
          <a:ext cx="4482846" cy="103866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EF54EA-D142-4D73-927D-443E06E29DD0}">
      <dsp:nvSpPr>
        <dsp:cNvPr id="0" name=""/>
        <dsp:cNvSpPr/>
      </dsp:nvSpPr>
      <dsp:spPr>
        <a:xfrm>
          <a:off x="314196" y="4130744"/>
          <a:ext cx="571266" cy="57126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CC2CEF9-33F6-40EE-85F6-0841D74F2368}">
      <dsp:nvSpPr>
        <dsp:cNvPr id="0" name=""/>
        <dsp:cNvSpPr/>
      </dsp:nvSpPr>
      <dsp:spPr>
        <a:xfrm>
          <a:off x="1199658" y="3897045"/>
          <a:ext cx="3283187" cy="10386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925" tIns="109925" rIns="109925" bIns="109925" numCol="1" spcCol="1270" anchor="ctr" anchorCtr="0">
          <a:noAutofit/>
        </a:bodyPr>
        <a:lstStyle/>
        <a:p>
          <a:pPr marL="0" lvl="0" indent="0" algn="l" defTabSz="977900">
            <a:lnSpc>
              <a:spcPct val="100000"/>
            </a:lnSpc>
            <a:spcBef>
              <a:spcPct val="0"/>
            </a:spcBef>
            <a:spcAft>
              <a:spcPct val="35000"/>
            </a:spcAft>
            <a:buNone/>
          </a:pPr>
          <a:r>
            <a:rPr lang="en-US" sz="2200" kern="1200" dirty="0"/>
            <a:t>Hold the insulin &amp; reassess</a:t>
          </a:r>
        </a:p>
      </dsp:txBody>
      <dsp:txXfrm>
        <a:off x="1199658" y="3897045"/>
        <a:ext cx="3283187" cy="103866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10095B-2A8D-4A78-AD0C-15C8741661CA}">
      <dsp:nvSpPr>
        <dsp:cNvPr id="0" name=""/>
        <dsp:cNvSpPr/>
      </dsp:nvSpPr>
      <dsp:spPr>
        <a:xfrm>
          <a:off x="0" y="25860"/>
          <a:ext cx="5029199" cy="1698840"/>
        </a:xfrm>
        <a:prstGeom prst="roundRect">
          <a:avLst/>
        </a:prstGeom>
        <a:gradFill rotWithShape="0">
          <a:gsLst>
            <a:gs pos="0">
              <a:schemeClr val="accent1">
                <a:hueOff val="0"/>
                <a:satOff val="0"/>
                <a:lumOff val="0"/>
                <a:alphaOff val="0"/>
                <a:tint val="45000"/>
                <a:satMod val="200000"/>
              </a:schemeClr>
            </a:gs>
            <a:gs pos="30000">
              <a:schemeClr val="accent1">
                <a:hueOff val="0"/>
                <a:satOff val="0"/>
                <a:lumOff val="0"/>
                <a:alphaOff val="0"/>
                <a:tint val="61000"/>
                <a:satMod val="200000"/>
              </a:schemeClr>
            </a:gs>
            <a:gs pos="45000">
              <a:schemeClr val="accent1">
                <a:hueOff val="0"/>
                <a:satOff val="0"/>
                <a:lumOff val="0"/>
                <a:alphaOff val="0"/>
                <a:tint val="66000"/>
                <a:satMod val="200000"/>
              </a:schemeClr>
            </a:gs>
            <a:gs pos="55000">
              <a:schemeClr val="accent1">
                <a:hueOff val="0"/>
                <a:satOff val="0"/>
                <a:lumOff val="0"/>
                <a:alphaOff val="0"/>
                <a:tint val="66000"/>
                <a:satMod val="200000"/>
              </a:schemeClr>
            </a:gs>
            <a:gs pos="73000">
              <a:schemeClr val="accent1">
                <a:hueOff val="0"/>
                <a:satOff val="0"/>
                <a:lumOff val="0"/>
                <a:alphaOff val="0"/>
                <a:tint val="61000"/>
                <a:satMod val="200000"/>
              </a:schemeClr>
            </a:gs>
            <a:gs pos="100000">
              <a:schemeClr val="accent1">
                <a:hueOff val="0"/>
                <a:satOff val="0"/>
                <a:lumOff val="0"/>
                <a:alphaOff val="0"/>
                <a:tint val="45000"/>
                <a:satMod val="200000"/>
              </a:schemeClr>
            </a:gs>
          </a:gsLst>
          <a:lin ang="950000" scaled="1"/>
        </a:gradFill>
        <a:ln>
          <a:noFill/>
        </a:ln>
        <a:effectLst>
          <a:outerShdw blurRad="381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Anticipate events that put pt at risk of hypo:</a:t>
          </a:r>
        </a:p>
      </dsp:txBody>
      <dsp:txXfrm>
        <a:off x="82931" y="108791"/>
        <a:ext cx="4863337" cy="1532978"/>
      </dsp:txXfrm>
    </dsp:sp>
    <dsp:sp modelId="{00708674-3622-430F-841B-5FE221B4230F}">
      <dsp:nvSpPr>
        <dsp:cNvPr id="0" name=""/>
        <dsp:cNvSpPr/>
      </dsp:nvSpPr>
      <dsp:spPr>
        <a:xfrm>
          <a:off x="0" y="1724700"/>
          <a:ext cx="5029199" cy="1656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677" tIns="40640" rIns="227584" bIns="40640" numCol="1" spcCol="1270" anchor="t" anchorCtr="0">
          <a:noAutofit/>
        </a:bodyPr>
        <a:lstStyle/>
        <a:p>
          <a:pPr marL="228600" lvl="1" indent="-228600" algn="l" defTabSz="1111250">
            <a:lnSpc>
              <a:spcPct val="90000"/>
            </a:lnSpc>
            <a:spcBef>
              <a:spcPct val="0"/>
            </a:spcBef>
            <a:spcAft>
              <a:spcPct val="20000"/>
            </a:spcAft>
            <a:buChar char="•"/>
          </a:pPr>
          <a:r>
            <a:rPr lang="en-US" sz="2500" kern="1200"/>
            <a:t>NPO for surgery</a:t>
          </a:r>
        </a:p>
        <a:p>
          <a:pPr marL="228600" lvl="1" indent="-228600" algn="l" defTabSz="1111250">
            <a:lnSpc>
              <a:spcPct val="90000"/>
            </a:lnSpc>
            <a:spcBef>
              <a:spcPct val="0"/>
            </a:spcBef>
            <a:spcAft>
              <a:spcPct val="20000"/>
            </a:spcAft>
            <a:buChar char="•"/>
          </a:pPr>
          <a:r>
            <a:rPr lang="en-US" sz="2500" kern="1200"/>
            <a:t>decreasing steroid dose, </a:t>
          </a:r>
        </a:p>
        <a:p>
          <a:pPr marL="228600" lvl="1" indent="-228600" algn="l" defTabSz="1111250">
            <a:lnSpc>
              <a:spcPct val="90000"/>
            </a:lnSpc>
            <a:spcBef>
              <a:spcPct val="0"/>
            </a:spcBef>
            <a:spcAft>
              <a:spcPct val="20000"/>
            </a:spcAft>
            <a:buChar char="•"/>
          </a:pPr>
          <a:r>
            <a:rPr lang="en-US" sz="2500" kern="1200"/>
            <a:t>improving infection, </a:t>
          </a:r>
        </a:p>
        <a:p>
          <a:pPr marL="228600" lvl="1" indent="-228600" algn="l" defTabSz="1111250">
            <a:lnSpc>
              <a:spcPct val="90000"/>
            </a:lnSpc>
            <a:spcBef>
              <a:spcPct val="0"/>
            </a:spcBef>
            <a:spcAft>
              <a:spcPct val="20000"/>
            </a:spcAft>
            <a:buChar char="•"/>
          </a:pPr>
          <a:r>
            <a:rPr lang="en-US" sz="2500" kern="1200"/>
            <a:t>recovering after cardiac event</a:t>
          </a:r>
        </a:p>
      </dsp:txBody>
      <dsp:txXfrm>
        <a:off x="0" y="1724700"/>
        <a:ext cx="5029199" cy="1656000"/>
      </dsp:txXfrm>
    </dsp:sp>
    <dsp:sp modelId="{F0D65F0A-41A8-4B1A-A3DD-AEF73FA287D4}">
      <dsp:nvSpPr>
        <dsp:cNvPr id="0" name=""/>
        <dsp:cNvSpPr/>
      </dsp:nvSpPr>
      <dsp:spPr>
        <a:xfrm>
          <a:off x="0" y="3380700"/>
          <a:ext cx="5029199" cy="1698840"/>
        </a:xfrm>
        <a:prstGeom prst="roundRect">
          <a:avLst/>
        </a:prstGeom>
        <a:gradFill rotWithShape="0">
          <a:gsLst>
            <a:gs pos="0">
              <a:schemeClr val="accent1">
                <a:hueOff val="0"/>
                <a:satOff val="0"/>
                <a:lumOff val="0"/>
                <a:alphaOff val="0"/>
                <a:tint val="45000"/>
                <a:satMod val="200000"/>
              </a:schemeClr>
            </a:gs>
            <a:gs pos="30000">
              <a:schemeClr val="accent1">
                <a:hueOff val="0"/>
                <a:satOff val="0"/>
                <a:lumOff val="0"/>
                <a:alphaOff val="0"/>
                <a:tint val="61000"/>
                <a:satMod val="200000"/>
              </a:schemeClr>
            </a:gs>
            <a:gs pos="45000">
              <a:schemeClr val="accent1">
                <a:hueOff val="0"/>
                <a:satOff val="0"/>
                <a:lumOff val="0"/>
                <a:alphaOff val="0"/>
                <a:tint val="66000"/>
                <a:satMod val="200000"/>
              </a:schemeClr>
            </a:gs>
            <a:gs pos="55000">
              <a:schemeClr val="accent1">
                <a:hueOff val="0"/>
                <a:satOff val="0"/>
                <a:lumOff val="0"/>
                <a:alphaOff val="0"/>
                <a:tint val="66000"/>
                <a:satMod val="200000"/>
              </a:schemeClr>
            </a:gs>
            <a:gs pos="73000">
              <a:schemeClr val="accent1">
                <a:hueOff val="0"/>
                <a:satOff val="0"/>
                <a:lumOff val="0"/>
                <a:alphaOff val="0"/>
                <a:tint val="61000"/>
                <a:satMod val="200000"/>
              </a:schemeClr>
            </a:gs>
            <a:gs pos="100000">
              <a:schemeClr val="accent1">
                <a:hueOff val="0"/>
                <a:satOff val="0"/>
                <a:lumOff val="0"/>
                <a:alphaOff val="0"/>
                <a:tint val="45000"/>
                <a:satMod val="200000"/>
              </a:schemeClr>
            </a:gs>
          </a:gsLst>
          <a:lin ang="950000" scaled="1"/>
        </a:gradFill>
        <a:ln>
          <a:noFill/>
        </a:ln>
        <a:effectLst>
          <a:outerShdw blurRad="381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Strive to admin the least amount of insulin necessary to reach glycemic targets</a:t>
          </a:r>
        </a:p>
      </dsp:txBody>
      <dsp:txXfrm>
        <a:off x="82931" y="3463631"/>
        <a:ext cx="4863337" cy="153297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516ACE-9BBF-4473-B617-D1111216702F}">
      <dsp:nvSpPr>
        <dsp:cNvPr id="0" name=""/>
        <dsp:cNvSpPr/>
      </dsp:nvSpPr>
      <dsp:spPr>
        <a:xfrm>
          <a:off x="0" y="2736448"/>
          <a:ext cx="8229600" cy="1795406"/>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a:t>Correctional insulin dosing typically starts at 140 or 150 mg/dL  adequate glycemic management. </a:t>
          </a:r>
        </a:p>
      </dsp:txBody>
      <dsp:txXfrm>
        <a:off x="0" y="2736448"/>
        <a:ext cx="8229600" cy="1795406"/>
      </dsp:txXfrm>
    </dsp:sp>
    <dsp:sp modelId="{1EC8E1C1-BF4F-4C9D-9C5F-EDA49BC18AC1}">
      <dsp:nvSpPr>
        <dsp:cNvPr id="0" name=""/>
        <dsp:cNvSpPr/>
      </dsp:nvSpPr>
      <dsp:spPr>
        <a:xfrm rot="10800000">
          <a:off x="0" y="2044"/>
          <a:ext cx="8229600" cy="2761335"/>
        </a:xfrm>
        <a:prstGeom prst="upArrowCallou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a:t>Correctional insulin scales should be proportional to the total daily dose of insulin:</a:t>
          </a:r>
        </a:p>
      </dsp:txBody>
      <dsp:txXfrm rot="-10800000">
        <a:off x="0" y="2044"/>
        <a:ext cx="8229600" cy="969228"/>
      </dsp:txXfrm>
    </dsp:sp>
    <dsp:sp modelId="{9A2B4642-F7C9-4440-9DF1-C39FC901E3B0}">
      <dsp:nvSpPr>
        <dsp:cNvPr id="0" name=""/>
        <dsp:cNvSpPr/>
      </dsp:nvSpPr>
      <dsp:spPr>
        <a:xfrm>
          <a:off x="4018" y="971273"/>
          <a:ext cx="2740521" cy="825639"/>
        </a:xfrm>
        <a:prstGeom prst="rect">
          <a:avLst/>
        </a:prstGeom>
        <a:solidFill>
          <a:schemeClr val="accent2">
            <a:alpha val="90000"/>
            <a:tint val="40000"/>
            <a:hueOff val="0"/>
            <a:satOff val="0"/>
            <a:lumOff val="0"/>
            <a:alphaOff val="0"/>
          </a:schemeClr>
        </a:solidFill>
        <a:ln w="1905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576" tIns="29210" rIns="163576" bIns="29210" numCol="1" spcCol="1270" anchor="ctr" anchorCtr="0">
          <a:noAutofit/>
        </a:bodyPr>
        <a:lstStyle/>
        <a:p>
          <a:pPr marL="0" lvl="0" indent="0" algn="ctr" defTabSz="1022350">
            <a:lnSpc>
              <a:spcPct val="90000"/>
            </a:lnSpc>
            <a:spcBef>
              <a:spcPct val="0"/>
            </a:spcBef>
            <a:spcAft>
              <a:spcPct val="35000"/>
            </a:spcAft>
            <a:buNone/>
          </a:pPr>
          <a:r>
            <a:rPr lang="en-US" sz="2300" kern="1200"/>
            <a:t>low scale for insulin dose &lt;40 units/day, </a:t>
          </a:r>
        </a:p>
      </dsp:txBody>
      <dsp:txXfrm>
        <a:off x="4018" y="971273"/>
        <a:ext cx="2740521" cy="825639"/>
      </dsp:txXfrm>
    </dsp:sp>
    <dsp:sp modelId="{DC1128A0-37CC-47EC-9C4A-A12FFB00F15B}">
      <dsp:nvSpPr>
        <dsp:cNvPr id="0" name=""/>
        <dsp:cNvSpPr/>
      </dsp:nvSpPr>
      <dsp:spPr>
        <a:xfrm>
          <a:off x="2744539" y="971273"/>
          <a:ext cx="2740521" cy="825639"/>
        </a:xfrm>
        <a:prstGeom prst="rect">
          <a:avLst/>
        </a:prstGeom>
        <a:solidFill>
          <a:schemeClr val="accent2">
            <a:alpha val="90000"/>
            <a:tint val="40000"/>
            <a:hueOff val="0"/>
            <a:satOff val="0"/>
            <a:lumOff val="0"/>
            <a:alphaOff val="0"/>
          </a:schemeClr>
        </a:solidFill>
        <a:ln w="1905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576" tIns="29210" rIns="163576" bIns="29210" numCol="1" spcCol="1270" anchor="ctr" anchorCtr="0">
          <a:noAutofit/>
        </a:bodyPr>
        <a:lstStyle/>
        <a:p>
          <a:pPr marL="0" lvl="0" indent="0" algn="ctr" defTabSz="1022350">
            <a:lnSpc>
              <a:spcPct val="90000"/>
            </a:lnSpc>
            <a:spcBef>
              <a:spcPct val="0"/>
            </a:spcBef>
            <a:spcAft>
              <a:spcPct val="35000"/>
            </a:spcAft>
            <a:buNone/>
          </a:pPr>
          <a:r>
            <a:rPr lang="en-US" sz="2300" kern="1200" dirty="0"/>
            <a:t>medium for 40–80 units/day, and </a:t>
          </a:r>
        </a:p>
      </dsp:txBody>
      <dsp:txXfrm>
        <a:off x="2744539" y="971273"/>
        <a:ext cx="2740521" cy="825639"/>
      </dsp:txXfrm>
    </dsp:sp>
    <dsp:sp modelId="{BD5AC8E9-CD55-4655-8955-D1EF9EB314F0}">
      <dsp:nvSpPr>
        <dsp:cNvPr id="0" name=""/>
        <dsp:cNvSpPr/>
      </dsp:nvSpPr>
      <dsp:spPr>
        <a:xfrm>
          <a:off x="5485060" y="971273"/>
          <a:ext cx="2740521" cy="825639"/>
        </a:xfrm>
        <a:prstGeom prst="rect">
          <a:avLst/>
        </a:prstGeom>
        <a:solidFill>
          <a:schemeClr val="accent2">
            <a:alpha val="90000"/>
            <a:tint val="40000"/>
            <a:hueOff val="0"/>
            <a:satOff val="0"/>
            <a:lumOff val="0"/>
            <a:alphaOff val="0"/>
          </a:schemeClr>
        </a:solidFill>
        <a:ln w="1905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576" tIns="29210" rIns="163576" bIns="29210" numCol="1" spcCol="1270" anchor="ctr" anchorCtr="0">
          <a:noAutofit/>
        </a:bodyPr>
        <a:lstStyle/>
        <a:p>
          <a:pPr marL="0" lvl="0" indent="0" algn="ctr" defTabSz="1022350">
            <a:lnSpc>
              <a:spcPct val="90000"/>
            </a:lnSpc>
            <a:spcBef>
              <a:spcPct val="0"/>
            </a:spcBef>
            <a:spcAft>
              <a:spcPct val="35000"/>
            </a:spcAft>
            <a:buNone/>
          </a:pPr>
          <a:r>
            <a:rPr lang="en-US" sz="2300" kern="1200"/>
            <a:t>high for &gt;80 units/day. </a:t>
          </a:r>
        </a:p>
      </dsp:txBody>
      <dsp:txXfrm>
        <a:off x="5485060" y="971273"/>
        <a:ext cx="2740521" cy="825639"/>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hList7#1">
  <dgm:title val=""/>
  <dgm:desc val=""/>
  <dgm:catLst>
    <dgm:cat type="list" pri="12000"/>
    <dgm:cat type="process" pri="20000"/>
    <dgm:cat type="relationship" pri="14000"/>
    <dgm:cat type="convert" pri="8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ChangeArrowheads="1"/>
          </p:cNvSpPr>
          <p:nvPr/>
        </p:nvSpPr>
        <p:spPr bwMode="auto">
          <a:xfrm>
            <a:off x="5754758" y="9038184"/>
            <a:ext cx="874642" cy="284858"/>
          </a:xfrm>
          <a:prstGeom prst="rect">
            <a:avLst/>
          </a:prstGeom>
          <a:noFill/>
          <a:ln w="12700">
            <a:noFill/>
            <a:miter lim="800000"/>
            <a:headEnd/>
            <a:tailEnd/>
          </a:ln>
          <a:effectLst/>
        </p:spPr>
        <p:txBody>
          <a:bodyPr wrap="square" lIns="95306" tIns="46817" rIns="95306" bIns="46817">
            <a:spAutoFit/>
          </a:bodyPr>
          <a:lstStyle/>
          <a:p>
            <a:pPr>
              <a:defRPr/>
            </a:pPr>
            <a:r>
              <a:rPr lang="en-US" sz="1200" b="1" dirty="0"/>
              <a:t>Page </a:t>
            </a:r>
            <a:fld id="{B66B78B2-30B6-478B-B638-63EED3E235F9}" type="slidenum">
              <a:rPr lang="en-US" sz="1200" b="1"/>
              <a:pPr>
                <a:defRPr/>
              </a:pPr>
              <a:t>‹#›</a:t>
            </a:fld>
            <a:endParaRPr lang="en-US" sz="1200" b="1" dirty="0"/>
          </a:p>
        </p:txBody>
      </p:sp>
      <p:sp>
        <p:nvSpPr>
          <p:cNvPr id="3076" name="Text Box 4"/>
          <p:cNvSpPr txBox="1">
            <a:spLocks noChangeArrowheads="1"/>
          </p:cNvSpPr>
          <p:nvPr/>
        </p:nvSpPr>
        <p:spPr bwMode="auto">
          <a:xfrm>
            <a:off x="685800" y="9033942"/>
            <a:ext cx="5230280" cy="281914"/>
          </a:xfrm>
          <a:prstGeom prst="rect">
            <a:avLst/>
          </a:prstGeom>
          <a:noFill/>
          <a:ln w="12700">
            <a:noFill/>
            <a:miter lim="800000"/>
            <a:headEnd/>
            <a:tailEnd/>
          </a:ln>
          <a:effectLst/>
        </p:spPr>
        <p:txBody>
          <a:bodyPr wrap="square" lIns="96309" tIns="48154" rIns="96309" bIns="48154">
            <a:spAutoFit/>
          </a:bodyPr>
          <a:lstStyle/>
          <a:p>
            <a:pPr>
              <a:spcBef>
                <a:spcPct val="50000"/>
              </a:spcBef>
              <a:defRPr/>
            </a:pPr>
            <a:r>
              <a:rPr lang="en-US" sz="1200" i="1" dirty="0"/>
              <a:t>Diabetes Education Services 1998-2026</a:t>
            </a:r>
            <a:r>
              <a:rPr lang="en-US" sz="1200" i="1" baseline="30000" dirty="0"/>
              <a:t>©            </a:t>
            </a:r>
            <a:r>
              <a:rPr lang="en-US" sz="1200" b="1" dirty="0"/>
              <a:t>www.DiabetesEd.net</a:t>
            </a:r>
          </a:p>
        </p:txBody>
      </p:sp>
    </p:spTree>
    <p:extLst>
      <p:ext uri="{BB962C8B-B14F-4D97-AF65-F5344CB8AC3E}">
        <p14:creationId xmlns:p14="http://schemas.microsoft.com/office/powerpoint/2010/main" val="2022278144"/>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17T23:45:59.450"/>
    </inkml:context>
    <inkml:brush xml:id="br0">
      <inkml:brushProperty name="width" value="0.035" units="cm"/>
      <inkml:brushProperty name="height" value="0.035" units="cm"/>
      <inkml:brushProperty name="color" value="#E71224"/>
    </inkml:brush>
  </inkml:definitions>
  <inkml:trace contextRef="#ctx0" brushRef="#br0">0 0 23892,'4315'30'0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17T23:46:01.204"/>
    </inkml:context>
    <inkml:brush xml:id="br0">
      <inkml:brushProperty name="width" value="0.035" units="cm"/>
      <inkml:brushProperty name="height" value="0.035" units="cm"/>
      <inkml:brushProperty name="color" value="#E71224"/>
    </inkml:brush>
  </inkml:definitions>
  <inkml:trace contextRef="#ctx0" brushRef="#br0">19 355 24575,'-2'-2'0,"0"0"0,1-1 0,-1 1 0,0-1 0,1 1 0,0-1 0,-1 1 0,1-1 0,0 0 0,0 0 0,1 0 0,-1 0 0,0 0 0,1 0 0,0 0 0,0 0 0,0 1 0,0-1 0,0 0 0,1 0 0,-1 0 0,1 0 0,2-6 0,2-6 0,2 0 0,0 1 0,12-21 0,5-10 0,-10 4 0,11-29 0,-24 67 0,1 0 0,-1-1 0,1 1 0,0 0 0,0 0 0,1 0 0,-1 0 0,0 0 0,1 0 0,0 1 0,0-1 0,0 1 0,0 0 0,6-3 0,-7 4 0,1 1 0,0-1 0,-1 1 0,1 0 0,0 0 0,0 0 0,-1 0 0,1 1 0,0-1 0,-1 1 0,1 0 0,0-1 0,-1 1 0,1 0 0,-1 1 0,1-1 0,-1 0 0,0 1 0,1-1 0,-1 1 0,0 0 0,0 0 0,0 0 0,0 0 0,2 3 0,7 8 0,0 0 0,15 27 0,-23-36 0,17 30-1365,-3-5-5461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17T23:46:02.500"/>
    </inkml:context>
    <inkml:brush xml:id="br0">
      <inkml:brushProperty name="width" value="0.035" units="cm"/>
      <inkml:brushProperty name="height" value="0.035" units="cm"/>
      <inkml:brushProperty name="color" value="#E71224"/>
    </inkml:brush>
  </inkml:definitions>
  <inkml:trace contextRef="#ctx0" brushRef="#br0">0 1 24575,'5'10'0,"2"15"0,5 7 0,0-1-8191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17T23:46:03.667"/>
    </inkml:context>
    <inkml:brush xml:id="br0">
      <inkml:brushProperty name="width" value="0.035" units="cm"/>
      <inkml:brushProperty name="height" value="0.035" units="cm"/>
      <inkml:brushProperty name="color" value="#E71224"/>
    </inkml:brush>
  </inkml:definitions>
  <inkml:trace contextRef="#ctx0" brushRef="#br0">0 1 24575,'5'0'0,"13"0"0,7 0 0,6 0 0,7 0 0,3 0 0,-1 0 0,-1 0 0,-3 0 0,-7 0-8191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17T23:46:05.485"/>
    </inkml:context>
    <inkml:brush xml:id="br0">
      <inkml:brushProperty name="width" value="0.035" units="cm"/>
      <inkml:brushProperty name="height" value="0.035" units="cm"/>
      <inkml:brushProperty name="color" value="#E71224"/>
    </inkml:brush>
  </inkml:definitions>
  <inkml:trace contextRef="#ctx0" brushRef="#br0">0 0 24575,'0'11'0,"0"8"0,0 6 0,0 4 0,0 3 0,0 0 0,0 1 0,0-1 0,0 0 0,6-5 0,6-8 0,7-7 0,5-6 0,3-3 0,9-2 0,-3-2-8191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17T23:46:06.888"/>
    </inkml:context>
    <inkml:brush xml:id="br0">
      <inkml:brushProperty name="width" value="0.035" units="cm"/>
      <inkml:brushProperty name="height" value="0.035" units="cm"/>
      <inkml:brushProperty name="color" value="#E71224"/>
    </inkml:brush>
  </inkml:definitions>
  <inkml:trace contextRef="#ctx0" brushRef="#br0">1 0 24575,'0'308'0,"0"-304"0,0-1 0,0 1 0,1 0 0,-1-1 0,1 1 0,0-1 0,0 1 0,0-1 0,1 0 0,-1 1 0,1-1 0,0 0 0,0 0 0,0 0 0,0 0 0,0-1 0,1 1 0,-1 0 0,1-1 0,0 0 0,-1 1 0,1-1 0,0 0 0,1-1 0,-1 1 0,0 0 0,0-1 0,1 0 0,-1 0 0,5 1 0,12 2 0,-1 0 0,1-2 0,0 0 0,27-2 0,-22 0 0,262-2-6861,-119-1 6704,-119 3-1016</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17T23:46:10.632"/>
    </inkml:context>
    <inkml:brush xml:id="br0">
      <inkml:brushProperty name="width" value="0.035" units="cm"/>
      <inkml:brushProperty name="height" value="0.035" units="cm"/>
      <inkml:brushProperty name="color" value="#E71224"/>
    </inkml:brush>
  </inkml:definitions>
  <inkml:trace contextRef="#ctx0" brushRef="#br0">1 0 24575,'0'0'-8191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6-24T22:01:08.94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65,'922'0,"-893"-2,-1 0,35-9,41-4,152-5,-80 7,207 12,-170 4,-121-3,-65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17T23:47:18.123"/>
    </inkml:context>
    <inkml:brush xml:id="br0">
      <inkml:brushProperty name="width" value="0.035" units="cm"/>
      <inkml:brushProperty name="height" value="0.035" units="cm"/>
      <inkml:brushProperty name="color" value="#E71224"/>
    </inkml:brush>
  </inkml:definitions>
  <inkml:trace contextRef="#ctx0" brushRef="#br0">0 1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1922" name="Rectangle 2"/>
          <p:cNvSpPr>
            <a:spLocks noGrp="1" noChangeArrowheads="1"/>
          </p:cNvSpPr>
          <p:nvPr>
            <p:ph type="hdr" sz="quarter"/>
          </p:nvPr>
        </p:nvSpPr>
        <p:spPr bwMode="auto">
          <a:xfrm>
            <a:off x="1" y="1"/>
            <a:ext cx="3170238" cy="477838"/>
          </a:xfrm>
          <a:prstGeom prst="rect">
            <a:avLst/>
          </a:prstGeom>
          <a:noFill/>
          <a:ln w="12700">
            <a:noFill/>
            <a:miter lim="800000"/>
            <a:headEnd/>
            <a:tailEnd/>
          </a:ln>
          <a:effectLst/>
        </p:spPr>
        <p:txBody>
          <a:bodyPr vert="horz" wrap="square" lIns="96309" tIns="48154" rIns="96309" bIns="48154" numCol="1" anchor="t" anchorCtr="0" compatLnSpc="1">
            <a:prstTxWarp prst="textNoShape">
              <a:avLst/>
            </a:prstTxWarp>
          </a:bodyPr>
          <a:lstStyle>
            <a:lvl1pPr>
              <a:defRPr sz="1300">
                <a:latin typeface="Times New Roman" pitchFamily="18" charset="0"/>
              </a:defRPr>
            </a:lvl1pPr>
          </a:lstStyle>
          <a:p>
            <a:pPr>
              <a:defRPr/>
            </a:pPr>
            <a:endParaRPr lang="en-US"/>
          </a:p>
        </p:txBody>
      </p:sp>
      <p:sp>
        <p:nvSpPr>
          <p:cNvPr id="721923" name="Rectangle 3"/>
          <p:cNvSpPr>
            <a:spLocks noGrp="1" noChangeArrowheads="1"/>
          </p:cNvSpPr>
          <p:nvPr>
            <p:ph type="dt" idx="1"/>
          </p:nvPr>
        </p:nvSpPr>
        <p:spPr bwMode="auto">
          <a:xfrm>
            <a:off x="4144964" y="1"/>
            <a:ext cx="3170237" cy="477838"/>
          </a:xfrm>
          <a:prstGeom prst="rect">
            <a:avLst/>
          </a:prstGeom>
          <a:noFill/>
          <a:ln w="12700">
            <a:noFill/>
            <a:miter lim="800000"/>
            <a:headEnd/>
            <a:tailEnd/>
          </a:ln>
          <a:effectLst/>
        </p:spPr>
        <p:txBody>
          <a:bodyPr vert="horz" wrap="square" lIns="96309" tIns="48154" rIns="96309" bIns="48154" numCol="1" anchor="t" anchorCtr="0" compatLnSpc="1">
            <a:prstTxWarp prst="textNoShape">
              <a:avLst/>
            </a:prstTxWarp>
          </a:bodyPr>
          <a:lstStyle>
            <a:lvl1pPr algn="r">
              <a:defRPr sz="1300">
                <a:latin typeface="Times New Roman" pitchFamily="18" charset="0"/>
              </a:defRPr>
            </a:lvl1pPr>
          </a:lstStyle>
          <a:p>
            <a:pPr>
              <a:defRPr/>
            </a:pPr>
            <a:endParaRPr lang="en-US"/>
          </a:p>
        </p:txBody>
      </p:sp>
      <p:sp>
        <p:nvSpPr>
          <p:cNvPr id="204804" name="Rectangle 4"/>
          <p:cNvSpPr>
            <a:spLocks noGrp="1" noRot="1" noChangeAspect="1" noChangeArrowheads="1" noTextEdit="1"/>
          </p:cNvSpPr>
          <p:nvPr>
            <p:ph type="sldImg" idx="2"/>
          </p:nvPr>
        </p:nvSpPr>
        <p:spPr bwMode="auto">
          <a:xfrm>
            <a:off x="1271588" y="715963"/>
            <a:ext cx="4772025" cy="35782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1925" name="Rectangle 5"/>
          <p:cNvSpPr>
            <a:spLocks noGrp="1" noChangeArrowheads="1"/>
          </p:cNvSpPr>
          <p:nvPr>
            <p:ph type="body" sz="quarter" idx="3"/>
          </p:nvPr>
        </p:nvSpPr>
        <p:spPr bwMode="auto">
          <a:xfrm>
            <a:off x="974726" y="4532313"/>
            <a:ext cx="5365750" cy="4375150"/>
          </a:xfrm>
          <a:prstGeom prst="rect">
            <a:avLst/>
          </a:prstGeom>
          <a:noFill/>
          <a:ln w="12700">
            <a:noFill/>
            <a:miter lim="800000"/>
            <a:headEnd/>
            <a:tailEnd/>
          </a:ln>
          <a:effectLst/>
        </p:spPr>
        <p:txBody>
          <a:bodyPr vert="horz" wrap="square" lIns="96309" tIns="48154" rIns="96309" bIns="48154"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21926" name="Rectangle 6"/>
          <p:cNvSpPr>
            <a:spLocks noGrp="1" noChangeArrowheads="1"/>
          </p:cNvSpPr>
          <p:nvPr>
            <p:ph type="ftr" sz="quarter" idx="4"/>
          </p:nvPr>
        </p:nvSpPr>
        <p:spPr bwMode="auto">
          <a:xfrm>
            <a:off x="1" y="9145588"/>
            <a:ext cx="3170238" cy="477837"/>
          </a:xfrm>
          <a:prstGeom prst="rect">
            <a:avLst/>
          </a:prstGeom>
          <a:noFill/>
          <a:ln w="12700">
            <a:noFill/>
            <a:miter lim="800000"/>
            <a:headEnd/>
            <a:tailEnd/>
          </a:ln>
          <a:effectLst/>
        </p:spPr>
        <p:txBody>
          <a:bodyPr vert="horz" wrap="square" lIns="96309" tIns="48154" rIns="96309" bIns="48154" numCol="1" anchor="b" anchorCtr="0" compatLnSpc="1">
            <a:prstTxWarp prst="textNoShape">
              <a:avLst/>
            </a:prstTxWarp>
          </a:bodyPr>
          <a:lstStyle>
            <a:lvl1pPr>
              <a:defRPr sz="1300">
                <a:latin typeface="Times New Roman" pitchFamily="18" charset="0"/>
              </a:defRPr>
            </a:lvl1pPr>
          </a:lstStyle>
          <a:p>
            <a:pPr>
              <a:defRPr/>
            </a:pPr>
            <a:r>
              <a:rPr lang="en-US"/>
              <a:t>Diabetes Educational Services© (530) 893 - 8635 </a:t>
            </a:r>
          </a:p>
        </p:txBody>
      </p:sp>
      <p:sp>
        <p:nvSpPr>
          <p:cNvPr id="721927" name="Rectangle 7"/>
          <p:cNvSpPr>
            <a:spLocks noGrp="1" noChangeArrowheads="1"/>
          </p:cNvSpPr>
          <p:nvPr>
            <p:ph type="sldNum" sz="quarter" idx="5"/>
          </p:nvPr>
        </p:nvSpPr>
        <p:spPr bwMode="auto">
          <a:xfrm>
            <a:off x="4144964" y="9145588"/>
            <a:ext cx="3170237" cy="477837"/>
          </a:xfrm>
          <a:prstGeom prst="rect">
            <a:avLst/>
          </a:prstGeom>
          <a:noFill/>
          <a:ln w="12700">
            <a:noFill/>
            <a:miter lim="800000"/>
            <a:headEnd/>
            <a:tailEnd/>
          </a:ln>
          <a:effectLst/>
        </p:spPr>
        <p:txBody>
          <a:bodyPr vert="horz" wrap="square" lIns="96309" tIns="48154" rIns="96309" bIns="48154" numCol="1" anchor="b" anchorCtr="0" compatLnSpc="1">
            <a:prstTxWarp prst="textNoShape">
              <a:avLst/>
            </a:prstTxWarp>
          </a:bodyPr>
          <a:lstStyle>
            <a:lvl1pPr algn="r">
              <a:defRPr sz="1300">
                <a:latin typeface="Times New Roman" pitchFamily="18" charset="0"/>
              </a:defRPr>
            </a:lvl1pPr>
          </a:lstStyle>
          <a:p>
            <a:pPr>
              <a:defRPr/>
            </a:pPr>
            <a:fld id="{C233B0E3-6876-4E53-9EE0-6ED1EFDF6740}" type="slidenum">
              <a:rPr lang="en-US"/>
              <a:pPr>
                <a:defRPr/>
              </a:pPr>
              <a:t>‹#›</a:t>
            </a:fld>
            <a:endParaRPr lang="en-US"/>
          </a:p>
        </p:txBody>
      </p:sp>
    </p:spTree>
    <p:extLst>
      <p:ext uri="{BB962C8B-B14F-4D97-AF65-F5344CB8AC3E}">
        <p14:creationId xmlns:p14="http://schemas.microsoft.com/office/powerpoint/2010/main" val="230096898"/>
      </p:ext>
    </p:extLst>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hcplive.com/view/ralph-a-defronzo-md-noxious-nine-and-mifepristone-for-hypercortisolism-in-t2d?utm_source=chatgpt.com" TargetMode="External"/><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3" Type="http://schemas.openxmlformats.org/officeDocument/2006/relationships/slide" Target="../slides/slide125.xml"/><Relationship Id="rId2" Type="http://schemas.openxmlformats.org/officeDocument/2006/relationships/notesMaster" Target="../notesMasters/notesMaster1.xml"/><Relationship Id="rId1" Type="http://schemas.openxmlformats.org/officeDocument/2006/relationships/tags" Target="../tags/tag72.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slide" Target="../slides/slide10.xml"/><Relationship Id="rId2" Type="http://schemas.openxmlformats.org/officeDocument/2006/relationships/notesMaster" Target="../notesMasters/notesMaster1.xml"/><Relationship Id="rId1" Type="http://schemas.openxmlformats.org/officeDocument/2006/relationships/tags" Target="../tags/tag9.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slide" Target="../slides/slide13.xml"/><Relationship Id="rId2" Type="http://schemas.openxmlformats.org/officeDocument/2006/relationships/notesMaster" Target="../notesMasters/notesMaster1.xml"/><Relationship Id="rId1" Type="http://schemas.openxmlformats.org/officeDocument/2006/relationships/tags" Target="../tags/tag1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3" Type="http://schemas.openxmlformats.org/officeDocument/2006/relationships/slide" Target="../slides/slide180.xml"/><Relationship Id="rId2" Type="http://schemas.openxmlformats.org/officeDocument/2006/relationships/notesMaster" Target="../notesMasters/notesMaster1.xml"/><Relationship Id="rId1" Type="http://schemas.openxmlformats.org/officeDocument/2006/relationships/tags" Target="../tags/tag107.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pPr>
              <a:defRPr/>
            </a:pPr>
            <a:r>
              <a:rPr lang="en-US"/>
              <a:t>Diabetes Educational Services© (530) 893 - 8635 </a:t>
            </a:r>
          </a:p>
        </p:txBody>
      </p:sp>
      <p:sp>
        <p:nvSpPr>
          <p:cNvPr id="5" name="Slide Number Placeholder 4"/>
          <p:cNvSpPr>
            <a:spLocks noGrp="1"/>
          </p:cNvSpPr>
          <p:nvPr>
            <p:ph type="sldNum" sz="quarter" idx="11"/>
          </p:nvPr>
        </p:nvSpPr>
        <p:spPr/>
        <p:txBody>
          <a:bodyPr/>
          <a:lstStyle/>
          <a:p>
            <a:pPr>
              <a:defRPr/>
            </a:pPr>
            <a:fld id="{C233B0E3-6876-4E53-9EE0-6ED1EFDF6740}" type="slidenum">
              <a:rPr lang="en-US" smtClean="0"/>
              <a:pPr>
                <a:defRPr/>
              </a:pPr>
              <a:t>1</a:t>
            </a:fld>
            <a:endParaRPr lang="en-US"/>
          </a:p>
        </p:txBody>
      </p:sp>
    </p:spTree>
    <p:extLst>
      <p:ext uri="{BB962C8B-B14F-4D97-AF65-F5344CB8AC3E}">
        <p14:creationId xmlns:p14="http://schemas.microsoft.com/office/powerpoint/2010/main" val="28839588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Slide Image Placeholder 1"/>
          <p:cNvSpPr>
            <a:spLocks noGrp="1" noRot="1" noChangeAspect="1" noTextEdit="1"/>
          </p:cNvSpPr>
          <p:nvPr>
            <p:ph type="sldImg"/>
          </p:nvPr>
        </p:nvSpPr>
        <p:spPr>
          <a:ln/>
        </p:spPr>
      </p:sp>
      <p:sp>
        <p:nvSpPr>
          <p:cNvPr id="22016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 name="Footer Placeholder 3"/>
          <p:cNvSpPr>
            <a:spLocks noGrp="1"/>
          </p:cNvSpPr>
          <p:nvPr>
            <p:ph type="ftr" sz="quarter" idx="4"/>
          </p:nvPr>
        </p:nvSpPr>
        <p:spPr/>
        <p:txBody>
          <a:bodyPr/>
          <a:lstStyle/>
          <a:p>
            <a:pPr>
              <a:defRPr/>
            </a:pPr>
            <a:r>
              <a:rPr lang="en-US" dirty="0"/>
              <a:t>Diabetes Education Services© (530) 893 - 8635 </a:t>
            </a:r>
          </a:p>
        </p:txBody>
      </p:sp>
      <p:sp>
        <p:nvSpPr>
          <p:cNvPr id="5" name="Slide Number Placeholder 4"/>
          <p:cNvSpPr>
            <a:spLocks noGrp="1"/>
          </p:cNvSpPr>
          <p:nvPr>
            <p:ph type="sldNum" sz="quarter" idx="5"/>
          </p:nvPr>
        </p:nvSpPr>
        <p:spPr/>
        <p:txBody>
          <a:bodyPr/>
          <a:lstStyle/>
          <a:p>
            <a:pPr>
              <a:defRPr/>
            </a:pPr>
            <a:fld id="{1F0795C2-7471-4900-8FBA-5C237C517287}" type="slidenum">
              <a:rPr lang="en-US" smtClean="0"/>
              <a:pPr>
                <a:defRPr/>
              </a:pPr>
              <a:t>16</a:t>
            </a:fld>
            <a:endParaRPr lang="en-US"/>
          </a:p>
        </p:txBody>
      </p:sp>
    </p:spTree>
    <p:extLst>
      <p:ext uri="{BB962C8B-B14F-4D97-AF65-F5344CB8AC3E}">
        <p14:creationId xmlns:p14="http://schemas.microsoft.com/office/powerpoint/2010/main" val="1304915905"/>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a:defRPr/>
            </a:pPr>
            <a:r>
              <a:rPr lang="en-US"/>
              <a:t>Diabetes Educational Services© (530) 893 - 8635 </a:t>
            </a:r>
          </a:p>
        </p:txBody>
      </p:sp>
      <p:sp>
        <p:nvSpPr>
          <p:cNvPr id="5" name="Slide Number Placeholder 4"/>
          <p:cNvSpPr>
            <a:spLocks noGrp="1"/>
          </p:cNvSpPr>
          <p:nvPr>
            <p:ph type="sldNum" sz="quarter" idx="11"/>
          </p:nvPr>
        </p:nvSpPr>
        <p:spPr/>
        <p:txBody>
          <a:bodyPr/>
          <a:lstStyle/>
          <a:p>
            <a:pPr>
              <a:defRPr/>
            </a:pPr>
            <a:fld id="{F6D126A7-192A-48A1-B416-20ADEE804420}" type="slidenum">
              <a:rPr lang="en-US" smtClean="0"/>
              <a:pPr>
                <a:defRPr/>
              </a:pPr>
              <a:t>208</a:t>
            </a:fld>
            <a:endParaRPr lang="en-US"/>
          </a:p>
        </p:txBody>
      </p:sp>
    </p:spTree>
    <p:extLst>
      <p:ext uri="{BB962C8B-B14F-4D97-AF65-F5344CB8AC3E}">
        <p14:creationId xmlns:p14="http://schemas.microsoft.com/office/powerpoint/2010/main" val="3681349024"/>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Slide Image Placeholder 1"/>
          <p:cNvSpPr>
            <a:spLocks noGrp="1" noRot="1" noChangeAspect="1" noTextEdit="1"/>
          </p:cNvSpPr>
          <p:nvPr>
            <p:ph type="sldImg"/>
          </p:nvPr>
        </p:nvSpPr>
        <p:spPr>
          <a:ln/>
        </p:spPr>
      </p:sp>
      <p:sp>
        <p:nvSpPr>
          <p:cNvPr id="27136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97284" name="Footer Placeholder 3"/>
          <p:cNvSpPr>
            <a:spLocks noGrp="1"/>
          </p:cNvSpPr>
          <p:nvPr>
            <p:ph type="ftr" sz="quarter" idx="4"/>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4359" indent="-290138">
              <a:defRPr>
                <a:solidFill>
                  <a:schemeClr val="tx1"/>
                </a:solidFill>
                <a:latin typeface="Arial" pitchFamily="34" charset="0"/>
              </a:defRPr>
            </a:lvl2pPr>
            <a:lvl3pPr marL="1160551" indent="-232111">
              <a:defRPr>
                <a:solidFill>
                  <a:schemeClr val="tx1"/>
                </a:solidFill>
                <a:latin typeface="Arial" pitchFamily="34" charset="0"/>
              </a:defRPr>
            </a:lvl3pPr>
            <a:lvl4pPr marL="1624771" indent="-232111">
              <a:defRPr>
                <a:solidFill>
                  <a:schemeClr val="tx1"/>
                </a:solidFill>
                <a:latin typeface="Arial" pitchFamily="34" charset="0"/>
              </a:defRPr>
            </a:lvl4pPr>
            <a:lvl5pPr marL="2088992" indent="-232111">
              <a:defRPr>
                <a:solidFill>
                  <a:schemeClr val="tx1"/>
                </a:solidFill>
                <a:latin typeface="Arial" pitchFamily="34" charset="0"/>
              </a:defRPr>
            </a:lvl5pPr>
            <a:lvl6pPr marL="2553212" indent="-232111" eaLnBrk="0" fontAlgn="base" hangingPunct="0">
              <a:spcBef>
                <a:spcPct val="0"/>
              </a:spcBef>
              <a:spcAft>
                <a:spcPct val="0"/>
              </a:spcAft>
              <a:defRPr>
                <a:solidFill>
                  <a:schemeClr val="tx1"/>
                </a:solidFill>
                <a:latin typeface="Arial" pitchFamily="34" charset="0"/>
              </a:defRPr>
            </a:lvl6pPr>
            <a:lvl7pPr marL="3017432" indent="-232111" eaLnBrk="0" fontAlgn="base" hangingPunct="0">
              <a:spcBef>
                <a:spcPct val="0"/>
              </a:spcBef>
              <a:spcAft>
                <a:spcPct val="0"/>
              </a:spcAft>
              <a:defRPr>
                <a:solidFill>
                  <a:schemeClr val="tx1"/>
                </a:solidFill>
                <a:latin typeface="Arial" pitchFamily="34" charset="0"/>
              </a:defRPr>
            </a:lvl7pPr>
            <a:lvl8pPr marL="3481652" indent="-232111" eaLnBrk="0" fontAlgn="base" hangingPunct="0">
              <a:spcBef>
                <a:spcPct val="0"/>
              </a:spcBef>
              <a:spcAft>
                <a:spcPct val="0"/>
              </a:spcAft>
              <a:defRPr>
                <a:solidFill>
                  <a:schemeClr val="tx1"/>
                </a:solidFill>
                <a:latin typeface="Arial" pitchFamily="34" charset="0"/>
              </a:defRPr>
            </a:lvl8pPr>
            <a:lvl9pPr marL="3945873" indent="-232111" eaLnBrk="0" fontAlgn="base" hangingPunct="0">
              <a:spcBef>
                <a:spcPct val="0"/>
              </a:spcBef>
              <a:spcAft>
                <a:spcPct val="0"/>
              </a:spcAft>
              <a:defRPr>
                <a:solidFill>
                  <a:schemeClr val="tx1"/>
                </a:solidFill>
                <a:latin typeface="Arial" pitchFamily="34" charset="0"/>
              </a:defRPr>
            </a:lvl9pPr>
          </a:lstStyle>
          <a:p>
            <a:pPr>
              <a:defRPr/>
            </a:pPr>
            <a:r>
              <a:rPr lang="en-US">
                <a:latin typeface="Times New Roman" pitchFamily="18" charset="0"/>
              </a:rPr>
              <a:t>Diabetes Educational Services© (530) 893 - 8635 </a:t>
            </a:r>
          </a:p>
        </p:txBody>
      </p:sp>
      <p:sp>
        <p:nvSpPr>
          <p:cNvPr id="97285" name="Slide Number Placeholder 4"/>
          <p:cNvSpPr>
            <a:spLocks noGrp="1"/>
          </p:cNvSpPr>
          <p:nvPr>
            <p:ph type="sldNum" sz="quarter" idx="5"/>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4359" indent="-290138">
              <a:defRPr>
                <a:solidFill>
                  <a:schemeClr val="tx1"/>
                </a:solidFill>
                <a:latin typeface="Arial" pitchFamily="34" charset="0"/>
              </a:defRPr>
            </a:lvl2pPr>
            <a:lvl3pPr marL="1160551" indent="-232111">
              <a:defRPr>
                <a:solidFill>
                  <a:schemeClr val="tx1"/>
                </a:solidFill>
                <a:latin typeface="Arial" pitchFamily="34" charset="0"/>
              </a:defRPr>
            </a:lvl3pPr>
            <a:lvl4pPr marL="1624771" indent="-232111">
              <a:defRPr>
                <a:solidFill>
                  <a:schemeClr val="tx1"/>
                </a:solidFill>
                <a:latin typeface="Arial" pitchFamily="34" charset="0"/>
              </a:defRPr>
            </a:lvl4pPr>
            <a:lvl5pPr marL="2088992" indent="-232111">
              <a:defRPr>
                <a:solidFill>
                  <a:schemeClr val="tx1"/>
                </a:solidFill>
                <a:latin typeface="Arial" pitchFamily="34" charset="0"/>
              </a:defRPr>
            </a:lvl5pPr>
            <a:lvl6pPr marL="2553212" indent="-232111" eaLnBrk="0" fontAlgn="base" hangingPunct="0">
              <a:spcBef>
                <a:spcPct val="0"/>
              </a:spcBef>
              <a:spcAft>
                <a:spcPct val="0"/>
              </a:spcAft>
              <a:defRPr>
                <a:solidFill>
                  <a:schemeClr val="tx1"/>
                </a:solidFill>
                <a:latin typeface="Arial" pitchFamily="34" charset="0"/>
              </a:defRPr>
            </a:lvl6pPr>
            <a:lvl7pPr marL="3017432" indent="-232111" eaLnBrk="0" fontAlgn="base" hangingPunct="0">
              <a:spcBef>
                <a:spcPct val="0"/>
              </a:spcBef>
              <a:spcAft>
                <a:spcPct val="0"/>
              </a:spcAft>
              <a:defRPr>
                <a:solidFill>
                  <a:schemeClr val="tx1"/>
                </a:solidFill>
                <a:latin typeface="Arial" pitchFamily="34" charset="0"/>
              </a:defRPr>
            </a:lvl7pPr>
            <a:lvl8pPr marL="3481652" indent="-232111" eaLnBrk="0" fontAlgn="base" hangingPunct="0">
              <a:spcBef>
                <a:spcPct val="0"/>
              </a:spcBef>
              <a:spcAft>
                <a:spcPct val="0"/>
              </a:spcAft>
              <a:defRPr>
                <a:solidFill>
                  <a:schemeClr val="tx1"/>
                </a:solidFill>
                <a:latin typeface="Arial" pitchFamily="34" charset="0"/>
              </a:defRPr>
            </a:lvl8pPr>
            <a:lvl9pPr marL="3945873" indent="-232111" eaLnBrk="0" fontAlgn="base" hangingPunct="0">
              <a:spcBef>
                <a:spcPct val="0"/>
              </a:spcBef>
              <a:spcAft>
                <a:spcPct val="0"/>
              </a:spcAft>
              <a:defRPr>
                <a:solidFill>
                  <a:schemeClr val="tx1"/>
                </a:solidFill>
                <a:latin typeface="Arial" pitchFamily="34" charset="0"/>
              </a:defRPr>
            </a:lvl9pPr>
          </a:lstStyle>
          <a:p>
            <a:pPr>
              <a:defRPr/>
            </a:pPr>
            <a:fld id="{ACD93D54-5555-488D-8A70-9159120F8C88}" type="slidenum">
              <a:rPr lang="en-US" smtClean="0">
                <a:latin typeface="Times New Roman" pitchFamily="18" charset="0"/>
              </a:rPr>
              <a:pPr>
                <a:defRPr/>
              </a:pPr>
              <a:t>209</a:t>
            </a:fld>
            <a:endParaRPr lang="en-US">
              <a:latin typeface="Times New Roman" pitchFamily="18" charset="0"/>
            </a:endParaRPr>
          </a:p>
        </p:txBody>
      </p:sp>
    </p:spTree>
    <p:extLst>
      <p:ext uri="{BB962C8B-B14F-4D97-AF65-F5344CB8AC3E}">
        <p14:creationId xmlns:p14="http://schemas.microsoft.com/office/powerpoint/2010/main" val="2898602324"/>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Slide Image Placeholder 1"/>
          <p:cNvSpPr>
            <a:spLocks noGrp="1" noRot="1" noChangeAspect="1" noTextEdit="1"/>
          </p:cNvSpPr>
          <p:nvPr>
            <p:ph type="sldImg"/>
          </p:nvPr>
        </p:nvSpPr>
        <p:spPr>
          <a:ln/>
        </p:spPr>
      </p:sp>
      <p:sp>
        <p:nvSpPr>
          <p:cNvPr id="27136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97284" name="Footer Placeholder 3"/>
          <p:cNvSpPr>
            <a:spLocks noGrp="1"/>
          </p:cNvSpPr>
          <p:nvPr>
            <p:ph type="ftr" sz="quarter" idx="4"/>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4359" indent="-290138">
              <a:defRPr>
                <a:solidFill>
                  <a:schemeClr val="tx1"/>
                </a:solidFill>
                <a:latin typeface="Arial" pitchFamily="34" charset="0"/>
              </a:defRPr>
            </a:lvl2pPr>
            <a:lvl3pPr marL="1160551" indent="-232111">
              <a:defRPr>
                <a:solidFill>
                  <a:schemeClr val="tx1"/>
                </a:solidFill>
                <a:latin typeface="Arial" pitchFamily="34" charset="0"/>
              </a:defRPr>
            </a:lvl3pPr>
            <a:lvl4pPr marL="1624771" indent="-232111">
              <a:defRPr>
                <a:solidFill>
                  <a:schemeClr val="tx1"/>
                </a:solidFill>
                <a:latin typeface="Arial" pitchFamily="34" charset="0"/>
              </a:defRPr>
            </a:lvl4pPr>
            <a:lvl5pPr marL="2088992" indent="-232111">
              <a:defRPr>
                <a:solidFill>
                  <a:schemeClr val="tx1"/>
                </a:solidFill>
                <a:latin typeface="Arial" pitchFamily="34" charset="0"/>
              </a:defRPr>
            </a:lvl5pPr>
            <a:lvl6pPr marL="2553212" indent="-232111" eaLnBrk="0" fontAlgn="base" hangingPunct="0">
              <a:spcBef>
                <a:spcPct val="0"/>
              </a:spcBef>
              <a:spcAft>
                <a:spcPct val="0"/>
              </a:spcAft>
              <a:defRPr>
                <a:solidFill>
                  <a:schemeClr val="tx1"/>
                </a:solidFill>
                <a:latin typeface="Arial" pitchFamily="34" charset="0"/>
              </a:defRPr>
            </a:lvl6pPr>
            <a:lvl7pPr marL="3017432" indent="-232111" eaLnBrk="0" fontAlgn="base" hangingPunct="0">
              <a:spcBef>
                <a:spcPct val="0"/>
              </a:spcBef>
              <a:spcAft>
                <a:spcPct val="0"/>
              </a:spcAft>
              <a:defRPr>
                <a:solidFill>
                  <a:schemeClr val="tx1"/>
                </a:solidFill>
                <a:latin typeface="Arial" pitchFamily="34" charset="0"/>
              </a:defRPr>
            </a:lvl7pPr>
            <a:lvl8pPr marL="3481652" indent="-232111" eaLnBrk="0" fontAlgn="base" hangingPunct="0">
              <a:spcBef>
                <a:spcPct val="0"/>
              </a:spcBef>
              <a:spcAft>
                <a:spcPct val="0"/>
              </a:spcAft>
              <a:defRPr>
                <a:solidFill>
                  <a:schemeClr val="tx1"/>
                </a:solidFill>
                <a:latin typeface="Arial" pitchFamily="34" charset="0"/>
              </a:defRPr>
            </a:lvl8pPr>
            <a:lvl9pPr marL="3945873" indent="-232111" eaLnBrk="0" fontAlgn="base" hangingPunct="0">
              <a:spcBef>
                <a:spcPct val="0"/>
              </a:spcBef>
              <a:spcAft>
                <a:spcPct val="0"/>
              </a:spcAft>
              <a:defRPr>
                <a:solidFill>
                  <a:schemeClr val="tx1"/>
                </a:solidFill>
                <a:latin typeface="Arial" pitchFamily="34" charset="0"/>
              </a:defRPr>
            </a:lvl9pPr>
          </a:lstStyle>
          <a:p>
            <a:pPr>
              <a:defRPr/>
            </a:pPr>
            <a:r>
              <a:rPr lang="en-US">
                <a:latin typeface="Times New Roman" pitchFamily="18" charset="0"/>
              </a:rPr>
              <a:t>Diabetes Educational Services© (530) 893 - 8635 </a:t>
            </a:r>
          </a:p>
        </p:txBody>
      </p:sp>
      <p:sp>
        <p:nvSpPr>
          <p:cNvPr id="97285" name="Slide Number Placeholder 4"/>
          <p:cNvSpPr>
            <a:spLocks noGrp="1"/>
          </p:cNvSpPr>
          <p:nvPr>
            <p:ph type="sldNum" sz="quarter" idx="5"/>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4359" indent="-290138">
              <a:defRPr>
                <a:solidFill>
                  <a:schemeClr val="tx1"/>
                </a:solidFill>
                <a:latin typeface="Arial" pitchFamily="34" charset="0"/>
              </a:defRPr>
            </a:lvl2pPr>
            <a:lvl3pPr marL="1160551" indent="-232111">
              <a:defRPr>
                <a:solidFill>
                  <a:schemeClr val="tx1"/>
                </a:solidFill>
                <a:latin typeface="Arial" pitchFamily="34" charset="0"/>
              </a:defRPr>
            </a:lvl3pPr>
            <a:lvl4pPr marL="1624771" indent="-232111">
              <a:defRPr>
                <a:solidFill>
                  <a:schemeClr val="tx1"/>
                </a:solidFill>
                <a:latin typeface="Arial" pitchFamily="34" charset="0"/>
              </a:defRPr>
            </a:lvl4pPr>
            <a:lvl5pPr marL="2088992" indent="-232111">
              <a:defRPr>
                <a:solidFill>
                  <a:schemeClr val="tx1"/>
                </a:solidFill>
                <a:latin typeface="Arial" pitchFamily="34" charset="0"/>
              </a:defRPr>
            </a:lvl5pPr>
            <a:lvl6pPr marL="2553212" indent="-232111" eaLnBrk="0" fontAlgn="base" hangingPunct="0">
              <a:spcBef>
                <a:spcPct val="0"/>
              </a:spcBef>
              <a:spcAft>
                <a:spcPct val="0"/>
              </a:spcAft>
              <a:defRPr>
                <a:solidFill>
                  <a:schemeClr val="tx1"/>
                </a:solidFill>
                <a:latin typeface="Arial" pitchFamily="34" charset="0"/>
              </a:defRPr>
            </a:lvl6pPr>
            <a:lvl7pPr marL="3017432" indent="-232111" eaLnBrk="0" fontAlgn="base" hangingPunct="0">
              <a:spcBef>
                <a:spcPct val="0"/>
              </a:spcBef>
              <a:spcAft>
                <a:spcPct val="0"/>
              </a:spcAft>
              <a:defRPr>
                <a:solidFill>
                  <a:schemeClr val="tx1"/>
                </a:solidFill>
                <a:latin typeface="Arial" pitchFamily="34" charset="0"/>
              </a:defRPr>
            </a:lvl7pPr>
            <a:lvl8pPr marL="3481652" indent="-232111" eaLnBrk="0" fontAlgn="base" hangingPunct="0">
              <a:spcBef>
                <a:spcPct val="0"/>
              </a:spcBef>
              <a:spcAft>
                <a:spcPct val="0"/>
              </a:spcAft>
              <a:defRPr>
                <a:solidFill>
                  <a:schemeClr val="tx1"/>
                </a:solidFill>
                <a:latin typeface="Arial" pitchFamily="34" charset="0"/>
              </a:defRPr>
            </a:lvl8pPr>
            <a:lvl9pPr marL="3945873" indent="-232111" eaLnBrk="0" fontAlgn="base" hangingPunct="0">
              <a:spcBef>
                <a:spcPct val="0"/>
              </a:spcBef>
              <a:spcAft>
                <a:spcPct val="0"/>
              </a:spcAft>
              <a:defRPr>
                <a:solidFill>
                  <a:schemeClr val="tx1"/>
                </a:solidFill>
                <a:latin typeface="Arial" pitchFamily="34" charset="0"/>
              </a:defRPr>
            </a:lvl9pPr>
          </a:lstStyle>
          <a:p>
            <a:pPr>
              <a:defRPr/>
            </a:pPr>
            <a:fld id="{ACD93D54-5555-488D-8A70-9159120F8C88}" type="slidenum">
              <a:rPr lang="en-US" smtClean="0">
                <a:latin typeface="Times New Roman" pitchFamily="18" charset="0"/>
              </a:rPr>
              <a:pPr>
                <a:defRPr/>
              </a:pPr>
              <a:t>210</a:t>
            </a:fld>
            <a:endParaRPr lang="en-US">
              <a:latin typeface="Times New Roman" pitchFamily="18" charset="0"/>
            </a:endParaRPr>
          </a:p>
        </p:txBody>
      </p:sp>
    </p:spTree>
    <p:extLst>
      <p:ext uri="{BB962C8B-B14F-4D97-AF65-F5344CB8AC3E}">
        <p14:creationId xmlns:p14="http://schemas.microsoft.com/office/powerpoint/2010/main" val="1148545250"/>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a:defRPr/>
            </a:pPr>
            <a:r>
              <a:rPr lang="en-US"/>
              <a:t>Diabetes Educational Services© (530) 893 - 8635 </a:t>
            </a:r>
          </a:p>
        </p:txBody>
      </p:sp>
      <p:sp>
        <p:nvSpPr>
          <p:cNvPr id="5" name="Slide Number Placeholder 4"/>
          <p:cNvSpPr>
            <a:spLocks noGrp="1"/>
          </p:cNvSpPr>
          <p:nvPr>
            <p:ph type="sldNum" sz="quarter" idx="11"/>
          </p:nvPr>
        </p:nvSpPr>
        <p:spPr/>
        <p:txBody>
          <a:bodyPr/>
          <a:lstStyle/>
          <a:p>
            <a:pPr>
              <a:defRPr/>
            </a:pPr>
            <a:fld id="{F6D126A7-192A-48A1-B416-20ADEE804420}" type="slidenum">
              <a:rPr lang="en-US" smtClean="0"/>
              <a:pPr>
                <a:defRPr/>
              </a:pPr>
              <a:t>211</a:t>
            </a:fld>
            <a:endParaRPr lang="en-US"/>
          </a:p>
        </p:txBody>
      </p:sp>
    </p:spTree>
    <p:extLst>
      <p:ext uri="{BB962C8B-B14F-4D97-AF65-F5344CB8AC3E}">
        <p14:creationId xmlns:p14="http://schemas.microsoft.com/office/powerpoint/2010/main" val="2864677774"/>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Slide Image Placeholder 1"/>
          <p:cNvSpPr>
            <a:spLocks noGrp="1" noRot="1" noChangeAspect="1" noTextEdit="1"/>
          </p:cNvSpPr>
          <p:nvPr>
            <p:ph type="sldImg"/>
          </p:nvPr>
        </p:nvSpPr>
        <p:spPr>
          <a:ln/>
        </p:spPr>
      </p:sp>
      <p:sp>
        <p:nvSpPr>
          <p:cNvPr id="27443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02404" name="Footer Placeholder 3"/>
          <p:cNvSpPr>
            <a:spLocks noGrp="1"/>
          </p:cNvSpPr>
          <p:nvPr>
            <p:ph type="ftr" sz="quarter" idx="4"/>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4359" indent="-290138">
              <a:defRPr>
                <a:solidFill>
                  <a:schemeClr val="tx1"/>
                </a:solidFill>
                <a:latin typeface="Arial" pitchFamily="34" charset="0"/>
              </a:defRPr>
            </a:lvl2pPr>
            <a:lvl3pPr marL="1160551" indent="-232111">
              <a:defRPr>
                <a:solidFill>
                  <a:schemeClr val="tx1"/>
                </a:solidFill>
                <a:latin typeface="Arial" pitchFamily="34" charset="0"/>
              </a:defRPr>
            </a:lvl3pPr>
            <a:lvl4pPr marL="1624771" indent="-232111">
              <a:defRPr>
                <a:solidFill>
                  <a:schemeClr val="tx1"/>
                </a:solidFill>
                <a:latin typeface="Arial" pitchFamily="34" charset="0"/>
              </a:defRPr>
            </a:lvl4pPr>
            <a:lvl5pPr marL="2088992" indent="-232111">
              <a:defRPr>
                <a:solidFill>
                  <a:schemeClr val="tx1"/>
                </a:solidFill>
                <a:latin typeface="Arial" pitchFamily="34" charset="0"/>
              </a:defRPr>
            </a:lvl5pPr>
            <a:lvl6pPr marL="2553212" indent="-232111" eaLnBrk="0" fontAlgn="base" hangingPunct="0">
              <a:spcBef>
                <a:spcPct val="0"/>
              </a:spcBef>
              <a:spcAft>
                <a:spcPct val="0"/>
              </a:spcAft>
              <a:defRPr>
                <a:solidFill>
                  <a:schemeClr val="tx1"/>
                </a:solidFill>
                <a:latin typeface="Arial" pitchFamily="34" charset="0"/>
              </a:defRPr>
            </a:lvl6pPr>
            <a:lvl7pPr marL="3017432" indent="-232111" eaLnBrk="0" fontAlgn="base" hangingPunct="0">
              <a:spcBef>
                <a:spcPct val="0"/>
              </a:spcBef>
              <a:spcAft>
                <a:spcPct val="0"/>
              </a:spcAft>
              <a:defRPr>
                <a:solidFill>
                  <a:schemeClr val="tx1"/>
                </a:solidFill>
                <a:latin typeface="Arial" pitchFamily="34" charset="0"/>
              </a:defRPr>
            </a:lvl7pPr>
            <a:lvl8pPr marL="3481652" indent="-232111" eaLnBrk="0" fontAlgn="base" hangingPunct="0">
              <a:spcBef>
                <a:spcPct val="0"/>
              </a:spcBef>
              <a:spcAft>
                <a:spcPct val="0"/>
              </a:spcAft>
              <a:defRPr>
                <a:solidFill>
                  <a:schemeClr val="tx1"/>
                </a:solidFill>
                <a:latin typeface="Arial" pitchFamily="34" charset="0"/>
              </a:defRPr>
            </a:lvl8pPr>
            <a:lvl9pPr marL="3945873" indent="-232111" eaLnBrk="0" fontAlgn="base" hangingPunct="0">
              <a:spcBef>
                <a:spcPct val="0"/>
              </a:spcBef>
              <a:spcAft>
                <a:spcPct val="0"/>
              </a:spcAft>
              <a:defRPr>
                <a:solidFill>
                  <a:schemeClr val="tx1"/>
                </a:solidFill>
                <a:latin typeface="Arial" pitchFamily="34" charset="0"/>
              </a:defRPr>
            </a:lvl9pPr>
          </a:lstStyle>
          <a:p>
            <a:pPr>
              <a:defRPr/>
            </a:pPr>
            <a:r>
              <a:rPr lang="en-US">
                <a:latin typeface="Times New Roman" pitchFamily="18" charset="0"/>
              </a:rPr>
              <a:t>Diabetes Educational Services© (530) 893 - 8635 </a:t>
            </a:r>
          </a:p>
        </p:txBody>
      </p:sp>
      <p:sp>
        <p:nvSpPr>
          <p:cNvPr id="102405" name="Slide Number Placeholder 4"/>
          <p:cNvSpPr>
            <a:spLocks noGrp="1"/>
          </p:cNvSpPr>
          <p:nvPr>
            <p:ph type="sldNum" sz="quarter" idx="5"/>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4359" indent="-290138">
              <a:defRPr>
                <a:solidFill>
                  <a:schemeClr val="tx1"/>
                </a:solidFill>
                <a:latin typeface="Arial" pitchFamily="34" charset="0"/>
              </a:defRPr>
            </a:lvl2pPr>
            <a:lvl3pPr marL="1160551" indent="-232111">
              <a:defRPr>
                <a:solidFill>
                  <a:schemeClr val="tx1"/>
                </a:solidFill>
                <a:latin typeface="Arial" pitchFamily="34" charset="0"/>
              </a:defRPr>
            </a:lvl3pPr>
            <a:lvl4pPr marL="1624771" indent="-232111">
              <a:defRPr>
                <a:solidFill>
                  <a:schemeClr val="tx1"/>
                </a:solidFill>
                <a:latin typeface="Arial" pitchFamily="34" charset="0"/>
              </a:defRPr>
            </a:lvl4pPr>
            <a:lvl5pPr marL="2088992" indent="-232111">
              <a:defRPr>
                <a:solidFill>
                  <a:schemeClr val="tx1"/>
                </a:solidFill>
                <a:latin typeface="Arial" pitchFamily="34" charset="0"/>
              </a:defRPr>
            </a:lvl5pPr>
            <a:lvl6pPr marL="2553212" indent="-232111" eaLnBrk="0" fontAlgn="base" hangingPunct="0">
              <a:spcBef>
                <a:spcPct val="0"/>
              </a:spcBef>
              <a:spcAft>
                <a:spcPct val="0"/>
              </a:spcAft>
              <a:defRPr>
                <a:solidFill>
                  <a:schemeClr val="tx1"/>
                </a:solidFill>
                <a:latin typeface="Arial" pitchFamily="34" charset="0"/>
              </a:defRPr>
            </a:lvl6pPr>
            <a:lvl7pPr marL="3017432" indent="-232111" eaLnBrk="0" fontAlgn="base" hangingPunct="0">
              <a:spcBef>
                <a:spcPct val="0"/>
              </a:spcBef>
              <a:spcAft>
                <a:spcPct val="0"/>
              </a:spcAft>
              <a:defRPr>
                <a:solidFill>
                  <a:schemeClr val="tx1"/>
                </a:solidFill>
                <a:latin typeface="Arial" pitchFamily="34" charset="0"/>
              </a:defRPr>
            </a:lvl7pPr>
            <a:lvl8pPr marL="3481652" indent="-232111" eaLnBrk="0" fontAlgn="base" hangingPunct="0">
              <a:spcBef>
                <a:spcPct val="0"/>
              </a:spcBef>
              <a:spcAft>
                <a:spcPct val="0"/>
              </a:spcAft>
              <a:defRPr>
                <a:solidFill>
                  <a:schemeClr val="tx1"/>
                </a:solidFill>
                <a:latin typeface="Arial" pitchFamily="34" charset="0"/>
              </a:defRPr>
            </a:lvl8pPr>
            <a:lvl9pPr marL="3945873" indent="-232111" eaLnBrk="0" fontAlgn="base" hangingPunct="0">
              <a:spcBef>
                <a:spcPct val="0"/>
              </a:spcBef>
              <a:spcAft>
                <a:spcPct val="0"/>
              </a:spcAft>
              <a:defRPr>
                <a:solidFill>
                  <a:schemeClr val="tx1"/>
                </a:solidFill>
                <a:latin typeface="Arial" pitchFamily="34" charset="0"/>
              </a:defRPr>
            </a:lvl9pPr>
          </a:lstStyle>
          <a:p>
            <a:pPr>
              <a:defRPr/>
            </a:pPr>
            <a:fld id="{61ECB000-CAA8-4A0F-A209-A3C03775A3B7}" type="slidenum">
              <a:rPr lang="en-US" smtClean="0">
                <a:latin typeface="Times New Roman" pitchFamily="18" charset="0"/>
              </a:rPr>
              <a:pPr>
                <a:defRPr/>
              </a:pPr>
              <a:t>213</a:t>
            </a:fld>
            <a:endParaRPr lang="en-US">
              <a:latin typeface="Times New Roman" pitchFamily="18" charset="0"/>
            </a:endParaRPr>
          </a:p>
        </p:txBody>
      </p:sp>
    </p:spTree>
    <p:extLst>
      <p:ext uri="{BB962C8B-B14F-4D97-AF65-F5344CB8AC3E}">
        <p14:creationId xmlns:p14="http://schemas.microsoft.com/office/powerpoint/2010/main" val="1365174975"/>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Slide Image Placeholder 1"/>
          <p:cNvSpPr>
            <a:spLocks noGrp="1" noRot="1" noChangeAspect="1" noTextEdit="1"/>
          </p:cNvSpPr>
          <p:nvPr>
            <p:ph type="sldImg"/>
          </p:nvPr>
        </p:nvSpPr>
        <p:spPr>
          <a:ln/>
        </p:spPr>
      </p:sp>
      <p:sp>
        <p:nvSpPr>
          <p:cNvPr id="27545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02404" name="Footer Placeholder 3"/>
          <p:cNvSpPr>
            <a:spLocks noGrp="1"/>
          </p:cNvSpPr>
          <p:nvPr>
            <p:ph type="ftr" sz="quarter" idx="4"/>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82611" indent="-301004">
              <a:defRPr>
                <a:solidFill>
                  <a:schemeClr val="tx1"/>
                </a:solidFill>
                <a:latin typeface="Arial" pitchFamily="34" charset="0"/>
              </a:defRPr>
            </a:lvl2pPr>
            <a:lvl3pPr marL="1204016" indent="-240804">
              <a:defRPr>
                <a:solidFill>
                  <a:schemeClr val="tx1"/>
                </a:solidFill>
                <a:latin typeface="Arial" pitchFamily="34" charset="0"/>
              </a:defRPr>
            </a:lvl3pPr>
            <a:lvl4pPr marL="1685622" indent="-240804">
              <a:defRPr>
                <a:solidFill>
                  <a:schemeClr val="tx1"/>
                </a:solidFill>
                <a:latin typeface="Arial" pitchFamily="34" charset="0"/>
              </a:defRPr>
            </a:lvl4pPr>
            <a:lvl5pPr marL="2167229" indent="-240804">
              <a:defRPr>
                <a:solidFill>
                  <a:schemeClr val="tx1"/>
                </a:solidFill>
                <a:latin typeface="Arial" pitchFamily="34" charset="0"/>
              </a:defRPr>
            </a:lvl5pPr>
            <a:lvl6pPr marL="2648835" indent="-240804" eaLnBrk="0" fontAlgn="base" hangingPunct="0">
              <a:spcBef>
                <a:spcPct val="0"/>
              </a:spcBef>
              <a:spcAft>
                <a:spcPct val="0"/>
              </a:spcAft>
              <a:defRPr>
                <a:solidFill>
                  <a:schemeClr val="tx1"/>
                </a:solidFill>
                <a:latin typeface="Arial" pitchFamily="34" charset="0"/>
              </a:defRPr>
            </a:lvl6pPr>
            <a:lvl7pPr marL="3130441" indent="-240804" eaLnBrk="0" fontAlgn="base" hangingPunct="0">
              <a:spcBef>
                <a:spcPct val="0"/>
              </a:spcBef>
              <a:spcAft>
                <a:spcPct val="0"/>
              </a:spcAft>
              <a:defRPr>
                <a:solidFill>
                  <a:schemeClr val="tx1"/>
                </a:solidFill>
                <a:latin typeface="Arial" pitchFamily="34" charset="0"/>
              </a:defRPr>
            </a:lvl7pPr>
            <a:lvl8pPr marL="3612047" indent="-240804" eaLnBrk="0" fontAlgn="base" hangingPunct="0">
              <a:spcBef>
                <a:spcPct val="0"/>
              </a:spcBef>
              <a:spcAft>
                <a:spcPct val="0"/>
              </a:spcAft>
              <a:defRPr>
                <a:solidFill>
                  <a:schemeClr val="tx1"/>
                </a:solidFill>
                <a:latin typeface="Arial" pitchFamily="34" charset="0"/>
              </a:defRPr>
            </a:lvl8pPr>
            <a:lvl9pPr marL="4093654" indent="-240804" eaLnBrk="0" fontAlgn="base" hangingPunct="0">
              <a:spcBef>
                <a:spcPct val="0"/>
              </a:spcBef>
              <a:spcAft>
                <a:spcPct val="0"/>
              </a:spcAft>
              <a:defRPr>
                <a:solidFill>
                  <a:schemeClr val="tx1"/>
                </a:solidFill>
                <a:latin typeface="Arial" pitchFamily="34" charset="0"/>
              </a:defRPr>
            </a:lvl9pPr>
          </a:lstStyle>
          <a:p>
            <a:pPr>
              <a:defRPr/>
            </a:pPr>
            <a:r>
              <a:rPr lang="en-US" dirty="0">
                <a:latin typeface="Times New Roman" pitchFamily="18" charset="0"/>
              </a:rPr>
              <a:t>Diabetes Education Services© (530) 893 - 8635 </a:t>
            </a:r>
          </a:p>
        </p:txBody>
      </p:sp>
      <p:sp>
        <p:nvSpPr>
          <p:cNvPr id="102405" name="Slide Number Placeholder 4"/>
          <p:cNvSpPr>
            <a:spLocks noGrp="1"/>
          </p:cNvSpPr>
          <p:nvPr>
            <p:ph type="sldNum" sz="quarter" idx="5"/>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82611" indent="-301004">
              <a:defRPr>
                <a:solidFill>
                  <a:schemeClr val="tx1"/>
                </a:solidFill>
                <a:latin typeface="Arial" pitchFamily="34" charset="0"/>
              </a:defRPr>
            </a:lvl2pPr>
            <a:lvl3pPr marL="1204016" indent="-240804">
              <a:defRPr>
                <a:solidFill>
                  <a:schemeClr val="tx1"/>
                </a:solidFill>
                <a:latin typeface="Arial" pitchFamily="34" charset="0"/>
              </a:defRPr>
            </a:lvl3pPr>
            <a:lvl4pPr marL="1685622" indent="-240804">
              <a:defRPr>
                <a:solidFill>
                  <a:schemeClr val="tx1"/>
                </a:solidFill>
                <a:latin typeface="Arial" pitchFamily="34" charset="0"/>
              </a:defRPr>
            </a:lvl4pPr>
            <a:lvl5pPr marL="2167229" indent="-240804">
              <a:defRPr>
                <a:solidFill>
                  <a:schemeClr val="tx1"/>
                </a:solidFill>
                <a:latin typeface="Arial" pitchFamily="34" charset="0"/>
              </a:defRPr>
            </a:lvl5pPr>
            <a:lvl6pPr marL="2648835" indent="-240804" eaLnBrk="0" fontAlgn="base" hangingPunct="0">
              <a:spcBef>
                <a:spcPct val="0"/>
              </a:spcBef>
              <a:spcAft>
                <a:spcPct val="0"/>
              </a:spcAft>
              <a:defRPr>
                <a:solidFill>
                  <a:schemeClr val="tx1"/>
                </a:solidFill>
                <a:latin typeface="Arial" pitchFamily="34" charset="0"/>
              </a:defRPr>
            </a:lvl6pPr>
            <a:lvl7pPr marL="3130441" indent="-240804" eaLnBrk="0" fontAlgn="base" hangingPunct="0">
              <a:spcBef>
                <a:spcPct val="0"/>
              </a:spcBef>
              <a:spcAft>
                <a:spcPct val="0"/>
              </a:spcAft>
              <a:defRPr>
                <a:solidFill>
                  <a:schemeClr val="tx1"/>
                </a:solidFill>
                <a:latin typeface="Arial" pitchFamily="34" charset="0"/>
              </a:defRPr>
            </a:lvl7pPr>
            <a:lvl8pPr marL="3612047" indent="-240804" eaLnBrk="0" fontAlgn="base" hangingPunct="0">
              <a:spcBef>
                <a:spcPct val="0"/>
              </a:spcBef>
              <a:spcAft>
                <a:spcPct val="0"/>
              </a:spcAft>
              <a:defRPr>
                <a:solidFill>
                  <a:schemeClr val="tx1"/>
                </a:solidFill>
                <a:latin typeface="Arial" pitchFamily="34" charset="0"/>
              </a:defRPr>
            </a:lvl8pPr>
            <a:lvl9pPr marL="4093654" indent="-240804" eaLnBrk="0" fontAlgn="base" hangingPunct="0">
              <a:spcBef>
                <a:spcPct val="0"/>
              </a:spcBef>
              <a:spcAft>
                <a:spcPct val="0"/>
              </a:spcAft>
              <a:defRPr>
                <a:solidFill>
                  <a:schemeClr val="tx1"/>
                </a:solidFill>
                <a:latin typeface="Arial" pitchFamily="34" charset="0"/>
              </a:defRPr>
            </a:lvl9pPr>
          </a:lstStyle>
          <a:p>
            <a:pPr>
              <a:defRPr/>
            </a:pPr>
            <a:fld id="{9C5F9EF1-1263-457B-B5E0-9C0DFA5743ED}" type="slidenum">
              <a:rPr lang="en-US" smtClean="0">
                <a:latin typeface="Times New Roman" pitchFamily="18" charset="0"/>
              </a:rPr>
              <a:pPr>
                <a:defRPr/>
              </a:pPr>
              <a:t>214</a:t>
            </a:fld>
            <a:endParaRPr lang="en-US">
              <a:latin typeface="Times New Roman" pitchFamily="18" charset="0"/>
            </a:endParaRPr>
          </a:p>
        </p:txBody>
      </p:sp>
    </p:spTree>
    <p:extLst>
      <p:ext uri="{BB962C8B-B14F-4D97-AF65-F5344CB8AC3E}">
        <p14:creationId xmlns:p14="http://schemas.microsoft.com/office/powerpoint/2010/main" val="311881626"/>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Slide Image Placeholder 1"/>
          <p:cNvSpPr>
            <a:spLocks noGrp="1" noRot="1" noChangeAspect="1" noTextEdit="1"/>
          </p:cNvSpPr>
          <p:nvPr>
            <p:ph type="sldImg"/>
          </p:nvPr>
        </p:nvSpPr>
        <p:spPr>
          <a:ln/>
        </p:spPr>
      </p:sp>
      <p:sp>
        <p:nvSpPr>
          <p:cNvPr id="26931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03428" name="Footer Placeholder 3"/>
          <p:cNvSpPr>
            <a:spLocks noGrp="1"/>
          </p:cNvSpPr>
          <p:nvPr>
            <p:ph type="ftr" sz="quarter" idx="4"/>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4359" indent="-290138">
              <a:defRPr>
                <a:solidFill>
                  <a:schemeClr val="tx1"/>
                </a:solidFill>
                <a:latin typeface="Arial" pitchFamily="34" charset="0"/>
              </a:defRPr>
            </a:lvl2pPr>
            <a:lvl3pPr marL="1160551" indent="-232111">
              <a:defRPr>
                <a:solidFill>
                  <a:schemeClr val="tx1"/>
                </a:solidFill>
                <a:latin typeface="Arial" pitchFamily="34" charset="0"/>
              </a:defRPr>
            </a:lvl3pPr>
            <a:lvl4pPr marL="1624771" indent="-232111">
              <a:defRPr>
                <a:solidFill>
                  <a:schemeClr val="tx1"/>
                </a:solidFill>
                <a:latin typeface="Arial" pitchFamily="34" charset="0"/>
              </a:defRPr>
            </a:lvl4pPr>
            <a:lvl5pPr marL="2088992" indent="-232111">
              <a:defRPr>
                <a:solidFill>
                  <a:schemeClr val="tx1"/>
                </a:solidFill>
                <a:latin typeface="Arial" pitchFamily="34" charset="0"/>
              </a:defRPr>
            </a:lvl5pPr>
            <a:lvl6pPr marL="2553212" indent="-232111" eaLnBrk="0" fontAlgn="base" hangingPunct="0">
              <a:spcBef>
                <a:spcPct val="0"/>
              </a:spcBef>
              <a:spcAft>
                <a:spcPct val="0"/>
              </a:spcAft>
              <a:defRPr>
                <a:solidFill>
                  <a:schemeClr val="tx1"/>
                </a:solidFill>
                <a:latin typeface="Arial" pitchFamily="34" charset="0"/>
              </a:defRPr>
            </a:lvl6pPr>
            <a:lvl7pPr marL="3017432" indent="-232111" eaLnBrk="0" fontAlgn="base" hangingPunct="0">
              <a:spcBef>
                <a:spcPct val="0"/>
              </a:spcBef>
              <a:spcAft>
                <a:spcPct val="0"/>
              </a:spcAft>
              <a:defRPr>
                <a:solidFill>
                  <a:schemeClr val="tx1"/>
                </a:solidFill>
                <a:latin typeface="Arial" pitchFamily="34" charset="0"/>
              </a:defRPr>
            </a:lvl7pPr>
            <a:lvl8pPr marL="3481652" indent="-232111" eaLnBrk="0" fontAlgn="base" hangingPunct="0">
              <a:spcBef>
                <a:spcPct val="0"/>
              </a:spcBef>
              <a:spcAft>
                <a:spcPct val="0"/>
              </a:spcAft>
              <a:defRPr>
                <a:solidFill>
                  <a:schemeClr val="tx1"/>
                </a:solidFill>
                <a:latin typeface="Arial" pitchFamily="34" charset="0"/>
              </a:defRPr>
            </a:lvl8pPr>
            <a:lvl9pPr marL="3945873" indent="-232111" eaLnBrk="0" fontAlgn="base" hangingPunct="0">
              <a:spcBef>
                <a:spcPct val="0"/>
              </a:spcBef>
              <a:spcAft>
                <a:spcPct val="0"/>
              </a:spcAft>
              <a:defRPr>
                <a:solidFill>
                  <a:schemeClr val="tx1"/>
                </a:solidFill>
                <a:latin typeface="Arial" pitchFamily="34" charset="0"/>
              </a:defRPr>
            </a:lvl9pPr>
          </a:lstStyle>
          <a:p>
            <a:pPr>
              <a:defRPr/>
            </a:pPr>
            <a:r>
              <a:rPr lang="en-US">
                <a:latin typeface="Times New Roman" pitchFamily="18" charset="0"/>
              </a:rPr>
              <a:t>Diabetes Educational Services© (530) 893 - 8635 </a:t>
            </a:r>
          </a:p>
        </p:txBody>
      </p:sp>
      <p:sp>
        <p:nvSpPr>
          <p:cNvPr id="103429" name="Slide Number Placeholder 4"/>
          <p:cNvSpPr>
            <a:spLocks noGrp="1"/>
          </p:cNvSpPr>
          <p:nvPr>
            <p:ph type="sldNum" sz="quarter" idx="5"/>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4359" indent="-290138">
              <a:defRPr>
                <a:solidFill>
                  <a:schemeClr val="tx1"/>
                </a:solidFill>
                <a:latin typeface="Arial" pitchFamily="34" charset="0"/>
              </a:defRPr>
            </a:lvl2pPr>
            <a:lvl3pPr marL="1160551" indent="-232111">
              <a:defRPr>
                <a:solidFill>
                  <a:schemeClr val="tx1"/>
                </a:solidFill>
                <a:latin typeface="Arial" pitchFamily="34" charset="0"/>
              </a:defRPr>
            </a:lvl3pPr>
            <a:lvl4pPr marL="1624771" indent="-232111">
              <a:defRPr>
                <a:solidFill>
                  <a:schemeClr val="tx1"/>
                </a:solidFill>
                <a:latin typeface="Arial" pitchFamily="34" charset="0"/>
              </a:defRPr>
            </a:lvl4pPr>
            <a:lvl5pPr marL="2088992" indent="-232111">
              <a:defRPr>
                <a:solidFill>
                  <a:schemeClr val="tx1"/>
                </a:solidFill>
                <a:latin typeface="Arial" pitchFamily="34" charset="0"/>
              </a:defRPr>
            </a:lvl5pPr>
            <a:lvl6pPr marL="2553212" indent="-232111" eaLnBrk="0" fontAlgn="base" hangingPunct="0">
              <a:spcBef>
                <a:spcPct val="0"/>
              </a:spcBef>
              <a:spcAft>
                <a:spcPct val="0"/>
              </a:spcAft>
              <a:defRPr>
                <a:solidFill>
                  <a:schemeClr val="tx1"/>
                </a:solidFill>
                <a:latin typeface="Arial" pitchFamily="34" charset="0"/>
              </a:defRPr>
            </a:lvl6pPr>
            <a:lvl7pPr marL="3017432" indent="-232111" eaLnBrk="0" fontAlgn="base" hangingPunct="0">
              <a:spcBef>
                <a:spcPct val="0"/>
              </a:spcBef>
              <a:spcAft>
                <a:spcPct val="0"/>
              </a:spcAft>
              <a:defRPr>
                <a:solidFill>
                  <a:schemeClr val="tx1"/>
                </a:solidFill>
                <a:latin typeface="Arial" pitchFamily="34" charset="0"/>
              </a:defRPr>
            </a:lvl7pPr>
            <a:lvl8pPr marL="3481652" indent="-232111" eaLnBrk="0" fontAlgn="base" hangingPunct="0">
              <a:spcBef>
                <a:spcPct val="0"/>
              </a:spcBef>
              <a:spcAft>
                <a:spcPct val="0"/>
              </a:spcAft>
              <a:defRPr>
                <a:solidFill>
                  <a:schemeClr val="tx1"/>
                </a:solidFill>
                <a:latin typeface="Arial" pitchFamily="34" charset="0"/>
              </a:defRPr>
            </a:lvl8pPr>
            <a:lvl9pPr marL="3945873" indent="-232111" eaLnBrk="0" fontAlgn="base" hangingPunct="0">
              <a:spcBef>
                <a:spcPct val="0"/>
              </a:spcBef>
              <a:spcAft>
                <a:spcPct val="0"/>
              </a:spcAft>
              <a:defRPr>
                <a:solidFill>
                  <a:schemeClr val="tx1"/>
                </a:solidFill>
                <a:latin typeface="Arial" pitchFamily="34" charset="0"/>
              </a:defRPr>
            </a:lvl9pPr>
          </a:lstStyle>
          <a:p>
            <a:pPr>
              <a:defRPr/>
            </a:pPr>
            <a:fld id="{E237A79F-A951-44E2-9659-43CD2A3967B1}" type="slidenum">
              <a:rPr lang="en-US" smtClean="0">
                <a:latin typeface="Times New Roman" pitchFamily="18" charset="0"/>
              </a:rPr>
              <a:pPr>
                <a:defRPr/>
              </a:pPr>
              <a:t>215</a:t>
            </a:fld>
            <a:endParaRPr lang="en-US">
              <a:latin typeface="Times New Roman" pitchFamily="18" charset="0"/>
            </a:endParaRPr>
          </a:p>
        </p:txBody>
      </p:sp>
    </p:spTree>
    <p:extLst>
      <p:ext uri="{BB962C8B-B14F-4D97-AF65-F5344CB8AC3E}">
        <p14:creationId xmlns:p14="http://schemas.microsoft.com/office/powerpoint/2010/main" val="3434949883"/>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a:defRPr/>
            </a:pPr>
            <a:r>
              <a:rPr lang="en-US"/>
              <a:t>Diabetes Educational Services© (530) 893 - 8635 </a:t>
            </a:r>
          </a:p>
        </p:txBody>
      </p:sp>
      <p:sp>
        <p:nvSpPr>
          <p:cNvPr id="5" name="Slide Number Placeholder 4"/>
          <p:cNvSpPr>
            <a:spLocks noGrp="1"/>
          </p:cNvSpPr>
          <p:nvPr>
            <p:ph type="sldNum" sz="quarter" idx="11"/>
          </p:nvPr>
        </p:nvSpPr>
        <p:spPr/>
        <p:txBody>
          <a:bodyPr/>
          <a:lstStyle/>
          <a:p>
            <a:pPr>
              <a:defRPr/>
            </a:pPr>
            <a:fld id="{F6D126A7-192A-48A1-B416-20ADEE804420}" type="slidenum">
              <a:rPr lang="en-US" smtClean="0"/>
              <a:pPr>
                <a:defRPr/>
              </a:pPr>
              <a:t>216</a:t>
            </a:fld>
            <a:endParaRPr lang="en-US"/>
          </a:p>
        </p:txBody>
      </p:sp>
    </p:spTree>
    <p:extLst>
      <p:ext uri="{BB962C8B-B14F-4D97-AF65-F5344CB8AC3E}">
        <p14:creationId xmlns:p14="http://schemas.microsoft.com/office/powerpoint/2010/main" val="3431487837"/>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a:defRPr/>
            </a:pPr>
            <a:r>
              <a:rPr lang="en-US" dirty="0"/>
              <a:t>Diabetes Education Services© (530) 893 - 8635 </a:t>
            </a:r>
          </a:p>
        </p:txBody>
      </p:sp>
      <p:sp>
        <p:nvSpPr>
          <p:cNvPr id="5" name="Slide Number Placeholder 4"/>
          <p:cNvSpPr>
            <a:spLocks noGrp="1"/>
          </p:cNvSpPr>
          <p:nvPr>
            <p:ph type="sldNum" sz="quarter" idx="11"/>
          </p:nvPr>
        </p:nvSpPr>
        <p:spPr/>
        <p:txBody>
          <a:bodyPr/>
          <a:lstStyle/>
          <a:p>
            <a:pPr>
              <a:defRPr/>
            </a:pPr>
            <a:fld id="{F6D126A7-192A-48A1-B416-20ADEE804420}" type="slidenum">
              <a:rPr lang="en-US" smtClean="0"/>
              <a:pPr>
                <a:defRPr/>
              </a:pPr>
              <a:t>217</a:t>
            </a:fld>
            <a:endParaRPr lang="en-US"/>
          </a:p>
        </p:txBody>
      </p:sp>
    </p:spTree>
    <p:extLst>
      <p:ext uri="{BB962C8B-B14F-4D97-AF65-F5344CB8AC3E}">
        <p14:creationId xmlns:p14="http://schemas.microsoft.com/office/powerpoint/2010/main" val="1586300915"/>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r>
              <a:rPr lang="en-US"/>
              <a:t>Diabetes Educational Services© (530) 893 - 8635 </a:t>
            </a:r>
          </a:p>
        </p:txBody>
      </p:sp>
      <p:sp>
        <p:nvSpPr>
          <p:cNvPr id="5" name="Slide Number Placeholder 4"/>
          <p:cNvSpPr>
            <a:spLocks noGrp="1"/>
          </p:cNvSpPr>
          <p:nvPr>
            <p:ph type="sldNum" sz="quarter" idx="5"/>
          </p:nvPr>
        </p:nvSpPr>
        <p:spPr/>
        <p:txBody>
          <a:bodyPr/>
          <a:lstStyle/>
          <a:p>
            <a:pPr>
              <a:defRPr/>
            </a:pPr>
            <a:fld id="{C233B0E3-6876-4E53-9EE0-6ED1EFDF6740}" type="slidenum">
              <a:rPr lang="en-US" smtClean="0"/>
              <a:pPr>
                <a:defRPr/>
              </a:pPr>
              <a:t>219</a:t>
            </a:fld>
            <a:endParaRPr lang="en-US"/>
          </a:p>
        </p:txBody>
      </p:sp>
    </p:spTree>
    <p:extLst>
      <p:ext uri="{BB962C8B-B14F-4D97-AF65-F5344CB8AC3E}">
        <p14:creationId xmlns:p14="http://schemas.microsoft.com/office/powerpoint/2010/main" val="15947179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Slide Image Placeholder 1"/>
          <p:cNvSpPr>
            <a:spLocks noGrp="1" noRot="1" noChangeAspect="1" noTextEdit="1"/>
          </p:cNvSpPr>
          <p:nvPr>
            <p:ph type="sldImg"/>
          </p:nvPr>
        </p:nvSpPr>
        <p:spPr>
          <a:ln/>
        </p:spPr>
      </p:sp>
      <p:sp>
        <p:nvSpPr>
          <p:cNvPr id="1904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1904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94273" indent="-305739">
              <a:spcBef>
                <a:spcPct val="30000"/>
              </a:spcBef>
              <a:defRPr sz="1200">
                <a:solidFill>
                  <a:schemeClr val="tx1"/>
                </a:solidFill>
                <a:latin typeface="Times New Roman" panose="02020603050405020304" pitchFamily="18" charset="0"/>
              </a:defRPr>
            </a:lvl2pPr>
            <a:lvl3pPr marL="1222953" indent="-244268">
              <a:spcBef>
                <a:spcPct val="30000"/>
              </a:spcBef>
              <a:defRPr sz="1200">
                <a:solidFill>
                  <a:schemeClr val="tx1"/>
                </a:solidFill>
                <a:latin typeface="Times New Roman" panose="02020603050405020304" pitchFamily="18" charset="0"/>
              </a:defRPr>
            </a:lvl3pPr>
            <a:lvl4pPr marL="1713105" indent="-244268">
              <a:spcBef>
                <a:spcPct val="30000"/>
              </a:spcBef>
              <a:defRPr sz="1200">
                <a:solidFill>
                  <a:schemeClr val="tx1"/>
                </a:solidFill>
                <a:latin typeface="Times New Roman" panose="02020603050405020304" pitchFamily="18" charset="0"/>
              </a:defRPr>
            </a:lvl4pPr>
            <a:lvl5pPr marL="2203256" indent="-244268">
              <a:spcBef>
                <a:spcPct val="30000"/>
              </a:spcBef>
              <a:defRPr sz="1200">
                <a:solidFill>
                  <a:schemeClr val="tx1"/>
                </a:solidFill>
                <a:latin typeface="Times New Roman" panose="02020603050405020304" pitchFamily="18" charset="0"/>
              </a:defRPr>
            </a:lvl5pPr>
            <a:lvl6pPr marL="2669143" indent="-244268" eaLnBrk="0" fontAlgn="base" hangingPunct="0">
              <a:spcBef>
                <a:spcPct val="30000"/>
              </a:spcBef>
              <a:spcAft>
                <a:spcPct val="0"/>
              </a:spcAft>
              <a:defRPr sz="1200">
                <a:solidFill>
                  <a:schemeClr val="tx1"/>
                </a:solidFill>
                <a:latin typeface="Times New Roman" panose="02020603050405020304" pitchFamily="18" charset="0"/>
              </a:defRPr>
            </a:lvl6pPr>
            <a:lvl7pPr marL="3135030" indent="-244268" eaLnBrk="0" fontAlgn="base" hangingPunct="0">
              <a:spcBef>
                <a:spcPct val="30000"/>
              </a:spcBef>
              <a:spcAft>
                <a:spcPct val="0"/>
              </a:spcAft>
              <a:defRPr sz="1200">
                <a:solidFill>
                  <a:schemeClr val="tx1"/>
                </a:solidFill>
                <a:latin typeface="Times New Roman" panose="02020603050405020304" pitchFamily="18" charset="0"/>
              </a:defRPr>
            </a:lvl7pPr>
            <a:lvl8pPr marL="3600917" indent="-244268" eaLnBrk="0" fontAlgn="base" hangingPunct="0">
              <a:spcBef>
                <a:spcPct val="30000"/>
              </a:spcBef>
              <a:spcAft>
                <a:spcPct val="0"/>
              </a:spcAft>
              <a:defRPr sz="1200">
                <a:solidFill>
                  <a:schemeClr val="tx1"/>
                </a:solidFill>
                <a:latin typeface="Times New Roman" panose="02020603050405020304" pitchFamily="18" charset="0"/>
              </a:defRPr>
            </a:lvl8pPr>
            <a:lvl9pPr marL="4066804" indent="-2442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9A72A9C-1843-4C62-98AC-A0821F552689}" type="slidenum">
              <a:rPr lang="en-US" sz="1300"/>
              <a:pPr>
                <a:spcBef>
                  <a:spcPct val="0"/>
                </a:spcBef>
              </a:pPr>
              <a:t>23</a:t>
            </a:fld>
            <a:endParaRPr lang="en-US" sz="1300"/>
          </a:p>
        </p:txBody>
      </p:sp>
    </p:spTree>
    <p:extLst>
      <p:ext uri="{BB962C8B-B14F-4D97-AF65-F5344CB8AC3E}">
        <p14:creationId xmlns:p14="http://schemas.microsoft.com/office/powerpoint/2010/main" val="1335691808"/>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a:defRPr/>
            </a:pPr>
            <a:r>
              <a:rPr lang="en-US"/>
              <a:t>Diabetes Educational Services© (530) 893 - 8635 </a:t>
            </a:r>
          </a:p>
        </p:txBody>
      </p:sp>
      <p:sp>
        <p:nvSpPr>
          <p:cNvPr id="5" name="Slide Number Placeholder 4"/>
          <p:cNvSpPr>
            <a:spLocks noGrp="1"/>
          </p:cNvSpPr>
          <p:nvPr>
            <p:ph type="sldNum" sz="quarter" idx="11"/>
          </p:nvPr>
        </p:nvSpPr>
        <p:spPr/>
        <p:txBody>
          <a:bodyPr/>
          <a:lstStyle/>
          <a:p>
            <a:pPr>
              <a:defRPr/>
            </a:pPr>
            <a:fld id="{F6D126A7-192A-48A1-B416-20ADEE804420}" type="slidenum">
              <a:rPr lang="en-US" smtClean="0"/>
              <a:pPr>
                <a:defRPr/>
              </a:pPr>
              <a:t>220</a:t>
            </a:fld>
            <a:endParaRPr lang="en-US"/>
          </a:p>
        </p:txBody>
      </p:sp>
    </p:spTree>
    <p:extLst>
      <p:ext uri="{BB962C8B-B14F-4D97-AF65-F5344CB8AC3E}">
        <p14:creationId xmlns:p14="http://schemas.microsoft.com/office/powerpoint/2010/main" val="2651962108"/>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a:defRPr/>
            </a:pPr>
            <a:r>
              <a:rPr lang="en-US"/>
              <a:t>Diabetes Educational Services© (530) 893 - 8635 </a:t>
            </a:r>
          </a:p>
        </p:txBody>
      </p:sp>
      <p:sp>
        <p:nvSpPr>
          <p:cNvPr id="5" name="Slide Number Placeholder 4"/>
          <p:cNvSpPr>
            <a:spLocks noGrp="1"/>
          </p:cNvSpPr>
          <p:nvPr>
            <p:ph type="sldNum" sz="quarter" idx="11"/>
          </p:nvPr>
        </p:nvSpPr>
        <p:spPr/>
        <p:txBody>
          <a:bodyPr/>
          <a:lstStyle/>
          <a:p>
            <a:pPr>
              <a:defRPr/>
            </a:pPr>
            <a:fld id="{F6D126A7-192A-48A1-B416-20ADEE804420}" type="slidenum">
              <a:rPr lang="en-US" smtClean="0"/>
              <a:pPr>
                <a:defRPr/>
              </a:pPr>
              <a:t>221</a:t>
            </a:fld>
            <a:endParaRPr lang="en-US"/>
          </a:p>
        </p:txBody>
      </p:sp>
    </p:spTree>
    <p:extLst>
      <p:ext uri="{BB962C8B-B14F-4D97-AF65-F5344CB8AC3E}">
        <p14:creationId xmlns:p14="http://schemas.microsoft.com/office/powerpoint/2010/main" val="4156099819"/>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4" name="Footer Placeholder 3"/>
          <p:cNvSpPr>
            <a:spLocks noGrp="1"/>
          </p:cNvSpPr>
          <p:nvPr>
            <p:ph type="ftr" sz="quarter" idx="4"/>
          </p:nvPr>
        </p:nvSpPr>
        <p:spPr/>
        <p:txBody>
          <a:bodyPr/>
          <a:lstStyle/>
          <a:p>
            <a:pPr>
              <a:defRPr/>
            </a:pPr>
            <a:r>
              <a:rPr lang="en-US"/>
              <a:t>Diabetes Educational Services© (530) 893 - 8635 </a:t>
            </a:r>
          </a:p>
        </p:txBody>
      </p:sp>
      <p:sp>
        <p:nvSpPr>
          <p:cNvPr id="5" name="Slide Number Placeholder 4"/>
          <p:cNvSpPr>
            <a:spLocks noGrp="1"/>
          </p:cNvSpPr>
          <p:nvPr>
            <p:ph type="sldNum" sz="quarter" idx="5"/>
          </p:nvPr>
        </p:nvSpPr>
        <p:spPr/>
        <p:txBody>
          <a:bodyPr/>
          <a:lstStyle>
            <a:lvl1pPr eaLnBrk="0" hangingPunct="0">
              <a:defRPr sz="800">
                <a:solidFill>
                  <a:schemeClr val="tx1"/>
                </a:solidFill>
                <a:latin typeface="Garamond" panose="02020404030301010803" pitchFamily="18" charset="0"/>
                <a:cs typeface="Arial" panose="020B0604020202020204" pitchFamily="34" charset="0"/>
              </a:defRPr>
            </a:lvl1pPr>
            <a:lvl2pPr marL="742950" indent="-285750" eaLnBrk="0" hangingPunct="0">
              <a:defRPr sz="800">
                <a:solidFill>
                  <a:schemeClr val="tx1"/>
                </a:solidFill>
                <a:latin typeface="Garamond" panose="02020404030301010803" pitchFamily="18" charset="0"/>
                <a:cs typeface="Arial" panose="020B0604020202020204" pitchFamily="34" charset="0"/>
              </a:defRPr>
            </a:lvl2pPr>
            <a:lvl3pPr marL="1143000" indent="-228600" eaLnBrk="0" hangingPunct="0">
              <a:defRPr sz="800">
                <a:solidFill>
                  <a:schemeClr val="tx1"/>
                </a:solidFill>
                <a:latin typeface="Garamond" panose="02020404030301010803" pitchFamily="18" charset="0"/>
                <a:cs typeface="Arial" panose="020B0604020202020204" pitchFamily="34" charset="0"/>
              </a:defRPr>
            </a:lvl3pPr>
            <a:lvl4pPr marL="1600200" indent="-228600" eaLnBrk="0" hangingPunct="0">
              <a:defRPr sz="800">
                <a:solidFill>
                  <a:schemeClr val="tx1"/>
                </a:solidFill>
                <a:latin typeface="Garamond" panose="02020404030301010803" pitchFamily="18" charset="0"/>
                <a:cs typeface="Arial" panose="020B0604020202020204" pitchFamily="34" charset="0"/>
              </a:defRPr>
            </a:lvl4pPr>
            <a:lvl5pPr marL="2057400" indent="-228600" eaLnBrk="0" hangingPunct="0">
              <a:defRPr sz="8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9pPr>
          </a:lstStyle>
          <a:p>
            <a:fld id="{04DFCA62-62BA-4648-915F-912DE6D2B13D}" type="slidenum">
              <a:rPr lang="en-US" altLang="en-US" sz="1200">
                <a:latin typeface="Times New Roman" panose="02020603050405020304" pitchFamily="18" charset="0"/>
              </a:rPr>
              <a:pPr/>
              <a:t>222</a:t>
            </a:fld>
            <a:endParaRPr lang="en-US" altLang="en-US" sz="1200">
              <a:latin typeface="Times New Roman" panose="02020603050405020304" pitchFamily="18" charset="0"/>
            </a:endParaRPr>
          </a:p>
        </p:txBody>
      </p:sp>
    </p:spTree>
    <p:extLst>
      <p:ext uri="{BB962C8B-B14F-4D97-AF65-F5344CB8AC3E}">
        <p14:creationId xmlns:p14="http://schemas.microsoft.com/office/powerpoint/2010/main" val="1823569096"/>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Slide Image Placeholder 1"/>
          <p:cNvSpPr>
            <a:spLocks noGrp="1" noRot="1" noChangeAspect="1" noTextEdit="1"/>
          </p:cNvSpPr>
          <p:nvPr>
            <p:ph type="sldImg"/>
          </p:nvPr>
        </p:nvSpPr>
        <p:spPr>
          <a:xfrm>
            <a:off x="1217613" y="708025"/>
            <a:ext cx="4721225" cy="3541713"/>
          </a:xfrm>
          <a:ln/>
        </p:spPr>
      </p:sp>
      <p:sp>
        <p:nvSpPr>
          <p:cNvPr id="26419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264196" name="Footer Placeholder 3"/>
          <p:cNvSpPr>
            <a:spLocks noGrp="1"/>
          </p:cNvSpPr>
          <p:nvPr>
            <p:ph type="ftr" sz="quarter" idx="4"/>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28950" indent="-280365">
              <a:defRPr>
                <a:solidFill>
                  <a:schemeClr val="tx1"/>
                </a:solidFill>
                <a:latin typeface="Arial" panose="020B0604020202020204" pitchFamily="34" charset="0"/>
              </a:defRPr>
            </a:lvl2pPr>
            <a:lvl3pPr marL="1121461" indent="-224292">
              <a:defRPr>
                <a:solidFill>
                  <a:schemeClr val="tx1"/>
                </a:solidFill>
                <a:latin typeface="Arial" panose="020B0604020202020204" pitchFamily="34" charset="0"/>
              </a:defRPr>
            </a:lvl3pPr>
            <a:lvl4pPr marL="1570047" indent="-224292">
              <a:defRPr>
                <a:solidFill>
                  <a:schemeClr val="tx1"/>
                </a:solidFill>
                <a:latin typeface="Arial" panose="020B0604020202020204" pitchFamily="34" charset="0"/>
              </a:defRPr>
            </a:lvl4pPr>
            <a:lvl5pPr marL="2018631" indent="-224292">
              <a:defRPr>
                <a:solidFill>
                  <a:schemeClr val="tx1"/>
                </a:solidFill>
                <a:latin typeface="Arial" panose="020B0604020202020204" pitchFamily="34" charset="0"/>
              </a:defRPr>
            </a:lvl5pPr>
            <a:lvl6pPr marL="2467216" indent="-224292" eaLnBrk="0" fontAlgn="base" hangingPunct="0">
              <a:spcBef>
                <a:spcPct val="0"/>
              </a:spcBef>
              <a:spcAft>
                <a:spcPct val="0"/>
              </a:spcAft>
              <a:defRPr>
                <a:solidFill>
                  <a:schemeClr val="tx1"/>
                </a:solidFill>
                <a:latin typeface="Arial" panose="020B0604020202020204" pitchFamily="34" charset="0"/>
              </a:defRPr>
            </a:lvl6pPr>
            <a:lvl7pPr marL="2915801" indent="-224292" eaLnBrk="0" fontAlgn="base" hangingPunct="0">
              <a:spcBef>
                <a:spcPct val="0"/>
              </a:spcBef>
              <a:spcAft>
                <a:spcPct val="0"/>
              </a:spcAft>
              <a:defRPr>
                <a:solidFill>
                  <a:schemeClr val="tx1"/>
                </a:solidFill>
                <a:latin typeface="Arial" panose="020B0604020202020204" pitchFamily="34" charset="0"/>
              </a:defRPr>
            </a:lvl7pPr>
            <a:lvl8pPr marL="3364385" indent="-224292" eaLnBrk="0" fontAlgn="base" hangingPunct="0">
              <a:spcBef>
                <a:spcPct val="0"/>
              </a:spcBef>
              <a:spcAft>
                <a:spcPct val="0"/>
              </a:spcAft>
              <a:defRPr>
                <a:solidFill>
                  <a:schemeClr val="tx1"/>
                </a:solidFill>
                <a:latin typeface="Arial" panose="020B0604020202020204" pitchFamily="34" charset="0"/>
              </a:defRPr>
            </a:lvl8pPr>
            <a:lvl9pPr marL="3812970" indent="-224292" eaLnBrk="0" fontAlgn="base" hangingPunct="0">
              <a:spcBef>
                <a:spcPct val="0"/>
              </a:spcBef>
              <a:spcAft>
                <a:spcPct val="0"/>
              </a:spcAft>
              <a:defRPr>
                <a:solidFill>
                  <a:schemeClr val="tx1"/>
                </a:solidFill>
                <a:latin typeface="Arial" panose="020B0604020202020204" pitchFamily="34" charset="0"/>
              </a:defRPr>
            </a:lvl9pPr>
          </a:lstStyle>
          <a:p>
            <a:r>
              <a:rPr lang="en-US">
                <a:solidFill>
                  <a:prstClr val="black"/>
                </a:solidFill>
                <a:latin typeface="Times New Roman" panose="02020603050405020304" pitchFamily="18" charset="0"/>
              </a:rPr>
              <a:t>Diabetes Educational Services© (530) 893 - 8635 </a:t>
            </a:r>
          </a:p>
        </p:txBody>
      </p:sp>
      <p:sp>
        <p:nvSpPr>
          <p:cNvPr id="264197" name="Slide Number Placeholder 4"/>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28950" indent="-280365">
              <a:defRPr>
                <a:solidFill>
                  <a:schemeClr val="tx1"/>
                </a:solidFill>
                <a:latin typeface="Arial" panose="020B0604020202020204" pitchFamily="34" charset="0"/>
              </a:defRPr>
            </a:lvl2pPr>
            <a:lvl3pPr marL="1121461" indent="-224292">
              <a:defRPr>
                <a:solidFill>
                  <a:schemeClr val="tx1"/>
                </a:solidFill>
                <a:latin typeface="Arial" panose="020B0604020202020204" pitchFamily="34" charset="0"/>
              </a:defRPr>
            </a:lvl3pPr>
            <a:lvl4pPr marL="1570047" indent="-224292">
              <a:defRPr>
                <a:solidFill>
                  <a:schemeClr val="tx1"/>
                </a:solidFill>
                <a:latin typeface="Arial" panose="020B0604020202020204" pitchFamily="34" charset="0"/>
              </a:defRPr>
            </a:lvl4pPr>
            <a:lvl5pPr marL="2018631" indent="-224292">
              <a:defRPr>
                <a:solidFill>
                  <a:schemeClr val="tx1"/>
                </a:solidFill>
                <a:latin typeface="Arial" panose="020B0604020202020204" pitchFamily="34" charset="0"/>
              </a:defRPr>
            </a:lvl5pPr>
            <a:lvl6pPr marL="2467216" indent="-224292" eaLnBrk="0" fontAlgn="base" hangingPunct="0">
              <a:spcBef>
                <a:spcPct val="0"/>
              </a:spcBef>
              <a:spcAft>
                <a:spcPct val="0"/>
              </a:spcAft>
              <a:defRPr>
                <a:solidFill>
                  <a:schemeClr val="tx1"/>
                </a:solidFill>
                <a:latin typeface="Arial" panose="020B0604020202020204" pitchFamily="34" charset="0"/>
              </a:defRPr>
            </a:lvl6pPr>
            <a:lvl7pPr marL="2915801" indent="-224292" eaLnBrk="0" fontAlgn="base" hangingPunct="0">
              <a:spcBef>
                <a:spcPct val="0"/>
              </a:spcBef>
              <a:spcAft>
                <a:spcPct val="0"/>
              </a:spcAft>
              <a:defRPr>
                <a:solidFill>
                  <a:schemeClr val="tx1"/>
                </a:solidFill>
                <a:latin typeface="Arial" panose="020B0604020202020204" pitchFamily="34" charset="0"/>
              </a:defRPr>
            </a:lvl7pPr>
            <a:lvl8pPr marL="3364385" indent="-224292" eaLnBrk="0" fontAlgn="base" hangingPunct="0">
              <a:spcBef>
                <a:spcPct val="0"/>
              </a:spcBef>
              <a:spcAft>
                <a:spcPct val="0"/>
              </a:spcAft>
              <a:defRPr>
                <a:solidFill>
                  <a:schemeClr val="tx1"/>
                </a:solidFill>
                <a:latin typeface="Arial" panose="020B0604020202020204" pitchFamily="34" charset="0"/>
              </a:defRPr>
            </a:lvl8pPr>
            <a:lvl9pPr marL="3812970" indent="-224292" eaLnBrk="0" fontAlgn="base" hangingPunct="0">
              <a:spcBef>
                <a:spcPct val="0"/>
              </a:spcBef>
              <a:spcAft>
                <a:spcPct val="0"/>
              </a:spcAft>
              <a:defRPr>
                <a:solidFill>
                  <a:schemeClr val="tx1"/>
                </a:solidFill>
                <a:latin typeface="Arial" panose="020B0604020202020204" pitchFamily="34" charset="0"/>
              </a:defRPr>
            </a:lvl9pPr>
          </a:lstStyle>
          <a:p>
            <a:fld id="{0DB4D74C-9B85-4DFD-9115-E1F2E713A514}" type="slidenum">
              <a:rPr lang="en-US">
                <a:solidFill>
                  <a:prstClr val="black"/>
                </a:solidFill>
                <a:latin typeface="Times New Roman" panose="02020603050405020304" pitchFamily="18" charset="0"/>
              </a:rPr>
              <a:pPr/>
              <a:t>223</a:t>
            </a:fld>
            <a:endParaRPr lang="en-US">
              <a:solidFill>
                <a:prstClr val="black"/>
              </a:solidFill>
              <a:latin typeface="Times New Roman" panose="02020603050405020304" pitchFamily="18" charset="0"/>
            </a:endParaRPr>
          </a:p>
        </p:txBody>
      </p:sp>
    </p:spTree>
    <p:extLst>
      <p:ext uri="{BB962C8B-B14F-4D97-AF65-F5344CB8AC3E}">
        <p14:creationId xmlns:p14="http://schemas.microsoft.com/office/powerpoint/2010/main" val="20828079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94273" indent="-305739">
              <a:spcBef>
                <a:spcPct val="30000"/>
              </a:spcBef>
              <a:defRPr sz="1200">
                <a:solidFill>
                  <a:schemeClr val="tx1"/>
                </a:solidFill>
                <a:latin typeface="Times New Roman" panose="02020603050405020304" pitchFamily="18" charset="0"/>
              </a:defRPr>
            </a:lvl2pPr>
            <a:lvl3pPr marL="1222953" indent="-244268">
              <a:spcBef>
                <a:spcPct val="30000"/>
              </a:spcBef>
              <a:defRPr sz="1200">
                <a:solidFill>
                  <a:schemeClr val="tx1"/>
                </a:solidFill>
                <a:latin typeface="Times New Roman" panose="02020603050405020304" pitchFamily="18" charset="0"/>
              </a:defRPr>
            </a:lvl3pPr>
            <a:lvl4pPr marL="1713105" indent="-244268">
              <a:spcBef>
                <a:spcPct val="30000"/>
              </a:spcBef>
              <a:defRPr sz="1200">
                <a:solidFill>
                  <a:schemeClr val="tx1"/>
                </a:solidFill>
                <a:latin typeface="Times New Roman" panose="02020603050405020304" pitchFamily="18" charset="0"/>
              </a:defRPr>
            </a:lvl4pPr>
            <a:lvl5pPr marL="2203256" indent="-244268">
              <a:spcBef>
                <a:spcPct val="30000"/>
              </a:spcBef>
              <a:defRPr sz="1200">
                <a:solidFill>
                  <a:schemeClr val="tx1"/>
                </a:solidFill>
                <a:latin typeface="Times New Roman" panose="02020603050405020304" pitchFamily="18" charset="0"/>
              </a:defRPr>
            </a:lvl5pPr>
            <a:lvl6pPr marL="2669143" indent="-244268" eaLnBrk="0" fontAlgn="base" hangingPunct="0">
              <a:spcBef>
                <a:spcPct val="30000"/>
              </a:spcBef>
              <a:spcAft>
                <a:spcPct val="0"/>
              </a:spcAft>
              <a:defRPr sz="1200">
                <a:solidFill>
                  <a:schemeClr val="tx1"/>
                </a:solidFill>
                <a:latin typeface="Times New Roman" panose="02020603050405020304" pitchFamily="18" charset="0"/>
              </a:defRPr>
            </a:lvl6pPr>
            <a:lvl7pPr marL="3135030" indent="-244268" eaLnBrk="0" fontAlgn="base" hangingPunct="0">
              <a:spcBef>
                <a:spcPct val="30000"/>
              </a:spcBef>
              <a:spcAft>
                <a:spcPct val="0"/>
              </a:spcAft>
              <a:defRPr sz="1200">
                <a:solidFill>
                  <a:schemeClr val="tx1"/>
                </a:solidFill>
                <a:latin typeface="Times New Roman" panose="02020603050405020304" pitchFamily="18" charset="0"/>
              </a:defRPr>
            </a:lvl7pPr>
            <a:lvl8pPr marL="3600917" indent="-244268" eaLnBrk="0" fontAlgn="base" hangingPunct="0">
              <a:spcBef>
                <a:spcPct val="30000"/>
              </a:spcBef>
              <a:spcAft>
                <a:spcPct val="0"/>
              </a:spcAft>
              <a:defRPr sz="1200">
                <a:solidFill>
                  <a:schemeClr val="tx1"/>
                </a:solidFill>
                <a:latin typeface="Times New Roman" panose="02020603050405020304" pitchFamily="18" charset="0"/>
              </a:defRPr>
            </a:lvl8pPr>
            <a:lvl9pPr marL="4066804" indent="-2442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D26B785-E59D-41DA-8FD1-94D3B24DDF18}" type="slidenum">
              <a:rPr lang="en-US" sz="1300"/>
              <a:pPr>
                <a:spcBef>
                  <a:spcPct val="0"/>
                </a:spcBef>
              </a:pPr>
              <a:t>25</a:t>
            </a:fld>
            <a:endParaRPr lang="en-US" sz="1300"/>
          </a:p>
        </p:txBody>
      </p:sp>
    </p:spTree>
    <p:extLst>
      <p:ext uri="{BB962C8B-B14F-4D97-AF65-F5344CB8AC3E}">
        <p14:creationId xmlns:p14="http://schemas.microsoft.com/office/powerpoint/2010/main" val="14569039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Slide Image Placeholder 1"/>
          <p:cNvSpPr>
            <a:spLocks noGrp="1" noRot="1" noChangeAspect="1" noTextEdit="1"/>
          </p:cNvSpPr>
          <p:nvPr>
            <p:ph type="sldImg"/>
          </p:nvPr>
        </p:nvSpPr>
        <p:spPr>
          <a:ln/>
        </p:spPr>
      </p:sp>
      <p:sp>
        <p:nvSpPr>
          <p:cNvPr id="3491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3491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5257" indent="-302021" eaLnBrk="0" hangingPunct="0">
              <a:defRPr sz="2500">
                <a:solidFill>
                  <a:schemeClr val="tx1"/>
                </a:solidFill>
                <a:latin typeface="Times New Roman" pitchFamily="18" charset="0"/>
              </a:defRPr>
            </a:lvl2pPr>
            <a:lvl3pPr marL="1208088" indent="-241617" eaLnBrk="0" hangingPunct="0">
              <a:defRPr sz="2500">
                <a:solidFill>
                  <a:schemeClr val="tx1"/>
                </a:solidFill>
                <a:latin typeface="Times New Roman" pitchFamily="18" charset="0"/>
              </a:defRPr>
            </a:lvl3pPr>
            <a:lvl4pPr marL="1691323" indent="-241617" eaLnBrk="0" hangingPunct="0">
              <a:defRPr sz="2500">
                <a:solidFill>
                  <a:schemeClr val="tx1"/>
                </a:solidFill>
                <a:latin typeface="Times New Roman" pitchFamily="18" charset="0"/>
              </a:defRPr>
            </a:lvl4pPr>
            <a:lvl5pPr marL="2174559" indent="-241617" eaLnBrk="0" hangingPunct="0">
              <a:defRPr sz="2500">
                <a:solidFill>
                  <a:schemeClr val="tx1"/>
                </a:solidFill>
                <a:latin typeface="Times New Roman" pitchFamily="18" charset="0"/>
              </a:defRPr>
            </a:lvl5pPr>
            <a:lvl6pPr marL="2657795" indent="-241617" eaLnBrk="0" fontAlgn="base" hangingPunct="0">
              <a:spcBef>
                <a:spcPct val="0"/>
              </a:spcBef>
              <a:spcAft>
                <a:spcPct val="0"/>
              </a:spcAft>
              <a:defRPr sz="2500">
                <a:solidFill>
                  <a:schemeClr val="tx1"/>
                </a:solidFill>
                <a:latin typeface="Times New Roman" pitchFamily="18" charset="0"/>
              </a:defRPr>
            </a:lvl6pPr>
            <a:lvl7pPr marL="3141029" indent="-241617" eaLnBrk="0" fontAlgn="base" hangingPunct="0">
              <a:spcBef>
                <a:spcPct val="0"/>
              </a:spcBef>
              <a:spcAft>
                <a:spcPct val="0"/>
              </a:spcAft>
              <a:defRPr sz="2500">
                <a:solidFill>
                  <a:schemeClr val="tx1"/>
                </a:solidFill>
                <a:latin typeface="Times New Roman" pitchFamily="18" charset="0"/>
              </a:defRPr>
            </a:lvl7pPr>
            <a:lvl8pPr marL="3624265" indent="-241617" eaLnBrk="0" fontAlgn="base" hangingPunct="0">
              <a:spcBef>
                <a:spcPct val="0"/>
              </a:spcBef>
              <a:spcAft>
                <a:spcPct val="0"/>
              </a:spcAft>
              <a:defRPr sz="2500">
                <a:solidFill>
                  <a:schemeClr val="tx1"/>
                </a:solidFill>
                <a:latin typeface="Times New Roman" pitchFamily="18" charset="0"/>
              </a:defRPr>
            </a:lvl8pPr>
            <a:lvl9pPr marL="4107501" indent="-241617" eaLnBrk="0" fontAlgn="base" hangingPunct="0">
              <a:spcBef>
                <a:spcPct val="0"/>
              </a:spcBef>
              <a:spcAft>
                <a:spcPct val="0"/>
              </a:spcAft>
              <a:defRPr sz="2500">
                <a:solidFill>
                  <a:schemeClr val="tx1"/>
                </a:solidFill>
                <a:latin typeface="Times New Roman" pitchFamily="18" charset="0"/>
              </a:defRPr>
            </a:lvl9pPr>
          </a:lstStyle>
          <a:p>
            <a:pPr eaLnBrk="1" hangingPunct="1"/>
            <a:fld id="{E7E2468D-A70E-42FD-AC57-DC531BF0041D}" type="slidenum">
              <a:rPr lang="en-US" sz="1300"/>
              <a:pPr eaLnBrk="1" hangingPunct="1"/>
              <a:t>26</a:t>
            </a:fld>
            <a:endParaRPr lang="en-US" sz="1300"/>
          </a:p>
        </p:txBody>
      </p:sp>
    </p:spTree>
    <p:extLst>
      <p:ext uri="{BB962C8B-B14F-4D97-AF65-F5344CB8AC3E}">
        <p14:creationId xmlns:p14="http://schemas.microsoft.com/office/powerpoint/2010/main" val="2959054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Slide Image Placeholder 1"/>
          <p:cNvSpPr>
            <a:spLocks noGrp="1" noRot="1" noChangeAspect="1" noTextEdit="1"/>
          </p:cNvSpPr>
          <p:nvPr>
            <p:ph type="sldImg"/>
          </p:nvPr>
        </p:nvSpPr>
        <p:spPr>
          <a:xfrm>
            <a:off x="1181100" y="698500"/>
            <a:ext cx="4648200" cy="3486150"/>
          </a:xfrm>
          <a:ln/>
        </p:spPr>
        <p:txBody>
          <a:bodyPr/>
          <a:lstStyle/>
          <a:p>
            <a:endParaRPr lang="en-US"/>
          </a:p>
        </p:txBody>
      </p:sp>
      <p:sp>
        <p:nvSpPr>
          <p:cNvPr id="22937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33828" name="Footer Placeholder 3"/>
          <p:cNvSpPr>
            <a:spLocks noGrp="1"/>
          </p:cNvSpPr>
          <p:nvPr>
            <p:ph type="ftr" sz="quarter" idx="4"/>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800246" indent="-307787" eaLnBrk="0" hangingPunct="0">
              <a:defRPr>
                <a:solidFill>
                  <a:schemeClr val="tx1"/>
                </a:solidFill>
                <a:latin typeface="Arial" pitchFamily="34" charset="0"/>
              </a:defRPr>
            </a:lvl2pPr>
            <a:lvl3pPr marL="1231148" indent="-246229" eaLnBrk="0" hangingPunct="0">
              <a:defRPr>
                <a:solidFill>
                  <a:schemeClr val="tx1"/>
                </a:solidFill>
                <a:latin typeface="Arial" pitchFamily="34" charset="0"/>
              </a:defRPr>
            </a:lvl3pPr>
            <a:lvl4pPr marL="1723607" indent="-246229" eaLnBrk="0" hangingPunct="0">
              <a:defRPr>
                <a:solidFill>
                  <a:schemeClr val="tx1"/>
                </a:solidFill>
                <a:latin typeface="Arial" pitchFamily="34" charset="0"/>
              </a:defRPr>
            </a:lvl4pPr>
            <a:lvl5pPr marL="2216068" indent="-246229" eaLnBrk="0" hangingPunct="0">
              <a:defRPr>
                <a:solidFill>
                  <a:schemeClr val="tx1"/>
                </a:solidFill>
                <a:latin typeface="Arial" pitchFamily="34" charset="0"/>
              </a:defRPr>
            </a:lvl5pPr>
            <a:lvl6pPr marL="2708526" indent="-246229" eaLnBrk="0" fontAlgn="base" hangingPunct="0">
              <a:spcBef>
                <a:spcPct val="0"/>
              </a:spcBef>
              <a:spcAft>
                <a:spcPct val="0"/>
              </a:spcAft>
              <a:defRPr>
                <a:solidFill>
                  <a:schemeClr val="tx1"/>
                </a:solidFill>
                <a:latin typeface="Arial" pitchFamily="34" charset="0"/>
              </a:defRPr>
            </a:lvl6pPr>
            <a:lvl7pPr marL="3200986" indent="-246229" eaLnBrk="0" fontAlgn="base" hangingPunct="0">
              <a:spcBef>
                <a:spcPct val="0"/>
              </a:spcBef>
              <a:spcAft>
                <a:spcPct val="0"/>
              </a:spcAft>
              <a:defRPr>
                <a:solidFill>
                  <a:schemeClr val="tx1"/>
                </a:solidFill>
                <a:latin typeface="Arial" pitchFamily="34" charset="0"/>
              </a:defRPr>
            </a:lvl7pPr>
            <a:lvl8pPr marL="3693445" indent="-246229" eaLnBrk="0" fontAlgn="base" hangingPunct="0">
              <a:spcBef>
                <a:spcPct val="0"/>
              </a:spcBef>
              <a:spcAft>
                <a:spcPct val="0"/>
              </a:spcAft>
              <a:defRPr>
                <a:solidFill>
                  <a:schemeClr val="tx1"/>
                </a:solidFill>
                <a:latin typeface="Arial" pitchFamily="34" charset="0"/>
              </a:defRPr>
            </a:lvl8pPr>
            <a:lvl9pPr marL="4185904" indent="-246229" eaLnBrk="0" fontAlgn="base" hangingPunct="0">
              <a:spcBef>
                <a:spcPct val="0"/>
              </a:spcBef>
              <a:spcAft>
                <a:spcPct val="0"/>
              </a:spcAft>
              <a:defRPr>
                <a:solidFill>
                  <a:schemeClr val="tx1"/>
                </a:solidFill>
                <a:latin typeface="Arial" pitchFamily="34" charset="0"/>
              </a:defRPr>
            </a:lvl9pPr>
          </a:lstStyle>
          <a:p>
            <a:pPr>
              <a:defRPr/>
            </a:pPr>
            <a:r>
              <a:rPr lang="en-US">
                <a:latin typeface="Times New Roman" pitchFamily="18" charset="0"/>
              </a:rPr>
              <a:t>Diabetes Educational Services© (530) 893 - 8635 </a:t>
            </a:r>
          </a:p>
        </p:txBody>
      </p:sp>
      <p:sp>
        <p:nvSpPr>
          <p:cNvPr id="333829" name="Slide Number Placeholder 4"/>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800246" indent="-307787" eaLnBrk="0" hangingPunct="0">
              <a:defRPr>
                <a:solidFill>
                  <a:schemeClr val="tx1"/>
                </a:solidFill>
                <a:latin typeface="Arial" pitchFamily="34" charset="0"/>
              </a:defRPr>
            </a:lvl2pPr>
            <a:lvl3pPr marL="1231148" indent="-246229" eaLnBrk="0" hangingPunct="0">
              <a:defRPr>
                <a:solidFill>
                  <a:schemeClr val="tx1"/>
                </a:solidFill>
                <a:latin typeface="Arial" pitchFamily="34" charset="0"/>
              </a:defRPr>
            </a:lvl3pPr>
            <a:lvl4pPr marL="1723607" indent="-246229" eaLnBrk="0" hangingPunct="0">
              <a:defRPr>
                <a:solidFill>
                  <a:schemeClr val="tx1"/>
                </a:solidFill>
                <a:latin typeface="Arial" pitchFamily="34" charset="0"/>
              </a:defRPr>
            </a:lvl4pPr>
            <a:lvl5pPr marL="2216068" indent="-246229" eaLnBrk="0" hangingPunct="0">
              <a:defRPr>
                <a:solidFill>
                  <a:schemeClr val="tx1"/>
                </a:solidFill>
                <a:latin typeface="Arial" pitchFamily="34" charset="0"/>
              </a:defRPr>
            </a:lvl5pPr>
            <a:lvl6pPr marL="2708526" indent="-246229" eaLnBrk="0" fontAlgn="base" hangingPunct="0">
              <a:spcBef>
                <a:spcPct val="0"/>
              </a:spcBef>
              <a:spcAft>
                <a:spcPct val="0"/>
              </a:spcAft>
              <a:defRPr>
                <a:solidFill>
                  <a:schemeClr val="tx1"/>
                </a:solidFill>
                <a:latin typeface="Arial" pitchFamily="34" charset="0"/>
              </a:defRPr>
            </a:lvl6pPr>
            <a:lvl7pPr marL="3200986" indent="-246229" eaLnBrk="0" fontAlgn="base" hangingPunct="0">
              <a:spcBef>
                <a:spcPct val="0"/>
              </a:spcBef>
              <a:spcAft>
                <a:spcPct val="0"/>
              </a:spcAft>
              <a:defRPr>
                <a:solidFill>
                  <a:schemeClr val="tx1"/>
                </a:solidFill>
                <a:latin typeface="Arial" pitchFamily="34" charset="0"/>
              </a:defRPr>
            </a:lvl7pPr>
            <a:lvl8pPr marL="3693445" indent="-246229" eaLnBrk="0" fontAlgn="base" hangingPunct="0">
              <a:spcBef>
                <a:spcPct val="0"/>
              </a:spcBef>
              <a:spcAft>
                <a:spcPct val="0"/>
              </a:spcAft>
              <a:defRPr>
                <a:solidFill>
                  <a:schemeClr val="tx1"/>
                </a:solidFill>
                <a:latin typeface="Arial" pitchFamily="34" charset="0"/>
              </a:defRPr>
            </a:lvl8pPr>
            <a:lvl9pPr marL="4185904" indent="-246229" eaLnBrk="0" fontAlgn="base" hangingPunct="0">
              <a:spcBef>
                <a:spcPct val="0"/>
              </a:spcBef>
              <a:spcAft>
                <a:spcPct val="0"/>
              </a:spcAft>
              <a:defRPr>
                <a:solidFill>
                  <a:schemeClr val="tx1"/>
                </a:solidFill>
                <a:latin typeface="Arial" pitchFamily="34" charset="0"/>
              </a:defRPr>
            </a:lvl9pPr>
          </a:lstStyle>
          <a:p>
            <a:pPr>
              <a:defRPr/>
            </a:pPr>
            <a:fld id="{DEEDFCDA-724E-4BD7-B1B0-053D9862B4AF}" type="slidenum">
              <a:rPr lang="en-US" smtClean="0">
                <a:latin typeface="Times New Roman" pitchFamily="18" charset="0"/>
              </a:rPr>
              <a:pPr>
                <a:defRPr/>
              </a:pPr>
              <a:t>36</a:t>
            </a:fld>
            <a:endParaRPr lang="en-US">
              <a:latin typeface="Times New Roman" pitchFamily="18" charset="0"/>
            </a:endParaRPr>
          </a:p>
        </p:txBody>
      </p:sp>
    </p:spTree>
    <p:extLst>
      <p:ext uri="{BB962C8B-B14F-4D97-AF65-F5344CB8AC3E}">
        <p14:creationId xmlns:p14="http://schemas.microsoft.com/office/powerpoint/2010/main" val="42690773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When you get to the insulin piece, please mention we will get into great detail about insulin in the pharmacotherapy module</a:t>
            </a:r>
          </a:p>
        </p:txBody>
      </p:sp>
      <p:sp>
        <p:nvSpPr>
          <p:cNvPr id="4" name="Slide Number Placeholder 3"/>
          <p:cNvSpPr>
            <a:spLocks noGrp="1"/>
          </p:cNvSpPr>
          <p:nvPr>
            <p:ph type="sldNum" sz="quarter" idx="5"/>
          </p:nvPr>
        </p:nvSpPr>
        <p:spPr/>
        <p:txBody>
          <a:bodyPr/>
          <a:lstStyle/>
          <a:p>
            <a:fld id="{E7E172E5-96F5-CE44-BBC6-663907FCDA17}" type="slidenum">
              <a:rPr lang="en-US" smtClean="0"/>
              <a:t>37</a:t>
            </a:fld>
            <a:endParaRPr lang="en-US"/>
          </a:p>
        </p:txBody>
      </p:sp>
    </p:spTree>
    <p:extLst>
      <p:ext uri="{BB962C8B-B14F-4D97-AF65-F5344CB8AC3E}">
        <p14:creationId xmlns:p14="http://schemas.microsoft.com/office/powerpoint/2010/main" val="21405040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a:extLst>
              <a:ext uri="{FF2B5EF4-FFF2-40B4-BE49-F238E27FC236}">
                <a16:creationId xmlns:a16="http://schemas.microsoft.com/office/drawing/2014/main" id="{2B8694C8-93AF-4FA1-A4FE-E22C82BA365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a:extLst>
              <a:ext uri="{FF2B5EF4-FFF2-40B4-BE49-F238E27FC236}">
                <a16:creationId xmlns:a16="http://schemas.microsoft.com/office/drawing/2014/main" id="{89FA909A-B577-48CF-B2DB-06C6773BC42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88068" name="Header Placeholder 3">
            <a:extLst>
              <a:ext uri="{FF2B5EF4-FFF2-40B4-BE49-F238E27FC236}">
                <a16:creationId xmlns:a16="http://schemas.microsoft.com/office/drawing/2014/main" id="{85517793-11A1-4D83-8159-C30E89550D3F}"/>
              </a:ext>
            </a:extLst>
          </p:cNvPr>
          <p:cNvSpPr>
            <a:spLocks noGrp="1"/>
          </p:cNvSpPr>
          <p:nvPr>
            <p:ph type="hdr" sz="quarter"/>
          </p:nvPr>
        </p:nvSpPr>
        <p:spPr bwMode="auto"/>
        <p:txBody>
          <a:bodyPr wrap="square" numCol="1" anchor="t" anchorCtr="0" compatLnSpc="1">
            <a:prstTxWarp prst="textNoShape">
              <a:avLst/>
            </a:prstTxWarp>
          </a:bodyPr>
          <a:lstStyle>
            <a:lvl1pPr>
              <a:defRPr>
                <a:solidFill>
                  <a:schemeClr val="tx1"/>
                </a:solidFill>
                <a:latin typeface="Calibri" pitchFamily="34" charset="0"/>
              </a:defRPr>
            </a:lvl1pPr>
            <a:lvl2pPr marL="785372" indent="-302066">
              <a:defRPr>
                <a:solidFill>
                  <a:schemeClr val="tx1"/>
                </a:solidFill>
                <a:latin typeface="Calibri" pitchFamily="34" charset="0"/>
              </a:defRPr>
            </a:lvl2pPr>
            <a:lvl3pPr marL="1208265" indent="-241653">
              <a:defRPr>
                <a:solidFill>
                  <a:schemeClr val="tx1"/>
                </a:solidFill>
                <a:latin typeface="Calibri" pitchFamily="34" charset="0"/>
              </a:defRPr>
            </a:lvl3pPr>
            <a:lvl4pPr marL="1691571" indent="-241653">
              <a:defRPr>
                <a:solidFill>
                  <a:schemeClr val="tx1"/>
                </a:solidFill>
                <a:latin typeface="Calibri" pitchFamily="34" charset="0"/>
              </a:defRPr>
            </a:lvl4pPr>
            <a:lvl5pPr marL="2174878" indent="-241653">
              <a:defRPr>
                <a:solidFill>
                  <a:schemeClr val="tx1"/>
                </a:solidFill>
                <a:latin typeface="Calibri" pitchFamily="34" charset="0"/>
              </a:defRPr>
            </a:lvl5pPr>
            <a:lvl6pPr marL="2658184" indent="-241653" fontAlgn="base">
              <a:spcBef>
                <a:spcPct val="0"/>
              </a:spcBef>
              <a:spcAft>
                <a:spcPct val="0"/>
              </a:spcAft>
              <a:defRPr>
                <a:solidFill>
                  <a:schemeClr val="tx1"/>
                </a:solidFill>
                <a:latin typeface="Calibri" pitchFamily="34" charset="0"/>
              </a:defRPr>
            </a:lvl6pPr>
            <a:lvl7pPr marL="3141490" indent="-241653" fontAlgn="base">
              <a:spcBef>
                <a:spcPct val="0"/>
              </a:spcBef>
              <a:spcAft>
                <a:spcPct val="0"/>
              </a:spcAft>
              <a:defRPr>
                <a:solidFill>
                  <a:schemeClr val="tx1"/>
                </a:solidFill>
                <a:latin typeface="Calibri" pitchFamily="34" charset="0"/>
              </a:defRPr>
            </a:lvl7pPr>
            <a:lvl8pPr marL="3624796" indent="-241653" fontAlgn="base">
              <a:spcBef>
                <a:spcPct val="0"/>
              </a:spcBef>
              <a:spcAft>
                <a:spcPct val="0"/>
              </a:spcAft>
              <a:defRPr>
                <a:solidFill>
                  <a:schemeClr val="tx1"/>
                </a:solidFill>
                <a:latin typeface="Calibri" pitchFamily="34" charset="0"/>
              </a:defRPr>
            </a:lvl8pPr>
            <a:lvl9pPr marL="4108102" indent="-241653" fontAlgn="base">
              <a:spcBef>
                <a:spcPct val="0"/>
              </a:spcBef>
              <a:spcAft>
                <a:spcPct val="0"/>
              </a:spcAft>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300" b="0" i="0" u="none" strike="noStrike" kern="1200" cap="none" spc="0" normalizeH="0" baseline="0" noProof="0">
                <a:ln>
                  <a:noFill/>
                </a:ln>
                <a:solidFill>
                  <a:prstClr val="black"/>
                </a:solidFill>
                <a:effectLst/>
                <a:uLnTx/>
                <a:uFillTx/>
                <a:latin typeface="Calibri" pitchFamily="34" charset="0"/>
                <a:ea typeface="+mn-ea"/>
                <a:cs typeface="+mn-cs"/>
              </a:rPr>
              <a:t>Obesity Series, Part II: Physical Activity</a:t>
            </a:r>
          </a:p>
        </p:txBody>
      </p:sp>
      <p:sp>
        <p:nvSpPr>
          <p:cNvPr id="88069" name="Footer Placeholder 4">
            <a:extLst>
              <a:ext uri="{FF2B5EF4-FFF2-40B4-BE49-F238E27FC236}">
                <a16:creationId xmlns:a16="http://schemas.microsoft.com/office/drawing/2014/main" id="{C536D2BF-6AD8-4423-A32D-42BC50CF214F}"/>
              </a:ext>
            </a:extLst>
          </p:cNvPr>
          <p:cNvSpPr>
            <a:spLocks noGrp="1"/>
          </p:cNvSpPr>
          <p:nvPr>
            <p:ph type="ftr" sz="quarter" idx="4"/>
          </p:nvPr>
        </p:nvSpPr>
        <p:spPr bwMode="auto"/>
        <p:txBody>
          <a:bodyPr wrap="square" numCol="1" anchorCtr="0" compatLnSpc="1">
            <a:prstTxWarp prst="textNoShape">
              <a:avLst/>
            </a:prstTxWarp>
          </a:bodyPr>
          <a:lstStyle>
            <a:lvl1pPr>
              <a:defRPr>
                <a:solidFill>
                  <a:schemeClr val="tx1"/>
                </a:solidFill>
                <a:latin typeface="Calibri" pitchFamily="34" charset="0"/>
              </a:defRPr>
            </a:lvl1pPr>
            <a:lvl2pPr marL="785372" indent="-302066">
              <a:defRPr>
                <a:solidFill>
                  <a:schemeClr val="tx1"/>
                </a:solidFill>
                <a:latin typeface="Calibri" pitchFamily="34" charset="0"/>
              </a:defRPr>
            </a:lvl2pPr>
            <a:lvl3pPr marL="1208265" indent="-241653">
              <a:defRPr>
                <a:solidFill>
                  <a:schemeClr val="tx1"/>
                </a:solidFill>
                <a:latin typeface="Calibri" pitchFamily="34" charset="0"/>
              </a:defRPr>
            </a:lvl3pPr>
            <a:lvl4pPr marL="1691571" indent="-241653">
              <a:defRPr>
                <a:solidFill>
                  <a:schemeClr val="tx1"/>
                </a:solidFill>
                <a:latin typeface="Calibri" pitchFamily="34" charset="0"/>
              </a:defRPr>
            </a:lvl4pPr>
            <a:lvl5pPr marL="2174878" indent="-241653">
              <a:defRPr>
                <a:solidFill>
                  <a:schemeClr val="tx1"/>
                </a:solidFill>
                <a:latin typeface="Calibri" pitchFamily="34" charset="0"/>
              </a:defRPr>
            </a:lvl5pPr>
            <a:lvl6pPr marL="2658184" indent="-241653" fontAlgn="base">
              <a:spcBef>
                <a:spcPct val="0"/>
              </a:spcBef>
              <a:spcAft>
                <a:spcPct val="0"/>
              </a:spcAft>
              <a:defRPr>
                <a:solidFill>
                  <a:schemeClr val="tx1"/>
                </a:solidFill>
                <a:latin typeface="Calibri" pitchFamily="34" charset="0"/>
              </a:defRPr>
            </a:lvl6pPr>
            <a:lvl7pPr marL="3141490" indent="-241653" fontAlgn="base">
              <a:spcBef>
                <a:spcPct val="0"/>
              </a:spcBef>
              <a:spcAft>
                <a:spcPct val="0"/>
              </a:spcAft>
              <a:defRPr>
                <a:solidFill>
                  <a:schemeClr val="tx1"/>
                </a:solidFill>
                <a:latin typeface="Calibri" pitchFamily="34" charset="0"/>
              </a:defRPr>
            </a:lvl7pPr>
            <a:lvl8pPr marL="3624796" indent="-241653" fontAlgn="base">
              <a:spcBef>
                <a:spcPct val="0"/>
              </a:spcBef>
              <a:spcAft>
                <a:spcPct val="0"/>
              </a:spcAft>
              <a:defRPr>
                <a:solidFill>
                  <a:schemeClr val="tx1"/>
                </a:solidFill>
                <a:latin typeface="Calibri" pitchFamily="34" charset="0"/>
              </a:defRPr>
            </a:lvl8pPr>
            <a:lvl9pPr marL="4108102" indent="-241653" fontAlgn="base">
              <a:spcBef>
                <a:spcPct val="0"/>
              </a:spcBef>
              <a:spcAft>
                <a:spcPct val="0"/>
              </a:spcAft>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300" b="0" i="0" u="none" strike="noStrike" kern="1200" cap="none" spc="0" normalizeH="0" baseline="0" noProof="0">
                <a:ln>
                  <a:noFill/>
                </a:ln>
                <a:solidFill>
                  <a:prstClr val="black"/>
                </a:solidFill>
                <a:effectLst/>
                <a:uLnTx/>
                <a:uFillTx/>
                <a:latin typeface="Calibri" pitchFamily="34" charset="0"/>
                <a:ea typeface="+mn-ea"/>
                <a:cs typeface="+mn-cs"/>
              </a:rPr>
              <a:t>Copyright 2014 American Association of Diabetes Educators. All rights reserved.</a:t>
            </a:r>
          </a:p>
        </p:txBody>
      </p:sp>
      <p:sp>
        <p:nvSpPr>
          <p:cNvPr id="79878" name="Slide Number Placeholder 5">
            <a:extLst>
              <a:ext uri="{FF2B5EF4-FFF2-40B4-BE49-F238E27FC236}">
                <a16:creationId xmlns:a16="http://schemas.microsoft.com/office/drawing/2014/main" id="{F7637361-0B40-4D43-A059-42200821370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84225" indent="-301625">
              <a:spcBef>
                <a:spcPct val="30000"/>
              </a:spcBef>
              <a:defRPr sz="1200">
                <a:solidFill>
                  <a:schemeClr val="tx1"/>
                </a:solidFill>
                <a:latin typeface="Calibri" panose="020F0502020204030204" pitchFamily="34" charset="0"/>
              </a:defRPr>
            </a:lvl2pPr>
            <a:lvl3pPr marL="1208088" indent="-241300">
              <a:spcBef>
                <a:spcPct val="30000"/>
              </a:spcBef>
              <a:defRPr sz="1200">
                <a:solidFill>
                  <a:schemeClr val="tx1"/>
                </a:solidFill>
                <a:latin typeface="Calibri" panose="020F0502020204030204" pitchFamily="34" charset="0"/>
              </a:defRPr>
            </a:lvl3pPr>
            <a:lvl4pPr marL="1690688" indent="-241300">
              <a:spcBef>
                <a:spcPct val="30000"/>
              </a:spcBef>
              <a:defRPr sz="1200">
                <a:solidFill>
                  <a:schemeClr val="tx1"/>
                </a:solidFill>
                <a:latin typeface="Calibri" panose="020F0502020204030204" pitchFamily="34" charset="0"/>
              </a:defRPr>
            </a:lvl4pPr>
            <a:lvl5pPr marL="2174875" indent="-241300">
              <a:spcBef>
                <a:spcPct val="30000"/>
              </a:spcBef>
              <a:defRPr sz="1200">
                <a:solidFill>
                  <a:schemeClr val="tx1"/>
                </a:solidFill>
                <a:latin typeface="Calibri" panose="020F0502020204030204" pitchFamily="34" charset="0"/>
              </a:defRPr>
            </a:lvl5pPr>
            <a:lvl6pPr marL="2632075" indent="-241300" eaLnBrk="0" fontAlgn="base" hangingPunct="0">
              <a:spcBef>
                <a:spcPct val="30000"/>
              </a:spcBef>
              <a:spcAft>
                <a:spcPct val="0"/>
              </a:spcAft>
              <a:defRPr sz="1200">
                <a:solidFill>
                  <a:schemeClr val="tx1"/>
                </a:solidFill>
                <a:latin typeface="Calibri" panose="020F0502020204030204" pitchFamily="34" charset="0"/>
              </a:defRPr>
            </a:lvl6pPr>
            <a:lvl7pPr marL="3089275" indent="-241300" eaLnBrk="0" fontAlgn="base" hangingPunct="0">
              <a:spcBef>
                <a:spcPct val="30000"/>
              </a:spcBef>
              <a:spcAft>
                <a:spcPct val="0"/>
              </a:spcAft>
              <a:defRPr sz="1200">
                <a:solidFill>
                  <a:schemeClr val="tx1"/>
                </a:solidFill>
                <a:latin typeface="Calibri" panose="020F0502020204030204" pitchFamily="34" charset="0"/>
              </a:defRPr>
            </a:lvl7pPr>
            <a:lvl8pPr marL="3546475" indent="-241300" eaLnBrk="0" fontAlgn="base" hangingPunct="0">
              <a:spcBef>
                <a:spcPct val="30000"/>
              </a:spcBef>
              <a:spcAft>
                <a:spcPct val="0"/>
              </a:spcAft>
              <a:defRPr sz="1200">
                <a:solidFill>
                  <a:schemeClr val="tx1"/>
                </a:solidFill>
                <a:latin typeface="Calibri" panose="020F0502020204030204" pitchFamily="34" charset="0"/>
              </a:defRPr>
            </a:lvl8pPr>
            <a:lvl9pPr marL="4003675" indent="-2413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82A5906-8B12-4700-A07B-6319B7FE199D}" type="slidenum">
              <a:rPr kumimoji="0" lang="en-US" altLang="en-US" sz="13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56</a:t>
            </a:fld>
            <a:endParaRPr kumimoji="0" lang="en-US" altLang="en-US" sz="13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3993691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Slide Image Placeholder 1"/>
          <p:cNvSpPr>
            <a:spLocks noGrp="1" noRot="1" noChangeAspect="1" noTextEdit="1"/>
          </p:cNvSpPr>
          <p:nvPr>
            <p:ph type="sldImg"/>
          </p:nvPr>
        </p:nvSpPr>
        <p:spPr>
          <a:ln/>
        </p:spPr>
      </p:sp>
      <p:sp>
        <p:nvSpPr>
          <p:cNvPr id="23245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32452" name="Footer Placeholder 3"/>
          <p:cNvSpPr>
            <a:spLocks noGrp="1"/>
          </p:cNvSpPr>
          <p:nvPr>
            <p:ph type="ftr" sz="quarter" idx="4"/>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6955" indent="-291136">
              <a:defRPr>
                <a:solidFill>
                  <a:schemeClr val="tx1"/>
                </a:solidFill>
                <a:latin typeface="Arial" pitchFamily="34" charset="0"/>
              </a:defRPr>
            </a:lvl2pPr>
            <a:lvl3pPr marL="1164547" indent="-232910">
              <a:defRPr>
                <a:solidFill>
                  <a:schemeClr val="tx1"/>
                </a:solidFill>
                <a:latin typeface="Arial" pitchFamily="34" charset="0"/>
              </a:defRPr>
            </a:lvl3pPr>
            <a:lvl4pPr marL="1630365" indent="-232910">
              <a:defRPr>
                <a:solidFill>
                  <a:schemeClr val="tx1"/>
                </a:solidFill>
                <a:latin typeface="Arial" pitchFamily="34" charset="0"/>
              </a:defRPr>
            </a:lvl4pPr>
            <a:lvl5pPr marL="2096183" indent="-232910">
              <a:defRPr>
                <a:solidFill>
                  <a:schemeClr val="tx1"/>
                </a:solidFill>
                <a:latin typeface="Arial" pitchFamily="34" charset="0"/>
              </a:defRPr>
            </a:lvl5pPr>
            <a:lvl6pPr marL="2562002" indent="-232910" eaLnBrk="0" fontAlgn="base" hangingPunct="0">
              <a:spcBef>
                <a:spcPct val="0"/>
              </a:spcBef>
              <a:spcAft>
                <a:spcPct val="0"/>
              </a:spcAft>
              <a:defRPr>
                <a:solidFill>
                  <a:schemeClr val="tx1"/>
                </a:solidFill>
                <a:latin typeface="Arial" pitchFamily="34" charset="0"/>
              </a:defRPr>
            </a:lvl6pPr>
            <a:lvl7pPr marL="3027821" indent="-232910" eaLnBrk="0" fontAlgn="base" hangingPunct="0">
              <a:spcBef>
                <a:spcPct val="0"/>
              </a:spcBef>
              <a:spcAft>
                <a:spcPct val="0"/>
              </a:spcAft>
              <a:defRPr>
                <a:solidFill>
                  <a:schemeClr val="tx1"/>
                </a:solidFill>
                <a:latin typeface="Arial" pitchFamily="34" charset="0"/>
              </a:defRPr>
            </a:lvl7pPr>
            <a:lvl8pPr marL="3493639" indent="-232910" eaLnBrk="0" fontAlgn="base" hangingPunct="0">
              <a:spcBef>
                <a:spcPct val="0"/>
              </a:spcBef>
              <a:spcAft>
                <a:spcPct val="0"/>
              </a:spcAft>
              <a:defRPr>
                <a:solidFill>
                  <a:schemeClr val="tx1"/>
                </a:solidFill>
                <a:latin typeface="Arial" pitchFamily="34" charset="0"/>
              </a:defRPr>
            </a:lvl8pPr>
            <a:lvl9pPr marL="3959457" indent="-232910" eaLnBrk="0" fontAlgn="base" hangingPunct="0">
              <a:spcBef>
                <a:spcPct val="0"/>
              </a:spcBef>
              <a:spcAft>
                <a:spcPct val="0"/>
              </a:spcAft>
              <a:defRPr>
                <a:solidFill>
                  <a:schemeClr val="tx1"/>
                </a:solidFill>
                <a:latin typeface="Arial" pitchFamily="34" charset="0"/>
              </a:defRPr>
            </a:lvl9pPr>
          </a:lstStyle>
          <a:p>
            <a:r>
              <a:rPr lang="en-US">
                <a:solidFill>
                  <a:prstClr val="black"/>
                </a:solidFill>
                <a:latin typeface="Times New Roman" pitchFamily="18" charset="0"/>
              </a:rPr>
              <a:t>Diabetes Educational Services© (530) 893 - 8635 </a:t>
            </a:r>
          </a:p>
        </p:txBody>
      </p:sp>
      <p:sp>
        <p:nvSpPr>
          <p:cNvPr id="232453" name="Slide Number Placeholder 4"/>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6955" indent="-291136">
              <a:defRPr>
                <a:solidFill>
                  <a:schemeClr val="tx1"/>
                </a:solidFill>
                <a:latin typeface="Arial" pitchFamily="34" charset="0"/>
              </a:defRPr>
            </a:lvl2pPr>
            <a:lvl3pPr marL="1164547" indent="-232910">
              <a:defRPr>
                <a:solidFill>
                  <a:schemeClr val="tx1"/>
                </a:solidFill>
                <a:latin typeface="Arial" pitchFamily="34" charset="0"/>
              </a:defRPr>
            </a:lvl3pPr>
            <a:lvl4pPr marL="1630365" indent="-232910">
              <a:defRPr>
                <a:solidFill>
                  <a:schemeClr val="tx1"/>
                </a:solidFill>
                <a:latin typeface="Arial" pitchFamily="34" charset="0"/>
              </a:defRPr>
            </a:lvl4pPr>
            <a:lvl5pPr marL="2096183" indent="-232910">
              <a:defRPr>
                <a:solidFill>
                  <a:schemeClr val="tx1"/>
                </a:solidFill>
                <a:latin typeface="Arial" pitchFamily="34" charset="0"/>
              </a:defRPr>
            </a:lvl5pPr>
            <a:lvl6pPr marL="2562002" indent="-232910" eaLnBrk="0" fontAlgn="base" hangingPunct="0">
              <a:spcBef>
                <a:spcPct val="0"/>
              </a:spcBef>
              <a:spcAft>
                <a:spcPct val="0"/>
              </a:spcAft>
              <a:defRPr>
                <a:solidFill>
                  <a:schemeClr val="tx1"/>
                </a:solidFill>
                <a:latin typeface="Arial" pitchFamily="34" charset="0"/>
              </a:defRPr>
            </a:lvl6pPr>
            <a:lvl7pPr marL="3027821" indent="-232910" eaLnBrk="0" fontAlgn="base" hangingPunct="0">
              <a:spcBef>
                <a:spcPct val="0"/>
              </a:spcBef>
              <a:spcAft>
                <a:spcPct val="0"/>
              </a:spcAft>
              <a:defRPr>
                <a:solidFill>
                  <a:schemeClr val="tx1"/>
                </a:solidFill>
                <a:latin typeface="Arial" pitchFamily="34" charset="0"/>
              </a:defRPr>
            </a:lvl7pPr>
            <a:lvl8pPr marL="3493639" indent="-232910" eaLnBrk="0" fontAlgn="base" hangingPunct="0">
              <a:spcBef>
                <a:spcPct val="0"/>
              </a:spcBef>
              <a:spcAft>
                <a:spcPct val="0"/>
              </a:spcAft>
              <a:defRPr>
                <a:solidFill>
                  <a:schemeClr val="tx1"/>
                </a:solidFill>
                <a:latin typeface="Arial" pitchFamily="34" charset="0"/>
              </a:defRPr>
            </a:lvl8pPr>
            <a:lvl9pPr marL="3959457" indent="-232910" eaLnBrk="0" fontAlgn="base" hangingPunct="0">
              <a:spcBef>
                <a:spcPct val="0"/>
              </a:spcBef>
              <a:spcAft>
                <a:spcPct val="0"/>
              </a:spcAft>
              <a:defRPr>
                <a:solidFill>
                  <a:schemeClr val="tx1"/>
                </a:solidFill>
                <a:latin typeface="Arial" pitchFamily="34" charset="0"/>
              </a:defRPr>
            </a:lvl9pPr>
          </a:lstStyle>
          <a:p>
            <a:fld id="{A43AFA9B-AD71-4F65-B73E-E975CB03EF9C}" type="slidenum">
              <a:rPr lang="en-US" smtClean="0">
                <a:solidFill>
                  <a:prstClr val="black"/>
                </a:solidFill>
                <a:latin typeface="Times New Roman" pitchFamily="18" charset="0"/>
              </a:rPr>
              <a:pPr/>
              <a:t>58</a:t>
            </a:fld>
            <a:endParaRPr lang="en-US">
              <a:solidFill>
                <a:prstClr val="black"/>
              </a:solidFill>
              <a:latin typeface="Times New Roman" pitchFamily="18" charset="0"/>
            </a:endParaRPr>
          </a:p>
        </p:txBody>
      </p:sp>
    </p:spTree>
    <p:extLst>
      <p:ext uri="{BB962C8B-B14F-4D97-AF65-F5344CB8AC3E}">
        <p14:creationId xmlns:p14="http://schemas.microsoft.com/office/powerpoint/2010/main" val="13727408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Slide Image Placeholder 1"/>
          <p:cNvSpPr>
            <a:spLocks noGrp="1" noRot="1" noChangeAspect="1" noTextEdit="1"/>
          </p:cNvSpPr>
          <p:nvPr>
            <p:ph type="sldImg"/>
          </p:nvPr>
        </p:nvSpPr>
        <p:spPr>
          <a:ln/>
        </p:spPr>
      </p:sp>
      <p:sp>
        <p:nvSpPr>
          <p:cNvPr id="23449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34500" name="Footer Placeholder 3"/>
          <p:cNvSpPr>
            <a:spLocks noGrp="1"/>
          </p:cNvSpPr>
          <p:nvPr>
            <p:ph type="ftr" sz="quarter" idx="4"/>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42842" indent="-285708">
              <a:defRPr>
                <a:solidFill>
                  <a:schemeClr val="tx1"/>
                </a:solidFill>
                <a:latin typeface="Arial" pitchFamily="34" charset="0"/>
              </a:defRPr>
            </a:lvl2pPr>
            <a:lvl3pPr marL="1142833" indent="-228567">
              <a:defRPr>
                <a:solidFill>
                  <a:schemeClr val="tx1"/>
                </a:solidFill>
                <a:latin typeface="Arial" pitchFamily="34" charset="0"/>
              </a:defRPr>
            </a:lvl3pPr>
            <a:lvl4pPr marL="1599966" indent="-228567">
              <a:defRPr>
                <a:solidFill>
                  <a:schemeClr val="tx1"/>
                </a:solidFill>
                <a:latin typeface="Arial" pitchFamily="34" charset="0"/>
              </a:defRPr>
            </a:lvl4pPr>
            <a:lvl5pPr marL="2057099" indent="-228567">
              <a:defRPr>
                <a:solidFill>
                  <a:schemeClr val="tx1"/>
                </a:solidFill>
                <a:latin typeface="Arial" pitchFamily="34" charset="0"/>
              </a:defRPr>
            </a:lvl5pPr>
            <a:lvl6pPr marL="2514232" indent="-228567" eaLnBrk="0" fontAlgn="base" hangingPunct="0">
              <a:spcBef>
                <a:spcPct val="0"/>
              </a:spcBef>
              <a:spcAft>
                <a:spcPct val="0"/>
              </a:spcAft>
              <a:defRPr>
                <a:solidFill>
                  <a:schemeClr val="tx1"/>
                </a:solidFill>
                <a:latin typeface="Arial" pitchFamily="34" charset="0"/>
              </a:defRPr>
            </a:lvl6pPr>
            <a:lvl7pPr marL="2971365" indent="-228567" eaLnBrk="0" fontAlgn="base" hangingPunct="0">
              <a:spcBef>
                <a:spcPct val="0"/>
              </a:spcBef>
              <a:spcAft>
                <a:spcPct val="0"/>
              </a:spcAft>
              <a:defRPr>
                <a:solidFill>
                  <a:schemeClr val="tx1"/>
                </a:solidFill>
                <a:latin typeface="Arial" pitchFamily="34" charset="0"/>
              </a:defRPr>
            </a:lvl7pPr>
            <a:lvl8pPr marL="3428497" indent="-228567" eaLnBrk="0" fontAlgn="base" hangingPunct="0">
              <a:spcBef>
                <a:spcPct val="0"/>
              </a:spcBef>
              <a:spcAft>
                <a:spcPct val="0"/>
              </a:spcAft>
              <a:defRPr>
                <a:solidFill>
                  <a:schemeClr val="tx1"/>
                </a:solidFill>
                <a:latin typeface="Arial" pitchFamily="34" charset="0"/>
              </a:defRPr>
            </a:lvl8pPr>
            <a:lvl9pPr marL="3885630" indent="-228567" eaLnBrk="0" fontAlgn="base" hangingPunct="0">
              <a:spcBef>
                <a:spcPct val="0"/>
              </a:spcBef>
              <a:spcAft>
                <a:spcPct val="0"/>
              </a:spcAft>
              <a:defRPr>
                <a:solidFill>
                  <a:schemeClr val="tx1"/>
                </a:solidFill>
                <a:latin typeface="Arial" pitchFamily="34" charset="0"/>
              </a:defRPr>
            </a:lvl9pPr>
          </a:lstStyle>
          <a:p>
            <a:r>
              <a:rPr lang="en-US">
                <a:latin typeface="Times New Roman" pitchFamily="18" charset="0"/>
              </a:rPr>
              <a:t>Diabetes Educational Services© (530) 893 - 8635 </a:t>
            </a:r>
          </a:p>
        </p:txBody>
      </p:sp>
      <p:sp>
        <p:nvSpPr>
          <p:cNvPr id="234501" name="Slide Number Placeholder 4"/>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42842" indent="-285708">
              <a:defRPr>
                <a:solidFill>
                  <a:schemeClr val="tx1"/>
                </a:solidFill>
                <a:latin typeface="Arial" pitchFamily="34" charset="0"/>
              </a:defRPr>
            </a:lvl2pPr>
            <a:lvl3pPr marL="1142833" indent="-228567">
              <a:defRPr>
                <a:solidFill>
                  <a:schemeClr val="tx1"/>
                </a:solidFill>
                <a:latin typeface="Arial" pitchFamily="34" charset="0"/>
              </a:defRPr>
            </a:lvl3pPr>
            <a:lvl4pPr marL="1599966" indent="-228567">
              <a:defRPr>
                <a:solidFill>
                  <a:schemeClr val="tx1"/>
                </a:solidFill>
                <a:latin typeface="Arial" pitchFamily="34" charset="0"/>
              </a:defRPr>
            </a:lvl4pPr>
            <a:lvl5pPr marL="2057099" indent="-228567">
              <a:defRPr>
                <a:solidFill>
                  <a:schemeClr val="tx1"/>
                </a:solidFill>
                <a:latin typeface="Arial" pitchFamily="34" charset="0"/>
              </a:defRPr>
            </a:lvl5pPr>
            <a:lvl6pPr marL="2514232" indent="-228567" eaLnBrk="0" fontAlgn="base" hangingPunct="0">
              <a:spcBef>
                <a:spcPct val="0"/>
              </a:spcBef>
              <a:spcAft>
                <a:spcPct val="0"/>
              </a:spcAft>
              <a:defRPr>
                <a:solidFill>
                  <a:schemeClr val="tx1"/>
                </a:solidFill>
                <a:latin typeface="Arial" pitchFamily="34" charset="0"/>
              </a:defRPr>
            </a:lvl6pPr>
            <a:lvl7pPr marL="2971365" indent="-228567" eaLnBrk="0" fontAlgn="base" hangingPunct="0">
              <a:spcBef>
                <a:spcPct val="0"/>
              </a:spcBef>
              <a:spcAft>
                <a:spcPct val="0"/>
              </a:spcAft>
              <a:defRPr>
                <a:solidFill>
                  <a:schemeClr val="tx1"/>
                </a:solidFill>
                <a:latin typeface="Arial" pitchFamily="34" charset="0"/>
              </a:defRPr>
            </a:lvl7pPr>
            <a:lvl8pPr marL="3428497" indent="-228567" eaLnBrk="0" fontAlgn="base" hangingPunct="0">
              <a:spcBef>
                <a:spcPct val="0"/>
              </a:spcBef>
              <a:spcAft>
                <a:spcPct val="0"/>
              </a:spcAft>
              <a:defRPr>
                <a:solidFill>
                  <a:schemeClr val="tx1"/>
                </a:solidFill>
                <a:latin typeface="Arial" pitchFamily="34" charset="0"/>
              </a:defRPr>
            </a:lvl8pPr>
            <a:lvl9pPr marL="3885630" indent="-228567" eaLnBrk="0" fontAlgn="base" hangingPunct="0">
              <a:spcBef>
                <a:spcPct val="0"/>
              </a:spcBef>
              <a:spcAft>
                <a:spcPct val="0"/>
              </a:spcAft>
              <a:defRPr>
                <a:solidFill>
                  <a:schemeClr val="tx1"/>
                </a:solidFill>
                <a:latin typeface="Arial" pitchFamily="34" charset="0"/>
              </a:defRPr>
            </a:lvl9pPr>
          </a:lstStyle>
          <a:p>
            <a:fld id="{FBBE7624-4C06-4191-9922-063B54836676}" type="slidenum">
              <a:rPr lang="en-US" smtClean="0">
                <a:latin typeface="Times New Roman" pitchFamily="18" charset="0"/>
              </a:rPr>
              <a:pPr/>
              <a:t>60</a:t>
            </a:fld>
            <a:endParaRPr lang="en-US">
              <a:latin typeface="Times New Roman" pitchFamily="18" charset="0"/>
            </a:endParaRPr>
          </a:p>
        </p:txBody>
      </p:sp>
    </p:spTree>
    <p:extLst>
      <p:ext uri="{BB962C8B-B14F-4D97-AF65-F5344CB8AC3E}">
        <p14:creationId xmlns:p14="http://schemas.microsoft.com/office/powerpoint/2010/main" val="40478832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Slide Image Placeholder 1"/>
          <p:cNvSpPr>
            <a:spLocks noGrp="1" noRot="1" noChangeAspect="1" noTextEdit="1"/>
          </p:cNvSpPr>
          <p:nvPr>
            <p:ph type="sldImg"/>
          </p:nvPr>
        </p:nvSpPr>
        <p:spPr>
          <a:ln/>
        </p:spPr>
      </p:sp>
      <p:sp>
        <p:nvSpPr>
          <p:cNvPr id="26829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68292" name="Footer Placeholder 3"/>
          <p:cNvSpPr>
            <a:spLocks noGrp="1"/>
          </p:cNvSpPr>
          <p:nvPr>
            <p:ph type="ftr" sz="quarter" idx="4"/>
          </p:nvPr>
        </p:nvSpPr>
        <p:spPr/>
        <p:txBody>
          <a:bodyPr/>
          <a:lstStyle/>
          <a:p>
            <a:pPr>
              <a:defRPr/>
            </a:pPr>
            <a:r>
              <a:rPr lang="en-US"/>
              <a:t>Diabetes Educational Services© (530) 893 - 8635 </a:t>
            </a:r>
          </a:p>
        </p:txBody>
      </p:sp>
      <p:sp>
        <p:nvSpPr>
          <p:cNvPr id="268293" name="Slide Number Placeholder 4"/>
          <p:cNvSpPr>
            <a:spLocks noGrp="1"/>
          </p:cNvSpPr>
          <p:nvPr>
            <p:ph type="sldNum" sz="quarter" idx="5"/>
          </p:nvPr>
        </p:nvSpPr>
        <p:spPr/>
        <p:txBody>
          <a:bodyPr/>
          <a:lstStyle/>
          <a:p>
            <a:pPr>
              <a:defRPr/>
            </a:pPr>
            <a:fld id="{ACAF5703-AA10-472C-A3FD-756054804491}" type="slidenum">
              <a:rPr lang="en-US" smtClean="0"/>
              <a:pPr>
                <a:defRPr/>
              </a:pPr>
              <a:t>61</a:t>
            </a:fld>
            <a:endParaRPr lang="en-US"/>
          </a:p>
        </p:txBody>
      </p:sp>
    </p:spTree>
    <p:extLst>
      <p:ext uri="{BB962C8B-B14F-4D97-AF65-F5344CB8AC3E}">
        <p14:creationId xmlns:p14="http://schemas.microsoft.com/office/powerpoint/2010/main" val="30949832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Slide Image Placeholder 1"/>
          <p:cNvSpPr>
            <a:spLocks noGrp="1" noRot="1" noChangeAspect="1" noTextEdit="1"/>
          </p:cNvSpPr>
          <p:nvPr>
            <p:ph type="sldImg"/>
          </p:nvPr>
        </p:nvSpPr>
        <p:spPr>
          <a:ln/>
        </p:spPr>
      </p:sp>
      <p:sp>
        <p:nvSpPr>
          <p:cNvPr id="18739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p>
        </p:txBody>
      </p:sp>
      <p:sp>
        <p:nvSpPr>
          <p:cNvPr id="4" name="Footer Placeholder 3"/>
          <p:cNvSpPr>
            <a:spLocks noGrp="1"/>
          </p:cNvSpPr>
          <p:nvPr>
            <p:ph type="ftr" sz="quarter" idx="4"/>
          </p:nvPr>
        </p:nvSpPr>
        <p:spPr/>
        <p:txBody>
          <a:bodyPr/>
          <a:lstStyle/>
          <a:p>
            <a:pPr>
              <a:defRPr/>
            </a:pPr>
            <a:r>
              <a:rPr lang="en-US" dirty="0"/>
              <a:t>Diabetes Education Services© (530) 893 - 8635 </a:t>
            </a:r>
          </a:p>
        </p:txBody>
      </p:sp>
      <p:sp>
        <p:nvSpPr>
          <p:cNvPr id="5" name="Slide Number Placeholder 4"/>
          <p:cNvSpPr>
            <a:spLocks noGrp="1"/>
          </p:cNvSpPr>
          <p:nvPr>
            <p:ph type="sldNum" sz="quarter" idx="5"/>
          </p:nvPr>
        </p:nvSpPr>
        <p:spPr/>
        <p:txBody>
          <a:bodyPr/>
          <a:lstStyle/>
          <a:p>
            <a:pPr>
              <a:defRPr/>
            </a:pPr>
            <a:fld id="{9BA84584-7584-4039-8FCC-9AA1DF10BA24}" type="slidenum">
              <a:rPr lang="en-US" smtClean="0"/>
              <a:pPr>
                <a:defRPr/>
              </a:pPr>
              <a:t>4</a:t>
            </a:fld>
            <a:endParaRPr lang="en-US"/>
          </a:p>
        </p:txBody>
      </p:sp>
    </p:spTree>
    <p:extLst>
      <p:ext uri="{BB962C8B-B14F-4D97-AF65-F5344CB8AC3E}">
        <p14:creationId xmlns:p14="http://schemas.microsoft.com/office/powerpoint/2010/main" val="31640267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Slide Image Placeholder 1"/>
          <p:cNvSpPr>
            <a:spLocks noGrp="1" noRot="1" noChangeAspect="1" noTextEdit="1"/>
          </p:cNvSpPr>
          <p:nvPr>
            <p:ph type="sldImg"/>
          </p:nvPr>
        </p:nvSpPr>
        <p:spPr>
          <a:ln/>
        </p:spPr>
        <p:txBody>
          <a:bodyPr/>
          <a:lstStyle/>
          <a:p>
            <a:endParaRPr lang="en-US"/>
          </a:p>
        </p:txBody>
      </p:sp>
      <p:sp>
        <p:nvSpPr>
          <p:cNvPr id="21811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17092" name="Footer Placeholder 3"/>
          <p:cNvSpPr>
            <a:spLocks noGrp="1"/>
          </p:cNvSpPr>
          <p:nvPr>
            <p:ph type="ftr" sz="quarter" idx="4"/>
          </p:nvPr>
        </p:nvSpPr>
        <p:spPr/>
        <p:txBody>
          <a:bodyPr/>
          <a:lstStyle/>
          <a:p>
            <a:pPr>
              <a:defRPr/>
            </a:pPr>
            <a:r>
              <a:rPr lang="en-US"/>
              <a:t>Diabetes Educational Services© (530) 893 - 8635 </a:t>
            </a:r>
          </a:p>
        </p:txBody>
      </p:sp>
      <p:sp>
        <p:nvSpPr>
          <p:cNvPr id="217093" name="Slide Number Placeholder 4"/>
          <p:cNvSpPr>
            <a:spLocks noGrp="1"/>
          </p:cNvSpPr>
          <p:nvPr>
            <p:ph type="sldNum" sz="quarter" idx="5"/>
          </p:nvPr>
        </p:nvSpPr>
        <p:spPr/>
        <p:txBody>
          <a:bodyPr/>
          <a:lstStyle/>
          <a:p>
            <a:pPr>
              <a:defRPr/>
            </a:pPr>
            <a:fld id="{5275D02A-1DFD-4E4C-B341-4AF450D9CD1D}" type="slidenum">
              <a:rPr lang="en-US" smtClean="0"/>
              <a:pPr>
                <a:defRPr/>
              </a:pPr>
              <a:t>62</a:t>
            </a:fld>
            <a:endParaRPr lang="en-US"/>
          </a:p>
        </p:txBody>
      </p:sp>
    </p:spTree>
    <p:extLst>
      <p:ext uri="{BB962C8B-B14F-4D97-AF65-F5344CB8AC3E}">
        <p14:creationId xmlns:p14="http://schemas.microsoft.com/office/powerpoint/2010/main" val="9207232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Slide Image Placeholder 1"/>
          <p:cNvSpPr>
            <a:spLocks noGrp="1" noRot="1" noChangeAspect="1" noTextEdit="1"/>
          </p:cNvSpPr>
          <p:nvPr>
            <p:ph type="sldImg"/>
          </p:nvPr>
        </p:nvSpPr>
        <p:spPr>
          <a:ln/>
        </p:spPr>
        <p:txBody>
          <a:bodyPr/>
          <a:lstStyle/>
          <a:p>
            <a:endParaRPr lang="en-US"/>
          </a:p>
        </p:txBody>
      </p:sp>
      <p:sp>
        <p:nvSpPr>
          <p:cNvPr id="24781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41668" name="Footer Placeholder 3"/>
          <p:cNvSpPr>
            <a:spLocks noGrp="1"/>
          </p:cNvSpPr>
          <p:nvPr>
            <p:ph type="ftr" sz="quarter" idx="4"/>
          </p:nvPr>
        </p:nvSpPr>
        <p:spPr/>
        <p:txBody>
          <a:bodyPr/>
          <a:lstStyle/>
          <a:p>
            <a:pPr>
              <a:defRPr/>
            </a:pPr>
            <a:r>
              <a:rPr lang="en-US"/>
              <a:t>Diabetes Educational Services© (530) 893 - 8635 </a:t>
            </a:r>
          </a:p>
        </p:txBody>
      </p:sp>
      <p:sp>
        <p:nvSpPr>
          <p:cNvPr id="241669" name="Slide Number Placeholder 4"/>
          <p:cNvSpPr>
            <a:spLocks noGrp="1"/>
          </p:cNvSpPr>
          <p:nvPr>
            <p:ph type="sldNum" sz="quarter" idx="5"/>
          </p:nvPr>
        </p:nvSpPr>
        <p:spPr/>
        <p:txBody>
          <a:bodyPr/>
          <a:lstStyle/>
          <a:p>
            <a:pPr>
              <a:defRPr/>
            </a:pPr>
            <a:fld id="{49D7A5FE-843F-4209-BD0D-5EE642DC092A}" type="slidenum">
              <a:rPr lang="en-US" smtClean="0"/>
              <a:pPr>
                <a:defRPr/>
              </a:pPr>
              <a:t>63</a:t>
            </a:fld>
            <a:endParaRPr lang="en-US"/>
          </a:p>
        </p:txBody>
      </p:sp>
    </p:spTree>
    <p:extLst>
      <p:ext uri="{BB962C8B-B14F-4D97-AF65-F5344CB8AC3E}">
        <p14:creationId xmlns:p14="http://schemas.microsoft.com/office/powerpoint/2010/main" val="4711815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Slide Image Placeholder 1"/>
          <p:cNvSpPr>
            <a:spLocks noGrp="1" noRot="1" noChangeAspect="1" noTextEdit="1"/>
          </p:cNvSpPr>
          <p:nvPr>
            <p:ph type="sldImg"/>
          </p:nvPr>
        </p:nvSpPr>
        <p:spPr>
          <a:ln/>
        </p:spPr>
        <p:txBody>
          <a:bodyPr/>
          <a:lstStyle/>
          <a:p>
            <a:endParaRPr lang="en-US"/>
          </a:p>
        </p:txBody>
      </p:sp>
      <p:sp>
        <p:nvSpPr>
          <p:cNvPr id="29389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234500" name="Slide Number Placeholder 3"/>
          <p:cNvSpPr>
            <a:spLocks noGrp="1"/>
          </p:cNvSpPr>
          <p:nvPr>
            <p:ph type="sldNum" sz="quarter" idx="5"/>
          </p:nvPr>
        </p:nvSpPr>
        <p:spPr/>
        <p:txBody>
          <a:bodyPr/>
          <a:lstStyle/>
          <a:p>
            <a:pPr>
              <a:defRPr/>
            </a:pPr>
            <a:fld id="{77222AC3-FCD4-4093-95B6-330AD6AAABE7}" type="slidenum">
              <a:rPr lang="en-US" smtClean="0"/>
              <a:pPr>
                <a:defRPr/>
              </a:pPr>
              <a:t>64</a:t>
            </a:fld>
            <a:endParaRPr lang="en-US"/>
          </a:p>
        </p:txBody>
      </p:sp>
    </p:spTree>
    <p:extLst>
      <p:ext uri="{BB962C8B-B14F-4D97-AF65-F5344CB8AC3E}">
        <p14:creationId xmlns:p14="http://schemas.microsoft.com/office/powerpoint/2010/main" val="41016764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800129" indent="-307741" eaLnBrk="0" hangingPunct="0">
              <a:defRPr sz="2500">
                <a:solidFill>
                  <a:schemeClr val="tx1"/>
                </a:solidFill>
                <a:latin typeface="Times New Roman" pitchFamily="18" charset="0"/>
              </a:defRPr>
            </a:lvl2pPr>
            <a:lvl3pPr marL="1230968" indent="-246193" eaLnBrk="0" hangingPunct="0">
              <a:defRPr sz="2500">
                <a:solidFill>
                  <a:schemeClr val="tx1"/>
                </a:solidFill>
                <a:latin typeface="Times New Roman" pitchFamily="18" charset="0"/>
              </a:defRPr>
            </a:lvl3pPr>
            <a:lvl4pPr marL="1723355" indent="-246193" eaLnBrk="0" hangingPunct="0">
              <a:defRPr sz="2500">
                <a:solidFill>
                  <a:schemeClr val="tx1"/>
                </a:solidFill>
                <a:latin typeface="Times New Roman" pitchFamily="18" charset="0"/>
              </a:defRPr>
            </a:lvl4pPr>
            <a:lvl5pPr marL="2215742" indent="-246193" eaLnBrk="0" hangingPunct="0">
              <a:defRPr sz="2500">
                <a:solidFill>
                  <a:schemeClr val="tx1"/>
                </a:solidFill>
                <a:latin typeface="Times New Roman" pitchFamily="18" charset="0"/>
              </a:defRPr>
            </a:lvl5pPr>
            <a:lvl6pPr marL="2708130" indent="-246193" eaLnBrk="0" fontAlgn="base" hangingPunct="0">
              <a:spcBef>
                <a:spcPct val="0"/>
              </a:spcBef>
              <a:spcAft>
                <a:spcPct val="0"/>
              </a:spcAft>
              <a:defRPr sz="2500">
                <a:solidFill>
                  <a:schemeClr val="tx1"/>
                </a:solidFill>
                <a:latin typeface="Times New Roman" pitchFamily="18" charset="0"/>
              </a:defRPr>
            </a:lvl6pPr>
            <a:lvl7pPr marL="3200516" indent="-246193" eaLnBrk="0" fontAlgn="base" hangingPunct="0">
              <a:spcBef>
                <a:spcPct val="0"/>
              </a:spcBef>
              <a:spcAft>
                <a:spcPct val="0"/>
              </a:spcAft>
              <a:defRPr sz="2500">
                <a:solidFill>
                  <a:schemeClr val="tx1"/>
                </a:solidFill>
                <a:latin typeface="Times New Roman" pitchFamily="18" charset="0"/>
              </a:defRPr>
            </a:lvl7pPr>
            <a:lvl8pPr marL="3692904" indent="-246193" eaLnBrk="0" fontAlgn="base" hangingPunct="0">
              <a:spcBef>
                <a:spcPct val="0"/>
              </a:spcBef>
              <a:spcAft>
                <a:spcPct val="0"/>
              </a:spcAft>
              <a:defRPr sz="2500">
                <a:solidFill>
                  <a:schemeClr val="tx1"/>
                </a:solidFill>
                <a:latin typeface="Times New Roman" pitchFamily="18" charset="0"/>
              </a:defRPr>
            </a:lvl8pPr>
            <a:lvl9pPr marL="4185292" indent="-246193" eaLnBrk="0" fontAlgn="base" hangingPunct="0">
              <a:spcBef>
                <a:spcPct val="0"/>
              </a:spcBef>
              <a:spcAft>
                <a:spcPct val="0"/>
              </a:spcAft>
              <a:defRPr sz="2500">
                <a:solidFill>
                  <a:schemeClr val="tx1"/>
                </a:solidFill>
                <a:latin typeface="Times New Roman" pitchFamily="18" charset="0"/>
              </a:defRPr>
            </a:lvl9pPr>
          </a:lstStyle>
          <a:p>
            <a:pPr eaLnBrk="1" hangingPunct="1"/>
            <a:fld id="{CEB75143-B810-4467-B3F7-B829CB5BE84A}" type="slidenum">
              <a:rPr lang="en-US" sz="1300"/>
              <a:pPr eaLnBrk="1" hangingPunct="1"/>
              <a:t>66</a:t>
            </a:fld>
            <a:endParaRPr lang="en-US" sz="1300"/>
          </a:p>
        </p:txBody>
      </p:sp>
      <p:sp>
        <p:nvSpPr>
          <p:cNvPr id="290819" name="Rectangle 7"/>
          <p:cNvSpPr txBox="1">
            <a:spLocks noGrp="1" noChangeArrowheads="1"/>
          </p:cNvSpPr>
          <p:nvPr/>
        </p:nvSpPr>
        <p:spPr bwMode="auto">
          <a:xfrm>
            <a:off x="4237397" y="9298579"/>
            <a:ext cx="3240363" cy="484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8123" tIns="49061" rIns="98123" bIns="49061"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BAC57BA4-783E-46DC-9EE6-D0C57C3B05DB}" type="slidenum">
              <a:rPr lang="en-US" sz="1300"/>
              <a:pPr algn="r" eaLnBrk="1" hangingPunct="1"/>
              <a:t>66</a:t>
            </a:fld>
            <a:endParaRPr lang="en-US" sz="1300"/>
          </a:p>
        </p:txBody>
      </p:sp>
      <p:sp>
        <p:nvSpPr>
          <p:cNvPr id="290820" name="Slide Image Placeholder 1"/>
          <p:cNvSpPr>
            <a:spLocks noGrp="1" noRot="1" noChangeAspect="1" noTextEdit="1"/>
          </p:cNvSpPr>
          <p:nvPr>
            <p:ph type="sldImg"/>
          </p:nvPr>
        </p:nvSpPr>
        <p:spPr>
          <a:xfrm>
            <a:off x="1257300" y="720725"/>
            <a:ext cx="4800600" cy="3600450"/>
          </a:xfrm>
          <a:ln/>
        </p:spPr>
        <p:txBody>
          <a:bodyPr/>
          <a:lstStyle/>
          <a:p>
            <a:endParaRPr lang="en-US"/>
          </a:p>
        </p:txBody>
      </p:sp>
      <p:sp>
        <p:nvSpPr>
          <p:cNvPr id="29082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dirty="0" err="1"/>
              <a:t>ummary</a:t>
            </a:r>
            <a:r>
              <a:rPr lang="en-US" b="1" dirty="0"/>
              <a:t>: The Noxious Nine in Diabetes Pathophysiology</a:t>
            </a:r>
          </a:p>
          <a:p>
            <a:r>
              <a:rPr lang="en-US" dirty="0"/>
              <a:t>Ralph A. DeFronzo expanded his earlier conceptual model of diabetes—known as the </a:t>
            </a:r>
            <a:r>
              <a:rPr lang="en-US" i="1" dirty="0"/>
              <a:t>Ominous Octet</a:t>
            </a:r>
            <a:r>
              <a:rPr lang="en-US" dirty="0"/>
              <a:t>—to include a ninth element: </a:t>
            </a:r>
            <a:r>
              <a:rPr lang="en-US" b="1" dirty="0"/>
              <a:t>hypercortisolism</a:t>
            </a:r>
            <a:r>
              <a:rPr lang="en-US" dirty="0"/>
              <a:t>. This updated framework is referred to as the </a:t>
            </a:r>
            <a:r>
              <a:rPr lang="en-US" b="1" dirty="0"/>
              <a:t>Noxious Nine</a:t>
            </a:r>
            <a:r>
              <a:rPr lang="en-US" dirty="0"/>
              <a:t>, highlighting the important role of cortisol dysregulation in difficult-to-control type 2 diabetes </a:t>
            </a:r>
            <a:r>
              <a:rPr lang="en-US" dirty="0">
                <a:hlinkClick r:id="rId3"/>
              </a:rPr>
              <a:t>currentsciencedaily.com+8HCP Live+8HCP Live+8</a:t>
            </a:r>
            <a:r>
              <a:rPr lang="en-US" dirty="0"/>
              <a:t>.</a:t>
            </a:r>
          </a:p>
          <a:p>
            <a:r>
              <a:rPr lang="en-US" dirty="0"/>
              <a:t>Recent research, including the CATALYST trial, shows that </a:t>
            </a:r>
            <a:r>
              <a:rPr lang="en-US" b="1" dirty="0"/>
              <a:t>about 24% of patients with difficult-to-control T2D</a:t>
            </a:r>
            <a:r>
              <a:rPr lang="en-US" dirty="0"/>
              <a:t> have underlying hypercortisolism. Treating this condition with </a:t>
            </a:r>
            <a:r>
              <a:rPr lang="en-US" b="1" dirty="0"/>
              <a:t>mifepristone</a:t>
            </a:r>
            <a:r>
              <a:rPr lang="en-US" dirty="0"/>
              <a:t>, a glucocorticoid receptor antagonist, led to significant improvements in HbA1c—averaging around a </a:t>
            </a:r>
            <a:r>
              <a:rPr lang="en-US" b="1" dirty="0"/>
              <a:t>1.5% reduction</a:t>
            </a:r>
            <a:r>
              <a:rPr lang="en-US" dirty="0"/>
              <a:t> </a:t>
            </a:r>
            <a:r>
              <a:rPr lang="en-US" dirty="0">
                <a:hlinkClick r:id="rId3"/>
              </a:rPr>
              <a:t>pmc.ncbi.nlm.nih.gov+3HCP Live+3medscape.com+3</a:t>
            </a:r>
            <a:r>
              <a:rPr lang="en-US" dirty="0"/>
              <a:t>.</a:t>
            </a:r>
          </a:p>
          <a:p>
            <a:r>
              <a:rPr lang="en-US" dirty="0"/>
              <a:t>These findings emphasize the importance of recognizing hypercortisolism in T2D care and suggest that addressing it may help improve glycemic and metabolic control in a subset of patients.</a:t>
            </a:r>
          </a:p>
          <a:p>
            <a:endParaRPr lang="en-US" dirty="0"/>
          </a:p>
        </p:txBody>
      </p:sp>
      <p:sp>
        <p:nvSpPr>
          <p:cNvPr id="290822" name="Footer Placeholder 3"/>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800129" indent="-307741" eaLnBrk="0" hangingPunct="0">
              <a:defRPr sz="2500">
                <a:solidFill>
                  <a:schemeClr val="tx1"/>
                </a:solidFill>
                <a:latin typeface="Times New Roman" pitchFamily="18" charset="0"/>
              </a:defRPr>
            </a:lvl2pPr>
            <a:lvl3pPr marL="1230968" indent="-246193" eaLnBrk="0" hangingPunct="0">
              <a:defRPr sz="2500">
                <a:solidFill>
                  <a:schemeClr val="tx1"/>
                </a:solidFill>
                <a:latin typeface="Times New Roman" pitchFamily="18" charset="0"/>
              </a:defRPr>
            </a:lvl3pPr>
            <a:lvl4pPr marL="1723355" indent="-246193" eaLnBrk="0" hangingPunct="0">
              <a:defRPr sz="2500">
                <a:solidFill>
                  <a:schemeClr val="tx1"/>
                </a:solidFill>
                <a:latin typeface="Times New Roman" pitchFamily="18" charset="0"/>
              </a:defRPr>
            </a:lvl4pPr>
            <a:lvl5pPr marL="2215742" indent="-246193" eaLnBrk="0" hangingPunct="0">
              <a:defRPr sz="2500">
                <a:solidFill>
                  <a:schemeClr val="tx1"/>
                </a:solidFill>
                <a:latin typeface="Times New Roman" pitchFamily="18" charset="0"/>
              </a:defRPr>
            </a:lvl5pPr>
            <a:lvl6pPr marL="2708130" indent="-246193" eaLnBrk="0" fontAlgn="base" hangingPunct="0">
              <a:spcBef>
                <a:spcPct val="0"/>
              </a:spcBef>
              <a:spcAft>
                <a:spcPct val="0"/>
              </a:spcAft>
              <a:defRPr sz="2500">
                <a:solidFill>
                  <a:schemeClr val="tx1"/>
                </a:solidFill>
                <a:latin typeface="Times New Roman" pitchFamily="18" charset="0"/>
              </a:defRPr>
            </a:lvl6pPr>
            <a:lvl7pPr marL="3200516" indent="-246193" eaLnBrk="0" fontAlgn="base" hangingPunct="0">
              <a:spcBef>
                <a:spcPct val="0"/>
              </a:spcBef>
              <a:spcAft>
                <a:spcPct val="0"/>
              </a:spcAft>
              <a:defRPr sz="2500">
                <a:solidFill>
                  <a:schemeClr val="tx1"/>
                </a:solidFill>
                <a:latin typeface="Times New Roman" pitchFamily="18" charset="0"/>
              </a:defRPr>
            </a:lvl7pPr>
            <a:lvl8pPr marL="3692904" indent="-246193" eaLnBrk="0" fontAlgn="base" hangingPunct="0">
              <a:spcBef>
                <a:spcPct val="0"/>
              </a:spcBef>
              <a:spcAft>
                <a:spcPct val="0"/>
              </a:spcAft>
              <a:defRPr sz="2500">
                <a:solidFill>
                  <a:schemeClr val="tx1"/>
                </a:solidFill>
                <a:latin typeface="Times New Roman" pitchFamily="18" charset="0"/>
              </a:defRPr>
            </a:lvl8pPr>
            <a:lvl9pPr marL="4185292" indent="-246193" eaLnBrk="0" fontAlgn="base" hangingPunct="0">
              <a:spcBef>
                <a:spcPct val="0"/>
              </a:spcBef>
              <a:spcAft>
                <a:spcPct val="0"/>
              </a:spcAft>
              <a:defRPr sz="2500">
                <a:solidFill>
                  <a:schemeClr val="tx1"/>
                </a:solidFill>
                <a:latin typeface="Times New Roman" pitchFamily="18" charset="0"/>
              </a:defRPr>
            </a:lvl9pPr>
          </a:lstStyle>
          <a:p>
            <a:pPr eaLnBrk="1" hangingPunct="1"/>
            <a:r>
              <a:rPr lang="en-US" sz="1300"/>
              <a:t>Diabetes Educational Services© (530) 893 - 8635 </a:t>
            </a:r>
          </a:p>
        </p:txBody>
      </p:sp>
      <p:sp>
        <p:nvSpPr>
          <p:cNvPr id="290823" name="Slide Number Placeholder 4"/>
          <p:cNvSpPr txBox="1">
            <a:spLocks noGrp="1"/>
          </p:cNvSpPr>
          <p:nvPr/>
        </p:nvSpPr>
        <p:spPr bwMode="auto">
          <a:xfrm>
            <a:off x="4237397" y="9298579"/>
            <a:ext cx="3240363" cy="484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8123" tIns="49061" rIns="98123" bIns="49061"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C388D57E-B763-4DF5-8799-4B6B40A9E5A7}" type="slidenum">
              <a:rPr lang="en-US" sz="1300"/>
              <a:pPr algn="r" eaLnBrk="1" hangingPunct="1"/>
              <a:t>66</a:t>
            </a:fld>
            <a:endParaRPr lang="en-US" sz="1300"/>
          </a:p>
        </p:txBody>
      </p:sp>
    </p:spTree>
    <p:extLst>
      <p:ext uri="{BB962C8B-B14F-4D97-AF65-F5344CB8AC3E}">
        <p14:creationId xmlns:p14="http://schemas.microsoft.com/office/powerpoint/2010/main" val="9596035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a:ln/>
        </p:spPr>
        <p:txBody>
          <a:bodyPr/>
          <a:lstStyle/>
          <a:p>
            <a:endParaRPr lang="en-US"/>
          </a:p>
        </p:txBody>
      </p:sp>
      <p:sp>
        <p:nvSpPr>
          <p:cNvPr id="870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
        <p:nvSpPr>
          <p:cNvPr id="87044" name="Footer Placeholder 3"/>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Times New Roman" panose="02020603050405020304" pitchFamily="18" charset="0"/>
              </a:defRPr>
            </a:lvl1pPr>
            <a:lvl2pPr marL="887376" indent="-340247">
              <a:spcBef>
                <a:spcPct val="30000"/>
              </a:spcBef>
              <a:defRPr sz="1300">
                <a:solidFill>
                  <a:schemeClr val="tx1"/>
                </a:solidFill>
                <a:latin typeface="Times New Roman" panose="02020603050405020304" pitchFamily="18" charset="0"/>
              </a:defRPr>
            </a:lvl2pPr>
            <a:lvl3pPr marL="1366115" indent="-271857">
              <a:spcBef>
                <a:spcPct val="30000"/>
              </a:spcBef>
              <a:defRPr sz="1300">
                <a:solidFill>
                  <a:schemeClr val="tx1"/>
                </a:solidFill>
                <a:latin typeface="Times New Roman" panose="02020603050405020304" pitchFamily="18" charset="0"/>
              </a:defRPr>
            </a:lvl3pPr>
            <a:lvl4pPr marL="1913245" indent="-271857">
              <a:spcBef>
                <a:spcPct val="30000"/>
              </a:spcBef>
              <a:defRPr sz="1300">
                <a:solidFill>
                  <a:schemeClr val="tx1"/>
                </a:solidFill>
                <a:latin typeface="Times New Roman" panose="02020603050405020304" pitchFamily="18" charset="0"/>
              </a:defRPr>
            </a:lvl4pPr>
            <a:lvl5pPr marL="2458663" indent="-271857">
              <a:spcBef>
                <a:spcPct val="30000"/>
              </a:spcBef>
              <a:defRPr sz="1300">
                <a:solidFill>
                  <a:schemeClr val="tx1"/>
                </a:solidFill>
                <a:latin typeface="Times New Roman" panose="02020603050405020304" pitchFamily="18" charset="0"/>
              </a:defRPr>
            </a:lvl5pPr>
            <a:lvl6pPr marL="2951080" indent="-271857" eaLnBrk="0" fontAlgn="base" hangingPunct="0">
              <a:spcBef>
                <a:spcPct val="30000"/>
              </a:spcBef>
              <a:spcAft>
                <a:spcPct val="0"/>
              </a:spcAft>
              <a:defRPr sz="1300">
                <a:solidFill>
                  <a:schemeClr val="tx1"/>
                </a:solidFill>
                <a:latin typeface="Times New Roman" panose="02020603050405020304" pitchFamily="18" charset="0"/>
              </a:defRPr>
            </a:lvl6pPr>
            <a:lvl7pPr marL="3443499" indent="-271857" eaLnBrk="0" fontAlgn="base" hangingPunct="0">
              <a:spcBef>
                <a:spcPct val="30000"/>
              </a:spcBef>
              <a:spcAft>
                <a:spcPct val="0"/>
              </a:spcAft>
              <a:defRPr sz="1300">
                <a:solidFill>
                  <a:schemeClr val="tx1"/>
                </a:solidFill>
                <a:latin typeface="Times New Roman" panose="02020603050405020304" pitchFamily="18" charset="0"/>
              </a:defRPr>
            </a:lvl7pPr>
            <a:lvl8pPr marL="3935915" indent="-271857" eaLnBrk="0" fontAlgn="base" hangingPunct="0">
              <a:spcBef>
                <a:spcPct val="30000"/>
              </a:spcBef>
              <a:spcAft>
                <a:spcPct val="0"/>
              </a:spcAft>
              <a:defRPr sz="1300">
                <a:solidFill>
                  <a:schemeClr val="tx1"/>
                </a:solidFill>
                <a:latin typeface="Times New Roman" panose="02020603050405020304" pitchFamily="18" charset="0"/>
              </a:defRPr>
            </a:lvl8pPr>
            <a:lvl9pPr marL="4428331" indent="-271857" eaLnBrk="0" fontAlgn="base" hangingPunct="0">
              <a:spcBef>
                <a:spcPct val="30000"/>
              </a:spcBef>
              <a:spcAft>
                <a:spcPct val="0"/>
              </a:spcAft>
              <a:defRPr sz="1300">
                <a:solidFill>
                  <a:schemeClr val="tx1"/>
                </a:solidFill>
                <a:latin typeface="Times New Roman" panose="02020603050405020304" pitchFamily="18" charset="0"/>
              </a:defRPr>
            </a:lvl9pPr>
          </a:lstStyle>
          <a:p>
            <a:pPr>
              <a:spcBef>
                <a:spcPct val="0"/>
              </a:spcBef>
            </a:pPr>
            <a:r>
              <a:rPr lang="en-US" sz="1500"/>
              <a:t>Diabetes Educational Services© (530) 893 - 8635 </a:t>
            </a:r>
          </a:p>
        </p:txBody>
      </p:sp>
      <p:sp>
        <p:nvSpPr>
          <p:cNvPr id="87045"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Times New Roman" panose="02020603050405020304" pitchFamily="18" charset="0"/>
              </a:defRPr>
            </a:lvl1pPr>
            <a:lvl2pPr marL="887376" indent="-340247">
              <a:spcBef>
                <a:spcPct val="30000"/>
              </a:spcBef>
              <a:defRPr sz="1300">
                <a:solidFill>
                  <a:schemeClr val="tx1"/>
                </a:solidFill>
                <a:latin typeface="Times New Roman" panose="02020603050405020304" pitchFamily="18" charset="0"/>
              </a:defRPr>
            </a:lvl2pPr>
            <a:lvl3pPr marL="1366115" indent="-271857">
              <a:spcBef>
                <a:spcPct val="30000"/>
              </a:spcBef>
              <a:defRPr sz="1300">
                <a:solidFill>
                  <a:schemeClr val="tx1"/>
                </a:solidFill>
                <a:latin typeface="Times New Roman" panose="02020603050405020304" pitchFamily="18" charset="0"/>
              </a:defRPr>
            </a:lvl3pPr>
            <a:lvl4pPr marL="1913245" indent="-271857">
              <a:spcBef>
                <a:spcPct val="30000"/>
              </a:spcBef>
              <a:defRPr sz="1300">
                <a:solidFill>
                  <a:schemeClr val="tx1"/>
                </a:solidFill>
                <a:latin typeface="Times New Roman" panose="02020603050405020304" pitchFamily="18" charset="0"/>
              </a:defRPr>
            </a:lvl4pPr>
            <a:lvl5pPr marL="2458663" indent="-271857">
              <a:spcBef>
                <a:spcPct val="30000"/>
              </a:spcBef>
              <a:defRPr sz="1300">
                <a:solidFill>
                  <a:schemeClr val="tx1"/>
                </a:solidFill>
                <a:latin typeface="Times New Roman" panose="02020603050405020304" pitchFamily="18" charset="0"/>
              </a:defRPr>
            </a:lvl5pPr>
            <a:lvl6pPr marL="2951080" indent="-271857" eaLnBrk="0" fontAlgn="base" hangingPunct="0">
              <a:spcBef>
                <a:spcPct val="30000"/>
              </a:spcBef>
              <a:spcAft>
                <a:spcPct val="0"/>
              </a:spcAft>
              <a:defRPr sz="1300">
                <a:solidFill>
                  <a:schemeClr val="tx1"/>
                </a:solidFill>
                <a:latin typeface="Times New Roman" panose="02020603050405020304" pitchFamily="18" charset="0"/>
              </a:defRPr>
            </a:lvl6pPr>
            <a:lvl7pPr marL="3443499" indent="-271857" eaLnBrk="0" fontAlgn="base" hangingPunct="0">
              <a:spcBef>
                <a:spcPct val="30000"/>
              </a:spcBef>
              <a:spcAft>
                <a:spcPct val="0"/>
              </a:spcAft>
              <a:defRPr sz="1300">
                <a:solidFill>
                  <a:schemeClr val="tx1"/>
                </a:solidFill>
                <a:latin typeface="Times New Roman" panose="02020603050405020304" pitchFamily="18" charset="0"/>
              </a:defRPr>
            </a:lvl7pPr>
            <a:lvl8pPr marL="3935915" indent="-271857" eaLnBrk="0" fontAlgn="base" hangingPunct="0">
              <a:spcBef>
                <a:spcPct val="30000"/>
              </a:spcBef>
              <a:spcAft>
                <a:spcPct val="0"/>
              </a:spcAft>
              <a:defRPr sz="1300">
                <a:solidFill>
                  <a:schemeClr val="tx1"/>
                </a:solidFill>
                <a:latin typeface="Times New Roman" panose="02020603050405020304" pitchFamily="18" charset="0"/>
              </a:defRPr>
            </a:lvl8pPr>
            <a:lvl9pPr marL="4428331" indent="-271857" eaLnBrk="0" fontAlgn="base" hangingPunct="0">
              <a:spcBef>
                <a:spcPct val="30000"/>
              </a:spcBef>
              <a:spcAft>
                <a:spcPct val="0"/>
              </a:spcAft>
              <a:defRPr sz="1300">
                <a:solidFill>
                  <a:schemeClr val="tx1"/>
                </a:solidFill>
                <a:latin typeface="Times New Roman" panose="02020603050405020304" pitchFamily="18" charset="0"/>
              </a:defRPr>
            </a:lvl9pPr>
          </a:lstStyle>
          <a:p>
            <a:pPr>
              <a:spcBef>
                <a:spcPct val="0"/>
              </a:spcBef>
            </a:pPr>
            <a:fld id="{9F07132B-66B3-4650-9F99-D0027139A699}" type="slidenum">
              <a:rPr lang="en-US" sz="1500"/>
              <a:pPr>
                <a:spcBef>
                  <a:spcPct val="0"/>
                </a:spcBef>
              </a:pPr>
              <a:t>68</a:t>
            </a:fld>
            <a:endParaRPr lang="en-US" sz="1500"/>
          </a:p>
        </p:txBody>
      </p:sp>
    </p:spTree>
    <p:extLst>
      <p:ext uri="{BB962C8B-B14F-4D97-AF65-F5344CB8AC3E}">
        <p14:creationId xmlns:p14="http://schemas.microsoft.com/office/powerpoint/2010/main" val="38033840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a:ln/>
        </p:spPr>
      </p:sp>
      <p:sp>
        <p:nvSpPr>
          <p:cNvPr id="972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972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94273" indent="-305739">
              <a:spcBef>
                <a:spcPct val="30000"/>
              </a:spcBef>
              <a:defRPr sz="1200">
                <a:solidFill>
                  <a:schemeClr val="tx1"/>
                </a:solidFill>
                <a:latin typeface="Times New Roman" panose="02020603050405020304" pitchFamily="18" charset="0"/>
              </a:defRPr>
            </a:lvl2pPr>
            <a:lvl3pPr marL="1222953" indent="-244268">
              <a:spcBef>
                <a:spcPct val="30000"/>
              </a:spcBef>
              <a:defRPr sz="1200">
                <a:solidFill>
                  <a:schemeClr val="tx1"/>
                </a:solidFill>
                <a:latin typeface="Times New Roman" panose="02020603050405020304" pitchFamily="18" charset="0"/>
              </a:defRPr>
            </a:lvl3pPr>
            <a:lvl4pPr marL="1713105" indent="-244268">
              <a:spcBef>
                <a:spcPct val="30000"/>
              </a:spcBef>
              <a:defRPr sz="1200">
                <a:solidFill>
                  <a:schemeClr val="tx1"/>
                </a:solidFill>
                <a:latin typeface="Times New Roman" panose="02020603050405020304" pitchFamily="18" charset="0"/>
              </a:defRPr>
            </a:lvl4pPr>
            <a:lvl5pPr marL="2203256" indent="-244268">
              <a:spcBef>
                <a:spcPct val="30000"/>
              </a:spcBef>
              <a:defRPr sz="1200">
                <a:solidFill>
                  <a:schemeClr val="tx1"/>
                </a:solidFill>
                <a:latin typeface="Times New Roman" panose="02020603050405020304" pitchFamily="18" charset="0"/>
              </a:defRPr>
            </a:lvl5pPr>
            <a:lvl6pPr marL="2669143" indent="-244268" eaLnBrk="0" fontAlgn="base" hangingPunct="0">
              <a:spcBef>
                <a:spcPct val="30000"/>
              </a:spcBef>
              <a:spcAft>
                <a:spcPct val="0"/>
              </a:spcAft>
              <a:defRPr sz="1200">
                <a:solidFill>
                  <a:schemeClr val="tx1"/>
                </a:solidFill>
                <a:latin typeface="Times New Roman" panose="02020603050405020304" pitchFamily="18" charset="0"/>
              </a:defRPr>
            </a:lvl6pPr>
            <a:lvl7pPr marL="3135030" indent="-244268" eaLnBrk="0" fontAlgn="base" hangingPunct="0">
              <a:spcBef>
                <a:spcPct val="30000"/>
              </a:spcBef>
              <a:spcAft>
                <a:spcPct val="0"/>
              </a:spcAft>
              <a:defRPr sz="1200">
                <a:solidFill>
                  <a:schemeClr val="tx1"/>
                </a:solidFill>
                <a:latin typeface="Times New Roman" panose="02020603050405020304" pitchFamily="18" charset="0"/>
              </a:defRPr>
            </a:lvl7pPr>
            <a:lvl8pPr marL="3600917" indent="-244268" eaLnBrk="0" fontAlgn="base" hangingPunct="0">
              <a:spcBef>
                <a:spcPct val="30000"/>
              </a:spcBef>
              <a:spcAft>
                <a:spcPct val="0"/>
              </a:spcAft>
              <a:defRPr sz="1200">
                <a:solidFill>
                  <a:schemeClr val="tx1"/>
                </a:solidFill>
                <a:latin typeface="Times New Roman" panose="02020603050405020304" pitchFamily="18" charset="0"/>
              </a:defRPr>
            </a:lvl8pPr>
            <a:lvl9pPr marL="4066804" indent="-2442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2BD87E2-4477-4066-8D06-C6836C34A9DB}" type="slidenum">
              <a:rPr lang="en-US" sz="1300"/>
              <a:pPr>
                <a:spcBef>
                  <a:spcPct val="0"/>
                </a:spcBef>
              </a:pPr>
              <a:t>70</a:t>
            </a:fld>
            <a:endParaRPr lang="en-US" sz="1300"/>
          </a:p>
        </p:txBody>
      </p:sp>
    </p:spTree>
    <p:extLst>
      <p:ext uri="{BB962C8B-B14F-4D97-AF65-F5344CB8AC3E}">
        <p14:creationId xmlns:p14="http://schemas.microsoft.com/office/powerpoint/2010/main" val="18945492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Slide Image Placeholder 1"/>
          <p:cNvSpPr>
            <a:spLocks noGrp="1" noRot="1" noChangeAspect="1" noTextEdit="1"/>
          </p:cNvSpPr>
          <p:nvPr>
            <p:ph type="sldImg"/>
          </p:nvPr>
        </p:nvSpPr>
        <p:spPr>
          <a:ln/>
        </p:spPr>
      </p:sp>
      <p:sp>
        <p:nvSpPr>
          <p:cNvPr id="2539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2539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5305" indent="-302040" eaLnBrk="0" hangingPunct="0">
              <a:defRPr sz="2500">
                <a:solidFill>
                  <a:schemeClr val="tx1"/>
                </a:solidFill>
                <a:latin typeface="Times New Roman" pitchFamily="18" charset="0"/>
              </a:defRPr>
            </a:lvl2pPr>
            <a:lvl3pPr marL="1208161" indent="-241632" eaLnBrk="0" hangingPunct="0">
              <a:defRPr sz="2500">
                <a:solidFill>
                  <a:schemeClr val="tx1"/>
                </a:solidFill>
                <a:latin typeface="Times New Roman" pitchFamily="18" charset="0"/>
              </a:defRPr>
            </a:lvl3pPr>
            <a:lvl4pPr marL="1691426" indent="-241632" eaLnBrk="0" hangingPunct="0">
              <a:defRPr sz="2500">
                <a:solidFill>
                  <a:schemeClr val="tx1"/>
                </a:solidFill>
                <a:latin typeface="Times New Roman" pitchFamily="18" charset="0"/>
              </a:defRPr>
            </a:lvl4pPr>
            <a:lvl5pPr marL="2174690" indent="-241632" eaLnBrk="0" hangingPunct="0">
              <a:defRPr sz="2500">
                <a:solidFill>
                  <a:schemeClr val="tx1"/>
                </a:solidFill>
                <a:latin typeface="Times New Roman" pitchFamily="18" charset="0"/>
              </a:defRPr>
            </a:lvl5pPr>
            <a:lvl6pPr marL="2657954" indent="-241632" eaLnBrk="0" fontAlgn="base" hangingPunct="0">
              <a:spcBef>
                <a:spcPct val="0"/>
              </a:spcBef>
              <a:spcAft>
                <a:spcPct val="0"/>
              </a:spcAft>
              <a:defRPr sz="2500">
                <a:solidFill>
                  <a:schemeClr val="tx1"/>
                </a:solidFill>
                <a:latin typeface="Times New Roman" pitchFamily="18" charset="0"/>
              </a:defRPr>
            </a:lvl6pPr>
            <a:lvl7pPr marL="3141218" indent="-241632" eaLnBrk="0" fontAlgn="base" hangingPunct="0">
              <a:spcBef>
                <a:spcPct val="0"/>
              </a:spcBef>
              <a:spcAft>
                <a:spcPct val="0"/>
              </a:spcAft>
              <a:defRPr sz="2500">
                <a:solidFill>
                  <a:schemeClr val="tx1"/>
                </a:solidFill>
                <a:latin typeface="Times New Roman" pitchFamily="18" charset="0"/>
              </a:defRPr>
            </a:lvl7pPr>
            <a:lvl8pPr marL="3624483" indent="-241632" eaLnBrk="0" fontAlgn="base" hangingPunct="0">
              <a:spcBef>
                <a:spcPct val="0"/>
              </a:spcBef>
              <a:spcAft>
                <a:spcPct val="0"/>
              </a:spcAft>
              <a:defRPr sz="2500">
                <a:solidFill>
                  <a:schemeClr val="tx1"/>
                </a:solidFill>
                <a:latin typeface="Times New Roman" pitchFamily="18" charset="0"/>
              </a:defRPr>
            </a:lvl8pPr>
            <a:lvl9pPr marL="4107747" indent="-241632" eaLnBrk="0" fontAlgn="base" hangingPunct="0">
              <a:spcBef>
                <a:spcPct val="0"/>
              </a:spcBef>
              <a:spcAft>
                <a:spcPct val="0"/>
              </a:spcAft>
              <a:defRPr sz="2500">
                <a:solidFill>
                  <a:schemeClr val="tx1"/>
                </a:solidFill>
                <a:latin typeface="Times New Roman" pitchFamily="18" charset="0"/>
              </a:defRPr>
            </a:lvl9pPr>
          </a:lstStyle>
          <a:p>
            <a:pPr eaLnBrk="1" hangingPunct="1"/>
            <a:fld id="{69BF7D87-8FB8-4C72-AB65-A38B46B02EAD}" type="slidenum">
              <a:rPr lang="en-US" sz="1200">
                <a:solidFill>
                  <a:srgbClr val="000000"/>
                </a:solidFill>
              </a:rPr>
              <a:pPr eaLnBrk="1" hangingPunct="1"/>
              <a:t>71</a:t>
            </a:fld>
            <a:endParaRPr lang="en-US" sz="1200">
              <a:solidFill>
                <a:srgbClr val="000000"/>
              </a:solidFill>
            </a:endParaRPr>
          </a:p>
        </p:txBody>
      </p:sp>
    </p:spTree>
    <p:extLst>
      <p:ext uri="{BB962C8B-B14F-4D97-AF65-F5344CB8AC3E}">
        <p14:creationId xmlns:p14="http://schemas.microsoft.com/office/powerpoint/2010/main" val="10449396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ltLang="en-US"/>
          </a:p>
        </p:txBody>
      </p:sp>
      <p:sp>
        <p:nvSpPr>
          <p:cNvPr id="4" name="Footer Placeholder 3"/>
          <p:cNvSpPr>
            <a:spLocks noGrp="1"/>
          </p:cNvSpPr>
          <p:nvPr>
            <p:ph type="ftr" sz="quarter" idx="4"/>
          </p:nvPr>
        </p:nvSpPr>
        <p:spPr/>
        <p:txBody>
          <a:bodyPr/>
          <a:lstStyle/>
          <a:p>
            <a:pPr>
              <a:defRPr/>
            </a:pPr>
            <a:r>
              <a:rPr lang="en-US"/>
              <a:t>Diabetes Educational Services© (530) 893 - 8635 </a:t>
            </a:r>
          </a:p>
        </p:txBody>
      </p:sp>
      <p:sp>
        <p:nvSpPr>
          <p:cNvPr id="5" name="Slide Number Placeholder 4"/>
          <p:cNvSpPr>
            <a:spLocks noGrp="1"/>
          </p:cNvSpPr>
          <p:nvPr>
            <p:ph type="sldNum" sz="quarter" idx="5"/>
          </p:nvPr>
        </p:nvSpPr>
        <p:spPr/>
        <p:txBody>
          <a:bodyPr/>
          <a:lstStyle>
            <a:lvl1pPr eaLnBrk="0" hangingPunct="0">
              <a:defRPr sz="800">
                <a:solidFill>
                  <a:schemeClr val="tx1"/>
                </a:solidFill>
                <a:latin typeface="Garamond" panose="02020404030301010803" pitchFamily="18" charset="0"/>
                <a:cs typeface="Arial" panose="020B0604020202020204" pitchFamily="34" charset="0"/>
              </a:defRPr>
            </a:lvl1pPr>
            <a:lvl2pPr marL="742950" indent="-285750" eaLnBrk="0" hangingPunct="0">
              <a:defRPr sz="800">
                <a:solidFill>
                  <a:schemeClr val="tx1"/>
                </a:solidFill>
                <a:latin typeface="Garamond" panose="02020404030301010803" pitchFamily="18" charset="0"/>
                <a:cs typeface="Arial" panose="020B0604020202020204" pitchFamily="34" charset="0"/>
              </a:defRPr>
            </a:lvl2pPr>
            <a:lvl3pPr marL="1143000" indent="-228600" eaLnBrk="0" hangingPunct="0">
              <a:defRPr sz="800">
                <a:solidFill>
                  <a:schemeClr val="tx1"/>
                </a:solidFill>
                <a:latin typeface="Garamond" panose="02020404030301010803" pitchFamily="18" charset="0"/>
                <a:cs typeface="Arial" panose="020B0604020202020204" pitchFamily="34" charset="0"/>
              </a:defRPr>
            </a:lvl3pPr>
            <a:lvl4pPr marL="1600200" indent="-228600" eaLnBrk="0" hangingPunct="0">
              <a:defRPr sz="800">
                <a:solidFill>
                  <a:schemeClr val="tx1"/>
                </a:solidFill>
                <a:latin typeface="Garamond" panose="02020404030301010803" pitchFamily="18" charset="0"/>
                <a:cs typeface="Arial" panose="020B0604020202020204" pitchFamily="34" charset="0"/>
              </a:defRPr>
            </a:lvl4pPr>
            <a:lvl5pPr marL="2057400" indent="-228600" eaLnBrk="0" hangingPunct="0">
              <a:defRPr sz="8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9pPr>
          </a:lstStyle>
          <a:p>
            <a:fld id="{C69B589B-7C74-4259-A112-4BB75F296541}" type="slidenum">
              <a:rPr lang="en-US" altLang="en-US" sz="1200">
                <a:latin typeface="Times New Roman" panose="02020603050405020304" pitchFamily="18" charset="0"/>
              </a:rPr>
              <a:pPr/>
              <a:t>72</a:t>
            </a:fld>
            <a:endParaRPr lang="en-US" altLang="en-US" sz="1200">
              <a:latin typeface="Times New Roman" panose="02020603050405020304" pitchFamily="18" charset="0"/>
            </a:endParaRPr>
          </a:p>
        </p:txBody>
      </p:sp>
    </p:spTree>
    <p:extLst>
      <p:ext uri="{BB962C8B-B14F-4D97-AF65-F5344CB8AC3E}">
        <p14:creationId xmlns:p14="http://schemas.microsoft.com/office/powerpoint/2010/main" val="18532997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Slide Image Placeholder 1"/>
          <p:cNvSpPr>
            <a:spLocks noGrp="1" noRot="1" noChangeAspect="1" noTextEdit="1"/>
          </p:cNvSpPr>
          <p:nvPr>
            <p:ph type="sldImg"/>
          </p:nvPr>
        </p:nvSpPr>
        <p:spPr>
          <a:ln/>
        </p:spPr>
      </p:sp>
      <p:sp>
        <p:nvSpPr>
          <p:cNvPr id="24781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47812" name="Footer Placeholder 3"/>
          <p:cNvSpPr>
            <a:spLocks noGrp="1"/>
          </p:cNvSpPr>
          <p:nvPr>
            <p:ph type="ftr" sz="quarter" idx="4"/>
          </p:nvPr>
        </p:nvSpPr>
        <p:spPr/>
        <p:txBody>
          <a:bodyPr/>
          <a:lstStyle/>
          <a:p>
            <a:pPr>
              <a:defRPr/>
            </a:pPr>
            <a:r>
              <a:rPr lang="en-US"/>
              <a:t>Diabetes Educational Services© (530) 893 - 8635 </a:t>
            </a:r>
          </a:p>
        </p:txBody>
      </p:sp>
      <p:sp>
        <p:nvSpPr>
          <p:cNvPr id="247813" name="Slide Number Placeholder 4"/>
          <p:cNvSpPr>
            <a:spLocks noGrp="1"/>
          </p:cNvSpPr>
          <p:nvPr>
            <p:ph type="sldNum" sz="quarter" idx="5"/>
          </p:nvPr>
        </p:nvSpPr>
        <p:spPr/>
        <p:txBody>
          <a:bodyPr/>
          <a:lstStyle/>
          <a:p>
            <a:pPr>
              <a:defRPr/>
            </a:pPr>
            <a:fld id="{B4B54B1E-5E0E-4D4E-8F4F-C99C8F2F4AFD}" type="slidenum">
              <a:rPr lang="en-US" smtClean="0"/>
              <a:pPr>
                <a:defRPr/>
              </a:pPr>
              <a:t>77</a:t>
            </a:fld>
            <a:endParaRPr lang="en-US"/>
          </a:p>
        </p:txBody>
      </p:sp>
    </p:spTree>
    <p:extLst>
      <p:ext uri="{BB962C8B-B14F-4D97-AF65-F5344CB8AC3E}">
        <p14:creationId xmlns:p14="http://schemas.microsoft.com/office/powerpoint/2010/main" val="5399655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a:ln/>
        </p:spPr>
        <p:txBody>
          <a:bodyPr/>
          <a:lstStyle/>
          <a:p>
            <a:endParaRPr lang="en-US"/>
          </a:p>
        </p:txBody>
      </p:sp>
      <p:sp>
        <p:nvSpPr>
          <p:cNvPr id="1034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
        <p:nvSpPr>
          <p:cNvPr id="1034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903367" indent="-346377">
              <a:spcBef>
                <a:spcPct val="30000"/>
              </a:spcBef>
              <a:defRPr sz="1200">
                <a:solidFill>
                  <a:schemeClr val="tx1"/>
                </a:solidFill>
                <a:latin typeface="Times New Roman" panose="02020603050405020304" pitchFamily="18" charset="0"/>
              </a:defRPr>
            </a:lvl2pPr>
            <a:lvl3pPr marL="1390733" indent="-276755">
              <a:spcBef>
                <a:spcPct val="30000"/>
              </a:spcBef>
              <a:defRPr sz="1200">
                <a:solidFill>
                  <a:schemeClr val="tx1"/>
                </a:solidFill>
                <a:latin typeface="Times New Roman" panose="02020603050405020304" pitchFamily="18" charset="0"/>
              </a:defRPr>
            </a:lvl3pPr>
            <a:lvl4pPr marL="1947722" indent="-276755">
              <a:spcBef>
                <a:spcPct val="30000"/>
              </a:spcBef>
              <a:defRPr sz="1200">
                <a:solidFill>
                  <a:schemeClr val="tx1"/>
                </a:solidFill>
                <a:latin typeface="Times New Roman" panose="02020603050405020304" pitchFamily="18" charset="0"/>
              </a:defRPr>
            </a:lvl4pPr>
            <a:lvl5pPr marL="2502970" indent="-276755">
              <a:spcBef>
                <a:spcPct val="30000"/>
              </a:spcBef>
              <a:defRPr sz="1200">
                <a:solidFill>
                  <a:schemeClr val="tx1"/>
                </a:solidFill>
                <a:latin typeface="Times New Roman" panose="02020603050405020304" pitchFamily="18" charset="0"/>
              </a:defRPr>
            </a:lvl5pPr>
            <a:lvl6pPr marL="3004259" indent="-276755" eaLnBrk="0" fontAlgn="base" hangingPunct="0">
              <a:spcBef>
                <a:spcPct val="30000"/>
              </a:spcBef>
              <a:spcAft>
                <a:spcPct val="0"/>
              </a:spcAft>
              <a:defRPr sz="1200">
                <a:solidFill>
                  <a:schemeClr val="tx1"/>
                </a:solidFill>
                <a:latin typeface="Times New Roman" panose="02020603050405020304" pitchFamily="18" charset="0"/>
              </a:defRPr>
            </a:lvl6pPr>
            <a:lvl7pPr marL="3505549" indent="-276755" eaLnBrk="0" fontAlgn="base" hangingPunct="0">
              <a:spcBef>
                <a:spcPct val="30000"/>
              </a:spcBef>
              <a:spcAft>
                <a:spcPct val="0"/>
              </a:spcAft>
              <a:defRPr sz="1200">
                <a:solidFill>
                  <a:schemeClr val="tx1"/>
                </a:solidFill>
                <a:latin typeface="Times New Roman" panose="02020603050405020304" pitchFamily="18" charset="0"/>
              </a:defRPr>
            </a:lvl7pPr>
            <a:lvl8pPr marL="4006840" indent="-276755" eaLnBrk="0" fontAlgn="base" hangingPunct="0">
              <a:spcBef>
                <a:spcPct val="30000"/>
              </a:spcBef>
              <a:spcAft>
                <a:spcPct val="0"/>
              </a:spcAft>
              <a:defRPr sz="1200">
                <a:solidFill>
                  <a:schemeClr val="tx1"/>
                </a:solidFill>
                <a:latin typeface="Times New Roman" panose="02020603050405020304" pitchFamily="18" charset="0"/>
              </a:defRPr>
            </a:lvl8pPr>
            <a:lvl9pPr marL="4508131" indent="-27675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B19DB79-A843-43A5-A280-0492FA2ED592}" type="slidenum">
              <a:rPr lang="en-US" sz="1600"/>
              <a:pPr>
                <a:spcBef>
                  <a:spcPct val="0"/>
                </a:spcBef>
              </a:pPr>
              <a:t>79</a:t>
            </a:fld>
            <a:endParaRPr lang="en-US" sz="1600"/>
          </a:p>
        </p:txBody>
      </p:sp>
    </p:spTree>
    <p:extLst>
      <p:ext uri="{BB962C8B-B14F-4D97-AF65-F5344CB8AC3E}">
        <p14:creationId xmlns:p14="http://schemas.microsoft.com/office/powerpoint/2010/main" val="26191791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Slide Image Placeholder 1"/>
          <p:cNvSpPr>
            <a:spLocks noGrp="1" noRot="1" noChangeAspect="1" noTextEdit="1"/>
          </p:cNvSpPr>
          <p:nvPr>
            <p:ph type="sldImg"/>
          </p:nvPr>
        </p:nvSpPr>
        <p:spPr>
          <a:ln/>
        </p:spPr>
      </p:sp>
      <p:sp>
        <p:nvSpPr>
          <p:cNvPr id="18841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 name="Slide Number Placeholder 3"/>
          <p:cNvSpPr>
            <a:spLocks noGrp="1"/>
          </p:cNvSpPr>
          <p:nvPr>
            <p:ph type="sldNum" sz="quarter" idx="5"/>
          </p:nvPr>
        </p:nvSpPr>
        <p:spPr/>
        <p:txBody>
          <a:bodyPr/>
          <a:lstStyle/>
          <a:p>
            <a:pPr>
              <a:defRPr/>
            </a:pPr>
            <a:fld id="{8073F3CE-5A16-4DCF-AAA1-7CD60AB2F9E6}" type="slidenum">
              <a:rPr lang="en-US" smtClean="0"/>
              <a:pPr>
                <a:defRPr/>
              </a:pPr>
              <a:t>5</a:t>
            </a:fld>
            <a:endParaRPr lang="en-US"/>
          </a:p>
        </p:txBody>
      </p:sp>
    </p:spTree>
    <p:extLst>
      <p:ext uri="{BB962C8B-B14F-4D97-AF65-F5344CB8AC3E}">
        <p14:creationId xmlns:p14="http://schemas.microsoft.com/office/powerpoint/2010/main" val="36266597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a:xfrm>
            <a:off x="1257300" y="719138"/>
            <a:ext cx="4800600" cy="3600450"/>
          </a:xfrm>
          <a:ln/>
        </p:spPr>
        <p:txBody>
          <a:bodyPr/>
          <a:lstStyle/>
          <a:p>
            <a:endParaRPr lang="en-US"/>
          </a:p>
        </p:txBody>
      </p:sp>
      <p:sp>
        <p:nvSpPr>
          <p:cNvPr id="1034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1034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903367" indent="-346377">
              <a:spcBef>
                <a:spcPct val="30000"/>
              </a:spcBef>
              <a:defRPr sz="1200">
                <a:solidFill>
                  <a:schemeClr val="tx1"/>
                </a:solidFill>
                <a:latin typeface="Times New Roman" panose="02020603050405020304" pitchFamily="18" charset="0"/>
              </a:defRPr>
            </a:lvl2pPr>
            <a:lvl3pPr marL="1390733" indent="-276755">
              <a:spcBef>
                <a:spcPct val="30000"/>
              </a:spcBef>
              <a:defRPr sz="1200">
                <a:solidFill>
                  <a:schemeClr val="tx1"/>
                </a:solidFill>
                <a:latin typeface="Times New Roman" panose="02020603050405020304" pitchFamily="18" charset="0"/>
              </a:defRPr>
            </a:lvl3pPr>
            <a:lvl4pPr marL="1947722" indent="-276755">
              <a:spcBef>
                <a:spcPct val="30000"/>
              </a:spcBef>
              <a:defRPr sz="1200">
                <a:solidFill>
                  <a:schemeClr val="tx1"/>
                </a:solidFill>
                <a:latin typeface="Times New Roman" panose="02020603050405020304" pitchFamily="18" charset="0"/>
              </a:defRPr>
            </a:lvl4pPr>
            <a:lvl5pPr marL="2502970" indent="-276755">
              <a:spcBef>
                <a:spcPct val="30000"/>
              </a:spcBef>
              <a:defRPr sz="1200">
                <a:solidFill>
                  <a:schemeClr val="tx1"/>
                </a:solidFill>
                <a:latin typeface="Times New Roman" panose="02020603050405020304" pitchFamily="18" charset="0"/>
              </a:defRPr>
            </a:lvl5pPr>
            <a:lvl6pPr marL="3004259" indent="-276755" eaLnBrk="0" fontAlgn="base" hangingPunct="0">
              <a:spcBef>
                <a:spcPct val="30000"/>
              </a:spcBef>
              <a:spcAft>
                <a:spcPct val="0"/>
              </a:spcAft>
              <a:defRPr sz="1200">
                <a:solidFill>
                  <a:schemeClr val="tx1"/>
                </a:solidFill>
                <a:latin typeface="Times New Roman" panose="02020603050405020304" pitchFamily="18" charset="0"/>
              </a:defRPr>
            </a:lvl6pPr>
            <a:lvl7pPr marL="3505549" indent="-276755" eaLnBrk="0" fontAlgn="base" hangingPunct="0">
              <a:spcBef>
                <a:spcPct val="30000"/>
              </a:spcBef>
              <a:spcAft>
                <a:spcPct val="0"/>
              </a:spcAft>
              <a:defRPr sz="1200">
                <a:solidFill>
                  <a:schemeClr val="tx1"/>
                </a:solidFill>
                <a:latin typeface="Times New Roman" panose="02020603050405020304" pitchFamily="18" charset="0"/>
              </a:defRPr>
            </a:lvl7pPr>
            <a:lvl8pPr marL="4006840" indent="-276755" eaLnBrk="0" fontAlgn="base" hangingPunct="0">
              <a:spcBef>
                <a:spcPct val="30000"/>
              </a:spcBef>
              <a:spcAft>
                <a:spcPct val="0"/>
              </a:spcAft>
              <a:defRPr sz="1200">
                <a:solidFill>
                  <a:schemeClr val="tx1"/>
                </a:solidFill>
                <a:latin typeface="Times New Roman" panose="02020603050405020304" pitchFamily="18" charset="0"/>
              </a:defRPr>
            </a:lvl8pPr>
            <a:lvl9pPr marL="4508131" indent="-27675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B19DB79-A843-43A5-A280-0492FA2ED592}" type="slidenum">
              <a:rPr lang="en-US" sz="1600"/>
              <a:pPr>
                <a:spcBef>
                  <a:spcPct val="0"/>
                </a:spcBef>
              </a:pPr>
              <a:t>80</a:t>
            </a:fld>
            <a:endParaRPr lang="en-US" sz="1600"/>
          </a:p>
        </p:txBody>
      </p:sp>
    </p:spTree>
    <p:extLst>
      <p:ext uri="{BB962C8B-B14F-4D97-AF65-F5344CB8AC3E}">
        <p14:creationId xmlns:p14="http://schemas.microsoft.com/office/powerpoint/2010/main" val="15882887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20000"/>
              </a:lnSpc>
              <a:buNone/>
            </a:pPr>
            <a:r>
              <a:rPr lang="en-US" dirty="0"/>
              <a:t>Many healthcare professionals incorrectly assume that people with</a:t>
            </a:r>
          </a:p>
          <a:p>
            <a:pPr marL="0" indent="0">
              <a:lnSpc>
                <a:spcPct val="120000"/>
              </a:lnSpc>
              <a:buNone/>
            </a:pPr>
            <a:r>
              <a:rPr lang="en-US" dirty="0"/>
              <a:t>diabetes are not reaching their goals due to a lack of effort. If they</a:t>
            </a:r>
          </a:p>
          <a:p>
            <a:pPr marL="0" indent="0">
              <a:lnSpc>
                <a:spcPct val="120000"/>
              </a:lnSpc>
              <a:buNone/>
            </a:pPr>
            <a:r>
              <a:rPr lang="en-US" dirty="0"/>
              <a:t>“just tried hard enough,” they could reach the recommended </a:t>
            </a:r>
            <a:r>
              <a:rPr lang="en-US" dirty="0" err="1"/>
              <a:t>timein</a:t>
            </a:r>
            <a:r>
              <a:rPr lang="en-US" dirty="0"/>
              <a:t>-range target. Unfortunately, this false belief can build a wall of</a:t>
            </a:r>
          </a:p>
          <a:p>
            <a:pPr marL="0" indent="0">
              <a:lnSpc>
                <a:spcPct val="120000"/>
              </a:lnSpc>
              <a:buNone/>
            </a:pPr>
            <a:r>
              <a:rPr lang="en-US" dirty="0"/>
              <a:t>misunderstanding between the HCP and the person with diabetes</a:t>
            </a:r>
          </a:p>
          <a:p>
            <a:endParaRPr lang="en-US" dirty="0"/>
          </a:p>
        </p:txBody>
      </p:sp>
      <p:sp>
        <p:nvSpPr>
          <p:cNvPr id="4" name="Slide Number Placeholder 3"/>
          <p:cNvSpPr>
            <a:spLocks noGrp="1"/>
          </p:cNvSpPr>
          <p:nvPr>
            <p:ph type="sldNum" sz="quarter" idx="5"/>
          </p:nvPr>
        </p:nvSpPr>
        <p:spPr/>
        <p:txBody>
          <a:bodyPr/>
          <a:lstStyle/>
          <a:p>
            <a:fld id="{AE0B8111-2AAA-480F-B4A2-95E9CCEFF56E}" type="slidenum">
              <a:rPr lang="en-US" smtClean="0"/>
              <a:t>83</a:t>
            </a:fld>
            <a:endParaRPr lang="en-US"/>
          </a:p>
        </p:txBody>
      </p:sp>
    </p:spTree>
    <p:extLst>
      <p:ext uri="{BB962C8B-B14F-4D97-AF65-F5344CB8AC3E}">
        <p14:creationId xmlns:p14="http://schemas.microsoft.com/office/powerpoint/2010/main" val="11741284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Access and health equity is the ultimate goal when designing and delivering DSMES. </a:t>
            </a:r>
          </a:p>
          <a:p>
            <a:endParaRPr lang="en-US" dirty="0"/>
          </a:p>
          <a:p>
            <a:r>
              <a:rPr lang="en-US" dirty="0"/>
              <a:t>Creating culturally appropriate and varied modalities of settings has been shown to improve outcomes. </a:t>
            </a:r>
          </a:p>
          <a:p>
            <a:endParaRPr lang="en-US" dirty="0"/>
          </a:p>
          <a:p>
            <a:r>
              <a:rPr lang="en-US" dirty="0"/>
              <a:t>We know barriers to care exist at every level from the health system to individual. </a:t>
            </a:r>
          </a:p>
          <a:p>
            <a:r>
              <a:rPr lang="en-US" dirty="0"/>
              <a:t>However we can address these barriers by working to educate participants and health care providers on the critical times when DSMES is needed. </a:t>
            </a:r>
          </a:p>
          <a:p>
            <a:r>
              <a:rPr lang="en-US" dirty="0"/>
              <a:t>We can work with health systems and clinics to develop population health screening and clinical outreach, </a:t>
            </a:r>
          </a:p>
          <a:p>
            <a:r>
              <a:rPr lang="en-US" dirty="0"/>
              <a:t>create protocols to reduce time for referral and </a:t>
            </a:r>
          </a:p>
          <a:p>
            <a:r>
              <a:rPr lang="en-US" dirty="0"/>
              <a:t>collaborate health and community systems to address social needs. </a:t>
            </a:r>
          </a:p>
          <a:p>
            <a:r>
              <a:rPr lang="en-US" dirty="0"/>
              <a:t>We can include other health partners including community health workers to support delivery of diabetes peer support. </a:t>
            </a:r>
          </a:p>
          <a:p>
            <a:endParaRPr lang="en-US" dirty="0"/>
          </a:p>
          <a:p>
            <a:r>
              <a:rPr lang="en-US" dirty="0"/>
              <a:t>Barriers can be also be addressed by developing a diversity of delivery models. </a:t>
            </a:r>
          </a:p>
          <a:p>
            <a:r>
              <a:rPr lang="en-US" dirty="0"/>
              <a:t>From traditional </a:t>
            </a:r>
            <a:r>
              <a:rPr lang="en-US" dirty="0" err="1"/>
              <a:t>inperson</a:t>
            </a:r>
            <a:r>
              <a:rPr lang="en-US" dirty="0"/>
              <a:t> classrooms to community-based strategies and technology enabled solutions including telehealth or virtual environments varying modes can serve different needs. </a:t>
            </a:r>
          </a:p>
        </p:txBody>
      </p:sp>
      <p:sp>
        <p:nvSpPr>
          <p:cNvPr id="4" name="Footer Placeholder 3"/>
          <p:cNvSpPr>
            <a:spLocks noGrp="1"/>
          </p:cNvSpPr>
          <p:nvPr>
            <p:ph type="ftr" sz="quarter" idx="4"/>
          </p:nvPr>
        </p:nvSpPr>
        <p:spPr/>
        <p:txBody>
          <a:bodyPr/>
          <a:lstStyle/>
          <a:p>
            <a:pPr>
              <a:defRPr/>
            </a:pPr>
            <a:r>
              <a:rPr lang="en-US"/>
              <a:t>Diabetes Educational Services© (530) 893 - 8635 </a:t>
            </a:r>
          </a:p>
        </p:txBody>
      </p:sp>
      <p:sp>
        <p:nvSpPr>
          <p:cNvPr id="5" name="Slide Number Placeholder 4"/>
          <p:cNvSpPr>
            <a:spLocks noGrp="1"/>
          </p:cNvSpPr>
          <p:nvPr>
            <p:ph type="sldNum" sz="quarter" idx="5"/>
          </p:nvPr>
        </p:nvSpPr>
        <p:spPr/>
        <p:txBody>
          <a:bodyPr/>
          <a:lstStyle/>
          <a:p>
            <a:pPr>
              <a:defRPr/>
            </a:pPr>
            <a:fld id="{C233B0E3-6876-4E53-9EE0-6ED1EFDF6740}" type="slidenum">
              <a:rPr lang="en-US" smtClean="0"/>
              <a:pPr>
                <a:defRPr/>
              </a:pPr>
              <a:t>86</a:t>
            </a:fld>
            <a:endParaRPr lang="en-US"/>
          </a:p>
        </p:txBody>
      </p:sp>
    </p:spTree>
    <p:extLst>
      <p:ext uri="{BB962C8B-B14F-4D97-AF65-F5344CB8AC3E}">
        <p14:creationId xmlns:p14="http://schemas.microsoft.com/office/powerpoint/2010/main" val="39753361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pPr>
              <a:defRPr/>
            </a:pPr>
            <a:r>
              <a:rPr lang="en-US"/>
              <a:t>Diabetes Educational Services© (530) 893 - 8635 </a:t>
            </a:r>
          </a:p>
        </p:txBody>
      </p:sp>
      <p:sp>
        <p:nvSpPr>
          <p:cNvPr id="5" name="Slide Number Placeholder 4"/>
          <p:cNvSpPr>
            <a:spLocks noGrp="1"/>
          </p:cNvSpPr>
          <p:nvPr>
            <p:ph type="sldNum" sz="quarter" idx="11"/>
          </p:nvPr>
        </p:nvSpPr>
        <p:spPr/>
        <p:txBody>
          <a:bodyPr/>
          <a:lstStyle/>
          <a:p>
            <a:pPr>
              <a:defRPr/>
            </a:pPr>
            <a:fld id="{C233B0E3-6876-4E53-9EE0-6ED1EFDF6740}" type="slidenum">
              <a:rPr lang="en-US" smtClean="0"/>
              <a:pPr>
                <a:defRPr/>
              </a:pPr>
              <a:t>90</a:t>
            </a:fld>
            <a:endParaRPr lang="en-US"/>
          </a:p>
        </p:txBody>
      </p:sp>
    </p:spTree>
    <p:extLst>
      <p:ext uri="{BB962C8B-B14F-4D97-AF65-F5344CB8AC3E}">
        <p14:creationId xmlns:p14="http://schemas.microsoft.com/office/powerpoint/2010/main" val="22380863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906" name="Slide Image Placeholder 1"/>
          <p:cNvSpPr>
            <a:spLocks noGrp="1" noRot="1" noChangeAspect="1" noTextEdit="1"/>
          </p:cNvSpPr>
          <p:nvPr>
            <p:ph type="sldImg"/>
          </p:nvPr>
        </p:nvSpPr>
        <p:spPr>
          <a:ln/>
        </p:spPr>
      </p:sp>
      <p:sp>
        <p:nvSpPr>
          <p:cNvPr id="3799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The updated 2024 standards of care is the call out of the definitions of eating pattern, meal plan or dietary approach. </a:t>
            </a:r>
          </a:p>
          <a:p>
            <a:pPr eaLnBrk="1" hangingPunct="1"/>
            <a:r>
              <a:rPr lang="en-US" dirty="0"/>
              <a:t>Simplified we can consider these calls outs to define What we eat, How much and How</a:t>
            </a:r>
          </a:p>
          <a:p>
            <a:pPr eaLnBrk="1" hangingPunct="1"/>
            <a:r>
              <a:rPr lang="en-US" dirty="0"/>
              <a:t>Eating pattern is the foods we consume</a:t>
            </a:r>
          </a:p>
          <a:p>
            <a:pPr eaLnBrk="1" hangingPunct="1"/>
            <a:r>
              <a:rPr lang="en-US" dirty="0"/>
              <a:t>Meal plan is developed by a dietitian as a specific individualized guideline </a:t>
            </a:r>
          </a:p>
          <a:p>
            <a:pPr eaLnBrk="1" hangingPunct="1"/>
            <a:r>
              <a:rPr lang="en-US" dirty="0"/>
              <a:t>Dietary approach are the tools/ that support implementation of healthy eating patterns. </a:t>
            </a:r>
          </a:p>
          <a:p>
            <a:endParaRPr lang="en-US" dirty="0"/>
          </a:p>
          <a:p>
            <a:r>
              <a:rPr lang="en-US" dirty="0"/>
              <a:t>There is no one pattern that is better than another so we work with the individual with diabetes to determine an effective eating pattern and approach. </a:t>
            </a:r>
          </a:p>
          <a:p>
            <a:endParaRPr lang="en-US" dirty="0"/>
          </a:p>
          <a:p>
            <a:r>
              <a:rPr lang="en-US" dirty="0"/>
              <a:t>When considering approaches take into account religious fasting. (Add content)</a:t>
            </a:r>
          </a:p>
          <a:p>
            <a:r>
              <a:rPr lang="en-US" dirty="0"/>
              <a:t>New concept- </a:t>
            </a:r>
            <a:r>
              <a:rPr lang="en-US" dirty="0" err="1"/>
              <a:t>chrononutrition</a:t>
            </a:r>
            <a:endParaRPr lang="en-US" dirty="0"/>
          </a:p>
        </p:txBody>
      </p:sp>
      <p:sp>
        <p:nvSpPr>
          <p:cNvPr id="3799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808537" indent="-311229">
              <a:spcBef>
                <a:spcPct val="30000"/>
              </a:spcBef>
              <a:defRPr sz="1200">
                <a:solidFill>
                  <a:schemeClr val="tx1"/>
                </a:solidFill>
                <a:latin typeface="Times New Roman" panose="02020603050405020304" pitchFamily="18" charset="0"/>
              </a:defRPr>
            </a:lvl2pPr>
            <a:lvl3pPr marL="1244916" indent="-248654">
              <a:spcBef>
                <a:spcPct val="30000"/>
              </a:spcBef>
              <a:defRPr sz="1200">
                <a:solidFill>
                  <a:schemeClr val="tx1"/>
                </a:solidFill>
                <a:latin typeface="Times New Roman" panose="02020603050405020304" pitchFamily="18" charset="0"/>
              </a:defRPr>
            </a:lvl3pPr>
            <a:lvl4pPr marL="1743870" indent="-248654">
              <a:spcBef>
                <a:spcPct val="30000"/>
              </a:spcBef>
              <a:defRPr sz="1200">
                <a:solidFill>
                  <a:schemeClr val="tx1"/>
                </a:solidFill>
                <a:latin typeface="Times New Roman" panose="02020603050405020304" pitchFamily="18" charset="0"/>
              </a:defRPr>
            </a:lvl4pPr>
            <a:lvl5pPr marL="2242824" indent="-248654">
              <a:spcBef>
                <a:spcPct val="30000"/>
              </a:spcBef>
              <a:defRPr sz="1200">
                <a:solidFill>
                  <a:schemeClr val="tx1"/>
                </a:solidFill>
                <a:latin typeface="Times New Roman" panose="02020603050405020304" pitchFamily="18" charset="0"/>
              </a:defRPr>
            </a:lvl5pPr>
            <a:lvl6pPr marL="2717078" indent="-248654" eaLnBrk="0" fontAlgn="base" hangingPunct="0">
              <a:spcBef>
                <a:spcPct val="30000"/>
              </a:spcBef>
              <a:spcAft>
                <a:spcPct val="0"/>
              </a:spcAft>
              <a:defRPr sz="1200">
                <a:solidFill>
                  <a:schemeClr val="tx1"/>
                </a:solidFill>
                <a:latin typeface="Times New Roman" panose="02020603050405020304" pitchFamily="18" charset="0"/>
              </a:defRPr>
            </a:lvl6pPr>
            <a:lvl7pPr marL="3191331" indent="-248654" eaLnBrk="0" fontAlgn="base" hangingPunct="0">
              <a:spcBef>
                <a:spcPct val="30000"/>
              </a:spcBef>
              <a:spcAft>
                <a:spcPct val="0"/>
              </a:spcAft>
              <a:defRPr sz="1200">
                <a:solidFill>
                  <a:schemeClr val="tx1"/>
                </a:solidFill>
                <a:latin typeface="Times New Roman" panose="02020603050405020304" pitchFamily="18" charset="0"/>
              </a:defRPr>
            </a:lvl7pPr>
            <a:lvl8pPr marL="3665585" indent="-248654" eaLnBrk="0" fontAlgn="base" hangingPunct="0">
              <a:spcBef>
                <a:spcPct val="30000"/>
              </a:spcBef>
              <a:spcAft>
                <a:spcPct val="0"/>
              </a:spcAft>
              <a:defRPr sz="1200">
                <a:solidFill>
                  <a:schemeClr val="tx1"/>
                </a:solidFill>
                <a:latin typeface="Times New Roman" panose="02020603050405020304" pitchFamily="18" charset="0"/>
              </a:defRPr>
            </a:lvl8pPr>
            <a:lvl9pPr marL="4139838" indent="-248654"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F767B16-1CF1-4362-B84E-852F1947EE5F}" type="slidenum">
              <a:rPr lang="en-US" sz="1300"/>
              <a:pPr>
                <a:spcBef>
                  <a:spcPct val="0"/>
                </a:spcBef>
              </a:pPr>
              <a:t>94</a:t>
            </a:fld>
            <a:endParaRPr lang="en-US" sz="1300"/>
          </a:p>
        </p:txBody>
      </p:sp>
    </p:spTree>
    <p:extLst>
      <p:ext uri="{BB962C8B-B14F-4D97-AF65-F5344CB8AC3E}">
        <p14:creationId xmlns:p14="http://schemas.microsoft.com/office/powerpoint/2010/main" val="37010702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r>
              <a:rPr lang="en-US"/>
              <a:t>Diabetes Educational Services© (530) 893 - 8635 </a:t>
            </a:r>
          </a:p>
        </p:txBody>
      </p:sp>
      <p:sp>
        <p:nvSpPr>
          <p:cNvPr id="5" name="Slide Number Placeholder 4"/>
          <p:cNvSpPr>
            <a:spLocks noGrp="1"/>
          </p:cNvSpPr>
          <p:nvPr>
            <p:ph type="sldNum" sz="quarter" idx="5"/>
          </p:nvPr>
        </p:nvSpPr>
        <p:spPr/>
        <p:txBody>
          <a:bodyPr/>
          <a:lstStyle/>
          <a:p>
            <a:pPr>
              <a:defRPr/>
            </a:pPr>
            <a:fld id="{C233B0E3-6876-4E53-9EE0-6ED1EFDF6740}" type="slidenum">
              <a:rPr lang="en-US" smtClean="0"/>
              <a:pPr>
                <a:defRPr/>
              </a:pPr>
              <a:t>95</a:t>
            </a:fld>
            <a:endParaRPr lang="en-US"/>
          </a:p>
        </p:txBody>
      </p:sp>
    </p:spTree>
    <p:extLst>
      <p:ext uri="{BB962C8B-B14F-4D97-AF65-F5344CB8AC3E}">
        <p14:creationId xmlns:p14="http://schemas.microsoft.com/office/powerpoint/2010/main" val="261968249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Slide Image Placeholder 1"/>
          <p:cNvSpPr>
            <a:spLocks noGrp="1" noRot="1" noChangeAspect="1" noTextEdit="1"/>
          </p:cNvSpPr>
          <p:nvPr>
            <p:ph type="sldImg"/>
          </p:nvPr>
        </p:nvSpPr>
        <p:spPr>
          <a:ln/>
        </p:spPr>
      </p:sp>
      <p:sp>
        <p:nvSpPr>
          <p:cNvPr id="26829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64196" name="Footer Placeholder 3"/>
          <p:cNvSpPr>
            <a:spLocks noGrp="1"/>
          </p:cNvSpPr>
          <p:nvPr>
            <p:ph type="ftr" sz="quarter" idx="4"/>
          </p:nvPr>
        </p:nvSpPr>
        <p:spPr/>
        <p:txBody>
          <a:bodyPr/>
          <a:lstStyle/>
          <a:p>
            <a:pPr>
              <a:defRPr/>
            </a:pPr>
            <a:r>
              <a:rPr lang="en-US"/>
              <a:t>Diabetes Educational Services© (530) 893 - 8635 </a:t>
            </a:r>
          </a:p>
        </p:txBody>
      </p:sp>
      <p:sp>
        <p:nvSpPr>
          <p:cNvPr id="264197" name="Slide Number Placeholder 4"/>
          <p:cNvSpPr>
            <a:spLocks noGrp="1"/>
          </p:cNvSpPr>
          <p:nvPr>
            <p:ph type="sldNum" sz="quarter" idx="5"/>
          </p:nvPr>
        </p:nvSpPr>
        <p:spPr/>
        <p:txBody>
          <a:bodyPr/>
          <a:lstStyle/>
          <a:p>
            <a:pPr>
              <a:defRPr/>
            </a:pPr>
            <a:fld id="{BE921EF4-C4AA-441B-BC1E-E04382E8F9DD}" type="slidenum">
              <a:rPr lang="en-US" smtClean="0"/>
              <a:pPr>
                <a:defRPr/>
              </a:pPr>
              <a:t>96</a:t>
            </a:fld>
            <a:endParaRPr lang="en-US"/>
          </a:p>
        </p:txBody>
      </p:sp>
    </p:spTree>
    <p:extLst>
      <p:ext uri="{BB962C8B-B14F-4D97-AF65-F5344CB8AC3E}">
        <p14:creationId xmlns:p14="http://schemas.microsoft.com/office/powerpoint/2010/main" val="11314872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pPr>
              <a:defRPr/>
            </a:pPr>
            <a:r>
              <a:rPr lang="en-US"/>
              <a:t>Diabetes Educational Services© (530) 893 - 8635 </a:t>
            </a:r>
          </a:p>
        </p:txBody>
      </p:sp>
      <p:sp>
        <p:nvSpPr>
          <p:cNvPr id="5" name="Slide Number Placeholder 4"/>
          <p:cNvSpPr>
            <a:spLocks noGrp="1"/>
          </p:cNvSpPr>
          <p:nvPr>
            <p:ph type="sldNum" sz="quarter" idx="11"/>
          </p:nvPr>
        </p:nvSpPr>
        <p:spPr/>
        <p:txBody>
          <a:bodyPr/>
          <a:lstStyle/>
          <a:p>
            <a:pPr>
              <a:defRPr/>
            </a:pPr>
            <a:fld id="{C233B0E3-6876-4E53-9EE0-6ED1EFDF6740}" type="slidenum">
              <a:rPr lang="en-US" smtClean="0"/>
              <a:pPr>
                <a:defRPr/>
              </a:pPr>
              <a:t>101</a:t>
            </a:fld>
            <a:endParaRPr lang="en-US"/>
          </a:p>
        </p:txBody>
      </p:sp>
    </p:spTree>
    <p:extLst>
      <p:ext uri="{BB962C8B-B14F-4D97-AF65-F5344CB8AC3E}">
        <p14:creationId xmlns:p14="http://schemas.microsoft.com/office/powerpoint/2010/main" val="371972051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Slide Image Placeholder 1"/>
          <p:cNvSpPr>
            <a:spLocks noGrp="1" noRot="1" noChangeAspect="1" noTextEdit="1"/>
          </p:cNvSpPr>
          <p:nvPr>
            <p:ph type="sldImg"/>
          </p:nvPr>
        </p:nvSpPr>
        <p:spPr>
          <a:ln/>
        </p:spPr>
      </p:sp>
      <p:sp>
        <p:nvSpPr>
          <p:cNvPr id="2713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2713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5305" indent="-302040" eaLnBrk="0" hangingPunct="0">
              <a:defRPr sz="2500">
                <a:solidFill>
                  <a:schemeClr val="tx1"/>
                </a:solidFill>
                <a:latin typeface="Times New Roman" pitchFamily="18" charset="0"/>
              </a:defRPr>
            </a:lvl2pPr>
            <a:lvl3pPr marL="1208161" indent="-241632" eaLnBrk="0" hangingPunct="0">
              <a:defRPr sz="2500">
                <a:solidFill>
                  <a:schemeClr val="tx1"/>
                </a:solidFill>
                <a:latin typeface="Times New Roman" pitchFamily="18" charset="0"/>
              </a:defRPr>
            </a:lvl3pPr>
            <a:lvl4pPr marL="1691426" indent="-241632" eaLnBrk="0" hangingPunct="0">
              <a:defRPr sz="2500">
                <a:solidFill>
                  <a:schemeClr val="tx1"/>
                </a:solidFill>
                <a:latin typeface="Times New Roman" pitchFamily="18" charset="0"/>
              </a:defRPr>
            </a:lvl4pPr>
            <a:lvl5pPr marL="2174690" indent="-241632" eaLnBrk="0" hangingPunct="0">
              <a:defRPr sz="2500">
                <a:solidFill>
                  <a:schemeClr val="tx1"/>
                </a:solidFill>
                <a:latin typeface="Times New Roman" pitchFamily="18" charset="0"/>
              </a:defRPr>
            </a:lvl5pPr>
            <a:lvl6pPr marL="2657954" indent="-241632" eaLnBrk="0" fontAlgn="base" hangingPunct="0">
              <a:spcBef>
                <a:spcPct val="0"/>
              </a:spcBef>
              <a:spcAft>
                <a:spcPct val="0"/>
              </a:spcAft>
              <a:defRPr sz="2500">
                <a:solidFill>
                  <a:schemeClr val="tx1"/>
                </a:solidFill>
                <a:latin typeface="Times New Roman" pitchFamily="18" charset="0"/>
              </a:defRPr>
            </a:lvl6pPr>
            <a:lvl7pPr marL="3141218" indent="-241632" eaLnBrk="0" fontAlgn="base" hangingPunct="0">
              <a:spcBef>
                <a:spcPct val="0"/>
              </a:spcBef>
              <a:spcAft>
                <a:spcPct val="0"/>
              </a:spcAft>
              <a:defRPr sz="2500">
                <a:solidFill>
                  <a:schemeClr val="tx1"/>
                </a:solidFill>
                <a:latin typeface="Times New Roman" pitchFamily="18" charset="0"/>
              </a:defRPr>
            </a:lvl7pPr>
            <a:lvl8pPr marL="3624483" indent="-241632" eaLnBrk="0" fontAlgn="base" hangingPunct="0">
              <a:spcBef>
                <a:spcPct val="0"/>
              </a:spcBef>
              <a:spcAft>
                <a:spcPct val="0"/>
              </a:spcAft>
              <a:defRPr sz="2500">
                <a:solidFill>
                  <a:schemeClr val="tx1"/>
                </a:solidFill>
                <a:latin typeface="Times New Roman" pitchFamily="18" charset="0"/>
              </a:defRPr>
            </a:lvl8pPr>
            <a:lvl9pPr marL="4107747" indent="-241632" eaLnBrk="0" fontAlgn="base" hangingPunct="0">
              <a:spcBef>
                <a:spcPct val="0"/>
              </a:spcBef>
              <a:spcAft>
                <a:spcPct val="0"/>
              </a:spcAft>
              <a:defRPr sz="2500">
                <a:solidFill>
                  <a:schemeClr val="tx1"/>
                </a:solidFill>
                <a:latin typeface="Times New Roman" pitchFamily="18" charset="0"/>
              </a:defRPr>
            </a:lvl9pPr>
          </a:lstStyle>
          <a:p>
            <a:pPr eaLnBrk="1" hangingPunct="1"/>
            <a:fld id="{204AD8E7-CC02-48E5-9425-8C83C3C373B5}" type="slidenum">
              <a:rPr lang="en-US" sz="1200"/>
              <a:pPr eaLnBrk="1" hangingPunct="1"/>
              <a:t>103</a:t>
            </a:fld>
            <a:endParaRPr lang="en-US" sz="1200"/>
          </a:p>
        </p:txBody>
      </p:sp>
    </p:spTree>
    <p:extLst>
      <p:ext uri="{BB962C8B-B14F-4D97-AF65-F5344CB8AC3E}">
        <p14:creationId xmlns:p14="http://schemas.microsoft.com/office/powerpoint/2010/main" val="254369774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70" name="Slide Image Placeholder 1"/>
          <p:cNvSpPr>
            <a:spLocks noGrp="1" noRot="1" noChangeAspect="1" noTextEdit="1"/>
          </p:cNvSpPr>
          <p:nvPr>
            <p:ph type="sldImg"/>
          </p:nvPr>
        </p:nvSpPr>
        <p:spPr>
          <a:ln/>
        </p:spPr>
      </p:sp>
      <p:sp>
        <p:nvSpPr>
          <p:cNvPr id="3655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3655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57066" indent="-291179" eaLnBrk="0" hangingPunct="0">
              <a:defRPr sz="2400">
                <a:solidFill>
                  <a:schemeClr val="tx1"/>
                </a:solidFill>
                <a:latin typeface="Times New Roman" pitchFamily="18" charset="0"/>
              </a:defRPr>
            </a:lvl2pPr>
            <a:lvl3pPr marL="1164717" indent="-232943" eaLnBrk="0" hangingPunct="0">
              <a:defRPr sz="2400">
                <a:solidFill>
                  <a:schemeClr val="tx1"/>
                </a:solidFill>
                <a:latin typeface="Times New Roman" pitchFamily="18" charset="0"/>
              </a:defRPr>
            </a:lvl3pPr>
            <a:lvl4pPr marL="1630604" indent="-232943" eaLnBrk="0" hangingPunct="0">
              <a:defRPr sz="2400">
                <a:solidFill>
                  <a:schemeClr val="tx1"/>
                </a:solidFill>
                <a:latin typeface="Times New Roman" pitchFamily="18" charset="0"/>
              </a:defRPr>
            </a:lvl4pPr>
            <a:lvl5pPr marL="2096491" indent="-232943" eaLnBrk="0" hangingPunct="0">
              <a:defRPr sz="2400">
                <a:solidFill>
                  <a:schemeClr val="tx1"/>
                </a:solidFill>
                <a:latin typeface="Times New Roman" pitchFamily="18" charset="0"/>
              </a:defRPr>
            </a:lvl5pPr>
            <a:lvl6pPr marL="2562377" indent="-232943" eaLnBrk="0" fontAlgn="base" hangingPunct="0">
              <a:spcBef>
                <a:spcPct val="0"/>
              </a:spcBef>
              <a:spcAft>
                <a:spcPct val="0"/>
              </a:spcAft>
              <a:defRPr sz="2400">
                <a:solidFill>
                  <a:schemeClr val="tx1"/>
                </a:solidFill>
                <a:latin typeface="Times New Roman" pitchFamily="18" charset="0"/>
              </a:defRPr>
            </a:lvl6pPr>
            <a:lvl7pPr marL="3028264" indent="-232943" eaLnBrk="0" fontAlgn="base" hangingPunct="0">
              <a:spcBef>
                <a:spcPct val="0"/>
              </a:spcBef>
              <a:spcAft>
                <a:spcPct val="0"/>
              </a:spcAft>
              <a:defRPr sz="2400">
                <a:solidFill>
                  <a:schemeClr val="tx1"/>
                </a:solidFill>
                <a:latin typeface="Times New Roman" pitchFamily="18" charset="0"/>
              </a:defRPr>
            </a:lvl7pPr>
            <a:lvl8pPr marL="3494151" indent="-232943" eaLnBrk="0" fontAlgn="base" hangingPunct="0">
              <a:spcBef>
                <a:spcPct val="0"/>
              </a:spcBef>
              <a:spcAft>
                <a:spcPct val="0"/>
              </a:spcAft>
              <a:defRPr sz="2400">
                <a:solidFill>
                  <a:schemeClr val="tx1"/>
                </a:solidFill>
                <a:latin typeface="Times New Roman" pitchFamily="18" charset="0"/>
              </a:defRPr>
            </a:lvl8pPr>
            <a:lvl9pPr marL="3960038" indent="-232943" eaLnBrk="0" fontAlgn="base" hangingPunct="0">
              <a:spcBef>
                <a:spcPct val="0"/>
              </a:spcBef>
              <a:spcAft>
                <a:spcPct val="0"/>
              </a:spcAft>
              <a:defRPr sz="2400">
                <a:solidFill>
                  <a:schemeClr val="tx1"/>
                </a:solidFill>
                <a:latin typeface="Times New Roman" pitchFamily="18" charset="0"/>
              </a:defRPr>
            </a:lvl9pPr>
          </a:lstStyle>
          <a:p>
            <a:pPr eaLnBrk="1" hangingPunct="1"/>
            <a:fld id="{9D179F1C-8429-4A71-B4DE-9AEDBC7D6B5B}" type="slidenum">
              <a:rPr lang="en-US" sz="1200"/>
              <a:pPr eaLnBrk="1" hangingPunct="1"/>
              <a:t>105</a:t>
            </a:fld>
            <a:endParaRPr lang="en-US" sz="1200"/>
          </a:p>
        </p:txBody>
      </p:sp>
    </p:spTree>
    <p:extLst>
      <p:ext uri="{BB962C8B-B14F-4D97-AF65-F5344CB8AC3E}">
        <p14:creationId xmlns:p14="http://schemas.microsoft.com/office/powerpoint/2010/main" val="22846778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Slide Image Placeholder 1"/>
          <p:cNvSpPr>
            <a:spLocks noGrp="1" noRot="1" noChangeAspect="1" noTextEdit="1"/>
          </p:cNvSpPr>
          <p:nvPr>
            <p:ph type="sldImg"/>
          </p:nvPr>
        </p:nvSpPr>
        <p:spPr>
          <a:ln/>
        </p:spPr>
      </p:sp>
      <p:sp>
        <p:nvSpPr>
          <p:cNvPr id="22221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 name="Footer Placeholder 3"/>
          <p:cNvSpPr>
            <a:spLocks noGrp="1"/>
          </p:cNvSpPr>
          <p:nvPr>
            <p:ph type="ftr" sz="quarter" idx="4"/>
          </p:nvPr>
        </p:nvSpPr>
        <p:spPr/>
        <p:txBody>
          <a:bodyPr/>
          <a:lstStyle/>
          <a:p>
            <a:pPr>
              <a:defRPr/>
            </a:pPr>
            <a:r>
              <a:rPr lang="en-US">
                <a:solidFill>
                  <a:srgbClr val="000000"/>
                </a:solidFill>
              </a:rPr>
              <a:t>Diabetes Educational Services© (530) 893 - 8635 </a:t>
            </a:r>
          </a:p>
        </p:txBody>
      </p:sp>
      <p:sp>
        <p:nvSpPr>
          <p:cNvPr id="5" name="Slide Number Placeholder 4"/>
          <p:cNvSpPr>
            <a:spLocks noGrp="1"/>
          </p:cNvSpPr>
          <p:nvPr>
            <p:ph type="sldNum" sz="quarter" idx="5"/>
          </p:nvPr>
        </p:nvSpPr>
        <p:spPr/>
        <p:txBody>
          <a:bodyPr/>
          <a:lstStyle/>
          <a:p>
            <a:pPr>
              <a:defRPr/>
            </a:pPr>
            <a:fld id="{792E6699-6889-418B-B80B-A010AB598EA5}" type="slidenum">
              <a:rPr lang="en-US" smtClean="0">
                <a:solidFill>
                  <a:srgbClr val="000000"/>
                </a:solidFill>
              </a:rPr>
              <a:pPr>
                <a:defRPr/>
              </a:pPr>
              <a:t>6</a:t>
            </a:fld>
            <a:endParaRPr lang="en-US">
              <a:solidFill>
                <a:srgbClr val="000000"/>
              </a:solidFill>
            </a:endParaRPr>
          </a:p>
        </p:txBody>
      </p:sp>
    </p:spTree>
    <p:extLst>
      <p:ext uri="{BB962C8B-B14F-4D97-AF65-F5344CB8AC3E}">
        <p14:creationId xmlns:p14="http://schemas.microsoft.com/office/powerpoint/2010/main" val="427486326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70" name="Slide Image Placeholder 1"/>
          <p:cNvSpPr>
            <a:spLocks noGrp="1" noRot="1" noChangeAspect="1" noTextEdit="1"/>
          </p:cNvSpPr>
          <p:nvPr>
            <p:ph type="sldImg"/>
          </p:nvPr>
        </p:nvSpPr>
        <p:spPr>
          <a:ln/>
        </p:spPr>
      </p:sp>
      <p:sp>
        <p:nvSpPr>
          <p:cNvPr id="3655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3655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57066" indent="-291179" eaLnBrk="0" hangingPunct="0">
              <a:defRPr sz="2400">
                <a:solidFill>
                  <a:schemeClr val="tx1"/>
                </a:solidFill>
                <a:latin typeface="Times New Roman" pitchFamily="18" charset="0"/>
              </a:defRPr>
            </a:lvl2pPr>
            <a:lvl3pPr marL="1164717" indent="-232943" eaLnBrk="0" hangingPunct="0">
              <a:defRPr sz="2400">
                <a:solidFill>
                  <a:schemeClr val="tx1"/>
                </a:solidFill>
                <a:latin typeface="Times New Roman" pitchFamily="18" charset="0"/>
              </a:defRPr>
            </a:lvl3pPr>
            <a:lvl4pPr marL="1630604" indent="-232943" eaLnBrk="0" hangingPunct="0">
              <a:defRPr sz="2400">
                <a:solidFill>
                  <a:schemeClr val="tx1"/>
                </a:solidFill>
                <a:latin typeface="Times New Roman" pitchFamily="18" charset="0"/>
              </a:defRPr>
            </a:lvl4pPr>
            <a:lvl5pPr marL="2096491" indent="-232943" eaLnBrk="0" hangingPunct="0">
              <a:defRPr sz="2400">
                <a:solidFill>
                  <a:schemeClr val="tx1"/>
                </a:solidFill>
                <a:latin typeface="Times New Roman" pitchFamily="18" charset="0"/>
              </a:defRPr>
            </a:lvl5pPr>
            <a:lvl6pPr marL="2562377" indent="-232943" eaLnBrk="0" fontAlgn="base" hangingPunct="0">
              <a:spcBef>
                <a:spcPct val="0"/>
              </a:spcBef>
              <a:spcAft>
                <a:spcPct val="0"/>
              </a:spcAft>
              <a:defRPr sz="2400">
                <a:solidFill>
                  <a:schemeClr val="tx1"/>
                </a:solidFill>
                <a:latin typeface="Times New Roman" pitchFamily="18" charset="0"/>
              </a:defRPr>
            </a:lvl6pPr>
            <a:lvl7pPr marL="3028264" indent="-232943" eaLnBrk="0" fontAlgn="base" hangingPunct="0">
              <a:spcBef>
                <a:spcPct val="0"/>
              </a:spcBef>
              <a:spcAft>
                <a:spcPct val="0"/>
              </a:spcAft>
              <a:defRPr sz="2400">
                <a:solidFill>
                  <a:schemeClr val="tx1"/>
                </a:solidFill>
                <a:latin typeface="Times New Roman" pitchFamily="18" charset="0"/>
              </a:defRPr>
            </a:lvl7pPr>
            <a:lvl8pPr marL="3494151" indent="-232943" eaLnBrk="0" fontAlgn="base" hangingPunct="0">
              <a:spcBef>
                <a:spcPct val="0"/>
              </a:spcBef>
              <a:spcAft>
                <a:spcPct val="0"/>
              </a:spcAft>
              <a:defRPr sz="2400">
                <a:solidFill>
                  <a:schemeClr val="tx1"/>
                </a:solidFill>
                <a:latin typeface="Times New Roman" pitchFamily="18" charset="0"/>
              </a:defRPr>
            </a:lvl8pPr>
            <a:lvl9pPr marL="3960038" indent="-232943" eaLnBrk="0" fontAlgn="base" hangingPunct="0">
              <a:spcBef>
                <a:spcPct val="0"/>
              </a:spcBef>
              <a:spcAft>
                <a:spcPct val="0"/>
              </a:spcAft>
              <a:defRPr sz="2400">
                <a:solidFill>
                  <a:schemeClr val="tx1"/>
                </a:solidFill>
                <a:latin typeface="Times New Roman" pitchFamily="18" charset="0"/>
              </a:defRPr>
            </a:lvl9pPr>
          </a:lstStyle>
          <a:p>
            <a:pPr eaLnBrk="1" hangingPunct="1"/>
            <a:fld id="{9D179F1C-8429-4A71-B4DE-9AEDBC7D6B5B}" type="slidenum">
              <a:rPr lang="en-US" sz="1200"/>
              <a:pPr eaLnBrk="1" hangingPunct="1"/>
              <a:t>106</a:t>
            </a:fld>
            <a:endParaRPr lang="en-US" sz="1200"/>
          </a:p>
        </p:txBody>
      </p:sp>
    </p:spTree>
    <p:extLst>
      <p:ext uri="{BB962C8B-B14F-4D97-AF65-F5344CB8AC3E}">
        <p14:creationId xmlns:p14="http://schemas.microsoft.com/office/powerpoint/2010/main" val="45650397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Slide Image Placeholder 1"/>
          <p:cNvSpPr>
            <a:spLocks noGrp="1" noRot="1" noChangeAspect="1" noTextEdit="1"/>
          </p:cNvSpPr>
          <p:nvPr>
            <p:ph type="sldImg"/>
          </p:nvPr>
        </p:nvSpPr>
        <p:spPr>
          <a:ln/>
        </p:spPr>
      </p:sp>
      <p:sp>
        <p:nvSpPr>
          <p:cNvPr id="1699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1699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94273" indent="-305739">
              <a:spcBef>
                <a:spcPct val="30000"/>
              </a:spcBef>
              <a:defRPr sz="1200">
                <a:solidFill>
                  <a:schemeClr val="tx1"/>
                </a:solidFill>
                <a:latin typeface="Times New Roman" panose="02020603050405020304" pitchFamily="18" charset="0"/>
              </a:defRPr>
            </a:lvl2pPr>
            <a:lvl3pPr marL="1222953" indent="-244268">
              <a:spcBef>
                <a:spcPct val="30000"/>
              </a:spcBef>
              <a:defRPr sz="1200">
                <a:solidFill>
                  <a:schemeClr val="tx1"/>
                </a:solidFill>
                <a:latin typeface="Times New Roman" panose="02020603050405020304" pitchFamily="18" charset="0"/>
              </a:defRPr>
            </a:lvl3pPr>
            <a:lvl4pPr marL="1713105" indent="-244268">
              <a:spcBef>
                <a:spcPct val="30000"/>
              </a:spcBef>
              <a:defRPr sz="1200">
                <a:solidFill>
                  <a:schemeClr val="tx1"/>
                </a:solidFill>
                <a:latin typeface="Times New Roman" panose="02020603050405020304" pitchFamily="18" charset="0"/>
              </a:defRPr>
            </a:lvl4pPr>
            <a:lvl5pPr marL="2203256" indent="-244268">
              <a:spcBef>
                <a:spcPct val="30000"/>
              </a:spcBef>
              <a:defRPr sz="1200">
                <a:solidFill>
                  <a:schemeClr val="tx1"/>
                </a:solidFill>
                <a:latin typeface="Times New Roman" panose="02020603050405020304" pitchFamily="18" charset="0"/>
              </a:defRPr>
            </a:lvl5pPr>
            <a:lvl6pPr marL="2669143" indent="-244268" eaLnBrk="0" fontAlgn="base" hangingPunct="0">
              <a:spcBef>
                <a:spcPct val="30000"/>
              </a:spcBef>
              <a:spcAft>
                <a:spcPct val="0"/>
              </a:spcAft>
              <a:defRPr sz="1200">
                <a:solidFill>
                  <a:schemeClr val="tx1"/>
                </a:solidFill>
                <a:latin typeface="Times New Roman" panose="02020603050405020304" pitchFamily="18" charset="0"/>
              </a:defRPr>
            </a:lvl6pPr>
            <a:lvl7pPr marL="3135030" indent="-244268" eaLnBrk="0" fontAlgn="base" hangingPunct="0">
              <a:spcBef>
                <a:spcPct val="30000"/>
              </a:spcBef>
              <a:spcAft>
                <a:spcPct val="0"/>
              </a:spcAft>
              <a:defRPr sz="1200">
                <a:solidFill>
                  <a:schemeClr val="tx1"/>
                </a:solidFill>
                <a:latin typeface="Times New Roman" panose="02020603050405020304" pitchFamily="18" charset="0"/>
              </a:defRPr>
            </a:lvl7pPr>
            <a:lvl8pPr marL="3600917" indent="-244268" eaLnBrk="0" fontAlgn="base" hangingPunct="0">
              <a:spcBef>
                <a:spcPct val="30000"/>
              </a:spcBef>
              <a:spcAft>
                <a:spcPct val="0"/>
              </a:spcAft>
              <a:defRPr sz="1200">
                <a:solidFill>
                  <a:schemeClr val="tx1"/>
                </a:solidFill>
                <a:latin typeface="Times New Roman" panose="02020603050405020304" pitchFamily="18" charset="0"/>
              </a:defRPr>
            </a:lvl8pPr>
            <a:lvl9pPr marL="4066804" indent="-2442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358EDB5-A5C6-4F51-9727-33510CA2597B}" type="slidenum">
              <a:rPr lang="en-US" sz="1300"/>
              <a:pPr>
                <a:spcBef>
                  <a:spcPct val="0"/>
                </a:spcBef>
              </a:pPr>
              <a:t>107</a:t>
            </a:fld>
            <a:endParaRPr lang="en-US" sz="1300"/>
          </a:p>
        </p:txBody>
      </p:sp>
    </p:spTree>
    <p:extLst>
      <p:ext uri="{BB962C8B-B14F-4D97-AF65-F5344CB8AC3E}">
        <p14:creationId xmlns:p14="http://schemas.microsoft.com/office/powerpoint/2010/main" val="89959323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18" name="Slide Image Placeholder 1"/>
          <p:cNvSpPr>
            <a:spLocks noGrp="1" noRot="1" noChangeAspect="1" noTextEdit="1"/>
          </p:cNvSpPr>
          <p:nvPr>
            <p:ph type="sldImg"/>
          </p:nvPr>
        </p:nvSpPr>
        <p:spPr>
          <a:ln/>
        </p:spPr>
      </p:sp>
      <p:sp>
        <p:nvSpPr>
          <p:cNvPr id="367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67620" name="Footer Placeholder 3"/>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5305" indent="-302040" eaLnBrk="0" hangingPunct="0">
              <a:defRPr sz="2500">
                <a:solidFill>
                  <a:schemeClr val="tx1"/>
                </a:solidFill>
                <a:latin typeface="Times New Roman" pitchFamily="18" charset="0"/>
              </a:defRPr>
            </a:lvl2pPr>
            <a:lvl3pPr marL="1208161" indent="-241632" eaLnBrk="0" hangingPunct="0">
              <a:defRPr sz="2500">
                <a:solidFill>
                  <a:schemeClr val="tx1"/>
                </a:solidFill>
                <a:latin typeface="Times New Roman" pitchFamily="18" charset="0"/>
              </a:defRPr>
            </a:lvl3pPr>
            <a:lvl4pPr marL="1691426" indent="-241632" eaLnBrk="0" hangingPunct="0">
              <a:defRPr sz="2500">
                <a:solidFill>
                  <a:schemeClr val="tx1"/>
                </a:solidFill>
                <a:latin typeface="Times New Roman" pitchFamily="18" charset="0"/>
              </a:defRPr>
            </a:lvl4pPr>
            <a:lvl5pPr marL="2174690" indent="-241632" eaLnBrk="0" hangingPunct="0">
              <a:defRPr sz="2500">
                <a:solidFill>
                  <a:schemeClr val="tx1"/>
                </a:solidFill>
                <a:latin typeface="Times New Roman" pitchFamily="18" charset="0"/>
              </a:defRPr>
            </a:lvl5pPr>
            <a:lvl6pPr marL="2657954" indent="-241632" eaLnBrk="0" fontAlgn="base" hangingPunct="0">
              <a:spcBef>
                <a:spcPct val="0"/>
              </a:spcBef>
              <a:spcAft>
                <a:spcPct val="0"/>
              </a:spcAft>
              <a:defRPr sz="2500">
                <a:solidFill>
                  <a:schemeClr val="tx1"/>
                </a:solidFill>
                <a:latin typeface="Times New Roman" pitchFamily="18" charset="0"/>
              </a:defRPr>
            </a:lvl6pPr>
            <a:lvl7pPr marL="3141218" indent="-241632" eaLnBrk="0" fontAlgn="base" hangingPunct="0">
              <a:spcBef>
                <a:spcPct val="0"/>
              </a:spcBef>
              <a:spcAft>
                <a:spcPct val="0"/>
              </a:spcAft>
              <a:defRPr sz="2500">
                <a:solidFill>
                  <a:schemeClr val="tx1"/>
                </a:solidFill>
                <a:latin typeface="Times New Roman" pitchFamily="18" charset="0"/>
              </a:defRPr>
            </a:lvl7pPr>
            <a:lvl8pPr marL="3624483" indent="-241632" eaLnBrk="0" fontAlgn="base" hangingPunct="0">
              <a:spcBef>
                <a:spcPct val="0"/>
              </a:spcBef>
              <a:spcAft>
                <a:spcPct val="0"/>
              </a:spcAft>
              <a:defRPr sz="2500">
                <a:solidFill>
                  <a:schemeClr val="tx1"/>
                </a:solidFill>
                <a:latin typeface="Times New Roman" pitchFamily="18" charset="0"/>
              </a:defRPr>
            </a:lvl8pPr>
            <a:lvl9pPr marL="4107747" indent="-241632" eaLnBrk="0" fontAlgn="base" hangingPunct="0">
              <a:spcBef>
                <a:spcPct val="0"/>
              </a:spcBef>
              <a:spcAft>
                <a:spcPct val="0"/>
              </a:spcAft>
              <a:defRPr sz="2500">
                <a:solidFill>
                  <a:schemeClr val="tx1"/>
                </a:solidFill>
                <a:latin typeface="Times New Roman" pitchFamily="18" charset="0"/>
              </a:defRPr>
            </a:lvl9pPr>
          </a:lstStyle>
          <a:p>
            <a:pPr eaLnBrk="1" hangingPunct="1"/>
            <a:r>
              <a:rPr lang="en-US" sz="1200"/>
              <a:t>Diabetes Educational Services© (530) 893 - 8635 </a:t>
            </a:r>
          </a:p>
        </p:txBody>
      </p:sp>
      <p:sp>
        <p:nvSpPr>
          <p:cNvPr id="367621"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5305" indent="-302040" eaLnBrk="0" hangingPunct="0">
              <a:defRPr sz="2500">
                <a:solidFill>
                  <a:schemeClr val="tx1"/>
                </a:solidFill>
                <a:latin typeface="Times New Roman" pitchFamily="18" charset="0"/>
              </a:defRPr>
            </a:lvl2pPr>
            <a:lvl3pPr marL="1208161" indent="-241632" eaLnBrk="0" hangingPunct="0">
              <a:defRPr sz="2500">
                <a:solidFill>
                  <a:schemeClr val="tx1"/>
                </a:solidFill>
                <a:latin typeface="Times New Roman" pitchFamily="18" charset="0"/>
              </a:defRPr>
            </a:lvl3pPr>
            <a:lvl4pPr marL="1691426" indent="-241632" eaLnBrk="0" hangingPunct="0">
              <a:defRPr sz="2500">
                <a:solidFill>
                  <a:schemeClr val="tx1"/>
                </a:solidFill>
                <a:latin typeface="Times New Roman" pitchFamily="18" charset="0"/>
              </a:defRPr>
            </a:lvl4pPr>
            <a:lvl5pPr marL="2174690" indent="-241632" eaLnBrk="0" hangingPunct="0">
              <a:defRPr sz="2500">
                <a:solidFill>
                  <a:schemeClr val="tx1"/>
                </a:solidFill>
                <a:latin typeface="Times New Roman" pitchFamily="18" charset="0"/>
              </a:defRPr>
            </a:lvl5pPr>
            <a:lvl6pPr marL="2657954" indent="-241632" eaLnBrk="0" fontAlgn="base" hangingPunct="0">
              <a:spcBef>
                <a:spcPct val="0"/>
              </a:spcBef>
              <a:spcAft>
                <a:spcPct val="0"/>
              </a:spcAft>
              <a:defRPr sz="2500">
                <a:solidFill>
                  <a:schemeClr val="tx1"/>
                </a:solidFill>
                <a:latin typeface="Times New Roman" pitchFamily="18" charset="0"/>
              </a:defRPr>
            </a:lvl6pPr>
            <a:lvl7pPr marL="3141218" indent="-241632" eaLnBrk="0" fontAlgn="base" hangingPunct="0">
              <a:spcBef>
                <a:spcPct val="0"/>
              </a:spcBef>
              <a:spcAft>
                <a:spcPct val="0"/>
              </a:spcAft>
              <a:defRPr sz="2500">
                <a:solidFill>
                  <a:schemeClr val="tx1"/>
                </a:solidFill>
                <a:latin typeface="Times New Roman" pitchFamily="18" charset="0"/>
              </a:defRPr>
            </a:lvl7pPr>
            <a:lvl8pPr marL="3624483" indent="-241632" eaLnBrk="0" fontAlgn="base" hangingPunct="0">
              <a:spcBef>
                <a:spcPct val="0"/>
              </a:spcBef>
              <a:spcAft>
                <a:spcPct val="0"/>
              </a:spcAft>
              <a:defRPr sz="2500">
                <a:solidFill>
                  <a:schemeClr val="tx1"/>
                </a:solidFill>
                <a:latin typeface="Times New Roman" pitchFamily="18" charset="0"/>
              </a:defRPr>
            </a:lvl8pPr>
            <a:lvl9pPr marL="4107747" indent="-241632" eaLnBrk="0" fontAlgn="base" hangingPunct="0">
              <a:spcBef>
                <a:spcPct val="0"/>
              </a:spcBef>
              <a:spcAft>
                <a:spcPct val="0"/>
              </a:spcAft>
              <a:defRPr sz="2500">
                <a:solidFill>
                  <a:schemeClr val="tx1"/>
                </a:solidFill>
                <a:latin typeface="Times New Roman" pitchFamily="18" charset="0"/>
              </a:defRPr>
            </a:lvl9pPr>
          </a:lstStyle>
          <a:p>
            <a:pPr eaLnBrk="1" hangingPunct="1"/>
            <a:fld id="{DCD69F63-0E7D-41AF-B4D0-91FFAEF28275}" type="slidenum">
              <a:rPr lang="en-US" sz="1200"/>
              <a:pPr eaLnBrk="1" hangingPunct="1"/>
              <a:t>108</a:t>
            </a:fld>
            <a:endParaRPr lang="en-US" sz="1200"/>
          </a:p>
        </p:txBody>
      </p:sp>
    </p:spTree>
    <p:extLst>
      <p:ext uri="{BB962C8B-B14F-4D97-AF65-F5344CB8AC3E}">
        <p14:creationId xmlns:p14="http://schemas.microsoft.com/office/powerpoint/2010/main" val="119547365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Slide Image Placeholder 1"/>
          <p:cNvSpPr>
            <a:spLocks noGrp="1" noRot="1" noChangeAspect="1" noTextEdit="1"/>
          </p:cNvSpPr>
          <p:nvPr>
            <p:ph type="sldImg"/>
          </p:nvPr>
        </p:nvSpPr>
        <p:spPr>
          <a:ln/>
        </p:spPr>
      </p:sp>
      <p:sp>
        <p:nvSpPr>
          <p:cNvPr id="1781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1781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823899" indent="-317143">
              <a:spcBef>
                <a:spcPct val="30000"/>
              </a:spcBef>
              <a:defRPr sz="1200">
                <a:solidFill>
                  <a:schemeClr val="tx1"/>
                </a:solidFill>
                <a:latin typeface="Times New Roman" panose="02020603050405020304" pitchFamily="18" charset="0"/>
              </a:defRPr>
            </a:lvl2pPr>
            <a:lvl3pPr marL="1268569" indent="-253379">
              <a:spcBef>
                <a:spcPct val="30000"/>
              </a:spcBef>
              <a:defRPr sz="1200">
                <a:solidFill>
                  <a:schemeClr val="tx1"/>
                </a:solidFill>
                <a:latin typeface="Times New Roman" panose="02020603050405020304" pitchFamily="18" charset="0"/>
              </a:defRPr>
            </a:lvl3pPr>
            <a:lvl4pPr marL="1777004" indent="-253379">
              <a:spcBef>
                <a:spcPct val="30000"/>
              </a:spcBef>
              <a:defRPr sz="1200">
                <a:solidFill>
                  <a:schemeClr val="tx1"/>
                </a:solidFill>
                <a:latin typeface="Times New Roman" panose="02020603050405020304" pitchFamily="18" charset="0"/>
              </a:defRPr>
            </a:lvl4pPr>
            <a:lvl5pPr marL="2285437" indent="-253379">
              <a:spcBef>
                <a:spcPct val="30000"/>
              </a:spcBef>
              <a:defRPr sz="1200">
                <a:solidFill>
                  <a:schemeClr val="tx1"/>
                </a:solidFill>
                <a:latin typeface="Times New Roman" panose="02020603050405020304" pitchFamily="18" charset="0"/>
              </a:defRPr>
            </a:lvl5pPr>
            <a:lvl6pPr marL="2768702" indent="-253379" eaLnBrk="0" fontAlgn="base" hangingPunct="0">
              <a:spcBef>
                <a:spcPct val="30000"/>
              </a:spcBef>
              <a:spcAft>
                <a:spcPct val="0"/>
              </a:spcAft>
              <a:defRPr sz="1200">
                <a:solidFill>
                  <a:schemeClr val="tx1"/>
                </a:solidFill>
                <a:latin typeface="Times New Roman" panose="02020603050405020304" pitchFamily="18" charset="0"/>
              </a:defRPr>
            </a:lvl6pPr>
            <a:lvl7pPr marL="3251967" indent="-253379" eaLnBrk="0" fontAlgn="base" hangingPunct="0">
              <a:spcBef>
                <a:spcPct val="30000"/>
              </a:spcBef>
              <a:spcAft>
                <a:spcPct val="0"/>
              </a:spcAft>
              <a:defRPr sz="1200">
                <a:solidFill>
                  <a:schemeClr val="tx1"/>
                </a:solidFill>
                <a:latin typeface="Times New Roman" panose="02020603050405020304" pitchFamily="18" charset="0"/>
              </a:defRPr>
            </a:lvl7pPr>
            <a:lvl8pPr marL="3735231" indent="-253379" eaLnBrk="0" fontAlgn="base" hangingPunct="0">
              <a:spcBef>
                <a:spcPct val="30000"/>
              </a:spcBef>
              <a:spcAft>
                <a:spcPct val="0"/>
              </a:spcAft>
              <a:defRPr sz="1200">
                <a:solidFill>
                  <a:schemeClr val="tx1"/>
                </a:solidFill>
                <a:latin typeface="Times New Roman" panose="02020603050405020304" pitchFamily="18" charset="0"/>
              </a:defRPr>
            </a:lvl8pPr>
            <a:lvl9pPr marL="4218496" indent="-253379"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EEA7D71-1B14-4BD1-957B-E43EBAA39A6B}" type="slidenum">
              <a:rPr lang="en-US" sz="1300"/>
              <a:pPr>
                <a:spcBef>
                  <a:spcPct val="0"/>
                </a:spcBef>
              </a:pPr>
              <a:t>109</a:t>
            </a:fld>
            <a:endParaRPr lang="en-US" sz="1300"/>
          </a:p>
        </p:txBody>
      </p:sp>
    </p:spTree>
    <p:extLst>
      <p:ext uri="{BB962C8B-B14F-4D97-AF65-F5344CB8AC3E}">
        <p14:creationId xmlns:p14="http://schemas.microsoft.com/office/powerpoint/2010/main" val="132235947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Slide Image Placeholder 1"/>
          <p:cNvSpPr>
            <a:spLocks noGrp="1" noRot="1" noChangeAspect="1" noTextEdit="1"/>
          </p:cNvSpPr>
          <p:nvPr>
            <p:ph type="sldImg"/>
          </p:nvPr>
        </p:nvSpPr>
        <p:spPr>
          <a:ln/>
        </p:spPr>
      </p:sp>
      <p:sp>
        <p:nvSpPr>
          <p:cNvPr id="180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1802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823899" indent="-317143">
              <a:spcBef>
                <a:spcPct val="30000"/>
              </a:spcBef>
              <a:defRPr sz="1200">
                <a:solidFill>
                  <a:schemeClr val="tx1"/>
                </a:solidFill>
                <a:latin typeface="Times New Roman" panose="02020603050405020304" pitchFamily="18" charset="0"/>
              </a:defRPr>
            </a:lvl2pPr>
            <a:lvl3pPr marL="1268569" indent="-253379">
              <a:spcBef>
                <a:spcPct val="30000"/>
              </a:spcBef>
              <a:defRPr sz="1200">
                <a:solidFill>
                  <a:schemeClr val="tx1"/>
                </a:solidFill>
                <a:latin typeface="Times New Roman" panose="02020603050405020304" pitchFamily="18" charset="0"/>
              </a:defRPr>
            </a:lvl3pPr>
            <a:lvl4pPr marL="1777004" indent="-253379">
              <a:spcBef>
                <a:spcPct val="30000"/>
              </a:spcBef>
              <a:defRPr sz="1200">
                <a:solidFill>
                  <a:schemeClr val="tx1"/>
                </a:solidFill>
                <a:latin typeface="Times New Roman" panose="02020603050405020304" pitchFamily="18" charset="0"/>
              </a:defRPr>
            </a:lvl4pPr>
            <a:lvl5pPr marL="2285437" indent="-253379">
              <a:spcBef>
                <a:spcPct val="30000"/>
              </a:spcBef>
              <a:defRPr sz="1200">
                <a:solidFill>
                  <a:schemeClr val="tx1"/>
                </a:solidFill>
                <a:latin typeface="Times New Roman" panose="02020603050405020304" pitchFamily="18" charset="0"/>
              </a:defRPr>
            </a:lvl5pPr>
            <a:lvl6pPr marL="2768702" indent="-253379" eaLnBrk="0" fontAlgn="base" hangingPunct="0">
              <a:spcBef>
                <a:spcPct val="30000"/>
              </a:spcBef>
              <a:spcAft>
                <a:spcPct val="0"/>
              </a:spcAft>
              <a:defRPr sz="1200">
                <a:solidFill>
                  <a:schemeClr val="tx1"/>
                </a:solidFill>
                <a:latin typeface="Times New Roman" panose="02020603050405020304" pitchFamily="18" charset="0"/>
              </a:defRPr>
            </a:lvl6pPr>
            <a:lvl7pPr marL="3251967" indent="-253379" eaLnBrk="0" fontAlgn="base" hangingPunct="0">
              <a:spcBef>
                <a:spcPct val="30000"/>
              </a:spcBef>
              <a:spcAft>
                <a:spcPct val="0"/>
              </a:spcAft>
              <a:defRPr sz="1200">
                <a:solidFill>
                  <a:schemeClr val="tx1"/>
                </a:solidFill>
                <a:latin typeface="Times New Roman" panose="02020603050405020304" pitchFamily="18" charset="0"/>
              </a:defRPr>
            </a:lvl7pPr>
            <a:lvl8pPr marL="3735231" indent="-253379" eaLnBrk="0" fontAlgn="base" hangingPunct="0">
              <a:spcBef>
                <a:spcPct val="30000"/>
              </a:spcBef>
              <a:spcAft>
                <a:spcPct val="0"/>
              </a:spcAft>
              <a:defRPr sz="1200">
                <a:solidFill>
                  <a:schemeClr val="tx1"/>
                </a:solidFill>
                <a:latin typeface="Times New Roman" panose="02020603050405020304" pitchFamily="18" charset="0"/>
              </a:defRPr>
            </a:lvl8pPr>
            <a:lvl9pPr marL="4218496" indent="-253379"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B5E60D7-A0AD-4BE3-AA7D-823163F687BF}" type="slidenum">
              <a:rPr lang="en-US" sz="1300"/>
              <a:pPr>
                <a:spcBef>
                  <a:spcPct val="0"/>
                </a:spcBef>
              </a:pPr>
              <a:t>110</a:t>
            </a:fld>
            <a:endParaRPr lang="en-US" sz="1300"/>
          </a:p>
        </p:txBody>
      </p:sp>
    </p:spTree>
    <p:extLst>
      <p:ext uri="{BB962C8B-B14F-4D97-AF65-F5344CB8AC3E}">
        <p14:creationId xmlns:p14="http://schemas.microsoft.com/office/powerpoint/2010/main" val="114704824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Slide Image Placeholder 1"/>
          <p:cNvSpPr>
            <a:spLocks noGrp="1" noRot="1" noChangeAspect="1" noTextEdit="1"/>
          </p:cNvSpPr>
          <p:nvPr>
            <p:ph type="sldImg"/>
          </p:nvPr>
        </p:nvSpPr>
        <p:spPr>
          <a:ln/>
        </p:spPr>
      </p:sp>
      <p:sp>
        <p:nvSpPr>
          <p:cNvPr id="161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161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94273" indent="-305739">
              <a:spcBef>
                <a:spcPct val="30000"/>
              </a:spcBef>
              <a:defRPr sz="1200">
                <a:solidFill>
                  <a:schemeClr val="tx1"/>
                </a:solidFill>
                <a:latin typeface="Times New Roman" panose="02020603050405020304" pitchFamily="18" charset="0"/>
              </a:defRPr>
            </a:lvl2pPr>
            <a:lvl3pPr marL="1222953" indent="-244268">
              <a:spcBef>
                <a:spcPct val="30000"/>
              </a:spcBef>
              <a:defRPr sz="1200">
                <a:solidFill>
                  <a:schemeClr val="tx1"/>
                </a:solidFill>
                <a:latin typeface="Times New Roman" panose="02020603050405020304" pitchFamily="18" charset="0"/>
              </a:defRPr>
            </a:lvl3pPr>
            <a:lvl4pPr marL="1713105" indent="-244268">
              <a:spcBef>
                <a:spcPct val="30000"/>
              </a:spcBef>
              <a:defRPr sz="1200">
                <a:solidFill>
                  <a:schemeClr val="tx1"/>
                </a:solidFill>
                <a:latin typeface="Times New Roman" panose="02020603050405020304" pitchFamily="18" charset="0"/>
              </a:defRPr>
            </a:lvl4pPr>
            <a:lvl5pPr marL="2203256" indent="-244268">
              <a:spcBef>
                <a:spcPct val="30000"/>
              </a:spcBef>
              <a:defRPr sz="1200">
                <a:solidFill>
                  <a:schemeClr val="tx1"/>
                </a:solidFill>
                <a:latin typeface="Times New Roman" panose="02020603050405020304" pitchFamily="18" charset="0"/>
              </a:defRPr>
            </a:lvl5pPr>
            <a:lvl6pPr marL="2669143" indent="-244268" eaLnBrk="0" fontAlgn="base" hangingPunct="0">
              <a:spcBef>
                <a:spcPct val="30000"/>
              </a:spcBef>
              <a:spcAft>
                <a:spcPct val="0"/>
              </a:spcAft>
              <a:defRPr sz="1200">
                <a:solidFill>
                  <a:schemeClr val="tx1"/>
                </a:solidFill>
                <a:latin typeface="Times New Roman" panose="02020603050405020304" pitchFamily="18" charset="0"/>
              </a:defRPr>
            </a:lvl6pPr>
            <a:lvl7pPr marL="3135030" indent="-244268" eaLnBrk="0" fontAlgn="base" hangingPunct="0">
              <a:spcBef>
                <a:spcPct val="30000"/>
              </a:spcBef>
              <a:spcAft>
                <a:spcPct val="0"/>
              </a:spcAft>
              <a:defRPr sz="1200">
                <a:solidFill>
                  <a:schemeClr val="tx1"/>
                </a:solidFill>
                <a:latin typeface="Times New Roman" panose="02020603050405020304" pitchFamily="18" charset="0"/>
              </a:defRPr>
            </a:lvl7pPr>
            <a:lvl8pPr marL="3600917" indent="-244268" eaLnBrk="0" fontAlgn="base" hangingPunct="0">
              <a:spcBef>
                <a:spcPct val="30000"/>
              </a:spcBef>
              <a:spcAft>
                <a:spcPct val="0"/>
              </a:spcAft>
              <a:defRPr sz="1200">
                <a:solidFill>
                  <a:schemeClr val="tx1"/>
                </a:solidFill>
                <a:latin typeface="Times New Roman" panose="02020603050405020304" pitchFamily="18" charset="0"/>
              </a:defRPr>
            </a:lvl8pPr>
            <a:lvl9pPr marL="4066804" indent="-2442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2D957F2-669E-4D12-AB6E-DBDE92010E50}" type="slidenum">
              <a:rPr lang="en-US" sz="1300"/>
              <a:pPr>
                <a:spcBef>
                  <a:spcPct val="0"/>
                </a:spcBef>
              </a:pPr>
              <a:t>111</a:t>
            </a:fld>
            <a:endParaRPr lang="en-US" sz="1300"/>
          </a:p>
        </p:txBody>
      </p:sp>
    </p:spTree>
    <p:extLst>
      <p:ext uri="{BB962C8B-B14F-4D97-AF65-F5344CB8AC3E}">
        <p14:creationId xmlns:p14="http://schemas.microsoft.com/office/powerpoint/2010/main" val="225235769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Slide Image Placeholder 1"/>
          <p:cNvSpPr>
            <a:spLocks noGrp="1" noRot="1" noChangeAspect="1" noTextEdit="1"/>
          </p:cNvSpPr>
          <p:nvPr>
            <p:ph type="sldImg"/>
          </p:nvPr>
        </p:nvSpPr>
        <p:spPr>
          <a:ln/>
        </p:spPr>
      </p:sp>
      <p:sp>
        <p:nvSpPr>
          <p:cNvPr id="2703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2703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5305" indent="-302040" eaLnBrk="0" hangingPunct="0">
              <a:defRPr sz="2500">
                <a:solidFill>
                  <a:schemeClr val="tx1"/>
                </a:solidFill>
                <a:latin typeface="Times New Roman" pitchFamily="18" charset="0"/>
              </a:defRPr>
            </a:lvl2pPr>
            <a:lvl3pPr marL="1208161" indent="-241632" eaLnBrk="0" hangingPunct="0">
              <a:defRPr sz="2500">
                <a:solidFill>
                  <a:schemeClr val="tx1"/>
                </a:solidFill>
                <a:latin typeface="Times New Roman" pitchFamily="18" charset="0"/>
              </a:defRPr>
            </a:lvl3pPr>
            <a:lvl4pPr marL="1691426" indent="-241632" eaLnBrk="0" hangingPunct="0">
              <a:defRPr sz="2500">
                <a:solidFill>
                  <a:schemeClr val="tx1"/>
                </a:solidFill>
                <a:latin typeface="Times New Roman" pitchFamily="18" charset="0"/>
              </a:defRPr>
            </a:lvl4pPr>
            <a:lvl5pPr marL="2174690" indent="-241632" eaLnBrk="0" hangingPunct="0">
              <a:defRPr sz="2500">
                <a:solidFill>
                  <a:schemeClr val="tx1"/>
                </a:solidFill>
                <a:latin typeface="Times New Roman" pitchFamily="18" charset="0"/>
              </a:defRPr>
            </a:lvl5pPr>
            <a:lvl6pPr marL="2657954" indent="-241632" eaLnBrk="0" fontAlgn="base" hangingPunct="0">
              <a:spcBef>
                <a:spcPct val="0"/>
              </a:spcBef>
              <a:spcAft>
                <a:spcPct val="0"/>
              </a:spcAft>
              <a:defRPr sz="2500">
                <a:solidFill>
                  <a:schemeClr val="tx1"/>
                </a:solidFill>
                <a:latin typeface="Times New Roman" pitchFamily="18" charset="0"/>
              </a:defRPr>
            </a:lvl6pPr>
            <a:lvl7pPr marL="3141218" indent="-241632" eaLnBrk="0" fontAlgn="base" hangingPunct="0">
              <a:spcBef>
                <a:spcPct val="0"/>
              </a:spcBef>
              <a:spcAft>
                <a:spcPct val="0"/>
              </a:spcAft>
              <a:defRPr sz="2500">
                <a:solidFill>
                  <a:schemeClr val="tx1"/>
                </a:solidFill>
                <a:latin typeface="Times New Roman" pitchFamily="18" charset="0"/>
              </a:defRPr>
            </a:lvl7pPr>
            <a:lvl8pPr marL="3624483" indent="-241632" eaLnBrk="0" fontAlgn="base" hangingPunct="0">
              <a:spcBef>
                <a:spcPct val="0"/>
              </a:spcBef>
              <a:spcAft>
                <a:spcPct val="0"/>
              </a:spcAft>
              <a:defRPr sz="2500">
                <a:solidFill>
                  <a:schemeClr val="tx1"/>
                </a:solidFill>
                <a:latin typeface="Times New Roman" pitchFamily="18" charset="0"/>
              </a:defRPr>
            </a:lvl8pPr>
            <a:lvl9pPr marL="4107747" indent="-241632" eaLnBrk="0" fontAlgn="base" hangingPunct="0">
              <a:spcBef>
                <a:spcPct val="0"/>
              </a:spcBef>
              <a:spcAft>
                <a:spcPct val="0"/>
              </a:spcAft>
              <a:defRPr sz="2500">
                <a:solidFill>
                  <a:schemeClr val="tx1"/>
                </a:solidFill>
                <a:latin typeface="Times New Roman" pitchFamily="18" charset="0"/>
              </a:defRPr>
            </a:lvl9pPr>
          </a:lstStyle>
          <a:p>
            <a:pPr eaLnBrk="1" hangingPunct="1"/>
            <a:fld id="{DFBCACCC-B897-4180-B292-FD653A3816D5}" type="slidenum">
              <a:rPr lang="en-US" sz="1200"/>
              <a:pPr eaLnBrk="1" hangingPunct="1"/>
              <a:t>112</a:t>
            </a:fld>
            <a:endParaRPr lang="en-US" sz="1200"/>
          </a:p>
        </p:txBody>
      </p:sp>
    </p:spTree>
    <p:extLst>
      <p:ext uri="{BB962C8B-B14F-4D97-AF65-F5344CB8AC3E}">
        <p14:creationId xmlns:p14="http://schemas.microsoft.com/office/powerpoint/2010/main" val="383322074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 name="Footer Placeholder 3"/>
          <p:cNvSpPr>
            <a:spLocks noGrp="1"/>
          </p:cNvSpPr>
          <p:nvPr>
            <p:ph type="ftr" sz="quarter" idx="4"/>
          </p:nvPr>
        </p:nvSpPr>
        <p:spPr/>
        <p:txBody>
          <a:bodyPr/>
          <a:lstStyle/>
          <a:p>
            <a:pPr>
              <a:defRPr/>
            </a:pPr>
            <a:r>
              <a:rPr lang="en-US"/>
              <a:t>Diabetes Educational Services© (530) 893 - 8635 </a:t>
            </a:r>
          </a:p>
        </p:txBody>
      </p:sp>
      <p:sp>
        <p:nvSpPr>
          <p:cNvPr id="36869" name="Slide Number Placeholder 4"/>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spcBef>
                <a:spcPct val="30000"/>
              </a:spcBef>
              <a:defRPr kumimoji="1" sz="1300">
                <a:solidFill>
                  <a:schemeClr val="tx1"/>
                </a:solidFill>
                <a:latin typeface="Times New Roman" panose="02020603050405020304" pitchFamily="18" charset="0"/>
              </a:defRPr>
            </a:lvl1pPr>
            <a:lvl2pPr marL="785257" indent="-302021">
              <a:spcBef>
                <a:spcPct val="30000"/>
              </a:spcBef>
              <a:defRPr kumimoji="1" sz="1300">
                <a:solidFill>
                  <a:schemeClr val="tx1"/>
                </a:solidFill>
                <a:latin typeface="Times New Roman" panose="02020603050405020304" pitchFamily="18" charset="0"/>
              </a:defRPr>
            </a:lvl2pPr>
            <a:lvl3pPr marL="1208088" indent="-241617">
              <a:spcBef>
                <a:spcPct val="30000"/>
              </a:spcBef>
              <a:defRPr kumimoji="1" sz="1300">
                <a:solidFill>
                  <a:schemeClr val="tx1"/>
                </a:solidFill>
                <a:latin typeface="Times New Roman" panose="02020603050405020304" pitchFamily="18" charset="0"/>
              </a:defRPr>
            </a:lvl3pPr>
            <a:lvl4pPr marL="1691323" indent="-241617">
              <a:spcBef>
                <a:spcPct val="30000"/>
              </a:spcBef>
              <a:defRPr kumimoji="1" sz="1300">
                <a:solidFill>
                  <a:schemeClr val="tx1"/>
                </a:solidFill>
                <a:latin typeface="Times New Roman" panose="02020603050405020304" pitchFamily="18" charset="0"/>
              </a:defRPr>
            </a:lvl4pPr>
            <a:lvl5pPr marL="2174559" indent="-241617">
              <a:spcBef>
                <a:spcPct val="30000"/>
              </a:spcBef>
              <a:defRPr kumimoji="1" sz="1300">
                <a:solidFill>
                  <a:schemeClr val="tx1"/>
                </a:solidFill>
                <a:latin typeface="Times New Roman" panose="02020603050405020304" pitchFamily="18" charset="0"/>
              </a:defRPr>
            </a:lvl5pPr>
            <a:lvl6pPr marL="2657795" indent="-241617" eaLnBrk="0" fontAlgn="base" hangingPunct="0">
              <a:spcBef>
                <a:spcPct val="30000"/>
              </a:spcBef>
              <a:spcAft>
                <a:spcPct val="0"/>
              </a:spcAft>
              <a:defRPr kumimoji="1" sz="1300">
                <a:solidFill>
                  <a:schemeClr val="tx1"/>
                </a:solidFill>
                <a:latin typeface="Times New Roman" panose="02020603050405020304" pitchFamily="18" charset="0"/>
              </a:defRPr>
            </a:lvl6pPr>
            <a:lvl7pPr marL="3141029" indent="-241617" eaLnBrk="0" fontAlgn="base" hangingPunct="0">
              <a:spcBef>
                <a:spcPct val="30000"/>
              </a:spcBef>
              <a:spcAft>
                <a:spcPct val="0"/>
              </a:spcAft>
              <a:defRPr kumimoji="1" sz="1300">
                <a:solidFill>
                  <a:schemeClr val="tx1"/>
                </a:solidFill>
                <a:latin typeface="Times New Roman" panose="02020603050405020304" pitchFamily="18" charset="0"/>
              </a:defRPr>
            </a:lvl7pPr>
            <a:lvl8pPr marL="3624265" indent="-241617" eaLnBrk="0" fontAlgn="base" hangingPunct="0">
              <a:spcBef>
                <a:spcPct val="30000"/>
              </a:spcBef>
              <a:spcAft>
                <a:spcPct val="0"/>
              </a:spcAft>
              <a:defRPr kumimoji="1" sz="1300">
                <a:solidFill>
                  <a:schemeClr val="tx1"/>
                </a:solidFill>
                <a:latin typeface="Times New Roman" panose="02020603050405020304" pitchFamily="18" charset="0"/>
              </a:defRPr>
            </a:lvl8pPr>
            <a:lvl9pPr marL="4107501" indent="-241617" eaLnBrk="0" fontAlgn="base" hangingPunct="0">
              <a:spcBef>
                <a:spcPct val="30000"/>
              </a:spcBef>
              <a:spcAft>
                <a:spcPct val="0"/>
              </a:spcAft>
              <a:defRPr kumimoji="1" sz="1300">
                <a:solidFill>
                  <a:schemeClr val="tx1"/>
                </a:solidFill>
                <a:latin typeface="Times New Roman" panose="02020603050405020304" pitchFamily="18" charset="0"/>
              </a:defRPr>
            </a:lvl9pPr>
          </a:lstStyle>
          <a:p>
            <a:pPr>
              <a:spcBef>
                <a:spcPct val="0"/>
              </a:spcBef>
            </a:pPr>
            <a:fld id="{426231D1-8FEC-49B9-ABBC-2F139ED3F71D}" type="slidenum">
              <a:rPr kumimoji="0" lang="en-US"/>
              <a:pPr>
                <a:spcBef>
                  <a:spcPct val="0"/>
                </a:spcBef>
              </a:pPr>
              <a:t>116</a:t>
            </a:fld>
            <a:endParaRPr kumimoji="0" lang="en-US"/>
          </a:p>
        </p:txBody>
      </p:sp>
    </p:spTree>
    <p:extLst>
      <p:ext uri="{BB962C8B-B14F-4D97-AF65-F5344CB8AC3E}">
        <p14:creationId xmlns:p14="http://schemas.microsoft.com/office/powerpoint/2010/main" val="337917142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r>
              <a:rPr lang="en-US"/>
              <a:t>Diabetes Educational Services© (530) 893 - 8635 </a:t>
            </a:r>
          </a:p>
        </p:txBody>
      </p:sp>
      <p:sp>
        <p:nvSpPr>
          <p:cNvPr id="5" name="Slide Number Placeholder 4"/>
          <p:cNvSpPr>
            <a:spLocks noGrp="1"/>
          </p:cNvSpPr>
          <p:nvPr>
            <p:ph type="sldNum" sz="quarter" idx="5"/>
          </p:nvPr>
        </p:nvSpPr>
        <p:spPr/>
        <p:txBody>
          <a:bodyPr/>
          <a:lstStyle/>
          <a:p>
            <a:pPr>
              <a:defRPr/>
            </a:pPr>
            <a:fld id="{C233B0E3-6876-4E53-9EE0-6ED1EFDF6740}" type="slidenum">
              <a:rPr lang="en-US" smtClean="0"/>
              <a:pPr>
                <a:defRPr/>
              </a:pPr>
              <a:t>120</a:t>
            </a:fld>
            <a:endParaRPr lang="en-US"/>
          </a:p>
        </p:txBody>
      </p:sp>
    </p:spTree>
    <p:extLst>
      <p:ext uri="{BB962C8B-B14F-4D97-AF65-F5344CB8AC3E}">
        <p14:creationId xmlns:p14="http://schemas.microsoft.com/office/powerpoint/2010/main" val="70093793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 name="Footer Placeholder 3"/>
          <p:cNvSpPr>
            <a:spLocks noGrp="1"/>
          </p:cNvSpPr>
          <p:nvPr>
            <p:ph type="ftr" sz="quarter" idx="4"/>
          </p:nvPr>
        </p:nvSpPr>
        <p:spPr/>
        <p:txBody>
          <a:bodyPr/>
          <a:lstStyle/>
          <a:p>
            <a:pPr>
              <a:defRPr/>
            </a:pPr>
            <a:r>
              <a:rPr lang="en-US"/>
              <a:t>Diabetes Educational Services© (530) 893 - 8635 </a:t>
            </a:r>
          </a:p>
        </p:txBody>
      </p:sp>
      <p:sp>
        <p:nvSpPr>
          <p:cNvPr id="36869" name="Slide Number Placeholder 4"/>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spcBef>
                <a:spcPct val="30000"/>
              </a:spcBef>
              <a:defRPr kumimoji="1" sz="1300">
                <a:solidFill>
                  <a:schemeClr val="tx1"/>
                </a:solidFill>
                <a:latin typeface="Times New Roman" panose="02020603050405020304" pitchFamily="18" charset="0"/>
              </a:defRPr>
            </a:lvl1pPr>
            <a:lvl2pPr marL="785257" indent="-302021">
              <a:spcBef>
                <a:spcPct val="30000"/>
              </a:spcBef>
              <a:defRPr kumimoji="1" sz="1300">
                <a:solidFill>
                  <a:schemeClr val="tx1"/>
                </a:solidFill>
                <a:latin typeface="Times New Roman" panose="02020603050405020304" pitchFamily="18" charset="0"/>
              </a:defRPr>
            </a:lvl2pPr>
            <a:lvl3pPr marL="1208088" indent="-241617">
              <a:spcBef>
                <a:spcPct val="30000"/>
              </a:spcBef>
              <a:defRPr kumimoji="1" sz="1300">
                <a:solidFill>
                  <a:schemeClr val="tx1"/>
                </a:solidFill>
                <a:latin typeface="Times New Roman" panose="02020603050405020304" pitchFamily="18" charset="0"/>
              </a:defRPr>
            </a:lvl3pPr>
            <a:lvl4pPr marL="1691323" indent="-241617">
              <a:spcBef>
                <a:spcPct val="30000"/>
              </a:spcBef>
              <a:defRPr kumimoji="1" sz="1300">
                <a:solidFill>
                  <a:schemeClr val="tx1"/>
                </a:solidFill>
                <a:latin typeface="Times New Roman" panose="02020603050405020304" pitchFamily="18" charset="0"/>
              </a:defRPr>
            </a:lvl4pPr>
            <a:lvl5pPr marL="2174559" indent="-241617">
              <a:spcBef>
                <a:spcPct val="30000"/>
              </a:spcBef>
              <a:defRPr kumimoji="1" sz="1300">
                <a:solidFill>
                  <a:schemeClr val="tx1"/>
                </a:solidFill>
                <a:latin typeface="Times New Roman" panose="02020603050405020304" pitchFamily="18" charset="0"/>
              </a:defRPr>
            </a:lvl5pPr>
            <a:lvl6pPr marL="2657795" indent="-241617" eaLnBrk="0" fontAlgn="base" hangingPunct="0">
              <a:spcBef>
                <a:spcPct val="30000"/>
              </a:spcBef>
              <a:spcAft>
                <a:spcPct val="0"/>
              </a:spcAft>
              <a:defRPr kumimoji="1" sz="1300">
                <a:solidFill>
                  <a:schemeClr val="tx1"/>
                </a:solidFill>
                <a:latin typeface="Times New Roman" panose="02020603050405020304" pitchFamily="18" charset="0"/>
              </a:defRPr>
            </a:lvl6pPr>
            <a:lvl7pPr marL="3141029" indent="-241617" eaLnBrk="0" fontAlgn="base" hangingPunct="0">
              <a:spcBef>
                <a:spcPct val="30000"/>
              </a:spcBef>
              <a:spcAft>
                <a:spcPct val="0"/>
              </a:spcAft>
              <a:defRPr kumimoji="1" sz="1300">
                <a:solidFill>
                  <a:schemeClr val="tx1"/>
                </a:solidFill>
                <a:latin typeface="Times New Roman" panose="02020603050405020304" pitchFamily="18" charset="0"/>
              </a:defRPr>
            </a:lvl7pPr>
            <a:lvl8pPr marL="3624265" indent="-241617" eaLnBrk="0" fontAlgn="base" hangingPunct="0">
              <a:spcBef>
                <a:spcPct val="30000"/>
              </a:spcBef>
              <a:spcAft>
                <a:spcPct val="0"/>
              </a:spcAft>
              <a:defRPr kumimoji="1" sz="1300">
                <a:solidFill>
                  <a:schemeClr val="tx1"/>
                </a:solidFill>
                <a:latin typeface="Times New Roman" panose="02020603050405020304" pitchFamily="18" charset="0"/>
              </a:defRPr>
            </a:lvl8pPr>
            <a:lvl9pPr marL="4107501" indent="-241617" eaLnBrk="0" fontAlgn="base" hangingPunct="0">
              <a:spcBef>
                <a:spcPct val="30000"/>
              </a:spcBef>
              <a:spcAft>
                <a:spcPct val="0"/>
              </a:spcAft>
              <a:defRPr kumimoji="1" sz="1300">
                <a:solidFill>
                  <a:schemeClr val="tx1"/>
                </a:solidFill>
                <a:latin typeface="Times New Roman" panose="02020603050405020304" pitchFamily="18" charset="0"/>
              </a:defRPr>
            </a:lvl9pPr>
          </a:lstStyle>
          <a:p>
            <a:pPr>
              <a:spcBef>
                <a:spcPct val="0"/>
              </a:spcBef>
            </a:pPr>
            <a:fld id="{426231D1-8FEC-49B9-ABBC-2F139ED3F71D}" type="slidenum">
              <a:rPr kumimoji="0" lang="en-US"/>
              <a:pPr>
                <a:spcBef>
                  <a:spcPct val="0"/>
                </a:spcBef>
              </a:pPr>
              <a:t>121</a:t>
            </a:fld>
            <a:endParaRPr kumimoji="0" lang="en-US"/>
          </a:p>
        </p:txBody>
      </p:sp>
    </p:spTree>
    <p:extLst>
      <p:ext uri="{BB962C8B-B14F-4D97-AF65-F5344CB8AC3E}">
        <p14:creationId xmlns:p14="http://schemas.microsoft.com/office/powerpoint/2010/main" val="5975066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 name="Footer Placeholder 3"/>
          <p:cNvSpPr>
            <a:spLocks noGrp="1"/>
          </p:cNvSpPr>
          <p:nvPr>
            <p:ph type="ftr" sz="quarter" idx="4"/>
          </p:nvPr>
        </p:nvSpPr>
        <p:spPr/>
        <p:txBody>
          <a:bodyPr/>
          <a:lstStyle/>
          <a:p>
            <a:pPr>
              <a:defRPr/>
            </a:pPr>
            <a:r>
              <a:rPr lang="en-US"/>
              <a:t>Diabetes Educational Services© (530) 893 - 8635 </a:t>
            </a:r>
          </a:p>
        </p:txBody>
      </p:sp>
      <p:sp>
        <p:nvSpPr>
          <p:cNvPr id="5" name="Slide Number Placeholder 4"/>
          <p:cNvSpPr>
            <a:spLocks noGrp="1"/>
          </p:cNvSpPr>
          <p:nvPr>
            <p:ph type="sldNum" sz="quarter" idx="5"/>
          </p:nvPr>
        </p:nvSpPr>
        <p:spPr/>
        <p:txBody>
          <a:bodyPr/>
          <a:lstStyle>
            <a:lvl1pPr eaLnBrk="0" hangingPunct="0">
              <a:defRPr sz="800">
                <a:solidFill>
                  <a:schemeClr val="tx1"/>
                </a:solidFill>
                <a:latin typeface="Garamond" panose="02020404030301010803" pitchFamily="18" charset="0"/>
                <a:cs typeface="Arial" panose="020B0604020202020204" pitchFamily="34" charset="0"/>
              </a:defRPr>
            </a:lvl1pPr>
            <a:lvl2pPr marL="742950" indent="-285750" eaLnBrk="0" hangingPunct="0">
              <a:defRPr sz="800">
                <a:solidFill>
                  <a:schemeClr val="tx1"/>
                </a:solidFill>
                <a:latin typeface="Garamond" panose="02020404030301010803" pitchFamily="18" charset="0"/>
                <a:cs typeface="Arial" panose="020B0604020202020204" pitchFamily="34" charset="0"/>
              </a:defRPr>
            </a:lvl2pPr>
            <a:lvl3pPr marL="1143000" indent="-228600" eaLnBrk="0" hangingPunct="0">
              <a:defRPr sz="800">
                <a:solidFill>
                  <a:schemeClr val="tx1"/>
                </a:solidFill>
                <a:latin typeface="Garamond" panose="02020404030301010803" pitchFamily="18" charset="0"/>
                <a:cs typeface="Arial" panose="020B0604020202020204" pitchFamily="34" charset="0"/>
              </a:defRPr>
            </a:lvl3pPr>
            <a:lvl4pPr marL="1600200" indent="-228600" eaLnBrk="0" hangingPunct="0">
              <a:defRPr sz="800">
                <a:solidFill>
                  <a:schemeClr val="tx1"/>
                </a:solidFill>
                <a:latin typeface="Garamond" panose="02020404030301010803" pitchFamily="18" charset="0"/>
                <a:cs typeface="Arial" panose="020B0604020202020204" pitchFamily="34" charset="0"/>
              </a:defRPr>
            </a:lvl4pPr>
            <a:lvl5pPr marL="2057400" indent="-228600" eaLnBrk="0" hangingPunct="0">
              <a:defRPr sz="8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9pPr>
          </a:lstStyle>
          <a:p>
            <a:fld id="{CA83123F-EF8C-4357-8CD8-59C55553D880}" type="slidenum">
              <a:rPr lang="en-US" altLang="en-US" sz="1200">
                <a:latin typeface="Times New Roman" panose="02020603050405020304" pitchFamily="18" charset="0"/>
              </a:rPr>
              <a:pPr/>
              <a:t>8</a:t>
            </a:fld>
            <a:endParaRPr lang="en-US" altLang="en-US" sz="1200">
              <a:latin typeface="Times New Roman" panose="02020603050405020304" pitchFamily="18" charset="0"/>
            </a:endParaRPr>
          </a:p>
        </p:txBody>
      </p:sp>
    </p:spTree>
    <p:extLst>
      <p:ext uri="{BB962C8B-B14F-4D97-AF65-F5344CB8AC3E}">
        <p14:creationId xmlns:p14="http://schemas.microsoft.com/office/powerpoint/2010/main" val="282165959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a:defRPr/>
            </a:pPr>
            <a:r>
              <a:rPr lang="en-US"/>
              <a:t>Diabetes Educational Services© (530) 893 - 8635 </a:t>
            </a:r>
          </a:p>
        </p:txBody>
      </p:sp>
      <p:sp>
        <p:nvSpPr>
          <p:cNvPr id="5" name="Slide Number Placeholder 4"/>
          <p:cNvSpPr>
            <a:spLocks noGrp="1"/>
          </p:cNvSpPr>
          <p:nvPr>
            <p:ph type="sldNum" sz="quarter" idx="11"/>
          </p:nvPr>
        </p:nvSpPr>
        <p:spPr/>
        <p:txBody>
          <a:bodyPr/>
          <a:lstStyle/>
          <a:p>
            <a:pPr>
              <a:defRPr/>
            </a:pPr>
            <a:fld id="{F6D126A7-192A-48A1-B416-20ADEE804420}" type="slidenum">
              <a:rPr lang="en-US" smtClean="0"/>
              <a:pPr>
                <a:defRPr/>
              </a:pPr>
              <a:t>122</a:t>
            </a:fld>
            <a:endParaRPr lang="en-US"/>
          </a:p>
        </p:txBody>
      </p:sp>
    </p:spTree>
    <p:extLst>
      <p:ext uri="{BB962C8B-B14F-4D97-AF65-F5344CB8AC3E}">
        <p14:creationId xmlns:p14="http://schemas.microsoft.com/office/powerpoint/2010/main" val="108432347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7021" indent="-291161">
              <a:defRPr>
                <a:solidFill>
                  <a:schemeClr val="tx1"/>
                </a:solidFill>
                <a:latin typeface="Arial" pitchFamily="34" charset="0"/>
              </a:defRPr>
            </a:lvl2pPr>
            <a:lvl3pPr marL="1164647" indent="-232930">
              <a:defRPr>
                <a:solidFill>
                  <a:schemeClr val="tx1"/>
                </a:solidFill>
                <a:latin typeface="Arial" pitchFamily="34" charset="0"/>
              </a:defRPr>
            </a:lvl3pPr>
            <a:lvl4pPr marL="1630506" indent="-232930">
              <a:defRPr>
                <a:solidFill>
                  <a:schemeClr val="tx1"/>
                </a:solidFill>
                <a:latin typeface="Arial" pitchFamily="34" charset="0"/>
              </a:defRPr>
            </a:lvl4pPr>
            <a:lvl5pPr marL="2096365" indent="-232930">
              <a:defRPr>
                <a:solidFill>
                  <a:schemeClr val="tx1"/>
                </a:solidFill>
                <a:latin typeface="Arial" pitchFamily="34" charset="0"/>
              </a:defRPr>
            </a:lvl5pPr>
            <a:lvl6pPr marL="2562223" indent="-232930" eaLnBrk="0" fontAlgn="base" hangingPunct="0">
              <a:spcBef>
                <a:spcPct val="0"/>
              </a:spcBef>
              <a:spcAft>
                <a:spcPct val="0"/>
              </a:spcAft>
              <a:defRPr>
                <a:solidFill>
                  <a:schemeClr val="tx1"/>
                </a:solidFill>
                <a:latin typeface="Arial" pitchFamily="34" charset="0"/>
              </a:defRPr>
            </a:lvl6pPr>
            <a:lvl7pPr marL="3028082" indent="-232930" eaLnBrk="0" fontAlgn="base" hangingPunct="0">
              <a:spcBef>
                <a:spcPct val="0"/>
              </a:spcBef>
              <a:spcAft>
                <a:spcPct val="0"/>
              </a:spcAft>
              <a:defRPr>
                <a:solidFill>
                  <a:schemeClr val="tx1"/>
                </a:solidFill>
                <a:latin typeface="Arial" pitchFamily="34" charset="0"/>
              </a:defRPr>
            </a:lvl7pPr>
            <a:lvl8pPr marL="3493941" indent="-232930" eaLnBrk="0" fontAlgn="base" hangingPunct="0">
              <a:spcBef>
                <a:spcPct val="0"/>
              </a:spcBef>
              <a:spcAft>
                <a:spcPct val="0"/>
              </a:spcAft>
              <a:defRPr>
                <a:solidFill>
                  <a:schemeClr val="tx1"/>
                </a:solidFill>
                <a:latin typeface="Arial" pitchFamily="34" charset="0"/>
              </a:defRPr>
            </a:lvl8pPr>
            <a:lvl9pPr marL="3959799" indent="-232930" eaLnBrk="0" fontAlgn="base" hangingPunct="0">
              <a:spcBef>
                <a:spcPct val="0"/>
              </a:spcBef>
              <a:spcAft>
                <a:spcPct val="0"/>
              </a:spcAft>
              <a:defRPr>
                <a:solidFill>
                  <a:schemeClr val="tx1"/>
                </a:solidFill>
                <a:latin typeface="Arial" pitchFamily="34" charset="0"/>
              </a:defRPr>
            </a:lvl9pPr>
          </a:lstStyle>
          <a:p>
            <a:fld id="{98547E56-DF52-4A69-B7E1-5AB3AE9BA17B}" type="slidenum">
              <a:rPr lang="en-US" smtClean="0">
                <a:latin typeface="Times New Roman" pitchFamily="18" charset="0"/>
              </a:rPr>
              <a:pPr/>
              <a:t>125</a:t>
            </a:fld>
            <a:endParaRPr lang="en-US">
              <a:latin typeface="Times New Roman" pitchFamily="18" charset="0"/>
            </a:endParaRPr>
          </a:p>
        </p:txBody>
      </p:sp>
      <p:sp>
        <p:nvSpPr>
          <p:cNvPr id="120835" name="Rectangle 7"/>
          <p:cNvSpPr txBox="1">
            <a:spLocks noGrp="1" noChangeArrowheads="1"/>
          </p:cNvSpPr>
          <p:nvPr/>
        </p:nvSpPr>
        <p:spPr bwMode="auto">
          <a:xfrm>
            <a:off x="4060192" y="9002979"/>
            <a:ext cx="3105997" cy="469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4251" tIns="47124" rIns="94251" bIns="47124" anchor="b"/>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a:fld id="{5AB29D68-60AA-49CE-ABF1-9AAD305CBB40}" type="slidenum">
              <a:rPr lang="en-US" sz="1300">
                <a:latin typeface="Times New Roman" pitchFamily="18" charset="0"/>
              </a:rPr>
              <a:pPr algn="r"/>
              <a:t>125</a:t>
            </a:fld>
            <a:endParaRPr lang="en-US" sz="1300">
              <a:latin typeface="Times New Roman" pitchFamily="18" charset="0"/>
            </a:endParaRPr>
          </a:p>
        </p:txBody>
      </p:sp>
      <p:sp>
        <p:nvSpPr>
          <p:cNvPr id="120836" name="Rectangle 6"/>
          <p:cNvSpPr>
            <a:spLocks noGrp="1" noChangeArrowheads="1"/>
          </p:cNvSpPr>
          <p:nvPr>
            <p:ph type="ftr" sz="quarter" idx="4"/>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7021" indent="-291161">
              <a:defRPr>
                <a:solidFill>
                  <a:schemeClr val="tx1"/>
                </a:solidFill>
                <a:latin typeface="Arial" pitchFamily="34" charset="0"/>
              </a:defRPr>
            </a:lvl2pPr>
            <a:lvl3pPr marL="1164647" indent="-232930">
              <a:defRPr>
                <a:solidFill>
                  <a:schemeClr val="tx1"/>
                </a:solidFill>
                <a:latin typeface="Arial" pitchFamily="34" charset="0"/>
              </a:defRPr>
            </a:lvl3pPr>
            <a:lvl4pPr marL="1630506" indent="-232930">
              <a:defRPr>
                <a:solidFill>
                  <a:schemeClr val="tx1"/>
                </a:solidFill>
                <a:latin typeface="Arial" pitchFamily="34" charset="0"/>
              </a:defRPr>
            </a:lvl4pPr>
            <a:lvl5pPr marL="2096365" indent="-232930">
              <a:defRPr>
                <a:solidFill>
                  <a:schemeClr val="tx1"/>
                </a:solidFill>
                <a:latin typeface="Arial" pitchFamily="34" charset="0"/>
              </a:defRPr>
            </a:lvl5pPr>
            <a:lvl6pPr marL="2562223" indent="-232930" eaLnBrk="0" fontAlgn="base" hangingPunct="0">
              <a:spcBef>
                <a:spcPct val="0"/>
              </a:spcBef>
              <a:spcAft>
                <a:spcPct val="0"/>
              </a:spcAft>
              <a:defRPr>
                <a:solidFill>
                  <a:schemeClr val="tx1"/>
                </a:solidFill>
                <a:latin typeface="Arial" pitchFamily="34" charset="0"/>
              </a:defRPr>
            </a:lvl6pPr>
            <a:lvl7pPr marL="3028082" indent="-232930" eaLnBrk="0" fontAlgn="base" hangingPunct="0">
              <a:spcBef>
                <a:spcPct val="0"/>
              </a:spcBef>
              <a:spcAft>
                <a:spcPct val="0"/>
              </a:spcAft>
              <a:defRPr>
                <a:solidFill>
                  <a:schemeClr val="tx1"/>
                </a:solidFill>
                <a:latin typeface="Arial" pitchFamily="34" charset="0"/>
              </a:defRPr>
            </a:lvl7pPr>
            <a:lvl8pPr marL="3493941" indent="-232930" eaLnBrk="0" fontAlgn="base" hangingPunct="0">
              <a:spcBef>
                <a:spcPct val="0"/>
              </a:spcBef>
              <a:spcAft>
                <a:spcPct val="0"/>
              </a:spcAft>
              <a:defRPr>
                <a:solidFill>
                  <a:schemeClr val="tx1"/>
                </a:solidFill>
                <a:latin typeface="Arial" pitchFamily="34" charset="0"/>
              </a:defRPr>
            </a:lvl8pPr>
            <a:lvl9pPr marL="3959799" indent="-232930" eaLnBrk="0" fontAlgn="base" hangingPunct="0">
              <a:spcBef>
                <a:spcPct val="0"/>
              </a:spcBef>
              <a:spcAft>
                <a:spcPct val="0"/>
              </a:spcAft>
              <a:defRPr>
                <a:solidFill>
                  <a:schemeClr val="tx1"/>
                </a:solidFill>
                <a:latin typeface="Arial" pitchFamily="34" charset="0"/>
              </a:defRPr>
            </a:lvl9pPr>
          </a:lstStyle>
          <a:p>
            <a:r>
              <a:rPr lang="en-US">
                <a:latin typeface="Times New Roman" pitchFamily="18" charset="0"/>
              </a:rPr>
              <a:t>Diabetes Educational Services© (530) 893 - 8635 </a:t>
            </a:r>
          </a:p>
        </p:txBody>
      </p:sp>
      <p:sp>
        <p:nvSpPr>
          <p:cNvPr id="120837" name="Rectangle 7"/>
          <p:cNvSpPr txBox="1">
            <a:spLocks noGrp="1" noChangeArrowheads="1"/>
          </p:cNvSpPr>
          <p:nvPr/>
        </p:nvSpPr>
        <p:spPr bwMode="auto">
          <a:xfrm>
            <a:off x="4060192" y="9002979"/>
            <a:ext cx="3105997" cy="469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4251" tIns="47124" rIns="94251" bIns="47124" anchor="b"/>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a:fld id="{D7122222-D52B-42B8-84ED-374AD3FFF08D}" type="slidenum">
              <a:rPr lang="en-US" sz="1300">
                <a:latin typeface="Times New Roman" pitchFamily="18" charset="0"/>
              </a:rPr>
              <a:pPr algn="r"/>
              <a:t>125</a:t>
            </a:fld>
            <a:endParaRPr lang="en-US" sz="1300">
              <a:latin typeface="Times New Roman" pitchFamily="18" charset="0"/>
            </a:endParaRPr>
          </a:p>
        </p:txBody>
      </p:sp>
      <p:sp>
        <p:nvSpPr>
          <p:cNvPr id="120838" name="Rectangle 2"/>
          <p:cNvSpPr>
            <a:spLocks noGrp="1" noRot="1" noChangeAspect="1" noChangeArrowheads="1" noTextEdit="1"/>
          </p:cNvSpPr>
          <p:nvPr>
            <p:ph type="sldImg"/>
          </p:nvPr>
        </p:nvSpPr>
        <p:spPr>
          <a:xfrm>
            <a:off x="390525" y="393700"/>
            <a:ext cx="3676650" cy="2757488"/>
          </a:xfrm>
          <a:ln/>
        </p:spPr>
      </p:sp>
      <p:sp>
        <p:nvSpPr>
          <p:cNvPr id="120839" name="Rectangle 3"/>
          <p:cNvSpPr>
            <a:spLocks noGrp="1" noChangeArrowheads="1"/>
          </p:cNvSpPr>
          <p:nvPr>
            <p:ph type="body" idx="1"/>
            <p:custDataLst>
              <p:tags r:id="rId1"/>
            </p:custDataLst>
          </p:nvPr>
        </p:nvSpPr>
        <p:spPr>
          <a:xfrm>
            <a:off x="397583" y="3307482"/>
            <a:ext cx="6371025" cy="5835203"/>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a:t>Required</a:t>
            </a:r>
          </a:p>
          <a:p>
            <a:pPr lvl="1"/>
            <a:endParaRPr lang="en-US"/>
          </a:p>
          <a:p>
            <a:r>
              <a:rPr lang="en-US"/>
              <a:t>DISCUSSION POINTS:</a:t>
            </a:r>
          </a:p>
          <a:p>
            <a:pPr lvl="1"/>
            <a:r>
              <a:rPr lang="en-US"/>
              <a:t>--Upon food ingestion, GLP-1 is secreted into the circulation from L cells of small intestine. </a:t>
            </a:r>
          </a:p>
          <a:p>
            <a:pPr lvl="1"/>
            <a:r>
              <a:rPr lang="en-US"/>
              <a:t>--GLP-1 increases beta-cell response by enhancing glucose-dependent insulin secretion. </a:t>
            </a:r>
          </a:p>
          <a:p>
            <a:pPr lvl="1"/>
            <a:r>
              <a:rPr lang="en-US"/>
              <a:t>--GLP-1 decreases beta-cell workload and hence the demand for insulin secretion by:</a:t>
            </a:r>
          </a:p>
          <a:p>
            <a:pPr lvl="2"/>
            <a:r>
              <a:rPr lang="en-US"/>
              <a:t>--Regulating the rate of gastric emptying such that meal nutrients are delivered to the small intestine and, in turn, absorbed into the circulation more smoothly, reducing peak nutrient absorption and insulin demand (beta-cell workload)</a:t>
            </a:r>
          </a:p>
          <a:p>
            <a:pPr lvl="2"/>
            <a:r>
              <a:rPr lang="en-US"/>
              <a:t>--Decreasing postprandial glucagon secretion from pancreatic alpha cells, which helps to maintain the counterregulatory balance between insulin and glucagon  </a:t>
            </a:r>
          </a:p>
          <a:p>
            <a:pPr lvl="2"/>
            <a:r>
              <a:rPr lang="en-US"/>
              <a:t>--Reducing postprandial glucagon secretion, GLP-1 has an indirect benefit on beta-cell workload, since decreased glucagon secretion will produce decreased postprandial hepatic glucose output</a:t>
            </a:r>
          </a:p>
          <a:p>
            <a:pPr lvl="2"/>
            <a:r>
              <a:rPr lang="en-US"/>
              <a:t>--Having effects on the central nervous system, resulting in increased satiety (sensation of satisfaction with food intake) and a reduction of food intake</a:t>
            </a:r>
          </a:p>
          <a:p>
            <a:pPr lvl="1"/>
            <a:r>
              <a:rPr lang="en-US"/>
              <a:t>--By decreasing beta-cell workload and improving beta-cell response, GLP-1 is an important regulator of glucose homeostasis.</a:t>
            </a:r>
          </a:p>
          <a:p>
            <a:pPr lvl="1"/>
            <a:endParaRPr lang="en-US"/>
          </a:p>
          <a:p>
            <a:r>
              <a:rPr lang="en-US"/>
              <a:t>SLIDE BACKGROUND:</a:t>
            </a:r>
          </a:p>
          <a:p>
            <a:pPr lvl="1"/>
            <a:r>
              <a:rPr lang="en-US"/>
              <a:t>--Effect on Beta-cell: Drucker DJ. Diabetes. 1998; 47:159-169</a:t>
            </a:r>
          </a:p>
          <a:p>
            <a:pPr lvl="1"/>
            <a:r>
              <a:rPr lang="en-US"/>
              <a:t>--Effect on Alpha cell:  Larsson H, et al. Acta Physiol Scand. 1997; 160:413-422</a:t>
            </a:r>
          </a:p>
          <a:p>
            <a:pPr lvl="1"/>
            <a:r>
              <a:rPr lang="en-US"/>
              <a:t>--Effects on Liver: Larsson H, et al. Acta Physiol Scand. 1997; 160:413-422</a:t>
            </a:r>
          </a:p>
          <a:p>
            <a:pPr lvl="1"/>
            <a:r>
              <a:rPr lang="en-US"/>
              <a:t>--Effects on Stomach: Nauck MA, et al. Diabetologia. 1996; 39:1546-1553</a:t>
            </a:r>
          </a:p>
          <a:p>
            <a:pPr lvl="1"/>
            <a:r>
              <a:rPr lang="en-US"/>
              <a:t>--Effects on CNS: Flint A, et al. J Clin Invest. 1998; 101:515-520</a:t>
            </a:r>
          </a:p>
          <a:p>
            <a:pPr lvl="1"/>
            <a:endParaRPr lang="en-US"/>
          </a:p>
        </p:txBody>
      </p:sp>
    </p:spTree>
    <p:extLst>
      <p:ext uri="{BB962C8B-B14F-4D97-AF65-F5344CB8AC3E}">
        <p14:creationId xmlns:p14="http://schemas.microsoft.com/office/powerpoint/2010/main" val="268832430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Update with exenatide indication in pediatrics. </a:t>
            </a:r>
          </a:p>
        </p:txBody>
      </p:sp>
      <p:sp>
        <p:nvSpPr>
          <p:cNvPr id="4" name="Slide Number Placeholder 3"/>
          <p:cNvSpPr>
            <a:spLocks noGrp="1"/>
          </p:cNvSpPr>
          <p:nvPr>
            <p:ph type="sldNum" sz="quarter" idx="5"/>
          </p:nvPr>
        </p:nvSpPr>
        <p:spPr/>
        <p:txBody>
          <a:bodyPr/>
          <a:lstStyle/>
          <a:p>
            <a:fld id="{5B5E225C-EA32-49AA-BCE1-CBED354D9589}" type="slidenum">
              <a:rPr lang="en-US" smtClean="0"/>
              <a:t>126</a:t>
            </a:fld>
            <a:endParaRPr lang="en-US"/>
          </a:p>
        </p:txBody>
      </p:sp>
    </p:spTree>
    <p:extLst>
      <p:ext uri="{BB962C8B-B14F-4D97-AF65-F5344CB8AC3E}">
        <p14:creationId xmlns:p14="http://schemas.microsoft.com/office/powerpoint/2010/main" val="224274821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a:extLst>
              <a:ext uri="{FF2B5EF4-FFF2-40B4-BE49-F238E27FC236}">
                <a16:creationId xmlns:a16="http://schemas.microsoft.com/office/drawing/2014/main" id="{F585B847-2F6C-47E6-B7E3-9F9F55C18433}"/>
              </a:ext>
            </a:extLst>
          </p:cNvPr>
          <p:cNvSpPr>
            <a:spLocks noGrp="1" noRot="1" noChangeAspect="1" noTextEdit="1"/>
          </p:cNvSpPr>
          <p:nvPr>
            <p:ph type="sldImg"/>
          </p:nvPr>
        </p:nvSpPr>
        <p:spPr bwMode="auto">
          <a:xfrm>
            <a:off x="1257300" y="720725"/>
            <a:ext cx="4802188" cy="3600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a:extLst>
              <a:ext uri="{FF2B5EF4-FFF2-40B4-BE49-F238E27FC236}">
                <a16:creationId xmlns:a16="http://schemas.microsoft.com/office/drawing/2014/main" id="{E5E1DE94-F1C6-4FF3-A3AA-8741700A4D2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94212" name="Slide Number Placeholder 3">
            <a:extLst>
              <a:ext uri="{FF2B5EF4-FFF2-40B4-BE49-F238E27FC236}">
                <a16:creationId xmlns:a16="http://schemas.microsoft.com/office/drawing/2014/main" id="{7F2ACD58-DB0D-4C5E-8E07-A4FCFFE5974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84225" indent="-301625">
              <a:spcBef>
                <a:spcPct val="30000"/>
              </a:spcBef>
              <a:defRPr sz="1200">
                <a:solidFill>
                  <a:schemeClr val="tx1"/>
                </a:solidFill>
                <a:latin typeface="Calibri" panose="020F0502020204030204" pitchFamily="34" charset="0"/>
              </a:defRPr>
            </a:lvl2pPr>
            <a:lvl3pPr marL="1208088" indent="-241300">
              <a:spcBef>
                <a:spcPct val="30000"/>
              </a:spcBef>
              <a:defRPr sz="1200">
                <a:solidFill>
                  <a:schemeClr val="tx1"/>
                </a:solidFill>
                <a:latin typeface="Calibri" panose="020F0502020204030204" pitchFamily="34" charset="0"/>
              </a:defRPr>
            </a:lvl3pPr>
            <a:lvl4pPr marL="1690688" indent="-241300">
              <a:spcBef>
                <a:spcPct val="30000"/>
              </a:spcBef>
              <a:defRPr sz="1200">
                <a:solidFill>
                  <a:schemeClr val="tx1"/>
                </a:solidFill>
                <a:latin typeface="Calibri" panose="020F0502020204030204" pitchFamily="34" charset="0"/>
              </a:defRPr>
            </a:lvl4pPr>
            <a:lvl5pPr marL="2174875" indent="-241300">
              <a:spcBef>
                <a:spcPct val="30000"/>
              </a:spcBef>
              <a:defRPr sz="1200">
                <a:solidFill>
                  <a:schemeClr val="tx1"/>
                </a:solidFill>
                <a:latin typeface="Calibri" panose="020F0502020204030204" pitchFamily="34" charset="0"/>
              </a:defRPr>
            </a:lvl5pPr>
            <a:lvl6pPr marL="2632075" indent="-241300" eaLnBrk="0" fontAlgn="base" hangingPunct="0">
              <a:spcBef>
                <a:spcPct val="30000"/>
              </a:spcBef>
              <a:spcAft>
                <a:spcPct val="0"/>
              </a:spcAft>
              <a:defRPr sz="1200">
                <a:solidFill>
                  <a:schemeClr val="tx1"/>
                </a:solidFill>
                <a:latin typeface="Calibri" panose="020F0502020204030204" pitchFamily="34" charset="0"/>
              </a:defRPr>
            </a:lvl6pPr>
            <a:lvl7pPr marL="3089275" indent="-241300" eaLnBrk="0" fontAlgn="base" hangingPunct="0">
              <a:spcBef>
                <a:spcPct val="30000"/>
              </a:spcBef>
              <a:spcAft>
                <a:spcPct val="0"/>
              </a:spcAft>
              <a:defRPr sz="1200">
                <a:solidFill>
                  <a:schemeClr val="tx1"/>
                </a:solidFill>
                <a:latin typeface="Calibri" panose="020F0502020204030204" pitchFamily="34" charset="0"/>
              </a:defRPr>
            </a:lvl7pPr>
            <a:lvl8pPr marL="3546475" indent="-241300" eaLnBrk="0" fontAlgn="base" hangingPunct="0">
              <a:spcBef>
                <a:spcPct val="30000"/>
              </a:spcBef>
              <a:spcAft>
                <a:spcPct val="0"/>
              </a:spcAft>
              <a:defRPr sz="1200">
                <a:solidFill>
                  <a:schemeClr val="tx1"/>
                </a:solidFill>
                <a:latin typeface="Calibri" panose="020F0502020204030204" pitchFamily="34" charset="0"/>
              </a:defRPr>
            </a:lvl8pPr>
            <a:lvl9pPr marL="4003675" indent="-2413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264CF28-585F-4133-A89E-1FB4FC642C29}" type="slidenum">
              <a:rPr kumimoji="0" lang="en-US" altLang="en-US" sz="13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127</a:t>
            </a:fld>
            <a:endParaRPr kumimoji="0" lang="en-US" altLang="en-US" sz="13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7029374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B2B4BE-64A5-740D-9CD5-268B4789495C}"/>
            </a:ext>
          </a:extLst>
        </p:cNvPr>
        <p:cNvGrpSpPr/>
        <p:nvPr/>
      </p:nvGrpSpPr>
      <p:grpSpPr>
        <a:xfrm>
          <a:off x="0" y="0"/>
          <a:ext cx="0" cy="0"/>
          <a:chOff x="0" y="0"/>
          <a:chExt cx="0" cy="0"/>
        </a:xfrm>
      </p:grpSpPr>
      <p:sp>
        <p:nvSpPr>
          <p:cNvPr id="82946" name="Slide Image Placeholder 1">
            <a:extLst>
              <a:ext uri="{FF2B5EF4-FFF2-40B4-BE49-F238E27FC236}">
                <a16:creationId xmlns:a16="http://schemas.microsoft.com/office/drawing/2014/main" id="{E3738D26-EDC1-7590-9F04-3CD6C33EE9E2}"/>
              </a:ext>
            </a:extLst>
          </p:cNvPr>
          <p:cNvSpPr>
            <a:spLocks noGrp="1" noRot="1" noChangeAspect="1" noTextEdit="1"/>
          </p:cNvSpPr>
          <p:nvPr>
            <p:ph type="sldImg"/>
          </p:nvPr>
        </p:nvSpPr>
        <p:spPr bwMode="auto">
          <a:xfrm>
            <a:off x="1257300" y="720725"/>
            <a:ext cx="4802188" cy="3600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a:extLst>
              <a:ext uri="{FF2B5EF4-FFF2-40B4-BE49-F238E27FC236}">
                <a16:creationId xmlns:a16="http://schemas.microsoft.com/office/drawing/2014/main" id="{F5B34AB6-A94A-6EB1-F712-E8EF333BC50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Biliary disease: evaluate for gallbladder disease if chole lithiasis or cholecystitis is suspected; avoid use in at-risk individuals • Ileus: reported, but risk level is not well established • Diabetic retinopathy: close monitoring of retinopathy in those at high risk (older individuals and those with longer duration of T2D [≥10 years]) • </a:t>
            </a:r>
            <a:r>
              <a:rPr lang="en-US" dirty="0" err="1"/>
              <a:t>Nonarteritic</a:t>
            </a:r>
            <a:r>
              <a:rPr lang="en-US" dirty="0"/>
              <a:t> anterior </a:t>
            </a:r>
            <a:r>
              <a:rPr lang="en-US" dirty="0" err="1"/>
              <a:t>ische</a:t>
            </a:r>
            <a:r>
              <a:rPr lang="en-US" dirty="0"/>
              <a:t> mic optic neuropathy (NAION) reported (rare </a:t>
            </a:r>
            <a:r>
              <a:rPr lang="en-US" dirty="0" err="1"/>
              <a:t>inci</a:t>
            </a:r>
            <a:r>
              <a:rPr lang="en-US" dirty="0"/>
              <a:t> </a:t>
            </a:r>
            <a:r>
              <a:rPr lang="en-US" dirty="0" err="1"/>
              <a:t>dence</a:t>
            </a:r>
            <a:r>
              <a:rPr lang="en-US" dirty="0"/>
              <a:t>); monitor for NAION during eye examinations</a:t>
            </a:r>
            <a:endParaRPr lang="en-US" altLang="en-US" dirty="0"/>
          </a:p>
        </p:txBody>
      </p:sp>
      <p:sp>
        <p:nvSpPr>
          <p:cNvPr id="82948" name="Slide Number Placeholder 3">
            <a:extLst>
              <a:ext uri="{FF2B5EF4-FFF2-40B4-BE49-F238E27FC236}">
                <a16:creationId xmlns:a16="http://schemas.microsoft.com/office/drawing/2014/main" id="{1380029A-F41E-744A-EADF-A0B328807F2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84225" indent="-301625">
              <a:spcBef>
                <a:spcPct val="30000"/>
              </a:spcBef>
              <a:defRPr sz="1200">
                <a:solidFill>
                  <a:schemeClr val="tx1"/>
                </a:solidFill>
                <a:latin typeface="Calibri" panose="020F0502020204030204" pitchFamily="34" charset="0"/>
              </a:defRPr>
            </a:lvl2pPr>
            <a:lvl3pPr marL="1208088" indent="-241300">
              <a:spcBef>
                <a:spcPct val="30000"/>
              </a:spcBef>
              <a:defRPr sz="1200">
                <a:solidFill>
                  <a:schemeClr val="tx1"/>
                </a:solidFill>
                <a:latin typeface="Calibri" panose="020F0502020204030204" pitchFamily="34" charset="0"/>
              </a:defRPr>
            </a:lvl3pPr>
            <a:lvl4pPr marL="1690688" indent="-241300">
              <a:spcBef>
                <a:spcPct val="30000"/>
              </a:spcBef>
              <a:defRPr sz="1200">
                <a:solidFill>
                  <a:schemeClr val="tx1"/>
                </a:solidFill>
                <a:latin typeface="Calibri" panose="020F0502020204030204" pitchFamily="34" charset="0"/>
              </a:defRPr>
            </a:lvl4pPr>
            <a:lvl5pPr marL="2174875" indent="-241300">
              <a:spcBef>
                <a:spcPct val="30000"/>
              </a:spcBef>
              <a:defRPr sz="1200">
                <a:solidFill>
                  <a:schemeClr val="tx1"/>
                </a:solidFill>
                <a:latin typeface="Calibri" panose="020F0502020204030204" pitchFamily="34" charset="0"/>
              </a:defRPr>
            </a:lvl5pPr>
            <a:lvl6pPr marL="2632075" indent="-241300" eaLnBrk="0" fontAlgn="base" hangingPunct="0">
              <a:spcBef>
                <a:spcPct val="30000"/>
              </a:spcBef>
              <a:spcAft>
                <a:spcPct val="0"/>
              </a:spcAft>
              <a:defRPr sz="1200">
                <a:solidFill>
                  <a:schemeClr val="tx1"/>
                </a:solidFill>
                <a:latin typeface="Calibri" panose="020F0502020204030204" pitchFamily="34" charset="0"/>
              </a:defRPr>
            </a:lvl6pPr>
            <a:lvl7pPr marL="3089275" indent="-241300" eaLnBrk="0" fontAlgn="base" hangingPunct="0">
              <a:spcBef>
                <a:spcPct val="30000"/>
              </a:spcBef>
              <a:spcAft>
                <a:spcPct val="0"/>
              </a:spcAft>
              <a:defRPr sz="1200">
                <a:solidFill>
                  <a:schemeClr val="tx1"/>
                </a:solidFill>
                <a:latin typeface="Calibri" panose="020F0502020204030204" pitchFamily="34" charset="0"/>
              </a:defRPr>
            </a:lvl7pPr>
            <a:lvl8pPr marL="3546475" indent="-241300" eaLnBrk="0" fontAlgn="base" hangingPunct="0">
              <a:spcBef>
                <a:spcPct val="30000"/>
              </a:spcBef>
              <a:spcAft>
                <a:spcPct val="0"/>
              </a:spcAft>
              <a:defRPr sz="1200">
                <a:solidFill>
                  <a:schemeClr val="tx1"/>
                </a:solidFill>
                <a:latin typeface="Calibri" panose="020F0502020204030204" pitchFamily="34" charset="0"/>
              </a:defRPr>
            </a:lvl8pPr>
            <a:lvl9pPr marL="4003675" indent="-2413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EB1F5F6-0EC4-42A6-AAE8-CAF1D5A04F60}" type="slidenum">
              <a:rPr kumimoji="0" lang="en-US" altLang="en-US" sz="13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128</a:t>
            </a:fld>
            <a:endParaRPr kumimoji="0" lang="en-US" altLang="en-US" sz="13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31093527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a:extLst>
              <a:ext uri="{FF2B5EF4-FFF2-40B4-BE49-F238E27FC236}">
                <a16:creationId xmlns:a16="http://schemas.microsoft.com/office/drawing/2014/main" id="{DD90A39B-3D0D-4EC3-94F0-62314F841972}"/>
              </a:ext>
            </a:extLst>
          </p:cNvPr>
          <p:cNvSpPr>
            <a:spLocks noGrp="1" noRot="1" noChangeAspect="1" noTextEdit="1"/>
          </p:cNvSpPr>
          <p:nvPr>
            <p:ph type="sldImg"/>
          </p:nvPr>
        </p:nvSpPr>
        <p:spPr bwMode="auto">
          <a:xfrm>
            <a:off x="1257300" y="720725"/>
            <a:ext cx="4802188" cy="3600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a:extLst>
              <a:ext uri="{FF2B5EF4-FFF2-40B4-BE49-F238E27FC236}">
                <a16:creationId xmlns:a16="http://schemas.microsoft.com/office/drawing/2014/main" id="{D0FAFD6C-AB5E-45B1-9EAA-62F56AAAE3E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Biliary disease: evaluate for gallbladder disease if chole lithiasis or cholecystitis is suspected; avoid use in at-risk individuals • Ileus: reported, but risk level is not well established • Diabetic retinopathy: close monitoring of retinopathy in those at high risk (older individuals and those with longer duration of T2D [≥10 years]) • </a:t>
            </a:r>
            <a:r>
              <a:rPr lang="en-US" dirty="0" err="1"/>
              <a:t>Nonarteritic</a:t>
            </a:r>
            <a:r>
              <a:rPr lang="en-US" dirty="0"/>
              <a:t> anterior </a:t>
            </a:r>
            <a:r>
              <a:rPr lang="en-US" dirty="0" err="1"/>
              <a:t>ische</a:t>
            </a:r>
            <a:r>
              <a:rPr lang="en-US" dirty="0"/>
              <a:t> mic optic neuropathy (NAION) reported (rare </a:t>
            </a:r>
            <a:r>
              <a:rPr lang="en-US" dirty="0" err="1"/>
              <a:t>inci</a:t>
            </a:r>
            <a:r>
              <a:rPr lang="en-US" dirty="0"/>
              <a:t> </a:t>
            </a:r>
            <a:r>
              <a:rPr lang="en-US" dirty="0" err="1"/>
              <a:t>dence</a:t>
            </a:r>
            <a:r>
              <a:rPr lang="en-US" dirty="0"/>
              <a:t>); monitor for NAION during eye examinations</a:t>
            </a:r>
            <a:endParaRPr lang="en-US" altLang="en-US" dirty="0"/>
          </a:p>
        </p:txBody>
      </p:sp>
      <p:sp>
        <p:nvSpPr>
          <p:cNvPr id="82948" name="Slide Number Placeholder 3">
            <a:extLst>
              <a:ext uri="{FF2B5EF4-FFF2-40B4-BE49-F238E27FC236}">
                <a16:creationId xmlns:a16="http://schemas.microsoft.com/office/drawing/2014/main" id="{45F93B43-E47F-4D70-AEE4-F20BC332CB4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84225" indent="-301625">
              <a:spcBef>
                <a:spcPct val="30000"/>
              </a:spcBef>
              <a:defRPr sz="1200">
                <a:solidFill>
                  <a:schemeClr val="tx1"/>
                </a:solidFill>
                <a:latin typeface="Calibri" panose="020F0502020204030204" pitchFamily="34" charset="0"/>
              </a:defRPr>
            </a:lvl2pPr>
            <a:lvl3pPr marL="1208088" indent="-241300">
              <a:spcBef>
                <a:spcPct val="30000"/>
              </a:spcBef>
              <a:defRPr sz="1200">
                <a:solidFill>
                  <a:schemeClr val="tx1"/>
                </a:solidFill>
                <a:latin typeface="Calibri" panose="020F0502020204030204" pitchFamily="34" charset="0"/>
              </a:defRPr>
            </a:lvl3pPr>
            <a:lvl4pPr marL="1690688" indent="-241300">
              <a:spcBef>
                <a:spcPct val="30000"/>
              </a:spcBef>
              <a:defRPr sz="1200">
                <a:solidFill>
                  <a:schemeClr val="tx1"/>
                </a:solidFill>
                <a:latin typeface="Calibri" panose="020F0502020204030204" pitchFamily="34" charset="0"/>
              </a:defRPr>
            </a:lvl4pPr>
            <a:lvl5pPr marL="2174875" indent="-241300">
              <a:spcBef>
                <a:spcPct val="30000"/>
              </a:spcBef>
              <a:defRPr sz="1200">
                <a:solidFill>
                  <a:schemeClr val="tx1"/>
                </a:solidFill>
                <a:latin typeface="Calibri" panose="020F0502020204030204" pitchFamily="34" charset="0"/>
              </a:defRPr>
            </a:lvl5pPr>
            <a:lvl6pPr marL="2632075" indent="-241300" eaLnBrk="0" fontAlgn="base" hangingPunct="0">
              <a:spcBef>
                <a:spcPct val="30000"/>
              </a:spcBef>
              <a:spcAft>
                <a:spcPct val="0"/>
              </a:spcAft>
              <a:defRPr sz="1200">
                <a:solidFill>
                  <a:schemeClr val="tx1"/>
                </a:solidFill>
                <a:latin typeface="Calibri" panose="020F0502020204030204" pitchFamily="34" charset="0"/>
              </a:defRPr>
            </a:lvl6pPr>
            <a:lvl7pPr marL="3089275" indent="-241300" eaLnBrk="0" fontAlgn="base" hangingPunct="0">
              <a:spcBef>
                <a:spcPct val="30000"/>
              </a:spcBef>
              <a:spcAft>
                <a:spcPct val="0"/>
              </a:spcAft>
              <a:defRPr sz="1200">
                <a:solidFill>
                  <a:schemeClr val="tx1"/>
                </a:solidFill>
                <a:latin typeface="Calibri" panose="020F0502020204030204" pitchFamily="34" charset="0"/>
              </a:defRPr>
            </a:lvl7pPr>
            <a:lvl8pPr marL="3546475" indent="-241300" eaLnBrk="0" fontAlgn="base" hangingPunct="0">
              <a:spcBef>
                <a:spcPct val="30000"/>
              </a:spcBef>
              <a:spcAft>
                <a:spcPct val="0"/>
              </a:spcAft>
              <a:defRPr sz="1200">
                <a:solidFill>
                  <a:schemeClr val="tx1"/>
                </a:solidFill>
                <a:latin typeface="Calibri" panose="020F0502020204030204" pitchFamily="34" charset="0"/>
              </a:defRPr>
            </a:lvl8pPr>
            <a:lvl9pPr marL="4003675" indent="-2413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EB1F5F6-0EC4-42A6-AAE8-CAF1D5A04F60}" type="slidenum">
              <a:rPr kumimoji="0" lang="en-US" altLang="en-US" sz="13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129</a:t>
            </a:fld>
            <a:endParaRPr kumimoji="0" lang="en-US" altLang="en-US" sz="13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4964167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a:defRPr/>
            </a:pPr>
            <a:r>
              <a:rPr lang="en-US" dirty="0"/>
              <a:t>Diabetes Education Services© (530) 893 - 8635 </a:t>
            </a:r>
          </a:p>
        </p:txBody>
      </p:sp>
      <p:sp>
        <p:nvSpPr>
          <p:cNvPr id="5" name="Slide Number Placeholder 4"/>
          <p:cNvSpPr>
            <a:spLocks noGrp="1"/>
          </p:cNvSpPr>
          <p:nvPr>
            <p:ph type="sldNum" sz="quarter" idx="11"/>
          </p:nvPr>
        </p:nvSpPr>
        <p:spPr/>
        <p:txBody>
          <a:bodyPr/>
          <a:lstStyle/>
          <a:p>
            <a:pPr>
              <a:defRPr/>
            </a:pPr>
            <a:fld id="{F6D126A7-192A-48A1-B416-20ADEE804420}" type="slidenum">
              <a:rPr lang="en-US" smtClean="0"/>
              <a:pPr>
                <a:defRPr/>
              </a:pPr>
              <a:t>130</a:t>
            </a:fld>
            <a:endParaRPr lang="en-US"/>
          </a:p>
        </p:txBody>
      </p:sp>
    </p:spTree>
    <p:extLst>
      <p:ext uri="{BB962C8B-B14F-4D97-AF65-F5344CB8AC3E}">
        <p14:creationId xmlns:p14="http://schemas.microsoft.com/office/powerpoint/2010/main" val="2946798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 name="Footer Placeholder 3"/>
          <p:cNvSpPr>
            <a:spLocks noGrp="1"/>
          </p:cNvSpPr>
          <p:nvPr>
            <p:ph type="ftr" sz="quarter" idx="4"/>
          </p:nvPr>
        </p:nvSpPr>
        <p:spPr/>
        <p:txBody>
          <a:bodyPr/>
          <a:lstStyle/>
          <a:p>
            <a:pPr>
              <a:defRPr/>
            </a:pPr>
            <a:r>
              <a:rPr lang="en-US"/>
              <a:t>Diabetes Educational Services© (530) 893 - 8635 </a:t>
            </a:r>
          </a:p>
        </p:txBody>
      </p:sp>
      <p:sp>
        <p:nvSpPr>
          <p:cNvPr id="5" name="Slide Number Placeholder 4"/>
          <p:cNvSpPr>
            <a:spLocks noGrp="1"/>
          </p:cNvSpPr>
          <p:nvPr>
            <p:ph type="sldNum" sz="quarter" idx="5"/>
          </p:nvPr>
        </p:nvSpPr>
        <p:spPr/>
        <p:txBody>
          <a:bodyPr/>
          <a:lstStyle>
            <a:lvl1pPr eaLnBrk="0" hangingPunct="0">
              <a:defRPr sz="800">
                <a:solidFill>
                  <a:schemeClr val="tx1"/>
                </a:solidFill>
                <a:latin typeface="Garamond" panose="02020404030301010803" pitchFamily="18" charset="0"/>
                <a:cs typeface="Arial" panose="020B0604020202020204" pitchFamily="34" charset="0"/>
              </a:defRPr>
            </a:lvl1pPr>
            <a:lvl2pPr marL="742950" indent="-285750" eaLnBrk="0" hangingPunct="0">
              <a:defRPr sz="800">
                <a:solidFill>
                  <a:schemeClr val="tx1"/>
                </a:solidFill>
                <a:latin typeface="Garamond" panose="02020404030301010803" pitchFamily="18" charset="0"/>
                <a:cs typeface="Arial" panose="020B0604020202020204" pitchFamily="34" charset="0"/>
              </a:defRPr>
            </a:lvl2pPr>
            <a:lvl3pPr marL="1143000" indent="-228600" eaLnBrk="0" hangingPunct="0">
              <a:defRPr sz="800">
                <a:solidFill>
                  <a:schemeClr val="tx1"/>
                </a:solidFill>
                <a:latin typeface="Garamond" panose="02020404030301010803" pitchFamily="18" charset="0"/>
                <a:cs typeface="Arial" panose="020B0604020202020204" pitchFamily="34" charset="0"/>
              </a:defRPr>
            </a:lvl3pPr>
            <a:lvl4pPr marL="1600200" indent="-228600" eaLnBrk="0" hangingPunct="0">
              <a:defRPr sz="800">
                <a:solidFill>
                  <a:schemeClr val="tx1"/>
                </a:solidFill>
                <a:latin typeface="Garamond" panose="02020404030301010803" pitchFamily="18" charset="0"/>
                <a:cs typeface="Arial" panose="020B0604020202020204" pitchFamily="34" charset="0"/>
              </a:defRPr>
            </a:lvl4pPr>
            <a:lvl5pPr marL="2057400" indent="-228600" eaLnBrk="0" hangingPunct="0">
              <a:defRPr sz="8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9pPr>
          </a:lstStyle>
          <a:p>
            <a:fld id="{C7BC5C05-A354-4F43-A6EB-7AFFE367C273}" type="slidenum">
              <a:rPr lang="en-US" altLang="en-US" sz="1200">
                <a:latin typeface="Times New Roman" panose="02020603050405020304" pitchFamily="18" charset="0"/>
              </a:rPr>
              <a:pPr/>
              <a:t>135</a:t>
            </a:fld>
            <a:endParaRPr lang="en-US" altLang="en-US" sz="1200">
              <a:latin typeface="Times New Roman" panose="02020603050405020304" pitchFamily="18" charset="0"/>
            </a:endParaRPr>
          </a:p>
        </p:txBody>
      </p:sp>
    </p:spTree>
    <p:extLst>
      <p:ext uri="{BB962C8B-B14F-4D97-AF65-F5344CB8AC3E}">
        <p14:creationId xmlns:p14="http://schemas.microsoft.com/office/powerpoint/2010/main" val="391404342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43CDB-C87C-8D6D-B11C-A76D723156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CE19CB-6C46-176B-A6A0-F7DDC55C3D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EB255C-767B-B5E0-C6FE-31804E13D383}"/>
              </a:ext>
            </a:extLst>
          </p:cNvPr>
          <p:cNvSpPr>
            <a:spLocks noGrp="1"/>
          </p:cNvSpPr>
          <p:nvPr>
            <p:ph type="body" idx="1"/>
          </p:nvPr>
        </p:nvSpPr>
        <p:spPr/>
        <p:txBody>
          <a:bodyPr/>
          <a:lstStyle/>
          <a:p>
            <a:endParaRPr lang="en-US"/>
          </a:p>
        </p:txBody>
      </p:sp>
      <p:sp>
        <p:nvSpPr>
          <p:cNvPr id="4" name="Footer Placeholder 3">
            <a:extLst>
              <a:ext uri="{FF2B5EF4-FFF2-40B4-BE49-F238E27FC236}">
                <a16:creationId xmlns:a16="http://schemas.microsoft.com/office/drawing/2014/main" id="{1BD32B6B-AFE8-6BFC-CD1E-3D1A5FA297E8}"/>
              </a:ext>
            </a:extLst>
          </p:cNvPr>
          <p:cNvSpPr>
            <a:spLocks noGrp="1"/>
          </p:cNvSpPr>
          <p:nvPr>
            <p:ph type="ftr" sz="quarter" idx="10"/>
          </p:nvPr>
        </p:nvSpPr>
        <p:spPr/>
        <p:txBody>
          <a:bodyPr/>
          <a:lstStyle/>
          <a:p>
            <a:pPr>
              <a:defRPr/>
            </a:pPr>
            <a:r>
              <a:rPr lang="en-US" dirty="0"/>
              <a:t>Diabetes Education Services© (530) 893 - 8635 </a:t>
            </a:r>
          </a:p>
        </p:txBody>
      </p:sp>
      <p:sp>
        <p:nvSpPr>
          <p:cNvPr id="5" name="Slide Number Placeholder 4">
            <a:extLst>
              <a:ext uri="{FF2B5EF4-FFF2-40B4-BE49-F238E27FC236}">
                <a16:creationId xmlns:a16="http://schemas.microsoft.com/office/drawing/2014/main" id="{FB05FC53-DA6B-C796-685A-61937FF01221}"/>
              </a:ext>
            </a:extLst>
          </p:cNvPr>
          <p:cNvSpPr>
            <a:spLocks noGrp="1"/>
          </p:cNvSpPr>
          <p:nvPr>
            <p:ph type="sldNum" sz="quarter" idx="11"/>
          </p:nvPr>
        </p:nvSpPr>
        <p:spPr/>
        <p:txBody>
          <a:bodyPr/>
          <a:lstStyle/>
          <a:p>
            <a:pPr>
              <a:defRPr/>
            </a:pPr>
            <a:fld id="{F6D126A7-192A-48A1-B416-20ADEE804420}" type="slidenum">
              <a:rPr lang="en-US" smtClean="0"/>
              <a:pPr>
                <a:defRPr/>
              </a:pPr>
              <a:t>136</a:t>
            </a:fld>
            <a:endParaRPr lang="en-US"/>
          </a:p>
        </p:txBody>
      </p:sp>
    </p:spTree>
    <p:extLst>
      <p:ext uri="{BB962C8B-B14F-4D97-AF65-F5344CB8AC3E}">
        <p14:creationId xmlns:p14="http://schemas.microsoft.com/office/powerpoint/2010/main" val="214397711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Slide Image Placeholder 1"/>
          <p:cNvSpPr>
            <a:spLocks noGrp="1" noRot="1" noChangeAspect="1" noTextEdit="1"/>
          </p:cNvSpPr>
          <p:nvPr>
            <p:ph type="sldImg"/>
          </p:nvPr>
        </p:nvSpPr>
        <p:spPr>
          <a:ln/>
        </p:spPr>
      </p:sp>
      <p:sp>
        <p:nvSpPr>
          <p:cNvPr id="1863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1863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94273" indent="-305739">
              <a:spcBef>
                <a:spcPct val="30000"/>
              </a:spcBef>
              <a:defRPr sz="1200">
                <a:solidFill>
                  <a:schemeClr val="tx1"/>
                </a:solidFill>
                <a:latin typeface="Times New Roman" panose="02020603050405020304" pitchFamily="18" charset="0"/>
              </a:defRPr>
            </a:lvl2pPr>
            <a:lvl3pPr marL="1222953" indent="-244268">
              <a:spcBef>
                <a:spcPct val="30000"/>
              </a:spcBef>
              <a:defRPr sz="1200">
                <a:solidFill>
                  <a:schemeClr val="tx1"/>
                </a:solidFill>
                <a:latin typeface="Times New Roman" panose="02020603050405020304" pitchFamily="18" charset="0"/>
              </a:defRPr>
            </a:lvl3pPr>
            <a:lvl4pPr marL="1713105" indent="-244268">
              <a:spcBef>
                <a:spcPct val="30000"/>
              </a:spcBef>
              <a:defRPr sz="1200">
                <a:solidFill>
                  <a:schemeClr val="tx1"/>
                </a:solidFill>
                <a:latin typeface="Times New Roman" panose="02020603050405020304" pitchFamily="18" charset="0"/>
              </a:defRPr>
            </a:lvl4pPr>
            <a:lvl5pPr marL="2203256" indent="-244268">
              <a:spcBef>
                <a:spcPct val="30000"/>
              </a:spcBef>
              <a:defRPr sz="1200">
                <a:solidFill>
                  <a:schemeClr val="tx1"/>
                </a:solidFill>
                <a:latin typeface="Times New Roman" panose="02020603050405020304" pitchFamily="18" charset="0"/>
              </a:defRPr>
            </a:lvl5pPr>
            <a:lvl6pPr marL="2669143" indent="-244268" eaLnBrk="0" fontAlgn="base" hangingPunct="0">
              <a:spcBef>
                <a:spcPct val="30000"/>
              </a:spcBef>
              <a:spcAft>
                <a:spcPct val="0"/>
              </a:spcAft>
              <a:defRPr sz="1200">
                <a:solidFill>
                  <a:schemeClr val="tx1"/>
                </a:solidFill>
                <a:latin typeface="Times New Roman" panose="02020603050405020304" pitchFamily="18" charset="0"/>
              </a:defRPr>
            </a:lvl6pPr>
            <a:lvl7pPr marL="3135030" indent="-244268" eaLnBrk="0" fontAlgn="base" hangingPunct="0">
              <a:spcBef>
                <a:spcPct val="30000"/>
              </a:spcBef>
              <a:spcAft>
                <a:spcPct val="0"/>
              </a:spcAft>
              <a:defRPr sz="1200">
                <a:solidFill>
                  <a:schemeClr val="tx1"/>
                </a:solidFill>
                <a:latin typeface="Times New Roman" panose="02020603050405020304" pitchFamily="18" charset="0"/>
              </a:defRPr>
            </a:lvl7pPr>
            <a:lvl8pPr marL="3600917" indent="-244268" eaLnBrk="0" fontAlgn="base" hangingPunct="0">
              <a:spcBef>
                <a:spcPct val="30000"/>
              </a:spcBef>
              <a:spcAft>
                <a:spcPct val="0"/>
              </a:spcAft>
              <a:defRPr sz="1200">
                <a:solidFill>
                  <a:schemeClr val="tx1"/>
                </a:solidFill>
                <a:latin typeface="Times New Roman" panose="02020603050405020304" pitchFamily="18" charset="0"/>
              </a:defRPr>
            </a:lvl8pPr>
            <a:lvl9pPr marL="4066804" indent="-2442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8D73B9E-6C9F-47BB-B880-9C72232BA0F2}" type="slidenum">
              <a:rPr lang="en-US" sz="1300"/>
              <a:pPr>
                <a:spcBef>
                  <a:spcPct val="0"/>
                </a:spcBef>
              </a:pPr>
              <a:t>137</a:t>
            </a:fld>
            <a:endParaRPr lang="en-US" sz="1300"/>
          </a:p>
        </p:txBody>
      </p:sp>
    </p:spTree>
    <p:extLst>
      <p:ext uri="{BB962C8B-B14F-4D97-AF65-F5344CB8AC3E}">
        <p14:creationId xmlns:p14="http://schemas.microsoft.com/office/powerpoint/2010/main" val="19375375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500">
                <a:solidFill>
                  <a:schemeClr val="tx1"/>
                </a:solidFill>
                <a:latin typeface="Tahoma" pitchFamily="34" charset="0"/>
              </a:defRPr>
            </a:lvl1pPr>
            <a:lvl2pPr marL="785318" indent="-302045" eaLnBrk="0" hangingPunct="0">
              <a:defRPr sz="1500">
                <a:solidFill>
                  <a:schemeClr val="tx1"/>
                </a:solidFill>
                <a:latin typeface="Tahoma" pitchFamily="34" charset="0"/>
              </a:defRPr>
            </a:lvl2pPr>
            <a:lvl3pPr marL="1208181" indent="-241636" eaLnBrk="0" hangingPunct="0">
              <a:defRPr sz="1500">
                <a:solidFill>
                  <a:schemeClr val="tx1"/>
                </a:solidFill>
                <a:latin typeface="Tahoma" pitchFamily="34" charset="0"/>
              </a:defRPr>
            </a:lvl3pPr>
            <a:lvl4pPr marL="1691453" indent="-241636" eaLnBrk="0" hangingPunct="0">
              <a:defRPr sz="1500">
                <a:solidFill>
                  <a:schemeClr val="tx1"/>
                </a:solidFill>
                <a:latin typeface="Tahoma" pitchFamily="34" charset="0"/>
              </a:defRPr>
            </a:lvl4pPr>
            <a:lvl5pPr marL="2174725" indent="-241636" eaLnBrk="0" hangingPunct="0">
              <a:defRPr sz="1500">
                <a:solidFill>
                  <a:schemeClr val="tx1"/>
                </a:solidFill>
                <a:latin typeface="Tahoma" pitchFamily="34" charset="0"/>
              </a:defRPr>
            </a:lvl5pPr>
            <a:lvl6pPr marL="2657998" indent="-241636" eaLnBrk="0" fontAlgn="base" hangingPunct="0">
              <a:spcBef>
                <a:spcPct val="0"/>
              </a:spcBef>
              <a:spcAft>
                <a:spcPct val="0"/>
              </a:spcAft>
              <a:defRPr sz="1500">
                <a:solidFill>
                  <a:schemeClr val="tx1"/>
                </a:solidFill>
                <a:latin typeface="Tahoma" pitchFamily="34" charset="0"/>
              </a:defRPr>
            </a:lvl6pPr>
            <a:lvl7pPr marL="3141270" indent="-241636" eaLnBrk="0" fontAlgn="base" hangingPunct="0">
              <a:spcBef>
                <a:spcPct val="0"/>
              </a:spcBef>
              <a:spcAft>
                <a:spcPct val="0"/>
              </a:spcAft>
              <a:defRPr sz="1500">
                <a:solidFill>
                  <a:schemeClr val="tx1"/>
                </a:solidFill>
                <a:latin typeface="Tahoma" pitchFamily="34" charset="0"/>
              </a:defRPr>
            </a:lvl7pPr>
            <a:lvl8pPr marL="3624543" indent="-241636" eaLnBrk="0" fontAlgn="base" hangingPunct="0">
              <a:spcBef>
                <a:spcPct val="0"/>
              </a:spcBef>
              <a:spcAft>
                <a:spcPct val="0"/>
              </a:spcAft>
              <a:defRPr sz="1500">
                <a:solidFill>
                  <a:schemeClr val="tx1"/>
                </a:solidFill>
                <a:latin typeface="Tahoma" pitchFamily="34" charset="0"/>
              </a:defRPr>
            </a:lvl8pPr>
            <a:lvl9pPr marL="4107815" indent="-241636" eaLnBrk="0" fontAlgn="base" hangingPunct="0">
              <a:spcBef>
                <a:spcPct val="0"/>
              </a:spcBef>
              <a:spcAft>
                <a:spcPct val="0"/>
              </a:spcAft>
              <a:defRPr sz="1500">
                <a:solidFill>
                  <a:schemeClr val="tx1"/>
                </a:solidFill>
                <a:latin typeface="Tahoma" pitchFamily="34" charset="0"/>
              </a:defRPr>
            </a:lvl9pPr>
          </a:lstStyle>
          <a:p>
            <a:pPr eaLnBrk="1" hangingPunct="1">
              <a:defRPr/>
            </a:pPr>
            <a:fld id="{FF281D73-AE3C-4D35-8A24-511441E46ADB}" type="slidenum">
              <a:rPr lang="en-US" sz="1200">
                <a:latin typeface="Times New Roman" pitchFamily="18" charset="0"/>
              </a:rPr>
              <a:pPr eaLnBrk="1" hangingPunct="1">
                <a:defRPr/>
              </a:pPr>
              <a:t>10</a:t>
            </a:fld>
            <a:endParaRPr lang="en-US" sz="1200">
              <a:latin typeface="Times New Roman" pitchFamily="18" charset="0"/>
            </a:endParaRPr>
          </a:p>
        </p:txBody>
      </p:sp>
      <p:sp>
        <p:nvSpPr>
          <p:cNvPr id="194563" name="Rectangle 2"/>
          <p:cNvSpPr>
            <a:spLocks noGrp="1" noRot="1" noChangeAspect="1" noChangeArrowheads="1" noTextEdit="1"/>
          </p:cNvSpPr>
          <p:nvPr>
            <p:ph type="sldImg"/>
          </p:nvPr>
        </p:nvSpPr>
        <p:spPr>
          <a:ln/>
        </p:spPr>
      </p:sp>
      <p:sp>
        <p:nvSpPr>
          <p:cNvPr id="194564" name="Rectangle 3"/>
          <p:cNvSpPr>
            <a:spLocks noGrp="1" noChangeArrowheads="1"/>
          </p:cNvSpPr>
          <p:nvPr>
            <p:ph type="body" idx="1"/>
            <p:custDataLst>
              <p:tags r:id="rId1"/>
            </p:custDataLst>
          </p:nvPr>
        </p:nvSpPr>
        <p:spPr>
          <a:xfrm>
            <a:off x="732183" y="4561313"/>
            <a:ext cx="5850835" cy="4320375"/>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t>In a more recent study that involved 2020 consecutive patients admitted to a community hospital in Atlanta, we found that 64% of patients had normal glucose values, 26% had a prior history of diabetes, and that 12% of patients with hyperglycemia, as determined by 2 or more FBG &gt; 126 or RBG &gt; 200, did not had a know history of diabetes prior to admission.</a:t>
            </a:r>
          </a:p>
        </p:txBody>
      </p:sp>
    </p:spTree>
    <p:extLst>
      <p:ext uri="{BB962C8B-B14F-4D97-AF65-F5344CB8AC3E}">
        <p14:creationId xmlns:p14="http://schemas.microsoft.com/office/powerpoint/2010/main" val="313889889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Slide Image Placeholder 1"/>
          <p:cNvSpPr>
            <a:spLocks noGrp="1" noRot="1" noChangeAspect="1" noTextEdit="1"/>
          </p:cNvSpPr>
          <p:nvPr>
            <p:ph type="sldImg"/>
          </p:nvPr>
        </p:nvSpPr>
        <p:spPr>
          <a:ln/>
        </p:spPr>
        <p:txBody>
          <a:bodyPr/>
          <a:lstStyle/>
          <a:p>
            <a:endParaRPr lang="en-US"/>
          </a:p>
        </p:txBody>
      </p:sp>
      <p:sp>
        <p:nvSpPr>
          <p:cNvPr id="3471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3471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5257" indent="-302021" eaLnBrk="0" hangingPunct="0">
              <a:defRPr sz="2500">
                <a:solidFill>
                  <a:schemeClr val="tx1"/>
                </a:solidFill>
                <a:latin typeface="Times New Roman" pitchFamily="18" charset="0"/>
              </a:defRPr>
            </a:lvl2pPr>
            <a:lvl3pPr marL="1208088" indent="-241617" eaLnBrk="0" hangingPunct="0">
              <a:defRPr sz="2500">
                <a:solidFill>
                  <a:schemeClr val="tx1"/>
                </a:solidFill>
                <a:latin typeface="Times New Roman" pitchFamily="18" charset="0"/>
              </a:defRPr>
            </a:lvl3pPr>
            <a:lvl4pPr marL="1691323" indent="-241617" eaLnBrk="0" hangingPunct="0">
              <a:defRPr sz="2500">
                <a:solidFill>
                  <a:schemeClr val="tx1"/>
                </a:solidFill>
                <a:latin typeface="Times New Roman" pitchFamily="18" charset="0"/>
              </a:defRPr>
            </a:lvl4pPr>
            <a:lvl5pPr marL="2174559" indent="-241617" eaLnBrk="0" hangingPunct="0">
              <a:defRPr sz="2500">
                <a:solidFill>
                  <a:schemeClr val="tx1"/>
                </a:solidFill>
                <a:latin typeface="Times New Roman" pitchFamily="18" charset="0"/>
              </a:defRPr>
            </a:lvl5pPr>
            <a:lvl6pPr marL="2657795" indent="-241617" eaLnBrk="0" fontAlgn="base" hangingPunct="0">
              <a:spcBef>
                <a:spcPct val="0"/>
              </a:spcBef>
              <a:spcAft>
                <a:spcPct val="0"/>
              </a:spcAft>
              <a:defRPr sz="2500">
                <a:solidFill>
                  <a:schemeClr val="tx1"/>
                </a:solidFill>
                <a:latin typeface="Times New Roman" pitchFamily="18" charset="0"/>
              </a:defRPr>
            </a:lvl6pPr>
            <a:lvl7pPr marL="3141029" indent="-241617" eaLnBrk="0" fontAlgn="base" hangingPunct="0">
              <a:spcBef>
                <a:spcPct val="0"/>
              </a:spcBef>
              <a:spcAft>
                <a:spcPct val="0"/>
              </a:spcAft>
              <a:defRPr sz="2500">
                <a:solidFill>
                  <a:schemeClr val="tx1"/>
                </a:solidFill>
                <a:latin typeface="Times New Roman" pitchFamily="18" charset="0"/>
              </a:defRPr>
            </a:lvl7pPr>
            <a:lvl8pPr marL="3624265" indent="-241617" eaLnBrk="0" fontAlgn="base" hangingPunct="0">
              <a:spcBef>
                <a:spcPct val="0"/>
              </a:spcBef>
              <a:spcAft>
                <a:spcPct val="0"/>
              </a:spcAft>
              <a:defRPr sz="2500">
                <a:solidFill>
                  <a:schemeClr val="tx1"/>
                </a:solidFill>
                <a:latin typeface="Times New Roman" pitchFamily="18" charset="0"/>
              </a:defRPr>
            </a:lvl8pPr>
            <a:lvl9pPr marL="4107501" indent="-241617" eaLnBrk="0" fontAlgn="base" hangingPunct="0">
              <a:spcBef>
                <a:spcPct val="0"/>
              </a:spcBef>
              <a:spcAft>
                <a:spcPct val="0"/>
              </a:spcAft>
              <a:defRPr sz="2500">
                <a:solidFill>
                  <a:schemeClr val="tx1"/>
                </a:solidFill>
                <a:latin typeface="Times New Roman" pitchFamily="18" charset="0"/>
              </a:defRPr>
            </a:lvl9pPr>
          </a:lstStyle>
          <a:p>
            <a:pPr eaLnBrk="1" hangingPunct="1"/>
            <a:fld id="{4FD18A8D-4CB8-4216-8806-4EFCBDE2DB7F}" type="slidenum">
              <a:rPr lang="en-US" sz="1300"/>
              <a:pPr eaLnBrk="1" hangingPunct="1"/>
              <a:t>138</a:t>
            </a:fld>
            <a:endParaRPr lang="en-US" sz="1300"/>
          </a:p>
        </p:txBody>
      </p:sp>
    </p:spTree>
    <p:extLst>
      <p:ext uri="{BB962C8B-B14F-4D97-AF65-F5344CB8AC3E}">
        <p14:creationId xmlns:p14="http://schemas.microsoft.com/office/powerpoint/2010/main" val="260284754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Slide Image Placeholder 1"/>
          <p:cNvSpPr>
            <a:spLocks noGrp="1" noRot="1" noChangeAspect="1" noTextEdit="1"/>
          </p:cNvSpPr>
          <p:nvPr>
            <p:ph type="sldImg"/>
          </p:nvPr>
        </p:nvSpPr>
        <p:spPr>
          <a:ln/>
        </p:spPr>
      </p:sp>
      <p:sp>
        <p:nvSpPr>
          <p:cNvPr id="1925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925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94273" indent="-305739">
              <a:spcBef>
                <a:spcPct val="30000"/>
              </a:spcBef>
              <a:defRPr sz="1200">
                <a:solidFill>
                  <a:schemeClr val="tx1"/>
                </a:solidFill>
                <a:latin typeface="Times New Roman" panose="02020603050405020304" pitchFamily="18" charset="0"/>
              </a:defRPr>
            </a:lvl2pPr>
            <a:lvl3pPr marL="1222953" indent="-244268">
              <a:spcBef>
                <a:spcPct val="30000"/>
              </a:spcBef>
              <a:defRPr sz="1200">
                <a:solidFill>
                  <a:schemeClr val="tx1"/>
                </a:solidFill>
                <a:latin typeface="Times New Roman" panose="02020603050405020304" pitchFamily="18" charset="0"/>
              </a:defRPr>
            </a:lvl3pPr>
            <a:lvl4pPr marL="1713105" indent="-244268">
              <a:spcBef>
                <a:spcPct val="30000"/>
              </a:spcBef>
              <a:defRPr sz="1200">
                <a:solidFill>
                  <a:schemeClr val="tx1"/>
                </a:solidFill>
                <a:latin typeface="Times New Roman" panose="02020603050405020304" pitchFamily="18" charset="0"/>
              </a:defRPr>
            </a:lvl4pPr>
            <a:lvl5pPr marL="2203256" indent="-244268">
              <a:spcBef>
                <a:spcPct val="30000"/>
              </a:spcBef>
              <a:defRPr sz="1200">
                <a:solidFill>
                  <a:schemeClr val="tx1"/>
                </a:solidFill>
                <a:latin typeface="Times New Roman" panose="02020603050405020304" pitchFamily="18" charset="0"/>
              </a:defRPr>
            </a:lvl5pPr>
            <a:lvl6pPr marL="2669143" indent="-244268" eaLnBrk="0" fontAlgn="base" hangingPunct="0">
              <a:spcBef>
                <a:spcPct val="30000"/>
              </a:spcBef>
              <a:spcAft>
                <a:spcPct val="0"/>
              </a:spcAft>
              <a:defRPr sz="1200">
                <a:solidFill>
                  <a:schemeClr val="tx1"/>
                </a:solidFill>
                <a:latin typeface="Times New Roman" panose="02020603050405020304" pitchFamily="18" charset="0"/>
              </a:defRPr>
            </a:lvl6pPr>
            <a:lvl7pPr marL="3135030" indent="-244268" eaLnBrk="0" fontAlgn="base" hangingPunct="0">
              <a:spcBef>
                <a:spcPct val="30000"/>
              </a:spcBef>
              <a:spcAft>
                <a:spcPct val="0"/>
              </a:spcAft>
              <a:defRPr sz="1200">
                <a:solidFill>
                  <a:schemeClr val="tx1"/>
                </a:solidFill>
                <a:latin typeface="Times New Roman" panose="02020603050405020304" pitchFamily="18" charset="0"/>
              </a:defRPr>
            </a:lvl7pPr>
            <a:lvl8pPr marL="3600917" indent="-244268" eaLnBrk="0" fontAlgn="base" hangingPunct="0">
              <a:spcBef>
                <a:spcPct val="30000"/>
              </a:spcBef>
              <a:spcAft>
                <a:spcPct val="0"/>
              </a:spcAft>
              <a:defRPr sz="1200">
                <a:solidFill>
                  <a:schemeClr val="tx1"/>
                </a:solidFill>
                <a:latin typeface="Times New Roman" panose="02020603050405020304" pitchFamily="18" charset="0"/>
              </a:defRPr>
            </a:lvl8pPr>
            <a:lvl9pPr marL="4066804" indent="-2442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07A1EB0-FDDC-4595-A768-5A3320F2C842}" type="slidenum">
              <a:rPr lang="en-US" sz="1300"/>
              <a:pPr>
                <a:spcBef>
                  <a:spcPct val="0"/>
                </a:spcBef>
              </a:pPr>
              <a:t>139</a:t>
            </a:fld>
            <a:endParaRPr lang="en-US" sz="1300"/>
          </a:p>
        </p:txBody>
      </p:sp>
    </p:spTree>
    <p:extLst>
      <p:ext uri="{BB962C8B-B14F-4D97-AF65-F5344CB8AC3E}">
        <p14:creationId xmlns:p14="http://schemas.microsoft.com/office/powerpoint/2010/main" val="198572437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6" name="Slide Image Placeholder 1"/>
          <p:cNvSpPr>
            <a:spLocks noGrp="1" noRot="1" noChangeAspect="1" noTextEdit="1"/>
          </p:cNvSpPr>
          <p:nvPr>
            <p:ph type="sldImg"/>
          </p:nvPr>
        </p:nvSpPr>
        <p:spPr>
          <a:xfrm>
            <a:off x="1271588" y="715963"/>
            <a:ext cx="4772025" cy="3578225"/>
          </a:xfrm>
          <a:ln/>
        </p:spPr>
      </p:sp>
      <p:sp>
        <p:nvSpPr>
          <p:cNvPr id="3747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3747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Times New Roman" pitchFamily="18" charset="0"/>
              </a:defRPr>
            </a:lvl1pPr>
            <a:lvl2pPr marL="844930" indent="-324972" eaLnBrk="0" hangingPunct="0">
              <a:defRPr sz="2700">
                <a:solidFill>
                  <a:schemeClr val="tx1"/>
                </a:solidFill>
                <a:latin typeface="Times New Roman" pitchFamily="18" charset="0"/>
              </a:defRPr>
            </a:lvl2pPr>
            <a:lvl3pPr marL="1299892" indent="-259977" eaLnBrk="0" hangingPunct="0">
              <a:defRPr sz="2700">
                <a:solidFill>
                  <a:schemeClr val="tx1"/>
                </a:solidFill>
                <a:latin typeface="Times New Roman" pitchFamily="18" charset="0"/>
              </a:defRPr>
            </a:lvl3pPr>
            <a:lvl4pPr marL="1819848" indent="-259977" eaLnBrk="0" hangingPunct="0">
              <a:defRPr sz="2700">
                <a:solidFill>
                  <a:schemeClr val="tx1"/>
                </a:solidFill>
                <a:latin typeface="Times New Roman" pitchFamily="18" charset="0"/>
              </a:defRPr>
            </a:lvl4pPr>
            <a:lvl5pPr marL="2339806" indent="-259977" eaLnBrk="0" hangingPunct="0">
              <a:defRPr sz="2700">
                <a:solidFill>
                  <a:schemeClr val="tx1"/>
                </a:solidFill>
                <a:latin typeface="Times New Roman" pitchFamily="18" charset="0"/>
              </a:defRPr>
            </a:lvl5pPr>
            <a:lvl6pPr marL="2859765" indent="-259977" eaLnBrk="0" fontAlgn="base" hangingPunct="0">
              <a:spcBef>
                <a:spcPct val="0"/>
              </a:spcBef>
              <a:spcAft>
                <a:spcPct val="0"/>
              </a:spcAft>
              <a:defRPr sz="2700">
                <a:solidFill>
                  <a:schemeClr val="tx1"/>
                </a:solidFill>
                <a:latin typeface="Times New Roman" pitchFamily="18" charset="0"/>
              </a:defRPr>
            </a:lvl6pPr>
            <a:lvl7pPr marL="3379719" indent="-259977" eaLnBrk="0" fontAlgn="base" hangingPunct="0">
              <a:spcBef>
                <a:spcPct val="0"/>
              </a:spcBef>
              <a:spcAft>
                <a:spcPct val="0"/>
              </a:spcAft>
              <a:defRPr sz="2700">
                <a:solidFill>
                  <a:schemeClr val="tx1"/>
                </a:solidFill>
                <a:latin typeface="Times New Roman" pitchFamily="18" charset="0"/>
              </a:defRPr>
            </a:lvl7pPr>
            <a:lvl8pPr marL="3899677" indent="-259977" eaLnBrk="0" fontAlgn="base" hangingPunct="0">
              <a:spcBef>
                <a:spcPct val="0"/>
              </a:spcBef>
              <a:spcAft>
                <a:spcPct val="0"/>
              </a:spcAft>
              <a:defRPr sz="2700">
                <a:solidFill>
                  <a:schemeClr val="tx1"/>
                </a:solidFill>
                <a:latin typeface="Times New Roman" pitchFamily="18" charset="0"/>
              </a:defRPr>
            </a:lvl8pPr>
            <a:lvl9pPr marL="4419636" indent="-259977" eaLnBrk="0" fontAlgn="base" hangingPunct="0">
              <a:spcBef>
                <a:spcPct val="0"/>
              </a:spcBef>
              <a:spcAft>
                <a:spcPct val="0"/>
              </a:spcAft>
              <a:defRPr sz="2700">
                <a:solidFill>
                  <a:schemeClr val="tx1"/>
                </a:solidFill>
                <a:latin typeface="Times New Roman" pitchFamily="18" charset="0"/>
              </a:defRPr>
            </a:lvl9pPr>
          </a:lstStyle>
          <a:p>
            <a:pPr eaLnBrk="1" hangingPunct="1"/>
            <a:fld id="{00A861C3-138D-4111-BE25-E209CDA42088}" type="slidenum">
              <a:rPr lang="en-US" sz="1300"/>
              <a:pPr eaLnBrk="1" hangingPunct="1"/>
              <a:t>141</a:t>
            </a:fld>
            <a:endParaRPr lang="en-US" sz="1300"/>
          </a:p>
        </p:txBody>
      </p:sp>
    </p:spTree>
    <p:extLst>
      <p:ext uri="{BB962C8B-B14F-4D97-AF65-F5344CB8AC3E}">
        <p14:creationId xmlns:p14="http://schemas.microsoft.com/office/powerpoint/2010/main" val="381479152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a:defRPr/>
            </a:pPr>
            <a:r>
              <a:rPr lang="en-US" dirty="0"/>
              <a:t>Diabetes Education Services© (530) 893 - 8635 </a:t>
            </a:r>
          </a:p>
        </p:txBody>
      </p:sp>
      <p:sp>
        <p:nvSpPr>
          <p:cNvPr id="5" name="Slide Number Placeholder 4"/>
          <p:cNvSpPr>
            <a:spLocks noGrp="1"/>
          </p:cNvSpPr>
          <p:nvPr>
            <p:ph type="sldNum" sz="quarter" idx="11"/>
          </p:nvPr>
        </p:nvSpPr>
        <p:spPr/>
        <p:txBody>
          <a:bodyPr/>
          <a:lstStyle/>
          <a:p>
            <a:pPr>
              <a:defRPr/>
            </a:pPr>
            <a:fld id="{F6D126A7-192A-48A1-B416-20ADEE804420}" type="slidenum">
              <a:rPr lang="en-US" smtClean="0"/>
              <a:pPr>
                <a:defRPr/>
              </a:pPr>
              <a:t>143</a:t>
            </a:fld>
            <a:endParaRPr lang="en-US"/>
          </a:p>
        </p:txBody>
      </p:sp>
    </p:spTree>
    <p:extLst>
      <p:ext uri="{BB962C8B-B14F-4D97-AF65-F5344CB8AC3E}">
        <p14:creationId xmlns:p14="http://schemas.microsoft.com/office/powerpoint/2010/main" val="143898201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pPr>
              <a:defRPr/>
            </a:pPr>
            <a:r>
              <a:rPr lang="en-US"/>
              <a:t>Diabetes Educational Services© (530) 893 - 8635 </a:t>
            </a:r>
          </a:p>
        </p:txBody>
      </p:sp>
      <p:sp>
        <p:nvSpPr>
          <p:cNvPr id="5" name="Slide Number Placeholder 4"/>
          <p:cNvSpPr>
            <a:spLocks noGrp="1"/>
          </p:cNvSpPr>
          <p:nvPr>
            <p:ph type="sldNum" sz="quarter" idx="11"/>
          </p:nvPr>
        </p:nvSpPr>
        <p:spPr/>
        <p:txBody>
          <a:bodyPr/>
          <a:lstStyle/>
          <a:p>
            <a:pPr>
              <a:defRPr/>
            </a:pPr>
            <a:fld id="{F6D126A7-192A-48A1-B416-20ADEE804420}" type="slidenum">
              <a:rPr lang="en-US" smtClean="0"/>
              <a:pPr>
                <a:defRPr/>
              </a:pPr>
              <a:t>145</a:t>
            </a:fld>
            <a:endParaRPr lang="en-US"/>
          </a:p>
        </p:txBody>
      </p:sp>
    </p:spTree>
    <p:extLst>
      <p:ext uri="{BB962C8B-B14F-4D97-AF65-F5344CB8AC3E}">
        <p14:creationId xmlns:p14="http://schemas.microsoft.com/office/powerpoint/2010/main" val="389099041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pPr>
              <a:defRPr/>
            </a:pPr>
            <a:r>
              <a:rPr lang="en-US"/>
              <a:t>Diabetes Educational Services© (530) 893 - 8635 </a:t>
            </a:r>
          </a:p>
        </p:txBody>
      </p:sp>
      <p:sp>
        <p:nvSpPr>
          <p:cNvPr id="5" name="Slide Number Placeholder 4"/>
          <p:cNvSpPr>
            <a:spLocks noGrp="1"/>
          </p:cNvSpPr>
          <p:nvPr>
            <p:ph type="sldNum" sz="quarter" idx="11"/>
          </p:nvPr>
        </p:nvSpPr>
        <p:spPr/>
        <p:txBody>
          <a:bodyPr/>
          <a:lstStyle/>
          <a:p>
            <a:pPr>
              <a:defRPr/>
            </a:pPr>
            <a:fld id="{C233B0E3-6876-4E53-9EE0-6ED1EFDF6740}" type="slidenum">
              <a:rPr lang="en-US" smtClean="0"/>
              <a:pPr>
                <a:defRPr/>
              </a:pPr>
              <a:t>151</a:t>
            </a:fld>
            <a:endParaRPr lang="en-US"/>
          </a:p>
        </p:txBody>
      </p:sp>
    </p:spTree>
    <p:extLst>
      <p:ext uri="{BB962C8B-B14F-4D97-AF65-F5344CB8AC3E}">
        <p14:creationId xmlns:p14="http://schemas.microsoft.com/office/powerpoint/2010/main" val="28382493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Slide Image Placeholder 1"/>
          <p:cNvSpPr>
            <a:spLocks noGrp="1" noRot="1" noChangeAspect="1" noTextEdit="1"/>
          </p:cNvSpPr>
          <p:nvPr>
            <p:ph type="sldImg"/>
          </p:nvPr>
        </p:nvSpPr>
        <p:spPr>
          <a:ln/>
        </p:spPr>
      </p:sp>
      <p:sp>
        <p:nvSpPr>
          <p:cNvPr id="2979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979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823899" indent="-317143">
              <a:spcBef>
                <a:spcPct val="30000"/>
              </a:spcBef>
              <a:defRPr sz="1200">
                <a:solidFill>
                  <a:schemeClr val="tx1"/>
                </a:solidFill>
                <a:latin typeface="Times New Roman" panose="02020603050405020304" pitchFamily="18" charset="0"/>
              </a:defRPr>
            </a:lvl2pPr>
            <a:lvl3pPr marL="1268569" indent="-253379">
              <a:spcBef>
                <a:spcPct val="30000"/>
              </a:spcBef>
              <a:defRPr sz="1200">
                <a:solidFill>
                  <a:schemeClr val="tx1"/>
                </a:solidFill>
                <a:latin typeface="Times New Roman" panose="02020603050405020304" pitchFamily="18" charset="0"/>
              </a:defRPr>
            </a:lvl3pPr>
            <a:lvl4pPr marL="1777004" indent="-253379">
              <a:spcBef>
                <a:spcPct val="30000"/>
              </a:spcBef>
              <a:defRPr sz="1200">
                <a:solidFill>
                  <a:schemeClr val="tx1"/>
                </a:solidFill>
                <a:latin typeface="Times New Roman" panose="02020603050405020304" pitchFamily="18" charset="0"/>
              </a:defRPr>
            </a:lvl4pPr>
            <a:lvl5pPr marL="2285437" indent="-253379">
              <a:spcBef>
                <a:spcPct val="30000"/>
              </a:spcBef>
              <a:defRPr sz="1200">
                <a:solidFill>
                  <a:schemeClr val="tx1"/>
                </a:solidFill>
                <a:latin typeface="Times New Roman" panose="02020603050405020304" pitchFamily="18" charset="0"/>
              </a:defRPr>
            </a:lvl5pPr>
            <a:lvl6pPr marL="2768702" indent="-253379" eaLnBrk="0" fontAlgn="base" hangingPunct="0">
              <a:spcBef>
                <a:spcPct val="30000"/>
              </a:spcBef>
              <a:spcAft>
                <a:spcPct val="0"/>
              </a:spcAft>
              <a:defRPr sz="1200">
                <a:solidFill>
                  <a:schemeClr val="tx1"/>
                </a:solidFill>
                <a:latin typeface="Times New Roman" panose="02020603050405020304" pitchFamily="18" charset="0"/>
              </a:defRPr>
            </a:lvl6pPr>
            <a:lvl7pPr marL="3251967" indent="-253379" eaLnBrk="0" fontAlgn="base" hangingPunct="0">
              <a:spcBef>
                <a:spcPct val="30000"/>
              </a:spcBef>
              <a:spcAft>
                <a:spcPct val="0"/>
              </a:spcAft>
              <a:defRPr sz="1200">
                <a:solidFill>
                  <a:schemeClr val="tx1"/>
                </a:solidFill>
                <a:latin typeface="Times New Roman" panose="02020603050405020304" pitchFamily="18" charset="0"/>
              </a:defRPr>
            </a:lvl7pPr>
            <a:lvl8pPr marL="3735231" indent="-253379" eaLnBrk="0" fontAlgn="base" hangingPunct="0">
              <a:spcBef>
                <a:spcPct val="30000"/>
              </a:spcBef>
              <a:spcAft>
                <a:spcPct val="0"/>
              </a:spcAft>
              <a:defRPr sz="1200">
                <a:solidFill>
                  <a:schemeClr val="tx1"/>
                </a:solidFill>
                <a:latin typeface="Times New Roman" panose="02020603050405020304" pitchFamily="18" charset="0"/>
              </a:defRPr>
            </a:lvl8pPr>
            <a:lvl9pPr marL="4218496" indent="-253379"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52E6E8B-BF0C-4F4B-A927-6ED178B6E759}" type="slidenum">
              <a:rPr lang="en-US" sz="1300"/>
              <a:pPr>
                <a:spcBef>
                  <a:spcPct val="0"/>
                </a:spcBef>
              </a:pPr>
              <a:t>155</a:t>
            </a:fld>
            <a:endParaRPr lang="en-US" sz="1300"/>
          </a:p>
        </p:txBody>
      </p:sp>
    </p:spTree>
    <p:extLst>
      <p:ext uri="{BB962C8B-B14F-4D97-AF65-F5344CB8AC3E}">
        <p14:creationId xmlns:p14="http://schemas.microsoft.com/office/powerpoint/2010/main" val="78883996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58372" name="Footer Placeholder 3"/>
          <p:cNvSpPr>
            <a:spLocks noGrp="1"/>
          </p:cNvSpPr>
          <p:nvPr>
            <p:ph type="ftr" sz="quarter" idx="4"/>
          </p:nvPr>
        </p:nvSpPr>
        <p:spPr/>
        <p:txBody>
          <a:bodyPr/>
          <a:lstStyle/>
          <a:p>
            <a:pPr>
              <a:defRPr/>
            </a:pPr>
            <a:r>
              <a:rPr lang="en-US"/>
              <a:t>Diabetes Educational Services© (530) 893 - 8635 </a:t>
            </a:r>
          </a:p>
        </p:txBody>
      </p:sp>
      <p:sp>
        <p:nvSpPr>
          <p:cNvPr id="58373" name="Slide Number Placeholder 4"/>
          <p:cNvSpPr>
            <a:spLocks noGrp="1"/>
          </p:cNvSpPr>
          <p:nvPr>
            <p:ph type="sldNum" sz="quarter" idx="5"/>
          </p:nvPr>
        </p:nvSpPr>
        <p:spPr/>
        <p:txBody>
          <a:bodyPr/>
          <a:lstStyle>
            <a:lvl1pPr eaLnBrk="0" hangingPunct="0">
              <a:defRPr>
                <a:solidFill>
                  <a:schemeClr val="tx1"/>
                </a:solidFill>
                <a:latin typeface="Garamond" panose="02020404030301010803" pitchFamily="18" charset="0"/>
                <a:cs typeface="Arial" panose="020B0604020202020204" pitchFamily="34" charset="0"/>
              </a:defRPr>
            </a:lvl1pPr>
            <a:lvl2pPr marL="785257" indent="-302021" eaLnBrk="0" hangingPunct="0">
              <a:defRPr>
                <a:solidFill>
                  <a:schemeClr val="tx1"/>
                </a:solidFill>
                <a:latin typeface="Garamond" panose="02020404030301010803" pitchFamily="18" charset="0"/>
                <a:cs typeface="Arial" panose="020B0604020202020204" pitchFamily="34" charset="0"/>
              </a:defRPr>
            </a:lvl2pPr>
            <a:lvl3pPr marL="1208088" indent="-241617" eaLnBrk="0" hangingPunct="0">
              <a:defRPr>
                <a:solidFill>
                  <a:schemeClr val="tx1"/>
                </a:solidFill>
                <a:latin typeface="Garamond" panose="02020404030301010803" pitchFamily="18" charset="0"/>
                <a:cs typeface="Arial" panose="020B0604020202020204" pitchFamily="34" charset="0"/>
              </a:defRPr>
            </a:lvl3pPr>
            <a:lvl4pPr marL="1691323" indent="-241617" eaLnBrk="0" hangingPunct="0">
              <a:defRPr>
                <a:solidFill>
                  <a:schemeClr val="tx1"/>
                </a:solidFill>
                <a:latin typeface="Garamond" panose="02020404030301010803" pitchFamily="18" charset="0"/>
                <a:cs typeface="Arial" panose="020B0604020202020204" pitchFamily="34" charset="0"/>
              </a:defRPr>
            </a:lvl4pPr>
            <a:lvl5pPr marL="2174559" indent="-241617" eaLnBrk="0" hangingPunct="0">
              <a:defRPr>
                <a:solidFill>
                  <a:schemeClr val="tx1"/>
                </a:solidFill>
                <a:latin typeface="Garamond" panose="02020404030301010803" pitchFamily="18" charset="0"/>
                <a:cs typeface="Arial" panose="020B0604020202020204" pitchFamily="34" charset="0"/>
              </a:defRPr>
            </a:lvl5pPr>
            <a:lvl6pPr marL="2657795" indent="-241617"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6pPr>
            <a:lvl7pPr marL="3141029" indent="-241617"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7pPr>
            <a:lvl8pPr marL="3624265" indent="-241617"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8pPr>
            <a:lvl9pPr marL="4107501" indent="-241617"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9pPr>
          </a:lstStyle>
          <a:p>
            <a:fld id="{AC6837ED-A527-4C63-99AB-957DFB799EF5}" type="slidenum">
              <a:rPr lang="en-US">
                <a:latin typeface="Times New Roman" panose="02020603050405020304" pitchFamily="18" charset="0"/>
              </a:rPr>
              <a:pPr/>
              <a:t>157</a:t>
            </a:fld>
            <a:endParaRPr lang="en-US">
              <a:latin typeface="Times New Roman" panose="02020603050405020304" pitchFamily="18" charset="0"/>
            </a:endParaRPr>
          </a:p>
        </p:txBody>
      </p:sp>
    </p:spTree>
    <p:extLst>
      <p:ext uri="{BB962C8B-B14F-4D97-AF65-F5344CB8AC3E}">
        <p14:creationId xmlns:p14="http://schemas.microsoft.com/office/powerpoint/2010/main" val="125255695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8DFDF6-586C-EB29-BBB4-A0069C73762B}"/>
            </a:ext>
          </a:extLst>
        </p:cNvPr>
        <p:cNvGrpSpPr/>
        <p:nvPr/>
      </p:nvGrpSpPr>
      <p:grpSpPr>
        <a:xfrm>
          <a:off x="0" y="0"/>
          <a:ext cx="0" cy="0"/>
          <a:chOff x="0" y="0"/>
          <a:chExt cx="0" cy="0"/>
        </a:xfrm>
      </p:grpSpPr>
      <p:sp>
        <p:nvSpPr>
          <p:cNvPr id="161794" name="Slide Image Placeholder 1">
            <a:extLst>
              <a:ext uri="{FF2B5EF4-FFF2-40B4-BE49-F238E27FC236}">
                <a16:creationId xmlns:a16="http://schemas.microsoft.com/office/drawing/2014/main" id="{386EB19B-B79E-48C8-FCB7-CD5061AB2641}"/>
              </a:ext>
            </a:extLst>
          </p:cNvPr>
          <p:cNvSpPr>
            <a:spLocks noGrp="1" noRot="1" noChangeAspect="1" noTextEdit="1"/>
          </p:cNvSpPr>
          <p:nvPr>
            <p:ph type="sldImg"/>
          </p:nvPr>
        </p:nvSpPr>
        <p:spPr>
          <a:ln/>
        </p:spPr>
      </p:sp>
      <p:sp>
        <p:nvSpPr>
          <p:cNvPr id="161795" name="Notes Placeholder 2">
            <a:extLst>
              <a:ext uri="{FF2B5EF4-FFF2-40B4-BE49-F238E27FC236}">
                <a16:creationId xmlns:a16="http://schemas.microsoft.com/office/drawing/2014/main" id="{90D8C7CB-E41E-9C9F-D8DE-585F444716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161796" name="Slide Number Placeholder 3">
            <a:extLst>
              <a:ext uri="{FF2B5EF4-FFF2-40B4-BE49-F238E27FC236}">
                <a16:creationId xmlns:a16="http://schemas.microsoft.com/office/drawing/2014/main" id="{6FFB163C-6E4A-0C7D-38AC-47874D0DD88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94273" indent="-305739">
              <a:spcBef>
                <a:spcPct val="30000"/>
              </a:spcBef>
              <a:defRPr sz="1200">
                <a:solidFill>
                  <a:schemeClr val="tx1"/>
                </a:solidFill>
                <a:latin typeface="Times New Roman" panose="02020603050405020304" pitchFamily="18" charset="0"/>
              </a:defRPr>
            </a:lvl2pPr>
            <a:lvl3pPr marL="1222953" indent="-244268">
              <a:spcBef>
                <a:spcPct val="30000"/>
              </a:spcBef>
              <a:defRPr sz="1200">
                <a:solidFill>
                  <a:schemeClr val="tx1"/>
                </a:solidFill>
                <a:latin typeface="Times New Roman" panose="02020603050405020304" pitchFamily="18" charset="0"/>
              </a:defRPr>
            </a:lvl3pPr>
            <a:lvl4pPr marL="1713105" indent="-244268">
              <a:spcBef>
                <a:spcPct val="30000"/>
              </a:spcBef>
              <a:defRPr sz="1200">
                <a:solidFill>
                  <a:schemeClr val="tx1"/>
                </a:solidFill>
                <a:latin typeface="Times New Roman" panose="02020603050405020304" pitchFamily="18" charset="0"/>
              </a:defRPr>
            </a:lvl4pPr>
            <a:lvl5pPr marL="2203256" indent="-244268">
              <a:spcBef>
                <a:spcPct val="30000"/>
              </a:spcBef>
              <a:defRPr sz="1200">
                <a:solidFill>
                  <a:schemeClr val="tx1"/>
                </a:solidFill>
                <a:latin typeface="Times New Roman" panose="02020603050405020304" pitchFamily="18" charset="0"/>
              </a:defRPr>
            </a:lvl5pPr>
            <a:lvl6pPr marL="2669143" indent="-244268" eaLnBrk="0" fontAlgn="base" hangingPunct="0">
              <a:spcBef>
                <a:spcPct val="30000"/>
              </a:spcBef>
              <a:spcAft>
                <a:spcPct val="0"/>
              </a:spcAft>
              <a:defRPr sz="1200">
                <a:solidFill>
                  <a:schemeClr val="tx1"/>
                </a:solidFill>
                <a:latin typeface="Times New Roman" panose="02020603050405020304" pitchFamily="18" charset="0"/>
              </a:defRPr>
            </a:lvl6pPr>
            <a:lvl7pPr marL="3135030" indent="-244268" eaLnBrk="0" fontAlgn="base" hangingPunct="0">
              <a:spcBef>
                <a:spcPct val="30000"/>
              </a:spcBef>
              <a:spcAft>
                <a:spcPct val="0"/>
              </a:spcAft>
              <a:defRPr sz="1200">
                <a:solidFill>
                  <a:schemeClr val="tx1"/>
                </a:solidFill>
                <a:latin typeface="Times New Roman" panose="02020603050405020304" pitchFamily="18" charset="0"/>
              </a:defRPr>
            </a:lvl7pPr>
            <a:lvl8pPr marL="3600917" indent="-244268" eaLnBrk="0" fontAlgn="base" hangingPunct="0">
              <a:spcBef>
                <a:spcPct val="30000"/>
              </a:spcBef>
              <a:spcAft>
                <a:spcPct val="0"/>
              </a:spcAft>
              <a:defRPr sz="1200">
                <a:solidFill>
                  <a:schemeClr val="tx1"/>
                </a:solidFill>
                <a:latin typeface="Times New Roman" panose="02020603050405020304" pitchFamily="18" charset="0"/>
              </a:defRPr>
            </a:lvl8pPr>
            <a:lvl9pPr marL="4066804" indent="-2442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2D957F2-669E-4D12-AB6E-DBDE92010E50}" type="slidenum">
              <a:rPr lang="en-US" sz="1300"/>
              <a:pPr>
                <a:spcBef>
                  <a:spcPct val="0"/>
                </a:spcBef>
              </a:pPr>
              <a:t>167</a:t>
            </a:fld>
            <a:endParaRPr lang="en-US" sz="1300"/>
          </a:p>
        </p:txBody>
      </p:sp>
    </p:spTree>
    <p:extLst>
      <p:ext uri="{BB962C8B-B14F-4D97-AF65-F5344CB8AC3E}">
        <p14:creationId xmlns:p14="http://schemas.microsoft.com/office/powerpoint/2010/main" val="51306381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a:defRPr/>
            </a:pPr>
            <a:r>
              <a:rPr lang="en-US" dirty="0"/>
              <a:t>Diabetes Education Services© (530) 893 - 8635 </a:t>
            </a:r>
          </a:p>
        </p:txBody>
      </p:sp>
      <p:sp>
        <p:nvSpPr>
          <p:cNvPr id="5" name="Slide Number Placeholder 4"/>
          <p:cNvSpPr>
            <a:spLocks noGrp="1"/>
          </p:cNvSpPr>
          <p:nvPr>
            <p:ph type="sldNum" sz="quarter" idx="11"/>
          </p:nvPr>
        </p:nvSpPr>
        <p:spPr/>
        <p:txBody>
          <a:bodyPr/>
          <a:lstStyle/>
          <a:p>
            <a:pPr>
              <a:defRPr/>
            </a:pPr>
            <a:fld id="{F6D126A7-192A-48A1-B416-20ADEE804420}" type="slidenum">
              <a:rPr lang="en-US" smtClean="0"/>
              <a:pPr>
                <a:defRPr/>
              </a:pPr>
              <a:t>170</a:t>
            </a:fld>
            <a:endParaRPr lang="en-US"/>
          </a:p>
        </p:txBody>
      </p:sp>
    </p:spTree>
    <p:extLst>
      <p:ext uri="{BB962C8B-B14F-4D97-AF65-F5344CB8AC3E}">
        <p14:creationId xmlns:p14="http://schemas.microsoft.com/office/powerpoint/2010/main" val="38303747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6"/>
          <p:cNvSpPr>
            <a:spLocks noGrp="1" noChangeArrowheads="1"/>
          </p:cNvSpPr>
          <p:nvPr>
            <p:ph type="ftr" sz="quarter" idx="4"/>
          </p:nvPr>
        </p:nvSpPr>
        <p:spPr/>
        <p:txBody>
          <a:bodyPr/>
          <a:lstStyle/>
          <a:p>
            <a:pPr>
              <a:defRPr/>
            </a:pPr>
            <a:r>
              <a:rPr lang="en-US"/>
              <a:t>Diabetes Educational Services© (530) 893 - 8635 </a:t>
            </a:r>
          </a:p>
        </p:txBody>
      </p:sp>
      <p:sp>
        <p:nvSpPr>
          <p:cNvPr id="45059" name="Rectangle 7"/>
          <p:cNvSpPr>
            <a:spLocks noGrp="1" noChangeArrowheads="1"/>
          </p:cNvSpPr>
          <p:nvPr>
            <p:ph type="sldNum" sz="quarter" idx="5"/>
          </p:nvPr>
        </p:nvSpPr>
        <p:spPr/>
        <p:txBody>
          <a:bodyPr/>
          <a:lstStyle>
            <a:lvl1pPr eaLnBrk="0" hangingPunct="0">
              <a:defRPr sz="800">
                <a:solidFill>
                  <a:schemeClr val="tx1"/>
                </a:solidFill>
                <a:latin typeface="Garamond" panose="02020404030301010803" pitchFamily="18" charset="0"/>
                <a:cs typeface="Arial" panose="020B0604020202020204" pitchFamily="34" charset="0"/>
              </a:defRPr>
            </a:lvl1pPr>
            <a:lvl2pPr marL="742950" indent="-285750" eaLnBrk="0" hangingPunct="0">
              <a:defRPr sz="800">
                <a:solidFill>
                  <a:schemeClr val="tx1"/>
                </a:solidFill>
                <a:latin typeface="Garamond" panose="02020404030301010803" pitchFamily="18" charset="0"/>
                <a:cs typeface="Arial" panose="020B0604020202020204" pitchFamily="34" charset="0"/>
              </a:defRPr>
            </a:lvl2pPr>
            <a:lvl3pPr marL="1143000" indent="-228600" eaLnBrk="0" hangingPunct="0">
              <a:defRPr sz="800">
                <a:solidFill>
                  <a:schemeClr val="tx1"/>
                </a:solidFill>
                <a:latin typeface="Garamond" panose="02020404030301010803" pitchFamily="18" charset="0"/>
                <a:cs typeface="Arial" panose="020B0604020202020204" pitchFamily="34" charset="0"/>
              </a:defRPr>
            </a:lvl3pPr>
            <a:lvl4pPr marL="1600200" indent="-228600" eaLnBrk="0" hangingPunct="0">
              <a:defRPr sz="800">
                <a:solidFill>
                  <a:schemeClr val="tx1"/>
                </a:solidFill>
                <a:latin typeface="Garamond" panose="02020404030301010803" pitchFamily="18" charset="0"/>
                <a:cs typeface="Arial" panose="020B0604020202020204" pitchFamily="34" charset="0"/>
              </a:defRPr>
            </a:lvl4pPr>
            <a:lvl5pPr marL="2057400" indent="-228600" eaLnBrk="0" hangingPunct="0">
              <a:defRPr sz="8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9pPr>
          </a:lstStyle>
          <a:p>
            <a:fld id="{EEE2D357-9F4D-4CBF-8691-0772419966F8}" type="slidenum">
              <a:rPr lang="en-US" altLang="en-US" sz="1200">
                <a:latin typeface="Times New Roman" panose="02020603050405020304" pitchFamily="18" charset="0"/>
              </a:rPr>
              <a:pPr/>
              <a:t>13</a:t>
            </a:fld>
            <a:endParaRPr lang="en-US" altLang="en-US" sz="1200">
              <a:latin typeface="Times New Roman" panose="02020603050405020304" pitchFamily="18" charset="0"/>
            </a:endParaRPr>
          </a:p>
        </p:txBody>
      </p:sp>
      <p:sp>
        <p:nvSpPr>
          <p:cNvPr id="45060" name="Rectangle 2"/>
          <p:cNvSpPr>
            <a:spLocks noGrp="1" noRot="1" noChangeAspect="1" noChangeArrowheads="1" noTextEdit="1"/>
          </p:cNvSpPr>
          <p:nvPr>
            <p:ph type="sldImg"/>
          </p:nvPr>
        </p:nvSpPr>
        <p:spPr>
          <a:xfrm>
            <a:off x="1128713" y="690563"/>
            <a:ext cx="4602162" cy="3451225"/>
          </a:xfrm>
          <a:ln/>
        </p:spPr>
      </p:sp>
      <p:sp>
        <p:nvSpPr>
          <p:cNvPr id="45061" name="Rectangle 3"/>
          <p:cNvSpPr>
            <a:spLocks noGrp="1" noChangeArrowheads="1"/>
          </p:cNvSpPr>
          <p:nvPr>
            <p:ph type="body" idx="1"/>
            <p:custDataLst>
              <p:tags r:id="rId1"/>
            </p:custDataLst>
          </p:nvPr>
        </p:nvSpPr>
        <p:spPr>
          <a:xfrm>
            <a:off x="273050" y="4664075"/>
            <a:ext cx="6327775" cy="4135438"/>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t>Hyperglycemia in Patients With Undiagnosed Diabetes</a:t>
            </a:r>
          </a:p>
          <a:p>
            <a:r>
              <a:rPr lang="en-US" altLang="en-US" dirty="0"/>
              <a:t>New hyperglycemia was defined as an admission or in-hospital fasting glucose </a:t>
            </a:r>
            <a:br>
              <a:rPr lang="en-US" altLang="en-US" dirty="0"/>
            </a:br>
            <a:r>
              <a:rPr lang="en-US" altLang="en-US" dirty="0"/>
              <a:t>level of 126 mg/dL (7 mmol/L) or more or a random blood glucose level of 200 mg/dL (11.1 mmol/L) or more on 2 or more determinations. Hyperglycemia was present in 38% of patients admitted to the hospital, of whom 26% had a known history of diabetes and 12% had no history of diabetes before admission.</a:t>
            </a:r>
          </a:p>
          <a:p>
            <a:r>
              <a:rPr lang="en-US" altLang="en-US" dirty="0"/>
              <a:t>Newly discovered hyperglycemia was associated with a higher in-hospital mortality rate (16%) compared with patients with a history of diabetes (3%) and patients with normoglycemia (1.7%; both </a:t>
            </a:r>
            <a:r>
              <a:rPr lang="en-US" altLang="en-US" i="1" dirty="0"/>
              <a:t>P</a:t>
            </a:r>
            <a:r>
              <a:rPr lang="en-US" altLang="en-US" dirty="0"/>
              <a:t>&lt;.01).</a:t>
            </a:r>
          </a:p>
          <a:p>
            <a:r>
              <a:rPr lang="en-US" altLang="en-US" dirty="0"/>
              <a:t>In addition, new hyperglycemic patients had longer hospital stays and a higher admission rate to an intensive care unit (ICU), and were less likely to be discharged to home, frequently requiring transfer to a transitional care unit or nursing home facility. </a:t>
            </a:r>
          </a:p>
          <a:p>
            <a:r>
              <a:rPr lang="en-US" altLang="en-US" dirty="0"/>
              <a:t>The results indicate that in-hospital hyperglycemia is a common finding and represents an important marker of poor clinical outcome and mortality in patients with and without a history of diabetes. Patients with newly diagnosed hyperglycemia had a significantly higher mortality rate and a lower functional outcome than patients with a known history of diabetes or normoglycemia.</a:t>
            </a:r>
            <a:br>
              <a:rPr lang="en-US" altLang="en-US" dirty="0"/>
            </a:br>
            <a:endParaRPr lang="en-US" altLang="en-US" dirty="0"/>
          </a:p>
          <a:p>
            <a:pPr>
              <a:spcBef>
                <a:spcPct val="0"/>
              </a:spcBef>
            </a:pPr>
            <a:endParaRPr lang="en-US" altLang="en-US" sz="1000" b="1" dirty="0"/>
          </a:p>
          <a:p>
            <a:pPr>
              <a:spcBef>
                <a:spcPct val="0"/>
              </a:spcBef>
            </a:pPr>
            <a:endParaRPr lang="en-US" altLang="en-US" sz="1000" b="1" dirty="0"/>
          </a:p>
          <a:p>
            <a:pPr>
              <a:spcBef>
                <a:spcPct val="0"/>
              </a:spcBef>
            </a:pPr>
            <a:r>
              <a:rPr lang="en-US" altLang="en-US" sz="1000" b="1" dirty="0"/>
              <a:t>Reference</a:t>
            </a:r>
          </a:p>
          <a:p>
            <a:pPr>
              <a:spcBef>
                <a:spcPct val="0"/>
              </a:spcBef>
            </a:pPr>
            <a:r>
              <a:rPr lang="en-US" altLang="en-US" sz="1000" dirty="0"/>
              <a:t>	Umpierrez GE, Isaacs SD, Bazargan N, et al. Hyperglycemia: an independent marker of in-hospital mortality in patients with undiagnosed diabetes. </a:t>
            </a:r>
            <a:r>
              <a:rPr lang="en-US" altLang="en-US" sz="1000" i="1" dirty="0"/>
              <a:t>J Clin Endocrinol </a:t>
            </a:r>
            <a:r>
              <a:rPr lang="en-US" altLang="en-US" sz="1000" i="1" dirty="0" err="1"/>
              <a:t>Metab</a:t>
            </a:r>
            <a:r>
              <a:rPr lang="en-US" altLang="en-US" sz="1000" i="1" dirty="0"/>
              <a:t>.</a:t>
            </a:r>
            <a:r>
              <a:rPr lang="en-US" altLang="en-US" sz="1000" dirty="0"/>
              <a:t> 2002;87:978-982.</a:t>
            </a:r>
          </a:p>
        </p:txBody>
      </p:sp>
    </p:spTree>
    <p:extLst>
      <p:ext uri="{BB962C8B-B14F-4D97-AF65-F5344CB8AC3E}">
        <p14:creationId xmlns:p14="http://schemas.microsoft.com/office/powerpoint/2010/main" val="37585950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354" name="Slide Image Placeholder 1"/>
          <p:cNvSpPr>
            <a:spLocks noGrp="1" noRot="1" noChangeAspect="1" noTextEdit="1"/>
          </p:cNvSpPr>
          <p:nvPr>
            <p:ph type="sldImg"/>
          </p:nvPr>
        </p:nvSpPr>
        <p:spPr>
          <a:ln/>
        </p:spPr>
      </p:sp>
      <p:sp>
        <p:nvSpPr>
          <p:cNvPr id="3563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3563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5257" indent="-302021" eaLnBrk="0" hangingPunct="0">
              <a:defRPr sz="2500">
                <a:solidFill>
                  <a:schemeClr val="tx1"/>
                </a:solidFill>
                <a:latin typeface="Times New Roman" pitchFamily="18" charset="0"/>
              </a:defRPr>
            </a:lvl2pPr>
            <a:lvl3pPr marL="1208088" indent="-241617" eaLnBrk="0" hangingPunct="0">
              <a:defRPr sz="2500">
                <a:solidFill>
                  <a:schemeClr val="tx1"/>
                </a:solidFill>
                <a:latin typeface="Times New Roman" pitchFamily="18" charset="0"/>
              </a:defRPr>
            </a:lvl3pPr>
            <a:lvl4pPr marL="1691323" indent="-241617" eaLnBrk="0" hangingPunct="0">
              <a:defRPr sz="2500">
                <a:solidFill>
                  <a:schemeClr val="tx1"/>
                </a:solidFill>
                <a:latin typeface="Times New Roman" pitchFamily="18" charset="0"/>
              </a:defRPr>
            </a:lvl4pPr>
            <a:lvl5pPr marL="2174559" indent="-241617" eaLnBrk="0" hangingPunct="0">
              <a:defRPr sz="2500">
                <a:solidFill>
                  <a:schemeClr val="tx1"/>
                </a:solidFill>
                <a:latin typeface="Times New Roman" pitchFamily="18" charset="0"/>
              </a:defRPr>
            </a:lvl5pPr>
            <a:lvl6pPr marL="2657795" indent="-241617" eaLnBrk="0" fontAlgn="base" hangingPunct="0">
              <a:spcBef>
                <a:spcPct val="0"/>
              </a:spcBef>
              <a:spcAft>
                <a:spcPct val="0"/>
              </a:spcAft>
              <a:defRPr sz="2500">
                <a:solidFill>
                  <a:schemeClr val="tx1"/>
                </a:solidFill>
                <a:latin typeface="Times New Roman" pitchFamily="18" charset="0"/>
              </a:defRPr>
            </a:lvl6pPr>
            <a:lvl7pPr marL="3141029" indent="-241617" eaLnBrk="0" fontAlgn="base" hangingPunct="0">
              <a:spcBef>
                <a:spcPct val="0"/>
              </a:spcBef>
              <a:spcAft>
                <a:spcPct val="0"/>
              </a:spcAft>
              <a:defRPr sz="2500">
                <a:solidFill>
                  <a:schemeClr val="tx1"/>
                </a:solidFill>
                <a:latin typeface="Times New Roman" pitchFamily="18" charset="0"/>
              </a:defRPr>
            </a:lvl7pPr>
            <a:lvl8pPr marL="3624265" indent="-241617" eaLnBrk="0" fontAlgn="base" hangingPunct="0">
              <a:spcBef>
                <a:spcPct val="0"/>
              </a:spcBef>
              <a:spcAft>
                <a:spcPct val="0"/>
              </a:spcAft>
              <a:defRPr sz="2500">
                <a:solidFill>
                  <a:schemeClr val="tx1"/>
                </a:solidFill>
                <a:latin typeface="Times New Roman" pitchFamily="18" charset="0"/>
              </a:defRPr>
            </a:lvl8pPr>
            <a:lvl9pPr marL="4107501" indent="-241617" eaLnBrk="0" fontAlgn="base" hangingPunct="0">
              <a:spcBef>
                <a:spcPct val="0"/>
              </a:spcBef>
              <a:spcAft>
                <a:spcPct val="0"/>
              </a:spcAft>
              <a:defRPr sz="2500">
                <a:solidFill>
                  <a:schemeClr val="tx1"/>
                </a:solidFill>
                <a:latin typeface="Times New Roman" pitchFamily="18" charset="0"/>
              </a:defRPr>
            </a:lvl9pPr>
          </a:lstStyle>
          <a:p>
            <a:pPr eaLnBrk="1" hangingPunct="1"/>
            <a:fld id="{789E1010-01BA-4387-8ACE-2B3FE67A7E2C}" type="slidenum">
              <a:rPr lang="en-US" sz="1300"/>
              <a:pPr eaLnBrk="1" hangingPunct="1"/>
              <a:t>172</a:t>
            </a:fld>
            <a:endParaRPr lang="en-US" sz="1300"/>
          </a:p>
        </p:txBody>
      </p:sp>
    </p:spTree>
    <p:extLst>
      <p:ext uri="{BB962C8B-B14F-4D97-AF65-F5344CB8AC3E}">
        <p14:creationId xmlns:p14="http://schemas.microsoft.com/office/powerpoint/2010/main" val="413978532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a:defRPr/>
            </a:pPr>
            <a:r>
              <a:rPr lang="en-US"/>
              <a:t>Diabetes Educational Services© (530) 893 - 8635 </a:t>
            </a:r>
          </a:p>
        </p:txBody>
      </p:sp>
      <p:sp>
        <p:nvSpPr>
          <p:cNvPr id="5" name="Slide Number Placeholder 4"/>
          <p:cNvSpPr>
            <a:spLocks noGrp="1"/>
          </p:cNvSpPr>
          <p:nvPr>
            <p:ph type="sldNum" sz="quarter" idx="11"/>
          </p:nvPr>
        </p:nvSpPr>
        <p:spPr/>
        <p:txBody>
          <a:bodyPr/>
          <a:lstStyle/>
          <a:p>
            <a:pPr>
              <a:defRPr/>
            </a:pPr>
            <a:fld id="{F6D126A7-192A-48A1-B416-20ADEE804420}" type="slidenum">
              <a:rPr lang="en-US" smtClean="0"/>
              <a:pPr>
                <a:defRPr/>
              </a:pPr>
              <a:t>173</a:t>
            </a:fld>
            <a:endParaRPr lang="en-US"/>
          </a:p>
        </p:txBody>
      </p:sp>
    </p:spTree>
    <p:extLst>
      <p:ext uri="{BB962C8B-B14F-4D97-AF65-F5344CB8AC3E}">
        <p14:creationId xmlns:p14="http://schemas.microsoft.com/office/powerpoint/2010/main" val="124278746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 name="Footer Placeholder 3"/>
          <p:cNvSpPr>
            <a:spLocks noGrp="1"/>
          </p:cNvSpPr>
          <p:nvPr>
            <p:ph type="ftr" sz="quarter" idx="4"/>
          </p:nvPr>
        </p:nvSpPr>
        <p:spPr/>
        <p:txBody>
          <a:bodyPr/>
          <a:lstStyle/>
          <a:p>
            <a:pPr>
              <a:defRPr/>
            </a:pPr>
            <a:r>
              <a:rPr lang="en-US"/>
              <a:t>Diabetes Educational Services© (530) 893 - 8635 </a:t>
            </a:r>
          </a:p>
        </p:txBody>
      </p:sp>
      <p:sp>
        <p:nvSpPr>
          <p:cNvPr id="5" name="Slide Number Placeholder 4"/>
          <p:cNvSpPr>
            <a:spLocks noGrp="1"/>
          </p:cNvSpPr>
          <p:nvPr>
            <p:ph type="sldNum" sz="quarter" idx="5"/>
          </p:nvPr>
        </p:nvSpPr>
        <p:spPr/>
        <p:txBody>
          <a:bodyPr/>
          <a:lstStyle>
            <a:lvl1pPr eaLnBrk="0" hangingPunct="0">
              <a:defRPr sz="800">
                <a:solidFill>
                  <a:schemeClr val="tx1"/>
                </a:solidFill>
                <a:latin typeface="Garamond" panose="02020404030301010803" pitchFamily="18" charset="0"/>
                <a:cs typeface="Arial" panose="020B0604020202020204" pitchFamily="34" charset="0"/>
              </a:defRPr>
            </a:lvl1pPr>
            <a:lvl2pPr marL="742950" indent="-285750" eaLnBrk="0" hangingPunct="0">
              <a:defRPr sz="800">
                <a:solidFill>
                  <a:schemeClr val="tx1"/>
                </a:solidFill>
                <a:latin typeface="Garamond" panose="02020404030301010803" pitchFamily="18" charset="0"/>
                <a:cs typeface="Arial" panose="020B0604020202020204" pitchFamily="34" charset="0"/>
              </a:defRPr>
            </a:lvl2pPr>
            <a:lvl3pPr marL="1143000" indent="-228600" eaLnBrk="0" hangingPunct="0">
              <a:defRPr sz="800">
                <a:solidFill>
                  <a:schemeClr val="tx1"/>
                </a:solidFill>
                <a:latin typeface="Garamond" panose="02020404030301010803" pitchFamily="18" charset="0"/>
                <a:cs typeface="Arial" panose="020B0604020202020204" pitchFamily="34" charset="0"/>
              </a:defRPr>
            </a:lvl3pPr>
            <a:lvl4pPr marL="1600200" indent="-228600" eaLnBrk="0" hangingPunct="0">
              <a:defRPr sz="800">
                <a:solidFill>
                  <a:schemeClr val="tx1"/>
                </a:solidFill>
                <a:latin typeface="Garamond" panose="02020404030301010803" pitchFamily="18" charset="0"/>
                <a:cs typeface="Arial" panose="020B0604020202020204" pitchFamily="34" charset="0"/>
              </a:defRPr>
            </a:lvl4pPr>
            <a:lvl5pPr marL="2057400" indent="-228600" eaLnBrk="0" hangingPunct="0">
              <a:defRPr sz="8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9pPr>
          </a:lstStyle>
          <a:p>
            <a:fld id="{A3E95FC0-B4AB-49C5-9926-37B9B02FA80E}" type="slidenum">
              <a:rPr lang="en-US" altLang="en-US" sz="1200">
                <a:latin typeface="Times New Roman" panose="02020603050405020304" pitchFamily="18" charset="0"/>
              </a:rPr>
              <a:pPr/>
              <a:t>174</a:t>
            </a:fld>
            <a:endParaRPr lang="en-US" altLang="en-US" sz="1200">
              <a:latin typeface="Times New Roman" panose="02020603050405020304" pitchFamily="18" charset="0"/>
            </a:endParaRPr>
          </a:p>
        </p:txBody>
      </p:sp>
    </p:spTree>
    <p:extLst>
      <p:ext uri="{BB962C8B-B14F-4D97-AF65-F5344CB8AC3E}">
        <p14:creationId xmlns:p14="http://schemas.microsoft.com/office/powerpoint/2010/main" val="396296116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Slide Image Placeholder 1"/>
          <p:cNvSpPr>
            <a:spLocks noGrp="1" noRot="1" noChangeAspect="1" noTextEdit="1"/>
          </p:cNvSpPr>
          <p:nvPr>
            <p:ph type="sldImg"/>
          </p:nvPr>
        </p:nvSpPr>
        <p:spPr>
          <a:ln/>
        </p:spPr>
      </p:sp>
      <p:sp>
        <p:nvSpPr>
          <p:cNvPr id="25702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97284" name="Footer Placeholder 3"/>
          <p:cNvSpPr>
            <a:spLocks noGrp="1"/>
          </p:cNvSpPr>
          <p:nvPr>
            <p:ph type="ftr" sz="quarter" idx="4"/>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82611" indent="-301004">
              <a:defRPr>
                <a:solidFill>
                  <a:schemeClr val="tx1"/>
                </a:solidFill>
                <a:latin typeface="Arial" pitchFamily="34" charset="0"/>
              </a:defRPr>
            </a:lvl2pPr>
            <a:lvl3pPr marL="1204016" indent="-240804">
              <a:defRPr>
                <a:solidFill>
                  <a:schemeClr val="tx1"/>
                </a:solidFill>
                <a:latin typeface="Arial" pitchFamily="34" charset="0"/>
              </a:defRPr>
            </a:lvl3pPr>
            <a:lvl4pPr marL="1685622" indent="-240804">
              <a:defRPr>
                <a:solidFill>
                  <a:schemeClr val="tx1"/>
                </a:solidFill>
                <a:latin typeface="Arial" pitchFamily="34" charset="0"/>
              </a:defRPr>
            </a:lvl4pPr>
            <a:lvl5pPr marL="2167229" indent="-240804">
              <a:defRPr>
                <a:solidFill>
                  <a:schemeClr val="tx1"/>
                </a:solidFill>
                <a:latin typeface="Arial" pitchFamily="34" charset="0"/>
              </a:defRPr>
            </a:lvl5pPr>
            <a:lvl6pPr marL="2648835" indent="-240804" eaLnBrk="0" fontAlgn="base" hangingPunct="0">
              <a:spcBef>
                <a:spcPct val="0"/>
              </a:spcBef>
              <a:spcAft>
                <a:spcPct val="0"/>
              </a:spcAft>
              <a:defRPr>
                <a:solidFill>
                  <a:schemeClr val="tx1"/>
                </a:solidFill>
                <a:latin typeface="Arial" pitchFamily="34" charset="0"/>
              </a:defRPr>
            </a:lvl6pPr>
            <a:lvl7pPr marL="3130441" indent="-240804" eaLnBrk="0" fontAlgn="base" hangingPunct="0">
              <a:spcBef>
                <a:spcPct val="0"/>
              </a:spcBef>
              <a:spcAft>
                <a:spcPct val="0"/>
              </a:spcAft>
              <a:defRPr>
                <a:solidFill>
                  <a:schemeClr val="tx1"/>
                </a:solidFill>
                <a:latin typeface="Arial" pitchFamily="34" charset="0"/>
              </a:defRPr>
            </a:lvl7pPr>
            <a:lvl8pPr marL="3612047" indent="-240804" eaLnBrk="0" fontAlgn="base" hangingPunct="0">
              <a:spcBef>
                <a:spcPct val="0"/>
              </a:spcBef>
              <a:spcAft>
                <a:spcPct val="0"/>
              </a:spcAft>
              <a:defRPr>
                <a:solidFill>
                  <a:schemeClr val="tx1"/>
                </a:solidFill>
                <a:latin typeface="Arial" pitchFamily="34" charset="0"/>
              </a:defRPr>
            </a:lvl8pPr>
            <a:lvl9pPr marL="4093654" indent="-240804" eaLnBrk="0" fontAlgn="base" hangingPunct="0">
              <a:spcBef>
                <a:spcPct val="0"/>
              </a:spcBef>
              <a:spcAft>
                <a:spcPct val="0"/>
              </a:spcAft>
              <a:defRPr>
                <a:solidFill>
                  <a:schemeClr val="tx1"/>
                </a:solidFill>
                <a:latin typeface="Arial" pitchFamily="34" charset="0"/>
              </a:defRPr>
            </a:lvl9pPr>
          </a:lstStyle>
          <a:p>
            <a:pPr>
              <a:defRPr/>
            </a:pPr>
            <a:r>
              <a:rPr lang="en-US" dirty="0">
                <a:latin typeface="Times New Roman" pitchFamily="18" charset="0"/>
              </a:rPr>
              <a:t>Diabetes Education Services© (530) 893 - 8635 </a:t>
            </a:r>
          </a:p>
        </p:txBody>
      </p:sp>
      <p:sp>
        <p:nvSpPr>
          <p:cNvPr id="97285" name="Slide Number Placeholder 4"/>
          <p:cNvSpPr>
            <a:spLocks noGrp="1"/>
          </p:cNvSpPr>
          <p:nvPr>
            <p:ph type="sldNum" sz="quarter" idx="5"/>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82611" indent="-301004">
              <a:defRPr>
                <a:solidFill>
                  <a:schemeClr val="tx1"/>
                </a:solidFill>
                <a:latin typeface="Arial" pitchFamily="34" charset="0"/>
              </a:defRPr>
            </a:lvl2pPr>
            <a:lvl3pPr marL="1204016" indent="-240804">
              <a:defRPr>
                <a:solidFill>
                  <a:schemeClr val="tx1"/>
                </a:solidFill>
                <a:latin typeface="Arial" pitchFamily="34" charset="0"/>
              </a:defRPr>
            </a:lvl3pPr>
            <a:lvl4pPr marL="1685622" indent="-240804">
              <a:defRPr>
                <a:solidFill>
                  <a:schemeClr val="tx1"/>
                </a:solidFill>
                <a:latin typeface="Arial" pitchFamily="34" charset="0"/>
              </a:defRPr>
            </a:lvl4pPr>
            <a:lvl5pPr marL="2167229" indent="-240804">
              <a:defRPr>
                <a:solidFill>
                  <a:schemeClr val="tx1"/>
                </a:solidFill>
                <a:latin typeface="Arial" pitchFamily="34" charset="0"/>
              </a:defRPr>
            </a:lvl5pPr>
            <a:lvl6pPr marL="2648835" indent="-240804" eaLnBrk="0" fontAlgn="base" hangingPunct="0">
              <a:spcBef>
                <a:spcPct val="0"/>
              </a:spcBef>
              <a:spcAft>
                <a:spcPct val="0"/>
              </a:spcAft>
              <a:defRPr>
                <a:solidFill>
                  <a:schemeClr val="tx1"/>
                </a:solidFill>
                <a:latin typeface="Arial" pitchFamily="34" charset="0"/>
              </a:defRPr>
            </a:lvl6pPr>
            <a:lvl7pPr marL="3130441" indent="-240804" eaLnBrk="0" fontAlgn="base" hangingPunct="0">
              <a:spcBef>
                <a:spcPct val="0"/>
              </a:spcBef>
              <a:spcAft>
                <a:spcPct val="0"/>
              </a:spcAft>
              <a:defRPr>
                <a:solidFill>
                  <a:schemeClr val="tx1"/>
                </a:solidFill>
                <a:latin typeface="Arial" pitchFamily="34" charset="0"/>
              </a:defRPr>
            </a:lvl7pPr>
            <a:lvl8pPr marL="3612047" indent="-240804" eaLnBrk="0" fontAlgn="base" hangingPunct="0">
              <a:spcBef>
                <a:spcPct val="0"/>
              </a:spcBef>
              <a:spcAft>
                <a:spcPct val="0"/>
              </a:spcAft>
              <a:defRPr>
                <a:solidFill>
                  <a:schemeClr val="tx1"/>
                </a:solidFill>
                <a:latin typeface="Arial" pitchFamily="34" charset="0"/>
              </a:defRPr>
            </a:lvl8pPr>
            <a:lvl9pPr marL="4093654" indent="-240804" eaLnBrk="0" fontAlgn="base" hangingPunct="0">
              <a:spcBef>
                <a:spcPct val="0"/>
              </a:spcBef>
              <a:spcAft>
                <a:spcPct val="0"/>
              </a:spcAft>
              <a:defRPr>
                <a:solidFill>
                  <a:schemeClr val="tx1"/>
                </a:solidFill>
                <a:latin typeface="Arial" pitchFamily="34" charset="0"/>
              </a:defRPr>
            </a:lvl9pPr>
          </a:lstStyle>
          <a:p>
            <a:pPr>
              <a:defRPr/>
            </a:pPr>
            <a:fld id="{B72021A4-AAFD-490C-9878-73760EF13FE7}" type="slidenum">
              <a:rPr lang="en-US" smtClean="0">
                <a:latin typeface="Times New Roman" pitchFamily="18" charset="0"/>
              </a:rPr>
              <a:pPr>
                <a:defRPr/>
              </a:pPr>
              <a:t>175</a:t>
            </a:fld>
            <a:endParaRPr lang="en-US">
              <a:latin typeface="Times New Roman" pitchFamily="18" charset="0"/>
            </a:endParaRPr>
          </a:p>
        </p:txBody>
      </p:sp>
    </p:spTree>
    <p:extLst>
      <p:ext uri="{BB962C8B-B14F-4D97-AF65-F5344CB8AC3E}">
        <p14:creationId xmlns:p14="http://schemas.microsoft.com/office/powerpoint/2010/main" val="79146398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Slide Image Placeholder 1"/>
          <p:cNvSpPr>
            <a:spLocks noGrp="1" noRot="1" noChangeAspect="1" noTextEdit="1"/>
          </p:cNvSpPr>
          <p:nvPr>
            <p:ph type="sldImg"/>
          </p:nvPr>
        </p:nvSpPr>
        <p:spPr>
          <a:ln/>
        </p:spPr>
      </p:sp>
      <p:sp>
        <p:nvSpPr>
          <p:cNvPr id="25805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97284" name="Footer Placeholder 3"/>
          <p:cNvSpPr>
            <a:spLocks noGrp="1"/>
          </p:cNvSpPr>
          <p:nvPr>
            <p:ph type="ftr" sz="quarter" idx="4"/>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82611" indent="-301004">
              <a:defRPr>
                <a:solidFill>
                  <a:schemeClr val="tx1"/>
                </a:solidFill>
                <a:latin typeface="Arial" pitchFamily="34" charset="0"/>
              </a:defRPr>
            </a:lvl2pPr>
            <a:lvl3pPr marL="1204016" indent="-240804">
              <a:defRPr>
                <a:solidFill>
                  <a:schemeClr val="tx1"/>
                </a:solidFill>
                <a:latin typeface="Arial" pitchFamily="34" charset="0"/>
              </a:defRPr>
            </a:lvl3pPr>
            <a:lvl4pPr marL="1685622" indent="-240804">
              <a:defRPr>
                <a:solidFill>
                  <a:schemeClr val="tx1"/>
                </a:solidFill>
                <a:latin typeface="Arial" pitchFamily="34" charset="0"/>
              </a:defRPr>
            </a:lvl4pPr>
            <a:lvl5pPr marL="2167229" indent="-240804">
              <a:defRPr>
                <a:solidFill>
                  <a:schemeClr val="tx1"/>
                </a:solidFill>
                <a:latin typeface="Arial" pitchFamily="34" charset="0"/>
              </a:defRPr>
            </a:lvl5pPr>
            <a:lvl6pPr marL="2648835" indent="-240804" eaLnBrk="0" fontAlgn="base" hangingPunct="0">
              <a:spcBef>
                <a:spcPct val="0"/>
              </a:spcBef>
              <a:spcAft>
                <a:spcPct val="0"/>
              </a:spcAft>
              <a:defRPr>
                <a:solidFill>
                  <a:schemeClr val="tx1"/>
                </a:solidFill>
                <a:latin typeface="Arial" pitchFamily="34" charset="0"/>
              </a:defRPr>
            </a:lvl6pPr>
            <a:lvl7pPr marL="3130441" indent="-240804" eaLnBrk="0" fontAlgn="base" hangingPunct="0">
              <a:spcBef>
                <a:spcPct val="0"/>
              </a:spcBef>
              <a:spcAft>
                <a:spcPct val="0"/>
              </a:spcAft>
              <a:defRPr>
                <a:solidFill>
                  <a:schemeClr val="tx1"/>
                </a:solidFill>
                <a:latin typeface="Arial" pitchFamily="34" charset="0"/>
              </a:defRPr>
            </a:lvl7pPr>
            <a:lvl8pPr marL="3612047" indent="-240804" eaLnBrk="0" fontAlgn="base" hangingPunct="0">
              <a:spcBef>
                <a:spcPct val="0"/>
              </a:spcBef>
              <a:spcAft>
                <a:spcPct val="0"/>
              </a:spcAft>
              <a:defRPr>
                <a:solidFill>
                  <a:schemeClr val="tx1"/>
                </a:solidFill>
                <a:latin typeface="Arial" pitchFamily="34" charset="0"/>
              </a:defRPr>
            </a:lvl8pPr>
            <a:lvl9pPr marL="4093654" indent="-240804" eaLnBrk="0" fontAlgn="base" hangingPunct="0">
              <a:spcBef>
                <a:spcPct val="0"/>
              </a:spcBef>
              <a:spcAft>
                <a:spcPct val="0"/>
              </a:spcAft>
              <a:defRPr>
                <a:solidFill>
                  <a:schemeClr val="tx1"/>
                </a:solidFill>
                <a:latin typeface="Arial" pitchFamily="34" charset="0"/>
              </a:defRPr>
            </a:lvl9pPr>
          </a:lstStyle>
          <a:p>
            <a:pPr>
              <a:defRPr/>
            </a:pPr>
            <a:r>
              <a:rPr lang="en-US" dirty="0">
                <a:latin typeface="Times New Roman" pitchFamily="18" charset="0"/>
              </a:rPr>
              <a:t>Diabetes Education Services© (530) 893 - 8635 </a:t>
            </a:r>
          </a:p>
        </p:txBody>
      </p:sp>
      <p:sp>
        <p:nvSpPr>
          <p:cNvPr id="97285" name="Slide Number Placeholder 4"/>
          <p:cNvSpPr>
            <a:spLocks noGrp="1"/>
          </p:cNvSpPr>
          <p:nvPr>
            <p:ph type="sldNum" sz="quarter" idx="5"/>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82611" indent="-301004">
              <a:defRPr>
                <a:solidFill>
                  <a:schemeClr val="tx1"/>
                </a:solidFill>
                <a:latin typeface="Arial" pitchFamily="34" charset="0"/>
              </a:defRPr>
            </a:lvl2pPr>
            <a:lvl3pPr marL="1204016" indent="-240804">
              <a:defRPr>
                <a:solidFill>
                  <a:schemeClr val="tx1"/>
                </a:solidFill>
                <a:latin typeface="Arial" pitchFamily="34" charset="0"/>
              </a:defRPr>
            </a:lvl3pPr>
            <a:lvl4pPr marL="1685622" indent="-240804">
              <a:defRPr>
                <a:solidFill>
                  <a:schemeClr val="tx1"/>
                </a:solidFill>
                <a:latin typeface="Arial" pitchFamily="34" charset="0"/>
              </a:defRPr>
            </a:lvl4pPr>
            <a:lvl5pPr marL="2167229" indent="-240804">
              <a:defRPr>
                <a:solidFill>
                  <a:schemeClr val="tx1"/>
                </a:solidFill>
                <a:latin typeface="Arial" pitchFamily="34" charset="0"/>
              </a:defRPr>
            </a:lvl5pPr>
            <a:lvl6pPr marL="2648835" indent="-240804" eaLnBrk="0" fontAlgn="base" hangingPunct="0">
              <a:spcBef>
                <a:spcPct val="0"/>
              </a:spcBef>
              <a:spcAft>
                <a:spcPct val="0"/>
              </a:spcAft>
              <a:defRPr>
                <a:solidFill>
                  <a:schemeClr val="tx1"/>
                </a:solidFill>
                <a:latin typeface="Arial" pitchFamily="34" charset="0"/>
              </a:defRPr>
            </a:lvl6pPr>
            <a:lvl7pPr marL="3130441" indent="-240804" eaLnBrk="0" fontAlgn="base" hangingPunct="0">
              <a:spcBef>
                <a:spcPct val="0"/>
              </a:spcBef>
              <a:spcAft>
                <a:spcPct val="0"/>
              </a:spcAft>
              <a:defRPr>
                <a:solidFill>
                  <a:schemeClr val="tx1"/>
                </a:solidFill>
                <a:latin typeface="Arial" pitchFamily="34" charset="0"/>
              </a:defRPr>
            </a:lvl7pPr>
            <a:lvl8pPr marL="3612047" indent="-240804" eaLnBrk="0" fontAlgn="base" hangingPunct="0">
              <a:spcBef>
                <a:spcPct val="0"/>
              </a:spcBef>
              <a:spcAft>
                <a:spcPct val="0"/>
              </a:spcAft>
              <a:defRPr>
                <a:solidFill>
                  <a:schemeClr val="tx1"/>
                </a:solidFill>
                <a:latin typeface="Arial" pitchFamily="34" charset="0"/>
              </a:defRPr>
            </a:lvl8pPr>
            <a:lvl9pPr marL="4093654" indent="-240804" eaLnBrk="0" fontAlgn="base" hangingPunct="0">
              <a:spcBef>
                <a:spcPct val="0"/>
              </a:spcBef>
              <a:spcAft>
                <a:spcPct val="0"/>
              </a:spcAft>
              <a:defRPr>
                <a:solidFill>
                  <a:schemeClr val="tx1"/>
                </a:solidFill>
                <a:latin typeface="Arial" pitchFamily="34" charset="0"/>
              </a:defRPr>
            </a:lvl9pPr>
          </a:lstStyle>
          <a:p>
            <a:pPr>
              <a:defRPr/>
            </a:pPr>
            <a:fld id="{9B8B91D2-D942-4D8F-97B4-0DB8633CDC54}" type="slidenum">
              <a:rPr lang="en-US" smtClean="0">
                <a:latin typeface="Times New Roman" pitchFamily="18" charset="0"/>
              </a:rPr>
              <a:pPr>
                <a:defRPr/>
              </a:pPr>
              <a:t>176</a:t>
            </a:fld>
            <a:endParaRPr lang="en-US">
              <a:latin typeface="Times New Roman" pitchFamily="18" charset="0"/>
            </a:endParaRPr>
          </a:p>
        </p:txBody>
      </p:sp>
    </p:spTree>
    <p:extLst>
      <p:ext uri="{BB962C8B-B14F-4D97-AF65-F5344CB8AC3E}">
        <p14:creationId xmlns:p14="http://schemas.microsoft.com/office/powerpoint/2010/main" val="129109570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Slide Image Placeholder 1"/>
          <p:cNvSpPr>
            <a:spLocks noGrp="1" noRot="1" noChangeAspect="1" noTextEdit="1"/>
          </p:cNvSpPr>
          <p:nvPr>
            <p:ph type="sldImg"/>
          </p:nvPr>
        </p:nvSpPr>
        <p:spPr>
          <a:ln/>
        </p:spPr>
      </p:sp>
      <p:sp>
        <p:nvSpPr>
          <p:cNvPr id="23449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308228"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56968" indent="-291141" eaLnBrk="0" hangingPunct="0">
              <a:defRPr sz="2400">
                <a:solidFill>
                  <a:schemeClr val="tx1"/>
                </a:solidFill>
                <a:latin typeface="Times New Roman" pitchFamily="18" charset="0"/>
              </a:defRPr>
            </a:lvl2pPr>
            <a:lvl3pPr marL="1164566" indent="-232913" eaLnBrk="0" hangingPunct="0">
              <a:defRPr sz="2400">
                <a:solidFill>
                  <a:schemeClr val="tx1"/>
                </a:solidFill>
                <a:latin typeface="Times New Roman" pitchFamily="18" charset="0"/>
              </a:defRPr>
            </a:lvl3pPr>
            <a:lvl4pPr marL="1630392" indent="-232913" eaLnBrk="0" hangingPunct="0">
              <a:defRPr sz="2400">
                <a:solidFill>
                  <a:schemeClr val="tx1"/>
                </a:solidFill>
                <a:latin typeface="Times New Roman" pitchFamily="18" charset="0"/>
              </a:defRPr>
            </a:lvl4pPr>
            <a:lvl5pPr marL="2096217" indent="-232913" eaLnBrk="0" hangingPunct="0">
              <a:defRPr sz="2400">
                <a:solidFill>
                  <a:schemeClr val="tx1"/>
                </a:solidFill>
                <a:latin typeface="Times New Roman" pitchFamily="18" charset="0"/>
              </a:defRPr>
            </a:lvl5pPr>
            <a:lvl6pPr marL="2562044" indent="-232913" eaLnBrk="0" fontAlgn="base" hangingPunct="0">
              <a:spcBef>
                <a:spcPct val="0"/>
              </a:spcBef>
              <a:spcAft>
                <a:spcPct val="0"/>
              </a:spcAft>
              <a:defRPr sz="2400">
                <a:solidFill>
                  <a:schemeClr val="tx1"/>
                </a:solidFill>
                <a:latin typeface="Times New Roman" pitchFamily="18" charset="0"/>
              </a:defRPr>
            </a:lvl6pPr>
            <a:lvl7pPr marL="3027870" indent="-232913" eaLnBrk="0" fontAlgn="base" hangingPunct="0">
              <a:spcBef>
                <a:spcPct val="0"/>
              </a:spcBef>
              <a:spcAft>
                <a:spcPct val="0"/>
              </a:spcAft>
              <a:defRPr sz="2400">
                <a:solidFill>
                  <a:schemeClr val="tx1"/>
                </a:solidFill>
                <a:latin typeface="Times New Roman" pitchFamily="18" charset="0"/>
              </a:defRPr>
            </a:lvl7pPr>
            <a:lvl8pPr marL="3493697" indent="-232913" eaLnBrk="0" fontAlgn="base" hangingPunct="0">
              <a:spcBef>
                <a:spcPct val="0"/>
              </a:spcBef>
              <a:spcAft>
                <a:spcPct val="0"/>
              </a:spcAft>
              <a:defRPr sz="2400">
                <a:solidFill>
                  <a:schemeClr val="tx1"/>
                </a:solidFill>
                <a:latin typeface="Times New Roman" pitchFamily="18" charset="0"/>
              </a:defRPr>
            </a:lvl8pPr>
            <a:lvl9pPr marL="3959523" indent="-232913" eaLnBrk="0" fontAlgn="base" hangingPunct="0">
              <a:spcBef>
                <a:spcPct val="0"/>
              </a:spcBef>
              <a:spcAft>
                <a:spcPct val="0"/>
              </a:spcAft>
              <a:defRPr sz="2400">
                <a:solidFill>
                  <a:schemeClr val="tx1"/>
                </a:solidFill>
                <a:latin typeface="Times New Roman" pitchFamily="18" charset="0"/>
              </a:defRPr>
            </a:lvl9pPr>
          </a:lstStyle>
          <a:p>
            <a:pPr eaLnBrk="1" hangingPunct="1">
              <a:defRPr/>
            </a:pPr>
            <a:fld id="{4926954F-11A9-4A94-88C4-12F811FE3195}" type="slidenum">
              <a:rPr lang="en-US" sz="1200"/>
              <a:pPr eaLnBrk="1" hangingPunct="1">
                <a:defRPr/>
              </a:pPr>
              <a:t>177</a:t>
            </a:fld>
            <a:endParaRPr lang="en-US" sz="1200"/>
          </a:p>
        </p:txBody>
      </p:sp>
    </p:spTree>
    <p:extLst>
      <p:ext uri="{BB962C8B-B14F-4D97-AF65-F5344CB8AC3E}">
        <p14:creationId xmlns:p14="http://schemas.microsoft.com/office/powerpoint/2010/main" val="179933521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03FF4-C463-BEF5-EC6C-C546EB6C2BB0}"/>
            </a:ext>
          </a:extLst>
        </p:cNvPr>
        <p:cNvGrpSpPr/>
        <p:nvPr/>
      </p:nvGrpSpPr>
      <p:grpSpPr>
        <a:xfrm>
          <a:off x="0" y="0"/>
          <a:ext cx="0" cy="0"/>
          <a:chOff x="0" y="0"/>
          <a:chExt cx="0" cy="0"/>
        </a:xfrm>
      </p:grpSpPr>
      <p:sp>
        <p:nvSpPr>
          <p:cNvPr id="258050" name="Slide Image Placeholder 1">
            <a:extLst>
              <a:ext uri="{FF2B5EF4-FFF2-40B4-BE49-F238E27FC236}">
                <a16:creationId xmlns:a16="http://schemas.microsoft.com/office/drawing/2014/main" id="{4858CBD3-70BF-8E7B-DF5D-EDAEE8E8C0D9}"/>
              </a:ext>
            </a:extLst>
          </p:cNvPr>
          <p:cNvSpPr>
            <a:spLocks noGrp="1" noRot="1" noChangeAspect="1" noTextEdit="1"/>
          </p:cNvSpPr>
          <p:nvPr>
            <p:ph type="sldImg"/>
          </p:nvPr>
        </p:nvSpPr>
        <p:spPr>
          <a:ln/>
        </p:spPr>
      </p:sp>
      <p:sp>
        <p:nvSpPr>
          <p:cNvPr id="258051" name="Notes Placeholder 2">
            <a:extLst>
              <a:ext uri="{FF2B5EF4-FFF2-40B4-BE49-F238E27FC236}">
                <a16:creationId xmlns:a16="http://schemas.microsoft.com/office/drawing/2014/main" id="{44529F4D-DC2B-417B-B136-0ADF41FFAAFF}"/>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97284" name="Footer Placeholder 3">
            <a:extLst>
              <a:ext uri="{FF2B5EF4-FFF2-40B4-BE49-F238E27FC236}">
                <a16:creationId xmlns:a16="http://schemas.microsoft.com/office/drawing/2014/main" id="{BF5FA073-8065-913B-C0E1-8D1DD4B1537A}"/>
              </a:ext>
            </a:extLst>
          </p:cNvPr>
          <p:cNvSpPr>
            <a:spLocks noGrp="1"/>
          </p:cNvSpPr>
          <p:nvPr>
            <p:ph type="ftr" sz="quarter" idx="4"/>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82611" indent="-301004">
              <a:defRPr>
                <a:solidFill>
                  <a:schemeClr val="tx1"/>
                </a:solidFill>
                <a:latin typeface="Arial" pitchFamily="34" charset="0"/>
              </a:defRPr>
            </a:lvl2pPr>
            <a:lvl3pPr marL="1204016" indent="-240804">
              <a:defRPr>
                <a:solidFill>
                  <a:schemeClr val="tx1"/>
                </a:solidFill>
                <a:latin typeface="Arial" pitchFamily="34" charset="0"/>
              </a:defRPr>
            </a:lvl3pPr>
            <a:lvl4pPr marL="1685622" indent="-240804">
              <a:defRPr>
                <a:solidFill>
                  <a:schemeClr val="tx1"/>
                </a:solidFill>
                <a:latin typeface="Arial" pitchFamily="34" charset="0"/>
              </a:defRPr>
            </a:lvl4pPr>
            <a:lvl5pPr marL="2167229" indent="-240804">
              <a:defRPr>
                <a:solidFill>
                  <a:schemeClr val="tx1"/>
                </a:solidFill>
                <a:latin typeface="Arial" pitchFamily="34" charset="0"/>
              </a:defRPr>
            </a:lvl5pPr>
            <a:lvl6pPr marL="2648835" indent="-240804" eaLnBrk="0" fontAlgn="base" hangingPunct="0">
              <a:spcBef>
                <a:spcPct val="0"/>
              </a:spcBef>
              <a:spcAft>
                <a:spcPct val="0"/>
              </a:spcAft>
              <a:defRPr>
                <a:solidFill>
                  <a:schemeClr val="tx1"/>
                </a:solidFill>
                <a:latin typeface="Arial" pitchFamily="34" charset="0"/>
              </a:defRPr>
            </a:lvl6pPr>
            <a:lvl7pPr marL="3130441" indent="-240804" eaLnBrk="0" fontAlgn="base" hangingPunct="0">
              <a:spcBef>
                <a:spcPct val="0"/>
              </a:spcBef>
              <a:spcAft>
                <a:spcPct val="0"/>
              </a:spcAft>
              <a:defRPr>
                <a:solidFill>
                  <a:schemeClr val="tx1"/>
                </a:solidFill>
                <a:latin typeface="Arial" pitchFamily="34" charset="0"/>
              </a:defRPr>
            </a:lvl7pPr>
            <a:lvl8pPr marL="3612047" indent="-240804" eaLnBrk="0" fontAlgn="base" hangingPunct="0">
              <a:spcBef>
                <a:spcPct val="0"/>
              </a:spcBef>
              <a:spcAft>
                <a:spcPct val="0"/>
              </a:spcAft>
              <a:defRPr>
                <a:solidFill>
                  <a:schemeClr val="tx1"/>
                </a:solidFill>
                <a:latin typeface="Arial" pitchFamily="34" charset="0"/>
              </a:defRPr>
            </a:lvl8pPr>
            <a:lvl9pPr marL="4093654" indent="-240804" eaLnBrk="0" fontAlgn="base" hangingPunct="0">
              <a:spcBef>
                <a:spcPct val="0"/>
              </a:spcBef>
              <a:spcAft>
                <a:spcPct val="0"/>
              </a:spcAft>
              <a:defRPr>
                <a:solidFill>
                  <a:schemeClr val="tx1"/>
                </a:solidFill>
                <a:latin typeface="Arial" pitchFamily="34" charset="0"/>
              </a:defRPr>
            </a:lvl9pPr>
          </a:lstStyle>
          <a:p>
            <a:pPr>
              <a:defRPr/>
            </a:pPr>
            <a:r>
              <a:rPr lang="en-US" dirty="0">
                <a:latin typeface="Times New Roman" pitchFamily="18" charset="0"/>
              </a:rPr>
              <a:t>Diabetes Education Services© (530) 893 - 8635 </a:t>
            </a:r>
          </a:p>
        </p:txBody>
      </p:sp>
      <p:sp>
        <p:nvSpPr>
          <p:cNvPr id="97285" name="Slide Number Placeholder 4">
            <a:extLst>
              <a:ext uri="{FF2B5EF4-FFF2-40B4-BE49-F238E27FC236}">
                <a16:creationId xmlns:a16="http://schemas.microsoft.com/office/drawing/2014/main" id="{5D03402F-AB67-B4B3-B6BA-2364C07A7F9C}"/>
              </a:ext>
            </a:extLst>
          </p:cNvPr>
          <p:cNvSpPr>
            <a:spLocks noGrp="1"/>
          </p:cNvSpPr>
          <p:nvPr>
            <p:ph type="sldNum" sz="quarter" idx="5"/>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82611" indent="-301004">
              <a:defRPr>
                <a:solidFill>
                  <a:schemeClr val="tx1"/>
                </a:solidFill>
                <a:latin typeface="Arial" pitchFamily="34" charset="0"/>
              </a:defRPr>
            </a:lvl2pPr>
            <a:lvl3pPr marL="1204016" indent="-240804">
              <a:defRPr>
                <a:solidFill>
                  <a:schemeClr val="tx1"/>
                </a:solidFill>
                <a:latin typeface="Arial" pitchFamily="34" charset="0"/>
              </a:defRPr>
            </a:lvl3pPr>
            <a:lvl4pPr marL="1685622" indent="-240804">
              <a:defRPr>
                <a:solidFill>
                  <a:schemeClr val="tx1"/>
                </a:solidFill>
                <a:latin typeface="Arial" pitchFamily="34" charset="0"/>
              </a:defRPr>
            </a:lvl4pPr>
            <a:lvl5pPr marL="2167229" indent="-240804">
              <a:defRPr>
                <a:solidFill>
                  <a:schemeClr val="tx1"/>
                </a:solidFill>
                <a:latin typeface="Arial" pitchFamily="34" charset="0"/>
              </a:defRPr>
            </a:lvl5pPr>
            <a:lvl6pPr marL="2648835" indent="-240804" eaLnBrk="0" fontAlgn="base" hangingPunct="0">
              <a:spcBef>
                <a:spcPct val="0"/>
              </a:spcBef>
              <a:spcAft>
                <a:spcPct val="0"/>
              </a:spcAft>
              <a:defRPr>
                <a:solidFill>
                  <a:schemeClr val="tx1"/>
                </a:solidFill>
                <a:latin typeface="Arial" pitchFamily="34" charset="0"/>
              </a:defRPr>
            </a:lvl6pPr>
            <a:lvl7pPr marL="3130441" indent="-240804" eaLnBrk="0" fontAlgn="base" hangingPunct="0">
              <a:spcBef>
                <a:spcPct val="0"/>
              </a:spcBef>
              <a:spcAft>
                <a:spcPct val="0"/>
              </a:spcAft>
              <a:defRPr>
                <a:solidFill>
                  <a:schemeClr val="tx1"/>
                </a:solidFill>
                <a:latin typeface="Arial" pitchFamily="34" charset="0"/>
              </a:defRPr>
            </a:lvl7pPr>
            <a:lvl8pPr marL="3612047" indent="-240804" eaLnBrk="0" fontAlgn="base" hangingPunct="0">
              <a:spcBef>
                <a:spcPct val="0"/>
              </a:spcBef>
              <a:spcAft>
                <a:spcPct val="0"/>
              </a:spcAft>
              <a:defRPr>
                <a:solidFill>
                  <a:schemeClr val="tx1"/>
                </a:solidFill>
                <a:latin typeface="Arial" pitchFamily="34" charset="0"/>
              </a:defRPr>
            </a:lvl8pPr>
            <a:lvl9pPr marL="4093654" indent="-240804" eaLnBrk="0" fontAlgn="base" hangingPunct="0">
              <a:spcBef>
                <a:spcPct val="0"/>
              </a:spcBef>
              <a:spcAft>
                <a:spcPct val="0"/>
              </a:spcAft>
              <a:defRPr>
                <a:solidFill>
                  <a:schemeClr val="tx1"/>
                </a:solidFill>
                <a:latin typeface="Arial" pitchFamily="34" charset="0"/>
              </a:defRPr>
            </a:lvl9pPr>
          </a:lstStyle>
          <a:p>
            <a:pPr>
              <a:defRPr/>
            </a:pPr>
            <a:fld id="{9B8B91D2-D942-4D8F-97B4-0DB8633CDC54}" type="slidenum">
              <a:rPr lang="en-US" smtClean="0">
                <a:latin typeface="Times New Roman" pitchFamily="18" charset="0"/>
              </a:rPr>
              <a:pPr>
                <a:defRPr/>
              </a:pPr>
              <a:t>178</a:t>
            </a:fld>
            <a:endParaRPr lang="en-US">
              <a:latin typeface="Times New Roman" pitchFamily="18" charset="0"/>
            </a:endParaRPr>
          </a:p>
        </p:txBody>
      </p:sp>
    </p:spTree>
    <p:extLst>
      <p:ext uri="{BB962C8B-B14F-4D97-AF65-F5344CB8AC3E}">
        <p14:creationId xmlns:p14="http://schemas.microsoft.com/office/powerpoint/2010/main" val="128764166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Slide Image Placeholder 1"/>
          <p:cNvSpPr>
            <a:spLocks noGrp="1" noRot="1" noChangeAspect="1" noTextEdit="1"/>
          </p:cNvSpPr>
          <p:nvPr>
            <p:ph type="sldImg"/>
          </p:nvPr>
        </p:nvSpPr>
        <p:spPr>
          <a:ln/>
        </p:spPr>
      </p:sp>
      <p:sp>
        <p:nvSpPr>
          <p:cNvPr id="24576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87044" name="Footer Placeholder 3"/>
          <p:cNvSpPr>
            <a:spLocks noGrp="1"/>
          </p:cNvSpPr>
          <p:nvPr>
            <p:ph type="ftr" sz="quarter" idx="4"/>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4359" indent="-290138">
              <a:defRPr>
                <a:solidFill>
                  <a:schemeClr val="tx1"/>
                </a:solidFill>
                <a:latin typeface="Arial" pitchFamily="34" charset="0"/>
              </a:defRPr>
            </a:lvl2pPr>
            <a:lvl3pPr marL="1160551" indent="-232111">
              <a:defRPr>
                <a:solidFill>
                  <a:schemeClr val="tx1"/>
                </a:solidFill>
                <a:latin typeface="Arial" pitchFamily="34" charset="0"/>
              </a:defRPr>
            </a:lvl3pPr>
            <a:lvl4pPr marL="1624771" indent="-232111">
              <a:defRPr>
                <a:solidFill>
                  <a:schemeClr val="tx1"/>
                </a:solidFill>
                <a:latin typeface="Arial" pitchFamily="34" charset="0"/>
              </a:defRPr>
            </a:lvl4pPr>
            <a:lvl5pPr marL="2088992" indent="-232111">
              <a:defRPr>
                <a:solidFill>
                  <a:schemeClr val="tx1"/>
                </a:solidFill>
                <a:latin typeface="Arial" pitchFamily="34" charset="0"/>
              </a:defRPr>
            </a:lvl5pPr>
            <a:lvl6pPr marL="2553212" indent="-232111" eaLnBrk="0" fontAlgn="base" hangingPunct="0">
              <a:spcBef>
                <a:spcPct val="0"/>
              </a:spcBef>
              <a:spcAft>
                <a:spcPct val="0"/>
              </a:spcAft>
              <a:defRPr>
                <a:solidFill>
                  <a:schemeClr val="tx1"/>
                </a:solidFill>
                <a:latin typeface="Arial" pitchFamily="34" charset="0"/>
              </a:defRPr>
            </a:lvl6pPr>
            <a:lvl7pPr marL="3017432" indent="-232111" eaLnBrk="0" fontAlgn="base" hangingPunct="0">
              <a:spcBef>
                <a:spcPct val="0"/>
              </a:spcBef>
              <a:spcAft>
                <a:spcPct val="0"/>
              </a:spcAft>
              <a:defRPr>
                <a:solidFill>
                  <a:schemeClr val="tx1"/>
                </a:solidFill>
                <a:latin typeface="Arial" pitchFamily="34" charset="0"/>
              </a:defRPr>
            </a:lvl7pPr>
            <a:lvl8pPr marL="3481652" indent="-232111" eaLnBrk="0" fontAlgn="base" hangingPunct="0">
              <a:spcBef>
                <a:spcPct val="0"/>
              </a:spcBef>
              <a:spcAft>
                <a:spcPct val="0"/>
              </a:spcAft>
              <a:defRPr>
                <a:solidFill>
                  <a:schemeClr val="tx1"/>
                </a:solidFill>
                <a:latin typeface="Arial" pitchFamily="34" charset="0"/>
              </a:defRPr>
            </a:lvl8pPr>
            <a:lvl9pPr marL="3945873" indent="-232111" eaLnBrk="0" fontAlgn="base" hangingPunct="0">
              <a:spcBef>
                <a:spcPct val="0"/>
              </a:spcBef>
              <a:spcAft>
                <a:spcPct val="0"/>
              </a:spcAft>
              <a:defRPr>
                <a:solidFill>
                  <a:schemeClr val="tx1"/>
                </a:solidFill>
                <a:latin typeface="Arial" pitchFamily="34" charset="0"/>
              </a:defRPr>
            </a:lvl9pPr>
          </a:lstStyle>
          <a:p>
            <a:pPr>
              <a:defRPr/>
            </a:pPr>
            <a:r>
              <a:rPr lang="en-US">
                <a:latin typeface="Times New Roman" pitchFamily="18" charset="0"/>
              </a:rPr>
              <a:t>Diabetes Educational Services© (530) 893 - 8635 </a:t>
            </a:r>
          </a:p>
        </p:txBody>
      </p:sp>
      <p:sp>
        <p:nvSpPr>
          <p:cNvPr id="87045" name="Slide Number Placeholder 4"/>
          <p:cNvSpPr>
            <a:spLocks noGrp="1"/>
          </p:cNvSpPr>
          <p:nvPr>
            <p:ph type="sldNum" sz="quarter" idx="5"/>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4359" indent="-290138">
              <a:defRPr>
                <a:solidFill>
                  <a:schemeClr val="tx1"/>
                </a:solidFill>
                <a:latin typeface="Arial" pitchFamily="34" charset="0"/>
              </a:defRPr>
            </a:lvl2pPr>
            <a:lvl3pPr marL="1160551" indent="-232111">
              <a:defRPr>
                <a:solidFill>
                  <a:schemeClr val="tx1"/>
                </a:solidFill>
                <a:latin typeface="Arial" pitchFamily="34" charset="0"/>
              </a:defRPr>
            </a:lvl3pPr>
            <a:lvl4pPr marL="1624771" indent="-232111">
              <a:defRPr>
                <a:solidFill>
                  <a:schemeClr val="tx1"/>
                </a:solidFill>
                <a:latin typeface="Arial" pitchFamily="34" charset="0"/>
              </a:defRPr>
            </a:lvl4pPr>
            <a:lvl5pPr marL="2088992" indent="-232111">
              <a:defRPr>
                <a:solidFill>
                  <a:schemeClr val="tx1"/>
                </a:solidFill>
                <a:latin typeface="Arial" pitchFamily="34" charset="0"/>
              </a:defRPr>
            </a:lvl5pPr>
            <a:lvl6pPr marL="2553212" indent="-232111" eaLnBrk="0" fontAlgn="base" hangingPunct="0">
              <a:spcBef>
                <a:spcPct val="0"/>
              </a:spcBef>
              <a:spcAft>
                <a:spcPct val="0"/>
              </a:spcAft>
              <a:defRPr>
                <a:solidFill>
                  <a:schemeClr val="tx1"/>
                </a:solidFill>
                <a:latin typeface="Arial" pitchFamily="34" charset="0"/>
              </a:defRPr>
            </a:lvl6pPr>
            <a:lvl7pPr marL="3017432" indent="-232111" eaLnBrk="0" fontAlgn="base" hangingPunct="0">
              <a:spcBef>
                <a:spcPct val="0"/>
              </a:spcBef>
              <a:spcAft>
                <a:spcPct val="0"/>
              </a:spcAft>
              <a:defRPr>
                <a:solidFill>
                  <a:schemeClr val="tx1"/>
                </a:solidFill>
                <a:latin typeface="Arial" pitchFamily="34" charset="0"/>
              </a:defRPr>
            </a:lvl7pPr>
            <a:lvl8pPr marL="3481652" indent="-232111" eaLnBrk="0" fontAlgn="base" hangingPunct="0">
              <a:spcBef>
                <a:spcPct val="0"/>
              </a:spcBef>
              <a:spcAft>
                <a:spcPct val="0"/>
              </a:spcAft>
              <a:defRPr>
                <a:solidFill>
                  <a:schemeClr val="tx1"/>
                </a:solidFill>
                <a:latin typeface="Arial" pitchFamily="34" charset="0"/>
              </a:defRPr>
            </a:lvl8pPr>
            <a:lvl9pPr marL="3945873" indent="-232111" eaLnBrk="0" fontAlgn="base" hangingPunct="0">
              <a:spcBef>
                <a:spcPct val="0"/>
              </a:spcBef>
              <a:spcAft>
                <a:spcPct val="0"/>
              </a:spcAft>
              <a:defRPr>
                <a:solidFill>
                  <a:schemeClr val="tx1"/>
                </a:solidFill>
                <a:latin typeface="Arial" pitchFamily="34" charset="0"/>
              </a:defRPr>
            </a:lvl9pPr>
          </a:lstStyle>
          <a:p>
            <a:pPr>
              <a:defRPr/>
            </a:pPr>
            <a:fld id="{5DA47A08-7E64-45AD-9378-5349FD3293AA}" type="slidenum">
              <a:rPr lang="en-US" smtClean="0">
                <a:latin typeface="Times New Roman" pitchFamily="18" charset="0"/>
              </a:rPr>
              <a:pPr>
                <a:defRPr/>
              </a:pPr>
              <a:t>179</a:t>
            </a:fld>
            <a:endParaRPr lang="en-US">
              <a:latin typeface="Times New Roman" pitchFamily="18" charset="0"/>
            </a:endParaRPr>
          </a:p>
        </p:txBody>
      </p:sp>
    </p:spTree>
    <p:extLst>
      <p:ext uri="{BB962C8B-B14F-4D97-AF65-F5344CB8AC3E}">
        <p14:creationId xmlns:p14="http://schemas.microsoft.com/office/powerpoint/2010/main" val="394517835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6"/>
          <p:cNvSpPr>
            <a:spLocks noGrp="1" noChangeArrowheads="1"/>
          </p:cNvSpPr>
          <p:nvPr>
            <p:ph type="ftr" sz="quarter" idx="4"/>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4359" indent="-290138">
              <a:defRPr>
                <a:solidFill>
                  <a:schemeClr val="tx1"/>
                </a:solidFill>
                <a:latin typeface="Arial" pitchFamily="34" charset="0"/>
              </a:defRPr>
            </a:lvl2pPr>
            <a:lvl3pPr marL="1160551" indent="-232111">
              <a:defRPr>
                <a:solidFill>
                  <a:schemeClr val="tx1"/>
                </a:solidFill>
                <a:latin typeface="Arial" pitchFamily="34" charset="0"/>
              </a:defRPr>
            </a:lvl3pPr>
            <a:lvl4pPr marL="1624771" indent="-232111">
              <a:defRPr>
                <a:solidFill>
                  <a:schemeClr val="tx1"/>
                </a:solidFill>
                <a:latin typeface="Arial" pitchFamily="34" charset="0"/>
              </a:defRPr>
            </a:lvl4pPr>
            <a:lvl5pPr marL="2088992" indent="-232111">
              <a:defRPr>
                <a:solidFill>
                  <a:schemeClr val="tx1"/>
                </a:solidFill>
                <a:latin typeface="Arial" pitchFamily="34" charset="0"/>
              </a:defRPr>
            </a:lvl5pPr>
            <a:lvl6pPr marL="2553212" indent="-232111" eaLnBrk="0" fontAlgn="base" hangingPunct="0">
              <a:spcBef>
                <a:spcPct val="0"/>
              </a:spcBef>
              <a:spcAft>
                <a:spcPct val="0"/>
              </a:spcAft>
              <a:defRPr>
                <a:solidFill>
                  <a:schemeClr val="tx1"/>
                </a:solidFill>
                <a:latin typeface="Arial" pitchFamily="34" charset="0"/>
              </a:defRPr>
            </a:lvl6pPr>
            <a:lvl7pPr marL="3017432" indent="-232111" eaLnBrk="0" fontAlgn="base" hangingPunct="0">
              <a:spcBef>
                <a:spcPct val="0"/>
              </a:spcBef>
              <a:spcAft>
                <a:spcPct val="0"/>
              </a:spcAft>
              <a:defRPr>
                <a:solidFill>
                  <a:schemeClr val="tx1"/>
                </a:solidFill>
                <a:latin typeface="Arial" pitchFamily="34" charset="0"/>
              </a:defRPr>
            </a:lvl7pPr>
            <a:lvl8pPr marL="3481652" indent="-232111" eaLnBrk="0" fontAlgn="base" hangingPunct="0">
              <a:spcBef>
                <a:spcPct val="0"/>
              </a:spcBef>
              <a:spcAft>
                <a:spcPct val="0"/>
              </a:spcAft>
              <a:defRPr>
                <a:solidFill>
                  <a:schemeClr val="tx1"/>
                </a:solidFill>
                <a:latin typeface="Arial" pitchFamily="34" charset="0"/>
              </a:defRPr>
            </a:lvl8pPr>
            <a:lvl9pPr marL="3945873" indent="-232111" eaLnBrk="0" fontAlgn="base" hangingPunct="0">
              <a:spcBef>
                <a:spcPct val="0"/>
              </a:spcBef>
              <a:spcAft>
                <a:spcPct val="0"/>
              </a:spcAft>
              <a:defRPr>
                <a:solidFill>
                  <a:schemeClr val="tx1"/>
                </a:solidFill>
                <a:latin typeface="Arial" pitchFamily="34" charset="0"/>
              </a:defRPr>
            </a:lvl9pPr>
          </a:lstStyle>
          <a:p>
            <a:pPr>
              <a:defRPr/>
            </a:pPr>
            <a:r>
              <a:rPr lang="en-US">
                <a:latin typeface="Times New Roman" pitchFamily="18" charset="0"/>
              </a:rPr>
              <a:t>Diabetes Educational Services© (530) 893 - 8635 </a:t>
            </a:r>
          </a:p>
        </p:txBody>
      </p:sp>
      <p:sp>
        <p:nvSpPr>
          <p:cNvPr id="109571" name="Rectangle 7"/>
          <p:cNvSpPr>
            <a:spLocks noGrp="1" noChangeArrowheads="1"/>
          </p:cNvSpPr>
          <p:nvPr>
            <p:ph type="sldNum" sz="quarter" idx="5"/>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4359" indent="-290138">
              <a:defRPr>
                <a:solidFill>
                  <a:schemeClr val="tx1"/>
                </a:solidFill>
                <a:latin typeface="Arial" pitchFamily="34" charset="0"/>
              </a:defRPr>
            </a:lvl2pPr>
            <a:lvl3pPr marL="1160551" indent="-232111">
              <a:defRPr>
                <a:solidFill>
                  <a:schemeClr val="tx1"/>
                </a:solidFill>
                <a:latin typeface="Arial" pitchFamily="34" charset="0"/>
              </a:defRPr>
            </a:lvl3pPr>
            <a:lvl4pPr marL="1624771" indent="-232111">
              <a:defRPr>
                <a:solidFill>
                  <a:schemeClr val="tx1"/>
                </a:solidFill>
                <a:latin typeface="Arial" pitchFamily="34" charset="0"/>
              </a:defRPr>
            </a:lvl4pPr>
            <a:lvl5pPr marL="2088992" indent="-232111">
              <a:defRPr>
                <a:solidFill>
                  <a:schemeClr val="tx1"/>
                </a:solidFill>
                <a:latin typeface="Arial" pitchFamily="34" charset="0"/>
              </a:defRPr>
            </a:lvl5pPr>
            <a:lvl6pPr marL="2553212" indent="-232111" eaLnBrk="0" fontAlgn="base" hangingPunct="0">
              <a:spcBef>
                <a:spcPct val="0"/>
              </a:spcBef>
              <a:spcAft>
                <a:spcPct val="0"/>
              </a:spcAft>
              <a:defRPr>
                <a:solidFill>
                  <a:schemeClr val="tx1"/>
                </a:solidFill>
                <a:latin typeface="Arial" pitchFamily="34" charset="0"/>
              </a:defRPr>
            </a:lvl6pPr>
            <a:lvl7pPr marL="3017432" indent="-232111" eaLnBrk="0" fontAlgn="base" hangingPunct="0">
              <a:spcBef>
                <a:spcPct val="0"/>
              </a:spcBef>
              <a:spcAft>
                <a:spcPct val="0"/>
              </a:spcAft>
              <a:defRPr>
                <a:solidFill>
                  <a:schemeClr val="tx1"/>
                </a:solidFill>
                <a:latin typeface="Arial" pitchFamily="34" charset="0"/>
              </a:defRPr>
            </a:lvl7pPr>
            <a:lvl8pPr marL="3481652" indent="-232111" eaLnBrk="0" fontAlgn="base" hangingPunct="0">
              <a:spcBef>
                <a:spcPct val="0"/>
              </a:spcBef>
              <a:spcAft>
                <a:spcPct val="0"/>
              </a:spcAft>
              <a:defRPr>
                <a:solidFill>
                  <a:schemeClr val="tx1"/>
                </a:solidFill>
                <a:latin typeface="Arial" pitchFamily="34" charset="0"/>
              </a:defRPr>
            </a:lvl8pPr>
            <a:lvl9pPr marL="3945873" indent="-232111" eaLnBrk="0" fontAlgn="base" hangingPunct="0">
              <a:spcBef>
                <a:spcPct val="0"/>
              </a:spcBef>
              <a:spcAft>
                <a:spcPct val="0"/>
              </a:spcAft>
              <a:defRPr>
                <a:solidFill>
                  <a:schemeClr val="tx1"/>
                </a:solidFill>
                <a:latin typeface="Arial" pitchFamily="34" charset="0"/>
              </a:defRPr>
            </a:lvl9pPr>
          </a:lstStyle>
          <a:p>
            <a:pPr>
              <a:defRPr/>
            </a:pPr>
            <a:fld id="{1148245E-C05F-4D83-9BF4-FA6C4A16F0CC}" type="slidenum">
              <a:rPr lang="en-US" smtClean="0">
                <a:latin typeface="Times New Roman" pitchFamily="18" charset="0"/>
              </a:rPr>
              <a:pPr>
                <a:defRPr/>
              </a:pPr>
              <a:t>180</a:t>
            </a:fld>
            <a:endParaRPr lang="en-US">
              <a:latin typeface="Times New Roman" pitchFamily="18" charset="0"/>
            </a:endParaRPr>
          </a:p>
        </p:txBody>
      </p:sp>
      <p:sp>
        <p:nvSpPr>
          <p:cNvPr id="247812" name="Rectangle 2"/>
          <p:cNvSpPr>
            <a:spLocks noGrp="1" noRot="1" noChangeAspect="1" noChangeArrowheads="1" noTextEdit="1"/>
          </p:cNvSpPr>
          <p:nvPr>
            <p:ph type="sldImg"/>
          </p:nvPr>
        </p:nvSpPr>
        <p:spPr>
          <a:xfrm>
            <a:off x="1184275" y="698500"/>
            <a:ext cx="4643438" cy="3484563"/>
          </a:xfrm>
          <a:ln/>
        </p:spPr>
      </p:sp>
      <p:sp>
        <p:nvSpPr>
          <p:cNvPr id="247813" name="Rectangle 3"/>
          <p:cNvSpPr>
            <a:spLocks noGrp="1" noChangeArrowheads="1"/>
          </p:cNvSpPr>
          <p:nvPr>
            <p:ph type="body" idx="1"/>
            <p:custDataLst>
              <p:tags r:id="rId1"/>
            </p:custDataLst>
          </p:nvPr>
        </p:nvSpPr>
        <p:spPr>
          <a:xfrm>
            <a:off x="935039" y="4416510"/>
            <a:ext cx="5140325" cy="4181623"/>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t>Importance of MD writing for a diabetic diet cannot be overemphasized.  It sets into motion the timing of meals that are delivered, makes it easier for RN to know when to check glucose and administer the insulin.</a:t>
            </a:r>
          </a:p>
        </p:txBody>
      </p:sp>
    </p:spTree>
    <p:extLst>
      <p:ext uri="{BB962C8B-B14F-4D97-AF65-F5344CB8AC3E}">
        <p14:creationId xmlns:p14="http://schemas.microsoft.com/office/powerpoint/2010/main" val="141358140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a:defRPr/>
            </a:pPr>
            <a:r>
              <a:rPr lang="en-US" dirty="0"/>
              <a:t>Diabetes Education Services© (530) 893 - 8635 </a:t>
            </a:r>
          </a:p>
        </p:txBody>
      </p:sp>
      <p:sp>
        <p:nvSpPr>
          <p:cNvPr id="5" name="Slide Number Placeholder 4"/>
          <p:cNvSpPr>
            <a:spLocks noGrp="1"/>
          </p:cNvSpPr>
          <p:nvPr>
            <p:ph type="sldNum" sz="quarter" idx="11"/>
          </p:nvPr>
        </p:nvSpPr>
        <p:spPr/>
        <p:txBody>
          <a:bodyPr/>
          <a:lstStyle/>
          <a:p>
            <a:pPr>
              <a:defRPr/>
            </a:pPr>
            <a:fld id="{F6D126A7-192A-48A1-B416-20ADEE804420}" type="slidenum">
              <a:rPr lang="en-US" smtClean="0"/>
              <a:pPr>
                <a:defRPr/>
              </a:pPr>
              <a:t>182</a:t>
            </a:fld>
            <a:endParaRPr lang="en-US"/>
          </a:p>
        </p:txBody>
      </p:sp>
    </p:spTree>
    <p:extLst>
      <p:ext uri="{BB962C8B-B14F-4D97-AF65-F5344CB8AC3E}">
        <p14:creationId xmlns:p14="http://schemas.microsoft.com/office/powerpoint/2010/main" val="4351267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Slide Image Placeholder 1"/>
          <p:cNvSpPr>
            <a:spLocks noGrp="1" noRot="1" noChangeAspect="1" noTextEdit="1"/>
          </p:cNvSpPr>
          <p:nvPr>
            <p:ph type="sldImg"/>
          </p:nvPr>
        </p:nvSpPr>
        <p:spPr>
          <a:ln/>
        </p:spPr>
      </p:sp>
      <p:sp>
        <p:nvSpPr>
          <p:cNvPr id="21094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 name="Footer Placeholder 3"/>
          <p:cNvSpPr>
            <a:spLocks noGrp="1"/>
          </p:cNvSpPr>
          <p:nvPr>
            <p:ph type="ftr" sz="quarter" idx="4"/>
          </p:nvPr>
        </p:nvSpPr>
        <p:spPr/>
        <p:txBody>
          <a:bodyPr/>
          <a:lstStyle/>
          <a:p>
            <a:pPr>
              <a:defRPr/>
            </a:pPr>
            <a:r>
              <a:rPr lang="en-US" dirty="0"/>
              <a:t>Diabetes Education Services© (530) 893 - 8635 </a:t>
            </a:r>
          </a:p>
        </p:txBody>
      </p:sp>
      <p:sp>
        <p:nvSpPr>
          <p:cNvPr id="5" name="Slide Number Placeholder 4"/>
          <p:cNvSpPr>
            <a:spLocks noGrp="1"/>
          </p:cNvSpPr>
          <p:nvPr>
            <p:ph type="sldNum" sz="quarter" idx="5"/>
          </p:nvPr>
        </p:nvSpPr>
        <p:spPr/>
        <p:txBody>
          <a:bodyPr/>
          <a:lstStyle/>
          <a:p>
            <a:pPr>
              <a:defRPr/>
            </a:pPr>
            <a:fld id="{52359979-CBDA-4C5D-B3C8-D9417C0F5BA3}" type="slidenum">
              <a:rPr lang="en-US" smtClean="0"/>
              <a:pPr>
                <a:defRPr/>
              </a:pPr>
              <a:t>14</a:t>
            </a:fld>
            <a:endParaRPr lang="en-US"/>
          </a:p>
        </p:txBody>
      </p:sp>
    </p:spTree>
    <p:extLst>
      <p:ext uri="{BB962C8B-B14F-4D97-AF65-F5344CB8AC3E}">
        <p14:creationId xmlns:p14="http://schemas.microsoft.com/office/powerpoint/2010/main" val="127859494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Slide Image Placeholder 1"/>
          <p:cNvSpPr>
            <a:spLocks noGrp="1" noRot="1" noChangeAspect="1" noTextEdit="1"/>
          </p:cNvSpPr>
          <p:nvPr>
            <p:ph type="sldImg"/>
          </p:nvPr>
        </p:nvSpPr>
        <p:spPr>
          <a:ln/>
        </p:spPr>
      </p:sp>
      <p:sp>
        <p:nvSpPr>
          <p:cNvPr id="24985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112644" name="Slide Number Placeholder 3"/>
          <p:cNvSpPr>
            <a:spLocks noGrp="1"/>
          </p:cNvSpPr>
          <p:nvPr>
            <p:ph type="sldNum" sz="quarter" idx="5"/>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82611" indent="-301004">
              <a:defRPr>
                <a:solidFill>
                  <a:schemeClr val="tx1"/>
                </a:solidFill>
                <a:latin typeface="Arial" pitchFamily="34" charset="0"/>
              </a:defRPr>
            </a:lvl2pPr>
            <a:lvl3pPr marL="1204016" indent="-240804">
              <a:defRPr>
                <a:solidFill>
                  <a:schemeClr val="tx1"/>
                </a:solidFill>
                <a:latin typeface="Arial" pitchFamily="34" charset="0"/>
              </a:defRPr>
            </a:lvl3pPr>
            <a:lvl4pPr marL="1685622" indent="-240804">
              <a:defRPr>
                <a:solidFill>
                  <a:schemeClr val="tx1"/>
                </a:solidFill>
                <a:latin typeface="Arial" pitchFamily="34" charset="0"/>
              </a:defRPr>
            </a:lvl4pPr>
            <a:lvl5pPr marL="2167229" indent="-240804">
              <a:defRPr>
                <a:solidFill>
                  <a:schemeClr val="tx1"/>
                </a:solidFill>
                <a:latin typeface="Arial" pitchFamily="34" charset="0"/>
              </a:defRPr>
            </a:lvl5pPr>
            <a:lvl6pPr marL="2648835" indent="-240804" eaLnBrk="0" fontAlgn="base" hangingPunct="0">
              <a:spcBef>
                <a:spcPct val="0"/>
              </a:spcBef>
              <a:spcAft>
                <a:spcPct val="0"/>
              </a:spcAft>
              <a:defRPr>
                <a:solidFill>
                  <a:schemeClr val="tx1"/>
                </a:solidFill>
                <a:latin typeface="Arial" pitchFamily="34" charset="0"/>
              </a:defRPr>
            </a:lvl6pPr>
            <a:lvl7pPr marL="3130441" indent="-240804" eaLnBrk="0" fontAlgn="base" hangingPunct="0">
              <a:spcBef>
                <a:spcPct val="0"/>
              </a:spcBef>
              <a:spcAft>
                <a:spcPct val="0"/>
              </a:spcAft>
              <a:defRPr>
                <a:solidFill>
                  <a:schemeClr val="tx1"/>
                </a:solidFill>
                <a:latin typeface="Arial" pitchFamily="34" charset="0"/>
              </a:defRPr>
            </a:lvl7pPr>
            <a:lvl8pPr marL="3612047" indent="-240804" eaLnBrk="0" fontAlgn="base" hangingPunct="0">
              <a:spcBef>
                <a:spcPct val="0"/>
              </a:spcBef>
              <a:spcAft>
                <a:spcPct val="0"/>
              </a:spcAft>
              <a:defRPr>
                <a:solidFill>
                  <a:schemeClr val="tx1"/>
                </a:solidFill>
                <a:latin typeface="Arial" pitchFamily="34" charset="0"/>
              </a:defRPr>
            </a:lvl8pPr>
            <a:lvl9pPr marL="4093654" indent="-240804" eaLnBrk="0" fontAlgn="base" hangingPunct="0">
              <a:spcBef>
                <a:spcPct val="0"/>
              </a:spcBef>
              <a:spcAft>
                <a:spcPct val="0"/>
              </a:spcAft>
              <a:defRPr>
                <a:solidFill>
                  <a:schemeClr val="tx1"/>
                </a:solidFill>
                <a:latin typeface="Arial" pitchFamily="34" charset="0"/>
              </a:defRPr>
            </a:lvl9pPr>
          </a:lstStyle>
          <a:p>
            <a:pPr>
              <a:defRPr/>
            </a:pPr>
            <a:fld id="{45B2AFDE-DC7B-44C1-8442-C3DD762673DA}" type="slidenum">
              <a:rPr lang="en-US" smtClean="0">
                <a:latin typeface="Times New Roman" pitchFamily="18" charset="0"/>
              </a:rPr>
              <a:pPr>
                <a:defRPr/>
              </a:pPr>
              <a:t>184</a:t>
            </a:fld>
            <a:endParaRPr lang="en-US">
              <a:latin typeface="Times New Roman" pitchFamily="18" charset="0"/>
            </a:endParaRPr>
          </a:p>
        </p:txBody>
      </p:sp>
    </p:spTree>
    <p:extLst>
      <p:ext uri="{BB962C8B-B14F-4D97-AF65-F5344CB8AC3E}">
        <p14:creationId xmlns:p14="http://schemas.microsoft.com/office/powerpoint/2010/main" val="185739156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7FB2FB-3009-4888-F8C6-3AE57E622398}"/>
            </a:ext>
          </a:extLst>
        </p:cNvPr>
        <p:cNvGrpSpPr/>
        <p:nvPr/>
      </p:nvGrpSpPr>
      <p:grpSpPr>
        <a:xfrm>
          <a:off x="0" y="0"/>
          <a:ext cx="0" cy="0"/>
          <a:chOff x="0" y="0"/>
          <a:chExt cx="0" cy="0"/>
        </a:xfrm>
      </p:grpSpPr>
      <p:sp>
        <p:nvSpPr>
          <p:cNvPr id="249858" name="Slide Image Placeholder 1">
            <a:extLst>
              <a:ext uri="{FF2B5EF4-FFF2-40B4-BE49-F238E27FC236}">
                <a16:creationId xmlns:a16="http://schemas.microsoft.com/office/drawing/2014/main" id="{7E20D371-A406-3247-AF6C-5A4248797841}"/>
              </a:ext>
            </a:extLst>
          </p:cNvPr>
          <p:cNvSpPr>
            <a:spLocks noGrp="1" noRot="1" noChangeAspect="1" noTextEdit="1"/>
          </p:cNvSpPr>
          <p:nvPr>
            <p:ph type="sldImg"/>
          </p:nvPr>
        </p:nvSpPr>
        <p:spPr>
          <a:ln/>
        </p:spPr>
      </p:sp>
      <p:sp>
        <p:nvSpPr>
          <p:cNvPr id="249859" name="Notes Placeholder 2">
            <a:extLst>
              <a:ext uri="{FF2B5EF4-FFF2-40B4-BE49-F238E27FC236}">
                <a16:creationId xmlns:a16="http://schemas.microsoft.com/office/drawing/2014/main" id="{8C2CAA2C-D357-4248-D61A-D35D15653EC3}"/>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112644" name="Slide Number Placeholder 3">
            <a:extLst>
              <a:ext uri="{FF2B5EF4-FFF2-40B4-BE49-F238E27FC236}">
                <a16:creationId xmlns:a16="http://schemas.microsoft.com/office/drawing/2014/main" id="{66CCA6DA-0B19-C71C-DE10-70648BA2BA66}"/>
              </a:ext>
            </a:extLst>
          </p:cNvPr>
          <p:cNvSpPr>
            <a:spLocks noGrp="1"/>
          </p:cNvSpPr>
          <p:nvPr>
            <p:ph type="sldNum" sz="quarter" idx="5"/>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82611" indent="-301004">
              <a:defRPr>
                <a:solidFill>
                  <a:schemeClr val="tx1"/>
                </a:solidFill>
                <a:latin typeface="Arial" pitchFamily="34" charset="0"/>
              </a:defRPr>
            </a:lvl2pPr>
            <a:lvl3pPr marL="1204016" indent="-240804">
              <a:defRPr>
                <a:solidFill>
                  <a:schemeClr val="tx1"/>
                </a:solidFill>
                <a:latin typeface="Arial" pitchFamily="34" charset="0"/>
              </a:defRPr>
            </a:lvl3pPr>
            <a:lvl4pPr marL="1685622" indent="-240804">
              <a:defRPr>
                <a:solidFill>
                  <a:schemeClr val="tx1"/>
                </a:solidFill>
                <a:latin typeface="Arial" pitchFamily="34" charset="0"/>
              </a:defRPr>
            </a:lvl4pPr>
            <a:lvl5pPr marL="2167229" indent="-240804">
              <a:defRPr>
                <a:solidFill>
                  <a:schemeClr val="tx1"/>
                </a:solidFill>
                <a:latin typeface="Arial" pitchFamily="34" charset="0"/>
              </a:defRPr>
            </a:lvl5pPr>
            <a:lvl6pPr marL="2648835" indent="-240804" eaLnBrk="0" fontAlgn="base" hangingPunct="0">
              <a:spcBef>
                <a:spcPct val="0"/>
              </a:spcBef>
              <a:spcAft>
                <a:spcPct val="0"/>
              </a:spcAft>
              <a:defRPr>
                <a:solidFill>
                  <a:schemeClr val="tx1"/>
                </a:solidFill>
                <a:latin typeface="Arial" pitchFamily="34" charset="0"/>
              </a:defRPr>
            </a:lvl6pPr>
            <a:lvl7pPr marL="3130441" indent="-240804" eaLnBrk="0" fontAlgn="base" hangingPunct="0">
              <a:spcBef>
                <a:spcPct val="0"/>
              </a:spcBef>
              <a:spcAft>
                <a:spcPct val="0"/>
              </a:spcAft>
              <a:defRPr>
                <a:solidFill>
                  <a:schemeClr val="tx1"/>
                </a:solidFill>
                <a:latin typeface="Arial" pitchFamily="34" charset="0"/>
              </a:defRPr>
            </a:lvl7pPr>
            <a:lvl8pPr marL="3612047" indent="-240804" eaLnBrk="0" fontAlgn="base" hangingPunct="0">
              <a:spcBef>
                <a:spcPct val="0"/>
              </a:spcBef>
              <a:spcAft>
                <a:spcPct val="0"/>
              </a:spcAft>
              <a:defRPr>
                <a:solidFill>
                  <a:schemeClr val="tx1"/>
                </a:solidFill>
                <a:latin typeface="Arial" pitchFamily="34" charset="0"/>
              </a:defRPr>
            </a:lvl8pPr>
            <a:lvl9pPr marL="4093654" indent="-240804" eaLnBrk="0" fontAlgn="base" hangingPunct="0">
              <a:spcBef>
                <a:spcPct val="0"/>
              </a:spcBef>
              <a:spcAft>
                <a:spcPct val="0"/>
              </a:spcAft>
              <a:defRPr>
                <a:solidFill>
                  <a:schemeClr val="tx1"/>
                </a:solidFill>
                <a:latin typeface="Arial" pitchFamily="34" charset="0"/>
              </a:defRPr>
            </a:lvl9pPr>
          </a:lstStyle>
          <a:p>
            <a:pPr>
              <a:defRPr/>
            </a:pPr>
            <a:fld id="{45B2AFDE-DC7B-44C1-8442-C3DD762673DA}" type="slidenum">
              <a:rPr lang="en-US" smtClean="0">
                <a:latin typeface="Times New Roman" pitchFamily="18" charset="0"/>
              </a:rPr>
              <a:pPr>
                <a:defRPr/>
              </a:pPr>
              <a:t>185</a:t>
            </a:fld>
            <a:endParaRPr lang="en-US">
              <a:latin typeface="Times New Roman" pitchFamily="18" charset="0"/>
            </a:endParaRPr>
          </a:p>
        </p:txBody>
      </p:sp>
    </p:spTree>
    <p:extLst>
      <p:ext uri="{BB962C8B-B14F-4D97-AF65-F5344CB8AC3E}">
        <p14:creationId xmlns:p14="http://schemas.microsoft.com/office/powerpoint/2010/main" val="307690573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92EA20-3382-9AAC-7A60-199D24F24F14}"/>
            </a:ext>
          </a:extLst>
        </p:cNvPr>
        <p:cNvGrpSpPr/>
        <p:nvPr/>
      </p:nvGrpSpPr>
      <p:grpSpPr>
        <a:xfrm>
          <a:off x="0" y="0"/>
          <a:ext cx="0" cy="0"/>
          <a:chOff x="0" y="0"/>
          <a:chExt cx="0" cy="0"/>
        </a:xfrm>
      </p:grpSpPr>
      <p:sp>
        <p:nvSpPr>
          <p:cNvPr id="249858" name="Slide Image Placeholder 1">
            <a:extLst>
              <a:ext uri="{FF2B5EF4-FFF2-40B4-BE49-F238E27FC236}">
                <a16:creationId xmlns:a16="http://schemas.microsoft.com/office/drawing/2014/main" id="{E7216DBF-7C67-7D2D-72EC-41F2729CB2CC}"/>
              </a:ext>
            </a:extLst>
          </p:cNvPr>
          <p:cNvSpPr>
            <a:spLocks noGrp="1" noRot="1" noChangeAspect="1" noTextEdit="1"/>
          </p:cNvSpPr>
          <p:nvPr>
            <p:ph type="sldImg"/>
          </p:nvPr>
        </p:nvSpPr>
        <p:spPr>
          <a:ln/>
        </p:spPr>
      </p:sp>
      <p:sp>
        <p:nvSpPr>
          <p:cNvPr id="249859" name="Notes Placeholder 2">
            <a:extLst>
              <a:ext uri="{FF2B5EF4-FFF2-40B4-BE49-F238E27FC236}">
                <a16:creationId xmlns:a16="http://schemas.microsoft.com/office/drawing/2014/main" id="{664B13EA-B0C7-7324-A115-1873F1B4C142}"/>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112644" name="Slide Number Placeholder 3">
            <a:extLst>
              <a:ext uri="{FF2B5EF4-FFF2-40B4-BE49-F238E27FC236}">
                <a16:creationId xmlns:a16="http://schemas.microsoft.com/office/drawing/2014/main" id="{2FF41A3F-AFC6-3E6D-D339-11C2C178C26D}"/>
              </a:ext>
            </a:extLst>
          </p:cNvPr>
          <p:cNvSpPr>
            <a:spLocks noGrp="1"/>
          </p:cNvSpPr>
          <p:nvPr>
            <p:ph type="sldNum" sz="quarter" idx="5"/>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82611" indent="-301004">
              <a:defRPr>
                <a:solidFill>
                  <a:schemeClr val="tx1"/>
                </a:solidFill>
                <a:latin typeface="Arial" pitchFamily="34" charset="0"/>
              </a:defRPr>
            </a:lvl2pPr>
            <a:lvl3pPr marL="1204016" indent="-240804">
              <a:defRPr>
                <a:solidFill>
                  <a:schemeClr val="tx1"/>
                </a:solidFill>
                <a:latin typeface="Arial" pitchFamily="34" charset="0"/>
              </a:defRPr>
            </a:lvl3pPr>
            <a:lvl4pPr marL="1685622" indent="-240804">
              <a:defRPr>
                <a:solidFill>
                  <a:schemeClr val="tx1"/>
                </a:solidFill>
                <a:latin typeface="Arial" pitchFamily="34" charset="0"/>
              </a:defRPr>
            </a:lvl4pPr>
            <a:lvl5pPr marL="2167229" indent="-240804">
              <a:defRPr>
                <a:solidFill>
                  <a:schemeClr val="tx1"/>
                </a:solidFill>
                <a:latin typeface="Arial" pitchFamily="34" charset="0"/>
              </a:defRPr>
            </a:lvl5pPr>
            <a:lvl6pPr marL="2648835" indent="-240804" eaLnBrk="0" fontAlgn="base" hangingPunct="0">
              <a:spcBef>
                <a:spcPct val="0"/>
              </a:spcBef>
              <a:spcAft>
                <a:spcPct val="0"/>
              </a:spcAft>
              <a:defRPr>
                <a:solidFill>
                  <a:schemeClr val="tx1"/>
                </a:solidFill>
                <a:latin typeface="Arial" pitchFamily="34" charset="0"/>
              </a:defRPr>
            </a:lvl6pPr>
            <a:lvl7pPr marL="3130441" indent="-240804" eaLnBrk="0" fontAlgn="base" hangingPunct="0">
              <a:spcBef>
                <a:spcPct val="0"/>
              </a:spcBef>
              <a:spcAft>
                <a:spcPct val="0"/>
              </a:spcAft>
              <a:defRPr>
                <a:solidFill>
                  <a:schemeClr val="tx1"/>
                </a:solidFill>
                <a:latin typeface="Arial" pitchFamily="34" charset="0"/>
              </a:defRPr>
            </a:lvl7pPr>
            <a:lvl8pPr marL="3612047" indent="-240804" eaLnBrk="0" fontAlgn="base" hangingPunct="0">
              <a:spcBef>
                <a:spcPct val="0"/>
              </a:spcBef>
              <a:spcAft>
                <a:spcPct val="0"/>
              </a:spcAft>
              <a:defRPr>
                <a:solidFill>
                  <a:schemeClr val="tx1"/>
                </a:solidFill>
                <a:latin typeface="Arial" pitchFamily="34" charset="0"/>
              </a:defRPr>
            </a:lvl8pPr>
            <a:lvl9pPr marL="4093654" indent="-240804" eaLnBrk="0" fontAlgn="base" hangingPunct="0">
              <a:spcBef>
                <a:spcPct val="0"/>
              </a:spcBef>
              <a:spcAft>
                <a:spcPct val="0"/>
              </a:spcAft>
              <a:defRPr>
                <a:solidFill>
                  <a:schemeClr val="tx1"/>
                </a:solidFill>
                <a:latin typeface="Arial" pitchFamily="34" charset="0"/>
              </a:defRPr>
            </a:lvl9pPr>
          </a:lstStyle>
          <a:p>
            <a:pPr>
              <a:defRPr/>
            </a:pPr>
            <a:fld id="{45B2AFDE-DC7B-44C1-8442-C3DD762673DA}" type="slidenum">
              <a:rPr lang="en-US" smtClean="0">
                <a:latin typeface="Times New Roman" pitchFamily="18" charset="0"/>
              </a:rPr>
              <a:pPr>
                <a:defRPr/>
              </a:pPr>
              <a:t>186</a:t>
            </a:fld>
            <a:endParaRPr lang="en-US">
              <a:latin typeface="Times New Roman" pitchFamily="18" charset="0"/>
            </a:endParaRPr>
          </a:p>
        </p:txBody>
      </p:sp>
    </p:spTree>
    <p:extLst>
      <p:ext uri="{BB962C8B-B14F-4D97-AF65-F5344CB8AC3E}">
        <p14:creationId xmlns:p14="http://schemas.microsoft.com/office/powerpoint/2010/main" val="252491843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Slide Image Placeholder 1"/>
          <p:cNvSpPr>
            <a:spLocks noGrp="1" noRot="1" noChangeAspect="1" noTextEdit="1"/>
          </p:cNvSpPr>
          <p:nvPr>
            <p:ph type="sldImg"/>
          </p:nvPr>
        </p:nvSpPr>
        <p:spPr>
          <a:ln/>
        </p:spPr>
      </p:sp>
      <p:sp>
        <p:nvSpPr>
          <p:cNvPr id="24985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112644" name="Slide Number Placeholder 3"/>
          <p:cNvSpPr>
            <a:spLocks noGrp="1"/>
          </p:cNvSpPr>
          <p:nvPr>
            <p:ph type="sldNum" sz="quarter" idx="5"/>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4359" indent="-290138">
              <a:defRPr>
                <a:solidFill>
                  <a:schemeClr val="tx1"/>
                </a:solidFill>
                <a:latin typeface="Arial" pitchFamily="34" charset="0"/>
              </a:defRPr>
            </a:lvl2pPr>
            <a:lvl3pPr marL="1160551" indent="-232111">
              <a:defRPr>
                <a:solidFill>
                  <a:schemeClr val="tx1"/>
                </a:solidFill>
                <a:latin typeface="Arial" pitchFamily="34" charset="0"/>
              </a:defRPr>
            </a:lvl3pPr>
            <a:lvl4pPr marL="1624771" indent="-232111">
              <a:defRPr>
                <a:solidFill>
                  <a:schemeClr val="tx1"/>
                </a:solidFill>
                <a:latin typeface="Arial" pitchFamily="34" charset="0"/>
              </a:defRPr>
            </a:lvl4pPr>
            <a:lvl5pPr marL="2088992" indent="-232111">
              <a:defRPr>
                <a:solidFill>
                  <a:schemeClr val="tx1"/>
                </a:solidFill>
                <a:latin typeface="Arial" pitchFamily="34" charset="0"/>
              </a:defRPr>
            </a:lvl5pPr>
            <a:lvl6pPr marL="2553212" indent="-232111" eaLnBrk="0" fontAlgn="base" hangingPunct="0">
              <a:spcBef>
                <a:spcPct val="0"/>
              </a:spcBef>
              <a:spcAft>
                <a:spcPct val="0"/>
              </a:spcAft>
              <a:defRPr>
                <a:solidFill>
                  <a:schemeClr val="tx1"/>
                </a:solidFill>
                <a:latin typeface="Arial" pitchFamily="34" charset="0"/>
              </a:defRPr>
            </a:lvl6pPr>
            <a:lvl7pPr marL="3017432" indent="-232111" eaLnBrk="0" fontAlgn="base" hangingPunct="0">
              <a:spcBef>
                <a:spcPct val="0"/>
              </a:spcBef>
              <a:spcAft>
                <a:spcPct val="0"/>
              </a:spcAft>
              <a:defRPr>
                <a:solidFill>
                  <a:schemeClr val="tx1"/>
                </a:solidFill>
                <a:latin typeface="Arial" pitchFamily="34" charset="0"/>
              </a:defRPr>
            </a:lvl7pPr>
            <a:lvl8pPr marL="3481652" indent="-232111" eaLnBrk="0" fontAlgn="base" hangingPunct="0">
              <a:spcBef>
                <a:spcPct val="0"/>
              </a:spcBef>
              <a:spcAft>
                <a:spcPct val="0"/>
              </a:spcAft>
              <a:defRPr>
                <a:solidFill>
                  <a:schemeClr val="tx1"/>
                </a:solidFill>
                <a:latin typeface="Arial" pitchFamily="34" charset="0"/>
              </a:defRPr>
            </a:lvl8pPr>
            <a:lvl9pPr marL="3945873" indent="-232111" eaLnBrk="0" fontAlgn="base" hangingPunct="0">
              <a:spcBef>
                <a:spcPct val="0"/>
              </a:spcBef>
              <a:spcAft>
                <a:spcPct val="0"/>
              </a:spcAft>
              <a:defRPr>
                <a:solidFill>
                  <a:schemeClr val="tx1"/>
                </a:solidFill>
                <a:latin typeface="Arial" pitchFamily="34" charset="0"/>
              </a:defRPr>
            </a:lvl9pPr>
          </a:lstStyle>
          <a:p>
            <a:pPr>
              <a:defRPr/>
            </a:pPr>
            <a:fld id="{45B2AFDE-DC7B-44C1-8442-C3DD762673DA}" type="slidenum">
              <a:rPr lang="en-US" smtClean="0">
                <a:latin typeface="Times New Roman" pitchFamily="18" charset="0"/>
              </a:rPr>
              <a:pPr>
                <a:defRPr/>
              </a:pPr>
              <a:t>187</a:t>
            </a:fld>
            <a:endParaRPr lang="en-US">
              <a:latin typeface="Times New Roman" pitchFamily="18" charset="0"/>
            </a:endParaRPr>
          </a:p>
        </p:txBody>
      </p:sp>
    </p:spTree>
    <p:extLst>
      <p:ext uri="{BB962C8B-B14F-4D97-AF65-F5344CB8AC3E}">
        <p14:creationId xmlns:p14="http://schemas.microsoft.com/office/powerpoint/2010/main" val="42783430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3BF651-29DC-5DD5-5DB5-48846CEE09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9140AB-2CB6-AE21-F897-F6442E4400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DDA028-A97F-F98B-9929-5E93C670B77E}"/>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824ECD2F-0877-E75C-85B9-0D01FF6665E8}"/>
              </a:ext>
            </a:extLst>
          </p:cNvPr>
          <p:cNvSpPr>
            <a:spLocks noGrp="1"/>
          </p:cNvSpPr>
          <p:nvPr>
            <p:ph type="ftr" sz="quarter" idx="4"/>
          </p:nvPr>
        </p:nvSpPr>
        <p:spPr/>
        <p:txBody>
          <a:bodyPr/>
          <a:lstStyle/>
          <a:p>
            <a:pPr>
              <a:defRPr/>
            </a:pPr>
            <a:r>
              <a:rPr lang="en-US"/>
              <a:t>Diabetes Educational Services© (530) 893 - 8635 </a:t>
            </a:r>
          </a:p>
        </p:txBody>
      </p:sp>
      <p:sp>
        <p:nvSpPr>
          <p:cNvPr id="5" name="Slide Number Placeholder 4">
            <a:extLst>
              <a:ext uri="{FF2B5EF4-FFF2-40B4-BE49-F238E27FC236}">
                <a16:creationId xmlns:a16="http://schemas.microsoft.com/office/drawing/2014/main" id="{21816474-78EF-5412-AE5F-0638D03CAF93}"/>
              </a:ext>
            </a:extLst>
          </p:cNvPr>
          <p:cNvSpPr>
            <a:spLocks noGrp="1"/>
          </p:cNvSpPr>
          <p:nvPr>
            <p:ph type="sldNum" sz="quarter" idx="5"/>
          </p:nvPr>
        </p:nvSpPr>
        <p:spPr/>
        <p:txBody>
          <a:bodyPr/>
          <a:lstStyle/>
          <a:p>
            <a:pPr>
              <a:defRPr/>
            </a:pPr>
            <a:fld id="{C233B0E3-6876-4E53-9EE0-6ED1EFDF6740}" type="slidenum">
              <a:rPr lang="en-US" smtClean="0"/>
              <a:pPr>
                <a:defRPr/>
              </a:pPr>
              <a:t>190</a:t>
            </a:fld>
            <a:endParaRPr lang="en-US"/>
          </a:p>
        </p:txBody>
      </p:sp>
    </p:spTree>
    <p:extLst>
      <p:ext uri="{BB962C8B-B14F-4D97-AF65-F5344CB8AC3E}">
        <p14:creationId xmlns:p14="http://schemas.microsoft.com/office/powerpoint/2010/main" val="3239409752"/>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Slide Image Placeholder 1"/>
          <p:cNvSpPr>
            <a:spLocks noGrp="1" noRot="1" noChangeAspect="1" noTextEdit="1"/>
          </p:cNvSpPr>
          <p:nvPr>
            <p:ph type="sldImg"/>
          </p:nvPr>
        </p:nvSpPr>
        <p:spPr>
          <a:ln/>
        </p:spPr>
      </p:sp>
      <p:sp>
        <p:nvSpPr>
          <p:cNvPr id="25395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308228"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56968" indent="-291141" eaLnBrk="0" hangingPunct="0">
              <a:defRPr sz="2400">
                <a:solidFill>
                  <a:schemeClr val="tx1"/>
                </a:solidFill>
                <a:latin typeface="Times New Roman" pitchFamily="18" charset="0"/>
              </a:defRPr>
            </a:lvl2pPr>
            <a:lvl3pPr marL="1164566" indent="-232913" eaLnBrk="0" hangingPunct="0">
              <a:defRPr sz="2400">
                <a:solidFill>
                  <a:schemeClr val="tx1"/>
                </a:solidFill>
                <a:latin typeface="Times New Roman" pitchFamily="18" charset="0"/>
              </a:defRPr>
            </a:lvl3pPr>
            <a:lvl4pPr marL="1630392" indent="-232913" eaLnBrk="0" hangingPunct="0">
              <a:defRPr sz="2400">
                <a:solidFill>
                  <a:schemeClr val="tx1"/>
                </a:solidFill>
                <a:latin typeface="Times New Roman" pitchFamily="18" charset="0"/>
              </a:defRPr>
            </a:lvl4pPr>
            <a:lvl5pPr marL="2096217" indent="-232913" eaLnBrk="0" hangingPunct="0">
              <a:defRPr sz="2400">
                <a:solidFill>
                  <a:schemeClr val="tx1"/>
                </a:solidFill>
                <a:latin typeface="Times New Roman" pitchFamily="18" charset="0"/>
              </a:defRPr>
            </a:lvl5pPr>
            <a:lvl6pPr marL="2562044" indent="-232913" eaLnBrk="0" fontAlgn="base" hangingPunct="0">
              <a:spcBef>
                <a:spcPct val="0"/>
              </a:spcBef>
              <a:spcAft>
                <a:spcPct val="0"/>
              </a:spcAft>
              <a:defRPr sz="2400">
                <a:solidFill>
                  <a:schemeClr val="tx1"/>
                </a:solidFill>
                <a:latin typeface="Times New Roman" pitchFamily="18" charset="0"/>
              </a:defRPr>
            </a:lvl6pPr>
            <a:lvl7pPr marL="3027870" indent="-232913" eaLnBrk="0" fontAlgn="base" hangingPunct="0">
              <a:spcBef>
                <a:spcPct val="0"/>
              </a:spcBef>
              <a:spcAft>
                <a:spcPct val="0"/>
              </a:spcAft>
              <a:defRPr sz="2400">
                <a:solidFill>
                  <a:schemeClr val="tx1"/>
                </a:solidFill>
                <a:latin typeface="Times New Roman" pitchFamily="18" charset="0"/>
              </a:defRPr>
            </a:lvl7pPr>
            <a:lvl8pPr marL="3493697" indent="-232913" eaLnBrk="0" fontAlgn="base" hangingPunct="0">
              <a:spcBef>
                <a:spcPct val="0"/>
              </a:spcBef>
              <a:spcAft>
                <a:spcPct val="0"/>
              </a:spcAft>
              <a:defRPr sz="2400">
                <a:solidFill>
                  <a:schemeClr val="tx1"/>
                </a:solidFill>
                <a:latin typeface="Times New Roman" pitchFamily="18" charset="0"/>
              </a:defRPr>
            </a:lvl8pPr>
            <a:lvl9pPr marL="3959523" indent="-232913" eaLnBrk="0" fontAlgn="base" hangingPunct="0">
              <a:spcBef>
                <a:spcPct val="0"/>
              </a:spcBef>
              <a:spcAft>
                <a:spcPct val="0"/>
              </a:spcAft>
              <a:defRPr sz="2400">
                <a:solidFill>
                  <a:schemeClr val="tx1"/>
                </a:solidFill>
                <a:latin typeface="Times New Roman" pitchFamily="18" charset="0"/>
              </a:defRPr>
            </a:lvl9pPr>
          </a:lstStyle>
          <a:p>
            <a:pPr eaLnBrk="1" hangingPunct="1">
              <a:defRPr/>
            </a:pPr>
            <a:fld id="{E648CF3C-3E5C-4921-80F6-2C5395061642}" type="slidenum">
              <a:rPr lang="en-US" sz="1200"/>
              <a:pPr eaLnBrk="1" hangingPunct="1">
                <a:defRPr/>
              </a:pPr>
              <a:t>191</a:t>
            </a:fld>
            <a:endParaRPr lang="en-US" sz="1200"/>
          </a:p>
        </p:txBody>
      </p:sp>
    </p:spTree>
    <p:extLst>
      <p:ext uri="{BB962C8B-B14F-4D97-AF65-F5344CB8AC3E}">
        <p14:creationId xmlns:p14="http://schemas.microsoft.com/office/powerpoint/2010/main" val="3847531305"/>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Slide Image Placeholder 1"/>
          <p:cNvSpPr>
            <a:spLocks noGrp="1" noRot="1" noChangeAspect="1" noTextEdit="1"/>
          </p:cNvSpPr>
          <p:nvPr>
            <p:ph type="sldImg"/>
          </p:nvPr>
        </p:nvSpPr>
        <p:spPr>
          <a:ln/>
        </p:spPr>
      </p:sp>
      <p:sp>
        <p:nvSpPr>
          <p:cNvPr id="25497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308228"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5203" indent="-302001" eaLnBrk="0" hangingPunct="0">
              <a:defRPr sz="2500">
                <a:solidFill>
                  <a:schemeClr val="tx1"/>
                </a:solidFill>
                <a:latin typeface="Times New Roman" pitchFamily="18" charset="0"/>
              </a:defRPr>
            </a:lvl2pPr>
            <a:lvl3pPr marL="1208004" indent="-241601" eaLnBrk="0" hangingPunct="0">
              <a:defRPr sz="2500">
                <a:solidFill>
                  <a:schemeClr val="tx1"/>
                </a:solidFill>
                <a:latin typeface="Times New Roman" pitchFamily="18" charset="0"/>
              </a:defRPr>
            </a:lvl3pPr>
            <a:lvl4pPr marL="1691206" indent="-241601" eaLnBrk="0" hangingPunct="0">
              <a:defRPr sz="2500">
                <a:solidFill>
                  <a:schemeClr val="tx1"/>
                </a:solidFill>
                <a:latin typeface="Times New Roman" pitchFamily="18" charset="0"/>
              </a:defRPr>
            </a:lvl4pPr>
            <a:lvl5pPr marL="2174406" indent="-241601" eaLnBrk="0" hangingPunct="0">
              <a:defRPr sz="2500">
                <a:solidFill>
                  <a:schemeClr val="tx1"/>
                </a:solidFill>
                <a:latin typeface="Times New Roman" pitchFamily="18" charset="0"/>
              </a:defRPr>
            </a:lvl5pPr>
            <a:lvl6pPr marL="2657608" indent="-241601" eaLnBrk="0" fontAlgn="base" hangingPunct="0">
              <a:spcBef>
                <a:spcPct val="0"/>
              </a:spcBef>
              <a:spcAft>
                <a:spcPct val="0"/>
              </a:spcAft>
              <a:defRPr sz="2500">
                <a:solidFill>
                  <a:schemeClr val="tx1"/>
                </a:solidFill>
                <a:latin typeface="Times New Roman" pitchFamily="18" charset="0"/>
              </a:defRPr>
            </a:lvl6pPr>
            <a:lvl7pPr marL="3140810" indent="-241601" eaLnBrk="0" fontAlgn="base" hangingPunct="0">
              <a:spcBef>
                <a:spcPct val="0"/>
              </a:spcBef>
              <a:spcAft>
                <a:spcPct val="0"/>
              </a:spcAft>
              <a:defRPr sz="2500">
                <a:solidFill>
                  <a:schemeClr val="tx1"/>
                </a:solidFill>
                <a:latin typeface="Times New Roman" pitchFamily="18" charset="0"/>
              </a:defRPr>
            </a:lvl7pPr>
            <a:lvl8pPr marL="3624012" indent="-241601" eaLnBrk="0" fontAlgn="base" hangingPunct="0">
              <a:spcBef>
                <a:spcPct val="0"/>
              </a:spcBef>
              <a:spcAft>
                <a:spcPct val="0"/>
              </a:spcAft>
              <a:defRPr sz="2500">
                <a:solidFill>
                  <a:schemeClr val="tx1"/>
                </a:solidFill>
                <a:latin typeface="Times New Roman" pitchFamily="18" charset="0"/>
              </a:defRPr>
            </a:lvl8pPr>
            <a:lvl9pPr marL="4107213" indent="-241601" eaLnBrk="0" fontAlgn="base" hangingPunct="0">
              <a:spcBef>
                <a:spcPct val="0"/>
              </a:spcBef>
              <a:spcAft>
                <a:spcPct val="0"/>
              </a:spcAft>
              <a:defRPr sz="2500">
                <a:solidFill>
                  <a:schemeClr val="tx1"/>
                </a:solidFill>
                <a:latin typeface="Times New Roman" pitchFamily="18" charset="0"/>
              </a:defRPr>
            </a:lvl9pPr>
          </a:lstStyle>
          <a:p>
            <a:pPr eaLnBrk="1" hangingPunct="1">
              <a:defRPr/>
            </a:pPr>
            <a:fld id="{FA8B99A1-C746-484D-B409-6F571AE092CD}" type="slidenum">
              <a:rPr lang="en-US" sz="1200"/>
              <a:pPr eaLnBrk="1" hangingPunct="1">
                <a:defRPr/>
              </a:pPr>
              <a:t>192</a:t>
            </a:fld>
            <a:endParaRPr lang="en-US" sz="1200"/>
          </a:p>
        </p:txBody>
      </p:sp>
    </p:spTree>
    <p:extLst>
      <p:ext uri="{BB962C8B-B14F-4D97-AF65-F5344CB8AC3E}">
        <p14:creationId xmlns:p14="http://schemas.microsoft.com/office/powerpoint/2010/main" val="841873803"/>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Slide Image Placeholder 1"/>
          <p:cNvSpPr>
            <a:spLocks noGrp="1" noRot="1" noChangeAspect="1" noTextEdit="1"/>
          </p:cNvSpPr>
          <p:nvPr>
            <p:ph type="sldImg"/>
          </p:nvPr>
        </p:nvSpPr>
        <p:spPr>
          <a:ln/>
        </p:spPr>
      </p:sp>
      <p:sp>
        <p:nvSpPr>
          <p:cNvPr id="25600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96260" name="Footer Placeholder 3"/>
          <p:cNvSpPr>
            <a:spLocks noGrp="1"/>
          </p:cNvSpPr>
          <p:nvPr>
            <p:ph type="ftr" sz="quarter" idx="4"/>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82497" indent="-300960">
              <a:defRPr>
                <a:solidFill>
                  <a:schemeClr val="tx1"/>
                </a:solidFill>
                <a:latin typeface="Arial" pitchFamily="34" charset="0"/>
              </a:defRPr>
            </a:lvl2pPr>
            <a:lvl3pPr marL="1203840" indent="-240769">
              <a:defRPr>
                <a:solidFill>
                  <a:schemeClr val="tx1"/>
                </a:solidFill>
                <a:latin typeface="Arial" pitchFamily="34" charset="0"/>
              </a:defRPr>
            </a:lvl3pPr>
            <a:lvl4pPr marL="1685375" indent="-240769">
              <a:defRPr>
                <a:solidFill>
                  <a:schemeClr val="tx1"/>
                </a:solidFill>
                <a:latin typeface="Arial" pitchFamily="34" charset="0"/>
              </a:defRPr>
            </a:lvl4pPr>
            <a:lvl5pPr marL="2166911" indent="-240769">
              <a:defRPr>
                <a:solidFill>
                  <a:schemeClr val="tx1"/>
                </a:solidFill>
                <a:latin typeface="Arial" pitchFamily="34" charset="0"/>
              </a:defRPr>
            </a:lvl5pPr>
            <a:lvl6pPr marL="2648447" indent="-240769" eaLnBrk="0" fontAlgn="base" hangingPunct="0">
              <a:spcBef>
                <a:spcPct val="0"/>
              </a:spcBef>
              <a:spcAft>
                <a:spcPct val="0"/>
              </a:spcAft>
              <a:defRPr>
                <a:solidFill>
                  <a:schemeClr val="tx1"/>
                </a:solidFill>
                <a:latin typeface="Arial" pitchFamily="34" charset="0"/>
              </a:defRPr>
            </a:lvl6pPr>
            <a:lvl7pPr marL="3129982" indent="-240769" eaLnBrk="0" fontAlgn="base" hangingPunct="0">
              <a:spcBef>
                <a:spcPct val="0"/>
              </a:spcBef>
              <a:spcAft>
                <a:spcPct val="0"/>
              </a:spcAft>
              <a:defRPr>
                <a:solidFill>
                  <a:schemeClr val="tx1"/>
                </a:solidFill>
                <a:latin typeface="Arial" pitchFamily="34" charset="0"/>
              </a:defRPr>
            </a:lvl7pPr>
            <a:lvl8pPr marL="3611518" indent="-240769" eaLnBrk="0" fontAlgn="base" hangingPunct="0">
              <a:spcBef>
                <a:spcPct val="0"/>
              </a:spcBef>
              <a:spcAft>
                <a:spcPct val="0"/>
              </a:spcAft>
              <a:defRPr>
                <a:solidFill>
                  <a:schemeClr val="tx1"/>
                </a:solidFill>
                <a:latin typeface="Arial" pitchFamily="34" charset="0"/>
              </a:defRPr>
            </a:lvl8pPr>
            <a:lvl9pPr marL="4093054" indent="-240769" eaLnBrk="0" fontAlgn="base" hangingPunct="0">
              <a:spcBef>
                <a:spcPct val="0"/>
              </a:spcBef>
              <a:spcAft>
                <a:spcPct val="0"/>
              </a:spcAft>
              <a:defRPr>
                <a:solidFill>
                  <a:schemeClr val="tx1"/>
                </a:solidFill>
                <a:latin typeface="Arial" pitchFamily="34" charset="0"/>
              </a:defRPr>
            </a:lvl9pPr>
          </a:lstStyle>
          <a:p>
            <a:pPr>
              <a:defRPr/>
            </a:pPr>
            <a:r>
              <a:rPr lang="en-US">
                <a:latin typeface="Times New Roman" pitchFamily="18" charset="0"/>
              </a:rPr>
              <a:t>Diabetes Educational Services© (530) 893 - 8635 </a:t>
            </a:r>
          </a:p>
        </p:txBody>
      </p:sp>
      <p:sp>
        <p:nvSpPr>
          <p:cNvPr id="96261" name="Slide Number Placeholder 4"/>
          <p:cNvSpPr>
            <a:spLocks noGrp="1"/>
          </p:cNvSpPr>
          <p:nvPr>
            <p:ph type="sldNum" sz="quarter" idx="5"/>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82497" indent="-300960">
              <a:defRPr>
                <a:solidFill>
                  <a:schemeClr val="tx1"/>
                </a:solidFill>
                <a:latin typeface="Arial" pitchFamily="34" charset="0"/>
              </a:defRPr>
            </a:lvl2pPr>
            <a:lvl3pPr marL="1203840" indent="-240769">
              <a:defRPr>
                <a:solidFill>
                  <a:schemeClr val="tx1"/>
                </a:solidFill>
                <a:latin typeface="Arial" pitchFamily="34" charset="0"/>
              </a:defRPr>
            </a:lvl3pPr>
            <a:lvl4pPr marL="1685375" indent="-240769">
              <a:defRPr>
                <a:solidFill>
                  <a:schemeClr val="tx1"/>
                </a:solidFill>
                <a:latin typeface="Arial" pitchFamily="34" charset="0"/>
              </a:defRPr>
            </a:lvl4pPr>
            <a:lvl5pPr marL="2166911" indent="-240769">
              <a:defRPr>
                <a:solidFill>
                  <a:schemeClr val="tx1"/>
                </a:solidFill>
                <a:latin typeface="Arial" pitchFamily="34" charset="0"/>
              </a:defRPr>
            </a:lvl5pPr>
            <a:lvl6pPr marL="2648447" indent="-240769" eaLnBrk="0" fontAlgn="base" hangingPunct="0">
              <a:spcBef>
                <a:spcPct val="0"/>
              </a:spcBef>
              <a:spcAft>
                <a:spcPct val="0"/>
              </a:spcAft>
              <a:defRPr>
                <a:solidFill>
                  <a:schemeClr val="tx1"/>
                </a:solidFill>
                <a:latin typeface="Arial" pitchFamily="34" charset="0"/>
              </a:defRPr>
            </a:lvl6pPr>
            <a:lvl7pPr marL="3129982" indent="-240769" eaLnBrk="0" fontAlgn="base" hangingPunct="0">
              <a:spcBef>
                <a:spcPct val="0"/>
              </a:spcBef>
              <a:spcAft>
                <a:spcPct val="0"/>
              </a:spcAft>
              <a:defRPr>
                <a:solidFill>
                  <a:schemeClr val="tx1"/>
                </a:solidFill>
                <a:latin typeface="Arial" pitchFamily="34" charset="0"/>
              </a:defRPr>
            </a:lvl7pPr>
            <a:lvl8pPr marL="3611518" indent="-240769" eaLnBrk="0" fontAlgn="base" hangingPunct="0">
              <a:spcBef>
                <a:spcPct val="0"/>
              </a:spcBef>
              <a:spcAft>
                <a:spcPct val="0"/>
              </a:spcAft>
              <a:defRPr>
                <a:solidFill>
                  <a:schemeClr val="tx1"/>
                </a:solidFill>
                <a:latin typeface="Arial" pitchFamily="34" charset="0"/>
              </a:defRPr>
            </a:lvl8pPr>
            <a:lvl9pPr marL="4093054" indent="-240769" eaLnBrk="0" fontAlgn="base" hangingPunct="0">
              <a:spcBef>
                <a:spcPct val="0"/>
              </a:spcBef>
              <a:spcAft>
                <a:spcPct val="0"/>
              </a:spcAft>
              <a:defRPr>
                <a:solidFill>
                  <a:schemeClr val="tx1"/>
                </a:solidFill>
                <a:latin typeface="Arial" pitchFamily="34" charset="0"/>
              </a:defRPr>
            </a:lvl9pPr>
          </a:lstStyle>
          <a:p>
            <a:pPr>
              <a:defRPr/>
            </a:pPr>
            <a:fld id="{61FEC1B0-F573-4203-9326-263A43AD24B3}" type="slidenum">
              <a:rPr lang="en-US" smtClean="0">
                <a:latin typeface="Times New Roman" pitchFamily="18" charset="0"/>
              </a:rPr>
              <a:pPr>
                <a:defRPr/>
              </a:pPr>
              <a:t>193</a:t>
            </a:fld>
            <a:endParaRPr lang="en-US">
              <a:latin typeface="Times New Roman" pitchFamily="18" charset="0"/>
            </a:endParaRPr>
          </a:p>
        </p:txBody>
      </p:sp>
    </p:spTree>
    <p:extLst>
      <p:ext uri="{BB962C8B-B14F-4D97-AF65-F5344CB8AC3E}">
        <p14:creationId xmlns:p14="http://schemas.microsoft.com/office/powerpoint/2010/main" val="332515508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Slide Image Placeholder 1"/>
          <p:cNvSpPr>
            <a:spLocks noGrp="1" noRot="1" noChangeAspect="1" noTextEdit="1"/>
          </p:cNvSpPr>
          <p:nvPr>
            <p:ph type="sldImg"/>
          </p:nvPr>
        </p:nvSpPr>
        <p:spPr>
          <a:ln/>
        </p:spPr>
      </p:sp>
      <p:sp>
        <p:nvSpPr>
          <p:cNvPr id="25702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97284" name="Footer Placeholder 3"/>
          <p:cNvSpPr>
            <a:spLocks noGrp="1"/>
          </p:cNvSpPr>
          <p:nvPr>
            <p:ph type="ftr" sz="quarter" idx="4"/>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4359" indent="-290138">
              <a:defRPr>
                <a:solidFill>
                  <a:schemeClr val="tx1"/>
                </a:solidFill>
                <a:latin typeface="Arial" pitchFamily="34" charset="0"/>
              </a:defRPr>
            </a:lvl2pPr>
            <a:lvl3pPr marL="1160551" indent="-232111">
              <a:defRPr>
                <a:solidFill>
                  <a:schemeClr val="tx1"/>
                </a:solidFill>
                <a:latin typeface="Arial" pitchFamily="34" charset="0"/>
              </a:defRPr>
            </a:lvl3pPr>
            <a:lvl4pPr marL="1624771" indent="-232111">
              <a:defRPr>
                <a:solidFill>
                  <a:schemeClr val="tx1"/>
                </a:solidFill>
                <a:latin typeface="Arial" pitchFamily="34" charset="0"/>
              </a:defRPr>
            </a:lvl4pPr>
            <a:lvl5pPr marL="2088992" indent="-232111">
              <a:defRPr>
                <a:solidFill>
                  <a:schemeClr val="tx1"/>
                </a:solidFill>
                <a:latin typeface="Arial" pitchFamily="34" charset="0"/>
              </a:defRPr>
            </a:lvl5pPr>
            <a:lvl6pPr marL="2553212" indent="-232111" eaLnBrk="0" fontAlgn="base" hangingPunct="0">
              <a:spcBef>
                <a:spcPct val="0"/>
              </a:spcBef>
              <a:spcAft>
                <a:spcPct val="0"/>
              </a:spcAft>
              <a:defRPr>
                <a:solidFill>
                  <a:schemeClr val="tx1"/>
                </a:solidFill>
                <a:latin typeface="Arial" pitchFamily="34" charset="0"/>
              </a:defRPr>
            </a:lvl6pPr>
            <a:lvl7pPr marL="3017432" indent="-232111" eaLnBrk="0" fontAlgn="base" hangingPunct="0">
              <a:spcBef>
                <a:spcPct val="0"/>
              </a:spcBef>
              <a:spcAft>
                <a:spcPct val="0"/>
              </a:spcAft>
              <a:defRPr>
                <a:solidFill>
                  <a:schemeClr val="tx1"/>
                </a:solidFill>
                <a:latin typeface="Arial" pitchFamily="34" charset="0"/>
              </a:defRPr>
            </a:lvl7pPr>
            <a:lvl8pPr marL="3481652" indent="-232111" eaLnBrk="0" fontAlgn="base" hangingPunct="0">
              <a:spcBef>
                <a:spcPct val="0"/>
              </a:spcBef>
              <a:spcAft>
                <a:spcPct val="0"/>
              </a:spcAft>
              <a:defRPr>
                <a:solidFill>
                  <a:schemeClr val="tx1"/>
                </a:solidFill>
                <a:latin typeface="Arial" pitchFamily="34" charset="0"/>
              </a:defRPr>
            </a:lvl8pPr>
            <a:lvl9pPr marL="3945873" indent="-232111" eaLnBrk="0" fontAlgn="base" hangingPunct="0">
              <a:spcBef>
                <a:spcPct val="0"/>
              </a:spcBef>
              <a:spcAft>
                <a:spcPct val="0"/>
              </a:spcAft>
              <a:defRPr>
                <a:solidFill>
                  <a:schemeClr val="tx1"/>
                </a:solidFill>
                <a:latin typeface="Arial" pitchFamily="34" charset="0"/>
              </a:defRPr>
            </a:lvl9pPr>
          </a:lstStyle>
          <a:p>
            <a:pPr>
              <a:defRPr/>
            </a:pPr>
            <a:r>
              <a:rPr lang="en-US">
                <a:latin typeface="Times New Roman" pitchFamily="18" charset="0"/>
              </a:rPr>
              <a:t>Diabetes Educational Services© (530) 893 - 8635 </a:t>
            </a:r>
          </a:p>
        </p:txBody>
      </p:sp>
      <p:sp>
        <p:nvSpPr>
          <p:cNvPr id="97285" name="Slide Number Placeholder 4"/>
          <p:cNvSpPr>
            <a:spLocks noGrp="1"/>
          </p:cNvSpPr>
          <p:nvPr>
            <p:ph type="sldNum" sz="quarter" idx="5"/>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4359" indent="-290138">
              <a:defRPr>
                <a:solidFill>
                  <a:schemeClr val="tx1"/>
                </a:solidFill>
                <a:latin typeface="Arial" pitchFamily="34" charset="0"/>
              </a:defRPr>
            </a:lvl2pPr>
            <a:lvl3pPr marL="1160551" indent="-232111">
              <a:defRPr>
                <a:solidFill>
                  <a:schemeClr val="tx1"/>
                </a:solidFill>
                <a:latin typeface="Arial" pitchFamily="34" charset="0"/>
              </a:defRPr>
            </a:lvl3pPr>
            <a:lvl4pPr marL="1624771" indent="-232111">
              <a:defRPr>
                <a:solidFill>
                  <a:schemeClr val="tx1"/>
                </a:solidFill>
                <a:latin typeface="Arial" pitchFamily="34" charset="0"/>
              </a:defRPr>
            </a:lvl4pPr>
            <a:lvl5pPr marL="2088992" indent="-232111">
              <a:defRPr>
                <a:solidFill>
                  <a:schemeClr val="tx1"/>
                </a:solidFill>
                <a:latin typeface="Arial" pitchFamily="34" charset="0"/>
              </a:defRPr>
            </a:lvl5pPr>
            <a:lvl6pPr marL="2553212" indent="-232111" eaLnBrk="0" fontAlgn="base" hangingPunct="0">
              <a:spcBef>
                <a:spcPct val="0"/>
              </a:spcBef>
              <a:spcAft>
                <a:spcPct val="0"/>
              </a:spcAft>
              <a:defRPr>
                <a:solidFill>
                  <a:schemeClr val="tx1"/>
                </a:solidFill>
                <a:latin typeface="Arial" pitchFamily="34" charset="0"/>
              </a:defRPr>
            </a:lvl6pPr>
            <a:lvl7pPr marL="3017432" indent="-232111" eaLnBrk="0" fontAlgn="base" hangingPunct="0">
              <a:spcBef>
                <a:spcPct val="0"/>
              </a:spcBef>
              <a:spcAft>
                <a:spcPct val="0"/>
              </a:spcAft>
              <a:defRPr>
                <a:solidFill>
                  <a:schemeClr val="tx1"/>
                </a:solidFill>
                <a:latin typeface="Arial" pitchFamily="34" charset="0"/>
              </a:defRPr>
            </a:lvl7pPr>
            <a:lvl8pPr marL="3481652" indent="-232111" eaLnBrk="0" fontAlgn="base" hangingPunct="0">
              <a:spcBef>
                <a:spcPct val="0"/>
              </a:spcBef>
              <a:spcAft>
                <a:spcPct val="0"/>
              </a:spcAft>
              <a:defRPr>
                <a:solidFill>
                  <a:schemeClr val="tx1"/>
                </a:solidFill>
                <a:latin typeface="Arial" pitchFamily="34" charset="0"/>
              </a:defRPr>
            </a:lvl8pPr>
            <a:lvl9pPr marL="3945873" indent="-232111" eaLnBrk="0" fontAlgn="base" hangingPunct="0">
              <a:spcBef>
                <a:spcPct val="0"/>
              </a:spcBef>
              <a:spcAft>
                <a:spcPct val="0"/>
              </a:spcAft>
              <a:defRPr>
                <a:solidFill>
                  <a:schemeClr val="tx1"/>
                </a:solidFill>
                <a:latin typeface="Arial" pitchFamily="34" charset="0"/>
              </a:defRPr>
            </a:lvl9pPr>
          </a:lstStyle>
          <a:p>
            <a:pPr>
              <a:defRPr/>
            </a:pPr>
            <a:fld id="{B72021A4-AAFD-490C-9878-73760EF13FE7}" type="slidenum">
              <a:rPr lang="en-US" smtClean="0">
                <a:latin typeface="Times New Roman" pitchFamily="18" charset="0"/>
              </a:rPr>
              <a:pPr>
                <a:defRPr/>
              </a:pPr>
              <a:t>194</a:t>
            </a:fld>
            <a:endParaRPr lang="en-US">
              <a:latin typeface="Times New Roman" pitchFamily="18" charset="0"/>
            </a:endParaRPr>
          </a:p>
        </p:txBody>
      </p:sp>
    </p:spTree>
    <p:extLst>
      <p:ext uri="{BB962C8B-B14F-4D97-AF65-F5344CB8AC3E}">
        <p14:creationId xmlns:p14="http://schemas.microsoft.com/office/powerpoint/2010/main" val="362213532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Slide Image Placeholder 1"/>
          <p:cNvSpPr>
            <a:spLocks noGrp="1" noRot="1" noChangeAspect="1" noTextEdit="1"/>
          </p:cNvSpPr>
          <p:nvPr>
            <p:ph type="sldImg"/>
          </p:nvPr>
        </p:nvSpPr>
        <p:spPr>
          <a:ln/>
        </p:spPr>
      </p:sp>
      <p:sp>
        <p:nvSpPr>
          <p:cNvPr id="25702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97284" name="Footer Placeholder 3"/>
          <p:cNvSpPr>
            <a:spLocks noGrp="1"/>
          </p:cNvSpPr>
          <p:nvPr>
            <p:ph type="ftr" sz="quarter" idx="4"/>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4359" indent="-290138">
              <a:defRPr>
                <a:solidFill>
                  <a:schemeClr val="tx1"/>
                </a:solidFill>
                <a:latin typeface="Arial" pitchFamily="34" charset="0"/>
              </a:defRPr>
            </a:lvl2pPr>
            <a:lvl3pPr marL="1160551" indent="-232111">
              <a:defRPr>
                <a:solidFill>
                  <a:schemeClr val="tx1"/>
                </a:solidFill>
                <a:latin typeface="Arial" pitchFamily="34" charset="0"/>
              </a:defRPr>
            </a:lvl3pPr>
            <a:lvl4pPr marL="1624771" indent="-232111">
              <a:defRPr>
                <a:solidFill>
                  <a:schemeClr val="tx1"/>
                </a:solidFill>
                <a:latin typeface="Arial" pitchFamily="34" charset="0"/>
              </a:defRPr>
            </a:lvl4pPr>
            <a:lvl5pPr marL="2088992" indent="-232111">
              <a:defRPr>
                <a:solidFill>
                  <a:schemeClr val="tx1"/>
                </a:solidFill>
                <a:latin typeface="Arial" pitchFamily="34" charset="0"/>
              </a:defRPr>
            </a:lvl5pPr>
            <a:lvl6pPr marL="2553212" indent="-232111" eaLnBrk="0" fontAlgn="base" hangingPunct="0">
              <a:spcBef>
                <a:spcPct val="0"/>
              </a:spcBef>
              <a:spcAft>
                <a:spcPct val="0"/>
              </a:spcAft>
              <a:defRPr>
                <a:solidFill>
                  <a:schemeClr val="tx1"/>
                </a:solidFill>
                <a:latin typeface="Arial" pitchFamily="34" charset="0"/>
              </a:defRPr>
            </a:lvl6pPr>
            <a:lvl7pPr marL="3017432" indent="-232111" eaLnBrk="0" fontAlgn="base" hangingPunct="0">
              <a:spcBef>
                <a:spcPct val="0"/>
              </a:spcBef>
              <a:spcAft>
                <a:spcPct val="0"/>
              </a:spcAft>
              <a:defRPr>
                <a:solidFill>
                  <a:schemeClr val="tx1"/>
                </a:solidFill>
                <a:latin typeface="Arial" pitchFamily="34" charset="0"/>
              </a:defRPr>
            </a:lvl7pPr>
            <a:lvl8pPr marL="3481652" indent="-232111" eaLnBrk="0" fontAlgn="base" hangingPunct="0">
              <a:spcBef>
                <a:spcPct val="0"/>
              </a:spcBef>
              <a:spcAft>
                <a:spcPct val="0"/>
              </a:spcAft>
              <a:defRPr>
                <a:solidFill>
                  <a:schemeClr val="tx1"/>
                </a:solidFill>
                <a:latin typeface="Arial" pitchFamily="34" charset="0"/>
              </a:defRPr>
            </a:lvl8pPr>
            <a:lvl9pPr marL="3945873" indent="-232111" eaLnBrk="0" fontAlgn="base" hangingPunct="0">
              <a:spcBef>
                <a:spcPct val="0"/>
              </a:spcBef>
              <a:spcAft>
                <a:spcPct val="0"/>
              </a:spcAft>
              <a:defRPr>
                <a:solidFill>
                  <a:schemeClr val="tx1"/>
                </a:solidFill>
                <a:latin typeface="Arial" pitchFamily="34" charset="0"/>
              </a:defRPr>
            </a:lvl9pPr>
          </a:lstStyle>
          <a:p>
            <a:pPr>
              <a:defRPr/>
            </a:pPr>
            <a:r>
              <a:rPr lang="en-US">
                <a:latin typeface="Times New Roman" pitchFamily="18" charset="0"/>
              </a:rPr>
              <a:t>Diabetes Educational Services© (530) 893 - 8635 </a:t>
            </a:r>
          </a:p>
        </p:txBody>
      </p:sp>
      <p:sp>
        <p:nvSpPr>
          <p:cNvPr id="97285" name="Slide Number Placeholder 4"/>
          <p:cNvSpPr>
            <a:spLocks noGrp="1"/>
          </p:cNvSpPr>
          <p:nvPr>
            <p:ph type="sldNum" sz="quarter" idx="5"/>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4359" indent="-290138">
              <a:defRPr>
                <a:solidFill>
                  <a:schemeClr val="tx1"/>
                </a:solidFill>
                <a:latin typeface="Arial" pitchFamily="34" charset="0"/>
              </a:defRPr>
            </a:lvl2pPr>
            <a:lvl3pPr marL="1160551" indent="-232111">
              <a:defRPr>
                <a:solidFill>
                  <a:schemeClr val="tx1"/>
                </a:solidFill>
                <a:latin typeface="Arial" pitchFamily="34" charset="0"/>
              </a:defRPr>
            </a:lvl3pPr>
            <a:lvl4pPr marL="1624771" indent="-232111">
              <a:defRPr>
                <a:solidFill>
                  <a:schemeClr val="tx1"/>
                </a:solidFill>
                <a:latin typeface="Arial" pitchFamily="34" charset="0"/>
              </a:defRPr>
            </a:lvl4pPr>
            <a:lvl5pPr marL="2088992" indent="-232111">
              <a:defRPr>
                <a:solidFill>
                  <a:schemeClr val="tx1"/>
                </a:solidFill>
                <a:latin typeface="Arial" pitchFamily="34" charset="0"/>
              </a:defRPr>
            </a:lvl5pPr>
            <a:lvl6pPr marL="2553212" indent="-232111" eaLnBrk="0" fontAlgn="base" hangingPunct="0">
              <a:spcBef>
                <a:spcPct val="0"/>
              </a:spcBef>
              <a:spcAft>
                <a:spcPct val="0"/>
              </a:spcAft>
              <a:defRPr>
                <a:solidFill>
                  <a:schemeClr val="tx1"/>
                </a:solidFill>
                <a:latin typeface="Arial" pitchFamily="34" charset="0"/>
              </a:defRPr>
            </a:lvl6pPr>
            <a:lvl7pPr marL="3017432" indent="-232111" eaLnBrk="0" fontAlgn="base" hangingPunct="0">
              <a:spcBef>
                <a:spcPct val="0"/>
              </a:spcBef>
              <a:spcAft>
                <a:spcPct val="0"/>
              </a:spcAft>
              <a:defRPr>
                <a:solidFill>
                  <a:schemeClr val="tx1"/>
                </a:solidFill>
                <a:latin typeface="Arial" pitchFamily="34" charset="0"/>
              </a:defRPr>
            </a:lvl7pPr>
            <a:lvl8pPr marL="3481652" indent="-232111" eaLnBrk="0" fontAlgn="base" hangingPunct="0">
              <a:spcBef>
                <a:spcPct val="0"/>
              </a:spcBef>
              <a:spcAft>
                <a:spcPct val="0"/>
              </a:spcAft>
              <a:defRPr>
                <a:solidFill>
                  <a:schemeClr val="tx1"/>
                </a:solidFill>
                <a:latin typeface="Arial" pitchFamily="34" charset="0"/>
              </a:defRPr>
            </a:lvl8pPr>
            <a:lvl9pPr marL="3945873" indent="-232111" eaLnBrk="0" fontAlgn="base" hangingPunct="0">
              <a:spcBef>
                <a:spcPct val="0"/>
              </a:spcBef>
              <a:spcAft>
                <a:spcPct val="0"/>
              </a:spcAft>
              <a:defRPr>
                <a:solidFill>
                  <a:schemeClr val="tx1"/>
                </a:solidFill>
                <a:latin typeface="Arial" pitchFamily="34" charset="0"/>
              </a:defRPr>
            </a:lvl9pPr>
          </a:lstStyle>
          <a:p>
            <a:pPr>
              <a:defRPr/>
            </a:pPr>
            <a:fld id="{B72021A4-AAFD-490C-9878-73760EF13FE7}" type="slidenum">
              <a:rPr lang="en-US" smtClean="0">
                <a:latin typeface="Times New Roman" pitchFamily="18" charset="0"/>
              </a:rPr>
              <a:pPr>
                <a:defRPr/>
              </a:pPr>
              <a:t>195</a:t>
            </a:fld>
            <a:endParaRPr lang="en-US">
              <a:latin typeface="Times New Roman" pitchFamily="18" charset="0"/>
            </a:endParaRPr>
          </a:p>
        </p:txBody>
      </p:sp>
    </p:spTree>
    <p:extLst>
      <p:ext uri="{BB962C8B-B14F-4D97-AF65-F5344CB8AC3E}">
        <p14:creationId xmlns:p14="http://schemas.microsoft.com/office/powerpoint/2010/main" val="7757241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Slide Image Placeholder 1"/>
          <p:cNvSpPr>
            <a:spLocks noGrp="1" noRot="1" noChangeAspect="1" noTextEdit="1"/>
          </p:cNvSpPr>
          <p:nvPr>
            <p:ph type="sldImg"/>
          </p:nvPr>
        </p:nvSpPr>
        <p:spPr>
          <a:ln/>
        </p:spPr>
      </p:sp>
      <p:sp>
        <p:nvSpPr>
          <p:cNvPr id="22016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 name="Footer Placeholder 3"/>
          <p:cNvSpPr>
            <a:spLocks noGrp="1"/>
          </p:cNvSpPr>
          <p:nvPr>
            <p:ph type="ftr" sz="quarter" idx="4"/>
          </p:nvPr>
        </p:nvSpPr>
        <p:spPr/>
        <p:txBody>
          <a:bodyPr/>
          <a:lstStyle/>
          <a:p>
            <a:pPr>
              <a:defRPr/>
            </a:pPr>
            <a:r>
              <a:rPr lang="en-US" dirty="0"/>
              <a:t>Diabetes Education Services© (530) 893 - 8635 </a:t>
            </a:r>
          </a:p>
        </p:txBody>
      </p:sp>
      <p:sp>
        <p:nvSpPr>
          <p:cNvPr id="5" name="Slide Number Placeholder 4"/>
          <p:cNvSpPr>
            <a:spLocks noGrp="1"/>
          </p:cNvSpPr>
          <p:nvPr>
            <p:ph type="sldNum" sz="quarter" idx="5"/>
          </p:nvPr>
        </p:nvSpPr>
        <p:spPr/>
        <p:txBody>
          <a:bodyPr/>
          <a:lstStyle/>
          <a:p>
            <a:pPr>
              <a:defRPr/>
            </a:pPr>
            <a:fld id="{1F0795C2-7471-4900-8FBA-5C237C517287}" type="slidenum">
              <a:rPr lang="en-US" smtClean="0"/>
              <a:pPr>
                <a:defRPr/>
              </a:pPr>
              <a:t>15</a:t>
            </a:fld>
            <a:endParaRPr lang="en-US"/>
          </a:p>
        </p:txBody>
      </p:sp>
    </p:spTree>
    <p:extLst>
      <p:ext uri="{BB962C8B-B14F-4D97-AF65-F5344CB8AC3E}">
        <p14:creationId xmlns:p14="http://schemas.microsoft.com/office/powerpoint/2010/main" val="625228468"/>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Slide Image Placeholder 1"/>
          <p:cNvSpPr>
            <a:spLocks noGrp="1" noRot="1" noChangeAspect="1" noTextEdit="1"/>
          </p:cNvSpPr>
          <p:nvPr>
            <p:ph type="sldImg"/>
          </p:nvPr>
        </p:nvSpPr>
        <p:spPr>
          <a:ln/>
        </p:spPr>
      </p:sp>
      <p:sp>
        <p:nvSpPr>
          <p:cNvPr id="26009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03428" name="Footer Placeholder 3"/>
          <p:cNvSpPr>
            <a:spLocks noGrp="1"/>
          </p:cNvSpPr>
          <p:nvPr>
            <p:ph type="ftr" sz="quarter" idx="4"/>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82497" indent="-300960">
              <a:defRPr>
                <a:solidFill>
                  <a:schemeClr val="tx1"/>
                </a:solidFill>
                <a:latin typeface="Arial" pitchFamily="34" charset="0"/>
              </a:defRPr>
            </a:lvl2pPr>
            <a:lvl3pPr marL="1203840" indent="-240769">
              <a:defRPr>
                <a:solidFill>
                  <a:schemeClr val="tx1"/>
                </a:solidFill>
                <a:latin typeface="Arial" pitchFamily="34" charset="0"/>
              </a:defRPr>
            </a:lvl3pPr>
            <a:lvl4pPr marL="1685375" indent="-240769">
              <a:defRPr>
                <a:solidFill>
                  <a:schemeClr val="tx1"/>
                </a:solidFill>
                <a:latin typeface="Arial" pitchFamily="34" charset="0"/>
              </a:defRPr>
            </a:lvl4pPr>
            <a:lvl5pPr marL="2166911" indent="-240769">
              <a:defRPr>
                <a:solidFill>
                  <a:schemeClr val="tx1"/>
                </a:solidFill>
                <a:latin typeface="Arial" pitchFamily="34" charset="0"/>
              </a:defRPr>
            </a:lvl5pPr>
            <a:lvl6pPr marL="2648447" indent="-240769" eaLnBrk="0" fontAlgn="base" hangingPunct="0">
              <a:spcBef>
                <a:spcPct val="0"/>
              </a:spcBef>
              <a:spcAft>
                <a:spcPct val="0"/>
              </a:spcAft>
              <a:defRPr>
                <a:solidFill>
                  <a:schemeClr val="tx1"/>
                </a:solidFill>
                <a:latin typeface="Arial" pitchFamily="34" charset="0"/>
              </a:defRPr>
            </a:lvl6pPr>
            <a:lvl7pPr marL="3129982" indent="-240769" eaLnBrk="0" fontAlgn="base" hangingPunct="0">
              <a:spcBef>
                <a:spcPct val="0"/>
              </a:spcBef>
              <a:spcAft>
                <a:spcPct val="0"/>
              </a:spcAft>
              <a:defRPr>
                <a:solidFill>
                  <a:schemeClr val="tx1"/>
                </a:solidFill>
                <a:latin typeface="Arial" pitchFamily="34" charset="0"/>
              </a:defRPr>
            </a:lvl7pPr>
            <a:lvl8pPr marL="3611518" indent="-240769" eaLnBrk="0" fontAlgn="base" hangingPunct="0">
              <a:spcBef>
                <a:spcPct val="0"/>
              </a:spcBef>
              <a:spcAft>
                <a:spcPct val="0"/>
              </a:spcAft>
              <a:defRPr>
                <a:solidFill>
                  <a:schemeClr val="tx1"/>
                </a:solidFill>
                <a:latin typeface="Arial" pitchFamily="34" charset="0"/>
              </a:defRPr>
            </a:lvl8pPr>
            <a:lvl9pPr marL="4093054" indent="-240769" eaLnBrk="0" fontAlgn="base" hangingPunct="0">
              <a:spcBef>
                <a:spcPct val="0"/>
              </a:spcBef>
              <a:spcAft>
                <a:spcPct val="0"/>
              </a:spcAft>
              <a:defRPr>
                <a:solidFill>
                  <a:schemeClr val="tx1"/>
                </a:solidFill>
                <a:latin typeface="Arial" pitchFamily="34" charset="0"/>
              </a:defRPr>
            </a:lvl9pPr>
          </a:lstStyle>
          <a:p>
            <a:pPr>
              <a:defRPr/>
            </a:pPr>
            <a:r>
              <a:rPr lang="en-US">
                <a:latin typeface="Times New Roman" pitchFamily="18" charset="0"/>
              </a:rPr>
              <a:t>Diabetes Educational Services© (530) 893 - 8635 </a:t>
            </a:r>
          </a:p>
        </p:txBody>
      </p:sp>
      <p:sp>
        <p:nvSpPr>
          <p:cNvPr id="103429" name="Slide Number Placeholder 4"/>
          <p:cNvSpPr>
            <a:spLocks noGrp="1"/>
          </p:cNvSpPr>
          <p:nvPr>
            <p:ph type="sldNum" sz="quarter" idx="5"/>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82497" indent="-300960">
              <a:defRPr>
                <a:solidFill>
                  <a:schemeClr val="tx1"/>
                </a:solidFill>
                <a:latin typeface="Arial" pitchFamily="34" charset="0"/>
              </a:defRPr>
            </a:lvl2pPr>
            <a:lvl3pPr marL="1203840" indent="-240769">
              <a:defRPr>
                <a:solidFill>
                  <a:schemeClr val="tx1"/>
                </a:solidFill>
                <a:latin typeface="Arial" pitchFamily="34" charset="0"/>
              </a:defRPr>
            </a:lvl3pPr>
            <a:lvl4pPr marL="1685375" indent="-240769">
              <a:defRPr>
                <a:solidFill>
                  <a:schemeClr val="tx1"/>
                </a:solidFill>
                <a:latin typeface="Arial" pitchFamily="34" charset="0"/>
              </a:defRPr>
            </a:lvl4pPr>
            <a:lvl5pPr marL="2166911" indent="-240769">
              <a:defRPr>
                <a:solidFill>
                  <a:schemeClr val="tx1"/>
                </a:solidFill>
                <a:latin typeface="Arial" pitchFamily="34" charset="0"/>
              </a:defRPr>
            </a:lvl5pPr>
            <a:lvl6pPr marL="2648447" indent="-240769" eaLnBrk="0" fontAlgn="base" hangingPunct="0">
              <a:spcBef>
                <a:spcPct val="0"/>
              </a:spcBef>
              <a:spcAft>
                <a:spcPct val="0"/>
              </a:spcAft>
              <a:defRPr>
                <a:solidFill>
                  <a:schemeClr val="tx1"/>
                </a:solidFill>
                <a:latin typeface="Arial" pitchFamily="34" charset="0"/>
              </a:defRPr>
            </a:lvl6pPr>
            <a:lvl7pPr marL="3129982" indent="-240769" eaLnBrk="0" fontAlgn="base" hangingPunct="0">
              <a:spcBef>
                <a:spcPct val="0"/>
              </a:spcBef>
              <a:spcAft>
                <a:spcPct val="0"/>
              </a:spcAft>
              <a:defRPr>
                <a:solidFill>
                  <a:schemeClr val="tx1"/>
                </a:solidFill>
                <a:latin typeface="Arial" pitchFamily="34" charset="0"/>
              </a:defRPr>
            </a:lvl7pPr>
            <a:lvl8pPr marL="3611518" indent="-240769" eaLnBrk="0" fontAlgn="base" hangingPunct="0">
              <a:spcBef>
                <a:spcPct val="0"/>
              </a:spcBef>
              <a:spcAft>
                <a:spcPct val="0"/>
              </a:spcAft>
              <a:defRPr>
                <a:solidFill>
                  <a:schemeClr val="tx1"/>
                </a:solidFill>
                <a:latin typeface="Arial" pitchFamily="34" charset="0"/>
              </a:defRPr>
            </a:lvl8pPr>
            <a:lvl9pPr marL="4093054" indent="-240769" eaLnBrk="0" fontAlgn="base" hangingPunct="0">
              <a:spcBef>
                <a:spcPct val="0"/>
              </a:spcBef>
              <a:spcAft>
                <a:spcPct val="0"/>
              </a:spcAft>
              <a:defRPr>
                <a:solidFill>
                  <a:schemeClr val="tx1"/>
                </a:solidFill>
                <a:latin typeface="Arial" pitchFamily="34" charset="0"/>
              </a:defRPr>
            </a:lvl9pPr>
          </a:lstStyle>
          <a:p>
            <a:pPr>
              <a:defRPr/>
            </a:pPr>
            <a:fld id="{BA2B95DF-EF81-4888-9B7F-48218AFA5256}" type="slidenum">
              <a:rPr lang="en-US" smtClean="0">
                <a:latin typeface="Times New Roman" pitchFamily="18" charset="0"/>
              </a:rPr>
              <a:pPr>
                <a:defRPr/>
              </a:pPr>
              <a:t>196</a:t>
            </a:fld>
            <a:endParaRPr lang="en-US">
              <a:latin typeface="Times New Roman" pitchFamily="18" charset="0"/>
            </a:endParaRPr>
          </a:p>
        </p:txBody>
      </p:sp>
    </p:spTree>
    <p:extLst>
      <p:ext uri="{BB962C8B-B14F-4D97-AF65-F5344CB8AC3E}">
        <p14:creationId xmlns:p14="http://schemas.microsoft.com/office/powerpoint/2010/main" val="2935285193"/>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a:defRPr/>
            </a:pPr>
            <a:r>
              <a:rPr lang="en-US"/>
              <a:t>Diabetes Educational Services© (530) 893 - 8635 </a:t>
            </a:r>
          </a:p>
        </p:txBody>
      </p:sp>
      <p:sp>
        <p:nvSpPr>
          <p:cNvPr id="5" name="Slide Number Placeholder 4"/>
          <p:cNvSpPr>
            <a:spLocks noGrp="1"/>
          </p:cNvSpPr>
          <p:nvPr>
            <p:ph type="sldNum" sz="quarter" idx="11"/>
          </p:nvPr>
        </p:nvSpPr>
        <p:spPr/>
        <p:txBody>
          <a:bodyPr/>
          <a:lstStyle/>
          <a:p>
            <a:pPr>
              <a:defRPr/>
            </a:pPr>
            <a:fld id="{F6D126A7-192A-48A1-B416-20ADEE804420}" type="slidenum">
              <a:rPr lang="en-US" smtClean="0"/>
              <a:pPr>
                <a:defRPr/>
              </a:pPr>
              <a:t>197</a:t>
            </a:fld>
            <a:endParaRPr lang="en-US"/>
          </a:p>
        </p:txBody>
      </p:sp>
    </p:spTree>
    <p:extLst>
      <p:ext uri="{BB962C8B-B14F-4D97-AF65-F5344CB8AC3E}">
        <p14:creationId xmlns:p14="http://schemas.microsoft.com/office/powerpoint/2010/main" val="363698267"/>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a:defRPr/>
            </a:pPr>
            <a:r>
              <a:rPr lang="en-US"/>
              <a:t>Diabetes Educational Services© (530) 893 - 8635 </a:t>
            </a:r>
          </a:p>
        </p:txBody>
      </p:sp>
      <p:sp>
        <p:nvSpPr>
          <p:cNvPr id="5" name="Slide Number Placeholder 4"/>
          <p:cNvSpPr>
            <a:spLocks noGrp="1"/>
          </p:cNvSpPr>
          <p:nvPr>
            <p:ph type="sldNum" sz="quarter" idx="11"/>
          </p:nvPr>
        </p:nvSpPr>
        <p:spPr/>
        <p:txBody>
          <a:bodyPr/>
          <a:lstStyle/>
          <a:p>
            <a:pPr>
              <a:defRPr/>
            </a:pPr>
            <a:fld id="{F6D126A7-192A-48A1-B416-20ADEE804420}" type="slidenum">
              <a:rPr lang="en-US" smtClean="0"/>
              <a:pPr>
                <a:defRPr/>
              </a:pPr>
              <a:t>198</a:t>
            </a:fld>
            <a:endParaRPr lang="en-US"/>
          </a:p>
        </p:txBody>
      </p:sp>
    </p:spTree>
    <p:extLst>
      <p:ext uri="{BB962C8B-B14F-4D97-AF65-F5344CB8AC3E}">
        <p14:creationId xmlns:p14="http://schemas.microsoft.com/office/powerpoint/2010/main" val="374421062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a:defRPr/>
            </a:pPr>
            <a:r>
              <a:rPr lang="en-US"/>
              <a:t>Diabetes Educational Services© (530) 893 - 8635 </a:t>
            </a:r>
          </a:p>
        </p:txBody>
      </p:sp>
      <p:sp>
        <p:nvSpPr>
          <p:cNvPr id="5" name="Slide Number Placeholder 4"/>
          <p:cNvSpPr>
            <a:spLocks noGrp="1"/>
          </p:cNvSpPr>
          <p:nvPr>
            <p:ph type="sldNum" sz="quarter" idx="11"/>
          </p:nvPr>
        </p:nvSpPr>
        <p:spPr/>
        <p:txBody>
          <a:bodyPr/>
          <a:lstStyle/>
          <a:p>
            <a:pPr>
              <a:defRPr/>
            </a:pPr>
            <a:fld id="{F6D126A7-192A-48A1-B416-20ADEE804420}" type="slidenum">
              <a:rPr lang="en-US" smtClean="0"/>
              <a:pPr>
                <a:defRPr/>
              </a:pPr>
              <a:t>199</a:t>
            </a:fld>
            <a:endParaRPr lang="en-US"/>
          </a:p>
        </p:txBody>
      </p:sp>
    </p:spTree>
    <p:extLst>
      <p:ext uri="{BB962C8B-B14F-4D97-AF65-F5344CB8AC3E}">
        <p14:creationId xmlns:p14="http://schemas.microsoft.com/office/powerpoint/2010/main" val="348375112"/>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Slide Image Placeholder 1"/>
          <p:cNvSpPr>
            <a:spLocks noGrp="1" noRot="1" noChangeAspect="1" noTextEdit="1"/>
          </p:cNvSpPr>
          <p:nvPr>
            <p:ph type="sldImg"/>
          </p:nvPr>
        </p:nvSpPr>
        <p:spPr>
          <a:ln/>
        </p:spPr>
      </p:sp>
      <p:sp>
        <p:nvSpPr>
          <p:cNvPr id="26624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98308" name="Footer Placeholder 3"/>
          <p:cNvSpPr>
            <a:spLocks noGrp="1"/>
          </p:cNvSpPr>
          <p:nvPr>
            <p:ph type="ftr" sz="quarter" idx="4"/>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4359" indent="-290138">
              <a:defRPr>
                <a:solidFill>
                  <a:schemeClr val="tx1"/>
                </a:solidFill>
                <a:latin typeface="Arial" pitchFamily="34" charset="0"/>
              </a:defRPr>
            </a:lvl2pPr>
            <a:lvl3pPr marL="1160551" indent="-232111">
              <a:defRPr>
                <a:solidFill>
                  <a:schemeClr val="tx1"/>
                </a:solidFill>
                <a:latin typeface="Arial" pitchFamily="34" charset="0"/>
              </a:defRPr>
            </a:lvl3pPr>
            <a:lvl4pPr marL="1624771" indent="-232111">
              <a:defRPr>
                <a:solidFill>
                  <a:schemeClr val="tx1"/>
                </a:solidFill>
                <a:latin typeface="Arial" pitchFamily="34" charset="0"/>
              </a:defRPr>
            </a:lvl4pPr>
            <a:lvl5pPr marL="2088992" indent="-232111">
              <a:defRPr>
                <a:solidFill>
                  <a:schemeClr val="tx1"/>
                </a:solidFill>
                <a:latin typeface="Arial" pitchFamily="34" charset="0"/>
              </a:defRPr>
            </a:lvl5pPr>
            <a:lvl6pPr marL="2553212" indent="-232111" eaLnBrk="0" fontAlgn="base" hangingPunct="0">
              <a:spcBef>
                <a:spcPct val="0"/>
              </a:spcBef>
              <a:spcAft>
                <a:spcPct val="0"/>
              </a:spcAft>
              <a:defRPr>
                <a:solidFill>
                  <a:schemeClr val="tx1"/>
                </a:solidFill>
                <a:latin typeface="Arial" pitchFamily="34" charset="0"/>
              </a:defRPr>
            </a:lvl6pPr>
            <a:lvl7pPr marL="3017432" indent="-232111" eaLnBrk="0" fontAlgn="base" hangingPunct="0">
              <a:spcBef>
                <a:spcPct val="0"/>
              </a:spcBef>
              <a:spcAft>
                <a:spcPct val="0"/>
              </a:spcAft>
              <a:defRPr>
                <a:solidFill>
                  <a:schemeClr val="tx1"/>
                </a:solidFill>
                <a:latin typeface="Arial" pitchFamily="34" charset="0"/>
              </a:defRPr>
            </a:lvl7pPr>
            <a:lvl8pPr marL="3481652" indent="-232111" eaLnBrk="0" fontAlgn="base" hangingPunct="0">
              <a:spcBef>
                <a:spcPct val="0"/>
              </a:spcBef>
              <a:spcAft>
                <a:spcPct val="0"/>
              </a:spcAft>
              <a:defRPr>
                <a:solidFill>
                  <a:schemeClr val="tx1"/>
                </a:solidFill>
                <a:latin typeface="Arial" pitchFamily="34" charset="0"/>
              </a:defRPr>
            </a:lvl8pPr>
            <a:lvl9pPr marL="3945873" indent="-232111" eaLnBrk="0" fontAlgn="base" hangingPunct="0">
              <a:spcBef>
                <a:spcPct val="0"/>
              </a:spcBef>
              <a:spcAft>
                <a:spcPct val="0"/>
              </a:spcAft>
              <a:defRPr>
                <a:solidFill>
                  <a:schemeClr val="tx1"/>
                </a:solidFill>
                <a:latin typeface="Arial" pitchFamily="34" charset="0"/>
              </a:defRPr>
            </a:lvl9pPr>
          </a:lstStyle>
          <a:p>
            <a:pPr>
              <a:defRPr/>
            </a:pPr>
            <a:r>
              <a:rPr lang="en-US">
                <a:latin typeface="Times New Roman" pitchFamily="18" charset="0"/>
              </a:rPr>
              <a:t>Diabetes Educational Services© (530) 893 - 8635 </a:t>
            </a:r>
          </a:p>
        </p:txBody>
      </p:sp>
      <p:sp>
        <p:nvSpPr>
          <p:cNvPr id="98309" name="Slide Number Placeholder 4"/>
          <p:cNvSpPr>
            <a:spLocks noGrp="1"/>
          </p:cNvSpPr>
          <p:nvPr>
            <p:ph type="sldNum" sz="quarter" idx="5"/>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4359" indent="-290138">
              <a:defRPr>
                <a:solidFill>
                  <a:schemeClr val="tx1"/>
                </a:solidFill>
                <a:latin typeface="Arial" pitchFamily="34" charset="0"/>
              </a:defRPr>
            </a:lvl2pPr>
            <a:lvl3pPr marL="1160551" indent="-232111">
              <a:defRPr>
                <a:solidFill>
                  <a:schemeClr val="tx1"/>
                </a:solidFill>
                <a:latin typeface="Arial" pitchFamily="34" charset="0"/>
              </a:defRPr>
            </a:lvl3pPr>
            <a:lvl4pPr marL="1624771" indent="-232111">
              <a:defRPr>
                <a:solidFill>
                  <a:schemeClr val="tx1"/>
                </a:solidFill>
                <a:latin typeface="Arial" pitchFamily="34" charset="0"/>
              </a:defRPr>
            </a:lvl4pPr>
            <a:lvl5pPr marL="2088992" indent="-232111">
              <a:defRPr>
                <a:solidFill>
                  <a:schemeClr val="tx1"/>
                </a:solidFill>
                <a:latin typeface="Arial" pitchFamily="34" charset="0"/>
              </a:defRPr>
            </a:lvl5pPr>
            <a:lvl6pPr marL="2553212" indent="-232111" eaLnBrk="0" fontAlgn="base" hangingPunct="0">
              <a:spcBef>
                <a:spcPct val="0"/>
              </a:spcBef>
              <a:spcAft>
                <a:spcPct val="0"/>
              </a:spcAft>
              <a:defRPr>
                <a:solidFill>
                  <a:schemeClr val="tx1"/>
                </a:solidFill>
                <a:latin typeface="Arial" pitchFamily="34" charset="0"/>
              </a:defRPr>
            </a:lvl6pPr>
            <a:lvl7pPr marL="3017432" indent="-232111" eaLnBrk="0" fontAlgn="base" hangingPunct="0">
              <a:spcBef>
                <a:spcPct val="0"/>
              </a:spcBef>
              <a:spcAft>
                <a:spcPct val="0"/>
              </a:spcAft>
              <a:defRPr>
                <a:solidFill>
                  <a:schemeClr val="tx1"/>
                </a:solidFill>
                <a:latin typeface="Arial" pitchFamily="34" charset="0"/>
              </a:defRPr>
            </a:lvl7pPr>
            <a:lvl8pPr marL="3481652" indent="-232111" eaLnBrk="0" fontAlgn="base" hangingPunct="0">
              <a:spcBef>
                <a:spcPct val="0"/>
              </a:spcBef>
              <a:spcAft>
                <a:spcPct val="0"/>
              </a:spcAft>
              <a:defRPr>
                <a:solidFill>
                  <a:schemeClr val="tx1"/>
                </a:solidFill>
                <a:latin typeface="Arial" pitchFamily="34" charset="0"/>
              </a:defRPr>
            </a:lvl8pPr>
            <a:lvl9pPr marL="3945873" indent="-232111" eaLnBrk="0" fontAlgn="base" hangingPunct="0">
              <a:spcBef>
                <a:spcPct val="0"/>
              </a:spcBef>
              <a:spcAft>
                <a:spcPct val="0"/>
              </a:spcAft>
              <a:defRPr>
                <a:solidFill>
                  <a:schemeClr val="tx1"/>
                </a:solidFill>
                <a:latin typeface="Arial" pitchFamily="34" charset="0"/>
              </a:defRPr>
            </a:lvl9pPr>
          </a:lstStyle>
          <a:p>
            <a:pPr>
              <a:defRPr/>
            </a:pPr>
            <a:fld id="{A89216EA-11B6-4401-9CE5-356A69697D8D}" type="slidenum">
              <a:rPr lang="en-US" smtClean="0">
                <a:latin typeface="Times New Roman" pitchFamily="18" charset="0"/>
              </a:rPr>
              <a:pPr>
                <a:defRPr/>
              </a:pPr>
              <a:t>200</a:t>
            </a:fld>
            <a:endParaRPr lang="en-US">
              <a:latin typeface="Times New Roman" pitchFamily="18" charset="0"/>
            </a:endParaRPr>
          </a:p>
        </p:txBody>
      </p:sp>
    </p:spTree>
    <p:extLst>
      <p:ext uri="{BB962C8B-B14F-4D97-AF65-F5344CB8AC3E}">
        <p14:creationId xmlns:p14="http://schemas.microsoft.com/office/powerpoint/2010/main" val="2344103566"/>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Slide Image Placeholder 1"/>
          <p:cNvSpPr>
            <a:spLocks noGrp="1" noRot="1" noChangeAspect="1" noTextEdit="1"/>
          </p:cNvSpPr>
          <p:nvPr>
            <p:ph type="sldImg"/>
          </p:nvPr>
        </p:nvSpPr>
        <p:spPr>
          <a:ln/>
        </p:spPr>
      </p:sp>
      <p:sp>
        <p:nvSpPr>
          <p:cNvPr id="26624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98308" name="Footer Placeholder 3"/>
          <p:cNvSpPr>
            <a:spLocks noGrp="1"/>
          </p:cNvSpPr>
          <p:nvPr>
            <p:ph type="ftr" sz="quarter" idx="4"/>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4359" indent="-290138">
              <a:defRPr>
                <a:solidFill>
                  <a:schemeClr val="tx1"/>
                </a:solidFill>
                <a:latin typeface="Arial" pitchFamily="34" charset="0"/>
              </a:defRPr>
            </a:lvl2pPr>
            <a:lvl3pPr marL="1160551" indent="-232111">
              <a:defRPr>
                <a:solidFill>
                  <a:schemeClr val="tx1"/>
                </a:solidFill>
                <a:latin typeface="Arial" pitchFamily="34" charset="0"/>
              </a:defRPr>
            </a:lvl3pPr>
            <a:lvl4pPr marL="1624771" indent="-232111">
              <a:defRPr>
                <a:solidFill>
                  <a:schemeClr val="tx1"/>
                </a:solidFill>
                <a:latin typeface="Arial" pitchFamily="34" charset="0"/>
              </a:defRPr>
            </a:lvl4pPr>
            <a:lvl5pPr marL="2088992" indent="-232111">
              <a:defRPr>
                <a:solidFill>
                  <a:schemeClr val="tx1"/>
                </a:solidFill>
                <a:latin typeface="Arial" pitchFamily="34" charset="0"/>
              </a:defRPr>
            </a:lvl5pPr>
            <a:lvl6pPr marL="2553212" indent="-232111" eaLnBrk="0" fontAlgn="base" hangingPunct="0">
              <a:spcBef>
                <a:spcPct val="0"/>
              </a:spcBef>
              <a:spcAft>
                <a:spcPct val="0"/>
              </a:spcAft>
              <a:defRPr>
                <a:solidFill>
                  <a:schemeClr val="tx1"/>
                </a:solidFill>
                <a:latin typeface="Arial" pitchFamily="34" charset="0"/>
              </a:defRPr>
            </a:lvl6pPr>
            <a:lvl7pPr marL="3017432" indent="-232111" eaLnBrk="0" fontAlgn="base" hangingPunct="0">
              <a:spcBef>
                <a:spcPct val="0"/>
              </a:spcBef>
              <a:spcAft>
                <a:spcPct val="0"/>
              </a:spcAft>
              <a:defRPr>
                <a:solidFill>
                  <a:schemeClr val="tx1"/>
                </a:solidFill>
                <a:latin typeface="Arial" pitchFamily="34" charset="0"/>
              </a:defRPr>
            </a:lvl7pPr>
            <a:lvl8pPr marL="3481652" indent="-232111" eaLnBrk="0" fontAlgn="base" hangingPunct="0">
              <a:spcBef>
                <a:spcPct val="0"/>
              </a:spcBef>
              <a:spcAft>
                <a:spcPct val="0"/>
              </a:spcAft>
              <a:defRPr>
                <a:solidFill>
                  <a:schemeClr val="tx1"/>
                </a:solidFill>
                <a:latin typeface="Arial" pitchFamily="34" charset="0"/>
              </a:defRPr>
            </a:lvl8pPr>
            <a:lvl9pPr marL="3945873" indent="-232111" eaLnBrk="0" fontAlgn="base" hangingPunct="0">
              <a:spcBef>
                <a:spcPct val="0"/>
              </a:spcBef>
              <a:spcAft>
                <a:spcPct val="0"/>
              </a:spcAft>
              <a:defRPr>
                <a:solidFill>
                  <a:schemeClr val="tx1"/>
                </a:solidFill>
                <a:latin typeface="Arial" pitchFamily="34" charset="0"/>
              </a:defRPr>
            </a:lvl9pPr>
          </a:lstStyle>
          <a:p>
            <a:pPr>
              <a:defRPr/>
            </a:pPr>
            <a:r>
              <a:rPr lang="en-US">
                <a:latin typeface="Times New Roman" pitchFamily="18" charset="0"/>
              </a:rPr>
              <a:t>Diabetes Educational Services© (530) 893 - 8635 </a:t>
            </a:r>
          </a:p>
        </p:txBody>
      </p:sp>
      <p:sp>
        <p:nvSpPr>
          <p:cNvPr id="98309" name="Slide Number Placeholder 4"/>
          <p:cNvSpPr>
            <a:spLocks noGrp="1"/>
          </p:cNvSpPr>
          <p:nvPr>
            <p:ph type="sldNum" sz="quarter" idx="5"/>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4359" indent="-290138">
              <a:defRPr>
                <a:solidFill>
                  <a:schemeClr val="tx1"/>
                </a:solidFill>
                <a:latin typeface="Arial" pitchFamily="34" charset="0"/>
              </a:defRPr>
            </a:lvl2pPr>
            <a:lvl3pPr marL="1160551" indent="-232111">
              <a:defRPr>
                <a:solidFill>
                  <a:schemeClr val="tx1"/>
                </a:solidFill>
                <a:latin typeface="Arial" pitchFamily="34" charset="0"/>
              </a:defRPr>
            </a:lvl3pPr>
            <a:lvl4pPr marL="1624771" indent="-232111">
              <a:defRPr>
                <a:solidFill>
                  <a:schemeClr val="tx1"/>
                </a:solidFill>
                <a:latin typeface="Arial" pitchFamily="34" charset="0"/>
              </a:defRPr>
            </a:lvl4pPr>
            <a:lvl5pPr marL="2088992" indent="-232111">
              <a:defRPr>
                <a:solidFill>
                  <a:schemeClr val="tx1"/>
                </a:solidFill>
                <a:latin typeface="Arial" pitchFamily="34" charset="0"/>
              </a:defRPr>
            </a:lvl5pPr>
            <a:lvl6pPr marL="2553212" indent="-232111" eaLnBrk="0" fontAlgn="base" hangingPunct="0">
              <a:spcBef>
                <a:spcPct val="0"/>
              </a:spcBef>
              <a:spcAft>
                <a:spcPct val="0"/>
              </a:spcAft>
              <a:defRPr>
                <a:solidFill>
                  <a:schemeClr val="tx1"/>
                </a:solidFill>
                <a:latin typeface="Arial" pitchFamily="34" charset="0"/>
              </a:defRPr>
            </a:lvl6pPr>
            <a:lvl7pPr marL="3017432" indent="-232111" eaLnBrk="0" fontAlgn="base" hangingPunct="0">
              <a:spcBef>
                <a:spcPct val="0"/>
              </a:spcBef>
              <a:spcAft>
                <a:spcPct val="0"/>
              </a:spcAft>
              <a:defRPr>
                <a:solidFill>
                  <a:schemeClr val="tx1"/>
                </a:solidFill>
                <a:latin typeface="Arial" pitchFamily="34" charset="0"/>
              </a:defRPr>
            </a:lvl7pPr>
            <a:lvl8pPr marL="3481652" indent="-232111" eaLnBrk="0" fontAlgn="base" hangingPunct="0">
              <a:spcBef>
                <a:spcPct val="0"/>
              </a:spcBef>
              <a:spcAft>
                <a:spcPct val="0"/>
              </a:spcAft>
              <a:defRPr>
                <a:solidFill>
                  <a:schemeClr val="tx1"/>
                </a:solidFill>
                <a:latin typeface="Arial" pitchFamily="34" charset="0"/>
              </a:defRPr>
            </a:lvl8pPr>
            <a:lvl9pPr marL="3945873" indent="-232111" eaLnBrk="0" fontAlgn="base" hangingPunct="0">
              <a:spcBef>
                <a:spcPct val="0"/>
              </a:spcBef>
              <a:spcAft>
                <a:spcPct val="0"/>
              </a:spcAft>
              <a:defRPr>
                <a:solidFill>
                  <a:schemeClr val="tx1"/>
                </a:solidFill>
                <a:latin typeface="Arial" pitchFamily="34" charset="0"/>
              </a:defRPr>
            </a:lvl9pPr>
          </a:lstStyle>
          <a:p>
            <a:pPr>
              <a:defRPr/>
            </a:pPr>
            <a:fld id="{A89216EA-11B6-4401-9CE5-356A69697D8D}" type="slidenum">
              <a:rPr lang="en-US" smtClean="0">
                <a:latin typeface="Times New Roman" pitchFamily="18" charset="0"/>
              </a:rPr>
              <a:pPr>
                <a:defRPr/>
              </a:pPr>
              <a:t>201</a:t>
            </a:fld>
            <a:endParaRPr lang="en-US">
              <a:latin typeface="Times New Roman" pitchFamily="18" charset="0"/>
            </a:endParaRPr>
          </a:p>
        </p:txBody>
      </p:sp>
    </p:spTree>
    <p:extLst>
      <p:ext uri="{BB962C8B-B14F-4D97-AF65-F5344CB8AC3E}">
        <p14:creationId xmlns:p14="http://schemas.microsoft.com/office/powerpoint/2010/main" val="223226090"/>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Slide Image Placeholder 1"/>
          <p:cNvSpPr>
            <a:spLocks noGrp="1" noRot="1" noChangeAspect="1" noTextEdit="1"/>
          </p:cNvSpPr>
          <p:nvPr>
            <p:ph type="sldImg"/>
          </p:nvPr>
        </p:nvSpPr>
        <p:spPr>
          <a:ln/>
        </p:spPr>
      </p:sp>
      <p:sp>
        <p:nvSpPr>
          <p:cNvPr id="24985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112644" name="Slide Number Placeholder 3"/>
          <p:cNvSpPr>
            <a:spLocks noGrp="1"/>
          </p:cNvSpPr>
          <p:nvPr>
            <p:ph type="sldNum" sz="quarter" idx="5"/>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4359" indent="-290138">
              <a:defRPr>
                <a:solidFill>
                  <a:schemeClr val="tx1"/>
                </a:solidFill>
                <a:latin typeface="Arial" pitchFamily="34" charset="0"/>
              </a:defRPr>
            </a:lvl2pPr>
            <a:lvl3pPr marL="1160551" indent="-232111">
              <a:defRPr>
                <a:solidFill>
                  <a:schemeClr val="tx1"/>
                </a:solidFill>
                <a:latin typeface="Arial" pitchFamily="34" charset="0"/>
              </a:defRPr>
            </a:lvl3pPr>
            <a:lvl4pPr marL="1624771" indent="-232111">
              <a:defRPr>
                <a:solidFill>
                  <a:schemeClr val="tx1"/>
                </a:solidFill>
                <a:latin typeface="Arial" pitchFamily="34" charset="0"/>
              </a:defRPr>
            </a:lvl4pPr>
            <a:lvl5pPr marL="2088992" indent="-232111">
              <a:defRPr>
                <a:solidFill>
                  <a:schemeClr val="tx1"/>
                </a:solidFill>
                <a:latin typeface="Arial" pitchFamily="34" charset="0"/>
              </a:defRPr>
            </a:lvl5pPr>
            <a:lvl6pPr marL="2553212" indent="-232111" eaLnBrk="0" fontAlgn="base" hangingPunct="0">
              <a:spcBef>
                <a:spcPct val="0"/>
              </a:spcBef>
              <a:spcAft>
                <a:spcPct val="0"/>
              </a:spcAft>
              <a:defRPr>
                <a:solidFill>
                  <a:schemeClr val="tx1"/>
                </a:solidFill>
                <a:latin typeface="Arial" pitchFamily="34" charset="0"/>
              </a:defRPr>
            </a:lvl6pPr>
            <a:lvl7pPr marL="3017432" indent="-232111" eaLnBrk="0" fontAlgn="base" hangingPunct="0">
              <a:spcBef>
                <a:spcPct val="0"/>
              </a:spcBef>
              <a:spcAft>
                <a:spcPct val="0"/>
              </a:spcAft>
              <a:defRPr>
                <a:solidFill>
                  <a:schemeClr val="tx1"/>
                </a:solidFill>
                <a:latin typeface="Arial" pitchFamily="34" charset="0"/>
              </a:defRPr>
            </a:lvl7pPr>
            <a:lvl8pPr marL="3481652" indent="-232111" eaLnBrk="0" fontAlgn="base" hangingPunct="0">
              <a:spcBef>
                <a:spcPct val="0"/>
              </a:spcBef>
              <a:spcAft>
                <a:spcPct val="0"/>
              </a:spcAft>
              <a:defRPr>
                <a:solidFill>
                  <a:schemeClr val="tx1"/>
                </a:solidFill>
                <a:latin typeface="Arial" pitchFamily="34" charset="0"/>
              </a:defRPr>
            </a:lvl8pPr>
            <a:lvl9pPr marL="3945873" indent="-232111" eaLnBrk="0" fontAlgn="base" hangingPunct="0">
              <a:spcBef>
                <a:spcPct val="0"/>
              </a:spcBef>
              <a:spcAft>
                <a:spcPct val="0"/>
              </a:spcAft>
              <a:defRPr>
                <a:solidFill>
                  <a:schemeClr val="tx1"/>
                </a:solidFill>
                <a:latin typeface="Arial" pitchFamily="34" charset="0"/>
              </a:defRPr>
            </a:lvl9pPr>
          </a:lstStyle>
          <a:p>
            <a:pPr>
              <a:defRPr/>
            </a:pPr>
            <a:fld id="{45B2AFDE-DC7B-44C1-8442-C3DD762673DA}" type="slidenum">
              <a:rPr lang="en-US" smtClean="0">
                <a:latin typeface="Times New Roman" pitchFamily="18" charset="0"/>
              </a:rPr>
              <a:pPr>
                <a:defRPr/>
              </a:pPr>
              <a:t>203</a:t>
            </a:fld>
            <a:endParaRPr lang="en-US">
              <a:latin typeface="Times New Roman" pitchFamily="18" charset="0"/>
            </a:endParaRPr>
          </a:p>
        </p:txBody>
      </p:sp>
    </p:spTree>
    <p:extLst>
      <p:ext uri="{BB962C8B-B14F-4D97-AF65-F5344CB8AC3E}">
        <p14:creationId xmlns:p14="http://schemas.microsoft.com/office/powerpoint/2010/main" val="3143828135"/>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Slide Image Placeholder 1"/>
          <p:cNvSpPr>
            <a:spLocks noGrp="1" noRot="1" noChangeAspect="1" noTextEdit="1"/>
          </p:cNvSpPr>
          <p:nvPr>
            <p:ph type="sldImg"/>
          </p:nvPr>
        </p:nvSpPr>
        <p:spPr>
          <a:ln/>
        </p:spPr>
      </p:sp>
      <p:sp>
        <p:nvSpPr>
          <p:cNvPr id="26931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03428" name="Footer Placeholder 3"/>
          <p:cNvSpPr>
            <a:spLocks noGrp="1"/>
          </p:cNvSpPr>
          <p:nvPr>
            <p:ph type="ftr" sz="quarter" idx="4"/>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4359" indent="-290138">
              <a:defRPr>
                <a:solidFill>
                  <a:schemeClr val="tx1"/>
                </a:solidFill>
                <a:latin typeface="Arial" pitchFamily="34" charset="0"/>
              </a:defRPr>
            </a:lvl2pPr>
            <a:lvl3pPr marL="1160551" indent="-232111">
              <a:defRPr>
                <a:solidFill>
                  <a:schemeClr val="tx1"/>
                </a:solidFill>
                <a:latin typeface="Arial" pitchFamily="34" charset="0"/>
              </a:defRPr>
            </a:lvl3pPr>
            <a:lvl4pPr marL="1624771" indent="-232111">
              <a:defRPr>
                <a:solidFill>
                  <a:schemeClr val="tx1"/>
                </a:solidFill>
                <a:latin typeface="Arial" pitchFamily="34" charset="0"/>
              </a:defRPr>
            </a:lvl4pPr>
            <a:lvl5pPr marL="2088992" indent="-232111">
              <a:defRPr>
                <a:solidFill>
                  <a:schemeClr val="tx1"/>
                </a:solidFill>
                <a:latin typeface="Arial" pitchFamily="34" charset="0"/>
              </a:defRPr>
            </a:lvl5pPr>
            <a:lvl6pPr marL="2553212" indent="-232111" eaLnBrk="0" fontAlgn="base" hangingPunct="0">
              <a:spcBef>
                <a:spcPct val="0"/>
              </a:spcBef>
              <a:spcAft>
                <a:spcPct val="0"/>
              </a:spcAft>
              <a:defRPr>
                <a:solidFill>
                  <a:schemeClr val="tx1"/>
                </a:solidFill>
                <a:latin typeface="Arial" pitchFamily="34" charset="0"/>
              </a:defRPr>
            </a:lvl6pPr>
            <a:lvl7pPr marL="3017432" indent="-232111" eaLnBrk="0" fontAlgn="base" hangingPunct="0">
              <a:spcBef>
                <a:spcPct val="0"/>
              </a:spcBef>
              <a:spcAft>
                <a:spcPct val="0"/>
              </a:spcAft>
              <a:defRPr>
                <a:solidFill>
                  <a:schemeClr val="tx1"/>
                </a:solidFill>
                <a:latin typeface="Arial" pitchFamily="34" charset="0"/>
              </a:defRPr>
            </a:lvl7pPr>
            <a:lvl8pPr marL="3481652" indent="-232111" eaLnBrk="0" fontAlgn="base" hangingPunct="0">
              <a:spcBef>
                <a:spcPct val="0"/>
              </a:spcBef>
              <a:spcAft>
                <a:spcPct val="0"/>
              </a:spcAft>
              <a:defRPr>
                <a:solidFill>
                  <a:schemeClr val="tx1"/>
                </a:solidFill>
                <a:latin typeface="Arial" pitchFamily="34" charset="0"/>
              </a:defRPr>
            </a:lvl8pPr>
            <a:lvl9pPr marL="3945873" indent="-232111" eaLnBrk="0" fontAlgn="base" hangingPunct="0">
              <a:spcBef>
                <a:spcPct val="0"/>
              </a:spcBef>
              <a:spcAft>
                <a:spcPct val="0"/>
              </a:spcAft>
              <a:defRPr>
                <a:solidFill>
                  <a:schemeClr val="tx1"/>
                </a:solidFill>
                <a:latin typeface="Arial" pitchFamily="34" charset="0"/>
              </a:defRPr>
            </a:lvl9pPr>
          </a:lstStyle>
          <a:p>
            <a:pPr>
              <a:defRPr/>
            </a:pPr>
            <a:r>
              <a:rPr lang="en-US">
                <a:latin typeface="Times New Roman" pitchFamily="18" charset="0"/>
              </a:rPr>
              <a:t>Diabetes Educational Services© (530) 893 - 8635 </a:t>
            </a:r>
          </a:p>
        </p:txBody>
      </p:sp>
      <p:sp>
        <p:nvSpPr>
          <p:cNvPr id="103429" name="Slide Number Placeholder 4"/>
          <p:cNvSpPr>
            <a:spLocks noGrp="1"/>
          </p:cNvSpPr>
          <p:nvPr>
            <p:ph type="sldNum" sz="quarter" idx="5"/>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4359" indent="-290138">
              <a:defRPr>
                <a:solidFill>
                  <a:schemeClr val="tx1"/>
                </a:solidFill>
                <a:latin typeface="Arial" pitchFamily="34" charset="0"/>
              </a:defRPr>
            </a:lvl2pPr>
            <a:lvl3pPr marL="1160551" indent="-232111">
              <a:defRPr>
                <a:solidFill>
                  <a:schemeClr val="tx1"/>
                </a:solidFill>
                <a:latin typeface="Arial" pitchFamily="34" charset="0"/>
              </a:defRPr>
            </a:lvl3pPr>
            <a:lvl4pPr marL="1624771" indent="-232111">
              <a:defRPr>
                <a:solidFill>
                  <a:schemeClr val="tx1"/>
                </a:solidFill>
                <a:latin typeface="Arial" pitchFamily="34" charset="0"/>
              </a:defRPr>
            </a:lvl4pPr>
            <a:lvl5pPr marL="2088992" indent="-232111">
              <a:defRPr>
                <a:solidFill>
                  <a:schemeClr val="tx1"/>
                </a:solidFill>
                <a:latin typeface="Arial" pitchFamily="34" charset="0"/>
              </a:defRPr>
            </a:lvl5pPr>
            <a:lvl6pPr marL="2553212" indent="-232111" eaLnBrk="0" fontAlgn="base" hangingPunct="0">
              <a:spcBef>
                <a:spcPct val="0"/>
              </a:spcBef>
              <a:spcAft>
                <a:spcPct val="0"/>
              </a:spcAft>
              <a:defRPr>
                <a:solidFill>
                  <a:schemeClr val="tx1"/>
                </a:solidFill>
                <a:latin typeface="Arial" pitchFamily="34" charset="0"/>
              </a:defRPr>
            </a:lvl6pPr>
            <a:lvl7pPr marL="3017432" indent="-232111" eaLnBrk="0" fontAlgn="base" hangingPunct="0">
              <a:spcBef>
                <a:spcPct val="0"/>
              </a:spcBef>
              <a:spcAft>
                <a:spcPct val="0"/>
              </a:spcAft>
              <a:defRPr>
                <a:solidFill>
                  <a:schemeClr val="tx1"/>
                </a:solidFill>
                <a:latin typeface="Arial" pitchFamily="34" charset="0"/>
              </a:defRPr>
            </a:lvl7pPr>
            <a:lvl8pPr marL="3481652" indent="-232111" eaLnBrk="0" fontAlgn="base" hangingPunct="0">
              <a:spcBef>
                <a:spcPct val="0"/>
              </a:spcBef>
              <a:spcAft>
                <a:spcPct val="0"/>
              </a:spcAft>
              <a:defRPr>
                <a:solidFill>
                  <a:schemeClr val="tx1"/>
                </a:solidFill>
                <a:latin typeface="Arial" pitchFamily="34" charset="0"/>
              </a:defRPr>
            </a:lvl8pPr>
            <a:lvl9pPr marL="3945873" indent="-232111" eaLnBrk="0" fontAlgn="base" hangingPunct="0">
              <a:spcBef>
                <a:spcPct val="0"/>
              </a:spcBef>
              <a:spcAft>
                <a:spcPct val="0"/>
              </a:spcAft>
              <a:defRPr>
                <a:solidFill>
                  <a:schemeClr val="tx1"/>
                </a:solidFill>
                <a:latin typeface="Arial" pitchFamily="34" charset="0"/>
              </a:defRPr>
            </a:lvl9pPr>
          </a:lstStyle>
          <a:p>
            <a:pPr>
              <a:defRPr/>
            </a:pPr>
            <a:fld id="{E237A79F-A951-44E2-9659-43CD2A3967B1}" type="slidenum">
              <a:rPr lang="en-US" smtClean="0">
                <a:latin typeface="Times New Roman" pitchFamily="18" charset="0"/>
              </a:rPr>
              <a:pPr>
                <a:defRPr/>
              </a:pPr>
              <a:t>204</a:t>
            </a:fld>
            <a:endParaRPr lang="en-US">
              <a:latin typeface="Times New Roman" pitchFamily="18" charset="0"/>
            </a:endParaRPr>
          </a:p>
        </p:txBody>
      </p:sp>
    </p:spTree>
    <p:extLst>
      <p:ext uri="{BB962C8B-B14F-4D97-AF65-F5344CB8AC3E}">
        <p14:creationId xmlns:p14="http://schemas.microsoft.com/office/powerpoint/2010/main" val="4187422627"/>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a:defRPr/>
            </a:pPr>
            <a:r>
              <a:rPr lang="en-US"/>
              <a:t>Diabetes Educational Services© (530) 893 - 8635 </a:t>
            </a:r>
          </a:p>
        </p:txBody>
      </p:sp>
      <p:sp>
        <p:nvSpPr>
          <p:cNvPr id="5" name="Slide Number Placeholder 4"/>
          <p:cNvSpPr>
            <a:spLocks noGrp="1"/>
          </p:cNvSpPr>
          <p:nvPr>
            <p:ph type="sldNum" sz="quarter" idx="11"/>
          </p:nvPr>
        </p:nvSpPr>
        <p:spPr/>
        <p:txBody>
          <a:bodyPr/>
          <a:lstStyle/>
          <a:p>
            <a:pPr>
              <a:defRPr/>
            </a:pPr>
            <a:fld id="{F6D126A7-192A-48A1-B416-20ADEE804420}" type="slidenum">
              <a:rPr lang="en-US" smtClean="0"/>
              <a:pPr>
                <a:defRPr/>
              </a:pPr>
              <a:t>206</a:t>
            </a:fld>
            <a:endParaRPr lang="en-US"/>
          </a:p>
        </p:txBody>
      </p:sp>
    </p:spTree>
    <p:extLst>
      <p:ext uri="{BB962C8B-B14F-4D97-AF65-F5344CB8AC3E}">
        <p14:creationId xmlns:p14="http://schemas.microsoft.com/office/powerpoint/2010/main" val="437825232"/>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a:defRPr/>
            </a:pPr>
            <a:r>
              <a:rPr lang="en-US"/>
              <a:t>Diabetes Educational Services© (530) 893 - 8635 </a:t>
            </a:r>
          </a:p>
        </p:txBody>
      </p:sp>
      <p:sp>
        <p:nvSpPr>
          <p:cNvPr id="5" name="Slide Number Placeholder 4"/>
          <p:cNvSpPr>
            <a:spLocks noGrp="1"/>
          </p:cNvSpPr>
          <p:nvPr>
            <p:ph type="sldNum" sz="quarter" idx="11"/>
          </p:nvPr>
        </p:nvSpPr>
        <p:spPr/>
        <p:txBody>
          <a:bodyPr/>
          <a:lstStyle/>
          <a:p>
            <a:pPr>
              <a:defRPr/>
            </a:pPr>
            <a:fld id="{F6D126A7-192A-48A1-B416-20ADEE804420}" type="slidenum">
              <a:rPr lang="en-US" smtClean="0"/>
              <a:pPr>
                <a:defRPr/>
              </a:pPr>
              <a:t>207</a:t>
            </a:fld>
            <a:endParaRPr lang="en-US"/>
          </a:p>
        </p:txBody>
      </p:sp>
    </p:spTree>
    <p:extLst>
      <p:ext uri="{BB962C8B-B14F-4D97-AF65-F5344CB8AC3E}">
        <p14:creationId xmlns:p14="http://schemas.microsoft.com/office/powerpoint/2010/main" val="10197966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png"/><Relationship Id="rId4" Type="http://schemas.microsoft.com/office/2007/relationships/hdphoto" Target="../media/hdphoto1.wdp"/></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 Id="rId4" Type="http://schemas.microsoft.com/office/2007/relationships/hdphoto" Target="../media/hdphoto1.wdp"/></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3.png"/><Relationship Id="rId4" Type="http://schemas.microsoft.com/office/2007/relationships/hdphoto" Target="../media/hdphoto1.wdp"/></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3.png"/><Relationship Id="rId4" Type="http://schemas.microsoft.com/office/2007/relationships/hdphoto" Target="../media/hdphoto1.wdp"/></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3.png"/><Relationship Id="rId4" Type="http://schemas.microsoft.com/office/2007/relationships/hdphoto" Target="../media/hdphoto1.wdp"/></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352800"/>
            <a:ext cx="6858000" cy="1524000"/>
          </a:xfrm>
          <a:noFill/>
        </p:spPr>
        <p:txBody>
          <a:bodyPr anchor="t" anchorCtr="0">
            <a:normAutofit/>
          </a:bodyPr>
          <a:lstStyle>
            <a:lvl1pPr algn="r">
              <a:defRPr sz="4400">
                <a:solidFill>
                  <a:schemeClr val="tx1"/>
                </a:solidFill>
              </a:defRPr>
            </a:lvl1pPr>
          </a:lstStyle>
          <a:p>
            <a:r>
              <a:rPr kumimoji="0" lang="en-US" dirty="0"/>
              <a:t>Click to edit Master title style</a:t>
            </a:r>
          </a:p>
        </p:txBody>
      </p:sp>
      <p:sp>
        <p:nvSpPr>
          <p:cNvPr id="9" name="Subtitle 8"/>
          <p:cNvSpPr>
            <a:spLocks noGrp="1"/>
          </p:cNvSpPr>
          <p:nvPr>
            <p:ph type="subTitle" idx="1"/>
          </p:nvPr>
        </p:nvSpPr>
        <p:spPr>
          <a:xfrm>
            <a:off x="1219200" y="5124450"/>
            <a:ext cx="6858000" cy="533400"/>
          </a:xfrm>
        </p:spPr>
        <p:txBody>
          <a:bodyPr>
            <a:noAutofit/>
          </a:bodyPr>
          <a:lstStyle>
            <a:lvl1pPr marL="0" indent="0" algn="r">
              <a:buNone/>
              <a:defRPr sz="3200">
                <a:solidFill>
                  <a:schemeClr val="tx1"/>
                </a:solidFill>
                <a:latin typeface="Calibri" panose="020F0502020204030204" pitchFamily="34" charset="0"/>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a:t>Click to edit Master subtitle style</a:t>
            </a:r>
          </a:p>
        </p:txBody>
      </p:sp>
      <p:sp>
        <p:nvSpPr>
          <p:cNvPr id="21" name="Rectangle 20"/>
          <p:cNvSpPr/>
          <p:nvPr/>
        </p:nvSpPr>
        <p:spPr>
          <a:xfrm>
            <a:off x="904875" y="3276600"/>
            <a:ext cx="7315200" cy="165163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22" name="Rectangle 21"/>
          <p:cNvSpPr/>
          <p:nvPr/>
        </p:nvSpPr>
        <p:spPr>
          <a:xfrm>
            <a:off x="904875" y="3276600"/>
            <a:ext cx="228600" cy="1651635"/>
          </a:xfrm>
          <a:prstGeom prst="rect">
            <a:avLst/>
          </a:prstGeom>
          <a:solidFill>
            <a:srgbClr val="5E3886"/>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32" name="Rectangle 31"/>
          <p:cNvSpPr/>
          <p:nvPr/>
        </p:nvSpPr>
        <p:spPr>
          <a:xfrm>
            <a:off x="914400" y="5048250"/>
            <a:ext cx="228600" cy="68580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Tree>
    <p:extLst>
      <p:ext uri="{BB962C8B-B14F-4D97-AF65-F5344CB8AC3E}">
        <p14:creationId xmlns:p14="http://schemas.microsoft.com/office/powerpoint/2010/main" val="487763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1715247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914400" y="274638"/>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lang="en-US">
              <a:solidFill>
                <a:prstClr val="black"/>
              </a:solidFill>
              <a:latin typeface="Gill Sans MT"/>
            </a:endParaRPr>
          </a:p>
        </p:txBody>
      </p:sp>
      <p:pic>
        <p:nvPicPr>
          <p:cNvPr id="16"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rot="5400000">
            <a:off x="-2417348" y="2963339"/>
            <a:ext cx="5853141"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userDrawn="1"/>
        </p:nvPicPr>
        <p:blipFill>
          <a:blip r:embed="rId3" cstate="print">
            <a:clrChange>
              <a:clrFrom>
                <a:srgbClr val="BFBFBF"/>
              </a:clrFrom>
              <a:clrTo>
                <a:srgbClr val="BFBFBF">
                  <a:alpha val="0"/>
                </a:srgbClr>
              </a:clrTo>
            </a:clrChange>
            <a:biLevel thresh="75000"/>
            <a:extLst>
              <a:ext uri="{BEBA8EAE-BF5A-486C-A8C5-ECC9F3942E4B}">
                <a14:imgProps xmlns:a14="http://schemas.microsoft.com/office/drawing/2010/main">
                  <a14:imgLayer r:embed="rId4">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rot="5400000">
            <a:off x="-190350" y="495150"/>
            <a:ext cx="1371602" cy="53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5400000">
            <a:off x="-512698" y="4961024"/>
            <a:ext cx="2212848" cy="672800"/>
          </a:xfrm>
          <a:prstGeom prst="rect">
            <a:avLst/>
          </a:prstGeom>
        </p:spPr>
      </p:pic>
    </p:spTree>
    <p:extLst>
      <p:ext uri="{BB962C8B-B14F-4D97-AF65-F5344CB8AC3E}">
        <p14:creationId xmlns:p14="http://schemas.microsoft.com/office/powerpoint/2010/main" val="2530538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5613" y="273050"/>
            <a:ext cx="8226425" cy="1143000"/>
          </a:xfrm>
        </p:spPr>
        <p:txBody>
          <a:bodyPr/>
          <a:lstStyle/>
          <a:p>
            <a:r>
              <a:rPr lang="en-US"/>
              <a:t>Click to edit Master title style</a:t>
            </a:r>
          </a:p>
        </p:txBody>
      </p:sp>
      <p:sp>
        <p:nvSpPr>
          <p:cNvPr id="3" name="Text Placeholder 2"/>
          <p:cNvSpPr>
            <a:spLocks noGrp="1"/>
          </p:cNvSpPr>
          <p:nvPr>
            <p:ph type="body" sz="half" idx="1"/>
          </p:nvPr>
        </p:nvSpPr>
        <p:spPr>
          <a:xfrm>
            <a:off x="455613" y="1598613"/>
            <a:ext cx="4037012"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5025" y="1598613"/>
            <a:ext cx="4037013"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70"/>
          <p:cNvSpPr>
            <a:spLocks noGrp="1" noChangeArrowheads="1"/>
          </p:cNvSpPr>
          <p:nvPr>
            <p:ph type="sldNum" sz="quarter" idx="10"/>
          </p:nvPr>
        </p:nvSpPr>
        <p:spPr>
          <a:xfrm>
            <a:off x="6251448" y="6556248"/>
            <a:ext cx="588336" cy="228600"/>
          </a:xfrm>
          <a:prstGeom prst="rect">
            <a:avLst/>
          </a:prstGeom>
          <a:ln/>
        </p:spPr>
        <p:txBody>
          <a:bodyPr/>
          <a:lstStyle>
            <a:lvl1pPr>
              <a:defRPr/>
            </a:lvl1pPr>
          </a:lstStyle>
          <a:p>
            <a:pPr eaLnBrk="0" hangingPunct="0">
              <a:defRPr/>
            </a:pPr>
            <a:fld id="{114813B1-857E-4D46-BE5D-9A28513CA6BB}" type="slidenum">
              <a:rPr lang="en-US" sz="1800">
                <a:solidFill>
                  <a:prstClr val="black"/>
                </a:solidFill>
                <a:latin typeface="Arial" pitchFamily="34" charset="0"/>
                <a:cs typeface="+mn-cs"/>
              </a:rPr>
              <a:pPr eaLnBrk="0" hangingPunct="0">
                <a:defRPr/>
              </a:pPr>
              <a:t>‹#›</a:t>
            </a:fld>
            <a:endParaRPr lang="en-US" sz="1800">
              <a:solidFill>
                <a:prstClr val="black"/>
              </a:solidFill>
              <a:latin typeface="Arial" pitchFamily="34" charset="0"/>
              <a:cs typeface="+mn-cs"/>
            </a:endParaRPr>
          </a:p>
        </p:txBody>
      </p:sp>
    </p:spTree>
    <p:extLst>
      <p:ext uri="{BB962C8B-B14F-4D97-AF65-F5344CB8AC3E}">
        <p14:creationId xmlns:p14="http://schemas.microsoft.com/office/powerpoint/2010/main" val="3528087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9" name="Slide Number Placeholder 6">
            <a:extLst>
              <a:ext uri="{FF2B5EF4-FFF2-40B4-BE49-F238E27FC236}">
                <a16:creationId xmlns:a16="http://schemas.microsoft.com/office/drawing/2014/main" id="{E55CA321-8940-4E43-9470-042EA05A7DBC}"/>
              </a:ext>
            </a:extLst>
          </p:cNvPr>
          <p:cNvSpPr>
            <a:spLocks noGrp="1"/>
          </p:cNvSpPr>
          <p:nvPr>
            <p:ph type="sldNum" sz="quarter" idx="4"/>
          </p:nvPr>
        </p:nvSpPr>
        <p:spPr>
          <a:xfrm rot="10800000" flipV="1">
            <a:off x="8785857" y="5832847"/>
            <a:ext cx="246061" cy="283076"/>
          </a:xfrm>
          <a:prstGeom prst="rect">
            <a:avLst/>
          </a:prstGeom>
        </p:spPr>
        <p:txBody>
          <a:bodyPr vert="horz" wrap="square" lIns="0" tIns="0" rIns="0" bIns="0" rtlCol="0" anchor="b" anchorCtr="0"/>
          <a:lstStyle>
            <a:lvl1pPr algn="l">
              <a:defRPr sz="675" i="0">
                <a:solidFill>
                  <a:schemeClr val="bg1"/>
                </a:solidFill>
                <a:latin typeface="Arial" pitchFamily="34" charset="0"/>
                <a:cs typeface="Arial" pitchFamily="34" charset="0"/>
              </a:defRPr>
            </a:lvl1pPr>
          </a:lstStyle>
          <a:p>
            <a:fld id="{7BCC8D0D-EAEC-449D-9161-023DFF90F2E2}" type="slidenum">
              <a:rPr lang="en-US" smtClean="0"/>
              <a:pPr/>
              <a:t>‹#›</a:t>
            </a:fld>
            <a:endParaRPr lang="en-US" dirty="0"/>
          </a:p>
        </p:txBody>
      </p:sp>
      <p:sp>
        <p:nvSpPr>
          <p:cNvPr id="5" name="Rectangle 4">
            <a:extLst>
              <a:ext uri="{FF2B5EF4-FFF2-40B4-BE49-F238E27FC236}">
                <a16:creationId xmlns:a16="http://schemas.microsoft.com/office/drawing/2014/main" id="{8ED1D6E9-2BBE-4B08-92EC-6C28ACB7EB93}"/>
              </a:ext>
            </a:extLst>
          </p:cNvPr>
          <p:cNvSpPr>
            <a:spLocks noChangeArrowheads="1"/>
          </p:cNvSpPr>
          <p:nvPr userDrawn="1"/>
        </p:nvSpPr>
        <p:spPr bwMode="auto">
          <a:xfrm flipV="1">
            <a:off x="511233" y="1209322"/>
            <a:ext cx="8491451" cy="45720"/>
          </a:xfrm>
          <a:prstGeom prst="rect">
            <a:avLst/>
          </a:prstGeom>
          <a:gradFill rotWithShape="0">
            <a:gsLst>
              <a:gs pos="0">
                <a:schemeClr val="tx1"/>
              </a:gs>
              <a:gs pos="89000">
                <a:srgbClr val="EFEAE3">
                  <a:lumMod val="39000"/>
                  <a:lumOff val="61000"/>
                </a:srgbClr>
              </a:gs>
              <a:gs pos="29000">
                <a:srgbClr val="7A5F46"/>
              </a:gs>
            </a:gsLst>
            <a:lin ang="0" scaled="1"/>
          </a:gradFill>
          <a:ln>
            <a:noFill/>
          </a:ln>
          <a:effectLst/>
        </p:spPr>
        <p:txBody>
          <a:bodyPr wrap="none" anchor="ctr"/>
          <a:lstStyle/>
          <a:p>
            <a:pPr marL="0" marR="0" lvl="0" indent="0" algn="ctr" defTabSz="685800" rtl="0" eaLnBrk="0" fontAlgn="auto" latinLnBrk="0" hangingPunct="0">
              <a:lnSpc>
                <a:spcPct val="100000"/>
              </a:lnSpc>
              <a:spcBef>
                <a:spcPts val="0"/>
              </a:spcBef>
              <a:spcAft>
                <a:spcPts val="0"/>
              </a:spcAft>
              <a:buClrTx/>
              <a:buSzTx/>
              <a:buFontTx/>
              <a:buNone/>
              <a:tabLst/>
              <a:defRPr/>
            </a:pPr>
            <a:endParaRPr kumimoji="0" lang="en-US" sz="2250" b="0" i="0" u="none" strike="noStrike" kern="1200" cap="none" spc="0" normalizeH="0" baseline="0" noProof="0">
              <a:ln>
                <a:noFill/>
              </a:ln>
              <a:solidFill>
                <a:prstClr val="black"/>
              </a:solidFill>
              <a:effectLst/>
              <a:uLnTx/>
              <a:uFillTx/>
              <a:latin typeface="Times" charset="0"/>
              <a:ea typeface="+mn-ea"/>
              <a:cs typeface="+mn-cs"/>
            </a:endParaRPr>
          </a:p>
        </p:txBody>
      </p:sp>
      <p:sp>
        <p:nvSpPr>
          <p:cNvPr id="7" name="TextBox 6">
            <a:extLst>
              <a:ext uri="{FF2B5EF4-FFF2-40B4-BE49-F238E27FC236}">
                <a16:creationId xmlns:a16="http://schemas.microsoft.com/office/drawing/2014/main" id="{D6776BE1-D95C-4B0F-9057-6772C2E4A7A6}"/>
              </a:ext>
            </a:extLst>
          </p:cNvPr>
          <p:cNvSpPr txBox="1"/>
          <p:nvPr userDrawn="1"/>
        </p:nvSpPr>
        <p:spPr>
          <a:xfrm>
            <a:off x="511234" y="1637774"/>
            <a:ext cx="8382044" cy="664284"/>
          </a:xfrm>
          <a:prstGeom prst="rect">
            <a:avLst/>
          </a:prstGeom>
          <a:noFill/>
        </p:spPr>
        <p:txBody>
          <a:bodyPr wrap="square" rtlCol="0">
            <a:spAutoFit/>
          </a:bodyPr>
          <a:lstStyle/>
          <a:p>
            <a:pPr marL="257175" indent="-257175">
              <a:spcAft>
                <a:spcPts val="450"/>
              </a:spcAft>
              <a:buFont typeface="Arial" panose="020B0604020202020204" pitchFamily="34" charset="0"/>
              <a:buChar char="•"/>
            </a:pPr>
            <a:endParaRPr lang="en-US" sz="1800" dirty="0">
              <a:latin typeface="Arial" panose="020B0604020202020204" pitchFamily="34" charset="0"/>
              <a:cs typeface="Arial" panose="020B0604020202020204" pitchFamily="34" charset="0"/>
            </a:endParaRPr>
          </a:p>
          <a:p>
            <a:pPr marL="257175" indent="-257175">
              <a:buFont typeface="Arial" panose="020B0604020202020204" pitchFamily="34" charset="0"/>
              <a:buChar char="•"/>
            </a:pPr>
            <a:endParaRPr lang="en-US" sz="1500" dirty="0"/>
          </a:p>
        </p:txBody>
      </p:sp>
      <p:sp>
        <p:nvSpPr>
          <p:cNvPr id="8" name="Title 1">
            <a:extLst>
              <a:ext uri="{FF2B5EF4-FFF2-40B4-BE49-F238E27FC236}">
                <a16:creationId xmlns:a16="http://schemas.microsoft.com/office/drawing/2014/main" id="{597F347E-A677-4B2B-BB35-6EA06ABFBBC8}"/>
              </a:ext>
            </a:extLst>
          </p:cNvPr>
          <p:cNvSpPr>
            <a:spLocks noGrp="1"/>
          </p:cNvSpPr>
          <p:nvPr>
            <p:ph type="title"/>
          </p:nvPr>
        </p:nvSpPr>
        <p:spPr>
          <a:xfrm>
            <a:off x="511233" y="-276551"/>
            <a:ext cx="6959089" cy="1450757"/>
          </a:xfrm>
          <a:prstGeom prst="rect">
            <a:avLst/>
          </a:prstGeom>
        </p:spPr>
        <p:txBody>
          <a:bodyPr>
            <a:normAutofit/>
          </a:bodyPr>
          <a:lstStyle/>
          <a:p>
            <a:r>
              <a:rPr lang="en-US" sz="3300" dirty="0">
                <a:solidFill>
                  <a:schemeClr val="tx1"/>
                </a:solidFill>
              </a:rPr>
              <a:t>Capitalize First Word In Calibri Light 44</a:t>
            </a:r>
          </a:p>
        </p:txBody>
      </p:sp>
      <p:sp>
        <p:nvSpPr>
          <p:cNvPr id="10" name="TextBox 9">
            <a:extLst>
              <a:ext uri="{FF2B5EF4-FFF2-40B4-BE49-F238E27FC236}">
                <a16:creationId xmlns:a16="http://schemas.microsoft.com/office/drawing/2014/main" id="{66E36132-BCF6-4AB0-9559-4264AFBDE442}"/>
              </a:ext>
            </a:extLst>
          </p:cNvPr>
          <p:cNvSpPr txBox="1"/>
          <p:nvPr userDrawn="1"/>
        </p:nvSpPr>
        <p:spPr>
          <a:xfrm>
            <a:off x="511234" y="1637774"/>
            <a:ext cx="8382044" cy="664284"/>
          </a:xfrm>
          <a:prstGeom prst="rect">
            <a:avLst/>
          </a:prstGeom>
          <a:noFill/>
        </p:spPr>
        <p:txBody>
          <a:bodyPr wrap="square" rtlCol="0">
            <a:spAutoFit/>
          </a:bodyPr>
          <a:lstStyle/>
          <a:p>
            <a:pPr marL="257175" indent="-257175">
              <a:spcAft>
                <a:spcPts val="450"/>
              </a:spcAft>
              <a:buFont typeface="Arial" panose="020B0604020202020204" pitchFamily="34" charset="0"/>
              <a:buChar char="•"/>
            </a:pPr>
            <a:endParaRPr lang="en-US" sz="1800" dirty="0">
              <a:latin typeface="Arial" panose="020B0604020202020204" pitchFamily="34" charset="0"/>
              <a:cs typeface="Arial" panose="020B0604020202020204" pitchFamily="34" charset="0"/>
            </a:endParaRPr>
          </a:p>
          <a:p>
            <a:pPr marL="257175" indent="-257175">
              <a:buFont typeface="Arial" panose="020B0604020202020204" pitchFamily="34" charset="0"/>
              <a:buChar char="•"/>
            </a:pPr>
            <a:endParaRPr lang="en-US" sz="1500" dirty="0"/>
          </a:p>
        </p:txBody>
      </p:sp>
    </p:spTree>
    <p:extLst>
      <p:ext uri="{BB962C8B-B14F-4D97-AF65-F5344CB8AC3E}">
        <p14:creationId xmlns:p14="http://schemas.microsoft.com/office/powerpoint/2010/main" val="3033629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7772400" cy="1143000"/>
          </a:xfrm>
        </p:spPr>
        <p:txBody>
          <a:bodyPr/>
          <a:lstStyle/>
          <a:p>
            <a:r>
              <a:rPr lang="en-US"/>
              <a:t>Click to edit Master title style</a:t>
            </a:r>
          </a:p>
        </p:txBody>
      </p:sp>
      <p:sp>
        <p:nvSpPr>
          <p:cNvPr id="3" name="Chart Placeholder 2"/>
          <p:cNvSpPr>
            <a:spLocks noGrp="1"/>
          </p:cNvSpPr>
          <p:nvPr>
            <p:ph type="chart" idx="1"/>
          </p:nvPr>
        </p:nvSpPr>
        <p:spPr>
          <a:xfrm>
            <a:off x="914400" y="1752600"/>
            <a:ext cx="7772400" cy="4800600"/>
          </a:xfrm>
        </p:spPr>
        <p:txBody>
          <a:bodyPr/>
          <a:lstStyle/>
          <a:p>
            <a:pPr lvl="0"/>
            <a:r>
              <a:rPr lang="en-US" noProof="0"/>
              <a:t>Click icon to add chart</a:t>
            </a:r>
          </a:p>
        </p:txBody>
      </p:sp>
    </p:spTree>
    <p:extLst>
      <p:ext uri="{BB962C8B-B14F-4D97-AF65-F5344CB8AC3E}">
        <p14:creationId xmlns:p14="http://schemas.microsoft.com/office/powerpoint/2010/main" val="22891522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solidFill>
                  <a:srgbClr val="99FF33"/>
                </a:solidFill>
              </a:defRPr>
            </a:lvl1pPr>
          </a:lstStyle>
          <a:p>
            <a:r>
              <a:rPr lang="en-US" dirty="0"/>
              <a:t>Click to edit Master title style</a:t>
            </a:r>
          </a:p>
        </p:txBody>
      </p:sp>
      <p:sp>
        <p:nvSpPr>
          <p:cNvPr id="3" name="Table Placeholder 2"/>
          <p:cNvSpPr>
            <a:spLocks noGrp="1"/>
          </p:cNvSpPr>
          <p:nvPr>
            <p:ph type="tbl" idx="1"/>
          </p:nvPr>
        </p:nvSpPr>
        <p:spPr>
          <a:xfrm>
            <a:off x="457200" y="1600200"/>
            <a:ext cx="8229600" cy="4533900"/>
          </a:xfrm>
        </p:spPr>
        <p:txBody>
          <a:bodyPr/>
          <a:lstStyle/>
          <a:p>
            <a:pPr lvl="0"/>
            <a:endParaRPr lang="en-US" noProof="0"/>
          </a:p>
        </p:txBody>
      </p:sp>
      <p:sp>
        <p:nvSpPr>
          <p:cNvPr id="4" name="Rectangle 2"/>
          <p:cNvSpPr>
            <a:spLocks noGrp="1" noChangeArrowheads="1"/>
          </p:cNvSpPr>
          <p:nvPr>
            <p:ph type="dt" sz="half" idx="10"/>
          </p:nvPr>
        </p:nvSpPr>
        <p:spPr>
          <a:xfrm>
            <a:off x="457200" y="6251575"/>
            <a:ext cx="2133600" cy="476250"/>
          </a:xfrm>
          <a:prstGeom prst="rect">
            <a:avLst/>
          </a:prstGeom>
        </p:spPr>
        <p:txBody>
          <a:bodyPr/>
          <a:lstStyle>
            <a:lvl1pPr>
              <a:defRPr/>
            </a:lvl1pPr>
          </a:lstStyle>
          <a:p>
            <a:pPr>
              <a:defRPr/>
            </a:pPr>
            <a:endParaRPr lang="en-US"/>
          </a:p>
        </p:txBody>
      </p:sp>
      <p:sp>
        <p:nvSpPr>
          <p:cNvPr id="5" name="Rectangle 3"/>
          <p:cNvSpPr>
            <a:spLocks noGrp="1" noChangeArrowheads="1"/>
          </p:cNvSpPr>
          <p:nvPr>
            <p:ph type="sldNum" sz="quarter" idx="11"/>
          </p:nvPr>
        </p:nvSpPr>
        <p:spPr>
          <a:xfrm>
            <a:off x="6553200" y="6248400"/>
            <a:ext cx="2133600" cy="476250"/>
          </a:xfrm>
          <a:prstGeom prst="rect">
            <a:avLst/>
          </a:prstGeom>
        </p:spPr>
        <p:txBody>
          <a:bodyPr/>
          <a:lstStyle>
            <a:lvl1pPr>
              <a:defRPr/>
            </a:lvl1pPr>
          </a:lstStyle>
          <a:p>
            <a:pPr>
              <a:defRPr/>
            </a:pPr>
            <a:fld id="{F6743201-A957-4EF0-BEFA-B9BBE022E768}" type="slidenum">
              <a:rPr lang="en-US"/>
              <a:pPr>
                <a:defRPr/>
              </a:pPr>
              <a:t>‹#›</a:t>
            </a:fld>
            <a:endParaRPr lang="en-US"/>
          </a:p>
        </p:txBody>
      </p:sp>
    </p:spTree>
    <p:extLst>
      <p:ext uri="{BB962C8B-B14F-4D97-AF65-F5344CB8AC3E}">
        <p14:creationId xmlns:p14="http://schemas.microsoft.com/office/powerpoint/2010/main" val="5340034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7772400" cy="1143000"/>
          </a:xfrm>
        </p:spPr>
        <p:txBody>
          <a:bodyPr/>
          <a:lstStyle/>
          <a:p>
            <a:r>
              <a:rPr lang="en-US"/>
              <a:t>Click to edit Master title style</a:t>
            </a:r>
          </a:p>
        </p:txBody>
      </p:sp>
      <p:sp>
        <p:nvSpPr>
          <p:cNvPr id="3" name="Content Placeholder 2"/>
          <p:cNvSpPr>
            <a:spLocks noGrp="1"/>
          </p:cNvSpPr>
          <p:nvPr>
            <p:ph sz="half" idx="1"/>
          </p:nvPr>
        </p:nvSpPr>
        <p:spPr>
          <a:xfrm>
            <a:off x="914400" y="1752600"/>
            <a:ext cx="3810000"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876800" y="1752600"/>
            <a:ext cx="3810000"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636919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7772400" cy="1143000"/>
          </a:xfrm>
        </p:spPr>
        <p:txBody>
          <a:bodyPr/>
          <a:lstStyle/>
          <a:p>
            <a:r>
              <a:rPr lang="en-US"/>
              <a:t>Click to edit Master title style</a:t>
            </a:r>
          </a:p>
        </p:txBody>
      </p:sp>
      <p:sp>
        <p:nvSpPr>
          <p:cNvPr id="3" name="ClipArt Placeholder 2"/>
          <p:cNvSpPr>
            <a:spLocks noGrp="1"/>
          </p:cNvSpPr>
          <p:nvPr>
            <p:ph type="clipArt" sz="half" idx="1"/>
          </p:nvPr>
        </p:nvSpPr>
        <p:spPr>
          <a:xfrm>
            <a:off x="914400" y="1752600"/>
            <a:ext cx="3810000" cy="4800600"/>
          </a:xfrm>
        </p:spPr>
        <p:txBody>
          <a:bodyPr/>
          <a:lstStyle/>
          <a:p>
            <a:pPr lvl="0"/>
            <a:endParaRPr lang="en-US" noProof="0"/>
          </a:p>
        </p:txBody>
      </p:sp>
      <p:sp>
        <p:nvSpPr>
          <p:cNvPr id="4" name="Text Placeholder 3"/>
          <p:cNvSpPr>
            <a:spLocks noGrp="1"/>
          </p:cNvSpPr>
          <p:nvPr>
            <p:ph type="body" sz="half" idx="2"/>
          </p:nvPr>
        </p:nvSpPr>
        <p:spPr>
          <a:xfrm>
            <a:off x="4876800" y="1752600"/>
            <a:ext cx="3810000"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451380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2"/>
          <p:cNvSpPr>
            <a:spLocks noGrp="1" noChangeArrowheads="1"/>
          </p:cNvSpPr>
          <p:nvPr>
            <p:ph type="dt" sz="half" idx="10"/>
          </p:nvPr>
        </p:nvSpPr>
        <p:spPr/>
        <p:txBody>
          <a:bodyPr/>
          <a:lstStyle>
            <a:lvl1pPr>
              <a:defRPr/>
            </a:lvl1pPr>
          </a:lstStyle>
          <a:p>
            <a:pPr>
              <a:defRPr/>
            </a:pPr>
            <a:endParaRPr lang="en-US"/>
          </a:p>
        </p:txBody>
      </p:sp>
      <p:sp>
        <p:nvSpPr>
          <p:cNvPr id="7" name="Rectangle 3"/>
          <p:cNvSpPr>
            <a:spLocks noGrp="1" noChangeArrowheads="1"/>
          </p:cNvSpPr>
          <p:nvPr>
            <p:ph type="sldNum" sz="quarter" idx="11"/>
          </p:nvPr>
        </p:nvSpPr>
        <p:spPr/>
        <p:txBody>
          <a:bodyPr/>
          <a:lstStyle>
            <a:lvl1pPr>
              <a:defRPr/>
            </a:lvl1pPr>
          </a:lstStyle>
          <a:p>
            <a:pPr>
              <a:defRPr/>
            </a:pPr>
            <a:fld id="{8EDA0694-1279-4B9C-8788-3C9DB4A9859A}" type="slidenum">
              <a:rPr lang="en-US"/>
              <a:pPr>
                <a:defRPr/>
              </a:pPr>
              <a:t>‹#›</a:t>
            </a:fld>
            <a:endParaRPr lang="en-US"/>
          </a:p>
        </p:txBody>
      </p:sp>
    </p:spTree>
    <p:extLst>
      <p:ext uri="{BB962C8B-B14F-4D97-AF65-F5344CB8AC3E}">
        <p14:creationId xmlns:p14="http://schemas.microsoft.com/office/powerpoint/2010/main" val="27655965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5613" y="273050"/>
            <a:ext cx="8226425" cy="1143000"/>
          </a:xfrm>
        </p:spPr>
        <p:txBody>
          <a:bodyPr/>
          <a:lstStyle/>
          <a:p>
            <a:r>
              <a:rPr lang="en-US"/>
              <a:t>Click to edit Master title style</a:t>
            </a:r>
          </a:p>
        </p:txBody>
      </p:sp>
      <p:sp>
        <p:nvSpPr>
          <p:cNvPr id="3" name="Content Placeholder 2"/>
          <p:cNvSpPr>
            <a:spLocks noGrp="1"/>
          </p:cNvSpPr>
          <p:nvPr>
            <p:ph sz="half" idx="1"/>
          </p:nvPr>
        </p:nvSpPr>
        <p:spPr>
          <a:xfrm>
            <a:off x="455613" y="1598613"/>
            <a:ext cx="4037012"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5025" y="1598613"/>
            <a:ext cx="4037013"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5025" y="3922713"/>
            <a:ext cx="4037013" cy="21732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70"/>
          <p:cNvSpPr>
            <a:spLocks noGrp="1" noChangeArrowheads="1"/>
          </p:cNvSpPr>
          <p:nvPr>
            <p:ph type="sldNum" sz="quarter" idx="10"/>
          </p:nvPr>
        </p:nvSpPr>
        <p:spPr>
          <a:xfrm>
            <a:off x="6251448" y="6556248"/>
            <a:ext cx="588336" cy="228600"/>
          </a:xfrm>
          <a:prstGeom prst="rect">
            <a:avLst/>
          </a:prstGeom>
          <a:ln/>
        </p:spPr>
        <p:txBody>
          <a:bodyPr/>
          <a:lstStyle>
            <a:lvl1pPr>
              <a:defRPr/>
            </a:lvl1pPr>
          </a:lstStyle>
          <a:p>
            <a:pPr>
              <a:defRPr/>
            </a:pPr>
            <a:fld id="{CBE6F69D-EC7C-4158-B48B-7F1BD0375DFA}" type="slidenum">
              <a:rPr lang="en-US"/>
              <a:pPr>
                <a:defRPr/>
              </a:pPr>
              <a:t>‹#›</a:t>
            </a:fld>
            <a:endParaRPr lang="en-US"/>
          </a:p>
        </p:txBody>
      </p:sp>
    </p:spTree>
    <p:extLst>
      <p:ext uri="{BB962C8B-B14F-4D97-AF65-F5344CB8AC3E}">
        <p14:creationId xmlns:p14="http://schemas.microsoft.com/office/powerpoint/2010/main" val="836136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lvl1pPr>
          </a:lstStyle>
          <a:p>
            <a:r>
              <a:rPr kumimoji="0" lang="en-US" dirty="0"/>
              <a:t>Click to edit Master title style</a:t>
            </a:r>
          </a:p>
        </p:txBody>
      </p:sp>
      <p:sp>
        <p:nvSpPr>
          <p:cNvPr id="8" name="Content Placeholder 7"/>
          <p:cNvSpPr>
            <a:spLocks noGrp="1"/>
          </p:cNvSpPr>
          <p:nvPr>
            <p:ph sz="quarter" idx="1"/>
          </p:nvPr>
        </p:nvSpPr>
        <p:spPr>
          <a:xfrm>
            <a:off x="457200" y="1219200"/>
            <a:ext cx="8229600" cy="4937760"/>
          </a:xfrm>
        </p:spPr>
        <p:txBody>
          <a:bodyPr/>
          <a:lstStyle>
            <a:lvl1pPr>
              <a:defRPr sz="3200"/>
            </a:lvl1pPr>
            <a:lvl2pPr>
              <a:defRPr sz="2600"/>
            </a:lvl2pPr>
            <a:lvl3pPr>
              <a:defRPr sz="2200"/>
            </a:lvl3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2336433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352800"/>
            <a:ext cx="6858000" cy="1524000"/>
          </a:xfrm>
          <a:noFill/>
        </p:spPr>
        <p:txBody>
          <a:bodyPr anchor="t" anchorCtr="0">
            <a:normAutofit/>
          </a:bodyPr>
          <a:lstStyle>
            <a:lvl1pPr algn="r">
              <a:defRPr sz="4400">
                <a:solidFill>
                  <a:schemeClr val="tx1"/>
                </a:solidFill>
              </a:defRPr>
            </a:lvl1pPr>
          </a:lstStyle>
          <a:p>
            <a:r>
              <a:rPr kumimoji="0" lang="en-US" dirty="0"/>
              <a:t>Click to edit Master title style</a:t>
            </a:r>
          </a:p>
        </p:txBody>
      </p:sp>
      <p:sp>
        <p:nvSpPr>
          <p:cNvPr id="9" name="Subtitle 8"/>
          <p:cNvSpPr>
            <a:spLocks noGrp="1"/>
          </p:cNvSpPr>
          <p:nvPr>
            <p:ph type="subTitle" idx="1"/>
          </p:nvPr>
        </p:nvSpPr>
        <p:spPr>
          <a:xfrm>
            <a:off x="1219200" y="5124450"/>
            <a:ext cx="6858000" cy="533400"/>
          </a:xfrm>
        </p:spPr>
        <p:txBody>
          <a:bodyPr>
            <a:noAutofit/>
          </a:bodyPr>
          <a:lstStyle>
            <a:lvl1pPr marL="0" indent="0" algn="r">
              <a:buNone/>
              <a:defRPr sz="3200">
                <a:solidFill>
                  <a:schemeClr val="tx1"/>
                </a:solidFill>
                <a:latin typeface="Calibri" panose="020F0502020204030204" pitchFamily="34" charset="0"/>
                <a:ea typeface="+mj-ea"/>
                <a:cs typeface="+mj-cs"/>
              </a:defRPr>
            </a:lvl1pPr>
            <a:lvl2pPr marL="457189" indent="0" algn="ctr">
              <a:buNone/>
            </a:lvl2pPr>
            <a:lvl3pPr marL="914377" indent="0" algn="ctr">
              <a:buNone/>
            </a:lvl3pPr>
            <a:lvl4pPr marL="1371566" indent="0" algn="ctr">
              <a:buNone/>
            </a:lvl4pPr>
            <a:lvl5pPr marL="1828754" indent="0" algn="ctr">
              <a:buNone/>
            </a:lvl5pPr>
            <a:lvl6pPr marL="2285943" indent="0" algn="ctr">
              <a:buNone/>
            </a:lvl6pPr>
            <a:lvl7pPr marL="2743131" indent="0" algn="ctr">
              <a:buNone/>
            </a:lvl7pPr>
            <a:lvl8pPr marL="3200320" indent="0" algn="ctr">
              <a:buNone/>
            </a:lvl8pPr>
            <a:lvl9pPr marL="3657509" indent="0" algn="ctr">
              <a:buNone/>
            </a:lvl9pPr>
          </a:lstStyle>
          <a:p>
            <a:r>
              <a:rPr kumimoji="0" lang="en-US" dirty="0"/>
              <a:t>Click to edit Master subtitle style</a:t>
            </a:r>
          </a:p>
        </p:txBody>
      </p:sp>
      <p:sp>
        <p:nvSpPr>
          <p:cNvPr id="21" name="Rectangle 20"/>
          <p:cNvSpPr/>
          <p:nvPr/>
        </p:nvSpPr>
        <p:spPr>
          <a:xfrm>
            <a:off x="904875" y="3276604"/>
            <a:ext cx="7315200" cy="165163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2" name="Rectangle 21"/>
          <p:cNvSpPr/>
          <p:nvPr/>
        </p:nvSpPr>
        <p:spPr>
          <a:xfrm>
            <a:off x="904875" y="3276604"/>
            <a:ext cx="228600" cy="1651635"/>
          </a:xfrm>
          <a:prstGeom prst="rect">
            <a:avLst/>
          </a:prstGeom>
          <a:solidFill>
            <a:srgbClr val="5E3886"/>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2" name="Rectangle 31"/>
          <p:cNvSpPr/>
          <p:nvPr/>
        </p:nvSpPr>
        <p:spPr>
          <a:xfrm>
            <a:off x="914400" y="5048250"/>
            <a:ext cx="228600" cy="68580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pic>
        <p:nvPicPr>
          <p:cNvPr id="13"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3492" y="6291778"/>
            <a:ext cx="820538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p:cNvPicPr>
            <a:picLocks noChangeAspect="1" noChangeArrowheads="1"/>
          </p:cNvPicPr>
          <p:nvPr userDrawn="1"/>
        </p:nvPicPr>
        <p:blipFill>
          <a:blip r:embed="rId3" cstate="print">
            <a:clrChange>
              <a:clrFrom>
                <a:srgbClr val="BFBFBF"/>
              </a:clrFrom>
              <a:clrTo>
                <a:srgbClr val="BFBFBF">
                  <a:alpha val="0"/>
                </a:srgbClr>
              </a:clrTo>
            </a:clrChange>
            <a:biLevel thresh="75000"/>
            <a:extLst>
              <a:ext uri="{BEBA8EAE-BF5A-486C-A8C5-ECC9F3942E4B}">
                <a14:imgProps xmlns:a14="http://schemas.microsoft.com/office/drawing/2010/main">
                  <a14:imgLayer r:embed="rId4">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04798" y="6276827"/>
            <a:ext cx="1371602" cy="53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80095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lvl1pPr>
          </a:lstStyle>
          <a:p>
            <a:r>
              <a:rPr kumimoji="0" lang="en-US" dirty="0"/>
              <a:t>Click to edit Master title style</a:t>
            </a:r>
          </a:p>
        </p:txBody>
      </p:sp>
      <p:sp>
        <p:nvSpPr>
          <p:cNvPr id="8" name="Content Placeholder 7"/>
          <p:cNvSpPr>
            <a:spLocks noGrp="1"/>
          </p:cNvSpPr>
          <p:nvPr>
            <p:ph sz="quarter" idx="1"/>
          </p:nvPr>
        </p:nvSpPr>
        <p:spPr>
          <a:xfrm>
            <a:off x="457200" y="1219200"/>
            <a:ext cx="8229600" cy="4937760"/>
          </a:xfrm>
        </p:spPr>
        <p:txBody>
          <a:bodyPr/>
          <a:lstStyle>
            <a:lvl1pPr>
              <a:defRPr sz="3200"/>
            </a:lvl1pPr>
            <a:lvl2pPr>
              <a:defRPr sz="2600"/>
            </a:lvl2pPr>
            <a:lvl3pPr>
              <a:defRPr sz="2200"/>
            </a:lvl3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3489870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normAutofit/>
          </a:bodyPr>
          <a:lstStyle>
            <a:lvl1pPr algn="r">
              <a:buNone/>
              <a:defRPr sz="4400" b="0" cap="none" baseline="0">
                <a:solidFill>
                  <a:schemeClr val="tx1"/>
                </a:solidFill>
              </a:defRPr>
            </a:lvl1pPr>
          </a:lstStyle>
          <a:p>
            <a:r>
              <a:rPr kumimoji="0" lang="en-US" dirty="0"/>
              <a:t>Click to edit Master title style</a:t>
            </a:r>
          </a:p>
        </p:txBody>
      </p:sp>
      <p:sp>
        <p:nvSpPr>
          <p:cNvPr id="3" name="Text Placeholder 2"/>
          <p:cNvSpPr>
            <a:spLocks noGrp="1"/>
          </p:cNvSpPr>
          <p:nvPr>
            <p:ph type="body" idx="1"/>
          </p:nvPr>
        </p:nvSpPr>
        <p:spPr>
          <a:xfrm>
            <a:off x="1295400" y="4267200"/>
            <a:ext cx="6781800" cy="1143000"/>
          </a:xfrm>
        </p:spPr>
        <p:txBody>
          <a:bodyPr anchor="t" anchorCtr="0">
            <a:normAutofit/>
          </a:bodyPr>
          <a:lstStyle>
            <a:lvl1pPr marL="0" indent="0" algn="r">
              <a:buNone/>
              <a:defRPr sz="3200">
                <a:solidFill>
                  <a:schemeClr val="bg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a:t>Click to edit Master text styles</a:t>
            </a:r>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Rectangle 7"/>
          <p:cNvSpPr/>
          <p:nvPr/>
        </p:nvSpPr>
        <p:spPr>
          <a:xfrm>
            <a:off x="914400" y="2819400"/>
            <a:ext cx="228600" cy="128016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pic>
        <p:nvPicPr>
          <p:cNvPr id="14"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3492" y="6291778"/>
            <a:ext cx="820538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2"/>
          <p:cNvPicPr>
            <a:picLocks noChangeAspect="1" noChangeArrowheads="1"/>
          </p:cNvPicPr>
          <p:nvPr userDrawn="1"/>
        </p:nvPicPr>
        <p:blipFill>
          <a:blip r:embed="rId3" cstate="print">
            <a:clrChange>
              <a:clrFrom>
                <a:srgbClr val="BFBFBF"/>
              </a:clrFrom>
              <a:clrTo>
                <a:srgbClr val="BFBFBF">
                  <a:alpha val="0"/>
                </a:srgbClr>
              </a:clrTo>
            </a:clrChange>
            <a:biLevel thresh="75000"/>
            <a:extLst>
              <a:ext uri="{BEBA8EAE-BF5A-486C-A8C5-ECC9F3942E4B}">
                <a14:imgProps xmlns:a14="http://schemas.microsoft.com/office/drawing/2010/main">
                  <a14:imgLayer r:embed="rId4">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04798" y="6276827"/>
            <a:ext cx="1371602" cy="53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778752" y="6109000"/>
            <a:ext cx="2212848" cy="672800"/>
          </a:xfrm>
          <a:prstGeom prst="rect">
            <a:avLst/>
          </a:prstGeom>
        </p:spPr>
      </p:pic>
    </p:spTree>
    <p:extLst>
      <p:ext uri="{BB962C8B-B14F-4D97-AF65-F5344CB8AC3E}">
        <p14:creationId xmlns:p14="http://schemas.microsoft.com/office/powerpoint/2010/main" val="350212238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555712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dirty="0"/>
              <a:t>Click to edit Master title style</a:t>
            </a:r>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3200" b="1">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dirty="0"/>
              <a:t>Click to edit</a:t>
            </a:r>
          </a:p>
        </p:txBody>
      </p:sp>
      <p:sp>
        <p:nvSpPr>
          <p:cNvPr id="4" name="Text Placeholder 3"/>
          <p:cNvSpPr>
            <a:spLocks noGrp="1"/>
          </p:cNvSpPr>
          <p:nvPr>
            <p:ph type="body" sz="half" idx="3"/>
          </p:nvPr>
        </p:nvSpPr>
        <p:spPr>
          <a:xfrm>
            <a:off x="4648202" y="1295400"/>
            <a:ext cx="4041775" cy="685800"/>
          </a:xfrm>
          <a:noFill/>
          <a:ln>
            <a:noFill/>
          </a:ln>
        </p:spPr>
        <p:txBody>
          <a:bodyPr lIns="91440" anchor="b" anchorCtr="0">
            <a:noAutofit/>
          </a:bodyPr>
          <a:lstStyle>
            <a:lvl1pPr marL="0" indent="0">
              <a:buNone/>
              <a:defRPr sz="3200" b="1">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dirty="0"/>
              <a:t>Click to edit</a:t>
            </a:r>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715675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Tree>
    <p:extLst>
      <p:ext uri="{BB962C8B-B14F-4D97-AF65-F5344CB8AC3E}">
        <p14:creationId xmlns:p14="http://schemas.microsoft.com/office/powerpoint/2010/main" val="1551190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8349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bg1"/>
                </a:solidFill>
                <a:latin typeface="Calibri" panose="020F0502020204030204" pitchFamily="34" charset="0"/>
                <a:ea typeface="+mn-ea"/>
                <a:cs typeface="+mn-cs"/>
              </a:defRPr>
            </a:lvl1pPr>
          </a:lstStyle>
          <a:p>
            <a:r>
              <a:rPr kumimoji="0" lang="en-US" dirty="0"/>
              <a:t>Click to edit Master title style</a:t>
            </a:r>
          </a:p>
        </p:txBody>
      </p:sp>
      <p:sp>
        <p:nvSpPr>
          <p:cNvPr id="3" name="Text Placeholder 2"/>
          <p:cNvSpPr>
            <a:spLocks noGrp="1"/>
          </p:cNvSpPr>
          <p:nvPr>
            <p:ph type="body" idx="2"/>
          </p:nvPr>
        </p:nvSpPr>
        <p:spPr>
          <a:xfrm>
            <a:off x="6324600" y="1219203"/>
            <a:ext cx="2514600" cy="4843463"/>
          </a:xfrm>
        </p:spPr>
        <p:txBody>
          <a:bodyPr/>
          <a:lstStyle>
            <a:lvl1pPr marL="0" indent="0">
              <a:lnSpc>
                <a:spcPts val="2200"/>
              </a:lnSpc>
              <a:spcAft>
                <a:spcPts val="1000"/>
              </a:spcAft>
              <a:buNone/>
              <a:defRPr sz="1600">
                <a:solidFill>
                  <a:schemeClr val="tx1"/>
                </a:solidFill>
              </a:defRPr>
            </a:lvl1pPr>
            <a:lvl2pPr>
              <a:buNone/>
              <a:defRPr sz="1200"/>
            </a:lvl2pPr>
            <a:lvl3pPr>
              <a:buNone/>
              <a:defRPr sz="1000"/>
            </a:lvl3pPr>
            <a:lvl4pPr>
              <a:buNone/>
              <a:defRPr sz="900"/>
            </a:lvl4pPr>
            <a:lvl5pPr>
              <a:buNone/>
              <a:defRPr sz="900"/>
            </a:lvl5pPr>
          </a:lstStyle>
          <a:p>
            <a:pPr lvl="0" eaLnBrk="1" latinLnBrk="0" hangingPunct="1"/>
            <a:r>
              <a:rPr kumimoji="0" lang="en-US" dirty="0"/>
              <a:t>Click to edit Master text styles</a:t>
            </a:r>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1313210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noAutofit/>
          </a:bodyPr>
          <a:lstStyle>
            <a:lvl1pPr algn="r">
              <a:buNone/>
              <a:defRPr sz="4400" b="0">
                <a:solidFill>
                  <a:schemeClr val="tx1"/>
                </a:solidFill>
              </a:defRPr>
            </a:lvl1pPr>
          </a:lstStyle>
          <a:p>
            <a:r>
              <a:rPr kumimoji="0" lang="en-US" dirty="0"/>
              <a:t>Click to edit Master title style</a:t>
            </a:r>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noAutofit/>
          </a:bodyPr>
          <a:lstStyle>
            <a:lvl1pPr marL="0" indent="0" algn="l">
              <a:buFontTx/>
              <a:buNone/>
              <a:defRPr sz="3200">
                <a:solidFill>
                  <a:schemeClr val="bg1"/>
                </a:solidFill>
              </a:defRPr>
            </a:lvl1pPr>
            <a:lvl2pPr>
              <a:defRPr sz="1200"/>
            </a:lvl2pPr>
            <a:lvl3pPr>
              <a:defRPr sz="1000"/>
            </a:lvl3pPr>
            <a:lvl4pPr>
              <a:defRPr sz="900"/>
            </a:lvl4pPr>
            <a:lvl5pPr>
              <a:defRPr sz="900"/>
            </a:lvl5pPr>
          </a:lstStyle>
          <a:p>
            <a:pPr lvl="0" eaLnBrk="1" latinLnBrk="0" hangingPunct="1"/>
            <a:r>
              <a:rPr kumimoji="0" lang="en-US" dirty="0"/>
              <a:t>Click to edit Master text styles</a:t>
            </a:r>
          </a:p>
        </p:txBody>
      </p:sp>
      <p:sp>
        <p:nvSpPr>
          <p:cNvPr id="10" name="Rectangle 9"/>
          <p:cNvSpPr/>
          <p:nvPr/>
        </p:nvSpPr>
        <p:spPr>
          <a:xfrm>
            <a:off x="457200" y="500856"/>
            <a:ext cx="182880" cy="68580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pic>
        <p:nvPicPr>
          <p:cNvPr id="16"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3492" y="6291778"/>
            <a:ext cx="820538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userDrawn="1"/>
        </p:nvPicPr>
        <p:blipFill>
          <a:blip r:embed="rId3" cstate="print">
            <a:clrChange>
              <a:clrFrom>
                <a:srgbClr val="BFBFBF"/>
              </a:clrFrom>
              <a:clrTo>
                <a:srgbClr val="BFBFBF">
                  <a:alpha val="0"/>
                </a:srgbClr>
              </a:clrTo>
            </a:clrChange>
            <a:biLevel thresh="75000"/>
            <a:extLst>
              <a:ext uri="{BEBA8EAE-BF5A-486C-A8C5-ECC9F3942E4B}">
                <a14:imgProps xmlns:a14="http://schemas.microsoft.com/office/drawing/2010/main">
                  <a14:imgLayer r:embed="rId4">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04798" y="6276827"/>
            <a:ext cx="1371602" cy="53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778752" y="6109000"/>
            <a:ext cx="2212848" cy="672800"/>
          </a:xfrm>
          <a:prstGeom prst="rect">
            <a:avLst/>
          </a:prstGeom>
        </p:spPr>
      </p:pic>
    </p:spTree>
    <p:extLst>
      <p:ext uri="{BB962C8B-B14F-4D97-AF65-F5344CB8AC3E}">
        <p14:creationId xmlns:p14="http://schemas.microsoft.com/office/powerpoint/2010/main" val="160152862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1875919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normAutofit/>
          </a:bodyPr>
          <a:lstStyle>
            <a:lvl1pPr algn="r">
              <a:buNone/>
              <a:defRPr sz="4400" b="0" cap="none" baseline="0">
                <a:solidFill>
                  <a:schemeClr val="tx1"/>
                </a:solidFill>
              </a:defRPr>
            </a:lvl1pPr>
          </a:lstStyle>
          <a:p>
            <a:r>
              <a:rPr kumimoji="0" lang="en-US" dirty="0"/>
              <a:t>Click to edit Master title style</a:t>
            </a:r>
          </a:p>
        </p:txBody>
      </p:sp>
      <p:sp>
        <p:nvSpPr>
          <p:cNvPr id="3" name="Text Placeholder 2"/>
          <p:cNvSpPr>
            <a:spLocks noGrp="1"/>
          </p:cNvSpPr>
          <p:nvPr>
            <p:ph type="body" idx="1"/>
          </p:nvPr>
        </p:nvSpPr>
        <p:spPr>
          <a:xfrm>
            <a:off x="1295400" y="4267200"/>
            <a:ext cx="6781800" cy="1143000"/>
          </a:xfrm>
        </p:spPr>
        <p:txBody>
          <a:bodyPr anchor="t" anchorCtr="0">
            <a:normAutofit/>
          </a:bodyPr>
          <a:lstStyle>
            <a:lvl1pPr marL="0" indent="0" algn="r">
              <a:buNone/>
              <a:defRPr sz="3200">
                <a:solidFill>
                  <a:schemeClr val="bg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a:t>Click to edit Master text styles</a:t>
            </a:r>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8" name="Rectangle 7"/>
          <p:cNvSpPr/>
          <p:nvPr/>
        </p:nvSpPr>
        <p:spPr>
          <a:xfrm>
            <a:off x="914400" y="2819400"/>
            <a:ext cx="228600" cy="128016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pic>
        <p:nvPicPr>
          <p:cNvPr id="15" name="Picture 2"/>
          <p:cNvPicPr>
            <a:picLocks noChangeAspect="1" noChangeArrowheads="1"/>
          </p:cNvPicPr>
          <p:nvPr userDrawn="1"/>
        </p:nvPicPr>
        <p:blipFill>
          <a:blip r:embed="rId2" cstate="print">
            <a:clrChange>
              <a:clrFrom>
                <a:srgbClr val="BFBFBF"/>
              </a:clrFrom>
              <a:clrTo>
                <a:srgbClr val="BFBFBF">
                  <a:alpha val="0"/>
                </a:srgbClr>
              </a:clrTo>
            </a:clrChange>
            <a:biLevel thresh="75000"/>
            <a:extLst>
              <a:ext uri="{BEBA8EAE-BF5A-486C-A8C5-ECC9F3942E4B}">
                <a14:imgProps xmlns:a14="http://schemas.microsoft.com/office/drawing/2010/main">
                  <a14:imgLayer r:embed="rId3">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04798" y="6276823"/>
            <a:ext cx="1371602" cy="53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1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778752" y="6109000"/>
            <a:ext cx="2212848" cy="672800"/>
          </a:xfrm>
          <a:prstGeom prst="rect">
            <a:avLst/>
          </a:prstGeom>
        </p:spPr>
      </p:pic>
    </p:spTree>
    <p:extLst>
      <p:ext uri="{BB962C8B-B14F-4D97-AF65-F5344CB8AC3E}">
        <p14:creationId xmlns:p14="http://schemas.microsoft.com/office/powerpoint/2010/main" val="19695750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2"/>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914400" y="274642"/>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a:p>
        </p:txBody>
      </p:sp>
      <p:pic>
        <p:nvPicPr>
          <p:cNvPr id="16"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rot="5400000">
            <a:off x="-2417348" y="2963339"/>
            <a:ext cx="5853141"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userDrawn="1"/>
        </p:nvPicPr>
        <p:blipFill>
          <a:blip r:embed="rId3" cstate="print">
            <a:clrChange>
              <a:clrFrom>
                <a:srgbClr val="BFBFBF"/>
              </a:clrFrom>
              <a:clrTo>
                <a:srgbClr val="BFBFBF">
                  <a:alpha val="0"/>
                </a:srgbClr>
              </a:clrTo>
            </a:clrChange>
            <a:biLevel thresh="75000"/>
            <a:extLst>
              <a:ext uri="{BEBA8EAE-BF5A-486C-A8C5-ECC9F3942E4B}">
                <a14:imgProps xmlns:a14="http://schemas.microsoft.com/office/drawing/2010/main">
                  <a14:imgLayer r:embed="rId4">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rot="5400000">
            <a:off x="-190350" y="495152"/>
            <a:ext cx="1371602" cy="53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5400000">
            <a:off x="-512698" y="4961026"/>
            <a:ext cx="2212848" cy="672800"/>
          </a:xfrm>
          <a:prstGeom prst="rect">
            <a:avLst/>
          </a:prstGeom>
        </p:spPr>
      </p:pic>
    </p:spTree>
    <p:extLst>
      <p:ext uri="{BB962C8B-B14F-4D97-AF65-F5344CB8AC3E}">
        <p14:creationId xmlns:p14="http://schemas.microsoft.com/office/powerpoint/2010/main" val="2972676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5614" y="273050"/>
            <a:ext cx="8226425" cy="1143000"/>
          </a:xfrm>
        </p:spPr>
        <p:txBody>
          <a:bodyPr/>
          <a:lstStyle/>
          <a:p>
            <a:r>
              <a:rPr lang="en-US"/>
              <a:t>Click to edit Master title style</a:t>
            </a:r>
          </a:p>
        </p:txBody>
      </p:sp>
      <p:sp>
        <p:nvSpPr>
          <p:cNvPr id="3" name="Content Placeholder 2"/>
          <p:cNvSpPr>
            <a:spLocks noGrp="1"/>
          </p:cNvSpPr>
          <p:nvPr>
            <p:ph sz="quarter" idx="1"/>
          </p:nvPr>
        </p:nvSpPr>
        <p:spPr>
          <a:xfrm>
            <a:off x="455614" y="1598613"/>
            <a:ext cx="4037012"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5025" y="1598613"/>
            <a:ext cx="4037013"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55614" y="3922715"/>
            <a:ext cx="4037012" cy="21732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5025" y="3922715"/>
            <a:ext cx="4037013" cy="21732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70"/>
          <p:cNvSpPr>
            <a:spLocks noGrp="1" noChangeArrowheads="1"/>
          </p:cNvSpPr>
          <p:nvPr>
            <p:ph type="sldNum" sz="quarter" idx="10"/>
          </p:nvPr>
        </p:nvSpPr>
        <p:spPr>
          <a:xfrm>
            <a:off x="6553201" y="6242052"/>
            <a:ext cx="2130425" cy="474663"/>
          </a:xfrm>
          <a:prstGeom prst="rect">
            <a:avLst/>
          </a:prstGeom>
        </p:spPr>
        <p:txBody>
          <a:bodyPr vert="horz" wrap="square" lIns="91440" tIns="45720" rIns="91440" bIns="45720" numCol="1" anchor="t" anchorCtr="0" compatLnSpc="1">
            <a:prstTxWarp prst="textNoShape">
              <a:avLst/>
            </a:prstTxWarp>
          </a:bodyPr>
          <a:lstStyle>
            <a:lvl1pPr>
              <a:defRPr/>
            </a:lvl1pPr>
          </a:lstStyle>
          <a:p>
            <a:fld id="{C4B60773-B98C-4109-B941-042E7687E890}" type="slidenum">
              <a:rPr lang="en-US"/>
              <a:pPr/>
              <a:t>‹#›</a:t>
            </a:fld>
            <a:endParaRPr lang="en-US"/>
          </a:p>
        </p:txBody>
      </p:sp>
    </p:spTree>
    <p:extLst>
      <p:ext uri="{BB962C8B-B14F-4D97-AF65-F5344CB8AC3E}">
        <p14:creationId xmlns:p14="http://schemas.microsoft.com/office/powerpoint/2010/main" val="687119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783860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dirty="0"/>
              <a:t>Click to edit Master title style</a:t>
            </a:r>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3200" b="1">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dirty="0"/>
              <a:t>Click to edit</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noAutofit/>
          </a:bodyPr>
          <a:lstStyle>
            <a:lvl1pPr marL="0" indent="0">
              <a:buNone/>
              <a:defRPr sz="3200" b="1">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dirty="0"/>
              <a:t>Click to edit</a:t>
            </a:r>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1526606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Tree>
    <p:extLst>
      <p:ext uri="{BB962C8B-B14F-4D97-AF65-F5344CB8AC3E}">
        <p14:creationId xmlns:p14="http://schemas.microsoft.com/office/powerpoint/2010/main" val="844442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5259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bg1"/>
                </a:solidFill>
                <a:latin typeface="Calibri" panose="020F0502020204030204" pitchFamily="34" charset="0"/>
                <a:ea typeface="+mn-ea"/>
                <a:cs typeface="+mn-cs"/>
              </a:defRPr>
            </a:lvl1pPr>
          </a:lstStyle>
          <a:p>
            <a:r>
              <a:rPr kumimoji="0" lang="en-US" dirty="0"/>
              <a:t>Click to edit Master title style</a:t>
            </a:r>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1"/>
                </a:solidFill>
              </a:defRPr>
            </a:lvl1pPr>
            <a:lvl2pPr>
              <a:buNone/>
              <a:defRPr sz="1200"/>
            </a:lvl2pPr>
            <a:lvl3pPr>
              <a:buNone/>
              <a:defRPr sz="1000"/>
            </a:lvl3pPr>
            <a:lvl4pPr>
              <a:buNone/>
              <a:defRPr sz="900"/>
            </a:lvl4pPr>
            <a:lvl5pPr>
              <a:buNone/>
              <a:defRPr sz="900"/>
            </a:lvl5pPr>
          </a:lstStyle>
          <a:p>
            <a:pPr lvl="0" eaLnBrk="1" latinLnBrk="0" hangingPunct="1"/>
            <a:r>
              <a:rPr kumimoji="0" lang="en-US" dirty="0"/>
              <a:t>Click to edit Master text styles</a:t>
            </a:r>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lang="en-US" dirty="0">
              <a:solidFill>
                <a:prstClr val="black"/>
              </a:solidFill>
              <a:latin typeface="Gill Sans MT"/>
            </a:endParaRPr>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2054478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noAutofit/>
          </a:bodyPr>
          <a:lstStyle>
            <a:lvl1pPr algn="r">
              <a:buNone/>
              <a:defRPr sz="4400" b="0">
                <a:solidFill>
                  <a:schemeClr val="tx1"/>
                </a:solidFill>
              </a:defRPr>
            </a:lvl1pPr>
          </a:lstStyle>
          <a:p>
            <a:r>
              <a:rPr kumimoji="0" lang="en-US" dirty="0"/>
              <a:t>Click to edit Master title style</a:t>
            </a:r>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noAutofit/>
          </a:bodyPr>
          <a:lstStyle>
            <a:lvl1pPr marL="0" indent="0" algn="l">
              <a:buFontTx/>
              <a:buNone/>
              <a:defRPr sz="3200">
                <a:solidFill>
                  <a:schemeClr val="bg1"/>
                </a:solidFill>
              </a:defRPr>
            </a:lvl1pPr>
            <a:lvl2pPr>
              <a:defRPr sz="1200"/>
            </a:lvl2pPr>
            <a:lvl3pPr>
              <a:defRPr sz="1000"/>
            </a:lvl3pPr>
            <a:lvl4pPr>
              <a:defRPr sz="900"/>
            </a:lvl4pPr>
            <a:lvl5pPr>
              <a:defRPr sz="900"/>
            </a:lvl5pPr>
          </a:lstStyle>
          <a:p>
            <a:pPr lvl="0" eaLnBrk="1" latinLnBrk="0" hangingPunct="1"/>
            <a:r>
              <a:rPr kumimoji="0" lang="en-US" dirty="0"/>
              <a:t>Click to edit Master text styles</a:t>
            </a:r>
          </a:p>
        </p:txBody>
      </p:sp>
      <p:sp>
        <p:nvSpPr>
          <p:cNvPr id="10" name="Rectangle 9"/>
          <p:cNvSpPr/>
          <p:nvPr/>
        </p:nvSpPr>
        <p:spPr>
          <a:xfrm>
            <a:off x="457200" y="500856"/>
            <a:ext cx="182880" cy="68580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pic>
        <p:nvPicPr>
          <p:cNvPr id="17" name="Picture 2"/>
          <p:cNvPicPr>
            <a:picLocks noChangeAspect="1" noChangeArrowheads="1"/>
          </p:cNvPicPr>
          <p:nvPr userDrawn="1"/>
        </p:nvPicPr>
        <p:blipFill>
          <a:blip r:embed="rId2" cstate="print">
            <a:clrChange>
              <a:clrFrom>
                <a:srgbClr val="BFBFBF"/>
              </a:clrFrom>
              <a:clrTo>
                <a:srgbClr val="BFBFBF">
                  <a:alpha val="0"/>
                </a:srgbClr>
              </a:clrTo>
            </a:clrChange>
            <a:biLevel thresh="75000"/>
            <a:extLst>
              <a:ext uri="{BEBA8EAE-BF5A-486C-A8C5-ECC9F3942E4B}">
                <a14:imgProps xmlns:a14="http://schemas.microsoft.com/office/drawing/2010/main">
                  <a14:imgLayer r:embed="rId3">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04798" y="6276823"/>
            <a:ext cx="1371602" cy="53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778752" y="6109000"/>
            <a:ext cx="2212848" cy="672800"/>
          </a:xfrm>
          <a:prstGeom prst="rect">
            <a:avLst/>
          </a:prstGeom>
        </p:spPr>
      </p:pic>
    </p:spTree>
    <p:extLst>
      <p:ext uri="{BB962C8B-B14F-4D97-AF65-F5344CB8AC3E}">
        <p14:creationId xmlns:p14="http://schemas.microsoft.com/office/powerpoint/2010/main" val="180665363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theme" Target="../theme/theme2.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a:solidFill>
            <a:srgbClr val="5E3886"/>
          </a:solidFill>
        </p:spPr>
        <p:txBody>
          <a:bodyPr vert="horz" anchor="b" anchorCtr="0">
            <a:normAutofit/>
          </a:bodyPr>
          <a:lstStyle/>
          <a:p>
            <a:r>
              <a:rPr kumimoji="0" lang="en-US" dirty="0"/>
              <a:t>Click to edit Master title style</a:t>
            </a:r>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lang="en-US">
              <a:solidFill>
                <a:prstClr val="black"/>
              </a:solidFill>
              <a:latin typeface="Gill Sans MT"/>
            </a:endParaRPr>
          </a:p>
        </p:txBody>
      </p:sp>
    </p:spTree>
    <p:extLst>
      <p:ext uri="{BB962C8B-B14F-4D97-AF65-F5344CB8AC3E}">
        <p14:creationId xmlns:p14="http://schemas.microsoft.com/office/powerpoint/2010/main" val="564983602"/>
      </p:ext>
    </p:extLst>
  </p:cSld>
  <p:clrMap bg1="lt1" tx1="dk1" bg2="lt2" tx2="dk2" accent1="accent1" accent2="accent2" accent3="accent3" accent4="accent4" accent5="accent5" accent6="accent6" hlink="hlink" folHlink="folHlink"/>
  <p:sldLayoutIdLst>
    <p:sldLayoutId id="2147484111" r:id="rId1"/>
    <p:sldLayoutId id="2147484112" r:id="rId2"/>
    <p:sldLayoutId id="2147484113" r:id="rId3"/>
    <p:sldLayoutId id="2147484114" r:id="rId4"/>
    <p:sldLayoutId id="2147484115" r:id="rId5"/>
    <p:sldLayoutId id="2147484116" r:id="rId6"/>
    <p:sldLayoutId id="2147484117" r:id="rId7"/>
    <p:sldLayoutId id="2147484118" r:id="rId8"/>
    <p:sldLayoutId id="2147484119" r:id="rId9"/>
    <p:sldLayoutId id="2147484120" r:id="rId10"/>
    <p:sldLayoutId id="2147484121" r:id="rId11"/>
    <p:sldLayoutId id="2147484157" r:id="rId12"/>
    <p:sldLayoutId id="2147484158" r:id="rId13"/>
    <p:sldLayoutId id="2147484159" r:id="rId14"/>
    <p:sldLayoutId id="2147484160" r:id="rId15"/>
    <p:sldLayoutId id="2147484161" r:id="rId16"/>
    <p:sldLayoutId id="2147484162" r:id="rId17"/>
    <p:sldLayoutId id="2147484163" r:id="rId18"/>
    <p:sldLayoutId id="2147484164" r:id="rId1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rtl="0" eaLnBrk="1" latinLnBrk="0" hangingPunct="1">
        <a:spcBef>
          <a:spcPct val="0"/>
        </a:spcBef>
        <a:buNone/>
        <a:defRPr kumimoji="0" sz="4400" kern="1200">
          <a:solidFill>
            <a:schemeClr val="bg1"/>
          </a:solidFill>
          <a:latin typeface="Calibri" panose="020F0502020204030204" pitchFamily="34" charset="0"/>
          <a:ea typeface="+mj-ea"/>
          <a:cs typeface="+mj-cs"/>
        </a:defRPr>
      </a:lvl1pPr>
    </p:titleStyle>
    <p:bodyStyle>
      <a:lvl1pPr marL="274320" indent="-274320" algn="l" rtl="0" eaLnBrk="1" latinLnBrk="0" hangingPunct="1">
        <a:spcBef>
          <a:spcPts val="600"/>
        </a:spcBef>
        <a:buClr>
          <a:srgbClr val="86AA2C"/>
        </a:buClr>
        <a:buSzPct val="76000"/>
        <a:buFont typeface="Wingdings 3"/>
        <a:buChar char=""/>
        <a:defRPr kumimoji="0" sz="3200" kern="1200">
          <a:solidFill>
            <a:schemeClr val="tx1"/>
          </a:solidFill>
          <a:latin typeface="Calibri" panose="020F0502020204030204" pitchFamily="34" charset="0"/>
          <a:ea typeface="+mn-ea"/>
          <a:cs typeface="+mn-cs"/>
        </a:defRPr>
      </a:lvl1pPr>
      <a:lvl2pPr marL="548640" indent="-274320" algn="l" rtl="0" eaLnBrk="1" latinLnBrk="0" hangingPunct="1">
        <a:spcBef>
          <a:spcPts val="500"/>
        </a:spcBef>
        <a:buClr>
          <a:srgbClr val="86AA2C"/>
        </a:buClr>
        <a:buSzPct val="76000"/>
        <a:buFont typeface="Wingdings 3"/>
        <a:buChar char=""/>
        <a:defRPr kumimoji="0" sz="2600" kern="1200">
          <a:solidFill>
            <a:schemeClr val="tx1"/>
          </a:solidFill>
          <a:latin typeface="Calibri" panose="020F0502020204030204" pitchFamily="34" charset="0"/>
          <a:ea typeface="+mn-ea"/>
          <a:cs typeface="+mn-cs"/>
        </a:defRPr>
      </a:lvl2pPr>
      <a:lvl3pPr marL="822960" indent="-228600" algn="l" rtl="0" eaLnBrk="1" latinLnBrk="0" hangingPunct="1">
        <a:spcBef>
          <a:spcPts val="500"/>
        </a:spcBef>
        <a:buClr>
          <a:srgbClr val="86AA2C"/>
        </a:buClr>
        <a:buSzPct val="76000"/>
        <a:buFont typeface="Wingdings 3"/>
        <a:buChar char=""/>
        <a:defRPr kumimoji="0" sz="2200" kern="1200">
          <a:solidFill>
            <a:schemeClr val="tx1"/>
          </a:solidFill>
          <a:latin typeface="Calibri" panose="020F0502020204030204" pitchFamily="34" charset="0"/>
          <a:ea typeface="+mn-ea"/>
          <a:cs typeface="+mn-cs"/>
        </a:defRPr>
      </a:lvl3pPr>
      <a:lvl4pPr marL="1097280" indent="-228600" algn="l" rtl="0" eaLnBrk="1" latinLnBrk="0" hangingPunct="1">
        <a:spcBef>
          <a:spcPts val="400"/>
        </a:spcBef>
        <a:buClr>
          <a:srgbClr val="86AA2C"/>
        </a:buClr>
        <a:buSzPct val="70000"/>
        <a:buFont typeface="Wingdings"/>
        <a:buChar char=""/>
        <a:defRPr kumimoji="0" sz="1800" kern="1200">
          <a:solidFill>
            <a:schemeClr val="tx1"/>
          </a:solidFill>
          <a:latin typeface="Calibri" panose="020F0502020204030204" pitchFamily="34" charset="0"/>
          <a:ea typeface="+mn-ea"/>
          <a:cs typeface="+mn-cs"/>
        </a:defRPr>
      </a:lvl4pPr>
      <a:lvl5pPr marL="1371600" indent="-228600" algn="l" rtl="0" eaLnBrk="1" latinLnBrk="0" hangingPunct="1">
        <a:spcBef>
          <a:spcPts val="300"/>
        </a:spcBef>
        <a:buClr>
          <a:srgbClr val="86AA2C"/>
        </a:buClr>
        <a:buSzPct val="70000"/>
        <a:buFont typeface="Wingdings"/>
        <a:buChar char=""/>
        <a:defRPr kumimoji="0" sz="1600" kern="1200">
          <a:solidFill>
            <a:schemeClr val="tx1"/>
          </a:solidFill>
          <a:latin typeface="Calibri" panose="020F0502020204030204" pitchFamily="34" charset="0"/>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a:solidFill>
            <a:srgbClr val="5E3886"/>
          </a:solidFill>
        </p:spPr>
        <p:txBody>
          <a:bodyPr vert="horz" anchor="b" anchorCtr="0">
            <a:normAutofit/>
          </a:bodyPr>
          <a:lstStyle/>
          <a:p>
            <a:r>
              <a:rPr kumimoji="0" lang="en-US" dirty="0"/>
              <a:t>Click to edit Master title style</a:t>
            </a:r>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a:p>
        </p:txBody>
      </p:sp>
    </p:spTree>
    <p:extLst>
      <p:ext uri="{BB962C8B-B14F-4D97-AF65-F5344CB8AC3E}">
        <p14:creationId xmlns:p14="http://schemas.microsoft.com/office/powerpoint/2010/main" val="1744839659"/>
      </p:ext>
    </p:extLst>
  </p:cSld>
  <p:clrMap bg1="lt1" tx1="dk1" bg2="lt2" tx2="dk2" accent1="accent1" accent2="accent2" accent3="accent3" accent4="accent4" accent5="accent5" accent6="accent6" hlink="hlink" folHlink="folHlink"/>
  <p:sldLayoutIdLst>
    <p:sldLayoutId id="2147484145" r:id="rId1"/>
    <p:sldLayoutId id="2147484146" r:id="rId2"/>
    <p:sldLayoutId id="2147484147" r:id="rId3"/>
    <p:sldLayoutId id="2147484148" r:id="rId4"/>
    <p:sldLayoutId id="2147484149" r:id="rId5"/>
    <p:sldLayoutId id="2147484150" r:id="rId6"/>
    <p:sldLayoutId id="2147484151" r:id="rId7"/>
    <p:sldLayoutId id="2147484152" r:id="rId8"/>
    <p:sldLayoutId id="2147484153" r:id="rId9"/>
    <p:sldLayoutId id="2147484154" r:id="rId10"/>
    <p:sldLayoutId id="2147484155" r:id="rId11"/>
    <p:sldLayoutId id="2147484156"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rtl="0" eaLnBrk="1" latinLnBrk="0" hangingPunct="1">
        <a:spcBef>
          <a:spcPct val="0"/>
        </a:spcBef>
        <a:buNone/>
        <a:defRPr kumimoji="0" sz="4400" kern="1200">
          <a:solidFill>
            <a:schemeClr val="bg1"/>
          </a:solidFill>
          <a:latin typeface="Calibri" panose="020F0502020204030204" pitchFamily="34" charset="0"/>
          <a:ea typeface="+mj-ea"/>
          <a:cs typeface="+mj-cs"/>
        </a:defRPr>
      </a:lvl1pPr>
    </p:titleStyle>
    <p:bodyStyle>
      <a:lvl1pPr marL="274313" indent="-274313" algn="l" rtl="0" eaLnBrk="1" latinLnBrk="0" hangingPunct="1">
        <a:spcBef>
          <a:spcPts val="600"/>
        </a:spcBef>
        <a:buClr>
          <a:srgbClr val="86AA2C"/>
        </a:buClr>
        <a:buSzPct val="76000"/>
        <a:buFont typeface="Wingdings 3"/>
        <a:buChar char=""/>
        <a:defRPr kumimoji="0" sz="3200" kern="1200">
          <a:solidFill>
            <a:schemeClr val="tx1"/>
          </a:solidFill>
          <a:latin typeface="Calibri" panose="020F0502020204030204" pitchFamily="34" charset="0"/>
          <a:ea typeface="+mn-ea"/>
          <a:cs typeface="+mn-cs"/>
        </a:defRPr>
      </a:lvl1pPr>
      <a:lvl2pPr marL="548626" indent="-274313" algn="l" rtl="0" eaLnBrk="1" latinLnBrk="0" hangingPunct="1">
        <a:spcBef>
          <a:spcPts val="500"/>
        </a:spcBef>
        <a:buClr>
          <a:srgbClr val="86AA2C"/>
        </a:buClr>
        <a:buSzPct val="76000"/>
        <a:buFont typeface="Wingdings 3"/>
        <a:buChar char=""/>
        <a:defRPr kumimoji="0" sz="2600" kern="1200">
          <a:solidFill>
            <a:schemeClr val="tx1"/>
          </a:solidFill>
          <a:latin typeface="Calibri" panose="020F0502020204030204" pitchFamily="34" charset="0"/>
          <a:ea typeface="+mn-ea"/>
          <a:cs typeface="+mn-cs"/>
        </a:defRPr>
      </a:lvl2pPr>
      <a:lvl3pPr marL="822939" indent="-228594" algn="l" rtl="0" eaLnBrk="1" latinLnBrk="0" hangingPunct="1">
        <a:spcBef>
          <a:spcPts val="500"/>
        </a:spcBef>
        <a:buClr>
          <a:srgbClr val="86AA2C"/>
        </a:buClr>
        <a:buSzPct val="76000"/>
        <a:buFont typeface="Wingdings 3"/>
        <a:buChar char=""/>
        <a:defRPr kumimoji="0" sz="2200" kern="1200">
          <a:solidFill>
            <a:schemeClr val="tx1"/>
          </a:solidFill>
          <a:latin typeface="Calibri" panose="020F0502020204030204" pitchFamily="34" charset="0"/>
          <a:ea typeface="+mn-ea"/>
          <a:cs typeface="+mn-cs"/>
        </a:defRPr>
      </a:lvl3pPr>
      <a:lvl4pPr marL="1097253" indent="-228594" algn="l" rtl="0" eaLnBrk="1" latinLnBrk="0" hangingPunct="1">
        <a:spcBef>
          <a:spcPts val="400"/>
        </a:spcBef>
        <a:buClr>
          <a:srgbClr val="86AA2C"/>
        </a:buClr>
        <a:buSzPct val="70000"/>
        <a:buFont typeface="Wingdings"/>
        <a:buChar char=""/>
        <a:defRPr kumimoji="0" sz="1800" kern="1200">
          <a:solidFill>
            <a:schemeClr val="tx1"/>
          </a:solidFill>
          <a:latin typeface="Calibri" panose="020F0502020204030204" pitchFamily="34" charset="0"/>
          <a:ea typeface="+mn-ea"/>
          <a:cs typeface="+mn-cs"/>
        </a:defRPr>
      </a:lvl4pPr>
      <a:lvl5pPr marL="1371566" indent="-228594" algn="l" rtl="0" eaLnBrk="1" latinLnBrk="0" hangingPunct="1">
        <a:spcBef>
          <a:spcPts val="300"/>
        </a:spcBef>
        <a:buClr>
          <a:srgbClr val="86AA2C"/>
        </a:buClr>
        <a:buSzPct val="70000"/>
        <a:buFont typeface="Wingdings"/>
        <a:buChar char=""/>
        <a:defRPr kumimoji="0" sz="1600" kern="1200">
          <a:solidFill>
            <a:schemeClr val="tx1"/>
          </a:solidFill>
          <a:latin typeface="Calibri" panose="020F0502020204030204" pitchFamily="34" charset="0"/>
          <a:ea typeface="+mn-ea"/>
          <a:cs typeface="+mn-cs"/>
        </a:defRPr>
      </a:lvl5pPr>
      <a:lvl6pPr marL="1645879" indent="-182875"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754" indent="-182875"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30" indent="-182875"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05" indent="-182875"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189" algn="l" rtl="0" eaLnBrk="1" latinLnBrk="0" hangingPunct="1">
        <a:defRPr kumimoji="0" kern="1200">
          <a:solidFill>
            <a:schemeClr val="tx1"/>
          </a:solidFill>
          <a:latin typeface="+mn-lt"/>
          <a:ea typeface="+mn-ea"/>
          <a:cs typeface="+mn-cs"/>
        </a:defRPr>
      </a:lvl2pPr>
      <a:lvl3pPr marL="914377" algn="l" rtl="0" eaLnBrk="1" latinLnBrk="0" hangingPunct="1">
        <a:defRPr kumimoji="0" kern="1200">
          <a:solidFill>
            <a:schemeClr val="tx1"/>
          </a:solidFill>
          <a:latin typeface="+mn-lt"/>
          <a:ea typeface="+mn-ea"/>
          <a:cs typeface="+mn-cs"/>
        </a:defRPr>
      </a:lvl3pPr>
      <a:lvl4pPr marL="1371566" algn="l" rtl="0" eaLnBrk="1" latinLnBrk="0" hangingPunct="1">
        <a:defRPr kumimoji="0" kern="1200">
          <a:solidFill>
            <a:schemeClr val="tx1"/>
          </a:solidFill>
          <a:latin typeface="+mn-lt"/>
          <a:ea typeface="+mn-ea"/>
          <a:cs typeface="+mn-cs"/>
        </a:defRPr>
      </a:lvl4pPr>
      <a:lvl5pPr marL="1828754" algn="l" rtl="0" eaLnBrk="1" latinLnBrk="0" hangingPunct="1">
        <a:defRPr kumimoji="0" kern="1200">
          <a:solidFill>
            <a:schemeClr val="tx1"/>
          </a:solidFill>
          <a:latin typeface="+mn-lt"/>
          <a:ea typeface="+mn-ea"/>
          <a:cs typeface="+mn-cs"/>
        </a:defRPr>
      </a:lvl5pPr>
      <a:lvl6pPr marL="2285943" algn="l" rtl="0" eaLnBrk="1" latinLnBrk="0" hangingPunct="1">
        <a:defRPr kumimoji="0" kern="1200">
          <a:solidFill>
            <a:schemeClr val="tx1"/>
          </a:solidFill>
          <a:latin typeface="+mn-lt"/>
          <a:ea typeface="+mn-ea"/>
          <a:cs typeface="+mn-cs"/>
        </a:defRPr>
      </a:lvl6pPr>
      <a:lvl7pPr marL="2743131" algn="l" rtl="0" eaLnBrk="1" latinLnBrk="0" hangingPunct="1">
        <a:defRPr kumimoji="0" kern="1200">
          <a:solidFill>
            <a:schemeClr val="tx1"/>
          </a:solidFill>
          <a:latin typeface="+mn-lt"/>
          <a:ea typeface="+mn-ea"/>
          <a:cs typeface="+mn-cs"/>
        </a:defRPr>
      </a:lvl7pPr>
      <a:lvl8pPr marL="3200320" algn="l" rtl="0" eaLnBrk="1" latinLnBrk="0" hangingPunct="1">
        <a:defRPr kumimoji="0" kern="1200">
          <a:solidFill>
            <a:schemeClr val="tx1"/>
          </a:solidFill>
          <a:latin typeface="+mn-lt"/>
          <a:ea typeface="+mn-ea"/>
          <a:cs typeface="+mn-cs"/>
        </a:defRPr>
      </a:lvl8pPr>
      <a:lvl9pPr marL="3657509"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4.xml"/><Relationship Id="rId1" Type="http://schemas.openxmlformats.org/officeDocument/2006/relationships/tags" Target="../tags/tag8.xml"/><Relationship Id="rId5" Type="http://schemas.openxmlformats.org/officeDocument/2006/relationships/image" Target="../media/image17.emf"/><Relationship Id="rId4" Type="http://schemas.openxmlformats.org/officeDocument/2006/relationships/oleObject" Target="../embeddings/oleObject1.bin"/></Relationships>
</file>

<file path=ppt/slides/_rels/slide100.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image" Target="../media/image175.jp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2.xml"/><Relationship Id="rId1" Type="http://schemas.openxmlformats.org/officeDocument/2006/relationships/tags" Target="../tags/tag54.xml"/><Relationship Id="rId4" Type="http://schemas.openxmlformats.org/officeDocument/2006/relationships/image" Target="../media/image177.wmf"/></Relationships>
</file>

<file path=ppt/slides/_rels/slide102.xml.rels><?xml version="1.0" encoding="UTF-8" standalone="yes"?>
<Relationships xmlns="http://schemas.openxmlformats.org/package/2006/relationships"><Relationship Id="rId3" Type="http://schemas.openxmlformats.org/officeDocument/2006/relationships/image" Target="../media/image178.jpeg"/><Relationship Id="rId2" Type="http://schemas.openxmlformats.org/officeDocument/2006/relationships/slideLayout" Target="../slideLayouts/slideLayout2.xml"/><Relationship Id="rId1" Type="http://schemas.openxmlformats.org/officeDocument/2006/relationships/tags" Target="../tags/tag55.xml"/></Relationships>
</file>

<file path=ppt/slides/_rels/slide103.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tags" Target="../tags/tag56.xml"/></Relationships>
</file>

<file path=ppt/slides/_rels/slide104.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slideLayout" Target="../slideLayouts/slideLayout2.xml"/><Relationship Id="rId1" Type="http://schemas.openxmlformats.org/officeDocument/2006/relationships/tags" Target="../tags/tag57.xml"/><Relationship Id="rId5" Type="http://schemas.openxmlformats.org/officeDocument/2006/relationships/image" Target="../media/image181.png"/><Relationship Id="rId4" Type="http://schemas.openxmlformats.org/officeDocument/2006/relationships/image" Target="../media/image180.png"/></Relationships>
</file>

<file path=ppt/slides/_rels/slide105.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tags" Target="../tags/tag58.xml"/><Relationship Id="rId5" Type="http://schemas.openxmlformats.org/officeDocument/2006/relationships/image" Target="../media/image183.png"/><Relationship Id="rId4" Type="http://schemas.openxmlformats.org/officeDocument/2006/relationships/image" Target="../media/image182.jpeg"/></Relationships>
</file>

<file path=ppt/slides/_rels/slide106.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xml"/><Relationship Id="rId1" Type="http://schemas.openxmlformats.org/officeDocument/2006/relationships/tags" Target="../tags/tag59.xml"/><Relationship Id="rId4" Type="http://schemas.openxmlformats.org/officeDocument/2006/relationships/image" Target="../media/image182.jpeg"/></Relationships>
</file>

<file path=ppt/slides/_rels/slide107.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7.xml"/><Relationship Id="rId1" Type="http://schemas.openxmlformats.org/officeDocument/2006/relationships/tags" Target="../tags/tag60.xml"/><Relationship Id="rId4" Type="http://schemas.openxmlformats.org/officeDocument/2006/relationships/image" Target="../media/image184.jpeg"/></Relationships>
</file>

<file path=ppt/slides/_rels/slide108.xml.rels><?xml version="1.0" encoding="UTF-8" standalone="yes"?>
<Relationships xmlns="http://schemas.openxmlformats.org/package/2006/relationships"><Relationship Id="rId8" Type="http://schemas.openxmlformats.org/officeDocument/2006/relationships/image" Target="../media/image186.png"/><Relationship Id="rId3" Type="http://schemas.openxmlformats.org/officeDocument/2006/relationships/slideLayout" Target="../slideLayouts/slideLayout2.xml"/><Relationship Id="rId7" Type="http://schemas.openxmlformats.org/officeDocument/2006/relationships/hyperlink" Target="http://www.drscholls.com/product.aspx?prodid=46" TargetMode="External"/><Relationship Id="rId2" Type="http://schemas.openxmlformats.org/officeDocument/2006/relationships/video" Target="file:///C:\Documents%20and%20Settings\Owner.BEVERLY-Q62OQR5\Local%20Settings\Temporary%20Internet%20Files\Content.IE5\YAC5GU9Y\MPj03154670000%5b1%5d.jpg" TargetMode="External"/><Relationship Id="rId1" Type="http://schemas.openxmlformats.org/officeDocument/2006/relationships/tags" Target="../tags/tag61.xml"/><Relationship Id="rId6" Type="http://schemas.openxmlformats.org/officeDocument/2006/relationships/image" Target="../media/image185.jpeg"/><Relationship Id="rId11" Type="http://schemas.openxmlformats.org/officeDocument/2006/relationships/image" Target="../media/image189.wmf"/><Relationship Id="rId5" Type="http://schemas.openxmlformats.org/officeDocument/2006/relationships/hyperlink" Target="http://www.northcoastfootcare.com/footcare-info/corns-callus.html" TargetMode="External"/><Relationship Id="rId10" Type="http://schemas.openxmlformats.org/officeDocument/2006/relationships/image" Target="../media/image188.png"/><Relationship Id="rId4" Type="http://schemas.openxmlformats.org/officeDocument/2006/relationships/notesSlide" Target="../notesSlides/notesSlide42.xml"/><Relationship Id="rId9" Type="http://schemas.openxmlformats.org/officeDocument/2006/relationships/image" Target="../media/image187.wmf"/></Relationships>
</file>

<file path=ppt/slides/_rels/slide109.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6.xml"/><Relationship Id="rId1" Type="http://schemas.openxmlformats.org/officeDocument/2006/relationships/tags" Target="../tags/tag62.xml"/><Relationship Id="rId4" Type="http://schemas.openxmlformats.org/officeDocument/2006/relationships/image" Target="../media/image190.png"/></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5.xml"/></Relationships>
</file>

<file path=ppt/slides/_rels/slide110.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2.xml"/><Relationship Id="rId1" Type="http://schemas.openxmlformats.org/officeDocument/2006/relationships/tags" Target="../tags/tag63.xml"/></Relationships>
</file>

<file path=ppt/slides/_rels/slide111.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6.xml"/><Relationship Id="rId1" Type="http://schemas.openxmlformats.org/officeDocument/2006/relationships/tags" Target="../tags/tag64.xml"/><Relationship Id="rId4" Type="http://schemas.openxmlformats.org/officeDocument/2006/relationships/image" Target="../media/image140.wmf"/></Relationships>
</file>

<file path=ppt/slides/_rels/slide112.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2.xml"/><Relationship Id="rId1" Type="http://schemas.openxmlformats.org/officeDocument/2006/relationships/tags" Target="../tags/tag65.xml"/></Relationships>
</file>

<file path=ppt/slides/_rels/slide113.xml.rels><?xml version="1.0" encoding="UTF-8" standalone="yes"?>
<Relationships xmlns="http://schemas.openxmlformats.org/package/2006/relationships"><Relationship Id="rId2" Type="http://schemas.openxmlformats.org/officeDocument/2006/relationships/image" Target="../media/image191.jpeg"/><Relationship Id="rId1" Type="http://schemas.openxmlformats.org/officeDocument/2006/relationships/slideLayout" Target="../slideLayouts/slideLayout4.xml"/></Relationships>
</file>

<file path=ppt/slides/_rels/slide114.xml.rels><?xml version="1.0" encoding="UTF-8" standalone="yes"?>
<Relationships xmlns="http://schemas.openxmlformats.org/package/2006/relationships"><Relationship Id="rId2" Type="http://schemas.openxmlformats.org/officeDocument/2006/relationships/image" Target="../media/image192.png"/><Relationship Id="rId1" Type="http://schemas.openxmlformats.org/officeDocument/2006/relationships/slideLayout" Target="../slideLayouts/slideLayout4.xml"/></Relationships>
</file>

<file path=ppt/slides/_rels/slide115.xml.rels><?xml version="1.0" encoding="UTF-8" standalone="yes"?>
<Relationships xmlns="http://schemas.openxmlformats.org/package/2006/relationships"><Relationship Id="rId2" Type="http://schemas.openxmlformats.org/officeDocument/2006/relationships/image" Target="../media/image193.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notesSlide" Target="../notesSlides/notesSlide47.xml"/><Relationship Id="rId7" Type="http://schemas.openxmlformats.org/officeDocument/2006/relationships/image" Target="../media/image196.jpeg"/><Relationship Id="rId2" Type="http://schemas.openxmlformats.org/officeDocument/2006/relationships/slideLayout" Target="../slideLayouts/slideLayout2.xml"/><Relationship Id="rId1" Type="http://schemas.openxmlformats.org/officeDocument/2006/relationships/tags" Target="../tags/tag66.xml"/><Relationship Id="rId6" Type="http://schemas.openxmlformats.org/officeDocument/2006/relationships/image" Target="../media/image195.png"/><Relationship Id="rId5" Type="http://schemas.openxmlformats.org/officeDocument/2006/relationships/image" Target="../media/image194.png"/><Relationship Id="rId4" Type="http://schemas.microsoft.com/office/2018/10/relationships/comments" Target="../comments/modernComment_7FFFE6A3_7011CF95.xml"/></Relationships>
</file>

<file path=ppt/slides/_rels/slide117.xml.rels><?xml version="1.0" encoding="UTF-8" standalone="yes"?>
<Relationships xmlns="http://schemas.openxmlformats.org/package/2006/relationships"><Relationship Id="rId2" Type="http://schemas.openxmlformats.org/officeDocument/2006/relationships/image" Target="../media/image197.jpg"/><Relationship Id="rId1" Type="http://schemas.openxmlformats.org/officeDocument/2006/relationships/slideLayout" Target="../slideLayouts/slideLayout4.xml"/></Relationships>
</file>

<file path=ppt/slides/_rels/slide118.xml.rels><?xml version="1.0" encoding="UTF-8" standalone="yes"?>
<Relationships xmlns="http://schemas.openxmlformats.org/package/2006/relationships"><Relationship Id="rId2" Type="http://schemas.openxmlformats.org/officeDocument/2006/relationships/image" Target="../media/image198.png"/><Relationship Id="rId1" Type="http://schemas.openxmlformats.org/officeDocument/2006/relationships/slideLayout" Target="../slideLayouts/slideLayout4.xml"/></Relationships>
</file>

<file path=ppt/slides/_rels/slide119.xml.rels><?xml version="1.0" encoding="UTF-8" standalone="yes"?>
<Relationships xmlns="http://schemas.openxmlformats.org/package/2006/relationships"><Relationship Id="rId2" Type="http://schemas.openxmlformats.org/officeDocument/2006/relationships/image" Target="../media/image19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5.xml"/></Relationships>
</file>

<file path=ppt/slides/_rels/slide120.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notesSlide" Target="../notesSlides/notesSlide48.xml"/><Relationship Id="rId1" Type="http://schemas.openxmlformats.org/officeDocument/2006/relationships/slideLayout" Target="../slideLayouts/slideLayout8.xml"/><Relationship Id="rId5" Type="http://schemas.openxmlformats.org/officeDocument/2006/relationships/image" Target="../media/image202.png"/><Relationship Id="rId4" Type="http://schemas.openxmlformats.org/officeDocument/2006/relationships/image" Target="../media/image201.png"/></Relationships>
</file>

<file path=ppt/slides/_rels/slide121.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2.xml"/><Relationship Id="rId1" Type="http://schemas.openxmlformats.org/officeDocument/2006/relationships/tags" Target="../tags/tag67.xml"/><Relationship Id="rId4" Type="http://schemas.openxmlformats.org/officeDocument/2006/relationships/image" Target="../media/image203.png"/></Relationships>
</file>

<file path=ppt/slides/_rels/slide122.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4.xml"/><Relationship Id="rId1" Type="http://schemas.openxmlformats.org/officeDocument/2006/relationships/tags" Target="../tags/tag68.xml"/><Relationship Id="rId5" Type="http://schemas.openxmlformats.org/officeDocument/2006/relationships/hyperlink" Target="http://surgery101.org/podcast/muppet-surgery-whos-who-in-the-or-nurses/" TargetMode="External"/><Relationship Id="rId4" Type="http://schemas.openxmlformats.org/officeDocument/2006/relationships/image" Target="../media/image204.png"/></Relationships>
</file>

<file path=ppt/slides/_rels/slide123.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8.xml"/></Relationships>
</file>

<file path=ppt/slides/_rels/slide124.xml.rels><?xml version="1.0" encoding="UTF-8" standalone="yes"?>
<Relationships xmlns="http://schemas.openxmlformats.org/package/2006/relationships"><Relationship Id="rId2" Type="http://schemas.openxmlformats.org/officeDocument/2006/relationships/image" Target="../media/image205.pn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tags" Target="../tags/tag71.xml"/><Relationship Id="rId2" Type="http://schemas.openxmlformats.org/officeDocument/2006/relationships/tags" Target="../tags/tag70.xml"/><Relationship Id="rId1" Type="http://schemas.openxmlformats.org/officeDocument/2006/relationships/tags" Target="../tags/tag69.xml"/><Relationship Id="rId6" Type="http://schemas.openxmlformats.org/officeDocument/2006/relationships/image" Target="../media/image206.png"/><Relationship Id="rId5" Type="http://schemas.openxmlformats.org/officeDocument/2006/relationships/notesSlide" Target="../notesSlides/notesSlide51.xml"/><Relationship Id="rId4"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image" Target="../media/image207.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208.png"/></Relationships>
</file>

<file path=ppt/slides/_rels/slide12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28.xml.rels><?xml version="1.0" encoding="UTF-8" standalone="yes"?>
<Relationships xmlns="http://schemas.openxmlformats.org/package/2006/relationships"><Relationship Id="rId3" Type="http://schemas.microsoft.com/office/2018/10/relationships/comments" Target="../comments/modernComment_7FE4E60F_BDCE1B6D.xml"/><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209.png"/></Relationships>
</file>

<file path=ppt/slides/_rels/slide129.xml.rels><?xml version="1.0" encoding="UTF-8" standalone="yes"?>
<Relationships xmlns="http://schemas.openxmlformats.org/package/2006/relationships"><Relationship Id="rId3" Type="http://schemas.microsoft.com/office/2018/10/relationships/comments" Target="../comments/modernComment_1D8_8C64FFE9.xml"/><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209.png"/></Relationships>
</file>

<file path=ppt/slides/_rels/slide1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7.xml"/><Relationship Id="rId7" Type="http://schemas.openxmlformats.org/officeDocument/2006/relationships/diagramColors" Target="../diagrams/colors1.xml"/><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4.xml"/><Relationship Id="rId1" Type="http://schemas.openxmlformats.org/officeDocument/2006/relationships/tags" Target="../tags/tag73.xml"/><Relationship Id="rId5" Type="http://schemas.openxmlformats.org/officeDocument/2006/relationships/image" Target="../media/image210.jpeg"/><Relationship Id="rId4" Type="http://schemas.openxmlformats.org/officeDocument/2006/relationships/notesSlide" Target="../notesSlides/notesSlide56.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211.pn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12.png"/><Relationship Id="rId1" Type="http://schemas.openxmlformats.org/officeDocument/2006/relationships/slideLayout" Target="../slideLayouts/slideLayout4.xml"/></Relationships>
</file>

<file path=ppt/slides/_rels/slide134.xml.rels><?xml version="1.0" encoding="UTF-8" standalone="yes"?>
<Relationships xmlns="http://schemas.openxmlformats.org/package/2006/relationships"><Relationship Id="rId2" Type="http://schemas.openxmlformats.org/officeDocument/2006/relationships/image" Target="../media/image213.pn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3" Type="http://schemas.openxmlformats.org/officeDocument/2006/relationships/image" Target="../media/image214.png"/><Relationship Id="rId2" Type="http://schemas.openxmlformats.org/officeDocument/2006/relationships/notesSlide" Target="../notesSlides/notesSlide57.xml"/><Relationship Id="rId1" Type="http://schemas.openxmlformats.org/officeDocument/2006/relationships/slideLayout" Target="../slideLayouts/slideLayout4.xml"/><Relationship Id="rId4" Type="http://schemas.openxmlformats.org/officeDocument/2006/relationships/hyperlink" Target="https://blogjob.com/trmeson/8-ways-to-improve-patient-satisfaction/" TargetMode="External"/></Relationships>
</file>

<file path=ppt/slides/_rels/slide1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6.xml"/><Relationship Id="rId1" Type="http://schemas.openxmlformats.org/officeDocument/2006/relationships/tags" Target="../tags/tag75.xml"/><Relationship Id="rId5" Type="http://schemas.openxmlformats.org/officeDocument/2006/relationships/image" Target="../media/image210.jpeg"/><Relationship Id="rId4" Type="http://schemas.openxmlformats.org/officeDocument/2006/relationships/notesSlide" Target="../notesSlides/notesSlide58.xml"/></Relationships>
</file>

<file path=ppt/slides/_rels/slide137.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2.xml"/><Relationship Id="rId1" Type="http://schemas.openxmlformats.org/officeDocument/2006/relationships/tags" Target="../tags/tag77.xml"/><Relationship Id="rId6" Type="http://schemas.openxmlformats.org/officeDocument/2006/relationships/image" Target="../media/image217.png"/><Relationship Id="rId5" Type="http://schemas.openxmlformats.org/officeDocument/2006/relationships/image" Target="../media/image216.png"/><Relationship Id="rId4" Type="http://schemas.openxmlformats.org/officeDocument/2006/relationships/image" Target="../media/image215.png"/></Relationships>
</file>

<file path=ppt/slides/_rels/slide138.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2.xml"/><Relationship Id="rId1" Type="http://schemas.openxmlformats.org/officeDocument/2006/relationships/tags" Target="../tags/tag78.xml"/><Relationship Id="rId5" Type="http://schemas.openxmlformats.org/officeDocument/2006/relationships/image" Target="../media/image219.jpeg"/><Relationship Id="rId4" Type="http://schemas.openxmlformats.org/officeDocument/2006/relationships/image" Target="../media/image218.jpeg"/></Relationships>
</file>

<file path=ppt/slides/_rels/slide139.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2.xml"/><Relationship Id="rId1" Type="http://schemas.openxmlformats.org/officeDocument/2006/relationships/tags" Target="../tags/tag79.xml"/><Relationship Id="rId5" Type="http://schemas.openxmlformats.org/officeDocument/2006/relationships/image" Target="../media/image221.png"/><Relationship Id="rId4" Type="http://schemas.openxmlformats.org/officeDocument/2006/relationships/image" Target="../media/image220.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xml"/><Relationship Id="rId1" Type="http://schemas.openxmlformats.org/officeDocument/2006/relationships/tags" Target="../tags/tag12.xml"/><Relationship Id="rId5" Type="http://schemas.openxmlformats.org/officeDocument/2006/relationships/image" Target="../media/image20.wmf"/><Relationship Id="rId4" Type="http://schemas.openxmlformats.org/officeDocument/2006/relationships/notesSlide" Target="../notesSlides/notesSlide8.xml"/></Relationships>
</file>

<file path=ppt/slides/_rels/slide140.xml.rels><?xml version="1.0" encoding="UTF-8" standalone="yes"?>
<Relationships xmlns="http://schemas.openxmlformats.org/package/2006/relationships"><Relationship Id="rId3" Type="http://schemas.openxmlformats.org/officeDocument/2006/relationships/image" Target="../media/image222.jpeg"/><Relationship Id="rId2" Type="http://schemas.openxmlformats.org/officeDocument/2006/relationships/slideLayout" Target="../slideLayouts/slideLayout12.xml"/><Relationship Id="rId1" Type="http://schemas.openxmlformats.org/officeDocument/2006/relationships/tags" Target="../tags/tag80.xml"/><Relationship Id="rId5" Type="http://schemas.openxmlformats.org/officeDocument/2006/relationships/image" Target="../media/image223.png"/><Relationship Id="rId4" Type="http://schemas.openxmlformats.org/officeDocument/2006/relationships/hyperlink" Target="https://ilmiodiabete.com/2020/03/01/diabete-tipo-2-insulina-orale-a-basso-dosaggio-sicura-efficace-nella-fase-sperimentale-2b/" TargetMode="External"/></Relationships>
</file>

<file path=ppt/slides/_rels/slide141.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4.xml"/><Relationship Id="rId1" Type="http://schemas.openxmlformats.org/officeDocument/2006/relationships/tags" Target="../tags/tag81.xml"/><Relationship Id="rId4" Type="http://schemas.openxmlformats.org/officeDocument/2006/relationships/image" Target="../media/image224.png"/></Relationships>
</file>

<file path=ppt/slides/_rels/slide142.xml.rels><?xml version="1.0" encoding="UTF-8" standalone="yes"?>
<Relationships xmlns="http://schemas.openxmlformats.org/package/2006/relationships"><Relationship Id="rId2" Type="http://schemas.openxmlformats.org/officeDocument/2006/relationships/image" Target="../media/image225.png"/><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3.xml"/><Relationship Id="rId1" Type="http://schemas.openxmlformats.org/officeDocument/2006/relationships/tags" Target="../tags/tag82.xml"/><Relationship Id="rId5" Type="http://schemas.openxmlformats.org/officeDocument/2006/relationships/image" Target="../media/image226.jpeg"/><Relationship Id="rId4" Type="http://schemas.openxmlformats.org/officeDocument/2006/relationships/notesSlide" Target="../notesSlides/notesSlide63.xml"/></Relationships>
</file>

<file path=ppt/slides/_rels/slide144.xml.rels><?xml version="1.0" encoding="UTF-8" standalone="yes"?>
<Relationships xmlns="http://schemas.openxmlformats.org/package/2006/relationships"><Relationship Id="rId2" Type="http://schemas.openxmlformats.org/officeDocument/2006/relationships/image" Target="../media/image227.jpeg"/><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5.xml"/><Relationship Id="rId1" Type="http://schemas.openxmlformats.org/officeDocument/2006/relationships/tags" Target="../tags/tag84.xml"/><Relationship Id="rId5" Type="http://schemas.openxmlformats.org/officeDocument/2006/relationships/image" Target="../media/image228.png"/><Relationship Id="rId4" Type="http://schemas.openxmlformats.org/officeDocument/2006/relationships/notesSlide" Target="../notesSlides/notesSlide64.xml"/></Relationships>
</file>

<file path=ppt/slides/_rels/slide146.xml.rels><?xml version="1.0" encoding="UTF-8" standalone="yes"?>
<Relationships xmlns="http://schemas.openxmlformats.org/package/2006/relationships"><Relationship Id="rId2" Type="http://schemas.openxmlformats.org/officeDocument/2006/relationships/image" Target="../media/image229.pn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3" Type="http://schemas.openxmlformats.org/officeDocument/2006/relationships/image" Target="../media/image230.jpeg"/><Relationship Id="rId2" Type="http://schemas.microsoft.com/office/2018/10/relationships/comments" Target="../comments/modernComment_7FE4E4E4_681F53AC.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4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4.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49.xml.rels><?xml version="1.0" encoding="UTF-8" standalone="yes"?>
<Relationships xmlns="http://schemas.openxmlformats.org/package/2006/relationships"><Relationship Id="rId2" Type="http://schemas.openxmlformats.org/officeDocument/2006/relationships/image" Target="../media/image23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4.xml"/><Relationship Id="rId5" Type="http://schemas.openxmlformats.org/officeDocument/2006/relationships/image" Target="../media/image22.png"/><Relationship Id="rId4" Type="http://schemas.openxmlformats.org/officeDocument/2006/relationships/image" Target="../media/image21.png"/></Relationships>
</file>

<file path=ppt/slides/_rels/slide150.xml.rels><?xml version="1.0" encoding="UTF-8" standalone="yes"?>
<Relationships xmlns="http://schemas.openxmlformats.org/package/2006/relationships"><Relationship Id="rId2" Type="http://schemas.openxmlformats.org/officeDocument/2006/relationships/image" Target="../media/image236.png"/><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2.xml"/><Relationship Id="rId1" Type="http://schemas.openxmlformats.org/officeDocument/2006/relationships/tags" Target="../tags/tag86.xml"/><Relationship Id="rId6" Type="http://schemas.openxmlformats.org/officeDocument/2006/relationships/image" Target="../media/image237.jpeg"/><Relationship Id="rId5" Type="http://schemas.openxmlformats.org/officeDocument/2006/relationships/image" Target="../media/image82.png"/><Relationship Id="rId4" Type="http://schemas.openxmlformats.org/officeDocument/2006/relationships/image" Target="../media/image81.png"/></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3.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slideLayout" Target="../slideLayouts/slideLayout2.xml"/><Relationship Id="rId1" Type="http://schemas.openxmlformats.org/officeDocument/2006/relationships/tags" Target="../tags/tag87.xml"/><Relationship Id="rId5" Type="http://schemas.openxmlformats.org/officeDocument/2006/relationships/image" Target="../media/image239.WMF"/><Relationship Id="rId4" Type="http://schemas.openxmlformats.org/officeDocument/2006/relationships/image" Target="../media/image238.png"/></Relationships>
</file>

<file path=ppt/slides/_rels/slide154.xml.rels><?xml version="1.0" encoding="UTF-8" standalone="yes"?>
<Relationships xmlns="http://schemas.openxmlformats.org/package/2006/relationships"><Relationship Id="rId3" Type="http://schemas.openxmlformats.org/officeDocument/2006/relationships/image" Target="../media/image238.png"/><Relationship Id="rId2" Type="http://schemas.openxmlformats.org/officeDocument/2006/relationships/slideLayout" Target="../slideLayouts/slideLayout2.xml"/><Relationship Id="rId1" Type="http://schemas.openxmlformats.org/officeDocument/2006/relationships/tags" Target="../tags/tag88.xml"/><Relationship Id="rId5" Type="http://schemas.openxmlformats.org/officeDocument/2006/relationships/image" Target="../media/image240.wmf"/><Relationship Id="rId4" Type="http://schemas.openxmlformats.org/officeDocument/2006/relationships/oleObject" Target="../embeddings/oleObject4.bin"/></Relationships>
</file>

<file path=ppt/slides/_rels/slide155.xml.rels><?xml version="1.0" encoding="UTF-8" standalone="yes"?>
<Relationships xmlns="http://schemas.openxmlformats.org/package/2006/relationships"><Relationship Id="rId3" Type="http://schemas.openxmlformats.org/officeDocument/2006/relationships/notesSlide" Target="../notesSlides/notesSlide66.xml"/><Relationship Id="rId7" Type="http://schemas.openxmlformats.org/officeDocument/2006/relationships/image" Target="../media/image244.png"/><Relationship Id="rId2" Type="http://schemas.openxmlformats.org/officeDocument/2006/relationships/slideLayout" Target="../slideLayouts/slideLayout7.xml"/><Relationship Id="rId1" Type="http://schemas.openxmlformats.org/officeDocument/2006/relationships/tags" Target="../tags/tag89.xml"/><Relationship Id="rId6" Type="http://schemas.openxmlformats.org/officeDocument/2006/relationships/image" Target="../media/image243.png"/><Relationship Id="rId5" Type="http://schemas.openxmlformats.org/officeDocument/2006/relationships/image" Target="../media/image242.png"/><Relationship Id="rId4" Type="http://schemas.openxmlformats.org/officeDocument/2006/relationships/image" Target="../media/image241.jpeg"/></Relationships>
</file>

<file path=ppt/slides/_rels/slide156.xml.rels><?xml version="1.0" encoding="UTF-8" standalone="yes"?>
<Relationships xmlns="http://schemas.openxmlformats.org/package/2006/relationships"><Relationship Id="rId2" Type="http://schemas.openxmlformats.org/officeDocument/2006/relationships/image" Target="../media/image245.png"/><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8" Type="http://schemas.openxmlformats.org/officeDocument/2006/relationships/image" Target="../media/image248.jpeg"/><Relationship Id="rId3" Type="http://schemas.openxmlformats.org/officeDocument/2006/relationships/notesSlide" Target="../notesSlides/notesSlide67.xml"/><Relationship Id="rId7" Type="http://schemas.openxmlformats.org/officeDocument/2006/relationships/image" Target="../media/image247.jpeg"/><Relationship Id="rId2" Type="http://schemas.openxmlformats.org/officeDocument/2006/relationships/slideLayout" Target="../slideLayouts/slideLayout2.xml"/><Relationship Id="rId1" Type="http://schemas.openxmlformats.org/officeDocument/2006/relationships/tags" Target="../tags/tag90.xml"/><Relationship Id="rId6" Type="http://schemas.openxmlformats.org/officeDocument/2006/relationships/hyperlink" Target="http://www.childrenwithdiabetes.com/gifs/products/glucagonkitred.jpg" TargetMode="External"/><Relationship Id="rId5" Type="http://schemas.openxmlformats.org/officeDocument/2006/relationships/image" Target="../media/image246.jpeg"/><Relationship Id="rId4" Type="http://schemas.openxmlformats.org/officeDocument/2006/relationships/hyperlink" Target="http://www.childrenwithdiabetes.com/gifs/products/glucagonkitredopen.jpg" TargetMode="External"/></Relationships>
</file>

<file path=ppt/slides/_rels/slide158.xml.rels><?xml version="1.0" encoding="UTF-8" standalone="yes"?>
<Relationships xmlns="http://schemas.openxmlformats.org/package/2006/relationships"><Relationship Id="rId3" Type="http://schemas.openxmlformats.org/officeDocument/2006/relationships/image" Target="../media/image250.png"/><Relationship Id="rId2" Type="http://schemas.openxmlformats.org/officeDocument/2006/relationships/image" Target="../media/image249.png"/><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3" Type="http://schemas.openxmlformats.org/officeDocument/2006/relationships/image" Target="../media/image252.png"/><Relationship Id="rId2" Type="http://schemas.openxmlformats.org/officeDocument/2006/relationships/image" Target="../media/image251.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21.png"/></Relationships>
</file>

<file path=ppt/slides/_rels/slide160.xml.rels><?xml version="1.0" encoding="UTF-8" standalone="yes"?>
<Relationships xmlns="http://schemas.openxmlformats.org/package/2006/relationships"><Relationship Id="rId3" Type="http://schemas.openxmlformats.org/officeDocument/2006/relationships/hyperlink" Target="https://www.telapost.com/hdr/" TargetMode="External"/><Relationship Id="rId2" Type="http://schemas.openxmlformats.org/officeDocument/2006/relationships/image" Target="../media/image253.jpeg"/><Relationship Id="rId1" Type="http://schemas.openxmlformats.org/officeDocument/2006/relationships/slideLayout" Target="../slideLayouts/slideLayout13.xml"/></Relationships>
</file>

<file path=ppt/slides/_rels/slide161.xml.rels><?xml version="1.0" encoding="UTF-8" standalone="yes"?>
<Relationships xmlns="http://schemas.openxmlformats.org/package/2006/relationships"><Relationship Id="rId3" Type="http://schemas.openxmlformats.org/officeDocument/2006/relationships/image" Target="cid:image016.png@01DD2E24.E5577F80" TargetMode="External"/><Relationship Id="rId2" Type="http://schemas.openxmlformats.org/officeDocument/2006/relationships/image" Target="../media/image254.png"/><Relationship Id="rId1" Type="http://schemas.openxmlformats.org/officeDocument/2006/relationships/slideLayout" Target="../slideLayouts/slideLayout13.xml"/></Relationships>
</file>

<file path=ppt/slides/_rels/slide162.xml.rels><?xml version="1.0" encoding="UTF-8" standalone="yes"?>
<Relationships xmlns="http://schemas.openxmlformats.org/package/2006/relationships"><Relationship Id="rId2" Type="http://schemas.openxmlformats.org/officeDocument/2006/relationships/image" Target="../media/image255.png"/><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256.jpe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64.xml.rels><?xml version="1.0" encoding="UTF-8" standalone="yes"?>
<Relationships xmlns="http://schemas.openxmlformats.org/package/2006/relationships"><Relationship Id="rId2" Type="http://schemas.openxmlformats.org/officeDocument/2006/relationships/image" Target="../media/image257.png"/><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customXml" Target="../ink/ink9.xml"/><Relationship Id="rId1" Type="http://schemas.openxmlformats.org/officeDocument/2006/relationships/slideLayout" Target="../slideLayouts/slideLayout2.xml"/><Relationship Id="rId4" Type="http://schemas.openxmlformats.org/officeDocument/2006/relationships/image" Target="../media/image258.png"/></Relationships>
</file>

<file path=ppt/slides/_rels/slide166.xml.rels><?xml version="1.0" encoding="UTF-8" standalone="yes"?>
<Relationships xmlns="http://schemas.openxmlformats.org/package/2006/relationships"><Relationship Id="rId2" Type="http://schemas.openxmlformats.org/officeDocument/2006/relationships/image" Target="../media/image259.png"/><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6.xml"/><Relationship Id="rId1" Type="http://schemas.openxmlformats.org/officeDocument/2006/relationships/tags" Target="../tags/tag91.xml"/><Relationship Id="rId4" Type="http://schemas.openxmlformats.org/officeDocument/2006/relationships/image" Target="../media/image140.wmf"/></Relationships>
</file>

<file path=ppt/slides/_rels/slide16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2.xml"/></Relationships>
</file>

<file path=ppt/slides/_rels/slide169.xml.rels><?xml version="1.0" encoding="UTF-8" standalone="yes"?>
<Relationships xmlns="http://schemas.openxmlformats.org/package/2006/relationships"><Relationship Id="rId3" Type="http://schemas.openxmlformats.org/officeDocument/2006/relationships/image" Target="../media/image260.jpeg"/><Relationship Id="rId2" Type="http://schemas.openxmlformats.org/officeDocument/2006/relationships/slideLayout" Target="../slideLayouts/slideLayout2.xml"/><Relationship Id="rId1" Type="http://schemas.openxmlformats.org/officeDocument/2006/relationships/tags" Target="../tags/tag93.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23.jpe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0.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2.xml"/><Relationship Id="rId1" Type="http://schemas.openxmlformats.org/officeDocument/2006/relationships/tags" Target="../tags/tag94.xml"/></Relationships>
</file>

<file path=ppt/slides/_rels/slide171.xml.rels><?xml version="1.0" encoding="UTF-8" standalone="yes"?>
<Relationships xmlns="http://schemas.openxmlformats.org/package/2006/relationships"><Relationship Id="rId2" Type="http://schemas.openxmlformats.org/officeDocument/2006/relationships/image" Target="../media/image261.png"/><Relationship Id="rId1" Type="http://schemas.openxmlformats.org/officeDocument/2006/relationships/slideLayout" Target="../slideLayouts/slideLayout7.xml"/></Relationships>
</file>

<file path=ppt/slides/_rels/slide172.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2.xml"/><Relationship Id="rId1" Type="http://schemas.openxmlformats.org/officeDocument/2006/relationships/tags" Target="../tags/tag95.xml"/><Relationship Id="rId5" Type="http://schemas.openxmlformats.org/officeDocument/2006/relationships/image" Target="../media/image262.emf"/><Relationship Id="rId4" Type="http://schemas.openxmlformats.org/officeDocument/2006/relationships/oleObject" Target="../embeddings/oleObject5.bin"/></Relationships>
</file>

<file path=ppt/slides/_rels/slide17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7.xml"/><Relationship Id="rId1" Type="http://schemas.openxmlformats.org/officeDocument/2006/relationships/tags" Target="../tags/tag96.xml"/><Relationship Id="rId5" Type="http://schemas.openxmlformats.org/officeDocument/2006/relationships/image" Target="../media/image226.jpeg"/><Relationship Id="rId4" Type="http://schemas.openxmlformats.org/officeDocument/2006/relationships/notesSlide" Target="../notesSlides/notesSlide71.xml"/></Relationships>
</file>

<file path=ppt/slides/_rels/slide174.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2.xml"/><Relationship Id="rId1" Type="http://schemas.openxmlformats.org/officeDocument/2006/relationships/tags" Target="../tags/tag98.xml"/><Relationship Id="rId4" Type="http://schemas.openxmlformats.org/officeDocument/2006/relationships/image" Target="../media/image81.png"/></Relationships>
</file>

<file path=ppt/slides/_rels/slide175.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4.xml"/><Relationship Id="rId1" Type="http://schemas.openxmlformats.org/officeDocument/2006/relationships/tags" Target="../tags/tag99.xml"/><Relationship Id="rId5" Type="http://schemas.openxmlformats.org/officeDocument/2006/relationships/image" Target="../media/image264.png"/><Relationship Id="rId4" Type="http://schemas.openxmlformats.org/officeDocument/2006/relationships/image" Target="../media/image263.png"/></Relationships>
</file>

<file path=ppt/slides/_rels/slide176.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4.xml"/><Relationship Id="rId1" Type="http://schemas.openxmlformats.org/officeDocument/2006/relationships/tags" Target="../tags/tag100.xml"/><Relationship Id="rId5" Type="http://schemas.openxmlformats.org/officeDocument/2006/relationships/image" Target="../media/image264.png"/><Relationship Id="rId4" Type="http://schemas.openxmlformats.org/officeDocument/2006/relationships/image" Target="../media/image263.png"/></Relationships>
</file>

<file path=ppt/slides/_rels/slide177.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4.xml"/><Relationship Id="rId1" Type="http://schemas.openxmlformats.org/officeDocument/2006/relationships/tags" Target="../tags/tag101.xml"/><Relationship Id="rId5" Type="http://schemas.openxmlformats.org/officeDocument/2006/relationships/hyperlink" Target="http://www.evidentlycochrane.net/replacing-peripheral-venous-catheters-have-you-ditched-the-routine/" TargetMode="External"/><Relationship Id="rId4" Type="http://schemas.openxmlformats.org/officeDocument/2006/relationships/image" Target="../media/image265.jpg"/></Relationships>
</file>

<file path=ppt/slides/_rels/slide178.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4.xml"/><Relationship Id="rId1" Type="http://schemas.openxmlformats.org/officeDocument/2006/relationships/tags" Target="../tags/tag102.xml"/><Relationship Id="rId5" Type="http://schemas.openxmlformats.org/officeDocument/2006/relationships/image" Target="../media/image264.png"/><Relationship Id="rId4" Type="http://schemas.openxmlformats.org/officeDocument/2006/relationships/image" Target="../media/image263.png"/></Relationships>
</file>

<file path=ppt/slides/_rels/slide17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4.xml"/><Relationship Id="rId1" Type="http://schemas.openxmlformats.org/officeDocument/2006/relationships/tags" Target="../tags/tag103.xml"/><Relationship Id="rId5" Type="http://schemas.openxmlformats.org/officeDocument/2006/relationships/image" Target="../media/image266.jpeg"/><Relationship Id="rId4" Type="http://schemas.openxmlformats.org/officeDocument/2006/relationships/notesSlide" Target="../notesSlides/notesSlide77.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6.xml"/><Relationship Id="rId1" Type="http://schemas.openxmlformats.org/officeDocument/2006/relationships/tags" Target="../tags/tag105.xml"/><Relationship Id="rId5" Type="http://schemas.openxmlformats.org/officeDocument/2006/relationships/image" Target="../media/image267.wmf"/><Relationship Id="rId4" Type="http://schemas.openxmlformats.org/officeDocument/2006/relationships/notesSlide" Target="../notesSlides/notesSlide78.xml"/></Relationships>
</file>

<file path=ppt/slides/_rels/slide181.xml.rels><?xml version="1.0" encoding="UTF-8" standalone="yes"?>
<Relationships xmlns="http://schemas.openxmlformats.org/package/2006/relationships"><Relationship Id="rId3" Type="http://schemas.openxmlformats.org/officeDocument/2006/relationships/image" Target="cid:image013.png@01DD2E24.E5577F80" TargetMode="External"/><Relationship Id="rId2" Type="http://schemas.openxmlformats.org/officeDocument/2006/relationships/image" Target="../media/image268.png"/><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9.xml"/><Relationship Id="rId1" Type="http://schemas.openxmlformats.org/officeDocument/2006/relationships/tags" Target="../tags/tag108.xml"/><Relationship Id="rId5" Type="http://schemas.openxmlformats.org/officeDocument/2006/relationships/image" Target="../media/image269.jpeg"/><Relationship Id="rId4" Type="http://schemas.openxmlformats.org/officeDocument/2006/relationships/notesSlide" Target="../notesSlides/notesSlide79.xml"/></Relationships>
</file>

<file path=ppt/slides/_rels/slide18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microsoft.com/office/2018/10/relationships/comments" Target="../comments/modernComment_7FE4E4D3_D02DAD6E.xml"/><Relationship Id="rId1" Type="http://schemas.openxmlformats.org/officeDocument/2006/relationships/slideLayout" Target="../slideLayouts/slideLayout15.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84.xml.rels><?xml version="1.0" encoding="UTF-8" standalone="yes"?>
<Relationships xmlns="http://schemas.openxmlformats.org/package/2006/relationships"><Relationship Id="rId3" Type="http://schemas.openxmlformats.org/officeDocument/2006/relationships/notesSlide" Target="../notesSlides/notesSlide80.xml"/><Relationship Id="rId2" Type="http://schemas.openxmlformats.org/officeDocument/2006/relationships/slideLayout" Target="../slideLayouts/slideLayout15.xml"/><Relationship Id="rId1" Type="http://schemas.openxmlformats.org/officeDocument/2006/relationships/tags" Target="../tags/tag110.xml"/></Relationships>
</file>

<file path=ppt/slides/_rels/slide185.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15.xml"/><Relationship Id="rId1" Type="http://schemas.openxmlformats.org/officeDocument/2006/relationships/tags" Target="../tags/tag111.xml"/></Relationships>
</file>

<file path=ppt/slides/_rels/slide186.xml.rels><?xml version="1.0" encoding="UTF-8" standalone="yes"?>
<Relationships xmlns="http://schemas.openxmlformats.org/package/2006/relationships"><Relationship Id="rId3" Type="http://schemas.openxmlformats.org/officeDocument/2006/relationships/notesSlide" Target="../notesSlides/notesSlide82.xml"/><Relationship Id="rId2" Type="http://schemas.openxmlformats.org/officeDocument/2006/relationships/slideLayout" Target="../slideLayouts/slideLayout15.xml"/><Relationship Id="rId1" Type="http://schemas.openxmlformats.org/officeDocument/2006/relationships/tags" Target="../tags/tag112.xml"/></Relationships>
</file>

<file path=ppt/slides/_rels/slide187.xml.rels><?xml version="1.0" encoding="UTF-8" standalone="yes"?>
<Relationships xmlns="http://schemas.openxmlformats.org/package/2006/relationships"><Relationship Id="rId3" Type="http://schemas.openxmlformats.org/officeDocument/2006/relationships/notesSlide" Target="../notesSlides/notesSlide83.xml"/><Relationship Id="rId2" Type="http://schemas.openxmlformats.org/officeDocument/2006/relationships/slideLayout" Target="../slideLayouts/slideLayout15.xml"/><Relationship Id="rId1" Type="http://schemas.openxmlformats.org/officeDocument/2006/relationships/tags" Target="../tags/tag113.xml"/></Relationships>
</file>

<file path=ppt/slides/_rels/slide188.xml.rels><?xml version="1.0" encoding="UTF-8" standalone="yes"?>
<Relationships xmlns="http://schemas.openxmlformats.org/package/2006/relationships"><Relationship Id="rId3" Type="http://schemas.openxmlformats.org/officeDocument/2006/relationships/hyperlink" Target="http://www.freestockphotos.biz/stockphoto/16286" TargetMode="External"/><Relationship Id="rId2" Type="http://schemas.openxmlformats.org/officeDocument/2006/relationships/image" Target="../media/image270.jpeg"/><Relationship Id="rId1" Type="http://schemas.openxmlformats.org/officeDocument/2006/relationships/slideLayout" Target="../slideLayouts/slideLayout4.xml"/></Relationships>
</file>

<file path=ppt/slides/_rels/slide189.xml.rels><?xml version="1.0" encoding="UTF-8" standalone="yes"?>
<Relationships xmlns="http://schemas.openxmlformats.org/package/2006/relationships"><Relationship Id="rId3" Type="http://schemas.openxmlformats.org/officeDocument/2006/relationships/image" Target="../media/image272.png"/><Relationship Id="rId2" Type="http://schemas.openxmlformats.org/officeDocument/2006/relationships/image" Target="../media/image271.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3" Type="http://schemas.microsoft.com/office/2018/10/relationships/comments" Target="../comments/modernComment_7FE4E4E7_6DC837C0.xml"/><Relationship Id="rId2" Type="http://schemas.openxmlformats.org/officeDocument/2006/relationships/notesSlide" Target="../notesSlides/notesSlide84.xml"/><Relationship Id="rId1" Type="http://schemas.openxmlformats.org/officeDocument/2006/relationships/slideLayout" Target="../slideLayouts/slideLayout7.xml"/><Relationship Id="rId5" Type="http://schemas.openxmlformats.org/officeDocument/2006/relationships/image" Target="../media/image274.png"/><Relationship Id="rId4" Type="http://schemas.openxmlformats.org/officeDocument/2006/relationships/image" Target="../media/image273.png"/></Relationships>
</file>

<file path=ppt/slides/_rels/slide191.xml.rels><?xml version="1.0" encoding="UTF-8" standalone="yes"?>
<Relationships xmlns="http://schemas.openxmlformats.org/package/2006/relationships"><Relationship Id="rId3" Type="http://schemas.openxmlformats.org/officeDocument/2006/relationships/notesSlide" Target="../notesSlides/notesSlide85.xml"/><Relationship Id="rId2" Type="http://schemas.openxmlformats.org/officeDocument/2006/relationships/slideLayout" Target="../slideLayouts/slideLayout2.xml"/><Relationship Id="rId1" Type="http://schemas.openxmlformats.org/officeDocument/2006/relationships/tags" Target="../tags/tag114.xml"/><Relationship Id="rId4" Type="http://schemas.openxmlformats.org/officeDocument/2006/relationships/image" Target="../media/image275.png"/></Relationships>
</file>

<file path=ppt/slides/_rels/slide192.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tags" Target="../tags/tag116.xml"/><Relationship Id="rId1" Type="http://schemas.openxmlformats.org/officeDocument/2006/relationships/tags" Target="../tags/tag115.xml"/><Relationship Id="rId5" Type="http://schemas.openxmlformats.org/officeDocument/2006/relationships/image" Target="../media/image276.jpeg"/><Relationship Id="rId4" Type="http://schemas.openxmlformats.org/officeDocument/2006/relationships/notesSlide" Target="../notesSlides/notesSlide86.xml"/></Relationships>
</file>

<file path=ppt/slides/_rels/slide193.xml.rels><?xml version="1.0" encoding="UTF-8" standalone="yes"?>
<Relationships xmlns="http://schemas.openxmlformats.org/package/2006/relationships"><Relationship Id="rId3" Type="http://schemas.openxmlformats.org/officeDocument/2006/relationships/notesSlide" Target="../notesSlides/notesSlide87.xml"/><Relationship Id="rId2" Type="http://schemas.openxmlformats.org/officeDocument/2006/relationships/slideLayout" Target="../slideLayouts/slideLayout4.xml"/><Relationship Id="rId1" Type="http://schemas.openxmlformats.org/officeDocument/2006/relationships/tags" Target="../tags/tag117.xml"/><Relationship Id="rId5" Type="http://schemas.openxmlformats.org/officeDocument/2006/relationships/image" Target="../media/image263.png"/><Relationship Id="rId4" Type="http://schemas.openxmlformats.org/officeDocument/2006/relationships/image" Target="../media/image264.png"/></Relationships>
</file>

<file path=ppt/slides/_rels/slide194.xml.rels><?xml version="1.0" encoding="UTF-8" standalone="yes"?>
<Relationships xmlns="http://schemas.openxmlformats.org/package/2006/relationships"><Relationship Id="rId3" Type="http://schemas.openxmlformats.org/officeDocument/2006/relationships/notesSlide" Target="../notesSlides/notesSlide88.xml"/><Relationship Id="rId2" Type="http://schemas.openxmlformats.org/officeDocument/2006/relationships/slideLayout" Target="../slideLayouts/slideLayout4.xml"/><Relationship Id="rId1" Type="http://schemas.openxmlformats.org/officeDocument/2006/relationships/tags" Target="../tags/tag118.xml"/><Relationship Id="rId5" Type="http://schemas.openxmlformats.org/officeDocument/2006/relationships/image" Target="../media/image263.png"/><Relationship Id="rId4" Type="http://schemas.openxmlformats.org/officeDocument/2006/relationships/image" Target="../media/image264.png"/></Relationships>
</file>

<file path=ppt/slides/_rels/slide195.xml.rels><?xml version="1.0" encoding="UTF-8" standalone="yes"?>
<Relationships xmlns="http://schemas.openxmlformats.org/package/2006/relationships"><Relationship Id="rId3" Type="http://schemas.openxmlformats.org/officeDocument/2006/relationships/notesSlide" Target="../notesSlides/notesSlide89.xml"/><Relationship Id="rId2" Type="http://schemas.openxmlformats.org/officeDocument/2006/relationships/slideLayout" Target="../slideLayouts/slideLayout4.xml"/><Relationship Id="rId1" Type="http://schemas.openxmlformats.org/officeDocument/2006/relationships/tags" Target="../tags/tag119.xml"/><Relationship Id="rId5" Type="http://schemas.openxmlformats.org/officeDocument/2006/relationships/image" Target="../media/image263.png"/><Relationship Id="rId4" Type="http://schemas.openxmlformats.org/officeDocument/2006/relationships/image" Target="../media/image264.png"/></Relationships>
</file>

<file path=ppt/slides/_rels/slide196.xml.rels><?xml version="1.0" encoding="UTF-8" standalone="yes"?>
<Relationships xmlns="http://schemas.openxmlformats.org/package/2006/relationships"><Relationship Id="rId3" Type="http://schemas.openxmlformats.org/officeDocument/2006/relationships/notesSlide" Target="../notesSlides/notesSlide90.xml"/><Relationship Id="rId2" Type="http://schemas.openxmlformats.org/officeDocument/2006/relationships/slideLayout" Target="../slideLayouts/slideLayout15.xml"/><Relationship Id="rId1" Type="http://schemas.openxmlformats.org/officeDocument/2006/relationships/tags" Target="../tags/tag120.xml"/><Relationship Id="rId5" Type="http://schemas.openxmlformats.org/officeDocument/2006/relationships/image" Target="../media/image277.emf"/><Relationship Id="rId4" Type="http://schemas.openxmlformats.org/officeDocument/2006/relationships/oleObject" Target="../embeddings/oleObject6.bin"/></Relationships>
</file>

<file path=ppt/slides/_rels/slide197.xml.rels><?xml version="1.0" encoding="UTF-8" standalone="yes"?>
<Relationships xmlns="http://schemas.openxmlformats.org/package/2006/relationships"><Relationship Id="rId3" Type="http://schemas.openxmlformats.org/officeDocument/2006/relationships/notesSlide" Target="../notesSlides/notesSlide91.xml"/><Relationship Id="rId2" Type="http://schemas.openxmlformats.org/officeDocument/2006/relationships/slideLayout" Target="../slideLayouts/slideLayout8.xml"/><Relationship Id="rId1" Type="http://schemas.openxmlformats.org/officeDocument/2006/relationships/tags" Target="../tags/tag121.xml"/><Relationship Id="rId6" Type="http://schemas.openxmlformats.org/officeDocument/2006/relationships/image" Target="../media/image273.png"/><Relationship Id="rId5" Type="http://schemas.openxmlformats.org/officeDocument/2006/relationships/hyperlink" Target="https://iamcurlylocks.blogspot.com/2011/02/black-women-in-history-my-history-marie.html" TargetMode="External"/><Relationship Id="rId4" Type="http://schemas.openxmlformats.org/officeDocument/2006/relationships/image" Target="../media/image278.jpg"/></Relationships>
</file>

<file path=ppt/slides/_rels/slide198.xml.rels><?xml version="1.0" encoding="UTF-8" standalone="yes"?>
<Relationships xmlns="http://schemas.openxmlformats.org/package/2006/relationships"><Relationship Id="rId3" Type="http://schemas.openxmlformats.org/officeDocument/2006/relationships/notesSlide" Target="../notesSlides/notesSlide92.xml"/><Relationship Id="rId2" Type="http://schemas.openxmlformats.org/officeDocument/2006/relationships/slideLayout" Target="../slideLayouts/slideLayout4.xml"/><Relationship Id="rId1" Type="http://schemas.openxmlformats.org/officeDocument/2006/relationships/tags" Target="../tags/tag122.xml"/><Relationship Id="rId4" Type="http://schemas.openxmlformats.org/officeDocument/2006/relationships/image" Target="../media/image279.jpeg"/></Relationships>
</file>

<file path=ppt/slides/_rels/slide19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4.xml"/><Relationship Id="rId1" Type="http://schemas.openxmlformats.org/officeDocument/2006/relationships/tags" Target="../tags/tag123.xml"/><Relationship Id="rId5" Type="http://schemas.openxmlformats.org/officeDocument/2006/relationships/image" Target="../media/image280.jpeg"/><Relationship Id="rId4" Type="http://schemas.openxmlformats.org/officeDocument/2006/relationships/notesSlide" Target="../notesSlides/notesSlide9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2.xml"/><Relationship Id="rId1" Type="http://schemas.openxmlformats.org/officeDocument/2006/relationships/tags" Target="../tags/tag16.xml"/><Relationship Id="rId5" Type="http://schemas.openxmlformats.org/officeDocument/2006/relationships/image" Target="../media/image26.png"/><Relationship Id="rId4" Type="http://schemas.openxmlformats.org/officeDocument/2006/relationships/image" Target="../media/image22.png"/></Relationships>
</file>

<file path=ppt/slides/_rels/slide200.xml.rels><?xml version="1.0" encoding="UTF-8" standalone="yes"?>
<Relationships xmlns="http://schemas.openxmlformats.org/package/2006/relationships"><Relationship Id="rId3" Type="http://schemas.openxmlformats.org/officeDocument/2006/relationships/notesSlide" Target="../notesSlides/notesSlide94.xml"/><Relationship Id="rId2" Type="http://schemas.openxmlformats.org/officeDocument/2006/relationships/slideLayout" Target="../slideLayouts/slideLayout4.xml"/><Relationship Id="rId1" Type="http://schemas.openxmlformats.org/officeDocument/2006/relationships/tags" Target="../tags/tag125.xml"/><Relationship Id="rId5" Type="http://schemas.openxmlformats.org/officeDocument/2006/relationships/image" Target="../media/image263.png"/><Relationship Id="rId4" Type="http://schemas.openxmlformats.org/officeDocument/2006/relationships/image" Target="../media/image264.png"/></Relationships>
</file>

<file path=ppt/slides/_rels/slide201.xml.rels><?xml version="1.0" encoding="UTF-8" standalone="yes"?>
<Relationships xmlns="http://schemas.openxmlformats.org/package/2006/relationships"><Relationship Id="rId3" Type="http://schemas.openxmlformats.org/officeDocument/2006/relationships/notesSlide" Target="../notesSlides/notesSlide95.xml"/><Relationship Id="rId2" Type="http://schemas.openxmlformats.org/officeDocument/2006/relationships/slideLayout" Target="../slideLayouts/slideLayout4.xml"/><Relationship Id="rId1" Type="http://schemas.openxmlformats.org/officeDocument/2006/relationships/tags" Target="../tags/tag126.xml"/><Relationship Id="rId5" Type="http://schemas.openxmlformats.org/officeDocument/2006/relationships/image" Target="../media/image263.png"/><Relationship Id="rId4" Type="http://schemas.openxmlformats.org/officeDocument/2006/relationships/image" Target="../media/image264.png"/></Relationships>
</file>

<file path=ppt/slides/_rels/slide202.xml.rels><?xml version="1.0" encoding="UTF-8" standalone="yes"?>
<Relationships xmlns="http://schemas.openxmlformats.org/package/2006/relationships"><Relationship Id="rId2" Type="http://schemas.openxmlformats.org/officeDocument/2006/relationships/image" Target="../media/image281.png"/><Relationship Id="rId1" Type="http://schemas.openxmlformats.org/officeDocument/2006/relationships/slideLayout" Target="../slideLayouts/slideLayout4.xml"/></Relationships>
</file>

<file path=ppt/slides/_rels/slide203.xml.rels><?xml version="1.0" encoding="UTF-8" standalone="yes"?>
<Relationships xmlns="http://schemas.openxmlformats.org/package/2006/relationships"><Relationship Id="rId3" Type="http://schemas.openxmlformats.org/officeDocument/2006/relationships/notesSlide" Target="../notesSlides/notesSlide96.xml"/><Relationship Id="rId2" Type="http://schemas.openxmlformats.org/officeDocument/2006/relationships/slideLayout" Target="../slideLayouts/slideLayout15.xml"/><Relationship Id="rId1" Type="http://schemas.openxmlformats.org/officeDocument/2006/relationships/tags" Target="../tags/tag127.xml"/></Relationships>
</file>

<file path=ppt/slides/_rels/slide204.xml.rels><?xml version="1.0" encoding="UTF-8" standalone="yes"?>
<Relationships xmlns="http://schemas.openxmlformats.org/package/2006/relationships"><Relationship Id="rId3" Type="http://schemas.openxmlformats.org/officeDocument/2006/relationships/notesSlide" Target="../notesSlides/notesSlide97.xml"/><Relationship Id="rId2" Type="http://schemas.openxmlformats.org/officeDocument/2006/relationships/slideLayout" Target="../slideLayouts/slideLayout15.xml"/><Relationship Id="rId1" Type="http://schemas.openxmlformats.org/officeDocument/2006/relationships/tags" Target="../tags/tag128.xml"/><Relationship Id="rId5" Type="http://schemas.openxmlformats.org/officeDocument/2006/relationships/image" Target="../media/image282.emf"/><Relationship Id="rId4" Type="http://schemas.openxmlformats.org/officeDocument/2006/relationships/oleObject" Target="../embeddings/oleObject7.bin"/></Relationships>
</file>

<file path=ppt/slides/_rels/slide205.xml.rels><?xml version="1.0" encoding="UTF-8" standalone="yes"?>
<Relationships xmlns="http://schemas.openxmlformats.org/package/2006/relationships"><Relationship Id="rId2" Type="http://schemas.openxmlformats.org/officeDocument/2006/relationships/image" Target="../media/image283.jpg"/><Relationship Id="rId1" Type="http://schemas.openxmlformats.org/officeDocument/2006/relationships/slideLayout" Target="../slideLayouts/slideLayout4.xml"/></Relationships>
</file>

<file path=ppt/slides/_rels/slide206.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tags" Target="../tags/tag130.xml"/><Relationship Id="rId1" Type="http://schemas.openxmlformats.org/officeDocument/2006/relationships/tags" Target="../tags/tag129.xml"/><Relationship Id="rId5" Type="http://schemas.openxmlformats.org/officeDocument/2006/relationships/image" Target="../media/image280.jpeg"/><Relationship Id="rId4" Type="http://schemas.openxmlformats.org/officeDocument/2006/relationships/notesSlide" Target="../notesSlides/notesSlide98.xml"/></Relationships>
</file>

<file path=ppt/slides/_rels/slide20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2.xml"/><Relationship Id="rId1" Type="http://schemas.openxmlformats.org/officeDocument/2006/relationships/tags" Target="../tags/tag131.xml"/><Relationship Id="rId5" Type="http://schemas.openxmlformats.org/officeDocument/2006/relationships/image" Target="../media/image284.jpeg"/><Relationship Id="rId4" Type="http://schemas.openxmlformats.org/officeDocument/2006/relationships/notesSlide" Target="../notesSlides/notesSlide99.xml"/></Relationships>
</file>

<file path=ppt/slides/_rels/slide208.xml.rels><?xml version="1.0" encoding="UTF-8" standalone="yes"?>
<Relationships xmlns="http://schemas.openxmlformats.org/package/2006/relationships"><Relationship Id="rId3" Type="http://schemas.openxmlformats.org/officeDocument/2006/relationships/notesSlide" Target="../notesSlides/notesSlide100.xml"/><Relationship Id="rId2" Type="http://schemas.openxmlformats.org/officeDocument/2006/relationships/slideLayout" Target="../slideLayouts/slideLayout2.xml"/><Relationship Id="rId1" Type="http://schemas.openxmlformats.org/officeDocument/2006/relationships/tags" Target="../tags/tag133.xml"/><Relationship Id="rId5" Type="http://schemas.openxmlformats.org/officeDocument/2006/relationships/hyperlink" Target="https://pixnio.com/people/male-men/beard-eyeglasses-senior-elderly-grandfather-portrait-old-man" TargetMode="External"/><Relationship Id="rId4" Type="http://schemas.openxmlformats.org/officeDocument/2006/relationships/image" Target="../media/image285.jpg"/></Relationships>
</file>

<file path=ppt/slides/_rels/slide209.xml.rels><?xml version="1.0" encoding="UTF-8" standalone="yes"?>
<Relationships xmlns="http://schemas.openxmlformats.org/package/2006/relationships"><Relationship Id="rId3" Type="http://schemas.openxmlformats.org/officeDocument/2006/relationships/notesSlide" Target="../notesSlides/notesSlide101.xml"/><Relationship Id="rId2" Type="http://schemas.openxmlformats.org/officeDocument/2006/relationships/slideLayout" Target="../slideLayouts/slideLayout4.xml"/><Relationship Id="rId1" Type="http://schemas.openxmlformats.org/officeDocument/2006/relationships/tags" Target="../tags/tag134.xml"/><Relationship Id="rId4" Type="http://schemas.openxmlformats.org/officeDocument/2006/relationships/image" Target="../media/image263.png"/></Relationships>
</file>

<file path=ppt/slides/_rels/slide2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3" Type="http://schemas.openxmlformats.org/officeDocument/2006/relationships/notesSlide" Target="../notesSlides/notesSlide102.xml"/><Relationship Id="rId2" Type="http://schemas.openxmlformats.org/officeDocument/2006/relationships/slideLayout" Target="../slideLayouts/slideLayout4.xml"/><Relationship Id="rId1" Type="http://schemas.openxmlformats.org/officeDocument/2006/relationships/tags" Target="../tags/tag135.xml"/><Relationship Id="rId4" Type="http://schemas.openxmlformats.org/officeDocument/2006/relationships/image" Target="../media/image263.png"/></Relationships>
</file>

<file path=ppt/slides/_rels/slide211.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137.xml"/><Relationship Id="rId1" Type="http://schemas.openxmlformats.org/officeDocument/2006/relationships/tags" Target="../tags/tag136.xml"/><Relationship Id="rId5" Type="http://schemas.openxmlformats.org/officeDocument/2006/relationships/image" Target="../media/image286.jpeg"/><Relationship Id="rId4" Type="http://schemas.openxmlformats.org/officeDocument/2006/relationships/notesSlide" Target="../notesSlides/notesSlide103.xml"/></Relationships>
</file>

<file path=ppt/slides/_rels/slide212.xml.rels><?xml version="1.0" encoding="UTF-8" standalone="yes"?>
<Relationships xmlns="http://schemas.openxmlformats.org/package/2006/relationships"><Relationship Id="rId3" Type="http://schemas.openxmlformats.org/officeDocument/2006/relationships/image" Target="cid:image015.png@01DD2E24.E5577F80" TargetMode="External"/><Relationship Id="rId2" Type="http://schemas.openxmlformats.org/officeDocument/2006/relationships/image" Target="../media/image287.png"/><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9.xml"/><Relationship Id="rId1" Type="http://schemas.openxmlformats.org/officeDocument/2006/relationships/tags" Target="../tags/tag138.xml"/><Relationship Id="rId5" Type="http://schemas.openxmlformats.org/officeDocument/2006/relationships/image" Target="../media/image288.jpeg"/><Relationship Id="rId4" Type="http://schemas.openxmlformats.org/officeDocument/2006/relationships/notesSlide" Target="../notesSlides/notesSlide104.xml"/></Relationships>
</file>

<file path=ppt/slides/_rels/slide2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1.xml"/><Relationship Id="rId1" Type="http://schemas.openxmlformats.org/officeDocument/2006/relationships/tags" Target="../tags/tag140.xml"/><Relationship Id="rId5" Type="http://schemas.openxmlformats.org/officeDocument/2006/relationships/image" Target="../media/image289.wmf"/><Relationship Id="rId4" Type="http://schemas.openxmlformats.org/officeDocument/2006/relationships/notesSlide" Target="../notesSlides/notesSlide105.xml"/></Relationships>
</file>

<file path=ppt/slides/_rels/slide215.xml.rels><?xml version="1.0" encoding="UTF-8" standalone="yes"?>
<Relationships xmlns="http://schemas.openxmlformats.org/package/2006/relationships"><Relationship Id="rId3" Type="http://schemas.openxmlformats.org/officeDocument/2006/relationships/notesSlide" Target="../notesSlides/notesSlide106.xml"/><Relationship Id="rId2" Type="http://schemas.openxmlformats.org/officeDocument/2006/relationships/slideLayout" Target="../slideLayouts/slideLayout15.xml"/><Relationship Id="rId1" Type="http://schemas.openxmlformats.org/officeDocument/2006/relationships/tags" Target="../tags/tag142.xml"/><Relationship Id="rId5" Type="http://schemas.openxmlformats.org/officeDocument/2006/relationships/image" Target="../media/image290.emf"/><Relationship Id="rId4" Type="http://schemas.openxmlformats.org/officeDocument/2006/relationships/oleObject" Target="../embeddings/oleObject8.bin"/></Relationships>
</file>

<file path=ppt/slides/_rels/slide216.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144.xml"/><Relationship Id="rId1" Type="http://schemas.openxmlformats.org/officeDocument/2006/relationships/tags" Target="../tags/tag143.xml"/><Relationship Id="rId5" Type="http://schemas.openxmlformats.org/officeDocument/2006/relationships/image" Target="../media/image286.jpeg"/><Relationship Id="rId4" Type="http://schemas.openxmlformats.org/officeDocument/2006/relationships/notesSlide" Target="../notesSlides/notesSlide107.xml"/></Relationships>
</file>

<file path=ppt/slides/_rels/slide217.xml.rels><?xml version="1.0" encoding="UTF-8" standalone="yes"?>
<Relationships xmlns="http://schemas.openxmlformats.org/package/2006/relationships"><Relationship Id="rId3" Type="http://schemas.openxmlformats.org/officeDocument/2006/relationships/notesSlide" Target="../notesSlides/notesSlide108.xml"/><Relationship Id="rId2" Type="http://schemas.openxmlformats.org/officeDocument/2006/relationships/slideLayout" Target="../slideLayouts/slideLayout16.xml"/><Relationship Id="rId1" Type="http://schemas.openxmlformats.org/officeDocument/2006/relationships/tags" Target="../tags/tag145.xml"/><Relationship Id="rId4" Type="http://schemas.openxmlformats.org/officeDocument/2006/relationships/image" Target="../media/image291.jpeg"/></Relationships>
</file>

<file path=ppt/slides/_rels/slide218.xml.rels><?xml version="1.0" encoding="UTF-8" standalone="yes"?>
<Relationships xmlns="http://schemas.openxmlformats.org/package/2006/relationships"><Relationship Id="rId3" Type="http://schemas.openxmlformats.org/officeDocument/2006/relationships/hyperlink" Target="https://www.aliem.com/surviving-iv-fluid-shortage-antibiotic-po-conversions-and-iv-push/" TargetMode="External"/><Relationship Id="rId2" Type="http://schemas.openxmlformats.org/officeDocument/2006/relationships/image" Target="../media/image292.jpg"/><Relationship Id="rId1" Type="http://schemas.openxmlformats.org/officeDocument/2006/relationships/slideLayout" Target="../slideLayouts/slideLayout13.xml"/></Relationships>
</file>

<file path=ppt/slides/_rels/slide219.xml.rels><?xml version="1.0" encoding="UTF-8" standalone="yes"?>
<Relationships xmlns="http://schemas.openxmlformats.org/package/2006/relationships"><Relationship Id="rId3" Type="http://schemas.microsoft.com/office/2018/10/relationships/comments" Target="../comments/modernComment_7FE4E4F1_A568C5D5.xml"/><Relationship Id="rId2" Type="http://schemas.openxmlformats.org/officeDocument/2006/relationships/notesSlide" Target="../notesSlides/notesSlide109.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93.jpg"/></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220.xml.rels><?xml version="1.0" encoding="UTF-8" standalone="yes"?>
<Relationships xmlns="http://schemas.openxmlformats.org/package/2006/relationships"><Relationship Id="rId3" Type="http://schemas.openxmlformats.org/officeDocument/2006/relationships/notesSlide" Target="../notesSlides/notesSlide110.xml"/><Relationship Id="rId2" Type="http://schemas.openxmlformats.org/officeDocument/2006/relationships/slideLayout" Target="../slideLayouts/slideLayout2.xml"/><Relationship Id="rId1" Type="http://schemas.openxmlformats.org/officeDocument/2006/relationships/tags" Target="../tags/tag146.xml"/><Relationship Id="rId5" Type="http://schemas.openxmlformats.org/officeDocument/2006/relationships/hyperlink" Target="https://pixnio.com/people/male-men/beard-eyeglasses-senior-elderly-grandfather-portrait-old-man" TargetMode="External"/><Relationship Id="rId4" Type="http://schemas.openxmlformats.org/officeDocument/2006/relationships/image" Target="../media/image285.jpg"/></Relationships>
</file>

<file path=ppt/slides/_rels/slide2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8.xml"/><Relationship Id="rId1" Type="http://schemas.openxmlformats.org/officeDocument/2006/relationships/tags" Target="../tags/tag147.xml"/><Relationship Id="rId5" Type="http://schemas.openxmlformats.org/officeDocument/2006/relationships/image" Target="../media/image294.jpeg"/><Relationship Id="rId4" Type="http://schemas.openxmlformats.org/officeDocument/2006/relationships/notesSlide" Target="../notesSlides/notesSlide111.xml"/></Relationships>
</file>

<file path=ppt/slides/_rels/slide222.xml.rels><?xml version="1.0" encoding="UTF-8" standalone="yes"?>
<Relationships xmlns="http://schemas.openxmlformats.org/package/2006/relationships"><Relationship Id="rId3" Type="http://schemas.openxmlformats.org/officeDocument/2006/relationships/image" Target="../media/image295.jpg"/><Relationship Id="rId2" Type="http://schemas.openxmlformats.org/officeDocument/2006/relationships/notesSlide" Target="../notesSlides/notesSlide112.xml"/><Relationship Id="rId1" Type="http://schemas.openxmlformats.org/officeDocument/2006/relationships/slideLayout" Target="../slideLayouts/slideLayout18.xml"/><Relationship Id="rId4" Type="http://schemas.openxmlformats.org/officeDocument/2006/relationships/hyperlink" Target="http://bloominglovely.blogspot.com/2016/11/brodies-post-op-follow-up.html" TargetMode="External"/></Relationships>
</file>

<file path=ppt/slides/_rels/slide223.xml.rels><?xml version="1.0" encoding="UTF-8" standalone="yes"?>
<Relationships xmlns="http://schemas.openxmlformats.org/package/2006/relationships"><Relationship Id="rId3" Type="http://schemas.openxmlformats.org/officeDocument/2006/relationships/notesSlide" Target="../notesSlides/notesSlide113.xml"/><Relationship Id="rId2" Type="http://schemas.openxmlformats.org/officeDocument/2006/relationships/slideLayout" Target="../slideLayouts/slideLayout4.xml"/><Relationship Id="rId1" Type="http://schemas.openxmlformats.org/officeDocument/2006/relationships/tags" Target="../tags/tag149.xml"/><Relationship Id="rId4" Type="http://schemas.openxmlformats.org/officeDocument/2006/relationships/image" Target="../media/image296.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17.xml"/><Relationship Id="rId4" Type="http://schemas.openxmlformats.org/officeDocument/2006/relationships/image" Target="../media/image29.jpeg"/></Relationships>
</file>

<file path=ppt/slides/_rels/slide24.xml.rels><?xml version="1.0" encoding="UTF-8" standalone="yes"?>
<Relationships xmlns="http://schemas.openxmlformats.org/package/2006/relationships"><Relationship Id="rId3" Type="http://schemas.openxmlformats.org/officeDocument/2006/relationships/hyperlink" Target="http://www.quantumday.com/2012/11/study-on-beginnings-of-pancreatic.html" TargetMode="External"/><Relationship Id="rId2" Type="http://schemas.openxmlformats.org/officeDocument/2006/relationships/image" Target="../media/image30.jp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ags" Target="../tags/tag18.xml"/><Relationship Id="rId4" Type="http://schemas.openxmlformats.org/officeDocument/2006/relationships/image" Target="../media/image32.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2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slideLayout" Target="../slideLayouts/slideLayout2.xml"/><Relationship Id="rId1" Type="http://schemas.openxmlformats.org/officeDocument/2006/relationships/tags" Target="../tags/tag20.xml"/><Relationship Id="rId5" Type="http://schemas.openxmlformats.org/officeDocument/2006/relationships/image" Target="../media/image36.wmf"/><Relationship Id="rId4" Type="http://schemas.openxmlformats.org/officeDocument/2006/relationships/image" Target="../media/image35.wmf"/></Relationships>
</file>

<file path=ppt/slides/_rels/slide29.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37.png"/><Relationship Id="rId7" Type="http://schemas.openxmlformats.org/officeDocument/2006/relationships/image" Target="../media/image41.png"/><Relationship Id="rId12" Type="http://schemas.openxmlformats.org/officeDocument/2006/relationships/image" Target="../media/image46.jpeg"/><Relationship Id="rId2" Type="http://schemas.openxmlformats.org/officeDocument/2006/relationships/slideLayout" Target="../slideLayouts/slideLayout2.xml"/><Relationship Id="rId1" Type="http://schemas.openxmlformats.org/officeDocument/2006/relationships/tags" Target="../tags/tag21.xml"/><Relationship Id="rId6" Type="http://schemas.openxmlformats.org/officeDocument/2006/relationships/image" Target="../media/image40.jpeg"/><Relationship Id="rId11" Type="http://schemas.openxmlformats.org/officeDocument/2006/relationships/image" Target="../media/image45.jpeg"/><Relationship Id="rId5" Type="http://schemas.openxmlformats.org/officeDocument/2006/relationships/image" Target="../media/image39.png"/><Relationship Id="rId10" Type="http://schemas.openxmlformats.org/officeDocument/2006/relationships/image" Target="../media/image44.jpeg"/><Relationship Id="rId4" Type="http://schemas.openxmlformats.org/officeDocument/2006/relationships/image" Target="../media/image38.png"/><Relationship Id="rId9" Type="http://schemas.openxmlformats.org/officeDocument/2006/relationships/image" Target="../media/image43.jpe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38.png"/><Relationship Id="rId7" Type="http://schemas.openxmlformats.org/officeDocument/2006/relationships/image" Target="../media/image50.jpeg"/><Relationship Id="rId12" Type="http://schemas.openxmlformats.org/officeDocument/2006/relationships/image" Target="../media/image55.png"/><Relationship Id="rId2" Type="http://schemas.openxmlformats.org/officeDocument/2006/relationships/slideLayout" Target="../slideLayouts/slideLayout2.xml"/><Relationship Id="rId1" Type="http://schemas.openxmlformats.org/officeDocument/2006/relationships/tags" Target="../tags/tag22.xml"/><Relationship Id="rId6" Type="http://schemas.openxmlformats.org/officeDocument/2006/relationships/image" Target="../media/image49.jpeg"/><Relationship Id="rId11" Type="http://schemas.openxmlformats.org/officeDocument/2006/relationships/image" Target="../media/image54.png"/><Relationship Id="rId5" Type="http://schemas.openxmlformats.org/officeDocument/2006/relationships/image" Target="../media/image48.jpeg"/><Relationship Id="rId10" Type="http://schemas.openxmlformats.org/officeDocument/2006/relationships/image" Target="../media/image53.png"/><Relationship Id="rId4" Type="http://schemas.openxmlformats.org/officeDocument/2006/relationships/image" Target="../media/image47.jpeg"/><Relationship Id="rId9" Type="http://schemas.openxmlformats.org/officeDocument/2006/relationships/image" Target="../media/image52.jpeg"/></Relationships>
</file>

<file path=ppt/slides/_rels/slide31.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image" Target="../media/image56.jpeg"/><Relationship Id="rId7" Type="http://schemas.openxmlformats.org/officeDocument/2006/relationships/image" Target="../media/image60.jpeg"/><Relationship Id="rId2" Type="http://schemas.openxmlformats.org/officeDocument/2006/relationships/slideLayout" Target="../slideLayouts/slideLayout2.xml"/><Relationship Id="rId1" Type="http://schemas.openxmlformats.org/officeDocument/2006/relationships/tags" Target="../tags/tag23.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jpeg"/><Relationship Id="rId9" Type="http://schemas.openxmlformats.org/officeDocument/2006/relationships/image" Target="../media/image62.jpeg"/></Relationships>
</file>

<file path=ppt/slides/_rels/slide32.xml.rels><?xml version="1.0" encoding="UTF-8" standalone="yes"?>
<Relationships xmlns="http://schemas.openxmlformats.org/package/2006/relationships"><Relationship Id="rId8" Type="http://schemas.openxmlformats.org/officeDocument/2006/relationships/image" Target="../media/image67.jpeg"/><Relationship Id="rId3" Type="http://schemas.openxmlformats.org/officeDocument/2006/relationships/image" Target="../media/image38.png"/><Relationship Id="rId7" Type="http://schemas.openxmlformats.org/officeDocument/2006/relationships/image" Target="../media/image66.jpeg"/><Relationship Id="rId12" Type="http://schemas.openxmlformats.org/officeDocument/2006/relationships/image" Target="../media/image71.png"/><Relationship Id="rId2" Type="http://schemas.openxmlformats.org/officeDocument/2006/relationships/slideLayout" Target="../slideLayouts/slideLayout2.xml"/><Relationship Id="rId1" Type="http://schemas.openxmlformats.org/officeDocument/2006/relationships/tags" Target="../tags/tag24.xml"/><Relationship Id="rId6" Type="http://schemas.openxmlformats.org/officeDocument/2006/relationships/image" Target="../media/image65.jpeg"/><Relationship Id="rId11" Type="http://schemas.openxmlformats.org/officeDocument/2006/relationships/image" Target="../media/image70.jpeg"/><Relationship Id="rId5" Type="http://schemas.openxmlformats.org/officeDocument/2006/relationships/image" Target="../media/image64.png"/><Relationship Id="rId10" Type="http://schemas.openxmlformats.org/officeDocument/2006/relationships/image" Target="../media/image69.jpeg"/><Relationship Id="rId4" Type="http://schemas.openxmlformats.org/officeDocument/2006/relationships/image" Target="../media/image63.jpeg"/><Relationship Id="rId9" Type="http://schemas.openxmlformats.org/officeDocument/2006/relationships/image" Target="../media/image68.jpeg"/></Relationships>
</file>

<file path=ppt/slides/_rels/slide33.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2.xml"/><Relationship Id="rId1" Type="http://schemas.openxmlformats.org/officeDocument/2006/relationships/tags" Target="../tags/tag25.xml"/><Relationship Id="rId6" Type="http://schemas.openxmlformats.org/officeDocument/2006/relationships/image" Target="../media/image76.png"/><Relationship Id="rId5" Type="http://schemas.openxmlformats.org/officeDocument/2006/relationships/hyperlink" Target="http://send.adces.org/link.cfm?r=gWiQ7bo6B5d8bWnP5L-Uig~~&amp;pe=lqiULp6U5Iy1RHQY5bOQWqaZxcJK-gLq8pLsACgLmqsk_FWbMs-1CPqYLSFt0Uk-EBR2Mqv3or-ILWJ5fibiTQ~~&amp;t=hnCjRsSMyexpvlO-NyxF9g~~" TargetMode="External"/><Relationship Id="rId4" Type="http://schemas.openxmlformats.org/officeDocument/2006/relationships/image" Target="../media/image75.png"/></Relationships>
</file>

<file path=ppt/slides/_rels/slide3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slideLayout" Target="../slideLayouts/slideLayout4.xml"/><Relationship Id="rId1" Type="http://schemas.openxmlformats.org/officeDocument/2006/relationships/tags" Target="../tags/tag26.xml"/><Relationship Id="rId4" Type="http://schemas.openxmlformats.org/officeDocument/2006/relationships/image" Target="../media/image80.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tags" Target="../tags/tag3.xml"/><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81.png"/><Relationship Id="rId7" Type="http://schemas.openxmlformats.org/officeDocument/2006/relationships/image" Target="../media/image85.png"/><Relationship Id="rId12" Type="http://schemas.openxmlformats.org/officeDocument/2006/relationships/image" Target="../media/image90.png"/><Relationship Id="rId2" Type="http://schemas.openxmlformats.org/officeDocument/2006/relationships/slideLayout" Target="../slideLayouts/slideLayout2.xml"/><Relationship Id="rId1" Type="http://schemas.openxmlformats.org/officeDocument/2006/relationships/tags" Target="../tags/tag27.xml"/><Relationship Id="rId6" Type="http://schemas.openxmlformats.org/officeDocument/2006/relationships/image" Target="../media/image84.png"/><Relationship Id="rId11" Type="http://schemas.openxmlformats.org/officeDocument/2006/relationships/image" Target="../media/image89.png"/><Relationship Id="rId5" Type="http://schemas.openxmlformats.org/officeDocument/2006/relationships/image" Target="../media/image83.png"/><Relationship Id="rId10" Type="http://schemas.openxmlformats.org/officeDocument/2006/relationships/image" Target="../media/image88.png"/><Relationship Id="rId4" Type="http://schemas.openxmlformats.org/officeDocument/2006/relationships/image" Target="../media/image82.png"/><Relationship Id="rId9" Type="http://schemas.openxmlformats.org/officeDocument/2006/relationships/image" Target="../media/image87.png"/></Relationships>
</file>

<file path=ppt/slides/_rels/slide41.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4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slideLayout" Target="../slideLayouts/slideLayout2.xml"/><Relationship Id="rId1" Type="http://schemas.openxmlformats.org/officeDocument/2006/relationships/tags" Target="../tags/tag29.xml"/><Relationship Id="rId4" Type="http://schemas.openxmlformats.org/officeDocument/2006/relationships/image" Target="../media/image92.jpeg"/></Relationships>
</file>

<file path=ppt/slides/_rels/slide4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cid:image020.png@01DD2E24.E5577F80" TargetMode="External"/><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openxmlformats.org/officeDocument/2006/relationships/customXml" Target="../ink/ink3.xml"/><Relationship Id="rId13" Type="http://schemas.openxmlformats.org/officeDocument/2006/relationships/image" Target="../media/image100.png"/><Relationship Id="rId3" Type="http://schemas.openxmlformats.org/officeDocument/2006/relationships/image" Target="../media/image95.jpeg"/><Relationship Id="rId7" Type="http://schemas.openxmlformats.org/officeDocument/2006/relationships/image" Target="../media/image97.png"/><Relationship Id="rId12" Type="http://schemas.openxmlformats.org/officeDocument/2006/relationships/customXml" Target="../ink/ink5.xml"/><Relationship Id="rId17" Type="http://schemas.openxmlformats.org/officeDocument/2006/relationships/image" Target="../media/image102.png"/><Relationship Id="rId2" Type="http://schemas.openxmlformats.org/officeDocument/2006/relationships/image" Target="../media/image94.png"/><Relationship Id="rId16" Type="http://schemas.openxmlformats.org/officeDocument/2006/relationships/customXml" Target="../ink/ink7.xml"/><Relationship Id="rId1" Type="http://schemas.openxmlformats.org/officeDocument/2006/relationships/slideLayout" Target="../slideLayouts/slideLayout2.xml"/><Relationship Id="rId6" Type="http://schemas.openxmlformats.org/officeDocument/2006/relationships/customXml" Target="../ink/ink2.xml"/><Relationship Id="rId11" Type="http://schemas.openxmlformats.org/officeDocument/2006/relationships/image" Target="../media/image99.png"/><Relationship Id="rId5" Type="http://schemas.openxmlformats.org/officeDocument/2006/relationships/image" Target="../media/image96.png"/><Relationship Id="rId15" Type="http://schemas.openxmlformats.org/officeDocument/2006/relationships/image" Target="../media/image101.png"/><Relationship Id="rId10" Type="http://schemas.openxmlformats.org/officeDocument/2006/relationships/customXml" Target="../ink/ink4.xml"/><Relationship Id="rId4" Type="http://schemas.openxmlformats.org/officeDocument/2006/relationships/customXml" Target="../ink/ink1.xml"/><Relationship Id="rId9" Type="http://schemas.openxmlformats.org/officeDocument/2006/relationships/image" Target="../media/image98.png"/><Relationship Id="rId14" Type="http://schemas.openxmlformats.org/officeDocument/2006/relationships/customXml" Target="../ink/ink6.xml"/></Relationships>
</file>

<file path=ppt/slides/_rels/slide47.xml.rels><?xml version="1.0" encoding="UTF-8" standalone="yes"?>
<Relationships xmlns="http://schemas.openxmlformats.org/package/2006/relationships"><Relationship Id="rId3" Type="http://schemas.openxmlformats.org/officeDocument/2006/relationships/hyperlink" Target="http://www.essentiallyeclectic.com/2014/11/living-with-type-1-diabetes-faqs.html" TargetMode="External"/><Relationship Id="rId2" Type="http://schemas.openxmlformats.org/officeDocument/2006/relationships/image" Target="../media/image103.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10.png"/></Relationships>
</file>

<file path=ppt/slides/_rels/slide50.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107.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hyperlink" Target="https://www.abbott.com/en-us/corpnewsroom/diabetes-care/can-you-wear-a-cgm-during-an-mri--if-its-ours-you-can" TargetMode="Externa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hyperlink" Target="https://pixabay.com/en/tablets-pills-drugs-medication-309927/" TargetMode="External"/><Relationship Id="rId2" Type="http://schemas.openxmlformats.org/officeDocument/2006/relationships/image" Target="../media/image110.png"/><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customXml" Target="../ink/ink8.xml"/><Relationship Id="rId2" Type="http://schemas.openxmlformats.org/officeDocument/2006/relationships/image" Target="../media/image111.png"/><Relationship Id="rId1" Type="http://schemas.openxmlformats.org/officeDocument/2006/relationships/slideLayout" Target="../slideLayouts/slideLayout13.xml"/><Relationship Id="rId4" Type="http://schemas.openxmlformats.org/officeDocument/2006/relationships/image" Target="../media/image380.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slideLayout" Target="../slideLayouts/slideLayout2.xml"/><Relationship Id="rId1" Type="http://schemas.openxmlformats.org/officeDocument/2006/relationships/tags" Target="../tags/tag30.xml"/><Relationship Id="rId4" Type="http://schemas.openxmlformats.org/officeDocument/2006/relationships/image" Target="../media/image23.jpeg"/></Relationships>
</file>

<file path=ppt/slides/_rels/slide58.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notesSlide" Target="../notesSlides/notesSlide17.xml"/><Relationship Id="rId7" Type="http://schemas.openxmlformats.org/officeDocument/2006/relationships/diagramQuickStyle" Target="../diagrams/quickStyle4.xml"/><Relationship Id="rId2" Type="http://schemas.openxmlformats.org/officeDocument/2006/relationships/slideLayout" Target="../slideLayouts/slideLayout19.xml"/><Relationship Id="rId1" Type="http://schemas.openxmlformats.org/officeDocument/2006/relationships/tags" Target="../tags/tag31.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113.png"/><Relationship Id="rId9" Type="http://schemas.microsoft.com/office/2007/relationships/diagramDrawing" Target="../diagrams/drawing4.xml"/></Relationships>
</file>

<file path=ppt/slides/_rels/slide59.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slideLayout" Target="../slideLayouts/slideLayout2.xml"/><Relationship Id="rId1" Type="http://schemas.openxmlformats.org/officeDocument/2006/relationships/tags" Target="../tags/tag32.xml"/><Relationship Id="rId5" Type="http://schemas.openxmlformats.org/officeDocument/2006/relationships/image" Target="../media/image80.png"/><Relationship Id="rId4" Type="http://schemas.openxmlformats.org/officeDocument/2006/relationships/image" Target="../media/image118.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xml"/><Relationship Id="rId1" Type="http://schemas.openxmlformats.org/officeDocument/2006/relationships/tags" Target="../tags/tag5.xml"/><Relationship Id="rId5" Type="http://schemas.openxmlformats.org/officeDocument/2006/relationships/image" Target="../media/image11.jpeg"/><Relationship Id="rId4" Type="http://schemas.openxmlformats.org/officeDocument/2006/relationships/notesSlide" Target="../notesSlides/notesSlide4.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33.xml"/><Relationship Id="rId5" Type="http://schemas.openxmlformats.org/officeDocument/2006/relationships/image" Target="../media/image120.JPG"/><Relationship Id="rId4" Type="http://schemas.openxmlformats.org/officeDocument/2006/relationships/image" Target="../media/image119.pn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34.xml"/><Relationship Id="rId4" Type="http://schemas.openxmlformats.org/officeDocument/2006/relationships/image" Target="../media/image121.jpe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35.xml"/><Relationship Id="rId6" Type="http://schemas.openxmlformats.org/officeDocument/2006/relationships/image" Target="../media/image123.jpeg"/><Relationship Id="rId5" Type="http://schemas.openxmlformats.org/officeDocument/2006/relationships/hyperlink" Target="http://www.worlddiabetesday.org/node/4494" TargetMode="External"/><Relationship Id="rId4" Type="http://schemas.openxmlformats.org/officeDocument/2006/relationships/image" Target="../media/image122.pn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9.xml"/><Relationship Id="rId1" Type="http://schemas.openxmlformats.org/officeDocument/2006/relationships/tags" Target="../tags/tag36.xml"/><Relationship Id="rId4" Type="http://schemas.openxmlformats.org/officeDocument/2006/relationships/image" Target="../media/image124.jpeg"/></Relationships>
</file>

<file path=ppt/slides/_rels/slide64.xml.rels><?xml version="1.0" encoding="UTF-8" standalone="yes"?>
<Relationships xmlns="http://schemas.openxmlformats.org/package/2006/relationships"><Relationship Id="rId8" Type="http://schemas.openxmlformats.org/officeDocument/2006/relationships/image" Target="../media/image127.jpeg"/><Relationship Id="rId3" Type="http://schemas.openxmlformats.org/officeDocument/2006/relationships/notesSlide" Target="../notesSlides/notesSlide22.xml"/><Relationship Id="rId7" Type="http://schemas.openxmlformats.org/officeDocument/2006/relationships/image" Target="../media/image126.png"/><Relationship Id="rId2" Type="http://schemas.openxmlformats.org/officeDocument/2006/relationships/slideLayout" Target="../slideLayouts/slideLayout7.xml"/><Relationship Id="rId1" Type="http://schemas.openxmlformats.org/officeDocument/2006/relationships/tags" Target="../tags/tag37.xml"/><Relationship Id="rId6" Type="http://schemas.openxmlformats.org/officeDocument/2006/relationships/oleObject" Target="../embeddings/oleObject3.bin"/><Relationship Id="rId5" Type="http://schemas.openxmlformats.org/officeDocument/2006/relationships/image" Target="../media/image125.png"/><Relationship Id="rId4" Type="http://schemas.openxmlformats.org/officeDocument/2006/relationships/oleObject" Target="../embeddings/oleObject2.bin"/></Relationships>
</file>

<file path=ppt/slides/_rels/slide65.xml.rels><?xml version="1.0" encoding="UTF-8" standalone="yes"?>
<Relationships xmlns="http://schemas.openxmlformats.org/package/2006/relationships"><Relationship Id="rId3" Type="http://schemas.openxmlformats.org/officeDocument/2006/relationships/hyperlink" Target="http://www.diabetesed.net/page/your-diabetes-articles.php" TargetMode="External"/><Relationship Id="rId2" Type="http://schemas.openxmlformats.org/officeDocument/2006/relationships/slideLayout" Target="../slideLayouts/slideLayout2.xml"/><Relationship Id="rId1" Type="http://schemas.openxmlformats.org/officeDocument/2006/relationships/tags" Target="../tags/tag38.xml"/><Relationship Id="rId4" Type="http://schemas.openxmlformats.org/officeDocument/2006/relationships/image" Target="../media/image128.jpeg"/></Relationships>
</file>

<file path=ppt/slides/_rels/slide66.xml.rels><?xml version="1.0" encoding="UTF-8" standalone="yes"?>
<Relationships xmlns="http://schemas.openxmlformats.org/package/2006/relationships"><Relationship Id="rId8" Type="http://schemas.openxmlformats.org/officeDocument/2006/relationships/image" Target="../media/image131.jpeg"/><Relationship Id="rId13" Type="http://schemas.openxmlformats.org/officeDocument/2006/relationships/image" Target="../media/image136.png"/><Relationship Id="rId3" Type="http://schemas.openxmlformats.org/officeDocument/2006/relationships/slideLayout" Target="../slideLayouts/slideLayout2.xml"/><Relationship Id="rId7" Type="http://schemas.openxmlformats.org/officeDocument/2006/relationships/image" Target="../media/image130.wmf"/><Relationship Id="rId12" Type="http://schemas.openxmlformats.org/officeDocument/2006/relationships/image" Target="../media/image135.wmf"/><Relationship Id="rId2" Type="http://schemas.openxmlformats.org/officeDocument/2006/relationships/video" Target="file:///C:\Documents%20and%20Settings\Owner.BEVERLY-Q62OQR5\Local%20Settings\Temporary%20Internet%20Files\Content.IE5\FEVPHX2W\MPj04331280000%5b1%5d.jpg" TargetMode="External"/><Relationship Id="rId1" Type="http://schemas.openxmlformats.org/officeDocument/2006/relationships/tags" Target="../tags/tag39.xml"/><Relationship Id="rId6" Type="http://schemas.openxmlformats.org/officeDocument/2006/relationships/image" Target="../media/image129.wmf"/><Relationship Id="rId11" Type="http://schemas.openxmlformats.org/officeDocument/2006/relationships/image" Target="../media/image134.wmf"/><Relationship Id="rId5" Type="http://schemas.microsoft.com/office/2018/10/relationships/comments" Target="../comments/modernComment_7FFFE640_ECC58DDB.xml"/><Relationship Id="rId10" Type="http://schemas.openxmlformats.org/officeDocument/2006/relationships/image" Target="../media/image133.wmf"/><Relationship Id="rId4" Type="http://schemas.openxmlformats.org/officeDocument/2006/relationships/notesSlide" Target="../notesSlides/notesSlide23.xml"/><Relationship Id="rId9" Type="http://schemas.openxmlformats.org/officeDocument/2006/relationships/image" Target="../media/image132.wmf"/></Relationships>
</file>

<file path=ppt/slides/_rels/slide67.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slideLayout" Target="../slideLayouts/slideLayout2.xml"/><Relationship Id="rId1" Type="http://schemas.openxmlformats.org/officeDocument/2006/relationships/tags" Target="../tags/tag40.xml"/><Relationship Id="rId4" Type="http://schemas.openxmlformats.org/officeDocument/2006/relationships/image" Target="../media/image138.jpeg"/></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41.xml"/><Relationship Id="rId4" Type="http://schemas.openxmlformats.org/officeDocument/2006/relationships/image" Target="../media/image139.jpeg"/></Relationships>
</file>

<file path=ppt/slides/_rels/slide6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4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6.xml"/><Relationship Id="rId1" Type="http://schemas.openxmlformats.org/officeDocument/2006/relationships/tags" Target="../tags/tag43.xml"/><Relationship Id="rId4" Type="http://schemas.openxmlformats.org/officeDocument/2006/relationships/image" Target="../media/image140.wmf"/></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tags" Target="../tags/tag44.xm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45.xml"/><Relationship Id="rId4" Type="http://schemas.openxmlformats.org/officeDocument/2006/relationships/image" Target="../media/image141.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46.xml"/><Relationship Id="rId4" Type="http://schemas.openxmlformats.org/officeDocument/2006/relationships/image" Target="../media/image144.jpeg"/></Relationships>
</file>

<file path=ppt/slides/_rels/slide78.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ags" Target="../tags/tag47.xml"/><Relationship Id="rId4" Type="http://schemas.openxmlformats.org/officeDocument/2006/relationships/image" Target="../media/image146.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image" Target="../media/image14.png"/></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ags" Target="../tags/tag48.xml"/><Relationship Id="rId4" Type="http://schemas.openxmlformats.org/officeDocument/2006/relationships/image" Target="../media/image147.png"/></Relationships>
</file>

<file path=ppt/slides/_rels/slide81.xml.rels><?xml version="1.0" encoding="UTF-8" standalone="yes"?>
<Relationships xmlns="http://schemas.openxmlformats.org/package/2006/relationships"><Relationship Id="rId2" Type="http://schemas.openxmlformats.org/officeDocument/2006/relationships/image" Target="../media/image148.jpeg"/><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2" Type="http://schemas.openxmlformats.org/officeDocument/2006/relationships/image" Target="../media/image149.jpeg"/><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51.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152.jpg"/><Relationship Id="rId2" Type="http://schemas.openxmlformats.org/officeDocument/2006/relationships/notesSlide" Target="../notesSlides/notesSlide32.xml"/><Relationship Id="rId1" Type="http://schemas.openxmlformats.org/officeDocument/2006/relationships/slideLayout" Target="../slideLayouts/slideLayout19.xml"/><Relationship Id="rId5" Type="http://schemas.openxmlformats.org/officeDocument/2006/relationships/image" Target="../media/image153.png"/><Relationship Id="rId4" Type="http://schemas.openxmlformats.org/officeDocument/2006/relationships/hyperlink" Target="https://www.bridgespan.org/insights/library/public-health/the-community-cure-for-health-care-(1)" TargetMode="External"/></Relationships>
</file>

<file path=ppt/slides/_rels/slide87.xml.rels><?xml version="1.0" encoding="UTF-8" standalone="yes"?>
<Relationships xmlns="http://schemas.openxmlformats.org/package/2006/relationships"><Relationship Id="rId3" Type="http://schemas.openxmlformats.org/officeDocument/2006/relationships/image" Target="../media/image154.jpeg"/><Relationship Id="rId2" Type="http://schemas.openxmlformats.org/officeDocument/2006/relationships/slideLayout" Target="../slideLayouts/slideLayout2.xml"/><Relationship Id="rId1" Type="http://schemas.openxmlformats.org/officeDocument/2006/relationships/tags" Target="../tags/tag49.xml"/></Relationships>
</file>

<file path=ppt/slides/_rels/slide88.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image" Target="../media/image155.png"/><Relationship Id="rId1" Type="http://schemas.openxmlformats.org/officeDocument/2006/relationships/slideLayout" Target="../slideLayouts/slideLayout2.xml"/><Relationship Id="rId4" Type="http://schemas.openxmlformats.org/officeDocument/2006/relationships/hyperlink" Target="http://commons.wikimedia.org/wiki/File:Weighing_scale_BW_2012-01-14_16-44-55_5-01_5-07.jpg" TargetMode="External"/></Relationships>
</file>

<file path=ppt/slides/_rels/slide89.xml.rels><?xml version="1.0" encoding="UTF-8" standalone="yes"?>
<Relationships xmlns="http://schemas.openxmlformats.org/package/2006/relationships"><Relationship Id="rId2" Type="http://schemas.openxmlformats.org/officeDocument/2006/relationships/image" Target="../media/image15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59.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160.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161.jpeg"/><Relationship Id="rId2" Type="http://schemas.openxmlformats.org/officeDocument/2006/relationships/slideLayout" Target="../slideLayouts/slideLayout2.xml"/><Relationship Id="rId1" Type="http://schemas.openxmlformats.org/officeDocument/2006/relationships/tags" Target="../tags/tag50.xml"/><Relationship Id="rId4" Type="http://schemas.microsoft.com/office/2007/relationships/hdphoto" Target="../media/hdphoto2.wdp"/></Relationships>
</file>

<file path=ppt/slides/_rels/slide9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tags" Target="../tags/tag51.xml"/><Relationship Id="rId5" Type="http://schemas.openxmlformats.org/officeDocument/2006/relationships/image" Target="../media/image162.jpeg"/><Relationship Id="rId4" Type="http://schemas.openxmlformats.org/officeDocument/2006/relationships/image" Target="../media/image153.png"/></Relationships>
</file>

<file path=ppt/slides/_rels/slide95.xml.rels><?xml version="1.0" encoding="UTF-8" standalone="yes"?>
<Relationships xmlns="http://schemas.openxmlformats.org/package/2006/relationships"><Relationship Id="rId8" Type="http://schemas.openxmlformats.org/officeDocument/2006/relationships/image" Target="../media/image167.png"/><Relationship Id="rId3" Type="http://schemas.openxmlformats.org/officeDocument/2006/relationships/notesSlide" Target="../notesSlides/notesSlide35.xml"/><Relationship Id="rId7" Type="http://schemas.openxmlformats.org/officeDocument/2006/relationships/image" Target="../media/image166.png"/><Relationship Id="rId2" Type="http://schemas.openxmlformats.org/officeDocument/2006/relationships/slideLayout" Target="../slideLayouts/slideLayout2.xml"/><Relationship Id="rId1" Type="http://schemas.openxmlformats.org/officeDocument/2006/relationships/tags" Target="../tags/tag52.xml"/><Relationship Id="rId6" Type="http://schemas.openxmlformats.org/officeDocument/2006/relationships/image" Target="../media/image165.png"/><Relationship Id="rId5" Type="http://schemas.openxmlformats.org/officeDocument/2006/relationships/image" Target="../media/image164.png"/><Relationship Id="rId4" Type="http://schemas.openxmlformats.org/officeDocument/2006/relationships/image" Target="../media/image163.jpeg"/></Relationships>
</file>

<file path=ppt/slides/_rels/slide96.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notesSlide" Target="../notesSlides/notesSlide36.xml"/><Relationship Id="rId7" Type="http://schemas.openxmlformats.org/officeDocument/2006/relationships/diagramColors" Target="../diagrams/colors5.xml"/><Relationship Id="rId2" Type="http://schemas.openxmlformats.org/officeDocument/2006/relationships/slideLayout" Target="../slideLayouts/slideLayout2.xml"/><Relationship Id="rId1" Type="http://schemas.openxmlformats.org/officeDocument/2006/relationships/tags" Target="../tags/tag53.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97.xml.rels><?xml version="1.0" encoding="UTF-8" standalone="yes"?>
<Relationships xmlns="http://schemas.openxmlformats.org/package/2006/relationships"><Relationship Id="rId3" Type="http://schemas.openxmlformats.org/officeDocument/2006/relationships/image" Target="../media/image170.jpeg"/><Relationship Id="rId2" Type="http://schemas.openxmlformats.org/officeDocument/2006/relationships/image" Target="../media/image169.png"/><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2.xml"/><Relationship Id="rId4" Type="http://schemas.openxmlformats.org/officeDocument/2006/relationships/image" Target="../media/image173.png"/></Relationships>
</file>

<file path=ppt/slides/_rels/slide99.xml.rels><?xml version="1.0" encoding="UTF-8" standalone="yes"?>
<Relationships xmlns="http://schemas.openxmlformats.org/package/2006/relationships"><Relationship Id="rId2" Type="http://schemas.openxmlformats.org/officeDocument/2006/relationships/image" Target="../media/image17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ubtitle 10"/>
          <p:cNvSpPr>
            <a:spLocks noGrp="1"/>
          </p:cNvSpPr>
          <p:nvPr>
            <p:ph type="subTitle" idx="1"/>
          </p:nvPr>
        </p:nvSpPr>
        <p:spPr>
          <a:xfrm>
            <a:off x="1143000" y="5029200"/>
            <a:ext cx="7162800" cy="533400"/>
          </a:xfrm>
        </p:spPr>
        <p:txBody>
          <a:bodyPr/>
          <a:lstStyle/>
          <a:p>
            <a:pPr lvl="0">
              <a:spcBef>
                <a:spcPts val="0"/>
              </a:spcBef>
              <a:buClr>
                <a:srgbClr val="86AA2C"/>
              </a:buClr>
            </a:pPr>
            <a:r>
              <a:rPr lang="en-US" sz="2800" dirty="0">
                <a:solidFill>
                  <a:prstClr val="black"/>
                </a:solidFill>
              </a:rPr>
              <a:t>Beverly Thomassian, RN, MPH, BC-ADM, CDCES</a:t>
            </a:r>
          </a:p>
          <a:p>
            <a:pPr lvl="0">
              <a:spcBef>
                <a:spcPts val="0"/>
              </a:spcBef>
              <a:buClr>
                <a:srgbClr val="86AA2C"/>
              </a:buClr>
            </a:pPr>
            <a:r>
              <a:rPr lang="en-US" sz="2800" dirty="0">
                <a:solidFill>
                  <a:prstClr val="black"/>
                </a:solidFill>
              </a:rPr>
              <a:t>Pronouns: She, her, hers</a:t>
            </a:r>
          </a:p>
          <a:p>
            <a:pPr lvl="0">
              <a:spcBef>
                <a:spcPts val="0"/>
              </a:spcBef>
              <a:buClr>
                <a:srgbClr val="86AA2C"/>
              </a:buClr>
            </a:pPr>
            <a:r>
              <a:rPr lang="en-US" sz="2800" dirty="0">
                <a:solidFill>
                  <a:prstClr val="black"/>
                </a:solidFill>
              </a:rPr>
              <a:t>www.DiabetesEd.net</a:t>
            </a:r>
          </a:p>
          <a:p>
            <a:pPr lvl="0">
              <a:spcBef>
                <a:spcPts val="0"/>
              </a:spcBef>
              <a:buClr>
                <a:srgbClr val="86AA2C"/>
              </a:buClr>
            </a:pPr>
            <a:endParaRPr lang="en-US" sz="2800" dirty="0">
              <a:solidFill>
                <a:prstClr val="black"/>
              </a:solidFill>
            </a:endParaRPr>
          </a:p>
          <a:p>
            <a:pPr lvl="0">
              <a:spcBef>
                <a:spcPts val="0"/>
              </a:spcBef>
              <a:buClr>
                <a:srgbClr val="86AA2C"/>
              </a:buClr>
            </a:pPr>
            <a:endParaRPr lang="en-US" sz="2800" dirty="0">
              <a:solidFill>
                <a:prstClr val="black"/>
              </a:solidFill>
            </a:endParaRPr>
          </a:p>
        </p:txBody>
      </p:sp>
      <p:sp>
        <p:nvSpPr>
          <p:cNvPr id="2" name="TextBox 1">
            <a:extLst>
              <a:ext uri="{FF2B5EF4-FFF2-40B4-BE49-F238E27FC236}">
                <a16:creationId xmlns:a16="http://schemas.microsoft.com/office/drawing/2014/main" id="{10965290-AAC0-1F98-5E40-A9D508D6980B}"/>
              </a:ext>
            </a:extLst>
          </p:cNvPr>
          <p:cNvSpPr txBox="1"/>
          <p:nvPr/>
        </p:nvSpPr>
        <p:spPr>
          <a:xfrm>
            <a:off x="1066800" y="762000"/>
            <a:ext cx="7315200" cy="2123658"/>
          </a:xfrm>
          <a:prstGeom prst="rect">
            <a:avLst/>
          </a:prstGeom>
          <a:noFill/>
        </p:spPr>
        <p:txBody>
          <a:bodyPr wrap="square" rtlCol="0">
            <a:spAutoFit/>
          </a:bodyPr>
          <a:lstStyle/>
          <a:p>
            <a:pPr algn="ctr"/>
            <a:r>
              <a:rPr lang="en-US" sz="5400" dirty="0">
                <a:solidFill>
                  <a:srgbClr val="7030A0"/>
                </a:solidFill>
                <a:latin typeface="Calibri" panose="020F0502020204030204" pitchFamily="34" charset="0"/>
                <a:ea typeface="Calibri" panose="020F0502020204030204" pitchFamily="34" charset="0"/>
                <a:cs typeface="Calibri" panose="020F0502020204030204" pitchFamily="34" charset="0"/>
              </a:rPr>
              <a:t>Diabetes Education Services Presents:</a:t>
            </a:r>
          </a:p>
          <a:p>
            <a:endParaRPr lang="en-US" dirty="0"/>
          </a:p>
        </p:txBody>
      </p:sp>
      <p:sp>
        <p:nvSpPr>
          <p:cNvPr id="6" name="Title 8">
            <a:extLst>
              <a:ext uri="{FF2B5EF4-FFF2-40B4-BE49-F238E27FC236}">
                <a16:creationId xmlns:a16="http://schemas.microsoft.com/office/drawing/2014/main" id="{A35A8199-1DE7-4344-DBF4-5D3EB05A38B8}"/>
              </a:ext>
            </a:extLst>
          </p:cNvPr>
          <p:cNvSpPr txBox="1">
            <a:spLocks noGrp="1"/>
          </p:cNvSpPr>
          <p:nvPr>
            <p:ph type="ctrTitle"/>
          </p:nvPr>
        </p:nvSpPr>
        <p:spPr>
          <a:xfrm>
            <a:off x="1219200" y="3352800"/>
            <a:ext cx="6858000" cy="1524000"/>
          </a:xfrm>
          <a:prstGeom prst="rect">
            <a:avLst/>
          </a:prstGeom>
          <a:noFill/>
        </p:spPr>
        <p:txBody>
          <a:bodyPr vert="horz" anchor="t" anchorCtr="0">
            <a:noAutofit/>
          </a:bodyPr>
          <a:lstStyle>
            <a:lvl1pPr algn="r" rtl="0" eaLnBrk="1" latinLnBrk="0" hangingPunct="1">
              <a:spcBef>
                <a:spcPct val="0"/>
              </a:spcBef>
              <a:buNone/>
              <a:defRPr kumimoji="0" sz="4400" kern="1200">
                <a:solidFill>
                  <a:schemeClr val="tx1"/>
                </a:solidFill>
                <a:latin typeface="Calibri" panose="020F0502020204030204" pitchFamily="34" charset="0"/>
                <a:ea typeface="+mj-ea"/>
                <a:cs typeface="+mj-cs"/>
              </a:defRPr>
            </a:lvl1pPr>
          </a:lstStyle>
          <a:p>
            <a:pPr fontAlgn="auto">
              <a:spcAft>
                <a:spcPts val="0"/>
              </a:spcAft>
            </a:pPr>
            <a:r>
              <a:rPr lang="en-US" dirty="0"/>
              <a:t>Diabetes Care in the Hospital MarinHealth|2026</a:t>
            </a:r>
            <a:r>
              <a:rPr lang="en-US" sz="2000" dirty="0"/>
              <a:t> </a:t>
            </a:r>
            <a:br>
              <a:rPr lang="en-US" sz="3600" dirty="0"/>
            </a:br>
            <a:endParaRPr lang="en-US" sz="2700" dirty="0">
              <a:ea typeface="Calibri" panose="020F0502020204030204" pitchFamily="34" charset="0"/>
              <a:cs typeface="Calibri" panose="020F0502020204030204" pitchFamily="34" charset="0"/>
            </a:endParaRPr>
          </a:p>
        </p:txBody>
      </p:sp>
      <p:pic>
        <p:nvPicPr>
          <p:cNvPr id="3" name="Picture 2" descr="A purple sign with white text&#10;&#10;Description automatically generated">
            <a:extLst>
              <a:ext uri="{FF2B5EF4-FFF2-40B4-BE49-F238E27FC236}">
                <a16:creationId xmlns:a16="http://schemas.microsoft.com/office/drawing/2014/main" id="{FCD5BD7B-69EC-CCEB-A428-025EBF8B1B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400" y="768427"/>
            <a:ext cx="7620000" cy="1631950"/>
          </a:xfrm>
          <a:prstGeom prst="rect">
            <a:avLst/>
          </a:prstGeom>
        </p:spPr>
      </p:pic>
    </p:spTree>
    <p:custDataLst>
      <p:tags r:id="rId1"/>
    </p:custDataLst>
    <p:extLst>
      <p:ext uri="{BB962C8B-B14F-4D97-AF65-F5344CB8AC3E}">
        <p14:creationId xmlns:p14="http://schemas.microsoft.com/office/powerpoint/2010/main" val="3565501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7538" name="Rectangle 2"/>
          <p:cNvSpPr>
            <a:spLocks noGrp="1" noChangeArrowheads="1"/>
          </p:cNvSpPr>
          <p:nvPr>
            <p:ph type="title"/>
          </p:nvPr>
        </p:nvSpPr>
        <p:spPr>
          <a:xfrm>
            <a:off x="533400" y="381000"/>
            <a:ext cx="8229600" cy="1143000"/>
          </a:xfrm>
        </p:spPr>
        <p:txBody>
          <a:bodyPr>
            <a:normAutofit fontScale="90000"/>
          </a:bodyPr>
          <a:lstStyle/>
          <a:p>
            <a:pPr>
              <a:defRPr/>
            </a:pPr>
            <a:r>
              <a:rPr lang="en-US" sz="3400" dirty="0"/>
              <a:t>Hyperglycemia*: A Common Comorbidity in Medical-Surgical Patients in a Community Hospital</a:t>
            </a:r>
          </a:p>
        </p:txBody>
      </p:sp>
      <p:graphicFrame>
        <p:nvGraphicFramePr>
          <p:cNvPr id="39939" name="Object 2"/>
          <p:cNvGraphicFramePr>
            <a:graphicFrameLocks noGrp="1" noChangeAspect="1"/>
          </p:cNvGraphicFramePr>
          <p:nvPr>
            <p:ph type="chart" idx="1"/>
          </p:nvPr>
        </p:nvGraphicFramePr>
        <p:xfrm>
          <a:off x="1600200" y="2133600"/>
          <a:ext cx="6248400" cy="3308350"/>
        </p:xfrm>
        <a:graphic>
          <a:graphicData uri="http://schemas.openxmlformats.org/presentationml/2006/ole">
            <mc:AlternateContent xmlns:mc="http://schemas.openxmlformats.org/markup-compatibility/2006">
              <mc:Choice xmlns:v="urn:schemas-microsoft-com:vml" Requires="v">
                <p:oleObj name="Chart" r:id="rId4" imgW="9715500" imgH="5143500" progId="MSGraph.Chart.8">
                  <p:embed followColorScheme="full"/>
                </p:oleObj>
              </mc:Choice>
              <mc:Fallback>
                <p:oleObj name="Chart" r:id="rId4" imgW="9715500" imgH="5143500" progId="MSGraph.Chart.8">
                  <p:embed followColorScheme="full"/>
                  <p:pic>
                    <p:nvPicPr>
                      <p:cNvPr id="39939" name="Object 2"/>
                      <p:cNvPicPr>
                        <a:picLocks noChangeAspect="1" noChangeArrowheads="1"/>
                      </p:cNvPicPr>
                      <p:nvPr/>
                    </p:nvPicPr>
                    <p:blipFill>
                      <a:blip r:embed="rId5"/>
                      <a:srcRect/>
                      <a:stretch>
                        <a:fillRect/>
                      </a:stretch>
                    </p:blipFill>
                    <p:spPr bwMode="auto">
                      <a:xfrm>
                        <a:off x="1600200" y="2133600"/>
                        <a:ext cx="6248400" cy="330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77540" name="Text Box 4"/>
          <p:cNvSpPr txBox="1">
            <a:spLocks noChangeArrowheads="1"/>
          </p:cNvSpPr>
          <p:nvPr/>
        </p:nvSpPr>
        <p:spPr bwMode="auto">
          <a:xfrm>
            <a:off x="7428615" y="2979112"/>
            <a:ext cx="715260" cy="461665"/>
          </a:xfrm>
          <a:prstGeom prst="rect">
            <a:avLst/>
          </a:prstGeom>
          <a:noFill/>
          <a:ln w="9525">
            <a:noFill/>
            <a:miter lim="800000"/>
            <a:headEnd/>
            <a:tailEnd/>
          </a:ln>
          <a:effectLst/>
        </p:spPr>
        <p:txBody>
          <a:bodyPr wrap="none">
            <a:spAutoFit/>
          </a:bodyPr>
          <a:lstStyle/>
          <a:p>
            <a:pPr>
              <a:defRPr/>
            </a:pPr>
            <a:r>
              <a:rPr lang="en-US" sz="2400" dirty="0">
                <a:solidFill>
                  <a:schemeClr val="tx1">
                    <a:lumMod val="95000"/>
                    <a:lumOff val="5000"/>
                  </a:schemeClr>
                </a:solidFill>
                <a:effectLst>
                  <a:outerShdw blurRad="38100" dist="38100" dir="2700000" algn="tl">
                    <a:srgbClr val="000000"/>
                  </a:outerShdw>
                </a:effectLst>
                <a:latin typeface="Calibri" panose="020F0502020204030204" pitchFamily="34" charset="0"/>
              </a:rPr>
              <a:t>62%</a:t>
            </a:r>
          </a:p>
        </p:txBody>
      </p:sp>
      <p:sp>
        <p:nvSpPr>
          <p:cNvPr id="577541" name="Text Box 5"/>
          <p:cNvSpPr txBox="1">
            <a:spLocks noChangeArrowheads="1"/>
          </p:cNvSpPr>
          <p:nvPr/>
        </p:nvSpPr>
        <p:spPr bwMode="auto">
          <a:xfrm>
            <a:off x="3429000" y="2209800"/>
            <a:ext cx="715260" cy="461665"/>
          </a:xfrm>
          <a:prstGeom prst="rect">
            <a:avLst/>
          </a:prstGeom>
          <a:noFill/>
          <a:ln w="9525">
            <a:noFill/>
            <a:miter lim="800000"/>
            <a:headEnd/>
            <a:tailEnd/>
          </a:ln>
          <a:effectLst/>
        </p:spPr>
        <p:txBody>
          <a:bodyPr wrap="none">
            <a:spAutoFit/>
          </a:bodyPr>
          <a:lstStyle/>
          <a:p>
            <a:pPr>
              <a:defRPr/>
            </a:pPr>
            <a:r>
              <a:rPr lang="en-US" sz="2400" dirty="0">
                <a:solidFill>
                  <a:schemeClr val="tx1">
                    <a:lumMod val="95000"/>
                    <a:lumOff val="5000"/>
                  </a:schemeClr>
                </a:solidFill>
                <a:effectLst>
                  <a:outerShdw blurRad="38100" dist="38100" dir="2700000" algn="tl">
                    <a:srgbClr val="000000"/>
                  </a:outerShdw>
                </a:effectLst>
                <a:latin typeface="Calibri" panose="020F0502020204030204" pitchFamily="34" charset="0"/>
              </a:rPr>
              <a:t>12%</a:t>
            </a:r>
          </a:p>
        </p:txBody>
      </p:sp>
      <p:sp>
        <p:nvSpPr>
          <p:cNvPr id="577542" name="Text Box 6"/>
          <p:cNvSpPr txBox="1">
            <a:spLocks noChangeArrowheads="1"/>
          </p:cNvSpPr>
          <p:nvPr/>
        </p:nvSpPr>
        <p:spPr bwMode="auto">
          <a:xfrm>
            <a:off x="1447800" y="2743200"/>
            <a:ext cx="715260" cy="461665"/>
          </a:xfrm>
          <a:prstGeom prst="rect">
            <a:avLst/>
          </a:prstGeom>
          <a:noFill/>
          <a:ln w="9525">
            <a:noFill/>
            <a:miter lim="800000"/>
            <a:headEnd/>
            <a:tailEnd/>
          </a:ln>
          <a:effectLst/>
        </p:spPr>
        <p:txBody>
          <a:bodyPr wrap="none">
            <a:spAutoFit/>
          </a:bodyPr>
          <a:lstStyle/>
          <a:p>
            <a:pPr>
              <a:defRPr/>
            </a:pPr>
            <a:r>
              <a:rPr lang="en-US" sz="2400" dirty="0">
                <a:solidFill>
                  <a:schemeClr val="tx1">
                    <a:lumMod val="95000"/>
                    <a:lumOff val="5000"/>
                  </a:schemeClr>
                </a:solidFill>
                <a:effectLst>
                  <a:outerShdw blurRad="38100" dist="38100" dir="2700000" algn="tl">
                    <a:srgbClr val="000000"/>
                  </a:outerShdw>
                </a:effectLst>
                <a:latin typeface="Calibri" panose="020F0502020204030204" pitchFamily="34" charset="0"/>
              </a:rPr>
              <a:t>26%</a:t>
            </a:r>
          </a:p>
        </p:txBody>
      </p:sp>
      <p:sp>
        <p:nvSpPr>
          <p:cNvPr id="39943" name="Rectangle 7"/>
          <p:cNvSpPr>
            <a:spLocks noChangeArrowheads="1"/>
          </p:cNvSpPr>
          <p:nvPr/>
        </p:nvSpPr>
        <p:spPr bwMode="auto">
          <a:xfrm>
            <a:off x="685800" y="5029200"/>
            <a:ext cx="228600" cy="228600"/>
          </a:xfrm>
          <a:prstGeom prst="rect">
            <a:avLst/>
          </a:prstGeom>
          <a:solidFill>
            <a:srgbClr val="CCFFFF"/>
          </a:solidFill>
          <a:ln w="9525">
            <a:solidFill>
              <a:schemeClr val="tx1"/>
            </a:solidFill>
            <a:miter lim="800000"/>
            <a:headEnd/>
            <a:tailEnd/>
          </a:ln>
        </p:spPr>
        <p:txBody>
          <a:bodyPr wrap="none" anchor="ctr"/>
          <a:lstStyle/>
          <a:p>
            <a:endParaRPr lang="es-CL"/>
          </a:p>
        </p:txBody>
      </p:sp>
      <p:sp>
        <p:nvSpPr>
          <p:cNvPr id="39944" name="Rectangle 8"/>
          <p:cNvSpPr>
            <a:spLocks noChangeArrowheads="1"/>
          </p:cNvSpPr>
          <p:nvPr/>
        </p:nvSpPr>
        <p:spPr bwMode="auto">
          <a:xfrm>
            <a:off x="695325" y="5791200"/>
            <a:ext cx="228600" cy="228600"/>
          </a:xfrm>
          <a:prstGeom prst="rect">
            <a:avLst/>
          </a:prstGeom>
          <a:solidFill>
            <a:srgbClr val="FF0000"/>
          </a:solidFill>
          <a:ln w="9525">
            <a:solidFill>
              <a:schemeClr val="tx1"/>
            </a:solidFill>
            <a:miter lim="800000"/>
            <a:headEnd/>
            <a:tailEnd/>
          </a:ln>
        </p:spPr>
        <p:txBody>
          <a:bodyPr wrap="none" anchor="ctr"/>
          <a:lstStyle/>
          <a:p>
            <a:endParaRPr lang="es-CL"/>
          </a:p>
        </p:txBody>
      </p:sp>
      <p:sp>
        <p:nvSpPr>
          <p:cNvPr id="39945" name="Rectangle 9"/>
          <p:cNvSpPr>
            <a:spLocks noChangeArrowheads="1"/>
          </p:cNvSpPr>
          <p:nvPr/>
        </p:nvSpPr>
        <p:spPr bwMode="auto">
          <a:xfrm>
            <a:off x="695325" y="5410200"/>
            <a:ext cx="228600" cy="228600"/>
          </a:xfrm>
          <a:prstGeom prst="rect">
            <a:avLst/>
          </a:prstGeom>
          <a:solidFill>
            <a:srgbClr val="339966"/>
          </a:solidFill>
          <a:ln w="9525">
            <a:solidFill>
              <a:schemeClr val="tx1"/>
            </a:solidFill>
            <a:miter lim="800000"/>
            <a:headEnd/>
            <a:tailEnd/>
          </a:ln>
        </p:spPr>
        <p:txBody>
          <a:bodyPr wrap="none" anchor="ctr"/>
          <a:lstStyle/>
          <a:p>
            <a:endParaRPr lang="es-CL"/>
          </a:p>
        </p:txBody>
      </p:sp>
      <p:sp>
        <p:nvSpPr>
          <p:cNvPr id="577546" name="Text Box 10"/>
          <p:cNvSpPr txBox="1">
            <a:spLocks noChangeArrowheads="1"/>
          </p:cNvSpPr>
          <p:nvPr/>
        </p:nvSpPr>
        <p:spPr bwMode="auto">
          <a:xfrm>
            <a:off x="990600" y="4953000"/>
            <a:ext cx="4581525" cy="396875"/>
          </a:xfrm>
          <a:prstGeom prst="rect">
            <a:avLst/>
          </a:prstGeom>
          <a:noFill/>
          <a:ln w="9525">
            <a:noFill/>
            <a:miter lim="800000"/>
            <a:headEnd/>
            <a:tailEnd/>
          </a:ln>
          <a:effectLst/>
        </p:spPr>
        <p:txBody>
          <a:bodyPr>
            <a:spAutoFit/>
          </a:bodyPr>
          <a:lstStyle/>
          <a:p>
            <a:pPr>
              <a:defRPr/>
            </a:pPr>
            <a:r>
              <a:rPr lang="en-US" sz="2000" b="1" dirty="0" err="1">
                <a:solidFill>
                  <a:schemeClr val="tx1">
                    <a:lumMod val="95000"/>
                  </a:schemeClr>
                </a:solidFill>
                <a:effectLst>
                  <a:outerShdw blurRad="38100" dist="38100" dir="2700000" algn="tl">
                    <a:srgbClr val="000000"/>
                  </a:outerShdw>
                </a:effectLst>
                <a:latin typeface="Calibri" panose="020F0502020204030204" pitchFamily="34" charset="0"/>
              </a:rPr>
              <a:t>Normoglycemia</a:t>
            </a:r>
            <a:endParaRPr lang="en-US" sz="2000" b="1" dirty="0">
              <a:solidFill>
                <a:schemeClr val="tx1">
                  <a:lumMod val="95000"/>
                </a:schemeClr>
              </a:solidFill>
              <a:effectLst>
                <a:outerShdw blurRad="38100" dist="38100" dir="2700000" algn="tl">
                  <a:srgbClr val="000000"/>
                </a:outerShdw>
              </a:effectLst>
              <a:latin typeface="Calibri" panose="020F0502020204030204" pitchFamily="34" charset="0"/>
            </a:endParaRPr>
          </a:p>
        </p:txBody>
      </p:sp>
      <p:sp>
        <p:nvSpPr>
          <p:cNvPr id="577547" name="Text Box 11"/>
          <p:cNvSpPr txBox="1">
            <a:spLocks noChangeArrowheads="1"/>
          </p:cNvSpPr>
          <p:nvPr/>
        </p:nvSpPr>
        <p:spPr bwMode="auto">
          <a:xfrm>
            <a:off x="990600" y="5318125"/>
            <a:ext cx="4581525" cy="396875"/>
          </a:xfrm>
          <a:prstGeom prst="rect">
            <a:avLst/>
          </a:prstGeom>
          <a:noFill/>
          <a:ln w="9525">
            <a:noFill/>
            <a:miter lim="800000"/>
            <a:headEnd/>
            <a:tailEnd/>
          </a:ln>
          <a:effectLst/>
        </p:spPr>
        <p:txBody>
          <a:bodyPr>
            <a:spAutoFit/>
          </a:bodyPr>
          <a:lstStyle/>
          <a:p>
            <a:pPr>
              <a:defRPr/>
            </a:pPr>
            <a:r>
              <a:rPr lang="en-US" sz="2000" dirty="0">
                <a:effectLst>
                  <a:outerShdw blurRad="38100" dist="38100" dir="2700000" algn="tl">
                    <a:srgbClr val="000000"/>
                  </a:outerShdw>
                </a:effectLst>
                <a:latin typeface="Calibri" panose="020F0502020204030204" pitchFamily="34" charset="0"/>
              </a:rPr>
              <a:t>Known Diabetes</a:t>
            </a:r>
          </a:p>
        </p:txBody>
      </p:sp>
      <p:sp>
        <p:nvSpPr>
          <p:cNvPr id="577548" name="Text Box 12"/>
          <p:cNvSpPr txBox="1">
            <a:spLocks noChangeArrowheads="1"/>
          </p:cNvSpPr>
          <p:nvPr/>
        </p:nvSpPr>
        <p:spPr bwMode="auto">
          <a:xfrm>
            <a:off x="1000125" y="5734367"/>
            <a:ext cx="4581525" cy="396875"/>
          </a:xfrm>
          <a:prstGeom prst="rect">
            <a:avLst/>
          </a:prstGeom>
          <a:noFill/>
          <a:ln w="9525">
            <a:noFill/>
            <a:miter lim="800000"/>
            <a:headEnd/>
            <a:tailEnd/>
          </a:ln>
          <a:effectLst/>
        </p:spPr>
        <p:txBody>
          <a:bodyPr>
            <a:spAutoFit/>
          </a:bodyPr>
          <a:lstStyle/>
          <a:p>
            <a:pPr>
              <a:defRPr/>
            </a:pPr>
            <a:r>
              <a:rPr lang="en-US" sz="2000" dirty="0">
                <a:latin typeface="Calibri" panose="020F0502020204030204" pitchFamily="34" charset="0"/>
              </a:rPr>
              <a:t>New Hyperglycemia</a:t>
            </a:r>
          </a:p>
        </p:txBody>
      </p:sp>
      <p:sp>
        <p:nvSpPr>
          <p:cNvPr id="577549" name="Text Box 13"/>
          <p:cNvSpPr txBox="1">
            <a:spLocks noChangeArrowheads="1"/>
          </p:cNvSpPr>
          <p:nvPr/>
        </p:nvSpPr>
        <p:spPr bwMode="auto">
          <a:xfrm>
            <a:off x="670862" y="6342063"/>
            <a:ext cx="3863237" cy="276999"/>
          </a:xfrm>
          <a:prstGeom prst="rect">
            <a:avLst/>
          </a:prstGeom>
          <a:noFill/>
          <a:ln w="9525">
            <a:noFill/>
            <a:miter lim="800000"/>
            <a:headEnd/>
            <a:tailEnd/>
          </a:ln>
          <a:effectLst/>
        </p:spPr>
        <p:txBody>
          <a:bodyPr wrap="none">
            <a:spAutoFit/>
          </a:bodyPr>
          <a:lstStyle/>
          <a:p>
            <a:pPr>
              <a:defRPr/>
            </a:pPr>
            <a:r>
              <a:rPr lang="en-US" sz="1200" b="1" dirty="0" err="1">
                <a:latin typeface="Calibri" panose="020F0502020204030204" pitchFamily="34" charset="0"/>
              </a:rPr>
              <a:t>Umpierrez</a:t>
            </a:r>
            <a:r>
              <a:rPr lang="en-US" sz="1200" b="1" dirty="0">
                <a:latin typeface="Calibri" panose="020F0502020204030204" pitchFamily="34" charset="0"/>
              </a:rPr>
              <a:t> G et al, J </a:t>
            </a:r>
            <a:r>
              <a:rPr lang="en-US" sz="1200" b="1" dirty="0" err="1">
                <a:latin typeface="Calibri" panose="020F0502020204030204" pitchFamily="34" charset="0"/>
              </a:rPr>
              <a:t>Clin</a:t>
            </a:r>
            <a:r>
              <a:rPr lang="en-US" sz="1200" b="1" dirty="0">
                <a:latin typeface="Calibri" panose="020F0502020204030204" pitchFamily="34" charset="0"/>
              </a:rPr>
              <a:t> </a:t>
            </a:r>
            <a:r>
              <a:rPr lang="en-US" sz="1200" b="1" dirty="0" err="1">
                <a:latin typeface="Calibri" panose="020F0502020204030204" pitchFamily="34" charset="0"/>
              </a:rPr>
              <a:t>Endocrinol</a:t>
            </a:r>
            <a:r>
              <a:rPr lang="en-US" sz="1200" b="1" dirty="0">
                <a:latin typeface="Calibri" panose="020F0502020204030204" pitchFamily="34" charset="0"/>
              </a:rPr>
              <a:t> </a:t>
            </a:r>
            <a:r>
              <a:rPr lang="en-US" sz="1200" b="1" dirty="0" err="1">
                <a:latin typeface="Calibri" panose="020F0502020204030204" pitchFamily="34" charset="0"/>
              </a:rPr>
              <a:t>Metabol</a:t>
            </a:r>
            <a:r>
              <a:rPr lang="en-US" sz="1200" b="1" dirty="0">
                <a:latin typeface="Calibri" panose="020F0502020204030204" pitchFamily="34" charset="0"/>
              </a:rPr>
              <a:t> 87:978, 2002</a:t>
            </a:r>
          </a:p>
        </p:txBody>
      </p:sp>
      <p:sp>
        <p:nvSpPr>
          <p:cNvPr id="577550" name="Text Box 14"/>
          <p:cNvSpPr txBox="1">
            <a:spLocks noChangeArrowheads="1"/>
          </p:cNvSpPr>
          <p:nvPr/>
        </p:nvSpPr>
        <p:spPr bwMode="auto">
          <a:xfrm>
            <a:off x="4534099" y="5143500"/>
            <a:ext cx="4076501" cy="1046440"/>
          </a:xfrm>
          <a:prstGeom prst="rect">
            <a:avLst/>
          </a:prstGeom>
          <a:noFill/>
          <a:ln w="9525">
            <a:noFill/>
            <a:miter lim="800000"/>
            <a:headEnd/>
            <a:tailEnd/>
          </a:ln>
          <a:effectLst/>
        </p:spPr>
        <p:txBody>
          <a:bodyPr wrap="none">
            <a:spAutoFit/>
          </a:bodyPr>
          <a:lstStyle/>
          <a:p>
            <a:pPr>
              <a:defRPr/>
            </a:pPr>
            <a:r>
              <a:rPr lang="en-US" sz="1800" dirty="0">
                <a:solidFill>
                  <a:schemeClr val="tx1">
                    <a:lumMod val="95000"/>
                  </a:schemeClr>
                </a:solidFill>
                <a:effectLst>
                  <a:outerShdw blurRad="38100" dist="38100" dir="2700000" algn="tl">
                    <a:srgbClr val="000000"/>
                  </a:outerShdw>
                </a:effectLst>
                <a:latin typeface="Arial Black" pitchFamily="34" charset="0"/>
              </a:rPr>
              <a:t>n = 2,020</a:t>
            </a:r>
          </a:p>
          <a:p>
            <a:pPr>
              <a:defRPr/>
            </a:pPr>
            <a:endParaRPr lang="en-US" dirty="0">
              <a:solidFill>
                <a:schemeClr val="tx1">
                  <a:lumMod val="95000"/>
                </a:schemeClr>
              </a:solidFill>
              <a:effectLst>
                <a:outerShdw blurRad="38100" dist="38100" dir="2700000" algn="tl">
                  <a:srgbClr val="000000"/>
                </a:outerShdw>
              </a:effectLst>
              <a:latin typeface="Arial Black" pitchFamily="34" charset="0"/>
            </a:endParaRPr>
          </a:p>
          <a:p>
            <a:pPr>
              <a:defRPr/>
            </a:pPr>
            <a:r>
              <a:rPr lang="en-US" sz="1800" dirty="0">
                <a:solidFill>
                  <a:schemeClr val="tx1">
                    <a:lumMod val="95000"/>
                  </a:schemeClr>
                </a:solidFill>
                <a:effectLst>
                  <a:outerShdw blurRad="38100" dist="38100" dir="2700000" algn="tl">
                    <a:srgbClr val="000000"/>
                  </a:outerShdw>
                </a:effectLst>
                <a:latin typeface="Arial Black" pitchFamily="34" charset="0"/>
              </a:rPr>
              <a:t>* </a:t>
            </a:r>
            <a:r>
              <a:rPr lang="en-US" sz="1800" dirty="0">
                <a:solidFill>
                  <a:schemeClr val="tx1">
                    <a:lumMod val="95000"/>
                  </a:schemeClr>
                </a:solidFill>
                <a:effectLst>
                  <a:outerShdw blurRad="38100" dist="38100" dir="2700000" algn="tl">
                    <a:srgbClr val="000000"/>
                  </a:outerShdw>
                </a:effectLst>
                <a:latin typeface="Calibri" panose="020F0502020204030204" pitchFamily="34" charset="0"/>
              </a:rPr>
              <a:t>Hyperglycemia: Fasting BG </a:t>
            </a:r>
            <a:r>
              <a:rPr lang="en-US" sz="1800" dirty="0">
                <a:solidFill>
                  <a:schemeClr val="tx1">
                    <a:lumMod val="95000"/>
                  </a:schemeClr>
                </a:solidFill>
                <a:effectLst>
                  <a:outerShdw blurRad="38100" dist="38100" dir="2700000" algn="tl">
                    <a:srgbClr val="000000"/>
                  </a:outerShdw>
                </a:effectLst>
                <a:latin typeface="Calibri" panose="020F0502020204030204" pitchFamily="34" charset="0"/>
                <a:sym typeface="Symbol" pitchFamily="18" charset="2"/>
              </a:rPr>
              <a:t></a:t>
            </a:r>
            <a:r>
              <a:rPr lang="en-US" sz="1800" dirty="0">
                <a:solidFill>
                  <a:schemeClr val="tx1">
                    <a:lumMod val="95000"/>
                  </a:schemeClr>
                </a:solidFill>
                <a:effectLst>
                  <a:outerShdw blurRad="38100" dist="38100" dir="2700000" algn="tl">
                    <a:srgbClr val="000000"/>
                  </a:outerShdw>
                </a:effectLst>
                <a:latin typeface="Calibri" panose="020F0502020204030204" pitchFamily="34" charset="0"/>
              </a:rPr>
              <a:t> 126 mg/dl</a:t>
            </a:r>
          </a:p>
          <a:p>
            <a:pPr>
              <a:defRPr/>
            </a:pPr>
            <a:r>
              <a:rPr lang="en-US" sz="1800" dirty="0">
                <a:solidFill>
                  <a:schemeClr val="tx1">
                    <a:lumMod val="95000"/>
                  </a:schemeClr>
                </a:solidFill>
                <a:effectLst>
                  <a:outerShdw blurRad="38100" dist="38100" dir="2700000" algn="tl">
                    <a:srgbClr val="000000"/>
                  </a:outerShdw>
                </a:effectLst>
                <a:latin typeface="Calibri" panose="020F0502020204030204" pitchFamily="34" charset="0"/>
              </a:rPr>
              <a:t>   or Random BG </a:t>
            </a:r>
            <a:r>
              <a:rPr lang="en-US" sz="1800" dirty="0">
                <a:solidFill>
                  <a:schemeClr val="tx1">
                    <a:lumMod val="95000"/>
                  </a:schemeClr>
                </a:solidFill>
                <a:effectLst>
                  <a:outerShdw blurRad="38100" dist="38100" dir="2700000" algn="tl">
                    <a:srgbClr val="000000"/>
                  </a:outerShdw>
                </a:effectLst>
                <a:latin typeface="Calibri" panose="020F0502020204030204" pitchFamily="34" charset="0"/>
                <a:sym typeface="Symbol" pitchFamily="18" charset="2"/>
              </a:rPr>
              <a:t></a:t>
            </a:r>
            <a:r>
              <a:rPr lang="en-US" sz="1800" dirty="0">
                <a:solidFill>
                  <a:schemeClr val="tx1">
                    <a:lumMod val="95000"/>
                  </a:schemeClr>
                </a:solidFill>
                <a:effectLst>
                  <a:outerShdw blurRad="38100" dist="38100" dir="2700000" algn="tl">
                    <a:srgbClr val="000000"/>
                  </a:outerShdw>
                </a:effectLst>
                <a:latin typeface="Calibri" panose="020F0502020204030204" pitchFamily="34" charset="0"/>
              </a:rPr>
              <a:t> 200 mg/dl X 2</a:t>
            </a:r>
          </a:p>
        </p:txBody>
      </p:sp>
      <p:sp>
        <p:nvSpPr>
          <p:cNvPr id="39951" name="Rectangle 16"/>
          <p:cNvSpPr>
            <a:spLocks noChangeArrowheads="1"/>
          </p:cNvSpPr>
          <p:nvPr/>
        </p:nvSpPr>
        <p:spPr bwMode="auto">
          <a:xfrm>
            <a:off x="533400" y="1828800"/>
            <a:ext cx="8077200" cy="76200"/>
          </a:xfrm>
          <a:prstGeom prst="rect">
            <a:avLst/>
          </a:prstGeom>
          <a:gradFill rotWithShape="0">
            <a:gsLst>
              <a:gs pos="0">
                <a:srgbClr val="FF0000"/>
              </a:gs>
              <a:gs pos="100000">
                <a:srgbClr val="13017C"/>
              </a:gs>
            </a:gsLst>
            <a:lin ang="0" scaled="1"/>
          </a:gra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39952" name="TextBox 15"/>
          <p:cNvSpPr txBox="1">
            <a:spLocks noChangeArrowheads="1"/>
          </p:cNvSpPr>
          <p:nvPr/>
        </p:nvSpPr>
        <p:spPr bwMode="auto">
          <a:xfrm>
            <a:off x="6315075" y="6342063"/>
            <a:ext cx="18288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800">
                <a:solidFill>
                  <a:schemeClr val="tx1"/>
                </a:solidFill>
                <a:latin typeface="Garamond" pitchFamily="18" charset="0"/>
                <a:cs typeface="Arial" pitchFamily="34" charset="0"/>
              </a:defRPr>
            </a:lvl1pPr>
            <a:lvl2pPr marL="742950" indent="-285750" eaLnBrk="0" hangingPunct="0">
              <a:defRPr sz="800">
                <a:solidFill>
                  <a:schemeClr val="tx1"/>
                </a:solidFill>
                <a:latin typeface="Garamond" pitchFamily="18" charset="0"/>
                <a:cs typeface="Arial" pitchFamily="34" charset="0"/>
              </a:defRPr>
            </a:lvl2pPr>
            <a:lvl3pPr marL="1143000" indent="-228600" eaLnBrk="0" hangingPunct="0">
              <a:defRPr sz="800">
                <a:solidFill>
                  <a:schemeClr val="tx1"/>
                </a:solidFill>
                <a:latin typeface="Garamond" pitchFamily="18" charset="0"/>
                <a:cs typeface="Arial" pitchFamily="34" charset="0"/>
              </a:defRPr>
            </a:lvl3pPr>
            <a:lvl4pPr marL="1600200" indent="-228600" eaLnBrk="0" hangingPunct="0">
              <a:defRPr sz="800">
                <a:solidFill>
                  <a:schemeClr val="tx1"/>
                </a:solidFill>
                <a:latin typeface="Garamond" pitchFamily="18" charset="0"/>
                <a:cs typeface="Arial" pitchFamily="34" charset="0"/>
              </a:defRPr>
            </a:lvl4pPr>
            <a:lvl5pPr marL="2057400" indent="-228600" eaLnBrk="0" hangingPunct="0">
              <a:defRPr sz="800">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sz="800">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sz="800">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sz="800">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sz="800">
                <a:solidFill>
                  <a:schemeClr val="tx1"/>
                </a:solidFill>
                <a:latin typeface="Garamond" pitchFamily="18" charset="0"/>
                <a:cs typeface="Arial" pitchFamily="34" charset="0"/>
              </a:defRPr>
            </a:lvl9pPr>
          </a:lstStyle>
          <a:p>
            <a:pPr eaLnBrk="1" hangingPunct="1"/>
            <a:r>
              <a:rPr lang="en-US" sz="1600" i="1">
                <a:solidFill>
                  <a:srgbClr val="FFFFCC"/>
                </a:solidFill>
                <a:latin typeface="Arial" pitchFamily="34" charset="0"/>
              </a:rPr>
              <a:t>Umpierrez et al</a:t>
            </a:r>
          </a:p>
        </p:txBody>
      </p:sp>
    </p:spTree>
    <p:custDataLst>
      <p:tags r:id="rId1"/>
    </p:custDataLst>
    <p:extLst>
      <p:ext uri="{BB962C8B-B14F-4D97-AF65-F5344CB8AC3E}">
        <p14:creationId xmlns:p14="http://schemas.microsoft.com/office/powerpoint/2010/main" val="413130480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58240"/>
          </a:xfrm>
        </p:spPr>
        <p:txBody>
          <a:bodyPr>
            <a:normAutofit/>
          </a:bodyPr>
          <a:lstStyle/>
          <a:p>
            <a:r>
              <a:rPr lang="en-US" dirty="0"/>
              <a:t>Where are we on this continuum?</a:t>
            </a:r>
          </a:p>
        </p:txBody>
      </p:sp>
      <p:sp>
        <p:nvSpPr>
          <p:cNvPr id="3" name="Content Placeholder 2"/>
          <p:cNvSpPr>
            <a:spLocks noGrp="1"/>
          </p:cNvSpPr>
          <p:nvPr>
            <p:ph sz="quarter" idx="1"/>
          </p:nvPr>
        </p:nvSpPr>
        <p:spPr/>
        <p:txBody>
          <a:bodyPr/>
          <a:lstStyle/>
          <a:p>
            <a:endParaRPr lang="en-US" dirty="0"/>
          </a:p>
          <a:p>
            <a:pPr marL="0" indent="0">
              <a:buNone/>
            </a:pP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943" y="1752600"/>
            <a:ext cx="2971800" cy="1828800"/>
          </a:xfrm>
          <a:prstGeom prst="rect">
            <a:avLst/>
          </a:prstGeom>
        </p:spPr>
      </p:pic>
      <p:pic>
        <p:nvPicPr>
          <p:cNvPr id="7" name="Picture 6"/>
          <p:cNvPicPr>
            <a:picLocks noChangeAspect="1"/>
          </p:cNvPicPr>
          <p:nvPr/>
        </p:nvPicPr>
        <p:blipFill>
          <a:blip r:embed="rId3"/>
          <a:stretch>
            <a:fillRect/>
          </a:stretch>
        </p:blipFill>
        <p:spPr>
          <a:xfrm>
            <a:off x="7019925" y="3429663"/>
            <a:ext cx="1666875" cy="2743200"/>
          </a:xfrm>
          <a:prstGeom prst="rect">
            <a:avLst/>
          </a:prstGeom>
        </p:spPr>
      </p:pic>
      <p:cxnSp>
        <p:nvCxnSpPr>
          <p:cNvPr id="9" name="Connector: Curved 8"/>
          <p:cNvCxnSpPr/>
          <p:nvPr/>
        </p:nvCxnSpPr>
        <p:spPr>
          <a:xfrm>
            <a:off x="2895600" y="2971800"/>
            <a:ext cx="3810000" cy="2743200"/>
          </a:xfrm>
          <a:prstGeom prst="curvedConnector3">
            <a:avLst/>
          </a:prstGeom>
          <a:ln>
            <a:headEnd type="triangle"/>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330820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4988" y="222250"/>
            <a:ext cx="8226425" cy="1143000"/>
          </a:xfrm>
        </p:spPr>
        <p:txBody>
          <a:bodyPr/>
          <a:lstStyle/>
          <a:p>
            <a:pPr>
              <a:defRPr/>
            </a:pPr>
            <a:r>
              <a:rPr lang="en-US" dirty="0"/>
              <a:t>Good Exercise Info / Quotes</a:t>
            </a:r>
          </a:p>
        </p:txBody>
      </p:sp>
      <p:sp>
        <p:nvSpPr>
          <p:cNvPr id="3" name="Text Placeholder 2"/>
          <p:cNvSpPr>
            <a:spLocks noGrp="1"/>
          </p:cNvSpPr>
          <p:nvPr>
            <p:ph type="body" sz="half" idx="1"/>
          </p:nvPr>
        </p:nvSpPr>
        <p:spPr>
          <a:xfrm>
            <a:off x="611188" y="1676400"/>
            <a:ext cx="4037012" cy="4497387"/>
          </a:xfrm>
        </p:spPr>
        <p:txBody>
          <a:bodyPr>
            <a:normAutofit lnSpcReduction="10000"/>
          </a:bodyPr>
          <a:lstStyle/>
          <a:p>
            <a:pPr>
              <a:defRPr/>
            </a:pPr>
            <a:r>
              <a:rPr lang="en-US" sz="3600" b="1" dirty="0">
                <a:solidFill>
                  <a:srgbClr val="7030A0"/>
                </a:solidFill>
              </a:rPr>
              <a:t>“</a:t>
            </a:r>
            <a:r>
              <a:rPr lang="en-US" sz="3600" b="1" dirty="0" err="1">
                <a:solidFill>
                  <a:srgbClr val="7030A0"/>
                </a:solidFill>
              </a:rPr>
              <a:t>Passagiata</a:t>
            </a:r>
            <a:r>
              <a:rPr lang="en-US" sz="3600" b="1" dirty="0">
                <a:solidFill>
                  <a:srgbClr val="7030A0"/>
                </a:solidFill>
              </a:rPr>
              <a:t>” – take an after meal stroll</a:t>
            </a:r>
          </a:p>
          <a:p>
            <a:pPr>
              <a:defRPr/>
            </a:pPr>
            <a:r>
              <a:rPr lang="en-US" dirty="0"/>
              <a:t>Exercise decreases A1c  0.7%</a:t>
            </a:r>
          </a:p>
          <a:p>
            <a:pPr>
              <a:defRPr/>
            </a:pPr>
            <a:r>
              <a:rPr lang="en-US" dirty="0"/>
              <a:t>No change in body wt, but 48% loss in visceral fat</a:t>
            </a:r>
          </a:p>
          <a:p>
            <a:pPr algn="r">
              <a:defRPr/>
            </a:pPr>
            <a:r>
              <a:rPr lang="en-US" sz="2800" dirty="0"/>
              <a:t>ADA </a:t>
            </a:r>
            <a:r>
              <a:rPr lang="en-US" sz="2800" dirty="0" err="1"/>
              <a:t>PostGrad</a:t>
            </a:r>
            <a:r>
              <a:rPr lang="en-US" sz="2800" dirty="0"/>
              <a:t> 201</a:t>
            </a:r>
            <a:r>
              <a:rPr lang="en-US" dirty="0"/>
              <a:t>0</a:t>
            </a:r>
          </a:p>
        </p:txBody>
      </p:sp>
      <p:sp>
        <p:nvSpPr>
          <p:cNvPr id="4" name="Content Placeholder 3"/>
          <p:cNvSpPr>
            <a:spLocks noGrp="1"/>
          </p:cNvSpPr>
          <p:nvPr>
            <p:ph sz="half" idx="2"/>
          </p:nvPr>
        </p:nvSpPr>
        <p:spPr>
          <a:xfrm>
            <a:off x="4724400" y="2514600"/>
            <a:ext cx="4037013" cy="4497387"/>
          </a:xfrm>
        </p:spPr>
        <p:txBody>
          <a:bodyPr>
            <a:normAutofit/>
          </a:bodyPr>
          <a:lstStyle/>
          <a:p>
            <a:pPr marL="0" indent="0">
              <a:buNone/>
              <a:defRPr/>
            </a:pPr>
            <a:r>
              <a:rPr lang="en-US" sz="3600" dirty="0">
                <a:solidFill>
                  <a:srgbClr val="C00000"/>
                </a:solidFill>
              </a:rPr>
              <a:t>“Every minute of activity lowers blood sugar one point.”</a:t>
            </a:r>
          </a:p>
          <a:p>
            <a:pPr>
              <a:buFont typeface="Arial" pitchFamily="34" charset="0"/>
              <a:buChar char="•"/>
              <a:defRPr/>
            </a:pPr>
            <a:endParaRPr lang="en-US" dirty="0">
              <a:solidFill>
                <a:schemeClr val="tx1">
                  <a:lumMod val="95000"/>
                  <a:lumOff val="5000"/>
                </a:schemeClr>
              </a:solidFill>
            </a:endParaRPr>
          </a:p>
          <a:p>
            <a:pPr>
              <a:buFont typeface="Wingdings" pitchFamily="2" charset="2"/>
              <a:buNone/>
              <a:defRPr/>
            </a:pPr>
            <a:r>
              <a:rPr lang="en-US" dirty="0">
                <a:solidFill>
                  <a:schemeClr val="tx1">
                    <a:lumMod val="95000"/>
                    <a:lumOff val="5000"/>
                  </a:schemeClr>
                </a:solidFill>
              </a:rPr>
              <a:t>“I don’t have time to exercise, I MAKE time.” </a:t>
            </a:r>
            <a:r>
              <a:rPr lang="en-US" sz="2800" dirty="0"/>
              <a:t>Mike Huckabee </a:t>
            </a:r>
          </a:p>
        </p:txBody>
      </p:sp>
      <p:pic>
        <p:nvPicPr>
          <p:cNvPr id="98309" name="Picture 5" descr="C:\Users\Beverly\AppData\Local\Microsoft\Windows\Temporary Internet Files\Content.IE5\QAUCDLZZ\MCj04379880000[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45489" y="996157"/>
            <a:ext cx="1828800"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29658617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Best Shake For People with Diabetes</a:t>
            </a:r>
          </a:p>
        </p:txBody>
      </p:sp>
      <p:pic>
        <p:nvPicPr>
          <p:cNvPr id="4" name="Content Placeholder 12" descr="http://usafamilymedicine.files.wordpress.com/2012/01/exercise-cartoon.jpg"/>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a:xfrm>
            <a:off x="1295400" y="1170122"/>
            <a:ext cx="5791200" cy="4729162"/>
          </a:xfrm>
          <a:prstGeom prst="rect">
            <a:avLst/>
          </a:prstGeom>
        </p:spPr>
      </p:pic>
      <p:sp>
        <p:nvSpPr>
          <p:cNvPr id="5" name="TextBox 4"/>
          <p:cNvSpPr txBox="1"/>
          <p:nvPr/>
        </p:nvSpPr>
        <p:spPr>
          <a:xfrm>
            <a:off x="5029200" y="5899284"/>
            <a:ext cx="4973619" cy="461665"/>
          </a:xfrm>
          <a:prstGeom prst="rect">
            <a:avLst/>
          </a:prstGeom>
          <a:noFill/>
        </p:spPr>
        <p:txBody>
          <a:bodyPr wrap="square" rtlCol="0">
            <a:spAutoFit/>
          </a:bodyPr>
          <a:lstStyle/>
          <a:p>
            <a:r>
              <a:rPr lang="en-US" dirty="0"/>
              <a:t>From Debbie Nagata’s slide collection</a:t>
            </a:r>
          </a:p>
        </p:txBody>
      </p:sp>
    </p:spTree>
    <p:custDataLst>
      <p:tags r:id="rId1"/>
    </p:custDataLst>
    <p:extLst>
      <p:ext uri="{BB962C8B-B14F-4D97-AF65-F5344CB8AC3E}">
        <p14:creationId xmlns:p14="http://schemas.microsoft.com/office/powerpoint/2010/main" val="1781161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228600" y="76200"/>
            <a:ext cx="8229600" cy="1219200"/>
          </a:xfrm>
        </p:spPr>
        <p:txBody>
          <a:bodyPr>
            <a:normAutofit fontScale="90000"/>
          </a:bodyPr>
          <a:lstStyle/>
          <a:p>
            <a:pPr eaLnBrk="1" hangingPunct="1"/>
            <a:r>
              <a:rPr lang="en-US" dirty="0"/>
              <a:t>Mr. Jones -  What are Your Recommendations?</a:t>
            </a:r>
          </a:p>
        </p:txBody>
      </p:sp>
      <p:sp>
        <p:nvSpPr>
          <p:cNvPr id="1700867" name="Rectangle 3"/>
          <p:cNvSpPr>
            <a:spLocks noGrp="1" noChangeArrowheads="1"/>
          </p:cNvSpPr>
          <p:nvPr>
            <p:ph sz="quarter" idx="1"/>
          </p:nvPr>
        </p:nvSpPr>
        <p:spPr>
          <a:xfrm>
            <a:off x="457200" y="1447800"/>
            <a:ext cx="4343400" cy="4709160"/>
          </a:xfrm>
        </p:spPr>
        <p:txBody>
          <a:bodyPr>
            <a:normAutofit/>
          </a:bodyPr>
          <a:lstStyle/>
          <a:p>
            <a:pPr eaLnBrk="1" hangingPunct="1">
              <a:buFont typeface="Wingdings" pitchFamily="2" charset="2"/>
              <a:buNone/>
              <a:defRPr/>
            </a:pPr>
            <a:r>
              <a:rPr lang="en-US" b="1" dirty="0"/>
              <a:t>MJ Profile</a:t>
            </a:r>
          </a:p>
          <a:p>
            <a:pPr eaLnBrk="1" hangingPunct="1">
              <a:buFont typeface="Wingdings" pitchFamily="2" charset="2"/>
              <a:buNone/>
              <a:defRPr/>
            </a:pPr>
            <a:r>
              <a:rPr lang="en-US" dirty="0"/>
              <a:t>64 </a:t>
            </a:r>
            <a:r>
              <a:rPr lang="en-US" dirty="0" err="1"/>
              <a:t>yr</a:t>
            </a:r>
            <a:r>
              <a:rPr lang="en-US" dirty="0"/>
              <a:t> old with type 2 for 11 yrs. </a:t>
            </a:r>
            <a:r>
              <a:rPr lang="en-US" dirty="0" err="1"/>
              <a:t>Hx</a:t>
            </a:r>
            <a:r>
              <a:rPr lang="en-US" dirty="0"/>
              <a:t> of CVD.</a:t>
            </a:r>
          </a:p>
          <a:p>
            <a:pPr eaLnBrk="1" hangingPunct="1">
              <a:buFont typeface="Wingdings" pitchFamily="2" charset="2"/>
              <a:buNone/>
              <a:defRPr/>
            </a:pPr>
            <a:r>
              <a:rPr lang="en-US" dirty="0"/>
              <a:t>Labs:</a:t>
            </a:r>
          </a:p>
          <a:p>
            <a:pPr lvl="1" eaLnBrk="1" hangingPunct="1">
              <a:defRPr/>
            </a:pPr>
            <a:r>
              <a:rPr lang="en-US" dirty="0"/>
              <a:t>A1c 9.3%</a:t>
            </a:r>
          </a:p>
          <a:p>
            <a:pPr lvl="1" eaLnBrk="1" hangingPunct="1">
              <a:defRPr/>
            </a:pPr>
            <a:r>
              <a:rPr lang="en-US" dirty="0"/>
              <a:t>LDL 137 mg/dl</a:t>
            </a:r>
          </a:p>
          <a:p>
            <a:pPr lvl="1" eaLnBrk="1" hangingPunct="1">
              <a:defRPr/>
            </a:pPr>
            <a:r>
              <a:rPr lang="en-US" dirty="0"/>
              <a:t>Triglyceride 260mg/dl</a:t>
            </a:r>
          </a:p>
          <a:p>
            <a:pPr lvl="1" eaLnBrk="1" hangingPunct="1">
              <a:defRPr/>
            </a:pPr>
            <a:r>
              <a:rPr lang="en-US" dirty="0"/>
              <a:t>UACR 32mg/g GFR 54 </a:t>
            </a:r>
          </a:p>
          <a:p>
            <a:pPr lvl="1" eaLnBrk="1" hangingPunct="1">
              <a:defRPr/>
            </a:pPr>
            <a:r>
              <a:rPr lang="en-US" dirty="0"/>
              <a:t>B/P 132/94</a:t>
            </a:r>
          </a:p>
        </p:txBody>
      </p:sp>
      <p:sp>
        <p:nvSpPr>
          <p:cNvPr id="1700868" name="Rectangle 4"/>
          <p:cNvSpPr>
            <a:spLocks noGrp="1" noChangeArrowheads="1"/>
          </p:cNvSpPr>
          <p:nvPr>
            <p:ph type="body" sz="half" idx="4294967295"/>
          </p:nvPr>
        </p:nvSpPr>
        <p:spPr>
          <a:xfrm>
            <a:off x="4953000" y="1295400"/>
            <a:ext cx="4191000" cy="5089525"/>
          </a:xfrm>
        </p:spPr>
        <p:txBody>
          <a:bodyPr>
            <a:normAutofit/>
          </a:bodyPr>
          <a:lstStyle/>
          <a:p>
            <a:pPr eaLnBrk="1" hangingPunct="1">
              <a:buFont typeface="Wingdings" pitchFamily="2" charset="2"/>
              <a:buNone/>
              <a:defRPr/>
            </a:pPr>
            <a:r>
              <a:rPr lang="en-US" dirty="0"/>
              <a:t>Self-Care Skills</a:t>
            </a:r>
          </a:p>
          <a:p>
            <a:pPr eaLnBrk="1" hangingPunct="1">
              <a:defRPr/>
            </a:pPr>
            <a:r>
              <a:rPr lang="en-US" dirty="0"/>
              <a:t>Walks dog around block 3 </a:t>
            </a:r>
            <a:r>
              <a:rPr lang="en-US" dirty="0" err="1"/>
              <a:t>x’s</a:t>
            </a:r>
            <a:r>
              <a:rPr lang="en-US" dirty="0"/>
              <a:t> a week</a:t>
            </a:r>
          </a:p>
          <a:p>
            <a:pPr eaLnBrk="1" hangingPunct="1">
              <a:defRPr/>
            </a:pPr>
            <a:r>
              <a:rPr lang="en-US" dirty="0"/>
              <a:t>Bowls every Friday</a:t>
            </a:r>
          </a:p>
          <a:p>
            <a:pPr eaLnBrk="1" hangingPunct="1">
              <a:defRPr/>
            </a:pPr>
            <a:r>
              <a:rPr lang="en-US" dirty="0"/>
              <a:t>3 beers daily</a:t>
            </a:r>
          </a:p>
          <a:p>
            <a:pPr eaLnBrk="1" hangingPunct="1">
              <a:defRPr/>
            </a:pPr>
            <a:r>
              <a:rPr lang="en-US" i="1" dirty="0"/>
              <a:t>What meds?</a:t>
            </a:r>
          </a:p>
          <a:p>
            <a:pPr eaLnBrk="1" hangingPunct="1">
              <a:defRPr/>
            </a:pPr>
            <a:r>
              <a:rPr lang="en-US" i="1" dirty="0"/>
              <a:t>What referrals?</a:t>
            </a:r>
          </a:p>
          <a:p>
            <a:pPr eaLnBrk="1" hangingPunct="1">
              <a:defRPr/>
            </a:pPr>
            <a:r>
              <a:rPr lang="en-US" i="1" dirty="0"/>
              <a:t>My foot hurts</a:t>
            </a:r>
            <a:endParaRPr lang="en-US" sz="2400" i="1" dirty="0"/>
          </a:p>
        </p:txBody>
      </p:sp>
    </p:spTree>
    <p:custDataLst>
      <p:tags r:id="rId1"/>
    </p:custDataLst>
    <p:extLst>
      <p:ext uri="{BB962C8B-B14F-4D97-AF65-F5344CB8AC3E}">
        <p14:creationId xmlns:p14="http://schemas.microsoft.com/office/powerpoint/2010/main" val="3891982926"/>
      </p:ext>
    </p:extLst>
  </p:cSld>
  <p:clrMapOvr>
    <a:masterClrMapping/>
  </p:clrMapOvr>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Lower Extremities</a:t>
            </a:r>
          </a:p>
        </p:txBody>
      </p:sp>
      <p:sp>
        <p:nvSpPr>
          <p:cNvPr id="3" name="Content Placeholder 2"/>
          <p:cNvSpPr>
            <a:spLocks noGrp="1"/>
          </p:cNvSpPr>
          <p:nvPr>
            <p:ph sz="quarter" idx="1"/>
          </p:nvPr>
        </p:nvSpPr>
        <p:spPr/>
        <p:txBody>
          <a:bodyPr>
            <a:normAutofit/>
          </a:bodyPr>
          <a:lstStyle/>
          <a:p>
            <a:r>
              <a:rPr lang="en-US" sz="4000" dirty="0"/>
              <a:t>Lift the Sheets and Look at the Feet</a:t>
            </a:r>
          </a:p>
        </p:txBody>
      </p:sp>
      <p:pic>
        <p:nvPicPr>
          <p:cNvPr id="4" name="Picture 3"/>
          <p:cNvPicPr>
            <a:picLocks noChangeAspect="1"/>
          </p:cNvPicPr>
          <p:nvPr/>
        </p:nvPicPr>
        <p:blipFill>
          <a:blip r:embed="rId3"/>
          <a:stretch>
            <a:fillRect/>
          </a:stretch>
        </p:blipFill>
        <p:spPr>
          <a:xfrm>
            <a:off x="5388094" y="2035848"/>
            <a:ext cx="3262312" cy="2260534"/>
          </a:xfrm>
          <a:prstGeom prst="rect">
            <a:avLst/>
          </a:prstGeom>
        </p:spPr>
      </p:pic>
      <p:pic>
        <p:nvPicPr>
          <p:cNvPr id="5" name="Picture 4"/>
          <p:cNvPicPr>
            <a:picLocks noChangeAspect="1"/>
          </p:cNvPicPr>
          <p:nvPr/>
        </p:nvPicPr>
        <p:blipFill>
          <a:blip r:embed="rId4"/>
          <a:stretch>
            <a:fillRect/>
          </a:stretch>
        </p:blipFill>
        <p:spPr>
          <a:xfrm>
            <a:off x="351606" y="2068830"/>
            <a:ext cx="1952625" cy="1619250"/>
          </a:xfrm>
          <a:prstGeom prst="rect">
            <a:avLst/>
          </a:prstGeom>
        </p:spPr>
      </p:pic>
      <p:pic>
        <p:nvPicPr>
          <p:cNvPr id="6" name="Picture 5"/>
          <p:cNvPicPr>
            <a:picLocks noChangeAspect="1"/>
          </p:cNvPicPr>
          <p:nvPr/>
        </p:nvPicPr>
        <p:blipFill>
          <a:blip r:embed="rId5"/>
          <a:stretch>
            <a:fillRect/>
          </a:stretch>
        </p:blipFill>
        <p:spPr>
          <a:xfrm>
            <a:off x="2576956" y="2068830"/>
            <a:ext cx="2538413" cy="3382747"/>
          </a:xfrm>
          <a:prstGeom prst="rect">
            <a:avLst/>
          </a:prstGeom>
        </p:spPr>
      </p:pic>
    </p:spTree>
    <p:custDataLst>
      <p:tags r:id="rId1"/>
    </p:custDataLst>
    <p:extLst>
      <p:ext uri="{BB962C8B-B14F-4D97-AF65-F5344CB8AC3E}">
        <p14:creationId xmlns:p14="http://schemas.microsoft.com/office/powerpoint/2010/main" val="4057462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1000" fill="hold"/>
                                        <p:tgtEl>
                                          <p:spTgt spid="4"/>
                                        </p:tgtEl>
                                        <p:attrNameLst>
                                          <p:attrName>ppt_w</p:attrName>
                                        </p:attrNameLst>
                                      </p:cBhvr>
                                      <p:tavLst>
                                        <p:tav tm="0">
                                          <p:val>
                                            <p:fltVal val="0"/>
                                          </p:val>
                                        </p:tav>
                                        <p:tav tm="100000">
                                          <p:val>
                                            <p:strVal val="#ppt_w"/>
                                          </p:val>
                                        </p:tav>
                                      </p:tavLst>
                                    </p:anim>
                                    <p:anim calcmode="lin" valueType="num">
                                      <p:cBhvr>
                                        <p:cTn id="21" dur="1000" fill="hold"/>
                                        <p:tgtEl>
                                          <p:spTgt spid="4"/>
                                        </p:tgtEl>
                                        <p:attrNameLst>
                                          <p:attrName>ppt_h</p:attrName>
                                        </p:attrNameLst>
                                      </p:cBhvr>
                                      <p:tavLst>
                                        <p:tav tm="0">
                                          <p:val>
                                            <p:fltVal val="0"/>
                                          </p:val>
                                        </p:tav>
                                        <p:tav tm="100000">
                                          <p:val>
                                            <p:strVal val="#ppt_h"/>
                                          </p:val>
                                        </p:tav>
                                      </p:tavLst>
                                    </p:anim>
                                    <p:anim calcmode="lin" valueType="num">
                                      <p:cBhvr>
                                        <p:cTn id="22" dur="1000" fill="hold"/>
                                        <p:tgtEl>
                                          <p:spTgt spid="4"/>
                                        </p:tgtEl>
                                        <p:attrNameLst>
                                          <p:attrName>style.rotation</p:attrName>
                                        </p:attrNameLst>
                                      </p:cBhvr>
                                      <p:tavLst>
                                        <p:tav tm="0">
                                          <p:val>
                                            <p:fltVal val="90"/>
                                          </p:val>
                                        </p:tav>
                                        <p:tav tm="100000">
                                          <p:val>
                                            <p:fltVal val="0"/>
                                          </p:val>
                                        </p:tav>
                                      </p:tavLst>
                                    </p:anim>
                                    <p:animEffect transition="in" filter="fade">
                                      <p:cBhvr>
                                        <p:cTn id="23"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1730" name="Picture 2" descr="foot sor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E9B363E1-2EA7-4807-98AC-91D67F8D31B2}"/>
              </a:ext>
            </a:extLst>
          </p:cNvPr>
          <p:cNvPicPr>
            <a:picLocks noChangeAspect="1"/>
          </p:cNvPicPr>
          <p:nvPr/>
        </p:nvPicPr>
        <p:blipFill>
          <a:blip r:embed="rId5"/>
          <a:stretch>
            <a:fillRect/>
          </a:stretch>
        </p:blipFill>
        <p:spPr>
          <a:xfrm rot="17290342">
            <a:off x="2479493" y="-287356"/>
            <a:ext cx="4606444" cy="7432710"/>
          </a:xfrm>
          <a:prstGeom prst="rect">
            <a:avLst/>
          </a:prstGeom>
        </p:spPr>
      </p:pic>
    </p:spTree>
    <p:custDataLst>
      <p:tags r:id="rId1"/>
    </p:custDataLst>
    <p:extLst>
      <p:ext uri="{BB962C8B-B14F-4D97-AF65-F5344CB8AC3E}">
        <p14:creationId xmlns:p14="http://schemas.microsoft.com/office/powerpoint/2010/main" val="92783916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nodeType="clickEffect">
                                  <p:stCondLst>
                                    <p:cond delay="0"/>
                                  </p:stCondLst>
                                  <p:childTnLst>
                                    <p:anim calcmode="lin" valueType="num">
                                      <p:cBhvr>
                                        <p:cTn id="6" dur="1000"/>
                                        <p:tgtEl>
                                          <p:spTgt spid="2"/>
                                        </p:tgtEl>
                                        <p:attrNameLst>
                                          <p:attrName>ppt_w</p:attrName>
                                        </p:attrNameLst>
                                      </p:cBhvr>
                                      <p:tavLst>
                                        <p:tav tm="0">
                                          <p:val>
                                            <p:strVal val="ppt_w"/>
                                          </p:val>
                                        </p:tav>
                                        <p:tav tm="100000">
                                          <p:val>
                                            <p:fltVal val="0"/>
                                          </p:val>
                                        </p:tav>
                                      </p:tavLst>
                                    </p:anim>
                                    <p:anim calcmode="lin" valueType="num">
                                      <p:cBhvr>
                                        <p:cTn id="7" dur="1000"/>
                                        <p:tgtEl>
                                          <p:spTgt spid="2"/>
                                        </p:tgtEl>
                                        <p:attrNameLst>
                                          <p:attrName>ppt_h</p:attrName>
                                        </p:attrNameLst>
                                      </p:cBhvr>
                                      <p:tavLst>
                                        <p:tav tm="0">
                                          <p:val>
                                            <p:strVal val="ppt_h"/>
                                          </p:val>
                                        </p:tav>
                                        <p:tav tm="100000">
                                          <p:val>
                                            <p:fltVal val="0"/>
                                          </p:val>
                                        </p:tav>
                                      </p:tavLst>
                                    </p:anim>
                                    <p:anim calcmode="lin" valueType="num">
                                      <p:cBhvr>
                                        <p:cTn id="8" dur="1000"/>
                                        <p:tgtEl>
                                          <p:spTgt spid="2"/>
                                        </p:tgtEl>
                                        <p:attrNameLst>
                                          <p:attrName>style.rotation</p:attrName>
                                        </p:attrNameLst>
                                      </p:cBhvr>
                                      <p:tavLst>
                                        <p:tav tm="0">
                                          <p:val>
                                            <p:fltVal val="0"/>
                                          </p:val>
                                        </p:tav>
                                        <p:tav tm="100000">
                                          <p:val>
                                            <p:fltVal val="90"/>
                                          </p:val>
                                        </p:tav>
                                      </p:tavLst>
                                    </p:anim>
                                    <p:animEffect transition="out" filter="fade">
                                      <p:cBhvr>
                                        <p:cTn id="9" dur="1000"/>
                                        <p:tgtEl>
                                          <p:spTgt spid="2"/>
                                        </p:tgtEl>
                                      </p:cBhvr>
                                    </p:animEffect>
                                    <p:set>
                                      <p:cBhvr>
                                        <p:cTn id="10" dur="1" fill="hold">
                                          <p:stCondLst>
                                            <p:cond delay="9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1730" name="Picture 2" descr="foot sor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586692671"/>
      </p:ext>
    </p:extLst>
  </p:cSld>
  <p:clrMapOvr>
    <a:masterClrMapping/>
  </p:clrMapOvr>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8962" name="Picture 2" descr="post foot am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763512879"/>
      </p:ext>
    </p:extLst>
  </p:cSld>
  <p:clrMapOvr>
    <a:masterClrMapping/>
  </p:clrMapOvr>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p:cNvSpPr>
            <a:spLocks noGrp="1" noChangeArrowheads="1"/>
          </p:cNvSpPr>
          <p:nvPr>
            <p:ph type="title"/>
          </p:nvPr>
        </p:nvSpPr>
        <p:spPr>
          <a:xfrm>
            <a:off x="304800" y="152400"/>
            <a:ext cx="8382000" cy="990600"/>
          </a:xfrm>
        </p:spPr>
        <p:txBody>
          <a:bodyPr/>
          <a:lstStyle/>
          <a:p>
            <a:pPr eaLnBrk="1" hangingPunct="1"/>
            <a:r>
              <a:rPr lang="en-US"/>
              <a:t>No Bathroom Surgery</a:t>
            </a:r>
          </a:p>
        </p:txBody>
      </p:sp>
      <p:pic>
        <p:nvPicPr>
          <p:cNvPr id="203779" name="Picture 3" descr="5th toe corn">
            <a:hlinkClick r:id="rId5"/>
          </p:cNvPr>
          <p:cNvPicPr>
            <a:picLocks noGrp="1" noChangeAspect="1" noChangeArrowheads="1"/>
          </p:cNvPicPr>
          <p:nvPr>
            <p:ph sz="quarter" idx="1"/>
          </p:nvPr>
        </p:nvPicPr>
        <p:blipFill>
          <a:blip r:embed="rId6">
            <a:extLst>
              <a:ext uri="{28A0092B-C50C-407E-A947-70E740481C1C}">
                <a14:useLocalDpi xmlns:a14="http://schemas.microsoft.com/office/drawing/2010/main" val="0"/>
              </a:ext>
            </a:extLst>
          </a:blip>
          <a:stretch>
            <a:fillRect/>
          </a:stretch>
        </p:blipFill>
        <p:spPr>
          <a:xfrm>
            <a:off x="2705100" y="1143000"/>
            <a:ext cx="3200400" cy="1714500"/>
          </a:xfrm>
        </p:spPr>
      </p:pic>
      <p:pic>
        <p:nvPicPr>
          <p:cNvPr id="203780" name="Picture 4" descr="Click to learn more about Corn Removers">
            <a:hlinkClick r:id="rId7"/>
          </p:cNvPr>
          <p:cNvPicPr>
            <a:picLocks noGrp="1" noChangeAspect="1" noChangeArrowheads="1"/>
          </p:cNvPicPr>
          <p:nvPr>
            <p:ph sz="quarter" idx="4294967295"/>
          </p:nvPr>
        </p:nvPicPr>
        <p:blipFill>
          <a:blip r:embed="rId8">
            <a:extLst>
              <a:ext uri="{28A0092B-C50C-407E-A947-70E740481C1C}">
                <a14:useLocalDpi xmlns:a14="http://schemas.microsoft.com/office/drawing/2010/main" val="0"/>
              </a:ext>
            </a:extLst>
          </a:blip>
          <a:srcRect/>
          <a:stretch>
            <a:fillRect/>
          </a:stretch>
        </p:blipFill>
        <p:spPr>
          <a:xfrm>
            <a:off x="6688138" y="1325562"/>
            <a:ext cx="1697037" cy="2667000"/>
          </a:xfrm>
        </p:spPr>
      </p:pic>
      <p:pic>
        <p:nvPicPr>
          <p:cNvPr id="203781" name="Picture 5" descr="MCj02328560000[1]"/>
          <p:cNvPicPr>
            <a:picLocks noGrp="1" noChangeAspect="1" noChangeArrowheads="1"/>
          </p:cNvPicPr>
          <p:nvPr>
            <p:ph sz="quarter" idx="4294967295"/>
          </p:nvPr>
        </p:nvPicPr>
        <p:blipFill>
          <a:blip r:embed="rId9" cstate="print">
            <a:extLst>
              <a:ext uri="{28A0092B-C50C-407E-A947-70E740481C1C}">
                <a14:useLocalDpi xmlns:a14="http://schemas.microsoft.com/office/drawing/2010/main" val="0"/>
              </a:ext>
            </a:extLst>
          </a:blip>
          <a:srcRect/>
          <a:stretch>
            <a:fillRect/>
          </a:stretch>
        </p:blipFill>
        <p:spPr>
          <a:xfrm rot="8129721">
            <a:off x="1017588" y="3647140"/>
            <a:ext cx="1622425" cy="2176462"/>
          </a:xfrm>
          <a:noFill/>
          <a:extLst>
            <a:ext uri="{909E8E84-426E-40DD-AFC4-6F175D3DCCD1}">
              <a14:hiddenFill xmlns:a14="http://schemas.microsoft.com/office/drawing/2010/main">
                <a:solidFill>
                  <a:srgbClr val="FFFFFF"/>
                </a:solidFill>
              </a14:hiddenFill>
            </a:ext>
          </a:extLst>
        </p:spPr>
      </p:pic>
      <p:pic>
        <p:nvPicPr>
          <p:cNvPr id="1741830" name="MPj03154670000[1].jpg">
            <a:hlinkClick r:id="" action="ppaction://media"/>
          </p:cNvPr>
          <p:cNvPicPr>
            <a:picLocks noGrp="1" noRot="1" noChangeAspect="1" noChangeArrowheads="1"/>
          </p:cNvPicPr>
          <p:nvPr>
            <p:ph sz="quarter" idx="4294967295"/>
            <a:videoFile r:link="rId2"/>
          </p:nvPr>
        </p:nvPicPr>
        <p:blipFill>
          <a:blip r:embed="rId10">
            <a:extLst>
              <a:ext uri="{28A0092B-C50C-407E-A947-70E740481C1C}">
                <a14:useLocalDpi xmlns:a14="http://schemas.microsoft.com/office/drawing/2010/main" val="0"/>
              </a:ext>
            </a:extLst>
          </a:blip>
          <a:srcRect/>
          <a:stretch>
            <a:fillRect/>
          </a:stretch>
        </p:blipFill>
        <p:spPr>
          <a:xfrm>
            <a:off x="6096000" y="4709550"/>
            <a:ext cx="2154237" cy="1411287"/>
          </a:xfrm>
        </p:spPr>
      </p:pic>
      <p:pic>
        <p:nvPicPr>
          <p:cNvPr id="203783" name="Picture 7" descr="MCj03511840000[1]"/>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508375" y="2857500"/>
            <a:ext cx="1593850" cy="178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3784" name="Line 8"/>
          <p:cNvSpPr>
            <a:spLocks noChangeShapeType="1"/>
          </p:cNvSpPr>
          <p:nvPr/>
        </p:nvSpPr>
        <p:spPr bwMode="auto">
          <a:xfrm>
            <a:off x="630237" y="1167276"/>
            <a:ext cx="7620000" cy="5105400"/>
          </a:xfrm>
          <a:prstGeom prst="line">
            <a:avLst/>
          </a:prstGeom>
          <a:noFill/>
          <a:ln w="762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3785" name="Line 9"/>
          <p:cNvSpPr>
            <a:spLocks noChangeShapeType="1"/>
          </p:cNvSpPr>
          <p:nvPr/>
        </p:nvSpPr>
        <p:spPr bwMode="auto">
          <a:xfrm flipH="1">
            <a:off x="914400" y="1143000"/>
            <a:ext cx="7010400" cy="5129676"/>
          </a:xfrm>
          <a:prstGeom prst="line">
            <a:avLst/>
          </a:prstGeom>
          <a:noFill/>
          <a:ln w="762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Tree>
    <p:custDataLst>
      <p:tags r:id="rId1"/>
    </p:custDataLst>
    <p:extLst>
      <p:ext uri="{BB962C8B-B14F-4D97-AF65-F5344CB8AC3E}">
        <p14:creationId xmlns:p14="http://schemas.microsoft.com/office/powerpoint/2010/main" val="3376645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741830"/>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1741830"/>
                                        </p:tgtEl>
                                      </p:cBhvr>
                                    </p:cmd>
                                  </p:childTnLst>
                                </p:cTn>
                              </p:par>
                            </p:childTnLst>
                          </p:cTn>
                        </p:par>
                      </p:childTnLst>
                    </p:cTn>
                  </p:par>
                </p:childTnLst>
              </p:cTn>
              <p:nextCondLst>
                <p:cond evt="onClick" delay="0">
                  <p:tgtEl>
                    <p:spTgt spid="1741830"/>
                  </p:tgtEl>
                </p:cond>
              </p:nextCondLst>
            </p:seq>
            <p:video>
              <p:cMediaNode>
                <p:cTn id="7" fill="hold" display="0">
                  <p:stCondLst>
                    <p:cond delay="indefinite"/>
                  </p:stCondLst>
                  <p:endCondLst>
                    <p:cond evt="onNext" delay="0">
                      <p:tgtEl>
                        <p:sldTgt/>
                      </p:tgtEl>
                    </p:cond>
                    <p:cond evt="onPrev" delay="0">
                      <p:tgtEl>
                        <p:sldTgt/>
                      </p:tgtEl>
                    </p:cond>
                  </p:endCondLst>
                </p:cTn>
                <p:tgtEl>
                  <p:spTgt spid="1741830"/>
                </p:tgtEl>
              </p:cMediaNode>
            </p:video>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1026"/>
          <p:cNvSpPr>
            <a:spLocks noGrp="1" noChangeArrowheads="1"/>
          </p:cNvSpPr>
          <p:nvPr>
            <p:ph type="title"/>
          </p:nvPr>
        </p:nvSpPr>
        <p:spPr>
          <a:xfrm>
            <a:off x="304800" y="228600"/>
            <a:ext cx="8534400" cy="1203326"/>
          </a:xfrm>
        </p:spPr>
        <p:txBody>
          <a:bodyPr>
            <a:normAutofit fontScale="90000"/>
          </a:bodyPr>
          <a:lstStyle/>
          <a:p>
            <a:pPr eaLnBrk="1" hangingPunct="1"/>
            <a:r>
              <a:rPr lang="en-US" dirty="0"/>
              <a:t>5.07 monofilament = 10gms linear pressure</a:t>
            </a:r>
          </a:p>
        </p:txBody>
      </p:sp>
      <p:pic>
        <p:nvPicPr>
          <p:cNvPr id="177155" name="Picture 102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31951" y="1431926"/>
            <a:ext cx="6680098" cy="527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773515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4B268-A2B7-4990-AB95-3ADCDB80BCB6}"/>
              </a:ext>
            </a:extLst>
          </p:cNvPr>
          <p:cNvSpPr>
            <a:spLocks noGrp="1"/>
          </p:cNvSpPr>
          <p:nvPr>
            <p:ph type="title"/>
          </p:nvPr>
        </p:nvSpPr>
        <p:spPr/>
        <p:txBody>
          <a:bodyPr>
            <a:normAutofit/>
          </a:bodyPr>
          <a:lstStyle/>
          <a:p>
            <a:pPr algn="ctr"/>
            <a:r>
              <a:rPr lang="en-US" sz="5400" dirty="0">
                <a:solidFill>
                  <a:schemeClr val="bg1"/>
                </a:solidFill>
              </a:rPr>
              <a:t>RABBIT 2 Trial</a:t>
            </a:r>
          </a:p>
        </p:txBody>
      </p:sp>
      <p:pic>
        <p:nvPicPr>
          <p:cNvPr id="4" name="Table Placeholder 3">
            <a:extLst>
              <a:ext uri="{FF2B5EF4-FFF2-40B4-BE49-F238E27FC236}">
                <a16:creationId xmlns:a16="http://schemas.microsoft.com/office/drawing/2014/main" id="{7C47CB97-A75B-4E69-B941-9DC1C7A9181B}"/>
              </a:ext>
            </a:extLst>
          </p:cNvPr>
          <p:cNvPicPr>
            <a:picLocks noGrp="1" noChangeAspect="1"/>
          </p:cNvPicPr>
          <p:nvPr>
            <p:ph type="tbl" idx="1"/>
          </p:nvPr>
        </p:nvPicPr>
        <p:blipFill>
          <a:blip r:embed="rId2"/>
          <a:stretch>
            <a:fillRect/>
          </a:stretch>
        </p:blipFill>
        <p:spPr>
          <a:xfrm>
            <a:off x="734741" y="1752600"/>
            <a:ext cx="7674518" cy="4252912"/>
          </a:xfrm>
          <a:prstGeom prst="rect">
            <a:avLst/>
          </a:prstGeom>
        </p:spPr>
      </p:pic>
    </p:spTree>
    <p:extLst>
      <p:ext uri="{BB962C8B-B14F-4D97-AF65-F5344CB8AC3E}">
        <p14:creationId xmlns:p14="http://schemas.microsoft.com/office/powerpoint/2010/main" val="242655811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1026"/>
          <p:cNvSpPr>
            <a:spLocks noGrp="1" noChangeArrowheads="1"/>
          </p:cNvSpPr>
          <p:nvPr>
            <p:ph type="title"/>
          </p:nvPr>
        </p:nvSpPr>
        <p:spPr>
          <a:xfrm>
            <a:off x="457200" y="297611"/>
            <a:ext cx="8229600" cy="1143000"/>
          </a:xfrm>
          <a:solidFill>
            <a:srgbClr val="B1D45A"/>
          </a:solidFill>
        </p:spPr>
        <p:txBody>
          <a:bodyPr lIns="90477" tIns="44445" rIns="90477" bIns="44445" anchor="b">
            <a:normAutofit fontScale="90000"/>
          </a:bodyPr>
          <a:lstStyle/>
          <a:p>
            <a:pPr eaLnBrk="1" hangingPunct="1"/>
            <a:r>
              <a:rPr lang="en-US" dirty="0"/>
              <a:t>Three Most Important </a:t>
            </a:r>
            <a:br>
              <a:rPr lang="en-US" dirty="0"/>
            </a:br>
            <a:r>
              <a:rPr lang="en-US" dirty="0"/>
              <a:t>Foot Care Tips</a:t>
            </a:r>
            <a:endParaRPr lang="en-US" sz="3200" dirty="0"/>
          </a:p>
        </p:txBody>
      </p:sp>
      <p:sp>
        <p:nvSpPr>
          <p:cNvPr id="179203" name="Rectangle 1027"/>
          <p:cNvSpPr>
            <a:spLocks noGrp="1" noChangeArrowheads="1"/>
          </p:cNvSpPr>
          <p:nvPr>
            <p:ph type="body" idx="1"/>
          </p:nvPr>
        </p:nvSpPr>
        <p:spPr>
          <a:xfrm>
            <a:off x="457200" y="1447800"/>
            <a:ext cx="8229600" cy="4937760"/>
          </a:xfrm>
        </p:spPr>
        <p:txBody>
          <a:bodyPr lIns="90477" tIns="44445" rIns="90477" bIns="44445"/>
          <a:lstStyle/>
          <a:p>
            <a:pPr eaLnBrk="1" hangingPunct="1"/>
            <a:r>
              <a:rPr lang="en-US" dirty="0"/>
              <a:t>Inspect and apply lotion to your feet every night before you go to bed.</a:t>
            </a:r>
          </a:p>
          <a:p>
            <a:pPr eaLnBrk="1" hangingPunct="1">
              <a:buFont typeface="Wingdings" panose="05000000000000000000" pitchFamily="2" charset="2"/>
              <a:buNone/>
            </a:pPr>
            <a:endParaRPr lang="en-US" dirty="0"/>
          </a:p>
          <a:p>
            <a:pPr eaLnBrk="1" hangingPunct="1"/>
            <a:r>
              <a:rPr lang="en-US" dirty="0"/>
              <a:t>Do NOT go barefoot, even in your house.  Always wear shoes!</a:t>
            </a:r>
          </a:p>
          <a:p>
            <a:pPr eaLnBrk="1" hangingPunct="1">
              <a:buFont typeface="Wingdings" panose="05000000000000000000" pitchFamily="2" charset="2"/>
              <a:buNone/>
            </a:pPr>
            <a:endParaRPr lang="en-US" dirty="0"/>
          </a:p>
          <a:p>
            <a:pPr eaLnBrk="1" hangingPunct="1"/>
            <a:r>
              <a:rPr lang="en-US" dirty="0"/>
              <a:t>Every time you see your provider, take off your shoes and show your feet.</a:t>
            </a:r>
          </a:p>
          <a:p>
            <a:pPr eaLnBrk="1" hangingPunct="1">
              <a:buFont typeface="Wingdings" panose="05000000000000000000" pitchFamily="2" charset="2"/>
              <a:buNone/>
            </a:pPr>
            <a:endParaRPr lang="en-US" sz="2800" dirty="0"/>
          </a:p>
        </p:txBody>
      </p:sp>
    </p:spTree>
    <p:custDataLst>
      <p:tags r:id="rId1"/>
    </p:custDataLst>
    <p:extLst>
      <p:ext uri="{BB962C8B-B14F-4D97-AF65-F5344CB8AC3E}">
        <p14:creationId xmlns:p14="http://schemas.microsoft.com/office/powerpoint/2010/main" val="3761610578"/>
      </p:ext>
    </p:extLst>
  </p:cSld>
  <p:clrMapOvr>
    <a:masterClrMapping/>
  </p:clrMapOvr>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a:xfrm>
            <a:off x="457200" y="228600"/>
            <a:ext cx="8229600" cy="1295400"/>
          </a:xfrm>
        </p:spPr>
        <p:txBody>
          <a:bodyPr>
            <a:noAutofit/>
          </a:bodyPr>
          <a:lstStyle/>
          <a:p>
            <a:pPr eaLnBrk="1" hangingPunct="1"/>
            <a:r>
              <a:rPr lang="en-US" sz="4000" dirty="0"/>
              <a:t>Diabetes Bingo</a:t>
            </a:r>
            <a:br>
              <a:rPr lang="en-US" sz="4000" dirty="0"/>
            </a:br>
            <a:r>
              <a:rPr lang="en-US" sz="4000" dirty="0"/>
              <a:t>“</a:t>
            </a:r>
            <a:r>
              <a:rPr lang="en-US" sz="4000" dirty="0" err="1"/>
              <a:t>DiaBingo</a:t>
            </a:r>
            <a:r>
              <a:rPr lang="en-US" sz="4000" dirty="0"/>
              <a:t>”  Shout out Right Answer</a:t>
            </a:r>
          </a:p>
        </p:txBody>
      </p:sp>
      <p:pic>
        <p:nvPicPr>
          <p:cNvPr id="160772" name="Picture 4" descr="MCj03361540000[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37543" y="1981200"/>
            <a:ext cx="5268913" cy="4102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874624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457200" y="304800"/>
            <a:ext cx="8229600" cy="685800"/>
          </a:xfrm>
        </p:spPr>
        <p:txBody>
          <a:bodyPr>
            <a:normAutofit fontScale="90000"/>
          </a:bodyPr>
          <a:lstStyle/>
          <a:p>
            <a:pPr eaLnBrk="1" hangingPunct="1"/>
            <a:r>
              <a:rPr lang="en-US" dirty="0" err="1"/>
              <a:t>DiaBingo</a:t>
            </a:r>
            <a:r>
              <a:rPr lang="en-US" dirty="0"/>
              <a:t>- G</a:t>
            </a:r>
          </a:p>
        </p:txBody>
      </p:sp>
      <p:sp>
        <p:nvSpPr>
          <p:cNvPr id="1735683" name="Rectangle 3"/>
          <p:cNvSpPr>
            <a:spLocks noGrp="1" noChangeArrowheads="1"/>
          </p:cNvSpPr>
          <p:nvPr>
            <p:ph type="body" idx="1"/>
          </p:nvPr>
        </p:nvSpPr>
        <p:spPr>
          <a:xfrm>
            <a:off x="457200" y="990600"/>
            <a:ext cx="8686800" cy="6172200"/>
          </a:xfrm>
        </p:spPr>
        <p:txBody>
          <a:bodyPr>
            <a:normAutofit/>
          </a:bodyPr>
          <a:lstStyle/>
          <a:p>
            <a:pPr marL="609600" indent="-609600" eaLnBrk="1" hangingPunct="1">
              <a:lnSpc>
                <a:spcPct val="120000"/>
              </a:lnSpc>
              <a:buFont typeface="Wingdings" pitchFamily="2" charset="2"/>
              <a:buNone/>
              <a:defRPr/>
            </a:pPr>
            <a:r>
              <a:rPr lang="en-US" sz="2800" b="1" dirty="0"/>
              <a:t>G </a:t>
            </a:r>
            <a:r>
              <a:rPr lang="en-US" sz="2400" b="1" dirty="0"/>
              <a:t>ADA goal for A1c is less than ____%				  </a:t>
            </a:r>
            <a:endParaRPr lang="en-US" sz="2400" b="1" u="sng" dirty="0"/>
          </a:p>
          <a:p>
            <a:pPr marL="609600" indent="-609600" eaLnBrk="1" hangingPunct="1">
              <a:lnSpc>
                <a:spcPct val="120000"/>
              </a:lnSpc>
              <a:buFont typeface="Wingdings" pitchFamily="2" charset="2"/>
              <a:buNone/>
              <a:defRPr/>
            </a:pPr>
            <a:r>
              <a:rPr lang="en-US" sz="2400" b="1" u="sng" dirty="0"/>
              <a:t>G</a:t>
            </a:r>
            <a:r>
              <a:rPr lang="en-US" sz="2400" u="sng" dirty="0"/>
              <a:t> </a:t>
            </a:r>
            <a:r>
              <a:rPr lang="en-US" sz="2400" b="1" dirty="0"/>
              <a:t>Blood pressure goal is less than</a:t>
            </a:r>
            <a:r>
              <a:rPr lang="en-US" sz="2400" dirty="0"/>
              <a:t>				 </a:t>
            </a:r>
            <a:endParaRPr lang="en-US" sz="2400" u="sng" dirty="0"/>
          </a:p>
          <a:p>
            <a:pPr marL="609600" indent="-609600" eaLnBrk="1" hangingPunct="1">
              <a:lnSpc>
                <a:spcPct val="120000"/>
              </a:lnSpc>
              <a:buFont typeface="Wingdings" pitchFamily="2" charset="2"/>
              <a:buNone/>
              <a:defRPr/>
            </a:pPr>
            <a:r>
              <a:rPr lang="en-US" sz="2400" b="1" dirty="0"/>
              <a:t>G People with DM should see eye doctor (ophthalmologist) at least</a:t>
            </a:r>
          </a:p>
          <a:p>
            <a:pPr marL="609600" indent="-609600" eaLnBrk="1" hangingPunct="1">
              <a:lnSpc>
                <a:spcPct val="120000"/>
              </a:lnSpc>
              <a:buFont typeface="Wingdings" pitchFamily="2" charset="2"/>
              <a:buNone/>
              <a:defRPr/>
            </a:pPr>
            <a:r>
              <a:rPr lang="en-US" sz="2400" b="1" dirty="0"/>
              <a:t>G The goal for blood sugars 1-2 hours after a meal is less than:	 </a:t>
            </a:r>
            <a:r>
              <a:rPr lang="en-US" sz="1600" b="1" dirty="0"/>
              <a:t>	 </a:t>
            </a:r>
          </a:p>
          <a:p>
            <a:pPr marL="609600" indent="-609600" eaLnBrk="1" hangingPunct="1">
              <a:lnSpc>
                <a:spcPct val="90000"/>
              </a:lnSpc>
              <a:buFont typeface="Wingdings" pitchFamily="2" charset="2"/>
              <a:buNone/>
              <a:defRPr/>
            </a:pPr>
            <a:r>
              <a:rPr lang="en-US" sz="2400" b="1" dirty="0"/>
              <a:t>G People with DM should get this shot every year 				 </a:t>
            </a:r>
          </a:p>
          <a:p>
            <a:pPr marL="609600" indent="-609600" eaLnBrk="1" hangingPunct="1">
              <a:lnSpc>
                <a:spcPct val="90000"/>
              </a:lnSpc>
              <a:buFont typeface="Wingdings" pitchFamily="2" charset="2"/>
              <a:buNone/>
              <a:defRPr/>
            </a:pPr>
            <a:r>
              <a:rPr lang="en-US" sz="2400" b="1" dirty="0"/>
              <a:t>G People with DM need to get these kidney tests yearly 		 </a:t>
            </a:r>
          </a:p>
          <a:p>
            <a:pPr marL="609600" indent="-609600" eaLnBrk="1" hangingPunct="1">
              <a:lnSpc>
                <a:spcPct val="90000"/>
              </a:lnSpc>
              <a:buFont typeface="Wingdings" pitchFamily="2" charset="2"/>
              <a:buNone/>
              <a:defRPr/>
            </a:pPr>
            <a:r>
              <a:rPr lang="en-US" sz="2400" b="1" dirty="0"/>
              <a:t>G Periodontal disease indicates increased risk for heart disease		 </a:t>
            </a:r>
          </a:p>
          <a:p>
            <a:pPr marL="609600" indent="-609600" eaLnBrk="1" hangingPunct="1">
              <a:lnSpc>
                <a:spcPct val="90000"/>
              </a:lnSpc>
              <a:buFont typeface="Wingdings" pitchFamily="2" charset="2"/>
              <a:buNone/>
              <a:defRPr/>
            </a:pPr>
            <a:r>
              <a:rPr lang="en-US" sz="2400" b="1" dirty="0"/>
              <a:t>G The goal for blood sugar levels before meals is:	</a:t>
            </a:r>
          </a:p>
          <a:p>
            <a:pPr marL="609600" indent="-609600" eaLnBrk="1" hangingPunct="1">
              <a:lnSpc>
                <a:spcPct val="90000"/>
              </a:lnSpc>
              <a:buFont typeface="Wingdings" pitchFamily="2" charset="2"/>
              <a:buNone/>
              <a:defRPr/>
            </a:pPr>
            <a:r>
              <a:rPr lang="en-US" sz="2400" b="1" dirty="0"/>
              <a:t>G  The activity goal is to do ___ minutes on most days</a:t>
            </a:r>
          </a:p>
          <a:p>
            <a:pPr marL="609600" indent="-609600" eaLnBrk="1" hangingPunct="1">
              <a:lnSpc>
                <a:spcPct val="90000"/>
              </a:lnSpc>
              <a:buFont typeface="Wingdings" pitchFamily="2" charset="2"/>
              <a:buNone/>
              <a:defRPr/>
            </a:pPr>
            <a:r>
              <a:rPr lang="en-US" sz="2400" b="1" dirty="0"/>
              <a:t>G  Name 3 healthy foods to include in daily meal plan</a:t>
            </a:r>
            <a:r>
              <a:rPr lang="en-US" sz="1800" b="1" dirty="0"/>
              <a:t>	</a:t>
            </a:r>
            <a:r>
              <a:rPr lang="en-US" sz="1600" b="1" dirty="0"/>
              <a:t> </a:t>
            </a:r>
            <a:endParaRPr lang="en-US" sz="1400" b="1" dirty="0"/>
          </a:p>
        </p:txBody>
      </p:sp>
    </p:spTree>
    <p:custDataLst>
      <p:tags r:id="rId1"/>
    </p:custDataLst>
    <p:extLst>
      <p:ext uri="{BB962C8B-B14F-4D97-AF65-F5344CB8AC3E}">
        <p14:creationId xmlns:p14="http://schemas.microsoft.com/office/powerpoint/2010/main" val="4154631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735683">
                                            <p:txEl>
                                              <p:pRg st="0" end="0"/>
                                            </p:txEl>
                                          </p:spTgt>
                                        </p:tgtEl>
                                        <p:attrNameLst>
                                          <p:attrName>style.visibility</p:attrName>
                                        </p:attrNameLst>
                                      </p:cBhvr>
                                      <p:to>
                                        <p:strVal val="visible"/>
                                      </p:to>
                                    </p:set>
                                    <p:anim calcmode="lin" valueType="num">
                                      <p:cBhvr additive="base">
                                        <p:cTn id="7" dur="500" fill="hold"/>
                                        <p:tgtEl>
                                          <p:spTgt spid="173568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73568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735683">
                                            <p:txEl>
                                              <p:pRg st="1" end="1"/>
                                            </p:txEl>
                                          </p:spTgt>
                                        </p:tgtEl>
                                        <p:attrNameLst>
                                          <p:attrName>style.visibility</p:attrName>
                                        </p:attrNameLst>
                                      </p:cBhvr>
                                      <p:to>
                                        <p:strVal val="visible"/>
                                      </p:to>
                                    </p:set>
                                    <p:anim calcmode="lin" valueType="num">
                                      <p:cBhvr additive="base">
                                        <p:cTn id="13" dur="500" fill="hold"/>
                                        <p:tgtEl>
                                          <p:spTgt spid="173568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73568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735683">
                                            <p:txEl>
                                              <p:pRg st="2" end="2"/>
                                            </p:txEl>
                                          </p:spTgt>
                                        </p:tgtEl>
                                        <p:attrNameLst>
                                          <p:attrName>style.visibility</p:attrName>
                                        </p:attrNameLst>
                                      </p:cBhvr>
                                      <p:to>
                                        <p:strVal val="visible"/>
                                      </p:to>
                                    </p:set>
                                    <p:anim calcmode="lin" valueType="num">
                                      <p:cBhvr additive="base">
                                        <p:cTn id="19" dur="500" fill="hold"/>
                                        <p:tgtEl>
                                          <p:spTgt spid="173568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73568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735683">
                                            <p:txEl>
                                              <p:pRg st="3" end="3"/>
                                            </p:txEl>
                                          </p:spTgt>
                                        </p:tgtEl>
                                        <p:attrNameLst>
                                          <p:attrName>style.visibility</p:attrName>
                                        </p:attrNameLst>
                                      </p:cBhvr>
                                      <p:to>
                                        <p:strVal val="visible"/>
                                      </p:to>
                                    </p:set>
                                    <p:anim calcmode="lin" valueType="num">
                                      <p:cBhvr additive="base">
                                        <p:cTn id="25" dur="500" fill="hold"/>
                                        <p:tgtEl>
                                          <p:spTgt spid="173568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73568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1735683">
                                            <p:txEl>
                                              <p:pRg st="4" end="4"/>
                                            </p:txEl>
                                          </p:spTgt>
                                        </p:tgtEl>
                                        <p:attrNameLst>
                                          <p:attrName>style.visibility</p:attrName>
                                        </p:attrNameLst>
                                      </p:cBhvr>
                                      <p:to>
                                        <p:strVal val="visible"/>
                                      </p:to>
                                    </p:set>
                                    <p:anim calcmode="lin" valueType="num">
                                      <p:cBhvr additive="base">
                                        <p:cTn id="31" dur="500" fill="hold"/>
                                        <p:tgtEl>
                                          <p:spTgt spid="173568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73568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1735683">
                                            <p:txEl>
                                              <p:pRg st="5" end="5"/>
                                            </p:txEl>
                                          </p:spTgt>
                                        </p:tgtEl>
                                        <p:attrNameLst>
                                          <p:attrName>style.visibility</p:attrName>
                                        </p:attrNameLst>
                                      </p:cBhvr>
                                      <p:to>
                                        <p:strVal val="visible"/>
                                      </p:to>
                                    </p:set>
                                    <p:anim calcmode="lin" valueType="num">
                                      <p:cBhvr additive="base">
                                        <p:cTn id="37" dur="500" fill="hold"/>
                                        <p:tgtEl>
                                          <p:spTgt spid="173568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73568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1735683">
                                            <p:txEl>
                                              <p:pRg st="6" end="6"/>
                                            </p:txEl>
                                          </p:spTgt>
                                        </p:tgtEl>
                                        <p:attrNameLst>
                                          <p:attrName>style.visibility</p:attrName>
                                        </p:attrNameLst>
                                      </p:cBhvr>
                                      <p:to>
                                        <p:strVal val="visible"/>
                                      </p:to>
                                    </p:set>
                                    <p:anim calcmode="lin" valueType="num">
                                      <p:cBhvr additive="base">
                                        <p:cTn id="43" dur="500" fill="hold"/>
                                        <p:tgtEl>
                                          <p:spTgt spid="173568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73568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1735683">
                                            <p:txEl>
                                              <p:pRg st="7" end="7"/>
                                            </p:txEl>
                                          </p:spTgt>
                                        </p:tgtEl>
                                        <p:attrNameLst>
                                          <p:attrName>style.visibility</p:attrName>
                                        </p:attrNameLst>
                                      </p:cBhvr>
                                      <p:to>
                                        <p:strVal val="visible"/>
                                      </p:to>
                                    </p:set>
                                    <p:anim calcmode="lin" valueType="num">
                                      <p:cBhvr additive="base">
                                        <p:cTn id="49" dur="500" fill="hold"/>
                                        <p:tgtEl>
                                          <p:spTgt spid="173568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73568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nodeType="clickEffect">
                                  <p:stCondLst>
                                    <p:cond delay="0"/>
                                  </p:stCondLst>
                                  <p:childTnLst>
                                    <p:set>
                                      <p:cBhvr>
                                        <p:cTn id="54" dur="1" fill="hold">
                                          <p:stCondLst>
                                            <p:cond delay="0"/>
                                          </p:stCondLst>
                                        </p:cTn>
                                        <p:tgtEl>
                                          <p:spTgt spid="1735683">
                                            <p:txEl>
                                              <p:pRg st="8" end="8"/>
                                            </p:txEl>
                                          </p:spTgt>
                                        </p:tgtEl>
                                        <p:attrNameLst>
                                          <p:attrName>style.visibility</p:attrName>
                                        </p:attrNameLst>
                                      </p:cBhvr>
                                      <p:to>
                                        <p:strVal val="visible"/>
                                      </p:to>
                                    </p:set>
                                    <p:anim calcmode="lin" valueType="num">
                                      <p:cBhvr additive="base">
                                        <p:cTn id="55" dur="500" fill="hold"/>
                                        <p:tgtEl>
                                          <p:spTgt spid="173568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73568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1735683">
                                            <p:txEl>
                                              <p:pRg st="9" end="9"/>
                                            </p:txEl>
                                          </p:spTgt>
                                        </p:tgtEl>
                                        <p:attrNameLst>
                                          <p:attrName>style.visibility</p:attrName>
                                        </p:attrNameLst>
                                      </p:cBhvr>
                                      <p:to>
                                        <p:strVal val="visible"/>
                                      </p:to>
                                    </p:set>
                                    <p:anim calcmode="lin" valueType="num">
                                      <p:cBhvr additive="base">
                                        <p:cTn id="61" dur="500" fill="hold"/>
                                        <p:tgtEl>
                                          <p:spTgt spid="173568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173568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05421A-0AEA-C99D-66E3-13D3CBA538F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BEA8F78-E8D6-1501-F49A-12FB0A928E9E}"/>
              </a:ext>
            </a:extLst>
          </p:cNvPr>
          <p:cNvSpPr>
            <a:spLocks noGrp="1"/>
          </p:cNvSpPr>
          <p:nvPr>
            <p:ph type="title"/>
          </p:nvPr>
        </p:nvSpPr>
        <p:spPr/>
        <p:txBody>
          <a:bodyPr/>
          <a:lstStyle/>
          <a:p>
            <a:r>
              <a:rPr lang="en-US" dirty="0"/>
              <a:t>Section 2</a:t>
            </a:r>
          </a:p>
        </p:txBody>
      </p:sp>
      <p:sp>
        <p:nvSpPr>
          <p:cNvPr id="5" name="Content Placeholder 4">
            <a:extLst>
              <a:ext uri="{FF2B5EF4-FFF2-40B4-BE49-F238E27FC236}">
                <a16:creationId xmlns:a16="http://schemas.microsoft.com/office/drawing/2014/main" id="{13332C73-D640-00D2-C052-7267D26D003C}"/>
              </a:ext>
            </a:extLst>
          </p:cNvPr>
          <p:cNvSpPr>
            <a:spLocks noGrp="1"/>
          </p:cNvSpPr>
          <p:nvPr>
            <p:ph sz="quarter" idx="1"/>
          </p:nvPr>
        </p:nvSpPr>
        <p:spPr/>
        <p:txBody>
          <a:bodyPr/>
          <a:lstStyle/>
          <a:p>
            <a:r>
              <a:rPr lang="en-US" dirty="0"/>
              <a:t>Surgery</a:t>
            </a:r>
          </a:p>
          <a:p>
            <a:r>
              <a:rPr lang="en-US" dirty="0"/>
              <a:t>Calculating insulin dose during hospital stay</a:t>
            </a:r>
          </a:p>
          <a:p>
            <a:pPr lvl="1"/>
            <a:r>
              <a:rPr lang="en-US" dirty="0"/>
              <a:t>Basal dose</a:t>
            </a:r>
          </a:p>
          <a:p>
            <a:pPr lvl="1"/>
            <a:r>
              <a:rPr lang="en-US" dirty="0"/>
              <a:t>Bolus dose</a:t>
            </a:r>
          </a:p>
          <a:p>
            <a:pPr lvl="2"/>
            <a:r>
              <a:rPr lang="en-US" dirty="0"/>
              <a:t>Prandial</a:t>
            </a:r>
          </a:p>
          <a:p>
            <a:pPr lvl="2"/>
            <a:r>
              <a:rPr lang="en-US" dirty="0"/>
              <a:t>Correction</a:t>
            </a:r>
          </a:p>
          <a:p>
            <a:pPr marL="274320" lvl="1" indent="0">
              <a:buNone/>
            </a:pPr>
            <a:endParaRPr lang="en-US" dirty="0"/>
          </a:p>
        </p:txBody>
      </p:sp>
      <p:pic>
        <p:nvPicPr>
          <p:cNvPr id="7" name="Content Placeholder 6" descr="Doctor in clinic explaining report on tablet to family">
            <a:extLst>
              <a:ext uri="{FF2B5EF4-FFF2-40B4-BE49-F238E27FC236}">
                <a16:creationId xmlns:a16="http://schemas.microsoft.com/office/drawing/2014/main" id="{2CE9EB28-F22D-28B3-CDBE-81E31DFADAB9}"/>
              </a:ext>
            </a:extLst>
          </p:cNvPr>
          <p:cNvPicPr>
            <a:picLocks noGrp="1" noChangeAspect="1"/>
          </p:cNvPicPr>
          <p:nvPr>
            <p:ph sz="quarter" idx="2"/>
          </p:nvPr>
        </p:nvPicPr>
        <p:blipFill>
          <a:blip r:embed="rId2" cstate="print">
            <a:extLst>
              <a:ext uri="{28A0092B-C50C-407E-A947-70E740481C1C}">
                <a14:useLocalDpi xmlns:a14="http://schemas.microsoft.com/office/drawing/2010/main" val="0"/>
              </a:ext>
            </a:extLst>
          </a:blip>
          <a:stretch>
            <a:fillRect/>
          </a:stretch>
        </p:blipFill>
        <p:spPr>
          <a:xfrm>
            <a:off x="4724400" y="1371600"/>
            <a:ext cx="4041775" cy="2693858"/>
          </a:xfrm>
        </p:spPr>
      </p:pic>
    </p:spTree>
    <p:extLst>
      <p:ext uri="{BB962C8B-B14F-4D97-AF65-F5344CB8AC3E}">
        <p14:creationId xmlns:p14="http://schemas.microsoft.com/office/powerpoint/2010/main" val="2675505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Mr. Jones needs to go to surgery</a:t>
            </a:r>
          </a:p>
        </p:txBody>
      </p:sp>
      <p:sp>
        <p:nvSpPr>
          <p:cNvPr id="3" name="Content Placeholder 2"/>
          <p:cNvSpPr>
            <a:spLocks noGrp="1"/>
          </p:cNvSpPr>
          <p:nvPr>
            <p:ph sz="quarter" idx="1"/>
          </p:nvPr>
        </p:nvSpPr>
        <p:spPr/>
        <p:txBody>
          <a:bodyPr/>
          <a:lstStyle/>
          <a:p>
            <a:r>
              <a:rPr lang="en-US" dirty="0"/>
              <a:t>In spite of antibiotics, her foot ulceration isn’t improving.</a:t>
            </a:r>
          </a:p>
        </p:txBody>
      </p:sp>
      <p:pic>
        <p:nvPicPr>
          <p:cNvPr id="5" name="Content Placeholder 4"/>
          <p:cNvPicPr>
            <a:picLocks noGrp="1" noChangeAspect="1"/>
          </p:cNvPicPr>
          <p:nvPr>
            <p:ph sz="quarter" idx="2"/>
          </p:nvPr>
        </p:nvPicPr>
        <p:blipFill>
          <a:blip r:embed="rId2"/>
          <a:stretch>
            <a:fillRect/>
          </a:stretch>
        </p:blipFill>
        <p:spPr>
          <a:xfrm>
            <a:off x="4645025" y="1295400"/>
            <a:ext cx="4041775" cy="2705463"/>
          </a:xfrm>
          <a:prstGeom prst="rect">
            <a:avLst/>
          </a:prstGeom>
        </p:spPr>
      </p:pic>
    </p:spTree>
    <p:extLst>
      <p:ext uri="{BB962C8B-B14F-4D97-AF65-F5344CB8AC3E}">
        <p14:creationId xmlns:p14="http://schemas.microsoft.com/office/powerpoint/2010/main" val="2454533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Poll Question 7</a:t>
            </a:r>
          </a:p>
        </p:txBody>
      </p:sp>
      <p:sp>
        <p:nvSpPr>
          <p:cNvPr id="7" name="Content Placeholder 6"/>
          <p:cNvSpPr>
            <a:spLocks noGrp="1"/>
          </p:cNvSpPr>
          <p:nvPr>
            <p:ph sz="quarter" idx="1"/>
          </p:nvPr>
        </p:nvSpPr>
        <p:spPr>
          <a:xfrm>
            <a:off x="457200" y="1219200"/>
            <a:ext cx="7162800" cy="4937760"/>
          </a:xfrm>
        </p:spPr>
        <p:txBody>
          <a:bodyPr/>
          <a:lstStyle/>
          <a:p>
            <a:r>
              <a:rPr lang="en-US" dirty="0"/>
              <a:t>MJ woke up in the morning with a fasting glucose of 72 and pt needs to go to OR now!  Best action?</a:t>
            </a:r>
          </a:p>
          <a:p>
            <a:pPr lvl="1"/>
            <a:r>
              <a:rPr lang="en-US" dirty="0"/>
              <a:t>A. Call OR and tell them to postpone surgery</a:t>
            </a:r>
          </a:p>
          <a:p>
            <a:pPr lvl="1"/>
            <a:r>
              <a:rPr lang="en-US" dirty="0"/>
              <a:t>B. Give the patient 4 ounces of juice</a:t>
            </a:r>
          </a:p>
          <a:p>
            <a:pPr lvl="1"/>
            <a:r>
              <a:rPr lang="en-US" dirty="0"/>
              <a:t>C. Push 1 amp of D50 </a:t>
            </a:r>
          </a:p>
          <a:p>
            <a:pPr lvl="1"/>
            <a:r>
              <a:rPr lang="en-US" dirty="0"/>
              <a:t>D. Hang IV of 5-10% Dextrose and alert anesthesia  </a:t>
            </a:r>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5600" y="4038600"/>
            <a:ext cx="2139950"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Oval 4">
            <a:extLst>
              <a:ext uri="{FF2B5EF4-FFF2-40B4-BE49-F238E27FC236}">
                <a16:creationId xmlns:a16="http://schemas.microsoft.com/office/drawing/2014/main" id="{936AF2AC-8A75-46DD-9767-CB7DA02B7E15}"/>
              </a:ext>
            </a:extLst>
          </p:cNvPr>
          <p:cNvSpPr/>
          <p:nvPr/>
        </p:nvSpPr>
        <p:spPr>
          <a:xfrm>
            <a:off x="457200" y="4038600"/>
            <a:ext cx="6477000" cy="1295400"/>
          </a:xfrm>
          <a:prstGeom prst="ellipse">
            <a:avLst/>
          </a:prstGeom>
          <a:noFill/>
          <a:ln w="28575">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33450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1458" name="Rectangle 2"/>
          <p:cNvSpPr>
            <a:spLocks noGrp="1" noChangeArrowheads="1"/>
          </p:cNvSpPr>
          <p:nvPr>
            <p:ph type="title"/>
          </p:nvPr>
        </p:nvSpPr>
        <p:spPr>
          <a:xfrm>
            <a:off x="457200" y="320040"/>
            <a:ext cx="8229600" cy="822960"/>
          </a:xfrm>
        </p:spPr>
        <p:txBody>
          <a:bodyPr/>
          <a:lstStyle/>
          <a:p>
            <a:pPr>
              <a:defRPr/>
            </a:pPr>
            <a:r>
              <a:rPr lang="en-US" dirty="0"/>
              <a:t>Diabetes and Surgery</a:t>
            </a:r>
          </a:p>
        </p:txBody>
      </p:sp>
      <p:sp>
        <p:nvSpPr>
          <p:cNvPr id="1811459" name="Rectangle 3"/>
          <p:cNvSpPr>
            <a:spLocks noGrp="1" noChangeArrowheads="1"/>
          </p:cNvSpPr>
          <p:nvPr>
            <p:ph idx="1"/>
          </p:nvPr>
        </p:nvSpPr>
        <p:spPr>
          <a:xfrm>
            <a:off x="400558" y="1244051"/>
            <a:ext cx="6629400" cy="5410200"/>
          </a:xfrm>
        </p:spPr>
        <p:txBody>
          <a:bodyPr>
            <a:normAutofit fontScale="85000" lnSpcReduction="10000"/>
          </a:bodyPr>
          <a:lstStyle/>
          <a:p>
            <a:pPr>
              <a:lnSpc>
                <a:spcPct val="120000"/>
              </a:lnSpc>
              <a:defRPr/>
            </a:pPr>
            <a:r>
              <a:rPr lang="en-US" dirty="0">
                <a:ea typeface="Calibri" panose="020F0502020204030204" pitchFamily="34" charset="0"/>
                <a:cs typeface="Calibri" panose="020F0502020204030204" pitchFamily="34" charset="0"/>
              </a:rPr>
              <a:t>20% of individuals undergoing major general surgery have diabetes, </a:t>
            </a:r>
          </a:p>
          <a:p>
            <a:pPr>
              <a:lnSpc>
                <a:spcPct val="120000"/>
              </a:lnSpc>
              <a:defRPr/>
            </a:pPr>
            <a:r>
              <a:rPr lang="en-US" dirty="0">
                <a:ea typeface="Calibri" panose="020F0502020204030204" pitchFamily="34" charset="0"/>
                <a:cs typeface="Calibri" panose="020F0502020204030204" pitchFamily="34" charset="0"/>
              </a:rPr>
              <a:t> 23–60% have prediabetes or undiagnosed diabetes</a:t>
            </a:r>
          </a:p>
          <a:p>
            <a:pPr>
              <a:lnSpc>
                <a:spcPct val="120000"/>
              </a:lnSpc>
              <a:defRPr/>
            </a:pPr>
            <a:r>
              <a:rPr lang="en-US" dirty="0">
                <a:ea typeface="Calibri" panose="020F0502020204030204" pitchFamily="34" charset="0"/>
                <a:cs typeface="Calibri" panose="020F0502020204030204" pitchFamily="34" charset="0"/>
              </a:rPr>
              <a:t>A1C target &lt;8% for elective surgeries </a:t>
            </a:r>
            <a:r>
              <a:rPr lang="en-US" dirty="0">
                <a:solidFill>
                  <a:srgbClr val="0070C0"/>
                </a:solidFill>
                <a:ea typeface="Calibri" panose="020F0502020204030204" pitchFamily="34" charset="0"/>
                <a:cs typeface="Calibri" panose="020F0502020204030204" pitchFamily="34" charset="0"/>
              </a:rPr>
              <a:t>or Time in Range &gt;50%.</a:t>
            </a:r>
          </a:p>
          <a:p>
            <a:pPr>
              <a:lnSpc>
                <a:spcPct val="120000"/>
              </a:lnSpc>
              <a:defRPr/>
            </a:pPr>
            <a:r>
              <a:rPr lang="en-US" dirty="0">
                <a:ea typeface="Calibri" panose="020F0502020204030204" pitchFamily="34" charset="0"/>
                <a:cs typeface="Calibri" panose="020F0502020204030204" pitchFamily="34" charset="0"/>
              </a:rPr>
              <a:t>Perioperative glucose target of 100-180</a:t>
            </a:r>
          </a:p>
          <a:p>
            <a:pPr>
              <a:lnSpc>
                <a:spcPct val="120000"/>
              </a:lnSpc>
              <a:defRPr/>
            </a:pPr>
            <a:r>
              <a:rPr lang="en-US" dirty="0">
                <a:solidFill>
                  <a:srgbClr val="0070C0"/>
                </a:solidFill>
                <a:ea typeface="Calibri" panose="020F0502020204030204" pitchFamily="34" charset="0"/>
                <a:cs typeface="Calibri" panose="020F0502020204030204" pitchFamily="34" charset="0"/>
              </a:rPr>
              <a:t>Postponing surgery based on A1C or TIR not recommended, as it may lead to unnecessary delay or denial of required surgery.</a:t>
            </a:r>
          </a:p>
          <a:p>
            <a:pPr>
              <a:lnSpc>
                <a:spcPct val="120000"/>
              </a:lnSpc>
              <a:defRPr/>
            </a:pPr>
            <a:endParaRPr lang="en-US" dirty="0"/>
          </a:p>
          <a:p>
            <a:pPr>
              <a:lnSpc>
                <a:spcPct val="120000"/>
              </a:lnSpc>
              <a:defRPr/>
            </a:pPr>
            <a:endParaRPr lang="en-US" dirty="0"/>
          </a:p>
        </p:txBody>
      </p:sp>
      <p:pic>
        <p:nvPicPr>
          <p:cNvPr id="3" name="Picture 2">
            <a:extLst>
              <a:ext uri="{FF2B5EF4-FFF2-40B4-BE49-F238E27FC236}">
                <a16:creationId xmlns:a16="http://schemas.microsoft.com/office/drawing/2014/main" id="{42E678CC-DEA4-7B37-978A-233B7825C151}"/>
              </a:ext>
            </a:extLst>
          </p:cNvPr>
          <p:cNvPicPr>
            <a:picLocks noChangeAspect="1"/>
          </p:cNvPicPr>
          <p:nvPr/>
        </p:nvPicPr>
        <p:blipFill>
          <a:blip r:embed="rId5"/>
          <a:stretch>
            <a:fillRect/>
          </a:stretch>
        </p:blipFill>
        <p:spPr>
          <a:xfrm>
            <a:off x="5867400" y="6421669"/>
            <a:ext cx="3072168" cy="232582"/>
          </a:xfrm>
          <a:prstGeom prst="rect">
            <a:avLst/>
          </a:prstGeom>
        </p:spPr>
      </p:pic>
      <p:pic>
        <p:nvPicPr>
          <p:cNvPr id="4" name="Picture 3">
            <a:extLst>
              <a:ext uri="{FF2B5EF4-FFF2-40B4-BE49-F238E27FC236}">
                <a16:creationId xmlns:a16="http://schemas.microsoft.com/office/drawing/2014/main" id="{14E1AA17-2C36-B249-D640-80A480A165D9}"/>
              </a:ext>
            </a:extLst>
          </p:cNvPr>
          <p:cNvPicPr>
            <a:picLocks noChangeAspect="1"/>
          </p:cNvPicPr>
          <p:nvPr/>
        </p:nvPicPr>
        <p:blipFill>
          <a:blip r:embed="rId6"/>
          <a:stretch>
            <a:fillRect/>
          </a:stretch>
        </p:blipFill>
        <p:spPr>
          <a:xfrm>
            <a:off x="5726641" y="6264320"/>
            <a:ext cx="3353686" cy="547280"/>
          </a:xfrm>
          <a:prstGeom prst="rect">
            <a:avLst/>
          </a:prstGeom>
        </p:spPr>
      </p:pic>
      <p:pic>
        <p:nvPicPr>
          <p:cNvPr id="8" name="Picture 7" descr="Doctor at work">
            <a:extLst>
              <a:ext uri="{FF2B5EF4-FFF2-40B4-BE49-F238E27FC236}">
                <a16:creationId xmlns:a16="http://schemas.microsoft.com/office/drawing/2014/main" id="{A715DD34-BB21-30E5-C48F-D53C906D3D7A}"/>
              </a:ext>
            </a:extLst>
          </p:cNvPr>
          <p:cNvPicPr>
            <a:picLocks noChangeAspect="1"/>
          </p:cNvPicPr>
          <p:nvPr/>
        </p:nvPicPr>
        <p:blipFill>
          <a:blip r:embed="rId7" cstate="print">
            <a:extLst>
              <a:ext uri="{28A0092B-C50C-407E-A947-70E740481C1C}">
                <a14:useLocalDpi xmlns:a14="http://schemas.microsoft.com/office/drawing/2010/main" val="0"/>
              </a:ext>
            </a:extLst>
          </a:blip>
          <a:srcRect l="14166" r="26667"/>
          <a:stretch>
            <a:fillRect/>
          </a:stretch>
        </p:blipFill>
        <p:spPr>
          <a:xfrm>
            <a:off x="6858144" y="1331563"/>
            <a:ext cx="2081424" cy="2543060"/>
          </a:xfrm>
          <a:prstGeom prst="rect">
            <a:avLst/>
          </a:prstGeom>
        </p:spPr>
      </p:pic>
    </p:spTree>
    <p:custDataLst>
      <p:tags r:id="rId1"/>
    </p:custDataLst>
    <p:extLst>
      <p:ext uri="{BB962C8B-B14F-4D97-AF65-F5344CB8AC3E}">
        <p14:creationId xmlns:p14="http://schemas.microsoft.com/office/powerpoint/2010/main" val="1880215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4"/>
    </p:ext>
  </p:extLst>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809DA-5577-2CEC-F5DF-F3C46A72F56A}"/>
              </a:ext>
            </a:extLst>
          </p:cNvPr>
          <p:cNvSpPr>
            <a:spLocks noGrp="1"/>
          </p:cNvSpPr>
          <p:nvPr>
            <p:ph type="title"/>
          </p:nvPr>
        </p:nvSpPr>
        <p:spPr/>
        <p:txBody>
          <a:bodyPr>
            <a:normAutofit/>
          </a:bodyPr>
          <a:lstStyle/>
          <a:p>
            <a:r>
              <a:rPr lang="en-US" dirty="0"/>
              <a:t>Perioperative Meds &amp; Monitoring</a:t>
            </a:r>
          </a:p>
        </p:txBody>
      </p:sp>
      <p:pic>
        <p:nvPicPr>
          <p:cNvPr id="8" name="Picture 7" descr="Surgeon using digital tablet in operating room">
            <a:extLst>
              <a:ext uri="{FF2B5EF4-FFF2-40B4-BE49-F238E27FC236}">
                <a16:creationId xmlns:a16="http://schemas.microsoft.com/office/drawing/2014/main" id="{3DCFFE39-45E2-1CC0-F365-67DEB662BA86}"/>
              </a:ext>
            </a:extLst>
          </p:cNvPr>
          <p:cNvPicPr>
            <a:picLocks noChangeAspect="1"/>
          </p:cNvPicPr>
          <p:nvPr/>
        </p:nvPicPr>
        <p:blipFill>
          <a:blip r:embed="rId2" cstate="print">
            <a:alphaModFix amt="20000"/>
            <a:extLst>
              <a:ext uri="{28A0092B-C50C-407E-A947-70E740481C1C}">
                <a14:useLocalDpi xmlns:a14="http://schemas.microsoft.com/office/drawing/2010/main" val="0"/>
              </a:ext>
            </a:extLst>
          </a:blip>
          <a:stretch>
            <a:fillRect/>
          </a:stretch>
        </p:blipFill>
        <p:spPr>
          <a:xfrm>
            <a:off x="575094" y="1220381"/>
            <a:ext cx="7993811" cy="53318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Content Placeholder 3">
            <a:extLst>
              <a:ext uri="{FF2B5EF4-FFF2-40B4-BE49-F238E27FC236}">
                <a16:creationId xmlns:a16="http://schemas.microsoft.com/office/drawing/2014/main" id="{7D6523C0-3FEB-2408-0969-75169F1DC80D}"/>
              </a:ext>
            </a:extLst>
          </p:cNvPr>
          <p:cNvSpPr>
            <a:spLocks noGrp="1"/>
          </p:cNvSpPr>
          <p:nvPr>
            <p:ph sz="quarter" idx="2"/>
          </p:nvPr>
        </p:nvSpPr>
        <p:spPr>
          <a:xfrm>
            <a:off x="838200" y="1143000"/>
            <a:ext cx="5791200" cy="5489448"/>
          </a:xfrm>
        </p:spPr>
        <p:txBody>
          <a:bodyPr>
            <a:normAutofit fontScale="77500" lnSpcReduction="20000"/>
          </a:bodyPr>
          <a:lstStyle/>
          <a:p>
            <a:pPr fontAlgn="base">
              <a:lnSpc>
                <a:spcPct val="120000"/>
              </a:lnSpc>
            </a:pPr>
            <a:r>
              <a:rPr lang="en-US" sz="3800" b="0" i="0" dirty="0">
                <a:solidFill>
                  <a:srgbClr val="383636"/>
                </a:solidFill>
                <a:effectLst/>
                <a:ea typeface="Calibri" panose="020F0502020204030204" pitchFamily="34" charset="0"/>
                <a:cs typeface="Calibri" panose="020F0502020204030204" pitchFamily="34" charset="0"/>
              </a:rPr>
              <a:t>Hold any other oral glucose-lowering agents the morning of surgery or procedure.</a:t>
            </a:r>
          </a:p>
          <a:p>
            <a:pPr fontAlgn="base">
              <a:lnSpc>
                <a:spcPct val="120000"/>
              </a:lnSpc>
            </a:pPr>
            <a:r>
              <a:rPr lang="en-US" sz="3800" b="0" i="0" dirty="0">
                <a:solidFill>
                  <a:srgbClr val="383636"/>
                </a:solidFill>
                <a:effectLst/>
                <a:ea typeface="Calibri" panose="020F0502020204030204" pitchFamily="34" charset="0"/>
                <a:cs typeface="Calibri" panose="020F0502020204030204" pitchFamily="34" charset="0"/>
              </a:rPr>
              <a:t>Give half of NPH dose or </a:t>
            </a:r>
          </a:p>
          <a:p>
            <a:pPr fontAlgn="base">
              <a:lnSpc>
                <a:spcPct val="120000"/>
              </a:lnSpc>
            </a:pPr>
            <a:r>
              <a:rPr lang="en-US" sz="3800" b="0" i="0" dirty="0">
                <a:solidFill>
                  <a:srgbClr val="383636"/>
                </a:solidFill>
                <a:effectLst/>
                <a:ea typeface="Calibri" panose="020F0502020204030204" pitchFamily="34" charset="0"/>
                <a:cs typeface="Calibri" panose="020F0502020204030204" pitchFamily="34" charset="0"/>
              </a:rPr>
              <a:t>Give 75–80% doses of long-acting analog or insulin pump basal insulin based on the type of diabetes and clinical judgment.</a:t>
            </a:r>
          </a:p>
          <a:p>
            <a:pPr fontAlgn="base">
              <a:lnSpc>
                <a:spcPct val="120000"/>
              </a:lnSpc>
            </a:pPr>
            <a:r>
              <a:rPr lang="en-US" sz="3800" b="0" i="0" dirty="0">
                <a:solidFill>
                  <a:srgbClr val="383636"/>
                </a:solidFill>
                <a:effectLst/>
                <a:ea typeface="Calibri" panose="020F0502020204030204" pitchFamily="34" charset="0"/>
                <a:cs typeface="Calibri" panose="020F0502020204030204" pitchFamily="34" charset="0"/>
              </a:rPr>
              <a:t>Monitor BG at least every 2–4 h while NPO and dose with short- or rapid-acting insulin</a:t>
            </a:r>
          </a:p>
          <a:p>
            <a:pPr fontAlgn="base">
              <a:lnSpc>
                <a:spcPct val="120000"/>
              </a:lnSpc>
            </a:pPr>
            <a:endParaRPr lang="en-US" sz="4000" b="0" i="0" dirty="0">
              <a:solidFill>
                <a:srgbClr val="383636"/>
              </a:solidFill>
              <a:effectLst/>
              <a:ea typeface="Calibri" panose="020F0502020204030204" pitchFamily="34" charset="0"/>
              <a:cs typeface="Calibri" panose="020F0502020204030204" pitchFamily="34" charset="0"/>
            </a:endParaRPr>
          </a:p>
          <a:p>
            <a:pPr fontAlgn="base">
              <a:lnSpc>
                <a:spcPct val="120000"/>
              </a:lnSpc>
            </a:pPr>
            <a:endParaRPr lang="en-US" sz="3800" b="0" i="0" dirty="0">
              <a:solidFill>
                <a:srgbClr val="383636"/>
              </a:solidFill>
              <a:effectLst/>
              <a:ea typeface="Calibri" panose="020F0502020204030204" pitchFamily="34" charset="0"/>
              <a:cs typeface="Calibri" panose="020F0502020204030204" pitchFamily="34" charset="0"/>
            </a:endParaRPr>
          </a:p>
          <a:p>
            <a:pPr marL="0" indent="0">
              <a:buNone/>
            </a:pPr>
            <a:endParaRPr lang="en-US" dirty="0"/>
          </a:p>
        </p:txBody>
      </p:sp>
      <p:sp>
        <p:nvSpPr>
          <p:cNvPr id="5" name="TextBox 4">
            <a:extLst>
              <a:ext uri="{FF2B5EF4-FFF2-40B4-BE49-F238E27FC236}">
                <a16:creationId xmlns:a16="http://schemas.microsoft.com/office/drawing/2014/main" id="{4A6750E1-27D8-E254-CEAB-5AE90633093F}"/>
              </a:ext>
            </a:extLst>
          </p:cNvPr>
          <p:cNvSpPr txBox="1"/>
          <p:nvPr/>
        </p:nvSpPr>
        <p:spPr>
          <a:xfrm>
            <a:off x="7010400" y="6152563"/>
            <a:ext cx="1524000" cy="369332"/>
          </a:xfrm>
          <a:prstGeom prst="rect">
            <a:avLst/>
          </a:prstGeom>
          <a:noFill/>
        </p:spPr>
        <p:txBody>
          <a:bodyPr wrap="square" rtlCol="0">
            <a:spAutoFit/>
          </a:bodyPr>
          <a:lstStyle/>
          <a:p>
            <a:r>
              <a:rPr lang="en-US" dirty="0"/>
              <a:t>ADA 2026</a:t>
            </a:r>
          </a:p>
        </p:txBody>
      </p:sp>
    </p:spTree>
    <p:extLst>
      <p:ext uri="{BB962C8B-B14F-4D97-AF65-F5344CB8AC3E}">
        <p14:creationId xmlns:p14="http://schemas.microsoft.com/office/powerpoint/2010/main" val="1561592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560E9C-64A5-AA40-0EA6-1EF4369AF39F}"/>
              </a:ext>
            </a:extLst>
          </p:cNvPr>
          <p:cNvSpPr>
            <a:spLocks noGrp="1"/>
          </p:cNvSpPr>
          <p:nvPr>
            <p:ph type="title"/>
          </p:nvPr>
        </p:nvSpPr>
        <p:spPr>
          <a:xfrm>
            <a:off x="457200" y="228600"/>
            <a:ext cx="8229600" cy="1371600"/>
          </a:xfrm>
        </p:spPr>
        <p:txBody>
          <a:bodyPr>
            <a:normAutofit fontScale="90000"/>
          </a:bodyPr>
          <a:lstStyle/>
          <a:p>
            <a:r>
              <a:rPr lang="en-US" dirty="0"/>
              <a:t>To Hold or Not Hold Basal If NPO</a:t>
            </a:r>
            <a:br>
              <a:rPr lang="en-US" dirty="0"/>
            </a:br>
            <a:r>
              <a:rPr lang="en-US" dirty="0"/>
              <a:t>or Stops Eating</a:t>
            </a:r>
          </a:p>
        </p:txBody>
      </p:sp>
      <p:sp>
        <p:nvSpPr>
          <p:cNvPr id="6" name="Content Placeholder 5">
            <a:extLst>
              <a:ext uri="{FF2B5EF4-FFF2-40B4-BE49-F238E27FC236}">
                <a16:creationId xmlns:a16="http://schemas.microsoft.com/office/drawing/2014/main" id="{C0F2A002-5A3D-A0F7-AF5A-83AE6B13BE29}"/>
              </a:ext>
            </a:extLst>
          </p:cNvPr>
          <p:cNvSpPr txBox="1">
            <a:spLocks noGrp="1"/>
          </p:cNvSpPr>
          <p:nvPr>
            <p:ph sz="quarter" idx="1"/>
          </p:nvPr>
        </p:nvSpPr>
        <p:spPr>
          <a:xfrm>
            <a:off x="457199" y="1752600"/>
            <a:ext cx="4953001" cy="4778231"/>
          </a:xfrm>
          <a:prstGeom prst="rect">
            <a:avLst/>
          </a:prstGeom>
          <a:noFill/>
        </p:spPr>
        <p:txBody>
          <a:bodyPr wrap="square">
            <a:spAutoFit/>
          </a:bodyPr>
          <a:lstStyle/>
          <a:p>
            <a:pPr marL="742950" lvl="1" indent="-285750">
              <a:buSzPts val="1000"/>
              <a:buFont typeface="Courier New" panose="02070309020205020404" pitchFamily="49" charset="0"/>
              <a:buChar char="o"/>
              <a:tabLst>
                <a:tab pos="914400" algn="l"/>
              </a:tabLst>
            </a:pPr>
            <a:r>
              <a:rPr lang="en-US" sz="2800" dirty="0" err="1">
                <a:solidFill>
                  <a:srgbClr val="0070C0"/>
                </a:solidFill>
                <a:latin typeface="Aptos" panose="020B0004020202020204" pitchFamily="34" charset="0"/>
                <a:ea typeface="Times New Roman" panose="02020603050405020304" pitchFamily="18" charset="0"/>
                <a:cs typeface="Times New Roman" panose="02020603050405020304" pitchFamily="18" charset="0"/>
              </a:rPr>
              <a:t>MarinHealth</a:t>
            </a:r>
            <a:r>
              <a:rPr lang="en-US" sz="2800" dirty="0">
                <a:solidFill>
                  <a:srgbClr val="0070C0"/>
                </a:solidFill>
                <a:latin typeface="Aptos" panose="020B0004020202020204" pitchFamily="34" charset="0"/>
                <a:ea typeface="Times New Roman" panose="02020603050405020304" pitchFamily="18" charset="0"/>
                <a:cs typeface="Times New Roman" panose="02020603050405020304" pitchFamily="18" charset="0"/>
              </a:rPr>
              <a:t> basal insulin orders have instructions as follows: </a:t>
            </a:r>
          </a:p>
          <a:p>
            <a:pPr marL="742950" lvl="1" indent="-285750">
              <a:buSzPts val="1000"/>
              <a:buFont typeface="Courier New" panose="02070309020205020404" pitchFamily="49" charset="0"/>
              <a:buChar char="o"/>
              <a:tabLst>
                <a:tab pos="914400" algn="l"/>
              </a:tabLst>
            </a:pPr>
            <a:r>
              <a:rPr lang="en-US" sz="2800" dirty="0">
                <a:solidFill>
                  <a:srgbClr val="0070C0"/>
                </a:solidFill>
                <a:latin typeface="Aptos" panose="020B0004020202020204" pitchFamily="34" charset="0"/>
                <a:ea typeface="Times New Roman" panose="02020603050405020304" pitchFamily="18" charset="0"/>
                <a:cs typeface="Times New Roman" panose="02020603050405020304" pitchFamily="18" charset="0"/>
              </a:rPr>
              <a:t>“If patient becomes NPO for procedure or stops eating, give glargine dose. </a:t>
            </a:r>
          </a:p>
          <a:p>
            <a:pPr marL="742950" lvl="1" indent="-285750">
              <a:buSzPts val="1000"/>
              <a:buFont typeface="Courier New" panose="02070309020205020404" pitchFamily="49" charset="0"/>
              <a:buChar char="o"/>
              <a:tabLst>
                <a:tab pos="914400" algn="l"/>
              </a:tabLst>
            </a:pPr>
            <a:r>
              <a:rPr lang="en-US" sz="2800" dirty="0">
                <a:solidFill>
                  <a:srgbClr val="0070C0"/>
                </a:solidFill>
                <a:latin typeface="Aptos" panose="020B0004020202020204" pitchFamily="34" charset="0"/>
                <a:ea typeface="Times New Roman" panose="02020603050405020304" pitchFamily="18" charset="0"/>
                <a:cs typeface="Times New Roman" panose="02020603050405020304" pitchFamily="18" charset="0"/>
              </a:rPr>
              <a:t>If BG less than 70 mg/dL in last 24 hours, call provider to consider adjusting glargine dose.” </a:t>
            </a:r>
          </a:p>
          <a:p>
            <a:pPr marL="742950" marR="0" lvl="1" indent="-285750">
              <a:buSzPts val="1000"/>
              <a:buFont typeface="Courier New" panose="02070309020205020404" pitchFamily="49" charset="0"/>
              <a:buChar char="o"/>
              <a:tabLst>
                <a:tab pos="914400" algn="l"/>
              </a:tabLst>
            </a:pPr>
            <a:endParaRPr lang="en-US" sz="12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4" name="Picture 3" descr="Cartoon bee with pencil">
            <a:extLst>
              <a:ext uri="{FF2B5EF4-FFF2-40B4-BE49-F238E27FC236}">
                <a16:creationId xmlns:a16="http://schemas.microsoft.com/office/drawing/2014/main" id="{7B18BD63-706E-C3AD-65B0-0DD2E65A94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29166">
            <a:off x="5657427" y="1852457"/>
            <a:ext cx="2937543" cy="3153086"/>
          </a:xfrm>
          <a:prstGeom prst="rect">
            <a:avLst/>
          </a:prstGeom>
        </p:spPr>
      </p:pic>
    </p:spTree>
    <p:extLst>
      <p:ext uri="{BB962C8B-B14F-4D97-AF65-F5344CB8AC3E}">
        <p14:creationId xmlns:p14="http://schemas.microsoft.com/office/powerpoint/2010/main" val="855600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452D42-89E8-4DD9-8743-6D51BBE7A314}"/>
              </a:ext>
            </a:extLst>
          </p:cNvPr>
          <p:cNvSpPr>
            <a:spLocks noGrp="1"/>
          </p:cNvSpPr>
          <p:nvPr>
            <p:ph type="title"/>
          </p:nvPr>
        </p:nvSpPr>
        <p:spPr>
          <a:xfrm>
            <a:off x="457200" y="228600"/>
            <a:ext cx="8229600" cy="838200"/>
          </a:xfrm>
        </p:spPr>
        <p:txBody>
          <a:bodyPr>
            <a:normAutofit/>
          </a:bodyPr>
          <a:lstStyle/>
          <a:p>
            <a:r>
              <a:rPr lang="en-US" dirty="0"/>
              <a:t>Prep for Surgery – Poll 8</a:t>
            </a:r>
          </a:p>
        </p:txBody>
      </p:sp>
      <p:sp>
        <p:nvSpPr>
          <p:cNvPr id="3" name="Content Placeholder 2">
            <a:extLst>
              <a:ext uri="{FF2B5EF4-FFF2-40B4-BE49-F238E27FC236}">
                <a16:creationId xmlns:a16="http://schemas.microsoft.com/office/drawing/2014/main" id="{E3E75743-224E-4ED6-8783-2FC7DD6656F1}"/>
              </a:ext>
            </a:extLst>
          </p:cNvPr>
          <p:cNvSpPr>
            <a:spLocks noGrp="1"/>
          </p:cNvSpPr>
          <p:nvPr>
            <p:ph sz="quarter" idx="1"/>
          </p:nvPr>
        </p:nvSpPr>
        <p:spPr>
          <a:xfrm>
            <a:off x="457200" y="1066800"/>
            <a:ext cx="5715000" cy="5791200"/>
          </a:xfrm>
        </p:spPr>
        <p:txBody>
          <a:bodyPr>
            <a:normAutofit fontScale="85000" lnSpcReduction="10000"/>
          </a:bodyPr>
          <a:lstStyle/>
          <a:p>
            <a:pPr marL="0" marR="0" indent="0">
              <a:lnSpc>
                <a:spcPct val="120000"/>
              </a:lnSpc>
              <a:spcBef>
                <a:spcPts val="0"/>
              </a:spcBef>
              <a:spcAft>
                <a:spcPts val="0"/>
              </a:spcAft>
              <a:buNone/>
            </a:pPr>
            <a:r>
              <a:rPr lang="en-US" sz="2400" dirty="0">
                <a:effectLst/>
                <a:latin typeface="Calibri" panose="020F0502020204030204" pitchFamily="34" charset="0"/>
                <a:ea typeface="Calibri" panose="020F0502020204030204" pitchFamily="34" charset="0"/>
              </a:rPr>
              <a:t>AR is living with type 2 diabetes, has an A1c of 7.4% and takes metformin 1000 BID and 60 units of glargine at bedtime.  AR is admitted to the hospital overnight for early morning surgery. </a:t>
            </a:r>
            <a:r>
              <a:rPr lang="en-US" sz="2400" dirty="0">
                <a:ea typeface="Calibri" panose="020F0502020204030204" pitchFamily="34" charset="0"/>
              </a:rPr>
              <a:t>W</a:t>
            </a:r>
            <a:r>
              <a:rPr lang="en-US" sz="2400" dirty="0">
                <a:effectLst/>
                <a:latin typeface="Calibri" panose="020F0502020204030204" pitchFamily="34" charset="0"/>
                <a:ea typeface="Calibri" panose="020F0502020204030204" pitchFamily="34" charset="0"/>
              </a:rPr>
              <a:t>hat adjustment in his diabetes medications are needed to prepare for a safe surgery?</a:t>
            </a:r>
          </a:p>
          <a:p>
            <a:pPr marL="342900" marR="0" lvl="0" indent="-342900">
              <a:lnSpc>
                <a:spcPct val="120000"/>
              </a:lnSpc>
              <a:spcBef>
                <a:spcPts val="0"/>
              </a:spcBef>
              <a:spcAft>
                <a:spcPts val="0"/>
              </a:spcAft>
              <a:buFont typeface="+mj-lt"/>
              <a:buAutoNum type="alphaUcPeriod"/>
            </a:pPr>
            <a:r>
              <a:rPr lang="en-US" sz="2400" dirty="0">
                <a:effectLst/>
                <a:latin typeface="Calibri" panose="020F0502020204030204" pitchFamily="34" charset="0"/>
                <a:ea typeface="Times New Roman" panose="02020603050405020304" pitchFamily="18" charset="0"/>
              </a:rPr>
              <a:t>Hold evening metformin and glargine night before surgery to prevent perioperative hypoglycemia.</a:t>
            </a:r>
            <a:endParaRPr lang="en-US" sz="2400" dirty="0">
              <a:effectLst/>
              <a:latin typeface="Calibri" panose="020F0502020204030204" pitchFamily="34" charset="0"/>
              <a:ea typeface="Calibri" panose="020F0502020204030204" pitchFamily="34" charset="0"/>
            </a:endParaRPr>
          </a:p>
          <a:p>
            <a:pPr marL="342900" marR="0" lvl="0" indent="-342900">
              <a:lnSpc>
                <a:spcPct val="120000"/>
              </a:lnSpc>
              <a:spcBef>
                <a:spcPts val="0"/>
              </a:spcBef>
              <a:spcAft>
                <a:spcPts val="0"/>
              </a:spcAft>
              <a:buFont typeface="+mj-lt"/>
              <a:buAutoNum type="alphaUcPeriod"/>
            </a:pPr>
            <a:r>
              <a:rPr lang="en-US" sz="2400" dirty="0">
                <a:effectLst/>
                <a:latin typeface="Calibri" panose="020F0502020204030204" pitchFamily="34" charset="0"/>
                <a:ea typeface="Times New Roman" panose="02020603050405020304" pitchFamily="18" charset="0"/>
              </a:rPr>
              <a:t>Hold morning metformin the day of surgery and give about 45 units of bedtime glargine the night before surgery.</a:t>
            </a:r>
            <a:endParaRPr lang="en-US" sz="2400" dirty="0">
              <a:effectLst/>
              <a:latin typeface="Calibri" panose="020F0502020204030204" pitchFamily="34" charset="0"/>
              <a:ea typeface="Calibri" panose="020F0502020204030204" pitchFamily="34" charset="0"/>
            </a:endParaRPr>
          </a:p>
          <a:p>
            <a:pPr marL="342900" marR="0" lvl="0" indent="-342900">
              <a:lnSpc>
                <a:spcPct val="120000"/>
              </a:lnSpc>
              <a:spcBef>
                <a:spcPts val="0"/>
              </a:spcBef>
              <a:spcAft>
                <a:spcPts val="0"/>
              </a:spcAft>
              <a:buFont typeface="+mj-lt"/>
              <a:buAutoNum type="alphaUcPeriod"/>
            </a:pPr>
            <a:r>
              <a:rPr lang="en-US" sz="2400" dirty="0">
                <a:effectLst/>
                <a:latin typeface="Calibri" panose="020F0502020204030204" pitchFamily="34" charset="0"/>
                <a:ea typeface="Times New Roman" panose="02020603050405020304" pitchFamily="18" charset="0"/>
              </a:rPr>
              <a:t>Hold metformin 3 days before surgery and give 60 units of bedtime glargine the night before surgery.</a:t>
            </a:r>
            <a:endParaRPr lang="en-US" sz="2400" dirty="0">
              <a:effectLst/>
              <a:latin typeface="Calibri" panose="020F0502020204030204" pitchFamily="34" charset="0"/>
              <a:ea typeface="Calibri" panose="020F0502020204030204" pitchFamily="34" charset="0"/>
            </a:endParaRPr>
          </a:p>
          <a:p>
            <a:pPr marL="342900" marR="0" lvl="0" indent="-342900">
              <a:lnSpc>
                <a:spcPct val="120000"/>
              </a:lnSpc>
              <a:spcBef>
                <a:spcPts val="0"/>
              </a:spcBef>
              <a:spcAft>
                <a:spcPts val="0"/>
              </a:spcAft>
              <a:buFont typeface="+mj-lt"/>
              <a:buAutoNum type="alphaUcPeriod"/>
            </a:pPr>
            <a:r>
              <a:rPr lang="en-US" sz="2400" dirty="0">
                <a:effectLst/>
                <a:latin typeface="Calibri" panose="020F0502020204030204" pitchFamily="34" charset="0"/>
                <a:ea typeface="Times New Roman" panose="02020603050405020304" pitchFamily="18" charset="0"/>
              </a:rPr>
              <a:t>Hold the metformin the day before surgery and give the glargine the morning of surgery to prevent perioperative hyperglycemia.</a:t>
            </a:r>
            <a:endParaRPr lang="en-US" sz="2400" dirty="0">
              <a:effectLst/>
              <a:latin typeface="Calibri" panose="020F0502020204030204" pitchFamily="34" charset="0"/>
              <a:ea typeface="Calibri" panose="020F0502020204030204" pitchFamily="34" charset="0"/>
            </a:endParaRPr>
          </a:p>
          <a:p>
            <a:endParaRPr lang="en-US" dirty="0"/>
          </a:p>
        </p:txBody>
      </p:sp>
      <p:pic>
        <p:nvPicPr>
          <p:cNvPr id="5" name="Picture 4" descr="Surgeon using digital tablet in operating room">
            <a:extLst>
              <a:ext uri="{FF2B5EF4-FFF2-40B4-BE49-F238E27FC236}">
                <a16:creationId xmlns:a16="http://schemas.microsoft.com/office/drawing/2014/main" id="{F6F617A0-4F5C-49D1-917B-4BED9DF84D2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16161" y="1295400"/>
            <a:ext cx="2287115" cy="1525488"/>
          </a:xfrm>
          <a:prstGeom prst="rect">
            <a:avLst/>
          </a:prstGeom>
        </p:spPr>
      </p:pic>
      <p:sp>
        <p:nvSpPr>
          <p:cNvPr id="6" name="Oval 5">
            <a:extLst>
              <a:ext uri="{FF2B5EF4-FFF2-40B4-BE49-F238E27FC236}">
                <a16:creationId xmlns:a16="http://schemas.microsoft.com/office/drawing/2014/main" id="{32DC2CA2-7F3C-45D2-8B1C-399954897C31}"/>
              </a:ext>
            </a:extLst>
          </p:cNvPr>
          <p:cNvSpPr/>
          <p:nvPr/>
        </p:nvSpPr>
        <p:spPr>
          <a:xfrm>
            <a:off x="345610" y="3733800"/>
            <a:ext cx="5938179" cy="1219200"/>
          </a:xfrm>
          <a:prstGeom prst="ellipse">
            <a:avLst/>
          </a:prstGeom>
          <a:noFill/>
          <a:ln w="28575">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27212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5C51FB-1D50-4CE6-AB7B-8F9DA366BE73}"/>
              </a:ext>
            </a:extLst>
          </p:cNvPr>
          <p:cNvSpPr>
            <a:spLocks noGrp="1"/>
          </p:cNvSpPr>
          <p:nvPr>
            <p:ph type="title"/>
          </p:nvPr>
        </p:nvSpPr>
        <p:spPr/>
        <p:txBody>
          <a:bodyPr>
            <a:normAutofit/>
          </a:bodyPr>
          <a:lstStyle/>
          <a:p>
            <a:pPr algn="ctr"/>
            <a:r>
              <a:rPr lang="en-US" sz="4800" dirty="0">
                <a:solidFill>
                  <a:schemeClr val="bg1"/>
                </a:solidFill>
              </a:rPr>
              <a:t>RABBIT 2 Trial</a:t>
            </a:r>
          </a:p>
        </p:txBody>
      </p:sp>
      <p:pic>
        <p:nvPicPr>
          <p:cNvPr id="4" name="Table Placeholder 3">
            <a:extLst>
              <a:ext uri="{FF2B5EF4-FFF2-40B4-BE49-F238E27FC236}">
                <a16:creationId xmlns:a16="http://schemas.microsoft.com/office/drawing/2014/main" id="{93522F4A-8622-4B23-9B03-35750BE43091}"/>
              </a:ext>
            </a:extLst>
          </p:cNvPr>
          <p:cNvPicPr>
            <a:picLocks noGrp="1" noChangeAspect="1"/>
          </p:cNvPicPr>
          <p:nvPr>
            <p:ph type="tbl" idx="1"/>
          </p:nvPr>
        </p:nvPicPr>
        <p:blipFill>
          <a:blip r:embed="rId2"/>
          <a:stretch>
            <a:fillRect/>
          </a:stretch>
        </p:blipFill>
        <p:spPr>
          <a:xfrm>
            <a:off x="361686" y="1676400"/>
            <a:ext cx="8325114" cy="4748212"/>
          </a:xfrm>
          <a:prstGeom prst="rect">
            <a:avLst/>
          </a:prstGeom>
        </p:spPr>
      </p:pic>
    </p:spTree>
    <p:extLst>
      <p:ext uri="{BB962C8B-B14F-4D97-AF65-F5344CB8AC3E}">
        <p14:creationId xmlns:p14="http://schemas.microsoft.com/office/powerpoint/2010/main" val="274833268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2186" y="135327"/>
            <a:ext cx="8404679" cy="550473"/>
          </a:xfrm>
        </p:spPr>
        <p:txBody>
          <a:bodyPr anchor="t" anchorCtr="0">
            <a:normAutofit/>
          </a:bodyPr>
          <a:lstStyle/>
          <a:p>
            <a:r>
              <a:rPr lang="en-US" sz="2400" dirty="0"/>
              <a:t>Meds for Diabetes </a:t>
            </a:r>
            <a:r>
              <a:rPr lang="en-US" sz="2400" dirty="0" err="1"/>
              <a:t>PocketCards</a:t>
            </a:r>
            <a:endParaRPr lang="en-US" sz="2400" dirty="0"/>
          </a:p>
        </p:txBody>
      </p:sp>
      <p:sp>
        <p:nvSpPr>
          <p:cNvPr id="4" name="Slide Number Placeholder 3">
            <a:extLst>
              <a:ext uri="{FF2B5EF4-FFF2-40B4-BE49-F238E27FC236}">
                <a16:creationId xmlns:a16="http://schemas.microsoft.com/office/drawing/2014/main" id="{73B0106B-E948-5346-9966-BFA9E0088915}"/>
              </a:ext>
            </a:extLst>
          </p:cNvPr>
          <p:cNvSpPr>
            <a:spLocks noGrp="1"/>
          </p:cNvSpPr>
          <p:nvPr>
            <p:ph type="sldNum" sz="quarter" idx="4"/>
          </p:nvPr>
        </p:nvSpPr>
        <p:spPr>
          <a:xfrm rot="10800000" flipV="1">
            <a:off x="11714476" y="5832847"/>
            <a:ext cx="328081" cy="283076"/>
          </a:xfrm>
          <a:prstGeom prst="rect">
            <a:avLst/>
          </a:prstGeom>
        </p:spPr>
        <p:txBody>
          <a:bodyPr vert="horz" wrap="square" lIns="0" tIns="0" rIns="0" bIns="0" rtlCol="0" anchor="b" anchorCtr="0"/>
          <a:lstStyle>
            <a:defPPr>
              <a:defRPr lang="en-US"/>
            </a:defPPr>
            <a:lvl1pPr marL="0" algn="l" defTabSz="914400" rtl="0" eaLnBrk="1" latinLnBrk="0" hangingPunct="1">
              <a:defRPr sz="900" i="0" kern="1200">
                <a:solidFill>
                  <a:srgbClr val="404040"/>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CC8D0D-EAEC-449D-9161-023DFF90F2E2}" type="slidenum">
              <a:rPr lang="en-US" smtClean="0"/>
              <a:pPr/>
              <a:t>120</a:t>
            </a:fld>
            <a:endParaRPr lang="en-US" dirty="0"/>
          </a:p>
        </p:txBody>
      </p:sp>
      <p:pic>
        <p:nvPicPr>
          <p:cNvPr id="6" name="Picture 5">
            <a:extLst>
              <a:ext uri="{FF2B5EF4-FFF2-40B4-BE49-F238E27FC236}">
                <a16:creationId xmlns:a16="http://schemas.microsoft.com/office/drawing/2014/main" id="{F0928135-E45E-B79B-307C-6E42425EE577}"/>
              </a:ext>
            </a:extLst>
          </p:cNvPr>
          <p:cNvPicPr>
            <a:picLocks noChangeAspect="1"/>
          </p:cNvPicPr>
          <p:nvPr/>
        </p:nvPicPr>
        <p:blipFill>
          <a:blip r:embed="rId3"/>
          <a:stretch>
            <a:fillRect/>
          </a:stretch>
        </p:blipFill>
        <p:spPr>
          <a:xfrm>
            <a:off x="3352801" y="914400"/>
            <a:ext cx="5365082" cy="702873"/>
          </a:xfrm>
          <a:prstGeom prst="rect">
            <a:avLst/>
          </a:prstGeom>
        </p:spPr>
      </p:pic>
      <p:pic>
        <p:nvPicPr>
          <p:cNvPr id="7" name="Picture 6">
            <a:extLst>
              <a:ext uri="{FF2B5EF4-FFF2-40B4-BE49-F238E27FC236}">
                <a16:creationId xmlns:a16="http://schemas.microsoft.com/office/drawing/2014/main" id="{D5EAFDA1-1F1C-5DB5-FFD7-3F305B7E2A5D}"/>
              </a:ext>
            </a:extLst>
          </p:cNvPr>
          <p:cNvPicPr>
            <a:picLocks noChangeAspect="1"/>
          </p:cNvPicPr>
          <p:nvPr/>
        </p:nvPicPr>
        <p:blipFill>
          <a:blip r:embed="rId4"/>
          <a:stretch>
            <a:fillRect/>
          </a:stretch>
        </p:blipFill>
        <p:spPr>
          <a:xfrm>
            <a:off x="265463" y="717933"/>
            <a:ext cx="8415697" cy="5874204"/>
          </a:xfrm>
          <a:prstGeom prst="rect">
            <a:avLst/>
          </a:prstGeom>
        </p:spPr>
      </p:pic>
      <p:sp>
        <p:nvSpPr>
          <p:cNvPr id="9" name="TextBox 8">
            <a:extLst>
              <a:ext uri="{FF2B5EF4-FFF2-40B4-BE49-F238E27FC236}">
                <a16:creationId xmlns:a16="http://schemas.microsoft.com/office/drawing/2014/main" id="{A97EC516-D26D-F283-2601-3545988DC71F}"/>
              </a:ext>
            </a:extLst>
          </p:cNvPr>
          <p:cNvSpPr txBox="1"/>
          <p:nvPr/>
        </p:nvSpPr>
        <p:spPr>
          <a:xfrm>
            <a:off x="3143712" y="685800"/>
            <a:ext cx="5537448" cy="900988"/>
          </a:xfrm>
          <a:prstGeom prst="rect">
            <a:avLst/>
          </a:prstGeom>
          <a:solidFill>
            <a:schemeClr val="bg1"/>
          </a:solidFill>
        </p:spPr>
        <p:txBody>
          <a:bodyPr wrap="square" rtlCol="0">
            <a:spAutoFit/>
          </a:bodyPr>
          <a:lstStyle/>
          <a:p>
            <a:endParaRPr lang="en-US" dirty="0"/>
          </a:p>
        </p:txBody>
      </p:sp>
      <p:pic>
        <p:nvPicPr>
          <p:cNvPr id="8" name="Picture 7">
            <a:extLst>
              <a:ext uri="{FF2B5EF4-FFF2-40B4-BE49-F238E27FC236}">
                <a16:creationId xmlns:a16="http://schemas.microsoft.com/office/drawing/2014/main" id="{28DE76E4-F91C-36C9-DF28-E2EF4C2E5E3F}"/>
              </a:ext>
            </a:extLst>
          </p:cNvPr>
          <p:cNvPicPr>
            <a:picLocks noChangeAspect="1"/>
          </p:cNvPicPr>
          <p:nvPr/>
        </p:nvPicPr>
        <p:blipFill>
          <a:blip r:embed="rId5"/>
          <a:stretch>
            <a:fillRect/>
          </a:stretch>
        </p:blipFill>
        <p:spPr>
          <a:xfrm>
            <a:off x="373658" y="1506637"/>
            <a:ext cx="9824160" cy="5131871"/>
          </a:xfrm>
          <a:prstGeom prst="rect">
            <a:avLst/>
          </a:prstGeom>
        </p:spPr>
      </p:pic>
    </p:spTree>
    <p:extLst>
      <p:ext uri="{BB962C8B-B14F-4D97-AF65-F5344CB8AC3E}">
        <p14:creationId xmlns:p14="http://schemas.microsoft.com/office/powerpoint/2010/main" val="2772282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1458" name="Rectangle 2"/>
          <p:cNvSpPr>
            <a:spLocks noGrp="1" noChangeArrowheads="1"/>
          </p:cNvSpPr>
          <p:nvPr>
            <p:ph type="title"/>
          </p:nvPr>
        </p:nvSpPr>
        <p:spPr>
          <a:xfrm>
            <a:off x="457200" y="320040"/>
            <a:ext cx="8229600" cy="975360"/>
          </a:xfrm>
        </p:spPr>
        <p:txBody>
          <a:bodyPr/>
          <a:lstStyle/>
          <a:p>
            <a:pPr>
              <a:defRPr/>
            </a:pPr>
            <a:r>
              <a:rPr lang="en-US" dirty="0"/>
              <a:t>Preparation for Surgery</a:t>
            </a:r>
          </a:p>
        </p:txBody>
      </p:sp>
      <p:sp>
        <p:nvSpPr>
          <p:cNvPr id="1811459" name="Rectangle 3"/>
          <p:cNvSpPr>
            <a:spLocks noGrp="1" noChangeArrowheads="1"/>
          </p:cNvSpPr>
          <p:nvPr>
            <p:ph idx="1"/>
          </p:nvPr>
        </p:nvSpPr>
        <p:spPr>
          <a:xfrm>
            <a:off x="457200" y="1257300"/>
            <a:ext cx="6248400" cy="3383162"/>
          </a:xfrm>
        </p:spPr>
        <p:txBody>
          <a:bodyPr>
            <a:normAutofit/>
          </a:bodyPr>
          <a:lstStyle/>
          <a:p>
            <a:pPr>
              <a:lnSpc>
                <a:spcPct val="120000"/>
              </a:lnSpc>
              <a:defRPr/>
            </a:pPr>
            <a:r>
              <a:rPr lang="en-US" sz="2800" dirty="0"/>
              <a:t>Preoperative risk assess (heart, renal disease, neuropathy).</a:t>
            </a:r>
          </a:p>
          <a:p>
            <a:pPr>
              <a:lnSpc>
                <a:spcPct val="120000"/>
              </a:lnSpc>
              <a:defRPr/>
            </a:pPr>
            <a:r>
              <a:rPr lang="en-US" sz="2800" dirty="0">
                <a:solidFill>
                  <a:srgbClr val="0070C0"/>
                </a:solidFill>
              </a:rPr>
              <a:t>Hold SGLT-2 for 3-4 days before surgery</a:t>
            </a:r>
          </a:p>
          <a:p>
            <a:pPr>
              <a:lnSpc>
                <a:spcPct val="120000"/>
              </a:lnSpc>
              <a:defRPr/>
            </a:pPr>
            <a:r>
              <a:rPr lang="en-US" sz="2800" dirty="0">
                <a:solidFill>
                  <a:srgbClr val="0070C0"/>
                </a:solidFill>
              </a:rPr>
              <a:t>Evaluate GLP-1 Therapy</a:t>
            </a:r>
          </a:p>
        </p:txBody>
      </p:sp>
      <p:pic>
        <p:nvPicPr>
          <p:cNvPr id="2" name="Picture 1"/>
          <p:cNvPicPr>
            <a:picLocks noChangeAspect="1"/>
          </p:cNvPicPr>
          <p:nvPr/>
        </p:nvPicPr>
        <p:blipFill>
          <a:blip r:embed="rId4"/>
          <a:stretch>
            <a:fillRect/>
          </a:stretch>
        </p:blipFill>
        <p:spPr>
          <a:xfrm>
            <a:off x="6705600" y="1447800"/>
            <a:ext cx="1853619" cy="2514600"/>
          </a:xfrm>
          <a:prstGeom prst="rect">
            <a:avLst/>
          </a:prstGeom>
        </p:spPr>
      </p:pic>
      <p:sp>
        <p:nvSpPr>
          <p:cNvPr id="3" name="TextBox 2">
            <a:extLst>
              <a:ext uri="{FF2B5EF4-FFF2-40B4-BE49-F238E27FC236}">
                <a16:creationId xmlns:a16="http://schemas.microsoft.com/office/drawing/2014/main" id="{78B896D9-B0F8-9AE9-0593-C96F9F6479DA}"/>
              </a:ext>
            </a:extLst>
          </p:cNvPr>
          <p:cNvSpPr txBox="1"/>
          <p:nvPr/>
        </p:nvSpPr>
        <p:spPr>
          <a:xfrm>
            <a:off x="7035219" y="3993614"/>
            <a:ext cx="1524000" cy="369332"/>
          </a:xfrm>
          <a:prstGeom prst="rect">
            <a:avLst/>
          </a:prstGeom>
          <a:noFill/>
        </p:spPr>
        <p:txBody>
          <a:bodyPr wrap="square" rtlCol="0">
            <a:spAutoFit/>
          </a:bodyPr>
          <a:lstStyle/>
          <a:p>
            <a:r>
              <a:rPr lang="en-US" dirty="0"/>
              <a:t>ADA 2026</a:t>
            </a:r>
          </a:p>
        </p:txBody>
      </p:sp>
      <p:sp>
        <p:nvSpPr>
          <p:cNvPr id="5" name="TextBox 4">
            <a:extLst>
              <a:ext uri="{FF2B5EF4-FFF2-40B4-BE49-F238E27FC236}">
                <a16:creationId xmlns:a16="http://schemas.microsoft.com/office/drawing/2014/main" id="{356D0CD1-8A86-CF7C-9121-364351F4C067}"/>
              </a:ext>
            </a:extLst>
          </p:cNvPr>
          <p:cNvSpPr txBox="1"/>
          <p:nvPr/>
        </p:nvSpPr>
        <p:spPr>
          <a:xfrm>
            <a:off x="672832" y="4640462"/>
            <a:ext cx="7696200" cy="1938992"/>
          </a:xfrm>
          <a:prstGeom prst="rect">
            <a:avLst/>
          </a:prstGeom>
          <a:solidFill>
            <a:schemeClr val="accent3">
              <a:lumMod val="40000"/>
              <a:lumOff val="60000"/>
            </a:schemeClr>
          </a:solidFill>
        </p:spPr>
        <p:txBody>
          <a:bodyPr wrap="square" rtlCol="0">
            <a:spAutoFit/>
          </a:bodyPr>
          <a:lstStyle/>
          <a:p>
            <a:pPr algn="ctr"/>
            <a:r>
              <a:rPr lang="en-US" sz="2400" dirty="0"/>
              <a:t>The American Society of Anesthesiologists recommends holding GLP-1 RAs on the day of the procedure or surgery for daily dose agents and for at least 7 days prior to the procedures or surgery for once-weekly dose agents. Individualize.</a:t>
            </a:r>
          </a:p>
        </p:txBody>
      </p:sp>
    </p:spTree>
    <p:custDataLst>
      <p:tags r:id="rId1"/>
    </p:custDataLst>
    <p:extLst>
      <p:ext uri="{BB962C8B-B14F-4D97-AF65-F5344CB8AC3E}">
        <p14:creationId xmlns:p14="http://schemas.microsoft.com/office/powerpoint/2010/main" val="1534356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28600"/>
            <a:ext cx="8229600" cy="914400"/>
          </a:xfrm>
        </p:spPr>
        <p:txBody>
          <a:bodyPr anchor="b">
            <a:normAutofit/>
          </a:bodyPr>
          <a:lstStyle/>
          <a:p>
            <a:pPr>
              <a:defRPr/>
            </a:pPr>
            <a:r>
              <a:rPr lang="en-US" dirty="0"/>
              <a:t>Poll Question 7</a:t>
            </a:r>
          </a:p>
        </p:txBody>
      </p:sp>
      <p:sp>
        <p:nvSpPr>
          <p:cNvPr id="12" name="Content Placeholder 11">
            <a:extLst>
              <a:ext uri="{FF2B5EF4-FFF2-40B4-BE49-F238E27FC236}">
                <a16:creationId xmlns:a16="http://schemas.microsoft.com/office/drawing/2014/main" id="{6862EF06-40E8-4A2A-9455-0ED914AFA030}"/>
              </a:ext>
            </a:extLst>
          </p:cNvPr>
          <p:cNvSpPr>
            <a:spLocks noGrp="1"/>
          </p:cNvSpPr>
          <p:nvPr>
            <p:ph sz="quarter" idx="1"/>
          </p:nvPr>
        </p:nvSpPr>
        <p:spPr>
          <a:xfrm>
            <a:off x="457200" y="1219200"/>
            <a:ext cx="4953000" cy="5410200"/>
          </a:xfrm>
        </p:spPr>
        <p:txBody>
          <a:bodyPr>
            <a:normAutofit fontScale="92500" lnSpcReduction="20000"/>
          </a:bodyPr>
          <a:lstStyle/>
          <a:p>
            <a:pPr marL="0" marR="0" indent="0">
              <a:lnSpc>
                <a:spcPct val="110000"/>
              </a:lnSpc>
              <a:spcBef>
                <a:spcPts val="0"/>
              </a:spcBef>
              <a:spcAft>
                <a:spcPts val="0"/>
              </a:spcAft>
              <a:buNone/>
            </a:pPr>
            <a:r>
              <a:rPr lang="en-US" sz="2400" dirty="0">
                <a:effectLst/>
              </a:rPr>
              <a:t>MS is 63, has type 1 diabetes and will be having knee surgery.  In addition to using an insulin pump and CGM to manage their type 1 diabetes, MS also takes empagliflozin 25 mg daily to improve glucose levels.  </a:t>
            </a:r>
          </a:p>
          <a:p>
            <a:pPr marL="0" marR="0" indent="0">
              <a:lnSpc>
                <a:spcPct val="110000"/>
              </a:lnSpc>
              <a:spcBef>
                <a:spcPts val="0"/>
              </a:spcBef>
              <a:spcAft>
                <a:spcPts val="0"/>
              </a:spcAft>
              <a:buNone/>
            </a:pPr>
            <a:endParaRPr lang="en-US" sz="2400" dirty="0"/>
          </a:p>
          <a:p>
            <a:pPr marL="0" marR="0" indent="0">
              <a:lnSpc>
                <a:spcPct val="110000"/>
              </a:lnSpc>
              <a:spcBef>
                <a:spcPts val="0"/>
              </a:spcBef>
              <a:spcAft>
                <a:spcPts val="0"/>
              </a:spcAft>
              <a:buNone/>
            </a:pPr>
            <a:r>
              <a:rPr lang="en-US" sz="2400" dirty="0">
                <a:effectLst/>
              </a:rPr>
              <a:t>In preparation for the upcoming surgery, which of the following is an accurate statement?</a:t>
            </a:r>
          </a:p>
          <a:p>
            <a:pPr marL="342900" marR="0" lvl="0" indent="-342900">
              <a:lnSpc>
                <a:spcPct val="110000"/>
              </a:lnSpc>
              <a:spcBef>
                <a:spcPts val="0"/>
              </a:spcBef>
              <a:spcAft>
                <a:spcPts val="0"/>
              </a:spcAft>
              <a:buFont typeface="+mj-lt"/>
              <a:buAutoNum type="alphaUcPeriod"/>
            </a:pPr>
            <a:r>
              <a:rPr lang="en-US" sz="2400" dirty="0"/>
              <a:t>T</a:t>
            </a:r>
            <a:r>
              <a:rPr lang="en-US" sz="2400" dirty="0">
                <a:effectLst/>
              </a:rPr>
              <a:t>ransition to insulin injections in preparation for surgery</a:t>
            </a:r>
          </a:p>
          <a:p>
            <a:pPr marL="342900" marR="0" lvl="0" indent="-342900">
              <a:lnSpc>
                <a:spcPct val="110000"/>
              </a:lnSpc>
              <a:spcBef>
                <a:spcPts val="0"/>
              </a:spcBef>
              <a:spcAft>
                <a:spcPts val="0"/>
              </a:spcAft>
              <a:buFont typeface="+mj-lt"/>
              <a:buAutoNum type="alphaUcPeriod"/>
            </a:pPr>
            <a:r>
              <a:rPr lang="en-US" sz="2400" dirty="0"/>
              <a:t>P</a:t>
            </a:r>
            <a:r>
              <a:rPr lang="en-US" sz="2400" dirty="0">
                <a:effectLst/>
              </a:rPr>
              <a:t>erioperative glucose goal is 80-140.</a:t>
            </a:r>
          </a:p>
          <a:p>
            <a:pPr marL="342900" marR="0" lvl="0" indent="-342900">
              <a:lnSpc>
                <a:spcPct val="110000"/>
              </a:lnSpc>
              <a:spcBef>
                <a:spcPts val="0"/>
              </a:spcBef>
              <a:spcAft>
                <a:spcPts val="0"/>
              </a:spcAft>
              <a:buFont typeface="+mj-lt"/>
              <a:buAutoNum type="alphaUcPeriod"/>
            </a:pPr>
            <a:r>
              <a:rPr lang="en-US" sz="2400" dirty="0">
                <a:effectLst/>
              </a:rPr>
              <a:t>Stop empagliflozin 3 days prior to surgery</a:t>
            </a:r>
          </a:p>
          <a:p>
            <a:pPr marL="342900" marR="0" lvl="0" indent="-342900">
              <a:lnSpc>
                <a:spcPct val="110000"/>
              </a:lnSpc>
              <a:spcBef>
                <a:spcPts val="0"/>
              </a:spcBef>
              <a:spcAft>
                <a:spcPts val="0"/>
              </a:spcAft>
              <a:buFont typeface="+mj-lt"/>
              <a:buAutoNum type="alphaUcPeriod"/>
            </a:pPr>
            <a:r>
              <a:rPr lang="en-US" sz="2400" dirty="0">
                <a:effectLst/>
              </a:rPr>
              <a:t>Reduce basal insulin by half the night before surgery.</a:t>
            </a:r>
          </a:p>
          <a:p>
            <a:pPr>
              <a:lnSpc>
                <a:spcPct val="90000"/>
              </a:lnSpc>
            </a:pPr>
            <a:endParaRPr lang="en-US" sz="1800" dirty="0"/>
          </a:p>
        </p:txBody>
      </p:sp>
      <p:pic>
        <p:nvPicPr>
          <p:cNvPr id="10" name="Picture 9" descr="A picture containing person, indoor, room&#10;&#10;Description automatically generated">
            <a:extLst>
              <a:ext uri="{FF2B5EF4-FFF2-40B4-BE49-F238E27FC236}">
                <a16:creationId xmlns:a16="http://schemas.microsoft.com/office/drawing/2014/main" id="{E0DFCFC3-262F-458D-9459-C4CA4ECF2A15}"/>
              </a:ext>
            </a:extLst>
          </p:cNvPr>
          <p:cNvPicPr>
            <a:picLocks noChangeAspect="1"/>
          </p:cNvPicPr>
          <p:nvPr/>
        </p:nvPicPr>
        <p:blipFill rotWithShape="1">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44643" r="9521" b="2"/>
          <a:stretch/>
        </p:blipFill>
        <p:spPr>
          <a:xfrm>
            <a:off x="5709098" y="1178511"/>
            <a:ext cx="2964747" cy="3622089"/>
          </a:xfrm>
          <a:prstGeom prst="rect">
            <a:avLst/>
          </a:prstGeom>
          <a:noFill/>
        </p:spPr>
      </p:pic>
      <p:sp>
        <p:nvSpPr>
          <p:cNvPr id="2" name="Oval 1">
            <a:extLst>
              <a:ext uri="{FF2B5EF4-FFF2-40B4-BE49-F238E27FC236}">
                <a16:creationId xmlns:a16="http://schemas.microsoft.com/office/drawing/2014/main" id="{77816982-1CBB-522B-4578-A8CDC0C91289}"/>
              </a:ext>
            </a:extLst>
          </p:cNvPr>
          <p:cNvSpPr/>
          <p:nvPr/>
        </p:nvSpPr>
        <p:spPr>
          <a:xfrm>
            <a:off x="490728" y="5029200"/>
            <a:ext cx="4358640" cy="914400"/>
          </a:xfrm>
          <a:prstGeom prst="ellipse">
            <a:avLst/>
          </a:prstGeom>
          <a:noFill/>
          <a:ln>
            <a:solidFill>
              <a:srgbClr val="7030A0"/>
            </a:solidFill>
          </a:ln>
          <a:effectLst>
            <a:glow rad="63500">
              <a:schemeClr val="accent1">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270879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2186" y="135327"/>
            <a:ext cx="8404679" cy="626673"/>
          </a:xfrm>
        </p:spPr>
        <p:txBody>
          <a:bodyPr anchor="t" anchorCtr="0">
            <a:normAutofit/>
          </a:bodyPr>
          <a:lstStyle/>
          <a:p>
            <a:r>
              <a:rPr lang="en-US" sz="2400" dirty="0"/>
              <a:t>Meds for Diabetes </a:t>
            </a:r>
            <a:r>
              <a:rPr lang="en-US" sz="2400" dirty="0" err="1"/>
              <a:t>PocketCards</a:t>
            </a:r>
            <a:endParaRPr lang="en-US" sz="2400" dirty="0"/>
          </a:p>
        </p:txBody>
      </p:sp>
      <p:sp>
        <p:nvSpPr>
          <p:cNvPr id="4" name="Slide Number Placeholder 3">
            <a:extLst>
              <a:ext uri="{FF2B5EF4-FFF2-40B4-BE49-F238E27FC236}">
                <a16:creationId xmlns:a16="http://schemas.microsoft.com/office/drawing/2014/main" id="{73B0106B-E948-5346-9966-BFA9E0088915}"/>
              </a:ext>
            </a:extLst>
          </p:cNvPr>
          <p:cNvSpPr>
            <a:spLocks noGrp="1"/>
          </p:cNvSpPr>
          <p:nvPr>
            <p:ph type="sldNum" sz="quarter" idx="4"/>
          </p:nvPr>
        </p:nvSpPr>
        <p:spPr>
          <a:xfrm rot="10800000" flipV="1">
            <a:off x="11714476" y="5832847"/>
            <a:ext cx="328081" cy="283076"/>
          </a:xfrm>
          <a:prstGeom prst="rect">
            <a:avLst/>
          </a:prstGeom>
        </p:spPr>
        <p:txBody>
          <a:bodyPr vert="horz" wrap="square" lIns="0" tIns="0" rIns="0" bIns="0" rtlCol="0" anchor="b" anchorCtr="0"/>
          <a:lstStyle>
            <a:defPPr>
              <a:defRPr lang="en-US"/>
            </a:defPPr>
            <a:lvl1pPr marL="0" algn="l" defTabSz="914400" rtl="0" eaLnBrk="1" latinLnBrk="0" hangingPunct="1">
              <a:defRPr sz="900" i="0" kern="1200">
                <a:solidFill>
                  <a:srgbClr val="404040"/>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CC8D0D-EAEC-449D-9161-023DFF90F2E2}" type="slidenum">
              <a:rPr lang="en-US" smtClean="0"/>
              <a:pPr/>
              <a:t>123</a:t>
            </a:fld>
            <a:endParaRPr lang="en-US" dirty="0"/>
          </a:p>
        </p:txBody>
      </p:sp>
      <p:pic>
        <p:nvPicPr>
          <p:cNvPr id="8" name="Picture 7">
            <a:extLst>
              <a:ext uri="{FF2B5EF4-FFF2-40B4-BE49-F238E27FC236}">
                <a16:creationId xmlns:a16="http://schemas.microsoft.com/office/drawing/2014/main" id="{635FCC04-4101-2006-B450-05BD553B5997}"/>
              </a:ext>
            </a:extLst>
          </p:cNvPr>
          <p:cNvPicPr>
            <a:picLocks noChangeAspect="1"/>
          </p:cNvPicPr>
          <p:nvPr/>
        </p:nvPicPr>
        <p:blipFill>
          <a:blip r:embed="rId2"/>
          <a:stretch>
            <a:fillRect/>
          </a:stretch>
        </p:blipFill>
        <p:spPr>
          <a:xfrm>
            <a:off x="302186" y="773696"/>
            <a:ext cx="8613214" cy="5875030"/>
          </a:xfrm>
          <a:prstGeom prst="rect">
            <a:avLst/>
          </a:prstGeom>
        </p:spPr>
      </p:pic>
      <p:sp>
        <p:nvSpPr>
          <p:cNvPr id="7" name="TextBox 6">
            <a:extLst>
              <a:ext uri="{FF2B5EF4-FFF2-40B4-BE49-F238E27FC236}">
                <a16:creationId xmlns:a16="http://schemas.microsoft.com/office/drawing/2014/main" id="{92C9FD8B-24F5-FF09-2CD9-A0336322139D}"/>
              </a:ext>
            </a:extLst>
          </p:cNvPr>
          <p:cNvSpPr txBox="1"/>
          <p:nvPr/>
        </p:nvSpPr>
        <p:spPr>
          <a:xfrm>
            <a:off x="609600" y="2921168"/>
            <a:ext cx="1295400" cy="1015663"/>
          </a:xfrm>
          <a:prstGeom prst="rect">
            <a:avLst/>
          </a:prstGeom>
          <a:noFill/>
        </p:spPr>
        <p:txBody>
          <a:bodyPr wrap="square" rtlCol="0">
            <a:spAutoFit/>
          </a:bodyPr>
          <a:lstStyle/>
          <a:p>
            <a:r>
              <a:rPr lang="en-US" sz="1200" dirty="0">
                <a:solidFill>
                  <a:srgbClr val="FF0000"/>
                </a:solidFill>
              </a:rPr>
              <a:t>Stop 3-4 days prior to surgery.</a:t>
            </a:r>
          </a:p>
          <a:p>
            <a:endParaRPr lang="en-US" sz="1200" dirty="0">
              <a:solidFill>
                <a:srgbClr val="FF0000"/>
              </a:solidFill>
            </a:endParaRPr>
          </a:p>
          <a:p>
            <a:r>
              <a:rPr lang="en-US" sz="1200" dirty="0">
                <a:solidFill>
                  <a:srgbClr val="FF0000"/>
                </a:solidFill>
              </a:rPr>
              <a:t>Use to treat CHF inpatient </a:t>
            </a:r>
          </a:p>
        </p:txBody>
      </p:sp>
    </p:spTree>
    <p:extLst>
      <p:ext uri="{BB962C8B-B14F-4D97-AF65-F5344CB8AC3E}">
        <p14:creationId xmlns:p14="http://schemas.microsoft.com/office/powerpoint/2010/main" val="1997543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C5D489-2C48-DD8A-D494-69568828ED96}"/>
              </a:ext>
            </a:extLst>
          </p:cNvPr>
          <p:cNvSpPr>
            <a:spLocks noGrp="1"/>
          </p:cNvSpPr>
          <p:nvPr>
            <p:ph type="title"/>
          </p:nvPr>
        </p:nvSpPr>
        <p:spPr>
          <a:xfrm>
            <a:off x="457200" y="152400"/>
            <a:ext cx="8229600" cy="990600"/>
          </a:xfrm>
        </p:spPr>
        <p:txBody>
          <a:bodyPr anchor="b">
            <a:normAutofit/>
          </a:bodyPr>
          <a:lstStyle/>
          <a:p>
            <a:r>
              <a:rPr lang="en-US" dirty="0"/>
              <a:t>GLP-1 Pre Surgery</a:t>
            </a:r>
          </a:p>
        </p:txBody>
      </p:sp>
      <p:pic>
        <p:nvPicPr>
          <p:cNvPr id="7" name="Content Placeholder 6">
            <a:extLst>
              <a:ext uri="{FF2B5EF4-FFF2-40B4-BE49-F238E27FC236}">
                <a16:creationId xmlns:a16="http://schemas.microsoft.com/office/drawing/2014/main" id="{D6AE21D9-CE5B-B987-7DAC-9597711D4D03}"/>
              </a:ext>
            </a:extLst>
          </p:cNvPr>
          <p:cNvPicPr>
            <a:picLocks noGrp="1" noChangeAspect="1"/>
          </p:cNvPicPr>
          <p:nvPr>
            <p:ph sz="quarter" idx="1"/>
          </p:nvPr>
        </p:nvPicPr>
        <p:blipFill>
          <a:blip r:embed="rId2"/>
          <a:stretch>
            <a:fillRect/>
          </a:stretch>
        </p:blipFill>
        <p:spPr>
          <a:xfrm>
            <a:off x="457200" y="1143000"/>
            <a:ext cx="8364811" cy="5562600"/>
          </a:xfrm>
          <a:prstGeom prst="rect">
            <a:avLst/>
          </a:prstGeom>
          <a:noFill/>
        </p:spPr>
      </p:pic>
    </p:spTree>
    <p:extLst>
      <p:ext uri="{BB962C8B-B14F-4D97-AF65-F5344CB8AC3E}">
        <p14:creationId xmlns:p14="http://schemas.microsoft.com/office/powerpoint/2010/main" val="2592498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body-smll"/>
          <p:cNvPicPr>
            <a:picLocks noChangeAspect="1" noChangeArrowheads="1"/>
          </p:cNvPicPr>
          <p:nvPr>
            <p:custDataLst>
              <p:tags r:id="rId2"/>
            </p:custDataLst>
          </p:nvPr>
        </p:nvPicPr>
        <p:blipFill>
          <a:blip r:embed="rId6">
            <a:extLst>
              <a:ext uri="{28A0092B-C50C-407E-A947-70E740481C1C}">
                <a14:useLocalDpi xmlns:a14="http://schemas.microsoft.com/office/drawing/2010/main" val="0"/>
              </a:ext>
            </a:extLst>
          </a:blip>
          <a:srcRect/>
          <a:stretch>
            <a:fillRect/>
          </a:stretch>
        </p:blipFill>
        <p:spPr bwMode="auto">
          <a:xfrm>
            <a:off x="3006725" y="1023938"/>
            <a:ext cx="2925763" cy="4795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07331" name="Rectangle 3"/>
          <p:cNvSpPr>
            <a:spLocks noGrp="1" noChangeArrowheads="1"/>
          </p:cNvSpPr>
          <p:nvPr>
            <p:ph type="title"/>
          </p:nvPr>
        </p:nvSpPr>
        <p:spPr/>
        <p:txBody>
          <a:bodyPr>
            <a:noAutofit/>
          </a:bodyPr>
          <a:lstStyle/>
          <a:p>
            <a:pPr eaLnBrk="1" hangingPunct="1">
              <a:defRPr/>
            </a:pPr>
            <a:r>
              <a:rPr lang="en-US" sz="2800" dirty="0"/>
              <a:t>GLP-1 Effects in Humans</a:t>
            </a:r>
            <a:br>
              <a:rPr lang="en-US" sz="2800" dirty="0"/>
            </a:br>
            <a:r>
              <a:rPr lang="en-US" sz="2800" dirty="0"/>
              <a:t>Understanding the Natural Role of </a:t>
            </a:r>
            <a:r>
              <a:rPr lang="en-US" sz="2800" dirty="0" err="1"/>
              <a:t>Incretins</a:t>
            </a:r>
            <a:endParaRPr lang="en-US" sz="2800" dirty="0"/>
          </a:p>
        </p:txBody>
      </p:sp>
      <p:sp>
        <p:nvSpPr>
          <p:cNvPr id="3" name="Content Placeholder 2"/>
          <p:cNvSpPr>
            <a:spLocks noGrp="1"/>
          </p:cNvSpPr>
          <p:nvPr>
            <p:ph sz="quarter" idx="1"/>
          </p:nvPr>
        </p:nvSpPr>
        <p:spPr/>
        <p:txBody>
          <a:bodyPr/>
          <a:lstStyle/>
          <a:p>
            <a:endParaRPr lang="en-US" dirty="0"/>
          </a:p>
        </p:txBody>
      </p:sp>
      <p:sp>
        <p:nvSpPr>
          <p:cNvPr id="1507333" name="Text Box 5"/>
          <p:cNvSpPr txBox="1">
            <a:spLocks noChangeArrowheads="1"/>
          </p:cNvSpPr>
          <p:nvPr/>
        </p:nvSpPr>
        <p:spPr bwMode="auto">
          <a:xfrm>
            <a:off x="6248400" y="4953000"/>
            <a:ext cx="2066925" cy="861774"/>
          </a:xfrm>
          <a:prstGeom prst="rect">
            <a:avLst/>
          </a:prstGeom>
          <a:noFill/>
          <a:ln w="9525">
            <a:noFill/>
            <a:miter lim="800000"/>
            <a:headEnd/>
            <a:tailEnd/>
          </a:ln>
        </p:spPr>
        <p:txBody>
          <a:bodyPr>
            <a:spAutoFit/>
          </a:bodyPr>
          <a:lstStyle/>
          <a:p>
            <a:pPr algn="ctr" eaLnBrk="1" hangingPunct="1">
              <a:defRPr/>
            </a:pPr>
            <a:r>
              <a:rPr lang="en-US" b="1" dirty="0">
                <a:solidFill>
                  <a:schemeClr val="tx2"/>
                </a:solidFill>
                <a:latin typeface="Arial" charset="0"/>
              </a:rPr>
              <a:t>Stomach:</a:t>
            </a:r>
            <a:r>
              <a:rPr lang="en-US" sz="1600" b="1" dirty="0">
                <a:latin typeface="Arial" charset="0"/>
              </a:rPr>
              <a:t> </a:t>
            </a:r>
            <a:br>
              <a:rPr lang="en-US" sz="1600" b="1" dirty="0">
                <a:latin typeface="Arial" charset="0"/>
              </a:rPr>
            </a:br>
            <a:r>
              <a:rPr lang="en-US" sz="1600" b="1" dirty="0">
                <a:latin typeface="Arial" charset="0"/>
              </a:rPr>
              <a:t> Helps regulate gastric emptying</a:t>
            </a:r>
          </a:p>
        </p:txBody>
      </p:sp>
      <p:sp>
        <p:nvSpPr>
          <p:cNvPr id="1507334" name="Text Box 6"/>
          <p:cNvSpPr txBox="1">
            <a:spLocks noChangeArrowheads="1"/>
          </p:cNvSpPr>
          <p:nvPr/>
        </p:nvSpPr>
        <p:spPr bwMode="auto">
          <a:xfrm>
            <a:off x="5249863" y="1984375"/>
            <a:ext cx="2420937" cy="646113"/>
          </a:xfrm>
          <a:prstGeom prst="rect">
            <a:avLst/>
          </a:prstGeom>
          <a:noFill/>
          <a:ln w="9525">
            <a:noFill/>
            <a:miter lim="800000"/>
            <a:headEnd/>
            <a:tailEnd/>
          </a:ln>
        </p:spPr>
        <p:txBody>
          <a:bodyPr/>
          <a:lstStyle/>
          <a:p>
            <a:pPr eaLnBrk="1" hangingPunct="1">
              <a:defRPr/>
            </a:pPr>
            <a:r>
              <a:rPr lang="en-US" sz="1600" b="1" dirty="0">
                <a:latin typeface="Arial" charset="0"/>
              </a:rPr>
              <a:t>Promotes satiety and </a:t>
            </a:r>
            <a:br>
              <a:rPr lang="en-US" sz="1600" b="1" dirty="0">
                <a:latin typeface="Arial" charset="0"/>
              </a:rPr>
            </a:br>
            <a:r>
              <a:rPr lang="en-US" sz="1600" b="1" dirty="0">
                <a:latin typeface="Arial" charset="0"/>
              </a:rPr>
              <a:t>reduces appetite</a:t>
            </a:r>
          </a:p>
        </p:txBody>
      </p:sp>
      <p:sp>
        <p:nvSpPr>
          <p:cNvPr id="1507335" name="Line 7"/>
          <p:cNvSpPr>
            <a:spLocks noChangeShapeType="1"/>
          </p:cNvSpPr>
          <p:nvPr/>
        </p:nvSpPr>
        <p:spPr bwMode="auto">
          <a:xfrm flipH="1" flipV="1">
            <a:off x="4719638" y="1916113"/>
            <a:ext cx="466725" cy="209550"/>
          </a:xfrm>
          <a:prstGeom prst="line">
            <a:avLst/>
          </a:prstGeom>
          <a:noFill/>
          <a:ln w="28575">
            <a:solidFill>
              <a:schemeClr val="tx1"/>
            </a:solidFill>
            <a:round/>
            <a:headEnd/>
            <a:tailEnd type="oval" w="sm" len="sm"/>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en-US"/>
          </a:p>
        </p:txBody>
      </p:sp>
      <p:sp>
        <p:nvSpPr>
          <p:cNvPr id="1507336" name="Text Box 8"/>
          <p:cNvSpPr txBox="1">
            <a:spLocks noChangeArrowheads="1"/>
          </p:cNvSpPr>
          <p:nvPr/>
        </p:nvSpPr>
        <p:spPr bwMode="auto">
          <a:xfrm>
            <a:off x="5484813" y="4017963"/>
            <a:ext cx="2408237" cy="976312"/>
          </a:xfrm>
          <a:prstGeom prst="rect">
            <a:avLst/>
          </a:prstGeom>
          <a:noFill/>
          <a:ln w="9525">
            <a:noFill/>
            <a:miter lim="800000"/>
            <a:headEnd/>
            <a:tailEnd/>
          </a:ln>
        </p:spPr>
        <p:txBody>
          <a:bodyPr/>
          <a:lstStyle/>
          <a:p>
            <a:pPr algn="ctr" eaLnBrk="1" hangingPunct="1">
              <a:defRPr/>
            </a:pPr>
            <a:r>
              <a:rPr lang="en-US" b="1" dirty="0">
                <a:solidFill>
                  <a:schemeClr val="tx2"/>
                </a:solidFill>
                <a:latin typeface="Arial" charset="0"/>
              </a:rPr>
              <a:t>Liver:</a:t>
            </a:r>
            <a:br>
              <a:rPr lang="en-US" b="1" dirty="0">
                <a:solidFill>
                  <a:schemeClr val="tx2"/>
                </a:solidFill>
                <a:latin typeface="Arial" charset="0"/>
              </a:rPr>
            </a:br>
            <a:r>
              <a:rPr lang="en-US" b="1" dirty="0">
                <a:solidFill>
                  <a:schemeClr val="tx2"/>
                </a:solidFill>
                <a:latin typeface="Arial" charset="0"/>
              </a:rPr>
              <a:t> </a:t>
            </a:r>
            <a:r>
              <a:rPr lang="en-US" sz="1600" b="1" dirty="0">
                <a:latin typeface="Arial" charset="0"/>
                <a:ea typeface="SimSun" pitchFamily="2" charset="-122"/>
                <a:sym typeface="Symbol" pitchFamily="18" charset="2"/>
              </a:rPr>
              <a:t></a:t>
            </a:r>
            <a:r>
              <a:rPr lang="en-US" sz="1600" b="1" dirty="0">
                <a:solidFill>
                  <a:schemeClr val="tx2"/>
                </a:solidFill>
                <a:latin typeface="Arial" charset="0"/>
              </a:rPr>
              <a:t> Glucagon </a:t>
            </a:r>
            <a:r>
              <a:rPr lang="en-US" sz="1600" b="1" dirty="0">
                <a:latin typeface="Arial" charset="0"/>
              </a:rPr>
              <a:t>reduces hepatic glucose output</a:t>
            </a:r>
          </a:p>
        </p:txBody>
      </p:sp>
      <p:sp>
        <p:nvSpPr>
          <p:cNvPr id="1507337" name="Text Box 9"/>
          <p:cNvSpPr txBox="1">
            <a:spLocks noChangeArrowheads="1"/>
          </p:cNvSpPr>
          <p:nvPr/>
        </p:nvSpPr>
        <p:spPr bwMode="auto">
          <a:xfrm>
            <a:off x="439738" y="4498975"/>
            <a:ext cx="2698750" cy="769938"/>
          </a:xfrm>
          <a:prstGeom prst="rect">
            <a:avLst/>
          </a:prstGeom>
          <a:noFill/>
          <a:ln w="9525">
            <a:noFill/>
            <a:miter lim="800000"/>
            <a:headEnd/>
            <a:tailEnd/>
          </a:ln>
        </p:spPr>
        <p:txBody>
          <a:bodyPr>
            <a:spAutoFit/>
          </a:bodyPr>
          <a:lstStyle/>
          <a:p>
            <a:pPr algn="ctr" eaLnBrk="1" hangingPunct="1">
              <a:defRPr/>
            </a:pPr>
            <a:r>
              <a:rPr lang="en-US" sz="1600" b="1" dirty="0">
                <a:solidFill>
                  <a:schemeClr val="tx2"/>
                </a:solidFill>
                <a:latin typeface="Arial" charset="0"/>
              </a:rPr>
              <a:t>Beta cells:</a:t>
            </a:r>
            <a:br>
              <a:rPr lang="en-US" sz="1600" b="1" dirty="0">
                <a:solidFill>
                  <a:schemeClr val="tx2"/>
                </a:solidFill>
                <a:latin typeface="Arial" charset="0"/>
              </a:rPr>
            </a:br>
            <a:r>
              <a:rPr lang="en-US" sz="1400" b="1" dirty="0">
                <a:solidFill>
                  <a:schemeClr val="tx2"/>
                </a:solidFill>
                <a:latin typeface="Arial" charset="0"/>
              </a:rPr>
              <a:t>Enhances</a:t>
            </a:r>
            <a:r>
              <a:rPr lang="en-US" sz="1400" b="1" dirty="0">
                <a:latin typeface="Arial" charset="0"/>
              </a:rPr>
              <a:t> glucose-dependent </a:t>
            </a:r>
            <a:r>
              <a:rPr lang="en-US" sz="1400" b="1" dirty="0">
                <a:solidFill>
                  <a:schemeClr val="tx2"/>
                </a:solidFill>
                <a:latin typeface="Arial" charset="0"/>
              </a:rPr>
              <a:t>insulin secretion</a:t>
            </a:r>
            <a:endParaRPr lang="en-US" sz="1400" b="1" dirty="0">
              <a:latin typeface="Arial" charset="0"/>
            </a:endParaRPr>
          </a:p>
        </p:txBody>
      </p:sp>
      <p:sp>
        <p:nvSpPr>
          <p:cNvPr id="1507338" name="Line 10"/>
          <p:cNvSpPr>
            <a:spLocks noChangeShapeType="1"/>
          </p:cNvSpPr>
          <p:nvPr/>
        </p:nvSpPr>
        <p:spPr bwMode="auto">
          <a:xfrm rot="10916269" flipH="1">
            <a:off x="2452688" y="4654550"/>
            <a:ext cx="1830387" cy="61913"/>
          </a:xfrm>
          <a:prstGeom prst="line">
            <a:avLst/>
          </a:prstGeom>
          <a:noFill/>
          <a:ln w="28575">
            <a:solidFill>
              <a:schemeClr val="tx1"/>
            </a:solidFill>
            <a:round/>
            <a:headEnd/>
            <a:tailEnd type="oval" w="sm" len="sm"/>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en-US"/>
          </a:p>
        </p:txBody>
      </p:sp>
      <p:sp>
        <p:nvSpPr>
          <p:cNvPr id="1507339" name="Text Box 11"/>
          <p:cNvSpPr txBox="1">
            <a:spLocks noChangeArrowheads="1"/>
          </p:cNvSpPr>
          <p:nvPr/>
        </p:nvSpPr>
        <p:spPr bwMode="auto">
          <a:xfrm>
            <a:off x="5813425" y="2960688"/>
            <a:ext cx="2120900" cy="769937"/>
          </a:xfrm>
          <a:prstGeom prst="rect">
            <a:avLst/>
          </a:prstGeom>
          <a:noFill/>
          <a:ln w="9525">
            <a:noFill/>
            <a:miter lim="800000"/>
            <a:headEnd/>
            <a:tailEnd/>
          </a:ln>
        </p:spPr>
        <p:txBody>
          <a:bodyPr>
            <a:spAutoFit/>
          </a:bodyPr>
          <a:lstStyle/>
          <a:p>
            <a:pPr algn="ctr" eaLnBrk="1" hangingPunct="1">
              <a:defRPr/>
            </a:pPr>
            <a:r>
              <a:rPr lang="en-US" sz="1600" b="1" dirty="0">
                <a:solidFill>
                  <a:schemeClr val="tx2"/>
                </a:solidFill>
                <a:latin typeface="Arial" charset="0"/>
              </a:rPr>
              <a:t>Alpha cells:</a:t>
            </a:r>
          </a:p>
          <a:p>
            <a:pPr algn="ctr" eaLnBrk="1" hangingPunct="1">
              <a:defRPr/>
            </a:pPr>
            <a:r>
              <a:rPr lang="en-US" sz="1400" b="1" dirty="0">
                <a:latin typeface="Arial" charset="0"/>
                <a:ea typeface="SimSun" pitchFamily="2" charset="-122"/>
                <a:sym typeface="Symbol" pitchFamily="18" charset="2"/>
              </a:rPr>
              <a:t></a:t>
            </a:r>
            <a:r>
              <a:rPr lang="en-US" sz="1400" b="1" dirty="0">
                <a:latin typeface="Arial" charset="0"/>
              </a:rPr>
              <a:t> Postprandial</a:t>
            </a:r>
            <a:br>
              <a:rPr lang="en-US" sz="1400" b="1" dirty="0">
                <a:latin typeface="Arial" charset="0"/>
              </a:rPr>
            </a:br>
            <a:r>
              <a:rPr lang="en-US" sz="1400" b="1" dirty="0">
                <a:latin typeface="Arial" charset="0"/>
              </a:rPr>
              <a:t>glucagon secretion</a:t>
            </a:r>
          </a:p>
        </p:txBody>
      </p:sp>
      <p:grpSp>
        <p:nvGrpSpPr>
          <p:cNvPr id="2" name="Group 12"/>
          <p:cNvGrpSpPr>
            <a:grpSpLocks/>
          </p:cNvGrpSpPr>
          <p:nvPr>
            <p:custDataLst>
              <p:tags r:id="rId3"/>
            </p:custDataLst>
          </p:nvPr>
        </p:nvGrpSpPr>
        <p:grpSpPr bwMode="auto">
          <a:xfrm>
            <a:off x="4395788" y="3179763"/>
            <a:ext cx="1606550" cy="1490662"/>
            <a:chOff x="2769" y="2003"/>
            <a:chExt cx="1012" cy="939"/>
          </a:xfrm>
        </p:grpSpPr>
        <p:sp>
          <p:nvSpPr>
            <p:cNvPr id="50197" name="Line 13"/>
            <p:cNvSpPr>
              <a:spLocks noChangeShapeType="1"/>
            </p:cNvSpPr>
            <p:nvPr/>
          </p:nvSpPr>
          <p:spPr bwMode="auto">
            <a:xfrm rot="5400000" flipV="1">
              <a:off x="2310" y="2474"/>
              <a:ext cx="936" cy="0"/>
            </a:xfrm>
            <a:prstGeom prst="line">
              <a:avLst/>
            </a:prstGeom>
            <a:noFill/>
            <a:ln w="28575">
              <a:solidFill>
                <a:schemeClr val="tx1"/>
              </a:solidFill>
              <a:round/>
              <a:headEnd/>
              <a:tailEnd type="oval" w="sm" len="sm"/>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en-US"/>
            </a:p>
          </p:txBody>
        </p:sp>
        <p:sp>
          <p:nvSpPr>
            <p:cNvPr id="50198" name="Line 14"/>
            <p:cNvSpPr>
              <a:spLocks noChangeShapeType="1"/>
            </p:cNvSpPr>
            <p:nvPr/>
          </p:nvSpPr>
          <p:spPr bwMode="auto">
            <a:xfrm flipH="1">
              <a:off x="2769" y="2003"/>
              <a:ext cx="1012" cy="1"/>
            </a:xfrm>
            <a:prstGeom prst="line">
              <a:avLst/>
            </a:prstGeom>
            <a:noFill/>
            <a:ln w="2857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en-US"/>
            </a:p>
          </p:txBody>
        </p:sp>
      </p:grpSp>
      <p:sp>
        <p:nvSpPr>
          <p:cNvPr id="1507343" name="Text Box 15"/>
          <p:cNvSpPr txBox="1">
            <a:spLocks noChangeArrowheads="1"/>
          </p:cNvSpPr>
          <p:nvPr/>
        </p:nvSpPr>
        <p:spPr bwMode="blackWhite">
          <a:xfrm>
            <a:off x="845891" y="1277938"/>
            <a:ext cx="2535238" cy="638175"/>
          </a:xfrm>
          <a:prstGeom prst="rect">
            <a:avLst/>
          </a:prstGeom>
          <a:solidFill>
            <a:schemeClr val="bg2"/>
          </a:solidFill>
          <a:ln w="9525">
            <a:solidFill>
              <a:schemeClr val="bg2"/>
            </a:solidFill>
            <a:miter lim="800000"/>
            <a:headEnd/>
            <a:tailEnd/>
          </a:ln>
        </p:spPr>
        <p:txBody>
          <a:bodyPr>
            <a:spAutoFit/>
          </a:bodyPr>
          <a:lstStyle>
            <a:lvl1pPr marL="109538" indent="-109538">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lnSpc>
                <a:spcPct val="110000"/>
              </a:lnSpc>
            </a:pPr>
            <a:r>
              <a:rPr lang="en-US" altLang="en-US" sz="1600" b="1" dirty="0">
                <a:solidFill>
                  <a:schemeClr val="tx2"/>
                </a:solidFill>
              </a:rPr>
              <a:t>GLP-1 secreted upon the ingestion of food</a:t>
            </a:r>
            <a:endParaRPr lang="en-US" altLang="en-US" sz="1600" b="1" dirty="0"/>
          </a:p>
        </p:txBody>
      </p:sp>
      <p:sp>
        <p:nvSpPr>
          <p:cNvPr id="1507344" name="Line 16"/>
          <p:cNvSpPr>
            <a:spLocks noChangeShapeType="1"/>
          </p:cNvSpPr>
          <p:nvPr/>
        </p:nvSpPr>
        <p:spPr bwMode="auto">
          <a:xfrm rot="-24380" flipH="1" flipV="1">
            <a:off x="4573588" y="4427538"/>
            <a:ext cx="1995487" cy="827087"/>
          </a:xfrm>
          <a:prstGeom prst="line">
            <a:avLst/>
          </a:prstGeom>
          <a:noFill/>
          <a:ln w="28575">
            <a:solidFill>
              <a:schemeClr val="tx1"/>
            </a:solidFill>
            <a:round/>
            <a:headEnd/>
            <a:tailEnd type="oval" w="sm" len="sm"/>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en-US"/>
          </a:p>
        </p:txBody>
      </p:sp>
      <p:sp>
        <p:nvSpPr>
          <p:cNvPr id="1507345" name="Freeform 17"/>
          <p:cNvSpPr>
            <a:spLocks/>
          </p:cNvSpPr>
          <p:nvPr/>
        </p:nvSpPr>
        <p:spPr bwMode="auto">
          <a:xfrm rot="2855784">
            <a:off x="7335045" y="3574256"/>
            <a:ext cx="442912" cy="942975"/>
          </a:xfrm>
          <a:custGeom>
            <a:avLst/>
            <a:gdLst>
              <a:gd name="T0" fmla="*/ 2147483647 w 597"/>
              <a:gd name="T1" fmla="*/ 0 h 469"/>
              <a:gd name="T2" fmla="*/ 2147483647 w 597"/>
              <a:gd name="T3" fmla="*/ 2147483647 h 469"/>
              <a:gd name="T4" fmla="*/ 0 w 597"/>
              <a:gd name="T5" fmla="*/ 2147483647 h 469"/>
              <a:gd name="T6" fmla="*/ 0 60000 65536"/>
              <a:gd name="T7" fmla="*/ 0 60000 65536"/>
              <a:gd name="T8" fmla="*/ 0 60000 65536"/>
            </a:gdLst>
            <a:ahLst/>
            <a:cxnLst>
              <a:cxn ang="T6">
                <a:pos x="T0" y="T1"/>
              </a:cxn>
              <a:cxn ang="T7">
                <a:pos x="T2" y="T3"/>
              </a:cxn>
              <a:cxn ang="T8">
                <a:pos x="T4" y="T5"/>
              </a:cxn>
            </a:cxnLst>
            <a:rect l="0" t="0" r="r" b="b"/>
            <a:pathLst>
              <a:path w="597" h="469">
                <a:moveTo>
                  <a:pt x="33" y="0"/>
                </a:moveTo>
                <a:cubicBezTo>
                  <a:pt x="315" y="55"/>
                  <a:pt x="597" y="111"/>
                  <a:pt x="592" y="189"/>
                </a:cubicBezTo>
                <a:cubicBezTo>
                  <a:pt x="587" y="267"/>
                  <a:pt x="99" y="422"/>
                  <a:pt x="0" y="469"/>
                </a:cubicBezTo>
              </a:path>
            </a:pathLst>
          </a:custGeom>
          <a:noFill/>
          <a:ln w="28575" cap="flat" cmpd="sng">
            <a:solidFill>
              <a:schemeClr val="tx1"/>
            </a:solidFill>
            <a:prstDash val="dash"/>
            <a:round/>
            <a:headEnd type="none" w="med" len="med"/>
            <a:tailEnd type="triangle" w="med" len="med"/>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a:lstStyle/>
          <a:p>
            <a:endParaRPr lang="en-US"/>
          </a:p>
        </p:txBody>
      </p:sp>
      <p:sp>
        <p:nvSpPr>
          <p:cNvPr id="1507346" name="Oval 18"/>
          <p:cNvSpPr>
            <a:spLocks noChangeArrowheads="1"/>
          </p:cNvSpPr>
          <p:nvPr/>
        </p:nvSpPr>
        <p:spPr bwMode="blackWhite">
          <a:xfrm>
            <a:off x="5029200" y="5791200"/>
            <a:ext cx="2438400" cy="1066800"/>
          </a:xfrm>
          <a:prstGeom prst="ellipse">
            <a:avLst/>
          </a:prstGeom>
          <a:gradFill rotWithShape="1">
            <a:gsLst>
              <a:gs pos="0">
                <a:srgbClr val="760000"/>
              </a:gs>
              <a:gs pos="50000">
                <a:srgbClr val="FF0000"/>
              </a:gs>
              <a:gs pos="100000">
                <a:srgbClr val="760000"/>
              </a:gs>
            </a:gsLst>
            <a:lin ang="2700000" scaled="1"/>
          </a:gradFill>
          <a:ln>
            <a:noFill/>
          </a:ln>
          <a:effectLst>
            <a:outerShdw dist="74053" dir="3542175" algn="ctr" rotWithShape="0">
              <a:schemeClr val="bg2"/>
            </a:outerShdw>
          </a:effectLst>
          <a:extLst>
            <a:ext uri="{91240B29-F687-4F45-9708-019B960494DF}">
              <a14:hiddenLine xmlns:a14="http://schemas.microsoft.com/office/drawing/2010/main" w="12700">
                <a:solidFill>
                  <a:srgbClr val="000000"/>
                </a:solidFill>
                <a:round/>
                <a:headEnd type="none" w="sm" len="sm"/>
                <a:tailEnd type="none" w="sm" len="sm"/>
              </a14:hiddenLine>
            </a:ext>
          </a:extLst>
        </p:spPr>
        <p:txBody>
          <a:bodyPr wrap="none" anchor="ctr"/>
          <a:lstStyle/>
          <a:p>
            <a:pPr algn="ctr"/>
            <a:endParaRPr lang="en-US" sz="400" b="1"/>
          </a:p>
          <a:p>
            <a:pPr algn="ctr" eaLnBrk="1" hangingPunct="1"/>
            <a:endParaRPr lang="en-US" sz="1600" b="1">
              <a:solidFill>
                <a:srgbClr val="6AEE60"/>
              </a:solidFill>
            </a:endParaRPr>
          </a:p>
        </p:txBody>
      </p:sp>
      <p:sp>
        <p:nvSpPr>
          <p:cNvPr id="1507347" name="Oval 19"/>
          <p:cNvSpPr>
            <a:spLocks noChangeArrowheads="1"/>
          </p:cNvSpPr>
          <p:nvPr/>
        </p:nvSpPr>
        <p:spPr bwMode="blackWhite">
          <a:xfrm>
            <a:off x="985838" y="3190875"/>
            <a:ext cx="1646237" cy="876300"/>
          </a:xfrm>
          <a:prstGeom prst="ellipse">
            <a:avLst/>
          </a:prstGeom>
          <a:gradFill rotWithShape="1">
            <a:gsLst>
              <a:gs pos="0">
                <a:srgbClr val="009900">
                  <a:gamma/>
                  <a:shade val="46275"/>
                  <a:invGamma/>
                </a:srgbClr>
              </a:gs>
              <a:gs pos="50000">
                <a:srgbClr val="009900"/>
              </a:gs>
              <a:gs pos="100000">
                <a:srgbClr val="009900">
                  <a:gamma/>
                  <a:shade val="46275"/>
                  <a:invGamma/>
                </a:srgbClr>
              </a:gs>
            </a:gsLst>
            <a:lin ang="2700000" scaled="1"/>
          </a:gradFill>
          <a:ln w="12700">
            <a:noFill/>
            <a:round/>
            <a:headEnd type="none" w="sm" len="sm"/>
            <a:tailEnd type="none" w="sm" len="sm"/>
          </a:ln>
          <a:effectLst>
            <a:outerShdw dist="74053" dir="3542175" algn="ctr" rotWithShape="0">
              <a:schemeClr val="bg2"/>
            </a:outerShdw>
          </a:effectLst>
        </p:spPr>
        <p:txBody>
          <a:bodyPr wrap="none" anchor="ctr"/>
          <a:lstStyle/>
          <a:p>
            <a:pPr algn="ctr">
              <a:defRPr/>
            </a:pPr>
            <a:r>
              <a:rPr lang="en-US" b="1">
                <a:effectLst>
                  <a:outerShdw blurRad="38100" dist="38100" dir="2700000" algn="tl">
                    <a:srgbClr val="000000"/>
                  </a:outerShdw>
                </a:effectLst>
                <a:latin typeface="Arial" charset="0"/>
                <a:sym typeface="Symbol" pitchFamily="18" charset="2"/>
              </a:rPr>
              <a:t></a:t>
            </a:r>
            <a:r>
              <a:rPr lang="en-US" sz="2000" b="1">
                <a:latin typeface="Arial" charset="0"/>
              </a:rPr>
              <a:t> Beta-cell</a:t>
            </a:r>
          </a:p>
          <a:p>
            <a:pPr algn="ctr">
              <a:defRPr/>
            </a:pPr>
            <a:r>
              <a:rPr lang="en-US" sz="2000" b="1">
                <a:latin typeface="Arial" charset="0"/>
              </a:rPr>
              <a:t>response</a:t>
            </a:r>
          </a:p>
        </p:txBody>
      </p:sp>
      <p:sp>
        <p:nvSpPr>
          <p:cNvPr id="1507348" name="Line 20"/>
          <p:cNvSpPr>
            <a:spLocks noChangeShapeType="1"/>
          </p:cNvSpPr>
          <p:nvPr/>
        </p:nvSpPr>
        <p:spPr bwMode="auto">
          <a:xfrm flipH="1">
            <a:off x="4178300" y="4192588"/>
            <a:ext cx="1997075" cy="0"/>
          </a:xfrm>
          <a:prstGeom prst="line">
            <a:avLst/>
          </a:prstGeom>
          <a:noFill/>
          <a:ln w="28575">
            <a:solidFill>
              <a:schemeClr val="tx1"/>
            </a:solidFill>
            <a:prstDash val="dash"/>
            <a:round/>
            <a:headEnd/>
            <a:tailEnd type="oval" w="sm" len="sm"/>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en-US"/>
          </a:p>
        </p:txBody>
      </p:sp>
      <p:sp>
        <p:nvSpPr>
          <p:cNvPr id="1507349" name="Line 21"/>
          <p:cNvSpPr>
            <a:spLocks noChangeShapeType="1"/>
          </p:cNvSpPr>
          <p:nvPr/>
        </p:nvSpPr>
        <p:spPr bwMode="auto">
          <a:xfrm rot="10775620" flipH="1" flipV="1">
            <a:off x="2216150" y="1917700"/>
            <a:ext cx="2019300" cy="3341688"/>
          </a:xfrm>
          <a:prstGeom prst="line">
            <a:avLst/>
          </a:prstGeom>
          <a:noFill/>
          <a:ln w="38100">
            <a:solidFill>
              <a:schemeClr val="tx1"/>
            </a:solidFill>
            <a:round/>
            <a:headEnd/>
            <a:tailEnd type="oval" w="sm" len="sm"/>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en-US"/>
          </a:p>
        </p:txBody>
      </p:sp>
      <p:sp>
        <p:nvSpPr>
          <p:cNvPr id="1507350" name="Text Box 22"/>
          <p:cNvSpPr txBox="1">
            <a:spLocks noChangeArrowheads="1"/>
          </p:cNvSpPr>
          <p:nvPr/>
        </p:nvSpPr>
        <p:spPr bwMode="blackWhite">
          <a:xfrm>
            <a:off x="5105400" y="6019800"/>
            <a:ext cx="2438400" cy="650875"/>
          </a:xfrm>
          <a:prstGeom prst="rect">
            <a:avLst/>
          </a:prstGeom>
          <a:solidFill>
            <a:schemeClr val="bg2"/>
          </a:solidFill>
          <a:ln w="9525">
            <a:solidFill>
              <a:schemeClr val="bg2"/>
            </a:solidFill>
            <a:miter lim="800000"/>
            <a:headEnd/>
            <a:tailEnd/>
          </a:ln>
        </p:spPr>
        <p:txBody>
          <a:bodyPr>
            <a:spAutoFit/>
          </a:bodyPr>
          <a:lstStyle>
            <a:lvl1pPr marL="109538" indent="-109538">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b="1" dirty="0"/>
              <a:t>GLP-1 degraded by </a:t>
            </a:r>
          </a:p>
          <a:p>
            <a:pPr eaLnBrk="1" hangingPunct="1"/>
            <a:r>
              <a:rPr lang="en-US" altLang="en-US" b="1" dirty="0"/>
              <a:t>DPP-4 w/in minutes</a:t>
            </a:r>
          </a:p>
        </p:txBody>
      </p:sp>
    </p:spTree>
    <p:custDataLst>
      <p:tags r:id="rId1"/>
    </p:custDataLst>
    <p:extLst>
      <p:ext uri="{BB962C8B-B14F-4D97-AF65-F5344CB8AC3E}">
        <p14:creationId xmlns:p14="http://schemas.microsoft.com/office/powerpoint/2010/main" val="46362215"/>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507343"/>
                                        </p:tgtEl>
                                        <p:attrNameLst>
                                          <p:attrName>style.visibility</p:attrName>
                                        </p:attrNameLst>
                                      </p:cBhvr>
                                      <p:to>
                                        <p:strVal val="visible"/>
                                      </p:to>
                                    </p:set>
                                    <p:animEffect transition="in" filter="dissolve">
                                      <p:cBhvr>
                                        <p:cTn id="7" dur="500"/>
                                        <p:tgtEl>
                                          <p:spTgt spid="1507343"/>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507349"/>
                                        </p:tgtEl>
                                        <p:attrNameLst>
                                          <p:attrName>style.visibility</p:attrName>
                                        </p:attrNameLst>
                                      </p:cBhvr>
                                      <p:to>
                                        <p:strVal val="visible"/>
                                      </p:to>
                                    </p:set>
                                    <p:animEffect transition="in" filter="wipe(up)">
                                      <p:cBhvr>
                                        <p:cTn id="11" dur="500"/>
                                        <p:tgtEl>
                                          <p:spTgt spid="1507349"/>
                                        </p:tgtEl>
                                      </p:cBhvr>
                                    </p:animEffect>
                                  </p:childTnLst>
                                  <p:subTnLst>
                                    <p:set>
                                      <p:cBhvr override="childStyle">
                                        <p:cTn dur="1" fill="hold" display="0" masterRel="nextClick" afterEffect="1"/>
                                        <p:tgtEl>
                                          <p:spTgt spid="1507349"/>
                                        </p:tgtEl>
                                        <p:attrNameLst>
                                          <p:attrName>style.visibility</p:attrName>
                                        </p:attrNameLst>
                                      </p:cBhvr>
                                      <p:to>
                                        <p:strVal val="hidden"/>
                                      </p:to>
                                    </p:set>
                                  </p:sub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507337"/>
                                        </p:tgtEl>
                                        <p:attrNameLst>
                                          <p:attrName>style.visibility</p:attrName>
                                        </p:attrNameLst>
                                      </p:cBhvr>
                                      <p:to>
                                        <p:strVal val="visible"/>
                                      </p:to>
                                    </p:set>
                                    <p:animEffect transition="in" filter="wipe(left)">
                                      <p:cBhvr>
                                        <p:cTn id="16" dur="500"/>
                                        <p:tgtEl>
                                          <p:spTgt spid="1507337"/>
                                        </p:tgtEl>
                                      </p:cBhvr>
                                    </p:animEffect>
                                  </p:childTnLst>
                                </p:cTn>
                              </p:par>
                            </p:childTnLst>
                          </p:cTn>
                        </p:par>
                        <p:par>
                          <p:cTn id="17" fill="hold" nodeType="afterGroup">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1507338"/>
                                        </p:tgtEl>
                                        <p:attrNameLst>
                                          <p:attrName>style.visibility</p:attrName>
                                        </p:attrNameLst>
                                      </p:cBhvr>
                                      <p:to>
                                        <p:strVal val="visible"/>
                                      </p:to>
                                    </p:set>
                                    <p:animEffect transition="in" filter="wipe(left)">
                                      <p:cBhvr>
                                        <p:cTn id="20" dur="500"/>
                                        <p:tgtEl>
                                          <p:spTgt spid="1507338"/>
                                        </p:tgtEl>
                                      </p:cBhvr>
                                    </p:animEffect>
                                  </p:childTnLst>
                                </p:cTn>
                              </p:par>
                            </p:childTnLst>
                          </p:cTn>
                        </p:par>
                        <p:par>
                          <p:cTn id="21" fill="hold" nodeType="afterGroup">
                            <p:stCondLst>
                              <p:cond delay="1000"/>
                            </p:stCondLst>
                            <p:childTnLst>
                              <p:par>
                                <p:cTn id="22" presetID="4" presetClass="entr" presetSubtype="32" fill="hold" grpId="0" nodeType="afterEffect">
                                  <p:stCondLst>
                                    <p:cond delay="1000"/>
                                  </p:stCondLst>
                                  <p:childTnLst>
                                    <p:set>
                                      <p:cBhvr>
                                        <p:cTn id="23" dur="1" fill="hold">
                                          <p:stCondLst>
                                            <p:cond delay="0"/>
                                          </p:stCondLst>
                                        </p:cTn>
                                        <p:tgtEl>
                                          <p:spTgt spid="1507347"/>
                                        </p:tgtEl>
                                        <p:attrNameLst>
                                          <p:attrName>style.visibility</p:attrName>
                                        </p:attrNameLst>
                                      </p:cBhvr>
                                      <p:to>
                                        <p:strVal val="visible"/>
                                      </p:to>
                                    </p:set>
                                    <p:animEffect transition="in" filter="box(out)">
                                      <p:cBhvr>
                                        <p:cTn id="24" dur="500"/>
                                        <p:tgtEl>
                                          <p:spTgt spid="1507347"/>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4" presetClass="entr" presetSubtype="32" fill="hold" grpId="0" nodeType="clickEffect">
                                  <p:stCondLst>
                                    <p:cond delay="0"/>
                                  </p:stCondLst>
                                  <p:childTnLst>
                                    <p:set>
                                      <p:cBhvr>
                                        <p:cTn id="28" dur="1" fill="hold">
                                          <p:stCondLst>
                                            <p:cond delay="0"/>
                                          </p:stCondLst>
                                        </p:cTn>
                                        <p:tgtEl>
                                          <p:spTgt spid="1507346"/>
                                        </p:tgtEl>
                                        <p:attrNameLst>
                                          <p:attrName>style.visibility</p:attrName>
                                        </p:attrNameLst>
                                      </p:cBhvr>
                                      <p:to>
                                        <p:strVal val="visible"/>
                                      </p:to>
                                    </p:set>
                                    <p:animEffect transition="in" filter="box(out)">
                                      <p:cBhvr>
                                        <p:cTn id="29" dur="500"/>
                                        <p:tgtEl>
                                          <p:spTgt spid="1507346"/>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2" presetClass="entr" presetSubtype="2" fill="hold" grpId="0" nodeType="clickEffect">
                                  <p:stCondLst>
                                    <p:cond delay="0"/>
                                  </p:stCondLst>
                                  <p:childTnLst>
                                    <p:set>
                                      <p:cBhvr>
                                        <p:cTn id="33" dur="1" fill="hold">
                                          <p:stCondLst>
                                            <p:cond delay="0"/>
                                          </p:stCondLst>
                                        </p:cTn>
                                        <p:tgtEl>
                                          <p:spTgt spid="1507339"/>
                                        </p:tgtEl>
                                        <p:attrNameLst>
                                          <p:attrName>style.visibility</p:attrName>
                                        </p:attrNameLst>
                                      </p:cBhvr>
                                      <p:to>
                                        <p:strVal val="visible"/>
                                      </p:to>
                                    </p:set>
                                    <p:animEffect transition="in" filter="wipe(right)">
                                      <p:cBhvr>
                                        <p:cTn id="34" dur="500"/>
                                        <p:tgtEl>
                                          <p:spTgt spid="1507339"/>
                                        </p:tgtEl>
                                      </p:cBhvr>
                                    </p:animEffect>
                                  </p:childTnLst>
                                </p:cTn>
                              </p:par>
                            </p:childTnLst>
                          </p:cTn>
                        </p:par>
                        <p:par>
                          <p:cTn id="35" fill="hold" nodeType="afterGroup">
                            <p:stCondLst>
                              <p:cond delay="500"/>
                            </p:stCondLst>
                            <p:childTnLst>
                              <p:par>
                                <p:cTn id="36" presetID="22" presetClass="entr" presetSubtype="2" fill="hold" nodeType="afterEffect">
                                  <p:stCondLst>
                                    <p:cond delay="0"/>
                                  </p:stCondLst>
                                  <p:childTnLst>
                                    <p:set>
                                      <p:cBhvr>
                                        <p:cTn id="37" dur="1" fill="hold">
                                          <p:stCondLst>
                                            <p:cond delay="0"/>
                                          </p:stCondLst>
                                        </p:cTn>
                                        <p:tgtEl>
                                          <p:spTgt spid="2"/>
                                        </p:tgtEl>
                                        <p:attrNameLst>
                                          <p:attrName>style.visibility</p:attrName>
                                        </p:attrNameLst>
                                      </p:cBhvr>
                                      <p:to>
                                        <p:strVal val="visible"/>
                                      </p:to>
                                    </p:set>
                                    <p:animEffect transition="in" filter="wipe(right)">
                                      <p:cBhvr>
                                        <p:cTn id="38" dur="500"/>
                                        <p:tgtEl>
                                          <p:spTgt spid="2"/>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2" fill="hold" grpId="0" nodeType="clickEffect">
                                  <p:stCondLst>
                                    <p:cond delay="0"/>
                                  </p:stCondLst>
                                  <p:childTnLst>
                                    <p:set>
                                      <p:cBhvr>
                                        <p:cTn id="42" dur="1" fill="hold">
                                          <p:stCondLst>
                                            <p:cond delay="0"/>
                                          </p:stCondLst>
                                        </p:cTn>
                                        <p:tgtEl>
                                          <p:spTgt spid="1507345"/>
                                        </p:tgtEl>
                                        <p:attrNameLst>
                                          <p:attrName>style.visibility</p:attrName>
                                        </p:attrNameLst>
                                      </p:cBhvr>
                                      <p:to>
                                        <p:strVal val="visible"/>
                                      </p:to>
                                    </p:set>
                                    <p:animEffect transition="in" filter="wipe(right)">
                                      <p:cBhvr>
                                        <p:cTn id="43" dur="500"/>
                                        <p:tgtEl>
                                          <p:spTgt spid="1507345"/>
                                        </p:tgtEl>
                                      </p:cBhvr>
                                    </p:animEffect>
                                  </p:childTnLst>
                                </p:cTn>
                              </p:par>
                            </p:childTnLst>
                          </p:cTn>
                        </p:par>
                        <p:par>
                          <p:cTn id="44" fill="hold" nodeType="afterGroup">
                            <p:stCondLst>
                              <p:cond delay="500"/>
                            </p:stCondLst>
                            <p:childTnLst>
                              <p:par>
                                <p:cTn id="45" presetID="22" presetClass="entr" presetSubtype="2" fill="hold" grpId="0" nodeType="afterEffect">
                                  <p:stCondLst>
                                    <p:cond delay="0"/>
                                  </p:stCondLst>
                                  <p:childTnLst>
                                    <p:set>
                                      <p:cBhvr>
                                        <p:cTn id="46" dur="1" fill="hold">
                                          <p:stCondLst>
                                            <p:cond delay="0"/>
                                          </p:stCondLst>
                                        </p:cTn>
                                        <p:tgtEl>
                                          <p:spTgt spid="1507336"/>
                                        </p:tgtEl>
                                        <p:attrNameLst>
                                          <p:attrName>style.visibility</p:attrName>
                                        </p:attrNameLst>
                                      </p:cBhvr>
                                      <p:to>
                                        <p:strVal val="visible"/>
                                      </p:to>
                                    </p:set>
                                    <p:animEffect transition="in" filter="wipe(right)">
                                      <p:cBhvr>
                                        <p:cTn id="47" dur="500"/>
                                        <p:tgtEl>
                                          <p:spTgt spid="1507336"/>
                                        </p:tgtEl>
                                      </p:cBhvr>
                                    </p:animEffect>
                                  </p:childTnLst>
                                </p:cTn>
                              </p:par>
                            </p:childTnLst>
                          </p:cTn>
                        </p:par>
                        <p:par>
                          <p:cTn id="48" fill="hold" nodeType="afterGroup">
                            <p:stCondLst>
                              <p:cond delay="1000"/>
                            </p:stCondLst>
                            <p:childTnLst>
                              <p:par>
                                <p:cTn id="49" presetID="22" presetClass="entr" presetSubtype="2" fill="hold" grpId="0" nodeType="afterEffect">
                                  <p:stCondLst>
                                    <p:cond delay="0"/>
                                  </p:stCondLst>
                                  <p:childTnLst>
                                    <p:set>
                                      <p:cBhvr>
                                        <p:cTn id="50" dur="1" fill="hold">
                                          <p:stCondLst>
                                            <p:cond delay="0"/>
                                          </p:stCondLst>
                                        </p:cTn>
                                        <p:tgtEl>
                                          <p:spTgt spid="1507348"/>
                                        </p:tgtEl>
                                        <p:attrNameLst>
                                          <p:attrName>style.visibility</p:attrName>
                                        </p:attrNameLst>
                                      </p:cBhvr>
                                      <p:to>
                                        <p:strVal val="visible"/>
                                      </p:to>
                                    </p:set>
                                    <p:animEffect transition="in" filter="wipe(right)">
                                      <p:cBhvr>
                                        <p:cTn id="51" dur="500"/>
                                        <p:tgtEl>
                                          <p:spTgt spid="1507348"/>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22" presetClass="entr" presetSubtype="2" fill="hold" grpId="0" nodeType="clickEffect">
                                  <p:stCondLst>
                                    <p:cond delay="0"/>
                                  </p:stCondLst>
                                  <p:childTnLst>
                                    <p:set>
                                      <p:cBhvr>
                                        <p:cTn id="55" dur="1" fill="hold">
                                          <p:stCondLst>
                                            <p:cond delay="0"/>
                                          </p:stCondLst>
                                        </p:cTn>
                                        <p:tgtEl>
                                          <p:spTgt spid="1507333"/>
                                        </p:tgtEl>
                                        <p:attrNameLst>
                                          <p:attrName>style.visibility</p:attrName>
                                        </p:attrNameLst>
                                      </p:cBhvr>
                                      <p:to>
                                        <p:strVal val="visible"/>
                                      </p:to>
                                    </p:set>
                                    <p:animEffect transition="in" filter="wipe(right)">
                                      <p:cBhvr>
                                        <p:cTn id="56" dur="500"/>
                                        <p:tgtEl>
                                          <p:spTgt spid="1507333"/>
                                        </p:tgtEl>
                                      </p:cBhvr>
                                    </p:animEffect>
                                  </p:childTnLst>
                                </p:cTn>
                              </p:par>
                            </p:childTnLst>
                          </p:cTn>
                        </p:par>
                        <p:par>
                          <p:cTn id="57" fill="hold" nodeType="afterGroup">
                            <p:stCondLst>
                              <p:cond delay="500"/>
                            </p:stCondLst>
                            <p:childTnLst>
                              <p:par>
                                <p:cTn id="58" presetID="22" presetClass="entr" presetSubtype="2" fill="hold" grpId="0" nodeType="afterEffect">
                                  <p:stCondLst>
                                    <p:cond delay="0"/>
                                  </p:stCondLst>
                                  <p:childTnLst>
                                    <p:set>
                                      <p:cBhvr>
                                        <p:cTn id="59" dur="1" fill="hold">
                                          <p:stCondLst>
                                            <p:cond delay="0"/>
                                          </p:stCondLst>
                                        </p:cTn>
                                        <p:tgtEl>
                                          <p:spTgt spid="1507344"/>
                                        </p:tgtEl>
                                        <p:attrNameLst>
                                          <p:attrName>style.visibility</p:attrName>
                                        </p:attrNameLst>
                                      </p:cBhvr>
                                      <p:to>
                                        <p:strVal val="visible"/>
                                      </p:to>
                                    </p:set>
                                    <p:animEffect transition="in" filter="wipe(right)">
                                      <p:cBhvr>
                                        <p:cTn id="60" dur="500"/>
                                        <p:tgtEl>
                                          <p:spTgt spid="1507344"/>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22" presetClass="entr" presetSubtype="2" fill="hold" grpId="0" nodeType="clickEffect">
                                  <p:stCondLst>
                                    <p:cond delay="0"/>
                                  </p:stCondLst>
                                  <p:childTnLst>
                                    <p:set>
                                      <p:cBhvr>
                                        <p:cTn id="64" dur="1" fill="hold">
                                          <p:stCondLst>
                                            <p:cond delay="0"/>
                                          </p:stCondLst>
                                        </p:cTn>
                                        <p:tgtEl>
                                          <p:spTgt spid="1507334"/>
                                        </p:tgtEl>
                                        <p:attrNameLst>
                                          <p:attrName>style.visibility</p:attrName>
                                        </p:attrNameLst>
                                      </p:cBhvr>
                                      <p:to>
                                        <p:strVal val="visible"/>
                                      </p:to>
                                    </p:set>
                                    <p:animEffect transition="in" filter="wipe(right)">
                                      <p:cBhvr>
                                        <p:cTn id="65" dur="500"/>
                                        <p:tgtEl>
                                          <p:spTgt spid="1507334"/>
                                        </p:tgtEl>
                                      </p:cBhvr>
                                    </p:animEffect>
                                  </p:childTnLst>
                                </p:cTn>
                              </p:par>
                            </p:childTnLst>
                          </p:cTn>
                        </p:par>
                        <p:par>
                          <p:cTn id="66" fill="hold" nodeType="afterGroup">
                            <p:stCondLst>
                              <p:cond delay="500"/>
                            </p:stCondLst>
                            <p:childTnLst>
                              <p:par>
                                <p:cTn id="67" presetID="22" presetClass="entr" presetSubtype="2" fill="hold" grpId="0" nodeType="afterEffect">
                                  <p:stCondLst>
                                    <p:cond delay="0"/>
                                  </p:stCondLst>
                                  <p:childTnLst>
                                    <p:set>
                                      <p:cBhvr>
                                        <p:cTn id="68" dur="1" fill="hold">
                                          <p:stCondLst>
                                            <p:cond delay="0"/>
                                          </p:stCondLst>
                                        </p:cTn>
                                        <p:tgtEl>
                                          <p:spTgt spid="1507335"/>
                                        </p:tgtEl>
                                        <p:attrNameLst>
                                          <p:attrName>style.visibility</p:attrName>
                                        </p:attrNameLst>
                                      </p:cBhvr>
                                      <p:to>
                                        <p:strVal val="visible"/>
                                      </p:to>
                                    </p:set>
                                    <p:animEffect transition="in" filter="wipe(right)">
                                      <p:cBhvr>
                                        <p:cTn id="69" dur="500"/>
                                        <p:tgtEl>
                                          <p:spTgt spid="1507335"/>
                                        </p:tgtEl>
                                      </p:cBhvr>
                                    </p:animEffect>
                                  </p:childTnLst>
                                </p:cTn>
                              </p:par>
                            </p:childTnLst>
                          </p:cTn>
                        </p:par>
                        <p:par>
                          <p:cTn id="70" fill="hold" nodeType="afterGroup">
                            <p:stCondLst>
                              <p:cond delay="1000"/>
                            </p:stCondLst>
                            <p:childTnLst>
                              <p:par>
                                <p:cTn id="71" presetID="9" presetClass="entr" presetSubtype="0" fill="hold" grpId="0" nodeType="afterEffect">
                                  <p:stCondLst>
                                    <p:cond delay="0"/>
                                  </p:stCondLst>
                                  <p:childTnLst>
                                    <p:set>
                                      <p:cBhvr>
                                        <p:cTn id="72" dur="1" fill="hold">
                                          <p:stCondLst>
                                            <p:cond delay="0"/>
                                          </p:stCondLst>
                                        </p:cTn>
                                        <p:tgtEl>
                                          <p:spTgt spid="1507350"/>
                                        </p:tgtEl>
                                        <p:attrNameLst>
                                          <p:attrName>style.visibility</p:attrName>
                                        </p:attrNameLst>
                                      </p:cBhvr>
                                      <p:to>
                                        <p:strVal val="visible"/>
                                      </p:to>
                                    </p:set>
                                    <p:animEffect transition="in" filter="dissolve">
                                      <p:cBhvr>
                                        <p:cTn id="73" dur="500"/>
                                        <p:tgtEl>
                                          <p:spTgt spid="15073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7333" grpId="0" autoUpdateAnimBg="0"/>
      <p:bldP spid="1507334" grpId="0" autoUpdateAnimBg="0"/>
      <p:bldP spid="1507335" grpId="0" animBg="1"/>
      <p:bldP spid="1507336" grpId="0" autoUpdateAnimBg="0"/>
      <p:bldP spid="1507337" grpId="0" autoUpdateAnimBg="0"/>
      <p:bldP spid="1507338" grpId="0" animBg="1"/>
      <p:bldP spid="1507339" grpId="0" autoUpdateAnimBg="0"/>
      <p:bldP spid="1507343" grpId="0" animBg="1" autoUpdateAnimBg="0"/>
      <p:bldP spid="1507344" grpId="0" animBg="1"/>
      <p:bldP spid="1507345" grpId="0" animBg="1"/>
      <p:bldP spid="1507346" grpId="0" animBg="1" autoUpdateAnimBg="0"/>
      <p:bldP spid="1507347" grpId="0" animBg="1" autoUpdateAnimBg="0"/>
      <p:bldP spid="1507348" grpId="0" animBg="1"/>
      <p:bldP spid="1507349" grpId="0" animBg="1"/>
      <p:bldP spid="1507350" grpId="0" animBg="1" autoUpdateAnimBg="0"/>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9730636-51E5-4BD4-A551-2E049CBCC232}"/>
              </a:ext>
            </a:extLst>
          </p:cNvPr>
          <p:cNvSpPr>
            <a:spLocks noGrp="1"/>
          </p:cNvSpPr>
          <p:nvPr>
            <p:ph type="title"/>
          </p:nvPr>
        </p:nvSpPr>
        <p:spPr>
          <a:xfrm>
            <a:off x="457200" y="152401"/>
            <a:ext cx="8229600" cy="838200"/>
          </a:xfrm>
        </p:spPr>
        <p:txBody>
          <a:bodyPr>
            <a:normAutofit/>
          </a:bodyPr>
          <a:lstStyle/>
          <a:p>
            <a:r>
              <a:rPr lang="en-US" sz="4400" dirty="0"/>
              <a:t>Pocket Card: GLP-1 &amp; GIP RA  </a:t>
            </a:r>
          </a:p>
        </p:txBody>
      </p:sp>
      <p:pic>
        <p:nvPicPr>
          <p:cNvPr id="6" name="Picture 5">
            <a:extLst>
              <a:ext uri="{FF2B5EF4-FFF2-40B4-BE49-F238E27FC236}">
                <a16:creationId xmlns:a16="http://schemas.microsoft.com/office/drawing/2014/main" id="{F15D76A9-C568-1666-5F02-B86171944938}"/>
              </a:ext>
            </a:extLst>
          </p:cNvPr>
          <p:cNvPicPr>
            <a:picLocks noChangeAspect="1"/>
          </p:cNvPicPr>
          <p:nvPr/>
        </p:nvPicPr>
        <p:blipFill>
          <a:blip r:embed="rId3"/>
          <a:stretch>
            <a:fillRect/>
          </a:stretch>
        </p:blipFill>
        <p:spPr>
          <a:xfrm>
            <a:off x="351178" y="1233475"/>
            <a:ext cx="8335622" cy="5472125"/>
          </a:xfrm>
          <a:prstGeom prst="rect">
            <a:avLst/>
          </a:prstGeom>
        </p:spPr>
      </p:pic>
      <p:sp>
        <p:nvSpPr>
          <p:cNvPr id="7" name="Arrow: Right 6">
            <a:extLst>
              <a:ext uri="{FF2B5EF4-FFF2-40B4-BE49-F238E27FC236}">
                <a16:creationId xmlns:a16="http://schemas.microsoft.com/office/drawing/2014/main" id="{75595998-D2A9-4792-7E78-F127728E0191}"/>
              </a:ext>
            </a:extLst>
          </p:cNvPr>
          <p:cNvSpPr/>
          <p:nvPr/>
        </p:nvSpPr>
        <p:spPr>
          <a:xfrm rot="5400000">
            <a:off x="828173" y="4429627"/>
            <a:ext cx="553454" cy="381000"/>
          </a:xfrm>
          <a:prstGeom prst="rightArrow">
            <a:avLst>
              <a:gd name="adj1" fmla="val 90602"/>
              <a:gd name="adj2" fmla="val 50000"/>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defTabSz="823692" eaLnBrk="0" fontAlgn="base" hangingPunct="0">
              <a:spcBef>
                <a:spcPct val="0"/>
              </a:spcBef>
              <a:spcAft>
                <a:spcPct val="0"/>
              </a:spcAft>
              <a:defRPr/>
            </a:pPr>
            <a:endParaRPr lang="en-US" sz="1621" dirty="0">
              <a:solidFill>
                <a:prstClr val="white"/>
              </a:solidFill>
              <a:latin typeface="Gill Sans MT"/>
            </a:endParaRPr>
          </a:p>
        </p:txBody>
      </p:sp>
      <p:pic>
        <p:nvPicPr>
          <p:cNvPr id="5" name="Picture 4">
            <a:extLst>
              <a:ext uri="{FF2B5EF4-FFF2-40B4-BE49-F238E27FC236}">
                <a16:creationId xmlns:a16="http://schemas.microsoft.com/office/drawing/2014/main" id="{51EC90C5-3888-5639-5D86-665E3C219955}"/>
              </a:ext>
            </a:extLst>
          </p:cNvPr>
          <p:cNvPicPr>
            <a:picLocks noChangeAspect="1"/>
          </p:cNvPicPr>
          <p:nvPr/>
        </p:nvPicPr>
        <p:blipFill>
          <a:blip r:embed="rId4"/>
          <a:stretch>
            <a:fillRect/>
          </a:stretch>
        </p:blipFill>
        <p:spPr>
          <a:xfrm>
            <a:off x="351178" y="1097802"/>
            <a:ext cx="8598622" cy="5607798"/>
          </a:xfrm>
          <a:prstGeom prst="rect">
            <a:avLst/>
          </a:prstGeom>
        </p:spPr>
      </p:pic>
    </p:spTree>
    <p:extLst>
      <p:ext uri="{BB962C8B-B14F-4D97-AF65-F5344CB8AC3E}">
        <p14:creationId xmlns:p14="http://schemas.microsoft.com/office/powerpoint/2010/main" val="2216020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1">
            <a:extLst>
              <a:ext uri="{FF2B5EF4-FFF2-40B4-BE49-F238E27FC236}">
                <a16:creationId xmlns:a16="http://schemas.microsoft.com/office/drawing/2014/main" id="{87134344-F5D5-435B-A74D-FE1C27A41EDC}"/>
              </a:ext>
            </a:extLst>
          </p:cNvPr>
          <p:cNvSpPr>
            <a:spLocks noGrp="1" noChangeArrowheads="1"/>
          </p:cNvSpPr>
          <p:nvPr>
            <p:ph type="title"/>
          </p:nvPr>
        </p:nvSpPr>
        <p:spPr>
          <a:xfrm>
            <a:off x="457201" y="228600"/>
            <a:ext cx="8229600" cy="1447800"/>
          </a:xfrm>
        </p:spPr>
        <p:txBody>
          <a:bodyPr>
            <a:normAutofit/>
          </a:bodyPr>
          <a:lstStyle/>
          <a:p>
            <a:pPr eaLnBrk="1" hangingPunct="1"/>
            <a:r>
              <a:rPr lang="en-US" altLang="en-US" sz="4400" dirty="0"/>
              <a:t>Benefits of </a:t>
            </a:r>
            <a:r>
              <a:rPr lang="en-US" altLang="en-US" dirty="0"/>
              <a:t>GLP-1 RA &amp; </a:t>
            </a:r>
            <a:r>
              <a:rPr lang="en-US" altLang="en-US" sz="4400" dirty="0"/>
              <a:t>GIP/GLP-1 Receptor Agonists</a:t>
            </a:r>
          </a:p>
        </p:txBody>
      </p:sp>
      <p:graphicFrame>
        <p:nvGraphicFramePr>
          <p:cNvPr id="7" name="Diagram 6">
            <a:extLst>
              <a:ext uri="{FF2B5EF4-FFF2-40B4-BE49-F238E27FC236}">
                <a16:creationId xmlns:a16="http://schemas.microsoft.com/office/drawing/2014/main" id="{AFA8AEFE-89C3-4FEE-A2E1-5E81EC4B537E}"/>
              </a:ext>
            </a:extLst>
          </p:cNvPr>
          <p:cNvGraphicFramePr/>
          <p:nvPr/>
        </p:nvGraphicFramePr>
        <p:xfrm>
          <a:off x="350730" y="1740065"/>
          <a:ext cx="8336071" cy="41296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35BADD5F-8F50-044F-3C95-A706228A924C}"/>
              </a:ext>
            </a:extLst>
          </p:cNvPr>
          <p:cNvSpPr txBox="1"/>
          <p:nvPr/>
        </p:nvSpPr>
        <p:spPr>
          <a:xfrm>
            <a:off x="6172200" y="5546524"/>
            <a:ext cx="2697270" cy="646331"/>
          </a:xfrm>
          <a:prstGeom prst="rect">
            <a:avLst/>
          </a:prstGeom>
          <a:noFill/>
        </p:spPr>
        <p:txBody>
          <a:bodyPr wrap="square" rtlCol="0">
            <a:spAutoFit/>
          </a:bodyPr>
          <a:lstStyle/>
          <a:p>
            <a:r>
              <a:rPr lang="en-US" dirty="0"/>
              <a:t>*semaglutide, liraglutide, dulaglutide</a:t>
            </a:r>
          </a:p>
        </p:txBody>
      </p:sp>
    </p:spTree>
    <p:extLst>
      <p:ext uri="{BB962C8B-B14F-4D97-AF65-F5344CB8AC3E}">
        <p14:creationId xmlns:p14="http://schemas.microsoft.com/office/powerpoint/2010/main" val="1299134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D84E83-0F51-6936-C13B-69B35DB5E4D8}"/>
            </a:ext>
          </a:extLst>
        </p:cNvPr>
        <p:cNvGrpSpPr/>
        <p:nvPr/>
      </p:nvGrpSpPr>
      <p:grpSpPr>
        <a:xfrm>
          <a:off x="0" y="0"/>
          <a:ext cx="0" cy="0"/>
          <a:chOff x="0" y="0"/>
          <a:chExt cx="0" cy="0"/>
        </a:xfrm>
      </p:grpSpPr>
      <p:sp>
        <p:nvSpPr>
          <p:cNvPr id="81922" name="Title 1">
            <a:extLst>
              <a:ext uri="{FF2B5EF4-FFF2-40B4-BE49-F238E27FC236}">
                <a16:creationId xmlns:a16="http://schemas.microsoft.com/office/drawing/2014/main" id="{F77A0804-FB6F-BB40-7857-56A6AB4896C4}"/>
              </a:ext>
            </a:extLst>
          </p:cNvPr>
          <p:cNvSpPr>
            <a:spLocks noGrp="1" noChangeArrowheads="1"/>
          </p:cNvSpPr>
          <p:nvPr>
            <p:ph type="title"/>
          </p:nvPr>
        </p:nvSpPr>
        <p:spPr/>
        <p:txBody>
          <a:bodyPr>
            <a:noAutofit/>
          </a:bodyPr>
          <a:lstStyle/>
          <a:p>
            <a:pPr eaLnBrk="1" hangingPunct="1"/>
            <a:r>
              <a:rPr lang="en-US" altLang="en-US" sz="3600" dirty="0"/>
              <a:t>Counseling Points: GLP-1 RA &amp; GLP-1/GIP</a:t>
            </a:r>
          </a:p>
        </p:txBody>
      </p:sp>
      <p:sp>
        <p:nvSpPr>
          <p:cNvPr id="4" name="Content Placeholder 3">
            <a:extLst>
              <a:ext uri="{FF2B5EF4-FFF2-40B4-BE49-F238E27FC236}">
                <a16:creationId xmlns:a16="http://schemas.microsoft.com/office/drawing/2014/main" id="{FDC859FD-96B3-4DE9-BEF3-7FBB21F49445}"/>
              </a:ext>
            </a:extLst>
          </p:cNvPr>
          <p:cNvSpPr>
            <a:spLocks noGrp="1"/>
          </p:cNvSpPr>
          <p:nvPr>
            <p:ph sz="quarter" idx="1"/>
          </p:nvPr>
        </p:nvSpPr>
        <p:spPr>
          <a:xfrm>
            <a:off x="457200" y="1295400"/>
            <a:ext cx="6019800" cy="5257800"/>
          </a:xfrm>
        </p:spPr>
        <p:txBody>
          <a:bodyPr rtlCol="0">
            <a:normAutofit lnSpcReduction="10000"/>
          </a:bodyPr>
          <a:lstStyle/>
          <a:p>
            <a:pPr>
              <a:defRPr/>
            </a:pPr>
            <a:r>
              <a:rPr lang="en-US" sz="2800" dirty="0"/>
              <a:t>Avoid if personal or family history of medullary thyroid cancer or personal history of Multiple Endocrine Neoplasia type 2 (MEN-2)</a:t>
            </a:r>
          </a:p>
          <a:p>
            <a:pPr eaLnBrk="1" fontAlgn="auto" hangingPunct="1">
              <a:spcAft>
                <a:spcPts val="0"/>
              </a:spcAft>
              <a:defRPr/>
            </a:pPr>
            <a:r>
              <a:rPr lang="en-US" sz="2800" dirty="0"/>
              <a:t>Avoid in combo with DPP-4 inhibitors</a:t>
            </a:r>
          </a:p>
          <a:p>
            <a:pPr eaLnBrk="1" fontAlgn="auto" hangingPunct="1">
              <a:spcAft>
                <a:spcPts val="0"/>
              </a:spcAft>
              <a:defRPr/>
            </a:pPr>
            <a:r>
              <a:rPr lang="en-US" sz="2800" dirty="0"/>
              <a:t>Watch for intestinal obstruction</a:t>
            </a:r>
          </a:p>
          <a:p>
            <a:pPr>
              <a:defRPr/>
            </a:pPr>
            <a:r>
              <a:rPr lang="en-US" sz="2800" dirty="0"/>
              <a:t>Increased risk of biliary disease</a:t>
            </a:r>
          </a:p>
          <a:p>
            <a:pPr eaLnBrk="1" fontAlgn="auto" hangingPunct="1">
              <a:spcAft>
                <a:spcPts val="0"/>
              </a:spcAft>
              <a:defRPr/>
            </a:pPr>
            <a:r>
              <a:rPr lang="en-US" sz="2800" dirty="0"/>
              <a:t>Education: Eat smaller meals to reduce nausea and limit high fat meals</a:t>
            </a:r>
          </a:p>
          <a:p>
            <a:pPr eaLnBrk="1" fontAlgn="auto" hangingPunct="1">
              <a:spcAft>
                <a:spcPts val="0"/>
              </a:spcAft>
              <a:defRPr/>
            </a:pPr>
            <a:r>
              <a:rPr lang="en-US" sz="2800" dirty="0"/>
              <a:t>Use of non-FDA </a:t>
            </a:r>
            <a:r>
              <a:rPr lang="en-US" sz="2800" i="1" dirty="0"/>
              <a:t>compounded</a:t>
            </a:r>
            <a:r>
              <a:rPr lang="en-US" sz="2800" dirty="0"/>
              <a:t> products not recommended</a:t>
            </a:r>
          </a:p>
          <a:p>
            <a:pPr eaLnBrk="1" fontAlgn="auto" hangingPunct="1">
              <a:spcAft>
                <a:spcPts val="0"/>
              </a:spcAft>
              <a:defRPr/>
            </a:pPr>
            <a:endParaRPr lang="en-US" dirty="0"/>
          </a:p>
        </p:txBody>
      </p:sp>
      <p:pic>
        <p:nvPicPr>
          <p:cNvPr id="6" name="Picture 5">
            <a:extLst>
              <a:ext uri="{FF2B5EF4-FFF2-40B4-BE49-F238E27FC236}">
                <a16:creationId xmlns:a16="http://schemas.microsoft.com/office/drawing/2014/main" id="{3B20F128-B49C-ED43-89D0-BAB1A10A2CFC}"/>
              </a:ext>
            </a:extLst>
          </p:cNvPr>
          <p:cNvPicPr>
            <a:picLocks noChangeAspect="1"/>
          </p:cNvPicPr>
          <p:nvPr/>
        </p:nvPicPr>
        <p:blipFill>
          <a:blip r:embed="rId4"/>
          <a:stretch>
            <a:fillRect/>
          </a:stretch>
        </p:blipFill>
        <p:spPr>
          <a:xfrm>
            <a:off x="6779758" y="1447800"/>
            <a:ext cx="1928813" cy="2667000"/>
          </a:xfrm>
          <a:prstGeom prst="rect">
            <a:avLst/>
          </a:prstGeom>
        </p:spPr>
      </p:pic>
    </p:spTree>
    <p:extLst>
      <p:ext uri="{BB962C8B-B14F-4D97-AF65-F5344CB8AC3E}">
        <p14:creationId xmlns:p14="http://schemas.microsoft.com/office/powerpoint/2010/main" val="3184401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a:extLst>
              <a:ext uri="{FF2B5EF4-FFF2-40B4-BE49-F238E27FC236}">
                <a16:creationId xmlns:a16="http://schemas.microsoft.com/office/drawing/2014/main" id="{80A972A5-4D2E-424E-8F41-AFB5377E84EA}"/>
              </a:ext>
            </a:extLst>
          </p:cNvPr>
          <p:cNvSpPr>
            <a:spLocks noGrp="1" noChangeArrowheads="1"/>
          </p:cNvSpPr>
          <p:nvPr>
            <p:ph type="title"/>
          </p:nvPr>
        </p:nvSpPr>
        <p:spPr/>
        <p:txBody>
          <a:bodyPr>
            <a:noAutofit/>
          </a:bodyPr>
          <a:lstStyle/>
          <a:p>
            <a:pPr eaLnBrk="1" hangingPunct="1"/>
            <a:r>
              <a:rPr lang="en-US" altLang="en-US" sz="3600" dirty="0"/>
              <a:t>Counseling Points: GLP-1 RA &amp; GLP-1/GIP</a:t>
            </a:r>
          </a:p>
        </p:txBody>
      </p:sp>
      <p:sp>
        <p:nvSpPr>
          <p:cNvPr id="4" name="Content Placeholder 3">
            <a:extLst>
              <a:ext uri="{FF2B5EF4-FFF2-40B4-BE49-F238E27FC236}">
                <a16:creationId xmlns:a16="http://schemas.microsoft.com/office/drawing/2014/main" id="{86CC6F0C-FBA9-43DD-A3E5-F8522880B776}"/>
              </a:ext>
            </a:extLst>
          </p:cNvPr>
          <p:cNvSpPr>
            <a:spLocks noGrp="1"/>
          </p:cNvSpPr>
          <p:nvPr>
            <p:ph sz="quarter" idx="1"/>
          </p:nvPr>
        </p:nvSpPr>
        <p:spPr>
          <a:xfrm>
            <a:off x="457200" y="1295400"/>
            <a:ext cx="6322558" cy="5257800"/>
          </a:xfrm>
        </p:spPr>
        <p:txBody>
          <a:bodyPr rtlCol="0">
            <a:normAutofit/>
          </a:bodyPr>
          <a:lstStyle/>
          <a:p>
            <a:pPr eaLnBrk="1" fontAlgn="auto" hangingPunct="1">
              <a:spcAft>
                <a:spcPts val="0"/>
              </a:spcAft>
              <a:defRPr/>
            </a:pPr>
            <a:r>
              <a:rPr lang="en-US" sz="2800" dirty="0">
                <a:solidFill>
                  <a:srgbClr val="0070C0"/>
                </a:solidFill>
              </a:rPr>
              <a:t>Potential risk of pancreatitis</a:t>
            </a:r>
          </a:p>
          <a:p>
            <a:pPr eaLnBrk="1" fontAlgn="auto" hangingPunct="1">
              <a:spcAft>
                <a:spcPts val="0"/>
              </a:spcAft>
              <a:defRPr/>
            </a:pPr>
            <a:r>
              <a:rPr lang="en-US" sz="2800" dirty="0">
                <a:solidFill>
                  <a:srgbClr val="0070C0"/>
                </a:solidFill>
              </a:rPr>
              <a:t>If on tirzepatide and oral contraceptives, use back up contraception for first 4 weeks</a:t>
            </a:r>
          </a:p>
          <a:p>
            <a:pPr eaLnBrk="1" fontAlgn="auto" hangingPunct="1">
              <a:spcAft>
                <a:spcPts val="0"/>
              </a:spcAft>
              <a:defRPr/>
            </a:pPr>
            <a:r>
              <a:rPr lang="en-US" sz="2800" dirty="0"/>
              <a:t>Warning about aspiration during surgery </a:t>
            </a:r>
          </a:p>
          <a:p>
            <a:pPr eaLnBrk="1" fontAlgn="auto" hangingPunct="1">
              <a:spcAft>
                <a:spcPts val="0"/>
              </a:spcAft>
              <a:defRPr/>
            </a:pPr>
            <a:r>
              <a:rPr lang="en-US" sz="2800" dirty="0"/>
              <a:t>Ask about recent eye exam</a:t>
            </a:r>
          </a:p>
          <a:p>
            <a:pPr lvl="1" eaLnBrk="1" fontAlgn="auto" hangingPunct="1">
              <a:spcAft>
                <a:spcPts val="0"/>
              </a:spcAft>
              <a:defRPr/>
            </a:pPr>
            <a:r>
              <a:rPr lang="en-US" sz="2000" dirty="0"/>
              <a:t>Potential increase in diabetes retinopathy</a:t>
            </a:r>
          </a:p>
          <a:p>
            <a:pPr lvl="1" eaLnBrk="1" fontAlgn="auto" hangingPunct="1">
              <a:spcAft>
                <a:spcPts val="0"/>
              </a:spcAft>
              <a:defRPr/>
            </a:pPr>
            <a:r>
              <a:rPr lang="en-US" sz="2000" dirty="0" err="1"/>
              <a:t>Nonarteritic</a:t>
            </a:r>
            <a:r>
              <a:rPr lang="en-US" sz="2000" dirty="0"/>
              <a:t> anterior ischemic optic neuropathy (NAION) reported (rare incidence)</a:t>
            </a:r>
          </a:p>
          <a:p>
            <a:pPr eaLnBrk="1" fontAlgn="auto" hangingPunct="1">
              <a:spcAft>
                <a:spcPts val="0"/>
              </a:spcAft>
              <a:defRPr/>
            </a:pPr>
            <a:endParaRPr lang="en-US" dirty="0"/>
          </a:p>
        </p:txBody>
      </p:sp>
      <p:pic>
        <p:nvPicPr>
          <p:cNvPr id="6" name="Picture 5">
            <a:extLst>
              <a:ext uri="{FF2B5EF4-FFF2-40B4-BE49-F238E27FC236}">
                <a16:creationId xmlns:a16="http://schemas.microsoft.com/office/drawing/2014/main" id="{ACA42EBB-26C7-4904-BBD1-61A731CD66BF}"/>
              </a:ext>
            </a:extLst>
          </p:cNvPr>
          <p:cNvPicPr>
            <a:picLocks noChangeAspect="1"/>
          </p:cNvPicPr>
          <p:nvPr/>
        </p:nvPicPr>
        <p:blipFill>
          <a:blip r:embed="rId4"/>
          <a:stretch>
            <a:fillRect/>
          </a:stretch>
        </p:blipFill>
        <p:spPr>
          <a:xfrm>
            <a:off x="6779758" y="1447800"/>
            <a:ext cx="1928813" cy="2667000"/>
          </a:xfrm>
          <a:prstGeom prst="rect">
            <a:avLst/>
          </a:prstGeom>
        </p:spPr>
      </p:pic>
      <p:sp>
        <p:nvSpPr>
          <p:cNvPr id="3" name="TextBox 2">
            <a:extLst>
              <a:ext uri="{FF2B5EF4-FFF2-40B4-BE49-F238E27FC236}">
                <a16:creationId xmlns:a16="http://schemas.microsoft.com/office/drawing/2014/main" id="{D5594EAF-5AFA-04A9-31E4-11AC0FA0FB35}"/>
              </a:ext>
            </a:extLst>
          </p:cNvPr>
          <p:cNvSpPr txBox="1"/>
          <p:nvPr/>
        </p:nvSpPr>
        <p:spPr>
          <a:xfrm>
            <a:off x="685800" y="5584723"/>
            <a:ext cx="7451736" cy="1200329"/>
          </a:xfrm>
          <a:prstGeom prst="rect">
            <a:avLst/>
          </a:prstGeom>
          <a:solidFill>
            <a:schemeClr val="bg2"/>
          </a:solidFill>
        </p:spPr>
        <p:txBody>
          <a:bodyPr wrap="square">
            <a:spAutoFit/>
          </a:bodyPr>
          <a:lstStyle/>
          <a:p>
            <a:pPr marL="0" marR="0"/>
            <a:r>
              <a:rPr lang="en-US" sz="1800" dirty="0">
                <a:effectLst/>
                <a:latin typeface="Aptos" panose="020B0004020202020204" pitchFamily="34" charset="0"/>
                <a:ea typeface="Aptos" panose="020B0004020202020204" pitchFamily="34" charset="0"/>
                <a:cs typeface="Aptos" panose="020B0004020202020204" pitchFamily="34" charset="0"/>
              </a:rPr>
              <a:t>Sudden discontinuation of semaglutide and </a:t>
            </a:r>
            <a:r>
              <a:rPr lang="en-US" sz="1800" dirty="0" err="1">
                <a:effectLst/>
                <a:latin typeface="Aptos" panose="020B0004020202020204" pitchFamily="34" charset="0"/>
                <a:ea typeface="Aptos" panose="020B0004020202020204" pitchFamily="34" charset="0"/>
                <a:cs typeface="Aptos" panose="020B0004020202020204" pitchFamily="34" charset="0"/>
              </a:rPr>
              <a:t>tirzepatide</a:t>
            </a:r>
            <a:r>
              <a:rPr lang="en-US" sz="1800" dirty="0">
                <a:effectLst/>
                <a:latin typeface="Aptos" panose="020B0004020202020204" pitchFamily="34" charset="0"/>
                <a:ea typeface="Aptos" panose="020B0004020202020204" pitchFamily="34" charset="0"/>
                <a:cs typeface="Aptos" panose="020B0004020202020204" pitchFamily="34" charset="0"/>
              </a:rPr>
              <a:t> results in regain of one-half to two-thirds of the weight loss within 1 year. </a:t>
            </a:r>
            <a:r>
              <a:rPr lang="en-US" dirty="0">
                <a:latin typeface="Aptos" panose="020B0004020202020204" pitchFamily="34" charset="0"/>
                <a:ea typeface="Aptos" panose="020B0004020202020204" pitchFamily="34" charset="0"/>
                <a:cs typeface="Aptos" panose="020B0004020202020204" pitchFamily="34" charset="0"/>
              </a:rPr>
              <a:t>Consider trying </a:t>
            </a:r>
            <a:r>
              <a:rPr lang="en-US" sz="1800" dirty="0">
                <a:effectLst/>
                <a:latin typeface="Aptos" panose="020B0004020202020204" pitchFamily="34" charset="0"/>
                <a:ea typeface="Aptos" panose="020B0004020202020204" pitchFamily="34" charset="0"/>
                <a:cs typeface="Aptos" panose="020B0004020202020204" pitchFamily="34" charset="0"/>
              </a:rPr>
              <a:t>lowest effective dose, using intermittent therapy, or stopping medication followed by close weight monitoring.</a:t>
            </a:r>
          </a:p>
        </p:txBody>
      </p:sp>
    </p:spTree>
    <p:extLst>
      <p:ext uri="{BB962C8B-B14F-4D97-AF65-F5344CB8AC3E}">
        <p14:creationId xmlns:p14="http://schemas.microsoft.com/office/powerpoint/2010/main" val="2355429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extLst>
    <p:ext uri="{6950BFC3-D8DA-4A85-94F7-54DA5524770B}">
      <p188:commentRel xmlns:p188="http://schemas.microsoft.com/office/powerpoint/2018/8/main" r:id="rId3"/>
    </p:ext>
  </p:extLst>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6722" name="Rectangle 2"/>
          <p:cNvSpPr>
            <a:spLocks noGrp="1" noRot="1" noChangeArrowheads="1"/>
          </p:cNvSpPr>
          <p:nvPr>
            <p:ph type="title"/>
          </p:nvPr>
        </p:nvSpPr>
        <p:spPr>
          <a:xfrm>
            <a:off x="457200" y="152400"/>
            <a:ext cx="8229600" cy="1219200"/>
          </a:xfrm>
        </p:spPr>
        <p:txBody>
          <a:bodyPr>
            <a:normAutofit fontScale="90000"/>
          </a:bodyPr>
          <a:lstStyle/>
          <a:p>
            <a:pPr eaLnBrk="1" hangingPunct="1">
              <a:defRPr/>
            </a:pPr>
            <a:r>
              <a:rPr lang="en-US" sz="4000" dirty="0"/>
              <a:t>Hyperglycemia in Patients </a:t>
            </a:r>
            <a:br>
              <a:rPr lang="en-US" sz="4000" dirty="0"/>
            </a:br>
            <a:r>
              <a:rPr lang="en-US" sz="4000" dirty="0"/>
              <a:t>With Undiagnosed Diabetes</a:t>
            </a:r>
          </a:p>
        </p:txBody>
      </p:sp>
      <p:sp>
        <p:nvSpPr>
          <p:cNvPr id="11268" name="Text Box 4"/>
          <p:cNvSpPr txBox="1">
            <a:spLocks noChangeArrowheads="1"/>
          </p:cNvSpPr>
          <p:nvPr/>
        </p:nvSpPr>
        <p:spPr bwMode="auto">
          <a:xfrm>
            <a:off x="1447800" y="6522440"/>
            <a:ext cx="51895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800">
                <a:solidFill>
                  <a:schemeClr val="tx1"/>
                </a:solidFill>
                <a:latin typeface="Garamond" panose="02020404030301010803" pitchFamily="18" charset="0"/>
                <a:cs typeface="Arial" panose="020B0604020202020204" pitchFamily="34" charset="0"/>
              </a:defRPr>
            </a:lvl1pPr>
            <a:lvl2pPr marL="742950" indent="-285750" eaLnBrk="0" hangingPunct="0">
              <a:defRPr sz="800">
                <a:solidFill>
                  <a:schemeClr val="tx1"/>
                </a:solidFill>
                <a:latin typeface="Garamond" panose="02020404030301010803" pitchFamily="18" charset="0"/>
                <a:cs typeface="Arial" panose="020B0604020202020204" pitchFamily="34" charset="0"/>
              </a:defRPr>
            </a:lvl2pPr>
            <a:lvl3pPr marL="1143000" indent="-228600" eaLnBrk="0" hangingPunct="0">
              <a:defRPr sz="800">
                <a:solidFill>
                  <a:schemeClr val="tx1"/>
                </a:solidFill>
                <a:latin typeface="Garamond" panose="02020404030301010803" pitchFamily="18" charset="0"/>
                <a:cs typeface="Arial" panose="020B0604020202020204" pitchFamily="34" charset="0"/>
              </a:defRPr>
            </a:lvl3pPr>
            <a:lvl4pPr marL="1600200" indent="-228600" eaLnBrk="0" hangingPunct="0">
              <a:defRPr sz="800">
                <a:solidFill>
                  <a:schemeClr val="tx1"/>
                </a:solidFill>
                <a:latin typeface="Garamond" panose="02020404030301010803" pitchFamily="18" charset="0"/>
                <a:cs typeface="Arial" panose="020B0604020202020204" pitchFamily="34" charset="0"/>
              </a:defRPr>
            </a:lvl4pPr>
            <a:lvl5pPr marL="2057400" indent="-228600" eaLnBrk="0" hangingPunct="0">
              <a:defRPr sz="8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9pPr>
          </a:lstStyle>
          <a:p>
            <a:pPr eaLnBrk="1" hangingPunct="1"/>
            <a:r>
              <a:rPr lang="en-US" altLang="en-US" sz="1400" dirty="0" err="1">
                <a:latin typeface="Arial" panose="020B0604020202020204" pitchFamily="34" charset="0"/>
                <a:cs typeface="Times New Roman" panose="02020603050405020304" pitchFamily="18" charset="0"/>
              </a:rPr>
              <a:t>Umpierrez</a:t>
            </a:r>
            <a:r>
              <a:rPr lang="en-US" altLang="en-US" sz="1400" dirty="0">
                <a:latin typeface="Arial" panose="020B0604020202020204" pitchFamily="34" charset="0"/>
                <a:cs typeface="Times New Roman" panose="02020603050405020304" pitchFamily="18" charset="0"/>
              </a:rPr>
              <a:t> GE et al. </a:t>
            </a:r>
            <a:r>
              <a:rPr lang="en-US" altLang="en-US" sz="1400" i="1" dirty="0">
                <a:latin typeface="Arial" panose="020B0604020202020204" pitchFamily="34" charset="0"/>
                <a:cs typeface="Times New Roman" panose="02020603050405020304" pitchFamily="18" charset="0"/>
              </a:rPr>
              <a:t>J </a:t>
            </a:r>
            <a:r>
              <a:rPr lang="en-US" altLang="en-US" sz="1400" i="1" dirty="0" err="1">
                <a:latin typeface="Arial" panose="020B0604020202020204" pitchFamily="34" charset="0"/>
                <a:cs typeface="Times New Roman" panose="02020603050405020304" pitchFamily="18" charset="0"/>
              </a:rPr>
              <a:t>Clin</a:t>
            </a:r>
            <a:r>
              <a:rPr lang="en-US" altLang="en-US" sz="1400" i="1" dirty="0">
                <a:latin typeface="Arial" panose="020B0604020202020204" pitchFamily="34" charset="0"/>
                <a:cs typeface="Times New Roman" panose="02020603050405020304" pitchFamily="18" charset="0"/>
              </a:rPr>
              <a:t> </a:t>
            </a:r>
            <a:r>
              <a:rPr lang="en-US" altLang="en-US" sz="1400" i="1" dirty="0" err="1">
                <a:latin typeface="Arial" panose="020B0604020202020204" pitchFamily="34" charset="0"/>
                <a:cs typeface="Times New Roman" panose="02020603050405020304" pitchFamily="18" charset="0"/>
              </a:rPr>
              <a:t>Endocrinol</a:t>
            </a:r>
            <a:r>
              <a:rPr lang="en-US" altLang="en-US" sz="1400" i="1" dirty="0">
                <a:latin typeface="Arial" panose="020B0604020202020204" pitchFamily="34" charset="0"/>
                <a:cs typeface="Times New Roman" panose="02020603050405020304" pitchFamily="18" charset="0"/>
              </a:rPr>
              <a:t> </a:t>
            </a:r>
            <a:r>
              <a:rPr lang="en-US" altLang="en-US" sz="1400" i="1" dirty="0" err="1">
                <a:latin typeface="Arial" panose="020B0604020202020204" pitchFamily="34" charset="0"/>
                <a:cs typeface="Times New Roman" panose="02020603050405020304" pitchFamily="18" charset="0"/>
              </a:rPr>
              <a:t>Metab</a:t>
            </a:r>
            <a:r>
              <a:rPr lang="en-US" altLang="en-US" sz="1400" dirty="0">
                <a:latin typeface="Arial" panose="020B0604020202020204" pitchFamily="34" charset="0"/>
                <a:cs typeface="Times New Roman" panose="02020603050405020304" pitchFamily="18" charset="0"/>
              </a:rPr>
              <a:t>. 2002;87:978–982.</a:t>
            </a:r>
          </a:p>
        </p:txBody>
      </p:sp>
      <p:graphicFrame>
        <p:nvGraphicFramePr>
          <p:cNvPr id="926725" name="Rectangle 3">
            <a:extLst>
              <a:ext uri="{FF2B5EF4-FFF2-40B4-BE49-F238E27FC236}">
                <a16:creationId xmlns:a16="http://schemas.microsoft.com/office/drawing/2014/main" id="{CE005D30-2220-E7F4-C284-F9C407B9A00E}"/>
              </a:ext>
            </a:extLst>
          </p:cNvPr>
          <p:cNvGraphicFramePr/>
          <p:nvPr/>
        </p:nvGraphicFramePr>
        <p:xfrm>
          <a:off x="454404" y="1447800"/>
          <a:ext cx="8521700" cy="4572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1075394113"/>
      </p:ext>
    </p:extLst>
  </p:cSld>
  <p:clrMapOvr>
    <a:masterClrMapping/>
  </p:clrMapOvr>
  <p:transition spd="med"/>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28600"/>
            <a:ext cx="8229600" cy="990600"/>
          </a:xfrm>
        </p:spPr>
        <p:txBody>
          <a:bodyPr/>
          <a:lstStyle/>
          <a:p>
            <a:pPr>
              <a:defRPr/>
            </a:pPr>
            <a:r>
              <a:rPr lang="en-US" sz="3200" dirty="0"/>
              <a:t>Getting Mrs. Jones Ready for Discharge</a:t>
            </a:r>
          </a:p>
        </p:txBody>
      </p:sp>
      <p:sp>
        <p:nvSpPr>
          <p:cNvPr id="4" name="Content Placeholder 3"/>
          <p:cNvSpPr>
            <a:spLocks noGrp="1"/>
          </p:cNvSpPr>
          <p:nvPr>
            <p:ph sz="quarter" idx="1"/>
          </p:nvPr>
        </p:nvSpPr>
        <p:spPr>
          <a:xfrm>
            <a:off x="457200" y="1219200"/>
            <a:ext cx="3733800" cy="4937760"/>
          </a:xfrm>
        </p:spPr>
        <p:txBody>
          <a:bodyPr>
            <a:normAutofit/>
          </a:bodyPr>
          <a:lstStyle/>
          <a:p>
            <a:pPr>
              <a:defRPr/>
            </a:pPr>
            <a:r>
              <a:rPr lang="en-US" sz="2800" dirty="0"/>
              <a:t>Mrs. Jones is improved and ready to go home.</a:t>
            </a:r>
          </a:p>
          <a:p>
            <a:pPr>
              <a:defRPr/>
            </a:pPr>
            <a:r>
              <a:rPr lang="en-US" sz="2800" dirty="0"/>
              <a:t>What glucose management strategies for home?</a:t>
            </a:r>
          </a:p>
          <a:p>
            <a:pPr>
              <a:defRPr/>
            </a:pPr>
            <a:r>
              <a:rPr lang="en-US" sz="2800" dirty="0"/>
              <a:t>Her A1c = 7.9%</a:t>
            </a:r>
          </a:p>
          <a:p>
            <a:pPr>
              <a:defRPr/>
            </a:pPr>
            <a:r>
              <a:rPr lang="en-US" sz="2800" dirty="0"/>
              <a:t>She was on correction insulin and basal during hospital stay.</a:t>
            </a:r>
          </a:p>
        </p:txBody>
      </p:sp>
      <p:pic>
        <p:nvPicPr>
          <p:cNvPr id="137220" name="Picture 1" descr="C:\Users\bev\AppData\Local\Microsoft\Windows\Temporary Internet Files\Content.IE5\INEAQAQO\MP900443643[1].jpg"/>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a:stretch>
            <a:fillRect/>
          </a:stretch>
        </p:blipFill>
        <p:spPr bwMode="auto">
          <a:xfrm>
            <a:off x="4385468" y="1371600"/>
            <a:ext cx="4106863" cy="273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4292198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B0406-C0AB-4896-AE6C-8557C9E743FD}"/>
              </a:ext>
            </a:extLst>
          </p:cNvPr>
          <p:cNvSpPr>
            <a:spLocks noGrp="1"/>
          </p:cNvSpPr>
          <p:nvPr>
            <p:ph type="title"/>
          </p:nvPr>
        </p:nvSpPr>
        <p:spPr/>
        <p:txBody>
          <a:bodyPr>
            <a:normAutofit fontScale="90000"/>
          </a:bodyPr>
          <a:lstStyle/>
          <a:p>
            <a:r>
              <a:rPr lang="en-US" dirty="0"/>
              <a:t>Hospital Readmissions with Diabetes</a:t>
            </a:r>
          </a:p>
        </p:txBody>
      </p:sp>
      <p:sp>
        <p:nvSpPr>
          <p:cNvPr id="3" name="Content Placeholder 2">
            <a:extLst>
              <a:ext uri="{FF2B5EF4-FFF2-40B4-BE49-F238E27FC236}">
                <a16:creationId xmlns:a16="http://schemas.microsoft.com/office/drawing/2014/main" id="{57AE9E89-AA0C-40F2-A19D-411F9B63725F}"/>
              </a:ext>
            </a:extLst>
          </p:cNvPr>
          <p:cNvSpPr>
            <a:spLocks noGrp="1"/>
          </p:cNvSpPr>
          <p:nvPr>
            <p:ph sz="quarter" idx="1"/>
          </p:nvPr>
        </p:nvSpPr>
        <p:spPr>
          <a:xfrm>
            <a:off x="457200" y="1219200"/>
            <a:ext cx="8686800" cy="6172200"/>
          </a:xfrm>
        </p:spPr>
        <p:txBody>
          <a:bodyPr>
            <a:normAutofit fontScale="92500" lnSpcReduction="20000"/>
          </a:bodyPr>
          <a:lstStyle/>
          <a:p>
            <a:pPr>
              <a:lnSpc>
                <a:spcPct val="110000"/>
              </a:lnSpc>
            </a:pPr>
            <a:r>
              <a:rPr lang="en-US" dirty="0">
                <a:solidFill>
                  <a:srgbClr val="000000"/>
                </a:solidFill>
                <a:cs typeface="Calibri" panose="020F0502020204030204" pitchFamily="34" charset="0"/>
              </a:rPr>
              <a:t>R</a:t>
            </a:r>
            <a:r>
              <a:rPr lang="en-US" b="0" i="0" dirty="0">
                <a:solidFill>
                  <a:srgbClr val="000000"/>
                </a:solidFill>
                <a:effectLst/>
                <a:cs typeface="Calibri" panose="020F0502020204030204" pitchFamily="34" charset="0"/>
              </a:rPr>
              <a:t>eadmission rates of 14% and 20%</a:t>
            </a:r>
          </a:p>
          <a:p>
            <a:pPr lvl="1">
              <a:lnSpc>
                <a:spcPct val="110000"/>
              </a:lnSpc>
            </a:pPr>
            <a:r>
              <a:rPr lang="en-US" b="0" i="0" dirty="0">
                <a:solidFill>
                  <a:srgbClr val="000000"/>
                </a:solidFill>
                <a:effectLst/>
                <a:cs typeface="Calibri" panose="020F0502020204030204" pitchFamily="34" charset="0"/>
              </a:rPr>
              <a:t>nearly 2xs that those without diabetes </a:t>
            </a:r>
          </a:p>
          <a:p>
            <a:pPr>
              <a:lnSpc>
                <a:spcPct val="110000"/>
              </a:lnSpc>
            </a:pPr>
            <a:r>
              <a:rPr lang="en-US" b="0" i="0" dirty="0">
                <a:solidFill>
                  <a:srgbClr val="000000"/>
                </a:solidFill>
                <a:effectLst/>
                <a:cs typeface="Calibri" panose="020F0502020204030204" pitchFamily="34" charset="0"/>
              </a:rPr>
              <a:t>If diabetes and hospitalized</a:t>
            </a:r>
          </a:p>
          <a:p>
            <a:pPr lvl="1">
              <a:lnSpc>
                <a:spcPct val="110000"/>
              </a:lnSpc>
            </a:pPr>
            <a:r>
              <a:rPr lang="en-US" b="0" i="0" dirty="0">
                <a:solidFill>
                  <a:srgbClr val="000000"/>
                </a:solidFill>
                <a:effectLst/>
                <a:cs typeface="Calibri" panose="020F0502020204030204" pitchFamily="34" charset="0"/>
              </a:rPr>
              <a:t>30% have two or more hospital stays  </a:t>
            </a:r>
          </a:p>
          <a:p>
            <a:pPr lvl="1">
              <a:lnSpc>
                <a:spcPct val="110000"/>
              </a:lnSpc>
            </a:pPr>
            <a:r>
              <a:rPr lang="en-US" b="0" i="0" dirty="0">
                <a:solidFill>
                  <a:srgbClr val="000000"/>
                </a:solidFill>
                <a:effectLst/>
                <a:cs typeface="Calibri" panose="020F0502020204030204" pitchFamily="34" charset="0"/>
              </a:rPr>
              <a:t>Hospitalization accounts for 60% of diabetes direct medical costs</a:t>
            </a:r>
          </a:p>
          <a:p>
            <a:pPr>
              <a:lnSpc>
                <a:spcPct val="110000"/>
              </a:lnSpc>
            </a:pPr>
            <a:r>
              <a:rPr lang="en-US" b="0" i="0" dirty="0">
                <a:solidFill>
                  <a:srgbClr val="000000"/>
                </a:solidFill>
                <a:effectLst/>
                <a:cs typeface="Calibri" panose="020F0502020204030204" pitchFamily="34" charset="0"/>
              </a:rPr>
              <a:t>Factors contributing to readmission include</a:t>
            </a:r>
          </a:p>
          <a:p>
            <a:pPr lvl="1">
              <a:lnSpc>
                <a:spcPct val="110000"/>
              </a:lnSpc>
              <a:buFontTx/>
              <a:buChar char="-"/>
            </a:pPr>
            <a:r>
              <a:rPr lang="en-US" b="0" i="0" dirty="0">
                <a:solidFill>
                  <a:srgbClr val="000000"/>
                </a:solidFill>
                <a:effectLst/>
                <a:cs typeface="Calibri" panose="020F0502020204030204" pitchFamily="34" charset="0"/>
              </a:rPr>
              <a:t>male sex - longer duration of prior hospitalization, </a:t>
            </a:r>
          </a:p>
          <a:p>
            <a:pPr lvl="1">
              <a:lnSpc>
                <a:spcPct val="110000"/>
              </a:lnSpc>
              <a:buFontTx/>
              <a:buChar char="-"/>
            </a:pPr>
            <a:r>
              <a:rPr lang="en-US" b="0" i="0" dirty="0">
                <a:solidFill>
                  <a:srgbClr val="000000"/>
                </a:solidFill>
                <a:effectLst/>
                <a:cs typeface="Calibri" panose="020F0502020204030204" pitchFamily="34" charset="0"/>
              </a:rPr>
              <a:t>number of previous hospitalizations, </a:t>
            </a:r>
          </a:p>
          <a:p>
            <a:pPr lvl="1">
              <a:lnSpc>
                <a:spcPct val="110000"/>
              </a:lnSpc>
              <a:buFontTx/>
              <a:buChar char="-"/>
            </a:pPr>
            <a:r>
              <a:rPr lang="en-US" b="0" i="0" dirty="0">
                <a:solidFill>
                  <a:srgbClr val="000000"/>
                </a:solidFill>
                <a:effectLst/>
                <a:cs typeface="Calibri" panose="020F0502020204030204" pitchFamily="34" charset="0"/>
              </a:rPr>
              <a:t>number and severity of comorbidities, </a:t>
            </a:r>
          </a:p>
          <a:p>
            <a:pPr lvl="1">
              <a:lnSpc>
                <a:spcPct val="110000"/>
              </a:lnSpc>
              <a:buFontTx/>
              <a:buChar char="-"/>
            </a:pPr>
            <a:r>
              <a:rPr lang="en-US" b="0" i="0" dirty="0">
                <a:solidFill>
                  <a:srgbClr val="000000"/>
                </a:solidFill>
                <a:effectLst/>
                <a:cs typeface="Calibri" panose="020F0502020204030204" pitchFamily="34" charset="0"/>
              </a:rPr>
              <a:t>lower socioeconomic and/or educational status;</a:t>
            </a:r>
          </a:p>
          <a:p>
            <a:pPr>
              <a:lnSpc>
                <a:spcPct val="110000"/>
              </a:lnSpc>
            </a:pPr>
            <a:r>
              <a:rPr lang="en-US" sz="2600" dirty="0"/>
              <a:t>To prevent readmissions, monitor insulin adjustments if   A1C &gt;9% or DKA - follow a transitional care model &amp; recommend home health</a:t>
            </a:r>
            <a:r>
              <a:rPr lang="en-US" dirty="0"/>
              <a:t>.</a:t>
            </a:r>
            <a:endParaRPr lang="en-US" i="1" dirty="0">
              <a:cs typeface="Calibri" panose="020F0502020204030204" pitchFamily="34" charset="0"/>
            </a:endParaRPr>
          </a:p>
        </p:txBody>
      </p:sp>
      <p:sp>
        <p:nvSpPr>
          <p:cNvPr id="4" name="TextBox 3">
            <a:extLst>
              <a:ext uri="{FF2B5EF4-FFF2-40B4-BE49-F238E27FC236}">
                <a16:creationId xmlns:a16="http://schemas.microsoft.com/office/drawing/2014/main" id="{7757ED02-994F-4E4D-8704-DEF93491C960}"/>
              </a:ext>
            </a:extLst>
          </p:cNvPr>
          <p:cNvSpPr txBox="1"/>
          <p:nvPr/>
        </p:nvSpPr>
        <p:spPr>
          <a:xfrm>
            <a:off x="6781800" y="1191936"/>
            <a:ext cx="1981200" cy="307777"/>
          </a:xfrm>
          <a:prstGeom prst="rect">
            <a:avLst/>
          </a:prstGeom>
          <a:noFill/>
        </p:spPr>
        <p:txBody>
          <a:bodyPr wrap="square" rtlCol="0">
            <a:spAutoFit/>
          </a:bodyPr>
          <a:lstStyle/>
          <a:p>
            <a:r>
              <a:rPr lang="en-US" sz="1400" dirty="0"/>
              <a:t>ADA Standards 2026</a:t>
            </a:r>
          </a:p>
        </p:txBody>
      </p:sp>
    </p:spTree>
    <p:extLst>
      <p:ext uri="{BB962C8B-B14F-4D97-AF65-F5344CB8AC3E}">
        <p14:creationId xmlns:p14="http://schemas.microsoft.com/office/powerpoint/2010/main" val="2415717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5FB38B0-6052-456A-80E8-86DD3BB3333B}"/>
              </a:ext>
            </a:extLst>
          </p:cNvPr>
          <p:cNvPicPr>
            <a:picLocks noChangeAspect="1"/>
          </p:cNvPicPr>
          <p:nvPr/>
        </p:nvPicPr>
        <p:blipFill>
          <a:blip r:embed="rId2"/>
          <a:stretch>
            <a:fillRect/>
          </a:stretch>
        </p:blipFill>
        <p:spPr>
          <a:xfrm>
            <a:off x="138341" y="1143000"/>
            <a:ext cx="8867318" cy="5562600"/>
          </a:xfrm>
          <a:prstGeom prst="rect">
            <a:avLst/>
          </a:prstGeom>
        </p:spPr>
      </p:pic>
      <p:sp>
        <p:nvSpPr>
          <p:cNvPr id="2" name="Title 1">
            <a:extLst>
              <a:ext uri="{FF2B5EF4-FFF2-40B4-BE49-F238E27FC236}">
                <a16:creationId xmlns:a16="http://schemas.microsoft.com/office/drawing/2014/main" id="{911FC4CA-5A8C-4902-B1FB-BACCBB1F7B6A}"/>
              </a:ext>
            </a:extLst>
          </p:cNvPr>
          <p:cNvSpPr>
            <a:spLocks noGrp="1"/>
          </p:cNvSpPr>
          <p:nvPr>
            <p:ph type="title"/>
          </p:nvPr>
        </p:nvSpPr>
        <p:spPr/>
        <p:txBody>
          <a:bodyPr/>
          <a:lstStyle/>
          <a:p>
            <a:r>
              <a:rPr lang="en-US" dirty="0"/>
              <a:t>Discharge Plan Example</a:t>
            </a:r>
          </a:p>
        </p:txBody>
      </p:sp>
    </p:spTree>
    <p:extLst>
      <p:ext uri="{BB962C8B-B14F-4D97-AF65-F5344CB8AC3E}">
        <p14:creationId xmlns:p14="http://schemas.microsoft.com/office/powerpoint/2010/main" val="3654371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27CCC-6768-4689-B84C-E01A90658F7D}"/>
              </a:ext>
            </a:extLst>
          </p:cNvPr>
          <p:cNvSpPr>
            <a:spLocks noGrp="1"/>
          </p:cNvSpPr>
          <p:nvPr>
            <p:ph type="title"/>
          </p:nvPr>
        </p:nvSpPr>
        <p:spPr/>
        <p:txBody>
          <a:bodyPr/>
          <a:lstStyle/>
          <a:p>
            <a:r>
              <a:rPr lang="en-US" dirty="0"/>
              <a:t>Topics to cover before discharge</a:t>
            </a:r>
          </a:p>
        </p:txBody>
      </p:sp>
      <p:sp>
        <p:nvSpPr>
          <p:cNvPr id="3" name="Content Placeholder 2">
            <a:extLst>
              <a:ext uri="{FF2B5EF4-FFF2-40B4-BE49-F238E27FC236}">
                <a16:creationId xmlns:a16="http://schemas.microsoft.com/office/drawing/2014/main" id="{14E88705-937F-401E-B19B-F4A295AF9F2B}"/>
              </a:ext>
            </a:extLst>
          </p:cNvPr>
          <p:cNvSpPr>
            <a:spLocks noGrp="1"/>
          </p:cNvSpPr>
          <p:nvPr>
            <p:ph sz="quarter" idx="1"/>
          </p:nvPr>
        </p:nvSpPr>
        <p:spPr>
          <a:xfrm>
            <a:off x="317755" y="1219200"/>
            <a:ext cx="3648738" cy="5867400"/>
          </a:xfrm>
        </p:spPr>
        <p:txBody>
          <a:bodyPr>
            <a:noAutofit/>
          </a:bodyPr>
          <a:lstStyle/>
          <a:p>
            <a:pPr algn="l" fontAlgn="base">
              <a:lnSpc>
                <a:spcPct val="120000"/>
              </a:lnSpc>
              <a:buFont typeface="Arial" panose="020B0604020202020204" pitchFamily="34" charset="0"/>
              <a:buChar char="•"/>
            </a:pPr>
            <a:r>
              <a:rPr lang="en-US" sz="2100" b="0" i="0" dirty="0">
                <a:solidFill>
                  <a:srgbClr val="383636"/>
                </a:solidFill>
                <a:effectLst/>
                <a:cs typeface="Calibri" panose="020F0502020204030204" pitchFamily="34" charset="0"/>
              </a:rPr>
              <a:t>Identification of the health care provider </a:t>
            </a:r>
            <a:r>
              <a:rPr lang="en-US" sz="2100" dirty="0">
                <a:solidFill>
                  <a:srgbClr val="383636"/>
                </a:solidFill>
                <a:cs typeface="Calibri" panose="020F0502020204030204" pitchFamily="34" charset="0"/>
              </a:rPr>
              <a:t>to</a:t>
            </a:r>
            <a:r>
              <a:rPr lang="en-US" sz="2100" b="0" i="0" dirty="0">
                <a:solidFill>
                  <a:srgbClr val="383636"/>
                </a:solidFill>
                <a:effectLst/>
                <a:cs typeface="Calibri" panose="020F0502020204030204" pitchFamily="34" charset="0"/>
              </a:rPr>
              <a:t> provide diabetes care after discharge.</a:t>
            </a:r>
          </a:p>
          <a:p>
            <a:pPr algn="l" fontAlgn="base">
              <a:lnSpc>
                <a:spcPct val="120000"/>
              </a:lnSpc>
              <a:buFont typeface="Arial" panose="020B0604020202020204" pitchFamily="34" charset="0"/>
              <a:buChar char="•"/>
            </a:pPr>
            <a:r>
              <a:rPr lang="en-US" sz="2100" b="0" i="0" dirty="0">
                <a:solidFill>
                  <a:srgbClr val="383636"/>
                </a:solidFill>
                <a:effectLst/>
                <a:cs typeface="Calibri" panose="020F0502020204030204" pitchFamily="34" charset="0"/>
              </a:rPr>
              <a:t>Level of understanding related to the diabetes diagnosis, self-monitoring of blood glucose, home blood glucose goals, and when to call the provider.</a:t>
            </a:r>
          </a:p>
          <a:p>
            <a:pPr algn="l" fontAlgn="base">
              <a:lnSpc>
                <a:spcPct val="120000"/>
              </a:lnSpc>
              <a:buFont typeface="Arial" panose="020B0604020202020204" pitchFamily="34" charset="0"/>
              <a:buChar char="•"/>
            </a:pPr>
            <a:r>
              <a:rPr lang="en-US" sz="2100" b="0" i="0" dirty="0">
                <a:solidFill>
                  <a:srgbClr val="383636"/>
                </a:solidFill>
                <a:effectLst/>
                <a:cs typeface="Calibri" panose="020F0502020204030204" pitchFamily="34" charset="0"/>
              </a:rPr>
              <a:t>Definition, recognition, treatment, and prevention of hyperglycemia and hypoglycemia.</a:t>
            </a:r>
          </a:p>
        </p:txBody>
      </p:sp>
      <p:sp>
        <p:nvSpPr>
          <p:cNvPr id="5" name="Content Placeholder 4">
            <a:extLst>
              <a:ext uri="{FF2B5EF4-FFF2-40B4-BE49-F238E27FC236}">
                <a16:creationId xmlns:a16="http://schemas.microsoft.com/office/drawing/2014/main" id="{6A4E48B8-EA67-F43B-8439-05D908B980B6}"/>
              </a:ext>
            </a:extLst>
          </p:cNvPr>
          <p:cNvSpPr>
            <a:spLocks noGrp="1"/>
          </p:cNvSpPr>
          <p:nvPr>
            <p:ph sz="quarter" idx="2"/>
          </p:nvPr>
        </p:nvSpPr>
        <p:spPr>
          <a:xfrm>
            <a:off x="5715000" y="1216152"/>
            <a:ext cx="3111246" cy="4937760"/>
          </a:xfrm>
        </p:spPr>
        <p:txBody>
          <a:bodyPr>
            <a:normAutofit fontScale="85000" lnSpcReduction="20000"/>
          </a:bodyPr>
          <a:lstStyle/>
          <a:p>
            <a:pPr fontAlgn="base">
              <a:lnSpc>
                <a:spcPct val="120000"/>
              </a:lnSpc>
              <a:buFont typeface="Arial" panose="020B0604020202020204" pitchFamily="34" charset="0"/>
              <a:buChar char="•"/>
            </a:pPr>
            <a:r>
              <a:rPr lang="en-US" sz="2600" dirty="0">
                <a:solidFill>
                  <a:srgbClr val="383636"/>
                </a:solidFill>
                <a:cs typeface="Calibri" panose="020F0502020204030204" pitchFamily="34" charset="0"/>
              </a:rPr>
              <a:t>Information on making healthy food choices at home and referral to an outpatient RD/RDN</a:t>
            </a:r>
          </a:p>
          <a:p>
            <a:pPr fontAlgn="base">
              <a:lnSpc>
                <a:spcPct val="120000"/>
              </a:lnSpc>
              <a:buFont typeface="Arial" panose="020B0604020202020204" pitchFamily="34" charset="0"/>
              <a:buChar char="•"/>
            </a:pPr>
            <a:r>
              <a:rPr lang="en-US" sz="2600" dirty="0">
                <a:solidFill>
                  <a:srgbClr val="383636"/>
                </a:solidFill>
                <a:cs typeface="Calibri" panose="020F0502020204030204" pitchFamily="34" charset="0"/>
              </a:rPr>
              <a:t>If relevant, when and how to take blood glucose–lowering medications, including insulin administration.</a:t>
            </a:r>
          </a:p>
          <a:p>
            <a:pPr fontAlgn="base">
              <a:lnSpc>
                <a:spcPct val="120000"/>
              </a:lnSpc>
              <a:buFont typeface="Arial" panose="020B0604020202020204" pitchFamily="34" charset="0"/>
              <a:buChar char="•"/>
            </a:pPr>
            <a:r>
              <a:rPr lang="en-US" sz="2600" dirty="0">
                <a:solidFill>
                  <a:srgbClr val="383636"/>
                </a:solidFill>
                <a:cs typeface="Calibri" panose="020F0502020204030204" pitchFamily="34" charset="0"/>
              </a:rPr>
              <a:t>When to get help.</a:t>
            </a:r>
          </a:p>
          <a:p>
            <a:pPr fontAlgn="base">
              <a:lnSpc>
                <a:spcPct val="120000"/>
              </a:lnSpc>
              <a:buFont typeface="Arial" panose="020B0604020202020204" pitchFamily="34" charset="0"/>
              <a:buChar char="•"/>
            </a:pPr>
            <a:r>
              <a:rPr lang="en-US" sz="2600" dirty="0">
                <a:solidFill>
                  <a:srgbClr val="383636"/>
                </a:solidFill>
                <a:cs typeface="Calibri" panose="020F0502020204030204" pitchFamily="34" charset="0"/>
              </a:rPr>
              <a:t>Proper use and disposal of needles and syringes</a:t>
            </a:r>
            <a:r>
              <a:rPr lang="en-US" dirty="0">
                <a:solidFill>
                  <a:srgbClr val="383636"/>
                </a:solidFill>
                <a:cs typeface="Calibri" panose="020F0502020204030204" pitchFamily="34" charset="0"/>
              </a:rPr>
              <a:t>.</a:t>
            </a:r>
          </a:p>
          <a:p>
            <a:endParaRPr lang="en-US" dirty="0"/>
          </a:p>
        </p:txBody>
      </p:sp>
      <p:pic>
        <p:nvPicPr>
          <p:cNvPr id="8" name="Picture 7">
            <a:extLst>
              <a:ext uri="{FF2B5EF4-FFF2-40B4-BE49-F238E27FC236}">
                <a16:creationId xmlns:a16="http://schemas.microsoft.com/office/drawing/2014/main" id="{187099CB-7C47-4E3A-B170-E2E44CC4B955}"/>
              </a:ext>
            </a:extLst>
          </p:cNvPr>
          <p:cNvPicPr>
            <a:picLocks noChangeAspect="1"/>
          </p:cNvPicPr>
          <p:nvPr/>
        </p:nvPicPr>
        <p:blipFill>
          <a:blip r:embed="rId2"/>
          <a:stretch>
            <a:fillRect/>
          </a:stretch>
        </p:blipFill>
        <p:spPr>
          <a:xfrm>
            <a:off x="4057383" y="1216152"/>
            <a:ext cx="1581417" cy="1977505"/>
          </a:xfrm>
          <a:prstGeom prst="rect">
            <a:avLst/>
          </a:prstGeom>
        </p:spPr>
      </p:pic>
      <p:pic>
        <p:nvPicPr>
          <p:cNvPr id="4" name="Picture 3">
            <a:extLst>
              <a:ext uri="{FF2B5EF4-FFF2-40B4-BE49-F238E27FC236}">
                <a16:creationId xmlns:a16="http://schemas.microsoft.com/office/drawing/2014/main" id="{0CCA9595-7407-04F1-0163-BE3F8EB2E913}"/>
              </a:ext>
            </a:extLst>
          </p:cNvPr>
          <p:cNvPicPr>
            <a:picLocks noChangeAspect="1"/>
          </p:cNvPicPr>
          <p:nvPr/>
        </p:nvPicPr>
        <p:blipFill>
          <a:blip r:embed="rId3"/>
          <a:stretch>
            <a:fillRect/>
          </a:stretch>
        </p:blipFill>
        <p:spPr>
          <a:xfrm>
            <a:off x="3442772" y="6153912"/>
            <a:ext cx="2704983" cy="626417"/>
          </a:xfrm>
          <a:prstGeom prst="rect">
            <a:avLst/>
          </a:prstGeom>
        </p:spPr>
      </p:pic>
    </p:spTree>
    <p:extLst>
      <p:ext uri="{BB962C8B-B14F-4D97-AF65-F5344CB8AC3E}">
        <p14:creationId xmlns:p14="http://schemas.microsoft.com/office/powerpoint/2010/main" val="1491853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Medication Reconciliation</a:t>
            </a:r>
          </a:p>
        </p:txBody>
      </p:sp>
      <p:sp>
        <p:nvSpPr>
          <p:cNvPr id="3" name="Content Placeholder 2"/>
          <p:cNvSpPr>
            <a:spLocks noGrp="1"/>
          </p:cNvSpPr>
          <p:nvPr>
            <p:ph sz="quarter" idx="1"/>
          </p:nvPr>
        </p:nvSpPr>
        <p:spPr>
          <a:xfrm>
            <a:off x="457200" y="1219200"/>
            <a:ext cx="4724400" cy="5257800"/>
          </a:xfrm>
        </p:spPr>
        <p:txBody>
          <a:bodyPr>
            <a:normAutofit fontScale="77500" lnSpcReduction="20000"/>
          </a:bodyPr>
          <a:lstStyle/>
          <a:p>
            <a:pPr>
              <a:lnSpc>
                <a:spcPct val="120000"/>
              </a:lnSpc>
            </a:pPr>
            <a:r>
              <a:rPr lang="en-US" dirty="0"/>
              <a:t>Cross-check meds to make sure no chronic meds were stopped</a:t>
            </a:r>
          </a:p>
          <a:p>
            <a:pPr>
              <a:lnSpc>
                <a:spcPct val="120000"/>
              </a:lnSpc>
            </a:pPr>
            <a:r>
              <a:rPr lang="en-US" dirty="0"/>
              <a:t>Ensure the safety of new prescriptions</a:t>
            </a:r>
          </a:p>
          <a:p>
            <a:pPr>
              <a:lnSpc>
                <a:spcPct val="120000"/>
              </a:lnSpc>
            </a:pPr>
            <a:r>
              <a:rPr lang="en-US" dirty="0"/>
              <a:t>New or changed prescriptions reviewed with </a:t>
            </a:r>
            <a:r>
              <a:rPr lang="en-US" dirty="0" err="1"/>
              <a:t>pt</a:t>
            </a:r>
            <a:r>
              <a:rPr lang="en-US" dirty="0"/>
              <a:t>/ family before discharge</a:t>
            </a:r>
          </a:p>
          <a:p>
            <a:pPr>
              <a:lnSpc>
                <a:spcPct val="120000"/>
              </a:lnSpc>
            </a:pPr>
            <a:r>
              <a:rPr lang="en-US" dirty="0"/>
              <a:t>Avoid complex insulin regimens for those with limited cognition</a:t>
            </a:r>
          </a:p>
          <a:p>
            <a:pPr lvl="1">
              <a:lnSpc>
                <a:spcPct val="120000"/>
              </a:lnSpc>
            </a:pPr>
            <a:r>
              <a:rPr lang="en-US" dirty="0"/>
              <a:t>As </a:t>
            </a:r>
            <a:r>
              <a:rPr lang="en-US" dirty="0" err="1"/>
              <a:t>pt</a:t>
            </a:r>
            <a:r>
              <a:rPr lang="en-US" dirty="0"/>
              <a:t> heals, remind them that they may need less insulin / diabetes meds to control BG</a:t>
            </a:r>
          </a:p>
          <a:p>
            <a:pPr lvl="1">
              <a:lnSpc>
                <a:spcPct val="120000"/>
              </a:lnSpc>
            </a:pPr>
            <a:r>
              <a:rPr lang="en-US" dirty="0"/>
              <a:t>Supplies for insulin administration</a:t>
            </a:r>
          </a:p>
        </p:txBody>
      </p:sp>
      <p:pic>
        <p:nvPicPr>
          <p:cNvPr id="4" name="Picture 3"/>
          <p:cNvPicPr>
            <a:picLocks noChangeAspect="1"/>
          </p:cNvPicPr>
          <p:nvPr/>
        </p:nvPicPr>
        <p:blipFill>
          <a:blip r:embed="rId2"/>
          <a:stretch>
            <a:fillRect/>
          </a:stretch>
        </p:blipFill>
        <p:spPr>
          <a:xfrm>
            <a:off x="5736579" y="1174019"/>
            <a:ext cx="2857500" cy="1895475"/>
          </a:xfrm>
          <a:prstGeom prst="rect">
            <a:avLst/>
          </a:prstGeom>
        </p:spPr>
      </p:pic>
      <p:sp>
        <p:nvSpPr>
          <p:cNvPr id="7" name="TextBox 6">
            <a:extLst>
              <a:ext uri="{FF2B5EF4-FFF2-40B4-BE49-F238E27FC236}">
                <a16:creationId xmlns:a16="http://schemas.microsoft.com/office/drawing/2014/main" id="{3BDAFA75-DA23-1900-0412-3DB11F4867FF}"/>
              </a:ext>
            </a:extLst>
          </p:cNvPr>
          <p:cNvSpPr txBox="1"/>
          <p:nvPr/>
        </p:nvSpPr>
        <p:spPr>
          <a:xfrm>
            <a:off x="4648200" y="3247935"/>
            <a:ext cx="4495800" cy="2554545"/>
          </a:xfrm>
          <a:prstGeom prst="rect">
            <a:avLst/>
          </a:prstGeom>
          <a:noFill/>
        </p:spPr>
        <p:txBody>
          <a:bodyPr wrap="square">
            <a:spAutoFit/>
          </a:bodyPr>
          <a:lstStyle/>
          <a:p>
            <a:pPr marL="1143000" marR="0" lvl="2" indent="-228600">
              <a:buSzPts val="1000"/>
              <a:buFont typeface="Wingdings" panose="05000000000000000000" pitchFamily="2" charset="2"/>
              <a:buChar char=""/>
              <a:tabLst>
                <a:tab pos="1371600" algn="l"/>
              </a:tabLst>
            </a:pPr>
            <a:r>
              <a:rPr lang="en-US" sz="2000" dirty="0">
                <a:solidFill>
                  <a:srgbClr val="0070C0"/>
                </a:solidFill>
                <a:effectLst/>
                <a:latin typeface="Aptos" panose="020B0004020202020204" pitchFamily="34" charset="0"/>
                <a:ea typeface="Times New Roman" panose="02020603050405020304" pitchFamily="18" charset="0"/>
                <a:cs typeface="Aptos" panose="020B0004020202020204" pitchFamily="34" charset="0"/>
              </a:rPr>
              <a:t>Novolog prescribed at discharge includes patient specific instructions</a:t>
            </a:r>
            <a:endParaRPr lang="en-US" sz="2000" dirty="0">
              <a:solidFill>
                <a:srgbClr val="0070C0"/>
              </a:solidFill>
              <a:effectLst/>
              <a:latin typeface="Aptos" panose="020B0004020202020204" pitchFamily="34" charset="0"/>
              <a:ea typeface="Aptos" panose="020B0004020202020204" pitchFamily="34" charset="0"/>
              <a:cs typeface="Aptos" panose="020B0004020202020204" pitchFamily="34" charset="0"/>
            </a:endParaRPr>
          </a:p>
          <a:p>
            <a:pPr marL="1600200" marR="0" lvl="3" indent="-228600">
              <a:buSzPts val="1000"/>
              <a:buFont typeface="Wingdings" panose="05000000000000000000" pitchFamily="2" charset="2"/>
              <a:buChar char=""/>
              <a:tabLst>
                <a:tab pos="1828800" algn="l"/>
              </a:tabLst>
            </a:pPr>
            <a:r>
              <a:rPr lang="en-US" sz="2000" dirty="0">
                <a:solidFill>
                  <a:srgbClr val="0070C0"/>
                </a:solidFill>
                <a:effectLst/>
                <a:latin typeface="Aptos" panose="020B0004020202020204" pitchFamily="34" charset="0"/>
                <a:ea typeface="Times New Roman" panose="02020603050405020304" pitchFamily="18" charset="0"/>
                <a:cs typeface="Aptos" panose="020B0004020202020204" pitchFamily="34" charset="0"/>
              </a:rPr>
              <a:t>RNs review AVS at discharge to ensure patient has instructions</a:t>
            </a:r>
            <a:endParaRPr lang="en-US" sz="2000" dirty="0">
              <a:solidFill>
                <a:srgbClr val="0070C0"/>
              </a:solidFill>
              <a:effectLst/>
              <a:latin typeface="Aptos" panose="020B0004020202020204" pitchFamily="34" charset="0"/>
              <a:ea typeface="Aptos" panose="020B0004020202020204" pitchFamily="34" charset="0"/>
              <a:cs typeface="Aptos" panose="020B0004020202020204" pitchFamily="34" charset="0"/>
            </a:endParaRPr>
          </a:p>
          <a:p>
            <a:pPr marL="1600200" marR="0" lvl="3" indent="-228600">
              <a:buSzPts val="1000"/>
              <a:buFont typeface="Wingdings" panose="05000000000000000000" pitchFamily="2" charset="2"/>
              <a:buChar char=""/>
              <a:tabLst>
                <a:tab pos="1828800" algn="l"/>
              </a:tabLst>
            </a:pPr>
            <a:r>
              <a:rPr lang="en-US" sz="2000" dirty="0">
                <a:solidFill>
                  <a:srgbClr val="0070C0"/>
                </a:solidFill>
                <a:effectLst/>
                <a:latin typeface="Aptos" panose="020B0004020202020204" pitchFamily="34" charset="0"/>
                <a:ea typeface="Times New Roman" panose="02020603050405020304" pitchFamily="18" charset="0"/>
                <a:cs typeface="Aptos" panose="020B0004020202020204" pitchFamily="34" charset="0"/>
              </a:rPr>
              <a:t>MDs place order with instructions present</a:t>
            </a:r>
            <a:endParaRPr lang="en-US" sz="2000" dirty="0">
              <a:solidFill>
                <a:srgbClr val="0070C0"/>
              </a:solidFill>
              <a:effectLst/>
              <a:latin typeface="Aptos" panose="020B0004020202020204" pitchFamily="34" charset="0"/>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2069173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8466" name="Rectangle 2"/>
          <p:cNvSpPr>
            <a:spLocks noGrp="1" noRot="1" noChangeArrowheads="1"/>
          </p:cNvSpPr>
          <p:nvPr>
            <p:ph type="title"/>
          </p:nvPr>
        </p:nvSpPr>
        <p:spPr/>
        <p:txBody>
          <a:bodyPr/>
          <a:lstStyle/>
          <a:p>
            <a:pPr eaLnBrk="1" hangingPunct="1">
              <a:defRPr/>
            </a:pPr>
            <a:r>
              <a:rPr lang="en-US" dirty="0" err="1"/>
              <a:t>MarinHealth</a:t>
            </a:r>
            <a:r>
              <a:rPr lang="en-US" dirty="0"/>
              <a:t> Goals at Discharge</a:t>
            </a:r>
          </a:p>
        </p:txBody>
      </p:sp>
      <p:pic>
        <p:nvPicPr>
          <p:cNvPr id="6" name="Picture 5" descr="A close up of a sign&#10;&#10;Description automatically generated">
            <a:extLst>
              <a:ext uri="{FF2B5EF4-FFF2-40B4-BE49-F238E27FC236}">
                <a16:creationId xmlns:a16="http://schemas.microsoft.com/office/drawing/2014/main" id="{F12463D8-7F66-45C7-B142-0D545DD1099E}"/>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258796" y="3785446"/>
            <a:ext cx="3373213" cy="2376750"/>
          </a:xfrm>
          <a:prstGeom prst="rect">
            <a:avLst/>
          </a:prstGeom>
        </p:spPr>
      </p:pic>
      <p:sp>
        <p:nvSpPr>
          <p:cNvPr id="3" name="Content Placeholder 2">
            <a:extLst>
              <a:ext uri="{FF2B5EF4-FFF2-40B4-BE49-F238E27FC236}">
                <a16:creationId xmlns:a16="http://schemas.microsoft.com/office/drawing/2014/main" id="{1036D33F-FA8C-F820-54B5-4816B169889E}"/>
              </a:ext>
            </a:extLst>
          </p:cNvPr>
          <p:cNvSpPr>
            <a:spLocks noGrp="1"/>
          </p:cNvSpPr>
          <p:nvPr>
            <p:ph sz="quarter" idx="2"/>
          </p:nvPr>
        </p:nvSpPr>
        <p:spPr>
          <a:xfrm>
            <a:off x="530352" y="1447800"/>
            <a:ext cx="4041648" cy="4937760"/>
          </a:xfrm>
        </p:spPr>
        <p:txBody>
          <a:bodyPr>
            <a:normAutofit lnSpcReduction="10000"/>
          </a:bodyPr>
          <a:lstStyle/>
          <a:p>
            <a:pPr lvl="0"/>
            <a:r>
              <a:rPr lang="en-US" dirty="0">
                <a:solidFill>
                  <a:srgbClr val="0070C0"/>
                </a:solidFill>
              </a:rPr>
              <a:t>Safe &amp; Realistic Diabetes treatment(s)  </a:t>
            </a:r>
          </a:p>
          <a:p>
            <a:pPr lvl="1"/>
            <a:r>
              <a:rPr lang="en-US" sz="2800" dirty="0"/>
              <a:t> Get back on home meds with modifications as needed.</a:t>
            </a:r>
          </a:p>
          <a:p>
            <a:pPr lvl="1"/>
            <a:r>
              <a:rPr lang="en-US" sz="2800" dirty="0"/>
              <a:t>Avoid intensive insulin management if possible</a:t>
            </a:r>
          </a:p>
          <a:p>
            <a:pPr lvl="1"/>
            <a:r>
              <a:rPr lang="en-US" dirty="0"/>
              <a:t>Consider home health</a:t>
            </a:r>
          </a:p>
        </p:txBody>
      </p:sp>
      <p:sp>
        <p:nvSpPr>
          <p:cNvPr id="5" name="TextBox 4">
            <a:extLst>
              <a:ext uri="{FF2B5EF4-FFF2-40B4-BE49-F238E27FC236}">
                <a16:creationId xmlns:a16="http://schemas.microsoft.com/office/drawing/2014/main" id="{C724E547-50A6-2B9F-1FD2-76399F0D20CA}"/>
              </a:ext>
            </a:extLst>
          </p:cNvPr>
          <p:cNvSpPr txBox="1"/>
          <p:nvPr/>
        </p:nvSpPr>
        <p:spPr>
          <a:xfrm>
            <a:off x="3962400" y="1253758"/>
            <a:ext cx="4852497" cy="2308324"/>
          </a:xfrm>
          <a:prstGeom prst="rect">
            <a:avLst/>
          </a:prstGeom>
          <a:noFill/>
        </p:spPr>
        <p:txBody>
          <a:bodyPr wrap="square">
            <a:spAutoFit/>
          </a:bodyPr>
          <a:lstStyle/>
          <a:p>
            <a:pPr marR="0" lvl="2">
              <a:buSzPts val="1000"/>
              <a:tabLst>
                <a:tab pos="1371600" algn="l"/>
              </a:tabLst>
            </a:pPr>
            <a:r>
              <a:rPr lang="en-US" sz="2400" dirty="0">
                <a:solidFill>
                  <a:srgbClr val="0070C0"/>
                </a:solidFill>
                <a:latin typeface="Aptos" panose="020B0004020202020204" pitchFamily="34" charset="0"/>
                <a:ea typeface="Times New Roman" panose="02020603050405020304" pitchFamily="18" charset="0"/>
                <a:cs typeface="Aptos" panose="020B0004020202020204" pitchFamily="34" charset="0"/>
              </a:rPr>
              <a:t>Make sure p</a:t>
            </a:r>
            <a:r>
              <a:rPr lang="en-US" sz="2400" dirty="0">
                <a:solidFill>
                  <a:srgbClr val="0070C0"/>
                </a:solidFill>
                <a:effectLst/>
                <a:latin typeface="Aptos" panose="020B0004020202020204" pitchFamily="34" charset="0"/>
                <a:ea typeface="Times New Roman" panose="02020603050405020304" pitchFamily="18" charset="0"/>
                <a:cs typeface="Aptos" panose="020B0004020202020204" pitchFamily="34" charset="0"/>
              </a:rPr>
              <a:t>atients with A1c &gt; 9.0% have follow up appt scheduled prior to discharge</a:t>
            </a:r>
            <a:endParaRPr lang="en-US" sz="2400" dirty="0">
              <a:solidFill>
                <a:srgbClr val="0070C0"/>
              </a:solidFill>
              <a:effectLst/>
              <a:latin typeface="Aptos" panose="020B0004020202020204" pitchFamily="34" charset="0"/>
              <a:ea typeface="Aptos" panose="020B0004020202020204" pitchFamily="34" charset="0"/>
              <a:cs typeface="Aptos" panose="020B0004020202020204" pitchFamily="34" charset="0"/>
            </a:endParaRPr>
          </a:p>
          <a:p>
            <a:pPr marL="1600200" marR="0" lvl="3" indent="-228600">
              <a:buSzPts val="1000"/>
              <a:buFont typeface="Wingdings" panose="05000000000000000000" pitchFamily="2" charset="2"/>
              <a:buChar char=""/>
              <a:tabLst>
                <a:tab pos="1828800" algn="l"/>
              </a:tabLst>
            </a:pPr>
            <a:r>
              <a:rPr lang="en-US" sz="2400" dirty="0">
                <a:effectLst/>
                <a:latin typeface="Aptos" panose="020B0004020202020204" pitchFamily="34" charset="0"/>
                <a:ea typeface="Times New Roman" panose="02020603050405020304" pitchFamily="18" charset="0"/>
                <a:cs typeface="Aptos" panose="020B0004020202020204" pitchFamily="34" charset="0"/>
              </a:rPr>
              <a:t>RNs can check the AVS to ensure appt date/time is present</a:t>
            </a:r>
            <a:endParaRPr lang="en-US" sz="2400" dirty="0">
              <a:effectLst/>
              <a:latin typeface="Aptos" panose="020B0004020202020204" pitchFamily="34" charset="0"/>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1802987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3253C-E64A-A612-0A73-870DE3975F1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617E3B2-A33B-518D-0F14-33BD6E844B38}"/>
              </a:ext>
            </a:extLst>
          </p:cNvPr>
          <p:cNvSpPr>
            <a:spLocks noGrp="1"/>
          </p:cNvSpPr>
          <p:nvPr>
            <p:ph type="title"/>
          </p:nvPr>
        </p:nvSpPr>
        <p:spPr>
          <a:xfrm>
            <a:off x="457200" y="228600"/>
            <a:ext cx="8229600" cy="990600"/>
          </a:xfrm>
        </p:spPr>
        <p:txBody>
          <a:bodyPr/>
          <a:lstStyle/>
          <a:p>
            <a:pPr>
              <a:defRPr/>
            </a:pPr>
            <a:r>
              <a:rPr lang="en-US" sz="3200" dirty="0"/>
              <a:t>Getting Mrs. Jones Ready for Discharge</a:t>
            </a:r>
          </a:p>
        </p:txBody>
      </p:sp>
      <p:sp>
        <p:nvSpPr>
          <p:cNvPr id="4" name="Content Placeholder 3">
            <a:extLst>
              <a:ext uri="{FF2B5EF4-FFF2-40B4-BE49-F238E27FC236}">
                <a16:creationId xmlns:a16="http://schemas.microsoft.com/office/drawing/2014/main" id="{9A61AA19-9FDB-55C2-E111-A03D675D7C58}"/>
              </a:ext>
            </a:extLst>
          </p:cNvPr>
          <p:cNvSpPr>
            <a:spLocks noGrp="1"/>
          </p:cNvSpPr>
          <p:nvPr>
            <p:ph sz="quarter" idx="1"/>
          </p:nvPr>
        </p:nvSpPr>
        <p:spPr>
          <a:xfrm>
            <a:off x="457200" y="1219200"/>
            <a:ext cx="3733800" cy="4937760"/>
          </a:xfrm>
        </p:spPr>
        <p:txBody>
          <a:bodyPr>
            <a:normAutofit/>
          </a:bodyPr>
          <a:lstStyle/>
          <a:p>
            <a:pPr>
              <a:defRPr/>
            </a:pPr>
            <a:r>
              <a:rPr lang="en-US" sz="2800" dirty="0"/>
              <a:t>Mrs. Jones is improved and ready to go home.</a:t>
            </a:r>
          </a:p>
          <a:p>
            <a:pPr>
              <a:defRPr/>
            </a:pPr>
            <a:r>
              <a:rPr lang="en-US" sz="2800" dirty="0"/>
              <a:t>What glucose management strategies for home?</a:t>
            </a:r>
          </a:p>
          <a:p>
            <a:pPr>
              <a:defRPr/>
            </a:pPr>
            <a:r>
              <a:rPr lang="en-US" sz="2800" dirty="0"/>
              <a:t>Her A1c = 7.9%</a:t>
            </a:r>
          </a:p>
        </p:txBody>
      </p:sp>
      <p:pic>
        <p:nvPicPr>
          <p:cNvPr id="137220" name="Picture 1" descr="C:\Users\bev\AppData\Local\Microsoft\Windows\Temporary Internet Files\Content.IE5\INEAQAQO\MP900443643[1].jpg">
            <a:extLst>
              <a:ext uri="{FF2B5EF4-FFF2-40B4-BE49-F238E27FC236}">
                <a16:creationId xmlns:a16="http://schemas.microsoft.com/office/drawing/2014/main" id="{11F3A0F5-6E09-1D56-7A4C-D9EE840E8A0A}"/>
              </a:ext>
            </a:extLst>
          </p:cNvPr>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a:stretch>
            <a:fillRect/>
          </a:stretch>
        </p:blipFill>
        <p:spPr bwMode="auto">
          <a:xfrm>
            <a:off x="4385468" y="1371600"/>
            <a:ext cx="4106863" cy="273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585E7809-B359-65AA-3278-CC688761A825}"/>
              </a:ext>
            </a:extLst>
          </p:cNvPr>
          <p:cNvSpPr txBox="1"/>
          <p:nvPr/>
        </p:nvSpPr>
        <p:spPr>
          <a:xfrm>
            <a:off x="4402911" y="4141998"/>
            <a:ext cx="4301332" cy="2554545"/>
          </a:xfrm>
          <a:prstGeom prst="rect">
            <a:avLst/>
          </a:prstGeom>
          <a:noFill/>
        </p:spPr>
        <p:txBody>
          <a:bodyPr wrap="square" rtlCol="0">
            <a:spAutoFit/>
          </a:bodyPr>
          <a:lstStyle/>
          <a:p>
            <a:r>
              <a:rPr lang="en-US" sz="2000" dirty="0">
                <a:solidFill>
                  <a:srgbClr val="0070C0"/>
                </a:solidFill>
              </a:rPr>
              <a:t>Meds:</a:t>
            </a:r>
          </a:p>
          <a:p>
            <a:pPr marL="285750" indent="-285750">
              <a:buFont typeface="Arial" panose="020B0604020202020204" pitchFamily="34" charset="0"/>
              <a:buChar char="•"/>
            </a:pPr>
            <a:r>
              <a:rPr lang="en-US" sz="2000" dirty="0">
                <a:solidFill>
                  <a:srgbClr val="0070C0"/>
                </a:solidFill>
              </a:rPr>
              <a:t>Metformin or SGLT-2 inhibitor</a:t>
            </a:r>
          </a:p>
          <a:p>
            <a:pPr marL="285750" indent="-285750">
              <a:buFont typeface="Arial" panose="020B0604020202020204" pitchFamily="34" charset="0"/>
              <a:buChar char="•"/>
            </a:pPr>
            <a:r>
              <a:rPr lang="en-US" sz="2000" dirty="0">
                <a:solidFill>
                  <a:srgbClr val="0070C0"/>
                </a:solidFill>
              </a:rPr>
              <a:t>Glucose meter</a:t>
            </a:r>
          </a:p>
          <a:p>
            <a:pPr marL="285750" indent="-285750">
              <a:buFont typeface="Arial" panose="020B0604020202020204" pitchFamily="34" charset="0"/>
              <a:buChar char="•"/>
            </a:pPr>
            <a:r>
              <a:rPr lang="en-US" sz="2000" dirty="0">
                <a:solidFill>
                  <a:srgbClr val="0070C0"/>
                </a:solidFill>
              </a:rPr>
              <a:t>Healthy eating</a:t>
            </a:r>
          </a:p>
          <a:p>
            <a:pPr marL="285750" indent="-285750">
              <a:buFont typeface="Arial" panose="020B0604020202020204" pitchFamily="34" charset="0"/>
              <a:buChar char="•"/>
            </a:pPr>
            <a:r>
              <a:rPr lang="en-US" sz="2000" dirty="0">
                <a:solidFill>
                  <a:srgbClr val="0070C0"/>
                </a:solidFill>
              </a:rPr>
              <a:t>When to call for help (if BG 250 or greater.</a:t>
            </a:r>
          </a:p>
          <a:p>
            <a:pPr marL="285750" indent="-285750">
              <a:buFont typeface="Arial" panose="020B0604020202020204" pitchFamily="34" charset="0"/>
              <a:buChar char="•"/>
            </a:pPr>
            <a:r>
              <a:rPr lang="en-US" sz="2000" dirty="0">
                <a:solidFill>
                  <a:srgbClr val="0070C0"/>
                </a:solidFill>
              </a:rPr>
              <a:t>FU with healthcare provider, DSME, RDN</a:t>
            </a:r>
          </a:p>
        </p:txBody>
      </p:sp>
    </p:spTree>
    <p:custDataLst>
      <p:tags r:id="rId1"/>
    </p:custDataLst>
    <p:extLst>
      <p:ext uri="{BB962C8B-B14F-4D97-AF65-F5344CB8AC3E}">
        <p14:creationId xmlns:p14="http://schemas.microsoft.com/office/powerpoint/2010/main" val="2195379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1167279"/>
            <a:ext cx="3754431" cy="54895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776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6420" y="1143000"/>
            <a:ext cx="3962400" cy="55899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7764"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72990" y="1167279"/>
            <a:ext cx="4237001" cy="32966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normAutofit fontScale="90000"/>
          </a:bodyPr>
          <a:lstStyle/>
          <a:p>
            <a:r>
              <a:rPr lang="en-US" dirty="0"/>
              <a:t>Best and Banting – U of Toronto 1921</a:t>
            </a:r>
          </a:p>
        </p:txBody>
      </p:sp>
    </p:spTree>
    <p:custDataLst>
      <p:tags r:id="rId1"/>
    </p:custDataLst>
    <p:extLst>
      <p:ext uri="{BB962C8B-B14F-4D97-AF65-F5344CB8AC3E}">
        <p14:creationId xmlns:p14="http://schemas.microsoft.com/office/powerpoint/2010/main" val="271857934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77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0" name="Picture 2" descr="JL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3263" y="1752600"/>
            <a:ext cx="3962400" cy="3605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93667" name="Picture 3" descr="JL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75263" y="1752600"/>
            <a:ext cx="2525712"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812" name="Text Box 4"/>
          <p:cNvSpPr txBox="1">
            <a:spLocks noChangeArrowheads="1"/>
          </p:cNvSpPr>
          <p:nvPr/>
        </p:nvSpPr>
        <p:spPr bwMode="auto">
          <a:xfrm>
            <a:off x="422275" y="533400"/>
            <a:ext cx="71977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da-DK" sz="3600" dirty="0">
                <a:latin typeface="Arial" charset="0"/>
              </a:rPr>
              <a:t>The Miracle of Insulin</a:t>
            </a:r>
            <a:endParaRPr lang="en-US" sz="3600" dirty="0">
              <a:latin typeface="Arial" charset="0"/>
            </a:endParaRPr>
          </a:p>
        </p:txBody>
      </p:sp>
      <p:sp>
        <p:nvSpPr>
          <p:cNvPr id="119813" name="Text Box 5"/>
          <p:cNvSpPr txBox="1">
            <a:spLocks noChangeArrowheads="1"/>
          </p:cNvSpPr>
          <p:nvPr/>
        </p:nvSpPr>
        <p:spPr bwMode="auto">
          <a:xfrm>
            <a:off x="703263" y="5410200"/>
            <a:ext cx="39624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da-DK" sz="2000" b="1" dirty="0">
                <a:latin typeface="Arial" charset="0"/>
              </a:rPr>
              <a:t>Patient J.L., December 15, 1922</a:t>
            </a:r>
            <a:endParaRPr lang="en-US" sz="2000" b="1" dirty="0">
              <a:latin typeface="Arial" charset="0"/>
            </a:endParaRPr>
          </a:p>
        </p:txBody>
      </p:sp>
      <p:sp>
        <p:nvSpPr>
          <p:cNvPr id="119814" name="Rectangle 6"/>
          <p:cNvSpPr>
            <a:spLocks noChangeArrowheads="1"/>
          </p:cNvSpPr>
          <p:nvPr/>
        </p:nvSpPr>
        <p:spPr bwMode="auto">
          <a:xfrm>
            <a:off x="5316126" y="5410200"/>
            <a:ext cx="235032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da-DK" sz="2000" b="1" dirty="0">
                <a:latin typeface="Arial" charset="0"/>
              </a:rPr>
              <a:t>February 15, 1923</a:t>
            </a:r>
            <a:endParaRPr lang="en-US" sz="2000" b="1" dirty="0">
              <a:latin typeface="Arial" charset="0"/>
            </a:endParaRPr>
          </a:p>
        </p:txBody>
      </p:sp>
      <p:sp>
        <p:nvSpPr>
          <p:cNvPr id="2" name="Title 1"/>
          <p:cNvSpPr>
            <a:spLocks noGrp="1"/>
          </p:cNvSpPr>
          <p:nvPr>
            <p:ph type="title"/>
          </p:nvPr>
        </p:nvSpPr>
        <p:spPr/>
        <p:txBody>
          <a:bodyPr>
            <a:normAutofit/>
          </a:bodyPr>
          <a:lstStyle/>
          <a:p>
            <a:r>
              <a:rPr lang="en-US" sz="5400" dirty="0"/>
              <a:t>Miracle of Insulin</a:t>
            </a:r>
          </a:p>
        </p:txBody>
      </p:sp>
    </p:spTree>
    <p:custDataLst>
      <p:tags r:id="rId1"/>
    </p:custDataLst>
    <p:extLst>
      <p:ext uri="{BB962C8B-B14F-4D97-AF65-F5344CB8AC3E}">
        <p14:creationId xmlns:p14="http://schemas.microsoft.com/office/powerpoint/2010/main" val="195792930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9" fill="hold" nodeType="clickEffect">
                                  <p:stCondLst>
                                    <p:cond delay="0"/>
                                  </p:stCondLst>
                                  <p:childTnLst>
                                    <p:set>
                                      <p:cBhvr>
                                        <p:cTn id="6" dur="1" fill="hold">
                                          <p:stCondLst>
                                            <p:cond delay="0"/>
                                          </p:stCondLst>
                                        </p:cTn>
                                        <p:tgtEl>
                                          <p:spTgt spid="1393667"/>
                                        </p:tgtEl>
                                        <p:attrNameLst>
                                          <p:attrName>style.visibility</p:attrName>
                                        </p:attrNameLst>
                                      </p:cBhvr>
                                      <p:to>
                                        <p:strVal val="visible"/>
                                      </p:to>
                                    </p:set>
                                    <p:anim calcmode="lin" valueType="num">
                                      <p:cBhvr additive="base">
                                        <p:cTn id="7" dur="5000" fill="hold"/>
                                        <p:tgtEl>
                                          <p:spTgt spid="1393667"/>
                                        </p:tgtEl>
                                        <p:attrNameLst>
                                          <p:attrName>ppt_x</p:attrName>
                                        </p:attrNameLst>
                                      </p:cBhvr>
                                      <p:tavLst>
                                        <p:tav tm="0">
                                          <p:val>
                                            <p:strVal val="0-#ppt_w/2"/>
                                          </p:val>
                                        </p:tav>
                                        <p:tav tm="100000">
                                          <p:val>
                                            <p:strVal val="#ppt_x"/>
                                          </p:val>
                                        </p:tav>
                                      </p:tavLst>
                                    </p:anim>
                                    <p:anim calcmode="lin" valueType="num">
                                      <p:cBhvr additive="base">
                                        <p:cTn id="8" dur="5000" fill="hold"/>
                                        <p:tgtEl>
                                          <p:spTgt spid="139366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Title 1"/>
          <p:cNvSpPr>
            <a:spLocks noGrp="1"/>
          </p:cNvSpPr>
          <p:nvPr>
            <p:ph type="title"/>
          </p:nvPr>
        </p:nvSpPr>
        <p:spPr>
          <a:xfrm>
            <a:off x="304800" y="304800"/>
            <a:ext cx="8686800" cy="685800"/>
          </a:xfrm>
        </p:spPr>
        <p:txBody>
          <a:bodyPr>
            <a:normAutofit fontScale="90000"/>
          </a:bodyPr>
          <a:lstStyle/>
          <a:p>
            <a:r>
              <a:rPr lang="en-US" dirty="0"/>
              <a:t>Insulin Finally Available - 1922</a:t>
            </a:r>
          </a:p>
        </p:txBody>
      </p:sp>
      <p:pic>
        <p:nvPicPr>
          <p:cNvPr id="191491" name="Picture 11" descr="http://link.library.utoronto.ca/insulin/images/home-bottle.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600" y="1219200"/>
            <a:ext cx="3228975" cy="369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1492" name="Picture 6" descr="http://api.ning.com/files/9dfKN-UvtVMDTD8DuK*gl6R54bmdDF2b5pYYjXyAhuUHdMG6YuzDegACL373dn-BKViNoFR07AeVML7som0PMr4*fKHCCbds/hommedia3.png?width=48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400" y="1005385"/>
            <a:ext cx="3556000" cy="5260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4188788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4914" name="Rectangle 2"/>
          <p:cNvSpPr>
            <a:spLocks noGrp="1" noRot="1" noChangeArrowheads="1"/>
          </p:cNvSpPr>
          <p:nvPr>
            <p:ph type="title"/>
          </p:nvPr>
        </p:nvSpPr>
        <p:spPr/>
        <p:txBody>
          <a:bodyPr>
            <a:normAutofit/>
          </a:bodyPr>
          <a:lstStyle/>
          <a:p>
            <a:pPr eaLnBrk="1" hangingPunct="1">
              <a:defRPr/>
            </a:pPr>
            <a:r>
              <a:rPr lang="en-US" sz="4000" dirty="0"/>
              <a:t>Check A1C if DM or Hyperglycemia</a:t>
            </a:r>
          </a:p>
        </p:txBody>
      </p:sp>
      <p:sp>
        <p:nvSpPr>
          <p:cNvPr id="934915" name="Rectangle 3"/>
          <p:cNvSpPr>
            <a:spLocks noGrp="1" noChangeArrowheads="1"/>
          </p:cNvSpPr>
          <p:nvPr>
            <p:ph type="body" idx="1"/>
          </p:nvPr>
        </p:nvSpPr>
        <p:spPr>
          <a:xfrm>
            <a:off x="457200" y="1143000"/>
            <a:ext cx="8229600" cy="5715000"/>
          </a:xfrm>
        </p:spPr>
        <p:txBody>
          <a:bodyPr>
            <a:normAutofit fontScale="77500" lnSpcReduction="20000"/>
          </a:bodyPr>
          <a:lstStyle/>
          <a:p>
            <a:pPr>
              <a:lnSpc>
                <a:spcPct val="120000"/>
              </a:lnSpc>
              <a:defRPr/>
            </a:pPr>
            <a:r>
              <a:rPr lang="en-US" sz="3500" b="1" dirty="0"/>
              <a:t>On Admission</a:t>
            </a:r>
          </a:p>
          <a:p>
            <a:pPr>
              <a:lnSpc>
                <a:spcPct val="120000"/>
              </a:lnSpc>
              <a:defRPr/>
            </a:pPr>
            <a:r>
              <a:rPr lang="en-US" sz="3500" dirty="0"/>
              <a:t>Any blood glucose above 140  </a:t>
            </a:r>
          </a:p>
          <a:p>
            <a:pPr lvl="1">
              <a:lnSpc>
                <a:spcPct val="120000"/>
              </a:lnSpc>
              <a:defRPr/>
            </a:pPr>
            <a:r>
              <a:rPr lang="en-US" sz="3000" dirty="0"/>
              <a:t>Check A1C (if no documented result over past 3 months)</a:t>
            </a:r>
          </a:p>
          <a:p>
            <a:pPr lvl="1">
              <a:lnSpc>
                <a:spcPct val="120000"/>
              </a:lnSpc>
              <a:defRPr/>
            </a:pPr>
            <a:r>
              <a:rPr lang="en-US" sz="3000" dirty="0"/>
              <a:t>If A1c 6.5% or more, preexisting diabetes</a:t>
            </a:r>
          </a:p>
          <a:p>
            <a:pPr>
              <a:lnSpc>
                <a:spcPct val="120000"/>
              </a:lnSpc>
              <a:defRPr/>
            </a:pPr>
            <a:r>
              <a:rPr lang="en-US" sz="3500" dirty="0"/>
              <a:t>If BG ≥ 180 (confirmed x 2) – start insulin therapy</a:t>
            </a:r>
          </a:p>
          <a:p>
            <a:pPr marL="0" indent="0" algn="r">
              <a:lnSpc>
                <a:spcPct val="120000"/>
              </a:lnSpc>
              <a:buNone/>
              <a:defRPr/>
            </a:pPr>
            <a:endParaRPr lang="en-US" dirty="0"/>
          </a:p>
          <a:p>
            <a:pPr>
              <a:lnSpc>
                <a:spcPct val="120000"/>
              </a:lnSpc>
              <a:defRPr/>
            </a:pPr>
            <a:r>
              <a:rPr lang="en-US" dirty="0"/>
              <a:t>Pre Diabetes criteria:</a:t>
            </a:r>
          </a:p>
          <a:p>
            <a:pPr lvl="1" eaLnBrk="1" hangingPunct="1">
              <a:lnSpc>
                <a:spcPct val="120000"/>
              </a:lnSpc>
              <a:defRPr/>
            </a:pPr>
            <a:r>
              <a:rPr lang="en-US" dirty="0"/>
              <a:t>Fasting Glucose = 100-125mg/dl</a:t>
            </a:r>
          </a:p>
          <a:p>
            <a:pPr lvl="1" eaLnBrk="1" hangingPunct="1">
              <a:lnSpc>
                <a:spcPct val="120000"/>
              </a:lnSpc>
              <a:defRPr/>
            </a:pPr>
            <a:r>
              <a:rPr lang="en-US" dirty="0"/>
              <a:t>A1c 5.7 – 6.4%</a:t>
            </a:r>
          </a:p>
          <a:p>
            <a:pPr eaLnBrk="1" hangingPunct="1">
              <a:lnSpc>
                <a:spcPct val="120000"/>
              </a:lnSpc>
              <a:defRPr/>
            </a:pPr>
            <a:r>
              <a:rPr lang="en-US" dirty="0"/>
              <a:t>Diabetes criteria:</a:t>
            </a:r>
          </a:p>
          <a:p>
            <a:pPr lvl="1" eaLnBrk="1" hangingPunct="1">
              <a:lnSpc>
                <a:spcPct val="120000"/>
              </a:lnSpc>
              <a:defRPr/>
            </a:pPr>
            <a:r>
              <a:rPr lang="en-US" dirty="0"/>
              <a:t>Fasting Glucose = 126 mg/dl +</a:t>
            </a:r>
          </a:p>
          <a:p>
            <a:pPr lvl="1" eaLnBrk="1" hangingPunct="1">
              <a:lnSpc>
                <a:spcPct val="120000"/>
              </a:lnSpc>
              <a:defRPr/>
            </a:pPr>
            <a:r>
              <a:rPr lang="en-US" dirty="0"/>
              <a:t>Random Glucose = 200 mg/dl +</a:t>
            </a:r>
          </a:p>
          <a:p>
            <a:pPr lvl="1" eaLnBrk="1" hangingPunct="1">
              <a:lnSpc>
                <a:spcPct val="120000"/>
              </a:lnSpc>
              <a:defRPr/>
            </a:pPr>
            <a:r>
              <a:rPr lang="en-US" dirty="0"/>
              <a:t>A1c 6.5% +</a:t>
            </a:r>
          </a:p>
        </p:txBody>
      </p:sp>
      <p:pic>
        <p:nvPicPr>
          <p:cNvPr id="62468" name="Picture 2" descr="C:\Users\Beverly\AppData\Local\Microsoft\Windows\Temporary Internet Files\Content.IE5\KZ0VPXUN\MC900197691[1].wmf"/>
          <p:cNvPicPr>
            <a:picLocks noChangeAspect="1" noChangeArrowheads="1"/>
          </p:cNvPicPr>
          <p:nvPr>
            <p:custDataLst>
              <p:tags r:id="rId2"/>
            </p:custDataLst>
          </p:nvPr>
        </p:nvPicPr>
        <p:blipFill>
          <a:blip r:embed="rId5" cstate="print">
            <a:extLst>
              <a:ext uri="{28A0092B-C50C-407E-A947-70E740481C1C}">
                <a14:useLocalDpi xmlns:a14="http://schemas.microsoft.com/office/drawing/2010/main" val="0"/>
              </a:ext>
            </a:extLst>
          </a:blip>
          <a:srcRect/>
          <a:stretch>
            <a:fillRect/>
          </a:stretch>
        </p:blipFill>
        <p:spPr bwMode="auto">
          <a:xfrm>
            <a:off x="5715000" y="3962400"/>
            <a:ext cx="2759075" cy="245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93942863"/>
      </p:ext>
    </p:extLst>
  </p:cSld>
  <p:clrMapOvr>
    <a:masterClrMapping/>
  </p:clrMapOvr>
  <p:transition/>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Title 1"/>
          <p:cNvSpPr>
            <a:spLocks noGrp="1"/>
          </p:cNvSpPr>
          <p:nvPr>
            <p:ph type="title"/>
          </p:nvPr>
        </p:nvSpPr>
        <p:spPr>
          <a:xfrm>
            <a:off x="455613" y="273050"/>
            <a:ext cx="8226425" cy="1143000"/>
          </a:xfrm>
        </p:spPr>
        <p:txBody>
          <a:bodyPr anchor="b">
            <a:normAutofit/>
          </a:bodyPr>
          <a:lstStyle/>
          <a:p>
            <a:pPr>
              <a:lnSpc>
                <a:spcPct val="90000"/>
              </a:lnSpc>
            </a:pPr>
            <a:r>
              <a:rPr lang="en-US" sz="3700"/>
              <a:t>Problem Solving Tips for more comfortable injections</a:t>
            </a:r>
          </a:p>
        </p:txBody>
      </p:sp>
      <p:sp>
        <p:nvSpPr>
          <p:cNvPr id="197635" name="Text Placeholder 2"/>
          <p:cNvSpPr>
            <a:spLocks noGrp="1"/>
          </p:cNvSpPr>
          <p:nvPr>
            <p:ph type="body" sz="half" idx="1"/>
          </p:nvPr>
        </p:nvSpPr>
        <p:spPr>
          <a:xfrm>
            <a:off x="455612" y="1598613"/>
            <a:ext cx="5487988" cy="5259387"/>
          </a:xfrm>
        </p:spPr>
        <p:txBody>
          <a:bodyPr>
            <a:normAutofit/>
          </a:bodyPr>
          <a:lstStyle/>
          <a:p>
            <a:pPr>
              <a:lnSpc>
                <a:spcPct val="90000"/>
              </a:lnSpc>
            </a:pPr>
            <a:r>
              <a:rPr lang="en-US" sz="2400" dirty="0"/>
              <a:t>Short, fine needles hurt less</a:t>
            </a:r>
          </a:p>
          <a:p>
            <a:pPr>
              <a:lnSpc>
                <a:spcPct val="90000"/>
              </a:lnSpc>
            </a:pPr>
            <a:r>
              <a:rPr lang="en-US" sz="2400" dirty="0"/>
              <a:t>Make sure they are injecting subcutaneously, not in muscle</a:t>
            </a:r>
          </a:p>
          <a:p>
            <a:pPr>
              <a:lnSpc>
                <a:spcPct val="90000"/>
              </a:lnSpc>
            </a:pPr>
            <a:r>
              <a:rPr lang="en-US" sz="2400" dirty="0"/>
              <a:t>If participant thin, inject at an angle</a:t>
            </a:r>
          </a:p>
          <a:p>
            <a:pPr>
              <a:lnSpc>
                <a:spcPct val="90000"/>
              </a:lnSpc>
            </a:pPr>
            <a:r>
              <a:rPr lang="en-US" sz="2400" dirty="0"/>
              <a:t>Avoid areas with scar tissue</a:t>
            </a:r>
          </a:p>
          <a:p>
            <a:pPr>
              <a:lnSpc>
                <a:spcPct val="90000"/>
              </a:lnSpc>
            </a:pPr>
            <a:r>
              <a:rPr lang="en-US" sz="2400" dirty="0"/>
              <a:t>Use needle once and toss in sharps container	</a:t>
            </a:r>
          </a:p>
          <a:p>
            <a:pPr lvl="1">
              <a:lnSpc>
                <a:spcPct val="90000"/>
              </a:lnSpc>
            </a:pPr>
            <a:r>
              <a:rPr lang="en-US" sz="2400" dirty="0"/>
              <a:t>Needle gets duller with each injections</a:t>
            </a:r>
          </a:p>
          <a:p>
            <a:pPr>
              <a:lnSpc>
                <a:spcPct val="90000"/>
              </a:lnSpc>
            </a:pPr>
            <a:r>
              <a:rPr lang="en-US" sz="2400" dirty="0"/>
              <a:t>To avoid leakage, count to 5-10 </a:t>
            </a:r>
            <a:br>
              <a:rPr lang="en-US" sz="2400" dirty="0"/>
            </a:br>
            <a:r>
              <a:rPr lang="en-US" sz="2400" dirty="0"/>
              <a:t>before withdrawing needle from </a:t>
            </a:r>
            <a:br>
              <a:rPr lang="en-US" sz="2400" dirty="0"/>
            </a:br>
            <a:r>
              <a:rPr lang="en-US" sz="2400" dirty="0"/>
              <a:t>skin</a:t>
            </a:r>
          </a:p>
          <a:p>
            <a:pPr>
              <a:lnSpc>
                <a:spcPct val="90000"/>
              </a:lnSpc>
            </a:pPr>
            <a:r>
              <a:rPr lang="en-US" sz="2400" dirty="0"/>
              <a:t> Use pen needles and injectors</a:t>
            </a:r>
          </a:p>
          <a:p>
            <a:pPr>
              <a:lnSpc>
                <a:spcPct val="90000"/>
              </a:lnSpc>
            </a:pPr>
            <a:endParaRPr lang="en-US" sz="2000" dirty="0"/>
          </a:p>
        </p:txBody>
      </p:sp>
      <p:pic>
        <p:nvPicPr>
          <p:cNvPr id="12" name="Picture 11" descr="A picture containing text, indoor, stationary, close&#10;&#10;Description automatically generated">
            <a:extLst>
              <a:ext uri="{FF2B5EF4-FFF2-40B4-BE49-F238E27FC236}">
                <a16:creationId xmlns:a16="http://schemas.microsoft.com/office/drawing/2014/main" id="{5EF6EF2C-870E-45A2-8DAF-47E0EE67930E}"/>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576933" y="1572032"/>
            <a:ext cx="3266983" cy="1715166"/>
          </a:xfrm>
          <a:prstGeom prst="rect">
            <a:avLst/>
          </a:prstGeom>
        </p:spPr>
      </p:pic>
      <p:pic>
        <p:nvPicPr>
          <p:cNvPr id="5" name="Picture 4">
            <a:extLst>
              <a:ext uri="{FF2B5EF4-FFF2-40B4-BE49-F238E27FC236}">
                <a16:creationId xmlns:a16="http://schemas.microsoft.com/office/drawing/2014/main" id="{64E55A2E-82DB-43EE-8E8D-4D2E4AA4FF57}"/>
              </a:ext>
            </a:extLst>
          </p:cNvPr>
          <p:cNvPicPr>
            <a:picLocks noChangeAspect="1"/>
          </p:cNvPicPr>
          <p:nvPr/>
        </p:nvPicPr>
        <p:blipFill>
          <a:blip r:embed="rId5"/>
          <a:stretch>
            <a:fillRect/>
          </a:stretch>
        </p:blipFill>
        <p:spPr>
          <a:xfrm>
            <a:off x="5276850" y="5048250"/>
            <a:ext cx="3867150" cy="1428750"/>
          </a:xfrm>
          <a:prstGeom prst="rect">
            <a:avLst/>
          </a:prstGeom>
        </p:spPr>
      </p:pic>
    </p:spTree>
    <p:custDataLst>
      <p:tags r:id="rId1"/>
    </p:custDataLst>
    <p:extLst>
      <p:ext uri="{BB962C8B-B14F-4D97-AF65-F5344CB8AC3E}">
        <p14:creationId xmlns:p14="http://schemas.microsoft.com/office/powerpoint/2010/main" val="967242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Insulin Teaching Keys</a:t>
            </a:r>
          </a:p>
        </p:txBody>
      </p:sp>
      <p:sp>
        <p:nvSpPr>
          <p:cNvPr id="1419267" name="Rectangle 3"/>
          <p:cNvSpPr>
            <a:spLocks noGrp="1" noChangeArrowheads="1"/>
          </p:cNvSpPr>
          <p:nvPr>
            <p:ph sz="quarter" idx="1"/>
          </p:nvPr>
        </p:nvSpPr>
        <p:spPr>
          <a:xfrm>
            <a:off x="342900" y="1230131"/>
            <a:ext cx="3486150" cy="5354528"/>
          </a:xfrm>
        </p:spPr>
        <p:txBody>
          <a:bodyPr vert="horz" lIns="90488" tIns="44450" rIns="90488" bIns="44450">
            <a:normAutofit fontScale="92500"/>
          </a:bodyPr>
          <a:lstStyle/>
          <a:p>
            <a:pPr eaLnBrk="1" hangingPunct="1">
              <a:defRPr/>
            </a:pPr>
            <a:r>
              <a:rPr lang="en-US" sz="2800" dirty="0"/>
              <a:t>Abdomen preferred injection site</a:t>
            </a:r>
          </a:p>
          <a:p>
            <a:pPr eaLnBrk="1" hangingPunct="1">
              <a:defRPr/>
            </a:pPr>
            <a:r>
              <a:rPr lang="en-US" sz="2800" dirty="0"/>
              <a:t>Stay 1” away from previous site</a:t>
            </a:r>
          </a:p>
          <a:p>
            <a:pPr eaLnBrk="1" hangingPunct="1">
              <a:defRPr/>
            </a:pPr>
            <a:r>
              <a:rPr lang="en-US" sz="2800" dirty="0"/>
              <a:t>Don’t re-use syringes</a:t>
            </a:r>
          </a:p>
          <a:p>
            <a:pPr eaLnBrk="1" hangingPunct="1">
              <a:defRPr/>
            </a:pPr>
            <a:r>
              <a:rPr lang="en-US" sz="2800" dirty="0"/>
              <a:t>Keep unopened insulin in refrigerator</a:t>
            </a:r>
          </a:p>
          <a:p>
            <a:pPr eaLnBrk="1" hangingPunct="1">
              <a:defRPr/>
            </a:pPr>
            <a:r>
              <a:rPr lang="en-US" sz="2800" dirty="0">
                <a:solidFill>
                  <a:srgbClr val="0070C0"/>
                </a:solidFill>
              </a:rPr>
              <a:t>Glucagon ER Kit?</a:t>
            </a:r>
          </a:p>
          <a:p>
            <a:pPr>
              <a:defRPr/>
            </a:pPr>
            <a:r>
              <a:rPr lang="en-US" sz="2800" dirty="0"/>
              <a:t>Look for:</a:t>
            </a:r>
          </a:p>
          <a:p>
            <a:pPr lvl="1">
              <a:defRPr/>
            </a:pPr>
            <a:r>
              <a:rPr lang="en-US" sz="2800" dirty="0"/>
              <a:t>Lipodystrophy (a)</a:t>
            </a:r>
          </a:p>
          <a:p>
            <a:pPr lvl="1">
              <a:defRPr/>
            </a:pPr>
            <a:r>
              <a:rPr lang="en-US" sz="2800" dirty="0" err="1"/>
              <a:t>Lipohypertrophy</a:t>
            </a:r>
            <a:r>
              <a:rPr lang="en-US" sz="2800" dirty="0"/>
              <a:t> (b)</a:t>
            </a:r>
            <a:endParaRPr lang="en-US" sz="2000" dirty="0"/>
          </a:p>
          <a:p>
            <a:pPr marL="0" indent="0" eaLnBrk="1" hangingPunct="1">
              <a:buNone/>
              <a:defRPr/>
            </a:pPr>
            <a:endParaRPr lang="en-US" sz="2400" dirty="0"/>
          </a:p>
        </p:txBody>
      </p:sp>
      <p:sp>
        <p:nvSpPr>
          <p:cNvPr id="1419268" name="Rectangle 4"/>
          <p:cNvSpPr>
            <a:spLocks noGrp="1" noChangeArrowheads="1"/>
          </p:cNvSpPr>
          <p:nvPr>
            <p:ph sz="quarter" idx="2"/>
          </p:nvPr>
        </p:nvSpPr>
        <p:spPr>
          <a:xfrm>
            <a:off x="3829050" y="1298448"/>
            <a:ext cx="4857750" cy="4629912"/>
          </a:xfrm>
        </p:spPr>
        <p:txBody>
          <a:bodyPr vert="horz" lIns="90488" tIns="44450" rIns="90488" bIns="44450">
            <a:normAutofit fontScale="92500"/>
          </a:bodyPr>
          <a:lstStyle/>
          <a:p>
            <a:pPr eaLnBrk="1" hangingPunct="1">
              <a:lnSpc>
                <a:spcPct val="90000"/>
              </a:lnSpc>
              <a:defRPr/>
            </a:pPr>
            <a:r>
              <a:rPr lang="en-US" sz="2800" dirty="0">
                <a:solidFill>
                  <a:schemeClr val="tx2">
                    <a:lumMod val="75000"/>
                  </a:schemeClr>
                </a:solidFill>
              </a:rPr>
              <a:t>Make sure insulin isn’t expired</a:t>
            </a:r>
          </a:p>
          <a:p>
            <a:pPr eaLnBrk="1" hangingPunct="1">
              <a:lnSpc>
                <a:spcPct val="90000"/>
              </a:lnSpc>
              <a:defRPr/>
            </a:pPr>
            <a:r>
              <a:rPr lang="en-US" sz="2800" dirty="0">
                <a:solidFill>
                  <a:schemeClr val="tx2">
                    <a:lumMod val="75000"/>
                  </a:schemeClr>
                </a:solidFill>
              </a:rPr>
              <a:t>Proper disposal – hazardous waste</a:t>
            </a:r>
          </a:p>
          <a:p>
            <a:pPr eaLnBrk="1" hangingPunct="1">
              <a:lnSpc>
                <a:spcPct val="90000"/>
              </a:lnSpc>
              <a:defRPr/>
            </a:pPr>
            <a:r>
              <a:rPr lang="en-US" sz="2800" dirty="0"/>
              <a:t>Review person’s ability to withdraw and inject.</a:t>
            </a:r>
          </a:p>
          <a:p>
            <a:pPr eaLnBrk="1" hangingPunct="1">
              <a:lnSpc>
                <a:spcPct val="90000"/>
              </a:lnSpc>
              <a:defRPr/>
            </a:pPr>
            <a:r>
              <a:rPr lang="en-US" sz="2800" dirty="0"/>
              <a:t>Report hypoglycemia and have plan in place</a:t>
            </a:r>
          </a:p>
          <a:p>
            <a:pPr lvl="2" eaLnBrk="1" hangingPunct="1">
              <a:lnSpc>
                <a:spcPct val="90000"/>
              </a:lnSpc>
              <a:defRPr/>
            </a:pPr>
            <a:endParaRPr lang="en-US" sz="1800" dirty="0"/>
          </a:p>
          <a:p>
            <a:pPr lvl="2" eaLnBrk="1" hangingPunct="1">
              <a:lnSpc>
                <a:spcPct val="90000"/>
              </a:lnSpc>
              <a:defRPr/>
            </a:pPr>
            <a:endParaRPr lang="en-US" sz="1600" dirty="0"/>
          </a:p>
        </p:txBody>
      </p:sp>
      <p:pic>
        <p:nvPicPr>
          <p:cNvPr id="4" name="Picture 3"/>
          <p:cNvPicPr>
            <a:picLocks noChangeAspect="1"/>
          </p:cNvPicPr>
          <p:nvPr/>
        </p:nvPicPr>
        <p:blipFill>
          <a:blip r:embed="rId4"/>
          <a:stretch>
            <a:fillRect/>
          </a:stretch>
        </p:blipFill>
        <p:spPr>
          <a:xfrm>
            <a:off x="4272835" y="4178033"/>
            <a:ext cx="4035493" cy="2647310"/>
          </a:xfrm>
          <a:prstGeom prst="rect">
            <a:avLst/>
          </a:prstGeom>
        </p:spPr>
      </p:pic>
    </p:spTree>
    <p:custDataLst>
      <p:tags r:id="rId1"/>
    </p:custDataLst>
    <p:extLst>
      <p:ext uri="{BB962C8B-B14F-4D97-AF65-F5344CB8AC3E}">
        <p14:creationId xmlns:p14="http://schemas.microsoft.com/office/powerpoint/2010/main" val="289368640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19268">
                                            <p:txEl>
                                              <p:pRg st="0" end="0"/>
                                            </p:txEl>
                                          </p:spTgt>
                                        </p:tgtEl>
                                        <p:attrNameLst>
                                          <p:attrName>style.visibility</p:attrName>
                                        </p:attrNameLst>
                                      </p:cBhvr>
                                      <p:to>
                                        <p:strVal val="visible"/>
                                      </p:to>
                                    </p:set>
                                    <p:anim calcmode="lin" valueType="num">
                                      <p:cBhvr additive="base">
                                        <p:cTn id="7" dur="2000" fill="hold"/>
                                        <p:tgtEl>
                                          <p:spTgt spid="1419268">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41926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19268">
                                            <p:txEl>
                                              <p:pRg st="1" end="1"/>
                                            </p:txEl>
                                          </p:spTgt>
                                        </p:tgtEl>
                                        <p:attrNameLst>
                                          <p:attrName>style.visibility</p:attrName>
                                        </p:attrNameLst>
                                      </p:cBhvr>
                                      <p:to>
                                        <p:strVal val="visible"/>
                                      </p:to>
                                    </p:set>
                                    <p:anim calcmode="lin" valueType="num">
                                      <p:cBhvr additive="base">
                                        <p:cTn id="13" dur="2000" fill="hold"/>
                                        <p:tgtEl>
                                          <p:spTgt spid="1419268">
                                            <p:txEl>
                                              <p:pRg st="1" end="1"/>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141926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19268">
                                            <p:txEl>
                                              <p:pRg st="2" end="2"/>
                                            </p:txEl>
                                          </p:spTgt>
                                        </p:tgtEl>
                                        <p:attrNameLst>
                                          <p:attrName>style.visibility</p:attrName>
                                        </p:attrNameLst>
                                      </p:cBhvr>
                                      <p:to>
                                        <p:strVal val="visible"/>
                                      </p:to>
                                    </p:set>
                                    <p:anim calcmode="lin" valueType="num">
                                      <p:cBhvr additive="base">
                                        <p:cTn id="19" dur="2000" fill="hold"/>
                                        <p:tgtEl>
                                          <p:spTgt spid="1419268">
                                            <p:txEl>
                                              <p:pRg st="2" end="2"/>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141926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19268">
                                            <p:txEl>
                                              <p:pRg st="3" end="3"/>
                                            </p:txEl>
                                          </p:spTgt>
                                        </p:tgtEl>
                                        <p:attrNameLst>
                                          <p:attrName>style.visibility</p:attrName>
                                        </p:attrNameLst>
                                      </p:cBhvr>
                                      <p:to>
                                        <p:strVal val="visible"/>
                                      </p:to>
                                    </p:set>
                                    <p:anim calcmode="lin" valueType="num">
                                      <p:cBhvr additive="base">
                                        <p:cTn id="25" dur="2000" fill="hold"/>
                                        <p:tgtEl>
                                          <p:spTgt spid="1419268">
                                            <p:txEl>
                                              <p:pRg st="3" end="3"/>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141926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8" presetClass="emph" presetSubtype="0" fill="hold" nodeType="clickEffect">
                                  <p:stCondLst>
                                    <p:cond delay="0"/>
                                  </p:stCondLst>
                                  <p:childTnLst>
                                    <p:animRot by="21600000">
                                      <p:cBhvr>
                                        <p:cTn id="30" dur="2000" fill="hold"/>
                                        <p:tgtEl>
                                          <p:spTgt spid="1419268">
                                            <p:txEl>
                                              <p:pRg st="0" end="0"/>
                                            </p:txEl>
                                          </p:spTgt>
                                        </p:tgtEl>
                                        <p:attrNameLst>
                                          <p:attrName>r</p:attrName>
                                        </p:attrNameLst>
                                      </p:cBhvr>
                                    </p:animRot>
                                  </p:childTnLst>
                                </p:cTn>
                              </p:par>
                              <p:par>
                                <p:cTn id="31" presetID="8" presetClass="emph" presetSubtype="0" fill="hold" nodeType="withEffect">
                                  <p:stCondLst>
                                    <p:cond delay="0"/>
                                  </p:stCondLst>
                                  <p:childTnLst>
                                    <p:animRot by="21600000">
                                      <p:cBhvr>
                                        <p:cTn id="32" dur="2000" fill="hold"/>
                                        <p:tgtEl>
                                          <p:spTgt spid="1419268">
                                            <p:txEl>
                                              <p:pRg st="1" end="1"/>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9268" grpId="0" build="p"/>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A0D818-5E2C-5655-AA73-BCB973F09C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6A0779-35E7-BAE6-E6CC-F8F81476D943}"/>
              </a:ext>
            </a:extLst>
          </p:cNvPr>
          <p:cNvSpPr>
            <a:spLocks noGrp="1"/>
          </p:cNvSpPr>
          <p:nvPr>
            <p:ph type="title"/>
          </p:nvPr>
        </p:nvSpPr>
        <p:spPr/>
        <p:txBody>
          <a:bodyPr/>
          <a:lstStyle/>
          <a:p>
            <a:endParaRPr lang="en-US" dirty="0"/>
          </a:p>
        </p:txBody>
      </p:sp>
      <p:pic>
        <p:nvPicPr>
          <p:cNvPr id="6" name="Content Placeholder 5">
            <a:extLst>
              <a:ext uri="{FF2B5EF4-FFF2-40B4-BE49-F238E27FC236}">
                <a16:creationId xmlns:a16="http://schemas.microsoft.com/office/drawing/2014/main" id="{121476C6-DA54-BF5C-1FDB-F43C0FA70065}"/>
              </a:ext>
            </a:extLst>
          </p:cNvPr>
          <p:cNvPicPr>
            <a:picLocks noGrp="1" noChangeAspect="1"/>
          </p:cNvPicPr>
          <p:nvPr>
            <p:ph sz="quarter" idx="1"/>
          </p:nvPr>
        </p:nvPicPr>
        <p:blipFill>
          <a:blip r:embed="rId2"/>
          <a:stretch>
            <a:fillRect/>
          </a:stretch>
        </p:blipFill>
        <p:spPr>
          <a:xfrm>
            <a:off x="178358" y="124767"/>
            <a:ext cx="8915400" cy="5872277"/>
          </a:xfrm>
          <a:prstGeom prst="rect">
            <a:avLst/>
          </a:prstGeom>
        </p:spPr>
      </p:pic>
    </p:spTree>
    <p:extLst>
      <p:ext uri="{BB962C8B-B14F-4D97-AF65-F5344CB8AC3E}">
        <p14:creationId xmlns:p14="http://schemas.microsoft.com/office/powerpoint/2010/main" val="2936757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66700"/>
            <a:ext cx="8382000" cy="990600"/>
          </a:xfrm>
        </p:spPr>
        <p:txBody>
          <a:bodyPr>
            <a:normAutofit/>
          </a:bodyPr>
          <a:lstStyle/>
          <a:p>
            <a:pPr>
              <a:defRPr/>
            </a:pPr>
            <a:r>
              <a:rPr lang="en-US" sz="4000" dirty="0"/>
              <a:t>How Much Insulin is Needed?</a:t>
            </a:r>
          </a:p>
        </p:txBody>
      </p:sp>
      <p:sp>
        <p:nvSpPr>
          <p:cNvPr id="5" name="Content Placeholder 4"/>
          <p:cNvSpPr>
            <a:spLocks noGrp="1"/>
          </p:cNvSpPr>
          <p:nvPr>
            <p:ph idx="1"/>
          </p:nvPr>
        </p:nvSpPr>
        <p:spPr>
          <a:xfrm>
            <a:off x="457200" y="1295400"/>
            <a:ext cx="8458200" cy="4800600"/>
          </a:xfrm>
        </p:spPr>
        <p:txBody>
          <a:bodyPr/>
          <a:lstStyle/>
          <a:p>
            <a:pPr>
              <a:defRPr/>
            </a:pPr>
            <a:r>
              <a:rPr lang="en-US" dirty="0"/>
              <a:t>It depends, based on:</a:t>
            </a:r>
          </a:p>
          <a:p>
            <a:pPr lvl="1">
              <a:defRPr/>
            </a:pPr>
            <a:r>
              <a:rPr lang="en-US" dirty="0"/>
              <a:t>Body weight </a:t>
            </a:r>
          </a:p>
          <a:p>
            <a:pPr lvl="2">
              <a:defRPr/>
            </a:pPr>
            <a:r>
              <a:rPr lang="en-US" dirty="0"/>
              <a:t>BMI &lt; 25 or more than 25</a:t>
            </a:r>
          </a:p>
          <a:p>
            <a:pPr lvl="1">
              <a:defRPr/>
            </a:pPr>
            <a:r>
              <a:rPr lang="en-US" dirty="0"/>
              <a:t>Frail, elderly  </a:t>
            </a:r>
          </a:p>
          <a:p>
            <a:pPr lvl="1">
              <a:defRPr/>
            </a:pPr>
            <a:r>
              <a:rPr lang="en-US" dirty="0"/>
              <a:t>Eating status</a:t>
            </a:r>
          </a:p>
          <a:p>
            <a:pPr lvl="2">
              <a:defRPr/>
            </a:pPr>
            <a:r>
              <a:rPr lang="en-US" dirty="0"/>
              <a:t>Normal, poor intake or NPO  </a:t>
            </a:r>
          </a:p>
          <a:p>
            <a:pPr lvl="1">
              <a:defRPr/>
            </a:pPr>
            <a:r>
              <a:rPr lang="en-US" dirty="0"/>
              <a:t>Renal or hepatic insufficiency</a:t>
            </a:r>
          </a:p>
          <a:p>
            <a:pPr lvl="1">
              <a:defRPr/>
            </a:pPr>
            <a:r>
              <a:rPr lang="en-US" dirty="0"/>
              <a:t>Type of Diabetes</a:t>
            </a:r>
          </a:p>
          <a:p>
            <a:pPr lvl="1">
              <a:defRPr/>
            </a:pPr>
            <a:r>
              <a:rPr lang="en-US" dirty="0"/>
              <a:t>Current meds; steroids, insulin, oral DM agents </a:t>
            </a:r>
          </a:p>
          <a:p>
            <a:pPr lvl="1">
              <a:defRPr/>
            </a:pPr>
            <a:r>
              <a:rPr lang="en-US" dirty="0"/>
              <a:t>Infected or Septic</a:t>
            </a:r>
          </a:p>
          <a:p>
            <a:pPr lvl="1">
              <a:defRPr/>
            </a:pPr>
            <a:endParaRPr lang="en-US" dirty="0"/>
          </a:p>
          <a:p>
            <a:pPr lvl="1">
              <a:defRPr/>
            </a:pPr>
            <a:endParaRPr lang="en-US" dirty="0"/>
          </a:p>
        </p:txBody>
      </p:sp>
      <p:pic>
        <p:nvPicPr>
          <p:cNvPr id="117764" name="Picture 4" descr="C:\Users\Beverly\AppData\Local\Microsoft\Windows\Temporary Internet Files\Content.IE5\R3N6ZB24\MP900341699[1].jpg"/>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a:stretch>
            <a:fillRect/>
          </a:stretch>
        </p:blipFill>
        <p:spPr bwMode="auto">
          <a:xfrm>
            <a:off x="6521450" y="1797050"/>
            <a:ext cx="2089150" cy="292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088975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04F75-E46A-5559-FAC3-62B768AB95A8}"/>
              </a:ext>
            </a:extLst>
          </p:cNvPr>
          <p:cNvSpPr>
            <a:spLocks noGrp="1"/>
          </p:cNvSpPr>
          <p:nvPr>
            <p:ph type="title"/>
          </p:nvPr>
        </p:nvSpPr>
        <p:spPr/>
        <p:txBody>
          <a:bodyPr/>
          <a:lstStyle/>
          <a:p>
            <a:r>
              <a:rPr lang="en-US" dirty="0"/>
              <a:t>Insulin Timing</a:t>
            </a:r>
          </a:p>
        </p:txBody>
      </p:sp>
      <p:sp>
        <p:nvSpPr>
          <p:cNvPr id="3" name="Content Placeholder 2">
            <a:extLst>
              <a:ext uri="{FF2B5EF4-FFF2-40B4-BE49-F238E27FC236}">
                <a16:creationId xmlns:a16="http://schemas.microsoft.com/office/drawing/2014/main" id="{171FB9C0-8891-B72E-6A58-6C2F5EA42912}"/>
              </a:ext>
            </a:extLst>
          </p:cNvPr>
          <p:cNvSpPr>
            <a:spLocks noGrp="1"/>
          </p:cNvSpPr>
          <p:nvPr>
            <p:ph sz="quarter" idx="1"/>
          </p:nvPr>
        </p:nvSpPr>
        <p:spPr>
          <a:xfrm>
            <a:off x="457200" y="1219200"/>
            <a:ext cx="4495800" cy="5486400"/>
          </a:xfrm>
        </p:spPr>
        <p:txBody>
          <a:bodyPr>
            <a:normAutofit fontScale="92500" lnSpcReduction="20000"/>
          </a:bodyPr>
          <a:lstStyle/>
          <a:p>
            <a:pPr>
              <a:lnSpc>
                <a:spcPct val="110000"/>
              </a:lnSpc>
            </a:pPr>
            <a:r>
              <a:rPr lang="en-US" b="0" i="0" dirty="0">
                <a:solidFill>
                  <a:srgbClr val="383636"/>
                </a:solidFill>
                <a:effectLst/>
                <a:ea typeface="Calibri" panose="020F0502020204030204" pitchFamily="34" charset="0"/>
                <a:cs typeface="Calibri" panose="020F0502020204030204" pitchFamily="34" charset="0"/>
              </a:rPr>
              <a:t>For individuals who are eating, align insulin injections with meals.</a:t>
            </a:r>
          </a:p>
          <a:p>
            <a:pPr>
              <a:lnSpc>
                <a:spcPct val="110000"/>
              </a:lnSpc>
            </a:pPr>
            <a:r>
              <a:rPr lang="en-US" b="0" i="0" dirty="0">
                <a:solidFill>
                  <a:srgbClr val="383636"/>
                </a:solidFill>
                <a:effectLst/>
                <a:ea typeface="Calibri" panose="020F0502020204030204" pitchFamily="34" charset="0"/>
                <a:cs typeface="Calibri" panose="020F0502020204030204" pitchFamily="34" charset="0"/>
              </a:rPr>
              <a:t>Perform POC glucose monitoring immediately before meals. </a:t>
            </a:r>
          </a:p>
          <a:p>
            <a:pPr>
              <a:lnSpc>
                <a:spcPct val="110000"/>
              </a:lnSpc>
            </a:pPr>
            <a:r>
              <a:rPr lang="en-US" b="0" i="0" dirty="0">
                <a:solidFill>
                  <a:srgbClr val="383636"/>
                </a:solidFill>
                <a:effectLst/>
                <a:ea typeface="Calibri" panose="020F0502020204030204" pitchFamily="34" charset="0"/>
                <a:cs typeface="Calibri" panose="020F0502020204030204" pitchFamily="34" charset="0"/>
              </a:rPr>
              <a:t>If oral intake is inadequate, administer prandial insulin immediately after eating</a:t>
            </a:r>
          </a:p>
          <a:p>
            <a:pPr lvl="1">
              <a:lnSpc>
                <a:spcPct val="110000"/>
              </a:lnSpc>
            </a:pPr>
            <a:r>
              <a:rPr lang="en-US" b="0" i="0" dirty="0">
                <a:solidFill>
                  <a:srgbClr val="383636"/>
                </a:solidFill>
                <a:effectLst/>
                <a:ea typeface="Calibri" panose="020F0502020204030204" pitchFamily="34" charset="0"/>
                <a:cs typeface="Calibri" panose="020F0502020204030204" pitchFamily="34" charset="0"/>
              </a:rPr>
              <a:t>Adjust dose to match the amount of carbohydrates ingested </a:t>
            </a:r>
            <a:endParaRPr lang="en-US" dirty="0">
              <a:ea typeface="Calibri" panose="020F0502020204030204" pitchFamily="34" charset="0"/>
              <a:cs typeface="Calibri" panose="020F0502020204030204" pitchFamily="34" charset="0"/>
            </a:endParaRPr>
          </a:p>
        </p:txBody>
      </p:sp>
      <p:pic>
        <p:nvPicPr>
          <p:cNvPr id="5" name="Picture 4" descr="Teapot and cup on tray">
            <a:extLst>
              <a:ext uri="{FF2B5EF4-FFF2-40B4-BE49-F238E27FC236}">
                <a16:creationId xmlns:a16="http://schemas.microsoft.com/office/drawing/2014/main" id="{9726314E-A873-3684-CA3C-C4606F66E96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58426" y="1295400"/>
            <a:ext cx="3428374" cy="2284690"/>
          </a:xfrm>
          <a:prstGeom prst="rect">
            <a:avLst/>
          </a:prstGeom>
        </p:spPr>
      </p:pic>
      <p:sp>
        <p:nvSpPr>
          <p:cNvPr id="6" name="TextBox 5">
            <a:extLst>
              <a:ext uri="{FF2B5EF4-FFF2-40B4-BE49-F238E27FC236}">
                <a16:creationId xmlns:a16="http://schemas.microsoft.com/office/drawing/2014/main" id="{22359592-8DA0-DDBD-B8AE-F15FCADA0551}"/>
              </a:ext>
            </a:extLst>
          </p:cNvPr>
          <p:cNvSpPr txBox="1"/>
          <p:nvPr/>
        </p:nvSpPr>
        <p:spPr>
          <a:xfrm>
            <a:off x="4419600" y="3706784"/>
            <a:ext cx="4572000" cy="1569660"/>
          </a:xfrm>
          <a:prstGeom prst="rect">
            <a:avLst/>
          </a:prstGeom>
          <a:noFill/>
        </p:spPr>
        <p:txBody>
          <a:bodyPr wrap="square">
            <a:spAutoFit/>
          </a:bodyPr>
          <a:lstStyle/>
          <a:p>
            <a:pPr marR="0" lvl="2">
              <a:buSzPts val="1000"/>
              <a:tabLst>
                <a:tab pos="1371600" algn="l"/>
              </a:tabLst>
            </a:pPr>
            <a:r>
              <a:rPr lang="en-US" sz="2400" dirty="0">
                <a:solidFill>
                  <a:srgbClr val="0070C0"/>
                </a:solidFill>
                <a:effectLst/>
                <a:latin typeface="Aptos" panose="020B0004020202020204" pitchFamily="34" charset="0"/>
                <a:ea typeface="Times New Roman" panose="02020603050405020304" pitchFamily="18" charset="0"/>
                <a:cs typeface="Aptos" panose="020B0004020202020204" pitchFamily="34" charset="0"/>
              </a:rPr>
              <a:t>At </a:t>
            </a:r>
            <a:r>
              <a:rPr lang="en-US" sz="2400" dirty="0" err="1">
                <a:solidFill>
                  <a:srgbClr val="0070C0"/>
                </a:solidFill>
                <a:effectLst/>
                <a:latin typeface="Aptos" panose="020B0004020202020204" pitchFamily="34" charset="0"/>
                <a:ea typeface="Times New Roman" panose="02020603050405020304" pitchFamily="18" charset="0"/>
                <a:cs typeface="Aptos" panose="020B0004020202020204" pitchFamily="34" charset="0"/>
              </a:rPr>
              <a:t>MarinHealth</a:t>
            </a:r>
            <a:r>
              <a:rPr lang="en-US" sz="2400" dirty="0">
                <a:solidFill>
                  <a:srgbClr val="0070C0"/>
                </a:solidFill>
                <a:effectLst/>
                <a:latin typeface="Aptos" panose="020B0004020202020204" pitchFamily="34" charset="0"/>
                <a:ea typeface="Times New Roman" panose="02020603050405020304" pitchFamily="18" charset="0"/>
                <a:cs typeface="Aptos" panose="020B0004020202020204" pitchFamily="34" charset="0"/>
              </a:rPr>
              <a:t> </a:t>
            </a:r>
          </a:p>
          <a:p>
            <a:pPr marL="1143000" marR="0" lvl="2" indent="-228600">
              <a:buSzPts val="1000"/>
              <a:buFont typeface="Wingdings" panose="05000000000000000000" pitchFamily="2" charset="2"/>
              <a:buChar char=""/>
              <a:tabLst>
                <a:tab pos="1371600" algn="l"/>
              </a:tabLst>
            </a:pPr>
            <a:r>
              <a:rPr lang="en-US" sz="2400" dirty="0">
                <a:solidFill>
                  <a:srgbClr val="0070C0"/>
                </a:solidFill>
                <a:effectLst/>
                <a:latin typeface="Aptos" panose="020B0004020202020204" pitchFamily="34" charset="0"/>
                <a:ea typeface="Times New Roman" panose="02020603050405020304" pitchFamily="18" charset="0"/>
                <a:cs typeface="Aptos" panose="020B0004020202020204" pitchFamily="34" charset="0"/>
              </a:rPr>
              <a:t>Insulin administration is within 30 minutes of BG check</a:t>
            </a:r>
            <a:endParaRPr lang="en-US" sz="2400" dirty="0">
              <a:solidFill>
                <a:srgbClr val="0070C0"/>
              </a:solidFill>
              <a:effectLst/>
              <a:latin typeface="Aptos" panose="020B0004020202020204" pitchFamily="34" charset="0"/>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4099435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pPr>
              <a:defRPr/>
            </a:pPr>
            <a:r>
              <a:rPr lang="en-US" dirty="0"/>
              <a:t>Person on Insulin 	</a:t>
            </a:r>
          </a:p>
        </p:txBody>
      </p:sp>
      <p:sp>
        <p:nvSpPr>
          <p:cNvPr id="3" name="Content Placeholder 2"/>
          <p:cNvSpPr>
            <a:spLocks noGrp="1"/>
          </p:cNvSpPr>
          <p:nvPr>
            <p:ph idx="1"/>
          </p:nvPr>
        </p:nvSpPr>
        <p:spPr>
          <a:xfrm>
            <a:off x="457200" y="1219200"/>
            <a:ext cx="6781800" cy="5029200"/>
          </a:xfrm>
        </p:spPr>
        <p:txBody>
          <a:bodyPr>
            <a:normAutofit fontScale="92500" lnSpcReduction="10000"/>
          </a:bodyPr>
          <a:lstStyle/>
          <a:p>
            <a:pPr>
              <a:defRPr/>
            </a:pPr>
            <a:r>
              <a:rPr lang="en-US" dirty="0"/>
              <a:t>73 yr old admitted to evaluate angina.</a:t>
            </a:r>
          </a:p>
          <a:p>
            <a:pPr>
              <a:defRPr/>
            </a:pPr>
            <a:r>
              <a:rPr lang="en-US" dirty="0"/>
              <a:t>Morning blood sugar is 142.</a:t>
            </a:r>
          </a:p>
          <a:p>
            <a:pPr>
              <a:defRPr/>
            </a:pPr>
            <a:r>
              <a:rPr lang="en-US" dirty="0"/>
              <a:t>You walk in with his insulin dose.</a:t>
            </a:r>
          </a:p>
          <a:p>
            <a:pPr>
              <a:defRPr/>
            </a:pPr>
            <a:r>
              <a:rPr lang="en-US" dirty="0"/>
              <a:t>What best action for following scenarios?</a:t>
            </a:r>
          </a:p>
          <a:p>
            <a:pPr lvl="1">
              <a:defRPr/>
            </a:pPr>
            <a:r>
              <a:rPr lang="en-US" dirty="0"/>
              <a:t> </a:t>
            </a:r>
            <a:r>
              <a:rPr lang="en-US" sz="3200" dirty="0"/>
              <a:t>“I am so nauseated”</a:t>
            </a:r>
          </a:p>
          <a:p>
            <a:pPr lvl="1">
              <a:defRPr/>
            </a:pPr>
            <a:r>
              <a:rPr lang="en-US" sz="3200" dirty="0"/>
              <a:t>“That dose won’t touch my blood sugar”  </a:t>
            </a:r>
          </a:p>
          <a:p>
            <a:pPr lvl="1">
              <a:defRPr/>
            </a:pPr>
            <a:r>
              <a:rPr lang="en-US" sz="3200" dirty="0"/>
              <a:t>“Can my wife bring in my insulin pump?” </a:t>
            </a:r>
            <a:r>
              <a:rPr lang="en-US" dirty="0"/>
              <a:t>	</a:t>
            </a:r>
            <a:r>
              <a:rPr lang="en-US" sz="3400" b="1" dirty="0"/>
              <a:t> </a:t>
            </a:r>
            <a:endParaRPr lang="en-US" b="1" dirty="0"/>
          </a:p>
        </p:txBody>
      </p:sp>
      <p:pic>
        <p:nvPicPr>
          <p:cNvPr id="88068" name="Picture 2" descr="C:\Users\Beverly\AppData\Local\Microsoft\Windows\Temporary Internet Files\Content.IE5\BY1JKQ3K\MC900441428[1].png"/>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a:stretch>
            <a:fillRect/>
          </a:stretch>
        </p:blipFill>
        <p:spPr bwMode="auto">
          <a:xfrm>
            <a:off x="7315200" y="4648200"/>
            <a:ext cx="16764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635789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wipe(down)">
                                      <p:cBhvr>
                                        <p:cTn id="7" dur="580">
                                          <p:stCondLst>
                                            <p:cond delay="0"/>
                                          </p:stCondLst>
                                        </p:cTn>
                                        <p:tgtEl>
                                          <p:spTgt spid="3">
                                            <p:txEl>
                                              <p:pRg st="4" end="4"/>
                                            </p:txEl>
                                          </p:spTgt>
                                        </p:tgtEl>
                                      </p:cBhvr>
                                    </p:animEffect>
                                    <p:anim calcmode="lin" valueType="num">
                                      <p:cBhvr>
                                        <p:cTn id="8"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4" end="4"/>
                                            </p:txEl>
                                          </p:spTgt>
                                        </p:tgtEl>
                                      </p:cBhvr>
                                      <p:to x="100000" y="60000"/>
                                    </p:animScale>
                                    <p:animScale>
                                      <p:cBhvr>
                                        <p:cTn id="14" dur="166" decel="50000">
                                          <p:stCondLst>
                                            <p:cond delay="676"/>
                                          </p:stCondLst>
                                        </p:cTn>
                                        <p:tgtEl>
                                          <p:spTgt spid="3">
                                            <p:txEl>
                                              <p:pRg st="4" end="4"/>
                                            </p:txEl>
                                          </p:spTgt>
                                        </p:tgtEl>
                                      </p:cBhvr>
                                      <p:to x="100000" y="100000"/>
                                    </p:animScale>
                                    <p:animScale>
                                      <p:cBhvr>
                                        <p:cTn id="15" dur="26">
                                          <p:stCondLst>
                                            <p:cond delay="1312"/>
                                          </p:stCondLst>
                                        </p:cTn>
                                        <p:tgtEl>
                                          <p:spTgt spid="3">
                                            <p:txEl>
                                              <p:pRg st="4" end="4"/>
                                            </p:txEl>
                                          </p:spTgt>
                                        </p:tgtEl>
                                      </p:cBhvr>
                                      <p:to x="100000" y="80000"/>
                                    </p:animScale>
                                    <p:animScale>
                                      <p:cBhvr>
                                        <p:cTn id="16" dur="166" decel="50000">
                                          <p:stCondLst>
                                            <p:cond delay="1338"/>
                                          </p:stCondLst>
                                        </p:cTn>
                                        <p:tgtEl>
                                          <p:spTgt spid="3">
                                            <p:txEl>
                                              <p:pRg st="4" end="4"/>
                                            </p:txEl>
                                          </p:spTgt>
                                        </p:tgtEl>
                                      </p:cBhvr>
                                      <p:to x="100000" y="100000"/>
                                    </p:animScale>
                                    <p:animScale>
                                      <p:cBhvr>
                                        <p:cTn id="17" dur="26">
                                          <p:stCondLst>
                                            <p:cond delay="1642"/>
                                          </p:stCondLst>
                                        </p:cTn>
                                        <p:tgtEl>
                                          <p:spTgt spid="3">
                                            <p:txEl>
                                              <p:pRg st="4" end="4"/>
                                            </p:txEl>
                                          </p:spTgt>
                                        </p:tgtEl>
                                      </p:cBhvr>
                                      <p:to x="100000" y="90000"/>
                                    </p:animScale>
                                    <p:animScale>
                                      <p:cBhvr>
                                        <p:cTn id="18" dur="166" decel="50000">
                                          <p:stCondLst>
                                            <p:cond delay="1668"/>
                                          </p:stCondLst>
                                        </p:cTn>
                                        <p:tgtEl>
                                          <p:spTgt spid="3">
                                            <p:txEl>
                                              <p:pRg st="4" end="4"/>
                                            </p:txEl>
                                          </p:spTgt>
                                        </p:tgtEl>
                                      </p:cBhvr>
                                      <p:to x="100000" y="100000"/>
                                    </p:animScale>
                                    <p:animScale>
                                      <p:cBhvr>
                                        <p:cTn id="19" dur="26">
                                          <p:stCondLst>
                                            <p:cond delay="1808"/>
                                          </p:stCondLst>
                                        </p:cTn>
                                        <p:tgtEl>
                                          <p:spTgt spid="3">
                                            <p:txEl>
                                              <p:pRg st="4" end="4"/>
                                            </p:txEl>
                                          </p:spTgt>
                                        </p:tgtEl>
                                      </p:cBhvr>
                                      <p:to x="100000" y="95000"/>
                                    </p:animScale>
                                    <p:animScale>
                                      <p:cBhvr>
                                        <p:cTn id="20" dur="166" decel="50000">
                                          <p:stCondLst>
                                            <p:cond delay="1834"/>
                                          </p:stCondLst>
                                        </p:cTn>
                                        <p:tgtEl>
                                          <p:spTgt spid="3">
                                            <p:txEl>
                                              <p:pRg st="4" end="4"/>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wipe(down)">
                                      <p:cBhvr>
                                        <p:cTn id="25" dur="500"/>
                                        <p:tgtEl>
                                          <p:spTgt spid="3">
                                            <p:txEl>
                                              <p:pRg st="5" end="5"/>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Effect transition="in" filter="circle(in)">
                                      <p:cBhvr>
                                        <p:cTn id="30"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555B47-05EF-7CB2-2E33-F47714F57445}"/>
              </a:ext>
            </a:extLst>
          </p:cNvPr>
          <p:cNvSpPr>
            <a:spLocks noGrp="1"/>
          </p:cNvSpPr>
          <p:nvPr>
            <p:ph type="title"/>
          </p:nvPr>
        </p:nvSpPr>
        <p:spPr/>
        <p:txBody>
          <a:bodyPr>
            <a:normAutofit/>
          </a:bodyPr>
          <a:lstStyle/>
          <a:p>
            <a:r>
              <a:rPr lang="en-US" sz="5400" dirty="0"/>
              <a:t>Insulin Caution</a:t>
            </a:r>
          </a:p>
        </p:txBody>
      </p:sp>
      <p:sp>
        <p:nvSpPr>
          <p:cNvPr id="3" name="Content Placeholder 2">
            <a:extLst>
              <a:ext uri="{FF2B5EF4-FFF2-40B4-BE49-F238E27FC236}">
                <a16:creationId xmlns:a16="http://schemas.microsoft.com/office/drawing/2014/main" id="{EA37C084-5B5F-35A3-BC60-B7D121A1DE59}"/>
              </a:ext>
            </a:extLst>
          </p:cNvPr>
          <p:cNvSpPr>
            <a:spLocks noGrp="1"/>
          </p:cNvSpPr>
          <p:nvPr>
            <p:ph sz="quarter" idx="1"/>
          </p:nvPr>
        </p:nvSpPr>
        <p:spPr>
          <a:xfrm>
            <a:off x="457200" y="1219200"/>
            <a:ext cx="6096000" cy="4937760"/>
          </a:xfrm>
        </p:spPr>
        <p:txBody>
          <a:bodyPr>
            <a:normAutofit lnSpcReduction="10000"/>
          </a:bodyPr>
          <a:lstStyle/>
          <a:p>
            <a:r>
              <a:rPr lang="en-US" b="0" i="0" dirty="0">
                <a:solidFill>
                  <a:srgbClr val="383636"/>
                </a:solidFill>
                <a:effectLst/>
                <a:highlight>
                  <a:srgbClr val="FFFFFF"/>
                </a:highlight>
                <a:ea typeface="Calibri" panose="020F0502020204030204" pitchFamily="34" charset="0"/>
                <a:cs typeface="Calibri" panose="020F0502020204030204" pitchFamily="34" charset="0"/>
              </a:rPr>
              <a:t>Insulin one of most common meds causing adverse events in hospitalized individuals. </a:t>
            </a:r>
          </a:p>
          <a:p>
            <a:r>
              <a:rPr lang="en-US" b="0" i="0" dirty="0">
                <a:solidFill>
                  <a:srgbClr val="383636"/>
                </a:solidFill>
                <a:effectLst/>
                <a:highlight>
                  <a:srgbClr val="FFFFFF"/>
                </a:highlight>
                <a:ea typeface="Calibri" panose="020F0502020204030204" pitchFamily="34" charset="0"/>
                <a:cs typeface="Calibri" panose="020F0502020204030204" pitchFamily="34" charset="0"/>
              </a:rPr>
              <a:t>Errors in insulin dosing and missed doses happe</a:t>
            </a:r>
            <a:r>
              <a:rPr lang="en-US" dirty="0">
                <a:solidFill>
                  <a:srgbClr val="383636"/>
                </a:solidFill>
                <a:highlight>
                  <a:srgbClr val="FFFFFF"/>
                </a:highlight>
                <a:ea typeface="Calibri" panose="020F0502020204030204" pitchFamily="34" charset="0"/>
                <a:cs typeface="Calibri" panose="020F0502020204030204" pitchFamily="34" charset="0"/>
              </a:rPr>
              <a:t>n frequently and include:</a:t>
            </a:r>
            <a:endParaRPr lang="en-US" b="0" i="0" dirty="0">
              <a:solidFill>
                <a:srgbClr val="383636"/>
              </a:solidFill>
              <a:effectLst/>
              <a:highlight>
                <a:srgbClr val="FFFFFF"/>
              </a:highlight>
              <a:ea typeface="Calibri" panose="020F0502020204030204" pitchFamily="34" charset="0"/>
              <a:cs typeface="Calibri" panose="020F0502020204030204" pitchFamily="34" charset="0"/>
            </a:endParaRPr>
          </a:p>
          <a:p>
            <a:pPr lvl="1"/>
            <a:r>
              <a:rPr lang="en-US" dirty="0">
                <a:solidFill>
                  <a:srgbClr val="383636"/>
                </a:solidFill>
                <a:highlight>
                  <a:srgbClr val="FFFFFF"/>
                </a:highlight>
                <a:ea typeface="Calibri" panose="020F0502020204030204" pitchFamily="34" charset="0"/>
                <a:cs typeface="Calibri" panose="020F0502020204030204" pitchFamily="34" charset="0"/>
              </a:rPr>
              <a:t>I</a:t>
            </a:r>
            <a:r>
              <a:rPr lang="en-US" b="0" i="0" dirty="0">
                <a:solidFill>
                  <a:srgbClr val="383636"/>
                </a:solidFill>
                <a:effectLst/>
                <a:highlight>
                  <a:srgbClr val="FFFFFF"/>
                </a:highlight>
                <a:ea typeface="Calibri" panose="020F0502020204030204" pitchFamily="34" charset="0"/>
                <a:cs typeface="Calibri" panose="020F0502020204030204" pitchFamily="34" charset="0"/>
              </a:rPr>
              <a:t>ncorrect insulin type and </a:t>
            </a:r>
          </a:p>
          <a:p>
            <a:pPr lvl="1"/>
            <a:r>
              <a:rPr lang="en-US" dirty="0">
                <a:solidFill>
                  <a:srgbClr val="383636"/>
                </a:solidFill>
                <a:highlight>
                  <a:srgbClr val="FFFFFF"/>
                </a:highlight>
                <a:ea typeface="Calibri" panose="020F0502020204030204" pitchFamily="34" charset="0"/>
                <a:cs typeface="Calibri" panose="020F0502020204030204" pitchFamily="34" charset="0"/>
              </a:rPr>
              <a:t>I</a:t>
            </a:r>
            <a:r>
              <a:rPr lang="en-US" b="0" i="0" dirty="0">
                <a:solidFill>
                  <a:srgbClr val="383636"/>
                </a:solidFill>
                <a:effectLst/>
                <a:highlight>
                  <a:srgbClr val="FFFFFF"/>
                </a:highlight>
                <a:ea typeface="Calibri" panose="020F0502020204030204" pitchFamily="34" charset="0"/>
                <a:cs typeface="Calibri" panose="020F0502020204030204" pitchFamily="34" charset="0"/>
              </a:rPr>
              <a:t>ncorrect timing of dose </a:t>
            </a:r>
          </a:p>
          <a:p>
            <a:pPr lvl="1"/>
            <a:r>
              <a:rPr lang="en-US" b="0" i="0" dirty="0">
                <a:solidFill>
                  <a:srgbClr val="383636"/>
                </a:solidFill>
                <a:effectLst/>
                <a:highlight>
                  <a:srgbClr val="FFFFFF"/>
                </a:highlight>
                <a:ea typeface="Calibri" panose="020F0502020204030204" pitchFamily="34" charset="0"/>
                <a:cs typeface="Calibri" panose="020F0502020204030204" pitchFamily="34" charset="0"/>
              </a:rPr>
              <a:t>Prescriber errors (ordering), </a:t>
            </a:r>
          </a:p>
          <a:p>
            <a:pPr lvl="1"/>
            <a:r>
              <a:rPr lang="en-US" b="0" i="0" dirty="0">
                <a:solidFill>
                  <a:srgbClr val="383636"/>
                </a:solidFill>
                <a:effectLst/>
                <a:highlight>
                  <a:srgbClr val="FFFFFF"/>
                </a:highlight>
                <a:ea typeface="Calibri" panose="020F0502020204030204" pitchFamily="34" charset="0"/>
                <a:cs typeface="Calibri" panose="020F0502020204030204" pitchFamily="34" charset="0"/>
              </a:rPr>
              <a:t>Pharmacy error (dispensing), and </a:t>
            </a:r>
          </a:p>
          <a:p>
            <a:pPr lvl="1"/>
            <a:r>
              <a:rPr lang="en-US" dirty="0">
                <a:solidFill>
                  <a:srgbClr val="383636"/>
                </a:solidFill>
                <a:highlight>
                  <a:srgbClr val="FFFFFF"/>
                </a:highlight>
                <a:ea typeface="Calibri" panose="020F0502020204030204" pitchFamily="34" charset="0"/>
                <a:cs typeface="Calibri" panose="020F0502020204030204" pitchFamily="34" charset="0"/>
              </a:rPr>
              <a:t>N</a:t>
            </a:r>
            <a:r>
              <a:rPr lang="en-US" b="0" i="0" dirty="0">
                <a:solidFill>
                  <a:srgbClr val="383636"/>
                </a:solidFill>
                <a:effectLst/>
                <a:highlight>
                  <a:srgbClr val="FFFFFF"/>
                </a:highlight>
                <a:ea typeface="Calibri" panose="020F0502020204030204" pitchFamily="34" charset="0"/>
                <a:cs typeface="Calibri" panose="020F0502020204030204" pitchFamily="34" charset="0"/>
              </a:rPr>
              <a:t>ursing (administration) errors</a:t>
            </a:r>
            <a:endParaRPr lang="en-US" dirty="0">
              <a:ea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58F31335-FC69-2A3C-B0F8-64A4324DDEDA}"/>
              </a:ext>
            </a:extLst>
          </p:cNvPr>
          <p:cNvPicPr>
            <a:picLocks noChangeAspect="1"/>
          </p:cNvPicPr>
          <p:nvPr/>
        </p:nvPicPr>
        <p:blipFill>
          <a:blip r:embed="rId2"/>
          <a:stretch>
            <a:fillRect/>
          </a:stretch>
        </p:blipFill>
        <p:spPr>
          <a:xfrm>
            <a:off x="6403010" y="1221954"/>
            <a:ext cx="2315004" cy="3010222"/>
          </a:xfrm>
          <a:prstGeom prst="rect">
            <a:avLst/>
          </a:prstGeom>
        </p:spPr>
      </p:pic>
      <p:sp>
        <p:nvSpPr>
          <p:cNvPr id="4" name="TextBox 3">
            <a:extLst>
              <a:ext uri="{FF2B5EF4-FFF2-40B4-BE49-F238E27FC236}">
                <a16:creationId xmlns:a16="http://schemas.microsoft.com/office/drawing/2014/main" id="{F64DE13C-5DB8-9CD8-3AE5-33EA34C949F8}"/>
              </a:ext>
            </a:extLst>
          </p:cNvPr>
          <p:cNvSpPr txBox="1"/>
          <p:nvPr/>
        </p:nvSpPr>
        <p:spPr>
          <a:xfrm>
            <a:off x="6781800" y="1191936"/>
            <a:ext cx="1981200" cy="307777"/>
          </a:xfrm>
          <a:prstGeom prst="rect">
            <a:avLst/>
          </a:prstGeom>
          <a:noFill/>
        </p:spPr>
        <p:txBody>
          <a:bodyPr wrap="square" rtlCol="0">
            <a:spAutoFit/>
          </a:bodyPr>
          <a:lstStyle/>
          <a:p>
            <a:r>
              <a:rPr lang="en-US" sz="1400" dirty="0"/>
              <a:t>ADA Standards 2026</a:t>
            </a:r>
          </a:p>
        </p:txBody>
      </p:sp>
    </p:spTree>
    <p:extLst>
      <p:ext uri="{BB962C8B-B14F-4D97-AF65-F5344CB8AC3E}">
        <p14:creationId xmlns:p14="http://schemas.microsoft.com/office/powerpoint/2010/main" val="621767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D2D0A-CBE2-F4E6-5B83-C4440B5CEBA8}"/>
              </a:ext>
            </a:extLst>
          </p:cNvPr>
          <p:cNvSpPr>
            <a:spLocks noGrp="1"/>
          </p:cNvSpPr>
          <p:nvPr>
            <p:ph type="title"/>
          </p:nvPr>
        </p:nvSpPr>
        <p:spPr/>
        <p:txBody>
          <a:bodyPr/>
          <a:lstStyle/>
          <a:p>
            <a:r>
              <a:rPr lang="en-US" dirty="0"/>
              <a:t>Insulin Strategies (ADA)</a:t>
            </a:r>
          </a:p>
        </p:txBody>
      </p:sp>
      <p:sp>
        <p:nvSpPr>
          <p:cNvPr id="3" name="Content Placeholder 2">
            <a:extLst>
              <a:ext uri="{FF2B5EF4-FFF2-40B4-BE49-F238E27FC236}">
                <a16:creationId xmlns:a16="http://schemas.microsoft.com/office/drawing/2014/main" id="{99DD6363-B522-C8D5-9826-B0C08930E799}"/>
              </a:ext>
            </a:extLst>
          </p:cNvPr>
          <p:cNvSpPr>
            <a:spLocks noGrp="1"/>
          </p:cNvSpPr>
          <p:nvPr>
            <p:ph sz="quarter" idx="1"/>
          </p:nvPr>
        </p:nvSpPr>
        <p:spPr>
          <a:xfrm>
            <a:off x="457200" y="1219200"/>
            <a:ext cx="5943600" cy="5486400"/>
          </a:xfrm>
        </p:spPr>
        <p:txBody>
          <a:bodyPr>
            <a:normAutofit fontScale="70000" lnSpcReduction="20000"/>
          </a:bodyPr>
          <a:lstStyle/>
          <a:p>
            <a:pPr fontAlgn="base">
              <a:lnSpc>
                <a:spcPct val="120000"/>
              </a:lnSpc>
            </a:pPr>
            <a:r>
              <a:rPr lang="en-US" b="0" i="0" dirty="0">
                <a:solidFill>
                  <a:srgbClr val="383636"/>
                </a:solidFill>
                <a:effectLst/>
                <a:highlight>
                  <a:srgbClr val="FFFFFF"/>
                </a:highlight>
                <a:ea typeface="Calibri" panose="020F0502020204030204" pitchFamily="34" charset="0"/>
                <a:cs typeface="Calibri" panose="020F0502020204030204" pitchFamily="34" charset="0"/>
              </a:rPr>
              <a:t>Continuous intravenous insulin infusion is recommended for achieving glycemic goals and avoiding hypoglycemia in </a:t>
            </a:r>
            <a:r>
              <a:rPr lang="en-US" b="0" i="0" dirty="0">
                <a:solidFill>
                  <a:srgbClr val="0070C0"/>
                </a:solidFill>
                <a:effectLst/>
                <a:highlight>
                  <a:srgbClr val="FFFFFF"/>
                </a:highlight>
                <a:ea typeface="Calibri" panose="020F0502020204030204" pitchFamily="34" charset="0"/>
                <a:cs typeface="Calibri" panose="020F0502020204030204" pitchFamily="34" charset="0"/>
              </a:rPr>
              <a:t>critically ill </a:t>
            </a:r>
            <a:r>
              <a:rPr lang="en-US" b="0" i="0" dirty="0">
                <a:solidFill>
                  <a:srgbClr val="383636"/>
                </a:solidFill>
                <a:effectLst/>
                <a:highlight>
                  <a:srgbClr val="FFFFFF"/>
                </a:highlight>
                <a:ea typeface="Calibri" panose="020F0502020204030204" pitchFamily="34" charset="0"/>
                <a:cs typeface="Calibri" panose="020F0502020204030204" pitchFamily="34" charset="0"/>
              </a:rPr>
              <a:t>individuals.  </a:t>
            </a:r>
          </a:p>
          <a:p>
            <a:pPr fontAlgn="base">
              <a:lnSpc>
                <a:spcPct val="120000"/>
              </a:lnSpc>
            </a:pPr>
            <a:r>
              <a:rPr lang="en-US" b="0" i="0" dirty="0">
                <a:solidFill>
                  <a:srgbClr val="383636"/>
                </a:solidFill>
                <a:effectLst/>
                <a:highlight>
                  <a:srgbClr val="FFFFFF"/>
                </a:highlight>
                <a:ea typeface="Calibri" panose="020F0502020204030204" pitchFamily="34" charset="0"/>
                <a:cs typeface="Calibri" panose="020F0502020204030204" pitchFamily="34" charset="0"/>
              </a:rPr>
              <a:t>Basal insulin or a basal plus correction insulin is preferred treatment for noncritically ill hospitalized </a:t>
            </a:r>
            <a:r>
              <a:rPr lang="en-US" b="0" i="0" dirty="0" err="1">
                <a:solidFill>
                  <a:srgbClr val="383636"/>
                </a:solidFill>
                <a:effectLst/>
                <a:highlight>
                  <a:srgbClr val="FFFFFF"/>
                </a:highlight>
                <a:ea typeface="Calibri" panose="020F0502020204030204" pitchFamily="34" charset="0"/>
                <a:cs typeface="Calibri" panose="020F0502020204030204" pitchFamily="34" charset="0"/>
              </a:rPr>
              <a:t>inds</a:t>
            </a:r>
            <a:r>
              <a:rPr lang="en-US" b="0" i="0" dirty="0">
                <a:solidFill>
                  <a:srgbClr val="383636"/>
                </a:solidFill>
                <a:effectLst/>
                <a:highlight>
                  <a:srgbClr val="FFFFFF"/>
                </a:highlight>
                <a:ea typeface="Calibri" panose="020F0502020204030204" pitchFamily="34" charset="0"/>
                <a:cs typeface="Calibri" panose="020F0502020204030204" pitchFamily="34" charset="0"/>
              </a:rPr>
              <a:t> with </a:t>
            </a:r>
            <a:r>
              <a:rPr lang="en-US" b="0" i="0" dirty="0">
                <a:solidFill>
                  <a:srgbClr val="0070C0"/>
                </a:solidFill>
                <a:effectLst/>
                <a:highlight>
                  <a:srgbClr val="FFFFFF"/>
                </a:highlight>
                <a:ea typeface="Calibri" panose="020F0502020204030204" pitchFamily="34" charset="0"/>
                <a:cs typeface="Calibri" panose="020F0502020204030204" pitchFamily="34" charset="0"/>
              </a:rPr>
              <a:t>poor or no oral intake</a:t>
            </a:r>
            <a:r>
              <a:rPr lang="en-US" b="0" i="0" dirty="0">
                <a:solidFill>
                  <a:srgbClr val="383636"/>
                </a:solidFill>
                <a:effectLst/>
                <a:highlight>
                  <a:srgbClr val="FFFFFF"/>
                </a:highlight>
                <a:ea typeface="Calibri" panose="020F0502020204030204" pitchFamily="34" charset="0"/>
                <a:cs typeface="Calibri" panose="020F0502020204030204" pitchFamily="34" charset="0"/>
              </a:rPr>
              <a:t>.  </a:t>
            </a:r>
          </a:p>
          <a:p>
            <a:pPr fontAlgn="base">
              <a:lnSpc>
                <a:spcPct val="120000"/>
              </a:lnSpc>
            </a:pPr>
            <a:r>
              <a:rPr lang="en-US" b="0" i="0" dirty="0">
                <a:solidFill>
                  <a:srgbClr val="383636"/>
                </a:solidFill>
                <a:effectLst/>
                <a:highlight>
                  <a:srgbClr val="FFFFFF"/>
                </a:highlight>
                <a:ea typeface="Calibri" panose="020F0502020204030204" pitchFamily="34" charset="0"/>
                <a:cs typeface="Calibri" panose="020F0502020204030204" pitchFamily="34" charset="0"/>
              </a:rPr>
              <a:t>An insulin plan with basal, prandial, and correction components is preferred treatment for most noncritically ill hospitalized individuals with </a:t>
            </a:r>
            <a:r>
              <a:rPr lang="en-US" b="0" i="0" dirty="0">
                <a:solidFill>
                  <a:srgbClr val="0070C0"/>
                </a:solidFill>
                <a:effectLst/>
                <a:highlight>
                  <a:srgbClr val="FFFFFF"/>
                </a:highlight>
                <a:ea typeface="Calibri" panose="020F0502020204030204" pitchFamily="34" charset="0"/>
                <a:cs typeface="Calibri" panose="020F0502020204030204" pitchFamily="34" charset="0"/>
              </a:rPr>
              <a:t>adequate nutritional </a:t>
            </a:r>
            <a:r>
              <a:rPr lang="en-US" b="0" i="0" dirty="0">
                <a:solidFill>
                  <a:srgbClr val="383636"/>
                </a:solidFill>
                <a:effectLst/>
                <a:highlight>
                  <a:srgbClr val="FFFFFF"/>
                </a:highlight>
                <a:ea typeface="Calibri" panose="020F0502020204030204" pitchFamily="34" charset="0"/>
                <a:cs typeface="Calibri" panose="020F0502020204030204" pitchFamily="34" charset="0"/>
              </a:rPr>
              <a:t>intake.  </a:t>
            </a:r>
          </a:p>
          <a:p>
            <a:pPr fontAlgn="base">
              <a:lnSpc>
                <a:spcPct val="120000"/>
              </a:lnSpc>
            </a:pPr>
            <a:r>
              <a:rPr lang="en-US" b="0" i="0" dirty="0">
                <a:solidFill>
                  <a:srgbClr val="383636"/>
                </a:solidFill>
                <a:effectLst/>
                <a:highlight>
                  <a:srgbClr val="FFFFFF"/>
                </a:highlight>
                <a:ea typeface="Calibri" panose="020F0502020204030204" pitchFamily="34" charset="0"/>
                <a:cs typeface="Calibri" panose="020F0502020204030204" pitchFamily="34" charset="0"/>
              </a:rPr>
              <a:t>For most individuals, sole use of a correction or supplemental insulin without basal insulin (formerly referred to as a sliding scale) in the inpatient setting is </a:t>
            </a:r>
            <a:r>
              <a:rPr lang="en-US" b="0" i="0" dirty="0">
                <a:solidFill>
                  <a:srgbClr val="0070C0"/>
                </a:solidFill>
                <a:effectLst/>
                <a:highlight>
                  <a:srgbClr val="FFFFFF"/>
                </a:highlight>
                <a:ea typeface="Calibri" panose="020F0502020204030204" pitchFamily="34" charset="0"/>
                <a:cs typeface="Calibri" panose="020F0502020204030204" pitchFamily="34" charset="0"/>
              </a:rPr>
              <a:t>discouraged.</a:t>
            </a:r>
            <a:r>
              <a:rPr lang="en-US" b="0" i="0" dirty="0">
                <a:solidFill>
                  <a:srgbClr val="383636"/>
                </a:solidFill>
                <a:effectLst/>
                <a:highlight>
                  <a:srgbClr val="FFFFFF"/>
                </a:highlight>
                <a:ea typeface="Calibri" panose="020F0502020204030204" pitchFamily="34" charset="0"/>
                <a:cs typeface="Calibri" panose="020F0502020204030204" pitchFamily="34" charset="0"/>
              </a:rPr>
              <a:t>  </a:t>
            </a:r>
            <a:endParaRPr lang="en-US" dirty="0">
              <a:ea typeface="Calibri" panose="020F0502020204030204" pitchFamily="34" charset="0"/>
              <a:cs typeface="Calibri" panose="020F0502020204030204" pitchFamily="34" charset="0"/>
            </a:endParaRPr>
          </a:p>
        </p:txBody>
      </p:sp>
      <p:pic>
        <p:nvPicPr>
          <p:cNvPr id="5" name="Picture 4" descr="Healthcare professional with tablet">
            <a:extLst>
              <a:ext uri="{FF2B5EF4-FFF2-40B4-BE49-F238E27FC236}">
                <a16:creationId xmlns:a16="http://schemas.microsoft.com/office/drawing/2014/main" id="{E8C8094B-2B50-4050-6E51-37E8F1EB2AE5}"/>
              </a:ext>
            </a:extLst>
          </p:cNvPr>
          <p:cNvPicPr>
            <a:picLocks noChangeAspect="1"/>
          </p:cNvPicPr>
          <p:nvPr/>
        </p:nvPicPr>
        <p:blipFill>
          <a:blip r:embed="rId3" cstate="print">
            <a:extLst>
              <a:ext uri="{28A0092B-C50C-407E-A947-70E740481C1C}">
                <a14:useLocalDpi xmlns:a14="http://schemas.microsoft.com/office/drawing/2010/main" val="0"/>
              </a:ext>
            </a:extLst>
          </a:blip>
          <a:srcRect l="39167" t="11548" r="15833"/>
          <a:stretch>
            <a:fillRect/>
          </a:stretch>
        </p:blipFill>
        <p:spPr>
          <a:xfrm>
            <a:off x="6629400" y="1395079"/>
            <a:ext cx="2057400" cy="2541615"/>
          </a:xfrm>
          <a:prstGeom prst="rect">
            <a:avLst/>
          </a:prstGeom>
        </p:spPr>
      </p:pic>
      <p:pic>
        <p:nvPicPr>
          <p:cNvPr id="7" name="Picture 6">
            <a:extLst>
              <a:ext uri="{FF2B5EF4-FFF2-40B4-BE49-F238E27FC236}">
                <a16:creationId xmlns:a16="http://schemas.microsoft.com/office/drawing/2014/main" id="{7D3AC780-73E2-0C5A-ACBF-C625A7C2632D}"/>
              </a:ext>
            </a:extLst>
          </p:cNvPr>
          <p:cNvPicPr>
            <a:picLocks noChangeAspect="1"/>
          </p:cNvPicPr>
          <p:nvPr/>
        </p:nvPicPr>
        <p:blipFill>
          <a:blip r:embed="rId4"/>
          <a:stretch>
            <a:fillRect/>
          </a:stretch>
        </p:blipFill>
        <p:spPr>
          <a:xfrm>
            <a:off x="5325441" y="6400800"/>
            <a:ext cx="3400836" cy="297161"/>
          </a:xfrm>
          <a:prstGeom prst="rect">
            <a:avLst/>
          </a:prstGeom>
        </p:spPr>
      </p:pic>
    </p:spTree>
    <p:extLst>
      <p:ext uri="{BB962C8B-B14F-4D97-AF65-F5344CB8AC3E}">
        <p14:creationId xmlns:p14="http://schemas.microsoft.com/office/powerpoint/2010/main" val="1746883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356DF-723E-4399-9FAE-00A6EC2DB6E5}"/>
              </a:ext>
            </a:extLst>
          </p:cNvPr>
          <p:cNvSpPr>
            <a:spLocks noGrp="1"/>
          </p:cNvSpPr>
          <p:nvPr>
            <p:ph type="title"/>
          </p:nvPr>
        </p:nvSpPr>
        <p:spPr/>
        <p:txBody>
          <a:bodyPr/>
          <a:lstStyle/>
          <a:p>
            <a:r>
              <a:rPr lang="en-US" dirty="0"/>
              <a:t> Poll Question 1</a:t>
            </a:r>
          </a:p>
        </p:txBody>
      </p:sp>
      <p:sp>
        <p:nvSpPr>
          <p:cNvPr id="6" name="Content Placeholder 5">
            <a:extLst>
              <a:ext uri="{FF2B5EF4-FFF2-40B4-BE49-F238E27FC236}">
                <a16:creationId xmlns:a16="http://schemas.microsoft.com/office/drawing/2014/main" id="{3576F897-2075-4141-9E11-0586B3432735}"/>
              </a:ext>
            </a:extLst>
          </p:cNvPr>
          <p:cNvSpPr>
            <a:spLocks noGrp="1"/>
          </p:cNvSpPr>
          <p:nvPr>
            <p:ph sz="quarter" idx="1"/>
          </p:nvPr>
        </p:nvSpPr>
        <p:spPr>
          <a:xfrm>
            <a:off x="457200" y="1219200"/>
            <a:ext cx="3581400" cy="4937760"/>
          </a:xfrm>
        </p:spPr>
        <p:txBody>
          <a:bodyPr/>
          <a:lstStyle/>
          <a:p>
            <a:r>
              <a:rPr lang="en-US" dirty="0"/>
              <a:t>MS is about to eat lunch and is scheduled to get 3 units lispro plus correction based on correction scale. BG is 68.  What is the best action?</a:t>
            </a:r>
          </a:p>
        </p:txBody>
      </p:sp>
      <p:graphicFrame>
        <p:nvGraphicFramePr>
          <p:cNvPr id="9" name="Content Placeholder 6">
            <a:extLst>
              <a:ext uri="{FF2B5EF4-FFF2-40B4-BE49-F238E27FC236}">
                <a16:creationId xmlns:a16="http://schemas.microsoft.com/office/drawing/2014/main" id="{BBBE35FC-C2F4-F3DB-E671-4CC07E4AEFD2}"/>
              </a:ext>
            </a:extLst>
          </p:cNvPr>
          <p:cNvGraphicFramePr>
            <a:graphicFrameLocks noGrp="1"/>
          </p:cNvGraphicFramePr>
          <p:nvPr>
            <p:ph sz="quarter" idx="2"/>
          </p:nvPr>
        </p:nvGraphicFramePr>
        <p:xfrm>
          <a:off x="4191000" y="1216152"/>
          <a:ext cx="4482846"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Oval 4">
            <a:extLst>
              <a:ext uri="{FF2B5EF4-FFF2-40B4-BE49-F238E27FC236}">
                <a16:creationId xmlns:a16="http://schemas.microsoft.com/office/drawing/2014/main" id="{8CFAF698-403D-4172-AA5E-9F6087705500}"/>
              </a:ext>
            </a:extLst>
          </p:cNvPr>
          <p:cNvSpPr/>
          <p:nvPr/>
        </p:nvSpPr>
        <p:spPr>
          <a:xfrm>
            <a:off x="4191000" y="5181600"/>
            <a:ext cx="4572000" cy="914400"/>
          </a:xfrm>
          <a:prstGeom prst="ellipse">
            <a:avLst/>
          </a:prstGeom>
          <a:noFill/>
          <a:ln w="28575">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09782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4BB9B-AB6C-BCC8-E5CE-3AAB3FBF9F23}"/>
              </a:ext>
            </a:extLst>
          </p:cNvPr>
          <p:cNvSpPr>
            <a:spLocks noGrp="1"/>
          </p:cNvSpPr>
          <p:nvPr>
            <p:ph type="title"/>
          </p:nvPr>
        </p:nvSpPr>
        <p:spPr/>
        <p:txBody>
          <a:bodyPr/>
          <a:lstStyle/>
          <a:p>
            <a:r>
              <a:rPr lang="en-US" dirty="0"/>
              <a:t>Hypoglycemia predicts Hypo</a:t>
            </a:r>
          </a:p>
        </p:txBody>
      </p:sp>
      <p:sp>
        <p:nvSpPr>
          <p:cNvPr id="3" name="Content Placeholder 2">
            <a:extLst>
              <a:ext uri="{FF2B5EF4-FFF2-40B4-BE49-F238E27FC236}">
                <a16:creationId xmlns:a16="http://schemas.microsoft.com/office/drawing/2014/main" id="{34B8794D-DFB3-0262-84FF-C7144E44F3F7}"/>
              </a:ext>
            </a:extLst>
          </p:cNvPr>
          <p:cNvSpPr>
            <a:spLocks noGrp="1"/>
          </p:cNvSpPr>
          <p:nvPr>
            <p:ph sz="quarter" idx="1"/>
          </p:nvPr>
        </p:nvSpPr>
        <p:spPr>
          <a:xfrm>
            <a:off x="381000" y="1177506"/>
            <a:ext cx="4419600" cy="4937760"/>
          </a:xfrm>
        </p:spPr>
        <p:txBody>
          <a:bodyPr>
            <a:normAutofit lnSpcReduction="10000"/>
          </a:bodyPr>
          <a:lstStyle/>
          <a:p>
            <a:r>
              <a:rPr lang="en-US" b="0" i="0" dirty="0">
                <a:solidFill>
                  <a:srgbClr val="383636"/>
                </a:solidFill>
                <a:effectLst/>
                <a:ea typeface="Calibri" panose="020F0502020204030204" pitchFamily="34" charset="0"/>
                <a:cs typeface="Calibri" panose="020F0502020204030204" pitchFamily="34" charset="0"/>
              </a:rPr>
              <a:t>In people with diabetes in the ambulatory setting, it is well established that an episode of severe hypoglycemia increases the risk for a subsequent event, partly because of impaired </a:t>
            </a:r>
            <a:r>
              <a:rPr lang="en-US" b="0" i="0" dirty="0" err="1">
                <a:solidFill>
                  <a:srgbClr val="383636"/>
                </a:solidFill>
                <a:effectLst/>
                <a:ea typeface="Calibri" panose="020F0502020204030204" pitchFamily="34" charset="0"/>
                <a:cs typeface="Calibri" panose="020F0502020204030204" pitchFamily="34" charset="0"/>
              </a:rPr>
              <a:t>counterregulation</a:t>
            </a:r>
            <a:r>
              <a:rPr lang="en-US" b="0" i="0" dirty="0">
                <a:solidFill>
                  <a:srgbClr val="383636"/>
                </a:solidFill>
                <a:effectLst/>
                <a:ea typeface="Calibri" panose="020F0502020204030204" pitchFamily="34" charset="0"/>
                <a:cs typeface="Calibri" panose="020F0502020204030204" pitchFamily="34" charset="0"/>
              </a:rPr>
              <a:t>.</a:t>
            </a:r>
            <a:endParaRPr lang="en-US" dirty="0">
              <a:ea typeface="Calibri" panose="020F0502020204030204" pitchFamily="34" charset="0"/>
              <a:cs typeface="Calibri" panose="020F0502020204030204" pitchFamily="34" charset="0"/>
            </a:endParaRPr>
          </a:p>
        </p:txBody>
      </p:sp>
      <p:pic>
        <p:nvPicPr>
          <p:cNvPr id="5" name="Picture 4" descr="Woman covering face">
            <a:extLst>
              <a:ext uri="{FF2B5EF4-FFF2-40B4-BE49-F238E27FC236}">
                <a16:creationId xmlns:a16="http://schemas.microsoft.com/office/drawing/2014/main" id="{AE258918-FC4E-19D8-52CD-F7910973F06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39562" y="1248391"/>
            <a:ext cx="3573117" cy="2180609"/>
          </a:xfrm>
          <a:prstGeom prst="rect">
            <a:avLst/>
          </a:prstGeom>
        </p:spPr>
      </p:pic>
    </p:spTree>
    <p:extLst>
      <p:ext uri="{BB962C8B-B14F-4D97-AF65-F5344CB8AC3E}">
        <p14:creationId xmlns:p14="http://schemas.microsoft.com/office/powerpoint/2010/main" val="1555080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1143000"/>
          </a:xfrm>
        </p:spPr>
        <p:txBody>
          <a:bodyPr>
            <a:normAutofit fontScale="90000"/>
          </a:bodyPr>
          <a:lstStyle/>
          <a:p>
            <a:pPr eaLnBrk="1" hangingPunct="1">
              <a:defRPr/>
            </a:pPr>
            <a:r>
              <a:rPr lang="en-US" sz="3600" dirty="0"/>
              <a:t>16. Diabetes Care in the Hospital – Treatment Strategies</a:t>
            </a:r>
          </a:p>
        </p:txBody>
      </p:sp>
      <p:sp>
        <p:nvSpPr>
          <p:cNvPr id="3" name="Content Placeholder 2"/>
          <p:cNvSpPr>
            <a:spLocks noGrp="1"/>
          </p:cNvSpPr>
          <p:nvPr>
            <p:ph idx="1"/>
          </p:nvPr>
        </p:nvSpPr>
        <p:spPr>
          <a:xfrm>
            <a:off x="304800" y="1371600"/>
            <a:ext cx="6248400" cy="5562600"/>
          </a:xfrm>
        </p:spPr>
        <p:txBody>
          <a:bodyPr>
            <a:normAutofit/>
          </a:bodyPr>
          <a:lstStyle/>
          <a:p>
            <a:pPr lvl="1">
              <a:defRPr/>
            </a:pPr>
            <a:r>
              <a:rPr lang="en-US" sz="3200" dirty="0"/>
              <a:t>Start </a:t>
            </a:r>
            <a:r>
              <a:rPr lang="en-US" sz="3200" dirty="0" err="1"/>
              <a:t>subq</a:t>
            </a:r>
            <a:r>
              <a:rPr lang="en-US" sz="3200" dirty="0"/>
              <a:t> insulin if BG &gt; 180 x 2</a:t>
            </a:r>
          </a:p>
          <a:p>
            <a:pPr lvl="2">
              <a:defRPr/>
            </a:pPr>
            <a:r>
              <a:rPr lang="en-US" sz="2800" dirty="0"/>
              <a:t>Basal + correction scale if higher risk for hypo</a:t>
            </a:r>
          </a:p>
          <a:p>
            <a:pPr lvl="2">
              <a:defRPr/>
            </a:pPr>
            <a:r>
              <a:rPr lang="en-US" sz="2800" dirty="0"/>
              <a:t>Basal bolus therapy if eating</a:t>
            </a:r>
          </a:p>
          <a:p>
            <a:pPr lvl="2">
              <a:defRPr/>
            </a:pPr>
            <a:r>
              <a:rPr lang="en-US" sz="2800" dirty="0"/>
              <a:t>Basal insulin plus oral meds</a:t>
            </a:r>
          </a:p>
          <a:p>
            <a:pPr lvl="3">
              <a:defRPr/>
            </a:pPr>
            <a:r>
              <a:rPr lang="en-US" sz="2400" dirty="0"/>
              <a:t>May maintain DPP-IV </a:t>
            </a:r>
            <a:r>
              <a:rPr lang="en-US" sz="2400" i="1" dirty="0"/>
              <a:t> </a:t>
            </a:r>
          </a:p>
          <a:p>
            <a:pPr lvl="3">
              <a:defRPr/>
            </a:pPr>
            <a:r>
              <a:rPr lang="en-US" sz="2400" dirty="0"/>
              <a:t>Start SGLT-2i for those with heart failure</a:t>
            </a:r>
          </a:p>
          <a:p>
            <a:pPr lvl="3">
              <a:defRPr/>
            </a:pPr>
            <a:r>
              <a:rPr lang="en-US" sz="2400" dirty="0"/>
              <a:t>Stop SGLT-2i before surgery (3-4 days)</a:t>
            </a:r>
          </a:p>
          <a:p>
            <a:pPr lvl="2">
              <a:defRPr/>
            </a:pPr>
            <a:endParaRPr lang="en-US" sz="2800" dirty="0"/>
          </a:p>
          <a:p>
            <a:pPr lvl="1">
              <a:defRPr/>
            </a:pPr>
            <a:r>
              <a:rPr lang="en-US" sz="3200" dirty="0"/>
              <a:t>Critical Care: </a:t>
            </a:r>
          </a:p>
          <a:p>
            <a:pPr lvl="2">
              <a:defRPr/>
            </a:pPr>
            <a:r>
              <a:rPr lang="en-US" sz="2800" dirty="0"/>
              <a:t>Basal bolus or Insulin drip  </a:t>
            </a:r>
          </a:p>
          <a:p>
            <a:pPr marL="0" indent="0">
              <a:buNone/>
              <a:defRPr/>
            </a:pPr>
            <a:endParaRPr lang="en-US" sz="2400" dirty="0"/>
          </a:p>
        </p:txBody>
      </p:sp>
      <p:pic>
        <p:nvPicPr>
          <p:cNvPr id="131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05600" y="1447800"/>
            <a:ext cx="1974850" cy="2974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a:extLst>
              <a:ext uri="{FF2B5EF4-FFF2-40B4-BE49-F238E27FC236}">
                <a16:creationId xmlns:a16="http://schemas.microsoft.com/office/drawing/2014/main" id="{E71018FD-7397-3F8E-4708-A1AF6EE7A4CA}"/>
              </a:ext>
            </a:extLst>
          </p:cNvPr>
          <p:cNvPicPr>
            <a:picLocks noChangeAspect="1"/>
          </p:cNvPicPr>
          <p:nvPr/>
        </p:nvPicPr>
        <p:blipFill>
          <a:blip r:embed="rId5"/>
          <a:stretch>
            <a:fillRect/>
          </a:stretch>
        </p:blipFill>
        <p:spPr>
          <a:xfrm>
            <a:off x="5391542" y="6172200"/>
            <a:ext cx="3400836" cy="297161"/>
          </a:xfrm>
          <a:prstGeom prst="rect">
            <a:avLst/>
          </a:prstGeom>
        </p:spPr>
      </p:pic>
    </p:spTree>
    <p:custDataLst>
      <p:tags r:id="rId1"/>
    </p:custDataLst>
    <p:extLst>
      <p:ext uri="{BB962C8B-B14F-4D97-AF65-F5344CB8AC3E}">
        <p14:creationId xmlns:p14="http://schemas.microsoft.com/office/powerpoint/2010/main" val="3996362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Hypoglycemia – Focus on Prevention</a:t>
            </a:r>
          </a:p>
        </p:txBody>
      </p:sp>
      <p:sp>
        <p:nvSpPr>
          <p:cNvPr id="3" name="Content Placeholder 2"/>
          <p:cNvSpPr>
            <a:spLocks noGrp="1"/>
          </p:cNvSpPr>
          <p:nvPr>
            <p:ph sz="quarter" idx="1"/>
          </p:nvPr>
        </p:nvSpPr>
        <p:spPr>
          <a:xfrm>
            <a:off x="457200" y="1219200"/>
            <a:ext cx="8229600" cy="5257800"/>
          </a:xfrm>
        </p:spPr>
        <p:txBody>
          <a:bodyPr>
            <a:normAutofit/>
          </a:bodyPr>
          <a:lstStyle/>
          <a:p>
            <a:r>
              <a:rPr lang="en-US" dirty="0"/>
              <a:t>Stage 1 Hypoglycemia: BG &lt; 70</a:t>
            </a:r>
          </a:p>
          <a:p>
            <a:r>
              <a:rPr lang="en-US" dirty="0"/>
              <a:t>Stage 2 Hypo: BG &lt; 54</a:t>
            </a:r>
          </a:p>
          <a:p>
            <a:r>
              <a:rPr lang="en-US" dirty="0"/>
              <a:t>Stage 3 Hypo: Needs assistance</a:t>
            </a:r>
            <a:br>
              <a:rPr lang="en-US" i="1" dirty="0"/>
            </a:br>
            <a:endParaRPr lang="en-US" i="1" dirty="0"/>
          </a:p>
          <a:p>
            <a:r>
              <a:rPr lang="en-US" dirty="0"/>
              <a:t>If BG &lt; 100, consider adjusting insulin / meds</a:t>
            </a:r>
          </a:p>
          <a:p>
            <a:r>
              <a:rPr lang="en-US" dirty="0"/>
              <a:t>If BG &lt; 70, insulin change required</a:t>
            </a:r>
          </a:p>
          <a:p>
            <a:endParaRPr lang="en-US" dirty="0"/>
          </a:p>
          <a:p>
            <a:r>
              <a:rPr lang="en-US" dirty="0"/>
              <a:t>Need hypoglycemia treatment policies / action</a:t>
            </a:r>
          </a:p>
          <a:p>
            <a:r>
              <a:rPr lang="en-US" dirty="0"/>
              <a:t>Need hypo </a:t>
            </a:r>
            <a:r>
              <a:rPr lang="en-US" i="1" dirty="0"/>
              <a:t>Prevention Policies. </a:t>
            </a:r>
          </a:p>
        </p:txBody>
      </p:sp>
      <p:pic>
        <p:nvPicPr>
          <p:cNvPr id="6" name="Picture 5"/>
          <p:cNvPicPr>
            <a:picLocks noChangeAspect="1"/>
          </p:cNvPicPr>
          <p:nvPr/>
        </p:nvPicPr>
        <p:blipFill>
          <a:blip r:embed="rId2"/>
          <a:stretch>
            <a:fillRect/>
          </a:stretch>
        </p:blipFill>
        <p:spPr>
          <a:xfrm>
            <a:off x="6695303" y="1219200"/>
            <a:ext cx="1981200" cy="1651000"/>
          </a:xfrm>
          <a:prstGeom prst="rect">
            <a:avLst/>
          </a:prstGeom>
        </p:spPr>
      </p:pic>
    </p:spTree>
    <p:extLst>
      <p:ext uri="{BB962C8B-B14F-4D97-AF65-F5344CB8AC3E}">
        <p14:creationId xmlns:p14="http://schemas.microsoft.com/office/powerpoint/2010/main" val="1120756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9619" name="Rectangle 1027"/>
          <p:cNvSpPr>
            <a:spLocks noGrp="1" noChangeArrowheads="1"/>
          </p:cNvSpPr>
          <p:nvPr>
            <p:ph sz="quarter" idx="1"/>
          </p:nvPr>
        </p:nvSpPr>
        <p:spPr>
          <a:xfrm>
            <a:off x="457200" y="1219200"/>
            <a:ext cx="8229600" cy="4419600"/>
          </a:xfrm>
        </p:spPr>
        <p:txBody>
          <a:bodyPr/>
          <a:lstStyle/>
          <a:p>
            <a:pPr eaLnBrk="1" hangingPunct="1">
              <a:defRPr/>
            </a:pPr>
            <a:r>
              <a:rPr lang="en-US" sz="2800" dirty="0"/>
              <a:t>Autonomic</a:t>
            </a:r>
          </a:p>
          <a:p>
            <a:pPr lvl="1" eaLnBrk="1" hangingPunct="1">
              <a:defRPr/>
            </a:pPr>
            <a:r>
              <a:rPr lang="en-US" sz="2800" dirty="0"/>
              <a:t>Anxiety</a:t>
            </a:r>
          </a:p>
          <a:p>
            <a:pPr lvl="1" eaLnBrk="1" hangingPunct="1">
              <a:defRPr/>
            </a:pPr>
            <a:r>
              <a:rPr lang="en-US" sz="2800" dirty="0"/>
              <a:t>Palpitations</a:t>
            </a:r>
          </a:p>
          <a:p>
            <a:pPr lvl="1" eaLnBrk="1" hangingPunct="1">
              <a:defRPr/>
            </a:pPr>
            <a:r>
              <a:rPr lang="en-US" sz="2800" dirty="0"/>
              <a:t>Sweating</a:t>
            </a:r>
          </a:p>
          <a:p>
            <a:pPr lvl="1" eaLnBrk="1" hangingPunct="1">
              <a:defRPr/>
            </a:pPr>
            <a:r>
              <a:rPr lang="en-US" sz="2800" dirty="0"/>
              <a:t>Tingling</a:t>
            </a:r>
          </a:p>
          <a:p>
            <a:pPr lvl="1" eaLnBrk="1" hangingPunct="1">
              <a:defRPr/>
            </a:pPr>
            <a:r>
              <a:rPr lang="en-US" sz="2800" dirty="0"/>
              <a:t>Trembling</a:t>
            </a:r>
          </a:p>
          <a:p>
            <a:pPr lvl="1" eaLnBrk="1" hangingPunct="1">
              <a:defRPr/>
            </a:pPr>
            <a:r>
              <a:rPr lang="en-US" sz="2800" dirty="0"/>
              <a:t>Hypoglycemic Unawareness</a:t>
            </a:r>
          </a:p>
          <a:p>
            <a:pPr lvl="1" eaLnBrk="1" hangingPunct="1">
              <a:defRPr/>
            </a:pPr>
            <a:endParaRPr lang="en-US" sz="2800" dirty="0"/>
          </a:p>
        </p:txBody>
      </p:sp>
      <p:sp>
        <p:nvSpPr>
          <p:cNvPr id="1519620" name="Rectangle 1028"/>
          <p:cNvSpPr>
            <a:spLocks noChangeArrowheads="1"/>
          </p:cNvSpPr>
          <p:nvPr/>
        </p:nvSpPr>
        <p:spPr bwMode="auto">
          <a:xfrm>
            <a:off x="5183746" y="1221346"/>
            <a:ext cx="3200400" cy="4525963"/>
          </a:xfrm>
          <a:prstGeom prst="rect">
            <a:avLst/>
          </a:prstGeom>
          <a:noFill/>
          <a:ln w="9525">
            <a:noFill/>
            <a:miter lim="800000"/>
            <a:headEnd/>
            <a:tailEnd/>
          </a:ln>
          <a:effectLst/>
        </p:spPr>
        <p:txBody>
          <a:bodyPr/>
          <a:lstStyle/>
          <a:p>
            <a:pPr marL="342900" indent="-342900">
              <a:spcBef>
                <a:spcPct val="20000"/>
              </a:spcBef>
              <a:buClr>
                <a:schemeClr val="tx2"/>
              </a:buClr>
              <a:buSzPct val="60000"/>
              <a:buFont typeface="Wingdings" pitchFamily="2" charset="2"/>
              <a:buBlip>
                <a:blip r:embed="rId4"/>
              </a:buBlip>
              <a:defRPr/>
            </a:pPr>
            <a:r>
              <a:rPr lang="en-US" sz="2800" dirty="0" err="1">
                <a:solidFill>
                  <a:schemeClr val="tx2">
                    <a:lumMod val="75000"/>
                  </a:schemeClr>
                </a:solidFill>
                <a:latin typeface="Tahoma" pitchFamily="34" charset="0"/>
              </a:rPr>
              <a:t>Neuroglycopenia</a:t>
            </a:r>
            <a:endParaRPr lang="en-US" sz="2800" dirty="0">
              <a:solidFill>
                <a:schemeClr val="tx2">
                  <a:lumMod val="75000"/>
                </a:schemeClr>
              </a:solidFill>
              <a:latin typeface="Tahoma" pitchFamily="34" charset="0"/>
            </a:endParaRPr>
          </a:p>
          <a:p>
            <a:pPr marL="742950" lvl="1" indent="-285750">
              <a:spcBef>
                <a:spcPct val="20000"/>
              </a:spcBef>
              <a:buClr>
                <a:schemeClr val="folHlink"/>
              </a:buClr>
              <a:buSzPct val="55000"/>
              <a:buFont typeface="Wingdings" pitchFamily="2" charset="2"/>
              <a:buBlip>
                <a:blip r:embed="rId5"/>
              </a:buBlip>
              <a:defRPr/>
            </a:pPr>
            <a:r>
              <a:rPr lang="en-US" sz="2800" dirty="0">
                <a:latin typeface="Tahoma" pitchFamily="34" charset="0"/>
              </a:rPr>
              <a:t>Irritability</a:t>
            </a:r>
          </a:p>
          <a:p>
            <a:pPr marL="742950" lvl="1" indent="-285750">
              <a:spcBef>
                <a:spcPct val="20000"/>
              </a:spcBef>
              <a:buClr>
                <a:schemeClr val="folHlink"/>
              </a:buClr>
              <a:buSzPct val="55000"/>
              <a:buFont typeface="Wingdings" pitchFamily="2" charset="2"/>
              <a:buBlip>
                <a:blip r:embed="rId5"/>
              </a:buBlip>
              <a:defRPr/>
            </a:pPr>
            <a:r>
              <a:rPr lang="en-US" sz="2800" dirty="0">
                <a:latin typeface="Tahoma" pitchFamily="34" charset="0"/>
              </a:rPr>
              <a:t>Drowsiness</a:t>
            </a:r>
          </a:p>
          <a:p>
            <a:pPr marL="742950" lvl="1" indent="-285750">
              <a:spcBef>
                <a:spcPct val="20000"/>
              </a:spcBef>
              <a:buClr>
                <a:schemeClr val="folHlink"/>
              </a:buClr>
              <a:buSzPct val="55000"/>
              <a:buFont typeface="Wingdings" pitchFamily="2" charset="2"/>
              <a:buBlip>
                <a:blip r:embed="rId5"/>
              </a:buBlip>
              <a:defRPr/>
            </a:pPr>
            <a:r>
              <a:rPr lang="en-US" sz="2800" dirty="0">
                <a:latin typeface="Tahoma" pitchFamily="34" charset="0"/>
              </a:rPr>
              <a:t>Dizziness</a:t>
            </a:r>
          </a:p>
          <a:p>
            <a:pPr marL="742950" lvl="1" indent="-285750">
              <a:spcBef>
                <a:spcPct val="20000"/>
              </a:spcBef>
              <a:buClr>
                <a:schemeClr val="folHlink"/>
              </a:buClr>
              <a:buSzPct val="55000"/>
              <a:buFont typeface="Wingdings" pitchFamily="2" charset="2"/>
              <a:buBlip>
                <a:blip r:embed="rId5"/>
              </a:buBlip>
              <a:defRPr/>
            </a:pPr>
            <a:r>
              <a:rPr lang="en-US" sz="2800" dirty="0">
                <a:latin typeface="Tahoma" pitchFamily="34" charset="0"/>
              </a:rPr>
              <a:t>Blurred Vision</a:t>
            </a:r>
          </a:p>
          <a:p>
            <a:pPr marL="742950" lvl="1" indent="-285750">
              <a:spcBef>
                <a:spcPct val="20000"/>
              </a:spcBef>
              <a:buClr>
                <a:schemeClr val="folHlink"/>
              </a:buClr>
              <a:buSzPct val="55000"/>
              <a:buFont typeface="Wingdings" pitchFamily="2" charset="2"/>
              <a:buBlip>
                <a:blip r:embed="rId5"/>
              </a:buBlip>
              <a:defRPr/>
            </a:pPr>
            <a:r>
              <a:rPr lang="en-US" sz="2800" dirty="0">
                <a:latin typeface="Tahoma" pitchFamily="34" charset="0"/>
              </a:rPr>
              <a:t>Difficulty with speech</a:t>
            </a:r>
          </a:p>
          <a:p>
            <a:pPr marL="742950" lvl="1" indent="-285750">
              <a:spcBef>
                <a:spcPct val="20000"/>
              </a:spcBef>
              <a:buClr>
                <a:schemeClr val="folHlink"/>
              </a:buClr>
              <a:buSzPct val="55000"/>
              <a:buFont typeface="Wingdings" pitchFamily="2" charset="2"/>
              <a:buBlip>
                <a:blip r:embed="rId5"/>
              </a:buBlip>
              <a:defRPr/>
            </a:pPr>
            <a:r>
              <a:rPr lang="en-US" sz="2800" dirty="0">
                <a:latin typeface="Tahoma" pitchFamily="34" charset="0"/>
              </a:rPr>
              <a:t>Confusion</a:t>
            </a:r>
          </a:p>
          <a:p>
            <a:pPr marL="742950" lvl="1" indent="-285750">
              <a:spcBef>
                <a:spcPct val="20000"/>
              </a:spcBef>
              <a:buClr>
                <a:schemeClr val="folHlink"/>
              </a:buClr>
              <a:buSzPct val="55000"/>
              <a:buFont typeface="Wingdings" pitchFamily="2" charset="2"/>
              <a:buBlip>
                <a:blip r:embed="rId5"/>
              </a:buBlip>
              <a:defRPr/>
            </a:pPr>
            <a:r>
              <a:rPr lang="en-US" sz="2800" dirty="0">
                <a:latin typeface="Tahoma" pitchFamily="34" charset="0"/>
              </a:rPr>
              <a:t>Feeling faint</a:t>
            </a:r>
          </a:p>
          <a:p>
            <a:pPr marL="742950" lvl="1" indent="-285750">
              <a:spcBef>
                <a:spcPct val="20000"/>
              </a:spcBef>
              <a:buClr>
                <a:schemeClr val="folHlink"/>
              </a:buClr>
              <a:buSzPct val="55000"/>
              <a:buFont typeface="Wingdings" pitchFamily="2" charset="2"/>
              <a:buBlip>
                <a:blip r:embed="rId5"/>
              </a:buBlip>
              <a:defRPr/>
            </a:pPr>
            <a:endParaRPr lang="en-US" sz="2800" dirty="0">
              <a:latin typeface="Tahoma" pitchFamily="34" charset="0"/>
            </a:endParaRPr>
          </a:p>
        </p:txBody>
      </p:sp>
      <p:pic>
        <p:nvPicPr>
          <p:cNvPr id="95237" name="Picture 1029" descr="fatigue_6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38018" y="1424781"/>
            <a:ext cx="1743075"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Hypoglycemic Symptoms</a:t>
            </a:r>
          </a:p>
        </p:txBody>
      </p:sp>
    </p:spTree>
    <p:custDataLst>
      <p:tags r:id="rId1"/>
    </p:custDataLst>
    <p:extLst>
      <p:ext uri="{BB962C8B-B14F-4D97-AF65-F5344CB8AC3E}">
        <p14:creationId xmlns:p14="http://schemas.microsoft.com/office/powerpoint/2010/main" val="3328939384"/>
      </p:ext>
    </p:extLst>
  </p:cSld>
  <p:clrMapOvr>
    <a:masterClrMapping/>
  </p:clrMapOvr>
  <p:transition/>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73211-1C19-4606-A98B-A03D491891FB}"/>
              </a:ext>
            </a:extLst>
          </p:cNvPr>
          <p:cNvSpPr>
            <a:spLocks noGrp="1"/>
          </p:cNvSpPr>
          <p:nvPr>
            <p:ph type="title"/>
          </p:nvPr>
        </p:nvSpPr>
        <p:spPr>
          <a:xfrm>
            <a:off x="444246" y="301752"/>
            <a:ext cx="8229600" cy="914400"/>
          </a:xfrm>
        </p:spPr>
        <p:txBody>
          <a:bodyPr/>
          <a:lstStyle/>
          <a:p>
            <a:r>
              <a:rPr lang="en-US" dirty="0"/>
              <a:t>Poll Question 2</a:t>
            </a:r>
          </a:p>
        </p:txBody>
      </p:sp>
      <p:sp>
        <p:nvSpPr>
          <p:cNvPr id="3" name="Content Placeholder 2">
            <a:extLst>
              <a:ext uri="{FF2B5EF4-FFF2-40B4-BE49-F238E27FC236}">
                <a16:creationId xmlns:a16="http://schemas.microsoft.com/office/drawing/2014/main" id="{78F52C35-DECC-412F-A96B-33F98BB39154}"/>
              </a:ext>
            </a:extLst>
          </p:cNvPr>
          <p:cNvSpPr>
            <a:spLocks noGrp="1"/>
          </p:cNvSpPr>
          <p:nvPr>
            <p:ph sz="quarter" idx="1"/>
          </p:nvPr>
        </p:nvSpPr>
        <p:spPr/>
        <p:txBody>
          <a:bodyPr/>
          <a:lstStyle/>
          <a:p>
            <a:r>
              <a:rPr lang="en-US" dirty="0"/>
              <a:t>You walk into RLs room (14 </a:t>
            </a:r>
            <a:r>
              <a:rPr lang="en-US" dirty="0" err="1"/>
              <a:t>yr</a:t>
            </a:r>
            <a:r>
              <a:rPr lang="en-US" dirty="0"/>
              <a:t> old with Type 1 diabetes) at 7am and notice they are pale and sweaty, but talking. The fingerstick BG is 58 mg/dl.  What is the first action?</a:t>
            </a:r>
          </a:p>
        </p:txBody>
      </p:sp>
      <p:sp>
        <p:nvSpPr>
          <p:cNvPr id="4" name="Content Placeholder 3">
            <a:extLst>
              <a:ext uri="{FF2B5EF4-FFF2-40B4-BE49-F238E27FC236}">
                <a16:creationId xmlns:a16="http://schemas.microsoft.com/office/drawing/2014/main" id="{00738EB7-5295-4DF3-9B8E-FE58170A1712}"/>
              </a:ext>
            </a:extLst>
          </p:cNvPr>
          <p:cNvSpPr>
            <a:spLocks noGrp="1"/>
          </p:cNvSpPr>
          <p:nvPr>
            <p:ph sz="quarter" idx="2"/>
          </p:nvPr>
        </p:nvSpPr>
        <p:spPr/>
        <p:txBody>
          <a:bodyPr/>
          <a:lstStyle/>
          <a:p>
            <a:r>
              <a:rPr lang="en-US" dirty="0"/>
              <a:t>A. Recheck BG to confirm reading</a:t>
            </a:r>
          </a:p>
          <a:p>
            <a:r>
              <a:rPr lang="en-US" dirty="0"/>
              <a:t>B. Call lab stat to get more accurate result</a:t>
            </a:r>
          </a:p>
          <a:p>
            <a:r>
              <a:rPr lang="en-US" dirty="0"/>
              <a:t>C. Give glucagon or ½ amp of D50</a:t>
            </a:r>
          </a:p>
          <a:p>
            <a:r>
              <a:rPr lang="en-US" dirty="0"/>
              <a:t>D. Give 4-8 ounces of juice</a:t>
            </a:r>
          </a:p>
        </p:txBody>
      </p:sp>
      <p:sp>
        <p:nvSpPr>
          <p:cNvPr id="5" name="Oval 4">
            <a:extLst>
              <a:ext uri="{FF2B5EF4-FFF2-40B4-BE49-F238E27FC236}">
                <a16:creationId xmlns:a16="http://schemas.microsoft.com/office/drawing/2014/main" id="{C4BC811B-97CA-486B-B9DB-0196410E7BD8}"/>
              </a:ext>
            </a:extLst>
          </p:cNvPr>
          <p:cNvSpPr/>
          <p:nvPr/>
        </p:nvSpPr>
        <p:spPr>
          <a:xfrm>
            <a:off x="4343400" y="4267200"/>
            <a:ext cx="4191000" cy="1371600"/>
          </a:xfrm>
          <a:prstGeom prst="ellipse">
            <a:avLst/>
          </a:prstGeom>
          <a:noFill/>
          <a:ln w="28575">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54644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63" name="Rectangle 3"/>
          <p:cNvSpPr>
            <a:spLocks noGrp="1" noChangeArrowheads="1"/>
          </p:cNvSpPr>
          <p:nvPr>
            <p:ph sz="quarter" idx="1"/>
          </p:nvPr>
        </p:nvSpPr>
        <p:spPr>
          <a:xfrm>
            <a:off x="457200" y="1219200"/>
            <a:ext cx="6477000" cy="4937760"/>
          </a:xfrm>
        </p:spPr>
        <p:txBody>
          <a:bodyPr lIns="90477" tIns="44445" rIns="90477" bIns="44445"/>
          <a:lstStyle/>
          <a:p>
            <a:pPr eaLnBrk="1" hangingPunct="1">
              <a:defRPr/>
            </a:pPr>
            <a:r>
              <a:rPr lang="en-US" dirty="0"/>
              <a:t>If blood glucose </a:t>
            </a:r>
            <a:r>
              <a:rPr lang="en-US" b="1" dirty="0"/>
              <a:t>70</a:t>
            </a:r>
            <a:r>
              <a:rPr lang="en-US" sz="2800" dirty="0"/>
              <a:t>mg/dl</a:t>
            </a:r>
            <a:r>
              <a:rPr lang="en-US" dirty="0"/>
              <a:t> or below:</a:t>
            </a:r>
          </a:p>
          <a:p>
            <a:pPr lvl="1" eaLnBrk="1" hangingPunct="1">
              <a:buSzPct val="75000"/>
              <a:buFont typeface="Monotype Sorts" pitchFamily="2" charset="2"/>
              <a:buBlip>
                <a:blip r:embed="rId3"/>
              </a:buBlip>
              <a:defRPr/>
            </a:pPr>
            <a:r>
              <a:rPr lang="en-US" sz="2400" dirty="0"/>
              <a:t>10-15 </a:t>
            </a:r>
            <a:r>
              <a:rPr lang="en-US" sz="2400" dirty="0" err="1"/>
              <a:t>gms</a:t>
            </a:r>
            <a:r>
              <a:rPr lang="en-US" sz="2400" dirty="0"/>
              <a:t> of carb to raise BG 30 - 45</a:t>
            </a:r>
            <a:r>
              <a:rPr lang="en-US" sz="3200" dirty="0"/>
              <a:t>mg/dl</a:t>
            </a:r>
            <a:endParaRPr lang="en-US" sz="2400" dirty="0"/>
          </a:p>
          <a:p>
            <a:pPr eaLnBrk="1" hangingPunct="1">
              <a:buFont typeface="Monotype Sorts" pitchFamily="2" charset="2"/>
              <a:buBlip>
                <a:blip r:embed="rId4"/>
              </a:buBlip>
              <a:defRPr/>
            </a:pPr>
            <a:r>
              <a:rPr lang="en-US" dirty="0"/>
              <a:t>Retest in 15 minutes, if still low, treat again, even without symptoms</a:t>
            </a:r>
          </a:p>
          <a:p>
            <a:pPr eaLnBrk="1" hangingPunct="1">
              <a:buFont typeface="Monotype Sorts" pitchFamily="2" charset="2"/>
              <a:buBlip>
                <a:blip r:embed="rId4"/>
              </a:buBlip>
              <a:defRPr/>
            </a:pPr>
            <a:r>
              <a:rPr lang="en-US" dirty="0"/>
              <a:t>Follow with usual meal or snack</a:t>
            </a:r>
          </a:p>
          <a:p>
            <a:pPr eaLnBrk="1" hangingPunct="1">
              <a:buFont typeface="Monotype Sorts" pitchFamily="2" charset="2"/>
              <a:buBlip>
                <a:blip r:embed="rId4"/>
              </a:buBlip>
              <a:defRPr/>
            </a:pPr>
            <a:r>
              <a:rPr lang="en-US" dirty="0"/>
              <a:t>If non responsive, give D50 IV or glucagon Emergency Kit</a:t>
            </a:r>
          </a:p>
          <a:p>
            <a:pPr eaLnBrk="1" hangingPunct="1">
              <a:buFont typeface="Monotype Sorts" pitchFamily="2" charset="2"/>
              <a:buBlip>
                <a:blip r:embed="rId4"/>
              </a:buBlip>
              <a:defRPr/>
            </a:pPr>
            <a:r>
              <a:rPr lang="en-US" dirty="0"/>
              <a:t>Figure out how to prevent in future</a:t>
            </a:r>
          </a:p>
          <a:p>
            <a:pPr eaLnBrk="1" hangingPunct="1">
              <a:buFont typeface="Monotype Sorts" pitchFamily="2" charset="2"/>
              <a:buNone/>
              <a:defRPr/>
            </a:pPr>
            <a:endParaRPr lang="en-US" dirty="0"/>
          </a:p>
        </p:txBody>
      </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98783" y="1447800"/>
            <a:ext cx="1516075" cy="1815998"/>
          </a:xfrm>
          <a:prstGeom prst="rect">
            <a:avLst/>
          </a:prstGeom>
        </p:spPr>
      </p:pic>
      <p:sp>
        <p:nvSpPr>
          <p:cNvPr id="2" name="Title 1"/>
          <p:cNvSpPr>
            <a:spLocks noGrp="1"/>
          </p:cNvSpPr>
          <p:nvPr>
            <p:ph type="title"/>
          </p:nvPr>
        </p:nvSpPr>
        <p:spPr/>
        <p:txBody>
          <a:bodyPr/>
          <a:lstStyle/>
          <a:p>
            <a:r>
              <a:rPr lang="en-US" dirty="0"/>
              <a:t>Treatment of Hypoglycemia</a:t>
            </a:r>
          </a:p>
        </p:txBody>
      </p:sp>
    </p:spTree>
    <p:custDataLst>
      <p:tags r:id="rId1"/>
    </p:custDataLst>
    <p:extLst>
      <p:ext uri="{BB962C8B-B14F-4D97-AF65-F5344CB8AC3E}">
        <p14:creationId xmlns:p14="http://schemas.microsoft.com/office/powerpoint/2010/main" val="4119448338"/>
      </p:ext>
    </p:extLst>
  </p:cSld>
  <p:clrMapOvr>
    <a:masterClrMapping/>
  </p:clrMapOvr>
  <p:transition/>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pPr eaLnBrk="1" hangingPunct="1"/>
            <a:r>
              <a:rPr lang="en-US"/>
              <a:t>15 - 20 Gms Carb Sources</a:t>
            </a:r>
          </a:p>
        </p:txBody>
      </p:sp>
      <p:sp>
        <p:nvSpPr>
          <p:cNvPr id="1321987" name="Rectangle 3"/>
          <p:cNvSpPr>
            <a:spLocks noGrp="1" noChangeArrowheads="1"/>
          </p:cNvSpPr>
          <p:nvPr>
            <p:ph sz="quarter" idx="1"/>
          </p:nvPr>
        </p:nvSpPr>
        <p:spPr>
          <a:xfrm>
            <a:off x="685800" y="1219200"/>
            <a:ext cx="8001000" cy="4937760"/>
          </a:xfrm>
        </p:spPr>
        <p:txBody>
          <a:bodyPr>
            <a:normAutofit/>
          </a:bodyPr>
          <a:lstStyle/>
          <a:p>
            <a:pPr eaLnBrk="1" hangingPunct="1">
              <a:buFont typeface="Wingdings" pitchFamily="2" charset="2"/>
              <a:buBlip>
                <a:blip r:embed="rId3"/>
              </a:buBlip>
              <a:defRPr/>
            </a:pPr>
            <a:r>
              <a:rPr lang="en-US" dirty="0"/>
              <a:t> 4 ounces apple juice </a:t>
            </a:r>
          </a:p>
          <a:p>
            <a:pPr eaLnBrk="1" hangingPunct="1">
              <a:buFont typeface="Wingdings" pitchFamily="2" charset="2"/>
              <a:buBlip>
                <a:blip r:embed="rId3"/>
              </a:buBlip>
              <a:defRPr/>
            </a:pPr>
            <a:r>
              <a:rPr lang="en-US" dirty="0"/>
              <a:t>3 - 4 Glucose Tablets</a:t>
            </a:r>
          </a:p>
          <a:p>
            <a:pPr eaLnBrk="1" hangingPunct="1">
              <a:buFont typeface="Wingdings" pitchFamily="2" charset="2"/>
              <a:buBlip>
                <a:blip r:embed="rId3"/>
              </a:buBlip>
              <a:defRPr/>
            </a:pPr>
            <a:r>
              <a:rPr lang="en-US" dirty="0"/>
              <a:t> 8 - 10 Lifesavers candy</a:t>
            </a:r>
          </a:p>
          <a:p>
            <a:pPr eaLnBrk="1" hangingPunct="1">
              <a:buFont typeface="Wingdings" pitchFamily="2" charset="2"/>
              <a:buBlip>
                <a:blip r:embed="rId3"/>
              </a:buBlip>
              <a:defRPr/>
            </a:pPr>
            <a:r>
              <a:rPr lang="en-US" dirty="0"/>
              <a:t> 8 - 10 Hard candies</a:t>
            </a:r>
          </a:p>
          <a:p>
            <a:pPr eaLnBrk="1" hangingPunct="1">
              <a:buFont typeface="Wingdings" pitchFamily="2" charset="2"/>
              <a:buBlip>
                <a:blip r:embed="rId3"/>
              </a:buBlip>
              <a:defRPr/>
            </a:pPr>
            <a:r>
              <a:rPr lang="en-US" dirty="0"/>
              <a:t> 2 Tablespoons Raisins</a:t>
            </a:r>
          </a:p>
          <a:p>
            <a:pPr eaLnBrk="1" hangingPunct="1">
              <a:buFont typeface="Wingdings" pitchFamily="2" charset="2"/>
              <a:buBlip>
                <a:blip r:embed="rId3"/>
              </a:buBlip>
              <a:defRPr/>
            </a:pPr>
            <a:r>
              <a:rPr lang="en-US" dirty="0"/>
              <a:t> 4 - 6 </a:t>
            </a:r>
            <a:r>
              <a:rPr lang="en-US" dirty="0" err="1"/>
              <a:t>oz’s</a:t>
            </a:r>
            <a:r>
              <a:rPr lang="en-US" dirty="0"/>
              <a:t> </a:t>
            </a:r>
            <a:r>
              <a:rPr lang="en-US" dirty="0" err="1"/>
              <a:t>Nondiet</a:t>
            </a:r>
            <a:r>
              <a:rPr lang="en-US" dirty="0"/>
              <a:t> soda</a:t>
            </a:r>
          </a:p>
          <a:p>
            <a:pPr eaLnBrk="1" hangingPunct="1">
              <a:buFont typeface="Wingdings" pitchFamily="2" charset="2"/>
              <a:buBlip>
                <a:blip r:embed="rId3"/>
              </a:buBlip>
              <a:defRPr/>
            </a:pPr>
            <a:r>
              <a:rPr lang="en-US" dirty="0"/>
              <a:t> 4 - 6 </a:t>
            </a:r>
            <a:r>
              <a:rPr lang="en-US" dirty="0" err="1"/>
              <a:t>oz’s</a:t>
            </a:r>
            <a:r>
              <a:rPr lang="en-US" dirty="0"/>
              <a:t> Fruit Juice</a:t>
            </a:r>
          </a:p>
          <a:p>
            <a:pPr eaLnBrk="1" hangingPunct="1">
              <a:buFont typeface="Wingdings" pitchFamily="2" charset="2"/>
              <a:buBlip>
                <a:blip r:embed="rId3"/>
              </a:buBlip>
              <a:defRPr/>
            </a:pPr>
            <a:r>
              <a:rPr lang="en-US" dirty="0"/>
              <a:t> 8 </a:t>
            </a:r>
            <a:r>
              <a:rPr lang="en-US" dirty="0" err="1"/>
              <a:t>oz</a:t>
            </a:r>
            <a:r>
              <a:rPr lang="en-US" dirty="0"/>
              <a:t> Milk (non fat)</a:t>
            </a:r>
          </a:p>
        </p:txBody>
      </p:sp>
      <p:graphicFrame>
        <p:nvGraphicFramePr>
          <p:cNvPr id="1898496" name="Object 1024"/>
          <p:cNvGraphicFramePr>
            <a:graphicFrameLocks noGrp="1" noChangeAspect="1"/>
          </p:cNvGraphicFramePr>
          <p:nvPr>
            <p:ph type="clipArt" sz="half" idx="4294967295"/>
          </p:nvPr>
        </p:nvGraphicFramePr>
        <p:xfrm>
          <a:off x="5181600" y="1600200"/>
          <a:ext cx="3208337" cy="3714750"/>
        </p:xfrm>
        <a:graphic>
          <a:graphicData uri="http://schemas.openxmlformats.org/presentationml/2006/ole">
            <mc:AlternateContent xmlns:mc="http://schemas.openxmlformats.org/markup-compatibility/2006">
              <mc:Choice xmlns:v="urn:schemas-microsoft-com:vml" Requires="v">
                <p:oleObj name="Clip" r:id="rId4" imgW="2622260" imgH="2598524" progId="MS_ClipArt_Gallery.5">
                  <p:embed/>
                </p:oleObj>
              </mc:Choice>
              <mc:Fallback>
                <p:oleObj name="Clip" r:id="rId4" imgW="2622260" imgH="2598524" progId="MS_ClipArt_Gallery.5">
                  <p:embed/>
                  <p:pic>
                    <p:nvPicPr>
                      <p:cNvPr id="1898496" name="Object 102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81600" y="1600200"/>
                        <a:ext cx="3208337" cy="371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ustDataLst>
      <p:tags r:id="rId1"/>
    </p:custDataLst>
    <p:extLst>
      <p:ext uri="{BB962C8B-B14F-4D97-AF65-F5344CB8AC3E}">
        <p14:creationId xmlns:p14="http://schemas.microsoft.com/office/powerpoint/2010/main" val="318608933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nodeType="clickEffect">
                                  <p:stCondLst>
                                    <p:cond delay="0"/>
                                  </p:stCondLst>
                                  <p:childTnLst>
                                    <p:set>
                                      <p:cBhvr>
                                        <p:cTn id="6" dur="1" fill="hold">
                                          <p:stCondLst>
                                            <p:cond delay="0"/>
                                          </p:stCondLst>
                                        </p:cTn>
                                        <p:tgtEl>
                                          <p:spTgt spid="1898496"/>
                                        </p:tgtEl>
                                        <p:attrNameLst>
                                          <p:attrName>style.visibility</p:attrName>
                                        </p:attrNameLst>
                                      </p:cBhvr>
                                      <p:to>
                                        <p:strVal val="visible"/>
                                      </p:to>
                                    </p:set>
                                    <p:anim calcmode="lin" valueType="num">
                                      <p:cBhvr additive="base">
                                        <p:cTn id="7" dur="3000" fill="hold"/>
                                        <p:tgtEl>
                                          <p:spTgt spid="1898496"/>
                                        </p:tgtEl>
                                        <p:attrNameLst>
                                          <p:attrName>ppt_x</p:attrName>
                                        </p:attrNameLst>
                                      </p:cBhvr>
                                      <p:tavLst>
                                        <p:tav tm="0">
                                          <p:val>
                                            <p:strVal val="#ppt_x"/>
                                          </p:val>
                                        </p:tav>
                                        <p:tav tm="100000">
                                          <p:val>
                                            <p:strVal val="#ppt_x"/>
                                          </p:val>
                                        </p:tav>
                                      </p:tavLst>
                                    </p:anim>
                                    <p:anim calcmode="lin" valueType="num">
                                      <p:cBhvr additive="base">
                                        <p:cTn id="8" dur="3000" fill="hold"/>
                                        <p:tgtEl>
                                          <p:spTgt spid="1898496"/>
                                        </p:tgtEl>
                                        <p:attrNameLst>
                                          <p:attrName>ppt_y</p:attrName>
                                        </p:attrNameLst>
                                      </p:cBhvr>
                                      <p:tavLst>
                                        <p:tav tm="0">
                                          <p:val>
                                            <p:strVal val="0-#ppt_h/2"/>
                                          </p:val>
                                        </p:tav>
                                        <p:tav tm="100000">
                                          <p:val>
                                            <p:strVal val="#ppt_y"/>
                                          </p:val>
                                        </p:tav>
                                      </p:tavLst>
                                    </p:anim>
                                  </p:childTnLst>
                                </p:cTn>
                              </p:par>
                            </p:childTnLst>
                          </p:cTn>
                        </p:par>
                        <p:par>
                          <p:cTn id="9" fill="hold" nodeType="afterGroup">
                            <p:stCondLst>
                              <p:cond delay="3000"/>
                            </p:stCondLst>
                            <p:childTnLst>
                              <p:par>
                                <p:cTn id="10" presetID="8" presetClass="emph" presetSubtype="0" fill="hold" nodeType="afterEffect">
                                  <p:stCondLst>
                                    <p:cond delay="0"/>
                                  </p:stCondLst>
                                  <p:childTnLst>
                                    <p:animRot by="21600000">
                                      <p:cBhvr>
                                        <p:cTn id="11" dur="2000" fill="hold"/>
                                        <p:tgtEl>
                                          <p:spTgt spid="189849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0642" name="Picture 2" descr="Glucose Tablet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9200" y="838200"/>
            <a:ext cx="3521403"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696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6713" y="214313"/>
            <a:ext cx="3138487" cy="3138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6964"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33600" y="2819400"/>
            <a:ext cx="1981200" cy="3449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p:cNvPicPr>
            <a:picLocks noChangeAspect="1"/>
          </p:cNvPicPr>
          <p:nvPr/>
        </p:nvPicPr>
        <p:blipFill>
          <a:blip r:embed="rId7"/>
          <a:stretch>
            <a:fillRect/>
          </a:stretch>
        </p:blipFill>
        <p:spPr>
          <a:xfrm>
            <a:off x="4343400" y="214313"/>
            <a:ext cx="1905000" cy="1981200"/>
          </a:xfrm>
          <a:prstGeom prst="rect">
            <a:avLst/>
          </a:prstGeom>
        </p:spPr>
      </p:pic>
    </p:spTree>
    <p:custDataLst>
      <p:tags r:id="rId1"/>
    </p:custDataLst>
    <p:extLst>
      <p:ext uri="{BB962C8B-B14F-4D97-AF65-F5344CB8AC3E}">
        <p14:creationId xmlns:p14="http://schemas.microsoft.com/office/powerpoint/2010/main" val="3570293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mph" presetSubtype="0" fill="hold" nodeType="clickEffect">
                                  <p:stCondLst>
                                    <p:cond delay="0"/>
                                  </p:stCondLst>
                                  <p:childTnLst>
                                    <p:animRot by="21600000">
                                      <p:cBhvr>
                                        <p:cTn id="6" dur="2000" fill="hold"/>
                                        <p:tgtEl>
                                          <p:spTgt spid="152064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DF5C2-DD8D-43D1-ABE5-C6482B3F67A6}"/>
              </a:ext>
            </a:extLst>
          </p:cNvPr>
          <p:cNvSpPr>
            <a:spLocks noGrp="1"/>
          </p:cNvSpPr>
          <p:nvPr>
            <p:ph type="title"/>
          </p:nvPr>
        </p:nvSpPr>
        <p:spPr/>
        <p:txBody>
          <a:bodyPr/>
          <a:lstStyle/>
          <a:p>
            <a:endParaRPr lang="en-US" dirty="0"/>
          </a:p>
        </p:txBody>
      </p:sp>
      <p:pic>
        <p:nvPicPr>
          <p:cNvPr id="6" name="Content Placeholder 5">
            <a:extLst>
              <a:ext uri="{FF2B5EF4-FFF2-40B4-BE49-F238E27FC236}">
                <a16:creationId xmlns:a16="http://schemas.microsoft.com/office/drawing/2014/main" id="{90BCB25D-F110-1D87-035D-4671FA5D173D}"/>
              </a:ext>
            </a:extLst>
          </p:cNvPr>
          <p:cNvPicPr>
            <a:picLocks noGrp="1" noChangeAspect="1"/>
          </p:cNvPicPr>
          <p:nvPr>
            <p:ph sz="quarter" idx="1"/>
          </p:nvPr>
        </p:nvPicPr>
        <p:blipFill>
          <a:blip r:embed="rId2"/>
          <a:stretch>
            <a:fillRect/>
          </a:stretch>
        </p:blipFill>
        <p:spPr>
          <a:xfrm>
            <a:off x="65777" y="22952"/>
            <a:ext cx="9012445" cy="6253534"/>
          </a:xfrm>
          <a:prstGeom prst="rect">
            <a:avLst/>
          </a:prstGeom>
        </p:spPr>
      </p:pic>
    </p:spTree>
    <p:extLst>
      <p:ext uri="{BB962C8B-B14F-4D97-AF65-F5344CB8AC3E}">
        <p14:creationId xmlns:p14="http://schemas.microsoft.com/office/powerpoint/2010/main" val="320305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9028" name="Picture 1028" descr="Glucagon Emergency Kit by Lilly, Open">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5673" y="3375025"/>
            <a:ext cx="4267200" cy="247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9030" name="Picture 1030" descr="Glucagon Emergency Kit by Lilly">
            <a:hlinkClick r:id="rId6"/>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71475" y="1544240"/>
            <a:ext cx="4286250" cy="142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9032" name="Picture 1032" descr="Glucagon Emergency Kit by Novo"/>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546146" y="1334294"/>
            <a:ext cx="360045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1" name="TextBox 7"/>
          <p:cNvSpPr txBox="1">
            <a:spLocks noChangeArrowheads="1"/>
          </p:cNvSpPr>
          <p:nvPr/>
        </p:nvSpPr>
        <p:spPr bwMode="auto">
          <a:xfrm>
            <a:off x="3984171" y="5110892"/>
            <a:ext cx="4724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anose="02020404030301010803" pitchFamily="18" charset="0"/>
                <a:cs typeface="Arial" panose="020B0604020202020204" pitchFamily="34" charset="0"/>
              </a:defRPr>
            </a:lvl1pPr>
            <a:lvl2pPr marL="742950" indent="-285750" eaLnBrk="0" hangingPunct="0">
              <a:defRPr>
                <a:solidFill>
                  <a:schemeClr val="tx1"/>
                </a:solidFill>
                <a:latin typeface="Garamond" panose="02020404030301010803" pitchFamily="18" charset="0"/>
                <a:cs typeface="Arial" panose="020B0604020202020204" pitchFamily="34" charset="0"/>
              </a:defRPr>
            </a:lvl2pPr>
            <a:lvl3pPr marL="1143000" indent="-228600" eaLnBrk="0" hangingPunct="0">
              <a:defRPr>
                <a:solidFill>
                  <a:schemeClr val="tx1"/>
                </a:solidFill>
                <a:latin typeface="Garamond" panose="02020404030301010803" pitchFamily="18" charset="0"/>
                <a:cs typeface="Arial" panose="020B0604020202020204" pitchFamily="34" charset="0"/>
              </a:defRPr>
            </a:lvl3pPr>
            <a:lvl4pPr marL="1600200" indent="-228600" eaLnBrk="0" hangingPunct="0">
              <a:defRPr>
                <a:solidFill>
                  <a:schemeClr val="tx1"/>
                </a:solidFill>
                <a:latin typeface="Garamond" panose="02020404030301010803" pitchFamily="18" charset="0"/>
                <a:cs typeface="Arial" panose="020B0604020202020204" pitchFamily="34" charset="0"/>
              </a:defRPr>
            </a:lvl4pPr>
            <a:lvl5pPr marL="2057400" indent="-228600" eaLnBrk="0" hangingPunct="0">
              <a:defRPr>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9pPr>
          </a:lstStyle>
          <a:p>
            <a:r>
              <a:rPr lang="en-US" dirty="0"/>
              <a:t>        </a:t>
            </a:r>
            <a:r>
              <a:rPr lang="en-US" dirty="0">
                <a:latin typeface="Calibri" panose="020F0502020204030204" pitchFamily="34" charset="0"/>
              </a:rPr>
              <a:t>Store 68-77 degrees prior to reconstitution           </a:t>
            </a:r>
          </a:p>
          <a:p>
            <a:r>
              <a:rPr lang="en-US" dirty="0">
                <a:latin typeface="Calibri" panose="020F0502020204030204" pitchFamily="34" charset="0"/>
              </a:rPr>
              <a:t>                           single use only</a:t>
            </a:r>
          </a:p>
        </p:txBody>
      </p:sp>
      <p:sp>
        <p:nvSpPr>
          <p:cNvPr id="2" name="Title 1"/>
          <p:cNvSpPr>
            <a:spLocks noGrp="1"/>
          </p:cNvSpPr>
          <p:nvPr>
            <p:ph type="title"/>
          </p:nvPr>
        </p:nvSpPr>
        <p:spPr/>
        <p:txBody>
          <a:bodyPr/>
          <a:lstStyle/>
          <a:p>
            <a:r>
              <a:rPr lang="en-US" dirty="0"/>
              <a:t>Glucagon Emergency Kit</a:t>
            </a:r>
          </a:p>
        </p:txBody>
      </p:sp>
    </p:spTree>
    <p:custDataLst>
      <p:tags r:id="rId1"/>
    </p:custDataLst>
    <p:extLst>
      <p:ext uri="{BB962C8B-B14F-4D97-AF65-F5344CB8AC3E}">
        <p14:creationId xmlns:p14="http://schemas.microsoft.com/office/powerpoint/2010/main" val="4116042275"/>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69030"/>
                                        </p:tgtEl>
                                        <p:attrNameLst>
                                          <p:attrName>style.visibility</p:attrName>
                                        </p:attrNameLst>
                                      </p:cBhvr>
                                      <p:to>
                                        <p:strVal val="visible"/>
                                      </p:to>
                                    </p:set>
                                    <p:anim calcmode="lin" valueType="num">
                                      <p:cBhvr additive="base">
                                        <p:cTn id="7" dur="500" fill="hold"/>
                                        <p:tgtEl>
                                          <p:spTgt spid="769030"/>
                                        </p:tgtEl>
                                        <p:attrNameLst>
                                          <p:attrName>ppt_x</p:attrName>
                                        </p:attrNameLst>
                                      </p:cBhvr>
                                      <p:tavLst>
                                        <p:tav tm="0">
                                          <p:val>
                                            <p:strVal val="#ppt_x"/>
                                          </p:val>
                                        </p:tav>
                                        <p:tav tm="100000">
                                          <p:val>
                                            <p:strVal val="#ppt_x"/>
                                          </p:val>
                                        </p:tav>
                                      </p:tavLst>
                                    </p:anim>
                                    <p:anim calcmode="lin" valueType="num">
                                      <p:cBhvr additive="base">
                                        <p:cTn id="8" dur="500" fill="hold"/>
                                        <p:tgtEl>
                                          <p:spTgt spid="769030"/>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769028"/>
                                        </p:tgtEl>
                                        <p:attrNameLst>
                                          <p:attrName>style.visibility</p:attrName>
                                        </p:attrNameLst>
                                      </p:cBhvr>
                                      <p:to>
                                        <p:strVal val="visible"/>
                                      </p:to>
                                    </p:set>
                                    <p:anim calcmode="lin" valueType="num">
                                      <p:cBhvr additive="base">
                                        <p:cTn id="13" dur="500" fill="hold"/>
                                        <p:tgtEl>
                                          <p:spTgt spid="769028"/>
                                        </p:tgtEl>
                                        <p:attrNameLst>
                                          <p:attrName>ppt_x</p:attrName>
                                        </p:attrNameLst>
                                      </p:cBhvr>
                                      <p:tavLst>
                                        <p:tav tm="0">
                                          <p:val>
                                            <p:strVal val="#ppt_x"/>
                                          </p:val>
                                        </p:tav>
                                        <p:tav tm="100000">
                                          <p:val>
                                            <p:strVal val="#ppt_x"/>
                                          </p:val>
                                        </p:tav>
                                      </p:tavLst>
                                    </p:anim>
                                    <p:anim calcmode="lin" valueType="num">
                                      <p:cBhvr additive="base">
                                        <p:cTn id="14" dur="500" fill="hold"/>
                                        <p:tgtEl>
                                          <p:spTgt spid="769028"/>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769032"/>
                                        </p:tgtEl>
                                        <p:attrNameLst>
                                          <p:attrName>style.visibility</p:attrName>
                                        </p:attrNameLst>
                                      </p:cBhvr>
                                      <p:to>
                                        <p:strVal val="visible"/>
                                      </p:to>
                                    </p:set>
                                    <p:anim calcmode="lin" valueType="num">
                                      <p:cBhvr additive="base">
                                        <p:cTn id="19" dur="500" fill="hold"/>
                                        <p:tgtEl>
                                          <p:spTgt spid="769032"/>
                                        </p:tgtEl>
                                        <p:attrNameLst>
                                          <p:attrName>ppt_x</p:attrName>
                                        </p:attrNameLst>
                                      </p:cBhvr>
                                      <p:tavLst>
                                        <p:tav tm="0">
                                          <p:val>
                                            <p:strVal val="#ppt_x"/>
                                          </p:val>
                                        </p:tav>
                                        <p:tav tm="100000">
                                          <p:val>
                                            <p:strVal val="#ppt_x"/>
                                          </p:val>
                                        </p:tav>
                                      </p:tavLst>
                                    </p:anim>
                                    <p:anim calcmode="lin" valueType="num">
                                      <p:cBhvr additive="base">
                                        <p:cTn id="20" dur="500" fill="hold"/>
                                        <p:tgtEl>
                                          <p:spTgt spid="7690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05EAFA-EC12-C149-1020-789B35A45919}"/>
              </a:ext>
            </a:extLst>
          </p:cNvPr>
          <p:cNvSpPr>
            <a:spLocks noGrp="1"/>
          </p:cNvSpPr>
          <p:nvPr>
            <p:ph type="title"/>
          </p:nvPr>
        </p:nvSpPr>
        <p:spPr/>
        <p:txBody>
          <a:bodyPr/>
          <a:lstStyle/>
          <a:p>
            <a:r>
              <a:rPr lang="en-US" dirty="0"/>
              <a:t>Gvoke HypoPen</a:t>
            </a:r>
          </a:p>
        </p:txBody>
      </p:sp>
      <p:pic>
        <p:nvPicPr>
          <p:cNvPr id="4" name="Content Placeholder 3" descr="What Is Gvoke® (glucagon) injection?">
            <a:extLst>
              <a:ext uri="{FF2B5EF4-FFF2-40B4-BE49-F238E27FC236}">
                <a16:creationId xmlns:a16="http://schemas.microsoft.com/office/drawing/2014/main" id="{1CB3D4B1-DF07-2CAA-989D-6C75FDBCA930}"/>
              </a:ext>
            </a:extLst>
          </p:cNvPr>
          <p:cNvPicPr>
            <a:picLocks noGrp="1" noChangeAspect="1"/>
          </p:cNvPicPr>
          <p:nvPr>
            <p:ph sz="quarter" idx="1"/>
          </p:nvPr>
        </p:nvPicPr>
        <p:blipFill>
          <a:blip r:embed="rId2"/>
          <a:stretch>
            <a:fillRect/>
          </a:stretch>
        </p:blipFill>
        <p:spPr>
          <a:xfrm>
            <a:off x="4639952" y="150564"/>
            <a:ext cx="4324350" cy="3162300"/>
          </a:xfrm>
          <a:prstGeom prst="rect">
            <a:avLst/>
          </a:prstGeom>
        </p:spPr>
      </p:pic>
      <p:pic>
        <p:nvPicPr>
          <p:cNvPr id="7" name="Picture 6">
            <a:extLst>
              <a:ext uri="{FF2B5EF4-FFF2-40B4-BE49-F238E27FC236}">
                <a16:creationId xmlns:a16="http://schemas.microsoft.com/office/drawing/2014/main" id="{0C27BF48-CF48-0197-7E1B-F877180F8BC5}"/>
              </a:ext>
            </a:extLst>
          </p:cNvPr>
          <p:cNvPicPr>
            <a:picLocks noChangeAspect="1"/>
          </p:cNvPicPr>
          <p:nvPr/>
        </p:nvPicPr>
        <p:blipFill>
          <a:blip r:embed="rId3"/>
          <a:stretch>
            <a:fillRect/>
          </a:stretch>
        </p:blipFill>
        <p:spPr>
          <a:xfrm>
            <a:off x="310369" y="3412188"/>
            <a:ext cx="8653933" cy="3268624"/>
          </a:xfrm>
          <a:prstGeom prst="rect">
            <a:avLst/>
          </a:prstGeom>
        </p:spPr>
      </p:pic>
    </p:spTree>
    <p:extLst>
      <p:ext uri="{BB962C8B-B14F-4D97-AF65-F5344CB8AC3E}">
        <p14:creationId xmlns:p14="http://schemas.microsoft.com/office/powerpoint/2010/main" val="539256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9B171-4B93-4BD8-9D6A-BCD43FE888E5}"/>
              </a:ext>
            </a:extLst>
          </p:cNvPr>
          <p:cNvSpPr>
            <a:spLocks noGrp="1"/>
          </p:cNvSpPr>
          <p:nvPr>
            <p:ph type="title"/>
          </p:nvPr>
        </p:nvSpPr>
        <p:spPr/>
        <p:txBody>
          <a:bodyPr/>
          <a:lstStyle/>
          <a:p>
            <a:r>
              <a:rPr lang="en-US" dirty="0"/>
              <a:t>Nasal Glucagon - </a:t>
            </a:r>
            <a:r>
              <a:rPr lang="en-US" dirty="0" err="1"/>
              <a:t>Baqsimi</a:t>
            </a:r>
            <a:endParaRPr lang="en-US" dirty="0"/>
          </a:p>
        </p:txBody>
      </p:sp>
      <p:sp>
        <p:nvSpPr>
          <p:cNvPr id="4" name="Content Placeholder 3">
            <a:extLst>
              <a:ext uri="{FF2B5EF4-FFF2-40B4-BE49-F238E27FC236}">
                <a16:creationId xmlns:a16="http://schemas.microsoft.com/office/drawing/2014/main" id="{BEDF5410-C5DE-4A3F-AF9D-70AD3F32F48F}"/>
              </a:ext>
            </a:extLst>
          </p:cNvPr>
          <p:cNvSpPr>
            <a:spLocks noGrp="1"/>
          </p:cNvSpPr>
          <p:nvPr>
            <p:ph sz="quarter" idx="1"/>
          </p:nvPr>
        </p:nvSpPr>
        <p:spPr>
          <a:xfrm>
            <a:off x="457200" y="1461612"/>
            <a:ext cx="4175635" cy="3703320"/>
          </a:xfrm>
        </p:spPr>
        <p:txBody>
          <a:bodyPr>
            <a:noAutofit/>
          </a:bodyPr>
          <a:lstStyle/>
          <a:p>
            <a:r>
              <a:rPr lang="en-US" sz="2800" dirty="0"/>
              <a:t>Approved for ages 4 +</a:t>
            </a:r>
          </a:p>
          <a:p>
            <a:r>
              <a:rPr lang="en-US" sz="2800" dirty="0"/>
              <a:t>Absorbed nasally</a:t>
            </a:r>
          </a:p>
          <a:p>
            <a:r>
              <a:rPr lang="en-US" sz="2800" dirty="0"/>
              <a:t>No reconstitution or refrigeration needed</a:t>
            </a:r>
          </a:p>
          <a:p>
            <a:r>
              <a:rPr lang="en-US" sz="2800" dirty="0"/>
              <a:t>Kept in temps up to 86</a:t>
            </a:r>
          </a:p>
          <a:p>
            <a:r>
              <a:rPr lang="en-US" sz="2800" dirty="0"/>
              <a:t>Raises BG 67-73 mg/dl</a:t>
            </a:r>
          </a:p>
          <a:p>
            <a:r>
              <a:rPr lang="en-US" sz="2800" dirty="0"/>
              <a:t>Don’t use in those with</a:t>
            </a:r>
          </a:p>
          <a:p>
            <a:pPr lvl="1"/>
            <a:r>
              <a:rPr lang="en-US" sz="2800" dirty="0"/>
              <a:t>Pheochromocytoma</a:t>
            </a:r>
          </a:p>
          <a:p>
            <a:pPr lvl="1"/>
            <a:r>
              <a:rPr lang="en-US" sz="2800" dirty="0"/>
              <a:t>insulinoma</a:t>
            </a:r>
          </a:p>
        </p:txBody>
      </p:sp>
      <p:pic>
        <p:nvPicPr>
          <p:cNvPr id="6" name="Content Placeholder 5">
            <a:extLst>
              <a:ext uri="{FF2B5EF4-FFF2-40B4-BE49-F238E27FC236}">
                <a16:creationId xmlns:a16="http://schemas.microsoft.com/office/drawing/2014/main" id="{BDC4E7A9-6F0E-467F-BFAF-92B2959148B7}"/>
              </a:ext>
            </a:extLst>
          </p:cNvPr>
          <p:cNvPicPr>
            <a:picLocks noGrp="1" noChangeAspect="1"/>
          </p:cNvPicPr>
          <p:nvPr>
            <p:ph sz="quarter" idx="2"/>
          </p:nvPr>
        </p:nvPicPr>
        <p:blipFill>
          <a:blip r:embed="rId2"/>
          <a:stretch>
            <a:fillRect/>
          </a:stretch>
        </p:blipFill>
        <p:spPr>
          <a:xfrm>
            <a:off x="6400800" y="228600"/>
            <a:ext cx="2637503" cy="2298741"/>
          </a:xfrm>
          <a:prstGeom prst="rect">
            <a:avLst/>
          </a:prstGeom>
        </p:spPr>
      </p:pic>
      <p:pic>
        <p:nvPicPr>
          <p:cNvPr id="7" name="Picture 6">
            <a:extLst>
              <a:ext uri="{FF2B5EF4-FFF2-40B4-BE49-F238E27FC236}">
                <a16:creationId xmlns:a16="http://schemas.microsoft.com/office/drawing/2014/main" id="{7F788C4C-35B3-4113-A5BA-0620A6AAD495}"/>
              </a:ext>
            </a:extLst>
          </p:cNvPr>
          <p:cNvPicPr>
            <a:picLocks noChangeAspect="1"/>
          </p:cNvPicPr>
          <p:nvPr/>
        </p:nvPicPr>
        <p:blipFill>
          <a:blip r:embed="rId3"/>
          <a:stretch>
            <a:fillRect/>
          </a:stretch>
        </p:blipFill>
        <p:spPr>
          <a:xfrm>
            <a:off x="4632835" y="2556837"/>
            <a:ext cx="4151326" cy="4042249"/>
          </a:xfrm>
          <a:prstGeom prst="rect">
            <a:avLst/>
          </a:prstGeom>
        </p:spPr>
      </p:pic>
    </p:spTree>
    <p:extLst>
      <p:ext uri="{BB962C8B-B14F-4D97-AF65-F5344CB8AC3E}">
        <p14:creationId xmlns:p14="http://schemas.microsoft.com/office/powerpoint/2010/main" val="859325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1143000"/>
          </a:xfrm>
        </p:spPr>
        <p:txBody>
          <a:bodyPr>
            <a:normAutofit fontScale="90000"/>
          </a:bodyPr>
          <a:lstStyle/>
          <a:p>
            <a:pPr eaLnBrk="1" hangingPunct="1">
              <a:defRPr/>
            </a:pPr>
            <a:r>
              <a:rPr lang="en-US" sz="3600" dirty="0"/>
              <a:t>16. Diabetes Care in the Hospital - ADA Goals and Treatments For Hospitalized Patients </a:t>
            </a:r>
          </a:p>
        </p:txBody>
      </p:sp>
      <p:sp>
        <p:nvSpPr>
          <p:cNvPr id="3" name="Content Placeholder 2"/>
          <p:cNvSpPr>
            <a:spLocks noGrp="1"/>
          </p:cNvSpPr>
          <p:nvPr>
            <p:ph idx="1"/>
          </p:nvPr>
        </p:nvSpPr>
        <p:spPr>
          <a:xfrm>
            <a:off x="304800" y="1371600"/>
            <a:ext cx="6248400" cy="5638800"/>
          </a:xfrm>
        </p:spPr>
        <p:txBody>
          <a:bodyPr>
            <a:normAutofit fontScale="92500" lnSpcReduction="20000"/>
          </a:bodyPr>
          <a:lstStyle/>
          <a:p>
            <a:pPr marL="274320" lvl="1" indent="0">
              <a:buNone/>
              <a:defRPr/>
            </a:pPr>
            <a:r>
              <a:rPr lang="en-US" sz="3200" dirty="0"/>
              <a:t>Individualize Blood glucose goals</a:t>
            </a:r>
          </a:p>
          <a:p>
            <a:pPr lvl="2">
              <a:defRPr/>
            </a:pPr>
            <a:r>
              <a:rPr lang="en-US" sz="2800" dirty="0"/>
              <a:t>Critical Care Goal 140-180</a:t>
            </a:r>
          </a:p>
          <a:p>
            <a:pPr lvl="3">
              <a:defRPr/>
            </a:pPr>
            <a:r>
              <a:rPr lang="en-US" sz="2400" dirty="0"/>
              <a:t>(more stringent may be appropriate)</a:t>
            </a:r>
          </a:p>
          <a:p>
            <a:pPr lvl="2">
              <a:defRPr/>
            </a:pPr>
            <a:r>
              <a:rPr lang="en-US" sz="2800" dirty="0"/>
              <a:t>Med Surg Goal 100-180  </a:t>
            </a:r>
            <a:endParaRPr lang="en-US" sz="3200" dirty="0"/>
          </a:p>
          <a:p>
            <a:pPr lvl="2">
              <a:defRPr/>
            </a:pPr>
            <a:r>
              <a:rPr lang="en-US" sz="2800" dirty="0"/>
              <a:t>Avoid hypo and hyper</a:t>
            </a:r>
          </a:p>
          <a:p>
            <a:pPr>
              <a:lnSpc>
                <a:spcPct val="120000"/>
              </a:lnSpc>
              <a:buClr>
                <a:srgbClr val="FFCCFF"/>
              </a:buClr>
              <a:defRPr/>
            </a:pPr>
            <a:r>
              <a:rPr lang="en-US" dirty="0"/>
              <a:t>Incorporate electronic / standardized insulin order sets</a:t>
            </a:r>
          </a:p>
          <a:p>
            <a:pPr>
              <a:lnSpc>
                <a:spcPct val="120000"/>
              </a:lnSpc>
              <a:buClr>
                <a:srgbClr val="FFCCFF"/>
              </a:buClr>
              <a:defRPr/>
            </a:pPr>
            <a:r>
              <a:rPr lang="en-US" dirty="0"/>
              <a:t>Monitor BG </a:t>
            </a:r>
          </a:p>
          <a:p>
            <a:pPr lvl="1">
              <a:lnSpc>
                <a:spcPct val="120000"/>
              </a:lnSpc>
              <a:buClr>
                <a:srgbClr val="FFCCFF"/>
              </a:buClr>
              <a:defRPr/>
            </a:pPr>
            <a:r>
              <a:rPr lang="en-US" dirty="0"/>
              <a:t>Before meal and </a:t>
            </a:r>
            <a:r>
              <a:rPr lang="en-US" dirty="0" err="1"/>
              <a:t>hs</a:t>
            </a:r>
            <a:r>
              <a:rPr lang="en-US" dirty="0"/>
              <a:t> if eating</a:t>
            </a:r>
          </a:p>
          <a:p>
            <a:pPr lvl="1">
              <a:lnSpc>
                <a:spcPct val="120000"/>
              </a:lnSpc>
              <a:buClr>
                <a:srgbClr val="FFCCFF"/>
              </a:buClr>
              <a:defRPr/>
            </a:pPr>
            <a:r>
              <a:rPr lang="en-US" dirty="0"/>
              <a:t>Q 4-6 hours if on TPN or tube feeding</a:t>
            </a:r>
          </a:p>
          <a:p>
            <a:pPr>
              <a:lnSpc>
                <a:spcPct val="120000"/>
              </a:lnSpc>
              <a:buClr>
                <a:srgbClr val="FFCCFF"/>
              </a:buClr>
              <a:defRPr/>
            </a:pPr>
            <a:r>
              <a:rPr lang="en-US" dirty="0"/>
              <a:t>Hypoglycemia prevention protocol</a:t>
            </a:r>
            <a:br>
              <a:rPr lang="en-US" dirty="0"/>
            </a:br>
            <a:endParaRPr lang="en-US" dirty="0">
              <a:solidFill>
                <a:schemeClr val="accent2">
                  <a:lumMod val="50000"/>
                </a:schemeClr>
              </a:solidFill>
            </a:endParaRPr>
          </a:p>
          <a:p>
            <a:pPr lvl="1">
              <a:defRPr/>
            </a:pPr>
            <a:endParaRPr lang="en-US" sz="3200" dirty="0"/>
          </a:p>
          <a:p>
            <a:pPr marL="0" indent="0">
              <a:buNone/>
              <a:defRPr/>
            </a:pPr>
            <a:endParaRPr lang="en-US" sz="2400" dirty="0"/>
          </a:p>
        </p:txBody>
      </p:sp>
      <p:pic>
        <p:nvPicPr>
          <p:cNvPr id="131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05600" y="1447800"/>
            <a:ext cx="1974850" cy="2974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a:extLst>
              <a:ext uri="{FF2B5EF4-FFF2-40B4-BE49-F238E27FC236}">
                <a16:creationId xmlns:a16="http://schemas.microsoft.com/office/drawing/2014/main" id="{039D4A07-EE24-45F0-93D9-7BD1C454015E}"/>
              </a:ext>
            </a:extLst>
          </p:cNvPr>
          <p:cNvSpPr txBox="1"/>
          <p:nvPr/>
        </p:nvSpPr>
        <p:spPr>
          <a:xfrm>
            <a:off x="6781800" y="4572000"/>
            <a:ext cx="2057400" cy="338554"/>
          </a:xfrm>
          <a:prstGeom prst="rect">
            <a:avLst/>
          </a:prstGeom>
          <a:noFill/>
        </p:spPr>
        <p:txBody>
          <a:bodyPr wrap="square" rtlCol="0">
            <a:spAutoFit/>
          </a:bodyPr>
          <a:lstStyle/>
          <a:p>
            <a:pPr marL="0" indent="0" algn="r" eaLnBrk="1" hangingPunct="1">
              <a:buFont typeface="Wingdings" pitchFamily="2" charset="2"/>
              <a:buNone/>
              <a:defRPr/>
            </a:pPr>
            <a:r>
              <a:rPr lang="en-US" sz="1600" dirty="0">
                <a:latin typeface="Calibri" panose="020F0502020204030204" pitchFamily="34" charset="0"/>
                <a:cs typeface="Calibri" panose="020F0502020204030204" pitchFamily="34" charset="0"/>
              </a:rPr>
              <a:t>ADA Standards 2026</a:t>
            </a:r>
          </a:p>
        </p:txBody>
      </p:sp>
    </p:spTree>
    <p:custDataLst>
      <p:tags r:id="rId1"/>
    </p:custDataLst>
    <p:extLst>
      <p:ext uri="{BB962C8B-B14F-4D97-AF65-F5344CB8AC3E}">
        <p14:creationId xmlns:p14="http://schemas.microsoft.com/office/powerpoint/2010/main" val="3128948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7C4E0B-A075-4B66-92AA-DB1A6E681132}"/>
              </a:ext>
            </a:extLst>
          </p:cNvPr>
          <p:cNvSpPr>
            <a:spLocks noGrp="1"/>
          </p:cNvSpPr>
          <p:nvPr>
            <p:ph type="title"/>
          </p:nvPr>
        </p:nvSpPr>
        <p:spPr>
          <a:xfrm>
            <a:off x="419100" y="533399"/>
            <a:ext cx="8305800" cy="770913"/>
          </a:xfrm>
        </p:spPr>
        <p:txBody>
          <a:bodyPr vert="horz" lIns="68580" tIns="34290" rIns="68580" bIns="34290" rtlCol="0" anchor="b" anchorCtr="0">
            <a:normAutofit/>
          </a:bodyPr>
          <a:lstStyle/>
          <a:p>
            <a:r>
              <a:rPr lang="en-US" sz="4000" spc="-38" dirty="0">
                <a:cs typeface="Calibri" panose="020F0502020204030204" pitchFamily="34" charset="0"/>
              </a:rPr>
              <a:t>Morning Hypoglycemia – Question 3 </a:t>
            </a:r>
          </a:p>
        </p:txBody>
      </p:sp>
      <p:pic>
        <p:nvPicPr>
          <p:cNvPr id="9" name="Picture 8" descr="A picture containing nature, sunset&#10;&#10;Description automatically generated">
            <a:extLst>
              <a:ext uri="{FF2B5EF4-FFF2-40B4-BE49-F238E27FC236}">
                <a16:creationId xmlns:a16="http://schemas.microsoft.com/office/drawing/2014/main" id="{1A0A80D5-1818-40B2-847B-73390399A978}"/>
              </a:ext>
            </a:extLst>
          </p:cNvPr>
          <p:cNvPicPr>
            <a:picLocks noChangeAspect="1"/>
          </p:cNvPicPr>
          <p:nvPr/>
        </p:nvPicPr>
        <p:blipFill rotWithShape="1">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2635" r="27107" b="-1"/>
          <a:stretch/>
        </p:blipFill>
        <p:spPr>
          <a:xfrm>
            <a:off x="297309" y="1620056"/>
            <a:ext cx="3000986" cy="3985805"/>
          </a:xfrm>
          <a:prstGeom prst="rect">
            <a:avLst/>
          </a:prstGeom>
        </p:spPr>
      </p:pic>
      <p:sp>
        <p:nvSpPr>
          <p:cNvPr id="5" name="TextBox 4">
            <a:extLst>
              <a:ext uri="{FF2B5EF4-FFF2-40B4-BE49-F238E27FC236}">
                <a16:creationId xmlns:a16="http://schemas.microsoft.com/office/drawing/2014/main" id="{0E49E2E6-B333-4E4E-8663-84D084B7466B}"/>
              </a:ext>
            </a:extLst>
          </p:cNvPr>
          <p:cNvSpPr txBox="1"/>
          <p:nvPr/>
        </p:nvSpPr>
        <p:spPr>
          <a:xfrm>
            <a:off x="3567118" y="1447800"/>
            <a:ext cx="5200055" cy="5257800"/>
          </a:xfrm>
          <a:prstGeom prst="rect">
            <a:avLst/>
          </a:prstGeom>
        </p:spPr>
        <p:txBody>
          <a:bodyPr vert="horz" lIns="0" tIns="34290" rIns="0" bIns="34290" rtlCol="0">
            <a:normAutofit fontScale="70000" lnSpcReduction="20000"/>
          </a:bodyPr>
          <a:lstStyle/>
          <a:p>
            <a:pPr>
              <a:lnSpc>
                <a:spcPct val="120000"/>
              </a:lnSpc>
              <a:spcBef>
                <a:spcPts val="0"/>
              </a:spcBef>
              <a:spcAft>
                <a:spcPts val="450"/>
              </a:spcAft>
              <a:buClr>
                <a:schemeClr val="accent1"/>
              </a:buClr>
              <a:buFont typeface="Calibri" panose="020F0502020204030204" pitchFamily="34" charset="0"/>
            </a:pPr>
            <a:r>
              <a:rPr lang="en-US" sz="2900" dirty="0">
                <a:solidFill>
                  <a:schemeClr val="tx1">
                    <a:lumMod val="75000"/>
                    <a:lumOff val="25000"/>
                  </a:schemeClr>
                </a:solidFill>
                <a:latin typeface="Arial" panose="020B0604020202020204" pitchFamily="34" charset="0"/>
              </a:rPr>
              <a:t>LS has type 2 diabetes in the hospital and is ordered for 60 units glargine at bedtime and lispro insulin sliding scale coverage with meals. LS is eating 30-45g of carb with each meal. The am blood glucose levels have been below 70 mg/dL two days in a row.  Which of the following changes is most needed to prevent future morning hypoglycemia?</a:t>
            </a:r>
          </a:p>
          <a:p>
            <a:pPr>
              <a:lnSpc>
                <a:spcPct val="120000"/>
              </a:lnSpc>
              <a:spcBef>
                <a:spcPts val="0"/>
              </a:spcBef>
              <a:spcAft>
                <a:spcPts val="450"/>
              </a:spcAft>
              <a:buClr>
                <a:schemeClr val="accent1"/>
              </a:buClr>
              <a:buFont typeface="Calibri" panose="020F0502020204030204" pitchFamily="34" charset="0"/>
            </a:pPr>
            <a:endParaRPr lang="en-US" sz="2900" dirty="0">
              <a:solidFill>
                <a:schemeClr val="tx1">
                  <a:lumMod val="75000"/>
                  <a:lumOff val="25000"/>
                </a:schemeClr>
              </a:solidFill>
              <a:latin typeface="Arial" panose="020B0604020202020204" pitchFamily="34" charset="0"/>
            </a:endParaRPr>
          </a:p>
          <a:p>
            <a:pPr marL="385763" indent="-385763">
              <a:lnSpc>
                <a:spcPct val="120000"/>
              </a:lnSpc>
              <a:spcBef>
                <a:spcPts val="0"/>
              </a:spcBef>
              <a:spcAft>
                <a:spcPts val="450"/>
              </a:spcAft>
              <a:buClr>
                <a:schemeClr val="accent1"/>
              </a:buClr>
              <a:buFont typeface="Calibri" panose="020F0502020204030204" pitchFamily="34" charset="0"/>
              <a:buAutoNum type="alphaUcPeriod"/>
            </a:pPr>
            <a:r>
              <a:rPr lang="en-US" sz="2900" dirty="0">
                <a:solidFill>
                  <a:schemeClr val="tx1">
                    <a:lumMod val="75000"/>
                    <a:lumOff val="25000"/>
                  </a:schemeClr>
                </a:solidFill>
                <a:latin typeface="Arial" panose="020B0604020202020204" pitchFamily="34" charset="0"/>
              </a:rPr>
              <a:t>Give the lispro after meals</a:t>
            </a:r>
          </a:p>
          <a:p>
            <a:pPr marL="385763" indent="-385763">
              <a:lnSpc>
                <a:spcPct val="120000"/>
              </a:lnSpc>
              <a:spcBef>
                <a:spcPts val="0"/>
              </a:spcBef>
              <a:spcAft>
                <a:spcPts val="450"/>
              </a:spcAft>
              <a:buClr>
                <a:schemeClr val="accent1"/>
              </a:buClr>
              <a:buFont typeface="Calibri" panose="020F0502020204030204" pitchFamily="34" charset="0"/>
              <a:buAutoNum type="alphaUcPeriod"/>
            </a:pPr>
            <a:r>
              <a:rPr lang="en-US" sz="2900" dirty="0">
                <a:solidFill>
                  <a:schemeClr val="tx1">
                    <a:lumMod val="75000"/>
                    <a:lumOff val="25000"/>
                  </a:schemeClr>
                </a:solidFill>
                <a:latin typeface="Arial" panose="020B0604020202020204" pitchFamily="34" charset="0"/>
              </a:rPr>
              <a:t>Make sure LS is on a high carbohydrate meal plan</a:t>
            </a:r>
          </a:p>
          <a:p>
            <a:pPr marL="385763" indent="-385763">
              <a:lnSpc>
                <a:spcPct val="120000"/>
              </a:lnSpc>
              <a:spcBef>
                <a:spcPts val="0"/>
              </a:spcBef>
              <a:spcAft>
                <a:spcPts val="450"/>
              </a:spcAft>
              <a:buClr>
                <a:schemeClr val="accent1"/>
              </a:buClr>
              <a:buFont typeface="Calibri" panose="020F0502020204030204" pitchFamily="34" charset="0"/>
              <a:buAutoNum type="alphaUcPeriod"/>
            </a:pPr>
            <a:r>
              <a:rPr lang="en-US" sz="2900" dirty="0">
                <a:solidFill>
                  <a:schemeClr val="tx1">
                    <a:lumMod val="75000"/>
                    <a:lumOff val="25000"/>
                  </a:schemeClr>
                </a:solidFill>
                <a:latin typeface="Arial" panose="020B0604020202020204" pitchFamily="34" charset="0"/>
              </a:rPr>
              <a:t>Reduce glargine insulin dose</a:t>
            </a:r>
          </a:p>
          <a:p>
            <a:pPr marL="385763" indent="-385763">
              <a:lnSpc>
                <a:spcPct val="120000"/>
              </a:lnSpc>
              <a:spcBef>
                <a:spcPts val="0"/>
              </a:spcBef>
              <a:spcAft>
                <a:spcPts val="450"/>
              </a:spcAft>
              <a:buClr>
                <a:schemeClr val="accent1"/>
              </a:buClr>
              <a:buFont typeface="Calibri" panose="020F0502020204030204" pitchFamily="34" charset="0"/>
              <a:buAutoNum type="alphaUcPeriod"/>
            </a:pPr>
            <a:r>
              <a:rPr lang="en-US" sz="2900" dirty="0">
                <a:solidFill>
                  <a:schemeClr val="tx1">
                    <a:lumMod val="75000"/>
                    <a:lumOff val="25000"/>
                  </a:schemeClr>
                </a:solidFill>
                <a:latin typeface="Arial" panose="020B0604020202020204" pitchFamily="34" charset="0"/>
              </a:rPr>
              <a:t>Switch LS to oral diabetes medications</a:t>
            </a:r>
            <a:endParaRPr lang="en-US" sz="600" dirty="0">
              <a:solidFill>
                <a:schemeClr val="tx1">
                  <a:lumMod val="75000"/>
                  <a:lumOff val="25000"/>
                </a:schemeClr>
              </a:solidFill>
              <a:latin typeface="Arial" panose="020B0604020202020204" pitchFamily="34" charset="0"/>
            </a:endParaRPr>
          </a:p>
        </p:txBody>
      </p:sp>
      <p:sp>
        <p:nvSpPr>
          <p:cNvPr id="12" name="Slide Number Placeholder 6">
            <a:extLst>
              <a:ext uri="{FF2B5EF4-FFF2-40B4-BE49-F238E27FC236}">
                <a16:creationId xmlns:a16="http://schemas.microsoft.com/office/drawing/2014/main" id="{3F38E1FB-4624-5F4A-AB03-F4FBB8B0882E}"/>
              </a:ext>
            </a:extLst>
          </p:cNvPr>
          <p:cNvSpPr txBox="1">
            <a:spLocks/>
          </p:cNvSpPr>
          <p:nvPr/>
        </p:nvSpPr>
        <p:spPr>
          <a:xfrm rot="10800000" flipV="1">
            <a:off x="8767174" y="5282433"/>
            <a:ext cx="246061" cy="212307"/>
          </a:xfrm>
          <a:prstGeom prst="rect">
            <a:avLst/>
          </a:prstGeom>
        </p:spPr>
        <p:txBody>
          <a:bodyPr vert="horz" wrap="square" lIns="0" tIns="0" rIns="0" bIns="0" rtlCol="0" anchor="b" anchorCtr="0"/>
          <a:lstStyle>
            <a:defPPr>
              <a:defRPr lang="en-US"/>
            </a:defPPr>
            <a:lvl1pPr marL="0" algn="l" defTabSz="914400" rtl="0" eaLnBrk="1" latinLnBrk="0" hangingPunct="1">
              <a:defRPr sz="900" i="0" kern="120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CC8D0D-EAEC-449D-9161-023DFF90F2E2}" type="slidenum">
              <a:rPr lang="en-US" sz="675"/>
              <a:pPr/>
              <a:t>160</a:t>
            </a:fld>
            <a:endParaRPr lang="en-US" sz="675" dirty="0"/>
          </a:p>
        </p:txBody>
      </p:sp>
      <p:sp>
        <p:nvSpPr>
          <p:cNvPr id="6" name="Oval 5">
            <a:extLst>
              <a:ext uri="{FF2B5EF4-FFF2-40B4-BE49-F238E27FC236}">
                <a16:creationId xmlns:a16="http://schemas.microsoft.com/office/drawing/2014/main" id="{49276BF6-1B35-4E91-B1B6-0B04764369FF}"/>
              </a:ext>
            </a:extLst>
          </p:cNvPr>
          <p:cNvSpPr/>
          <p:nvPr/>
        </p:nvSpPr>
        <p:spPr>
          <a:xfrm>
            <a:off x="3298294" y="5237944"/>
            <a:ext cx="4626505" cy="635127"/>
          </a:xfrm>
          <a:prstGeom prst="ellipse">
            <a:avLst/>
          </a:prstGeom>
          <a:noFill/>
          <a:ln w="28575">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4324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17223-7F0C-A759-5FB1-0327B8583961}"/>
              </a:ext>
            </a:extLst>
          </p:cNvPr>
          <p:cNvSpPr>
            <a:spLocks noGrp="1"/>
          </p:cNvSpPr>
          <p:nvPr>
            <p:ph type="title"/>
          </p:nvPr>
        </p:nvSpPr>
        <p:spPr>
          <a:xfrm>
            <a:off x="304800" y="152400"/>
            <a:ext cx="8665102" cy="2556831"/>
          </a:xfrm>
        </p:spPr>
        <p:txBody>
          <a:bodyPr>
            <a:normAutofit fontScale="90000"/>
          </a:bodyPr>
          <a:lstStyle/>
          <a:p>
            <a:r>
              <a:rPr lang="en-US" altLang="en-US" dirty="0">
                <a:ea typeface="Aptos" panose="020B0004020202020204" pitchFamily="34" charset="0"/>
                <a:cs typeface="Calibri" panose="020F0502020204030204" pitchFamily="34" charset="0"/>
              </a:rPr>
              <a:t>Example of hypoglycemia due to too much basal on board and patient not eating much. Basal was discontinued and blood sugars recovered:</a:t>
            </a:r>
            <a:endParaRPr lang="en-US" dirty="0"/>
          </a:p>
        </p:txBody>
      </p:sp>
      <p:pic>
        <p:nvPicPr>
          <p:cNvPr id="4097" name="Picture 18">
            <a:extLst>
              <a:ext uri="{FF2B5EF4-FFF2-40B4-BE49-F238E27FC236}">
                <a16:creationId xmlns:a16="http://schemas.microsoft.com/office/drawing/2014/main" id="{7A33BE9F-4FEB-4092-2603-E58881EF72DB}"/>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94830" y="2743200"/>
            <a:ext cx="8742939" cy="3838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1798453"/>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to Prevent Hypo</a:t>
            </a:r>
          </a:p>
        </p:txBody>
      </p:sp>
      <p:sp>
        <p:nvSpPr>
          <p:cNvPr id="3" name="Content Placeholder 2"/>
          <p:cNvSpPr>
            <a:spLocks noGrp="1"/>
          </p:cNvSpPr>
          <p:nvPr>
            <p:ph sz="quarter" idx="1"/>
          </p:nvPr>
        </p:nvSpPr>
        <p:spPr>
          <a:xfrm>
            <a:off x="457200" y="1219200"/>
            <a:ext cx="6172200" cy="5334000"/>
          </a:xfrm>
        </p:spPr>
        <p:txBody>
          <a:bodyPr>
            <a:normAutofit fontScale="92500" lnSpcReduction="10000"/>
          </a:bodyPr>
          <a:lstStyle/>
          <a:p>
            <a:r>
              <a:rPr lang="en-US" sz="3000" dirty="0"/>
              <a:t>Prior episode predicts future episode</a:t>
            </a:r>
          </a:p>
          <a:p>
            <a:r>
              <a:rPr lang="en-US" sz="3000" dirty="0"/>
              <a:t>Hypo is a sign of metabolic dysregulation</a:t>
            </a:r>
          </a:p>
          <a:p>
            <a:r>
              <a:rPr lang="en-US" dirty="0"/>
              <a:t>Basal insulin big contributor of hypo. </a:t>
            </a:r>
          </a:p>
          <a:p>
            <a:pPr lvl="1"/>
            <a:r>
              <a:rPr lang="en-US" dirty="0"/>
              <a:t>Need protocol to take action to decrease basal dose</a:t>
            </a:r>
          </a:p>
          <a:p>
            <a:r>
              <a:rPr lang="en-US" sz="3000" dirty="0"/>
              <a:t>If fasting BG &lt; 100, lower basal insulin</a:t>
            </a:r>
          </a:p>
          <a:p>
            <a:r>
              <a:rPr lang="en-US" sz="3000" dirty="0"/>
              <a:t>If renal failure, conservative insulin dose</a:t>
            </a:r>
          </a:p>
          <a:p>
            <a:r>
              <a:rPr lang="en-US" sz="3000" dirty="0"/>
              <a:t>Patient has N/V or not consistent eater? </a:t>
            </a:r>
          </a:p>
          <a:p>
            <a:pPr lvl="1"/>
            <a:r>
              <a:rPr lang="en-US" sz="2400" dirty="0"/>
              <a:t>Give bolus insulin after meals or use </a:t>
            </a:r>
            <a:r>
              <a:rPr lang="en-US" sz="2400" dirty="0" err="1"/>
              <a:t>hs</a:t>
            </a:r>
            <a:r>
              <a:rPr lang="en-US" sz="2400" dirty="0"/>
              <a:t> scale</a:t>
            </a:r>
          </a:p>
        </p:txBody>
      </p:sp>
      <p:pic>
        <p:nvPicPr>
          <p:cNvPr id="1239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9412" y="1295400"/>
            <a:ext cx="1957388" cy="19573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57107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to Prevent Hypo</a:t>
            </a:r>
          </a:p>
        </p:txBody>
      </p:sp>
      <p:graphicFrame>
        <p:nvGraphicFramePr>
          <p:cNvPr id="7" name="Content Placeholder 2">
            <a:extLst>
              <a:ext uri="{FF2B5EF4-FFF2-40B4-BE49-F238E27FC236}">
                <a16:creationId xmlns:a16="http://schemas.microsoft.com/office/drawing/2014/main" id="{8635DF0C-D979-D4D3-D173-7FAF85E7FA09}"/>
              </a:ext>
            </a:extLst>
          </p:cNvPr>
          <p:cNvGraphicFramePr>
            <a:graphicFrameLocks noGrp="1"/>
          </p:cNvGraphicFramePr>
          <p:nvPr>
            <p:ph sz="quarter" idx="1"/>
          </p:nvPr>
        </p:nvGraphicFramePr>
        <p:xfrm>
          <a:off x="457200" y="1219200"/>
          <a:ext cx="5029200"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Person using iPad">
            <a:extLst>
              <a:ext uri="{FF2B5EF4-FFF2-40B4-BE49-F238E27FC236}">
                <a16:creationId xmlns:a16="http://schemas.microsoft.com/office/drawing/2014/main" id="{EE360482-1E21-65DE-0575-3BC5239ED41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715000" y="1219200"/>
            <a:ext cx="2815991" cy="1879196"/>
          </a:xfrm>
          <a:prstGeom prst="rect">
            <a:avLst/>
          </a:prstGeom>
        </p:spPr>
      </p:pic>
      <p:sp>
        <p:nvSpPr>
          <p:cNvPr id="4" name="TextBox 3">
            <a:extLst>
              <a:ext uri="{FF2B5EF4-FFF2-40B4-BE49-F238E27FC236}">
                <a16:creationId xmlns:a16="http://schemas.microsoft.com/office/drawing/2014/main" id="{4F4D589E-2627-1EDF-B5EB-C24949FF1E25}"/>
              </a:ext>
            </a:extLst>
          </p:cNvPr>
          <p:cNvSpPr txBox="1"/>
          <p:nvPr/>
        </p:nvSpPr>
        <p:spPr>
          <a:xfrm>
            <a:off x="6248400" y="3166333"/>
            <a:ext cx="2057400" cy="338554"/>
          </a:xfrm>
          <a:prstGeom prst="rect">
            <a:avLst/>
          </a:prstGeom>
          <a:noFill/>
        </p:spPr>
        <p:txBody>
          <a:bodyPr wrap="square" rtlCol="0">
            <a:spAutoFit/>
          </a:bodyPr>
          <a:lstStyle/>
          <a:p>
            <a:pPr marL="0" indent="0" algn="r" eaLnBrk="1" hangingPunct="1">
              <a:buFont typeface="Wingdings" pitchFamily="2" charset="2"/>
              <a:buNone/>
              <a:defRPr/>
            </a:pPr>
            <a:r>
              <a:rPr lang="en-US" sz="1600" dirty="0">
                <a:latin typeface="Calibri" panose="020F0502020204030204" pitchFamily="34" charset="0"/>
                <a:cs typeface="Calibri" panose="020F0502020204030204" pitchFamily="34" charset="0"/>
              </a:rPr>
              <a:t>ADA Standards 2026</a:t>
            </a:r>
          </a:p>
        </p:txBody>
      </p:sp>
    </p:spTree>
    <p:extLst>
      <p:ext uri="{BB962C8B-B14F-4D97-AF65-F5344CB8AC3E}">
        <p14:creationId xmlns:p14="http://schemas.microsoft.com/office/powerpoint/2010/main" val="299765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19036-AF46-E70B-56F7-E2C922F00AD4}"/>
              </a:ext>
            </a:extLst>
          </p:cNvPr>
          <p:cNvSpPr>
            <a:spLocks noGrp="1"/>
          </p:cNvSpPr>
          <p:nvPr>
            <p:ph type="title"/>
          </p:nvPr>
        </p:nvSpPr>
        <p:spPr/>
        <p:txBody>
          <a:bodyPr/>
          <a:lstStyle/>
          <a:p>
            <a:r>
              <a:rPr lang="en-US" dirty="0" err="1"/>
              <a:t>MarinHealth</a:t>
            </a:r>
            <a:r>
              <a:rPr lang="en-US" dirty="0"/>
              <a:t> Hypo Policy</a:t>
            </a:r>
          </a:p>
        </p:txBody>
      </p:sp>
      <p:pic>
        <p:nvPicPr>
          <p:cNvPr id="5" name="Content Placeholder 4">
            <a:extLst>
              <a:ext uri="{FF2B5EF4-FFF2-40B4-BE49-F238E27FC236}">
                <a16:creationId xmlns:a16="http://schemas.microsoft.com/office/drawing/2014/main" id="{305E6BF7-5F14-20F4-C951-70FCEE5570CC}"/>
              </a:ext>
            </a:extLst>
          </p:cNvPr>
          <p:cNvPicPr>
            <a:picLocks noGrp="1" noChangeAspect="1"/>
          </p:cNvPicPr>
          <p:nvPr>
            <p:ph sz="quarter" idx="1"/>
          </p:nvPr>
        </p:nvPicPr>
        <p:blipFill>
          <a:blip r:embed="rId2"/>
          <a:stretch>
            <a:fillRect/>
          </a:stretch>
        </p:blipFill>
        <p:spPr>
          <a:xfrm>
            <a:off x="511646" y="1269888"/>
            <a:ext cx="8175154" cy="4318224"/>
          </a:xfrm>
          <a:prstGeom prst="rect">
            <a:avLst/>
          </a:prstGeom>
        </p:spPr>
      </p:pic>
    </p:spTree>
    <p:extLst>
      <p:ext uri="{BB962C8B-B14F-4D97-AF65-F5344CB8AC3E}">
        <p14:creationId xmlns:p14="http://schemas.microsoft.com/office/powerpoint/2010/main" val="1096471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4596B-52FC-691E-FB0E-36374AF570FF}"/>
              </a:ext>
            </a:extLst>
          </p:cNvPr>
          <p:cNvSpPr>
            <a:spLocks noGrp="1"/>
          </p:cNvSpPr>
          <p:nvPr>
            <p:ph type="title"/>
          </p:nvPr>
        </p:nvSpPr>
        <p:spPr/>
        <p:txBody>
          <a:bodyPr/>
          <a:lstStyle/>
          <a:p>
            <a:r>
              <a:rPr lang="en-US" dirty="0" err="1"/>
              <a:t>MarinHealth</a:t>
            </a:r>
            <a:r>
              <a:rPr lang="en-US" dirty="0"/>
              <a:t> Hypo Policy</a:t>
            </a:r>
          </a:p>
        </p:txBody>
      </p:sp>
      <mc:AlternateContent xmlns:mc="http://schemas.openxmlformats.org/markup-compatibility/2006">
        <mc:Choice xmlns:p14="http://schemas.microsoft.com/office/powerpoint/2010/main" Requires="p14">
          <p:contentPart p14:bwMode="auto" r:id="rId2">
            <p14:nvContentPartPr>
              <p14:cNvPr id="12" name="Ink 11">
                <a:extLst>
                  <a:ext uri="{FF2B5EF4-FFF2-40B4-BE49-F238E27FC236}">
                    <a16:creationId xmlns:a16="http://schemas.microsoft.com/office/drawing/2014/main" id="{CFD575BB-EAA1-DD70-87CD-88F9DE7949FF}"/>
                  </a:ext>
                </a:extLst>
              </p14:cNvPr>
              <p14:cNvContentPartPr/>
              <p14:nvPr/>
            </p14:nvContentPartPr>
            <p14:xfrm>
              <a:off x="3249880" y="4064912"/>
              <a:ext cx="360" cy="360"/>
            </p14:xfrm>
          </p:contentPart>
        </mc:Choice>
        <mc:Fallback>
          <p:pic>
            <p:nvPicPr>
              <p:cNvPr id="12" name="Ink 11">
                <a:extLst>
                  <a:ext uri="{FF2B5EF4-FFF2-40B4-BE49-F238E27FC236}">
                    <a16:creationId xmlns:a16="http://schemas.microsoft.com/office/drawing/2014/main" id="{CFD575BB-EAA1-DD70-87CD-88F9DE7949FF}"/>
                  </a:ext>
                </a:extLst>
              </p:cNvPr>
              <p:cNvPicPr/>
              <p:nvPr/>
            </p:nvPicPr>
            <p:blipFill>
              <a:blip r:embed="rId3"/>
              <a:stretch>
                <a:fillRect/>
              </a:stretch>
            </p:blipFill>
            <p:spPr>
              <a:xfrm>
                <a:off x="3243760" y="4058792"/>
                <a:ext cx="12600" cy="12600"/>
              </a:xfrm>
              <a:prstGeom prst="rect">
                <a:avLst/>
              </a:prstGeom>
            </p:spPr>
          </p:pic>
        </mc:Fallback>
      </mc:AlternateContent>
      <p:pic>
        <p:nvPicPr>
          <p:cNvPr id="14" name="Picture 13">
            <a:extLst>
              <a:ext uri="{FF2B5EF4-FFF2-40B4-BE49-F238E27FC236}">
                <a16:creationId xmlns:a16="http://schemas.microsoft.com/office/drawing/2014/main" id="{7844376A-46A3-74AB-DFEC-6315479EE500}"/>
              </a:ext>
            </a:extLst>
          </p:cNvPr>
          <p:cNvPicPr>
            <a:picLocks noChangeAspect="1"/>
          </p:cNvPicPr>
          <p:nvPr/>
        </p:nvPicPr>
        <p:blipFill>
          <a:blip r:embed="rId4"/>
          <a:stretch>
            <a:fillRect/>
          </a:stretch>
        </p:blipFill>
        <p:spPr>
          <a:xfrm>
            <a:off x="1371600" y="1194901"/>
            <a:ext cx="6068325" cy="5476730"/>
          </a:xfrm>
          <a:prstGeom prst="rect">
            <a:avLst/>
          </a:prstGeom>
        </p:spPr>
      </p:pic>
    </p:spTree>
    <p:extLst>
      <p:ext uri="{BB962C8B-B14F-4D97-AF65-F5344CB8AC3E}">
        <p14:creationId xmlns:p14="http://schemas.microsoft.com/office/powerpoint/2010/main" val="2983599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6F97A-EA2B-365D-5DC8-BC1F28E7DA76}"/>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BD7B417B-EAE5-A285-E36E-81A6D73B9C69}"/>
              </a:ext>
            </a:extLst>
          </p:cNvPr>
          <p:cNvPicPr>
            <a:picLocks noGrp="1" noChangeAspect="1"/>
          </p:cNvPicPr>
          <p:nvPr>
            <p:ph sz="quarter" idx="1"/>
          </p:nvPr>
        </p:nvPicPr>
        <p:blipFill>
          <a:blip r:embed="rId2"/>
          <a:stretch>
            <a:fillRect/>
          </a:stretch>
        </p:blipFill>
        <p:spPr>
          <a:xfrm>
            <a:off x="81423" y="152400"/>
            <a:ext cx="8981154" cy="6324600"/>
          </a:xfrm>
          <a:prstGeom prst="rect">
            <a:avLst/>
          </a:prstGeom>
        </p:spPr>
      </p:pic>
    </p:spTree>
    <p:extLst>
      <p:ext uri="{BB962C8B-B14F-4D97-AF65-F5344CB8AC3E}">
        <p14:creationId xmlns:p14="http://schemas.microsoft.com/office/powerpoint/2010/main" val="754414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F29D4-F6BC-D629-ECF7-195CB54BC5CE}"/>
            </a:ext>
          </a:extLst>
        </p:cNvPr>
        <p:cNvGrpSpPr/>
        <p:nvPr/>
      </p:nvGrpSpPr>
      <p:grpSpPr>
        <a:xfrm>
          <a:off x="0" y="0"/>
          <a:ext cx="0" cy="0"/>
          <a:chOff x="0" y="0"/>
          <a:chExt cx="0" cy="0"/>
        </a:xfrm>
      </p:grpSpPr>
      <p:sp>
        <p:nvSpPr>
          <p:cNvPr id="160770" name="Rectangle 2">
            <a:extLst>
              <a:ext uri="{FF2B5EF4-FFF2-40B4-BE49-F238E27FC236}">
                <a16:creationId xmlns:a16="http://schemas.microsoft.com/office/drawing/2014/main" id="{EA435617-917F-EA72-B875-B41C31A9BB3D}"/>
              </a:ext>
            </a:extLst>
          </p:cNvPr>
          <p:cNvSpPr>
            <a:spLocks noGrp="1" noChangeArrowheads="1"/>
          </p:cNvSpPr>
          <p:nvPr>
            <p:ph type="title"/>
          </p:nvPr>
        </p:nvSpPr>
        <p:spPr>
          <a:xfrm>
            <a:off x="457200" y="228600"/>
            <a:ext cx="8229600" cy="1295400"/>
          </a:xfrm>
        </p:spPr>
        <p:txBody>
          <a:bodyPr>
            <a:noAutofit/>
          </a:bodyPr>
          <a:lstStyle/>
          <a:p>
            <a:pPr eaLnBrk="1" hangingPunct="1"/>
            <a:r>
              <a:rPr lang="en-US" sz="4000" dirty="0"/>
              <a:t>Diabetes Bingo</a:t>
            </a:r>
            <a:br>
              <a:rPr lang="en-US" sz="4000" dirty="0"/>
            </a:br>
            <a:r>
              <a:rPr lang="en-US" sz="4000" dirty="0"/>
              <a:t>“</a:t>
            </a:r>
            <a:r>
              <a:rPr lang="en-US" sz="4000" dirty="0" err="1"/>
              <a:t>DiaBingo</a:t>
            </a:r>
            <a:r>
              <a:rPr lang="en-US" sz="4000" dirty="0"/>
              <a:t>”  Shout out Right Answer</a:t>
            </a:r>
          </a:p>
        </p:txBody>
      </p:sp>
      <p:pic>
        <p:nvPicPr>
          <p:cNvPr id="160772" name="Picture 4" descr="MCj03361540000[1]">
            <a:extLst>
              <a:ext uri="{FF2B5EF4-FFF2-40B4-BE49-F238E27FC236}">
                <a16:creationId xmlns:a16="http://schemas.microsoft.com/office/drawing/2014/main" id="{76E05077-E49F-B5C6-9E17-4946914B54A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37543" y="1981200"/>
            <a:ext cx="5268913" cy="4102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4012817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1026"/>
          <p:cNvSpPr>
            <a:spLocks noGrp="1" noChangeArrowheads="1"/>
          </p:cNvSpPr>
          <p:nvPr>
            <p:ph type="title"/>
          </p:nvPr>
        </p:nvSpPr>
        <p:spPr>
          <a:xfrm>
            <a:off x="311989" y="76200"/>
            <a:ext cx="8305800" cy="609600"/>
          </a:xfrm>
        </p:spPr>
        <p:txBody>
          <a:bodyPr>
            <a:normAutofit fontScale="90000"/>
          </a:bodyPr>
          <a:lstStyle/>
          <a:p>
            <a:pPr eaLnBrk="1" hangingPunct="1"/>
            <a:r>
              <a:rPr lang="en-US" dirty="0" err="1"/>
              <a:t>DiaBingo</a:t>
            </a:r>
            <a:r>
              <a:rPr lang="en-US" dirty="0"/>
              <a:t> - N</a:t>
            </a:r>
          </a:p>
        </p:txBody>
      </p:sp>
      <p:sp>
        <p:nvSpPr>
          <p:cNvPr id="1734659" name="Rectangle 1027"/>
          <p:cNvSpPr>
            <a:spLocks noGrp="1" noChangeArrowheads="1"/>
          </p:cNvSpPr>
          <p:nvPr>
            <p:ph type="body" idx="1"/>
          </p:nvPr>
        </p:nvSpPr>
        <p:spPr>
          <a:xfrm>
            <a:off x="304800" y="685800"/>
            <a:ext cx="8839200" cy="7239000"/>
          </a:xfrm>
        </p:spPr>
        <p:txBody>
          <a:bodyPr>
            <a:noAutofit/>
          </a:bodyPr>
          <a:lstStyle/>
          <a:p>
            <a:pPr marL="609600" indent="-609600" eaLnBrk="1" hangingPunct="1">
              <a:buFont typeface="Wingdings" pitchFamily="2" charset="2"/>
              <a:buNone/>
              <a:defRPr/>
            </a:pPr>
            <a:r>
              <a:rPr lang="en-US" sz="2200" b="1" dirty="0"/>
              <a:t>N</a:t>
            </a:r>
            <a:r>
              <a:rPr lang="en-US" sz="2200" dirty="0"/>
              <a:t> </a:t>
            </a:r>
            <a:r>
              <a:rPr lang="en-US" sz="2300" dirty="0"/>
              <a:t>DPP demonstrated that exercise and diet reduced risk of DM by__%</a:t>
            </a:r>
          </a:p>
          <a:p>
            <a:pPr marL="609600" indent="-609600">
              <a:buNone/>
              <a:defRPr/>
            </a:pPr>
            <a:r>
              <a:rPr lang="en-US" sz="2300" dirty="0"/>
              <a:t>N Average A1c of 7% = </a:t>
            </a:r>
            <a:r>
              <a:rPr lang="en-US" sz="2300" dirty="0" err="1"/>
              <a:t>Avg</a:t>
            </a:r>
            <a:r>
              <a:rPr lang="en-US" sz="2300" dirty="0"/>
              <a:t> BG of ____	 </a:t>
            </a:r>
            <a:endParaRPr lang="en-US" sz="2300" b="1" dirty="0"/>
          </a:p>
          <a:p>
            <a:pPr marL="609600" indent="-609600" eaLnBrk="1" hangingPunct="1">
              <a:buFont typeface="Wingdings" pitchFamily="2" charset="2"/>
              <a:buNone/>
              <a:defRPr/>
            </a:pPr>
            <a:r>
              <a:rPr lang="en-US" sz="2300" b="1" dirty="0"/>
              <a:t>N</a:t>
            </a:r>
            <a:r>
              <a:rPr lang="en-US" sz="2300" dirty="0"/>
              <a:t> The goal is to eat 14 </a:t>
            </a:r>
            <a:r>
              <a:rPr lang="en-US" sz="2300" dirty="0" err="1"/>
              <a:t>gms</a:t>
            </a:r>
            <a:r>
              <a:rPr lang="en-US" sz="2300" dirty="0"/>
              <a:t> per 1000 </a:t>
            </a:r>
            <a:r>
              <a:rPr lang="en-US" sz="2300" dirty="0" err="1"/>
              <a:t>cals</a:t>
            </a:r>
            <a:r>
              <a:rPr lang="en-US" sz="2300" dirty="0"/>
              <a:t> of this nutrient a day	</a:t>
            </a:r>
          </a:p>
          <a:p>
            <a:pPr marL="609600" indent="-609600" eaLnBrk="1" hangingPunct="1">
              <a:buFont typeface="Wingdings" pitchFamily="2" charset="2"/>
              <a:buNone/>
              <a:defRPr/>
            </a:pPr>
            <a:r>
              <a:rPr lang="en-US" sz="2300" b="1" dirty="0"/>
              <a:t>N</a:t>
            </a:r>
            <a:r>
              <a:rPr lang="en-US" sz="2300" dirty="0"/>
              <a:t> Rebound hyperglycemia						 </a:t>
            </a:r>
            <a:endParaRPr lang="en-US" sz="2300" b="1" dirty="0"/>
          </a:p>
          <a:p>
            <a:pPr marL="609600" indent="-609600" eaLnBrk="1" hangingPunct="1">
              <a:buFont typeface="Wingdings" pitchFamily="2" charset="2"/>
              <a:buNone/>
              <a:defRPr/>
            </a:pPr>
            <a:r>
              <a:rPr lang="en-US" sz="2300" b="1" dirty="0"/>
              <a:t>N</a:t>
            </a:r>
            <a:r>
              <a:rPr lang="en-US" sz="2300" dirty="0"/>
              <a:t> Scare tactics are effective at motivating behavior change</a:t>
            </a:r>
            <a:endParaRPr lang="en-US" sz="2300" b="1" dirty="0"/>
          </a:p>
          <a:p>
            <a:pPr marL="609600" indent="-609600" eaLnBrk="1" hangingPunct="1">
              <a:buFont typeface="Wingdings" pitchFamily="2" charset="2"/>
              <a:buNone/>
              <a:defRPr/>
            </a:pPr>
            <a:r>
              <a:rPr lang="en-US" sz="2300" b="1" dirty="0"/>
              <a:t>N</a:t>
            </a:r>
            <a:r>
              <a:rPr lang="en-US" sz="2300" dirty="0"/>
              <a:t>  Get LDL less than ____for most people with diabetes 40 years+</a:t>
            </a:r>
            <a:endParaRPr lang="en-US" sz="2300" b="1" dirty="0"/>
          </a:p>
          <a:p>
            <a:pPr marL="609600" indent="-609600" eaLnBrk="1" hangingPunct="1">
              <a:buFont typeface="Wingdings" pitchFamily="2" charset="2"/>
              <a:buNone/>
              <a:defRPr/>
            </a:pPr>
            <a:r>
              <a:rPr lang="en-US" sz="2300" b="1" dirty="0"/>
              <a:t>N</a:t>
            </a:r>
            <a:r>
              <a:rPr lang="en-US" sz="2300" dirty="0"/>
              <a:t> Drugs that can cause hyperglycemia					  </a:t>
            </a:r>
            <a:endParaRPr lang="en-US" sz="2300" b="1" dirty="0"/>
          </a:p>
          <a:p>
            <a:pPr marL="609600" indent="-609600" eaLnBrk="1" hangingPunct="1">
              <a:buFont typeface="Wingdings" pitchFamily="2" charset="2"/>
              <a:buNone/>
              <a:defRPr/>
            </a:pPr>
            <a:r>
              <a:rPr lang="en-US" sz="2300" b="1" dirty="0"/>
              <a:t>N</a:t>
            </a:r>
            <a:r>
              <a:rPr lang="en-US" sz="2300" dirty="0"/>
              <a:t> 2/3 cups of rice equals ______ serving carbohydrate		 </a:t>
            </a:r>
            <a:endParaRPr lang="en-US" sz="2300" b="1" dirty="0"/>
          </a:p>
          <a:p>
            <a:pPr marL="609600" indent="-609600" eaLnBrk="1" hangingPunct="1">
              <a:buFont typeface="Wingdings" pitchFamily="2" charset="2"/>
              <a:buNone/>
              <a:defRPr/>
            </a:pPr>
            <a:r>
              <a:rPr lang="en-US" sz="2300" b="1" dirty="0"/>
              <a:t>N</a:t>
            </a:r>
            <a:r>
              <a:rPr lang="en-US" sz="2300" dirty="0"/>
              <a:t> 1% A1c = how many points of blood sugar  _____			</a:t>
            </a:r>
            <a:r>
              <a:rPr lang="en-US" sz="2300"/>
              <a:t> </a:t>
            </a:r>
            <a:r>
              <a:rPr lang="en-US" sz="2300">
                <a:solidFill>
                  <a:srgbClr val="FF0000"/>
                </a:solidFill>
              </a:rPr>
              <a:t> </a:t>
            </a:r>
            <a:endParaRPr lang="en-US" sz="2300" b="1" dirty="0">
              <a:solidFill>
                <a:srgbClr val="FF0000"/>
              </a:solidFill>
            </a:endParaRPr>
          </a:p>
          <a:p>
            <a:pPr marL="609600" indent="-609600" eaLnBrk="1" hangingPunct="1">
              <a:buFont typeface="Wingdings" pitchFamily="2" charset="2"/>
              <a:buNone/>
              <a:defRPr/>
            </a:pPr>
            <a:r>
              <a:rPr lang="en-US" sz="2300" b="1" dirty="0"/>
              <a:t>N</a:t>
            </a:r>
            <a:r>
              <a:rPr lang="en-US" sz="2300" dirty="0"/>
              <a:t> 1 gm of fat equal _____kilo/calories</a:t>
            </a:r>
          </a:p>
          <a:p>
            <a:pPr marL="609600" indent="-609600" eaLnBrk="1" hangingPunct="1">
              <a:spcBef>
                <a:spcPct val="0"/>
              </a:spcBef>
              <a:buFont typeface="Wingdings" pitchFamily="2" charset="2"/>
              <a:buNone/>
              <a:defRPr/>
            </a:pPr>
            <a:r>
              <a:rPr lang="en-US" sz="2300" b="1" dirty="0"/>
              <a:t>N</a:t>
            </a:r>
            <a:r>
              <a:rPr lang="en-US" sz="2300" dirty="0"/>
              <a:t> Metabolic syndrome = hyperinsulinemia, hyperlipidemia, hypertension</a:t>
            </a:r>
          </a:p>
          <a:p>
            <a:pPr marL="609600" indent="-609600" eaLnBrk="1" hangingPunct="1">
              <a:spcBef>
                <a:spcPct val="0"/>
              </a:spcBef>
              <a:buFont typeface="Wingdings" pitchFamily="2" charset="2"/>
              <a:buNone/>
              <a:defRPr/>
            </a:pPr>
            <a:r>
              <a:rPr lang="en-US" sz="2300" b="1" dirty="0"/>
              <a:t>N</a:t>
            </a:r>
            <a:r>
              <a:rPr lang="en-US" sz="2300" dirty="0"/>
              <a:t> Average American consumes 15 teaspoons of sugar a day.	</a:t>
            </a:r>
          </a:p>
          <a:p>
            <a:pPr marL="609600" indent="-609600" eaLnBrk="1" hangingPunct="1">
              <a:spcBef>
                <a:spcPct val="0"/>
              </a:spcBef>
              <a:buFont typeface="Wingdings" pitchFamily="2" charset="2"/>
              <a:buNone/>
              <a:defRPr/>
            </a:pPr>
            <a:r>
              <a:rPr lang="en-US" sz="2300" b="1" dirty="0"/>
              <a:t>N</a:t>
            </a:r>
            <a:r>
              <a:rPr lang="en-US" sz="2300" dirty="0"/>
              <a:t> Medication derived from the saliva of the Gila Monster </a:t>
            </a:r>
          </a:p>
          <a:p>
            <a:pPr marL="609600" indent="-609600" eaLnBrk="1" hangingPunct="1">
              <a:lnSpc>
                <a:spcPct val="80000"/>
              </a:lnSpc>
              <a:spcBef>
                <a:spcPct val="0"/>
              </a:spcBef>
              <a:buFont typeface="Wingdings" pitchFamily="2" charset="2"/>
              <a:buNone/>
              <a:defRPr/>
            </a:pPr>
            <a:endParaRPr lang="en-US" sz="2800" dirty="0"/>
          </a:p>
        </p:txBody>
      </p:sp>
    </p:spTree>
    <p:custDataLst>
      <p:tags r:id="rId1"/>
    </p:custDataLst>
    <p:extLst>
      <p:ext uri="{BB962C8B-B14F-4D97-AF65-F5344CB8AC3E}">
        <p14:creationId xmlns:p14="http://schemas.microsoft.com/office/powerpoint/2010/main" val="274340755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734659">
                                            <p:txEl>
                                              <p:pRg st="0" end="0"/>
                                            </p:txEl>
                                          </p:spTgt>
                                        </p:tgtEl>
                                        <p:attrNameLst>
                                          <p:attrName>style.visibility</p:attrName>
                                        </p:attrNameLst>
                                      </p:cBhvr>
                                      <p:to>
                                        <p:strVal val="visible"/>
                                      </p:to>
                                    </p:set>
                                    <p:anim calcmode="lin" valueType="num">
                                      <p:cBhvr additive="base">
                                        <p:cTn id="7" dur="500" fill="hold"/>
                                        <p:tgtEl>
                                          <p:spTgt spid="173465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73465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734659">
                                            <p:txEl>
                                              <p:pRg st="1" end="1"/>
                                            </p:txEl>
                                          </p:spTgt>
                                        </p:tgtEl>
                                        <p:attrNameLst>
                                          <p:attrName>style.visibility</p:attrName>
                                        </p:attrNameLst>
                                      </p:cBhvr>
                                      <p:to>
                                        <p:strVal val="visible"/>
                                      </p:to>
                                    </p:set>
                                    <p:anim calcmode="lin" valueType="num">
                                      <p:cBhvr additive="base">
                                        <p:cTn id="13" dur="500" fill="hold"/>
                                        <p:tgtEl>
                                          <p:spTgt spid="173465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73465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734659">
                                            <p:txEl>
                                              <p:pRg st="2" end="2"/>
                                            </p:txEl>
                                          </p:spTgt>
                                        </p:tgtEl>
                                        <p:attrNameLst>
                                          <p:attrName>style.visibility</p:attrName>
                                        </p:attrNameLst>
                                      </p:cBhvr>
                                      <p:to>
                                        <p:strVal val="visible"/>
                                      </p:to>
                                    </p:set>
                                    <p:anim calcmode="lin" valueType="num">
                                      <p:cBhvr additive="base">
                                        <p:cTn id="19" dur="500" fill="hold"/>
                                        <p:tgtEl>
                                          <p:spTgt spid="173465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73465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1734659">
                                            <p:txEl>
                                              <p:pRg st="3" end="3"/>
                                            </p:txEl>
                                          </p:spTgt>
                                        </p:tgtEl>
                                        <p:attrNameLst>
                                          <p:attrName>style.visibility</p:attrName>
                                        </p:attrNameLst>
                                      </p:cBhvr>
                                      <p:to>
                                        <p:strVal val="visible"/>
                                      </p:to>
                                    </p:set>
                                    <p:anim calcmode="lin" valueType="num">
                                      <p:cBhvr additive="base">
                                        <p:cTn id="25" dur="500" fill="hold"/>
                                        <p:tgtEl>
                                          <p:spTgt spid="173465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73465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1734659">
                                            <p:txEl>
                                              <p:pRg st="4" end="4"/>
                                            </p:txEl>
                                          </p:spTgt>
                                        </p:tgtEl>
                                        <p:attrNameLst>
                                          <p:attrName>style.visibility</p:attrName>
                                        </p:attrNameLst>
                                      </p:cBhvr>
                                      <p:to>
                                        <p:strVal val="visible"/>
                                      </p:to>
                                    </p:set>
                                    <p:anim calcmode="lin" valueType="num">
                                      <p:cBhvr additive="base">
                                        <p:cTn id="31" dur="500" fill="hold"/>
                                        <p:tgtEl>
                                          <p:spTgt spid="173465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73465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1734659">
                                            <p:txEl>
                                              <p:pRg st="5" end="5"/>
                                            </p:txEl>
                                          </p:spTgt>
                                        </p:tgtEl>
                                        <p:attrNameLst>
                                          <p:attrName>style.visibility</p:attrName>
                                        </p:attrNameLst>
                                      </p:cBhvr>
                                      <p:to>
                                        <p:strVal val="visible"/>
                                      </p:to>
                                    </p:set>
                                    <p:anim calcmode="lin" valueType="num">
                                      <p:cBhvr additive="base">
                                        <p:cTn id="37" dur="500" fill="hold"/>
                                        <p:tgtEl>
                                          <p:spTgt spid="1734659">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73465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1734659">
                                            <p:txEl>
                                              <p:pRg st="6" end="6"/>
                                            </p:txEl>
                                          </p:spTgt>
                                        </p:tgtEl>
                                        <p:attrNameLst>
                                          <p:attrName>style.visibility</p:attrName>
                                        </p:attrNameLst>
                                      </p:cBhvr>
                                      <p:to>
                                        <p:strVal val="visible"/>
                                      </p:to>
                                    </p:set>
                                    <p:anim calcmode="lin" valueType="num">
                                      <p:cBhvr additive="base">
                                        <p:cTn id="43" dur="500" fill="hold"/>
                                        <p:tgtEl>
                                          <p:spTgt spid="1734659">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73465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1734659">
                                            <p:txEl>
                                              <p:pRg st="7" end="7"/>
                                            </p:txEl>
                                          </p:spTgt>
                                        </p:tgtEl>
                                        <p:attrNameLst>
                                          <p:attrName>style.visibility</p:attrName>
                                        </p:attrNameLst>
                                      </p:cBhvr>
                                      <p:to>
                                        <p:strVal val="visible"/>
                                      </p:to>
                                    </p:set>
                                    <p:anim calcmode="lin" valueType="num">
                                      <p:cBhvr additive="base">
                                        <p:cTn id="49" dur="500" fill="hold"/>
                                        <p:tgtEl>
                                          <p:spTgt spid="1734659">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734659">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nodeType="clickEffect">
                                  <p:stCondLst>
                                    <p:cond delay="0"/>
                                  </p:stCondLst>
                                  <p:childTnLst>
                                    <p:set>
                                      <p:cBhvr>
                                        <p:cTn id="54" dur="1" fill="hold">
                                          <p:stCondLst>
                                            <p:cond delay="0"/>
                                          </p:stCondLst>
                                        </p:cTn>
                                        <p:tgtEl>
                                          <p:spTgt spid="1734659">
                                            <p:txEl>
                                              <p:pRg st="8" end="8"/>
                                            </p:txEl>
                                          </p:spTgt>
                                        </p:tgtEl>
                                        <p:attrNameLst>
                                          <p:attrName>style.visibility</p:attrName>
                                        </p:attrNameLst>
                                      </p:cBhvr>
                                      <p:to>
                                        <p:strVal val="visible"/>
                                      </p:to>
                                    </p:set>
                                    <p:anim calcmode="lin" valueType="num">
                                      <p:cBhvr additive="base">
                                        <p:cTn id="55" dur="500" fill="hold"/>
                                        <p:tgtEl>
                                          <p:spTgt spid="1734659">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734659">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nodeType="clickEffect">
                                  <p:stCondLst>
                                    <p:cond delay="0"/>
                                  </p:stCondLst>
                                  <p:childTnLst>
                                    <p:set>
                                      <p:cBhvr>
                                        <p:cTn id="60" dur="1" fill="hold">
                                          <p:stCondLst>
                                            <p:cond delay="0"/>
                                          </p:stCondLst>
                                        </p:cTn>
                                        <p:tgtEl>
                                          <p:spTgt spid="1734659">
                                            <p:txEl>
                                              <p:pRg st="9" end="9"/>
                                            </p:txEl>
                                          </p:spTgt>
                                        </p:tgtEl>
                                        <p:attrNameLst>
                                          <p:attrName>style.visibility</p:attrName>
                                        </p:attrNameLst>
                                      </p:cBhvr>
                                      <p:to>
                                        <p:strVal val="visible"/>
                                      </p:to>
                                    </p:set>
                                    <p:anim calcmode="lin" valueType="num">
                                      <p:cBhvr additive="base">
                                        <p:cTn id="61" dur="500" fill="hold"/>
                                        <p:tgtEl>
                                          <p:spTgt spid="1734659">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1734659">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4" fill="hold" nodeType="clickEffect">
                                  <p:stCondLst>
                                    <p:cond delay="0"/>
                                  </p:stCondLst>
                                  <p:childTnLst>
                                    <p:set>
                                      <p:cBhvr>
                                        <p:cTn id="66" dur="1" fill="hold">
                                          <p:stCondLst>
                                            <p:cond delay="0"/>
                                          </p:stCondLst>
                                        </p:cTn>
                                        <p:tgtEl>
                                          <p:spTgt spid="1734659">
                                            <p:txEl>
                                              <p:pRg st="10" end="10"/>
                                            </p:txEl>
                                          </p:spTgt>
                                        </p:tgtEl>
                                        <p:attrNameLst>
                                          <p:attrName>style.visibility</p:attrName>
                                        </p:attrNameLst>
                                      </p:cBhvr>
                                      <p:to>
                                        <p:strVal val="visible"/>
                                      </p:to>
                                    </p:set>
                                    <p:anim calcmode="lin" valueType="num">
                                      <p:cBhvr additive="base">
                                        <p:cTn id="67" dur="500" fill="hold"/>
                                        <p:tgtEl>
                                          <p:spTgt spid="1734659">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1734659">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2" presetClass="entr" presetSubtype="4" fill="hold" nodeType="clickEffect">
                                  <p:stCondLst>
                                    <p:cond delay="0"/>
                                  </p:stCondLst>
                                  <p:childTnLst>
                                    <p:set>
                                      <p:cBhvr>
                                        <p:cTn id="72" dur="1" fill="hold">
                                          <p:stCondLst>
                                            <p:cond delay="0"/>
                                          </p:stCondLst>
                                        </p:cTn>
                                        <p:tgtEl>
                                          <p:spTgt spid="1734659">
                                            <p:txEl>
                                              <p:pRg st="11" end="11"/>
                                            </p:txEl>
                                          </p:spTgt>
                                        </p:tgtEl>
                                        <p:attrNameLst>
                                          <p:attrName>style.visibility</p:attrName>
                                        </p:attrNameLst>
                                      </p:cBhvr>
                                      <p:to>
                                        <p:strVal val="visible"/>
                                      </p:to>
                                    </p:set>
                                    <p:anim calcmode="lin" valueType="num">
                                      <p:cBhvr additive="base">
                                        <p:cTn id="73" dur="500" fill="hold"/>
                                        <p:tgtEl>
                                          <p:spTgt spid="1734659">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1734659">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1734659">
                                            <p:txEl>
                                              <p:pRg st="12" end="12"/>
                                            </p:txEl>
                                          </p:spTgt>
                                        </p:tgtEl>
                                        <p:attrNameLst>
                                          <p:attrName>style.visibility</p:attrName>
                                        </p:attrNameLst>
                                      </p:cBhvr>
                                      <p:to>
                                        <p:strVal val="visible"/>
                                      </p:to>
                                    </p:set>
                                    <p:anim calcmode="lin" valueType="num">
                                      <p:cBhvr additive="base">
                                        <p:cTn id="79" dur="500" fill="hold"/>
                                        <p:tgtEl>
                                          <p:spTgt spid="1734659">
                                            <p:txEl>
                                              <p:pRg st="12" end="12"/>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1734659">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2600" y="167977"/>
            <a:ext cx="8229600" cy="990600"/>
          </a:xfrm>
        </p:spPr>
        <p:txBody>
          <a:bodyPr/>
          <a:lstStyle/>
          <a:p>
            <a:r>
              <a:rPr lang="en-US" dirty="0"/>
              <a:t>Poll question 4</a:t>
            </a:r>
          </a:p>
        </p:txBody>
      </p:sp>
      <p:sp>
        <p:nvSpPr>
          <p:cNvPr id="3" name="Content Placeholder 2"/>
          <p:cNvSpPr>
            <a:spLocks noGrp="1"/>
          </p:cNvSpPr>
          <p:nvPr>
            <p:ph sz="quarter" idx="1"/>
          </p:nvPr>
        </p:nvSpPr>
        <p:spPr>
          <a:xfrm>
            <a:off x="482600" y="1269663"/>
            <a:ext cx="8229600" cy="4937760"/>
          </a:xfrm>
        </p:spPr>
        <p:txBody>
          <a:bodyPr/>
          <a:lstStyle/>
          <a:p>
            <a:pPr marL="0" indent="0">
              <a:buNone/>
            </a:pPr>
            <a:r>
              <a:rPr lang="en-US" dirty="0"/>
              <a:t>What best describes the role of bolus insulins?</a:t>
            </a:r>
          </a:p>
          <a:p>
            <a:pPr marL="274320" lvl="1" indent="0">
              <a:buNone/>
            </a:pPr>
            <a:r>
              <a:rPr lang="en-US" sz="3200" dirty="0"/>
              <a:t>a. cover carbs at meals and hyperglycemia</a:t>
            </a:r>
          </a:p>
          <a:p>
            <a:pPr marL="274320" lvl="1" indent="0">
              <a:buNone/>
            </a:pPr>
            <a:r>
              <a:rPr lang="en-US" sz="3200" dirty="0"/>
              <a:t>b. helps to lower fasting blood glucose</a:t>
            </a:r>
          </a:p>
          <a:p>
            <a:pPr marL="274320" lvl="1" indent="0">
              <a:buNone/>
            </a:pPr>
            <a:r>
              <a:rPr lang="en-US" sz="3200" dirty="0"/>
              <a:t>c. keeps overnight blood sugars on target</a:t>
            </a:r>
          </a:p>
          <a:p>
            <a:pPr marL="274320" lvl="1" indent="0">
              <a:buNone/>
            </a:pPr>
            <a:r>
              <a:rPr lang="en-US" sz="3200" dirty="0"/>
              <a:t>d. used during hypoglycemic episodes</a:t>
            </a:r>
          </a:p>
          <a:p>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57800" y="4447268"/>
            <a:ext cx="1762327" cy="1747455"/>
          </a:xfrm>
          <a:prstGeom prst="rect">
            <a:avLst/>
          </a:prstGeom>
        </p:spPr>
      </p:pic>
      <p:sp>
        <p:nvSpPr>
          <p:cNvPr id="5" name="Oval 4"/>
          <p:cNvSpPr/>
          <p:nvPr/>
        </p:nvSpPr>
        <p:spPr>
          <a:xfrm>
            <a:off x="771726" y="1676400"/>
            <a:ext cx="7305473" cy="789668"/>
          </a:xfrm>
          <a:prstGeom prst="ellipse">
            <a:avLst/>
          </a:prstGeom>
          <a:noFill/>
          <a:ln w="38100">
            <a:solidFill>
              <a:srgbClr val="7030A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222029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19200"/>
          </a:xfrm>
        </p:spPr>
        <p:txBody>
          <a:bodyPr>
            <a:noAutofit/>
          </a:bodyPr>
          <a:lstStyle/>
          <a:p>
            <a:r>
              <a:rPr lang="en-US" sz="3600" dirty="0"/>
              <a:t>Glucose Goals – Clinical judgement required</a:t>
            </a:r>
          </a:p>
        </p:txBody>
      </p:sp>
      <p:graphicFrame>
        <p:nvGraphicFramePr>
          <p:cNvPr id="130052" name="Content Placeholder 2">
            <a:extLst>
              <a:ext uri="{FF2B5EF4-FFF2-40B4-BE49-F238E27FC236}">
                <a16:creationId xmlns:a16="http://schemas.microsoft.com/office/drawing/2014/main" id="{1788B7F2-2B23-4F77-36C1-0F4AB408323E}"/>
              </a:ext>
            </a:extLst>
          </p:cNvPr>
          <p:cNvGraphicFramePr>
            <a:graphicFrameLocks noGrp="1"/>
          </p:cNvGraphicFramePr>
          <p:nvPr>
            <p:ph sz="quarter" idx="1"/>
          </p:nvPr>
        </p:nvGraphicFramePr>
        <p:xfrm>
          <a:off x="457200" y="1447800"/>
          <a:ext cx="647700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30050" name="Picture 2" descr="Image result for not sure imag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94290" y="1853388"/>
            <a:ext cx="1600200" cy="15930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8843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Insulin Therapy Components</a:t>
            </a:r>
          </a:p>
        </p:txBody>
      </p:sp>
      <p:sp>
        <p:nvSpPr>
          <p:cNvPr id="5" name="Content Placeholder 4"/>
          <p:cNvSpPr>
            <a:spLocks noGrp="1"/>
          </p:cNvSpPr>
          <p:nvPr>
            <p:ph idx="1"/>
          </p:nvPr>
        </p:nvSpPr>
        <p:spPr>
          <a:xfrm>
            <a:off x="457200" y="1371600"/>
            <a:ext cx="8305800" cy="4754563"/>
          </a:xfrm>
        </p:spPr>
        <p:txBody>
          <a:bodyPr/>
          <a:lstStyle/>
          <a:p>
            <a:r>
              <a:rPr lang="en-US" sz="3000" dirty="0">
                <a:solidFill>
                  <a:srgbClr val="C00000"/>
                </a:solidFill>
                <a:effectLst/>
              </a:rPr>
              <a:t>Basal insulin </a:t>
            </a:r>
            <a:r>
              <a:rPr lang="en-US" sz="3000" dirty="0">
                <a:effectLst/>
              </a:rPr>
              <a:t>– long acting insulin covers between meals and through night</a:t>
            </a:r>
          </a:p>
          <a:p>
            <a:r>
              <a:rPr lang="en-US" sz="3000" dirty="0">
                <a:solidFill>
                  <a:srgbClr val="00B050"/>
                </a:solidFill>
                <a:effectLst/>
              </a:rPr>
              <a:t>Prandial or meal insulin </a:t>
            </a:r>
            <a:r>
              <a:rPr lang="en-US" sz="3000" dirty="0">
                <a:effectLst/>
              </a:rPr>
              <a:t>– a </a:t>
            </a:r>
            <a:r>
              <a:rPr lang="en-US" sz="3000" i="1" dirty="0">
                <a:effectLst/>
              </a:rPr>
              <a:t>bolus</a:t>
            </a:r>
            <a:r>
              <a:rPr lang="en-US" sz="3000" dirty="0">
                <a:effectLst/>
              </a:rPr>
              <a:t> insulin that covers food, IV dextrose, enteral nutrition, TPN or other nutritional supplements </a:t>
            </a:r>
          </a:p>
          <a:p>
            <a:r>
              <a:rPr lang="en-US" sz="3000" dirty="0">
                <a:solidFill>
                  <a:srgbClr val="7030A0"/>
                </a:solidFill>
                <a:effectLst/>
              </a:rPr>
              <a:t>Correction insulin</a:t>
            </a:r>
            <a:r>
              <a:rPr lang="en-US" sz="3000" dirty="0">
                <a:solidFill>
                  <a:srgbClr val="66FF33"/>
                </a:solidFill>
                <a:effectLst/>
              </a:rPr>
              <a:t> </a:t>
            </a:r>
            <a:r>
              <a:rPr lang="en-US" sz="3000" dirty="0">
                <a:effectLst/>
              </a:rPr>
              <a:t>– </a:t>
            </a:r>
            <a:r>
              <a:rPr lang="en-US" sz="3000" i="1" dirty="0">
                <a:effectLst/>
              </a:rPr>
              <a:t>bolus</a:t>
            </a:r>
            <a:r>
              <a:rPr lang="en-US" sz="3000" dirty="0">
                <a:effectLst/>
              </a:rPr>
              <a:t> insulin dosed to correct for hyperglycemia </a:t>
            </a:r>
            <a:r>
              <a:rPr lang="en-US" sz="3000" dirty="0">
                <a:effectLst>
                  <a:outerShdw blurRad="38100" dist="38100" dir="2700000" algn="tl">
                    <a:srgbClr val="000000">
                      <a:alpha val="43137"/>
                    </a:srgbClr>
                  </a:outerShdw>
                </a:effectLst>
              </a:rPr>
              <a:t>that occurs despite use of basal and prandial insulin</a:t>
            </a:r>
            <a:endParaRPr lang="en-US" sz="3000" dirty="0">
              <a:effectLst/>
            </a:endParaRPr>
          </a:p>
          <a:p>
            <a:pPr lvl="1"/>
            <a:r>
              <a:rPr lang="en-US" sz="3000" dirty="0">
                <a:effectLst/>
              </a:rPr>
              <a:t>Usually given before meals w/ prandial insulin</a:t>
            </a:r>
          </a:p>
        </p:txBody>
      </p:sp>
    </p:spTree>
    <p:custDataLst>
      <p:tags r:id="rId1"/>
    </p:custDataLst>
    <p:extLst>
      <p:ext uri="{BB962C8B-B14F-4D97-AF65-F5344CB8AC3E}">
        <p14:creationId xmlns:p14="http://schemas.microsoft.com/office/powerpoint/2010/main" val="519669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611068-4A13-AE63-F4AD-B95B5349B9B3}"/>
              </a:ext>
            </a:extLst>
          </p:cNvPr>
          <p:cNvPicPr>
            <a:picLocks noChangeAspect="1"/>
          </p:cNvPicPr>
          <p:nvPr/>
        </p:nvPicPr>
        <p:blipFill>
          <a:blip r:embed="rId2"/>
          <a:stretch>
            <a:fillRect/>
          </a:stretch>
        </p:blipFill>
        <p:spPr>
          <a:xfrm>
            <a:off x="197677" y="152400"/>
            <a:ext cx="8748645" cy="5863019"/>
          </a:xfrm>
          <a:prstGeom prst="rect">
            <a:avLst/>
          </a:prstGeom>
        </p:spPr>
      </p:pic>
    </p:spTree>
    <p:extLst>
      <p:ext uri="{BB962C8B-B14F-4D97-AF65-F5344CB8AC3E}">
        <p14:creationId xmlns:p14="http://schemas.microsoft.com/office/powerpoint/2010/main" val="832807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p:txBody>
          <a:bodyPr>
            <a:normAutofit fontScale="90000"/>
          </a:bodyPr>
          <a:lstStyle/>
          <a:p>
            <a:pPr eaLnBrk="1" hangingPunct="1"/>
            <a:r>
              <a:rPr lang="en-US" sz="3600"/>
              <a:t>Bolus – Insulin Sliding Scale</a:t>
            </a:r>
            <a:br>
              <a:rPr lang="en-US" sz="3600"/>
            </a:br>
            <a:r>
              <a:rPr lang="en-US" sz="2800"/>
              <a:t> Starts at 150, 2 units for every 50 </a:t>
            </a:r>
            <a:r>
              <a:rPr lang="en-US" sz="2400"/>
              <a:t>mg/dl</a:t>
            </a:r>
            <a:r>
              <a:rPr lang="en-US" sz="2800"/>
              <a:t> &gt;150</a:t>
            </a:r>
          </a:p>
        </p:txBody>
      </p:sp>
      <p:graphicFrame>
        <p:nvGraphicFramePr>
          <p:cNvPr id="129027" name="Object 1024"/>
          <p:cNvGraphicFramePr>
            <a:graphicFrameLocks noGrp="1" noChangeAspect="1"/>
          </p:cNvGraphicFramePr>
          <p:nvPr>
            <p:ph sz="quarter" idx="1"/>
          </p:nvPr>
        </p:nvGraphicFramePr>
        <p:xfrm>
          <a:off x="609600" y="1371600"/>
          <a:ext cx="7907020" cy="5029200"/>
        </p:xfrm>
        <a:graphic>
          <a:graphicData uri="http://schemas.openxmlformats.org/presentationml/2006/ole">
            <mc:AlternateContent xmlns:mc="http://schemas.openxmlformats.org/markup-compatibility/2006">
              <mc:Choice xmlns:v="urn:schemas-microsoft-com:vml" Requires="v">
                <p:oleObj name="Document" r:id="rId4" imgW="7917099" imgH="5035521" progId="Word.Document.8">
                  <p:embed/>
                </p:oleObj>
              </mc:Choice>
              <mc:Fallback>
                <p:oleObj name="Document" r:id="rId4" imgW="7917099" imgH="5035521" progId="Word.Document.8">
                  <p:embed/>
                  <p:pic>
                    <p:nvPicPr>
                      <p:cNvPr id="129027" name="Object 1024"/>
                      <p:cNvPicPr>
                        <a:picLocks noChangeAspect="1" noChangeArrowheads="1"/>
                      </p:cNvPicPr>
                      <p:nvPr/>
                    </p:nvPicPr>
                    <p:blipFill>
                      <a:blip r:embed="rId5"/>
                      <a:srcRect/>
                      <a:stretch>
                        <a:fillRect/>
                      </a:stretch>
                    </p:blipFill>
                    <p:spPr bwMode="auto">
                      <a:xfrm>
                        <a:off x="609600" y="1371600"/>
                        <a:ext cx="7907020" cy="5029200"/>
                      </a:xfrm>
                      <a:prstGeom prst="rect">
                        <a:avLst/>
                      </a:prstGeom>
                      <a:noFill/>
                      <a:ln>
                        <a:noFill/>
                      </a:ln>
                    </p:spPr>
                  </p:pic>
                </p:oleObj>
              </mc:Fallback>
            </mc:AlternateContent>
          </a:graphicData>
        </a:graphic>
      </p:graphicFrame>
    </p:spTree>
    <p:custDataLst>
      <p:tags r:id="rId1"/>
    </p:custDataLst>
    <p:extLst>
      <p:ext uri="{BB962C8B-B14F-4D97-AF65-F5344CB8AC3E}">
        <p14:creationId xmlns:p14="http://schemas.microsoft.com/office/powerpoint/2010/main" val="762951412"/>
      </p:ext>
    </p:extLst>
  </p:cSld>
  <p:clrMapOvr>
    <a:masterClrMapping/>
  </p:clrMapOvr>
  <p:transition/>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95400"/>
          </a:xfrm>
        </p:spPr>
        <p:txBody>
          <a:bodyPr>
            <a:normAutofit fontScale="90000"/>
          </a:bodyPr>
          <a:lstStyle/>
          <a:p>
            <a:pPr>
              <a:defRPr/>
            </a:pPr>
            <a:r>
              <a:rPr lang="en-US" dirty="0"/>
              <a:t>How Much Insulin Does a Patient Need?</a:t>
            </a:r>
          </a:p>
        </p:txBody>
      </p:sp>
      <p:sp>
        <p:nvSpPr>
          <p:cNvPr id="5" name="Content Placeholder 4"/>
          <p:cNvSpPr>
            <a:spLocks noGrp="1"/>
          </p:cNvSpPr>
          <p:nvPr>
            <p:ph idx="1"/>
          </p:nvPr>
        </p:nvSpPr>
        <p:spPr>
          <a:xfrm>
            <a:off x="457200" y="1600200"/>
            <a:ext cx="8458200" cy="4800600"/>
          </a:xfrm>
        </p:spPr>
        <p:txBody>
          <a:bodyPr/>
          <a:lstStyle/>
          <a:p>
            <a:pPr>
              <a:defRPr/>
            </a:pPr>
            <a:r>
              <a:rPr lang="en-US" dirty="0"/>
              <a:t>It depends, based on:</a:t>
            </a:r>
          </a:p>
          <a:p>
            <a:pPr lvl="1">
              <a:defRPr/>
            </a:pPr>
            <a:r>
              <a:rPr lang="en-US" dirty="0"/>
              <a:t>Body weight </a:t>
            </a:r>
          </a:p>
          <a:p>
            <a:pPr lvl="1">
              <a:defRPr/>
            </a:pPr>
            <a:r>
              <a:rPr lang="en-US" dirty="0"/>
              <a:t>Frail, elderly  </a:t>
            </a:r>
          </a:p>
          <a:p>
            <a:pPr lvl="1">
              <a:defRPr/>
            </a:pPr>
            <a:r>
              <a:rPr lang="en-US" dirty="0"/>
              <a:t>Eating status</a:t>
            </a:r>
          </a:p>
          <a:p>
            <a:pPr lvl="2">
              <a:defRPr/>
            </a:pPr>
            <a:r>
              <a:rPr lang="en-US" dirty="0"/>
              <a:t>Normal, poor intake or NPO  </a:t>
            </a:r>
          </a:p>
          <a:p>
            <a:pPr lvl="1">
              <a:defRPr/>
            </a:pPr>
            <a:r>
              <a:rPr lang="en-US" dirty="0"/>
              <a:t>Renal or hepatic insufficiency</a:t>
            </a:r>
          </a:p>
          <a:p>
            <a:pPr lvl="1">
              <a:defRPr/>
            </a:pPr>
            <a:r>
              <a:rPr lang="en-US" dirty="0"/>
              <a:t>Type of Diabetes</a:t>
            </a:r>
          </a:p>
          <a:p>
            <a:pPr lvl="1">
              <a:defRPr/>
            </a:pPr>
            <a:r>
              <a:rPr lang="en-US" dirty="0"/>
              <a:t>Current meds; steroids, insulin, diabetes meds </a:t>
            </a:r>
          </a:p>
          <a:p>
            <a:pPr lvl="1">
              <a:defRPr/>
            </a:pPr>
            <a:r>
              <a:rPr lang="en-US" dirty="0"/>
              <a:t>Infected or Septic</a:t>
            </a:r>
          </a:p>
          <a:p>
            <a:pPr lvl="1">
              <a:defRPr/>
            </a:pPr>
            <a:endParaRPr lang="en-US" dirty="0"/>
          </a:p>
          <a:p>
            <a:pPr lvl="1">
              <a:defRPr/>
            </a:pPr>
            <a:endParaRPr lang="en-US" dirty="0"/>
          </a:p>
        </p:txBody>
      </p:sp>
      <p:pic>
        <p:nvPicPr>
          <p:cNvPr id="117764" name="Picture 4" descr="C:\Users\Beverly\AppData\Local\Microsoft\Windows\Temporary Internet Files\Content.IE5\R3N6ZB24\MP900341699[1].jpg"/>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a:stretch>
            <a:fillRect/>
          </a:stretch>
        </p:blipFill>
        <p:spPr bwMode="auto">
          <a:xfrm>
            <a:off x="6521450" y="1797050"/>
            <a:ext cx="2089150" cy="292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937128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0274" name="Rectangle 2"/>
          <p:cNvSpPr>
            <a:spLocks noGrp="1" noRot="1" noChangeArrowheads="1"/>
          </p:cNvSpPr>
          <p:nvPr>
            <p:ph type="title"/>
          </p:nvPr>
        </p:nvSpPr>
        <p:spPr>
          <a:xfrm>
            <a:off x="457200" y="274638"/>
            <a:ext cx="8229600" cy="944562"/>
          </a:xfrm>
        </p:spPr>
        <p:txBody>
          <a:bodyPr/>
          <a:lstStyle/>
          <a:p>
            <a:pPr eaLnBrk="1" hangingPunct="1">
              <a:defRPr/>
            </a:pPr>
            <a:r>
              <a:rPr lang="en-US" dirty="0"/>
              <a:t>Getting Glucose to Goal – How?</a:t>
            </a:r>
          </a:p>
        </p:txBody>
      </p:sp>
      <p:sp>
        <p:nvSpPr>
          <p:cNvPr id="950275" name="Rectangle 3"/>
          <p:cNvSpPr>
            <a:spLocks noGrp="1" noChangeArrowheads="1"/>
          </p:cNvSpPr>
          <p:nvPr>
            <p:ph type="body" idx="1"/>
          </p:nvPr>
        </p:nvSpPr>
        <p:spPr>
          <a:xfrm>
            <a:off x="304800" y="1295400"/>
            <a:ext cx="8382000" cy="5181600"/>
          </a:xfrm>
        </p:spPr>
        <p:txBody>
          <a:bodyPr/>
          <a:lstStyle/>
          <a:p>
            <a:pPr marL="609600" indent="-609600" algn="ctr" eaLnBrk="1" hangingPunct="1">
              <a:lnSpc>
                <a:spcPct val="90000"/>
              </a:lnSpc>
              <a:buFont typeface="Wingdings" panose="05000000000000000000" pitchFamily="2" charset="2"/>
              <a:buNone/>
              <a:defRPr/>
            </a:pPr>
            <a:r>
              <a:rPr lang="en-US" dirty="0" err="1"/>
              <a:t>Subq</a:t>
            </a:r>
            <a:r>
              <a:rPr lang="en-US" dirty="0"/>
              <a:t> insulin therapy (oral agents stopped)</a:t>
            </a:r>
          </a:p>
          <a:p>
            <a:pPr marL="990600" lvl="1" indent="-533400" eaLnBrk="1" hangingPunct="1">
              <a:lnSpc>
                <a:spcPct val="90000"/>
              </a:lnSpc>
              <a:defRPr/>
            </a:pPr>
            <a:r>
              <a:rPr lang="en-US" sz="2400" dirty="0"/>
              <a:t>Determine insulin needs based on </a:t>
            </a:r>
            <a:r>
              <a:rPr lang="en-US" sz="2400" dirty="0" err="1"/>
              <a:t>wt</a:t>
            </a:r>
            <a:r>
              <a:rPr lang="en-US" sz="2400" dirty="0"/>
              <a:t>/BG </a:t>
            </a:r>
          </a:p>
          <a:p>
            <a:pPr marL="1371600" lvl="2" indent="-457200" eaLnBrk="1" hangingPunct="1">
              <a:lnSpc>
                <a:spcPct val="90000"/>
              </a:lnSpc>
              <a:buFont typeface="Wingdings" panose="05000000000000000000" pitchFamily="2" charset="2"/>
              <a:buBlip>
                <a:blip r:embed="rId4"/>
              </a:buBlip>
              <a:defRPr/>
            </a:pPr>
            <a:r>
              <a:rPr lang="en-US" dirty="0"/>
              <a:t>0.3 units kg/day if insulin naïve or GFR less than 60</a:t>
            </a:r>
          </a:p>
          <a:p>
            <a:pPr marL="1371600" lvl="2" indent="-457200" eaLnBrk="1" hangingPunct="1">
              <a:lnSpc>
                <a:spcPct val="90000"/>
              </a:lnSpc>
              <a:buFont typeface="Wingdings" panose="05000000000000000000" pitchFamily="2" charset="2"/>
              <a:buBlip>
                <a:blip r:embed="rId4"/>
              </a:buBlip>
              <a:defRPr/>
            </a:pPr>
            <a:r>
              <a:rPr lang="en-US" dirty="0"/>
              <a:t>0.4 units kg/day if BG 140-200mg/dl</a:t>
            </a:r>
          </a:p>
          <a:p>
            <a:pPr marL="1371600" lvl="2" indent="-457200" eaLnBrk="1" hangingPunct="1">
              <a:lnSpc>
                <a:spcPct val="90000"/>
              </a:lnSpc>
              <a:buFont typeface="Wingdings" panose="05000000000000000000" pitchFamily="2" charset="2"/>
              <a:buBlip>
                <a:blip r:embed="rId4"/>
              </a:buBlip>
              <a:defRPr/>
            </a:pPr>
            <a:r>
              <a:rPr lang="en-US" dirty="0"/>
              <a:t>0.5 units kg/day if BG 201-400mg/dl</a:t>
            </a:r>
          </a:p>
          <a:p>
            <a:pPr marL="1371600" lvl="2" indent="-457200" eaLnBrk="1" hangingPunct="1">
              <a:lnSpc>
                <a:spcPct val="90000"/>
              </a:lnSpc>
              <a:buFont typeface="Wingdings" panose="05000000000000000000" pitchFamily="2" charset="2"/>
              <a:buNone/>
              <a:defRPr/>
            </a:pPr>
            <a:endParaRPr lang="en-US" dirty="0"/>
          </a:p>
          <a:p>
            <a:pPr marL="990600" lvl="1" indent="-533400" eaLnBrk="1" hangingPunct="1">
              <a:lnSpc>
                <a:spcPct val="90000"/>
              </a:lnSpc>
              <a:buFont typeface="Wingdings" panose="05000000000000000000" pitchFamily="2" charset="2"/>
              <a:buChar char="l"/>
              <a:defRPr/>
            </a:pPr>
            <a:r>
              <a:rPr lang="en-US" sz="2400" dirty="0"/>
              <a:t>50% of total dose - Basal Insulin (</a:t>
            </a:r>
            <a:r>
              <a:rPr lang="en-US" sz="2400" dirty="0" err="1"/>
              <a:t>eg</a:t>
            </a:r>
            <a:r>
              <a:rPr lang="en-US" sz="2400" dirty="0"/>
              <a:t> glargine, NPH)</a:t>
            </a:r>
          </a:p>
          <a:p>
            <a:pPr marL="1371600" lvl="2" indent="-457200" eaLnBrk="1" hangingPunct="1">
              <a:lnSpc>
                <a:spcPct val="90000"/>
              </a:lnSpc>
              <a:buFont typeface="Wingdings" panose="05000000000000000000" pitchFamily="2" charset="2"/>
              <a:buChar char="n"/>
              <a:defRPr/>
            </a:pPr>
            <a:r>
              <a:rPr lang="en-US" dirty="0"/>
              <a:t>Increase by 20% if fasting BG elevated</a:t>
            </a:r>
          </a:p>
          <a:p>
            <a:pPr marL="1371600" lvl="2" indent="-457200" eaLnBrk="1" hangingPunct="1">
              <a:lnSpc>
                <a:spcPct val="90000"/>
              </a:lnSpc>
              <a:buFont typeface="Wingdings" panose="05000000000000000000" pitchFamily="2" charset="2"/>
              <a:buChar char="n"/>
              <a:defRPr/>
            </a:pPr>
            <a:r>
              <a:rPr lang="en-US" dirty="0"/>
              <a:t>Reduce for fasting BG &lt;100mg/dl</a:t>
            </a:r>
          </a:p>
          <a:p>
            <a:pPr marL="1371600" lvl="2" indent="-457200" eaLnBrk="1" hangingPunct="1">
              <a:lnSpc>
                <a:spcPct val="90000"/>
              </a:lnSpc>
              <a:buFont typeface="Wingdings" panose="05000000000000000000" pitchFamily="2" charset="2"/>
              <a:buNone/>
              <a:defRPr/>
            </a:pPr>
            <a:endParaRPr lang="en-US" dirty="0"/>
          </a:p>
          <a:p>
            <a:pPr marL="990600" lvl="1" indent="-533400" eaLnBrk="1" hangingPunct="1">
              <a:lnSpc>
                <a:spcPct val="90000"/>
              </a:lnSpc>
              <a:buFont typeface="Wingdings" panose="05000000000000000000" pitchFamily="2" charset="2"/>
              <a:buChar char="l"/>
              <a:defRPr/>
            </a:pPr>
            <a:r>
              <a:rPr lang="en-US" sz="2400" dirty="0"/>
              <a:t>50% of total dose Bolus Insulin (</a:t>
            </a:r>
            <a:r>
              <a:rPr lang="en-US" sz="2400" dirty="0" err="1"/>
              <a:t>eg</a:t>
            </a:r>
            <a:r>
              <a:rPr lang="en-US" sz="2400" dirty="0"/>
              <a:t> Reg, lispro) divided evenly into 3 meals</a:t>
            </a:r>
          </a:p>
          <a:p>
            <a:pPr marL="1371600" lvl="2" indent="-457200" eaLnBrk="1" hangingPunct="1">
              <a:lnSpc>
                <a:spcPct val="90000"/>
              </a:lnSpc>
              <a:buFont typeface="Wingdings" panose="05000000000000000000" pitchFamily="2" charset="2"/>
              <a:buChar char="n"/>
              <a:defRPr/>
            </a:pPr>
            <a:r>
              <a:rPr lang="en-US" dirty="0"/>
              <a:t>If premeal BG elevated, increase bolus dose</a:t>
            </a:r>
          </a:p>
          <a:p>
            <a:pPr marL="1371600" lvl="2" indent="-457200" eaLnBrk="1" hangingPunct="1">
              <a:lnSpc>
                <a:spcPct val="90000"/>
              </a:lnSpc>
              <a:buFont typeface="Wingdings" panose="05000000000000000000" pitchFamily="2" charset="2"/>
              <a:buNone/>
              <a:defRPr/>
            </a:pPr>
            <a:endParaRPr lang="en-US" sz="2000" dirty="0"/>
          </a:p>
        </p:txBody>
      </p:sp>
      <p:sp>
        <p:nvSpPr>
          <p:cNvPr id="2" name="TextBox 1"/>
          <p:cNvSpPr txBox="1"/>
          <p:nvPr/>
        </p:nvSpPr>
        <p:spPr>
          <a:xfrm>
            <a:off x="6934200" y="5943600"/>
            <a:ext cx="2895600" cy="276999"/>
          </a:xfrm>
          <a:prstGeom prst="rect">
            <a:avLst/>
          </a:prstGeom>
          <a:noFill/>
        </p:spPr>
        <p:txBody>
          <a:bodyPr wrap="square" rtlCol="0">
            <a:spAutoFit/>
          </a:bodyPr>
          <a:lstStyle/>
          <a:p>
            <a:r>
              <a:rPr lang="en-US" sz="1200" dirty="0">
                <a:latin typeface="Calibri" panose="020F0502020204030204" pitchFamily="34" charset="0"/>
              </a:rPr>
              <a:t>RABBIT 2 Trial - </a:t>
            </a:r>
            <a:r>
              <a:rPr lang="en-US" sz="1200" dirty="0" err="1">
                <a:latin typeface="Calibri" panose="020F0502020204030204" pitchFamily="34" charset="0"/>
              </a:rPr>
              <a:t>Umpierrez</a:t>
            </a:r>
            <a:endParaRPr lang="en-US" sz="1200" dirty="0">
              <a:latin typeface="Calibri" panose="020F0502020204030204" pitchFamily="34" charset="0"/>
            </a:endParaRPr>
          </a:p>
        </p:txBody>
      </p:sp>
    </p:spTree>
    <p:custDataLst>
      <p:tags r:id="rId1"/>
    </p:custDataLst>
    <p:extLst>
      <p:ext uri="{BB962C8B-B14F-4D97-AF65-F5344CB8AC3E}">
        <p14:creationId xmlns:p14="http://schemas.microsoft.com/office/powerpoint/2010/main" val="2733314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3826" name="Rectangle 2"/>
          <p:cNvSpPr>
            <a:spLocks noGrp="1" noChangeArrowheads="1"/>
          </p:cNvSpPr>
          <p:nvPr>
            <p:ph type="title"/>
          </p:nvPr>
        </p:nvSpPr>
        <p:spPr>
          <a:xfrm>
            <a:off x="457200" y="228600"/>
            <a:ext cx="8229600" cy="1219200"/>
          </a:xfrm>
        </p:spPr>
        <p:txBody>
          <a:bodyPr>
            <a:noAutofit/>
          </a:bodyPr>
          <a:lstStyle/>
          <a:p>
            <a:pPr eaLnBrk="1" hangingPunct="1">
              <a:defRPr/>
            </a:pPr>
            <a:r>
              <a:rPr lang="en-US" sz="3600" dirty="0"/>
              <a:t>Ms. Jones is 60kg – GFR &lt; 60, insulin naive?</a:t>
            </a:r>
            <a:br>
              <a:rPr lang="en-US" sz="3600" dirty="0"/>
            </a:br>
            <a:r>
              <a:rPr lang="en-US" sz="3600" dirty="0"/>
              <a:t>Basal/Bolus Insulin Dosing Strategy</a:t>
            </a:r>
            <a:endParaRPr lang="en-US" sz="3600" dirty="0">
              <a:solidFill>
                <a:schemeClr val="bg2">
                  <a:lumMod val="40000"/>
                  <a:lumOff val="60000"/>
                </a:schemeClr>
              </a:solidFill>
            </a:endParaRPr>
          </a:p>
        </p:txBody>
      </p:sp>
      <p:sp>
        <p:nvSpPr>
          <p:cNvPr id="1613827" name="Rectangle 3"/>
          <p:cNvSpPr>
            <a:spLocks noGrp="1" noChangeArrowheads="1"/>
          </p:cNvSpPr>
          <p:nvPr>
            <p:ph type="body" sz="half" idx="1"/>
          </p:nvPr>
        </p:nvSpPr>
        <p:spPr>
          <a:xfrm>
            <a:off x="457200" y="1600200"/>
            <a:ext cx="4343400" cy="4953000"/>
          </a:xfrm>
        </p:spPr>
        <p:txBody>
          <a:bodyPr>
            <a:normAutofit/>
          </a:bodyPr>
          <a:lstStyle/>
          <a:p>
            <a:pPr eaLnBrk="1" hangingPunct="1">
              <a:buFont typeface="Wingdings" pitchFamily="2" charset="2"/>
              <a:buNone/>
              <a:defRPr/>
            </a:pPr>
            <a:r>
              <a:rPr lang="en-US" b="1" dirty="0"/>
              <a:t>50/50 Rule</a:t>
            </a:r>
          </a:p>
          <a:p>
            <a:pPr eaLnBrk="1" hangingPunct="1">
              <a:defRPr/>
            </a:pPr>
            <a:r>
              <a:rPr lang="en-US" dirty="0"/>
              <a:t>0.3-1.0 units/kg day</a:t>
            </a:r>
          </a:p>
          <a:p>
            <a:pPr eaLnBrk="1" hangingPunct="1">
              <a:buFont typeface="Wingdings" pitchFamily="2" charset="2"/>
              <a:buNone/>
              <a:defRPr/>
            </a:pPr>
            <a:endParaRPr lang="en-US" sz="1400" dirty="0"/>
          </a:p>
          <a:p>
            <a:pPr eaLnBrk="1" hangingPunct="1">
              <a:buFont typeface="Wingdings" pitchFamily="2" charset="2"/>
              <a:buNone/>
              <a:defRPr/>
            </a:pPr>
            <a:endParaRPr lang="en-US" sz="1400" dirty="0"/>
          </a:p>
          <a:p>
            <a:pPr eaLnBrk="1" hangingPunct="1">
              <a:defRPr/>
            </a:pPr>
            <a:r>
              <a:rPr lang="en-US" dirty="0"/>
              <a:t>Basal = 50% of total  </a:t>
            </a:r>
            <a:endParaRPr lang="en-US" sz="2800" dirty="0"/>
          </a:p>
          <a:p>
            <a:pPr lvl="1" eaLnBrk="1" hangingPunct="1">
              <a:buFont typeface="Monotype Sorts" pitchFamily="2" charset="2"/>
              <a:buBlip>
                <a:blip r:embed="rId4"/>
              </a:buBlip>
              <a:defRPr/>
            </a:pPr>
            <a:endParaRPr lang="en-US" sz="2000" dirty="0"/>
          </a:p>
          <a:p>
            <a:pPr eaLnBrk="1" hangingPunct="1">
              <a:buSzPct val="60000"/>
              <a:buFont typeface="Monotype Sorts" pitchFamily="2" charset="2"/>
              <a:buBlip>
                <a:blip r:embed="rId5"/>
              </a:buBlip>
              <a:defRPr/>
            </a:pPr>
            <a:r>
              <a:rPr lang="en-US" dirty="0"/>
              <a:t>Bolus = 50% of total</a:t>
            </a:r>
          </a:p>
          <a:p>
            <a:pPr lvl="1" eaLnBrk="1" hangingPunct="1">
              <a:buFont typeface="Monotype Sorts" pitchFamily="2" charset="2"/>
              <a:buBlip>
                <a:blip r:embed="rId4"/>
              </a:buBlip>
              <a:defRPr/>
            </a:pPr>
            <a:r>
              <a:rPr lang="en-US" sz="2800" dirty="0"/>
              <a:t>usually divided into 3 meals</a:t>
            </a:r>
          </a:p>
        </p:txBody>
      </p:sp>
      <p:sp>
        <p:nvSpPr>
          <p:cNvPr id="1613828" name="Rectangle 4"/>
          <p:cNvSpPr>
            <a:spLocks noGrp="1" noChangeArrowheads="1"/>
          </p:cNvSpPr>
          <p:nvPr>
            <p:ph type="body" sz="half" idx="2"/>
          </p:nvPr>
        </p:nvSpPr>
        <p:spPr>
          <a:xfrm>
            <a:off x="4648200" y="1676400"/>
            <a:ext cx="4191000" cy="4876800"/>
          </a:xfrm>
        </p:spPr>
        <p:txBody>
          <a:bodyPr>
            <a:normAutofit/>
          </a:bodyPr>
          <a:lstStyle/>
          <a:p>
            <a:pPr eaLnBrk="1" hangingPunct="1">
              <a:buFont typeface="Wingdings" pitchFamily="2" charset="2"/>
              <a:buNone/>
              <a:defRPr/>
            </a:pPr>
            <a:r>
              <a:rPr lang="en-US" b="1" dirty="0"/>
              <a:t>Example – You Try</a:t>
            </a:r>
          </a:p>
          <a:p>
            <a:pPr eaLnBrk="1" hangingPunct="1">
              <a:defRPr/>
            </a:pPr>
            <a:r>
              <a:rPr lang="en-US" dirty="0" err="1"/>
              <a:t>Wt</a:t>
            </a:r>
            <a:r>
              <a:rPr lang="en-US" dirty="0"/>
              <a:t> 60 kg x 0.3 = ___ units of insulin/day</a:t>
            </a:r>
          </a:p>
          <a:p>
            <a:pPr eaLnBrk="1" hangingPunct="1">
              <a:defRPr/>
            </a:pPr>
            <a:endParaRPr lang="en-US" sz="900" dirty="0"/>
          </a:p>
          <a:p>
            <a:pPr eaLnBrk="1" hangingPunct="1">
              <a:defRPr/>
            </a:pPr>
            <a:r>
              <a:rPr lang="en-US" dirty="0"/>
              <a:t>Basal dose: ____ units</a:t>
            </a:r>
          </a:p>
          <a:p>
            <a:pPr lvl="1" eaLnBrk="1" hangingPunct="1">
              <a:buFont typeface="Wingdings" pitchFamily="2" charset="2"/>
              <a:buNone/>
              <a:defRPr/>
            </a:pPr>
            <a:endParaRPr lang="en-US" sz="2000" dirty="0"/>
          </a:p>
          <a:p>
            <a:pPr eaLnBrk="1" hangingPunct="1">
              <a:defRPr/>
            </a:pPr>
            <a:r>
              <a:rPr lang="en-US" dirty="0"/>
              <a:t>Bolus dose: ____ units</a:t>
            </a:r>
          </a:p>
          <a:p>
            <a:pPr>
              <a:spcBef>
                <a:spcPct val="0"/>
              </a:spcBef>
              <a:buClrTx/>
              <a:buSzTx/>
              <a:buFontTx/>
              <a:buNone/>
              <a:defRPr/>
            </a:pPr>
            <a:r>
              <a:rPr lang="en-US" dirty="0"/>
              <a:t>    ___</a:t>
            </a:r>
            <a:r>
              <a:rPr lang="en-US" sz="2400" dirty="0"/>
              <a:t>units bolus each meal</a:t>
            </a:r>
          </a:p>
        </p:txBody>
      </p:sp>
    </p:spTree>
    <p:custDataLst>
      <p:tags r:id="rId1"/>
    </p:custDataLst>
    <p:extLst>
      <p:ext uri="{BB962C8B-B14F-4D97-AF65-F5344CB8AC3E}">
        <p14:creationId xmlns:p14="http://schemas.microsoft.com/office/powerpoint/2010/main" val="911988122"/>
      </p:ext>
    </p:extLst>
  </p:cSld>
  <p:clrMapOvr>
    <a:masterClrMapping/>
  </p:clrMapOvr>
  <p:transition>
    <p:random/>
  </p:transition>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3826" name="Rectangle 2"/>
          <p:cNvSpPr>
            <a:spLocks noGrp="1" noChangeArrowheads="1"/>
          </p:cNvSpPr>
          <p:nvPr>
            <p:ph type="title"/>
          </p:nvPr>
        </p:nvSpPr>
        <p:spPr>
          <a:xfrm>
            <a:off x="444388" y="381000"/>
            <a:ext cx="8229600" cy="762000"/>
          </a:xfrm>
        </p:spPr>
        <p:txBody>
          <a:bodyPr>
            <a:noAutofit/>
          </a:bodyPr>
          <a:lstStyle/>
          <a:p>
            <a:pPr eaLnBrk="1" hangingPunct="1">
              <a:defRPr/>
            </a:pPr>
            <a:r>
              <a:rPr lang="en-US" sz="3200" dirty="0"/>
              <a:t>Basal/Bolus Insulin Dosing Strategy  0.3u/kg</a:t>
            </a:r>
            <a:endParaRPr lang="en-US" sz="3200" dirty="0">
              <a:solidFill>
                <a:schemeClr val="bg2">
                  <a:lumMod val="40000"/>
                  <a:lumOff val="60000"/>
                </a:schemeClr>
              </a:solidFill>
            </a:endParaRPr>
          </a:p>
        </p:txBody>
      </p:sp>
      <p:sp>
        <p:nvSpPr>
          <p:cNvPr id="1613827" name="Rectangle 3"/>
          <p:cNvSpPr>
            <a:spLocks noGrp="1" noChangeArrowheads="1"/>
          </p:cNvSpPr>
          <p:nvPr>
            <p:ph type="body" sz="half" idx="1"/>
          </p:nvPr>
        </p:nvSpPr>
        <p:spPr>
          <a:xfrm>
            <a:off x="533400" y="1371600"/>
            <a:ext cx="4343400" cy="4953000"/>
          </a:xfrm>
        </p:spPr>
        <p:txBody>
          <a:bodyPr>
            <a:normAutofit/>
          </a:bodyPr>
          <a:lstStyle/>
          <a:p>
            <a:pPr eaLnBrk="1" hangingPunct="1">
              <a:buFont typeface="Wingdings" pitchFamily="2" charset="2"/>
              <a:buNone/>
              <a:defRPr/>
            </a:pPr>
            <a:r>
              <a:rPr lang="en-US" b="1" dirty="0"/>
              <a:t>50/50 Rule</a:t>
            </a:r>
          </a:p>
          <a:p>
            <a:pPr eaLnBrk="1" hangingPunct="1">
              <a:defRPr/>
            </a:pPr>
            <a:r>
              <a:rPr lang="en-US" dirty="0"/>
              <a:t>0.3-1.0 units/kg day</a:t>
            </a:r>
          </a:p>
          <a:p>
            <a:pPr eaLnBrk="1" hangingPunct="1">
              <a:buFont typeface="Wingdings" pitchFamily="2" charset="2"/>
              <a:buNone/>
              <a:defRPr/>
            </a:pPr>
            <a:endParaRPr lang="en-US" sz="1400" dirty="0"/>
          </a:p>
          <a:p>
            <a:pPr eaLnBrk="1" hangingPunct="1">
              <a:buFont typeface="Wingdings" pitchFamily="2" charset="2"/>
              <a:buNone/>
              <a:defRPr/>
            </a:pPr>
            <a:endParaRPr lang="en-US" sz="1400" dirty="0"/>
          </a:p>
          <a:p>
            <a:pPr eaLnBrk="1" hangingPunct="1">
              <a:defRPr/>
            </a:pPr>
            <a:r>
              <a:rPr lang="en-US" dirty="0"/>
              <a:t>Basal = 50% of total  </a:t>
            </a:r>
          </a:p>
          <a:p>
            <a:pPr lvl="1" eaLnBrk="1" hangingPunct="1">
              <a:buFont typeface="Monotype Sorts" pitchFamily="2" charset="2"/>
              <a:buBlip>
                <a:blip r:embed="rId4"/>
              </a:buBlip>
              <a:defRPr/>
            </a:pPr>
            <a:endParaRPr lang="en-US" sz="2800" dirty="0"/>
          </a:p>
          <a:p>
            <a:pPr lvl="1" eaLnBrk="1" hangingPunct="1">
              <a:buFont typeface="Monotype Sorts" pitchFamily="2" charset="2"/>
              <a:buBlip>
                <a:blip r:embed="rId4"/>
              </a:buBlip>
              <a:defRPr/>
            </a:pPr>
            <a:endParaRPr lang="en-US" sz="2000" dirty="0"/>
          </a:p>
          <a:p>
            <a:pPr eaLnBrk="1" hangingPunct="1">
              <a:buSzPct val="60000"/>
              <a:buFont typeface="Monotype Sorts" pitchFamily="2" charset="2"/>
              <a:buBlip>
                <a:blip r:embed="rId5"/>
              </a:buBlip>
              <a:defRPr/>
            </a:pPr>
            <a:r>
              <a:rPr lang="en-US" dirty="0"/>
              <a:t>Bolus = 50% of total</a:t>
            </a:r>
          </a:p>
          <a:p>
            <a:pPr lvl="1" eaLnBrk="1" hangingPunct="1">
              <a:buFont typeface="Monotype Sorts" pitchFamily="2" charset="2"/>
              <a:buBlip>
                <a:blip r:embed="rId4"/>
              </a:buBlip>
              <a:defRPr/>
            </a:pPr>
            <a:r>
              <a:rPr lang="en-US" sz="2800" dirty="0"/>
              <a:t>usually divided into 3 meals</a:t>
            </a:r>
          </a:p>
        </p:txBody>
      </p:sp>
      <p:sp>
        <p:nvSpPr>
          <p:cNvPr id="1613828" name="Rectangle 4"/>
          <p:cNvSpPr>
            <a:spLocks noGrp="1" noChangeArrowheads="1"/>
          </p:cNvSpPr>
          <p:nvPr>
            <p:ph type="body" sz="half" idx="2"/>
          </p:nvPr>
        </p:nvSpPr>
        <p:spPr>
          <a:xfrm>
            <a:off x="4648200" y="1371600"/>
            <a:ext cx="4191000" cy="4876800"/>
          </a:xfrm>
        </p:spPr>
        <p:txBody>
          <a:bodyPr>
            <a:normAutofit/>
          </a:bodyPr>
          <a:lstStyle/>
          <a:p>
            <a:pPr eaLnBrk="1" hangingPunct="1">
              <a:buFont typeface="Wingdings" pitchFamily="2" charset="2"/>
              <a:buNone/>
              <a:defRPr/>
            </a:pPr>
            <a:r>
              <a:rPr lang="en-US" b="1" dirty="0"/>
              <a:t>Example – MS</a:t>
            </a:r>
          </a:p>
          <a:p>
            <a:pPr eaLnBrk="1" hangingPunct="1">
              <a:defRPr/>
            </a:pPr>
            <a:r>
              <a:rPr lang="en-US" dirty="0" err="1"/>
              <a:t>Wt</a:t>
            </a:r>
            <a:r>
              <a:rPr lang="en-US" dirty="0"/>
              <a:t> 60 kg x 0.3 = </a:t>
            </a:r>
            <a:r>
              <a:rPr lang="en-US" u="sng" dirty="0">
                <a:solidFill>
                  <a:srgbClr val="FF0000"/>
                </a:solidFill>
              </a:rPr>
              <a:t>18</a:t>
            </a:r>
            <a:r>
              <a:rPr lang="en-US" dirty="0">
                <a:solidFill>
                  <a:srgbClr val="FF0000"/>
                </a:solidFill>
              </a:rPr>
              <a:t> </a:t>
            </a:r>
            <a:r>
              <a:rPr lang="en-US" dirty="0"/>
              <a:t>units of insulin/day</a:t>
            </a:r>
          </a:p>
          <a:p>
            <a:pPr eaLnBrk="1" hangingPunct="1">
              <a:defRPr/>
            </a:pPr>
            <a:endParaRPr lang="en-US" sz="900" dirty="0"/>
          </a:p>
          <a:p>
            <a:pPr eaLnBrk="1" hangingPunct="1">
              <a:defRPr/>
            </a:pPr>
            <a:r>
              <a:rPr lang="en-US" dirty="0"/>
              <a:t>Basal dose: </a:t>
            </a:r>
            <a:r>
              <a:rPr lang="en-US" u="sng" dirty="0">
                <a:solidFill>
                  <a:srgbClr val="C00000"/>
                </a:solidFill>
              </a:rPr>
              <a:t>9</a:t>
            </a:r>
            <a:r>
              <a:rPr lang="en-US" dirty="0"/>
              <a:t> units</a:t>
            </a:r>
          </a:p>
          <a:p>
            <a:pPr lvl="1" eaLnBrk="1" hangingPunct="1">
              <a:buFont typeface="Wingdings" pitchFamily="2" charset="2"/>
              <a:buNone/>
              <a:defRPr/>
            </a:pPr>
            <a:endParaRPr lang="en-US" sz="2000" dirty="0"/>
          </a:p>
          <a:p>
            <a:pPr eaLnBrk="1" hangingPunct="1">
              <a:defRPr/>
            </a:pPr>
            <a:r>
              <a:rPr lang="en-US" dirty="0"/>
              <a:t>Bolus dose: </a:t>
            </a:r>
            <a:r>
              <a:rPr lang="en-US" u="sng" dirty="0">
                <a:solidFill>
                  <a:srgbClr val="C00000"/>
                </a:solidFill>
              </a:rPr>
              <a:t>9</a:t>
            </a:r>
            <a:r>
              <a:rPr lang="en-US" dirty="0"/>
              <a:t> units</a:t>
            </a:r>
          </a:p>
          <a:p>
            <a:pPr>
              <a:spcBef>
                <a:spcPct val="0"/>
              </a:spcBef>
              <a:buClrTx/>
              <a:buSzTx/>
              <a:buFontTx/>
              <a:buNone/>
              <a:defRPr/>
            </a:pPr>
            <a:r>
              <a:rPr lang="en-US" dirty="0"/>
              <a:t> </a:t>
            </a:r>
            <a:r>
              <a:rPr lang="en-US" u="sng" dirty="0">
                <a:solidFill>
                  <a:srgbClr val="C00000"/>
                </a:solidFill>
              </a:rPr>
              <a:t>3 </a:t>
            </a:r>
            <a:r>
              <a:rPr lang="en-US" sz="2400" dirty="0"/>
              <a:t>units bolus each meal</a:t>
            </a:r>
          </a:p>
        </p:txBody>
      </p:sp>
    </p:spTree>
    <p:custDataLst>
      <p:tags r:id="rId1"/>
    </p:custDataLst>
    <p:extLst>
      <p:ext uri="{BB962C8B-B14F-4D97-AF65-F5344CB8AC3E}">
        <p14:creationId xmlns:p14="http://schemas.microsoft.com/office/powerpoint/2010/main" val="611568364"/>
      </p:ext>
    </p:extLst>
  </p:cSld>
  <p:clrMapOvr>
    <a:masterClrMapping/>
  </p:clrMapOvr>
  <p:transition>
    <p:random/>
  </p:transition>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457200" y="228600"/>
            <a:ext cx="8229600" cy="914400"/>
          </a:xfrm>
        </p:spPr>
        <p:txBody>
          <a:bodyPr anchor="b">
            <a:normAutofit/>
          </a:bodyPr>
          <a:lstStyle/>
          <a:p>
            <a:pPr eaLnBrk="1" hangingPunct="1">
              <a:defRPr/>
            </a:pPr>
            <a:r>
              <a:rPr lang="en-US" dirty="0"/>
              <a:t>Ms. K admitted to hospital</a:t>
            </a:r>
          </a:p>
        </p:txBody>
      </p:sp>
      <p:sp>
        <p:nvSpPr>
          <p:cNvPr id="1701891" name="Rectangle 3"/>
          <p:cNvSpPr>
            <a:spLocks noGrp="1" noChangeArrowheads="1"/>
          </p:cNvSpPr>
          <p:nvPr>
            <p:ph sz="quarter" idx="1"/>
          </p:nvPr>
        </p:nvSpPr>
        <p:spPr>
          <a:xfrm>
            <a:off x="457200" y="1219200"/>
            <a:ext cx="5257800" cy="5943600"/>
          </a:xfrm>
        </p:spPr>
        <p:txBody>
          <a:bodyPr>
            <a:normAutofit/>
          </a:bodyPr>
          <a:lstStyle/>
          <a:p>
            <a:pPr eaLnBrk="1" hangingPunct="1">
              <a:buFont typeface="Wingdings" pitchFamily="2" charset="2"/>
              <a:buNone/>
              <a:defRPr/>
            </a:pPr>
            <a:r>
              <a:rPr lang="en-US" sz="2400" dirty="0"/>
              <a:t>Ms. K came in with chest pain and diabetes on insulin. WBC is 12.3.  GFR 56. </a:t>
            </a:r>
            <a:r>
              <a:rPr lang="en-US" sz="2400" dirty="0" err="1"/>
              <a:t>Wt</a:t>
            </a:r>
            <a:r>
              <a:rPr lang="en-US" sz="2400" dirty="0"/>
              <a:t> 90kg</a:t>
            </a:r>
          </a:p>
          <a:p>
            <a:pPr>
              <a:defRPr/>
            </a:pPr>
            <a:r>
              <a:rPr lang="en-US" sz="2400" dirty="0"/>
              <a:t>Fasting glucose 237, A1c of 9.3%.  </a:t>
            </a:r>
          </a:p>
          <a:p>
            <a:pPr>
              <a:defRPr/>
            </a:pPr>
            <a:r>
              <a:rPr lang="en-US" sz="2400" dirty="0"/>
              <a:t>Home diabetes meds:</a:t>
            </a:r>
          </a:p>
          <a:p>
            <a:pPr lvl="1">
              <a:defRPr/>
            </a:pPr>
            <a:r>
              <a:rPr lang="en-US" sz="2400" dirty="0"/>
              <a:t>60 units glargine at </a:t>
            </a:r>
            <a:r>
              <a:rPr lang="en-US" sz="2400" dirty="0" err="1"/>
              <a:t>hs</a:t>
            </a:r>
            <a:endParaRPr lang="en-US" sz="2400" dirty="0"/>
          </a:p>
          <a:p>
            <a:pPr lvl="1">
              <a:defRPr/>
            </a:pPr>
            <a:r>
              <a:rPr lang="en-US" sz="2400" dirty="0"/>
              <a:t>10 units lispro at breakfast and dinner</a:t>
            </a:r>
          </a:p>
          <a:p>
            <a:pPr lvl="1">
              <a:defRPr/>
            </a:pPr>
            <a:r>
              <a:rPr lang="en-US" sz="2400" dirty="0" err="1"/>
              <a:t>Sitaglipitin</a:t>
            </a:r>
            <a:r>
              <a:rPr lang="en-US" sz="2400" dirty="0"/>
              <a:t> 100mg a day</a:t>
            </a:r>
          </a:p>
          <a:p>
            <a:pPr eaLnBrk="1" hangingPunct="1">
              <a:defRPr/>
            </a:pPr>
            <a:r>
              <a:rPr lang="en-US" sz="2400" dirty="0"/>
              <a:t>What type of diabetes does she have? </a:t>
            </a:r>
          </a:p>
          <a:p>
            <a:pPr eaLnBrk="1" hangingPunct="1">
              <a:defRPr/>
            </a:pPr>
            <a:r>
              <a:rPr lang="en-US" sz="2400" dirty="0"/>
              <a:t>How much insulin should she be started on?</a:t>
            </a:r>
            <a:endParaRPr lang="en-US" sz="1800" dirty="0"/>
          </a:p>
        </p:txBody>
      </p:sp>
      <p:pic>
        <p:nvPicPr>
          <p:cNvPr id="3" name="Picture 2" descr="A picture containing person, indoor, room&#10;&#10;Description automatically generated">
            <a:extLst>
              <a:ext uri="{FF2B5EF4-FFF2-40B4-BE49-F238E27FC236}">
                <a16:creationId xmlns:a16="http://schemas.microsoft.com/office/drawing/2014/main" id="{7521E4AD-0529-45DF-AB8E-24743E50CE5D}"/>
              </a:ext>
            </a:extLst>
          </p:cNvPr>
          <p:cNvPicPr>
            <a:picLocks noChangeAspect="1"/>
          </p:cNvPicPr>
          <p:nvPr/>
        </p:nvPicPr>
        <p:blipFill rotWithShape="1">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16916" r="28653"/>
          <a:stretch/>
        </p:blipFill>
        <p:spPr>
          <a:xfrm>
            <a:off x="5864650" y="1216152"/>
            <a:ext cx="2809195" cy="3432048"/>
          </a:xfrm>
          <a:prstGeom prst="rect">
            <a:avLst/>
          </a:prstGeom>
          <a:noFill/>
        </p:spPr>
      </p:pic>
    </p:spTree>
    <p:custDataLst>
      <p:tags r:id="rId1"/>
    </p:custDataLst>
    <p:extLst>
      <p:ext uri="{BB962C8B-B14F-4D97-AF65-F5344CB8AC3E}">
        <p14:creationId xmlns:p14="http://schemas.microsoft.com/office/powerpoint/2010/main" val="552998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12A533-8216-3BE4-3802-D634242B8204}"/>
            </a:ext>
          </a:extLst>
        </p:cNvPr>
        <p:cNvGrpSpPr/>
        <p:nvPr/>
      </p:nvGrpSpPr>
      <p:grpSpPr>
        <a:xfrm>
          <a:off x="0" y="0"/>
          <a:ext cx="0" cy="0"/>
          <a:chOff x="0" y="0"/>
          <a:chExt cx="0" cy="0"/>
        </a:xfrm>
      </p:grpSpPr>
      <p:sp>
        <p:nvSpPr>
          <p:cNvPr id="1613826" name="Rectangle 2">
            <a:extLst>
              <a:ext uri="{FF2B5EF4-FFF2-40B4-BE49-F238E27FC236}">
                <a16:creationId xmlns:a16="http://schemas.microsoft.com/office/drawing/2014/main" id="{ECBF6638-BFF8-19A2-E54F-BE3E85F8E317}"/>
              </a:ext>
            </a:extLst>
          </p:cNvPr>
          <p:cNvSpPr>
            <a:spLocks noGrp="1" noChangeArrowheads="1"/>
          </p:cNvSpPr>
          <p:nvPr>
            <p:ph type="title"/>
          </p:nvPr>
        </p:nvSpPr>
        <p:spPr>
          <a:xfrm>
            <a:off x="444388" y="381000"/>
            <a:ext cx="8229600" cy="762000"/>
          </a:xfrm>
        </p:spPr>
        <p:txBody>
          <a:bodyPr>
            <a:noAutofit/>
          </a:bodyPr>
          <a:lstStyle/>
          <a:p>
            <a:pPr eaLnBrk="1" hangingPunct="1">
              <a:defRPr/>
            </a:pPr>
            <a:r>
              <a:rPr lang="en-US" sz="3200" dirty="0"/>
              <a:t>Basal/Bolus Insulin Dosing Strategy  0.5u/kg</a:t>
            </a:r>
            <a:endParaRPr lang="en-US" sz="3200" dirty="0">
              <a:solidFill>
                <a:schemeClr val="bg2">
                  <a:lumMod val="40000"/>
                  <a:lumOff val="60000"/>
                </a:schemeClr>
              </a:solidFill>
            </a:endParaRPr>
          </a:p>
        </p:txBody>
      </p:sp>
      <p:sp>
        <p:nvSpPr>
          <p:cNvPr id="1613827" name="Rectangle 3">
            <a:extLst>
              <a:ext uri="{FF2B5EF4-FFF2-40B4-BE49-F238E27FC236}">
                <a16:creationId xmlns:a16="http://schemas.microsoft.com/office/drawing/2014/main" id="{BD15ACB5-126A-7AE6-EE42-D6ED83716D6A}"/>
              </a:ext>
            </a:extLst>
          </p:cNvPr>
          <p:cNvSpPr>
            <a:spLocks noGrp="1" noChangeArrowheads="1"/>
          </p:cNvSpPr>
          <p:nvPr>
            <p:ph type="body" sz="half" idx="1"/>
          </p:nvPr>
        </p:nvSpPr>
        <p:spPr>
          <a:xfrm>
            <a:off x="533400" y="1371600"/>
            <a:ext cx="4343400" cy="4953000"/>
          </a:xfrm>
        </p:spPr>
        <p:txBody>
          <a:bodyPr>
            <a:normAutofit/>
          </a:bodyPr>
          <a:lstStyle/>
          <a:p>
            <a:pPr eaLnBrk="1" hangingPunct="1">
              <a:buFont typeface="Wingdings" pitchFamily="2" charset="2"/>
              <a:buNone/>
              <a:defRPr/>
            </a:pPr>
            <a:r>
              <a:rPr lang="en-US" b="1" dirty="0"/>
              <a:t>50/50 Rule</a:t>
            </a:r>
          </a:p>
          <a:p>
            <a:pPr eaLnBrk="1" hangingPunct="1">
              <a:defRPr/>
            </a:pPr>
            <a:r>
              <a:rPr lang="en-US" dirty="0"/>
              <a:t>0.3-1.0 units/kg day</a:t>
            </a:r>
          </a:p>
          <a:p>
            <a:pPr eaLnBrk="1" hangingPunct="1">
              <a:buFont typeface="Wingdings" pitchFamily="2" charset="2"/>
              <a:buNone/>
              <a:defRPr/>
            </a:pPr>
            <a:endParaRPr lang="en-US" sz="1400" dirty="0"/>
          </a:p>
          <a:p>
            <a:pPr eaLnBrk="1" hangingPunct="1">
              <a:buFont typeface="Wingdings" pitchFamily="2" charset="2"/>
              <a:buNone/>
              <a:defRPr/>
            </a:pPr>
            <a:endParaRPr lang="en-US" sz="1400" dirty="0"/>
          </a:p>
          <a:p>
            <a:pPr eaLnBrk="1" hangingPunct="1">
              <a:defRPr/>
            </a:pPr>
            <a:r>
              <a:rPr lang="en-US" dirty="0"/>
              <a:t>Basal = 50% of total  </a:t>
            </a:r>
          </a:p>
          <a:p>
            <a:pPr lvl="1" eaLnBrk="1" hangingPunct="1">
              <a:buFont typeface="Monotype Sorts" pitchFamily="2" charset="2"/>
              <a:buBlip>
                <a:blip r:embed="rId4"/>
              </a:buBlip>
              <a:defRPr/>
            </a:pPr>
            <a:endParaRPr lang="en-US" sz="2800" dirty="0"/>
          </a:p>
          <a:p>
            <a:pPr lvl="1" eaLnBrk="1" hangingPunct="1">
              <a:buFont typeface="Monotype Sorts" pitchFamily="2" charset="2"/>
              <a:buBlip>
                <a:blip r:embed="rId4"/>
              </a:buBlip>
              <a:defRPr/>
            </a:pPr>
            <a:endParaRPr lang="en-US" sz="2000" dirty="0"/>
          </a:p>
          <a:p>
            <a:pPr eaLnBrk="1" hangingPunct="1">
              <a:buSzPct val="60000"/>
              <a:buFont typeface="Monotype Sorts" pitchFamily="2" charset="2"/>
              <a:buBlip>
                <a:blip r:embed="rId5"/>
              </a:buBlip>
              <a:defRPr/>
            </a:pPr>
            <a:r>
              <a:rPr lang="en-US" dirty="0"/>
              <a:t>Bolus = 50% of total</a:t>
            </a:r>
          </a:p>
          <a:p>
            <a:pPr lvl="1" eaLnBrk="1" hangingPunct="1">
              <a:buFont typeface="Monotype Sorts" pitchFamily="2" charset="2"/>
              <a:buBlip>
                <a:blip r:embed="rId4"/>
              </a:buBlip>
              <a:defRPr/>
            </a:pPr>
            <a:r>
              <a:rPr lang="en-US" sz="2800" dirty="0"/>
              <a:t>usually divided into 3 meals</a:t>
            </a:r>
          </a:p>
        </p:txBody>
      </p:sp>
      <p:sp>
        <p:nvSpPr>
          <p:cNvPr id="1613828" name="Rectangle 4">
            <a:extLst>
              <a:ext uri="{FF2B5EF4-FFF2-40B4-BE49-F238E27FC236}">
                <a16:creationId xmlns:a16="http://schemas.microsoft.com/office/drawing/2014/main" id="{AD7ABD6E-04A1-D138-9E4D-54BE733349F9}"/>
              </a:ext>
            </a:extLst>
          </p:cNvPr>
          <p:cNvSpPr>
            <a:spLocks noGrp="1" noChangeArrowheads="1"/>
          </p:cNvSpPr>
          <p:nvPr>
            <p:ph type="body" sz="half" idx="2"/>
          </p:nvPr>
        </p:nvSpPr>
        <p:spPr>
          <a:xfrm>
            <a:off x="4648200" y="1371600"/>
            <a:ext cx="4191000" cy="4876800"/>
          </a:xfrm>
        </p:spPr>
        <p:txBody>
          <a:bodyPr>
            <a:normAutofit/>
          </a:bodyPr>
          <a:lstStyle/>
          <a:p>
            <a:pPr eaLnBrk="1" hangingPunct="1">
              <a:buFont typeface="Wingdings" pitchFamily="2" charset="2"/>
              <a:buNone/>
              <a:defRPr/>
            </a:pPr>
            <a:r>
              <a:rPr lang="en-US" b="1" dirty="0"/>
              <a:t>Example – MS</a:t>
            </a:r>
          </a:p>
          <a:p>
            <a:pPr eaLnBrk="1" hangingPunct="1">
              <a:defRPr/>
            </a:pPr>
            <a:r>
              <a:rPr lang="en-US" dirty="0" err="1"/>
              <a:t>Wt</a:t>
            </a:r>
            <a:r>
              <a:rPr lang="en-US" dirty="0"/>
              <a:t> 90 kg x 0.5 = </a:t>
            </a:r>
            <a:r>
              <a:rPr lang="en-US" u="sng" dirty="0">
                <a:solidFill>
                  <a:srgbClr val="FF0000"/>
                </a:solidFill>
              </a:rPr>
              <a:t>45 </a:t>
            </a:r>
            <a:r>
              <a:rPr lang="en-US" dirty="0"/>
              <a:t>units of insulin/day</a:t>
            </a:r>
          </a:p>
          <a:p>
            <a:pPr eaLnBrk="1" hangingPunct="1">
              <a:defRPr/>
            </a:pPr>
            <a:endParaRPr lang="en-US" sz="900" dirty="0"/>
          </a:p>
          <a:p>
            <a:pPr eaLnBrk="1" hangingPunct="1">
              <a:defRPr/>
            </a:pPr>
            <a:r>
              <a:rPr lang="en-US" dirty="0"/>
              <a:t>Basal dose: </a:t>
            </a:r>
            <a:r>
              <a:rPr lang="en-US" u="sng" dirty="0">
                <a:solidFill>
                  <a:srgbClr val="C00000"/>
                </a:solidFill>
              </a:rPr>
              <a:t>23</a:t>
            </a:r>
            <a:r>
              <a:rPr lang="en-US" dirty="0"/>
              <a:t> units</a:t>
            </a:r>
          </a:p>
          <a:p>
            <a:pPr lvl="1" eaLnBrk="1" hangingPunct="1">
              <a:buFont typeface="Wingdings" pitchFamily="2" charset="2"/>
              <a:buNone/>
              <a:defRPr/>
            </a:pPr>
            <a:endParaRPr lang="en-US" sz="2000" dirty="0"/>
          </a:p>
          <a:p>
            <a:pPr eaLnBrk="1" hangingPunct="1">
              <a:defRPr/>
            </a:pPr>
            <a:r>
              <a:rPr lang="en-US" dirty="0"/>
              <a:t>Bolus dose: </a:t>
            </a:r>
            <a:r>
              <a:rPr lang="en-US" u="sng" dirty="0">
                <a:solidFill>
                  <a:srgbClr val="C00000"/>
                </a:solidFill>
              </a:rPr>
              <a:t>22</a:t>
            </a:r>
            <a:r>
              <a:rPr lang="en-US" dirty="0"/>
              <a:t> units</a:t>
            </a:r>
          </a:p>
          <a:p>
            <a:pPr>
              <a:spcBef>
                <a:spcPct val="0"/>
              </a:spcBef>
              <a:buClrTx/>
              <a:buSzTx/>
              <a:buFontTx/>
              <a:buNone/>
              <a:defRPr/>
            </a:pPr>
            <a:r>
              <a:rPr lang="en-US" dirty="0"/>
              <a:t> </a:t>
            </a:r>
            <a:r>
              <a:rPr lang="en-US" u="sng" dirty="0">
                <a:solidFill>
                  <a:srgbClr val="C00000"/>
                </a:solidFill>
              </a:rPr>
              <a:t>7 </a:t>
            </a:r>
            <a:r>
              <a:rPr lang="en-US" sz="2400" dirty="0"/>
              <a:t>units bolus each meal</a:t>
            </a:r>
          </a:p>
        </p:txBody>
      </p:sp>
    </p:spTree>
    <p:custDataLst>
      <p:tags r:id="rId1"/>
    </p:custDataLst>
    <p:extLst>
      <p:ext uri="{BB962C8B-B14F-4D97-AF65-F5344CB8AC3E}">
        <p14:creationId xmlns:p14="http://schemas.microsoft.com/office/powerpoint/2010/main" val="1368764659"/>
      </p:ext>
    </p:extLst>
  </p:cSld>
  <p:clrMapOvr>
    <a:masterClrMapping/>
  </p:clrMapOvr>
  <p:transition>
    <p:random/>
  </p:transition>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3586" name="Rectangle 2"/>
          <p:cNvSpPr>
            <a:spLocks noGrp="1" noChangeArrowheads="1"/>
          </p:cNvSpPr>
          <p:nvPr>
            <p:ph type="title"/>
          </p:nvPr>
        </p:nvSpPr>
        <p:spPr/>
        <p:txBody>
          <a:bodyPr/>
          <a:lstStyle/>
          <a:p>
            <a:pPr eaLnBrk="1" hangingPunct="1">
              <a:defRPr/>
            </a:pPr>
            <a:r>
              <a:rPr lang="en-US" dirty="0"/>
              <a:t>Bolus Insulin Timing</a:t>
            </a:r>
          </a:p>
        </p:txBody>
      </p:sp>
      <p:sp>
        <p:nvSpPr>
          <p:cNvPr id="1603587" name="Rectangle 3"/>
          <p:cNvSpPr>
            <a:spLocks noGrp="1" noChangeArrowheads="1"/>
          </p:cNvSpPr>
          <p:nvPr>
            <p:ph type="body" idx="1"/>
          </p:nvPr>
        </p:nvSpPr>
        <p:spPr>
          <a:xfrm>
            <a:off x="457200" y="1219200"/>
            <a:ext cx="5486400" cy="5486400"/>
          </a:xfrm>
        </p:spPr>
        <p:txBody>
          <a:bodyPr>
            <a:normAutofit/>
          </a:bodyPr>
          <a:lstStyle/>
          <a:p>
            <a:pPr eaLnBrk="1" hangingPunct="1">
              <a:lnSpc>
                <a:spcPct val="110000"/>
              </a:lnSpc>
              <a:defRPr/>
            </a:pPr>
            <a:r>
              <a:rPr lang="en-US" dirty="0"/>
              <a:t>How is the effectiveness of bolus insulin determined?</a:t>
            </a:r>
          </a:p>
          <a:p>
            <a:pPr lvl="1" eaLnBrk="1" hangingPunct="1">
              <a:lnSpc>
                <a:spcPct val="110000"/>
              </a:lnSpc>
              <a:defRPr/>
            </a:pPr>
            <a:r>
              <a:rPr lang="en-US" dirty="0"/>
              <a:t>Before next meal blood glucose</a:t>
            </a:r>
          </a:p>
          <a:p>
            <a:pPr lvl="1" eaLnBrk="1" hangingPunct="1">
              <a:lnSpc>
                <a:spcPct val="110000"/>
              </a:lnSpc>
              <a:buFont typeface="Wingdings" pitchFamily="2" charset="2"/>
              <a:buNone/>
              <a:defRPr/>
            </a:pPr>
            <a:endParaRPr lang="en-US" dirty="0"/>
          </a:p>
          <a:p>
            <a:pPr eaLnBrk="1" hangingPunct="1">
              <a:lnSpc>
                <a:spcPct val="110000"/>
              </a:lnSpc>
              <a:defRPr/>
            </a:pPr>
            <a:r>
              <a:rPr lang="en-US" dirty="0" err="1"/>
              <a:t>Inpt</a:t>
            </a:r>
            <a:r>
              <a:rPr lang="en-US" dirty="0"/>
              <a:t> Glucose goals (ADA) – may be modified by provider/</a:t>
            </a:r>
            <a:r>
              <a:rPr lang="en-US" dirty="0" err="1"/>
              <a:t>pt</a:t>
            </a:r>
            <a:endParaRPr lang="en-US" dirty="0"/>
          </a:p>
          <a:p>
            <a:pPr lvl="1" eaLnBrk="1" hangingPunct="1">
              <a:lnSpc>
                <a:spcPct val="110000"/>
              </a:lnSpc>
              <a:defRPr/>
            </a:pPr>
            <a:r>
              <a:rPr lang="en-US" sz="2800" dirty="0"/>
              <a:t>100-180</a:t>
            </a:r>
          </a:p>
          <a:p>
            <a:pPr lvl="1" eaLnBrk="1" hangingPunct="1">
              <a:lnSpc>
                <a:spcPct val="110000"/>
              </a:lnSpc>
              <a:defRPr/>
            </a:pPr>
            <a:endParaRPr lang="en-US" sz="2800" dirty="0"/>
          </a:p>
          <a:p>
            <a:pPr lvl="1" eaLnBrk="1" hangingPunct="1">
              <a:lnSpc>
                <a:spcPct val="90000"/>
              </a:lnSpc>
              <a:defRPr/>
            </a:pPr>
            <a:endParaRPr lang="en-US" sz="2800" dirty="0"/>
          </a:p>
        </p:txBody>
      </p:sp>
      <p:pic>
        <p:nvPicPr>
          <p:cNvPr id="102404" name="Picture 7" descr="C:\Users\Beverly\AppData\Local\Microsoft\Windows\Temporary Internet Files\Content.IE5\MLMNKHK6\MP900309464[1].jpg"/>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a:stretch>
            <a:fillRect/>
          </a:stretch>
        </p:blipFill>
        <p:spPr bwMode="auto">
          <a:xfrm>
            <a:off x="6172200" y="1447800"/>
            <a:ext cx="2667000" cy="177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361804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1D10D6-FE92-ECE4-0088-6ED29AE179D7}"/>
              </a:ext>
            </a:extLst>
          </p:cNvPr>
          <p:cNvSpPr>
            <a:spLocks noGrp="1"/>
          </p:cNvSpPr>
          <p:nvPr>
            <p:ph type="title"/>
          </p:nvPr>
        </p:nvSpPr>
        <p:spPr>
          <a:xfrm>
            <a:off x="455613" y="273050"/>
            <a:ext cx="8226425" cy="1143000"/>
          </a:xfrm>
        </p:spPr>
        <p:txBody>
          <a:bodyPr anchor="b">
            <a:normAutofit/>
          </a:bodyPr>
          <a:lstStyle/>
          <a:p>
            <a:r>
              <a:rPr lang="en-US" dirty="0"/>
              <a:t>CMS &amp; Inpatient Glycemic Control</a:t>
            </a:r>
          </a:p>
        </p:txBody>
      </p:sp>
      <p:sp>
        <p:nvSpPr>
          <p:cNvPr id="4" name="Content Placeholder 3">
            <a:extLst>
              <a:ext uri="{FF2B5EF4-FFF2-40B4-BE49-F238E27FC236}">
                <a16:creationId xmlns:a16="http://schemas.microsoft.com/office/drawing/2014/main" id="{93268420-21E2-9B6D-8FC9-FE82D02E6391}"/>
              </a:ext>
            </a:extLst>
          </p:cNvPr>
          <p:cNvSpPr>
            <a:spLocks noGrp="1"/>
          </p:cNvSpPr>
          <p:nvPr>
            <p:ph type="body" sz="half" idx="1"/>
          </p:nvPr>
        </p:nvSpPr>
        <p:spPr>
          <a:xfrm>
            <a:off x="455613" y="1598613"/>
            <a:ext cx="4037012" cy="4986337"/>
          </a:xfrm>
        </p:spPr>
        <p:txBody>
          <a:bodyPr>
            <a:normAutofit/>
          </a:bodyPr>
          <a:lstStyle/>
          <a:p>
            <a:pPr marL="0" indent="0">
              <a:buNone/>
            </a:pPr>
            <a:r>
              <a:rPr lang="en-US" sz="2400" b="1" dirty="0"/>
              <a:t>Hospitals Need to Report </a:t>
            </a:r>
          </a:p>
          <a:p>
            <a:pPr lvl="0"/>
            <a:r>
              <a:rPr lang="en-US" sz="2400" b="1" dirty="0"/>
              <a:t>Severe Hypoglycemia </a:t>
            </a:r>
          </a:p>
          <a:p>
            <a:pPr lvl="1"/>
            <a:r>
              <a:rPr lang="en-US" sz="2000" dirty="0"/>
              <a:t>the percentage of pt stays that a pt has a </a:t>
            </a:r>
            <a:r>
              <a:rPr lang="en-US" sz="2000" dirty="0">
                <a:solidFill>
                  <a:srgbClr val="0070C0"/>
                </a:solidFill>
              </a:rPr>
              <a:t>blood glucose of &lt;40 within 24 hours </a:t>
            </a:r>
            <a:r>
              <a:rPr lang="en-US" sz="2000" dirty="0"/>
              <a:t>of receiving a diabetes-related medication </a:t>
            </a:r>
          </a:p>
          <a:p>
            <a:pPr lvl="0"/>
            <a:r>
              <a:rPr lang="en-US" sz="2400" b="1" dirty="0"/>
              <a:t>Severe Hyperglycemia </a:t>
            </a:r>
          </a:p>
          <a:p>
            <a:pPr lvl="1"/>
            <a:r>
              <a:rPr lang="en-US" sz="2000" dirty="0"/>
              <a:t>percentage of patient days that a patient </a:t>
            </a:r>
            <a:r>
              <a:rPr lang="en-US" sz="2000" dirty="0">
                <a:solidFill>
                  <a:srgbClr val="0070C0"/>
                </a:solidFill>
              </a:rPr>
              <a:t>has a blood glucose &gt;300, excluding the first 24 hours </a:t>
            </a:r>
            <a:r>
              <a:rPr lang="en-US" sz="2000" dirty="0"/>
              <a:t>of treatment in hospital.</a:t>
            </a:r>
          </a:p>
          <a:p>
            <a:endParaRPr lang="en-US" sz="2200" dirty="0"/>
          </a:p>
        </p:txBody>
      </p:sp>
      <p:graphicFrame>
        <p:nvGraphicFramePr>
          <p:cNvPr id="6" name="Content Placeholder 2">
            <a:extLst>
              <a:ext uri="{FF2B5EF4-FFF2-40B4-BE49-F238E27FC236}">
                <a16:creationId xmlns:a16="http://schemas.microsoft.com/office/drawing/2014/main" id="{61D9017C-9880-1A8A-EAC6-1FB0F91DA42A}"/>
              </a:ext>
            </a:extLst>
          </p:cNvPr>
          <p:cNvGraphicFramePr>
            <a:graphicFrameLocks noGrp="1"/>
          </p:cNvGraphicFramePr>
          <p:nvPr>
            <p:ph sz="half" idx="2"/>
            <p:extLst>
              <p:ext uri="{D42A27DB-BD31-4B8C-83A1-F6EECF244321}">
                <p14:modId xmlns:p14="http://schemas.microsoft.com/office/powerpoint/2010/main" val="2478371415"/>
              </p:ext>
            </p:extLst>
          </p:nvPr>
        </p:nvGraphicFramePr>
        <p:xfrm>
          <a:off x="4645025" y="1598613"/>
          <a:ext cx="4037013" cy="44973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4650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0690" name="Rectangle 2"/>
          <p:cNvSpPr>
            <a:spLocks noGrp="1" noChangeArrowheads="1"/>
          </p:cNvSpPr>
          <p:nvPr>
            <p:ph type="title"/>
          </p:nvPr>
        </p:nvSpPr>
        <p:spPr>
          <a:xfrm>
            <a:off x="457200" y="274638"/>
            <a:ext cx="8229600" cy="868362"/>
          </a:xfrm>
        </p:spPr>
        <p:txBody>
          <a:bodyPr/>
          <a:lstStyle/>
          <a:p>
            <a:pPr eaLnBrk="1" hangingPunct="1">
              <a:defRPr/>
            </a:pPr>
            <a:r>
              <a:rPr lang="en-US" dirty="0"/>
              <a:t>Bolus Basics</a:t>
            </a:r>
          </a:p>
        </p:txBody>
      </p:sp>
      <p:sp>
        <p:nvSpPr>
          <p:cNvPr id="1650691" name="Rectangle 3"/>
          <p:cNvSpPr>
            <a:spLocks noGrp="1" noChangeArrowheads="1"/>
          </p:cNvSpPr>
          <p:nvPr>
            <p:ph type="body" idx="1"/>
          </p:nvPr>
        </p:nvSpPr>
        <p:spPr>
          <a:xfrm>
            <a:off x="571500" y="1458912"/>
            <a:ext cx="8001000" cy="4800600"/>
          </a:xfrm>
        </p:spPr>
        <p:txBody>
          <a:bodyPr>
            <a:normAutofit lnSpcReduction="10000"/>
          </a:bodyPr>
          <a:lstStyle/>
          <a:p>
            <a:pPr eaLnBrk="1" hangingPunct="1">
              <a:defRPr/>
            </a:pPr>
            <a:r>
              <a:rPr lang="en-US" dirty="0"/>
              <a:t>Carbohydrate/ </a:t>
            </a:r>
            <a:r>
              <a:rPr lang="en-US" dirty="0" err="1"/>
              <a:t>Prandial</a:t>
            </a:r>
            <a:r>
              <a:rPr lang="en-US" dirty="0"/>
              <a:t> Coverage</a:t>
            </a:r>
          </a:p>
          <a:p>
            <a:pPr lvl="1" eaLnBrk="1" hangingPunct="1">
              <a:defRPr/>
            </a:pPr>
            <a:r>
              <a:rPr lang="en-US" dirty="0"/>
              <a:t>Match the insulin to the carbohydrates</a:t>
            </a:r>
          </a:p>
          <a:p>
            <a:pPr lvl="1" eaLnBrk="1" hangingPunct="1">
              <a:defRPr/>
            </a:pPr>
            <a:r>
              <a:rPr lang="en-US" dirty="0"/>
              <a:t>1 unit for 15 </a:t>
            </a:r>
            <a:r>
              <a:rPr lang="en-US" dirty="0" err="1"/>
              <a:t>gms</a:t>
            </a:r>
            <a:r>
              <a:rPr lang="en-US" dirty="0"/>
              <a:t> - Common starting point </a:t>
            </a:r>
          </a:p>
          <a:p>
            <a:pPr lvl="1" eaLnBrk="1" hangingPunct="1">
              <a:defRPr/>
            </a:pPr>
            <a:r>
              <a:rPr lang="en-US" dirty="0"/>
              <a:t>Usual meal 45 – 60gms = 3 - 4 units insulin</a:t>
            </a:r>
            <a:br>
              <a:rPr lang="en-US" dirty="0"/>
            </a:br>
            <a:endParaRPr lang="en-US" dirty="0"/>
          </a:p>
          <a:p>
            <a:pPr eaLnBrk="1" hangingPunct="1">
              <a:defRPr/>
            </a:pPr>
            <a:r>
              <a:rPr lang="en-US" dirty="0"/>
              <a:t>Correction Bolus - targets hyperglycemia</a:t>
            </a:r>
          </a:p>
          <a:p>
            <a:pPr lvl="1" eaLnBrk="1" hangingPunct="1">
              <a:defRPr/>
            </a:pPr>
            <a:r>
              <a:rPr lang="en-US" dirty="0"/>
              <a:t>1 unit for every 30-50 points over target </a:t>
            </a:r>
          </a:p>
          <a:p>
            <a:pPr lvl="1" eaLnBrk="1" hangingPunct="1">
              <a:defRPr/>
            </a:pPr>
            <a:endParaRPr lang="en-US" dirty="0"/>
          </a:p>
          <a:p>
            <a:pPr eaLnBrk="1" hangingPunct="1">
              <a:defRPr/>
            </a:pPr>
            <a:r>
              <a:rPr lang="en-US" dirty="0"/>
              <a:t>Adjust ratios depending on sensitivity and response</a:t>
            </a:r>
          </a:p>
        </p:txBody>
      </p:sp>
      <p:pic>
        <p:nvPicPr>
          <p:cNvPr id="104452" name="Picture 4" descr="C:\Users\Beverly\AppData\Local\Microsoft\Windows\Temporary Internet Files\Content.IE5\BY1JKQ3K\MC900354128[1].wmf"/>
          <p:cNvPicPr>
            <a:picLocks noChangeAspect="1" noChangeArrowheads="1"/>
          </p:cNvPicPr>
          <p:nvPr>
            <p:custDataLst>
              <p:tags r:id="rId2"/>
            </p:custDataLst>
          </p:nvPr>
        </p:nvPicPr>
        <p:blipFill>
          <a:blip r:embed="rId5" cstate="print">
            <a:extLst>
              <a:ext uri="{28A0092B-C50C-407E-A947-70E740481C1C}">
                <a14:useLocalDpi xmlns:a14="http://schemas.microsoft.com/office/drawing/2010/main" val="0"/>
              </a:ext>
            </a:extLst>
          </a:blip>
          <a:srcRect/>
          <a:stretch>
            <a:fillRect/>
          </a:stretch>
        </p:blipFill>
        <p:spPr bwMode="auto">
          <a:xfrm>
            <a:off x="7614784" y="590550"/>
            <a:ext cx="1072016"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724659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a:extLst>
              <a:ext uri="{FF2B5EF4-FFF2-40B4-BE49-F238E27FC236}">
                <a16:creationId xmlns:a16="http://schemas.microsoft.com/office/drawing/2014/main" id="{A78997C0-E9BB-2B75-9B89-056F4374F0F7}"/>
              </a:ext>
            </a:extLst>
          </p:cNvPr>
          <p:cNvSpPr>
            <a:spLocks noChangeArrowheads="1"/>
          </p:cNvSpPr>
          <p:nvPr/>
        </p:nvSpPr>
        <p:spPr bwMode="auto">
          <a:xfrm>
            <a:off x="457200" y="152400"/>
            <a:ext cx="8229600" cy="1752600"/>
          </a:xfrm>
          <a:prstGeom prst="rect">
            <a:avLst/>
          </a:prstGeom>
          <a:solidFill>
            <a:srgbClr val="5E3886"/>
          </a:solid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b" anchorCtr="0" compatLnSpc="1">
            <a:prstTxWarp prst="textNoShape">
              <a:avLst/>
            </a:prstTxWarp>
            <a:normAutofit/>
          </a:bodyPr>
          <a:lstStyle/>
          <a:p>
            <a:pPr marL="0" marR="0" lvl="0" indent="0" defTabSz="914400" eaLnBrk="1" fontAlgn="base" hangingPunct="1">
              <a:lnSpc>
                <a:spcPct val="90000"/>
              </a:lnSpc>
              <a:spcAft>
                <a:spcPts val="600"/>
              </a:spcAft>
              <a:buClrTx/>
              <a:buSzTx/>
              <a:tabLst/>
            </a:pPr>
            <a:r>
              <a:rPr kumimoji="0" lang="en-US" altLang="en-US" sz="2800" b="0" i="0" u="none" strike="noStrike" kern="1200" cap="none" normalizeH="0" baseline="0" dirty="0">
                <a:ln>
                  <a:noFill/>
                </a:ln>
                <a:solidFill>
                  <a:schemeClr val="bg1"/>
                </a:solidFill>
                <a:effectLst/>
                <a:latin typeface="Calibri" panose="020F0502020204030204" pitchFamily="34" charset="0"/>
                <a:ea typeface="+mj-ea"/>
                <a:cs typeface="+mj-cs"/>
              </a:rPr>
              <a:t>This is an example of BG improvement with the additional of nutritional dosing (on 7/31/2026). </a:t>
            </a:r>
          </a:p>
          <a:p>
            <a:pPr marL="0" marR="0" lvl="0" indent="0" defTabSz="914400" eaLnBrk="1" fontAlgn="base" hangingPunct="1">
              <a:lnSpc>
                <a:spcPct val="90000"/>
              </a:lnSpc>
              <a:spcAft>
                <a:spcPts val="600"/>
              </a:spcAft>
              <a:buClrTx/>
              <a:buSzTx/>
              <a:tabLst/>
            </a:pPr>
            <a:r>
              <a:rPr kumimoji="0" lang="en-US" altLang="en-US" sz="2800" b="0" i="0" u="none" strike="noStrike" kern="1200" cap="none" normalizeH="0" baseline="0" dirty="0">
                <a:ln>
                  <a:noFill/>
                </a:ln>
                <a:solidFill>
                  <a:schemeClr val="bg1"/>
                </a:solidFill>
                <a:effectLst/>
                <a:latin typeface="Calibri" panose="020F0502020204030204" pitchFamily="34" charset="0"/>
                <a:ea typeface="+mj-ea"/>
                <a:cs typeface="+mj-cs"/>
              </a:rPr>
              <a:t>Basal and correctional already on board:</a:t>
            </a:r>
          </a:p>
          <a:p>
            <a:pPr marL="0" marR="0" lvl="0" indent="0" defTabSz="914400" eaLnBrk="1" fontAlgn="base" hangingPunct="1">
              <a:lnSpc>
                <a:spcPct val="90000"/>
              </a:lnSpc>
              <a:spcAft>
                <a:spcPts val="600"/>
              </a:spcAft>
              <a:buClrTx/>
              <a:buSzTx/>
              <a:tabLst/>
            </a:pPr>
            <a:endParaRPr kumimoji="0" lang="en-US" altLang="en-US" sz="2100" b="0" i="0" u="none" strike="noStrike" kern="1200" cap="none" normalizeH="0" baseline="0" dirty="0">
              <a:ln>
                <a:noFill/>
              </a:ln>
              <a:solidFill>
                <a:schemeClr val="bg1"/>
              </a:solidFill>
              <a:effectLst/>
              <a:latin typeface="Calibri" panose="020F0502020204030204" pitchFamily="34" charset="0"/>
              <a:ea typeface="+mj-ea"/>
              <a:cs typeface="+mj-cs"/>
            </a:endParaRPr>
          </a:p>
        </p:txBody>
      </p:sp>
      <p:pic>
        <p:nvPicPr>
          <p:cNvPr id="2049" name="Picture 14">
            <a:extLst>
              <a:ext uri="{FF2B5EF4-FFF2-40B4-BE49-F238E27FC236}">
                <a16:creationId xmlns:a16="http://schemas.microsoft.com/office/drawing/2014/main" id="{6655CC3C-8BD6-B4DF-D505-EE3ED8EDF789}"/>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tretch>
            <a:fillRect/>
          </a:stretch>
        </p:blipFill>
        <p:spPr bwMode="auto">
          <a:xfrm>
            <a:off x="457200" y="2133600"/>
            <a:ext cx="8229600" cy="3106674"/>
          </a:xfrm>
          <a:prstGeom prst="rect">
            <a:avLst/>
          </a:prstGeom>
          <a:solidFill>
            <a:srgbClr val="FFFFFF"/>
          </a:solid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2433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52400"/>
            <a:ext cx="8229600" cy="1219200"/>
          </a:xfrm>
        </p:spPr>
        <p:txBody>
          <a:bodyPr>
            <a:noAutofit/>
          </a:bodyPr>
          <a:lstStyle/>
          <a:p>
            <a:pPr>
              <a:defRPr/>
            </a:pPr>
            <a:r>
              <a:rPr lang="en-US" sz="3600" dirty="0"/>
              <a:t>Now that we covered basal insulin and </a:t>
            </a:r>
            <a:r>
              <a:rPr lang="en-US" sz="3600" dirty="0" err="1"/>
              <a:t>nutrititional</a:t>
            </a:r>
            <a:r>
              <a:rPr lang="en-US" sz="3600" dirty="0"/>
              <a:t>, what about BG &gt; 150?</a:t>
            </a:r>
          </a:p>
        </p:txBody>
      </p:sp>
      <p:sp>
        <p:nvSpPr>
          <p:cNvPr id="5" name="Content Placeholder 4"/>
          <p:cNvSpPr>
            <a:spLocks noGrp="1"/>
          </p:cNvSpPr>
          <p:nvPr>
            <p:ph idx="1"/>
          </p:nvPr>
        </p:nvSpPr>
        <p:spPr>
          <a:xfrm>
            <a:off x="457200" y="1676400"/>
            <a:ext cx="8229600" cy="4480560"/>
          </a:xfrm>
        </p:spPr>
        <p:txBody>
          <a:bodyPr/>
          <a:lstStyle/>
          <a:p>
            <a:pPr>
              <a:defRPr/>
            </a:pPr>
            <a:r>
              <a:rPr lang="en-US" dirty="0"/>
              <a:t>That’s where the Correction Bolus comes into play.</a:t>
            </a:r>
          </a:p>
        </p:txBody>
      </p:sp>
      <p:pic>
        <p:nvPicPr>
          <p:cNvPr id="111620" name="Picture 3" descr="C:\Users\bev\AppData\Local\Microsoft\Windows\Temporary Internet Files\Content.IE5\INEAQAQO\MP900309040[1].jpg"/>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a:stretch>
            <a:fillRect/>
          </a:stretch>
        </p:blipFill>
        <p:spPr bwMode="auto">
          <a:xfrm>
            <a:off x="4114800" y="2590800"/>
            <a:ext cx="4267200" cy="286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D7DDB5B9-205B-2360-6B92-6ABA29DC26AF}"/>
              </a:ext>
            </a:extLst>
          </p:cNvPr>
          <p:cNvSpPr txBox="1"/>
          <p:nvPr/>
        </p:nvSpPr>
        <p:spPr>
          <a:xfrm>
            <a:off x="457200" y="2971800"/>
            <a:ext cx="3048000" cy="2628605"/>
          </a:xfrm>
          <a:prstGeom prst="rect">
            <a:avLst/>
          </a:prstGeom>
          <a:noFill/>
        </p:spPr>
        <p:txBody>
          <a:bodyPr wrap="square">
            <a:spAutoFit/>
          </a:bodyPr>
          <a:lstStyle/>
          <a:p>
            <a:pPr>
              <a:lnSpc>
                <a:spcPct val="110000"/>
              </a:lnSpc>
              <a:defRPr/>
            </a:pPr>
            <a:r>
              <a:rPr lang="en-US" sz="3400" dirty="0">
                <a:solidFill>
                  <a:srgbClr val="0070C0"/>
                </a:solidFill>
              </a:rPr>
              <a:t>Avoid Stacking Insulin</a:t>
            </a:r>
          </a:p>
          <a:p>
            <a:pPr lvl="1">
              <a:lnSpc>
                <a:spcPct val="110000"/>
              </a:lnSpc>
              <a:defRPr/>
            </a:pPr>
            <a:r>
              <a:rPr lang="en-US" sz="2800" dirty="0">
                <a:solidFill>
                  <a:srgbClr val="0070C0"/>
                </a:solidFill>
              </a:rPr>
              <a:t>Bolus insulin no more than every 4 hours</a:t>
            </a:r>
          </a:p>
        </p:txBody>
      </p:sp>
    </p:spTree>
    <p:custDataLst>
      <p:tags r:id="rId1"/>
    </p:custDataLst>
    <p:extLst>
      <p:ext uri="{BB962C8B-B14F-4D97-AF65-F5344CB8AC3E}">
        <p14:creationId xmlns:p14="http://schemas.microsoft.com/office/powerpoint/2010/main" val="3734728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73378-360C-9036-7CA8-4214D3073871}"/>
              </a:ext>
            </a:extLst>
          </p:cNvPr>
          <p:cNvSpPr>
            <a:spLocks noGrp="1"/>
          </p:cNvSpPr>
          <p:nvPr>
            <p:ph type="title"/>
          </p:nvPr>
        </p:nvSpPr>
        <p:spPr>
          <a:xfrm>
            <a:off x="457200" y="274638"/>
            <a:ext cx="8229600" cy="1143000"/>
          </a:xfrm>
        </p:spPr>
        <p:txBody>
          <a:bodyPr anchor="b">
            <a:normAutofit/>
          </a:bodyPr>
          <a:lstStyle/>
          <a:p>
            <a:r>
              <a:rPr lang="en-US" dirty="0">
                <a:solidFill>
                  <a:schemeClr val="bg1"/>
                </a:solidFill>
              </a:rPr>
              <a:t>Correction Insulin Scale Dosing</a:t>
            </a:r>
          </a:p>
        </p:txBody>
      </p:sp>
      <p:graphicFrame>
        <p:nvGraphicFramePr>
          <p:cNvPr id="7" name="Content Placeholder 2">
            <a:extLst>
              <a:ext uri="{FF2B5EF4-FFF2-40B4-BE49-F238E27FC236}">
                <a16:creationId xmlns:a16="http://schemas.microsoft.com/office/drawing/2014/main" id="{34D1B090-E47F-7645-36D6-6B4B2DE3736A}"/>
              </a:ext>
            </a:extLst>
          </p:cNvPr>
          <p:cNvGraphicFramePr>
            <a:graphicFrameLocks noGrp="1"/>
          </p:cNvGraphicFramePr>
          <p:nvPr>
            <p:ph type="tbl" idx="1"/>
          </p:nvPr>
        </p:nvGraphicFramePr>
        <p:xfrm>
          <a:off x="457200" y="1600200"/>
          <a:ext cx="8229600" cy="45339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92654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p:txBody>
          <a:bodyPr/>
          <a:lstStyle/>
          <a:p>
            <a:pPr eaLnBrk="1" hangingPunct="1">
              <a:defRPr/>
            </a:pPr>
            <a:r>
              <a:rPr lang="en-US" dirty="0">
                <a:solidFill>
                  <a:schemeClr val="bg1"/>
                </a:solidFill>
              </a:rPr>
              <a:t>Correction Bolus Sensitive</a:t>
            </a:r>
            <a:br>
              <a:rPr lang="en-US" dirty="0">
                <a:solidFill>
                  <a:schemeClr val="bg1"/>
                </a:solidFill>
              </a:rPr>
            </a:br>
            <a:r>
              <a:rPr lang="en-US" sz="1800" dirty="0">
                <a:solidFill>
                  <a:schemeClr val="bg1"/>
                </a:solidFill>
              </a:rPr>
              <a:t>Rapid/Fast Acting Insulin   </a:t>
            </a:r>
            <a:endParaRPr lang="en-US" dirty="0">
              <a:solidFill>
                <a:schemeClr val="bg1"/>
              </a:solidFill>
            </a:endParaRPr>
          </a:p>
        </p:txBody>
      </p:sp>
      <p:graphicFrame>
        <p:nvGraphicFramePr>
          <p:cNvPr id="1776666" name="Rectangle 26"/>
          <p:cNvGraphicFramePr>
            <a:graphicFrameLocks noGrp="1"/>
          </p:cNvGraphicFramePr>
          <p:nvPr>
            <p:ph idx="1"/>
            <p:extLst>
              <p:ext uri="{D42A27DB-BD31-4B8C-83A1-F6EECF244321}">
                <p14:modId xmlns:p14="http://schemas.microsoft.com/office/powerpoint/2010/main" val="2994246524"/>
              </p:ext>
            </p:extLst>
          </p:nvPr>
        </p:nvGraphicFramePr>
        <p:xfrm>
          <a:off x="457200" y="1524000"/>
          <a:ext cx="8382000" cy="5208550"/>
        </p:xfrm>
        <a:graphic>
          <a:graphicData uri="http://schemas.openxmlformats.org/drawingml/2006/table">
            <a:tbl>
              <a:tblPr/>
              <a:tblGrid>
                <a:gridCol w="3385038">
                  <a:extLst>
                    <a:ext uri="{9D8B030D-6E8A-4147-A177-3AD203B41FA5}">
                      <a16:colId xmlns:a16="http://schemas.microsoft.com/office/drawing/2014/main" val="20000"/>
                    </a:ext>
                  </a:extLst>
                </a:gridCol>
                <a:gridCol w="4996962">
                  <a:extLst>
                    <a:ext uri="{9D8B030D-6E8A-4147-A177-3AD203B41FA5}">
                      <a16:colId xmlns:a16="http://schemas.microsoft.com/office/drawing/2014/main" val="20001"/>
                    </a:ext>
                  </a:extLst>
                </a:gridCol>
              </a:tblGrid>
              <a:tr h="64393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70 or less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000" b="0" i="0" u="none" strike="noStrike" cap="none" normalizeH="0" baseline="0" dirty="0">
                          <a:ln>
                            <a:noFill/>
                          </a:ln>
                          <a:solidFill>
                            <a:schemeClr val="tx1"/>
                          </a:solidFill>
                          <a:effectLst>
                            <a:outerShdw blurRad="38100" dist="38100" dir="2700000" algn="tl">
                              <a:srgbClr val="000000"/>
                            </a:outerShdw>
                          </a:effectLst>
                          <a:latin typeface="Tahoma" pitchFamily="34" charset="0"/>
                        </a:rPr>
                        <a:t>Treat for Hypo, hold dose. Once BG &gt;=100, give -3 nutritional dose when eats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4393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  71-100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1 unit less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4393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101- 151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400" b="0" i="0" u="none" strike="noStrike" cap="none" normalizeH="0" baseline="0" dirty="0">
                          <a:ln>
                            <a:noFill/>
                          </a:ln>
                          <a:solidFill>
                            <a:schemeClr val="tx1"/>
                          </a:solidFill>
                          <a:effectLst>
                            <a:outerShdw blurRad="38100" dist="38100" dir="2700000" algn="tl">
                              <a:srgbClr val="000000"/>
                            </a:outerShdw>
                          </a:effectLst>
                          <a:latin typeface="Tahoma" pitchFamily="34" charset="0"/>
                        </a:rPr>
                        <a:t>Just give nutritional dose Aspart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007810115"/>
                  </a:ext>
                </a:extLst>
              </a:tr>
              <a:tr h="64393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151-200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1 unit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4393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201-250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2 unit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4393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251-300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3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4393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301-350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4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64393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351-400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5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custDataLst>
      <p:tags r:id="rId1"/>
    </p:custDataLst>
    <p:extLst>
      <p:ext uri="{BB962C8B-B14F-4D97-AF65-F5344CB8AC3E}">
        <p14:creationId xmlns:p14="http://schemas.microsoft.com/office/powerpoint/2010/main" val="1285135722"/>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79FEF-2649-1846-FB54-4977CC113516}"/>
            </a:ext>
          </a:extLst>
        </p:cNvPr>
        <p:cNvGrpSpPr/>
        <p:nvPr/>
      </p:nvGrpSpPr>
      <p:grpSpPr>
        <a:xfrm>
          <a:off x="0" y="0"/>
          <a:ext cx="0" cy="0"/>
          <a:chOff x="0" y="0"/>
          <a:chExt cx="0" cy="0"/>
        </a:xfrm>
      </p:grpSpPr>
      <p:sp>
        <p:nvSpPr>
          <p:cNvPr id="152578" name="Rectangle 2">
            <a:extLst>
              <a:ext uri="{FF2B5EF4-FFF2-40B4-BE49-F238E27FC236}">
                <a16:creationId xmlns:a16="http://schemas.microsoft.com/office/drawing/2014/main" id="{CEE10C7D-BEC7-A283-8CD9-7DDE977695BE}"/>
              </a:ext>
            </a:extLst>
          </p:cNvPr>
          <p:cNvSpPr>
            <a:spLocks noGrp="1" noChangeArrowheads="1"/>
          </p:cNvSpPr>
          <p:nvPr>
            <p:ph type="title"/>
          </p:nvPr>
        </p:nvSpPr>
        <p:spPr/>
        <p:txBody>
          <a:bodyPr/>
          <a:lstStyle/>
          <a:p>
            <a:pPr eaLnBrk="1" hangingPunct="1">
              <a:defRPr/>
            </a:pPr>
            <a:r>
              <a:rPr lang="en-US" dirty="0">
                <a:solidFill>
                  <a:schemeClr val="bg1"/>
                </a:solidFill>
              </a:rPr>
              <a:t>Correction Bolus Average BMI</a:t>
            </a:r>
            <a:br>
              <a:rPr lang="en-US" dirty="0">
                <a:solidFill>
                  <a:schemeClr val="bg1"/>
                </a:solidFill>
              </a:rPr>
            </a:br>
            <a:r>
              <a:rPr lang="en-US" sz="1800" dirty="0">
                <a:solidFill>
                  <a:schemeClr val="bg1"/>
                </a:solidFill>
              </a:rPr>
              <a:t>Rapid/Fast Acting Insulin Aspart </a:t>
            </a:r>
            <a:endParaRPr lang="en-US" dirty="0">
              <a:solidFill>
                <a:schemeClr val="bg1"/>
              </a:solidFill>
            </a:endParaRPr>
          </a:p>
        </p:txBody>
      </p:sp>
      <p:graphicFrame>
        <p:nvGraphicFramePr>
          <p:cNvPr id="1776666" name="Rectangle 26">
            <a:extLst>
              <a:ext uri="{FF2B5EF4-FFF2-40B4-BE49-F238E27FC236}">
                <a16:creationId xmlns:a16="http://schemas.microsoft.com/office/drawing/2014/main" id="{C7A5E993-62D9-F143-763A-FB87ED5CB3CB}"/>
              </a:ext>
            </a:extLst>
          </p:cNvPr>
          <p:cNvGraphicFramePr>
            <a:graphicFrameLocks noGrp="1"/>
          </p:cNvGraphicFramePr>
          <p:nvPr>
            <p:ph idx="1"/>
            <p:extLst>
              <p:ext uri="{D42A27DB-BD31-4B8C-83A1-F6EECF244321}">
                <p14:modId xmlns:p14="http://schemas.microsoft.com/office/powerpoint/2010/main" val="2696652806"/>
              </p:ext>
            </p:extLst>
          </p:nvPr>
        </p:nvGraphicFramePr>
        <p:xfrm>
          <a:off x="457200" y="1524000"/>
          <a:ext cx="8229600" cy="5208550"/>
        </p:xfrm>
        <a:graphic>
          <a:graphicData uri="http://schemas.openxmlformats.org/drawingml/2006/table">
            <a:tbl>
              <a:tblPr/>
              <a:tblGrid>
                <a:gridCol w="3116979">
                  <a:extLst>
                    <a:ext uri="{9D8B030D-6E8A-4147-A177-3AD203B41FA5}">
                      <a16:colId xmlns:a16="http://schemas.microsoft.com/office/drawing/2014/main" val="20000"/>
                    </a:ext>
                  </a:extLst>
                </a:gridCol>
                <a:gridCol w="5112621">
                  <a:extLst>
                    <a:ext uri="{9D8B030D-6E8A-4147-A177-3AD203B41FA5}">
                      <a16:colId xmlns:a16="http://schemas.microsoft.com/office/drawing/2014/main" val="20001"/>
                    </a:ext>
                  </a:extLst>
                </a:gridCol>
              </a:tblGrid>
              <a:tr h="64393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70 or less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000" b="0" i="0" u="none" strike="noStrike" cap="none" normalizeH="0" baseline="0" dirty="0">
                          <a:ln>
                            <a:noFill/>
                          </a:ln>
                          <a:solidFill>
                            <a:schemeClr val="tx1"/>
                          </a:solidFill>
                          <a:effectLst>
                            <a:outerShdw blurRad="38100" dist="38100" dir="2700000" algn="tl">
                              <a:srgbClr val="000000"/>
                            </a:outerShdw>
                          </a:effectLst>
                          <a:latin typeface="Tahoma" pitchFamily="34" charset="0"/>
                        </a:rPr>
                        <a:t>Treat for Hypo. Once BG &gt;=100, decrease nutritional dose by 3 units when eats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4393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  71-100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2 unit less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4393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101- 151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400" b="0" i="0" u="none" strike="noStrike" cap="none" normalizeH="0" baseline="0" dirty="0">
                          <a:ln>
                            <a:noFill/>
                          </a:ln>
                          <a:solidFill>
                            <a:schemeClr val="tx1"/>
                          </a:solidFill>
                          <a:effectLst>
                            <a:outerShdw blurRad="38100" dist="38100" dir="2700000" algn="tl">
                              <a:srgbClr val="000000"/>
                            </a:outerShdw>
                          </a:effectLst>
                          <a:latin typeface="Tahoma" pitchFamily="34" charset="0"/>
                        </a:rPr>
                        <a:t>Just give nutritional dose Aspart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007810115"/>
                  </a:ext>
                </a:extLst>
              </a:tr>
              <a:tr h="64393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151-200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2 unit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4393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201-250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4 unit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4393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251-300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6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4393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301-350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8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64393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351-400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10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custDataLst>
      <p:tags r:id="rId1"/>
    </p:custDataLst>
    <p:extLst>
      <p:ext uri="{BB962C8B-B14F-4D97-AF65-F5344CB8AC3E}">
        <p14:creationId xmlns:p14="http://schemas.microsoft.com/office/powerpoint/2010/main" val="1791930783"/>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688BD6-C77B-3CFA-7125-71DE4953B01C}"/>
            </a:ext>
          </a:extLst>
        </p:cNvPr>
        <p:cNvGrpSpPr/>
        <p:nvPr/>
      </p:nvGrpSpPr>
      <p:grpSpPr>
        <a:xfrm>
          <a:off x="0" y="0"/>
          <a:ext cx="0" cy="0"/>
          <a:chOff x="0" y="0"/>
          <a:chExt cx="0" cy="0"/>
        </a:xfrm>
      </p:grpSpPr>
      <p:sp>
        <p:nvSpPr>
          <p:cNvPr id="152578" name="Rectangle 2">
            <a:extLst>
              <a:ext uri="{FF2B5EF4-FFF2-40B4-BE49-F238E27FC236}">
                <a16:creationId xmlns:a16="http://schemas.microsoft.com/office/drawing/2014/main" id="{F1524D05-2F1B-BC85-3857-526FCD1BDF44}"/>
              </a:ext>
            </a:extLst>
          </p:cNvPr>
          <p:cNvSpPr>
            <a:spLocks noGrp="1" noChangeArrowheads="1"/>
          </p:cNvSpPr>
          <p:nvPr>
            <p:ph type="title"/>
          </p:nvPr>
        </p:nvSpPr>
        <p:spPr/>
        <p:txBody>
          <a:bodyPr/>
          <a:lstStyle/>
          <a:p>
            <a:pPr eaLnBrk="1" hangingPunct="1">
              <a:defRPr/>
            </a:pPr>
            <a:r>
              <a:rPr lang="en-US" dirty="0">
                <a:solidFill>
                  <a:schemeClr val="bg1"/>
                </a:solidFill>
              </a:rPr>
              <a:t>Correction Bolus Resistant BMI</a:t>
            </a:r>
            <a:br>
              <a:rPr lang="en-US" dirty="0">
                <a:solidFill>
                  <a:schemeClr val="bg1"/>
                </a:solidFill>
              </a:rPr>
            </a:br>
            <a:r>
              <a:rPr lang="en-US" sz="1800" dirty="0">
                <a:solidFill>
                  <a:schemeClr val="bg1"/>
                </a:solidFill>
              </a:rPr>
              <a:t>Rapid/Fast Acting Insulin Aspart </a:t>
            </a:r>
            <a:endParaRPr lang="en-US" dirty="0">
              <a:solidFill>
                <a:schemeClr val="bg1"/>
              </a:solidFill>
            </a:endParaRPr>
          </a:p>
        </p:txBody>
      </p:sp>
      <p:graphicFrame>
        <p:nvGraphicFramePr>
          <p:cNvPr id="1776666" name="Rectangle 26">
            <a:extLst>
              <a:ext uri="{FF2B5EF4-FFF2-40B4-BE49-F238E27FC236}">
                <a16:creationId xmlns:a16="http://schemas.microsoft.com/office/drawing/2014/main" id="{E7418CE5-5344-05BF-0C5A-41020A2E3F75}"/>
              </a:ext>
            </a:extLst>
          </p:cNvPr>
          <p:cNvGraphicFramePr>
            <a:graphicFrameLocks noGrp="1"/>
          </p:cNvGraphicFramePr>
          <p:nvPr>
            <p:ph idx="1"/>
            <p:extLst>
              <p:ext uri="{D42A27DB-BD31-4B8C-83A1-F6EECF244321}">
                <p14:modId xmlns:p14="http://schemas.microsoft.com/office/powerpoint/2010/main" val="1729567555"/>
              </p:ext>
            </p:extLst>
          </p:nvPr>
        </p:nvGraphicFramePr>
        <p:xfrm>
          <a:off x="457200" y="1524000"/>
          <a:ext cx="8229600" cy="5208550"/>
        </p:xfrm>
        <a:graphic>
          <a:graphicData uri="http://schemas.openxmlformats.org/drawingml/2006/table">
            <a:tbl>
              <a:tblPr/>
              <a:tblGrid>
                <a:gridCol w="3116979">
                  <a:extLst>
                    <a:ext uri="{9D8B030D-6E8A-4147-A177-3AD203B41FA5}">
                      <a16:colId xmlns:a16="http://schemas.microsoft.com/office/drawing/2014/main" val="20000"/>
                    </a:ext>
                  </a:extLst>
                </a:gridCol>
                <a:gridCol w="5112621">
                  <a:extLst>
                    <a:ext uri="{9D8B030D-6E8A-4147-A177-3AD203B41FA5}">
                      <a16:colId xmlns:a16="http://schemas.microsoft.com/office/drawing/2014/main" val="20001"/>
                    </a:ext>
                  </a:extLst>
                </a:gridCol>
              </a:tblGrid>
              <a:tr h="64393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70 or less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000" b="0" i="0" u="none" strike="noStrike" cap="none" normalizeH="0" baseline="0" dirty="0">
                          <a:ln>
                            <a:noFill/>
                          </a:ln>
                          <a:solidFill>
                            <a:schemeClr val="tx1"/>
                          </a:solidFill>
                          <a:effectLst>
                            <a:outerShdw blurRad="38100" dist="38100" dir="2700000" algn="tl">
                              <a:srgbClr val="000000"/>
                            </a:outerShdw>
                          </a:effectLst>
                          <a:latin typeface="Tahoma" pitchFamily="34" charset="0"/>
                        </a:rPr>
                        <a:t>Treat for Hypo. Once BG &gt;=100, decrease nutritional dose by 4 units when eats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4393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  71-100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3 units less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4393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101- 151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400" b="0" i="0" u="none" strike="noStrike" cap="none" normalizeH="0" baseline="0" dirty="0">
                          <a:ln>
                            <a:noFill/>
                          </a:ln>
                          <a:solidFill>
                            <a:schemeClr val="tx1"/>
                          </a:solidFill>
                          <a:effectLst>
                            <a:outerShdw blurRad="38100" dist="38100" dir="2700000" algn="tl">
                              <a:srgbClr val="000000"/>
                            </a:outerShdw>
                          </a:effectLst>
                          <a:latin typeface="Tahoma" pitchFamily="34" charset="0"/>
                        </a:rPr>
                        <a:t>Just give nutritional dose Aspart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007810115"/>
                  </a:ext>
                </a:extLst>
              </a:tr>
              <a:tr h="64393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131-150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2 unit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4393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151-200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3 unit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4393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201-250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6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4393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251-300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9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64393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301-350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12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custDataLst>
      <p:tags r:id="rId1"/>
    </p:custDataLst>
    <p:extLst>
      <p:ext uri="{BB962C8B-B14F-4D97-AF65-F5344CB8AC3E}">
        <p14:creationId xmlns:p14="http://schemas.microsoft.com/office/powerpoint/2010/main" val="1589466576"/>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p:txBody>
          <a:bodyPr/>
          <a:lstStyle/>
          <a:p>
            <a:pPr eaLnBrk="1" hangingPunct="1">
              <a:defRPr/>
            </a:pPr>
            <a:r>
              <a:rPr lang="en-US" dirty="0">
                <a:solidFill>
                  <a:schemeClr val="bg1"/>
                </a:solidFill>
              </a:rPr>
              <a:t>HS Correction Bolus Scale</a:t>
            </a:r>
            <a:br>
              <a:rPr lang="en-US" dirty="0">
                <a:solidFill>
                  <a:schemeClr val="bg1"/>
                </a:solidFill>
              </a:rPr>
            </a:br>
            <a:r>
              <a:rPr lang="en-US" sz="1800" dirty="0">
                <a:solidFill>
                  <a:schemeClr val="bg1"/>
                </a:solidFill>
              </a:rPr>
              <a:t>Rapid/Fast Acting Insulin aspart</a:t>
            </a:r>
            <a:endParaRPr lang="en-US" dirty="0">
              <a:solidFill>
                <a:schemeClr val="bg1"/>
              </a:solidFill>
            </a:endParaRPr>
          </a:p>
        </p:txBody>
      </p:sp>
      <p:graphicFrame>
        <p:nvGraphicFramePr>
          <p:cNvPr id="1776666" name="Rectangle 26"/>
          <p:cNvGraphicFramePr>
            <a:graphicFrameLocks noGrp="1"/>
          </p:cNvGraphicFramePr>
          <p:nvPr>
            <p:ph idx="1"/>
            <p:extLst>
              <p:ext uri="{D42A27DB-BD31-4B8C-83A1-F6EECF244321}">
                <p14:modId xmlns:p14="http://schemas.microsoft.com/office/powerpoint/2010/main" val="3747305496"/>
              </p:ext>
            </p:extLst>
          </p:nvPr>
        </p:nvGraphicFramePr>
        <p:xfrm>
          <a:off x="457199" y="1676400"/>
          <a:ext cx="4724401" cy="4114800"/>
        </p:xfrm>
        <a:graphic>
          <a:graphicData uri="http://schemas.openxmlformats.org/drawingml/2006/table">
            <a:tbl>
              <a:tblPr/>
              <a:tblGrid>
                <a:gridCol w="2514601">
                  <a:extLst>
                    <a:ext uri="{9D8B030D-6E8A-4147-A177-3AD203B41FA5}">
                      <a16:colId xmlns:a16="http://schemas.microsoft.com/office/drawing/2014/main" val="20000"/>
                    </a:ext>
                  </a:extLst>
                </a:gridCol>
                <a:gridCol w="2209800">
                  <a:extLst>
                    <a:ext uri="{9D8B030D-6E8A-4147-A177-3AD203B41FA5}">
                      <a16:colId xmlns:a16="http://schemas.microsoft.com/office/drawing/2014/main" val="20001"/>
                    </a:ext>
                  </a:extLst>
                </a:gridCol>
              </a:tblGrid>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70 or less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Sensitive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71-150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0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151-200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0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201-250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1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251-300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2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301 +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3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graphicFrame>
        <p:nvGraphicFramePr>
          <p:cNvPr id="4" name="Table 3">
            <a:extLst>
              <a:ext uri="{FF2B5EF4-FFF2-40B4-BE49-F238E27FC236}">
                <a16:creationId xmlns:a16="http://schemas.microsoft.com/office/drawing/2014/main" id="{2BC5C441-7D63-F1AE-F436-D68EFF58A985}"/>
              </a:ext>
            </a:extLst>
          </p:cNvPr>
          <p:cNvGraphicFramePr>
            <a:graphicFrameLocks noGrp="1"/>
          </p:cNvGraphicFramePr>
          <p:nvPr>
            <p:extLst>
              <p:ext uri="{D42A27DB-BD31-4B8C-83A1-F6EECF244321}">
                <p14:modId xmlns:p14="http://schemas.microsoft.com/office/powerpoint/2010/main" val="3611092621"/>
              </p:ext>
            </p:extLst>
          </p:nvPr>
        </p:nvGraphicFramePr>
        <p:xfrm>
          <a:off x="5181601" y="1676400"/>
          <a:ext cx="1600200" cy="4114800"/>
        </p:xfrm>
        <a:graphic>
          <a:graphicData uri="http://schemas.openxmlformats.org/drawingml/2006/table">
            <a:tbl>
              <a:tblPr/>
              <a:tblGrid>
                <a:gridCol w="1600200">
                  <a:extLst>
                    <a:ext uri="{9D8B030D-6E8A-4147-A177-3AD203B41FA5}">
                      <a16:colId xmlns:a16="http://schemas.microsoft.com/office/drawing/2014/main" val="4247072096"/>
                    </a:ext>
                  </a:extLst>
                </a:gridCol>
              </a:tblGrid>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Avg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683333312"/>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0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394769861"/>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0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09863788"/>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2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890387977"/>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4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61057199"/>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6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458249928"/>
                  </a:ext>
                </a:extLst>
              </a:tr>
            </a:tbl>
          </a:graphicData>
        </a:graphic>
      </p:graphicFrame>
      <p:graphicFrame>
        <p:nvGraphicFramePr>
          <p:cNvPr id="5" name="Table 4">
            <a:extLst>
              <a:ext uri="{FF2B5EF4-FFF2-40B4-BE49-F238E27FC236}">
                <a16:creationId xmlns:a16="http://schemas.microsoft.com/office/drawing/2014/main" id="{7A3A501E-5DE9-ADF7-9592-3CD2F35B1397}"/>
              </a:ext>
            </a:extLst>
          </p:cNvPr>
          <p:cNvGraphicFramePr>
            <a:graphicFrameLocks noGrp="1"/>
          </p:cNvGraphicFramePr>
          <p:nvPr>
            <p:extLst>
              <p:ext uri="{D42A27DB-BD31-4B8C-83A1-F6EECF244321}">
                <p14:modId xmlns:p14="http://schemas.microsoft.com/office/powerpoint/2010/main" val="2536944878"/>
              </p:ext>
            </p:extLst>
          </p:nvPr>
        </p:nvGraphicFramePr>
        <p:xfrm>
          <a:off x="6781800" y="1676400"/>
          <a:ext cx="1600201" cy="4114800"/>
        </p:xfrm>
        <a:graphic>
          <a:graphicData uri="http://schemas.openxmlformats.org/drawingml/2006/table">
            <a:tbl>
              <a:tblPr/>
              <a:tblGrid>
                <a:gridCol w="1600201">
                  <a:extLst>
                    <a:ext uri="{9D8B030D-6E8A-4147-A177-3AD203B41FA5}">
                      <a16:colId xmlns:a16="http://schemas.microsoft.com/office/drawing/2014/main" val="300487107"/>
                    </a:ext>
                  </a:extLst>
                </a:gridCol>
              </a:tblGrid>
              <a:tr h="685800">
                <a:tc>
                  <a:txBody>
                    <a:bodyPr/>
                    <a:lstStyle/>
                    <a:p>
                      <a:pPr marL="0" marR="0" lvl="0" indent="0" algn="ctr"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Resist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197727092"/>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0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841216237"/>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0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176231429"/>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3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62888686"/>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6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410994682"/>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9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273058390"/>
                  </a:ext>
                </a:extLst>
              </a:tr>
            </a:tbl>
          </a:graphicData>
        </a:graphic>
      </p:graphicFrame>
    </p:spTree>
    <p:custDataLst>
      <p:tags r:id="rId1"/>
    </p:custDataLst>
    <p:extLst>
      <p:ext uri="{BB962C8B-B14F-4D97-AF65-F5344CB8AC3E}">
        <p14:creationId xmlns:p14="http://schemas.microsoft.com/office/powerpoint/2010/main" val="2679929529"/>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r>
              <a:rPr lang="en-US" dirty="0">
                <a:solidFill>
                  <a:schemeClr val="bg1"/>
                </a:solidFill>
              </a:rPr>
              <a:t>How much Insulin?</a:t>
            </a:r>
            <a:endParaRPr lang="en-US" dirty="0"/>
          </a:p>
        </p:txBody>
      </p:sp>
      <p:sp>
        <p:nvSpPr>
          <p:cNvPr id="4" name="Content Placeholder 3"/>
          <p:cNvSpPr>
            <a:spLocks noGrp="1"/>
          </p:cNvSpPr>
          <p:nvPr>
            <p:ph sz="quarter" idx="1"/>
          </p:nvPr>
        </p:nvSpPr>
        <p:spPr/>
        <p:txBody>
          <a:bodyPr/>
          <a:lstStyle/>
          <a:p>
            <a:r>
              <a:rPr lang="en-US" dirty="0"/>
              <a:t>I unit for every 10 </a:t>
            </a:r>
            <a:r>
              <a:rPr lang="en-US" dirty="0" err="1"/>
              <a:t>gms</a:t>
            </a:r>
            <a:r>
              <a:rPr lang="en-US" dirty="0"/>
              <a:t> carb</a:t>
            </a:r>
          </a:p>
          <a:p>
            <a:r>
              <a:rPr lang="en-US" dirty="0"/>
              <a:t>1 unit for every 50 points over 150.</a:t>
            </a:r>
          </a:p>
          <a:p>
            <a:endParaRPr lang="en-US" dirty="0"/>
          </a:p>
          <a:p>
            <a:endParaRPr lang="en-US" dirty="0"/>
          </a:p>
        </p:txBody>
      </p:sp>
      <p:sp>
        <p:nvSpPr>
          <p:cNvPr id="5" name="Content Placeholder 4"/>
          <p:cNvSpPr>
            <a:spLocks noGrp="1"/>
          </p:cNvSpPr>
          <p:nvPr>
            <p:ph sz="quarter" idx="2"/>
          </p:nvPr>
        </p:nvSpPr>
        <p:spPr/>
        <p:txBody>
          <a:bodyPr/>
          <a:lstStyle/>
          <a:p>
            <a:r>
              <a:rPr lang="en-US" dirty="0"/>
              <a:t>60 </a:t>
            </a:r>
            <a:r>
              <a:rPr lang="en-US" dirty="0" err="1"/>
              <a:t>gms</a:t>
            </a:r>
            <a:r>
              <a:rPr lang="en-US" dirty="0"/>
              <a:t> carb. BG 240</a:t>
            </a:r>
          </a:p>
          <a:p>
            <a:endParaRPr lang="en-US" dirty="0"/>
          </a:p>
          <a:p>
            <a:endParaRPr lang="en-US" dirty="0"/>
          </a:p>
          <a:p>
            <a:r>
              <a:rPr lang="en-US" dirty="0"/>
              <a:t>70 </a:t>
            </a:r>
            <a:r>
              <a:rPr lang="en-US" dirty="0" err="1"/>
              <a:t>gms</a:t>
            </a:r>
            <a:r>
              <a:rPr lang="en-US" dirty="0"/>
              <a:t> carb, BG 69</a:t>
            </a:r>
          </a:p>
          <a:p>
            <a:endParaRPr lang="en-US" dirty="0"/>
          </a:p>
          <a:p>
            <a:endParaRPr lang="en-US" dirty="0"/>
          </a:p>
          <a:p>
            <a:r>
              <a:rPr lang="en-US" dirty="0"/>
              <a:t>45 </a:t>
            </a:r>
            <a:r>
              <a:rPr lang="en-US" dirty="0" err="1"/>
              <a:t>gms</a:t>
            </a:r>
            <a:r>
              <a:rPr lang="en-US" dirty="0"/>
              <a:t> carb, BG 148</a:t>
            </a:r>
          </a:p>
        </p:txBody>
      </p:sp>
      <p:sp>
        <p:nvSpPr>
          <p:cNvPr id="7" name="TextBox 6"/>
          <p:cNvSpPr txBox="1"/>
          <p:nvPr/>
        </p:nvSpPr>
        <p:spPr>
          <a:xfrm>
            <a:off x="4929488" y="1905000"/>
            <a:ext cx="3447068" cy="830997"/>
          </a:xfrm>
          <a:prstGeom prst="rect">
            <a:avLst/>
          </a:prstGeom>
          <a:noFill/>
        </p:spPr>
        <p:txBody>
          <a:bodyPr wrap="square" rtlCol="0">
            <a:spAutoFit/>
          </a:bodyPr>
          <a:lstStyle/>
          <a:p>
            <a:r>
              <a:rPr lang="en-US" sz="2400" b="1" dirty="0">
                <a:solidFill>
                  <a:srgbClr val="0070C0"/>
                </a:solidFill>
                <a:latin typeface="Calibri" panose="020F0502020204030204" pitchFamily="34" charset="0"/>
                <a:cs typeface="Calibri" panose="020F0502020204030204" pitchFamily="34" charset="0"/>
              </a:rPr>
              <a:t>60gms /10 = 6 units +</a:t>
            </a:r>
          </a:p>
          <a:p>
            <a:r>
              <a:rPr lang="en-US" sz="2400" b="1" dirty="0">
                <a:solidFill>
                  <a:srgbClr val="0070C0"/>
                </a:solidFill>
                <a:latin typeface="Calibri" panose="020F0502020204030204" pitchFamily="34" charset="0"/>
                <a:cs typeface="Calibri" panose="020F0502020204030204" pitchFamily="34" charset="0"/>
              </a:rPr>
              <a:t>2 unit correction = 8 units</a:t>
            </a:r>
          </a:p>
        </p:txBody>
      </p:sp>
      <p:sp>
        <p:nvSpPr>
          <p:cNvPr id="8" name="TextBox 7"/>
          <p:cNvSpPr txBox="1"/>
          <p:nvPr/>
        </p:nvSpPr>
        <p:spPr>
          <a:xfrm>
            <a:off x="5049066" y="3424845"/>
            <a:ext cx="3447068" cy="2308324"/>
          </a:xfrm>
          <a:prstGeom prst="rect">
            <a:avLst/>
          </a:prstGeom>
          <a:noFill/>
        </p:spPr>
        <p:txBody>
          <a:bodyPr wrap="square" rtlCol="0">
            <a:spAutoFit/>
          </a:bodyPr>
          <a:lstStyle/>
          <a:p>
            <a:r>
              <a:rPr lang="en-US" sz="2400" b="1" dirty="0">
                <a:solidFill>
                  <a:srgbClr val="0070C0"/>
                </a:solidFill>
                <a:latin typeface="Calibri" panose="020F0502020204030204" pitchFamily="34" charset="0"/>
                <a:cs typeface="Calibri" panose="020F0502020204030204" pitchFamily="34" charset="0"/>
              </a:rPr>
              <a:t>70 gms /10 = 7 units</a:t>
            </a:r>
          </a:p>
          <a:p>
            <a:r>
              <a:rPr lang="en-US" sz="2400" b="1" dirty="0">
                <a:solidFill>
                  <a:srgbClr val="0070C0"/>
                </a:solidFill>
                <a:latin typeface="Calibri" panose="020F0502020204030204" pitchFamily="34" charset="0"/>
                <a:cs typeface="Calibri" panose="020F0502020204030204" pitchFamily="34" charset="0"/>
              </a:rPr>
              <a:t>-1 unit for hypoglycemia = 6 units</a:t>
            </a:r>
          </a:p>
          <a:p>
            <a:br>
              <a:rPr lang="en-US" sz="2400" b="1" dirty="0">
                <a:solidFill>
                  <a:srgbClr val="C00000"/>
                </a:solidFill>
                <a:latin typeface="Calibri" panose="020F0502020204030204" pitchFamily="34" charset="0"/>
                <a:cs typeface="Calibri" panose="020F0502020204030204" pitchFamily="34" charset="0"/>
              </a:rPr>
            </a:br>
            <a:endParaRPr lang="en-US" sz="2400" b="1" dirty="0">
              <a:solidFill>
                <a:srgbClr val="C00000"/>
              </a:solidFill>
              <a:latin typeface="Calibri" panose="020F0502020204030204" pitchFamily="34" charset="0"/>
              <a:cs typeface="Calibri" panose="020F0502020204030204" pitchFamily="34" charset="0"/>
            </a:endParaRPr>
          </a:p>
          <a:p>
            <a:endParaRPr lang="en-US" sz="2400" b="1" dirty="0">
              <a:solidFill>
                <a:srgbClr val="C00000"/>
              </a:solidFill>
              <a:latin typeface="Calibri" panose="020F0502020204030204" pitchFamily="34" charset="0"/>
              <a:cs typeface="Calibri" panose="020F0502020204030204" pitchFamily="34" charset="0"/>
            </a:endParaRPr>
          </a:p>
        </p:txBody>
      </p:sp>
      <p:sp>
        <p:nvSpPr>
          <p:cNvPr id="9" name="TextBox 8"/>
          <p:cNvSpPr txBox="1"/>
          <p:nvPr/>
        </p:nvSpPr>
        <p:spPr>
          <a:xfrm>
            <a:off x="4947849" y="5177564"/>
            <a:ext cx="3447068" cy="1200329"/>
          </a:xfrm>
          <a:prstGeom prst="rect">
            <a:avLst/>
          </a:prstGeom>
          <a:noFill/>
        </p:spPr>
        <p:txBody>
          <a:bodyPr wrap="square" rtlCol="0">
            <a:spAutoFit/>
          </a:bodyPr>
          <a:lstStyle/>
          <a:p>
            <a:r>
              <a:rPr lang="en-US" sz="2400" b="1" dirty="0">
                <a:solidFill>
                  <a:srgbClr val="0070C0"/>
                </a:solidFill>
                <a:latin typeface="Calibri" panose="020F0502020204030204" pitchFamily="34" charset="0"/>
                <a:cs typeface="Calibri" panose="020F0502020204030204" pitchFamily="34" charset="0"/>
              </a:rPr>
              <a:t>45 gms/10 = 4.5 units</a:t>
            </a:r>
          </a:p>
          <a:p>
            <a:r>
              <a:rPr lang="en-US" sz="2400" b="1" dirty="0">
                <a:solidFill>
                  <a:srgbClr val="0070C0"/>
                </a:solidFill>
                <a:latin typeface="Calibri" panose="020F0502020204030204" pitchFamily="34" charset="0"/>
                <a:cs typeface="Calibri" panose="020F0502020204030204" pitchFamily="34" charset="0"/>
              </a:rPr>
              <a:t>0 unit for hyperglycemia</a:t>
            </a:r>
          </a:p>
          <a:p>
            <a:r>
              <a:rPr lang="en-US" sz="2400" b="1" dirty="0">
                <a:solidFill>
                  <a:srgbClr val="0070C0"/>
                </a:solidFill>
                <a:latin typeface="Calibri" panose="020F0502020204030204" pitchFamily="34" charset="0"/>
                <a:cs typeface="Calibri" panose="020F0502020204030204" pitchFamily="34" charset="0"/>
              </a:rPr>
              <a:t>5 units</a:t>
            </a:r>
          </a:p>
        </p:txBody>
      </p:sp>
      <p:pic>
        <p:nvPicPr>
          <p:cNvPr id="10" name="Picture 9" descr="A picture containing person, standing, posing&#10;&#10;Description automatically generated">
            <a:extLst>
              <a:ext uri="{FF2B5EF4-FFF2-40B4-BE49-F238E27FC236}">
                <a16:creationId xmlns:a16="http://schemas.microsoft.com/office/drawing/2014/main" id="{22F06FE4-16ED-4A69-943E-730DD1DBA3DA}"/>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flipH="1">
            <a:off x="1219199" y="3447554"/>
            <a:ext cx="1850630" cy="2785605"/>
          </a:xfrm>
          <a:prstGeom prst="rect">
            <a:avLst/>
          </a:prstGeom>
        </p:spPr>
      </p:pic>
    </p:spTree>
    <p:extLst>
      <p:ext uri="{BB962C8B-B14F-4D97-AF65-F5344CB8AC3E}">
        <p14:creationId xmlns:p14="http://schemas.microsoft.com/office/powerpoint/2010/main" val="1467934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About Basal Insulin?	</a:t>
            </a:r>
          </a:p>
        </p:txBody>
      </p:sp>
      <p:pic>
        <p:nvPicPr>
          <p:cNvPr id="155650" name="Picture 2" descr="Image result for hospital patient"/>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1676400" y="1181100"/>
            <a:ext cx="5501902" cy="1524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E43BE842-B3B1-9EFC-4C5C-AFDFE089F0C8}"/>
              </a:ext>
            </a:extLst>
          </p:cNvPr>
          <p:cNvPicPr>
            <a:picLocks noChangeAspect="1"/>
          </p:cNvPicPr>
          <p:nvPr/>
        </p:nvPicPr>
        <p:blipFill>
          <a:blip r:embed="rId3"/>
          <a:stretch>
            <a:fillRect/>
          </a:stretch>
        </p:blipFill>
        <p:spPr>
          <a:xfrm>
            <a:off x="1075837" y="2743200"/>
            <a:ext cx="6992326" cy="4001058"/>
          </a:xfrm>
          <a:prstGeom prst="rect">
            <a:avLst/>
          </a:prstGeom>
        </p:spPr>
      </p:pic>
    </p:spTree>
    <p:extLst>
      <p:ext uri="{BB962C8B-B14F-4D97-AF65-F5344CB8AC3E}">
        <p14:creationId xmlns:p14="http://schemas.microsoft.com/office/powerpoint/2010/main" val="2250220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8ECE0-8F10-4E6F-B1DB-1256DAFA5968}"/>
              </a:ext>
            </a:extLst>
          </p:cNvPr>
          <p:cNvSpPr>
            <a:spLocks noGrp="1"/>
          </p:cNvSpPr>
          <p:nvPr>
            <p:ph type="title"/>
          </p:nvPr>
        </p:nvSpPr>
        <p:spPr/>
        <p:txBody>
          <a:bodyPr>
            <a:normAutofit/>
          </a:bodyPr>
          <a:lstStyle/>
          <a:p>
            <a:r>
              <a:rPr lang="en-US" dirty="0"/>
              <a:t>We Aren’t Saying It’s Easy  </a:t>
            </a:r>
          </a:p>
        </p:txBody>
      </p:sp>
      <p:sp>
        <p:nvSpPr>
          <p:cNvPr id="3" name="Content Placeholder 2">
            <a:extLst>
              <a:ext uri="{FF2B5EF4-FFF2-40B4-BE49-F238E27FC236}">
                <a16:creationId xmlns:a16="http://schemas.microsoft.com/office/drawing/2014/main" id="{88DBE094-6DEF-8B2A-734A-71007F9B1FC1}"/>
              </a:ext>
            </a:extLst>
          </p:cNvPr>
          <p:cNvSpPr>
            <a:spLocks noGrp="1"/>
          </p:cNvSpPr>
          <p:nvPr>
            <p:ph sz="quarter" idx="1"/>
          </p:nvPr>
        </p:nvSpPr>
        <p:spPr>
          <a:xfrm>
            <a:off x="457200" y="1219200"/>
            <a:ext cx="5715000" cy="5486400"/>
          </a:xfrm>
        </p:spPr>
        <p:txBody>
          <a:bodyPr>
            <a:normAutofit fontScale="77500" lnSpcReduction="20000"/>
          </a:bodyPr>
          <a:lstStyle/>
          <a:p>
            <a:pPr>
              <a:lnSpc>
                <a:spcPct val="120000"/>
              </a:lnSpc>
            </a:pPr>
            <a:r>
              <a:rPr lang="en-US" dirty="0"/>
              <a:t>Hospitalization is one of the hardest places to manage glucose. </a:t>
            </a:r>
          </a:p>
          <a:p>
            <a:pPr>
              <a:lnSpc>
                <a:spcPct val="120000"/>
              </a:lnSpc>
            </a:pPr>
            <a:r>
              <a:rPr lang="en-US" dirty="0"/>
              <a:t>Acute illness, surgery, infection, steroids, changing intake, less movement, shifting insulin needs — all of it pushes glucose around, toward both highs and lows.</a:t>
            </a:r>
          </a:p>
          <a:p>
            <a:pPr>
              <a:lnSpc>
                <a:spcPct val="120000"/>
              </a:lnSpc>
            </a:pPr>
            <a:r>
              <a:rPr lang="en-US" dirty="0"/>
              <a:t>And this is not a small group. Around </a:t>
            </a:r>
            <a:r>
              <a:rPr lang="en-US" b="1" dirty="0"/>
              <a:t>38–40% of hospitalized patients have hyperglycemia or diabetes</a:t>
            </a:r>
            <a:r>
              <a:rPr lang="en-US" dirty="0"/>
              <a:t>, rising to 70–80% of those admitted with critical illness or for cardiac surgery.</a:t>
            </a:r>
          </a:p>
          <a:p>
            <a:endParaRPr lang="en-US" dirty="0"/>
          </a:p>
        </p:txBody>
      </p:sp>
      <p:pic>
        <p:nvPicPr>
          <p:cNvPr id="5" name="Picture 4" descr="Well Bee">
            <a:extLst>
              <a:ext uri="{FF2B5EF4-FFF2-40B4-BE49-F238E27FC236}">
                <a16:creationId xmlns:a16="http://schemas.microsoft.com/office/drawing/2014/main" id="{C776C255-6E8B-190A-472A-2F59177CDD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24600" y="1246742"/>
            <a:ext cx="2590800" cy="2590800"/>
          </a:xfrm>
          <a:prstGeom prst="rect">
            <a:avLst/>
          </a:prstGeom>
        </p:spPr>
      </p:pic>
    </p:spTree>
    <p:extLst>
      <p:ext uri="{BB962C8B-B14F-4D97-AF65-F5344CB8AC3E}">
        <p14:creationId xmlns:p14="http://schemas.microsoft.com/office/powerpoint/2010/main" val="1850181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5C6FEF-8E81-65A5-2C9E-DC0E9238722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06C17A9-6140-84F5-D555-8446ABCDFF50}"/>
              </a:ext>
            </a:extLst>
          </p:cNvPr>
          <p:cNvPicPr>
            <a:picLocks noChangeAspect="1"/>
          </p:cNvPicPr>
          <p:nvPr/>
        </p:nvPicPr>
        <p:blipFill>
          <a:blip r:embed="rId4"/>
          <a:stretch>
            <a:fillRect/>
          </a:stretch>
        </p:blipFill>
        <p:spPr>
          <a:xfrm>
            <a:off x="4038600" y="477244"/>
            <a:ext cx="5004376" cy="670618"/>
          </a:xfrm>
          <a:prstGeom prst="rect">
            <a:avLst/>
          </a:prstGeom>
        </p:spPr>
      </p:pic>
      <p:sp>
        <p:nvSpPr>
          <p:cNvPr id="7" name="TextBox 6">
            <a:extLst>
              <a:ext uri="{FF2B5EF4-FFF2-40B4-BE49-F238E27FC236}">
                <a16:creationId xmlns:a16="http://schemas.microsoft.com/office/drawing/2014/main" id="{8B4F3569-882E-FFB3-9C1D-C24FA62086A7}"/>
              </a:ext>
            </a:extLst>
          </p:cNvPr>
          <p:cNvSpPr txBox="1"/>
          <p:nvPr/>
        </p:nvSpPr>
        <p:spPr>
          <a:xfrm>
            <a:off x="4191000" y="477244"/>
            <a:ext cx="4851976" cy="670618"/>
          </a:xfrm>
          <a:prstGeom prst="rect">
            <a:avLst/>
          </a:prstGeom>
          <a:solidFill>
            <a:schemeClr val="bg1"/>
          </a:solidFill>
        </p:spPr>
        <p:txBody>
          <a:bodyPr wrap="square" rtlCol="0">
            <a:spAutoFit/>
          </a:bodyPr>
          <a:lstStyle/>
          <a:p>
            <a:endParaRPr lang="en-US" dirty="0"/>
          </a:p>
        </p:txBody>
      </p:sp>
      <p:pic>
        <p:nvPicPr>
          <p:cNvPr id="3" name="Picture 2">
            <a:extLst>
              <a:ext uri="{FF2B5EF4-FFF2-40B4-BE49-F238E27FC236}">
                <a16:creationId xmlns:a16="http://schemas.microsoft.com/office/drawing/2014/main" id="{33574109-5640-4A26-19B6-FA99B58D9CA0}"/>
              </a:ext>
            </a:extLst>
          </p:cNvPr>
          <p:cNvPicPr>
            <a:picLocks noChangeAspect="1"/>
          </p:cNvPicPr>
          <p:nvPr/>
        </p:nvPicPr>
        <p:blipFill>
          <a:blip r:embed="rId5"/>
          <a:stretch>
            <a:fillRect/>
          </a:stretch>
        </p:blipFill>
        <p:spPr>
          <a:xfrm>
            <a:off x="101024" y="93797"/>
            <a:ext cx="8861940" cy="6324600"/>
          </a:xfrm>
          <a:prstGeom prst="rect">
            <a:avLst/>
          </a:prstGeom>
        </p:spPr>
      </p:pic>
      <p:sp>
        <p:nvSpPr>
          <p:cNvPr id="5" name="TextBox 4">
            <a:extLst>
              <a:ext uri="{FF2B5EF4-FFF2-40B4-BE49-F238E27FC236}">
                <a16:creationId xmlns:a16="http://schemas.microsoft.com/office/drawing/2014/main" id="{1CAA140B-D261-C600-2F7E-09F1B3163C68}"/>
              </a:ext>
            </a:extLst>
          </p:cNvPr>
          <p:cNvSpPr txBox="1"/>
          <p:nvPr/>
        </p:nvSpPr>
        <p:spPr>
          <a:xfrm>
            <a:off x="4038600" y="76200"/>
            <a:ext cx="4851976" cy="762000"/>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1841838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457200" y="381000"/>
            <a:ext cx="8229600" cy="1143000"/>
          </a:xfrm>
        </p:spPr>
        <p:txBody>
          <a:bodyPr/>
          <a:lstStyle/>
          <a:p>
            <a:pPr eaLnBrk="1" hangingPunct="1">
              <a:defRPr/>
            </a:pPr>
            <a:r>
              <a:rPr lang="en-US" dirty="0" err="1"/>
              <a:t>Inpt</a:t>
            </a:r>
            <a:r>
              <a:rPr lang="en-US" dirty="0"/>
              <a:t> Study – Ms. K</a:t>
            </a:r>
          </a:p>
        </p:txBody>
      </p:sp>
      <p:sp>
        <p:nvSpPr>
          <p:cNvPr id="1701891" name="Rectangle 3"/>
          <p:cNvSpPr>
            <a:spLocks noGrp="1" noChangeArrowheads="1"/>
          </p:cNvSpPr>
          <p:nvPr>
            <p:ph type="body" idx="1"/>
          </p:nvPr>
        </p:nvSpPr>
        <p:spPr>
          <a:xfrm>
            <a:off x="3048000" y="1676400"/>
            <a:ext cx="5638800" cy="4449763"/>
          </a:xfrm>
        </p:spPr>
        <p:txBody>
          <a:bodyPr>
            <a:normAutofit/>
          </a:bodyPr>
          <a:lstStyle/>
          <a:p>
            <a:pPr eaLnBrk="1" hangingPunct="1">
              <a:lnSpc>
                <a:spcPct val="80000"/>
              </a:lnSpc>
              <a:buFont typeface="Wingdings" pitchFamily="2" charset="2"/>
              <a:buNone/>
              <a:defRPr/>
            </a:pPr>
            <a:r>
              <a:rPr lang="en-US" dirty="0"/>
              <a:t>Mrs. K is 71 years old, with a BMI of 28.  She weighs 60kg and has a good appetite. She is admitted with an infected foot ulceration. GFR is 62</a:t>
            </a:r>
            <a:r>
              <a:rPr lang="en-US" dirty="0">
                <a:solidFill>
                  <a:srgbClr val="0070C0"/>
                </a:solidFill>
              </a:rPr>
              <a:t>. New diabetes diagnosis. Her A1c 8.9%</a:t>
            </a:r>
          </a:p>
          <a:p>
            <a:pPr eaLnBrk="1" hangingPunct="1">
              <a:lnSpc>
                <a:spcPct val="80000"/>
              </a:lnSpc>
              <a:defRPr/>
            </a:pPr>
            <a:r>
              <a:rPr lang="en-US" dirty="0"/>
              <a:t>What insulin dose would we start Ms. K on?</a:t>
            </a:r>
          </a:p>
        </p:txBody>
      </p:sp>
      <p:pic>
        <p:nvPicPr>
          <p:cNvPr id="2" name="Picture 1">
            <a:extLst>
              <a:ext uri="{FF2B5EF4-FFF2-40B4-BE49-F238E27FC236}">
                <a16:creationId xmlns:a16="http://schemas.microsoft.com/office/drawing/2014/main" id="{45909F28-B5A2-48AC-AA57-F44D60829A45}"/>
              </a:ext>
            </a:extLst>
          </p:cNvPr>
          <p:cNvPicPr>
            <a:picLocks noChangeAspect="1"/>
          </p:cNvPicPr>
          <p:nvPr/>
        </p:nvPicPr>
        <p:blipFill>
          <a:blip r:embed="rId4"/>
          <a:stretch>
            <a:fillRect/>
          </a:stretch>
        </p:blipFill>
        <p:spPr>
          <a:xfrm>
            <a:off x="609600" y="1708638"/>
            <a:ext cx="2054530" cy="2950720"/>
          </a:xfrm>
          <a:prstGeom prst="rect">
            <a:avLst/>
          </a:prstGeom>
        </p:spPr>
      </p:pic>
    </p:spTree>
    <p:custDataLst>
      <p:tags r:id="rId1"/>
    </p:custDataLst>
    <p:extLst>
      <p:ext uri="{BB962C8B-B14F-4D97-AF65-F5344CB8AC3E}">
        <p14:creationId xmlns:p14="http://schemas.microsoft.com/office/powerpoint/2010/main" val="3312146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defRPr/>
            </a:pPr>
            <a:r>
              <a:rPr lang="en-US" dirty="0"/>
              <a:t>Insulin Dose – Ms. K</a:t>
            </a:r>
          </a:p>
        </p:txBody>
      </p:sp>
      <p:sp>
        <p:nvSpPr>
          <p:cNvPr id="1701891" name="Rectangle 3"/>
          <p:cNvSpPr>
            <a:spLocks noGrp="1" noChangeArrowheads="1"/>
          </p:cNvSpPr>
          <p:nvPr>
            <p:ph type="body" sz="half" idx="2"/>
          </p:nvPr>
        </p:nvSpPr>
        <p:spPr>
          <a:xfrm>
            <a:off x="762000" y="1295400"/>
            <a:ext cx="5486400" cy="4953000"/>
          </a:xfrm>
        </p:spPr>
        <p:txBody>
          <a:bodyPr/>
          <a:lstStyle/>
          <a:p>
            <a:pPr marL="0" indent="0" eaLnBrk="1" hangingPunct="1">
              <a:lnSpc>
                <a:spcPct val="80000"/>
              </a:lnSpc>
              <a:buFont typeface="Wingdings" pitchFamily="2" charset="2"/>
              <a:buNone/>
              <a:defRPr/>
            </a:pPr>
            <a:endParaRPr lang="en-US" sz="2800" dirty="0"/>
          </a:p>
          <a:p>
            <a:pPr eaLnBrk="1" hangingPunct="1">
              <a:lnSpc>
                <a:spcPct val="80000"/>
              </a:lnSpc>
              <a:defRPr/>
            </a:pPr>
            <a:r>
              <a:rPr lang="en-US" sz="4400" dirty="0"/>
              <a:t>0.3 units/insulin/kg day or</a:t>
            </a:r>
          </a:p>
          <a:p>
            <a:pPr eaLnBrk="1" hangingPunct="1">
              <a:lnSpc>
                <a:spcPct val="80000"/>
              </a:lnSpc>
              <a:defRPr/>
            </a:pPr>
            <a:r>
              <a:rPr lang="en-US" sz="4400" dirty="0"/>
              <a:t>Basal plus correction</a:t>
            </a:r>
          </a:p>
          <a:p>
            <a:pPr lvl="1" eaLnBrk="1" hangingPunct="1">
              <a:lnSpc>
                <a:spcPct val="80000"/>
              </a:lnSpc>
              <a:defRPr/>
            </a:pPr>
            <a:r>
              <a:rPr lang="en-US" sz="4000" dirty="0"/>
              <a:t>Why?</a:t>
            </a:r>
          </a:p>
          <a:p>
            <a:pPr lvl="2" eaLnBrk="1" hangingPunct="1">
              <a:lnSpc>
                <a:spcPct val="80000"/>
              </a:lnSpc>
              <a:defRPr/>
            </a:pPr>
            <a:r>
              <a:rPr lang="en-US" sz="3600" dirty="0"/>
              <a:t>Insulin naïve</a:t>
            </a:r>
          </a:p>
          <a:p>
            <a:pPr lvl="2" eaLnBrk="1" hangingPunct="1">
              <a:lnSpc>
                <a:spcPct val="80000"/>
              </a:lnSpc>
              <a:defRPr/>
            </a:pPr>
            <a:r>
              <a:rPr lang="en-US" sz="3600" dirty="0"/>
              <a:t>Good oral intake</a:t>
            </a:r>
          </a:p>
          <a:p>
            <a:pPr lvl="2" eaLnBrk="1" hangingPunct="1">
              <a:lnSpc>
                <a:spcPct val="80000"/>
              </a:lnSpc>
              <a:defRPr/>
            </a:pPr>
            <a:r>
              <a:rPr lang="en-US" sz="3600" dirty="0"/>
              <a:t>Moderate hyperglycemia</a:t>
            </a:r>
          </a:p>
        </p:txBody>
      </p:sp>
      <p:pic>
        <p:nvPicPr>
          <p:cNvPr id="124932" name="Picture 7" descr="C:\Users\bev\AppData\Local\Microsoft\Windows\Temporary Internet Files\Content.IE5\INEAQAQO\MP900337251[1].jpg"/>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a:stretch>
            <a:fillRect/>
          </a:stretch>
        </p:blipFill>
        <p:spPr bwMode="auto">
          <a:xfrm>
            <a:off x="5887212" y="4572000"/>
            <a:ext cx="2959100" cy="211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898511333"/>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2802" name="Rectangle 2"/>
          <p:cNvSpPr>
            <a:spLocks noGrp="1" noChangeArrowheads="1"/>
          </p:cNvSpPr>
          <p:nvPr>
            <p:ph type="title"/>
          </p:nvPr>
        </p:nvSpPr>
        <p:spPr/>
        <p:txBody>
          <a:bodyPr>
            <a:normAutofit fontScale="90000"/>
          </a:bodyPr>
          <a:lstStyle/>
          <a:p>
            <a:pPr eaLnBrk="1" hangingPunct="1">
              <a:defRPr/>
            </a:pPr>
            <a:r>
              <a:rPr lang="en-US" dirty="0"/>
              <a:t>Basal/Bolus Insulin Dosing Strategy 	</a:t>
            </a:r>
          </a:p>
        </p:txBody>
      </p:sp>
      <p:sp>
        <p:nvSpPr>
          <p:cNvPr id="1612803" name="Rectangle 3"/>
          <p:cNvSpPr>
            <a:spLocks noGrp="1" noChangeArrowheads="1"/>
          </p:cNvSpPr>
          <p:nvPr>
            <p:ph type="body" sz="half" idx="1"/>
          </p:nvPr>
        </p:nvSpPr>
        <p:spPr>
          <a:xfrm>
            <a:off x="457200" y="1371600"/>
            <a:ext cx="4343400" cy="4762500"/>
          </a:xfrm>
        </p:spPr>
        <p:txBody>
          <a:bodyPr>
            <a:normAutofit/>
          </a:bodyPr>
          <a:lstStyle/>
          <a:p>
            <a:pPr eaLnBrk="1" hangingPunct="1">
              <a:buFont typeface="Wingdings" pitchFamily="2" charset="2"/>
              <a:buNone/>
              <a:defRPr/>
            </a:pPr>
            <a:r>
              <a:rPr lang="en-US" sz="2400" b="1" dirty="0"/>
              <a:t>50/50 Rule</a:t>
            </a:r>
          </a:p>
          <a:p>
            <a:pPr eaLnBrk="1" hangingPunct="1">
              <a:defRPr/>
            </a:pPr>
            <a:r>
              <a:rPr lang="en-US" sz="2800" dirty="0"/>
              <a:t>0.2-0.5 units/kg day</a:t>
            </a:r>
          </a:p>
          <a:p>
            <a:pPr marL="0" indent="0" eaLnBrk="1" hangingPunct="1">
              <a:buNone/>
              <a:defRPr/>
            </a:pPr>
            <a:endParaRPr lang="en-US" sz="1400" dirty="0"/>
          </a:p>
          <a:p>
            <a:pPr marL="0" indent="0" eaLnBrk="1" hangingPunct="1">
              <a:buNone/>
              <a:defRPr/>
            </a:pPr>
            <a:endParaRPr lang="en-US" sz="1400" dirty="0"/>
          </a:p>
          <a:p>
            <a:pPr eaLnBrk="1" hangingPunct="1">
              <a:defRPr/>
            </a:pPr>
            <a:r>
              <a:rPr lang="en-US" sz="2800" dirty="0"/>
              <a:t>Basal = 50% of total  </a:t>
            </a:r>
            <a:endParaRPr lang="en-US" sz="3600" dirty="0"/>
          </a:p>
          <a:p>
            <a:pPr eaLnBrk="1" hangingPunct="1">
              <a:buSzPct val="60000"/>
              <a:buFont typeface="Monotype Sorts" pitchFamily="2" charset="2"/>
              <a:buNone/>
              <a:defRPr/>
            </a:pPr>
            <a:endParaRPr lang="en-US" sz="2000" dirty="0"/>
          </a:p>
          <a:p>
            <a:pPr eaLnBrk="1" hangingPunct="1">
              <a:buSzPct val="60000"/>
              <a:buFont typeface="Monotype Sorts" pitchFamily="2" charset="2"/>
              <a:buBlip>
                <a:blip r:embed="rId4"/>
              </a:buBlip>
              <a:defRPr/>
            </a:pPr>
            <a:r>
              <a:rPr lang="en-US" sz="2800" dirty="0"/>
              <a:t>Bolus = 50% of total</a:t>
            </a:r>
          </a:p>
          <a:p>
            <a:pPr lvl="1" eaLnBrk="1" hangingPunct="1">
              <a:buFont typeface="Monotype Sorts" pitchFamily="2" charset="2"/>
              <a:buBlip>
                <a:blip r:embed="rId5"/>
              </a:buBlip>
              <a:defRPr/>
            </a:pPr>
            <a:r>
              <a:rPr lang="en-US" sz="2800" dirty="0"/>
              <a:t>usually divided into 3 meals</a:t>
            </a:r>
            <a:endParaRPr lang="en-US" sz="2400" dirty="0"/>
          </a:p>
        </p:txBody>
      </p:sp>
      <p:sp>
        <p:nvSpPr>
          <p:cNvPr id="1612804" name="Rectangle 4"/>
          <p:cNvSpPr>
            <a:spLocks noGrp="1" noChangeArrowheads="1"/>
          </p:cNvSpPr>
          <p:nvPr>
            <p:ph type="body" sz="half" idx="2"/>
          </p:nvPr>
        </p:nvSpPr>
        <p:spPr>
          <a:xfrm>
            <a:off x="4419600" y="1295400"/>
            <a:ext cx="4419600" cy="5257800"/>
          </a:xfrm>
        </p:spPr>
        <p:txBody>
          <a:bodyPr/>
          <a:lstStyle/>
          <a:p>
            <a:pPr eaLnBrk="1" hangingPunct="1">
              <a:buFont typeface="Wingdings" pitchFamily="2" charset="2"/>
              <a:buNone/>
              <a:defRPr/>
            </a:pPr>
            <a:r>
              <a:rPr lang="en-US" sz="2400" b="1" dirty="0"/>
              <a:t>Example </a:t>
            </a:r>
          </a:p>
          <a:p>
            <a:pPr eaLnBrk="1" hangingPunct="1">
              <a:defRPr/>
            </a:pPr>
            <a:r>
              <a:rPr lang="en-US" sz="2800" dirty="0" err="1"/>
              <a:t>Wt</a:t>
            </a:r>
            <a:r>
              <a:rPr lang="en-US" sz="2800" dirty="0"/>
              <a:t> 50kg x 0.3 = 15 units of insulin/day</a:t>
            </a:r>
          </a:p>
          <a:p>
            <a:pPr eaLnBrk="1" hangingPunct="1">
              <a:defRPr/>
            </a:pPr>
            <a:endParaRPr lang="en-US" sz="900" dirty="0"/>
          </a:p>
          <a:p>
            <a:pPr eaLnBrk="1" hangingPunct="1">
              <a:defRPr/>
            </a:pPr>
            <a:r>
              <a:rPr lang="en-US" sz="2800" dirty="0"/>
              <a:t>Basal dose:  8 units</a:t>
            </a:r>
            <a:endParaRPr lang="en-US" sz="2400" dirty="0"/>
          </a:p>
          <a:p>
            <a:pPr eaLnBrk="1" hangingPunct="1">
              <a:buFont typeface="Wingdings" pitchFamily="2" charset="2"/>
              <a:buNone/>
              <a:defRPr/>
            </a:pPr>
            <a:endParaRPr lang="en-US" sz="1100" dirty="0"/>
          </a:p>
          <a:p>
            <a:pPr eaLnBrk="1" hangingPunct="1">
              <a:defRPr/>
            </a:pPr>
            <a:r>
              <a:rPr lang="en-US" sz="2800" dirty="0"/>
              <a:t>Bolus dose: 7 units</a:t>
            </a:r>
          </a:p>
          <a:p>
            <a:pPr lvl="1" eaLnBrk="1" hangingPunct="1">
              <a:defRPr/>
            </a:pPr>
            <a:r>
              <a:rPr lang="en-US" sz="2800" dirty="0"/>
              <a:t>2-3 units each meal</a:t>
            </a:r>
          </a:p>
          <a:p>
            <a:pPr eaLnBrk="1" hangingPunct="1">
              <a:buFont typeface="Wingdings" pitchFamily="2" charset="2"/>
              <a:buNone/>
              <a:defRPr/>
            </a:pPr>
            <a:endParaRPr lang="en-US" sz="2200" dirty="0"/>
          </a:p>
        </p:txBody>
      </p:sp>
    </p:spTree>
    <p:custDataLst>
      <p:tags r:id="rId1"/>
    </p:custDataLst>
    <p:extLst>
      <p:ext uri="{BB962C8B-B14F-4D97-AF65-F5344CB8AC3E}">
        <p14:creationId xmlns:p14="http://schemas.microsoft.com/office/powerpoint/2010/main" val="1015455304"/>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12804">
                                            <p:txEl>
                                              <p:pRg st="0" end="0"/>
                                            </p:txEl>
                                          </p:spTgt>
                                        </p:tgtEl>
                                        <p:attrNameLst>
                                          <p:attrName>style.visibility</p:attrName>
                                        </p:attrNameLst>
                                      </p:cBhvr>
                                      <p:to>
                                        <p:strVal val="visible"/>
                                      </p:to>
                                    </p:set>
                                    <p:anim calcmode="lin" valueType="num">
                                      <p:cBhvr additive="base">
                                        <p:cTn id="7" dur="500" fill="hold"/>
                                        <p:tgtEl>
                                          <p:spTgt spid="161280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1280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12804">
                                            <p:txEl>
                                              <p:pRg st="1" end="1"/>
                                            </p:txEl>
                                          </p:spTgt>
                                        </p:tgtEl>
                                        <p:attrNameLst>
                                          <p:attrName>style.visibility</p:attrName>
                                        </p:attrNameLst>
                                      </p:cBhvr>
                                      <p:to>
                                        <p:strVal val="visible"/>
                                      </p:to>
                                    </p:set>
                                    <p:anim calcmode="lin" valueType="num">
                                      <p:cBhvr additive="base">
                                        <p:cTn id="13" dur="500" fill="hold"/>
                                        <p:tgtEl>
                                          <p:spTgt spid="161280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61280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12804">
                                            <p:txEl>
                                              <p:pRg st="3" end="3"/>
                                            </p:txEl>
                                          </p:spTgt>
                                        </p:tgtEl>
                                        <p:attrNameLst>
                                          <p:attrName>style.visibility</p:attrName>
                                        </p:attrNameLst>
                                      </p:cBhvr>
                                      <p:to>
                                        <p:strVal val="visible"/>
                                      </p:to>
                                    </p:set>
                                    <p:anim calcmode="lin" valueType="num">
                                      <p:cBhvr additive="base">
                                        <p:cTn id="19" dur="500" fill="hold"/>
                                        <p:tgtEl>
                                          <p:spTgt spid="161280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61280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612804">
                                            <p:txEl>
                                              <p:pRg st="5" end="5"/>
                                            </p:txEl>
                                          </p:spTgt>
                                        </p:tgtEl>
                                        <p:attrNameLst>
                                          <p:attrName>style.visibility</p:attrName>
                                        </p:attrNameLst>
                                      </p:cBhvr>
                                      <p:to>
                                        <p:strVal val="visible"/>
                                      </p:to>
                                    </p:set>
                                    <p:anim calcmode="lin" valueType="num">
                                      <p:cBhvr additive="base">
                                        <p:cTn id="25" dur="500" fill="hold"/>
                                        <p:tgtEl>
                                          <p:spTgt spid="1612804">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612804">
                                            <p:txEl>
                                              <p:pRg st="5" end="5"/>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612804">
                                            <p:txEl>
                                              <p:pRg st="6" end="6"/>
                                            </p:txEl>
                                          </p:spTgt>
                                        </p:tgtEl>
                                        <p:attrNameLst>
                                          <p:attrName>style.visibility</p:attrName>
                                        </p:attrNameLst>
                                      </p:cBhvr>
                                      <p:to>
                                        <p:strVal val="visible"/>
                                      </p:to>
                                    </p:set>
                                    <p:anim calcmode="lin" valueType="num">
                                      <p:cBhvr additive="base">
                                        <p:cTn id="29" dur="500" fill="hold"/>
                                        <p:tgtEl>
                                          <p:spTgt spid="1612804">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61280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2804" grpId="0" build="p"/>
    </p:bld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3826" name="Rectangle 2"/>
          <p:cNvSpPr>
            <a:spLocks noGrp="1" noChangeArrowheads="1"/>
          </p:cNvSpPr>
          <p:nvPr>
            <p:ph type="title"/>
          </p:nvPr>
        </p:nvSpPr>
        <p:spPr>
          <a:xfrm>
            <a:off x="228600" y="299751"/>
            <a:ext cx="8382000" cy="914400"/>
          </a:xfrm>
        </p:spPr>
        <p:txBody>
          <a:bodyPr>
            <a:noAutofit/>
          </a:bodyPr>
          <a:lstStyle/>
          <a:p>
            <a:pPr eaLnBrk="1" hangingPunct="1">
              <a:defRPr/>
            </a:pPr>
            <a:r>
              <a:rPr lang="en-US" sz="3600" dirty="0"/>
              <a:t>Basal/Bolus Insulin Dosing Strategy</a:t>
            </a:r>
            <a:r>
              <a:rPr lang="en-US" sz="3200" dirty="0"/>
              <a:t> </a:t>
            </a:r>
            <a:r>
              <a:rPr lang="en-US" sz="3600" dirty="0"/>
              <a:t>0.4u/kg</a:t>
            </a:r>
            <a:endParaRPr lang="en-US" sz="3200" dirty="0">
              <a:solidFill>
                <a:schemeClr val="bg2">
                  <a:lumMod val="40000"/>
                  <a:lumOff val="60000"/>
                </a:schemeClr>
              </a:solidFill>
            </a:endParaRPr>
          </a:p>
        </p:txBody>
      </p:sp>
      <p:sp>
        <p:nvSpPr>
          <p:cNvPr id="1613827" name="Rectangle 3"/>
          <p:cNvSpPr>
            <a:spLocks noGrp="1" noChangeArrowheads="1"/>
          </p:cNvSpPr>
          <p:nvPr>
            <p:ph type="body" sz="half" idx="1"/>
          </p:nvPr>
        </p:nvSpPr>
        <p:spPr>
          <a:xfrm>
            <a:off x="381000" y="1371600"/>
            <a:ext cx="4343400" cy="4953000"/>
          </a:xfrm>
        </p:spPr>
        <p:txBody>
          <a:bodyPr/>
          <a:lstStyle/>
          <a:p>
            <a:pPr eaLnBrk="1" hangingPunct="1">
              <a:buFont typeface="Wingdings" pitchFamily="2" charset="2"/>
              <a:buNone/>
              <a:defRPr/>
            </a:pPr>
            <a:r>
              <a:rPr lang="en-US" b="1" dirty="0"/>
              <a:t>50/50 Rule</a:t>
            </a:r>
          </a:p>
          <a:p>
            <a:pPr eaLnBrk="1" hangingPunct="1">
              <a:defRPr/>
            </a:pPr>
            <a:r>
              <a:rPr lang="en-US" dirty="0"/>
              <a:t>0.2-0.5 units/kg day</a:t>
            </a:r>
          </a:p>
          <a:p>
            <a:pPr eaLnBrk="1" hangingPunct="1">
              <a:buFont typeface="Wingdings" pitchFamily="2" charset="2"/>
              <a:buNone/>
              <a:defRPr/>
            </a:pPr>
            <a:endParaRPr lang="en-US" sz="1400" dirty="0"/>
          </a:p>
          <a:p>
            <a:pPr eaLnBrk="1" hangingPunct="1">
              <a:buFont typeface="Wingdings" pitchFamily="2" charset="2"/>
              <a:buNone/>
              <a:defRPr/>
            </a:pPr>
            <a:endParaRPr lang="en-US" sz="1400" dirty="0"/>
          </a:p>
          <a:p>
            <a:pPr eaLnBrk="1" hangingPunct="1">
              <a:defRPr/>
            </a:pPr>
            <a:r>
              <a:rPr lang="en-US" dirty="0"/>
              <a:t>Basal = 50% of total  </a:t>
            </a:r>
          </a:p>
          <a:p>
            <a:pPr marL="274320" lvl="1" indent="0" eaLnBrk="1" hangingPunct="1">
              <a:buNone/>
              <a:defRPr/>
            </a:pPr>
            <a:br>
              <a:rPr lang="en-US" sz="2800" dirty="0"/>
            </a:br>
            <a:endParaRPr lang="en-US" sz="2000" dirty="0"/>
          </a:p>
          <a:p>
            <a:pPr eaLnBrk="1" hangingPunct="1">
              <a:buSzPct val="60000"/>
              <a:buFont typeface="Monotype Sorts" pitchFamily="2" charset="2"/>
              <a:buBlip>
                <a:blip r:embed="rId4"/>
              </a:buBlip>
              <a:defRPr/>
            </a:pPr>
            <a:r>
              <a:rPr lang="en-US" dirty="0"/>
              <a:t>Bolus = 50% of total</a:t>
            </a:r>
          </a:p>
          <a:p>
            <a:pPr lvl="1" eaLnBrk="1" hangingPunct="1">
              <a:buFont typeface="Monotype Sorts" pitchFamily="2" charset="2"/>
              <a:buBlip>
                <a:blip r:embed="rId5"/>
              </a:buBlip>
              <a:defRPr/>
            </a:pPr>
            <a:r>
              <a:rPr lang="en-US" sz="2800" dirty="0"/>
              <a:t>divided into 3 meals</a:t>
            </a:r>
          </a:p>
        </p:txBody>
      </p:sp>
      <p:sp>
        <p:nvSpPr>
          <p:cNvPr id="1613828" name="Rectangle 4"/>
          <p:cNvSpPr>
            <a:spLocks noGrp="1" noChangeArrowheads="1"/>
          </p:cNvSpPr>
          <p:nvPr>
            <p:ph type="body" sz="half" idx="2"/>
          </p:nvPr>
        </p:nvSpPr>
        <p:spPr>
          <a:xfrm>
            <a:off x="4648200" y="1371600"/>
            <a:ext cx="4191000" cy="4953000"/>
          </a:xfrm>
        </p:spPr>
        <p:txBody>
          <a:bodyPr>
            <a:normAutofit/>
          </a:bodyPr>
          <a:lstStyle/>
          <a:p>
            <a:pPr eaLnBrk="1" hangingPunct="1">
              <a:buFont typeface="Wingdings" pitchFamily="2" charset="2"/>
              <a:buNone/>
              <a:defRPr/>
            </a:pPr>
            <a:r>
              <a:rPr lang="en-US" b="1" dirty="0"/>
              <a:t>Example – You Try</a:t>
            </a:r>
          </a:p>
          <a:p>
            <a:pPr eaLnBrk="1" hangingPunct="1">
              <a:defRPr/>
            </a:pPr>
            <a:r>
              <a:rPr lang="en-US" dirty="0" err="1"/>
              <a:t>Wt</a:t>
            </a:r>
            <a:r>
              <a:rPr lang="en-US" dirty="0"/>
              <a:t> 60 kg x 0.4 = ___ units of insulin/day</a:t>
            </a:r>
          </a:p>
          <a:p>
            <a:pPr eaLnBrk="1" hangingPunct="1">
              <a:defRPr/>
            </a:pPr>
            <a:endParaRPr lang="en-US" sz="900" dirty="0"/>
          </a:p>
          <a:p>
            <a:pPr eaLnBrk="1" hangingPunct="1">
              <a:defRPr/>
            </a:pPr>
            <a:r>
              <a:rPr lang="en-US" dirty="0"/>
              <a:t>Basal dose: ____ units</a:t>
            </a:r>
          </a:p>
          <a:p>
            <a:pPr lvl="1" eaLnBrk="1" hangingPunct="1">
              <a:buFont typeface="Wingdings" pitchFamily="2" charset="2"/>
              <a:buNone/>
              <a:defRPr/>
            </a:pPr>
            <a:br>
              <a:rPr lang="en-US" sz="2000" dirty="0"/>
            </a:br>
            <a:endParaRPr lang="en-US" sz="2000" dirty="0"/>
          </a:p>
          <a:p>
            <a:pPr eaLnBrk="1" hangingPunct="1">
              <a:defRPr/>
            </a:pPr>
            <a:r>
              <a:rPr lang="en-US" dirty="0"/>
              <a:t>Bolus dose: ____ units</a:t>
            </a:r>
          </a:p>
          <a:p>
            <a:pPr>
              <a:spcBef>
                <a:spcPct val="0"/>
              </a:spcBef>
              <a:buClrTx/>
              <a:buSzTx/>
              <a:buFontTx/>
              <a:buNone/>
              <a:defRPr/>
            </a:pPr>
            <a:r>
              <a:rPr lang="en-US" dirty="0"/>
              <a:t>    ___</a:t>
            </a:r>
            <a:r>
              <a:rPr lang="en-US" sz="2400" dirty="0"/>
              <a:t>units each meal</a:t>
            </a:r>
          </a:p>
        </p:txBody>
      </p:sp>
    </p:spTree>
    <p:custDataLst>
      <p:tags r:id="rId1"/>
    </p:custDataLst>
    <p:extLst>
      <p:ext uri="{BB962C8B-B14F-4D97-AF65-F5344CB8AC3E}">
        <p14:creationId xmlns:p14="http://schemas.microsoft.com/office/powerpoint/2010/main" val="3276212686"/>
      </p:ext>
    </p:extLst>
  </p:cSld>
  <p:clrMapOvr>
    <a:masterClrMapping/>
  </p:clrMapOvr>
  <p:transition>
    <p:random/>
  </p:transition>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3826" name="Rectangle 2"/>
          <p:cNvSpPr>
            <a:spLocks noGrp="1" noChangeArrowheads="1"/>
          </p:cNvSpPr>
          <p:nvPr>
            <p:ph type="title"/>
          </p:nvPr>
        </p:nvSpPr>
        <p:spPr>
          <a:xfrm>
            <a:off x="228600" y="299751"/>
            <a:ext cx="8382000" cy="914400"/>
          </a:xfrm>
        </p:spPr>
        <p:txBody>
          <a:bodyPr>
            <a:noAutofit/>
          </a:bodyPr>
          <a:lstStyle/>
          <a:p>
            <a:pPr eaLnBrk="1" hangingPunct="1">
              <a:defRPr/>
            </a:pPr>
            <a:r>
              <a:rPr lang="en-US" sz="3600" dirty="0"/>
              <a:t>Basal/Bolus Insulin Dosing Strategy</a:t>
            </a:r>
            <a:r>
              <a:rPr lang="en-US" sz="3200" dirty="0"/>
              <a:t> </a:t>
            </a:r>
            <a:r>
              <a:rPr lang="en-US" sz="3600" dirty="0"/>
              <a:t>0.4u/kg</a:t>
            </a:r>
            <a:endParaRPr lang="en-US" sz="3200" dirty="0">
              <a:solidFill>
                <a:schemeClr val="bg2">
                  <a:lumMod val="40000"/>
                  <a:lumOff val="60000"/>
                </a:schemeClr>
              </a:solidFill>
            </a:endParaRPr>
          </a:p>
        </p:txBody>
      </p:sp>
      <p:sp>
        <p:nvSpPr>
          <p:cNvPr id="1613827" name="Rectangle 3"/>
          <p:cNvSpPr>
            <a:spLocks noGrp="1" noChangeArrowheads="1"/>
          </p:cNvSpPr>
          <p:nvPr>
            <p:ph type="body" sz="half" idx="1"/>
          </p:nvPr>
        </p:nvSpPr>
        <p:spPr>
          <a:xfrm>
            <a:off x="381000" y="1371600"/>
            <a:ext cx="4343400" cy="4953000"/>
          </a:xfrm>
        </p:spPr>
        <p:txBody>
          <a:bodyPr/>
          <a:lstStyle/>
          <a:p>
            <a:pPr eaLnBrk="1" hangingPunct="1">
              <a:buFont typeface="Wingdings" pitchFamily="2" charset="2"/>
              <a:buNone/>
              <a:defRPr/>
            </a:pPr>
            <a:r>
              <a:rPr lang="en-US" b="1" dirty="0"/>
              <a:t>50/50 Rule</a:t>
            </a:r>
          </a:p>
          <a:p>
            <a:pPr eaLnBrk="1" hangingPunct="1">
              <a:defRPr/>
            </a:pPr>
            <a:r>
              <a:rPr lang="en-US" dirty="0"/>
              <a:t>0.2-0.5 units/kg day</a:t>
            </a:r>
          </a:p>
          <a:p>
            <a:pPr eaLnBrk="1" hangingPunct="1">
              <a:buFont typeface="Wingdings" pitchFamily="2" charset="2"/>
              <a:buNone/>
              <a:defRPr/>
            </a:pPr>
            <a:endParaRPr lang="en-US" sz="1400" dirty="0"/>
          </a:p>
          <a:p>
            <a:pPr eaLnBrk="1" hangingPunct="1">
              <a:buFont typeface="Wingdings" pitchFamily="2" charset="2"/>
              <a:buNone/>
              <a:defRPr/>
            </a:pPr>
            <a:endParaRPr lang="en-US" sz="1400" dirty="0"/>
          </a:p>
          <a:p>
            <a:pPr eaLnBrk="1" hangingPunct="1">
              <a:defRPr/>
            </a:pPr>
            <a:r>
              <a:rPr lang="en-US" dirty="0"/>
              <a:t>Basal = 50% of total  </a:t>
            </a:r>
          </a:p>
          <a:p>
            <a:pPr marL="274320" lvl="1" indent="0" eaLnBrk="1" hangingPunct="1">
              <a:buNone/>
              <a:defRPr/>
            </a:pPr>
            <a:br>
              <a:rPr lang="en-US" sz="2800" dirty="0"/>
            </a:br>
            <a:endParaRPr lang="en-US" sz="2000" dirty="0"/>
          </a:p>
          <a:p>
            <a:pPr eaLnBrk="1" hangingPunct="1">
              <a:buSzPct val="60000"/>
              <a:buFont typeface="Monotype Sorts" pitchFamily="2" charset="2"/>
              <a:buBlip>
                <a:blip r:embed="rId4"/>
              </a:buBlip>
              <a:defRPr/>
            </a:pPr>
            <a:r>
              <a:rPr lang="en-US" dirty="0"/>
              <a:t>Bolus = 50% of total</a:t>
            </a:r>
          </a:p>
          <a:p>
            <a:pPr lvl="1" eaLnBrk="1" hangingPunct="1">
              <a:buFont typeface="Monotype Sorts" pitchFamily="2" charset="2"/>
              <a:buBlip>
                <a:blip r:embed="rId5"/>
              </a:buBlip>
              <a:defRPr/>
            </a:pPr>
            <a:r>
              <a:rPr lang="en-US" sz="2800" dirty="0"/>
              <a:t>divided into 3 meals</a:t>
            </a:r>
          </a:p>
        </p:txBody>
      </p:sp>
      <p:sp>
        <p:nvSpPr>
          <p:cNvPr id="1613828" name="Rectangle 4"/>
          <p:cNvSpPr>
            <a:spLocks noGrp="1" noChangeArrowheads="1"/>
          </p:cNvSpPr>
          <p:nvPr>
            <p:ph type="body" sz="half" idx="2"/>
          </p:nvPr>
        </p:nvSpPr>
        <p:spPr>
          <a:xfrm>
            <a:off x="4648200" y="1371600"/>
            <a:ext cx="4191000" cy="4953000"/>
          </a:xfrm>
        </p:spPr>
        <p:txBody>
          <a:bodyPr>
            <a:normAutofit/>
          </a:bodyPr>
          <a:lstStyle/>
          <a:p>
            <a:pPr eaLnBrk="1" hangingPunct="1">
              <a:buFont typeface="Wingdings" pitchFamily="2" charset="2"/>
              <a:buNone/>
              <a:defRPr/>
            </a:pPr>
            <a:r>
              <a:rPr lang="en-US" b="1" dirty="0"/>
              <a:t>Example – You Try</a:t>
            </a:r>
          </a:p>
          <a:p>
            <a:pPr eaLnBrk="1" hangingPunct="1">
              <a:defRPr/>
            </a:pPr>
            <a:r>
              <a:rPr lang="en-US" dirty="0" err="1"/>
              <a:t>Wt</a:t>
            </a:r>
            <a:r>
              <a:rPr lang="en-US" dirty="0"/>
              <a:t> 60 kg x 0.4 = </a:t>
            </a:r>
            <a:r>
              <a:rPr lang="en-US" dirty="0">
                <a:solidFill>
                  <a:srgbClr val="0070C0"/>
                </a:solidFill>
              </a:rPr>
              <a:t>24 </a:t>
            </a:r>
            <a:r>
              <a:rPr lang="en-US" dirty="0"/>
              <a:t>units of insulin/day</a:t>
            </a:r>
          </a:p>
          <a:p>
            <a:pPr eaLnBrk="1" hangingPunct="1">
              <a:defRPr/>
            </a:pPr>
            <a:endParaRPr lang="en-US" sz="900" dirty="0"/>
          </a:p>
          <a:p>
            <a:pPr eaLnBrk="1" hangingPunct="1">
              <a:defRPr/>
            </a:pPr>
            <a:r>
              <a:rPr lang="en-US" dirty="0"/>
              <a:t>Basal dose: </a:t>
            </a:r>
            <a:r>
              <a:rPr lang="en-US" dirty="0">
                <a:solidFill>
                  <a:srgbClr val="0070C0"/>
                </a:solidFill>
              </a:rPr>
              <a:t>12</a:t>
            </a:r>
            <a:r>
              <a:rPr lang="en-US" dirty="0"/>
              <a:t> units</a:t>
            </a:r>
          </a:p>
          <a:p>
            <a:pPr lvl="1" eaLnBrk="1" hangingPunct="1">
              <a:buFont typeface="Wingdings" pitchFamily="2" charset="2"/>
              <a:buNone/>
              <a:defRPr/>
            </a:pPr>
            <a:br>
              <a:rPr lang="en-US" sz="2000" dirty="0"/>
            </a:br>
            <a:endParaRPr lang="en-US" sz="2000" dirty="0"/>
          </a:p>
          <a:p>
            <a:pPr eaLnBrk="1" hangingPunct="1">
              <a:defRPr/>
            </a:pPr>
            <a:r>
              <a:rPr lang="en-US" dirty="0"/>
              <a:t>Bolus dose: 12 units</a:t>
            </a:r>
          </a:p>
          <a:p>
            <a:pPr>
              <a:spcBef>
                <a:spcPct val="0"/>
              </a:spcBef>
              <a:buClrTx/>
              <a:buSzTx/>
              <a:buFontTx/>
              <a:buNone/>
              <a:defRPr/>
            </a:pPr>
            <a:r>
              <a:rPr lang="en-US" dirty="0"/>
              <a:t>    </a:t>
            </a:r>
            <a:r>
              <a:rPr lang="en-US" dirty="0">
                <a:solidFill>
                  <a:srgbClr val="0070C0"/>
                </a:solidFill>
              </a:rPr>
              <a:t>4</a:t>
            </a:r>
            <a:r>
              <a:rPr lang="en-US" dirty="0"/>
              <a:t> </a:t>
            </a:r>
            <a:r>
              <a:rPr lang="en-US" sz="2400" dirty="0"/>
              <a:t>units each meal</a:t>
            </a:r>
          </a:p>
        </p:txBody>
      </p:sp>
    </p:spTree>
    <p:custDataLst>
      <p:tags r:id="rId1"/>
    </p:custDataLst>
    <p:extLst>
      <p:ext uri="{BB962C8B-B14F-4D97-AF65-F5344CB8AC3E}">
        <p14:creationId xmlns:p14="http://schemas.microsoft.com/office/powerpoint/2010/main" val="2609545846"/>
      </p:ext>
    </p:extLst>
  </p:cSld>
  <p:clrMapOvr>
    <a:masterClrMapping/>
  </p:clrMapOvr>
  <p:transition>
    <p:random/>
  </p:transition>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62" name="Rectangle 2"/>
          <p:cNvSpPr>
            <a:spLocks noGrp="1" noChangeArrowheads="1"/>
          </p:cNvSpPr>
          <p:nvPr>
            <p:ph type="title"/>
          </p:nvPr>
        </p:nvSpPr>
        <p:spPr>
          <a:xfrm>
            <a:off x="381000" y="228600"/>
            <a:ext cx="8312150" cy="1143000"/>
          </a:xfrm>
        </p:spPr>
        <p:txBody>
          <a:bodyPr>
            <a:normAutofit fontScale="90000"/>
          </a:bodyPr>
          <a:lstStyle/>
          <a:p>
            <a:pPr eaLnBrk="1" hangingPunct="1">
              <a:defRPr/>
            </a:pPr>
            <a:r>
              <a:rPr lang="en-US" sz="3600" dirty="0">
                <a:solidFill>
                  <a:schemeClr val="bg1"/>
                </a:solidFill>
              </a:rPr>
              <a:t>Ms. K Pattern</a:t>
            </a:r>
            <a:br>
              <a:rPr lang="en-US" sz="3600" dirty="0">
                <a:solidFill>
                  <a:schemeClr val="bg1"/>
                </a:solidFill>
              </a:rPr>
            </a:br>
            <a:r>
              <a:rPr lang="en-US" sz="3600" dirty="0">
                <a:solidFill>
                  <a:schemeClr val="bg1"/>
                </a:solidFill>
              </a:rPr>
              <a:t>3 unit meal bolus + Correction 8 unit Glargine </a:t>
            </a:r>
            <a:r>
              <a:rPr lang="en-US" sz="3600" dirty="0" err="1">
                <a:solidFill>
                  <a:schemeClr val="bg1"/>
                </a:solidFill>
              </a:rPr>
              <a:t>hs</a:t>
            </a:r>
            <a:r>
              <a:rPr lang="en-US" sz="3600" dirty="0">
                <a:solidFill>
                  <a:schemeClr val="bg1"/>
                </a:solidFill>
              </a:rPr>
              <a:t> </a:t>
            </a:r>
          </a:p>
        </p:txBody>
      </p:sp>
      <p:graphicFrame>
        <p:nvGraphicFramePr>
          <p:cNvPr id="130051" name="Object 3"/>
          <p:cNvGraphicFramePr>
            <a:graphicFrameLocks noGrp="1" noChangeAspect="1"/>
          </p:cNvGraphicFramePr>
          <p:nvPr>
            <p:ph type="tbl" idx="1"/>
          </p:nvPr>
        </p:nvGraphicFramePr>
        <p:xfrm>
          <a:off x="152400" y="1676400"/>
          <a:ext cx="8154987" cy="5549900"/>
        </p:xfrm>
        <a:graphic>
          <a:graphicData uri="http://schemas.openxmlformats.org/presentationml/2006/ole">
            <mc:AlternateContent xmlns:mc="http://schemas.openxmlformats.org/markup-compatibility/2006">
              <mc:Choice xmlns:v="urn:schemas-microsoft-com:vml" Requires="v">
                <p:oleObj name="Document" r:id="rId4" imgW="8108659" imgH="5518522" progId="Word.Document.8">
                  <p:embed/>
                </p:oleObj>
              </mc:Choice>
              <mc:Fallback>
                <p:oleObj name="Document" r:id="rId4" imgW="8108659" imgH="5518522" progId="Word.Document.8">
                  <p:embed/>
                  <p:pic>
                    <p:nvPicPr>
                      <p:cNvPr id="130051" name="Object 3"/>
                      <p:cNvPicPr>
                        <a:picLocks noChangeAspect="1" noChangeArrowheads="1"/>
                      </p:cNvPicPr>
                      <p:nvPr/>
                    </p:nvPicPr>
                    <p:blipFill>
                      <a:blip r:embed="rId5"/>
                      <a:srcRect/>
                      <a:stretch>
                        <a:fillRect/>
                      </a:stretch>
                    </p:blipFill>
                    <p:spPr bwMode="auto">
                      <a:xfrm>
                        <a:off x="152400" y="1676400"/>
                        <a:ext cx="8154987" cy="5549900"/>
                      </a:xfrm>
                      <a:prstGeom prst="rect">
                        <a:avLst/>
                      </a:prstGeom>
                      <a:noFill/>
                      <a:ln>
                        <a:noFill/>
                      </a:ln>
                    </p:spPr>
                  </p:pic>
                </p:oleObj>
              </mc:Fallback>
            </mc:AlternateContent>
          </a:graphicData>
        </a:graphic>
      </p:graphicFrame>
      <p:sp>
        <p:nvSpPr>
          <p:cNvPr id="2" name="Oval 1">
            <a:extLst>
              <a:ext uri="{FF2B5EF4-FFF2-40B4-BE49-F238E27FC236}">
                <a16:creationId xmlns:a16="http://schemas.microsoft.com/office/drawing/2014/main" id="{8CBD9B4C-0C07-F0C1-E0FA-CA661D6E6959}"/>
              </a:ext>
            </a:extLst>
          </p:cNvPr>
          <p:cNvSpPr/>
          <p:nvPr/>
        </p:nvSpPr>
        <p:spPr>
          <a:xfrm>
            <a:off x="990600" y="4191000"/>
            <a:ext cx="2667000" cy="838200"/>
          </a:xfrm>
          <a:prstGeom prst="ellipse">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179CAB18-DA49-8C91-7510-C90D024A66D6}"/>
              </a:ext>
            </a:extLst>
          </p:cNvPr>
          <p:cNvSpPr/>
          <p:nvPr/>
        </p:nvSpPr>
        <p:spPr>
          <a:xfrm flipV="1">
            <a:off x="1143000" y="5322683"/>
            <a:ext cx="2362200" cy="838200"/>
          </a:xfrm>
          <a:prstGeom prst="ellipse">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9506388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1000" fill="hold"/>
                                        <p:tgtEl>
                                          <p:spTgt spid="3"/>
                                        </p:tgtEl>
                                        <p:attrNameLst>
                                          <p:attrName>ppt_w</p:attrName>
                                        </p:attrNameLst>
                                      </p:cBhvr>
                                      <p:tavLst>
                                        <p:tav tm="0">
                                          <p:val>
                                            <p:fltVal val="0"/>
                                          </p:val>
                                        </p:tav>
                                        <p:tav tm="100000">
                                          <p:val>
                                            <p:strVal val="#ppt_w"/>
                                          </p:val>
                                        </p:tav>
                                      </p:tavLst>
                                    </p:anim>
                                    <p:anim calcmode="lin" valueType="num">
                                      <p:cBhvr>
                                        <p:cTn id="16" dur="1000" fill="hold"/>
                                        <p:tgtEl>
                                          <p:spTgt spid="3"/>
                                        </p:tgtEl>
                                        <p:attrNameLst>
                                          <p:attrName>ppt_h</p:attrName>
                                        </p:attrNameLst>
                                      </p:cBhvr>
                                      <p:tavLst>
                                        <p:tav tm="0">
                                          <p:val>
                                            <p:fltVal val="0"/>
                                          </p:val>
                                        </p:tav>
                                        <p:tav tm="100000">
                                          <p:val>
                                            <p:strVal val="#ppt_h"/>
                                          </p:val>
                                        </p:tav>
                                      </p:tavLst>
                                    </p:anim>
                                    <p:anim calcmode="lin" valueType="num">
                                      <p:cBhvr>
                                        <p:cTn id="17" dur="1000" fill="hold"/>
                                        <p:tgtEl>
                                          <p:spTgt spid="3"/>
                                        </p:tgtEl>
                                        <p:attrNameLst>
                                          <p:attrName>style.rotation</p:attrName>
                                        </p:attrNameLst>
                                      </p:cBhvr>
                                      <p:tavLst>
                                        <p:tav tm="0">
                                          <p:val>
                                            <p:fltVal val="90"/>
                                          </p:val>
                                        </p:tav>
                                        <p:tav tm="100000">
                                          <p:val>
                                            <p:fltVal val="0"/>
                                          </p:val>
                                        </p:tav>
                                      </p:tavLst>
                                    </p:anim>
                                    <p:animEffect transition="in" filter="fade">
                                      <p:cBhvr>
                                        <p:cTn id="18"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0" y="304800"/>
            <a:ext cx="8153400" cy="838200"/>
          </a:xfrm>
        </p:spPr>
        <p:txBody>
          <a:bodyPr/>
          <a:lstStyle/>
          <a:p>
            <a:pPr>
              <a:defRPr/>
            </a:pPr>
            <a:r>
              <a:rPr lang="en-US" sz="4000" dirty="0"/>
              <a:t>Next Steps?</a:t>
            </a:r>
          </a:p>
        </p:txBody>
      </p:sp>
      <p:sp>
        <p:nvSpPr>
          <p:cNvPr id="4" name="Content Placeholder 3"/>
          <p:cNvSpPr>
            <a:spLocks noGrp="1"/>
          </p:cNvSpPr>
          <p:nvPr>
            <p:ph idx="1"/>
          </p:nvPr>
        </p:nvSpPr>
        <p:spPr>
          <a:xfrm>
            <a:off x="685800" y="1219200"/>
            <a:ext cx="8001000" cy="4906963"/>
          </a:xfrm>
        </p:spPr>
        <p:txBody>
          <a:bodyPr/>
          <a:lstStyle/>
          <a:p>
            <a:pPr>
              <a:defRPr/>
            </a:pPr>
            <a:r>
              <a:rPr lang="en-US" dirty="0"/>
              <a:t>Ms. K is improved and ready to go home.</a:t>
            </a:r>
          </a:p>
          <a:p>
            <a:pPr>
              <a:defRPr/>
            </a:pPr>
            <a:r>
              <a:rPr lang="en-US" dirty="0"/>
              <a:t>What glucose management strategies for home?</a:t>
            </a:r>
          </a:p>
          <a:p>
            <a:pPr>
              <a:defRPr/>
            </a:pPr>
            <a:r>
              <a:rPr lang="en-US" dirty="0"/>
              <a:t>Her A1c = 8.9%</a:t>
            </a:r>
          </a:p>
          <a:p>
            <a:pPr lvl="8">
              <a:defRPr/>
            </a:pPr>
            <a:endParaRPr lang="en-US" dirty="0"/>
          </a:p>
        </p:txBody>
      </p:sp>
      <p:sp>
        <p:nvSpPr>
          <p:cNvPr id="2" name="TextBox 1">
            <a:extLst>
              <a:ext uri="{FF2B5EF4-FFF2-40B4-BE49-F238E27FC236}">
                <a16:creationId xmlns:a16="http://schemas.microsoft.com/office/drawing/2014/main" id="{CE4C5EAA-5EBF-4455-B637-807023B4AD84}"/>
              </a:ext>
            </a:extLst>
          </p:cNvPr>
          <p:cNvSpPr txBox="1"/>
          <p:nvPr/>
        </p:nvSpPr>
        <p:spPr>
          <a:xfrm>
            <a:off x="685800" y="3614737"/>
            <a:ext cx="3810000" cy="1938992"/>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rgbClr val="0070C0"/>
                </a:solidFill>
                <a:latin typeface="Calibri" panose="020F0502020204030204" pitchFamily="34" charset="0"/>
                <a:cs typeface="Calibri" panose="020F0502020204030204" pitchFamily="34" charset="0"/>
              </a:rPr>
              <a:t>Metformin (Glucophage)</a:t>
            </a:r>
          </a:p>
          <a:p>
            <a:pPr marL="285750" indent="-285750">
              <a:buFont typeface="Arial" panose="020B0604020202020204" pitchFamily="34" charset="0"/>
              <a:buChar char="•"/>
            </a:pPr>
            <a:r>
              <a:rPr lang="en-US" sz="2400" dirty="0">
                <a:solidFill>
                  <a:srgbClr val="0070C0"/>
                </a:solidFill>
                <a:latin typeface="Calibri" panose="020F0502020204030204" pitchFamily="34" charset="0"/>
                <a:cs typeface="Calibri" panose="020F0502020204030204" pitchFamily="34" charset="0"/>
              </a:rPr>
              <a:t>SGLT-2 or GLP-1 for CV and renal protection?</a:t>
            </a:r>
          </a:p>
          <a:p>
            <a:pPr marL="285750" indent="-285750">
              <a:buFont typeface="Arial" panose="020B0604020202020204" pitchFamily="34" charset="0"/>
              <a:buChar char="•"/>
            </a:pPr>
            <a:r>
              <a:rPr lang="en-US" sz="2400" dirty="0">
                <a:solidFill>
                  <a:srgbClr val="0070C0"/>
                </a:solidFill>
                <a:latin typeface="Calibri" panose="020F0502020204030204" pitchFamily="34" charset="0"/>
                <a:cs typeface="Calibri" panose="020F0502020204030204" pitchFamily="34" charset="0"/>
              </a:rPr>
              <a:t>Clear guidelines of when to call provider</a:t>
            </a:r>
          </a:p>
        </p:txBody>
      </p:sp>
      <p:pic>
        <p:nvPicPr>
          <p:cNvPr id="6" name="Picture 5">
            <a:extLst>
              <a:ext uri="{FF2B5EF4-FFF2-40B4-BE49-F238E27FC236}">
                <a16:creationId xmlns:a16="http://schemas.microsoft.com/office/drawing/2014/main" id="{924EE24A-404B-4889-BB2E-3401114A2BA7}"/>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5715000" y="2580952"/>
            <a:ext cx="2058444" cy="2946400"/>
          </a:xfrm>
          <a:prstGeom prst="rect">
            <a:avLst/>
          </a:prstGeom>
        </p:spPr>
      </p:pic>
      <p:pic>
        <p:nvPicPr>
          <p:cNvPr id="7" name="Picture 6">
            <a:extLst>
              <a:ext uri="{FF2B5EF4-FFF2-40B4-BE49-F238E27FC236}">
                <a16:creationId xmlns:a16="http://schemas.microsoft.com/office/drawing/2014/main" id="{36A2E9A7-EBB8-70F2-B229-93113FFAED15}"/>
              </a:ext>
            </a:extLst>
          </p:cNvPr>
          <p:cNvPicPr>
            <a:picLocks noChangeAspect="1"/>
          </p:cNvPicPr>
          <p:nvPr/>
        </p:nvPicPr>
        <p:blipFill>
          <a:blip r:embed="rId6"/>
          <a:stretch>
            <a:fillRect/>
          </a:stretch>
        </p:blipFill>
        <p:spPr>
          <a:xfrm>
            <a:off x="228600" y="6126163"/>
            <a:ext cx="8763000" cy="670618"/>
          </a:xfrm>
          <a:prstGeom prst="rect">
            <a:avLst/>
          </a:prstGeom>
        </p:spPr>
      </p:pic>
    </p:spTree>
    <p:custDataLst>
      <p:tags r:id="rId1"/>
    </p:custDataLst>
    <p:extLst>
      <p:ext uri="{BB962C8B-B14F-4D97-AF65-F5344CB8AC3E}">
        <p14:creationId xmlns:p14="http://schemas.microsoft.com/office/powerpoint/2010/main" val="3006280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28600"/>
            <a:ext cx="8229600" cy="914400"/>
          </a:xfrm>
        </p:spPr>
        <p:txBody>
          <a:bodyPr anchor="b">
            <a:normAutofit/>
          </a:bodyPr>
          <a:lstStyle/>
          <a:p>
            <a:pPr>
              <a:defRPr/>
            </a:pPr>
            <a:r>
              <a:rPr lang="en-US" dirty="0"/>
              <a:t>Discharge Teaching for Ms. K</a:t>
            </a:r>
          </a:p>
        </p:txBody>
      </p:sp>
      <p:pic>
        <p:nvPicPr>
          <p:cNvPr id="3" name="Picture 2" descr="Flowers on a balcony">
            <a:extLst>
              <a:ext uri="{FF2B5EF4-FFF2-40B4-BE49-F238E27FC236}">
                <a16:creationId xmlns:a16="http://schemas.microsoft.com/office/drawing/2014/main" id="{81D5E8BB-27D0-F73C-7B4A-C837086F7BA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508" r="24855" b="-3"/>
          <a:stretch/>
        </p:blipFill>
        <p:spPr>
          <a:xfrm>
            <a:off x="457200" y="1219200"/>
            <a:ext cx="4041648" cy="4937760"/>
          </a:xfrm>
          <a:prstGeom prst="rect">
            <a:avLst/>
          </a:prstGeom>
          <a:noFill/>
        </p:spPr>
      </p:pic>
      <p:sp>
        <p:nvSpPr>
          <p:cNvPr id="6" name="Text Placeholder 5"/>
          <p:cNvSpPr>
            <a:spLocks noGrp="1"/>
          </p:cNvSpPr>
          <p:nvPr>
            <p:ph sz="quarter" idx="2"/>
          </p:nvPr>
        </p:nvSpPr>
        <p:spPr>
          <a:xfrm>
            <a:off x="4632198" y="1216152"/>
            <a:ext cx="4041648" cy="4937760"/>
          </a:xfrm>
        </p:spPr>
        <p:txBody>
          <a:bodyPr>
            <a:normAutofit/>
          </a:bodyPr>
          <a:lstStyle/>
          <a:p>
            <a:pPr>
              <a:defRPr/>
            </a:pPr>
            <a:r>
              <a:rPr lang="en-US" dirty="0"/>
              <a:t>What supplies will she need?</a:t>
            </a:r>
          </a:p>
          <a:p>
            <a:pPr>
              <a:defRPr/>
            </a:pPr>
            <a:r>
              <a:rPr lang="en-US" dirty="0"/>
              <a:t>What top 3 things do we need to teach her?</a:t>
            </a:r>
          </a:p>
          <a:p>
            <a:pPr>
              <a:defRPr/>
            </a:pPr>
            <a:r>
              <a:rPr lang="en-US" dirty="0"/>
              <a:t>What resources can we provide?</a:t>
            </a:r>
          </a:p>
          <a:p>
            <a:pPr>
              <a:defRPr/>
            </a:pPr>
            <a:r>
              <a:rPr lang="en-US" dirty="0"/>
              <a:t>What referrals?</a:t>
            </a:r>
          </a:p>
        </p:txBody>
      </p:sp>
    </p:spTree>
    <p:custDataLst>
      <p:tags r:id="rId1"/>
    </p:custDataLst>
    <p:extLst>
      <p:ext uri="{BB962C8B-B14F-4D97-AF65-F5344CB8AC3E}">
        <p14:creationId xmlns:p14="http://schemas.microsoft.com/office/powerpoint/2010/main" val="2199779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152400"/>
            <a:ext cx="8229600" cy="1219200"/>
          </a:xfrm>
        </p:spPr>
        <p:txBody>
          <a:bodyPr>
            <a:normAutofit fontScale="90000"/>
          </a:bodyPr>
          <a:lstStyle/>
          <a:p>
            <a:pPr>
              <a:defRPr/>
            </a:pPr>
            <a:r>
              <a:rPr lang="en-US" sz="4000" dirty="0"/>
              <a:t>Mr. R has Pneumonia</a:t>
            </a:r>
            <a:br>
              <a:rPr lang="en-US" sz="4000" dirty="0"/>
            </a:br>
            <a:r>
              <a:rPr lang="en-US" sz="4000" dirty="0"/>
              <a:t>How Much Insulin Needed?</a:t>
            </a:r>
          </a:p>
        </p:txBody>
      </p:sp>
      <p:sp>
        <p:nvSpPr>
          <p:cNvPr id="7" name="Text Placeholder 6"/>
          <p:cNvSpPr>
            <a:spLocks noGrp="1"/>
          </p:cNvSpPr>
          <p:nvPr>
            <p:ph sz="quarter" idx="1"/>
          </p:nvPr>
        </p:nvSpPr>
        <p:spPr>
          <a:xfrm>
            <a:off x="457200" y="1524000"/>
            <a:ext cx="8229600" cy="4632960"/>
          </a:xfrm>
        </p:spPr>
        <p:txBody>
          <a:bodyPr/>
          <a:lstStyle/>
          <a:p>
            <a:pPr>
              <a:defRPr/>
            </a:pPr>
            <a:r>
              <a:rPr lang="en-US" dirty="0"/>
              <a:t>GFR in 30s</a:t>
            </a:r>
          </a:p>
          <a:p>
            <a:pPr>
              <a:defRPr/>
            </a:pPr>
            <a:r>
              <a:rPr lang="en-US" dirty="0"/>
              <a:t>76 years old</a:t>
            </a:r>
          </a:p>
          <a:p>
            <a:pPr>
              <a:defRPr/>
            </a:pPr>
            <a:r>
              <a:rPr lang="en-US" dirty="0"/>
              <a:t>Not very hungry</a:t>
            </a:r>
          </a:p>
          <a:p>
            <a:pPr>
              <a:defRPr/>
            </a:pPr>
            <a:r>
              <a:rPr lang="en-US" dirty="0"/>
              <a:t>BMI 22</a:t>
            </a:r>
          </a:p>
          <a:p>
            <a:pPr>
              <a:defRPr/>
            </a:pPr>
            <a:r>
              <a:rPr lang="en-US" dirty="0"/>
              <a:t>Weighs 70kg</a:t>
            </a:r>
          </a:p>
          <a:p>
            <a:pPr>
              <a:defRPr/>
            </a:pPr>
            <a:r>
              <a:rPr lang="en-US" dirty="0"/>
              <a:t>Glipizide 5mg at home</a:t>
            </a:r>
          </a:p>
          <a:p>
            <a:pPr>
              <a:defRPr/>
            </a:pPr>
            <a:r>
              <a:rPr lang="en-US" dirty="0"/>
              <a:t>A1c 7.2%</a:t>
            </a:r>
          </a:p>
          <a:p>
            <a:pPr>
              <a:defRPr/>
            </a:pPr>
            <a:endParaRPr lang="en-US" dirty="0"/>
          </a:p>
        </p:txBody>
      </p:sp>
      <p:pic>
        <p:nvPicPr>
          <p:cNvPr id="141317" name="Picture 2" descr="C:\Users\bev\AppData\Local\Microsoft\Windows\Temporary Internet Files\Content.IE5\VXLVYFYY\MP900448297[1].jpg"/>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a:stretch>
            <a:fillRect/>
          </a:stretch>
        </p:blipFill>
        <p:spPr bwMode="auto">
          <a:xfrm>
            <a:off x="5257800" y="1524000"/>
            <a:ext cx="29972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717440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ABDC7-115A-AD6D-B913-40A83B57E4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42583E-BFA8-225A-1329-64C4616D3E2B}"/>
              </a:ext>
            </a:extLst>
          </p:cNvPr>
          <p:cNvSpPr>
            <a:spLocks noGrp="1"/>
          </p:cNvSpPr>
          <p:nvPr>
            <p:ph type="title"/>
          </p:nvPr>
        </p:nvSpPr>
        <p:spPr>
          <a:xfrm>
            <a:off x="457200" y="228600"/>
            <a:ext cx="8229600" cy="914400"/>
          </a:xfrm>
        </p:spPr>
        <p:txBody>
          <a:bodyPr anchor="b">
            <a:normAutofit/>
          </a:bodyPr>
          <a:lstStyle/>
          <a:p>
            <a:r>
              <a:rPr lang="en-US" sz="4100"/>
              <a:t>Coach Bev has no Conflict of Interest</a:t>
            </a:r>
          </a:p>
        </p:txBody>
      </p:sp>
      <p:sp>
        <p:nvSpPr>
          <p:cNvPr id="3" name="Content Placeholder 2">
            <a:extLst>
              <a:ext uri="{FF2B5EF4-FFF2-40B4-BE49-F238E27FC236}">
                <a16:creationId xmlns:a16="http://schemas.microsoft.com/office/drawing/2014/main" id="{B849B694-1C9B-E90C-4F8F-AC8428E6E561}"/>
              </a:ext>
            </a:extLst>
          </p:cNvPr>
          <p:cNvSpPr>
            <a:spLocks noGrp="1"/>
          </p:cNvSpPr>
          <p:nvPr>
            <p:ph sz="quarter" idx="1"/>
          </p:nvPr>
        </p:nvSpPr>
        <p:spPr>
          <a:xfrm>
            <a:off x="457200" y="1219200"/>
            <a:ext cx="8229600" cy="4937760"/>
          </a:xfrm>
        </p:spPr>
        <p:txBody>
          <a:bodyPr>
            <a:normAutofit/>
          </a:bodyPr>
          <a:lstStyle/>
          <a:p>
            <a:pPr>
              <a:lnSpc>
                <a:spcPct val="90000"/>
              </a:lnSpc>
            </a:pPr>
            <a:r>
              <a:rPr lang="en-US" sz="2500" dirty="0"/>
              <a:t>She’s not on any speaker's bureau</a:t>
            </a:r>
          </a:p>
          <a:p>
            <a:pPr>
              <a:lnSpc>
                <a:spcPct val="90000"/>
              </a:lnSpc>
            </a:pPr>
            <a:r>
              <a:rPr lang="en-US" sz="2500" dirty="0"/>
              <a:t>Does not invest or have any financial relationships with diabetes related companies.</a:t>
            </a:r>
          </a:p>
          <a:p>
            <a:pPr>
              <a:lnSpc>
                <a:spcPct val="90000"/>
              </a:lnSpc>
            </a:pPr>
            <a:r>
              <a:rPr lang="en-US" sz="2500" dirty="0"/>
              <a:t>Gathers information from reading package inserts, research and articles</a:t>
            </a:r>
          </a:p>
          <a:p>
            <a:pPr>
              <a:lnSpc>
                <a:spcPct val="90000"/>
              </a:lnSpc>
            </a:pPr>
            <a:r>
              <a:rPr lang="en-US" sz="2500" dirty="0"/>
              <a:t>The ADA Standards of Medical Care is main resource for course content</a:t>
            </a:r>
          </a:p>
          <a:p>
            <a:pPr>
              <a:lnSpc>
                <a:spcPct val="90000"/>
              </a:lnSpc>
            </a:pPr>
            <a:endParaRPr lang="en-US" sz="2500" dirty="0"/>
          </a:p>
        </p:txBody>
      </p:sp>
    </p:spTree>
    <p:extLst>
      <p:ext uri="{BB962C8B-B14F-4D97-AF65-F5344CB8AC3E}">
        <p14:creationId xmlns:p14="http://schemas.microsoft.com/office/powerpoint/2010/main" val="1901906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864" y="228600"/>
            <a:ext cx="8229600" cy="990600"/>
          </a:xfrm>
        </p:spPr>
        <p:txBody>
          <a:bodyPr>
            <a:noAutofit/>
          </a:bodyPr>
          <a:lstStyle/>
          <a:p>
            <a:r>
              <a:rPr lang="en-US" sz="4000" dirty="0"/>
              <a:t>Diabetes Care in the Hospital - ADA   </a:t>
            </a:r>
          </a:p>
        </p:txBody>
      </p:sp>
      <p:sp>
        <p:nvSpPr>
          <p:cNvPr id="3" name="Content Placeholder 2"/>
          <p:cNvSpPr>
            <a:spLocks noGrp="1"/>
          </p:cNvSpPr>
          <p:nvPr>
            <p:ph sz="quarter" idx="1"/>
          </p:nvPr>
        </p:nvSpPr>
        <p:spPr>
          <a:xfrm>
            <a:off x="457200" y="1219200"/>
            <a:ext cx="6096000" cy="4953000"/>
          </a:xfrm>
        </p:spPr>
        <p:txBody>
          <a:bodyPr>
            <a:noAutofit/>
          </a:bodyPr>
          <a:lstStyle/>
          <a:p>
            <a:r>
              <a:rPr lang="en-US" sz="2800" dirty="0"/>
              <a:t>A1C on all patients with Diabetes or new hyperglycemia (if not done in past 3 </a:t>
            </a:r>
            <a:r>
              <a:rPr lang="en-US" sz="2800" dirty="0" err="1"/>
              <a:t>mo’s</a:t>
            </a:r>
            <a:r>
              <a:rPr lang="en-US" sz="2800" dirty="0"/>
              <a:t>)</a:t>
            </a:r>
          </a:p>
          <a:p>
            <a:r>
              <a:rPr lang="en-US" sz="2800" dirty="0"/>
              <a:t>Insulin dosing based on standard protocols that allow for predefined adjustments based on BG fluctuations </a:t>
            </a:r>
          </a:p>
          <a:p>
            <a:r>
              <a:rPr lang="en-US" sz="2800" dirty="0"/>
              <a:t>Consult with </a:t>
            </a:r>
            <a:r>
              <a:rPr lang="en-US" sz="2800" dirty="0">
                <a:solidFill>
                  <a:srgbClr val="0070C0"/>
                </a:solidFill>
              </a:rPr>
              <a:t>Glucose Management team </a:t>
            </a:r>
          </a:p>
          <a:p>
            <a:r>
              <a:rPr lang="en-US" sz="2800" dirty="0"/>
              <a:t>Have hypoglycemia treatment and prevention protocol. </a:t>
            </a:r>
          </a:p>
          <a:p>
            <a:r>
              <a:rPr lang="en-US" sz="2800" dirty="0"/>
              <a:t>Create structured discharge plan based on individual.</a:t>
            </a:r>
          </a:p>
        </p:txBody>
      </p:sp>
      <p:pic>
        <p:nvPicPr>
          <p:cNvPr id="4" name="Picture 3"/>
          <p:cNvPicPr>
            <a:picLocks noChangeAspect="1"/>
          </p:cNvPicPr>
          <p:nvPr/>
        </p:nvPicPr>
        <p:blipFill>
          <a:blip r:embed="rId3"/>
          <a:stretch>
            <a:fillRect/>
          </a:stretch>
        </p:blipFill>
        <p:spPr>
          <a:xfrm>
            <a:off x="7315200" y="1447800"/>
            <a:ext cx="1447800" cy="1433026"/>
          </a:xfrm>
          <a:prstGeom prst="rect">
            <a:avLst/>
          </a:prstGeom>
        </p:spPr>
      </p:pic>
      <p:pic>
        <p:nvPicPr>
          <p:cNvPr id="6" name="Picture 5">
            <a:extLst>
              <a:ext uri="{FF2B5EF4-FFF2-40B4-BE49-F238E27FC236}">
                <a16:creationId xmlns:a16="http://schemas.microsoft.com/office/drawing/2014/main" id="{27290205-D5F0-FC9D-078E-D44DEBDBA88A}"/>
              </a:ext>
            </a:extLst>
          </p:cNvPr>
          <p:cNvPicPr>
            <a:picLocks noChangeAspect="1"/>
          </p:cNvPicPr>
          <p:nvPr/>
        </p:nvPicPr>
        <p:blipFill>
          <a:blip r:embed="rId4"/>
          <a:stretch>
            <a:fillRect/>
          </a:stretch>
        </p:blipFill>
        <p:spPr>
          <a:xfrm>
            <a:off x="5325441" y="6400800"/>
            <a:ext cx="3400836" cy="297161"/>
          </a:xfrm>
          <a:prstGeom prst="rect">
            <a:avLst/>
          </a:prstGeom>
        </p:spPr>
      </p:pic>
      <p:pic>
        <p:nvPicPr>
          <p:cNvPr id="9" name="Picture 8" descr="Like Bee">
            <a:extLst>
              <a:ext uri="{FF2B5EF4-FFF2-40B4-BE49-F238E27FC236}">
                <a16:creationId xmlns:a16="http://schemas.microsoft.com/office/drawing/2014/main" id="{E2E84560-890A-1275-2D2C-7BFC98150A2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00800" y="3109425"/>
            <a:ext cx="2391749" cy="2391749"/>
          </a:xfrm>
          <a:prstGeom prst="rect">
            <a:avLst/>
          </a:prstGeom>
        </p:spPr>
      </p:pic>
    </p:spTree>
    <p:custDataLst>
      <p:tags r:id="rId1"/>
    </p:custDataLst>
    <p:extLst>
      <p:ext uri="{BB962C8B-B14F-4D97-AF65-F5344CB8AC3E}">
        <p14:creationId xmlns:p14="http://schemas.microsoft.com/office/powerpoint/2010/main" val="623243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4850" name="Rectangle 2"/>
          <p:cNvSpPr>
            <a:spLocks noGrp="1" noChangeArrowheads="1"/>
          </p:cNvSpPr>
          <p:nvPr>
            <p:ph type="title"/>
          </p:nvPr>
        </p:nvSpPr>
        <p:spPr>
          <a:xfrm>
            <a:off x="457200" y="123092"/>
            <a:ext cx="8229600" cy="1324708"/>
          </a:xfrm>
        </p:spPr>
        <p:txBody>
          <a:bodyPr>
            <a:normAutofit fontScale="90000"/>
          </a:bodyPr>
          <a:lstStyle/>
          <a:p>
            <a:pPr eaLnBrk="1" hangingPunct="1">
              <a:defRPr/>
            </a:pPr>
            <a:r>
              <a:rPr lang="en-US" dirty="0"/>
              <a:t>Basal/Bolus Insulin </a:t>
            </a:r>
            <a:br>
              <a:rPr lang="en-US" dirty="0"/>
            </a:br>
            <a:r>
              <a:rPr lang="en-US" dirty="0"/>
              <a:t>Dosing Strategy 0.2u/kg	</a:t>
            </a:r>
            <a:r>
              <a:rPr lang="en-US" dirty="0">
                <a:solidFill>
                  <a:schemeClr val="bg2">
                    <a:lumMod val="40000"/>
                    <a:lumOff val="60000"/>
                  </a:schemeClr>
                </a:solidFill>
              </a:rPr>
              <a:t>	</a:t>
            </a:r>
          </a:p>
        </p:txBody>
      </p:sp>
      <p:sp>
        <p:nvSpPr>
          <p:cNvPr id="1614851" name="Rectangle 3"/>
          <p:cNvSpPr>
            <a:spLocks noGrp="1" noChangeArrowheads="1"/>
          </p:cNvSpPr>
          <p:nvPr>
            <p:ph type="body" sz="half" idx="1"/>
          </p:nvPr>
        </p:nvSpPr>
        <p:spPr>
          <a:xfrm>
            <a:off x="457200" y="1600200"/>
            <a:ext cx="4267200" cy="4533900"/>
          </a:xfrm>
        </p:spPr>
        <p:txBody>
          <a:bodyPr>
            <a:normAutofit/>
          </a:bodyPr>
          <a:lstStyle/>
          <a:p>
            <a:pPr eaLnBrk="1" hangingPunct="1">
              <a:buFont typeface="Wingdings" pitchFamily="2" charset="2"/>
              <a:buNone/>
              <a:defRPr/>
            </a:pPr>
            <a:r>
              <a:rPr lang="en-US" b="1" dirty="0"/>
              <a:t>50/50 Rule</a:t>
            </a:r>
          </a:p>
          <a:p>
            <a:pPr eaLnBrk="1" hangingPunct="1">
              <a:defRPr/>
            </a:pPr>
            <a:r>
              <a:rPr lang="en-US" dirty="0"/>
              <a:t>0.2-0.5 units/kg day</a:t>
            </a:r>
          </a:p>
          <a:p>
            <a:pPr eaLnBrk="1" hangingPunct="1">
              <a:defRPr/>
            </a:pPr>
            <a:endParaRPr lang="en-US" sz="1400" dirty="0"/>
          </a:p>
          <a:p>
            <a:pPr eaLnBrk="1" hangingPunct="1">
              <a:buFont typeface="Wingdings" pitchFamily="2" charset="2"/>
              <a:buNone/>
              <a:defRPr/>
            </a:pPr>
            <a:endParaRPr lang="en-US" sz="1400" dirty="0"/>
          </a:p>
          <a:p>
            <a:pPr eaLnBrk="1" hangingPunct="1">
              <a:defRPr/>
            </a:pPr>
            <a:r>
              <a:rPr lang="en-US" dirty="0"/>
              <a:t>Basal = 50% of total  </a:t>
            </a:r>
          </a:p>
          <a:p>
            <a:pPr marL="0" indent="0" eaLnBrk="1" hangingPunct="1">
              <a:buSzPct val="60000"/>
              <a:buNone/>
              <a:defRPr/>
            </a:pPr>
            <a:endParaRPr lang="en-US" dirty="0"/>
          </a:p>
          <a:p>
            <a:pPr eaLnBrk="1" hangingPunct="1">
              <a:buSzPct val="60000"/>
              <a:buFont typeface="Monotype Sorts" pitchFamily="2" charset="2"/>
              <a:buBlip>
                <a:blip r:embed="rId4"/>
              </a:buBlip>
              <a:defRPr/>
            </a:pPr>
            <a:r>
              <a:rPr lang="en-US" dirty="0"/>
              <a:t>Bolus = 50% of total</a:t>
            </a:r>
          </a:p>
          <a:p>
            <a:pPr lvl="1" eaLnBrk="1" hangingPunct="1">
              <a:buFont typeface="Monotype Sorts" pitchFamily="2" charset="2"/>
              <a:buBlip>
                <a:blip r:embed="rId5"/>
              </a:buBlip>
              <a:defRPr/>
            </a:pPr>
            <a:r>
              <a:rPr lang="en-US" sz="2800" dirty="0"/>
              <a:t>divided into  3 meals</a:t>
            </a:r>
          </a:p>
        </p:txBody>
      </p:sp>
      <p:sp>
        <p:nvSpPr>
          <p:cNvPr id="1614852" name="Rectangle 4"/>
          <p:cNvSpPr>
            <a:spLocks noGrp="1" noChangeArrowheads="1"/>
          </p:cNvSpPr>
          <p:nvPr>
            <p:ph type="body" sz="half" idx="2"/>
          </p:nvPr>
        </p:nvSpPr>
        <p:spPr>
          <a:xfrm>
            <a:off x="4648200" y="1676400"/>
            <a:ext cx="4191000" cy="4876800"/>
          </a:xfrm>
        </p:spPr>
        <p:txBody>
          <a:bodyPr>
            <a:normAutofit/>
          </a:bodyPr>
          <a:lstStyle/>
          <a:p>
            <a:pPr eaLnBrk="1" hangingPunct="1">
              <a:buFont typeface="Wingdings" pitchFamily="2" charset="2"/>
              <a:buNone/>
              <a:defRPr/>
            </a:pPr>
            <a:r>
              <a:rPr lang="en-US" b="1" dirty="0"/>
              <a:t>Example – You Try</a:t>
            </a:r>
          </a:p>
          <a:p>
            <a:pPr eaLnBrk="1" hangingPunct="1">
              <a:defRPr/>
            </a:pPr>
            <a:r>
              <a:rPr lang="en-US" dirty="0" err="1"/>
              <a:t>Wt</a:t>
            </a:r>
            <a:r>
              <a:rPr lang="en-US" dirty="0"/>
              <a:t> 70kg x 0.2 =</a:t>
            </a:r>
            <a:r>
              <a:rPr lang="en-US" dirty="0">
                <a:solidFill>
                  <a:srgbClr val="DC0081"/>
                </a:solidFill>
              </a:rPr>
              <a:t> </a:t>
            </a:r>
            <a:r>
              <a:rPr lang="en-US" u="sng" dirty="0">
                <a:solidFill>
                  <a:schemeClr val="folHlink"/>
                </a:solidFill>
              </a:rPr>
              <a:t>___</a:t>
            </a:r>
            <a:r>
              <a:rPr lang="en-US" dirty="0">
                <a:solidFill>
                  <a:schemeClr val="folHlink"/>
                </a:solidFill>
              </a:rPr>
              <a:t> </a:t>
            </a:r>
            <a:r>
              <a:rPr lang="en-US" dirty="0"/>
              <a:t>units of insulin/day</a:t>
            </a:r>
          </a:p>
          <a:p>
            <a:pPr eaLnBrk="1" hangingPunct="1">
              <a:defRPr/>
            </a:pPr>
            <a:endParaRPr lang="en-US" sz="900" dirty="0"/>
          </a:p>
          <a:p>
            <a:pPr eaLnBrk="1" hangingPunct="1">
              <a:defRPr/>
            </a:pPr>
            <a:r>
              <a:rPr lang="en-US" dirty="0"/>
              <a:t>Basal dose: </a:t>
            </a:r>
            <a:r>
              <a:rPr lang="en-US" u="sng" dirty="0">
                <a:solidFill>
                  <a:schemeClr val="folHlink"/>
                </a:solidFill>
              </a:rPr>
              <a:t>___</a:t>
            </a:r>
            <a:r>
              <a:rPr lang="en-US" dirty="0">
                <a:solidFill>
                  <a:schemeClr val="folHlink"/>
                </a:solidFill>
              </a:rPr>
              <a:t> units</a:t>
            </a:r>
          </a:p>
          <a:p>
            <a:pPr lvl="1" eaLnBrk="1" hangingPunct="1">
              <a:buFont typeface="Wingdings" pitchFamily="2" charset="2"/>
              <a:buNone/>
              <a:defRPr/>
            </a:pPr>
            <a:endParaRPr lang="en-US" sz="1800" dirty="0">
              <a:solidFill>
                <a:srgbClr val="DC0081"/>
              </a:solidFill>
            </a:endParaRPr>
          </a:p>
          <a:p>
            <a:pPr eaLnBrk="1" hangingPunct="1">
              <a:defRPr/>
            </a:pPr>
            <a:r>
              <a:rPr lang="en-US" dirty="0"/>
              <a:t>Bolus dose: </a:t>
            </a:r>
            <a:r>
              <a:rPr lang="en-US" u="sng" dirty="0">
                <a:solidFill>
                  <a:schemeClr val="folHlink"/>
                </a:solidFill>
              </a:rPr>
              <a:t>___</a:t>
            </a:r>
            <a:r>
              <a:rPr lang="en-US" dirty="0">
                <a:solidFill>
                  <a:schemeClr val="folHlink"/>
                </a:solidFill>
              </a:rPr>
              <a:t> units</a:t>
            </a:r>
          </a:p>
          <a:p>
            <a:pPr lvl="1" eaLnBrk="1" hangingPunct="1">
              <a:defRPr/>
            </a:pPr>
            <a:r>
              <a:rPr lang="en-US" b="1" u="sng" dirty="0">
                <a:solidFill>
                  <a:schemeClr val="folHlink"/>
                </a:solidFill>
              </a:rPr>
              <a:t>___</a:t>
            </a:r>
            <a:r>
              <a:rPr lang="en-US" dirty="0">
                <a:solidFill>
                  <a:schemeClr val="folHlink"/>
                </a:solidFill>
              </a:rPr>
              <a:t> w/meal</a:t>
            </a:r>
            <a:endParaRPr lang="en-US" sz="2800" dirty="0">
              <a:solidFill>
                <a:schemeClr val="folHlink"/>
              </a:solidFill>
            </a:endParaRPr>
          </a:p>
          <a:p>
            <a:pPr eaLnBrk="1" hangingPunct="1">
              <a:buFont typeface="Wingdings" pitchFamily="2" charset="2"/>
              <a:buNone/>
              <a:defRPr/>
            </a:pPr>
            <a:endParaRPr lang="en-US" sz="3000" dirty="0">
              <a:solidFill>
                <a:srgbClr val="FF3399"/>
              </a:solidFill>
            </a:endParaRPr>
          </a:p>
        </p:txBody>
      </p:sp>
    </p:spTree>
    <p:custDataLst>
      <p:tags r:id="rId1"/>
    </p:custDataLst>
    <p:extLst>
      <p:ext uri="{BB962C8B-B14F-4D97-AF65-F5344CB8AC3E}">
        <p14:creationId xmlns:p14="http://schemas.microsoft.com/office/powerpoint/2010/main" val="1625899740"/>
      </p:ext>
    </p:extLst>
  </p:cSld>
  <p:clrMapOvr>
    <a:masterClrMapping/>
  </p:clrMapOvr>
  <p:transition>
    <p:random/>
  </p:transition>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4850" name="Rectangle 2"/>
          <p:cNvSpPr>
            <a:spLocks noGrp="1" noChangeArrowheads="1"/>
          </p:cNvSpPr>
          <p:nvPr>
            <p:ph type="title"/>
          </p:nvPr>
        </p:nvSpPr>
        <p:spPr>
          <a:xfrm>
            <a:off x="457200" y="228600"/>
            <a:ext cx="8229600" cy="1219200"/>
          </a:xfrm>
        </p:spPr>
        <p:txBody>
          <a:bodyPr>
            <a:normAutofit fontScale="90000"/>
          </a:bodyPr>
          <a:lstStyle/>
          <a:p>
            <a:pPr eaLnBrk="1" hangingPunct="1">
              <a:defRPr/>
            </a:pPr>
            <a:r>
              <a:rPr lang="en-US" dirty="0"/>
              <a:t>Basal/Bolus Insulin </a:t>
            </a:r>
            <a:br>
              <a:rPr lang="en-US" dirty="0"/>
            </a:br>
            <a:r>
              <a:rPr lang="en-US" dirty="0"/>
              <a:t>Dosing Strategy 0.2u/kg	</a:t>
            </a:r>
            <a:r>
              <a:rPr lang="en-US" dirty="0">
                <a:solidFill>
                  <a:schemeClr val="bg2">
                    <a:lumMod val="40000"/>
                    <a:lumOff val="60000"/>
                  </a:schemeClr>
                </a:solidFill>
              </a:rPr>
              <a:t>	</a:t>
            </a:r>
          </a:p>
        </p:txBody>
      </p:sp>
      <p:sp>
        <p:nvSpPr>
          <p:cNvPr id="1614851" name="Rectangle 3"/>
          <p:cNvSpPr>
            <a:spLocks noGrp="1" noChangeArrowheads="1"/>
          </p:cNvSpPr>
          <p:nvPr>
            <p:ph type="body" sz="half" idx="1"/>
          </p:nvPr>
        </p:nvSpPr>
        <p:spPr>
          <a:xfrm>
            <a:off x="457200" y="1600200"/>
            <a:ext cx="4267200" cy="4533900"/>
          </a:xfrm>
        </p:spPr>
        <p:txBody>
          <a:bodyPr>
            <a:normAutofit/>
          </a:bodyPr>
          <a:lstStyle/>
          <a:p>
            <a:pPr eaLnBrk="1" hangingPunct="1">
              <a:buFont typeface="Wingdings" pitchFamily="2" charset="2"/>
              <a:buNone/>
              <a:defRPr/>
            </a:pPr>
            <a:r>
              <a:rPr lang="en-US" b="1" dirty="0"/>
              <a:t>50/50 Rule</a:t>
            </a:r>
          </a:p>
          <a:p>
            <a:pPr eaLnBrk="1" hangingPunct="1">
              <a:defRPr/>
            </a:pPr>
            <a:r>
              <a:rPr lang="en-US" dirty="0"/>
              <a:t>0.2-0.5 units/kg day</a:t>
            </a:r>
          </a:p>
          <a:p>
            <a:pPr eaLnBrk="1" hangingPunct="1">
              <a:defRPr/>
            </a:pPr>
            <a:endParaRPr lang="en-US" sz="1400" dirty="0"/>
          </a:p>
          <a:p>
            <a:pPr eaLnBrk="1" hangingPunct="1">
              <a:buFont typeface="Wingdings" pitchFamily="2" charset="2"/>
              <a:buNone/>
              <a:defRPr/>
            </a:pPr>
            <a:endParaRPr lang="en-US" sz="1400" dirty="0"/>
          </a:p>
          <a:p>
            <a:pPr eaLnBrk="1" hangingPunct="1">
              <a:defRPr/>
            </a:pPr>
            <a:r>
              <a:rPr lang="en-US" dirty="0"/>
              <a:t>Basal = 50% of total  </a:t>
            </a:r>
          </a:p>
          <a:p>
            <a:pPr marL="0" indent="0" eaLnBrk="1" hangingPunct="1">
              <a:buSzPct val="60000"/>
              <a:buNone/>
              <a:defRPr/>
            </a:pPr>
            <a:endParaRPr lang="en-US" dirty="0"/>
          </a:p>
          <a:p>
            <a:pPr eaLnBrk="1" hangingPunct="1">
              <a:buSzPct val="60000"/>
              <a:buFont typeface="Monotype Sorts" pitchFamily="2" charset="2"/>
              <a:buBlip>
                <a:blip r:embed="rId4"/>
              </a:buBlip>
              <a:defRPr/>
            </a:pPr>
            <a:r>
              <a:rPr lang="en-US" dirty="0"/>
              <a:t>Bolus = 50% of total</a:t>
            </a:r>
          </a:p>
          <a:p>
            <a:pPr lvl="1" eaLnBrk="1" hangingPunct="1">
              <a:buFont typeface="Monotype Sorts" pitchFamily="2" charset="2"/>
              <a:buBlip>
                <a:blip r:embed="rId5"/>
              </a:buBlip>
              <a:defRPr/>
            </a:pPr>
            <a:r>
              <a:rPr lang="en-US" sz="2800" dirty="0"/>
              <a:t>divided into  3 meals</a:t>
            </a:r>
          </a:p>
        </p:txBody>
      </p:sp>
      <p:sp>
        <p:nvSpPr>
          <p:cNvPr id="1614852" name="Rectangle 4"/>
          <p:cNvSpPr>
            <a:spLocks noGrp="1" noChangeArrowheads="1"/>
          </p:cNvSpPr>
          <p:nvPr>
            <p:ph type="body" sz="half" idx="2"/>
          </p:nvPr>
        </p:nvSpPr>
        <p:spPr>
          <a:xfrm>
            <a:off x="4648200" y="1676400"/>
            <a:ext cx="4191000" cy="4876800"/>
          </a:xfrm>
        </p:spPr>
        <p:txBody>
          <a:bodyPr>
            <a:normAutofit/>
          </a:bodyPr>
          <a:lstStyle/>
          <a:p>
            <a:pPr eaLnBrk="1" hangingPunct="1">
              <a:buFont typeface="Wingdings" pitchFamily="2" charset="2"/>
              <a:buNone/>
              <a:defRPr/>
            </a:pPr>
            <a:r>
              <a:rPr lang="en-US" b="1" dirty="0"/>
              <a:t>Example – You Try</a:t>
            </a:r>
          </a:p>
          <a:p>
            <a:pPr eaLnBrk="1" hangingPunct="1">
              <a:defRPr/>
            </a:pPr>
            <a:r>
              <a:rPr lang="en-US" dirty="0" err="1"/>
              <a:t>Wt</a:t>
            </a:r>
            <a:r>
              <a:rPr lang="en-US" dirty="0"/>
              <a:t> 70kg x 0.2 =</a:t>
            </a:r>
            <a:r>
              <a:rPr lang="en-US" dirty="0">
                <a:solidFill>
                  <a:srgbClr val="DC0081"/>
                </a:solidFill>
              </a:rPr>
              <a:t> </a:t>
            </a:r>
            <a:r>
              <a:rPr lang="en-US" u="sng" dirty="0">
                <a:solidFill>
                  <a:schemeClr val="folHlink"/>
                </a:solidFill>
              </a:rPr>
              <a:t>14</a:t>
            </a:r>
            <a:r>
              <a:rPr lang="en-US" dirty="0">
                <a:solidFill>
                  <a:schemeClr val="folHlink"/>
                </a:solidFill>
              </a:rPr>
              <a:t> </a:t>
            </a:r>
            <a:r>
              <a:rPr lang="en-US" dirty="0"/>
              <a:t>units of insulin/day</a:t>
            </a:r>
          </a:p>
          <a:p>
            <a:pPr eaLnBrk="1" hangingPunct="1">
              <a:defRPr/>
            </a:pPr>
            <a:endParaRPr lang="en-US" sz="900" dirty="0"/>
          </a:p>
          <a:p>
            <a:pPr eaLnBrk="1" hangingPunct="1">
              <a:defRPr/>
            </a:pPr>
            <a:r>
              <a:rPr lang="en-US" dirty="0"/>
              <a:t>Basal dose: </a:t>
            </a:r>
            <a:r>
              <a:rPr lang="en-US" u="sng" dirty="0">
                <a:solidFill>
                  <a:schemeClr val="folHlink"/>
                </a:solidFill>
              </a:rPr>
              <a:t>7 </a:t>
            </a:r>
            <a:r>
              <a:rPr lang="en-US" dirty="0">
                <a:solidFill>
                  <a:schemeClr val="folHlink"/>
                </a:solidFill>
              </a:rPr>
              <a:t>units</a:t>
            </a:r>
          </a:p>
          <a:p>
            <a:pPr lvl="1" eaLnBrk="1" hangingPunct="1">
              <a:buFont typeface="Wingdings" pitchFamily="2" charset="2"/>
              <a:buNone/>
              <a:defRPr/>
            </a:pPr>
            <a:endParaRPr lang="en-US" sz="1800" dirty="0">
              <a:solidFill>
                <a:srgbClr val="DC0081"/>
              </a:solidFill>
            </a:endParaRPr>
          </a:p>
          <a:p>
            <a:pPr eaLnBrk="1" hangingPunct="1">
              <a:defRPr/>
            </a:pPr>
            <a:r>
              <a:rPr lang="en-US" dirty="0"/>
              <a:t>Bolus dose: </a:t>
            </a:r>
            <a:r>
              <a:rPr lang="en-US" u="sng" dirty="0">
                <a:solidFill>
                  <a:schemeClr val="folHlink"/>
                </a:solidFill>
              </a:rPr>
              <a:t>?</a:t>
            </a:r>
            <a:r>
              <a:rPr lang="en-US" dirty="0">
                <a:solidFill>
                  <a:schemeClr val="folHlink"/>
                </a:solidFill>
              </a:rPr>
              <a:t> units</a:t>
            </a:r>
          </a:p>
          <a:p>
            <a:pPr lvl="1" eaLnBrk="1" hangingPunct="1">
              <a:defRPr/>
            </a:pPr>
            <a:r>
              <a:rPr lang="en-US" dirty="0">
                <a:solidFill>
                  <a:schemeClr val="folHlink"/>
                </a:solidFill>
              </a:rPr>
              <a:t>2 units or correction only w/meal</a:t>
            </a:r>
            <a:endParaRPr lang="en-US" sz="2800" dirty="0">
              <a:solidFill>
                <a:schemeClr val="folHlink"/>
              </a:solidFill>
            </a:endParaRPr>
          </a:p>
          <a:p>
            <a:pPr eaLnBrk="1" hangingPunct="1">
              <a:buFont typeface="Wingdings" pitchFamily="2" charset="2"/>
              <a:buNone/>
              <a:defRPr/>
            </a:pPr>
            <a:endParaRPr lang="en-US" sz="3000" dirty="0">
              <a:solidFill>
                <a:srgbClr val="FF3399"/>
              </a:solidFill>
            </a:endParaRPr>
          </a:p>
        </p:txBody>
      </p:sp>
    </p:spTree>
    <p:custDataLst>
      <p:tags r:id="rId1"/>
    </p:custDataLst>
    <p:extLst>
      <p:ext uri="{BB962C8B-B14F-4D97-AF65-F5344CB8AC3E}">
        <p14:creationId xmlns:p14="http://schemas.microsoft.com/office/powerpoint/2010/main" val="2413144831"/>
      </p:ext>
    </p:extLst>
  </p:cSld>
  <p:clrMapOvr>
    <a:masterClrMapping/>
  </p:clrMapOvr>
  <p:transition>
    <p:random/>
  </p:transition>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87BA15-233D-4B25-B72D-07D7CA916789}"/>
              </a:ext>
            </a:extLst>
          </p:cNvPr>
          <p:cNvSpPr>
            <a:spLocks noGrp="1"/>
          </p:cNvSpPr>
          <p:nvPr>
            <p:ph type="title"/>
          </p:nvPr>
        </p:nvSpPr>
        <p:spPr/>
        <p:txBody>
          <a:bodyPr/>
          <a:lstStyle/>
          <a:p>
            <a:r>
              <a:rPr lang="en-US" dirty="0"/>
              <a:t>Decrease Risk of Hypo</a:t>
            </a:r>
          </a:p>
        </p:txBody>
      </p:sp>
      <p:sp>
        <p:nvSpPr>
          <p:cNvPr id="3" name="Content Placeholder 2">
            <a:extLst>
              <a:ext uri="{FF2B5EF4-FFF2-40B4-BE49-F238E27FC236}">
                <a16:creationId xmlns:a16="http://schemas.microsoft.com/office/drawing/2014/main" id="{4847075C-D8BF-4D59-B9A1-5533ECFE553F}"/>
              </a:ext>
            </a:extLst>
          </p:cNvPr>
          <p:cNvSpPr>
            <a:spLocks noGrp="1"/>
          </p:cNvSpPr>
          <p:nvPr>
            <p:ph sz="quarter" idx="1"/>
          </p:nvPr>
        </p:nvSpPr>
        <p:spPr/>
        <p:txBody>
          <a:bodyPr/>
          <a:lstStyle/>
          <a:p>
            <a:r>
              <a:rPr lang="en-US" dirty="0"/>
              <a:t>Since Mr. R is lean, insulin naïve and GFR is in 30s, may consider:</a:t>
            </a:r>
          </a:p>
          <a:p>
            <a:r>
              <a:rPr lang="en-US" dirty="0"/>
              <a:t>Basal + Correction only</a:t>
            </a:r>
          </a:p>
          <a:p>
            <a:r>
              <a:rPr lang="en-US" dirty="0"/>
              <a:t>Or DDP-IV?</a:t>
            </a:r>
          </a:p>
        </p:txBody>
      </p:sp>
      <p:pic>
        <p:nvPicPr>
          <p:cNvPr id="5" name="Content Placeholder 4">
            <a:extLst>
              <a:ext uri="{FF2B5EF4-FFF2-40B4-BE49-F238E27FC236}">
                <a16:creationId xmlns:a16="http://schemas.microsoft.com/office/drawing/2014/main" id="{88C6AC59-A080-4371-B516-37B4B3B00D66}"/>
              </a:ext>
            </a:extLst>
          </p:cNvPr>
          <p:cNvPicPr>
            <a:picLocks noGrp="1" noChangeAspect="1"/>
          </p:cNvPicPr>
          <p:nvPr>
            <p:ph sz="quarter" idx="2"/>
          </p:nvPr>
        </p:nvPicPr>
        <p:blipFill>
          <a:blip r:embed="rId2"/>
          <a:stretch>
            <a:fillRect/>
          </a:stretch>
        </p:blipFill>
        <p:spPr>
          <a:xfrm>
            <a:off x="5156515" y="1434968"/>
            <a:ext cx="2993395" cy="4499238"/>
          </a:xfrm>
          <a:prstGeom prst="rect">
            <a:avLst/>
          </a:prstGeom>
        </p:spPr>
      </p:pic>
    </p:spTree>
    <p:extLst>
      <p:ext uri="{BB962C8B-B14F-4D97-AF65-F5344CB8AC3E}">
        <p14:creationId xmlns:p14="http://schemas.microsoft.com/office/powerpoint/2010/main" val="2738189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p:txBody>
          <a:bodyPr/>
          <a:lstStyle/>
          <a:p>
            <a:pPr eaLnBrk="1" hangingPunct="1">
              <a:defRPr/>
            </a:pPr>
            <a:r>
              <a:rPr lang="en-US" dirty="0">
                <a:solidFill>
                  <a:schemeClr val="bg1"/>
                </a:solidFill>
              </a:rPr>
              <a:t>Sample Correction Bolus /HS Scale</a:t>
            </a:r>
            <a:br>
              <a:rPr lang="en-US" dirty="0">
                <a:solidFill>
                  <a:schemeClr val="bg1"/>
                </a:solidFill>
              </a:rPr>
            </a:br>
            <a:r>
              <a:rPr lang="en-US" sz="1800" dirty="0">
                <a:solidFill>
                  <a:schemeClr val="bg1"/>
                </a:solidFill>
              </a:rPr>
              <a:t>Rapid/Fast Acting Insulin  (1 unit:50 mg/dl&gt;150)</a:t>
            </a:r>
            <a:endParaRPr lang="en-US" dirty="0">
              <a:solidFill>
                <a:schemeClr val="bg1"/>
              </a:solidFill>
            </a:endParaRPr>
          </a:p>
        </p:txBody>
      </p:sp>
      <p:graphicFrame>
        <p:nvGraphicFramePr>
          <p:cNvPr id="1776666" name="Rectangle 26"/>
          <p:cNvGraphicFramePr>
            <a:graphicFrameLocks noGrp="1"/>
          </p:cNvGraphicFramePr>
          <p:nvPr>
            <p:ph idx="1"/>
          </p:nvPr>
        </p:nvGraphicFramePr>
        <p:xfrm>
          <a:off x="457200" y="1676400"/>
          <a:ext cx="8229600" cy="5059680"/>
        </p:xfrm>
        <a:graphic>
          <a:graphicData uri="http://schemas.openxmlformats.org/drawingml/2006/table">
            <a:tbl>
              <a:tblPr/>
              <a:tblGrid>
                <a:gridCol w="3711388">
                  <a:extLst>
                    <a:ext uri="{9D8B030D-6E8A-4147-A177-3AD203B41FA5}">
                      <a16:colId xmlns:a16="http://schemas.microsoft.com/office/drawing/2014/main" val="20000"/>
                    </a:ext>
                  </a:extLst>
                </a:gridCol>
                <a:gridCol w="4518212">
                  <a:extLst>
                    <a:ext uri="{9D8B030D-6E8A-4147-A177-3AD203B41FA5}">
                      <a16:colId xmlns:a16="http://schemas.microsoft.com/office/drawing/2014/main" val="20001"/>
                    </a:ext>
                  </a:extLst>
                </a:gridCol>
              </a:tblGrid>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70 or less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Treat for Hypo, hold dose , subtract 1 unit from carb </a:t>
                      </a:r>
                      <a:r>
                        <a:rPr kumimoji="0" lang="en-US" sz="2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cov</a:t>
                      </a:r>
                      <a:endPar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71-150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0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a:ln>
                            <a:noFill/>
                          </a:ln>
                          <a:solidFill>
                            <a:schemeClr val="tx1"/>
                          </a:solidFill>
                          <a:effectLst/>
                          <a:latin typeface="Calibri" panose="020F0502020204030204" pitchFamily="34" charset="0"/>
                          <a:cs typeface="Calibri" panose="020F0502020204030204" pitchFamily="34" charset="0"/>
                        </a:rPr>
                        <a:t>151-200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1 unit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a:ln>
                            <a:noFill/>
                          </a:ln>
                          <a:solidFill>
                            <a:schemeClr val="tx1"/>
                          </a:solidFill>
                          <a:effectLst/>
                          <a:latin typeface="Calibri" panose="020F0502020204030204" pitchFamily="34" charset="0"/>
                          <a:cs typeface="Calibri" panose="020F0502020204030204" pitchFamily="34" charset="0"/>
                        </a:rPr>
                        <a:t>201-250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2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a:ln>
                            <a:noFill/>
                          </a:ln>
                          <a:solidFill>
                            <a:schemeClr val="tx1"/>
                          </a:solidFill>
                          <a:effectLst/>
                          <a:latin typeface="Calibri" panose="020F0502020204030204" pitchFamily="34" charset="0"/>
                          <a:cs typeface="Calibri" panose="020F0502020204030204" pitchFamily="34" charset="0"/>
                        </a:rPr>
                        <a:t>251-300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3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a:ln>
                            <a:noFill/>
                          </a:ln>
                          <a:solidFill>
                            <a:schemeClr val="tx1"/>
                          </a:solidFill>
                          <a:effectLst/>
                          <a:latin typeface="Calibri" panose="020F0502020204030204" pitchFamily="34" charset="0"/>
                          <a:cs typeface="Calibri" panose="020F0502020204030204" pitchFamily="34" charset="0"/>
                        </a:rPr>
                        <a:t>301-350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4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351-400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5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custDataLst>
      <p:tags r:id="rId1"/>
    </p:custDataLst>
    <p:extLst>
      <p:ext uri="{BB962C8B-B14F-4D97-AF65-F5344CB8AC3E}">
        <p14:creationId xmlns:p14="http://schemas.microsoft.com/office/powerpoint/2010/main" val="1710747135"/>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62" name="Rectangle 2"/>
          <p:cNvSpPr>
            <a:spLocks noGrp="1" noChangeArrowheads="1"/>
          </p:cNvSpPr>
          <p:nvPr>
            <p:ph type="title"/>
          </p:nvPr>
        </p:nvSpPr>
        <p:spPr>
          <a:xfrm>
            <a:off x="381000" y="228600"/>
            <a:ext cx="8458200" cy="1143000"/>
          </a:xfrm>
        </p:spPr>
        <p:txBody>
          <a:bodyPr>
            <a:normAutofit/>
          </a:bodyPr>
          <a:lstStyle/>
          <a:p>
            <a:pPr eaLnBrk="1" hangingPunct="1">
              <a:defRPr/>
            </a:pPr>
            <a:r>
              <a:rPr lang="en-US" sz="3200" b="1" dirty="0">
                <a:solidFill>
                  <a:schemeClr val="bg1"/>
                </a:solidFill>
              </a:rPr>
              <a:t>Mr. R- Pattern / 2 unit meal bolus + Correction + 7u Glargine </a:t>
            </a:r>
            <a:r>
              <a:rPr lang="en-US" sz="3200" b="1" dirty="0" err="1">
                <a:solidFill>
                  <a:schemeClr val="bg1"/>
                </a:solidFill>
              </a:rPr>
              <a:t>hs</a:t>
            </a:r>
            <a:r>
              <a:rPr lang="en-US" sz="3200" b="1" dirty="0">
                <a:solidFill>
                  <a:schemeClr val="bg1"/>
                </a:solidFill>
              </a:rPr>
              <a:t> </a:t>
            </a:r>
          </a:p>
        </p:txBody>
      </p:sp>
      <p:graphicFrame>
        <p:nvGraphicFramePr>
          <p:cNvPr id="146435" name="Object 3"/>
          <p:cNvGraphicFramePr>
            <a:graphicFrameLocks noGrp="1" noChangeAspect="1"/>
          </p:cNvGraphicFramePr>
          <p:nvPr>
            <p:ph type="tbl" idx="1"/>
          </p:nvPr>
        </p:nvGraphicFramePr>
        <p:xfrm>
          <a:off x="419100" y="1479550"/>
          <a:ext cx="8159750" cy="5270500"/>
        </p:xfrm>
        <a:graphic>
          <a:graphicData uri="http://schemas.openxmlformats.org/presentationml/2006/ole">
            <mc:AlternateContent xmlns:mc="http://schemas.openxmlformats.org/markup-compatibility/2006">
              <mc:Choice xmlns:v="urn:schemas-microsoft-com:vml" Requires="v">
                <p:oleObj name="Document" r:id="rId4" imgW="7936484" imgH="5125458" progId="Word.Document.8">
                  <p:embed/>
                </p:oleObj>
              </mc:Choice>
              <mc:Fallback>
                <p:oleObj name="Document" r:id="rId4" imgW="7936484" imgH="5125458" progId="Word.Document.8">
                  <p:embed/>
                  <p:pic>
                    <p:nvPicPr>
                      <p:cNvPr id="146435" name="Object 3"/>
                      <p:cNvPicPr>
                        <a:picLocks noChangeAspect="1" noChangeArrowheads="1"/>
                      </p:cNvPicPr>
                      <p:nvPr/>
                    </p:nvPicPr>
                    <p:blipFill>
                      <a:blip r:embed="rId5"/>
                      <a:srcRect/>
                      <a:stretch>
                        <a:fillRect/>
                      </a:stretch>
                    </p:blipFill>
                    <p:spPr bwMode="auto">
                      <a:xfrm>
                        <a:off x="419100" y="1479550"/>
                        <a:ext cx="8159750" cy="5270500"/>
                      </a:xfrm>
                      <a:prstGeom prst="rect">
                        <a:avLst/>
                      </a:prstGeom>
                      <a:noFill/>
                      <a:ln>
                        <a:noFill/>
                      </a:ln>
                    </p:spPr>
                  </p:pic>
                </p:oleObj>
              </mc:Fallback>
            </mc:AlternateContent>
          </a:graphicData>
        </a:graphic>
      </p:graphicFrame>
    </p:spTree>
    <p:custDataLst>
      <p:tags r:id="rId1"/>
    </p:custDataLst>
    <p:extLst>
      <p:ext uri="{BB962C8B-B14F-4D97-AF65-F5344CB8AC3E}">
        <p14:creationId xmlns:p14="http://schemas.microsoft.com/office/powerpoint/2010/main" val="2285025526"/>
      </p:ext>
    </p:extLst>
  </p:cSld>
  <p:clrMapOvr>
    <a:masterClrMapping/>
  </p:clrMapOvr>
  <p:transition/>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03E7C-7C99-A1A8-32C9-E2C06393801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5D351C3-496B-0E7B-C81E-4E17411E0365}"/>
              </a:ext>
            </a:extLst>
          </p:cNvPr>
          <p:cNvSpPr>
            <a:spLocks noGrp="1"/>
          </p:cNvSpPr>
          <p:nvPr>
            <p:ph type="title"/>
          </p:nvPr>
        </p:nvSpPr>
        <p:spPr>
          <a:xfrm>
            <a:off x="457200" y="228600"/>
            <a:ext cx="8229600" cy="914400"/>
          </a:xfrm>
        </p:spPr>
        <p:txBody>
          <a:bodyPr anchor="b">
            <a:normAutofit/>
          </a:bodyPr>
          <a:lstStyle/>
          <a:p>
            <a:r>
              <a:rPr lang="en-US" dirty="0"/>
              <a:t>Section 3</a:t>
            </a:r>
          </a:p>
        </p:txBody>
      </p:sp>
      <p:sp>
        <p:nvSpPr>
          <p:cNvPr id="5" name="Content Placeholder 4">
            <a:extLst>
              <a:ext uri="{FF2B5EF4-FFF2-40B4-BE49-F238E27FC236}">
                <a16:creationId xmlns:a16="http://schemas.microsoft.com/office/drawing/2014/main" id="{F03ACA44-967C-0BB4-E46B-3A691DC907A2}"/>
              </a:ext>
            </a:extLst>
          </p:cNvPr>
          <p:cNvSpPr>
            <a:spLocks noGrp="1"/>
          </p:cNvSpPr>
          <p:nvPr>
            <p:ph sz="quarter" idx="1"/>
          </p:nvPr>
        </p:nvSpPr>
        <p:spPr>
          <a:xfrm>
            <a:off x="457200" y="1219200"/>
            <a:ext cx="4041648" cy="4937760"/>
          </a:xfrm>
        </p:spPr>
        <p:txBody>
          <a:bodyPr>
            <a:normAutofit/>
          </a:bodyPr>
          <a:lstStyle/>
          <a:p>
            <a:r>
              <a:rPr lang="en-US" dirty="0"/>
              <a:t>Glucose Crisis</a:t>
            </a:r>
          </a:p>
          <a:p>
            <a:pPr lvl="1"/>
            <a:r>
              <a:rPr lang="en-US" sz="3200" dirty="0"/>
              <a:t>Hyperglycemia</a:t>
            </a:r>
          </a:p>
          <a:p>
            <a:pPr lvl="1"/>
            <a:r>
              <a:rPr lang="en-US" sz="3200" dirty="0"/>
              <a:t>Insulin infusion</a:t>
            </a:r>
          </a:p>
          <a:p>
            <a:pPr lvl="2"/>
            <a:r>
              <a:rPr lang="en-US" sz="3200" dirty="0"/>
              <a:t>Starting</a:t>
            </a:r>
          </a:p>
          <a:p>
            <a:pPr lvl="2"/>
            <a:r>
              <a:rPr lang="en-US" sz="3200" dirty="0"/>
              <a:t>Stopping</a:t>
            </a:r>
          </a:p>
          <a:p>
            <a:pPr lvl="2"/>
            <a:r>
              <a:rPr lang="en-US" sz="3200" dirty="0" err="1"/>
              <a:t>Subq</a:t>
            </a:r>
            <a:r>
              <a:rPr lang="en-US" sz="3200" dirty="0"/>
              <a:t> calculation</a:t>
            </a:r>
          </a:p>
          <a:p>
            <a:pPr marL="274320" lvl="1" indent="0">
              <a:buNone/>
            </a:pPr>
            <a:endParaRPr lang="en-US" sz="3200" dirty="0"/>
          </a:p>
        </p:txBody>
      </p:sp>
      <p:pic>
        <p:nvPicPr>
          <p:cNvPr id="8" name="Content Placeholder 7" descr="Doctor using digital tablet in a hospital corridor">
            <a:extLst>
              <a:ext uri="{FF2B5EF4-FFF2-40B4-BE49-F238E27FC236}">
                <a16:creationId xmlns:a16="http://schemas.microsoft.com/office/drawing/2014/main" id="{A9D06E42-2CC9-AF9D-F920-51130E52E992}"/>
              </a:ext>
            </a:extLst>
          </p:cNvPr>
          <p:cNvPicPr>
            <a:picLocks noGrp="1" noChangeAspect="1"/>
          </p:cNvPicPr>
          <p:nvPr>
            <p:ph sz="quarter" idx="2"/>
          </p:nvPr>
        </p:nvPicPr>
        <p:blipFill>
          <a:blip r:embed="rId2" cstate="print">
            <a:extLst>
              <a:ext uri="{28A0092B-C50C-407E-A947-70E740481C1C}">
                <a14:useLocalDpi xmlns:a14="http://schemas.microsoft.com/office/drawing/2010/main" val="0"/>
              </a:ext>
            </a:extLst>
          </a:blip>
          <a:srcRect l="39995" r="5367" b="-3"/>
          <a:stretch>
            <a:fillRect/>
          </a:stretch>
        </p:blipFill>
        <p:spPr>
          <a:xfrm>
            <a:off x="4632198" y="1216152"/>
            <a:ext cx="4041648" cy="4937760"/>
          </a:xfrm>
          <a:noFill/>
        </p:spPr>
      </p:pic>
    </p:spTree>
    <p:extLst>
      <p:ext uri="{BB962C8B-B14F-4D97-AF65-F5344CB8AC3E}">
        <p14:creationId xmlns:p14="http://schemas.microsoft.com/office/powerpoint/2010/main" val="2380927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49300" y="381000"/>
            <a:ext cx="7772400" cy="1295400"/>
          </a:xfrm>
        </p:spPr>
        <p:txBody>
          <a:bodyPr>
            <a:noAutofit/>
          </a:bodyPr>
          <a:lstStyle/>
          <a:p>
            <a:pPr>
              <a:defRPr/>
            </a:pPr>
            <a:r>
              <a:rPr lang="en-US" sz="3200" dirty="0"/>
              <a:t>Mr. R after 9 days feeling better. Eating again, regaining strength. DC today.</a:t>
            </a:r>
          </a:p>
        </p:txBody>
      </p:sp>
      <p:sp>
        <p:nvSpPr>
          <p:cNvPr id="7" name="Text Placeholder 6"/>
          <p:cNvSpPr>
            <a:spLocks noGrp="1"/>
          </p:cNvSpPr>
          <p:nvPr>
            <p:ph type="body" sz="half" idx="2"/>
          </p:nvPr>
        </p:nvSpPr>
        <p:spPr>
          <a:xfrm>
            <a:off x="4191000" y="1847850"/>
            <a:ext cx="4114800" cy="4724400"/>
          </a:xfrm>
        </p:spPr>
        <p:txBody>
          <a:bodyPr/>
          <a:lstStyle/>
          <a:p>
            <a:pPr>
              <a:defRPr/>
            </a:pPr>
            <a:r>
              <a:rPr lang="en-US" dirty="0"/>
              <a:t>What glucose </a:t>
            </a:r>
            <a:r>
              <a:rPr lang="en-US" dirty="0" err="1"/>
              <a:t>mgmt</a:t>
            </a:r>
            <a:r>
              <a:rPr lang="en-US" dirty="0"/>
              <a:t> strategy?</a:t>
            </a:r>
          </a:p>
          <a:p>
            <a:pPr>
              <a:defRPr/>
            </a:pPr>
            <a:r>
              <a:rPr lang="en-US" dirty="0"/>
              <a:t>What supplies will he need?</a:t>
            </a:r>
          </a:p>
          <a:p>
            <a:pPr>
              <a:defRPr/>
            </a:pPr>
            <a:r>
              <a:rPr lang="en-US" dirty="0"/>
              <a:t>What top 3 things do we need to teach him?</a:t>
            </a:r>
          </a:p>
          <a:p>
            <a:pPr>
              <a:defRPr/>
            </a:pPr>
            <a:r>
              <a:rPr lang="en-US" dirty="0"/>
              <a:t>What resources and referrals?</a:t>
            </a:r>
          </a:p>
        </p:txBody>
      </p:sp>
      <p:pic>
        <p:nvPicPr>
          <p:cNvPr id="151556" name="Picture 2" descr="C:\Users\bev\AppData\Local\Microsoft\Windows\Temporary Internet Files\Content.IE5\VXLVYFYY\MP900448297[1].jpg"/>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a:stretch>
            <a:fillRect/>
          </a:stretch>
        </p:blipFill>
        <p:spPr bwMode="auto">
          <a:xfrm>
            <a:off x="762000" y="2057400"/>
            <a:ext cx="2870200" cy="430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703045140"/>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152400"/>
            <a:ext cx="8229600" cy="1295400"/>
          </a:xfrm>
        </p:spPr>
        <p:txBody>
          <a:bodyPr>
            <a:normAutofit fontScale="90000"/>
          </a:bodyPr>
          <a:lstStyle/>
          <a:p>
            <a:pPr>
              <a:defRPr/>
            </a:pPr>
            <a:r>
              <a:rPr lang="en-US" sz="4000" dirty="0"/>
              <a:t>Mr. R leaving hospital.</a:t>
            </a:r>
            <a:br>
              <a:rPr lang="en-US" sz="4000" dirty="0"/>
            </a:br>
            <a:r>
              <a:rPr lang="en-US" sz="4000" dirty="0"/>
              <a:t>Discharge plan?</a:t>
            </a:r>
          </a:p>
        </p:txBody>
      </p:sp>
      <p:sp>
        <p:nvSpPr>
          <p:cNvPr id="7" name="Text Placeholder 6"/>
          <p:cNvSpPr>
            <a:spLocks noGrp="1"/>
          </p:cNvSpPr>
          <p:nvPr>
            <p:ph sz="quarter" idx="1"/>
          </p:nvPr>
        </p:nvSpPr>
        <p:spPr>
          <a:xfrm>
            <a:off x="457200" y="1447800"/>
            <a:ext cx="8229600" cy="4709160"/>
          </a:xfrm>
        </p:spPr>
        <p:txBody>
          <a:bodyPr>
            <a:normAutofit lnSpcReduction="10000"/>
          </a:bodyPr>
          <a:lstStyle/>
          <a:p>
            <a:pPr>
              <a:defRPr/>
            </a:pPr>
            <a:r>
              <a:rPr lang="en-US" dirty="0"/>
              <a:t>GFR in 30s</a:t>
            </a:r>
          </a:p>
          <a:p>
            <a:pPr>
              <a:defRPr/>
            </a:pPr>
            <a:r>
              <a:rPr lang="en-US" dirty="0"/>
              <a:t>76 years old</a:t>
            </a:r>
          </a:p>
          <a:p>
            <a:pPr>
              <a:defRPr/>
            </a:pPr>
            <a:r>
              <a:rPr lang="en-US" dirty="0"/>
              <a:t>BMI 22</a:t>
            </a:r>
          </a:p>
          <a:p>
            <a:pPr>
              <a:defRPr/>
            </a:pPr>
            <a:r>
              <a:rPr lang="en-US" dirty="0"/>
              <a:t>Weighs 70kg</a:t>
            </a:r>
          </a:p>
          <a:p>
            <a:pPr>
              <a:defRPr/>
            </a:pPr>
            <a:r>
              <a:rPr lang="en-US" dirty="0"/>
              <a:t>A1c 7.2%</a:t>
            </a:r>
          </a:p>
          <a:p>
            <a:pPr>
              <a:defRPr/>
            </a:pPr>
            <a:r>
              <a:rPr lang="en-US" dirty="0">
                <a:solidFill>
                  <a:srgbClr val="0070C0"/>
                </a:solidFill>
              </a:rPr>
              <a:t>Stop glipizide 5mg switch to</a:t>
            </a:r>
            <a:br>
              <a:rPr lang="en-US" dirty="0">
                <a:solidFill>
                  <a:srgbClr val="0070C0"/>
                </a:solidFill>
              </a:rPr>
            </a:br>
            <a:r>
              <a:rPr lang="en-US" dirty="0">
                <a:solidFill>
                  <a:srgbClr val="0070C0"/>
                </a:solidFill>
              </a:rPr>
              <a:t>a SGLT-2 Inhibitor for renal protection and hypo prevention.  </a:t>
            </a:r>
          </a:p>
          <a:p>
            <a:pPr>
              <a:defRPr/>
            </a:pPr>
            <a:r>
              <a:rPr lang="en-US" dirty="0">
                <a:solidFill>
                  <a:srgbClr val="0070C0"/>
                </a:solidFill>
              </a:rPr>
              <a:t>Clear parameters of when to call provider </a:t>
            </a:r>
          </a:p>
          <a:p>
            <a:pPr>
              <a:defRPr/>
            </a:pPr>
            <a:endParaRPr lang="en-US" dirty="0"/>
          </a:p>
        </p:txBody>
      </p:sp>
      <p:pic>
        <p:nvPicPr>
          <p:cNvPr id="141317" name="Picture 2" descr="C:\Users\bev\AppData\Local\Microsoft\Windows\Temporary Internet Files\Content.IE5\VXLVYFYY\MP900448297[1].jpg"/>
          <p:cNvPicPr>
            <a:picLocks noChangeAspect="1" noChangeArrowheads="1"/>
          </p:cNvPicPr>
          <p:nvPr>
            <p:custDataLst>
              <p:tags r:id="rId2"/>
            </p:custDataLst>
          </p:nvPr>
        </p:nvPicPr>
        <p:blipFill>
          <a:blip r:embed="rId5" cstate="print">
            <a:extLst>
              <a:ext uri="{28A0092B-C50C-407E-A947-70E740481C1C}">
                <a14:useLocalDpi xmlns:a14="http://schemas.microsoft.com/office/drawing/2010/main" val="0"/>
              </a:ext>
            </a:extLst>
          </a:blip>
          <a:srcRect/>
          <a:stretch>
            <a:fillRect/>
          </a:stretch>
        </p:blipFill>
        <p:spPr bwMode="auto">
          <a:xfrm>
            <a:off x="6248400" y="1600200"/>
            <a:ext cx="1865376" cy="2798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001708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5" end="5"/>
                                            </p:txEl>
                                          </p:spTgt>
                                        </p:tgtEl>
                                        <p:attrNameLst>
                                          <p:attrName>style.visibility</p:attrName>
                                        </p:attrNameLst>
                                      </p:cBhvr>
                                      <p:to>
                                        <p:strVal val="visible"/>
                                      </p:to>
                                    </p:set>
                                    <p:anim calcmode="lin" valueType="num">
                                      <p:cBhvr additive="base">
                                        <p:cTn id="7"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5" end="5"/>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xEl>
                                              <p:pRg st="6" end="6"/>
                                            </p:txEl>
                                          </p:spTgt>
                                        </p:tgtEl>
                                        <p:attrNameLst>
                                          <p:attrName>style.visibility</p:attrName>
                                        </p:attrNameLst>
                                      </p:cBhvr>
                                      <p:to>
                                        <p:strVal val="visible"/>
                                      </p:to>
                                    </p:set>
                                    <p:anim calcmode="lin" valueType="num">
                                      <p:cBhvr additive="base">
                                        <p:cTn id="11"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152400"/>
            <a:ext cx="8229600" cy="1143000"/>
          </a:xfrm>
        </p:spPr>
        <p:txBody>
          <a:bodyPr>
            <a:normAutofit fontScale="90000"/>
          </a:bodyPr>
          <a:lstStyle/>
          <a:p>
            <a:pPr>
              <a:defRPr/>
            </a:pPr>
            <a:r>
              <a:rPr lang="en-US" sz="4000" dirty="0"/>
              <a:t>How Much Insulin Needed?</a:t>
            </a:r>
            <a:br>
              <a:rPr lang="en-US" sz="4000" dirty="0"/>
            </a:br>
            <a:r>
              <a:rPr lang="en-US" sz="4000" dirty="0"/>
              <a:t>Mr. K</a:t>
            </a:r>
          </a:p>
        </p:txBody>
      </p:sp>
      <p:sp>
        <p:nvSpPr>
          <p:cNvPr id="7" name="Text Placeholder 6"/>
          <p:cNvSpPr>
            <a:spLocks noGrp="1"/>
          </p:cNvSpPr>
          <p:nvPr>
            <p:ph type="body" sz="half" idx="4294967295"/>
          </p:nvPr>
        </p:nvSpPr>
        <p:spPr>
          <a:xfrm>
            <a:off x="4114800" y="1371600"/>
            <a:ext cx="4876800" cy="5029200"/>
          </a:xfrm>
        </p:spPr>
        <p:txBody>
          <a:bodyPr>
            <a:normAutofit lnSpcReduction="10000"/>
          </a:bodyPr>
          <a:lstStyle/>
          <a:p>
            <a:pPr>
              <a:defRPr/>
            </a:pPr>
            <a:r>
              <a:rPr lang="en-US" dirty="0"/>
              <a:t>Waistline 46”, BMI 41, Weight 100kg</a:t>
            </a:r>
          </a:p>
          <a:p>
            <a:pPr>
              <a:defRPr/>
            </a:pPr>
            <a:r>
              <a:rPr lang="en-US" dirty="0"/>
              <a:t>GFR &gt;60</a:t>
            </a:r>
          </a:p>
          <a:p>
            <a:pPr>
              <a:defRPr/>
            </a:pPr>
            <a:r>
              <a:rPr lang="en-US" dirty="0"/>
              <a:t>Congestive Heart Failure</a:t>
            </a:r>
          </a:p>
          <a:p>
            <a:pPr>
              <a:defRPr/>
            </a:pPr>
            <a:r>
              <a:rPr lang="en-US" dirty="0"/>
              <a:t>Asthma</a:t>
            </a:r>
          </a:p>
          <a:p>
            <a:pPr>
              <a:defRPr/>
            </a:pPr>
            <a:r>
              <a:rPr lang="en-US" dirty="0"/>
              <a:t>A1c 10.8%</a:t>
            </a:r>
          </a:p>
          <a:p>
            <a:pPr>
              <a:defRPr/>
            </a:pPr>
            <a:r>
              <a:rPr lang="en-US" dirty="0"/>
              <a:t>Diabetes Meds</a:t>
            </a:r>
          </a:p>
          <a:p>
            <a:pPr lvl="1">
              <a:defRPr/>
            </a:pPr>
            <a:r>
              <a:rPr lang="en-US" dirty="0"/>
              <a:t>Metformin 1000 BID</a:t>
            </a:r>
          </a:p>
          <a:p>
            <a:pPr lvl="1">
              <a:defRPr/>
            </a:pPr>
            <a:r>
              <a:rPr lang="en-US" dirty="0"/>
              <a:t>Dulaglutide “ran out”</a:t>
            </a:r>
          </a:p>
          <a:p>
            <a:pPr lvl="1">
              <a:defRPr/>
            </a:pPr>
            <a:r>
              <a:rPr lang="en-US" dirty="0"/>
              <a:t>Dapagliflozin</a:t>
            </a:r>
          </a:p>
        </p:txBody>
      </p:sp>
      <p:pic>
        <p:nvPicPr>
          <p:cNvPr id="4" name="Content Placeholder 3">
            <a:extLst>
              <a:ext uri="{FF2B5EF4-FFF2-40B4-BE49-F238E27FC236}">
                <a16:creationId xmlns:a16="http://schemas.microsoft.com/office/drawing/2014/main" id="{3A28F3E4-C703-4A4B-8D02-0D3701D24D43}"/>
              </a:ext>
            </a:extLst>
          </p:cNvPr>
          <p:cNvPicPr>
            <a:picLocks noGrp="1" noChangeAspect="1"/>
          </p:cNvPicPr>
          <p:nvPr>
            <p:ph sz="quarter" idx="1"/>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457200" y="1524000"/>
            <a:ext cx="3433233" cy="2574925"/>
          </a:xfrm>
        </p:spPr>
      </p:pic>
    </p:spTree>
    <p:custDataLst>
      <p:tags r:id="rId1"/>
    </p:custDataLst>
    <p:extLst>
      <p:ext uri="{BB962C8B-B14F-4D97-AF65-F5344CB8AC3E}">
        <p14:creationId xmlns:p14="http://schemas.microsoft.com/office/powerpoint/2010/main" val="883211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3826" name="Rectangle 2"/>
          <p:cNvSpPr>
            <a:spLocks noGrp="1" noChangeArrowheads="1"/>
          </p:cNvSpPr>
          <p:nvPr>
            <p:ph type="title"/>
          </p:nvPr>
        </p:nvSpPr>
        <p:spPr>
          <a:xfrm>
            <a:off x="457200" y="228600"/>
            <a:ext cx="8229600" cy="1143000"/>
          </a:xfrm>
        </p:spPr>
        <p:txBody>
          <a:bodyPr>
            <a:normAutofit fontScale="90000"/>
          </a:bodyPr>
          <a:lstStyle/>
          <a:p>
            <a:pPr eaLnBrk="1" hangingPunct="1">
              <a:defRPr/>
            </a:pPr>
            <a:r>
              <a:rPr lang="en-US" sz="3600" dirty="0"/>
              <a:t>Basal/Bolus Insulin </a:t>
            </a:r>
            <a:br>
              <a:rPr lang="en-US" sz="3600" dirty="0"/>
            </a:br>
            <a:r>
              <a:rPr lang="en-US" sz="3600" dirty="0"/>
              <a:t>Dosing Strategy 0.5u/kg</a:t>
            </a:r>
            <a:r>
              <a:rPr lang="en-US" dirty="0"/>
              <a:t>	</a:t>
            </a:r>
            <a:endParaRPr lang="en-US" dirty="0">
              <a:solidFill>
                <a:schemeClr val="bg2">
                  <a:lumMod val="40000"/>
                  <a:lumOff val="60000"/>
                </a:schemeClr>
              </a:solidFill>
            </a:endParaRPr>
          </a:p>
        </p:txBody>
      </p:sp>
      <p:sp>
        <p:nvSpPr>
          <p:cNvPr id="1613827" name="Rectangle 3"/>
          <p:cNvSpPr>
            <a:spLocks noGrp="1" noChangeArrowheads="1"/>
          </p:cNvSpPr>
          <p:nvPr>
            <p:ph type="body" sz="half" idx="1"/>
          </p:nvPr>
        </p:nvSpPr>
        <p:spPr>
          <a:xfrm>
            <a:off x="457200" y="1600200"/>
            <a:ext cx="4343400" cy="4953000"/>
          </a:xfrm>
        </p:spPr>
        <p:txBody>
          <a:bodyPr/>
          <a:lstStyle/>
          <a:p>
            <a:pPr eaLnBrk="1" hangingPunct="1">
              <a:buFont typeface="Wingdings" pitchFamily="2" charset="2"/>
              <a:buNone/>
              <a:defRPr/>
            </a:pPr>
            <a:r>
              <a:rPr lang="en-US" b="1" dirty="0"/>
              <a:t>50/50 Rule</a:t>
            </a:r>
          </a:p>
          <a:p>
            <a:pPr eaLnBrk="1" hangingPunct="1">
              <a:defRPr/>
            </a:pPr>
            <a:r>
              <a:rPr lang="en-US" dirty="0"/>
              <a:t>0.2- 0.5 units/kg day</a:t>
            </a:r>
            <a:endParaRPr lang="en-US" sz="1400" dirty="0"/>
          </a:p>
          <a:p>
            <a:pPr eaLnBrk="1" hangingPunct="1">
              <a:buFont typeface="Wingdings" pitchFamily="2" charset="2"/>
              <a:buNone/>
              <a:defRPr/>
            </a:pPr>
            <a:br>
              <a:rPr lang="en-US" sz="1400" dirty="0"/>
            </a:br>
            <a:endParaRPr lang="en-US" sz="1400" dirty="0"/>
          </a:p>
          <a:p>
            <a:pPr eaLnBrk="1" hangingPunct="1">
              <a:defRPr/>
            </a:pPr>
            <a:r>
              <a:rPr lang="en-US" dirty="0"/>
              <a:t>Basal = 50% of total  </a:t>
            </a:r>
            <a:endParaRPr lang="en-US" sz="2800" dirty="0"/>
          </a:p>
          <a:p>
            <a:pPr lvl="1" eaLnBrk="1" hangingPunct="1">
              <a:buFont typeface="Monotype Sorts" pitchFamily="2" charset="2"/>
              <a:buBlip>
                <a:blip r:embed="rId4"/>
              </a:buBlip>
              <a:defRPr/>
            </a:pPr>
            <a:endParaRPr lang="en-US" sz="2000" dirty="0"/>
          </a:p>
          <a:p>
            <a:pPr>
              <a:buSzPct val="60000"/>
              <a:defRPr/>
            </a:pPr>
            <a:r>
              <a:rPr lang="en-US" dirty="0"/>
              <a:t>Bolus = 50% of total</a:t>
            </a:r>
          </a:p>
          <a:p>
            <a:pPr lvl="1">
              <a:defRPr/>
            </a:pPr>
            <a:r>
              <a:rPr lang="en-US" sz="2800" dirty="0"/>
              <a:t>divided into 3 meals</a:t>
            </a:r>
          </a:p>
        </p:txBody>
      </p:sp>
      <p:sp>
        <p:nvSpPr>
          <p:cNvPr id="1613828" name="Rectangle 4"/>
          <p:cNvSpPr>
            <a:spLocks noGrp="1" noChangeArrowheads="1"/>
          </p:cNvSpPr>
          <p:nvPr>
            <p:ph type="body" sz="half" idx="2"/>
          </p:nvPr>
        </p:nvSpPr>
        <p:spPr>
          <a:xfrm>
            <a:off x="4597400" y="1549400"/>
            <a:ext cx="4191000" cy="4876800"/>
          </a:xfrm>
        </p:spPr>
        <p:txBody>
          <a:bodyPr>
            <a:normAutofit/>
          </a:bodyPr>
          <a:lstStyle/>
          <a:p>
            <a:pPr eaLnBrk="1" hangingPunct="1">
              <a:buFont typeface="Wingdings" pitchFamily="2" charset="2"/>
              <a:buNone/>
              <a:defRPr/>
            </a:pPr>
            <a:r>
              <a:rPr lang="en-US" b="1" dirty="0"/>
              <a:t>Example – You Try</a:t>
            </a:r>
          </a:p>
          <a:p>
            <a:pPr eaLnBrk="1" hangingPunct="1">
              <a:defRPr/>
            </a:pPr>
            <a:r>
              <a:rPr lang="en-US" dirty="0" err="1"/>
              <a:t>Wt</a:t>
            </a:r>
            <a:r>
              <a:rPr lang="en-US" dirty="0"/>
              <a:t> 100 kg x 0.5 = __ units of insulin/day</a:t>
            </a:r>
            <a:br>
              <a:rPr lang="en-US" dirty="0"/>
            </a:br>
            <a:endParaRPr lang="en-US" sz="900" dirty="0"/>
          </a:p>
          <a:p>
            <a:pPr eaLnBrk="1" hangingPunct="1">
              <a:defRPr/>
            </a:pPr>
            <a:r>
              <a:rPr lang="en-US" dirty="0"/>
              <a:t>Basal dose: ____ units</a:t>
            </a:r>
          </a:p>
          <a:p>
            <a:pPr lvl="1" eaLnBrk="1" hangingPunct="1">
              <a:buFont typeface="Wingdings" pitchFamily="2" charset="2"/>
              <a:buNone/>
              <a:defRPr/>
            </a:pPr>
            <a:endParaRPr lang="en-US" sz="2000" dirty="0"/>
          </a:p>
          <a:p>
            <a:pPr eaLnBrk="1" hangingPunct="1">
              <a:defRPr/>
            </a:pPr>
            <a:r>
              <a:rPr lang="en-US" dirty="0"/>
              <a:t>Bolus dose: ____ units</a:t>
            </a:r>
          </a:p>
          <a:p>
            <a:pPr>
              <a:spcBef>
                <a:spcPct val="0"/>
              </a:spcBef>
              <a:buClrTx/>
              <a:buSzTx/>
              <a:buFontTx/>
              <a:buNone/>
              <a:defRPr/>
            </a:pPr>
            <a:r>
              <a:rPr lang="en-US" dirty="0"/>
              <a:t>    ___</a:t>
            </a:r>
            <a:r>
              <a:rPr lang="en-US" sz="2400" dirty="0"/>
              <a:t>units each meal</a:t>
            </a:r>
          </a:p>
        </p:txBody>
      </p:sp>
    </p:spTree>
    <p:custDataLst>
      <p:tags r:id="rId1"/>
    </p:custDataLst>
    <p:extLst>
      <p:ext uri="{BB962C8B-B14F-4D97-AF65-F5344CB8AC3E}">
        <p14:creationId xmlns:p14="http://schemas.microsoft.com/office/powerpoint/2010/main" val="3414610741"/>
      </p:ext>
    </p:extLst>
  </p:cSld>
  <p:clrMapOvr>
    <a:masterClrMapping/>
  </p:clrMapOvr>
  <p:transition>
    <p:rand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4E33C-7B2B-69CD-305B-968A3AFB794E}"/>
              </a:ext>
            </a:extLst>
          </p:cNvPr>
          <p:cNvSpPr>
            <a:spLocks noGrp="1"/>
          </p:cNvSpPr>
          <p:nvPr>
            <p:ph type="title"/>
          </p:nvPr>
        </p:nvSpPr>
        <p:spPr/>
        <p:txBody>
          <a:bodyPr/>
          <a:lstStyle/>
          <a:p>
            <a:r>
              <a:rPr lang="en-US" dirty="0"/>
              <a:t>We can make a difference</a:t>
            </a:r>
          </a:p>
        </p:txBody>
      </p:sp>
      <p:pic>
        <p:nvPicPr>
          <p:cNvPr id="5" name="Content Placeholder 4" descr="Smiling medical staff">
            <a:extLst>
              <a:ext uri="{FF2B5EF4-FFF2-40B4-BE49-F238E27FC236}">
                <a16:creationId xmlns:a16="http://schemas.microsoft.com/office/drawing/2014/main" id="{72E2918D-820A-8A3C-3848-8039658FE98B}"/>
              </a:ext>
            </a:extLst>
          </p:cNvPr>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869505" y="1219200"/>
            <a:ext cx="7404990" cy="4937125"/>
          </a:xfrm>
        </p:spPr>
      </p:pic>
    </p:spTree>
    <p:extLst>
      <p:ext uri="{BB962C8B-B14F-4D97-AF65-F5344CB8AC3E}">
        <p14:creationId xmlns:p14="http://schemas.microsoft.com/office/powerpoint/2010/main" val="1814464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3826" name="Rectangle 2"/>
          <p:cNvSpPr>
            <a:spLocks noGrp="1" noChangeArrowheads="1"/>
          </p:cNvSpPr>
          <p:nvPr>
            <p:ph type="title"/>
          </p:nvPr>
        </p:nvSpPr>
        <p:spPr>
          <a:xfrm>
            <a:off x="457200" y="228600"/>
            <a:ext cx="8229600" cy="1143000"/>
          </a:xfrm>
        </p:spPr>
        <p:txBody>
          <a:bodyPr>
            <a:normAutofit fontScale="90000"/>
          </a:bodyPr>
          <a:lstStyle/>
          <a:p>
            <a:pPr eaLnBrk="1" hangingPunct="1">
              <a:defRPr/>
            </a:pPr>
            <a:r>
              <a:rPr lang="en-US" sz="3600" dirty="0"/>
              <a:t>Basal/Bolus Insulin </a:t>
            </a:r>
            <a:br>
              <a:rPr lang="en-US" sz="3600" dirty="0"/>
            </a:br>
            <a:r>
              <a:rPr lang="en-US" sz="3600" dirty="0"/>
              <a:t>Dosing Strategy 0.5u/kg</a:t>
            </a:r>
            <a:r>
              <a:rPr lang="en-US" dirty="0"/>
              <a:t>	</a:t>
            </a:r>
            <a:endParaRPr lang="en-US" dirty="0">
              <a:solidFill>
                <a:schemeClr val="bg2">
                  <a:lumMod val="40000"/>
                  <a:lumOff val="60000"/>
                </a:schemeClr>
              </a:solidFill>
            </a:endParaRPr>
          </a:p>
        </p:txBody>
      </p:sp>
      <p:sp>
        <p:nvSpPr>
          <p:cNvPr id="1613827" name="Rectangle 3"/>
          <p:cNvSpPr>
            <a:spLocks noGrp="1" noChangeArrowheads="1"/>
          </p:cNvSpPr>
          <p:nvPr>
            <p:ph type="body" sz="half" idx="1"/>
          </p:nvPr>
        </p:nvSpPr>
        <p:spPr>
          <a:xfrm>
            <a:off x="457200" y="1600200"/>
            <a:ext cx="4343400" cy="4953000"/>
          </a:xfrm>
        </p:spPr>
        <p:txBody>
          <a:bodyPr/>
          <a:lstStyle/>
          <a:p>
            <a:pPr eaLnBrk="1" hangingPunct="1">
              <a:buFont typeface="Wingdings" pitchFamily="2" charset="2"/>
              <a:buNone/>
              <a:defRPr/>
            </a:pPr>
            <a:r>
              <a:rPr lang="en-US" b="1" dirty="0"/>
              <a:t>50/50 Rule</a:t>
            </a:r>
          </a:p>
          <a:p>
            <a:pPr eaLnBrk="1" hangingPunct="1">
              <a:defRPr/>
            </a:pPr>
            <a:r>
              <a:rPr lang="en-US" dirty="0"/>
              <a:t>0.2- 0.5 units/kg day</a:t>
            </a:r>
            <a:endParaRPr lang="en-US" sz="1400" dirty="0"/>
          </a:p>
          <a:p>
            <a:pPr eaLnBrk="1" hangingPunct="1">
              <a:buFont typeface="Wingdings" pitchFamily="2" charset="2"/>
              <a:buNone/>
              <a:defRPr/>
            </a:pPr>
            <a:br>
              <a:rPr lang="en-US" sz="1400" dirty="0"/>
            </a:br>
            <a:endParaRPr lang="en-US" sz="1400" dirty="0"/>
          </a:p>
          <a:p>
            <a:pPr eaLnBrk="1" hangingPunct="1">
              <a:defRPr/>
            </a:pPr>
            <a:r>
              <a:rPr lang="en-US" dirty="0"/>
              <a:t>Basal = 50% of total  </a:t>
            </a:r>
            <a:endParaRPr lang="en-US" sz="2800" dirty="0"/>
          </a:p>
          <a:p>
            <a:pPr lvl="1" eaLnBrk="1" hangingPunct="1">
              <a:buFont typeface="Monotype Sorts" pitchFamily="2" charset="2"/>
              <a:buBlip>
                <a:blip r:embed="rId4"/>
              </a:buBlip>
              <a:defRPr/>
            </a:pPr>
            <a:endParaRPr lang="en-US" sz="2000" dirty="0"/>
          </a:p>
          <a:p>
            <a:pPr>
              <a:buSzPct val="60000"/>
              <a:defRPr/>
            </a:pPr>
            <a:r>
              <a:rPr lang="en-US" dirty="0"/>
              <a:t>Bolus = 50% of total</a:t>
            </a:r>
          </a:p>
          <a:p>
            <a:pPr lvl="1">
              <a:defRPr/>
            </a:pPr>
            <a:r>
              <a:rPr lang="en-US" sz="2800" dirty="0"/>
              <a:t>divided into 3 meals</a:t>
            </a:r>
          </a:p>
        </p:txBody>
      </p:sp>
      <p:sp>
        <p:nvSpPr>
          <p:cNvPr id="1613828" name="Rectangle 4"/>
          <p:cNvSpPr>
            <a:spLocks noGrp="1" noChangeArrowheads="1"/>
          </p:cNvSpPr>
          <p:nvPr>
            <p:ph type="body" sz="half" idx="2"/>
          </p:nvPr>
        </p:nvSpPr>
        <p:spPr>
          <a:xfrm>
            <a:off x="4597400" y="1549400"/>
            <a:ext cx="4191000" cy="4876800"/>
          </a:xfrm>
        </p:spPr>
        <p:txBody>
          <a:bodyPr>
            <a:normAutofit/>
          </a:bodyPr>
          <a:lstStyle/>
          <a:p>
            <a:pPr eaLnBrk="1" hangingPunct="1">
              <a:buFont typeface="Wingdings" pitchFamily="2" charset="2"/>
              <a:buNone/>
              <a:defRPr/>
            </a:pPr>
            <a:r>
              <a:rPr lang="en-US" b="1" dirty="0"/>
              <a:t>Example – You Try</a:t>
            </a:r>
          </a:p>
          <a:p>
            <a:pPr eaLnBrk="1" hangingPunct="1">
              <a:defRPr/>
            </a:pPr>
            <a:r>
              <a:rPr lang="en-US" dirty="0" err="1"/>
              <a:t>Wt</a:t>
            </a:r>
            <a:r>
              <a:rPr lang="en-US" dirty="0"/>
              <a:t> 100 kg x 0.5 = </a:t>
            </a:r>
            <a:r>
              <a:rPr lang="en-US" dirty="0">
                <a:solidFill>
                  <a:schemeClr val="accent2">
                    <a:lumMod val="75000"/>
                  </a:schemeClr>
                </a:solidFill>
              </a:rPr>
              <a:t>50</a:t>
            </a:r>
            <a:r>
              <a:rPr lang="en-US" dirty="0"/>
              <a:t> units of insulin/day</a:t>
            </a:r>
            <a:br>
              <a:rPr lang="en-US" dirty="0"/>
            </a:br>
            <a:endParaRPr lang="en-US" sz="900" dirty="0"/>
          </a:p>
          <a:p>
            <a:pPr eaLnBrk="1" hangingPunct="1">
              <a:defRPr/>
            </a:pPr>
            <a:r>
              <a:rPr lang="en-US" dirty="0"/>
              <a:t>Basal dose: </a:t>
            </a:r>
            <a:r>
              <a:rPr lang="en-US" dirty="0">
                <a:solidFill>
                  <a:schemeClr val="accent2">
                    <a:lumMod val="75000"/>
                  </a:schemeClr>
                </a:solidFill>
              </a:rPr>
              <a:t>25</a:t>
            </a:r>
            <a:r>
              <a:rPr lang="en-US" dirty="0"/>
              <a:t> units</a:t>
            </a:r>
          </a:p>
          <a:p>
            <a:pPr lvl="1" eaLnBrk="1" hangingPunct="1">
              <a:buFont typeface="Wingdings" pitchFamily="2" charset="2"/>
              <a:buNone/>
              <a:defRPr/>
            </a:pPr>
            <a:endParaRPr lang="en-US" sz="2000" dirty="0"/>
          </a:p>
          <a:p>
            <a:pPr eaLnBrk="1" hangingPunct="1">
              <a:defRPr/>
            </a:pPr>
            <a:r>
              <a:rPr lang="en-US" dirty="0"/>
              <a:t>Bolus dose: </a:t>
            </a:r>
            <a:r>
              <a:rPr lang="en-US" dirty="0">
                <a:solidFill>
                  <a:schemeClr val="accent2">
                    <a:lumMod val="75000"/>
                  </a:schemeClr>
                </a:solidFill>
              </a:rPr>
              <a:t>25</a:t>
            </a:r>
            <a:r>
              <a:rPr lang="en-US" dirty="0"/>
              <a:t> units</a:t>
            </a:r>
          </a:p>
          <a:p>
            <a:pPr>
              <a:spcBef>
                <a:spcPct val="0"/>
              </a:spcBef>
              <a:buClrTx/>
              <a:buSzTx/>
              <a:buFontTx/>
              <a:buNone/>
              <a:defRPr/>
            </a:pPr>
            <a:r>
              <a:rPr lang="en-US" dirty="0"/>
              <a:t>   </a:t>
            </a:r>
            <a:r>
              <a:rPr lang="en-US" dirty="0">
                <a:solidFill>
                  <a:schemeClr val="accent2">
                    <a:lumMod val="75000"/>
                  </a:schemeClr>
                </a:solidFill>
              </a:rPr>
              <a:t>8 </a:t>
            </a:r>
            <a:r>
              <a:rPr lang="en-US" sz="2400" dirty="0"/>
              <a:t>units each meal</a:t>
            </a:r>
          </a:p>
        </p:txBody>
      </p:sp>
    </p:spTree>
    <p:custDataLst>
      <p:tags r:id="rId1"/>
    </p:custDataLst>
    <p:extLst>
      <p:ext uri="{BB962C8B-B14F-4D97-AF65-F5344CB8AC3E}">
        <p14:creationId xmlns:p14="http://schemas.microsoft.com/office/powerpoint/2010/main" val="3952666941"/>
      </p:ext>
    </p:extLst>
  </p:cSld>
  <p:clrMapOvr>
    <a:masterClrMapping/>
  </p:clrMapOvr>
  <p:transition>
    <p:random/>
  </p:transition>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285" y="114300"/>
            <a:ext cx="8305800" cy="1295400"/>
          </a:xfrm>
        </p:spPr>
        <p:txBody>
          <a:bodyPr>
            <a:normAutofit fontScale="90000"/>
          </a:bodyPr>
          <a:lstStyle/>
          <a:p>
            <a:pPr>
              <a:defRPr/>
            </a:pPr>
            <a:r>
              <a:rPr lang="en-US" dirty="0"/>
              <a:t>Started on Prednisone 60mg </a:t>
            </a:r>
            <a:r>
              <a:rPr lang="en-US" dirty="0" err="1"/>
              <a:t>qd</a:t>
            </a:r>
            <a:r>
              <a:rPr lang="en-US" dirty="0"/>
              <a:t> for Asthma</a:t>
            </a:r>
          </a:p>
        </p:txBody>
      </p:sp>
      <p:sp>
        <p:nvSpPr>
          <p:cNvPr id="4" name="Text Placeholder 3"/>
          <p:cNvSpPr>
            <a:spLocks noGrp="1"/>
          </p:cNvSpPr>
          <p:nvPr>
            <p:ph type="body" sz="half" idx="2"/>
          </p:nvPr>
        </p:nvSpPr>
        <p:spPr/>
        <p:txBody>
          <a:bodyPr/>
          <a:lstStyle/>
          <a:p>
            <a:pPr>
              <a:defRPr/>
            </a:pPr>
            <a:r>
              <a:rPr lang="en-US" dirty="0"/>
              <a:t>Blood glucose levels running 300-500.</a:t>
            </a:r>
          </a:p>
        </p:txBody>
      </p:sp>
      <p:pic>
        <p:nvPicPr>
          <p:cNvPr id="157701" name="Picture 2" descr="C:\Users\Beverly\AppData\Local\Microsoft\Windows\Temporary Internet Files\Content.IE5\QRSMXX6N\MP900442747[1].jpg"/>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a:stretch>
            <a:fillRect/>
          </a:stretch>
        </p:blipFill>
        <p:spPr bwMode="auto">
          <a:xfrm>
            <a:off x="393700" y="1600200"/>
            <a:ext cx="44958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363089951"/>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 name="Picture 16">
            <a:extLst>
              <a:ext uri="{FF2B5EF4-FFF2-40B4-BE49-F238E27FC236}">
                <a16:creationId xmlns:a16="http://schemas.microsoft.com/office/drawing/2014/main" id="{BA702515-B9A5-B4A9-68C2-BFD2D34DF5FE}"/>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76200" y="2145535"/>
            <a:ext cx="8991600" cy="4219706"/>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a:extLst>
              <a:ext uri="{FF2B5EF4-FFF2-40B4-BE49-F238E27FC236}">
                <a16:creationId xmlns:a16="http://schemas.microsoft.com/office/drawing/2014/main" id="{82984734-6F6E-CD84-2154-294147FCB0DB}"/>
              </a:ext>
            </a:extLst>
          </p:cNvPr>
          <p:cNvSpPr>
            <a:spLocks noGrp="1"/>
          </p:cNvSpPr>
          <p:nvPr>
            <p:ph type="title"/>
          </p:nvPr>
        </p:nvSpPr>
        <p:spPr>
          <a:xfrm>
            <a:off x="190500" y="228600"/>
            <a:ext cx="8763000" cy="1905000"/>
          </a:xfrm>
        </p:spPr>
        <p:txBody>
          <a:bodyPr>
            <a:noAutofit/>
          </a:bodyPr>
          <a:lstStyle/>
          <a:p>
            <a:r>
              <a:rPr lang="en-US" altLang="en-US" sz="2800" dirty="0">
                <a:ea typeface="Aptos" panose="020B0004020202020204" pitchFamily="34" charset="0"/>
                <a:cs typeface="Calibri" panose="020F0502020204030204" pitchFamily="34" charset="0"/>
              </a:rPr>
              <a:t>Example of pt NOT receiving basal insulin due to basal being held (surgery/NPO) and also received a steroid. </a:t>
            </a:r>
            <a:br>
              <a:rPr lang="en-US" altLang="en-US" sz="2800" dirty="0">
                <a:ea typeface="Aptos" panose="020B0004020202020204" pitchFamily="34" charset="0"/>
                <a:cs typeface="Calibri" panose="020F0502020204030204" pitchFamily="34" charset="0"/>
              </a:rPr>
            </a:br>
            <a:r>
              <a:rPr lang="en-US" altLang="en-US" sz="2800" dirty="0">
                <a:ea typeface="Aptos" panose="020B0004020202020204" pitchFamily="34" charset="0"/>
                <a:cs typeface="Calibri" panose="020F0502020204030204" pitchFamily="34" charset="0"/>
              </a:rPr>
              <a:t>Severe hyperglycemia and the patient had to be transferred to higher level of care for IV insulin drip.</a:t>
            </a:r>
            <a:endParaRPr lang="en-US" sz="3600" dirty="0"/>
          </a:p>
        </p:txBody>
      </p:sp>
    </p:spTree>
    <p:extLst>
      <p:ext uri="{BB962C8B-B14F-4D97-AF65-F5344CB8AC3E}">
        <p14:creationId xmlns:p14="http://schemas.microsoft.com/office/powerpoint/2010/main" val="1356770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7138" name="Rectangle 2"/>
          <p:cNvSpPr>
            <a:spLocks noGrp="1" noChangeArrowheads="1"/>
          </p:cNvSpPr>
          <p:nvPr>
            <p:ph type="title"/>
          </p:nvPr>
        </p:nvSpPr>
        <p:spPr/>
        <p:txBody>
          <a:bodyPr/>
          <a:lstStyle/>
          <a:p>
            <a:pPr eaLnBrk="1" hangingPunct="1">
              <a:defRPr/>
            </a:pPr>
            <a:r>
              <a:rPr lang="en-US" sz="4800" dirty="0"/>
              <a:t>BG Running High? </a:t>
            </a:r>
          </a:p>
        </p:txBody>
      </p:sp>
      <p:sp>
        <p:nvSpPr>
          <p:cNvPr id="1627139" name="Rectangle 3"/>
          <p:cNvSpPr>
            <a:spLocks noGrp="1" noChangeArrowheads="1"/>
          </p:cNvSpPr>
          <p:nvPr>
            <p:ph type="body" idx="1"/>
          </p:nvPr>
        </p:nvSpPr>
        <p:spPr>
          <a:xfrm>
            <a:off x="3498850" y="1371600"/>
            <a:ext cx="5264150" cy="5486400"/>
          </a:xfrm>
        </p:spPr>
        <p:txBody>
          <a:bodyPr/>
          <a:lstStyle/>
          <a:p>
            <a:pPr eaLnBrk="1" hangingPunct="1">
              <a:defRPr/>
            </a:pPr>
            <a:r>
              <a:rPr lang="en-US" sz="4000" dirty="0"/>
              <a:t>Possible Causes</a:t>
            </a:r>
          </a:p>
          <a:p>
            <a:pPr lvl="1" eaLnBrk="1" hangingPunct="1">
              <a:defRPr/>
            </a:pPr>
            <a:r>
              <a:rPr lang="en-US" sz="3600" dirty="0"/>
              <a:t>Glucose Toxic</a:t>
            </a:r>
            <a:endParaRPr lang="en-US" sz="3600" dirty="0">
              <a:solidFill>
                <a:srgbClr val="FFFF00"/>
              </a:solidFill>
            </a:endParaRPr>
          </a:p>
          <a:p>
            <a:pPr lvl="1" eaLnBrk="1" hangingPunct="1">
              <a:defRPr/>
            </a:pPr>
            <a:r>
              <a:rPr lang="en-US" sz="3600" dirty="0"/>
              <a:t>Infection</a:t>
            </a:r>
          </a:p>
          <a:p>
            <a:pPr lvl="1" eaLnBrk="1" hangingPunct="1">
              <a:defRPr/>
            </a:pPr>
            <a:r>
              <a:rPr lang="en-US" sz="3600" dirty="0"/>
              <a:t>Started on steroids</a:t>
            </a:r>
          </a:p>
          <a:p>
            <a:pPr lvl="1" eaLnBrk="1" hangingPunct="1">
              <a:defRPr/>
            </a:pPr>
            <a:r>
              <a:rPr lang="en-US" sz="3600" dirty="0"/>
              <a:t>Physical stress</a:t>
            </a:r>
          </a:p>
          <a:p>
            <a:pPr lvl="1" eaLnBrk="1" hangingPunct="1">
              <a:defRPr/>
            </a:pPr>
            <a:r>
              <a:rPr lang="en-US" sz="3600" dirty="0"/>
              <a:t>Insulin dose too low</a:t>
            </a:r>
          </a:p>
          <a:p>
            <a:pPr marL="0" indent="0" eaLnBrk="1" hangingPunct="1">
              <a:buFont typeface="Wingdings" pitchFamily="2" charset="2"/>
              <a:buNone/>
              <a:defRPr/>
            </a:pPr>
            <a:endParaRPr lang="en-US" sz="4000" dirty="0"/>
          </a:p>
        </p:txBody>
      </p:sp>
      <p:pic>
        <p:nvPicPr>
          <p:cNvPr id="161796" name="Picture 2" descr="C:\Users\bev\AppData\Local\Microsoft\Windows\Temporary Internet Files\Content.IE5\INEAQAQO\MP900409423[1].jpg"/>
          <p:cNvPicPr>
            <a:picLocks noChangeAspect="1" noChangeArrowheads="1"/>
          </p:cNvPicPr>
          <p:nvPr>
            <p:custDataLst>
              <p:tags r:id="rId2"/>
            </p:custDataLst>
          </p:nvPr>
        </p:nvPicPr>
        <p:blipFill>
          <a:blip r:embed="rId5" cstate="print">
            <a:extLst>
              <a:ext uri="{28A0092B-C50C-407E-A947-70E740481C1C}">
                <a14:useLocalDpi xmlns:a14="http://schemas.microsoft.com/office/drawing/2010/main" val="0"/>
              </a:ext>
            </a:extLst>
          </a:blip>
          <a:srcRect/>
          <a:stretch>
            <a:fillRect/>
          </a:stretch>
        </p:blipFill>
        <p:spPr bwMode="auto">
          <a:xfrm>
            <a:off x="762000" y="1447800"/>
            <a:ext cx="273685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161163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7138" name="Rectangle 2"/>
          <p:cNvSpPr>
            <a:spLocks noGrp="1" noChangeArrowheads="1"/>
          </p:cNvSpPr>
          <p:nvPr>
            <p:ph type="title"/>
          </p:nvPr>
        </p:nvSpPr>
        <p:spPr>
          <a:xfrm>
            <a:off x="457200" y="152400"/>
            <a:ext cx="8229600" cy="1143000"/>
          </a:xfrm>
        </p:spPr>
        <p:txBody>
          <a:bodyPr>
            <a:noAutofit/>
          </a:bodyPr>
          <a:lstStyle/>
          <a:p>
            <a:pPr eaLnBrk="1" hangingPunct="1">
              <a:defRPr/>
            </a:pPr>
            <a:r>
              <a:rPr lang="en-US" sz="3600" dirty="0"/>
              <a:t>BG Above Target? Insulin Adjustment Strategies</a:t>
            </a:r>
            <a:endParaRPr lang="en-US" sz="2800" dirty="0"/>
          </a:p>
        </p:txBody>
      </p:sp>
      <p:sp>
        <p:nvSpPr>
          <p:cNvPr id="1627139" name="Rectangle 3"/>
          <p:cNvSpPr>
            <a:spLocks noGrp="1" noChangeArrowheads="1"/>
          </p:cNvSpPr>
          <p:nvPr>
            <p:ph type="body" idx="1"/>
          </p:nvPr>
        </p:nvSpPr>
        <p:spPr>
          <a:xfrm>
            <a:off x="457200" y="1295400"/>
            <a:ext cx="7848600" cy="5257800"/>
          </a:xfrm>
        </p:spPr>
        <p:txBody>
          <a:bodyPr/>
          <a:lstStyle/>
          <a:p>
            <a:pPr eaLnBrk="1" hangingPunct="1">
              <a:defRPr/>
            </a:pPr>
            <a:r>
              <a:rPr lang="en-US" dirty="0"/>
              <a:t>Meal Blood glucose above target?</a:t>
            </a:r>
          </a:p>
          <a:p>
            <a:pPr lvl="1">
              <a:defRPr/>
            </a:pPr>
            <a:r>
              <a:rPr lang="en-US" dirty="0"/>
              <a:t>Increase prandial dose by 2 units and /or</a:t>
            </a:r>
          </a:p>
          <a:p>
            <a:pPr lvl="1">
              <a:defRPr/>
            </a:pPr>
            <a:r>
              <a:rPr lang="en-US" dirty="0"/>
              <a:t>Increase correction scale by 1-2 units</a:t>
            </a:r>
          </a:p>
          <a:p>
            <a:pPr eaLnBrk="1" hangingPunct="1">
              <a:defRPr/>
            </a:pPr>
            <a:r>
              <a:rPr lang="en-US" dirty="0"/>
              <a:t>Morning blood glucose &gt; 140?</a:t>
            </a:r>
            <a:endParaRPr lang="en-US" dirty="0">
              <a:solidFill>
                <a:srgbClr val="FFFF00"/>
              </a:solidFill>
            </a:endParaRPr>
          </a:p>
          <a:p>
            <a:pPr lvl="1" eaLnBrk="1" hangingPunct="1">
              <a:defRPr/>
            </a:pPr>
            <a:r>
              <a:rPr lang="en-US" dirty="0"/>
              <a:t>Increase evening basal by 10%  </a:t>
            </a:r>
          </a:p>
          <a:p>
            <a:pPr eaLnBrk="1" hangingPunct="1">
              <a:defRPr/>
            </a:pPr>
            <a:r>
              <a:rPr lang="en-US" dirty="0"/>
              <a:t> Identify cause</a:t>
            </a:r>
          </a:p>
          <a:p>
            <a:pPr eaLnBrk="1" hangingPunct="1">
              <a:defRPr/>
            </a:pPr>
            <a:r>
              <a:rPr lang="en-US" dirty="0"/>
              <a:t>Consider insulin drip</a:t>
            </a:r>
          </a:p>
        </p:txBody>
      </p:sp>
      <p:pic>
        <p:nvPicPr>
          <p:cNvPr id="162820" name="Picture 4" descr="j0312660[1]"/>
          <p:cNvPicPr>
            <a:picLocks noChangeAspect="1" noChangeArrowheads="1"/>
          </p:cNvPicPr>
          <p:nvPr>
            <p:custDataLst>
              <p:tags r:id="rId2"/>
            </p:custDataLst>
          </p:nvPr>
        </p:nvPicPr>
        <p:blipFill>
          <a:blip r:embed="rId5" cstate="print">
            <a:extLst>
              <a:ext uri="{28A0092B-C50C-407E-A947-70E740481C1C}">
                <a14:useLocalDpi xmlns:a14="http://schemas.microsoft.com/office/drawing/2010/main" val="0"/>
              </a:ext>
            </a:extLst>
          </a:blip>
          <a:srcRect/>
          <a:stretch>
            <a:fillRect/>
          </a:stretch>
        </p:blipFill>
        <p:spPr bwMode="auto">
          <a:xfrm>
            <a:off x="6705600" y="4229100"/>
            <a:ext cx="1755775" cy="182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1752600" y="6383923"/>
            <a:ext cx="4735720" cy="338554"/>
          </a:xfrm>
          <a:prstGeom prst="rect">
            <a:avLst/>
          </a:prstGeom>
        </p:spPr>
        <p:txBody>
          <a:bodyPr wrap="none">
            <a:spAutoFit/>
          </a:bodyPr>
          <a:lstStyle/>
          <a:p>
            <a:r>
              <a:rPr lang="en-US" sz="1600" dirty="0">
                <a:solidFill>
                  <a:schemeClr val="bg1"/>
                </a:solidFill>
                <a:latin typeface="Calibri" panose="020F0502020204030204" pitchFamily="34" charset="0"/>
                <a:cs typeface="Calibri" panose="020F0502020204030204" pitchFamily="34" charset="0"/>
              </a:rPr>
              <a:t>Diabetes Care 2018 Jan; 41 (Supplement 1): S144-S151</a:t>
            </a:r>
          </a:p>
        </p:txBody>
      </p:sp>
    </p:spTree>
    <p:custDataLst>
      <p:tags r:id="rId1"/>
    </p:custDataLst>
    <p:extLst>
      <p:ext uri="{BB962C8B-B14F-4D97-AF65-F5344CB8AC3E}">
        <p14:creationId xmlns:p14="http://schemas.microsoft.com/office/powerpoint/2010/main" val="2202612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62" name="Rectangle 2"/>
          <p:cNvSpPr>
            <a:spLocks noGrp="1" noChangeArrowheads="1"/>
          </p:cNvSpPr>
          <p:nvPr>
            <p:ph type="title"/>
          </p:nvPr>
        </p:nvSpPr>
        <p:spPr>
          <a:xfrm>
            <a:off x="381000" y="228600"/>
            <a:ext cx="8458200" cy="1143000"/>
          </a:xfrm>
        </p:spPr>
        <p:txBody>
          <a:bodyPr>
            <a:noAutofit/>
          </a:bodyPr>
          <a:lstStyle/>
          <a:p>
            <a:pPr eaLnBrk="1" hangingPunct="1">
              <a:defRPr/>
            </a:pPr>
            <a:r>
              <a:rPr lang="en-US" sz="3600" dirty="0">
                <a:solidFill>
                  <a:schemeClr val="bg1"/>
                </a:solidFill>
              </a:rPr>
              <a:t>Mr. K- Pattern</a:t>
            </a:r>
            <a:br>
              <a:rPr lang="en-US" sz="2800" dirty="0">
                <a:solidFill>
                  <a:schemeClr val="bg1"/>
                </a:solidFill>
              </a:rPr>
            </a:br>
            <a:r>
              <a:rPr lang="en-US" sz="2800" dirty="0">
                <a:solidFill>
                  <a:schemeClr val="bg1"/>
                </a:solidFill>
              </a:rPr>
              <a:t>8 unit meal bolus + High Correction  25 units basal am </a:t>
            </a:r>
          </a:p>
        </p:txBody>
      </p:sp>
      <p:graphicFrame>
        <p:nvGraphicFramePr>
          <p:cNvPr id="146435" name="Object 3"/>
          <p:cNvGraphicFramePr>
            <a:graphicFrameLocks noGrp="1" noChangeAspect="1"/>
          </p:cNvGraphicFramePr>
          <p:nvPr>
            <p:ph type="tbl" idx="1"/>
          </p:nvPr>
        </p:nvGraphicFramePr>
        <p:xfrm>
          <a:off x="304800" y="1447800"/>
          <a:ext cx="8189913" cy="5532227"/>
        </p:xfrm>
        <a:graphic>
          <a:graphicData uri="http://schemas.openxmlformats.org/presentationml/2006/ole">
            <mc:AlternateContent xmlns:mc="http://schemas.openxmlformats.org/markup-compatibility/2006">
              <mc:Choice xmlns:v="urn:schemas-microsoft-com:vml" Requires="v">
                <p:oleObj name="Document" r:id="rId4" imgW="7936484" imgH="5153218" progId="Word.Document.8">
                  <p:embed/>
                </p:oleObj>
              </mc:Choice>
              <mc:Fallback>
                <p:oleObj name="Document" r:id="rId4" imgW="7936484" imgH="5153218" progId="Word.Document.8">
                  <p:embed/>
                  <p:pic>
                    <p:nvPicPr>
                      <p:cNvPr id="146435" name="Object 3"/>
                      <p:cNvPicPr>
                        <a:picLocks noChangeAspect="1" noChangeArrowheads="1"/>
                      </p:cNvPicPr>
                      <p:nvPr/>
                    </p:nvPicPr>
                    <p:blipFill>
                      <a:blip r:embed="rId5"/>
                      <a:srcRect/>
                      <a:stretch>
                        <a:fillRect/>
                      </a:stretch>
                    </p:blipFill>
                    <p:spPr bwMode="auto">
                      <a:xfrm>
                        <a:off x="304800" y="1447800"/>
                        <a:ext cx="8189913" cy="5532227"/>
                      </a:xfrm>
                      <a:prstGeom prst="rect">
                        <a:avLst/>
                      </a:prstGeom>
                      <a:noFill/>
                      <a:ln>
                        <a:noFill/>
                      </a:ln>
                    </p:spPr>
                  </p:pic>
                </p:oleObj>
              </mc:Fallback>
            </mc:AlternateContent>
          </a:graphicData>
        </a:graphic>
      </p:graphicFrame>
    </p:spTree>
    <p:custDataLst>
      <p:tags r:id="rId1"/>
    </p:custDataLst>
    <p:extLst>
      <p:ext uri="{BB962C8B-B14F-4D97-AF65-F5344CB8AC3E}">
        <p14:creationId xmlns:p14="http://schemas.microsoft.com/office/powerpoint/2010/main" val="443052548"/>
      </p:ext>
    </p:extLst>
  </p:cSld>
  <p:clrMapOvr>
    <a:masterClrMapping/>
  </p:clrMapOvr>
  <p:transition/>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7680" y="304800"/>
            <a:ext cx="8077200" cy="1524000"/>
          </a:xfrm>
        </p:spPr>
        <p:txBody>
          <a:bodyPr>
            <a:normAutofit/>
          </a:bodyPr>
          <a:lstStyle/>
          <a:p>
            <a:pPr>
              <a:defRPr/>
            </a:pPr>
            <a:r>
              <a:rPr lang="en-US" dirty="0"/>
              <a:t>Mr. K BG Levels WAY above target</a:t>
            </a:r>
            <a:br>
              <a:rPr lang="en-US" dirty="0"/>
            </a:br>
            <a:r>
              <a:rPr lang="en-US" dirty="0"/>
              <a:t>Transferred to ICU for Insulin Drip</a:t>
            </a:r>
          </a:p>
        </p:txBody>
      </p:sp>
      <p:sp>
        <p:nvSpPr>
          <p:cNvPr id="4" name="Text Placeholder 3"/>
          <p:cNvSpPr>
            <a:spLocks noGrp="1"/>
          </p:cNvSpPr>
          <p:nvPr>
            <p:ph type="body" sz="half" idx="2"/>
          </p:nvPr>
        </p:nvSpPr>
        <p:spPr>
          <a:xfrm>
            <a:off x="4754880" y="1752600"/>
            <a:ext cx="3810000" cy="4800600"/>
          </a:xfrm>
        </p:spPr>
        <p:txBody>
          <a:bodyPr/>
          <a:lstStyle/>
          <a:p>
            <a:pPr marL="0" indent="0">
              <a:buNone/>
              <a:defRPr/>
            </a:pPr>
            <a:r>
              <a:rPr lang="en-US" dirty="0"/>
              <a:t>Insulin Drip</a:t>
            </a:r>
          </a:p>
          <a:p>
            <a:pPr>
              <a:buFont typeface="Arial" pitchFamily="34" charset="0"/>
              <a:buChar char="•"/>
              <a:defRPr/>
            </a:pPr>
            <a:r>
              <a:rPr lang="en-US" dirty="0"/>
              <a:t>100 units insulin in 100 cc NS Bag</a:t>
            </a:r>
          </a:p>
          <a:p>
            <a:pPr>
              <a:defRPr/>
            </a:pPr>
            <a:r>
              <a:rPr lang="en-US" dirty="0"/>
              <a:t>1 cc = 1unit of insulin</a:t>
            </a:r>
          </a:p>
          <a:p>
            <a:pPr>
              <a:defRPr/>
            </a:pPr>
            <a:r>
              <a:rPr lang="en-US" dirty="0"/>
              <a:t>Start with 0.1 units/kg/hour</a:t>
            </a:r>
          </a:p>
          <a:p>
            <a:pPr>
              <a:defRPr/>
            </a:pPr>
            <a:r>
              <a:rPr lang="en-US" dirty="0"/>
              <a:t>100kg x 0.1 = 10 units an hour</a:t>
            </a:r>
          </a:p>
          <a:p>
            <a:pPr>
              <a:defRPr/>
            </a:pPr>
            <a:endParaRPr lang="en-US" dirty="0"/>
          </a:p>
        </p:txBody>
      </p:sp>
      <p:pic>
        <p:nvPicPr>
          <p:cNvPr id="164869" name="Picture 2" descr="C:\Users\Beverly\AppData\Local\Microsoft\Windows\Temporary Internet Files\Content.IE5\QRSMXX6N\MP900442747[1].jpg"/>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a:stretch>
            <a:fillRect/>
          </a:stretch>
        </p:blipFill>
        <p:spPr bwMode="auto">
          <a:xfrm>
            <a:off x="807721" y="2133600"/>
            <a:ext cx="35814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394726628"/>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153400" cy="1143000"/>
          </a:xfrm>
        </p:spPr>
        <p:txBody>
          <a:bodyPr>
            <a:noAutofit/>
          </a:bodyPr>
          <a:lstStyle/>
          <a:p>
            <a:pPr>
              <a:defRPr/>
            </a:pPr>
            <a:r>
              <a:rPr lang="en-US" sz="3600" dirty="0"/>
              <a:t>BG Levels Too High</a:t>
            </a:r>
            <a:br>
              <a:rPr lang="en-US" sz="3600" dirty="0"/>
            </a:br>
            <a:r>
              <a:rPr lang="en-US" sz="3600" dirty="0"/>
              <a:t>Insulin Drip Started</a:t>
            </a:r>
          </a:p>
        </p:txBody>
      </p:sp>
      <p:sp>
        <p:nvSpPr>
          <p:cNvPr id="4" name="Text Placeholder 3"/>
          <p:cNvSpPr>
            <a:spLocks noGrp="1"/>
          </p:cNvSpPr>
          <p:nvPr>
            <p:ph type="body" sz="half" idx="2"/>
          </p:nvPr>
        </p:nvSpPr>
        <p:spPr>
          <a:xfrm>
            <a:off x="762000" y="1524000"/>
            <a:ext cx="5105400" cy="4800600"/>
          </a:xfrm>
        </p:spPr>
        <p:txBody>
          <a:bodyPr>
            <a:normAutofit lnSpcReduction="10000"/>
          </a:bodyPr>
          <a:lstStyle/>
          <a:p>
            <a:pPr>
              <a:defRPr/>
            </a:pPr>
            <a:r>
              <a:rPr lang="en-US" dirty="0"/>
              <a:t>100 units insulin in 100 cc NS Bag</a:t>
            </a:r>
          </a:p>
          <a:p>
            <a:pPr>
              <a:defRPr/>
            </a:pPr>
            <a:r>
              <a:rPr lang="en-US" dirty="0"/>
              <a:t>1 cc = 1unit of insulin</a:t>
            </a:r>
          </a:p>
          <a:p>
            <a:pPr lvl="1">
              <a:defRPr/>
            </a:pPr>
            <a:r>
              <a:rPr lang="en-US" dirty="0"/>
              <a:t>Rate based on body </a:t>
            </a:r>
            <a:r>
              <a:rPr lang="en-US" dirty="0" err="1"/>
              <a:t>wt</a:t>
            </a:r>
            <a:r>
              <a:rPr lang="en-US" dirty="0"/>
              <a:t>:</a:t>
            </a:r>
          </a:p>
          <a:p>
            <a:pPr lvl="2">
              <a:defRPr/>
            </a:pPr>
            <a:r>
              <a:rPr lang="en-US" dirty="0"/>
              <a:t>0.05 to 0.1 units/kg per hour </a:t>
            </a:r>
          </a:p>
          <a:p>
            <a:pPr lvl="2">
              <a:defRPr/>
            </a:pPr>
            <a:r>
              <a:rPr lang="en-US" dirty="0"/>
              <a:t>100kg x 0.1 = 10 units insulin /</a:t>
            </a:r>
            <a:r>
              <a:rPr lang="en-US" dirty="0" err="1"/>
              <a:t>hr</a:t>
            </a:r>
            <a:endParaRPr lang="en-US" dirty="0"/>
          </a:p>
          <a:p>
            <a:pPr>
              <a:defRPr/>
            </a:pPr>
            <a:r>
              <a:rPr lang="en-US" dirty="0"/>
              <a:t>Monitor BG q 1-2 </a:t>
            </a:r>
            <a:r>
              <a:rPr lang="en-US" dirty="0" err="1"/>
              <a:t>hr</a:t>
            </a:r>
            <a:r>
              <a:rPr lang="en-US" dirty="0"/>
              <a:t> and adjust per protocol</a:t>
            </a:r>
          </a:p>
          <a:p>
            <a:pPr>
              <a:defRPr/>
            </a:pPr>
            <a:r>
              <a:rPr lang="en-US" dirty="0"/>
              <a:t>Before stop, give </a:t>
            </a:r>
            <a:r>
              <a:rPr lang="en-US" dirty="0" err="1"/>
              <a:t>subq</a:t>
            </a:r>
            <a:r>
              <a:rPr lang="en-US" dirty="0"/>
              <a:t> insulin 2 hours prior.</a:t>
            </a:r>
          </a:p>
        </p:txBody>
      </p:sp>
      <p:pic>
        <p:nvPicPr>
          <p:cNvPr id="6" name="Picture 4" descr="MPj04021230000[1]"/>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6477000" y="1600200"/>
            <a:ext cx="2081213" cy="3121025"/>
          </a:xfrm>
        </p:spPr>
      </p:pic>
      <p:sp>
        <p:nvSpPr>
          <p:cNvPr id="3" name="TextBox 2">
            <a:extLst>
              <a:ext uri="{FF2B5EF4-FFF2-40B4-BE49-F238E27FC236}">
                <a16:creationId xmlns:a16="http://schemas.microsoft.com/office/drawing/2014/main" id="{FCC1DE17-FB04-469E-A402-9BF5DF3B73A9}"/>
              </a:ext>
            </a:extLst>
          </p:cNvPr>
          <p:cNvSpPr txBox="1"/>
          <p:nvPr/>
        </p:nvSpPr>
        <p:spPr>
          <a:xfrm>
            <a:off x="6477000" y="4796135"/>
            <a:ext cx="2133600" cy="1323439"/>
          </a:xfrm>
          <a:prstGeom prst="rect">
            <a:avLst/>
          </a:prstGeom>
          <a:noFill/>
        </p:spPr>
        <p:txBody>
          <a:bodyPr wrap="square" rtlCol="0">
            <a:spAutoFit/>
          </a:bodyPr>
          <a:lstStyle/>
          <a:p>
            <a:r>
              <a:rPr lang="en-US" sz="2000" dirty="0">
                <a:solidFill>
                  <a:srgbClr val="0070C0"/>
                </a:solidFill>
                <a:latin typeface="Calibri" panose="020F0502020204030204" pitchFamily="34" charset="0"/>
                <a:cs typeface="Calibri" panose="020F0502020204030204" pitchFamily="34" charset="0"/>
              </a:rPr>
              <a:t>For Mild to Moderate DKA, sub-q insulin is an option</a:t>
            </a:r>
          </a:p>
        </p:txBody>
      </p:sp>
      <p:sp>
        <p:nvSpPr>
          <p:cNvPr id="7" name="TextBox 6">
            <a:extLst>
              <a:ext uri="{FF2B5EF4-FFF2-40B4-BE49-F238E27FC236}">
                <a16:creationId xmlns:a16="http://schemas.microsoft.com/office/drawing/2014/main" id="{AE68D563-051C-A8E3-D01A-AAF0E1A8802D}"/>
              </a:ext>
            </a:extLst>
          </p:cNvPr>
          <p:cNvSpPr txBox="1"/>
          <p:nvPr/>
        </p:nvSpPr>
        <p:spPr>
          <a:xfrm>
            <a:off x="7034213" y="6305320"/>
            <a:ext cx="1524000" cy="369332"/>
          </a:xfrm>
          <a:prstGeom prst="rect">
            <a:avLst/>
          </a:prstGeom>
          <a:noFill/>
        </p:spPr>
        <p:txBody>
          <a:bodyPr wrap="square" rtlCol="0">
            <a:spAutoFit/>
          </a:bodyPr>
          <a:lstStyle/>
          <a:p>
            <a:r>
              <a:rPr lang="en-US" dirty="0"/>
              <a:t>ADA 2026</a:t>
            </a:r>
          </a:p>
        </p:txBody>
      </p:sp>
    </p:spTree>
    <p:custDataLst>
      <p:tags r:id="rId1"/>
    </p:custDataLst>
    <p:extLst>
      <p:ext uri="{BB962C8B-B14F-4D97-AF65-F5344CB8AC3E}">
        <p14:creationId xmlns:p14="http://schemas.microsoft.com/office/powerpoint/2010/main" val="1293144546"/>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85B367-93BB-FFEE-97D4-93095345FAA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F6E000E-A6A5-4516-8809-D54F6D88CDA9}"/>
              </a:ext>
            </a:extLst>
          </p:cNvPr>
          <p:cNvSpPr>
            <a:spLocks noGrp="1"/>
          </p:cNvSpPr>
          <p:nvPr>
            <p:ph type="title"/>
          </p:nvPr>
        </p:nvSpPr>
        <p:spPr>
          <a:xfrm>
            <a:off x="417013" y="228599"/>
            <a:ext cx="8309974" cy="927262"/>
          </a:xfrm>
        </p:spPr>
        <p:txBody>
          <a:bodyPr vert="horz" lIns="68580" tIns="34290" rIns="68580" bIns="34290" rtlCol="0" anchor="b" anchorCtr="0">
            <a:normAutofit/>
          </a:bodyPr>
          <a:lstStyle/>
          <a:p>
            <a:r>
              <a:rPr lang="en-US" sz="4000" spc="-38" dirty="0">
                <a:cs typeface="Calibri" panose="020F0502020204030204" pitchFamily="34" charset="0"/>
              </a:rPr>
              <a:t>Most Important </a:t>
            </a:r>
            <a:r>
              <a:rPr lang="en-US" sz="4000" dirty="0">
                <a:cs typeface="Calibri" panose="020F0502020204030204" pitchFamily="34" charset="0"/>
              </a:rPr>
              <a:t>A</a:t>
            </a:r>
            <a:r>
              <a:rPr lang="en-US" sz="4000" spc="-38" dirty="0">
                <a:cs typeface="Calibri" panose="020F0502020204030204" pitchFamily="34" charset="0"/>
              </a:rPr>
              <a:t>ction? Poll 5</a:t>
            </a:r>
          </a:p>
        </p:txBody>
      </p:sp>
      <p:sp>
        <p:nvSpPr>
          <p:cNvPr id="5" name="TextBox 4">
            <a:extLst>
              <a:ext uri="{FF2B5EF4-FFF2-40B4-BE49-F238E27FC236}">
                <a16:creationId xmlns:a16="http://schemas.microsoft.com/office/drawing/2014/main" id="{5506C4F5-87D3-675F-A8B5-4582F6D334ED}"/>
              </a:ext>
            </a:extLst>
          </p:cNvPr>
          <p:cNvSpPr txBox="1"/>
          <p:nvPr/>
        </p:nvSpPr>
        <p:spPr>
          <a:xfrm>
            <a:off x="527538" y="1219200"/>
            <a:ext cx="6025662" cy="5410201"/>
          </a:xfrm>
          <a:prstGeom prst="rect">
            <a:avLst/>
          </a:prstGeom>
        </p:spPr>
        <p:txBody>
          <a:bodyPr vert="horz" lIns="0" tIns="34290" rIns="0" bIns="34290" rtlCol="0">
            <a:noAutofit/>
          </a:bodyPr>
          <a:lstStyle/>
          <a:p>
            <a:pPr>
              <a:spcBef>
                <a:spcPts val="0"/>
              </a:spcBef>
              <a:spcAft>
                <a:spcPts val="450"/>
              </a:spcAft>
              <a:buClr>
                <a:schemeClr val="accent1"/>
              </a:buClr>
              <a:buFont typeface="Calibri" panose="020F0502020204030204" pitchFamily="34" charset="0"/>
            </a:pPr>
            <a:r>
              <a:rPr lang="en-U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RT is a 49-year-old with type 1 diabetes, admitted to a local hospital to treat Diabetes Ketoacidosis (DKA).  RT is on an insulin drip, fluids and potassium replacement therapy and is getting hungry.  The IV insulin is running at 2 units an hour. Before stopping the IV insulin, what is the most important action?</a:t>
            </a:r>
          </a:p>
          <a:p>
            <a:pPr>
              <a:lnSpc>
                <a:spcPct val="90000"/>
              </a:lnSpc>
              <a:spcBef>
                <a:spcPts val="0"/>
              </a:spcBef>
              <a:spcAft>
                <a:spcPts val="450"/>
              </a:spcAft>
              <a:buClr>
                <a:schemeClr val="accent1"/>
              </a:buClr>
              <a:buFont typeface="Calibri" panose="020F0502020204030204" pitchFamily="34" charset="0"/>
            </a:pPr>
            <a:r>
              <a:rPr lang="en-US" sz="1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a:t>
            </a:r>
            <a:endParaRPr lang="en-US" sz="2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pPr marL="342900" indent="-342900">
              <a:buClr>
                <a:schemeClr val="accent1"/>
              </a:buClr>
              <a:buFont typeface="Calibri" panose="020F0502020204030204" pitchFamily="34" charset="0"/>
              <a:buAutoNum type="alphaUcPeriod"/>
            </a:pPr>
            <a:r>
              <a:rPr lang="en-U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Maintenance of glucose less than 200 for at least 4 hours</a:t>
            </a:r>
          </a:p>
          <a:p>
            <a:pPr marL="342900" indent="-342900">
              <a:buClr>
                <a:schemeClr val="accent1"/>
              </a:buClr>
              <a:buFont typeface="Calibri" panose="020F0502020204030204" pitchFamily="34" charset="0"/>
              <a:buAutoNum type="alphaUcPeriod"/>
            </a:pPr>
            <a:r>
              <a:rPr lang="en-U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Give 3 units of bolus insulin via IV and at least 6 units of glargine</a:t>
            </a:r>
          </a:p>
          <a:p>
            <a:pPr marL="342900" indent="-342900">
              <a:buClr>
                <a:schemeClr val="accent1"/>
              </a:buClr>
              <a:buFont typeface="Calibri" panose="020F0502020204030204" pitchFamily="34" charset="0"/>
              <a:buAutoNum type="alphaUcPeriod"/>
            </a:pPr>
            <a:r>
              <a:rPr lang="en-U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Evaluate labs to make sure that RT is ketone negative</a:t>
            </a:r>
          </a:p>
          <a:p>
            <a:pPr marL="342900" indent="-342900">
              <a:buClr>
                <a:schemeClr val="accent1"/>
              </a:buClr>
              <a:buFont typeface="Calibri" panose="020F0502020204030204" pitchFamily="34" charset="0"/>
              <a:buAutoNum type="alphaUcPeriod"/>
            </a:pPr>
            <a:r>
              <a:rPr lang="en-U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Determine if potassium replacement is still needed</a:t>
            </a:r>
            <a:endParaRPr lang="en-US" sz="20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A picture containing sky, person, holding, outdoor&#10;&#10;Description automatically generated">
            <a:extLst>
              <a:ext uri="{FF2B5EF4-FFF2-40B4-BE49-F238E27FC236}">
                <a16:creationId xmlns:a16="http://schemas.microsoft.com/office/drawing/2014/main" id="{D7B9939F-C677-A9C3-1207-3E6F2B4E1000}"/>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r="9203" b="1"/>
          <a:stretch/>
        </p:blipFill>
        <p:spPr>
          <a:xfrm>
            <a:off x="6919781" y="1447800"/>
            <a:ext cx="1892132" cy="2094860"/>
          </a:xfrm>
          <a:prstGeom prst="rect">
            <a:avLst/>
          </a:prstGeom>
        </p:spPr>
      </p:pic>
      <p:sp>
        <p:nvSpPr>
          <p:cNvPr id="8" name="Slide Number Placeholder 6">
            <a:extLst>
              <a:ext uri="{FF2B5EF4-FFF2-40B4-BE49-F238E27FC236}">
                <a16:creationId xmlns:a16="http://schemas.microsoft.com/office/drawing/2014/main" id="{4397A231-32B5-AE33-FA85-94F940ED5283}"/>
              </a:ext>
            </a:extLst>
          </p:cNvPr>
          <p:cNvSpPr txBox="1">
            <a:spLocks/>
          </p:cNvSpPr>
          <p:nvPr/>
        </p:nvSpPr>
        <p:spPr>
          <a:xfrm rot="10800000" flipV="1">
            <a:off x="8767174" y="5282433"/>
            <a:ext cx="246061" cy="212307"/>
          </a:xfrm>
          <a:prstGeom prst="rect">
            <a:avLst/>
          </a:prstGeom>
        </p:spPr>
        <p:txBody>
          <a:bodyPr vert="horz" wrap="square" lIns="0" tIns="0" rIns="0" bIns="0" rtlCol="0" anchor="b" anchorCtr="0"/>
          <a:lstStyle>
            <a:defPPr>
              <a:defRPr lang="en-US"/>
            </a:defPPr>
            <a:lvl1pPr marL="0" algn="l" defTabSz="914400" rtl="0" eaLnBrk="1" latinLnBrk="0" hangingPunct="1">
              <a:defRPr sz="900" i="0" kern="120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CC8D0D-EAEC-449D-9161-023DFF90F2E2}" type="slidenum">
              <a:rPr lang="en-US" sz="675"/>
              <a:pPr/>
              <a:t>218</a:t>
            </a:fld>
            <a:endParaRPr lang="en-US" sz="675" dirty="0"/>
          </a:p>
        </p:txBody>
      </p:sp>
      <p:sp>
        <p:nvSpPr>
          <p:cNvPr id="9" name="Oval 8">
            <a:extLst>
              <a:ext uri="{FF2B5EF4-FFF2-40B4-BE49-F238E27FC236}">
                <a16:creationId xmlns:a16="http://schemas.microsoft.com/office/drawing/2014/main" id="{F4DA2FA1-15C8-05E8-6DBB-86750BBC656C}"/>
              </a:ext>
            </a:extLst>
          </p:cNvPr>
          <p:cNvSpPr/>
          <p:nvPr/>
        </p:nvSpPr>
        <p:spPr>
          <a:xfrm>
            <a:off x="130765" y="5388587"/>
            <a:ext cx="6324600" cy="927262"/>
          </a:xfrm>
          <a:prstGeom prst="ellipse">
            <a:avLst/>
          </a:prstGeom>
          <a:noFill/>
          <a:ln w="28575">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96321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5B91AA-028F-9A45-4B66-9E6269C01E1E}"/>
              </a:ext>
            </a:extLst>
          </p:cNvPr>
          <p:cNvSpPr>
            <a:spLocks noGrp="1"/>
          </p:cNvSpPr>
          <p:nvPr>
            <p:ph type="title"/>
          </p:nvPr>
        </p:nvSpPr>
        <p:spPr>
          <a:xfrm>
            <a:off x="457200" y="152400"/>
            <a:ext cx="8229600" cy="1295400"/>
          </a:xfrm>
        </p:spPr>
        <p:txBody>
          <a:bodyPr>
            <a:normAutofit fontScale="90000"/>
          </a:bodyPr>
          <a:lstStyle/>
          <a:p>
            <a:r>
              <a:rPr lang="en-US" dirty="0"/>
              <a:t>Before Stopping IV Insulin – Give </a:t>
            </a:r>
            <a:r>
              <a:rPr lang="en-US" dirty="0" err="1"/>
              <a:t>Subq</a:t>
            </a:r>
            <a:r>
              <a:rPr lang="en-US" dirty="0"/>
              <a:t> Insulin at least 2 hours before</a:t>
            </a:r>
          </a:p>
        </p:txBody>
      </p:sp>
      <p:sp>
        <p:nvSpPr>
          <p:cNvPr id="3" name="Content Placeholder 2">
            <a:extLst>
              <a:ext uri="{FF2B5EF4-FFF2-40B4-BE49-F238E27FC236}">
                <a16:creationId xmlns:a16="http://schemas.microsoft.com/office/drawing/2014/main" id="{146E0C82-0654-9DD0-16E5-76738714094E}"/>
              </a:ext>
            </a:extLst>
          </p:cNvPr>
          <p:cNvSpPr>
            <a:spLocks noGrp="1"/>
          </p:cNvSpPr>
          <p:nvPr>
            <p:ph sz="quarter" idx="1"/>
          </p:nvPr>
        </p:nvSpPr>
        <p:spPr>
          <a:xfrm>
            <a:off x="457200" y="1600200"/>
            <a:ext cx="5181600" cy="5029200"/>
          </a:xfrm>
        </p:spPr>
        <p:txBody>
          <a:bodyPr>
            <a:normAutofit lnSpcReduction="10000"/>
          </a:bodyPr>
          <a:lstStyle/>
          <a:p>
            <a:pPr>
              <a:lnSpc>
                <a:spcPct val="120000"/>
              </a:lnSpc>
            </a:pPr>
            <a:r>
              <a:rPr lang="en-US" sz="2800" b="0" i="0" dirty="0">
                <a:solidFill>
                  <a:srgbClr val="383636"/>
                </a:solidFill>
                <a:effectLst/>
                <a:ea typeface="Calibri" panose="020F0502020204030204" pitchFamily="34" charset="0"/>
                <a:cs typeface="Calibri" panose="020F0502020204030204" pitchFamily="34" charset="0"/>
              </a:rPr>
              <a:t>For transitioning, the total daily dose of subcutaneous insulin may be calculated using:</a:t>
            </a:r>
          </a:p>
          <a:p>
            <a:pPr>
              <a:lnSpc>
                <a:spcPct val="120000"/>
              </a:lnSpc>
            </a:pPr>
            <a:r>
              <a:rPr lang="en-US" sz="2800" b="0" i="0" dirty="0">
                <a:solidFill>
                  <a:srgbClr val="383636"/>
                </a:solidFill>
                <a:effectLst/>
                <a:ea typeface="Calibri" panose="020F0502020204030204" pitchFamily="34" charset="0"/>
                <a:cs typeface="Calibri" panose="020F0502020204030204" pitchFamily="34" charset="0"/>
              </a:rPr>
              <a:t> A weight-based approach,</a:t>
            </a:r>
          </a:p>
          <a:p>
            <a:pPr>
              <a:lnSpc>
                <a:spcPct val="120000"/>
              </a:lnSpc>
            </a:pPr>
            <a:r>
              <a:rPr lang="en-US" sz="2800" dirty="0">
                <a:solidFill>
                  <a:srgbClr val="383636"/>
                </a:solidFill>
                <a:ea typeface="Calibri" panose="020F0502020204030204" pitchFamily="34" charset="0"/>
                <a:cs typeface="Calibri" panose="020F0502020204030204" pitchFamily="34" charset="0"/>
              </a:rPr>
              <a:t>B</a:t>
            </a:r>
            <a:r>
              <a:rPr lang="en-US" sz="2800" b="0" i="0" dirty="0">
                <a:solidFill>
                  <a:srgbClr val="383636"/>
                </a:solidFill>
                <a:effectLst/>
                <a:ea typeface="Calibri" panose="020F0502020204030204" pitchFamily="34" charset="0"/>
                <a:cs typeface="Calibri" panose="020F0502020204030204" pitchFamily="34" charset="0"/>
              </a:rPr>
              <a:t>ased on prior home insulin dose or </a:t>
            </a:r>
          </a:p>
          <a:p>
            <a:pPr>
              <a:lnSpc>
                <a:spcPct val="120000"/>
              </a:lnSpc>
            </a:pPr>
            <a:r>
              <a:rPr lang="en-US" sz="2800" dirty="0">
                <a:solidFill>
                  <a:srgbClr val="383636"/>
                </a:solidFill>
                <a:ea typeface="Calibri" panose="020F0502020204030204" pitchFamily="34" charset="0"/>
                <a:cs typeface="Calibri" panose="020F0502020204030204" pitchFamily="34" charset="0"/>
              </a:rPr>
              <a:t>B</a:t>
            </a:r>
            <a:r>
              <a:rPr lang="en-US" sz="2800" b="0" i="0" dirty="0">
                <a:solidFill>
                  <a:srgbClr val="383636"/>
                </a:solidFill>
                <a:effectLst/>
                <a:ea typeface="Calibri" panose="020F0502020204030204" pitchFamily="34" charset="0"/>
                <a:cs typeface="Calibri" panose="020F0502020204030204" pitchFamily="34" charset="0"/>
              </a:rPr>
              <a:t>ased on the insulin infusion rate during the prior 6–8 h when stable glycemic goals were achieved*</a:t>
            </a:r>
            <a:endParaRPr lang="en-US" sz="2800" dirty="0">
              <a:ea typeface="Calibri" panose="020F0502020204030204" pitchFamily="34" charset="0"/>
              <a:cs typeface="Calibri" panose="020F0502020204030204" pitchFamily="34" charset="0"/>
            </a:endParaRPr>
          </a:p>
        </p:txBody>
      </p:sp>
      <p:pic>
        <p:nvPicPr>
          <p:cNvPr id="5" name="Picture 4" descr="Doctor writing on tablet with pen">
            <a:extLst>
              <a:ext uri="{FF2B5EF4-FFF2-40B4-BE49-F238E27FC236}">
                <a16:creationId xmlns:a16="http://schemas.microsoft.com/office/drawing/2014/main" id="{A0DBE87C-707B-BEDA-5210-9541D4C2D2BA}"/>
              </a:ext>
            </a:extLst>
          </p:cNvPr>
          <p:cNvPicPr>
            <a:picLocks noChangeAspect="1"/>
          </p:cNvPicPr>
          <p:nvPr/>
        </p:nvPicPr>
        <p:blipFill>
          <a:blip r:embed="rId4" cstate="print">
            <a:alphaModFix amt="20000"/>
            <a:extLst>
              <a:ext uri="{28A0092B-C50C-407E-A947-70E740481C1C}">
                <a14:useLocalDpi xmlns:a14="http://schemas.microsoft.com/office/drawing/2010/main" val="0"/>
              </a:ext>
            </a:extLst>
          </a:blip>
          <a:stretch>
            <a:fillRect/>
          </a:stretch>
        </p:blipFill>
        <p:spPr>
          <a:xfrm>
            <a:off x="427525" y="1524000"/>
            <a:ext cx="8225673" cy="3273401"/>
          </a:xfrm>
          <a:prstGeom prst="rect">
            <a:avLst/>
          </a:prstGeom>
        </p:spPr>
      </p:pic>
      <p:pic>
        <p:nvPicPr>
          <p:cNvPr id="7" name="Picture 6">
            <a:extLst>
              <a:ext uri="{FF2B5EF4-FFF2-40B4-BE49-F238E27FC236}">
                <a16:creationId xmlns:a16="http://schemas.microsoft.com/office/drawing/2014/main" id="{8936BB83-F259-337F-90C9-66CFCD291470}"/>
              </a:ext>
            </a:extLst>
          </p:cNvPr>
          <p:cNvPicPr>
            <a:picLocks noChangeAspect="1"/>
          </p:cNvPicPr>
          <p:nvPr/>
        </p:nvPicPr>
        <p:blipFill>
          <a:blip r:embed="rId5"/>
          <a:stretch>
            <a:fillRect/>
          </a:stretch>
        </p:blipFill>
        <p:spPr>
          <a:xfrm>
            <a:off x="5285964" y="6408439"/>
            <a:ext cx="3400836" cy="297161"/>
          </a:xfrm>
          <a:prstGeom prst="rect">
            <a:avLst/>
          </a:prstGeom>
        </p:spPr>
      </p:pic>
      <p:sp>
        <p:nvSpPr>
          <p:cNvPr id="10" name="TextBox 9">
            <a:extLst>
              <a:ext uri="{FF2B5EF4-FFF2-40B4-BE49-F238E27FC236}">
                <a16:creationId xmlns:a16="http://schemas.microsoft.com/office/drawing/2014/main" id="{4041CC25-4943-98D1-5CA0-EEED835ADEE4}"/>
              </a:ext>
            </a:extLst>
          </p:cNvPr>
          <p:cNvSpPr txBox="1"/>
          <p:nvPr/>
        </p:nvSpPr>
        <p:spPr>
          <a:xfrm>
            <a:off x="5840606" y="1631414"/>
            <a:ext cx="2865967" cy="3785652"/>
          </a:xfrm>
          <a:prstGeom prst="rect">
            <a:avLst/>
          </a:prstGeom>
          <a:noFill/>
          <a:ln w="28575">
            <a:solidFill>
              <a:srgbClr val="0070C0"/>
            </a:solidFill>
          </a:ln>
        </p:spPr>
        <p:txBody>
          <a:bodyPr wrap="square">
            <a:spAutoFit/>
          </a:bodyPr>
          <a:lstStyle/>
          <a:p>
            <a:r>
              <a:rPr lang="en-US" sz="2000" b="0" i="0" dirty="0">
                <a:solidFill>
                  <a:srgbClr val="383636"/>
                </a:solidFill>
                <a:effectLst/>
                <a:latin typeface="Calibri" panose="020F0502020204030204" pitchFamily="34" charset="0"/>
                <a:ea typeface="Calibri" panose="020F0502020204030204" pitchFamily="34" charset="0"/>
                <a:cs typeface="Calibri" panose="020F0502020204030204" pitchFamily="34" charset="0"/>
              </a:rPr>
              <a:t>*If calculating from the insulin infusion rate, about 60% of the calculated total daily dose should be used to account for glucotoxicity. </a:t>
            </a:r>
          </a:p>
          <a:p>
            <a:endParaRPr lang="en-US" sz="2000" dirty="0">
              <a:solidFill>
                <a:srgbClr val="383636"/>
              </a:solidFill>
              <a:latin typeface="Calibri" panose="020F0502020204030204" pitchFamily="34" charset="0"/>
              <a:ea typeface="Calibri" panose="020F0502020204030204" pitchFamily="34" charset="0"/>
              <a:cs typeface="Calibri" panose="020F0502020204030204" pitchFamily="34" charset="0"/>
            </a:endParaRPr>
          </a:p>
          <a:p>
            <a:r>
              <a:rPr lang="en-US" sz="2000" b="0" i="0" dirty="0">
                <a:solidFill>
                  <a:srgbClr val="383636"/>
                </a:solidFill>
                <a:effectLst/>
                <a:latin typeface="Calibri" panose="020F0502020204030204" pitchFamily="34" charset="0"/>
                <a:ea typeface="Calibri" panose="020F0502020204030204" pitchFamily="34" charset="0"/>
                <a:cs typeface="Calibri" panose="020F0502020204030204" pitchFamily="34" charset="0"/>
              </a:rPr>
              <a:t>Half of the estimated total daily insulin should be given as basal insulin and half as nutritional insulin.</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75107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1F3ABC2-D5A7-41DD-AF30-2C6389D40AF1}"/>
              </a:ext>
            </a:extLst>
          </p:cNvPr>
          <p:cNvSpPr>
            <a:spLocks noGrp="1"/>
          </p:cNvSpPr>
          <p:nvPr>
            <p:ph type="title"/>
          </p:nvPr>
        </p:nvSpPr>
        <p:spPr>
          <a:xfrm>
            <a:off x="420465" y="304799"/>
            <a:ext cx="8383065" cy="947339"/>
          </a:xfrm>
        </p:spPr>
        <p:txBody>
          <a:bodyPr>
            <a:normAutofit/>
          </a:bodyPr>
          <a:lstStyle/>
          <a:p>
            <a:r>
              <a:rPr lang="en-US" sz="3300" dirty="0"/>
              <a:t>BR Says “Where Is My Insulin?”  </a:t>
            </a:r>
          </a:p>
        </p:txBody>
      </p:sp>
      <p:sp>
        <p:nvSpPr>
          <p:cNvPr id="4" name="TextBox 3">
            <a:extLst>
              <a:ext uri="{FF2B5EF4-FFF2-40B4-BE49-F238E27FC236}">
                <a16:creationId xmlns:a16="http://schemas.microsoft.com/office/drawing/2014/main" id="{3129DE31-FDB9-494C-9BCD-3E0E5F5F7978}"/>
              </a:ext>
            </a:extLst>
          </p:cNvPr>
          <p:cNvSpPr txBox="1"/>
          <p:nvPr/>
        </p:nvSpPr>
        <p:spPr>
          <a:xfrm>
            <a:off x="350502" y="1524000"/>
            <a:ext cx="5440698" cy="4893647"/>
          </a:xfrm>
          <a:prstGeom prst="rect">
            <a:avLst/>
          </a:prstGeom>
          <a:noFill/>
        </p:spPr>
        <p:txBody>
          <a:bodyPr wrap="square">
            <a:spAutoFit/>
          </a:bodyPr>
          <a:lstStyle/>
          <a:p>
            <a:pPr>
              <a:spcBef>
                <a:spcPts val="0"/>
              </a:spcBef>
              <a:spcAft>
                <a:spcPts val="0"/>
              </a:spcAft>
            </a:pPr>
            <a:r>
              <a:rPr lang="en-US" sz="2400" dirty="0">
                <a:solidFill>
                  <a:schemeClr val="tx1">
                    <a:lumMod val="75000"/>
                    <a:lumOff val="25000"/>
                  </a:schemeClr>
                </a:solidFill>
                <a:latin typeface="Arial" panose="020B0604020202020204" pitchFamily="34" charset="0"/>
                <a:ea typeface="Times New Roman" panose="02020603050405020304" pitchFamily="18" charset="0"/>
              </a:rPr>
              <a:t>BR usually wears an insulin pump and uses a sensor, but it was taken off in the ambulance on the way to hospital. </a:t>
            </a:r>
          </a:p>
          <a:p>
            <a:pPr>
              <a:spcBef>
                <a:spcPts val="0"/>
              </a:spcBef>
              <a:spcAft>
                <a:spcPts val="0"/>
              </a:spcAft>
            </a:pPr>
            <a:r>
              <a:rPr lang="en-US" sz="2400" dirty="0">
                <a:solidFill>
                  <a:schemeClr val="tx1">
                    <a:lumMod val="75000"/>
                    <a:lumOff val="25000"/>
                  </a:schemeClr>
                </a:solidFill>
                <a:ea typeface="Times New Roman" panose="02020603050405020304" pitchFamily="18" charset="0"/>
              </a:rPr>
              <a:t>BR has</a:t>
            </a:r>
            <a:r>
              <a:rPr lang="en-US" sz="2400" dirty="0">
                <a:solidFill>
                  <a:schemeClr val="tx1">
                    <a:lumMod val="75000"/>
                    <a:lumOff val="25000"/>
                  </a:schemeClr>
                </a:solidFill>
                <a:latin typeface="Arial" panose="020B0604020202020204" pitchFamily="34" charset="0"/>
                <a:ea typeface="Times New Roman" panose="02020603050405020304" pitchFamily="18" charset="0"/>
              </a:rPr>
              <a:t> type 1 diabetes and takes </a:t>
            </a:r>
            <a:r>
              <a:rPr lang="en-US" sz="2400" dirty="0" err="1">
                <a:solidFill>
                  <a:schemeClr val="tx1">
                    <a:lumMod val="75000"/>
                    <a:lumOff val="25000"/>
                  </a:schemeClr>
                </a:solidFill>
                <a:latin typeface="Arial" panose="020B0604020202020204" pitchFamily="34" charset="0"/>
                <a:ea typeface="Times New Roman" panose="02020603050405020304" pitchFamily="18" charset="0"/>
              </a:rPr>
              <a:t>takes</a:t>
            </a:r>
            <a:r>
              <a:rPr lang="en-US" sz="2400" dirty="0">
                <a:solidFill>
                  <a:schemeClr val="tx1">
                    <a:lumMod val="75000"/>
                    <a:lumOff val="25000"/>
                  </a:schemeClr>
                </a:solidFill>
                <a:latin typeface="Arial" panose="020B0604020202020204" pitchFamily="34" charset="0"/>
                <a:ea typeface="Times New Roman" panose="02020603050405020304" pitchFamily="18" charset="0"/>
              </a:rPr>
              <a:t> 1 unit of bolus insulin for every 10 </a:t>
            </a:r>
            <a:r>
              <a:rPr lang="en-US" sz="2400" dirty="0" err="1">
                <a:solidFill>
                  <a:schemeClr val="tx1">
                    <a:lumMod val="75000"/>
                    <a:lumOff val="25000"/>
                  </a:schemeClr>
                </a:solidFill>
                <a:latin typeface="Arial" panose="020B0604020202020204" pitchFamily="34" charset="0"/>
                <a:ea typeface="Times New Roman" panose="02020603050405020304" pitchFamily="18" charset="0"/>
              </a:rPr>
              <a:t>gms</a:t>
            </a:r>
            <a:r>
              <a:rPr lang="en-US" sz="2400" dirty="0">
                <a:solidFill>
                  <a:schemeClr val="tx1">
                    <a:lumMod val="75000"/>
                    <a:lumOff val="25000"/>
                  </a:schemeClr>
                </a:solidFill>
                <a:latin typeface="Arial" panose="020B0604020202020204" pitchFamily="34" charset="0"/>
                <a:ea typeface="Times New Roman" panose="02020603050405020304" pitchFamily="18" charset="0"/>
              </a:rPr>
              <a:t> of carbohydrate.  </a:t>
            </a:r>
          </a:p>
          <a:p>
            <a:pPr>
              <a:spcBef>
                <a:spcPts val="0"/>
              </a:spcBef>
              <a:spcAft>
                <a:spcPts val="0"/>
              </a:spcAft>
            </a:pPr>
            <a:endParaRPr lang="en-US" sz="2400" dirty="0">
              <a:solidFill>
                <a:schemeClr val="tx1">
                  <a:lumMod val="75000"/>
                  <a:lumOff val="25000"/>
                </a:schemeClr>
              </a:solidFill>
              <a:latin typeface="Arial" panose="020B0604020202020204" pitchFamily="34" charset="0"/>
              <a:ea typeface="Times New Roman" panose="02020603050405020304" pitchFamily="18" charset="0"/>
            </a:endParaRPr>
          </a:p>
          <a:p>
            <a:pPr>
              <a:spcBef>
                <a:spcPts val="0"/>
              </a:spcBef>
              <a:spcAft>
                <a:spcPts val="0"/>
              </a:spcAft>
            </a:pPr>
            <a:r>
              <a:rPr lang="en-US" sz="2400" dirty="0">
                <a:solidFill>
                  <a:schemeClr val="tx1">
                    <a:lumMod val="75000"/>
                    <a:lumOff val="25000"/>
                  </a:schemeClr>
                </a:solidFill>
                <a:latin typeface="Arial" panose="020B0604020202020204" pitchFamily="34" charset="0"/>
                <a:ea typeface="Times New Roman" panose="02020603050405020304" pitchFamily="18" charset="0"/>
              </a:rPr>
              <a:t>An 80 gm carb breakfast tray arrives. BR’s blood glucose is 93 and BR let’s the nurse know they need 8 units of insulin. </a:t>
            </a:r>
          </a:p>
          <a:p>
            <a:pPr>
              <a:spcBef>
                <a:spcPts val="0"/>
              </a:spcBef>
              <a:spcAft>
                <a:spcPts val="0"/>
              </a:spcAft>
            </a:pPr>
            <a:endParaRPr lang="en-US" sz="2400" dirty="0">
              <a:solidFill>
                <a:schemeClr val="tx1">
                  <a:lumMod val="75000"/>
                  <a:lumOff val="25000"/>
                </a:schemeClr>
              </a:solidFill>
              <a:latin typeface="Arial" panose="020B0604020202020204" pitchFamily="34" charset="0"/>
              <a:ea typeface="Times New Roman" panose="02020603050405020304" pitchFamily="18" charset="0"/>
            </a:endParaRPr>
          </a:p>
          <a:p>
            <a:pPr>
              <a:spcBef>
                <a:spcPts val="0"/>
              </a:spcBef>
              <a:spcAft>
                <a:spcPts val="0"/>
              </a:spcAft>
            </a:pPr>
            <a:r>
              <a:rPr lang="en-US" sz="2400" b="1" dirty="0">
                <a:solidFill>
                  <a:schemeClr val="tx1">
                    <a:lumMod val="75000"/>
                    <a:lumOff val="25000"/>
                  </a:schemeClr>
                </a:solidFill>
                <a:latin typeface="Arial" panose="020B0604020202020204" pitchFamily="34" charset="0"/>
                <a:ea typeface="Calibri" panose="020F0502020204030204" pitchFamily="34" charset="0"/>
              </a:rPr>
              <a:t>What’s the best action?</a:t>
            </a:r>
          </a:p>
        </p:txBody>
      </p:sp>
      <p:pic>
        <p:nvPicPr>
          <p:cNvPr id="9" name="Picture 8">
            <a:extLst>
              <a:ext uri="{FF2B5EF4-FFF2-40B4-BE49-F238E27FC236}">
                <a16:creationId xmlns:a16="http://schemas.microsoft.com/office/drawing/2014/main" id="{A0EDA2A4-F162-44A4-9405-21778E21845A}"/>
              </a:ext>
            </a:extLst>
          </p:cNvPr>
          <p:cNvPicPr>
            <a:picLocks noChangeAspect="1"/>
          </p:cNvPicPr>
          <p:nvPr/>
        </p:nvPicPr>
        <p:blipFill>
          <a:blip r:embed="rId2"/>
          <a:stretch>
            <a:fillRect/>
          </a:stretch>
        </p:blipFill>
        <p:spPr>
          <a:xfrm>
            <a:off x="6098402" y="1549261"/>
            <a:ext cx="2706802" cy="1602712"/>
          </a:xfrm>
          <a:prstGeom prst="rect">
            <a:avLst/>
          </a:prstGeom>
        </p:spPr>
      </p:pic>
      <p:sp>
        <p:nvSpPr>
          <p:cNvPr id="7" name="Slide Number Placeholder 6">
            <a:extLst>
              <a:ext uri="{FF2B5EF4-FFF2-40B4-BE49-F238E27FC236}">
                <a16:creationId xmlns:a16="http://schemas.microsoft.com/office/drawing/2014/main" id="{33D11C26-1D1A-2147-ACDF-EE55B397F374}"/>
              </a:ext>
            </a:extLst>
          </p:cNvPr>
          <p:cNvSpPr txBox="1">
            <a:spLocks/>
          </p:cNvSpPr>
          <p:nvPr/>
        </p:nvSpPr>
        <p:spPr>
          <a:xfrm rot="10800000" flipV="1">
            <a:off x="8767174" y="5282433"/>
            <a:ext cx="246061" cy="212307"/>
          </a:xfrm>
          <a:prstGeom prst="rect">
            <a:avLst/>
          </a:prstGeom>
        </p:spPr>
        <p:txBody>
          <a:bodyPr vert="horz" wrap="square" lIns="0" tIns="0" rIns="0" bIns="0" rtlCol="0" anchor="b" anchorCtr="0"/>
          <a:lstStyle>
            <a:defPPr>
              <a:defRPr lang="en-US"/>
            </a:defPPr>
            <a:lvl1pPr marL="0" algn="l" defTabSz="914400" rtl="0" eaLnBrk="1" latinLnBrk="0" hangingPunct="1">
              <a:defRPr sz="900" i="0" kern="120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CC8D0D-EAEC-449D-9161-023DFF90F2E2}" type="slidenum">
              <a:rPr lang="en-US" sz="675"/>
              <a:pPr/>
              <a:t>22</a:t>
            </a:fld>
            <a:endParaRPr lang="en-US" sz="675" dirty="0"/>
          </a:p>
        </p:txBody>
      </p:sp>
      <p:sp>
        <p:nvSpPr>
          <p:cNvPr id="5" name="TextBox 4">
            <a:extLst>
              <a:ext uri="{FF2B5EF4-FFF2-40B4-BE49-F238E27FC236}">
                <a16:creationId xmlns:a16="http://schemas.microsoft.com/office/drawing/2014/main" id="{064097BA-0CE6-DA76-5EBC-FB27248B598D}"/>
              </a:ext>
            </a:extLst>
          </p:cNvPr>
          <p:cNvSpPr txBox="1"/>
          <p:nvPr/>
        </p:nvSpPr>
        <p:spPr>
          <a:xfrm>
            <a:off x="6098402" y="3370659"/>
            <a:ext cx="2795151" cy="3046988"/>
          </a:xfrm>
          <a:prstGeom prst="rect">
            <a:avLst/>
          </a:prstGeom>
          <a:noFill/>
        </p:spPr>
        <p:txBody>
          <a:bodyPr wrap="square">
            <a:spAutoFit/>
          </a:bodyPr>
          <a:lstStyle/>
          <a:p>
            <a:pPr>
              <a:spcBef>
                <a:spcPts val="0"/>
              </a:spcBef>
              <a:spcAft>
                <a:spcPts val="0"/>
              </a:spcAft>
            </a:pPr>
            <a:r>
              <a:rPr lang="en-US" sz="2400" dirty="0">
                <a:solidFill>
                  <a:srgbClr val="0070C0"/>
                </a:solidFill>
                <a:latin typeface="Calibri" panose="020F0502020204030204" pitchFamily="34" charset="0"/>
                <a:ea typeface="Calibri" panose="020F0502020204030204" pitchFamily="34" charset="0"/>
                <a:cs typeface="Calibri" panose="020F0502020204030204" pitchFamily="34" charset="0"/>
              </a:rPr>
              <a:t>Nurse informs BR that the orders say BR only gets insulin if glucose is 150 or greater. </a:t>
            </a:r>
            <a:br>
              <a:rPr lang="en-US" sz="2400" dirty="0">
                <a:solidFill>
                  <a:srgbClr val="0070C0"/>
                </a:solidFill>
                <a:latin typeface="Calibri" panose="020F0502020204030204" pitchFamily="34" charset="0"/>
                <a:ea typeface="Calibri" panose="020F0502020204030204" pitchFamily="34" charset="0"/>
                <a:cs typeface="Calibri" panose="020F0502020204030204" pitchFamily="34" charset="0"/>
              </a:rPr>
            </a:br>
            <a:endParaRPr lang="en-US" sz="2400" dirty="0">
              <a:solidFill>
                <a:srgbClr val="0070C0"/>
              </a:solidFill>
              <a:latin typeface="Calibri" panose="020F0502020204030204" pitchFamily="34" charset="0"/>
              <a:ea typeface="Calibri" panose="020F0502020204030204" pitchFamily="34" charset="0"/>
              <a:cs typeface="Calibri" panose="020F0502020204030204" pitchFamily="34" charset="0"/>
            </a:endParaRPr>
          </a:p>
          <a:p>
            <a:pPr>
              <a:spcBef>
                <a:spcPts val="0"/>
              </a:spcBef>
              <a:spcAft>
                <a:spcPts val="0"/>
              </a:spcAft>
            </a:pPr>
            <a:r>
              <a:rPr lang="en-US" sz="2400" b="1" dirty="0">
                <a:solidFill>
                  <a:srgbClr val="0070C0"/>
                </a:solidFill>
                <a:latin typeface="Calibri" panose="020F0502020204030204" pitchFamily="34" charset="0"/>
                <a:ea typeface="Calibri" panose="020F0502020204030204" pitchFamily="34" charset="0"/>
                <a:cs typeface="Calibri" panose="020F0502020204030204" pitchFamily="34" charset="0"/>
              </a:rPr>
              <a:t>BR states, I need my insulin.</a:t>
            </a:r>
          </a:p>
        </p:txBody>
      </p:sp>
    </p:spTree>
    <p:extLst>
      <p:ext uri="{BB962C8B-B14F-4D97-AF65-F5344CB8AC3E}">
        <p14:creationId xmlns:p14="http://schemas.microsoft.com/office/powerpoint/2010/main" val="2658007959"/>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152400"/>
            <a:ext cx="8229600" cy="1143000"/>
          </a:xfrm>
        </p:spPr>
        <p:txBody>
          <a:bodyPr>
            <a:normAutofit fontScale="90000"/>
          </a:bodyPr>
          <a:lstStyle/>
          <a:p>
            <a:pPr>
              <a:defRPr/>
            </a:pPr>
            <a:r>
              <a:rPr lang="en-US" sz="4000" dirty="0"/>
              <a:t>How Much Insulin Needed?</a:t>
            </a:r>
            <a:br>
              <a:rPr lang="en-US" sz="4000" dirty="0"/>
            </a:br>
            <a:r>
              <a:rPr lang="en-US" sz="4000" dirty="0"/>
              <a:t>Discharge Medications</a:t>
            </a:r>
          </a:p>
        </p:txBody>
      </p:sp>
      <p:sp>
        <p:nvSpPr>
          <p:cNvPr id="7" name="Text Placeholder 6"/>
          <p:cNvSpPr>
            <a:spLocks noGrp="1"/>
          </p:cNvSpPr>
          <p:nvPr>
            <p:ph type="body" sz="half" idx="4294967295"/>
          </p:nvPr>
        </p:nvSpPr>
        <p:spPr>
          <a:xfrm>
            <a:off x="4114800" y="1371600"/>
            <a:ext cx="4876800" cy="5334000"/>
          </a:xfrm>
        </p:spPr>
        <p:txBody>
          <a:bodyPr>
            <a:normAutofit fontScale="92500" lnSpcReduction="10000"/>
          </a:bodyPr>
          <a:lstStyle/>
          <a:p>
            <a:pPr>
              <a:defRPr/>
            </a:pPr>
            <a:r>
              <a:rPr lang="en-US" dirty="0"/>
              <a:t>Waistline 46”, BMI 41, Weight 100kg</a:t>
            </a:r>
          </a:p>
          <a:p>
            <a:pPr>
              <a:defRPr/>
            </a:pPr>
            <a:r>
              <a:rPr lang="en-US" dirty="0"/>
              <a:t>GFR &gt;60</a:t>
            </a:r>
          </a:p>
          <a:p>
            <a:pPr>
              <a:defRPr/>
            </a:pPr>
            <a:r>
              <a:rPr lang="en-US" dirty="0"/>
              <a:t>Congestive Heart Failure</a:t>
            </a:r>
          </a:p>
          <a:p>
            <a:pPr>
              <a:defRPr/>
            </a:pPr>
            <a:r>
              <a:rPr lang="en-US" dirty="0"/>
              <a:t>Asthma</a:t>
            </a:r>
          </a:p>
          <a:p>
            <a:pPr>
              <a:defRPr/>
            </a:pPr>
            <a:r>
              <a:rPr lang="en-US" dirty="0"/>
              <a:t>A1c 10.8%</a:t>
            </a:r>
          </a:p>
          <a:p>
            <a:pPr>
              <a:defRPr/>
            </a:pPr>
            <a:r>
              <a:rPr lang="en-US" dirty="0"/>
              <a:t>Resume Diabetes Meds</a:t>
            </a:r>
          </a:p>
          <a:p>
            <a:pPr lvl="1">
              <a:defRPr/>
            </a:pPr>
            <a:r>
              <a:rPr lang="en-US" dirty="0"/>
              <a:t>Metformin 1000 BID</a:t>
            </a:r>
          </a:p>
          <a:p>
            <a:pPr lvl="1">
              <a:defRPr/>
            </a:pPr>
            <a:r>
              <a:rPr lang="en-US" dirty="0"/>
              <a:t>Dulaglutide “ran out”</a:t>
            </a:r>
          </a:p>
          <a:p>
            <a:pPr lvl="1">
              <a:defRPr/>
            </a:pPr>
            <a:r>
              <a:rPr lang="en-US" dirty="0"/>
              <a:t>Dapagliflozin </a:t>
            </a:r>
          </a:p>
          <a:p>
            <a:pPr lvl="1">
              <a:defRPr/>
            </a:pPr>
            <a:r>
              <a:rPr lang="en-US" dirty="0">
                <a:solidFill>
                  <a:schemeClr val="accent2">
                    <a:lumMod val="75000"/>
                  </a:schemeClr>
                </a:solidFill>
              </a:rPr>
              <a:t>Add basal insulin</a:t>
            </a:r>
          </a:p>
          <a:p>
            <a:pPr marL="0" indent="0">
              <a:buFont typeface="Wingdings" pitchFamily="2" charset="2"/>
              <a:buNone/>
              <a:defRPr/>
            </a:pPr>
            <a:endParaRPr lang="en-US" dirty="0"/>
          </a:p>
        </p:txBody>
      </p:sp>
      <p:pic>
        <p:nvPicPr>
          <p:cNvPr id="4" name="Content Placeholder 3">
            <a:extLst>
              <a:ext uri="{FF2B5EF4-FFF2-40B4-BE49-F238E27FC236}">
                <a16:creationId xmlns:a16="http://schemas.microsoft.com/office/drawing/2014/main" id="{3A28F3E4-C703-4A4B-8D02-0D3701D24D43}"/>
              </a:ext>
            </a:extLst>
          </p:cNvPr>
          <p:cNvPicPr>
            <a:picLocks noGrp="1" noChangeAspect="1"/>
          </p:cNvPicPr>
          <p:nvPr>
            <p:ph sz="quarter" idx="1"/>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457200" y="1524000"/>
            <a:ext cx="3433233" cy="2574925"/>
          </a:xfrm>
        </p:spPr>
      </p:pic>
      <p:sp>
        <p:nvSpPr>
          <p:cNvPr id="2" name="TextBox 1">
            <a:extLst>
              <a:ext uri="{FF2B5EF4-FFF2-40B4-BE49-F238E27FC236}">
                <a16:creationId xmlns:a16="http://schemas.microsoft.com/office/drawing/2014/main" id="{8665EFC3-F8FD-4E26-A0A5-DFD818FA62A4}"/>
              </a:ext>
            </a:extLst>
          </p:cNvPr>
          <p:cNvSpPr txBox="1"/>
          <p:nvPr/>
        </p:nvSpPr>
        <p:spPr>
          <a:xfrm>
            <a:off x="475488" y="4135378"/>
            <a:ext cx="3124200" cy="2062103"/>
          </a:xfrm>
          <a:prstGeom prst="rect">
            <a:avLst/>
          </a:prstGeom>
          <a:noFill/>
        </p:spPr>
        <p:txBody>
          <a:bodyPr wrap="square" rtlCol="0">
            <a:spAutoFit/>
          </a:bodyPr>
          <a:lstStyle/>
          <a:p>
            <a:r>
              <a:rPr lang="en-US" sz="3200" b="1" dirty="0">
                <a:solidFill>
                  <a:schemeClr val="accent2">
                    <a:lumMod val="75000"/>
                  </a:schemeClr>
                </a:solidFill>
                <a:latin typeface="Aptos Narrow" panose="020B0004020202020204" pitchFamily="34" charset="0"/>
                <a:cs typeface="FreesiaUPC" panose="020B0502040204020203" pitchFamily="34" charset="-34"/>
              </a:rPr>
              <a:t>Check in with affordability and his relationship with his diabetes.</a:t>
            </a:r>
          </a:p>
        </p:txBody>
      </p:sp>
    </p:spTree>
    <p:custDataLst>
      <p:tags r:id="rId1"/>
    </p:custDataLst>
    <p:extLst>
      <p:ext uri="{BB962C8B-B14F-4D97-AF65-F5344CB8AC3E}">
        <p14:creationId xmlns:p14="http://schemas.microsoft.com/office/powerpoint/2010/main" val="4023243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a:t>MR K. Stable, ready for discharge.</a:t>
            </a:r>
          </a:p>
        </p:txBody>
      </p:sp>
      <p:sp>
        <p:nvSpPr>
          <p:cNvPr id="3" name="Content Placeholder 2"/>
          <p:cNvSpPr>
            <a:spLocks noGrp="1"/>
          </p:cNvSpPr>
          <p:nvPr>
            <p:ph sz="quarter" idx="1"/>
          </p:nvPr>
        </p:nvSpPr>
        <p:spPr>
          <a:xfrm>
            <a:off x="457200" y="1219200"/>
            <a:ext cx="4419600" cy="4937760"/>
          </a:xfrm>
        </p:spPr>
        <p:txBody>
          <a:bodyPr/>
          <a:lstStyle/>
          <a:p>
            <a:pPr>
              <a:defRPr/>
            </a:pPr>
            <a:r>
              <a:rPr lang="en-US" dirty="0"/>
              <a:t>What is your biggest concern?</a:t>
            </a:r>
          </a:p>
          <a:p>
            <a:pPr>
              <a:defRPr/>
            </a:pPr>
            <a:r>
              <a:rPr lang="en-US" dirty="0"/>
              <a:t>What supplies will he need?</a:t>
            </a:r>
          </a:p>
          <a:p>
            <a:pPr>
              <a:defRPr/>
            </a:pPr>
            <a:r>
              <a:rPr lang="en-US" dirty="0"/>
              <a:t>What top 3 things do we need to teach him?</a:t>
            </a:r>
          </a:p>
          <a:p>
            <a:pPr>
              <a:defRPr/>
            </a:pPr>
            <a:r>
              <a:rPr lang="en-US" dirty="0"/>
              <a:t>What resources and referrals?</a:t>
            </a:r>
          </a:p>
          <a:p>
            <a:pPr>
              <a:defRPr/>
            </a:pPr>
            <a:endParaRPr lang="en-US" dirty="0"/>
          </a:p>
        </p:txBody>
      </p:sp>
      <p:pic>
        <p:nvPicPr>
          <p:cNvPr id="171012" name="Picture 2" descr="C:\Users\bev\AppData\Local\Microsoft\Windows\Temporary Internet Files\Content.IE5\VXLVYFYY\MP900443209[1].jpg"/>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a:stretch>
            <a:fillRect/>
          </a:stretch>
        </p:blipFill>
        <p:spPr bwMode="auto">
          <a:xfrm>
            <a:off x="4876800" y="1447800"/>
            <a:ext cx="3683000" cy="276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69359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6418" name="Rectangle 2"/>
          <p:cNvSpPr>
            <a:spLocks noGrp="1" noRot="1" noChangeArrowheads="1"/>
          </p:cNvSpPr>
          <p:nvPr>
            <p:ph type="title"/>
          </p:nvPr>
        </p:nvSpPr>
        <p:spPr>
          <a:xfrm>
            <a:off x="457200" y="274638"/>
            <a:ext cx="8229600" cy="1143000"/>
          </a:xfrm>
        </p:spPr>
        <p:txBody>
          <a:bodyPr vert="horz" anchor="b" anchorCtr="0">
            <a:normAutofit/>
          </a:bodyPr>
          <a:lstStyle/>
          <a:p>
            <a:pPr>
              <a:lnSpc>
                <a:spcPct val="90000"/>
              </a:lnSpc>
              <a:defRPr/>
            </a:pPr>
            <a:r>
              <a:rPr kumimoji="0" lang="en-US" sz="3700" kern="1200">
                <a:latin typeface="Calibri" panose="020F0502020204030204" pitchFamily="34" charset="0"/>
                <a:ea typeface="+mj-ea"/>
                <a:cs typeface="+mj-cs"/>
              </a:rPr>
              <a:t>Strategies to Improve Inpatient Glucose Control in Hospital Setting</a:t>
            </a:r>
          </a:p>
        </p:txBody>
      </p:sp>
      <p:sp>
        <p:nvSpPr>
          <p:cNvPr id="956419" name="Rectangle 3"/>
          <p:cNvSpPr>
            <a:spLocks noGrp="1" noChangeArrowheads="1"/>
          </p:cNvSpPr>
          <p:nvPr>
            <p:ph type="body" sz="half" idx="1"/>
          </p:nvPr>
        </p:nvSpPr>
        <p:spPr>
          <a:xfrm>
            <a:off x="457200" y="1600200"/>
            <a:ext cx="4038600" cy="5105400"/>
          </a:xfrm>
        </p:spPr>
        <p:txBody>
          <a:bodyPr vert="horz">
            <a:normAutofit fontScale="92500" lnSpcReduction="10000"/>
          </a:bodyPr>
          <a:lstStyle/>
          <a:p>
            <a:pPr>
              <a:lnSpc>
                <a:spcPct val="110000"/>
              </a:lnSpc>
              <a:defRPr/>
            </a:pPr>
            <a:r>
              <a:rPr lang="en-US" sz="2400" dirty="0"/>
              <a:t>Standardized bolus / basal scales</a:t>
            </a:r>
          </a:p>
          <a:p>
            <a:pPr>
              <a:lnSpc>
                <a:spcPct val="110000"/>
              </a:lnSpc>
              <a:defRPr/>
            </a:pPr>
            <a:r>
              <a:rPr lang="en-US" sz="2400" dirty="0"/>
              <a:t>Enhanced PharmD roles to determine insulin needs </a:t>
            </a:r>
          </a:p>
          <a:p>
            <a:pPr>
              <a:lnSpc>
                <a:spcPct val="110000"/>
              </a:lnSpc>
              <a:defRPr/>
            </a:pPr>
            <a:r>
              <a:rPr lang="en-US" sz="2400" dirty="0"/>
              <a:t>Dedicated inpatient Diabetes Specialists</a:t>
            </a:r>
          </a:p>
          <a:p>
            <a:pPr>
              <a:lnSpc>
                <a:spcPct val="110000"/>
              </a:lnSpc>
              <a:defRPr/>
            </a:pPr>
            <a:r>
              <a:rPr lang="en-US" sz="2400" dirty="0"/>
              <a:t>Evidence based IV insulin drip protocols</a:t>
            </a:r>
          </a:p>
          <a:p>
            <a:pPr>
              <a:lnSpc>
                <a:spcPct val="110000"/>
              </a:lnSpc>
              <a:defRPr/>
            </a:pPr>
            <a:r>
              <a:rPr lang="en-US" sz="2400" dirty="0"/>
              <a:t>Computerized  MD order sheets</a:t>
            </a:r>
          </a:p>
          <a:p>
            <a:pPr>
              <a:lnSpc>
                <a:spcPct val="110000"/>
              </a:lnSpc>
              <a:defRPr/>
            </a:pPr>
            <a:r>
              <a:rPr lang="en-US" sz="2400" dirty="0"/>
              <a:t>A trained interdisciplinary team</a:t>
            </a:r>
          </a:p>
          <a:p>
            <a:pPr>
              <a:lnSpc>
                <a:spcPct val="110000"/>
              </a:lnSpc>
              <a:defRPr/>
            </a:pPr>
            <a:r>
              <a:rPr lang="en-US" sz="2400" dirty="0"/>
              <a:t>Staff education and adequate staffing</a:t>
            </a:r>
          </a:p>
        </p:txBody>
      </p:sp>
      <p:pic>
        <p:nvPicPr>
          <p:cNvPr id="3" name="Picture 2" descr="A picture containing text, sign, clipart&#10;&#10;Description automatically generated">
            <a:extLst>
              <a:ext uri="{FF2B5EF4-FFF2-40B4-BE49-F238E27FC236}">
                <a16:creationId xmlns:a16="http://schemas.microsoft.com/office/drawing/2014/main" id="{1DAAA9EA-905C-443B-91F2-924E158B3308}"/>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830534" y="1633061"/>
            <a:ext cx="3856265" cy="2024539"/>
          </a:xfrm>
          <a:prstGeom prst="rect">
            <a:avLst/>
          </a:prstGeom>
          <a:noFill/>
        </p:spPr>
      </p:pic>
      <p:sp>
        <p:nvSpPr>
          <p:cNvPr id="5" name="Rectangle 4"/>
          <p:cNvSpPr/>
          <p:nvPr/>
        </p:nvSpPr>
        <p:spPr>
          <a:xfrm>
            <a:off x="4648200" y="3938588"/>
            <a:ext cx="4038600" cy="2187575"/>
          </a:xfrm>
          <a:prstGeom prst="rect">
            <a:avLst/>
          </a:prstGeom>
        </p:spPr>
        <p:txBody>
          <a:bodyPr vert="horz">
            <a:normAutofit/>
          </a:bodyPr>
          <a:lstStyle/>
          <a:p>
            <a:pPr>
              <a:spcAft>
                <a:spcPts val="600"/>
              </a:spcAft>
              <a:buClr>
                <a:srgbClr val="86AA2C"/>
              </a:buClr>
            </a:pPr>
            <a:endParaRPr lang="en-US" sz="3200" dirty="0">
              <a:latin typeface="Calibri" panose="020F0502020204030204" pitchFamily="34" charset="0"/>
              <a:cs typeface="+mn-cs"/>
            </a:endParaRPr>
          </a:p>
        </p:txBody>
      </p:sp>
    </p:spTree>
    <p:extLst>
      <p:ext uri="{BB962C8B-B14F-4D97-AF65-F5344CB8AC3E}">
        <p14:creationId xmlns:p14="http://schemas.microsoft.com/office/powerpoint/2010/main" val="3195622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1546" name="Rectangle 10"/>
          <p:cNvSpPr>
            <a:spLocks noGrp="1" noChangeArrowheads="1"/>
          </p:cNvSpPr>
          <p:nvPr>
            <p:ph type="title"/>
          </p:nvPr>
        </p:nvSpPr>
        <p:spPr/>
        <p:txBody>
          <a:bodyPr>
            <a:normAutofit fontScale="90000"/>
          </a:bodyPr>
          <a:lstStyle/>
          <a:p>
            <a:pPr eaLnBrk="1" hangingPunct="1">
              <a:defRPr/>
            </a:pPr>
            <a:r>
              <a:rPr lang="en-US" sz="6000" dirty="0"/>
              <a:t>Thank You</a:t>
            </a:r>
          </a:p>
        </p:txBody>
      </p:sp>
      <p:sp>
        <p:nvSpPr>
          <p:cNvPr id="5" name="Content Placeholder 4"/>
          <p:cNvSpPr>
            <a:spLocks noGrp="1"/>
          </p:cNvSpPr>
          <p:nvPr>
            <p:ph sz="quarter" idx="2"/>
          </p:nvPr>
        </p:nvSpPr>
        <p:spPr>
          <a:xfrm>
            <a:off x="3338833" y="1143000"/>
            <a:ext cx="5728967" cy="4937760"/>
          </a:xfrm>
        </p:spPr>
        <p:txBody>
          <a:bodyPr/>
          <a:lstStyle/>
          <a:p>
            <a:r>
              <a:rPr lang="fr-FR" dirty="0"/>
              <a:t>Questions? </a:t>
            </a:r>
            <a:r>
              <a:rPr lang="fr-FR" dirty="0" err="1"/>
              <a:t>We</a:t>
            </a:r>
            <a:r>
              <a:rPr lang="fr-FR" dirty="0"/>
              <a:t> are </a:t>
            </a:r>
            <a:r>
              <a:rPr lang="fr-FR" dirty="0" err="1"/>
              <a:t>here</a:t>
            </a:r>
            <a:r>
              <a:rPr lang="fr-FR" dirty="0"/>
              <a:t> to help!</a:t>
            </a:r>
          </a:p>
          <a:p>
            <a:r>
              <a:rPr lang="fr-FR" dirty="0"/>
              <a:t>Email info@diabetesed.net</a:t>
            </a:r>
          </a:p>
          <a:p>
            <a:r>
              <a:rPr lang="fr-FR" dirty="0"/>
              <a:t>Call 530/ 893-8635</a:t>
            </a:r>
          </a:p>
          <a:p>
            <a:r>
              <a:rPr lang="fr-FR" dirty="0"/>
              <a:t>www.diabetesed.net</a:t>
            </a:r>
          </a:p>
          <a:p>
            <a:endParaRPr lang="en-US" dirty="0"/>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4501" y="1219200"/>
            <a:ext cx="2864332" cy="4296499"/>
          </a:xfrm>
          <a:prstGeom prst="rect">
            <a:avLst/>
          </a:prstGeom>
        </p:spPr>
      </p:pic>
    </p:spTree>
    <p:custDataLst>
      <p:tags r:id="rId1"/>
    </p:custDataLst>
    <p:extLst>
      <p:ext uri="{BB962C8B-B14F-4D97-AF65-F5344CB8AC3E}">
        <p14:creationId xmlns:p14="http://schemas.microsoft.com/office/powerpoint/2010/main" val="3812772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9442" name="Picture 2" descr="mother and child typ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954006028"/>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0C4F2-0870-42DE-AD7A-FB06E066E923}"/>
              </a:ext>
            </a:extLst>
          </p:cNvPr>
          <p:cNvSpPr>
            <a:spLocks noGrp="1"/>
          </p:cNvSpPr>
          <p:nvPr>
            <p:ph type="title"/>
          </p:nvPr>
        </p:nvSpPr>
        <p:spPr/>
        <p:txBody>
          <a:bodyPr>
            <a:normAutofit fontScale="90000"/>
          </a:bodyPr>
          <a:lstStyle/>
          <a:p>
            <a:r>
              <a:rPr lang="en-US" dirty="0"/>
              <a:t>Review “How to Think Like a Pancreas”</a:t>
            </a:r>
          </a:p>
        </p:txBody>
      </p:sp>
      <p:pic>
        <p:nvPicPr>
          <p:cNvPr id="5" name="Picture 4" descr="Diagram&#10;&#10;Description automatically generated">
            <a:extLst>
              <a:ext uri="{FF2B5EF4-FFF2-40B4-BE49-F238E27FC236}">
                <a16:creationId xmlns:a16="http://schemas.microsoft.com/office/drawing/2014/main" id="{E73E9D49-8395-426B-87FE-DD92EBFC6FA7}"/>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715000" y="1420867"/>
            <a:ext cx="3200400" cy="2000250"/>
          </a:xfrm>
          <a:prstGeom prst="rect">
            <a:avLst/>
          </a:prstGeom>
        </p:spPr>
      </p:pic>
      <p:sp>
        <p:nvSpPr>
          <p:cNvPr id="3" name="Content Placeholder 2">
            <a:extLst>
              <a:ext uri="{FF2B5EF4-FFF2-40B4-BE49-F238E27FC236}">
                <a16:creationId xmlns:a16="http://schemas.microsoft.com/office/drawing/2014/main" id="{EF3A7DE4-8B1F-4A7B-9B85-986C2D06F9F2}"/>
              </a:ext>
            </a:extLst>
          </p:cNvPr>
          <p:cNvSpPr>
            <a:spLocks noGrp="1"/>
          </p:cNvSpPr>
          <p:nvPr>
            <p:ph sz="quarter" idx="1"/>
          </p:nvPr>
        </p:nvSpPr>
        <p:spPr>
          <a:xfrm>
            <a:off x="375745" y="1219200"/>
            <a:ext cx="5562600" cy="5486400"/>
          </a:xfrm>
        </p:spPr>
        <p:txBody>
          <a:bodyPr>
            <a:normAutofit lnSpcReduction="10000"/>
          </a:bodyPr>
          <a:lstStyle/>
          <a:p>
            <a:r>
              <a:rPr lang="en-US" dirty="0"/>
              <a:t>We are going to try and imitate the work of your pancreas.</a:t>
            </a:r>
          </a:p>
          <a:p>
            <a:r>
              <a:rPr lang="en-US" dirty="0"/>
              <a:t>Your pancreas releases little doses of insulin through out the day and night. </a:t>
            </a:r>
          </a:p>
          <a:p>
            <a:pPr lvl="1"/>
            <a:r>
              <a:rPr lang="en-US" dirty="0"/>
              <a:t>This is called basal insulin</a:t>
            </a:r>
          </a:p>
          <a:p>
            <a:r>
              <a:rPr lang="en-US" dirty="0"/>
              <a:t>Your pancreas also releases a squirt of insulin with meals or if your blood sugars are running above target</a:t>
            </a:r>
          </a:p>
          <a:p>
            <a:pPr lvl="1"/>
            <a:r>
              <a:rPr lang="en-US" dirty="0"/>
              <a:t>This is called bolus insulin</a:t>
            </a:r>
          </a:p>
        </p:txBody>
      </p:sp>
      <p:pic>
        <p:nvPicPr>
          <p:cNvPr id="6" name="Picture 5">
            <a:extLst>
              <a:ext uri="{FF2B5EF4-FFF2-40B4-BE49-F238E27FC236}">
                <a16:creationId xmlns:a16="http://schemas.microsoft.com/office/drawing/2014/main" id="{FE0EB6D3-8652-408D-9200-B9DD0406E2D1}"/>
              </a:ext>
            </a:extLst>
          </p:cNvPr>
          <p:cNvPicPr>
            <a:picLocks noChangeAspect="1"/>
          </p:cNvPicPr>
          <p:nvPr/>
        </p:nvPicPr>
        <p:blipFill>
          <a:blip r:embed="rId4"/>
          <a:stretch>
            <a:fillRect/>
          </a:stretch>
        </p:blipFill>
        <p:spPr>
          <a:xfrm rot="19832526">
            <a:off x="5820445" y="4246796"/>
            <a:ext cx="2571750" cy="1104900"/>
          </a:xfrm>
          <a:prstGeom prst="rect">
            <a:avLst/>
          </a:prstGeom>
        </p:spPr>
      </p:pic>
    </p:spTree>
    <p:extLst>
      <p:ext uri="{BB962C8B-B14F-4D97-AF65-F5344CB8AC3E}">
        <p14:creationId xmlns:p14="http://schemas.microsoft.com/office/powerpoint/2010/main" val="789470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pancrea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799632590"/>
      </p:ext>
    </p:extLst>
  </p:cSld>
  <p:clrMapOvr>
    <a:masterClrMapping/>
  </p:clrMapOvr>
  <p:transition>
    <p:random/>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5714" name="Rectangle 2"/>
          <p:cNvSpPr>
            <a:spLocks noChangeArrowheads="1"/>
          </p:cNvSpPr>
          <p:nvPr/>
        </p:nvSpPr>
        <p:spPr bwMode="auto">
          <a:xfrm>
            <a:off x="1558925" y="2259013"/>
            <a:ext cx="1101725" cy="698500"/>
          </a:xfrm>
          <a:prstGeom prst="rect">
            <a:avLst/>
          </a:prstGeom>
          <a:noFill/>
          <a:ln w="12700">
            <a:noFill/>
            <a:miter lim="800000"/>
            <a:headEnd/>
            <a:tailEnd/>
          </a:ln>
          <a:effectLst/>
        </p:spPr>
        <p:txBody>
          <a:bodyPr wrap="none" lIns="90488" tIns="44450" rIns="90488" bIns="44450">
            <a:spAutoFit/>
          </a:bodyPr>
          <a:lstStyle/>
          <a:p>
            <a:pPr algn="ctr" eaLnBrk="0" hangingPunct="0">
              <a:defRPr/>
            </a:pPr>
            <a:r>
              <a:rPr lang="en-US" sz="2000">
                <a:effectLst>
                  <a:outerShdw blurRad="38100" dist="38100" dir="2700000" algn="tl">
                    <a:srgbClr val="000000"/>
                  </a:outerShdw>
                </a:effectLst>
                <a:latin typeface="Arial" pitchFamily="34" charset="0"/>
              </a:rPr>
              <a:t>Insulin</a:t>
            </a:r>
          </a:p>
          <a:p>
            <a:pPr algn="ctr" eaLnBrk="0" hangingPunct="0">
              <a:defRPr/>
            </a:pPr>
            <a:r>
              <a:rPr lang="en-US" sz="2000">
                <a:effectLst>
                  <a:outerShdw blurRad="38100" dist="38100" dir="2700000" algn="tl">
                    <a:srgbClr val="000000"/>
                  </a:outerShdw>
                </a:effectLst>
                <a:latin typeface="Arial" pitchFamily="34" charset="0"/>
              </a:rPr>
              <a:t>(µU/mL)</a:t>
            </a:r>
            <a:endParaRPr lang="en-US" sz="2000">
              <a:solidFill>
                <a:srgbClr val="FFFFFF"/>
              </a:solidFill>
              <a:effectLst>
                <a:outerShdw blurRad="38100" dist="38100" dir="2700000" algn="tl">
                  <a:srgbClr val="000000"/>
                </a:outerShdw>
              </a:effectLst>
              <a:latin typeface="Arial" pitchFamily="34" charset="0"/>
            </a:endParaRPr>
          </a:p>
        </p:txBody>
      </p:sp>
      <p:sp>
        <p:nvSpPr>
          <p:cNvPr id="1395715" name="Rectangle 3"/>
          <p:cNvSpPr>
            <a:spLocks noChangeArrowheads="1"/>
          </p:cNvSpPr>
          <p:nvPr/>
        </p:nvSpPr>
        <p:spPr bwMode="auto">
          <a:xfrm>
            <a:off x="1554163" y="4284663"/>
            <a:ext cx="1112837" cy="698500"/>
          </a:xfrm>
          <a:prstGeom prst="rect">
            <a:avLst/>
          </a:prstGeom>
          <a:noFill/>
          <a:ln w="12700">
            <a:noFill/>
            <a:miter lim="800000"/>
            <a:headEnd/>
            <a:tailEnd/>
          </a:ln>
          <a:effectLst/>
        </p:spPr>
        <p:txBody>
          <a:bodyPr wrap="none" lIns="90488" tIns="44450" rIns="90488" bIns="44450">
            <a:spAutoFit/>
          </a:bodyPr>
          <a:lstStyle/>
          <a:p>
            <a:pPr algn="ctr" eaLnBrk="0" hangingPunct="0">
              <a:defRPr/>
            </a:pPr>
            <a:r>
              <a:rPr lang="en-US" sz="2000">
                <a:effectLst>
                  <a:outerShdw blurRad="38100" dist="38100" dir="2700000" algn="tl">
                    <a:srgbClr val="000000"/>
                  </a:outerShdw>
                </a:effectLst>
                <a:latin typeface="Arial" pitchFamily="34" charset="0"/>
              </a:rPr>
              <a:t>Glucose</a:t>
            </a:r>
          </a:p>
          <a:p>
            <a:pPr algn="ctr" eaLnBrk="0" hangingPunct="0">
              <a:defRPr/>
            </a:pPr>
            <a:r>
              <a:rPr lang="en-US" sz="2000">
                <a:effectLst>
                  <a:outerShdw blurRad="38100" dist="38100" dir="2700000" algn="tl">
                    <a:srgbClr val="000000"/>
                  </a:outerShdw>
                </a:effectLst>
                <a:latin typeface="Arial" pitchFamily="34" charset="0"/>
              </a:rPr>
              <a:t>(mg/dL)</a:t>
            </a:r>
            <a:endParaRPr lang="en-US" sz="2000">
              <a:solidFill>
                <a:srgbClr val="FFFFFF"/>
              </a:solidFill>
              <a:effectLst>
                <a:outerShdw blurRad="38100" dist="38100" dir="2700000" algn="tl">
                  <a:srgbClr val="000000"/>
                </a:outerShdw>
              </a:effectLst>
              <a:latin typeface="Arial" pitchFamily="34" charset="0"/>
            </a:endParaRPr>
          </a:p>
        </p:txBody>
      </p:sp>
      <p:sp>
        <p:nvSpPr>
          <p:cNvPr id="121860" name="Rectangle 4"/>
          <p:cNvSpPr>
            <a:spLocks noGrp="1" noChangeArrowheads="1"/>
          </p:cNvSpPr>
          <p:nvPr>
            <p:ph type="title"/>
          </p:nvPr>
        </p:nvSpPr>
        <p:spPr>
          <a:xfrm>
            <a:off x="457200" y="97230"/>
            <a:ext cx="8229600" cy="990600"/>
          </a:xfrm>
        </p:spPr>
        <p:txBody>
          <a:bodyPr>
            <a:normAutofit fontScale="90000"/>
          </a:bodyPr>
          <a:lstStyle/>
          <a:p>
            <a:pPr eaLnBrk="1" hangingPunct="1"/>
            <a:r>
              <a:rPr lang="en-US" sz="3700"/>
              <a:t>Physiologic Insulin Secretion:    24-Hour Profile </a:t>
            </a:r>
            <a:endParaRPr lang="en-US"/>
          </a:p>
        </p:txBody>
      </p:sp>
      <p:sp>
        <p:nvSpPr>
          <p:cNvPr id="121861" name="Rectangle 5"/>
          <p:cNvSpPr>
            <a:spLocks noChangeArrowheads="1"/>
          </p:cNvSpPr>
          <p:nvPr/>
        </p:nvSpPr>
        <p:spPr bwMode="auto">
          <a:xfrm>
            <a:off x="3394075" y="4800600"/>
            <a:ext cx="3054350" cy="620713"/>
          </a:xfrm>
          <a:prstGeom prst="rect">
            <a:avLst/>
          </a:prstGeom>
          <a:solidFill>
            <a:srgbClr val="FF0066"/>
          </a:solidFill>
          <a:ln w="9525">
            <a:solidFill>
              <a:schemeClr val="tx1"/>
            </a:solidFill>
            <a:miter lim="800000"/>
            <a:headEnd/>
            <a:tailEnd/>
          </a:ln>
        </p:spPr>
        <p:txBody>
          <a:bodyPr wrap="none" anchor="ctr"/>
          <a:lstStyle/>
          <a:p>
            <a:endParaRPr lang="en-US"/>
          </a:p>
        </p:txBody>
      </p:sp>
      <p:sp>
        <p:nvSpPr>
          <p:cNvPr id="1395718" name="Rectangle 6"/>
          <p:cNvSpPr>
            <a:spLocks noChangeArrowheads="1"/>
          </p:cNvSpPr>
          <p:nvPr/>
        </p:nvSpPr>
        <p:spPr bwMode="auto">
          <a:xfrm>
            <a:off x="2655888" y="3805238"/>
            <a:ext cx="608012" cy="396875"/>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2000">
                <a:effectLst>
                  <a:outerShdw blurRad="38100" dist="38100" dir="2700000" algn="tl">
                    <a:srgbClr val="000000"/>
                  </a:outerShdw>
                </a:effectLst>
                <a:latin typeface="Arial" pitchFamily="34" charset="0"/>
              </a:rPr>
              <a:t>150</a:t>
            </a:r>
            <a:endParaRPr lang="en-US" sz="2000">
              <a:solidFill>
                <a:srgbClr val="FFFFFF"/>
              </a:solidFill>
              <a:effectLst>
                <a:outerShdw blurRad="38100" dist="38100" dir="2700000" algn="tl">
                  <a:srgbClr val="000000"/>
                </a:outerShdw>
              </a:effectLst>
              <a:latin typeface="Arial" pitchFamily="34" charset="0"/>
            </a:endParaRPr>
          </a:p>
        </p:txBody>
      </p:sp>
      <p:sp>
        <p:nvSpPr>
          <p:cNvPr id="1395719" name="Rectangle 7"/>
          <p:cNvSpPr>
            <a:spLocks noChangeArrowheads="1"/>
          </p:cNvSpPr>
          <p:nvPr/>
        </p:nvSpPr>
        <p:spPr bwMode="auto">
          <a:xfrm>
            <a:off x="2655888" y="4265613"/>
            <a:ext cx="608012" cy="396875"/>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2000">
                <a:effectLst>
                  <a:outerShdw blurRad="38100" dist="38100" dir="2700000" algn="tl">
                    <a:srgbClr val="000000"/>
                  </a:outerShdw>
                </a:effectLst>
                <a:latin typeface="Arial" pitchFamily="34" charset="0"/>
              </a:rPr>
              <a:t>100</a:t>
            </a:r>
            <a:endParaRPr lang="en-US" sz="2000">
              <a:solidFill>
                <a:srgbClr val="FFFFFF"/>
              </a:solidFill>
              <a:effectLst>
                <a:outerShdw blurRad="38100" dist="38100" dir="2700000" algn="tl">
                  <a:srgbClr val="000000"/>
                </a:outerShdw>
              </a:effectLst>
              <a:latin typeface="Arial" pitchFamily="34" charset="0"/>
            </a:endParaRPr>
          </a:p>
        </p:txBody>
      </p:sp>
      <p:sp>
        <p:nvSpPr>
          <p:cNvPr id="1395720" name="Rectangle 8"/>
          <p:cNvSpPr>
            <a:spLocks noChangeArrowheads="1"/>
          </p:cNvSpPr>
          <p:nvPr/>
        </p:nvSpPr>
        <p:spPr bwMode="auto">
          <a:xfrm>
            <a:off x="2797175" y="4725988"/>
            <a:ext cx="466725" cy="396875"/>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2000">
                <a:effectLst>
                  <a:outerShdw blurRad="38100" dist="38100" dir="2700000" algn="tl">
                    <a:srgbClr val="000000"/>
                  </a:outerShdw>
                </a:effectLst>
                <a:latin typeface="Arial" pitchFamily="34" charset="0"/>
              </a:rPr>
              <a:t>50</a:t>
            </a:r>
            <a:endParaRPr lang="en-US" sz="2000">
              <a:solidFill>
                <a:srgbClr val="FFFFFF"/>
              </a:solidFill>
              <a:effectLst>
                <a:outerShdw blurRad="38100" dist="38100" dir="2700000" algn="tl">
                  <a:srgbClr val="000000"/>
                </a:outerShdw>
              </a:effectLst>
              <a:latin typeface="Arial" pitchFamily="34" charset="0"/>
            </a:endParaRPr>
          </a:p>
        </p:txBody>
      </p:sp>
      <p:sp>
        <p:nvSpPr>
          <p:cNvPr id="1395721" name="Rectangle 9"/>
          <p:cNvSpPr>
            <a:spLocks noChangeArrowheads="1"/>
          </p:cNvSpPr>
          <p:nvPr/>
        </p:nvSpPr>
        <p:spPr bwMode="auto">
          <a:xfrm>
            <a:off x="2938463" y="5183188"/>
            <a:ext cx="325437" cy="396875"/>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2000">
                <a:effectLst>
                  <a:outerShdw blurRad="38100" dist="38100" dir="2700000" algn="tl">
                    <a:srgbClr val="000000"/>
                  </a:outerShdw>
                </a:effectLst>
                <a:latin typeface="Arial" pitchFamily="34" charset="0"/>
              </a:rPr>
              <a:t>0</a:t>
            </a:r>
            <a:endParaRPr lang="en-US" sz="2000">
              <a:solidFill>
                <a:srgbClr val="FFFFFF"/>
              </a:solidFill>
              <a:effectLst>
                <a:outerShdw blurRad="38100" dist="38100" dir="2700000" algn="tl">
                  <a:srgbClr val="000000"/>
                </a:outerShdw>
              </a:effectLst>
              <a:latin typeface="Arial" pitchFamily="34" charset="0"/>
            </a:endParaRPr>
          </a:p>
        </p:txBody>
      </p:sp>
      <p:sp>
        <p:nvSpPr>
          <p:cNvPr id="121866" name="Freeform 10"/>
          <p:cNvSpPr>
            <a:spLocks/>
          </p:cNvSpPr>
          <p:nvPr/>
        </p:nvSpPr>
        <p:spPr bwMode="auto">
          <a:xfrm>
            <a:off x="3297238" y="4033838"/>
            <a:ext cx="3149600" cy="1397000"/>
          </a:xfrm>
          <a:custGeom>
            <a:avLst/>
            <a:gdLst>
              <a:gd name="T0" fmla="*/ 0 w 2232"/>
              <a:gd name="T1" fmla="*/ 0 h 880"/>
              <a:gd name="T2" fmla="*/ 0 w 2232"/>
              <a:gd name="T3" fmla="*/ 2147483647 h 880"/>
              <a:gd name="T4" fmla="*/ 2147483647 w 2232"/>
              <a:gd name="T5" fmla="*/ 2147483647 h 880"/>
              <a:gd name="T6" fmla="*/ 0 60000 65536"/>
              <a:gd name="T7" fmla="*/ 0 60000 65536"/>
              <a:gd name="T8" fmla="*/ 0 60000 65536"/>
              <a:gd name="T9" fmla="*/ 0 w 2232"/>
              <a:gd name="T10" fmla="*/ 0 h 880"/>
              <a:gd name="T11" fmla="*/ 2232 w 2232"/>
              <a:gd name="T12" fmla="*/ 880 h 880"/>
            </a:gdLst>
            <a:ahLst/>
            <a:cxnLst>
              <a:cxn ang="T6">
                <a:pos x="T0" y="T1"/>
              </a:cxn>
              <a:cxn ang="T7">
                <a:pos x="T2" y="T3"/>
              </a:cxn>
              <a:cxn ang="T8">
                <a:pos x="T4" y="T5"/>
              </a:cxn>
            </a:cxnLst>
            <a:rect l="T9" t="T10" r="T11" b="T12"/>
            <a:pathLst>
              <a:path w="2232" h="880">
                <a:moveTo>
                  <a:pt x="0" y="0"/>
                </a:moveTo>
                <a:lnTo>
                  <a:pt x="0" y="879"/>
                </a:lnTo>
                <a:lnTo>
                  <a:pt x="2231" y="879"/>
                </a:lnTo>
              </a:path>
            </a:pathLst>
          </a:custGeom>
          <a:noFill/>
          <a:ln w="25400" cap="rnd">
            <a:solidFill>
              <a:srgbClr val="FFFFFF"/>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1867" name="Line 11"/>
          <p:cNvSpPr>
            <a:spLocks noChangeShapeType="1"/>
          </p:cNvSpPr>
          <p:nvPr/>
        </p:nvSpPr>
        <p:spPr bwMode="auto">
          <a:xfrm>
            <a:off x="3249613" y="4033838"/>
            <a:ext cx="41275" cy="0"/>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868" name="Line 12"/>
          <p:cNvSpPr>
            <a:spLocks noChangeShapeType="1"/>
          </p:cNvSpPr>
          <p:nvPr/>
        </p:nvSpPr>
        <p:spPr bwMode="auto">
          <a:xfrm>
            <a:off x="3249613" y="4498975"/>
            <a:ext cx="41275" cy="0"/>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869" name="Line 13"/>
          <p:cNvSpPr>
            <a:spLocks noChangeShapeType="1"/>
          </p:cNvSpPr>
          <p:nvPr/>
        </p:nvSpPr>
        <p:spPr bwMode="auto">
          <a:xfrm>
            <a:off x="3249613" y="4964113"/>
            <a:ext cx="41275" cy="0"/>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grpSp>
        <p:nvGrpSpPr>
          <p:cNvPr id="121870" name="Group 14"/>
          <p:cNvGrpSpPr>
            <a:grpSpLocks/>
          </p:cNvGrpSpPr>
          <p:nvPr/>
        </p:nvGrpSpPr>
        <p:grpSpPr bwMode="auto">
          <a:xfrm>
            <a:off x="3511550" y="5427663"/>
            <a:ext cx="2927350" cy="57150"/>
            <a:chOff x="2488" y="3449"/>
            <a:chExt cx="2075" cy="36"/>
          </a:xfrm>
        </p:grpSpPr>
        <p:sp>
          <p:nvSpPr>
            <p:cNvPr id="121925" name="Line 15"/>
            <p:cNvSpPr>
              <a:spLocks noChangeShapeType="1"/>
            </p:cNvSpPr>
            <p:nvPr/>
          </p:nvSpPr>
          <p:spPr bwMode="auto">
            <a:xfrm>
              <a:off x="2488" y="3449"/>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26" name="Line 16"/>
            <p:cNvSpPr>
              <a:spLocks noChangeShapeType="1"/>
            </p:cNvSpPr>
            <p:nvPr/>
          </p:nvSpPr>
          <p:spPr bwMode="auto">
            <a:xfrm>
              <a:off x="2648" y="3449"/>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27" name="Line 17"/>
            <p:cNvSpPr>
              <a:spLocks noChangeShapeType="1"/>
            </p:cNvSpPr>
            <p:nvPr/>
          </p:nvSpPr>
          <p:spPr bwMode="auto">
            <a:xfrm>
              <a:off x="2808" y="3449"/>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28" name="Line 18"/>
            <p:cNvSpPr>
              <a:spLocks noChangeShapeType="1"/>
            </p:cNvSpPr>
            <p:nvPr/>
          </p:nvSpPr>
          <p:spPr bwMode="auto">
            <a:xfrm>
              <a:off x="2967" y="3449"/>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29" name="Line 19"/>
            <p:cNvSpPr>
              <a:spLocks noChangeShapeType="1"/>
            </p:cNvSpPr>
            <p:nvPr/>
          </p:nvSpPr>
          <p:spPr bwMode="auto">
            <a:xfrm>
              <a:off x="3127" y="3449"/>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30" name="Line 20"/>
            <p:cNvSpPr>
              <a:spLocks noChangeShapeType="1"/>
            </p:cNvSpPr>
            <p:nvPr/>
          </p:nvSpPr>
          <p:spPr bwMode="auto">
            <a:xfrm>
              <a:off x="3286" y="3449"/>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31" name="Line 21"/>
            <p:cNvSpPr>
              <a:spLocks noChangeShapeType="1"/>
            </p:cNvSpPr>
            <p:nvPr/>
          </p:nvSpPr>
          <p:spPr bwMode="auto">
            <a:xfrm>
              <a:off x="3446" y="3449"/>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32" name="Line 22"/>
            <p:cNvSpPr>
              <a:spLocks noChangeShapeType="1"/>
            </p:cNvSpPr>
            <p:nvPr/>
          </p:nvSpPr>
          <p:spPr bwMode="auto">
            <a:xfrm>
              <a:off x="3606" y="3449"/>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33" name="Line 23"/>
            <p:cNvSpPr>
              <a:spLocks noChangeShapeType="1"/>
            </p:cNvSpPr>
            <p:nvPr/>
          </p:nvSpPr>
          <p:spPr bwMode="auto">
            <a:xfrm>
              <a:off x="3765" y="3449"/>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34" name="Line 24"/>
            <p:cNvSpPr>
              <a:spLocks noChangeShapeType="1"/>
            </p:cNvSpPr>
            <p:nvPr/>
          </p:nvSpPr>
          <p:spPr bwMode="auto">
            <a:xfrm>
              <a:off x="3924" y="3449"/>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35" name="Line 25"/>
            <p:cNvSpPr>
              <a:spLocks noChangeShapeType="1"/>
            </p:cNvSpPr>
            <p:nvPr/>
          </p:nvSpPr>
          <p:spPr bwMode="auto">
            <a:xfrm>
              <a:off x="4085" y="3449"/>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36" name="Line 26"/>
            <p:cNvSpPr>
              <a:spLocks noChangeShapeType="1"/>
            </p:cNvSpPr>
            <p:nvPr/>
          </p:nvSpPr>
          <p:spPr bwMode="auto">
            <a:xfrm>
              <a:off x="4244" y="3449"/>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37" name="Line 27"/>
            <p:cNvSpPr>
              <a:spLocks noChangeShapeType="1"/>
            </p:cNvSpPr>
            <p:nvPr/>
          </p:nvSpPr>
          <p:spPr bwMode="auto">
            <a:xfrm>
              <a:off x="4403" y="3449"/>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38" name="Line 28"/>
            <p:cNvSpPr>
              <a:spLocks noChangeShapeType="1"/>
            </p:cNvSpPr>
            <p:nvPr/>
          </p:nvSpPr>
          <p:spPr bwMode="auto">
            <a:xfrm>
              <a:off x="4563" y="3449"/>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grpSp>
      <p:sp>
        <p:nvSpPr>
          <p:cNvPr id="1395741" name="Rectangle 29"/>
          <p:cNvSpPr>
            <a:spLocks noChangeArrowheads="1"/>
          </p:cNvSpPr>
          <p:nvPr/>
        </p:nvSpPr>
        <p:spPr bwMode="auto">
          <a:xfrm>
            <a:off x="3165475" y="5478463"/>
            <a:ext cx="282575" cy="304800"/>
          </a:xfrm>
          <a:prstGeom prst="rect">
            <a:avLst/>
          </a:prstGeom>
          <a:noFill/>
          <a:ln w="9525">
            <a:noFill/>
            <a:miter lim="800000"/>
            <a:headEnd/>
            <a:tailEnd/>
          </a:ln>
          <a:effectLst/>
        </p:spPr>
        <p:txBody>
          <a:bodyPr wrap="none" lIns="92075" tIns="46038" rIns="92075" bIns="46038">
            <a:spAutoFit/>
          </a:bodyPr>
          <a:lstStyle/>
          <a:p>
            <a:pPr algn="ctr" eaLnBrk="0" hangingPunct="0">
              <a:defRPr/>
            </a:pPr>
            <a:r>
              <a:rPr lang="en-US" sz="1400">
                <a:effectLst>
                  <a:outerShdw blurRad="38100" dist="38100" dir="2700000" algn="tl">
                    <a:srgbClr val="000000"/>
                  </a:outerShdw>
                </a:effectLst>
                <a:latin typeface="Arial" pitchFamily="34" charset="0"/>
              </a:rPr>
              <a:t>7</a:t>
            </a:r>
            <a:endParaRPr lang="en-US" sz="1400">
              <a:solidFill>
                <a:srgbClr val="FFFFFF"/>
              </a:solidFill>
              <a:effectLst>
                <a:outerShdw blurRad="38100" dist="38100" dir="2700000" algn="tl">
                  <a:srgbClr val="000000"/>
                </a:outerShdw>
              </a:effectLst>
              <a:latin typeface="Arial" pitchFamily="34" charset="0"/>
            </a:endParaRPr>
          </a:p>
        </p:txBody>
      </p:sp>
      <p:sp>
        <p:nvSpPr>
          <p:cNvPr id="1395742" name="Rectangle 30"/>
          <p:cNvSpPr>
            <a:spLocks noChangeArrowheads="1"/>
          </p:cNvSpPr>
          <p:nvPr/>
        </p:nvSpPr>
        <p:spPr bwMode="auto">
          <a:xfrm>
            <a:off x="3365500" y="5478463"/>
            <a:ext cx="282575" cy="304800"/>
          </a:xfrm>
          <a:prstGeom prst="rect">
            <a:avLst/>
          </a:prstGeom>
          <a:noFill/>
          <a:ln w="9525">
            <a:noFill/>
            <a:miter lim="800000"/>
            <a:headEnd/>
            <a:tailEnd/>
          </a:ln>
          <a:effectLst/>
        </p:spPr>
        <p:txBody>
          <a:bodyPr wrap="none" lIns="92075" tIns="46038" rIns="92075" bIns="46038">
            <a:spAutoFit/>
          </a:bodyPr>
          <a:lstStyle/>
          <a:p>
            <a:pPr algn="ctr" eaLnBrk="0" hangingPunct="0">
              <a:defRPr/>
            </a:pPr>
            <a:r>
              <a:rPr lang="en-US" sz="1400">
                <a:effectLst>
                  <a:outerShdw blurRad="38100" dist="38100" dir="2700000" algn="tl">
                    <a:srgbClr val="000000"/>
                  </a:outerShdw>
                </a:effectLst>
                <a:latin typeface="Arial" pitchFamily="34" charset="0"/>
              </a:rPr>
              <a:t>8</a:t>
            </a:r>
          </a:p>
        </p:txBody>
      </p:sp>
      <p:sp>
        <p:nvSpPr>
          <p:cNvPr id="1395743" name="Rectangle 31"/>
          <p:cNvSpPr>
            <a:spLocks noChangeArrowheads="1"/>
          </p:cNvSpPr>
          <p:nvPr/>
        </p:nvSpPr>
        <p:spPr bwMode="auto">
          <a:xfrm>
            <a:off x="3590925" y="5478463"/>
            <a:ext cx="282575" cy="304800"/>
          </a:xfrm>
          <a:prstGeom prst="rect">
            <a:avLst/>
          </a:prstGeom>
          <a:noFill/>
          <a:ln w="9525">
            <a:noFill/>
            <a:miter lim="800000"/>
            <a:headEnd/>
            <a:tailEnd/>
          </a:ln>
          <a:effectLst/>
        </p:spPr>
        <p:txBody>
          <a:bodyPr wrap="none" lIns="92075" tIns="46038" rIns="92075" bIns="46038">
            <a:spAutoFit/>
          </a:bodyPr>
          <a:lstStyle/>
          <a:p>
            <a:pPr algn="ctr" eaLnBrk="0" hangingPunct="0">
              <a:defRPr/>
            </a:pPr>
            <a:r>
              <a:rPr lang="en-US" sz="1400">
                <a:effectLst>
                  <a:outerShdw blurRad="38100" dist="38100" dir="2700000" algn="tl">
                    <a:srgbClr val="000000"/>
                  </a:outerShdw>
                </a:effectLst>
                <a:latin typeface="Arial" pitchFamily="34" charset="0"/>
              </a:rPr>
              <a:t>9</a:t>
            </a:r>
            <a:endParaRPr lang="en-US" sz="1400">
              <a:solidFill>
                <a:srgbClr val="FFFFFF"/>
              </a:solidFill>
              <a:effectLst>
                <a:outerShdw blurRad="38100" dist="38100" dir="2700000" algn="tl">
                  <a:srgbClr val="000000"/>
                </a:outerShdw>
              </a:effectLst>
              <a:latin typeface="Arial" pitchFamily="34" charset="0"/>
            </a:endParaRPr>
          </a:p>
        </p:txBody>
      </p:sp>
      <p:sp>
        <p:nvSpPr>
          <p:cNvPr id="1395744" name="Rectangle 32"/>
          <p:cNvSpPr>
            <a:spLocks noChangeArrowheads="1"/>
          </p:cNvSpPr>
          <p:nvPr/>
        </p:nvSpPr>
        <p:spPr bwMode="auto">
          <a:xfrm>
            <a:off x="3756025" y="5478463"/>
            <a:ext cx="381000" cy="304800"/>
          </a:xfrm>
          <a:prstGeom prst="rect">
            <a:avLst/>
          </a:prstGeom>
          <a:noFill/>
          <a:ln w="9525">
            <a:noFill/>
            <a:miter lim="800000"/>
            <a:headEnd/>
            <a:tailEnd/>
          </a:ln>
          <a:effectLst/>
        </p:spPr>
        <p:txBody>
          <a:bodyPr wrap="none" lIns="92075" tIns="46038" rIns="92075" bIns="46038">
            <a:spAutoFit/>
          </a:bodyPr>
          <a:lstStyle/>
          <a:p>
            <a:pPr algn="ctr" eaLnBrk="0" hangingPunct="0">
              <a:defRPr/>
            </a:pPr>
            <a:r>
              <a:rPr lang="en-US" sz="1400">
                <a:effectLst>
                  <a:outerShdw blurRad="38100" dist="38100" dir="2700000" algn="tl">
                    <a:srgbClr val="000000"/>
                  </a:outerShdw>
                </a:effectLst>
                <a:latin typeface="Arial" pitchFamily="34" charset="0"/>
              </a:rPr>
              <a:t>10</a:t>
            </a:r>
          </a:p>
        </p:txBody>
      </p:sp>
      <p:sp>
        <p:nvSpPr>
          <p:cNvPr id="1395745" name="Rectangle 33"/>
          <p:cNvSpPr>
            <a:spLocks noChangeArrowheads="1"/>
          </p:cNvSpPr>
          <p:nvPr/>
        </p:nvSpPr>
        <p:spPr bwMode="auto">
          <a:xfrm>
            <a:off x="3992563" y="5478463"/>
            <a:ext cx="381000" cy="304800"/>
          </a:xfrm>
          <a:prstGeom prst="rect">
            <a:avLst/>
          </a:prstGeom>
          <a:noFill/>
          <a:ln w="9525">
            <a:noFill/>
            <a:miter lim="800000"/>
            <a:headEnd/>
            <a:tailEnd/>
          </a:ln>
          <a:effectLst/>
        </p:spPr>
        <p:txBody>
          <a:bodyPr wrap="none" lIns="92075" tIns="46038" rIns="92075" bIns="46038">
            <a:spAutoFit/>
          </a:bodyPr>
          <a:lstStyle/>
          <a:p>
            <a:pPr algn="ctr" eaLnBrk="0" hangingPunct="0">
              <a:defRPr/>
            </a:pPr>
            <a:r>
              <a:rPr lang="en-US" sz="1400">
                <a:effectLst>
                  <a:outerShdw blurRad="38100" dist="38100" dir="2700000" algn="tl">
                    <a:srgbClr val="000000"/>
                  </a:outerShdw>
                </a:effectLst>
                <a:latin typeface="Arial" pitchFamily="34" charset="0"/>
              </a:rPr>
              <a:t>11</a:t>
            </a:r>
          </a:p>
        </p:txBody>
      </p:sp>
      <p:sp>
        <p:nvSpPr>
          <p:cNvPr id="1395746" name="Rectangle 34"/>
          <p:cNvSpPr>
            <a:spLocks noChangeArrowheads="1"/>
          </p:cNvSpPr>
          <p:nvPr/>
        </p:nvSpPr>
        <p:spPr bwMode="auto">
          <a:xfrm>
            <a:off x="4230688" y="5478463"/>
            <a:ext cx="381000" cy="304800"/>
          </a:xfrm>
          <a:prstGeom prst="rect">
            <a:avLst/>
          </a:prstGeom>
          <a:noFill/>
          <a:ln w="9525">
            <a:noFill/>
            <a:miter lim="800000"/>
            <a:headEnd/>
            <a:tailEnd/>
          </a:ln>
          <a:effectLst/>
        </p:spPr>
        <p:txBody>
          <a:bodyPr wrap="none" lIns="92075" tIns="46038" rIns="92075" bIns="46038">
            <a:spAutoFit/>
          </a:bodyPr>
          <a:lstStyle/>
          <a:p>
            <a:pPr algn="ctr" eaLnBrk="0" hangingPunct="0">
              <a:defRPr/>
            </a:pPr>
            <a:r>
              <a:rPr lang="en-US" sz="1400">
                <a:effectLst>
                  <a:outerShdw blurRad="38100" dist="38100" dir="2700000" algn="tl">
                    <a:srgbClr val="000000"/>
                  </a:outerShdw>
                </a:effectLst>
                <a:latin typeface="Arial" pitchFamily="34" charset="0"/>
              </a:rPr>
              <a:t>12</a:t>
            </a:r>
            <a:endParaRPr lang="en-US" sz="1400">
              <a:solidFill>
                <a:srgbClr val="FFFFFF"/>
              </a:solidFill>
              <a:effectLst>
                <a:outerShdw blurRad="38100" dist="38100" dir="2700000" algn="tl">
                  <a:srgbClr val="000000"/>
                </a:outerShdw>
              </a:effectLst>
              <a:latin typeface="Arial" pitchFamily="34" charset="0"/>
            </a:endParaRPr>
          </a:p>
        </p:txBody>
      </p:sp>
      <p:sp>
        <p:nvSpPr>
          <p:cNvPr id="1395747" name="Rectangle 35"/>
          <p:cNvSpPr>
            <a:spLocks noChangeArrowheads="1"/>
          </p:cNvSpPr>
          <p:nvPr/>
        </p:nvSpPr>
        <p:spPr bwMode="auto">
          <a:xfrm>
            <a:off x="4492625" y="5478463"/>
            <a:ext cx="282575" cy="304800"/>
          </a:xfrm>
          <a:prstGeom prst="rect">
            <a:avLst/>
          </a:prstGeom>
          <a:noFill/>
          <a:ln w="9525">
            <a:noFill/>
            <a:miter lim="800000"/>
            <a:headEnd/>
            <a:tailEnd/>
          </a:ln>
          <a:effectLst/>
        </p:spPr>
        <p:txBody>
          <a:bodyPr wrap="none" lIns="92075" tIns="46038" rIns="92075" bIns="46038">
            <a:spAutoFit/>
          </a:bodyPr>
          <a:lstStyle/>
          <a:p>
            <a:pPr algn="ctr" eaLnBrk="0" hangingPunct="0">
              <a:defRPr/>
            </a:pPr>
            <a:r>
              <a:rPr lang="en-US" sz="1400">
                <a:effectLst>
                  <a:outerShdw blurRad="38100" dist="38100" dir="2700000" algn="tl">
                    <a:srgbClr val="000000"/>
                  </a:outerShdw>
                </a:effectLst>
                <a:latin typeface="Arial" pitchFamily="34" charset="0"/>
              </a:rPr>
              <a:t>1</a:t>
            </a:r>
            <a:endParaRPr lang="en-US" sz="1400">
              <a:solidFill>
                <a:srgbClr val="FFFFFF"/>
              </a:solidFill>
              <a:effectLst>
                <a:outerShdw blurRad="38100" dist="38100" dir="2700000" algn="tl">
                  <a:srgbClr val="000000"/>
                </a:outerShdw>
              </a:effectLst>
              <a:latin typeface="Arial" pitchFamily="34" charset="0"/>
            </a:endParaRPr>
          </a:p>
        </p:txBody>
      </p:sp>
      <p:sp>
        <p:nvSpPr>
          <p:cNvPr id="1395748" name="Rectangle 36"/>
          <p:cNvSpPr>
            <a:spLocks noChangeArrowheads="1"/>
          </p:cNvSpPr>
          <p:nvPr/>
        </p:nvSpPr>
        <p:spPr bwMode="auto">
          <a:xfrm>
            <a:off x="4732338" y="5478463"/>
            <a:ext cx="282575" cy="304800"/>
          </a:xfrm>
          <a:prstGeom prst="rect">
            <a:avLst/>
          </a:prstGeom>
          <a:noFill/>
          <a:ln w="9525">
            <a:noFill/>
            <a:miter lim="800000"/>
            <a:headEnd/>
            <a:tailEnd/>
          </a:ln>
          <a:effectLst/>
        </p:spPr>
        <p:txBody>
          <a:bodyPr wrap="none" lIns="92075" tIns="46038" rIns="92075" bIns="46038">
            <a:spAutoFit/>
          </a:bodyPr>
          <a:lstStyle/>
          <a:p>
            <a:pPr algn="ctr" eaLnBrk="0" hangingPunct="0">
              <a:defRPr/>
            </a:pPr>
            <a:r>
              <a:rPr lang="en-US" sz="1400">
                <a:effectLst>
                  <a:outerShdw blurRad="38100" dist="38100" dir="2700000" algn="tl">
                    <a:srgbClr val="000000"/>
                  </a:outerShdw>
                </a:effectLst>
                <a:latin typeface="Arial" pitchFamily="34" charset="0"/>
              </a:rPr>
              <a:t>2</a:t>
            </a:r>
            <a:endParaRPr lang="en-US" sz="1400">
              <a:solidFill>
                <a:srgbClr val="FFFFFF"/>
              </a:solidFill>
              <a:effectLst>
                <a:outerShdw blurRad="38100" dist="38100" dir="2700000" algn="tl">
                  <a:srgbClr val="000000"/>
                </a:outerShdw>
              </a:effectLst>
              <a:latin typeface="Arial" pitchFamily="34" charset="0"/>
            </a:endParaRPr>
          </a:p>
        </p:txBody>
      </p:sp>
      <p:sp>
        <p:nvSpPr>
          <p:cNvPr id="1395749" name="Rectangle 37"/>
          <p:cNvSpPr>
            <a:spLocks noChangeArrowheads="1"/>
          </p:cNvSpPr>
          <p:nvPr/>
        </p:nvSpPr>
        <p:spPr bwMode="auto">
          <a:xfrm>
            <a:off x="4943475" y="5478463"/>
            <a:ext cx="282575" cy="304800"/>
          </a:xfrm>
          <a:prstGeom prst="rect">
            <a:avLst/>
          </a:prstGeom>
          <a:noFill/>
          <a:ln w="9525">
            <a:noFill/>
            <a:miter lim="800000"/>
            <a:headEnd/>
            <a:tailEnd/>
          </a:ln>
          <a:effectLst/>
        </p:spPr>
        <p:txBody>
          <a:bodyPr wrap="none" lIns="92075" tIns="46038" rIns="92075" bIns="46038">
            <a:spAutoFit/>
          </a:bodyPr>
          <a:lstStyle/>
          <a:p>
            <a:pPr algn="ctr" eaLnBrk="0" hangingPunct="0">
              <a:defRPr/>
            </a:pPr>
            <a:r>
              <a:rPr lang="en-US" sz="1400">
                <a:effectLst>
                  <a:outerShdw blurRad="38100" dist="38100" dir="2700000" algn="tl">
                    <a:srgbClr val="000000"/>
                  </a:outerShdw>
                </a:effectLst>
                <a:latin typeface="Arial" pitchFamily="34" charset="0"/>
              </a:rPr>
              <a:t>3</a:t>
            </a:r>
            <a:endParaRPr lang="en-US" sz="1400">
              <a:solidFill>
                <a:srgbClr val="FFFFFF"/>
              </a:solidFill>
              <a:effectLst>
                <a:outerShdw blurRad="38100" dist="38100" dir="2700000" algn="tl">
                  <a:srgbClr val="000000"/>
                </a:outerShdw>
              </a:effectLst>
              <a:latin typeface="Arial" pitchFamily="34" charset="0"/>
            </a:endParaRPr>
          </a:p>
        </p:txBody>
      </p:sp>
      <p:sp>
        <p:nvSpPr>
          <p:cNvPr id="1395750" name="Rectangle 38"/>
          <p:cNvSpPr>
            <a:spLocks noChangeArrowheads="1"/>
          </p:cNvSpPr>
          <p:nvPr/>
        </p:nvSpPr>
        <p:spPr bwMode="auto">
          <a:xfrm>
            <a:off x="5170488" y="5478463"/>
            <a:ext cx="282575" cy="304800"/>
          </a:xfrm>
          <a:prstGeom prst="rect">
            <a:avLst/>
          </a:prstGeom>
          <a:noFill/>
          <a:ln w="9525">
            <a:noFill/>
            <a:miter lim="800000"/>
            <a:headEnd/>
            <a:tailEnd/>
          </a:ln>
          <a:effectLst/>
        </p:spPr>
        <p:txBody>
          <a:bodyPr wrap="none" lIns="92075" tIns="46038" rIns="92075" bIns="46038">
            <a:spAutoFit/>
          </a:bodyPr>
          <a:lstStyle/>
          <a:p>
            <a:pPr algn="ctr" eaLnBrk="0" hangingPunct="0">
              <a:defRPr/>
            </a:pPr>
            <a:r>
              <a:rPr lang="en-US" sz="1400">
                <a:effectLst>
                  <a:outerShdw blurRad="38100" dist="38100" dir="2700000" algn="tl">
                    <a:srgbClr val="000000"/>
                  </a:outerShdw>
                </a:effectLst>
                <a:latin typeface="Arial" pitchFamily="34" charset="0"/>
              </a:rPr>
              <a:t>4</a:t>
            </a:r>
          </a:p>
        </p:txBody>
      </p:sp>
      <p:sp>
        <p:nvSpPr>
          <p:cNvPr id="1395751" name="Rectangle 39"/>
          <p:cNvSpPr>
            <a:spLocks noChangeArrowheads="1"/>
          </p:cNvSpPr>
          <p:nvPr/>
        </p:nvSpPr>
        <p:spPr bwMode="auto">
          <a:xfrm>
            <a:off x="5394325" y="5478463"/>
            <a:ext cx="282575" cy="304800"/>
          </a:xfrm>
          <a:prstGeom prst="rect">
            <a:avLst/>
          </a:prstGeom>
          <a:noFill/>
          <a:ln w="9525">
            <a:noFill/>
            <a:miter lim="800000"/>
            <a:headEnd/>
            <a:tailEnd/>
          </a:ln>
          <a:effectLst/>
        </p:spPr>
        <p:txBody>
          <a:bodyPr wrap="none" lIns="92075" tIns="46038" rIns="92075" bIns="46038">
            <a:spAutoFit/>
          </a:bodyPr>
          <a:lstStyle/>
          <a:p>
            <a:pPr algn="ctr" eaLnBrk="0" hangingPunct="0">
              <a:defRPr/>
            </a:pPr>
            <a:r>
              <a:rPr lang="en-US" sz="1400">
                <a:effectLst>
                  <a:outerShdw blurRad="38100" dist="38100" dir="2700000" algn="tl">
                    <a:srgbClr val="000000"/>
                  </a:outerShdw>
                </a:effectLst>
                <a:latin typeface="Arial" pitchFamily="34" charset="0"/>
              </a:rPr>
              <a:t>5</a:t>
            </a:r>
          </a:p>
        </p:txBody>
      </p:sp>
      <p:sp>
        <p:nvSpPr>
          <p:cNvPr id="1395752" name="Rectangle 40"/>
          <p:cNvSpPr>
            <a:spLocks noChangeArrowheads="1"/>
          </p:cNvSpPr>
          <p:nvPr/>
        </p:nvSpPr>
        <p:spPr bwMode="auto">
          <a:xfrm>
            <a:off x="5634038" y="5478463"/>
            <a:ext cx="282575" cy="304800"/>
          </a:xfrm>
          <a:prstGeom prst="rect">
            <a:avLst/>
          </a:prstGeom>
          <a:noFill/>
          <a:ln w="9525">
            <a:noFill/>
            <a:miter lim="800000"/>
            <a:headEnd/>
            <a:tailEnd/>
          </a:ln>
          <a:effectLst/>
        </p:spPr>
        <p:txBody>
          <a:bodyPr wrap="none" lIns="92075" tIns="46038" rIns="92075" bIns="46038">
            <a:spAutoFit/>
          </a:bodyPr>
          <a:lstStyle/>
          <a:p>
            <a:pPr algn="ctr" eaLnBrk="0" hangingPunct="0">
              <a:defRPr/>
            </a:pPr>
            <a:r>
              <a:rPr lang="en-US" sz="1400">
                <a:effectLst>
                  <a:outerShdw blurRad="38100" dist="38100" dir="2700000" algn="tl">
                    <a:srgbClr val="000000"/>
                  </a:outerShdw>
                </a:effectLst>
                <a:latin typeface="Arial" pitchFamily="34" charset="0"/>
              </a:rPr>
              <a:t>6</a:t>
            </a:r>
          </a:p>
        </p:txBody>
      </p:sp>
      <p:sp>
        <p:nvSpPr>
          <p:cNvPr id="1395753" name="Rectangle 41"/>
          <p:cNvSpPr>
            <a:spLocks noChangeArrowheads="1"/>
          </p:cNvSpPr>
          <p:nvPr/>
        </p:nvSpPr>
        <p:spPr bwMode="auto">
          <a:xfrm>
            <a:off x="5859463" y="5478463"/>
            <a:ext cx="282575" cy="304800"/>
          </a:xfrm>
          <a:prstGeom prst="rect">
            <a:avLst/>
          </a:prstGeom>
          <a:noFill/>
          <a:ln w="9525">
            <a:noFill/>
            <a:miter lim="800000"/>
            <a:headEnd/>
            <a:tailEnd/>
          </a:ln>
          <a:effectLst/>
        </p:spPr>
        <p:txBody>
          <a:bodyPr wrap="none" lIns="92075" tIns="46038" rIns="92075" bIns="46038">
            <a:spAutoFit/>
          </a:bodyPr>
          <a:lstStyle/>
          <a:p>
            <a:pPr algn="ctr" eaLnBrk="0" hangingPunct="0">
              <a:defRPr/>
            </a:pPr>
            <a:r>
              <a:rPr lang="en-US" sz="1400">
                <a:effectLst>
                  <a:outerShdw blurRad="38100" dist="38100" dir="2700000" algn="tl">
                    <a:srgbClr val="000000"/>
                  </a:outerShdw>
                </a:effectLst>
                <a:latin typeface="Arial" pitchFamily="34" charset="0"/>
              </a:rPr>
              <a:t>7</a:t>
            </a:r>
            <a:endParaRPr lang="en-US" sz="1400">
              <a:solidFill>
                <a:srgbClr val="FFFFFF"/>
              </a:solidFill>
              <a:effectLst>
                <a:outerShdw blurRad="38100" dist="38100" dir="2700000" algn="tl">
                  <a:srgbClr val="000000"/>
                </a:outerShdw>
              </a:effectLst>
              <a:latin typeface="Arial" pitchFamily="34" charset="0"/>
            </a:endParaRPr>
          </a:p>
        </p:txBody>
      </p:sp>
      <p:sp>
        <p:nvSpPr>
          <p:cNvPr id="1395754" name="Rectangle 42"/>
          <p:cNvSpPr>
            <a:spLocks noChangeArrowheads="1"/>
          </p:cNvSpPr>
          <p:nvPr/>
        </p:nvSpPr>
        <p:spPr bwMode="auto">
          <a:xfrm>
            <a:off x="6084888" y="5478463"/>
            <a:ext cx="282575" cy="304800"/>
          </a:xfrm>
          <a:prstGeom prst="rect">
            <a:avLst/>
          </a:prstGeom>
          <a:noFill/>
          <a:ln w="9525">
            <a:noFill/>
            <a:miter lim="800000"/>
            <a:headEnd/>
            <a:tailEnd/>
          </a:ln>
          <a:effectLst/>
        </p:spPr>
        <p:txBody>
          <a:bodyPr wrap="none" lIns="92075" tIns="46038" rIns="92075" bIns="46038">
            <a:spAutoFit/>
          </a:bodyPr>
          <a:lstStyle/>
          <a:p>
            <a:pPr algn="ctr" eaLnBrk="0" hangingPunct="0">
              <a:defRPr/>
            </a:pPr>
            <a:r>
              <a:rPr lang="en-US" sz="1400">
                <a:effectLst>
                  <a:outerShdw blurRad="38100" dist="38100" dir="2700000" algn="tl">
                    <a:srgbClr val="000000"/>
                  </a:outerShdw>
                </a:effectLst>
                <a:latin typeface="Arial" pitchFamily="34" charset="0"/>
              </a:rPr>
              <a:t>8</a:t>
            </a:r>
            <a:endParaRPr lang="en-US" sz="1400">
              <a:solidFill>
                <a:srgbClr val="FFFFFF"/>
              </a:solidFill>
              <a:effectLst>
                <a:outerShdw blurRad="38100" dist="38100" dir="2700000" algn="tl">
                  <a:srgbClr val="000000"/>
                </a:outerShdw>
              </a:effectLst>
              <a:latin typeface="Arial" pitchFamily="34" charset="0"/>
            </a:endParaRPr>
          </a:p>
        </p:txBody>
      </p:sp>
      <p:sp>
        <p:nvSpPr>
          <p:cNvPr id="1395755" name="Rectangle 43"/>
          <p:cNvSpPr>
            <a:spLocks noChangeArrowheads="1"/>
          </p:cNvSpPr>
          <p:nvPr/>
        </p:nvSpPr>
        <p:spPr bwMode="auto">
          <a:xfrm>
            <a:off x="6308725" y="5478463"/>
            <a:ext cx="282575" cy="304800"/>
          </a:xfrm>
          <a:prstGeom prst="rect">
            <a:avLst/>
          </a:prstGeom>
          <a:noFill/>
          <a:ln w="9525">
            <a:noFill/>
            <a:miter lim="800000"/>
            <a:headEnd/>
            <a:tailEnd/>
          </a:ln>
          <a:effectLst/>
        </p:spPr>
        <p:txBody>
          <a:bodyPr wrap="none" lIns="92075" tIns="46038" rIns="92075" bIns="46038">
            <a:spAutoFit/>
          </a:bodyPr>
          <a:lstStyle/>
          <a:p>
            <a:pPr algn="ctr" eaLnBrk="0" hangingPunct="0">
              <a:defRPr/>
            </a:pPr>
            <a:r>
              <a:rPr lang="en-US" sz="1400">
                <a:effectLst>
                  <a:outerShdw blurRad="38100" dist="38100" dir="2700000" algn="tl">
                    <a:srgbClr val="000000"/>
                  </a:outerShdw>
                </a:effectLst>
                <a:latin typeface="Arial" pitchFamily="34" charset="0"/>
              </a:rPr>
              <a:t>9</a:t>
            </a:r>
            <a:endParaRPr lang="en-US" sz="1400">
              <a:solidFill>
                <a:srgbClr val="FFFFFF"/>
              </a:solidFill>
              <a:effectLst>
                <a:outerShdw blurRad="38100" dist="38100" dir="2700000" algn="tl">
                  <a:srgbClr val="000000"/>
                </a:outerShdw>
              </a:effectLst>
              <a:latin typeface="Arial" pitchFamily="34" charset="0"/>
            </a:endParaRPr>
          </a:p>
        </p:txBody>
      </p:sp>
      <p:sp>
        <p:nvSpPr>
          <p:cNvPr id="1395756" name="Rectangle 44"/>
          <p:cNvSpPr>
            <a:spLocks noChangeArrowheads="1"/>
          </p:cNvSpPr>
          <p:nvPr/>
        </p:nvSpPr>
        <p:spPr bwMode="auto">
          <a:xfrm>
            <a:off x="3500438" y="5703888"/>
            <a:ext cx="549275" cy="304800"/>
          </a:xfrm>
          <a:prstGeom prst="rect">
            <a:avLst/>
          </a:prstGeom>
          <a:noFill/>
          <a:ln w="9525">
            <a:noFill/>
            <a:miter lim="800000"/>
            <a:headEnd/>
            <a:tailEnd/>
          </a:ln>
          <a:effectLst/>
        </p:spPr>
        <p:txBody>
          <a:bodyPr wrap="none" lIns="92075" tIns="46038" rIns="92075" bIns="46038">
            <a:spAutoFit/>
          </a:bodyPr>
          <a:lstStyle/>
          <a:p>
            <a:pPr algn="ctr" eaLnBrk="0" hangingPunct="0">
              <a:defRPr/>
            </a:pPr>
            <a:r>
              <a:rPr lang="en-US" sz="1400">
                <a:effectLst>
                  <a:outerShdw blurRad="38100" dist="38100" dir="2700000" algn="tl">
                    <a:srgbClr val="000000"/>
                  </a:outerShdw>
                </a:effectLst>
                <a:latin typeface="Arial" pitchFamily="34" charset="0"/>
              </a:rPr>
              <a:t>A.M.</a:t>
            </a:r>
          </a:p>
        </p:txBody>
      </p:sp>
      <p:sp>
        <p:nvSpPr>
          <p:cNvPr id="1395757" name="Rectangle 45"/>
          <p:cNvSpPr>
            <a:spLocks noChangeArrowheads="1"/>
          </p:cNvSpPr>
          <p:nvPr/>
        </p:nvSpPr>
        <p:spPr bwMode="auto">
          <a:xfrm>
            <a:off x="5646738" y="5703888"/>
            <a:ext cx="549275" cy="304800"/>
          </a:xfrm>
          <a:prstGeom prst="rect">
            <a:avLst/>
          </a:prstGeom>
          <a:noFill/>
          <a:ln w="9525">
            <a:noFill/>
            <a:miter lim="800000"/>
            <a:headEnd/>
            <a:tailEnd/>
          </a:ln>
          <a:effectLst/>
        </p:spPr>
        <p:txBody>
          <a:bodyPr wrap="none" lIns="92075" tIns="46038" rIns="92075" bIns="46038">
            <a:spAutoFit/>
          </a:bodyPr>
          <a:lstStyle/>
          <a:p>
            <a:pPr algn="ctr" eaLnBrk="0" hangingPunct="0">
              <a:defRPr/>
            </a:pPr>
            <a:r>
              <a:rPr lang="en-US" sz="1400">
                <a:effectLst>
                  <a:outerShdw blurRad="38100" dist="38100" dir="2700000" algn="tl">
                    <a:srgbClr val="000000"/>
                  </a:outerShdw>
                </a:effectLst>
                <a:latin typeface="Arial" pitchFamily="34" charset="0"/>
              </a:rPr>
              <a:t>P.M.</a:t>
            </a:r>
          </a:p>
        </p:txBody>
      </p:sp>
      <p:sp>
        <p:nvSpPr>
          <p:cNvPr id="121888" name="Freeform 46"/>
          <p:cNvSpPr>
            <a:spLocks/>
          </p:cNvSpPr>
          <p:nvPr/>
        </p:nvSpPr>
        <p:spPr bwMode="auto">
          <a:xfrm>
            <a:off x="3414713" y="4160838"/>
            <a:ext cx="3032125" cy="582612"/>
          </a:xfrm>
          <a:custGeom>
            <a:avLst/>
            <a:gdLst>
              <a:gd name="T0" fmla="*/ 2147483647 w 2149"/>
              <a:gd name="T1" fmla="*/ 2147483647 h 367"/>
              <a:gd name="T2" fmla="*/ 2147483647 w 2149"/>
              <a:gd name="T3" fmla="*/ 2147483647 h 367"/>
              <a:gd name="T4" fmla="*/ 2147483647 w 2149"/>
              <a:gd name="T5" fmla="*/ 2147483647 h 367"/>
              <a:gd name="T6" fmla="*/ 2147483647 w 2149"/>
              <a:gd name="T7" fmla="*/ 2147483647 h 367"/>
              <a:gd name="T8" fmla="*/ 2147483647 w 2149"/>
              <a:gd name="T9" fmla="*/ 2147483647 h 367"/>
              <a:gd name="T10" fmla="*/ 2147483647 w 2149"/>
              <a:gd name="T11" fmla="*/ 2147483647 h 367"/>
              <a:gd name="T12" fmla="*/ 2147483647 w 2149"/>
              <a:gd name="T13" fmla="*/ 2147483647 h 367"/>
              <a:gd name="T14" fmla="*/ 2147483647 w 2149"/>
              <a:gd name="T15" fmla="*/ 2147483647 h 367"/>
              <a:gd name="T16" fmla="*/ 2147483647 w 2149"/>
              <a:gd name="T17" fmla="*/ 2147483647 h 367"/>
              <a:gd name="T18" fmla="*/ 2147483647 w 2149"/>
              <a:gd name="T19" fmla="*/ 2147483647 h 367"/>
              <a:gd name="T20" fmla="*/ 2147483647 w 2149"/>
              <a:gd name="T21" fmla="*/ 2147483647 h 367"/>
              <a:gd name="T22" fmla="*/ 2147483647 w 2149"/>
              <a:gd name="T23" fmla="*/ 2147483647 h 367"/>
              <a:gd name="T24" fmla="*/ 2147483647 w 2149"/>
              <a:gd name="T25" fmla="*/ 2147483647 h 367"/>
              <a:gd name="T26" fmla="*/ 2147483647 w 2149"/>
              <a:gd name="T27" fmla="*/ 2147483647 h 367"/>
              <a:gd name="T28" fmla="*/ 2147483647 w 2149"/>
              <a:gd name="T29" fmla="*/ 2147483647 h 367"/>
              <a:gd name="T30" fmla="*/ 2147483647 w 2149"/>
              <a:gd name="T31" fmla="*/ 2147483647 h 367"/>
              <a:gd name="T32" fmla="*/ 2147483647 w 2149"/>
              <a:gd name="T33" fmla="*/ 2147483647 h 367"/>
              <a:gd name="T34" fmla="*/ 2147483647 w 2149"/>
              <a:gd name="T35" fmla="*/ 2147483647 h 367"/>
              <a:gd name="T36" fmla="*/ 2147483647 w 2149"/>
              <a:gd name="T37" fmla="*/ 2147483647 h 367"/>
              <a:gd name="T38" fmla="*/ 2147483647 w 2149"/>
              <a:gd name="T39" fmla="*/ 2147483647 h 367"/>
              <a:gd name="T40" fmla="*/ 2147483647 w 2149"/>
              <a:gd name="T41" fmla="*/ 2147483647 h 367"/>
              <a:gd name="T42" fmla="*/ 2147483647 w 2149"/>
              <a:gd name="T43" fmla="*/ 2147483647 h 367"/>
              <a:gd name="T44" fmla="*/ 2147483647 w 2149"/>
              <a:gd name="T45" fmla="*/ 2147483647 h 367"/>
              <a:gd name="T46" fmla="*/ 2147483647 w 2149"/>
              <a:gd name="T47" fmla="*/ 2147483647 h 367"/>
              <a:gd name="T48" fmla="*/ 2147483647 w 2149"/>
              <a:gd name="T49" fmla="*/ 2147483647 h 367"/>
              <a:gd name="T50" fmla="*/ 2147483647 w 2149"/>
              <a:gd name="T51" fmla="*/ 2147483647 h 367"/>
              <a:gd name="T52" fmla="*/ 2147483647 w 2149"/>
              <a:gd name="T53" fmla="*/ 2147483647 h 367"/>
              <a:gd name="T54" fmla="*/ 2147483647 w 2149"/>
              <a:gd name="T55" fmla="*/ 2147483647 h 367"/>
              <a:gd name="T56" fmla="*/ 2147483647 w 2149"/>
              <a:gd name="T57" fmla="*/ 2147483647 h 367"/>
              <a:gd name="T58" fmla="*/ 2147483647 w 2149"/>
              <a:gd name="T59" fmla="*/ 2147483647 h 367"/>
              <a:gd name="T60" fmla="*/ 2147483647 w 2149"/>
              <a:gd name="T61" fmla="*/ 2147483647 h 367"/>
              <a:gd name="T62" fmla="*/ 2147483647 w 2149"/>
              <a:gd name="T63" fmla="*/ 2147483647 h 367"/>
              <a:gd name="T64" fmla="*/ 2147483647 w 2149"/>
              <a:gd name="T65" fmla="*/ 2147483647 h 367"/>
              <a:gd name="T66" fmla="*/ 2147483647 w 2149"/>
              <a:gd name="T67" fmla="*/ 2147483647 h 367"/>
              <a:gd name="T68" fmla="*/ 2147483647 w 2149"/>
              <a:gd name="T69" fmla="*/ 2147483647 h 367"/>
              <a:gd name="T70" fmla="*/ 2147483647 w 2149"/>
              <a:gd name="T71" fmla="*/ 2147483647 h 367"/>
              <a:gd name="T72" fmla="*/ 2147483647 w 2149"/>
              <a:gd name="T73" fmla="*/ 2147483647 h 367"/>
              <a:gd name="T74" fmla="*/ 2147483647 w 2149"/>
              <a:gd name="T75" fmla="*/ 2147483647 h 367"/>
              <a:gd name="T76" fmla="*/ 2147483647 w 2149"/>
              <a:gd name="T77" fmla="*/ 2147483647 h 367"/>
              <a:gd name="T78" fmla="*/ 2147483647 w 2149"/>
              <a:gd name="T79" fmla="*/ 2147483647 h 367"/>
              <a:gd name="T80" fmla="*/ 2147483647 w 2149"/>
              <a:gd name="T81" fmla="*/ 2147483647 h 367"/>
              <a:gd name="T82" fmla="*/ 2147483647 w 2149"/>
              <a:gd name="T83" fmla="*/ 2147483647 h 367"/>
              <a:gd name="T84" fmla="*/ 2147483647 w 2149"/>
              <a:gd name="T85" fmla="*/ 2147483647 h 367"/>
              <a:gd name="T86" fmla="*/ 2147483647 w 2149"/>
              <a:gd name="T87" fmla="*/ 2147483647 h 36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149"/>
              <a:gd name="T133" fmla="*/ 0 h 367"/>
              <a:gd name="T134" fmla="*/ 2149 w 2149"/>
              <a:gd name="T135" fmla="*/ 367 h 36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149" h="367">
                <a:moveTo>
                  <a:pt x="2" y="351"/>
                </a:moveTo>
                <a:lnTo>
                  <a:pt x="57" y="346"/>
                </a:lnTo>
                <a:lnTo>
                  <a:pt x="74" y="336"/>
                </a:lnTo>
                <a:lnTo>
                  <a:pt x="87" y="321"/>
                </a:lnTo>
                <a:lnTo>
                  <a:pt x="109" y="318"/>
                </a:lnTo>
                <a:lnTo>
                  <a:pt x="117" y="312"/>
                </a:lnTo>
                <a:lnTo>
                  <a:pt x="132" y="308"/>
                </a:lnTo>
                <a:lnTo>
                  <a:pt x="160" y="267"/>
                </a:lnTo>
                <a:lnTo>
                  <a:pt x="167" y="254"/>
                </a:lnTo>
                <a:lnTo>
                  <a:pt x="167" y="224"/>
                </a:lnTo>
                <a:lnTo>
                  <a:pt x="175" y="211"/>
                </a:lnTo>
                <a:lnTo>
                  <a:pt x="177" y="192"/>
                </a:lnTo>
                <a:lnTo>
                  <a:pt x="182" y="173"/>
                </a:lnTo>
                <a:lnTo>
                  <a:pt x="184" y="145"/>
                </a:lnTo>
                <a:lnTo>
                  <a:pt x="190" y="128"/>
                </a:lnTo>
                <a:lnTo>
                  <a:pt x="201" y="111"/>
                </a:lnTo>
                <a:lnTo>
                  <a:pt x="212" y="104"/>
                </a:lnTo>
                <a:lnTo>
                  <a:pt x="214" y="55"/>
                </a:lnTo>
                <a:lnTo>
                  <a:pt x="216" y="42"/>
                </a:lnTo>
                <a:lnTo>
                  <a:pt x="222" y="23"/>
                </a:lnTo>
                <a:lnTo>
                  <a:pt x="231" y="6"/>
                </a:lnTo>
                <a:lnTo>
                  <a:pt x="250" y="6"/>
                </a:lnTo>
                <a:lnTo>
                  <a:pt x="254" y="27"/>
                </a:lnTo>
                <a:lnTo>
                  <a:pt x="265" y="44"/>
                </a:lnTo>
                <a:lnTo>
                  <a:pt x="274" y="53"/>
                </a:lnTo>
                <a:lnTo>
                  <a:pt x="276" y="83"/>
                </a:lnTo>
                <a:lnTo>
                  <a:pt x="282" y="96"/>
                </a:lnTo>
                <a:lnTo>
                  <a:pt x="284" y="117"/>
                </a:lnTo>
                <a:lnTo>
                  <a:pt x="295" y="130"/>
                </a:lnTo>
                <a:lnTo>
                  <a:pt x="297" y="149"/>
                </a:lnTo>
                <a:lnTo>
                  <a:pt x="308" y="169"/>
                </a:lnTo>
                <a:lnTo>
                  <a:pt x="319" y="184"/>
                </a:lnTo>
                <a:lnTo>
                  <a:pt x="325" y="205"/>
                </a:lnTo>
                <a:lnTo>
                  <a:pt x="331" y="222"/>
                </a:lnTo>
                <a:lnTo>
                  <a:pt x="340" y="233"/>
                </a:lnTo>
                <a:lnTo>
                  <a:pt x="353" y="235"/>
                </a:lnTo>
                <a:lnTo>
                  <a:pt x="361" y="254"/>
                </a:lnTo>
                <a:lnTo>
                  <a:pt x="379" y="269"/>
                </a:lnTo>
                <a:lnTo>
                  <a:pt x="394" y="291"/>
                </a:lnTo>
                <a:lnTo>
                  <a:pt x="406" y="297"/>
                </a:lnTo>
                <a:lnTo>
                  <a:pt x="430" y="295"/>
                </a:lnTo>
                <a:lnTo>
                  <a:pt x="445" y="288"/>
                </a:lnTo>
                <a:lnTo>
                  <a:pt x="464" y="295"/>
                </a:lnTo>
                <a:lnTo>
                  <a:pt x="477" y="288"/>
                </a:lnTo>
                <a:lnTo>
                  <a:pt x="486" y="293"/>
                </a:lnTo>
                <a:lnTo>
                  <a:pt x="501" y="297"/>
                </a:lnTo>
                <a:lnTo>
                  <a:pt x="556" y="299"/>
                </a:lnTo>
                <a:lnTo>
                  <a:pt x="571" y="303"/>
                </a:lnTo>
                <a:lnTo>
                  <a:pt x="616" y="310"/>
                </a:lnTo>
                <a:lnTo>
                  <a:pt x="636" y="316"/>
                </a:lnTo>
                <a:lnTo>
                  <a:pt x="653" y="316"/>
                </a:lnTo>
                <a:lnTo>
                  <a:pt x="676" y="323"/>
                </a:lnTo>
                <a:lnTo>
                  <a:pt x="685" y="325"/>
                </a:lnTo>
                <a:lnTo>
                  <a:pt x="700" y="333"/>
                </a:lnTo>
                <a:lnTo>
                  <a:pt x="708" y="333"/>
                </a:lnTo>
                <a:lnTo>
                  <a:pt x="723" y="342"/>
                </a:lnTo>
                <a:lnTo>
                  <a:pt x="740" y="340"/>
                </a:lnTo>
                <a:lnTo>
                  <a:pt x="762" y="323"/>
                </a:lnTo>
                <a:lnTo>
                  <a:pt x="777" y="303"/>
                </a:lnTo>
                <a:lnTo>
                  <a:pt x="779" y="280"/>
                </a:lnTo>
                <a:lnTo>
                  <a:pt x="792" y="258"/>
                </a:lnTo>
                <a:lnTo>
                  <a:pt x="798" y="239"/>
                </a:lnTo>
                <a:lnTo>
                  <a:pt x="807" y="218"/>
                </a:lnTo>
                <a:lnTo>
                  <a:pt x="822" y="203"/>
                </a:lnTo>
                <a:lnTo>
                  <a:pt x="826" y="173"/>
                </a:lnTo>
                <a:lnTo>
                  <a:pt x="843" y="166"/>
                </a:lnTo>
                <a:lnTo>
                  <a:pt x="863" y="166"/>
                </a:lnTo>
                <a:lnTo>
                  <a:pt x="869" y="184"/>
                </a:lnTo>
                <a:lnTo>
                  <a:pt x="878" y="209"/>
                </a:lnTo>
                <a:lnTo>
                  <a:pt x="888" y="246"/>
                </a:lnTo>
                <a:lnTo>
                  <a:pt x="905" y="278"/>
                </a:lnTo>
                <a:lnTo>
                  <a:pt x="914" y="295"/>
                </a:lnTo>
                <a:lnTo>
                  <a:pt x="931" y="295"/>
                </a:lnTo>
                <a:lnTo>
                  <a:pt x="950" y="284"/>
                </a:lnTo>
                <a:lnTo>
                  <a:pt x="961" y="269"/>
                </a:lnTo>
                <a:lnTo>
                  <a:pt x="972" y="254"/>
                </a:lnTo>
                <a:lnTo>
                  <a:pt x="987" y="244"/>
                </a:lnTo>
                <a:lnTo>
                  <a:pt x="1012" y="248"/>
                </a:lnTo>
                <a:lnTo>
                  <a:pt x="1060" y="246"/>
                </a:lnTo>
                <a:lnTo>
                  <a:pt x="1079" y="256"/>
                </a:lnTo>
                <a:lnTo>
                  <a:pt x="1105" y="263"/>
                </a:lnTo>
                <a:lnTo>
                  <a:pt x="1135" y="276"/>
                </a:lnTo>
                <a:lnTo>
                  <a:pt x="1156" y="288"/>
                </a:lnTo>
                <a:lnTo>
                  <a:pt x="1194" y="291"/>
                </a:lnTo>
                <a:lnTo>
                  <a:pt x="1216" y="299"/>
                </a:lnTo>
                <a:lnTo>
                  <a:pt x="1327" y="301"/>
                </a:lnTo>
                <a:lnTo>
                  <a:pt x="1347" y="310"/>
                </a:lnTo>
                <a:lnTo>
                  <a:pt x="1407" y="306"/>
                </a:lnTo>
                <a:lnTo>
                  <a:pt x="1424" y="299"/>
                </a:lnTo>
                <a:lnTo>
                  <a:pt x="1451" y="299"/>
                </a:lnTo>
                <a:lnTo>
                  <a:pt x="1479" y="308"/>
                </a:lnTo>
                <a:lnTo>
                  <a:pt x="1496" y="297"/>
                </a:lnTo>
                <a:lnTo>
                  <a:pt x="1524" y="301"/>
                </a:lnTo>
                <a:lnTo>
                  <a:pt x="1546" y="303"/>
                </a:lnTo>
                <a:lnTo>
                  <a:pt x="1559" y="291"/>
                </a:lnTo>
                <a:lnTo>
                  <a:pt x="1565" y="256"/>
                </a:lnTo>
                <a:lnTo>
                  <a:pt x="1569" y="226"/>
                </a:lnTo>
                <a:lnTo>
                  <a:pt x="1576" y="207"/>
                </a:lnTo>
                <a:lnTo>
                  <a:pt x="1586" y="186"/>
                </a:lnTo>
                <a:lnTo>
                  <a:pt x="1591" y="149"/>
                </a:lnTo>
                <a:lnTo>
                  <a:pt x="1604" y="124"/>
                </a:lnTo>
                <a:lnTo>
                  <a:pt x="1612" y="102"/>
                </a:lnTo>
                <a:lnTo>
                  <a:pt x="1614" y="51"/>
                </a:lnTo>
                <a:lnTo>
                  <a:pt x="1623" y="34"/>
                </a:lnTo>
                <a:lnTo>
                  <a:pt x="1627" y="2"/>
                </a:lnTo>
                <a:lnTo>
                  <a:pt x="1646" y="0"/>
                </a:lnTo>
                <a:lnTo>
                  <a:pt x="1666" y="2"/>
                </a:lnTo>
                <a:lnTo>
                  <a:pt x="1676" y="21"/>
                </a:lnTo>
                <a:lnTo>
                  <a:pt x="1691" y="38"/>
                </a:lnTo>
                <a:lnTo>
                  <a:pt x="1700" y="55"/>
                </a:lnTo>
                <a:lnTo>
                  <a:pt x="1704" y="87"/>
                </a:lnTo>
                <a:lnTo>
                  <a:pt x="1723" y="107"/>
                </a:lnTo>
                <a:lnTo>
                  <a:pt x="1728" y="128"/>
                </a:lnTo>
                <a:lnTo>
                  <a:pt x="1745" y="141"/>
                </a:lnTo>
                <a:lnTo>
                  <a:pt x="1756" y="160"/>
                </a:lnTo>
                <a:lnTo>
                  <a:pt x="1783" y="175"/>
                </a:lnTo>
                <a:lnTo>
                  <a:pt x="1798" y="192"/>
                </a:lnTo>
                <a:lnTo>
                  <a:pt x="1816" y="211"/>
                </a:lnTo>
                <a:lnTo>
                  <a:pt x="1835" y="222"/>
                </a:lnTo>
                <a:lnTo>
                  <a:pt x="1858" y="237"/>
                </a:lnTo>
                <a:lnTo>
                  <a:pt x="1876" y="250"/>
                </a:lnTo>
                <a:lnTo>
                  <a:pt x="1899" y="261"/>
                </a:lnTo>
                <a:lnTo>
                  <a:pt x="1916" y="280"/>
                </a:lnTo>
                <a:lnTo>
                  <a:pt x="1929" y="301"/>
                </a:lnTo>
                <a:lnTo>
                  <a:pt x="1948" y="321"/>
                </a:lnTo>
                <a:lnTo>
                  <a:pt x="1968" y="333"/>
                </a:lnTo>
                <a:lnTo>
                  <a:pt x="2045" y="338"/>
                </a:lnTo>
                <a:lnTo>
                  <a:pt x="2068" y="340"/>
                </a:lnTo>
                <a:lnTo>
                  <a:pt x="2105" y="342"/>
                </a:lnTo>
                <a:lnTo>
                  <a:pt x="2126" y="333"/>
                </a:lnTo>
                <a:lnTo>
                  <a:pt x="2148" y="323"/>
                </a:lnTo>
                <a:lnTo>
                  <a:pt x="2148" y="363"/>
                </a:lnTo>
                <a:lnTo>
                  <a:pt x="4" y="363"/>
                </a:lnTo>
                <a:lnTo>
                  <a:pt x="0" y="366"/>
                </a:lnTo>
              </a:path>
            </a:pathLst>
          </a:custGeom>
          <a:solidFill>
            <a:srgbClr val="FF0000"/>
          </a:solidFill>
          <a:ln w="9525" cap="rnd">
            <a:solidFill>
              <a:schemeClr val="tx1"/>
            </a:solidFill>
            <a:round/>
            <a:headEnd type="none" w="sm" len="sm"/>
            <a:tailEnd type="none" w="sm" len="sm"/>
          </a:ln>
        </p:spPr>
        <p:txBody>
          <a:bodyPr/>
          <a:lstStyle/>
          <a:p>
            <a:endParaRPr lang="en-US"/>
          </a:p>
        </p:txBody>
      </p:sp>
      <p:sp>
        <p:nvSpPr>
          <p:cNvPr id="1395759" name="Rectangle 47"/>
          <p:cNvSpPr>
            <a:spLocks noChangeArrowheads="1"/>
          </p:cNvSpPr>
          <p:nvPr/>
        </p:nvSpPr>
        <p:spPr bwMode="auto">
          <a:xfrm>
            <a:off x="6516688" y="4962525"/>
            <a:ext cx="1840247" cy="400752"/>
          </a:xfrm>
          <a:prstGeom prst="rect">
            <a:avLst/>
          </a:prstGeom>
          <a:noFill/>
          <a:ln w="9525">
            <a:noFill/>
            <a:miter lim="800000"/>
            <a:headEnd/>
            <a:tailEnd/>
          </a:ln>
          <a:effectLst/>
        </p:spPr>
        <p:txBody>
          <a:bodyPr wrap="none" lIns="92075" tIns="46038" rIns="92075" bIns="46038">
            <a:spAutoFit/>
          </a:bodyPr>
          <a:lstStyle/>
          <a:p>
            <a:pPr eaLnBrk="0" hangingPunct="0">
              <a:defRPr/>
            </a:pPr>
            <a:r>
              <a:rPr lang="en-US" sz="2000" dirty="0">
                <a:latin typeface="Arial" pitchFamily="34" charset="0"/>
              </a:rPr>
              <a:t>Basal Glucose</a:t>
            </a:r>
            <a:endParaRPr lang="en-US" sz="2000" dirty="0">
              <a:solidFill>
                <a:srgbClr val="FFFFFF"/>
              </a:solidFill>
              <a:latin typeface="Arial" pitchFamily="34" charset="0"/>
            </a:endParaRPr>
          </a:p>
        </p:txBody>
      </p:sp>
      <p:sp>
        <p:nvSpPr>
          <p:cNvPr id="1395760" name="Rectangle 48"/>
          <p:cNvSpPr>
            <a:spLocks noChangeArrowheads="1"/>
          </p:cNvSpPr>
          <p:nvPr/>
        </p:nvSpPr>
        <p:spPr bwMode="auto">
          <a:xfrm>
            <a:off x="4102101" y="5904548"/>
            <a:ext cx="1552575" cy="396875"/>
          </a:xfrm>
          <a:prstGeom prst="rect">
            <a:avLst/>
          </a:prstGeom>
          <a:noFill/>
          <a:ln w="9525">
            <a:noFill/>
            <a:miter lim="800000"/>
            <a:headEnd/>
            <a:tailEnd/>
          </a:ln>
          <a:effectLst/>
        </p:spPr>
        <p:txBody>
          <a:bodyPr wrap="none" lIns="92075" tIns="46038" rIns="92075" bIns="46038">
            <a:spAutoFit/>
          </a:bodyPr>
          <a:lstStyle/>
          <a:p>
            <a:pPr algn="ctr" eaLnBrk="0" hangingPunct="0">
              <a:defRPr/>
            </a:pPr>
            <a:r>
              <a:rPr lang="en-US" sz="2000" dirty="0">
                <a:effectLst>
                  <a:outerShdw blurRad="38100" dist="38100" dir="2700000" algn="tl">
                    <a:srgbClr val="000000"/>
                  </a:outerShdw>
                </a:effectLst>
                <a:latin typeface="Arial" pitchFamily="34" charset="0"/>
              </a:rPr>
              <a:t>Time</a:t>
            </a:r>
            <a:r>
              <a:rPr lang="en-US" sz="2000" dirty="0">
                <a:solidFill>
                  <a:srgbClr val="FFFFFF"/>
                </a:solidFill>
                <a:effectLst>
                  <a:outerShdw blurRad="38100" dist="38100" dir="2700000" algn="tl">
                    <a:srgbClr val="000000"/>
                  </a:outerShdw>
                </a:effectLst>
                <a:latin typeface="Arial" pitchFamily="34" charset="0"/>
              </a:rPr>
              <a:t> </a:t>
            </a:r>
            <a:r>
              <a:rPr lang="en-US" sz="2000" dirty="0">
                <a:effectLst>
                  <a:outerShdw blurRad="38100" dist="38100" dir="2700000" algn="tl">
                    <a:srgbClr val="000000"/>
                  </a:outerShdw>
                </a:effectLst>
                <a:latin typeface="Arial" pitchFamily="34" charset="0"/>
              </a:rPr>
              <a:t>of Day</a:t>
            </a:r>
            <a:endParaRPr lang="en-US" sz="2000" dirty="0">
              <a:solidFill>
                <a:srgbClr val="FFFFFF"/>
              </a:solidFill>
              <a:effectLst>
                <a:outerShdw blurRad="38100" dist="38100" dir="2700000" algn="tl">
                  <a:srgbClr val="000000"/>
                </a:outerShdw>
              </a:effectLst>
              <a:latin typeface="Arial" pitchFamily="34" charset="0"/>
            </a:endParaRPr>
          </a:p>
        </p:txBody>
      </p:sp>
      <p:sp>
        <p:nvSpPr>
          <p:cNvPr id="121891" name="Rectangle 49"/>
          <p:cNvSpPr>
            <a:spLocks noChangeArrowheads="1"/>
          </p:cNvSpPr>
          <p:nvPr/>
        </p:nvSpPr>
        <p:spPr bwMode="auto">
          <a:xfrm>
            <a:off x="3405188" y="3030538"/>
            <a:ext cx="3030537" cy="196850"/>
          </a:xfrm>
          <a:prstGeom prst="rect">
            <a:avLst/>
          </a:prstGeom>
          <a:solidFill>
            <a:srgbClr val="00CC00"/>
          </a:solidFill>
          <a:ln w="9525">
            <a:solidFill>
              <a:schemeClr val="tx1"/>
            </a:solidFill>
            <a:miter lim="800000"/>
            <a:headEnd/>
            <a:tailEnd/>
          </a:ln>
        </p:spPr>
        <p:txBody>
          <a:bodyPr wrap="none" anchor="ctr"/>
          <a:lstStyle/>
          <a:p>
            <a:endParaRPr lang="en-US"/>
          </a:p>
        </p:txBody>
      </p:sp>
      <p:sp>
        <p:nvSpPr>
          <p:cNvPr id="121892" name="Freeform 50"/>
          <p:cNvSpPr>
            <a:spLocks/>
          </p:cNvSpPr>
          <p:nvPr/>
        </p:nvSpPr>
        <p:spPr bwMode="auto">
          <a:xfrm>
            <a:off x="3554413" y="2147888"/>
            <a:ext cx="2886075" cy="849312"/>
          </a:xfrm>
          <a:custGeom>
            <a:avLst/>
            <a:gdLst>
              <a:gd name="T0" fmla="*/ 2147483647 w 2045"/>
              <a:gd name="T1" fmla="*/ 2147483647 h 535"/>
              <a:gd name="T2" fmla="*/ 2147483647 w 2045"/>
              <a:gd name="T3" fmla="*/ 2147483647 h 535"/>
              <a:gd name="T4" fmla="*/ 2147483647 w 2045"/>
              <a:gd name="T5" fmla="*/ 2147483647 h 535"/>
              <a:gd name="T6" fmla="*/ 2147483647 w 2045"/>
              <a:gd name="T7" fmla="*/ 2147483647 h 535"/>
              <a:gd name="T8" fmla="*/ 2147483647 w 2045"/>
              <a:gd name="T9" fmla="*/ 2147483647 h 535"/>
              <a:gd name="T10" fmla="*/ 2147483647 w 2045"/>
              <a:gd name="T11" fmla="*/ 0 h 535"/>
              <a:gd name="T12" fmla="*/ 2147483647 w 2045"/>
              <a:gd name="T13" fmla="*/ 2147483647 h 535"/>
              <a:gd name="T14" fmla="*/ 2147483647 w 2045"/>
              <a:gd name="T15" fmla="*/ 2147483647 h 535"/>
              <a:gd name="T16" fmla="*/ 2147483647 w 2045"/>
              <a:gd name="T17" fmla="*/ 2147483647 h 535"/>
              <a:gd name="T18" fmla="*/ 2147483647 w 2045"/>
              <a:gd name="T19" fmla="*/ 2147483647 h 535"/>
              <a:gd name="T20" fmla="*/ 2147483647 w 2045"/>
              <a:gd name="T21" fmla="*/ 2147483647 h 535"/>
              <a:gd name="T22" fmla="*/ 2147483647 w 2045"/>
              <a:gd name="T23" fmla="*/ 2147483647 h 535"/>
              <a:gd name="T24" fmla="*/ 2147483647 w 2045"/>
              <a:gd name="T25" fmla="*/ 2147483647 h 535"/>
              <a:gd name="T26" fmla="*/ 2147483647 w 2045"/>
              <a:gd name="T27" fmla="*/ 2147483647 h 535"/>
              <a:gd name="T28" fmla="*/ 2147483647 w 2045"/>
              <a:gd name="T29" fmla="*/ 2147483647 h 535"/>
              <a:gd name="T30" fmla="*/ 2147483647 w 2045"/>
              <a:gd name="T31" fmla="*/ 2147483647 h 535"/>
              <a:gd name="T32" fmla="*/ 2147483647 w 2045"/>
              <a:gd name="T33" fmla="*/ 2147483647 h 535"/>
              <a:gd name="T34" fmla="*/ 2147483647 w 2045"/>
              <a:gd name="T35" fmla="*/ 2147483647 h 535"/>
              <a:gd name="T36" fmla="*/ 2147483647 w 2045"/>
              <a:gd name="T37" fmla="*/ 2147483647 h 535"/>
              <a:gd name="T38" fmla="*/ 2147483647 w 2045"/>
              <a:gd name="T39" fmla="*/ 2147483647 h 535"/>
              <a:gd name="T40" fmla="*/ 2147483647 w 2045"/>
              <a:gd name="T41" fmla="*/ 2147483647 h 535"/>
              <a:gd name="T42" fmla="*/ 2147483647 w 2045"/>
              <a:gd name="T43" fmla="*/ 2147483647 h 535"/>
              <a:gd name="T44" fmla="*/ 2147483647 w 2045"/>
              <a:gd name="T45" fmla="*/ 2147483647 h 535"/>
              <a:gd name="T46" fmla="*/ 2147483647 w 2045"/>
              <a:gd name="T47" fmla="*/ 2147483647 h 535"/>
              <a:gd name="T48" fmla="*/ 2147483647 w 2045"/>
              <a:gd name="T49" fmla="*/ 2147483647 h 535"/>
              <a:gd name="T50" fmla="*/ 2147483647 w 2045"/>
              <a:gd name="T51" fmla="*/ 2147483647 h 535"/>
              <a:gd name="T52" fmla="*/ 2147483647 w 2045"/>
              <a:gd name="T53" fmla="*/ 2147483647 h 535"/>
              <a:gd name="T54" fmla="*/ 2147483647 w 2045"/>
              <a:gd name="T55" fmla="*/ 2147483647 h 535"/>
              <a:gd name="T56" fmla="*/ 2147483647 w 2045"/>
              <a:gd name="T57" fmla="*/ 2147483647 h 535"/>
              <a:gd name="T58" fmla="*/ 2147483647 w 2045"/>
              <a:gd name="T59" fmla="*/ 2147483647 h 535"/>
              <a:gd name="T60" fmla="*/ 2147483647 w 2045"/>
              <a:gd name="T61" fmla="*/ 2147483647 h 535"/>
              <a:gd name="T62" fmla="*/ 2147483647 w 2045"/>
              <a:gd name="T63" fmla="*/ 2147483647 h 535"/>
              <a:gd name="T64" fmla="*/ 2147483647 w 2045"/>
              <a:gd name="T65" fmla="*/ 2147483647 h 535"/>
              <a:gd name="T66" fmla="*/ 2147483647 w 2045"/>
              <a:gd name="T67" fmla="*/ 2147483647 h 535"/>
              <a:gd name="T68" fmla="*/ 2147483647 w 2045"/>
              <a:gd name="T69" fmla="*/ 2147483647 h 535"/>
              <a:gd name="T70" fmla="*/ 2147483647 w 2045"/>
              <a:gd name="T71" fmla="*/ 2147483647 h 535"/>
              <a:gd name="T72" fmla="*/ 2147483647 w 2045"/>
              <a:gd name="T73" fmla="*/ 2147483647 h 535"/>
              <a:gd name="T74" fmla="*/ 2147483647 w 2045"/>
              <a:gd name="T75" fmla="*/ 2147483647 h 535"/>
              <a:gd name="T76" fmla="*/ 2147483647 w 2045"/>
              <a:gd name="T77" fmla="*/ 2147483647 h 535"/>
              <a:gd name="T78" fmla="*/ 2147483647 w 2045"/>
              <a:gd name="T79" fmla="*/ 2147483647 h 535"/>
              <a:gd name="T80" fmla="*/ 2147483647 w 2045"/>
              <a:gd name="T81" fmla="*/ 2147483647 h 535"/>
              <a:gd name="T82" fmla="*/ 2147483647 w 2045"/>
              <a:gd name="T83" fmla="*/ 2147483647 h 535"/>
              <a:gd name="T84" fmla="*/ 2147483647 w 2045"/>
              <a:gd name="T85" fmla="*/ 2147483647 h 535"/>
              <a:gd name="T86" fmla="*/ 2147483647 w 2045"/>
              <a:gd name="T87" fmla="*/ 2147483647 h 535"/>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045"/>
              <a:gd name="T133" fmla="*/ 0 h 535"/>
              <a:gd name="T134" fmla="*/ 2045 w 2045"/>
              <a:gd name="T135" fmla="*/ 535 h 535"/>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045" h="535">
                <a:moveTo>
                  <a:pt x="0" y="523"/>
                </a:moveTo>
                <a:lnTo>
                  <a:pt x="32" y="501"/>
                </a:lnTo>
                <a:lnTo>
                  <a:pt x="51" y="484"/>
                </a:lnTo>
                <a:lnTo>
                  <a:pt x="59" y="472"/>
                </a:lnTo>
                <a:lnTo>
                  <a:pt x="68" y="440"/>
                </a:lnTo>
                <a:lnTo>
                  <a:pt x="74" y="393"/>
                </a:lnTo>
                <a:lnTo>
                  <a:pt x="94" y="241"/>
                </a:lnTo>
                <a:lnTo>
                  <a:pt x="102" y="173"/>
                </a:lnTo>
                <a:lnTo>
                  <a:pt x="113" y="153"/>
                </a:lnTo>
                <a:lnTo>
                  <a:pt x="115" y="85"/>
                </a:lnTo>
                <a:lnTo>
                  <a:pt x="117" y="74"/>
                </a:lnTo>
                <a:lnTo>
                  <a:pt x="119" y="66"/>
                </a:lnTo>
                <a:lnTo>
                  <a:pt x="128" y="64"/>
                </a:lnTo>
                <a:lnTo>
                  <a:pt x="136" y="57"/>
                </a:lnTo>
                <a:lnTo>
                  <a:pt x="141" y="44"/>
                </a:lnTo>
                <a:lnTo>
                  <a:pt x="143" y="23"/>
                </a:lnTo>
                <a:lnTo>
                  <a:pt x="147" y="6"/>
                </a:lnTo>
                <a:lnTo>
                  <a:pt x="154" y="0"/>
                </a:lnTo>
                <a:lnTo>
                  <a:pt x="160" y="0"/>
                </a:lnTo>
                <a:lnTo>
                  <a:pt x="164" y="38"/>
                </a:lnTo>
                <a:lnTo>
                  <a:pt x="177" y="44"/>
                </a:lnTo>
                <a:lnTo>
                  <a:pt x="181" y="83"/>
                </a:lnTo>
                <a:lnTo>
                  <a:pt x="184" y="100"/>
                </a:lnTo>
                <a:lnTo>
                  <a:pt x="196" y="119"/>
                </a:lnTo>
                <a:lnTo>
                  <a:pt x="201" y="140"/>
                </a:lnTo>
                <a:lnTo>
                  <a:pt x="201" y="168"/>
                </a:lnTo>
                <a:lnTo>
                  <a:pt x="214" y="185"/>
                </a:lnTo>
                <a:lnTo>
                  <a:pt x="222" y="207"/>
                </a:lnTo>
                <a:lnTo>
                  <a:pt x="222" y="222"/>
                </a:lnTo>
                <a:lnTo>
                  <a:pt x="229" y="241"/>
                </a:lnTo>
                <a:lnTo>
                  <a:pt x="248" y="273"/>
                </a:lnTo>
                <a:lnTo>
                  <a:pt x="256" y="299"/>
                </a:lnTo>
                <a:lnTo>
                  <a:pt x="265" y="328"/>
                </a:lnTo>
                <a:lnTo>
                  <a:pt x="282" y="343"/>
                </a:lnTo>
                <a:lnTo>
                  <a:pt x="284" y="365"/>
                </a:lnTo>
                <a:lnTo>
                  <a:pt x="295" y="384"/>
                </a:lnTo>
                <a:lnTo>
                  <a:pt x="303" y="407"/>
                </a:lnTo>
                <a:lnTo>
                  <a:pt x="333" y="416"/>
                </a:lnTo>
                <a:lnTo>
                  <a:pt x="344" y="420"/>
                </a:lnTo>
                <a:lnTo>
                  <a:pt x="361" y="416"/>
                </a:lnTo>
                <a:lnTo>
                  <a:pt x="391" y="414"/>
                </a:lnTo>
                <a:lnTo>
                  <a:pt x="404" y="429"/>
                </a:lnTo>
                <a:lnTo>
                  <a:pt x="425" y="440"/>
                </a:lnTo>
                <a:lnTo>
                  <a:pt x="451" y="467"/>
                </a:lnTo>
                <a:lnTo>
                  <a:pt x="473" y="482"/>
                </a:lnTo>
                <a:lnTo>
                  <a:pt x="500" y="484"/>
                </a:lnTo>
                <a:lnTo>
                  <a:pt x="520" y="491"/>
                </a:lnTo>
                <a:lnTo>
                  <a:pt x="554" y="491"/>
                </a:lnTo>
                <a:lnTo>
                  <a:pt x="577" y="484"/>
                </a:lnTo>
                <a:lnTo>
                  <a:pt x="601" y="480"/>
                </a:lnTo>
                <a:lnTo>
                  <a:pt x="635" y="489"/>
                </a:lnTo>
                <a:lnTo>
                  <a:pt x="650" y="461"/>
                </a:lnTo>
                <a:lnTo>
                  <a:pt x="667" y="457"/>
                </a:lnTo>
                <a:lnTo>
                  <a:pt x="687" y="386"/>
                </a:lnTo>
                <a:lnTo>
                  <a:pt x="697" y="360"/>
                </a:lnTo>
                <a:lnTo>
                  <a:pt x="697" y="339"/>
                </a:lnTo>
                <a:lnTo>
                  <a:pt x="712" y="316"/>
                </a:lnTo>
                <a:lnTo>
                  <a:pt x="714" y="288"/>
                </a:lnTo>
                <a:lnTo>
                  <a:pt x="729" y="273"/>
                </a:lnTo>
                <a:lnTo>
                  <a:pt x="736" y="207"/>
                </a:lnTo>
                <a:lnTo>
                  <a:pt x="740" y="192"/>
                </a:lnTo>
                <a:lnTo>
                  <a:pt x="761" y="185"/>
                </a:lnTo>
                <a:lnTo>
                  <a:pt x="770" y="222"/>
                </a:lnTo>
                <a:lnTo>
                  <a:pt x="772" y="254"/>
                </a:lnTo>
                <a:lnTo>
                  <a:pt x="783" y="277"/>
                </a:lnTo>
                <a:lnTo>
                  <a:pt x="791" y="333"/>
                </a:lnTo>
                <a:lnTo>
                  <a:pt x="804" y="354"/>
                </a:lnTo>
                <a:lnTo>
                  <a:pt x="817" y="369"/>
                </a:lnTo>
                <a:lnTo>
                  <a:pt x="836" y="367"/>
                </a:lnTo>
                <a:lnTo>
                  <a:pt x="866" y="331"/>
                </a:lnTo>
                <a:lnTo>
                  <a:pt x="896" y="328"/>
                </a:lnTo>
                <a:lnTo>
                  <a:pt x="920" y="328"/>
                </a:lnTo>
                <a:lnTo>
                  <a:pt x="935" y="341"/>
                </a:lnTo>
                <a:lnTo>
                  <a:pt x="954" y="354"/>
                </a:lnTo>
                <a:lnTo>
                  <a:pt x="969" y="373"/>
                </a:lnTo>
                <a:lnTo>
                  <a:pt x="1010" y="422"/>
                </a:lnTo>
                <a:lnTo>
                  <a:pt x="1033" y="444"/>
                </a:lnTo>
                <a:lnTo>
                  <a:pt x="1072" y="463"/>
                </a:lnTo>
                <a:lnTo>
                  <a:pt x="1110" y="472"/>
                </a:lnTo>
                <a:lnTo>
                  <a:pt x="1170" y="484"/>
                </a:lnTo>
                <a:lnTo>
                  <a:pt x="1194" y="495"/>
                </a:lnTo>
                <a:lnTo>
                  <a:pt x="1219" y="493"/>
                </a:lnTo>
                <a:lnTo>
                  <a:pt x="1239" y="504"/>
                </a:lnTo>
                <a:lnTo>
                  <a:pt x="1260" y="499"/>
                </a:lnTo>
                <a:lnTo>
                  <a:pt x="1279" y="506"/>
                </a:lnTo>
                <a:lnTo>
                  <a:pt x="1284" y="521"/>
                </a:lnTo>
                <a:lnTo>
                  <a:pt x="1303" y="525"/>
                </a:lnTo>
                <a:lnTo>
                  <a:pt x="1324" y="514"/>
                </a:lnTo>
                <a:lnTo>
                  <a:pt x="1350" y="510"/>
                </a:lnTo>
                <a:lnTo>
                  <a:pt x="1374" y="510"/>
                </a:lnTo>
                <a:lnTo>
                  <a:pt x="1404" y="516"/>
                </a:lnTo>
                <a:lnTo>
                  <a:pt x="1431" y="510"/>
                </a:lnTo>
                <a:lnTo>
                  <a:pt x="1453" y="489"/>
                </a:lnTo>
                <a:lnTo>
                  <a:pt x="1468" y="457"/>
                </a:lnTo>
                <a:lnTo>
                  <a:pt x="1472" y="407"/>
                </a:lnTo>
                <a:lnTo>
                  <a:pt x="1476" y="363"/>
                </a:lnTo>
                <a:lnTo>
                  <a:pt x="1489" y="348"/>
                </a:lnTo>
                <a:lnTo>
                  <a:pt x="1493" y="277"/>
                </a:lnTo>
                <a:lnTo>
                  <a:pt x="1493" y="249"/>
                </a:lnTo>
                <a:lnTo>
                  <a:pt x="1504" y="211"/>
                </a:lnTo>
                <a:lnTo>
                  <a:pt x="1506" y="187"/>
                </a:lnTo>
                <a:lnTo>
                  <a:pt x="1526" y="173"/>
                </a:lnTo>
                <a:lnTo>
                  <a:pt x="1536" y="149"/>
                </a:lnTo>
                <a:lnTo>
                  <a:pt x="1564" y="115"/>
                </a:lnTo>
                <a:lnTo>
                  <a:pt x="1588" y="108"/>
                </a:lnTo>
                <a:lnTo>
                  <a:pt x="1609" y="108"/>
                </a:lnTo>
                <a:lnTo>
                  <a:pt x="1626" y="123"/>
                </a:lnTo>
                <a:lnTo>
                  <a:pt x="1641" y="134"/>
                </a:lnTo>
                <a:lnTo>
                  <a:pt x="1641" y="170"/>
                </a:lnTo>
                <a:lnTo>
                  <a:pt x="1641" y="196"/>
                </a:lnTo>
                <a:lnTo>
                  <a:pt x="1652" y="220"/>
                </a:lnTo>
                <a:lnTo>
                  <a:pt x="1658" y="241"/>
                </a:lnTo>
                <a:lnTo>
                  <a:pt x="1663" y="284"/>
                </a:lnTo>
                <a:lnTo>
                  <a:pt x="1673" y="301"/>
                </a:lnTo>
                <a:lnTo>
                  <a:pt x="1680" y="316"/>
                </a:lnTo>
                <a:lnTo>
                  <a:pt x="1695" y="324"/>
                </a:lnTo>
                <a:lnTo>
                  <a:pt x="1707" y="339"/>
                </a:lnTo>
                <a:lnTo>
                  <a:pt x="1729" y="356"/>
                </a:lnTo>
                <a:lnTo>
                  <a:pt x="1748" y="365"/>
                </a:lnTo>
                <a:lnTo>
                  <a:pt x="1774" y="367"/>
                </a:lnTo>
                <a:lnTo>
                  <a:pt x="1795" y="380"/>
                </a:lnTo>
                <a:lnTo>
                  <a:pt x="1810" y="399"/>
                </a:lnTo>
                <a:lnTo>
                  <a:pt x="1840" y="422"/>
                </a:lnTo>
                <a:lnTo>
                  <a:pt x="1853" y="440"/>
                </a:lnTo>
                <a:lnTo>
                  <a:pt x="1870" y="454"/>
                </a:lnTo>
                <a:lnTo>
                  <a:pt x="1896" y="472"/>
                </a:lnTo>
                <a:lnTo>
                  <a:pt x="1911" y="484"/>
                </a:lnTo>
                <a:lnTo>
                  <a:pt x="1936" y="497"/>
                </a:lnTo>
                <a:lnTo>
                  <a:pt x="1966" y="504"/>
                </a:lnTo>
                <a:lnTo>
                  <a:pt x="1990" y="501"/>
                </a:lnTo>
                <a:lnTo>
                  <a:pt x="2014" y="506"/>
                </a:lnTo>
                <a:lnTo>
                  <a:pt x="2044" y="495"/>
                </a:lnTo>
                <a:lnTo>
                  <a:pt x="2044" y="534"/>
                </a:lnTo>
                <a:lnTo>
                  <a:pt x="0" y="531"/>
                </a:lnTo>
              </a:path>
            </a:pathLst>
          </a:custGeom>
          <a:solidFill>
            <a:srgbClr val="00FF00"/>
          </a:solidFill>
          <a:ln w="9525" cap="rnd">
            <a:solidFill>
              <a:schemeClr val="tx1"/>
            </a:solidFill>
            <a:round/>
            <a:headEnd type="none" w="sm" len="sm"/>
            <a:tailEnd type="none" w="sm" len="sm"/>
          </a:ln>
        </p:spPr>
        <p:txBody>
          <a:bodyPr/>
          <a:lstStyle/>
          <a:p>
            <a:endParaRPr lang="en-US"/>
          </a:p>
        </p:txBody>
      </p:sp>
      <p:sp>
        <p:nvSpPr>
          <p:cNvPr id="1395763" name="Rectangle 51"/>
          <p:cNvSpPr>
            <a:spLocks noChangeArrowheads="1"/>
          </p:cNvSpPr>
          <p:nvPr/>
        </p:nvSpPr>
        <p:spPr bwMode="auto">
          <a:xfrm>
            <a:off x="2840037" y="2101849"/>
            <a:ext cx="466725" cy="396875"/>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2000">
                <a:effectLst>
                  <a:outerShdw blurRad="38100" dist="38100" dir="2700000" algn="tl">
                    <a:srgbClr val="000000"/>
                  </a:outerShdw>
                </a:effectLst>
                <a:latin typeface="Arial" pitchFamily="34" charset="0"/>
              </a:rPr>
              <a:t>50</a:t>
            </a:r>
            <a:endParaRPr lang="en-US" sz="2000">
              <a:solidFill>
                <a:srgbClr val="FFFFFF"/>
              </a:solidFill>
              <a:effectLst>
                <a:outerShdw blurRad="38100" dist="38100" dir="2700000" algn="tl">
                  <a:srgbClr val="000000"/>
                </a:outerShdw>
              </a:effectLst>
              <a:latin typeface="Arial" pitchFamily="34" charset="0"/>
            </a:endParaRPr>
          </a:p>
        </p:txBody>
      </p:sp>
      <p:sp>
        <p:nvSpPr>
          <p:cNvPr id="1395764" name="Rectangle 52"/>
          <p:cNvSpPr>
            <a:spLocks noChangeArrowheads="1"/>
          </p:cNvSpPr>
          <p:nvPr/>
        </p:nvSpPr>
        <p:spPr bwMode="auto">
          <a:xfrm>
            <a:off x="2797175" y="2549525"/>
            <a:ext cx="466725" cy="396875"/>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2000">
                <a:effectLst>
                  <a:outerShdw blurRad="38100" dist="38100" dir="2700000" algn="tl">
                    <a:srgbClr val="000000"/>
                  </a:outerShdw>
                </a:effectLst>
                <a:latin typeface="Arial" pitchFamily="34" charset="0"/>
              </a:rPr>
              <a:t>25</a:t>
            </a:r>
            <a:endParaRPr lang="en-US" sz="2000">
              <a:solidFill>
                <a:srgbClr val="FFFFFF"/>
              </a:solidFill>
              <a:effectLst>
                <a:outerShdw blurRad="38100" dist="38100" dir="2700000" algn="tl">
                  <a:srgbClr val="000000"/>
                </a:outerShdw>
              </a:effectLst>
              <a:latin typeface="Arial" pitchFamily="34" charset="0"/>
            </a:endParaRPr>
          </a:p>
        </p:txBody>
      </p:sp>
      <p:sp>
        <p:nvSpPr>
          <p:cNvPr id="1395765" name="Rectangle 53"/>
          <p:cNvSpPr>
            <a:spLocks noChangeArrowheads="1"/>
          </p:cNvSpPr>
          <p:nvPr/>
        </p:nvSpPr>
        <p:spPr bwMode="auto">
          <a:xfrm>
            <a:off x="2938463" y="2992438"/>
            <a:ext cx="325437" cy="396875"/>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2000">
                <a:effectLst>
                  <a:outerShdw blurRad="38100" dist="38100" dir="2700000" algn="tl">
                    <a:srgbClr val="000000"/>
                  </a:outerShdw>
                </a:effectLst>
                <a:latin typeface="Arial" pitchFamily="34" charset="0"/>
              </a:rPr>
              <a:t>0</a:t>
            </a:r>
            <a:endParaRPr lang="en-US" sz="2000">
              <a:solidFill>
                <a:srgbClr val="FFFFFF"/>
              </a:solidFill>
              <a:effectLst>
                <a:outerShdw blurRad="38100" dist="38100" dir="2700000" algn="tl">
                  <a:srgbClr val="000000"/>
                </a:outerShdw>
              </a:effectLst>
              <a:latin typeface="Arial" pitchFamily="34" charset="0"/>
            </a:endParaRPr>
          </a:p>
        </p:txBody>
      </p:sp>
      <p:sp>
        <p:nvSpPr>
          <p:cNvPr id="121896" name="Freeform 54"/>
          <p:cNvSpPr>
            <a:spLocks/>
          </p:cNvSpPr>
          <p:nvPr/>
        </p:nvSpPr>
        <p:spPr bwMode="auto">
          <a:xfrm>
            <a:off x="3249613" y="1881188"/>
            <a:ext cx="3149600" cy="1355725"/>
          </a:xfrm>
          <a:custGeom>
            <a:avLst/>
            <a:gdLst>
              <a:gd name="T0" fmla="*/ 0 w 2232"/>
              <a:gd name="T1" fmla="*/ 0 h 854"/>
              <a:gd name="T2" fmla="*/ 0 w 2232"/>
              <a:gd name="T3" fmla="*/ 2147483647 h 854"/>
              <a:gd name="T4" fmla="*/ 2147483647 w 2232"/>
              <a:gd name="T5" fmla="*/ 2147483647 h 854"/>
              <a:gd name="T6" fmla="*/ 0 60000 65536"/>
              <a:gd name="T7" fmla="*/ 0 60000 65536"/>
              <a:gd name="T8" fmla="*/ 0 60000 65536"/>
              <a:gd name="T9" fmla="*/ 0 w 2232"/>
              <a:gd name="T10" fmla="*/ 0 h 854"/>
              <a:gd name="T11" fmla="*/ 2232 w 2232"/>
              <a:gd name="T12" fmla="*/ 854 h 854"/>
            </a:gdLst>
            <a:ahLst/>
            <a:cxnLst>
              <a:cxn ang="T6">
                <a:pos x="T0" y="T1"/>
              </a:cxn>
              <a:cxn ang="T7">
                <a:pos x="T2" y="T3"/>
              </a:cxn>
              <a:cxn ang="T8">
                <a:pos x="T4" y="T5"/>
              </a:cxn>
            </a:cxnLst>
            <a:rect l="T9" t="T10" r="T11" b="T12"/>
            <a:pathLst>
              <a:path w="2232" h="854">
                <a:moveTo>
                  <a:pt x="0" y="0"/>
                </a:moveTo>
                <a:lnTo>
                  <a:pt x="0" y="853"/>
                </a:lnTo>
                <a:lnTo>
                  <a:pt x="2231" y="853"/>
                </a:lnTo>
              </a:path>
            </a:pathLst>
          </a:custGeom>
          <a:noFill/>
          <a:ln w="25400" cap="rnd">
            <a:solidFill>
              <a:srgbClr val="FFFFFF"/>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1897" name="Line 55"/>
          <p:cNvSpPr>
            <a:spLocks noChangeShapeType="1"/>
          </p:cNvSpPr>
          <p:nvPr/>
        </p:nvSpPr>
        <p:spPr bwMode="auto">
          <a:xfrm>
            <a:off x="3249613" y="1881188"/>
            <a:ext cx="41275" cy="0"/>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898" name="Line 56"/>
          <p:cNvSpPr>
            <a:spLocks noChangeShapeType="1"/>
          </p:cNvSpPr>
          <p:nvPr/>
        </p:nvSpPr>
        <p:spPr bwMode="auto">
          <a:xfrm>
            <a:off x="3249613" y="2332038"/>
            <a:ext cx="41275" cy="0"/>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899" name="Line 57"/>
          <p:cNvSpPr>
            <a:spLocks noChangeShapeType="1"/>
          </p:cNvSpPr>
          <p:nvPr/>
        </p:nvSpPr>
        <p:spPr bwMode="auto">
          <a:xfrm>
            <a:off x="3249613" y="2784475"/>
            <a:ext cx="41275" cy="0"/>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grpSp>
        <p:nvGrpSpPr>
          <p:cNvPr id="121900" name="Group 58"/>
          <p:cNvGrpSpPr>
            <a:grpSpLocks/>
          </p:cNvGrpSpPr>
          <p:nvPr/>
        </p:nvGrpSpPr>
        <p:grpSpPr bwMode="auto">
          <a:xfrm>
            <a:off x="3511550" y="3230563"/>
            <a:ext cx="2927350" cy="57150"/>
            <a:chOff x="2489" y="2294"/>
            <a:chExt cx="2074" cy="36"/>
          </a:xfrm>
        </p:grpSpPr>
        <p:sp>
          <p:nvSpPr>
            <p:cNvPr id="121911" name="Line 59"/>
            <p:cNvSpPr>
              <a:spLocks noChangeShapeType="1"/>
            </p:cNvSpPr>
            <p:nvPr/>
          </p:nvSpPr>
          <p:spPr bwMode="auto">
            <a:xfrm>
              <a:off x="2489" y="2294"/>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12" name="Line 60"/>
            <p:cNvSpPr>
              <a:spLocks noChangeShapeType="1"/>
            </p:cNvSpPr>
            <p:nvPr/>
          </p:nvSpPr>
          <p:spPr bwMode="auto">
            <a:xfrm>
              <a:off x="2649" y="2294"/>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13" name="Line 61"/>
            <p:cNvSpPr>
              <a:spLocks noChangeShapeType="1"/>
            </p:cNvSpPr>
            <p:nvPr/>
          </p:nvSpPr>
          <p:spPr bwMode="auto">
            <a:xfrm>
              <a:off x="2809" y="2294"/>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14" name="Line 62"/>
            <p:cNvSpPr>
              <a:spLocks noChangeShapeType="1"/>
            </p:cNvSpPr>
            <p:nvPr/>
          </p:nvSpPr>
          <p:spPr bwMode="auto">
            <a:xfrm>
              <a:off x="2968" y="2294"/>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15" name="Line 63"/>
            <p:cNvSpPr>
              <a:spLocks noChangeShapeType="1"/>
            </p:cNvSpPr>
            <p:nvPr/>
          </p:nvSpPr>
          <p:spPr bwMode="auto">
            <a:xfrm>
              <a:off x="3128" y="2294"/>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16" name="Line 64"/>
            <p:cNvSpPr>
              <a:spLocks noChangeShapeType="1"/>
            </p:cNvSpPr>
            <p:nvPr/>
          </p:nvSpPr>
          <p:spPr bwMode="auto">
            <a:xfrm>
              <a:off x="3287" y="2294"/>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17" name="Line 65"/>
            <p:cNvSpPr>
              <a:spLocks noChangeShapeType="1"/>
            </p:cNvSpPr>
            <p:nvPr/>
          </p:nvSpPr>
          <p:spPr bwMode="auto">
            <a:xfrm>
              <a:off x="3447" y="2294"/>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18" name="Line 66"/>
            <p:cNvSpPr>
              <a:spLocks noChangeShapeType="1"/>
            </p:cNvSpPr>
            <p:nvPr/>
          </p:nvSpPr>
          <p:spPr bwMode="auto">
            <a:xfrm>
              <a:off x="3606" y="2294"/>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19" name="Line 67"/>
            <p:cNvSpPr>
              <a:spLocks noChangeShapeType="1"/>
            </p:cNvSpPr>
            <p:nvPr/>
          </p:nvSpPr>
          <p:spPr bwMode="auto">
            <a:xfrm>
              <a:off x="3765" y="2294"/>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20" name="Line 68"/>
            <p:cNvSpPr>
              <a:spLocks noChangeShapeType="1"/>
            </p:cNvSpPr>
            <p:nvPr/>
          </p:nvSpPr>
          <p:spPr bwMode="auto">
            <a:xfrm>
              <a:off x="3924" y="2294"/>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21" name="Line 69"/>
            <p:cNvSpPr>
              <a:spLocks noChangeShapeType="1"/>
            </p:cNvSpPr>
            <p:nvPr/>
          </p:nvSpPr>
          <p:spPr bwMode="auto">
            <a:xfrm>
              <a:off x="4085" y="2294"/>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22" name="Line 70"/>
            <p:cNvSpPr>
              <a:spLocks noChangeShapeType="1"/>
            </p:cNvSpPr>
            <p:nvPr/>
          </p:nvSpPr>
          <p:spPr bwMode="auto">
            <a:xfrm>
              <a:off x="4244" y="2294"/>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23" name="Line 71"/>
            <p:cNvSpPr>
              <a:spLocks noChangeShapeType="1"/>
            </p:cNvSpPr>
            <p:nvPr/>
          </p:nvSpPr>
          <p:spPr bwMode="auto">
            <a:xfrm>
              <a:off x="4403" y="2294"/>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24" name="Line 72"/>
            <p:cNvSpPr>
              <a:spLocks noChangeShapeType="1"/>
            </p:cNvSpPr>
            <p:nvPr/>
          </p:nvSpPr>
          <p:spPr bwMode="auto">
            <a:xfrm>
              <a:off x="4563" y="2294"/>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grpSp>
      <p:sp>
        <p:nvSpPr>
          <p:cNvPr id="1395785" name="Rectangle 73"/>
          <p:cNvSpPr>
            <a:spLocks noChangeArrowheads="1"/>
          </p:cNvSpPr>
          <p:nvPr/>
        </p:nvSpPr>
        <p:spPr bwMode="auto">
          <a:xfrm>
            <a:off x="6516688" y="2941638"/>
            <a:ext cx="1625600" cy="396875"/>
          </a:xfrm>
          <a:prstGeom prst="rect">
            <a:avLst/>
          </a:prstGeom>
          <a:noFill/>
          <a:ln w="9525">
            <a:noFill/>
            <a:miter lim="800000"/>
            <a:headEnd/>
            <a:tailEnd/>
          </a:ln>
          <a:effectLst/>
        </p:spPr>
        <p:txBody>
          <a:bodyPr wrap="none" lIns="92075" tIns="46038" rIns="92075" bIns="46038">
            <a:spAutoFit/>
          </a:bodyPr>
          <a:lstStyle/>
          <a:p>
            <a:pPr eaLnBrk="0" hangingPunct="0">
              <a:defRPr/>
            </a:pPr>
            <a:r>
              <a:rPr lang="en-US" sz="2000">
                <a:effectLst>
                  <a:outerShdw blurRad="38100" dist="38100" dir="2700000" algn="tl">
                    <a:srgbClr val="000000"/>
                  </a:outerShdw>
                </a:effectLst>
                <a:latin typeface="Arial" pitchFamily="34" charset="0"/>
              </a:rPr>
              <a:t>Basal Insulin</a:t>
            </a:r>
            <a:endParaRPr lang="en-US" sz="2000">
              <a:solidFill>
                <a:srgbClr val="FFFFFF"/>
              </a:solidFill>
              <a:effectLst>
                <a:outerShdw blurRad="38100" dist="38100" dir="2700000" algn="tl">
                  <a:srgbClr val="000000"/>
                </a:outerShdw>
              </a:effectLst>
              <a:latin typeface="Arial" pitchFamily="34" charset="0"/>
            </a:endParaRPr>
          </a:p>
        </p:txBody>
      </p:sp>
      <p:sp>
        <p:nvSpPr>
          <p:cNvPr id="1395786" name="Text Box 74"/>
          <p:cNvSpPr txBox="1">
            <a:spLocks noChangeArrowheads="1"/>
          </p:cNvSpPr>
          <p:nvPr/>
        </p:nvSpPr>
        <p:spPr bwMode="auto">
          <a:xfrm>
            <a:off x="2900363" y="3497263"/>
            <a:ext cx="4419600" cy="336550"/>
          </a:xfrm>
          <a:prstGeom prst="rect">
            <a:avLst/>
          </a:prstGeom>
          <a:noFill/>
          <a:ln w="9525">
            <a:noFill/>
            <a:miter lim="800000"/>
            <a:headEnd/>
            <a:tailEnd/>
          </a:ln>
          <a:effectLst/>
        </p:spPr>
        <p:txBody>
          <a:bodyPr>
            <a:spAutoFit/>
          </a:bodyPr>
          <a:lstStyle/>
          <a:p>
            <a:pPr eaLnBrk="0" hangingPunct="0">
              <a:spcBef>
                <a:spcPct val="50000"/>
              </a:spcBef>
              <a:defRPr/>
            </a:pPr>
            <a:r>
              <a:rPr lang="en-US" sz="1600">
                <a:solidFill>
                  <a:srgbClr val="FFFFFF"/>
                </a:solidFill>
                <a:effectLst>
                  <a:outerShdw blurRad="38100" dist="38100" dir="2700000" algn="tl">
                    <a:srgbClr val="000000"/>
                  </a:outerShdw>
                </a:effectLst>
                <a:latin typeface="Arial" pitchFamily="34" charset="0"/>
              </a:rPr>
              <a:t>   </a:t>
            </a:r>
            <a:r>
              <a:rPr lang="en-US" sz="1600">
                <a:effectLst>
                  <a:outerShdw blurRad="38100" dist="38100" dir="2700000" algn="tl">
                    <a:srgbClr val="000000"/>
                  </a:outerShdw>
                </a:effectLst>
                <a:latin typeface="Arial" pitchFamily="34" charset="0"/>
              </a:rPr>
              <a:t>Breakfast     Lunch          Dinner</a:t>
            </a:r>
            <a:endParaRPr lang="en-US" sz="1600">
              <a:solidFill>
                <a:srgbClr val="FFFFFF"/>
              </a:solidFill>
              <a:effectLst>
                <a:outerShdw blurRad="38100" dist="38100" dir="2700000" algn="tl">
                  <a:srgbClr val="000000"/>
                </a:outerShdw>
              </a:effectLst>
              <a:latin typeface="Arial" pitchFamily="34" charset="0"/>
            </a:endParaRPr>
          </a:p>
        </p:txBody>
      </p:sp>
      <p:sp>
        <p:nvSpPr>
          <p:cNvPr id="121903" name="AutoShape 75"/>
          <p:cNvSpPr>
            <a:spLocks noChangeArrowheads="1"/>
          </p:cNvSpPr>
          <p:nvPr/>
        </p:nvSpPr>
        <p:spPr bwMode="auto">
          <a:xfrm>
            <a:off x="3505200" y="3352800"/>
            <a:ext cx="76200" cy="152400"/>
          </a:xfrm>
          <a:prstGeom prst="upArrow">
            <a:avLst>
              <a:gd name="adj1" fmla="val 50000"/>
              <a:gd name="adj2" fmla="val 50000"/>
            </a:avLst>
          </a:prstGeom>
          <a:solidFill>
            <a:srgbClr val="FFFF00"/>
          </a:solidFill>
          <a:ln w="9525">
            <a:solidFill>
              <a:srgbClr val="FFFF00"/>
            </a:solidFill>
            <a:miter lim="800000"/>
            <a:headEnd/>
            <a:tailEnd/>
          </a:ln>
        </p:spPr>
        <p:txBody>
          <a:bodyPr wrap="none" anchor="ctr"/>
          <a:lstStyle/>
          <a:p>
            <a:endParaRPr lang="en-US"/>
          </a:p>
        </p:txBody>
      </p:sp>
      <p:sp>
        <p:nvSpPr>
          <p:cNvPr id="121904" name="AutoShape 76"/>
          <p:cNvSpPr>
            <a:spLocks noChangeArrowheads="1"/>
          </p:cNvSpPr>
          <p:nvPr/>
        </p:nvSpPr>
        <p:spPr bwMode="auto">
          <a:xfrm>
            <a:off x="4419600" y="3352800"/>
            <a:ext cx="76200" cy="152400"/>
          </a:xfrm>
          <a:prstGeom prst="upArrow">
            <a:avLst>
              <a:gd name="adj1" fmla="val 50000"/>
              <a:gd name="adj2" fmla="val 50000"/>
            </a:avLst>
          </a:prstGeom>
          <a:solidFill>
            <a:srgbClr val="FFFF00"/>
          </a:solidFill>
          <a:ln w="9525">
            <a:solidFill>
              <a:srgbClr val="FFFF00"/>
            </a:solidFill>
            <a:miter lim="800000"/>
            <a:headEnd/>
            <a:tailEnd/>
          </a:ln>
        </p:spPr>
        <p:txBody>
          <a:bodyPr wrap="none" anchor="ctr"/>
          <a:lstStyle/>
          <a:p>
            <a:endParaRPr lang="en-US"/>
          </a:p>
        </p:txBody>
      </p:sp>
      <p:sp>
        <p:nvSpPr>
          <p:cNvPr id="121905" name="AutoShape 77"/>
          <p:cNvSpPr>
            <a:spLocks noChangeArrowheads="1"/>
          </p:cNvSpPr>
          <p:nvPr/>
        </p:nvSpPr>
        <p:spPr bwMode="auto">
          <a:xfrm>
            <a:off x="5486400" y="3352800"/>
            <a:ext cx="76200" cy="152400"/>
          </a:xfrm>
          <a:prstGeom prst="upArrow">
            <a:avLst>
              <a:gd name="adj1" fmla="val 50000"/>
              <a:gd name="adj2" fmla="val 50000"/>
            </a:avLst>
          </a:prstGeom>
          <a:solidFill>
            <a:srgbClr val="FFFF00"/>
          </a:solidFill>
          <a:ln w="9525">
            <a:solidFill>
              <a:srgbClr val="FFFF00"/>
            </a:solidFill>
            <a:miter lim="800000"/>
            <a:headEnd/>
            <a:tailEnd/>
          </a:ln>
        </p:spPr>
        <p:txBody>
          <a:bodyPr wrap="none" anchor="ctr"/>
          <a:lstStyle/>
          <a:p>
            <a:endParaRPr lang="en-US"/>
          </a:p>
        </p:txBody>
      </p:sp>
      <p:sp>
        <p:nvSpPr>
          <p:cNvPr id="121906" name="Line 78"/>
          <p:cNvSpPr>
            <a:spLocks noChangeShapeType="1"/>
          </p:cNvSpPr>
          <p:nvPr/>
        </p:nvSpPr>
        <p:spPr bwMode="auto">
          <a:xfrm>
            <a:off x="3249613" y="3233738"/>
            <a:ext cx="41275" cy="0"/>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07" name="Line 79"/>
          <p:cNvSpPr>
            <a:spLocks noChangeShapeType="1"/>
          </p:cNvSpPr>
          <p:nvPr/>
        </p:nvSpPr>
        <p:spPr bwMode="auto">
          <a:xfrm>
            <a:off x="3249613" y="5427663"/>
            <a:ext cx="41275" cy="0"/>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395792" name="Rectangle 80"/>
          <p:cNvSpPr>
            <a:spLocks noChangeArrowheads="1"/>
          </p:cNvSpPr>
          <p:nvPr/>
        </p:nvSpPr>
        <p:spPr bwMode="auto">
          <a:xfrm>
            <a:off x="6826250" y="6311900"/>
            <a:ext cx="2100263" cy="457200"/>
          </a:xfrm>
          <a:prstGeom prst="rect">
            <a:avLst/>
          </a:prstGeom>
          <a:noFill/>
          <a:ln w="12700">
            <a:noFill/>
            <a:miter lim="800000"/>
            <a:headEnd/>
            <a:tailEnd/>
          </a:ln>
          <a:effectLst/>
        </p:spPr>
        <p:txBody>
          <a:bodyPr/>
          <a:lstStyle/>
          <a:p>
            <a:pPr algn="r" eaLnBrk="0" hangingPunct="0">
              <a:defRPr/>
            </a:pPr>
            <a:r>
              <a:rPr lang="en-US" sz="1400" b="1">
                <a:solidFill>
                  <a:srgbClr val="CCFFCC"/>
                </a:solidFill>
                <a:effectLst>
                  <a:outerShdw blurRad="38100" dist="38100" dir="2700000" algn="tl">
                    <a:srgbClr val="000000"/>
                  </a:outerShdw>
                </a:effectLst>
                <a:latin typeface="Arial" pitchFamily="34" charset="0"/>
              </a:rPr>
              <a:t> </a:t>
            </a:r>
            <a:endParaRPr lang="en-US" sz="1400"/>
          </a:p>
        </p:txBody>
      </p:sp>
      <p:sp>
        <p:nvSpPr>
          <p:cNvPr id="1395793" name="Rectangle 81"/>
          <p:cNvSpPr>
            <a:spLocks noChangeArrowheads="1"/>
          </p:cNvSpPr>
          <p:nvPr/>
        </p:nvSpPr>
        <p:spPr bwMode="auto">
          <a:xfrm>
            <a:off x="6477000" y="2362200"/>
            <a:ext cx="2057400" cy="396875"/>
          </a:xfrm>
          <a:prstGeom prst="rect">
            <a:avLst/>
          </a:prstGeom>
          <a:noFill/>
          <a:ln w="9525">
            <a:noFill/>
            <a:miter lim="800000"/>
            <a:headEnd/>
            <a:tailEnd/>
          </a:ln>
          <a:effectLst/>
        </p:spPr>
        <p:txBody>
          <a:bodyPr lIns="92075" tIns="46038" rIns="92075" bIns="46038">
            <a:spAutoFit/>
          </a:bodyPr>
          <a:lstStyle/>
          <a:p>
            <a:pPr eaLnBrk="0" hangingPunct="0">
              <a:defRPr/>
            </a:pPr>
            <a:r>
              <a:rPr lang="en-US" sz="2000">
                <a:effectLst>
                  <a:outerShdw blurRad="38100" dist="38100" dir="2700000" algn="tl">
                    <a:srgbClr val="000000"/>
                  </a:outerShdw>
                </a:effectLst>
                <a:latin typeface="Arial" pitchFamily="34" charset="0"/>
              </a:rPr>
              <a:t>Bolus Insulin</a:t>
            </a:r>
            <a:endParaRPr lang="en-US" sz="2000">
              <a:solidFill>
                <a:srgbClr val="FFFFFF"/>
              </a:solidFill>
              <a:effectLst>
                <a:outerShdw blurRad="38100" dist="38100" dir="2700000" algn="tl">
                  <a:srgbClr val="000000"/>
                </a:outerShdw>
              </a:effectLst>
              <a:latin typeface="Arial" pitchFamily="34" charset="0"/>
            </a:endParaRPr>
          </a:p>
        </p:txBody>
      </p:sp>
      <p:sp>
        <p:nvSpPr>
          <p:cNvPr id="1395794" name="Rectangle 82"/>
          <p:cNvSpPr>
            <a:spLocks noChangeArrowheads="1"/>
          </p:cNvSpPr>
          <p:nvPr/>
        </p:nvSpPr>
        <p:spPr bwMode="auto">
          <a:xfrm>
            <a:off x="6142038" y="4135438"/>
            <a:ext cx="2237792" cy="400752"/>
          </a:xfrm>
          <a:prstGeom prst="rect">
            <a:avLst/>
          </a:prstGeom>
          <a:noFill/>
          <a:ln w="9525">
            <a:noFill/>
            <a:miter lim="800000"/>
            <a:headEnd/>
            <a:tailEnd/>
          </a:ln>
          <a:effectLst/>
        </p:spPr>
        <p:txBody>
          <a:bodyPr wrap="none" lIns="92075" tIns="46038" rIns="92075" bIns="46038">
            <a:spAutoFit/>
          </a:bodyPr>
          <a:lstStyle/>
          <a:p>
            <a:pPr eaLnBrk="0" hangingPunct="0">
              <a:defRPr/>
            </a:pPr>
            <a:r>
              <a:rPr lang="en-US" sz="2000" dirty="0">
                <a:latin typeface="Arial" pitchFamily="34" charset="0"/>
              </a:rPr>
              <a:t>Mealtime Glucose</a:t>
            </a:r>
            <a:endParaRPr lang="en-US" sz="2000" dirty="0">
              <a:solidFill>
                <a:srgbClr val="FFFFFF"/>
              </a:solidFill>
              <a:latin typeface="Arial" pitchFamily="34" charset="0"/>
            </a:endParaRPr>
          </a:p>
        </p:txBody>
      </p:sp>
    </p:spTree>
    <p:custDataLst>
      <p:tags r:id="rId1"/>
    </p:custDataLst>
    <p:extLst>
      <p:ext uri="{BB962C8B-B14F-4D97-AF65-F5344CB8AC3E}">
        <p14:creationId xmlns:p14="http://schemas.microsoft.com/office/powerpoint/2010/main" val="268767754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395793"/>
                                        </p:tgtEl>
                                        <p:attrNameLst>
                                          <p:attrName>style.visibility</p:attrName>
                                        </p:attrNameLst>
                                      </p:cBhvr>
                                      <p:to>
                                        <p:strVal val="visible"/>
                                      </p:to>
                                    </p:set>
                                    <p:anim calcmode="lin" valueType="num">
                                      <p:cBhvr additive="base">
                                        <p:cTn id="7" dur="1000" fill="hold"/>
                                        <p:tgtEl>
                                          <p:spTgt spid="1395793"/>
                                        </p:tgtEl>
                                        <p:attrNameLst>
                                          <p:attrName>ppt_x</p:attrName>
                                        </p:attrNameLst>
                                      </p:cBhvr>
                                      <p:tavLst>
                                        <p:tav tm="0">
                                          <p:val>
                                            <p:strVal val="0-#ppt_w/2"/>
                                          </p:val>
                                        </p:tav>
                                        <p:tav tm="100000">
                                          <p:val>
                                            <p:strVal val="#ppt_x"/>
                                          </p:val>
                                        </p:tav>
                                      </p:tavLst>
                                    </p:anim>
                                    <p:anim calcmode="lin" valueType="num">
                                      <p:cBhvr additive="base">
                                        <p:cTn id="8" dur="1000" fill="hold"/>
                                        <p:tgtEl>
                                          <p:spTgt spid="139579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6" fill="hold" grpId="0" nodeType="clickEffect">
                                  <p:stCondLst>
                                    <p:cond delay="0"/>
                                  </p:stCondLst>
                                  <p:childTnLst>
                                    <p:set>
                                      <p:cBhvr>
                                        <p:cTn id="12" dur="1" fill="hold">
                                          <p:stCondLst>
                                            <p:cond delay="0"/>
                                          </p:stCondLst>
                                        </p:cTn>
                                        <p:tgtEl>
                                          <p:spTgt spid="1395785"/>
                                        </p:tgtEl>
                                        <p:attrNameLst>
                                          <p:attrName>style.visibility</p:attrName>
                                        </p:attrNameLst>
                                      </p:cBhvr>
                                      <p:to>
                                        <p:strVal val="visible"/>
                                      </p:to>
                                    </p:set>
                                    <p:anim calcmode="lin" valueType="num">
                                      <p:cBhvr additive="base">
                                        <p:cTn id="13" dur="3000" fill="hold"/>
                                        <p:tgtEl>
                                          <p:spTgt spid="1395785"/>
                                        </p:tgtEl>
                                        <p:attrNameLst>
                                          <p:attrName>ppt_x</p:attrName>
                                        </p:attrNameLst>
                                      </p:cBhvr>
                                      <p:tavLst>
                                        <p:tav tm="0">
                                          <p:val>
                                            <p:strVal val="1+#ppt_w/2"/>
                                          </p:val>
                                        </p:tav>
                                        <p:tav tm="100000">
                                          <p:val>
                                            <p:strVal val="#ppt_x"/>
                                          </p:val>
                                        </p:tav>
                                      </p:tavLst>
                                    </p:anim>
                                    <p:anim calcmode="lin" valueType="num">
                                      <p:cBhvr additive="base">
                                        <p:cTn id="14" dur="3000" fill="hold"/>
                                        <p:tgtEl>
                                          <p:spTgt spid="139578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5785" grpId="0"/>
      <p:bldP spid="139579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2D7CE-7BEC-48DC-0F11-90CE12CAB1CF}"/>
              </a:ext>
            </a:extLst>
          </p:cNvPr>
          <p:cNvSpPr>
            <a:spLocks noGrp="1"/>
          </p:cNvSpPr>
          <p:nvPr>
            <p:ph type="title"/>
          </p:nvPr>
        </p:nvSpPr>
        <p:spPr>
          <a:xfrm>
            <a:off x="511233" y="304800"/>
            <a:ext cx="8175567" cy="869406"/>
          </a:xfrm>
        </p:spPr>
        <p:txBody>
          <a:bodyPr/>
          <a:lstStyle/>
          <a:p>
            <a:r>
              <a:rPr lang="en-US" dirty="0"/>
              <a:t>Where are the Carbs?</a:t>
            </a:r>
          </a:p>
        </p:txBody>
      </p:sp>
      <p:pic>
        <p:nvPicPr>
          <p:cNvPr id="3" name="Picture 2" descr="AI generated image">
            <a:extLst>
              <a:ext uri="{FF2B5EF4-FFF2-40B4-BE49-F238E27FC236}">
                <a16:creationId xmlns:a16="http://schemas.microsoft.com/office/drawing/2014/main" id="{3697367D-6285-8D90-204A-A6C36ED12F21}"/>
              </a:ext>
            </a:extLst>
          </p:cNvPr>
          <p:cNvPicPr>
            <a:picLocks noChangeAspect="1"/>
          </p:cNvPicPr>
          <p:nvPr/>
        </p:nvPicPr>
        <p:blipFill>
          <a:blip r:embed="rId2"/>
          <a:stretch>
            <a:fillRect/>
          </a:stretch>
        </p:blipFill>
        <p:spPr>
          <a:xfrm>
            <a:off x="511233" y="1447800"/>
            <a:ext cx="8031425" cy="4380777"/>
          </a:xfrm>
          <a:prstGeom prst="rect">
            <a:avLst/>
          </a:prstGeom>
        </p:spPr>
      </p:pic>
    </p:spTree>
    <p:extLst>
      <p:ext uri="{BB962C8B-B14F-4D97-AF65-F5344CB8AC3E}">
        <p14:creationId xmlns:p14="http://schemas.microsoft.com/office/powerpoint/2010/main" val="159142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ChangeArrowheads="1"/>
          </p:cNvSpPr>
          <p:nvPr>
            <p:ph type="title"/>
          </p:nvPr>
        </p:nvSpPr>
        <p:spPr/>
        <p:txBody>
          <a:bodyPr lIns="91440" tIns="45720" rIns="91440" bIns="45720" anchor="b">
            <a:normAutofit fontScale="90000"/>
          </a:bodyPr>
          <a:lstStyle/>
          <a:p>
            <a:pPr eaLnBrk="1" hangingPunct="1"/>
            <a:r>
              <a:rPr lang="en-US">
                <a:latin typeface="Tahoma" pitchFamily="34" charset="0"/>
              </a:rPr>
              <a:t>How nutrients affect blood sugar</a:t>
            </a:r>
          </a:p>
        </p:txBody>
      </p:sp>
      <p:sp>
        <p:nvSpPr>
          <p:cNvPr id="2" name="Content Placeholder 1"/>
          <p:cNvSpPr>
            <a:spLocks noGrp="1"/>
          </p:cNvSpPr>
          <p:nvPr>
            <p:ph sz="quarter" idx="1"/>
          </p:nvPr>
        </p:nvSpPr>
        <p:spPr/>
        <p:txBody>
          <a:bodyPr/>
          <a:lstStyle/>
          <a:p>
            <a:endParaRPr lang="en-US" dirty="0"/>
          </a:p>
        </p:txBody>
      </p:sp>
      <p:pic>
        <p:nvPicPr>
          <p:cNvPr id="17305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2928392"/>
            <a:ext cx="4191000" cy="15700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7306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112" y="1292087"/>
            <a:ext cx="4114800" cy="15478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73061"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19600" y="4688132"/>
            <a:ext cx="4114800" cy="15700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5D76703-862D-4989-B5C5-28D50902FD05}"/>
              </a:ext>
            </a:extLst>
          </p:cNvPr>
          <p:cNvSpPr txBox="1"/>
          <p:nvPr/>
        </p:nvSpPr>
        <p:spPr>
          <a:xfrm>
            <a:off x="6400800" y="2857907"/>
            <a:ext cx="2133600" cy="1323439"/>
          </a:xfrm>
          <a:prstGeom prst="rect">
            <a:avLst/>
          </a:prstGeom>
          <a:noFill/>
        </p:spPr>
        <p:txBody>
          <a:bodyPr wrap="square" rtlCol="0">
            <a:spAutoFit/>
          </a:bodyPr>
          <a:lstStyle/>
          <a:p>
            <a:r>
              <a:rPr lang="en-US" sz="2000" dirty="0">
                <a:solidFill>
                  <a:srgbClr val="0070C0"/>
                </a:solidFill>
              </a:rPr>
              <a:t>If type 1, may need some insulin coverage for high fat / protein meals</a:t>
            </a:r>
          </a:p>
        </p:txBody>
      </p:sp>
    </p:spTree>
    <p:custDataLst>
      <p:tags r:id="rId1"/>
    </p:custDataLst>
    <p:extLst>
      <p:ext uri="{BB962C8B-B14F-4D97-AF65-F5344CB8AC3E}">
        <p14:creationId xmlns:p14="http://schemas.microsoft.com/office/powerpoint/2010/main" val="3189390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0226" name="Text Box 2"/>
          <p:cNvSpPr txBox="1">
            <a:spLocks noChangeArrowheads="1"/>
          </p:cNvSpPr>
          <p:nvPr/>
        </p:nvSpPr>
        <p:spPr bwMode="auto">
          <a:xfrm>
            <a:off x="914400" y="2667000"/>
            <a:ext cx="1447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a:latin typeface="Tahoma" pitchFamily="34" charset="0"/>
                <a:cs typeface="Times New Roman" pitchFamily="18" charset="0"/>
              </a:rPr>
              <a:t>1/2 cup </a:t>
            </a:r>
          </a:p>
          <a:p>
            <a:pPr algn="ctr" eaLnBrk="1" hangingPunct="1"/>
            <a:r>
              <a:rPr lang="en-US" sz="1400">
                <a:latin typeface="Tahoma" pitchFamily="34" charset="0"/>
                <a:cs typeface="Times New Roman" pitchFamily="18" charset="0"/>
              </a:rPr>
              <a:t>cooked beans</a:t>
            </a:r>
            <a:endParaRPr lang="en-US" sz="1400">
              <a:latin typeface="Tahoma" pitchFamily="34" charset="0"/>
            </a:endParaRPr>
          </a:p>
        </p:txBody>
      </p:sp>
      <p:sp>
        <p:nvSpPr>
          <p:cNvPr id="180227" name="Text Box 3"/>
          <p:cNvSpPr txBox="1">
            <a:spLocks noChangeArrowheads="1"/>
          </p:cNvSpPr>
          <p:nvPr/>
        </p:nvSpPr>
        <p:spPr bwMode="auto">
          <a:xfrm>
            <a:off x="6858738" y="4740275"/>
            <a:ext cx="1676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sz="1000" b="1" dirty="0">
              <a:latin typeface="Arial" charset="0"/>
              <a:cs typeface="Times New Roman" pitchFamily="18" charset="0"/>
            </a:endParaRPr>
          </a:p>
          <a:p>
            <a:pPr algn="ctr" eaLnBrk="1" hangingPunct="1"/>
            <a:r>
              <a:rPr lang="en-US" sz="1400" dirty="0">
                <a:latin typeface="Tahoma" pitchFamily="34" charset="0"/>
                <a:cs typeface="Times New Roman" pitchFamily="18" charset="0"/>
              </a:rPr>
              <a:t>1/2 English muffin</a:t>
            </a:r>
          </a:p>
        </p:txBody>
      </p:sp>
      <p:sp>
        <p:nvSpPr>
          <p:cNvPr id="180228" name="Text Box 4"/>
          <p:cNvSpPr txBox="1">
            <a:spLocks noChangeArrowheads="1"/>
          </p:cNvSpPr>
          <p:nvPr/>
        </p:nvSpPr>
        <p:spPr bwMode="auto">
          <a:xfrm>
            <a:off x="3962400" y="3352800"/>
            <a:ext cx="15541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b="1">
                <a:latin typeface="Tahoma" pitchFamily="34" charset="0"/>
                <a:cs typeface="Times New Roman" pitchFamily="18" charset="0"/>
              </a:rPr>
              <a:t>1 slice bread</a:t>
            </a:r>
            <a:endParaRPr lang="en-US" sz="1400">
              <a:latin typeface="Tahoma" pitchFamily="34" charset="0"/>
            </a:endParaRPr>
          </a:p>
        </p:txBody>
      </p:sp>
      <p:sp>
        <p:nvSpPr>
          <p:cNvPr id="180229" name="Text Box 5"/>
          <p:cNvSpPr txBox="1">
            <a:spLocks noChangeArrowheads="1"/>
          </p:cNvSpPr>
          <p:nvPr/>
        </p:nvSpPr>
        <p:spPr bwMode="auto">
          <a:xfrm>
            <a:off x="2819400" y="2286000"/>
            <a:ext cx="1905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a:latin typeface="Arial" charset="0"/>
                <a:cs typeface="Times New Roman" pitchFamily="18" charset="0"/>
              </a:rPr>
              <a:t>1 small ear of corn or 1/2 cup corn</a:t>
            </a:r>
            <a:endParaRPr lang="en-US" sz="1400">
              <a:latin typeface="Arial" charset="0"/>
            </a:endParaRPr>
          </a:p>
        </p:txBody>
      </p:sp>
      <p:sp>
        <p:nvSpPr>
          <p:cNvPr id="180230" name="Text Box 6"/>
          <p:cNvSpPr txBox="1">
            <a:spLocks noChangeArrowheads="1"/>
          </p:cNvSpPr>
          <p:nvPr/>
        </p:nvSpPr>
        <p:spPr bwMode="auto">
          <a:xfrm>
            <a:off x="7086600" y="4419600"/>
            <a:ext cx="1371600"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a:latin typeface="Tahoma" pitchFamily="34" charset="0"/>
                <a:cs typeface="Times New Roman" pitchFamily="18" charset="0"/>
              </a:rPr>
              <a:t>1 small potato</a:t>
            </a:r>
            <a:endParaRPr lang="en-US" sz="1400">
              <a:latin typeface="Tahoma" pitchFamily="34" charset="0"/>
            </a:endParaRPr>
          </a:p>
        </p:txBody>
      </p:sp>
      <p:sp>
        <p:nvSpPr>
          <p:cNvPr id="180231" name="Text Box 7"/>
          <p:cNvSpPr txBox="1">
            <a:spLocks noChangeArrowheads="1"/>
          </p:cNvSpPr>
          <p:nvPr/>
        </p:nvSpPr>
        <p:spPr bwMode="auto">
          <a:xfrm>
            <a:off x="3622720" y="6011862"/>
            <a:ext cx="213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dirty="0">
                <a:latin typeface="Tahoma" pitchFamily="34" charset="0"/>
                <a:cs typeface="Times New Roman" pitchFamily="18" charset="0"/>
              </a:rPr>
              <a:t>5-6 small crackers</a:t>
            </a:r>
            <a:endParaRPr lang="en-US" sz="1400" dirty="0">
              <a:latin typeface="Tahoma" pitchFamily="34" charset="0"/>
            </a:endParaRPr>
          </a:p>
          <a:p>
            <a:pPr eaLnBrk="1" hangingPunct="1"/>
            <a:endParaRPr lang="en-US" sz="1400" dirty="0">
              <a:latin typeface="Tahoma" pitchFamily="34" charset="0"/>
            </a:endParaRPr>
          </a:p>
        </p:txBody>
      </p:sp>
      <p:sp>
        <p:nvSpPr>
          <p:cNvPr id="180232" name="Text Box 9"/>
          <p:cNvSpPr txBox="1">
            <a:spLocks noChangeArrowheads="1"/>
          </p:cNvSpPr>
          <p:nvPr/>
        </p:nvSpPr>
        <p:spPr bwMode="auto">
          <a:xfrm>
            <a:off x="1143000" y="4495800"/>
            <a:ext cx="1143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a:latin typeface="Tahoma" pitchFamily="34" charset="0"/>
                <a:cs typeface="Times New Roman" pitchFamily="18" charset="0"/>
              </a:rPr>
              <a:t>1/3 cup cooked rice</a:t>
            </a:r>
            <a:endParaRPr lang="en-US" sz="1400">
              <a:latin typeface="Tahoma" pitchFamily="34" charset="0"/>
            </a:endParaRPr>
          </a:p>
        </p:txBody>
      </p:sp>
      <p:sp>
        <p:nvSpPr>
          <p:cNvPr id="180233" name="Text Box 10"/>
          <p:cNvSpPr txBox="1">
            <a:spLocks noChangeArrowheads="1"/>
          </p:cNvSpPr>
          <p:nvPr/>
        </p:nvSpPr>
        <p:spPr bwMode="auto">
          <a:xfrm>
            <a:off x="6934200" y="2895600"/>
            <a:ext cx="13716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a:latin typeface="Tahoma" pitchFamily="34" charset="0"/>
                <a:cs typeface="Times New Roman" pitchFamily="18" charset="0"/>
              </a:rPr>
              <a:t>3/4 cup cold cereal</a:t>
            </a:r>
            <a:endParaRPr lang="en-US" sz="1400">
              <a:latin typeface="Tahoma" pitchFamily="34" charset="0"/>
            </a:endParaRPr>
          </a:p>
        </p:txBody>
      </p:sp>
      <p:sp>
        <p:nvSpPr>
          <p:cNvPr id="180236" name="Line 13"/>
          <p:cNvSpPr>
            <a:spLocks noChangeShapeType="1"/>
          </p:cNvSpPr>
          <p:nvPr/>
        </p:nvSpPr>
        <p:spPr bwMode="auto">
          <a:xfrm flipV="1">
            <a:off x="5562600" y="2971800"/>
            <a:ext cx="1143000" cy="6096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0237" name="Line 14"/>
          <p:cNvSpPr>
            <a:spLocks noChangeShapeType="1"/>
          </p:cNvSpPr>
          <p:nvPr/>
        </p:nvSpPr>
        <p:spPr bwMode="auto">
          <a:xfrm flipV="1">
            <a:off x="5029200" y="2895600"/>
            <a:ext cx="76200" cy="3810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0238" name="Line 15"/>
          <p:cNvSpPr>
            <a:spLocks noChangeShapeType="1"/>
          </p:cNvSpPr>
          <p:nvPr/>
        </p:nvSpPr>
        <p:spPr bwMode="auto">
          <a:xfrm flipH="1" flipV="1">
            <a:off x="4038600" y="2819400"/>
            <a:ext cx="304800" cy="5334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0239" name="Line 16"/>
          <p:cNvSpPr>
            <a:spLocks noChangeShapeType="1"/>
          </p:cNvSpPr>
          <p:nvPr/>
        </p:nvSpPr>
        <p:spPr bwMode="auto">
          <a:xfrm flipH="1" flipV="1">
            <a:off x="2514600" y="4114800"/>
            <a:ext cx="152400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0240" name="Line 17"/>
          <p:cNvSpPr>
            <a:spLocks noChangeShapeType="1"/>
          </p:cNvSpPr>
          <p:nvPr/>
        </p:nvSpPr>
        <p:spPr bwMode="auto">
          <a:xfrm flipH="1">
            <a:off x="2895600" y="4572000"/>
            <a:ext cx="1219200" cy="7620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0241" name="Line 18"/>
          <p:cNvSpPr>
            <a:spLocks noChangeShapeType="1"/>
          </p:cNvSpPr>
          <p:nvPr/>
        </p:nvSpPr>
        <p:spPr bwMode="auto">
          <a:xfrm>
            <a:off x="5486400" y="4114800"/>
            <a:ext cx="1600200" cy="762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0242" name="Line 19"/>
          <p:cNvSpPr>
            <a:spLocks noChangeShapeType="1"/>
          </p:cNvSpPr>
          <p:nvPr/>
        </p:nvSpPr>
        <p:spPr bwMode="auto">
          <a:xfrm>
            <a:off x="4872507" y="4682331"/>
            <a:ext cx="0" cy="3048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0243" name="Line 20"/>
          <p:cNvSpPr>
            <a:spLocks noChangeShapeType="1"/>
          </p:cNvSpPr>
          <p:nvPr/>
        </p:nvSpPr>
        <p:spPr bwMode="auto">
          <a:xfrm>
            <a:off x="5410200" y="4724400"/>
            <a:ext cx="1295400" cy="7620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0244" name="Line 22"/>
          <p:cNvSpPr>
            <a:spLocks noChangeShapeType="1"/>
          </p:cNvSpPr>
          <p:nvPr/>
        </p:nvSpPr>
        <p:spPr bwMode="auto">
          <a:xfrm flipH="1" flipV="1">
            <a:off x="2438400" y="2895600"/>
            <a:ext cx="1585913" cy="60325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0245" name="Rectangle 23"/>
          <p:cNvSpPr>
            <a:spLocks noChangeArrowheads="1"/>
          </p:cNvSpPr>
          <p:nvPr/>
        </p:nvSpPr>
        <p:spPr bwMode="auto">
          <a:xfrm>
            <a:off x="685800" y="63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endParaRPr lang="en-US"/>
          </a:p>
        </p:txBody>
      </p:sp>
      <p:sp>
        <p:nvSpPr>
          <p:cNvPr id="180246" name="Rectangle 24"/>
          <p:cNvSpPr>
            <a:spLocks noChangeArrowheads="1"/>
          </p:cNvSpPr>
          <p:nvPr/>
        </p:nvSpPr>
        <p:spPr bwMode="auto">
          <a:xfrm>
            <a:off x="274638" y="252413"/>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br>
              <a:rPr lang="en-US" sz="1400">
                <a:latin typeface="Arial" charset="0"/>
              </a:rPr>
            </a:br>
            <a:endParaRPr lang="en-US" sz="1400">
              <a:latin typeface="Arial" charset="0"/>
            </a:endParaRPr>
          </a:p>
        </p:txBody>
      </p:sp>
      <p:sp>
        <p:nvSpPr>
          <p:cNvPr id="180247" name="Rectangle 25"/>
          <p:cNvSpPr>
            <a:spLocks noChangeArrowheads="1"/>
          </p:cNvSpPr>
          <p:nvPr/>
        </p:nvSpPr>
        <p:spPr bwMode="auto">
          <a:xfrm>
            <a:off x="274638" y="893763"/>
            <a:ext cx="184150"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sz="900">
              <a:latin typeface="Arial" charset="0"/>
            </a:endParaRPr>
          </a:p>
          <a:p>
            <a:br>
              <a:rPr lang="en-US" sz="1400">
                <a:latin typeface="Arial" charset="0"/>
              </a:rPr>
            </a:br>
            <a:endParaRPr lang="en-US" sz="1400">
              <a:latin typeface="Arial" charset="0"/>
            </a:endParaRPr>
          </a:p>
        </p:txBody>
      </p:sp>
      <p:sp>
        <p:nvSpPr>
          <p:cNvPr id="180248" name="Rectangle 26"/>
          <p:cNvSpPr>
            <a:spLocks noChangeArrowheads="1"/>
          </p:cNvSpPr>
          <p:nvPr/>
        </p:nvSpPr>
        <p:spPr bwMode="auto">
          <a:xfrm>
            <a:off x="274638" y="1703388"/>
            <a:ext cx="184150"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sz="900">
              <a:latin typeface="Arial" charset="0"/>
            </a:endParaRPr>
          </a:p>
          <a:p>
            <a:endParaRPr lang="en-US" sz="1400">
              <a:latin typeface="Arial" charset="0"/>
            </a:endParaRPr>
          </a:p>
        </p:txBody>
      </p:sp>
      <p:sp>
        <p:nvSpPr>
          <p:cNvPr id="180249" name="Rectangle 27"/>
          <p:cNvSpPr>
            <a:spLocks noChangeArrowheads="1"/>
          </p:cNvSpPr>
          <p:nvPr/>
        </p:nvSpPr>
        <p:spPr bwMode="auto">
          <a:xfrm>
            <a:off x="366713" y="5715000"/>
            <a:ext cx="12922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400" dirty="0">
                <a:latin typeface="Tahoma" pitchFamily="34" charset="0"/>
                <a:cs typeface="Times New Roman" pitchFamily="18" charset="0"/>
              </a:rPr>
              <a:t>1 small tortilla</a:t>
            </a:r>
          </a:p>
        </p:txBody>
      </p:sp>
      <p:pic>
        <p:nvPicPr>
          <p:cNvPr id="180250" name="Picture 3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52800" y="1676400"/>
            <a:ext cx="914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0251" name="Picture 3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67200" y="3657600"/>
            <a:ext cx="1038225"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0252" name="Picture 3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57675" y="5082437"/>
            <a:ext cx="1143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0253" name="Picture 3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43000" y="3505200"/>
            <a:ext cx="11303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0254" name="Picture 3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76800" y="1752600"/>
            <a:ext cx="100965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0255" name="Text Box 8"/>
          <p:cNvSpPr txBox="1">
            <a:spLocks noChangeArrowheads="1"/>
          </p:cNvSpPr>
          <p:nvPr/>
        </p:nvSpPr>
        <p:spPr bwMode="auto">
          <a:xfrm>
            <a:off x="4724400" y="2362200"/>
            <a:ext cx="1295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a:latin typeface="Tahoma" pitchFamily="34" charset="0"/>
                <a:cs typeface="Times New Roman" pitchFamily="18" charset="0"/>
              </a:rPr>
              <a:t>1/3 cup cooked pasta</a:t>
            </a:r>
            <a:endParaRPr lang="en-US" sz="1400">
              <a:latin typeface="Tahoma" pitchFamily="34" charset="0"/>
            </a:endParaRPr>
          </a:p>
        </p:txBody>
      </p:sp>
      <p:pic>
        <p:nvPicPr>
          <p:cNvPr id="180256" name="Picture 37" descr="MPj01442380000[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66800" y="1752600"/>
            <a:ext cx="1219200" cy="80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0257" name="Picture 43" descr="441078_tortilla"/>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600200" y="5181600"/>
            <a:ext cx="1123950"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0258" name="Picture 51" descr="MPj01754290000[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934200" y="1905000"/>
            <a:ext cx="1371600"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0259" name="Picture 53" descr="b02406muff"/>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858738" y="5192617"/>
            <a:ext cx="1609725" cy="107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0260" name="Picture 55" descr="potato"/>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239000" y="3657600"/>
            <a:ext cx="108585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30223" y="214637"/>
            <a:ext cx="8229600" cy="990600"/>
          </a:xfrm>
        </p:spPr>
        <p:txBody>
          <a:bodyPr/>
          <a:lstStyle/>
          <a:p>
            <a:r>
              <a:rPr lang="en-US" dirty="0"/>
              <a:t>Carb Counting - Starch</a:t>
            </a:r>
          </a:p>
        </p:txBody>
      </p:sp>
      <p:sp>
        <p:nvSpPr>
          <p:cNvPr id="180235" name="Text Box 12"/>
          <p:cNvSpPr txBox="1">
            <a:spLocks noChangeArrowheads="1"/>
          </p:cNvSpPr>
          <p:nvPr/>
        </p:nvSpPr>
        <p:spPr bwMode="auto">
          <a:xfrm>
            <a:off x="6187225" y="239048"/>
            <a:ext cx="2209800" cy="990600"/>
          </a:xfrm>
          <a:prstGeom prst="rect">
            <a:avLst/>
          </a:prstGeom>
          <a:solidFill>
            <a:srgbClr val="FFFFFF"/>
          </a:solidFill>
          <a:ln w="9525">
            <a:solidFill>
              <a:srgbClr val="000000"/>
            </a:solidFill>
            <a:miter lim="800000"/>
            <a:headEnd/>
            <a:tailEnd/>
          </a:ln>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2000" dirty="0">
                <a:solidFill>
                  <a:schemeClr val="accent1">
                    <a:lumMod val="50000"/>
                  </a:schemeClr>
                </a:solidFill>
                <a:latin typeface="Tahoma" pitchFamily="34" charset="0"/>
              </a:rPr>
              <a:t>Each Food has:</a:t>
            </a:r>
          </a:p>
          <a:p>
            <a:pPr eaLnBrk="1" hangingPunct="1"/>
            <a:r>
              <a:rPr lang="en-US" sz="2000" dirty="0">
                <a:solidFill>
                  <a:schemeClr val="accent1">
                    <a:lumMod val="50000"/>
                  </a:schemeClr>
                </a:solidFill>
                <a:latin typeface="Tahoma" pitchFamily="34" charset="0"/>
                <a:cs typeface="Times New Roman" pitchFamily="18" charset="0"/>
              </a:rPr>
              <a:t>    80 Calories</a:t>
            </a:r>
            <a:endParaRPr lang="en-US" sz="2000" dirty="0">
              <a:solidFill>
                <a:schemeClr val="accent1">
                  <a:lumMod val="50000"/>
                </a:schemeClr>
              </a:solidFill>
              <a:latin typeface="Tahoma" pitchFamily="34" charset="0"/>
            </a:endParaRPr>
          </a:p>
          <a:p>
            <a:pPr eaLnBrk="1" hangingPunct="1"/>
            <a:r>
              <a:rPr lang="en-US" sz="2000" dirty="0">
                <a:solidFill>
                  <a:schemeClr val="accent1">
                    <a:lumMod val="50000"/>
                  </a:schemeClr>
                </a:solidFill>
                <a:latin typeface="Tahoma" pitchFamily="34" charset="0"/>
                <a:cs typeface="Times New Roman" pitchFamily="18" charset="0"/>
              </a:rPr>
              <a:t>    15 grams carb</a:t>
            </a:r>
            <a:endParaRPr lang="en-US" sz="2000" dirty="0">
              <a:solidFill>
                <a:schemeClr val="accent1">
                  <a:lumMod val="50000"/>
                </a:schemeClr>
              </a:solidFill>
              <a:latin typeface="Tahoma" pitchFamily="34" charset="0"/>
            </a:endParaRPr>
          </a:p>
          <a:p>
            <a:pPr eaLnBrk="1" hangingPunct="1"/>
            <a:endParaRPr lang="en-US" sz="1400" dirty="0">
              <a:solidFill>
                <a:schemeClr val="folHlink"/>
              </a:solidFill>
              <a:latin typeface="Arial" charset="0"/>
            </a:endParaRPr>
          </a:p>
        </p:txBody>
      </p:sp>
    </p:spTree>
    <p:custDataLst>
      <p:tags r:id="rId1"/>
    </p:custDataLst>
    <p:extLst>
      <p:ext uri="{BB962C8B-B14F-4D97-AF65-F5344CB8AC3E}">
        <p14:creationId xmlns:p14="http://schemas.microsoft.com/office/powerpoint/2010/main" val="769560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A4E23-DC46-4199-A4F9-65A0AC7AE6A4}"/>
              </a:ext>
            </a:extLst>
          </p:cNvPr>
          <p:cNvSpPr>
            <a:spLocks noGrp="1"/>
          </p:cNvSpPr>
          <p:nvPr>
            <p:ph type="title"/>
          </p:nvPr>
        </p:nvSpPr>
        <p:spPr>
          <a:xfrm>
            <a:off x="457200" y="152400"/>
            <a:ext cx="8196146" cy="990600"/>
          </a:xfrm>
        </p:spPr>
        <p:txBody>
          <a:bodyPr/>
          <a:lstStyle/>
          <a:p>
            <a:r>
              <a:rPr lang="en-US" dirty="0"/>
              <a:t>References</a:t>
            </a:r>
          </a:p>
        </p:txBody>
      </p:sp>
      <p:sp>
        <p:nvSpPr>
          <p:cNvPr id="5" name="TextBox 4">
            <a:extLst>
              <a:ext uri="{FF2B5EF4-FFF2-40B4-BE49-F238E27FC236}">
                <a16:creationId xmlns:a16="http://schemas.microsoft.com/office/drawing/2014/main" id="{61EA2263-3757-43C6-BE39-790606E65BD5}"/>
              </a:ext>
            </a:extLst>
          </p:cNvPr>
          <p:cNvSpPr txBox="1"/>
          <p:nvPr/>
        </p:nvSpPr>
        <p:spPr>
          <a:xfrm>
            <a:off x="5029200" y="6305490"/>
            <a:ext cx="4191000" cy="400110"/>
          </a:xfrm>
          <a:prstGeom prst="rect">
            <a:avLst/>
          </a:prstGeom>
          <a:noFill/>
        </p:spPr>
        <p:txBody>
          <a:bodyPr wrap="square" rtlCol="0">
            <a:spAutoFit/>
          </a:bodyPr>
          <a:lstStyle/>
          <a:p>
            <a:r>
              <a:rPr lang="en-US" sz="2000" dirty="0">
                <a:latin typeface="Calibri" panose="020F0502020204030204" pitchFamily="34" charset="0"/>
                <a:cs typeface="Calibri" panose="020F0502020204030204" pitchFamily="34" charset="0"/>
              </a:rPr>
              <a:t>Plus other articles as cited on slides</a:t>
            </a:r>
          </a:p>
        </p:txBody>
      </p:sp>
      <p:pic>
        <p:nvPicPr>
          <p:cNvPr id="6" name="Picture 5">
            <a:extLst>
              <a:ext uri="{FF2B5EF4-FFF2-40B4-BE49-F238E27FC236}">
                <a16:creationId xmlns:a16="http://schemas.microsoft.com/office/drawing/2014/main" id="{86233E8F-5F78-44AC-835E-994888D15026}"/>
              </a:ext>
            </a:extLst>
          </p:cNvPr>
          <p:cNvPicPr>
            <a:picLocks noChangeAspect="1"/>
          </p:cNvPicPr>
          <p:nvPr/>
        </p:nvPicPr>
        <p:blipFill>
          <a:blip r:embed="rId2"/>
          <a:stretch>
            <a:fillRect/>
          </a:stretch>
        </p:blipFill>
        <p:spPr>
          <a:xfrm>
            <a:off x="2765234" y="2500218"/>
            <a:ext cx="6226366" cy="1441896"/>
          </a:xfrm>
          <a:prstGeom prst="rect">
            <a:avLst/>
          </a:prstGeom>
        </p:spPr>
      </p:pic>
      <p:pic>
        <p:nvPicPr>
          <p:cNvPr id="3" name="Picture 2">
            <a:extLst>
              <a:ext uri="{FF2B5EF4-FFF2-40B4-BE49-F238E27FC236}">
                <a16:creationId xmlns:a16="http://schemas.microsoft.com/office/drawing/2014/main" id="{90F4EED3-77C4-050D-8CC5-3068585691A2}"/>
              </a:ext>
            </a:extLst>
          </p:cNvPr>
          <p:cNvPicPr>
            <a:picLocks noChangeAspect="1"/>
          </p:cNvPicPr>
          <p:nvPr/>
        </p:nvPicPr>
        <p:blipFill>
          <a:blip r:embed="rId3"/>
          <a:stretch>
            <a:fillRect/>
          </a:stretch>
        </p:blipFill>
        <p:spPr>
          <a:xfrm>
            <a:off x="573336" y="1295400"/>
            <a:ext cx="1901328" cy="2500977"/>
          </a:xfrm>
          <a:prstGeom prst="rect">
            <a:avLst/>
          </a:prstGeom>
        </p:spPr>
      </p:pic>
      <p:pic>
        <p:nvPicPr>
          <p:cNvPr id="10" name="Picture 9">
            <a:extLst>
              <a:ext uri="{FF2B5EF4-FFF2-40B4-BE49-F238E27FC236}">
                <a16:creationId xmlns:a16="http://schemas.microsoft.com/office/drawing/2014/main" id="{3B653352-30F0-F124-F677-4430F10EE46E}"/>
              </a:ext>
            </a:extLst>
          </p:cNvPr>
          <p:cNvPicPr>
            <a:picLocks noChangeAspect="1"/>
          </p:cNvPicPr>
          <p:nvPr/>
        </p:nvPicPr>
        <p:blipFill>
          <a:blip r:embed="rId4"/>
          <a:stretch>
            <a:fillRect/>
          </a:stretch>
        </p:blipFill>
        <p:spPr>
          <a:xfrm>
            <a:off x="2606370" y="1313751"/>
            <a:ext cx="6537630" cy="823638"/>
          </a:xfrm>
          <a:prstGeom prst="rect">
            <a:avLst/>
          </a:prstGeom>
        </p:spPr>
      </p:pic>
    </p:spTree>
    <p:extLst>
      <p:ext uri="{BB962C8B-B14F-4D97-AF65-F5344CB8AC3E}">
        <p14:creationId xmlns:p14="http://schemas.microsoft.com/office/powerpoint/2010/main" val="1136740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1250" name="Text Box 2"/>
          <p:cNvSpPr txBox="1">
            <a:spLocks noChangeArrowheads="1"/>
          </p:cNvSpPr>
          <p:nvPr/>
        </p:nvSpPr>
        <p:spPr bwMode="auto">
          <a:xfrm>
            <a:off x="914400" y="2667000"/>
            <a:ext cx="1447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a:latin typeface="Tahoma" pitchFamily="34" charset="0"/>
                <a:cs typeface="Times New Roman" pitchFamily="18" charset="0"/>
              </a:rPr>
              <a:t>1 small fresh fruit</a:t>
            </a:r>
            <a:endParaRPr lang="en-US" sz="1400">
              <a:latin typeface="Tahoma" pitchFamily="34" charset="0"/>
            </a:endParaRPr>
          </a:p>
        </p:txBody>
      </p:sp>
      <p:sp>
        <p:nvSpPr>
          <p:cNvPr id="181251" name="Text Box 3"/>
          <p:cNvSpPr txBox="1">
            <a:spLocks noChangeArrowheads="1"/>
          </p:cNvSpPr>
          <p:nvPr/>
        </p:nvSpPr>
        <p:spPr bwMode="auto">
          <a:xfrm>
            <a:off x="5759361" y="5554663"/>
            <a:ext cx="1676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sz="1000" b="1" dirty="0">
              <a:latin typeface="Arial" charset="0"/>
              <a:cs typeface="Times New Roman" pitchFamily="18" charset="0"/>
            </a:endParaRPr>
          </a:p>
          <a:p>
            <a:pPr algn="ctr" eaLnBrk="1" hangingPunct="1"/>
            <a:r>
              <a:rPr lang="en-US" sz="1400" dirty="0">
                <a:latin typeface="Tahoma" pitchFamily="34" charset="0"/>
                <a:cs typeface="Times New Roman" pitchFamily="18" charset="0"/>
              </a:rPr>
              <a:t>1 1/4 cup strawberries</a:t>
            </a:r>
          </a:p>
        </p:txBody>
      </p:sp>
      <p:sp>
        <p:nvSpPr>
          <p:cNvPr id="181252" name="Text Box 4"/>
          <p:cNvSpPr txBox="1">
            <a:spLocks noChangeArrowheads="1"/>
          </p:cNvSpPr>
          <p:nvPr/>
        </p:nvSpPr>
        <p:spPr bwMode="auto">
          <a:xfrm>
            <a:off x="3962400" y="3352800"/>
            <a:ext cx="15541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b="1">
                <a:latin typeface="Tahoma" pitchFamily="34" charset="0"/>
                <a:cs typeface="Times New Roman" pitchFamily="18" charset="0"/>
              </a:rPr>
              <a:t>1 slice bread</a:t>
            </a:r>
            <a:endParaRPr lang="en-US" sz="1400">
              <a:latin typeface="Tahoma" pitchFamily="34" charset="0"/>
            </a:endParaRPr>
          </a:p>
        </p:txBody>
      </p:sp>
      <p:sp>
        <p:nvSpPr>
          <p:cNvPr id="181253" name="Text Box 5"/>
          <p:cNvSpPr txBox="1">
            <a:spLocks noChangeArrowheads="1"/>
          </p:cNvSpPr>
          <p:nvPr/>
        </p:nvSpPr>
        <p:spPr bwMode="auto">
          <a:xfrm>
            <a:off x="533400" y="4343400"/>
            <a:ext cx="1905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a:latin typeface="Arial" charset="0"/>
                <a:cs typeface="Times New Roman" pitchFamily="18" charset="0"/>
              </a:rPr>
              <a:t>17 small grapes</a:t>
            </a:r>
            <a:endParaRPr lang="en-US" sz="1400">
              <a:latin typeface="Arial" charset="0"/>
            </a:endParaRPr>
          </a:p>
        </p:txBody>
      </p:sp>
      <p:sp>
        <p:nvSpPr>
          <p:cNvPr id="181254" name="Text Box 6"/>
          <p:cNvSpPr txBox="1">
            <a:spLocks noChangeArrowheads="1"/>
          </p:cNvSpPr>
          <p:nvPr/>
        </p:nvSpPr>
        <p:spPr bwMode="auto">
          <a:xfrm>
            <a:off x="7086600" y="4572000"/>
            <a:ext cx="1371600"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a:latin typeface="Tahoma" pitchFamily="34" charset="0"/>
                <a:cs typeface="Times New Roman" pitchFamily="18" charset="0"/>
              </a:rPr>
              <a:t>1 cup melon</a:t>
            </a:r>
            <a:endParaRPr lang="en-US" sz="1400">
              <a:latin typeface="Tahoma" pitchFamily="34" charset="0"/>
            </a:endParaRPr>
          </a:p>
        </p:txBody>
      </p:sp>
      <p:sp>
        <p:nvSpPr>
          <p:cNvPr id="181255" name="Text Box 7"/>
          <p:cNvSpPr txBox="1">
            <a:spLocks noChangeArrowheads="1"/>
          </p:cNvSpPr>
          <p:nvPr/>
        </p:nvSpPr>
        <p:spPr bwMode="auto">
          <a:xfrm>
            <a:off x="3810000" y="6400800"/>
            <a:ext cx="213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sz="1400">
              <a:latin typeface="Tahoma" pitchFamily="34" charset="0"/>
            </a:endParaRPr>
          </a:p>
        </p:txBody>
      </p:sp>
      <p:sp>
        <p:nvSpPr>
          <p:cNvPr id="181256" name="Text Box 9"/>
          <p:cNvSpPr txBox="1">
            <a:spLocks noChangeArrowheads="1"/>
          </p:cNvSpPr>
          <p:nvPr/>
        </p:nvSpPr>
        <p:spPr bwMode="auto">
          <a:xfrm>
            <a:off x="2971800" y="2514600"/>
            <a:ext cx="17526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a:latin typeface="Tahoma" pitchFamily="34" charset="0"/>
                <a:cs typeface="Times New Roman" pitchFamily="18" charset="0"/>
              </a:rPr>
              <a:t>½ cup fruit juice</a:t>
            </a:r>
            <a:endParaRPr lang="en-US" sz="1400">
              <a:latin typeface="Tahoma" pitchFamily="34" charset="0"/>
            </a:endParaRPr>
          </a:p>
        </p:txBody>
      </p:sp>
      <p:sp>
        <p:nvSpPr>
          <p:cNvPr id="181257" name="Text Box 10"/>
          <p:cNvSpPr txBox="1">
            <a:spLocks noChangeArrowheads="1"/>
          </p:cNvSpPr>
          <p:nvPr/>
        </p:nvSpPr>
        <p:spPr bwMode="auto">
          <a:xfrm>
            <a:off x="6934200" y="2895600"/>
            <a:ext cx="18288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a:latin typeface="Tahoma" pitchFamily="34" charset="0"/>
              </a:rPr>
              <a:t>½ cup unsweetened apple sauce</a:t>
            </a:r>
          </a:p>
        </p:txBody>
      </p:sp>
      <p:sp>
        <p:nvSpPr>
          <p:cNvPr id="181260" name="Line 13"/>
          <p:cNvSpPr>
            <a:spLocks noChangeShapeType="1"/>
          </p:cNvSpPr>
          <p:nvPr/>
        </p:nvSpPr>
        <p:spPr bwMode="auto">
          <a:xfrm flipV="1">
            <a:off x="5562600" y="2971800"/>
            <a:ext cx="1143000" cy="6096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1261" name="Line 14"/>
          <p:cNvSpPr>
            <a:spLocks noChangeShapeType="1"/>
          </p:cNvSpPr>
          <p:nvPr/>
        </p:nvSpPr>
        <p:spPr bwMode="auto">
          <a:xfrm flipV="1">
            <a:off x="5234110" y="2919950"/>
            <a:ext cx="152400" cy="3810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1262" name="Line 15"/>
          <p:cNvSpPr>
            <a:spLocks noChangeShapeType="1"/>
          </p:cNvSpPr>
          <p:nvPr/>
        </p:nvSpPr>
        <p:spPr bwMode="auto">
          <a:xfrm flipH="1" flipV="1">
            <a:off x="4114800" y="3048000"/>
            <a:ext cx="228600" cy="3048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1263" name="Line 16"/>
          <p:cNvSpPr>
            <a:spLocks noChangeShapeType="1"/>
          </p:cNvSpPr>
          <p:nvPr/>
        </p:nvSpPr>
        <p:spPr bwMode="auto">
          <a:xfrm flipH="1" flipV="1">
            <a:off x="2514600" y="4114800"/>
            <a:ext cx="152400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1264" name="Line 17"/>
          <p:cNvSpPr>
            <a:spLocks noChangeShapeType="1"/>
          </p:cNvSpPr>
          <p:nvPr/>
        </p:nvSpPr>
        <p:spPr bwMode="auto">
          <a:xfrm flipH="1">
            <a:off x="2895600" y="4572000"/>
            <a:ext cx="1219200" cy="7620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1265" name="Line 18"/>
          <p:cNvSpPr>
            <a:spLocks noChangeShapeType="1"/>
          </p:cNvSpPr>
          <p:nvPr/>
        </p:nvSpPr>
        <p:spPr bwMode="auto">
          <a:xfrm>
            <a:off x="5486400" y="4114800"/>
            <a:ext cx="1600200" cy="762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1266" name="Line 19"/>
          <p:cNvSpPr>
            <a:spLocks noChangeShapeType="1"/>
          </p:cNvSpPr>
          <p:nvPr/>
        </p:nvSpPr>
        <p:spPr bwMode="auto">
          <a:xfrm>
            <a:off x="4876800" y="4838700"/>
            <a:ext cx="0" cy="27463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1267" name="Line 20"/>
          <p:cNvSpPr>
            <a:spLocks noChangeShapeType="1"/>
          </p:cNvSpPr>
          <p:nvPr/>
        </p:nvSpPr>
        <p:spPr bwMode="auto">
          <a:xfrm>
            <a:off x="5410200" y="4724400"/>
            <a:ext cx="1295400" cy="7620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1268" name="Line 22"/>
          <p:cNvSpPr>
            <a:spLocks noChangeShapeType="1"/>
          </p:cNvSpPr>
          <p:nvPr/>
        </p:nvSpPr>
        <p:spPr bwMode="auto">
          <a:xfrm flipH="1" flipV="1">
            <a:off x="2438400" y="2895600"/>
            <a:ext cx="1585913" cy="60325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1269" name="Rectangle 23"/>
          <p:cNvSpPr>
            <a:spLocks noChangeArrowheads="1"/>
          </p:cNvSpPr>
          <p:nvPr/>
        </p:nvSpPr>
        <p:spPr bwMode="auto">
          <a:xfrm>
            <a:off x="685800" y="63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endParaRPr lang="en-US"/>
          </a:p>
        </p:txBody>
      </p:sp>
      <p:sp>
        <p:nvSpPr>
          <p:cNvPr id="181270" name="Rectangle 24"/>
          <p:cNvSpPr>
            <a:spLocks noChangeArrowheads="1"/>
          </p:cNvSpPr>
          <p:nvPr/>
        </p:nvSpPr>
        <p:spPr bwMode="auto">
          <a:xfrm>
            <a:off x="274638" y="252413"/>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br>
              <a:rPr lang="en-US" sz="1400">
                <a:latin typeface="Arial" charset="0"/>
              </a:rPr>
            </a:br>
            <a:endParaRPr lang="en-US" sz="1400">
              <a:latin typeface="Arial" charset="0"/>
            </a:endParaRPr>
          </a:p>
        </p:txBody>
      </p:sp>
      <p:sp>
        <p:nvSpPr>
          <p:cNvPr id="181271" name="Rectangle 25"/>
          <p:cNvSpPr>
            <a:spLocks noChangeArrowheads="1"/>
          </p:cNvSpPr>
          <p:nvPr/>
        </p:nvSpPr>
        <p:spPr bwMode="auto">
          <a:xfrm>
            <a:off x="274638" y="893763"/>
            <a:ext cx="184150"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sz="900">
              <a:latin typeface="Arial" charset="0"/>
            </a:endParaRPr>
          </a:p>
          <a:p>
            <a:br>
              <a:rPr lang="en-US" sz="1400">
                <a:latin typeface="Arial" charset="0"/>
              </a:rPr>
            </a:br>
            <a:endParaRPr lang="en-US" sz="1400">
              <a:latin typeface="Arial" charset="0"/>
            </a:endParaRPr>
          </a:p>
        </p:txBody>
      </p:sp>
      <p:sp>
        <p:nvSpPr>
          <p:cNvPr id="181272" name="Rectangle 26"/>
          <p:cNvSpPr>
            <a:spLocks noChangeArrowheads="1"/>
          </p:cNvSpPr>
          <p:nvPr/>
        </p:nvSpPr>
        <p:spPr bwMode="auto">
          <a:xfrm>
            <a:off x="274638" y="1703388"/>
            <a:ext cx="184150"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sz="900">
              <a:latin typeface="Arial" charset="0"/>
            </a:endParaRPr>
          </a:p>
          <a:p>
            <a:endParaRPr lang="en-US" sz="1400">
              <a:latin typeface="Arial" charset="0"/>
            </a:endParaRPr>
          </a:p>
        </p:txBody>
      </p:sp>
      <p:sp>
        <p:nvSpPr>
          <p:cNvPr id="181273" name="Rectangle 27"/>
          <p:cNvSpPr>
            <a:spLocks noChangeArrowheads="1"/>
          </p:cNvSpPr>
          <p:nvPr/>
        </p:nvSpPr>
        <p:spPr bwMode="auto">
          <a:xfrm>
            <a:off x="964283" y="5029200"/>
            <a:ext cx="152241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400" dirty="0">
                <a:latin typeface="Tahoma" pitchFamily="34" charset="0"/>
                <a:cs typeface="Times New Roman" pitchFamily="18" charset="0"/>
              </a:rPr>
              <a:t>¼ cup dried fruit</a:t>
            </a:r>
          </a:p>
        </p:txBody>
      </p:sp>
      <p:pic>
        <p:nvPicPr>
          <p:cNvPr id="181274" name="Picture 3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3657600"/>
            <a:ext cx="1038225"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1275" name="Rectangle 27"/>
          <p:cNvSpPr>
            <a:spLocks noChangeArrowheads="1"/>
          </p:cNvSpPr>
          <p:nvPr/>
        </p:nvSpPr>
        <p:spPr bwMode="auto">
          <a:xfrm>
            <a:off x="3794438" y="5191919"/>
            <a:ext cx="12239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400" dirty="0">
                <a:latin typeface="Tahoma" pitchFamily="34" charset="0"/>
                <a:cs typeface="Times New Roman" pitchFamily="18" charset="0"/>
              </a:rPr>
              <a:t>2 </a:t>
            </a:r>
            <a:r>
              <a:rPr lang="en-US" sz="1400" dirty="0" err="1">
                <a:latin typeface="Tahoma" pitchFamily="34" charset="0"/>
                <a:cs typeface="Times New Roman" pitchFamily="18" charset="0"/>
              </a:rPr>
              <a:t>tbsp</a:t>
            </a:r>
            <a:r>
              <a:rPr lang="en-US" sz="1400" dirty="0">
                <a:latin typeface="Tahoma" pitchFamily="34" charset="0"/>
                <a:cs typeface="Times New Roman" pitchFamily="18" charset="0"/>
              </a:rPr>
              <a:t> raisins</a:t>
            </a:r>
          </a:p>
        </p:txBody>
      </p:sp>
      <p:pic>
        <p:nvPicPr>
          <p:cNvPr id="181276" name="Picture 38" descr="C:\Users\HP_Administrator\AppData\Local\Microsoft\Windows\Temporary Internet Files\Content.IE5\SES04SCU\MPj0409257000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1752600"/>
            <a:ext cx="947738" cy="95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1277" name="Picture 40" descr="C:\Users\HP_Administrator\AppData\Local\Microsoft\Windows\Temporary Internet Files\Content.IE5\H1OY46O2\MPj0314258000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33243" y="1366446"/>
            <a:ext cx="6207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1278" name="Text Box 8"/>
          <p:cNvSpPr txBox="1">
            <a:spLocks noChangeArrowheads="1"/>
          </p:cNvSpPr>
          <p:nvPr/>
        </p:nvSpPr>
        <p:spPr bwMode="auto">
          <a:xfrm>
            <a:off x="5029200" y="2549269"/>
            <a:ext cx="152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a:latin typeface="Tahoma" pitchFamily="34" charset="0"/>
                <a:cs typeface="Times New Roman" pitchFamily="18" charset="0"/>
              </a:rPr>
              <a:t>½ banana</a:t>
            </a:r>
            <a:endParaRPr lang="en-US" sz="1400">
              <a:latin typeface="Tahoma" pitchFamily="34" charset="0"/>
            </a:endParaRPr>
          </a:p>
        </p:txBody>
      </p:sp>
      <p:pic>
        <p:nvPicPr>
          <p:cNvPr id="181279" name="Picture 42" descr="C:\Users\HP_Administrator\AppData\Local\Microsoft\Windows\Temporary Internet Files\Content.IE5\O2FPU4Z6\MPj03140060000[1].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62800" y="3657600"/>
            <a:ext cx="1479550" cy="96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1280" name="Picture 45" descr="http://www.everdale.org/gallery/main.php?g2_view=core.DownloadItem&amp;g2_itemId=893&amp;g2_serialNumber=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76400" y="5334000"/>
            <a:ext cx="11430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1281" name="Picture 47" descr="http://static.flickr.com/114/295056372_1fe5559c1b_o.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315200" y="2057400"/>
            <a:ext cx="1179513"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1282" name="Picture 49" descr="http://content.answers.com/main/content/wp/en/thumb/e/e6/200px-Sun-Maid_Raisins_Logo.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45013" y="5460743"/>
            <a:ext cx="812800" cy="81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1283" name="Picture 3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429000" y="1371600"/>
            <a:ext cx="8810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1284" name="Picture 3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083426" y="5062672"/>
            <a:ext cx="971550"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1285" name="Picture 3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62000" y="3429000"/>
            <a:ext cx="1466850"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normAutofit/>
          </a:bodyPr>
          <a:lstStyle/>
          <a:p>
            <a:r>
              <a:rPr lang="en-US" dirty="0">
                <a:latin typeface="Tahoma" pitchFamily="34" charset="0"/>
                <a:cs typeface="Times New Roman" pitchFamily="18" charset="0"/>
              </a:rPr>
              <a:t>Carb counting- fruit</a:t>
            </a:r>
            <a:endParaRPr lang="en-US" dirty="0"/>
          </a:p>
        </p:txBody>
      </p:sp>
      <p:sp>
        <p:nvSpPr>
          <p:cNvPr id="181259" name="Text Box 12"/>
          <p:cNvSpPr txBox="1">
            <a:spLocks noChangeArrowheads="1"/>
          </p:cNvSpPr>
          <p:nvPr/>
        </p:nvSpPr>
        <p:spPr bwMode="auto">
          <a:xfrm>
            <a:off x="6134100" y="186532"/>
            <a:ext cx="2209800" cy="990600"/>
          </a:xfrm>
          <a:prstGeom prst="rect">
            <a:avLst/>
          </a:prstGeom>
          <a:solidFill>
            <a:srgbClr val="FFFFFF"/>
          </a:solidFill>
          <a:ln w="9525">
            <a:solidFill>
              <a:srgbClr val="000000"/>
            </a:solidFill>
            <a:miter lim="800000"/>
            <a:headEnd/>
            <a:tailEnd/>
          </a:ln>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2000" dirty="0">
                <a:solidFill>
                  <a:schemeClr val="tx2">
                    <a:lumMod val="50000"/>
                  </a:schemeClr>
                </a:solidFill>
                <a:latin typeface="Tahoma" pitchFamily="34" charset="0"/>
              </a:rPr>
              <a:t>Each Food has:</a:t>
            </a:r>
          </a:p>
          <a:p>
            <a:pPr eaLnBrk="1" hangingPunct="1"/>
            <a:r>
              <a:rPr lang="en-US" sz="2000" dirty="0">
                <a:solidFill>
                  <a:schemeClr val="tx2">
                    <a:lumMod val="50000"/>
                  </a:schemeClr>
                </a:solidFill>
                <a:latin typeface="Tahoma" pitchFamily="34" charset="0"/>
                <a:cs typeface="Times New Roman" pitchFamily="18" charset="0"/>
              </a:rPr>
              <a:t>    60 Calories</a:t>
            </a:r>
            <a:endParaRPr lang="en-US" sz="2000" dirty="0">
              <a:solidFill>
                <a:schemeClr val="tx2">
                  <a:lumMod val="50000"/>
                </a:schemeClr>
              </a:solidFill>
              <a:latin typeface="Tahoma" pitchFamily="34" charset="0"/>
            </a:endParaRPr>
          </a:p>
          <a:p>
            <a:pPr eaLnBrk="1" hangingPunct="1"/>
            <a:r>
              <a:rPr lang="en-US" sz="2000" dirty="0">
                <a:solidFill>
                  <a:schemeClr val="tx2">
                    <a:lumMod val="50000"/>
                  </a:schemeClr>
                </a:solidFill>
                <a:latin typeface="Tahoma" pitchFamily="34" charset="0"/>
                <a:cs typeface="Times New Roman" pitchFamily="18" charset="0"/>
              </a:rPr>
              <a:t>    15 grams carb</a:t>
            </a:r>
            <a:endParaRPr lang="en-US" sz="2000" dirty="0">
              <a:solidFill>
                <a:schemeClr val="tx2">
                  <a:lumMod val="50000"/>
                </a:schemeClr>
              </a:solidFill>
              <a:latin typeface="Tahoma" pitchFamily="34" charset="0"/>
            </a:endParaRPr>
          </a:p>
          <a:p>
            <a:pPr eaLnBrk="1" hangingPunct="1"/>
            <a:endParaRPr lang="en-US" sz="1400" dirty="0">
              <a:solidFill>
                <a:srgbClr val="64EA81"/>
              </a:solidFill>
              <a:latin typeface="Arial" charset="0"/>
            </a:endParaRPr>
          </a:p>
        </p:txBody>
      </p:sp>
    </p:spTree>
    <p:custDataLst>
      <p:tags r:id="rId1"/>
    </p:custDataLst>
    <p:extLst>
      <p:ext uri="{BB962C8B-B14F-4D97-AF65-F5344CB8AC3E}">
        <p14:creationId xmlns:p14="http://schemas.microsoft.com/office/powerpoint/2010/main" val="3798086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2274" name="Text Box 4"/>
          <p:cNvSpPr txBox="1">
            <a:spLocks noChangeArrowheads="1"/>
          </p:cNvSpPr>
          <p:nvPr/>
        </p:nvSpPr>
        <p:spPr bwMode="auto">
          <a:xfrm>
            <a:off x="3962400" y="3352800"/>
            <a:ext cx="15541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b="1">
                <a:latin typeface="Tahoma" pitchFamily="34" charset="0"/>
                <a:cs typeface="Times New Roman" pitchFamily="18" charset="0"/>
              </a:rPr>
              <a:t>1 slice bread</a:t>
            </a:r>
            <a:endParaRPr lang="en-US" sz="1400">
              <a:latin typeface="Tahoma" pitchFamily="34" charset="0"/>
            </a:endParaRPr>
          </a:p>
        </p:txBody>
      </p:sp>
      <p:sp>
        <p:nvSpPr>
          <p:cNvPr id="182275" name="Text Box 6"/>
          <p:cNvSpPr txBox="1">
            <a:spLocks noChangeArrowheads="1"/>
          </p:cNvSpPr>
          <p:nvPr/>
        </p:nvSpPr>
        <p:spPr bwMode="auto">
          <a:xfrm>
            <a:off x="7010400" y="5715000"/>
            <a:ext cx="1371600"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a:latin typeface="Tahoma" pitchFamily="34" charset="0"/>
                <a:cs typeface="Times New Roman" pitchFamily="18" charset="0"/>
              </a:rPr>
              <a:t>6 oz light fruit yogurt</a:t>
            </a:r>
            <a:endParaRPr lang="en-US" sz="1400">
              <a:latin typeface="Tahoma" pitchFamily="34" charset="0"/>
            </a:endParaRPr>
          </a:p>
        </p:txBody>
      </p:sp>
      <p:sp>
        <p:nvSpPr>
          <p:cNvPr id="182276" name="Text Box 7"/>
          <p:cNvSpPr txBox="1">
            <a:spLocks noChangeArrowheads="1"/>
          </p:cNvSpPr>
          <p:nvPr/>
        </p:nvSpPr>
        <p:spPr bwMode="auto">
          <a:xfrm>
            <a:off x="3672681" y="5981391"/>
            <a:ext cx="213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dirty="0">
                <a:latin typeface="Tahoma" pitchFamily="34" charset="0"/>
                <a:cs typeface="Times New Roman" pitchFamily="18" charset="0"/>
              </a:rPr>
              <a:t>8 </a:t>
            </a:r>
            <a:r>
              <a:rPr lang="en-US" sz="1400" dirty="0" err="1">
                <a:latin typeface="Tahoma" pitchFamily="34" charset="0"/>
                <a:cs typeface="Times New Roman" pitchFamily="18" charset="0"/>
              </a:rPr>
              <a:t>oz</a:t>
            </a:r>
            <a:r>
              <a:rPr lang="en-US" sz="1400" dirty="0">
                <a:latin typeface="Tahoma" pitchFamily="34" charset="0"/>
                <a:cs typeface="Times New Roman" pitchFamily="18" charset="0"/>
              </a:rPr>
              <a:t> soy milk</a:t>
            </a:r>
            <a:endParaRPr lang="en-US" sz="1400" dirty="0">
              <a:latin typeface="Tahoma" pitchFamily="34" charset="0"/>
            </a:endParaRPr>
          </a:p>
          <a:p>
            <a:pPr eaLnBrk="1" hangingPunct="1"/>
            <a:endParaRPr lang="en-US" sz="1400" dirty="0">
              <a:latin typeface="Tahoma" pitchFamily="34" charset="0"/>
            </a:endParaRPr>
          </a:p>
        </p:txBody>
      </p:sp>
      <p:sp>
        <p:nvSpPr>
          <p:cNvPr id="182277" name="Text Box 9"/>
          <p:cNvSpPr txBox="1">
            <a:spLocks noChangeArrowheads="1"/>
          </p:cNvSpPr>
          <p:nvPr/>
        </p:nvSpPr>
        <p:spPr bwMode="auto">
          <a:xfrm>
            <a:off x="1143000" y="5410200"/>
            <a:ext cx="1143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a:latin typeface="Tahoma" pitchFamily="34" charset="0"/>
                <a:cs typeface="Times New Roman" pitchFamily="18" charset="0"/>
              </a:rPr>
              <a:t>8 oz milk</a:t>
            </a:r>
            <a:endParaRPr lang="en-US" sz="1400">
              <a:latin typeface="Tahoma" pitchFamily="34" charset="0"/>
            </a:endParaRPr>
          </a:p>
        </p:txBody>
      </p:sp>
      <p:sp>
        <p:nvSpPr>
          <p:cNvPr id="182278" name="Text Box 10"/>
          <p:cNvSpPr txBox="1">
            <a:spLocks noChangeArrowheads="1"/>
          </p:cNvSpPr>
          <p:nvPr/>
        </p:nvSpPr>
        <p:spPr bwMode="auto">
          <a:xfrm>
            <a:off x="6934200" y="3276600"/>
            <a:ext cx="13716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a:latin typeface="Tahoma" pitchFamily="34" charset="0"/>
                <a:cs typeface="Times New Roman" pitchFamily="18" charset="0"/>
              </a:rPr>
              <a:t>6 oz plain yogurt</a:t>
            </a:r>
            <a:endParaRPr lang="en-US" sz="1400">
              <a:latin typeface="Tahoma" pitchFamily="34" charset="0"/>
            </a:endParaRPr>
          </a:p>
        </p:txBody>
      </p:sp>
      <p:sp>
        <p:nvSpPr>
          <p:cNvPr id="182281" name="Line 13"/>
          <p:cNvSpPr>
            <a:spLocks noChangeShapeType="1"/>
          </p:cNvSpPr>
          <p:nvPr/>
        </p:nvSpPr>
        <p:spPr bwMode="auto">
          <a:xfrm flipV="1">
            <a:off x="5562600" y="3124200"/>
            <a:ext cx="1371600" cy="4572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2282" name="Line 15"/>
          <p:cNvSpPr>
            <a:spLocks noChangeShapeType="1"/>
          </p:cNvSpPr>
          <p:nvPr/>
        </p:nvSpPr>
        <p:spPr bwMode="auto">
          <a:xfrm flipV="1">
            <a:off x="4618038" y="2514600"/>
            <a:ext cx="46037" cy="8382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2283" name="Line 17"/>
          <p:cNvSpPr>
            <a:spLocks noChangeShapeType="1"/>
          </p:cNvSpPr>
          <p:nvPr/>
        </p:nvSpPr>
        <p:spPr bwMode="auto">
          <a:xfrm flipH="1">
            <a:off x="2286000" y="4572000"/>
            <a:ext cx="1828800" cy="6096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2284" name="Line 19"/>
          <p:cNvSpPr>
            <a:spLocks noChangeShapeType="1"/>
          </p:cNvSpPr>
          <p:nvPr/>
        </p:nvSpPr>
        <p:spPr bwMode="auto">
          <a:xfrm flipH="1">
            <a:off x="4637453" y="4648200"/>
            <a:ext cx="0" cy="43338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2285" name="Line 20"/>
          <p:cNvSpPr>
            <a:spLocks noChangeShapeType="1"/>
          </p:cNvSpPr>
          <p:nvPr/>
        </p:nvSpPr>
        <p:spPr bwMode="auto">
          <a:xfrm>
            <a:off x="5410200" y="4724400"/>
            <a:ext cx="1295400" cy="7620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2286" name="Line 22"/>
          <p:cNvSpPr>
            <a:spLocks noChangeShapeType="1"/>
          </p:cNvSpPr>
          <p:nvPr/>
        </p:nvSpPr>
        <p:spPr bwMode="auto">
          <a:xfrm flipH="1" flipV="1">
            <a:off x="2438400" y="2895600"/>
            <a:ext cx="1585913" cy="60325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2287" name="Rectangle 23"/>
          <p:cNvSpPr>
            <a:spLocks noChangeArrowheads="1"/>
          </p:cNvSpPr>
          <p:nvPr/>
        </p:nvSpPr>
        <p:spPr bwMode="auto">
          <a:xfrm>
            <a:off x="685800" y="63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endParaRPr lang="en-US"/>
          </a:p>
        </p:txBody>
      </p:sp>
      <p:sp>
        <p:nvSpPr>
          <p:cNvPr id="182288" name="Rectangle 24"/>
          <p:cNvSpPr>
            <a:spLocks noChangeArrowheads="1"/>
          </p:cNvSpPr>
          <p:nvPr/>
        </p:nvSpPr>
        <p:spPr bwMode="auto">
          <a:xfrm>
            <a:off x="274638" y="252413"/>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br>
              <a:rPr lang="en-US" sz="1400">
                <a:latin typeface="Arial" charset="0"/>
              </a:rPr>
            </a:br>
            <a:endParaRPr lang="en-US" sz="1400">
              <a:latin typeface="Arial" charset="0"/>
            </a:endParaRPr>
          </a:p>
        </p:txBody>
      </p:sp>
      <p:sp>
        <p:nvSpPr>
          <p:cNvPr id="182289" name="Rectangle 25"/>
          <p:cNvSpPr>
            <a:spLocks noChangeArrowheads="1"/>
          </p:cNvSpPr>
          <p:nvPr/>
        </p:nvSpPr>
        <p:spPr bwMode="auto">
          <a:xfrm>
            <a:off x="274638" y="893763"/>
            <a:ext cx="184150"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sz="900">
              <a:latin typeface="Arial" charset="0"/>
            </a:endParaRPr>
          </a:p>
          <a:p>
            <a:br>
              <a:rPr lang="en-US" sz="1400">
                <a:latin typeface="Arial" charset="0"/>
              </a:rPr>
            </a:br>
            <a:endParaRPr lang="en-US" sz="1400">
              <a:latin typeface="Arial" charset="0"/>
            </a:endParaRPr>
          </a:p>
        </p:txBody>
      </p:sp>
      <p:sp>
        <p:nvSpPr>
          <p:cNvPr id="182290" name="Rectangle 26"/>
          <p:cNvSpPr>
            <a:spLocks noChangeArrowheads="1"/>
          </p:cNvSpPr>
          <p:nvPr/>
        </p:nvSpPr>
        <p:spPr bwMode="auto">
          <a:xfrm>
            <a:off x="274638" y="1703388"/>
            <a:ext cx="184150"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sz="900">
              <a:latin typeface="Arial" charset="0"/>
            </a:endParaRPr>
          </a:p>
          <a:p>
            <a:endParaRPr lang="en-US" sz="1400">
              <a:latin typeface="Arial" charset="0"/>
            </a:endParaRPr>
          </a:p>
        </p:txBody>
      </p:sp>
      <p:pic>
        <p:nvPicPr>
          <p:cNvPr id="182291" name="Picture 3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3657600"/>
            <a:ext cx="1038225"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2292" name="Text Box 38"/>
          <p:cNvSpPr txBox="1">
            <a:spLocks noChangeArrowheads="1"/>
          </p:cNvSpPr>
          <p:nvPr/>
        </p:nvSpPr>
        <p:spPr bwMode="auto">
          <a:xfrm>
            <a:off x="666750" y="3124200"/>
            <a:ext cx="201771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sz="1400">
                <a:latin typeface="Tahoma" pitchFamily="34" charset="0"/>
              </a:rPr>
              <a:t>1 packet diet hot cocoa</a:t>
            </a:r>
          </a:p>
        </p:txBody>
      </p:sp>
      <p:sp>
        <p:nvSpPr>
          <p:cNvPr id="182293" name="Text Box 39"/>
          <p:cNvSpPr txBox="1">
            <a:spLocks noChangeArrowheads="1"/>
          </p:cNvSpPr>
          <p:nvPr/>
        </p:nvSpPr>
        <p:spPr bwMode="auto">
          <a:xfrm>
            <a:off x="3201838" y="2095809"/>
            <a:ext cx="13604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sz="1400" dirty="0">
                <a:latin typeface="Tahoma" pitchFamily="34" charset="0"/>
              </a:rPr>
              <a:t>8 </a:t>
            </a:r>
            <a:r>
              <a:rPr lang="en-US" sz="1400" dirty="0" err="1">
                <a:latin typeface="Tahoma" pitchFamily="34" charset="0"/>
              </a:rPr>
              <a:t>oz</a:t>
            </a:r>
            <a:r>
              <a:rPr lang="en-US" sz="1400" dirty="0">
                <a:latin typeface="Tahoma" pitchFamily="34" charset="0"/>
              </a:rPr>
              <a:t> buttermilk</a:t>
            </a:r>
          </a:p>
        </p:txBody>
      </p:sp>
      <p:pic>
        <p:nvPicPr>
          <p:cNvPr id="182294" name="Picture 31" descr="C:\Users\HP_Administrator\AppData\Local\Microsoft\Windows\Temporary Internet Files\Content.IE5\YI9RITS3\MPj0314315000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4038600"/>
            <a:ext cx="874713" cy="136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2295" name="Picture 33" descr="C:\Users\HP_Administrator\AppData\Local\Microsoft\Windows\Temporary Internet Files\Content.IE5\IO3XA1ZT\MPj0321172000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1824" y="1276349"/>
            <a:ext cx="1000125" cy="140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2296" name="Picture 34" descr="C:\Users\HP_Administrator\AppData\Local\Microsoft\Windows\Temporary Internet Files\Content.IE5\H1OY46O2\MPj03847030000[1].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43000" y="1905000"/>
            <a:ext cx="1276350" cy="128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2297" name="Picture 36" descr="http://www.javaestate.com/category_resize.asp?width=300&amp;img=Soy%201.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229100" y="5076600"/>
            <a:ext cx="990600" cy="93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2298" name="Picture 38" descr="http://www.rateitall.com/face/20135159_thumb.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315200" y="4495800"/>
            <a:ext cx="990600" cy="125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2299" name="Picture 40" descr="http://www.diwinetaste.com/html/dwt200410/images/Yogurt.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162800" y="2209800"/>
            <a:ext cx="1371600" cy="1055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04800" y="38099"/>
            <a:ext cx="8229600" cy="1127125"/>
          </a:xfrm>
        </p:spPr>
        <p:txBody>
          <a:bodyPr/>
          <a:lstStyle/>
          <a:p>
            <a:r>
              <a:rPr lang="en-US" dirty="0"/>
              <a:t>Carb Counting - Milk</a:t>
            </a:r>
          </a:p>
        </p:txBody>
      </p:sp>
      <p:sp>
        <p:nvSpPr>
          <p:cNvPr id="182280" name="Text Box 12"/>
          <p:cNvSpPr txBox="1">
            <a:spLocks noChangeArrowheads="1"/>
          </p:cNvSpPr>
          <p:nvPr/>
        </p:nvSpPr>
        <p:spPr bwMode="auto">
          <a:xfrm>
            <a:off x="6042875" y="114300"/>
            <a:ext cx="2209800" cy="990600"/>
          </a:xfrm>
          <a:prstGeom prst="rect">
            <a:avLst/>
          </a:prstGeom>
          <a:solidFill>
            <a:srgbClr val="FFFFFF"/>
          </a:solidFill>
          <a:ln w="9525">
            <a:solidFill>
              <a:srgbClr val="000000"/>
            </a:solidFill>
            <a:miter lim="800000"/>
            <a:headEnd/>
            <a:tailEnd/>
          </a:ln>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2000" dirty="0">
                <a:solidFill>
                  <a:schemeClr val="tx2">
                    <a:lumMod val="50000"/>
                  </a:schemeClr>
                </a:solidFill>
                <a:latin typeface="Tahoma" pitchFamily="34" charset="0"/>
              </a:rPr>
              <a:t>Each Food has:</a:t>
            </a:r>
          </a:p>
          <a:p>
            <a:pPr eaLnBrk="1" hangingPunct="1"/>
            <a:r>
              <a:rPr lang="en-US" sz="2000" dirty="0">
                <a:solidFill>
                  <a:schemeClr val="tx2">
                    <a:lumMod val="50000"/>
                  </a:schemeClr>
                </a:solidFill>
                <a:latin typeface="Tahoma" pitchFamily="34" charset="0"/>
                <a:cs typeface="Times New Roman" pitchFamily="18" charset="0"/>
              </a:rPr>
              <a:t>   90-150 calories</a:t>
            </a:r>
            <a:endParaRPr lang="en-US" sz="2000" dirty="0">
              <a:solidFill>
                <a:schemeClr val="tx2">
                  <a:lumMod val="50000"/>
                </a:schemeClr>
              </a:solidFill>
              <a:latin typeface="Tahoma" pitchFamily="34" charset="0"/>
            </a:endParaRPr>
          </a:p>
          <a:p>
            <a:pPr eaLnBrk="1" hangingPunct="1"/>
            <a:r>
              <a:rPr lang="en-US" sz="2000" dirty="0">
                <a:solidFill>
                  <a:schemeClr val="tx2">
                    <a:lumMod val="50000"/>
                  </a:schemeClr>
                </a:solidFill>
                <a:latin typeface="Tahoma" pitchFamily="34" charset="0"/>
                <a:cs typeface="Times New Roman" pitchFamily="18" charset="0"/>
              </a:rPr>
              <a:t>12-15 grams carb</a:t>
            </a:r>
            <a:endParaRPr lang="en-US" sz="2000" dirty="0">
              <a:solidFill>
                <a:schemeClr val="tx2">
                  <a:lumMod val="50000"/>
                </a:schemeClr>
              </a:solidFill>
              <a:latin typeface="Tahoma" pitchFamily="34" charset="0"/>
            </a:endParaRPr>
          </a:p>
          <a:p>
            <a:pPr eaLnBrk="1" hangingPunct="1"/>
            <a:endParaRPr lang="en-US" sz="1400" dirty="0">
              <a:solidFill>
                <a:schemeClr val="tx2">
                  <a:lumMod val="50000"/>
                </a:schemeClr>
              </a:solidFill>
              <a:latin typeface="Arial" charset="0"/>
            </a:endParaRPr>
          </a:p>
        </p:txBody>
      </p:sp>
    </p:spTree>
    <p:custDataLst>
      <p:tags r:id="rId1"/>
    </p:custDataLst>
    <p:extLst>
      <p:ext uri="{BB962C8B-B14F-4D97-AF65-F5344CB8AC3E}">
        <p14:creationId xmlns:p14="http://schemas.microsoft.com/office/powerpoint/2010/main" val="582887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3298" name="Text Box 2"/>
          <p:cNvSpPr txBox="1">
            <a:spLocks noChangeArrowheads="1"/>
          </p:cNvSpPr>
          <p:nvPr/>
        </p:nvSpPr>
        <p:spPr bwMode="auto">
          <a:xfrm>
            <a:off x="668760" y="2420085"/>
            <a:ext cx="1600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dirty="0">
                <a:latin typeface="Tahoma" pitchFamily="34" charset="0"/>
                <a:cs typeface="Times New Roman" pitchFamily="18" charset="0"/>
              </a:rPr>
              <a:t>2 inch square cake or brownie, unfrosted</a:t>
            </a:r>
          </a:p>
        </p:txBody>
      </p:sp>
      <p:sp>
        <p:nvSpPr>
          <p:cNvPr id="183299" name="Text Box 3"/>
          <p:cNvSpPr txBox="1">
            <a:spLocks noChangeArrowheads="1"/>
          </p:cNvSpPr>
          <p:nvPr/>
        </p:nvSpPr>
        <p:spPr bwMode="auto">
          <a:xfrm>
            <a:off x="7117282" y="5367801"/>
            <a:ext cx="1676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sz="1000" b="1" dirty="0">
              <a:latin typeface="Arial" charset="0"/>
              <a:cs typeface="Times New Roman" pitchFamily="18" charset="0"/>
            </a:endParaRPr>
          </a:p>
          <a:p>
            <a:pPr algn="ctr" eaLnBrk="1" hangingPunct="1"/>
            <a:r>
              <a:rPr lang="en-US" sz="1400" dirty="0">
                <a:latin typeface="Tahoma" pitchFamily="34" charset="0"/>
                <a:cs typeface="Times New Roman" pitchFamily="18" charset="0"/>
              </a:rPr>
              <a:t>¼ cup sorbet</a:t>
            </a:r>
          </a:p>
        </p:txBody>
      </p:sp>
      <p:sp>
        <p:nvSpPr>
          <p:cNvPr id="183300" name="Text Box 4"/>
          <p:cNvSpPr txBox="1">
            <a:spLocks noChangeArrowheads="1"/>
          </p:cNvSpPr>
          <p:nvPr/>
        </p:nvSpPr>
        <p:spPr bwMode="auto">
          <a:xfrm>
            <a:off x="3962400" y="3352800"/>
            <a:ext cx="15541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b="1">
                <a:latin typeface="Tahoma" pitchFamily="34" charset="0"/>
                <a:cs typeface="Times New Roman" pitchFamily="18" charset="0"/>
              </a:rPr>
              <a:t>1 slice bread</a:t>
            </a:r>
            <a:endParaRPr lang="en-US" sz="1400">
              <a:latin typeface="Tahoma" pitchFamily="34" charset="0"/>
            </a:endParaRPr>
          </a:p>
        </p:txBody>
      </p:sp>
      <p:sp>
        <p:nvSpPr>
          <p:cNvPr id="183301" name="Text Box 5"/>
          <p:cNvSpPr txBox="1">
            <a:spLocks noChangeArrowheads="1"/>
          </p:cNvSpPr>
          <p:nvPr/>
        </p:nvSpPr>
        <p:spPr bwMode="auto">
          <a:xfrm>
            <a:off x="2971800" y="2514600"/>
            <a:ext cx="1905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a:latin typeface="Arial" charset="0"/>
                <a:cs typeface="Times New Roman" pitchFamily="18" charset="0"/>
              </a:rPr>
              <a:t>½ cup diet pudding</a:t>
            </a:r>
            <a:endParaRPr lang="en-US" sz="1400">
              <a:latin typeface="Arial" charset="0"/>
            </a:endParaRPr>
          </a:p>
        </p:txBody>
      </p:sp>
      <p:sp>
        <p:nvSpPr>
          <p:cNvPr id="183302" name="Text Box 6"/>
          <p:cNvSpPr txBox="1">
            <a:spLocks noChangeArrowheads="1"/>
          </p:cNvSpPr>
          <p:nvPr/>
        </p:nvSpPr>
        <p:spPr bwMode="auto">
          <a:xfrm>
            <a:off x="6705600" y="4419600"/>
            <a:ext cx="2057400"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a:latin typeface="Tahoma" pitchFamily="34" charset="0"/>
                <a:cs typeface="Times New Roman" pitchFamily="18" charset="0"/>
              </a:rPr>
              <a:t>1 tbsp syrup, jam, jelly, table sugar, honey</a:t>
            </a:r>
            <a:endParaRPr lang="en-US" sz="1400">
              <a:latin typeface="Tahoma" pitchFamily="34" charset="0"/>
            </a:endParaRPr>
          </a:p>
        </p:txBody>
      </p:sp>
      <p:sp>
        <p:nvSpPr>
          <p:cNvPr id="183304" name="Text Box 9"/>
          <p:cNvSpPr txBox="1">
            <a:spLocks noChangeArrowheads="1"/>
          </p:cNvSpPr>
          <p:nvPr/>
        </p:nvSpPr>
        <p:spPr bwMode="auto">
          <a:xfrm>
            <a:off x="1143000" y="4724400"/>
            <a:ext cx="1143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a:latin typeface="Tahoma" pitchFamily="34" charset="0"/>
                <a:cs typeface="Times New Roman" pitchFamily="18" charset="0"/>
              </a:rPr>
              <a:t>2 small cookies</a:t>
            </a:r>
            <a:endParaRPr lang="en-US" sz="1400">
              <a:latin typeface="Tahoma" pitchFamily="34" charset="0"/>
            </a:endParaRPr>
          </a:p>
        </p:txBody>
      </p:sp>
      <p:sp>
        <p:nvSpPr>
          <p:cNvPr id="183305" name="Text Box 10"/>
          <p:cNvSpPr txBox="1">
            <a:spLocks noChangeArrowheads="1"/>
          </p:cNvSpPr>
          <p:nvPr/>
        </p:nvSpPr>
        <p:spPr bwMode="auto">
          <a:xfrm>
            <a:off x="6781800" y="2286000"/>
            <a:ext cx="13716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a:latin typeface="Tahoma" pitchFamily="34" charset="0"/>
                <a:cs typeface="Times New Roman" pitchFamily="18" charset="0"/>
              </a:rPr>
              <a:t>2 tbsp light syrup</a:t>
            </a:r>
            <a:endParaRPr lang="en-US" sz="1400">
              <a:latin typeface="Tahoma" pitchFamily="34" charset="0"/>
            </a:endParaRPr>
          </a:p>
        </p:txBody>
      </p:sp>
      <p:sp>
        <p:nvSpPr>
          <p:cNvPr id="183308" name="Line 13"/>
          <p:cNvSpPr>
            <a:spLocks noChangeShapeType="1"/>
          </p:cNvSpPr>
          <p:nvPr/>
        </p:nvSpPr>
        <p:spPr bwMode="auto">
          <a:xfrm flipV="1">
            <a:off x="5562600" y="2819400"/>
            <a:ext cx="1981200" cy="7620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3309" name="Line 14"/>
          <p:cNvSpPr>
            <a:spLocks noChangeShapeType="1"/>
          </p:cNvSpPr>
          <p:nvPr/>
        </p:nvSpPr>
        <p:spPr bwMode="auto">
          <a:xfrm flipV="1">
            <a:off x="5029200" y="2514600"/>
            <a:ext cx="381000" cy="7620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3310" name="Line 15"/>
          <p:cNvSpPr>
            <a:spLocks noChangeShapeType="1"/>
          </p:cNvSpPr>
          <p:nvPr/>
        </p:nvSpPr>
        <p:spPr bwMode="auto">
          <a:xfrm flipH="1" flipV="1">
            <a:off x="4038600" y="2819400"/>
            <a:ext cx="304800" cy="5334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3311" name="Line 16"/>
          <p:cNvSpPr>
            <a:spLocks noChangeShapeType="1"/>
          </p:cNvSpPr>
          <p:nvPr/>
        </p:nvSpPr>
        <p:spPr bwMode="auto">
          <a:xfrm flipH="1">
            <a:off x="2590800" y="4114800"/>
            <a:ext cx="1447800" cy="1524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3312" name="Line 17"/>
          <p:cNvSpPr>
            <a:spLocks noChangeShapeType="1"/>
          </p:cNvSpPr>
          <p:nvPr/>
        </p:nvSpPr>
        <p:spPr bwMode="auto">
          <a:xfrm flipH="1">
            <a:off x="2895600" y="4572000"/>
            <a:ext cx="1219200" cy="13716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3313" name="Line 18"/>
          <p:cNvSpPr>
            <a:spLocks noChangeShapeType="1"/>
          </p:cNvSpPr>
          <p:nvPr/>
        </p:nvSpPr>
        <p:spPr bwMode="auto">
          <a:xfrm>
            <a:off x="5486400" y="4114800"/>
            <a:ext cx="1600200" cy="762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3314" name="Line 19"/>
          <p:cNvSpPr>
            <a:spLocks noChangeShapeType="1"/>
          </p:cNvSpPr>
          <p:nvPr/>
        </p:nvSpPr>
        <p:spPr bwMode="auto">
          <a:xfrm>
            <a:off x="4800599" y="4701409"/>
            <a:ext cx="14288" cy="5334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3315" name="Line 20"/>
          <p:cNvSpPr>
            <a:spLocks noChangeShapeType="1"/>
          </p:cNvSpPr>
          <p:nvPr/>
        </p:nvSpPr>
        <p:spPr bwMode="auto">
          <a:xfrm>
            <a:off x="5410200" y="4724400"/>
            <a:ext cx="838200" cy="40322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3316" name="Line 22"/>
          <p:cNvSpPr>
            <a:spLocks noChangeShapeType="1"/>
          </p:cNvSpPr>
          <p:nvPr/>
        </p:nvSpPr>
        <p:spPr bwMode="auto">
          <a:xfrm flipH="1" flipV="1">
            <a:off x="2438400" y="2895600"/>
            <a:ext cx="1585913" cy="60325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3317" name="Rectangle 23"/>
          <p:cNvSpPr>
            <a:spLocks noChangeArrowheads="1"/>
          </p:cNvSpPr>
          <p:nvPr/>
        </p:nvSpPr>
        <p:spPr bwMode="auto">
          <a:xfrm>
            <a:off x="685800" y="63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endParaRPr lang="en-US"/>
          </a:p>
        </p:txBody>
      </p:sp>
      <p:sp>
        <p:nvSpPr>
          <p:cNvPr id="183318" name="Rectangle 24"/>
          <p:cNvSpPr>
            <a:spLocks noChangeArrowheads="1"/>
          </p:cNvSpPr>
          <p:nvPr/>
        </p:nvSpPr>
        <p:spPr bwMode="auto">
          <a:xfrm>
            <a:off x="274638" y="252413"/>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br>
              <a:rPr lang="en-US" sz="1400">
                <a:latin typeface="Arial" charset="0"/>
              </a:rPr>
            </a:br>
            <a:endParaRPr lang="en-US" sz="1400">
              <a:latin typeface="Arial" charset="0"/>
            </a:endParaRPr>
          </a:p>
        </p:txBody>
      </p:sp>
      <p:sp>
        <p:nvSpPr>
          <p:cNvPr id="183319" name="Rectangle 25"/>
          <p:cNvSpPr>
            <a:spLocks noChangeArrowheads="1"/>
          </p:cNvSpPr>
          <p:nvPr/>
        </p:nvSpPr>
        <p:spPr bwMode="auto">
          <a:xfrm>
            <a:off x="274638" y="893763"/>
            <a:ext cx="184150"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sz="900">
              <a:latin typeface="Arial" charset="0"/>
            </a:endParaRPr>
          </a:p>
          <a:p>
            <a:br>
              <a:rPr lang="en-US" sz="1400">
                <a:latin typeface="Arial" charset="0"/>
              </a:rPr>
            </a:br>
            <a:endParaRPr lang="en-US" sz="1400">
              <a:latin typeface="Arial" charset="0"/>
            </a:endParaRPr>
          </a:p>
        </p:txBody>
      </p:sp>
      <p:sp>
        <p:nvSpPr>
          <p:cNvPr id="183320" name="Rectangle 26"/>
          <p:cNvSpPr>
            <a:spLocks noChangeArrowheads="1"/>
          </p:cNvSpPr>
          <p:nvPr/>
        </p:nvSpPr>
        <p:spPr bwMode="auto">
          <a:xfrm>
            <a:off x="274638" y="1703388"/>
            <a:ext cx="184150"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sz="900">
              <a:latin typeface="Arial" charset="0"/>
            </a:endParaRPr>
          </a:p>
          <a:p>
            <a:endParaRPr lang="en-US" sz="1400">
              <a:latin typeface="Arial" charset="0"/>
            </a:endParaRPr>
          </a:p>
        </p:txBody>
      </p:sp>
      <p:sp>
        <p:nvSpPr>
          <p:cNvPr id="183321" name="Rectangle 27"/>
          <p:cNvSpPr>
            <a:spLocks noChangeArrowheads="1"/>
          </p:cNvSpPr>
          <p:nvPr/>
        </p:nvSpPr>
        <p:spPr bwMode="auto">
          <a:xfrm>
            <a:off x="2057400" y="5860797"/>
            <a:ext cx="167640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1400" dirty="0">
                <a:latin typeface="Tahoma" pitchFamily="34" charset="0"/>
                <a:cs typeface="Times New Roman" pitchFamily="18" charset="0"/>
              </a:rPr>
              <a:t>½ cup ice cream or frozen yogurt</a:t>
            </a:r>
          </a:p>
        </p:txBody>
      </p:sp>
      <p:pic>
        <p:nvPicPr>
          <p:cNvPr id="183322" name="Picture 3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3657600"/>
            <a:ext cx="1038225"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3323" name="Text Box 8"/>
          <p:cNvSpPr txBox="1">
            <a:spLocks noChangeArrowheads="1"/>
          </p:cNvSpPr>
          <p:nvPr/>
        </p:nvSpPr>
        <p:spPr bwMode="auto">
          <a:xfrm>
            <a:off x="5181600" y="2362200"/>
            <a:ext cx="1295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a:latin typeface="Tahoma" pitchFamily="34" charset="0"/>
                <a:cs typeface="Times New Roman" pitchFamily="18" charset="0"/>
              </a:rPr>
              <a:t>½ cup regular jello</a:t>
            </a:r>
            <a:endParaRPr lang="en-US" sz="1400">
              <a:latin typeface="Tahoma" pitchFamily="34" charset="0"/>
            </a:endParaRPr>
          </a:p>
        </p:txBody>
      </p:sp>
      <p:pic>
        <p:nvPicPr>
          <p:cNvPr id="183324" name="Picture 38" descr="http://www.akakestrel.com/Images/food/watermelon-strawberry-sorbe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77013" y="5049065"/>
            <a:ext cx="838200"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3325" name="Picture 40" descr="http://www.wpclipart.com/food/desserts_snacks/ice_cream/sherbet.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84083" y="5296996"/>
            <a:ext cx="838200" cy="92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3326" name="Picture 43" descr="C:\Users\HP_Administrator\AppData\Local\Microsoft\Windows\Temporary Internet Files\Content.IE5\SES04SCU\MPj04243660000[1].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8718" y="1216507"/>
            <a:ext cx="1249988" cy="124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3327" name="Picture 45" descr="http://joepastry.web.aplus.net/pics/jello.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10200" y="1524000"/>
            <a:ext cx="1166813" cy="87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3328" name="Picture 47" descr="http://upload.wikimedia.org/wikipedia/commons/1/18/Maple_syrup.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24800" y="1828800"/>
            <a:ext cx="608013" cy="1208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3329" name="Picture 48"/>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239000" y="3505200"/>
            <a:ext cx="1295400"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3330" name="Picture 50" descr="http://images.jupiterimages.com/common/detail/07/84/23238407.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505200" y="1600200"/>
            <a:ext cx="792163" cy="97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3331" name="Picture 53" descr="http://glutenfreecookingschool.com/wordpress/wp-content/uploads/2007/11/johns-peanut-butter-chocolate-chip-cookies.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79462" y="3440112"/>
            <a:ext cx="1506538" cy="113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3332" name="Picture 55" descr="http://www.haagen-dazs.com/img_db/pro/pro_mc_101.gif"/>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057400" y="4943714"/>
            <a:ext cx="1143000"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Carb  Counting - Sweets</a:t>
            </a:r>
          </a:p>
        </p:txBody>
      </p:sp>
      <p:sp>
        <p:nvSpPr>
          <p:cNvPr id="183307" name="Text Box 12"/>
          <p:cNvSpPr txBox="1">
            <a:spLocks noChangeArrowheads="1"/>
          </p:cNvSpPr>
          <p:nvPr/>
        </p:nvSpPr>
        <p:spPr bwMode="auto">
          <a:xfrm>
            <a:off x="6477000" y="132557"/>
            <a:ext cx="2134394" cy="990600"/>
          </a:xfrm>
          <a:prstGeom prst="rect">
            <a:avLst/>
          </a:prstGeom>
          <a:solidFill>
            <a:srgbClr val="FFFFFF"/>
          </a:solidFill>
          <a:ln w="9525">
            <a:solidFill>
              <a:srgbClr val="000000"/>
            </a:solidFill>
            <a:miter lim="800000"/>
            <a:headEnd/>
            <a:tailEnd/>
          </a:ln>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2000" dirty="0">
                <a:solidFill>
                  <a:schemeClr val="accent2">
                    <a:lumMod val="50000"/>
                  </a:schemeClr>
                </a:solidFill>
                <a:latin typeface="Tahoma" pitchFamily="34" charset="0"/>
              </a:rPr>
              <a:t>Each Food has:</a:t>
            </a:r>
          </a:p>
          <a:p>
            <a:pPr eaLnBrk="1" hangingPunct="1"/>
            <a:r>
              <a:rPr lang="en-US" sz="2000" dirty="0">
                <a:solidFill>
                  <a:schemeClr val="accent2">
                    <a:lumMod val="50000"/>
                  </a:schemeClr>
                </a:solidFill>
                <a:latin typeface="Tahoma" pitchFamily="34" charset="0"/>
                <a:cs typeface="Times New Roman" pitchFamily="18" charset="0"/>
              </a:rPr>
              <a:t>      Calories vary</a:t>
            </a:r>
            <a:endParaRPr lang="en-US" sz="2000" dirty="0">
              <a:solidFill>
                <a:schemeClr val="accent2">
                  <a:lumMod val="50000"/>
                </a:schemeClr>
              </a:solidFill>
              <a:latin typeface="Tahoma" pitchFamily="34" charset="0"/>
            </a:endParaRPr>
          </a:p>
          <a:p>
            <a:pPr eaLnBrk="1" hangingPunct="1"/>
            <a:r>
              <a:rPr lang="en-US" sz="2000" dirty="0">
                <a:solidFill>
                  <a:schemeClr val="accent2">
                    <a:lumMod val="50000"/>
                  </a:schemeClr>
                </a:solidFill>
                <a:latin typeface="Tahoma" pitchFamily="34" charset="0"/>
                <a:cs typeface="Times New Roman" pitchFamily="18" charset="0"/>
              </a:rPr>
              <a:t>    15 grams carb</a:t>
            </a:r>
            <a:endParaRPr lang="en-US" sz="2000" dirty="0">
              <a:solidFill>
                <a:schemeClr val="accent2">
                  <a:lumMod val="50000"/>
                </a:schemeClr>
              </a:solidFill>
              <a:latin typeface="Tahoma" pitchFamily="34" charset="0"/>
            </a:endParaRPr>
          </a:p>
          <a:p>
            <a:pPr eaLnBrk="1" hangingPunct="1"/>
            <a:endParaRPr lang="en-US" sz="1400" dirty="0">
              <a:solidFill>
                <a:srgbClr val="0066FF"/>
              </a:solidFill>
              <a:latin typeface="Arial" charset="0"/>
            </a:endParaRPr>
          </a:p>
        </p:txBody>
      </p:sp>
      <p:sp>
        <p:nvSpPr>
          <p:cNvPr id="183303" name="Text Box 7"/>
          <p:cNvSpPr txBox="1">
            <a:spLocks noChangeArrowheads="1"/>
          </p:cNvSpPr>
          <p:nvPr/>
        </p:nvSpPr>
        <p:spPr bwMode="auto">
          <a:xfrm>
            <a:off x="4097942" y="5898384"/>
            <a:ext cx="213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dirty="0">
                <a:latin typeface="Tahoma" pitchFamily="34" charset="0"/>
                <a:cs typeface="Times New Roman" pitchFamily="18" charset="0"/>
              </a:rPr>
              <a:t>½ cup sherbet</a:t>
            </a:r>
            <a:endParaRPr lang="en-US" sz="1400" dirty="0">
              <a:latin typeface="Tahoma" pitchFamily="34" charset="0"/>
            </a:endParaRPr>
          </a:p>
          <a:p>
            <a:pPr eaLnBrk="1" hangingPunct="1"/>
            <a:endParaRPr lang="en-US" sz="1400" dirty="0">
              <a:latin typeface="Tahoma" pitchFamily="34" charset="0"/>
            </a:endParaRPr>
          </a:p>
        </p:txBody>
      </p:sp>
    </p:spTree>
    <p:custDataLst>
      <p:tags r:id="rId1"/>
    </p:custDataLst>
    <p:extLst>
      <p:ext uri="{BB962C8B-B14F-4D97-AF65-F5344CB8AC3E}">
        <p14:creationId xmlns:p14="http://schemas.microsoft.com/office/powerpoint/2010/main" val="2854270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Hospital Meal – 1 unit /15 </a:t>
            </a:r>
            <a:r>
              <a:rPr lang="en-US" dirty="0" err="1"/>
              <a:t>gms</a:t>
            </a:r>
            <a:r>
              <a:rPr lang="en-US" dirty="0"/>
              <a:t> carb</a:t>
            </a:r>
          </a:p>
        </p:txBody>
      </p:sp>
      <p:sp>
        <p:nvSpPr>
          <p:cNvPr id="4" name="Content Placeholder 3"/>
          <p:cNvSpPr>
            <a:spLocks noGrp="1"/>
          </p:cNvSpPr>
          <p:nvPr>
            <p:ph sz="quarter" idx="1"/>
          </p:nvPr>
        </p:nvSpPr>
        <p:spPr/>
        <p:txBody>
          <a:bodyPr/>
          <a:lstStyle/>
          <a:p>
            <a:r>
              <a:rPr lang="en-US" dirty="0"/>
              <a:t>½ cup of juice</a:t>
            </a:r>
          </a:p>
          <a:p>
            <a:r>
              <a:rPr lang="en-US" dirty="0"/>
              <a:t>2 pieces of toast</a:t>
            </a:r>
          </a:p>
          <a:p>
            <a:r>
              <a:rPr lang="en-US" dirty="0"/>
              <a:t>2 scrambled eggs</a:t>
            </a:r>
          </a:p>
          <a:p>
            <a:r>
              <a:rPr lang="en-US" dirty="0"/>
              <a:t>Coffee black</a:t>
            </a:r>
          </a:p>
          <a:p>
            <a:r>
              <a:rPr lang="en-US" dirty="0"/>
              <a:t>How many units </a:t>
            </a:r>
            <a:r>
              <a:rPr lang="en-US" dirty="0" err="1"/>
              <a:t>lispro</a:t>
            </a:r>
            <a:r>
              <a:rPr lang="en-US" dirty="0"/>
              <a:t> (Humalog)?</a:t>
            </a:r>
          </a:p>
        </p:txBody>
      </p:sp>
      <p:sp>
        <p:nvSpPr>
          <p:cNvPr id="5" name="Content Placeholder 4"/>
          <p:cNvSpPr>
            <a:spLocks noGrp="1"/>
          </p:cNvSpPr>
          <p:nvPr>
            <p:ph sz="quarter" idx="2"/>
          </p:nvPr>
        </p:nvSpPr>
        <p:spPr>
          <a:xfrm>
            <a:off x="4632198" y="1216152"/>
            <a:ext cx="4207002" cy="4937760"/>
          </a:xfrm>
        </p:spPr>
        <p:txBody>
          <a:bodyPr/>
          <a:lstStyle/>
          <a:p>
            <a:r>
              <a:rPr lang="en-US" dirty="0"/>
              <a:t>Turkey with gravy</a:t>
            </a:r>
          </a:p>
          <a:p>
            <a:r>
              <a:rPr lang="en-US" dirty="0"/>
              <a:t>Green salad</a:t>
            </a:r>
          </a:p>
          <a:p>
            <a:r>
              <a:rPr lang="en-US" dirty="0"/>
              <a:t>½ c. mashed potatoes</a:t>
            </a:r>
          </a:p>
          <a:p>
            <a:r>
              <a:rPr lang="en-US" dirty="0"/>
              <a:t>½ cup of corn</a:t>
            </a:r>
          </a:p>
          <a:p>
            <a:r>
              <a:rPr lang="en-US" dirty="0"/>
              <a:t>Roll with butter</a:t>
            </a:r>
          </a:p>
          <a:p>
            <a:r>
              <a:rPr lang="en-US" dirty="0"/>
              <a:t>½ cup of </a:t>
            </a:r>
            <a:r>
              <a:rPr lang="en-US" dirty="0" err="1"/>
              <a:t>jello</a:t>
            </a:r>
            <a:endParaRPr lang="en-US" dirty="0"/>
          </a:p>
          <a:p>
            <a:pPr marL="0" indent="0">
              <a:buNone/>
            </a:pPr>
            <a:r>
              <a:rPr lang="en-US" dirty="0"/>
              <a:t>How many units Reg?</a:t>
            </a:r>
          </a:p>
        </p:txBody>
      </p:sp>
      <p:sp>
        <p:nvSpPr>
          <p:cNvPr id="3" name="TextBox 2"/>
          <p:cNvSpPr txBox="1"/>
          <p:nvPr/>
        </p:nvSpPr>
        <p:spPr>
          <a:xfrm>
            <a:off x="463296" y="4548062"/>
            <a:ext cx="2590800" cy="830997"/>
          </a:xfrm>
          <a:prstGeom prst="rect">
            <a:avLst/>
          </a:prstGeom>
          <a:noFill/>
        </p:spPr>
        <p:txBody>
          <a:bodyPr wrap="square" rtlCol="0">
            <a:spAutoFit/>
          </a:bodyPr>
          <a:lstStyle/>
          <a:p>
            <a:r>
              <a:rPr lang="en-US" sz="2400" b="1" dirty="0">
                <a:solidFill>
                  <a:srgbClr val="0070C0"/>
                </a:solidFill>
                <a:latin typeface="Calibri" panose="020F0502020204030204" pitchFamily="34" charset="0"/>
                <a:cs typeface="Calibri" panose="020F0502020204030204" pitchFamily="34" charset="0"/>
              </a:rPr>
              <a:t>15 + 30 = 45 gms</a:t>
            </a:r>
          </a:p>
          <a:p>
            <a:r>
              <a:rPr lang="en-US" sz="2400" b="1" dirty="0">
                <a:solidFill>
                  <a:srgbClr val="0070C0"/>
                </a:solidFill>
                <a:latin typeface="Calibri" panose="020F0502020204030204" pitchFamily="34" charset="0"/>
                <a:cs typeface="Calibri" panose="020F0502020204030204" pitchFamily="34" charset="0"/>
              </a:rPr>
              <a:t>45/15 = 3 units</a:t>
            </a:r>
            <a:endParaRPr lang="en-US" sz="1800" b="1" dirty="0">
              <a:solidFill>
                <a:srgbClr val="0070C0"/>
              </a:solidFill>
              <a:latin typeface="Calibri" panose="020F0502020204030204" pitchFamily="34" charset="0"/>
              <a:cs typeface="Calibri" panose="020F0502020204030204" pitchFamily="34" charset="0"/>
            </a:endParaRPr>
          </a:p>
        </p:txBody>
      </p:sp>
      <p:sp>
        <p:nvSpPr>
          <p:cNvPr id="6" name="TextBox 5"/>
          <p:cNvSpPr txBox="1"/>
          <p:nvPr/>
        </p:nvSpPr>
        <p:spPr>
          <a:xfrm>
            <a:off x="4782532" y="5304711"/>
            <a:ext cx="3751868" cy="830997"/>
          </a:xfrm>
          <a:prstGeom prst="rect">
            <a:avLst/>
          </a:prstGeom>
          <a:noFill/>
        </p:spPr>
        <p:txBody>
          <a:bodyPr wrap="square" rtlCol="0">
            <a:spAutoFit/>
          </a:bodyPr>
          <a:lstStyle/>
          <a:p>
            <a:r>
              <a:rPr lang="en-US" sz="2400" b="1" dirty="0">
                <a:solidFill>
                  <a:srgbClr val="0070C0"/>
                </a:solidFill>
                <a:latin typeface="Calibri" panose="020F0502020204030204" pitchFamily="34" charset="0"/>
                <a:cs typeface="Calibri" panose="020F0502020204030204" pitchFamily="34" charset="0"/>
              </a:rPr>
              <a:t>15 + 15 + 15 + 15 = 60 gms</a:t>
            </a:r>
          </a:p>
          <a:p>
            <a:r>
              <a:rPr lang="en-US" sz="2400" b="1" dirty="0">
                <a:solidFill>
                  <a:srgbClr val="0070C0"/>
                </a:solidFill>
                <a:latin typeface="Calibri" panose="020F0502020204030204" pitchFamily="34" charset="0"/>
                <a:cs typeface="Calibri" panose="020F0502020204030204" pitchFamily="34" charset="0"/>
              </a:rPr>
              <a:t>60/15 = 4 units</a:t>
            </a:r>
          </a:p>
        </p:txBody>
      </p:sp>
      <p:pic>
        <p:nvPicPr>
          <p:cNvPr id="7" name="Picture 2" descr="Reducing Hospital Readmissions with Home Meal Delivery Programs - the  CAMBRO blog">
            <a:extLst>
              <a:ext uri="{FF2B5EF4-FFF2-40B4-BE49-F238E27FC236}">
                <a16:creationId xmlns:a16="http://schemas.microsoft.com/office/drawing/2014/main" id="{9BDA9D15-B42F-0A4E-34E8-9F245B854E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0349" y="5304711"/>
            <a:ext cx="2452294" cy="1562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2688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grpId="1"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down)">
                                      <p:cBhvr>
                                        <p:cTn id="17" dur="580">
                                          <p:stCondLst>
                                            <p:cond delay="0"/>
                                          </p:stCondLst>
                                        </p:cTn>
                                        <p:tgtEl>
                                          <p:spTgt spid="3"/>
                                        </p:tgtEl>
                                      </p:cBhvr>
                                    </p:animEffect>
                                    <p:anim calcmode="lin" valueType="num">
                                      <p:cBhvr>
                                        <p:cTn id="1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3" dur="26">
                                          <p:stCondLst>
                                            <p:cond delay="650"/>
                                          </p:stCondLst>
                                        </p:cTn>
                                        <p:tgtEl>
                                          <p:spTgt spid="3"/>
                                        </p:tgtEl>
                                      </p:cBhvr>
                                      <p:to x="100000" y="60000"/>
                                    </p:animScale>
                                    <p:animScale>
                                      <p:cBhvr>
                                        <p:cTn id="24" dur="166" decel="50000">
                                          <p:stCondLst>
                                            <p:cond delay="676"/>
                                          </p:stCondLst>
                                        </p:cTn>
                                        <p:tgtEl>
                                          <p:spTgt spid="3"/>
                                        </p:tgtEl>
                                      </p:cBhvr>
                                      <p:to x="100000" y="100000"/>
                                    </p:animScale>
                                    <p:animScale>
                                      <p:cBhvr>
                                        <p:cTn id="25" dur="26">
                                          <p:stCondLst>
                                            <p:cond delay="1312"/>
                                          </p:stCondLst>
                                        </p:cTn>
                                        <p:tgtEl>
                                          <p:spTgt spid="3"/>
                                        </p:tgtEl>
                                      </p:cBhvr>
                                      <p:to x="100000" y="80000"/>
                                    </p:animScale>
                                    <p:animScale>
                                      <p:cBhvr>
                                        <p:cTn id="26" dur="166" decel="50000">
                                          <p:stCondLst>
                                            <p:cond delay="1338"/>
                                          </p:stCondLst>
                                        </p:cTn>
                                        <p:tgtEl>
                                          <p:spTgt spid="3"/>
                                        </p:tgtEl>
                                      </p:cBhvr>
                                      <p:to x="100000" y="100000"/>
                                    </p:animScale>
                                    <p:animScale>
                                      <p:cBhvr>
                                        <p:cTn id="27" dur="26">
                                          <p:stCondLst>
                                            <p:cond delay="1642"/>
                                          </p:stCondLst>
                                        </p:cTn>
                                        <p:tgtEl>
                                          <p:spTgt spid="3"/>
                                        </p:tgtEl>
                                      </p:cBhvr>
                                      <p:to x="100000" y="90000"/>
                                    </p:animScale>
                                    <p:animScale>
                                      <p:cBhvr>
                                        <p:cTn id="28" dur="166" decel="50000">
                                          <p:stCondLst>
                                            <p:cond delay="1668"/>
                                          </p:stCondLst>
                                        </p:cTn>
                                        <p:tgtEl>
                                          <p:spTgt spid="3"/>
                                        </p:tgtEl>
                                      </p:cBhvr>
                                      <p:to x="100000" y="100000"/>
                                    </p:animScale>
                                    <p:animScale>
                                      <p:cBhvr>
                                        <p:cTn id="29" dur="26">
                                          <p:stCondLst>
                                            <p:cond delay="1808"/>
                                          </p:stCondLst>
                                        </p:cTn>
                                        <p:tgtEl>
                                          <p:spTgt spid="3"/>
                                        </p:tgtEl>
                                      </p:cBhvr>
                                      <p:to x="100000" y="95000"/>
                                    </p:animScale>
                                    <p:animScale>
                                      <p:cBhvr>
                                        <p:cTn id="3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MNT In Hospital Setting</a:t>
            </a:r>
          </a:p>
        </p:txBody>
      </p:sp>
      <p:sp>
        <p:nvSpPr>
          <p:cNvPr id="3" name="Content Placeholder 2"/>
          <p:cNvSpPr>
            <a:spLocks noGrp="1"/>
          </p:cNvSpPr>
          <p:nvPr>
            <p:ph sz="quarter" idx="1"/>
          </p:nvPr>
        </p:nvSpPr>
        <p:spPr>
          <a:xfrm>
            <a:off x="457200" y="1219200"/>
            <a:ext cx="5410200" cy="5257800"/>
          </a:xfrm>
        </p:spPr>
        <p:txBody>
          <a:bodyPr>
            <a:normAutofit fontScale="85000" lnSpcReduction="10000"/>
          </a:bodyPr>
          <a:lstStyle/>
          <a:p>
            <a:pPr>
              <a:lnSpc>
                <a:spcPct val="120000"/>
              </a:lnSpc>
            </a:pPr>
            <a:r>
              <a:rPr lang="en-US" dirty="0"/>
              <a:t>Goal of MNT</a:t>
            </a:r>
          </a:p>
          <a:p>
            <a:pPr lvl="1">
              <a:lnSpc>
                <a:spcPct val="120000"/>
              </a:lnSpc>
            </a:pPr>
            <a:r>
              <a:rPr lang="en-US" dirty="0"/>
              <a:t>Optimize glycemic control</a:t>
            </a:r>
          </a:p>
          <a:p>
            <a:pPr lvl="1">
              <a:lnSpc>
                <a:spcPct val="120000"/>
              </a:lnSpc>
            </a:pPr>
            <a:r>
              <a:rPr lang="en-US" dirty="0"/>
              <a:t>Adequate calories for metabolic demands</a:t>
            </a:r>
          </a:p>
          <a:p>
            <a:pPr lvl="1">
              <a:lnSpc>
                <a:spcPct val="120000"/>
              </a:lnSpc>
            </a:pPr>
            <a:r>
              <a:rPr lang="en-US" dirty="0"/>
              <a:t>Create meal plan guidelines for post discharge</a:t>
            </a:r>
          </a:p>
          <a:p>
            <a:pPr>
              <a:lnSpc>
                <a:spcPct val="120000"/>
              </a:lnSpc>
            </a:pPr>
            <a:r>
              <a:rPr lang="en-US" dirty="0"/>
              <a:t>Consistent Carb Meal plan most common</a:t>
            </a:r>
          </a:p>
          <a:p>
            <a:pPr>
              <a:lnSpc>
                <a:spcPct val="120000"/>
              </a:lnSpc>
            </a:pPr>
            <a:r>
              <a:rPr lang="en-US" dirty="0">
                <a:solidFill>
                  <a:srgbClr val="0070C0"/>
                </a:solidFill>
              </a:rPr>
              <a:t>Nursing Staff &amp; Team can help reinforce healthy eating concepts</a:t>
            </a:r>
          </a:p>
          <a:p>
            <a:pPr>
              <a:lnSpc>
                <a:spcPct val="120000"/>
              </a:lnSpc>
            </a:pPr>
            <a:r>
              <a:rPr lang="en-US" dirty="0"/>
              <a:t>RDN referral </a:t>
            </a:r>
            <a:r>
              <a:rPr lang="en-US" dirty="0" err="1"/>
              <a:t>inpt</a:t>
            </a:r>
            <a:r>
              <a:rPr lang="en-US" dirty="0"/>
              <a:t> &gt; </a:t>
            </a:r>
            <a:r>
              <a:rPr lang="en-US" dirty="0" err="1"/>
              <a:t>outpt</a:t>
            </a:r>
            <a:endParaRPr lang="en-US" dirty="0"/>
          </a:p>
        </p:txBody>
      </p:sp>
      <p:pic>
        <p:nvPicPr>
          <p:cNvPr id="133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1295400"/>
            <a:ext cx="3507205" cy="2514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a:extLst>
              <a:ext uri="{FF2B5EF4-FFF2-40B4-BE49-F238E27FC236}">
                <a16:creationId xmlns:a16="http://schemas.microsoft.com/office/drawing/2014/main" id="{F6C21FCF-670B-E2C4-5A75-E27A2B209F61}"/>
              </a:ext>
            </a:extLst>
          </p:cNvPr>
          <p:cNvSpPr txBox="1"/>
          <p:nvPr/>
        </p:nvSpPr>
        <p:spPr>
          <a:xfrm>
            <a:off x="6629400" y="3716923"/>
            <a:ext cx="2057400" cy="338554"/>
          </a:xfrm>
          <a:prstGeom prst="rect">
            <a:avLst/>
          </a:prstGeom>
          <a:noFill/>
        </p:spPr>
        <p:txBody>
          <a:bodyPr wrap="square" rtlCol="0">
            <a:spAutoFit/>
          </a:bodyPr>
          <a:lstStyle/>
          <a:p>
            <a:pPr marL="0" indent="0" algn="r" eaLnBrk="1" hangingPunct="1">
              <a:buFont typeface="Wingdings" pitchFamily="2" charset="2"/>
              <a:buNone/>
              <a:defRPr/>
            </a:pPr>
            <a:r>
              <a:rPr lang="en-US" sz="1600" dirty="0">
                <a:latin typeface="Calibri" panose="020F0502020204030204" pitchFamily="34" charset="0"/>
                <a:cs typeface="Calibri" panose="020F0502020204030204" pitchFamily="34" charset="0"/>
              </a:rPr>
              <a:t>ADA Standards 2026</a:t>
            </a:r>
          </a:p>
        </p:txBody>
      </p:sp>
    </p:spTree>
    <p:extLst>
      <p:ext uri="{BB962C8B-B14F-4D97-AF65-F5344CB8AC3E}">
        <p14:creationId xmlns:p14="http://schemas.microsoft.com/office/powerpoint/2010/main" val="4040910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2A606A-40EE-78FC-D481-2BD8E21A375C}"/>
              </a:ext>
            </a:extLst>
          </p:cNvPr>
          <p:cNvSpPr>
            <a:spLocks noGrp="1"/>
          </p:cNvSpPr>
          <p:nvPr>
            <p:ph type="title"/>
          </p:nvPr>
        </p:nvSpPr>
        <p:spPr/>
        <p:txBody>
          <a:bodyPr/>
          <a:lstStyle/>
          <a:p>
            <a:r>
              <a:rPr lang="en-US" dirty="0"/>
              <a:t>Type 1 Insulin Management</a:t>
            </a:r>
          </a:p>
        </p:txBody>
      </p:sp>
      <p:sp>
        <p:nvSpPr>
          <p:cNvPr id="3" name="Content Placeholder 2">
            <a:extLst>
              <a:ext uri="{FF2B5EF4-FFF2-40B4-BE49-F238E27FC236}">
                <a16:creationId xmlns:a16="http://schemas.microsoft.com/office/drawing/2014/main" id="{6AA83834-0189-01F1-D8AB-0BEE398C37B5}"/>
              </a:ext>
            </a:extLst>
          </p:cNvPr>
          <p:cNvSpPr>
            <a:spLocks noGrp="1"/>
          </p:cNvSpPr>
          <p:nvPr>
            <p:ph sz="quarter" idx="1"/>
          </p:nvPr>
        </p:nvSpPr>
        <p:spPr>
          <a:xfrm>
            <a:off x="457200" y="1219200"/>
            <a:ext cx="4267200" cy="4937760"/>
          </a:xfrm>
        </p:spPr>
        <p:txBody>
          <a:bodyPr>
            <a:normAutofit fontScale="92500"/>
          </a:bodyPr>
          <a:lstStyle/>
          <a:p>
            <a:r>
              <a:rPr lang="en-US" b="0" i="0" dirty="0">
                <a:solidFill>
                  <a:srgbClr val="383636"/>
                </a:solidFill>
                <a:effectLst/>
                <a:ea typeface="Calibri" panose="020F0502020204030204" pitchFamily="34" charset="0"/>
                <a:cs typeface="Calibri" panose="020F0502020204030204" pitchFamily="34" charset="0"/>
              </a:rPr>
              <a:t>An insulin schedule with basal and correction components is necessary for all hospitalized individuals with type 1 diabetes, even when taking nothing by mouth, with the addition of prandial insulin when eating.</a:t>
            </a:r>
            <a:endParaRPr lang="en-US" dirty="0">
              <a:ea typeface="Calibri" panose="020F0502020204030204" pitchFamily="34" charset="0"/>
              <a:cs typeface="Calibri" panose="020F0502020204030204" pitchFamily="34" charset="0"/>
            </a:endParaRPr>
          </a:p>
        </p:txBody>
      </p:sp>
      <p:pic>
        <p:nvPicPr>
          <p:cNvPr id="5" name="Picture 4" descr="Healthcare professional talking to a patient in bed">
            <a:extLst>
              <a:ext uri="{FF2B5EF4-FFF2-40B4-BE49-F238E27FC236}">
                <a16:creationId xmlns:a16="http://schemas.microsoft.com/office/drawing/2014/main" id="{EA850D55-7C1E-315A-FD08-98C1F3EA32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00523" y="1272971"/>
            <a:ext cx="3771900" cy="2514600"/>
          </a:xfrm>
          <a:prstGeom prst="rect">
            <a:avLst/>
          </a:prstGeom>
        </p:spPr>
      </p:pic>
      <p:sp>
        <p:nvSpPr>
          <p:cNvPr id="6" name="TextBox 5">
            <a:extLst>
              <a:ext uri="{FF2B5EF4-FFF2-40B4-BE49-F238E27FC236}">
                <a16:creationId xmlns:a16="http://schemas.microsoft.com/office/drawing/2014/main" id="{A22698A7-7CC9-6564-8A55-A6EBB8B86055}"/>
              </a:ext>
            </a:extLst>
          </p:cNvPr>
          <p:cNvSpPr txBox="1"/>
          <p:nvPr/>
        </p:nvSpPr>
        <p:spPr>
          <a:xfrm>
            <a:off x="6786473" y="3787571"/>
            <a:ext cx="1981200" cy="307777"/>
          </a:xfrm>
          <a:prstGeom prst="rect">
            <a:avLst/>
          </a:prstGeom>
          <a:noFill/>
        </p:spPr>
        <p:txBody>
          <a:bodyPr wrap="square" rtlCol="0">
            <a:spAutoFit/>
          </a:bodyPr>
          <a:lstStyle/>
          <a:p>
            <a:r>
              <a:rPr lang="en-US" sz="1400" dirty="0"/>
              <a:t>ADA Standards 2026</a:t>
            </a:r>
          </a:p>
        </p:txBody>
      </p:sp>
    </p:spTree>
    <p:extLst>
      <p:ext uri="{BB962C8B-B14F-4D97-AF65-F5344CB8AC3E}">
        <p14:creationId xmlns:p14="http://schemas.microsoft.com/office/powerpoint/2010/main" val="3147689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57200" y="227537"/>
            <a:ext cx="8153400" cy="1525063"/>
          </a:xfrm>
        </p:spPr>
        <p:txBody>
          <a:bodyPr>
            <a:normAutofit fontScale="90000"/>
          </a:bodyPr>
          <a:lstStyle/>
          <a:p>
            <a:pPr algn="ctr" eaLnBrk="1" hangingPunct="1">
              <a:defRPr/>
            </a:pPr>
            <a:r>
              <a:rPr lang="en-US" sz="4800" dirty="0"/>
              <a:t>Type 1 ~ Immune Mediated </a:t>
            </a:r>
            <a:br>
              <a:rPr lang="en-US" sz="4800" dirty="0"/>
            </a:br>
            <a:r>
              <a:rPr lang="en-US" sz="4800" dirty="0"/>
              <a:t>5-10% of Diabetes</a:t>
            </a:r>
          </a:p>
        </p:txBody>
      </p:sp>
      <p:pic>
        <p:nvPicPr>
          <p:cNvPr id="2" name="Picture 1">
            <a:extLst>
              <a:ext uri="{FF2B5EF4-FFF2-40B4-BE49-F238E27FC236}">
                <a16:creationId xmlns:a16="http://schemas.microsoft.com/office/drawing/2014/main" id="{35EB9903-B90D-4390-BA02-0423D903133B}"/>
              </a:ext>
            </a:extLst>
          </p:cNvPr>
          <p:cNvPicPr>
            <a:picLocks noChangeAspect="1"/>
          </p:cNvPicPr>
          <p:nvPr/>
        </p:nvPicPr>
        <p:blipFill>
          <a:blip r:embed="rId4"/>
          <a:stretch>
            <a:fillRect/>
          </a:stretch>
        </p:blipFill>
        <p:spPr>
          <a:xfrm>
            <a:off x="451022" y="1905000"/>
            <a:ext cx="5465401" cy="3646138"/>
          </a:xfrm>
          <a:prstGeom prst="rect">
            <a:avLst/>
          </a:prstGeom>
        </p:spPr>
      </p:pic>
      <p:sp>
        <p:nvSpPr>
          <p:cNvPr id="4" name="TextBox 3">
            <a:extLst>
              <a:ext uri="{FF2B5EF4-FFF2-40B4-BE49-F238E27FC236}">
                <a16:creationId xmlns:a16="http://schemas.microsoft.com/office/drawing/2014/main" id="{B2C1F664-189A-7F92-EF43-4C003AB86DA1}"/>
              </a:ext>
            </a:extLst>
          </p:cNvPr>
          <p:cNvSpPr txBox="1"/>
          <p:nvPr/>
        </p:nvSpPr>
        <p:spPr>
          <a:xfrm>
            <a:off x="6019800" y="1752600"/>
            <a:ext cx="3048000" cy="4524315"/>
          </a:xfrm>
          <a:prstGeom prst="rect">
            <a:avLst/>
          </a:prstGeom>
          <a:noFill/>
        </p:spPr>
        <p:txBody>
          <a:bodyPr wrap="square" rtlCol="0">
            <a:spAutoFit/>
          </a:bodyPr>
          <a:lstStyle/>
          <a:p>
            <a:r>
              <a:rPr lang="en-US" dirty="0"/>
              <a:t>1.5 Million people have type 1 in U.S.</a:t>
            </a:r>
          </a:p>
          <a:p>
            <a:endParaRPr lang="en-US" dirty="0"/>
          </a:p>
          <a:p>
            <a:r>
              <a:rPr lang="en-US" dirty="0"/>
              <a:t>Prevalence increasing:</a:t>
            </a:r>
          </a:p>
          <a:p>
            <a:endParaRPr lang="en-US" dirty="0"/>
          </a:p>
          <a:p>
            <a:r>
              <a:rPr lang="en-US" dirty="0"/>
              <a:t>2001 – </a:t>
            </a:r>
            <a:r>
              <a:rPr lang="en-US" dirty="0">
                <a:solidFill>
                  <a:srgbClr val="0070C0"/>
                </a:solidFill>
              </a:rPr>
              <a:t>1.48</a:t>
            </a:r>
            <a:r>
              <a:rPr lang="en-US" dirty="0"/>
              <a:t> per 1000 youths diagnosed with diabetes</a:t>
            </a:r>
          </a:p>
          <a:p>
            <a:endParaRPr lang="en-US" dirty="0"/>
          </a:p>
          <a:p>
            <a:r>
              <a:rPr lang="en-US" dirty="0"/>
              <a:t>2017 - </a:t>
            </a:r>
            <a:r>
              <a:rPr lang="en-US" dirty="0">
                <a:solidFill>
                  <a:srgbClr val="0070C0"/>
                </a:solidFill>
              </a:rPr>
              <a:t>2.15</a:t>
            </a:r>
            <a:r>
              <a:rPr lang="en-US" dirty="0"/>
              <a:t> per 1000 youths diagnosed with diabetes</a:t>
            </a:r>
          </a:p>
          <a:p>
            <a:endParaRPr lang="en-US" dirty="0"/>
          </a:p>
          <a:p>
            <a:r>
              <a:rPr lang="en-US" dirty="0"/>
              <a:t>Incidence &amp; Prevalence increasing</a:t>
            </a:r>
          </a:p>
          <a:p>
            <a:endParaRPr lang="en-US" dirty="0"/>
          </a:p>
          <a:p>
            <a:r>
              <a:rPr lang="en-US" dirty="0"/>
              <a:t>Highest incidence in Finland or Northern Europe.</a:t>
            </a:r>
          </a:p>
        </p:txBody>
      </p:sp>
      <p:graphicFrame>
        <p:nvGraphicFramePr>
          <p:cNvPr id="6" name="Table 5">
            <a:extLst>
              <a:ext uri="{FF2B5EF4-FFF2-40B4-BE49-F238E27FC236}">
                <a16:creationId xmlns:a16="http://schemas.microsoft.com/office/drawing/2014/main" id="{0F213FFF-5C03-2223-9862-94EFE002B914}"/>
              </a:ext>
            </a:extLst>
          </p:cNvPr>
          <p:cNvGraphicFramePr>
            <a:graphicFrameLocks noGrp="1"/>
          </p:cNvGraphicFramePr>
          <p:nvPr/>
        </p:nvGraphicFramePr>
        <p:xfrm>
          <a:off x="451022" y="5685003"/>
          <a:ext cx="4120978" cy="945460"/>
        </p:xfrm>
        <a:graphic>
          <a:graphicData uri="http://schemas.openxmlformats.org/drawingml/2006/table">
            <a:tbl>
              <a:tblPr firstRow="1" firstCol="1" bandRow="1">
                <a:tableStyleId>{5C22544A-7EE6-4342-B048-85BDC9FD1C3A}</a:tableStyleId>
              </a:tblPr>
              <a:tblGrid>
                <a:gridCol w="4120978">
                  <a:extLst>
                    <a:ext uri="{9D8B030D-6E8A-4147-A177-3AD203B41FA5}">
                      <a16:colId xmlns:a16="http://schemas.microsoft.com/office/drawing/2014/main" val="519012781"/>
                    </a:ext>
                  </a:extLst>
                </a:gridCol>
              </a:tblGrid>
              <a:tr h="483597">
                <a:tc>
                  <a:txBody>
                    <a:bodyPr/>
                    <a:lstStyle/>
                    <a:p>
                      <a:pPr marL="0" marR="0">
                        <a:spcBef>
                          <a:spcPts val="0"/>
                        </a:spcBef>
                        <a:spcAft>
                          <a:spcPts val="0"/>
                        </a:spcAft>
                      </a:pPr>
                      <a:r>
                        <a:rPr lang="en-US" sz="1100" b="0" dirty="0">
                          <a:solidFill>
                            <a:schemeClr val="tx1"/>
                          </a:solidFill>
                          <a:effectLst/>
                        </a:rPr>
                        <a:t>ADCES In Practice </a:t>
                      </a:r>
                      <a:r>
                        <a:rPr lang="en-US" sz="1200" b="0" dirty="0">
                          <a:solidFill>
                            <a:schemeClr val="tx1"/>
                          </a:solidFill>
                          <a:effectLst/>
                        </a:rPr>
                        <a:t> - March 2024</a:t>
                      </a:r>
                    </a:p>
                    <a:p>
                      <a:pPr marL="0" marR="0">
                        <a:spcBef>
                          <a:spcPts val="0"/>
                        </a:spcBef>
                        <a:spcAft>
                          <a:spcPts val="0"/>
                        </a:spcAft>
                      </a:pPr>
                      <a:r>
                        <a:rPr lang="en-US" sz="1200" b="0" u="sng" dirty="0">
                          <a:solidFill>
                            <a:schemeClr val="tx1"/>
                          </a:solidFill>
                          <a:effectLst/>
                          <a:hlinkClick r:id="rId5">
                            <a:extLst>
                              <a:ext uri="{A12FA001-AC4F-418D-AE19-62706E023703}">
                                <ahyp:hlinkClr xmlns:ahyp="http://schemas.microsoft.com/office/drawing/2018/hyperlinkcolor" val="tx"/>
                              </a:ext>
                            </a:extLst>
                          </a:hlinkClick>
                        </a:rPr>
                        <a:t>Recent Advances in Type 1 Diabetes: Teplizumab (</a:t>
                      </a:r>
                      <a:r>
                        <a:rPr lang="en-US" sz="1200" b="0" u="sng" dirty="0" err="1">
                          <a:solidFill>
                            <a:schemeClr val="tx1"/>
                          </a:solidFill>
                          <a:effectLst/>
                          <a:hlinkClick r:id="rId5">
                            <a:extLst>
                              <a:ext uri="{A12FA001-AC4F-418D-AE19-62706E023703}">
                                <ahyp:hlinkClr xmlns:ahyp="http://schemas.microsoft.com/office/drawing/2018/hyperlinkcolor" val="tx"/>
                              </a:ext>
                            </a:extLst>
                          </a:hlinkClick>
                        </a:rPr>
                        <a:t>Tzeild</a:t>
                      </a:r>
                      <a:r>
                        <a:rPr lang="en-US" sz="1200" b="0" u="sng" dirty="0">
                          <a:solidFill>
                            <a:schemeClr val="tx1"/>
                          </a:solidFill>
                          <a:effectLst/>
                          <a:hlinkClick r:id="rId5">
                            <a:extLst>
                              <a:ext uri="{A12FA001-AC4F-418D-AE19-62706E023703}">
                                <ahyp:hlinkClr xmlns:ahyp="http://schemas.microsoft.com/office/drawing/2018/hyperlinkcolor" val="tx"/>
                              </a:ext>
                            </a:extLst>
                          </a:hlinkClick>
                        </a:rPr>
                        <a:t>®)</a:t>
                      </a:r>
                      <a:r>
                        <a:rPr lang="en-US" sz="1600" b="0" dirty="0">
                          <a:solidFill>
                            <a:schemeClr val="tx1"/>
                          </a:solidFill>
                          <a:effectLst/>
                        </a:rPr>
                        <a:t> </a:t>
                      </a:r>
                      <a:endParaRPr lang="en-US" sz="1200" b="0" dirty="0">
                        <a:solidFill>
                          <a:schemeClr val="tx1"/>
                        </a:solidFill>
                        <a:effectLst/>
                        <a:latin typeface="Times New Roman" panose="02020603050405020304" pitchFamily="18" charset="0"/>
                        <a:ea typeface="Aptos" panose="020B0004020202020204" pitchFamily="34" charset="0"/>
                        <a:cs typeface="Aptos" panose="020B0004020202020204" pitchFamily="34" charset="0"/>
                      </a:endParaRPr>
                    </a:p>
                  </a:txBody>
                  <a:tcPr marL="9525" marR="9525" marT="9525" marB="9525" anchor="ctr">
                    <a:solidFill>
                      <a:schemeClr val="accent2">
                        <a:lumMod val="40000"/>
                        <a:lumOff val="60000"/>
                      </a:schemeClr>
                    </a:solidFill>
                  </a:tcPr>
                </a:tc>
                <a:extLst>
                  <a:ext uri="{0D108BD9-81ED-4DB2-BD59-A6C34878D82A}">
                    <a16:rowId xmlns:a16="http://schemas.microsoft.com/office/drawing/2014/main" val="3993038192"/>
                  </a:ext>
                </a:extLst>
              </a:tr>
              <a:tr h="461863">
                <a:tc>
                  <a:txBody>
                    <a:bodyPr/>
                    <a:lstStyle/>
                    <a:p>
                      <a:pPr marL="0" marR="0">
                        <a:spcBef>
                          <a:spcPts val="0"/>
                        </a:spcBef>
                        <a:spcAft>
                          <a:spcPts val="0"/>
                        </a:spcAft>
                      </a:pPr>
                      <a:r>
                        <a:rPr lang="en-US" sz="1200" b="0" dirty="0">
                          <a:solidFill>
                            <a:schemeClr val="tx1"/>
                          </a:solidFill>
                          <a:effectLst/>
                        </a:rPr>
                        <a:t>Karen S. Fiano, PHARMD, BCACP, </a:t>
                      </a:r>
                      <a:r>
                        <a:rPr lang="en-US" sz="1200" b="0" dirty="0" err="1">
                          <a:solidFill>
                            <a:schemeClr val="tx1"/>
                          </a:solidFill>
                          <a:effectLst/>
                        </a:rPr>
                        <a:t>Devada</a:t>
                      </a:r>
                      <a:r>
                        <a:rPr lang="en-US" sz="1200" b="0" dirty="0">
                          <a:solidFill>
                            <a:schemeClr val="tx1"/>
                          </a:solidFill>
                          <a:effectLst/>
                        </a:rPr>
                        <a:t> Singh-Franco, PHARMD, CDCES, Young M. Kwon, BS, PHD </a:t>
                      </a:r>
                      <a:endParaRPr lang="en-US" sz="1200" b="0" dirty="0">
                        <a:solidFill>
                          <a:schemeClr val="tx1"/>
                        </a:solidFill>
                        <a:effectLst/>
                        <a:latin typeface="Times New Roman" panose="02020603050405020304" pitchFamily="18" charset="0"/>
                        <a:ea typeface="Aptos" panose="020B0004020202020204" pitchFamily="34" charset="0"/>
                        <a:cs typeface="Aptos" panose="020B0004020202020204" pitchFamily="34" charset="0"/>
                      </a:endParaRPr>
                    </a:p>
                  </a:txBody>
                  <a:tcPr marL="9525" marR="9525" marT="9525" marB="9525" anchor="ctr">
                    <a:solidFill>
                      <a:schemeClr val="accent2">
                        <a:lumMod val="40000"/>
                        <a:lumOff val="60000"/>
                      </a:schemeClr>
                    </a:solidFill>
                  </a:tcPr>
                </a:tc>
                <a:extLst>
                  <a:ext uri="{0D108BD9-81ED-4DB2-BD59-A6C34878D82A}">
                    <a16:rowId xmlns:a16="http://schemas.microsoft.com/office/drawing/2014/main" val="507650663"/>
                  </a:ext>
                </a:extLst>
              </a:tr>
            </a:tbl>
          </a:graphicData>
        </a:graphic>
      </p:graphicFrame>
      <p:pic>
        <p:nvPicPr>
          <p:cNvPr id="5" name="Picture 4" descr="A screenshot of a social media post&#10;&#10;Description automatically generated">
            <a:extLst>
              <a:ext uri="{FF2B5EF4-FFF2-40B4-BE49-F238E27FC236}">
                <a16:creationId xmlns:a16="http://schemas.microsoft.com/office/drawing/2014/main" id="{860AB297-3600-D7F8-AD25-06FD80F47E9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1022" y="1896207"/>
            <a:ext cx="3260124" cy="3672516"/>
          </a:xfrm>
          <a:prstGeom prst="rect">
            <a:avLst/>
          </a:prstGeom>
        </p:spPr>
      </p:pic>
    </p:spTree>
    <p:custDataLst>
      <p:tags r:id="rId1"/>
    </p:custDataLst>
    <p:extLst>
      <p:ext uri="{BB962C8B-B14F-4D97-AF65-F5344CB8AC3E}">
        <p14:creationId xmlns:p14="http://schemas.microsoft.com/office/powerpoint/2010/main" val="29356644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427" y="348307"/>
            <a:ext cx="8396173" cy="798311"/>
          </a:xfrm>
        </p:spPr>
        <p:txBody>
          <a:bodyPr>
            <a:normAutofit/>
          </a:bodyPr>
          <a:lstStyle/>
          <a:p>
            <a:r>
              <a:rPr lang="en-US" sz="4000" dirty="0"/>
              <a:t>Type 1 is 5- 10% of all Diabetes</a:t>
            </a:r>
          </a:p>
        </p:txBody>
      </p:sp>
      <p:sp>
        <p:nvSpPr>
          <p:cNvPr id="4" name="Content Placeholder 3"/>
          <p:cNvSpPr>
            <a:spLocks noGrp="1"/>
          </p:cNvSpPr>
          <p:nvPr>
            <p:ph type="body" idx="4294967295"/>
          </p:nvPr>
        </p:nvSpPr>
        <p:spPr>
          <a:xfrm>
            <a:off x="1600200" y="4196954"/>
            <a:ext cx="7543800" cy="857250"/>
          </a:xfrm>
          <a:prstGeom prst="rect">
            <a:avLst/>
          </a:prstGeom>
        </p:spPr>
        <p:txBody>
          <a:bodyPr/>
          <a:lstStyle/>
          <a:p>
            <a:endParaRPr lang="en-US" dirty="0"/>
          </a:p>
          <a:p>
            <a:endParaRPr lang="en-US" dirty="0"/>
          </a:p>
          <a:p>
            <a:endParaRPr lang="en-US" dirty="0"/>
          </a:p>
          <a:p>
            <a:endParaRPr lang="en-US" dirty="0"/>
          </a:p>
          <a:p>
            <a:endParaRPr lang="en-US" dirty="0"/>
          </a:p>
          <a:p>
            <a:endParaRPr lang="en-US" dirty="0"/>
          </a:p>
          <a:p>
            <a:endParaRPr lang="en-US" dirty="0"/>
          </a:p>
        </p:txBody>
      </p:sp>
      <p:sp>
        <p:nvSpPr>
          <p:cNvPr id="11" name="TextBox 10">
            <a:extLst>
              <a:ext uri="{FF2B5EF4-FFF2-40B4-BE49-F238E27FC236}">
                <a16:creationId xmlns:a16="http://schemas.microsoft.com/office/drawing/2014/main" id="{0E2EA63C-098E-8547-90E8-E6951795B748}"/>
              </a:ext>
            </a:extLst>
          </p:cNvPr>
          <p:cNvSpPr txBox="1"/>
          <p:nvPr/>
        </p:nvSpPr>
        <p:spPr>
          <a:xfrm>
            <a:off x="320636" y="1219200"/>
            <a:ext cx="5470564" cy="5434821"/>
          </a:xfrm>
          <a:prstGeom prst="rect">
            <a:avLst/>
          </a:prstGeom>
          <a:noFill/>
        </p:spPr>
        <p:txBody>
          <a:bodyPr wrap="square" rtlCol="0">
            <a:spAutoFit/>
          </a:bodyPr>
          <a:lstStyle/>
          <a:p>
            <a:pPr marL="342900" indent="-342900">
              <a:spcAft>
                <a:spcPts val="450"/>
              </a:spcAf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Auto-immune pancreatic beta cells destruction </a:t>
            </a:r>
          </a:p>
          <a:p>
            <a:pPr marL="342900" indent="-342900">
              <a:spcAft>
                <a:spcPts val="450"/>
              </a:spcAf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Most commonly expressed at age 10 – 14</a:t>
            </a:r>
          </a:p>
          <a:p>
            <a:pPr marL="342900" indent="-342900">
              <a:spcAft>
                <a:spcPts val="450"/>
              </a:spcAf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Insulin sensitive (require 0.5 - 1.0 units/kg/day)</a:t>
            </a:r>
            <a:endParaRPr lang="en-US" sz="2400" b="1" dirty="0">
              <a:latin typeface="Arial" panose="020B0604020202020204" pitchFamily="34" charset="0"/>
              <a:cs typeface="Arial" panose="020B0604020202020204" pitchFamily="34" charset="0"/>
            </a:endParaRPr>
          </a:p>
          <a:p>
            <a:pPr marL="342900" indent="-342900">
              <a:spcAft>
                <a:spcPts val="450"/>
              </a:spcAf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Expression due to a combo of genes and environment:</a:t>
            </a:r>
          </a:p>
          <a:p>
            <a:pPr marL="685800" lvl="1" indent="-342900">
              <a:spcAft>
                <a:spcPts val="450"/>
              </a:spcAf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Autoimmunity tends to run in families</a:t>
            </a:r>
          </a:p>
          <a:p>
            <a:pPr marL="685800" lvl="1" indent="-342900">
              <a:spcAft>
                <a:spcPts val="450"/>
              </a:spcAf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Exposure to virus or other environmental factors</a:t>
            </a:r>
          </a:p>
          <a:p>
            <a:pPr marL="285750" indent="-285750">
              <a:spcAft>
                <a:spcPts val="450"/>
              </a:spcAft>
              <a:buFont typeface="Courier New" panose="02070309020205020404" pitchFamily="49" charset="0"/>
              <a:buChar char="o"/>
            </a:pPr>
            <a:endParaRPr lang="en-US" sz="1500" dirty="0">
              <a:solidFill>
                <a:srgbClr val="404040"/>
              </a:solidFill>
              <a:latin typeface="Arial" panose="020B0604020202020204" pitchFamily="34" charset="0"/>
              <a:cs typeface="Arial" panose="020B0604020202020204" pitchFamily="34" charset="0"/>
            </a:endParaRPr>
          </a:p>
          <a:p>
            <a:pPr marL="257175" indent="-257175">
              <a:spcAft>
                <a:spcPts val="450"/>
              </a:spcAft>
              <a:buFont typeface="Arial" panose="020B0604020202020204" pitchFamily="34" charset="0"/>
              <a:buChar char="•"/>
            </a:pPr>
            <a:endParaRPr lang="en-US" sz="1500" dirty="0">
              <a:solidFill>
                <a:srgbClr val="404040"/>
              </a:solidFill>
              <a:latin typeface="Arial" panose="020B0604020202020204" pitchFamily="34" charset="0"/>
              <a:cs typeface="Arial" panose="020B0604020202020204" pitchFamily="34" charset="0"/>
            </a:endParaRPr>
          </a:p>
        </p:txBody>
      </p:sp>
      <p:sp>
        <p:nvSpPr>
          <p:cNvPr id="12" name="Slide Number Placeholder 6">
            <a:extLst>
              <a:ext uri="{FF2B5EF4-FFF2-40B4-BE49-F238E27FC236}">
                <a16:creationId xmlns:a16="http://schemas.microsoft.com/office/drawing/2014/main" id="{1DF59AD8-355B-054A-95F9-FA62B4215EF0}"/>
              </a:ext>
            </a:extLst>
          </p:cNvPr>
          <p:cNvSpPr txBox="1">
            <a:spLocks/>
          </p:cNvSpPr>
          <p:nvPr/>
        </p:nvSpPr>
        <p:spPr>
          <a:xfrm rot="10800000" flipV="1">
            <a:off x="8785857" y="5231885"/>
            <a:ext cx="246061" cy="212307"/>
          </a:xfrm>
          <a:prstGeom prst="rect">
            <a:avLst/>
          </a:prstGeom>
        </p:spPr>
        <p:txBody>
          <a:bodyPr vert="horz" wrap="square" lIns="0" tIns="0" rIns="0" bIns="0" rtlCol="0" anchor="b" anchorCtr="0"/>
          <a:lstStyle>
            <a:defPPr>
              <a:defRPr lang="en-US"/>
            </a:defPPr>
            <a:lvl1pPr marL="0" algn="l" defTabSz="914400" rtl="0" eaLnBrk="1" latinLnBrk="0" hangingPunct="1">
              <a:defRPr sz="900" i="0" kern="120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CC8D0D-EAEC-449D-9161-023DFF90F2E2}" type="slidenum">
              <a:rPr lang="en-US" sz="675"/>
              <a:pPr/>
              <a:t>37</a:t>
            </a:fld>
            <a:endParaRPr lang="en-US" sz="675" dirty="0"/>
          </a:p>
        </p:txBody>
      </p:sp>
      <p:sp>
        <p:nvSpPr>
          <p:cNvPr id="14" name="Footer Placeholder 3">
            <a:extLst>
              <a:ext uri="{FF2B5EF4-FFF2-40B4-BE49-F238E27FC236}">
                <a16:creationId xmlns:a16="http://schemas.microsoft.com/office/drawing/2014/main" id="{4EC954A9-4217-7344-A87B-930112799513}"/>
              </a:ext>
            </a:extLst>
          </p:cNvPr>
          <p:cNvSpPr txBox="1">
            <a:spLocks/>
          </p:cNvSpPr>
          <p:nvPr/>
        </p:nvSpPr>
        <p:spPr>
          <a:xfrm>
            <a:off x="5411367" y="6329614"/>
            <a:ext cx="1782931"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a:solidFill>
                  <a:schemeClr val="bg1"/>
                </a:solidFill>
              </a:rPr>
              <a:t>Diagnostic Criteria for Diabetes</a:t>
            </a:r>
          </a:p>
        </p:txBody>
      </p:sp>
      <p:pic>
        <p:nvPicPr>
          <p:cNvPr id="5" name="Picture 4">
            <a:extLst>
              <a:ext uri="{FF2B5EF4-FFF2-40B4-BE49-F238E27FC236}">
                <a16:creationId xmlns:a16="http://schemas.microsoft.com/office/drawing/2014/main" id="{238008EA-F794-4381-880B-7CCDDB7CA85D}"/>
              </a:ext>
            </a:extLst>
          </p:cNvPr>
          <p:cNvPicPr>
            <a:picLocks noChangeAspect="1"/>
          </p:cNvPicPr>
          <p:nvPr/>
        </p:nvPicPr>
        <p:blipFill>
          <a:blip r:embed="rId3"/>
          <a:stretch>
            <a:fillRect/>
          </a:stretch>
        </p:blipFill>
        <p:spPr>
          <a:xfrm>
            <a:off x="6526898" y="1574550"/>
            <a:ext cx="1881404" cy="2622404"/>
          </a:xfrm>
          <a:prstGeom prst="rect">
            <a:avLst/>
          </a:prstGeom>
        </p:spPr>
      </p:pic>
    </p:spTree>
    <p:extLst>
      <p:ext uri="{BB962C8B-B14F-4D97-AF65-F5344CB8AC3E}">
        <p14:creationId xmlns:p14="http://schemas.microsoft.com/office/powerpoint/2010/main" val="523621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80939-BBA9-4714-8023-099EFB71CF04}"/>
              </a:ext>
            </a:extLst>
          </p:cNvPr>
          <p:cNvSpPr>
            <a:spLocks noGrp="1"/>
          </p:cNvSpPr>
          <p:nvPr>
            <p:ph type="title"/>
          </p:nvPr>
        </p:nvSpPr>
        <p:spPr/>
        <p:txBody>
          <a:bodyPr/>
          <a:lstStyle/>
          <a:p>
            <a:r>
              <a:rPr lang="en-US" dirty="0"/>
              <a:t>Signs of Type 1 Diabetes</a:t>
            </a:r>
          </a:p>
        </p:txBody>
      </p:sp>
      <p:sp>
        <p:nvSpPr>
          <p:cNvPr id="3" name="Content Placeholder 2">
            <a:extLst>
              <a:ext uri="{FF2B5EF4-FFF2-40B4-BE49-F238E27FC236}">
                <a16:creationId xmlns:a16="http://schemas.microsoft.com/office/drawing/2014/main" id="{51C72AAC-09D3-4CA7-B2EF-83A6F8460A14}"/>
              </a:ext>
            </a:extLst>
          </p:cNvPr>
          <p:cNvSpPr>
            <a:spLocks noGrp="1"/>
          </p:cNvSpPr>
          <p:nvPr>
            <p:ph sz="quarter" idx="1"/>
          </p:nvPr>
        </p:nvSpPr>
        <p:spPr/>
        <p:txBody>
          <a:bodyPr>
            <a:normAutofit/>
          </a:bodyPr>
          <a:lstStyle/>
          <a:p>
            <a:r>
              <a:rPr lang="en-US" dirty="0"/>
              <a:t>Sudden onset of nighttime bedwetting</a:t>
            </a:r>
          </a:p>
          <a:p>
            <a:r>
              <a:rPr lang="en-US" dirty="0"/>
              <a:t>Weight loss, thirst, hunger</a:t>
            </a:r>
          </a:p>
          <a:p>
            <a:r>
              <a:rPr lang="en-US" sz="3200" dirty="0">
                <a:latin typeface="Arial" panose="020B0604020202020204" pitchFamily="34" charset="0"/>
                <a:cs typeface="Arial" panose="020B0604020202020204" pitchFamily="34" charset="0"/>
              </a:rPr>
              <a:t>40-60% discovered with acute DKA</a:t>
            </a:r>
            <a:endParaRPr lang="en-US" dirty="0"/>
          </a:p>
          <a:p>
            <a:pPr lvl="1"/>
            <a:r>
              <a:rPr lang="en-US" dirty="0"/>
              <a:t>Fruity breath</a:t>
            </a:r>
          </a:p>
          <a:p>
            <a:pPr lvl="1"/>
            <a:r>
              <a:rPr lang="en-US" dirty="0"/>
              <a:t>Hypothermic</a:t>
            </a:r>
          </a:p>
          <a:p>
            <a:pPr lvl="1"/>
            <a:r>
              <a:rPr lang="en-US" dirty="0"/>
              <a:t>Poor skin turgor</a:t>
            </a:r>
          </a:p>
          <a:p>
            <a:pPr lvl="1"/>
            <a:r>
              <a:rPr lang="en-US" dirty="0"/>
              <a:t>“Out of it”</a:t>
            </a:r>
          </a:p>
          <a:p>
            <a:pPr lvl="1"/>
            <a:r>
              <a:rPr lang="en-US" dirty="0"/>
              <a:t>Ketone positive (blood or urine)</a:t>
            </a:r>
          </a:p>
          <a:p>
            <a:pPr lvl="1"/>
            <a:r>
              <a:rPr lang="en-US" dirty="0"/>
              <a:t>Acidosis</a:t>
            </a:r>
          </a:p>
          <a:p>
            <a:pPr lvl="1"/>
            <a:r>
              <a:rPr lang="en-US" dirty="0"/>
              <a:t>Other</a:t>
            </a:r>
          </a:p>
        </p:txBody>
      </p:sp>
      <p:pic>
        <p:nvPicPr>
          <p:cNvPr id="4" name="Picture 3">
            <a:extLst>
              <a:ext uri="{FF2B5EF4-FFF2-40B4-BE49-F238E27FC236}">
                <a16:creationId xmlns:a16="http://schemas.microsoft.com/office/drawing/2014/main" id="{6DC8B558-229B-4214-B088-D46400E53C64}"/>
              </a:ext>
            </a:extLst>
          </p:cNvPr>
          <p:cNvPicPr>
            <a:picLocks noChangeAspect="1"/>
          </p:cNvPicPr>
          <p:nvPr/>
        </p:nvPicPr>
        <p:blipFill>
          <a:blip r:embed="rId2"/>
          <a:stretch>
            <a:fillRect/>
          </a:stretch>
        </p:blipFill>
        <p:spPr>
          <a:xfrm>
            <a:off x="5746086" y="3429000"/>
            <a:ext cx="2913917" cy="1822847"/>
          </a:xfrm>
          <a:prstGeom prst="rect">
            <a:avLst/>
          </a:prstGeom>
        </p:spPr>
      </p:pic>
    </p:spTree>
    <p:extLst>
      <p:ext uri="{BB962C8B-B14F-4D97-AF65-F5344CB8AC3E}">
        <p14:creationId xmlns:p14="http://schemas.microsoft.com/office/powerpoint/2010/main" val="2123954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219200"/>
          </a:xfrm>
        </p:spPr>
        <p:txBody>
          <a:bodyPr>
            <a:normAutofit fontScale="90000"/>
          </a:bodyPr>
          <a:lstStyle/>
          <a:p>
            <a:r>
              <a:rPr lang="en-US" dirty="0"/>
              <a:t>How do we know someone has Type 1 vs Type 2?</a:t>
            </a:r>
          </a:p>
        </p:txBody>
      </p:sp>
      <p:sp>
        <p:nvSpPr>
          <p:cNvPr id="3" name="Content Placeholder 2"/>
          <p:cNvSpPr>
            <a:spLocks noGrp="1"/>
          </p:cNvSpPr>
          <p:nvPr>
            <p:ph sz="half" idx="1"/>
          </p:nvPr>
        </p:nvSpPr>
        <p:spPr>
          <a:xfrm>
            <a:off x="609600" y="1447800"/>
            <a:ext cx="4953000" cy="5562600"/>
          </a:xfrm>
        </p:spPr>
        <p:txBody>
          <a:bodyPr>
            <a:normAutofit fontScale="92500"/>
          </a:bodyPr>
          <a:lstStyle/>
          <a:p>
            <a:r>
              <a:rPr lang="en-US" sz="3200" dirty="0"/>
              <a:t>Type 1 - Positive antibodies</a:t>
            </a:r>
          </a:p>
          <a:p>
            <a:pPr lvl="1"/>
            <a:r>
              <a:rPr kumimoji="0" lang="en-US" sz="2000" b="0" i="0" kern="1200" dirty="0">
                <a:solidFill>
                  <a:schemeClr val="tx1"/>
                </a:solidFill>
                <a:effectLst/>
                <a:latin typeface="+mn-lt"/>
                <a:ea typeface="+mn-ea"/>
                <a:cs typeface="+mn-cs"/>
              </a:rPr>
              <a:t>GAD - glutamic acid decarboxylase (primary)</a:t>
            </a:r>
          </a:p>
          <a:p>
            <a:pPr lvl="1"/>
            <a:r>
              <a:rPr lang="en-US" sz="2000" dirty="0">
                <a:latin typeface="+mn-lt"/>
              </a:rPr>
              <a:t>IA2 - </a:t>
            </a:r>
            <a:r>
              <a:rPr kumimoji="0" lang="en-US" sz="2000" b="0" i="0" kern="1200" dirty="0">
                <a:solidFill>
                  <a:schemeClr val="tx1"/>
                </a:solidFill>
                <a:effectLst/>
                <a:latin typeface="+mn-lt"/>
                <a:ea typeface="+mn-ea"/>
                <a:cs typeface="+mn-cs"/>
              </a:rPr>
              <a:t>islet antigen 2, or</a:t>
            </a:r>
          </a:p>
          <a:p>
            <a:pPr lvl="1"/>
            <a:r>
              <a:rPr kumimoji="0" lang="en-US" sz="2000" b="0" i="0" kern="1200" dirty="0">
                <a:solidFill>
                  <a:schemeClr val="tx1"/>
                </a:solidFill>
                <a:effectLst/>
                <a:latin typeface="+mn-lt"/>
                <a:ea typeface="+mn-ea"/>
                <a:cs typeface="+mn-cs"/>
              </a:rPr>
              <a:t>ZnT8 - zinc transporter 8  </a:t>
            </a:r>
          </a:p>
          <a:p>
            <a:r>
              <a:rPr lang="en-US" sz="2400" dirty="0"/>
              <a:t>Can also check C-peptide levels to determine endogenous insulin production</a:t>
            </a:r>
          </a:p>
          <a:p>
            <a:r>
              <a:rPr lang="en-US" sz="2600" dirty="0"/>
              <a:t>Younger people develop quickly</a:t>
            </a:r>
          </a:p>
          <a:p>
            <a:r>
              <a:rPr lang="en-US" sz="2600" dirty="0"/>
              <a:t>Older people take longer to develop</a:t>
            </a:r>
          </a:p>
          <a:p>
            <a:r>
              <a:rPr lang="en-US" sz="3000" dirty="0">
                <a:solidFill>
                  <a:srgbClr val="0070C0"/>
                </a:solidFill>
                <a:ea typeface="Calibri" panose="020F0502020204030204" pitchFamily="34" charset="0"/>
                <a:cs typeface="Calibri" panose="020F0502020204030204" pitchFamily="34" charset="0"/>
              </a:rPr>
              <a:t>“misdiagnosis is common and can occur in ∼40% of adults with new type 1 diabetes”</a:t>
            </a:r>
          </a:p>
        </p:txBody>
      </p:sp>
      <p:pic>
        <p:nvPicPr>
          <p:cNvPr id="122883" name="Picture 3" descr="C:\Users\bev\AppData\Local\Microsoft\Windows\Temporary Internet Files\Content.IE5\LT7NGBCU\MP900227639[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8861" y="1613113"/>
            <a:ext cx="2867939" cy="437853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316CE03F-67C5-C307-B299-E2C80B7C2E92}"/>
              </a:ext>
            </a:extLst>
          </p:cNvPr>
          <p:cNvPicPr>
            <a:picLocks noChangeAspect="1"/>
          </p:cNvPicPr>
          <p:nvPr/>
        </p:nvPicPr>
        <p:blipFill>
          <a:blip r:embed="rId4"/>
          <a:stretch>
            <a:fillRect/>
          </a:stretch>
        </p:blipFill>
        <p:spPr>
          <a:xfrm>
            <a:off x="5791319" y="5991646"/>
            <a:ext cx="3079414" cy="689144"/>
          </a:xfrm>
          <a:prstGeom prst="rect">
            <a:avLst/>
          </a:prstGeom>
        </p:spPr>
      </p:pic>
    </p:spTree>
    <p:custDataLst>
      <p:tags r:id="rId1"/>
    </p:custDataLst>
    <p:extLst>
      <p:ext uri="{BB962C8B-B14F-4D97-AF65-F5344CB8AC3E}">
        <p14:creationId xmlns:p14="http://schemas.microsoft.com/office/powerpoint/2010/main" val="1066593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6482" name="Rectangle 2"/>
          <p:cNvSpPr>
            <a:spLocks noGrp="1" noRot="1" noChangeArrowheads="1"/>
          </p:cNvSpPr>
          <p:nvPr>
            <p:ph type="title"/>
          </p:nvPr>
        </p:nvSpPr>
        <p:spPr>
          <a:xfrm>
            <a:off x="455613" y="273050"/>
            <a:ext cx="8226425" cy="1143000"/>
          </a:xfrm>
        </p:spPr>
        <p:txBody>
          <a:bodyPr anchor="b">
            <a:normAutofit/>
          </a:bodyPr>
          <a:lstStyle/>
          <a:p>
            <a:pPr>
              <a:lnSpc>
                <a:spcPct val="90000"/>
              </a:lnSpc>
              <a:defRPr/>
            </a:pPr>
            <a:r>
              <a:rPr lang="en-US" sz="4000"/>
              <a:t>Diabetes </a:t>
            </a:r>
            <a:r>
              <a:rPr lang="en-US" sz="4000" dirty="0"/>
              <a:t>Care in the Hospital </a:t>
            </a:r>
            <a:r>
              <a:rPr lang="en-US" sz="3700" dirty="0"/>
              <a:t>Topics</a:t>
            </a:r>
          </a:p>
        </p:txBody>
      </p:sp>
      <p:sp>
        <p:nvSpPr>
          <p:cNvPr id="916483" name="Rectangle 3"/>
          <p:cNvSpPr>
            <a:spLocks noGrp="1" noChangeArrowheads="1"/>
          </p:cNvSpPr>
          <p:nvPr>
            <p:ph type="body" sz="half" idx="1"/>
          </p:nvPr>
        </p:nvSpPr>
        <p:spPr>
          <a:xfrm>
            <a:off x="455613" y="1598613"/>
            <a:ext cx="4037012" cy="4497387"/>
          </a:xfrm>
        </p:spPr>
        <p:txBody>
          <a:bodyPr>
            <a:normAutofit/>
          </a:bodyPr>
          <a:lstStyle/>
          <a:p>
            <a:pPr eaLnBrk="1" hangingPunct="1">
              <a:lnSpc>
                <a:spcPct val="90000"/>
              </a:lnSpc>
              <a:defRPr/>
            </a:pPr>
            <a:r>
              <a:rPr lang="en-US" sz="2700" dirty="0"/>
              <a:t>Discuss the importance of inpatient glucose management</a:t>
            </a:r>
          </a:p>
          <a:p>
            <a:pPr eaLnBrk="1" hangingPunct="1">
              <a:lnSpc>
                <a:spcPct val="90000"/>
              </a:lnSpc>
              <a:defRPr/>
            </a:pPr>
            <a:r>
              <a:rPr lang="en-US" sz="2700" dirty="0"/>
              <a:t>Describe the goals of care</a:t>
            </a:r>
          </a:p>
          <a:p>
            <a:pPr eaLnBrk="1" hangingPunct="1">
              <a:lnSpc>
                <a:spcPct val="90000"/>
              </a:lnSpc>
              <a:defRPr/>
            </a:pPr>
            <a:r>
              <a:rPr lang="en-US" sz="2700" dirty="0"/>
              <a:t>Describe basal bolus insulin therapy</a:t>
            </a:r>
          </a:p>
          <a:p>
            <a:pPr eaLnBrk="1" hangingPunct="1">
              <a:lnSpc>
                <a:spcPct val="90000"/>
              </a:lnSpc>
              <a:defRPr/>
            </a:pPr>
            <a:r>
              <a:rPr lang="en-US" sz="2700" dirty="0"/>
              <a:t>Discuss management considerations for a variety of situations.</a:t>
            </a:r>
          </a:p>
        </p:txBody>
      </p:sp>
      <p:pic>
        <p:nvPicPr>
          <p:cNvPr id="2" name="Picture 1"/>
          <p:cNvPicPr>
            <a:picLocks noChangeAspect="1"/>
          </p:cNvPicPr>
          <p:nvPr/>
        </p:nvPicPr>
        <p:blipFill>
          <a:blip r:embed="rId4"/>
          <a:stretch>
            <a:fillRect/>
          </a:stretch>
        </p:blipFill>
        <p:spPr>
          <a:xfrm>
            <a:off x="4645025" y="1849610"/>
            <a:ext cx="4037013" cy="3995393"/>
          </a:xfrm>
          <a:prstGeom prst="rect">
            <a:avLst/>
          </a:prstGeom>
          <a:noFill/>
        </p:spPr>
      </p:pic>
    </p:spTree>
    <p:custDataLst>
      <p:tags r:id="rId1"/>
    </p:custDataLst>
    <p:extLst>
      <p:ext uri="{BB962C8B-B14F-4D97-AF65-F5344CB8AC3E}">
        <p14:creationId xmlns:p14="http://schemas.microsoft.com/office/powerpoint/2010/main" val="3784363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6"/>
          <p:cNvSpPr>
            <a:spLocks noGrp="1"/>
          </p:cNvSpPr>
          <p:nvPr>
            <p:ph type="title"/>
          </p:nvPr>
        </p:nvSpPr>
        <p:spPr>
          <a:xfrm>
            <a:off x="303296" y="184150"/>
            <a:ext cx="8535903" cy="990600"/>
          </a:xfrm>
        </p:spPr>
        <p:txBody>
          <a:bodyPr>
            <a:normAutofit/>
          </a:bodyPr>
          <a:lstStyle/>
          <a:p>
            <a:r>
              <a:rPr lang="en-US" dirty="0"/>
              <a:t>What Does Type 1 Look Like?</a:t>
            </a:r>
          </a:p>
        </p:txBody>
      </p:sp>
      <p:sp>
        <p:nvSpPr>
          <p:cNvPr id="56327" name="Rectangle 8"/>
          <p:cNvSpPr>
            <a:spLocks noChangeArrowheads="1"/>
          </p:cNvSpPr>
          <p:nvPr/>
        </p:nvSpPr>
        <p:spPr bwMode="auto">
          <a:xfrm>
            <a:off x="5257800" y="3581399"/>
            <a:ext cx="28003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SzPct val="60000"/>
              <a:buFont typeface="Wingdings" panose="05000000000000000000" pitchFamily="2" charset="2"/>
              <a:buBlip>
                <a:blip r:embed="rId3"/>
              </a:buBlip>
              <a:defRPr sz="3200">
                <a:solidFill>
                  <a:schemeClr val="tx1"/>
                </a:solidFill>
                <a:latin typeface="Tahoma" panose="020B0604030504040204" pitchFamily="34" charset="0"/>
              </a:defRPr>
            </a:lvl1pPr>
            <a:lvl2pPr marL="742950" indent="-285750">
              <a:spcBef>
                <a:spcPct val="20000"/>
              </a:spcBef>
              <a:buClr>
                <a:schemeClr val="folHlink"/>
              </a:buClr>
              <a:buSzPct val="55000"/>
              <a:buFont typeface="Wingdings" panose="05000000000000000000" pitchFamily="2" charset="2"/>
              <a:buBlip>
                <a:blip r:embed="rId4"/>
              </a:buBlip>
              <a:defRPr sz="3200">
                <a:solidFill>
                  <a:schemeClr val="tx1"/>
                </a:solidFill>
                <a:latin typeface="Tahoma" panose="020B0604030504040204" pitchFamily="34" charset="0"/>
              </a:defRPr>
            </a:lvl2pPr>
            <a:lvl3pPr marL="1143000" indent="-228600">
              <a:spcBef>
                <a:spcPct val="20000"/>
              </a:spcBef>
              <a:buClr>
                <a:schemeClr val="tx2"/>
              </a:buClr>
              <a:buSzPct val="50000"/>
              <a:buFont typeface="Wingdings" panose="05000000000000000000" pitchFamily="2" charset="2"/>
              <a:buBlip>
                <a:blip r:embed="rId5"/>
              </a:buBlip>
              <a:defRPr sz="3200">
                <a:solidFill>
                  <a:schemeClr val="tx1"/>
                </a:solidFill>
                <a:latin typeface="Tahoma" panose="020B0604030504040204" pitchFamily="34" charset="0"/>
              </a:defRPr>
            </a:lvl3pPr>
            <a:lvl4pPr marL="1600200" indent="-228600">
              <a:spcBef>
                <a:spcPct val="20000"/>
              </a:spcBef>
              <a:buClr>
                <a:schemeClr val="tx1"/>
              </a:buClr>
              <a:buSzPct val="55000"/>
              <a:buBlip>
                <a:blip r:embed="rId6"/>
              </a:buBlip>
              <a:defRPr sz="3200">
                <a:solidFill>
                  <a:schemeClr val="tx1"/>
                </a:solidFill>
                <a:latin typeface="Tahoma" panose="020B0604030504040204" pitchFamily="34" charset="0"/>
              </a:defRPr>
            </a:lvl4pPr>
            <a:lvl5pPr marL="2057400" indent="-228600">
              <a:spcBef>
                <a:spcPct val="20000"/>
              </a:spcBef>
              <a:buClr>
                <a:schemeClr val="tx1"/>
              </a:buClr>
              <a:buBlip>
                <a:blip r:embed="rId6"/>
              </a:buBlip>
              <a:defRPr sz="32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1"/>
              </a:buClr>
              <a:buBlip>
                <a:blip r:embed="rId6"/>
              </a:buBlip>
              <a:defRPr sz="32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1"/>
              </a:buClr>
              <a:buBlip>
                <a:blip r:embed="rId6"/>
              </a:buBlip>
              <a:defRPr sz="32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1"/>
              </a:buClr>
              <a:buBlip>
                <a:blip r:embed="rId6"/>
              </a:buBlip>
              <a:defRPr sz="32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1"/>
              </a:buClr>
              <a:buBlip>
                <a:blip r:embed="rId6"/>
              </a:buBlip>
              <a:defRPr sz="3200">
                <a:solidFill>
                  <a:schemeClr val="tx1"/>
                </a:solidFill>
                <a:latin typeface="Tahoma" panose="020B0604030504040204" pitchFamily="34" charset="0"/>
              </a:defRPr>
            </a:lvl9pPr>
          </a:lstStyle>
          <a:p>
            <a:pPr fontAlgn="base">
              <a:spcBef>
                <a:spcPct val="0"/>
              </a:spcBef>
              <a:spcAft>
                <a:spcPct val="0"/>
              </a:spcAft>
              <a:buClrTx/>
              <a:buSzTx/>
              <a:buFontTx/>
              <a:buNone/>
            </a:pPr>
            <a:r>
              <a:rPr lang="en-US" sz="2400" dirty="0">
                <a:solidFill>
                  <a:prstClr val="black"/>
                </a:solidFill>
                <a:latin typeface="Arial" panose="020B0604020202020204" pitchFamily="34" charset="0"/>
              </a:rPr>
              <a:t>Justice Sonia Sotomayor </a:t>
            </a:r>
          </a:p>
        </p:txBody>
      </p:sp>
      <p:sp>
        <p:nvSpPr>
          <p:cNvPr id="56328" name="Rectangle 13"/>
          <p:cNvSpPr>
            <a:spLocks noChangeArrowheads="1"/>
          </p:cNvSpPr>
          <p:nvPr/>
        </p:nvSpPr>
        <p:spPr bwMode="auto">
          <a:xfrm>
            <a:off x="0" y="-184150"/>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chemeClr val="tx2"/>
              </a:buClr>
              <a:buSzPct val="60000"/>
              <a:buFont typeface="Wingdings" panose="05000000000000000000" pitchFamily="2" charset="2"/>
              <a:buBlip>
                <a:blip r:embed="rId3"/>
              </a:buBlip>
              <a:defRPr sz="3200">
                <a:solidFill>
                  <a:schemeClr val="tx1"/>
                </a:solidFill>
                <a:latin typeface="Tahoma" panose="020B0604030504040204" pitchFamily="34" charset="0"/>
              </a:defRPr>
            </a:lvl1pPr>
            <a:lvl2pPr marL="742950" indent="-285750">
              <a:spcBef>
                <a:spcPct val="20000"/>
              </a:spcBef>
              <a:buClr>
                <a:schemeClr val="folHlink"/>
              </a:buClr>
              <a:buSzPct val="55000"/>
              <a:buFont typeface="Wingdings" panose="05000000000000000000" pitchFamily="2" charset="2"/>
              <a:buBlip>
                <a:blip r:embed="rId4"/>
              </a:buBlip>
              <a:defRPr sz="3200">
                <a:solidFill>
                  <a:schemeClr val="tx1"/>
                </a:solidFill>
                <a:latin typeface="Tahoma" panose="020B0604030504040204" pitchFamily="34" charset="0"/>
              </a:defRPr>
            </a:lvl2pPr>
            <a:lvl3pPr marL="1143000" indent="-228600">
              <a:spcBef>
                <a:spcPct val="20000"/>
              </a:spcBef>
              <a:buClr>
                <a:schemeClr val="tx2"/>
              </a:buClr>
              <a:buSzPct val="50000"/>
              <a:buFont typeface="Wingdings" panose="05000000000000000000" pitchFamily="2" charset="2"/>
              <a:buBlip>
                <a:blip r:embed="rId5"/>
              </a:buBlip>
              <a:defRPr sz="3200">
                <a:solidFill>
                  <a:schemeClr val="tx1"/>
                </a:solidFill>
                <a:latin typeface="Tahoma" panose="020B0604030504040204" pitchFamily="34" charset="0"/>
              </a:defRPr>
            </a:lvl3pPr>
            <a:lvl4pPr marL="1600200" indent="-228600">
              <a:spcBef>
                <a:spcPct val="20000"/>
              </a:spcBef>
              <a:buClr>
                <a:schemeClr val="tx1"/>
              </a:buClr>
              <a:buSzPct val="55000"/>
              <a:buBlip>
                <a:blip r:embed="rId6"/>
              </a:buBlip>
              <a:defRPr sz="3200">
                <a:solidFill>
                  <a:schemeClr val="tx1"/>
                </a:solidFill>
                <a:latin typeface="Tahoma" panose="020B0604030504040204" pitchFamily="34" charset="0"/>
              </a:defRPr>
            </a:lvl4pPr>
            <a:lvl5pPr marL="2057400" indent="-228600">
              <a:spcBef>
                <a:spcPct val="20000"/>
              </a:spcBef>
              <a:buClr>
                <a:schemeClr val="tx1"/>
              </a:buClr>
              <a:buBlip>
                <a:blip r:embed="rId6"/>
              </a:buBlip>
              <a:defRPr sz="32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1"/>
              </a:buClr>
              <a:buBlip>
                <a:blip r:embed="rId6"/>
              </a:buBlip>
              <a:defRPr sz="32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1"/>
              </a:buClr>
              <a:buBlip>
                <a:blip r:embed="rId6"/>
              </a:buBlip>
              <a:defRPr sz="32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1"/>
              </a:buClr>
              <a:buBlip>
                <a:blip r:embed="rId6"/>
              </a:buBlip>
              <a:defRPr sz="32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1"/>
              </a:buClr>
              <a:buBlip>
                <a:blip r:embed="rId6"/>
              </a:buBlip>
              <a:defRPr sz="3200">
                <a:solidFill>
                  <a:schemeClr val="tx1"/>
                </a:solidFill>
                <a:latin typeface="Tahoma" panose="020B0604030504040204" pitchFamily="34" charset="0"/>
              </a:defRPr>
            </a:lvl9pPr>
          </a:lstStyle>
          <a:p>
            <a:pPr eaLnBrk="0" fontAlgn="base" hangingPunct="0">
              <a:spcBef>
                <a:spcPct val="0"/>
              </a:spcBef>
              <a:spcAft>
                <a:spcPct val="0"/>
              </a:spcAft>
              <a:buClrTx/>
              <a:buSzTx/>
              <a:buFontTx/>
              <a:buNone/>
            </a:pPr>
            <a:r>
              <a:rPr lang="en-US" sz="2400">
                <a:solidFill>
                  <a:prstClr val="black"/>
                </a:solidFill>
                <a:latin typeface="Arial" panose="020B0604020202020204" pitchFamily="34" charset="0"/>
              </a:rPr>
              <a:t>  </a:t>
            </a:r>
          </a:p>
        </p:txBody>
      </p:sp>
      <p:sp>
        <p:nvSpPr>
          <p:cNvPr id="56330" name="Rectangle 12"/>
          <p:cNvSpPr>
            <a:spLocks noChangeArrowheads="1"/>
          </p:cNvSpPr>
          <p:nvPr/>
        </p:nvSpPr>
        <p:spPr bwMode="auto">
          <a:xfrm>
            <a:off x="457200" y="3382711"/>
            <a:ext cx="361098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2"/>
              </a:buClr>
              <a:buSzPct val="60000"/>
              <a:buFont typeface="Wingdings" panose="05000000000000000000" pitchFamily="2" charset="2"/>
              <a:buBlip>
                <a:blip r:embed="rId3"/>
              </a:buBlip>
              <a:defRPr sz="3200">
                <a:solidFill>
                  <a:schemeClr val="tx1"/>
                </a:solidFill>
                <a:latin typeface="Tahoma" panose="020B0604030504040204" pitchFamily="34" charset="0"/>
              </a:defRPr>
            </a:lvl1pPr>
            <a:lvl2pPr marL="742950" indent="-285750">
              <a:spcBef>
                <a:spcPct val="20000"/>
              </a:spcBef>
              <a:buClr>
                <a:schemeClr val="folHlink"/>
              </a:buClr>
              <a:buSzPct val="55000"/>
              <a:buFont typeface="Wingdings" panose="05000000000000000000" pitchFamily="2" charset="2"/>
              <a:buBlip>
                <a:blip r:embed="rId4"/>
              </a:buBlip>
              <a:defRPr sz="3200">
                <a:solidFill>
                  <a:schemeClr val="tx1"/>
                </a:solidFill>
                <a:latin typeface="Tahoma" panose="020B0604030504040204" pitchFamily="34" charset="0"/>
              </a:defRPr>
            </a:lvl2pPr>
            <a:lvl3pPr marL="1143000" indent="-228600">
              <a:spcBef>
                <a:spcPct val="20000"/>
              </a:spcBef>
              <a:buClr>
                <a:schemeClr val="tx2"/>
              </a:buClr>
              <a:buSzPct val="50000"/>
              <a:buFont typeface="Wingdings" panose="05000000000000000000" pitchFamily="2" charset="2"/>
              <a:buBlip>
                <a:blip r:embed="rId5"/>
              </a:buBlip>
              <a:defRPr sz="3200">
                <a:solidFill>
                  <a:schemeClr val="tx1"/>
                </a:solidFill>
                <a:latin typeface="Tahoma" panose="020B0604030504040204" pitchFamily="34" charset="0"/>
              </a:defRPr>
            </a:lvl3pPr>
            <a:lvl4pPr marL="1600200" indent="-228600">
              <a:spcBef>
                <a:spcPct val="20000"/>
              </a:spcBef>
              <a:buClr>
                <a:schemeClr val="tx1"/>
              </a:buClr>
              <a:buSzPct val="55000"/>
              <a:buBlip>
                <a:blip r:embed="rId6"/>
              </a:buBlip>
              <a:defRPr sz="3200">
                <a:solidFill>
                  <a:schemeClr val="tx1"/>
                </a:solidFill>
                <a:latin typeface="Tahoma" panose="020B0604030504040204" pitchFamily="34" charset="0"/>
              </a:defRPr>
            </a:lvl4pPr>
            <a:lvl5pPr marL="2057400" indent="-228600">
              <a:spcBef>
                <a:spcPct val="20000"/>
              </a:spcBef>
              <a:buClr>
                <a:schemeClr val="tx1"/>
              </a:buClr>
              <a:buBlip>
                <a:blip r:embed="rId6"/>
              </a:buBlip>
              <a:defRPr sz="32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1"/>
              </a:buClr>
              <a:buBlip>
                <a:blip r:embed="rId6"/>
              </a:buBlip>
              <a:defRPr sz="32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1"/>
              </a:buClr>
              <a:buBlip>
                <a:blip r:embed="rId6"/>
              </a:buBlip>
              <a:defRPr sz="32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1"/>
              </a:buClr>
              <a:buBlip>
                <a:blip r:embed="rId6"/>
              </a:buBlip>
              <a:defRPr sz="32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1"/>
              </a:buClr>
              <a:buBlip>
                <a:blip r:embed="rId6"/>
              </a:buBlip>
              <a:defRPr sz="3200">
                <a:solidFill>
                  <a:schemeClr val="tx1"/>
                </a:solidFill>
                <a:latin typeface="Tahoma" panose="020B0604030504040204" pitchFamily="34" charset="0"/>
              </a:defRPr>
            </a:lvl9pPr>
          </a:lstStyle>
          <a:p>
            <a:pPr fontAlgn="base">
              <a:spcBef>
                <a:spcPct val="0"/>
              </a:spcBef>
              <a:spcAft>
                <a:spcPct val="0"/>
              </a:spcAft>
              <a:buClrTx/>
              <a:buSzTx/>
              <a:buFontTx/>
              <a:buNone/>
            </a:pPr>
            <a:r>
              <a:rPr lang="en-US" sz="1600" b="1" dirty="0">
                <a:solidFill>
                  <a:prstClr val="black"/>
                </a:solidFill>
                <a:latin typeface="Arial" panose="020B0604020202020204" pitchFamily="34" charset="0"/>
              </a:rPr>
              <a:t>Mary Tyler Moore</a:t>
            </a:r>
            <a:endParaRPr lang="en-US" sz="1600" dirty="0">
              <a:solidFill>
                <a:prstClr val="black"/>
              </a:solidFill>
              <a:latin typeface="Arial" panose="020B0604020202020204" pitchFamily="34" charset="0"/>
            </a:endParaRPr>
          </a:p>
        </p:txBody>
      </p:sp>
      <p:sp>
        <p:nvSpPr>
          <p:cNvPr id="56331" name="Rectangle 14"/>
          <p:cNvSpPr>
            <a:spLocks noChangeArrowheads="1"/>
          </p:cNvSpPr>
          <p:nvPr/>
        </p:nvSpPr>
        <p:spPr bwMode="auto">
          <a:xfrm>
            <a:off x="0" y="6269139"/>
            <a:ext cx="198270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2"/>
              </a:buClr>
              <a:buSzPct val="60000"/>
              <a:buFont typeface="Wingdings" panose="05000000000000000000" pitchFamily="2" charset="2"/>
              <a:buBlip>
                <a:blip r:embed="rId3"/>
              </a:buBlip>
              <a:defRPr sz="3200">
                <a:solidFill>
                  <a:schemeClr val="tx1"/>
                </a:solidFill>
                <a:latin typeface="Tahoma" panose="020B0604030504040204" pitchFamily="34" charset="0"/>
              </a:defRPr>
            </a:lvl1pPr>
            <a:lvl2pPr marL="742950" indent="-285750">
              <a:spcBef>
                <a:spcPct val="20000"/>
              </a:spcBef>
              <a:buClr>
                <a:schemeClr val="folHlink"/>
              </a:buClr>
              <a:buSzPct val="55000"/>
              <a:buFont typeface="Wingdings" panose="05000000000000000000" pitchFamily="2" charset="2"/>
              <a:buBlip>
                <a:blip r:embed="rId4"/>
              </a:buBlip>
              <a:defRPr sz="3200">
                <a:solidFill>
                  <a:schemeClr val="tx1"/>
                </a:solidFill>
                <a:latin typeface="Tahoma" panose="020B0604030504040204" pitchFamily="34" charset="0"/>
              </a:defRPr>
            </a:lvl2pPr>
            <a:lvl3pPr marL="1143000" indent="-228600">
              <a:spcBef>
                <a:spcPct val="20000"/>
              </a:spcBef>
              <a:buClr>
                <a:schemeClr val="tx2"/>
              </a:buClr>
              <a:buSzPct val="50000"/>
              <a:buFont typeface="Wingdings" panose="05000000000000000000" pitchFamily="2" charset="2"/>
              <a:buBlip>
                <a:blip r:embed="rId5"/>
              </a:buBlip>
              <a:defRPr sz="3200">
                <a:solidFill>
                  <a:schemeClr val="tx1"/>
                </a:solidFill>
                <a:latin typeface="Tahoma" panose="020B0604030504040204" pitchFamily="34" charset="0"/>
              </a:defRPr>
            </a:lvl3pPr>
            <a:lvl4pPr marL="1600200" indent="-228600">
              <a:spcBef>
                <a:spcPct val="20000"/>
              </a:spcBef>
              <a:buClr>
                <a:schemeClr val="tx1"/>
              </a:buClr>
              <a:buSzPct val="55000"/>
              <a:buBlip>
                <a:blip r:embed="rId6"/>
              </a:buBlip>
              <a:defRPr sz="3200">
                <a:solidFill>
                  <a:schemeClr val="tx1"/>
                </a:solidFill>
                <a:latin typeface="Tahoma" panose="020B0604030504040204" pitchFamily="34" charset="0"/>
              </a:defRPr>
            </a:lvl4pPr>
            <a:lvl5pPr marL="2057400" indent="-228600">
              <a:spcBef>
                <a:spcPct val="20000"/>
              </a:spcBef>
              <a:buClr>
                <a:schemeClr val="tx1"/>
              </a:buClr>
              <a:buBlip>
                <a:blip r:embed="rId6"/>
              </a:buBlip>
              <a:defRPr sz="32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1"/>
              </a:buClr>
              <a:buBlip>
                <a:blip r:embed="rId6"/>
              </a:buBlip>
              <a:defRPr sz="32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1"/>
              </a:buClr>
              <a:buBlip>
                <a:blip r:embed="rId6"/>
              </a:buBlip>
              <a:defRPr sz="32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1"/>
              </a:buClr>
              <a:buBlip>
                <a:blip r:embed="rId6"/>
              </a:buBlip>
              <a:defRPr sz="32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1"/>
              </a:buClr>
              <a:buBlip>
                <a:blip r:embed="rId6"/>
              </a:buBlip>
              <a:defRPr sz="3200">
                <a:solidFill>
                  <a:schemeClr val="tx1"/>
                </a:solidFill>
                <a:latin typeface="Tahoma" panose="020B0604030504040204" pitchFamily="34" charset="0"/>
              </a:defRPr>
            </a:lvl9pPr>
          </a:lstStyle>
          <a:p>
            <a:pPr fontAlgn="base">
              <a:spcBef>
                <a:spcPct val="0"/>
              </a:spcBef>
              <a:spcAft>
                <a:spcPct val="0"/>
              </a:spcAft>
              <a:buClrTx/>
              <a:buSzTx/>
              <a:buFontTx/>
              <a:buNone/>
            </a:pPr>
            <a:r>
              <a:rPr lang="en-US" sz="2400" b="1" dirty="0">
                <a:solidFill>
                  <a:prstClr val="black"/>
                </a:solidFill>
                <a:latin typeface="Arial" panose="020B0604020202020204" pitchFamily="34" charset="0"/>
              </a:rPr>
              <a:t>Nick Jonas</a:t>
            </a:r>
            <a:endParaRPr lang="en-US" sz="2400" dirty="0">
              <a:solidFill>
                <a:prstClr val="black"/>
              </a:solidFill>
              <a:latin typeface="Arial" panose="020B0604020202020204" pitchFamily="34" charset="0"/>
            </a:endParaRPr>
          </a:p>
        </p:txBody>
      </p:sp>
      <p:sp>
        <p:nvSpPr>
          <p:cNvPr id="56332" name="Rectangle 15"/>
          <p:cNvSpPr>
            <a:spLocks noChangeArrowheads="1"/>
          </p:cNvSpPr>
          <p:nvPr/>
        </p:nvSpPr>
        <p:spPr bwMode="auto">
          <a:xfrm>
            <a:off x="0" y="-184150"/>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chemeClr val="tx2"/>
              </a:buClr>
              <a:buSzPct val="60000"/>
              <a:buFont typeface="Wingdings" panose="05000000000000000000" pitchFamily="2" charset="2"/>
              <a:buBlip>
                <a:blip r:embed="rId3"/>
              </a:buBlip>
              <a:defRPr sz="3200">
                <a:solidFill>
                  <a:schemeClr val="tx1"/>
                </a:solidFill>
                <a:latin typeface="Tahoma" panose="020B0604030504040204" pitchFamily="34" charset="0"/>
              </a:defRPr>
            </a:lvl1pPr>
            <a:lvl2pPr marL="742950" indent="-285750">
              <a:spcBef>
                <a:spcPct val="20000"/>
              </a:spcBef>
              <a:buClr>
                <a:schemeClr val="folHlink"/>
              </a:buClr>
              <a:buSzPct val="55000"/>
              <a:buFont typeface="Wingdings" panose="05000000000000000000" pitchFamily="2" charset="2"/>
              <a:buBlip>
                <a:blip r:embed="rId4"/>
              </a:buBlip>
              <a:defRPr sz="3200">
                <a:solidFill>
                  <a:schemeClr val="tx1"/>
                </a:solidFill>
                <a:latin typeface="Tahoma" panose="020B0604030504040204" pitchFamily="34" charset="0"/>
              </a:defRPr>
            </a:lvl2pPr>
            <a:lvl3pPr marL="1143000" indent="-228600">
              <a:spcBef>
                <a:spcPct val="20000"/>
              </a:spcBef>
              <a:buClr>
                <a:schemeClr val="tx2"/>
              </a:buClr>
              <a:buSzPct val="50000"/>
              <a:buFont typeface="Wingdings" panose="05000000000000000000" pitchFamily="2" charset="2"/>
              <a:buBlip>
                <a:blip r:embed="rId5"/>
              </a:buBlip>
              <a:defRPr sz="3200">
                <a:solidFill>
                  <a:schemeClr val="tx1"/>
                </a:solidFill>
                <a:latin typeface="Tahoma" panose="020B0604030504040204" pitchFamily="34" charset="0"/>
              </a:defRPr>
            </a:lvl3pPr>
            <a:lvl4pPr marL="1600200" indent="-228600">
              <a:spcBef>
                <a:spcPct val="20000"/>
              </a:spcBef>
              <a:buClr>
                <a:schemeClr val="tx1"/>
              </a:buClr>
              <a:buSzPct val="55000"/>
              <a:buBlip>
                <a:blip r:embed="rId6"/>
              </a:buBlip>
              <a:defRPr sz="3200">
                <a:solidFill>
                  <a:schemeClr val="tx1"/>
                </a:solidFill>
                <a:latin typeface="Tahoma" panose="020B0604030504040204" pitchFamily="34" charset="0"/>
              </a:defRPr>
            </a:lvl4pPr>
            <a:lvl5pPr marL="2057400" indent="-228600">
              <a:spcBef>
                <a:spcPct val="20000"/>
              </a:spcBef>
              <a:buClr>
                <a:schemeClr val="tx1"/>
              </a:buClr>
              <a:buBlip>
                <a:blip r:embed="rId6"/>
              </a:buBlip>
              <a:defRPr sz="32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1"/>
              </a:buClr>
              <a:buBlip>
                <a:blip r:embed="rId6"/>
              </a:buBlip>
              <a:defRPr sz="32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1"/>
              </a:buClr>
              <a:buBlip>
                <a:blip r:embed="rId6"/>
              </a:buBlip>
              <a:defRPr sz="32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1"/>
              </a:buClr>
              <a:buBlip>
                <a:blip r:embed="rId6"/>
              </a:buBlip>
              <a:defRPr sz="32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1"/>
              </a:buClr>
              <a:buBlip>
                <a:blip r:embed="rId6"/>
              </a:buBlip>
              <a:defRPr sz="3200">
                <a:solidFill>
                  <a:schemeClr val="tx1"/>
                </a:solidFill>
                <a:latin typeface="Tahoma" panose="020B0604030504040204" pitchFamily="34" charset="0"/>
              </a:defRPr>
            </a:lvl9pPr>
          </a:lstStyle>
          <a:p>
            <a:pPr eaLnBrk="0" fontAlgn="base" hangingPunct="0">
              <a:spcBef>
                <a:spcPct val="0"/>
              </a:spcBef>
              <a:spcAft>
                <a:spcPct val="0"/>
              </a:spcAft>
              <a:buClrTx/>
              <a:buSzTx/>
              <a:buFontTx/>
              <a:buNone/>
            </a:pPr>
            <a:r>
              <a:rPr lang="en-US" sz="2400">
                <a:solidFill>
                  <a:prstClr val="black"/>
                </a:solidFill>
                <a:latin typeface="Arial" panose="020B0604020202020204" pitchFamily="34" charset="0"/>
              </a:rPr>
              <a:t>  </a:t>
            </a:r>
          </a:p>
        </p:txBody>
      </p:sp>
      <p:pic>
        <p:nvPicPr>
          <p:cNvPr id="2" name="Picture 1"/>
          <p:cNvPicPr>
            <a:picLocks noChangeAspect="1"/>
          </p:cNvPicPr>
          <p:nvPr/>
        </p:nvPicPr>
        <p:blipFill>
          <a:blip r:embed="rId7"/>
          <a:stretch>
            <a:fillRect/>
          </a:stretch>
        </p:blipFill>
        <p:spPr>
          <a:xfrm>
            <a:off x="6055970" y="4295000"/>
            <a:ext cx="2575530" cy="1969170"/>
          </a:xfrm>
          <a:prstGeom prst="rect">
            <a:avLst/>
          </a:prstGeom>
        </p:spPr>
      </p:pic>
      <p:pic>
        <p:nvPicPr>
          <p:cNvPr id="4" name="Picture 3"/>
          <p:cNvPicPr>
            <a:picLocks noChangeAspect="1"/>
          </p:cNvPicPr>
          <p:nvPr/>
        </p:nvPicPr>
        <p:blipFill>
          <a:blip r:embed="rId8"/>
          <a:stretch>
            <a:fillRect/>
          </a:stretch>
        </p:blipFill>
        <p:spPr>
          <a:xfrm>
            <a:off x="342131" y="3979324"/>
            <a:ext cx="1629098" cy="2308331"/>
          </a:xfrm>
          <a:prstGeom prst="rect">
            <a:avLst/>
          </a:prstGeom>
        </p:spPr>
      </p:pic>
      <p:pic>
        <p:nvPicPr>
          <p:cNvPr id="5" name="Picture 4"/>
          <p:cNvPicPr>
            <a:picLocks noChangeAspect="1"/>
          </p:cNvPicPr>
          <p:nvPr/>
        </p:nvPicPr>
        <p:blipFill>
          <a:blip r:embed="rId9"/>
          <a:stretch>
            <a:fillRect/>
          </a:stretch>
        </p:blipFill>
        <p:spPr>
          <a:xfrm>
            <a:off x="312738" y="1230909"/>
            <a:ext cx="3695700" cy="2133600"/>
          </a:xfrm>
          <a:prstGeom prst="rect">
            <a:avLst/>
          </a:prstGeom>
        </p:spPr>
      </p:pic>
      <p:pic>
        <p:nvPicPr>
          <p:cNvPr id="3" name="Picture 2">
            <a:extLst>
              <a:ext uri="{FF2B5EF4-FFF2-40B4-BE49-F238E27FC236}">
                <a16:creationId xmlns:a16="http://schemas.microsoft.com/office/drawing/2014/main" id="{91AD8FE3-5561-4E42-9C50-0B860F8EE571}"/>
              </a:ext>
            </a:extLst>
          </p:cNvPr>
          <p:cNvPicPr>
            <a:picLocks noChangeAspect="1"/>
          </p:cNvPicPr>
          <p:nvPr/>
        </p:nvPicPr>
        <p:blipFill>
          <a:blip r:embed="rId10"/>
          <a:stretch>
            <a:fillRect/>
          </a:stretch>
        </p:blipFill>
        <p:spPr>
          <a:xfrm>
            <a:off x="4724400" y="1268516"/>
            <a:ext cx="1759240" cy="2312883"/>
          </a:xfrm>
          <a:prstGeom prst="rect">
            <a:avLst/>
          </a:prstGeom>
        </p:spPr>
      </p:pic>
      <p:pic>
        <p:nvPicPr>
          <p:cNvPr id="6" name="Picture 5">
            <a:extLst>
              <a:ext uri="{FF2B5EF4-FFF2-40B4-BE49-F238E27FC236}">
                <a16:creationId xmlns:a16="http://schemas.microsoft.com/office/drawing/2014/main" id="{CCAE706C-D6AF-4CB2-9F41-9182A638F3AA}"/>
              </a:ext>
            </a:extLst>
          </p:cNvPr>
          <p:cNvPicPr>
            <a:picLocks noChangeAspect="1"/>
          </p:cNvPicPr>
          <p:nvPr/>
        </p:nvPicPr>
        <p:blipFill>
          <a:blip r:embed="rId11"/>
          <a:stretch>
            <a:fillRect/>
          </a:stretch>
        </p:blipFill>
        <p:spPr>
          <a:xfrm>
            <a:off x="6553200" y="1283630"/>
            <a:ext cx="2377459" cy="2260535"/>
          </a:xfrm>
          <a:prstGeom prst="rect">
            <a:avLst/>
          </a:prstGeom>
        </p:spPr>
      </p:pic>
      <p:sp>
        <p:nvSpPr>
          <p:cNvPr id="9" name="TextBox 8">
            <a:extLst>
              <a:ext uri="{FF2B5EF4-FFF2-40B4-BE49-F238E27FC236}">
                <a16:creationId xmlns:a16="http://schemas.microsoft.com/office/drawing/2014/main" id="{783CB862-5CAF-518F-D077-20FA29581A34}"/>
              </a:ext>
            </a:extLst>
          </p:cNvPr>
          <p:cNvSpPr txBox="1"/>
          <p:nvPr/>
        </p:nvSpPr>
        <p:spPr>
          <a:xfrm>
            <a:off x="3114536" y="6454449"/>
            <a:ext cx="2461710" cy="369332"/>
          </a:xfrm>
          <a:prstGeom prst="rect">
            <a:avLst/>
          </a:prstGeom>
          <a:noFill/>
        </p:spPr>
        <p:txBody>
          <a:bodyPr wrap="square" rtlCol="0">
            <a:spAutoFit/>
          </a:bodyPr>
          <a:lstStyle/>
          <a:p>
            <a:r>
              <a:rPr lang="en-US" dirty="0"/>
              <a:t>Lila Grace Moss</a:t>
            </a:r>
          </a:p>
        </p:txBody>
      </p:sp>
      <p:pic>
        <p:nvPicPr>
          <p:cNvPr id="11" name="Picture 10">
            <a:extLst>
              <a:ext uri="{FF2B5EF4-FFF2-40B4-BE49-F238E27FC236}">
                <a16:creationId xmlns:a16="http://schemas.microsoft.com/office/drawing/2014/main" id="{E0836402-B159-81F1-5F84-E73A15B09EE6}"/>
              </a:ext>
            </a:extLst>
          </p:cNvPr>
          <p:cNvPicPr>
            <a:picLocks noChangeAspect="1"/>
          </p:cNvPicPr>
          <p:nvPr/>
        </p:nvPicPr>
        <p:blipFill>
          <a:blip r:embed="rId12"/>
          <a:stretch>
            <a:fillRect/>
          </a:stretch>
        </p:blipFill>
        <p:spPr>
          <a:xfrm>
            <a:off x="2682270" y="3748980"/>
            <a:ext cx="2575530" cy="2747883"/>
          </a:xfrm>
          <a:prstGeom prst="rect">
            <a:avLst/>
          </a:prstGeom>
        </p:spPr>
      </p:pic>
      <p:sp>
        <p:nvSpPr>
          <p:cNvPr id="56329" name="Rectangle 11"/>
          <p:cNvSpPr>
            <a:spLocks noChangeArrowheads="1"/>
          </p:cNvSpPr>
          <p:nvPr/>
        </p:nvSpPr>
        <p:spPr bwMode="auto">
          <a:xfrm>
            <a:off x="6092290" y="5515860"/>
            <a:ext cx="162909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2"/>
              </a:buClr>
              <a:buSzPct val="60000"/>
              <a:buFont typeface="Wingdings" panose="05000000000000000000" pitchFamily="2" charset="2"/>
              <a:buBlip>
                <a:blip r:embed="rId3"/>
              </a:buBlip>
              <a:defRPr sz="3200">
                <a:solidFill>
                  <a:schemeClr val="tx1"/>
                </a:solidFill>
                <a:latin typeface="Tahoma" panose="020B0604030504040204" pitchFamily="34" charset="0"/>
              </a:defRPr>
            </a:lvl1pPr>
            <a:lvl2pPr marL="742950" indent="-285750">
              <a:spcBef>
                <a:spcPct val="20000"/>
              </a:spcBef>
              <a:buClr>
                <a:schemeClr val="folHlink"/>
              </a:buClr>
              <a:buSzPct val="55000"/>
              <a:buFont typeface="Wingdings" panose="05000000000000000000" pitchFamily="2" charset="2"/>
              <a:buBlip>
                <a:blip r:embed="rId4"/>
              </a:buBlip>
              <a:defRPr sz="3200">
                <a:solidFill>
                  <a:schemeClr val="tx1"/>
                </a:solidFill>
                <a:latin typeface="Tahoma" panose="020B0604030504040204" pitchFamily="34" charset="0"/>
              </a:defRPr>
            </a:lvl2pPr>
            <a:lvl3pPr marL="1143000" indent="-228600">
              <a:spcBef>
                <a:spcPct val="20000"/>
              </a:spcBef>
              <a:buClr>
                <a:schemeClr val="tx2"/>
              </a:buClr>
              <a:buSzPct val="50000"/>
              <a:buFont typeface="Wingdings" panose="05000000000000000000" pitchFamily="2" charset="2"/>
              <a:buBlip>
                <a:blip r:embed="rId5"/>
              </a:buBlip>
              <a:defRPr sz="3200">
                <a:solidFill>
                  <a:schemeClr val="tx1"/>
                </a:solidFill>
                <a:latin typeface="Tahoma" panose="020B0604030504040204" pitchFamily="34" charset="0"/>
              </a:defRPr>
            </a:lvl3pPr>
            <a:lvl4pPr marL="1600200" indent="-228600">
              <a:spcBef>
                <a:spcPct val="20000"/>
              </a:spcBef>
              <a:buClr>
                <a:schemeClr val="tx1"/>
              </a:buClr>
              <a:buSzPct val="55000"/>
              <a:buBlip>
                <a:blip r:embed="rId6"/>
              </a:buBlip>
              <a:defRPr sz="3200">
                <a:solidFill>
                  <a:schemeClr val="tx1"/>
                </a:solidFill>
                <a:latin typeface="Tahoma" panose="020B0604030504040204" pitchFamily="34" charset="0"/>
              </a:defRPr>
            </a:lvl4pPr>
            <a:lvl5pPr marL="2057400" indent="-228600">
              <a:spcBef>
                <a:spcPct val="20000"/>
              </a:spcBef>
              <a:buClr>
                <a:schemeClr val="tx1"/>
              </a:buClr>
              <a:buBlip>
                <a:blip r:embed="rId6"/>
              </a:buBlip>
              <a:defRPr sz="32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1"/>
              </a:buClr>
              <a:buBlip>
                <a:blip r:embed="rId6"/>
              </a:buBlip>
              <a:defRPr sz="32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1"/>
              </a:buClr>
              <a:buBlip>
                <a:blip r:embed="rId6"/>
              </a:buBlip>
              <a:defRPr sz="32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1"/>
              </a:buClr>
              <a:buBlip>
                <a:blip r:embed="rId6"/>
              </a:buBlip>
              <a:defRPr sz="32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1"/>
              </a:buClr>
              <a:buBlip>
                <a:blip r:embed="rId6"/>
              </a:buBlip>
              <a:defRPr sz="3200">
                <a:solidFill>
                  <a:schemeClr val="tx1"/>
                </a:solidFill>
                <a:latin typeface="Tahoma" panose="020B0604030504040204" pitchFamily="34" charset="0"/>
              </a:defRPr>
            </a:lvl9pPr>
          </a:lstStyle>
          <a:p>
            <a:pPr fontAlgn="base">
              <a:spcBef>
                <a:spcPct val="0"/>
              </a:spcBef>
              <a:spcAft>
                <a:spcPct val="0"/>
              </a:spcAft>
              <a:buClrTx/>
              <a:buSzTx/>
              <a:buFontTx/>
              <a:buNone/>
            </a:pPr>
            <a:r>
              <a:rPr lang="en-US" sz="2400" b="1" dirty="0">
                <a:solidFill>
                  <a:prstClr val="black"/>
                </a:solidFill>
                <a:latin typeface="Arial" panose="020B0604020202020204" pitchFamily="34" charset="0"/>
              </a:rPr>
              <a:t>Bret Michaels</a:t>
            </a:r>
            <a:r>
              <a:rPr lang="en-US" sz="2400" dirty="0">
                <a:solidFill>
                  <a:prstClr val="black"/>
                </a:solidFill>
                <a:latin typeface="Arial" panose="020B0604020202020204" pitchFamily="34" charset="0"/>
              </a:rPr>
              <a:t> </a:t>
            </a:r>
          </a:p>
        </p:txBody>
      </p:sp>
    </p:spTree>
    <p:custDataLst>
      <p:tags r:id="rId1"/>
    </p:custDataLst>
    <p:extLst>
      <p:ext uri="{BB962C8B-B14F-4D97-AF65-F5344CB8AC3E}">
        <p14:creationId xmlns:p14="http://schemas.microsoft.com/office/powerpoint/2010/main" val="4231322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493" y="266700"/>
            <a:ext cx="8458200" cy="1143000"/>
          </a:xfrm>
        </p:spPr>
        <p:txBody>
          <a:bodyPr>
            <a:noAutofit/>
          </a:bodyPr>
          <a:lstStyle/>
          <a:p>
            <a:pPr lvl="1">
              <a:defRPr/>
            </a:pPr>
            <a:r>
              <a:rPr lang="en-US" sz="3200" b="1" dirty="0">
                <a:solidFill>
                  <a:schemeClr val="bg1"/>
                </a:solidFill>
              </a:rPr>
              <a:t>Type 1 (stage 2) Delayed with Teplizumab by 2 years     www.DiabetesTrialNet.org</a:t>
            </a:r>
            <a:endParaRPr lang="en-US" sz="3200" dirty="0">
              <a:solidFill>
                <a:schemeClr val="bg1"/>
              </a:solidFill>
            </a:endParaRPr>
          </a:p>
        </p:txBody>
      </p:sp>
      <p:sp>
        <p:nvSpPr>
          <p:cNvPr id="3" name="Content Placeholder 2"/>
          <p:cNvSpPr>
            <a:spLocks noGrp="1"/>
          </p:cNvSpPr>
          <p:nvPr>
            <p:ph idx="1"/>
          </p:nvPr>
        </p:nvSpPr>
        <p:spPr>
          <a:xfrm>
            <a:off x="152400" y="1676400"/>
            <a:ext cx="8002588" cy="4267200"/>
          </a:xfrm>
        </p:spPr>
        <p:txBody>
          <a:bodyPr/>
          <a:lstStyle/>
          <a:p>
            <a:pPr>
              <a:defRPr/>
            </a:pPr>
            <a:r>
              <a:rPr lang="en-US" sz="2800" b="1" dirty="0"/>
              <a:t>How to get families linked to screening?</a:t>
            </a:r>
            <a:endParaRPr lang="en-US" b="1" dirty="0"/>
          </a:p>
          <a:p>
            <a:pPr>
              <a:defRPr/>
            </a:pPr>
            <a:endParaRPr lang="en-US" dirty="0"/>
          </a:p>
          <a:p>
            <a:pPr>
              <a:defRPr/>
            </a:pPr>
            <a:endParaRPr lang="en-US" dirty="0"/>
          </a:p>
        </p:txBody>
      </p:sp>
      <p:pic>
        <p:nvPicPr>
          <p:cNvPr id="4" name="Picture 3">
            <a:extLst>
              <a:ext uri="{FF2B5EF4-FFF2-40B4-BE49-F238E27FC236}">
                <a16:creationId xmlns:a16="http://schemas.microsoft.com/office/drawing/2014/main" id="{E7F75242-4F36-429F-B5DF-8FAB52B4C27E}"/>
              </a:ext>
            </a:extLst>
          </p:cNvPr>
          <p:cNvPicPr>
            <a:picLocks noChangeAspect="1"/>
          </p:cNvPicPr>
          <p:nvPr/>
        </p:nvPicPr>
        <p:blipFill>
          <a:blip r:embed="rId3"/>
          <a:stretch>
            <a:fillRect/>
          </a:stretch>
        </p:blipFill>
        <p:spPr>
          <a:xfrm>
            <a:off x="454859" y="2207996"/>
            <a:ext cx="8234281" cy="4028681"/>
          </a:xfrm>
          <a:prstGeom prst="rect">
            <a:avLst/>
          </a:prstGeom>
        </p:spPr>
      </p:pic>
    </p:spTree>
    <p:custDataLst>
      <p:tags r:id="rId1"/>
    </p:custDataLst>
    <p:extLst>
      <p:ext uri="{BB962C8B-B14F-4D97-AF65-F5344CB8AC3E}">
        <p14:creationId xmlns:p14="http://schemas.microsoft.com/office/powerpoint/2010/main" val="2261286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95300" y="230560"/>
            <a:ext cx="8153400" cy="859436"/>
          </a:xfrm>
        </p:spPr>
        <p:txBody>
          <a:bodyPr/>
          <a:lstStyle/>
          <a:p>
            <a:r>
              <a:rPr lang="en-US" dirty="0"/>
              <a:t>Type 1 Diabetes Features?</a:t>
            </a:r>
          </a:p>
        </p:txBody>
      </p:sp>
      <p:sp>
        <p:nvSpPr>
          <p:cNvPr id="1051651" name="Rectangle 3"/>
          <p:cNvSpPr>
            <a:spLocks noGrp="1" noChangeArrowheads="1"/>
          </p:cNvSpPr>
          <p:nvPr>
            <p:ph type="body" idx="1"/>
          </p:nvPr>
        </p:nvSpPr>
        <p:spPr>
          <a:xfrm>
            <a:off x="3657600" y="1143000"/>
            <a:ext cx="5063533" cy="5105400"/>
          </a:xfrm>
        </p:spPr>
        <p:txBody>
          <a:bodyPr>
            <a:normAutofit/>
          </a:bodyPr>
          <a:lstStyle/>
          <a:p>
            <a:pPr>
              <a:defRPr/>
            </a:pPr>
            <a:r>
              <a:rPr lang="en-US" sz="2400" dirty="0"/>
              <a:t>AJ, a 33-year-old admitted to the ICU with a blood glucose of 476 mg/dl, pH of 7.1, anion gap of 15. Recently lost 13 pounds.</a:t>
            </a:r>
          </a:p>
        </p:txBody>
      </p:sp>
      <p:sp>
        <p:nvSpPr>
          <p:cNvPr id="4" name="TextBox 3">
            <a:extLst>
              <a:ext uri="{FF2B5EF4-FFF2-40B4-BE49-F238E27FC236}">
                <a16:creationId xmlns:a16="http://schemas.microsoft.com/office/drawing/2014/main" id="{DB49A926-36A1-9CF0-CEA2-0E1877BB1EAD}"/>
              </a:ext>
            </a:extLst>
          </p:cNvPr>
          <p:cNvSpPr txBox="1"/>
          <p:nvPr/>
        </p:nvSpPr>
        <p:spPr>
          <a:xfrm>
            <a:off x="4134060" y="3893309"/>
            <a:ext cx="4572000" cy="2308324"/>
          </a:xfrm>
          <a:prstGeom prst="rect">
            <a:avLst/>
          </a:prstGeom>
          <a:noFill/>
        </p:spPr>
        <p:txBody>
          <a:bodyPr wrap="square">
            <a:spAutoFit/>
          </a:bodyPr>
          <a:lstStyle/>
          <a:p>
            <a:pPr marL="342900" indent="-342900">
              <a:buFont typeface="Arial" panose="020B0604020202020204" pitchFamily="34" charset="0"/>
              <a:buChar char="•"/>
            </a:pPr>
            <a:r>
              <a:rPr lang="en-US" sz="2400" b="0" i="0" dirty="0">
                <a:effectLst/>
                <a:latin typeface="BlinkMacSystemFont"/>
              </a:rPr>
              <a:t>Younger than 35 years at diagnosis </a:t>
            </a:r>
          </a:p>
          <a:p>
            <a:pPr marL="342900" indent="-342900">
              <a:buFont typeface="Arial" panose="020B0604020202020204" pitchFamily="34" charset="0"/>
              <a:buChar char="•"/>
            </a:pPr>
            <a:r>
              <a:rPr lang="en-US" sz="2400" b="0" i="0" dirty="0">
                <a:effectLst/>
                <a:latin typeface="BlinkMacSystemFont"/>
              </a:rPr>
              <a:t>Lower BMI (&lt;25 kg/m</a:t>
            </a:r>
            <a:r>
              <a:rPr lang="en-US" sz="2400" b="0" i="0" baseline="30000" dirty="0">
                <a:effectLst/>
                <a:latin typeface="BlinkMacSystemFont"/>
              </a:rPr>
              <a:t>2</a:t>
            </a:r>
            <a:r>
              <a:rPr lang="en-US" sz="2400" b="0" i="0" dirty="0">
                <a:effectLst/>
                <a:latin typeface="BlinkMacSystemFont"/>
              </a:rPr>
              <a:t>)</a:t>
            </a:r>
          </a:p>
          <a:p>
            <a:pPr marL="342900" indent="-342900">
              <a:buFont typeface="Arial" panose="020B0604020202020204" pitchFamily="34" charset="0"/>
              <a:buChar char="•"/>
            </a:pPr>
            <a:r>
              <a:rPr lang="en-US" sz="2400" dirty="0">
                <a:latin typeface="BlinkMacSystemFont"/>
              </a:rPr>
              <a:t>U</a:t>
            </a:r>
            <a:r>
              <a:rPr lang="en-US" sz="2400" b="0" i="0" dirty="0">
                <a:effectLst/>
                <a:latin typeface="BlinkMacSystemFont"/>
              </a:rPr>
              <a:t>nintentional weight loss</a:t>
            </a:r>
          </a:p>
          <a:p>
            <a:pPr marL="342900" indent="-342900">
              <a:buFont typeface="Arial" panose="020B0604020202020204" pitchFamily="34" charset="0"/>
              <a:buChar char="•"/>
            </a:pPr>
            <a:r>
              <a:rPr lang="en-US" sz="2400" dirty="0">
                <a:latin typeface="BlinkMacSystemFont"/>
              </a:rPr>
              <a:t>K</a:t>
            </a:r>
            <a:r>
              <a:rPr lang="en-US" sz="2400" b="0" i="0" dirty="0">
                <a:effectLst/>
                <a:latin typeface="BlinkMacSystemFont"/>
              </a:rPr>
              <a:t>etoacidosis</a:t>
            </a:r>
          </a:p>
          <a:p>
            <a:pPr marL="342900" indent="-342900">
              <a:buFont typeface="Arial" panose="020B0604020202020204" pitchFamily="34" charset="0"/>
              <a:buChar char="•"/>
            </a:pPr>
            <a:r>
              <a:rPr lang="en-US" sz="2400" dirty="0">
                <a:latin typeface="BlinkMacSystemFont"/>
              </a:rPr>
              <a:t>G</a:t>
            </a:r>
            <a:r>
              <a:rPr lang="en-US" sz="2400" b="0" i="0" dirty="0">
                <a:effectLst/>
                <a:latin typeface="BlinkMacSystemFont"/>
              </a:rPr>
              <a:t>lucose 360 mg/dl or greater. </a:t>
            </a:r>
            <a:endParaRPr lang="en-US" dirty="0"/>
          </a:p>
        </p:txBody>
      </p:sp>
      <p:sp>
        <p:nvSpPr>
          <p:cNvPr id="6" name="TextBox 5">
            <a:extLst>
              <a:ext uri="{FF2B5EF4-FFF2-40B4-BE49-F238E27FC236}">
                <a16:creationId xmlns:a16="http://schemas.microsoft.com/office/drawing/2014/main" id="{781CDBEF-79AA-7F88-E541-05B774CF0ECA}"/>
              </a:ext>
            </a:extLst>
          </p:cNvPr>
          <p:cNvSpPr txBox="1"/>
          <p:nvPr/>
        </p:nvSpPr>
        <p:spPr>
          <a:xfrm>
            <a:off x="4089260" y="2892436"/>
            <a:ext cx="4572000" cy="954107"/>
          </a:xfrm>
          <a:prstGeom prst="rect">
            <a:avLst/>
          </a:prstGeom>
          <a:noFill/>
        </p:spPr>
        <p:txBody>
          <a:bodyPr wrap="square">
            <a:spAutoFit/>
          </a:bodyPr>
          <a:lstStyle/>
          <a:p>
            <a:r>
              <a:rPr lang="en-US" sz="2800" dirty="0"/>
              <a:t>Type 1 Most Discriminative Features</a:t>
            </a:r>
          </a:p>
        </p:txBody>
      </p:sp>
      <p:pic>
        <p:nvPicPr>
          <p:cNvPr id="2" name="Picture 1">
            <a:extLst>
              <a:ext uri="{FF2B5EF4-FFF2-40B4-BE49-F238E27FC236}">
                <a16:creationId xmlns:a16="http://schemas.microsoft.com/office/drawing/2014/main" id="{AF0B0585-1CAD-3F28-F201-BA8CF0E72AA8}"/>
              </a:ext>
            </a:extLst>
          </p:cNvPr>
          <p:cNvPicPr>
            <a:picLocks noChangeAspect="1"/>
          </p:cNvPicPr>
          <p:nvPr/>
        </p:nvPicPr>
        <p:blipFill>
          <a:blip r:embed="rId3"/>
          <a:stretch>
            <a:fillRect/>
          </a:stretch>
        </p:blipFill>
        <p:spPr>
          <a:xfrm>
            <a:off x="513661" y="4736903"/>
            <a:ext cx="3079414" cy="689144"/>
          </a:xfrm>
          <a:prstGeom prst="rect">
            <a:avLst/>
          </a:prstGeom>
        </p:spPr>
      </p:pic>
      <p:pic>
        <p:nvPicPr>
          <p:cNvPr id="9" name="Picture 8" descr="Smiling paramedic in ambulance">
            <a:extLst>
              <a:ext uri="{FF2B5EF4-FFF2-40B4-BE49-F238E27FC236}">
                <a16:creationId xmlns:a16="http://schemas.microsoft.com/office/drawing/2014/main" id="{77CE0A35-9152-C2EE-D168-2DAE3D031E4A}"/>
              </a:ext>
            </a:extLst>
          </p:cNvPr>
          <p:cNvPicPr>
            <a:picLocks noChangeAspect="1"/>
          </p:cNvPicPr>
          <p:nvPr/>
        </p:nvPicPr>
        <p:blipFill>
          <a:blip r:embed="rId4" cstate="print">
            <a:extLst>
              <a:ext uri="{28A0092B-C50C-407E-A947-70E740481C1C}">
                <a14:useLocalDpi xmlns:a14="http://schemas.microsoft.com/office/drawing/2010/main" val="0"/>
              </a:ext>
            </a:extLst>
          </a:blip>
          <a:srcRect l="25000" t="-2983" r="11667" b="2983"/>
          <a:stretch>
            <a:fillRect/>
          </a:stretch>
        </p:blipFill>
        <p:spPr>
          <a:xfrm>
            <a:off x="389816" y="1188923"/>
            <a:ext cx="3276600" cy="3449053"/>
          </a:xfrm>
          <a:prstGeom prst="rect">
            <a:avLst/>
          </a:prstGeom>
        </p:spPr>
      </p:pic>
    </p:spTree>
    <p:custDataLst>
      <p:tags r:id="rId1"/>
    </p:custDataLst>
    <p:extLst>
      <p:ext uri="{BB962C8B-B14F-4D97-AF65-F5344CB8AC3E}">
        <p14:creationId xmlns:p14="http://schemas.microsoft.com/office/powerpoint/2010/main" val="1191780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CD50E-69CF-3925-C048-E5C111BF2D7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F37E305-6D00-2EDE-98EE-42CE832E5A37}"/>
              </a:ext>
            </a:extLst>
          </p:cNvPr>
          <p:cNvSpPr>
            <a:spLocks noGrp="1"/>
          </p:cNvSpPr>
          <p:nvPr>
            <p:ph type="title"/>
          </p:nvPr>
        </p:nvSpPr>
        <p:spPr>
          <a:xfrm>
            <a:off x="420465" y="304799"/>
            <a:ext cx="8383065" cy="947339"/>
          </a:xfrm>
        </p:spPr>
        <p:txBody>
          <a:bodyPr>
            <a:normAutofit/>
          </a:bodyPr>
          <a:lstStyle/>
          <a:p>
            <a:r>
              <a:rPr lang="en-US" sz="3300" dirty="0"/>
              <a:t>BR Says “Where Is My Insulin?” Action</a:t>
            </a:r>
          </a:p>
        </p:txBody>
      </p:sp>
      <p:sp>
        <p:nvSpPr>
          <p:cNvPr id="4" name="TextBox 3">
            <a:extLst>
              <a:ext uri="{FF2B5EF4-FFF2-40B4-BE49-F238E27FC236}">
                <a16:creationId xmlns:a16="http://schemas.microsoft.com/office/drawing/2014/main" id="{B5479A84-64B4-9949-AD2B-DC26FAECD38D}"/>
              </a:ext>
            </a:extLst>
          </p:cNvPr>
          <p:cNvSpPr txBox="1"/>
          <p:nvPr/>
        </p:nvSpPr>
        <p:spPr>
          <a:xfrm>
            <a:off x="298711" y="1252138"/>
            <a:ext cx="4896522" cy="4893647"/>
          </a:xfrm>
          <a:prstGeom prst="rect">
            <a:avLst/>
          </a:prstGeom>
          <a:noFill/>
        </p:spPr>
        <p:txBody>
          <a:bodyPr wrap="square">
            <a:spAutoFit/>
          </a:bodyPr>
          <a:lstStyle/>
          <a:p>
            <a:pPr>
              <a:spcBef>
                <a:spcPts val="0"/>
              </a:spcBef>
              <a:spcAft>
                <a:spcPts val="0"/>
              </a:spcAft>
            </a:pPr>
            <a:r>
              <a:rPr lang="en-US" sz="2400" dirty="0">
                <a:solidFill>
                  <a:schemeClr val="tx1">
                    <a:lumMod val="75000"/>
                    <a:lumOff val="25000"/>
                  </a:schemeClr>
                </a:solidFill>
                <a:latin typeface="Arial" panose="020B0604020202020204" pitchFamily="34" charset="0"/>
                <a:ea typeface="Times New Roman" panose="02020603050405020304" pitchFamily="18" charset="0"/>
              </a:rPr>
              <a:t>BR has type 1 diabetes and takes </a:t>
            </a:r>
            <a:r>
              <a:rPr lang="en-US" sz="2400" dirty="0" err="1">
                <a:solidFill>
                  <a:schemeClr val="tx1">
                    <a:lumMod val="75000"/>
                    <a:lumOff val="25000"/>
                  </a:schemeClr>
                </a:solidFill>
                <a:latin typeface="Arial" panose="020B0604020202020204" pitchFamily="34" charset="0"/>
                <a:ea typeface="Times New Roman" panose="02020603050405020304" pitchFamily="18" charset="0"/>
              </a:rPr>
              <a:t>takes</a:t>
            </a:r>
            <a:r>
              <a:rPr lang="en-US" sz="2400" dirty="0">
                <a:solidFill>
                  <a:schemeClr val="tx1">
                    <a:lumMod val="75000"/>
                    <a:lumOff val="25000"/>
                  </a:schemeClr>
                </a:solidFill>
                <a:latin typeface="Arial" panose="020B0604020202020204" pitchFamily="34" charset="0"/>
                <a:ea typeface="Times New Roman" panose="02020603050405020304" pitchFamily="18" charset="0"/>
              </a:rPr>
              <a:t> 1 unit of bolus insulin for every 10 </a:t>
            </a:r>
            <a:r>
              <a:rPr lang="en-US" sz="2400" dirty="0" err="1">
                <a:solidFill>
                  <a:schemeClr val="tx1">
                    <a:lumMod val="75000"/>
                    <a:lumOff val="25000"/>
                  </a:schemeClr>
                </a:solidFill>
                <a:latin typeface="Arial" panose="020B0604020202020204" pitchFamily="34" charset="0"/>
                <a:ea typeface="Times New Roman" panose="02020603050405020304" pitchFamily="18" charset="0"/>
              </a:rPr>
              <a:t>gms</a:t>
            </a:r>
            <a:r>
              <a:rPr lang="en-US" sz="2400" dirty="0">
                <a:solidFill>
                  <a:schemeClr val="tx1">
                    <a:lumMod val="75000"/>
                    <a:lumOff val="25000"/>
                  </a:schemeClr>
                </a:solidFill>
                <a:latin typeface="Arial" panose="020B0604020202020204" pitchFamily="34" charset="0"/>
                <a:ea typeface="Times New Roman" panose="02020603050405020304" pitchFamily="18" charset="0"/>
              </a:rPr>
              <a:t> of carbohydrate.  </a:t>
            </a:r>
          </a:p>
          <a:p>
            <a:pPr>
              <a:spcBef>
                <a:spcPts val="0"/>
              </a:spcBef>
              <a:spcAft>
                <a:spcPts val="0"/>
              </a:spcAft>
            </a:pPr>
            <a:r>
              <a:rPr lang="en-US" sz="2400" dirty="0">
                <a:solidFill>
                  <a:schemeClr val="tx1">
                    <a:lumMod val="75000"/>
                    <a:lumOff val="25000"/>
                  </a:schemeClr>
                </a:solidFill>
                <a:latin typeface="Arial" panose="020B0604020202020204" pitchFamily="34" charset="0"/>
                <a:ea typeface="Times New Roman" panose="02020603050405020304" pitchFamily="18" charset="0"/>
              </a:rPr>
              <a:t>An 80 gm carb breakfast tray arrives. BR’s blood glucose is 93 and BR let’s the nurse know they need 8 units of insulin. </a:t>
            </a:r>
            <a:endParaRPr lang="en-US" sz="2400" b="1" dirty="0">
              <a:solidFill>
                <a:schemeClr val="tx1">
                  <a:lumMod val="75000"/>
                  <a:lumOff val="25000"/>
                </a:schemeClr>
              </a:solidFill>
              <a:latin typeface="Arial" panose="020B0604020202020204" pitchFamily="34" charset="0"/>
              <a:ea typeface="Times New Roman" panose="02020603050405020304" pitchFamily="18" charset="0"/>
            </a:endParaRPr>
          </a:p>
          <a:p>
            <a:pPr>
              <a:spcBef>
                <a:spcPts val="0"/>
              </a:spcBef>
              <a:spcAft>
                <a:spcPts val="0"/>
              </a:spcAft>
            </a:pPr>
            <a:endParaRPr lang="en-US" sz="2400" dirty="0">
              <a:solidFill>
                <a:schemeClr val="tx1">
                  <a:lumMod val="75000"/>
                  <a:lumOff val="25000"/>
                </a:schemeClr>
              </a:solidFill>
              <a:latin typeface="Arial" panose="020B0604020202020204" pitchFamily="34" charset="0"/>
              <a:ea typeface="Times New Roman" panose="02020603050405020304" pitchFamily="18" charset="0"/>
            </a:endParaRPr>
          </a:p>
          <a:p>
            <a:pPr>
              <a:spcBef>
                <a:spcPts val="0"/>
              </a:spcBef>
              <a:spcAft>
                <a:spcPts val="0"/>
              </a:spcAft>
            </a:pPr>
            <a:r>
              <a:rPr lang="en-US" sz="2400" dirty="0">
                <a:solidFill>
                  <a:schemeClr val="tx1">
                    <a:lumMod val="75000"/>
                    <a:lumOff val="25000"/>
                  </a:schemeClr>
                </a:solidFill>
                <a:latin typeface="Arial" panose="020B0604020202020204" pitchFamily="34" charset="0"/>
                <a:ea typeface="Calibri" panose="020F0502020204030204" pitchFamily="34" charset="0"/>
              </a:rPr>
              <a:t>What’s the best action?</a:t>
            </a:r>
          </a:p>
          <a:p>
            <a:pPr>
              <a:spcBef>
                <a:spcPts val="0"/>
              </a:spcBef>
              <a:spcAft>
                <a:spcPts val="0"/>
              </a:spcAft>
            </a:pPr>
            <a:endParaRPr lang="en-US" sz="2400" dirty="0">
              <a:solidFill>
                <a:schemeClr val="tx1">
                  <a:lumMod val="75000"/>
                  <a:lumOff val="25000"/>
                </a:schemeClr>
              </a:solidFill>
              <a:ea typeface="Calibri" panose="020F0502020204030204" pitchFamily="34" charset="0"/>
            </a:endParaRPr>
          </a:p>
          <a:p>
            <a:pPr>
              <a:spcBef>
                <a:spcPts val="0"/>
              </a:spcBef>
              <a:spcAft>
                <a:spcPts val="0"/>
              </a:spcAft>
            </a:pPr>
            <a:r>
              <a:rPr lang="en-US" sz="2400" dirty="0">
                <a:solidFill>
                  <a:srgbClr val="0070C0"/>
                </a:solidFill>
                <a:latin typeface="Arial" panose="020B0604020202020204" pitchFamily="34" charset="0"/>
                <a:ea typeface="Calibri" panose="020F0502020204030204" pitchFamily="34" charset="0"/>
              </a:rPr>
              <a:t>Nurse calls the provider to get order that matches person’s usual insulin management plan.</a:t>
            </a:r>
          </a:p>
        </p:txBody>
      </p:sp>
      <p:pic>
        <p:nvPicPr>
          <p:cNvPr id="9" name="Picture 8">
            <a:extLst>
              <a:ext uri="{FF2B5EF4-FFF2-40B4-BE49-F238E27FC236}">
                <a16:creationId xmlns:a16="http://schemas.microsoft.com/office/drawing/2014/main" id="{D3443C4A-3F70-320D-EC5D-833BA22FE8A7}"/>
              </a:ext>
            </a:extLst>
          </p:cNvPr>
          <p:cNvPicPr>
            <a:picLocks noChangeAspect="1"/>
          </p:cNvPicPr>
          <p:nvPr/>
        </p:nvPicPr>
        <p:blipFill>
          <a:blip r:embed="rId2"/>
          <a:stretch>
            <a:fillRect/>
          </a:stretch>
        </p:blipFill>
        <p:spPr>
          <a:xfrm>
            <a:off x="5411631" y="1429980"/>
            <a:ext cx="3257550" cy="1928813"/>
          </a:xfrm>
          <a:prstGeom prst="rect">
            <a:avLst/>
          </a:prstGeom>
        </p:spPr>
      </p:pic>
      <p:sp>
        <p:nvSpPr>
          <p:cNvPr id="7" name="Slide Number Placeholder 6">
            <a:extLst>
              <a:ext uri="{FF2B5EF4-FFF2-40B4-BE49-F238E27FC236}">
                <a16:creationId xmlns:a16="http://schemas.microsoft.com/office/drawing/2014/main" id="{E742CD16-F3FA-8CA8-D5CB-F71D880BEFED}"/>
              </a:ext>
            </a:extLst>
          </p:cNvPr>
          <p:cNvSpPr txBox="1">
            <a:spLocks/>
          </p:cNvSpPr>
          <p:nvPr/>
        </p:nvSpPr>
        <p:spPr>
          <a:xfrm rot="10800000" flipV="1">
            <a:off x="8767174" y="5282433"/>
            <a:ext cx="246061" cy="212307"/>
          </a:xfrm>
          <a:prstGeom prst="rect">
            <a:avLst/>
          </a:prstGeom>
        </p:spPr>
        <p:txBody>
          <a:bodyPr vert="horz" wrap="square" lIns="0" tIns="0" rIns="0" bIns="0" rtlCol="0" anchor="b" anchorCtr="0"/>
          <a:lstStyle>
            <a:defPPr>
              <a:defRPr lang="en-US"/>
            </a:defPPr>
            <a:lvl1pPr marL="0" algn="l" defTabSz="914400" rtl="0" eaLnBrk="1" latinLnBrk="0" hangingPunct="1">
              <a:defRPr sz="900" i="0" kern="120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CC8D0D-EAEC-449D-9161-023DFF90F2E2}" type="slidenum">
              <a:rPr lang="en-US" sz="675"/>
              <a:pPr/>
              <a:t>43</a:t>
            </a:fld>
            <a:endParaRPr lang="en-US" sz="675" dirty="0"/>
          </a:p>
        </p:txBody>
      </p:sp>
      <p:sp>
        <p:nvSpPr>
          <p:cNvPr id="2" name="TextBox 1">
            <a:extLst>
              <a:ext uri="{FF2B5EF4-FFF2-40B4-BE49-F238E27FC236}">
                <a16:creationId xmlns:a16="http://schemas.microsoft.com/office/drawing/2014/main" id="{86327DFC-0907-F982-C900-2932F35F9C3A}"/>
              </a:ext>
            </a:extLst>
          </p:cNvPr>
          <p:cNvSpPr txBox="1"/>
          <p:nvPr/>
        </p:nvSpPr>
        <p:spPr>
          <a:xfrm>
            <a:off x="5638800" y="3698961"/>
            <a:ext cx="2895600" cy="2164695"/>
          </a:xfrm>
          <a:prstGeom prst="rect">
            <a:avLst/>
          </a:prstGeom>
          <a:noFill/>
        </p:spPr>
        <p:txBody>
          <a:bodyPr wrap="square" rtlCol="0">
            <a:spAutoFit/>
          </a:bodyPr>
          <a:lstStyle/>
          <a:p>
            <a:pPr>
              <a:lnSpc>
                <a:spcPct val="150000"/>
              </a:lnSpc>
            </a:pPr>
            <a:r>
              <a:rPr lang="en-US" sz="2000" b="1" dirty="0">
                <a:solidFill>
                  <a:srgbClr val="0070C0"/>
                </a:solidFill>
              </a:rPr>
              <a:t>Need to know usual:</a:t>
            </a:r>
          </a:p>
          <a:p>
            <a:pPr marL="285750" indent="-285750">
              <a:lnSpc>
                <a:spcPct val="150000"/>
              </a:lnSpc>
              <a:buFont typeface="Arial" panose="020B0604020202020204" pitchFamily="34" charset="0"/>
              <a:buChar char="•"/>
            </a:pPr>
            <a:r>
              <a:rPr lang="en-US" dirty="0">
                <a:solidFill>
                  <a:srgbClr val="0070C0"/>
                </a:solidFill>
              </a:rPr>
              <a:t>Basal insulin </a:t>
            </a:r>
          </a:p>
          <a:p>
            <a:pPr marL="285750" indent="-285750">
              <a:lnSpc>
                <a:spcPct val="150000"/>
              </a:lnSpc>
              <a:buFont typeface="Arial" panose="020B0604020202020204" pitchFamily="34" charset="0"/>
              <a:buChar char="•"/>
            </a:pPr>
            <a:r>
              <a:rPr lang="en-US" dirty="0">
                <a:solidFill>
                  <a:srgbClr val="0070C0"/>
                </a:solidFill>
              </a:rPr>
              <a:t>Bolus insulin for </a:t>
            </a:r>
          </a:p>
          <a:p>
            <a:pPr marL="742950" lvl="1" indent="-285750">
              <a:lnSpc>
                <a:spcPct val="150000"/>
              </a:lnSpc>
              <a:buFont typeface="Arial" panose="020B0604020202020204" pitchFamily="34" charset="0"/>
              <a:buChar char="•"/>
            </a:pPr>
            <a:r>
              <a:rPr lang="en-US" dirty="0">
                <a:solidFill>
                  <a:srgbClr val="0070C0"/>
                </a:solidFill>
              </a:rPr>
              <a:t>Carbs (prandial)</a:t>
            </a:r>
          </a:p>
          <a:p>
            <a:pPr marL="742950" lvl="1" indent="-285750">
              <a:lnSpc>
                <a:spcPct val="150000"/>
              </a:lnSpc>
              <a:buFont typeface="Arial" panose="020B0604020202020204" pitchFamily="34" charset="0"/>
              <a:buChar char="•"/>
            </a:pPr>
            <a:r>
              <a:rPr lang="en-US" dirty="0">
                <a:solidFill>
                  <a:srgbClr val="0070C0"/>
                </a:solidFill>
              </a:rPr>
              <a:t>Correction (hyper</a:t>
            </a:r>
            <a:r>
              <a:rPr lang="en-US" dirty="0"/>
              <a:t>)</a:t>
            </a:r>
          </a:p>
        </p:txBody>
      </p:sp>
      <p:sp>
        <p:nvSpPr>
          <p:cNvPr id="8" name="TextBox 7">
            <a:extLst>
              <a:ext uri="{FF2B5EF4-FFF2-40B4-BE49-F238E27FC236}">
                <a16:creationId xmlns:a16="http://schemas.microsoft.com/office/drawing/2014/main" id="{2AC69D1E-C015-A82E-1F14-D3CF85146068}"/>
              </a:ext>
            </a:extLst>
          </p:cNvPr>
          <p:cNvSpPr txBox="1"/>
          <p:nvPr/>
        </p:nvSpPr>
        <p:spPr>
          <a:xfrm>
            <a:off x="2362200" y="6330451"/>
            <a:ext cx="5943600" cy="369332"/>
          </a:xfrm>
          <a:prstGeom prst="rect">
            <a:avLst/>
          </a:prstGeom>
          <a:noFill/>
        </p:spPr>
        <p:txBody>
          <a:bodyPr wrap="square" rtlCol="0">
            <a:spAutoFit/>
          </a:bodyPr>
          <a:lstStyle/>
          <a:p>
            <a:r>
              <a:rPr lang="en-US" dirty="0">
                <a:solidFill>
                  <a:srgbClr val="C00000"/>
                </a:solidFill>
              </a:rPr>
              <a:t>Can we get BR back on their pump and CGM?</a:t>
            </a:r>
          </a:p>
        </p:txBody>
      </p:sp>
    </p:spTree>
    <p:extLst>
      <p:ext uri="{BB962C8B-B14F-4D97-AF65-F5344CB8AC3E}">
        <p14:creationId xmlns:p14="http://schemas.microsoft.com/office/powerpoint/2010/main" val="13087032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57DF7-920D-9DD3-B8BA-29AA617A0EC1}"/>
              </a:ext>
            </a:extLst>
          </p:cNvPr>
          <p:cNvSpPr>
            <a:spLocks noGrp="1"/>
          </p:cNvSpPr>
          <p:nvPr>
            <p:ph type="title"/>
          </p:nvPr>
        </p:nvSpPr>
        <p:spPr/>
        <p:txBody>
          <a:bodyPr/>
          <a:lstStyle/>
          <a:p>
            <a:r>
              <a:rPr lang="en-US" dirty="0"/>
              <a:t>Pumps &amp; CGMs in Hospital</a:t>
            </a:r>
          </a:p>
        </p:txBody>
      </p:sp>
      <p:sp>
        <p:nvSpPr>
          <p:cNvPr id="3" name="Content Placeholder 2">
            <a:extLst>
              <a:ext uri="{FF2B5EF4-FFF2-40B4-BE49-F238E27FC236}">
                <a16:creationId xmlns:a16="http://schemas.microsoft.com/office/drawing/2014/main" id="{D53E251D-94B7-B6B9-070E-A87D32B80F9D}"/>
              </a:ext>
            </a:extLst>
          </p:cNvPr>
          <p:cNvSpPr>
            <a:spLocks noGrp="1"/>
          </p:cNvSpPr>
          <p:nvPr>
            <p:ph sz="quarter" idx="1"/>
          </p:nvPr>
        </p:nvSpPr>
        <p:spPr/>
        <p:txBody>
          <a:bodyPr>
            <a:normAutofit fontScale="92500"/>
          </a:bodyPr>
          <a:lstStyle/>
          <a:p>
            <a:r>
              <a:rPr lang="en-US" dirty="0">
                <a:solidFill>
                  <a:srgbClr val="0070C0"/>
                </a:solidFill>
              </a:rPr>
              <a:t>Eval if can keep insulin pump in place.</a:t>
            </a:r>
          </a:p>
          <a:p>
            <a:r>
              <a:rPr lang="en-US" dirty="0">
                <a:solidFill>
                  <a:srgbClr val="0070C0"/>
                </a:solidFill>
              </a:rPr>
              <a:t>If need to remove</a:t>
            </a:r>
          </a:p>
          <a:p>
            <a:pPr lvl="1"/>
            <a:r>
              <a:rPr lang="en-US" dirty="0">
                <a:solidFill>
                  <a:srgbClr val="0070C0"/>
                </a:solidFill>
              </a:rPr>
              <a:t>Start IV insulin drip or</a:t>
            </a:r>
          </a:p>
          <a:p>
            <a:pPr lvl="1"/>
            <a:r>
              <a:rPr lang="en-US" dirty="0">
                <a:solidFill>
                  <a:srgbClr val="0070C0"/>
                </a:solidFill>
              </a:rPr>
              <a:t>Give basal insulin 2+ hours before stopping along with bolus insulin for meals and to correct for hyperglycemia.,</a:t>
            </a:r>
          </a:p>
          <a:p>
            <a:r>
              <a:rPr lang="en-US" sz="3400" dirty="0">
                <a:solidFill>
                  <a:srgbClr val="0070C0"/>
                </a:solidFill>
              </a:rPr>
              <a:t>CGMs present during hospitalization</a:t>
            </a:r>
          </a:p>
          <a:p>
            <a:pPr lvl="3"/>
            <a:r>
              <a:rPr lang="en-US" dirty="0">
                <a:solidFill>
                  <a:srgbClr val="0070C0"/>
                </a:solidFill>
              </a:rPr>
              <a:t>RNs have patient sign our consent/waiver</a:t>
            </a:r>
          </a:p>
          <a:p>
            <a:pPr lvl="3"/>
            <a:r>
              <a:rPr lang="en-US" dirty="0">
                <a:solidFill>
                  <a:srgbClr val="0070C0"/>
                </a:solidFill>
              </a:rPr>
              <a:t>Document in EPIC under LDA</a:t>
            </a:r>
          </a:p>
          <a:p>
            <a:pPr lvl="3"/>
            <a:r>
              <a:rPr lang="en-US" dirty="0"/>
              <a:t>Insulin dosing based on hospital approved glucose meter.</a:t>
            </a:r>
          </a:p>
          <a:p>
            <a:r>
              <a:rPr lang="en-US" dirty="0">
                <a:solidFill>
                  <a:srgbClr val="0070C0"/>
                </a:solidFill>
              </a:rPr>
              <a:t>What if AID (automated insulin delivery system?)</a:t>
            </a:r>
          </a:p>
          <a:p>
            <a:r>
              <a:rPr lang="en-US" dirty="0">
                <a:solidFill>
                  <a:srgbClr val="0070C0"/>
                </a:solidFill>
              </a:rPr>
              <a:t>See Insulin Pump Policy</a:t>
            </a:r>
          </a:p>
        </p:txBody>
      </p:sp>
    </p:spTree>
    <p:extLst>
      <p:ext uri="{BB962C8B-B14F-4D97-AF65-F5344CB8AC3E}">
        <p14:creationId xmlns:p14="http://schemas.microsoft.com/office/powerpoint/2010/main" val="195409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7CA71-248C-C9FA-763C-69ED7E0BAEE2}"/>
              </a:ext>
            </a:extLst>
          </p:cNvPr>
          <p:cNvSpPr>
            <a:spLocks noGrp="1"/>
          </p:cNvSpPr>
          <p:nvPr>
            <p:ph type="title"/>
          </p:nvPr>
        </p:nvSpPr>
        <p:spPr>
          <a:xfrm>
            <a:off x="457200" y="315274"/>
            <a:ext cx="8476041" cy="2057400"/>
          </a:xfrm>
        </p:spPr>
        <p:txBody>
          <a:bodyPr>
            <a:normAutofit fontScale="90000"/>
          </a:bodyPr>
          <a:lstStyle/>
          <a:p>
            <a:r>
              <a:rPr lang="en-US" altLang="en-US" sz="3600" dirty="0">
                <a:ea typeface="Aptos" panose="020B0004020202020204" pitchFamily="34" charset="0"/>
                <a:cs typeface="Calibri" panose="020F0502020204030204" pitchFamily="34" charset="0"/>
              </a:rPr>
              <a:t>This is an example of IV insulin infusion titration to </a:t>
            </a:r>
            <a:r>
              <a:rPr lang="en-US" altLang="en-US" sz="3600" dirty="0" err="1">
                <a:ea typeface="Aptos" panose="020B0004020202020204" pitchFamily="34" charset="0"/>
                <a:cs typeface="Calibri" panose="020F0502020204030204" pitchFamily="34" charset="0"/>
              </a:rPr>
              <a:t>subq</a:t>
            </a:r>
            <a:r>
              <a:rPr lang="en-US" altLang="en-US" sz="3600" dirty="0">
                <a:ea typeface="Aptos" panose="020B0004020202020204" pitchFamily="34" charset="0"/>
                <a:cs typeface="Calibri" panose="020F0502020204030204" pitchFamily="34" charset="0"/>
              </a:rPr>
              <a:t> insulin (basal/nutritional/correctional) on pt with DKA. It is crucial to give basal insulin prior to discontinuation of the insulin drip:</a:t>
            </a:r>
            <a:endParaRPr lang="en-US" dirty="0"/>
          </a:p>
        </p:txBody>
      </p:sp>
      <p:pic>
        <p:nvPicPr>
          <p:cNvPr id="5121" name="Picture 22">
            <a:extLst>
              <a:ext uri="{FF2B5EF4-FFF2-40B4-BE49-F238E27FC236}">
                <a16:creationId xmlns:a16="http://schemas.microsoft.com/office/drawing/2014/main" id="{804853AA-BAFF-47BA-AF86-9A73FC94B08D}"/>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210758" y="2438400"/>
            <a:ext cx="8722483" cy="40786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2946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91FFA-5D4E-ED53-E7B3-AA5517FC4791}"/>
              </a:ext>
            </a:extLst>
          </p:cNvPr>
          <p:cNvSpPr>
            <a:spLocks noGrp="1"/>
          </p:cNvSpPr>
          <p:nvPr>
            <p:ph type="title"/>
          </p:nvPr>
        </p:nvSpPr>
        <p:spPr/>
        <p:txBody>
          <a:bodyPr/>
          <a:lstStyle/>
          <a:p>
            <a:r>
              <a:rPr lang="en-US" dirty="0"/>
              <a:t>Pump Policy and Procedure</a:t>
            </a:r>
          </a:p>
        </p:txBody>
      </p:sp>
      <p:pic>
        <p:nvPicPr>
          <p:cNvPr id="5" name="Content Placeholder 4">
            <a:extLst>
              <a:ext uri="{FF2B5EF4-FFF2-40B4-BE49-F238E27FC236}">
                <a16:creationId xmlns:a16="http://schemas.microsoft.com/office/drawing/2014/main" id="{510EC7F1-7031-FE64-5AC2-8D4EB6382FC6}"/>
              </a:ext>
            </a:extLst>
          </p:cNvPr>
          <p:cNvPicPr>
            <a:picLocks noGrp="1" noChangeAspect="1"/>
          </p:cNvPicPr>
          <p:nvPr>
            <p:ph sz="quarter" idx="1"/>
          </p:nvPr>
        </p:nvPicPr>
        <p:blipFill>
          <a:blip r:embed="rId2"/>
          <a:stretch>
            <a:fillRect/>
          </a:stretch>
        </p:blipFill>
        <p:spPr>
          <a:xfrm>
            <a:off x="932271" y="1295400"/>
            <a:ext cx="8211729" cy="5061246"/>
          </a:xfrm>
          <a:prstGeom prst="rect">
            <a:avLst/>
          </a:prstGeom>
        </p:spPr>
      </p:pic>
      <p:pic>
        <p:nvPicPr>
          <p:cNvPr id="7" name="Picture 6" descr="Healthcare worker looking at tablet">
            <a:extLst>
              <a:ext uri="{FF2B5EF4-FFF2-40B4-BE49-F238E27FC236}">
                <a16:creationId xmlns:a16="http://schemas.microsoft.com/office/drawing/2014/main" id="{4040D7C4-0772-728D-D22A-1A8E98339749}"/>
              </a:ext>
            </a:extLst>
          </p:cNvPr>
          <p:cNvPicPr>
            <a:picLocks noChangeAspect="1"/>
          </p:cNvPicPr>
          <p:nvPr/>
        </p:nvPicPr>
        <p:blipFill>
          <a:blip r:embed="rId3" cstate="print">
            <a:extLst>
              <a:ext uri="{28A0092B-C50C-407E-A947-70E740481C1C}">
                <a14:useLocalDpi xmlns:a14="http://schemas.microsoft.com/office/drawing/2010/main" val="0"/>
              </a:ext>
            </a:extLst>
          </a:blip>
          <a:srcRect l="17182" r="28180" b="-3"/>
          <a:stretch>
            <a:fillRect/>
          </a:stretch>
        </p:blipFill>
        <p:spPr>
          <a:xfrm>
            <a:off x="304800" y="3936317"/>
            <a:ext cx="2075017" cy="2535088"/>
          </a:xfrm>
          <a:prstGeom prst="rect">
            <a:avLst/>
          </a:prstGeom>
          <a:noFill/>
        </p:spPr>
      </p:pic>
      <mc:AlternateContent xmlns:mc="http://schemas.openxmlformats.org/markup-compatibility/2006">
        <mc:Choice xmlns:p14="http://schemas.microsoft.com/office/powerpoint/2010/main" Requires="p14">
          <p:contentPart p14:bwMode="auto" r:id="rId4">
            <p14:nvContentPartPr>
              <p14:cNvPr id="4" name="Ink 3">
                <a:extLst>
                  <a:ext uri="{FF2B5EF4-FFF2-40B4-BE49-F238E27FC236}">
                    <a16:creationId xmlns:a16="http://schemas.microsoft.com/office/drawing/2014/main" id="{B5025322-9DEE-8B82-C1C5-62C8CE457217}"/>
                  </a:ext>
                </a:extLst>
              </p14:cNvPr>
              <p14:cNvContentPartPr/>
              <p14:nvPr/>
            </p14:nvContentPartPr>
            <p14:xfrm>
              <a:off x="4660000" y="2280392"/>
              <a:ext cx="1553760" cy="11160"/>
            </p14:xfrm>
          </p:contentPart>
        </mc:Choice>
        <mc:Fallback>
          <p:pic>
            <p:nvPicPr>
              <p:cNvPr id="4" name="Ink 3">
                <a:extLst>
                  <a:ext uri="{FF2B5EF4-FFF2-40B4-BE49-F238E27FC236}">
                    <a16:creationId xmlns:a16="http://schemas.microsoft.com/office/drawing/2014/main" id="{B5025322-9DEE-8B82-C1C5-62C8CE457217}"/>
                  </a:ext>
                </a:extLst>
              </p:cNvPr>
              <p:cNvPicPr/>
              <p:nvPr/>
            </p:nvPicPr>
            <p:blipFill>
              <a:blip r:embed="rId5"/>
              <a:stretch>
                <a:fillRect/>
              </a:stretch>
            </p:blipFill>
            <p:spPr>
              <a:xfrm>
                <a:off x="4653880" y="2274272"/>
                <a:ext cx="1566000" cy="23400"/>
              </a:xfrm>
              <a:prstGeom prst="rect">
                <a:avLst/>
              </a:prstGeom>
            </p:spPr>
          </p:pic>
        </mc:Fallback>
      </mc:AlternateContent>
      <p:grpSp>
        <p:nvGrpSpPr>
          <p:cNvPr id="13" name="Group 12">
            <a:extLst>
              <a:ext uri="{FF2B5EF4-FFF2-40B4-BE49-F238E27FC236}">
                <a16:creationId xmlns:a16="http://schemas.microsoft.com/office/drawing/2014/main" id="{5B72EA50-6854-427E-9BEB-2B551FB2CE7C}"/>
              </a:ext>
            </a:extLst>
          </p:cNvPr>
          <p:cNvGrpSpPr/>
          <p:nvPr/>
        </p:nvGrpSpPr>
        <p:grpSpPr>
          <a:xfrm>
            <a:off x="4891480" y="2478752"/>
            <a:ext cx="491400" cy="167760"/>
            <a:chOff x="4891480" y="2478752"/>
            <a:chExt cx="491400" cy="167760"/>
          </a:xfrm>
        </p:grpSpPr>
        <mc:AlternateContent xmlns:mc="http://schemas.openxmlformats.org/markup-compatibility/2006">
          <mc:Choice xmlns:p14="http://schemas.microsoft.com/office/powerpoint/2010/main" Requires="p14">
            <p:contentPart p14:bwMode="auto" r:id="rId6">
              <p14:nvContentPartPr>
                <p14:cNvPr id="6" name="Ink 5">
                  <a:extLst>
                    <a:ext uri="{FF2B5EF4-FFF2-40B4-BE49-F238E27FC236}">
                      <a16:creationId xmlns:a16="http://schemas.microsoft.com/office/drawing/2014/main" id="{972FF8C2-448F-DCC9-FD45-9C0563CA62CC}"/>
                    </a:ext>
                  </a:extLst>
                </p14:cNvPr>
                <p14:cNvContentPartPr/>
                <p14:nvPr/>
              </p14:nvContentPartPr>
              <p14:xfrm>
                <a:off x="4906600" y="2483072"/>
                <a:ext cx="109080" cy="127800"/>
              </p14:xfrm>
            </p:contentPart>
          </mc:Choice>
          <mc:Fallback>
            <p:pic>
              <p:nvPicPr>
                <p:cNvPr id="6" name="Ink 5">
                  <a:extLst>
                    <a:ext uri="{FF2B5EF4-FFF2-40B4-BE49-F238E27FC236}">
                      <a16:creationId xmlns:a16="http://schemas.microsoft.com/office/drawing/2014/main" id="{972FF8C2-448F-DCC9-FD45-9C0563CA62CC}"/>
                    </a:ext>
                  </a:extLst>
                </p:cNvPr>
                <p:cNvPicPr/>
                <p:nvPr/>
              </p:nvPicPr>
              <p:blipFill>
                <a:blip r:embed="rId7"/>
                <a:stretch>
                  <a:fillRect/>
                </a:stretch>
              </p:blipFill>
              <p:spPr>
                <a:xfrm>
                  <a:off x="4900480" y="2476952"/>
                  <a:ext cx="121320" cy="14004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8" name="Ink 7">
                  <a:extLst>
                    <a:ext uri="{FF2B5EF4-FFF2-40B4-BE49-F238E27FC236}">
                      <a16:creationId xmlns:a16="http://schemas.microsoft.com/office/drawing/2014/main" id="{928856A7-B597-84A1-E7A4-A10150754A27}"/>
                    </a:ext>
                  </a:extLst>
                </p14:cNvPr>
                <p14:cNvContentPartPr/>
                <p14:nvPr/>
              </p14:nvContentPartPr>
              <p14:xfrm>
                <a:off x="5023600" y="2566592"/>
                <a:ext cx="13320" cy="35640"/>
              </p14:xfrm>
            </p:contentPart>
          </mc:Choice>
          <mc:Fallback>
            <p:pic>
              <p:nvPicPr>
                <p:cNvPr id="8" name="Ink 7">
                  <a:extLst>
                    <a:ext uri="{FF2B5EF4-FFF2-40B4-BE49-F238E27FC236}">
                      <a16:creationId xmlns:a16="http://schemas.microsoft.com/office/drawing/2014/main" id="{928856A7-B597-84A1-E7A4-A10150754A27}"/>
                    </a:ext>
                  </a:extLst>
                </p:cNvPr>
                <p:cNvPicPr/>
                <p:nvPr/>
              </p:nvPicPr>
              <p:blipFill>
                <a:blip r:embed="rId9"/>
                <a:stretch>
                  <a:fillRect/>
                </a:stretch>
              </p:blipFill>
              <p:spPr>
                <a:xfrm>
                  <a:off x="5017480" y="2560472"/>
                  <a:ext cx="25560" cy="4788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10" name="Ink 9">
                  <a:extLst>
                    <a:ext uri="{FF2B5EF4-FFF2-40B4-BE49-F238E27FC236}">
                      <a16:creationId xmlns:a16="http://schemas.microsoft.com/office/drawing/2014/main" id="{6FC72F47-E8A2-3E3C-103C-7FA9E39C4F4D}"/>
                    </a:ext>
                  </a:extLst>
                </p14:cNvPr>
                <p14:cNvContentPartPr/>
                <p14:nvPr/>
              </p14:nvContentPartPr>
              <p14:xfrm>
                <a:off x="4891480" y="2544632"/>
                <a:ext cx="109080" cy="360"/>
              </p14:xfrm>
            </p:contentPart>
          </mc:Choice>
          <mc:Fallback>
            <p:pic>
              <p:nvPicPr>
                <p:cNvPr id="10" name="Ink 9">
                  <a:extLst>
                    <a:ext uri="{FF2B5EF4-FFF2-40B4-BE49-F238E27FC236}">
                      <a16:creationId xmlns:a16="http://schemas.microsoft.com/office/drawing/2014/main" id="{6FC72F47-E8A2-3E3C-103C-7FA9E39C4F4D}"/>
                    </a:ext>
                  </a:extLst>
                </p:cNvPr>
                <p:cNvPicPr/>
                <p:nvPr/>
              </p:nvPicPr>
              <p:blipFill>
                <a:blip r:embed="rId11"/>
                <a:stretch>
                  <a:fillRect/>
                </a:stretch>
              </p:blipFill>
              <p:spPr>
                <a:xfrm>
                  <a:off x="4885360" y="2538512"/>
                  <a:ext cx="121320" cy="1260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11" name="Ink 10">
                  <a:extLst>
                    <a:ext uri="{FF2B5EF4-FFF2-40B4-BE49-F238E27FC236}">
                      <a16:creationId xmlns:a16="http://schemas.microsoft.com/office/drawing/2014/main" id="{1D6C9985-1E58-1B79-157E-2C61C4E5AE31}"/>
                    </a:ext>
                  </a:extLst>
                </p14:cNvPr>
                <p14:cNvContentPartPr/>
                <p14:nvPr/>
              </p14:nvContentPartPr>
              <p14:xfrm>
                <a:off x="5045560" y="2533832"/>
                <a:ext cx="56520" cy="112680"/>
              </p14:xfrm>
            </p:contentPart>
          </mc:Choice>
          <mc:Fallback>
            <p:pic>
              <p:nvPicPr>
                <p:cNvPr id="11" name="Ink 10">
                  <a:extLst>
                    <a:ext uri="{FF2B5EF4-FFF2-40B4-BE49-F238E27FC236}">
                      <a16:creationId xmlns:a16="http://schemas.microsoft.com/office/drawing/2014/main" id="{1D6C9985-1E58-1B79-157E-2C61C4E5AE31}"/>
                    </a:ext>
                  </a:extLst>
                </p:cNvPr>
                <p:cNvPicPr/>
                <p:nvPr/>
              </p:nvPicPr>
              <p:blipFill>
                <a:blip r:embed="rId13"/>
                <a:stretch>
                  <a:fillRect/>
                </a:stretch>
              </p:blipFill>
              <p:spPr>
                <a:xfrm>
                  <a:off x="5039440" y="2527712"/>
                  <a:ext cx="68760" cy="12492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12" name="Ink 11">
                  <a:extLst>
                    <a:ext uri="{FF2B5EF4-FFF2-40B4-BE49-F238E27FC236}">
                      <a16:creationId xmlns:a16="http://schemas.microsoft.com/office/drawing/2014/main" id="{AD6DB39F-0594-27DE-F964-95865D17B8DC}"/>
                    </a:ext>
                  </a:extLst>
                </p14:cNvPr>
                <p14:cNvContentPartPr/>
                <p14:nvPr/>
              </p14:nvContentPartPr>
              <p14:xfrm>
                <a:off x="5122600" y="2478752"/>
                <a:ext cx="260280" cy="145440"/>
              </p14:xfrm>
            </p:contentPart>
          </mc:Choice>
          <mc:Fallback>
            <p:pic>
              <p:nvPicPr>
                <p:cNvPr id="12" name="Ink 11">
                  <a:extLst>
                    <a:ext uri="{FF2B5EF4-FFF2-40B4-BE49-F238E27FC236}">
                      <a16:creationId xmlns:a16="http://schemas.microsoft.com/office/drawing/2014/main" id="{AD6DB39F-0594-27DE-F964-95865D17B8DC}"/>
                    </a:ext>
                  </a:extLst>
                </p:cNvPr>
                <p:cNvPicPr/>
                <p:nvPr/>
              </p:nvPicPr>
              <p:blipFill>
                <a:blip r:embed="rId15"/>
                <a:stretch>
                  <a:fillRect/>
                </a:stretch>
              </p:blipFill>
              <p:spPr>
                <a:xfrm>
                  <a:off x="5116480" y="2472632"/>
                  <a:ext cx="272520" cy="15768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16">
            <p14:nvContentPartPr>
              <p14:cNvPr id="14" name="Ink 13">
                <a:extLst>
                  <a:ext uri="{FF2B5EF4-FFF2-40B4-BE49-F238E27FC236}">
                    <a16:creationId xmlns:a16="http://schemas.microsoft.com/office/drawing/2014/main" id="{95326ED2-1E12-8307-F9E4-1D36F2074454}"/>
                  </a:ext>
                </a:extLst>
              </p14:cNvPr>
              <p14:cNvContentPartPr/>
              <p14:nvPr/>
            </p14:nvContentPartPr>
            <p14:xfrm>
              <a:off x="10686040" y="3833792"/>
              <a:ext cx="360" cy="360"/>
            </p14:xfrm>
          </p:contentPart>
        </mc:Choice>
        <mc:Fallback>
          <p:pic>
            <p:nvPicPr>
              <p:cNvPr id="14" name="Ink 13">
                <a:extLst>
                  <a:ext uri="{FF2B5EF4-FFF2-40B4-BE49-F238E27FC236}">
                    <a16:creationId xmlns:a16="http://schemas.microsoft.com/office/drawing/2014/main" id="{95326ED2-1E12-8307-F9E4-1D36F2074454}"/>
                  </a:ext>
                </a:extLst>
              </p:cNvPr>
              <p:cNvPicPr/>
              <p:nvPr/>
            </p:nvPicPr>
            <p:blipFill>
              <a:blip r:embed="rId17"/>
              <a:stretch>
                <a:fillRect/>
              </a:stretch>
            </p:blipFill>
            <p:spPr>
              <a:xfrm>
                <a:off x="10679920" y="3827672"/>
                <a:ext cx="12600" cy="12600"/>
              </a:xfrm>
              <a:prstGeom prst="rect">
                <a:avLst/>
              </a:prstGeom>
            </p:spPr>
          </p:pic>
        </mc:Fallback>
      </mc:AlternateContent>
    </p:spTree>
    <p:extLst>
      <p:ext uri="{BB962C8B-B14F-4D97-AF65-F5344CB8AC3E}">
        <p14:creationId xmlns:p14="http://schemas.microsoft.com/office/powerpoint/2010/main" val="3908686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6E7C4-6861-91D5-BCE7-C7E92657F0CC}"/>
              </a:ext>
            </a:extLst>
          </p:cNvPr>
          <p:cNvSpPr>
            <a:spLocks noGrp="1"/>
          </p:cNvSpPr>
          <p:nvPr>
            <p:ph type="title"/>
          </p:nvPr>
        </p:nvSpPr>
        <p:spPr>
          <a:xfrm>
            <a:off x="457200" y="228600"/>
            <a:ext cx="8229600" cy="914400"/>
          </a:xfrm>
        </p:spPr>
        <p:txBody>
          <a:bodyPr anchor="b">
            <a:normAutofit/>
          </a:bodyPr>
          <a:lstStyle/>
          <a:p>
            <a:r>
              <a:rPr lang="en-US" dirty="0"/>
              <a:t>When to Take Off Insulin Pumps</a:t>
            </a:r>
          </a:p>
        </p:txBody>
      </p:sp>
      <p:sp>
        <p:nvSpPr>
          <p:cNvPr id="3" name="Content Placeholder 2">
            <a:extLst>
              <a:ext uri="{FF2B5EF4-FFF2-40B4-BE49-F238E27FC236}">
                <a16:creationId xmlns:a16="http://schemas.microsoft.com/office/drawing/2014/main" id="{AFAE37E6-95EF-CF2A-745A-34EF700EFDFD}"/>
              </a:ext>
            </a:extLst>
          </p:cNvPr>
          <p:cNvSpPr>
            <a:spLocks noGrp="1"/>
          </p:cNvSpPr>
          <p:nvPr>
            <p:ph sz="quarter" idx="1"/>
          </p:nvPr>
        </p:nvSpPr>
        <p:spPr>
          <a:xfrm>
            <a:off x="457200" y="1219200"/>
            <a:ext cx="5486400" cy="5638800"/>
          </a:xfrm>
        </p:spPr>
        <p:txBody>
          <a:bodyPr>
            <a:normAutofit/>
          </a:bodyPr>
          <a:lstStyle/>
          <a:p>
            <a:pPr marL="342900" marR="0" lvl="0" indent="-342900">
              <a:lnSpc>
                <a:spcPct val="110000"/>
              </a:lnSpc>
              <a:spcBef>
                <a:spcPts val="900"/>
              </a:spcBef>
              <a:spcAft>
                <a:spcPts val="900"/>
              </a:spcAft>
              <a:buFont typeface="Arial" panose="020B0604020202020204" pitchFamily="34" charset="0"/>
              <a:buChar char="•"/>
            </a:pPr>
            <a:r>
              <a:rPr lang="en-US" sz="2400" b="1" u="none" strike="noStrike" dirty="0">
                <a:effectLst/>
              </a:rPr>
              <a:t>Radiology &amp; Imaging:</a:t>
            </a:r>
            <a:r>
              <a:rPr lang="en-US" sz="2400" b="0" u="none" strike="noStrike" dirty="0">
                <a:effectLst/>
              </a:rPr>
              <a:t> Before entering an </a:t>
            </a:r>
            <a:r>
              <a:rPr lang="en-US" sz="2400" b="1" u="none" strike="noStrike" dirty="0">
                <a:effectLst/>
              </a:rPr>
              <a:t>MRI, CT scan, X-ray, or fluoroscopy room</a:t>
            </a:r>
            <a:r>
              <a:rPr lang="en-US" sz="2400" b="0" u="none" strike="noStrike" dirty="0">
                <a:effectLst/>
              </a:rPr>
              <a:t>, as the electromagnetic fields can cause the pump to malfunction.  </a:t>
            </a:r>
          </a:p>
          <a:p>
            <a:pPr marL="342900" marR="0" lvl="0" indent="-342900">
              <a:lnSpc>
                <a:spcPct val="110000"/>
              </a:lnSpc>
              <a:spcBef>
                <a:spcPts val="900"/>
              </a:spcBef>
              <a:spcAft>
                <a:spcPts val="900"/>
              </a:spcAft>
              <a:buFont typeface="Arial" panose="020B0604020202020204" pitchFamily="34" charset="0"/>
              <a:buChar char="•"/>
            </a:pPr>
            <a:r>
              <a:rPr lang="en-US" sz="2400" b="1" u="none" strike="noStrike" dirty="0">
                <a:effectLst/>
              </a:rPr>
              <a:t>Major Surgery:</a:t>
            </a:r>
            <a:r>
              <a:rPr lang="en-US" sz="2400" b="0" u="none" strike="noStrike" dirty="0">
                <a:effectLst/>
              </a:rPr>
              <a:t> The procedure requires general anesthesia lasting longer than 2 to 3 hours.  </a:t>
            </a:r>
          </a:p>
          <a:p>
            <a:pPr marL="342900" marR="0" lvl="0" indent="-342900">
              <a:lnSpc>
                <a:spcPct val="110000"/>
              </a:lnSpc>
              <a:spcBef>
                <a:spcPts val="900"/>
              </a:spcBef>
              <a:spcAft>
                <a:spcPts val="900"/>
              </a:spcAft>
              <a:buFont typeface="Arial" panose="020B0604020202020204" pitchFamily="34" charset="0"/>
              <a:buChar char="•"/>
            </a:pPr>
            <a:r>
              <a:rPr lang="en-US" sz="2400" b="1" u="none" strike="noStrike" dirty="0">
                <a:effectLst/>
              </a:rPr>
              <a:t>Lack of Supplies:</a:t>
            </a:r>
            <a:r>
              <a:rPr lang="en-US" sz="2400" b="0" u="none" strike="noStrike" dirty="0">
                <a:effectLst/>
              </a:rPr>
              <a:t> Person did not bring reservoirs, infusion sets, or compatible rapid-acting insulin, and the hospital does not stock them.  </a:t>
            </a:r>
          </a:p>
          <a:p>
            <a:pPr>
              <a:lnSpc>
                <a:spcPct val="90000"/>
              </a:lnSpc>
            </a:pPr>
            <a:endParaRPr lang="en-US" sz="1500" dirty="0"/>
          </a:p>
        </p:txBody>
      </p:sp>
      <p:pic>
        <p:nvPicPr>
          <p:cNvPr id="6" name="Picture 5" descr="A picture containing person, standing, wearing, small&#10;&#10;Description automatically generated">
            <a:extLst>
              <a:ext uri="{FF2B5EF4-FFF2-40B4-BE49-F238E27FC236}">
                <a16:creationId xmlns:a16="http://schemas.microsoft.com/office/drawing/2014/main" id="{BD3E193F-DBEC-2044-776D-1A89FC0954CB}"/>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096000" y="1237561"/>
            <a:ext cx="2895744" cy="2394160"/>
          </a:xfrm>
          <a:prstGeom prst="rect">
            <a:avLst/>
          </a:prstGeom>
        </p:spPr>
      </p:pic>
    </p:spTree>
    <p:extLst>
      <p:ext uri="{BB962C8B-B14F-4D97-AF65-F5344CB8AC3E}">
        <p14:creationId xmlns:p14="http://schemas.microsoft.com/office/powerpoint/2010/main" val="1193655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7C4A2-86BE-4657-8010-5C6907DF292D}"/>
              </a:ext>
            </a:extLst>
          </p:cNvPr>
          <p:cNvSpPr>
            <a:spLocks noGrp="1"/>
          </p:cNvSpPr>
          <p:nvPr>
            <p:ph type="title"/>
          </p:nvPr>
        </p:nvSpPr>
        <p:spPr/>
        <p:txBody>
          <a:bodyPr/>
          <a:lstStyle/>
          <a:p>
            <a:r>
              <a:rPr lang="en-US" dirty="0"/>
              <a:t>Considerations for </a:t>
            </a:r>
            <a:r>
              <a:rPr lang="en-US" dirty="0" err="1"/>
              <a:t>Inpt</a:t>
            </a:r>
            <a:r>
              <a:rPr lang="en-US" dirty="0"/>
              <a:t> Pumps</a:t>
            </a:r>
          </a:p>
        </p:txBody>
      </p:sp>
      <p:pic>
        <p:nvPicPr>
          <p:cNvPr id="4" name="Content Placeholder 3">
            <a:extLst>
              <a:ext uri="{FF2B5EF4-FFF2-40B4-BE49-F238E27FC236}">
                <a16:creationId xmlns:a16="http://schemas.microsoft.com/office/drawing/2014/main" id="{A7FBFAB1-30DB-40D7-8C9D-8B90551C3EFF}"/>
              </a:ext>
            </a:extLst>
          </p:cNvPr>
          <p:cNvPicPr>
            <a:picLocks noGrp="1" noChangeAspect="1"/>
          </p:cNvPicPr>
          <p:nvPr>
            <p:ph sz="quarter" idx="1"/>
          </p:nvPr>
        </p:nvPicPr>
        <p:blipFill>
          <a:blip r:embed="rId2"/>
          <a:stretch>
            <a:fillRect/>
          </a:stretch>
        </p:blipFill>
        <p:spPr>
          <a:xfrm>
            <a:off x="634449" y="1219200"/>
            <a:ext cx="7875101" cy="4937125"/>
          </a:xfrm>
          <a:prstGeom prst="rect">
            <a:avLst/>
          </a:prstGeom>
        </p:spPr>
      </p:pic>
      <p:sp>
        <p:nvSpPr>
          <p:cNvPr id="5" name="TextBox 3">
            <a:extLst>
              <a:ext uri="{FF2B5EF4-FFF2-40B4-BE49-F238E27FC236}">
                <a16:creationId xmlns:a16="http://schemas.microsoft.com/office/drawing/2014/main" id="{B7679426-C660-417F-9102-3D761B61FFB4}"/>
              </a:ext>
            </a:extLst>
          </p:cNvPr>
          <p:cNvSpPr txBox="1">
            <a:spLocks noChangeArrowheads="1"/>
          </p:cNvSpPr>
          <p:nvPr/>
        </p:nvSpPr>
        <p:spPr bwMode="auto">
          <a:xfrm>
            <a:off x="4123173" y="6705600"/>
            <a:ext cx="50292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pt-BR" altLang="en-US" sz="1200" dirty="0">
                <a:solidFill>
                  <a:schemeClr val="bg2"/>
                </a:solidFill>
              </a:rPr>
              <a:t>Umpierrez G et al. Diabetes Care 2018 Aug; 41(8): 1579-1589</a:t>
            </a:r>
            <a:r>
              <a:rPr lang="pt-BR" altLang="en-US" sz="2400" dirty="0">
                <a:solidFill>
                  <a:schemeClr val="bg2"/>
                </a:solidFill>
              </a:rPr>
              <a:t>.</a:t>
            </a:r>
            <a:endParaRPr lang="en-US" altLang="en-US" sz="2400" dirty="0">
              <a:solidFill>
                <a:schemeClr val="bg2"/>
              </a:solidFill>
            </a:endParaRPr>
          </a:p>
          <a:p>
            <a:endParaRPr lang="en-US" altLang="en-US" sz="2400" dirty="0">
              <a:solidFill>
                <a:schemeClr val="bg2"/>
              </a:solidFill>
            </a:endParaRPr>
          </a:p>
        </p:txBody>
      </p:sp>
      <p:sp>
        <p:nvSpPr>
          <p:cNvPr id="7" name="TextBox 6">
            <a:extLst>
              <a:ext uri="{FF2B5EF4-FFF2-40B4-BE49-F238E27FC236}">
                <a16:creationId xmlns:a16="http://schemas.microsoft.com/office/drawing/2014/main" id="{B90CCC5B-8E95-4F57-8F8A-E04CA6617055}"/>
              </a:ext>
            </a:extLst>
          </p:cNvPr>
          <p:cNvSpPr txBox="1"/>
          <p:nvPr/>
        </p:nvSpPr>
        <p:spPr>
          <a:xfrm>
            <a:off x="634449" y="6173357"/>
            <a:ext cx="4576118" cy="461665"/>
          </a:xfrm>
          <a:prstGeom prst="rect">
            <a:avLst/>
          </a:prstGeom>
          <a:noFill/>
        </p:spPr>
        <p:txBody>
          <a:bodyPr wrap="square">
            <a:spAutoFit/>
          </a:bodyPr>
          <a:lstStyle/>
          <a:p>
            <a:r>
              <a:rPr lang="pt-BR" altLang="en-US" sz="1200" dirty="0">
                <a:solidFill>
                  <a:schemeClr val="tx2">
                    <a:lumMod val="75000"/>
                  </a:schemeClr>
                </a:solidFill>
              </a:rPr>
              <a:t>Umpierrez G et al. Diabetes Care 2018 Aug; 41(8): 1579-1589</a:t>
            </a:r>
            <a:r>
              <a:rPr lang="pt-BR" altLang="en-US" sz="2400" dirty="0">
                <a:solidFill>
                  <a:schemeClr val="tx2">
                    <a:lumMod val="75000"/>
                  </a:schemeClr>
                </a:solidFill>
              </a:rPr>
              <a:t>.</a:t>
            </a:r>
            <a:endParaRPr lang="en-US" altLang="en-US" sz="2400" dirty="0">
              <a:solidFill>
                <a:schemeClr val="tx2">
                  <a:lumMod val="75000"/>
                </a:schemeClr>
              </a:solidFill>
            </a:endParaRPr>
          </a:p>
        </p:txBody>
      </p:sp>
    </p:spTree>
    <p:extLst>
      <p:ext uri="{BB962C8B-B14F-4D97-AF65-F5344CB8AC3E}">
        <p14:creationId xmlns:p14="http://schemas.microsoft.com/office/powerpoint/2010/main" val="2655806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7645C-E9DB-48A4-A5C5-79D45DCE8C1C}"/>
              </a:ext>
            </a:extLst>
          </p:cNvPr>
          <p:cNvSpPr>
            <a:spLocks noGrp="1"/>
          </p:cNvSpPr>
          <p:nvPr>
            <p:ph type="title"/>
          </p:nvPr>
        </p:nvSpPr>
        <p:spPr/>
        <p:txBody>
          <a:bodyPr/>
          <a:lstStyle/>
          <a:p>
            <a:r>
              <a:rPr lang="en-US" dirty="0"/>
              <a:t>Insulin Pump Use in Hospitals</a:t>
            </a:r>
          </a:p>
        </p:txBody>
      </p:sp>
      <p:sp>
        <p:nvSpPr>
          <p:cNvPr id="3" name="Content Placeholder 2">
            <a:extLst>
              <a:ext uri="{FF2B5EF4-FFF2-40B4-BE49-F238E27FC236}">
                <a16:creationId xmlns:a16="http://schemas.microsoft.com/office/drawing/2014/main" id="{93B08861-41ED-4795-B664-8383C2F32AD1}"/>
              </a:ext>
            </a:extLst>
          </p:cNvPr>
          <p:cNvSpPr>
            <a:spLocks noGrp="1"/>
          </p:cNvSpPr>
          <p:nvPr>
            <p:ph sz="quarter" idx="1"/>
          </p:nvPr>
        </p:nvSpPr>
        <p:spPr>
          <a:xfrm>
            <a:off x="457200" y="1219200"/>
            <a:ext cx="6019800" cy="4937760"/>
          </a:xfrm>
        </p:spPr>
        <p:txBody>
          <a:bodyPr>
            <a:normAutofit lnSpcReduction="10000"/>
          </a:bodyPr>
          <a:lstStyle/>
          <a:p>
            <a:r>
              <a:rPr lang="en-US" dirty="0"/>
              <a:t>Many people with diabetes chose to use during hospital stay</a:t>
            </a:r>
          </a:p>
          <a:p>
            <a:pPr lvl="1"/>
            <a:r>
              <a:rPr lang="en-US" dirty="0"/>
              <a:t>Bring ample supplies</a:t>
            </a:r>
          </a:p>
          <a:p>
            <a:pPr lvl="1"/>
            <a:r>
              <a:rPr lang="en-US" dirty="0"/>
              <a:t>Will need to stop if not able to self manage</a:t>
            </a:r>
          </a:p>
          <a:p>
            <a:r>
              <a:rPr lang="en-US" dirty="0"/>
              <a:t>Hospital needs protocol on safe use</a:t>
            </a:r>
          </a:p>
          <a:p>
            <a:r>
              <a:rPr lang="en-US" dirty="0"/>
              <a:t>Insulin treatment plan needs to be documented</a:t>
            </a:r>
          </a:p>
          <a:p>
            <a:pPr lvl="1"/>
            <a:r>
              <a:rPr lang="en-US" dirty="0"/>
              <a:t>Insulin sensitivity, insulin to carb ratio, basal rate and bolus amounts</a:t>
            </a:r>
          </a:p>
        </p:txBody>
      </p:sp>
    </p:spTree>
    <p:extLst>
      <p:ext uri="{BB962C8B-B14F-4D97-AF65-F5344CB8AC3E}">
        <p14:creationId xmlns:p14="http://schemas.microsoft.com/office/powerpoint/2010/main" val="60885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7106" name="Rectangle 2"/>
          <p:cNvSpPr>
            <a:spLocks noGrp="1" noChangeArrowheads="1"/>
          </p:cNvSpPr>
          <p:nvPr>
            <p:ph type="title"/>
          </p:nvPr>
        </p:nvSpPr>
        <p:spPr>
          <a:xfrm>
            <a:off x="457200" y="152400"/>
            <a:ext cx="8229600" cy="1295400"/>
          </a:xfrm>
        </p:spPr>
        <p:txBody>
          <a:bodyPr>
            <a:normAutofit fontScale="90000"/>
          </a:bodyPr>
          <a:lstStyle/>
          <a:p>
            <a:pPr>
              <a:defRPr/>
            </a:pPr>
            <a:r>
              <a:rPr lang="en-US" sz="4000" dirty="0"/>
              <a:t>Glucose Management and Hospitalized Patients  </a:t>
            </a:r>
          </a:p>
        </p:txBody>
      </p:sp>
      <p:sp>
        <p:nvSpPr>
          <p:cNvPr id="1327107" name="Rectangle 3"/>
          <p:cNvSpPr>
            <a:spLocks noGrp="1" noChangeArrowheads="1"/>
          </p:cNvSpPr>
          <p:nvPr>
            <p:ph type="body" sz="half" idx="4294967295"/>
          </p:nvPr>
        </p:nvSpPr>
        <p:spPr>
          <a:xfrm>
            <a:off x="3962400" y="1670222"/>
            <a:ext cx="4572000" cy="5035378"/>
          </a:xfrm>
        </p:spPr>
        <p:txBody>
          <a:bodyPr>
            <a:normAutofit/>
          </a:bodyPr>
          <a:lstStyle/>
          <a:p>
            <a:pPr>
              <a:defRPr/>
            </a:pPr>
            <a:r>
              <a:rPr lang="en-US" sz="3000" dirty="0"/>
              <a:t>People hospitalized with critical illness and hyperglycemia warrant our attention.</a:t>
            </a:r>
          </a:p>
          <a:p>
            <a:pPr>
              <a:defRPr/>
            </a:pPr>
            <a:r>
              <a:rPr lang="en-US" sz="3000" dirty="0"/>
              <a:t>“Body on FIRE” </a:t>
            </a:r>
          </a:p>
          <a:p>
            <a:pPr>
              <a:defRPr/>
            </a:pPr>
            <a:r>
              <a:rPr lang="en-US" sz="3000" dirty="0"/>
              <a:t>All healthcare professionals can advocate for best care.</a:t>
            </a:r>
          </a:p>
          <a:p>
            <a:pPr>
              <a:defRPr/>
            </a:pPr>
            <a:endParaRPr lang="en-US" sz="2800" dirty="0"/>
          </a:p>
        </p:txBody>
      </p:sp>
      <p:pic>
        <p:nvPicPr>
          <p:cNvPr id="2" name="Picture 1"/>
          <p:cNvPicPr>
            <a:picLocks noChangeAspect="1"/>
          </p:cNvPicPr>
          <p:nvPr/>
        </p:nvPicPr>
        <p:blipFill>
          <a:blip r:embed="rId4"/>
          <a:stretch>
            <a:fillRect/>
          </a:stretch>
        </p:blipFill>
        <p:spPr>
          <a:xfrm>
            <a:off x="609600" y="1676400"/>
            <a:ext cx="3048000" cy="2283058"/>
          </a:xfrm>
          <a:prstGeom prst="rect">
            <a:avLst/>
          </a:prstGeom>
        </p:spPr>
      </p:pic>
    </p:spTree>
    <p:custDataLst>
      <p:tags r:id="rId1"/>
    </p:custDataLst>
    <p:extLst>
      <p:ext uri="{BB962C8B-B14F-4D97-AF65-F5344CB8AC3E}">
        <p14:creationId xmlns:p14="http://schemas.microsoft.com/office/powerpoint/2010/main" val="4073697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88EBF-7AD8-0E08-C0B1-52D9848B88E7}"/>
              </a:ext>
            </a:extLst>
          </p:cNvPr>
          <p:cNvSpPr>
            <a:spLocks noGrp="1"/>
          </p:cNvSpPr>
          <p:nvPr>
            <p:ph type="title"/>
          </p:nvPr>
        </p:nvSpPr>
        <p:spPr/>
        <p:txBody>
          <a:bodyPr/>
          <a:lstStyle/>
          <a:p>
            <a:r>
              <a:rPr lang="en-US" dirty="0" err="1"/>
              <a:t>MarinHealth</a:t>
            </a:r>
            <a:r>
              <a:rPr lang="en-US" dirty="0"/>
              <a:t> Patient Agreement</a:t>
            </a:r>
          </a:p>
        </p:txBody>
      </p:sp>
      <p:pic>
        <p:nvPicPr>
          <p:cNvPr id="5" name="Content Placeholder 4">
            <a:extLst>
              <a:ext uri="{FF2B5EF4-FFF2-40B4-BE49-F238E27FC236}">
                <a16:creationId xmlns:a16="http://schemas.microsoft.com/office/drawing/2014/main" id="{DD53A538-8876-D15F-6D3E-39E1D612FF91}"/>
              </a:ext>
            </a:extLst>
          </p:cNvPr>
          <p:cNvPicPr>
            <a:picLocks noGrp="1" noChangeAspect="1"/>
          </p:cNvPicPr>
          <p:nvPr>
            <p:ph sz="quarter" idx="1"/>
          </p:nvPr>
        </p:nvPicPr>
        <p:blipFill>
          <a:blip r:embed="rId2"/>
          <a:stretch>
            <a:fillRect/>
          </a:stretch>
        </p:blipFill>
        <p:spPr>
          <a:xfrm>
            <a:off x="1431666" y="1143000"/>
            <a:ext cx="6280668" cy="5743860"/>
          </a:xfrm>
          <a:prstGeom prst="rect">
            <a:avLst/>
          </a:prstGeom>
        </p:spPr>
      </p:pic>
    </p:spTree>
    <p:extLst>
      <p:ext uri="{BB962C8B-B14F-4D97-AF65-F5344CB8AC3E}">
        <p14:creationId xmlns:p14="http://schemas.microsoft.com/office/powerpoint/2010/main" val="3429468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E46DF0-37EA-45B9-BECB-C65F6EEA2AFC}"/>
              </a:ext>
            </a:extLst>
          </p:cNvPr>
          <p:cNvSpPr>
            <a:spLocks noGrp="1"/>
          </p:cNvSpPr>
          <p:nvPr>
            <p:ph type="title"/>
          </p:nvPr>
        </p:nvSpPr>
        <p:spPr>
          <a:xfrm>
            <a:off x="457200" y="281940"/>
            <a:ext cx="8229600" cy="838200"/>
          </a:xfrm>
        </p:spPr>
        <p:txBody>
          <a:bodyPr>
            <a:normAutofit fontScale="90000"/>
          </a:bodyPr>
          <a:lstStyle/>
          <a:p>
            <a:r>
              <a:rPr lang="en-US" dirty="0"/>
              <a:t>Continuous Glucose Monitoring </a:t>
            </a:r>
            <a:r>
              <a:rPr lang="en-US" dirty="0" err="1"/>
              <a:t>Inpt</a:t>
            </a:r>
            <a:endParaRPr lang="en-US" dirty="0"/>
          </a:p>
        </p:txBody>
      </p:sp>
      <p:sp>
        <p:nvSpPr>
          <p:cNvPr id="3" name="Content Placeholder 2">
            <a:extLst>
              <a:ext uri="{FF2B5EF4-FFF2-40B4-BE49-F238E27FC236}">
                <a16:creationId xmlns:a16="http://schemas.microsoft.com/office/drawing/2014/main" id="{37AD491E-FCD9-4398-B5F0-4958BFAA7873}"/>
              </a:ext>
            </a:extLst>
          </p:cNvPr>
          <p:cNvSpPr>
            <a:spLocks noGrp="1"/>
          </p:cNvSpPr>
          <p:nvPr>
            <p:ph sz="quarter" idx="1"/>
          </p:nvPr>
        </p:nvSpPr>
        <p:spPr>
          <a:xfrm>
            <a:off x="457200" y="1219200"/>
            <a:ext cx="5562600" cy="5638800"/>
          </a:xfrm>
        </p:spPr>
        <p:txBody>
          <a:bodyPr>
            <a:normAutofit fontScale="92500" lnSpcReduction="10000"/>
          </a:bodyPr>
          <a:lstStyle/>
          <a:p>
            <a:r>
              <a:rPr lang="en-US" dirty="0"/>
              <a:t>Not officially FDA approved</a:t>
            </a:r>
          </a:p>
          <a:p>
            <a:r>
              <a:rPr lang="en-US" dirty="0"/>
              <a:t>Many people with diabetes chose to use their own CGM during hospital stay</a:t>
            </a:r>
          </a:p>
          <a:p>
            <a:pPr lvl="1"/>
            <a:r>
              <a:rPr lang="en-US" dirty="0"/>
              <a:t>Bring ample supplies</a:t>
            </a:r>
          </a:p>
          <a:p>
            <a:pPr lvl="1"/>
            <a:r>
              <a:rPr lang="en-US" dirty="0"/>
              <a:t>Results less reliable in critical care setting</a:t>
            </a:r>
          </a:p>
          <a:p>
            <a:r>
              <a:rPr lang="en-US" dirty="0"/>
              <a:t>Hospital needs protocol on safe use</a:t>
            </a:r>
          </a:p>
          <a:p>
            <a:r>
              <a:rPr lang="en-US" dirty="0"/>
              <a:t>Point of Care (POC) monitoring used to guide insulin dosing and eval hypoglycemia.</a:t>
            </a:r>
          </a:p>
          <a:p>
            <a:endParaRPr lang="en-US" dirty="0"/>
          </a:p>
        </p:txBody>
      </p:sp>
      <p:pic>
        <p:nvPicPr>
          <p:cNvPr id="7" name="Picture 6">
            <a:extLst>
              <a:ext uri="{FF2B5EF4-FFF2-40B4-BE49-F238E27FC236}">
                <a16:creationId xmlns:a16="http://schemas.microsoft.com/office/drawing/2014/main" id="{AF96CA0C-D550-454B-B074-CBA0AC1D8D92}"/>
              </a:ext>
            </a:extLst>
          </p:cNvPr>
          <p:cNvPicPr>
            <a:picLocks noChangeAspect="1"/>
          </p:cNvPicPr>
          <p:nvPr/>
        </p:nvPicPr>
        <p:blipFill>
          <a:blip r:embed="rId2"/>
          <a:stretch>
            <a:fillRect/>
          </a:stretch>
        </p:blipFill>
        <p:spPr>
          <a:xfrm>
            <a:off x="6042752" y="1297191"/>
            <a:ext cx="2481263" cy="3189446"/>
          </a:xfrm>
          <a:prstGeom prst="rect">
            <a:avLst/>
          </a:prstGeom>
        </p:spPr>
      </p:pic>
      <p:sp>
        <p:nvSpPr>
          <p:cNvPr id="4" name="TextBox 3">
            <a:extLst>
              <a:ext uri="{FF2B5EF4-FFF2-40B4-BE49-F238E27FC236}">
                <a16:creationId xmlns:a16="http://schemas.microsoft.com/office/drawing/2014/main" id="{D593425A-429E-0352-DF6F-6B79835DDC5D}"/>
              </a:ext>
            </a:extLst>
          </p:cNvPr>
          <p:cNvSpPr txBox="1"/>
          <p:nvPr/>
        </p:nvSpPr>
        <p:spPr>
          <a:xfrm>
            <a:off x="6324600" y="4663688"/>
            <a:ext cx="2057400" cy="338554"/>
          </a:xfrm>
          <a:prstGeom prst="rect">
            <a:avLst/>
          </a:prstGeom>
          <a:noFill/>
        </p:spPr>
        <p:txBody>
          <a:bodyPr wrap="square" rtlCol="0">
            <a:spAutoFit/>
          </a:bodyPr>
          <a:lstStyle/>
          <a:p>
            <a:pPr marL="0" indent="0" algn="r" eaLnBrk="1" hangingPunct="1">
              <a:buFont typeface="Wingdings" pitchFamily="2" charset="2"/>
              <a:buNone/>
              <a:defRPr/>
            </a:pPr>
            <a:r>
              <a:rPr lang="en-US" sz="1600" dirty="0">
                <a:latin typeface="Calibri" panose="020F0502020204030204" pitchFamily="34" charset="0"/>
                <a:cs typeface="Calibri" panose="020F0502020204030204" pitchFamily="34" charset="0"/>
              </a:rPr>
              <a:t>ADA Standards 2026</a:t>
            </a:r>
          </a:p>
        </p:txBody>
      </p:sp>
      <p:sp>
        <p:nvSpPr>
          <p:cNvPr id="5" name="TextBox 4">
            <a:extLst>
              <a:ext uri="{FF2B5EF4-FFF2-40B4-BE49-F238E27FC236}">
                <a16:creationId xmlns:a16="http://schemas.microsoft.com/office/drawing/2014/main" id="{AA0FBCCA-5AB2-FF21-1A51-1768CCD23F20}"/>
              </a:ext>
            </a:extLst>
          </p:cNvPr>
          <p:cNvSpPr txBox="1"/>
          <p:nvPr/>
        </p:nvSpPr>
        <p:spPr>
          <a:xfrm>
            <a:off x="469815" y="5101513"/>
            <a:ext cx="5867400" cy="1200329"/>
          </a:xfrm>
          <a:prstGeom prst="rect">
            <a:avLst/>
          </a:prstGeom>
          <a:solidFill>
            <a:schemeClr val="accent3">
              <a:lumMod val="60000"/>
              <a:lumOff val="40000"/>
            </a:schemeClr>
          </a:solidFill>
        </p:spPr>
        <p:txBody>
          <a:bodyPr wrap="square" rtlCol="0">
            <a:spAutoFit/>
          </a:bodyPr>
          <a:lstStyle/>
          <a:p>
            <a:r>
              <a:rPr lang="en-US" dirty="0"/>
              <a:t>Hospital blood glucose monitoring should be performed with U.S. Food and Drug Administration (FDA)-approved POC hospital-calibrated glucose monitoring systems</a:t>
            </a:r>
          </a:p>
        </p:txBody>
      </p:sp>
    </p:spTree>
    <p:extLst>
      <p:ext uri="{BB962C8B-B14F-4D97-AF65-F5344CB8AC3E}">
        <p14:creationId xmlns:p14="http://schemas.microsoft.com/office/powerpoint/2010/main" val="1945726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How Does a Continuous Glucose Monitor (CGM) Work? - StoryMD">
            <a:extLst>
              <a:ext uri="{FF2B5EF4-FFF2-40B4-BE49-F238E27FC236}">
                <a16:creationId xmlns:a16="http://schemas.microsoft.com/office/drawing/2014/main" id="{F20DD01B-EDC8-A62A-2C31-2532742495FC}"/>
              </a:ext>
            </a:extLst>
          </p:cNvPr>
          <p:cNvPicPr>
            <a:picLocks noChangeAspect="1"/>
          </p:cNvPicPr>
          <p:nvPr/>
        </p:nvPicPr>
        <p:blipFill>
          <a:blip r:embed="rId2"/>
          <a:stretch>
            <a:fillRect/>
          </a:stretch>
        </p:blipFill>
        <p:spPr>
          <a:xfrm>
            <a:off x="254223" y="533400"/>
            <a:ext cx="7111556" cy="6210759"/>
          </a:xfrm>
          <a:prstGeom prst="rect">
            <a:avLst/>
          </a:prstGeom>
        </p:spPr>
      </p:pic>
      <p:pic>
        <p:nvPicPr>
          <p:cNvPr id="8" name="Content Placeholder 7" descr="CGM Blood Glucose Sensors 2026 - Complete Guide | Prime Medical">
            <a:extLst>
              <a:ext uri="{FF2B5EF4-FFF2-40B4-BE49-F238E27FC236}">
                <a16:creationId xmlns:a16="http://schemas.microsoft.com/office/drawing/2014/main" id="{0070D691-5017-12EB-D5A4-BBCB9E6C16FE}"/>
              </a:ext>
            </a:extLst>
          </p:cNvPr>
          <p:cNvPicPr>
            <a:picLocks noGrp="1" noChangeAspect="1"/>
          </p:cNvPicPr>
          <p:nvPr>
            <p:ph sz="quarter" idx="1"/>
          </p:nvPr>
        </p:nvPicPr>
        <p:blipFill>
          <a:blip r:embed="rId3"/>
          <a:stretch>
            <a:fillRect/>
          </a:stretch>
        </p:blipFill>
        <p:spPr>
          <a:xfrm>
            <a:off x="5334000" y="0"/>
            <a:ext cx="3659857" cy="2042711"/>
          </a:xfrm>
          <a:prstGeom prst="rect">
            <a:avLst/>
          </a:prstGeom>
        </p:spPr>
      </p:pic>
    </p:spTree>
    <p:extLst>
      <p:ext uri="{BB962C8B-B14F-4D97-AF65-F5344CB8AC3E}">
        <p14:creationId xmlns:p14="http://schemas.microsoft.com/office/powerpoint/2010/main" val="3649274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B55D90-0291-5C06-C1E1-88216C6E86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0D23C5-E1E1-3050-6857-93E71E2043FC}"/>
              </a:ext>
            </a:extLst>
          </p:cNvPr>
          <p:cNvSpPr>
            <a:spLocks noGrp="1"/>
          </p:cNvSpPr>
          <p:nvPr>
            <p:ph type="title"/>
          </p:nvPr>
        </p:nvSpPr>
        <p:spPr>
          <a:xfrm>
            <a:off x="457200" y="228600"/>
            <a:ext cx="8229600" cy="914400"/>
          </a:xfrm>
        </p:spPr>
        <p:txBody>
          <a:bodyPr anchor="b">
            <a:normAutofit/>
          </a:bodyPr>
          <a:lstStyle/>
          <a:p>
            <a:r>
              <a:rPr lang="en-US" dirty="0"/>
              <a:t>When to Take Off Glucose Sensors</a:t>
            </a:r>
          </a:p>
        </p:txBody>
      </p:sp>
      <p:sp>
        <p:nvSpPr>
          <p:cNvPr id="3" name="Content Placeholder 2">
            <a:extLst>
              <a:ext uri="{FF2B5EF4-FFF2-40B4-BE49-F238E27FC236}">
                <a16:creationId xmlns:a16="http://schemas.microsoft.com/office/drawing/2014/main" id="{424159B7-8F96-8952-5F0F-86E8F6EB98A9}"/>
              </a:ext>
            </a:extLst>
          </p:cNvPr>
          <p:cNvSpPr>
            <a:spLocks noGrp="1"/>
          </p:cNvSpPr>
          <p:nvPr>
            <p:ph sz="quarter" idx="1"/>
          </p:nvPr>
        </p:nvSpPr>
        <p:spPr>
          <a:xfrm>
            <a:off x="457200" y="1219200"/>
            <a:ext cx="4041648" cy="5638800"/>
          </a:xfrm>
        </p:spPr>
        <p:txBody>
          <a:bodyPr>
            <a:normAutofit/>
          </a:bodyPr>
          <a:lstStyle/>
          <a:p>
            <a:r>
              <a:rPr lang="en-US" sz="2000" dirty="0"/>
              <a:t>The intense electromagnetic fields used in many medical scans can melt, warp, or corrupt the internal components of a CGM. </a:t>
            </a:r>
          </a:p>
          <a:p>
            <a:pPr lvl="0"/>
            <a:r>
              <a:rPr lang="en-US" sz="2000" b="1" dirty="0"/>
              <a:t>Dexcom and Medtronic Sensors:</a:t>
            </a:r>
            <a:r>
              <a:rPr lang="en-US" sz="2000" dirty="0"/>
              <a:t> Must be </a:t>
            </a:r>
            <a:r>
              <a:rPr lang="en-US" sz="2000" b="1" dirty="0"/>
              <a:t>completely removed</a:t>
            </a:r>
            <a:r>
              <a:rPr lang="en-US" sz="2000" dirty="0"/>
              <a:t> before entering an </a:t>
            </a:r>
            <a:r>
              <a:rPr lang="en-US" sz="2000" b="1" dirty="0"/>
              <a:t>MRI or CT scan</a:t>
            </a:r>
            <a:r>
              <a:rPr lang="en-US" sz="2000" dirty="0"/>
              <a:t> room. </a:t>
            </a:r>
          </a:p>
          <a:p>
            <a:pPr lvl="0"/>
            <a:r>
              <a:rPr lang="en-US" sz="2000" dirty="0"/>
              <a:t>For standard X-rays, they may stay on only if they are entirely outside the area being scanned and covered by a heavy lead apron. </a:t>
            </a:r>
          </a:p>
          <a:p>
            <a:pPr lvl="0"/>
            <a:r>
              <a:rPr lang="en-US" sz="2000" b="1" dirty="0"/>
              <a:t>Abbott </a:t>
            </a:r>
            <a:r>
              <a:rPr lang="en-US" sz="2000" b="1" dirty="0" err="1"/>
              <a:t>FreeStyle</a:t>
            </a:r>
            <a:r>
              <a:rPr lang="en-US" sz="2000" b="1" dirty="0"/>
              <a:t> Libre Sensors:</a:t>
            </a:r>
            <a:r>
              <a:rPr lang="en-US" sz="2000" dirty="0"/>
              <a:t> The </a:t>
            </a:r>
            <a:r>
              <a:rPr lang="en-US" sz="2000" dirty="0">
                <a:hlinkClick r:id="rId2"/>
              </a:rPr>
              <a:t>FDA cleared the </a:t>
            </a:r>
            <a:r>
              <a:rPr lang="en-US" sz="2000" dirty="0" err="1">
                <a:hlinkClick r:id="rId2"/>
              </a:rPr>
              <a:t>FreeStyle</a:t>
            </a:r>
            <a:r>
              <a:rPr lang="en-US" sz="2000" dirty="0">
                <a:hlinkClick r:id="rId2"/>
              </a:rPr>
              <a:t> Libre 2 and 3</a:t>
            </a:r>
            <a:r>
              <a:rPr lang="en-US" sz="2000" dirty="0"/>
              <a:t> sensors to remain on your body during </a:t>
            </a:r>
            <a:r>
              <a:rPr lang="en-US" sz="2000" b="1" dirty="0"/>
              <a:t>MRIs, CT scans, and X-rays</a:t>
            </a:r>
            <a:r>
              <a:rPr lang="en-US" sz="2000" dirty="0"/>
              <a:t>.  </a:t>
            </a:r>
          </a:p>
          <a:p>
            <a:pPr>
              <a:lnSpc>
                <a:spcPct val="90000"/>
              </a:lnSpc>
            </a:pPr>
            <a:endParaRPr lang="en-US" sz="1800" dirty="0"/>
          </a:p>
        </p:txBody>
      </p:sp>
      <p:pic>
        <p:nvPicPr>
          <p:cNvPr id="6" name="Picture 5" descr="Patient and technician with CT scanner">
            <a:extLst>
              <a:ext uri="{FF2B5EF4-FFF2-40B4-BE49-F238E27FC236}">
                <a16:creationId xmlns:a16="http://schemas.microsoft.com/office/drawing/2014/main" id="{9329B4F5-089B-17C9-09D2-248897FEF77A}"/>
              </a:ext>
            </a:extLst>
          </p:cNvPr>
          <p:cNvPicPr>
            <a:picLocks noChangeAspect="1"/>
          </p:cNvPicPr>
          <p:nvPr/>
        </p:nvPicPr>
        <p:blipFill>
          <a:blip r:embed="rId3" cstate="print">
            <a:extLst>
              <a:ext uri="{28A0092B-C50C-407E-A947-70E740481C1C}">
                <a14:useLocalDpi xmlns:a14="http://schemas.microsoft.com/office/drawing/2010/main" val="0"/>
              </a:ext>
            </a:extLst>
          </a:blip>
          <a:srcRect l="44573" r="790" b="-3"/>
          <a:stretch>
            <a:fillRect/>
          </a:stretch>
        </p:blipFill>
        <p:spPr>
          <a:xfrm>
            <a:off x="4632198" y="1216152"/>
            <a:ext cx="4041648" cy="4937760"/>
          </a:xfrm>
          <a:prstGeom prst="rect">
            <a:avLst/>
          </a:prstGeom>
          <a:noFill/>
        </p:spPr>
      </p:pic>
    </p:spTree>
    <p:extLst>
      <p:ext uri="{BB962C8B-B14F-4D97-AF65-F5344CB8AC3E}">
        <p14:creationId xmlns:p14="http://schemas.microsoft.com/office/powerpoint/2010/main" val="1048636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B166CDA-99F5-4236-8905-4B19CEA219AF}"/>
              </a:ext>
            </a:extLst>
          </p:cNvPr>
          <p:cNvSpPr>
            <a:spLocks noGrp="1"/>
          </p:cNvSpPr>
          <p:nvPr>
            <p:ph type="title"/>
          </p:nvPr>
        </p:nvSpPr>
        <p:spPr>
          <a:xfrm>
            <a:off x="417326" y="182331"/>
            <a:ext cx="8610600" cy="972444"/>
          </a:xfrm>
        </p:spPr>
        <p:txBody>
          <a:bodyPr>
            <a:normAutofit/>
          </a:bodyPr>
          <a:lstStyle/>
          <a:p>
            <a:r>
              <a:rPr lang="en-US" sz="4000" dirty="0"/>
              <a:t>DKA – What Is The Cause? Poll</a:t>
            </a:r>
          </a:p>
        </p:txBody>
      </p:sp>
      <p:sp>
        <p:nvSpPr>
          <p:cNvPr id="5" name="TextBox 4">
            <a:extLst>
              <a:ext uri="{FF2B5EF4-FFF2-40B4-BE49-F238E27FC236}">
                <a16:creationId xmlns:a16="http://schemas.microsoft.com/office/drawing/2014/main" id="{DD0E68B5-D63E-4FFF-B78C-4669CD3647C1}"/>
              </a:ext>
            </a:extLst>
          </p:cNvPr>
          <p:cNvSpPr txBox="1"/>
          <p:nvPr/>
        </p:nvSpPr>
        <p:spPr>
          <a:xfrm>
            <a:off x="304800" y="1379276"/>
            <a:ext cx="6452214" cy="4893647"/>
          </a:xfrm>
          <a:prstGeom prst="rect">
            <a:avLst/>
          </a:prstGeom>
          <a:noFill/>
        </p:spPr>
        <p:txBody>
          <a:bodyPr wrap="square">
            <a:spAutoFit/>
          </a:bodyPr>
          <a:lstStyle/>
          <a:p>
            <a:pPr>
              <a:spcBef>
                <a:spcPts val="0"/>
              </a:spcBef>
              <a:spcAft>
                <a:spcPts val="0"/>
              </a:spcAft>
            </a:pPr>
            <a:r>
              <a:rPr lang="en-US" sz="2400" dirty="0">
                <a:solidFill>
                  <a:schemeClr val="tx1">
                    <a:lumMod val="75000"/>
                    <a:lumOff val="25000"/>
                  </a:schemeClr>
                </a:solidFill>
                <a:latin typeface="Arial" panose="020B0604020202020204" pitchFamily="34" charset="0"/>
                <a:ea typeface="Calibri" panose="020F0502020204030204" pitchFamily="34" charset="0"/>
              </a:rPr>
              <a:t>A 29-year-old arrives in the emergency room in DKA. She has a known history of type 1 diabetes. Her BMI is 23.9 and she is on intensive insulin therapy and an oral medication to help “clear extra sugar”. </a:t>
            </a:r>
            <a:br>
              <a:rPr lang="en-US" sz="2400" dirty="0">
                <a:solidFill>
                  <a:schemeClr val="tx1">
                    <a:lumMod val="75000"/>
                    <a:lumOff val="25000"/>
                  </a:schemeClr>
                </a:solidFill>
                <a:latin typeface="Arial" panose="020B0604020202020204" pitchFamily="34" charset="0"/>
                <a:ea typeface="Calibri" panose="020F0502020204030204" pitchFamily="34" charset="0"/>
              </a:rPr>
            </a:br>
            <a:r>
              <a:rPr lang="en-US" sz="2400" dirty="0">
                <a:solidFill>
                  <a:schemeClr val="tx1">
                    <a:lumMod val="75000"/>
                    <a:lumOff val="25000"/>
                  </a:schemeClr>
                </a:solidFill>
                <a:latin typeface="Arial" panose="020B0604020202020204" pitchFamily="34" charset="0"/>
                <a:ea typeface="Calibri" panose="020F0502020204030204" pitchFamily="34" charset="0"/>
              </a:rPr>
              <a:t>On admission, her blood glucose is 149, her pH is 7.2 and she is ketone positive. What is the most likely cause?</a:t>
            </a:r>
          </a:p>
          <a:p>
            <a:pPr>
              <a:spcBef>
                <a:spcPts val="0"/>
              </a:spcBef>
              <a:spcAft>
                <a:spcPts val="0"/>
              </a:spcAft>
            </a:pPr>
            <a:r>
              <a:rPr lang="en-US" sz="2400" dirty="0">
                <a:solidFill>
                  <a:schemeClr val="tx1">
                    <a:lumMod val="75000"/>
                    <a:lumOff val="25000"/>
                  </a:schemeClr>
                </a:solidFill>
                <a:latin typeface="Arial" panose="020B0604020202020204" pitchFamily="34" charset="0"/>
                <a:ea typeface="Calibri" panose="020F0502020204030204" pitchFamily="34" charset="0"/>
              </a:rPr>
              <a:t> </a:t>
            </a:r>
            <a:endParaRPr lang="en-US" sz="2400" b="1" dirty="0">
              <a:solidFill>
                <a:schemeClr val="tx1">
                  <a:lumMod val="75000"/>
                  <a:lumOff val="25000"/>
                </a:schemeClr>
              </a:solidFill>
              <a:latin typeface="Arial" panose="020B0604020202020204" pitchFamily="34" charset="0"/>
              <a:ea typeface="Calibri" panose="020F0502020204030204" pitchFamily="34" charset="0"/>
            </a:endParaRPr>
          </a:p>
          <a:p>
            <a:pPr marL="342900" indent="-342900">
              <a:spcBef>
                <a:spcPts val="0"/>
              </a:spcBef>
              <a:spcAft>
                <a:spcPts val="0"/>
              </a:spcAft>
              <a:buClr>
                <a:schemeClr val="accent1"/>
              </a:buClr>
              <a:buAutoNum type="alphaUcPeriod"/>
            </a:pPr>
            <a:r>
              <a:rPr lang="en-US" sz="2400" dirty="0">
                <a:solidFill>
                  <a:schemeClr val="tx1">
                    <a:lumMod val="75000"/>
                    <a:lumOff val="25000"/>
                  </a:schemeClr>
                </a:solidFill>
                <a:latin typeface="Arial" panose="020B0604020202020204" pitchFamily="34" charset="0"/>
                <a:ea typeface="Times New Roman" panose="02020603050405020304" pitchFamily="18" charset="0"/>
              </a:rPr>
              <a:t>She is taking a SGLT-2 Inhibitor</a:t>
            </a:r>
          </a:p>
          <a:p>
            <a:pPr marL="342900" indent="-342900">
              <a:spcBef>
                <a:spcPts val="0"/>
              </a:spcBef>
              <a:spcAft>
                <a:spcPts val="0"/>
              </a:spcAft>
              <a:buClr>
                <a:schemeClr val="accent1"/>
              </a:buClr>
              <a:buAutoNum type="alphaUcPeriod"/>
            </a:pPr>
            <a:r>
              <a:rPr lang="en-US" sz="2400" dirty="0">
                <a:solidFill>
                  <a:schemeClr val="tx1">
                    <a:lumMod val="75000"/>
                    <a:lumOff val="25000"/>
                  </a:schemeClr>
                </a:solidFill>
                <a:latin typeface="Arial" panose="020B0604020202020204" pitchFamily="34" charset="0"/>
                <a:ea typeface="Times New Roman" panose="02020603050405020304" pitchFamily="18" charset="0"/>
              </a:rPr>
              <a:t>She is omitting her insulin to lose weight</a:t>
            </a:r>
          </a:p>
          <a:p>
            <a:pPr marL="342900" indent="-342900">
              <a:spcBef>
                <a:spcPts val="0"/>
              </a:spcBef>
              <a:spcAft>
                <a:spcPts val="0"/>
              </a:spcAft>
              <a:buClr>
                <a:schemeClr val="accent1"/>
              </a:buClr>
              <a:buAutoNum type="alphaUcPeriod"/>
            </a:pPr>
            <a:r>
              <a:rPr lang="en-US" sz="2400" dirty="0">
                <a:solidFill>
                  <a:schemeClr val="tx1">
                    <a:lumMod val="75000"/>
                    <a:lumOff val="25000"/>
                  </a:schemeClr>
                </a:solidFill>
                <a:latin typeface="Arial" panose="020B0604020202020204" pitchFamily="34" charset="0"/>
                <a:ea typeface="Times New Roman" panose="02020603050405020304" pitchFamily="18" charset="0"/>
              </a:rPr>
              <a:t>There is a lab error in the glucose reading</a:t>
            </a:r>
          </a:p>
          <a:p>
            <a:pPr marL="342900" indent="-342900">
              <a:spcBef>
                <a:spcPts val="0"/>
              </a:spcBef>
              <a:spcAft>
                <a:spcPts val="0"/>
              </a:spcAft>
              <a:buClr>
                <a:schemeClr val="accent1"/>
              </a:buClr>
              <a:buAutoNum type="alphaUcPeriod"/>
            </a:pPr>
            <a:r>
              <a:rPr lang="en-US" sz="2400" dirty="0">
                <a:solidFill>
                  <a:schemeClr val="tx1">
                    <a:lumMod val="75000"/>
                    <a:lumOff val="25000"/>
                  </a:schemeClr>
                </a:solidFill>
                <a:latin typeface="Arial" panose="020B0604020202020204" pitchFamily="34" charset="0"/>
                <a:ea typeface="Times New Roman" panose="02020603050405020304" pitchFamily="18" charset="0"/>
              </a:rPr>
              <a:t>New onset celiac disease</a:t>
            </a:r>
            <a:endParaRPr lang="en-US" sz="1650" dirty="0">
              <a:solidFill>
                <a:schemeClr val="tx1">
                  <a:lumMod val="75000"/>
                  <a:lumOff val="25000"/>
                </a:schemeClr>
              </a:solidFill>
              <a:latin typeface="Arial" panose="020B0604020202020204" pitchFamily="34" charset="0"/>
              <a:ea typeface="Calibri" panose="020F0502020204030204" pitchFamily="34" charset="0"/>
            </a:endParaRPr>
          </a:p>
        </p:txBody>
      </p:sp>
      <p:pic>
        <p:nvPicPr>
          <p:cNvPr id="6" name="Picture 5" descr="A picture containing bottle&#10;&#10;Description automatically generated">
            <a:extLst>
              <a:ext uri="{FF2B5EF4-FFF2-40B4-BE49-F238E27FC236}">
                <a16:creationId xmlns:a16="http://schemas.microsoft.com/office/drawing/2014/main" id="{8BAC3A36-A49B-4A11-8133-05F3546A0596}"/>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757014" y="1605000"/>
            <a:ext cx="2190251" cy="2221100"/>
          </a:xfrm>
          <a:prstGeom prst="rect">
            <a:avLst/>
          </a:prstGeom>
        </p:spPr>
      </p:pic>
      <p:sp>
        <p:nvSpPr>
          <p:cNvPr id="8" name="Slide Number Placeholder 6">
            <a:extLst>
              <a:ext uri="{FF2B5EF4-FFF2-40B4-BE49-F238E27FC236}">
                <a16:creationId xmlns:a16="http://schemas.microsoft.com/office/drawing/2014/main" id="{B7C8EAC9-8034-1045-9E7E-EF9301B3E4DB}"/>
              </a:ext>
            </a:extLst>
          </p:cNvPr>
          <p:cNvSpPr txBox="1">
            <a:spLocks/>
          </p:cNvSpPr>
          <p:nvPr/>
        </p:nvSpPr>
        <p:spPr>
          <a:xfrm rot="10800000" flipV="1">
            <a:off x="8767174" y="5282433"/>
            <a:ext cx="246061" cy="212307"/>
          </a:xfrm>
          <a:prstGeom prst="rect">
            <a:avLst/>
          </a:prstGeom>
        </p:spPr>
        <p:txBody>
          <a:bodyPr vert="horz" wrap="square" lIns="0" tIns="0" rIns="0" bIns="0" rtlCol="0" anchor="b" anchorCtr="0"/>
          <a:lstStyle>
            <a:defPPr>
              <a:defRPr lang="en-US"/>
            </a:defPPr>
            <a:lvl1pPr marL="0" algn="l" defTabSz="914400" rtl="0" eaLnBrk="1" latinLnBrk="0" hangingPunct="1">
              <a:defRPr sz="900" i="0" kern="120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CC8D0D-EAEC-449D-9161-023DFF90F2E2}" type="slidenum">
              <a:rPr lang="en-US" sz="675"/>
              <a:pPr/>
              <a:t>54</a:t>
            </a:fld>
            <a:endParaRPr lang="en-US" sz="675" dirty="0"/>
          </a:p>
        </p:txBody>
      </p:sp>
      <p:sp>
        <p:nvSpPr>
          <p:cNvPr id="7" name="Oval 6">
            <a:extLst>
              <a:ext uri="{FF2B5EF4-FFF2-40B4-BE49-F238E27FC236}">
                <a16:creationId xmlns:a16="http://schemas.microsoft.com/office/drawing/2014/main" id="{68ED7F6E-4C31-4C90-8ABA-419D22CC6EB1}"/>
              </a:ext>
            </a:extLst>
          </p:cNvPr>
          <p:cNvSpPr/>
          <p:nvPr/>
        </p:nvSpPr>
        <p:spPr>
          <a:xfrm>
            <a:off x="228600" y="4419600"/>
            <a:ext cx="5181600" cy="756661"/>
          </a:xfrm>
          <a:prstGeom prst="ellipse">
            <a:avLst/>
          </a:prstGeom>
          <a:noFill/>
          <a:ln w="28575">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40944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EDD2CF9-01AE-148C-72CD-E63466B0F3C0}"/>
              </a:ext>
            </a:extLst>
          </p:cNvPr>
          <p:cNvPicPr>
            <a:picLocks noChangeAspect="1"/>
          </p:cNvPicPr>
          <p:nvPr/>
        </p:nvPicPr>
        <p:blipFill>
          <a:blip r:embed="rId2"/>
          <a:stretch>
            <a:fillRect/>
          </a:stretch>
        </p:blipFill>
        <p:spPr>
          <a:xfrm>
            <a:off x="371819" y="914400"/>
            <a:ext cx="8613214" cy="5875030"/>
          </a:xfrm>
          <a:prstGeom prst="rect">
            <a:avLst/>
          </a:prstGeom>
        </p:spPr>
      </p:pic>
      <p:sp>
        <p:nvSpPr>
          <p:cNvPr id="2" name="Title 1">
            <a:extLst>
              <a:ext uri="{FF2B5EF4-FFF2-40B4-BE49-F238E27FC236}">
                <a16:creationId xmlns:a16="http://schemas.microsoft.com/office/drawing/2014/main" id="{4F0898E7-A529-4490-AF29-5485CD2DD4C7}"/>
              </a:ext>
            </a:extLst>
          </p:cNvPr>
          <p:cNvSpPr>
            <a:spLocks noGrp="1"/>
          </p:cNvSpPr>
          <p:nvPr>
            <p:ph type="title"/>
          </p:nvPr>
        </p:nvSpPr>
        <p:spPr>
          <a:xfrm>
            <a:off x="381000" y="332390"/>
            <a:ext cx="8382000" cy="886809"/>
          </a:xfrm>
        </p:spPr>
        <p:txBody>
          <a:bodyPr>
            <a:normAutofit/>
          </a:bodyPr>
          <a:lstStyle/>
          <a:p>
            <a:r>
              <a:rPr lang="en-US" dirty="0"/>
              <a:t>Oral Meds </a:t>
            </a:r>
            <a:r>
              <a:rPr lang="en-US" dirty="0" err="1"/>
              <a:t>PocketCard</a:t>
            </a:r>
            <a:endParaRPr lang="en-US" dirty="0"/>
          </a:p>
        </p:txBody>
      </p:sp>
      <mc:AlternateContent xmlns:mc="http://schemas.openxmlformats.org/markup-compatibility/2006" xmlns:p14="http://schemas.microsoft.com/office/powerpoint/2010/main">
        <mc:Choice Requires="p14">
          <p:contentPart p14:bwMode="auto" r:id="rId3">
            <p14:nvContentPartPr>
              <p14:cNvPr id="5" name="Ink 4">
                <a:extLst>
                  <a:ext uri="{FF2B5EF4-FFF2-40B4-BE49-F238E27FC236}">
                    <a16:creationId xmlns:a16="http://schemas.microsoft.com/office/drawing/2014/main" id="{53522952-03DC-C90B-BC28-64A3FC36CF9F}"/>
                  </a:ext>
                </a:extLst>
              </p14:cNvPr>
              <p14:cNvContentPartPr/>
              <p14:nvPr/>
            </p14:nvContentPartPr>
            <p14:xfrm>
              <a:off x="7315200" y="2057400"/>
              <a:ext cx="825840" cy="23400"/>
            </p14:xfrm>
          </p:contentPart>
        </mc:Choice>
        <mc:Fallback xmlns="">
          <p:pic>
            <p:nvPicPr>
              <p:cNvPr id="5" name="Ink 4">
                <a:extLst>
                  <a:ext uri="{FF2B5EF4-FFF2-40B4-BE49-F238E27FC236}">
                    <a16:creationId xmlns:a16="http://schemas.microsoft.com/office/drawing/2014/main" id="{53522952-03DC-C90B-BC28-64A3FC36CF9F}"/>
                  </a:ext>
                </a:extLst>
              </p:cNvPr>
              <p:cNvPicPr/>
              <p:nvPr/>
            </p:nvPicPr>
            <p:blipFill>
              <a:blip r:embed="rId4"/>
              <a:stretch>
                <a:fillRect/>
              </a:stretch>
            </p:blipFill>
            <p:spPr>
              <a:xfrm>
                <a:off x="7261200" y="1949400"/>
                <a:ext cx="933480" cy="239040"/>
              </a:xfrm>
              <a:prstGeom prst="rect">
                <a:avLst/>
              </a:prstGeom>
            </p:spPr>
          </p:pic>
        </mc:Fallback>
      </mc:AlternateContent>
    </p:spTree>
    <p:extLst>
      <p:ext uri="{BB962C8B-B14F-4D97-AF65-F5344CB8AC3E}">
        <p14:creationId xmlns:p14="http://schemas.microsoft.com/office/powerpoint/2010/main" val="58778084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a:extLst>
              <a:ext uri="{FF2B5EF4-FFF2-40B4-BE49-F238E27FC236}">
                <a16:creationId xmlns:a16="http://schemas.microsoft.com/office/drawing/2014/main" id="{C91E6876-E1E6-48B2-BE70-A88253617B94}"/>
              </a:ext>
            </a:extLst>
          </p:cNvPr>
          <p:cNvSpPr>
            <a:spLocks noGrp="1" noChangeArrowheads="1"/>
          </p:cNvSpPr>
          <p:nvPr>
            <p:ph type="title"/>
          </p:nvPr>
        </p:nvSpPr>
        <p:spPr>
          <a:xfrm>
            <a:off x="457200" y="152400"/>
            <a:ext cx="8229600" cy="762000"/>
          </a:xfrm>
        </p:spPr>
        <p:txBody>
          <a:bodyPr>
            <a:normAutofit/>
          </a:bodyPr>
          <a:lstStyle/>
          <a:p>
            <a:pPr eaLnBrk="1" hangingPunct="1"/>
            <a:r>
              <a:rPr lang="en-US" altLang="en-US" sz="4000" dirty="0"/>
              <a:t>SGLT-2i Indications Summary</a:t>
            </a:r>
          </a:p>
        </p:txBody>
      </p:sp>
      <p:sp>
        <p:nvSpPr>
          <p:cNvPr id="78877" name="TextBox 5">
            <a:extLst>
              <a:ext uri="{FF2B5EF4-FFF2-40B4-BE49-F238E27FC236}">
                <a16:creationId xmlns:a16="http://schemas.microsoft.com/office/drawing/2014/main" id="{958D2FF1-852B-4FC8-9F66-45D1FCC4FBFB}"/>
              </a:ext>
            </a:extLst>
          </p:cNvPr>
          <p:cNvSpPr txBox="1">
            <a:spLocks noChangeArrowheads="1"/>
          </p:cNvSpPr>
          <p:nvPr/>
        </p:nvSpPr>
        <p:spPr bwMode="auto">
          <a:xfrm>
            <a:off x="598124" y="6446939"/>
            <a:ext cx="7947752" cy="258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600"/>
              </a:spcBef>
              <a:buClr>
                <a:srgbClr val="86AA2C"/>
              </a:buClr>
              <a:buSzPct val="76000"/>
              <a:buFont typeface="Wingdings 3" panose="05040102010807070707" pitchFamily="18" charset="2"/>
              <a:buChar char=""/>
              <a:defRPr sz="3200">
                <a:solidFill>
                  <a:schemeClr val="tx1"/>
                </a:solidFill>
                <a:latin typeface="Calibri" panose="020F0502020204030204" pitchFamily="34" charset="0"/>
              </a:defRPr>
            </a:lvl1pPr>
            <a:lvl2pPr marL="742950" indent="-285750">
              <a:spcBef>
                <a:spcPts val="500"/>
              </a:spcBef>
              <a:buClr>
                <a:srgbClr val="86AA2C"/>
              </a:buClr>
              <a:buSzPct val="76000"/>
              <a:buFont typeface="Wingdings 3" panose="05040102010807070707" pitchFamily="18" charset="2"/>
              <a:buChar char=""/>
              <a:defRPr sz="2600">
                <a:solidFill>
                  <a:schemeClr val="tx1"/>
                </a:solidFill>
                <a:latin typeface="Calibri" panose="020F0502020204030204" pitchFamily="34" charset="0"/>
              </a:defRPr>
            </a:lvl2pPr>
            <a:lvl3pPr marL="1143000" indent="-228600">
              <a:spcBef>
                <a:spcPts val="500"/>
              </a:spcBef>
              <a:buClr>
                <a:srgbClr val="86AA2C"/>
              </a:buClr>
              <a:buSzPct val="76000"/>
              <a:buFont typeface="Wingdings 3" panose="05040102010807070707" pitchFamily="18" charset="2"/>
              <a:buChar char=""/>
              <a:defRPr sz="2200">
                <a:solidFill>
                  <a:schemeClr val="tx1"/>
                </a:solidFill>
                <a:latin typeface="Calibri" panose="020F0502020204030204" pitchFamily="34" charset="0"/>
              </a:defRPr>
            </a:lvl3pPr>
            <a:lvl4pPr marL="1600200" indent="-228600">
              <a:spcBef>
                <a:spcPts val="400"/>
              </a:spcBef>
              <a:buClr>
                <a:srgbClr val="86AA2C"/>
              </a:buClr>
              <a:buSzPct val="70000"/>
              <a:buFont typeface="Wingdings" panose="05000000000000000000" pitchFamily="2" charset="2"/>
              <a:buChar char=""/>
              <a:defRPr>
                <a:solidFill>
                  <a:schemeClr val="tx1"/>
                </a:solidFill>
                <a:latin typeface="Calibri" panose="020F0502020204030204" pitchFamily="34" charset="0"/>
              </a:defRPr>
            </a:lvl4pPr>
            <a:lvl5pPr marL="2057400" indent="-228600">
              <a:spcBef>
                <a:spcPts val="300"/>
              </a:spcBef>
              <a:buClr>
                <a:srgbClr val="86AA2C"/>
              </a:buClr>
              <a:buSzPct val="70000"/>
              <a:buFont typeface="Wingdings" panose="05000000000000000000" pitchFamily="2" charset="2"/>
              <a:buChar char=""/>
              <a:defRPr sz="1600">
                <a:solidFill>
                  <a:schemeClr val="tx1"/>
                </a:solidFill>
                <a:latin typeface="Calibri" panose="020F0502020204030204" pitchFamily="34" charset="0"/>
              </a:defRPr>
            </a:lvl5pPr>
            <a:lvl6pPr marL="2514600" indent="-228600" eaLnBrk="0" fontAlgn="base" hangingPunct="0">
              <a:spcBef>
                <a:spcPts val="300"/>
              </a:spcBef>
              <a:spcAft>
                <a:spcPct val="0"/>
              </a:spcAft>
              <a:buClr>
                <a:srgbClr val="86AA2C"/>
              </a:buClr>
              <a:buSzPct val="70000"/>
              <a:buFont typeface="Wingdings" panose="05000000000000000000" pitchFamily="2" charset="2"/>
              <a:buChar char=""/>
              <a:defRPr sz="1600">
                <a:solidFill>
                  <a:schemeClr val="tx1"/>
                </a:solidFill>
                <a:latin typeface="Calibri" panose="020F0502020204030204" pitchFamily="34" charset="0"/>
              </a:defRPr>
            </a:lvl6pPr>
            <a:lvl7pPr marL="2971800" indent="-228600" eaLnBrk="0" fontAlgn="base" hangingPunct="0">
              <a:spcBef>
                <a:spcPts val="300"/>
              </a:spcBef>
              <a:spcAft>
                <a:spcPct val="0"/>
              </a:spcAft>
              <a:buClr>
                <a:srgbClr val="86AA2C"/>
              </a:buClr>
              <a:buSzPct val="70000"/>
              <a:buFont typeface="Wingdings" panose="05000000000000000000" pitchFamily="2" charset="2"/>
              <a:buChar char=""/>
              <a:defRPr sz="1600">
                <a:solidFill>
                  <a:schemeClr val="tx1"/>
                </a:solidFill>
                <a:latin typeface="Calibri" panose="020F0502020204030204" pitchFamily="34" charset="0"/>
              </a:defRPr>
            </a:lvl7pPr>
            <a:lvl8pPr marL="3429000" indent="-228600" eaLnBrk="0" fontAlgn="base" hangingPunct="0">
              <a:spcBef>
                <a:spcPts val="300"/>
              </a:spcBef>
              <a:spcAft>
                <a:spcPct val="0"/>
              </a:spcAft>
              <a:buClr>
                <a:srgbClr val="86AA2C"/>
              </a:buClr>
              <a:buSzPct val="70000"/>
              <a:buFont typeface="Wingdings" panose="05000000000000000000" pitchFamily="2" charset="2"/>
              <a:buChar char=""/>
              <a:defRPr sz="1600">
                <a:solidFill>
                  <a:schemeClr val="tx1"/>
                </a:solidFill>
                <a:latin typeface="Calibri" panose="020F0502020204030204" pitchFamily="34" charset="0"/>
              </a:defRPr>
            </a:lvl8pPr>
            <a:lvl9pPr marL="3886200" indent="-228600" eaLnBrk="0" fontAlgn="base" hangingPunct="0">
              <a:spcBef>
                <a:spcPts val="300"/>
              </a:spcBef>
              <a:spcAft>
                <a:spcPct val="0"/>
              </a:spcAft>
              <a:buClr>
                <a:srgbClr val="86AA2C"/>
              </a:buClr>
              <a:buSzPct val="70000"/>
              <a:buFont typeface="Wingdings" panose="05000000000000000000" pitchFamily="2" charset="2"/>
              <a:buChar char=""/>
              <a:defRPr sz="1600">
                <a:solidFill>
                  <a:schemeClr val="tx1"/>
                </a:solidFill>
                <a:latin typeface="Calibri" panose="020F0502020204030204" pitchFamily="34" charset="0"/>
              </a:defRPr>
            </a:lvl9pPr>
          </a:lstStyle>
          <a:p>
            <a:pPr marL="0" marR="0" lvl="0" indent="0" algn="l" defTabSz="823692" rtl="0" eaLnBrk="1" fontAlgn="base" latinLnBrk="0" hangingPunct="1">
              <a:lnSpc>
                <a:spcPct val="100000"/>
              </a:lnSpc>
              <a:spcBef>
                <a:spcPct val="0"/>
              </a:spcBef>
              <a:spcAft>
                <a:spcPct val="0"/>
              </a:spcAft>
              <a:buClrTx/>
              <a:buSzTx/>
              <a:buFont typeface="Wingdings 3" panose="05040102010807070707" pitchFamily="18" charset="2"/>
              <a:buNone/>
              <a:tabLst/>
              <a:defRPr/>
            </a:pPr>
            <a:r>
              <a:rPr kumimoji="0" lang="en-US" altLang="en-US" sz="1081"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Package inserts, dailymed.nlm.nih.gov</a:t>
            </a:r>
          </a:p>
        </p:txBody>
      </p:sp>
      <p:graphicFrame>
        <p:nvGraphicFramePr>
          <p:cNvPr id="2" name="Table 2">
            <a:extLst>
              <a:ext uri="{FF2B5EF4-FFF2-40B4-BE49-F238E27FC236}">
                <a16:creationId xmlns:a16="http://schemas.microsoft.com/office/drawing/2014/main" id="{4119B655-8BF8-AF4A-90B6-0A3457986387}"/>
              </a:ext>
            </a:extLst>
          </p:cNvPr>
          <p:cNvGraphicFramePr>
            <a:graphicFrameLocks noGrp="1"/>
          </p:cNvGraphicFramePr>
          <p:nvPr/>
        </p:nvGraphicFramePr>
        <p:xfrm>
          <a:off x="467710" y="961543"/>
          <a:ext cx="8229601" cy="5784480"/>
        </p:xfrm>
        <a:graphic>
          <a:graphicData uri="http://schemas.openxmlformats.org/drawingml/2006/table">
            <a:tbl>
              <a:tblPr firstRow="1" bandRow="1">
                <a:tableStyleId>{5C22544A-7EE6-4342-B048-85BDC9FD1C3A}</a:tableStyleId>
              </a:tblPr>
              <a:tblGrid>
                <a:gridCol w="2124451">
                  <a:extLst>
                    <a:ext uri="{9D8B030D-6E8A-4147-A177-3AD203B41FA5}">
                      <a16:colId xmlns:a16="http://schemas.microsoft.com/office/drawing/2014/main" val="2292604403"/>
                    </a:ext>
                  </a:extLst>
                </a:gridCol>
                <a:gridCol w="1291609">
                  <a:extLst>
                    <a:ext uri="{9D8B030D-6E8A-4147-A177-3AD203B41FA5}">
                      <a16:colId xmlns:a16="http://schemas.microsoft.com/office/drawing/2014/main" val="3799880676"/>
                    </a:ext>
                  </a:extLst>
                </a:gridCol>
                <a:gridCol w="1475117">
                  <a:extLst>
                    <a:ext uri="{9D8B030D-6E8A-4147-A177-3AD203B41FA5}">
                      <a16:colId xmlns:a16="http://schemas.microsoft.com/office/drawing/2014/main" val="1741242859"/>
                    </a:ext>
                  </a:extLst>
                </a:gridCol>
                <a:gridCol w="1785668">
                  <a:extLst>
                    <a:ext uri="{9D8B030D-6E8A-4147-A177-3AD203B41FA5}">
                      <a16:colId xmlns:a16="http://schemas.microsoft.com/office/drawing/2014/main" val="2977410308"/>
                    </a:ext>
                  </a:extLst>
                </a:gridCol>
                <a:gridCol w="1552756">
                  <a:extLst>
                    <a:ext uri="{9D8B030D-6E8A-4147-A177-3AD203B41FA5}">
                      <a16:colId xmlns:a16="http://schemas.microsoft.com/office/drawing/2014/main" val="446227343"/>
                    </a:ext>
                  </a:extLst>
                </a:gridCol>
              </a:tblGrid>
              <a:tr h="992366">
                <a:tc>
                  <a:txBody>
                    <a:bodyPr/>
                    <a:lstStyle/>
                    <a:p>
                      <a:pPr algn="ctr"/>
                      <a:r>
                        <a:rPr lang="en-US" sz="2000" dirty="0"/>
                        <a:t>Drug</a:t>
                      </a:r>
                    </a:p>
                  </a:txBody>
                  <a:tcPr/>
                </a:tc>
                <a:tc>
                  <a:txBody>
                    <a:bodyPr/>
                    <a:lstStyle/>
                    <a:p>
                      <a:pPr algn="ctr"/>
                      <a:r>
                        <a:rPr lang="en-US" sz="2000" dirty="0"/>
                        <a:t>Lower BG</a:t>
                      </a:r>
                    </a:p>
                  </a:txBody>
                  <a:tcPr/>
                </a:tc>
                <a:tc>
                  <a:txBody>
                    <a:bodyPr/>
                    <a:lstStyle/>
                    <a:p>
                      <a:pPr algn="ctr"/>
                      <a:r>
                        <a:rPr lang="en-US" sz="2000" dirty="0"/>
                        <a:t>Reduce CV Risk?</a:t>
                      </a:r>
                    </a:p>
                  </a:txBody>
                  <a:tcPr/>
                </a:tc>
                <a:tc>
                  <a:txBody>
                    <a:bodyPr/>
                    <a:lstStyle/>
                    <a:p>
                      <a:pPr algn="ctr"/>
                      <a:r>
                        <a:rPr lang="en-US" sz="2000" dirty="0"/>
                        <a:t>Use to treat Heart Failure?</a:t>
                      </a:r>
                    </a:p>
                  </a:txBody>
                  <a:tcPr/>
                </a:tc>
                <a:tc>
                  <a:txBody>
                    <a:bodyPr/>
                    <a:lstStyle/>
                    <a:p>
                      <a:pPr algn="ctr"/>
                      <a:r>
                        <a:rPr lang="en-US" sz="2000" dirty="0"/>
                        <a:t>Slow renal disease?</a:t>
                      </a:r>
                    </a:p>
                  </a:txBody>
                  <a:tcPr/>
                </a:tc>
                <a:extLst>
                  <a:ext uri="{0D108BD9-81ED-4DB2-BD59-A6C34878D82A}">
                    <a16:rowId xmlns:a16="http://schemas.microsoft.com/office/drawing/2014/main" val="1793843125"/>
                  </a:ext>
                </a:extLst>
              </a:tr>
              <a:tr h="992366">
                <a:tc>
                  <a:txBody>
                    <a:bodyPr/>
                    <a:lstStyle/>
                    <a:p>
                      <a:pPr algn="ctr"/>
                      <a:r>
                        <a:rPr lang="en-US" sz="2000" b="1" dirty="0">
                          <a:latin typeface="Calibri" panose="020F0502020204030204" pitchFamily="34" charset="0"/>
                          <a:cs typeface="Calibri" panose="020F0502020204030204" pitchFamily="34" charset="0"/>
                        </a:rPr>
                        <a:t>Dapagliflozin</a:t>
                      </a:r>
                    </a:p>
                    <a:p>
                      <a:pPr algn="ctr"/>
                      <a:r>
                        <a:rPr lang="en-US" sz="2000" b="0" dirty="0">
                          <a:latin typeface="Calibri" panose="020F0502020204030204" pitchFamily="34" charset="0"/>
                          <a:cs typeface="Calibri" panose="020F0502020204030204" pitchFamily="34" charset="0"/>
                        </a:rPr>
                        <a:t>(</a:t>
                      </a:r>
                      <a:r>
                        <a:rPr lang="en-US" sz="2000" b="0" dirty="0" err="1">
                          <a:latin typeface="Calibri" panose="020F0502020204030204" pitchFamily="34" charset="0"/>
                          <a:cs typeface="Calibri" panose="020F0502020204030204" pitchFamily="34" charset="0"/>
                        </a:rPr>
                        <a:t>Farxiga</a:t>
                      </a:r>
                      <a:r>
                        <a:rPr lang="en-US" sz="2000" b="0" dirty="0">
                          <a:latin typeface="Calibri" panose="020F0502020204030204" pitchFamily="34" charset="0"/>
                          <a:cs typeface="Calibri" panose="020F0502020204030204" pitchFamily="34" charset="0"/>
                        </a:rPr>
                        <a:t>)</a:t>
                      </a:r>
                    </a:p>
                    <a:p>
                      <a:pPr algn="ctr"/>
                      <a:endParaRPr lang="en-US" sz="2000" dirty="0"/>
                    </a:p>
                  </a:txBody>
                  <a:tcPr/>
                </a:tc>
                <a:tc>
                  <a:txBody>
                    <a:bodyPr/>
                    <a:lstStyle/>
                    <a:p>
                      <a:pPr algn="ctr"/>
                      <a:r>
                        <a:rPr lang="en-US" sz="2000" dirty="0"/>
                        <a:t>Yes</a:t>
                      </a:r>
                    </a:p>
                  </a:txBody>
                  <a:tcPr/>
                </a:tc>
                <a:tc>
                  <a:txBody>
                    <a:bodyPr/>
                    <a:lstStyle/>
                    <a:p>
                      <a:pPr algn="ctr"/>
                      <a:r>
                        <a:rPr lang="en-US" sz="2000" dirty="0"/>
                        <a:t>Yes</a:t>
                      </a:r>
                    </a:p>
                  </a:txBody>
                  <a:tcPr/>
                </a:tc>
                <a:tc>
                  <a:txBody>
                    <a:bodyPr/>
                    <a:lstStyle/>
                    <a:p>
                      <a:pPr algn="ctr"/>
                      <a:r>
                        <a:rPr lang="en-US" sz="2000" dirty="0"/>
                        <a:t>Yes</a:t>
                      </a:r>
                    </a:p>
                    <a:p>
                      <a:pPr algn="ctr"/>
                      <a:r>
                        <a:rPr lang="en-US" sz="2000" dirty="0"/>
                        <a:t>+/- Diabetes</a:t>
                      </a:r>
                    </a:p>
                  </a:txBody>
                  <a:tcPr/>
                </a:tc>
                <a:tc>
                  <a:txBody>
                    <a:bodyPr/>
                    <a:lstStyle/>
                    <a:p>
                      <a:pPr algn="ctr"/>
                      <a:r>
                        <a:rPr lang="en-US" sz="2000" dirty="0"/>
                        <a:t>Yes</a:t>
                      </a:r>
                    </a:p>
                  </a:txBody>
                  <a:tcPr/>
                </a:tc>
                <a:extLst>
                  <a:ext uri="{0D108BD9-81ED-4DB2-BD59-A6C34878D82A}">
                    <a16:rowId xmlns:a16="http://schemas.microsoft.com/office/drawing/2014/main" val="1616548762"/>
                  </a:ext>
                </a:extLst>
              </a:tr>
              <a:tr h="992366">
                <a:tc>
                  <a:txBody>
                    <a:bodyPr/>
                    <a:lstStyle/>
                    <a:p>
                      <a:pPr algn="ctr"/>
                      <a:r>
                        <a:rPr lang="en-US" sz="2000" b="1" dirty="0">
                          <a:latin typeface="Calibri" panose="020F0502020204030204" pitchFamily="34" charset="0"/>
                          <a:cs typeface="Calibri" panose="020F0502020204030204" pitchFamily="34" charset="0"/>
                        </a:rPr>
                        <a:t>Empagliflozin</a:t>
                      </a:r>
                    </a:p>
                    <a:p>
                      <a:pPr algn="ctr"/>
                      <a:r>
                        <a:rPr lang="en-US" sz="2000" b="0" dirty="0">
                          <a:latin typeface="Calibri" panose="020F0502020204030204" pitchFamily="34" charset="0"/>
                          <a:cs typeface="Calibri" panose="020F0502020204030204" pitchFamily="34" charset="0"/>
                        </a:rPr>
                        <a:t>(Jardiance)</a:t>
                      </a:r>
                    </a:p>
                    <a:p>
                      <a:pPr algn="ctr"/>
                      <a:endParaRPr lang="en-US" sz="2000" dirty="0"/>
                    </a:p>
                  </a:txBody>
                  <a:tcPr/>
                </a:tc>
                <a:tc>
                  <a:txBody>
                    <a:bodyPr/>
                    <a:lstStyle/>
                    <a:p>
                      <a:pPr algn="ctr"/>
                      <a:r>
                        <a:rPr lang="en-US" sz="2000" dirty="0"/>
                        <a:t>Yes</a:t>
                      </a:r>
                    </a:p>
                  </a:txBody>
                  <a:tcPr/>
                </a:tc>
                <a:tc>
                  <a:txBody>
                    <a:bodyPr/>
                    <a:lstStyle/>
                    <a:p>
                      <a:pPr algn="ctr"/>
                      <a:r>
                        <a:rPr lang="en-US" sz="2000" dirty="0"/>
                        <a:t>Yes</a:t>
                      </a:r>
                    </a:p>
                  </a:txBody>
                  <a:tcPr/>
                </a:tc>
                <a:tc>
                  <a:txBody>
                    <a:bodyPr/>
                    <a:lstStyle/>
                    <a:p>
                      <a:pPr algn="ctr"/>
                      <a:r>
                        <a:rPr lang="en-US" sz="2000" dirty="0"/>
                        <a:t> Yes</a:t>
                      </a:r>
                    </a:p>
                    <a:p>
                      <a:pPr algn="ctr"/>
                      <a:r>
                        <a:rPr lang="en-US" sz="2000" dirty="0"/>
                        <a:t>+/- Diabetes</a:t>
                      </a:r>
                    </a:p>
                    <a:p>
                      <a:pPr algn="ctr"/>
                      <a:endParaRPr lang="en-US" sz="2000" dirty="0"/>
                    </a:p>
                  </a:txBody>
                  <a:tcPr/>
                </a:tc>
                <a:tc>
                  <a:txBody>
                    <a:bodyPr/>
                    <a:lstStyle/>
                    <a:p>
                      <a:pPr algn="ctr"/>
                      <a:r>
                        <a:rPr lang="en-US" sz="2000" dirty="0"/>
                        <a:t>Yes</a:t>
                      </a:r>
                    </a:p>
                  </a:txBody>
                  <a:tcPr/>
                </a:tc>
                <a:extLst>
                  <a:ext uri="{0D108BD9-81ED-4DB2-BD59-A6C34878D82A}">
                    <a16:rowId xmlns:a16="http://schemas.microsoft.com/office/drawing/2014/main" val="2882318565"/>
                  </a:ext>
                </a:extLst>
              </a:tr>
              <a:tr h="922320">
                <a:tc>
                  <a:txBody>
                    <a:bodyPr/>
                    <a:lstStyle/>
                    <a:p>
                      <a:pPr algn="ctr"/>
                      <a:r>
                        <a:rPr lang="en-US" sz="2000" b="1" dirty="0">
                          <a:latin typeface="Calibri" panose="020F0502020204030204" pitchFamily="34" charset="0"/>
                          <a:cs typeface="Calibri" panose="020F0502020204030204" pitchFamily="34" charset="0"/>
                        </a:rPr>
                        <a:t>Canagliflozin</a:t>
                      </a:r>
                    </a:p>
                    <a:p>
                      <a:pPr algn="ctr"/>
                      <a:r>
                        <a:rPr lang="en-US" sz="2000" b="0" dirty="0">
                          <a:latin typeface="Calibri" panose="020F0502020204030204" pitchFamily="34" charset="0"/>
                          <a:cs typeface="Calibri" panose="020F0502020204030204" pitchFamily="34" charset="0"/>
                        </a:rPr>
                        <a:t>(Invokana)</a:t>
                      </a:r>
                    </a:p>
                  </a:txBody>
                  <a:tcPr/>
                </a:tc>
                <a:tc>
                  <a:txBody>
                    <a:bodyPr/>
                    <a:lstStyle/>
                    <a:p>
                      <a:pPr algn="ctr"/>
                      <a:r>
                        <a:rPr lang="en-US" sz="2000" dirty="0"/>
                        <a:t>Yes  </a:t>
                      </a:r>
                    </a:p>
                  </a:txBody>
                  <a:tcPr/>
                </a:tc>
                <a:tc>
                  <a:txBody>
                    <a:bodyPr/>
                    <a:lstStyle/>
                    <a:p>
                      <a:pPr algn="ctr"/>
                      <a:r>
                        <a:rPr lang="en-US" sz="2000" dirty="0"/>
                        <a:t>Yes</a:t>
                      </a:r>
                    </a:p>
                  </a:txBody>
                  <a:tcPr/>
                </a:tc>
                <a:tc>
                  <a:txBody>
                    <a:bodyPr/>
                    <a:lstStyle/>
                    <a:p>
                      <a:pPr algn="ctr"/>
                      <a:r>
                        <a:rPr lang="en-US" sz="2000" dirty="0"/>
                        <a:t>Yes</a:t>
                      </a:r>
                      <a:br>
                        <a:rPr lang="en-US" sz="2000" dirty="0"/>
                      </a:br>
                      <a:r>
                        <a:rPr lang="en-US" sz="2000" dirty="0"/>
                        <a:t>w/ Diabetes</a:t>
                      </a:r>
                    </a:p>
                  </a:txBody>
                  <a:tcPr/>
                </a:tc>
                <a:tc>
                  <a:txBody>
                    <a:bodyPr/>
                    <a:lstStyle/>
                    <a:p>
                      <a:pPr algn="ctr"/>
                      <a:r>
                        <a:rPr lang="en-US" sz="2000" dirty="0"/>
                        <a:t>Yes</a:t>
                      </a:r>
                    </a:p>
                  </a:txBody>
                  <a:tcPr/>
                </a:tc>
                <a:extLst>
                  <a:ext uri="{0D108BD9-81ED-4DB2-BD59-A6C34878D82A}">
                    <a16:rowId xmlns:a16="http://schemas.microsoft.com/office/drawing/2014/main" val="3589527904"/>
                  </a:ext>
                </a:extLst>
              </a:tr>
              <a:tr h="922320">
                <a:tc>
                  <a:txBody>
                    <a:bodyPr/>
                    <a:lstStyle/>
                    <a:p>
                      <a:pPr algn="ctr"/>
                      <a:r>
                        <a:rPr lang="en-US" sz="2000" b="1" dirty="0">
                          <a:latin typeface="Calibri" panose="020F0502020204030204" pitchFamily="34" charset="0"/>
                          <a:cs typeface="Calibri" panose="020F0502020204030204" pitchFamily="34" charset="0"/>
                        </a:rPr>
                        <a:t>Ertugliflozin</a:t>
                      </a:r>
                    </a:p>
                    <a:p>
                      <a:pPr algn="ctr"/>
                      <a:r>
                        <a:rPr lang="en-US" sz="2000" b="0" dirty="0">
                          <a:latin typeface="Calibri" panose="020F0502020204030204" pitchFamily="34" charset="0"/>
                          <a:cs typeface="Calibri" panose="020F0502020204030204" pitchFamily="34" charset="0"/>
                        </a:rPr>
                        <a:t>(</a:t>
                      </a:r>
                      <a:r>
                        <a:rPr lang="en-US" sz="2000" b="0" dirty="0" err="1">
                          <a:latin typeface="Calibri" panose="020F0502020204030204" pitchFamily="34" charset="0"/>
                          <a:cs typeface="Calibri" panose="020F0502020204030204" pitchFamily="34" charset="0"/>
                        </a:rPr>
                        <a:t>Steglatro</a:t>
                      </a:r>
                      <a:r>
                        <a:rPr lang="en-US" sz="2000" b="0" dirty="0">
                          <a:latin typeface="Calibri" panose="020F0502020204030204" pitchFamily="34" charset="0"/>
                          <a:cs typeface="Calibri" panose="020F0502020204030204" pitchFamily="34" charset="0"/>
                        </a:rPr>
                        <a:t>)</a:t>
                      </a:r>
                    </a:p>
                  </a:txBody>
                  <a:tcPr/>
                </a:tc>
                <a:tc>
                  <a:txBody>
                    <a:bodyPr/>
                    <a:lstStyle/>
                    <a:p>
                      <a:pPr algn="ctr"/>
                      <a:r>
                        <a:rPr lang="en-US" sz="2000" dirty="0"/>
                        <a:t>Yes</a:t>
                      </a:r>
                    </a:p>
                  </a:txBody>
                  <a:tcPr/>
                </a:tc>
                <a:tc>
                  <a:txBody>
                    <a:bodyPr/>
                    <a:lstStyle/>
                    <a:p>
                      <a:pPr algn="ctr"/>
                      <a:r>
                        <a:rPr lang="en-US" sz="2000" dirty="0"/>
                        <a:t>No</a:t>
                      </a:r>
                    </a:p>
                  </a:txBody>
                  <a:tcPr/>
                </a:tc>
                <a:tc>
                  <a:txBody>
                    <a:bodyPr/>
                    <a:lstStyle/>
                    <a:p>
                      <a:pPr algn="ctr"/>
                      <a:r>
                        <a:rPr lang="en-US" sz="2000" dirty="0"/>
                        <a:t>Yes</a:t>
                      </a:r>
                    </a:p>
                    <a:p>
                      <a:pPr algn="ctr"/>
                      <a:r>
                        <a:rPr lang="en-US" sz="2000" dirty="0"/>
                        <a:t>w/ Diabetes</a:t>
                      </a:r>
                    </a:p>
                  </a:txBody>
                  <a:tcPr/>
                </a:tc>
                <a:tc>
                  <a:txBody>
                    <a:bodyPr/>
                    <a:lstStyle/>
                    <a:p>
                      <a:pPr algn="ctr"/>
                      <a:r>
                        <a:rPr lang="en-US" sz="2000" dirty="0"/>
                        <a:t>Yes</a:t>
                      </a:r>
                    </a:p>
                  </a:txBody>
                  <a:tcPr/>
                </a:tc>
                <a:extLst>
                  <a:ext uri="{0D108BD9-81ED-4DB2-BD59-A6C34878D82A}">
                    <a16:rowId xmlns:a16="http://schemas.microsoft.com/office/drawing/2014/main" val="414190452"/>
                  </a:ext>
                </a:extLst>
              </a:tr>
              <a:tr h="922320">
                <a:tc>
                  <a:txBody>
                    <a:bodyPr/>
                    <a:lstStyle/>
                    <a:p>
                      <a:pPr algn="ctr"/>
                      <a:r>
                        <a:rPr lang="en-US" sz="2000" b="1" dirty="0" err="1">
                          <a:latin typeface="Calibri" panose="020F0502020204030204" pitchFamily="34" charset="0"/>
                          <a:cs typeface="Calibri" panose="020F0502020204030204" pitchFamily="34" charset="0"/>
                        </a:rPr>
                        <a:t>Bexagliflozin</a:t>
                      </a:r>
                      <a:endParaRPr lang="en-US" sz="2000" b="1" dirty="0">
                        <a:latin typeface="Calibri" panose="020F0502020204030204" pitchFamily="34" charset="0"/>
                        <a:cs typeface="Calibri" panose="020F0502020204030204" pitchFamily="34" charset="0"/>
                      </a:endParaRPr>
                    </a:p>
                    <a:p>
                      <a:pPr algn="ctr"/>
                      <a:r>
                        <a:rPr lang="en-US" sz="2000" b="0" dirty="0">
                          <a:latin typeface="Calibri" panose="020F0502020204030204" pitchFamily="34" charset="0"/>
                          <a:cs typeface="Calibri" panose="020F0502020204030204" pitchFamily="34" charset="0"/>
                        </a:rPr>
                        <a:t>(</a:t>
                      </a:r>
                      <a:r>
                        <a:rPr lang="en-US" sz="2000" b="0" dirty="0" err="1">
                          <a:latin typeface="Calibri" panose="020F0502020204030204" pitchFamily="34" charset="0"/>
                          <a:cs typeface="Calibri" panose="020F0502020204030204" pitchFamily="34" charset="0"/>
                        </a:rPr>
                        <a:t>Brenzavvy</a:t>
                      </a:r>
                      <a:r>
                        <a:rPr lang="en-US" sz="2000" b="0" dirty="0">
                          <a:latin typeface="Calibri" panose="020F0502020204030204" pitchFamily="34" charset="0"/>
                          <a:cs typeface="Calibri" panose="020F0502020204030204" pitchFamily="34" charset="0"/>
                        </a:rPr>
                        <a:t>)</a:t>
                      </a:r>
                    </a:p>
                  </a:txBody>
                  <a:tcPr/>
                </a:tc>
                <a:tc>
                  <a:txBody>
                    <a:bodyPr/>
                    <a:lstStyle/>
                    <a:p>
                      <a:pPr algn="ctr"/>
                      <a:r>
                        <a:rPr lang="en-US" sz="2000" dirty="0"/>
                        <a:t>Yes</a:t>
                      </a:r>
                    </a:p>
                  </a:txBody>
                  <a:tcPr/>
                </a:tc>
                <a:tc>
                  <a:txBody>
                    <a:bodyPr/>
                    <a:lstStyle/>
                    <a:p>
                      <a:pPr algn="ctr"/>
                      <a:r>
                        <a:rPr lang="en-US" sz="2000" dirty="0"/>
                        <a:t>NA</a:t>
                      </a:r>
                    </a:p>
                  </a:txBody>
                  <a:tcPr/>
                </a:tc>
                <a:tc>
                  <a:txBody>
                    <a:bodyPr/>
                    <a:lstStyle/>
                    <a:p>
                      <a:pPr algn="ctr"/>
                      <a:r>
                        <a:rPr lang="en-US" sz="2000" dirty="0"/>
                        <a:t>NA</a:t>
                      </a:r>
                    </a:p>
                  </a:txBody>
                  <a:tcPr/>
                </a:tc>
                <a:tc>
                  <a:txBody>
                    <a:bodyPr/>
                    <a:lstStyle/>
                    <a:p>
                      <a:pPr algn="ctr"/>
                      <a:r>
                        <a:rPr lang="en-US" sz="2000" dirty="0"/>
                        <a:t>NA</a:t>
                      </a:r>
                    </a:p>
                  </a:txBody>
                  <a:tcPr/>
                </a:tc>
                <a:extLst>
                  <a:ext uri="{0D108BD9-81ED-4DB2-BD59-A6C34878D82A}">
                    <a16:rowId xmlns:a16="http://schemas.microsoft.com/office/drawing/2014/main" val="3616011206"/>
                  </a:ext>
                </a:extLst>
              </a:tr>
            </a:tbl>
          </a:graphicData>
        </a:graphic>
      </p:graphicFrame>
    </p:spTree>
    <p:extLst>
      <p:ext uri="{BB962C8B-B14F-4D97-AF65-F5344CB8AC3E}">
        <p14:creationId xmlns:p14="http://schemas.microsoft.com/office/powerpoint/2010/main" val="353174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Poll question 3</a:t>
            </a:r>
          </a:p>
        </p:txBody>
      </p:sp>
      <p:sp>
        <p:nvSpPr>
          <p:cNvPr id="3" name="Content Placeholder 2"/>
          <p:cNvSpPr>
            <a:spLocks noGrp="1"/>
          </p:cNvSpPr>
          <p:nvPr>
            <p:ph sz="quarter" idx="1"/>
          </p:nvPr>
        </p:nvSpPr>
        <p:spPr>
          <a:xfrm>
            <a:off x="304800" y="1175951"/>
            <a:ext cx="8077200" cy="4937760"/>
          </a:xfrm>
        </p:spPr>
        <p:txBody>
          <a:bodyPr>
            <a:normAutofit/>
          </a:bodyPr>
          <a:lstStyle/>
          <a:p>
            <a:r>
              <a:rPr lang="en-US" dirty="0"/>
              <a:t>PZ is admitted for CHF. GFR 53, UACR &lt;30. On SGLT-2 at home. How would their diabetes best be managed in hospital setting according to ADA Standards?</a:t>
            </a:r>
          </a:p>
          <a:p>
            <a:pPr marL="274320" lvl="1" indent="0">
              <a:buNone/>
            </a:pPr>
            <a:r>
              <a:rPr lang="en-US" dirty="0"/>
              <a:t>A. Keep PZ on SGLT-2</a:t>
            </a:r>
          </a:p>
          <a:p>
            <a:pPr marL="274320" lvl="1" indent="0">
              <a:buNone/>
            </a:pPr>
            <a:r>
              <a:rPr lang="en-US" dirty="0"/>
              <a:t>B. Hold SGLT-2 and start sliding scale insulin</a:t>
            </a:r>
          </a:p>
          <a:p>
            <a:pPr marL="274320" lvl="1" indent="0">
              <a:buNone/>
            </a:pPr>
            <a:r>
              <a:rPr lang="en-US" dirty="0"/>
              <a:t>C. Keep SGLT-2, add basal insulin</a:t>
            </a:r>
          </a:p>
          <a:p>
            <a:pPr marL="274320" lvl="1" indent="0">
              <a:buNone/>
            </a:pPr>
            <a:r>
              <a:rPr lang="en-US" dirty="0"/>
              <a:t>D. Hold SGLT-2, start basal-bolus therapy</a:t>
            </a:r>
          </a:p>
        </p:txBody>
      </p:sp>
      <p:pic>
        <p:nvPicPr>
          <p:cNvPr id="5" name="Picture 4"/>
          <p:cNvPicPr>
            <a:picLocks noChangeAspect="1"/>
          </p:cNvPicPr>
          <p:nvPr/>
        </p:nvPicPr>
        <p:blipFill>
          <a:blip r:embed="rId3"/>
          <a:stretch>
            <a:fillRect/>
          </a:stretch>
        </p:blipFill>
        <p:spPr>
          <a:xfrm>
            <a:off x="6858000" y="4414261"/>
            <a:ext cx="1752601" cy="1738579"/>
          </a:xfrm>
          <a:prstGeom prst="rect">
            <a:avLst/>
          </a:prstGeom>
        </p:spPr>
      </p:pic>
      <p:pic>
        <p:nvPicPr>
          <p:cNvPr id="6" name="Picture 2" descr="Image result for not sure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06598" y="5169408"/>
            <a:ext cx="1530803" cy="1524000"/>
          </a:xfrm>
          <a:prstGeom prst="rect">
            <a:avLst/>
          </a:prstGeom>
          <a:noFill/>
          <a:extLst>
            <a:ext uri="{909E8E84-426E-40DD-AFC4-6F175D3DCCD1}">
              <a14:hiddenFill xmlns:a14="http://schemas.microsoft.com/office/drawing/2010/main">
                <a:solidFill>
                  <a:srgbClr val="FFFFFF"/>
                </a:solidFill>
              </a14:hiddenFill>
            </a:ext>
          </a:extLst>
        </p:spPr>
      </p:pic>
      <p:sp>
        <p:nvSpPr>
          <p:cNvPr id="4" name="Oval 3">
            <a:extLst>
              <a:ext uri="{FF2B5EF4-FFF2-40B4-BE49-F238E27FC236}">
                <a16:creationId xmlns:a16="http://schemas.microsoft.com/office/drawing/2014/main" id="{5A7AD3BB-4F38-6F71-BAE8-C9C1114C8DC7}"/>
              </a:ext>
            </a:extLst>
          </p:cNvPr>
          <p:cNvSpPr/>
          <p:nvPr/>
        </p:nvSpPr>
        <p:spPr>
          <a:xfrm>
            <a:off x="457200" y="3124200"/>
            <a:ext cx="3505200" cy="609600"/>
          </a:xfrm>
          <a:prstGeom prst="ellipse">
            <a:avLst/>
          </a:prstGeom>
          <a:noFill/>
          <a:ln>
            <a:solidFill>
              <a:srgbClr val="7030A0"/>
            </a:solidFill>
          </a:ln>
          <a:effectLst>
            <a:glow rad="63500">
              <a:schemeClr val="accent1">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Tree>
    <p:custDataLst>
      <p:tags r:id="rId1"/>
    </p:custDataLst>
    <p:extLst>
      <p:ext uri="{BB962C8B-B14F-4D97-AF65-F5344CB8AC3E}">
        <p14:creationId xmlns:p14="http://schemas.microsoft.com/office/powerpoint/2010/main" val="859853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a:xfrm>
            <a:off x="685800" y="237068"/>
            <a:ext cx="7747000" cy="1016000"/>
          </a:xfrm>
        </p:spPr>
        <p:txBody>
          <a:bodyPr>
            <a:normAutofit fontScale="90000"/>
          </a:bodyPr>
          <a:lstStyle/>
          <a:p>
            <a:pPr eaLnBrk="1" hangingPunct="1"/>
            <a:r>
              <a:rPr lang="en-US" dirty="0"/>
              <a:t>Natural History of Type 2 Diabetes</a:t>
            </a:r>
          </a:p>
        </p:txBody>
      </p:sp>
      <p:sp>
        <p:nvSpPr>
          <p:cNvPr id="8" name="Content Placeholder 3"/>
          <p:cNvSpPr txBox="1">
            <a:spLocks/>
          </p:cNvSpPr>
          <p:nvPr/>
        </p:nvSpPr>
        <p:spPr bwMode="auto">
          <a:xfrm>
            <a:off x="5791200" y="1938867"/>
            <a:ext cx="2641600" cy="1625600"/>
          </a:xfrm>
          <a:prstGeom prst="rect">
            <a:avLst/>
          </a:prstGeom>
          <a:noFill/>
          <a:ln w="9525">
            <a:noFill/>
            <a:miter lim="800000"/>
            <a:headEnd/>
            <a:tailEnd/>
          </a:ln>
          <a:effectLst/>
        </p:spPr>
        <p:txBody>
          <a:bodyPr/>
          <a:lstStyle/>
          <a:p>
            <a:pPr marL="304804" indent="-304804" eaLnBrk="1" fontAlgn="auto" hangingPunct="1">
              <a:spcBef>
                <a:spcPct val="20000"/>
              </a:spcBef>
              <a:spcAft>
                <a:spcPts val="0"/>
              </a:spcAft>
              <a:buClr>
                <a:srgbClr val="464653"/>
              </a:buClr>
              <a:buSzPct val="65000"/>
              <a:buFontTx/>
              <a:buBlip>
                <a:blip r:embed="rId4"/>
              </a:buBlip>
              <a:defRPr/>
            </a:pPr>
            <a:endParaRPr lang="en-US" sz="2844" kern="0" dirty="0">
              <a:solidFill>
                <a:prstClr val="black"/>
              </a:solidFill>
              <a:latin typeface="Gill Sans MT"/>
            </a:endParaRPr>
          </a:p>
        </p:txBody>
      </p:sp>
      <p:graphicFrame>
        <p:nvGraphicFramePr>
          <p:cNvPr id="9" name="Diagram 8"/>
          <p:cNvGraphicFramePr/>
          <p:nvPr/>
        </p:nvGraphicFramePr>
        <p:xfrm>
          <a:off x="778933" y="1329267"/>
          <a:ext cx="7653867" cy="480906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4517" name="TextBox 9"/>
          <p:cNvSpPr txBox="1">
            <a:spLocks noChangeArrowheads="1"/>
          </p:cNvSpPr>
          <p:nvPr/>
        </p:nvSpPr>
        <p:spPr bwMode="auto">
          <a:xfrm>
            <a:off x="1456267" y="5528733"/>
            <a:ext cx="6366933" cy="338554"/>
          </a:xfrm>
          <a:prstGeom prst="rect">
            <a:avLst/>
          </a:prstGeom>
          <a:solidFill>
            <a:srgbClr val="CCFF99"/>
          </a:solidFill>
          <a:ln w="9525">
            <a:noFill/>
            <a:miter lim="800000"/>
            <a:headEnd/>
            <a:tailEnd/>
          </a:ln>
        </p:spPr>
        <p:txBody>
          <a:bodyPr>
            <a:spAutoFit/>
          </a:bodyPr>
          <a:lstStyle/>
          <a:p>
            <a:pPr eaLnBrk="1" fontAlgn="auto" hangingPunct="1">
              <a:spcBef>
                <a:spcPts val="0"/>
              </a:spcBef>
              <a:spcAft>
                <a:spcPts val="0"/>
              </a:spcAft>
              <a:defRPr/>
            </a:pPr>
            <a:r>
              <a:rPr lang="en-US" sz="1600" b="1" dirty="0">
                <a:solidFill>
                  <a:prstClr val="black"/>
                </a:solidFill>
                <a:latin typeface="Gill Sans MT"/>
              </a:rPr>
              <a:t>Development of type 2 diabetes happens over years or decades</a:t>
            </a:r>
          </a:p>
        </p:txBody>
      </p:sp>
      <p:sp>
        <p:nvSpPr>
          <p:cNvPr id="70662" name="TextBox 12"/>
          <p:cNvSpPr txBox="1">
            <a:spLocks noChangeArrowheads="1"/>
          </p:cNvSpPr>
          <p:nvPr/>
        </p:nvSpPr>
        <p:spPr bwMode="auto">
          <a:xfrm>
            <a:off x="982134" y="4919133"/>
            <a:ext cx="47413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auto" hangingPunct="1">
              <a:spcBef>
                <a:spcPts val="0"/>
              </a:spcBef>
              <a:spcAft>
                <a:spcPts val="0"/>
              </a:spcAft>
            </a:pPr>
            <a:endParaRPr lang="en-US" sz="1600">
              <a:solidFill>
                <a:prstClr val="black"/>
              </a:solidFill>
            </a:endParaRPr>
          </a:p>
        </p:txBody>
      </p:sp>
      <p:sp>
        <p:nvSpPr>
          <p:cNvPr id="70663" name="Left Arrow 15"/>
          <p:cNvSpPr>
            <a:spLocks noChangeArrowheads="1"/>
          </p:cNvSpPr>
          <p:nvPr/>
        </p:nvSpPr>
        <p:spPr bwMode="auto">
          <a:xfrm>
            <a:off x="2879785" y="2137408"/>
            <a:ext cx="1207911" cy="677333"/>
          </a:xfrm>
          <a:prstGeom prst="leftArrow">
            <a:avLst>
              <a:gd name="adj1" fmla="val 63333"/>
              <a:gd name="adj2" fmla="val 50000"/>
            </a:avLst>
          </a:prstGeom>
          <a:solidFill>
            <a:schemeClr val="tx1"/>
          </a:solidFill>
          <a:ln w="12700" algn="ctr">
            <a:solidFill>
              <a:schemeClr val="tx1"/>
            </a:solidFill>
            <a:round/>
            <a:headEnd/>
            <a:tailEnd/>
          </a:ln>
        </p:spPr>
        <p:txBody>
          <a:bodyPr/>
          <a:lstStyle/>
          <a:p>
            <a:pPr eaLnBrk="1" fontAlgn="auto" hangingPunct="1">
              <a:spcBef>
                <a:spcPts val="0"/>
              </a:spcBef>
              <a:spcAft>
                <a:spcPts val="0"/>
              </a:spcAft>
            </a:pPr>
            <a:endParaRPr lang="en-US" sz="1600">
              <a:solidFill>
                <a:prstClr val="black"/>
              </a:solidFill>
              <a:latin typeface="Gill Sans MT"/>
            </a:endParaRPr>
          </a:p>
        </p:txBody>
      </p:sp>
      <p:sp>
        <p:nvSpPr>
          <p:cNvPr id="70664" name="Left Arrow 16"/>
          <p:cNvSpPr>
            <a:spLocks noChangeArrowheads="1"/>
          </p:cNvSpPr>
          <p:nvPr/>
        </p:nvSpPr>
        <p:spPr bwMode="auto">
          <a:xfrm>
            <a:off x="5257801" y="2074334"/>
            <a:ext cx="1346200" cy="821266"/>
          </a:xfrm>
          <a:prstGeom prst="leftArrow">
            <a:avLst>
              <a:gd name="adj1" fmla="val 50000"/>
              <a:gd name="adj2" fmla="val 50000"/>
            </a:avLst>
          </a:prstGeom>
          <a:solidFill>
            <a:schemeClr val="tx1"/>
          </a:solidFill>
          <a:ln w="12700" algn="ctr">
            <a:solidFill>
              <a:schemeClr val="tx1"/>
            </a:solidFill>
            <a:round/>
            <a:headEnd/>
            <a:tailEnd/>
          </a:ln>
        </p:spPr>
        <p:txBody>
          <a:bodyPr/>
          <a:lstStyle/>
          <a:p>
            <a:pPr eaLnBrk="1" fontAlgn="auto" hangingPunct="1">
              <a:spcBef>
                <a:spcPts val="0"/>
              </a:spcBef>
              <a:spcAft>
                <a:spcPts val="0"/>
              </a:spcAft>
            </a:pPr>
            <a:endParaRPr lang="en-US" sz="1600">
              <a:solidFill>
                <a:prstClr val="black"/>
              </a:solidFill>
              <a:latin typeface="Gill Sans MT"/>
            </a:endParaRPr>
          </a:p>
        </p:txBody>
      </p:sp>
      <p:sp>
        <p:nvSpPr>
          <p:cNvPr id="64521" name="TextBox 23"/>
          <p:cNvSpPr txBox="1">
            <a:spLocks noChangeArrowheads="1"/>
          </p:cNvSpPr>
          <p:nvPr/>
        </p:nvSpPr>
        <p:spPr bwMode="auto">
          <a:xfrm>
            <a:off x="3352800" y="2311400"/>
            <a:ext cx="666044" cy="338554"/>
          </a:xfrm>
          <a:prstGeom prst="rect">
            <a:avLst/>
          </a:prstGeom>
          <a:solidFill>
            <a:srgbClr val="CCFF33"/>
          </a:solidFill>
          <a:ln>
            <a:headEnd/>
            <a:tailEnd/>
          </a:ln>
        </p:spPr>
        <p:style>
          <a:lnRef idx="1">
            <a:schemeClr val="accent4"/>
          </a:lnRef>
          <a:fillRef idx="2">
            <a:schemeClr val="accent4"/>
          </a:fillRef>
          <a:effectRef idx="1">
            <a:schemeClr val="accent4"/>
          </a:effectRef>
          <a:fontRef idx="minor">
            <a:schemeClr val="dk1"/>
          </a:fontRef>
        </p:style>
        <p:txBody>
          <a:bodyPr wrap="square">
            <a:spAutoFit/>
          </a:bodyPr>
          <a:lstStyle/>
          <a:p>
            <a:pPr eaLnBrk="1" fontAlgn="auto" hangingPunct="1">
              <a:spcBef>
                <a:spcPts val="0"/>
              </a:spcBef>
              <a:spcAft>
                <a:spcPts val="0"/>
              </a:spcAft>
              <a:defRPr/>
            </a:pPr>
            <a:r>
              <a:rPr lang="en-US" sz="1600" dirty="0">
                <a:solidFill>
                  <a:prstClr val="black"/>
                </a:solidFill>
              </a:rPr>
              <a:t>Yes!</a:t>
            </a:r>
          </a:p>
        </p:txBody>
      </p:sp>
      <p:sp>
        <p:nvSpPr>
          <p:cNvPr id="64523" name="TextBox 14"/>
          <p:cNvSpPr txBox="1">
            <a:spLocks noChangeArrowheads="1"/>
          </p:cNvSpPr>
          <p:nvPr/>
        </p:nvSpPr>
        <p:spPr bwMode="auto">
          <a:xfrm>
            <a:off x="5926666" y="2306798"/>
            <a:ext cx="553156" cy="338554"/>
          </a:xfrm>
          <a:prstGeom prst="rect">
            <a:avLst/>
          </a:prstGeom>
          <a:solidFill>
            <a:srgbClr val="FF0000"/>
          </a:solidFill>
          <a:ln>
            <a:headEnd/>
            <a:tailEnd/>
          </a:ln>
        </p:spPr>
        <p:style>
          <a:lnRef idx="1">
            <a:schemeClr val="accent3"/>
          </a:lnRef>
          <a:fillRef idx="2">
            <a:schemeClr val="accent3"/>
          </a:fillRef>
          <a:effectRef idx="1">
            <a:schemeClr val="accent3"/>
          </a:effectRef>
          <a:fontRef idx="minor">
            <a:schemeClr val="dk1"/>
          </a:fontRef>
        </p:style>
        <p:txBody>
          <a:bodyPr>
            <a:spAutoFit/>
          </a:bodyPr>
          <a:lstStyle/>
          <a:p>
            <a:pPr eaLnBrk="1" fontAlgn="auto" hangingPunct="1">
              <a:spcBef>
                <a:spcPts val="0"/>
              </a:spcBef>
              <a:spcAft>
                <a:spcPts val="0"/>
              </a:spcAft>
              <a:defRPr/>
            </a:pPr>
            <a:r>
              <a:rPr lang="en-US" sz="1600" dirty="0">
                <a:solidFill>
                  <a:prstClr val="black"/>
                </a:solidFill>
              </a:rPr>
              <a:t>NO</a:t>
            </a:r>
          </a:p>
        </p:txBody>
      </p:sp>
    </p:spTree>
    <p:custDataLst>
      <p:tags r:id="rId1"/>
    </p:custDataLst>
    <p:extLst>
      <p:ext uri="{BB962C8B-B14F-4D97-AF65-F5344CB8AC3E}">
        <p14:creationId xmlns:p14="http://schemas.microsoft.com/office/powerpoint/2010/main" val="31740236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a:xfrm>
            <a:off x="457200" y="228600"/>
            <a:ext cx="8305800" cy="1244600"/>
          </a:xfrm>
        </p:spPr>
        <p:txBody>
          <a:bodyPr vert="horz" lIns="80434" tIns="39511" rIns="80434" bIns="39511" anchor="b" anchorCtr="0">
            <a:normAutofit/>
          </a:bodyPr>
          <a:lstStyle/>
          <a:p>
            <a:pPr eaLnBrk="1" hangingPunct="1"/>
            <a:r>
              <a:rPr lang="en-US" dirty="0"/>
              <a:t>Diabetes Screening Guidelines</a:t>
            </a:r>
            <a:r>
              <a:rPr lang="en-US" sz="3200" dirty="0"/>
              <a:t> </a:t>
            </a:r>
            <a:br>
              <a:rPr lang="en-US" sz="3200" dirty="0"/>
            </a:br>
            <a:r>
              <a:rPr lang="en-US" sz="2489" dirty="0"/>
              <a:t>(ADA 2026 Clinical Practice Guidelines – Cheat Sheet</a:t>
            </a:r>
            <a:r>
              <a:rPr lang="en-US" sz="2844" dirty="0"/>
              <a:t>)</a:t>
            </a:r>
            <a:endParaRPr lang="en-US" sz="2844" dirty="0">
              <a:sym typeface="Monotype Sorts" pitchFamily="2" charset="2"/>
            </a:endParaRPr>
          </a:p>
        </p:txBody>
      </p:sp>
      <p:sp>
        <p:nvSpPr>
          <p:cNvPr id="6" name="TextBox 5">
            <a:extLst>
              <a:ext uri="{FF2B5EF4-FFF2-40B4-BE49-F238E27FC236}">
                <a16:creationId xmlns:a16="http://schemas.microsoft.com/office/drawing/2014/main" id="{36188CF2-F4F0-ABFC-EBAA-FCBA8FF3C144}"/>
              </a:ext>
            </a:extLst>
          </p:cNvPr>
          <p:cNvSpPr txBox="1"/>
          <p:nvPr/>
        </p:nvSpPr>
        <p:spPr>
          <a:xfrm>
            <a:off x="3276600" y="6260068"/>
            <a:ext cx="3200400" cy="369332"/>
          </a:xfrm>
          <a:prstGeom prst="rect">
            <a:avLst/>
          </a:prstGeom>
          <a:noFill/>
        </p:spPr>
        <p:txBody>
          <a:bodyPr wrap="square" rtlCol="0">
            <a:spAutoFit/>
          </a:bodyPr>
          <a:lstStyle/>
          <a:p>
            <a:r>
              <a:rPr lang="en-US" dirty="0">
                <a:solidFill>
                  <a:srgbClr val="0070C0"/>
                </a:solidFill>
              </a:rPr>
              <a:t>DiabetesEd.net   Cheat Sheets</a:t>
            </a:r>
          </a:p>
        </p:txBody>
      </p:sp>
      <p:pic>
        <p:nvPicPr>
          <p:cNvPr id="5" name="Picture 4">
            <a:extLst>
              <a:ext uri="{FF2B5EF4-FFF2-40B4-BE49-F238E27FC236}">
                <a16:creationId xmlns:a16="http://schemas.microsoft.com/office/drawing/2014/main" id="{7AE8FE5E-3144-AF09-1963-3D84D66A3FE2}"/>
              </a:ext>
            </a:extLst>
          </p:cNvPr>
          <p:cNvPicPr>
            <a:picLocks noChangeAspect="1"/>
          </p:cNvPicPr>
          <p:nvPr/>
        </p:nvPicPr>
        <p:blipFill>
          <a:blip r:embed="rId3"/>
          <a:stretch>
            <a:fillRect/>
          </a:stretch>
        </p:blipFill>
        <p:spPr>
          <a:xfrm>
            <a:off x="201685" y="1582153"/>
            <a:ext cx="8740629" cy="3930971"/>
          </a:xfrm>
          <a:prstGeom prst="rect">
            <a:avLst/>
          </a:prstGeom>
        </p:spPr>
      </p:pic>
      <p:pic>
        <p:nvPicPr>
          <p:cNvPr id="2070" name="Picture 22" descr="C:\Users\bev_000\AppData\Local\Microsoft\Windows\INetCache\IE\I78AA3YG\MC90043961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77123" y="5437253"/>
            <a:ext cx="2833539" cy="201496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B272ADDD-9EAB-ED5B-D442-0AB6F312F797}"/>
              </a:ext>
            </a:extLst>
          </p:cNvPr>
          <p:cNvPicPr>
            <a:picLocks noChangeAspect="1"/>
          </p:cNvPicPr>
          <p:nvPr/>
        </p:nvPicPr>
        <p:blipFill>
          <a:blip r:embed="rId5"/>
          <a:stretch>
            <a:fillRect/>
          </a:stretch>
        </p:blipFill>
        <p:spPr>
          <a:xfrm>
            <a:off x="201685" y="6100161"/>
            <a:ext cx="3079414" cy="689144"/>
          </a:xfrm>
          <a:prstGeom prst="rect">
            <a:avLst/>
          </a:prstGeom>
        </p:spPr>
      </p:pic>
    </p:spTree>
    <p:custDataLst>
      <p:tags r:id="rId1"/>
    </p:custDataLst>
    <p:extLst>
      <p:ext uri="{BB962C8B-B14F-4D97-AF65-F5344CB8AC3E}">
        <p14:creationId xmlns:p14="http://schemas.microsoft.com/office/powerpoint/2010/main" val="4678027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62" name="Rectangle 2"/>
          <p:cNvSpPr>
            <a:spLocks noGrp="1" noRot="1" noChangeArrowheads="1"/>
          </p:cNvSpPr>
          <p:nvPr>
            <p:ph type="title"/>
          </p:nvPr>
        </p:nvSpPr>
        <p:spPr>
          <a:xfrm>
            <a:off x="457200" y="266700"/>
            <a:ext cx="8229600" cy="990600"/>
          </a:xfrm>
        </p:spPr>
        <p:txBody>
          <a:bodyPr>
            <a:normAutofit fontScale="90000"/>
          </a:bodyPr>
          <a:lstStyle/>
          <a:p>
            <a:pPr eaLnBrk="1" hangingPunct="1">
              <a:defRPr/>
            </a:pPr>
            <a:r>
              <a:rPr lang="en-US" sz="3600" dirty="0"/>
              <a:t>Hospitals and Hyperglycemia- </a:t>
            </a:r>
            <a:br>
              <a:rPr lang="en-US" sz="3600" dirty="0"/>
            </a:br>
            <a:r>
              <a:rPr lang="en-US" sz="3600" dirty="0"/>
              <a:t>What’s the Big Deal?	</a:t>
            </a:r>
          </a:p>
        </p:txBody>
      </p:sp>
      <p:sp>
        <p:nvSpPr>
          <p:cNvPr id="911363" name="Rectangle 3"/>
          <p:cNvSpPr>
            <a:spLocks noGrp="1" noChangeArrowheads="1"/>
          </p:cNvSpPr>
          <p:nvPr>
            <p:ph type="body" idx="1"/>
          </p:nvPr>
        </p:nvSpPr>
        <p:spPr>
          <a:xfrm>
            <a:off x="685800" y="1447800"/>
            <a:ext cx="5257800" cy="4983163"/>
          </a:xfrm>
        </p:spPr>
        <p:txBody>
          <a:bodyPr/>
          <a:lstStyle/>
          <a:p>
            <a:pPr eaLnBrk="1" hangingPunct="1">
              <a:defRPr/>
            </a:pPr>
            <a:r>
              <a:rPr lang="en-US" dirty="0"/>
              <a:t>Hyperglycemia is associated with increased morbidity and mortality in hospital settings.</a:t>
            </a:r>
          </a:p>
          <a:p>
            <a:pPr lvl="1" eaLnBrk="1" hangingPunct="1">
              <a:defRPr/>
            </a:pPr>
            <a:r>
              <a:rPr lang="en-US" dirty="0"/>
              <a:t>Acute Myocardial Infarction</a:t>
            </a:r>
          </a:p>
          <a:p>
            <a:pPr lvl="1" eaLnBrk="1" hangingPunct="1">
              <a:defRPr/>
            </a:pPr>
            <a:r>
              <a:rPr lang="en-US" dirty="0"/>
              <a:t>Stroke</a:t>
            </a:r>
          </a:p>
          <a:p>
            <a:pPr lvl="1" eaLnBrk="1" hangingPunct="1">
              <a:defRPr/>
            </a:pPr>
            <a:r>
              <a:rPr lang="en-US" dirty="0"/>
              <a:t>Cardiac Surgery</a:t>
            </a:r>
          </a:p>
          <a:p>
            <a:pPr lvl="1" eaLnBrk="1" hangingPunct="1">
              <a:defRPr/>
            </a:pPr>
            <a:r>
              <a:rPr lang="en-US" dirty="0"/>
              <a:t>Infection</a:t>
            </a:r>
          </a:p>
          <a:p>
            <a:pPr lvl="1" eaLnBrk="1" hangingPunct="1">
              <a:defRPr/>
            </a:pPr>
            <a:r>
              <a:rPr lang="en-US" dirty="0"/>
              <a:t>Longer lengths of stay</a:t>
            </a:r>
          </a:p>
          <a:p>
            <a:pPr marL="457200" lvl="1" indent="0" eaLnBrk="1" hangingPunct="1">
              <a:buFont typeface="Wingdings" pitchFamily="2" charset="2"/>
              <a:buNone/>
              <a:defRPr/>
            </a:pPr>
            <a:endParaRPr lang="en-US" dirty="0"/>
          </a:p>
        </p:txBody>
      </p:sp>
      <p:pic>
        <p:nvPicPr>
          <p:cNvPr id="74756" name="Picture 2" descr="C:\Users\Beverly\AppData\Local\Microsoft\Windows\Temporary Internet Files\Content.IE5\PRSTT65C\MP900302920[1].jpg"/>
          <p:cNvPicPr>
            <a:picLocks noChangeAspect="1" noChangeArrowheads="1"/>
          </p:cNvPicPr>
          <p:nvPr>
            <p:custDataLst>
              <p:tags r:id="rId2"/>
            </p:custDataLst>
          </p:nvPr>
        </p:nvPicPr>
        <p:blipFill>
          <a:blip r:embed="rId5" cstate="print">
            <a:extLst>
              <a:ext uri="{28A0092B-C50C-407E-A947-70E740481C1C}">
                <a14:useLocalDpi xmlns:a14="http://schemas.microsoft.com/office/drawing/2010/main" val="0"/>
              </a:ext>
            </a:extLst>
          </a:blip>
          <a:srcRect/>
          <a:stretch>
            <a:fillRect/>
          </a:stretch>
        </p:blipFill>
        <p:spPr bwMode="auto">
          <a:xfrm>
            <a:off x="5943600" y="1600200"/>
            <a:ext cx="2117725" cy="296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816236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457200" y="228600"/>
            <a:ext cx="8229600" cy="914400"/>
          </a:xfrm>
        </p:spPr>
        <p:txBody>
          <a:bodyPr>
            <a:normAutofit/>
          </a:bodyPr>
          <a:lstStyle/>
          <a:p>
            <a:pPr eaLnBrk="1" hangingPunct="1"/>
            <a:r>
              <a:rPr lang="en-US" sz="4000" dirty="0"/>
              <a:t>A1c and Estimated Avg Glucose (eAG)  </a:t>
            </a:r>
          </a:p>
        </p:txBody>
      </p:sp>
      <p:sp>
        <p:nvSpPr>
          <p:cNvPr id="88067" name="Rectangle 3"/>
          <p:cNvSpPr>
            <a:spLocks noGrp="1" noChangeArrowheads="1"/>
          </p:cNvSpPr>
          <p:nvPr>
            <p:ph idx="1"/>
          </p:nvPr>
        </p:nvSpPr>
        <p:spPr>
          <a:xfrm>
            <a:off x="609600" y="1447800"/>
            <a:ext cx="7239000" cy="4819650"/>
          </a:xfrm>
        </p:spPr>
        <p:txBody>
          <a:bodyPr>
            <a:normAutofit/>
          </a:bodyPr>
          <a:lstStyle/>
          <a:p>
            <a:pPr eaLnBrk="1" hangingPunct="1">
              <a:lnSpc>
                <a:spcPct val="80000"/>
              </a:lnSpc>
              <a:buFont typeface="Wingdings" pitchFamily="2" charset="2"/>
              <a:buNone/>
            </a:pPr>
            <a:r>
              <a:rPr lang="en-US" sz="2800" b="1" u="sng" dirty="0"/>
              <a:t>A1c (%)	           	eAG__  </a:t>
            </a:r>
          </a:p>
          <a:p>
            <a:pPr eaLnBrk="1" hangingPunct="1">
              <a:lnSpc>
                <a:spcPct val="80000"/>
              </a:lnSpc>
              <a:buFont typeface="Wingdings" pitchFamily="2" charset="2"/>
              <a:buNone/>
            </a:pPr>
            <a:r>
              <a:rPr lang="en-US" sz="2800" b="1" dirty="0"/>
              <a:t>	5		97   </a:t>
            </a:r>
            <a:r>
              <a:rPr lang="en-US" sz="2800" dirty="0"/>
              <a:t>(76-120)</a:t>
            </a:r>
          </a:p>
          <a:p>
            <a:pPr eaLnBrk="1" hangingPunct="1">
              <a:lnSpc>
                <a:spcPct val="80000"/>
              </a:lnSpc>
              <a:buFont typeface="Wingdings" pitchFamily="2" charset="2"/>
              <a:buNone/>
            </a:pPr>
            <a:r>
              <a:rPr lang="en-US" sz="2800" b="1" dirty="0"/>
              <a:t>    6		126 </a:t>
            </a:r>
            <a:r>
              <a:rPr lang="en-US" sz="2800" dirty="0"/>
              <a:t>(100-152)</a:t>
            </a:r>
          </a:p>
          <a:p>
            <a:pPr eaLnBrk="1" hangingPunct="1">
              <a:lnSpc>
                <a:spcPct val="80000"/>
              </a:lnSpc>
              <a:buFont typeface="Wingdings" pitchFamily="2" charset="2"/>
              <a:buNone/>
            </a:pPr>
            <a:r>
              <a:rPr lang="en-US" sz="2800" b="1" dirty="0"/>
              <a:t>	7		154 </a:t>
            </a:r>
            <a:r>
              <a:rPr lang="en-US" sz="2800" dirty="0"/>
              <a:t>(123-185)</a:t>
            </a:r>
          </a:p>
          <a:p>
            <a:pPr eaLnBrk="1" hangingPunct="1">
              <a:lnSpc>
                <a:spcPct val="80000"/>
              </a:lnSpc>
              <a:buFont typeface="Wingdings" pitchFamily="2" charset="2"/>
              <a:buNone/>
            </a:pPr>
            <a:r>
              <a:rPr lang="en-US" sz="2800" b="1" dirty="0"/>
              <a:t>	8		183 </a:t>
            </a:r>
            <a:r>
              <a:rPr lang="en-US" sz="2800" dirty="0"/>
              <a:t>(147-217)</a:t>
            </a:r>
          </a:p>
          <a:p>
            <a:pPr eaLnBrk="1" hangingPunct="1">
              <a:lnSpc>
                <a:spcPct val="80000"/>
              </a:lnSpc>
              <a:buFont typeface="Wingdings" pitchFamily="2" charset="2"/>
              <a:buNone/>
            </a:pPr>
            <a:r>
              <a:rPr lang="en-US" sz="2800" b="1" dirty="0"/>
              <a:t>	9		212 </a:t>
            </a:r>
            <a:r>
              <a:rPr lang="en-US" sz="2800" dirty="0"/>
              <a:t>(170 -249)</a:t>
            </a:r>
          </a:p>
          <a:p>
            <a:pPr eaLnBrk="1" hangingPunct="1">
              <a:lnSpc>
                <a:spcPct val="80000"/>
              </a:lnSpc>
              <a:buFont typeface="Wingdings" pitchFamily="2" charset="2"/>
              <a:buNone/>
            </a:pPr>
            <a:r>
              <a:rPr lang="en-US" sz="2800" b="1" dirty="0"/>
              <a:t>	10		240 </a:t>
            </a:r>
            <a:r>
              <a:rPr lang="en-US" sz="2800" dirty="0"/>
              <a:t>(193-282)</a:t>
            </a:r>
          </a:p>
          <a:p>
            <a:pPr eaLnBrk="1" hangingPunct="1">
              <a:lnSpc>
                <a:spcPct val="80000"/>
              </a:lnSpc>
              <a:buFont typeface="Wingdings" pitchFamily="2" charset="2"/>
              <a:buNone/>
            </a:pPr>
            <a:r>
              <a:rPr lang="en-US" sz="2800" b="1" dirty="0"/>
              <a:t>	11		269 </a:t>
            </a:r>
            <a:r>
              <a:rPr lang="en-US" sz="2800" dirty="0"/>
              <a:t>(217-314)</a:t>
            </a:r>
            <a:r>
              <a:rPr lang="en-US" sz="2800" b="1" dirty="0"/>
              <a:t>	</a:t>
            </a:r>
          </a:p>
          <a:p>
            <a:pPr eaLnBrk="1" hangingPunct="1">
              <a:lnSpc>
                <a:spcPct val="80000"/>
              </a:lnSpc>
              <a:buFont typeface="Wingdings" pitchFamily="2" charset="2"/>
              <a:buNone/>
            </a:pPr>
            <a:r>
              <a:rPr lang="en-US" sz="2800" b="1" dirty="0"/>
              <a:t>    12		298  </a:t>
            </a:r>
            <a:r>
              <a:rPr lang="en-US" sz="2800" dirty="0"/>
              <a:t>(240-347)</a:t>
            </a:r>
          </a:p>
          <a:p>
            <a:pPr eaLnBrk="1" hangingPunct="1">
              <a:lnSpc>
                <a:spcPct val="80000"/>
              </a:lnSpc>
              <a:buFont typeface="Wingdings" pitchFamily="2" charset="2"/>
              <a:buNone/>
            </a:pPr>
            <a:r>
              <a:rPr lang="en-US" sz="2400" dirty="0"/>
              <a:t>			 </a:t>
            </a:r>
          </a:p>
        </p:txBody>
      </p:sp>
      <p:pic>
        <p:nvPicPr>
          <p:cNvPr id="2" name="Picture 1">
            <a:extLst>
              <a:ext uri="{FF2B5EF4-FFF2-40B4-BE49-F238E27FC236}">
                <a16:creationId xmlns:a16="http://schemas.microsoft.com/office/drawing/2014/main" id="{373B86B3-71B5-4FF0-80CE-0E602ED35CB5}"/>
              </a:ext>
            </a:extLst>
          </p:cNvPr>
          <p:cNvPicPr>
            <a:picLocks noChangeAspect="1"/>
          </p:cNvPicPr>
          <p:nvPr/>
        </p:nvPicPr>
        <p:blipFill>
          <a:blip r:embed="rId4"/>
          <a:stretch>
            <a:fillRect/>
          </a:stretch>
        </p:blipFill>
        <p:spPr>
          <a:xfrm>
            <a:off x="5181600" y="4847178"/>
            <a:ext cx="3804589" cy="996813"/>
          </a:xfrm>
          <a:prstGeom prst="rect">
            <a:avLst/>
          </a:prstGeom>
        </p:spPr>
      </p:pic>
      <p:sp>
        <p:nvSpPr>
          <p:cNvPr id="5" name="TextBox 4">
            <a:extLst>
              <a:ext uri="{FF2B5EF4-FFF2-40B4-BE49-F238E27FC236}">
                <a16:creationId xmlns:a16="http://schemas.microsoft.com/office/drawing/2014/main" id="{1AFADE32-8F21-471D-A653-F0A7FD804812}"/>
              </a:ext>
            </a:extLst>
          </p:cNvPr>
          <p:cNvSpPr txBox="1"/>
          <p:nvPr/>
        </p:nvSpPr>
        <p:spPr>
          <a:xfrm>
            <a:off x="104670" y="5410200"/>
            <a:ext cx="5181600" cy="757130"/>
          </a:xfrm>
          <a:prstGeom prst="rect">
            <a:avLst/>
          </a:prstGeom>
          <a:noFill/>
        </p:spPr>
        <p:txBody>
          <a:bodyPr wrap="square" rtlCol="0">
            <a:spAutoFit/>
          </a:bodyPr>
          <a:lstStyle/>
          <a:p>
            <a:pPr algn="ctr">
              <a:lnSpc>
                <a:spcPct val="80000"/>
              </a:lnSpc>
            </a:pPr>
            <a:r>
              <a:rPr lang="en-US" sz="2000" b="1" i="1" dirty="0"/>
              <a:t>eAG = 28.7 x A1c-46.7  ~ 29 pts per 1%</a:t>
            </a:r>
          </a:p>
          <a:p>
            <a:pPr algn="ctr">
              <a:lnSpc>
                <a:spcPct val="80000"/>
              </a:lnSpc>
            </a:pPr>
            <a:r>
              <a:rPr lang="en-US" sz="1600" b="1" i="1" dirty="0"/>
              <a:t>Translating the A1c Assay Into eAG – ADAG Study</a:t>
            </a:r>
            <a:endParaRPr lang="en-US" b="1" dirty="0"/>
          </a:p>
          <a:p>
            <a:pPr algn="r">
              <a:lnSpc>
                <a:spcPct val="80000"/>
              </a:lnSpc>
            </a:pPr>
            <a:r>
              <a:rPr lang="en-US" dirty="0"/>
              <a:t> </a:t>
            </a:r>
          </a:p>
        </p:txBody>
      </p:sp>
      <p:pic>
        <p:nvPicPr>
          <p:cNvPr id="7" name="Picture 6">
            <a:extLst>
              <a:ext uri="{FF2B5EF4-FFF2-40B4-BE49-F238E27FC236}">
                <a16:creationId xmlns:a16="http://schemas.microsoft.com/office/drawing/2014/main" id="{40DD5A88-51EF-4D70-B650-8C1655D0C8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86400" y="1828800"/>
            <a:ext cx="2676525" cy="2657475"/>
          </a:xfrm>
          <a:prstGeom prst="rect">
            <a:avLst/>
          </a:prstGeom>
        </p:spPr>
      </p:pic>
    </p:spTree>
    <p:custDataLst>
      <p:tags r:id="rId1"/>
    </p:custDataLst>
    <p:extLst>
      <p:ext uri="{BB962C8B-B14F-4D97-AF65-F5344CB8AC3E}">
        <p14:creationId xmlns:p14="http://schemas.microsoft.com/office/powerpoint/2010/main" val="2969280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2" descr="bev"/>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928746113"/>
      </p:ext>
    </p:extLst>
  </p:cSld>
  <p:clrMapOvr>
    <a:masterClrMapping/>
  </p:clrMapOvr>
  <p:transition>
    <p:random/>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8018" name="Rectangle 2"/>
          <p:cNvSpPr>
            <a:spLocks noGrp="1" noChangeArrowheads="1"/>
          </p:cNvSpPr>
          <p:nvPr>
            <p:ph type="title"/>
          </p:nvPr>
        </p:nvSpPr>
        <p:spPr/>
        <p:txBody>
          <a:bodyPr lIns="90477" tIns="44445" rIns="90477" bIns="44445" anchor="b" anchorCtr="0"/>
          <a:lstStyle/>
          <a:p>
            <a:pPr eaLnBrk="1" hangingPunct="1">
              <a:defRPr/>
            </a:pPr>
            <a:r>
              <a:rPr lang="en-US" dirty="0"/>
              <a:t>Signs of Diabetes</a:t>
            </a:r>
            <a:endParaRPr lang="en-US" sz="4000" dirty="0">
              <a:sym typeface="Monotype Sorts" pitchFamily="2" charset="2"/>
            </a:endParaRPr>
          </a:p>
        </p:txBody>
      </p:sp>
      <p:sp>
        <p:nvSpPr>
          <p:cNvPr id="1238019" name="Rectangle 3"/>
          <p:cNvSpPr>
            <a:spLocks noGrp="1" noChangeArrowheads="1"/>
          </p:cNvSpPr>
          <p:nvPr>
            <p:ph sz="quarter" idx="1"/>
          </p:nvPr>
        </p:nvSpPr>
        <p:spPr>
          <a:xfrm>
            <a:off x="457200" y="1752600"/>
            <a:ext cx="8229600" cy="4404360"/>
          </a:xfrm>
        </p:spPr>
        <p:txBody>
          <a:bodyPr lIns="90477" tIns="44445" rIns="90477" bIns="44445">
            <a:normAutofit lnSpcReduction="10000"/>
          </a:bodyPr>
          <a:lstStyle/>
          <a:p>
            <a:pPr eaLnBrk="1" hangingPunct="1">
              <a:defRPr/>
            </a:pPr>
            <a:r>
              <a:rPr lang="en-US" dirty="0"/>
              <a:t>Polyuria</a:t>
            </a:r>
          </a:p>
          <a:p>
            <a:pPr eaLnBrk="1" hangingPunct="1">
              <a:defRPr/>
            </a:pPr>
            <a:r>
              <a:rPr lang="en-US" dirty="0"/>
              <a:t>Polydipsia	</a:t>
            </a:r>
          </a:p>
          <a:p>
            <a:pPr eaLnBrk="1" hangingPunct="1">
              <a:defRPr/>
            </a:pPr>
            <a:r>
              <a:rPr lang="en-US" dirty="0" err="1"/>
              <a:t>Polyphasia</a:t>
            </a:r>
            <a:endParaRPr lang="en-US" dirty="0"/>
          </a:p>
          <a:p>
            <a:pPr eaLnBrk="1" hangingPunct="1">
              <a:defRPr/>
            </a:pPr>
            <a:r>
              <a:rPr lang="en-US" dirty="0"/>
              <a:t>Weight loss</a:t>
            </a:r>
          </a:p>
          <a:p>
            <a:pPr eaLnBrk="1" hangingPunct="1">
              <a:defRPr/>
            </a:pPr>
            <a:r>
              <a:rPr lang="en-US" dirty="0"/>
              <a:t>Fatigue</a:t>
            </a:r>
          </a:p>
          <a:p>
            <a:pPr eaLnBrk="1" hangingPunct="1">
              <a:defRPr/>
            </a:pPr>
            <a:r>
              <a:rPr lang="en-US" dirty="0"/>
              <a:t>Skin and other </a:t>
            </a:r>
          </a:p>
          <a:p>
            <a:pPr marL="0" indent="0" eaLnBrk="1" hangingPunct="1">
              <a:buNone/>
              <a:defRPr/>
            </a:pPr>
            <a:r>
              <a:rPr lang="en-US" dirty="0"/>
              <a:t>infections</a:t>
            </a:r>
          </a:p>
          <a:p>
            <a:pPr eaLnBrk="1" hangingPunct="1">
              <a:defRPr/>
            </a:pPr>
            <a:r>
              <a:rPr lang="en-US" dirty="0"/>
              <a:t>Blurry vision</a:t>
            </a:r>
          </a:p>
        </p:txBody>
      </p:sp>
      <p:sp>
        <p:nvSpPr>
          <p:cNvPr id="1238020" name="Rectangle 4"/>
          <p:cNvSpPr>
            <a:spLocks noGrp="1" noChangeArrowheads="1"/>
          </p:cNvSpPr>
          <p:nvPr>
            <p:ph sz="half" idx="4294967295"/>
          </p:nvPr>
        </p:nvSpPr>
        <p:spPr>
          <a:xfrm>
            <a:off x="4146550" y="1752600"/>
            <a:ext cx="4540250" cy="4344988"/>
          </a:xfrm>
        </p:spPr>
        <p:txBody>
          <a:bodyPr lIns="90477" tIns="44445" rIns="90477" bIns="44445">
            <a:normAutofit lnSpcReduction="10000"/>
          </a:bodyPr>
          <a:lstStyle/>
          <a:p>
            <a:pPr eaLnBrk="1" hangingPunct="1">
              <a:buFont typeface="Wingdings" pitchFamily="2" charset="2"/>
              <a:buBlip>
                <a:blip r:embed="rId4"/>
              </a:buBlip>
              <a:defRPr/>
            </a:pPr>
            <a:r>
              <a:rPr lang="en-US" dirty="0"/>
              <a:t>Glycosuria, H</a:t>
            </a:r>
            <a:r>
              <a:rPr lang="en-US" baseline="-25000" dirty="0"/>
              <a:t>2</a:t>
            </a:r>
            <a:r>
              <a:rPr lang="en-US" dirty="0"/>
              <a:t>O losses</a:t>
            </a:r>
          </a:p>
          <a:p>
            <a:pPr eaLnBrk="1" hangingPunct="1">
              <a:buFont typeface="Wingdings" pitchFamily="2" charset="2"/>
              <a:buBlip>
                <a:blip r:embed="rId4"/>
              </a:buBlip>
              <a:defRPr/>
            </a:pPr>
            <a:r>
              <a:rPr lang="en-US" dirty="0"/>
              <a:t>Dehydration</a:t>
            </a:r>
          </a:p>
          <a:p>
            <a:pPr eaLnBrk="1" hangingPunct="1">
              <a:buFont typeface="Wingdings" pitchFamily="2" charset="2"/>
              <a:buBlip>
                <a:blip r:embed="rId4"/>
              </a:buBlip>
              <a:defRPr/>
            </a:pPr>
            <a:r>
              <a:rPr lang="en-US" dirty="0"/>
              <a:t>Fuel Depletion</a:t>
            </a:r>
          </a:p>
          <a:p>
            <a:pPr eaLnBrk="1" hangingPunct="1">
              <a:buFont typeface="Wingdings" pitchFamily="2" charset="2"/>
              <a:buBlip>
                <a:blip r:embed="rId4"/>
              </a:buBlip>
              <a:defRPr/>
            </a:pPr>
            <a:r>
              <a:rPr lang="en-US" dirty="0"/>
              <a:t>Loss of body tissue, H</a:t>
            </a:r>
            <a:r>
              <a:rPr lang="en-US" baseline="-25000" dirty="0"/>
              <a:t>2</a:t>
            </a:r>
            <a:r>
              <a:rPr lang="en-US" dirty="0"/>
              <a:t>O</a:t>
            </a:r>
          </a:p>
          <a:p>
            <a:pPr eaLnBrk="1" hangingPunct="1">
              <a:buFont typeface="Wingdings" pitchFamily="2" charset="2"/>
              <a:buBlip>
                <a:blip r:embed="rId4"/>
              </a:buBlip>
              <a:defRPr/>
            </a:pPr>
            <a:r>
              <a:rPr lang="en-US" dirty="0"/>
              <a:t>Poor energy utilization</a:t>
            </a:r>
          </a:p>
          <a:p>
            <a:pPr eaLnBrk="1" hangingPunct="1">
              <a:buFont typeface="Wingdings" pitchFamily="2" charset="2"/>
              <a:buBlip>
                <a:blip r:embed="rId4"/>
              </a:buBlip>
              <a:defRPr/>
            </a:pPr>
            <a:r>
              <a:rPr lang="en-US" dirty="0"/>
              <a:t>Hyperglycemia increases incidence of infection</a:t>
            </a:r>
          </a:p>
          <a:p>
            <a:pPr eaLnBrk="1" hangingPunct="1">
              <a:buFont typeface="Wingdings" pitchFamily="2" charset="2"/>
              <a:buBlip>
                <a:blip r:embed="rId4"/>
              </a:buBlip>
              <a:defRPr/>
            </a:pPr>
            <a:r>
              <a:rPr lang="en-US" dirty="0"/>
              <a:t>Osmotic changes</a:t>
            </a:r>
          </a:p>
          <a:p>
            <a:pPr eaLnBrk="1" hangingPunct="1">
              <a:buFont typeface="Wingdings" pitchFamily="2" charset="2"/>
              <a:buNone/>
              <a:defRPr/>
            </a:pPr>
            <a:endParaRPr lang="en-US" dirty="0"/>
          </a:p>
          <a:p>
            <a:pPr eaLnBrk="1" hangingPunct="1">
              <a:defRPr/>
            </a:pPr>
            <a:endParaRPr lang="en-US" sz="2400" dirty="0"/>
          </a:p>
        </p:txBody>
      </p:sp>
      <p:pic>
        <p:nvPicPr>
          <p:cNvPr id="8" name="Picture 6" descr="http://www.worlddiabetesday.org/files/images/dka.jpg">
            <a:hlinkClick r:id="rId5" tooltip="Understand diabetes and take control"/>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15200" y="0"/>
            <a:ext cx="175917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628321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38020">
                                            <p:txEl>
                                              <p:pRg st="0" end="0"/>
                                            </p:txEl>
                                          </p:spTgt>
                                        </p:tgtEl>
                                        <p:attrNameLst>
                                          <p:attrName>style.visibility</p:attrName>
                                        </p:attrNameLst>
                                      </p:cBhvr>
                                      <p:to>
                                        <p:strVal val="visible"/>
                                      </p:to>
                                    </p:set>
                                    <p:anim calcmode="lin" valueType="num">
                                      <p:cBhvr additive="base">
                                        <p:cTn id="7" dur="2000" fill="hold"/>
                                        <p:tgtEl>
                                          <p:spTgt spid="1238020">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238020">
                                            <p:txEl>
                                              <p:pRg st="0" end="0"/>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2000"/>
                            </p:stCondLst>
                            <p:childTnLst>
                              <p:par>
                                <p:cTn id="10" presetID="2" presetClass="entr" presetSubtype="4" fill="hold" grpId="0" nodeType="afterEffect">
                                  <p:stCondLst>
                                    <p:cond delay="0"/>
                                  </p:stCondLst>
                                  <p:childTnLst>
                                    <p:set>
                                      <p:cBhvr>
                                        <p:cTn id="11" dur="1" fill="hold">
                                          <p:stCondLst>
                                            <p:cond delay="0"/>
                                          </p:stCondLst>
                                        </p:cTn>
                                        <p:tgtEl>
                                          <p:spTgt spid="1238020">
                                            <p:txEl>
                                              <p:pRg st="1" end="1"/>
                                            </p:txEl>
                                          </p:spTgt>
                                        </p:tgtEl>
                                        <p:attrNameLst>
                                          <p:attrName>style.visibility</p:attrName>
                                        </p:attrNameLst>
                                      </p:cBhvr>
                                      <p:to>
                                        <p:strVal val="visible"/>
                                      </p:to>
                                    </p:set>
                                    <p:anim calcmode="lin" valueType="num">
                                      <p:cBhvr additive="base">
                                        <p:cTn id="12" dur="2000" fill="hold"/>
                                        <p:tgtEl>
                                          <p:spTgt spid="1238020">
                                            <p:txEl>
                                              <p:pRg st="1" end="1"/>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1238020">
                                            <p:txEl>
                                              <p:pRg st="1" end="1"/>
                                            </p:txEl>
                                          </p:spTgt>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4000"/>
                            </p:stCondLst>
                            <p:childTnLst>
                              <p:par>
                                <p:cTn id="15" presetID="2" presetClass="entr" presetSubtype="4" fill="hold" grpId="0" nodeType="afterEffect">
                                  <p:stCondLst>
                                    <p:cond delay="0"/>
                                  </p:stCondLst>
                                  <p:childTnLst>
                                    <p:set>
                                      <p:cBhvr>
                                        <p:cTn id="16" dur="1" fill="hold">
                                          <p:stCondLst>
                                            <p:cond delay="0"/>
                                          </p:stCondLst>
                                        </p:cTn>
                                        <p:tgtEl>
                                          <p:spTgt spid="1238020">
                                            <p:txEl>
                                              <p:pRg st="2" end="2"/>
                                            </p:txEl>
                                          </p:spTgt>
                                        </p:tgtEl>
                                        <p:attrNameLst>
                                          <p:attrName>style.visibility</p:attrName>
                                        </p:attrNameLst>
                                      </p:cBhvr>
                                      <p:to>
                                        <p:strVal val="visible"/>
                                      </p:to>
                                    </p:set>
                                    <p:anim calcmode="lin" valueType="num">
                                      <p:cBhvr additive="base">
                                        <p:cTn id="17" dur="2000" fill="hold"/>
                                        <p:tgtEl>
                                          <p:spTgt spid="1238020">
                                            <p:txEl>
                                              <p:pRg st="2" end="2"/>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1238020">
                                            <p:txEl>
                                              <p:pRg st="2" end="2"/>
                                            </p:txEl>
                                          </p:spTgt>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6000"/>
                            </p:stCondLst>
                            <p:childTnLst>
                              <p:par>
                                <p:cTn id="20" presetID="2" presetClass="entr" presetSubtype="4" fill="hold" grpId="0" nodeType="afterEffect">
                                  <p:stCondLst>
                                    <p:cond delay="0"/>
                                  </p:stCondLst>
                                  <p:childTnLst>
                                    <p:set>
                                      <p:cBhvr>
                                        <p:cTn id="21" dur="1" fill="hold">
                                          <p:stCondLst>
                                            <p:cond delay="0"/>
                                          </p:stCondLst>
                                        </p:cTn>
                                        <p:tgtEl>
                                          <p:spTgt spid="1238020">
                                            <p:txEl>
                                              <p:pRg st="3" end="3"/>
                                            </p:txEl>
                                          </p:spTgt>
                                        </p:tgtEl>
                                        <p:attrNameLst>
                                          <p:attrName>style.visibility</p:attrName>
                                        </p:attrNameLst>
                                      </p:cBhvr>
                                      <p:to>
                                        <p:strVal val="visible"/>
                                      </p:to>
                                    </p:set>
                                    <p:anim calcmode="lin" valueType="num">
                                      <p:cBhvr additive="base">
                                        <p:cTn id="22" dur="2000" fill="hold"/>
                                        <p:tgtEl>
                                          <p:spTgt spid="1238020">
                                            <p:txEl>
                                              <p:pRg st="3" end="3"/>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1238020">
                                            <p:txEl>
                                              <p:pRg st="3" end="3"/>
                                            </p:txEl>
                                          </p:spTgt>
                                        </p:tgtEl>
                                        <p:attrNameLst>
                                          <p:attrName>ppt_y</p:attrName>
                                        </p:attrNameLst>
                                      </p:cBhvr>
                                      <p:tavLst>
                                        <p:tav tm="0">
                                          <p:val>
                                            <p:strVal val="1+#ppt_h/2"/>
                                          </p:val>
                                        </p:tav>
                                        <p:tav tm="100000">
                                          <p:val>
                                            <p:strVal val="#ppt_y"/>
                                          </p:val>
                                        </p:tav>
                                      </p:tavLst>
                                    </p:anim>
                                  </p:childTnLst>
                                </p:cTn>
                              </p:par>
                            </p:childTnLst>
                          </p:cTn>
                        </p:par>
                        <p:par>
                          <p:cTn id="24" fill="hold" nodeType="afterGroup">
                            <p:stCondLst>
                              <p:cond delay="8000"/>
                            </p:stCondLst>
                            <p:childTnLst>
                              <p:par>
                                <p:cTn id="25" presetID="2" presetClass="entr" presetSubtype="4" fill="hold" grpId="0" nodeType="afterEffect">
                                  <p:stCondLst>
                                    <p:cond delay="0"/>
                                  </p:stCondLst>
                                  <p:childTnLst>
                                    <p:set>
                                      <p:cBhvr>
                                        <p:cTn id="26" dur="1" fill="hold">
                                          <p:stCondLst>
                                            <p:cond delay="0"/>
                                          </p:stCondLst>
                                        </p:cTn>
                                        <p:tgtEl>
                                          <p:spTgt spid="1238020">
                                            <p:txEl>
                                              <p:pRg st="4" end="4"/>
                                            </p:txEl>
                                          </p:spTgt>
                                        </p:tgtEl>
                                        <p:attrNameLst>
                                          <p:attrName>style.visibility</p:attrName>
                                        </p:attrNameLst>
                                      </p:cBhvr>
                                      <p:to>
                                        <p:strVal val="visible"/>
                                      </p:to>
                                    </p:set>
                                    <p:anim calcmode="lin" valueType="num">
                                      <p:cBhvr additive="base">
                                        <p:cTn id="27" dur="2000" fill="hold"/>
                                        <p:tgtEl>
                                          <p:spTgt spid="1238020">
                                            <p:txEl>
                                              <p:pRg st="4" end="4"/>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1238020">
                                            <p:txEl>
                                              <p:pRg st="4" end="4"/>
                                            </p:txEl>
                                          </p:spTgt>
                                        </p:tgtEl>
                                        <p:attrNameLst>
                                          <p:attrName>ppt_y</p:attrName>
                                        </p:attrNameLst>
                                      </p:cBhvr>
                                      <p:tavLst>
                                        <p:tav tm="0">
                                          <p:val>
                                            <p:strVal val="1+#ppt_h/2"/>
                                          </p:val>
                                        </p:tav>
                                        <p:tav tm="100000">
                                          <p:val>
                                            <p:strVal val="#ppt_y"/>
                                          </p:val>
                                        </p:tav>
                                      </p:tavLst>
                                    </p:anim>
                                  </p:childTnLst>
                                </p:cTn>
                              </p:par>
                            </p:childTnLst>
                          </p:cTn>
                        </p:par>
                        <p:par>
                          <p:cTn id="29" fill="hold" nodeType="afterGroup">
                            <p:stCondLst>
                              <p:cond delay="10000"/>
                            </p:stCondLst>
                            <p:childTnLst>
                              <p:par>
                                <p:cTn id="30" presetID="2" presetClass="entr" presetSubtype="4" fill="hold" grpId="0" nodeType="afterEffect">
                                  <p:stCondLst>
                                    <p:cond delay="0"/>
                                  </p:stCondLst>
                                  <p:childTnLst>
                                    <p:set>
                                      <p:cBhvr>
                                        <p:cTn id="31" dur="1" fill="hold">
                                          <p:stCondLst>
                                            <p:cond delay="0"/>
                                          </p:stCondLst>
                                        </p:cTn>
                                        <p:tgtEl>
                                          <p:spTgt spid="1238020">
                                            <p:txEl>
                                              <p:pRg st="5" end="5"/>
                                            </p:txEl>
                                          </p:spTgt>
                                        </p:tgtEl>
                                        <p:attrNameLst>
                                          <p:attrName>style.visibility</p:attrName>
                                        </p:attrNameLst>
                                      </p:cBhvr>
                                      <p:to>
                                        <p:strVal val="visible"/>
                                      </p:to>
                                    </p:set>
                                    <p:anim calcmode="lin" valueType="num">
                                      <p:cBhvr additive="base">
                                        <p:cTn id="32" dur="2000" fill="hold"/>
                                        <p:tgtEl>
                                          <p:spTgt spid="1238020">
                                            <p:txEl>
                                              <p:pRg st="5" end="5"/>
                                            </p:txEl>
                                          </p:spTgt>
                                        </p:tgtEl>
                                        <p:attrNameLst>
                                          <p:attrName>ppt_x</p:attrName>
                                        </p:attrNameLst>
                                      </p:cBhvr>
                                      <p:tavLst>
                                        <p:tav tm="0">
                                          <p:val>
                                            <p:strVal val="#ppt_x"/>
                                          </p:val>
                                        </p:tav>
                                        <p:tav tm="100000">
                                          <p:val>
                                            <p:strVal val="#ppt_x"/>
                                          </p:val>
                                        </p:tav>
                                      </p:tavLst>
                                    </p:anim>
                                    <p:anim calcmode="lin" valueType="num">
                                      <p:cBhvr additive="base">
                                        <p:cTn id="33" dur="2000" fill="hold"/>
                                        <p:tgtEl>
                                          <p:spTgt spid="1238020">
                                            <p:txEl>
                                              <p:pRg st="5" end="5"/>
                                            </p:txEl>
                                          </p:spTgt>
                                        </p:tgtEl>
                                        <p:attrNameLst>
                                          <p:attrName>ppt_y</p:attrName>
                                        </p:attrNameLst>
                                      </p:cBhvr>
                                      <p:tavLst>
                                        <p:tav tm="0">
                                          <p:val>
                                            <p:strVal val="1+#ppt_h/2"/>
                                          </p:val>
                                        </p:tav>
                                        <p:tav tm="100000">
                                          <p:val>
                                            <p:strVal val="#ppt_y"/>
                                          </p:val>
                                        </p:tav>
                                      </p:tavLst>
                                    </p:anim>
                                  </p:childTnLst>
                                </p:cTn>
                              </p:par>
                            </p:childTnLst>
                          </p:cTn>
                        </p:par>
                        <p:par>
                          <p:cTn id="34" fill="hold" nodeType="afterGroup">
                            <p:stCondLst>
                              <p:cond delay="12000"/>
                            </p:stCondLst>
                            <p:childTnLst>
                              <p:par>
                                <p:cTn id="35" presetID="2" presetClass="entr" presetSubtype="4" fill="hold" grpId="0" nodeType="afterEffect">
                                  <p:stCondLst>
                                    <p:cond delay="0"/>
                                  </p:stCondLst>
                                  <p:childTnLst>
                                    <p:set>
                                      <p:cBhvr>
                                        <p:cTn id="36" dur="1" fill="hold">
                                          <p:stCondLst>
                                            <p:cond delay="0"/>
                                          </p:stCondLst>
                                        </p:cTn>
                                        <p:tgtEl>
                                          <p:spTgt spid="1238020">
                                            <p:txEl>
                                              <p:pRg st="6" end="6"/>
                                            </p:txEl>
                                          </p:spTgt>
                                        </p:tgtEl>
                                        <p:attrNameLst>
                                          <p:attrName>style.visibility</p:attrName>
                                        </p:attrNameLst>
                                      </p:cBhvr>
                                      <p:to>
                                        <p:strVal val="visible"/>
                                      </p:to>
                                    </p:set>
                                    <p:anim calcmode="lin" valueType="num">
                                      <p:cBhvr additive="base">
                                        <p:cTn id="37" dur="2000" fill="hold"/>
                                        <p:tgtEl>
                                          <p:spTgt spid="1238020">
                                            <p:txEl>
                                              <p:pRg st="6" end="6"/>
                                            </p:txEl>
                                          </p:spTgt>
                                        </p:tgtEl>
                                        <p:attrNameLst>
                                          <p:attrName>ppt_x</p:attrName>
                                        </p:attrNameLst>
                                      </p:cBhvr>
                                      <p:tavLst>
                                        <p:tav tm="0">
                                          <p:val>
                                            <p:strVal val="#ppt_x"/>
                                          </p:val>
                                        </p:tav>
                                        <p:tav tm="100000">
                                          <p:val>
                                            <p:strVal val="#ppt_x"/>
                                          </p:val>
                                        </p:tav>
                                      </p:tavLst>
                                    </p:anim>
                                    <p:anim calcmode="lin" valueType="num">
                                      <p:cBhvr additive="base">
                                        <p:cTn id="38" dur="2000" fill="hold"/>
                                        <p:tgtEl>
                                          <p:spTgt spid="1238020">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8020"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8787" y="361741"/>
            <a:ext cx="8226425" cy="882650"/>
          </a:xfrm>
        </p:spPr>
        <p:txBody>
          <a:bodyPr anchor="b">
            <a:normAutofit/>
          </a:bodyPr>
          <a:lstStyle/>
          <a:p>
            <a:r>
              <a:rPr lang="en-US" dirty="0"/>
              <a:t>Acanthosis Nigricans</a:t>
            </a:r>
          </a:p>
        </p:txBody>
      </p:sp>
      <p:pic>
        <p:nvPicPr>
          <p:cNvPr id="80898" name="Picture 2" descr="severe acanthosis nigricans 2"/>
          <p:cNvPicPr>
            <a:picLocks noChangeAspect="1" noChangeArrowheads="1"/>
          </p:cNvPicPr>
          <p:nvPr/>
        </p:nvPicPr>
        <p:blipFill rotWithShape="1">
          <a:blip r:embed="rId4">
            <a:extLst>
              <a:ext uri="{28A0092B-C50C-407E-A947-70E740481C1C}">
                <a14:useLocalDpi xmlns:a14="http://schemas.microsoft.com/office/drawing/2010/main" val="0"/>
              </a:ext>
            </a:extLst>
          </a:blip>
          <a:srcRect r="32676" b="-2"/>
          <a:stretch/>
        </p:blipFill>
        <p:spPr bwMode="auto">
          <a:xfrm>
            <a:off x="458787" y="1447800"/>
            <a:ext cx="4037012" cy="4497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9" name="Content Placeholder 2">
            <a:extLst>
              <a:ext uri="{FF2B5EF4-FFF2-40B4-BE49-F238E27FC236}">
                <a16:creationId xmlns:a16="http://schemas.microsoft.com/office/drawing/2014/main" id="{B956EE52-F702-449E-D613-1DEF8D04971A}"/>
              </a:ext>
            </a:extLst>
          </p:cNvPr>
          <p:cNvSpPr>
            <a:spLocks noGrp="1"/>
          </p:cNvSpPr>
          <p:nvPr>
            <p:ph sz="quarter" idx="3"/>
          </p:nvPr>
        </p:nvSpPr>
        <p:spPr>
          <a:xfrm>
            <a:off x="4648199" y="1398396"/>
            <a:ext cx="4037013" cy="4953000"/>
          </a:xfrm>
        </p:spPr>
        <p:txBody>
          <a:bodyPr>
            <a:normAutofit fontScale="92500"/>
          </a:bodyPr>
          <a:lstStyle/>
          <a:p>
            <a:pPr eaLnBrk="1" hangingPunct="1">
              <a:lnSpc>
                <a:spcPct val="110000"/>
              </a:lnSpc>
              <a:defRPr/>
            </a:pPr>
            <a:r>
              <a:rPr lang="en-US" sz="2400" dirty="0"/>
              <a:t>Signals high insulin levels in bloodstream</a:t>
            </a:r>
          </a:p>
          <a:p>
            <a:pPr eaLnBrk="1" hangingPunct="1">
              <a:lnSpc>
                <a:spcPct val="110000"/>
              </a:lnSpc>
              <a:defRPr/>
            </a:pPr>
            <a:r>
              <a:rPr lang="en-US" sz="2400" dirty="0"/>
              <a:t>Patches of darkened skin over parts of body that bend or rub against each other</a:t>
            </a:r>
          </a:p>
          <a:p>
            <a:pPr lvl="1" eaLnBrk="1" hangingPunct="1">
              <a:lnSpc>
                <a:spcPct val="110000"/>
              </a:lnSpc>
              <a:defRPr/>
            </a:pPr>
            <a:r>
              <a:rPr lang="en-US" sz="2400" dirty="0"/>
              <a:t>Neck, underarm, waistline, groin, knuckles, elbows, toes</a:t>
            </a:r>
          </a:p>
          <a:p>
            <a:pPr lvl="1" eaLnBrk="1" hangingPunct="1">
              <a:lnSpc>
                <a:spcPct val="110000"/>
              </a:lnSpc>
              <a:defRPr/>
            </a:pPr>
            <a:r>
              <a:rPr lang="en-US" sz="2400" dirty="0"/>
              <a:t>Skin tags on neck and darkened areas around eyes, nose and cheeks.</a:t>
            </a:r>
          </a:p>
          <a:p>
            <a:pPr eaLnBrk="1" hangingPunct="1">
              <a:lnSpc>
                <a:spcPct val="110000"/>
              </a:lnSpc>
              <a:defRPr/>
            </a:pPr>
            <a:r>
              <a:rPr lang="en-US" sz="2400" dirty="0"/>
              <a:t>No cure, lesions regress with treatment of insulin resistance</a:t>
            </a:r>
          </a:p>
          <a:p>
            <a:pPr>
              <a:lnSpc>
                <a:spcPct val="90000"/>
              </a:lnSpc>
            </a:pPr>
            <a:endParaRPr lang="en-US" sz="1300" dirty="0"/>
          </a:p>
        </p:txBody>
      </p:sp>
    </p:spTree>
    <p:custDataLst>
      <p:tags r:id="rId1"/>
    </p:custDataLst>
    <p:extLst>
      <p:ext uri="{BB962C8B-B14F-4D97-AF65-F5344CB8AC3E}">
        <p14:creationId xmlns:p14="http://schemas.microsoft.com/office/powerpoint/2010/main" val="2043105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7458" name="Object 2"/>
          <p:cNvGraphicFramePr>
            <a:graphicFrameLocks noChangeAspect="1"/>
          </p:cNvGraphicFramePr>
          <p:nvPr/>
        </p:nvGraphicFramePr>
        <p:xfrm>
          <a:off x="0" y="685800"/>
          <a:ext cx="4359275" cy="3371850"/>
        </p:xfrm>
        <a:graphic>
          <a:graphicData uri="http://schemas.openxmlformats.org/presentationml/2006/ole">
            <mc:AlternateContent xmlns:mc="http://schemas.openxmlformats.org/markup-compatibility/2006">
              <mc:Choice xmlns:v="urn:schemas-microsoft-com:vml" Requires="v">
                <p:oleObj name="Clip" r:id="rId4" imgW="3840813" imgH="2972058" progId="">
                  <p:embed/>
                </p:oleObj>
              </mc:Choice>
              <mc:Fallback>
                <p:oleObj name="Clip" r:id="rId4" imgW="3840813" imgH="2972058" progId="">
                  <p:embed/>
                  <p:pic>
                    <p:nvPicPr>
                      <p:cNvPr id="147458"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685800"/>
                        <a:ext cx="4359275" cy="337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47459" name="Object 3"/>
          <p:cNvGraphicFramePr>
            <a:graphicFrameLocks noChangeAspect="1"/>
          </p:cNvGraphicFramePr>
          <p:nvPr/>
        </p:nvGraphicFramePr>
        <p:xfrm>
          <a:off x="4749800" y="685800"/>
          <a:ext cx="4394200" cy="3398838"/>
        </p:xfrm>
        <a:graphic>
          <a:graphicData uri="http://schemas.openxmlformats.org/presentationml/2006/ole">
            <mc:AlternateContent xmlns:mc="http://schemas.openxmlformats.org/markup-compatibility/2006">
              <mc:Choice xmlns:v="urn:schemas-microsoft-com:vml" Requires="v">
                <p:oleObj name="Clip" r:id="rId6" imgW="3840813" imgH="2972058" progId="">
                  <p:embed/>
                </p:oleObj>
              </mc:Choice>
              <mc:Fallback>
                <p:oleObj name="Clip" r:id="rId6" imgW="3840813" imgH="2972058" progId="">
                  <p:embed/>
                  <p:pic>
                    <p:nvPicPr>
                      <p:cNvPr id="147459"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49800" y="685800"/>
                        <a:ext cx="4394200" cy="339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680388" name="Picture 4" descr="visceral fat"/>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209800" y="0"/>
            <a:ext cx="4719638" cy="662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4462744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1680388"/>
                                        </p:tgtEl>
                                        <p:attrNameLst>
                                          <p:attrName>style.visibility</p:attrName>
                                        </p:attrNameLst>
                                      </p:cBhvr>
                                      <p:to>
                                        <p:strVal val="visible"/>
                                      </p:to>
                                    </p:set>
                                    <p:anim calcmode="lin" valueType="num">
                                      <p:cBhvr>
                                        <p:cTn id="7" dur="500" fill="hold"/>
                                        <p:tgtEl>
                                          <p:spTgt spid="1680388"/>
                                        </p:tgtEl>
                                        <p:attrNameLst>
                                          <p:attrName>ppt_w</p:attrName>
                                        </p:attrNameLst>
                                      </p:cBhvr>
                                      <p:tavLst>
                                        <p:tav tm="0">
                                          <p:val>
                                            <p:fltVal val="0"/>
                                          </p:val>
                                        </p:tav>
                                        <p:tav tm="100000">
                                          <p:val>
                                            <p:strVal val="#ppt_w"/>
                                          </p:val>
                                        </p:tav>
                                      </p:tavLst>
                                    </p:anim>
                                    <p:anim calcmode="lin" valueType="num">
                                      <p:cBhvr>
                                        <p:cTn id="8" dur="500" fill="hold"/>
                                        <p:tgtEl>
                                          <p:spTgt spid="1680388"/>
                                        </p:tgtEl>
                                        <p:attrNameLst>
                                          <p:attrName>ppt_h</p:attrName>
                                        </p:attrNameLst>
                                      </p:cBhvr>
                                      <p:tavLst>
                                        <p:tav tm="0">
                                          <p:val>
                                            <p:fltVal val="0"/>
                                          </p:val>
                                        </p:tav>
                                        <p:tav tm="100000">
                                          <p:val>
                                            <p:strVal val="#ppt_h"/>
                                          </p:val>
                                        </p:tav>
                                      </p:tavLst>
                                    </p:anim>
                                    <p:anim calcmode="lin" valueType="num">
                                      <p:cBhvr>
                                        <p:cTn id="9" dur="500" fill="hold"/>
                                        <p:tgtEl>
                                          <p:spTgt spid="1680388"/>
                                        </p:tgtEl>
                                        <p:attrNameLst>
                                          <p:attrName>style.rotation</p:attrName>
                                        </p:attrNameLst>
                                      </p:cBhvr>
                                      <p:tavLst>
                                        <p:tav tm="0">
                                          <p:val>
                                            <p:fltVal val="360"/>
                                          </p:val>
                                        </p:tav>
                                        <p:tav tm="100000">
                                          <p:val>
                                            <p:fltVal val="0"/>
                                          </p:val>
                                        </p:tav>
                                      </p:tavLst>
                                    </p:anim>
                                    <p:animEffect transition="in" filter="fade">
                                      <p:cBhvr>
                                        <p:cTn id="10" dur="500"/>
                                        <p:tgtEl>
                                          <p:spTgt spid="16803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Poll Question 4</a:t>
            </a:r>
          </a:p>
        </p:txBody>
      </p:sp>
      <p:sp>
        <p:nvSpPr>
          <p:cNvPr id="3" name="Content Placeholder 2"/>
          <p:cNvSpPr>
            <a:spLocks noGrp="1"/>
          </p:cNvSpPr>
          <p:nvPr>
            <p:ph sz="quarter" idx="1"/>
          </p:nvPr>
        </p:nvSpPr>
        <p:spPr>
          <a:xfrm>
            <a:off x="457200" y="1219200"/>
            <a:ext cx="6858000" cy="4937760"/>
          </a:xfrm>
        </p:spPr>
        <p:txBody>
          <a:bodyPr>
            <a:normAutofit/>
          </a:bodyPr>
          <a:lstStyle/>
          <a:p>
            <a:r>
              <a:rPr lang="en-US" sz="3600" dirty="0"/>
              <a:t>Frequent skin and yeast infections in people with diabetes are:</a:t>
            </a:r>
          </a:p>
          <a:p>
            <a:pPr marL="514350" indent="-514350">
              <a:buAutoNum type="alphaLcPeriod"/>
            </a:pPr>
            <a:r>
              <a:rPr lang="en-US" sz="3600" dirty="0"/>
              <a:t>A sign of poor hygiene</a:t>
            </a:r>
          </a:p>
          <a:p>
            <a:pPr marL="514350" indent="-514350">
              <a:buAutoNum type="alphaLcPeriod"/>
            </a:pPr>
            <a:r>
              <a:rPr lang="en-US" sz="3600" dirty="0"/>
              <a:t>Due to unhealthful diet</a:t>
            </a:r>
          </a:p>
          <a:p>
            <a:pPr marL="514350" indent="-514350">
              <a:buAutoNum type="alphaLcPeriod"/>
            </a:pPr>
            <a:r>
              <a:rPr lang="en-US" sz="3600" dirty="0"/>
              <a:t>A sign of ongoing hyperglycemia</a:t>
            </a:r>
          </a:p>
          <a:p>
            <a:pPr marL="514350" indent="-514350">
              <a:buAutoNum type="alphaLcPeriod"/>
            </a:pPr>
            <a:r>
              <a:rPr lang="en-US" sz="3600" dirty="0"/>
              <a:t>A result of high sugar intake</a:t>
            </a:r>
          </a:p>
          <a:p>
            <a:pPr marL="274320" lvl="1" indent="0" fontAlgn="base">
              <a:buNone/>
            </a:pPr>
            <a:endParaRPr lang="en-US" sz="3600" dirty="0"/>
          </a:p>
          <a:p>
            <a:endParaRPr lang="en-US" dirty="0"/>
          </a:p>
        </p:txBody>
      </p:sp>
      <p:pic>
        <p:nvPicPr>
          <p:cNvPr id="4" name="Picture 3">
            <a:hlinkClick r:id="rId3"/>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15200" y="1524000"/>
            <a:ext cx="1584125" cy="1570758"/>
          </a:xfrm>
          <a:prstGeom prst="rect">
            <a:avLst/>
          </a:prstGeom>
        </p:spPr>
      </p:pic>
      <p:sp>
        <p:nvSpPr>
          <p:cNvPr id="5" name="Oval 4"/>
          <p:cNvSpPr/>
          <p:nvPr/>
        </p:nvSpPr>
        <p:spPr>
          <a:xfrm>
            <a:off x="304800" y="3505200"/>
            <a:ext cx="7086600" cy="1066800"/>
          </a:xfrm>
          <a:prstGeom prst="ellipse">
            <a:avLst/>
          </a:prstGeom>
          <a:noFill/>
          <a:ln w="76200">
            <a:solidFill>
              <a:srgbClr val="5E38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Tree>
    <p:custDataLst>
      <p:tags r:id="rId1"/>
    </p:custDataLst>
    <p:extLst>
      <p:ext uri="{BB962C8B-B14F-4D97-AF65-F5344CB8AC3E}">
        <p14:creationId xmlns:p14="http://schemas.microsoft.com/office/powerpoint/2010/main" val="253964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288604" y="159034"/>
            <a:ext cx="8585841" cy="764387"/>
          </a:xfrm>
        </p:spPr>
        <p:txBody>
          <a:bodyPr vert="horz" lIns="90488" tIns="44451" rIns="90488" bIns="44451" anchor="b" anchorCtr="0">
            <a:normAutofit/>
          </a:bodyPr>
          <a:lstStyle/>
          <a:p>
            <a:pPr eaLnBrk="1" hangingPunct="1"/>
            <a:r>
              <a:rPr lang="en-US" sz="3600" dirty="0"/>
              <a:t>The Noxious Nine – Pathophysiology T2D</a:t>
            </a:r>
          </a:p>
        </p:txBody>
      </p:sp>
      <p:pic>
        <p:nvPicPr>
          <p:cNvPr id="53251" name="Picture 276" descr="MCj01975660000[1]"/>
          <p:cNvPicPr>
            <a:picLocks noGrp="1" noChangeAspect="1" noChangeArrowheads="1"/>
          </p:cNvPicPr>
          <p:nvPr>
            <p:ph sz="quarter" idx="1"/>
          </p:nvPr>
        </p:nvPicPr>
        <p:blipFill>
          <a:blip r:embed="rId6" cstate="print">
            <a:extLst>
              <a:ext uri="{28A0092B-C50C-407E-A947-70E740481C1C}">
                <a14:useLocalDpi xmlns:a14="http://schemas.microsoft.com/office/drawing/2010/main" val="0"/>
              </a:ext>
            </a:extLst>
          </a:blip>
          <a:stretch>
            <a:fillRect/>
          </a:stretch>
        </p:blipFill>
        <p:spPr>
          <a:xfrm>
            <a:off x="256056" y="1247270"/>
            <a:ext cx="1424568" cy="1401731"/>
          </a:xfrm>
          <a:noFill/>
          <a:extLst>
            <a:ext uri="{909E8E84-426E-40DD-AFC4-6F175D3DCCD1}">
              <a14:hiddenFill xmlns:a14="http://schemas.microsoft.com/office/drawing/2010/main">
                <a:solidFill>
                  <a:srgbClr val="FFFFFF"/>
                </a:solidFill>
              </a14:hiddenFill>
            </a:ext>
          </a:extLst>
        </p:spPr>
      </p:pic>
      <p:pic>
        <p:nvPicPr>
          <p:cNvPr id="53252" name="Picture 277" descr="MCHM00246_0000[1]"/>
          <p:cNvPicPr>
            <a:picLocks noGrp="1" noChangeAspect="1" noChangeArrowheads="1"/>
          </p:cNvPicPr>
          <p:nvPr>
            <p:ph sz="quarter" idx="4294967295"/>
          </p:nvPr>
        </p:nvPicPr>
        <p:blipFill>
          <a:blip r:embed="rId7" cstate="print">
            <a:extLst>
              <a:ext uri="{28A0092B-C50C-407E-A947-70E740481C1C}">
                <a14:useLocalDpi xmlns:a14="http://schemas.microsoft.com/office/drawing/2010/main" val="0"/>
              </a:ext>
            </a:extLst>
          </a:blip>
          <a:srcRect/>
          <a:stretch>
            <a:fillRect/>
          </a:stretch>
        </p:blipFill>
        <p:spPr>
          <a:xfrm>
            <a:off x="7543800" y="1371600"/>
            <a:ext cx="1101725" cy="1484313"/>
          </a:xfrm>
          <a:noFill/>
          <a:extLst>
            <a:ext uri="{909E8E84-426E-40DD-AFC4-6F175D3DCCD1}">
              <a14:hiddenFill xmlns:a14="http://schemas.microsoft.com/office/drawing/2010/main">
                <a:solidFill>
                  <a:srgbClr val="FFFFFF"/>
                </a:solidFill>
              </a14:hiddenFill>
            </a:ext>
          </a:extLst>
        </p:spPr>
      </p:pic>
      <p:pic>
        <p:nvPicPr>
          <p:cNvPr id="1290519" name="MPj04331280000[1].jpg">
            <a:hlinkClick r:id="" action="ppaction://media"/>
          </p:cNvPr>
          <p:cNvPicPr>
            <a:picLocks noGrp="1" noRot="1" noChangeAspect="1" noChangeArrowheads="1"/>
          </p:cNvPicPr>
          <p:nvPr>
            <p:ph sz="quarter" idx="4294967295"/>
            <a:videoFile r:link="rId2"/>
          </p:nvPr>
        </p:nvPicPr>
        <p:blipFill>
          <a:blip r:embed="rId8">
            <a:extLst>
              <a:ext uri="{28A0092B-C50C-407E-A947-70E740481C1C}">
                <a14:useLocalDpi xmlns:a14="http://schemas.microsoft.com/office/drawing/2010/main" val="0"/>
              </a:ext>
            </a:extLst>
          </a:blip>
          <a:srcRect/>
          <a:stretch>
            <a:fillRect/>
          </a:stretch>
        </p:blipFill>
        <p:spPr>
          <a:xfrm>
            <a:off x="244440" y="3235324"/>
            <a:ext cx="1447800" cy="1085851"/>
          </a:xfrm>
        </p:spPr>
      </p:pic>
      <p:pic>
        <p:nvPicPr>
          <p:cNvPr id="53253" name="Picture 3"/>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43400" y="5642766"/>
            <a:ext cx="1579563" cy="920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53254" name="Freeform 5"/>
          <p:cNvSpPr>
            <a:spLocks/>
          </p:cNvSpPr>
          <p:nvPr/>
        </p:nvSpPr>
        <p:spPr bwMode="auto">
          <a:xfrm>
            <a:off x="6140451" y="4008439"/>
            <a:ext cx="825500" cy="1022351"/>
          </a:xfrm>
          <a:custGeom>
            <a:avLst/>
            <a:gdLst>
              <a:gd name="T0" fmla="*/ 2147483647 w 584"/>
              <a:gd name="T1" fmla="*/ 2147483647 h 644"/>
              <a:gd name="T2" fmla="*/ 2147483647 w 584"/>
              <a:gd name="T3" fmla="*/ 2147483647 h 644"/>
              <a:gd name="T4" fmla="*/ 2147483647 w 584"/>
              <a:gd name="T5" fmla="*/ 2147483647 h 644"/>
              <a:gd name="T6" fmla="*/ 2147483647 w 584"/>
              <a:gd name="T7" fmla="*/ 2147483647 h 644"/>
              <a:gd name="T8" fmla="*/ 2147483647 w 584"/>
              <a:gd name="T9" fmla="*/ 2147483647 h 644"/>
              <a:gd name="T10" fmla="*/ 2147483647 w 584"/>
              <a:gd name="T11" fmla="*/ 2147483647 h 644"/>
              <a:gd name="T12" fmla="*/ 2147483647 w 584"/>
              <a:gd name="T13" fmla="*/ 2147483647 h 644"/>
              <a:gd name="T14" fmla="*/ 2147483647 w 584"/>
              <a:gd name="T15" fmla="*/ 2147483647 h 644"/>
              <a:gd name="T16" fmla="*/ 2147483647 w 584"/>
              <a:gd name="T17" fmla="*/ 2147483647 h 644"/>
              <a:gd name="T18" fmla="*/ 2147483647 w 584"/>
              <a:gd name="T19" fmla="*/ 2147483647 h 644"/>
              <a:gd name="T20" fmla="*/ 2147483647 w 584"/>
              <a:gd name="T21" fmla="*/ 2147483647 h 644"/>
              <a:gd name="T22" fmla="*/ 2147483647 w 584"/>
              <a:gd name="T23" fmla="*/ 2147483647 h 644"/>
              <a:gd name="T24" fmla="*/ 2147483647 w 584"/>
              <a:gd name="T25" fmla="*/ 2147483647 h 644"/>
              <a:gd name="T26" fmla="*/ 2147483647 w 584"/>
              <a:gd name="T27" fmla="*/ 2147483647 h 644"/>
              <a:gd name="T28" fmla="*/ 2147483647 w 584"/>
              <a:gd name="T29" fmla="*/ 2147483647 h 644"/>
              <a:gd name="T30" fmla="*/ 2147483647 w 584"/>
              <a:gd name="T31" fmla="*/ 2147483647 h 644"/>
              <a:gd name="T32" fmla="*/ 2147483647 w 584"/>
              <a:gd name="T33" fmla="*/ 2147483647 h 644"/>
              <a:gd name="T34" fmla="*/ 2147483647 w 584"/>
              <a:gd name="T35" fmla="*/ 2147483647 h 644"/>
              <a:gd name="T36" fmla="*/ 2147483647 w 584"/>
              <a:gd name="T37" fmla="*/ 2147483647 h 644"/>
              <a:gd name="T38" fmla="*/ 2147483647 w 584"/>
              <a:gd name="T39" fmla="*/ 2147483647 h 644"/>
              <a:gd name="T40" fmla="*/ 2147483647 w 584"/>
              <a:gd name="T41" fmla="*/ 2147483647 h 644"/>
              <a:gd name="T42" fmla="*/ 2147483647 w 584"/>
              <a:gd name="T43" fmla="*/ 2147483647 h 644"/>
              <a:gd name="T44" fmla="*/ 2147483647 w 584"/>
              <a:gd name="T45" fmla="*/ 2147483647 h 644"/>
              <a:gd name="T46" fmla="*/ 2147483647 w 584"/>
              <a:gd name="T47" fmla="*/ 2147483647 h 644"/>
              <a:gd name="T48" fmla="*/ 2147483647 w 584"/>
              <a:gd name="T49" fmla="*/ 2147483647 h 644"/>
              <a:gd name="T50" fmla="*/ 2147483647 w 584"/>
              <a:gd name="T51" fmla="*/ 2147483647 h 644"/>
              <a:gd name="T52" fmla="*/ 2147483647 w 584"/>
              <a:gd name="T53" fmla="*/ 2147483647 h 644"/>
              <a:gd name="T54" fmla="*/ 2147483647 w 584"/>
              <a:gd name="T55" fmla="*/ 2147483647 h 644"/>
              <a:gd name="T56" fmla="*/ 2147483647 w 584"/>
              <a:gd name="T57" fmla="*/ 2147483647 h 644"/>
              <a:gd name="T58" fmla="*/ 2147483647 w 584"/>
              <a:gd name="T59" fmla="*/ 2147483647 h 644"/>
              <a:gd name="T60" fmla="*/ 2147483647 w 584"/>
              <a:gd name="T61" fmla="*/ 2147483647 h 644"/>
              <a:gd name="T62" fmla="*/ 2147483647 w 584"/>
              <a:gd name="T63" fmla="*/ 2147483647 h 644"/>
              <a:gd name="T64" fmla="*/ 2147483647 w 584"/>
              <a:gd name="T65" fmla="*/ 2147483647 h 644"/>
              <a:gd name="T66" fmla="*/ 2147483647 w 584"/>
              <a:gd name="T67" fmla="*/ 2147483647 h 644"/>
              <a:gd name="T68" fmla="*/ 2147483647 w 584"/>
              <a:gd name="T69" fmla="*/ 2147483647 h 644"/>
              <a:gd name="T70" fmla="*/ 2147483647 w 584"/>
              <a:gd name="T71" fmla="*/ 0 h 644"/>
              <a:gd name="T72" fmla="*/ 2147483647 w 584"/>
              <a:gd name="T73" fmla="*/ 2147483647 h 644"/>
              <a:gd name="T74" fmla="*/ 2147483647 w 584"/>
              <a:gd name="T75" fmla="*/ 2147483647 h 644"/>
              <a:gd name="T76" fmla="*/ 2147483647 w 584"/>
              <a:gd name="T77" fmla="*/ 2147483647 h 644"/>
              <a:gd name="T78" fmla="*/ 2147483647 w 584"/>
              <a:gd name="T79" fmla="*/ 2147483647 h 644"/>
              <a:gd name="T80" fmla="*/ 2147483647 w 584"/>
              <a:gd name="T81" fmla="*/ 2147483647 h 644"/>
              <a:gd name="T82" fmla="*/ 2147483647 w 584"/>
              <a:gd name="T83" fmla="*/ 2147483647 h 644"/>
              <a:gd name="T84" fmla="*/ 2147483647 w 584"/>
              <a:gd name="T85" fmla="*/ 2147483647 h 644"/>
              <a:gd name="T86" fmla="*/ 2147483647 w 584"/>
              <a:gd name="T87" fmla="*/ 2147483647 h 644"/>
              <a:gd name="T88" fmla="*/ 2147483647 w 584"/>
              <a:gd name="T89" fmla="*/ 2147483647 h 644"/>
              <a:gd name="T90" fmla="*/ 2147483647 w 584"/>
              <a:gd name="T91" fmla="*/ 2147483647 h 644"/>
              <a:gd name="T92" fmla="*/ 2147483647 w 584"/>
              <a:gd name="T93" fmla="*/ 2147483647 h 644"/>
              <a:gd name="T94" fmla="*/ 2147483647 w 584"/>
              <a:gd name="T95" fmla="*/ 2147483647 h 644"/>
              <a:gd name="T96" fmla="*/ 2147483647 w 584"/>
              <a:gd name="T97" fmla="*/ 2147483647 h 644"/>
              <a:gd name="T98" fmla="*/ 2147483647 w 584"/>
              <a:gd name="T99" fmla="*/ 2147483647 h 644"/>
              <a:gd name="T100" fmla="*/ 2147483647 w 584"/>
              <a:gd name="T101" fmla="*/ 2147483647 h 644"/>
              <a:gd name="T102" fmla="*/ 2147483647 w 584"/>
              <a:gd name="T103" fmla="*/ 2147483647 h 644"/>
              <a:gd name="T104" fmla="*/ 2147483647 w 584"/>
              <a:gd name="T105" fmla="*/ 2147483647 h 644"/>
              <a:gd name="T106" fmla="*/ 2147483647 w 584"/>
              <a:gd name="T107" fmla="*/ 2147483647 h 644"/>
              <a:gd name="T108" fmla="*/ 2147483647 w 584"/>
              <a:gd name="T109" fmla="*/ 2147483647 h 644"/>
              <a:gd name="T110" fmla="*/ 2147483647 w 584"/>
              <a:gd name="T111" fmla="*/ 2147483647 h 644"/>
              <a:gd name="T112" fmla="*/ 2147483647 w 584"/>
              <a:gd name="T113" fmla="*/ 2147483647 h 644"/>
              <a:gd name="T114" fmla="*/ 2147483647 w 584"/>
              <a:gd name="T115" fmla="*/ 2147483647 h 644"/>
              <a:gd name="T116" fmla="*/ 2147483647 w 584"/>
              <a:gd name="T117" fmla="*/ 2147483647 h 64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84"/>
              <a:gd name="T178" fmla="*/ 0 h 644"/>
              <a:gd name="T179" fmla="*/ 584 w 584"/>
              <a:gd name="T180" fmla="*/ 644 h 64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84" h="644">
                <a:moveTo>
                  <a:pt x="92" y="625"/>
                </a:moveTo>
                <a:lnTo>
                  <a:pt x="89" y="617"/>
                </a:lnTo>
                <a:lnTo>
                  <a:pt x="87" y="610"/>
                </a:lnTo>
                <a:lnTo>
                  <a:pt x="87" y="601"/>
                </a:lnTo>
                <a:lnTo>
                  <a:pt x="89" y="592"/>
                </a:lnTo>
                <a:lnTo>
                  <a:pt x="90" y="576"/>
                </a:lnTo>
                <a:lnTo>
                  <a:pt x="93" y="561"/>
                </a:lnTo>
                <a:lnTo>
                  <a:pt x="95" y="548"/>
                </a:lnTo>
                <a:lnTo>
                  <a:pt x="93" y="540"/>
                </a:lnTo>
                <a:lnTo>
                  <a:pt x="90" y="537"/>
                </a:lnTo>
                <a:lnTo>
                  <a:pt x="87" y="537"/>
                </a:lnTo>
                <a:lnTo>
                  <a:pt x="81" y="539"/>
                </a:lnTo>
                <a:lnTo>
                  <a:pt x="75" y="543"/>
                </a:lnTo>
                <a:lnTo>
                  <a:pt x="66" y="548"/>
                </a:lnTo>
                <a:lnTo>
                  <a:pt x="59" y="551"/>
                </a:lnTo>
                <a:lnTo>
                  <a:pt x="53" y="552"/>
                </a:lnTo>
                <a:lnTo>
                  <a:pt x="46" y="552"/>
                </a:lnTo>
                <a:lnTo>
                  <a:pt x="40" y="552"/>
                </a:lnTo>
                <a:lnTo>
                  <a:pt x="35" y="551"/>
                </a:lnTo>
                <a:lnTo>
                  <a:pt x="29" y="549"/>
                </a:lnTo>
                <a:lnTo>
                  <a:pt x="25" y="546"/>
                </a:lnTo>
                <a:lnTo>
                  <a:pt x="21" y="543"/>
                </a:lnTo>
                <a:lnTo>
                  <a:pt x="18" y="539"/>
                </a:lnTo>
                <a:lnTo>
                  <a:pt x="15" y="535"/>
                </a:lnTo>
                <a:lnTo>
                  <a:pt x="13" y="530"/>
                </a:lnTo>
                <a:lnTo>
                  <a:pt x="12" y="524"/>
                </a:lnTo>
                <a:lnTo>
                  <a:pt x="12" y="518"/>
                </a:lnTo>
                <a:lnTo>
                  <a:pt x="12" y="512"/>
                </a:lnTo>
                <a:lnTo>
                  <a:pt x="13" y="506"/>
                </a:lnTo>
                <a:lnTo>
                  <a:pt x="16" y="493"/>
                </a:lnTo>
                <a:lnTo>
                  <a:pt x="21" y="478"/>
                </a:lnTo>
                <a:lnTo>
                  <a:pt x="24" y="462"/>
                </a:lnTo>
                <a:lnTo>
                  <a:pt x="26" y="446"/>
                </a:lnTo>
                <a:lnTo>
                  <a:pt x="26" y="428"/>
                </a:lnTo>
                <a:lnTo>
                  <a:pt x="25" y="410"/>
                </a:lnTo>
                <a:lnTo>
                  <a:pt x="22" y="401"/>
                </a:lnTo>
                <a:lnTo>
                  <a:pt x="21" y="392"/>
                </a:lnTo>
                <a:lnTo>
                  <a:pt x="16" y="383"/>
                </a:lnTo>
                <a:lnTo>
                  <a:pt x="12" y="375"/>
                </a:lnTo>
                <a:lnTo>
                  <a:pt x="7" y="366"/>
                </a:lnTo>
                <a:lnTo>
                  <a:pt x="3" y="357"/>
                </a:lnTo>
                <a:lnTo>
                  <a:pt x="1" y="348"/>
                </a:lnTo>
                <a:lnTo>
                  <a:pt x="0" y="341"/>
                </a:lnTo>
                <a:lnTo>
                  <a:pt x="0" y="327"/>
                </a:lnTo>
                <a:lnTo>
                  <a:pt x="3" y="314"/>
                </a:lnTo>
                <a:lnTo>
                  <a:pt x="7" y="301"/>
                </a:lnTo>
                <a:lnTo>
                  <a:pt x="10" y="289"/>
                </a:lnTo>
                <a:lnTo>
                  <a:pt x="15" y="278"/>
                </a:lnTo>
                <a:lnTo>
                  <a:pt x="15" y="266"/>
                </a:lnTo>
                <a:lnTo>
                  <a:pt x="15" y="252"/>
                </a:lnTo>
                <a:lnTo>
                  <a:pt x="13" y="234"/>
                </a:lnTo>
                <a:lnTo>
                  <a:pt x="12" y="215"/>
                </a:lnTo>
                <a:lnTo>
                  <a:pt x="10" y="194"/>
                </a:lnTo>
                <a:lnTo>
                  <a:pt x="10" y="175"/>
                </a:lnTo>
                <a:lnTo>
                  <a:pt x="13" y="158"/>
                </a:lnTo>
                <a:lnTo>
                  <a:pt x="15" y="152"/>
                </a:lnTo>
                <a:lnTo>
                  <a:pt x="18" y="147"/>
                </a:lnTo>
                <a:lnTo>
                  <a:pt x="22" y="142"/>
                </a:lnTo>
                <a:lnTo>
                  <a:pt x="26" y="141"/>
                </a:lnTo>
                <a:lnTo>
                  <a:pt x="38" y="136"/>
                </a:lnTo>
                <a:lnTo>
                  <a:pt x="49" y="133"/>
                </a:lnTo>
                <a:lnTo>
                  <a:pt x="61" y="129"/>
                </a:lnTo>
                <a:lnTo>
                  <a:pt x="69" y="124"/>
                </a:lnTo>
                <a:lnTo>
                  <a:pt x="78" y="120"/>
                </a:lnTo>
                <a:lnTo>
                  <a:pt x="84" y="115"/>
                </a:lnTo>
                <a:lnTo>
                  <a:pt x="87" y="112"/>
                </a:lnTo>
                <a:lnTo>
                  <a:pt x="89" y="109"/>
                </a:lnTo>
                <a:lnTo>
                  <a:pt x="89" y="107"/>
                </a:lnTo>
                <a:lnTo>
                  <a:pt x="89" y="104"/>
                </a:lnTo>
                <a:lnTo>
                  <a:pt x="87" y="98"/>
                </a:lnTo>
                <a:lnTo>
                  <a:pt x="84" y="89"/>
                </a:lnTo>
                <a:lnTo>
                  <a:pt x="80" y="80"/>
                </a:lnTo>
                <a:lnTo>
                  <a:pt x="77" y="69"/>
                </a:lnTo>
                <a:lnTo>
                  <a:pt x="74" y="59"/>
                </a:lnTo>
                <a:lnTo>
                  <a:pt x="74" y="49"/>
                </a:lnTo>
                <a:lnTo>
                  <a:pt x="75" y="44"/>
                </a:lnTo>
                <a:lnTo>
                  <a:pt x="77" y="40"/>
                </a:lnTo>
                <a:lnTo>
                  <a:pt x="80" y="35"/>
                </a:lnTo>
                <a:lnTo>
                  <a:pt x="84" y="31"/>
                </a:lnTo>
                <a:lnTo>
                  <a:pt x="89" y="27"/>
                </a:lnTo>
                <a:lnTo>
                  <a:pt x="95" y="24"/>
                </a:lnTo>
                <a:lnTo>
                  <a:pt x="100" y="21"/>
                </a:lnTo>
                <a:lnTo>
                  <a:pt x="108" y="19"/>
                </a:lnTo>
                <a:lnTo>
                  <a:pt x="123" y="15"/>
                </a:lnTo>
                <a:lnTo>
                  <a:pt x="139" y="13"/>
                </a:lnTo>
                <a:lnTo>
                  <a:pt x="157" y="13"/>
                </a:lnTo>
                <a:lnTo>
                  <a:pt x="171" y="13"/>
                </a:lnTo>
                <a:lnTo>
                  <a:pt x="186" y="15"/>
                </a:lnTo>
                <a:lnTo>
                  <a:pt x="198" y="18"/>
                </a:lnTo>
                <a:lnTo>
                  <a:pt x="210" y="21"/>
                </a:lnTo>
                <a:lnTo>
                  <a:pt x="225" y="22"/>
                </a:lnTo>
                <a:lnTo>
                  <a:pt x="241" y="24"/>
                </a:lnTo>
                <a:lnTo>
                  <a:pt x="259" y="24"/>
                </a:lnTo>
                <a:lnTo>
                  <a:pt x="276" y="24"/>
                </a:lnTo>
                <a:lnTo>
                  <a:pt x="291" y="21"/>
                </a:lnTo>
                <a:lnTo>
                  <a:pt x="305" y="18"/>
                </a:lnTo>
                <a:lnTo>
                  <a:pt x="315" y="13"/>
                </a:lnTo>
                <a:lnTo>
                  <a:pt x="324" y="7"/>
                </a:lnTo>
                <a:lnTo>
                  <a:pt x="334" y="6"/>
                </a:lnTo>
                <a:lnTo>
                  <a:pt x="345" y="3"/>
                </a:lnTo>
                <a:lnTo>
                  <a:pt x="356" y="3"/>
                </a:lnTo>
                <a:lnTo>
                  <a:pt x="367" y="3"/>
                </a:lnTo>
                <a:lnTo>
                  <a:pt x="379" y="3"/>
                </a:lnTo>
                <a:lnTo>
                  <a:pt x="389" y="3"/>
                </a:lnTo>
                <a:lnTo>
                  <a:pt x="398" y="3"/>
                </a:lnTo>
                <a:lnTo>
                  <a:pt x="411" y="1"/>
                </a:lnTo>
                <a:lnTo>
                  <a:pt x="432" y="0"/>
                </a:lnTo>
                <a:lnTo>
                  <a:pt x="460" y="0"/>
                </a:lnTo>
                <a:lnTo>
                  <a:pt x="489" y="1"/>
                </a:lnTo>
                <a:lnTo>
                  <a:pt x="506" y="3"/>
                </a:lnTo>
                <a:lnTo>
                  <a:pt x="521" y="4"/>
                </a:lnTo>
                <a:lnTo>
                  <a:pt x="534" y="7"/>
                </a:lnTo>
                <a:lnTo>
                  <a:pt x="547" y="10"/>
                </a:lnTo>
                <a:lnTo>
                  <a:pt x="558" y="15"/>
                </a:lnTo>
                <a:lnTo>
                  <a:pt x="566" y="19"/>
                </a:lnTo>
                <a:lnTo>
                  <a:pt x="574" y="25"/>
                </a:lnTo>
                <a:lnTo>
                  <a:pt x="578" y="32"/>
                </a:lnTo>
                <a:lnTo>
                  <a:pt x="583" y="46"/>
                </a:lnTo>
                <a:lnTo>
                  <a:pt x="584" y="56"/>
                </a:lnTo>
                <a:lnTo>
                  <a:pt x="583" y="64"/>
                </a:lnTo>
                <a:lnTo>
                  <a:pt x="581" y="69"/>
                </a:lnTo>
                <a:lnTo>
                  <a:pt x="578" y="75"/>
                </a:lnTo>
                <a:lnTo>
                  <a:pt x="575" y="80"/>
                </a:lnTo>
                <a:lnTo>
                  <a:pt x="572" y="87"/>
                </a:lnTo>
                <a:lnTo>
                  <a:pt x="572" y="95"/>
                </a:lnTo>
                <a:lnTo>
                  <a:pt x="572" y="101"/>
                </a:lnTo>
                <a:lnTo>
                  <a:pt x="571" y="105"/>
                </a:lnTo>
                <a:lnTo>
                  <a:pt x="568" y="111"/>
                </a:lnTo>
                <a:lnTo>
                  <a:pt x="565" y="117"/>
                </a:lnTo>
                <a:lnTo>
                  <a:pt x="556" y="130"/>
                </a:lnTo>
                <a:lnTo>
                  <a:pt x="546" y="142"/>
                </a:lnTo>
                <a:lnTo>
                  <a:pt x="535" y="155"/>
                </a:lnTo>
                <a:lnTo>
                  <a:pt x="525" y="169"/>
                </a:lnTo>
                <a:lnTo>
                  <a:pt x="518" y="181"/>
                </a:lnTo>
                <a:lnTo>
                  <a:pt x="515" y="191"/>
                </a:lnTo>
                <a:lnTo>
                  <a:pt x="513" y="204"/>
                </a:lnTo>
                <a:lnTo>
                  <a:pt x="510" y="222"/>
                </a:lnTo>
                <a:lnTo>
                  <a:pt x="509" y="244"/>
                </a:lnTo>
                <a:lnTo>
                  <a:pt x="506" y="269"/>
                </a:lnTo>
                <a:lnTo>
                  <a:pt x="503" y="293"/>
                </a:lnTo>
                <a:lnTo>
                  <a:pt x="500" y="315"/>
                </a:lnTo>
                <a:lnTo>
                  <a:pt x="497" y="335"/>
                </a:lnTo>
                <a:lnTo>
                  <a:pt x="494" y="349"/>
                </a:lnTo>
                <a:lnTo>
                  <a:pt x="488" y="366"/>
                </a:lnTo>
                <a:lnTo>
                  <a:pt x="476" y="391"/>
                </a:lnTo>
                <a:lnTo>
                  <a:pt x="461" y="420"/>
                </a:lnTo>
                <a:lnTo>
                  <a:pt x="442" y="452"/>
                </a:lnTo>
                <a:lnTo>
                  <a:pt x="424" y="481"/>
                </a:lnTo>
                <a:lnTo>
                  <a:pt x="405" y="508"/>
                </a:lnTo>
                <a:lnTo>
                  <a:pt x="398" y="520"/>
                </a:lnTo>
                <a:lnTo>
                  <a:pt x="389" y="529"/>
                </a:lnTo>
                <a:lnTo>
                  <a:pt x="383" y="535"/>
                </a:lnTo>
                <a:lnTo>
                  <a:pt x="377" y="537"/>
                </a:lnTo>
                <a:lnTo>
                  <a:pt x="367" y="540"/>
                </a:lnTo>
                <a:lnTo>
                  <a:pt x="355" y="543"/>
                </a:lnTo>
                <a:lnTo>
                  <a:pt x="345" y="545"/>
                </a:lnTo>
                <a:lnTo>
                  <a:pt x="334" y="546"/>
                </a:lnTo>
                <a:lnTo>
                  <a:pt x="325" y="548"/>
                </a:lnTo>
                <a:lnTo>
                  <a:pt x="315" y="549"/>
                </a:lnTo>
                <a:lnTo>
                  <a:pt x="306" y="552"/>
                </a:lnTo>
                <a:lnTo>
                  <a:pt x="299" y="557"/>
                </a:lnTo>
                <a:lnTo>
                  <a:pt x="287" y="563"/>
                </a:lnTo>
                <a:lnTo>
                  <a:pt x="269" y="573"/>
                </a:lnTo>
                <a:lnTo>
                  <a:pt x="247" y="586"/>
                </a:lnTo>
                <a:lnTo>
                  <a:pt x="222" y="601"/>
                </a:lnTo>
                <a:lnTo>
                  <a:pt x="198" y="614"/>
                </a:lnTo>
                <a:lnTo>
                  <a:pt x="176" y="626"/>
                </a:lnTo>
                <a:lnTo>
                  <a:pt x="157" y="637"/>
                </a:lnTo>
                <a:lnTo>
                  <a:pt x="146" y="643"/>
                </a:lnTo>
                <a:lnTo>
                  <a:pt x="139" y="643"/>
                </a:lnTo>
                <a:lnTo>
                  <a:pt x="133" y="644"/>
                </a:lnTo>
                <a:lnTo>
                  <a:pt x="124" y="644"/>
                </a:lnTo>
                <a:lnTo>
                  <a:pt x="117" y="643"/>
                </a:lnTo>
                <a:lnTo>
                  <a:pt x="108" y="641"/>
                </a:lnTo>
                <a:lnTo>
                  <a:pt x="102" y="638"/>
                </a:lnTo>
                <a:lnTo>
                  <a:pt x="96" y="632"/>
                </a:lnTo>
                <a:lnTo>
                  <a:pt x="92" y="62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55" name="Freeform 6"/>
          <p:cNvSpPr>
            <a:spLocks/>
          </p:cNvSpPr>
          <p:nvPr/>
        </p:nvSpPr>
        <p:spPr bwMode="auto">
          <a:xfrm>
            <a:off x="6140451" y="4008439"/>
            <a:ext cx="825500" cy="1022351"/>
          </a:xfrm>
          <a:custGeom>
            <a:avLst/>
            <a:gdLst>
              <a:gd name="T0" fmla="*/ 2147483647 w 584"/>
              <a:gd name="T1" fmla="*/ 2147483647 h 644"/>
              <a:gd name="T2" fmla="*/ 2147483647 w 584"/>
              <a:gd name="T3" fmla="*/ 2147483647 h 644"/>
              <a:gd name="T4" fmla="*/ 2147483647 w 584"/>
              <a:gd name="T5" fmla="*/ 2147483647 h 644"/>
              <a:gd name="T6" fmla="*/ 2147483647 w 584"/>
              <a:gd name="T7" fmla="*/ 2147483647 h 644"/>
              <a:gd name="T8" fmla="*/ 2147483647 w 584"/>
              <a:gd name="T9" fmla="*/ 2147483647 h 644"/>
              <a:gd name="T10" fmla="*/ 2147483647 w 584"/>
              <a:gd name="T11" fmla="*/ 2147483647 h 644"/>
              <a:gd name="T12" fmla="*/ 2147483647 w 584"/>
              <a:gd name="T13" fmla="*/ 2147483647 h 644"/>
              <a:gd name="T14" fmla="*/ 2147483647 w 584"/>
              <a:gd name="T15" fmla="*/ 2147483647 h 644"/>
              <a:gd name="T16" fmla="*/ 2147483647 w 584"/>
              <a:gd name="T17" fmla="*/ 2147483647 h 644"/>
              <a:gd name="T18" fmla="*/ 2147483647 w 584"/>
              <a:gd name="T19" fmla="*/ 2147483647 h 644"/>
              <a:gd name="T20" fmla="*/ 2147483647 w 584"/>
              <a:gd name="T21" fmla="*/ 2147483647 h 644"/>
              <a:gd name="T22" fmla="*/ 2147483647 w 584"/>
              <a:gd name="T23" fmla="*/ 2147483647 h 644"/>
              <a:gd name="T24" fmla="*/ 2147483647 w 584"/>
              <a:gd name="T25" fmla="*/ 2147483647 h 644"/>
              <a:gd name="T26" fmla="*/ 2147483647 w 584"/>
              <a:gd name="T27" fmla="*/ 2147483647 h 644"/>
              <a:gd name="T28" fmla="*/ 2147483647 w 584"/>
              <a:gd name="T29" fmla="*/ 2147483647 h 644"/>
              <a:gd name="T30" fmla="*/ 2147483647 w 584"/>
              <a:gd name="T31" fmla="*/ 2147483647 h 644"/>
              <a:gd name="T32" fmla="*/ 2147483647 w 584"/>
              <a:gd name="T33" fmla="*/ 2147483647 h 644"/>
              <a:gd name="T34" fmla="*/ 2147483647 w 584"/>
              <a:gd name="T35" fmla="*/ 2147483647 h 644"/>
              <a:gd name="T36" fmla="*/ 2147483647 w 584"/>
              <a:gd name="T37" fmla="*/ 2147483647 h 644"/>
              <a:gd name="T38" fmla="*/ 2147483647 w 584"/>
              <a:gd name="T39" fmla="*/ 2147483647 h 644"/>
              <a:gd name="T40" fmla="*/ 2147483647 w 584"/>
              <a:gd name="T41" fmla="*/ 2147483647 h 644"/>
              <a:gd name="T42" fmla="*/ 2147483647 w 584"/>
              <a:gd name="T43" fmla="*/ 2147483647 h 644"/>
              <a:gd name="T44" fmla="*/ 2147483647 w 584"/>
              <a:gd name="T45" fmla="*/ 2147483647 h 644"/>
              <a:gd name="T46" fmla="*/ 2147483647 w 584"/>
              <a:gd name="T47" fmla="*/ 2147483647 h 644"/>
              <a:gd name="T48" fmla="*/ 2147483647 w 584"/>
              <a:gd name="T49" fmla="*/ 2147483647 h 644"/>
              <a:gd name="T50" fmla="*/ 2147483647 w 584"/>
              <a:gd name="T51" fmla="*/ 2147483647 h 644"/>
              <a:gd name="T52" fmla="*/ 2147483647 w 584"/>
              <a:gd name="T53" fmla="*/ 2147483647 h 644"/>
              <a:gd name="T54" fmla="*/ 2147483647 w 584"/>
              <a:gd name="T55" fmla="*/ 2147483647 h 644"/>
              <a:gd name="T56" fmla="*/ 2147483647 w 584"/>
              <a:gd name="T57" fmla="*/ 2147483647 h 644"/>
              <a:gd name="T58" fmla="*/ 2147483647 w 584"/>
              <a:gd name="T59" fmla="*/ 2147483647 h 644"/>
              <a:gd name="T60" fmla="*/ 2147483647 w 584"/>
              <a:gd name="T61" fmla="*/ 2147483647 h 644"/>
              <a:gd name="T62" fmla="*/ 2147483647 w 584"/>
              <a:gd name="T63" fmla="*/ 2147483647 h 644"/>
              <a:gd name="T64" fmla="*/ 2147483647 w 584"/>
              <a:gd name="T65" fmla="*/ 2147483647 h 644"/>
              <a:gd name="T66" fmla="*/ 2147483647 w 584"/>
              <a:gd name="T67" fmla="*/ 2147483647 h 644"/>
              <a:gd name="T68" fmla="*/ 2147483647 w 584"/>
              <a:gd name="T69" fmla="*/ 2147483647 h 644"/>
              <a:gd name="T70" fmla="*/ 2147483647 w 584"/>
              <a:gd name="T71" fmla="*/ 0 h 644"/>
              <a:gd name="T72" fmla="*/ 2147483647 w 584"/>
              <a:gd name="T73" fmla="*/ 2147483647 h 644"/>
              <a:gd name="T74" fmla="*/ 2147483647 w 584"/>
              <a:gd name="T75" fmla="*/ 2147483647 h 644"/>
              <a:gd name="T76" fmla="*/ 2147483647 w 584"/>
              <a:gd name="T77" fmla="*/ 2147483647 h 644"/>
              <a:gd name="T78" fmla="*/ 2147483647 w 584"/>
              <a:gd name="T79" fmla="*/ 2147483647 h 644"/>
              <a:gd name="T80" fmla="*/ 2147483647 w 584"/>
              <a:gd name="T81" fmla="*/ 2147483647 h 644"/>
              <a:gd name="T82" fmla="*/ 2147483647 w 584"/>
              <a:gd name="T83" fmla="*/ 2147483647 h 644"/>
              <a:gd name="T84" fmla="*/ 2147483647 w 584"/>
              <a:gd name="T85" fmla="*/ 2147483647 h 644"/>
              <a:gd name="T86" fmla="*/ 2147483647 w 584"/>
              <a:gd name="T87" fmla="*/ 2147483647 h 644"/>
              <a:gd name="T88" fmla="*/ 2147483647 w 584"/>
              <a:gd name="T89" fmla="*/ 2147483647 h 644"/>
              <a:gd name="T90" fmla="*/ 2147483647 w 584"/>
              <a:gd name="T91" fmla="*/ 2147483647 h 644"/>
              <a:gd name="T92" fmla="*/ 2147483647 w 584"/>
              <a:gd name="T93" fmla="*/ 2147483647 h 644"/>
              <a:gd name="T94" fmla="*/ 2147483647 w 584"/>
              <a:gd name="T95" fmla="*/ 2147483647 h 644"/>
              <a:gd name="T96" fmla="*/ 2147483647 w 584"/>
              <a:gd name="T97" fmla="*/ 2147483647 h 644"/>
              <a:gd name="T98" fmla="*/ 2147483647 w 584"/>
              <a:gd name="T99" fmla="*/ 2147483647 h 644"/>
              <a:gd name="T100" fmla="*/ 2147483647 w 584"/>
              <a:gd name="T101" fmla="*/ 2147483647 h 644"/>
              <a:gd name="T102" fmla="*/ 2147483647 w 584"/>
              <a:gd name="T103" fmla="*/ 2147483647 h 644"/>
              <a:gd name="T104" fmla="*/ 2147483647 w 584"/>
              <a:gd name="T105" fmla="*/ 2147483647 h 644"/>
              <a:gd name="T106" fmla="*/ 2147483647 w 584"/>
              <a:gd name="T107" fmla="*/ 2147483647 h 644"/>
              <a:gd name="T108" fmla="*/ 2147483647 w 584"/>
              <a:gd name="T109" fmla="*/ 2147483647 h 644"/>
              <a:gd name="T110" fmla="*/ 2147483647 w 584"/>
              <a:gd name="T111" fmla="*/ 2147483647 h 644"/>
              <a:gd name="T112" fmla="*/ 2147483647 w 584"/>
              <a:gd name="T113" fmla="*/ 2147483647 h 644"/>
              <a:gd name="T114" fmla="*/ 2147483647 w 584"/>
              <a:gd name="T115" fmla="*/ 2147483647 h 644"/>
              <a:gd name="T116" fmla="*/ 2147483647 w 584"/>
              <a:gd name="T117" fmla="*/ 2147483647 h 64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84"/>
              <a:gd name="T178" fmla="*/ 0 h 644"/>
              <a:gd name="T179" fmla="*/ 584 w 584"/>
              <a:gd name="T180" fmla="*/ 644 h 64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84" h="644">
                <a:moveTo>
                  <a:pt x="92" y="625"/>
                </a:moveTo>
                <a:lnTo>
                  <a:pt x="89" y="617"/>
                </a:lnTo>
                <a:lnTo>
                  <a:pt x="87" y="610"/>
                </a:lnTo>
                <a:lnTo>
                  <a:pt x="87" y="601"/>
                </a:lnTo>
                <a:lnTo>
                  <a:pt x="89" y="592"/>
                </a:lnTo>
                <a:lnTo>
                  <a:pt x="90" y="576"/>
                </a:lnTo>
                <a:lnTo>
                  <a:pt x="93" y="561"/>
                </a:lnTo>
                <a:lnTo>
                  <a:pt x="95" y="548"/>
                </a:lnTo>
                <a:lnTo>
                  <a:pt x="93" y="540"/>
                </a:lnTo>
                <a:lnTo>
                  <a:pt x="90" y="537"/>
                </a:lnTo>
                <a:lnTo>
                  <a:pt x="87" y="537"/>
                </a:lnTo>
                <a:lnTo>
                  <a:pt x="81" y="539"/>
                </a:lnTo>
                <a:lnTo>
                  <a:pt x="75" y="543"/>
                </a:lnTo>
                <a:lnTo>
                  <a:pt x="66" y="548"/>
                </a:lnTo>
                <a:lnTo>
                  <a:pt x="59" y="551"/>
                </a:lnTo>
                <a:lnTo>
                  <a:pt x="53" y="552"/>
                </a:lnTo>
                <a:lnTo>
                  <a:pt x="46" y="552"/>
                </a:lnTo>
                <a:lnTo>
                  <a:pt x="40" y="552"/>
                </a:lnTo>
                <a:lnTo>
                  <a:pt x="35" y="551"/>
                </a:lnTo>
                <a:lnTo>
                  <a:pt x="29" y="549"/>
                </a:lnTo>
                <a:lnTo>
                  <a:pt x="25" y="546"/>
                </a:lnTo>
                <a:lnTo>
                  <a:pt x="21" y="543"/>
                </a:lnTo>
                <a:lnTo>
                  <a:pt x="18" y="539"/>
                </a:lnTo>
                <a:lnTo>
                  <a:pt x="15" y="535"/>
                </a:lnTo>
                <a:lnTo>
                  <a:pt x="13" y="530"/>
                </a:lnTo>
                <a:lnTo>
                  <a:pt x="12" y="524"/>
                </a:lnTo>
                <a:lnTo>
                  <a:pt x="12" y="518"/>
                </a:lnTo>
                <a:lnTo>
                  <a:pt x="12" y="512"/>
                </a:lnTo>
                <a:lnTo>
                  <a:pt x="13" y="506"/>
                </a:lnTo>
                <a:lnTo>
                  <a:pt x="16" y="493"/>
                </a:lnTo>
                <a:lnTo>
                  <a:pt x="21" y="478"/>
                </a:lnTo>
                <a:lnTo>
                  <a:pt x="24" y="462"/>
                </a:lnTo>
                <a:lnTo>
                  <a:pt x="26" y="446"/>
                </a:lnTo>
                <a:lnTo>
                  <a:pt x="26" y="428"/>
                </a:lnTo>
                <a:lnTo>
                  <a:pt x="25" y="410"/>
                </a:lnTo>
                <a:lnTo>
                  <a:pt x="22" y="401"/>
                </a:lnTo>
                <a:lnTo>
                  <a:pt x="21" y="392"/>
                </a:lnTo>
                <a:lnTo>
                  <a:pt x="16" y="383"/>
                </a:lnTo>
                <a:lnTo>
                  <a:pt x="12" y="375"/>
                </a:lnTo>
                <a:lnTo>
                  <a:pt x="7" y="366"/>
                </a:lnTo>
                <a:lnTo>
                  <a:pt x="3" y="357"/>
                </a:lnTo>
                <a:lnTo>
                  <a:pt x="1" y="348"/>
                </a:lnTo>
                <a:lnTo>
                  <a:pt x="0" y="341"/>
                </a:lnTo>
                <a:lnTo>
                  <a:pt x="0" y="327"/>
                </a:lnTo>
                <a:lnTo>
                  <a:pt x="3" y="314"/>
                </a:lnTo>
                <a:lnTo>
                  <a:pt x="7" y="301"/>
                </a:lnTo>
                <a:lnTo>
                  <a:pt x="10" y="289"/>
                </a:lnTo>
                <a:lnTo>
                  <a:pt x="15" y="278"/>
                </a:lnTo>
                <a:lnTo>
                  <a:pt x="15" y="266"/>
                </a:lnTo>
                <a:lnTo>
                  <a:pt x="15" y="252"/>
                </a:lnTo>
                <a:lnTo>
                  <a:pt x="13" y="234"/>
                </a:lnTo>
                <a:lnTo>
                  <a:pt x="12" y="215"/>
                </a:lnTo>
                <a:lnTo>
                  <a:pt x="10" y="194"/>
                </a:lnTo>
                <a:lnTo>
                  <a:pt x="10" y="175"/>
                </a:lnTo>
                <a:lnTo>
                  <a:pt x="13" y="158"/>
                </a:lnTo>
                <a:lnTo>
                  <a:pt x="15" y="152"/>
                </a:lnTo>
                <a:lnTo>
                  <a:pt x="18" y="147"/>
                </a:lnTo>
                <a:lnTo>
                  <a:pt x="22" y="142"/>
                </a:lnTo>
                <a:lnTo>
                  <a:pt x="26" y="141"/>
                </a:lnTo>
                <a:lnTo>
                  <a:pt x="38" y="136"/>
                </a:lnTo>
                <a:lnTo>
                  <a:pt x="49" y="133"/>
                </a:lnTo>
                <a:lnTo>
                  <a:pt x="61" y="129"/>
                </a:lnTo>
                <a:lnTo>
                  <a:pt x="69" y="124"/>
                </a:lnTo>
                <a:lnTo>
                  <a:pt x="78" y="120"/>
                </a:lnTo>
                <a:lnTo>
                  <a:pt x="84" y="115"/>
                </a:lnTo>
                <a:lnTo>
                  <a:pt x="87" y="112"/>
                </a:lnTo>
                <a:lnTo>
                  <a:pt x="89" y="109"/>
                </a:lnTo>
                <a:lnTo>
                  <a:pt x="89" y="107"/>
                </a:lnTo>
                <a:lnTo>
                  <a:pt x="89" y="104"/>
                </a:lnTo>
                <a:lnTo>
                  <a:pt x="87" y="98"/>
                </a:lnTo>
                <a:lnTo>
                  <a:pt x="84" y="89"/>
                </a:lnTo>
                <a:lnTo>
                  <a:pt x="80" y="80"/>
                </a:lnTo>
                <a:lnTo>
                  <a:pt x="77" y="69"/>
                </a:lnTo>
                <a:lnTo>
                  <a:pt x="74" y="59"/>
                </a:lnTo>
                <a:lnTo>
                  <a:pt x="74" y="49"/>
                </a:lnTo>
                <a:lnTo>
                  <a:pt x="75" y="44"/>
                </a:lnTo>
                <a:lnTo>
                  <a:pt x="77" y="40"/>
                </a:lnTo>
                <a:lnTo>
                  <a:pt x="80" y="35"/>
                </a:lnTo>
                <a:lnTo>
                  <a:pt x="84" y="31"/>
                </a:lnTo>
                <a:lnTo>
                  <a:pt x="89" y="27"/>
                </a:lnTo>
                <a:lnTo>
                  <a:pt x="95" y="24"/>
                </a:lnTo>
                <a:lnTo>
                  <a:pt x="100" y="21"/>
                </a:lnTo>
                <a:lnTo>
                  <a:pt x="108" y="19"/>
                </a:lnTo>
                <a:lnTo>
                  <a:pt x="123" y="15"/>
                </a:lnTo>
                <a:lnTo>
                  <a:pt x="139" y="13"/>
                </a:lnTo>
                <a:lnTo>
                  <a:pt x="157" y="13"/>
                </a:lnTo>
                <a:lnTo>
                  <a:pt x="171" y="13"/>
                </a:lnTo>
                <a:lnTo>
                  <a:pt x="186" y="15"/>
                </a:lnTo>
                <a:lnTo>
                  <a:pt x="198" y="18"/>
                </a:lnTo>
                <a:lnTo>
                  <a:pt x="210" y="21"/>
                </a:lnTo>
                <a:lnTo>
                  <a:pt x="225" y="22"/>
                </a:lnTo>
                <a:lnTo>
                  <a:pt x="241" y="24"/>
                </a:lnTo>
                <a:lnTo>
                  <a:pt x="259" y="24"/>
                </a:lnTo>
                <a:lnTo>
                  <a:pt x="276" y="24"/>
                </a:lnTo>
                <a:lnTo>
                  <a:pt x="291" y="21"/>
                </a:lnTo>
                <a:lnTo>
                  <a:pt x="305" y="18"/>
                </a:lnTo>
                <a:lnTo>
                  <a:pt x="315" y="13"/>
                </a:lnTo>
                <a:lnTo>
                  <a:pt x="324" y="7"/>
                </a:lnTo>
                <a:lnTo>
                  <a:pt x="334" y="6"/>
                </a:lnTo>
                <a:lnTo>
                  <a:pt x="345" y="3"/>
                </a:lnTo>
                <a:lnTo>
                  <a:pt x="356" y="3"/>
                </a:lnTo>
                <a:lnTo>
                  <a:pt x="367" y="3"/>
                </a:lnTo>
                <a:lnTo>
                  <a:pt x="379" y="3"/>
                </a:lnTo>
                <a:lnTo>
                  <a:pt x="389" y="3"/>
                </a:lnTo>
                <a:lnTo>
                  <a:pt x="398" y="3"/>
                </a:lnTo>
                <a:lnTo>
                  <a:pt x="411" y="1"/>
                </a:lnTo>
                <a:lnTo>
                  <a:pt x="432" y="0"/>
                </a:lnTo>
                <a:lnTo>
                  <a:pt x="460" y="0"/>
                </a:lnTo>
                <a:lnTo>
                  <a:pt x="489" y="1"/>
                </a:lnTo>
                <a:lnTo>
                  <a:pt x="506" y="3"/>
                </a:lnTo>
                <a:lnTo>
                  <a:pt x="521" y="4"/>
                </a:lnTo>
                <a:lnTo>
                  <a:pt x="534" y="7"/>
                </a:lnTo>
                <a:lnTo>
                  <a:pt x="547" y="10"/>
                </a:lnTo>
                <a:lnTo>
                  <a:pt x="558" y="15"/>
                </a:lnTo>
                <a:lnTo>
                  <a:pt x="566" y="19"/>
                </a:lnTo>
                <a:lnTo>
                  <a:pt x="574" y="25"/>
                </a:lnTo>
                <a:lnTo>
                  <a:pt x="578" y="32"/>
                </a:lnTo>
                <a:lnTo>
                  <a:pt x="583" y="46"/>
                </a:lnTo>
                <a:lnTo>
                  <a:pt x="584" y="56"/>
                </a:lnTo>
                <a:lnTo>
                  <a:pt x="583" y="64"/>
                </a:lnTo>
                <a:lnTo>
                  <a:pt x="581" y="69"/>
                </a:lnTo>
                <a:lnTo>
                  <a:pt x="578" y="75"/>
                </a:lnTo>
                <a:lnTo>
                  <a:pt x="575" y="80"/>
                </a:lnTo>
                <a:lnTo>
                  <a:pt x="572" y="87"/>
                </a:lnTo>
                <a:lnTo>
                  <a:pt x="572" y="95"/>
                </a:lnTo>
                <a:lnTo>
                  <a:pt x="572" y="101"/>
                </a:lnTo>
                <a:lnTo>
                  <a:pt x="571" y="105"/>
                </a:lnTo>
                <a:lnTo>
                  <a:pt x="568" y="111"/>
                </a:lnTo>
                <a:lnTo>
                  <a:pt x="565" y="117"/>
                </a:lnTo>
                <a:lnTo>
                  <a:pt x="556" y="130"/>
                </a:lnTo>
                <a:lnTo>
                  <a:pt x="546" y="142"/>
                </a:lnTo>
                <a:lnTo>
                  <a:pt x="535" y="155"/>
                </a:lnTo>
                <a:lnTo>
                  <a:pt x="525" y="169"/>
                </a:lnTo>
                <a:lnTo>
                  <a:pt x="518" y="181"/>
                </a:lnTo>
                <a:lnTo>
                  <a:pt x="515" y="191"/>
                </a:lnTo>
                <a:lnTo>
                  <a:pt x="513" y="204"/>
                </a:lnTo>
                <a:lnTo>
                  <a:pt x="510" y="222"/>
                </a:lnTo>
                <a:lnTo>
                  <a:pt x="509" y="244"/>
                </a:lnTo>
                <a:lnTo>
                  <a:pt x="506" y="269"/>
                </a:lnTo>
                <a:lnTo>
                  <a:pt x="503" y="293"/>
                </a:lnTo>
                <a:lnTo>
                  <a:pt x="500" y="315"/>
                </a:lnTo>
                <a:lnTo>
                  <a:pt x="497" y="335"/>
                </a:lnTo>
                <a:lnTo>
                  <a:pt x="494" y="349"/>
                </a:lnTo>
                <a:lnTo>
                  <a:pt x="488" y="366"/>
                </a:lnTo>
                <a:lnTo>
                  <a:pt x="476" y="391"/>
                </a:lnTo>
                <a:lnTo>
                  <a:pt x="461" y="420"/>
                </a:lnTo>
                <a:lnTo>
                  <a:pt x="442" y="452"/>
                </a:lnTo>
                <a:lnTo>
                  <a:pt x="424" y="481"/>
                </a:lnTo>
                <a:lnTo>
                  <a:pt x="405" y="508"/>
                </a:lnTo>
                <a:lnTo>
                  <a:pt x="398" y="520"/>
                </a:lnTo>
                <a:lnTo>
                  <a:pt x="389" y="529"/>
                </a:lnTo>
                <a:lnTo>
                  <a:pt x="383" y="535"/>
                </a:lnTo>
                <a:lnTo>
                  <a:pt x="377" y="537"/>
                </a:lnTo>
                <a:lnTo>
                  <a:pt x="367" y="540"/>
                </a:lnTo>
                <a:lnTo>
                  <a:pt x="355" y="543"/>
                </a:lnTo>
                <a:lnTo>
                  <a:pt x="345" y="545"/>
                </a:lnTo>
                <a:lnTo>
                  <a:pt x="334" y="546"/>
                </a:lnTo>
                <a:lnTo>
                  <a:pt x="325" y="548"/>
                </a:lnTo>
                <a:lnTo>
                  <a:pt x="315" y="549"/>
                </a:lnTo>
                <a:lnTo>
                  <a:pt x="306" y="552"/>
                </a:lnTo>
                <a:lnTo>
                  <a:pt x="299" y="557"/>
                </a:lnTo>
                <a:lnTo>
                  <a:pt x="287" y="563"/>
                </a:lnTo>
                <a:lnTo>
                  <a:pt x="269" y="573"/>
                </a:lnTo>
                <a:lnTo>
                  <a:pt x="247" y="586"/>
                </a:lnTo>
                <a:lnTo>
                  <a:pt x="222" y="601"/>
                </a:lnTo>
                <a:lnTo>
                  <a:pt x="198" y="614"/>
                </a:lnTo>
                <a:lnTo>
                  <a:pt x="176" y="626"/>
                </a:lnTo>
                <a:lnTo>
                  <a:pt x="157" y="637"/>
                </a:lnTo>
                <a:lnTo>
                  <a:pt x="146" y="643"/>
                </a:lnTo>
                <a:lnTo>
                  <a:pt x="139" y="643"/>
                </a:lnTo>
                <a:lnTo>
                  <a:pt x="133" y="644"/>
                </a:lnTo>
                <a:lnTo>
                  <a:pt x="124" y="644"/>
                </a:lnTo>
                <a:lnTo>
                  <a:pt x="117" y="643"/>
                </a:lnTo>
                <a:lnTo>
                  <a:pt x="108" y="641"/>
                </a:lnTo>
                <a:lnTo>
                  <a:pt x="102" y="638"/>
                </a:lnTo>
                <a:lnTo>
                  <a:pt x="96" y="632"/>
                </a:lnTo>
                <a:lnTo>
                  <a:pt x="92" y="625"/>
                </a:lnTo>
              </a:path>
            </a:pathLst>
          </a:custGeom>
          <a:solidFill>
            <a:schemeClr val="hlink"/>
          </a:solidFill>
          <a:ln w="6350">
            <a:solidFill>
              <a:srgbClr val="FF6666"/>
            </a:solidFill>
            <a:round/>
            <a:headEnd/>
            <a:tailEnd/>
          </a:ln>
        </p:spPr>
        <p:txBody>
          <a:bodyPr/>
          <a:lstStyle/>
          <a:p>
            <a:endParaRPr lang="en-US"/>
          </a:p>
        </p:txBody>
      </p:sp>
      <p:sp>
        <p:nvSpPr>
          <p:cNvPr id="53256" name="Freeform 7"/>
          <p:cNvSpPr>
            <a:spLocks/>
          </p:cNvSpPr>
          <p:nvPr/>
        </p:nvSpPr>
        <p:spPr bwMode="auto">
          <a:xfrm>
            <a:off x="6286501" y="4741865"/>
            <a:ext cx="280988" cy="263525"/>
          </a:xfrm>
          <a:custGeom>
            <a:avLst/>
            <a:gdLst>
              <a:gd name="T0" fmla="*/ 2147483647 w 199"/>
              <a:gd name="T1" fmla="*/ 2147483647 h 166"/>
              <a:gd name="T2" fmla="*/ 2147483647 w 199"/>
              <a:gd name="T3" fmla="*/ 2147483647 h 166"/>
              <a:gd name="T4" fmla="*/ 2147483647 w 199"/>
              <a:gd name="T5" fmla="*/ 2147483647 h 166"/>
              <a:gd name="T6" fmla="*/ 2147483647 w 199"/>
              <a:gd name="T7" fmla="*/ 2147483647 h 166"/>
              <a:gd name="T8" fmla="*/ 2147483647 w 199"/>
              <a:gd name="T9" fmla="*/ 2147483647 h 166"/>
              <a:gd name="T10" fmla="*/ 2147483647 w 199"/>
              <a:gd name="T11" fmla="*/ 2147483647 h 166"/>
              <a:gd name="T12" fmla="*/ 2147483647 w 199"/>
              <a:gd name="T13" fmla="*/ 2147483647 h 166"/>
              <a:gd name="T14" fmla="*/ 2147483647 w 199"/>
              <a:gd name="T15" fmla="*/ 2147483647 h 166"/>
              <a:gd name="T16" fmla="*/ 2147483647 w 199"/>
              <a:gd name="T17" fmla="*/ 2147483647 h 166"/>
              <a:gd name="T18" fmla="*/ 2147483647 w 199"/>
              <a:gd name="T19" fmla="*/ 2147483647 h 166"/>
              <a:gd name="T20" fmla="*/ 2147483647 w 199"/>
              <a:gd name="T21" fmla="*/ 2147483647 h 166"/>
              <a:gd name="T22" fmla="*/ 2147483647 w 199"/>
              <a:gd name="T23" fmla="*/ 2147483647 h 166"/>
              <a:gd name="T24" fmla="*/ 2147483647 w 199"/>
              <a:gd name="T25" fmla="*/ 2147483647 h 166"/>
              <a:gd name="T26" fmla="*/ 2147483647 w 199"/>
              <a:gd name="T27" fmla="*/ 2147483647 h 166"/>
              <a:gd name="T28" fmla="*/ 2147483647 w 199"/>
              <a:gd name="T29" fmla="*/ 2147483647 h 166"/>
              <a:gd name="T30" fmla="*/ 2147483647 w 199"/>
              <a:gd name="T31" fmla="*/ 2147483647 h 166"/>
              <a:gd name="T32" fmla="*/ 2147483647 w 199"/>
              <a:gd name="T33" fmla="*/ 2147483647 h 166"/>
              <a:gd name="T34" fmla="*/ 2147483647 w 199"/>
              <a:gd name="T35" fmla="*/ 2147483647 h 166"/>
              <a:gd name="T36" fmla="*/ 2147483647 w 199"/>
              <a:gd name="T37" fmla="*/ 2147483647 h 166"/>
              <a:gd name="T38" fmla="*/ 2147483647 w 199"/>
              <a:gd name="T39" fmla="*/ 2147483647 h 166"/>
              <a:gd name="T40" fmla="*/ 2147483647 w 199"/>
              <a:gd name="T41" fmla="*/ 2147483647 h 166"/>
              <a:gd name="T42" fmla="*/ 2147483647 w 199"/>
              <a:gd name="T43" fmla="*/ 2147483647 h 166"/>
              <a:gd name="T44" fmla="*/ 2147483647 w 199"/>
              <a:gd name="T45" fmla="*/ 2147483647 h 166"/>
              <a:gd name="T46" fmla="*/ 2147483647 w 199"/>
              <a:gd name="T47" fmla="*/ 2147483647 h 166"/>
              <a:gd name="T48" fmla="*/ 2147483647 w 199"/>
              <a:gd name="T49" fmla="*/ 2147483647 h 166"/>
              <a:gd name="T50" fmla="*/ 2147483647 w 199"/>
              <a:gd name="T51" fmla="*/ 2147483647 h 166"/>
              <a:gd name="T52" fmla="*/ 2147483647 w 199"/>
              <a:gd name="T53" fmla="*/ 2147483647 h 166"/>
              <a:gd name="T54" fmla="*/ 2147483647 w 199"/>
              <a:gd name="T55" fmla="*/ 2147483647 h 166"/>
              <a:gd name="T56" fmla="*/ 2147483647 w 199"/>
              <a:gd name="T57" fmla="*/ 2147483647 h 166"/>
              <a:gd name="T58" fmla="*/ 2147483647 w 199"/>
              <a:gd name="T59" fmla="*/ 2147483647 h 166"/>
              <a:gd name="T60" fmla="*/ 2147483647 w 199"/>
              <a:gd name="T61" fmla="*/ 2147483647 h 166"/>
              <a:gd name="T62" fmla="*/ 2147483647 w 199"/>
              <a:gd name="T63" fmla="*/ 2147483647 h 166"/>
              <a:gd name="T64" fmla="*/ 2147483647 w 199"/>
              <a:gd name="T65" fmla="*/ 2147483647 h 166"/>
              <a:gd name="T66" fmla="*/ 2147483647 w 199"/>
              <a:gd name="T67" fmla="*/ 2147483647 h 166"/>
              <a:gd name="T68" fmla="*/ 2147483647 w 199"/>
              <a:gd name="T69" fmla="*/ 2147483647 h 166"/>
              <a:gd name="T70" fmla="*/ 2147483647 w 199"/>
              <a:gd name="T71" fmla="*/ 2147483647 h 166"/>
              <a:gd name="T72" fmla="*/ 2147483647 w 199"/>
              <a:gd name="T73" fmla="*/ 0 h 166"/>
              <a:gd name="T74" fmla="*/ 2147483647 w 199"/>
              <a:gd name="T75" fmla="*/ 2147483647 h 166"/>
              <a:gd name="T76" fmla="*/ 2147483647 w 199"/>
              <a:gd name="T77" fmla="*/ 2147483647 h 166"/>
              <a:gd name="T78" fmla="*/ 2147483647 w 199"/>
              <a:gd name="T79" fmla="*/ 2147483647 h 166"/>
              <a:gd name="T80" fmla="*/ 2147483647 w 199"/>
              <a:gd name="T81" fmla="*/ 2147483647 h 166"/>
              <a:gd name="T82" fmla="*/ 2147483647 w 199"/>
              <a:gd name="T83" fmla="*/ 2147483647 h 166"/>
              <a:gd name="T84" fmla="*/ 2147483647 w 199"/>
              <a:gd name="T85" fmla="*/ 2147483647 h 166"/>
              <a:gd name="T86" fmla="*/ 2147483647 w 199"/>
              <a:gd name="T87" fmla="*/ 2147483647 h 166"/>
              <a:gd name="T88" fmla="*/ 2147483647 w 199"/>
              <a:gd name="T89" fmla="*/ 2147483647 h 16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99"/>
              <a:gd name="T136" fmla="*/ 0 h 166"/>
              <a:gd name="T137" fmla="*/ 199 w 199"/>
              <a:gd name="T138" fmla="*/ 166 h 16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99" h="166">
                <a:moveTo>
                  <a:pt x="30" y="70"/>
                </a:moveTo>
                <a:lnTo>
                  <a:pt x="27" y="83"/>
                </a:lnTo>
                <a:lnTo>
                  <a:pt x="24" y="93"/>
                </a:lnTo>
                <a:lnTo>
                  <a:pt x="20" y="104"/>
                </a:lnTo>
                <a:lnTo>
                  <a:pt x="14" y="113"/>
                </a:lnTo>
                <a:lnTo>
                  <a:pt x="9" y="121"/>
                </a:lnTo>
                <a:lnTo>
                  <a:pt x="5" y="130"/>
                </a:lnTo>
                <a:lnTo>
                  <a:pt x="2" y="142"/>
                </a:lnTo>
                <a:lnTo>
                  <a:pt x="0" y="155"/>
                </a:lnTo>
                <a:lnTo>
                  <a:pt x="3" y="160"/>
                </a:lnTo>
                <a:lnTo>
                  <a:pt x="8" y="163"/>
                </a:lnTo>
                <a:lnTo>
                  <a:pt x="12" y="164"/>
                </a:lnTo>
                <a:lnTo>
                  <a:pt x="17" y="166"/>
                </a:lnTo>
                <a:lnTo>
                  <a:pt x="27" y="166"/>
                </a:lnTo>
                <a:lnTo>
                  <a:pt x="37" y="164"/>
                </a:lnTo>
                <a:lnTo>
                  <a:pt x="48" y="160"/>
                </a:lnTo>
                <a:lnTo>
                  <a:pt x="58" y="155"/>
                </a:lnTo>
                <a:lnTo>
                  <a:pt x="68" y="151"/>
                </a:lnTo>
                <a:lnTo>
                  <a:pt x="77" y="148"/>
                </a:lnTo>
                <a:lnTo>
                  <a:pt x="83" y="147"/>
                </a:lnTo>
                <a:lnTo>
                  <a:pt x="89" y="144"/>
                </a:lnTo>
                <a:lnTo>
                  <a:pt x="95" y="141"/>
                </a:lnTo>
                <a:lnTo>
                  <a:pt x="101" y="138"/>
                </a:lnTo>
                <a:lnTo>
                  <a:pt x="107" y="135"/>
                </a:lnTo>
                <a:lnTo>
                  <a:pt x="113" y="132"/>
                </a:lnTo>
                <a:lnTo>
                  <a:pt x="119" y="130"/>
                </a:lnTo>
                <a:lnTo>
                  <a:pt x="126" y="127"/>
                </a:lnTo>
                <a:lnTo>
                  <a:pt x="129" y="124"/>
                </a:lnTo>
                <a:lnTo>
                  <a:pt x="132" y="121"/>
                </a:lnTo>
                <a:lnTo>
                  <a:pt x="135" y="118"/>
                </a:lnTo>
                <a:lnTo>
                  <a:pt x="138" y="115"/>
                </a:lnTo>
                <a:lnTo>
                  <a:pt x="141" y="111"/>
                </a:lnTo>
                <a:lnTo>
                  <a:pt x="144" y="108"/>
                </a:lnTo>
                <a:lnTo>
                  <a:pt x="147" y="105"/>
                </a:lnTo>
                <a:lnTo>
                  <a:pt x="150" y="104"/>
                </a:lnTo>
                <a:lnTo>
                  <a:pt x="157" y="102"/>
                </a:lnTo>
                <a:lnTo>
                  <a:pt x="163" y="99"/>
                </a:lnTo>
                <a:lnTo>
                  <a:pt x="171" y="96"/>
                </a:lnTo>
                <a:lnTo>
                  <a:pt x="176" y="93"/>
                </a:lnTo>
                <a:lnTo>
                  <a:pt x="182" y="90"/>
                </a:lnTo>
                <a:lnTo>
                  <a:pt x="188" y="87"/>
                </a:lnTo>
                <a:lnTo>
                  <a:pt x="194" y="81"/>
                </a:lnTo>
                <a:lnTo>
                  <a:pt x="199" y="77"/>
                </a:lnTo>
                <a:lnTo>
                  <a:pt x="199" y="75"/>
                </a:lnTo>
                <a:lnTo>
                  <a:pt x="199" y="73"/>
                </a:lnTo>
                <a:lnTo>
                  <a:pt x="199" y="70"/>
                </a:lnTo>
                <a:lnTo>
                  <a:pt x="199" y="65"/>
                </a:lnTo>
                <a:lnTo>
                  <a:pt x="199" y="61"/>
                </a:lnTo>
                <a:lnTo>
                  <a:pt x="197" y="56"/>
                </a:lnTo>
                <a:lnTo>
                  <a:pt x="196" y="52"/>
                </a:lnTo>
                <a:lnTo>
                  <a:pt x="193" y="49"/>
                </a:lnTo>
                <a:lnTo>
                  <a:pt x="190" y="44"/>
                </a:lnTo>
                <a:lnTo>
                  <a:pt x="187" y="40"/>
                </a:lnTo>
                <a:lnTo>
                  <a:pt x="182" y="35"/>
                </a:lnTo>
                <a:lnTo>
                  <a:pt x="179" y="31"/>
                </a:lnTo>
                <a:lnTo>
                  <a:pt x="175" y="25"/>
                </a:lnTo>
                <a:lnTo>
                  <a:pt x="171" y="22"/>
                </a:lnTo>
                <a:lnTo>
                  <a:pt x="166" y="18"/>
                </a:lnTo>
                <a:lnTo>
                  <a:pt x="162" y="15"/>
                </a:lnTo>
                <a:lnTo>
                  <a:pt x="160" y="15"/>
                </a:lnTo>
                <a:lnTo>
                  <a:pt x="153" y="15"/>
                </a:lnTo>
                <a:lnTo>
                  <a:pt x="142" y="15"/>
                </a:lnTo>
                <a:lnTo>
                  <a:pt x="132" y="15"/>
                </a:lnTo>
                <a:lnTo>
                  <a:pt x="122" y="15"/>
                </a:lnTo>
                <a:lnTo>
                  <a:pt x="113" y="15"/>
                </a:lnTo>
                <a:lnTo>
                  <a:pt x="108" y="15"/>
                </a:lnTo>
                <a:lnTo>
                  <a:pt x="110" y="13"/>
                </a:lnTo>
                <a:lnTo>
                  <a:pt x="104" y="13"/>
                </a:lnTo>
                <a:lnTo>
                  <a:pt x="98" y="12"/>
                </a:lnTo>
                <a:lnTo>
                  <a:pt x="92" y="9"/>
                </a:lnTo>
                <a:lnTo>
                  <a:pt x="85" y="4"/>
                </a:lnTo>
                <a:lnTo>
                  <a:pt x="77" y="3"/>
                </a:lnTo>
                <a:lnTo>
                  <a:pt x="71" y="0"/>
                </a:lnTo>
                <a:lnTo>
                  <a:pt x="64" y="0"/>
                </a:lnTo>
                <a:lnTo>
                  <a:pt x="58" y="1"/>
                </a:lnTo>
                <a:lnTo>
                  <a:pt x="51" y="4"/>
                </a:lnTo>
                <a:lnTo>
                  <a:pt x="45" y="9"/>
                </a:lnTo>
                <a:lnTo>
                  <a:pt x="40" y="13"/>
                </a:lnTo>
                <a:lnTo>
                  <a:pt x="34" y="18"/>
                </a:lnTo>
                <a:lnTo>
                  <a:pt x="31" y="24"/>
                </a:lnTo>
                <a:lnTo>
                  <a:pt x="29" y="30"/>
                </a:lnTo>
                <a:lnTo>
                  <a:pt x="26" y="37"/>
                </a:lnTo>
                <a:lnTo>
                  <a:pt x="26" y="43"/>
                </a:lnTo>
                <a:lnTo>
                  <a:pt x="26" y="47"/>
                </a:lnTo>
                <a:lnTo>
                  <a:pt x="27" y="50"/>
                </a:lnTo>
                <a:lnTo>
                  <a:pt x="29" y="55"/>
                </a:lnTo>
                <a:lnTo>
                  <a:pt x="29" y="58"/>
                </a:lnTo>
                <a:lnTo>
                  <a:pt x="30" y="61"/>
                </a:lnTo>
                <a:lnTo>
                  <a:pt x="31" y="62"/>
                </a:lnTo>
                <a:lnTo>
                  <a:pt x="31" y="67"/>
                </a:lnTo>
                <a:lnTo>
                  <a:pt x="30" y="7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57" name="Freeform 8"/>
          <p:cNvSpPr>
            <a:spLocks/>
          </p:cNvSpPr>
          <p:nvPr/>
        </p:nvSpPr>
        <p:spPr bwMode="auto">
          <a:xfrm>
            <a:off x="6299203" y="4929190"/>
            <a:ext cx="47625" cy="66675"/>
          </a:xfrm>
          <a:custGeom>
            <a:avLst/>
            <a:gdLst>
              <a:gd name="T0" fmla="*/ 2147483647 w 34"/>
              <a:gd name="T1" fmla="*/ 2147483647 h 42"/>
              <a:gd name="T2" fmla="*/ 2147483647 w 34"/>
              <a:gd name="T3" fmla="*/ 2147483647 h 42"/>
              <a:gd name="T4" fmla="*/ 2147483647 w 34"/>
              <a:gd name="T5" fmla="*/ 2147483647 h 42"/>
              <a:gd name="T6" fmla="*/ 2147483647 w 34"/>
              <a:gd name="T7" fmla="*/ 2147483647 h 42"/>
              <a:gd name="T8" fmla="*/ 0 w 34"/>
              <a:gd name="T9" fmla="*/ 2147483647 h 42"/>
              <a:gd name="T10" fmla="*/ 0 w 34"/>
              <a:gd name="T11" fmla="*/ 2147483647 h 42"/>
              <a:gd name="T12" fmla="*/ 2147483647 w 34"/>
              <a:gd name="T13" fmla="*/ 2147483647 h 42"/>
              <a:gd name="T14" fmla="*/ 2147483647 w 34"/>
              <a:gd name="T15" fmla="*/ 2147483647 h 42"/>
              <a:gd name="T16" fmla="*/ 2147483647 w 34"/>
              <a:gd name="T17" fmla="*/ 2147483647 h 42"/>
              <a:gd name="T18" fmla="*/ 2147483647 w 34"/>
              <a:gd name="T19" fmla="*/ 2147483647 h 42"/>
              <a:gd name="T20" fmla="*/ 2147483647 w 34"/>
              <a:gd name="T21" fmla="*/ 2147483647 h 42"/>
              <a:gd name="T22" fmla="*/ 2147483647 w 34"/>
              <a:gd name="T23" fmla="*/ 2147483647 h 42"/>
              <a:gd name="T24" fmla="*/ 2147483647 w 34"/>
              <a:gd name="T25" fmla="*/ 2147483647 h 42"/>
              <a:gd name="T26" fmla="*/ 2147483647 w 34"/>
              <a:gd name="T27" fmla="*/ 2147483647 h 42"/>
              <a:gd name="T28" fmla="*/ 2147483647 w 34"/>
              <a:gd name="T29" fmla="*/ 2147483647 h 42"/>
              <a:gd name="T30" fmla="*/ 2147483647 w 34"/>
              <a:gd name="T31" fmla="*/ 2147483647 h 42"/>
              <a:gd name="T32" fmla="*/ 2147483647 w 34"/>
              <a:gd name="T33" fmla="*/ 2147483647 h 42"/>
              <a:gd name="T34" fmla="*/ 2147483647 w 34"/>
              <a:gd name="T35" fmla="*/ 2147483647 h 42"/>
              <a:gd name="T36" fmla="*/ 2147483647 w 34"/>
              <a:gd name="T37" fmla="*/ 2147483647 h 42"/>
              <a:gd name="T38" fmla="*/ 2147483647 w 34"/>
              <a:gd name="T39" fmla="*/ 2147483647 h 42"/>
              <a:gd name="T40" fmla="*/ 2147483647 w 34"/>
              <a:gd name="T41" fmla="*/ 2147483647 h 42"/>
              <a:gd name="T42" fmla="*/ 2147483647 w 34"/>
              <a:gd name="T43" fmla="*/ 2147483647 h 42"/>
              <a:gd name="T44" fmla="*/ 2147483647 w 34"/>
              <a:gd name="T45" fmla="*/ 2147483647 h 42"/>
              <a:gd name="T46" fmla="*/ 2147483647 w 34"/>
              <a:gd name="T47" fmla="*/ 2147483647 h 42"/>
              <a:gd name="T48" fmla="*/ 2147483647 w 34"/>
              <a:gd name="T49" fmla="*/ 2147483647 h 42"/>
              <a:gd name="T50" fmla="*/ 2147483647 w 34"/>
              <a:gd name="T51" fmla="*/ 2147483647 h 42"/>
              <a:gd name="T52" fmla="*/ 2147483647 w 34"/>
              <a:gd name="T53" fmla="*/ 2147483647 h 42"/>
              <a:gd name="T54" fmla="*/ 2147483647 w 34"/>
              <a:gd name="T55" fmla="*/ 2147483647 h 42"/>
              <a:gd name="T56" fmla="*/ 2147483647 w 34"/>
              <a:gd name="T57" fmla="*/ 2147483647 h 42"/>
              <a:gd name="T58" fmla="*/ 2147483647 w 34"/>
              <a:gd name="T59" fmla="*/ 2147483647 h 42"/>
              <a:gd name="T60" fmla="*/ 2147483647 w 34"/>
              <a:gd name="T61" fmla="*/ 2147483647 h 42"/>
              <a:gd name="T62" fmla="*/ 2147483647 w 34"/>
              <a:gd name="T63" fmla="*/ 0 h 42"/>
              <a:gd name="T64" fmla="*/ 2147483647 w 34"/>
              <a:gd name="T65" fmla="*/ 0 h 42"/>
              <a:gd name="T66" fmla="*/ 2147483647 w 34"/>
              <a:gd name="T67" fmla="*/ 2147483647 h 42"/>
              <a:gd name="T68" fmla="*/ 2147483647 w 34"/>
              <a:gd name="T69" fmla="*/ 2147483647 h 42"/>
              <a:gd name="T70" fmla="*/ 2147483647 w 34"/>
              <a:gd name="T71" fmla="*/ 2147483647 h 42"/>
              <a:gd name="T72" fmla="*/ 2147483647 w 34"/>
              <a:gd name="T73" fmla="*/ 2147483647 h 42"/>
              <a:gd name="T74" fmla="*/ 2147483647 w 34"/>
              <a:gd name="T75" fmla="*/ 2147483647 h 42"/>
              <a:gd name="T76" fmla="*/ 2147483647 w 34"/>
              <a:gd name="T77" fmla="*/ 2147483647 h 42"/>
              <a:gd name="T78" fmla="*/ 2147483647 w 34"/>
              <a:gd name="T79" fmla="*/ 2147483647 h 42"/>
              <a:gd name="T80" fmla="*/ 2147483647 w 34"/>
              <a:gd name="T81" fmla="*/ 2147483647 h 42"/>
              <a:gd name="T82" fmla="*/ 2147483647 w 34"/>
              <a:gd name="T83" fmla="*/ 2147483647 h 4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4"/>
              <a:gd name="T127" fmla="*/ 0 h 42"/>
              <a:gd name="T128" fmla="*/ 34 w 34"/>
              <a:gd name="T129" fmla="*/ 42 h 42"/>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4" h="42">
                <a:moveTo>
                  <a:pt x="6" y="11"/>
                </a:moveTo>
                <a:lnTo>
                  <a:pt x="5" y="15"/>
                </a:lnTo>
                <a:lnTo>
                  <a:pt x="3" y="18"/>
                </a:lnTo>
                <a:lnTo>
                  <a:pt x="2" y="23"/>
                </a:lnTo>
                <a:lnTo>
                  <a:pt x="0" y="27"/>
                </a:lnTo>
                <a:lnTo>
                  <a:pt x="0" y="32"/>
                </a:lnTo>
                <a:lnTo>
                  <a:pt x="2" y="34"/>
                </a:lnTo>
                <a:lnTo>
                  <a:pt x="5" y="37"/>
                </a:lnTo>
                <a:lnTo>
                  <a:pt x="8" y="40"/>
                </a:lnTo>
                <a:lnTo>
                  <a:pt x="11" y="40"/>
                </a:lnTo>
                <a:lnTo>
                  <a:pt x="14" y="42"/>
                </a:lnTo>
                <a:lnTo>
                  <a:pt x="17" y="42"/>
                </a:lnTo>
                <a:lnTo>
                  <a:pt x="18" y="40"/>
                </a:lnTo>
                <a:lnTo>
                  <a:pt x="21" y="40"/>
                </a:lnTo>
                <a:lnTo>
                  <a:pt x="24" y="39"/>
                </a:lnTo>
                <a:lnTo>
                  <a:pt x="25" y="39"/>
                </a:lnTo>
                <a:lnTo>
                  <a:pt x="28" y="37"/>
                </a:lnTo>
                <a:lnTo>
                  <a:pt x="31" y="36"/>
                </a:lnTo>
                <a:lnTo>
                  <a:pt x="33" y="34"/>
                </a:lnTo>
                <a:lnTo>
                  <a:pt x="33" y="33"/>
                </a:lnTo>
                <a:lnTo>
                  <a:pt x="34" y="30"/>
                </a:lnTo>
                <a:lnTo>
                  <a:pt x="33" y="27"/>
                </a:lnTo>
                <a:lnTo>
                  <a:pt x="33" y="24"/>
                </a:lnTo>
                <a:lnTo>
                  <a:pt x="31" y="21"/>
                </a:lnTo>
                <a:lnTo>
                  <a:pt x="31" y="18"/>
                </a:lnTo>
                <a:lnTo>
                  <a:pt x="31" y="15"/>
                </a:lnTo>
                <a:lnTo>
                  <a:pt x="31" y="12"/>
                </a:lnTo>
                <a:lnTo>
                  <a:pt x="31" y="8"/>
                </a:lnTo>
                <a:lnTo>
                  <a:pt x="30" y="5"/>
                </a:lnTo>
                <a:lnTo>
                  <a:pt x="27" y="2"/>
                </a:lnTo>
                <a:lnTo>
                  <a:pt x="24" y="0"/>
                </a:lnTo>
                <a:lnTo>
                  <a:pt x="20" y="0"/>
                </a:lnTo>
                <a:lnTo>
                  <a:pt x="15" y="2"/>
                </a:lnTo>
                <a:lnTo>
                  <a:pt x="12" y="5"/>
                </a:lnTo>
                <a:lnTo>
                  <a:pt x="9" y="8"/>
                </a:lnTo>
                <a:lnTo>
                  <a:pt x="6" y="11"/>
                </a:lnTo>
                <a:lnTo>
                  <a:pt x="5" y="14"/>
                </a:lnTo>
                <a:lnTo>
                  <a:pt x="3" y="17"/>
                </a:lnTo>
                <a:lnTo>
                  <a:pt x="2" y="20"/>
                </a:lnTo>
                <a:lnTo>
                  <a:pt x="2" y="21"/>
                </a:lnTo>
                <a:lnTo>
                  <a:pt x="6" y="1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58" name="Freeform 9"/>
          <p:cNvSpPr>
            <a:spLocks/>
          </p:cNvSpPr>
          <p:nvPr/>
        </p:nvSpPr>
        <p:spPr bwMode="auto">
          <a:xfrm>
            <a:off x="6299203" y="4929190"/>
            <a:ext cx="47625" cy="66675"/>
          </a:xfrm>
          <a:custGeom>
            <a:avLst/>
            <a:gdLst>
              <a:gd name="T0" fmla="*/ 2147483647 w 34"/>
              <a:gd name="T1" fmla="*/ 2147483647 h 42"/>
              <a:gd name="T2" fmla="*/ 2147483647 w 34"/>
              <a:gd name="T3" fmla="*/ 2147483647 h 42"/>
              <a:gd name="T4" fmla="*/ 2147483647 w 34"/>
              <a:gd name="T5" fmla="*/ 2147483647 h 42"/>
              <a:gd name="T6" fmla="*/ 2147483647 w 34"/>
              <a:gd name="T7" fmla="*/ 2147483647 h 42"/>
              <a:gd name="T8" fmla="*/ 0 w 34"/>
              <a:gd name="T9" fmla="*/ 2147483647 h 42"/>
              <a:gd name="T10" fmla="*/ 0 w 34"/>
              <a:gd name="T11" fmla="*/ 2147483647 h 42"/>
              <a:gd name="T12" fmla="*/ 2147483647 w 34"/>
              <a:gd name="T13" fmla="*/ 2147483647 h 42"/>
              <a:gd name="T14" fmla="*/ 2147483647 w 34"/>
              <a:gd name="T15" fmla="*/ 2147483647 h 42"/>
              <a:gd name="T16" fmla="*/ 2147483647 w 34"/>
              <a:gd name="T17" fmla="*/ 2147483647 h 42"/>
              <a:gd name="T18" fmla="*/ 2147483647 w 34"/>
              <a:gd name="T19" fmla="*/ 2147483647 h 42"/>
              <a:gd name="T20" fmla="*/ 2147483647 w 34"/>
              <a:gd name="T21" fmla="*/ 2147483647 h 42"/>
              <a:gd name="T22" fmla="*/ 2147483647 w 34"/>
              <a:gd name="T23" fmla="*/ 2147483647 h 42"/>
              <a:gd name="T24" fmla="*/ 2147483647 w 34"/>
              <a:gd name="T25" fmla="*/ 2147483647 h 42"/>
              <a:gd name="T26" fmla="*/ 2147483647 w 34"/>
              <a:gd name="T27" fmla="*/ 2147483647 h 42"/>
              <a:gd name="T28" fmla="*/ 2147483647 w 34"/>
              <a:gd name="T29" fmla="*/ 2147483647 h 42"/>
              <a:gd name="T30" fmla="*/ 2147483647 w 34"/>
              <a:gd name="T31" fmla="*/ 2147483647 h 42"/>
              <a:gd name="T32" fmla="*/ 2147483647 w 34"/>
              <a:gd name="T33" fmla="*/ 2147483647 h 42"/>
              <a:gd name="T34" fmla="*/ 2147483647 w 34"/>
              <a:gd name="T35" fmla="*/ 2147483647 h 42"/>
              <a:gd name="T36" fmla="*/ 2147483647 w 34"/>
              <a:gd name="T37" fmla="*/ 2147483647 h 42"/>
              <a:gd name="T38" fmla="*/ 2147483647 w 34"/>
              <a:gd name="T39" fmla="*/ 2147483647 h 42"/>
              <a:gd name="T40" fmla="*/ 2147483647 w 34"/>
              <a:gd name="T41" fmla="*/ 2147483647 h 42"/>
              <a:gd name="T42" fmla="*/ 2147483647 w 34"/>
              <a:gd name="T43" fmla="*/ 2147483647 h 42"/>
              <a:gd name="T44" fmla="*/ 2147483647 w 34"/>
              <a:gd name="T45" fmla="*/ 2147483647 h 42"/>
              <a:gd name="T46" fmla="*/ 2147483647 w 34"/>
              <a:gd name="T47" fmla="*/ 2147483647 h 42"/>
              <a:gd name="T48" fmla="*/ 2147483647 w 34"/>
              <a:gd name="T49" fmla="*/ 2147483647 h 42"/>
              <a:gd name="T50" fmla="*/ 2147483647 w 34"/>
              <a:gd name="T51" fmla="*/ 2147483647 h 42"/>
              <a:gd name="T52" fmla="*/ 2147483647 w 34"/>
              <a:gd name="T53" fmla="*/ 2147483647 h 42"/>
              <a:gd name="T54" fmla="*/ 2147483647 w 34"/>
              <a:gd name="T55" fmla="*/ 2147483647 h 42"/>
              <a:gd name="T56" fmla="*/ 2147483647 w 34"/>
              <a:gd name="T57" fmla="*/ 2147483647 h 42"/>
              <a:gd name="T58" fmla="*/ 2147483647 w 34"/>
              <a:gd name="T59" fmla="*/ 2147483647 h 42"/>
              <a:gd name="T60" fmla="*/ 2147483647 w 34"/>
              <a:gd name="T61" fmla="*/ 2147483647 h 42"/>
              <a:gd name="T62" fmla="*/ 2147483647 w 34"/>
              <a:gd name="T63" fmla="*/ 0 h 42"/>
              <a:gd name="T64" fmla="*/ 2147483647 w 34"/>
              <a:gd name="T65" fmla="*/ 0 h 42"/>
              <a:gd name="T66" fmla="*/ 2147483647 w 34"/>
              <a:gd name="T67" fmla="*/ 2147483647 h 42"/>
              <a:gd name="T68" fmla="*/ 2147483647 w 34"/>
              <a:gd name="T69" fmla="*/ 2147483647 h 42"/>
              <a:gd name="T70" fmla="*/ 2147483647 w 34"/>
              <a:gd name="T71" fmla="*/ 2147483647 h 42"/>
              <a:gd name="T72" fmla="*/ 2147483647 w 34"/>
              <a:gd name="T73" fmla="*/ 2147483647 h 42"/>
              <a:gd name="T74" fmla="*/ 2147483647 w 34"/>
              <a:gd name="T75" fmla="*/ 2147483647 h 42"/>
              <a:gd name="T76" fmla="*/ 2147483647 w 34"/>
              <a:gd name="T77" fmla="*/ 2147483647 h 42"/>
              <a:gd name="T78" fmla="*/ 2147483647 w 34"/>
              <a:gd name="T79" fmla="*/ 2147483647 h 42"/>
              <a:gd name="T80" fmla="*/ 2147483647 w 34"/>
              <a:gd name="T81" fmla="*/ 2147483647 h 42"/>
              <a:gd name="T82" fmla="*/ 2147483647 w 34"/>
              <a:gd name="T83" fmla="*/ 2147483647 h 4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4"/>
              <a:gd name="T127" fmla="*/ 0 h 42"/>
              <a:gd name="T128" fmla="*/ 34 w 34"/>
              <a:gd name="T129" fmla="*/ 42 h 42"/>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4" h="42">
                <a:moveTo>
                  <a:pt x="6" y="11"/>
                </a:moveTo>
                <a:lnTo>
                  <a:pt x="5" y="15"/>
                </a:lnTo>
                <a:lnTo>
                  <a:pt x="3" y="18"/>
                </a:lnTo>
                <a:lnTo>
                  <a:pt x="2" y="23"/>
                </a:lnTo>
                <a:lnTo>
                  <a:pt x="0" y="27"/>
                </a:lnTo>
                <a:lnTo>
                  <a:pt x="0" y="32"/>
                </a:lnTo>
                <a:lnTo>
                  <a:pt x="2" y="34"/>
                </a:lnTo>
                <a:lnTo>
                  <a:pt x="5" y="37"/>
                </a:lnTo>
                <a:lnTo>
                  <a:pt x="8" y="40"/>
                </a:lnTo>
                <a:lnTo>
                  <a:pt x="11" y="40"/>
                </a:lnTo>
                <a:lnTo>
                  <a:pt x="14" y="42"/>
                </a:lnTo>
                <a:lnTo>
                  <a:pt x="17" y="42"/>
                </a:lnTo>
                <a:lnTo>
                  <a:pt x="18" y="40"/>
                </a:lnTo>
                <a:lnTo>
                  <a:pt x="21" y="40"/>
                </a:lnTo>
                <a:lnTo>
                  <a:pt x="24" y="39"/>
                </a:lnTo>
                <a:lnTo>
                  <a:pt x="25" y="39"/>
                </a:lnTo>
                <a:lnTo>
                  <a:pt x="28" y="37"/>
                </a:lnTo>
                <a:lnTo>
                  <a:pt x="31" y="36"/>
                </a:lnTo>
                <a:lnTo>
                  <a:pt x="33" y="34"/>
                </a:lnTo>
                <a:lnTo>
                  <a:pt x="33" y="33"/>
                </a:lnTo>
                <a:lnTo>
                  <a:pt x="34" y="30"/>
                </a:lnTo>
                <a:lnTo>
                  <a:pt x="33" y="27"/>
                </a:lnTo>
                <a:lnTo>
                  <a:pt x="33" y="24"/>
                </a:lnTo>
                <a:lnTo>
                  <a:pt x="31" y="21"/>
                </a:lnTo>
                <a:lnTo>
                  <a:pt x="31" y="18"/>
                </a:lnTo>
                <a:lnTo>
                  <a:pt x="31" y="15"/>
                </a:lnTo>
                <a:lnTo>
                  <a:pt x="31" y="12"/>
                </a:lnTo>
                <a:lnTo>
                  <a:pt x="31" y="8"/>
                </a:lnTo>
                <a:lnTo>
                  <a:pt x="30" y="5"/>
                </a:lnTo>
                <a:lnTo>
                  <a:pt x="27" y="2"/>
                </a:lnTo>
                <a:lnTo>
                  <a:pt x="24" y="0"/>
                </a:lnTo>
                <a:lnTo>
                  <a:pt x="20" y="0"/>
                </a:lnTo>
                <a:lnTo>
                  <a:pt x="15" y="2"/>
                </a:lnTo>
                <a:lnTo>
                  <a:pt x="12" y="5"/>
                </a:lnTo>
                <a:lnTo>
                  <a:pt x="9" y="8"/>
                </a:lnTo>
                <a:lnTo>
                  <a:pt x="6" y="11"/>
                </a:lnTo>
                <a:lnTo>
                  <a:pt x="5" y="14"/>
                </a:lnTo>
                <a:lnTo>
                  <a:pt x="3" y="17"/>
                </a:lnTo>
                <a:lnTo>
                  <a:pt x="2" y="20"/>
                </a:lnTo>
                <a:lnTo>
                  <a:pt x="2" y="21"/>
                </a:lnTo>
                <a:lnTo>
                  <a:pt x="6" y="11"/>
                </a:lnTo>
              </a:path>
            </a:pathLst>
          </a:custGeom>
          <a:solidFill>
            <a:srgbClr val="FFFF00"/>
          </a:solidFill>
          <a:ln w="1588">
            <a:solidFill>
              <a:srgbClr val="990000"/>
            </a:solidFill>
            <a:round/>
            <a:headEnd/>
            <a:tailEnd/>
          </a:ln>
        </p:spPr>
        <p:txBody>
          <a:bodyPr/>
          <a:lstStyle/>
          <a:p>
            <a:endParaRPr lang="en-US"/>
          </a:p>
        </p:txBody>
      </p:sp>
      <p:sp>
        <p:nvSpPr>
          <p:cNvPr id="53259" name="Freeform 10"/>
          <p:cNvSpPr>
            <a:spLocks/>
          </p:cNvSpPr>
          <p:nvPr/>
        </p:nvSpPr>
        <p:spPr bwMode="auto">
          <a:xfrm>
            <a:off x="6299203" y="4929190"/>
            <a:ext cx="47625" cy="66675"/>
          </a:xfrm>
          <a:custGeom>
            <a:avLst/>
            <a:gdLst>
              <a:gd name="T0" fmla="*/ 2147483647 w 34"/>
              <a:gd name="T1" fmla="*/ 2147483647 h 42"/>
              <a:gd name="T2" fmla="*/ 2147483647 w 34"/>
              <a:gd name="T3" fmla="*/ 2147483647 h 42"/>
              <a:gd name="T4" fmla="*/ 2147483647 w 34"/>
              <a:gd name="T5" fmla="*/ 2147483647 h 42"/>
              <a:gd name="T6" fmla="*/ 2147483647 w 34"/>
              <a:gd name="T7" fmla="*/ 2147483647 h 42"/>
              <a:gd name="T8" fmla="*/ 0 w 34"/>
              <a:gd name="T9" fmla="*/ 2147483647 h 42"/>
              <a:gd name="T10" fmla="*/ 0 w 34"/>
              <a:gd name="T11" fmla="*/ 2147483647 h 42"/>
              <a:gd name="T12" fmla="*/ 2147483647 w 34"/>
              <a:gd name="T13" fmla="*/ 2147483647 h 42"/>
              <a:gd name="T14" fmla="*/ 2147483647 w 34"/>
              <a:gd name="T15" fmla="*/ 2147483647 h 42"/>
              <a:gd name="T16" fmla="*/ 2147483647 w 34"/>
              <a:gd name="T17" fmla="*/ 2147483647 h 42"/>
              <a:gd name="T18" fmla="*/ 2147483647 w 34"/>
              <a:gd name="T19" fmla="*/ 2147483647 h 42"/>
              <a:gd name="T20" fmla="*/ 2147483647 w 34"/>
              <a:gd name="T21" fmla="*/ 2147483647 h 42"/>
              <a:gd name="T22" fmla="*/ 2147483647 w 34"/>
              <a:gd name="T23" fmla="*/ 2147483647 h 42"/>
              <a:gd name="T24" fmla="*/ 2147483647 w 34"/>
              <a:gd name="T25" fmla="*/ 2147483647 h 42"/>
              <a:gd name="T26" fmla="*/ 2147483647 w 34"/>
              <a:gd name="T27" fmla="*/ 2147483647 h 42"/>
              <a:gd name="T28" fmla="*/ 2147483647 w 34"/>
              <a:gd name="T29" fmla="*/ 2147483647 h 42"/>
              <a:gd name="T30" fmla="*/ 2147483647 w 34"/>
              <a:gd name="T31" fmla="*/ 2147483647 h 42"/>
              <a:gd name="T32" fmla="*/ 2147483647 w 34"/>
              <a:gd name="T33" fmla="*/ 2147483647 h 42"/>
              <a:gd name="T34" fmla="*/ 2147483647 w 34"/>
              <a:gd name="T35" fmla="*/ 2147483647 h 42"/>
              <a:gd name="T36" fmla="*/ 2147483647 w 34"/>
              <a:gd name="T37" fmla="*/ 2147483647 h 42"/>
              <a:gd name="T38" fmla="*/ 2147483647 w 34"/>
              <a:gd name="T39" fmla="*/ 2147483647 h 42"/>
              <a:gd name="T40" fmla="*/ 2147483647 w 34"/>
              <a:gd name="T41" fmla="*/ 2147483647 h 42"/>
              <a:gd name="T42" fmla="*/ 2147483647 w 34"/>
              <a:gd name="T43" fmla="*/ 2147483647 h 42"/>
              <a:gd name="T44" fmla="*/ 2147483647 w 34"/>
              <a:gd name="T45" fmla="*/ 2147483647 h 42"/>
              <a:gd name="T46" fmla="*/ 2147483647 w 34"/>
              <a:gd name="T47" fmla="*/ 2147483647 h 42"/>
              <a:gd name="T48" fmla="*/ 2147483647 w 34"/>
              <a:gd name="T49" fmla="*/ 2147483647 h 42"/>
              <a:gd name="T50" fmla="*/ 2147483647 w 34"/>
              <a:gd name="T51" fmla="*/ 2147483647 h 42"/>
              <a:gd name="T52" fmla="*/ 2147483647 w 34"/>
              <a:gd name="T53" fmla="*/ 2147483647 h 42"/>
              <a:gd name="T54" fmla="*/ 2147483647 w 34"/>
              <a:gd name="T55" fmla="*/ 2147483647 h 42"/>
              <a:gd name="T56" fmla="*/ 2147483647 w 34"/>
              <a:gd name="T57" fmla="*/ 2147483647 h 42"/>
              <a:gd name="T58" fmla="*/ 2147483647 w 34"/>
              <a:gd name="T59" fmla="*/ 2147483647 h 42"/>
              <a:gd name="T60" fmla="*/ 2147483647 w 34"/>
              <a:gd name="T61" fmla="*/ 2147483647 h 42"/>
              <a:gd name="T62" fmla="*/ 2147483647 w 34"/>
              <a:gd name="T63" fmla="*/ 0 h 42"/>
              <a:gd name="T64" fmla="*/ 2147483647 w 34"/>
              <a:gd name="T65" fmla="*/ 0 h 42"/>
              <a:gd name="T66" fmla="*/ 2147483647 w 34"/>
              <a:gd name="T67" fmla="*/ 2147483647 h 42"/>
              <a:gd name="T68" fmla="*/ 2147483647 w 34"/>
              <a:gd name="T69" fmla="*/ 2147483647 h 42"/>
              <a:gd name="T70" fmla="*/ 2147483647 w 34"/>
              <a:gd name="T71" fmla="*/ 2147483647 h 42"/>
              <a:gd name="T72" fmla="*/ 2147483647 w 34"/>
              <a:gd name="T73" fmla="*/ 2147483647 h 42"/>
              <a:gd name="T74" fmla="*/ 2147483647 w 34"/>
              <a:gd name="T75" fmla="*/ 2147483647 h 42"/>
              <a:gd name="T76" fmla="*/ 2147483647 w 34"/>
              <a:gd name="T77" fmla="*/ 2147483647 h 42"/>
              <a:gd name="T78" fmla="*/ 2147483647 w 34"/>
              <a:gd name="T79" fmla="*/ 2147483647 h 42"/>
              <a:gd name="T80" fmla="*/ 2147483647 w 34"/>
              <a:gd name="T81" fmla="*/ 2147483647 h 4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4"/>
              <a:gd name="T124" fmla="*/ 0 h 42"/>
              <a:gd name="T125" fmla="*/ 34 w 34"/>
              <a:gd name="T126" fmla="*/ 42 h 4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4" h="42">
                <a:moveTo>
                  <a:pt x="6" y="11"/>
                </a:moveTo>
                <a:lnTo>
                  <a:pt x="5" y="15"/>
                </a:lnTo>
                <a:lnTo>
                  <a:pt x="3" y="18"/>
                </a:lnTo>
                <a:lnTo>
                  <a:pt x="2" y="23"/>
                </a:lnTo>
                <a:lnTo>
                  <a:pt x="0" y="27"/>
                </a:lnTo>
                <a:lnTo>
                  <a:pt x="0" y="32"/>
                </a:lnTo>
                <a:lnTo>
                  <a:pt x="2" y="34"/>
                </a:lnTo>
                <a:lnTo>
                  <a:pt x="5" y="37"/>
                </a:lnTo>
                <a:lnTo>
                  <a:pt x="8" y="40"/>
                </a:lnTo>
                <a:lnTo>
                  <a:pt x="11" y="40"/>
                </a:lnTo>
                <a:lnTo>
                  <a:pt x="14" y="42"/>
                </a:lnTo>
                <a:lnTo>
                  <a:pt x="17" y="42"/>
                </a:lnTo>
                <a:lnTo>
                  <a:pt x="18" y="40"/>
                </a:lnTo>
                <a:lnTo>
                  <a:pt x="21" y="40"/>
                </a:lnTo>
                <a:lnTo>
                  <a:pt x="24" y="39"/>
                </a:lnTo>
                <a:lnTo>
                  <a:pt x="25" y="39"/>
                </a:lnTo>
                <a:lnTo>
                  <a:pt x="28" y="37"/>
                </a:lnTo>
                <a:lnTo>
                  <a:pt x="31" y="36"/>
                </a:lnTo>
                <a:lnTo>
                  <a:pt x="33" y="34"/>
                </a:lnTo>
                <a:lnTo>
                  <a:pt x="33" y="33"/>
                </a:lnTo>
                <a:lnTo>
                  <a:pt x="34" y="30"/>
                </a:lnTo>
                <a:lnTo>
                  <a:pt x="33" y="27"/>
                </a:lnTo>
                <a:lnTo>
                  <a:pt x="33" y="24"/>
                </a:lnTo>
                <a:lnTo>
                  <a:pt x="31" y="21"/>
                </a:lnTo>
                <a:lnTo>
                  <a:pt x="31" y="18"/>
                </a:lnTo>
                <a:lnTo>
                  <a:pt x="31" y="15"/>
                </a:lnTo>
                <a:lnTo>
                  <a:pt x="31" y="12"/>
                </a:lnTo>
                <a:lnTo>
                  <a:pt x="31" y="8"/>
                </a:lnTo>
                <a:lnTo>
                  <a:pt x="30" y="5"/>
                </a:lnTo>
                <a:lnTo>
                  <a:pt x="27" y="2"/>
                </a:lnTo>
                <a:lnTo>
                  <a:pt x="24" y="0"/>
                </a:lnTo>
                <a:lnTo>
                  <a:pt x="20" y="0"/>
                </a:lnTo>
                <a:lnTo>
                  <a:pt x="15" y="2"/>
                </a:lnTo>
                <a:lnTo>
                  <a:pt x="12" y="5"/>
                </a:lnTo>
                <a:lnTo>
                  <a:pt x="9" y="8"/>
                </a:lnTo>
                <a:lnTo>
                  <a:pt x="6" y="11"/>
                </a:lnTo>
                <a:lnTo>
                  <a:pt x="5" y="14"/>
                </a:lnTo>
                <a:lnTo>
                  <a:pt x="3" y="17"/>
                </a:lnTo>
                <a:lnTo>
                  <a:pt x="2" y="20"/>
                </a:lnTo>
                <a:lnTo>
                  <a:pt x="2" y="21"/>
                </a:lnTo>
              </a:path>
            </a:pathLst>
          </a:custGeom>
          <a:solidFill>
            <a:srgbClr val="FFFF00"/>
          </a:solidFill>
          <a:ln w="4763">
            <a:solidFill>
              <a:srgbClr val="990000"/>
            </a:solidFill>
            <a:round/>
            <a:headEnd/>
            <a:tailEnd/>
          </a:ln>
        </p:spPr>
        <p:txBody>
          <a:bodyPr/>
          <a:lstStyle/>
          <a:p>
            <a:endParaRPr lang="en-US"/>
          </a:p>
        </p:txBody>
      </p:sp>
      <p:sp>
        <p:nvSpPr>
          <p:cNvPr id="53260" name="Freeform 11"/>
          <p:cNvSpPr>
            <a:spLocks/>
          </p:cNvSpPr>
          <p:nvPr/>
        </p:nvSpPr>
        <p:spPr bwMode="auto">
          <a:xfrm>
            <a:off x="6332539" y="4830765"/>
            <a:ext cx="42863" cy="85725"/>
          </a:xfrm>
          <a:custGeom>
            <a:avLst/>
            <a:gdLst>
              <a:gd name="T0" fmla="*/ 2147483647 w 30"/>
              <a:gd name="T1" fmla="*/ 2147483647 h 54"/>
              <a:gd name="T2" fmla="*/ 2147483647 w 30"/>
              <a:gd name="T3" fmla="*/ 2147483647 h 54"/>
              <a:gd name="T4" fmla="*/ 2147483647 w 30"/>
              <a:gd name="T5" fmla="*/ 2147483647 h 54"/>
              <a:gd name="T6" fmla="*/ 2147483647 w 30"/>
              <a:gd name="T7" fmla="*/ 2147483647 h 54"/>
              <a:gd name="T8" fmla="*/ 0 w 30"/>
              <a:gd name="T9" fmla="*/ 2147483647 h 54"/>
              <a:gd name="T10" fmla="*/ 0 w 30"/>
              <a:gd name="T11" fmla="*/ 2147483647 h 54"/>
              <a:gd name="T12" fmla="*/ 0 w 30"/>
              <a:gd name="T13" fmla="*/ 2147483647 h 54"/>
              <a:gd name="T14" fmla="*/ 0 w 30"/>
              <a:gd name="T15" fmla="*/ 2147483647 h 54"/>
              <a:gd name="T16" fmla="*/ 2147483647 w 30"/>
              <a:gd name="T17" fmla="*/ 2147483647 h 54"/>
              <a:gd name="T18" fmla="*/ 2147483647 w 30"/>
              <a:gd name="T19" fmla="*/ 2147483647 h 54"/>
              <a:gd name="T20" fmla="*/ 2147483647 w 30"/>
              <a:gd name="T21" fmla="*/ 2147483647 h 54"/>
              <a:gd name="T22" fmla="*/ 2147483647 w 30"/>
              <a:gd name="T23" fmla="*/ 2147483647 h 54"/>
              <a:gd name="T24" fmla="*/ 2147483647 w 30"/>
              <a:gd name="T25" fmla="*/ 2147483647 h 54"/>
              <a:gd name="T26" fmla="*/ 2147483647 w 30"/>
              <a:gd name="T27" fmla="*/ 2147483647 h 54"/>
              <a:gd name="T28" fmla="*/ 2147483647 w 30"/>
              <a:gd name="T29" fmla="*/ 2147483647 h 54"/>
              <a:gd name="T30" fmla="*/ 2147483647 w 30"/>
              <a:gd name="T31" fmla="*/ 2147483647 h 54"/>
              <a:gd name="T32" fmla="*/ 2147483647 w 30"/>
              <a:gd name="T33" fmla="*/ 2147483647 h 54"/>
              <a:gd name="T34" fmla="*/ 2147483647 w 30"/>
              <a:gd name="T35" fmla="*/ 2147483647 h 54"/>
              <a:gd name="T36" fmla="*/ 2147483647 w 30"/>
              <a:gd name="T37" fmla="*/ 2147483647 h 54"/>
              <a:gd name="T38" fmla="*/ 2147483647 w 30"/>
              <a:gd name="T39" fmla="*/ 2147483647 h 54"/>
              <a:gd name="T40" fmla="*/ 2147483647 w 30"/>
              <a:gd name="T41" fmla="*/ 2147483647 h 54"/>
              <a:gd name="T42" fmla="*/ 2147483647 w 30"/>
              <a:gd name="T43" fmla="*/ 2147483647 h 54"/>
              <a:gd name="T44" fmla="*/ 2147483647 w 30"/>
              <a:gd name="T45" fmla="*/ 2147483647 h 54"/>
              <a:gd name="T46" fmla="*/ 2147483647 w 30"/>
              <a:gd name="T47" fmla="*/ 2147483647 h 54"/>
              <a:gd name="T48" fmla="*/ 2147483647 w 30"/>
              <a:gd name="T49" fmla="*/ 2147483647 h 54"/>
              <a:gd name="T50" fmla="*/ 2147483647 w 30"/>
              <a:gd name="T51" fmla="*/ 2147483647 h 54"/>
              <a:gd name="T52" fmla="*/ 2147483647 w 30"/>
              <a:gd name="T53" fmla="*/ 0 h 54"/>
              <a:gd name="T54" fmla="*/ 2147483647 w 30"/>
              <a:gd name="T55" fmla="*/ 2147483647 h 54"/>
              <a:gd name="T56" fmla="*/ 2147483647 w 30"/>
              <a:gd name="T57" fmla="*/ 2147483647 h 54"/>
              <a:gd name="T58" fmla="*/ 2147483647 w 30"/>
              <a:gd name="T59" fmla="*/ 2147483647 h 54"/>
              <a:gd name="T60" fmla="*/ 2147483647 w 30"/>
              <a:gd name="T61" fmla="*/ 2147483647 h 54"/>
              <a:gd name="T62" fmla="*/ 2147483647 w 30"/>
              <a:gd name="T63" fmla="*/ 2147483647 h 54"/>
              <a:gd name="T64" fmla="*/ 2147483647 w 30"/>
              <a:gd name="T65" fmla="*/ 2147483647 h 54"/>
              <a:gd name="T66" fmla="*/ 2147483647 w 30"/>
              <a:gd name="T67" fmla="*/ 2147483647 h 5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0"/>
              <a:gd name="T103" fmla="*/ 0 h 54"/>
              <a:gd name="T104" fmla="*/ 30 w 30"/>
              <a:gd name="T105" fmla="*/ 54 h 5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0" h="54">
                <a:moveTo>
                  <a:pt x="4" y="8"/>
                </a:moveTo>
                <a:lnTo>
                  <a:pt x="3" y="14"/>
                </a:lnTo>
                <a:lnTo>
                  <a:pt x="3" y="18"/>
                </a:lnTo>
                <a:lnTo>
                  <a:pt x="1" y="22"/>
                </a:lnTo>
                <a:lnTo>
                  <a:pt x="0" y="28"/>
                </a:lnTo>
                <a:lnTo>
                  <a:pt x="0" y="33"/>
                </a:lnTo>
                <a:lnTo>
                  <a:pt x="0" y="39"/>
                </a:lnTo>
                <a:lnTo>
                  <a:pt x="0" y="43"/>
                </a:lnTo>
                <a:lnTo>
                  <a:pt x="1" y="48"/>
                </a:lnTo>
                <a:lnTo>
                  <a:pt x="1" y="51"/>
                </a:lnTo>
                <a:lnTo>
                  <a:pt x="3" y="52"/>
                </a:lnTo>
                <a:lnTo>
                  <a:pt x="4" y="54"/>
                </a:lnTo>
                <a:lnTo>
                  <a:pt x="6" y="54"/>
                </a:lnTo>
                <a:lnTo>
                  <a:pt x="7" y="54"/>
                </a:lnTo>
                <a:lnTo>
                  <a:pt x="9" y="54"/>
                </a:lnTo>
                <a:lnTo>
                  <a:pt x="10" y="52"/>
                </a:lnTo>
                <a:lnTo>
                  <a:pt x="12" y="51"/>
                </a:lnTo>
                <a:lnTo>
                  <a:pt x="16" y="45"/>
                </a:lnTo>
                <a:lnTo>
                  <a:pt x="21" y="40"/>
                </a:lnTo>
                <a:lnTo>
                  <a:pt x="24" y="34"/>
                </a:lnTo>
                <a:lnTo>
                  <a:pt x="28" y="28"/>
                </a:lnTo>
                <a:lnTo>
                  <a:pt x="30" y="21"/>
                </a:lnTo>
                <a:lnTo>
                  <a:pt x="30" y="15"/>
                </a:lnTo>
                <a:lnTo>
                  <a:pt x="28" y="9"/>
                </a:lnTo>
                <a:lnTo>
                  <a:pt x="22" y="5"/>
                </a:lnTo>
                <a:lnTo>
                  <a:pt x="19" y="2"/>
                </a:lnTo>
                <a:lnTo>
                  <a:pt x="16" y="0"/>
                </a:lnTo>
                <a:lnTo>
                  <a:pt x="13" y="2"/>
                </a:lnTo>
                <a:lnTo>
                  <a:pt x="10" y="2"/>
                </a:lnTo>
                <a:lnTo>
                  <a:pt x="9" y="3"/>
                </a:lnTo>
                <a:lnTo>
                  <a:pt x="6" y="6"/>
                </a:lnTo>
                <a:lnTo>
                  <a:pt x="4" y="8"/>
                </a:lnTo>
                <a:lnTo>
                  <a:pt x="4" y="11"/>
                </a:lnTo>
                <a:lnTo>
                  <a:pt x="4" y="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61" name="Freeform 12"/>
          <p:cNvSpPr>
            <a:spLocks/>
          </p:cNvSpPr>
          <p:nvPr/>
        </p:nvSpPr>
        <p:spPr bwMode="auto">
          <a:xfrm>
            <a:off x="6332539" y="4830765"/>
            <a:ext cx="42863" cy="85725"/>
          </a:xfrm>
          <a:custGeom>
            <a:avLst/>
            <a:gdLst>
              <a:gd name="T0" fmla="*/ 2147483647 w 30"/>
              <a:gd name="T1" fmla="*/ 2147483647 h 54"/>
              <a:gd name="T2" fmla="*/ 2147483647 w 30"/>
              <a:gd name="T3" fmla="*/ 2147483647 h 54"/>
              <a:gd name="T4" fmla="*/ 2147483647 w 30"/>
              <a:gd name="T5" fmla="*/ 2147483647 h 54"/>
              <a:gd name="T6" fmla="*/ 2147483647 w 30"/>
              <a:gd name="T7" fmla="*/ 2147483647 h 54"/>
              <a:gd name="T8" fmla="*/ 0 w 30"/>
              <a:gd name="T9" fmla="*/ 2147483647 h 54"/>
              <a:gd name="T10" fmla="*/ 0 w 30"/>
              <a:gd name="T11" fmla="*/ 2147483647 h 54"/>
              <a:gd name="T12" fmla="*/ 0 w 30"/>
              <a:gd name="T13" fmla="*/ 2147483647 h 54"/>
              <a:gd name="T14" fmla="*/ 0 w 30"/>
              <a:gd name="T15" fmla="*/ 2147483647 h 54"/>
              <a:gd name="T16" fmla="*/ 2147483647 w 30"/>
              <a:gd name="T17" fmla="*/ 2147483647 h 54"/>
              <a:gd name="T18" fmla="*/ 2147483647 w 30"/>
              <a:gd name="T19" fmla="*/ 2147483647 h 54"/>
              <a:gd name="T20" fmla="*/ 2147483647 w 30"/>
              <a:gd name="T21" fmla="*/ 2147483647 h 54"/>
              <a:gd name="T22" fmla="*/ 2147483647 w 30"/>
              <a:gd name="T23" fmla="*/ 2147483647 h 54"/>
              <a:gd name="T24" fmla="*/ 2147483647 w 30"/>
              <a:gd name="T25" fmla="*/ 2147483647 h 54"/>
              <a:gd name="T26" fmla="*/ 2147483647 w 30"/>
              <a:gd name="T27" fmla="*/ 2147483647 h 54"/>
              <a:gd name="T28" fmla="*/ 2147483647 w 30"/>
              <a:gd name="T29" fmla="*/ 2147483647 h 54"/>
              <a:gd name="T30" fmla="*/ 2147483647 w 30"/>
              <a:gd name="T31" fmla="*/ 2147483647 h 54"/>
              <a:gd name="T32" fmla="*/ 2147483647 w 30"/>
              <a:gd name="T33" fmla="*/ 2147483647 h 54"/>
              <a:gd name="T34" fmla="*/ 2147483647 w 30"/>
              <a:gd name="T35" fmla="*/ 2147483647 h 54"/>
              <a:gd name="T36" fmla="*/ 2147483647 w 30"/>
              <a:gd name="T37" fmla="*/ 2147483647 h 54"/>
              <a:gd name="T38" fmla="*/ 2147483647 w 30"/>
              <a:gd name="T39" fmla="*/ 2147483647 h 54"/>
              <a:gd name="T40" fmla="*/ 2147483647 w 30"/>
              <a:gd name="T41" fmla="*/ 2147483647 h 54"/>
              <a:gd name="T42" fmla="*/ 2147483647 w 30"/>
              <a:gd name="T43" fmla="*/ 2147483647 h 54"/>
              <a:gd name="T44" fmla="*/ 2147483647 w 30"/>
              <a:gd name="T45" fmla="*/ 2147483647 h 54"/>
              <a:gd name="T46" fmla="*/ 2147483647 w 30"/>
              <a:gd name="T47" fmla="*/ 2147483647 h 54"/>
              <a:gd name="T48" fmla="*/ 2147483647 w 30"/>
              <a:gd name="T49" fmla="*/ 2147483647 h 54"/>
              <a:gd name="T50" fmla="*/ 2147483647 w 30"/>
              <a:gd name="T51" fmla="*/ 2147483647 h 54"/>
              <a:gd name="T52" fmla="*/ 2147483647 w 30"/>
              <a:gd name="T53" fmla="*/ 0 h 54"/>
              <a:gd name="T54" fmla="*/ 2147483647 w 30"/>
              <a:gd name="T55" fmla="*/ 2147483647 h 54"/>
              <a:gd name="T56" fmla="*/ 2147483647 w 30"/>
              <a:gd name="T57" fmla="*/ 2147483647 h 54"/>
              <a:gd name="T58" fmla="*/ 2147483647 w 30"/>
              <a:gd name="T59" fmla="*/ 2147483647 h 54"/>
              <a:gd name="T60" fmla="*/ 2147483647 w 30"/>
              <a:gd name="T61" fmla="*/ 2147483647 h 54"/>
              <a:gd name="T62" fmla="*/ 2147483647 w 30"/>
              <a:gd name="T63" fmla="*/ 2147483647 h 54"/>
              <a:gd name="T64" fmla="*/ 2147483647 w 30"/>
              <a:gd name="T65" fmla="*/ 2147483647 h 54"/>
              <a:gd name="T66" fmla="*/ 2147483647 w 30"/>
              <a:gd name="T67" fmla="*/ 2147483647 h 5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0"/>
              <a:gd name="T103" fmla="*/ 0 h 54"/>
              <a:gd name="T104" fmla="*/ 30 w 30"/>
              <a:gd name="T105" fmla="*/ 54 h 5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0" h="54">
                <a:moveTo>
                  <a:pt x="4" y="8"/>
                </a:moveTo>
                <a:lnTo>
                  <a:pt x="3" y="14"/>
                </a:lnTo>
                <a:lnTo>
                  <a:pt x="3" y="18"/>
                </a:lnTo>
                <a:lnTo>
                  <a:pt x="1" y="22"/>
                </a:lnTo>
                <a:lnTo>
                  <a:pt x="0" y="28"/>
                </a:lnTo>
                <a:lnTo>
                  <a:pt x="0" y="33"/>
                </a:lnTo>
                <a:lnTo>
                  <a:pt x="0" y="39"/>
                </a:lnTo>
                <a:lnTo>
                  <a:pt x="0" y="43"/>
                </a:lnTo>
                <a:lnTo>
                  <a:pt x="1" y="48"/>
                </a:lnTo>
                <a:lnTo>
                  <a:pt x="1" y="51"/>
                </a:lnTo>
                <a:lnTo>
                  <a:pt x="3" y="52"/>
                </a:lnTo>
                <a:lnTo>
                  <a:pt x="4" y="54"/>
                </a:lnTo>
                <a:lnTo>
                  <a:pt x="6" y="54"/>
                </a:lnTo>
                <a:lnTo>
                  <a:pt x="7" y="54"/>
                </a:lnTo>
                <a:lnTo>
                  <a:pt x="9" y="54"/>
                </a:lnTo>
                <a:lnTo>
                  <a:pt x="10" y="52"/>
                </a:lnTo>
                <a:lnTo>
                  <a:pt x="12" y="51"/>
                </a:lnTo>
                <a:lnTo>
                  <a:pt x="16" y="45"/>
                </a:lnTo>
                <a:lnTo>
                  <a:pt x="21" y="40"/>
                </a:lnTo>
                <a:lnTo>
                  <a:pt x="24" y="34"/>
                </a:lnTo>
                <a:lnTo>
                  <a:pt x="28" y="28"/>
                </a:lnTo>
                <a:lnTo>
                  <a:pt x="30" y="21"/>
                </a:lnTo>
                <a:lnTo>
                  <a:pt x="30" y="15"/>
                </a:lnTo>
                <a:lnTo>
                  <a:pt x="28" y="9"/>
                </a:lnTo>
                <a:lnTo>
                  <a:pt x="22" y="5"/>
                </a:lnTo>
                <a:lnTo>
                  <a:pt x="19" y="2"/>
                </a:lnTo>
                <a:lnTo>
                  <a:pt x="16" y="0"/>
                </a:lnTo>
                <a:lnTo>
                  <a:pt x="13" y="2"/>
                </a:lnTo>
                <a:lnTo>
                  <a:pt x="10" y="2"/>
                </a:lnTo>
                <a:lnTo>
                  <a:pt x="9" y="3"/>
                </a:lnTo>
                <a:lnTo>
                  <a:pt x="6" y="6"/>
                </a:lnTo>
                <a:lnTo>
                  <a:pt x="4" y="8"/>
                </a:lnTo>
                <a:lnTo>
                  <a:pt x="4" y="11"/>
                </a:lnTo>
                <a:lnTo>
                  <a:pt x="4" y="8"/>
                </a:lnTo>
              </a:path>
            </a:pathLst>
          </a:custGeom>
          <a:solidFill>
            <a:srgbClr val="FFFF00"/>
          </a:solidFill>
          <a:ln w="1588">
            <a:solidFill>
              <a:srgbClr val="990000"/>
            </a:solidFill>
            <a:round/>
            <a:headEnd/>
            <a:tailEnd/>
          </a:ln>
        </p:spPr>
        <p:txBody>
          <a:bodyPr/>
          <a:lstStyle/>
          <a:p>
            <a:endParaRPr lang="en-US"/>
          </a:p>
        </p:txBody>
      </p:sp>
      <p:sp>
        <p:nvSpPr>
          <p:cNvPr id="53262" name="Freeform 13"/>
          <p:cNvSpPr>
            <a:spLocks/>
          </p:cNvSpPr>
          <p:nvPr/>
        </p:nvSpPr>
        <p:spPr bwMode="auto">
          <a:xfrm>
            <a:off x="6332539" y="4830765"/>
            <a:ext cx="42863" cy="85725"/>
          </a:xfrm>
          <a:custGeom>
            <a:avLst/>
            <a:gdLst>
              <a:gd name="T0" fmla="*/ 2147483647 w 30"/>
              <a:gd name="T1" fmla="*/ 2147483647 h 54"/>
              <a:gd name="T2" fmla="*/ 2147483647 w 30"/>
              <a:gd name="T3" fmla="*/ 2147483647 h 54"/>
              <a:gd name="T4" fmla="*/ 2147483647 w 30"/>
              <a:gd name="T5" fmla="*/ 2147483647 h 54"/>
              <a:gd name="T6" fmla="*/ 2147483647 w 30"/>
              <a:gd name="T7" fmla="*/ 2147483647 h 54"/>
              <a:gd name="T8" fmla="*/ 0 w 30"/>
              <a:gd name="T9" fmla="*/ 2147483647 h 54"/>
              <a:gd name="T10" fmla="*/ 0 w 30"/>
              <a:gd name="T11" fmla="*/ 2147483647 h 54"/>
              <a:gd name="T12" fmla="*/ 0 w 30"/>
              <a:gd name="T13" fmla="*/ 2147483647 h 54"/>
              <a:gd name="T14" fmla="*/ 0 w 30"/>
              <a:gd name="T15" fmla="*/ 2147483647 h 54"/>
              <a:gd name="T16" fmla="*/ 2147483647 w 30"/>
              <a:gd name="T17" fmla="*/ 2147483647 h 54"/>
              <a:gd name="T18" fmla="*/ 2147483647 w 30"/>
              <a:gd name="T19" fmla="*/ 2147483647 h 54"/>
              <a:gd name="T20" fmla="*/ 2147483647 w 30"/>
              <a:gd name="T21" fmla="*/ 2147483647 h 54"/>
              <a:gd name="T22" fmla="*/ 2147483647 w 30"/>
              <a:gd name="T23" fmla="*/ 2147483647 h 54"/>
              <a:gd name="T24" fmla="*/ 2147483647 w 30"/>
              <a:gd name="T25" fmla="*/ 2147483647 h 54"/>
              <a:gd name="T26" fmla="*/ 2147483647 w 30"/>
              <a:gd name="T27" fmla="*/ 2147483647 h 54"/>
              <a:gd name="T28" fmla="*/ 2147483647 w 30"/>
              <a:gd name="T29" fmla="*/ 2147483647 h 54"/>
              <a:gd name="T30" fmla="*/ 2147483647 w 30"/>
              <a:gd name="T31" fmla="*/ 2147483647 h 54"/>
              <a:gd name="T32" fmla="*/ 2147483647 w 30"/>
              <a:gd name="T33" fmla="*/ 2147483647 h 54"/>
              <a:gd name="T34" fmla="*/ 2147483647 w 30"/>
              <a:gd name="T35" fmla="*/ 2147483647 h 54"/>
              <a:gd name="T36" fmla="*/ 2147483647 w 30"/>
              <a:gd name="T37" fmla="*/ 2147483647 h 54"/>
              <a:gd name="T38" fmla="*/ 2147483647 w 30"/>
              <a:gd name="T39" fmla="*/ 2147483647 h 54"/>
              <a:gd name="T40" fmla="*/ 2147483647 w 30"/>
              <a:gd name="T41" fmla="*/ 2147483647 h 54"/>
              <a:gd name="T42" fmla="*/ 2147483647 w 30"/>
              <a:gd name="T43" fmla="*/ 2147483647 h 54"/>
              <a:gd name="T44" fmla="*/ 2147483647 w 30"/>
              <a:gd name="T45" fmla="*/ 2147483647 h 54"/>
              <a:gd name="T46" fmla="*/ 2147483647 w 30"/>
              <a:gd name="T47" fmla="*/ 2147483647 h 54"/>
              <a:gd name="T48" fmla="*/ 2147483647 w 30"/>
              <a:gd name="T49" fmla="*/ 2147483647 h 54"/>
              <a:gd name="T50" fmla="*/ 2147483647 w 30"/>
              <a:gd name="T51" fmla="*/ 2147483647 h 54"/>
              <a:gd name="T52" fmla="*/ 2147483647 w 30"/>
              <a:gd name="T53" fmla="*/ 0 h 54"/>
              <a:gd name="T54" fmla="*/ 2147483647 w 30"/>
              <a:gd name="T55" fmla="*/ 2147483647 h 54"/>
              <a:gd name="T56" fmla="*/ 2147483647 w 30"/>
              <a:gd name="T57" fmla="*/ 2147483647 h 54"/>
              <a:gd name="T58" fmla="*/ 2147483647 w 30"/>
              <a:gd name="T59" fmla="*/ 2147483647 h 54"/>
              <a:gd name="T60" fmla="*/ 2147483647 w 30"/>
              <a:gd name="T61" fmla="*/ 2147483647 h 54"/>
              <a:gd name="T62" fmla="*/ 2147483647 w 30"/>
              <a:gd name="T63" fmla="*/ 2147483647 h 54"/>
              <a:gd name="T64" fmla="*/ 2147483647 w 30"/>
              <a:gd name="T65" fmla="*/ 2147483647 h 5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0"/>
              <a:gd name="T100" fmla="*/ 0 h 54"/>
              <a:gd name="T101" fmla="*/ 30 w 30"/>
              <a:gd name="T102" fmla="*/ 54 h 5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0" h="54">
                <a:moveTo>
                  <a:pt x="4" y="8"/>
                </a:moveTo>
                <a:lnTo>
                  <a:pt x="3" y="14"/>
                </a:lnTo>
                <a:lnTo>
                  <a:pt x="3" y="18"/>
                </a:lnTo>
                <a:lnTo>
                  <a:pt x="1" y="22"/>
                </a:lnTo>
                <a:lnTo>
                  <a:pt x="0" y="28"/>
                </a:lnTo>
                <a:lnTo>
                  <a:pt x="0" y="33"/>
                </a:lnTo>
                <a:lnTo>
                  <a:pt x="0" y="39"/>
                </a:lnTo>
                <a:lnTo>
                  <a:pt x="0" y="43"/>
                </a:lnTo>
                <a:lnTo>
                  <a:pt x="1" y="48"/>
                </a:lnTo>
                <a:lnTo>
                  <a:pt x="1" y="51"/>
                </a:lnTo>
                <a:lnTo>
                  <a:pt x="3" y="52"/>
                </a:lnTo>
                <a:lnTo>
                  <a:pt x="4" y="54"/>
                </a:lnTo>
                <a:lnTo>
                  <a:pt x="6" y="54"/>
                </a:lnTo>
                <a:lnTo>
                  <a:pt x="7" y="54"/>
                </a:lnTo>
                <a:lnTo>
                  <a:pt x="9" y="54"/>
                </a:lnTo>
                <a:lnTo>
                  <a:pt x="10" y="52"/>
                </a:lnTo>
                <a:lnTo>
                  <a:pt x="12" y="51"/>
                </a:lnTo>
                <a:lnTo>
                  <a:pt x="16" y="45"/>
                </a:lnTo>
                <a:lnTo>
                  <a:pt x="21" y="40"/>
                </a:lnTo>
                <a:lnTo>
                  <a:pt x="24" y="34"/>
                </a:lnTo>
                <a:lnTo>
                  <a:pt x="28" y="28"/>
                </a:lnTo>
                <a:lnTo>
                  <a:pt x="30" y="21"/>
                </a:lnTo>
                <a:lnTo>
                  <a:pt x="30" y="15"/>
                </a:lnTo>
                <a:lnTo>
                  <a:pt x="28" y="9"/>
                </a:lnTo>
                <a:lnTo>
                  <a:pt x="22" y="5"/>
                </a:lnTo>
                <a:lnTo>
                  <a:pt x="19" y="2"/>
                </a:lnTo>
                <a:lnTo>
                  <a:pt x="16" y="0"/>
                </a:lnTo>
                <a:lnTo>
                  <a:pt x="13" y="2"/>
                </a:lnTo>
                <a:lnTo>
                  <a:pt x="10" y="2"/>
                </a:lnTo>
                <a:lnTo>
                  <a:pt x="9" y="3"/>
                </a:lnTo>
                <a:lnTo>
                  <a:pt x="6" y="6"/>
                </a:lnTo>
                <a:lnTo>
                  <a:pt x="4" y="8"/>
                </a:lnTo>
                <a:lnTo>
                  <a:pt x="4" y="11"/>
                </a:lnTo>
              </a:path>
            </a:pathLst>
          </a:custGeom>
          <a:solidFill>
            <a:srgbClr val="FFFF00"/>
          </a:solidFill>
          <a:ln w="4763">
            <a:solidFill>
              <a:srgbClr val="990000"/>
            </a:solidFill>
            <a:round/>
            <a:headEnd/>
            <a:tailEnd/>
          </a:ln>
        </p:spPr>
        <p:txBody>
          <a:bodyPr/>
          <a:lstStyle/>
          <a:p>
            <a:endParaRPr lang="en-US"/>
          </a:p>
        </p:txBody>
      </p:sp>
      <p:sp>
        <p:nvSpPr>
          <p:cNvPr id="53263" name="Freeform 14"/>
          <p:cNvSpPr>
            <a:spLocks/>
          </p:cNvSpPr>
          <p:nvPr/>
        </p:nvSpPr>
        <p:spPr bwMode="auto">
          <a:xfrm>
            <a:off x="6350000" y="4913315"/>
            <a:ext cx="65088" cy="68263"/>
          </a:xfrm>
          <a:custGeom>
            <a:avLst/>
            <a:gdLst>
              <a:gd name="T0" fmla="*/ 0 w 46"/>
              <a:gd name="T1" fmla="*/ 2147483647 h 43"/>
              <a:gd name="T2" fmla="*/ 2147483647 w 46"/>
              <a:gd name="T3" fmla="*/ 2147483647 h 43"/>
              <a:gd name="T4" fmla="*/ 2147483647 w 46"/>
              <a:gd name="T5" fmla="*/ 2147483647 h 43"/>
              <a:gd name="T6" fmla="*/ 2147483647 w 46"/>
              <a:gd name="T7" fmla="*/ 2147483647 h 43"/>
              <a:gd name="T8" fmla="*/ 2147483647 w 46"/>
              <a:gd name="T9" fmla="*/ 2147483647 h 43"/>
              <a:gd name="T10" fmla="*/ 2147483647 w 46"/>
              <a:gd name="T11" fmla="*/ 2147483647 h 43"/>
              <a:gd name="T12" fmla="*/ 2147483647 w 46"/>
              <a:gd name="T13" fmla="*/ 2147483647 h 43"/>
              <a:gd name="T14" fmla="*/ 2147483647 w 46"/>
              <a:gd name="T15" fmla="*/ 2147483647 h 43"/>
              <a:gd name="T16" fmla="*/ 2147483647 w 46"/>
              <a:gd name="T17" fmla="*/ 2147483647 h 43"/>
              <a:gd name="T18" fmla="*/ 2147483647 w 46"/>
              <a:gd name="T19" fmla="*/ 2147483647 h 43"/>
              <a:gd name="T20" fmla="*/ 2147483647 w 46"/>
              <a:gd name="T21" fmla="*/ 2147483647 h 43"/>
              <a:gd name="T22" fmla="*/ 2147483647 w 46"/>
              <a:gd name="T23" fmla="*/ 2147483647 h 43"/>
              <a:gd name="T24" fmla="*/ 2147483647 w 46"/>
              <a:gd name="T25" fmla="*/ 2147483647 h 43"/>
              <a:gd name="T26" fmla="*/ 2147483647 w 46"/>
              <a:gd name="T27" fmla="*/ 2147483647 h 43"/>
              <a:gd name="T28" fmla="*/ 2147483647 w 46"/>
              <a:gd name="T29" fmla="*/ 2147483647 h 43"/>
              <a:gd name="T30" fmla="*/ 2147483647 w 46"/>
              <a:gd name="T31" fmla="*/ 2147483647 h 43"/>
              <a:gd name="T32" fmla="*/ 2147483647 w 46"/>
              <a:gd name="T33" fmla="*/ 2147483647 h 43"/>
              <a:gd name="T34" fmla="*/ 2147483647 w 46"/>
              <a:gd name="T35" fmla="*/ 2147483647 h 43"/>
              <a:gd name="T36" fmla="*/ 2147483647 w 46"/>
              <a:gd name="T37" fmla="*/ 2147483647 h 43"/>
              <a:gd name="T38" fmla="*/ 2147483647 w 46"/>
              <a:gd name="T39" fmla="*/ 2147483647 h 43"/>
              <a:gd name="T40" fmla="*/ 2147483647 w 46"/>
              <a:gd name="T41" fmla="*/ 2147483647 h 43"/>
              <a:gd name="T42" fmla="*/ 2147483647 w 46"/>
              <a:gd name="T43" fmla="*/ 2147483647 h 43"/>
              <a:gd name="T44" fmla="*/ 2147483647 w 46"/>
              <a:gd name="T45" fmla="*/ 2147483647 h 43"/>
              <a:gd name="T46" fmla="*/ 2147483647 w 46"/>
              <a:gd name="T47" fmla="*/ 2147483647 h 43"/>
              <a:gd name="T48" fmla="*/ 2147483647 w 46"/>
              <a:gd name="T49" fmla="*/ 2147483647 h 43"/>
              <a:gd name="T50" fmla="*/ 2147483647 w 46"/>
              <a:gd name="T51" fmla="*/ 2147483647 h 43"/>
              <a:gd name="T52" fmla="*/ 2147483647 w 46"/>
              <a:gd name="T53" fmla="*/ 2147483647 h 43"/>
              <a:gd name="T54" fmla="*/ 2147483647 w 46"/>
              <a:gd name="T55" fmla="*/ 0 h 43"/>
              <a:gd name="T56" fmla="*/ 2147483647 w 46"/>
              <a:gd name="T57" fmla="*/ 0 h 43"/>
              <a:gd name="T58" fmla="*/ 2147483647 w 46"/>
              <a:gd name="T59" fmla="*/ 2147483647 h 43"/>
              <a:gd name="T60" fmla="*/ 2147483647 w 46"/>
              <a:gd name="T61" fmla="*/ 2147483647 h 43"/>
              <a:gd name="T62" fmla="*/ 2147483647 w 46"/>
              <a:gd name="T63" fmla="*/ 2147483647 h 4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6"/>
              <a:gd name="T97" fmla="*/ 0 h 43"/>
              <a:gd name="T98" fmla="*/ 46 w 46"/>
              <a:gd name="T99" fmla="*/ 43 h 4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6" h="43">
                <a:moveTo>
                  <a:pt x="0" y="13"/>
                </a:moveTo>
                <a:lnTo>
                  <a:pt x="0" y="15"/>
                </a:lnTo>
                <a:lnTo>
                  <a:pt x="0" y="16"/>
                </a:lnTo>
                <a:lnTo>
                  <a:pt x="1" y="18"/>
                </a:lnTo>
                <a:lnTo>
                  <a:pt x="1" y="19"/>
                </a:lnTo>
                <a:lnTo>
                  <a:pt x="3" y="21"/>
                </a:lnTo>
                <a:lnTo>
                  <a:pt x="3" y="22"/>
                </a:lnTo>
                <a:lnTo>
                  <a:pt x="3" y="24"/>
                </a:lnTo>
                <a:lnTo>
                  <a:pt x="4" y="24"/>
                </a:lnTo>
                <a:lnTo>
                  <a:pt x="4" y="22"/>
                </a:lnTo>
                <a:lnTo>
                  <a:pt x="4" y="25"/>
                </a:lnTo>
                <a:lnTo>
                  <a:pt x="4" y="28"/>
                </a:lnTo>
                <a:lnTo>
                  <a:pt x="4" y="31"/>
                </a:lnTo>
                <a:lnTo>
                  <a:pt x="4" y="34"/>
                </a:lnTo>
                <a:lnTo>
                  <a:pt x="6" y="37"/>
                </a:lnTo>
                <a:lnTo>
                  <a:pt x="7" y="39"/>
                </a:lnTo>
                <a:lnTo>
                  <a:pt x="9" y="42"/>
                </a:lnTo>
                <a:lnTo>
                  <a:pt x="10" y="42"/>
                </a:lnTo>
                <a:lnTo>
                  <a:pt x="12" y="43"/>
                </a:lnTo>
                <a:lnTo>
                  <a:pt x="13" y="42"/>
                </a:lnTo>
                <a:lnTo>
                  <a:pt x="15" y="42"/>
                </a:lnTo>
                <a:lnTo>
                  <a:pt x="16" y="42"/>
                </a:lnTo>
                <a:lnTo>
                  <a:pt x="18" y="40"/>
                </a:lnTo>
                <a:lnTo>
                  <a:pt x="20" y="39"/>
                </a:lnTo>
                <a:lnTo>
                  <a:pt x="22" y="37"/>
                </a:lnTo>
                <a:lnTo>
                  <a:pt x="23" y="36"/>
                </a:lnTo>
                <a:lnTo>
                  <a:pt x="26" y="34"/>
                </a:lnTo>
                <a:lnTo>
                  <a:pt x="29" y="31"/>
                </a:lnTo>
                <a:lnTo>
                  <a:pt x="32" y="30"/>
                </a:lnTo>
                <a:lnTo>
                  <a:pt x="35" y="28"/>
                </a:lnTo>
                <a:lnTo>
                  <a:pt x="38" y="28"/>
                </a:lnTo>
                <a:lnTo>
                  <a:pt x="40" y="27"/>
                </a:lnTo>
                <a:lnTo>
                  <a:pt x="41" y="25"/>
                </a:lnTo>
                <a:lnTo>
                  <a:pt x="43" y="24"/>
                </a:lnTo>
                <a:lnTo>
                  <a:pt x="44" y="21"/>
                </a:lnTo>
                <a:lnTo>
                  <a:pt x="46" y="18"/>
                </a:lnTo>
                <a:lnTo>
                  <a:pt x="44" y="15"/>
                </a:lnTo>
                <a:lnTo>
                  <a:pt x="43" y="13"/>
                </a:lnTo>
                <a:lnTo>
                  <a:pt x="41" y="10"/>
                </a:lnTo>
                <a:lnTo>
                  <a:pt x="38" y="9"/>
                </a:lnTo>
                <a:lnTo>
                  <a:pt x="35" y="7"/>
                </a:lnTo>
                <a:lnTo>
                  <a:pt x="32" y="7"/>
                </a:lnTo>
                <a:lnTo>
                  <a:pt x="29" y="6"/>
                </a:lnTo>
                <a:lnTo>
                  <a:pt x="28" y="6"/>
                </a:lnTo>
                <a:lnTo>
                  <a:pt x="25" y="5"/>
                </a:lnTo>
                <a:lnTo>
                  <a:pt x="23" y="3"/>
                </a:lnTo>
                <a:lnTo>
                  <a:pt x="20" y="3"/>
                </a:lnTo>
                <a:lnTo>
                  <a:pt x="19" y="2"/>
                </a:lnTo>
                <a:lnTo>
                  <a:pt x="16" y="0"/>
                </a:lnTo>
                <a:lnTo>
                  <a:pt x="15" y="0"/>
                </a:lnTo>
                <a:lnTo>
                  <a:pt x="12" y="0"/>
                </a:lnTo>
                <a:lnTo>
                  <a:pt x="9" y="0"/>
                </a:lnTo>
                <a:lnTo>
                  <a:pt x="7" y="2"/>
                </a:lnTo>
                <a:lnTo>
                  <a:pt x="4" y="3"/>
                </a:lnTo>
                <a:lnTo>
                  <a:pt x="3" y="6"/>
                </a:lnTo>
                <a:lnTo>
                  <a:pt x="1" y="7"/>
                </a:lnTo>
                <a:lnTo>
                  <a:pt x="1" y="10"/>
                </a:lnTo>
                <a:lnTo>
                  <a:pt x="0" y="1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64" name="Freeform 15"/>
          <p:cNvSpPr>
            <a:spLocks/>
          </p:cNvSpPr>
          <p:nvPr/>
        </p:nvSpPr>
        <p:spPr bwMode="auto">
          <a:xfrm>
            <a:off x="6350000" y="4913315"/>
            <a:ext cx="65088" cy="68263"/>
          </a:xfrm>
          <a:custGeom>
            <a:avLst/>
            <a:gdLst>
              <a:gd name="T0" fmla="*/ 0 w 46"/>
              <a:gd name="T1" fmla="*/ 2147483647 h 43"/>
              <a:gd name="T2" fmla="*/ 2147483647 w 46"/>
              <a:gd name="T3" fmla="*/ 2147483647 h 43"/>
              <a:gd name="T4" fmla="*/ 2147483647 w 46"/>
              <a:gd name="T5" fmla="*/ 2147483647 h 43"/>
              <a:gd name="T6" fmla="*/ 2147483647 w 46"/>
              <a:gd name="T7" fmla="*/ 2147483647 h 43"/>
              <a:gd name="T8" fmla="*/ 2147483647 w 46"/>
              <a:gd name="T9" fmla="*/ 2147483647 h 43"/>
              <a:gd name="T10" fmla="*/ 2147483647 w 46"/>
              <a:gd name="T11" fmla="*/ 2147483647 h 43"/>
              <a:gd name="T12" fmla="*/ 2147483647 w 46"/>
              <a:gd name="T13" fmla="*/ 2147483647 h 43"/>
              <a:gd name="T14" fmla="*/ 2147483647 w 46"/>
              <a:gd name="T15" fmla="*/ 2147483647 h 43"/>
              <a:gd name="T16" fmla="*/ 2147483647 w 46"/>
              <a:gd name="T17" fmla="*/ 2147483647 h 43"/>
              <a:gd name="T18" fmla="*/ 2147483647 w 46"/>
              <a:gd name="T19" fmla="*/ 2147483647 h 43"/>
              <a:gd name="T20" fmla="*/ 2147483647 w 46"/>
              <a:gd name="T21" fmla="*/ 2147483647 h 43"/>
              <a:gd name="T22" fmla="*/ 2147483647 w 46"/>
              <a:gd name="T23" fmla="*/ 2147483647 h 43"/>
              <a:gd name="T24" fmla="*/ 2147483647 w 46"/>
              <a:gd name="T25" fmla="*/ 2147483647 h 43"/>
              <a:gd name="T26" fmla="*/ 2147483647 w 46"/>
              <a:gd name="T27" fmla="*/ 2147483647 h 43"/>
              <a:gd name="T28" fmla="*/ 2147483647 w 46"/>
              <a:gd name="T29" fmla="*/ 2147483647 h 43"/>
              <a:gd name="T30" fmla="*/ 2147483647 w 46"/>
              <a:gd name="T31" fmla="*/ 2147483647 h 43"/>
              <a:gd name="T32" fmla="*/ 2147483647 w 46"/>
              <a:gd name="T33" fmla="*/ 2147483647 h 43"/>
              <a:gd name="T34" fmla="*/ 2147483647 w 46"/>
              <a:gd name="T35" fmla="*/ 2147483647 h 43"/>
              <a:gd name="T36" fmla="*/ 2147483647 w 46"/>
              <a:gd name="T37" fmla="*/ 2147483647 h 43"/>
              <a:gd name="T38" fmla="*/ 2147483647 w 46"/>
              <a:gd name="T39" fmla="*/ 2147483647 h 43"/>
              <a:gd name="T40" fmla="*/ 2147483647 w 46"/>
              <a:gd name="T41" fmla="*/ 2147483647 h 43"/>
              <a:gd name="T42" fmla="*/ 2147483647 w 46"/>
              <a:gd name="T43" fmla="*/ 2147483647 h 43"/>
              <a:gd name="T44" fmla="*/ 2147483647 w 46"/>
              <a:gd name="T45" fmla="*/ 2147483647 h 43"/>
              <a:gd name="T46" fmla="*/ 2147483647 w 46"/>
              <a:gd name="T47" fmla="*/ 2147483647 h 43"/>
              <a:gd name="T48" fmla="*/ 2147483647 w 46"/>
              <a:gd name="T49" fmla="*/ 2147483647 h 43"/>
              <a:gd name="T50" fmla="*/ 2147483647 w 46"/>
              <a:gd name="T51" fmla="*/ 2147483647 h 43"/>
              <a:gd name="T52" fmla="*/ 2147483647 w 46"/>
              <a:gd name="T53" fmla="*/ 2147483647 h 43"/>
              <a:gd name="T54" fmla="*/ 2147483647 w 46"/>
              <a:gd name="T55" fmla="*/ 0 h 43"/>
              <a:gd name="T56" fmla="*/ 2147483647 w 46"/>
              <a:gd name="T57" fmla="*/ 0 h 43"/>
              <a:gd name="T58" fmla="*/ 2147483647 w 46"/>
              <a:gd name="T59" fmla="*/ 2147483647 h 43"/>
              <a:gd name="T60" fmla="*/ 2147483647 w 46"/>
              <a:gd name="T61" fmla="*/ 2147483647 h 43"/>
              <a:gd name="T62" fmla="*/ 2147483647 w 46"/>
              <a:gd name="T63" fmla="*/ 2147483647 h 4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6"/>
              <a:gd name="T97" fmla="*/ 0 h 43"/>
              <a:gd name="T98" fmla="*/ 46 w 46"/>
              <a:gd name="T99" fmla="*/ 43 h 4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6" h="43">
                <a:moveTo>
                  <a:pt x="0" y="13"/>
                </a:moveTo>
                <a:lnTo>
                  <a:pt x="0" y="15"/>
                </a:lnTo>
                <a:lnTo>
                  <a:pt x="0" y="16"/>
                </a:lnTo>
                <a:lnTo>
                  <a:pt x="1" y="18"/>
                </a:lnTo>
                <a:lnTo>
                  <a:pt x="1" y="19"/>
                </a:lnTo>
                <a:lnTo>
                  <a:pt x="3" y="21"/>
                </a:lnTo>
                <a:lnTo>
                  <a:pt x="3" y="22"/>
                </a:lnTo>
                <a:lnTo>
                  <a:pt x="3" y="24"/>
                </a:lnTo>
                <a:lnTo>
                  <a:pt x="4" y="24"/>
                </a:lnTo>
                <a:lnTo>
                  <a:pt x="4" y="22"/>
                </a:lnTo>
                <a:lnTo>
                  <a:pt x="4" y="25"/>
                </a:lnTo>
                <a:lnTo>
                  <a:pt x="4" y="28"/>
                </a:lnTo>
                <a:lnTo>
                  <a:pt x="4" y="31"/>
                </a:lnTo>
                <a:lnTo>
                  <a:pt x="4" y="34"/>
                </a:lnTo>
                <a:lnTo>
                  <a:pt x="6" y="37"/>
                </a:lnTo>
                <a:lnTo>
                  <a:pt x="7" y="39"/>
                </a:lnTo>
                <a:lnTo>
                  <a:pt x="9" y="42"/>
                </a:lnTo>
                <a:lnTo>
                  <a:pt x="10" y="42"/>
                </a:lnTo>
                <a:lnTo>
                  <a:pt x="12" y="43"/>
                </a:lnTo>
                <a:lnTo>
                  <a:pt x="13" y="42"/>
                </a:lnTo>
                <a:lnTo>
                  <a:pt x="15" y="42"/>
                </a:lnTo>
                <a:lnTo>
                  <a:pt x="16" y="42"/>
                </a:lnTo>
                <a:lnTo>
                  <a:pt x="18" y="40"/>
                </a:lnTo>
                <a:lnTo>
                  <a:pt x="20" y="39"/>
                </a:lnTo>
                <a:lnTo>
                  <a:pt x="22" y="37"/>
                </a:lnTo>
                <a:lnTo>
                  <a:pt x="23" y="36"/>
                </a:lnTo>
                <a:lnTo>
                  <a:pt x="26" y="34"/>
                </a:lnTo>
                <a:lnTo>
                  <a:pt x="29" y="31"/>
                </a:lnTo>
                <a:lnTo>
                  <a:pt x="32" y="30"/>
                </a:lnTo>
                <a:lnTo>
                  <a:pt x="35" y="28"/>
                </a:lnTo>
                <a:lnTo>
                  <a:pt x="38" y="28"/>
                </a:lnTo>
                <a:lnTo>
                  <a:pt x="40" y="27"/>
                </a:lnTo>
                <a:lnTo>
                  <a:pt x="41" y="25"/>
                </a:lnTo>
                <a:lnTo>
                  <a:pt x="43" y="24"/>
                </a:lnTo>
                <a:lnTo>
                  <a:pt x="44" y="21"/>
                </a:lnTo>
                <a:lnTo>
                  <a:pt x="46" y="18"/>
                </a:lnTo>
                <a:lnTo>
                  <a:pt x="44" y="15"/>
                </a:lnTo>
                <a:lnTo>
                  <a:pt x="43" y="13"/>
                </a:lnTo>
                <a:lnTo>
                  <a:pt x="41" y="10"/>
                </a:lnTo>
                <a:lnTo>
                  <a:pt x="38" y="9"/>
                </a:lnTo>
                <a:lnTo>
                  <a:pt x="35" y="7"/>
                </a:lnTo>
                <a:lnTo>
                  <a:pt x="32" y="7"/>
                </a:lnTo>
                <a:lnTo>
                  <a:pt x="29" y="6"/>
                </a:lnTo>
                <a:lnTo>
                  <a:pt x="28" y="6"/>
                </a:lnTo>
                <a:lnTo>
                  <a:pt x="25" y="5"/>
                </a:lnTo>
                <a:lnTo>
                  <a:pt x="23" y="3"/>
                </a:lnTo>
                <a:lnTo>
                  <a:pt x="20" y="3"/>
                </a:lnTo>
                <a:lnTo>
                  <a:pt x="19" y="2"/>
                </a:lnTo>
                <a:lnTo>
                  <a:pt x="16" y="0"/>
                </a:lnTo>
                <a:lnTo>
                  <a:pt x="15" y="0"/>
                </a:lnTo>
                <a:lnTo>
                  <a:pt x="12" y="0"/>
                </a:lnTo>
                <a:lnTo>
                  <a:pt x="9" y="0"/>
                </a:lnTo>
                <a:lnTo>
                  <a:pt x="7" y="2"/>
                </a:lnTo>
                <a:lnTo>
                  <a:pt x="4" y="3"/>
                </a:lnTo>
                <a:lnTo>
                  <a:pt x="3" y="6"/>
                </a:lnTo>
                <a:lnTo>
                  <a:pt x="1" y="7"/>
                </a:lnTo>
                <a:lnTo>
                  <a:pt x="1" y="10"/>
                </a:lnTo>
                <a:lnTo>
                  <a:pt x="0" y="13"/>
                </a:lnTo>
              </a:path>
            </a:pathLst>
          </a:custGeom>
          <a:solidFill>
            <a:srgbClr val="FFFF00"/>
          </a:solidFill>
          <a:ln w="4763">
            <a:solidFill>
              <a:srgbClr val="990000"/>
            </a:solidFill>
            <a:round/>
            <a:headEnd/>
            <a:tailEnd/>
          </a:ln>
        </p:spPr>
        <p:txBody>
          <a:bodyPr/>
          <a:lstStyle/>
          <a:p>
            <a:endParaRPr lang="en-US"/>
          </a:p>
        </p:txBody>
      </p:sp>
      <p:sp>
        <p:nvSpPr>
          <p:cNvPr id="53265" name="Freeform 16"/>
          <p:cNvSpPr>
            <a:spLocks/>
          </p:cNvSpPr>
          <p:nvPr/>
        </p:nvSpPr>
        <p:spPr bwMode="auto">
          <a:xfrm>
            <a:off x="6369051" y="4833942"/>
            <a:ext cx="76200" cy="79375"/>
          </a:xfrm>
          <a:custGeom>
            <a:avLst/>
            <a:gdLst>
              <a:gd name="T0" fmla="*/ 2147483647 w 55"/>
              <a:gd name="T1" fmla="*/ 2147483647 h 50"/>
              <a:gd name="T2" fmla="*/ 2147483647 w 55"/>
              <a:gd name="T3" fmla="*/ 2147483647 h 50"/>
              <a:gd name="T4" fmla="*/ 2147483647 w 55"/>
              <a:gd name="T5" fmla="*/ 2147483647 h 50"/>
              <a:gd name="T6" fmla="*/ 2147483647 w 55"/>
              <a:gd name="T7" fmla="*/ 2147483647 h 50"/>
              <a:gd name="T8" fmla="*/ 2147483647 w 55"/>
              <a:gd name="T9" fmla="*/ 2147483647 h 50"/>
              <a:gd name="T10" fmla="*/ 2147483647 w 55"/>
              <a:gd name="T11" fmla="*/ 2147483647 h 50"/>
              <a:gd name="T12" fmla="*/ 2147483647 w 55"/>
              <a:gd name="T13" fmla="*/ 2147483647 h 50"/>
              <a:gd name="T14" fmla="*/ 0 w 55"/>
              <a:gd name="T15" fmla="*/ 2147483647 h 50"/>
              <a:gd name="T16" fmla="*/ 2147483647 w 55"/>
              <a:gd name="T17" fmla="*/ 2147483647 h 50"/>
              <a:gd name="T18" fmla="*/ 2147483647 w 55"/>
              <a:gd name="T19" fmla="*/ 2147483647 h 50"/>
              <a:gd name="T20" fmla="*/ 2147483647 w 55"/>
              <a:gd name="T21" fmla="*/ 2147483647 h 50"/>
              <a:gd name="T22" fmla="*/ 2147483647 w 55"/>
              <a:gd name="T23" fmla="*/ 2147483647 h 50"/>
              <a:gd name="T24" fmla="*/ 2147483647 w 55"/>
              <a:gd name="T25" fmla="*/ 2147483647 h 50"/>
              <a:gd name="T26" fmla="*/ 2147483647 w 55"/>
              <a:gd name="T27" fmla="*/ 2147483647 h 50"/>
              <a:gd name="T28" fmla="*/ 2147483647 w 55"/>
              <a:gd name="T29" fmla="*/ 2147483647 h 50"/>
              <a:gd name="T30" fmla="*/ 2147483647 w 55"/>
              <a:gd name="T31" fmla="*/ 2147483647 h 50"/>
              <a:gd name="T32" fmla="*/ 2147483647 w 55"/>
              <a:gd name="T33" fmla="*/ 2147483647 h 50"/>
              <a:gd name="T34" fmla="*/ 2147483647 w 55"/>
              <a:gd name="T35" fmla="*/ 2147483647 h 50"/>
              <a:gd name="T36" fmla="*/ 2147483647 w 55"/>
              <a:gd name="T37" fmla="*/ 2147483647 h 50"/>
              <a:gd name="T38" fmla="*/ 2147483647 w 55"/>
              <a:gd name="T39" fmla="*/ 2147483647 h 50"/>
              <a:gd name="T40" fmla="*/ 2147483647 w 55"/>
              <a:gd name="T41" fmla="*/ 2147483647 h 50"/>
              <a:gd name="T42" fmla="*/ 2147483647 w 55"/>
              <a:gd name="T43" fmla="*/ 2147483647 h 50"/>
              <a:gd name="T44" fmla="*/ 2147483647 w 55"/>
              <a:gd name="T45" fmla="*/ 2147483647 h 50"/>
              <a:gd name="T46" fmla="*/ 2147483647 w 55"/>
              <a:gd name="T47" fmla="*/ 2147483647 h 50"/>
              <a:gd name="T48" fmla="*/ 2147483647 w 55"/>
              <a:gd name="T49" fmla="*/ 2147483647 h 50"/>
              <a:gd name="T50" fmla="*/ 2147483647 w 55"/>
              <a:gd name="T51" fmla="*/ 2147483647 h 50"/>
              <a:gd name="T52" fmla="*/ 2147483647 w 55"/>
              <a:gd name="T53" fmla="*/ 2147483647 h 50"/>
              <a:gd name="T54" fmla="*/ 2147483647 w 55"/>
              <a:gd name="T55" fmla="*/ 2147483647 h 50"/>
              <a:gd name="T56" fmla="*/ 2147483647 w 55"/>
              <a:gd name="T57" fmla="*/ 2147483647 h 50"/>
              <a:gd name="T58" fmla="*/ 2147483647 w 55"/>
              <a:gd name="T59" fmla="*/ 2147483647 h 50"/>
              <a:gd name="T60" fmla="*/ 2147483647 w 55"/>
              <a:gd name="T61" fmla="*/ 2147483647 h 50"/>
              <a:gd name="T62" fmla="*/ 2147483647 w 55"/>
              <a:gd name="T63" fmla="*/ 2147483647 h 50"/>
              <a:gd name="T64" fmla="*/ 2147483647 w 55"/>
              <a:gd name="T65" fmla="*/ 2147483647 h 50"/>
              <a:gd name="T66" fmla="*/ 2147483647 w 55"/>
              <a:gd name="T67" fmla="*/ 0 h 50"/>
              <a:gd name="T68" fmla="*/ 2147483647 w 55"/>
              <a:gd name="T69" fmla="*/ 0 h 50"/>
              <a:gd name="T70" fmla="*/ 2147483647 w 55"/>
              <a:gd name="T71" fmla="*/ 2147483647 h 50"/>
              <a:gd name="T72" fmla="*/ 2147483647 w 55"/>
              <a:gd name="T73" fmla="*/ 2147483647 h 50"/>
              <a:gd name="T74" fmla="*/ 2147483647 w 55"/>
              <a:gd name="T75" fmla="*/ 2147483647 h 50"/>
              <a:gd name="T76" fmla="*/ 2147483647 w 55"/>
              <a:gd name="T77" fmla="*/ 2147483647 h 50"/>
              <a:gd name="T78" fmla="*/ 2147483647 w 55"/>
              <a:gd name="T79" fmla="*/ 2147483647 h 50"/>
              <a:gd name="T80" fmla="*/ 2147483647 w 55"/>
              <a:gd name="T81" fmla="*/ 2147483647 h 5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5"/>
              <a:gd name="T124" fmla="*/ 0 h 50"/>
              <a:gd name="T125" fmla="*/ 55 w 55"/>
              <a:gd name="T126" fmla="*/ 50 h 5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5" h="50">
                <a:moveTo>
                  <a:pt x="15" y="22"/>
                </a:moveTo>
                <a:lnTo>
                  <a:pt x="12" y="26"/>
                </a:lnTo>
                <a:lnTo>
                  <a:pt x="9" y="29"/>
                </a:lnTo>
                <a:lnTo>
                  <a:pt x="6" y="31"/>
                </a:lnTo>
                <a:lnTo>
                  <a:pt x="5" y="34"/>
                </a:lnTo>
                <a:lnTo>
                  <a:pt x="2" y="35"/>
                </a:lnTo>
                <a:lnTo>
                  <a:pt x="2" y="38"/>
                </a:lnTo>
                <a:lnTo>
                  <a:pt x="0" y="40"/>
                </a:lnTo>
                <a:lnTo>
                  <a:pt x="2" y="43"/>
                </a:lnTo>
                <a:lnTo>
                  <a:pt x="5" y="46"/>
                </a:lnTo>
                <a:lnTo>
                  <a:pt x="7" y="49"/>
                </a:lnTo>
                <a:lnTo>
                  <a:pt x="10" y="50"/>
                </a:lnTo>
                <a:lnTo>
                  <a:pt x="15" y="50"/>
                </a:lnTo>
                <a:lnTo>
                  <a:pt x="19" y="50"/>
                </a:lnTo>
                <a:lnTo>
                  <a:pt x="22" y="50"/>
                </a:lnTo>
                <a:lnTo>
                  <a:pt x="27" y="49"/>
                </a:lnTo>
                <a:lnTo>
                  <a:pt x="30" y="47"/>
                </a:lnTo>
                <a:lnTo>
                  <a:pt x="34" y="46"/>
                </a:lnTo>
                <a:lnTo>
                  <a:pt x="39" y="43"/>
                </a:lnTo>
                <a:lnTo>
                  <a:pt x="42" y="41"/>
                </a:lnTo>
                <a:lnTo>
                  <a:pt x="46" y="38"/>
                </a:lnTo>
                <a:lnTo>
                  <a:pt x="50" y="35"/>
                </a:lnTo>
                <a:lnTo>
                  <a:pt x="53" y="32"/>
                </a:lnTo>
                <a:lnTo>
                  <a:pt x="55" y="28"/>
                </a:lnTo>
                <a:lnTo>
                  <a:pt x="55" y="23"/>
                </a:lnTo>
                <a:lnTo>
                  <a:pt x="55" y="20"/>
                </a:lnTo>
                <a:lnTo>
                  <a:pt x="53" y="17"/>
                </a:lnTo>
                <a:lnTo>
                  <a:pt x="53" y="13"/>
                </a:lnTo>
                <a:lnTo>
                  <a:pt x="52" y="10"/>
                </a:lnTo>
                <a:lnTo>
                  <a:pt x="50" y="7"/>
                </a:lnTo>
                <a:lnTo>
                  <a:pt x="47" y="6"/>
                </a:lnTo>
                <a:lnTo>
                  <a:pt x="46" y="3"/>
                </a:lnTo>
                <a:lnTo>
                  <a:pt x="43" y="1"/>
                </a:lnTo>
                <a:lnTo>
                  <a:pt x="39" y="0"/>
                </a:lnTo>
                <a:lnTo>
                  <a:pt x="33" y="0"/>
                </a:lnTo>
                <a:lnTo>
                  <a:pt x="30" y="1"/>
                </a:lnTo>
                <a:lnTo>
                  <a:pt x="25" y="3"/>
                </a:lnTo>
                <a:lnTo>
                  <a:pt x="21" y="7"/>
                </a:lnTo>
                <a:lnTo>
                  <a:pt x="18" y="12"/>
                </a:lnTo>
                <a:lnTo>
                  <a:pt x="16" y="16"/>
                </a:lnTo>
                <a:lnTo>
                  <a:pt x="15" y="22"/>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66" name="Freeform 17"/>
          <p:cNvSpPr>
            <a:spLocks/>
          </p:cNvSpPr>
          <p:nvPr/>
        </p:nvSpPr>
        <p:spPr bwMode="auto">
          <a:xfrm>
            <a:off x="6369051" y="4833942"/>
            <a:ext cx="76200" cy="79375"/>
          </a:xfrm>
          <a:custGeom>
            <a:avLst/>
            <a:gdLst>
              <a:gd name="T0" fmla="*/ 2147483647 w 55"/>
              <a:gd name="T1" fmla="*/ 2147483647 h 50"/>
              <a:gd name="T2" fmla="*/ 2147483647 w 55"/>
              <a:gd name="T3" fmla="*/ 2147483647 h 50"/>
              <a:gd name="T4" fmla="*/ 2147483647 w 55"/>
              <a:gd name="T5" fmla="*/ 2147483647 h 50"/>
              <a:gd name="T6" fmla="*/ 2147483647 w 55"/>
              <a:gd name="T7" fmla="*/ 2147483647 h 50"/>
              <a:gd name="T8" fmla="*/ 2147483647 w 55"/>
              <a:gd name="T9" fmla="*/ 2147483647 h 50"/>
              <a:gd name="T10" fmla="*/ 2147483647 w 55"/>
              <a:gd name="T11" fmla="*/ 2147483647 h 50"/>
              <a:gd name="T12" fmla="*/ 2147483647 w 55"/>
              <a:gd name="T13" fmla="*/ 2147483647 h 50"/>
              <a:gd name="T14" fmla="*/ 0 w 55"/>
              <a:gd name="T15" fmla="*/ 2147483647 h 50"/>
              <a:gd name="T16" fmla="*/ 2147483647 w 55"/>
              <a:gd name="T17" fmla="*/ 2147483647 h 50"/>
              <a:gd name="T18" fmla="*/ 2147483647 w 55"/>
              <a:gd name="T19" fmla="*/ 2147483647 h 50"/>
              <a:gd name="T20" fmla="*/ 2147483647 w 55"/>
              <a:gd name="T21" fmla="*/ 2147483647 h 50"/>
              <a:gd name="T22" fmla="*/ 2147483647 w 55"/>
              <a:gd name="T23" fmla="*/ 2147483647 h 50"/>
              <a:gd name="T24" fmla="*/ 2147483647 w 55"/>
              <a:gd name="T25" fmla="*/ 2147483647 h 50"/>
              <a:gd name="T26" fmla="*/ 2147483647 w 55"/>
              <a:gd name="T27" fmla="*/ 2147483647 h 50"/>
              <a:gd name="T28" fmla="*/ 2147483647 w 55"/>
              <a:gd name="T29" fmla="*/ 2147483647 h 50"/>
              <a:gd name="T30" fmla="*/ 2147483647 w 55"/>
              <a:gd name="T31" fmla="*/ 2147483647 h 50"/>
              <a:gd name="T32" fmla="*/ 2147483647 w 55"/>
              <a:gd name="T33" fmla="*/ 2147483647 h 50"/>
              <a:gd name="T34" fmla="*/ 2147483647 w 55"/>
              <a:gd name="T35" fmla="*/ 2147483647 h 50"/>
              <a:gd name="T36" fmla="*/ 2147483647 w 55"/>
              <a:gd name="T37" fmla="*/ 2147483647 h 50"/>
              <a:gd name="T38" fmla="*/ 2147483647 w 55"/>
              <a:gd name="T39" fmla="*/ 2147483647 h 50"/>
              <a:gd name="T40" fmla="*/ 2147483647 w 55"/>
              <a:gd name="T41" fmla="*/ 2147483647 h 50"/>
              <a:gd name="T42" fmla="*/ 2147483647 w 55"/>
              <a:gd name="T43" fmla="*/ 2147483647 h 50"/>
              <a:gd name="T44" fmla="*/ 2147483647 w 55"/>
              <a:gd name="T45" fmla="*/ 2147483647 h 50"/>
              <a:gd name="T46" fmla="*/ 2147483647 w 55"/>
              <a:gd name="T47" fmla="*/ 2147483647 h 50"/>
              <a:gd name="T48" fmla="*/ 2147483647 w 55"/>
              <a:gd name="T49" fmla="*/ 2147483647 h 50"/>
              <a:gd name="T50" fmla="*/ 2147483647 w 55"/>
              <a:gd name="T51" fmla="*/ 2147483647 h 50"/>
              <a:gd name="T52" fmla="*/ 2147483647 w 55"/>
              <a:gd name="T53" fmla="*/ 2147483647 h 50"/>
              <a:gd name="T54" fmla="*/ 2147483647 w 55"/>
              <a:gd name="T55" fmla="*/ 2147483647 h 50"/>
              <a:gd name="T56" fmla="*/ 2147483647 w 55"/>
              <a:gd name="T57" fmla="*/ 2147483647 h 50"/>
              <a:gd name="T58" fmla="*/ 2147483647 w 55"/>
              <a:gd name="T59" fmla="*/ 2147483647 h 50"/>
              <a:gd name="T60" fmla="*/ 2147483647 w 55"/>
              <a:gd name="T61" fmla="*/ 2147483647 h 50"/>
              <a:gd name="T62" fmla="*/ 2147483647 w 55"/>
              <a:gd name="T63" fmla="*/ 2147483647 h 50"/>
              <a:gd name="T64" fmla="*/ 2147483647 w 55"/>
              <a:gd name="T65" fmla="*/ 2147483647 h 50"/>
              <a:gd name="T66" fmla="*/ 2147483647 w 55"/>
              <a:gd name="T67" fmla="*/ 0 h 50"/>
              <a:gd name="T68" fmla="*/ 2147483647 w 55"/>
              <a:gd name="T69" fmla="*/ 0 h 50"/>
              <a:gd name="T70" fmla="*/ 2147483647 w 55"/>
              <a:gd name="T71" fmla="*/ 2147483647 h 50"/>
              <a:gd name="T72" fmla="*/ 2147483647 w 55"/>
              <a:gd name="T73" fmla="*/ 2147483647 h 50"/>
              <a:gd name="T74" fmla="*/ 2147483647 w 55"/>
              <a:gd name="T75" fmla="*/ 2147483647 h 50"/>
              <a:gd name="T76" fmla="*/ 2147483647 w 55"/>
              <a:gd name="T77" fmla="*/ 2147483647 h 50"/>
              <a:gd name="T78" fmla="*/ 2147483647 w 55"/>
              <a:gd name="T79" fmla="*/ 2147483647 h 50"/>
              <a:gd name="T80" fmla="*/ 2147483647 w 55"/>
              <a:gd name="T81" fmla="*/ 2147483647 h 5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5"/>
              <a:gd name="T124" fmla="*/ 0 h 50"/>
              <a:gd name="T125" fmla="*/ 55 w 55"/>
              <a:gd name="T126" fmla="*/ 50 h 5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5" h="50">
                <a:moveTo>
                  <a:pt x="15" y="22"/>
                </a:moveTo>
                <a:lnTo>
                  <a:pt x="12" y="26"/>
                </a:lnTo>
                <a:lnTo>
                  <a:pt x="9" y="29"/>
                </a:lnTo>
                <a:lnTo>
                  <a:pt x="6" y="31"/>
                </a:lnTo>
                <a:lnTo>
                  <a:pt x="5" y="34"/>
                </a:lnTo>
                <a:lnTo>
                  <a:pt x="2" y="35"/>
                </a:lnTo>
                <a:lnTo>
                  <a:pt x="2" y="38"/>
                </a:lnTo>
                <a:lnTo>
                  <a:pt x="0" y="40"/>
                </a:lnTo>
                <a:lnTo>
                  <a:pt x="2" y="43"/>
                </a:lnTo>
                <a:lnTo>
                  <a:pt x="5" y="46"/>
                </a:lnTo>
                <a:lnTo>
                  <a:pt x="7" y="49"/>
                </a:lnTo>
                <a:lnTo>
                  <a:pt x="10" y="50"/>
                </a:lnTo>
                <a:lnTo>
                  <a:pt x="15" y="50"/>
                </a:lnTo>
                <a:lnTo>
                  <a:pt x="19" y="50"/>
                </a:lnTo>
                <a:lnTo>
                  <a:pt x="22" y="50"/>
                </a:lnTo>
                <a:lnTo>
                  <a:pt x="27" y="49"/>
                </a:lnTo>
                <a:lnTo>
                  <a:pt x="30" y="47"/>
                </a:lnTo>
                <a:lnTo>
                  <a:pt x="34" y="46"/>
                </a:lnTo>
                <a:lnTo>
                  <a:pt x="39" y="43"/>
                </a:lnTo>
                <a:lnTo>
                  <a:pt x="42" y="41"/>
                </a:lnTo>
                <a:lnTo>
                  <a:pt x="46" y="38"/>
                </a:lnTo>
                <a:lnTo>
                  <a:pt x="50" y="35"/>
                </a:lnTo>
                <a:lnTo>
                  <a:pt x="53" y="32"/>
                </a:lnTo>
                <a:lnTo>
                  <a:pt x="55" y="28"/>
                </a:lnTo>
                <a:lnTo>
                  <a:pt x="55" y="23"/>
                </a:lnTo>
                <a:lnTo>
                  <a:pt x="55" y="20"/>
                </a:lnTo>
                <a:lnTo>
                  <a:pt x="53" y="17"/>
                </a:lnTo>
                <a:lnTo>
                  <a:pt x="53" y="13"/>
                </a:lnTo>
                <a:lnTo>
                  <a:pt x="52" y="10"/>
                </a:lnTo>
                <a:lnTo>
                  <a:pt x="50" y="7"/>
                </a:lnTo>
                <a:lnTo>
                  <a:pt x="47" y="6"/>
                </a:lnTo>
                <a:lnTo>
                  <a:pt x="46" y="3"/>
                </a:lnTo>
                <a:lnTo>
                  <a:pt x="43" y="1"/>
                </a:lnTo>
                <a:lnTo>
                  <a:pt x="39" y="0"/>
                </a:lnTo>
                <a:lnTo>
                  <a:pt x="33" y="0"/>
                </a:lnTo>
                <a:lnTo>
                  <a:pt x="30" y="1"/>
                </a:lnTo>
                <a:lnTo>
                  <a:pt x="25" y="3"/>
                </a:lnTo>
                <a:lnTo>
                  <a:pt x="21" y="7"/>
                </a:lnTo>
                <a:lnTo>
                  <a:pt x="18" y="12"/>
                </a:lnTo>
                <a:lnTo>
                  <a:pt x="16" y="16"/>
                </a:lnTo>
                <a:lnTo>
                  <a:pt x="15" y="22"/>
                </a:lnTo>
              </a:path>
            </a:pathLst>
          </a:custGeom>
          <a:solidFill>
            <a:srgbClr val="FFFF00"/>
          </a:solidFill>
          <a:ln w="1588">
            <a:solidFill>
              <a:srgbClr val="990000"/>
            </a:solidFill>
            <a:round/>
            <a:headEnd/>
            <a:tailEnd/>
          </a:ln>
        </p:spPr>
        <p:txBody>
          <a:bodyPr/>
          <a:lstStyle/>
          <a:p>
            <a:endParaRPr lang="en-US"/>
          </a:p>
        </p:txBody>
      </p:sp>
      <p:sp>
        <p:nvSpPr>
          <p:cNvPr id="53267" name="Freeform 18"/>
          <p:cNvSpPr>
            <a:spLocks/>
          </p:cNvSpPr>
          <p:nvPr/>
        </p:nvSpPr>
        <p:spPr bwMode="auto">
          <a:xfrm>
            <a:off x="6369051" y="4833942"/>
            <a:ext cx="76200" cy="79375"/>
          </a:xfrm>
          <a:custGeom>
            <a:avLst/>
            <a:gdLst>
              <a:gd name="T0" fmla="*/ 2147483647 w 55"/>
              <a:gd name="T1" fmla="*/ 2147483647 h 50"/>
              <a:gd name="T2" fmla="*/ 2147483647 w 55"/>
              <a:gd name="T3" fmla="*/ 2147483647 h 50"/>
              <a:gd name="T4" fmla="*/ 2147483647 w 55"/>
              <a:gd name="T5" fmla="*/ 2147483647 h 50"/>
              <a:gd name="T6" fmla="*/ 2147483647 w 55"/>
              <a:gd name="T7" fmla="*/ 2147483647 h 50"/>
              <a:gd name="T8" fmla="*/ 2147483647 w 55"/>
              <a:gd name="T9" fmla="*/ 2147483647 h 50"/>
              <a:gd name="T10" fmla="*/ 2147483647 w 55"/>
              <a:gd name="T11" fmla="*/ 2147483647 h 50"/>
              <a:gd name="T12" fmla="*/ 2147483647 w 55"/>
              <a:gd name="T13" fmla="*/ 2147483647 h 50"/>
              <a:gd name="T14" fmla="*/ 0 w 55"/>
              <a:gd name="T15" fmla="*/ 2147483647 h 50"/>
              <a:gd name="T16" fmla="*/ 2147483647 w 55"/>
              <a:gd name="T17" fmla="*/ 2147483647 h 50"/>
              <a:gd name="T18" fmla="*/ 2147483647 w 55"/>
              <a:gd name="T19" fmla="*/ 2147483647 h 50"/>
              <a:gd name="T20" fmla="*/ 2147483647 w 55"/>
              <a:gd name="T21" fmla="*/ 2147483647 h 50"/>
              <a:gd name="T22" fmla="*/ 2147483647 w 55"/>
              <a:gd name="T23" fmla="*/ 2147483647 h 50"/>
              <a:gd name="T24" fmla="*/ 2147483647 w 55"/>
              <a:gd name="T25" fmla="*/ 2147483647 h 50"/>
              <a:gd name="T26" fmla="*/ 2147483647 w 55"/>
              <a:gd name="T27" fmla="*/ 2147483647 h 50"/>
              <a:gd name="T28" fmla="*/ 2147483647 w 55"/>
              <a:gd name="T29" fmla="*/ 2147483647 h 50"/>
              <a:gd name="T30" fmla="*/ 2147483647 w 55"/>
              <a:gd name="T31" fmla="*/ 2147483647 h 50"/>
              <a:gd name="T32" fmla="*/ 2147483647 w 55"/>
              <a:gd name="T33" fmla="*/ 2147483647 h 50"/>
              <a:gd name="T34" fmla="*/ 2147483647 w 55"/>
              <a:gd name="T35" fmla="*/ 2147483647 h 50"/>
              <a:gd name="T36" fmla="*/ 2147483647 w 55"/>
              <a:gd name="T37" fmla="*/ 2147483647 h 50"/>
              <a:gd name="T38" fmla="*/ 2147483647 w 55"/>
              <a:gd name="T39" fmla="*/ 2147483647 h 50"/>
              <a:gd name="T40" fmla="*/ 2147483647 w 55"/>
              <a:gd name="T41" fmla="*/ 2147483647 h 50"/>
              <a:gd name="T42" fmla="*/ 2147483647 w 55"/>
              <a:gd name="T43" fmla="*/ 2147483647 h 50"/>
              <a:gd name="T44" fmla="*/ 2147483647 w 55"/>
              <a:gd name="T45" fmla="*/ 2147483647 h 50"/>
              <a:gd name="T46" fmla="*/ 2147483647 w 55"/>
              <a:gd name="T47" fmla="*/ 2147483647 h 50"/>
              <a:gd name="T48" fmla="*/ 2147483647 w 55"/>
              <a:gd name="T49" fmla="*/ 2147483647 h 50"/>
              <a:gd name="T50" fmla="*/ 2147483647 w 55"/>
              <a:gd name="T51" fmla="*/ 2147483647 h 50"/>
              <a:gd name="T52" fmla="*/ 2147483647 w 55"/>
              <a:gd name="T53" fmla="*/ 2147483647 h 50"/>
              <a:gd name="T54" fmla="*/ 2147483647 w 55"/>
              <a:gd name="T55" fmla="*/ 2147483647 h 50"/>
              <a:gd name="T56" fmla="*/ 2147483647 w 55"/>
              <a:gd name="T57" fmla="*/ 2147483647 h 50"/>
              <a:gd name="T58" fmla="*/ 2147483647 w 55"/>
              <a:gd name="T59" fmla="*/ 2147483647 h 50"/>
              <a:gd name="T60" fmla="*/ 2147483647 w 55"/>
              <a:gd name="T61" fmla="*/ 2147483647 h 50"/>
              <a:gd name="T62" fmla="*/ 2147483647 w 55"/>
              <a:gd name="T63" fmla="*/ 2147483647 h 50"/>
              <a:gd name="T64" fmla="*/ 2147483647 w 55"/>
              <a:gd name="T65" fmla="*/ 2147483647 h 50"/>
              <a:gd name="T66" fmla="*/ 2147483647 w 55"/>
              <a:gd name="T67" fmla="*/ 0 h 50"/>
              <a:gd name="T68" fmla="*/ 2147483647 w 55"/>
              <a:gd name="T69" fmla="*/ 0 h 50"/>
              <a:gd name="T70" fmla="*/ 2147483647 w 55"/>
              <a:gd name="T71" fmla="*/ 2147483647 h 50"/>
              <a:gd name="T72" fmla="*/ 2147483647 w 55"/>
              <a:gd name="T73" fmla="*/ 2147483647 h 50"/>
              <a:gd name="T74" fmla="*/ 2147483647 w 55"/>
              <a:gd name="T75" fmla="*/ 2147483647 h 50"/>
              <a:gd name="T76" fmla="*/ 2147483647 w 55"/>
              <a:gd name="T77" fmla="*/ 2147483647 h 50"/>
              <a:gd name="T78" fmla="*/ 2147483647 w 55"/>
              <a:gd name="T79" fmla="*/ 2147483647 h 50"/>
              <a:gd name="T80" fmla="*/ 2147483647 w 55"/>
              <a:gd name="T81" fmla="*/ 2147483647 h 5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5"/>
              <a:gd name="T124" fmla="*/ 0 h 50"/>
              <a:gd name="T125" fmla="*/ 55 w 55"/>
              <a:gd name="T126" fmla="*/ 50 h 5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5" h="50">
                <a:moveTo>
                  <a:pt x="15" y="22"/>
                </a:moveTo>
                <a:lnTo>
                  <a:pt x="12" y="26"/>
                </a:lnTo>
                <a:lnTo>
                  <a:pt x="9" y="29"/>
                </a:lnTo>
                <a:lnTo>
                  <a:pt x="6" y="31"/>
                </a:lnTo>
                <a:lnTo>
                  <a:pt x="5" y="34"/>
                </a:lnTo>
                <a:lnTo>
                  <a:pt x="2" y="35"/>
                </a:lnTo>
                <a:lnTo>
                  <a:pt x="2" y="38"/>
                </a:lnTo>
                <a:lnTo>
                  <a:pt x="0" y="40"/>
                </a:lnTo>
                <a:lnTo>
                  <a:pt x="2" y="43"/>
                </a:lnTo>
                <a:lnTo>
                  <a:pt x="5" y="46"/>
                </a:lnTo>
                <a:lnTo>
                  <a:pt x="7" y="49"/>
                </a:lnTo>
                <a:lnTo>
                  <a:pt x="10" y="50"/>
                </a:lnTo>
                <a:lnTo>
                  <a:pt x="15" y="50"/>
                </a:lnTo>
                <a:lnTo>
                  <a:pt x="19" y="50"/>
                </a:lnTo>
                <a:lnTo>
                  <a:pt x="22" y="50"/>
                </a:lnTo>
                <a:lnTo>
                  <a:pt x="27" y="49"/>
                </a:lnTo>
                <a:lnTo>
                  <a:pt x="30" y="47"/>
                </a:lnTo>
                <a:lnTo>
                  <a:pt x="34" y="46"/>
                </a:lnTo>
                <a:lnTo>
                  <a:pt x="39" y="43"/>
                </a:lnTo>
                <a:lnTo>
                  <a:pt x="42" y="41"/>
                </a:lnTo>
                <a:lnTo>
                  <a:pt x="46" y="38"/>
                </a:lnTo>
                <a:lnTo>
                  <a:pt x="50" y="35"/>
                </a:lnTo>
                <a:lnTo>
                  <a:pt x="53" y="32"/>
                </a:lnTo>
                <a:lnTo>
                  <a:pt x="55" y="28"/>
                </a:lnTo>
                <a:lnTo>
                  <a:pt x="55" y="23"/>
                </a:lnTo>
                <a:lnTo>
                  <a:pt x="55" y="20"/>
                </a:lnTo>
                <a:lnTo>
                  <a:pt x="53" y="17"/>
                </a:lnTo>
                <a:lnTo>
                  <a:pt x="53" y="13"/>
                </a:lnTo>
                <a:lnTo>
                  <a:pt x="52" y="10"/>
                </a:lnTo>
                <a:lnTo>
                  <a:pt x="50" y="7"/>
                </a:lnTo>
                <a:lnTo>
                  <a:pt x="47" y="6"/>
                </a:lnTo>
                <a:lnTo>
                  <a:pt x="46" y="3"/>
                </a:lnTo>
                <a:lnTo>
                  <a:pt x="43" y="1"/>
                </a:lnTo>
                <a:lnTo>
                  <a:pt x="39" y="0"/>
                </a:lnTo>
                <a:lnTo>
                  <a:pt x="33" y="0"/>
                </a:lnTo>
                <a:lnTo>
                  <a:pt x="30" y="1"/>
                </a:lnTo>
                <a:lnTo>
                  <a:pt x="25" y="3"/>
                </a:lnTo>
                <a:lnTo>
                  <a:pt x="21" y="7"/>
                </a:lnTo>
                <a:lnTo>
                  <a:pt x="18" y="12"/>
                </a:lnTo>
                <a:lnTo>
                  <a:pt x="16" y="16"/>
                </a:lnTo>
                <a:lnTo>
                  <a:pt x="15" y="22"/>
                </a:lnTo>
              </a:path>
            </a:pathLst>
          </a:custGeom>
          <a:solidFill>
            <a:srgbClr val="FFFF00"/>
          </a:solidFill>
          <a:ln w="4763">
            <a:solidFill>
              <a:srgbClr val="990000"/>
            </a:solidFill>
            <a:round/>
            <a:headEnd/>
            <a:tailEnd/>
          </a:ln>
        </p:spPr>
        <p:txBody>
          <a:bodyPr/>
          <a:lstStyle/>
          <a:p>
            <a:endParaRPr lang="en-US"/>
          </a:p>
        </p:txBody>
      </p:sp>
      <p:sp>
        <p:nvSpPr>
          <p:cNvPr id="53268" name="Freeform 19"/>
          <p:cNvSpPr>
            <a:spLocks/>
          </p:cNvSpPr>
          <p:nvPr/>
        </p:nvSpPr>
        <p:spPr bwMode="auto">
          <a:xfrm>
            <a:off x="6338889" y="4756154"/>
            <a:ext cx="95251" cy="79375"/>
          </a:xfrm>
          <a:custGeom>
            <a:avLst/>
            <a:gdLst>
              <a:gd name="T0" fmla="*/ 2147483647 w 68"/>
              <a:gd name="T1" fmla="*/ 2147483647 h 50"/>
              <a:gd name="T2" fmla="*/ 2147483647 w 68"/>
              <a:gd name="T3" fmla="*/ 2147483647 h 50"/>
              <a:gd name="T4" fmla="*/ 2147483647 w 68"/>
              <a:gd name="T5" fmla="*/ 2147483647 h 50"/>
              <a:gd name="T6" fmla="*/ 2147483647 w 68"/>
              <a:gd name="T7" fmla="*/ 2147483647 h 50"/>
              <a:gd name="T8" fmla="*/ 2147483647 w 68"/>
              <a:gd name="T9" fmla="*/ 2147483647 h 50"/>
              <a:gd name="T10" fmla="*/ 2147483647 w 68"/>
              <a:gd name="T11" fmla="*/ 2147483647 h 50"/>
              <a:gd name="T12" fmla="*/ 2147483647 w 68"/>
              <a:gd name="T13" fmla="*/ 2147483647 h 50"/>
              <a:gd name="T14" fmla="*/ 2147483647 w 68"/>
              <a:gd name="T15" fmla="*/ 2147483647 h 50"/>
              <a:gd name="T16" fmla="*/ 2147483647 w 68"/>
              <a:gd name="T17" fmla="*/ 2147483647 h 50"/>
              <a:gd name="T18" fmla="*/ 2147483647 w 68"/>
              <a:gd name="T19" fmla="*/ 2147483647 h 50"/>
              <a:gd name="T20" fmla="*/ 2147483647 w 68"/>
              <a:gd name="T21" fmla="*/ 2147483647 h 50"/>
              <a:gd name="T22" fmla="*/ 2147483647 w 68"/>
              <a:gd name="T23" fmla="*/ 2147483647 h 50"/>
              <a:gd name="T24" fmla="*/ 2147483647 w 68"/>
              <a:gd name="T25" fmla="*/ 2147483647 h 50"/>
              <a:gd name="T26" fmla="*/ 2147483647 w 68"/>
              <a:gd name="T27" fmla="*/ 2147483647 h 50"/>
              <a:gd name="T28" fmla="*/ 2147483647 w 68"/>
              <a:gd name="T29" fmla="*/ 2147483647 h 50"/>
              <a:gd name="T30" fmla="*/ 2147483647 w 68"/>
              <a:gd name="T31" fmla="*/ 2147483647 h 50"/>
              <a:gd name="T32" fmla="*/ 2147483647 w 68"/>
              <a:gd name="T33" fmla="*/ 2147483647 h 50"/>
              <a:gd name="T34" fmla="*/ 2147483647 w 68"/>
              <a:gd name="T35" fmla="*/ 2147483647 h 50"/>
              <a:gd name="T36" fmla="*/ 2147483647 w 68"/>
              <a:gd name="T37" fmla="*/ 2147483647 h 50"/>
              <a:gd name="T38" fmla="*/ 2147483647 w 68"/>
              <a:gd name="T39" fmla="*/ 2147483647 h 50"/>
              <a:gd name="T40" fmla="*/ 2147483647 w 68"/>
              <a:gd name="T41" fmla="*/ 2147483647 h 50"/>
              <a:gd name="T42" fmla="*/ 2147483647 w 68"/>
              <a:gd name="T43" fmla="*/ 2147483647 h 50"/>
              <a:gd name="T44" fmla="*/ 2147483647 w 68"/>
              <a:gd name="T45" fmla="*/ 2147483647 h 50"/>
              <a:gd name="T46" fmla="*/ 2147483647 w 68"/>
              <a:gd name="T47" fmla="*/ 2147483647 h 50"/>
              <a:gd name="T48" fmla="*/ 2147483647 w 68"/>
              <a:gd name="T49" fmla="*/ 2147483647 h 50"/>
              <a:gd name="T50" fmla="*/ 2147483647 w 68"/>
              <a:gd name="T51" fmla="*/ 2147483647 h 50"/>
              <a:gd name="T52" fmla="*/ 2147483647 w 68"/>
              <a:gd name="T53" fmla="*/ 2147483647 h 50"/>
              <a:gd name="T54" fmla="*/ 2147483647 w 68"/>
              <a:gd name="T55" fmla="*/ 2147483647 h 50"/>
              <a:gd name="T56" fmla="*/ 2147483647 w 68"/>
              <a:gd name="T57" fmla="*/ 2147483647 h 50"/>
              <a:gd name="T58" fmla="*/ 2147483647 w 68"/>
              <a:gd name="T59" fmla="*/ 2147483647 h 50"/>
              <a:gd name="T60" fmla="*/ 2147483647 w 68"/>
              <a:gd name="T61" fmla="*/ 2147483647 h 50"/>
              <a:gd name="T62" fmla="*/ 2147483647 w 68"/>
              <a:gd name="T63" fmla="*/ 2147483647 h 50"/>
              <a:gd name="T64" fmla="*/ 2147483647 w 68"/>
              <a:gd name="T65" fmla="*/ 0 h 50"/>
              <a:gd name="T66" fmla="*/ 2147483647 w 68"/>
              <a:gd name="T67" fmla="*/ 0 h 50"/>
              <a:gd name="T68" fmla="*/ 2147483647 w 68"/>
              <a:gd name="T69" fmla="*/ 0 h 50"/>
              <a:gd name="T70" fmla="*/ 2147483647 w 68"/>
              <a:gd name="T71" fmla="*/ 2147483647 h 50"/>
              <a:gd name="T72" fmla="*/ 2147483647 w 68"/>
              <a:gd name="T73" fmla="*/ 2147483647 h 50"/>
              <a:gd name="T74" fmla="*/ 2147483647 w 68"/>
              <a:gd name="T75" fmla="*/ 2147483647 h 50"/>
              <a:gd name="T76" fmla="*/ 2147483647 w 68"/>
              <a:gd name="T77" fmla="*/ 2147483647 h 50"/>
              <a:gd name="T78" fmla="*/ 0 w 68"/>
              <a:gd name="T79" fmla="*/ 2147483647 h 50"/>
              <a:gd name="T80" fmla="*/ 0 w 68"/>
              <a:gd name="T81" fmla="*/ 2147483647 h 50"/>
              <a:gd name="T82" fmla="*/ 2147483647 w 68"/>
              <a:gd name="T83" fmla="*/ 2147483647 h 50"/>
              <a:gd name="T84" fmla="*/ 2147483647 w 68"/>
              <a:gd name="T85" fmla="*/ 2147483647 h 50"/>
              <a:gd name="T86" fmla="*/ 2147483647 w 68"/>
              <a:gd name="T87" fmla="*/ 2147483647 h 5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68"/>
              <a:gd name="T133" fmla="*/ 0 h 50"/>
              <a:gd name="T134" fmla="*/ 68 w 68"/>
              <a:gd name="T135" fmla="*/ 50 h 5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68" h="50">
                <a:moveTo>
                  <a:pt x="6" y="28"/>
                </a:moveTo>
                <a:lnTo>
                  <a:pt x="5" y="29"/>
                </a:lnTo>
                <a:lnTo>
                  <a:pt x="3" y="31"/>
                </a:lnTo>
                <a:lnTo>
                  <a:pt x="2" y="32"/>
                </a:lnTo>
                <a:lnTo>
                  <a:pt x="2" y="34"/>
                </a:lnTo>
                <a:lnTo>
                  <a:pt x="2" y="35"/>
                </a:lnTo>
                <a:lnTo>
                  <a:pt x="2" y="37"/>
                </a:lnTo>
                <a:lnTo>
                  <a:pt x="3" y="38"/>
                </a:lnTo>
                <a:lnTo>
                  <a:pt x="3" y="40"/>
                </a:lnTo>
                <a:lnTo>
                  <a:pt x="5" y="41"/>
                </a:lnTo>
                <a:lnTo>
                  <a:pt x="6" y="43"/>
                </a:lnTo>
                <a:lnTo>
                  <a:pt x="8" y="43"/>
                </a:lnTo>
                <a:lnTo>
                  <a:pt x="9" y="43"/>
                </a:lnTo>
                <a:lnTo>
                  <a:pt x="11" y="43"/>
                </a:lnTo>
                <a:lnTo>
                  <a:pt x="11" y="44"/>
                </a:lnTo>
                <a:lnTo>
                  <a:pt x="12" y="44"/>
                </a:lnTo>
                <a:lnTo>
                  <a:pt x="14" y="44"/>
                </a:lnTo>
                <a:lnTo>
                  <a:pt x="15" y="44"/>
                </a:lnTo>
                <a:lnTo>
                  <a:pt x="17" y="44"/>
                </a:lnTo>
                <a:lnTo>
                  <a:pt x="18" y="44"/>
                </a:lnTo>
                <a:lnTo>
                  <a:pt x="20" y="44"/>
                </a:lnTo>
                <a:lnTo>
                  <a:pt x="21" y="44"/>
                </a:lnTo>
                <a:lnTo>
                  <a:pt x="23" y="44"/>
                </a:lnTo>
                <a:lnTo>
                  <a:pt x="24" y="44"/>
                </a:lnTo>
                <a:lnTo>
                  <a:pt x="26" y="46"/>
                </a:lnTo>
                <a:lnTo>
                  <a:pt x="27" y="46"/>
                </a:lnTo>
                <a:lnTo>
                  <a:pt x="27" y="47"/>
                </a:lnTo>
                <a:lnTo>
                  <a:pt x="28" y="49"/>
                </a:lnTo>
                <a:lnTo>
                  <a:pt x="30" y="50"/>
                </a:lnTo>
                <a:lnTo>
                  <a:pt x="31" y="50"/>
                </a:lnTo>
                <a:lnTo>
                  <a:pt x="33" y="50"/>
                </a:lnTo>
                <a:lnTo>
                  <a:pt x="36" y="49"/>
                </a:lnTo>
                <a:lnTo>
                  <a:pt x="39" y="46"/>
                </a:lnTo>
                <a:lnTo>
                  <a:pt x="43" y="44"/>
                </a:lnTo>
                <a:lnTo>
                  <a:pt x="46" y="43"/>
                </a:lnTo>
                <a:lnTo>
                  <a:pt x="49" y="41"/>
                </a:lnTo>
                <a:lnTo>
                  <a:pt x="54" y="40"/>
                </a:lnTo>
                <a:lnTo>
                  <a:pt x="57" y="37"/>
                </a:lnTo>
                <a:lnTo>
                  <a:pt x="60" y="35"/>
                </a:lnTo>
                <a:lnTo>
                  <a:pt x="61" y="34"/>
                </a:lnTo>
                <a:lnTo>
                  <a:pt x="61" y="31"/>
                </a:lnTo>
                <a:lnTo>
                  <a:pt x="63" y="28"/>
                </a:lnTo>
                <a:lnTo>
                  <a:pt x="64" y="26"/>
                </a:lnTo>
                <a:lnTo>
                  <a:pt x="64" y="24"/>
                </a:lnTo>
                <a:lnTo>
                  <a:pt x="65" y="21"/>
                </a:lnTo>
                <a:lnTo>
                  <a:pt x="65" y="18"/>
                </a:lnTo>
                <a:lnTo>
                  <a:pt x="68" y="16"/>
                </a:lnTo>
                <a:lnTo>
                  <a:pt x="68" y="15"/>
                </a:lnTo>
                <a:lnTo>
                  <a:pt x="68" y="13"/>
                </a:lnTo>
                <a:lnTo>
                  <a:pt x="68" y="12"/>
                </a:lnTo>
                <a:lnTo>
                  <a:pt x="67" y="10"/>
                </a:lnTo>
                <a:lnTo>
                  <a:pt x="64" y="7"/>
                </a:lnTo>
                <a:lnTo>
                  <a:pt x="60" y="6"/>
                </a:lnTo>
                <a:lnTo>
                  <a:pt x="55" y="4"/>
                </a:lnTo>
                <a:lnTo>
                  <a:pt x="51" y="3"/>
                </a:lnTo>
                <a:lnTo>
                  <a:pt x="48" y="3"/>
                </a:lnTo>
                <a:lnTo>
                  <a:pt x="43" y="3"/>
                </a:lnTo>
                <a:lnTo>
                  <a:pt x="39" y="1"/>
                </a:lnTo>
                <a:lnTo>
                  <a:pt x="34" y="0"/>
                </a:lnTo>
                <a:lnTo>
                  <a:pt x="33" y="0"/>
                </a:lnTo>
                <a:lnTo>
                  <a:pt x="30" y="0"/>
                </a:lnTo>
                <a:lnTo>
                  <a:pt x="28" y="0"/>
                </a:lnTo>
                <a:lnTo>
                  <a:pt x="26" y="0"/>
                </a:lnTo>
                <a:lnTo>
                  <a:pt x="24" y="0"/>
                </a:lnTo>
                <a:lnTo>
                  <a:pt x="23" y="1"/>
                </a:lnTo>
                <a:lnTo>
                  <a:pt x="20" y="1"/>
                </a:lnTo>
                <a:lnTo>
                  <a:pt x="18" y="3"/>
                </a:lnTo>
                <a:lnTo>
                  <a:pt x="15" y="4"/>
                </a:lnTo>
                <a:lnTo>
                  <a:pt x="12" y="6"/>
                </a:lnTo>
                <a:lnTo>
                  <a:pt x="9" y="7"/>
                </a:lnTo>
                <a:lnTo>
                  <a:pt x="6" y="10"/>
                </a:lnTo>
                <a:lnTo>
                  <a:pt x="5" y="12"/>
                </a:lnTo>
                <a:lnTo>
                  <a:pt x="2" y="15"/>
                </a:lnTo>
                <a:lnTo>
                  <a:pt x="0" y="18"/>
                </a:lnTo>
                <a:lnTo>
                  <a:pt x="0" y="22"/>
                </a:lnTo>
                <a:lnTo>
                  <a:pt x="0" y="24"/>
                </a:lnTo>
                <a:lnTo>
                  <a:pt x="2" y="24"/>
                </a:lnTo>
                <a:lnTo>
                  <a:pt x="3" y="25"/>
                </a:lnTo>
                <a:lnTo>
                  <a:pt x="5" y="26"/>
                </a:lnTo>
                <a:lnTo>
                  <a:pt x="5" y="28"/>
                </a:lnTo>
                <a:lnTo>
                  <a:pt x="6" y="2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69" name="Freeform 20"/>
          <p:cNvSpPr>
            <a:spLocks/>
          </p:cNvSpPr>
          <p:nvPr/>
        </p:nvSpPr>
        <p:spPr bwMode="auto">
          <a:xfrm>
            <a:off x="6338889" y="4756154"/>
            <a:ext cx="95251" cy="79375"/>
          </a:xfrm>
          <a:custGeom>
            <a:avLst/>
            <a:gdLst>
              <a:gd name="T0" fmla="*/ 2147483647 w 68"/>
              <a:gd name="T1" fmla="*/ 2147483647 h 50"/>
              <a:gd name="T2" fmla="*/ 2147483647 w 68"/>
              <a:gd name="T3" fmla="*/ 2147483647 h 50"/>
              <a:gd name="T4" fmla="*/ 2147483647 w 68"/>
              <a:gd name="T5" fmla="*/ 2147483647 h 50"/>
              <a:gd name="T6" fmla="*/ 2147483647 w 68"/>
              <a:gd name="T7" fmla="*/ 2147483647 h 50"/>
              <a:gd name="T8" fmla="*/ 2147483647 w 68"/>
              <a:gd name="T9" fmla="*/ 2147483647 h 50"/>
              <a:gd name="T10" fmla="*/ 2147483647 w 68"/>
              <a:gd name="T11" fmla="*/ 2147483647 h 50"/>
              <a:gd name="T12" fmla="*/ 2147483647 w 68"/>
              <a:gd name="T13" fmla="*/ 2147483647 h 50"/>
              <a:gd name="T14" fmla="*/ 2147483647 w 68"/>
              <a:gd name="T15" fmla="*/ 2147483647 h 50"/>
              <a:gd name="T16" fmla="*/ 2147483647 w 68"/>
              <a:gd name="T17" fmla="*/ 2147483647 h 50"/>
              <a:gd name="T18" fmla="*/ 2147483647 w 68"/>
              <a:gd name="T19" fmla="*/ 2147483647 h 50"/>
              <a:gd name="T20" fmla="*/ 2147483647 w 68"/>
              <a:gd name="T21" fmla="*/ 2147483647 h 50"/>
              <a:gd name="T22" fmla="*/ 2147483647 w 68"/>
              <a:gd name="T23" fmla="*/ 2147483647 h 50"/>
              <a:gd name="T24" fmla="*/ 2147483647 w 68"/>
              <a:gd name="T25" fmla="*/ 2147483647 h 50"/>
              <a:gd name="T26" fmla="*/ 2147483647 w 68"/>
              <a:gd name="T27" fmla="*/ 2147483647 h 50"/>
              <a:gd name="T28" fmla="*/ 2147483647 w 68"/>
              <a:gd name="T29" fmla="*/ 2147483647 h 50"/>
              <a:gd name="T30" fmla="*/ 2147483647 w 68"/>
              <a:gd name="T31" fmla="*/ 2147483647 h 50"/>
              <a:gd name="T32" fmla="*/ 2147483647 w 68"/>
              <a:gd name="T33" fmla="*/ 2147483647 h 50"/>
              <a:gd name="T34" fmla="*/ 2147483647 w 68"/>
              <a:gd name="T35" fmla="*/ 2147483647 h 50"/>
              <a:gd name="T36" fmla="*/ 2147483647 w 68"/>
              <a:gd name="T37" fmla="*/ 2147483647 h 50"/>
              <a:gd name="T38" fmla="*/ 2147483647 w 68"/>
              <a:gd name="T39" fmla="*/ 2147483647 h 50"/>
              <a:gd name="T40" fmla="*/ 2147483647 w 68"/>
              <a:gd name="T41" fmla="*/ 2147483647 h 50"/>
              <a:gd name="T42" fmla="*/ 2147483647 w 68"/>
              <a:gd name="T43" fmla="*/ 2147483647 h 50"/>
              <a:gd name="T44" fmla="*/ 2147483647 w 68"/>
              <a:gd name="T45" fmla="*/ 2147483647 h 50"/>
              <a:gd name="T46" fmla="*/ 2147483647 w 68"/>
              <a:gd name="T47" fmla="*/ 2147483647 h 50"/>
              <a:gd name="T48" fmla="*/ 2147483647 w 68"/>
              <a:gd name="T49" fmla="*/ 2147483647 h 50"/>
              <a:gd name="T50" fmla="*/ 2147483647 w 68"/>
              <a:gd name="T51" fmla="*/ 2147483647 h 50"/>
              <a:gd name="T52" fmla="*/ 2147483647 w 68"/>
              <a:gd name="T53" fmla="*/ 2147483647 h 50"/>
              <a:gd name="T54" fmla="*/ 2147483647 w 68"/>
              <a:gd name="T55" fmla="*/ 2147483647 h 50"/>
              <a:gd name="T56" fmla="*/ 2147483647 w 68"/>
              <a:gd name="T57" fmla="*/ 2147483647 h 50"/>
              <a:gd name="T58" fmla="*/ 2147483647 w 68"/>
              <a:gd name="T59" fmla="*/ 2147483647 h 50"/>
              <a:gd name="T60" fmla="*/ 2147483647 w 68"/>
              <a:gd name="T61" fmla="*/ 2147483647 h 50"/>
              <a:gd name="T62" fmla="*/ 2147483647 w 68"/>
              <a:gd name="T63" fmla="*/ 2147483647 h 50"/>
              <a:gd name="T64" fmla="*/ 2147483647 w 68"/>
              <a:gd name="T65" fmla="*/ 0 h 50"/>
              <a:gd name="T66" fmla="*/ 2147483647 w 68"/>
              <a:gd name="T67" fmla="*/ 0 h 50"/>
              <a:gd name="T68" fmla="*/ 2147483647 w 68"/>
              <a:gd name="T69" fmla="*/ 0 h 50"/>
              <a:gd name="T70" fmla="*/ 2147483647 w 68"/>
              <a:gd name="T71" fmla="*/ 2147483647 h 50"/>
              <a:gd name="T72" fmla="*/ 2147483647 w 68"/>
              <a:gd name="T73" fmla="*/ 2147483647 h 50"/>
              <a:gd name="T74" fmla="*/ 2147483647 w 68"/>
              <a:gd name="T75" fmla="*/ 2147483647 h 50"/>
              <a:gd name="T76" fmla="*/ 2147483647 w 68"/>
              <a:gd name="T77" fmla="*/ 2147483647 h 50"/>
              <a:gd name="T78" fmla="*/ 0 w 68"/>
              <a:gd name="T79" fmla="*/ 2147483647 h 50"/>
              <a:gd name="T80" fmla="*/ 0 w 68"/>
              <a:gd name="T81" fmla="*/ 2147483647 h 50"/>
              <a:gd name="T82" fmla="*/ 2147483647 w 68"/>
              <a:gd name="T83" fmla="*/ 2147483647 h 50"/>
              <a:gd name="T84" fmla="*/ 2147483647 w 68"/>
              <a:gd name="T85" fmla="*/ 2147483647 h 50"/>
              <a:gd name="T86" fmla="*/ 2147483647 w 68"/>
              <a:gd name="T87" fmla="*/ 2147483647 h 5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68"/>
              <a:gd name="T133" fmla="*/ 0 h 50"/>
              <a:gd name="T134" fmla="*/ 68 w 68"/>
              <a:gd name="T135" fmla="*/ 50 h 5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68" h="50">
                <a:moveTo>
                  <a:pt x="6" y="28"/>
                </a:moveTo>
                <a:lnTo>
                  <a:pt x="5" y="29"/>
                </a:lnTo>
                <a:lnTo>
                  <a:pt x="3" y="31"/>
                </a:lnTo>
                <a:lnTo>
                  <a:pt x="2" y="32"/>
                </a:lnTo>
                <a:lnTo>
                  <a:pt x="2" y="34"/>
                </a:lnTo>
                <a:lnTo>
                  <a:pt x="2" y="35"/>
                </a:lnTo>
                <a:lnTo>
                  <a:pt x="2" y="37"/>
                </a:lnTo>
                <a:lnTo>
                  <a:pt x="3" y="38"/>
                </a:lnTo>
                <a:lnTo>
                  <a:pt x="3" y="40"/>
                </a:lnTo>
                <a:lnTo>
                  <a:pt x="5" y="41"/>
                </a:lnTo>
                <a:lnTo>
                  <a:pt x="6" y="43"/>
                </a:lnTo>
                <a:lnTo>
                  <a:pt x="8" y="43"/>
                </a:lnTo>
                <a:lnTo>
                  <a:pt x="9" y="43"/>
                </a:lnTo>
                <a:lnTo>
                  <a:pt x="11" y="43"/>
                </a:lnTo>
                <a:lnTo>
                  <a:pt x="11" y="44"/>
                </a:lnTo>
                <a:lnTo>
                  <a:pt x="12" y="44"/>
                </a:lnTo>
                <a:lnTo>
                  <a:pt x="14" y="44"/>
                </a:lnTo>
                <a:lnTo>
                  <a:pt x="15" y="44"/>
                </a:lnTo>
                <a:lnTo>
                  <a:pt x="17" y="44"/>
                </a:lnTo>
                <a:lnTo>
                  <a:pt x="18" y="44"/>
                </a:lnTo>
                <a:lnTo>
                  <a:pt x="20" y="44"/>
                </a:lnTo>
                <a:lnTo>
                  <a:pt x="21" y="44"/>
                </a:lnTo>
                <a:lnTo>
                  <a:pt x="23" y="44"/>
                </a:lnTo>
                <a:lnTo>
                  <a:pt x="24" y="44"/>
                </a:lnTo>
                <a:lnTo>
                  <a:pt x="26" y="46"/>
                </a:lnTo>
                <a:lnTo>
                  <a:pt x="27" y="46"/>
                </a:lnTo>
                <a:lnTo>
                  <a:pt x="27" y="47"/>
                </a:lnTo>
                <a:lnTo>
                  <a:pt x="28" y="49"/>
                </a:lnTo>
                <a:lnTo>
                  <a:pt x="30" y="50"/>
                </a:lnTo>
                <a:lnTo>
                  <a:pt x="31" y="50"/>
                </a:lnTo>
                <a:lnTo>
                  <a:pt x="33" y="50"/>
                </a:lnTo>
                <a:lnTo>
                  <a:pt x="36" y="49"/>
                </a:lnTo>
                <a:lnTo>
                  <a:pt x="39" y="46"/>
                </a:lnTo>
                <a:lnTo>
                  <a:pt x="43" y="44"/>
                </a:lnTo>
                <a:lnTo>
                  <a:pt x="46" y="43"/>
                </a:lnTo>
                <a:lnTo>
                  <a:pt x="49" y="41"/>
                </a:lnTo>
                <a:lnTo>
                  <a:pt x="54" y="40"/>
                </a:lnTo>
                <a:lnTo>
                  <a:pt x="57" y="37"/>
                </a:lnTo>
                <a:lnTo>
                  <a:pt x="60" y="35"/>
                </a:lnTo>
                <a:lnTo>
                  <a:pt x="61" y="34"/>
                </a:lnTo>
                <a:lnTo>
                  <a:pt x="61" y="31"/>
                </a:lnTo>
                <a:lnTo>
                  <a:pt x="63" y="28"/>
                </a:lnTo>
                <a:lnTo>
                  <a:pt x="64" y="26"/>
                </a:lnTo>
                <a:lnTo>
                  <a:pt x="64" y="24"/>
                </a:lnTo>
                <a:lnTo>
                  <a:pt x="65" y="21"/>
                </a:lnTo>
                <a:lnTo>
                  <a:pt x="65" y="18"/>
                </a:lnTo>
                <a:lnTo>
                  <a:pt x="68" y="16"/>
                </a:lnTo>
                <a:lnTo>
                  <a:pt x="68" y="15"/>
                </a:lnTo>
                <a:lnTo>
                  <a:pt x="68" y="13"/>
                </a:lnTo>
                <a:lnTo>
                  <a:pt x="68" y="12"/>
                </a:lnTo>
                <a:lnTo>
                  <a:pt x="67" y="10"/>
                </a:lnTo>
                <a:lnTo>
                  <a:pt x="64" y="7"/>
                </a:lnTo>
                <a:lnTo>
                  <a:pt x="60" y="6"/>
                </a:lnTo>
                <a:lnTo>
                  <a:pt x="55" y="4"/>
                </a:lnTo>
                <a:lnTo>
                  <a:pt x="51" y="3"/>
                </a:lnTo>
                <a:lnTo>
                  <a:pt x="48" y="3"/>
                </a:lnTo>
                <a:lnTo>
                  <a:pt x="43" y="3"/>
                </a:lnTo>
                <a:lnTo>
                  <a:pt x="39" y="1"/>
                </a:lnTo>
                <a:lnTo>
                  <a:pt x="34" y="0"/>
                </a:lnTo>
                <a:lnTo>
                  <a:pt x="33" y="0"/>
                </a:lnTo>
                <a:lnTo>
                  <a:pt x="30" y="0"/>
                </a:lnTo>
                <a:lnTo>
                  <a:pt x="28" y="0"/>
                </a:lnTo>
                <a:lnTo>
                  <a:pt x="26" y="0"/>
                </a:lnTo>
                <a:lnTo>
                  <a:pt x="24" y="0"/>
                </a:lnTo>
                <a:lnTo>
                  <a:pt x="23" y="1"/>
                </a:lnTo>
                <a:lnTo>
                  <a:pt x="20" y="1"/>
                </a:lnTo>
                <a:lnTo>
                  <a:pt x="18" y="3"/>
                </a:lnTo>
                <a:lnTo>
                  <a:pt x="15" y="4"/>
                </a:lnTo>
                <a:lnTo>
                  <a:pt x="12" y="6"/>
                </a:lnTo>
                <a:lnTo>
                  <a:pt x="9" y="7"/>
                </a:lnTo>
                <a:lnTo>
                  <a:pt x="6" y="10"/>
                </a:lnTo>
                <a:lnTo>
                  <a:pt x="5" y="12"/>
                </a:lnTo>
                <a:lnTo>
                  <a:pt x="2" y="15"/>
                </a:lnTo>
                <a:lnTo>
                  <a:pt x="0" y="18"/>
                </a:lnTo>
                <a:lnTo>
                  <a:pt x="0" y="22"/>
                </a:lnTo>
                <a:lnTo>
                  <a:pt x="0" y="24"/>
                </a:lnTo>
                <a:lnTo>
                  <a:pt x="2" y="24"/>
                </a:lnTo>
                <a:lnTo>
                  <a:pt x="3" y="25"/>
                </a:lnTo>
                <a:lnTo>
                  <a:pt x="5" y="26"/>
                </a:lnTo>
                <a:lnTo>
                  <a:pt x="5" y="28"/>
                </a:lnTo>
                <a:lnTo>
                  <a:pt x="6" y="28"/>
                </a:lnTo>
              </a:path>
            </a:pathLst>
          </a:custGeom>
          <a:solidFill>
            <a:srgbClr val="FFFF00"/>
          </a:solidFill>
          <a:ln w="4763">
            <a:solidFill>
              <a:srgbClr val="990000"/>
            </a:solidFill>
            <a:round/>
            <a:headEnd/>
            <a:tailEnd/>
          </a:ln>
        </p:spPr>
        <p:txBody>
          <a:bodyPr/>
          <a:lstStyle/>
          <a:p>
            <a:endParaRPr lang="en-US"/>
          </a:p>
        </p:txBody>
      </p:sp>
      <p:sp>
        <p:nvSpPr>
          <p:cNvPr id="53270" name="Freeform 21"/>
          <p:cNvSpPr>
            <a:spLocks/>
          </p:cNvSpPr>
          <p:nvPr/>
        </p:nvSpPr>
        <p:spPr bwMode="auto">
          <a:xfrm>
            <a:off x="6419850" y="4897441"/>
            <a:ext cx="58739" cy="46037"/>
          </a:xfrm>
          <a:custGeom>
            <a:avLst/>
            <a:gdLst>
              <a:gd name="T0" fmla="*/ 0 w 41"/>
              <a:gd name="T1" fmla="*/ 2147483647 h 29"/>
              <a:gd name="T2" fmla="*/ 2147483647 w 41"/>
              <a:gd name="T3" fmla="*/ 2147483647 h 29"/>
              <a:gd name="T4" fmla="*/ 2147483647 w 41"/>
              <a:gd name="T5" fmla="*/ 2147483647 h 29"/>
              <a:gd name="T6" fmla="*/ 2147483647 w 41"/>
              <a:gd name="T7" fmla="*/ 2147483647 h 29"/>
              <a:gd name="T8" fmla="*/ 2147483647 w 41"/>
              <a:gd name="T9" fmla="*/ 2147483647 h 29"/>
              <a:gd name="T10" fmla="*/ 2147483647 w 41"/>
              <a:gd name="T11" fmla="*/ 2147483647 h 29"/>
              <a:gd name="T12" fmla="*/ 2147483647 w 41"/>
              <a:gd name="T13" fmla="*/ 2147483647 h 29"/>
              <a:gd name="T14" fmla="*/ 2147483647 w 41"/>
              <a:gd name="T15" fmla="*/ 2147483647 h 29"/>
              <a:gd name="T16" fmla="*/ 2147483647 w 41"/>
              <a:gd name="T17" fmla="*/ 2147483647 h 29"/>
              <a:gd name="T18" fmla="*/ 2147483647 w 41"/>
              <a:gd name="T19" fmla="*/ 2147483647 h 29"/>
              <a:gd name="T20" fmla="*/ 2147483647 w 41"/>
              <a:gd name="T21" fmla="*/ 2147483647 h 29"/>
              <a:gd name="T22" fmla="*/ 2147483647 w 41"/>
              <a:gd name="T23" fmla="*/ 2147483647 h 29"/>
              <a:gd name="T24" fmla="*/ 2147483647 w 41"/>
              <a:gd name="T25" fmla="*/ 2147483647 h 29"/>
              <a:gd name="T26" fmla="*/ 2147483647 w 41"/>
              <a:gd name="T27" fmla="*/ 2147483647 h 29"/>
              <a:gd name="T28" fmla="*/ 2147483647 w 41"/>
              <a:gd name="T29" fmla="*/ 2147483647 h 29"/>
              <a:gd name="T30" fmla="*/ 2147483647 w 41"/>
              <a:gd name="T31" fmla="*/ 2147483647 h 29"/>
              <a:gd name="T32" fmla="*/ 2147483647 w 41"/>
              <a:gd name="T33" fmla="*/ 2147483647 h 29"/>
              <a:gd name="T34" fmla="*/ 2147483647 w 41"/>
              <a:gd name="T35" fmla="*/ 2147483647 h 29"/>
              <a:gd name="T36" fmla="*/ 2147483647 w 41"/>
              <a:gd name="T37" fmla="*/ 2147483647 h 29"/>
              <a:gd name="T38" fmla="*/ 2147483647 w 41"/>
              <a:gd name="T39" fmla="*/ 2147483647 h 29"/>
              <a:gd name="T40" fmla="*/ 2147483647 w 41"/>
              <a:gd name="T41" fmla="*/ 2147483647 h 29"/>
              <a:gd name="T42" fmla="*/ 2147483647 w 41"/>
              <a:gd name="T43" fmla="*/ 2147483647 h 29"/>
              <a:gd name="T44" fmla="*/ 2147483647 w 41"/>
              <a:gd name="T45" fmla="*/ 2147483647 h 29"/>
              <a:gd name="T46" fmla="*/ 2147483647 w 41"/>
              <a:gd name="T47" fmla="*/ 2147483647 h 29"/>
              <a:gd name="T48" fmla="*/ 2147483647 w 41"/>
              <a:gd name="T49" fmla="*/ 0 h 29"/>
              <a:gd name="T50" fmla="*/ 2147483647 w 41"/>
              <a:gd name="T51" fmla="*/ 0 h 29"/>
              <a:gd name="T52" fmla="*/ 2147483647 w 41"/>
              <a:gd name="T53" fmla="*/ 0 h 29"/>
              <a:gd name="T54" fmla="*/ 2147483647 w 41"/>
              <a:gd name="T55" fmla="*/ 0 h 29"/>
              <a:gd name="T56" fmla="*/ 2147483647 w 41"/>
              <a:gd name="T57" fmla="*/ 0 h 29"/>
              <a:gd name="T58" fmla="*/ 2147483647 w 41"/>
              <a:gd name="T59" fmla="*/ 2147483647 h 29"/>
              <a:gd name="T60" fmla="*/ 2147483647 w 41"/>
              <a:gd name="T61" fmla="*/ 2147483647 h 29"/>
              <a:gd name="T62" fmla="*/ 2147483647 w 41"/>
              <a:gd name="T63" fmla="*/ 2147483647 h 29"/>
              <a:gd name="T64" fmla="*/ 2147483647 w 41"/>
              <a:gd name="T65" fmla="*/ 2147483647 h 29"/>
              <a:gd name="T66" fmla="*/ 2147483647 w 41"/>
              <a:gd name="T67" fmla="*/ 2147483647 h 29"/>
              <a:gd name="T68" fmla="*/ 2147483647 w 41"/>
              <a:gd name="T69" fmla="*/ 2147483647 h 29"/>
              <a:gd name="T70" fmla="*/ 2147483647 w 41"/>
              <a:gd name="T71" fmla="*/ 2147483647 h 29"/>
              <a:gd name="T72" fmla="*/ 2147483647 w 41"/>
              <a:gd name="T73" fmla="*/ 2147483647 h 29"/>
              <a:gd name="T74" fmla="*/ 2147483647 w 41"/>
              <a:gd name="T75" fmla="*/ 2147483647 h 29"/>
              <a:gd name="T76" fmla="*/ 2147483647 w 41"/>
              <a:gd name="T77" fmla="*/ 2147483647 h 29"/>
              <a:gd name="T78" fmla="*/ 2147483647 w 41"/>
              <a:gd name="T79" fmla="*/ 2147483647 h 29"/>
              <a:gd name="T80" fmla="*/ 0 w 41"/>
              <a:gd name="T81" fmla="*/ 2147483647 h 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1"/>
              <a:gd name="T124" fmla="*/ 0 h 29"/>
              <a:gd name="T125" fmla="*/ 41 w 41"/>
              <a:gd name="T126" fmla="*/ 29 h 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1" h="29">
                <a:moveTo>
                  <a:pt x="0" y="15"/>
                </a:moveTo>
                <a:lnTo>
                  <a:pt x="2" y="16"/>
                </a:lnTo>
                <a:lnTo>
                  <a:pt x="2" y="17"/>
                </a:lnTo>
                <a:lnTo>
                  <a:pt x="2" y="20"/>
                </a:lnTo>
                <a:lnTo>
                  <a:pt x="3" y="22"/>
                </a:lnTo>
                <a:lnTo>
                  <a:pt x="3" y="23"/>
                </a:lnTo>
                <a:lnTo>
                  <a:pt x="3" y="25"/>
                </a:lnTo>
                <a:lnTo>
                  <a:pt x="5" y="26"/>
                </a:lnTo>
                <a:lnTo>
                  <a:pt x="5" y="28"/>
                </a:lnTo>
                <a:lnTo>
                  <a:pt x="10" y="29"/>
                </a:lnTo>
                <a:lnTo>
                  <a:pt x="15" y="29"/>
                </a:lnTo>
                <a:lnTo>
                  <a:pt x="21" y="28"/>
                </a:lnTo>
                <a:lnTo>
                  <a:pt x="25" y="26"/>
                </a:lnTo>
                <a:lnTo>
                  <a:pt x="30" y="23"/>
                </a:lnTo>
                <a:lnTo>
                  <a:pt x="34" y="20"/>
                </a:lnTo>
                <a:lnTo>
                  <a:pt x="39" y="16"/>
                </a:lnTo>
                <a:lnTo>
                  <a:pt x="40" y="12"/>
                </a:lnTo>
                <a:lnTo>
                  <a:pt x="41" y="10"/>
                </a:lnTo>
                <a:lnTo>
                  <a:pt x="41" y="7"/>
                </a:lnTo>
                <a:lnTo>
                  <a:pt x="41" y="6"/>
                </a:lnTo>
                <a:lnTo>
                  <a:pt x="40" y="4"/>
                </a:lnTo>
                <a:lnTo>
                  <a:pt x="40" y="3"/>
                </a:lnTo>
                <a:lnTo>
                  <a:pt x="39" y="1"/>
                </a:lnTo>
                <a:lnTo>
                  <a:pt x="37" y="1"/>
                </a:lnTo>
                <a:lnTo>
                  <a:pt x="37" y="0"/>
                </a:lnTo>
                <a:lnTo>
                  <a:pt x="34" y="0"/>
                </a:lnTo>
                <a:lnTo>
                  <a:pt x="31" y="0"/>
                </a:lnTo>
                <a:lnTo>
                  <a:pt x="28" y="0"/>
                </a:lnTo>
                <a:lnTo>
                  <a:pt x="25" y="0"/>
                </a:lnTo>
                <a:lnTo>
                  <a:pt x="22" y="1"/>
                </a:lnTo>
                <a:lnTo>
                  <a:pt x="21" y="1"/>
                </a:lnTo>
                <a:lnTo>
                  <a:pt x="18" y="3"/>
                </a:lnTo>
                <a:lnTo>
                  <a:pt x="15" y="4"/>
                </a:lnTo>
                <a:lnTo>
                  <a:pt x="13" y="6"/>
                </a:lnTo>
                <a:lnTo>
                  <a:pt x="10" y="6"/>
                </a:lnTo>
                <a:lnTo>
                  <a:pt x="9" y="7"/>
                </a:lnTo>
                <a:lnTo>
                  <a:pt x="7" y="9"/>
                </a:lnTo>
                <a:lnTo>
                  <a:pt x="6" y="9"/>
                </a:lnTo>
                <a:lnTo>
                  <a:pt x="5" y="10"/>
                </a:lnTo>
                <a:lnTo>
                  <a:pt x="2" y="12"/>
                </a:lnTo>
                <a:lnTo>
                  <a:pt x="0" y="1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71" name="Freeform 22"/>
          <p:cNvSpPr>
            <a:spLocks/>
          </p:cNvSpPr>
          <p:nvPr/>
        </p:nvSpPr>
        <p:spPr bwMode="auto">
          <a:xfrm>
            <a:off x="6419850" y="4897441"/>
            <a:ext cx="58739" cy="46037"/>
          </a:xfrm>
          <a:custGeom>
            <a:avLst/>
            <a:gdLst>
              <a:gd name="T0" fmla="*/ 0 w 41"/>
              <a:gd name="T1" fmla="*/ 2147483647 h 29"/>
              <a:gd name="T2" fmla="*/ 2147483647 w 41"/>
              <a:gd name="T3" fmla="*/ 2147483647 h 29"/>
              <a:gd name="T4" fmla="*/ 2147483647 w 41"/>
              <a:gd name="T5" fmla="*/ 2147483647 h 29"/>
              <a:gd name="T6" fmla="*/ 2147483647 w 41"/>
              <a:gd name="T7" fmla="*/ 2147483647 h 29"/>
              <a:gd name="T8" fmla="*/ 2147483647 w 41"/>
              <a:gd name="T9" fmla="*/ 2147483647 h 29"/>
              <a:gd name="T10" fmla="*/ 2147483647 w 41"/>
              <a:gd name="T11" fmla="*/ 2147483647 h 29"/>
              <a:gd name="T12" fmla="*/ 2147483647 w 41"/>
              <a:gd name="T13" fmla="*/ 2147483647 h 29"/>
              <a:gd name="T14" fmla="*/ 2147483647 w 41"/>
              <a:gd name="T15" fmla="*/ 2147483647 h 29"/>
              <a:gd name="T16" fmla="*/ 2147483647 w 41"/>
              <a:gd name="T17" fmla="*/ 2147483647 h 29"/>
              <a:gd name="T18" fmla="*/ 2147483647 w 41"/>
              <a:gd name="T19" fmla="*/ 2147483647 h 29"/>
              <a:gd name="T20" fmla="*/ 2147483647 w 41"/>
              <a:gd name="T21" fmla="*/ 2147483647 h 29"/>
              <a:gd name="T22" fmla="*/ 2147483647 w 41"/>
              <a:gd name="T23" fmla="*/ 2147483647 h 29"/>
              <a:gd name="T24" fmla="*/ 2147483647 w 41"/>
              <a:gd name="T25" fmla="*/ 2147483647 h 29"/>
              <a:gd name="T26" fmla="*/ 2147483647 w 41"/>
              <a:gd name="T27" fmla="*/ 2147483647 h 29"/>
              <a:gd name="T28" fmla="*/ 2147483647 w 41"/>
              <a:gd name="T29" fmla="*/ 2147483647 h 29"/>
              <a:gd name="T30" fmla="*/ 2147483647 w 41"/>
              <a:gd name="T31" fmla="*/ 2147483647 h 29"/>
              <a:gd name="T32" fmla="*/ 2147483647 w 41"/>
              <a:gd name="T33" fmla="*/ 2147483647 h 29"/>
              <a:gd name="T34" fmla="*/ 2147483647 w 41"/>
              <a:gd name="T35" fmla="*/ 2147483647 h 29"/>
              <a:gd name="T36" fmla="*/ 2147483647 w 41"/>
              <a:gd name="T37" fmla="*/ 2147483647 h 29"/>
              <a:gd name="T38" fmla="*/ 2147483647 w 41"/>
              <a:gd name="T39" fmla="*/ 2147483647 h 29"/>
              <a:gd name="T40" fmla="*/ 2147483647 w 41"/>
              <a:gd name="T41" fmla="*/ 2147483647 h 29"/>
              <a:gd name="T42" fmla="*/ 2147483647 w 41"/>
              <a:gd name="T43" fmla="*/ 2147483647 h 29"/>
              <a:gd name="T44" fmla="*/ 2147483647 w 41"/>
              <a:gd name="T45" fmla="*/ 2147483647 h 29"/>
              <a:gd name="T46" fmla="*/ 2147483647 w 41"/>
              <a:gd name="T47" fmla="*/ 2147483647 h 29"/>
              <a:gd name="T48" fmla="*/ 2147483647 w 41"/>
              <a:gd name="T49" fmla="*/ 0 h 29"/>
              <a:gd name="T50" fmla="*/ 2147483647 w 41"/>
              <a:gd name="T51" fmla="*/ 0 h 29"/>
              <a:gd name="T52" fmla="*/ 2147483647 w 41"/>
              <a:gd name="T53" fmla="*/ 0 h 29"/>
              <a:gd name="T54" fmla="*/ 2147483647 w 41"/>
              <a:gd name="T55" fmla="*/ 0 h 29"/>
              <a:gd name="T56" fmla="*/ 2147483647 w 41"/>
              <a:gd name="T57" fmla="*/ 0 h 29"/>
              <a:gd name="T58" fmla="*/ 2147483647 w 41"/>
              <a:gd name="T59" fmla="*/ 2147483647 h 29"/>
              <a:gd name="T60" fmla="*/ 2147483647 w 41"/>
              <a:gd name="T61" fmla="*/ 2147483647 h 29"/>
              <a:gd name="T62" fmla="*/ 2147483647 w 41"/>
              <a:gd name="T63" fmla="*/ 2147483647 h 29"/>
              <a:gd name="T64" fmla="*/ 2147483647 w 41"/>
              <a:gd name="T65" fmla="*/ 2147483647 h 29"/>
              <a:gd name="T66" fmla="*/ 2147483647 w 41"/>
              <a:gd name="T67" fmla="*/ 2147483647 h 29"/>
              <a:gd name="T68" fmla="*/ 2147483647 w 41"/>
              <a:gd name="T69" fmla="*/ 2147483647 h 29"/>
              <a:gd name="T70" fmla="*/ 2147483647 w 41"/>
              <a:gd name="T71" fmla="*/ 2147483647 h 29"/>
              <a:gd name="T72" fmla="*/ 2147483647 w 41"/>
              <a:gd name="T73" fmla="*/ 2147483647 h 29"/>
              <a:gd name="T74" fmla="*/ 2147483647 w 41"/>
              <a:gd name="T75" fmla="*/ 2147483647 h 29"/>
              <a:gd name="T76" fmla="*/ 2147483647 w 41"/>
              <a:gd name="T77" fmla="*/ 2147483647 h 29"/>
              <a:gd name="T78" fmla="*/ 2147483647 w 41"/>
              <a:gd name="T79" fmla="*/ 2147483647 h 29"/>
              <a:gd name="T80" fmla="*/ 0 w 41"/>
              <a:gd name="T81" fmla="*/ 2147483647 h 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1"/>
              <a:gd name="T124" fmla="*/ 0 h 29"/>
              <a:gd name="T125" fmla="*/ 41 w 41"/>
              <a:gd name="T126" fmla="*/ 29 h 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1" h="29">
                <a:moveTo>
                  <a:pt x="0" y="15"/>
                </a:moveTo>
                <a:lnTo>
                  <a:pt x="2" y="16"/>
                </a:lnTo>
                <a:lnTo>
                  <a:pt x="2" y="17"/>
                </a:lnTo>
                <a:lnTo>
                  <a:pt x="2" y="20"/>
                </a:lnTo>
                <a:lnTo>
                  <a:pt x="3" y="22"/>
                </a:lnTo>
                <a:lnTo>
                  <a:pt x="3" y="23"/>
                </a:lnTo>
                <a:lnTo>
                  <a:pt x="3" y="25"/>
                </a:lnTo>
                <a:lnTo>
                  <a:pt x="5" y="26"/>
                </a:lnTo>
                <a:lnTo>
                  <a:pt x="5" y="28"/>
                </a:lnTo>
                <a:lnTo>
                  <a:pt x="10" y="29"/>
                </a:lnTo>
                <a:lnTo>
                  <a:pt x="15" y="29"/>
                </a:lnTo>
                <a:lnTo>
                  <a:pt x="21" y="28"/>
                </a:lnTo>
                <a:lnTo>
                  <a:pt x="25" y="26"/>
                </a:lnTo>
                <a:lnTo>
                  <a:pt x="30" y="23"/>
                </a:lnTo>
                <a:lnTo>
                  <a:pt x="34" y="20"/>
                </a:lnTo>
                <a:lnTo>
                  <a:pt x="39" y="16"/>
                </a:lnTo>
                <a:lnTo>
                  <a:pt x="40" y="12"/>
                </a:lnTo>
                <a:lnTo>
                  <a:pt x="41" y="10"/>
                </a:lnTo>
                <a:lnTo>
                  <a:pt x="41" y="7"/>
                </a:lnTo>
                <a:lnTo>
                  <a:pt x="41" y="6"/>
                </a:lnTo>
                <a:lnTo>
                  <a:pt x="40" y="4"/>
                </a:lnTo>
                <a:lnTo>
                  <a:pt x="40" y="3"/>
                </a:lnTo>
                <a:lnTo>
                  <a:pt x="39" y="1"/>
                </a:lnTo>
                <a:lnTo>
                  <a:pt x="37" y="1"/>
                </a:lnTo>
                <a:lnTo>
                  <a:pt x="37" y="0"/>
                </a:lnTo>
                <a:lnTo>
                  <a:pt x="34" y="0"/>
                </a:lnTo>
                <a:lnTo>
                  <a:pt x="31" y="0"/>
                </a:lnTo>
                <a:lnTo>
                  <a:pt x="28" y="0"/>
                </a:lnTo>
                <a:lnTo>
                  <a:pt x="25" y="0"/>
                </a:lnTo>
                <a:lnTo>
                  <a:pt x="22" y="1"/>
                </a:lnTo>
                <a:lnTo>
                  <a:pt x="21" y="1"/>
                </a:lnTo>
                <a:lnTo>
                  <a:pt x="18" y="3"/>
                </a:lnTo>
                <a:lnTo>
                  <a:pt x="15" y="4"/>
                </a:lnTo>
                <a:lnTo>
                  <a:pt x="13" y="6"/>
                </a:lnTo>
                <a:lnTo>
                  <a:pt x="10" y="6"/>
                </a:lnTo>
                <a:lnTo>
                  <a:pt x="9" y="7"/>
                </a:lnTo>
                <a:lnTo>
                  <a:pt x="7" y="9"/>
                </a:lnTo>
                <a:lnTo>
                  <a:pt x="6" y="9"/>
                </a:lnTo>
                <a:lnTo>
                  <a:pt x="5" y="10"/>
                </a:lnTo>
                <a:lnTo>
                  <a:pt x="2" y="12"/>
                </a:lnTo>
                <a:lnTo>
                  <a:pt x="0" y="15"/>
                </a:lnTo>
              </a:path>
            </a:pathLst>
          </a:custGeom>
          <a:solidFill>
            <a:srgbClr val="FFFF00"/>
          </a:solidFill>
          <a:ln w="1588">
            <a:solidFill>
              <a:srgbClr val="990000"/>
            </a:solidFill>
            <a:round/>
            <a:headEnd/>
            <a:tailEnd/>
          </a:ln>
        </p:spPr>
        <p:txBody>
          <a:bodyPr/>
          <a:lstStyle/>
          <a:p>
            <a:endParaRPr lang="en-US"/>
          </a:p>
        </p:txBody>
      </p:sp>
      <p:sp>
        <p:nvSpPr>
          <p:cNvPr id="53272" name="Freeform 23"/>
          <p:cNvSpPr>
            <a:spLocks/>
          </p:cNvSpPr>
          <p:nvPr/>
        </p:nvSpPr>
        <p:spPr bwMode="auto">
          <a:xfrm>
            <a:off x="6419850" y="4897441"/>
            <a:ext cx="58739" cy="46037"/>
          </a:xfrm>
          <a:custGeom>
            <a:avLst/>
            <a:gdLst>
              <a:gd name="T0" fmla="*/ 0 w 41"/>
              <a:gd name="T1" fmla="*/ 2147483647 h 29"/>
              <a:gd name="T2" fmla="*/ 2147483647 w 41"/>
              <a:gd name="T3" fmla="*/ 2147483647 h 29"/>
              <a:gd name="T4" fmla="*/ 2147483647 w 41"/>
              <a:gd name="T5" fmla="*/ 2147483647 h 29"/>
              <a:gd name="T6" fmla="*/ 2147483647 w 41"/>
              <a:gd name="T7" fmla="*/ 2147483647 h 29"/>
              <a:gd name="T8" fmla="*/ 2147483647 w 41"/>
              <a:gd name="T9" fmla="*/ 2147483647 h 29"/>
              <a:gd name="T10" fmla="*/ 2147483647 w 41"/>
              <a:gd name="T11" fmla="*/ 2147483647 h 29"/>
              <a:gd name="T12" fmla="*/ 2147483647 w 41"/>
              <a:gd name="T13" fmla="*/ 2147483647 h 29"/>
              <a:gd name="T14" fmla="*/ 2147483647 w 41"/>
              <a:gd name="T15" fmla="*/ 2147483647 h 29"/>
              <a:gd name="T16" fmla="*/ 2147483647 w 41"/>
              <a:gd name="T17" fmla="*/ 2147483647 h 29"/>
              <a:gd name="T18" fmla="*/ 2147483647 w 41"/>
              <a:gd name="T19" fmla="*/ 2147483647 h 29"/>
              <a:gd name="T20" fmla="*/ 2147483647 w 41"/>
              <a:gd name="T21" fmla="*/ 2147483647 h 29"/>
              <a:gd name="T22" fmla="*/ 2147483647 w 41"/>
              <a:gd name="T23" fmla="*/ 2147483647 h 29"/>
              <a:gd name="T24" fmla="*/ 2147483647 w 41"/>
              <a:gd name="T25" fmla="*/ 2147483647 h 29"/>
              <a:gd name="T26" fmla="*/ 2147483647 w 41"/>
              <a:gd name="T27" fmla="*/ 2147483647 h 29"/>
              <a:gd name="T28" fmla="*/ 2147483647 w 41"/>
              <a:gd name="T29" fmla="*/ 2147483647 h 29"/>
              <a:gd name="T30" fmla="*/ 2147483647 w 41"/>
              <a:gd name="T31" fmla="*/ 2147483647 h 29"/>
              <a:gd name="T32" fmla="*/ 2147483647 w 41"/>
              <a:gd name="T33" fmla="*/ 2147483647 h 29"/>
              <a:gd name="T34" fmla="*/ 2147483647 w 41"/>
              <a:gd name="T35" fmla="*/ 2147483647 h 29"/>
              <a:gd name="T36" fmla="*/ 2147483647 w 41"/>
              <a:gd name="T37" fmla="*/ 2147483647 h 29"/>
              <a:gd name="T38" fmla="*/ 2147483647 w 41"/>
              <a:gd name="T39" fmla="*/ 2147483647 h 29"/>
              <a:gd name="T40" fmla="*/ 2147483647 w 41"/>
              <a:gd name="T41" fmla="*/ 2147483647 h 29"/>
              <a:gd name="T42" fmla="*/ 2147483647 w 41"/>
              <a:gd name="T43" fmla="*/ 2147483647 h 29"/>
              <a:gd name="T44" fmla="*/ 2147483647 w 41"/>
              <a:gd name="T45" fmla="*/ 2147483647 h 29"/>
              <a:gd name="T46" fmla="*/ 2147483647 w 41"/>
              <a:gd name="T47" fmla="*/ 2147483647 h 29"/>
              <a:gd name="T48" fmla="*/ 2147483647 w 41"/>
              <a:gd name="T49" fmla="*/ 0 h 29"/>
              <a:gd name="T50" fmla="*/ 2147483647 w 41"/>
              <a:gd name="T51" fmla="*/ 0 h 29"/>
              <a:gd name="T52" fmla="*/ 2147483647 w 41"/>
              <a:gd name="T53" fmla="*/ 0 h 29"/>
              <a:gd name="T54" fmla="*/ 2147483647 w 41"/>
              <a:gd name="T55" fmla="*/ 0 h 29"/>
              <a:gd name="T56" fmla="*/ 2147483647 w 41"/>
              <a:gd name="T57" fmla="*/ 0 h 29"/>
              <a:gd name="T58" fmla="*/ 2147483647 w 41"/>
              <a:gd name="T59" fmla="*/ 2147483647 h 29"/>
              <a:gd name="T60" fmla="*/ 2147483647 w 41"/>
              <a:gd name="T61" fmla="*/ 2147483647 h 29"/>
              <a:gd name="T62" fmla="*/ 2147483647 w 41"/>
              <a:gd name="T63" fmla="*/ 2147483647 h 29"/>
              <a:gd name="T64" fmla="*/ 2147483647 w 41"/>
              <a:gd name="T65" fmla="*/ 2147483647 h 29"/>
              <a:gd name="T66" fmla="*/ 2147483647 w 41"/>
              <a:gd name="T67" fmla="*/ 2147483647 h 29"/>
              <a:gd name="T68" fmla="*/ 2147483647 w 41"/>
              <a:gd name="T69" fmla="*/ 2147483647 h 29"/>
              <a:gd name="T70" fmla="*/ 2147483647 w 41"/>
              <a:gd name="T71" fmla="*/ 2147483647 h 29"/>
              <a:gd name="T72" fmla="*/ 2147483647 w 41"/>
              <a:gd name="T73" fmla="*/ 2147483647 h 29"/>
              <a:gd name="T74" fmla="*/ 2147483647 w 41"/>
              <a:gd name="T75" fmla="*/ 2147483647 h 29"/>
              <a:gd name="T76" fmla="*/ 2147483647 w 41"/>
              <a:gd name="T77" fmla="*/ 2147483647 h 29"/>
              <a:gd name="T78" fmla="*/ 2147483647 w 41"/>
              <a:gd name="T79" fmla="*/ 2147483647 h 29"/>
              <a:gd name="T80" fmla="*/ 0 w 41"/>
              <a:gd name="T81" fmla="*/ 2147483647 h 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1"/>
              <a:gd name="T124" fmla="*/ 0 h 29"/>
              <a:gd name="T125" fmla="*/ 41 w 41"/>
              <a:gd name="T126" fmla="*/ 29 h 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1" h="29">
                <a:moveTo>
                  <a:pt x="0" y="15"/>
                </a:moveTo>
                <a:lnTo>
                  <a:pt x="2" y="16"/>
                </a:lnTo>
                <a:lnTo>
                  <a:pt x="2" y="17"/>
                </a:lnTo>
                <a:lnTo>
                  <a:pt x="2" y="20"/>
                </a:lnTo>
                <a:lnTo>
                  <a:pt x="3" y="22"/>
                </a:lnTo>
                <a:lnTo>
                  <a:pt x="3" y="23"/>
                </a:lnTo>
                <a:lnTo>
                  <a:pt x="3" y="25"/>
                </a:lnTo>
                <a:lnTo>
                  <a:pt x="5" y="26"/>
                </a:lnTo>
                <a:lnTo>
                  <a:pt x="5" y="28"/>
                </a:lnTo>
                <a:lnTo>
                  <a:pt x="10" y="29"/>
                </a:lnTo>
                <a:lnTo>
                  <a:pt x="15" y="29"/>
                </a:lnTo>
                <a:lnTo>
                  <a:pt x="21" y="28"/>
                </a:lnTo>
                <a:lnTo>
                  <a:pt x="25" y="26"/>
                </a:lnTo>
                <a:lnTo>
                  <a:pt x="30" y="23"/>
                </a:lnTo>
                <a:lnTo>
                  <a:pt x="34" y="20"/>
                </a:lnTo>
                <a:lnTo>
                  <a:pt x="39" y="16"/>
                </a:lnTo>
                <a:lnTo>
                  <a:pt x="40" y="12"/>
                </a:lnTo>
                <a:lnTo>
                  <a:pt x="41" y="10"/>
                </a:lnTo>
                <a:lnTo>
                  <a:pt x="41" y="7"/>
                </a:lnTo>
                <a:lnTo>
                  <a:pt x="41" y="6"/>
                </a:lnTo>
                <a:lnTo>
                  <a:pt x="40" y="4"/>
                </a:lnTo>
                <a:lnTo>
                  <a:pt x="40" y="3"/>
                </a:lnTo>
                <a:lnTo>
                  <a:pt x="39" y="1"/>
                </a:lnTo>
                <a:lnTo>
                  <a:pt x="37" y="1"/>
                </a:lnTo>
                <a:lnTo>
                  <a:pt x="37" y="0"/>
                </a:lnTo>
                <a:lnTo>
                  <a:pt x="34" y="0"/>
                </a:lnTo>
                <a:lnTo>
                  <a:pt x="31" y="0"/>
                </a:lnTo>
                <a:lnTo>
                  <a:pt x="28" y="0"/>
                </a:lnTo>
                <a:lnTo>
                  <a:pt x="25" y="0"/>
                </a:lnTo>
                <a:lnTo>
                  <a:pt x="22" y="1"/>
                </a:lnTo>
                <a:lnTo>
                  <a:pt x="21" y="1"/>
                </a:lnTo>
                <a:lnTo>
                  <a:pt x="18" y="3"/>
                </a:lnTo>
                <a:lnTo>
                  <a:pt x="15" y="4"/>
                </a:lnTo>
                <a:lnTo>
                  <a:pt x="13" y="6"/>
                </a:lnTo>
                <a:lnTo>
                  <a:pt x="10" y="6"/>
                </a:lnTo>
                <a:lnTo>
                  <a:pt x="9" y="7"/>
                </a:lnTo>
                <a:lnTo>
                  <a:pt x="7" y="9"/>
                </a:lnTo>
                <a:lnTo>
                  <a:pt x="6" y="9"/>
                </a:lnTo>
                <a:lnTo>
                  <a:pt x="5" y="10"/>
                </a:lnTo>
                <a:lnTo>
                  <a:pt x="2" y="12"/>
                </a:lnTo>
                <a:lnTo>
                  <a:pt x="0" y="15"/>
                </a:lnTo>
              </a:path>
            </a:pathLst>
          </a:custGeom>
          <a:solidFill>
            <a:srgbClr val="FFFF00"/>
          </a:solidFill>
          <a:ln w="4763">
            <a:solidFill>
              <a:srgbClr val="990000"/>
            </a:solidFill>
            <a:round/>
            <a:headEnd/>
            <a:tailEnd/>
          </a:ln>
        </p:spPr>
        <p:txBody>
          <a:bodyPr/>
          <a:lstStyle/>
          <a:p>
            <a:endParaRPr lang="en-US"/>
          </a:p>
        </p:txBody>
      </p:sp>
      <p:sp>
        <p:nvSpPr>
          <p:cNvPr id="53273" name="Freeform 24"/>
          <p:cNvSpPr>
            <a:spLocks/>
          </p:cNvSpPr>
          <p:nvPr/>
        </p:nvSpPr>
        <p:spPr bwMode="auto">
          <a:xfrm>
            <a:off x="6489701" y="4816475"/>
            <a:ext cx="69851" cy="77788"/>
          </a:xfrm>
          <a:custGeom>
            <a:avLst/>
            <a:gdLst>
              <a:gd name="T0" fmla="*/ 0 w 50"/>
              <a:gd name="T1" fmla="*/ 2147483647 h 49"/>
              <a:gd name="T2" fmla="*/ 2147483647 w 50"/>
              <a:gd name="T3" fmla="*/ 2147483647 h 49"/>
              <a:gd name="T4" fmla="*/ 2147483647 w 50"/>
              <a:gd name="T5" fmla="*/ 2147483647 h 49"/>
              <a:gd name="T6" fmla="*/ 2147483647 w 50"/>
              <a:gd name="T7" fmla="*/ 2147483647 h 49"/>
              <a:gd name="T8" fmla="*/ 2147483647 w 50"/>
              <a:gd name="T9" fmla="*/ 2147483647 h 49"/>
              <a:gd name="T10" fmla="*/ 2147483647 w 50"/>
              <a:gd name="T11" fmla="*/ 2147483647 h 49"/>
              <a:gd name="T12" fmla="*/ 2147483647 w 50"/>
              <a:gd name="T13" fmla="*/ 2147483647 h 49"/>
              <a:gd name="T14" fmla="*/ 2147483647 w 50"/>
              <a:gd name="T15" fmla="*/ 2147483647 h 49"/>
              <a:gd name="T16" fmla="*/ 2147483647 w 50"/>
              <a:gd name="T17" fmla="*/ 0 h 49"/>
              <a:gd name="T18" fmla="*/ 2147483647 w 50"/>
              <a:gd name="T19" fmla="*/ 0 h 49"/>
              <a:gd name="T20" fmla="*/ 2147483647 w 50"/>
              <a:gd name="T21" fmla="*/ 2147483647 h 49"/>
              <a:gd name="T22" fmla="*/ 2147483647 w 50"/>
              <a:gd name="T23" fmla="*/ 2147483647 h 49"/>
              <a:gd name="T24" fmla="*/ 2147483647 w 50"/>
              <a:gd name="T25" fmla="*/ 2147483647 h 49"/>
              <a:gd name="T26" fmla="*/ 2147483647 w 50"/>
              <a:gd name="T27" fmla="*/ 2147483647 h 49"/>
              <a:gd name="T28" fmla="*/ 2147483647 w 50"/>
              <a:gd name="T29" fmla="*/ 2147483647 h 49"/>
              <a:gd name="T30" fmla="*/ 2147483647 w 50"/>
              <a:gd name="T31" fmla="*/ 2147483647 h 49"/>
              <a:gd name="T32" fmla="*/ 2147483647 w 50"/>
              <a:gd name="T33" fmla="*/ 2147483647 h 49"/>
              <a:gd name="T34" fmla="*/ 2147483647 w 50"/>
              <a:gd name="T35" fmla="*/ 2147483647 h 49"/>
              <a:gd name="T36" fmla="*/ 2147483647 w 50"/>
              <a:gd name="T37" fmla="*/ 2147483647 h 49"/>
              <a:gd name="T38" fmla="*/ 2147483647 w 50"/>
              <a:gd name="T39" fmla="*/ 2147483647 h 49"/>
              <a:gd name="T40" fmla="*/ 2147483647 w 50"/>
              <a:gd name="T41" fmla="*/ 2147483647 h 49"/>
              <a:gd name="T42" fmla="*/ 2147483647 w 50"/>
              <a:gd name="T43" fmla="*/ 2147483647 h 49"/>
              <a:gd name="T44" fmla="*/ 2147483647 w 50"/>
              <a:gd name="T45" fmla="*/ 2147483647 h 49"/>
              <a:gd name="T46" fmla="*/ 2147483647 w 50"/>
              <a:gd name="T47" fmla="*/ 2147483647 h 49"/>
              <a:gd name="T48" fmla="*/ 2147483647 w 50"/>
              <a:gd name="T49" fmla="*/ 2147483647 h 49"/>
              <a:gd name="T50" fmla="*/ 2147483647 w 50"/>
              <a:gd name="T51" fmla="*/ 2147483647 h 49"/>
              <a:gd name="T52" fmla="*/ 2147483647 w 50"/>
              <a:gd name="T53" fmla="*/ 2147483647 h 49"/>
              <a:gd name="T54" fmla="*/ 2147483647 w 50"/>
              <a:gd name="T55" fmla="*/ 2147483647 h 49"/>
              <a:gd name="T56" fmla="*/ 2147483647 w 50"/>
              <a:gd name="T57" fmla="*/ 2147483647 h 49"/>
              <a:gd name="T58" fmla="*/ 2147483647 w 50"/>
              <a:gd name="T59" fmla="*/ 2147483647 h 49"/>
              <a:gd name="T60" fmla="*/ 2147483647 w 50"/>
              <a:gd name="T61" fmla="*/ 2147483647 h 49"/>
              <a:gd name="T62" fmla="*/ 2147483647 w 50"/>
              <a:gd name="T63" fmla="*/ 2147483647 h 49"/>
              <a:gd name="T64" fmla="*/ 2147483647 w 50"/>
              <a:gd name="T65" fmla="*/ 2147483647 h 49"/>
              <a:gd name="T66" fmla="*/ 2147483647 w 50"/>
              <a:gd name="T67" fmla="*/ 2147483647 h 49"/>
              <a:gd name="T68" fmla="*/ 2147483647 w 50"/>
              <a:gd name="T69" fmla="*/ 2147483647 h 49"/>
              <a:gd name="T70" fmla="*/ 2147483647 w 50"/>
              <a:gd name="T71" fmla="*/ 2147483647 h 49"/>
              <a:gd name="T72" fmla="*/ 2147483647 w 50"/>
              <a:gd name="T73" fmla="*/ 2147483647 h 49"/>
              <a:gd name="T74" fmla="*/ 2147483647 w 50"/>
              <a:gd name="T75" fmla="*/ 2147483647 h 49"/>
              <a:gd name="T76" fmla="*/ 2147483647 w 50"/>
              <a:gd name="T77" fmla="*/ 2147483647 h 49"/>
              <a:gd name="T78" fmla="*/ 2147483647 w 50"/>
              <a:gd name="T79" fmla="*/ 2147483647 h 49"/>
              <a:gd name="T80" fmla="*/ 2147483647 w 50"/>
              <a:gd name="T81" fmla="*/ 2147483647 h 49"/>
              <a:gd name="T82" fmla="*/ 2147483647 w 50"/>
              <a:gd name="T83" fmla="*/ 2147483647 h 49"/>
              <a:gd name="T84" fmla="*/ 2147483647 w 50"/>
              <a:gd name="T85" fmla="*/ 2147483647 h 49"/>
              <a:gd name="T86" fmla="*/ 2147483647 w 50"/>
              <a:gd name="T87" fmla="*/ 2147483647 h 49"/>
              <a:gd name="T88" fmla="*/ 2147483647 w 50"/>
              <a:gd name="T89" fmla="*/ 2147483647 h 49"/>
              <a:gd name="T90" fmla="*/ 2147483647 w 50"/>
              <a:gd name="T91" fmla="*/ 2147483647 h 49"/>
              <a:gd name="T92" fmla="*/ 2147483647 w 50"/>
              <a:gd name="T93" fmla="*/ 2147483647 h 49"/>
              <a:gd name="T94" fmla="*/ 0 w 50"/>
              <a:gd name="T95" fmla="*/ 2147483647 h 49"/>
              <a:gd name="T96" fmla="*/ 0 w 50"/>
              <a:gd name="T97" fmla="*/ 2147483647 h 4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0"/>
              <a:gd name="T148" fmla="*/ 0 h 49"/>
              <a:gd name="T149" fmla="*/ 50 w 50"/>
              <a:gd name="T150" fmla="*/ 49 h 4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0" h="49">
                <a:moveTo>
                  <a:pt x="0" y="46"/>
                </a:moveTo>
                <a:lnTo>
                  <a:pt x="4" y="40"/>
                </a:lnTo>
                <a:lnTo>
                  <a:pt x="7" y="33"/>
                </a:lnTo>
                <a:lnTo>
                  <a:pt x="10" y="26"/>
                </a:lnTo>
                <a:lnTo>
                  <a:pt x="15" y="20"/>
                </a:lnTo>
                <a:lnTo>
                  <a:pt x="18" y="12"/>
                </a:lnTo>
                <a:lnTo>
                  <a:pt x="22" y="8"/>
                </a:lnTo>
                <a:lnTo>
                  <a:pt x="28" y="3"/>
                </a:lnTo>
                <a:lnTo>
                  <a:pt x="35" y="0"/>
                </a:lnTo>
                <a:lnTo>
                  <a:pt x="38" y="0"/>
                </a:lnTo>
                <a:lnTo>
                  <a:pt x="41" y="2"/>
                </a:lnTo>
                <a:lnTo>
                  <a:pt x="46" y="3"/>
                </a:lnTo>
                <a:lnTo>
                  <a:pt x="47" y="8"/>
                </a:lnTo>
                <a:lnTo>
                  <a:pt x="50" y="11"/>
                </a:lnTo>
                <a:lnTo>
                  <a:pt x="50" y="15"/>
                </a:lnTo>
                <a:lnTo>
                  <a:pt x="50" y="20"/>
                </a:lnTo>
                <a:lnTo>
                  <a:pt x="49" y="24"/>
                </a:lnTo>
                <a:lnTo>
                  <a:pt x="47" y="28"/>
                </a:lnTo>
                <a:lnTo>
                  <a:pt x="44" y="31"/>
                </a:lnTo>
                <a:lnTo>
                  <a:pt x="41" y="34"/>
                </a:lnTo>
                <a:lnTo>
                  <a:pt x="40" y="36"/>
                </a:lnTo>
                <a:lnTo>
                  <a:pt x="37" y="39"/>
                </a:lnTo>
                <a:lnTo>
                  <a:pt x="32" y="40"/>
                </a:lnTo>
                <a:lnTo>
                  <a:pt x="29" y="42"/>
                </a:lnTo>
                <a:lnTo>
                  <a:pt x="25" y="43"/>
                </a:lnTo>
                <a:lnTo>
                  <a:pt x="24" y="43"/>
                </a:lnTo>
                <a:lnTo>
                  <a:pt x="22" y="43"/>
                </a:lnTo>
                <a:lnTo>
                  <a:pt x="21" y="43"/>
                </a:lnTo>
                <a:lnTo>
                  <a:pt x="19" y="43"/>
                </a:lnTo>
                <a:lnTo>
                  <a:pt x="16" y="43"/>
                </a:lnTo>
                <a:lnTo>
                  <a:pt x="15" y="43"/>
                </a:lnTo>
                <a:lnTo>
                  <a:pt x="13" y="43"/>
                </a:lnTo>
                <a:lnTo>
                  <a:pt x="12" y="43"/>
                </a:lnTo>
                <a:lnTo>
                  <a:pt x="10" y="45"/>
                </a:lnTo>
                <a:lnTo>
                  <a:pt x="9" y="45"/>
                </a:lnTo>
                <a:lnTo>
                  <a:pt x="9" y="46"/>
                </a:lnTo>
                <a:lnTo>
                  <a:pt x="7" y="48"/>
                </a:lnTo>
                <a:lnTo>
                  <a:pt x="7" y="49"/>
                </a:lnTo>
                <a:lnTo>
                  <a:pt x="6" y="49"/>
                </a:lnTo>
                <a:lnTo>
                  <a:pt x="4" y="49"/>
                </a:lnTo>
                <a:lnTo>
                  <a:pt x="3" y="49"/>
                </a:lnTo>
                <a:lnTo>
                  <a:pt x="3" y="48"/>
                </a:lnTo>
                <a:lnTo>
                  <a:pt x="1" y="48"/>
                </a:lnTo>
                <a:lnTo>
                  <a:pt x="0" y="48"/>
                </a:lnTo>
                <a:lnTo>
                  <a:pt x="0" y="46"/>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74" name="Freeform 25"/>
          <p:cNvSpPr>
            <a:spLocks/>
          </p:cNvSpPr>
          <p:nvPr/>
        </p:nvSpPr>
        <p:spPr bwMode="auto">
          <a:xfrm>
            <a:off x="6489701" y="4816475"/>
            <a:ext cx="69851" cy="77788"/>
          </a:xfrm>
          <a:custGeom>
            <a:avLst/>
            <a:gdLst>
              <a:gd name="T0" fmla="*/ 0 w 50"/>
              <a:gd name="T1" fmla="*/ 2147483647 h 49"/>
              <a:gd name="T2" fmla="*/ 2147483647 w 50"/>
              <a:gd name="T3" fmla="*/ 2147483647 h 49"/>
              <a:gd name="T4" fmla="*/ 2147483647 w 50"/>
              <a:gd name="T5" fmla="*/ 2147483647 h 49"/>
              <a:gd name="T6" fmla="*/ 2147483647 w 50"/>
              <a:gd name="T7" fmla="*/ 2147483647 h 49"/>
              <a:gd name="T8" fmla="*/ 2147483647 w 50"/>
              <a:gd name="T9" fmla="*/ 2147483647 h 49"/>
              <a:gd name="T10" fmla="*/ 2147483647 w 50"/>
              <a:gd name="T11" fmla="*/ 2147483647 h 49"/>
              <a:gd name="T12" fmla="*/ 2147483647 w 50"/>
              <a:gd name="T13" fmla="*/ 2147483647 h 49"/>
              <a:gd name="T14" fmla="*/ 2147483647 w 50"/>
              <a:gd name="T15" fmla="*/ 2147483647 h 49"/>
              <a:gd name="T16" fmla="*/ 2147483647 w 50"/>
              <a:gd name="T17" fmla="*/ 0 h 49"/>
              <a:gd name="T18" fmla="*/ 2147483647 w 50"/>
              <a:gd name="T19" fmla="*/ 0 h 49"/>
              <a:gd name="T20" fmla="*/ 2147483647 w 50"/>
              <a:gd name="T21" fmla="*/ 2147483647 h 49"/>
              <a:gd name="T22" fmla="*/ 2147483647 w 50"/>
              <a:gd name="T23" fmla="*/ 2147483647 h 49"/>
              <a:gd name="T24" fmla="*/ 2147483647 w 50"/>
              <a:gd name="T25" fmla="*/ 2147483647 h 49"/>
              <a:gd name="T26" fmla="*/ 2147483647 w 50"/>
              <a:gd name="T27" fmla="*/ 2147483647 h 49"/>
              <a:gd name="T28" fmla="*/ 2147483647 w 50"/>
              <a:gd name="T29" fmla="*/ 2147483647 h 49"/>
              <a:gd name="T30" fmla="*/ 2147483647 w 50"/>
              <a:gd name="T31" fmla="*/ 2147483647 h 49"/>
              <a:gd name="T32" fmla="*/ 2147483647 w 50"/>
              <a:gd name="T33" fmla="*/ 2147483647 h 49"/>
              <a:gd name="T34" fmla="*/ 2147483647 w 50"/>
              <a:gd name="T35" fmla="*/ 2147483647 h 49"/>
              <a:gd name="T36" fmla="*/ 2147483647 w 50"/>
              <a:gd name="T37" fmla="*/ 2147483647 h 49"/>
              <a:gd name="T38" fmla="*/ 2147483647 w 50"/>
              <a:gd name="T39" fmla="*/ 2147483647 h 49"/>
              <a:gd name="T40" fmla="*/ 2147483647 w 50"/>
              <a:gd name="T41" fmla="*/ 2147483647 h 49"/>
              <a:gd name="T42" fmla="*/ 2147483647 w 50"/>
              <a:gd name="T43" fmla="*/ 2147483647 h 49"/>
              <a:gd name="T44" fmla="*/ 2147483647 w 50"/>
              <a:gd name="T45" fmla="*/ 2147483647 h 49"/>
              <a:gd name="T46" fmla="*/ 2147483647 w 50"/>
              <a:gd name="T47" fmla="*/ 2147483647 h 49"/>
              <a:gd name="T48" fmla="*/ 2147483647 w 50"/>
              <a:gd name="T49" fmla="*/ 2147483647 h 49"/>
              <a:gd name="T50" fmla="*/ 2147483647 w 50"/>
              <a:gd name="T51" fmla="*/ 2147483647 h 49"/>
              <a:gd name="T52" fmla="*/ 2147483647 w 50"/>
              <a:gd name="T53" fmla="*/ 2147483647 h 49"/>
              <a:gd name="T54" fmla="*/ 2147483647 w 50"/>
              <a:gd name="T55" fmla="*/ 2147483647 h 49"/>
              <a:gd name="T56" fmla="*/ 2147483647 w 50"/>
              <a:gd name="T57" fmla="*/ 2147483647 h 49"/>
              <a:gd name="T58" fmla="*/ 2147483647 w 50"/>
              <a:gd name="T59" fmla="*/ 2147483647 h 49"/>
              <a:gd name="T60" fmla="*/ 2147483647 w 50"/>
              <a:gd name="T61" fmla="*/ 2147483647 h 49"/>
              <a:gd name="T62" fmla="*/ 2147483647 w 50"/>
              <a:gd name="T63" fmla="*/ 2147483647 h 49"/>
              <a:gd name="T64" fmla="*/ 2147483647 w 50"/>
              <a:gd name="T65" fmla="*/ 2147483647 h 49"/>
              <a:gd name="T66" fmla="*/ 2147483647 w 50"/>
              <a:gd name="T67" fmla="*/ 2147483647 h 49"/>
              <a:gd name="T68" fmla="*/ 2147483647 w 50"/>
              <a:gd name="T69" fmla="*/ 2147483647 h 49"/>
              <a:gd name="T70" fmla="*/ 2147483647 w 50"/>
              <a:gd name="T71" fmla="*/ 2147483647 h 49"/>
              <a:gd name="T72" fmla="*/ 2147483647 w 50"/>
              <a:gd name="T73" fmla="*/ 2147483647 h 49"/>
              <a:gd name="T74" fmla="*/ 2147483647 w 50"/>
              <a:gd name="T75" fmla="*/ 2147483647 h 49"/>
              <a:gd name="T76" fmla="*/ 2147483647 w 50"/>
              <a:gd name="T77" fmla="*/ 2147483647 h 49"/>
              <a:gd name="T78" fmla="*/ 2147483647 w 50"/>
              <a:gd name="T79" fmla="*/ 2147483647 h 49"/>
              <a:gd name="T80" fmla="*/ 2147483647 w 50"/>
              <a:gd name="T81" fmla="*/ 2147483647 h 49"/>
              <a:gd name="T82" fmla="*/ 2147483647 w 50"/>
              <a:gd name="T83" fmla="*/ 2147483647 h 49"/>
              <a:gd name="T84" fmla="*/ 2147483647 w 50"/>
              <a:gd name="T85" fmla="*/ 2147483647 h 49"/>
              <a:gd name="T86" fmla="*/ 2147483647 w 50"/>
              <a:gd name="T87" fmla="*/ 2147483647 h 49"/>
              <a:gd name="T88" fmla="*/ 2147483647 w 50"/>
              <a:gd name="T89" fmla="*/ 2147483647 h 49"/>
              <a:gd name="T90" fmla="*/ 2147483647 w 50"/>
              <a:gd name="T91" fmla="*/ 2147483647 h 49"/>
              <a:gd name="T92" fmla="*/ 2147483647 w 50"/>
              <a:gd name="T93" fmla="*/ 2147483647 h 49"/>
              <a:gd name="T94" fmla="*/ 0 w 50"/>
              <a:gd name="T95" fmla="*/ 2147483647 h 49"/>
              <a:gd name="T96" fmla="*/ 0 w 50"/>
              <a:gd name="T97" fmla="*/ 2147483647 h 4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0"/>
              <a:gd name="T148" fmla="*/ 0 h 49"/>
              <a:gd name="T149" fmla="*/ 50 w 50"/>
              <a:gd name="T150" fmla="*/ 49 h 4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0" h="49">
                <a:moveTo>
                  <a:pt x="0" y="46"/>
                </a:moveTo>
                <a:lnTo>
                  <a:pt x="4" y="40"/>
                </a:lnTo>
                <a:lnTo>
                  <a:pt x="7" y="33"/>
                </a:lnTo>
                <a:lnTo>
                  <a:pt x="10" y="26"/>
                </a:lnTo>
                <a:lnTo>
                  <a:pt x="15" y="20"/>
                </a:lnTo>
                <a:lnTo>
                  <a:pt x="18" y="12"/>
                </a:lnTo>
                <a:lnTo>
                  <a:pt x="22" y="8"/>
                </a:lnTo>
                <a:lnTo>
                  <a:pt x="28" y="3"/>
                </a:lnTo>
                <a:lnTo>
                  <a:pt x="35" y="0"/>
                </a:lnTo>
                <a:lnTo>
                  <a:pt x="38" y="0"/>
                </a:lnTo>
                <a:lnTo>
                  <a:pt x="41" y="2"/>
                </a:lnTo>
                <a:lnTo>
                  <a:pt x="46" y="3"/>
                </a:lnTo>
                <a:lnTo>
                  <a:pt x="47" y="8"/>
                </a:lnTo>
                <a:lnTo>
                  <a:pt x="50" y="11"/>
                </a:lnTo>
                <a:lnTo>
                  <a:pt x="50" y="15"/>
                </a:lnTo>
                <a:lnTo>
                  <a:pt x="50" y="20"/>
                </a:lnTo>
                <a:lnTo>
                  <a:pt x="49" y="24"/>
                </a:lnTo>
                <a:lnTo>
                  <a:pt x="47" y="28"/>
                </a:lnTo>
                <a:lnTo>
                  <a:pt x="44" y="31"/>
                </a:lnTo>
                <a:lnTo>
                  <a:pt x="41" y="34"/>
                </a:lnTo>
                <a:lnTo>
                  <a:pt x="40" y="36"/>
                </a:lnTo>
                <a:lnTo>
                  <a:pt x="37" y="39"/>
                </a:lnTo>
                <a:lnTo>
                  <a:pt x="32" y="40"/>
                </a:lnTo>
                <a:lnTo>
                  <a:pt x="29" y="42"/>
                </a:lnTo>
                <a:lnTo>
                  <a:pt x="25" y="43"/>
                </a:lnTo>
                <a:lnTo>
                  <a:pt x="24" y="43"/>
                </a:lnTo>
                <a:lnTo>
                  <a:pt x="22" y="43"/>
                </a:lnTo>
                <a:lnTo>
                  <a:pt x="21" y="43"/>
                </a:lnTo>
                <a:lnTo>
                  <a:pt x="19" y="43"/>
                </a:lnTo>
                <a:lnTo>
                  <a:pt x="16" y="43"/>
                </a:lnTo>
                <a:lnTo>
                  <a:pt x="15" y="43"/>
                </a:lnTo>
                <a:lnTo>
                  <a:pt x="13" y="43"/>
                </a:lnTo>
                <a:lnTo>
                  <a:pt x="12" y="43"/>
                </a:lnTo>
                <a:lnTo>
                  <a:pt x="10" y="45"/>
                </a:lnTo>
                <a:lnTo>
                  <a:pt x="9" y="45"/>
                </a:lnTo>
                <a:lnTo>
                  <a:pt x="9" y="46"/>
                </a:lnTo>
                <a:lnTo>
                  <a:pt x="7" y="48"/>
                </a:lnTo>
                <a:lnTo>
                  <a:pt x="7" y="49"/>
                </a:lnTo>
                <a:lnTo>
                  <a:pt x="6" y="49"/>
                </a:lnTo>
                <a:lnTo>
                  <a:pt x="4" y="49"/>
                </a:lnTo>
                <a:lnTo>
                  <a:pt x="3" y="49"/>
                </a:lnTo>
                <a:lnTo>
                  <a:pt x="3" y="48"/>
                </a:lnTo>
                <a:lnTo>
                  <a:pt x="1" y="48"/>
                </a:lnTo>
                <a:lnTo>
                  <a:pt x="0" y="48"/>
                </a:lnTo>
                <a:lnTo>
                  <a:pt x="0" y="46"/>
                </a:lnTo>
              </a:path>
            </a:pathLst>
          </a:custGeom>
          <a:solidFill>
            <a:srgbClr val="FFFF00"/>
          </a:solidFill>
          <a:ln w="4763">
            <a:solidFill>
              <a:srgbClr val="990000"/>
            </a:solidFill>
            <a:round/>
            <a:headEnd/>
            <a:tailEnd/>
          </a:ln>
        </p:spPr>
        <p:txBody>
          <a:bodyPr/>
          <a:lstStyle/>
          <a:p>
            <a:endParaRPr lang="en-US"/>
          </a:p>
        </p:txBody>
      </p:sp>
      <p:sp>
        <p:nvSpPr>
          <p:cNvPr id="53275" name="Freeform 26"/>
          <p:cNvSpPr>
            <a:spLocks/>
          </p:cNvSpPr>
          <p:nvPr/>
        </p:nvSpPr>
        <p:spPr bwMode="auto">
          <a:xfrm>
            <a:off x="6442075" y="4816476"/>
            <a:ext cx="52388" cy="71439"/>
          </a:xfrm>
          <a:custGeom>
            <a:avLst/>
            <a:gdLst>
              <a:gd name="T0" fmla="*/ 2147483647 w 37"/>
              <a:gd name="T1" fmla="*/ 2147483647 h 45"/>
              <a:gd name="T2" fmla="*/ 2147483647 w 37"/>
              <a:gd name="T3" fmla="*/ 2147483647 h 45"/>
              <a:gd name="T4" fmla="*/ 2147483647 w 37"/>
              <a:gd name="T5" fmla="*/ 2147483647 h 45"/>
              <a:gd name="T6" fmla="*/ 2147483647 w 37"/>
              <a:gd name="T7" fmla="*/ 2147483647 h 45"/>
              <a:gd name="T8" fmla="*/ 2147483647 w 37"/>
              <a:gd name="T9" fmla="*/ 2147483647 h 45"/>
              <a:gd name="T10" fmla="*/ 2147483647 w 37"/>
              <a:gd name="T11" fmla="*/ 2147483647 h 45"/>
              <a:gd name="T12" fmla="*/ 2147483647 w 37"/>
              <a:gd name="T13" fmla="*/ 2147483647 h 45"/>
              <a:gd name="T14" fmla="*/ 2147483647 w 37"/>
              <a:gd name="T15" fmla="*/ 2147483647 h 45"/>
              <a:gd name="T16" fmla="*/ 2147483647 w 37"/>
              <a:gd name="T17" fmla="*/ 2147483647 h 45"/>
              <a:gd name="T18" fmla="*/ 2147483647 w 37"/>
              <a:gd name="T19" fmla="*/ 2147483647 h 45"/>
              <a:gd name="T20" fmla="*/ 2147483647 w 37"/>
              <a:gd name="T21" fmla="*/ 2147483647 h 45"/>
              <a:gd name="T22" fmla="*/ 2147483647 w 37"/>
              <a:gd name="T23" fmla="*/ 2147483647 h 45"/>
              <a:gd name="T24" fmla="*/ 2147483647 w 37"/>
              <a:gd name="T25" fmla="*/ 2147483647 h 45"/>
              <a:gd name="T26" fmla="*/ 2147483647 w 37"/>
              <a:gd name="T27" fmla="*/ 2147483647 h 45"/>
              <a:gd name="T28" fmla="*/ 2147483647 w 37"/>
              <a:gd name="T29" fmla="*/ 2147483647 h 45"/>
              <a:gd name="T30" fmla="*/ 2147483647 w 37"/>
              <a:gd name="T31" fmla="*/ 2147483647 h 45"/>
              <a:gd name="T32" fmla="*/ 2147483647 w 37"/>
              <a:gd name="T33" fmla="*/ 2147483647 h 45"/>
              <a:gd name="T34" fmla="*/ 2147483647 w 37"/>
              <a:gd name="T35" fmla="*/ 2147483647 h 45"/>
              <a:gd name="T36" fmla="*/ 2147483647 w 37"/>
              <a:gd name="T37" fmla="*/ 2147483647 h 45"/>
              <a:gd name="T38" fmla="*/ 2147483647 w 37"/>
              <a:gd name="T39" fmla="*/ 2147483647 h 45"/>
              <a:gd name="T40" fmla="*/ 2147483647 w 37"/>
              <a:gd name="T41" fmla="*/ 2147483647 h 45"/>
              <a:gd name="T42" fmla="*/ 2147483647 w 37"/>
              <a:gd name="T43" fmla="*/ 2147483647 h 45"/>
              <a:gd name="T44" fmla="*/ 2147483647 w 37"/>
              <a:gd name="T45" fmla="*/ 2147483647 h 45"/>
              <a:gd name="T46" fmla="*/ 2147483647 w 37"/>
              <a:gd name="T47" fmla="*/ 2147483647 h 45"/>
              <a:gd name="T48" fmla="*/ 2147483647 w 37"/>
              <a:gd name="T49" fmla="*/ 2147483647 h 45"/>
              <a:gd name="T50" fmla="*/ 2147483647 w 37"/>
              <a:gd name="T51" fmla="*/ 2147483647 h 45"/>
              <a:gd name="T52" fmla="*/ 2147483647 w 37"/>
              <a:gd name="T53" fmla="*/ 2147483647 h 45"/>
              <a:gd name="T54" fmla="*/ 2147483647 w 37"/>
              <a:gd name="T55" fmla="*/ 0 h 45"/>
              <a:gd name="T56" fmla="*/ 2147483647 w 37"/>
              <a:gd name="T57" fmla="*/ 2147483647 h 45"/>
              <a:gd name="T58" fmla="*/ 2147483647 w 37"/>
              <a:gd name="T59" fmla="*/ 2147483647 h 45"/>
              <a:gd name="T60" fmla="*/ 2147483647 w 37"/>
              <a:gd name="T61" fmla="*/ 2147483647 h 45"/>
              <a:gd name="T62" fmla="*/ 2147483647 w 37"/>
              <a:gd name="T63" fmla="*/ 2147483647 h 45"/>
              <a:gd name="T64" fmla="*/ 0 w 37"/>
              <a:gd name="T65" fmla="*/ 2147483647 h 45"/>
              <a:gd name="T66" fmla="*/ 0 w 37"/>
              <a:gd name="T67" fmla="*/ 2147483647 h 45"/>
              <a:gd name="T68" fmla="*/ 0 w 37"/>
              <a:gd name="T69" fmla="*/ 2147483647 h 45"/>
              <a:gd name="T70" fmla="*/ 2147483647 w 37"/>
              <a:gd name="T71" fmla="*/ 2147483647 h 45"/>
              <a:gd name="T72" fmla="*/ 2147483647 w 37"/>
              <a:gd name="T73" fmla="*/ 2147483647 h 45"/>
              <a:gd name="T74" fmla="*/ 2147483647 w 37"/>
              <a:gd name="T75" fmla="*/ 2147483647 h 45"/>
              <a:gd name="T76" fmla="*/ 2147483647 w 37"/>
              <a:gd name="T77" fmla="*/ 2147483647 h 45"/>
              <a:gd name="T78" fmla="*/ 2147483647 w 37"/>
              <a:gd name="T79" fmla="*/ 2147483647 h 45"/>
              <a:gd name="T80" fmla="*/ 2147483647 w 37"/>
              <a:gd name="T81" fmla="*/ 2147483647 h 45"/>
              <a:gd name="T82" fmla="*/ 2147483647 w 37"/>
              <a:gd name="T83" fmla="*/ 2147483647 h 4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7"/>
              <a:gd name="T127" fmla="*/ 0 h 45"/>
              <a:gd name="T128" fmla="*/ 37 w 37"/>
              <a:gd name="T129" fmla="*/ 45 h 4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7" h="45">
                <a:moveTo>
                  <a:pt x="6" y="21"/>
                </a:moveTo>
                <a:lnTo>
                  <a:pt x="7" y="26"/>
                </a:lnTo>
                <a:lnTo>
                  <a:pt x="9" y="27"/>
                </a:lnTo>
                <a:lnTo>
                  <a:pt x="9" y="30"/>
                </a:lnTo>
                <a:lnTo>
                  <a:pt x="9" y="31"/>
                </a:lnTo>
                <a:lnTo>
                  <a:pt x="7" y="34"/>
                </a:lnTo>
                <a:lnTo>
                  <a:pt x="7" y="36"/>
                </a:lnTo>
                <a:lnTo>
                  <a:pt x="9" y="37"/>
                </a:lnTo>
                <a:lnTo>
                  <a:pt x="10" y="40"/>
                </a:lnTo>
                <a:lnTo>
                  <a:pt x="10" y="42"/>
                </a:lnTo>
                <a:lnTo>
                  <a:pt x="12" y="42"/>
                </a:lnTo>
                <a:lnTo>
                  <a:pt x="13" y="43"/>
                </a:lnTo>
                <a:lnTo>
                  <a:pt x="15" y="45"/>
                </a:lnTo>
                <a:lnTo>
                  <a:pt x="16" y="45"/>
                </a:lnTo>
                <a:lnTo>
                  <a:pt x="19" y="45"/>
                </a:lnTo>
                <a:lnTo>
                  <a:pt x="21" y="45"/>
                </a:lnTo>
                <a:lnTo>
                  <a:pt x="22" y="43"/>
                </a:lnTo>
                <a:lnTo>
                  <a:pt x="25" y="40"/>
                </a:lnTo>
                <a:lnTo>
                  <a:pt x="29" y="36"/>
                </a:lnTo>
                <a:lnTo>
                  <a:pt x="32" y="31"/>
                </a:lnTo>
                <a:lnTo>
                  <a:pt x="35" y="27"/>
                </a:lnTo>
                <a:lnTo>
                  <a:pt x="37" y="23"/>
                </a:lnTo>
                <a:lnTo>
                  <a:pt x="37" y="18"/>
                </a:lnTo>
                <a:lnTo>
                  <a:pt x="37" y="14"/>
                </a:lnTo>
                <a:lnTo>
                  <a:pt x="35" y="9"/>
                </a:lnTo>
                <a:lnTo>
                  <a:pt x="32" y="5"/>
                </a:lnTo>
                <a:lnTo>
                  <a:pt x="29" y="2"/>
                </a:lnTo>
                <a:lnTo>
                  <a:pt x="24" y="0"/>
                </a:lnTo>
                <a:lnTo>
                  <a:pt x="18" y="2"/>
                </a:lnTo>
                <a:lnTo>
                  <a:pt x="13" y="2"/>
                </a:lnTo>
                <a:lnTo>
                  <a:pt x="7" y="5"/>
                </a:lnTo>
                <a:lnTo>
                  <a:pt x="3" y="8"/>
                </a:lnTo>
                <a:lnTo>
                  <a:pt x="0" y="11"/>
                </a:lnTo>
                <a:lnTo>
                  <a:pt x="0" y="12"/>
                </a:lnTo>
                <a:lnTo>
                  <a:pt x="1" y="14"/>
                </a:lnTo>
                <a:lnTo>
                  <a:pt x="1" y="15"/>
                </a:lnTo>
                <a:lnTo>
                  <a:pt x="3" y="15"/>
                </a:lnTo>
                <a:lnTo>
                  <a:pt x="4" y="17"/>
                </a:lnTo>
                <a:lnTo>
                  <a:pt x="4" y="18"/>
                </a:lnTo>
                <a:lnTo>
                  <a:pt x="6" y="20"/>
                </a:lnTo>
                <a:lnTo>
                  <a:pt x="6" y="2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76" name="Freeform 27"/>
          <p:cNvSpPr>
            <a:spLocks/>
          </p:cNvSpPr>
          <p:nvPr/>
        </p:nvSpPr>
        <p:spPr bwMode="auto">
          <a:xfrm>
            <a:off x="6442075" y="4816476"/>
            <a:ext cx="52388" cy="71439"/>
          </a:xfrm>
          <a:custGeom>
            <a:avLst/>
            <a:gdLst>
              <a:gd name="T0" fmla="*/ 2147483647 w 37"/>
              <a:gd name="T1" fmla="*/ 2147483647 h 45"/>
              <a:gd name="T2" fmla="*/ 2147483647 w 37"/>
              <a:gd name="T3" fmla="*/ 2147483647 h 45"/>
              <a:gd name="T4" fmla="*/ 2147483647 w 37"/>
              <a:gd name="T5" fmla="*/ 2147483647 h 45"/>
              <a:gd name="T6" fmla="*/ 2147483647 w 37"/>
              <a:gd name="T7" fmla="*/ 2147483647 h 45"/>
              <a:gd name="T8" fmla="*/ 2147483647 w 37"/>
              <a:gd name="T9" fmla="*/ 2147483647 h 45"/>
              <a:gd name="T10" fmla="*/ 2147483647 w 37"/>
              <a:gd name="T11" fmla="*/ 2147483647 h 45"/>
              <a:gd name="T12" fmla="*/ 2147483647 w 37"/>
              <a:gd name="T13" fmla="*/ 2147483647 h 45"/>
              <a:gd name="T14" fmla="*/ 2147483647 w 37"/>
              <a:gd name="T15" fmla="*/ 2147483647 h 45"/>
              <a:gd name="T16" fmla="*/ 2147483647 w 37"/>
              <a:gd name="T17" fmla="*/ 2147483647 h 45"/>
              <a:gd name="T18" fmla="*/ 2147483647 w 37"/>
              <a:gd name="T19" fmla="*/ 2147483647 h 45"/>
              <a:gd name="T20" fmla="*/ 2147483647 w 37"/>
              <a:gd name="T21" fmla="*/ 2147483647 h 45"/>
              <a:gd name="T22" fmla="*/ 2147483647 w 37"/>
              <a:gd name="T23" fmla="*/ 2147483647 h 45"/>
              <a:gd name="T24" fmla="*/ 2147483647 w 37"/>
              <a:gd name="T25" fmla="*/ 2147483647 h 45"/>
              <a:gd name="T26" fmla="*/ 2147483647 w 37"/>
              <a:gd name="T27" fmla="*/ 2147483647 h 45"/>
              <a:gd name="T28" fmla="*/ 2147483647 w 37"/>
              <a:gd name="T29" fmla="*/ 2147483647 h 45"/>
              <a:gd name="T30" fmla="*/ 2147483647 w 37"/>
              <a:gd name="T31" fmla="*/ 2147483647 h 45"/>
              <a:gd name="T32" fmla="*/ 2147483647 w 37"/>
              <a:gd name="T33" fmla="*/ 2147483647 h 45"/>
              <a:gd name="T34" fmla="*/ 2147483647 w 37"/>
              <a:gd name="T35" fmla="*/ 2147483647 h 45"/>
              <a:gd name="T36" fmla="*/ 2147483647 w 37"/>
              <a:gd name="T37" fmla="*/ 2147483647 h 45"/>
              <a:gd name="T38" fmla="*/ 2147483647 w 37"/>
              <a:gd name="T39" fmla="*/ 2147483647 h 45"/>
              <a:gd name="T40" fmla="*/ 2147483647 w 37"/>
              <a:gd name="T41" fmla="*/ 2147483647 h 45"/>
              <a:gd name="T42" fmla="*/ 2147483647 w 37"/>
              <a:gd name="T43" fmla="*/ 2147483647 h 45"/>
              <a:gd name="T44" fmla="*/ 2147483647 w 37"/>
              <a:gd name="T45" fmla="*/ 2147483647 h 45"/>
              <a:gd name="T46" fmla="*/ 2147483647 w 37"/>
              <a:gd name="T47" fmla="*/ 2147483647 h 45"/>
              <a:gd name="T48" fmla="*/ 2147483647 w 37"/>
              <a:gd name="T49" fmla="*/ 2147483647 h 45"/>
              <a:gd name="T50" fmla="*/ 2147483647 w 37"/>
              <a:gd name="T51" fmla="*/ 2147483647 h 45"/>
              <a:gd name="T52" fmla="*/ 2147483647 w 37"/>
              <a:gd name="T53" fmla="*/ 2147483647 h 45"/>
              <a:gd name="T54" fmla="*/ 2147483647 w 37"/>
              <a:gd name="T55" fmla="*/ 0 h 45"/>
              <a:gd name="T56" fmla="*/ 2147483647 w 37"/>
              <a:gd name="T57" fmla="*/ 2147483647 h 45"/>
              <a:gd name="T58" fmla="*/ 2147483647 w 37"/>
              <a:gd name="T59" fmla="*/ 2147483647 h 45"/>
              <a:gd name="T60" fmla="*/ 2147483647 w 37"/>
              <a:gd name="T61" fmla="*/ 2147483647 h 45"/>
              <a:gd name="T62" fmla="*/ 2147483647 w 37"/>
              <a:gd name="T63" fmla="*/ 2147483647 h 45"/>
              <a:gd name="T64" fmla="*/ 0 w 37"/>
              <a:gd name="T65" fmla="*/ 2147483647 h 45"/>
              <a:gd name="T66" fmla="*/ 0 w 37"/>
              <a:gd name="T67" fmla="*/ 2147483647 h 45"/>
              <a:gd name="T68" fmla="*/ 0 w 37"/>
              <a:gd name="T69" fmla="*/ 2147483647 h 45"/>
              <a:gd name="T70" fmla="*/ 2147483647 w 37"/>
              <a:gd name="T71" fmla="*/ 2147483647 h 45"/>
              <a:gd name="T72" fmla="*/ 2147483647 w 37"/>
              <a:gd name="T73" fmla="*/ 2147483647 h 45"/>
              <a:gd name="T74" fmla="*/ 2147483647 w 37"/>
              <a:gd name="T75" fmla="*/ 2147483647 h 45"/>
              <a:gd name="T76" fmla="*/ 2147483647 w 37"/>
              <a:gd name="T77" fmla="*/ 2147483647 h 45"/>
              <a:gd name="T78" fmla="*/ 2147483647 w 37"/>
              <a:gd name="T79" fmla="*/ 2147483647 h 45"/>
              <a:gd name="T80" fmla="*/ 2147483647 w 37"/>
              <a:gd name="T81" fmla="*/ 2147483647 h 45"/>
              <a:gd name="T82" fmla="*/ 2147483647 w 37"/>
              <a:gd name="T83" fmla="*/ 2147483647 h 4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7"/>
              <a:gd name="T127" fmla="*/ 0 h 45"/>
              <a:gd name="T128" fmla="*/ 37 w 37"/>
              <a:gd name="T129" fmla="*/ 45 h 4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7" h="45">
                <a:moveTo>
                  <a:pt x="6" y="21"/>
                </a:moveTo>
                <a:lnTo>
                  <a:pt x="7" y="26"/>
                </a:lnTo>
                <a:lnTo>
                  <a:pt x="9" y="27"/>
                </a:lnTo>
                <a:lnTo>
                  <a:pt x="9" y="30"/>
                </a:lnTo>
                <a:lnTo>
                  <a:pt x="9" y="31"/>
                </a:lnTo>
                <a:lnTo>
                  <a:pt x="7" y="34"/>
                </a:lnTo>
                <a:lnTo>
                  <a:pt x="7" y="36"/>
                </a:lnTo>
                <a:lnTo>
                  <a:pt x="9" y="37"/>
                </a:lnTo>
                <a:lnTo>
                  <a:pt x="10" y="40"/>
                </a:lnTo>
                <a:lnTo>
                  <a:pt x="10" y="42"/>
                </a:lnTo>
                <a:lnTo>
                  <a:pt x="12" y="42"/>
                </a:lnTo>
                <a:lnTo>
                  <a:pt x="13" y="43"/>
                </a:lnTo>
                <a:lnTo>
                  <a:pt x="15" y="45"/>
                </a:lnTo>
                <a:lnTo>
                  <a:pt x="16" y="45"/>
                </a:lnTo>
                <a:lnTo>
                  <a:pt x="19" y="45"/>
                </a:lnTo>
                <a:lnTo>
                  <a:pt x="21" y="45"/>
                </a:lnTo>
                <a:lnTo>
                  <a:pt x="22" y="43"/>
                </a:lnTo>
                <a:lnTo>
                  <a:pt x="25" y="40"/>
                </a:lnTo>
                <a:lnTo>
                  <a:pt x="29" y="36"/>
                </a:lnTo>
                <a:lnTo>
                  <a:pt x="32" y="31"/>
                </a:lnTo>
                <a:lnTo>
                  <a:pt x="35" y="27"/>
                </a:lnTo>
                <a:lnTo>
                  <a:pt x="37" y="23"/>
                </a:lnTo>
                <a:lnTo>
                  <a:pt x="37" y="18"/>
                </a:lnTo>
                <a:lnTo>
                  <a:pt x="37" y="14"/>
                </a:lnTo>
                <a:lnTo>
                  <a:pt x="35" y="9"/>
                </a:lnTo>
                <a:lnTo>
                  <a:pt x="32" y="5"/>
                </a:lnTo>
                <a:lnTo>
                  <a:pt x="29" y="2"/>
                </a:lnTo>
                <a:lnTo>
                  <a:pt x="24" y="0"/>
                </a:lnTo>
                <a:lnTo>
                  <a:pt x="18" y="2"/>
                </a:lnTo>
                <a:lnTo>
                  <a:pt x="13" y="2"/>
                </a:lnTo>
                <a:lnTo>
                  <a:pt x="7" y="5"/>
                </a:lnTo>
                <a:lnTo>
                  <a:pt x="3" y="8"/>
                </a:lnTo>
                <a:lnTo>
                  <a:pt x="0" y="11"/>
                </a:lnTo>
                <a:lnTo>
                  <a:pt x="0" y="12"/>
                </a:lnTo>
                <a:lnTo>
                  <a:pt x="1" y="14"/>
                </a:lnTo>
                <a:lnTo>
                  <a:pt x="1" y="15"/>
                </a:lnTo>
                <a:lnTo>
                  <a:pt x="3" y="15"/>
                </a:lnTo>
                <a:lnTo>
                  <a:pt x="4" y="17"/>
                </a:lnTo>
                <a:lnTo>
                  <a:pt x="4" y="18"/>
                </a:lnTo>
                <a:lnTo>
                  <a:pt x="6" y="20"/>
                </a:lnTo>
                <a:lnTo>
                  <a:pt x="6" y="21"/>
                </a:lnTo>
              </a:path>
            </a:pathLst>
          </a:custGeom>
          <a:solidFill>
            <a:srgbClr val="FFFF00"/>
          </a:solidFill>
          <a:ln w="1588">
            <a:solidFill>
              <a:srgbClr val="990000"/>
            </a:solidFill>
            <a:round/>
            <a:headEnd/>
            <a:tailEnd/>
          </a:ln>
        </p:spPr>
        <p:txBody>
          <a:bodyPr/>
          <a:lstStyle/>
          <a:p>
            <a:endParaRPr lang="en-US"/>
          </a:p>
        </p:txBody>
      </p:sp>
      <p:sp>
        <p:nvSpPr>
          <p:cNvPr id="53277" name="Freeform 28"/>
          <p:cNvSpPr>
            <a:spLocks/>
          </p:cNvSpPr>
          <p:nvPr/>
        </p:nvSpPr>
        <p:spPr bwMode="auto">
          <a:xfrm>
            <a:off x="6442075" y="4816476"/>
            <a:ext cx="52388" cy="71439"/>
          </a:xfrm>
          <a:custGeom>
            <a:avLst/>
            <a:gdLst>
              <a:gd name="T0" fmla="*/ 2147483647 w 37"/>
              <a:gd name="T1" fmla="*/ 2147483647 h 45"/>
              <a:gd name="T2" fmla="*/ 2147483647 w 37"/>
              <a:gd name="T3" fmla="*/ 2147483647 h 45"/>
              <a:gd name="T4" fmla="*/ 2147483647 w 37"/>
              <a:gd name="T5" fmla="*/ 2147483647 h 45"/>
              <a:gd name="T6" fmla="*/ 2147483647 w 37"/>
              <a:gd name="T7" fmla="*/ 2147483647 h 45"/>
              <a:gd name="T8" fmla="*/ 2147483647 w 37"/>
              <a:gd name="T9" fmla="*/ 2147483647 h 45"/>
              <a:gd name="T10" fmla="*/ 2147483647 w 37"/>
              <a:gd name="T11" fmla="*/ 2147483647 h 45"/>
              <a:gd name="T12" fmla="*/ 2147483647 w 37"/>
              <a:gd name="T13" fmla="*/ 2147483647 h 45"/>
              <a:gd name="T14" fmla="*/ 2147483647 w 37"/>
              <a:gd name="T15" fmla="*/ 2147483647 h 45"/>
              <a:gd name="T16" fmla="*/ 2147483647 w 37"/>
              <a:gd name="T17" fmla="*/ 2147483647 h 45"/>
              <a:gd name="T18" fmla="*/ 2147483647 w 37"/>
              <a:gd name="T19" fmla="*/ 2147483647 h 45"/>
              <a:gd name="T20" fmla="*/ 2147483647 w 37"/>
              <a:gd name="T21" fmla="*/ 2147483647 h 45"/>
              <a:gd name="T22" fmla="*/ 2147483647 w 37"/>
              <a:gd name="T23" fmla="*/ 2147483647 h 45"/>
              <a:gd name="T24" fmla="*/ 2147483647 w 37"/>
              <a:gd name="T25" fmla="*/ 2147483647 h 45"/>
              <a:gd name="T26" fmla="*/ 2147483647 w 37"/>
              <a:gd name="T27" fmla="*/ 2147483647 h 45"/>
              <a:gd name="T28" fmla="*/ 2147483647 w 37"/>
              <a:gd name="T29" fmla="*/ 2147483647 h 45"/>
              <a:gd name="T30" fmla="*/ 2147483647 w 37"/>
              <a:gd name="T31" fmla="*/ 2147483647 h 45"/>
              <a:gd name="T32" fmla="*/ 2147483647 w 37"/>
              <a:gd name="T33" fmla="*/ 2147483647 h 45"/>
              <a:gd name="T34" fmla="*/ 2147483647 w 37"/>
              <a:gd name="T35" fmla="*/ 2147483647 h 45"/>
              <a:gd name="T36" fmla="*/ 2147483647 w 37"/>
              <a:gd name="T37" fmla="*/ 2147483647 h 45"/>
              <a:gd name="T38" fmla="*/ 2147483647 w 37"/>
              <a:gd name="T39" fmla="*/ 2147483647 h 45"/>
              <a:gd name="T40" fmla="*/ 2147483647 w 37"/>
              <a:gd name="T41" fmla="*/ 2147483647 h 45"/>
              <a:gd name="T42" fmla="*/ 2147483647 w 37"/>
              <a:gd name="T43" fmla="*/ 2147483647 h 45"/>
              <a:gd name="T44" fmla="*/ 2147483647 w 37"/>
              <a:gd name="T45" fmla="*/ 2147483647 h 45"/>
              <a:gd name="T46" fmla="*/ 2147483647 w 37"/>
              <a:gd name="T47" fmla="*/ 2147483647 h 45"/>
              <a:gd name="T48" fmla="*/ 2147483647 w 37"/>
              <a:gd name="T49" fmla="*/ 2147483647 h 45"/>
              <a:gd name="T50" fmla="*/ 2147483647 w 37"/>
              <a:gd name="T51" fmla="*/ 2147483647 h 45"/>
              <a:gd name="T52" fmla="*/ 2147483647 w 37"/>
              <a:gd name="T53" fmla="*/ 2147483647 h 45"/>
              <a:gd name="T54" fmla="*/ 2147483647 w 37"/>
              <a:gd name="T55" fmla="*/ 0 h 45"/>
              <a:gd name="T56" fmla="*/ 2147483647 w 37"/>
              <a:gd name="T57" fmla="*/ 2147483647 h 45"/>
              <a:gd name="T58" fmla="*/ 2147483647 w 37"/>
              <a:gd name="T59" fmla="*/ 2147483647 h 45"/>
              <a:gd name="T60" fmla="*/ 2147483647 w 37"/>
              <a:gd name="T61" fmla="*/ 2147483647 h 45"/>
              <a:gd name="T62" fmla="*/ 2147483647 w 37"/>
              <a:gd name="T63" fmla="*/ 2147483647 h 45"/>
              <a:gd name="T64" fmla="*/ 0 w 37"/>
              <a:gd name="T65" fmla="*/ 2147483647 h 45"/>
              <a:gd name="T66" fmla="*/ 0 w 37"/>
              <a:gd name="T67" fmla="*/ 2147483647 h 45"/>
              <a:gd name="T68" fmla="*/ 0 w 37"/>
              <a:gd name="T69" fmla="*/ 2147483647 h 45"/>
              <a:gd name="T70" fmla="*/ 2147483647 w 37"/>
              <a:gd name="T71" fmla="*/ 2147483647 h 45"/>
              <a:gd name="T72" fmla="*/ 2147483647 w 37"/>
              <a:gd name="T73" fmla="*/ 2147483647 h 45"/>
              <a:gd name="T74" fmla="*/ 2147483647 w 37"/>
              <a:gd name="T75" fmla="*/ 2147483647 h 45"/>
              <a:gd name="T76" fmla="*/ 2147483647 w 37"/>
              <a:gd name="T77" fmla="*/ 2147483647 h 45"/>
              <a:gd name="T78" fmla="*/ 2147483647 w 37"/>
              <a:gd name="T79" fmla="*/ 2147483647 h 45"/>
              <a:gd name="T80" fmla="*/ 2147483647 w 37"/>
              <a:gd name="T81" fmla="*/ 2147483647 h 4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7"/>
              <a:gd name="T124" fmla="*/ 0 h 45"/>
              <a:gd name="T125" fmla="*/ 37 w 37"/>
              <a:gd name="T126" fmla="*/ 45 h 4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7" h="45">
                <a:moveTo>
                  <a:pt x="6" y="21"/>
                </a:moveTo>
                <a:lnTo>
                  <a:pt x="7" y="26"/>
                </a:lnTo>
                <a:lnTo>
                  <a:pt x="9" y="27"/>
                </a:lnTo>
                <a:lnTo>
                  <a:pt x="9" y="30"/>
                </a:lnTo>
                <a:lnTo>
                  <a:pt x="9" y="31"/>
                </a:lnTo>
                <a:lnTo>
                  <a:pt x="7" y="34"/>
                </a:lnTo>
                <a:lnTo>
                  <a:pt x="7" y="36"/>
                </a:lnTo>
                <a:lnTo>
                  <a:pt x="9" y="37"/>
                </a:lnTo>
                <a:lnTo>
                  <a:pt x="10" y="40"/>
                </a:lnTo>
                <a:lnTo>
                  <a:pt x="10" y="42"/>
                </a:lnTo>
                <a:lnTo>
                  <a:pt x="12" y="42"/>
                </a:lnTo>
                <a:lnTo>
                  <a:pt x="13" y="43"/>
                </a:lnTo>
                <a:lnTo>
                  <a:pt x="15" y="45"/>
                </a:lnTo>
                <a:lnTo>
                  <a:pt x="16" y="45"/>
                </a:lnTo>
                <a:lnTo>
                  <a:pt x="19" y="45"/>
                </a:lnTo>
                <a:lnTo>
                  <a:pt x="21" y="45"/>
                </a:lnTo>
                <a:lnTo>
                  <a:pt x="22" y="43"/>
                </a:lnTo>
                <a:lnTo>
                  <a:pt x="25" y="40"/>
                </a:lnTo>
                <a:lnTo>
                  <a:pt x="29" y="36"/>
                </a:lnTo>
                <a:lnTo>
                  <a:pt x="32" y="31"/>
                </a:lnTo>
                <a:lnTo>
                  <a:pt x="35" y="27"/>
                </a:lnTo>
                <a:lnTo>
                  <a:pt x="37" y="23"/>
                </a:lnTo>
                <a:lnTo>
                  <a:pt x="37" y="18"/>
                </a:lnTo>
                <a:lnTo>
                  <a:pt x="37" y="14"/>
                </a:lnTo>
                <a:lnTo>
                  <a:pt x="35" y="9"/>
                </a:lnTo>
                <a:lnTo>
                  <a:pt x="32" y="5"/>
                </a:lnTo>
                <a:lnTo>
                  <a:pt x="29" y="2"/>
                </a:lnTo>
                <a:lnTo>
                  <a:pt x="24" y="0"/>
                </a:lnTo>
                <a:lnTo>
                  <a:pt x="18" y="2"/>
                </a:lnTo>
                <a:lnTo>
                  <a:pt x="13" y="2"/>
                </a:lnTo>
                <a:lnTo>
                  <a:pt x="7" y="5"/>
                </a:lnTo>
                <a:lnTo>
                  <a:pt x="3" y="8"/>
                </a:lnTo>
                <a:lnTo>
                  <a:pt x="0" y="11"/>
                </a:lnTo>
                <a:lnTo>
                  <a:pt x="0" y="12"/>
                </a:lnTo>
                <a:lnTo>
                  <a:pt x="1" y="14"/>
                </a:lnTo>
                <a:lnTo>
                  <a:pt x="1" y="15"/>
                </a:lnTo>
                <a:lnTo>
                  <a:pt x="3" y="15"/>
                </a:lnTo>
                <a:lnTo>
                  <a:pt x="4" y="17"/>
                </a:lnTo>
                <a:lnTo>
                  <a:pt x="4" y="18"/>
                </a:lnTo>
                <a:lnTo>
                  <a:pt x="6" y="20"/>
                </a:lnTo>
              </a:path>
            </a:pathLst>
          </a:custGeom>
          <a:solidFill>
            <a:srgbClr val="FFFF00"/>
          </a:solidFill>
          <a:ln w="4763">
            <a:solidFill>
              <a:srgbClr val="990000"/>
            </a:solidFill>
            <a:round/>
            <a:headEnd/>
            <a:tailEnd/>
          </a:ln>
        </p:spPr>
        <p:txBody>
          <a:bodyPr/>
          <a:lstStyle/>
          <a:p>
            <a:endParaRPr lang="en-US"/>
          </a:p>
        </p:txBody>
      </p:sp>
      <p:sp>
        <p:nvSpPr>
          <p:cNvPr id="53278" name="Freeform 29"/>
          <p:cNvSpPr>
            <a:spLocks/>
          </p:cNvSpPr>
          <p:nvPr/>
        </p:nvSpPr>
        <p:spPr bwMode="auto">
          <a:xfrm>
            <a:off x="6437315" y="4770439"/>
            <a:ext cx="93663" cy="49212"/>
          </a:xfrm>
          <a:custGeom>
            <a:avLst/>
            <a:gdLst>
              <a:gd name="T0" fmla="*/ 2147483647 w 66"/>
              <a:gd name="T1" fmla="*/ 2147483647 h 31"/>
              <a:gd name="T2" fmla="*/ 2147483647 w 66"/>
              <a:gd name="T3" fmla="*/ 2147483647 h 31"/>
              <a:gd name="T4" fmla="*/ 2147483647 w 66"/>
              <a:gd name="T5" fmla="*/ 2147483647 h 31"/>
              <a:gd name="T6" fmla="*/ 2147483647 w 66"/>
              <a:gd name="T7" fmla="*/ 2147483647 h 31"/>
              <a:gd name="T8" fmla="*/ 0 w 66"/>
              <a:gd name="T9" fmla="*/ 2147483647 h 31"/>
              <a:gd name="T10" fmla="*/ 0 w 66"/>
              <a:gd name="T11" fmla="*/ 2147483647 h 31"/>
              <a:gd name="T12" fmla="*/ 2147483647 w 66"/>
              <a:gd name="T13" fmla="*/ 2147483647 h 31"/>
              <a:gd name="T14" fmla="*/ 2147483647 w 66"/>
              <a:gd name="T15" fmla="*/ 2147483647 h 31"/>
              <a:gd name="T16" fmla="*/ 2147483647 w 66"/>
              <a:gd name="T17" fmla="*/ 2147483647 h 31"/>
              <a:gd name="T18" fmla="*/ 2147483647 w 66"/>
              <a:gd name="T19" fmla="*/ 2147483647 h 31"/>
              <a:gd name="T20" fmla="*/ 2147483647 w 66"/>
              <a:gd name="T21" fmla="*/ 2147483647 h 31"/>
              <a:gd name="T22" fmla="*/ 2147483647 w 66"/>
              <a:gd name="T23" fmla="*/ 2147483647 h 31"/>
              <a:gd name="T24" fmla="*/ 2147483647 w 66"/>
              <a:gd name="T25" fmla="*/ 2147483647 h 31"/>
              <a:gd name="T26" fmla="*/ 2147483647 w 66"/>
              <a:gd name="T27" fmla="*/ 2147483647 h 31"/>
              <a:gd name="T28" fmla="*/ 2147483647 w 66"/>
              <a:gd name="T29" fmla="*/ 2147483647 h 31"/>
              <a:gd name="T30" fmla="*/ 2147483647 w 66"/>
              <a:gd name="T31" fmla="*/ 2147483647 h 31"/>
              <a:gd name="T32" fmla="*/ 2147483647 w 66"/>
              <a:gd name="T33" fmla="*/ 2147483647 h 31"/>
              <a:gd name="T34" fmla="*/ 2147483647 w 66"/>
              <a:gd name="T35" fmla="*/ 2147483647 h 31"/>
              <a:gd name="T36" fmla="*/ 2147483647 w 66"/>
              <a:gd name="T37" fmla="*/ 2147483647 h 31"/>
              <a:gd name="T38" fmla="*/ 2147483647 w 66"/>
              <a:gd name="T39" fmla="*/ 2147483647 h 31"/>
              <a:gd name="T40" fmla="*/ 2147483647 w 66"/>
              <a:gd name="T41" fmla="*/ 2147483647 h 31"/>
              <a:gd name="T42" fmla="*/ 2147483647 w 66"/>
              <a:gd name="T43" fmla="*/ 2147483647 h 31"/>
              <a:gd name="T44" fmla="*/ 2147483647 w 66"/>
              <a:gd name="T45" fmla="*/ 2147483647 h 31"/>
              <a:gd name="T46" fmla="*/ 2147483647 w 66"/>
              <a:gd name="T47" fmla="*/ 2147483647 h 31"/>
              <a:gd name="T48" fmla="*/ 2147483647 w 66"/>
              <a:gd name="T49" fmla="*/ 2147483647 h 31"/>
              <a:gd name="T50" fmla="*/ 2147483647 w 66"/>
              <a:gd name="T51" fmla="*/ 2147483647 h 31"/>
              <a:gd name="T52" fmla="*/ 2147483647 w 66"/>
              <a:gd name="T53" fmla="*/ 2147483647 h 31"/>
              <a:gd name="T54" fmla="*/ 2147483647 w 66"/>
              <a:gd name="T55" fmla="*/ 2147483647 h 31"/>
              <a:gd name="T56" fmla="*/ 2147483647 w 66"/>
              <a:gd name="T57" fmla="*/ 2147483647 h 31"/>
              <a:gd name="T58" fmla="*/ 2147483647 w 66"/>
              <a:gd name="T59" fmla="*/ 2147483647 h 31"/>
              <a:gd name="T60" fmla="*/ 2147483647 w 66"/>
              <a:gd name="T61" fmla="*/ 2147483647 h 31"/>
              <a:gd name="T62" fmla="*/ 2147483647 w 66"/>
              <a:gd name="T63" fmla="*/ 0 h 31"/>
              <a:gd name="T64" fmla="*/ 2147483647 w 66"/>
              <a:gd name="T65" fmla="*/ 0 h 31"/>
              <a:gd name="T66" fmla="*/ 2147483647 w 66"/>
              <a:gd name="T67" fmla="*/ 2147483647 h 31"/>
              <a:gd name="T68" fmla="*/ 2147483647 w 66"/>
              <a:gd name="T69" fmla="*/ 2147483647 h 31"/>
              <a:gd name="T70" fmla="*/ 2147483647 w 66"/>
              <a:gd name="T71" fmla="*/ 2147483647 h 3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66"/>
              <a:gd name="T109" fmla="*/ 0 h 31"/>
              <a:gd name="T110" fmla="*/ 66 w 66"/>
              <a:gd name="T111" fmla="*/ 31 h 3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66" h="31">
                <a:moveTo>
                  <a:pt x="10" y="3"/>
                </a:moveTo>
                <a:lnTo>
                  <a:pt x="9" y="6"/>
                </a:lnTo>
                <a:lnTo>
                  <a:pt x="7" y="7"/>
                </a:lnTo>
                <a:lnTo>
                  <a:pt x="6" y="10"/>
                </a:lnTo>
                <a:lnTo>
                  <a:pt x="4" y="12"/>
                </a:lnTo>
                <a:lnTo>
                  <a:pt x="4" y="15"/>
                </a:lnTo>
                <a:lnTo>
                  <a:pt x="3" y="16"/>
                </a:lnTo>
                <a:lnTo>
                  <a:pt x="1" y="19"/>
                </a:lnTo>
                <a:lnTo>
                  <a:pt x="0" y="20"/>
                </a:lnTo>
                <a:lnTo>
                  <a:pt x="0" y="22"/>
                </a:lnTo>
                <a:lnTo>
                  <a:pt x="0" y="25"/>
                </a:lnTo>
                <a:lnTo>
                  <a:pt x="0" y="26"/>
                </a:lnTo>
                <a:lnTo>
                  <a:pt x="1" y="28"/>
                </a:lnTo>
                <a:lnTo>
                  <a:pt x="3" y="28"/>
                </a:lnTo>
                <a:lnTo>
                  <a:pt x="4" y="29"/>
                </a:lnTo>
                <a:lnTo>
                  <a:pt x="7" y="29"/>
                </a:lnTo>
                <a:lnTo>
                  <a:pt x="9" y="28"/>
                </a:lnTo>
                <a:lnTo>
                  <a:pt x="12" y="28"/>
                </a:lnTo>
                <a:lnTo>
                  <a:pt x="13" y="26"/>
                </a:lnTo>
                <a:lnTo>
                  <a:pt x="16" y="25"/>
                </a:lnTo>
                <a:lnTo>
                  <a:pt x="18" y="23"/>
                </a:lnTo>
                <a:lnTo>
                  <a:pt x="19" y="22"/>
                </a:lnTo>
                <a:lnTo>
                  <a:pt x="22" y="20"/>
                </a:lnTo>
                <a:lnTo>
                  <a:pt x="24" y="20"/>
                </a:lnTo>
                <a:lnTo>
                  <a:pt x="27" y="20"/>
                </a:lnTo>
                <a:lnTo>
                  <a:pt x="29" y="20"/>
                </a:lnTo>
                <a:lnTo>
                  <a:pt x="32" y="22"/>
                </a:lnTo>
                <a:lnTo>
                  <a:pt x="34" y="23"/>
                </a:lnTo>
                <a:lnTo>
                  <a:pt x="37" y="25"/>
                </a:lnTo>
                <a:lnTo>
                  <a:pt x="40" y="26"/>
                </a:lnTo>
                <a:lnTo>
                  <a:pt x="41" y="28"/>
                </a:lnTo>
                <a:lnTo>
                  <a:pt x="44" y="29"/>
                </a:lnTo>
                <a:lnTo>
                  <a:pt x="47" y="29"/>
                </a:lnTo>
                <a:lnTo>
                  <a:pt x="49" y="31"/>
                </a:lnTo>
                <a:lnTo>
                  <a:pt x="52" y="31"/>
                </a:lnTo>
                <a:lnTo>
                  <a:pt x="55" y="31"/>
                </a:lnTo>
                <a:lnTo>
                  <a:pt x="56" y="29"/>
                </a:lnTo>
                <a:lnTo>
                  <a:pt x="59" y="29"/>
                </a:lnTo>
                <a:lnTo>
                  <a:pt x="61" y="28"/>
                </a:lnTo>
                <a:lnTo>
                  <a:pt x="64" y="26"/>
                </a:lnTo>
                <a:lnTo>
                  <a:pt x="65" y="25"/>
                </a:lnTo>
                <a:lnTo>
                  <a:pt x="65" y="23"/>
                </a:lnTo>
                <a:lnTo>
                  <a:pt x="66" y="20"/>
                </a:lnTo>
                <a:lnTo>
                  <a:pt x="66" y="19"/>
                </a:lnTo>
                <a:lnTo>
                  <a:pt x="66" y="16"/>
                </a:lnTo>
                <a:lnTo>
                  <a:pt x="66" y="15"/>
                </a:lnTo>
                <a:lnTo>
                  <a:pt x="65" y="12"/>
                </a:lnTo>
                <a:lnTo>
                  <a:pt x="64" y="10"/>
                </a:lnTo>
                <a:lnTo>
                  <a:pt x="62" y="9"/>
                </a:lnTo>
                <a:lnTo>
                  <a:pt x="61" y="9"/>
                </a:lnTo>
                <a:lnTo>
                  <a:pt x="59" y="7"/>
                </a:lnTo>
                <a:lnTo>
                  <a:pt x="58" y="6"/>
                </a:lnTo>
                <a:lnTo>
                  <a:pt x="56" y="6"/>
                </a:lnTo>
                <a:lnTo>
                  <a:pt x="55" y="4"/>
                </a:lnTo>
                <a:lnTo>
                  <a:pt x="53" y="4"/>
                </a:lnTo>
                <a:lnTo>
                  <a:pt x="52" y="3"/>
                </a:lnTo>
                <a:lnTo>
                  <a:pt x="50" y="3"/>
                </a:lnTo>
                <a:lnTo>
                  <a:pt x="46" y="3"/>
                </a:lnTo>
                <a:lnTo>
                  <a:pt x="41" y="3"/>
                </a:lnTo>
                <a:lnTo>
                  <a:pt x="37" y="1"/>
                </a:lnTo>
                <a:lnTo>
                  <a:pt x="32" y="1"/>
                </a:lnTo>
                <a:lnTo>
                  <a:pt x="28" y="1"/>
                </a:lnTo>
                <a:lnTo>
                  <a:pt x="22" y="1"/>
                </a:lnTo>
                <a:lnTo>
                  <a:pt x="18" y="0"/>
                </a:lnTo>
                <a:lnTo>
                  <a:pt x="13" y="0"/>
                </a:lnTo>
                <a:lnTo>
                  <a:pt x="12" y="0"/>
                </a:lnTo>
                <a:lnTo>
                  <a:pt x="12" y="1"/>
                </a:lnTo>
                <a:lnTo>
                  <a:pt x="10" y="1"/>
                </a:lnTo>
                <a:lnTo>
                  <a:pt x="10" y="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79" name="Freeform 30"/>
          <p:cNvSpPr>
            <a:spLocks/>
          </p:cNvSpPr>
          <p:nvPr/>
        </p:nvSpPr>
        <p:spPr bwMode="auto">
          <a:xfrm>
            <a:off x="6437315" y="4770439"/>
            <a:ext cx="93663" cy="49212"/>
          </a:xfrm>
          <a:custGeom>
            <a:avLst/>
            <a:gdLst>
              <a:gd name="T0" fmla="*/ 2147483647 w 66"/>
              <a:gd name="T1" fmla="*/ 2147483647 h 31"/>
              <a:gd name="T2" fmla="*/ 2147483647 w 66"/>
              <a:gd name="T3" fmla="*/ 2147483647 h 31"/>
              <a:gd name="T4" fmla="*/ 2147483647 w 66"/>
              <a:gd name="T5" fmla="*/ 2147483647 h 31"/>
              <a:gd name="T6" fmla="*/ 2147483647 w 66"/>
              <a:gd name="T7" fmla="*/ 2147483647 h 31"/>
              <a:gd name="T8" fmla="*/ 0 w 66"/>
              <a:gd name="T9" fmla="*/ 2147483647 h 31"/>
              <a:gd name="T10" fmla="*/ 0 w 66"/>
              <a:gd name="T11" fmla="*/ 2147483647 h 31"/>
              <a:gd name="T12" fmla="*/ 2147483647 w 66"/>
              <a:gd name="T13" fmla="*/ 2147483647 h 31"/>
              <a:gd name="T14" fmla="*/ 2147483647 w 66"/>
              <a:gd name="T15" fmla="*/ 2147483647 h 31"/>
              <a:gd name="T16" fmla="*/ 2147483647 w 66"/>
              <a:gd name="T17" fmla="*/ 2147483647 h 31"/>
              <a:gd name="T18" fmla="*/ 2147483647 w 66"/>
              <a:gd name="T19" fmla="*/ 2147483647 h 31"/>
              <a:gd name="T20" fmla="*/ 2147483647 w 66"/>
              <a:gd name="T21" fmla="*/ 2147483647 h 31"/>
              <a:gd name="T22" fmla="*/ 2147483647 w 66"/>
              <a:gd name="T23" fmla="*/ 2147483647 h 31"/>
              <a:gd name="T24" fmla="*/ 2147483647 w 66"/>
              <a:gd name="T25" fmla="*/ 2147483647 h 31"/>
              <a:gd name="T26" fmla="*/ 2147483647 w 66"/>
              <a:gd name="T27" fmla="*/ 2147483647 h 31"/>
              <a:gd name="T28" fmla="*/ 2147483647 w 66"/>
              <a:gd name="T29" fmla="*/ 2147483647 h 31"/>
              <a:gd name="T30" fmla="*/ 2147483647 w 66"/>
              <a:gd name="T31" fmla="*/ 2147483647 h 31"/>
              <a:gd name="T32" fmla="*/ 2147483647 w 66"/>
              <a:gd name="T33" fmla="*/ 2147483647 h 31"/>
              <a:gd name="T34" fmla="*/ 2147483647 w 66"/>
              <a:gd name="T35" fmla="*/ 2147483647 h 31"/>
              <a:gd name="T36" fmla="*/ 2147483647 w 66"/>
              <a:gd name="T37" fmla="*/ 2147483647 h 31"/>
              <a:gd name="T38" fmla="*/ 2147483647 w 66"/>
              <a:gd name="T39" fmla="*/ 2147483647 h 31"/>
              <a:gd name="T40" fmla="*/ 2147483647 w 66"/>
              <a:gd name="T41" fmla="*/ 2147483647 h 31"/>
              <a:gd name="T42" fmla="*/ 2147483647 w 66"/>
              <a:gd name="T43" fmla="*/ 2147483647 h 31"/>
              <a:gd name="T44" fmla="*/ 2147483647 w 66"/>
              <a:gd name="T45" fmla="*/ 2147483647 h 31"/>
              <a:gd name="T46" fmla="*/ 2147483647 w 66"/>
              <a:gd name="T47" fmla="*/ 2147483647 h 31"/>
              <a:gd name="T48" fmla="*/ 2147483647 w 66"/>
              <a:gd name="T49" fmla="*/ 2147483647 h 31"/>
              <a:gd name="T50" fmla="*/ 2147483647 w 66"/>
              <a:gd name="T51" fmla="*/ 2147483647 h 31"/>
              <a:gd name="T52" fmla="*/ 2147483647 w 66"/>
              <a:gd name="T53" fmla="*/ 2147483647 h 31"/>
              <a:gd name="T54" fmla="*/ 2147483647 w 66"/>
              <a:gd name="T55" fmla="*/ 2147483647 h 31"/>
              <a:gd name="T56" fmla="*/ 2147483647 w 66"/>
              <a:gd name="T57" fmla="*/ 2147483647 h 31"/>
              <a:gd name="T58" fmla="*/ 2147483647 w 66"/>
              <a:gd name="T59" fmla="*/ 2147483647 h 31"/>
              <a:gd name="T60" fmla="*/ 2147483647 w 66"/>
              <a:gd name="T61" fmla="*/ 2147483647 h 31"/>
              <a:gd name="T62" fmla="*/ 2147483647 w 66"/>
              <a:gd name="T63" fmla="*/ 0 h 31"/>
              <a:gd name="T64" fmla="*/ 2147483647 w 66"/>
              <a:gd name="T65" fmla="*/ 0 h 31"/>
              <a:gd name="T66" fmla="*/ 2147483647 w 66"/>
              <a:gd name="T67" fmla="*/ 2147483647 h 31"/>
              <a:gd name="T68" fmla="*/ 2147483647 w 66"/>
              <a:gd name="T69" fmla="*/ 2147483647 h 31"/>
              <a:gd name="T70" fmla="*/ 2147483647 w 66"/>
              <a:gd name="T71" fmla="*/ 2147483647 h 3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66"/>
              <a:gd name="T109" fmla="*/ 0 h 31"/>
              <a:gd name="T110" fmla="*/ 66 w 66"/>
              <a:gd name="T111" fmla="*/ 31 h 3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66" h="31">
                <a:moveTo>
                  <a:pt x="10" y="3"/>
                </a:moveTo>
                <a:lnTo>
                  <a:pt x="9" y="6"/>
                </a:lnTo>
                <a:lnTo>
                  <a:pt x="7" y="7"/>
                </a:lnTo>
                <a:lnTo>
                  <a:pt x="6" y="10"/>
                </a:lnTo>
                <a:lnTo>
                  <a:pt x="4" y="12"/>
                </a:lnTo>
                <a:lnTo>
                  <a:pt x="4" y="15"/>
                </a:lnTo>
                <a:lnTo>
                  <a:pt x="3" y="16"/>
                </a:lnTo>
                <a:lnTo>
                  <a:pt x="1" y="19"/>
                </a:lnTo>
                <a:lnTo>
                  <a:pt x="0" y="20"/>
                </a:lnTo>
                <a:lnTo>
                  <a:pt x="0" y="22"/>
                </a:lnTo>
                <a:lnTo>
                  <a:pt x="0" y="25"/>
                </a:lnTo>
                <a:lnTo>
                  <a:pt x="0" y="26"/>
                </a:lnTo>
                <a:lnTo>
                  <a:pt x="1" y="28"/>
                </a:lnTo>
                <a:lnTo>
                  <a:pt x="3" y="28"/>
                </a:lnTo>
                <a:lnTo>
                  <a:pt x="4" y="29"/>
                </a:lnTo>
                <a:lnTo>
                  <a:pt x="7" y="29"/>
                </a:lnTo>
                <a:lnTo>
                  <a:pt x="9" y="28"/>
                </a:lnTo>
                <a:lnTo>
                  <a:pt x="12" y="28"/>
                </a:lnTo>
                <a:lnTo>
                  <a:pt x="13" y="26"/>
                </a:lnTo>
                <a:lnTo>
                  <a:pt x="16" y="25"/>
                </a:lnTo>
                <a:lnTo>
                  <a:pt x="18" y="23"/>
                </a:lnTo>
                <a:lnTo>
                  <a:pt x="19" y="22"/>
                </a:lnTo>
                <a:lnTo>
                  <a:pt x="22" y="20"/>
                </a:lnTo>
                <a:lnTo>
                  <a:pt x="24" y="20"/>
                </a:lnTo>
                <a:lnTo>
                  <a:pt x="27" y="20"/>
                </a:lnTo>
                <a:lnTo>
                  <a:pt x="29" y="20"/>
                </a:lnTo>
                <a:lnTo>
                  <a:pt x="32" y="22"/>
                </a:lnTo>
                <a:lnTo>
                  <a:pt x="34" y="23"/>
                </a:lnTo>
                <a:lnTo>
                  <a:pt x="37" y="25"/>
                </a:lnTo>
                <a:lnTo>
                  <a:pt x="40" y="26"/>
                </a:lnTo>
                <a:lnTo>
                  <a:pt x="41" y="28"/>
                </a:lnTo>
                <a:lnTo>
                  <a:pt x="44" y="29"/>
                </a:lnTo>
                <a:lnTo>
                  <a:pt x="47" y="29"/>
                </a:lnTo>
                <a:lnTo>
                  <a:pt x="49" y="31"/>
                </a:lnTo>
                <a:lnTo>
                  <a:pt x="52" y="31"/>
                </a:lnTo>
                <a:lnTo>
                  <a:pt x="55" y="31"/>
                </a:lnTo>
                <a:lnTo>
                  <a:pt x="56" y="29"/>
                </a:lnTo>
                <a:lnTo>
                  <a:pt x="59" y="29"/>
                </a:lnTo>
                <a:lnTo>
                  <a:pt x="61" y="28"/>
                </a:lnTo>
                <a:lnTo>
                  <a:pt x="64" y="26"/>
                </a:lnTo>
                <a:lnTo>
                  <a:pt x="65" y="25"/>
                </a:lnTo>
                <a:lnTo>
                  <a:pt x="65" y="23"/>
                </a:lnTo>
                <a:lnTo>
                  <a:pt x="66" y="20"/>
                </a:lnTo>
                <a:lnTo>
                  <a:pt x="66" y="19"/>
                </a:lnTo>
                <a:lnTo>
                  <a:pt x="66" y="16"/>
                </a:lnTo>
                <a:lnTo>
                  <a:pt x="66" y="15"/>
                </a:lnTo>
                <a:lnTo>
                  <a:pt x="65" y="12"/>
                </a:lnTo>
                <a:lnTo>
                  <a:pt x="64" y="10"/>
                </a:lnTo>
                <a:lnTo>
                  <a:pt x="62" y="9"/>
                </a:lnTo>
                <a:lnTo>
                  <a:pt x="61" y="9"/>
                </a:lnTo>
                <a:lnTo>
                  <a:pt x="59" y="7"/>
                </a:lnTo>
                <a:lnTo>
                  <a:pt x="58" y="6"/>
                </a:lnTo>
                <a:lnTo>
                  <a:pt x="56" y="6"/>
                </a:lnTo>
                <a:lnTo>
                  <a:pt x="55" y="4"/>
                </a:lnTo>
                <a:lnTo>
                  <a:pt x="53" y="4"/>
                </a:lnTo>
                <a:lnTo>
                  <a:pt x="52" y="3"/>
                </a:lnTo>
                <a:lnTo>
                  <a:pt x="50" y="3"/>
                </a:lnTo>
                <a:lnTo>
                  <a:pt x="46" y="3"/>
                </a:lnTo>
                <a:lnTo>
                  <a:pt x="41" y="3"/>
                </a:lnTo>
                <a:lnTo>
                  <a:pt x="37" y="1"/>
                </a:lnTo>
                <a:lnTo>
                  <a:pt x="32" y="1"/>
                </a:lnTo>
                <a:lnTo>
                  <a:pt x="28" y="1"/>
                </a:lnTo>
                <a:lnTo>
                  <a:pt x="22" y="1"/>
                </a:lnTo>
                <a:lnTo>
                  <a:pt x="18" y="0"/>
                </a:lnTo>
                <a:lnTo>
                  <a:pt x="13" y="0"/>
                </a:lnTo>
                <a:lnTo>
                  <a:pt x="12" y="0"/>
                </a:lnTo>
                <a:lnTo>
                  <a:pt x="12" y="1"/>
                </a:lnTo>
                <a:lnTo>
                  <a:pt x="10" y="1"/>
                </a:lnTo>
                <a:lnTo>
                  <a:pt x="10" y="3"/>
                </a:lnTo>
              </a:path>
            </a:pathLst>
          </a:custGeom>
          <a:solidFill>
            <a:srgbClr val="FFFF00"/>
          </a:solidFill>
          <a:ln w="4763">
            <a:solidFill>
              <a:srgbClr val="990000"/>
            </a:solidFill>
            <a:round/>
            <a:headEnd/>
            <a:tailEnd/>
          </a:ln>
        </p:spPr>
        <p:txBody>
          <a:bodyPr/>
          <a:lstStyle/>
          <a:p>
            <a:endParaRPr lang="en-US"/>
          </a:p>
        </p:txBody>
      </p:sp>
      <p:sp>
        <p:nvSpPr>
          <p:cNvPr id="53280" name="Freeform 31"/>
          <p:cNvSpPr>
            <a:spLocks/>
          </p:cNvSpPr>
          <p:nvPr/>
        </p:nvSpPr>
        <p:spPr bwMode="auto">
          <a:xfrm>
            <a:off x="6432554" y="4502154"/>
            <a:ext cx="358775" cy="347663"/>
          </a:xfrm>
          <a:custGeom>
            <a:avLst/>
            <a:gdLst>
              <a:gd name="T0" fmla="*/ 2147483647 w 254"/>
              <a:gd name="T1" fmla="*/ 2147483647 h 219"/>
              <a:gd name="T2" fmla="*/ 2147483647 w 254"/>
              <a:gd name="T3" fmla="*/ 2147483647 h 219"/>
              <a:gd name="T4" fmla="*/ 2147483647 w 254"/>
              <a:gd name="T5" fmla="*/ 2147483647 h 219"/>
              <a:gd name="T6" fmla="*/ 2147483647 w 254"/>
              <a:gd name="T7" fmla="*/ 2147483647 h 219"/>
              <a:gd name="T8" fmla="*/ 0 w 254"/>
              <a:gd name="T9" fmla="*/ 2147483647 h 219"/>
              <a:gd name="T10" fmla="*/ 2147483647 w 254"/>
              <a:gd name="T11" fmla="*/ 2147483647 h 219"/>
              <a:gd name="T12" fmla="*/ 2147483647 w 254"/>
              <a:gd name="T13" fmla="*/ 2147483647 h 219"/>
              <a:gd name="T14" fmla="*/ 2147483647 w 254"/>
              <a:gd name="T15" fmla="*/ 2147483647 h 219"/>
              <a:gd name="T16" fmla="*/ 2147483647 w 254"/>
              <a:gd name="T17" fmla="*/ 2147483647 h 219"/>
              <a:gd name="T18" fmla="*/ 2147483647 w 254"/>
              <a:gd name="T19" fmla="*/ 2147483647 h 219"/>
              <a:gd name="T20" fmla="*/ 2147483647 w 254"/>
              <a:gd name="T21" fmla="*/ 2147483647 h 219"/>
              <a:gd name="T22" fmla="*/ 2147483647 w 254"/>
              <a:gd name="T23" fmla="*/ 2147483647 h 219"/>
              <a:gd name="T24" fmla="*/ 2147483647 w 254"/>
              <a:gd name="T25" fmla="*/ 2147483647 h 219"/>
              <a:gd name="T26" fmla="*/ 2147483647 w 254"/>
              <a:gd name="T27" fmla="*/ 2147483647 h 219"/>
              <a:gd name="T28" fmla="*/ 2147483647 w 254"/>
              <a:gd name="T29" fmla="*/ 2147483647 h 219"/>
              <a:gd name="T30" fmla="*/ 2147483647 w 254"/>
              <a:gd name="T31" fmla="*/ 2147483647 h 219"/>
              <a:gd name="T32" fmla="*/ 2147483647 w 254"/>
              <a:gd name="T33" fmla="*/ 2147483647 h 219"/>
              <a:gd name="T34" fmla="*/ 2147483647 w 254"/>
              <a:gd name="T35" fmla="*/ 2147483647 h 219"/>
              <a:gd name="T36" fmla="*/ 2147483647 w 254"/>
              <a:gd name="T37" fmla="*/ 2147483647 h 219"/>
              <a:gd name="T38" fmla="*/ 2147483647 w 254"/>
              <a:gd name="T39" fmla="*/ 2147483647 h 219"/>
              <a:gd name="T40" fmla="*/ 2147483647 w 254"/>
              <a:gd name="T41" fmla="*/ 2147483647 h 219"/>
              <a:gd name="T42" fmla="*/ 2147483647 w 254"/>
              <a:gd name="T43" fmla="*/ 2147483647 h 219"/>
              <a:gd name="T44" fmla="*/ 2147483647 w 254"/>
              <a:gd name="T45" fmla="*/ 2147483647 h 219"/>
              <a:gd name="T46" fmla="*/ 2147483647 w 254"/>
              <a:gd name="T47" fmla="*/ 2147483647 h 219"/>
              <a:gd name="T48" fmla="*/ 2147483647 w 254"/>
              <a:gd name="T49" fmla="*/ 2147483647 h 219"/>
              <a:gd name="T50" fmla="*/ 2147483647 w 254"/>
              <a:gd name="T51" fmla="*/ 2147483647 h 219"/>
              <a:gd name="T52" fmla="*/ 2147483647 w 254"/>
              <a:gd name="T53" fmla="*/ 2147483647 h 219"/>
              <a:gd name="T54" fmla="*/ 2147483647 w 254"/>
              <a:gd name="T55" fmla="*/ 2147483647 h 219"/>
              <a:gd name="T56" fmla="*/ 2147483647 w 254"/>
              <a:gd name="T57" fmla="*/ 2147483647 h 219"/>
              <a:gd name="T58" fmla="*/ 2147483647 w 254"/>
              <a:gd name="T59" fmla="*/ 2147483647 h 219"/>
              <a:gd name="T60" fmla="*/ 2147483647 w 254"/>
              <a:gd name="T61" fmla="*/ 2147483647 h 219"/>
              <a:gd name="T62" fmla="*/ 2147483647 w 254"/>
              <a:gd name="T63" fmla="*/ 2147483647 h 219"/>
              <a:gd name="T64" fmla="*/ 2147483647 w 254"/>
              <a:gd name="T65" fmla="*/ 2147483647 h 219"/>
              <a:gd name="T66" fmla="*/ 2147483647 w 254"/>
              <a:gd name="T67" fmla="*/ 2147483647 h 219"/>
              <a:gd name="T68" fmla="*/ 2147483647 w 254"/>
              <a:gd name="T69" fmla="*/ 2147483647 h 219"/>
              <a:gd name="T70" fmla="*/ 2147483647 w 254"/>
              <a:gd name="T71" fmla="*/ 2147483647 h 219"/>
              <a:gd name="T72" fmla="*/ 2147483647 w 254"/>
              <a:gd name="T73" fmla="*/ 2147483647 h 219"/>
              <a:gd name="T74" fmla="*/ 2147483647 w 254"/>
              <a:gd name="T75" fmla="*/ 2147483647 h 219"/>
              <a:gd name="T76" fmla="*/ 2147483647 w 254"/>
              <a:gd name="T77" fmla="*/ 2147483647 h 219"/>
              <a:gd name="T78" fmla="*/ 2147483647 w 254"/>
              <a:gd name="T79" fmla="*/ 2147483647 h 219"/>
              <a:gd name="T80" fmla="*/ 2147483647 w 254"/>
              <a:gd name="T81" fmla="*/ 2147483647 h 219"/>
              <a:gd name="T82" fmla="*/ 2147483647 w 254"/>
              <a:gd name="T83" fmla="*/ 2147483647 h 219"/>
              <a:gd name="T84" fmla="*/ 2147483647 w 254"/>
              <a:gd name="T85" fmla="*/ 2147483647 h 219"/>
              <a:gd name="T86" fmla="*/ 2147483647 w 254"/>
              <a:gd name="T87" fmla="*/ 2147483647 h 219"/>
              <a:gd name="T88" fmla="*/ 2147483647 w 254"/>
              <a:gd name="T89" fmla="*/ 2147483647 h 219"/>
              <a:gd name="T90" fmla="*/ 2147483647 w 254"/>
              <a:gd name="T91" fmla="*/ 2147483647 h 219"/>
              <a:gd name="T92" fmla="*/ 2147483647 w 254"/>
              <a:gd name="T93" fmla="*/ 2147483647 h 219"/>
              <a:gd name="T94" fmla="*/ 2147483647 w 254"/>
              <a:gd name="T95" fmla="*/ 2147483647 h 219"/>
              <a:gd name="T96" fmla="*/ 2147483647 w 254"/>
              <a:gd name="T97" fmla="*/ 0 h 219"/>
              <a:gd name="T98" fmla="*/ 2147483647 w 254"/>
              <a:gd name="T99" fmla="*/ 2147483647 h 219"/>
              <a:gd name="T100" fmla="*/ 2147483647 w 254"/>
              <a:gd name="T101" fmla="*/ 2147483647 h 219"/>
              <a:gd name="T102" fmla="*/ 2147483647 w 254"/>
              <a:gd name="T103" fmla="*/ 2147483647 h 219"/>
              <a:gd name="T104" fmla="*/ 2147483647 w 254"/>
              <a:gd name="T105" fmla="*/ 2147483647 h 219"/>
              <a:gd name="T106" fmla="*/ 2147483647 w 254"/>
              <a:gd name="T107" fmla="*/ 2147483647 h 219"/>
              <a:gd name="T108" fmla="*/ 2147483647 w 254"/>
              <a:gd name="T109" fmla="*/ 2147483647 h 219"/>
              <a:gd name="T110" fmla="*/ 2147483647 w 254"/>
              <a:gd name="T111" fmla="*/ 2147483647 h 219"/>
              <a:gd name="T112" fmla="*/ 2147483647 w 254"/>
              <a:gd name="T113" fmla="*/ 2147483647 h 219"/>
              <a:gd name="T114" fmla="*/ 2147483647 w 254"/>
              <a:gd name="T115" fmla="*/ 2147483647 h 219"/>
              <a:gd name="T116" fmla="*/ 2147483647 w 254"/>
              <a:gd name="T117" fmla="*/ 2147483647 h 21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54"/>
              <a:gd name="T178" fmla="*/ 0 h 219"/>
              <a:gd name="T179" fmla="*/ 254 w 254"/>
              <a:gd name="T180" fmla="*/ 219 h 21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54" h="219">
                <a:moveTo>
                  <a:pt x="27" y="90"/>
                </a:moveTo>
                <a:lnTo>
                  <a:pt x="22" y="95"/>
                </a:lnTo>
                <a:lnTo>
                  <a:pt x="21" y="98"/>
                </a:lnTo>
                <a:lnTo>
                  <a:pt x="18" y="101"/>
                </a:lnTo>
                <a:lnTo>
                  <a:pt x="15" y="105"/>
                </a:lnTo>
                <a:lnTo>
                  <a:pt x="12" y="109"/>
                </a:lnTo>
                <a:lnTo>
                  <a:pt x="9" y="115"/>
                </a:lnTo>
                <a:lnTo>
                  <a:pt x="6" y="123"/>
                </a:lnTo>
                <a:lnTo>
                  <a:pt x="1" y="133"/>
                </a:lnTo>
                <a:lnTo>
                  <a:pt x="0" y="138"/>
                </a:lnTo>
                <a:lnTo>
                  <a:pt x="0" y="142"/>
                </a:lnTo>
                <a:lnTo>
                  <a:pt x="1" y="145"/>
                </a:lnTo>
                <a:lnTo>
                  <a:pt x="3" y="148"/>
                </a:lnTo>
                <a:lnTo>
                  <a:pt x="7" y="152"/>
                </a:lnTo>
                <a:lnTo>
                  <a:pt x="15" y="155"/>
                </a:lnTo>
                <a:lnTo>
                  <a:pt x="24" y="155"/>
                </a:lnTo>
                <a:lnTo>
                  <a:pt x="34" y="155"/>
                </a:lnTo>
                <a:lnTo>
                  <a:pt x="43" y="155"/>
                </a:lnTo>
                <a:lnTo>
                  <a:pt x="52" y="155"/>
                </a:lnTo>
                <a:lnTo>
                  <a:pt x="55" y="157"/>
                </a:lnTo>
                <a:lnTo>
                  <a:pt x="58" y="158"/>
                </a:lnTo>
                <a:lnTo>
                  <a:pt x="59" y="158"/>
                </a:lnTo>
                <a:lnTo>
                  <a:pt x="61" y="160"/>
                </a:lnTo>
                <a:lnTo>
                  <a:pt x="62" y="161"/>
                </a:lnTo>
                <a:lnTo>
                  <a:pt x="64" y="163"/>
                </a:lnTo>
                <a:lnTo>
                  <a:pt x="65" y="163"/>
                </a:lnTo>
                <a:lnTo>
                  <a:pt x="75" y="167"/>
                </a:lnTo>
                <a:lnTo>
                  <a:pt x="83" y="175"/>
                </a:lnTo>
                <a:lnTo>
                  <a:pt x="89" y="182"/>
                </a:lnTo>
                <a:lnTo>
                  <a:pt x="95" y="191"/>
                </a:lnTo>
                <a:lnTo>
                  <a:pt x="101" y="198"/>
                </a:lnTo>
                <a:lnTo>
                  <a:pt x="108" y="206"/>
                </a:lnTo>
                <a:lnTo>
                  <a:pt x="115" y="213"/>
                </a:lnTo>
                <a:lnTo>
                  <a:pt x="124" y="218"/>
                </a:lnTo>
                <a:lnTo>
                  <a:pt x="129" y="219"/>
                </a:lnTo>
                <a:lnTo>
                  <a:pt x="133" y="219"/>
                </a:lnTo>
                <a:lnTo>
                  <a:pt x="139" y="219"/>
                </a:lnTo>
                <a:lnTo>
                  <a:pt x="143" y="218"/>
                </a:lnTo>
                <a:lnTo>
                  <a:pt x="152" y="213"/>
                </a:lnTo>
                <a:lnTo>
                  <a:pt x="161" y="207"/>
                </a:lnTo>
                <a:lnTo>
                  <a:pt x="169" y="200"/>
                </a:lnTo>
                <a:lnTo>
                  <a:pt x="174" y="189"/>
                </a:lnTo>
                <a:lnTo>
                  <a:pt x="176" y="185"/>
                </a:lnTo>
                <a:lnTo>
                  <a:pt x="177" y="181"/>
                </a:lnTo>
                <a:lnTo>
                  <a:pt x="177" y="175"/>
                </a:lnTo>
                <a:lnTo>
                  <a:pt x="177" y="169"/>
                </a:lnTo>
                <a:lnTo>
                  <a:pt x="183" y="167"/>
                </a:lnTo>
                <a:lnTo>
                  <a:pt x="189" y="166"/>
                </a:lnTo>
                <a:lnTo>
                  <a:pt x="195" y="163"/>
                </a:lnTo>
                <a:lnTo>
                  <a:pt x="200" y="160"/>
                </a:lnTo>
                <a:lnTo>
                  <a:pt x="206" y="155"/>
                </a:lnTo>
                <a:lnTo>
                  <a:pt x="210" y="151"/>
                </a:lnTo>
                <a:lnTo>
                  <a:pt x="213" y="145"/>
                </a:lnTo>
                <a:lnTo>
                  <a:pt x="217" y="139"/>
                </a:lnTo>
                <a:lnTo>
                  <a:pt x="217" y="138"/>
                </a:lnTo>
                <a:lnTo>
                  <a:pt x="219" y="135"/>
                </a:lnTo>
                <a:lnTo>
                  <a:pt x="219" y="133"/>
                </a:lnTo>
                <a:lnTo>
                  <a:pt x="219" y="130"/>
                </a:lnTo>
                <a:lnTo>
                  <a:pt x="219" y="129"/>
                </a:lnTo>
                <a:lnTo>
                  <a:pt x="219" y="126"/>
                </a:lnTo>
                <a:lnTo>
                  <a:pt x="219" y="124"/>
                </a:lnTo>
                <a:lnTo>
                  <a:pt x="220" y="123"/>
                </a:lnTo>
                <a:lnTo>
                  <a:pt x="226" y="117"/>
                </a:lnTo>
                <a:lnTo>
                  <a:pt x="234" y="109"/>
                </a:lnTo>
                <a:lnTo>
                  <a:pt x="240" y="102"/>
                </a:lnTo>
                <a:lnTo>
                  <a:pt x="245" y="95"/>
                </a:lnTo>
                <a:lnTo>
                  <a:pt x="250" y="87"/>
                </a:lnTo>
                <a:lnTo>
                  <a:pt x="253" y="80"/>
                </a:lnTo>
                <a:lnTo>
                  <a:pt x="254" y="71"/>
                </a:lnTo>
                <a:lnTo>
                  <a:pt x="253" y="62"/>
                </a:lnTo>
                <a:lnTo>
                  <a:pt x="251" y="56"/>
                </a:lnTo>
                <a:lnTo>
                  <a:pt x="247" y="52"/>
                </a:lnTo>
                <a:lnTo>
                  <a:pt x="241" y="49"/>
                </a:lnTo>
                <a:lnTo>
                  <a:pt x="235" y="46"/>
                </a:lnTo>
                <a:lnTo>
                  <a:pt x="229" y="44"/>
                </a:lnTo>
                <a:lnTo>
                  <a:pt x="222" y="41"/>
                </a:lnTo>
                <a:lnTo>
                  <a:pt x="216" y="40"/>
                </a:lnTo>
                <a:lnTo>
                  <a:pt x="210" y="38"/>
                </a:lnTo>
                <a:lnTo>
                  <a:pt x="201" y="35"/>
                </a:lnTo>
                <a:lnTo>
                  <a:pt x="195" y="31"/>
                </a:lnTo>
                <a:lnTo>
                  <a:pt x="188" y="27"/>
                </a:lnTo>
                <a:lnTo>
                  <a:pt x="182" y="22"/>
                </a:lnTo>
                <a:lnTo>
                  <a:pt x="176" y="18"/>
                </a:lnTo>
                <a:lnTo>
                  <a:pt x="170" y="13"/>
                </a:lnTo>
                <a:lnTo>
                  <a:pt x="163" y="9"/>
                </a:lnTo>
                <a:lnTo>
                  <a:pt x="155" y="4"/>
                </a:lnTo>
                <a:lnTo>
                  <a:pt x="151" y="3"/>
                </a:lnTo>
                <a:lnTo>
                  <a:pt x="145" y="1"/>
                </a:lnTo>
                <a:lnTo>
                  <a:pt x="140" y="1"/>
                </a:lnTo>
                <a:lnTo>
                  <a:pt x="135" y="1"/>
                </a:lnTo>
                <a:lnTo>
                  <a:pt x="130" y="1"/>
                </a:lnTo>
                <a:lnTo>
                  <a:pt x="126" y="3"/>
                </a:lnTo>
                <a:lnTo>
                  <a:pt x="121" y="3"/>
                </a:lnTo>
                <a:lnTo>
                  <a:pt x="118" y="1"/>
                </a:lnTo>
                <a:lnTo>
                  <a:pt x="112" y="1"/>
                </a:lnTo>
                <a:lnTo>
                  <a:pt x="105" y="0"/>
                </a:lnTo>
                <a:lnTo>
                  <a:pt x="96" y="0"/>
                </a:lnTo>
                <a:lnTo>
                  <a:pt x="87" y="1"/>
                </a:lnTo>
                <a:lnTo>
                  <a:pt x="78" y="4"/>
                </a:lnTo>
                <a:lnTo>
                  <a:pt x="71" y="9"/>
                </a:lnTo>
                <a:lnTo>
                  <a:pt x="65" y="15"/>
                </a:lnTo>
                <a:lnTo>
                  <a:pt x="61" y="22"/>
                </a:lnTo>
                <a:lnTo>
                  <a:pt x="59" y="27"/>
                </a:lnTo>
                <a:lnTo>
                  <a:pt x="56" y="30"/>
                </a:lnTo>
                <a:lnTo>
                  <a:pt x="53" y="32"/>
                </a:lnTo>
                <a:lnTo>
                  <a:pt x="50" y="35"/>
                </a:lnTo>
                <a:lnTo>
                  <a:pt x="49" y="38"/>
                </a:lnTo>
                <a:lnTo>
                  <a:pt x="46" y="41"/>
                </a:lnTo>
                <a:lnTo>
                  <a:pt x="44" y="44"/>
                </a:lnTo>
                <a:lnTo>
                  <a:pt x="44" y="47"/>
                </a:lnTo>
                <a:lnTo>
                  <a:pt x="43" y="50"/>
                </a:lnTo>
                <a:lnTo>
                  <a:pt x="41" y="56"/>
                </a:lnTo>
                <a:lnTo>
                  <a:pt x="37" y="65"/>
                </a:lnTo>
                <a:lnTo>
                  <a:pt x="34" y="72"/>
                </a:lnTo>
                <a:lnTo>
                  <a:pt x="30" y="81"/>
                </a:lnTo>
                <a:lnTo>
                  <a:pt x="27" y="87"/>
                </a:lnTo>
                <a:lnTo>
                  <a:pt x="25" y="90"/>
                </a:lnTo>
                <a:lnTo>
                  <a:pt x="27" y="9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81" name="Freeform 32"/>
          <p:cNvSpPr>
            <a:spLocks/>
          </p:cNvSpPr>
          <p:nvPr/>
        </p:nvSpPr>
        <p:spPr bwMode="auto">
          <a:xfrm>
            <a:off x="6575428" y="4738690"/>
            <a:ext cx="100013" cy="82551"/>
          </a:xfrm>
          <a:custGeom>
            <a:avLst/>
            <a:gdLst>
              <a:gd name="T0" fmla="*/ 2147483647 w 71"/>
              <a:gd name="T1" fmla="*/ 2147483647 h 52"/>
              <a:gd name="T2" fmla="*/ 2147483647 w 71"/>
              <a:gd name="T3" fmla="*/ 2147483647 h 52"/>
              <a:gd name="T4" fmla="*/ 2147483647 w 71"/>
              <a:gd name="T5" fmla="*/ 2147483647 h 52"/>
              <a:gd name="T6" fmla="*/ 2147483647 w 71"/>
              <a:gd name="T7" fmla="*/ 2147483647 h 52"/>
              <a:gd name="T8" fmla="*/ 2147483647 w 71"/>
              <a:gd name="T9" fmla="*/ 2147483647 h 52"/>
              <a:gd name="T10" fmla="*/ 2147483647 w 71"/>
              <a:gd name="T11" fmla="*/ 2147483647 h 52"/>
              <a:gd name="T12" fmla="*/ 2147483647 w 71"/>
              <a:gd name="T13" fmla="*/ 2147483647 h 52"/>
              <a:gd name="T14" fmla="*/ 2147483647 w 71"/>
              <a:gd name="T15" fmla="*/ 2147483647 h 52"/>
              <a:gd name="T16" fmla="*/ 2147483647 w 71"/>
              <a:gd name="T17" fmla="*/ 2147483647 h 52"/>
              <a:gd name="T18" fmla="*/ 2147483647 w 71"/>
              <a:gd name="T19" fmla="*/ 2147483647 h 52"/>
              <a:gd name="T20" fmla="*/ 2147483647 w 71"/>
              <a:gd name="T21" fmla="*/ 2147483647 h 52"/>
              <a:gd name="T22" fmla="*/ 2147483647 w 71"/>
              <a:gd name="T23" fmla="*/ 2147483647 h 52"/>
              <a:gd name="T24" fmla="*/ 2147483647 w 71"/>
              <a:gd name="T25" fmla="*/ 2147483647 h 52"/>
              <a:gd name="T26" fmla="*/ 2147483647 w 71"/>
              <a:gd name="T27" fmla="*/ 2147483647 h 52"/>
              <a:gd name="T28" fmla="*/ 2147483647 w 71"/>
              <a:gd name="T29" fmla="*/ 2147483647 h 52"/>
              <a:gd name="T30" fmla="*/ 2147483647 w 71"/>
              <a:gd name="T31" fmla="*/ 2147483647 h 52"/>
              <a:gd name="T32" fmla="*/ 2147483647 w 71"/>
              <a:gd name="T33" fmla="*/ 2147483647 h 52"/>
              <a:gd name="T34" fmla="*/ 2147483647 w 71"/>
              <a:gd name="T35" fmla="*/ 2147483647 h 52"/>
              <a:gd name="T36" fmla="*/ 2147483647 w 71"/>
              <a:gd name="T37" fmla="*/ 2147483647 h 52"/>
              <a:gd name="T38" fmla="*/ 2147483647 w 71"/>
              <a:gd name="T39" fmla="*/ 2147483647 h 52"/>
              <a:gd name="T40" fmla="*/ 2147483647 w 71"/>
              <a:gd name="T41" fmla="*/ 2147483647 h 52"/>
              <a:gd name="T42" fmla="*/ 2147483647 w 71"/>
              <a:gd name="T43" fmla="*/ 2147483647 h 52"/>
              <a:gd name="T44" fmla="*/ 2147483647 w 71"/>
              <a:gd name="T45" fmla="*/ 2147483647 h 52"/>
              <a:gd name="T46" fmla="*/ 2147483647 w 71"/>
              <a:gd name="T47" fmla="*/ 2147483647 h 52"/>
              <a:gd name="T48" fmla="*/ 2147483647 w 71"/>
              <a:gd name="T49" fmla="*/ 2147483647 h 52"/>
              <a:gd name="T50" fmla="*/ 2147483647 w 71"/>
              <a:gd name="T51" fmla="*/ 2147483647 h 52"/>
              <a:gd name="T52" fmla="*/ 2147483647 w 71"/>
              <a:gd name="T53" fmla="*/ 2147483647 h 52"/>
              <a:gd name="T54" fmla="*/ 2147483647 w 71"/>
              <a:gd name="T55" fmla="*/ 2147483647 h 52"/>
              <a:gd name="T56" fmla="*/ 2147483647 w 71"/>
              <a:gd name="T57" fmla="*/ 2147483647 h 52"/>
              <a:gd name="T58" fmla="*/ 2147483647 w 71"/>
              <a:gd name="T59" fmla="*/ 2147483647 h 52"/>
              <a:gd name="T60" fmla="*/ 2147483647 w 71"/>
              <a:gd name="T61" fmla="*/ 2147483647 h 52"/>
              <a:gd name="T62" fmla="*/ 2147483647 w 71"/>
              <a:gd name="T63" fmla="*/ 2147483647 h 52"/>
              <a:gd name="T64" fmla="*/ 2147483647 w 71"/>
              <a:gd name="T65" fmla="*/ 2147483647 h 52"/>
              <a:gd name="T66" fmla="*/ 2147483647 w 71"/>
              <a:gd name="T67" fmla="*/ 0 h 52"/>
              <a:gd name="T68" fmla="*/ 2147483647 w 71"/>
              <a:gd name="T69" fmla="*/ 0 h 52"/>
              <a:gd name="T70" fmla="*/ 2147483647 w 71"/>
              <a:gd name="T71" fmla="*/ 0 h 52"/>
              <a:gd name="T72" fmla="*/ 2147483647 w 71"/>
              <a:gd name="T73" fmla="*/ 0 h 52"/>
              <a:gd name="T74" fmla="*/ 2147483647 w 71"/>
              <a:gd name="T75" fmla="*/ 0 h 52"/>
              <a:gd name="T76" fmla="*/ 2147483647 w 71"/>
              <a:gd name="T77" fmla="*/ 2147483647 h 52"/>
              <a:gd name="T78" fmla="*/ 2147483647 w 71"/>
              <a:gd name="T79" fmla="*/ 2147483647 h 52"/>
              <a:gd name="T80" fmla="*/ 2147483647 w 71"/>
              <a:gd name="T81" fmla="*/ 2147483647 h 52"/>
              <a:gd name="T82" fmla="*/ 2147483647 w 71"/>
              <a:gd name="T83" fmla="*/ 2147483647 h 52"/>
              <a:gd name="T84" fmla="*/ 2147483647 w 71"/>
              <a:gd name="T85" fmla="*/ 2147483647 h 52"/>
              <a:gd name="T86" fmla="*/ 2147483647 w 71"/>
              <a:gd name="T87" fmla="*/ 2147483647 h 52"/>
              <a:gd name="T88" fmla="*/ 2147483647 w 71"/>
              <a:gd name="T89" fmla="*/ 2147483647 h 52"/>
              <a:gd name="T90" fmla="*/ 2147483647 w 71"/>
              <a:gd name="T91" fmla="*/ 2147483647 h 52"/>
              <a:gd name="T92" fmla="*/ 0 w 71"/>
              <a:gd name="T93" fmla="*/ 2147483647 h 52"/>
              <a:gd name="T94" fmla="*/ 2147483647 w 71"/>
              <a:gd name="T95" fmla="*/ 2147483647 h 52"/>
              <a:gd name="T96" fmla="*/ 2147483647 w 71"/>
              <a:gd name="T97" fmla="*/ 2147483647 h 5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1"/>
              <a:gd name="T148" fmla="*/ 0 h 52"/>
              <a:gd name="T149" fmla="*/ 71 w 71"/>
              <a:gd name="T150" fmla="*/ 52 h 5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1" h="52">
                <a:moveTo>
                  <a:pt x="2" y="29"/>
                </a:moveTo>
                <a:lnTo>
                  <a:pt x="8" y="33"/>
                </a:lnTo>
                <a:lnTo>
                  <a:pt x="14" y="37"/>
                </a:lnTo>
                <a:lnTo>
                  <a:pt x="20" y="42"/>
                </a:lnTo>
                <a:lnTo>
                  <a:pt x="28" y="46"/>
                </a:lnTo>
                <a:lnTo>
                  <a:pt x="35" y="51"/>
                </a:lnTo>
                <a:lnTo>
                  <a:pt x="42" y="52"/>
                </a:lnTo>
                <a:lnTo>
                  <a:pt x="50" y="52"/>
                </a:lnTo>
                <a:lnTo>
                  <a:pt x="59" y="49"/>
                </a:lnTo>
                <a:lnTo>
                  <a:pt x="63" y="45"/>
                </a:lnTo>
                <a:lnTo>
                  <a:pt x="66" y="42"/>
                </a:lnTo>
                <a:lnTo>
                  <a:pt x="69" y="36"/>
                </a:lnTo>
                <a:lnTo>
                  <a:pt x="69" y="32"/>
                </a:lnTo>
                <a:lnTo>
                  <a:pt x="71" y="27"/>
                </a:lnTo>
                <a:lnTo>
                  <a:pt x="69" y="21"/>
                </a:lnTo>
                <a:lnTo>
                  <a:pt x="68" y="17"/>
                </a:lnTo>
                <a:lnTo>
                  <a:pt x="66" y="12"/>
                </a:lnTo>
                <a:lnTo>
                  <a:pt x="66" y="11"/>
                </a:lnTo>
                <a:lnTo>
                  <a:pt x="65" y="11"/>
                </a:lnTo>
                <a:lnTo>
                  <a:pt x="65" y="9"/>
                </a:lnTo>
                <a:lnTo>
                  <a:pt x="63" y="9"/>
                </a:lnTo>
                <a:lnTo>
                  <a:pt x="63" y="8"/>
                </a:lnTo>
                <a:lnTo>
                  <a:pt x="62" y="8"/>
                </a:lnTo>
                <a:lnTo>
                  <a:pt x="60" y="6"/>
                </a:lnTo>
                <a:lnTo>
                  <a:pt x="57" y="5"/>
                </a:lnTo>
                <a:lnTo>
                  <a:pt x="53" y="5"/>
                </a:lnTo>
                <a:lnTo>
                  <a:pt x="48" y="3"/>
                </a:lnTo>
                <a:lnTo>
                  <a:pt x="45" y="3"/>
                </a:lnTo>
                <a:lnTo>
                  <a:pt x="41" y="3"/>
                </a:lnTo>
                <a:lnTo>
                  <a:pt x="37" y="3"/>
                </a:lnTo>
                <a:lnTo>
                  <a:pt x="34" y="2"/>
                </a:lnTo>
                <a:lnTo>
                  <a:pt x="29" y="2"/>
                </a:lnTo>
                <a:lnTo>
                  <a:pt x="26" y="0"/>
                </a:lnTo>
                <a:lnTo>
                  <a:pt x="25" y="0"/>
                </a:lnTo>
                <a:lnTo>
                  <a:pt x="22" y="0"/>
                </a:lnTo>
                <a:lnTo>
                  <a:pt x="19" y="0"/>
                </a:lnTo>
                <a:lnTo>
                  <a:pt x="16" y="0"/>
                </a:lnTo>
                <a:lnTo>
                  <a:pt x="14" y="2"/>
                </a:lnTo>
                <a:lnTo>
                  <a:pt x="11" y="2"/>
                </a:lnTo>
                <a:lnTo>
                  <a:pt x="8" y="3"/>
                </a:lnTo>
                <a:lnTo>
                  <a:pt x="7" y="5"/>
                </a:lnTo>
                <a:lnTo>
                  <a:pt x="5" y="8"/>
                </a:lnTo>
                <a:lnTo>
                  <a:pt x="4" y="11"/>
                </a:lnTo>
                <a:lnTo>
                  <a:pt x="2" y="14"/>
                </a:lnTo>
                <a:lnTo>
                  <a:pt x="1" y="17"/>
                </a:lnTo>
                <a:lnTo>
                  <a:pt x="0" y="21"/>
                </a:lnTo>
                <a:lnTo>
                  <a:pt x="1" y="26"/>
                </a:lnTo>
                <a:lnTo>
                  <a:pt x="2" y="2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82" name="Freeform 33"/>
          <p:cNvSpPr>
            <a:spLocks/>
          </p:cNvSpPr>
          <p:nvPr/>
        </p:nvSpPr>
        <p:spPr bwMode="auto">
          <a:xfrm>
            <a:off x="6575428" y="4738690"/>
            <a:ext cx="100013" cy="82551"/>
          </a:xfrm>
          <a:custGeom>
            <a:avLst/>
            <a:gdLst>
              <a:gd name="T0" fmla="*/ 2147483647 w 71"/>
              <a:gd name="T1" fmla="*/ 2147483647 h 52"/>
              <a:gd name="T2" fmla="*/ 2147483647 w 71"/>
              <a:gd name="T3" fmla="*/ 2147483647 h 52"/>
              <a:gd name="T4" fmla="*/ 2147483647 w 71"/>
              <a:gd name="T5" fmla="*/ 2147483647 h 52"/>
              <a:gd name="T6" fmla="*/ 2147483647 w 71"/>
              <a:gd name="T7" fmla="*/ 2147483647 h 52"/>
              <a:gd name="T8" fmla="*/ 2147483647 w 71"/>
              <a:gd name="T9" fmla="*/ 2147483647 h 52"/>
              <a:gd name="T10" fmla="*/ 2147483647 w 71"/>
              <a:gd name="T11" fmla="*/ 2147483647 h 52"/>
              <a:gd name="T12" fmla="*/ 2147483647 w 71"/>
              <a:gd name="T13" fmla="*/ 2147483647 h 52"/>
              <a:gd name="T14" fmla="*/ 2147483647 w 71"/>
              <a:gd name="T15" fmla="*/ 2147483647 h 52"/>
              <a:gd name="T16" fmla="*/ 2147483647 w 71"/>
              <a:gd name="T17" fmla="*/ 2147483647 h 52"/>
              <a:gd name="T18" fmla="*/ 2147483647 w 71"/>
              <a:gd name="T19" fmla="*/ 2147483647 h 52"/>
              <a:gd name="T20" fmla="*/ 2147483647 w 71"/>
              <a:gd name="T21" fmla="*/ 2147483647 h 52"/>
              <a:gd name="T22" fmla="*/ 2147483647 w 71"/>
              <a:gd name="T23" fmla="*/ 2147483647 h 52"/>
              <a:gd name="T24" fmla="*/ 2147483647 w 71"/>
              <a:gd name="T25" fmla="*/ 2147483647 h 52"/>
              <a:gd name="T26" fmla="*/ 2147483647 w 71"/>
              <a:gd name="T27" fmla="*/ 2147483647 h 52"/>
              <a:gd name="T28" fmla="*/ 2147483647 w 71"/>
              <a:gd name="T29" fmla="*/ 2147483647 h 52"/>
              <a:gd name="T30" fmla="*/ 2147483647 w 71"/>
              <a:gd name="T31" fmla="*/ 2147483647 h 52"/>
              <a:gd name="T32" fmla="*/ 2147483647 w 71"/>
              <a:gd name="T33" fmla="*/ 2147483647 h 52"/>
              <a:gd name="T34" fmla="*/ 2147483647 w 71"/>
              <a:gd name="T35" fmla="*/ 2147483647 h 52"/>
              <a:gd name="T36" fmla="*/ 2147483647 w 71"/>
              <a:gd name="T37" fmla="*/ 2147483647 h 52"/>
              <a:gd name="T38" fmla="*/ 2147483647 w 71"/>
              <a:gd name="T39" fmla="*/ 2147483647 h 52"/>
              <a:gd name="T40" fmla="*/ 2147483647 w 71"/>
              <a:gd name="T41" fmla="*/ 2147483647 h 52"/>
              <a:gd name="T42" fmla="*/ 2147483647 w 71"/>
              <a:gd name="T43" fmla="*/ 2147483647 h 52"/>
              <a:gd name="T44" fmla="*/ 2147483647 w 71"/>
              <a:gd name="T45" fmla="*/ 2147483647 h 52"/>
              <a:gd name="T46" fmla="*/ 2147483647 w 71"/>
              <a:gd name="T47" fmla="*/ 2147483647 h 52"/>
              <a:gd name="T48" fmla="*/ 2147483647 w 71"/>
              <a:gd name="T49" fmla="*/ 2147483647 h 52"/>
              <a:gd name="T50" fmla="*/ 2147483647 w 71"/>
              <a:gd name="T51" fmla="*/ 2147483647 h 52"/>
              <a:gd name="T52" fmla="*/ 2147483647 w 71"/>
              <a:gd name="T53" fmla="*/ 2147483647 h 52"/>
              <a:gd name="T54" fmla="*/ 2147483647 w 71"/>
              <a:gd name="T55" fmla="*/ 2147483647 h 52"/>
              <a:gd name="T56" fmla="*/ 2147483647 w 71"/>
              <a:gd name="T57" fmla="*/ 2147483647 h 52"/>
              <a:gd name="T58" fmla="*/ 2147483647 w 71"/>
              <a:gd name="T59" fmla="*/ 2147483647 h 52"/>
              <a:gd name="T60" fmla="*/ 2147483647 w 71"/>
              <a:gd name="T61" fmla="*/ 2147483647 h 52"/>
              <a:gd name="T62" fmla="*/ 2147483647 w 71"/>
              <a:gd name="T63" fmla="*/ 2147483647 h 52"/>
              <a:gd name="T64" fmla="*/ 2147483647 w 71"/>
              <a:gd name="T65" fmla="*/ 2147483647 h 52"/>
              <a:gd name="T66" fmla="*/ 2147483647 w 71"/>
              <a:gd name="T67" fmla="*/ 0 h 52"/>
              <a:gd name="T68" fmla="*/ 2147483647 w 71"/>
              <a:gd name="T69" fmla="*/ 0 h 52"/>
              <a:gd name="T70" fmla="*/ 2147483647 w 71"/>
              <a:gd name="T71" fmla="*/ 0 h 52"/>
              <a:gd name="T72" fmla="*/ 2147483647 w 71"/>
              <a:gd name="T73" fmla="*/ 0 h 52"/>
              <a:gd name="T74" fmla="*/ 2147483647 w 71"/>
              <a:gd name="T75" fmla="*/ 0 h 52"/>
              <a:gd name="T76" fmla="*/ 2147483647 w 71"/>
              <a:gd name="T77" fmla="*/ 2147483647 h 52"/>
              <a:gd name="T78" fmla="*/ 2147483647 w 71"/>
              <a:gd name="T79" fmla="*/ 2147483647 h 52"/>
              <a:gd name="T80" fmla="*/ 2147483647 w 71"/>
              <a:gd name="T81" fmla="*/ 2147483647 h 52"/>
              <a:gd name="T82" fmla="*/ 2147483647 w 71"/>
              <a:gd name="T83" fmla="*/ 2147483647 h 52"/>
              <a:gd name="T84" fmla="*/ 2147483647 w 71"/>
              <a:gd name="T85" fmla="*/ 2147483647 h 52"/>
              <a:gd name="T86" fmla="*/ 2147483647 w 71"/>
              <a:gd name="T87" fmla="*/ 2147483647 h 52"/>
              <a:gd name="T88" fmla="*/ 2147483647 w 71"/>
              <a:gd name="T89" fmla="*/ 2147483647 h 52"/>
              <a:gd name="T90" fmla="*/ 2147483647 w 71"/>
              <a:gd name="T91" fmla="*/ 2147483647 h 52"/>
              <a:gd name="T92" fmla="*/ 0 w 71"/>
              <a:gd name="T93" fmla="*/ 2147483647 h 52"/>
              <a:gd name="T94" fmla="*/ 2147483647 w 71"/>
              <a:gd name="T95" fmla="*/ 2147483647 h 52"/>
              <a:gd name="T96" fmla="*/ 2147483647 w 71"/>
              <a:gd name="T97" fmla="*/ 2147483647 h 5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1"/>
              <a:gd name="T148" fmla="*/ 0 h 52"/>
              <a:gd name="T149" fmla="*/ 71 w 71"/>
              <a:gd name="T150" fmla="*/ 52 h 5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1" h="52">
                <a:moveTo>
                  <a:pt x="2" y="29"/>
                </a:moveTo>
                <a:lnTo>
                  <a:pt x="8" y="33"/>
                </a:lnTo>
                <a:lnTo>
                  <a:pt x="14" y="37"/>
                </a:lnTo>
                <a:lnTo>
                  <a:pt x="20" y="42"/>
                </a:lnTo>
                <a:lnTo>
                  <a:pt x="28" y="46"/>
                </a:lnTo>
                <a:lnTo>
                  <a:pt x="35" y="51"/>
                </a:lnTo>
                <a:lnTo>
                  <a:pt x="42" y="52"/>
                </a:lnTo>
                <a:lnTo>
                  <a:pt x="50" y="52"/>
                </a:lnTo>
                <a:lnTo>
                  <a:pt x="59" y="49"/>
                </a:lnTo>
                <a:lnTo>
                  <a:pt x="63" y="45"/>
                </a:lnTo>
                <a:lnTo>
                  <a:pt x="66" y="42"/>
                </a:lnTo>
                <a:lnTo>
                  <a:pt x="69" y="36"/>
                </a:lnTo>
                <a:lnTo>
                  <a:pt x="69" y="32"/>
                </a:lnTo>
                <a:lnTo>
                  <a:pt x="71" y="27"/>
                </a:lnTo>
                <a:lnTo>
                  <a:pt x="69" y="21"/>
                </a:lnTo>
                <a:lnTo>
                  <a:pt x="68" y="17"/>
                </a:lnTo>
                <a:lnTo>
                  <a:pt x="66" y="12"/>
                </a:lnTo>
                <a:lnTo>
                  <a:pt x="66" y="11"/>
                </a:lnTo>
                <a:lnTo>
                  <a:pt x="65" y="11"/>
                </a:lnTo>
                <a:lnTo>
                  <a:pt x="65" y="9"/>
                </a:lnTo>
                <a:lnTo>
                  <a:pt x="63" y="9"/>
                </a:lnTo>
                <a:lnTo>
                  <a:pt x="63" y="8"/>
                </a:lnTo>
                <a:lnTo>
                  <a:pt x="62" y="8"/>
                </a:lnTo>
                <a:lnTo>
                  <a:pt x="60" y="6"/>
                </a:lnTo>
                <a:lnTo>
                  <a:pt x="57" y="5"/>
                </a:lnTo>
                <a:lnTo>
                  <a:pt x="53" y="5"/>
                </a:lnTo>
                <a:lnTo>
                  <a:pt x="48" y="3"/>
                </a:lnTo>
                <a:lnTo>
                  <a:pt x="45" y="3"/>
                </a:lnTo>
                <a:lnTo>
                  <a:pt x="41" y="3"/>
                </a:lnTo>
                <a:lnTo>
                  <a:pt x="37" y="3"/>
                </a:lnTo>
                <a:lnTo>
                  <a:pt x="34" y="2"/>
                </a:lnTo>
                <a:lnTo>
                  <a:pt x="29" y="2"/>
                </a:lnTo>
                <a:lnTo>
                  <a:pt x="26" y="0"/>
                </a:lnTo>
                <a:lnTo>
                  <a:pt x="25" y="0"/>
                </a:lnTo>
                <a:lnTo>
                  <a:pt x="22" y="0"/>
                </a:lnTo>
                <a:lnTo>
                  <a:pt x="19" y="0"/>
                </a:lnTo>
                <a:lnTo>
                  <a:pt x="16" y="0"/>
                </a:lnTo>
                <a:lnTo>
                  <a:pt x="14" y="2"/>
                </a:lnTo>
                <a:lnTo>
                  <a:pt x="11" y="2"/>
                </a:lnTo>
                <a:lnTo>
                  <a:pt x="8" y="3"/>
                </a:lnTo>
                <a:lnTo>
                  <a:pt x="7" y="5"/>
                </a:lnTo>
                <a:lnTo>
                  <a:pt x="5" y="8"/>
                </a:lnTo>
                <a:lnTo>
                  <a:pt x="4" y="11"/>
                </a:lnTo>
                <a:lnTo>
                  <a:pt x="2" y="14"/>
                </a:lnTo>
                <a:lnTo>
                  <a:pt x="1" y="17"/>
                </a:lnTo>
                <a:lnTo>
                  <a:pt x="0" y="21"/>
                </a:lnTo>
                <a:lnTo>
                  <a:pt x="1" y="26"/>
                </a:lnTo>
                <a:lnTo>
                  <a:pt x="2" y="29"/>
                </a:lnTo>
              </a:path>
            </a:pathLst>
          </a:custGeom>
          <a:solidFill>
            <a:srgbClr val="FFFF00"/>
          </a:solidFill>
          <a:ln w="1588">
            <a:solidFill>
              <a:srgbClr val="990000"/>
            </a:solidFill>
            <a:round/>
            <a:headEnd/>
            <a:tailEnd/>
          </a:ln>
        </p:spPr>
        <p:txBody>
          <a:bodyPr/>
          <a:lstStyle/>
          <a:p>
            <a:endParaRPr lang="en-US"/>
          </a:p>
        </p:txBody>
      </p:sp>
      <p:sp>
        <p:nvSpPr>
          <p:cNvPr id="53283" name="Freeform 34"/>
          <p:cNvSpPr>
            <a:spLocks/>
          </p:cNvSpPr>
          <p:nvPr/>
        </p:nvSpPr>
        <p:spPr bwMode="auto">
          <a:xfrm>
            <a:off x="6575428" y="4738690"/>
            <a:ext cx="100013" cy="82551"/>
          </a:xfrm>
          <a:custGeom>
            <a:avLst/>
            <a:gdLst>
              <a:gd name="T0" fmla="*/ 2147483647 w 71"/>
              <a:gd name="T1" fmla="*/ 2147483647 h 52"/>
              <a:gd name="T2" fmla="*/ 2147483647 w 71"/>
              <a:gd name="T3" fmla="*/ 2147483647 h 52"/>
              <a:gd name="T4" fmla="*/ 2147483647 w 71"/>
              <a:gd name="T5" fmla="*/ 2147483647 h 52"/>
              <a:gd name="T6" fmla="*/ 2147483647 w 71"/>
              <a:gd name="T7" fmla="*/ 2147483647 h 52"/>
              <a:gd name="T8" fmla="*/ 2147483647 w 71"/>
              <a:gd name="T9" fmla="*/ 2147483647 h 52"/>
              <a:gd name="T10" fmla="*/ 2147483647 w 71"/>
              <a:gd name="T11" fmla="*/ 2147483647 h 52"/>
              <a:gd name="T12" fmla="*/ 2147483647 w 71"/>
              <a:gd name="T13" fmla="*/ 2147483647 h 52"/>
              <a:gd name="T14" fmla="*/ 2147483647 w 71"/>
              <a:gd name="T15" fmla="*/ 2147483647 h 52"/>
              <a:gd name="T16" fmla="*/ 2147483647 w 71"/>
              <a:gd name="T17" fmla="*/ 2147483647 h 52"/>
              <a:gd name="T18" fmla="*/ 2147483647 w 71"/>
              <a:gd name="T19" fmla="*/ 2147483647 h 52"/>
              <a:gd name="T20" fmla="*/ 2147483647 w 71"/>
              <a:gd name="T21" fmla="*/ 2147483647 h 52"/>
              <a:gd name="T22" fmla="*/ 2147483647 w 71"/>
              <a:gd name="T23" fmla="*/ 2147483647 h 52"/>
              <a:gd name="T24" fmla="*/ 2147483647 w 71"/>
              <a:gd name="T25" fmla="*/ 2147483647 h 52"/>
              <a:gd name="T26" fmla="*/ 2147483647 w 71"/>
              <a:gd name="T27" fmla="*/ 2147483647 h 52"/>
              <a:gd name="T28" fmla="*/ 2147483647 w 71"/>
              <a:gd name="T29" fmla="*/ 2147483647 h 52"/>
              <a:gd name="T30" fmla="*/ 2147483647 w 71"/>
              <a:gd name="T31" fmla="*/ 2147483647 h 52"/>
              <a:gd name="T32" fmla="*/ 2147483647 w 71"/>
              <a:gd name="T33" fmla="*/ 2147483647 h 52"/>
              <a:gd name="T34" fmla="*/ 2147483647 w 71"/>
              <a:gd name="T35" fmla="*/ 2147483647 h 52"/>
              <a:gd name="T36" fmla="*/ 2147483647 w 71"/>
              <a:gd name="T37" fmla="*/ 2147483647 h 52"/>
              <a:gd name="T38" fmla="*/ 2147483647 w 71"/>
              <a:gd name="T39" fmla="*/ 2147483647 h 52"/>
              <a:gd name="T40" fmla="*/ 2147483647 w 71"/>
              <a:gd name="T41" fmla="*/ 2147483647 h 52"/>
              <a:gd name="T42" fmla="*/ 2147483647 w 71"/>
              <a:gd name="T43" fmla="*/ 2147483647 h 52"/>
              <a:gd name="T44" fmla="*/ 2147483647 w 71"/>
              <a:gd name="T45" fmla="*/ 2147483647 h 52"/>
              <a:gd name="T46" fmla="*/ 2147483647 w 71"/>
              <a:gd name="T47" fmla="*/ 2147483647 h 52"/>
              <a:gd name="T48" fmla="*/ 2147483647 w 71"/>
              <a:gd name="T49" fmla="*/ 2147483647 h 52"/>
              <a:gd name="T50" fmla="*/ 2147483647 w 71"/>
              <a:gd name="T51" fmla="*/ 2147483647 h 52"/>
              <a:gd name="T52" fmla="*/ 2147483647 w 71"/>
              <a:gd name="T53" fmla="*/ 2147483647 h 52"/>
              <a:gd name="T54" fmla="*/ 2147483647 w 71"/>
              <a:gd name="T55" fmla="*/ 2147483647 h 52"/>
              <a:gd name="T56" fmla="*/ 2147483647 w 71"/>
              <a:gd name="T57" fmla="*/ 2147483647 h 52"/>
              <a:gd name="T58" fmla="*/ 2147483647 w 71"/>
              <a:gd name="T59" fmla="*/ 2147483647 h 52"/>
              <a:gd name="T60" fmla="*/ 2147483647 w 71"/>
              <a:gd name="T61" fmla="*/ 2147483647 h 52"/>
              <a:gd name="T62" fmla="*/ 2147483647 w 71"/>
              <a:gd name="T63" fmla="*/ 2147483647 h 52"/>
              <a:gd name="T64" fmla="*/ 2147483647 w 71"/>
              <a:gd name="T65" fmla="*/ 2147483647 h 52"/>
              <a:gd name="T66" fmla="*/ 2147483647 w 71"/>
              <a:gd name="T67" fmla="*/ 0 h 52"/>
              <a:gd name="T68" fmla="*/ 2147483647 w 71"/>
              <a:gd name="T69" fmla="*/ 0 h 52"/>
              <a:gd name="T70" fmla="*/ 2147483647 w 71"/>
              <a:gd name="T71" fmla="*/ 0 h 52"/>
              <a:gd name="T72" fmla="*/ 2147483647 w 71"/>
              <a:gd name="T73" fmla="*/ 0 h 52"/>
              <a:gd name="T74" fmla="*/ 2147483647 w 71"/>
              <a:gd name="T75" fmla="*/ 0 h 52"/>
              <a:gd name="T76" fmla="*/ 2147483647 w 71"/>
              <a:gd name="T77" fmla="*/ 2147483647 h 52"/>
              <a:gd name="T78" fmla="*/ 2147483647 w 71"/>
              <a:gd name="T79" fmla="*/ 2147483647 h 52"/>
              <a:gd name="T80" fmla="*/ 2147483647 w 71"/>
              <a:gd name="T81" fmla="*/ 2147483647 h 52"/>
              <a:gd name="T82" fmla="*/ 2147483647 w 71"/>
              <a:gd name="T83" fmla="*/ 2147483647 h 52"/>
              <a:gd name="T84" fmla="*/ 2147483647 w 71"/>
              <a:gd name="T85" fmla="*/ 2147483647 h 52"/>
              <a:gd name="T86" fmla="*/ 2147483647 w 71"/>
              <a:gd name="T87" fmla="*/ 2147483647 h 52"/>
              <a:gd name="T88" fmla="*/ 2147483647 w 71"/>
              <a:gd name="T89" fmla="*/ 2147483647 h 52"/>
              <a:gd name="T90" fmla="*/ 2147483647 w 71"/>
              <a:gd name="T91" fmla="*/ 2147483647 h 52"/>
              <a:gd name="T92" fmla="*/ 0 w 71"/>
              <a:gd name="T93" fmla="*/ 2147483647 h 52"/>
              <a:gd name="T94" fmla="*/ 2147483647 w 71"/>
              <a:gd name="T95" fmla="*/ 2147483647 h 52"/>
              <a:gd name="T96" fmla="*/ 2147483647 w 71"/>
              <a:gd name="T97" fmla="*/ 2147483647 h 5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1"/>
              <a:gd name="T148" fmla="*/ 0 h 52"/>
              <a:gd name="T149" fmla="*/ 71 w 71"/>
              <a:gd name="T150" fmla="*/ 52 h 5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1" h="52">
                <a:moveTo>
                  <a:pt x="2" y="29"/>
                </a:moveTo>
                <a:lnTo>
                  <a:pt x="8" y="33"/>
                </a:lnTo>
                <a:lnTo>
                  <a:pt x="14" y="37"/>
                </a:lnTo>
                <a:lnTo>
                  <a:pt x="20" y="42"/>
                </a:lnTo>
                <a:lnTo>
                  <a:pt x="28" y="46"/>
                </a:lnTo>
                <a:lnTo>
                  <a:pt x="35" y="51"/>
                </a:lnTo>
                <a:lnTo>
                  <a:pt x="42" y="52"/>
                </a:lnTo>
                <a:lnTo>
                  <a:pt x="50" y="52"/>
                </a:lnTo>
                <a:lnTo>
                  <a:pt x="59" y="49"/>
                </a:lnTo>
                <a:lnTo>
                  <a:pt x="63" y="45"/>
                </a:lnTo>
                <a:lnTo>
                  <a:pt x="66" y="42"/>
                </a:lnTo>
                <a:lnTo>
                  <a:pt x="69" y="36"/>
                </a:lnTo>
                <a:lnTo>
                  <a:pt x="69" y="32"/>
                </a:lnTo>
                <a:lnTo>
                  <a:pt x="71" y="27"/>
                </a:lnTo>
                <a:lnTo>
                  <a:pt x="69" y="21"/>
                </a:lnTo>
                <a:lnTo>
                  <a:pt x="68" y="17"/>
                </a:lnTo>
                <a:lnTo>
                  <a:pt x="66" y="12"/>
                </a:lnTo>
                <a:lnTo>
                  <a:pt x="66" y="11"/>
                </a:lnTo>
                <a:lnTo>
                  <a:pt x="65" y="11"/>
                </a:lnTo>
                <a:lnTo>
                  <a:pt x="65" y="9"/>
                </a:lnTo>
                <a:lnTo>
                  <a:pt x="63" y="9"/>
                </a:lnTo>
                <a:lnTo>
                  <a:pt x="63" y="8"/>
                </a:lnTo>
                <a:lnTo>
                  <a:pt x="62" y="8"/>
                </a:lnTo>
                <a:lnTo>
                  <a:pt x="60" y="6"/>
                </a:lnTo>
                <a:lnTo>
                  <a:pt x="57" y="5"/>
                </a:lnTo>
                <a:lnTo>
                  <a:pt x="53" y="5"/>
                </a:lnTo>
                <a:lnTo>
                  <a:pt x="48" y="3"/>
                </a:lnTo>
                <a:lnTo>
                  <a:pt x="45" y="3"/>
                </a:lnTo>
                <a:lnTo>
                  <a:pt x="41" y="3"/>
                </a:lnTo>
                <a:lnTo>
                  <a:pt x="37" y="3"/>
                </a:lnTo>
                <a:lnTo>
                  <a:pt x="34" y="2"/>
                </a:lnTo>
                <a:lnTo>
                  <a:pt x="29" y="2"/>
                </a:lnTo>
                <a:lnTo>
                  <a:pt x="26" y="0"/>
                </a:lnTo>
                <a:lnTo>
                  <a:pt x="25" y="0"/>
                </a:lnTo>
                <a:lnTo>
                  <a:pt x="22" y="0"/>
                </a:lnTo>
                <a:lnTo>
                  <a:pt x="19" y="0"/>
                </a:lnTo>
                <a:lnTo>
                  <a:pt x="16" y="0"/>
                </a:lnTo>
                <a:lnTo>
                  <a:pt x="14" y="2"/>
                </a:lnTo>
                <a:lnTo>
                  <a:pt x="11" y="2"/>
                </a:lnTo>
                <a:lnTo>
                  <a:pt x="8" y="3"/>
                </a:lnTo>
                <a:lnTo>
                  <a:pt x="7" y="5"/>
                </a:lnTo>
                <a:lnTo>
                  <a:pt x="5" y="8"/>
                </a:lnTo>
                <a:lnTo>
                  <a:pt x="4" y="11"/>
                </a:lnTo>
                <a:lnTo>
                  <a:pt x="2" y="14"/>
                </a:lnTo>
                <a:lnTo>
                  <a:pt x="1" y="17"/>
                </a:lnTo>
                <a:lnTo>
                  <a:pt x="0" y="21"/>
                </a:lnTo>
                <a:lnTo>
                  <a:pt x="1" y="26"/>
                </a:lnTo>
                <a:lnTo>
                  <a:pt x="2" y="29"/>
                </a:lnTo>
              </a:path>
            </a:pathLst>
          </a:custGeom>
          <a:solidFill>
            <a:srgbClr val="FFFF00"/>
          </a:solidFill>
          <a:ln w="4763">
            <a:solidFill>
              <a:srgbClr val="990000"/>
            </a:solidFill>
            <a:round/>
            <a:headEnd/>
            <a:tailEnd/>
          </a:ln>
        </p:spPr>
        <p:txBody>
          <a:bodyPr/>
          <a:lstStyle/>
          <a:p>
            <a:endParaRPr lang="en-US"/>
          </a:p>
        </p:txBody>
      </p:sp>
      <p:sp>
        <p:nvSpPr>
          <p:cNvPr id="53284" name="Freeform 35"/>
          <p:cNvSpPr>
            <a:spLocks/>
          </p:cNvSpPr>
          <p:nvPr/>
        </p:nvSpPr>
        <p:spPr bwMode="auto">
          <a:xfrm>
            <a:off x="6510341" y="4684716"/>
            <a:ext cx="66675" cy="77787"/>
          </a:xfrm>
          <a:custGeom>
            <a:avLst/>
            <a:gdLst>
              <a:gd name="T0" fmla="*/ 2147483647 w 47"/>
              <a:gd name="T1" fmla="*/ 2147483647 h 49"/>
              <a:gd name="T2" fmla="*/ 2147483647 w 47"/>
              <a:gd name="T3" fmla="*/ 2147483647 h 49"/>
              <a:gd name="T4" fmla="*/ 2147483647 w 47"/>
              <a:gd name="T5" fmla="*/ 2147483647 h 49"/>
              <a:gd name="T6" fmla="*/ 2147483647 w 47"/>
              <a:gd name="T7" fmla="*/ 2147483647 h 49"/>
              <a:gd name="T8" fmla="*/ 2147483647 w 47"/>
              <a:gd name="T9" fmla="*/ 2147483647 h 49"/>
              <a:gd name="T10" fmla="*/ 2147483647 w 47"/>
              <a:gd name="T11" fmla="*/ 2147483647 h 49"/>
              <a:gd name="T12" fmla="*/ 2147483647 w 47"/>
              <a:gd name="T13" fmla="*/ 2147483647 h 49"/>
              <a:gd name="T14" fmla="*/ 2147483647 w 47"/>
              <a:gd name="T15" fmla="*/ 2147483647 h 49"/>
              <a:gd name="T16" fmla="*/ 2147483647 w 47"/>
              <a:gd name="T17" fmla="*/ 2147483647 h 49"/>
              <a:gd name="T18" fmla="*/ 2147483647 w 47"/>
              <a:gd name="T19" fmla="*/ 2147483647 h 49"/>
              <a:gd name="T20" fmla="*/ 2147483647 w 47"/>
              <a:gd name="T21" fmla="*/ 2147483647 h 49"/>
              <a:gd name="T22" fmla="*/ 2147483647 w 47"/>
              <a:gd name="T23" fmla="*/ 2147483647 h 49"/>
              <a:gd name="T24" fmla="*/ 2147483647 w 47"/>
              <a:gd name="T25" fmla="*/ 2147483647 h 49"/>
              <a:gd name="T26" fmla="*/ 2147483647 w 47"/>
              <a:gd name="T27" fmla="*/ 2147483647 h 49"/>
              <a:gd name="T28" fmla="*/ 2147483647 w 47"/>
              <a:gd name="T29" fmla="*/ 2147483647 h 49"/>
              <a:gd name="T30" fmla="*/ 2147483647 w 47"/>
              <a:gd name="T31" fmla="*/ 2147483647 h 49"/>
              <a:gd name="T32" fmla="*/ 2147483647 w 47"/>
              <a:gd name="T33" fmla="*/ 2147483647 h 49"/>
              <a:gd name="T34" fmla="*/ 2147483647 w 47"/>
              <a:gd name="T35" fmla="*/ 2147483647 h 49"/>
              <a:gd name="T36" fmla="*/ 2147483647 w 47"/>
              <a:gd name="T37" fmla="*/ 2147483647 h 49"/>
              <a:gd name="T38" fmla="*/ 2147483647 w 47"/>
              <a:gd name="T39" fmla="*/ 2147483647 h 49"/>
              <a:gd name="T40" fmla="*/ 2147483647 w 47"/>
              <a:gd name="T41" fmla="*/ 2147483647 h 49"/>
              <a:gd name="T42" fmla="*/ 2147483647 w 47"/>
              <a:gd name="T43" fmla="*/ 2147483647 h 49"/>
              <a:gd name="T44" fmla="*/ 2147483647 w 47"/>
              <a:gd name="T45" fmla="*/ 2147483647 h 49"/>
              <a:gd name="T46" fmla="*/ 2147483647 w 47"/>
              <a:gd name="T47" fmla="*/ 2147483647 h 49"/>
              <a:gd name="T48" fmla="*/ 2147483647 w 47"/>
              <a:gd name="T49" fmla="*/ 2147483647 h 49"/>
              <a:gd name="T50" fmla="*/ 2147483647 w 47"/>
              <a:gd name="T51" fmla="*/ 2147483647 h 49"/>
              <a:gd name="T52" fmla="*/ 2147483647 w 47"/>
              <a:gd name="T53" fmla="*/ 2147483647 h 49"/>
              <a:gd name="T54" fmla="*/ 2147483647 w 47"/>
              <a:gd name="T55" fmla="*/ 2147483647 h 49"/>
              <a:gd name="T56" fmla="*/ 2147483647 w 47"/>
              <a:gd name="T57" fmla="*/ 2147483647 h 49"/>
              <a:gd name="T58" fmla="*/ 2147483647 w 47"/>
              <a:gd name="T59" fmla="*/ 2147483647 h 49"/>
              <a:gd name="T60" fmla="*/ 2147483647 w 47"/>
              <a:gd name="T61" fmla="*/ 2147483647 h 49"/>
              <a:gd name="T62" fmla="*/ 2147483647 w 47"/>
              <a:gd name="T63" fmla="*/ 2147483647 h 49"/>
              <a:gd name="T64" fmla="*/ 2147483647 w 47"/>
              <a:gd name="T65" fmla="*/ 2147483647 h 49"/>
              <a:gd name="T66" fmla="*/ 2147483647 w 47"/>
              <a:gd name="T67" fmla="*/ 2147483647 h 49"/>
              <a:gd name="T68" fmla="*/ 2147483647 w 47"/>
              <a:gd name="T69" fmla="*/ 2147483647 h 49"/>
              <a:gd name="T70" fmla="*/ 2147483647 w 47"/>
              <a:gd name="T71" fmla="*/ 2147483647 h 49"/>
              <a:gd name="T72" fmla="*/ 2147483647 w 47"/>
              <a:gd name="T73" fmla="*/ 2147483647 h 49"/>
              <a:gd name="T74" fmla="*/ 2147483647 w 47"/>
              <a:gd name="T75" fmla="*/ 2147483647 h 49"/>
              <a:gd name="T76" fmla="*/ 2147483647 w 47"/>
              <a:gd name="T77" fmla="*/ 0 h 49"/>
              <a:gd name="T78" fmla="*/ 2147483647 w 47"/>
              <a:gd name="T79" fmla="*/ 0 h 49"/>
              <a:gd name="T80" fmla="*/ 2147483647 w 47"/>
              <a:gd name="T81" fmla="*/ 2147483647 h 49"/>
              <a:gd name="T82" fmla="*/ 2147483647 w 47"/>
              <a:gd name="T83" fmla="*/ 2147483647 h 49"/>
              <a:gd name="T84" fmla="*/ 2147483647 w 47"/>
              <a:gd name="T85" fmla="*/ 2147483647 h 49"/>
              <a:gd name="T86" fmla="*/ 2147483647 w 47"/>
              <a:gd name="T87" fmla="*/ 2147483647 h 49"/>
              <a:gd name="T88" fmla="*/ 2147483647 w 47"/>
              <a:gd name="T89" fmla="*/ 2147483647 h 49"/>
              <a:gd name="T90" fmla="*/ 0 w 47"/>
              <a:gd name="T91" fmla="*/ 2147483647 h 49"/>
              <a:gd name="T92" fmla="*/ 0 w 47"/>
              <a:gd name="T93" fmla="*/ 2147483647 h 49"/>
              <a:gd name="T94" fmla="*/ 2147483647 w 47"/>
              <a:gd name="T95" fmla="*/ 2147483647 h 49"/>
              <a:gd name="T96" fmla="*/ 2147483647 w 47"/>
              <a:gd name="T97" fmla="*/ 2147483647 h 4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7"/>
              <a:gd name="T148" fmla="*/ 0 h 49"/>
              <a:gd name="T149" fmla="*/ 47 w 47"/>
              <a:gd name="T150" fmla="*/ 49 h 4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7" h="49">
                <a:moveTo>
                  <a:pt x="1" y="23"/>
                </a:moveTo>
                <a:lnTo>
                  <a:pt x="3" y="26"/>
                </a:lnTo>
                <a:lnTo>
                  <a:pt x="4" y="29"/>
                </a:lnTo>
                <a:lnTo>
                  <a:pt x="6" y="32"/>
                </a:lnTo>
                <a:lnTo>
                  <a:pt x="9" y="34"/>
                </a:lnTo>
                <a:lnTo>
                  <a:pt x="12" y="37"/>
                </a:lnTo>
                <a:lnTo>
                  <a:pt x="14" y="40"/>
                </a:lnTo>
                <a:lnTo>
                  <a:pt x="17" y="42"/>
                </a:lnTo>
                <a:lnTo>
                  <a:pt x="20" y="43"/>
                </a:lnTo>
                <a:lnTo>
                  <a:pt x="23" y="45"/>
                </a:lnTo>
                <a:lnTo>
                  <a:pt x="26" y="46"/>
                </a:lnTo>
                <a:lnTo>
                  <a:pt x="29" y="48"/>
                </a:lnTo>
                <a:lnTo>
                  <a:pt x="32" y="49"/>
                </a:lnTo>
                <a:lnTo>
                  <a:pt x="35" y="49"/>
                </a:lnTo>
                <a:lnTo>
                  <a:pt x="38" y="49"/>
                </a:lnTo>
                <a:lnTo>
                  <a:pt x="41" y="48"/>
                </a:lnTo>
                <a:lnTo>
                  <a:pt x="44" y="45"/>
                </a:lnTo>
                <a:lnTo>
                  <a:pt x="44" y="43"/>
                </a:lnTo>
                <a:lnTo>
                  <a:pt x="44" y="42"/>
                </a:lnTo>
                <a:lnTo>
                  <a:pt x="44" y="40"/>
                </a:lnTo>
                <a:lnTo>
                  <a:pt x="44" y="39"/>
                </a:lnTo>
                <a:lnTo>
                  <a:pt x="46" y="36"/>
                </a:lnTo>
                <a:lnTo>
                  <a:pt x="47" y="32"/>
                </a:lnTo>
                <a:lnTo>
                  <a:pt x="47" y="29"/>
                </a:lnTo>
                <a:lnTo>
                  <a:pt x="47" y="24"/>
                </a:lnTo>
                <a:lnTo>
                  <a:pt x="46" y="21"/>
                </a:lnTo>
                <a:lnTo>
                  <a:pt x="44" y="18"/>
                </a:lnTo>
                <a:lnTo>
                  <a:pt x="41" y="17"/>
                </a:lnTo>
                <a:lnTo>
                  <a:pt x="38" y="14"/>
                </a:lnTo>
                <a:lnTo>
                  <a:pt x="34" y="11"/>
                </a:lnTo>
                <a:lnTo>
                  <a:pt x="29" y="9"/>
                </a:lnTo>
                <a:lnTo>
                  <a:pt x="26" y="6"/>
                </a:lnTo>
                <a:lnTo>
                  <a:pt x="22" y="3"/>
                </a:lnTo>
                <a:lnTo>
                  <a:pt x="17" y="2"/>
                </a:lnTo>
                <a:lnTo>
                  <a:pt x="13" y="0"/>
                </a:lnTo>
                <a:lnTo>
                  <a:pt x="10" y="0"/>
                </a:lnTo>
                <a:lnTo>
                  <a:pt x="6" y="2"/>
                </a:lnTo>
                <a:lnTo>
                  <a:pt x="4" y="3"/>
                </a:lnTo>
                <a:lnTo>
                  <a:pt x="3" y="5"/>
                </a:lnTo>
                <a:lnTo>
                  <a:pt x="1" y="8"/>
                </a:lnTo>
                <a:lnTo>
                  <a:pt x="1" y="11"/>
                </a:lnTo>
                <a:lnTo>
                  <a:pt x="0" y="14"/>
                </a:lnTo>
                <a:lnTo>
                  <a:pt x="0" y="17"/>
                </a:lnTo>
                <a:lnTo>
                  <a:pt x="1" y="20"/>
                </a:lnTo>
                <a:lnTo>
                  <a:pt x="1" y="2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85" name="Freeform 36"/>
          <p:cNvSpPr>
            <a:spLocks/>
          </p:cNvSpPr>
          <p:nvPr/>
        </p:nvSpPr>
        <p:spPr bwMode="auto">
          <a:xfrm>
            <a:off x="6510341" y="4684716"/>
            <a:ext cx="66675" cy="77787"/>
          </a:xfrm>
          <a:custGeom>
            <a:avLst/>
            <a:gdLst>
              <a:gd name="T0" fmla="*/ 2147483647 w 47"/>
              <a:gd name="T1" fmla="*/ 2147483647 h 49"/>
              <a:gd name="T2" fmla="*/ 2147483647 w 47"/>
              <a:gd name="T3" fmla="*/ 2147483647 h 49"/>
              <a:gd name="T4" fmla="*/ 2147483647 w 47"/>
              <a:gd name="T5" fmla="*/ 2147483647 h 49"/>
              <a:gd name="T6" fmla="*/ 2147483647 w 47"/>
              <a:gd name="T7" fmla="*/ 2147483647 h 49"/>
              <a:gd name="T8" fmla="*/ 2147483647 w 47"/>
              <a:gd name="T9" fmla="*/ 2147483647 h 49"/>
              <a:gd name="T10" fmla="*/ 2147483647 w 47"/>
              <a:gd name="T11" fmla="*/ 2147483647 h 49"/>
              <a:gd name="T12" fmla="*/ 2147483647 w 47"/>
              <a:gd name="T13" fmla="*/ 2147483647 h 49"/>
              <a:gd name="T14" fmla="*/ 2147483647 w 47"/>
              <a:gd name="T15" fmla="*/ 2147483647 h 49"/>
              <a:gd name="T16" fmla="*/ 2147483647 w 47"/>
              <a:gd name="T17" fmla="*/ 2147483647 h 49"/>
              <a:gd name="T18" fmla="*/ 2147483647 w 47"/>
              <a:gd name="T19" fmla="*/ 2147483647 h 49"/>
              <a:gd name="T20" fmla="*/ 2147483647 w 47"/>
              <a:gd name="T21" fmla="*/ 2147483647 h 49"/>
              <a:gd name="T22" fmla="*/ 2147483647 w 47"/>
              <a:gd name="T23" fmla="*/ 2147483647 h 49"/>
              <a:gd name="T24" fmla="*/ 2147483647 w 47"/>
              <a:gd name="T25" fmla="*/ 2147483647 h 49"/>
              <a:gd name="T26" fmla="*/ 2147483647 w 47"/>
              <a:gd name="T27" fmla="*/ 2147483647 h 49"/>
              <a:gd name="T28" fmla="*/ 2147483647 w 47"/>
              <a:gd name="T29" fmla="*/ 2147483647 h 49"/>
              <a:gd name="T30" fmla="*/ 2147483647 w 47"/>
              <a:gd name="T31" fmla="*/ 2147483647 h 49"/>
              <a:gd name="T32" fmla="*/ 2147483647 w 47"/>
              <a:gd name="T33" fmla="*/ 2147483647 h 49"/>
              <a:gd name="T34" fmla="*/ 2147483647 w 47"/>
              <a:gd name="T35" fmla="*/ 2147483647 h 49"/>
              <a:gd name="T36" fmla="*/ 2147483647 w 47"/>
              <a:gd name="T37" fmla="*/ 2147483647 h 49"/>
              <a:gd name="T38" fmla="*/ 2147483647 w 47"/>
              <a:gd name="T39" fmla="*/ 2147483647 h 49"/>
              <a:gd name="T40" fmla="*/ 2147483647 w 47"/>
              <a:gd name="T41" fmla="*/ 2147483647 h 49"/>
              <a:gd name="T42" fmla="*/ 2147483647 w 47"/>
              <a:gd name="T43" fmla="*/ 2147483647 h 49"/>
              <a:gd name="T44" fmla="*/ 2147483647 w 47"/>
              <a:gd name="T45" fmla="*/ 2147483647 h 49"/>
              <a:gd name="T46" fmla="*/ 2147483647 w 47"/>
              <a:gd name="T47" fmla="*/ 2147483647 h 49"/>
              <a:gd name="T48" fmla="*/ 2147483647 w 47"/>
              <a:gd name="T49" fmla="*/ 2147483647 h 49"/>
              <a:gd name="T50" fmla="*/ 2147483647 w 47"/>
              <a:gd name="T51" fmla="*/ 2147483647 h 49"/>
              <a:gd name="T52" fmla="*/ 2147483647 w 47"/>
              <a:gd name="T53" fmla="*/ 2147483647 h 49"/>
              <a:gd name="T54" fmla="*/ 2147483647 w 47"/>
              <a:gd name="T55" fmla="*/ 2147483647 h 49"/>
              <a:gd name="T56" fmla="*/ 2147483647 w 47"/>
              <a:gd name="T57" fmla="*/ 2147483647 h 49"/>
              <a:gd name="T58" fmla="*/ 2147483647 w 47"/>
              <a:gd name="T59" fmla="*/ 2147483647 h 49"/>
              <a:gd name="T60" fmla="*/ 2147483647 w 47"/>
              <a:gd name="T61" fmla="*/ 2147483647 h 49"/>
              <a:gd name="T62" fmla="*/ 2147483647 w 47"/>
              <a:gd name="T63" fmla="*/ 2147483647 h 49"/>
              <a:gd name="T64" fmla="*/ 2147483647 w 47"/>
              <a:gd name="T65" fmla="*/ 2147483647 h 49"/>
              <a:gd name="T66" fmla="*/ 2147483647 w 47"/>
              <a:gd name="T67" fmla="*/ 2147483647 h 49"/>
              <a:gd name="T68" fmla="*/ 2147483647 w 47"/>
              <a:gd name="T69" fmla="*/ 2147483647 h 49"/>
              <a:gd name="T70" fmla="*/ 2147483647 w 47"/>
              <a:gd name="T71" fmla="*/ 2147483647 h 49"/>
              <a:gd name="T72" fmla="*/ 2147483647 w 47"/>
              <a:gd name="T73" fmla="*/ 2147483647 h 49"/>
              <a:gd name="T74" fmla="*/ 2147483647 w 47"/>
              <a:gd name="T75" fmla="*/ 2147483647 h 49"/>
              <a:gd name="T76" fmla="*/ 2147483647 w 47"/>
              <a:gd name="T77" fmla="*/ 0 h 49"/>
              <a:gd name="T78" fmla="*/ 2147483647 w 47"/>
              <a:gd name="T79" fmla="*/ 0 h 49"/>
              <a:gd name="T80" fmla="*/ 2147483647 w 47"/>
              <a:gd name="T81" fmla="*/ 2147483647 h 49"/>
              <a:gd name="T82" fmla="*/ 2147483647 w 47"/>
              <a:gd name="T83" fmla="*/ 2147483647 h 49"/>
              <a:gd name="T84" fmla="*/ 2147483647 w 47"/>
              <a:gd name="T85" fmla="*/ 2147483647 h 49"/>
              <a:gd name="T86" fmla="*/ 2147483647 w 47"/>
              <a:gd name="T87" fmla="*/ 2147483647 h 49"/>
              <a:gd name="T88" fmla="*/ 2147483647 w 47"/>
              <a:gd name="T89" fmla="*/ 2147483647 h 49"/>
              <a:gd name="T90" fmla="*/ 0 w 47"/>
              <a:gd name="T91" fmla="*/ 2147483647 h 49"/>
              <a:gd name="T92" fmla="*/ 0 w 47"/>
              <a:gd name="T93" fmla="*/ 2147483647 h 49"/>
              <a:gd name="T94" fmla="*/ 2147483647 w 47"/>
              <a:gd name="T95" fmla="*/ 2147483647 h 49"/>
              <a:gd name="T96" fmla="*/ 2147483647 w 47"/>
              <a:gd name="T97" fmla="*/ 2147483647 h 4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7"/>
              <a:gd name="T148" fmla="*/ 0 h 49"/>
              <a:gd name="T149" fmla="*/ 47 w 47"/>
              <a:gd name="T150" fmla="*/ 49 h 4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7" h="49">
                <a:moveTo>
                  <a:pt x="1" y="23"/>
                </a:moveTo>
                <a:lnTo>
                  <a:pt x="3" y="26"/>
                </a:lnTo>
                <a:lnTo>
                  <a:pt x="4" y="29"/>
                </a:lnTo>
                <a:lnTo>
                  <a:pt x="6" y="32"/>
                </a:lnTo>
                <a:lnTo>
                  <a:pt x="9" y="34"/>
                </a:lnTo>
                <a:lnTo>
                  <a:pt x="12" y="37"/>
                </a:lnTo>
                <a:lnTo>
                  <a:pt x="14" y="40"/>
                </a:lnTo>
                <a:lnTo>
                  <a:pt x="17" y="42"/>
                </a:lnTo>
                <a:lnTo>
                  <a:pt x="20" y="43"/>
                </a:lnTo>
                <a:lnTo>
                  <a:pt x="23" y="45"/>
                </a:lnTo>
                <a:lnTo>
                  <a:pt x="26" y="46"/>
                </a:lnTo>
                <a:lnTo>
                  <a:pt x="29" y="48"/>
                </a:lnTo>
                <a:lnTo>
                  <a:pt x="32" y="49"/>
                </a:lnTo>
                <a:lnTo>
                  <a:pt x="35" y="49"/>
                </a:lnTo>
                <a:lnTo>
                  <a:pt x="38" y="49"/>
                </a:lnTo>
                <a:lnTo>
                  <a:pt x="41" y="48"/>
                </a:lnTo>
                <a:lnTo>
                  <a:pt x="44" y="45"/>
                </a:lnTo>
                <a:lnTo>
                  <a:pt x="44" y="43"/>
                </a:lnTo>
                <a:lnTo>
                  <a:pt x="44" y="42"/>
                </a:lnTo>
                <a:lnTo>
                  <a:pt x="44" y="40"/>
                </a:lnTo>
                <a:lnTo>
                  <a:pt x="44" y="39"/>
                </a:lnTo>
                <a:lnTo>
                  <a:pt x="46" y="36"/>
                </a:lnTo>
                <a:lnTo>
                  <a:pt x="47" y="32"/>
                </a:lnTo>
                <a:lnTo>
                  <a:pt x="47" y="29"/>
                </a:lnTo>
                <a:lnTo>
                  <a:pt x="47" y="24"/>
                </a:lnTo>
                <a:lnTo>
                  <a:pt x="46" y="21"/>
                </a:lnTo>
                <a:lnTo>
                  <a:pt x="44" y="18"/>
                </a:lnTo>
                <a:lnTo>
                  <a:pt x="41" y="17"/>
                </a:lnTo>
                <a:lnTo>
                  <a:pt x="38" y="14"/>
                </a:lnTo>
                <a:lnTo>
                  <a:pt x="34" y="11"/>
                </a:lnTo>
                <a:lnTo>
                  <a:pt x="29" y="9"/>
                </a:lnTo>
                <a:lnTo>
                  <a:pt x="26" y="6"/>
                </a:lnTo>
                <a:lnTo>
                  <a:pt x="22" y="3"/>
                </a:lnTo>
                <a:lnTo>
                  <a:pt x="17" y="2"/>
                </a:lnTo>
                <a:lnTo>
                  <a:pt x="13" y="0"/>
                </a:lnTo>
                <a:lnTo>
                  <a:pt x="10" y="0"/>
                </a:lnTo>
                <a:lnTo>
                  <a:pt x="6" y="2"/>
                </a:lnTo>
                <a:lnTo>
                  <a:pt x="4" y="3"/>
                </a:lnTo>
                <a:lnTo>
                  <a:pt x="3" y="5"/>
                </a:lnTo>
                <a:lnTo>
                  <a:pt x="1" y="8"/>
                </a:lnTo>
                <a:lnTo>
                  <a:pt x="1" y="11"/>
                </a:lnTo>
                <a:lnTo>
                  <a:pt x="0" y="14"/>
                </a:lnTo>
                <a:lnTo>
                  <a:pt x="0" y="17"/>
                </a:lnTo>
                <a:lnTo>
                  <a:pt x="1" y="20"/>
                </a:lnTo>
                <a:lnTo>
                  <a:pt x="1" y="23"/>
                </a:lnTo>
              </a:path>
            </a:pathLst>
          </a:custGeom>
          <a:solidFill>
            <a:srgbClr val="FFFF00"/>
          </a:solidFill>
          <a:ln w="4763">
            <a:solidFill>
              <a:srgbClr val="990000"/>
            </a:solidFill>
            <a:round/>
            <a:headEnd/>
            <a:tailEnd/>
          </a:ln>
        </p:spPr>
        <p:txBody>
          <a:bodyPr/>
          <a:lstStyle/>
          <a:p>
            <a:endParaRPr lang="en-US"/>
          </a:p>
        </p:txBody>
      </p:sp>
      <p:sp>
        <p:nvSpPr>
          <p:cNvPr id="53286" name="Freeform 37"/>
          <p:cNvSpPr>
            <a:spLocks/>
          </p:cNvSpPr>
          <p:nvPr/>
        </p:nvSpPr>
        <p:spPr bwMode="auto">
          <a:xfrm>
            <a:off x="6445251" y="4662488"/>
            <a:ext cx="57151" cy="76200"/>
          </a:xfrm>
          <a:custGeom>
            <a:avLst/>
            <a:gdLst>
              <a:gd name="T0" fmla="*/ 2147483647 w 40"/>
              <a:gd name="T1" fmla="*/ 2147483647 h 48"/>
              <a:gd name="T2" fmla="*/ 2147483647 w 40"/>
              <a:gd name="T3" fmla="*/ 2147483647 h 48"/>
              <a:gd name="T4" fmla="*/ 2147483647 w 40"/>
              <a:gd name="T5" fmla="*/ 2147483647 h 48"/>
              <a:gd name="T6" fmla="*/ 2147483647 w 40"/>
              <a:gd name="T7" fmla="*/ 2147483647 h 48"/>
              <a:gd name="T8" fmla="*/ 0 w 40"/>
              <a:gd name="T9" fmla="*/ 2147483647 h 48"/>
              <a:gd name="T10" fmla="*/ 0 w 40"/>
              <a:gd name="T11" fmla="*/ 2147483647 h 48"/>
              <a:gd name="T12" fmla="*/ 0 w 40"/>
              <a:gd name="T13" fmla="*/ 2147483647 h 48"/>
              <a:gd name="T14" fmla="*/ 2147483647 w 40"/>
              <a:gd name="T15" fmla="*/ 2147483647 h 48"/>
              <a:gd name="T16" fmla="*/ 2147483647 w 40"/>
              <a:gd name="T17" fmla="*/ 2147483647 h 48"/>
              <a:gd name="T18" fmla="*/ 2147483647 w 40"/>
              <a:gd name="T19" fmla="*/ 2147483647 h 48"/>
              <a:gd name="T20" fmla="*/ 2147483647 w 40"/>
              <a:gd name="T21" fmla="*/ 2147483647 h 48"/>
              <a:gd name="T22" fmla="*/ 2147483647 w 40"/>
              <a:gd name="T23" fmla="*/ 2147483647 h 48"/>
              <a:gd name="T24" fmla="*/ 2147483647 w 40"/>
              <a:gd name="T25" fmla="*/ 2147483647 h 48"/>
              <a:gd name="T26" fmla="*/ 2147483647 w 40"/>
              <a:gd name="T27" fmla="*/ 2147483647 h 48"/>
              <a:gd name="T28" fmla="*/ 2147483647 w 40"/>
              <a:gd name="T29" fmla="*/ 2147483647 h 48"/>
              <a:gd name="T30" fmla="*/ 2147483647 w 40"/>
              <a:gd name="T31" fmla="*/ 2147483647 h 48"/>
              <a:gd name="T32" fmla="*/ 2147483647 w 40"/>
              <a:gd name="T33" fmla="*/ 2147483647 h 48"/>
              <a:gd name="T34" fmla="*/ 2147483647 w 40"/>
              <a:gd name="T35" fmla="*/ 2147483647 h 48"/>
              <a:gd name="T36" fmla="*/ 2147483647 w 40"/>
              <a:gd name="T37" fmla="*/ 2147483647 h 48"/>
              <a:gd name="T38" fmla="*/ 2147483647 w 40"/>
              <a:gd name="T39" fmla="*/ 2147483647 h 48"/>
              <a:gd name="T40" fmla="*/ 2147483647 w 40"/>
              <a:gd name="T41" fmla="*/ 2147483647 h 48"/>
              <a:gd name="T42" fmla="*/ 2147483647 w 40"/>
              <a:gd name="T43" fmla="*/ 2147483647 h 48"/>
              <a:gd name="T44" fmla="*/ 2147483647 w 40"/>
              <a:gd name="T45" fmla="*/ 2147483647 h 48"/>
              <a:gd name="T46" fmla="*/ 2147483647 w 40"/>
              <a:gd name="T47" fmla="*/ 2147483647 h 48"/>
              <a:gd name="T48" fmla="*/ 2147483647 w 40"/>
              <a:gd name="T49" fmla="*/ 2147483647 h 48"/>
              <a:gd name="T50" fmla="*/ 2147483647 w 40"/>
              <a:gd name="T51" fmla="*/ 2147483647 h 48"/>
              <a:gd name="T52" fmla="*/ 2147483647 w 40"/>
              <a:gd name="T53" fmla="*/ 2147483647 h 48"/>
              <a:gd name="T54" fmla="*/ 2147483647 w 40"/>
              <a:gd name="T55" fmla="*/ 2147483647 h 48"/>
              <a:gd name="T56" fmla="*/ 2147483647 w 40"/>
              <a:gd name="T57" fmla="*/ 2147483647 h 48"/>
              <a:gd name="T58" fmla="*/ 2147483647 w 40"/>
              <a:gd name="T59" fmla="*/ 2147483647 h 48"/>
              <a:gd name="T60" fmla="*/ 2147483647 w 40"/>
              <a:gd name="T61" fmla="*/ 2147483647 h 48"/>
              <a:gd name="T62" fmla="*/ 2147483647 w 40"/>
              <a:gd name="T63" fmla="*/ 2147483647 h 48"/>
              <a:gd name="T64" fmla="*/ 2147483647 w 40"/>
              <a:gd name="T65" fmla="*/ 2147483647 h 48"/>
              <a:gd name="T66" fmla="*/ 2147483647 w 40"/>
              <a:gd name="T67" fmla="*/ 0 h 48"/>
              <a:gd name="T68" fmla="*/ 2147483647 w 40"/>
              <a:gd name="T69" fmla="*/ 0 h 48"/>
              <a:gd name="T70" fmla="*/ 2147483647 w 40"/>
              <a:gd name="T71" fmla="*/ 0 h 48"/>
              <a:gd name="T72" fmla="*/ 2147483647 w 40"/>
              <a:gd name="T73" fmla="*/ 2147483647 h 48"/>
              <a:gd name="T74" fmla="*/ 2147483647 w 40"/>
              <a:gd name="T75" fmla="*/ 2147483647 h 48"/>
              <a:gd name="T76" fmla="*/ 2147483647 w 40"/>
              <a:gd name="T77" fmla="*/ 2147483647 h 48"/>
              <a:gd name="T78" fmla="*/ 2147483647 w 40"/>
              <a:gd name="T79" fmla="*/ 2147483647 h 48"/>
              <a:gd name="T80" fmla="*/ 2147483647 w 40"/>
              <a:gd name="T81" fmla="*/ 2147483647 h 4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0"/>
              <a:gd name="T124" fmla="*/ 0 h 48"/>
              <a:gd name="T125" fmla="*/ 40 w 40"/>
              <a:gd name="T126" fmla="*/ 48 h 4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0" h="48">
                <a:moveTo>
                  <a:pt x="10" y="11"/>
                </a:moveTo>
                <a:lnTo>
                  <a:pt x="7" y="16"/>
                </a:lnTo>
                <a:lnTo>
                  <a:pt x="4" y="22"/>
                </a:lnTo>
                <a:lnTo>
                  <a:pt x="1" y="26"/>
                </a:lnTo>
                <a:lnTo>
                  <a:pt x="0" y="32"/>
                </a:lnTo>
                <a:lnTo>
                  <a:pt x="0" y="37"/>
                </a:lnTo>
                <a:lnTo>
                  <a:pt x="0" y="41"/>
                </a:lnTo>
                <a:lnTo>
                  <a:pt x="3" y="44"/>
                </a:lnTo>
                <a:lnTo>
                  <a:pt x="7" y="47"/>
                </a:lnTo>
                <a:lnTo>
                  <a:pt x="12" y="48"/>
                </a:lnTo>
                <a:lnTo>
                  <a:pt x="15" y="48"/>
                </a:lnTo>
                <a:lnTo>
                  <a:pt x="19" y="48"/>
                </a:lnTo>
                <a:lnTo>
                  <a:pt x="23" y="47"/>
                </a:lnTo>
                <a:lnTo>
                  <a:pt x="26" y="47"/>
                </a:lnTo>
                <a:lnTo>
                  <a:pt x="31" y="46"/>
                </a:lnTo>
                <a:lnTo>
                  <a:pt x="34" y="44"/>
                </a:lnTo>
                <a:lnTo>
                  <a:pt x="38" y="41"/>
                </a:lnTo>
                <a:lnTo>
                  <a:pt x="38" y="40"/>
                </a:lnTo>
                <a:lnTo>
                  <a:pt x="40" y="40"/>
                </a:lnTo>
                <a:lnTo>
                  <a:pt x="40" y="38"/>
                </a:lnTo>
                <a:lnTo>
                  <a:pt x="40" y="37"/>
                </a:lnTo>
                <a:lnTo>
                  <a:pt x="40" y="35"/>
                </a:lnTo>
                <a:lnTo>
                  <a:pt x="40" y="34"/>
                </a:lnTo>
                <a:lnTo>
                  <a:pt x="38" y="31"/>
                </a:lnTo>
                <a:lnTo>
                  <a:pt x="37" y="26"/>
                </a:lnTo>
                <a:lnTo>
                  <a:pt x="37" y="22"/>
                </a:lnTo>
                <a:lnTo>
                  <a:pt x="37" y="19"/>
                </a:lnTo>
                <a:lnTo>
                  <a:pt x="35" y="14"/>
                </a:lnTo>
                <a:lnTo>
                  <a:pt x="34" y="10"/>
                </a:lnTo>
                <a:lnTo>
                  <a:pt x="32" y="7"/>
                </a:lnTo>
                <a:lnTo>
                  <a:pt x="31" y="3"/>
                </a:lnTo>
                <a:lnTo>
                  <a:pt x="28" y="0"/>
                </a:lnTo>
                <a:lnTo>
                  <a:pt x="25" y="0"/>
                </a:lnTo>
                <a:lnTo>
                  <a:pt x="22" y="0"/>
                </a:lnTo>
                <a:lnTo>
                  <a:pt x="19" y="1"/>
                </a:lnTo>
                <a:lnTo>
                  <a:pt x="16" y="4"/>
                </a:lnTo>
                <a:lnTo>
                  <a:pt x="13" y="7"/>
                </a:lnTo>
                <a:lnTo>
                  <a:pt x="12" y="10"/>
                </a:lnTo>
                <a:lnTo>
                  <a:pt x="10" y="1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87" name="Freeform 38"/>
          <p:cNvSpPr>
            <a:spLocks/>
          </p:cNvSpPr>
          <p:nvPr/>
        </p:nvSpPr>
        <p:spPr bwMode="auto">
          <a:xfrm>
            <a:off x="6445251" y="4662488"/>
            <a:ext cx="57151" cy="76200"/>
          </a:xfrm>
          <a:custGeom>
            <a:avLst/>
            <a:gdLst>
              <a:gd name="T0" fmla="*/ 2147483647 w 40"/>
              <a:gd name="T1" fmla="*/ 2147483647 h 48"/>
              <a:gd name="T2" fmla="*/ 2147483647 w 40"/>
              <a:gd name="T3" fmla="*/ 2147483647 h 48"/>
              <a:gd name="T4" fmla="*/ 2147483647 w 40"/>
              <a:gd name="T5" fmla="*/ 2147483647 h 48"/>
              <a:gd name="T6" fmla="*/ 2147483647 w 40"/>
              <a:gd name="T7" fmla="*/ 2147483647 h 48"/>
              <a:gd name="T8" fmla="*/ 0 w 40"/>
              <a:gd name="T9" fmla="*/ 2147483647 h 48"/>
              <a:gd name="T10" fmla="*/ 0 w 40"/>
              <a:gd name="T11" fmla="*/ 2147483647 h 48"/>
              <a:gd name="T12" fmla="*/ 0 w 40"/>
              <a:gd name="T13" fmla="*/ 2147483647 h 48"/>
              <a:gd name="T14" fmla="*/ 2147483647 w 40"/>
              <a:gd name="T15" fmla="*/ 2147483647 h 48"/>
              <a:gd name="T16" fmla="*/ 2147483647 w 40"/>
              <a:gd name="T17" fmla="*/ 2147483647 h 48"/>
              <a:gd name="T18" fmla="*/ 2147483647 w 40"/>
              <a:gd name="T19" fmla="*/ 2147483647 h 48"/>
              <a:gd name="T20" fmla="*/ 2147483647 w 40"/>
              <a:gd name="T21" fmla="*/ 2147483647 h 48"/>
              <a:gd name="T22" fmla="*/ 2147483647 w 40"/>
              <a:gd name="T23" fmla="*/ 2147483647 h 48"/>
              <a:gd name="T24" fmla="*/ 2147483647 w 40"/>
              <a:gd name="T25" fmla="*/ 2147483647 h 48"/>
              <a:gd name="T26" fmla="*/ 2147483647 w 40"/>
              <a:gd name="T27" fmla="*/ 2147483647 h 48"/>
              <a:gd name="T28" fmla="*/ 2147483647 w 40"/>
              <a:gd name="T29" fmla="*/ 2147483647 h 48"/>
              <a:gd name="T30" fmla="*/ 2147483647 w 40"/>
              <a:gd name="T31" fmla="*/ 2147483647 h 48"/>
              <a:gd name="T32" fmla="*/ 2147483647 w 40"/>
              <a:gd name="T33" fmla="*/ 2147483647 h 48"/>
              <a:gd name="T34" fmla="*/ 2147483647 w 40"/>
              <a:gd name="T35" fmla="*/ 2147483647 h 48"/>
              <a:gd name="T36" fmla="*/ 2147483647 w 40"/>
              <a:gd name="T37" fmla="*/ 2147483647 h 48"/>
              <a:gd name="T38" fmla="*/ 2147483647 w 40"/>
              <a:gd name="T39" fmla="*/ 2147483647 h 48"/>
              <a:gd name="T40" fmla="*/ 2147483647 w 40"/>
              <a:gd name="T41" fmla="*/ 2147483647 h 48"/>
              <a:gd name="T42" fmla="*/ 2147483647 w 40"/>
              <a:gd name="T43" fmla="*/ 2147483647 h 48"/>
              <a:gd name="T44" fmla="*/ 2147483647 w 40"/>
              <a:gd name="T45" fmla="*/ 2147483647 h 48"/>
              <a:gd name="T46" fmla="*/ 2147483647 w 40"/>
              <a:gd name="T47" fmla="*/ 2147483647 h 48"/>
              <a:gd name="T48" fmla="*/ 2147483647 w 40"/>
              <a:gd name="T49" fmla="*/ 2147483647 h 48"/>
              <a:gd name="T50" fmla="*/ 2147483647 w 40"/>
              <a:gd name="T51" fmla="*/ 2147483647 h 48"/>
              <a:gd name="T52" fmla="*/ 2147483647 w 40"/>
              <a:gd name="T53" fmla="*/ 2147483647 h 48"/>
              <a:gd name="T54" fmla="*/ 2147483647 w 40"/>
              <a:gd name="T55" fmla="*/ 2147483647 h 48"/>
              <a:gd name="T56" fmla="*/ 2147483647 w 40"/>
              <a:gd name="T57" fmla="*/ 2147483647 h 48"/>
              <a:gd name="T58" fmla="*/ 2147483647 w 40"/>
              <a:gd name="T59" fmla="*/ 2147483647 h 48"/>
              <a:gd name="T60" fmla="*/ 2147483647 w 40"/>
              <a:gd name="T61" fmla="*/ 2147483647 h 48"/>
              <a:gd name="T62" fmla="*/ 2147483647 w 40"/>
              <a:gd name="T63" fmla="*/ 2147483647 h 48"/>
              <a:gd name="T64" fmla="*/ 2147483647 w 40"/>
              <a:gd name="T65" fmla="*/ 2147483647 h 48"/>
              <a:gd name="T66" fmla="*/ 2147483647 w 40"/>
              <a:gd name="T67" fmla="*/ 0 h 48"/>
              <a:gd name="T68" fmla="*/ 2147483647 w 40"/>
              <a:gd name="T69" fmla="*/ 0 h 48"/>
              <a:gd name="T70" fmla="*/ 2147483647 w 40"/>
              <a:gd name="T71" fmla="*/ 0 h 48"/>
              <a:gd name="T72" fmla="*/ 2147483647 w 40"/>
              <a:gd name="T73" fmla="*/ 2147483647 h 48"/>
              <a:gd name="T74" fmla="*/ 2147483647 w 40"/>
              <a:gd name="T75" fmla="*/ 2147483647 h 48"/>
              <a:gd name="T76" fmla="*/ 2147483647 w 40"/>
              <a:gd name="T77" fmla="*/ 2147483647 h 48"/>
              <a:gd name="T78" fmla="*/ 2147483647 w 40"/>
              <a:gd name="T79" fmla="*/ 2147483647 h 48"/>
              <a:gd name="T80" fmla="*/ 2147483647 w 40"/>
              <a:gd name="T81" fmla="*/ 2147483647 h 4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0"/>
              <a:gd name="T124" fmla="*/ 0 h 48"/>
              <a:gd name="T125" fmla="*/ 40 w 40"/>
              <a:gd name="T126" fmla="*/ 48 h 4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0" h="48">
                <a:moveTo>
                  <a:pt x="10" y="11"/>
                </a:moveTo>
                <a:lnTo>
                  <a:pt x="7" y="16"/>
                </a:lnTo>
                <a:lnTo>
                  <a:pt x="4" y="22"/>
                </a:lnTo>
                <a:lnTo>
                  <a:pt x="1" y="26"/>
                </a:lnTo>
                <a:lnTo>
                  <a:pt x="0" y="32"/>
                </a:lnTo>
                <a:lnTo>
                  <a:pt x="0" y="37"/>
                </a:lnTo>
                <a:lnTo>
                  <a:pt x="0" y="41"/>
                </a:lnTo>
                <a:lnTo>
                  <a:pt x="3" y="44"/>
                </a:lnTo>
                <a:lnTo>
                  <a:pt x="7" y="47"/>
                </a:lnTo>
                <a:lnTo>
                  <a:pt x="12" y="48"/>
                </a:lnTo>
                <a:lnTo>
                  <a:pt x="15" y="48"/>
                </a:lnTo>
                <a:lnTo>
                  <a:pt x="19" y="48"/>
                </a:lnTo>
                <a:lnTo>
                  <a:pt x="23" y="47"/>
                </a:lnTo>
                <a:lnTo>
                  <a:pt x="26" y="47"/>
                </a:lnTo>
                <a:lnTo>
                  <a:pt x="31" y="46"/>
                </a:lnTo>
                <a:lnTo>
                  <a:pt x="34" y="44"/>
                </a:lnTo>
                <a:lnTo>
                  <a:pt x="38" y="41"/>
                </a:lnTo>
                <a:lnTo>
                  <a:pt x="38" y="40"/>
                </a:lnTo>
                <a:lnTo>
                  <a:pt x="40" y="40"/>
                </a:lnTo>
                <a:lnTo>
                  <a:pt x="40" y="38"/>
                </a:lnTo>
                <a:lnTo>
                  <a:pt x="40" y="37"/>
                </a:lnTo>
                <a:lnTo>
                  <a:pt x="40" y="35"/>
                </a:lnTo>
                <a:lnTo>
                  <a:pt x="40" y="34"/>
                </a:lnTo>
                <a:lnTo>
                  <a:pt x="38" y="31"/>
                </a:lnTo>
                <a:lnTo>
                  <a:pt x="37" y="26"/>
                </a:lnTo>
                <a:lnTo>
                  <a:pt x="37" y="22"/>
                </a:lnTo>
                <a:lnTo>
                  <a:pt x="37" y="19"/>
                </a:lnTo>
                <a:lnTo>
                  <a:pt x="35" y="14"/>
                </a:lnTo>
                <a:lnTo>
                  <a:pt x="34" y="10"/>
                </a:lnTo>
                <a:lnTo>
                  <a:pt x="32" y="7"/>
                </a:lnTo>
                <a:lnTo>
                  <a:pt x="31" y="3"/>
                </a:lnTo>
                <a:lnTo>
                  <a:pt x="28" y="0"/>
                </a:lnTo>
                <a:lnTo>
                  <a:pt x="25" y="0"/>
                </a:lnTo>
                <a:lnTo>
                  <a:pt x="22" y="0"/>
                </a:lnTo>
                <a:lnTo>
                  <a:pt x="19" y="1"/>
                </a:lnTo>
                <a:lnTo>
                  <a:pt x="16" y="4"/>
                </a:lnTo>
                <a:lnTo>
                  <a:pt x="13" y="7"/>
                </a:lnTo>
                <a:lnTo>
                  <a:pt x="12" y="10"/>
                </a:lnTo>
                <a:lnTo>
                  <a:pt x="10" y="11"/>
                </a:lnTo>
              </a:path>
            </a:pathLst>
          </a:custGeom>
          <a:solidFill>
            <a:srgbClr val="FFFF00"/>
          </a:solidFill>
          <a:ln w="4763">
            <a:solidFill>
              <a:srgbClr val="990000"/>
            </a:solidFill>
            <a:round/>
            <a:headEnd/>
            <a:tailEnd/>
          </a:ln>
        </p:spPr>
        <p:txBody>
          <a:bodyPr/>
          <a:lstStyle/>
          <a:p>
            <a:endParaRPr lang="en-US"/>
          </a:p>
        </p:txBody>
      </p:sp>
      <p:sp>
        <p:nvSpPr>
          <p:cNvPr id="53288" name="Freeform 39"/>
          <p:cNvSpPr>
            <a:spLocks/>
          </p:cNvSpPr>
          <p:nvPr/>
        </p:nvSpPr>
        <p:spPr bwMode="auto">
          <a:xfrm>
            <a:off x="6667503" y="4668839"/>
            <a:ext cx="68263" cy="87312"/>
          </a:xfrm>
          <a:custGeom>
            <a:avLst/>
            <a:gdLst>
              <a:gd name="T0" fmla="*/ 2147483647 w 48"/>
              <a:gd name="T1" fmla="*/ 2147483647 h 55"/>
              <a:gd name="T2" fmla="*/ 0 w 48"/>
              <a:gd name="T3" fmla="*/ 2147483647 h 55"/>
              <a:gd name="T4" fmla="*/ 0 w 48"/>
              <a:gd name="T5" fmla="*/ 2147483647 h 55"/>
              <a:gd name="T6" fmla="*/ 0 w 48"/>
              <a:gd name="T7" fmla="*/ 2147483647 h 55"/>
              <a:gd name="T8" fmla="*/ 2147483647 w 48"/>
              <a:gd name="T9" fmla="*/ 2147483647 h 55"/>
              <a:gd name="T10" fmla="*/ 2147483647 w 48"/>
              <a:gd name="T11" fmla="*/ 2147483647 h 55"/>
              <a:gd name="T12" fmla="*/ 2147483647 w 48"/>
              <a:gd name="T13" fmla="*/ 2147483647 h 55"/>
              <a:gd name="T14" fmla="*/ 2147483647 w 48"/>
              <a:gd name="T15" fmla="*/ 2147483647 h 55"/>
              <a:gd name="T16" fmla="*/ 2147483647 w 48"/>
              <a:gd name="T17" fmla="*/ 2147483647 h 55"/>
              <a:gd name="T18" fmla="*/ 2147483647 w 48"/>
              <a:gd name="T19" fmla="*/ 2147483647 h 55"/>
              <a:gd name="T20" fmla="*/ 2147483647 w 48"/>
              <a:gd name="T21" fmla="*/ 2147483647 h 55"/>
              <a:gd name="T22" fmla="*/ 2147483647 w 48"/>
              <a:gd name="T23" fmla="*/ 2147483647 h 55"/>
              <a:gd name="T24" fmla="*/ 2147483647 w 48"/>
              <a:gd name="T25" fmla="*/ 2147483647 h 55"/>
              <a:gd name="T26" fmla="*/ 2147483647 w 48"/>
              <a:gd name="T27" fmla="*/ 2147483647 h 55"/>
              <a:gd name="T28" fmla="*/ 2147483647 w 48"/>
              <a:gd name="T29" fmla="*/ 2147483647 h 55"/>
              <a:gd name="T30" fmla="*/ 2147483647 w 48"/>
              <a:gd name="T31" fmla="*/ 2147483647 h 55"/>
              <a:gd name="T32" fmla="*/ 2147483647 w 48"/>
              <a:gd name="T33" fmla="*/ 2147483647 h 55"/>
              <a:gd name="T34" fmla="*/ 2147483647 w 48"/>
              <a:gd name="T35" fmla="*/ 2147483647 h 55"/>
              <a:gd name="T36" fmla="*/ 2147483647 w 48"/>
              <a:gd name="T37" fmla="*/ 2147483647 h 55"/>
              <a:gd name="T38" fmla="*/ 2147483647 w 48"/>
              <a:gd name="T39" fmla="*/ 2147483647 h 55"/>
              <a:gd name="T40" fmla="*/ 2147483647 w 48"/>
              <a:gd name="T41" fmla="*/ 2147483647 h 55"/>
              <a:gd name="T42" fmla="*/ 2147483647 w 48"/>
              <a:gd name="T43" fmla="*/ 2147483647 h 55"/>
              <a:gd name="T44" fmla="*/ 2147483647 w 48"/>
              <a:gd name="T45" fmla="*/ 2147483647 h 55"/>
              <a:gd name="T46" fmla="*/ 2147483647 w 48"/>
              <a:gd name="T47" fmla="*/ 2147483647 h 55"/>
              <a:gd name="T48" fmla="*/ 2147483647 w 48"/>
              <a:gd name="T49" fmla="*/ 2147483647 h 55"/>
              <a:gd name="T50" fmla="*/ 2147483647 w 48"/>
              <a:gd name="T51" fmla="*/ 2147483647 h 55"/>
              <a:gd name="T52" fmla="*/ 2147483647 w 48"/>
              <a:gd name="T53" fmla="*/ 2147483647 h 55"/>
              <a:gd name="T54" fmla="*/ 2147483647 w 48"/>
              <a:gd name="T55" fmla="*/ 2147483647 h 55"/>
              <a:gd name="T56" fmla="*/ 2147483647 w 48"/>
              <a:gd name="T57" fmla="*/ 2147483647 h 55"/>
              <a:gd name="T58" fmla="*/ 2147483647 w 48"/>
              <a:gd name="T59" fmla="*/ 2147483647 h 55"/>
              <a:gd name="T60" fmla="*/ 2147483647 w 48"/>
              <a:gd name="T61" fmla="*/ 2147483647 h 55"/>
              <a:gd name="T62" fmla="*/ 2147483647 w 48"/>
              <a:gd name="T63" fmla="*/ 2147483647 h 55"/>
              <a:gd name="T64" fmla="*/ 2147483647 w 48"/>
              <a:gd name="T65" fmla="*/ 0 h 55"/>
              <a:gd name="T66" fmla="*/ 2147483647 w 48"/>
              <a:gd name="T67" fmla="*/ 0 h 55"/>
              <a:gd name="T68" fmla="*/ 2147483647 w 48"/>
              <a:gd name="T69" fmla="*/ 2147483647 h 55"/>
              <a:gd name="T70" fmla="*/ 2147483647 w 48"/>
              <a:gd name="T71" fmla="*/ 2147483647 h 55"/>
              <a:gd name="T72" fmla="*/ 2147483647 w 48"/>
              <a:gd name="T73" fmla="*/ 2147483647 h 55"/>
              <a:gd name="T74" fmla="*/ 2147483647 w 48"/>
              <a:gd name="T75" fmla="*/ 2147483647 h 55"/>
              <a:gd name="T76" fmla="*/ 2147483647 w 48"/>
              <a:gd name="T77" fmla="*/ 2147483647 h 55"/>
              <a:gd name="T78" fmla="*/ 2147483647 w 48"/>
              <a:gd name="T79" fmla="*/ 2147483647 h 55"/>
              <a:gd name="T80" fmla="*/ 2147483647 w 48"/>
              <a:gd name="T81" fmla="*/ 2147483647 h 55"/>
              <a:gd name="T82" fmla="*/ 2147483647 w 48"/>
              <a:gd name="T83" fmla="*/ 2147483647 h 55"/>
              <a:gd name="T84" fmla="*/ 2147483647 w 48"/>
              <a:gd name="T85" fmla="*/ 2147483647 h 55"/>
              <a:gd name="T86" fmla="*/ 2147483647 w 48"/>
              <a:gd name="T87" fmla="*/ 2147483647 h 55"/>
              <a:gd name="T88" fmla="*/ 2147483647 w 48"/>
              <a:gd name="T89" fmla="*/ 2147483647 h 55"/>
              <a:gd name="T90" fmla="*/ 2147483647 w 48"/>
              <a:gd name="T91" fmla="*/ 2147483647 h 55"/>
              <a:gd name="T92" fmla="*/ 2147483647 w 48"/>
              <a:gd name="T93" fmla="*/ 2147483647 h 55"/>
              <a:gd name="T94" fmla="*/ 2147483647 w 48"/>
              <a:gd name="T95" fmla="*/ 2147483647 h 55"/>
              <a:gd name="T96" fmla="*/ 2147483647 w 48"/>
              <a:gd name="T97" fmla="*/ 2147483647 h 5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8"/>
              <a:gd name="T148" fmla="*/ 0 h 55"/>
              <a:gd name="T149" fmla="*/ 48 w 48"/>
              <a:gd name="T150" fmla="*/ 55 h 5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8" h="55">
                <a:moveTo>
                  <a:pt x="1" y="24"/>
                </a:moveTo>
                <a:lnTo>
                  <a:pt x="0" y="28"/>
                </a:lnTo>
                <a:lnTo>
                  <a:pt x="0" y="33"/>
                </a:lnTo>
                <a:lnTo>
                  <a:pt x="0" y="36"/>
                </a:lnTo>
                <a:lnTo>
                  <a:pt x="1" y="40"/>
                </a:lnTo>
                <a:lnTo>
                  <a:pt x="3" y="43"/>
                </a:lnTo>
                <a:lnTo>
                  <a:pt x="6" y="47"/>
                </a:lnTo>
                <a:lnTo>
                  <a:pt x="8" y="50"/>
                </a:lnTo>
                <a:lnTo>
                  <a:pt x="11" y="53"/>
                </a:lnTo>
                <a:lnTo>
                  <a:pt x="14" y="55"/>
                </a:lnTo>
                <a:lnTo>
                  <a:pt x="16" y="55"/>
                </a:lnTo>
                <a:lnTo>
                  <a:pt x="19" y="55"/>
                </a:lnTo>
                <a:lnTo>
                  <a:pt x="20" y="55"/>
                </a:lnTo>
                <a:lnTo>
                  <a:pt x="23" y="53"/>
                </a:lnTo>
                <a:lnTo>
                  <a:pt x="25" y="53"/>
                </a:lnTo>
                <a:lnTo>
                  <a:pt x="26" y="52"/>
                </a:lnTo>
                <a:lnTo>
                  <a:pt x="28" y="50"/>
                </a:lnTo>
                <a:lnTo>
                  <a:pt x="31" y="47"/>
                </a:lnTo>
                <a:lnTo>
                  <a:pt x="34" y="44"/>
                </a:lnTo>
                <a:lnTo>
                  <a:pt x="37" y="42"/>
                </a:lnTo>
                <a:lnTo>
                  <a:pt x="40" y="39"/>
                </a:lnTo>
                <a:lnTo>
                  <a:pt x="43" y="34"/>
                </a:lnTo>
                <a:lnTo>
                  <a:pt x="44" y="31"/>
                </a:lnTo>
                <a:lnTo>
                  <a:pt x="47" y="27"/>
                </a:lnTo>
                <a:lnTo>
                  <a:pt x="47" y="22"/>
                </a:lnTo>
                <a:lnTo>
                  <a:pt x="48" y="18"/>
                </a:lnTo>
                <a:lnTo>
                  <a:pt x="47" y="13"/>
                </a:lnTo>
                <a:lnTo>
                  <a:pt x="45" y="10"/>
                </a:lnTo>
                <a:lnTo>
                  <a:pt x="43" y="7"/>
                </a:lnTo>
                <a:lnTo>
                  <a:pt x="38" y="6"/>
                </a:lnTo>
                <a:lnTo>
                  <a:pt x="35" y="4"/>
                </a:lnTo>
                <a:lnTo>
                  <a:pt x="31" y="2"/>
                </a:lnTo>
                <a:lnTo>
                  <a:pt x="28" y="0"/>
                </a:lnTo>
                <a:lnTo>
                  <a:pt x="23" y="0"/>
                </a:lnTo>
                <a:lnTo>
                  <a:pt x="19" y="2"/>
                </a:lnTo>
                <a:lnTo>
                  <a:pt x="14" y="3"/>
                </a:lnTo>
                <a:lnTo>
                  <a:pt x="11" y="6"/>
                </a:lnTo>
                <a:lnTo>
                  <a:pt x="8" y="10"/>
                </a:lnTo>
                <a:lnTo>
                  <a:pt x="6" y="15"/>
                </a:lnTo>
                <a:lnTo>
                  <a:pt x="3" y="19"/>
                </a:lnTo>
                <a:lnTo>
                  <a:pt x="1" y="24"/>
                </a:lnTo>
                <a:lnTo>
                  <a:pt x="1" y="25"/>
                </a:lnTo>
                <a:lnTo>
                  <a:pt x="1" y="2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89" name="Freeform 40"/>
          <p:cNvSpPr>
            <a:spLocks/>
          </p:cNvSpPr>
          <p:nvPr/>
        </p:nvSpPr>
        <p:spPr bwMode="auto">
          <a:xfrm>
            <a:off x="6667503" y="4668839"/>
            <a:ext cx="68263" cy="87312"/>
          </a:xfrm>
          <a:custGeom>
            <a:avLst/>
            <a:gdLst>
              <a:gd name="T0" fmla="*/ 2147483647 w 48"/>
              <a:gd name="T1" fmla="*/ 2147483647 h 55"/>
              <a:gd name="T2" fmla="*/ 0 w 48"/>
              <a:gd name="T3" fmla="*/ 2147483647 h 55"/>
              <a:gd name="T4" fmla="*/ 0 w 48"/>
              <a:gd name="T5" fmla="*/ 2147483647 h 55"/>
              <a:gd name="T6" fmla="*/ 0 w 48"/>
              <a:gd name="T7" fmla="*/ 2147483647 h 55"/>
              <a:gd name="T8" fmla="*/ 2147483647 w 48"/>
              <a:gd name="T9" fmla="*/ 2147483647 h 55"/>
              <a:gd name="T10" fmla="*/ 2147483647 w 48"/>
              <a:gd name="T11" fmla="*/ 2147483647 h 55"/>
              <a:gd name="T12" fmla="*/ 2147483647 w 48"/>
              <a:gd name="T13" fmla="*/ 2147483647 h 55"/>
              <a:gd name="T14" fmla="*/ 2147483647 w 48"/>
              <a:gd name="T15" fmla="*/ 2147483647 h 55"/>
              <a:gd name="T16" fmla="*/ 2147483647 w 48"/>
              <a:gd name="T17" fmla="*/ 2147483647 h 55"/>
              <a:gd name="T18" fmla="*/ 2147483647 w 48"/>
              <a:gd name="T19" fmla="*/ 2147483647 h 55"/>
              <a:gd name="T20" fmla="*/ 2147483647 w 48"/>
              <a:gd name="T21" fmla="*/ 2147483647 h 55"/>
              <a:gd name="T22" fmla="*/ 2147483647 w 48"/>
              <a:gd name="T23" fmla="*/ 2147483647 h 55"/>
              <a:gd name="T24" fmla="*/ 2147483647 w 48"/>
              <a:gd name="T25" fmla="*/ 2147483647 h 55"/>
              <a:gd name="T26" fmla="*/ 2147483647 w 48"/>
              <a:gd name="T27" fmla="*/ 2147483647 h 55"/>
              <a:gd name="T28" fmla="*/ 2147483647 w 48"/>
              <a:gd name="T29" fmla="*/ 2147483647 h 55"/>
              <a:gd name="T30" fmla="*/ 2147483647 w 48"/>
              <a:gd name="T31" fmla="*/ 2147483647 h 55"/>
              <a:gd name="T32" fmla="*/ 2147483647 w 48"/>
              <a:gd name="T33" fmla="*/ 2147483647 h 55"/>
              <a:gd name="T34" fmla="*/ 2147483647 w 48"/>
              <a:gd name="T35" fmla="*/ 2147483647 h 55"/>
              <a:gd name="T36" fmla="*/ 2147483647 w 48"/>
              <a:gd name="T37" fmla="*/ 2147483647 h 55"/>
              <a:gd name="T38" fmla="*/ 2147483647 w 48"/>
              <a:gd name="T39" fmla="*/ 2147483647 h 55"/>
              <a:gd name="T40" fmla="*/ 2147483647 w 48"/>
              <a:gd name="T41" fmla="*/ 2147483647 h 55"/>
              <a:gd name="T42" fmla="*/ 2147483647 w 48"/>
              <a:gd name="T43" fmla="*/ 2147483647 h 55"/>
              <a:gd name="T44" fmla="*/ 2147483647 w 48"/>
              <a:gd name="T45" fmla="*/ 2147483647 h 55"/>
              <a:gd name="T46" fmla="*/ 2147483647 w 48"/>
              <a:gd name="T47" fmla="*/ 2147483647 h 55"/>
              <a:gd name="T48" fmla="*/ 2147483647 w 48"/>
              <a:gd name="T49" fmla="*/ 2147483647 h 55"/>
              <a:gd name="T50" fmla="*/ 2147483647 w 48"/>
              <a:gd name="T51" fmla="*/ 2147483647 h 55"/>
              <a:gd name="T52" fmla="*/ 2147483647 w 48"/>
              <a:gd name="T53" fmla="*/ 2147483647 h 55"/>
              <a:gd name="T54" fmla="*/ 2147483647 w 48"/>
              <a:gd name="T55" fmla="*/ 2147483647 h 55"/>
              <a:gd name="T56" fmla="*/ 2147483647 w 48"/>
              <a:gd name="T57" fmla="*/ 2147483647 h 55"/>
              <a:gd name="T58" fmla="*/ 2147483647 w 48"/>
              <a:gd name="T59" fmla="*/ 2147483647 h 55"/>
              <a:gd name="T60" fmla="*/ 2147483647 w 48"/>
              <a:gd name="T61" fmla="*/ 2147483647 h 55"/>
              <a:gd name="T62" fmla="*/ 2147483647 w 48"/>
              <a:gd name="T63" fmla="*/ 2147483647 h 55"/>
              <a:gd name="T64" fmla="*/ 2147483647 w 48"/>
              <a:gd name="T65" fmla="*/ 0 h 55"/>
              <a:gd name="T66" fmla="*/ 2147483647 w 48"/>
              <a:gd name="T67" fmla="*/ 0 h 55"/>
              <a:gd name="T68" fmla="*/ 2147483647 w 48"/>
              <a:gd name="T69" fmla="*/ 2147483647 h 55"/>
              <a:gd name="T70" fmla="*/ 2147483647 w 48"/>
              <a:gd name="T71" fmla="*/ 2147483647 h 55"/>
              <a:gd name="T72" fmla="*/ 2147483647 w 48"/>
              <a:gd name="T73" fmla="*/ 2147483647 h 55"/>
              <a:gd name="T74" fmla="*/ 2147483647 w 48"/>
              <a:gd name="T75" fmla="*/ 2147483647 h 55"/>
              <a:gd name="T76" fmla="*/ 2147483647 w 48"/>
              <a:gd name="T77" fmla="*/ 2147483647 h 55"/>
              <a:gd name="T78" fmla="*/ 2147483647 w 48"/>
              <a:gd name="T79" fmla="*/ 2147483647 h 55"/>
              <a:gd name="T80" fmla="*/ 2147483647 w 48"/>
              <a:gd name="T81" fmla="*/ 2147483647 h 55"/>
              <a:gd name="T82" fmla="*/ 2147483647 w 48"/>
              <a:gd name="T83" fmla="*/ 2147483647 h 55"/>
              <a:gd name="T84" fmla="*/ 2147483647 w 48"/>
              <a:gd name="T85" fmla="*/ 2147483647 h 55"/>
              <a:gd name="T86" fmla="*/ 2147483647 w 48"/>
              <a:gd name="T87" fmla="*/ 2147483647 h 55"/>
              <a:gd name="T88" fmla="*/ 2147483647 w 48"/>
              <a:gd name="T89" fmla="*/ 2147483647 h 55"/>
              <a:gd name="T90" fmla="*/ 2147483647 w 48"/>
              <a:gd name="T91" fmla="*/ 2147483647 h 55"/>
              <a:gd name="T92" fmla="*/ 2147483647 w 48"/>
              <a:gd name="T93" fmla="*/ 2147483647 h 55"/>
              <a:gd name="T94" fmla="*/ 2147483647 w 48"/>
              <a:gd name="T95" fmla="*/ 2147483647 h 55"/>
              <a:gd name="T96" fmla="*/ 2147483647 w 48"/>
              <a:gd name="T97" fmla="*/ 2147483647 h 5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8"/>
              <a:gd name="T148" fmla="*/ 0 h 55"/>
              <a:gd name="T149" fmla="*/ 48 w 48"/>
              <a:gd name="T150" fmla="*/ 55 h 5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8" h="55">
                <a:moveTo>
                  <a:pt x="1" y="24"/>
                </a:moveTo>
                <a:lnTo>
                  <a:pt x="0" y="28"/>
                </a:lnTo>
                <a:lnTo>
                  <a:pt x="0" y="33"/>
                </a:lnTo>
                <a:lnTo>
                  <a:pt x="0" y="36"/>
                </a:lnTo>
                <a:lnTo>
                  <a:pt x="1" y="40"/>
                </a:lnTo>
                <a:lnTo>
                  <a:pt x="3" y="43"/>
                </a:lnTo>
                <a:lnTo>
                  <a:pt x="6" y="47"/>
                </a:lnTo>
                <a:lnTo>
                  <a:pt x="8" y="50"/>
                </a:lnTo>
                <a:lnTo>
                  <a:pt x="11" y="53"/>
                </a:lnTo>
                <a:lnTo>
                  <a:pt x="14" y="55"/>
                </a:lnTo>
                <a:lnTo>
                  <a:pt x="16" y="55"/>
                </a:lnTo>
                <a:lnTo>
                  <a:pt x="19" y="55"/>
                </a:lnTo>
                <a:lnTo>
                  <a:pt x="20" y="55"/>
                </a:lnTo>
                <a:lnTo>
                  <a:pt x="23" y="53"/>
                </a:lnTo>
                <a:lnTo>
                  <a:pt x="25" y="53"/>
                </a:lnTo>
                <a:lnTo>
                  <a:pt x="26" y="52"/>
                </a:lnTo>
                <a:lnTo>
                  <a:pt x="28" y="50"/>
                </a:lnTo>
                <a:lnTo>
                  <a:pt x="31" y="47"/>
                </a:lnTo>
                <a:lnTo>
                  <a:pt x="34" y="44"/>
                </a:lnTo>
                <a:lnTo>
                  <a:pt x="37" y="42"/>
                </a:lnTo>
                <a:lnTo>
                  <a:pt x="40" y="39"/>
                </a:lnTo>
                <a:lnTo>
                  <a:pt x="43" y="34"/>
                </a:lnTo>
                <a:lnTo>
                  <a:pt x="44" y="31"/>
                </a:lnTo>
                <a:lnTo>
                  <a:pt x="47" y="27"/>
                </a:lnTo>
                <a:lnTo>
                  <a:pt x="47" y="22"/>
                </a:lnTo>
                <a:lnTo>
                  <a:pt x="48" y="18"/>
                </a:lnTo>
                <a:lnTo>
                  <a:pt x="47" y="13"/>
                </a:lnTo>
                <a:lnTo>
                  <a:pt x="45" y="10"/>
                </a:lnTo>
                <a:lnTo>
                  <a:pt x="43" y="7"/>
                </a:lnTo>
                <a:lnTo>
                  <a:pt x="38" y="6"/>
                </a:lnTo>
                <a:lnTo>
                  <a:pt x="35" y="4"/>
                </a:lnTo>
                <a:lnTo>
                  <a:pt x="31" y="2"/>
                </a:lnTo>
                <a:lnTo>
                  <a:pt x="28" y="0"/>
                </a:lnTo>
                <a:lnTo>
                  <a:pt x="23" y="0"/>
                </a:lnTo>
                <a:lnTo>
                  <a:pt x="19" y="2"/>
                </a:lnTo>
                <a:lnTo>
                  <a:pt x="14" y="3"/>
                </a:lnTo>
                <a:lnTo>
                  <a:pt x="11" y="6"/>
                </a:lnTo>
                <a:lnTo>
                  <a:pt x="8" y="10"/>
                </a:lnTo>
                <a:lnTo>
                  <a:pt x="6" y="15"/>
                </a:lnTo>
                <a:lnTo>
                  <a:pt x="3" y="19"/>
                </a:lnTo>
                <a:lnTo>
                  <a:pt x="1" y="24"/>
                </a:lnTo>
                <a:lnTo>
                  <a:pt x="1" y="25"/>
                </a:lnTo>
                <a:lnTo>
                  <a:pt x="1" y="24"/>
                </a:lnTo>
              </a:path>
            </a:pathLst>
          </a:custGeom>
          <a:solidFill>
            <a:srgbClr val="FFFF00"/>
          </a:solidFill>
          <a:ln w="4763">
            <a:solidFill>
              <a:srgbClr val="990000"/>
            </a:solidFill>
            <a:round/>
            <a:headEnd/>
            <a:tailEnd/>
          </a:ln>
        </p:spPr>
        <p:txBody>
          <a:bodyPr/>
          <a:lstStyle/>
          <a:p>
            <a:endParaRPr lang="en-US"/>
          </a:p>
        </p:txBody>
      </p:sp>
      <p:sp>
        <p:nvSpPr>
          <p:cNvPr id="53290" name="Freeform 41"/>
          <p:cNvSpPr>
            <a:spLocks/>
          </p:cNvSpPr>
          <p:nvPr/>
        </p:nvSpPr>
        <p:spPr bwMode="auto">
          <a:xfrm>
            <a:off x="6704014" y="4581528"/>
            <a:ext cx="74612" cy="85725"/>
          </a:xfrm>
          <a:custGeom>
            <a:avLst/>
            <a:gdLst>
              <a:gd name="T0" fmla="*/ 2147483647 w 53"/>
              <a:gd name="T1" fmla="*/ 2147483647 h 54"/>
              <a:gd name="T2" fmla="*/ 2147483647 w 53"/>
              <a:gd name="T3" fmla="*/ 2147483647 h 54"/>
              <a:gd name="T4" fmla="*/ 2147483647 w 53"/>
              <a:gd name="T5" fmla="*/ 2147483647 h 54"/>
              <a:gd name="T6" fmla="*/ 2147483647 w 53"/>
              <a:gd name="T7" fmla="*/ 2147483647 h 54"/>
              <a:gd name="T8" fmla="*/ 0 w 53"/>
              <a:gd name="T9" fmla="*/ 2147483647 h 54"/>
              <a:gd name="T10" fmla="*/ 0 w 53"/>
              <a:gd name="T11" fmla="*/ 2147483647 h 54"/>
              <a:gd name="T12" fmla="*/ 2147483647 w 53"/>
              <a:gd name="T13" fmla="*/ 2147483647 h 54"/>
              <a:gd name="T14" fmla="*/ 2147483647 w 53"/>
              <a:gd name="T15" fmla="*/ 2147483647 h 54"/>
              <a:gd name="T16" fmla="*/ 2147483647 w 53"/>
              <a:gd name="T17" fmla="*/ 2147483647 h 54"/>
              <a:gd name="T18" fmla="*/ 2147483647 w 53"/>
              <a:gd name="T19" fmla="*/ 2147483647 h 54"/>
              <a:gd name="T20" fmla="*/ 2147483647 w 53"/>
              <a:gd name="T21" fmla="*/ 2147483647 h 54"/>
              <a:gd name="T22" fmla="*/ 2147483647 w 53"/>
              <a:gd name="T23" fmla="*/ 2147483647 h 54"/>
              <a:gd name="T24" fmla="*/ 2147483647 w 53"/>
              <a:gd name="T25" fmla="*/ 2147483647 h 54"/>
              <a:gd name="T26" fmla="*/ 2147483647 w 53"/>
              <a:gd name="T27" fmla="*/ 2147483647 h 54"/>
              <a:gd name="T28" fmla="*/ 2147483647 w 53"/>
              <a:gd name="T29" fmla="*/ 2147483647 h 54"/>
              <a:gd name="T30" fmla="*/ 2147483647 w 53"/>
              <a:gd name="T31" fmla="*/ 2147483647 h 54"/>
              <a:gd name="T32" fmla="*/ 2147483647 w 53"/>
              <a:gd name="T33" fmla="*/ 2147483647 h 54"/>
              <a:gd name="T34" fmla="*/ 2147483647 w 53"/>
              <a:gd name="T35" fmla="*/ 2147483647 h 54"/>
              <a:gd name="T36" fmla="*/ 2147483647 w 53"/>
              <a:gd name="T37" fmla="*/ 2147483647 h 54"/>
              <a:gd name="T38" fmla="*/ 2147483647 w 53"/>
              <a:gd name="T39" fmla="*/ 2147483647 h 54"/>
              <a:gd name="T40" fmla="*/ 2147483647 w 53"/>
              <a:gd name="T41" fmla="*/ 2147483647 h 54"/>
              <a:gd name="T42" fmla="*/ 2147483647 w 53"/>
              <a:gd name="T43" fmla="*/ 2147483647 h 54"/>
              <a:gd name="T44" fmla="*/ 2147483647 w 53"/>
              <a:gd name="T45" fmla="*/ 2147483647 h 54"/>
              <a:gd name="T46" fmla="*/ 2147483647 w 53"/>
              <a:gd name="T47" fmla="*/ 2147483647 h 54"/>
              <a:gd name="T48" fmla="*/ 2147483647 w 53"/>
              <a:gd name="T49" fmla="*/ 2147483647 h 54"/>
              <a:gd name="T50" fmla="*/ 2147483647 w 53"/>
              <a:gd name="T51" fmla="*/ 2147483647 h 54"/>
              <a:gd name="T52" fmla="*/ 2147483647 w 53"/>
              <a:gd name="T53" fmla="*/ 2147483647 h 54"/>
              <a:gd name="T54" fmla="*/ 2147483647 w 53"/>
              <a:gd name="T55" fmla="*/ 2147483647 h 54"/>
              <a:gd name="T56" fmla="*/ 2147483647 w 53"/>
              <a:gd name="T57" fmla="*/ 2147483647 h 54"/>
              <a:gd name="T58" fmla="*/ 2147483647 w 53"/>
              <a:gd name="T59" fmla="*/ 2147483647 h 54"/>
              <a:gd name="T60" fmla="*/ 2147483647 w 53"/>
              <a:gd name="T61" fmla="*/ 2147483647 h 54"/>
              <a:gd name="T62" fmla="*/ 2147483647 w 53"/>
              <a:gd name="T63" fmla="*/ 0 h 54"/>
              <a:gd name="T64" fmla="*/ 2147483647 w 53"/>
              <a:gd name="T65" fmla="*/ 0 h 54"/>
              <a:gd name="T66" fmla="*/ 2147483647 w 53"/>
              <a:gd name="T67" fmla="*/ 0 h 54"/>
              <a:gd name="T68" fmla="*/ 2147483647 w 53"/>
              <a:gd name="T69" fmla="*/ 2147483647 h 54"/>
              <a:gd name="T70" fmla="*/ 2147483647 w 53"/>
              <a:gd name="T71" fmla="*/ 2147483647 h 54"/>
              <a:gd name="T72" fmla="*/ 2147483647 w 53"/>
              <a:gd name="T73" fmla="*/ 2147483647 h 54"/>
              <a:gd name="T74" fmla="*/ 2147483647 w 53"/>
              <a:gd name="T75" fmla="*/ 2147483647 h 54"/>
              <a:gd name="T76" fmla="*/ 2147483647 w 53"/>
              <a:gd name="T77" fmla="*/ 2147483647 h 54"/>
              <a:gd name="T78" fmla="*/ 2147483647 w 53"/>
              <a:gd name="T79" fmla="*/ 2147483647 h 54"/>
              <a:gd name="T80" fmla="*/ 2147483647 w 53"/>
              <a:gd name="T81" fmla="*/ 2147483647 h 5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3"/>
              <a:gd name="T124" fmla="*/ 0 h 54"/>
              <a:gd name="T125" fmla="*/ 53 w 53"/>
              <a:gd name="T126" fmla="*/ 54 h 5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3" h="54">
                <a:moveTo>
                  <a:pt x="5" y="17"/>
                </a:moveTo>
                <a:lnTo>
                  <a:pt x="3" y="21"/>
                </a:lnTo>
                <a:lnTo>
                  <a:pt x="2" y="27"/>
                </a:lnTo>
                <a:lnTo>
                  <a:pt x="2" y="31"/>
                </a:lnTo>
                <a:lnTo>
                  <a:pt x="0" y="36"/>
                </a:lnTo>
                <a:lnTo>
                  <a:pt x="0" y="40"/>
                </a:lnTo>
                <a:lnTo>
                  <a:pt x="2" y="45"/>
                </a:lnTo>
                <a:lnTo>
                  <a:pt x="5" y="48"/>
                </a:lnTo>
                <a:lnTo>
                  <a:pt x="9" y="49"/>
                </a:lnTo>
                <a:lnTo>
                  <a:pt x="12" y="51"/>
                </a:lnTo>
                <a:lnTo>
                  <a:pt x="15" y="52"/>
                </a:lnTo>
                <a:lnTo>
                  <a:pt x="18" y="52"/>
                </a:lnTo>
                <a:lnTo>
                  <a:pt x="22" y="54"/>
                </a:lnTo>
                <a:lnTo>
                  <a:pt x="25" y="54"/>
                </a:lnTo>
                <a:lnTo>
                  <a:pt x="28" y="54"/>
                </a:lnTo>
                <a:lnTo>
                  <a:pt x="31" y="54"/>
                </a:lnTo>
                <a:lnTo>
                  <a:pt x="34" y="52"/>
                </a:lnTo>
                <a:lnTo>
                  <a:pt x="39" y="51"/>
                </a:lnTo>
                <a:lnTo>
                  <a:pt x="42" y="48"/>
                </a:lnTo>
                <a:lnTo>
                  <a:pt x="45" y="45"/>
                </a:lnTo>
                <a:lnTo>
                  <a:pt x="48" y="42"/>
                </a:lnTo>
                <a:lnTo>
                  <a:pt x="51" y="39"/>
                </a:lnTo>
                <a:lnTo>
                  <a:pt x="52" y="36"/>
                </a:lnTo>
                <a:lnTo>
                  <a:pt x="53" y="33"/>
                </a:lnTo>
                <a:lnTo>
                  <a:pt x="53" y="28"/>
                </a:lnTo>
                <a:lnTo>
                  <a:pt x="53" y="22"/>
                </a:lnTo>
                <a:lnTo>
                  <a:pt x="52" y="17"/>
                </a:lnTo>
                <a:lnTo>
                  <a:pt x="49" y="12"/>
                </a:lnTo>
                <a:lnTo>
                  <a:pt x="46" y="8"/>
                </a:lnTo>
                <a:lnTo>
                  <a:pt x="42" y="3"/>
                </a:lnTo>
                <a:lnTo>
                  <a:pt x="37" y="2"/>
                </a:lnTo>
                <a:lnTo>
                  <a:pt x="31" y="0"/>
                </a:lnTo>
                <a:lnTo>
                  <a:pt x="27" y="0"/>
                </a:lnTo>
                <a:lnTo>
                  <a:pt x="24" y="0"/>
                </a:lnTo>
                <a:lnTo>
                  <a:pt x="21" y="2"/>
                </a:lnTo>
                <a:lnTo>
                  <a:pt x="18" y="5"/>
                </a:lnTo>
                <a:lnTo>
                  <a:pt x="15" y="6"/>
                </a:lnTo>
                <a:lnTo>
                  <a:pt x="12" y="9"/>
                </a:lnTo>
                <a:lnTo>
                  <a:pt x="9" y="12"/>
                </a:lnTo>
                <a:lnTo>
                  <a:pt x="6" y="15"/>
                </a:lnTo>
                <a:lnTo>
                  <a:pt x="5" y="1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91" name="Freeform 42"/>
          <p:cNvSpPr>
            <a:spLocks/>
          </p:cNvSpPr>
          <p:nvPr/>
        </p:nvSpPr>
        <p:spPr bwMode="auto">
          <a:xfrm>
            <a:off x="6704014" y="4581528"/>
            <a:ext cx="74612" cy="85725"/>
          </a:xfrm>
          <a:custGeom>
            <a:avLst/>
            <a:gdLst>
              <a:gd name="T0" fmla="*/ 2147483647 w 53"/>
              <a:gd name="T1" fmla="*/ 2147483647 h 54"/>
              <a:gd name="T2" fmla="*/ 2147483647 w 53"/>
              <a:gd name="T3" fmla="*/ 2147483647 h 54"/>
              <a:gd name="T4" fmla="*/ 2147483647 w 53"/>
              <a:gd name="T5" fmla="*/ 2147483647 h 54"/>
              <a:gd name="T6" fmla="*/ 2147483647 w 53"/>
              <a:gd name="T7" fmla="*/ 2147483647 h 54"/>
              <a:gd name="T8" fmla="*/ 0 w 53"/>
              <a:gd name="T9" fmla="*/ 2147483647 h 54"/>
              <a:gd name="T10" fmla="*/ 0 w 53"/>
              <a:gd name="T11" fmla="*/ 2147483647 h 54"/>
              <a:gd name="T12" fmla="*/ 2147483647 w 53"/>
              <a:gd name="T13" fmla="*/ 2147483647 h 54"/>
              <a:gd name="T14" fmla="*/ 2147483647 w 53"/>
              <a:gd name="T15" fmla="*/ 2147483647 h 54"/>
              <a:gd name="T16" fmla="*/ 2147483647 w 53"/>
              <a:gd name="T17" fmla="*/ 2147483647 h 54"/>
              <a:gd name="T18" fmla="*/ 2147483647 w 53"/>
              <a:gd name="T19" fmla="*/ 2147483647 h 54"/>
              <a:gd name="T20" fmla="*/ 2147483647 w 53"/>
              <a:gd name="T21" fmla="*/ 2147483647 h 54"/>
              <a:gd name="T22" fmla="*/ 2147483647 w 53"/>
              <a:gd name="T23" fmla="*/ 2147483647 h 54"/>
              <a:gd name="T24" fmla="*/ 2147483647 w 53"/>
              <a:gd name="T25" fmla="*/ 2147483647 h 54"/>
              <a:gd name="T26" fmla="*/ 2147483647 w 53"/>
              <a:gd name="T27" fmla="*/ 2147483647 h 54"/>
              <a:gd name="T28" fmla="*/ 2147483647 w 53"/>
              <a:gd name="T29" fmla="*/ 2147483647 h 54"/>
              <a:gd name="T30" fmla="*/ 2147483647 w 53"/>
              <a:gd name="T31" fmla="*/ 2147483647 h 54"/>
              <a:gd name="T32" fmla="*/ 2147483647 w 53"/>
              <a:gd name="T33" fmla="*/ 2147483647 h 54"/>
              <a:gd name="T34" fmla="*/ 2147483647 w 53"/>
              <a:gd name="T35" fmla="*/ 2147483647 h 54"/>
              <a:gd name="T36" fmla="*/ 2147483647 w 53"/>
              <a:gd name="T37" fmla="*/ 2147483647 h 54"/>
              <a:gd name="T38" fmla="*/ 2147483647 w 53"/>
              <a:gd name="T39" fmla="*/ 2147483647 h 54"/>
              <a:gd name="T40" fmla="*/ 2147483647 w 53"/>
              <a:gd name="T41" fmla="*/ 2147483647 h 54"/>
              <a:gd name="T42" fmla="*/ 2147483647 w 53"/>
              <a:gd name="T43" fmla="*/ 2147483647 h 54"/>
              <a:gd name="T44" fmla="*/ 2147483647 w 53"/>
              <a:gd name="T45" fmla="*/ 2147483647 h 54"/>
              <a:gd name="T46" fmla="*/ 2147483647 w 53"/>
              <a:gd name="T47" fmla="*/ 2147483647 h 54"/>
              <a:gd name="T48" fmla="*/ 2147483647 w 53"/>
              <a:gd name="T49" fmla="*/ 2147483647 h 54"/>
              <a:gd name="T50" fmla="*/ 2147483647 w 53"/>
              <a:gd name="T51" fmla="*/ 2147483647 h 54"/>
              <a:gd name="T52" fmla="*/ 2147483647 w 53"/>
              <a:gd name="T53" fmla="*/ 2147483647 h 54"/>
              <a:gd name="T54" fmla="*/ 2147483647 w 53"/>
              <a:gd name="T55" fmla="*/ 2147483647 h 54"/>
              <a:gd name="T56" fmla="*/ 2147483647 w 53"/>
              <a:gd name="T57" fmla="*/ 2147483647 h 54"/>
              <a:gd name="T58" fmla="*/ 2147483647 w 53"/>
              <a:gd name="T59" fmla="*/ 2147483647 h 54"/>
              <a:gd name="T60" fmla="*/ 2147483647 w 53"/>
              <a:gd name="T61" fmla="*/ 2147483647 h 54"/>
              <a:gd name="T62" fmla="*/ 2147483647 w 53"/>
              <a:gd name="T63" fmla="*/ 0 h 54"/>
              <a:gd name="T64" fmla="*/ 2147483647 w 53"/>
              <a:gd name="T65" fmla="*/ 0 h 54"/>
              <a:gd name="T66" fmla="*/ 2147483647 w 53"/>
              <a:gd name="T67" fmla="*/ 0 h 54"/>
              <a:gd name="T68" fmla="*/ 2147483647 w 53"/>
              <a:gd name="T69" fmla="*/ 2147483647 h 54"/>
              <a:gd name="T70" fmla="*/ 2147483647 w 53"/>
              <a:gd name="T71" fmla="*/ 2147483647 h 54"/>
              <a:gd name="T72" fmla="*/ 2147483647 w 53"/>
              <a:gd name="T73" fmla="*/ 2147483647 h 54"/>
              <a:gd name="T74" fmla="*/ 2147483647 w 53"/>
              <a:gd name="T75" fmla="*/ 2147483647 h 54"/>
              <a:gd name="T76" fmla="*/ 2147483647 w 53"/>
              <a:gd name="T77" fmla="*/ 2147483647 h 54"/>
              <a:gd name="T78" fmla="*/ 2147483647 w 53"/>
              <a:gd name="T79" fmla="*/ 2147483647 h 54"/>
              <a:gd name="T80" fmla="*/ 2147483647 w 53"/>
              <a:gd name="T81" fmla="*/ 2147483647 h 5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3"/>
              <a:gd name="T124" fmla="*/ 0 h 54"/>
              <a:gd name="T125" fmla="*/ 53 w 53"/>
              <a:gd name="T126" fmla="*/ 54 h 5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3" h="54">
                <a:moveTo>
                  <a:pt x="5" y="17"/>
                </a:moveTo>
                <a:lnTo>
                  <a:pt x="3" y="21"/>
                </a:lnTo>
                <a:lnTo>
                  <a:pt x="2" y="27"/>
                </a:lnTo>
                <a:lnTo>
                  <a:pt x="2" y="31"/>
                </a:lnTo>
                <a:lnTo>
                  <a:pt x="0" y="36"/>
                </a:lnTo>
                <a:lnTo>
                  <a:pt x="0" y="40"/>
                </a:lnTo>
                <a:lnTo>
                  <a:pt x="2" y="45"/>
                </a:lnTo>
                <a:lnTo>
                  <a:pt x="5" y="48"/>
                </a:lnTo>
                <a:lnTo>
                  <a:pt x="9" y="49"/>
                </a:lnTo>
                <a:lnTo>
                  <a:pt x="12" y="51"/>
                </a:lnTo>
                <a:lnTo>
                  <a:pt x="15" y="52"/>
                </a:lnTo>
                <a:lnTo>
                  <a:pt x="18" y="52"/>
                </a:lnTo>
                <a:lnTo>
                  <a:pt x="22" y="54"/>
                </a:lnTo>
                <a:lnTo>
                  <a:pt x="25" y="54"/>
                </a:lnTo>
                <a:lnTo>
                  <a:pt x="28" y="54"/>
                </a:lnTo>
                <a:lnTo>
                  <a:pt x="31" y="54"/>
                </a:lnTo>
                <a:lnTo>
                  <a:pt x="34" y="52"/>
                </a:lnTo>
                <a:lnTo>
                  <a:pt x="39" y="51"/>
                </a:lnTo>
                <a:lnTo>
                  <a:pt x="42" y="48"/>
                </a:lnTo>
                <a:lnTo>
                  <a:pt x="45" y="45"/>
                </a:lnTo>
                <a:lnTo>
                  <a:pt x="48" y="42"/>
                </a:lnTo>
                <a:lnTo>
                  <a:pt x="51" y="39"/>
                </a:lnTo>
                <a:lnTo>
                  <a:pt x="52" y="36"/>
                </a:lnTo>
                <a:lnTo>
                  <a:pt x="53" y="33"/>
                </a:lnTo>
                <a:lnTo>
                  <a:pt x="53" y="28"/>
                </a:lnTo>
                <a:lnTo>
                  <a:pt x="53" y="22"/>
                </a:lnTo>
                <a:lnTo>
                  <a:pt x="52" y="17"/>
                </a:lnTo>
                <a:lnTo>
                  <a:pt x="49" y="12"/>
                </a:lnTo>
                <a:lnTo>
                  <a:pt x="46" y="8"/>
                </a:lnTo>
                <a:lnTo>
                  <a:pt x="42" y="3"/>
                </a:lnTo>
                <a:lnTo>
                  <a:pt x="37" y="2"/>
                </a:lnTo>
                <a:lnTo>
                  <a:pt x="31" y="0"/>
                </a:lnTo>
                <a:lnTo>
                  <a:pt x="27" y="0"/>
                </a:lnTo>
                <a:lnTo>
                  <a:pt x="24" y="0"/>
                </a:lnTo>
                <a:lnTo>
                  <a:pt x="21" y="2"/>
                </a:lnTo>
                <a:lnTo>
                  <a:pt x="18" y="5"/>
                </a:lnTo>
                <a:lnTo>
                  <a:pt x="15" y="6"/>
                </a:lnTo>
                <a:lnTo>
                  <a:pt x="12" y="9"/>
                </a:lnTo>
                <a:lnTo>
                  <a:pt x="9" y="12"/>
                </a:lnTo>
                <a:lnTo>
                  <a:pt x="6" y="15"/>
                </a:lnTo>
                <a:lnTo>
                  <a:pt x="5" y="17"/>
                </a:lnTo>
              </a:path>
            </a:pathLst>
          </a:custGeom>
          <a:solidFill>
            <a:srgbClr val="FFFF00"/>
          </a:solidFill>
          <a:ln w="4763">
            <a:solidFill>
              <a:srgbClr val="990000"/>
            </a:solidFill>
            <a:round/>
            <a:headEnd/>
            <a:tailEnd/>
          </a:ln>
        </p:spPr>
        <p:txBody>
          <a:bodyPr/>
          <a:lstStyle/>
          <a:p>
            <a:endParaRPr lang="en-US"/>
          </a:p>
        </p:txBody>
      </p:sp>
      <p:sp>
        <p:nvSpPr>
          <p:cNvPr id="53292" name="Freeform 43"/>
          <p:cNvSpPr>
            <a:spLocks/>
          </p:cNvSpPr>
          <p:nvPr/>
        </p:nvSpPr>
        <p:spPr bwMode="auto">
          <a:xfrm>
            <a:off x="6629403" y="4521203"/>
            <a:ext cx="87313" cy="68263"/>
          </a:xfrm>
          <a:custGeom>
            <a:avLst/>
            <a:gdLst>
              <a:gd name="T0" fmla="*/ 0 w 62"/>
              <a:gd name="T1" fmla="*/ 2147483647 h 43"/>
              <a:gd name="T2" fmla="*/ 2147483647 w 62"/>
              <a:gd name="T3" fmla="*/ 2147483647 h 43"/>
              <a:gd name="T4" fmla="*/ 2147483647 w 62"/>
              <a:gd name="T5" fmla="*/ 2147483647 h 43"/>
              <a:gd name="T6" fmla="*/ 2147483647 w 62"/>
              <a:gd name="T7" fmla="*/ 2147483647 h 43"/>
              <a:gd name="T8" fmla="*/ 2147483647 w 62"/>
              <a:gd name="T9" fmla="*/ 2147483647 h 43"/>
              <a:gd name="T10" fmla="*/ 2147483647 w 62"/>
              <a:gd name="T11" fmla="*/ 2147483647 h 43"/>
              <a:gd name="T12" fmla="*/ 2147483647 w 62"/>
              <a:gd name="T13" fmla="*/ 2147483647 h 43"/>
              <a:gd name="T14" fmla="*/ 2147483647 w 62"/>
              <a:gd name="T15" fmla="*/ 2147483647 h 43"/>
              <a:gd name="T16" fmla="*/ 2147483647 w 62"/>
              <a:gd name="T17" fmla="*/ 2147483647 h 43"/>
              <a:gd name="T18" fmla="*/ 2147483647 w 62"/>
              <a:gd name="T19" fmla="*/ 2147483647 h 43"/>
              <a:gd name="T20" fmla="*/ 2147483647 w 62"/>
              <a:gd name="T21" fmla="*/ 2147483647 h 43"/>
              <a:gd name="T22" fmla="*/ 2147483647 w 62"/>
              <a:gd name="T23" fmla="*/ 2147483647 h 43"/>
              <a:gd name="T24" fmla="*/ 2147483647 w 62"/>
              <a:gd name="T25" fmla="*/ 2147483647 h 43"/>
              <a:gd name="T26" fmla="*/ 2147483647 w 62"/>
              <a:gd name="T27" fmla="*/ 2147483647 h 43"/>
              <a:gd name="T28" fmla="*/ 2147483647 w 62"/>
              <a:gd name="T29" fmla="*/ 2147483647 h 43"/>
              <a:gd name="T30" fmla="*/ 2147483647 w 62"/>
              <a:gd name="T31" fmla="*/ 2147483647 h 43"/>
              <a:gd name="T32" fmla="*/ 2147483647 w 62"/>
              <a:gd name="T33" fmla="*/ 2147483647 h 43"/>
              <a:gd name="T34" fmla="*/ 2147483647 w 62"/>
              <a:gd name="T35" fmla="*/ 2147483647 h 43"/>
              <a:gd name="T36" fmla="*/ 2147483647 w 62"/>
              <a:gd name="T37" fmla="*/ 2147483647 h 43"/>
              <a:gd name="T38" fmla="*/ 2147483647 w 62"/>
              <a:gd name="T39" fmla="*/ 2147483647 h 43"/>
              <a:gd name="T40" fmla="*/ 2147483647 w 62"/>
              <a:gd name="T41" fmla="*/ 2147483647 h 43"/>
              <a:gd name="T42" fmla="*/ 2147483647 w 62"/>
              <a:gd name="T43" fmla="*/ 2147483647 h 43"/>
              <a:gd name="T44" fmla="*/ 2147483647 w 62"/>
              <a:gd name="T45" fmla="*/ 2147483647 h 43"/>
              <a:gd name="T46" fmla="*/ 2147483647 w 62"/>
              <a:gd name="T47" fmla="*/ 2147483647 h 43"/>
              <a:gd name="T48" fmla="*/ 2147483647 w 62"/>
              <a:gd name="T49" fmla="*/ 2147483647 h 43"/>
              <a:gd name="T50" fmla="*/ 2147483647 w 62"/>
              <a:gd name="T51" fmla="*/ 2147483647 h 43"/>
              <a:gd name="T52" fmla="*/ 2147483647 w 62"/>
              <a:gd name="T53" fmla="*/ 2147483647 h 43"/>
              <a:gd name="T54" fmla="*/ 2147483647 w 62"/>
              <a:gd name="T55" fmla="*/ 2147483647 h 43"/>
              <a:gd name="T56" fmla="*/ 2147483647 w 62"/>
              <a:gd name="T57" fmla="*/ 0 h 43"/>
              <a:gd name="T58" fmla="*/ 2147483647 w 62"/>
              <a:gd name="T59" fmla="*/ 0 h 43"/>
              <a:gd name="T60" fmla="*/ 2147483647 w 62"/>
              <a:gd name="T61" fmla="*/ 2147483647 h 43"/>
              <a:gd name="T62" fmla="*/ 2147483647 w 62"/>
              <a:gd name="T63" fmla="*/ 2147483647 h 43"/>
              <a:gd name="T64" fmla="*/ 0 w 62"/>
              <a:gd name="T65" fmla="*/ 2147483647 h 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2"/>
              <a:gd name="T100" fmla="*/ 0 h 43"/>
              <a:gd name="T101" fmla="*/ 62 w 62"/>
              <a:gd name="T102" fmla="*/ 43 h 4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2" h="43">
                <a:moveTo>
                  <a:pt x="0" y="9"/>
                </a:moveTo>
                <a:lnTo>
                  <a:pt x="3" y="16"/>
                </a:lnTo>
                <a:lnTo>
                  <a:pt x="6" y="23"/>
                </a:lnTo>
                <a:lnTo>
                  <a:pt x="10" y="28"/>
                </a:lnTo>
                <a:lnTo>
                  <a:pt x="16" y="32"/>
                </a:lnTo>
                <a:lnTo>
                  <a:pt x="24" y="37"/>
                </a:lnTo>
                <a:lnTo>
                  <a:pt x="30" y="38"/>
                </a:lnTo>
                <a:lnTo>
                  <a:pt x="38" y="41"/>
                </a:lnTo>
                <a:lnTo>
                  <a:pt x="46" y="43"/>
                </a:lnTo>
                <a:lnTo>
                  <a:pt x="49" y="43"/>
                </a:lnTo>
                <a:lnTo>
                  <a:pt x="50" y="43"/>
                </a:lnTo>
                <a:lnTo>
                  <a:pt x="53" y="43"/>
                </a:lnTo>
                <a:lnTo>
                  <a:pt x="56" y="41"/>
                </a:lnTo>
                <a:lnTo>
                  <a:pt x="58" y="40"/>
                </a:lnTo>
                <a:lnTo>
                  <a:pt x="59" y="38"/>
                </a:lnTo>
                <a:lnTo>
                  <a:pt x="61" y="37"/>
                </a:lnTo>
                <a:lnTo>
                  <a:pt x="62" y="34"/>
                </a:lnTo>
                <a:lnTo>
                  <a:pt x="56" y="32"/>
                </a:lnTo>
                <a:lnTo>
                  <a:pt x="52" y="29"/>
                </a:lnTo>
                <a:lnTo>
                  <a:pt x="47" y="25"/>
                </a:lnTo>
                <a:lnTo>
                  <a:pt x="43" y="22"/>
                </a:lnTo>
                <a:lnTo>
                  <a:pt x="38" y="18"/>
                </a:lnTo>
                <a:lnTo>
                  <a:pt x="34" y="13"/>
                </a:lnTo>
                <a:lnTo>
                  <a:pt x="31" y="10"/>
                </a:lnTo>
                <a:lnTo>
                  <a:pt x="27" y="6"/>
                </a:lnTo>
                <a:lnTo>
                  <a:pt x="24" y="4"/>
                </a:lnTo>
                <a:lnTo>
                  <a:pt x="19" y="3"/>
                </a:lnTo>
                <a:lnTo>
                  <a:pt x="15" y="1"/>
                </a:lnTo>
                <a:lnTo>
                  <a:pt x="10" y="0"/>
                </a:lnTo>
                <a:lnTo>
                  <a:pt x="7" y="0"/>
                </a:lnTo>
                <a:lnTo>
                  <a:pt x="4" y="1"/>
                </a:lnTo>
                <a:lnTo>
                  <a:pt x="1" y="4"/>
                </a:lnTo>
                <a:lnTo>
                  <a:pt x="0" y="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93" name="Freeform 44"/>
          <p:cNvSpPr>
            <a:spLocks/>
          </p:cNvSpPr>
          <p:nvPr/>
        </p:nvSpPr>
        <p:spPr bwMode="auto">
          <a:xfrm>
            <a:off x="6629403" y="4521203"/>
            <a:ext cx="87313" cy="68263"/>
          </a:xfrm>
          <a:custGeom>
            <a:avLst/>
            <a:gdLst>
              <a:gd name="T0" fmla="*/ 0 w 62"/>
              <a:gd name="T1" fmla="*/ 2147483647 h 43"/>
              <a:gd name="T2" fmla="*/ 2147483647 w 62"/>
              <a:gd name="T3" fmla="*/ 2147483647 h 43"/>
              <a:gd name="T4" fmla="*/ 2147483647 w 62"/>
              <a:gd name="T5" fmla="*/ 2147483647 h 43"/>
              <a:gd name="T6" fmla="*/ 2147483647 w 62"/>
              <a:gd name="T7" fmla="*/ 2147483647 h 43"/>
              <a:gd name="T8" fmla="*/ 2147483647 w 62"/>
              <a:gd name="T9" fmla="*/ 2147483647 h 43"/>
              <a:gd name="T10" fmla="*/ 2147483647 w 62"/>
              <a:gd name="T11" fmla="*/ 2147483647 h 43"/>
              <a:gd name="T12" fmla="*/ 2147483647 w 62"/>
              <a:gd name="T13" fmla="*/ 2147483647 h 43"/>
              <a:gd name="T14" fmla="*/ 2147483647 w 62"/>
              <a:gd name="T15" fmla="*/ 2147483647 h 43"/>
              <a:gd name="T16" fmla="*/ 2147483647 w 62"/>
              <a:gd name="T17" fmla="*/ 2147483647 h 43"/>
              <a:gd name="T18" fmla="*/ 2147483647 w 62"/>
              <a:gd name="T19" fmla="*/ 2147483647 h 43"/>
              <a:gd name="T20" fmla="*/ 2147483647 w 62"/>
              <a:gd name="T21" fmla="*/ 2147483647 h 43"/>
              <a:gd name="T22" fmla="*/ 2147483647 w 62"/>
              <a:gd name="T23" fmla="*/ 2147483647 h 43"/>
              <a:gd name="T24" fmla="*/ 2147483647 w 62"/>
              <a:gd name="T25" fmla="*/ 2147483647 h 43"/>
              <a:gd name="T26" fmla="*/ 2147483647 w 62"/>
              <a:gd name="T27" fmla="*/ 2147483647 h 43"/>
              <a:gd name="T28" fmla="*/ 2147483647 w 62"/>
              <a:gd name="T29" fmla="*/ 2147483647 h 43"/>
              <a:gd name="T30" fmla="*/ 2147483647 w 62"/>
              <a:gd name="T31" fmla="*/ 2147483647 h 43"/>
              <a:gd name="T32" fmla="*/ 2147483647 w 62"/>
              <a:gd name="T33" fmla="*/ 2147483647 h 43"/>
              <a:gd name="T34" fmla="*/ 2147483647 w 62"/>
              <a:gd name="T35" fmla="*/ 2147483647 h 43"/>
              <a:gd name="T36" fmla="*/ 2147483647 w 62"/>
              <a:gd name="T37" fmla="*/ 2147483647 h 43"/>
              <a:gd name="T38" fmla="*/ 2147483647 w 62"/>
              <a:gd name="T39" fmla="*/ 2147483647 h 43"/>
              <a:gd name="T40" fmla="*/ 2147483647 w 62"/>
              <a:gd name="T41" fmla="*/ 2147483647 h 43"/>
              <a:gd name="T42" fmla="*/ 2147483647 w 62"/>
              <a:gd name="T43" fmla="*/ 2147483647 h 43"/>
              <a:gd name="T44" fmla="*/ 2147483647 w 62"/>
              <a:gd name="T45" fmla="*/ 2147483647 h 43"/>
              <a:gd name="T46" fmla="*/ 2147483647 w 62"/>
              <a:gd name="T47" fmla="*/ 2147483647 h 43"/>
              <a:gd name="T48" fmla="*/ 2147483647 w 62"/>
              <a:gd name="T49" fmla="*/ 2147483647 h 43"/>
              <a:gd name="T50" fmla="*/ 2147483647 w 62"/>
              <a:gd name="T51" fmla="*/ 2147483647 h 43"/>
              <a:gd name="T52" fmla="*/ 2147483647 w 62"/>
              <a:gd name="T53" fmla="*/ 2147483647 h 43"/>
              <a:gd name="T54" fmla="*/ 2147483647 w 62"/>
              <a:gd name="T55" fmla="*/ 2147483647 h 43"/>
              <a:gd name="T56" fmla="*/ 2147483647 w 62"/>
              <a:gd name="T57" fmla="*/ 0 h 43"/>
              <a:gd name="T58" fmla="*/ 2147483647 w 62"/>
              <a:gd name="T59" fmla="*/ 0 h 43"/>
              <a:gd name="T60" fmla="*/ 2147483647 w 62"/>
              <a:gd name="T61" fmla="*/ 2147483647 h 43"/>
              <a:gd name="T62" fmla="*/ 2147483647 w 62"/>
              <a:gd name="T63" fmla="*/ 2147483647 h 43"/>
              <a:gd name="T64" fmla="*/ 0 w 62"/>
              <a:gd name="T65" fmla="*/ 2147483647 h 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2"/>
              <a:gd name="T100" fmla="*/ 0 h 43"/>
              <a:gd name="T101" fmla="*/ 62 w 62"/>
              <a:gd name="T102" fmla="*/ 43 h 4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2" h="43">
                <a:moveTo>
                  <a:pt x="0" y="9"/>
                </a:moveTo>
                <a:lnTo>
                  <a:pt x="3" y="16"/>
                </a:lnTo>
                <a:lnTo>
                  <a:pt x="6" y="23"/>
                </a:lnTo>
                <a:lnTo>
                  <a:pt x="10" y="28"/>
                </a:lnTo>
                <a:lnTo>
                  <a:pt x="16" y="32"/>
                </a:lnTo>
                <a:lnTo>
                  <a:pt x="24" y="37"/>
                </a:lnTo>
                <a:lnTo>
                  <a:pt x="30" y="38"/>
                </a:lnTo>
                <a:lnTo>
                  <a:pt x="38" y="41"/>
                </a:lnTo>
                <a:lnTo>
                  <a:pt x="46" y="43"/>
                </a:lnTo>
                <a:lnTo>
                  <a:pt x="49" y="43"/>
                </a:lnTo>
                <a:lnTo>
                  <a:pt x="50" y="43"/>
                </a:lnTo>
                <a:lnTo>
                  <a:pt x="53" y="43"/>
                </a:lnTo>
                <a:lnTo>
                  <a:pt x="56" y="41"/>
                </a:lnTo>
                <a:lnTo>
                  <a:pt x="58" y="40"/>
                </a:lnTo>
                <a:lnTo>
                  <a:pt x="59" y="38"/>
                </a:lnTo>
                <a:lnTo>
                  <a:pt x="61" y="37"/>
                </a:lnTo>
                <a:lnTo>
                  <a:pt x="62" y="34"/>
                </a:lnTo>
                <a:lnTo>
                  <a:pt x="56" y="32"/>
                </a:lnTo>
                <a:lnTo>
                  <a:pt x="52" y="29"/>
                </a:lnTo>
                <a:lnTo>
                  <a:pt x="47" y="25"/>
                </a:lnTo>
                <a:lnTo>
                  <a:pt x="43" y="22"/>
                </a:lnTo>
                <a:lnTo>
                  <a:pt x="38" y="18"/>
                </a:lnTo>
                <a:lnTo>
                  <a:pt x="34" y="13"/>
                </a:lnTo>
                <a:lnTo>
                  <a:pt x="31" y="10"/>
                </a:lnTo>
                <a:lnTo>
                  <a:pt x="27" y="6"/>
                </a:lnTo>
                <a:lnTo>
                  <a:pt x="24" y="4"/>
                </a:lnTo>
                <a:lnTo>
                  <a:pt x="19" y="3"/>
                </a:lnTo>
                <a:lnTo>
                  <a:pt x="15" y="1"/>
                </a:lnTo>
                <a:lnTo>
                  <a:pt x="10" y="0"/>
                </a:lnTo>
                <a:lnTo>
                  <a:pt x="7" y="0"/>
                </a:lnTo>
                <a:lnTo>
                  <a:pt x="4" y="1"/>
                </a:lnTo>
                <a:lnTo>
                  <a:pt x="1" y="4"/>
                </a:lnTo>
                <a:lnTo>
                  <a:pt x="0" y="9"/>
                </a:lnTo>
              </a:path>
            </a:pathLst>
          </a:custGeom>
          <a:solidFill>
            <a:srgbClr val="FFFF00"/>
          </a:solidFill>
          <a:ln w="1588">
            <a:solidFill>
              <a:srgbClr val="990000"/>
            </a:solidFill>
            <a:round/>
            <a:headEnd/>
            <a:tailEnd/>
          </a:ln>
        </p:spPr>
        <p:txBody>
          <a:bodyPr/>
          <a:lstStyle/>
          <a:p>
            <a:endParaRPr lang="en-US"/>
          </a:p>
        </p:txBody>
      </p:sp>
      <p:sp>
        <p:nvSpPr>
          <p:cNvPr id="53294" name="Freeform 45"/>
          <p:cNvSpPr>
            <a:spLocks/>
          </p:cNvSpPr>
          <p:nvPr/>
        </p:nvSpPr>
        <p:spPr bwMode="auto">
          <a:xfrm>
            <a:off x="6629403" y="4521203"/>
            <a:ext cx="87313" cy="68263"/>
          </a:xfrm>
          <a:custGeom>
            <a:avLst/>
            <a:gdLst>
              <a:gd name="T0" fmla="*/ 0 w 62"/>
              <a:gd name="T1" fmla="*/ 2147483647 h 43"/>
              <a:gd name="T2" fmla="*/ 2147483647 w 62"/>
              <a:gd name="T3" fmla="*/ 2147483647 h 43"/>
              <a:gd name="T4" fmla="*/ 2147483647 w 62"/>
              <a:gd name="T5" fmla="*/ 2147483647 h 43"/>
              <a:gd name="T6" fmla="*/ 2147483647 w 62"/>
              <a:gd name="T7" fmla="*/ 2147483647 h 43"/>
              <a:gd name="T8" fmla="*/ 2147483647 w 62"/>
              <a:gd name="T9" fmla="*/ 2147483647 h 43"/>
              <a:gd name="T10" fmla="*/ 2147483647 w 62"/>
              <a:gd name="T11" fmla="*/ 2147483647 h 43"/>
              <a:gd name="T12" fmla="*/ 2147483647 w 62"/>
              <a:gd name="T13" fmla="*/ 2147483647 h 43"/>
              <a:gd name="T14" fmla="*/ 2147483647 w 62"/>
              <a:gd name="T15" fmla="*/ 2147483647 h 43"/>
              <a:gd name="T16" fmla="*/ 2147483647 w 62"/>
              <a:gd name="T17" fmla="*/ 2147483647 h 43"/>
              <a:gd name="T18" fmla="*/ 2147483647 w 62"/>
              <a:gd name="T19" fmla="*/ 2147483647 h 43"/>
              <a:gd name="T20" fmla="*/ 2147483647 w 62"/>
              <a:gd name="T21" fmla="*/ 2147483647 h 43"/>
              <a:gd name="T22" fmla="*/ 2147483647 w 62"/>
              <a:gd name="T23" fmla="*/ 2147483647 h 43"/>
              <a:gd name="T24" fmla="*/ 2147483647 w 62"/>
              <a:gd name="T25" fmla="*/ 2147483647 h 43"/>
              <a:gd name="T26" fmla="*/ 2147483647 w 62"/>
              <a:gd name="T27" fmla="*/ 2147483647 h 43"/>
              <a:gd name="T28" fmla="*/ 2147483647 w 62"/>
              <a:gd name="T29" fmla="*/ 2147483647 h 43"/>
              <a:gd name="T30" fmla="*/ 2147483647 w 62"/>
              <a:gd name="T31" fmla="*/ 2147483647 h 43"/>
              <a:gd name="T32" fmla="*/ 2147483647 w 62"/>
              <a:gd name="T33" fmla="*/ 2147483647 h 43"/>
              <a:gd name="T34" fmla="*/ 2147483647 w 62"/>
              <a:gd name="T35" fmla="*/ 2147483647 h 43"/>
              <a:gd name="T36" fmla="*/ 2147483647 w 62"/>
              <a:gd name="T37" fmla="*/ 2147483647 h 43"/>
              <a:gd name="T38" fmla="*/ 2147483647 w 62"/>
              <a:gd name="T39" fmla="*/ 2147483647 h 43"/>
              <a:gd name="T40" fmla="*/ 2147483647 w 62"/>
              <a:gd name="T41" fmla="*/ 2147483647 h 43"/>
              <a:gd name="T42" fmla="*/ 2147483647 w 62"/>
              <a:gd name="T43" fmla="*/ 2147483647 h 43"/>
              <a:gd name="T44" fmla="*/ 2147483647 w 62"/>
              <a:gd name="T45" fmla="*/ 2147483647 h 43"/>
              <a:gd name="T46" fmla="*/ 2147483647 w 62"/>
              <a:gd name="T47" fmla="*/ 2147483647 h 43"/>
              <a:gd name="T48" fmla="*/ 2147483647 w 62"/>
              <a:gd name="T49" fmla="*/ 2147483647 h 43"/>
              <a:gd name="T50" fmla="*/ 2147483647 w 62"/>
              <a:gd name="T51" fmla="*/ 2147483647 h 43"/>
              <a:gd name="T52" fmla="*/ 2147483647 w 62"/>
              <a:gd name="T53" fmla="*/ 2147483647 h 43"/>
              <a:gd name="T54" fmla="*/ 2147483647 w 62"/>
              <a:gd name="T55" fmla="*/ 2147483647 h 43"/>
              <a:gd name="T56" fmla="*/ 2147483647 w 62"/>
              <a:gd name="T57" fmla="*/ 0 h 43"/>
              <a:gd name="T58" fmla="*/ 2147483647 w 62"/>
              <a:gd name="T59" fmla="*/ 0 h 43"/>
              <a:gd name="T60" fmla="*/ 2147483647 w 62"/>
              <a:gd name="T61" fmla="*/ 2147483647 h 43"/>
              <a:gd name="T62" fmla="*/ 2147483647 w 62"/>
              <a:gd name="T63" fmla="*/ 2147483647 h 43"/>
              <a:gd name="T64" fmla="*/ 0 w 62"/>
              <a:gd name="T65" fmla="*/ 2147483647 h 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2"/>
              <a:gd name="T100" fmla="*/ 0 h 43"/>
              <a:gd name="T101" fmla="*/ 62 w 62"/>
              <a:gd name="T102" fmla="*/ 43 h 4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2" h="43">
                <a:moveTo>
                  <a:pt x="0" y="9"/>
                </a:moveTo>
                <a:lnTo>
                  <a:pt x="3" y="16"/>
                </a:lnTo>
                <a:lnTo>
                  <a:pt x="6" y="23"/>
                </a:lnTo>
                <a:lnTo>
                  <a:pt x="10" y="28"/>
                </a:lnTo>
                <a:lnTo>
                  <a:pt x="16" y="32"/>
                </a:lnTo>
                <a:lnTo>
                  <a:pt x="24" y="37"/>
                </a:lnTo>
                <a:lnTo>
                  <a:pt x="30" y="38"/>
                </a:lnTo>
                <a:lnTo>
                  <a:pt x="38" y="41"/>
                </a:lnTo>
                <a:lnTo>
                  <a:pt x="46" y="43"/>
                </a:lnTo>
                <a:lnTo>
                  <a:pt x="49" y="43"/>
                </a:lnTo>
                <a:lnTo>
                  <a:pt x="50" y="43"/>
                </a:lnTo>
                <a:lnTo>
                  <a:pt x="53" y="43"/>
                </a:lnTo>
                <a:lnTo>
                  <a:pt x="56" y="41"/>
                </a:lnTo>
                <a:lnTo>
                  <a:pt x="58" y="40"/>
                </a:lnTo>
                <a:lnTo>
                  <a:pt x="59" y="38"/>
                </a:lnTo>
                <a:lnTo>
                  <a:pt x="61" y="37"/>
                </a:lnTo>
                <a:lnTo>
                  <a:pt x="62" y="34"/>
                </a:lnTo>
                <a:lnTo>
                  <a:pt x="56" y="32"/>
                </a:lnTo>
                <a:lnTo>
                  <a:pt x="52" y="29"/>
                </a:lnTo>
                <a:lnTo>
                  <a:pt x="47" y="25"/>
                </a:lnTo>
                <a:lnTo>
                  <a:pt x="43" y="22"/>
                </a:lnTo>
                <a:lnTo>
                  <a:pt x="38" y="18"/>
                </a:lnTo>
                <a:lnTo>
                  <a:pt x="34" y="13"/>
                </a:lnTo>
                <a:lnTo>
                  <a:pt x="31" y="10"/>
                </a:lnTo>
                <a:lnTo>
                  <a:pt x="27" y="6"/>
                </a:lnTo>
                <a:lnTo>
                  <a:pt x="24" y="4"/>
                </a:lnTo>
                <a:lnTo>
                  <a:pt x="19" y="3"/>
                </a:lnTo>
                <a:lnTo>
                  <a:pt x="15" y="1"/>
                </a:lnTo>
                <a:lnTo>
                  <a:pt x="10" y="0"/>
                </a:lnTo>
                <a:lnTo>
                  <a:pt x="7" y="0"/>
                </a:lnTo>
                <a:lnTo>
                  <a:pt x="4" y="1"/>
                </a:lnTo>
                <a:lnTo>
                  <a:pt x="1" y="4"/>
                </a:lnTo>
                <a:lnTo>
                  <a:pt x="0" y="9"/>
                </a:lnTo>
              </a:path>
            </a:pathLst>
          </a:custGeom>
          <a:solidFill>
            <a:srgbClr val="FFFF00"/>
          </a:solidFill>
          <a:ln w="4763">
            <a:solidFill>
              <a:srgbClr val="990000"/>
            </a:solidFill>
            <a:round/>
            <a:headEnd/>
            <a:tailEnd/>
          </a:ln>
        </p:spPr>
        <p:txBody>
          <a:bodyPr/>
          <a:lstStyle/>
          <a:p>
            <a:endParaRPr lang="en-US"/>
          </a:p>
        </p:txBody>
      </p:sp>
      <p:sp>
        <p:nvSpPr>
          <p:cNvPr id="53295" name="Freeform 46"/>
          <p:cNvSpPr>
            <a:spLocks/>
          </p:cNvSpPr>
          <p:nvPr/>
        </p:nvSpPr>
        <p:spPr bwMode="auto">
          <a:xfrm>
            <a:off x="6623053" y="4576767"/>
            <a:ext cx="55563" cy="53975"/>
          </a:xfrm>
          <a:custGeom>
            <a:avLst/>
            <a:gdLst>
              <a:gd name="T0" fmla="*/ 2147483647 w 39"/>
              <a:gd name="T1" fmla="*/ 2147483647 h 34"/>
              <a:gd name="T2" fmla="*/ 2147483647 w 39"/>
              <a:gd name="T3" fmla="*/ 2147483647 h 34"/>
              <a:gd name="T4" fmla="*/ 2147483647 w 39"/>
              <a:gd name="T5" fmla="*/ 2147483647 h 34"/>
              <a:gd name="T6" fmla="*/ 2147483647 w 39"/>
              <a:gd name="T7" fmla="*/ 2147483647 h 34"/>
              <a:gd name="T8" fmla="*/ 2147483647 w 39"/>
              <a:gd name="T9" fmla="*/ 2147483647 h 34"/>
              <a:gd name="T10" fmla="*/ 2147483647 w 39"/>
              <a:gd name="T11" fmla="*/ 2147483647 h 34"/>
              <a:gd name="T12" fmla="*/ 2147483647 w 39"/>
              <a:gd name="T13" fmla="*/ 2147483647 h 34"/>
              <a:gd name="T14" fmla="*/ 2147483647 w 39"/>
              <a:gd name="T15" fmla="*/ 2147483647 h 34"/>
              <a:gd name="T16" fmla="*/ 2147483647 w 39"/>
              <a:gd name="T17" fmla="*/ 2147483647 h 34"/>
              <a:gd name="T18" fmla="*/ 2147483647 w 39"/>
              <a:gd name="T19" fmla="*/ 2147483647 h 34"/>
              <a:gd name="T20" fmla="*/ 2147483647 w 39"/>
              <a:gd name="T21" fmla="*/ 2147483647 h 34"/>
              <a:gd name="T22" fmla="*/ 2147483647 w 39"/>
              <a:gd name="T23" fmla="*/ 2147483647 h 34"/>
              <a:gd name="T24" fmla="*/ 2147483647 w 39"/>
              <a:gd name="T25" fmla="*/ 2147483647 h 34"/>
              <a:gd name="T26" fmla="*/ 2147483647 w 39"/>
              <a:gd name="T27" fmla="*/ 2147483647 h 34"/>
              <a:gd name="T28" fmla="*/ 2147483647 w 39"/>
              <a:gd name="T29" fmla="*/ 2147483647 h 34"/>
              <a:gd name="T30" fmla="*/ 2147483647 w 39"/>
              <a:gd name="T31" fmla="*/ 2147483647 h 34"/>
              <a:gd name="T32" fmla="*/ 2147483647 w 39"/>
              <a:gd name="T33" fmla="*/ 2147483647 h 34"/>
              <a:gd name="T34" fmla="*/ 2147483647 w 39"/>
              <a:gd name="T35" fmla="*/ 2147483647 h 34"/>
              <a:gd name="T36" fmla="*/ 2147483647 w 39"/>
              <a:gd name="T37" fmla="*/ 2147483647 h 34"/>
              <a:gd name="T38" fmla="*/ 2147483647 w 39"/>
              <a:gd name="T39" fmla="*/ 2147483647 h 34"/>
              <a:gd name="T40" fmla="*/ 2147483647 w 39"/>
              <a:gd name="T41" fmla="*/ 2147483647 h 34"/>
              <a:gd name="T42" fmla="*/ 2147483647 w 39"/>
              <a:gd name="T43" fmla="*/ 2147483647 h 34"/>
              <a:gd name="T44" fmla="*/ 2147483647 w 39"/>
              <a:gd name="T45" fmla="*/ 2147483647 h 34"/>
              <a:gd name="T46" fmla="*/ 2147483647 w 39"/>
              <a:gd name="T47" fmla="*/ 2147483647 h 34"/>
              <a:gd name="T48" fmla="*/ 2147483647 w 39"/>
              <a:gd name="T49" fmla="*/ 2147483647 h 34"/>
              <a:gd name="T50" fmla="*/ 2147483647 w 39"/>
              <a:gd name="T51" fmla="*/ 2147483647 h 34"/>
              <a:gd name="T52" fmla="*/ 2147483647 w 39"/>
              <a:gd name="T53" fmla="*/ 2147483647 h 34"/>
              <a:gd name="T54" fmla="*/ 2147483647 w 39"/>
              <a:gd name="T55" fmla="*/ 2147483647 h 34"/>
              <a:gd name="T56" fmla="*/ 2147483647 w 39"/>
              <a:gd name="T57" fmla="*/ 2147483647 h 34"/>
              <a:gd name="T58" fmla="*/ 2147483647 w 39"/>
              <a:gd name="T59" fmla="*/ 2147483647 h 34"/>
              <a:gd name="T60" fmla="*/ 2147483647 w 39"/>
              <a:gd name="T61" fmla="*/ 2147483647 h 34"/>
              <a:gd name="T62" fmla="*/ 2147483647 w 39"/>
              <a:gd name="T63" fmla="*/ 2147483647 h 34"/>
              <a:gd name="T64" fmla="*/ 2147483647 w 39"/>
              <a:gd name="T65" fmla="*/ 2147483647 h 34"/>
              <a:gd name="T66" fmla="*/ 2147483647 w 39"/>
              <a:gd name="T67" fmla="*/ 0 h 34"/>
              <a:gd name="T68" fmla="*/ 2147483647 w 39"/>
              <a:gd name="T69" fmla="*/ 0 h 34"/>
              <a:gd name="T70" fmla="*/ 2147483647 w 39"/>
              <a:gd name="T71" fmla="*/ 0 h 34"/>
              <a:gd name="T72" fmla="*/ 2147483647 w 39"/>
              <a:gd name="T73" fmla="*/ 0 h 34"/>
              <a:gd name="T74" fmla="*/ 2147483647 w 39"/>
              <a:gd name="T75" fmla="*/ 0 h 34"/>
              <a:gd name="T76" fmla="*/ 2147483647 w 39"/>
              <a:gd name="T77" fmla="*/ 0 h 34"/>
              <a:gd name="T78" fmla="*/ 2147483647 w 39"/>
              <a:gd name="T79" fmla="*/ 0 h 34"/>
              <a:gd name="T80" fmla="*/ 2147483647 w 39"/>
              <a:gd name="T81" fmla="*/ 2147483647 h 34"/>
              <a:gd name="T82" fmla="*/ 0 w 39"/>
              <a:gd name="T83" fmla="*/ 2147483647 h 34"/>
              <a:gd name="T84" fmla="*/ 0 w 39"/>
              <a:gd name="T85" fmla="*/ 2147483647 h 34"/>
              <a:gd name="T86" fmla="*/ 0 w 39"/>
              <a:gd name="T87" fmla="*/ 2147483647 h 34"/>
              <a:gd name="T88" fmla="*/ 0 w 39"/>
              <a:gd name="T89" fmla="*/ 2147483647 h 34"/>
              <a:gd name="T90" fmla="*/ 0 w 39"/>
              <a:gd name="T91" fmla="*/ 2147483647 h 34"/>
              <a:gd name="T92" fmla="*/ 2147483647 w 39"/>
              <a:gd name="T93" fmla="*/ 2147483647 h 34"/>
              <a:gd name="T94" fmla="*/ 2147483647 w 39"/>
              <a:gd name="T95" fmla="*/ 2147483647 h 34"/>
              <a:gd name="T96" fmla="*/ 2147483647 w 39"/>
              <a:gd name="T97" fmla="*/ 2147483647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9"/>
              <a:gd name="T148" fmla="*/ 0 h 34"/>
              <a:gd name="T149" fmla="*/ 39 w 39"/>
              <a:gd name="T150" fmla="*/ 34 h 3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9" h="34">
                <a:moveTo>
                  <a:pt x="3" y="15"/>
                </a:moveTo>
                <a:lnTo>
                  <a:pt x="4" y="18"/>
                </a:lnTo>
                <a:lnTo>
                  <a:pt x="5" y="21"/>
                </a:lnTo>
                <a:lnTo>
                  <a:pt x="7" y="24"/>
                </a:lnTo>
                <a:lnTo>
                  <a:pt x="8" y="27"/>
                </a:lnTo>
                <a:lnTo>
                  <a:pt x="10" y="30"/>
                </a:lnTo>
                <a:lnTo>
                  <a:pt x="11" y="31"/>
                </a:lnTo>
                <a:lnTo>
                  <a:pt x="14" y="33"/>
                </a:lnTo>
                <a:lnTo>
                  <a:pt x="17" y="34"/>
                </a:lnTo>
                <a:lnTo>
                  <a:pt x="20" y="33"/>
                </a:lnTo>
                <a:lnTo>
                  <a:pt x="25" y="33"/>
                </a:lnTo>
                <a:lnTo>
                  <a:pt x="28" y="33"/>
                </a:lnTo>
                <a:lnTo>
                  <a:pt x="31" y="31"/>
                </a:lnTo>
                <a:lnTo>
                  <a:pt x="34" y="30"/>
                </a:lnTo>
                <a:lnTo>
                  <a:pt x="37" y="28"/>
                </a:lnTo>
                <a:lnTo>
                  <a:pt x="38" y="27"/>
                </a:lnTo>
                <a:lnTo>
                  <a:pt x="39" y="24"/>
                </a:lnTo>
                <a:lnTo>
                  <a:pt x="39" y="20"/>
                </a:lnTo>
                <a:lnTo>
                  <a:pt x="38" y="18"/>
                </a:lnTo>
                <a:lnTo>
                  <a:pt x="35" y="15"/>
                </a:lnTo>
                <a:lnTo>
                  <a:pt x="32" y="14"/>
                </a:lnTo>
                <a:lnTo>
                  <a:pt x="28" y="12"/>
                </a:lnTo>
                <a:lnTo>
                  <a:pt x="25" y="11"/>
                </a:lnTo>
                <a:lnTo>
                  <a:pt x="20" y="9"/>
                </a:lnTo>
                <a:lnTo>
                  <a:pt x="17" y="9"/>
                </a:lnTo>
                <a:lnTo>
                  <a:pt x="16" y="8"/>
                </a:lnTo>
                <a:lnTo>
                  <a:pt x="14" y="8"/>
                </a:lnTo>
                <a:lnTo>
                  <a:pt x="14" y="6"/>
                </a:lnTo>
                <a:lnTo>
                  <a:pt x="13" y="6"/>
                </a:lnTo>
                <a:lnTo>
                  <a:pt x="11" y="5"/>
                </a:lnTo>
                <a:lnTo>
                  <a:pt x="11" y="3"/>
                </a:lnTo>
                <a:lnTo>
                  <a:pt x="10" y="2"/>
                </a:lnTo>
                <a:lnTo>
                  <a:pt x="8" y="2"/>
                </a:lnTo>
                <a:lnTo>
                  <a:pt x="8" y="0"/>
                </a:lnTo>
                <a:lnTo>
                  <a:pt x="7" y="0"/>
                </a:lnTo>
                <a:lnTo>
                  <a:pt x="5" y="0"/>
                </a:lnTo>
                <a:lnTo>
                  <a:pt x="4" y="0"/>
                </a:lnTo>
                <a:lnTo>
                  <a:pt x="3" y="0"/>
                </a:lnTo>
                <a:lnTo>
                  <a:pt x="1" y="0"/>
                </a:lnTo>
                <a:lnTo>
                  <a:pt x="1" y="2"/>
                </a:lnTo>
                <a:lnTo>
                  <a:pt x="0" y="3"/>
                </a:lnTo>
                <a:lnTo>
                  <a:pt x="0" y="5"/>
                </a:lnTo>
                <a:lnTo>
                  <a:pt x="0" y="6"/>
                </a:lnTo>
                <a:lnTo>
                  <a:pt x="0" y="8"/>
                </a:lnTo>
                <a:lnTo>
                  <a:pt x="0" y="9"/>
                </a:lnTo>
                <a:lnTo>
                  <a:pt x="1" y="12"/>
                </a:lnTo>
                <a:lnTo>
                  <a:pt x="3" y="14"/>
                </a:lnTo>
                <a:lnTo>
                  <a:pt x="3" y="1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96" name="Freeform 47"/>
          <p:cNvSpPr>
            <a:spLocks/>
          </p:cNvSpPr>
          <p:nvPr/>
        </p:nvSpPr>
        <p:spPr bwMode="auto">
          <a:xfrm>
            <a:off x="6623053" y="4576767"/>
            <a:ext cx="55563" cy="53975"/>
          </a:xfrm>
          <a:custGeom>
            <a:avLst/>
            <a:gdLst>
              <a:gd name="T0" fmla="*/ 2147483647 w 39"/>
              <a:gd name="T1" fmla="*/ 2147483647 h 34"/>
              <a:gd name="T2" fmla="*/ 2147483647 w 39"/>
              <a:gd name="T3" fmla="*/ 2147483647 h 34"/>
              <a:gd name="T4" fmla="*/ 2147483647 w 39"/>
              <a:gd name="T5" fmla="*/ 2147483647 h 34"/>
              <a:gd name="T6" fmla="*/ 2147483647 w 39"/>
              <a:gd name="T7" fmla="*/ 2147483647 h 34"/>
              <a:gd name="T8" fmla="*/ 2147483647 w 39"/>
              <a:gd name="T9" fmla="*/ 2147483647 h 34"/>
              <a:gd name="T10" fmla="*/ 2147483647 w 39"/>
              <a:gd name="T11" fmla="*/ 2147483647 h 34"/>
              <a:gd name="T12" fmla="*/ 2147483647 w 39"/>
              <a:gd name="T13" fmla="*/ 2147483647 h 34"/>
              <a:gd name="T14" fmla="*/ 2147483647 w 39"/>
              <a:gd name="T15" fmla="*/ 2147483647 h 34"/>
              <a:gd name="T16" fmla="*/ 2147483647 w 39"/>
              <a:gd name="T17" fmla="*/ 2147483647 h 34"/>
              <a:gd name="T18" fmla="*/ 2147483647 w 39"/>
              <a:gd name="T19" fmla="*/ 2147483647 h 34"/>
              <a:gd name="T20" fmla="*/ 2147483647 w 39"/>
              <a:gd name="T21" fmla="*/ 2147483647 h 34"/>
              <a:gd name="T22" fmla="*/ 2147483647 w 39"/>
              <a:gd name="T23" fmla="*/ 2147483647 h 34"/>
              <a:gd name="T24" fmla="*/ 2147483647 w 39"/>
              <a:gd name="T25" fmla="*/ 2147483647 h 34"/>
              <a:gd name="T26" fmla="*/ 2147483647 w 39"/>
              <a:gd name="T27" fmla="*/ 2147483647 h 34"/>
              <a:gd name="T28" fmla="*/ 2147483647 w 39"/>
              <a:gd name="T29" fmla="*/ 2147483647 h 34"/>
              <a:gd name="T30" fmla="*/ 2147483647 w 39"/>
              <a:gd name="T31" fmla="*/ 2147483647 h 34"/>
              <a:gd name="T32" fmla="*/ 2147483647 w 39"/>
              <a:gd name="T33" fmla="*/ 2147483647 h 34"/>
              <a:gd name="T34" fmla="*/ 2147483647 w 39"/>
              <a:gd name="T35" fmla="*/ 2147483647 h 34"/>
              <a:gd name="T36" fmla="*/ 2147483647 w 39"/>
              <a:gd name="T37" fmla="*/ 2147483647 h 34"/>
              <a:gd name="T38" fmla="*/ 2147483647 w 39"/>
              <a:gd name="T39" fmla="*/ 2147483647 h 34"/>
              <a:gd name="T40" fmla="*/ 2147483647 w 39"/>
              <a:gd name="T41" fmla="*/ 2147483647 h 34"/>
              <a:gd name="T42" fmla="*/ 2147483647 w 39"/>
              <a:gd name="T43" fmla="*/ 2147483647 h 34"/>
              <a:gd name="T44" fmla="*/ 2147483647 w 39"/>
              <a:gd name="T45" fmla="*/ 2147483647 h 34"/>
              <a:gd name="T46" fmla="*/ 2147483647 w 39"/>
              <a:gd name="T47" fmla="*/ 2147483647 h 34"/>
              <a:gd name="T48" fmla="*/ 2147483647 w 39"/>
              <a:gd name="T49" fmla="*/ 2147483647 h 34"/>
              <a:gd name="T50" fmla="*/ 2147483647 w 39"/>
              <a:gd name="T51" fmla="*/ 2147483647 h 34"/>
              <a:gd name="T52" fmla="*/ 2147483647 w 39"/>
              <a:gd name="T53" fmla="*/ 2147483647 h 34"/>
              <a:gd name="T54" fmla="*/ 2147483647 w 39"/>
              <a:gd name="T55" fmla="*/ 2147483647 h 34"/>
              <a:gd name="T56" fmla="*/ 2147483647 w 39"/>
              <a:gd name="T57" fmla="*/ 2147483647 h 34"/>
              <a:gd name="T58" fmla="*/ 2147483647 w 39"/>
              <a:gd name="T59" fmla="*/ 2147483647 h 34"/>
              <a:gd name="T60" fmla="*/ 2147483647 w 39"/>
              <a:gd name="T61" fmla="*/ 2147483647 h 34"/>
              <a:gd name="T62" fmla="*/ 2147483647 w 39"/>
              <a:gd name="T63" fmla="*/ 2147483647 h 34"/>
              <a:gd name="T64" fmla="*/ 2147483647 w 39"/>
              <a:gd name="T65" fmla="*/ 2147483647 h 34"/>
              <a:gd name="T66" fmla="*/ 2147483647 w 39"/>
              <a:gd name="T67" fmla="*/ 0 h 34"/>
              <a:gd name="T68" fmla="*/ 2147483647 w 39"/>
              <a:gd name="T69" fmla="*/ 0 h 34"/>
              <a:gd name="T70" fmla="*/ 2147483647 w 39"/>
              <a:gd name="T71" fmla="*/ 0 h 34"/>
              <a:gd name="T72" fmla="*/ 2147483647 w 39"/>
              <a:gd name="T73" fmla="*/ 0 h 34"/>
              <a:gd name="T74" fmla="*/ 2147483647 w 39"/>
              <a:gd name="T75" fmla="*/ 0 h 34"/>
              <a:gd name="T76" fmla="*/ 2147483647 w 39"/>
              <a:gd name="T77" fmla="*/ 0 h 34"/>
              <a:gd name="T78" fmla="*/ 2147483647 w 39"/>
              <a:gd name="T79" fmla="*/ 0 h 34"/>
              <a:gd name="T80" fmla="*/ 2147483647 w 39"/>
              <a:gd name="T81" fmla="*/ 2147483647 h 34"/>
              <a:gd name="T82" fmla="*/ 0 w 39"/>
              <a:gd name="T83" fmla="*/ 2147483647 h 34"/>
              <a:gd name="T84" fmla="*/ 0 w 39"/>
              <a:gd name="T85" fmla="*/ 2147483647 h 34"/>
              <a:gd name="T86" fmla="*/ 0 w 39"/>
              <a:gd name="T87" fmla="*/ 2147483647 h 34"/>
              <a:gd name="T88" fmla="*/ 0 w 39"/>
              <a:gd name="T89" fmla="*/ 2147483647 h 34"/>
              <a:gd name="T90" fmla="*/ 0 w 39"/>
              <a:gd name="T91" fmla="*/ 2147483647 h 34"/>
              <a:gd name="T92" fmla="*/ 2147483647 w 39"/>
              <a:gd name="T93" fmla="*/ 2147483647 h 34"/>
              <a:gd name="T94" fmla="*/ 2147483647 w 39"/>
              <a:gd name="T95" fmla="*/ 2147483647 h 34"/>
              <a:gd name="T96" fmla="*/ 2147483647 w 39"/>
              <a:gd name="T97" fmla="*/ 2147483647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9"/>
              <a:gd name="T148" fmla="*/ 0 h 34"/>
              <a:gd name="T149" fmla="*/ 39 w 39"/>
              <a:gd name="T150" fmla="*/ 34 h 3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9" h="34">
                <a:moveTo>
                  <a:pt x="3" y="15"/>
                </a:moveTo>
                <a:lnTo>
                  <a:pt x="4" y="18"/>
                </a:lnTo>
                <a:lnTo>
                  <a:pt x="5" y="21"/>
                </a:lnTo>
                <a:lnTo>
                  <a:pt x="7" y="24"/>
                </a:lnTo>
                <a:lnTo>
                  <a:pt x="8" y="27"/>
                </a:lnTo>
                <a:lnTo>
                  <a:pt x="10" y="30"/>
                </a:lnTo>
                <a:lnTo>
                  <a:pt x="11" y="31"/>
                </a:lnTo>
                <a:lnTo>
                  <a:pt x="14" y="33"/>
                </a:lnTo>
                <a:lnTo>
                  <a:pt x="17" y="34"/>
                </a:lnTo>
                <a:lnTo>
                  <a:pt x="20" y="33"/>
                </a:lnTo>
                <a:lnTo>
                  <a:pt x="25" y="33"/>
                </a:lnTo>
                <a:lnTo>
                  <a:pt x="28" y="33"/>
                </a:lnTo>
                <a:lnTo>
                  <a:pt x="31" y="31"/>
                </a:lnTo>
                <a:lnTo>
                  <a:pt x="34" y="30"/>
                </a:lnTo>
                <a:lnTo>
                  <a:pt x="37" y="28"/>
                </a:lnTo>
                <a:lnTo>
                  <a:pt x="38" y="27"/>
                </a:lnTo>
                <a:lnTo>
                  <a:pt x="39" y="24"/>
                </a:lnTo>
                <a:lnTo>
                  <a:pt x="39" y="20"/>
                </a:lnTo>
                <a:lnTo>
                  <a:pt x="38" y="18"/>
                </a:lnTo>
                <a:lnTo>
                  <a:pt x="35" y="15"/>
                </a:lnTo>
                <a:lnTo>
                  <a:pt x="32" y="14"/>
                </a:lnTo>
                <a:lnTo>
                  <a:pt x="28" y="12"/>
                </a:lnTo>
                <a:lnTo>
                  <a:pt x="25" y="11"/>
                </a:lnTo>
                <a:lnTo>
                  <a:pt x="20" y="9"/>
                </a:lnTo>
                <a:lnTo>
                  <a:pt x="17" y="9"/>
                </a:lnTo>
                <a:lnTo>
                  <a:pt x="16" y="8"/>
                </a:lnTo>
                <a:lnTo>
                  <a:pt x="14" y="8"/>
                </a:lnTo>
                <a:lnTo>
                  <a:pt x="14" y="6"/>
                </a:lnTo>
                <a:lnTo>
                  <a:pt x="13" y="6"/>
                </a:lnTo>
                <a:lnTo>
                  <a:pt x="11" y="5"/>
                </a:lnTo>
                <a:lnTo>
                  <a:pt x="11" y="3"/>
                </a:lnTo>
                <a:lnTo>
                  <a:pt x="10" y="2"/>
                </a:lnTo>
                <a:lnTo>
                  <a:pt x="8" y="2"/>
                </a:lnTo>
                <a:lnTo>
                  <a:pt x="8" y="0"/>
                </a:lnTo>
                <a:lnTo>
                  <a:pt x="7" y="0"/>
                </a:lnTo>
                <a:lnTo>
                  <a:pt x="5" y="0"/>
                </a:lnTo>
                <a:lnTo>
                  <a:pt x="4" y="0"/>
                </a:lnTo>
                <a:lnTo>
                  <a:pt x="3" y="0"/>
                </a:lnTo>
                <a:lnTo>
                  <a:pt x="1" y="0"/>
                </a:lnTo>
                <a:lnTo>
                  <a:pt x="1" y="2"/>
                </a:lnTo>
                <a:lnTo>
                  <a:pt x="0" y="3"/>
                </a:lnTo>
                <a:lnTo>
                  <a:pt x="0" y="5"/>
                </a:lnTo>
                <a:lnTo>
                  <a:pt x="0" y="6"/>
                </a:lnTo>
                <a:lnTo>
                  <a:pt x="0" y="8"/>
                </a:lnTo>
                <a:lnTo>
                  <a:pt x="0" y="9"/>
                </a:lnTo>
                <a:lnTo>
                  <a:pt x="1" y="12"/>
                </a:lnTo>
                <a:lnTo>
                  <a:pt x="3" y="14"/>
                </a:lnTo>
                <a:lnTo>
                  <a:pt x="3" y="15"/>
                </a:lnTo>
              </a:path>
            </a:pathLst>
          </a:custGeom>
          <a:solidFill>
            <a:srgbClr val="FFFF00"/>
          </a:solidFill>
          <a:ln w="4763">
            <a:solidFill>
              <a:srgbClr val="990000"/>
            </a:solidFill>
            <a:round/>
            <a:headEnd/>
            <a:tailEnd/>
          </a:ln>
        </p:spPr>
        <p:txBody>
          <a:bodyPr/>
          <a:lstStyle/>
          <a:p>
            <a:endParaRPr lang="en-US"/>
          </a:p>
        </p:txBody>
      </p:sp>
      <p:sp>
        <p:nvSpPr>
          <p:cNvPr id="53297" name="Freeform 48"/>
          <p:cNvSpPr>
            <a:spLocks/>
          </p:cNvSpPr>
          <p:nvPr/>
        </p:nvSpPr>
        <p:spPr bwMode="auto">
          <a:xfrm>
            <a:off x="6661151" y="4614866"/>
            <a:ext cx="38100" cy="58737"/>
          </a:xfrm>
          <a:custGeom>
            <a:avLst/>
            <a:gdLst>
              <a:gd name="T0" fmla="*/ 2147483647 w 27"/>
              <a:gd name="T1" fmla="*/ 2147483647 h 37"/>
              <a:gd name="T2" fmla="*/ 2147483647 w 27"/>
              <a:gd name="T3" fmla="*/ 2147483647 h 37"/>
              <a:gd name="T4" fmla="*/ 0 w 27"/>
              <a:gd name="T5" fmla="*/ 2147483647 h 37"/>
              <a:gd name="T6" fmla="*/ 0 w 27"/>
              <a:gd name="T7" fmla="*/ 2147483647 h 37"/>
              <a:gd name="T8" fmla="*/ 0 w 27"/>
              <a:gd name="T9" fmla="*/ 2147483647 h 37"/>
              <a:gd name="T10" fmla="*/ 2147483647 w 27"/>
              <a:gd name="T11" fmla="*/ 2147483647 h 37"/>
              <a:gd name="T12" fmla="*/ 2147483647 w 27"/>
              <a:gd name="T13" fmla="*/ 2147483647 h 37"/>
              <a:gd name="T14" fmla="*/ 2147483647 w 27"/>
              <a:gd name="T15" fmla="*/ 2147483647 h 37"/>
              <a:gd name="T16" fmla="*/ 2147483647 w 27"/>
              <a:gd name="T17" fmla="*/ 2147483647 h 37"/>
              <a:gd name="T18" fmla="*/ 2147483647 w 27"/>
              <a:gd name="T19" fmla="*/ 2147483647 h 37"/>
              <a:gd name="T20" fmla="*/ 2147483647 w 27"/>
              <a:gd name="T21" fmla="*/ 2147483647 h 37"/>
              <a:gd name="T22" fmla="*/ 2147483647 w 27"/>
              <a:gd name="T23" fmla="*/ 2147483647 h 37"/>
              <a:gd name="T24" fmla="*/ 2147483647 w 27"/>
              <a:gd name="T25" fmla="*/ 2147483647 h 37"/>
              <a:gd name="T26" fmla="*/ 2147483647 w 27"/>
              <a:gd name="T27" fmla="*/ 2147483647 h 37"/>
              <a:gd name="T28" fmla="*/ 2147483647 w 27"/>
              <a:gd name="T29" fmla="*/ 2147483647 h 37"/>
              <a:gd name="T30" fmla="*/ 2147483647 w 27"/>
              <a:gd name="T31" fmla="*/ 2147483647 h 37"/>
              <a:gd name="T32" fmla="*/ 2147483647 w 27"/>
              <a:gd name="T33" fmla="*/ 2147483647 h 37"/>
              <a:gd name="T34" fmla="*/ 2147483647 w 27"/>
              <a:gd name="T35" fmla="*/ 2147483647 h 37"/>
              <a:gd name="T36" fmla="*/ 2147483647 w 27"/>
              <a:gd name="T37" fmla="*/ 2147483647 h 37"/>
              <a:gd name="T38" fmla="*/ 2147483647 w 27"/>
              <a:gd name="T39" fmla="*/ 2147483647 h 37"/>
              <a:gd name="T40" fmla="*/ 2147483647 w 27"/>
              <a:gd name="T41" fmla="*/ 2147483647 h 37"/>
              <a:gd name="T42" fmla="*/ 2147483647 w 27"/>
              <a:gd name="T43" fmla="*/ 2147483647 h 37"/>
              <a:gd name="T44" fmla="*/ 2147483647 w 27"/>
              <a:gd name="T45" fmla="*/ 2147483647 h 37"/>
              <a:gd name="T46" fmla="*/ 2147483647 w 27"/>
              <a:gd name="T47" fmla="*/ 2147483647 h 37"/>
              <a:gd name="T48" fmla="*/ 2147483647 w 27"/>
              <a:gd name="T49" fmla="*/ 2147483647 h 37"/>
              <a:gd name="T50" fmla="*/ 2147483647 w 27"/>
              <a:gd name="T51" fmla="*/ 2147483647 h 37"/>
              <a:gd name="T52" fmla="*/ 2147483647 w 27"/>
              <a:gd name="T53" fmla="*/ 2147483647 h 37"/>
              <a:gd name="T54" fmla="*/ 2147483647 w 27"/>
              <a:gd name="T55" fmla="*/ 2147483647 h 37"/>
              <a:gd name="T56" fmla="*/ 2147483647 w 27"/>
              <a:gd name="T57" fmla="*/ 2147483647 h 37"/>
              <a:gd name="T58" fmla="*/ 2147483647 w 27"/>
              <a:gd name="T59" fmla="*/ 2147483647 h 37"/>
              <a:gd name="T60" fmla="*/ 2147483647 w 27"/>
              <a:gd name="T61" fmla="*/ 2147483647 h 37"/>
              <a:gd name="T62" fmla="*/ 2147483647 w 27"/>
              <a:gd name="T63" fmla="*/ 2147483647 h 37"/>
              <a:gd name="T64" fmla="*/ 2147483647 w 27"/>
              <a:gd name="T65" fmla="*/ 0 h 37"/>
              <a:gd name="T66" fmla="*/ 2147483647 w 27"/>
              <a:gd name="T67" fmla="*/ 0 h 37"/>
              <a:gd name="T68" fmla="*/ 2147483647 w 27"/>
              <a:gd name="T69" fmla="*/ 2147483647 h 37"/>
              <a:gd name="T70" fmla="*/ 2147483647 w 27"/>
              <a:gd name="T71" fmla="*/ 2147483647 h 37"/>
              <a:gd name="T72" fmla="*/ 2147483647 w 27"/>
              <a:gd name="T73" fmla="*/ 2147483647 h 37"/>
              <a:gd name="T74" fmla="*/ 2147483647 w 27"/>
              <a:gd name="T75" fmla="*/ 2147483647 h 37"/>
              <a:gd name="T76" fmla="*/ 2147483647 w 27"/>
              <a:gd name="T77" fmla="*/ 2147483647 h 37"/>
              <a:gd name="T78" fmla="*/ 2147483647 w 27"/>
              <a:gd name="T79" fmla="*/ 2147483647 h 37"/>
              <a:gd name="T80" fmla="*/ 2147483647 w 27"/>
              <a:gd name="T81" fmla="*/ 2147483647 h 3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7"/>
              <a:gd name="T124" fmla="*/ 0 h 37"/>
              <a:gd name="T125" fmla="*/ 27 w 27"/>
              <a:gd name="T126" fmla="*/ 37 h 3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7" h="37">
                <a:moveTo>
                  <a:pt x="3" y="19"/>
                </a:moveTo>
                <a:lnTo>
                  <a:pt x="2" y="21"/>
                </a:lnTo>
                <a:lnTo>
                  <a:pt x="0" y="24"/>
                </a:lnTo>
                <a:lnTo>
                  <a:pt x="0" y="27"/>
                </a:lnTo>
                <a:lnTo>
                  <a:pt x="0" y="30"/>
                </a:lnTo>
                <a:lnTo>
                  <a:pt x="2" y="33"/>
                </a:lnTo>
                <a:lnTo>
                  <a:pt x="3" y="34"/>
                </a:lnTo>
                <a:lnTo>
                  <a:pt x="5" y="36"/>
                </a:lnTo>
                <a:lnTo>
                  <a:pt x="6" y="37"/>
                </a:lnTo>
                <a:lnTo>
                  <a:pt x="9" y="37"/>
                </a:lnTo>
                <a:lnTo>
                  <a:pt x="11" y="37"/>
                </a:lnTo>
                <a:lnTo>
                  <a:pt x="13" y="36"/>
                </a:lnTo>
                <a:lnTo>
                  <a:pt x="15" y="34"/>
                </a:lnTo>
                <a:lnTo>
                  <a:pt x="16" y="31"/>
                </a:lnTo>
                <a:lnTo>
                  <a:pt x="18" y="30"/>
                </a:lnTo>
                <a:lnTo>
                  <a:pt x="19" y="27"/>
                </a:lnTo>
                <a:lnTo>
                  <a:pt x="19" y="25"/>
                </a:lnTo>
                <a:lnTo>
                  <a:pt x="21" y="24"/>
                </a:lnTo>
                <a:lnTo>
                  <a:pt x="22" y="24"/>
                </a:lnTo>
                <a:lnTo>
                  <a:pt x="24" y="24"/>
                </a:lnTo>
                <a:lnTo>
                  <a:pt x="25" y="22"/>
                </a:lnTo>
                <a:lnTo>
                  <a:pt x="25" y="19"/>
                </a:lnTo>
                <a:lnTo>
                  <a:pt x="25" y="16"/>
                </a:lnTo>
                <a:lnTo>
                  <a:pt x="25" y="12"/>
                </a:lnTo>
                <a:lnTo>
                  <a:pt x="27" y="9"/>
                </a:lnTo>
                <a:lnTo>
                  <a:pt x="27" y="6"/>
                </a:lnTo>
                <a:lnTo>
                  <a:pt x="27" y="3"/>
                </a:lnTo>
                <a:lnTo>
                  <a:pt x="25" y="1"/>
                </a:lnTo>
                <a:lnTo>
                  <a:pt x="24" y="0"/>
                </a:lnTo>
                <a:lnTo>
                  <a:pt x="22" y="0"/>
                </a:lnTo>
                <a:lnTo>
                  <a:pt x="19" y="1"/>
                </a:lnTo>
                <a:lnTo>
                  <a:pt x="18" y="3"/>
                </a:lnTo>
                <a:lnTo>
                  <a:pt x="15" y="7"/>
                </a:lnTo>
                <a:lnTo>
                  <a:pt x="12" y="12"/>
                </a:lnTo>
                <a:lnTo>
                  <a:pt x="9" y="15"/>
                </a:lnTo>
                <a:lnTo>
                  <a:pt x="6" y="18"/>
                </a:lnTo>
                <a:lnTo>
                  <a:pt x="3" y="1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98" name="Freeform 49"/>
          <p:cNvSpPr>
            <a:spLocks/>
          </p:cNvSpPr>
          <p:nvPr/>
        </p:nvSpPr>
        <p:spPr bwMode="auto">
          <a:xfrm>
            <a:off x="6661151" y="4614866"/>
            <a:ext cx="38100" cy="58737"/>
          </a:xfrm>
          <a:custGeom>
            <a:avLst/>
            <a:gdLst>
              <a:gd name="T0" fmla="*/ 2147483647 w 27"/>
              <a:gd name="T1" fmla="*/ 2147483647 h 37"/>
              <a:gd name="T2" fmla="*/ 2147483647 w 27"/>
              <a:gd name="T3" fmla="*/ 2147483647 h 37"/>
              <a:gd name="T4" fmla="*/ 0 w 27"/>
              <a:gd name="T5" fmla="*/ 2147483647 h 37"/>
              <a:gd name="T6" fmla="*/ 0 w 27"/>
              <a:gd name="T7" fmla="*/ 2147483647 h 37"/>
              <a:gd name="T8" fmla="*/ 0 w 27"/>
              <a:gd name="T9" fmla="*/ 2147483647 h 37"/>
              <a:gd name="T10" fmla="*/ 2147483647 w 27"/>
              <a:gd name="T11" fmla="*/ 2147483647 h 37"/>
              <a:gd name="T12" fmla="*/ 2147483647 w 27"/>
              <a:gd name="T13" fmla="*/ 2147483647 h 37"/>
              <a:gd name="T14" fmla="*/ 2147483647 w 27"/>
              <a:gd name="T15" fmla="*/ 2147483647 h 37"/>
              <a:gd name="T16" fmla="*/ 2147483647 w 27"/>
              <a:gd name="T17" fmla="*/ 2147483647 h 37"/>
              <a:gd name="T18" fmla="*/ 2147483647 w 27"/>
              <a:gd name="T19" fmla="*/ 2147483647 h 37"/>
              <a:gd name="T20" fmla="*/ 2147483647 w 27"/>
              <a:gd name="T21" fmla="*/ 2147483647 h 37"/>
              <a:gd name="T22" fmla="*/ 2147483647 w 27"/>
              <a:gd name="T23" fmla="*/ 2147483647 h 37"/>
              <a:gd name="T24" fmla="*/ 2147483647 w 27"/>
              <a:gd name="T25" fmla="*/ 2147483647 h 37"/>
              <a:gd name="T26" fmla="*/ 2147483647 w 27"/>
              <a:gd name="T27" fmla="*/ 2147483647 h 37"/>
              <a:gd name="T28" fmla="*/ 2147483647 w 27"/>
              <a:gd name="T29" fmla="*/ 2147483647 h 37"/>
              <a:gd name="T30" fmla="*/ 2147483647 w 27"/>
              <a:gd name="T31" fmla="*/ 2147483647 h 37"/>
              <a:gd name="T32" fmla="*/ 2147483647 w 27"/>
              <a:gd name="T33" fmla="*/ 2147483647 h 37"/>
              <a:gd name="T34" fmla="*/ 2147483647 w 27"/>
              <a:gd name="T35" fmla="*/ 2147483647 h 37"/>
              <a:gd name="T36" fmla="*/ 2147483647 w 27"/>
              <a:gd name="T37" fmla="*/ 2147483647 h 37"/>
              <a:gd name="T38" fmla="*/ 2147483647 w 27"/>
              <a:gd name="T39" fmla="*/ 2147483647 h 37"/>
              <a:gd name="T40" fmla="*/ 2147483647 w 27"/>
              <a:gd name="T41" fmla="*/ 2147483647 h 37"/>
              <a:gd name="T42" fmla="*/ 2147483647 w 27"/>
              <a:gd name="T43" fmla="*/ 2147483647 h 37"/>
              <a:gd name="T44" fmla="*/ 2147483647 w 27"/>
              <a:gd name="T45" fmla="*/ 2147483647 h 37"/>
              <a:gd name="T46" fmla="*/ 2147483647 w 27"/>
              <a:gd name="T47" fmla="*/ 2147483647 h 37"/>
              <a:gd name="T48" fmla="*/ 2147483647 w 27"/>
              <a:gd name="T49" fmla="*/ 2147483647 h 37"/>
              <a:gd name="T50" fmla="*/ 2147483647 w 27"/>
              <a:gd name="T51" fmla="*/ 2147483647 h 37"/>
              <a:gd name="T52" fmla="*/ 2147483647 w 27"/>
              <a:gd name="T53" fmla="*/ 2147483647 h 37"/>
              <a:gd name="T54" fmla="*/ 2147483647 w 27"/>
              <a:gd name="T55" fmla="*/ 2147483647 h 37"/>
              <a:gd name="T56" fmla="*/ 2147483647 w 27"/>
              <a:gd name="T57" fmla="*/ 2147483647 h 37"/>
              <a:gd name="T58" fmla="*/ 2147483647 w 27"/>
              <a:gd name="T59" fmla="*/ 2147483647 h 37"/>
              <a:gd name="T60" fmla="*/ 2147483647 w 27"/>
              <a:gd name="T61" fmla="*/ 2147483647 h 37"/>
              <a:gd name="T62" fmla="*/ 2147483647 w 27"/>
              <a:gd name="T63" fmla="*/ 2147483647 h 37"/>
              <a:gd name="T64" fmla="*/ 2147483647 w 27"/>
              <a:gd name="T65" fmla="*/ 0 h 37"/>
              <a:gd name="T66" fmla="*/ 2147483647 w 27"/>
              <a:gd name="T67" fmla="*/ 0 h 37"/>
              <a:gd name="T68" fmla="*/ 2147483647 w 27"/>
              <a:gd name="T69" fmla="*/ 2147483647 h 37"/>
              <a:gd name="T70" fmla="*/ 2147483647 w 27"/>
              <a:gd name="T71" fmla="*/ 2147483647 h 37"/>
              <a:gd name="T72" fmla="*/ 2147483647 w 27"/>
              <a:gd name="T73" fmla="*/ 2147483647 h 37"/>
              <a:gd name="T74" fmla="*/ 2147483647 w 27"/>
              <a:gd name="T75" fmla="*/ 2147483647 h 37"/>
              <a:gd name="T76" fmla="*/ 2147483647 w 27"/>
              <a:gd name="T77" fmla="*/ 2147483647 h 37"/>
              <a:gd name="T78" fmla="*/ 2147483647 w 27"/>
              <a:gd name="T79" fmla="*/ 2147483647 h 37"/>
              <a:gd name="T80" fmla="*/ 2147483647 w 27"/>
              <a:gd name="T81" fmla="*/ 2147483647 h 3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7"/>
              <a:gd name="T124" fmla="*/ 0 h 37"/>
              <a:gd name="T125" fmla="*/ 27 w 27"/>
              <a:gd name="T126" fmla="*/ 37 h 3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7" h="37">
                <a:moveTo>
                  <a:pt x="3" y="19"/>
                </a:moveTo>
                <a:lnTo>
                  <a:pt x="2" y="21"/>
                </a:lnTo>
                <a:lnTo>
                  <a:pt x="0" y="24"/>
                </a:lnTo>
                <a:lnTo>
                  <a:pt x="0" y="27"/>
                </a:lnTo>
                <a:lnTo>
                  <a:pt x="0" y="30"/>
                </a:lnTo>
                <a:lnTo>
                  <a:pt x="2" y="33"/>
                </a:lnTo>
                <a:lnTo>
                  <a:pt x="3" y="34"/>
                </a:lnTo>
                <a:lnTo>
                  <a:pt x="5" y="36"/>
                </a:lnTo>
                <a:lnTo>
                  <a:pt x="6" y="37"/>
                </a:lnTo>
                <a:lnTo>
                  <a:pt x="9" y="37"/>
                </a:lnTo>
                <a:lnTo>
                  <a:pt x="11" y="37"/>
                </a:lnTo>
                <a:lnTo>
                  <a:pt x="13" y="36"/>
                </a:lnTo>
                <a:lnTo>
                  <a:pt x="15" y="34"/>
                </a:lnTo>
                <a:lnTo>
                  <a:pt x="16" y="31"/>
                </a:lnTo>
                <a:lnTo>
                  <a:pt x="18" y="30"/>
                </a:lnTo>
                <a:lnTo>
                  <a:pt x="19" y="27"/>
                </a:lnTo>
                <a:lnTo>
                  <a:pt x="19" y="25"/>
                </a:lnTo>
                <a:lnTo>
                  <a:pt x="21" y="24"/>
                </a:lnTo>
                <a:lnTo>
                  <a:pt x="22" y="24"/>
                </a:lnTo>
                <a:lnTo>
                  <a:pt x="24" y="24"/>
                </a:lnTo>
                <a:lnTo>
                  <a:pt x="25" y="22"/>
                </a:lnTo>
                <a:lnTo>
                  <a:pt x="25" y="19"/>
                </a:lnTo>
                <a:lnTo>
                  <a:pt x="25" y="16"/>
                </a:lnTo>
                <a:lnTo>
                  <a:pt x="25" y="12"/>
                </a:lnTo>
                <a:lnTo>
                  <a:pt x="27" y="9"/>
                </a:lnTo>
                <a:lnTo>
                  <a:pt x="27" y="6"/>
                </a:lnTo>
                <a:lnTo>
                  <a:pt x="27" y="3"/>
                </a:lnTo>
                <a:lnTo>
                  <a:pt x="25" y="1"/>
                </a:lnTo>
                <a:lnTo>
                  <a:pt x="24" y="0"/>
                </a:lnTo>
                <a:lnTo>
                  <a:pt x="22" y="0"/>
                </a:lnTo>
                <a:lnTo>
                  <a:pt x="19" y="1"/>
                </a:lnTo>
                <a:lnTo>
                  <a:pt x="18" y="3"/>
                </a:lnTo>
                <a:lnTo>
                  <a:pt x="15" y="7"/>
                </a:lnTo>
                <a:lnTo>
                  <a:pt x="12" y="12"/>
                </a:lnTo>
                <a:lnTo>
                  <a:pt x="9" y="15"/>
                </a:lnTo>
                <a:lnTo>
                  <a:pt x="6" y="18"/>
                </a:lnTo>
                <a:lnTo>
                  <a:pt x="3" y="19"/>
                </a:lnTo>
              </a:path>
            </a:pathLst>
          </a:custGeom>
          <a:solidFill>
            <a:srgbClr val="FFFF00"/>
          </a:solidFill>
          <a:ln w="1588">
            <a:solidFill>
              <a:srgbClr val="990000"/>
            </a:solidFill>
            <a:round/>
            <a:headEnd/>
            <a:tailEnd/>
          </a:ln>
        </p:spPr>
        <p:txBody>
          <a:bodyPr/>
          <a:lstStyle/>
          <a:p>
            <a:endParaRPr lang="en-US"/>
          </a:p>
        </p:txBody>
      </p:sp>
      <p:sp>
        <p:nvSpPr>
          <p:cNvPr id="53299" name="Freeform 50"/>
          <p:cNvSpPr>
            <a:spLocks/>
          </p:cNvSpPr>
          <p:nvPr/>
        </p:nvSpPr>
        <p:spPr bwMode="auto">
          <a:xfrm>
            <a:off x="6661151" y="4614866"/>
            <a:ext cx="38100" cy="58737"/>
          </a:xfrm>
          <a:custGeom>
            <a:avLst/>
            <a:gdLst>
              <a:gd name="T0" fmla="*/ 2147483647 w 27"/>
              <a:gd name="T1" fmla="*/ 2147483647 h 37"/>
              <a:gd name="T2" fmla="*/ 2147483647 w 27"/>
              <a:gd name="T3" fmla="*/ 2147483647 h 37"/>
              <a:gd name="T4" fmla="*/ 0 w 27"/>
              <a:gd name="T5" fmla="*/ 2147483647 h 37"/>
              <a:gd name="T6" fmla="*/ 0 w 27"/>
              <a:gd name="T7" fmla="*/ 2147483647 h 37"/>
              <a:gd name="T8" fmla="*/ 0 w 27"/>
              <a:gd name="T9" fmla="*/ 2147483647 h 37"/>
              <a:gd name="T10" fmla="*/ 2147483647 w 27"/>
              <a:gd name="T11" fmla="*/ 2147483647 h 37"/>
              <a:gd name="T12" fmla="*/ 2147483647 w 27"/>
              <a:gd name="T13" fmla="*/ 2147483647 h 37"/>
              <a:gd name="T14" fmla="*/ 2147483647 w 27"/>
              <a:gd name="T15" fmla="*/ 2147483647 h 37"/>
              <a:gd name="T16" fmla="*/ 2147483647 w 27"/>
              <a:gd name="T17" fmla="*/ 2147483647 h 37"/>
              <a:gd name="T18" fmla="*/ 2147483647 w 27"/>
              <a:gd name="T19" fmla="*/ 2147483647 h 37"/>
              <a:gd name="T20" fmla="*/ 2147483647 w 27"/>
              <a:gd name="T21" fmla="*/ 2147483647 h 37"/>
              <a:gd name="T22" fmla="*/ 2147483647 w 27"/>
              <a:gd name="T23" fmla="*/ 2147483647 h 37"/>
              <a:gd name="T24" fmla="*/ 2147483647 w 27"/>
              <a:gd name="T25" fmla="*/ 2147483647 h 37"/>
              <a:gd name="T26" fmla="*/ 2147483647 w 27"/>
              <a:gd name="T27" fmla="*/ 2147483647 h 37"/>
              <a:gd name="T28" fmla="*/ 2147483647 w 27"/>
              <a:gd name="T29" fmla="*/ 2147483647 h 37"/>
              <a:gd name="T30" fmla="*/ 2147483647 w 27"/>
              <a:gd name="T31" fmla="*/ 2147483647 h 37"/>
              <a:gd name="T32" fmla="*/ 2147483647 w 27"/>
              <a:gd name="T33" fmla="*/ 2147483647 h 37"/>
              <a:gd name="T34" fmla="*/ 2147483647 w 27"/>
              <a:gd name="T35" fmla="*/ 2147483647 h 37"/>
              <a:gd name="T36" fmla="*/ 2147483647 w 27"/>
              <a:gd name="T37" fmla="*/ 2147483647 h 37"/>
              <a:gd name="T38" fmla="*/ 2147483647 w 27"/>
              <a:gd name="T39" fmla="*/ 2147483647 h 37"/>
              <a:gd name="T40" fmla="*/ 2147483647 w 27"/>
              <a:gd name="T41" fmla="*/ 2147483647 h 37"/>
              <a:gd name="T42" fmla="*/ 2147483647 w 27"/>
              <a:gd name="T43" fmla="*/ 2147483647 h 37"/>
              <a:gd name="T44" fmla="*/ 2147483647 w 27"/>
              <a:gd name="T45" fmla="*/ 2147483647 h 37"/>
              <a:gd name="T46" fmla="*/ 2147483647 w 27"/>
              <a:gd name="T47" fmla="*/ 2147483647 h 37"/>
              <a:gd name="T48" fmla="*/ 2147483647 w 27"/>
              <a:gd name="T49" fmla="*/ 2147483647 h 37"/>
              <a:gd name="T50" fmla="*/ 2147483647 w 27"/>
              <a:gd name="T51" fmla="*/ 2147483647 h 37"/>
              <a:gd name="T52" fmla="*/ 2147483647 w 27"/>
              <a:gd name="T53" fmla="*/ 2147483647 h 37"/>
              <a:gd name="T54" fmla="*/ 2147483647 w 27"/>
              <a:gd name="T55" fmla="*/ 2147483647 h 37"/>
              <a:gd name="T56" fmla="*/ 2147483647 w 27"/>
              <a:gd name="T57" fmla="*/ 2147483647 h 37"/>
              <a:gd name="T58" fmla="*/ 2147483647 w 27"/>
              <a:gd name="T59" fmla="*/ 2147483647 h 37"/>
              <a:gd name="T60" fmla="*/ 2147483647 w 27"/>
              <a:gd name="T61" fmla="*/ 2147483647 h 37"/>
              <a:gd name="T62" fmla="*/ 2147483647 w 27"/>
              <a:gd name="T63" fmla="*/ 2147483647 h 37"/>
              <a:gd name="T64" fmla="*/ 2147483647 w 27"/>
              <a:gd name="T65" fmla="*/ 0 h 37"/>
              <a:gd name="T66" fmla="*/ 2147483647 w 27"/>
              <a:gd name="T67" fmla="*/ 0 h 37"/>
              <a:gd name="T68" fmla="*/ 2147483647 w 27"/>
              <a:gd name="T69" fmla="*/ 2147483647 h 37"/>
              <a:gd name="T70" fmla="*/ 2147483647 w 27"/>
              <a:gd name="T71" fmla="*/ 2147483647 h 37"/>
              <a:gd name="T72" fmla="*/ 2147483647 w 27"/>
              <a:gd name="T73" fmla="*/ 2147483647 h 37"/>
              <a:gd name="T74" fmla="*/ 2147483647 w 27"/>
              <a:gd name="T75" fmla="*/ 2147483647 h 37"/>
              <a:gd name="T76" fmla="*/ 2147483647 w 27"/>
              <a:gd name="T77" fmla="*/ 2147483647 h 37"/>
              <a:gd name="T78" fmla="*/ 2147483647 w 27"/>
              <a:gd name="T79" fmla="*/ 2147483647 h 37"/>
              <a:gd name="T80" fmla="*/ 2147483647 w 27"/>
              <a:gd name="T81" fmla="*/ 2147483647 h 3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7"/>
              <a:gd name="T124" fmla="*/ 0 h 37"/>
              <a:gd name="T125" fmla="*/ 27 w 27"/>
              <a:gd name="T126" fmla="*/ 37 h 3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7" h="37">
                <a:moveTo>
                  <a:pt x="3" y="19"/>
                </a:moveTo>
                <a:lnTo>
                  <a:pt x="2" y="21"/>
                </a:lnTo>
                <a:lnTo>
                  <a:pt x="0" y="24"/>
                </a:lnTo>
                <a:lnTo>
                  <a:pt x="0" y="27"/>
                </a:lnTo>
                <a:lnTo>
                  <a:pt x="0" y="30"/>
                </a:lnTo>
                <a:lnTo>
                  <a:pt x="2" y="33"/>
                </a:lnTo>
                <a:lnTo>
                  <a:pt x="3" y="34"/>
                </a:lnTo>
                <a:lnTo>
                  <a:pt x="5" y="36"/>
                </a:lnTo>
                <a:lnTo>
                  <a:pt x="6" y="37"/>
                </a:lnTo>
                <a:lnTo>
                  <a:pt x="9" y="37"/>
                </a:lnTo>
                <a:lnTo>
                  <a:pt x="11" y="37"/>
                </a:lnTo>
                <a:lnTo>
                  <a:pt x="13" y="36"/>
                </a:lnTo>
                <a:lnTo>
                  <a:pt x="15" y="34"/>
                </a:lnTo>
                <a:lnTo>
                  <a:pt x="16" y="31"/>
                </a:lnTo>
                <a:lnTo>
                  <a:pt x="18" y="30"/>
                </a:lnTo>
                <a:lnTo>
                  <a:pt x="19" y="27"/>
                </a:lnTo>
                <a:lnTo>
                  <a:pt x="19" y="25"/>
                </a:lnTo>
                <a:lnTo>
                  <a:pt x="21" y="24"/>
                </a:lnTo>
                <a:lnTo>
                  <a:pt x="22" y="24"/>
                </a:lnTo>
                <a:lnTo>
                  <a:pt x="24" y="24"/>
                </a:lnTo>
                <a:lnTo>
                  <a:pt x="25" y="22"/>
                </a:lnTo>
                <a:lnTo>
                  <a:pt x="25" y="19"/>
                </a:lnTo>
                <a:lnTo>
                  <a:pt x="25" y="16"/>
                </a:lnTo>
                <a:lnTo>
                  <a:pt x="25" y="12"/>
                </a:lnTo>
                <a:lnTo>
                  <a:pt x="27" y="9"/>
                </a:lnTo>
                <a:lnTo>
                  <a:pt x="27" y="6"/>
                </a:lnTo>
                <a:lnTo>
                  <a:pt x="27" y="3"/>
                </a:lnTo>
                <a:lnTo>
                  <a:pt x="25" y="1"/>
                </a:lnTo>
                <a:lnTo>
                  <a:pt x="24" y="0"/>
                </a:lnTo>
                <a:lnTo>
                  <a:pt x="22" y="0"/>
                </a:lnTo>
                <a:lnTo>
                  <a:pt x="19" y="1"/>
                </a:lnTo>
                <a:lnTo>
                  <a:pt x="18" y="3"/>
                </a:lnTo>
                <a:lnTo>
                  <a:pt x="15" y="7"/>
                </a:lnTo>
                <a:lnTo>
                  <a:pt x="12" y="12"/>
                </a:lnTo>
                <a:lnTo>
                  <a:pt x="9" y="15"/>
                </a:lnTo>
                <a:lnTo>
                  <a:pt x="6" y="18"/>
                </a:lnTo>
                <a:lnTo>
                  <a:pt x="3" y="19"/>
                </a:lnTo>
              </a:path>
            </a:pathLst>
          </a:custGeom>
          <a:solidFill>
            <a:srgbClr val="FFFF00"/>
          </a:solidFill>
          <a:ln w="4763">
            <a:solidFill>
              <a:srgbClr val="990000"/>
            </a:solidFill>
            <a:round/>
            <a:headEnd/>
            <a:tailEnd/>
          </a:ln>
        </p:spPr>
        <p:txBody>
          <a:bodyPr/>
          <a:lstStyle/>
          <a:p>
            <a:endParaRPr lang="en-US"/>
          </a:p>
        </p:txBody>
      </p:sp>
      <p:sp>
        <p:nvSpPr>
          <p:cNvPr id="53300" name="Freeform 51"/>
          <p:cNvSpPr>
            <a:spLocks/>
          </p:cNvSpPr>
          <p:nvPr/>
        </p:nvSpPr>
        <p:spPr bwMode="auto">
          <a:xfrm>
            <a:off x="6586542" y="4643441"/>
            <a:ext cx="73025" cy="92075"/>
          </a:xfrm>
          <a:custGeom>
            <a:avLst/>
            <a:gdLst>
              <a:gd name="T0" fmla="*/ 2147483647 w 51"/>
              <a:gd name="T1" fmla="*/ 2147483647 h 58"/>
              <a:gd name="T2" fmla="*/ 2147483647 w 51"/>
              <a:gd name="T3" fmla="*/ 2147483647 h 58"/>
              <a:gd name="T4" fmla="*/ 2147483647 w 51"/>
              <a:gd name="T5" fmla="*/ 2147483647 h 58"/>
              <a:gd name="T6" fmla="*/ 2147483647 w 51"/>
              <a:gd name="T7" fmla="*/ 2147483647 h 58"/>
              <a:gd name="T8" fmla="*/ 2147483647 w 51"/>
              <a:gd name="T9" fmla="*/ 2147483647 h 58"/>
              <a:gd name="T10" fmla="*/ 2147483647 w 51"/>
              <a:gd name="T11" fmla="*/ 2147483647 h 58"/>
              <a:gd name="T12" fmla="*/ 0 w 51"/>
              <a:gd name="T13" fmla="*/ 2147483647 h 58"/>
              <a:gd name="T14" fmla="*/ 0 w 51"/>
              <a:gd name="T15" fmla="*/ 2147483647 h 58"/>
              <a:gd name="T16" fmla="*/ 2147483647 w 51"/>
              <a:gd name="T17" fmla="*/ 2147483647 h 58"/>
              <a:gd name="T18" fmla="*/ 2147483647 w 51"/>
              <a:gd name="T19" fmla="*/ 2147483647 h 58"/>
              <a:gd name="T20" fmla="*/ 2147483647 w 51"/>
              <a:gd name="T21" fmla="*/ 2147483647 h 58"/>
              <a:gd name="T22" fmla="*/ 2147483647 w 51"/>
              <a:gd name="T23" fmla="*/ 2147483647 h 58"/>
              <a:gd name="T24" fmla="*/ 2147483647 w 51"/>
              <a:gd name="T25" fmla="*/ 2147483647 h 58"/>
              <a:gd name="T26" fmla="*/ 2147483647 w 51"/>
              <a:gd name="T27" fmla="*/ 2147483647 h 58"/>
              <a:gd name="T28" fmla="*/ 2147483647 w 51"/>
              <a:gd name="T29" fmla="*/ 2147483647 h 58"/>
              <a:gd name="T30" fmla="*/ 2147483647 w 51"/>
              <a:gd name="T31" fmla="*/ 2147483647 h 58"/>
              <a:gd name="T32" fmla="*/ 2147483647 w 51"/>
              <a:gd name="T33" fmla="*/ 2147483647 h 58"/>
              <a:gd name="T34" fmla="*/ 2147483647 w 51"/>
              <a:gd name="T35" fmla="*/ 2147483647 h 58"/>
              <a:gd name="T36" fmla="*/ 2147483647 w 51"/>
              <a:gd name="T37" fmla="*/ 2147483647 h 58"/>
              <a:gd name="T38" fmla="*/ 2147483647 w 51"/>
              <a:gd name="T39" fmla="*/ 2147483647 h 58"/>
              <a:gd name="T40" fmla="*/ 2147483647 w 51"/>
              <a:gd name="T41" fmla="*/ 2147483647 h 58"/>
              <a:gd name="T42" fmla="*/ 2147483647 w 51"/>
              <a:gd name="T43" fmla="*/ 2147483647 h 58"/>
              <a:gd name="T44" fmla="*/ 2147483647 w 51"/>
              <a:gd name="T45" fmla="*/ 2147483647 h 58"/>
              <a:gd name="T46" fmla="*/ 2147483647 w 51"/>
              <a:gd name="T47" fmla="*/ 2147483647 h 58"/>
              <a:gd name="T48" fmla="*/ 2147483647 w 51"/>
              <a:gd name="T49" fmla="*/ 2147483647 h 58"/>
              <a:gd name="T50" fmla="*/ 2147483647 w 51"/>
              <a:gd name="T51" fmla="*/ 2147483647 h 58"/>
              <a:gd name="T52" fmla="*/ 2147483647 w 51"/>
              <a:gd name="T53" fmla="*/ 2147483647 h 58"/>
              <a:gd name="T54" fmla="*/ 2147483647 w 51"/>
              <a:gd name="T55" fmla="*/ 2147483647 h 58"/>
              <a:gd name="T56" fmla="*/ 2147483647 w 51"/>
              <a:gd name="T57" fmla="*/ 2147483647 h 58"/>
              <a:gd name="T58" fmla="*/ 2147483647 w 51"/>
              <a:gd name="T59" fmla="*/ 2147483647 h 58"/>
              <a:gd name="T60" fmla="*/ 2147483647 w 51"/>
              <a:gd name="T61" fmla="*/ 2147483647 h 58"/>
              <a:gd name="T62" fmla="*/ 2147483647 w 51"/>
              <a:gd name="T63" fmla="*/ 2147483647 h 58"/>
              <a:gd name="T64" fmla="*/ 2147483647 w 51"/>
              <a:gd name="T65" fmla="*/ 2147483647 h 58"/>
              <a:gd name="T66" fmla="*/ 2147483647 w 51"/>
              <a:gd name="T67" fmla="*/ 2147483647 h 58"/>
              <a:gd name="T68" fmla="*/ 2147483647 w 51"/>
              <a:gd name="T69" fmla="*/ 2147483647 h 58"/>
              <a:gd name="T70" fmla="*/ 2147483647 w 51"/>
              <a:gd name="T71" fmla="*/ 0 h 58"/>
              <a:gd name="T72" fmla="*/ 2147483647 w 51"/>
              <a:gd name="T73" fmla="*/ 0 h 58"/>
              <a:gd name="T74" fmla="*/ 2147483647 w 51"/>
              <a:gd name="T75" fmla="*/ 2147483647 h 58"/>
              <a:gd name="T76" fmla="*/ 2147483647 w 51"/>
              <a:gd name="T77" fmla="*/ 2147483647 h 58"/>
              <a:gd name="T78" fmla="*/ 2147483647 w 51"/>
              <a:gd name="T79" fmla="*/ 2147483647 h 58"/>
              <a:gd name="T80" fmla="*/ 2147483647 w 51"/>
              <a:gd name="T81" fmla="*/ 2147483647 h 58"/>
              <a:gd name="T82" fmla="*/ 2147483647 w 51"/>
              <a:gd name="T83" fmla="*/ 2147483647 h 5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1"/>
              <a:gd name="T127" fmla="*/ 0 h 58"/>
              <a:gd name="T128" fmla="*/ 51 w 51"/>
              <a:gd name="T129" fmla="*/ 58 h 5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1" h="58">
                <a:moveTo>
                  <a:pt x="11" y="18"/>
                </a:moveTo>
                <a:lnTo>
                  <a:pt x="9" y="19"/>
                </a:lnTo>
                <a:lnTo>
                  <a:pt x="6" y="20"/>
                </a:lnTo>
                <a:lnTo>
                  <a:pt x="5" y="23"/>
                </a:lnTo>
                <a:lnTo>
                  <a:pt x="3" y="25"/>
                </a:lnTo>
                <a:lnTo>
                  <a:pt x="2" y="28"/>
                </a:lnTo>
                <a:lnTo>
                  <a:pt x="0" y="31"/>
                </a:lnTo>
                <a:lnTo>
                  <a:pt x="0" y="34"/>
                </a:lnTo>
                <a:lnTo>
                  <a:pt x="2" y="37"/>
                </a:lnTo>
                <a:lnTo>
                  <a:pt x="5" y="44"/>
                </a:lnTo>
                <a:lnTo>
                  <a:pt x="9" y="49"/>
                </a:lnTo>
                <a:lnTo>
                  <a:pt x="15" y="52"/>
                </a:lnTo>
                <a:lnTo>
                  <a:pt x="21" y="53"/>
                </a:lnTo>
                <a:lnTo>
                  <a:pt x="27" y="55"/>
                </a:lnTo>
                <a:lnTo>
                  <a:pt x="33" y="55"/>
                </a:lnTo>
                <a:lnTo>
                  <a:pt x="39" y="56"/>
                </a:lnTo>
                <a:lnTo>
                  <a:pt x="46" y="58"/>
                </a:lnTo>
                <a:lnTo>
                  <a:pt x="48" y="53"/>
                </a:lnTo>
                <a:lnTo>
                  <a:pt x="49" y="49"/>
                </a:lnTo>
                <a:lnTo>
                  <a:pt x="51" y="44"/>
                </a:lnTo>
                <a:lnTo>
                  <a:pt x="51" y="38"/>
                </a:lnTo>
                <a:lnTo>
                  <a:pt x="51" y="34"/>
                </a:lnTo>
                <a:lnTo>
                  <a:pt x="49" y="29"/>
                </a:lnTo>
                <a:lnTo>
                  <a:pt x="48" y="25"/>
                </a:lnTo>
                <a:lnTo>
                  <a:pt x="45" y="20"/>
                </a:lnTo>
                <a:lnTo>
                  <a:pt x="43" y="19"/>
                </a:lnTo>
                <a:lnTo>
                  <a:pt x="43" y="18"/>
                </a:lnTo>
                <a:lnTo>
                  <a:pt x="43" y="16"/>
                </a:lnTo>
                <a:lnTo>
                  <a:pt x="45" y="15"/>
                </a:lnTo>
                <a:lnTo>
                  <a:pt x="45" y="13"/>
                </a:lnTo>
                <a:lnTo>
                  <a:pt x="45" y="12"/>
                </a:lnTo>
                <a:lnTo>
                  <a:pt x="45" y="10"/>
                </a:lnTo>
                <a:lnTo>
                  <a:pt x="45" y="9"/>
                </a:lnTo>
                <a:lnTo>
                  <a:pt x="42" y="4"/>
                </a:lnTo>
                <a:lnTo>
                  <a:pt x="39" y="1"/>
                </a:lnTo>
                <a:lnTo>
                  <a:pt x="34" y="0"/>
                </a:lnTo>
                <a:lnTo>
                  <a:pt x="30" y="0"/>
                </a:lnTo>
                <a:lnTo>
                  <a:pt x="26" y="1"/>
                </a:lnTo>
                <a:lnTo>
                  <a:pt x="21" y="3"/>
                </a:lnTo>
                <a:lnTo>
                  <a:pt x="18" y="6"/>
                </a:lnTo>
                <a:lnTo>
                  <a:pt x="15" y="9"/>
                </a:lnTo>
                <a:lnTo>
                  <a:pt x="11" y="1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01" name="Freeform 52"/>
          <p:cNvSpPr>
            <a:spLocks/>
          </p:cNvSpPr>
          <p:nvPr/>
        </p:nvSpPr>
        <p:spPr bwMode="auto">
          <a:xfrm>
            <a:off x="6586542" y="4643441"/>
            <a:ext cx="73025" cy="92075"/>
          </a:xfrm>
          <a:custGeom>
            <a:avLst/>
            <a:gdLst>
              <a:gd name="T0" fmla="*/ 2147483647 w 51"/>
              <a:gd name="T1" fmla="*/ 2147483647 h 58"/>
              <a:gd name="T2" fmla="*/ 2147483647 w 51"/>
              <a:gd name="T3" fmla="*/ 2147483647 h 58"/>
              <a:gd name="T4" fmla="*/ 2147483647 w 51"/>
              <a:gd name="T5" fmla="*/ 2147483647 h 58"/>
              <a:gd name="T6" fmla="*/ 2147483647 w 51"/>
              <a:gd name="T7" fmla="*/ 2147483647 h 58"/>
              <a:gd name="T8" fmla="*/ 2147483647 w 51"/>
              <a:gd name="T9" fmla="*/ 2147483647 h 58"/>
              <a:gd name="T10" fmla="*/ 2147483647 w 51"/>
              <a:gd name="T11" fmla="*/ 2147483647 h 58"/>
              <a:gd name="T12" fmla="*/ 0 w 51"/>
              <a:gd name="T13" fmla="*/ 2147483647 h 58"/>
              <a:gd name="T14" fmla="*/ 0 w 51"/>
              <a:gd name="T15" fmla="*/ 2147483647 h 58"/>
              <a:gd name="T16" fmla="*/ 2147483647 w 51"/>
              <a:gd name="T17" fmla="*/ 2147483647 h 58"/>
              <a:gd name="T18" fmla="*/ 2147483647 w 51"/>
              <a:gd name="T19" fmla="*/ 2147483647 h 58"/>
              <a:gd name="T20" fmla="*/ 2147483647 w 51"/>
              <a:gd name="T21" fmla="*/ 2147483647 h 58"/>
              <a:gd name="T22" fmla="*/ 2147483647 w 51"/>
              <a:gd name="T23" fmla="*/ 2147483647 h 58"/>
              <a:gd name="T24" fmla="*/ 2147483647 w 51"/>
              <a:gd name="T25" fmla="*/ 2147483647 h 58"/>
              <a:gd name="T26" fmla="*/ 2147483647 w 51"/>
              <a:gd name="T27" fmla="*/ 2147483647 h 58"/>
              <a:gd name="T28" fmla="*/ 2147483647 w 51"/>
              <a:gd name="T29" fmla="*/ 2147483647 h 58"/>
              <a:gd name="T30" fmla="*/ 2147483647 w 51"/>
              <a:gd name="T31" fmla="*/ 2147483647 h 58"/>
              <a:gd name="T32" fmla="*/ 2147483647 w 51"/>
              <a:gd name="T33" fmla="*/ 2147483647 h 58"/>
              <a:gd name="T34" fmla="*/ 2147483647 w 51"/>
              <a:gd name="T35" fmla="*/ 2147483647 h 58"/>
              <a:gd name="T36" fmla="*/ 2147483647 w 51"/>
              <a:gd name="T37" fmla="*/ 2147483647 h 58"/>
              <a:gd name="T38" fmla="*/ 2147483647 w 51"/>
              <a:gd name="T39" fmla="*/ 2147483647 h 58"/>
              <a:gd name="T40" fmla="*/ 2147483647 w 51"/>
              <a:gd name="T41" fmla="*/ 2147483647 h 58"/>
              <a:gd name="T42" fmla="*/ 2147483647 w 51"/>
              <a:gd name="T43" fmla="*/ 2147483647 h 58"/>
              <a:gd name="T44" fmla="*/ 2147483647 w 51"/>
              <a:gd name="T45" fmla="*/ 2147483647 h 58"/>
              <a:gd name="T46" fmla="*/ 2147483647 w 51"/>
              <a:gd name="T47" fmla="*/ 2147483647 h 58"/>
              <a:gd name="T48" fmla="*/ 2147483647 w 51"/>
              <a:gd name="T49" fmla="*/ 2147483647 h 58"/>
              <a:gd name="T50" fmla="*/ 2147483647 w 51"/>
              <a:gd name="T51" fmla="*/ 2147483647 h 58"/>
              <a:gd name="T52" fmla="*/ 2147483647 w 51"/>
              <a:gd name="T53" fmla="*/ 2147483647 h 58"/>
              <a:gd name="T54" fmla="*/ 2147483647 w 51"/>
              <a:gd name="T55" fmla="*/ 2147483647 h 58"/>
              <a:gd name="T56" fmla="*/ 2147483647 w 51"/>
              <a:gd name="T57" fmla="*/ 2147483647 h 58"/>
              <a:gd name="T58" fmla="*/ 2147483647 w 51"/>
              <a:gd name="T59" fmla="*/ 2147483647 h 58"/>
              <a:gd name="T60" fmla="*/ 2147483647 w 51"/>
              <a:gd name="T61" fmla="*/ 2147483647 h 58"/>
              <a:gd name="T62" fmla="*/ 2147483647 w 51"/>
              <a:gd name="T63" fmla="*/ 2147483647 h 58"/>
              <a:gd name="T64" fmla="*/ 2147483647 w 51"/>
              <a:gd name="T65" fmla="*/ 2147483647 h 58"/>
              <a:gd name="T66" fmla="*/ 2147483647 w 51"/>
              <a:gd name="T67" fmla="*/ 2147483647 h 58"/>
              <a:gd name="T68" fmla="*/ 2147483647 w 51"/>
              <a:gd name="T69" fmla="*/ 2147483647 h 58"/>
              <a:gd name="T70" fmla="*/ 2147483647 w 51"/>
              <a:gd name="T71" fmla="*/ 0 h 58"/>
              <a:gd name="T72" fmla="*/ 2147483647 w 51"/>
              <a:gd name="T73" fmla="*/ 0 h 58"/>
              <a:gd name="T74" fmla="*/ 2147483647 w 51"/>
              <a:gd name="T75" fmla="*/ 2147483647 h 58"/>
              <a:gd name="T76" fmla="*/ 2147483647 w 51"/>
              <a:gd name="T77" fmla="*/ 2147483647 h 58"/>
              <a:gd name="T78" fmla="*/ 2147483647 w 51"/>
              <a:gd name="T79" fmla="*/ 2147483647 h 58"/>
              <a:gd name="T80" fmla="*/ 2147483647 w 51"/>
              <a:gd name="T81" fmla="*/ 2147483647 h 58"/>
              <a:gd name="T82" fmla="*/ 2147483647 w 51"/>
              <a:gd name="T83" fmla="*/ 2147483647 h 5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1"/>
              <a:gd name="T127" fmla="*/ 0 h 58"/>
              <a:gd name="T128" fmla="*/ 51 w 51"/>
              <a:gd name="T129" fmla="*/ 58 h 5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1" h="58">
                <a:moveTo>
                  <a:pt x="11" y="18"/>
                </a:moveTo>
                <a:lnTo>
                  <a:pt x="9" y="19"/>
                </a:lnTo>
                <a:lnTo>
                  <a:pt x="6" y="20"/>
                </a:lnTo>
                <a:lnTo>
                  <a:pt x="5" y="23"/>
                </a:lnTo>
                <a:lnTo>
                  <a:pt x="3" y="25"/>
                </a:lnTo>
                <a:lnTo>
                  <a:pt x="2" y="28"/>
                </a:lnTo>
                <a:lnTo>
                  <a:pt x="0" y="31"/>
                </a:lnTo>
                <a:lnTo>
                  <a:pt x="0" y="34"/>
                </a:lnTo>
                <a:lnTo>
                  <a:pt x="2" y="37"/>
                </a:lnTo>
                <a:lnTo>
                  <a:pt x="5" y="44"/>
                </a:lnTo>
                <a:lnTo>
                  <a:pt x="9" y="49"/>
                </a:lnTo>
                <a:lnTo>
                  <a:pt x="15" y="52"/>
                </a:lnTo>
                <a:lnTo>
                  <a:pt x="21" y="53"/>
                </a:lnTo>
                <a:lnTo>
                  <a:pt x="27" y="55"/>
                </a:lnTo>
                <a:lnTo>
                  <a:pt x="33" y="55"/>
                </a:lnTo>
                <a:lnTo>
                  <a:pt x="39" y="56"/>
                </a:lnTo>
                <a:lnTo>
                  <a:pt x="46" y="58"/>
                </a:lnTo>
                <a:lnTo>
                  <a:pt x="48" y="53"/>
                </a:lnTo>
                <a:lnTo>
                  <a:pt x="49" y="49"/>
                </a:lnTo>
                <a:lnTo>
                  <a:pt x="51" y="44"/>
                </a:lnTo>
                <a:lnTo>
                  <a:pt x="51" y="38"/>
                </a:lnTo>
                <a:lnTo>
                  <a:pt x="51" y="34"/>
                </a:lnTo>
                <a:lnTo>
                  <a:pt x="49" y="29"/>
                </a:lnTo>
                <a:lnTo>
                  <a:pt x="48" y="25"/>
                </a:lnTo>
                <a:lnTo>
                  <a:pt x="45" y="20"/>
                </a:lnTo>
                <a:lnTo>
                  <a:pt x="43" y="19"/>
                </a:lnTo>
                <a:lnTo>
                  <a:pt x="43" y="18"/>
                </a:lnTo>
                <a:lnTo>
                  <a:pt x="43" y="16"/>
                </a:lnTo>
                <a:lnTo>
                  <a:pt x="45" y="15"/>
                </a:lnTo>
                <a:lnTo>
                  <a:pt x="45" y="13"/>
                </a:lnTo>
                <a:lnTo>
                  <a:pt x="45" y="12"/>
                </a:lnTo>
                <a:lnTo>
                  <a:pt x="45" y="10"/>
                </a:lnTo>
                <a:lnTo>
                  <a:pt x="45" y="9"/>
                </a:lnTo>
                <a:lnTo>
                  <a:pt x="42" y="4"/>
                </a:lnTo>
                <a:lnTo>
                  <a:pt x="39" y="1"/>
                </a:lnTo>
                <a:lnTo>
                  <a:pt x="34" y="0"/>
                </a:lnTo>
                <a:lnTo>
                  <a:pt x="30" y="0"/>
                </a:lnTo>
                <a:lnTo>
                  <a:pt x="26" y="1"/>
                </a:lnTo>
                <a:lnTo>
                  <a:pt x="21" y="3"/>
                </a:lnTo>
                <a:lnTo>
                  <a:pt x="18" y="6"/>
                </a:lnTo>
                <a:lnTo>
                  <a:pt x="15" y="9"/>
                </a:lnTo>
                <a:lnTo>
                  <a:pt x="11" y="18"/>
                </a:lnTo>
              </a:path>
            </a:pathLst>
          </a:custGeom>
          <a:solidFill>
            <a:srgbClr val="FFFF00"/>
          </a:solidFill>
          <a:ln w="4763">
            <a:solidFill>
              <a:srgbClr val="990000"/>
            </a:solidFill>
            <a:round/>
            <a:headEnd/>
            <a:tailEnd/>
          </a:ln>
        </p:spPr>
        <p:txBody>
          <a:bodyPr/>
          <a:lstStyle/>
          <a:p>
            <a:endParaRPr lang="en-US"/>
          </a:p>
        </p:txBody>
      </p:sp>
      <p:sp>
        <p:nvSpPr>
          <p:cNvPr id="53302" name="Freeform 53"/>
          <p:cNvSpPr>
            <a:spLocks/>
          </p:cNvSpPr>
          <p:nvPr/>
        </p:nvSpPr>
        <p:spPr bwMode="auto">
          <a:xfrm>
            <a:off x="6491291" y="4594226"/>
            <a:ext cx="98425" cy="88900"/>
          </a:xfrm>
          <a:custGeom>
            <a:avLst/>
            <a:gdLst>
              <a:gd name="T0" fmla="*/ 2147483647 w 70"/>
              <a:gd name="T1" fmla="*/ 2147483647 h 56"/>
              <a:gd name="T2" fmla="*/ 2147483647 w 70"/>
              <a:gd name="T3" fmla="*/ 2147483647 h 56"/>
              <a:gd name="T4" fmla="*/ 0 w 70"/>
              <a:gd name="T5" fmla="*/ 2147483647 h 56"/>
              <a:gd name="T6" fmla="*/ 2147483647 w 70"/>
              <a:gd name="T7" fmla="*/ 2147483647 h 56"/>
              <a:gd name="T8" fmla="*/ 2147483647 w 70"/>
              <a:gd name="T9" fmla="*/ 2147483647 h 56"/>
              <a:gd name="T10" fmla="*/ 2147483647 w 70"/>
              <a:gd name="T11" fmla="*/ 2147483647 h 56"/>
              <a:gd name="T12" fmla="*/ 2147483647 w 70"/>
              <a:gd name="T13" fmla="*/ 2147483647 h 56"/>
              <a:gd name="T14" fmla="*/ 2147483647 w 70"/>
              <a:gd name="T15" fmla="*/ 2147483647 h 56"/>
              <a:gd name="T16" fmla="*/ 2147483647 w 70"/>
              <a:gd name="T17" fmla="*/ 2147483647 h 56"/>
              <a:gd name="T18" fmla="*/ 2147483647 w 70"/>
              <a:gd name="T19" fmla="*/ 2147483647 h 56"/>
              <a:gd name="T20" fmla="*/ 2147483647 w 70"/>
              <a:gd name="T21" fmla="*/ 2147483647 h 56"/>
              <a:gd name="T22" fmla="*/ 2147483647 w 70"/>
              <a:gd name="T23" fmla="*/ 2147483647 h 56"/>
              <a:gd name="T24" fmla="*/ 2147483647 w 70"/>
              <a:gd name="T25" fmla="*/ 2147483647 h 56"/>
              <a:gd name="T26" fmla="*/ 2147483647 w 70"/>
              <a:gd name="T27" fmla="*/ 2147483647 h 56"/>
              <a:gd name="T28" fmla="*/ 2147483647 w 70"/>
              <a:gd name="T29" fmla="*/ 2147483647 h 56"/>
              <a:gd name="T30" fmla="*/ 2147483647 w 70"/>
              <a:gd name="T31" fmla="*/ 2147483647 h 56"/>
              <a:gd name="T32" fmla="*/ 2147483647 w 70"/>
              <a:gd name="T33" fmla="*/ 2147483647 h 56"/>
              <a:gd name="T34" fmla="*/ 2147483647 w 70"/>
              <a:gd name="T35" fmla="*/ 2147483647 h 56"/>
              <a:gd name="T36" fmla="*/ 2147483647 w 70"/>
              <a:gd name="T37" fmla="*/ 2147483647 h 56"/>
              <a:gd name="T38" fmla="*/ 2147483647 w 70"/>
              <a:gd name="T39" fmla="*/ 2147483647 h 56"/>
              <a:gd name="T40" fmla="*/ 2147483647 w 70"/>
              <a:gd name="T41" fmla="*/ 2147483647 h 56"/>
              <a:gd name="T42" fmla="*/ 2147483647 w 70"/>
              <a:gd name="T43" fmla="*/ 2147483647 h 56"/>
              <a:gd name="T44" fmla="*/ 2147483647 w 70"/>
              <a:gd name="T45" fmla="*/ 2147483647 h 56"/>
              <a:gd name="T46" fmla="*/ 2147483647 w 70"/>
              <a:gd name="T47" fmla="*/ 2147483647 h 56"/>
              <a:gd name="T48" fmla="*/ 2147483647 w 70"/>
              <a:gd name="T49" fmla="*/ 2147483647 h 56"/>
              <a:gd name="T50" fmla="*/ 2147483647 w 70"/>
              <a:gd name="T51" fmla="*/ 2147483647 h 56"/>
              <a:gd name="T52" fmla="*/ 2147483647 w 70"/>
              <a:gd name="T53" fmla="*/ 2147483647 h 56"/>
              <a:gd name="T54" fmla="*/ 2147483647 w 70"/>
              <a:gd name="T55" fmla="*/ 2147483647 h 56"/>
              <a:gd name="T56" fmla="*/ 2147483647 w 70"/>
              <a:gd name="T57" fmla="*/ 2147483647 h 56"/>
              <a:gd name="T58" fmla="*/ 2147483647 w 70"/>
              <a:gd name="T59" fmla="*/ 0 h 56"/>
              <a:gd name="T60" fmla="*/ 2147483647 w 70"/>
              <a:gd name="T61" fmla="*/ 2147483647 h 56"/>
              <a:gd name="T62" fmla="*/ 2147483647 w 70"/>
              <a:gd name="T63" fmla="*/ 2147483647 h 56"/>
              <a:gd name="T64" fmla="*/ 2147483647 w 70"/>
              <a:gd name="T65" fmla="*/ 2147483647 h 5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0"/>
              <a:gd name="T100" fmla="*/ 0 h 56"/>
              <a:gd name="T101" fmla="*/ 70 w 70"/>
              <a:gd name="T102" fmla="*/ 56 h 5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0" h="56">
                <a:moveTo>
                  <a:pt x="6" y="14"/>
                </a:moveTo>
                <a:lnTo>
                  <a:pt x="3" y="17"/>
                </a:lnTo>
                <a:lnTo>
                  <a:pt x="2" y="20"/>
                </a:lnTo>
                <a:lnTo>
                  <a:pt x="2" y="25"/>
                </a:lnTo>
                <a:lnTo>
                  <a:pt x="0" y="28"/>
                </a:lnTo>
                <a:lnTo>
                  <a:pt x="0" y="31"/>
                </a:lnTo>
                <a:lnTo>
                  <a:pt x="2" y="34"/>
                </a:lnTo>
                <a:lnTo>
                  <a:pt x="3" y="38"/>
                </a:lnTo>
                <a:lnTo>
                  <a:pt x="5" y="40"/>
                </a:lnTo>
                <a:lnTo>
                  <a:pt x="8" y="44"/>
                </a:lnTo>
                <a:lnTo>
                  <a:pt x="12" y="47"/>
                </a:lnTo>
                <a:lnTo>
                  <a:pt x="17" y="49"/>
                </a:lnTo>
                <a:lnTo>
                  <a:pt x="21" y="49"/>
                </a:lnTo>
                <a:lnTo>
                  <a:pt x="27" y="50"/>
                </a:lnTo>
                <a:lnTo>
                  <a:pt x="31" y="50"/>
                </a:lnTo>
                <a:lnTo>
                  <a:pt x="37" y="50"/>
                </a:lnTo>
                <a:lnTo>
                  <a:pt x="43" y="50"/>
                </a:lnTo>
                <a:lnTo>
                  <a:pt x="45" y="50"/>
                </a:lnTo>
                <a:lnTo>
                  <a:pt x="46" y="50"/>
                </a:lnTo>
                <a:lnTo>
                  <a:pt x="46" y="51"/>
                </a:lnTo>
                <a:lnTo>
                  <a:pt x="48" y="53"/>
                </a:lnTo>
                <a:lnTo>
                  <a:pt x="49" y="53"/>
                </a:lnTo>
                <a:lnTo>
                  <a:pt x="51" y="54"/>
                </a:lnTo>
                <a:lnTo>
                  <a:pt x="52" y="54"/>
                </a:lnTo>
                <a:lnTo>
                  <a:pt x="54" y="54"/>
                </a:lnTo>
                <a:lnTo>
                  <a:pt x="57" y="56"/>
                </a:lnTo>
                <a:lnTo>
                  <a:pt x="60" y="54"/>
                </a:lnTo>
                <a:lnTo>
                  <a:pt x="62" y="54"/>
                </a:lnTo>
                <a:lnTo>
                  <a:pt x="65" y="53"/>
                </a:lnTo>
                <a:lnTo>
                  <a:pt x="67" y="51"/>
                </a:lnTo>
                <a:lnTo>
                  <a:pt x="68" y="49"/>
                </a:lnTo>
                <a:lnTo>
                  <a:pt x="70" y="46"/>
                </a:lnTo>
                <a:lnTo>
                  <a:pt x="70" y="43"/>
                </a:lnTo>
                <a:lnTo>
                  <a:pt x="68" y="43"/>
                </a:lnTo>
                <a:lnTo>
                  <a:pt x="68" y="41"/>
                </a:lnTo>
                <a:lnTo>
                  <a:pt x="68" y="40"/>
                </a:lnTo>
                <a:lnTo>
                  <a:pt x="67" y="38"/>
                </a:lnTo>
                <a:lnTo>
                  <a:pt x="65" y="35"/>
                </a:lnTo>
                <a:lnTo>
                  <a:pt x="62" y="32"/>
                </a:lnTo>
                <a:lnTo>
                  <a:pt x="61" y="31"/>
                </a:lnTo>
                <a:lnTo>
                  <a:pt x="58" y="29"/>
                </a:lnTo>
                <a:lnTo>
                  <a:pt x="55" y="26"/>
                </a:lnTo>
                <a:lnTo>
                  <a:pt x="52" y="25"/>
                </a:lnTo>
                <a:lnTo>
                  <a:pt x="49" y="23"/>
                </a:lnTo>
                <a:lnTo>
                  <a:pt x="46" y="20"/>
                </a:lnTo>
                <a:lnTo>
                  <a:pt x="45" y="19"/>
                </a:lnTo>
                <a:lnTo>
                  <a:pt x="43" y="16"/>
                </a:lnTo>
                <a:lnTo>
                  <a:pt x="43" y="14"/>
                </a:lnTo>
                <a:lnTo>
                  <a:pt x="42" y="11"/>
                </a:lnTo>
                <a:lnTo>
                  <a:pt x="40" y="10"/>
                </a:lnTo>
                <a:lnTo>
                  <a:pt x="40" y="7"/>
                </a:lnTo>
                <a:lnTo>
                  <a:pt x="39" y="6"/>
                </a:lnTo>
                <a:lnTo>
                  <a:pt x="36" y="4"/>
                </a:lnTo>
                <a:lnTo>
                  <a:pt x="33" y="1"/>
                </a:lnTo>
                <a:lnTo>
                  <a:pt x="30" y="0"/>
                </a:lnTo>
                <a:lnTo>
                  <a:pt x="27" y="0"/>
                </a:lnTo>
                <a:lnTo>
                  <a:pt x="23" y="1"/>
                </a:lnTo>
                <a:lnTo>
                  <a:pt x="20" y="3"/>
                </a:lnTo>
                <a:lnTo>
                  <a:pt x="17" y="4"/>
                </a:lnTo>
                <a:lnTo>
                  <a:pt x="15" y="7"/>
                </a:lnTo>
                <a:lnTo>
                  <a:pt x="12" y="10"/>
                </a:lnTo>
                <a:lnTo>
                  <a:pt x="6" y="1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03" name="Freeform 54"/>
          <p:cNvSpPr>
            <a:spLocks/>
          </p:cNvSpPr>
          <p:nvPr/>
        </p:nvSpPr>
        <p:spPr bwMode="auto">
          <a:xfrm>
            <a:off x="6491291" y="4594226"/>
            <a:ext cx="98425" cy="88900"/>
          </a:xfrm>
          <a:custGeom>
            <a:avLst/>
            <a:gdLst>
              <a:gd name="T0" fmla="*/ 2147483647 w 70"/>
              <a:gd name="T1" fmla="*/ 2147483647 h 56"/>
              <a:gd name="T2" fmla="*/ 2147483647 w 70"/>
              <a:gd name="T3" fmla="*/ 2147483647 h 56"/>
              <a:gd name="T4" fmla="*/ 0 w 70"/>
              <a:gd name="T5" fmla="*/ 2147483647 h 56"/>
              <a:gd name="T6" fmla="*/ 2147483647 w 70"/>
              <a:gd name="T7" fmla="*/ 2147483647 h 56"/>
              <a:gd name="T8" fmla="*/ 2147483647 w 70"/>
              <a:gd name="T9" fmla="*/ 2147483647 h 56"/>
              <a:gd name="T10" fmla="*/ 2147483647 w 70"/>
              <a:gd name="T11" fmla="*/ 2147483647 h 56"/>
              <a:gd name="T12" fmla="*/ 2147483647 w 70"/>
              <a:gd name="T13" fmla="*/ 2147483647 h 56"/>
              <a:gd name="T14" fmla="*/ 2147483647 w 70"/>
              <a:gd name="T15" fmla="*/ 2147483647 h 56"/>
              <a:gd name="T16" fmla="*/ 2147483647 w 70"/>
              <a:gd name="T17" fmla="*/ 2147483647 h 56"/>
              <a:gd name="T18" fmla="*/ 2147483647 w 70"/>
              <a:gd name="T19" fmla="*/ 2147483647 h 56"/>
              <a:gd name="T20" fmla="*/ 2147483647 w 70"/>
              <a:gd name="T21" fmla="*/ 2147483647 h 56"/>
              <a:gd name="T22" fmla="*/ 2147483647 w 70"/>
              <a:gd name="T23" fmla="*/ 2147483647 h 56"/>
              <a:gd name="T24" fmla="*/ 2147483647 w 70"/>
              <a:gd name="T25" fmla="*/ 2147483647 h 56"/>
              <a:gd name="T26" fmla="*/ 2147483647 w 70"/>
              <a:gd name="T27" fmla="*/ 2147483647 h 56"/>
              <a:gd name="T28" fmla="*/ 2147483647 w 70"/>
              <a:gd name="T29" fmla="*/ 2147483647 h 56"/>
              <a:gd name="T30" fmla="*/ 2147483647 w 70"/>
              <a:gd name="T31" fmla="*/ 2147483647 h 56"/>
              <a:gd name="T32" fmla="*/ 2147483647 w 70"/>
              <a:gd name="T33" fmla="*/ 2147483647 h 56"/>
              <a:gd name="T34" fmla="*/ 2147483647 w 70"/>
              <a:gd name="T35" fmla="*/ 2147483647 h 56"/>
              <a:gd name="T36" fmla="*/ 2147483647 w 70"/>
              <a:gd name="T37" fmla="*/ 2147483647 h 56"/>
              <a:gd name="T38" fmla="*/ 2147483647 w 70"/>
              <a:gd name="T39" fmla="*/ 2147483647 h 56"/>
              <a:gd name="T40" fmla="*/ 2147483647 w 70"/>
              <a:gd name="T41" fmla="*/ 2147483647 h 56"/>
              <a:gd name="T42" fmla="*/ 2147483647 w 70"/>
              <a:gd name="T43" fmla="*/ 2147483647 h 56"/>
              <a:gd name="T44" fmla="*/ 2147483647 w 70"/>
              <a:gd name="T45" fmla="*/ 2147483647 h 56"/>
              <a:gd name="T46" fmla="*/ 2147483647 w 70"/>
              <a:gd name="T47" fmla="*/ 2147483647 h 56"/>
              <a:gd name="T48" fmla="*/ 2147483647 w 70"/>
              <a:gd name="T49" fmla="*/ 2147483647 h 56"/>
              <a:gd name="T50" fmla="*/ 2147483647 w 70"/>
              <a:gd name="T51" fmla="*/ 2147483647 h 56"/>
              <a:gd name="T52" fmla="*/ 2147483647 w 70"/>
              <a:gd name="T53" fmla="*/ 2147483647 h 56"/>
              <a:gd name="T54" fmla="*/ 2147483647 w 70"/>
              <a:gd name="T55" fmla="*/ 2147483647 h 56"/>
              <a:gd name="T56" fmla="*/ 2147483647 w 70"/>
              <a:gd name="T57" fmla="*/ 2147483647 h 56"/>
              <a:gd name="T58" fmla="*/ 2147483647 w 70"/>
              <a:gd name="T59" fmla="*/ 0 h 56"/>
              <a:gd name="T60" fmla="*/ 2147483647 w 70"/>
              <a:gd name="T61" fmla="*/ 2147483647 h 56"/>
              <a:gd name="T62" fmla="*/ 2147483647 w 70"/>
              <a:gd name="T63" fmla="*/ 2147483647 h 56"/>
              <a:gd name="T64" fmla="*/ 2147483647 w 70"/>
              <a:gd name="T65" fmla="*/ 2147483647 h 5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0"/>
              <a:gd name="T100" fmla="*/ 0 h 56"/>
              <a:gd name="T101" fmla="*/ 70 w 70"/>
              <a:gd name="T102" fmla="*/ 56 h 5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0" h="56">
                <a:moveTo>
                  <a:pt x="6" y="14"/>
                </a:moveTo>
                <a:lnTo>
                  <a:pt x="3" y="17"/>
                </a:lnTo>
                <a:lnTo>
                  <a:pt x="2" y="20"/>
                </a:lnTo>
                <a:lnTo>
                  <a:pt x="2" y="25"/>
                </a:lnTo>
                <a:lnTo>
                  <a:pt x="0" y="28"/>
                </a:lnTo>
                <a:lnTo>
                  <a:pt x="0" y="31"/>
                </a:lnTo>
                <a:lnTo>
                  <a:pt x="2" y="34"/>
                </a:lnTo>
                <a:lnTo>
                  <a:pt x="3" y="38"/>
                </a:lnTo>
                <a:lnTo>
                  <a:pt x="5" y="40"/>
                </a:lnTo>
                <a:lnTo>
                  <a:pt x="8" y="44"/>
                </a:lnTo>
                <a:lnTo>
                  <a:pt x="12" y="47"/>
                </a:lnTo>
                <a:lnTo>
                  <a:pt x="17" y="49"/>
                </a:lnTo>
                <a:lnTo>
                  <a:pt x="21" y="49"/>
                </a:lnTo>
                <a:lnTo>
                  <a:pt x="27" y="50"/>
                </a:lnTo>
                <a:lnTo>
                  <a:pt x="31" y="50"/>
                </a:lnTo>
                <a:lnTo>
                  <a:pt x="37" y="50"/>
                </a:lnTo>
                <a:lnTo>
                  <a:pt x="43" y="50"/>
                </a:lnTo>
                <a:lnTo>
                  <a:pt x="45" y="50"/>
                </a:lnTo>
                <a:lnTo>
                  <a:pt x="46" y="50"/>
                </a:lnTo>
                <a:lnTo>
                  <a:pt x="46" y="51"/>
                </a:lnTo>
                <a:lnTo>
                  <a:pt x="48" y="53"/>
                </a:lnTo>
                <a:lnTo>
                  <a:pt x="49" y="53"/>
                </a:lnTo>
                <a:lnTo>
                  <a:pt x="51" y="54"/>
                </a:lnTo>
                <a:lnTo>
                  <a:pt x="52" y="54"/>
                </a:lnTo>
                <a:lnTo>
                  <a:pt x="54" y="54"/>
                </a:lnTo>
                <a:lnTo>
                  <a:pt x="57" y="56"/>
                </a:lnTo>
                <a:lnTo>
                  <a:pt x="60" y="54"/>
                </a:lnTo>
                <a:lnTo>
                  <a:pt x="62" y="54"/>
                </a:lnTo>
                <a:lnTo>
                  <a:pt x="65" y="53"/>
                </a:lnTo>
                <a:lnTo>
                  <a:pt x="67" y="51"/>
                </a:lnTo>
                <a:lnTo>
                  <a:pt x="68" y="49"/>
                </a:lnTo>
                <a:lnTo>
                  <a:pt x="70" y="46"/>
                </a:lnTo>
                <a:lnTo>
                  <a:pt x="70" y="43"/>
                </a:lnTo>
                <a:lnTo>
                  <a:pt x="68" y="43"/>
                </a:lnTo>
                <a:lnTo>
                  <a:pt x="68" y="41"/>
                </a:lnTo>
                <a:lnTo>
                  <a:pt x="68" y="40"/>
                </a:lnTo>
                <a:lnTo>
                  <a:pt x="67" y="38"/>
                </a:lnTo>
                <a:lnTo>
                  <a:pt x="65" y="35"/>
                </a:lnTo>
                <a:lnTo>
                  <a:pt x="62" y="32"/>
                </a:lnTo>
                <a:lnTo>
                  <a:pt x="61" y="31"/>
                </a:lnTo>
                <a:lnTo>
                  <a:pt x="58" y="29"/>
                </a:lnTo>
                <a:lnTo>
                  <a:pt x="55" y="26"/>
                </a:lnTo>
                <a:lnTo>
                  <a:pt x="52" y="25"/>
                </a:lnTo>
                <a:lnTo>
                  <a:pt x="49" y="23"/>
                </a:lnTo>
                <a:lnTo>
                  <a:pt x="46" y="20"/>
                </a:lnTo>
                <a:lnTo>
                  <a:pt x="45" y="19"/>
                </a:lnTo>
                <a:lnTo>
                  <a:pt x="43" y="16"/>
                </a:lnTo>
                <a:lnTo>
                  <a:pt x="43" y="14"/>
                </a:lnTo>
                <a:lnTo>
                  <a:pt x="42" y="11"/>
                </a:lnTo>
                <a:lnTo>
                  <a:pt x="40" y="10"/>
                </a:lnTo>
                <a:lnTo>
                  <a:pt x="40" y="7"/>
                </a:lnTo>
                <a:lnTo>
                  <a:pt x="39" y="6"/>
                </a:lnTo>
                <a:lnTo>
                  <a:pt x="36" y="4"/>
                </a:lnTo>
                <a:lnTo>
                  <a:pt x="33" y="1"/>
                </a:lnTo>
                <a:lnTo>
                  <a:pt x="30" y="0"/>
                </a:lnTo>
                <a:lnTo>
                  <a:pt x="27" y="0"/>
                </a:lnTo>
                <a:lnTo>
                  <a:pt x="23" y="1"/>
                </a:lnTo>
                <a:lnTo>
                  <a:pt x="20" y="3"/>
                </a:lnTo>
                <a:lnTo>
                  <a:pt x="17" y="4"/>
                </a:lnTo>
                <a:lnTo>
                  <a:pt x="15" y="7"/>
                </a:lnTo>
                <a:lnTo>
                  <a:pt x="12" y="10"/>
                </a:lnTo>
                <a:lnTo>
                  <a:pt x="6" y="14"/>
                </a:lnTo>
              </a:path>
            </a:pathLst>
          </a:custGeom>
          <a:solidFill>
            <a:srgbClr val="FFFF00"/>
          </a:solidFill>
          <a:ln w="4763">
            <a:solidFill>
              <a:srgbClr val="990000"/>
            </a:solidFill>
            <a:round/>
            <a:headEnd/>
            <a:tailEnd/>
          </a:ln>
        </p:spPr>
        <p:txBody>
          <a:bodyPr/>
          <a:lstStyle/>
          <a:p>
            <a:endParaRPr lang="en-US"/>
          </a:p>
        </p:txBody>
      </p:sp>
      <p:sp>
        <p:nvSpPr>
          <p:cNvPr id="53304" name="Freeform 55"/>
          <p:cNvSpPr>
            <a:spLocks/>
          </p:cNvSpPr>
          <p:nvPr/>
        </p:nvSpPr>
        <p:spPr bwMode="auto">
          <a:xfrm>
            <a:off x="6507166" y="4541838"/>
            <a:ext cx="47625" cy="44451"/>
          </a:xfrm>
          <a:custGeom>
            <a:avLst/>
            <a:gdLst>
              <a:gd name="T0" fmla="*/ 2147483647 w 34"/>
              <a:gd name="T1" fmla="*/ 2147483647 h 28"/>
              <a:gd name="T2" fmla="*/ 2147483647 w 34"/>
              <a:gd name="T3" fmla="*/ 2147483647 h 28"/>
              <a:gd name="T4" fmla="*/ 2147483647 w 34"/>
              <a:gd name="T5" fmla="*/ 2147483647 h 28"/>
              <a:gd name="T6" fmla="*/ 2147483647 w 34"/>
              <a:gd name="T7" fmla="*/ 2147483647 h 28"/>
              <a:gd name="T8" fmla="*/ 2147483647 w 34"/>
              <a:gd name="T9" fmla="*/ 2147483647 h 28"/>
              <a:gd name="T10" fmla="*/ 0 w 34"/>
              <a:gd name="T11" fmla="*/ 2147483647 h 28"/>
              <a:gd name="T12" fmla="*/ 0 w 34"/>
              <a:gd name="T13" fmla="*/ 2147483647 h 28"/>
              <a:gd name="T14" fmla="*/ 0 w 34"/>
              <a:gd name="T15" fmla="*/ 2147483647 h 28"/>
              <a:gd name="T16" fmla="*/ 0 w 34"/>
              <a:gd name="T17" fmla="*/ 2147483647 h 28"/>
              <a:gd name="T18" fmla="*/ 0 w 34"/>
              <a:gd name="T19" fmla="*/ 2147483647 h 28"/>
              <a:gd name="T20" fmla="*/ 2147483647 w 34"/>
              <a:gd name="T21" fmla="*/ 2147483647 h 28"/>
              <a:gd name="T22" fmla="*/ 2147483647 w 34"/>
              <a:gd name="T23" fmla="*/ 2147483647 h 28"/>
              <a:gd name="T24" fmla="*/ 2147483647 w 34"/>
              <a:gd name="T25" fmla="*/ 2147483647 h 28"/>
              <a:gd name="T26" fmla="*/ 2147483647 w 34"/>
              <a:gd name="T27" fmla="*/ 2147483647 h 28"/>
              <a:gd name="T28" fmla="*/ 2147483647 w 34"/>
              <a:gd name="T29" fmla="*/ 2147483647 h 28"/>
              <a:gd name="T30" fmla="*/ 2147483647 w 34"/>
              <a:gd name="T31" fmla="*/ 2147483647 h 28"/>
              <a:gd name="T32" fmla="*/ 2147483647 w 34"/>
              <a:gd name="T33" fmla="*/ 2147483647 h 28"/>
              <a:gd name="T34" fmla="*/ 2147483647 w 34"/>
              <a:gd name="T35" fmla="*/ 2147483647 h 28"/>
              <a:gd name="T36" fmla="*/ 2147483647 w 34"/>
              <a:gd name="T37" fmla="*/ 2147483647 h 28"/>
              <a:gd name="T38" fmla="*/ 2147483647 w 34"/>
              <a:gd name="T39" fmla="*/ 2147483647 h 28"/>
              <a:gd name="T40" fmla="*/ 2147483647 w 34"/>
              <a:gd name="T41" fmla="*/ 2147483647 h 28"/>
              <a:gd name="T42" fmla="*/ 2147483647 w 34"/>
              <a:gd name="T43" fmla="*/ 2147483647 h 28"/>
              <a:gd name="T44" fmla="*/ 2147483647 w 34"/>
              <a:gd name="T45" fmla="*/ 2147483647 h 28"/>
              <a:gd name="T46" fmla="*/ 2147483647 w 34"/>
              <a:gd name="T47" fmla="*/ 2147483647 h 28"/>
              <a:gd name="T48" fmla="*/ 2147483647 w 34"/>
              <a:gd name="T49" fmla="*/ 2147483647 h 28"/>
              <a:gd name="T50" fmla="*/ 2147483647 w 34"/>
              <a:gd name="T51" fmla="*/ 2147483647 h 28"/>
              <a:gd name="T52" fmla="*/ 2147483647 w 34"/>
              <a:gd name="T53" fmla="*/ 2147483647 h 28"/>
              <a:gd name="T54" fmla="*/ 2147483647 w 34"/>
              <a:gd name="T55" fmla="*/ 2147483647 h 28"/>
              <a:gd name="T56" fmla="*/ 2147483647 w 34"/>
              <a:gd name="T57" fmla="*/ 2147483647 h 28"/>
              <a:gd name="T58" fmla="*/ 2147483647 w 34"/>
              <a:gd name="T59" fmla="*/ 2147483647 h 28"/>
              <a:gd name="T60" fmla="*/ 2147483647 w 34"/>
              <a:gd name="T61" fmla="*/ 2147483647 h 28"/>
              <a:gd name="T62" fmla="*/ 2147483647 w 34"/>
              <a:gd name="T63" fmla="*/ 2147483647 h 28"/>
              <a:gd name="T64" fmla="*/ 2147483647 w 34"/>
              <a:gd name="T65" fmla="*/ 2147483647 h 28"/>
              <a:gd name="T66" fmla="*/ 2147483647 w 34"/>
              <a:gd name="T67" fmla="*/ 2147483647 h 28"/>
              <a:gd name="T68" fmla="*/ 2147483647 w 34"/>
              <a:gd name="T69" fmla="*/ 2147483647 h 28"/>
              <a:gd name="T70" fmla="*/ 2147483647 w 34"/>
              <a:gd name="T71" fmla="*/ 2147483647 h 28"/>
              <a:gd name="T72" fmla="*/ 2147483647 w 34"/>
              <a:gd name="T73" fmla="*/ 2147483647 h 28"/>
              <a:gd name="T74" fmla="*/ 2147483647 w 34"/>
              <a:gd name="T75" fmla="*/ 2147483647 h 28"/>
              <a:gd name="T76" fmla="*/ 2147483647 w 34"/>
              <a:gd name="T77" fmla="*/ 2147483647 h 28"/>
              <a:gd name="T78" fmla="*/ 2147483647 w 34"/>
              <a:gd name="T79" fmla="*/ 2147483647 h 28"/>
              <a:gd name="T80" fmla="*/ 2147483647 w 34"/>
              <a:gd name="T81" fmla="*/ 2147483647 h 28"/>
              <a:gd name="T82" fmla="*/ 2147483647 w 34"/>
              <a:gd name="T83" fmla="*/ 0 h 28"/>
              <a:gd name="T84" fmla="*/ 2147483647 w 34"/>
              <a:gd name="T85" fmla="*/ 0 h 28"/>
              <a:gd name="T86" fmla="*/ 2147483647 w 34"/>
              <a:gd name="T87" fmla="*/ 2147483647 h 28"/>
              <a:gd name="T88" fmla="*/ 2147483647 w 34"/>
              <a:gd name="T89" fmla="*/ 2147483647 h 28"/>
              <a:gd name="T90" fmla="*/ 2147483647 w 34"/>
              <a:gd name="T91" fmla="*/ 2147483647 h 28"/>
              <a:gd name="T92" fmla="*/ 2147483647 w 34"/>
              <a:gd name="T93" fmla="*/ 2147483647 h 28"/>
              <a:gd name="T94" fmla="*/ 2147483647 w 34"/>
              <a:gd name="T95" fmla="*/ 2147483647 h 28"/>
              <a:gd name="T96" fmla="*/ 2147483647 w 34"/>
              <a:gd name="T97" fmla="*/ 2147483647 h 2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4"/>
              <a:gd name="T148" fmla="*/ 0 h 28"/>
              <a:gd name="T149" fmla="*/ 34 w 34"/>
              <a:gd name="T150" fmla="*/ 28 h 2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4" h="28">
                <a:moveTo>
                  <a:pt x="9" y="6"/>
                </a:moveTo>
                <a:lnTo>
                  <a:pt x="7" y="9"/>
                </a:lnTo>
                <a:lnTo>
                  <a:pt x="4" y="10"/>
                </a:lnTo>
                <a:lnTo>
                  <a:pt x="3" y="13"/>
                </a:lnTo>
                <a:lnTo>
                  <a:pt x="1" y="16"/>
                </a:lnTo>
                <a:lnTo>
                  <a:pt x="0" y="19"/>
                </a:lnTo>
                <a:lnTo>
                  <a:pt x="0" y="21"/>
                </a:lnTo>
                <a:lnTo>
                  <a:pt x="0" y="24"/>
                </a:lnTo>
                <a:lnTo>
                  <a:pt x="0" y="27"/>
                </a:lnTo>
                <a:lnTo>
                  <a:pt x="0" y="28"/>
                </a:lnTo>
                <a:lnTo>
                  <a:pt x="1" y="28"/>
                </a:lnTo>
                <a:lnTo>
                  <a:pt x="3" y="28"/>
                </a:lnTo>
                <a:lnTo>
                  <a:pt x="4" y="28"/>
                </a:lnTo>
                <a:lnTo>
                  <a:pt x="6" y="28"/>
                </a:lnTo>
                <a:lnTo>
                  <a:pt x="9" y="28"/>
                </a:lnTo>
                <a:lnTo>
                  <a:pt x="10" y="28"/>
                </a:lnTo>
                <a:lnTo>
                  <a:pt x="12" y="28"/>
                </a:lnTo>
                <a:lnTo>
                  <a:pt x="13" y="27"/>
                </a:lnTo>
                <a:lnTo>
                  <a:pt x="15" y="27"/>
                </a:lnTo>
                <a:lnTo>
                  <a:pt x="17" y="27"/>
                </a:lnTo>
                <a:lnTo>
                  <a:pt x="19" y="27"/>
                </a:lnTo>
                <a:lnTo>
                  <a:pt x="20" y="28"/>
                </a:lnTo>
                <a:lnTo>
                  <a:pt x="22" y="28"/>
                </a:lnTo>
                <a:lnTo>
                  <a:pt x="25" y="28"/>
                </a:lnTo>
                <a:lnTo>
                  <a:pt x="26" y="28"/>
                </a:lnTo>
                <a:lnTo>
                  <a:pt x="28" y="28"/>
                </a:lnTo>
                <a:lnTo>
                  <a:pt x="29" y="28"/>
                </a:lnTo>
                <a:lnTo>
                  <a:pt x="31" y="27"/>
                </a:lnTo>
                <a:lnTo>
                  <a:pt x="32" y="27"/>
                </a:lnTo>
                <a:lnTo>
                  <a:pt x="34" y="22"/>
                </a:lnTo>
                <a:lnTo>
                  <a:pt x="34" y="18"/>
                </a:lnTo>
                <a:lnTo>
                  <a:pt x="32" y="15"/>
                </a:lnTo>
                <a:lnTo>
                  <a:pt x="31" y="10"/>
                </a:lnTo>
                <a:lnTo>
                  <a:pt x="29" y="7"/>
                </a:lnTo>
                <a:lnTo>
                  <a:pt x="26" y="5"/>
                </a:lnTo>
                <a:lnTo>
                  <a:pt x="23" y="3"/>
                </a:lnTo>
                <a:lnTo>
                  <a:pt x="20" y="2"/>
                </a:lnTo>
                <a:lnTo>
                  <a:pt x="19" y="0"/>
                </a:lnTo>
                <a:lnTo>
                  <a:pt x="17" y="0"/>
                </a:lnTo>
                <a:lnTo>
                  <a:pt x="16" y="2"/>
                </a:lnTo>
                <a:lnTo>
                  <a:pt x="15" y="2"/>
                </a:lnTo>
                <a:lnTo>
                  <a:pt x="13" y="3"/>
                </a:lnTo>
                <a:lnTo>
                  <a:pt x="12" y="3"/>
                </a:lnTo>
                <a:lnTo>
                  <a:pt x="10" y="5"/>
                </a:lnTo>
                <a:lnTo>
                  <a:pt x="9" y="6"/>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05" name="Freeform 56"/>
          <p:cNvSpPr>
            <a:spLocks/>
          </p:cNvSpPr>
          <p:nvPr/>
        </p:nvSpPr>
        <p:spPr bwMode="auto">
          <a:xfrm>
            <a:off x="6507166" y="4541838"/>
            <a:ext cx="47625" cy="44451"/>
          </a:xfrm>
          <a:custGeom>
            <a:avLst/>
            <a:gdLst>
              <a:gd name="T0" fmla="*/ 2147483647 w 34"/>
              <a:gd name="T1" fmla="*/ 2147483647 h 28"/>
              <a:gd name="T2" fmla="*/ 2147483647 w 34"/>
              <a:gd name="T3" fmla="*/ 2147483647 h 28"/>
              <a:gd name="T4" fmla="*/ 2147483647 w 34"/>
              <a:gd name="T5" fmla="*/ 2147483647 h 28"/>
              <a:gd name="T6" fmla="*/ 2147483647 w 34"/>
              <a:gd name="T7" fmla="*/ 2147483647 h 28"/>
              <a:gd name="T8" fmla="*/ 2147483647 w 34"/>
              <a:gd name="T9" fmla="*/ 2147483647 h 28"/>
              <a:gd name="T10" fmla="*/ 0 w 34"/>
              <a:gd name="T11" fmla="*/ 2147483647 h 28"/>
              <a:gd name="T12" fmla="*/ 0 w 34"/>
              <a:gd name="T13" fmla="*/ 2147483647 h 28"/>
              <a:gd name="T14" fmla="*/ 0 w 34"/>
              <a:gd name="T15" fmla="*/ 2147483647 h 28"/>
              <a:gd name="T16" fmla="*/ 0 w 34"/>
              <a:gd name="T17" fmla="*/ 2147483647 h 28"/>
              <a:gd name="T18" fmla="*/ 0 w 34"/>
              <a:gd name="T19" fmla="*/ 2147483647 h 28"/>
              <a:gd name="T20" fmla="*/ 2147483647 w 34"/>
              <a:gd name="T21" fmla="*/ 2147483647 h 28"/>
              <a:gd name="T22" fmla="*/ 2147483647 w 34"/>
              <a:gd name="T23" fmla="*/ 2147483647 h 28"/>
              <a:gd name="T24" fmla="*/ 2147483647 w 34"/>
              <a:gd name="T25" fmla="*/ 2147483647 h 28"/>
              <a:gd name="T26" fmla="*/ 2147483647 w 34"/>
              <a:gd name="T27" fmla="*/ 2147483647 h 28"/>
              <a:gd name="T28" fmla="*/ 2147483647 w 34"/>
              <a:gd name="T29" fmla="*/ 2147483647 h 28"/>
              <a:gd name="T30" fmla="*/ 2147483647 w 34"/>
              <a:gd name="T31" fmla="*/ 2147483647 h 28"/>
              <a:gd name="T32" fmla="*/ 2147483647 w 34"/>
              <a:gd name="T33" fmla="*/ 2147483647 h 28"/>
              <a:gd name="T34" fmla="*/ 2147483647 w 34"/>
              <a:gd name="T35" fmla="*/ 2147483647 h 28"/>
              <a:gd name="T36" fmla="*/ 2147483647 w 34"/>
              <a:gd name="T37" fmla="*/ 2147483647 h 28"/>
              <a:gd name="T38" fmla="*/ 2147483647 w 34"/>
              <a:gd name="T39" fmla="*/ 2147483647 h 28"/>
              <a:gd name="T40" fmla="*/ 2147483647 w 34"/>
              <a:gd name="T41" fmla="*/ 2147483647 h 28"/>
              <a:gd name="T42" fmla="*/ 2147483647 w 34"/>
              <a:gd name="T43" fmla="*/ 2147483647 h 28"/>
              <a:gd name="T44" fmla="*/ 2147483647 w 34"/>
              <a:gd name="T45" fmla="*/ 2147483647 h 28"/>
              <a:gd name="T46" fmla="*/ 2147483647 w 34"/>
              <a:gd name="T47" fmla="*/ 2147483647 h 28"/>
              <a:gd name="T48" fmla="*/ 2147483647 w 34"/>
              <a:gd name="T49" fmla="*/ 2147483647 h 28"/>
              <a:gd name="T50" fmla="*/ 2147483647 w 34"/>
              <a:gd name="T51" fmla="*/ 2147483647 h 28"/>
              <a:gd name="T52" fmla="*/ 2147483647 w 34"/>
              <a:gd name="T53" fmla="*/ 2147483647 h 28"/>
              <a:gd name="T54" fmla="*/ 2147483647 w 34"/>
              <a:gd name="T55" fmla="*/ 2147483647 h 28"/>
              <a:gd name="T56" fmla="*/ 2147483647 w 34"/>
              <a:gd name="T57" fmla="*/ 2147483647 h 28"/>
              <a:gd name="T58" fmla="*/ 2147483647 w 34"/>
              <a:gd name="T59" fmla="*/ 2147483647 h 28"/>
              <a:gd name="T60" fmla="*/ 2147483647 w 34"/>
              <a:gd name="T61" fmla="*/ 2147483647 h 28"/>
              <a:gd name="T62" fmla="*/ 2147483647 w 34"/>
              <a:gd name="T63" fmla="*/ 2147483647 h 28"/>
              <a:gd name="T64" fmla="*/ 2147483647 w 34"/>
              <a:gd name="T65" fmla="*/ 2147483647 h 28"/>
              <a:gd name="T66" fmla="*/ 2147483647 w 34"/>
              <a:gd name="T67" fmla="*/ 2147483647 h 28"/>
              <a:gd name="T68" fmla="*/ 2147483647 w 34"/>
              <a:gd name="T69" fmla="*/ 2147483647 h 28"/>
              <a:gd name="T70" fmla="*/ 2147483647 w 34"/>
              <a:gd name="T71" fmla="*/ 2147483647 h 28"/>
              <a:gd name="T72" fmla="*/ 2147483647 w 34"/>
              <a:gd name="T73" fmla="*/ 2147483647 h 28"/>
              <a:gd name="T74" fmla="*/ 2147483647 w 34"/>
              <a:gd name="T75" fmla="*/ 2147483647 h 28"/>
              <a:gd name="T76" fmla="*/ 2147483647 w 34"/>
              <a:gd name="T77" fmla="*/ 2147483647 h 28"/>
              <a:gd name="T78" fmla="*/ 2147483647 w 34"/>
              <a:gd name="T79" fmla="*/ 2147483647 h 28"/>
              <a:gd name="T80" fmla="*/ 2147483647 w 34"/>
              <a:gd name="T81" fmla="*/ 2147483647 h 28"/>
              <a:gd name="T82" fmla="*/ 2147483647 w 34"/>
              <a:gd name="T83" fmla="*/ 0 h 28"/>
              <a:gd name="T84" fmla="*/ 2147483647 w 34"/>
              <a:gd name="T85" fmla="*/ 0 h 28"/>
              <a:gd name="T86" fmla="*/ 2147483647 w 34"/>
              <a:gd name="T87" fmla="*/ 2147483647 h 28"/>
              <a:gd name="T88" fmla="*/ 2147483647 w 34"/>
              <a:gd name="T89" fmla="*/ 2147483647 h 28"/>
              <a:gd name="T90" fmla="*/ 2147483647 w 34"/>
              <a:gd name="T91" fmla="*/ 2147483647 h 28"/>
              <a:gd name="T92" fmla="*/ 2147483647 w 34"/>
              <a:gd name="T93" fmla="*/ 2147483647 h 28"/>
              <a:gd name="T94" fmla="*/ 2147483647 w 34"/>
              <a:gd name="T95" fmla="*/ 2147483647 h 28"/>
              <a:gd name="T96" fmla="*/ 2147483647 w 34"/>
              <a:gd name="T97" fmla="*/ 2147483647 h 2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4"/>
              <a:gd name="T148" fmla="*/ 0 h 28"/>
              <a:gd name="T149" fmla="*/ 34 w 34"/>
              <a:gd name="T150" fmla="*/ 28 h 2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4" h="28">
                <a:moveTo>
                  <a:pt x="9" y="6"/>
                </a:moveTo>
                <a:lnTo>
                  <a:pt x="7" y="9"/>
                </a:lnTo>
                <a:lnTo>
                  <a:pt x="4" y="10"/>
                </a:lnTo>
                <a:lnTo>
                  <a:pt x="3" y="13"/>
                </a:lnTo>
                <a:lnTo>
                  <a:pt x="1" y="16"/>
                </a:lnTo>
                <a:lnTo>
                  <a:pt x="0" y="19"/>
                </a:lnTo>
                <a:lnTo>
                  <a:pt x="0" y="21"/>
                </a:lnTo>
                <a:lnTo>
                  <a:pt x="0" y="24"/>
                </a:lnTo>
                <a:lnTo>
                  <a:pt x="0" y="27"/>
                </a:lnTo>
                <a:lnTo>
                  <a:pt x="0" y="28"/>
                </a:lnTo>
                <a:lnTo>
                  <a:pt x="1" y="28"/>
                </a:lnTo>
                <a:lnTo>
                  <a:pt x="3" y="28"/>
                </a:lnTo>
                <a:lnTo>
                  <a:pt x="4" y="28"/>
                </a:lnTo>
                <a:lnTo>
                  <a:pt x="6" y="28"/>
                </a:lnTo>
                <a:lnTo>
                  <a:pt x="9" y="28"/>
                </a:lnTo>
                <a:lnTo>
                  <a:pt x="10" y="28"/>
                </a:lnTo>
                <a:lnTo>
                  <a:pt x="12" y="28"/>
                </a:lnTo>
                <a:lnTo>
                  <a:pt x="13" y="27"/>
                </a:lnTo>
                <a:lnTo>
                  <a:pt x="15" y="27"/>
                </a:lnTo>
                <a:lnTo>
                  <a:pt x="17" y="27"/>
                </a:lnTo>
                <a:lnTo>
                  <a:pt x="19" y="27"/>
                </a:lnTo>
                <a:lnTo>
                  <a:pt x="20" y="28"/>
                </a:lnTo>
                <a:lnTo>
                  <a:pt x="22" y="28"/>
                </a:lnTo>
                <a:lnTo>
                  <a:pt x="25" y="28"/>
                </a:lnTo>
                <a:lnTo>
                  <a:pt x="26" y="28"/>
                </a:lnTo>
                <a:lnTo>
                  <a:pt x="28" y="28"/>
                </a:lnTo>
                <a:lnTo>
                  <a:pt x="29" y="28"/>
                </a:lnTo>
                <a:lnTo>
                  <a:pt x="31" y="27"/>
                </a:lnTo>
                <a:lnTo>
                  <a:pt x="32" y="27"/>
                </a:lnTo>
                <a:lnTo>
                  <a:pt x="34" y="22"/>
                </a:lnTo>
                <a:lnTo>
                  <a:pt x="34" y="18"/>
                </a:lnTo>
                <a:lnTo>
                  <a:pt x="32" y="15"/>
                </a:lnTo>
                <a:lnTo>
                  <a:pt x="31" y="10"/>
                </a:lnTo>
                <a:lnTo>
                  <a:pt x="29" y="7"/>
                </a:lnTo>
                <a:lnTo>
                  <a:pt x="26" y="5"/>
                </a:lnTo>
                <a:lnTo>
                  <a:pt x="23" y="3"/>
                </a:lnTo>
                <a:lnTo>
                  <a:pt x="20" y="2"/>
                </a:lnTo>
                <a:lnTo>
                  <a:pt x="19" y="0"/>
                </a:lnTo>
                <a:lnTo>
                  <a:pt x="17" y="0"/>
                </a:lnTo>
                <a:lnTo>
                  <a:pt x="16" y="2"/>
                </a:lnTo>
                <a:lnTo>
                  <a:pt x="15" y="2"/>
                </a:lnTo>
                <a:lnTo>
                  <a:pt x="13" y="3"/>
                </a:lnTo>
                <a:lnTo>
                  <a:pt x="12" y="3"/>
                </a:lnTo>
                <a:lnTo>
                  <a:pt x="10" y="5"/>
                </a:lnTo>
                <a:lnTo>
                  <a:pt x="9" y="6"/>
                </a:lnTo>
              </a:path>
            </a:pathLst>
          </a:custGeom>
          <a:solidFill>
            <a:srgbClr val="FFFF00"/>
          </a:solidFill>
          <a:ln w="4763">
            <a:solidFill>
              <a:srgbClr val="990000"/>
            </a:solidFill>
            <a:round/>
            <a:headEnd/>
            <a:tailEnd/>
          </a:ln>
        </p:spPr>
        <p:txBody>
          <a:bodyPr/>
          <a:lstStyle/>
          <a:p>
            <a:endParaRPr lang="en-US"/>
          </a:p>
        </p:txBody>
      </p:sp>
      <p:sp>
        <p:nvSpPr>
          <p:cNvPr id="53306" name="Freeform 57"/>
          <p:cNvSpPr>
            <a:spLocks/>
          </p:cNvSpPr>
          <p:nvPr/>
        </p:nvSpPr>
        <p:spPr bwMode="auto">
          <a:xfrm>
            <a:off x="6538914" y="4508503"/>
            <a:ext cx="80963" cy="61913"/>
          </a:xfrm>
          <a:custGeom>
            <a:avLst/>
            <a:gdLst>
              <a:gd name="T0" fmla="*/ 2147483647 w 57"/>
              <a:gd name="T1" fmla="*/ 2147483647 h 39"/>
              <a:gd name="T2" fmla="*/ 2147483647 w 57"/>
              <a:gd name="T3" fmla="*/ 2147483647 h 39"/>
              <a:gd name="T4" fmla="*/ 2147483647 w 57"/>
              <a:gd name="T5" fmla="*/ 2147483647 h 39"/>
              <a:gd name="T6" fmla="*/ 2147483647 w 57"/>
              <a:gd name="T7" fmla="*/ 2147483647 h 39"/>
              <a:gd name="T8" fmla="*/ 2147483647 w 57"/>
              <a:gd name="T9" fmla="*/ 2147483647 h 39"/>
              <a:gd name="T10" fmla="*/ 2147483647 w 57"/>
              <a:gd name="T11" fmla="*/ 2147483647 h 39"/>
              <a:gd name="T12" fmla="*/ 2147483647 w 57"/>
              <a:gd name="T13" fmla="*/ 2147483647 h 39"/>
              <a:gd name="T14" fmla="*/ 0 w 57"/>
              <a:gd name="T15" fmla="*/ 2147483647 h 39"/>
              <a:gd name="T16" fmla="*/ 0 w 57"/>
              <a:gd name="T17" fmla="*/ 2147483647 h 39"/>
              <a:gd name="T18" fmla="*/ 0 w 57"/>
              <a:gd name="T19" fmla="*/ 2147483647 h 39"/>
              <a:gd name="T20" fmla="*/ 0 w 57"/>
              <a:gd name="T21" fmla="*/ 2147483647 h 39"/>
              <a:gd name="T22" fmla="*/ 0 w 57"/>
              <a:gd name="T23" fmla="*/ 2147483647 h 39"/>
              <a:gd name="T24" fmla="*/ 2147483647 w 57"/>
              <a:gd name="T25" fmla="*/ 2147483647 h 39"/>
              <a:gd name="T26" fmla="*/ 2147483647 w 57"/>
              <a:gd name="T27" fmla="*/ 2147483647 h 39"/>
              <a:gd name="T28" fmla="*/ 2147483647 w 57"/>
              <a:gd name="T29" fmla="*/ 2147483647 h 39"/>
              <a:gd name="T30" fmla="*/ 2147483647 w 57"/>
              <a:gd name="T31" fmla="*/ 2147483647 h 39"/>
              <a:gd name="T32" fmla="*/ 2147483647 w 57"/>
              <a:gd name="T33" fmla="*/ 2147483647 h 39"/>
              <a:gd name="T34" fmla="*/ 2147483647 w 57"/>
              <a:gd name="T35" fmla="*/ 2147483647 h 39"/>
              <a:gd name="T36" fmla="*/ 2147483647 w 57"/>
              <a:gd name="T37" fmla="*/ 2147483647 h 39"/>
              <a:gd name="T38" fmla="*/ 2147483647 w 57"/>
              <a:gd name="T39" fmla="*/ 2147483647 h 39"/>
              <a:gd name="T40" fmla="*/ 2147483647 w 57"/>
              <a:gd name="T41" fmla="*/ 2147483647 h 39"/>
              <a:gd name="T42" fmla="*/ 2147483647 w 57"/>
              <a:gd name="T43" fmla="*/ 2147483647 h 39"/>
              <a:gd name="T44" fmla="*/ 2147483647 w 57"/>
              <a:gd name="T45" fmla="*/ 2147483647 h 39"/>
              <a:gd name="T46" fmla="*/ 2147483647 w 57"/>
              <a:gd name="T47" fmla="*/ 2147483647 h 39"/>
              <a:gd name="T48" fmla="*/ 2147483647 w 57"/>
              <a:gd name="T49" fmla="*/ 2147483647 h 39"/>
              <a:gd name="T50" fmla="*/ 2147483647 w 57"/>
              <a:gd name="T51" fmla="*/ 2147483647 h 39"/>
              <a:gd name="T52" fmla="*/ 2147483647 w 57"/>
              <a:gd name="T53" fmla="*/ 2147483647 h 39"/>
              <a:gd name="T54" fmla="*/ 2147483647 w 57"/>
              <a:gd name="T55" fmla="*/ 2147483647 h 39"/>
              <a:gd name="T56" fmla="*/ 2147483647 w 57"/>
              <a:gd name="T57" fmla="*/ 2147483647 h 39"/>
              <a:gd name="T58" fmla="*/ 2147483647 w 57"/>
              <a:gd name="T59" fmla="*/ 2147483647 h 39"/>
              <a:gd name="T60" fmla="*/ 2147483647 w 57"/>
              <a:gd name="T61" fmla="*/ 2147483647 h 39"/>
              <a:gd name="T62" fmla="*/ 2147483647 w 57"/>
              <a:gd name="T63" fmla="*/ 2147483647 h 39"/>
              <a:gd name="T64" fmla="*/ 2147483647 w 57"/>
              <a:gd name="T65" fmla="*/ 2147483647 h 39"/>
              <a:gd name="T66" fmla="*/ 2147483647 w 57"/>
              <a:gd name="T67" fmla="*/ 2147483647 h 39"/>
              <a:gd name="T68" fmla="*/ 2147483647 w 57"/>
              <a:gd name="T69" fmla="*/ 2147483647 h 39"/>
              <a:gd name="T70" fmla="*/ 2147483647 w 57"/>
              <a:gd name="T71" fmla="*/ 2147483647 h 39"/>
              <a:gd name="T72" fmla="*/ 2147483647 w 57"/>
              <a:gd name="T73" fmla="*/ 2147483647 h 39"/>
              <a:gd name="T74" fmla="*/ 2147483647 w 57"/>
              <a:gd name="T75" fmla="*/ 2147483647 h 39"/>
              <a:gd name="T76" fmla="*/ 2147483647 w 57"/>
              <a:gd name="T77" fmla="*/ 2147483647 h 39"/>
              <a:gd name="T78" fmla="*/ 2147483647 w 57"/>
              <a:gd name="T79" fmla="*/ 2147483647 h 39"/>
              <a:gd name="T80" fmla="*/ 2147483647 w 57"/>
              <a:gd name="T81" fmla="*/ 2147483647 h 39"/>
              <a:gd name="T82" fmla="*/ 2147483647 w 57"/>
              <a:gd name="T83" fmla="*/ 2147483647 h 39"/>
              <a:gd name="T84" fmla="*/ 2147483647 w 57"/>
              <a:gd name="T85" fmla="*/ 2147483647 h 39"/>
              <a:gd name="T86" fmla="*/ 2147483647 w 57"/>
              <a:gd name="T87" fmla="*/ 2147483647 h 39"/>
              <a:gd name="T88" fmla="*/ 2147483647 w 57"/>
              <a:gd name="T89" fmla="*/ 2147483647 h 39"/>
              <a:gd name="T90" fmla="*/ 2147483647 w 57"/>
              <a:gd name="T91" fmla="*/ 2147483647 h 39"/>
              <a:gd name="T92" fmla="*/ 2147483647 w 57"/>
              <a:gd name="T93" fmla="*/ 2147483647 h 39"/>
              <a:gd name="T94" fmla="*/ 2147483647 w 57"/>
              <a:gd name="T95" fmla="*/ 2147483647 h 39"/>
              <a:gd name="T96" fmla="*/ 2147483647 w 57"/>
              <a:gd name="T97" fmla="*/ 0 h 39"/>
              <a:gd name="T98" fmla="*/ 2147483647 w 57"/>
              <a:gd name="T99" fmla="*/ 0 h 39"/>
              <a:gd name="T100" fmla="*/ 2147483647 w 57"/>
              <a:gd name="T101" fmla="*/ 0 h 39"/>
              <a:gd name="T102" fmla="*/ 2147483647 w 57"/>
              <a:gd name="T103" fmla="*/ 0 h 39"/>
              <a:gd name="T104" fmla="*/ 2147483647 w 57"/>
              <a:gd name="T105" fmla="*/ 0 h 39"/>
              <a:gd name="T106" fmla="*/ 2147483647 w 57"/>
              <a:gd name="T107" fmla="*/ 2147483647 h 39"/>
              <a:gd name="T108" fmla="*/ 2147483647 w 57"/>
              <a:gd name="T109" fmla="*/ 2147483647 h 39"/>
              <a:gd name="T110" fmla="*/ 2147483647 w 57"/>
              <a:gd name="T111" fmla="*/ 2147483647 h 39"/>
              <a:gd name="T112" fmla="*/ 2147483647 w 57"/>
              <a:gd name="T113" fmla="*/ 2147483647 h 3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7"/>
              <a:gd name="T172" fmla="*/ 0 h 39"/>
              <a:gd name="T173" fmla="*/ 57 w 57"/>
              <a:gd name="T174" fmla="*/ 39 h 3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7" h="39">
                <a:moveTo>
                  <a:pt x="9" y="3"/>
                </a:moveTo>
                <a:lnTo>
                  <a:pt x="8" y="3"/>
                </a:lnTo>
                <a:lnTo>
                  <a:pt x="6" y="3"/>
                </a:lnTo>
                <a:lnTo>
                  <a:pt x="5" y="3"/>
                </a:lnTo>
                <a:lnTo>
                  <a:pt x="3" y="5"/>
                </a:lnTo>
                <a:lnTo>
                  <a:pt x="2" y="5"/>
                </a:lnTo>
                <a:lnTo>
                  <a:pt x="2" y="6"/>
                </a:lnTo>
                <a:lnTo>
                  <a:pt x="0" y="6"/>
                </a:lnTo>
                <a:lnTo>
                  <a:pt x="0" y="8"/>
                </a:lnTo>
                <a:lnTo>
                  <a:pt x="0" y="9"/>
                </a:lnTo>
                <a:lnTo>
                  <a:pt x="0" y="11"/>
                </a:lnTo>
                <a:lnTo>
                  <a:pt x="0" y="14"/>
                </a:lnTo>
                <a:lnTo>
                  <a:pt x="2" y="15"/>
                </a:lnTo>
                <a:lnTo>
                  <a:pt x="2" y="17"/>
                </a:lnTo>
                <a:lnTo>
                  <a:pt x="3" y="18"/>
                </a:lnTo>
                <a:lnTo>
                  <a:pt x="5" y="20"/>
                </a:lnTo>
                <a:lnTo>
                  <a:pt x="8" y="21"/>
                </a:lnTo>
                <a:lnTo>
                  <a:pt x="11" y="23"/>
                </a:lnTo>
                <a:lnTo>
                  <a:pt x="15" y="24"/>
                </a:lnTo>
                <a:lnTo>
                  <a:pt x="18" y="27"/>
                </a:lnTo>
                <a:lnTo>
                  <a:pt x="21" y="28"/>
                </a:lnTo>
                <a:lnTo>
                  <a:pt x="26" y="30"/>
                </a:lnTo>
                <a:lnTo>
                  <a:pt x="28" y="33"/>
                </a:lnTo>
                <a:lnTo>
                  <a:pt x="31" y="34"/>
                </a:lnTo>
                <a:lnTo>
                  <a:pt x="36" y="36"/>
                </a:lnTo>
                <a:lnTo>
                  <a:pt x="39" y="36"/>
                </a:lnTo>
                <a:lnTo>
                  <a:pt x="40" y="37"/>
                </a:lnTo>
                <a:lnTo>
                  <a:pt x="43" y="37"/>
                </a:lnTo>
                <a:lnTo>
                  <a:pt x="46" y="39"/>
                </a:lnTo>
                <a:lnTo>
                  <a:pt x="49" y="39"/>
                </a:lnTo>
                <a:lnTo>
                  <a:pt x="52" y="37"/>
                </a:lnTo>
                <a:lnTo>
                  <a:pt x="54" y="36"/>
                </a:lnTo>
                <a:lnTo>
                  <a:pt x="55" y="34"/>
                </a:lnTo>
                <a:lnTo>
                  <a:pt x="57" y="31"/>
                </a:lnTo>
                <a:lnTo>
                  <a:pt x="55" y="28"/>
                </a:lnTo>
                <a:lnTo>
                  <a:pt x="55" y="26"/>
                </a:lnTo>
                <a:lnTo>
                  <a:pt x="54" y="21"/>
                </a:lnTo>
                <a:lnTo>
                  <a:pt x="52" y="18"/>
                </a:lnTo>
                <a:lnTo>
                  <a:pt x="52" y="15"/>
                </a:lnTo>
                <a:lnTo>
                  <a:pt x="52" y="12"/>
                </a:lnTo>
                <a:lnTo>
                  <a:pt x="54" y="9"/>
                </a:lnTo>
                <a:lnTo>
                  <a:pt x="49" y="8"/>
                </a:lnTo>
                <a:lnTo>
                  <a:pt x="46" y="5"/>
                </a:lnTo>
                <a:lnTo>
                  <a:pt x="43" y="5"/>
                </a:lnTo>
                <a:lnTo>
                  <a:pt x="39" y="3"/>
                </a:lnTo>
                <a:lnTo>
                  <a:pt x="36" y="3"/>
                </a:lnTo>
                <a:lnTo>
                  <a:pt x="33" y="2"/>
                </a:lnTo>
                <a:lnTo>
                  <a:pt x="28" y="2"/>
                </a:lnTo>
                <a:lnTo>
                  <a:pt x="24" y="0"/>
                </a:lnTo>
                <a:lnTo>
                  <a:pt x="23" y="0"/>
                </a:lnTo>
                <a:lnTo>
                  <a:pt x="21" y="0"/>
                </a:lnTo>
                <a:lnTo>
                  <a:pt x="20" y="0"/>
                </a:lnTo>
                <a:lnTo>
                  <a:pt x="17" y="0"/>
                </a:lnTo>
                <a:lnTo>
                  <a:pt x="15" y="2"/>
                </a:lnTo>
                <a:lnTo>
                  <a:pt x="14" y="2"/>
                </a:lnTo>
                <a:lnTo>
                  <a:pt x="11" y="2"/>
                </a:lnTo>
                <a:lnTo>
                  <a:pt x="9" y="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07" name="Freeform 58"/>
          <p:cNvSpPr>
            <a:spLocks/>
          </p:cNvSpPr>
          <p:nvPr/>
        </p:nvSpPr>
        <p:spPr bwMode="auto">
          <a:xfrm>
            <a:off x="6538914" y="4508503"/>
            <a:ext cx="80963" cy="61913"/>
          </a:xfrm>
          <a:custGeom>
            <a:avLst/>
            <a:gdLst>
              <a:gd name="T0" fmla="*/ 2147483647 w 57"/>
              <a:gd name="T1" fmla="*/ 2147483647 h 39"/>
              <a:gd name="T2" fmla="*/ 2147483647 w 57"/>
              <a:gd name="T3" fmla="*/ 2147483647 h 39"/>
              <a:gd name="T4" fmla="*/ 2147483647 w 57"/>
              <a:gd name="T5" fmla="*/ 2147483647 h 39"/>
              <a:gd name="T6" fmla="*/ 2147483647 w 57"/>
              <a:gd name="T7" fmla="*/ 2147483647 h 39"/>
              <a:gd name="T8" fmla="*/ 2147483647 w 57"/>
              <a:gd name="T9" fmla="*/ 2147483647 h 39"/>
              <a:gd name="T10" fmla="*/ 2147483647 w 57"/>
              <a:gd name="T11" fmla="*/ 2147483647 h 39"/>
              <a:gd name="T12" fmla="*/ 2147483647 w 57"/>
              <a:gd name="T13" fmla="*/ 2147483647 h 39"/>
              <a:gd name="T14" fmla="*/ 0 w 57"/>
              <a:gd name="T15" fmla="*/ 2147483647 h 39"/>
              <a:gd name="T16" fmla="*/ 0 w 57"/>
              <a:gd name="T17" fmla="*/ 2147483647 h 39"/>
              <a:gd name="T18" fmla="*/ 0 w 57"/>
              <a:gd name="T19" fmla="*/ 2147483647 h 39"/>
              <a:gd name="T20" fmla="*/ 0 w 57"/>
              <a:gd name="T21" fmla="*/ 2147483647 h 39"/>
              <a:gd name="T22" fmla="*/ 0 w 57"/>
              <a:gd name="T23" fmla="*/ 2147483647 h 39"/>
              <a:gd name="T24" fmla="*/ 2147483647 w 57"/>
              <a:gd name="T25" fmla="*/ 2147483647 h 39"/>
              <a:gd name="T26" fmla="*/ 2147483647 w 57"/>
              <a:gd name="T27" fmla="*/ 2147483647 h 39"/>
              <a:gd name="T28" fmla="*/ 2147483647 w 57"/>
              <a:gd name="T29" fmla="*/ 2147483647 h 39"/>
              <a:gd name="T30" fmla="*/ 2147483647 w 57"/>
              <a:gd name="T31" fmla="*/ 2147483647 h 39"/>
              <a:gd name="T32" fmla="*/ 2147483647 w 57"/>
              <a:gd name="T33" fmla="*/ 2147483647 h 39"/>
              <a:gd name="T34" fmla="*/ 2147483647 w 57"/>
              <a:gd name="T35" fmla="*/ 2147483647 h 39"/>
              <a:gd name="T36" fmla="*/ 2147483647 w 57"/>
              <a:gd name="T37" fmla="*/ 2147483647 h 39"/>
              <a:gd name="T38" fmla="*/ 2147483647 w 57"/>
              <a:gd name="T39" fmla="*/ 2147483647 h 39"/>
              <a:gd name="T40" fmla="*/ 2147483647 w 57"/>
              <a:gd name="T41" fmla="*/ 2147483647 h 39"/>
              <a:gd name="T42" fmla="*/ 2147483647 w 57"/>
              <a:gd name="T43" fmla="*/ 2147483647 h 39"/>
              <a:gd name="T44" fmla="*/ 2147483647 w 57"/>
              <a:gd name="T45" fmla="*/ 2147483647 h 39"/>
              <a:gd name="T46" fmla="*/ 2147483647 w 57"/>
              <a:gd name="T47" fmla="*/ 2147483647 h 39"/>
              <a:gd name="T48" fmla="*/ 2147483647 w 57"/>
              <a:gd name="T49" fmla="*/ 2147483647 h 39"/>
              <a:gd name="T50" fmla="*/ 2147483647 w 57"/>
              <a:gd name="T51" fmla="*/ 2147483647 h 39"/>
              <a:gd name="T52" fmla="*/ 2147483647 w 57"/>
              <a:gd name="T53" fmla="*/ 2147483647 h 39"/>
              <a:gd name="T54" fmla="*/ 2147483647 w 57"/>
              <a:gd name="T55" fmla="*/ 2147483647 h 39"/>
              <a:gd name="T56" fmla="*/ 2147483647 w 57"/>
              <a:gd name="T57" fmla="*/ 2147483647 h 39"/>
              <a:gd name="T58" fmla="*/ 2147483647 w 57"/>
              <a:gd name="T59" fmla="*/ 2147483647 h 39"/>
              <a:gd name="T60" fmla="*/ 2147483647 w 57"/>
              <a:gd name="T61" fmla="*/ 2147483647 h 39"/>
              <a:gd name="T62" fmla="*/ 2147483647 w 57"/>
              <a:gd name="T63" fmla="*/ 2147483647 h 39"/>
              <a:gd name="T64" fmla="*/ 2147483647 w 57"/>
              <a:gd name="T65" fmla="*/ 2147483647 h 39"/>
              <a:gd name="T66" fmla="*/ 2147483647 w 57"/>
              <a:gd name="T67" fmla="*/ 2147483647 h 39"/>
              <a:gd name="T68" fmla="*/ 2147483647 w 57"/>
              <a:gd name="T69" fmla="*/ 2147483647 h 39"/>
              <a:gd name="T70" fmla="*/ 2147483647 w 57"/>
              <a:gd name="T71" fmla="*/ 2147483647 h 39"/>
              <a:gd name="T72" fmla="*/ 2147483647 w 57"/>
              <a:gd name="T73" fmla="*/ 2147483647 h 39"/>
              <a:gd name="T74" fmla="*/ 2147483647 w 57"/>
              <a:gd name="T75" fmla="*/ 2147483647 h 39"/>
              <a:gd name="T76" fmla="*/ 2147483647 w 57"/>
              <a:gd name="T77" fmla="*/ 2147483647 h 39"/>
              <a:gd name="T78" fmla="*/ 2147483647 w 57"/>
              <a:gd name="T79" fmla="*/ 2147483647 h 39"/>
              <a:gd name="T80" fmla="*/ 2147483647 w 57"/>
              <a:gd name="T81" fmla="*/ 2147483647 h 39"/>
              <a:gd name="T82" fmla="*/ 2147483647 w 57"/>
              <a:gd name="T83" fmla="*/ 2147483647 h 39"/>
              <a:gd name="T84" fmla="*/ 2147483647 w 57"/>
              <a:gd name="T85" fmla="*/ 2147483647 h 39"/>
              <a:gd name="T86" fmla="*/ 2147483647 w 57"/>
              <a:gd name="T87" fmla="*/ 2147483647 h 39"/>
              <a:gd name="T88" fmla="*/ 2147483647 w 57"/>
              <a:gd name="T89" fmla="*/ 2147483647 h 39"/>
              <a:gd name="T90" fmla="*/ 2147483647 w 57"/>
              <a:gd name="T91" fmla="*/ 2147483647 h 39"/>
              <a:gd name="T92" fmla="*/ 2147483647 w 57"/>
              <a:gd name="T93" fmla="*/ 2147483647 h 39"/>
              <a:gd name="T94" fmla="*/ 2147483647 w 57"/>
              <a:gd name="T95" fmla="*/ 2147483647 h 39"/>
              <a:gd name="T96" fmla="*/ 2147483647 w 57"/>
              <a:gd name="T97" fmla="*/ 0 h 39"/>
              <a:gd name="T98" fmla="*/ 2147483647 w 57"/>
              <a:gd name="T99" fmla="*/ 0 h 39"/>
              <a:gd name="T100" fmla="*/ 2147483647 w 57"/>
              <a:gd name="T101" fmla="*/ 0 h 39"/>
              <a:gd name="T102" fmla="*/ 2147483647 w 57"/>
              <a:gd name="T103" fmla="*/ 0 h 39"/>
              <a:gd name="T104" fmla="*/ 2147483647 w 57"/>
              <a:gd name="T105" fmla="*/ 0 h 39"/>
              <a:gd name="T106" fmla="*/ 2147483647 w 57"/>
              <a:gd name="T107" fmla="*/ 2147483647 h 39"/>
              <a:gd name="T108" fmla="*/ 2147483647 w 57"/>
              <a:gd name="T109" fmla="*/ 2147483647 h 39"/>
              <a:gd name="T110" fmla="*/ 2147483647 w 57"/>
              <a:gd name="T111" fmla="*/ 2147483647 h 39"/>
              <a:gd name="T112" fmla="*/ 2147483647 w 57"/>
              <a:gd name="T113" fmla="*/ 2147483647 h 3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7"/>
              <a:gd name="T172" fmla="*/ 0 h 39"/>
              <a:gd name="T173" fmla="*/ 57 w 57"/>
              <a:gd name="T174" fmla="*/ 39 h 3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7" h="39">
                <a:moveTo>
                  <a:pt x="9" y="3"/>
                </a:moveTo>
                <a:lnTo>
                  <a:pt x="8" y="3"/>
                </a:lnTo>
                <a:lnTo>
                  <a:pt x="6" y="3"/>
                </a:lnTo>
                <a:lnTo>
                  <a:pt x="5" y="3"/>
                </a:lnTo>
                <a:lnTo>
                  <a:pt x="3" y="5"/>
                </a:lnTo>
                <a:lnTo>
                  <a:pt x="2" y="5"/>
                </a:lnTo>
                <a:lnTo>
                  <a:pt x="2" y="6"/>
                </a:lnTo>
                <a:lnTo>
                  <a:pt x="0" y="6"/>
                </a:lnTo>
                <a:lnTo>
                  <a:pt x="0" y="8"/>
                </a:lnTo>
                <a:lnTo>
                  <a:pt x="0" y="9"/>
                </a:lnTo>
                <a:lnTo>
                  <a:pt x="0" y="11"/>
                </a:lnTo>
                <a:lnTo>
                  <a:pt x="0" y="14"/>
                </a:lnTo>
                <a:lnTo>
                  <a:pt x="2" y="15"/>
                </a:lnTo>
                <a:lnTo>
                  <a:pt x="2" y="17"/>
                </a:lnTo>
                <a:lnTo>
                  <a:pt x="3" y="18"/>
                </a:lnTo>
                <a:lnTo>
                  <a:pt x="5" y="20"/>
                </a:lnTo>
                <a:lnTo>
                  <a:pt x="8" y="21"/>
                </a:lnTo>
                <a:lnTo>
                  <a:pt x="11" y="23"/>
                </a:lnTo>
                <a:lnTo>
                  <a:pt x="15" y="24"/>
                </a:lnTo>
                <a:lnTo>
                  <a:pt x="18" y="27"/>
                </a:lnTo>
                <a:lnTo>
                  <a:pt x="21" y="28"/>
                </a:lnTo>
                <a:lnTo>
                  <a:pt x="26" y="30"/>
                </a:lnTo>
                <a:lnTo>
                  <a:pt x="28" y="33"/>
                </a:lnTo>
                <a:lnTo>
                  <a:pt x="31" y="34"/>
                </a:lnTo>
                <a:lnTo>
                  <a:pt x="36" y="36"/>
                </a:lnTo>
                <a:lnTo>
                  <a:pt x="39" y="36"/>
                </a:lnTo>
                <a:lnTo>
                  <a:pt x="40" y="37"/>
                </a:lnTo>
                <a:lnTo>
                  <a:pt x="43" y="37"/>
                </a:lnTo>
                <a:lnTo>
                  <a:pt x="46" y="39"/>
                </a:lnTo>
                <a:lnTo>
                  <a:pt x="49" y="39"/>
                </a:lnTo>
                <a:lnTo>
                  <a:pt x="52" y="37"/>
                </a:lnTo>
                <a:lnTo>
                  <a:pt x="54" y="36"/>
                </a:lnTo>
                <a:lnTo>
                  <a:pt x="55" y="34"/>
                </a:lnTo>
                <a:lnTo>
                  <a:pt x="57" y="31"/>
                </a:lnTo>
                <a:lnTo>
                  <a:pt x="55" y="28"/>
                </a:lnTo>
                <a:lnTo>
                  <a:pt x="55" y="26"/>
                </a:lnTo>
                <a:lnTo>
                  <a:pt x="54" y="21"/>
                </a:lnTo>
                <a:lnTo>
                  <a:pt x="52" y="18"/>
                </a:lnTo>
                <a:lnTo>
                  <a:pt x="52" y="15"/>
                </a:lnTo>
                <a:lnTo>
                  <a:pt x="52" y="12"/>
                </a:lnTo>
                <a:lnTo>
                  <a:pt x="54" y="9"/>
                </a:lnTo>
                <a:lnTo>
                  <a:pt x="49" y="8"/>
                </a:lnTo>
                <a:lnTo>
                  <a:pt x="46" y="5"/>
                </a:lnTo>
                <a:lnTo>
                  <a:pt x="43" y="5"/>
                </a:lnTo>
                <a:lnTo>
                  <a:pt x="39" y="3"/>
                </a:lnTo>
                <a:lnTo>
                  <a:pt x="36" y="3"/>
                </a:lnTo>
                <a:lnTo>
                  <a:pt x="33" y="2"/>
                </a:lnTo>
                <a:lnTo>
                  <a:pt x="28" y="2"/>
                </a:lnTo>
                <a:lnTo>
                  <a:pt x="24" y="0"/>
                </a:lnTo>
                <a:lnTo>
                  <a:pt x="23" y="0"/>
                </a:lnTo>
                <a:lnTo>
                  <a:pt x="21" y="0"/>
                </a:lnTo>
                <a:lnTo>
                  <a:pt x="20" y="0"/>
                </a:lnTo>
                <a:lnTo>
                  <a:pt x="17" y="0"/>
                </a:lnTo>
                <a:lnTo>
                  <a:pt x="15" y="2"/>
                </a:lnTo>
                <a:lnTo>
                  <a:pt x="14" y="2"/>
                </a:lnTo>
                <a:lnTo>
                  <a:pt x="11" y="2"/>
                </a:lnTo>
                <a:lnTo>
                  <a:pt x="9" y="3"/>
                </a:lnTo>
              </a:path>
            </a:pathLst>
          </a:custGeom>
          <a:solidFill>
            <a:srgbClr val="FFFF00"/>
          </a:solidFill>
          <a:ln w="4763">
            <a:solidFill>
              <a:srgbClr val="990000"/>
            </a:solidFill>
            <a:round/>
            <a:headEnd/>
            <a:tailEnd/>
          </a:ln>
        </p:spPr>
        <p:txBody>
          <a:bodyPr/>
          <a:lstStyle/>
          <a:p>
            <a:endParaRPr lang="en-US"/>
          </a:p>
        </p:txBody>
      </p:sp>
      <p:sp>
        <p:nvSpPr>
          <p:cNvPr id="53308" name="Freeform 59"/>
          <p:cNvSpPr>
            <a:spLocks/>
          </p:cNvSpPr>
          <p:nvPr/>
        </p:nvSpPr>
        <p:spPr bwMode="auto">
          <a:xfrm>
            <a:off x="6559551" y="4570414"/>
            <a:ext cx="63500" cy="74612"/>
          </a:xfrm>
          <a:custGeom>
            <a:avLst/>
            <a:gdLst>
              <a:gd name="T0" fmla="*/ 0 w 45"/>
              <a:gd name="T1" fmla="*/ 2147483647 h 47"/>
              <a:gd name="T2" fmla="*/ 0 w 45"/>
              <a:gd name="T3" fmla="*/ 2147483647 h 47"/>
              <a:gd name="T4" fmla="*/ 2147483647 w 45"/>
              <a:gd name="T5" fmla="*/ 2147483647 h 47"/>
              <a:gd name="T6" fmla="*/ 2147483647 w 45"/>
              <a:gd name="T7" fmla="*/ 2147483647 h 47"/>
              <a:gd name="T8" fmla="*/ 2147483647 w 45"/>
              <a:gd name="T9" fmla="*/ 2147483647 h 47"/>
              <a:gd name="T10" fmla="*/ 2147483647 w 45"/>
              <a:gd name="T11" fmla="*/ 2147483647 h 47"/>
              <a:gd name="T12" fmla="*/ 2147483647 w 45"/>
              <a:gd name="T13" fmla="*/ 2147483647 h 47"/>
              <a:gd name="T14" fmla="*/ 2147483647 w 45"/>
              <a:gd name="T15" fmla="*/ 2147483647 h 47"/>
              <a:gd name="T16" fmla="*/ 2147483647 w 45"/>
              <a:gd name="T17" fmla="*/ 2147483647 h 47"/>
              <a:gd name="T18" fmla="*/ 2147483647 w 45"/>
              <a:gd name="T19" fmla="*/ 2147483647 h 47"/>
              <a:gd name="T20" fmla="*/ 2147483647 w 45"/>
              <a:gd name="T21" fmla="*/ 2147483647 h 47"/>
              <a:gd name="T22" fmla="*/ 2147483647 w 45"/>
              <a:gd name="T23" fmla="*/ 2147483647 h 47"/>
              <a:gd name="T24" fmla="*/ 2147483647 w 45"/>
              <a:gd name="T25" fmla="*/ 2147483647 h 47"/>
              <a:gd name="T26" fmla="*/ 2147483647 w 45"/>
              <a:gd name="T27" fmla="*/ 2147483647 h 47"/>
              <a:gd name="T28" fmla="*/ 2147483647 w 45"/>
              <a:gd name="T29" fmla="*/ 2147483647 h 47"/>
              <a:gd name="T30" fmla="*/ 2147483647 w 45"/>
              <a:gd name="T31" fmla="*/ 2147483647 h 47"/>
              <a:gd name="T32" fmla="*/ 2147483647 w 45"/>
              <a:gd name="T33" fmla="*/ 2147483647 h 47"/>
              <a:gd name="T34" fmla="*/ 2147483647 w 45"/>
              <a:gd name="T35" fmla="*/ 2147483647 h 47"/>
              <a:gd name="T36" fmla="*/ 2147483647 w 45"/>
              <a:gd name="T37" fmla="*/ 2147483647 h 47"/>
              <a:gd name="T38" fmla="*/ 2147483647 w 45"/>
              <a:gd name="T39" fmla="*/ 2147483647 h 47"/>
              <a:gd name="T40" fmla="*/ 2147483647 w 45"/>
              <a:gd name="T41" fmla="*/ 2147483647 h 47"/>
              <a:gd name="T42" fmla="*/ 2147483647 w 45"/>
              <a:gd name="T43" fmla="*/ 2147483647 h 47"/>
              <a:gd name="T44" fmla="*/ 2147483647 w 45"/>
              <a:gd name="T45" fmla="*/ 2147483647 h 47"/>
              <a:gd name="T46" fmla="*/ 2147483647 w 45"/>
              <a:gd name="T47" fmla="*/ 2147483647 h 47"/>
              <a:gd name="T48" fmla="*/ 2147483647 w 45"/>
              <a:gd name="T49" fmla="*/ 0 h 47"/>
              <a:gd name="T50" fmla="*/ 2147483647 w 45"/>
              <a:gd name="T51" fmla="*/ 0 h 47"/>
              <a:gd name="T52" fmla="*/ 2147483647 w 45"/>
              <a:gd name="T53" fmla="*/ 0 h 47"/>
              <a:gd name="T54" fmla="*/ 2147483647 w 45"/>
              <a:gd name="T55" fmla="*/ 2147483647 h 47"/>
              <a:gd name="T56" fmla="*/ 2147483647 w 45"/>
              <a:gd name="T57" fmla="*/ 2147483647 h 47"/>
              <a:gd name="T58" fmla="*/ 2147483647 w 45"/>
              <a:gd name="T59" fmla="*/ 2147483647 h 47"/>
              <a:gd name="T60" fmla="*/ 2147483647 w 45"/>
              <a:gd name="T61" fmla="*/ 2147483647 h 47"/>
              <a:gd name="T62" fmla="*/ 2147483647 w 45"/>
              <a:gd name="T63" fmla="*/ 2147483647 h 47"/>
              <a:gd name="T64" fmla="*/ 0 w 45"/>
              <a:gd name="T65" fmla="*/ 2147483647 h 4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5"/>
              <a:gd name="T100" fmla="*/ 0 h 47"/>
              <a:gd name="T101" fmla="*/ 45 w 45"/>
              <a:gd name="T102" fmla="*/ 47 h 4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5" h="47">
                <a:moveTo>
                  <a:pt x="0" y="12"/>
                </a:moveTo>
                <a:lnTo>
                  <a:pt x="0" y="18"/>
                </a:lnTo>
                <a:lnTo>
                  <a:pt x="2" y="22"/>
                </a:lnTo>
                <a:lnTo>
                  <a:pt x="5" y="26"/>
                </a:lnTo>
                <a:lnTo>
                  <a:pt x="8" y="31"/>
                </a:lnTo>
                <a:lnTo>
                  <a:pt x="11" y="35"/>
                </a:lnTo>
                <a:lnTo>
                  <a:pt x="15" y="38"/>
                </a:lnTo>
                <a:lnTo>
                  <a:pt x="19" y="43"/>
                </a:lnTo>
                <a:lnTo>
                  <a:pt x="24" y="46"/>
                </a:lnTo>
                <a:lnTo>
                  <a:pt x="25" y="47"/>
                </a:lnTo>
                <a:lnTo>
                  <a:pt x="28" y="47"/>
                </a:lnTo>
                <a:lnTo>
                  <a:pt x="31" y="47"/>
                </a:lnTo>
                <a:lnTo>
                  <a:pt x="34" y="47"/>
                </a:lnTo>
                <a:lnTo>
                  <a:pt x="37" y="44"/>
                </a:lnTo>
                <a:lnTo>
                  <a:pt x="40" y="43"/>
                </a:lnTo>
                <a:lnTo>
                  <a:pt x="42" y="41"/>
                </a:lnTo>
                <a:lnTo>
                  <a:pt x="43" y="38"/>
                </a:lnTo>
                <a:lnTo>
                  <a:pt x="45" y="31"/>
                </a:lnTo>
                <a:lnTo>
                  <a:pt x="45" y="24"/>
                </a:lnTo>
                <a:lnTo>
                  <a:pt x="42" y="18"/>
                </a:lnTo>
                <a:lnTo>
                  <a:pt x="37" y="12"/>
                </a:lnTo>
                <a:lnTo>
                  <a:pt x="31" y="7"/>
                </a:lnTo>
                <a:lnTo>
                  <a:pt x="25" y="3"/>
                </a:lnTo>
                <a:lnTo>
                  <a:pt x="18" y="1"/>
                </a:lnTo>
                <a:lnTo>
                  <a:pt x="11" y="0"/>
                </a:lnTo>
                <a:lnTo>
                  <a:pt x="9" y="0"/>
                </a:lnTo>
                <a:lnTo>
                  <a:pt x="6" y="0"/>
                </a:lnTo>
                <a:lnTo>
                  <a:pt x="6" y="1"/>
                </a:lnTo>
                <a:lnTo>
                  <a:pt x="5" y="3"/>
                </a:lnTo>
                <a:lnTo>
                  <a:pt x="3" y="6"/>
                </a:lnTo>
                <a:lnTo>
                  <a:pt x="3" y="7"/>
                </a:lnTo>
                <a:lnTo>
                  <a:pt x="2" y="9"/>
                </a:lnTo>
                <a:lnTo>
                  <a:pt x="0" y="12"/>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09" name="Freeform 60"/>
          <p:cNvSpPr>
            <a:spLocks/>
          </p:cNvSpPr>
          <p:nvPr/>
        </p:nvSpPr>
        <p:spPr bwMode="auto">
          <a:xfrm>
            <a:off x="6559551" y="4570414"/>
            <a:ext cx="63500" cy="74612"/>
          </a:xfrm>
          <a:custGeom>
            <a:avLst/>
            <a:gdLst>
              <a:gd name="T0" fmla="*/ 0 w 45"/>
              <a:gd name="T1" fmla="*/ 2147483647 h 47"/>
              <a:gd name="T2" fmla="*/ 0 w 45"/>
              <a:gd name="T3" fmla="*/ 2147483647 h 47"/>
              <a:gd name="T4" fmla="*/ 2147483647 w 45"/>
              <a:gd name="T5" fmla="*/ 2147483647 h 47"/>
              <a:gd name="T6" fmla="*/ 2147483647 w 45"/>
              <a:gd name="T7" fmla="*/ 2147483647 h 47"/>
              <a:gd name="T8" fmla="*/ 2147483647 w 45"/>
              <a:gd name="T9" fmla="*/ 2147483647 h 47"/>
              <a:gd name="T10" fmla="*/ 2147483647 w 45"/>
              <a:gd name="T11" fmla="*/ 2147483647 h 47"/>
              <a:gd name="T12" fmla="*/ 2147483647 w 45"/>
              <a:gd name="T13" fmla="*/ 2147483647 h 47"/>
              <a:gd name="T14" fmla="*/ 2147483647 w 45"/>
              <a:gd name="T15" fmla="*/ 2147483647 h 47"/>
              <a:gd name="T16" fmla="*/ 2147483647 w 45"/>
              <a:gd name="T17" fmla="*/ 2147483647 h 47"/>
              <a:gd name="T18" fmla="*/ 2147483647 w 45"/>
              <a:gd name="T19" fmla="*/ 2147483647 h 47"/>
              <a:gd name="T20" fmla="*/ 2147483647 w 45"/>
              <a:gd name="T21" fmla="*/ 2147483647 h 47"/>
              <a:gd name="T22" fmla="*/ 2147483647 w 45"/>
              <a:gd name="T23" fmla="*/ 2147483647 h 47"/>
              <a:gd name="T24" fmla="*/ 2147483647 w 45"/>
              <a:gd name="T25" fmla="*/ 2147483647 h 47"/>
              <a:gd name="T26" fmla="*/ 2147483647 w 45"/>
              <a:gd name="T27" fmla="*/ 2147483647 h 47"/>
              <a:gd name="T28" fmla="*/ 2147483647 w 45"/>
              <a:gd name="T29" fmla="*/ 2147483647 h 47"/>
              <a:gd name="T30" fmla="*/ 2147483647 w 45"/>
              <a:gd name="T31" fmla="*/ 2147483647 h 47"/>
              <a:gd name="T32" fmla="*/ 2147483647 w 45"/>
              <a:gd name="T33" fmla="*/ 2147483647 h 47"/>
              <a:gd name="T34" fmla="*/ 2147483647 w 45"/>
              <a:gd name="T35" fmla="*/ 2147483647 h 47"/>
              <a:gd name="T36" fmla="*/ 2147483647 w 45"/>
              <a:gd name="T37" fmla="*/ 2147483647 h 47"/>
              <a:gd name="T38" fmla="*/ 2147483647 w 45"/>
              <a:gd name="T39" fmla="*/ 2147483647 h 47"/>
              <a:gd name="T40" fmla="*/ 2147483647 w 45"/>
              <a:gd name="T41" fmla="*/ 2147483647 h 47"/>
              <a:gd name="T42" fmla="*/ 2147483647 w 45"/>
              <a:gd name="T43" fmla="*/ 2147483647 h 47"/>
              <a:gd name="T44" fmla="*/ 2147483647 w 45"/>
              <a:gd name="T45" fmla="*/ 2147483647 h 47"/>
              <a:gd name="T46" fmla="*/ 2147483647 w 45"/>
              <a:gd name="T47" fmla="*/ 2147483647 h 47"/>
              <a:gd name="T48" fmla="*/ 2147483647 w 45"/>
              <a:gd name="T49" fmla="*/ 0 h 47"/>
              <a:gd name="T50" fmla="*/ 2147483647 w 45"/>
              <a:gd name="T51" fmla="*/ 0 h 47"/>
              <a:gd name="T52" fmla="*/ 2147483647 w 45"/>
              <a:gd name="T53" fmla="*/ 0 h 47"/>
              <a:gd name="T54" fmla="*/ 2147483647 w 45"/>
              <a:gd name="T55" fmla="*/ 2147483647 h 47"/>
              <a:gd name="T56" fmla="*/ 2147483647 w 45"/>
              <a:gd name="T57" fmla="*/ 2147483647 h 47"/>
              <a:gd name="T58" fmla="*/ 2147483647 w 45"/>
              <a:gd name="T59" fmla="*/ 2147483647 h 47"/>
              <a:gd name="T60" fmla="*/ 2147483647 w 45"/>
              <a:gd name="T61" fmla="*/ 2147483647 h 47"/>
              <a:gd name="T62" fmla="*/ 2147483647 w 45"/>
              <a:gd name="T63" fmla="*/ 2147483647 h 47"/>
              <a:gd name="T64" fmla="*/ 0 w 45"/>
              <a:gd name="T65" fmla="*/ 2147483647 h 4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5"/>
              <a:gd name="T100" fmla="*/ 0 h 47"/>
              <a:gd name="T101" fmla="*/ 45 w 45"/>
              <a:gd name="T102" fmla="*/ 47 h 4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5" h="47">
                <a:moveTo>
                  <a:pt x="0" y="12"/>
                </a:moveTo>
                <a:lnTo>
                  <a:pt x="0" y="18"/>
                </a:lnTo>
                <a:lnTo>
                  <a:pt x="2" y="22"/>
                </a:lnTo>
                <a:lnTo>
                  <a:pt x="5" y="26"/>
                </a:lnTo>
                <a:lnTo>
                  <a:pt x="8" y="31"/>
                </a:lnTo>
                <a:lnTo>
                  <a:pt x="11" y="35"/>
                </a:lnTo>
                <a:lnTo>
                  <a:pt x="15" y="38"/>
                </a:lnTo>
                <a:lnTo>
                  <a:pt x="19" y="43"/>
                </a:lnTo>
                <a:lnTo>
                  <a:pt x="24" y="46"/>
                </a:lnTo>
                <a:lnTo>
                  <a:pt x="25" y="47"/>
                </a:lnTo>
                <a:lnTo>
                  <a:pt x="28" y="47"/>
                </a:lnTo>
                <a:lnTo>
                  <a:pt x="31" y="47"/>
                </a:lnTo>
                <a:lnTo>
                  <a:pt x="34" y="47"/>
                </a:lnTo>
                <a:lnTo>
                  <a:pt x="37" y="44"/>
                </a:lnTo>
                <a:lnTo>
                  <a:pt x="40" y="43"/>
                </a:lnTo>
                <a:lnTo>
                  <a:pt x="42" y="41"/>
                </a:lnTo>
                <a:lnTo>
                  <a:pt x="43" y="38"/>
                </a:lnTo>
                <a:lnTo>
                  <a:pt x="45" y="31"/>
                </a:lnTo>
                <a:lnTo>
                  <a:pt x="45" y="24"/>
                </a:lnTo>
                <a:lnTo>
                  <a:pt x="42" y="18"/>
                </a:lnTo>
                <a:lnTo>
                  <a:pt x="37" y="12"/>
                </a:lnTo>
                <a:lnTo>
                  <a:pt x="31" y="7"/>
                </a:lnTo>
                <a:lnTo>
                  <a:pt x="25" y="3"/>
                </a:lnTo>
                <a:lnTo>
                  <a:pt x="18" y="1"/>
                </a:lnTo>
                <a:lnTo>
                  <a:pt x="11" y="0"/>
                </a:lnTo>
                <a:lnTo>
                  <a:pt x="9" y="0"/>
                </a:lnTo>
                <a:lnTo>
                  <a:pt x="6" y="0"/>
                </a:lnTo>
                <a:lnTo>
                  <a:pt x="6" y="1"/>
                </a:lnTo>
                <a:lnTo>
                  <a:pt x="5" y="3"/>
                </a:lnTo>
                <a:lnTo>
                  <a:pt x="3" y="6"/>
                </a:lnTo>
                <a:lnTo>
                  <a:pt x="3" y="7"/>
                </a:lnTo>
                <a:lnTo>
                  <a:pt x="2" y="9"/>
                </a:lnTo>
                <a:lnTo>
                  <a:pt x="0" y="12"/>
                </a:lnTo>
              </a:path>
            </a:pathLst>
          </a:custGeom>
          <a:solidFill>
            <a:srgbClr val="FFFF00"/>
          </a:solidFill>
          <a:ln w="1588">
            <a:solidFill>
              <a:srgbClr val="990000"/>
            </a:solidFill>
            <a:round/>
            <a:headEnd/>
            <a:tailEnd/>
          </a:ln>
        </p:spPr>
        <p:txBody>
          <a:bodyPr/>
          <a:lstStyle/>
          <a:p>
            <a:endParaRPr lang="en-US"/>
          </a:p>
        </p:txBody>
      </p:sp>
      <p:sp>
        <p:nvSpPr>
          <p:cNvPr id="53310" name="Freeform 61"/>
          <p:cNvSpPr>
            <a:spLocks/>
          </p:cNvSpPr>
          <p:nvPr/>
        </p:nvSpPr>
        <p:spPr bwMode="auto">
          <a:xfrm>
            <a:off x="6559551" y="4570414"/>
            <a:ext cx="63500" cy="74612"/>
          </a:xfrm>
          <a:custGeom>
            <a:avLst/>
            <a:gdLst>
              <a:gd name="T0" fmla="*/ 0 w 45"/>
              <a:gd name="T1" fmla="*/ 2147483647 h 47"/>
              <a:gd name="T2" fmla="*/ 0 w 45"/>
              <a:gd name="T3" fmla="*/ 2147483647 h 47"/>
              <a:gd name="T4" fmla="*/ 2147483647 w 45"/>
              <a:gd name="T5" fmla="*/ 2147483647 h 47"/>
              <a:gd name="T6" fmla="*/ 2147483647 w 45"/>
              <a:gd name="T7" fmla="*/ 2147483647 h 47"/>
              <a:gd name="T8" fmla="*/ 2147483647 w 45"/>
              <a:gd name="T9" fmla="*/ 2147483647 h 47"/>
              <a:gd name="T10" fmla="*/ 2147483647 w 45"/>
              <a:gd name="T11" fmla="*/ 2147483647 h 47"/>
              <a:gd name="T12" fmla="*/ 2147483647 w 45"/>
              <a:gd name="T13" fmla="*/ 2147483647 h 47"/>
              <a:gd name="T14" fmla="*/ 2147483647 w 45"/>
              <a:gd name="T15" fmla="*/ 2147483647 h 47"/>
              <a:gd name="T16" fmla="*/ 2147483647 w 45"/>
              <a:gd name="T17" fmla="*/ 2147483647 h 47"/>
              <a:gd name="T18" fmla="*/ 2147483647 w 45"/>
              <a:gd name="T19" fmla="*/ 2147483647 h 47"/>
              <a:gd name="T20" fmla="*/ 2147483647 w 45"/>
              <a:gd name="T21" fmla="*/ 2147483647 h 47"/>
              <a:gd name="T22" fmla="*/ 2147483647 w 45"/>
              <a:gd name="T23" fmla="*/ 2147483647 h 47"/>
              <a:gd name="T24" fmla="*/ 2147483647 w 45"/>
              <a:gd name="T25" fmla="*/ 2147483647 h 47"/>
              <a:gd name="T26" fmla="*/ 2147483647 w 45"/>
              <a:gd name="T27" fmla="*/ 2147483647 h 47"/>
              <a:gd name="T28" fmla="*/ 2147483647 w 45"/>
              <a:gd name="T29" fmla="*/ 2147483647 h 47"/>
              <a:gd name="T30" fmla="*/ 2147483647 w 45"/>
              <a:gd name="T31" fmla="*/ 2147483647 h 47"/>
              <a:gd name="T32" fmla="*/ 2147483647 w 45"/>
              <a:gd name="T33" fmla="*/ 2147483647 h 47"/>
              <a:gd name="T34" fmla="*/ 2147483647 w 45"/>
              <a:gd name="T35" fmla="*/ 2147483647 h 47"/>
              <a:gd name="T36" fmla="*/ 2147483647 w 45"/>
              <a:gd name="T37" fmla="*/ 2147483647 h 47"/>
              <a:gd name="T38" fmla="*/ 2147483647 w 45"/>
              <a:gd name="T39" fmla="*/ 2147483647 h 47"/>
              <a:gd name="T40" fmla="*/ 2147483647 w 45"/>
              <a:gd name="T41" fmla="*/ 2147483647 h 47"/>
              <a:gd name="T42" fmla="*/ 2147483647 w 45"/>
              <a:gd name="T43" fmla="*/ 2147483647 h 47"/>
              <a:gd name="T44" fmla="*/ 2147483647 w 45"/>
              <a:gd name="T45" fmla="*/ 2147483647 h 47"/>
              <a:gd name="T46" fmla="*/ 2147483647 w 45"/>
              <a:gd name="T47" fmla="*/ 2147483647 h 47"/>
              <a:gd name="T48" fmla="*/ 2147483647 w 45"/>
              <a:gd name="T49" fmla="*/ 0 h 47"/>
              <a:gd name="T50" fmla="*/ 2147483647 w 45"/>
              <a:gd name="T51" fmla="*/ 0 h 47"/>
              <a:gd name="T52" fmla="*/ 2147483647 w 45"/>
              <a:gd name="T53" fmla="*/ 0 h 47"/>
              <a:gd name="T54" fmla="*/ 2147483647 w 45"/>
              <a:gd name="T55" fmla="*/ 2147483647 h 47"/>
              <a:gd name="T56" fmla="*/ 2147483647 w 45"/>
              <a:gd name="T57" fmla="*/ 2147483647 h 47"/>
              <a:gd name="T58" fmla="*/ 2147483647 w 45"/>
              <a:gd name="T59" fmla="*/ 2147483647 h 47"/>
              <a:gd name="T60" fmla="*/ 2147483647 w 45"/>
              <a:gd name="T61" fmla="*/ 2147483647 h 47"/>
              <a:gd name="T62" fmla="*/ 2147483647 w 45"/>
              <a:gd name="T63" fmla="*/ 2147483647 h 47"/>
              <a:gd name="T64" fmla="*/ 0 w 45"/>
              <a:gd name="T65" fmla="*/ 2147483647 h 4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5"/>
              <a:gd name="T100" fmla="*/ 0 h 47"/>
              <a:gd name="T101" fmla="*/ 45 w 45"/>
              <a:gd name="T102" fmla="*/ 47 h 4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5" h="47">
                <a:moveTo>
                  <a:pt x="0" y="12"/>
                </a:moveTo>
                <a:lnTo>
                  <a:pt x="0" y="18"/>
                </a:lnTo>
                <a:lnTo>
                  <a:pt x="2" y="22"/>
                </a:lnTo>
                <a:lnTo>
                  <a:pt x="5" y="26"/>
                </a:lnTo>
                <a:lnTo>
                  <a:pt x="8" y="31"/>
                </a:lnTo>
                <a:lnTo>
                  <a:pt x="11" y="35"/>
                </a:lnTo>
                <a:lnTo>
                  <a:pt x="15" y="38"/>
                </a:lnTo>
                <a:lnTo>
                  <a:pt x="19" y="43"/>
                </a:lnTo>
                <a:lnTo>
                  <a:pt x="24" y="46"/>
                </a:lnTo>
                <a:lnTo>
                  <a:pt x="25" y="47"/>
                </a:lnTo>
                <a:lnTo>
                  <a:pt x="28" y="47"/>
                </a:lnTo>
                <a:lnTo>
                  <a:pt x="31" y="47"/>
                </a:lnTo>
                <a:lnTo>
                  <a:pt x="34" y="47"/>
                </a:lnTo>
                <a:lnTo>
                  <a:pt x="37" y="44"/>
                </a:lnTo>
                <a:lnTo>
                  <a:pt x="40" y="43"/>
                </a:lnTo>
                <a:lnTo>
                  <a:pt x="42" y="41"/>
                </a:lnTo>
                <a:lnTo>
                  <a:pt x="43" y="38"/>
                </a:lnTo>
                <a:lnTo>
                  <a:pt x="45" y="31"/>
                </a:lnTo>
                <a:lnTo>
                  <a:pt x="45" y="24"/>
                </a:lnTo>
                <a:lnTo>
                  <a:pt x="42" y="18"/>
                </a:lnTo>
                <a:lnTo>
                  <a:pt x="37" y="12"/>
                </a:lnTo>
                <a:lnTo>
                  <a:pt x="31" y="7"/>
                </a:lnTo>
                <a:lnTo>
                  <a:pt x="25" y="3"/>
                </a:lnTo>
                <a:lnTo>
                  <a:pt x="18" y="1"/>
                </a:lnTo>
                <a:lnTo>
                  <a:pt x="11" y="0"/>
                </a:lnTo>
                <a:lnTo>
                  <a:pt x="9" y="0"/>
                </a:lnTo>
                <a:lnTo>
                  <a:pt x="6" y="0"/>
                </a:lnTo>
                <a:lnTo>
                  <a:pt x="6" y="1"/>
                </a:lnTo>
                <a:lnTo>
                  <a:pt x="5" y="3"/>
                </a:lnTo>
                <a:lnTo>
                  <a:pt x="3" y="6"/>
                </a:lnTo>
                <a:lnTo>
                  <a:pt x="3" y="7"/>
                </a:lnTo>
                <a:lnTo>
                  <a:pt x="2" y="9"/>
                </a:lnTo>
                <a:lnTo>
                  <a:pt x="0" y="12"/>
                </a:lnTo>
              </a:path>
            </a:pathLst>
          </a:custGeom>
          <a:solidFill>
            <a:srgbClr val="FFFF00"/>
          </a:solidFill>
          <a:ln w="4763">
            <a:solidFill>
              <a:srgbClr val="990000"/>
            </a:solidFill>
            <a:round/>
            <a:headEnd/>
            <a:tailEnd/>
          </a:ln>
        </p:spPr>
        <p:txBody>
          <a:bodyPr/>
          <a:lstStyle/>
          <a:p>
            <a:endParaRPr lang="en-US"/>
          </a:p>
        </p:txBody>
      </p:sp>
      <p:sp>
        <p:nvSpPr>
          <p:cNvPr id="53311" name="Freeform 62"/>
          <p:cNvSpPr>
            <a:spLocks/>
          </p:cNvSpPr>
          <p:nvPr/>
        </p:nvSpPr>
        <p:spPr bwMode="auto">
          <a:xfrm>
            <a:off x="6527803" y="4227513"/>
            <a:ext cx="315913" cy="330200"/>
          </a:xfrm>
          <a:custGeom>
            <a:avLst/>
            <a:gdLst>
              <a:gd name="T0" fmla="*/ 2147483647 w 224"/>
              <a:gd name="T1" fmla="*/ 2147483647 h 208"/>
              <a:gd name="T2" fmla="*/ 2147483647 w 224"/>
              <a:gd name="T3" fmla="*/ 2147483647 h 208"/>
              <a:gd name="T4" fmla="*/ 2147483647 w 224"/>
              <a:gd name="T5" fmla="*/ 2147483647 h 208"/>
              <a:gd name="T6" fmla="*/ 2147483647 w 224"/>
              <a:gd name="T7" fmla="*/ 2147483647 h 208"/>
              <a:gd name="T8" fmla="*/ 2147483647 w 224"/>
              <a:gd name="T9" fmla="*/ 2147483647 h 208"/>
              <a:gd name="T10" fmla="*/ 2147483647 w 224"/>
              <a:gd name="T11" fmla="*/ 2147483647 h 208"/>
              <a:gd name="T12" fmla="*/ 2147483647 w 224"/>
              <a:gd name="T13" fmla="*/ 2147483647 h 208"/>
              <a:gd name="T14" fmla="*/ 2147483647 w 224"/>
              <a:gd name="T15" fmla="*/ 2147483647 h 208"/>
              <a:gd name="T16" fmla="*/ 2147483647 w 224"/>
              <a:gd name="T17" fmla="*/ 2147483647 h 208"/>
              <a:gd name="T18" fmla="*/ 2147483647 w 224"/>
              <a:gd name="T19" fmla="*/ 2147483647 h 208"/>
              <a:gd name="T20" fmla="*/ 2147483647 w 224"/>
              <a:gd name="T21" fmla="*/ 2147483647 h 208"/>
              <a:gd name="T22" fmla="*/ 2147483647 w 224"/>
              <a:gd name="T23" fmla="*/ 2147483647 h 208"/>
              <a:gd name="T24" fmla="*/ 2147483647 w 224"/>
              <a:gd name="T25" fmla="*/ 2147483647 h 208"/>
              <a:gd name="T26" fmla="*/ 2147483647 w 224"/>
              <a:gd name="T27" fmla="*/ 2147483647 h 208"/>
              <a:gd name="T28" fmla="*/ 2147483647 w 224"/>
              <a:gd name="T29" fmla="*/ 2147483647 h 208"/>
              <a:gd name="T30" fmla="*/ 2147483647 w 224"/>
              <a:gd name="T31" fmla="*/ 2147483647 h 208"/>
              <a:gd name="T32" fmla="*/ 2147483647 w 224"/>
              <a:gd name="T33" fmla="*/ 2147483647 h 208"/>
              <a:gd name="T34" fmla="*/ 2147483647 w 224"/>
              <a:gd name="T35" fmla="*/ 2147483647 h 208"/>
              <a:gd name="T36" fmla="*/ 2147483647 w 224"/>
              <a:gd name="T37" fmla="*/ 2147483647 h 208"/>
              <a:gd name="T38" fmla="*/ 2147483647 w 224"/>
              <a:gd name="T39" fmla="*/ 2147483647 h 208"/>
              <a:gd name="T40" fmla="*/ 2147483647 w 224"/>
              <a:gd name="T41" fmla="*/ 2147483647 h 208"/>
              <a:gd name="T42" fmla="*/ 2147483647 w 224"/>
              <a:gd name="T43" fmla="*/ 2147483647 h 208"/>
              <a:gd name="T44" fmla="*/ 2147483647 w 224"/>
              <a:gd name="T45" fmla="*/ 2147483647 h 208"/>
              <a:gd name="T46" fmla="*/ 2147483647 w 224"/>
              <a:gd name="T47" fmla="*/ 2147483647 h 208"/>
              <a:gd name="T48" fmla="*/ 2147483647 w 224"/>
              <a:gd name="T49" fmla="*/ 2147483647 h 208"/>
              <a:gd name="T50" fmla="*/ 2147483647 w 224"/>
              <a:gd name="T51" fmla="*/ 2147483647 h 208"/>
              <a:gd name="T52" fmla="*/ 2147483647 w 224"/>
              <a:gd name="T53" fmla="*/ 2147483647 h 208"/>
              <a:gd name="T54" fmla="*/ 2147483647 w 224"/>
              <a:gd name="T55" fmla="*/ 2147483647 h 208"/>
              <a:gd name="T56" fmla="*/ 2147483647 w 224"/>
              <a:gd name="T57" fmla="*/ 2147483647 h 208"/>
              <a:gd name="T58" fmla="*/ 2147483647 w 224"/>
              <a:gd name="T59" fmla="*/ 2147483647 h 208"/>
              <a:gd name="T60" fmla="*/ 2147483647 w 224"/>
              <a:gd name="T61" fmla="*/ 2147483647 h 208"/>
              <a:gd name="T62" fmla="*/ 2147483647 w 224"/>
              <a:gd name="T63" fmla="*/ 2147483647 h 208"/>
              <a:gd name="T64" fmla="*/ 2147483647 w 224"/>
              <a:gd name="T65" fmla="*/ 2147483647 h 208"/>
              <a:gd name="T66" fmla="*/ 2147483647 w 224"/>
              <a:gd name="T67" fmla="*/ 2147483647 h 208"/>
              <a:gd name="T68" fmla="*/ 2147483647 w 224"/>
              <a:gd name="T69" fmla="*/ 2147483647 h 208"/>
              <a:gd name="T70" fmla="*/ 2147483647 w 224"/>
              <a:gd name="T71" fmla="*/ 2147483647 h 208"/>
              <a:gd name="T72" fmla="*/ 2147483647 w 224"/>
              <a:gd name="T73" fmla="*/ 2147483647 h 208"/>
              <a:gd name="T74" fmla="*/ 2147483647 w 224"/>
              <a:gd name="T75" fmla="*/ 0 h 208"/>
              <a:gd name="T76" fmla="*/ 2147483647 w 224"/>
              <a:gd name="T77" fmla="*/ 2147483647 h 208"/>
              <a:gd name="T78" fmla="*/ 2147483647 w 224"/>
              <a:gd name="T79" fmla="*/ 2147483647 h 208"/>
              <a:gd name="T80" fmla="*/ 2147483647 w 224"/>
              <a:gd name="T81" fmla="*/ 2147483647 h 208"/>
              <a:gd name="T82" fmla="*/ 2147483647 w 224"/>
              <a:gd name="T83" fmla="*/ 2147483647 h 208"/>
              <a:gd name="T84" fmla="*/ 2147483647 w 224"/>
              <a:gd name="T85" fmla="*/ 2147483647 h 208"/>
              <a:gd name="T86" fmla="*/ 2147483647 w 224"/>
              <a:gd name="T87" fmla="*/ 2147483647 h 208"/>
              <a:gd name="T88" fmla="*/ 2147483647 w 224"/>
              <a:gd name="T89" fmla="*/ 2147483647 h 208"/>
              <a:gd name="T90" fmla="*/ 2147483647 w 224"/>
              <a:gd name="T91" fmla="*/ 2147483647 h 208"/>
              <a:gd name="T92" fmla="*/ 2147483647 w 224"/>
              <a:gd name="T93" fmla="*/ 2147483647 h 208"/>
              <a:gd name="T94" fmla="*/ 2147483647 w 224"/>
              <a:gd name="T95" fmla="*/ 2147483647 h 208"/>
              <a:gd name="T96" fmla="*/ 0 w 224"/>
              <a:gd name="T97" fmla="*/ 2147483647 h 208"/>
              <a:gd name="T98" fmla="*/ 2147483647 w 224"/>
              <a:gd name="T99" fmla="*/ 2147483647 h 208"/>
              <a:gd name="T100" fmla="*/ 2147483647 w 224"/>
              <a:gd name="T101" fmla="*/ 2147483647 h 208"/>
              <a:gd name="T102" fmla="*/ 2147483647 w 224"/>
              <a:gd name="T103" fmla="*/ 2147483647 h 208"/>
              <a:gd name="T104" fmla="*/ 2147483647 w 224"/>
              <a:gd name="T105" fmla="*/ 2147483647 h 20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24"/>
              <a:gd name="T160" fmla="*/ 0 h 208"/>
              <a:gd name="T161" fmla="*/ 224 w 224"/>
              <a:gd name="T162" fmla="*/ 208 h 208"/>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24" h="208">
                <a:moveTo>
                  <a:pt x="31" y="130"/>
                </a:moveTo>
                <a:lnTo>
                  <a:pt x="35" y="133"/>
                </a:lnTo>
                <a:lnTo>
                  <a:pt x="42" y="136"/>
                </a:lnTo>
                <a:lnTo>
                  <a:pt x="53" y="142"/>
                </a:lnTo>
                <a:lnTo>
                  <a:pt x="65" y="149"/>
                </a:lnTo>
                <a:lnTo>
                  <a:pt x="78" y="158"/>
                </a:lnTo>
                <a:lnTo>
                  <a:pt x="91" y="167"/>
                </a:lnTo>
                <a:lnTo>
                  <a:pt x="106" y="176"/>
                </a:lnTo>
                <a:lnTo>
                  <a:pt x="119" y="186"/>
                </a:lnTo>
                <a:lnTo>
                  <a:pt x="121" y="186"/>
                </a:lnTo>
                <a:lnTo>
                  <a:pt x="124" y="186"/>
                </a:lnTo>
                <a:lnTo>
                  <a:pt x="127" y="188"/>
                </a:lnTo>
                <a:lnTo>
                  <a:pt x="131" y="189"/>
                </a:lnTo>
                <a:lnTo>
                  <a:pt x="134" y="189"/>
                </a:lnTo>
                <a:lnTo>
                  <a:pt x="137" y="191"/>
                </a:lnTo>
                <a:lnTo>
                  <a:pt x="140" y="191"/>
                </a:lnTo>
                <a:lnTo>
                  <a:pt x="146" y="194"/>
                </a:lnTo>
                <a:lnTo>
                  <a:pt x="153" y="197"/>
                </a:lnTo>
                <a:lnTo>
                  <a:pt x="159" y="200"/>
                </a:lnTo>
                <a:lnTo>
                  <a:pt x="164" y="203"/>
                </a:lnTo>
                <a:lnTo>
                  <a:pt x="170" y="205"/>
                </a:lnTo>
                <a:lnTo>
                  <a:pt x="176" y="208"/>
                </a:lnTo>
                <a:lnTo>
                  <a:pt x="181" y="208"/>
                </a:lnTo>
                <a:lnTo>
                  <a:pt x="189" y="208"/>
                </a:lnTo>
                <a:lnTo>
                  <a:pt x="195" y="205"/>
                </a:lnTo>
                <a:lnTo>
                  <a:pt x="199" y="203"/>
                </a:lnTo>
                <a:lnTo>
                  <a:pt x="204" y="197"/>
                </a:lnTo>
                <a:lnTo>
                  <a:pt x="207" y="191"/>
                </a:lnTo>
                <a:lnTo>
                  <a:pt x="210" y="185"/>
                </a:lnTo>
                <a:lnTo>
                  <a:pt x="211" y="177"/>
                </a:lnTo>
                <a:lnTo>
                  <a:pt x="213" y="170"/>
                </a:lnTo>
                <a:lnTo>
                  <a:pt x="214" y="164"/>
                </a:lnTo>
                <a:lnTo>
                  <a:pt x="215" y="163"/>
                </a:lnTo>
                <a:lnTo>
                  <a:pt x="217" y="161"/>
                </a:lnTo>
                <a:lnTo>
                  <a:pt x="217" y="160"/>
                </a:lnTo>
                <a:lnTo>
                  <a:pt x="218" y="157"/>
                </a:lnTo>
                <a:lnTo>
                  <a:pt x="220" y="155"/>
                </a:lnTo>
                <a:lnTo>
                  <a:pt x="221" y="154"/>
                </a:lnTo>
                <a:lnTo>
                  <a:pt x="223" y="152"/>
                </a:lnTo>
                <a:lnTo>
                  <a:pt x="223" y="149"/>
                </a:lnTo>
                <a:lnTo>
                  <a:pt x="221" y="146"/>
                </a:lnTo>
                <a:lnTo>
                  <a:pt x="221" y="142"/>
                </a:lnTo>
                <a:lnTo>
                  <a:pt x="220" y="136"/>
                </a:lnTo>
                <a:lnTo>
                  <a:pt x="218" y="128"/>
                </a:lnTo>
                <a:lnTo>
                  <a:pt x="217" y="123"/>
                </a:lnTo>
                <a:lnTo>
                  <a:pt x="215" y="117"/>
                </a:lnTo>
                <a:lnTo>
                  <a:pt x="213" y="112"/>
                </a:lnTo>
                <a:lnTo>
                  <a:pt x="218" y="108"/>
                </a:lnTo>
                <a:lnTo>
                  <a:pt x="223" y="103"/>
                </a:lnTo>
                <a:lnTo>
                  <a:pt x="224" y="96"/>
                </a:lnTo>
                <a:lnTo>
                  <a:pt x="224" y="88"/>
                </a:lnTo>
                <a:lnTo>
                  <a:pt x="224" y="81"/>
                </a:lnTo>
                <a:lnTo>
                  <a:pt x="223" y="72"/>
                </a:lnTo>
                <a:lnTo>
                  <a:pt x="221" y="65"/>
                </a:lnTo>
                <a:lnTo>
                  <a:pt x="220" y="59"/>
                </a:lnTo>
                <a:lnTo>
                  <a:pt x="220" y="56"/>
                </a:lnTo>
                <a:lnTo>
                  <a:pt x="218" y="54"/>
                </a:lnTo>
                <a:lnTo>
                  <a:pt x="217" y="53"/>
                </a:lnTo>
                <a:lnTo>
                  <a:pt x="215" y="51"/>
                </a:lnTo>
                <a:lnTo>
                  <a:pt x="213" y="50"/>
                </a:lnTo>
                <a:lnTo>
                  <a:pt x="211" y="48"/>
                </a:lnTo>
                <a:lnTo>
                  <a:pt x="210" y="47"/>
                </a:lnTo>
                <a:lnTo>
                  <a:pt x="208" y="46"/>
                </a:lnTo>
                <a:lnTo>
                  <a:pt x="207" y="38"/>
                </a:lnTo>
                <a:lnTo>
                  <a:pt x="204" y="32"/>
                </a:lnTo>
                <a:lnTo>
                  <a:pt x="199" y="26"/>
                </a:lnTo>
                <a:lnTo>
                  <a:pt x="196" y="20"/>
                </a:lnTo>
                <a:lnTo>
                  <a:pt x="192" y="16"/>
                </a:lnTo>
                <a:lnTo>
                  <a:pt x="186" y="11"/>
                </a:lnTo>
                <a:lnTo>
                  <a:pt x="181" y="7"/>
                </a:lnTo>
                <a:lnTo>
                  <a:pt x="176" y="4"/>
                </a:lnTo>
                <a:lnTo>
                  <a:pt x="170" y="1"/>
                </a:lnTo>
                <a:lnTo>
                  <a:pt x="164" y="0"/>
                </a:lnTo>
                <a:lnTo>
                  <a:pt x="158" y="0"/>
                </a:lnTo>
                <a:lnTo>
                  <a:pt x="152" y="0"/>
                </a:lnTo>
                <a:lnTo>
                  <a:pt x="143" y="3"/>
                </a:lnTo>
                <a:lnTo>
                  <a:pt x="133" y="7"/>
                </a:lnTo>
                <a:lnTo>
                  <a:pt x="124" y="13"/>
                </a:lnTo>
                <a:lnTo>
                  <a:pt x="115" y="19"/>
                </a:lnTo>
                <a:lnTo>
                  <a:pt x="105" y="25"/>
                </a:lnTo>
                <a:lnTo>
                  <a:pt x="96" y="29"/>
                </a:lnTo>
                <a:lnTo>
                  <a:pt x="85" y="32"/>
                </a:lnTo>
                <a:lnTo>
                  <a:pt x="76" y="37"/>
                </a:lnTo>
                <a:lnTo>
                  <a:pt x="68" y="40"/>
                </a:lnTo>
                <a:lnTo>
                  <a:pt x="60" y="44"/>
                </a:lnTo>
                <a:lnTo>
                  <a:pt x="51" y="48"/>
                </a:lnTo>
                <a:lnTo>
                  <a:pt x="45" y="53"/>
                </a:lnTo>
                <a:lnTo>
                  <a:pt x="38" y="56"/>
                </a:lnTo>
                <a:lnTo>
                  <a:pt x="34" y="60"/>
                </a:lnTo>
                <a:lnTo>
                  <a:pt x="28" y="65"/>
                </a:lnTo>
                <a:lnTo>
                  <a:pt x="22" y="68"/>
                </a:lnTo>
                <a:lnTo>
                  <a:pt x="17" y="72"/>
                </a:lnTo>
                <a:lnTo>
                  <a:pt x="11" y="75"/>
                </a:lnTo>
                <a:lnTo>
                  <a:pt x="7" y="81"/>
                </a:lnTo>
                <a:lnTo>
                  <a:pt x="2" y="86"/>
                </a:lnTo>
                <a:lnTo>
                  <a:pt x="0" y="91"/>
                </a:lnTo>
                <a:lnTo>
                  <a:pt x="0" y="99"/>
                </a:lnTo>
                <a:lnTo>
                  <a:pt x="1" y="106"/>
                </a:lnTo>
                <a:lnTo>
                  <a:pt x="5" y="114"/>
                </a:lnTo>
                <a:lnTo>
                  <a:pt x="10" y="120"/>
                </a:lnTo>
                <a:lnTo>
                  <a:pt x="16" y="124"/>
                </a:lnTo>
                <a:lnTo>
                  <a:pt x="20" y="127"/>
                </a:lnTo>
                <a:lnTo>
                  <a:pt x="25" y="128"/>
                </a:lnTo>
                <a:lnTo>
                  <a:pt x="29" y="130"/>
                </a:lnTo>
                <a:lnTo>
                  <a:pt x="31" y="13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12" name="Freeform 63"/>
          <p:cNvSpPr>
            <a:spLocks/>
          </p:cNvSpPr>
          <p:nvPr/>
        </p:nvSpPr>
        <p:spPr bwMode="auto">
          <a:xfrm>
            <a:off x="6538916" y="4337054"/>
            <a:ext cx="71437" cy="87313"/>
          </a:xfrm>
          <a:custGeom>
            <a:avLst/>
            <a:gdLst>
              <a:gd name="T0" fmla="*/ 2147483647 w 51"/>
              <a:gd name="T1" fmla="*/ 2147483647 h 55"/>
              <a:gd name="T2" fmla="*/ 2147483647 w 51"/>
              <a:gd name="T3" fmla="*/ 2147483647 h 55"/>
              <a:gd name="T4" fmla="*/ 2147483647 w 51"/>
              <a:gd name="T5" fmla="*/ 2147483647 h 55"/>
              <a:gd name="T6" fmla="*/ 2147483647 w 51"/>
              <a:gd name="T7" fmla="*/ 2147483647 h 55"/>
              <a:gd name="T8" fmla="*/ 2147483647 w 51"/>
              <a:gd name="T9" fmla="*/ 2147483647 h 55"/>
              <a:gd name="T10" fmla="*/ 2147483647 w 51"/>
              <a:gd name="T11" fmla="*/ 2147483647 h 55"/>
              <a:gd name="T12" fmla="*/ 2147483647 w 51"/>
              <a:gd name="T13" fmla="*/ 2147483647 h 55"/>
              <a:gd name="T14" fmla="*/ 2147483647 w 51"/>
              <a:gd name="T15" fmla="*/ 2147483647 h 55"/>
              <a:gd name="T16" fmla="*/ 2147483647 w 51"/>
              <a:gd name="T17" fmla="*/ 2147483647 h 55"/>
              <a:gd name="T18" fmla="*/ 2147483647 w 51"/>
              <a:gd name="T19" fmla="*/ 2147483647 h 55"/>
              <a:gd name="T20" fmla="*/ 2147483647 w 51"/>
              <a:gd name="T21" fmla="*/ 2147483647 h 55"/>
              <a:gd name="T22" fmla="*/ 2147483647 w 51"/>
              <a:gd name="T23" fmla="*/ 2147483647 h 55"/>
              <a:gd name="T24" fmla="*/ 2147483647 w 51"/>
              <a:gd name="T25" fmla="*/ 2147483647 h 55"/>
              <a:gd name="T26" fmla="*/ 2147483647 w 51"/>
              <a:gd name="T27" fmla="*/ 2147483647 h 55"/>
              <a:gd name="T28" fmla="*/ 2147483647 w 51"/>
              <a:gd name="T29" fmla="*/ 2147483647 h 55"/>
              <a:gd name="T30" fmla="*/ 2147483647 w 51"/>
              <a:gd name="T31" fmla="*/ 2147483647 h 55"/>
              <a:gd name="T32" fmla="*/ 2147483647 w 51"/>
              <a:gd name="T33" fmla="*/ 2147483647 h 55"/>
              <a:gd name="T34" fmla="*/ 2147483647 w 51"/>
              <a:gd name="T35" fmla="*/ 2147483647 h 55"/>
              <a:gd name="T36" fmla="*/ 2147483647 w 51"/>
              <a:gd name="T37" fmla="*/ 2147483647 h 55"/>
              <a:gd name="T38" fmla="*/ 2147483647 w 51"/>
              <a:gd name="T39" fmla="*/ 2147483647 h 55"/>
              <a:gd name="T40" fmla="*/ 2147483647 w 51"/>
              <a:gd name="T41" fmla="*/ 2147483647 h 55"/>
              <a:gd name="T42" fmla="*/ 2147483647 w 51"/>
              <a:gd name="T43" fmla="*/ 2147483647 h 55"/>
              <a:gd name="T44" fmla="*/ 2147483647 w 51"/>
              <a:gd name="T45" fmla="*/ 2147483647 h 55"/>
              <a:gd name="T46" fmla="*/ 2147483647 w 51"/>
              <a:gd name="T47" fmla="*/ 2147483647 h 55"/>
              <a:gd name="T48" fmla="*/ 2147483647 w 51"/>
              <a:gd name="T49" fmla="*/ 2147483647 h 55"/>
              <a:gd name="T50" fmla="*/ 2147483647 w 51"/>
              <a:gd name="T51" fmla="*/ 2147483647 h 55"/>
              <a:gd name="T52" fmla="*/ 2147483647 w 51"/>
              <a:gd name="T53" fmla="*/ 2147483647 h 55"/>
              <a:gd name="T54" fmla="*/ 2147483647 w 51"/>
              <a:gd name="T55" fmla="*/ 2147483647 h 55"/>
              <a:gd name="T56" fmla="*/ 2147483647 w 51"/>
              <a:gd name="T57" fmla="*/ 2147483647 h 55"/>
              <a:gd name="T58" fmla="*/ 2147483647 w 51"/>
              <a:gd name="T59" fmla="*/ 2147483647 h 55"/>
              <a:gd name="T60" fmla="*/ 2147483647 w 51"/>
              <a:gd name="T61" fmla="*/ 2147483647 h 55"/>
              <a:gd name="T62" fmla="*/ 2147483647 w 51"/>
              <a:gd name="T63" fmla="*/ 2147483647 h 55"/>
              <a:gd name="T64" fmla="*/ 2147483647 w 51"/>
              <a:gd name="T65" fmla="*/ 2147483647 h 55"/>
              <a:gd name="T66" fmla="*/ 2147483647 w 51"/>
              <a:gd name="T67" fmla="*/ 0 h 55"/>
              <a:gd name="T68" fmla="*/ 2147483647 w 51"/>
              <a:gd name="T69" fmla="*/ 0 h 55"/>
              <a:gd name="T70" fmla="*/ 2147483647 w 51"/>
              <a:gd name="T71" fmla="*/ 0 h 55"/>
              <a:gd name="T72" fmla="*/ 2147483647 w 51"/>
              <a:gd name="T73" fmla="*/ 2147483647 h 55"/>
              <a:gd name="T74" fmla="*/ 2147483647 w 51"/>
              <a:gd name="T75" fmla="*/ 2147483647 h 55"/>
              <a:gd name="T76" fmla="*/ 2147483647 w 51"/>
              <a:gd name="T77" fmla="*/ 2147483647 h 55"/>
              <a:gd name="T78" fmla="*/ 2147483647 w 51"/>
              <a:gd name="T79" fmla="*/ 2147483647 h 55"/>
              <a:gd name="T80" fmla="*/ 2147483647 w 51"/>
              <a:gd name="T81" fmla="*/ 2147483647 h 55"/>
              <a:gd name="T82" fmla="*/ 2147483647 w 51"/>
              <a:gd name="T83" fmla="*/ 2147483647 h 55"/>
              <a:gd name="T84" fmla="*/ 2147483647 w 51"/>
              <a:gd name="T85" fmla="*/ 2147483647 h 55"/>
              <a:gd name="T86" fmla="*/ 2147483647 w 51"/>
              <a:gd name="T87" fmla="*/ 2147483647 h 55"/>
              <a:gd name="T88" fmla="*/ 2147483647 w 51"/>
              <a:gd name="T89" fmla="*/ 2147483647 h 55"/>
              <a:gd name="T90" fmla="*/ 2147483647 w 51"/>
              <a:gd name="T91" fmla="*/ 2147483647 h 55"/>
              <a:gd name="T92" fmla="*/ 2147483647 w 51"/>
              <a:gd name="T93" fmla="*/ 2147483647 h 55"/>
              <a:gd name="T94" fmla="*/ 2147483647 w 51"/>
              <a:gd name="T95" fmla="*/ 2147483647 h 55"/>
              <a:gd name="T96" fmla="*/ 2147483647 w 51"/>
              <a:gd name="T97" fmla="*/ 2147483647 h 55"/>
              <a:gd name="T98" fmla="*/ 2147483647 w 51"/>
              <a:gd name="T99" fmla="*/ 2147483647 h 55"/>
              <a:gd name="T100" fmla="*/ 2147483647 w 51"/>
              <a:gd name="T101" fmla="*/ 2147483647 h 55"/>
              <a:gd name="T102" fmla="*/ 2147483647 w 51"/>
              <a:gd name="T103" fmla="*/ 2147483647 h 55"/>
              <a:gd name="T104" fmla="*/ 0 w 51"/>
              <a:gd name="T105" fmla="*/ 2147483647 h 55"/>
              <a:gd name="T106" fmla="*/ 0 w 51"/>
              <a:gd name="T107" fmla="*/ 2147483647 h 55"/>
              <a:gd name="T108" fmla="*/ 0 w 51"/>
              <a:gd name="T109" fmla="*/ 2147483647 h 55"/>
              <a:gd name="T110" fmla="*/ 2147483647 w 51"/>
              <a:gd name="T111" fmla="*/ 2147483647 h 55"/>
              <a:gd name="T112" fmla="*/ 2147483647 w 51"/>
              <a:gd name="T113" fmla="*/ 2147483647 h 5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1"/>
              <a:gd name="T172" fmla="*/ 0 h 55"/>
              <a:gd name="T173" fmla="*/ 51 w 51"/>
              <a:gd name="T174" fmla="*/ 55 h 5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1" h="55">
                <a:moveTo>
                  <a:pt x="2" y="31"/>
                </a:moveTo>
                <a:lnTo>
                  <a:pt x="3" y="36"/>
                </a:lnTo>
                <a:lnTo>
                  <a:pt x="6" y="40"/>
                </a:lnTo>
                <a:lnTo>
                  <a:pt x="9" y="46"/>
                </a:lnTo>
                <a:lnTo>
                  <a:pt x="14" y="51"/>
                </a:lnTo>
                <a:lnTo>
                  <a:pt x="17" y="54"/>
                </a:lnTo>
                <a:lnTo>
                  <a:pt x="21" y="55"/>
                </a:lnTo>
                <a:lnTo>
                  <a:pt x="26" y="55"/>
                </a:lnTo>
                <a:lnTo>
                  <a:pt x="30" y="52"/>
                </a:lnTo>
                <a:lnTo>
                  <a:pt x="31" y="51"/>
                </a:lnTo>
                <a:lnTo>
                  <a:pt x="33" y="49"/>
                </a:lnTo>
                <a:lnTo>
                  <a:pt x="33" y="48"/>
                </a:lnTo>
                <a:lnTo>
                  <a:pt x="34" y="46"/>
                </a:lnTo>
                <a:lnTo>
                  <a:pt x="34" y="45"/>
                </a:lnTo>
                <a:lnTo>
                  <a:pt x="36" y="42"/>
                </a:lnTo>
                <a:lnTo>
                  <a:pt x="36" y="40"/>
                </a:lnTo>
                <a:lnTo>
                  <a:pt x="37" y="39"/>
                </a:lnTo>
                <a:lnTo>
                  <a:pt x="39" y="36"/>
                </a:lnTo>
                <a:lnTo>
                  <a:pt x="40" y="34"/>
                </a:lnTo>
                <a:lnTo>
                  <a:pt x="43" y="33"/>
                </a:lnTo>
                <a:lnTo>
                  <a:pt x="45" y="31"/>
                </a:lnTo>
                <a:lnTo>
                  <a:pt x="48" y="30"/>
                </a:lnTo>
                <a:lnTo>
                  <a:pt x="49" y="27"/>
                </a:lnTo>
                <a:lnTo>
                  <a:pt x="51" y="25"/>
                </a:lnTo>
                <a:lnTo>
                  <a:pt x="51" y="22"/>
                </a:lnTo>
                <a:lnTo>
                  <a:pt x="51" y="19"/>
                </a:lnTo>
                <a:lnTo>
                  <a:pt x="51" y="17"/>
                </a:lnTo>
                <a:lnTo>
                  <a:pt x="51" y="14"/>
                </a:lnTo>
                <a:lnTo>
                  <a:pt x="49" y="11"/>
                </a:lnTo>
                <a:lnTo>
                  <a:pt x="49" y="8"/>
                </a:lnTo>
                <a:lnTo>
                  <a:pt x="48" y="6"/>
                </a:lnTo>
                <a:lnTo>
                  <a:pt x="46" y="3"/>
                </a:lnTo>
                <a:lnTo>
                  <a:pt x="43" y="2"/>
                </a:lnTo>
                <a:lnTo>
                  <a:pt x="40" y="0"/>
                </a:lnTo>
                <a:lnTo>
                  <a:pt x="37" y="0"/>
                </a:lnTo>
                <a:lnTo>
                  <a:pt x="34" y="0"/>
                </a:lnTo>
                <a:lnTo>
                  <a:pt x="31" y="2"/>
                </a:lnTo>
                <a:lnTo>
                  <a:pt x="28" y="3"/>
                </a:lnTo>
                <a:lnTo>
                  <a:pt x="26" y="5"/>
                </a:lnTo>
                <a:lnTo>
                  <a:pt x="23" y="6"/>
                </a:lnTo>
                <a:lnTo>
                  <a:pt x="20" y="8"/>
                </a:lnTo>
                <a:lnTo>
                  <a:pt x="18" y="9"/>
                </a:lnTo>
                <a:lnTo>
                  <a:pt x="15" y="11"/>
                </a:lnTo>
                <a:lnTo>
                  <a:pt x="14" y="12"/>
                </a:lnTo>
                <a:lnTo>
                  <a:pt x="12" y="12"/>
                </a:lnTo>
                <a:lnTo>
                  <a:pt x="9" y="14"/>
                </a:lnTo>
                <a:lnTo>
                  <a:pt x="8" y="15"/>
                </a:lnTo>
                <a:lnTo>
                  <a:pt x="5" y="17"/>
                </a:lnTo>
                <a:lnTo>
                  <a:pt x="3" y="18"/>
                </a:lnTo>
                <a:lnTo>
                  <a:pt x="3" y="19"/>
                </a:lnTo>
                <a:lnTo>
                  <a:pt x="2" y="21"/>
                </a:lnTo>
                <a:lnTo>
                  <a:pt x="2" y="22"/>
                </a:lnTo>
                <a:lnTo>
                  <a:pt x="0" y="24"/>
                </a:lnTo>
                <a:lnTo>
                  <a:pt x="0" y="25"/>
                </a:lnTo>
                <a:lnTo>
                  <a:pt x="0" y="27"/>
                </a:lnTo>
                <a:lnTo>
                  <a:pt x="2" y="28"/>
                </a:lnTo>
                <a:lnTo>
                  <a:pt x="2" y="3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13" name="Freeform 64"/>
          <p:cNvSpPr>
            <a:spLocks/>
          </p:cNvSpPr>
          <p:nvPr/>
        </p:nvSpPr>
        <p:spPr bwMode="auto">
          <a:xfrm>
            <a:off x="6858002" y="4343403"/>
            <a:ext cx="71439" cy="87313"/>
          </a:xfrm>
          <a:custGeom>
            <a:avLst/>
            <a:gdLst>
              <a:gd name="T0" fmla="*/ 2147483647 w 51"/>
              <a:gd name="T1" fmla="*/ 2147483647 h 55"/>
              <a:gd name="T2" fmla="*/ 2147483647 w 51"/>
              <a:gd name="T3" fmla="*/ 2147483647 h 55"/>
              <a:gd name="T4" fmla="*/ 2147483647 w 51"/>
              <a:gd name="T5" fmla="*/ 2147483647 h 55"/>
              <a:gd name="T6" fmla="*/ 2147483647 w 51"/>
              <a:gd name="T7" fmla="*/ 2147483647 h 55"/>
              <a:gd name="T8" fmla="*/ 2147483647 w 51"/>
              <a:gd name="T9" fmla="*/ 2147483647 h 55"/>
              <a:gd name="T10" fmla="*/ 2147483647 w 51"/>
              <a:gd name="T11" fmla="*/ 2147483647 h 55"/>
              <a:gd name="T12" fmla="*/ 2147483647 w 51"/>
              <a:gd name="T13" fmla="*/ 2147483647 h 55"/>
              <a:gd name="T14" fmla="*/ 2147483647 w 51"/>
              <a:gd name="T15" fmla="*/ 2147483647 h 55"/>
              <a:gd name="T16" fmla="*/ 2147483647 w 51"/>
              <a:gd name="T17" fmla="*/ 2147483647 h 55"/>
              <a:gd name="T18" fmla="*/ 2147483647 w 51"/>
              <a:gd name="T19" fmla="*/ 2147483647 h 55"/>
              <a:gd name="T20" fmla="*/ 2147483647 w 51"/>
              <a:gd name="T21" fmla="*/ 2147483647 h 55"/>
              <a:gd name="T22" fmla="*/ 2147483647 w 51"/>
              <a:gd name="T23" fmla="*/ 2147483647 h 55"/>
              <a:gd name="T24" fmla="*/ 2147483647 w 51"/>
              <a:gd name="T25" fmla="*/ 2147483647 h 55"/>
              <a:gd name="T26" fmla="*/ 2147483647 w 51"/>
              <a:gd name="T27" fmla="*/ 2147483647 h 55"/>
              <a:gd name="T28" fmla="*/ 2147483647 w 51"/>
              <a:gd name="T29" fmla="*/ 2147483647 h 55"/>
              <a:gd name="T30" fmla="*/ 2147483647 w 51"/>
              <a:gd name="T31" fmla="*/ 2147483647 h 55"/>
              <a:gd name="T32" fmla="*/ 2147483647 w 51"/>
              <a:gd name="T33" fmla="*/ 2147483647 h 55"/>
              <a:gd name="T34" fmla="*/ 2147483647 w 51"/>
              <a:gd name="T35" fmla="*/ 2147483647 h 55"/>
              <a:gd name="T36" fmla="*/ 2147483647 w 51"/>
              <a:gd name="T37" fmla="*/ 2147483647 h 55"/>
              <a:gd name="T38" fmla="*/ 2147483647 w 51"/>
              <a:gd name="T39" fmla="*/ 2147483647 h 55"/>
              <a:gd name="T40" fmla="*/ 2147483647 w 51"/>
              <a:gd name="T41" fmla="*/ 2147483647 h 55"/>
              <a:gd name="T42" fmla="*/ 2147483647 w 51"/>
              <a:gd name="T43" fmla="*/ 2147483647 h 55"/>
              <a:gd name="T44" fmla="*/ 2147483647 w 51"/>
              <a:gd name="T45" fmla="*/ 2147483647 h 55"/>
              <a:gd name="T46" fmla="*/ 2147483647 w 51"/>
              <a:gd name="T47" fmla="*/ 2147483647 h 55"/>
              <a:gd name="T48" fmla="*/ 2147483647 w 51"/>
              <a:gd name="T49" fmla="*/ 2147483647 h 55"/>
              <a:gd name="T50" fmla="*/ 2147483647 w 51"/>
              <a:gd name="T51" fmla="*/ 2147483647 h 55"/>
              <a:gd name="T52" fmla="*/ 2147483647 w 51"/>
              <a:gd name="T53" fmla="*/ 2147483647 h 55"/>
              <a:gd name="T54" fmla="*/ 2147483647 w 51"/>
              <a:gd name="T55" fmla="*/ 2147483647 h 55"/>
              <a:gd name="T56" fmla="*/ 2147483647 w 51"/>
              <a:gd name="T57" fmla="*/ 2147483647 h 55"/>
              <a:gd name="T58" fmla="*/ 2147483647 w 51"/>
              <a:gd name="T59" fmla="*/ 2147483647 h 55"/>
              <a:gd name="T60" fmla="*/ 2147483647 w 51"/>
              <a:gd name="T61" fmla="*/ 2147483647 h 55"/>
              <a:gd name="T62" fmla="*/ 2147483647 w 51"/>
              <a:gd name="T63" fmla="*/ 2147483647 h 55"/>
              <a:gd name="T64" fmla="*/ 2147483647 w 51"/>
              <a:gd name="T65" fmla="*/ 2147483647 h 55"/>
              <a:gd name="T66" fmla="*/ 2147483647 w 51"/>
              <a:gd name="T67" fmla="*/ 0 h 55"/>
              <a:gd name="T68" fmla="*/ 2147483647 w 51"/>
              <a:gd name="T69" fmla="*/ 0 h 55"/>
              <a:gd name="T70" fmla="*/ 2147483647 w 51"/>
              <a:gd name="T71" fmla="*/ 0 h 55"/>
              <a:gd name="T72" fmla="*/ 2147483647 w 51"/>
              <a:gd name="T73" fmla="*/ 2147483647 h 55"/>
              <a:gd name="T74" fmla="*/ 2147483647 w 51"/>
              <a:gd name="T75" fmla="*/ 2147483647 h 55"/>
              <a:gd name="T76" fmla="*/ 2147483647 w 51"/>
              <a:gd name="T77" fmla="*/ 2147483647 h 55"/>
              <a:gd name="T78" fmla="*/ 2147483647 w 51"/>
              <a:gd name="T79" fmla="*/ 2147483647 h 55"/>
              <a:gd name="T80" fmla="*/ 2147483647 w 51"/>
              <a:gd name="T81" fmla="*/ 2147483647 h 55"/>
              <a:gd name="T82" fmla="*/ 2147483647 w 51"/>
              <a:gd name="T83" fmla="*/ 2147483647 h 55"/>
              <a:gd name="T84" fmla="*/ 2147483647 w 51"/>
              <a:gd name="T85" fmla="*/ 2147483647 h 55"/>
              <a:gd name="T86" fmla="*/ 2147483647 w 51"/>
              <a:gd name="T87" fmla="*/ 2147483647 h 55"/>
              <a:gd name="T88" fmla="*/ 2147483647 w 51"/>
              <a:gd name="T89" fmla="*/ 2147483647 h 55"/>
              <a:gd name="T90" fmla="*/ 2147483647 w 51"/>
              <a:gd name="T91" fmla="*/ 2147483647 h 55"/>
              <a:gd name="T92" fmla="*/ 2147483647 w 51"/>
              <a:gd name="T93" fmla="*/ 2147483647 h 55"/>
              <a:gd name="T94" fmla="*/ 2147483647 w 51"/>
              <a:gd name="T95" fmla="*/ 2147483647 h 55"/>
              <a:gd name="T96" fmla="*/ 2147483647 w 51"/>
              <a:gd name="T97" fmla="*/ 2147483647 h 55"/>
              <a:gd name="T98" fmla="*/ 2147483647 w 51"/>
              <a:gd name="T99" fmla="*/ 2147483647 h 55"/>
              <a:gd name="T100" fmla="*/ 2147483647 w 51"/>
              <a:gd name="T101" fmla="*/ 2147483647 h 55"/>
              <a:gd name="T102" fmla="*/ 2147483647 w 51"/>
              <a:gd name="T103" fmla="*/ 2147483647 h 55"/>
              <a:gd name="T104" fmla="*/ 0 w 51"/>
              <a:gd name="T105" fmla="*/ 2147483647 h 55"/>
              <a:gd name="T106" fmla="*/ 0 w 51"/>
              <a:gd name="T107" fmla="*/ 2147483647 h 55"/>
              <a:gd name="T108" fmla="*/ 0 w 51"/>
              <a:gd name="T109" fmla="*/ 2147483647 h 55"/>
              <a:gd name="T110" fmla="*/ 2147483647 w 51"/>
              <a:gd name="T111" fmla="*/ 2147483647 h 55"/>
              <a:gd name="T112" fmla="*/ 2147483647 w 51"/>
              <a:gd name="T113" fmla="*/ 2147483647 h 5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1"/>
              <a:gd name="T172" fmla="*/ 0 h 55"/>
              <a:gd name="T173" fmla="*/ 51 w 51"/>
              <a:gd name="T174" fmla="*/ 55 h 5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1" h="55">
                <a:moveTo>
                  <a:pt x="2" y="31"/>
                </a:moveTo>
                <a:lnTo>
                  <a:pt x="3" y="36"/>
                </a:lnTo>
                <a:lnTo>
                  <a:pt x="6" y="40"/>
                </a:lnTo>
                <a:lnTo>
                  <a:pt x="9" y="46"/>
                </a:lnTo>
                <a:lnTo>
                  <a:pt x="14" y="51"/>
                </a:lnTo>
                <a:lnTo>
                  <a:pt x="17" y="54"/>
                </a:lnTo>
                <a:lnTo>
                  <a:pt x="21" y="55"/>
                </a:lnTo>
                <a:lnTo>
                  <a:pt x="26" y="55"/>
                </a:lnTo>
                <a:lnTo>
                  <a:pt x="30" y="52"/>
                </a:lnTo>
                <a:lnTo>
                  <a:pt x="31" y="51"/>
                </a:lnTo>
                <a:lnTo>
                  <a:pt x="33" y="49"/>
                </a:lnTo>
                <a:lnTo>
                  <a:pt x="33" y="48"/>
                </a:lnTo>
                <a:lnTo>
                  <a:pt x="34" y="46"/>
                </a:lnTo>
                <a:lnTo>
                  <a:pt x="34" y="45"/>
                </a:lnTo>
                <a:lnTo>
                  <a:pt x="36" y="42"/>
                </a:lnTo>
                <a:lnTo>
                  <a:pt x="36" y="40"/>
                </a:lnTo>
                <a:lnTo>
                  <a:pt x="37" y="39"/>
                </a:lnTo>
                <a:lnTo>
                  <a:pt x="39" y="36"/>
                </a:lnTo>
                <a:lnTo>
                  <a:pt x="40" y="34"/>
                </a:lnTo>
                <a:lnTo>
                  <a:pt x="43" y="33"/>
                </a:lnTo>
                <a:lnTo>
                  <a:pt x="45" y="31"/>
                </a:lnTo>
                <a:lnTo>
                  <a:pt x="48" y="30"/>
                </a:lnTo>
                <a:lnTo>
                  <a:pt x="49" y="27"/>
                </a:lnTo>
                <a:lnTo>
                  <a:pt x="51" y="25"/>
                </a:lnTo>
                <a:lnTo>
                  <a:pt x="51" y="22"/>
                </a:lnTo>
                <a:lnTo>
                  <a:pt x="51" y="19"/>
                </a:lnTo>
                <a:lnTo>
                  <a:pt x="51" y="17"/>
                </a:lnTo>
                <a:lnTo>
                  <a:pt x="51" y="14"/>
                </a:lnTo>
                <a:lnTo>
                  <a:pt x="49" y="11"/>
                </a:lnTo>
                <a:lnTo>
                  <a:pt x="49" y="8"/>
                </a:lnTo>
                <a:lnTo>
                  <a:pt x="48" y="6"/>
                </a:lnTo>
                <a:lnTo>
                  <a:pt x="46" y="3"/>
                </a:lnTo>
                <a:lnTo>
                  <a:pt x="43" y="2"/>
                </a:lnTo>
                <a:lnTo>
                  <a:pt x="40" y="0"/>
                </a:lnTo>
                <a:lnTo>
                  <a:pt x="37" y="0"/>
                </a:lnTo>
                <a:lnTo>
                  <a:pt x="34" y="0"/>
                </a:lnTo>
                <a:lnTo>
                  <a:pt x="31" y="2"/>
                </a:lnTo>
                <a:lnTo>
                  <a:pt x="28" y="3"/>
                </a:lnTo>
                <a:lnTo>
                  <a:pt x="26" y="5"/>
                </a:lnTo>
                <a:lnTo>
                  <a:pt x="23" y="6"/>
                </a:lnTo>
                <a:lnTo>
                  <a:pt x="20" y="8"/>
                </a:lnTo>
                <a:lnTo>
                  <a:pt x="18" y="9"/>
                </a:lnTo>
                <a:lnTo>
                  <a:pt x="15" y="11"/>
                </a:lnTo>
                <a:lnTo>
                  <a:pt x="14" y="12"/>
                </a:lnTo>
                <a:lnTo>
                  <a:pt x="12" y="12"/>
                </a:lnTo>
                <a:lnTo>
                  <a:pt x="9" y="14"/>
                </a:lnTo>
                <a:lnTo>
                  <a:pt x="8" y="15"/>
                </a:lnTo>
                <a:lnTo>
                  <a:pt x="5" y="17"/>
                </a:lnTo>
                <a:lnTo>
                  <a:pt x="3" y="18"/>
                </a:lnTo>
                <a:lnTo>
                  <a:pt x="3" y="19"/>
                </a:lnTo>
                <a:lnTo>
                  <a:pt x="2" y="21"/>
                </a:lnTo>
                <a:lnTo>
                  <a:pt x="2" y="22"/>
                </a:lnTo>
                <a:lnTo>
                  <a:pt x="0" y="24"/>
                </a:lnTo>
                <a:lnTo>
                  <a:pt x="0" y="25"/>
                </a:lnTo>
                <a:lnTo>
                  <a:pt x="0" y="27"/>
                </a:lnTo>
                <a:lnTo>
                  <a:pt x="2" y="28"/>
                </a:lnTo>
                <a:lnTo>
                  <a:pt x="2" y="31"/>
                </a:lnTo>
              </a:path>
            </a:pathLst>
          </a:custGeom>
          <a:solidFill>
            <a:srgbClr val="FFFF00"/>
          </a:solidFill>
          <a:ln w="4763">
            <a:solidFill>
              <a:srgbClr val="990000"/>
            </a:solidFill>
            <a:round/>
            <a:headEnd/>
            <a:tailEnd/>
          </a:ln>
        </p:spPr>
        <p:txBody>
          <a:bodyPr/>
          <a:lstStyle/>
          <a:p>
            <a:endParaRPr lang="en-US"/>
          </a:p>
        </p:txBody>
      </p:sp>
      <p:sp>
        <p:nvSpPr>
          <p:cNvPr id="53314" name="Freeform 65"/>
          <p:cNvSpPr>
            <a:spLocks/>
          </p:cNvSpPr>
          <p:nvPr/>
        </p:nvSpPr>
        <p:spPr bwMode="auto">
          <a:xfrm>
            <a:off x="6596064" y="4354515"/>
            <a:ext cx="80963" cy="93663"/>
          </a:xfrm>
          <a:custGeom>
            <a:avLst/>
            <a:gdLst>
              <a:gd name="T0" fmla="*/ 0 w 58"/>
              <a:gd name="T1" fmla="*/ 2147483647 h 59"/>
              <a:gd name="T2" fmla="*/ 2147483647 w 58"/>
              <a:gd name="T3" fmla="*/ 2147483647 h 59"/>
              <a:gd name="T4" fmla="*/ 2147483647 w 58"/>
              <a:gd name="T5" fmla="*/ 2147483647 h 59"/>
              <a:gd name="T6" fmla="*/ 2147483647 w 58"/>
              <a:gd name="T7" fmla="*/ 2147483647 h 59"/>
              <a:gd name="T8" fmla="*/ 2147483647 w 58"/>
              <a:gd name="T9" fmla="*/ 2147483647 h 59"/>
              <a:gd name="T10" fmla="*/ 2147483647 w 58"/>
              <a:gd name="T11" fmla="*/ 2147483647 h 59"/>
              <a:gd name="T12" fmla="*/ 2147483647 w 58"/>
              <a:gd name="T13" fmla="*/ 2147483647 h 59"/>
              <a:gd name="T14" fmla="*/ 2147483647 w 58"/>
              <a:gd name="T15" fmla="*/ 2147483647 h 59"/>
              <a:gd name="T16" fmla="*/ 2147483647 w 58"/>
              <a:gd name="T17" fmla="*/ 2147483647 h 59"/>
              <a:gd name="T18" fmla="*/ 2147483647 w 58"/>
              <a:gd name="T19" fmla="*/ 2147483647 h 59"/>
              <a:gd name="T20" fmla="*/ 2147483647 w 58"/>
              <a:gd name="T21" fmla="*/ 2147483647 h 59"/>
              <a:gd name="T22" fmla="*/ 2147483647 w 58"/>
              <a:gd name="T23" fmla="*/ 2147483647 h 59"/>
              <a:gd name="T24" fmla="*/ 2147483647 w 58"/>
              <a:gd name="T25" fmla="*/ 2147483647 h 59"/>
              <a:gd name="T26" fmla="*/ 2147483647 w 58"/>
              <a:gd name="T27" fmla="*/ 2147483647 h 59"/>
              <a:gd name="T28" fmla="*/ 2147483647 w 58"/>
              <a:gd name="T29" fmla="*/ 2147483647 h 59"/>
              <a:gd name="T30" fmla="*/ 2147483647 w 58"/>
              <a:gd name="T31" fmla="*/ 2147483647 h 59"/>
              <a:gd name="T32" fmla="*/ 2147483647 w 58"/>
              <a:gd name="T33" fmla="*/ 2147483647 h 59"/>
              <a:gd name="T34" fmla="*/ 2147483647 w 58"/>
              <a:gd name="T35" fmla="*/ 2147483647 h 59"/>
              <a:gd name="T36" fmla="*/ 2147483647 w 58"/>
              <a:gd name="T37" fmla="*/ 2147483647 h 59"/>
              <a:gd name="T38" fmla="*/ 2147483647 w 58"/>
              <a:gd name="T39" fmla="*/ 2147483647 h 59"/>
              <a:gd name="T40" fmla="*/ 2147483647 w 58"/>
              <a:gd name="T41" fmla="*/ 2147483647 h 59"/>
              <a:gd name="T42" fmla="*/ 2147483647 w 58"/>
              <a:gd name="T43" fmla="*/ 2147483647 h 59"/>
              <a:gd name="T44" fmla="*/ 2147483647 w 58"/>
              <a:gd name="T45" fmla="*/ 2147483647 h 59"/>
              <a:gd name="T46" fmla="*/ 2147483647 w 58"/>
              <a:gd name="T47" fmla="*/ 2147483647 h 59"/>
              <a:gd name="T48" fmla="*/ 2147483647 w 58"/>
              <a:gd name="T49" fmla="*/ 2147483647 h 59"/>
              <a:gd name="T50" fmla="*/ 2147483647 w 58"/>
              <a:gd name="T51" fmla="*/ 2147483647 h 59"/>
              <a:gd name="T52" fmla="*/ 2147483647 w 58"/>
              <a:gd name="T53" fmla="*/ 2147483647 h 59"/>
              <a:gd name="T54" fmla="*/ 2147483647 w 58"/>
              <a:gd name="T55" fmla="*/ 2147483647 h 59"/>
              <a:gd name="T56" fmla="*/ 2147483647 w 58"/>
              <a:gd name="T57" fmla="*/ 2147483647 h 59"/>
              <a:gd name="T58" fmla="*/ 2147483647 w 58"/>
              <a:gd name="T59" fmla="*/ 2147483647 h 59"/>
              <a:gd name="T60" fmla="*/ 2147483647 w 58"/>
              <a:gd name="T61" fmla="*/ 2147483647 h 59"/>
              <a:gd name="T62" fmla="*/ 2147483647 w 58"/>
              <a:gd name="T63" fmla="*/ 2147483647 h 59"/>
              <a:gd name="T64" fmla="*/ 2147483647 w 58"/>
              <a:gd name="T65" fmla="*/ 2147483647 h 59"/>
              <a:gd name="T66" fmla="*/ 2147483647 w 58"/>
              <a:gd name="T67" fmla="*/ 2147483647 h 59"/>
              <a:gd name="T68" fmla="*/ 2147483647 w 58"/>
              <a:gd name="T69" fmla="*/ 2147483647 h 59"/>
              <a:gd name="T70" fmla="*/ 2147483647 w 58"/>
              <a:gd name="T71" fmla="*/ 2147483647 h 59"/>
              <a:gd name="T72" fmla="*/ 2147483647 w 58"/>
              <a:gd name="T73" fmla="*/ 2147483647 h 59"/>
              <a:gd name="T74" fmla="*/ 2147483647 w 58"/>
              <a:gd name="T75" fmla="*/ 2147483647 h 59"/>
              <a:gd name="T76" fmla="*/ 2147483647 w 58"/>
              <a:gd name="T77" fmla="*/ 2147483647 h 59"/>
              <a:gd name="T78" fmla="*/ 2147483647 w 58"/>
              <a:gd name="T79" fmla="*/ 2147483647 h 59"/>
              <a:gd name="T80" fmla="*/ 2147483647 w 58"/>
              <a:gd name="T81" fmla="*/ 2147483647 h 59"/>
              <a:gd name="T82" fmla="*/ 2147483647 w 58"/>
              <a:gd name="T83" fmla="*/ 2147483647 h 59"/>
              <a:gd name="T84" fmla="*/ 2147483647 w 58"/>
              <a:gd name="T85" fmla="*/ 2147483647 h 59"/>
              <a:gd name="T86" fmla="*/ 2147483647 w 58"/>
              <a:gd name="T87" fmla="*/ 2147483647 h 59"/>
              <a:gd name="T88" fmla="*/ 2147483647 w 58"/>
              <a:gd name="T89" fmla="*/ 0 h 59"/>
              <a:gd name="T90" fmla="*/ 2147483647 w 58"/>
              <a:gd name="T91" fmla="*/ 0 h 59"/>
              <a:gd name="T92" fmla="*/ 2147483647 w 58"/>
              <a:gd name="T93" fmla="*/ 2147483647 h 59"/>
              <a:gd name="T94" fmla="*/ 2147483647 w 58"/>
              <a:gd name="T95" fmla="*/ 2147483647 h 59"/>
              <a:gd name="T96" fmla="*/ 2147483647 w 58"/>
              <a:gd name="T97" fmla="*/ 2147483647 h 59"/>
              <a:gd name="T98" fmla="*/ 2147483647 w 58"/>
              <a:gd name="T99" fmla="*/ 2147483647 h 59"/>
              <a:gd name="T100" fmla="*/ 2147483647 w 58"/>
              <a:gd name="T101" fmla="*/ 2147483647 h 59"/>
              <a:gd name="T102" fmla="*/ 2147483647 w 58"/>
              <a:gd name="T103" fmla="*/ 2147483647 h 59"/>
              <a:gd name="T104" fmla="*/ 2147483647 w 58"/>
              <a:gd name="T105" fmla="*/ 2147483647 h 59"/>
              <a:gd name="T106" fmla="*/ 2147483647 w 58"/>
              <a:gd name="T107" fmla="*/ 2147483647 h 59"/>
              <a:gd name="T108" fmla="*/ 2147483647 w 58"/>
              <a:gd name="T109" fmla="*/ 2147483647 h 59"/>
              <a:gd name="T110" fmla="*/ 2147483647 w 58"/>
              <a:gd name="T111" fmla="*/ 2147483647 h 59"/>
              <a:gd name="T112" fmla="*/ 0 w 58"/>
              <a:gd name="T113" fmla="*/ 2147483647 h 5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8"/>
              <a:gd name="T172" fmla="*/ 0 h 59"/>
              <a:gd name="T173" fmla="*/ 58 w 58"/>
              <a:gd name="T174" fmla="*/ 59 h 5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8" h="59">
                <a:moveTo>
                  <a:pt x="0" y="46"/>
                </a:moveTo>
                <a:lnTo>
                  <a:pt x="3" y="50"/>
                </a:lnTo>
                <a:lnTo>
                  <a:pt x="8" y="53"/>
                </a:lnTo>
                <a:lnTo>
                  <a:pt x="11" y="56"/>
                </a:lnTo>
                <a:lnTo>
                  <a:pt x="15" y="57"/>
                </a:lnTo>
                <a:lnTo>
                  <a:pt x="20" y="57"/>
                </a:lnTo>
                <a:lnTo>
                  <a:pt x="24" y="59"/>
                </a:lnTo>
                <a:lnTo>
                  <a:pt x="28" y="59"/>
                </a:lnTo>
                <a:lnTo>
                  <a:pt x="33" y="57"/>
                </a:lnTo>
                <a:lnTo>
                  <a:pt x="36" y="57"/>
                </a:lnTo>
                <a:lnTo>
                  <a:pt x="37" y="56"/>
                </a:lnTo>
                <a:lnTo>
                  <a:pt x="40" y="54"/>
                </a:lnTo>
                <a:lnTo>
                  <a:pt x="42" y="51"/>
                </a:lnTo>
                <a:lnTo>
                  <a:pt x="43" y="50"/>
                </a:lnTo>
                <a:lnTo>
                  <a:pt x="45" y="47"/>
                </a:lnTo>
                <a:lnTo>
                  <a:pt x="48" y="44"/>
                </a:lnTo>
                <a:lnTo>
                  <a:pt x="49" y="43"/>
                </a:lnTo>
                <a:lnTo>
                  <a:pt x="51" y="41"/>
                </a:lnTo>
                <a:lnTo>
                  <a:pt x="52" y="41"/>
                </a:lnTo>
                <a:lnTo>
                  <a:pt x="54" y="41"/>
                </a:lnTo>
                <a:lnTo>
                  <a:pt x="57" y="38"/>
                </a:lnTo>
                <a:lnTo>
                  <a:pt x="58" y="34"/>
                </a:lnTo>
                <a:lnTo>
                  <a:pt x="58" y="29"/>
                </a:lnTo>
                <a:lnTo>
                  <a:pt x="57" y="25"/>
                </a:lnTo>
                <a:lnTo>
                  <a:pt x="55" y="20"/>
                </a:lnTo>
                <a:lnTo>
                  <a:pt x="54" y="17"/>
                </a:lnTo>
                <a:lnTo>
                  <a:pt x="49" y="13"/>
                </a:lnTo>
                <a:lnTo>
                  <a:pt x="45" y="10"/>
                </a:lnTo>
                <a:lnTo>
                  <a:pt x="45" y="8"/>
                </a:lnTo>
                <a:lnTo>
                  <a:pt x="45" y="7"/>
                </a:lnTo>
                <a:lnTo>
                  <a:pt x="45" y="6"/>
                </a:lnTo>
                <a:lnTo>
                  <a:pt x="43" y="4"/>
                </a:lnTo>
                <a:lnTo>
                  <a:pt x="42" y="3"/>
                </a:lnTo>
                <a:lnTo>
                  <a:pt x="40" y="1"/>
                </a:lnTo>
                <a:lnTo>
                  <a:pt x="39" y="1"/>
                </a:lnTo>
                <a:lnTo>
                  <a:pt x="36" y="0"/>
                </a:lnTo>
                <a:lnTo>
                  <a:pt x="34" y="0"/>
                </a:lnTo>
                <a:lnTo>
                  <a:pt x="31" y="1"/>
                </a:lnTo>
                <a:lnTo>
                  <a:pt x="30" y="1"/>
                </a:lnTo>
                <a:lnTo>
                  <a:pt x="28" y="3"/>
                </a:lnTo>
                <a:lnTo>
                  <a:pt x="24" y="7"/>
                </a:lnTo>
                <a:lnTo>
                  <a:pt x="20" y="11"/>
                </a:lnTo>
                <a:lnTo>
                  <a:pt x="14" y="17"/>
                </a:lnTo>
                <a:lnTo>
                  <a:pt x="11" y="23"/>
                </a:lnTo>
                <a:lnTo>
                  <a:pt x="6" y="31"/>
                </a:lnTo>
                <a:lnTo>
                  <a:pt x="3" y="37"/>
                </a:lnTo>
                <a:lnTo>
                  <a:pt x="2" y="41"/>
                </a:lnTo>
                <a:lnTo>
                  <a:pt x="0" y="46"/>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15" name="Freeform 66"/>
          <p:cNvSpPr>
            <a:spLocks/>
          </p:cNvSpPr>
          <p:nvPr/>
        </p:nvSpPr>
        <p:spPr bwMode="auto">
          <a:xfrm>
            <a:off x="6596064" y="4354515"/>
            <a:ext cx="80963" cy="93663"/>
          </a:xfrm>
          <a:custGeom>
            <a:avLst/>
            <a:gdLst>
              <a:gd name="T0" fmla="*/ 0 w 58"/>
              <a:gd name="T1" fmla="*/ 2147483647 h 59"/>
              <a:gd name="T2" fmla="*/ 2147483647 w 58"/>
              <a:gd name="T3" fmla="*/ 2147483647 h 59"/>
              <a:gd name="T4" fmla="*/ 2147483647 w 58"/>
              <a:gd name="T5" fmla="*/ 2147483647 h 59"/>
              <a:gd name="T6" fmla="*/ 2147483647 w 58"/>
              <a:gd name="T7" fmla="*/ 2147483647 h 59"/>
              <a:gd name="T8" fmla="*/ 2147483647 w 58"/>
              <a:gd name="T9" fmla="*/ 2147483647 h 59"/>
              <a:gd name="T10" fmla="*/ 2147483647 w 58"/>
              <a:gd name="T11" fmla="*/ 2147483647 h 59"/>
              <a:gd name="T12" fmla="*/ 2147483647 w 58"/>
              <a:gd name="T13" fmla="*/ 2147483647 h 59"/>
              <a:gd name="T14" fmla="*/ 2147483647 w 58"/>
              <a:gd name="T15" fmla="*/ 2147483647 h 59"/>
              <a:gd name="T16" fmla="*/ 2147483647 w 58"/>
              <a:gd name="T17" fmla="*/ 2147483647 h 59"/>
              <a:gd name="T18" fmla="*/ 2147483647 w 58"/>
              <a:gd name="T19" fmla="*/ 2147483647 h 59"/>
              <a:gd name="T20" fmla="*/ 2147483647 w 58"/>
              <a:gd name="T21" fmla="*/ 2147483647 h 59"/>
              <a:gd name="T22" fmla="*/ 2147483647 w 58"/>
              <a:gd name="T23" fmla="*/ 2147483647 h 59"/>
              <a:gd name="T24" fmla="*/ 2147483647 w 58"/>
              <a:gd name="T25" fmla="*/ 2147483647 h 59"/>
              <a:gd name="T26" fmla="*/ 2147483647 w 58"/>
              <a:gd name="T27" fmla="*/ 2147483647 h 59"/>
              <a:gd name="T28" fmla="*/ 2147483647 w 58"/>
              <a:gd name="T29" fmla="*/ 2147483647 h 59"/>
              <a:gd name="T30" fmla="*/ 2147483647 w 58"/>
              <a:gd name="T31" fmla="*/ 2147483647 h 59"/>
              <a:gd name="T32" fmla="*/ 2147483647 w 58"/>
              <a:gd name="T33" fmla="*/ 2147483647 h 59"/>
              <a:gd name="T34" fmla="*/ 2147483647 w 58"/>
              <a:gd name="T35" fmla="*/ 2147483647 h 59"/>
              <a:gd name="T36" fmla="*/ 2147483647 w 58"/>
              <a:gd name="T37" fmla="*/ 2147483647 h 59"/>
              <a:gd name="T38" fmla="*/ 2147483647 w 58"/>
              <a:gd name="T39" fmla="*/ 2147483647 h 59"/>
              <a:gd name="T40" fmla="*/ 2147483647 w 58"/>
              <a:gd name="T41" fmla="*/ 2147483647 h 59"/>
              <a:gd name="T42" fmla="*/ 2147483647 w 58"/>
              <a:gd name="T43" fmla="*/ 2147483647 h 59"/>
              <a:gd name="T44" fmla="*/ 2147483647 w 58"/>
              <a:gd name="T45" fmla="*/ 2147483647 h 59"/>
              <a:gd name="T46" fmla="*/ 2147483647 w 58"/>
              <a:gd name="T47" fmla="*/ 2147483647 h 59"/>
              <a:gd name="T48" fmla="*/ 2147483647 w 58"/>
              <a:gd name="T49" fmla="*/ 2147483647 h 59"/>
              <a:gd name="T50" fmla="*/ 2147483647 w 58"/>
              <a:gd name="T51" fmla="*/ 2147483647 h 59"/>
              <a:gd name="T52" fmla="*/ 2147483647 w 58"/>
              <a:gd name="T53" fmla="*/ 2147483647 h 59"/>
              <a:gd name="T54" fmla="*/ 2147483647 w 58"/>
              <a:gd name="T55" fmla="*/ 2147483647 h 59"/>
              <a:gd name="T56" fmla="*/ 2147483647 w 58"/>
              <a:gd name="T57" fmla="*/ 2147483647 h 59"/>
              <a:gd name="T58" fmla="*/ 2147483647 w 58"/>
              <a:gd name="T59" fmla="*/ 2147483647 h 59"/>
              <a:gd name="T60" fmla="*/ 2147483647 w 58"/>
              <a:gd name="T61" fmla="*/ 2147483647 h 59"/>
              <a:gd name="T62" fmla="*/ 2147483647 w 58"/>
              <a:gd name="T63" fmla="*/ 2147483647 h 59"/>
              <a:gd name="T64" fmla="*/ 2147483647 w 58"/>
              <a:gd name="T65" fmla="*/ 2147483647 h 59"/>
              <a:gd name="T66" fmla="*/ 2147483647 w 58"/>
              <a:gd name="T67" fmla="*/ 2147483647 h 59"/>
              <a:gd name="T68" fmla="*/ 2147483647 w 58"/>
              <a:gd name="T69" fmla="*/ 2147483647 h 59"/>
              <a:gd name="T70" fmla="*/ 2147483647 w 58"/>
              <a:gd name="T71" fmla="*/ 2147483647 h 59"/>
              <a:gd name="T72" fmla="*/ 2147483647 w 58"/>
              <a:gd name="T73" fmla="*/ 2147483647 h 59"/>
              <a:gd name="T74" fmla="*/ 2147483647 w 58"/>
              <a:gd name="T75" fmla="*/ 2147483647 h 59"/>
              <a:gd name="T76" fmla="*/ 2147483647 w 58"/>
              <a:gd name="T77" fmla="*/ 2147483647 h 59"/>
              <a:gd name="T78" fmla="*/ 2147483647 w 58"/>
              <a:gd name="T79" fmla="*/ 2147483647 h 59"/>
              <a:gd name="T80" fmla="*/ 2147483647 w 58"/>
              <a:gd name="T81" fmla="*/ 2147483647 h 59"/>
              <a:gd name="T82" fmla="*/ 2147483647 w 58"/>
              <a:gd name="T83" fmla="*/ 2147483647 h 59"/>
              <a:gd name="T84" fmla="*/ 2147483647 w 58"/>
              <a:gd name="T85" fmla="*/ 2147483647 h 59"/>
              <a:gd name="T86" fmla="*/ 2147483647 w 58"/>
              <a:gd name="T87" fmla="*/ 2147483647 h 59"/>
              <a:gd name="T88" fmla="*/ 2147483647 w 58"/>
              <a:gd name="T89" fmla="*/ 0 h 59"/>
              <a:gd name="T90" fmla="*/ 2147483647 w 58"/>
              <a:gd name="T91" fmla="*/ 0 h 59"/>
              <a:gd name="T92" fmla="*/ 2147483647 w 58"/>
              <a:gd name="T93" fmla="*/ 2147483647 h 59"/>
              <a:gd name="T94" fmla="*/ 2147483647 w 58"/>
              <a:gd name="T95" fmla="*/ 2147483647 h 59"/>
              <a:gd name="T96" fmla="*/ 2147483647 w 58"/>
              <a:gd name="T97" fmla="*/ 2147483647 h 59"/>
              <a:gd name="T98" fmla="*/ 2147483647 w 58"/>
              <a:gd name="T99" fmla="*/ 2147483647 h 59"/>
              <a:gd name="T100" fmla="*/ 2147483647 w 58"/>
              <a:gd name="T101" fmla="*/ 2147483647 h 59"/>
              <a:gd name="T102" fmla="*/ 2147483647 w 58"/>
              <a:gd name="T103" fmla="*/ 2147483647 h 59"/>
              <a:gd name="T104" fmla="*/ 2147483647 w 58"/>
              <a:gd name="T105" fmla="*/ 2147483647 h 59"/>
              <a:gd name="T106" fmla="*/ 2147483647 w 58"/>
              <a:gd name="T107" fmla="*/ 2147483647 h 59"/>
              <a:gd name="T108" fmla="*/ 2147483647 w 58"/>
              <a:gd name="T109" fmla="*/ 2147483647 h 59"/>
              <a:gd name="T110" fmla="*/ 2147483647 w 58"/>
              <a:gd name="T111" fmla="*/ 2147483647 h 59"/>
              <a:gd name="T112" fmla="*/ 0 w 58"/>
              <a:gd name="T113" fmla="*/ 2147483647 h 5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8"/>
              <a:gd name="T172" fmla="*/ 0 h 59"/>
              <a:gd name="T173" fmla="*/ 58 w 58"/>
              <a:gd name="T174" fmla="*/ 59 h 5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8" h="59">
                <a:moveTo>
                  <a:pt x="0" y="46"/>
                </a:moveTo>
                <a:lnTo>
                  <a:pt x="3" y="50"/>
                </a:lnTo>
                <a:lnTo>
                  <a:pt x="8" y="53"/>
                </a:lnTo>
                <a:lnTo>
                  <a:pt x="11" y="56"/>
                </a:lnTo>
                <a:lnTo>
                  <a:pt x="15" y="57"/>
                </a:lnTo>
                <a:lnTo>
                  <a:pt x="20" y="57"/>
                </a:lnTo>
                <a:lnTo>
                  <a:pt x="24" y="59"/>
                </a:lnTo>
                <a:lnTo>
                  <a:pt x="28" y="59"/>
                </a:lnTo>
                <a:lnTo>
                  <a:pt x="33" y="57"/>
                </a:lnTo>
                <a:lnTo>
                  <a:pt x="36" y="57"/>
                </a:lnTo>
                <a:lnTo>
                  <a:pt x="37" y="56"/>
                </a:lnTo>
                <a:lnTo>
                  <a:pt x="40" y="54"/>
                </a:lnTo>
                <a:lnTo>
                  <a:pt x="42" y="51"/>
                </a:lnTo>
                <a:lnTo>
                  <a:pt x="43" y="50"/>
                </a:lnTo>
                <a:lnTo>
                  <a:pt x="45" y="47"/>
                </a:lnTo>
                <a:lnTo>
                  <a:pt x="48" y="44"/>
                </a:lnTo>
                <a:lnTo>
                  <a:pt x="49" y="43"/>
                </a:lnTo>
                <a:lnTo>
                  <a:pt x="51" y="41"/>
                </a:lnTo>
                <a:lnTo>
                  <a:pt x="52" y="41"/>
                </a:lnTo>
                <a:lnTo>
                  <a:pt x="54" y="41"/>
                </a:lnTo>
                <a:lnTo>
                  <a:pt x="57" y="38"/>
                </a:lnTo>
                <a:lnTo>
                  <a:pt x="58" y="34"/>
                </a:lnTo>
                <a:lnTo>
                  <a:pt x="58" y="29"/>
                </a:lnTo>
                <a:lnTo>
                  <a:pt x="57" y="25"/>
                </a:lnTo>
                <a:lnTo>
                  <a:pt x="55" y="20"/>
                </a:lnTo>
                <a:lnTo>
                  <a:pt x="54" y="17"/>
                </a:lnTo>
                <a:lnTo>
                  <a:pt x="49" y="13"/>
                </a:lnTo>
                <a:lnTo>
                  <a:pt x="45" y="10"/>
                </a:lnTo>
                <a:lnTo>
                  <a:pt x="45" y="8"/>
                </a:lnTo>
                <a:lnTo>
                  <a:pt x="45" y="7"/>
                </a:lnTo>
                <a:lnTo>
                  <a:pt x="45" y="6"/>
                </a:lnTo>
                <a:lnTo>
                  <a:pt x="43" y="4"/>
                </a:lnTo>
                <a:lnTo>
                  <a:pt x="42" y="3"/>
                </a:lnTo>
                <a:lnTo>
                  <a:pt x="40" y="1"/>
                </a:lnTo>
                <a:lnTo>
                  <a:pt x="39" y="1"/>
                </a:lnTo>
                <a:lnTo>
                  <a:pt x="36" y="0"/>
                </a:lnTo>
                <a:lnTo>
                  <a:pt x="34" y="0"/>
                </a:lnTo>
                <a:lnTo>
                  <a:pt x="31" y="1"/>
                </a:lnTo>
                <a:lnTo>
                  <a:pt x="30" y="1"/>
                </a:lnTo>
                <a:lnTo>
                  <a:pt x="28" y="3"/>
                </a:lnTo>
                <a:lnTo>
                  <a:pt x="24" y="7"/>
                </a:lnTo>
                <a:lnTo>
                  <a:pt x="20" y="11"/>
                </a:lnTo>
                <a:lnTo>
                  <a:pt x="14" y="17"/>
                </a:lnTo>
                <a:lnTo>
                  <a:pt x="11" y="23"/>
                </a:lnTo>
                <a:lnTo>
                  <a:pt x="6" y="31"/>
                </a:lnTo>
                <a:lnTo>
                  <a:pt x="3" y="37"/>
                </a:lnTo>
                <a:lnTo>
                  <a:pt x="2" y="41"/>
                </a:lnTo>
                <a:lnTo>
                  <a:pt x="0" y="46"/>
                </a:lnTo>
              </a:path>
            </a:pathLst>
          </a:custGeom>
          <a:solidFill>
            <a:srgbClr val="FFFF00"/>
          </a:solidFill>
          <a:ln w="1588">
            <a:solidFill>
              <a:srgbClr val="990000"/>
            </a:solidFill>
            <a:round/>
            <a:headEnd/>
            <a:tailEnd/>
          </a:ln>
        </p:spPr>
        <p:txBody>
          <a:bodyPr/>
          <a:lstStyle/>
          <a:p>
            <a:endParaRPr lang="en-US"/>
          </a:p>
        </p:txBody>
      </p:sp>
      <p:sp>
        <p:nvSpPr>
          <p:cNvPr id="53316" name="Freeform 67"/>
          <p:cNvSpPr>
            <a:spLocks/>
          </p:cNvSpPr>
          <p:nvPr/>
        </p:nvSpPr>
        <p:spPr bwMode="auto">
          <a:xfrm>
            <a:off x="6596064" y="4354515"/>
            <a:ext cx="80963" cy="93663"/>
          </a:xfrm>
          <a:custGeom>
            <a:avLst/>
            <a:gdLst>
              <a:gd name="T0" fmla="*/ 0 w 58"/>
              <a:gd name="T1" fmla="*/ 2147483647 h 59"/>
              <a:gd name="T2" fmla="*/ 2147483647 w 58"/>
              <a:gd name="T3" fmla="*/ 2147483647 h 59"/>
              <a:gd name="T4" fmla="*/ 2147483647 w 58"/>
              <a:gd name="T5" fmla="*/ 2147483647 h 59"/>
              <a:gd name="T6" fmla="*/ 2147483647 w 58"/>
              <a:gd name="T7" fmla="*/ 2147483647 h 59"/>
              <a:gd name="T8" fmla="*/ 2147483647 w 58"/>
              <a:gd name="T9" fmla="*/ 2147483647 h 59"/>
              <a:gd name="T10" fmla="*/ 2147483647 w 58"/>
              <a:gd name="T11" fmla="*/ 2147483647 h 59"/>
              <a:gd name="T12" fmla="*/ 2147483647 w 58"/>
              <a:gd name="T13" fmla="*/ 2147483647 h 59"/>
              <a:gd name="T14" fmla="*/ 2147483647 w 58"/>
              <a:gd name="T15" fmla="*/ 2147483647 h 59"/>
              <a:gd name="T16" fmla="*/ 2147483647 w 58"/>
              <a:gd name="T17" fmla="*/ 2147483647 h 59"/>
              <a:gd name="T18" fmla="*/ 2147483647 w 58"/>
              <a:gd name="T19" fmla="*/ 2147483647 h 59"/>
              <a:gd name="T20" fmla="*/ 2147483647 w 58"/>
              <a:gd name="T21" fmla="*/ 2147483647 h 59"/>
              <a:gd name="T22" fmla="*/ 2147483647 w 58"/>
              <a:gd name="T23" fmla="*/ 2147483647 h 59"/>
              <a:gd name="T24" fmla="*/ 2147483647 w 58"/>
              <a:gd name="T25" fmla="*/ 2147483647 h 59"/>
              <a:gd name="T26" fmla="*/ 2147483647 w 58"/>
              <a:gd name="T27" fmla="*/ 2147483647 h 59"/>
              <a:gd name="T28" fmla="*/ 2147483647 w 58"/>
              <a:gd name="T29" fmla="*/ 2147483647 h 59"/>
              <a:gd name="T30" fmla="*/ 2147483647 w 58"/>
              <a:gd name="T31" fmla="*/ 2147483647 h 59"/>
              <a:gd name="T32" fmla="*/ 2147483647 w 58"/>
              <a:gd name="T33" fmla="*/ 2147483647 h 59"/>
              <a:gd name="T34" fmla="*/ 2147483647 w 58"/>
              <a:gd name="T35" fmla="*/ 2147483647 h 59"/>
              <a:gd name="T36" fmla="*/ 2147483647 w 58"/>
              <a:gd name="T37" fmla="*/ 2147483647 h 59"/>
              <a:gd name="T38" fmla="*/ 2147483647 w 58"/>
              <a:gd name="T39" fmla="*/ 2147483647 h 59"/>
              <a:gd name="T40" fmla="*/ 2147483647 w 58"/>
              <a:gd name="T41" fmla="*/ 2147483647 h 59"/>
              <a:gd name="T42" fmla="*/ 2147483647 w 58"/>
              <a:gd name="T43" fmla="*/ 2147483647 h 59"/>
              <a:gd name="T44" fmla="*/ 2147483647 w 58"/>
              <a:gd name="T45" fmla="*/ 2147483647 h 59"/>
              <a:gd name="T46" fmla="*/ 2147483647 w 58"/>
              <a:gd name="T47" fmla="*/ 2147483647 h 59"/>
              <a:gd name="T48" fmla="*/ 2147483647 w 58"/>
              <a:gd name="T49" fmla="*/ 2147483647 h 59"/>
              <a:gd name="T50" fmla="*/ 2147483647 w 58"/>
              <a:gd name="T51" fmla="*/ 2147483647 h 59"/>
              <a:gd name="T52" fmla="*/ 2147483647 w 58"/>
              <a:gd name="T53" fmla="*/ 2147483647 h 59"/>
              <a:gd name="T54" fmla="*/ 2147483647 w 58"/>
              <a:gd name="T55" fmla="*/ 2147483647 h 59"/>
              <a:gd name="T56" fmla="*/ 2147483647 w 58"/>
              <a:gd name="T57" fmla="*/ 2147483647 h 59"/>
              <a:gd name="T58" fmla="*/ 2147483647 w 58"/>
              <a:gd name="T59" fmla="*/ 2147483647 h 59"/>
              <a:gd name="T60" fmla="*/ 2147483647 w 58"/>
              <a:gd name="T61" fmla="*/ 2147483647 h 59"/>
              <a:gd name="T62" fmla="*/ 2147483647 w 58"/>
              <a:gd name="T63" fmla="*/ 2147483647 h 59"/>
              <a:gd name="T64" fmla="*/ 2147483647 w 58"/>
              <a:gd name="T65" fmla="*/ 2147483647 h 59"/>
              <a:gd name="T66" fmla="*/ 2147483647 w 58"/>
              <a:gd name="T67" fmla="*/ 2147483647 h 59"/>
              <a:gd name="T68" fmla="*/ 2147483647 w 58"/>
              <a:gd name="T69" fmla="*/ 2147483647 h 59"/>
              <a:gd name="T70" fmla="*/ 2147483647 w 58"/>
              <a:gd name="T71" fmla="*/ 2147483647 h 59"/>
              <a:gd name="T72" fmla="*/ 2147483647 w 58"/>
              <a:gd name="T73" fmla="*/ 2147483647 h 59"/>
              <a:gd name="T74" fmla="*/ 2147483647 w 58"/>
              <a:gd name="T75" fmla="*/ 2147483647 h 59"/>
              <a:gd name="T76" fmla="*/ 2147483647 w 58"/>
              <a:gd name="T77" fmla="*/ 2147483647 h 59"/>
              <a:gd name="T78" fmla="*/ 2147483647 w 58"/>
              <a:gd name="T79" fmla="*/ 2147483647 h 59"/>
              <a:gd name="T80" fmla="*/ 2147483647 w 58"/>
              <a:gd name="T81" fmla="*/ 2147483647 h 59"/>
              <a:gd name="T82" fmla="*/ 2147483647 w 58"/>
              <a:gd name="T83" fmla="*/ 2147483647 h 59"/>
              <a:gd name="T84" fmla="*/ 2147483647 w 58"/>
              <a:gd name="T85" fmla="*/ 2147483647 h 59"/>
              <a:gd name="T86" fmla="*/ 2147483647 w 58"/>
              <a:gd name="T87" fmla="*/ 2147483647 h 59"/>
              <a:gd name="T88" fmla="*/ 2147483647 w 58"/>
              <a:gd name="T89" fmla="*/ 0 h 59"/>
              <a:gd name="T90" fmla="*/ 2147483647 w 58"/>
              <a:gd name="T91" fmla="*/ 0 h 59"/>
              <a:gd name="T92" fmla="*/ 2147483647 w 58"/>
              <a:gd name="T93" fmla="*/ 2147483647 h 59"/>
              <a:gd name="T94" fmla="*/ 2147483647 w 58"/>
              <a:gd name="T95" fmla="*/ 2147483647 h 59"/>
              <a:gd name="T96" fmla="*/ 2147483647 w 58"/>
              <a:gd name="T97" fmla="*/ 2147483647 h 59"/>
              <a:gd name="T98" fmla="*/ 2147483647 w 58"/>
              <a:gd name="T99" fmla="*/ 2147483647 h 59"/>
              <a:gd name="T100" fmla="*/ 2147483647 w 58"/>
              <a:gd name="T101" fmla="*/ 2147483647 h 59"/>
              <a:gd name="T102" fmla="*/ 2147483647 w 58"/>
              <a:gd name="T103" fmla="*/ 2147483647 h 59"/>
              <a:gd name="T104" fmla="*/ 2147483647 w 58"/>
              <a:gd name="T105" fmla="*/ 2147483647 h 59"/>
              <a:gd name="T106" fmla="*/ 2147483647 w 58"/>
              <a:gd name="T107" fmla="*/ 2147483647 h 59"/>
              <a:gd name="T108" fmla="*/ 2147483647 w 58"/>
              <a:gd name="T109" fmla="*/ 2147483647 h 59"/>
              <a:gd name="T110" fmla="*/ 2147483647 w 58"/>
              <a:gd name="T111" fmla="*/ 2147483647 h 59"/>
              <a:gd name="T112" fmla="*/ 0 w 58"/>
              <a:gd name="T113" fmla="*/ 2147483647 h 5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8"/>
              <a:gd name="T172" fmla="*/ 0 h 59"/>
              <a:gd name="T173" fmla="*/ 58 w 58"/>
              <a:gd name="T174" fmla="*/ 59 h 5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8" h="59">
                <a:moveTo>
                  <a:pt x="0" y="46"/>
                </a:moveTo>
                <a:lnTo>
                  <a:pt x="3" y="50"/>
                </a:lnTo>
                <a:lnTo>
                  <a:pt x="8" y="53"/>
                </a:lnTo>
                <a:lnTo>
                  <a:pt x="11" y="56"/>
                </a:lnTo>
                <a:lnTo>
                  <a:pt x="15" y="57"/>
                </a:lnTo>
                <a:lnTo>
                  <a:pt x="20" y="57"/>
                </a:lnTo>
                <a:lnTo>
                  <a:pt x="24" y="59"/>
                </a:lnTo>
                <a:lnTo>
                  <a:pt x="28" y="59"/>
                </a:lnTo>
                <a:lnTo>
                  <a:pt x="33" y="57"/>
                </a:lnTo>
                <a:lnTo>
                  <a:pt x="36" y="57"/>
                </a:lnTo>
                <a:lnTo>
                  <a:pt x="37" y="56"/>
                </a:lnTo>
                <a:lnTo>
                  <a:pt x="40" y="54"/>
                </a:lnTo>
                <a:lnTo>
                  <a:pt x="42" y="51"/>
                </a:lnTo>
                <a:lnTo>
                  <a:pt x="43" y="50"/>
                </a:lnTo>
                <a:lnTo>
                  <a:pt x="45" y="47"/>
                </a:lnTo>
                <a:lnTo>
                  <a:pt x="48" y="44"/>
                </a:lnTo>
                <a:lnTo>
                  <a:pt x="49" y="43"/>
                </a:lnTo>
                <a:lnTo>
                  <a:pt x="51" y="41"/>
                </a:lnTo>
                <a:lnTo>
                  <a:pt x="52" y="41"/>
                </a:lnTo>
                <a:lnTo>
                  <a:pt x="54" y="41"/>
                </a:lnTo>
                <a:lnTo>
                  <a:pt x="57" y="38"/>
                </a:lnTo>
                <a:lnTo>
                  <a:pt x="58" y="34"/>
                </a:lnTo>
                <a:lnTo>
                  <a:pt x="58" y="29"/>
                </a:lnTo>
                <a:lnTo>
                  <a:pt x="57" y="25"/>
                </a:lnTo>
                <a:lnTo>
                  <a:pt x="55" y="20"/>
                </a:lnTo>
                <a:lnTo>
                  <a:pt x="54" y="17"/>
                </a:lnTo>
                <a:lnTo>
                  <a:pt x="49" y="13"/>
                </a:lnTo>
                <a:lnTo>
                  <a:pt x="45" y="10"/>
                </a:lnTo>
                <a:lnTo>
                  <a:pt x="45" y="8"/>
                </a:lnTo>
                <a:lnTo>
                  <a:pt x="45" y="7"/>
                </a:lnTo>
                <a:lnTo>
                  <a:pt x="45" y="6"/>
                </a:lnTo>
                <a:lnTo>
                  <a:pt x="43" y="4"/>
                </a:lnTo>
                <a:lnTo>
                  <a:pt x="42" y="3"/>
                </a:lnTo>
                <a:lnTo>
                  <a:pt x="40" y="1"/>
                </a:lnTo>
                <a:lnTo>
                  <a:pt x="39" y="1"/>
                </a:lnTo>
                <a:lnTo>
                  <a:pt x="36" y="0"/>
                </a:lnTo>
                <a:lnTo>
                  <a:pt x="34" y="0"/>
                </a:lnTo>
                <a:lnTo>
                  <a:pt x="31" y="1"/>
                </a:lnTo>
                <a:lnTo>
                  <a:pt x="30" y="1"/>
                </a:lnTo>
                <a:lnTo>
                  <a:pt x="28" y="3"/>
                </a:lnTo>
                <a:lnTo>
                  <a:pt x="24" y="7"/>
                </a:lnTo>
                <a:lnTo>
                  <a:pt x="20" y="11"/>
                </a:lnTo>
                <a:lnTo>
                  <a:pt x="14" y="17"/>
                </a:lnTo>
                <a:lnTo>
                  <a:pt x="11" y="23"/>
                </a:lnTo>
                <a:lnTo>
                  <a:pt x="6" y="31"/>
                </a:lnTo>
                <a:lnTo>
                  <a:pt x="3" y="37"/>
                </a:lnTo>
                <a:lnTo>
                  <a:pt x="2" y="41"/>
                </a:lnTo>
                <a:lnTo>
                  <a:pt x="0" y="46"/>
                </a:lnTo>
              </a:path>
            </a:pathLst>
          </a:custGeom>
          <a:solidFill>
            <a:srgbClr val="FFFF00"/>
          </a:solidFill>
          <a:ln w="4763">
            <a:solidFill>
              <a:srgbClr val="990000"/>
            </a:solidFill>
            <a:round/>
            <a:headEnd/>
            <a:tailEnd/>
          </a:ln>
        </p:spPr>
        <p:txBody>
          <a:bodyPr/>
          <a:lstStyle/>
          <a:p>
            <a:endParaRPr lang="en-US"/>
          </a:p>
        </p:txBody>
      </p:sp>
      <p:sp>
        <p:nvSpPr>
          <p:cNvPr id="53317" name="Freeform 68"/>
          <p:cNvSpPr>
            <a:spLocks/>
          </p:cNvSpPr>
          <p:nvPr/>
        </p:nvSpPr>
        <p:spPr bwMode="auto">
          <a:xfrm>
            <a:off x="6610351" y="4273551"/>
            <a:ext cx="76200" cy="77788"/>
          </a:xfrm>
          <a:custGeom>
            <a:avLst/>
            <a:gdLst>
              <a:gd name="T0" fmla="*/ 2147483647 w 53"/>
              <a:gd name="T1" fmla="*/ 2147483647 h 49"/>
              <a:gd name="T2" fmla="*/ 2147483647 w 53"/>
              <a:gd name="T3" fmla="*/ 2147483647 h 49"/>
              <a:gd name="T4" fmla="*/ 0 w 53"/>
              <a:gd name="T5" fmla="*/ 2147483647 h 49"/>
              <a:gd name="T6" fmla="*/ 2147483647 w 53"/>
              <a:gd name="T7" fmla="*/ 2147483647 h 49"/>
              <a:gd name="T8" fmla="*/ 2147483647 w 53"/>
              <a:gd name="T9" fmla="*/ 2147483647 h 49"/>
              <a:gd name="T10" fmla="*/ 2147483647 w 53"/>
              <a:gd name="T11" fmla="*/ 2147483647 h 49"/>
              <a:gd name="T12" fmla="*/ 2147483647 w 53"/>
              <a:gd name="T13" fmla="*/ 2147483647 h 49"/>
              <a:gd name="T14" fmla="*/ 2147483647 w 53"/>
              <a:gd name="T15" fmla="*/ 2147483647 h 49"/>
              <a:gd name="T16" fmla="*/ 2147483647 w 53"/>
              <a:gd name="T17" fmla="*/ 2147483647 h 49"/>
              <a:gd name="T18" fmla="*/ 2147483647 w 53"/>
              <a:gd name="T19" fmla="*/ 2147483647 h 49"/>
              <a:gd name="T20" fmla="*/ 2147483647 w 53"/>
              <a:gd name="T21" fmla="*/ 2147483647 h 49"/>
              <a:gd name="T22" fmla="*/ 2147483647 w 53"/>
              <a:gd name="T23" fmla="*/ 2147483647 h 49"/>
              <a:gd name="T24" fmla="*/ 2147483647 w 53"/>
              <a:gd name="T25" fmla="*/ 2147483647 h 49"/>
              <a:gd name="T26" fmla="*/ 2147483647 w 53"/>
              <a:gd name="T27" fmla="*/ 2147483647 h 49"/>
              <a:gd name="T28" fmla="*/ 2147483647 w 53"/>
              <a:gd name="T29" fmla="*/ 2147483647 h 49"/>
              <a:gd name="T30" fmla="*/ 2147483647 w 53"/>
              <a:gd name="T31" fmla="*/ 2147483647 h 49"/>
              <a:gd name="T32" fmla="*/ 2147483647 w 53"/>
              <a:gd name="T33" fmla="*/ 2147483647 h 49"/>
              <a:gd name="T34" fmla="*/ 2147483647 w 53"/>
              <a:gd name="T35" fmla="*/ 2147483647 h 49"/>
              <a:gd name="T36" fmla="*/ 2147483647 w 53"/>
              <a:gd name="T37" fmla="*/ 2147483647 h 49"/>
              <a:gd name="T38" fmla="*/ 2147483647 w 53"/>
              <a:gd name="T39" fmla="*/ 2147483647 h 49"/>
              <a:gd name="T40" fmla="*/ 2147483647 w 53"/>
              <a:gd name="T41" fmla="*/ 0 h 49"/>
              <a:gd name="T42" fmla="*/ 2147483647 w 53"/>
              <a:gd name="T43" fmla="*/ 0 h 49"/>
              <a:gd name="T44" fmla="*/ 2147483647 w 53"/>
              <a:gd name="T45" fmla="*/ 0 h 49"/>
              <a:gd name="T46" fmla="*/ 2147483647 w 53"/>
              <a:gd name="T47" fmla="*/ 2147483647 h 49"/>
              <a:gd name="T48" fmla="*/ 2147483647 w 53"/>
              <a:gd name="T49" fmla="*/ 2147483647 h 49"/>
              <a:gd name="T50" fmla="*/ 2147483647 w 53"/>
              <a:gd name="T51" fmla="*/ 2147483647 h 49"/>
              <a:gd name="T52" fmla="*/ 2147483647 w 53"/>
              <a:gd name="T53" fmla="*/ 2147483647 h 49"/>
              <a:gd name="T54" fmla="*/ 2147483647 w 53"/>
              <a:gd name="T55" fmla="*/ 2147483647 h 49"/>
              <a:gd name="T56" fmla="*/ 2147483647 w 53"/>
              <a:gd name="T57" fmla="*/ 2147483647 h 49"/>
              <a:gd name="T58" fmla="*/ 2147483647 w 53"/>
              <a:gd name="T59" fmla="*/ 2147483647 h 49"/>
              <a:gd name="T60" fmla="*/ 2147483647 w 53"/>
              <a:gd name="T61" fmla="*/ 2147483647 h 49"/>
              <a:gd name="T62" fmla="*/ 2147483647 w 53"/>
              <a:gd name="T63" fmla="*/ 2147483647 h 4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3"/>
              <a:gd name="T97" fmla="*/ 0 h 49"/>
              <a:gd name="T98" fmla="*/ 53 w 53"/>
              <a:gd name="T99" fmla="*/ 49 h 4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3" h="49">
                <a:moveTo>
                  <a:pt x="7" y="22"/>
                </a:moveTo>
                <a:lnTo>
                  <a:pt x="6" y="25"/>
                </a:lnTo>
                <a:lnTo>
                  <a:pt x="3" y="28"/>
                </a:lnTo>
                <a:lnTo>
                  <a:pt x="1" y="33"/>
                </a:lnTo>
                <a:lnTo>
                  <a:pt x="0" y="37"/>
                </a:lnTo>
                <a:lnTo>
                  <a:pt x="0" y="40"/>
                </a:lnTo>
                <a:lnTo>
                  <a:pt x="0" y="43"/>
                </a:lnTo>
                <a:lnTo>
                  <a:pt x="3" y="46"/>
                </a:lnTo>
                <a:lnTo>
                  <a:pt x="7" y="46"/>
                </a:lnTo>
                <a:lnTo>
                  <a:pt x="9" y="46"/>
                </a:lnTo>
                <a:lnTo>
                  <a:pt x="10" y="48"/>
                </a:lnTo>
                <a:lnTo>
                  <a:pt x="12" y="48"/>
                </a:lnTo>
                <a:lnTo>
                  <a:pt x="13" y="49"/>
                </a:lnTo>
                <a:lnTo>
                  <a:pt x="14" y="49"/>
                </a:lnTo>
                <a:lnTo>
                  <a:pt x="16" y="49"/>
                </a:lnTo>
                <a:lnTo>
                  <a:pt x="17" y="49"/>
                </a:lnTo>
                <a:lnTo>
                  <a:pt x="20" y="48"/>
                </a:lnTo>
                <a:lnTo>
                  <a:pt x="25" y="46"/>
                </a:lnTo>
                <a:lnTo>
                  <a:pt x="28" y="46"/>
                </a:lnTo>
                <a:lnTo>
                  <a:pt x="32" y="46"/>
                </a:lnTo>
                <a:lnTo>
                  <a:pt x="35" y="45"/>
                </a:lnTo>
                <a:lnTo>
                  <a:pt x="38" y="43"/>
                </a:lnTo>
                <a:lnTo>
                  <a:pt x="40" y="42"/>
                </a:lnTo>
                <a:lnTo>
                  <a:pt x="43" y="37"/>
                </a:lnTo>
                <a:lnTo>
                  <a:pt x="43" y="34"/>
                </a:lnTo>
                <a:lnTo>
                  <a:pt x="44" y="30"/>
                </a:lnTo>
                <a:lnTo>
                  <a:pt x="46" y="25"/>
                </a:lnTo>
                <a:lnTo>
                  <a:pt x="46" y="22"/>
                </a:lnTo>
                <a:lnTo>
                  <a:pt x="47" y="18"/>
                </a:lnTo>
                <a:lnTo>
                  <a:pt x="48" y="14"/>
                </a:lnTo>
                <a:lnTo>
                  <a:pt x="50" y="11"/>
                </a:lnTo>
                <a:lnTo>
                  <a:pt x="51" y="8"/>
                </a:lnTo>
                <a:lnTo>
                  <a:pt x="51" y="6"/>
                </a:lnTo>
                <a:lnTo>
                  <a:pt x="53" y="6"/>
                </a:lnTo>
                <a:lnTo>
                  <a:pt x="53" y="5"/>
                </a:lnTo>
                <a:lnTo>
                  <a:pt x="51" y="5"/>
                </a:lnTo>
                <a:lnTo>
                  <a:pt x="51" y="3"/>
                </a:lnTo>
                <a:lnTo>
                  <a:pt x="51" y="2"/>
                </a:lnTo>
                <a:lnTo>
                  <a:pt x="50" y="0"/>
                </a:lnTo>
                <a:lnTo>
                  <a:pt x="48" y="0"/>
                </a:lnTo>
                <a:lnTo>
                  <a:pt x="47" y="0"/>
                </a:lnTo>
                <a:lnTo>
                  <a:pt x="46" y="0"/>
                </a:lnTo>
                <a:lnTo>
                  <a:pt x="44" y="0"/>
                </a:lnTo>
                <a:lnTo>
                  <a:pt x="43" y="2"/>
                </a:lnTo>
                <a:lnTo>
                  <a:pt x="41" y="2"/>
                </a:lnTo>
                <a:lnTo>
                  <a:pt x="40" y="3"/>
                </a:lnTo>
                <a:lnTo>
                  <a:pt x="37" y="6"/>
                </a:lnTo>
                <a:lnTo>
                  <a:pt x="32" y="11"/>
                </a:lnTo>
                <a:lnTo>
                  <a:pt x="29" y="12"/>
                </a:lnTo>
                <a:lnTo>
                  <a:pt x="25" y="15"/>
                </a:lnTo>
                <a:lnTo>
                  <a:pt x="20" y="18"/>
                </a:lnTo>
                <a:lnTo>
                  <a:pt x="16" y="19"/>
                </a:lnTo>
                <a:lnTo>
                  <a:pt x="12" y="21"/>
                </a:lnTo>
                <a:lnTo>
                  <a:pt x="7" y="22"/>
                </a:lnTo>
                <a:lnTo>
                  <a:pt x="9" y="22"/>
                </a:lnTo>
                <a:lnTo>
                  <a:pt x="7" y="22"/>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18" name="Freeform 69"/>
          <p:cNvSpPr>
            <a:spLocks/>
          </p:cNvSpPr>
          <p:nvPr/>
        </p:nvSpPr>
        <p:spPr bwMode="auto">
          <a:xfrm>
            <a:off x="6610351" y="4273551"/>
            <a:ext cx="76200" cy="77788"/>
          </a:xfrm>
          <a:custGeom>
            <a:avLst/>
            <a:gdLst>
              <a:gd name="T0" fmla="*/ 2147483647 w 53"/>
              <a:gd name="T1" fmla="*/ 2147483647 h 49"/>
              <a:gd name="T2" fmla="*/ 2147483647 w 53"/>
              <a:gd name="T3" fmla="*/ 2147483647 h 49"/>
              <a:gd name="T4" fmla="*/ 0 w 53"/>
              <a:gd name="T5" fmla="*/ 2147483647 h 49"/>
              <a:gd name="T6" fmla="*/ 2147483647 w 53"/>
              <a:gd name="T7" fmla="*/ 2147483647 h 49"/>
              <a:gd name="T8" fmla="*/ 2147483647 w 53"/>
              <a:gd name="T9" fmla="*/ 2147483647 h 49"/>
              <a:gd name="T10" fmla="*/ 2147483647 w 53"/>
              <a:gd name="T11" fmla="*/ 2147483647 h 49"/>
              <a:gd name="T12" fmla="*/ 2147483647 w 53"/>
              <a:gd name="T13" fmla="*/ 2147483647 h 49"/>
              <a:gd name="T14" fmla="*/ 2147483647 w 53"/>
              <a:gd name="T15" fmla="*/ 2147483647 h 49"/>
              <a:gd name="T16" fmla="*/ 2147483647 w 53"/>
              <a:gd name="T17" fmla="*/ 2147483647 h 49"/>
              <a:gd name="T18" fmla="*/ 2147483647 w 53"/>
              <a:gd name="T19" fmla="*/ 2147483647 h 49"/>
              <a:gd name="T20" fmla="*/ 2147483647 w 53"/>
              <a:gd name="T21" fmla="*/ 2147483647 h 49"/>
              <a:gd name="T22" fmla="*/ 2147483647 w 53"/>
              <a:gd name="T23" fmla="*/ 2147483647 h 49"/>
              <a:gd name="T24" fmla="*/ 2147483647 w 53"/>
              <a:gd name="T25" fmla="*/ 2147483647 h 49"/>
              <a:gd name="T26" fmla="*/ 2147483647 w 53"/>
              <a:gd name="T27" fmla="*/ 2147483647 h 49"/>
              <a:gd name="T28" fmla="*/ 2147483647 w 53"/>
              <a:gd name="T29" fmla="*/ 2147483647 h 49"/>
              <a:gd name="T30" fmla="*/ 2147483647 w 53"/>
              <a:gd name="T31" fmla="*/ 2147483647 h 49"/>
              <a:gd name="T32" fmla="*/ 2147483647 w 53"/>
              <a:gd name="T33" fmla="*/ 2147483647 h 49"/>
              <a:gd name="T34" fmla="*/ 2147483647 w 53"/>
              <a:gd name="T35" fmla="*/ 2147483647 h 49"/>
              <a:gd name="T36" fmla="*/ 2147483647 w 53"/>
              <a:gd name="T37" fmla="*/ 2147483647 h 49"/>
              <a:gd name="T38" fmla="*/ 2147483647 w 53"/>
              <a:gd name="T39" fmla="*/ 2147483647 h 49"/>
              <a:gd name="T40" fmla="*/ 2147483647 w 53"/>
              <a:gd name="T41" fmla="*/ 0 h 49"/>
              <a:gd name="T42" fmla="*/ 2147483647 w 53"/>
              <a:gd name="T43" fmla="*/ 0 h 49"/>
              <a:gd name="T44" fmla="*/ 2147483647 w 53"/>
              <a:gd name="T45" fmla="*/ 0 h 49"/>
              <a:gd name="T46" fmla="*/ 2147483647 w 53"/>
              <a:gd name="T47" fmla="*/ 2147483647 h 49"/>
              <a:gd name="T48" fmla="*/ 2147483647 w 53"/>
              <a:gd name="T49" fmla="*/ 2147483647 h 49"/>
              <a:gd name="T50" fmla="*/ 2147483647 w 53"/>
              <a:gd name="T51" fmla="*/ 2147483647 h 49"/>
              <a:gd name="T52" fmla="*/ 2147483647 w 53"/>
              <a:gd name="T53" fmla="*/ 2147483647 h 49"/>
              <a:gd name="T54" fmla="*/ 2147483647 w 53"/>
              <a:gd name="T55" fmla="*/ 2147483647 h 49"/>
              <a:gd name="T56" fmla="*/ 2147483647 w 53"/>
              <a:gd name="T57" fmla="*/ 2147483647 h 49"/>
              <a:gd name="T58" fmla="*/ 2147483647 w 53"/>
              <a:gd name="T59" fmla="*/ 2147483647 h 49"/>
              <a:gd name="T60" fmla="*/ 2147483647 w 53"/>
              <a:gd name="T61" fmla="*/ 2147483647 h 49"/>
              <a:gd name="T62" fmla="*/ 2147483647 w 53"/>
              <a:gd name="T63" fmla="*/ 2147483647 h 49"/>
              <a:gd name="T64" fmla="*/ 2147483647 w 53"/>
              <a:gd name="T65" fmla="*/ 2147483647 h 4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3"/>
              <a:gd name="T100" fmla="*/ 0 h 49"/>
              <a:gd name="T101" fmla="*/ 53 w 53"/>
              <a:gd name="T102" fmla="*/ 49 h 4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3" h="49">
                <a:moveTo>
                  <a:pt x="7" y="22"/>
                </a:moveTo>
                <a:lnTo>
                  <a:pt x="6" y="25"/>
                </a:lnTo>
                <a:lnTo>
                  <a:pt x="3" y="28"/>
                </a:lnTo>
                <a:lnTo>
                  <a:pt x="1" y="33"/>
                </a:lnTo>
                <a:lnTo>
                  <a:pt x="0" y="37"/>
                </a:lnTo>
                <a:lnTo>
                  <a:pt x="0" y="40"/>
                </a:lnTo>
                <a:lnTo>
                  <a:pt x="0" y="43"/>
                </a:lnTo>
                <a:lnTo>
                  <a:pt x="3" y="46"/>
                </a:lnTo>
                <a:lnTo>
                  <a:pt x="7" y="46"/>
                </a:lnTo>
                <a:lnTo>
                  <a:pt x="9" y="46"/>
                </a:lnTo>
                <a:lnTo>
                  <a:pt x="10" y="48"/>
                </a:lnTo>
                <a:lnTo>
                  <a:pt x="12" y="48"/>
                </a:lnTo>
                <a:lnTo>
                  <a:pt x="13" y="49"/>
                </a:lnTo>
                <a:lnTo>
                  <a:pt x="14" y="49"/>
                </a:lnTo>
                <a:lnTo>
                  <a:pt x="16" y="49"/>
                </a:lnTo>
                <a:lnTo>
                  <a:pt x="17" y="49"/>
                </a:lnTo>
                <a:lnTo>
                  <a:pt x="20" y="48"/>
                </a:lnTo>
                <a:lnTo>
                  <a:pt x="25" y="46"/>
                </a:lnTo>
                <a:lnTo>
                  <a:pt x="28" y="46"/>
                </a:lnTo>
                <a:lnTo>
                  <a:pt x="32" y="46"/>
                </a:lnTo>
                <a:lnTo>
                  <a:pt x="35" y="45"/>
                </a:lnTo>
                <a:lnTo>
                  <a:pt x="38" y="43"/>
                </a:lnTo>
                <a:lnTo>
                  <a:pt x="40" y="42"/>
                </a:lnTo>
                <a:lnTo>
                  <a:pt x="43" y="37"/>
                </a:lnTo>
                <a:lnTo>
                  <a:pt x="43" y="34"/>
                </a:lnTo>
                <a:lnTo>
                  <a:pt x="44" y="30"/>
                </a:lnTo>
                <a:lnTo>
                  <a:pt x="46" y="25"/>
                </a:lnTo>
                <a:lnTo>
                  <a:pt x="46" y="22"/>
                </a:lnTo>
                <a:lnTo>
                  <a:pt x="47" y="18"/>
                </a:lnTo>
                <a:lnTo>
                  <a:pt x="48" y="14"/>
                </a:lnTo>
                <a:lnTo>
                  <a:pt x="50" y="11"/>
                </a:lnTo>
                <a:lnTo>
                  <a:pt x="51" y="8"/>
                </a:lnTo>
                <a:lnTo>
                  <a:pt x="51" y="6"/>
                </a:lnTo>
                <a:lnTo>
                  <a:pt x="53" y="6"/>
                </a:lnTo>
                <a:lnTo>
                  <a:pt x="53" y="5"/>
                </a:lnTo>
                <a:lnTo>
                  <a:pt x="51" y="5"/>
                </a:lnTo>
                <a:lnTo>
                  <a:pt x="51" y="3"/>
                </a:lnTo>
                <a:lnTo>
                  <a:pt x="51" y="2"/>
                </a:lnTo>
                <a:lnTo>
                  <a:pt x="50" y="0"/>
                </a:lnTo>
                <a:lnTo>
                  <a:pt x="48" y="0"/>
                </a:lnTo>
                <a:lnTo>
                  <a:pt x="47" y="0"/>
                </a:lnTo>
                <a:lnTo>
                  <a:pt x="46" y="0"/>
                </a:lnTo>
                <a:lnTo>
                  <a:pt x="44" y="0"/>
                </a:lnTo>
                <a:lnTo>
                  <a:pt x="43" y="2"/>
                </a:lnTo>
                <a:lnTo>
                  <a:pt x="41" y="2"/>
                </a:lnTo>
                <a:lnTo>
                  <a:pt x="40" y="3"/>
                </a:lnTo>
                <a:lnTo>
                  <a:pt x="37" y="6"/>
                </a:lnTo>
                <a:lnTo>
                  <a:pt x="32" y="11"/>
                </a:lnTo>
                <a:lnTo>
                  <a:pt x="29" y="12"/>
                </a:lnTo>
                <a:lnTo>
                  <a:pt x="25" y="15"/>
                </a:lnTo>
                <a:lnTo>
                  <a:pt x="20" y="18"/>
                </a:lnTo>
                <a:lnTo>
                  <a:pt x="16" y="19"/>
                </a:lnTo>
                <a:lnTo>
                  <a:pt x="12" y="21"/>
                </a:lnTo>
                <a:lnTo>
                  <a:pt x="7" y="22"/>
                </a:lnTo>
                <a:lnTo>
                  <a:pt x="9" y="22"/>
                </a:lnTo>
                <a:lnTo>
                  <a:pt x="7" y="22"/>
                </a:lnTo>
              </a:path>
            </a:pathLst>
          </a:custGeom>
          <a:solidFill>
            <a:srgbClr val="FFFF00"/>
          </a:solidFill>
          <a:ln w="4763">
            <a:solidFill>
              <a:srgbClr val="990000"/>
            </a:solidFill>
            <a:round/>
            <a:headEnd/>
            <a:tailEnd/>
          </a:ln>
        </p:spPr>
        <p:txBody>
          <a:bodyPr/>
          <a:lstStyle/>
          <a:p>
            <a:endParaRPr lang="en-US"/>
          </a:p>
        </p:txBody>
      </p:sp>
      <p:sp>
        <p:nvSpPr>
          <p:cNvPr id="53319" name="Freeform 70"/>
          <p:cNvSpPr>
            <a:spLocks/>
          </p:cNvSpPr>
          <p:nvPr/>
        </p:nvSpPr>
        <p:spPr bwMode="auto">
          <a:xfrm>
            <a:off x="6654803" y="4424366"/>
            <a:ext cx="79375" cy="84137"/>
          </a:xfrm>
          <a:custGeom>
            <a:avLst/>
            <a:gdLst>
              <a:gd name="T0" fmla="*/ 2147483647 w 56"/>
              <a:gd name="T1" fmla="*/ 2147483647 h 53"/>
              <a:gd name="T2" fmla="*/ 2147483647 w 56"/>
              <a:gd name="T3" fmla="*/ 2147483647 h 53"/>
              <a:gd name="T4" fmla="*/ 2147483647 w 56"/>
              <a:gd name="T5" fmla="*/ 2147483647 h 53"/>
              <a:gd name="T6" fmla="*/ 2147483647 w 56"/>
              <a:gd name="T7" fmla="*/ 2147483647 h 53"/>
              <a:gd name="T8" fmla="*/ 2147483647 w 56"/>
              <a:gd name="T9" fmla="*/ 2147483647 h 53"/>
              <a:gd name="T10" fmla="*/ 2147483647 w 56"/>
              <a:gd name="T11" fmla="*/ 2147483647 h 53"/>
              <a:gd name="T12" fmla="*/ 2147483647 w 56"/>
              <a:gd name="T13" fmla="*/ 2147483647 h 53"/>
              <a:gd name="T14" fmla="*/ 2147483647 w 56"/>
              <a:gd name="T15" fmla="*/ 2147483647 h 53"/>
              <a:gd name="T16" fmla="*/ 2147483647 w 56"/>
              <a:gd name="T17" fmla="*/ 2147483647 h 53"/>
              <a:gd name="T18" fmla="*/ 2147483647 w 56"/>
              <a:gd name="T19" fmla="*/ 2147483647 h 53"/>
              <a:gd name="T20" fmla="*/ 2147483647 w 56"/>
              <a:gd name="T21" fmla="*/ 2147483647 h 53"/>
              <a:gd name="T22" fmla="*/ 2147483647 w 56"/>
              <a:gd name="T23" fmla="*/ 2147483647 h 53"/>
              <a:gd name="T24" fmla="*/ 2147483647 w 56"/>
              <a:gd name="T25" fmla="*/ 2147483647 h 53"/>
              <a:gd name="T26" fmla="*/ 2147483647 w 56"/>
              <a:gd name="T27" fmla="*/ 2147483647 h 53"/>
              <a:gd name="T28" fmla="*/ 2147483647 w 56"/>
              <a:gd name="T29" fmla="*/ 2147483647 h 53"/>
              <a:gd name="T30" fmla="*/ 2147483647 w 56"/>
              <a:gd name="T31" fmla="*/ 2147483647 h 53"/>
              <a:gd name="T32" fmla="*/ 2147483647 w 56"/>
              <a:gd name="T33" fmla="*/ 2147483647 h 53"/>
              <a:gd name="T34" fmla="*/ 2147483647 w 56"/>
              <a:gd name="T35" fmla="*/ 2147483647 h 53"/>
              <a:gd name="T36" fmla="*/ 2147483647 w 56"/>
              <a:gd name="T37" fmla="*/ 2147483647 h 53"/>
              <a:gd name="T38" fmla="*/ 2147483647 w 56"/>
              <a:gd name="T39" fmla="*/ 2147483647 h 53"/>
              <a:gd name="T40" fmla="*/ 2147483647 w 56"/>
              <a:gd name="T41" fmla="*/ 2147483647 h 53"/>
              <a:gd name="T42" fmla="*/ 2147483647 w 56"/>
              <a:gd name="T43" fmla="*/ 2147483647 h 53"/>
              <a:gd name="T44" fmla="*/ 2147483647 w 56"/>
              <a:gd name="T45" fmla="*/ 2147483647 h 53"/>
              <a:gd name="T46" fmla="*/ 2147483647 w 56"/>
              <a:gd name="T47" fmla="*/ 2147483647 h 53"/>
              <a:gd name="T48" fmla="*/ 2147483647 w 56"/>
              <a:gd name="T49" fmla="*/ 2147483647 h 53"/>
              <a:gd name="T50" fmla="*/ 2147483647 w 56"/>
              <a:gd name="T51" fmla="*/ 2147483647 h 53"/>
              <a:gd name="T52" fmla="*/ 2147483647 w 56"/>
              <a:gd name="T53" fmla="*/ 2147483647 h 53"/>
              <a:gd name="T54" fmla="*/ 2147483647 w 56"/>
              <a:gd name="T55" fmla="*/ 2147483647 h 53"/>
              <a:gd name="T56" fmla="*/ 2147483647 w 56"/>
              <a:gd name="T57" fmla="*/ 2147483647 h 53"/>
              <a:gd name="T58" fmla="*/ 2147483647 w 56"/>
              <a:gd name="T59" fmla="*/ 2147483647 h 53"/>
              <a:gd name="T60" fmla="*/ 2147483647 w 56"/>
              <a:gd name="T61" fmla="*/ 2147483647 h 53"/>
              <a:gd name="T62" fmla="*/ 2147483647 w 56"/>
              <a:gd name="T63" fmla="*/ 2147483647 h 53"/>
              <a:gd name="T64" fmla="*/ 2147483647 w 56"/>
              <a:gd name="T65" fmla="*/ 2147483647 h 53"/>
              <a:gd name="T66" fmla="*/ 2147483647 w 56"/>
              <a:gd name="T67" fmla="*/ 2147483647 h 53"/>
              <a:gd name="T68" fmla="*/ 2147483647 w 56"/>
              <a:gd name="T69" fmla="*/ 0 h 53"/>
              <a:gd name="T70" fmla="*/ 2147483647 w 56"/>
              <a:gd name="T71" fmla="*/ 2147483647 h 53"/>
              <a:gd name="T72" fmla="*/ 2147483647 w 56"/>
              <a:gd name="T73" fmla="*/ 2147483647 h 53"/>
              <a:gd name="T74" fmla="*/ 2147483647 w 56"/>
              <a:gd name="T75" fmla="*/ 2147483647 h 53"/>
              <a:gd name="T76" fmla="*/ 2147483647 w 56"/>
              <a:gd name="T77" fmla="*/ 2147483647 h 53"/>
              <a:gd name="T78" fmla="*/ 2147483647 w 56"/>
              <a:gd name="T79" fmla="*/ 2147483647 h 53"/>
              <a:gd name="T80" fmla="*/ 2147483647 w 56"/>
              <a:gd name="T81" fmla="*/ 2147483647 h 53"/>
              <a:gd name="T82" fmla="*/ 2147483647 w 56"/>
              <a:gd name="T83" fmla="*/ 2147483647 h 53"/>
              <a:gd name="T84" fmla="*/ 2147483647 w 56"/>
              <a:gd name="T85" fmla="*/ 2147483647 h 53"/>
              <a:gd name="T86" fmla="*/ 2147483647 w 56"/>
              <a:gd name="T87" fmla="*/ 2147483647 h 53"/>
              <a:gd name="T88" fmla="*/ 2147483647 w 56"/>
              <a:gd name="T89" fmla="*/ 2147483647 h 53"/>
              <a:gd name="T90" fmla="*/ 0 w 56"/>
              <a:gd name="T91" fmla="*/ 2147483647 h 53"/>
              <a:gd name="T92" fmla="*/ 0 w 56"/>
              <a:gd name="T93" fmla="*/ 2147483647 h 53"/>
              <a:gd name="T94" fmla="*/ 0 w 56"/>
              <a:gd name="T95" fmla="*/ 2147483647 h 53"/>
              <a:gd name="T96" fmla="*/ 2147483647 w 56"/>
              <a:gd name="T97" fmla="*/ 2147483647 h 53"/>
              <a:gd name="T98" fmla="*/ 2147483647 w 56"/>
              <a:gd name="T99" fmla="*/ 2147483647 h 53"/>
              <a:gd name="T100" fmla="*/ 2147483647 w 56"/>
              <a:gd name="T101" fmla="*/ 2147483647 h 53"/>
              <a:gd name="T102" fmla="*/ 2147483647 w 56"/>
              <a:gd name="T103" fmla="*/ 2147483647 h 53"/>
              <a:gd name="T104" fmla="*/ 2147483647 w 56"/>
              <a:gd name="T105" fmla="*/ 2147483647 h 53"/>
              <a:gd name="T106" fmla="*/ 2147483647 w 56"/>
              <a:gd name="T107" fmla="*/ 2147483647 h 53"/>
              <a:gd name="T108" fmla="*/ 2147483647 w 56"/>
              <a:gd name="T109" fmla="*/ 2147483647 h 53"/>
              <a:gd name="T110" fmla="*/ 2147483647 w 56"/>
              <a:gd name="T111" fmla="*/ 2147483647 h 53"/>
              <a:gd name="T112" fmla="*/ 2147483647 w 56"/>
              <a:gd name="T113" fmla="*/ 2147483647 h 5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6"/>
              <a:gd name="T172" fmla="*/ 0 h 53"/>
              <a:gd name="T173" fmla="*/ 56 w 56"/>
              <a:gd name="T174" fmla="*/ 53 h 5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6" h="53">
                <a:moveTo>
                  <a:pt x="3" y="28"/>
                </a:moveTo>
                <a:lnTo>
                  <a:pt x="7" y="31"/>
                </a:lnTo>
                <a:lnTo>
                  <a:pt x="10" y="34"/>
                </a:lnTo>
                <a:lnTo>
                  <a:pt x="13" y="37"/>
                </a:lnTo>
                <a:lnTo>
                  <a:pt x="16" y="39"/>
                </a:lnTo>
                <a:lnTo>
                  <a:pt x="19" y="41"/>
                </a:lnTo>
                <a:lnTo>
                  <a:pt x="22" y="44"/>
                </a:lnTo>
                <a:lnTo>
                  <a:pt x="26" y="47"/>
                </a:lnTo>
                <a:lnTo>
                  <a:pt x="29" y="50"/>
                </a:lnTo>
                <a:lnTo>
                  <a:pt x="35" y="53"/>
                </a:lnTo>
                <a:lnTo>
                  <a:pt x="40" y="53"/>
                </a:lnTo>
                <a:lnTo>
                  <a:pt x="44" y="50"/>
                </a:lnTo>
                <a:lnTo>
                  <a:pt x="47" y="46"/>
                </a:lnTo>
                <a:lnTo>
                  <a:pt x="50" y="40"/>
                </a:lnTo>
                <a:lnTo>
                  <a:pt x="53" y="36"/>
                </a:lnTo>
                <a:lnTo>
                  <a:pt x="54" y="30"/>
                </a:lnTo>
                <a:lnTo>
                  <a:pt x="56" y="24"/>
                </a:lnTo>
                <a:lnTo>
                  <a:pt x="54" y="21"/>
                </a:lnTo>
                <a:lnTo>
                  <a:pt x="53" y="16"/>
                </a:lnTo>
                <a:lnTo>
                  <a:pt x="52" y="13"/>
                </a:lnTo>
                <a:lnTo>
                  <a:pt x="49" y="10"/>
                </a:lnTo>
                <a:lnTo>
                  <a:pt x="44" y="9"/>
                </a:lnTo>
                <a:lnTo>
                  <a:pt x="40" y="7"/>
                </a:lnTo>
                <a:lnTo>
                  <a:pt x="35" y="7"/>
                </a:lnTo>
                <a:lnTo>
                  <a:pt x="29" y="6"/>
                </a:lnTo>
                <a:lnTo>
                  <a:pt x="28" y="6"/>
                </a:lnTo>
                <a:lnTo>
                  <a:pt x="28" y="4"/>
                </a:lnTo>
                <a:lnTo>
                  <a:pt x="28" y="3"/>
                </a:lnTo>
                <a:lnTo>
                  <a:pt x="26" y="3"/>
                </a:lnTo>
                <a:lnTo>
                  <a:pt x="23" y="2"/>
                </a:lnTo>
                <a:lnTo>
                  <a:pt x="22" y="0"/>
                </a:lnTo>
                <a:lnTo>
                  <a:pt x="19" y="2"/>
                </a:lnTo>
                <a:lnTo>
                  <a:pt x="16" y="3"/>
                </a:lnTo>
                <a:lnTo>
                  <a:pt x="13" y="4"/>
                </a:lnTo>
                <a:lnTo>
                  <a:pt x="12" y="6"/>
                </a:lnTo>
                <a:lnTo>
                  <a:pt x="9" y="9"/>
                </a:lnTo>
                <a:lnTo>
                  <a:pt x="7" y="10"/>
                </a:lnTo>
                <a:lnTo>
                  <a:pt x="6" y="12"/>
                </a:lnTo>
                <a:lnTo>
                  <a:pt x="3" y="15"/>
                </a:lnTo>
                <a:lnTo>
                  <a:pt x="1" y="16"/>
                </a:lnTo>
                <a:lnTo>
                  <a:pt x="1" y="18"/>
                </a:lnTo>
                <a:lnTo>
                  <a:pt x="0" y="19"/>
                </a:lnTo>
                <a:lnTo>
                  <a:pt x="0" y="22"/>
                </a:lnTo>
                <a:lnTo>
                  <a:pt x="0" y="24"/>
                </a:lnTo>
                <a:lnTo>
                  <a:pt x="1" y="27"/>
                </a:lnTo>
                <a:lnTo>
                  <a:pt x="1" y="28"/>
                </a:lnTo>
                <a:lnTo>
                  <a:pt x="3" y="2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20" name="Freeform 71"/>
          <p:cNvSpPr>
            <a:spLocks/>
          </p:cNvSpPr>
          <p:nvPr/>
        </p:nvSpPr>
        <p:spPr bwMode="auto">
          <a:xfrm>
            <a:off x="6654803" y="4424366"/>
            <a:ext cx="79375" cy="84137"/>
          </a:xfrm>
          <a:custGeom>
            <a:avLst/>
            <a:gdLst>
              <a:gd name="T0" fmla="*/ 2147483647 w 56"/>
              <a:gd name="T1" fmla="*/ 2147483647 h 53"/>
              <a:gd name="T2" fmla="*/ 2147483647 w 56"/>
              <a:gd name="T3" fmla="*/ 2147483647 h 53"/>
              <a:gd name="T4" fmla="*/ 2147483647 w 56"/>
              <a:gd name="T5" fmla="*/ 2147483647 h 53"/>
              <a:gd name="T6" fmla="*/ 2147483647 w 56"/>
              <a:gd name="T7" fmla="*/ 2147483647 h 53"/>
              <a:gd name="T8" fmla="*/ 2147483647 w 56"/>
              <a:gd name="T9" fmla="*/ 2147483647 h 53"/>
              <a:gd name="T10" fmla="*/ 2147483647 w 56"/>
              <a:gd name="T11" fmla="*/ 2147483647 h 53"/>
              <a:gd name="T12" fmla="*/ 2147483647 w 56"/>
              <a:gd name="T13" fmla="*/ 2147483647 h 53"/>
              <a:gd name="T14" fmla="*/ 2147483647 w 56"/>
              <a:gd name="T15" fmla="*/ 2147483647 h 53"/>
              <a:gd name="T16" fmla="*/ 2147483647 w 56"/>
              <a:gd name="T17" fmla="*/ 2147483647 h 53"/>
              <a:gd name="T18" fmla="*/ 2147483647 w 56"/>
              <a:gd name="T19" fmla="*/ 2147483647 h 53"/>
              <a:gd name="T20" fmla="*/ 2147483647 w 56"/>
              <a:gd name="T21" fmla="*/ 2147483647 h 53"/>
              <a:gd name="T22" fmla="*/ 2147483647 w 56"/>
              <a:gd name="T23" fmla="*/ 2147483647 h 53"/>
              <a:gd name="T24" fmla="*/ 2147483647 w 56"/>
              <a:gd name="T25" fmla="*/ 2147483647 h 53"/>
              <a:gd name="T26" fmla="*/ 2147483647 w 56"/>
              <a:gd name="T27" fmla="*/ 2147483647 h 53"/>
              <a:gd name="T28" fmla="*/ 2147483647 w 56"/>
              <a:gd name="T29" fmla="*/ 2147483647 h 53"/>
              <a:gd name="T30" fmla="*/ 2147483647 w 56"/>
              <a:gd name="T31" fmla="*/ 2147483647 h 53"/>
              <a:gd name="T32" fmla="*/ 2147483647 w 56"/>
              <a:gd name="T33" fmla="*/ 2147483647 h 53"/>
              <a:gd name="T34" fmla="*/ 2147483647 w 56"/>
              <a:gd name="T35" fmla="*/ 2147483647 h 53"/>
              <a:gd name="T36" fmla="*/ 2147483647 w 56"/>
              <a:gd name="T37" fmla="*/ 2147483647 h 53"/>
              <a:gd name="T38" fmla="*/ 2147483647 w 56"/>
              <a:gd name="T39" fmla="*/ 2147483647 h 53"/>
              <a:gd name="T40" fmla="*/ 2147483647 w 56"/>
              <a:gd name="T41" fmla="*/ 2147483647 h 53"/>
              <a:gd name="T42" fmla="*/ 2147483647 w 56"/>
              <a:gd name="T43" fmla="*/ 2147483647 h 53"/>
              <a:gd name="T44" fmla="*/ 2147483647 w 56"/>
              <a:gd name="T45" fmla="*/ 2147483647 h 53"/>
              <a:gd name="T46" fmla="*/ 2147483647 w 56"/>
              <a:gd name="T47" fmla="*/ 2147483647 h 53"/>
              <a:gd name="T48" fmla="*/ 2147483647 w 56"/>
              <a:gd name="T49" fmla="*/ 2147483647 h 53"/>
              <a:gd name="T50" fmla="*/ 2147483647 w 56"/>
              <a:gd name="T51" fmla="*/ 2147483647 h 53"/>
              <a:gd name="T52" fmla="*/ 2147483647 w 56"/>
              <a:gd name="T53" fmla="*/ 2147483647 h 53"/>
              <a:gd name="T54" fmla="*/ 2147483647 w 56"/>
              <a:gd name="T55" fmla="*/ 2147483647 h 53"/>
              <a:gd name="T56" fmla="*/ 2147483647 w 56"/>
              <a:gd name="T57" fmla="*/ 2147483647 h 53"/>
              <a:gd name="T58" fmla="*/ 2147483647 w 56"/>
              <a:gd name="T59" fmla="*/ 2147483647 h 53"/>
              <a:gd name="T60" fmla="*/ 2147483647 w 56"/>
              <a:gd name="T61" fmla="*/ 2147483647 h 53"/>
              <a:gd name="T62" fmla="*/ 2147483647 w 56"/>
              <a:gd name="T63" fmla="*/ 2147483647 h 53"/>
              <a:gd name="T64" fmla="*/ 2147483647 w 56"/>
              <a:gd name="T65" fmla="*/ 2147483647 h 53"/>
              <a:gd name="T66" fmla="*/ 2147483647 w 56"/>
              <a:gd name="T67" fmla="*/ 2147483647 h 53"/>
              <a:gd name="T68" fmla="*/ 2147483647 w 56"/>
              <a:gd name="T69" fmla="*/ 0 h 53"/>
              <a:gd name="T70" fmla="*/ 2147483647 w 56"/>
              <a:gd name="T71" fmla="*/ 2147483647 h 53"/>
              <a:gd name="T72" fmla="*/ 2147483647 w 56"/>
              <a:gd name="T73" fmla="*/ 2147483647 h 53"/>
              <a:gd name="T74" fmla="*/ 2147483647 w 56"/>
              <a:gd name="T75" fmla="*/ 2147483647 h 53"/>
              <a:gd name="T76" fmla="*/ 2147483647 w 56"/>
              <a:gd name="T77" fmla="*/ 2147483647 h 53"/>
              <a:gd name="T78" fmla="*/ 2147483647 w 56"/>
              <a:gd name="T79" fmla="*/ 2147483647 h 53"/>
              <a:gd name="T80" fmla="*/ 2147483647 w 56"/>
              <a:gd name="T81" fmla="*/ 2147483647 h 53"/>
              <a:gd name="T82" fmla="*/ 2147483647 w 56"/>
              <a:gd name="T83" fmla="*/ 2147483647 h 53"/>
              <a:gd name="T84" fmla="*/ 2147483647 w 56"/>
              <a:gd name="T85" fmla="*/ 2147483647 h 53"/>
              <a:gd name="T86" fmla="*/ 2147483647 w 56"/>
              <a:gd name="T87" fmla="*/ 2147483647 h 53"/>
              <a:gd name="T88" fmla="*/ 2147483647 w 56"/>
              <a:gd name="T89" fmla="*/ 2147483647 h 53"/>
              <a:gd name="T90" fmla="*/ 0 w 56"/>
              <a:gd name="T91" fmla="*/ 2147483647 h 53"/>
              <a:gd name="T92" fmla="*/ 0 w 56"/>
              <a:gd name="T93" fmla="*/ 2147483647 h 53"/>
              <a:gd name="T94" fmla="*/ 0 w 56"/>
              <a:gd name="T95" fmla="*/ 2147483647 h 53"/>
              <a:gd name="T96" fmla="*/ 2147483647 w 56"/>
              <a:gd name="T97" fmla="*/ 2147483647 h 53"/>
              <a:gd name="T98" fmla="*/ 2147483647 w 56"/>
              <a:gd name="T99" fmla="*/ 2147483647 h 53"/>
              <a:gd name="T100" fmla="*/ 2147483647 w 56"/>
              <a:gd name="T101" fmla="*/ 2147483647 h 53"/>
              <a:gd name="T102" fmla="*/ 2147483647 w 56"/>
              <a:gd name="T103" fmla="*/ 2147483647 h 53"/>
              <a:gd name="T104" fmla="*/ 2147483647 w 56"/>
              <a:gd name="T105" fmla="*/ 2147483647 h 53"/>
              <a:gd name="T106" fmla="*/ 2147483647 w 56"/>
              <a:gd name="T107" fmla="*/ 2147483647 h 53"/>
              <a:gd name="T108" fmla="*/ 2147483647 w 56"/>
              <a:gd name="T109" fmla="*/ 2147483647 h 53"/>
              <a:gd name="T110" fmla="*/ 2147483647 w 56"/>
              <a:gd name="T111" fmla="*/ 2147483647 h 53"/>
              <a:gd name="T112" fmla="*/ 2147483647 w 56"/>
              <a:gd name="T113" fmla="*/ 2147483647 h 5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6"/>
              <a:gd name="T172" fmla="*/ 0 h 53"/>
              <a:gd name="T173" fmla="*/ 56 w 56"/>
              <a:gd name="T174" fmla="*/ 53 h 5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6" h="53">
                <a:moveTo>
                  <a:pt x="3" y="28"/>
                </a:moveTo>
                <a:lnTo>
                  <a:pt x="7" y="31"/>
                </a:lnTo>
                <a:lnTo>
                  <a:pt x="10" y="34"/>
                </a:lnTo>
                <a:lnTo>
                  <a:pt x="13" y="37"/>
                </a:lnTo>
                <a:lnTo>
                  <a:pt x="16" y="39"/>
                </a:lnTo>
                <a:lnTo>
                  <a:pt x="19" y="41"/>
                </a:lnTo>
                <a:lnTo>
                  <a:pt x="22" y="44"/>
                </a:lnTo>
                <a:lnTo>
                  <a:pt x="26" y="47"/>
                </a:lnTo>
                <a:lnTo>
                  <a:pt x="29" y="50"/>
                </a:lnTo>
                <a:lnTo>
                  <a:pt x="35" y="53"/>
                </a:lnTo>
                <a:lnTo>
                  <a:pt x="40" y="53"/>
                </a:lnTo>
                <a:lnTo>
                  <a:pt x="44" y="50"/>
                </a:lnTo>
                <a:lnTo>
                  <a:pt x="47" y="46"/>
                </a:lnTo>
                <a:lnTo>
                  <a:pt x="50" y="40"/>
                </a:lnTo>
                <a:lnTo>
                  <a:pt x="53" y="36"/>
                </a:lnTo>
                <a:lnTo>
                  <a:pt x="54" y="30"/>
                </a:lnTo>
                <a:lnTo>
                  <a:pt x="56" y="24"/>
                </a:lnTo>
                <a:lnTo>
                  <a:pt x="54" y="21"/>
                </a:lnTo>
                <a:lnTo>
                  <a:pt x="53" y="16"/>
                </a:lnTo>
                <a:lnTo>
                  <a:pt x="52" y="13"/>
                </a:lnTo>
                <a:lnTo>
                  <a:pt x="49" y="10"/>
                </a:lnTo>
                <a:lnTo>
                  <a:pt x="44" y="9"/>
                </a:lnTo>
                <a:lnTo>
                  <a:pt x="40" y="7"/>
                </a:lnTo>
                <a:lnTo>
                  <a:pt x="35" y="7"/>
                </a:lnTo>
                <a:lnTo>
                  <a:pt x="29" y="6"/>
                </a:lnTo>
                <a:lnTo>
                  <a:pt x="28" y="6"/>
                </a:lnTo>
                <a:lnTo>
                  <a:pt x="28" y="4"/>
                </a:lnTo>
                <a:lnTo>
                  <a:pt x="28" y="3"/>
                </a:lnTo>
                <a:lnTo>
                  <a:pt x="26" y="3"/>
                </a:lnTo>
                <a:lnTo>
                  <a:pt x="23" y="2"/>
                </a:lnTo>
                <a:lnTo>
                  <a:pt x="22" y="0"/>
                </a:lnTo>
                <a:lnTo>
                  <a:pt x="19" y="2"/>
                </a:lnTo>
                <a:lnTo>
                  <a:pt x="16" y="3"/>
                </a:lnTo>
                <a:lnTo>
                  <a:pt x="13" y="4"/>
                </a:lnTo>
                <a:lnTo>
                  <a:pt x="12" y="6"/>
                </a:lnTo>
                <a:lnTo>
                  <a:pt x="9" y="9"/>
                </a:lnTo>
                <a:lnTo>
                  <a:pt x="7" y="10"/>
                </a:lnTo>
                <a:lnTo>
                  <a:pt x="6" y="12"/>
                </a:lnTo>
                <a:lnTo>
                  <a:pt x="3" y="15"/>
                </a:lnTo>
                <a:lnTo>
                  <a:pt x="1" y="16"/>
                </a:lnTo>
                <a:lnTo>
                  <a:pt x="1" y="18"/>
                </a:lnTo>
                <a:lnTo>
                  <a:pt x="0" y="19"/>
                </a:lnTo>
                <a:lnTo>
                  <a:pt x="0" y="22"/>
                </a:lnTo>
                <a:lnTo>
                  <a:pt x="0" y="24"/>
                </a:lnTo>
                <a:lnTo>
                  <a:pt x="1" y="27"/>
                </a:lnTo>
                <a:lnTo>
                  <a:pt x="1" y="28"/>
                </a:lnTo>
                <a:lnTo>
                  <a:pt x="3" y="28"/>
                </a:lnTo>
              </a:path>
            </a:pathLst>
          </a:custGeom>
          <a:solidFill>
            <a:srgbClr val="FFFF00"/>
          </a:solidFill>
          <a:ln w="1588">
            <a:solidFill>
              <a:srgbClr val="990000"/>
            </a:solidFill>
            <a:round/>
            <a:headEnd/>
            <a:tailEnd/>
          </a:ln>
        </p:spPr>
        <p:txBody>
          <a:bodyPr/>
          <a:lstStyle/>
          <a:p>
            <a:endParaRPr lang="en-US"/>
          </a:p>
        </p:txBody>
      </p:sp>
      <p:sp>
        <p:nvSpPr>
          <p:cNvPr id="53321" name="Freeform 72"/>
          <p:cNvSpPr>
            <a:spLocks/>
          </p:cNvSpPr>
          <p:nvPr/>
        </p:nvSpPr>
        <p:spPr bwMode="auto">
          <a:xfrm>
            <a:off x="6654803" y="4424366"/>
            <a:ext cx="79375" cy="84137"/>
          </a:xfrm>
          <a:custGeom>
            <a:avLst/>
            <a:gdLst>
              <a:gd name="T0" fmla="*/ 2147483647 w 56"/>
              <a:gd name="T1" fmla="*/ 2147483647 h 53"/>
              <a:gd name="T2" fmla="*/ 2147483647 w 56"/>
              <a:gd name="T3" fmla="*/ 2147483647 h 53"/>
              <a:gd name="T4" fmla="*/ 2147483647 w 56"/>
              <a:gd name="T5" fmla="*/ 2147483647 h 53"/>
              <a:gd name="T6" fmla="*/ 2147483647 w 56"/>
              <a:gd name="T7" fmla="*/ 2147483647 h 53"/>
              <a:gd name="T8" fmla="*/ 2147483647 w 56"/>
              <a:gd name="T9" fmla="*/ 2147483647 h 53"/>
              <a:gd name="T10" fmla="*/ 2147483647 w 56"/>
              <a:gd name="T11" fmla="*/ 2147483647 h 53"/>
              <a:gd name="T12" fmla="*/ 2147483647 w 56"/>
              <a:gd name="T13" fmla="*/ 2147483647 h 53"/>
              <a:gd name="T14" fmla="*/ 2147483647 w 56"/>
              <a:gd name="T15" fmla="*/ 2147483647 h 53"/>
              <a:gd name="T16" fmla="*/ 2147483647 w 56"/>
              <a:gd name="T17" fmla="*/ 2147483647 h 53"/>
              <a:gd name="T18" fmla="*/ 2147483647 w 56"/>
              <a:gd name="T19" fmla="*/ 2147483647 h 53"/>
              <a:gd name="T20" fmla="*/ 2147483647 w 56"/>
              <a:gd name="T21" fmla="*/ 2147483647 h 53"/>
              <a:gd name="T22" fmla="*/ 2147483647 w 56"/>
              <a:gd name="T23" fmla="*/ 2147483647 h 53"/>
              <a:gd name="T24" fmla="*/ 2147483647 w 56"/>
              <a:gd name="T25" fmla="*/ 2147483647 h 53"/>
              <a:gd name="T26" fmla="*/ 2147483647 w 56"/>
              <a:gd name="T27" fmla="*/ 2147483647 h 53"/>
              <a:gd name="T28" fmla="*/ 2147483647 w 56"/>
              <a:gd name="T29" fmla="*/ 2147483647 h 53"/>
              <a:gd name="T30" fmla="*/ 2147483647 w 56"/>
              <a:gd name="T31" fmla="*/ 2147483647 h 53"/>
              <a:gd name="T32" fmla="*/ 2147483647 w 56"/>
              <a:gd name="T33" fmla="*/ 2147483647 h 53"/>
              <a:gd name="T34" fmla="*/ 2147483647 w 56"/>
              <a:gd name="T35" fmla="*/ 2147483647 h 53"/>
              <a:gd name="T36" fmla="*/ 2147483647 w 56"/>
              <a:gd name="T37" fmla="*/ 2147483647 h 53"/>
              <a:gd name="T38" fmla="*/ 2147483647 w 56"/>
              <a:gd name="T39" fmla="*/ 2147483647 h 53"/>
              <a:gd name="T40" fmla="*/ 2147483647 w 56"/>
              <a:gd name="T41" fmla="*/ 2147483647 h 53"/>
              <a:gd name="T42" fmla="*/ 2147483647 w 56"/>
              <a:gd name="T43" fmla="*/ 2147483647 h 53"/>
              <a:gd name="T44" fmla="*/ 2147483647 w 56"/>
              <a:gd name="T45" fmla="*/ 2147483647 h 53"/>
              <a:gd name="T46" fmla="*/ 2147483647 w 56"/>
              <a:gd name="T47" fmla="*/ 2147483647 h 53"/>
              <a:gd name="T48" fmla="*/ 2147483647 w 56"/>
              <a:gd name="T49" fmla="*/ 2147483647 h 53"/>
              <a:gd name="T50" fmla="*/ 2147483647 w 56"/>
              <a:gd name="T51" fmla="*/ 2147483647 h 53"/>
              <a:gd name="T52" fmla="*/ 2147483647 w 56"/>
              <a:gd name="T53" fmla="*/ 2147483647 h 53"/>
              <a:gd name="T54" fmla="*/ 2147483647 w 56"/>
              <a:gd name="T55" fmla="*/ 2147483647 h 53"/>
              <a:gd name="T56" fmla="*/ 2147483647 w 56"/>
              <a:gd name="T57" fmla="*/ 2147483647 h 53"/>
              <a:gd name="T58" fmla="*/ 2147483647 w 56"/>
              <a:gd name="T59" fmla="*/ 2147483647 h 53"/>
              <a:gd name="T60" fmla="*/ 2147483647 w 56"/>
              <a:gd name="T61" fmla="*/ 2147483647 h 53"/>
              <a:gd name="T62" fmla="*/ 2147483647 w 56"/>
              <a:gd name="T63" fmla="*/ 2147483647 h 53"/>
              <a:gd name="T64" fmla="*/ 2147483647 w 56"/>
              <a:gd name="T65" fmla="*/ 2147483647 h 53"/>
              <a:gd name="T66" fmla="*/ 2147483647 w 56"/>
              <a:gd name="T67" fmla="*/ 2147483647 h 53"/>
              <a:gd name="T68" fmla="*/ 2147483647 w 56"/>
              <a:gd name="T69" fmla="*/ 0 h 53"/>
              <a:gd name="T70" fmla="*/ 2147483647 w 56"/>
              <a:gd name="T71" fmla="*/ 2147483647 h 53"/>
              <a:gd name="T72" fmla="*/ 2147483647 w 56"/>
              <a:gd name="T73" fmla="*/ 2147483647 h 53"/>
              <a:gd name="T74" fmla="*/ 2147483647 w 56"/>
              <a:gd name="T75" fmla="*/ 2147483647 h 53"/>
              <a:gd name="T76" fmla="*/ 2147483647 w 56"/>
              <a:gd name="T77" fmla="*/ 2147483647 h 53"/>
              <a:gd name="T78" fmla="*/ 2147483647 w 56"/>
              <a:gd name="T79" fmla="*/ 2147483647 h 53"/>
              <a:gd name="T80" fmla="*/ 2147483647 w 56"/>
              <a:gd name="T81" fmla="*/ 2147483647 h 53"/>
              <a:gd name="T82" fmla="*/ 2147483647 w 56"/>
              <a:gd name="T83" fmla="*/ 2147483647 h 53"/>
              <a:gd name="T84" fmla="*/ 2147483647 w 56"/>
              <a:gd name="T85" fmla="*/ 2147483647 h 53"/>
              <a:gd name="T86" fmla="*/ 2147483647 w 56"/>
              <a:gd name="T87" fmla="*/ 2147483647 h 53"/>
              <a:gd name="T88" fmla="*/ 2147483647 w 56"/>
              <a:gd name="T89" fmla="*/ 2147483647 h 53"/>
              <a:gd name="T90" fmla="*/ 0 w 56"/>
              <a:gd name="T91" fmla="*/ 2147483647 h 53"/>
              <a:gd name="T92" fmla="*/ 0 w 56"/>
              <a:gd name="T93" fmla="*/ 2147483647 h 53"/>
              <a:gd name="T94" fmla="*/ 0 w 56"/>
              <a:gd name="T95" fmla="*/ 2147483647 h 53"/>
              <a:gd name="T96" fmla="*/ 2147483647 w 56"/>
              <a:gd name="T97" fmla="*/ 2147483647 h 53"/>
              <a:gd name="T98" fmla="*/ 2147483647 w 56"/>
              <a:gd name="T99" fmla="*/ 2147483647 h 53"/>
              <a:gd name="T100" fmla="*/ 2147483647 w 56"/>
              <a:gd name="T101" fmla="*/ 2147483647 h 53"/>
              <a:gd name="T102" fmla="*/ 2147483647 w 56"/>
              <a:gd name="T103" fmla="*/ 2147483647 h 53"/>
              <a:gd name="T104" fmla="*/ 2147483647 w 56"/>
              <a:gd name="T105" fmla="*/ 2147483647 h 53"/>
              <a:gd name="T106" fmla="*/ 2147483647 w 56"/>
              <a:gd name="T107" fmla="*/ 2147483647 h 53"/>
              <a:gd name="T108" fmla="*/ 2147483647 w 56"/>
              <a:gd name="T109" fmla="*/ 2147483647 h 53"/>
              <a:gd name="T110" fmla="*/ 2147483647 w 56"/>
              <a:gd name="T111" fmla="*/ 2147483647 h 53"/>
              <a:gd name="T112" fmla="*/ 2147483647 w 56"/>
              <a:gd name="T113" fmla="*/ 2147483647 h 5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6"/>
              <a:gd name="T172" fmla="*/ 0 h 53"/>
              <a:gd name="T173" fmla="*/ 56 w 56"/>
              <a:gd name="T174" fmla="*/ 53 h 5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6" h="53">
                <a:moveTo>
                  <a:pt x="3" y="28"/>
                </a:moveTo>
                <a:lnTo>
                  <a:pt x="7" y="31"/>
                </a:lnTo>
                <a:lnTo>
                  <a:pt x="10" y="34"/>
                </a:lnTo>
                <a:lnTo>
                  <a:pt x="13" y="37"/>
                </a:lnTo>
                <a:lnTo>
                  <a:pt x="16" y="39"/>
                </a:lnTo>
                <a:lnTo>
                  <a:pt x="19" y="41"/>
                </a:lnTo>
                <a:lnTo>
                  <a:pt x="22" y="44"/>
                </a:lnTo>
                <a:lnTo>
                  <a:pt x="26" y="47"/>
                </a:lnTo>
                <a:lnTo>
                  <a:pt x="29" y="50"/>
                </a:lnTo>
                <a:lnTo>
                  <a:pt x="35" y="53"/>
                </a:lnTo>
                <a:lnTo>
                  <a:pt x="40" y="53"/>
                </a:lnTo>
                <a:lnTo>
                  <a:pt x="44" y="50"/>
                </a:lnTo>
                <a:lnTo>
                  <a:pt x="47" y="46"/>
                </a:lnTo>
                <a:lnTo>
                  <a:pt x="50" y="40"/>
                </a:lnTo>
                <a:lnTo>
                  <a:pt x="53" y="36"/>
                </a:lnTo>
                <a:lnTo>
                  <a:pt x="54" y="30"/>
                </a:lnTo>
                <a:lnTo>
                  <a:pt x="56" y="24"/>
                </a:lnTo>
                <a:lnTo>
                  <a:pt x="54" y="21"/>
                </a:lnTo>
                <a:lnTo>
                  <a:pt x="53" y="16"/>
                </a:lnTo>
                <a:lnTo>
                  <a:pt x="52" y="13"/>
                </a:lnTo>
                <a:lnTo>
                  <a:pt x="49" y="10"/>
                </a:lnTo>
                <a:lnTo>
                  <a:pt x="44" y="9"/>
                </a:lnTo>
                <a:lnTo>
                  <a:pt x="40" y="7"/>
                </a:lnTo>
                <a:lnTo>
                  <a:pt x="35" y="7"/>
                </a:lnTo>
                <a:lnTo>
                  <a:pt x="29" y="6"/>
                </a:lnTo>
                <a:lnTo>
                  <a:pt x="28" y="6"/>
                </a:lnTo>
                <a:lnTo>
                  <a:pt x="28" y="4"/>
                </a:lnTo>
                <a:lnTo>
                  <a:pt x="28" y="3"/>
                </a:lnTo>
                <a:lnTo>
                  <a:pt x="26" y="3"/>
                </a:lnTo>
                <a:lnTo>
                  <a:pt x="23" y="2"/>
                </a:lnTo>
                <a:lnTo>
                  <a:pt x="22" y="0"/>
                </a:lnTo>
                <a:lnTo>
                  <a:pt x="19" y="2"/>
                </a:lnTo>
                <a:lnTo>
                  <a:pt x="16" y="3"/>
                </a:lnTo>
                <a:lnTo>
                  <a:pt x="13" y="4"/>
                </a:lnTo>
                <a:lnTo>
                  <a:pt x="12" y="6"/>
                </a:lnTo>
                <a:lnTo>
                  <a:pt x="9" y="9"/>
                </a:lnTo>
                <a:lnTo>
                  <a:pt x="7" y="10"/>
                </a:lnTo>
                <a:lnTo>
                  <a:pt x="6" y="12"/>
                </a:lnTo>
                <a:lnTo>
                  <a:pt x="3" y="15"/>
                </a:lnTo>
                <a:lnTo>
                  <a:pt x="1" y="16"/>
                </a:lnTo>
                <a:lnTo>
                  <a:pt x="1" y="18"/>
                </a:lnTo>
                <a:lnTo>
                  <a:pt x="0" y="19"/>
                </a:lnTo>
                <a:lnTo>
                  <a:pt x="0" y="22"/>
                </a:lnTo>
                <a:lnTo>
                  <a:pt x="0" y="24"/>
                </a:lnTo>
                <a:lnTo>
                  <a:pt x="1" y="27"/>
                </a:lnTo>
                <a:lnTo>
                  <a:pt x="1" y="28"/>
                </a:lnTo>
                <a:lnTo>
                  <a:pt x="3" y="28"/>
                </a:lnTo>
              </a:path>
            </a:pathLst>
          </a:custGeom>
          <a:solidFill>
            <a:srgbClr val="FFFF00"/>
          </a:solidFill>
          <a:ln w="4763">
            <a:solidFill>
              <a:srgbClr val="990000"/>
            </a:solidFill>
            <a:round/>
            <a:headEnd/>
            <a:tailEnd/>
          </a:ln>
        </p:spPr>
        <p:txBody>
          <a:bodyPr/>
          <a:lstStyle/>
          <a:p>
            <a:endParaRPr lang="en-US"/>
          </a:p>
        </p:txBody>
      </p:sp>
      <p:sp>
        <p:nvSpPr>
          <p:cNvPr id="53322" name="Freeform 73"/>
          <p:cNvSpPr>
            <a:spLocks/>
          </p:cNvSpPr>
          <p:nvPr/>
        </p:nvSpPr>
        <p:spPr bwMode="auto">
          <a:xfrm>
            <a:off x="6735766" y="4476750"/>
            <a:ext cx="84137" cy="69851"/>
          </a:xfrm>
          <a:custGeom>
            <a:avLst/>
            <a:gdLst>
              <a:gd name="T0" fmla="*/ 2147483647 w 60"/>
              <a:gd name="T1" fmla="*/ 2147483647 h 44"/>
              <a:gd name="T2" fmla="*/ 2147483647 w 60"/>
              <a:gd name="T3" fmla="*/ 2147483647 h 44"/>
              <a:gd name="T4" fmla="*/ 2147483647 w 60"/>
              <a:gd name="T5" fmla="*/ 2147483647 h 44"/>
              <a:gd name="T6" fmla="*/ 2147483647 w 60"/>
              <a:gd name="T7" fmla="*/ 2147483647 h 44"/>
              <a:gd name="T8" fmla="*/ 2147483647 w 60"/>
              <a:gd name="T9" fmla="*/ 2147483647 h 44"/>
              <a:gd name="T10" fmla="*/ 0 w 60"/>
              <a:gd name="T11" fmla="*/ 2147483647 h 44"/>
              <a:gd name="T12" fmla="*/ 0 w 60"/>
              <a:gd name="T13" fmla="*/ 2147483647 h 44"/>
              <a:gd name="T14" fmla="*/ 2147483647 w 60"/>
              <a:gd name="T15" fmla="*/ 2147483647 h 44"/>
              <a:gd name="T16" fmla="*/ 2147483647 w 60"/>
              <a:gd name="T17" fmla="*/ 2147483647 h 44"/>
              <a:gd name="T18" fmla="*/ 2147483647 w 60"/>
              <a:gd name="T19" fmla="*/ 2147483647 h 44"/>
              <a:gd name="T20" fmla="*/ 2147483647 w 60"/>
              <a:gd name="T21" fmla="*/ 2147483647 h 44"/>
              <a:gd name="T22" fmla="*/ 2147483647 w 60"/>
              <a:gd name="T23" fmla="*/ 2147483647 h 44"/>
              <a:gd name="T24" fmla="*/ 2147483647 w 60"/>
              <a:gd name="T25" fmla="*/ 2147483647 h 44"/>
              <a:gd name="T26" fmla="*/ 2147483647 w 60"/>
              <a:gd name="T27" fmla="*/ 2147483647 h 44"/>
              <a:gd name="T28" fmla="*/ 2147483647 w 60"/>
              <a:gd name="T29" fmla="*/ 2147483647 h 44"/>
              <a:gd name="T30" fmla="*/ 2147483647 w 60"/>
              <a:gd name="T31" fmla="*/ 2147483647 h 44"/>
              <a:gd name="T32" fmla="*/ 2147483647 w 60"/>
              <a:gd name="T33" fmla="*/ 2147483647 h 44"/>
              <a:gd name="T34" fmla="*/ 2147483647 w 60"/>
              <a:gd name="T35" fmla="*/ 2147483647 h 44"/>
              <a:gd name="T36" fmla="*/ 2147483647 w 60"/>
              <a:gd name="T37" fmla="*/ 2147483647 h 44"/>
              <a:gd name="T38" fmla="*/ 2147483647 w 60"/>
              <a:gd name="T39" fmla="*/ 2147483647 h 44"/>
              <a:gd name="T40" fmla="*/ 2147483647 w 60"/>
              <a:gd name="T41" fmla="*/ 2147483647 h 44"/>
              <a:gd name="T42" fmla="*/ 2147483647 w 60"/>
              <a:gd name="T43" fmla="*/ 2147483647 h 44"/>
              <a:gd name="T44" fmla="*/ 2147483647 w 60"/>
              <a:gd name="T45" fmla="*/ 2147483647 h 44"/>
              <a:gd name="T46" fmla="*/ 2147483647 w 60"/>
              <a:gd name="T47" fmla="*/ 2147483647 h 44"/>
              <a:gd name="T48" fmla="*/ 2147483647 w 60"/>
              <a:gd name="T49" fmla="*/ 2147483647 h 44"/>
              <a:gd name="T50" fmla="*/ 2147483647 w 60"/>
              <a:gd name="T51" fmla="*/ 2147483647 h 44"/>
              <a:gd name="T52" fmla="*/ 2147483647 w 60"/>
              <a:gd name="T53" fmla="*/ 2147483647 h 44"/>
              <a:gd name="T54" fmla="*/ 2147483647 w 60"/>
              <a:gd name="T55" fmla="*/ 2147483647 h 44"/>
              <a:gd name="T56" fmla="*/ 2147483647 w 60"/>
              <a:gd name="T57" fmla="*/ 2147483647 h 44"/>
              <a:gd name="T58" fmla="*/ 2147483647 w 60"/>
              <a:gd name="T59" fmla="*/ 2147483647 h 44"/>
              <a:gd name="T60" fmla="*/ 2147483647 w 60"/>
              <a:gd name="T61" fmla="*/ 2147483647 h 44"/>
              <a:gd name="T62" fmla="*/ 2147483647 w 60"/>
              <a:gd name="T63" fmla="*/ 2147483647 h 44"/>
              <a:gd name="T64" fmla="*/ 2147483647 w 60"/>
              <a:gd name="T65" fmla="*/ 2147483647 h 44"/>
              <a:gd name="T66" fmla="*/ 2147483647 w 60"/>
              <a:gd name="T67" fmla="*/ 2147483647 h 44"/>
              <a:gd name="T68" fmla="*/ 2147483647 w 60"/>
              <a:gd name="T69" fmla="*/ 2147483647 h 44"/>
              <a:gd name="T70" fmla="*/ 2147483647 w 60"/>
              <a:gd name="T71" fmla="*/ 0 h 44"/>
              <a:gd name="T72" fmla="*/ 2147483647 w 60"/>
              <a:gd name="T73" fmla="*/ 0 h 44"/>
              <a:gd name="T74" fmla="*/ 2147483647 w 60"/>
              <a:gd name="T75" fmla="*/ 0 h 44"/>
              <a:gd name="T76" fmla="*/ 2147483647 w 60"/>
              <a:gd name="T77" fmla="*/ 0 h 44"/>
              <a:gd name="T78" fmla="*/ 2147483647 w 60"/>
              <a:gd name="T79" fmla="*/ 2147483647 h 44"/>
              <a:gd name="T80" fmla="*/ 2147483647 w 60"/>
              <a:gd name="T81" fmla="*/ 2147483647 h 4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0"/>
              <a:gd name="T124" fmla="*/ 0 h 44"/>
              <a:gd name="T125" fmla="*/ 60 w 60"/>
              <a:gd name="T126" fmla="*/ 44 h 4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0" h="44">
                <a:moveTo>
                  <a:pt x="8" y="4"/>
                </a:moveTo>
                <a:lnTo>
                  <a:pt x="6" y="6"/>
                </a:lnTo>
                <a:lnTo>
                  <a:pt x="5" y="10"/>
                </a:lnTo>
                <a:lnTo>
                  <a:pt x="3" y="13"/>
                </a:lnTo>
                <a:lnTo>
                  <a:pt x="2" y="17"/>
                </a:lnTo>
                <a:lnTo>
                  <a:pt x="0" y="20"/>
                </a:lnTo>
                <a:lnTo>
                  <a:pt x="0" y="23"/>
                </a:lnTo>
                <a:lnTo>
                  <a:pt x="2" y="26"/>
                </a:lnTo>
                <a:lnTo>
                  <a:pt x="5" y="28"/>
                </a:lnTo>
                <a:lnTo>
                  <a:pt x="9" y="31"/>
                </a:lnTo>
                <a:lnTo>
                  <a:pt x="15" y="34"/>
                </a:lnTo>
                <a:lnTo>
                  <a:pt x="20" y="37"/>
                </a:lnTo>
                <a:lnTo>
                  <a:pt x="26" y="40"/>
                </a:lnTo>
                <a:lnTo>
                  <a:pt x="30" y="43"/>
                </a:lnTo>
                <a:lnTo>
                  <a:pt x="36" y="44"/>
                </a:lnTo>
                <a:lnTo>
                  <a:pt x="42" y="44"/>
                </a:lnTo>
                <a:lnTo>
                  <a:pt x="48" y="41"/>
                </a:lnTo>
                <a:lnTo>
                  <a:pt x="51" y="40"/>
                </a:lnTo>
                <a:lnTo>
                  <a:pt x="54" y="37"/>
                </a:lnTo>
                <a:lnTo>
                  <a:pt x="57" y="32"/>
                </a:lnTo>
                <a:lnTo>
                  <a:pt x="58" y="28"/>
                </a:lnTo>
                <a:lnTo>
                  <a:pt x="60" y="23"/>
                </a:lnTo>
                <a:lnTo>
                  <a:pt x="60" y="19"/>
                </a:lnTo>
                <a:lnTo>
                  <a:pt x="60" y="14"/>
                </a:lnTo>
                <a:lnTo>
                  <a:pt x="60" y="8"/>
                </a:lnTo>
                <a:lnTo>
                  <a:pt x="60" y="7"/>
                </a:lnTo>
                <a:lnTo>
                  <a:pt x="58" y="6"/>
                </a:lnTo>
                <a:lnTo>
                  <a:pt x="57" y="6"/>
                </a:lnTo>
                <a:lnTo>
                  <a:pt x="55" y="4"/>
                </a:lnTo>
                <a:lnTo>
                  <a:pt x="49" y="3"/>
                </a:lnTo>
                <a:lnTo>
                  <a:pt x="43" y="1"/>
                </a:lnTo>
                <a:lnTo>
                  <a:pt x="37" y="0"/>
                </a:lnTo>
                <a:lnTo>
                  <a:pt x="30" y="0"/>
                </a:lnTo>
                <a:lnTo>
                  <a:pt x="24" y="0"/>
                </a:lnTo>
                <a:lnTo>
                  <a:pt x="18" y="0"/>
                </a:lnTo>
                <a:lnTo>
                  <a:pt x="12" y="1"/>
                </a:lnTo>
                <a:lnTo>
                  <a:pt x="8" y="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23" name="Freeform 74"/>
          <p:cNvSpPr>
            <a:spLocks/>
          </p:cNvSpPr>
          <p:nvPr/>
        </p:nvSpPr>
        <p:spPr bwMode="auto">
          <a:xfrm>
            <a:off x="6735766" y="4476750"/>
            <a:ext cx="84137" cy="69851"/>
          </a:xfrm>
          <a:custGeom>
            <a:avLst/>
            <a:gdLst>
              <a:gd name="T0" fmla="*/ 2147483647 w 60"/>
              <a:gd name="T1" fmla="*/ 2147483647 h 44"/>
              <a:gd name="T2" fmla="*/ 2147483647 w 60"/>
              <a:gd name="T3" fmla="*/ 2147483647 h 44"/>
              <a:gd name="T4" fmla="*/ 2147483647 w 60"/>
              <a:gd name="T5" fmla="*/ 2147483647 h 44"/>
              <a:gd name="T6" fmla="*/ 2147483647 w 60"/>
              <a:gd name="T7" fmla="*/ 2147483647 h 44"/>
              <a:gd name="T8" fmla="*/ 2147483647 w 60"/>
              <a:gd name="T9" fmla="*/ 2147483647 h 44"/>
              <a:gd name="T10" fmla="*/ 0 w 60"/>
              <a:gd name="T11" fmla="*/ 2147483647 h 44"/>
              <a:gd name="T12" fmla="*/ 0 w 60"/>
              <a:gd name="T13" fmla="*/ 2147483647 h 44"/>
              <a:gd name="T14" fmla="*/ 2147483647 w 60"/>
              <a:gd name="T15" fmla="*/ 2147483647 h 44"/>
              <a:gd name="T16" fmla="*/ 2147483647 w 60"/>
              <a:gd name="T17" fmla="*/ 2147483647 h 44"/>
              <a:gd name="T18" fmla="*/ 2147483647 w 60"/>
              <a:gd name="T19" fmla="*/ 2147483647 h 44"/>
              <a:gd name="T20" fmla="*/ 2147483647 w 60"/>
              <a:gd name="T21" fmla="*/ 2147483647 h 44"/>
              <a:gd name="T22" fmla="*/ 2147483647 w 60"/>
              <a:gd name="T23" fmla="*/ 2147483647 h 44"/>
              <a:gd name="T24" fmla="*/ 2147483647 w 60"/>
              <a:gd name="T25" fmla="*/ 2147483647 h 44"/>
              <a:gd name="T26" fmla="*/ 2147483647 w 60"/>
              <a:gd name="T27" fmla="*/ 2147483647 h 44"/>
              <a:gd name="T28" fmla="*/ 2147483647 w 60"/>
              <a:gd name="T29" fmla="*/ 2147483647 h 44"/>
              <a:gd name="T30" fmla="*/ 2147483647 w 60"/>
              <a:gd name="T31" fmla="*/ 2147483647 h 44"/>
              <a:gd name="T32" fmla="*/ 2147483647 w 60"/>
              <a:gd name="T33" fmla="*/ 2147483647 h 44"/>
              <a:gd name="T34" fmla="*/ 2147483647 w 60"/>
              <a:gd name="T35" fmla="*/ 2147483647 h 44"/>
              <a:gd name="T36" fmla="*/ 2147483647 w 60"/>
              <a:gd name="T37" fmla="*/ 2147483647 h 44"/>
              <a:gd name="T38" fmla="*/ 2147483647 w 60"/>
              <a:gd name="T39" fmla="*/ 2147483647 h 44"/>
              <a:gd name="T40" fmla="*/ 2147483647 w 60"/>
              <a:gd name="T41" fmla="*/ 2147483647 h 44"/>
              <a:gd name="T42" fmla="*/ 2147483647 w 60"/>
              <a:gd name="T43" fmla="*/ 2147483647 h 44"/>
              <a:gd name="T44" fmla="*/ 2147483647 w 60"/>
              <a:gd name="T45" fmla="*/ 2147483647 h 44"/>
              <a:gd name="T46" fmla="*/ 2147483647 w 60"/>
              <a:gd name="T47" fmla="*/ 2147483647 h 44"/>
              <a:gd name="T48" fmla="*/ 2147483647 w 60"/>
              <a:gd name="T49" fmla="*/ 2147483647 h 44"/>
              <a:gd name="T50" fmla="*/ 2147483647 w 60"/>
              <a:gd name="T51" fmla="*/ 2147483647 h 44"/>
              <a:gd name="T52" fmla="*/ 2147483647 w 60"/>
              <a:gd name="T53" fmla="*/ 2147483647 h 44"/>
              <a:gd name="T54" fmla="*/ 2147483647 w 60"/>
              <a:gd name="T55" fmla="*/ 2147483647 h 44"/>
              <a:gd name="T56" fmla="*/ 2147483647 w 60"/>
              <a:gd name="T57" fmla="*/ 2147483647 h 44"/>
              <a:gd name="T58" fmla="*/ 2147483647 w 60"/>
              <a:gd name="T59" fmla="*/ 2147483647 h 44"/>
              <a:gd name="T60" fmla="*/ 2147483647 w 60"/>
              <a:gd name="T61" fmla="*/ 2147483647 h 44"/>
              <a:gd name="T62" fmla="*/ 2147483647 w 60"/>
              <a:gd name="T63" fmla="*/ 2147483647 h 44"/>
              <a:gd name="T64" fmla="*/ 2147483647 w 60"/>
              <a:gd name="T65" fmla="*/ 2147483647 h 44"/>
              <a:gd name="T66" fmla="*/ 2147483647 w 60"/>
              <a:gd name="T67" fmla="*/ 2147483647 h 44"/>
              <a:gd name="T68" fmla="*/ 2147483647 w 60"/>
              <a:gd name="T69" fmla="*/ 2147483647 h 44"/>
              <a:gd name="T70" fmla="*/ 2147483647 w 60"/>
              <a:gd name="T71" fmla="*/ 0 h 44"/>
              <a:gd name="T72" fmla="*/ 2147483647 w 60"/>
              <a:gd name="T73" fmla="*/ 0 h 44"/>
              <a:gd name="T74" fmla="*/ 2147483647 w 60"/>
              <a:gd name="T75" fmla="*/ 0 h 44"/>
              <a:gd name="T76" fmla="*/ 2147483647 w 60"/>
              <a:gd name="T77" fmla="*/ 0 h 44"/>
              <a:gd name="T78" fmla="*/ 2147483647 w 60"/>
              <a:gd name="T79" fmla="*/ 2147483647 h 44"/>
              <a:gd name="T80" fmla="*/ 2147483647 w 60"/>
              <a:gd name="T81" fmla="*/ 2147483647 h 44"/>
              <a:gd name="T82" fmla="*/ 2147483647 w 60"/>
              <a:gd name="T83" fmla="*/ 2147483647 h 4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0"/>
              <a:gd name="T127" fmla="*/ 0 h 44"/>
              <a:gd name="T128" fmla="*/ 60 w 60"/>
              <a:gd name="T129" fmla="*/ 44 h 4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0" h="44">
                <a:moveTo>
                  <a:pt x="8" y="4"/>
                </a:moveTo>
                <a:lnTo>
                  <a:pt x="6" y="6"/>
                </a:lnTo>
                <a:lnTo>
                  <a:pt x="5" y="10"/>
                </a:lnTo>
                <a:lnTo>
                  <a:pt x="3" y="13"/>
                </a:lnTo>
                <a:lnTo>
                  <a:pt x="2" y="17"/>
                </a:lnTo>
                <a:lnTo>
                  <a:pt x="0" y="20"/>
                </a:lnTo>
                <a:lnTo>
                  <a:pt x="0" y="23"/>
                </a:lnTo>
                <a:lnTo>
                  <a:pt x="2" y="26"/>
                </a:lnTo>
                <a:lnTo>
                  <a:pt x="5" y="28"/>
                </a:lnTo>
                <a:lnTo>
                  <a:pt x="9" y="31"/>
                </a:lnTo>
                <a:lnTo>
                  <a:pt x="15" y="34"/>
                </a:lnTo>
                <a:lnTo>
                  <a:pt x="20" y="37"/>
                </a:lnTo>
                <a:lnTo>
                  <a:pt x="26" y="40"/>
                </a:lnTo>
                <a:lnTo>
                  <a:pt x="30" y="43"/>
                </a:lnTo>
                <a:lnTo>
                  <a:pt x="36" y="44"/>
                </a:lnTo>
                <a:lnTo>
                  <a:pt x="42" y="44"/>
                </a:lnTo>
                <a:lnTo>
                  <a:pt x="48" y="41"/>
                </a:lnTo>
                <a:lnTo>
                  <a:pt x="51" y="40"/>
                </a:lnTo>
                <a:lnTo>
                  <a:pt x="54" y="37"/>
                </a:lnTo>
                <a:lnTo>
                  <a:pt x="57" y="32"/>
                </a:lnTo>
                <a:lnTo>
                  <a:pt x="58" y="28"/>
                </a:lnTo>
                <a:lnTo>
                  <a:pt x="60" y="23"/>
                </a:lnTo>
                <a:lnTo>
                  <a:pt x="60" y="19"/>
                </a:lnTo>
                <a:lnTo>
                  <a:pt x="60" y="14"/>
                </a:lnTo>
                <a:lnTo>
                  <a:pt x="60" y="8"/>
                </a:lnTo>
                <a:lnTo>
                  <a:pt x="60" y="7"/>
                </a:lnTo>
                <a:lnTo>
                  <a:pt x="58" y="6"/>
                </a:lnTo>
                <a:lnTo>
                  <a:pt x="57" y="6"/>
                </a:lnTo>
                <a:lnTo>
                  <a:pt x="55" y="4"/>
                </a:lnTo>
                <a:lnTo>
                  <a:pt x="49" y="3"/>
                </a:lnTo>
                <a:lnTo>
                  <a:pt x="43" y="1"/>
                </a:lnTo>
                <a:lnTo>
                  <a:pt x="37" y="0"/>
                </a:lnTo>
                <a:lnTo>
                  <a:pt x="30" y="0"/>
                </a:lnTo>
                <a:lnTo>
                  <a:pt x="24" y="0"/>
                </a:lnTo>
                <a:lnTo>
                  <a:pt x="18" y="0"/>
                </a:lnTo>
                <a:lnTo>
                  <a:pt x="12" y="1"/>
                </a:lnTo>
                <a:lnTo>
                  <a:pt x="8" y="4"/>
                </a:lnTo>
              </a:path>
            </a:pathLst>
          </a:custGeom>
          <a:solidFill>
            <a:srgbClr val="FFFF00"/>
          </a:solidFill>
          <a:ln w="4763">
            <a:solidFill>
              <a:srgbClr val="990000"/>
            </a:solidFill>
            <a:round/>
            <a:headEnd/>
            <a:tailEnd/>
          </a:ln>
        </p:spPr>
        <p:txBody>
          <a:bodyPr/>
          <a:lstStyle/>
          <a:p>
            <a:endParaRPr lang="en-US"/>
          </a:p>
        </p:txBody>
      </p:sp>
      <p:sp>
        <p:nvSpPr>
          <p:cNvPr id="53324" name="Freeform 75"/>
          <p:cNvSpPr>
            <a:spLocks/>
          </p:cNvSpPr>
          <p:nvPr/>
        </p:nvSpPr>
        <p:spPr bwMode="auto">
          <a:xfrm>
            <a:off x="6777042" y="4400551"/>
            <a:ext cx="53975" cy="71439"/>
          </a:xfrm>
          <a:custGeom>
            <a:avLst/>
            <a:gdLst>
              <a:gd name="T0" fmla="*/ 2147483647 w 38"/>
              <a:gd name="T1" fmla="*/ 2147483647 h 45"/>
              <a:gd name="T2" fmla="*/ 2147483647 w 38"/>
              <a:gd name="T3" fmla="*/ 2147483647 h 45"/>
              <a:gd name="T4" fmla="*/ 2147483647 w 38"/>
              <a:gd name="T5" fmla="*/ 2147483647 h 45"/>
              <a:gd name="T6" fmla="*/ 2147483647 w 38"/>
              <a:gd name="T7" fmla="*/ 2147483647 h 45"/>
              <a:gd name="T8" fmla="*/ 2147483647 w 38"/>
              <a:gd name="T9" fmla="*/ 2147483647 h 45"/>
              <a:gd name="T10" fmla="*/ 2147483647 w 38"/>
              <a:gd name="T11" fmla="*/ 2147483647 h 45"/>
              <a:gd name="T12" fmla="*/ 2147483647 w 38"/>
              <a:gd name="T13" fmla="*/ 2147483647 h 45"/>
              <a:gd name="T14" fmla="*/ 2147483647 w 38"/>
              <a:gd name="T15" fmla="*/ 2147483647 h 45"/>
              <a:gd name="T16" fmla="*/ 2147483647 w 38"/>
              <a:gd name="T17" fmla="*/ 2147483647 h 45"/>
              <a:gd name="T18" fmla="*/ 2147483647 w 38"/>
              <a:gd name="T19" fmla="*/ 2147483647 h 45"/>
              <a:gd name="T20" fmla="*/ 2147483647 w 38"/>
              <a:gd name="T21" fmla="*/ 2147483647 h 45"/>
              <a:gd name="T22" fmla="*/ 2147483647 w 38"/>
              <a:gd name="T23" fmla="*/ 2147483647 h 45"/>
              <a:gd name="T24" fmla="*/ 2147483647 w 38"/>
              <a:gd name="T25" fmla="*/ 2147483647 h 45"/>
              <a:gd name="T26" fmla="*/ 2147483647 w 38"/>
              <a:gd name="T27" fmla="*/ 2147483647 h 45"/>
              <a:gd name="T28" fmla="*/ 2147483647 w 38"/>
              <a:gd name="T29" fmla="*/ 2147483647 h 45"/>
              <a:gd name="T30" fmla="*/ 2147483647 w 38"/>
              <a:gd name="T31" fmla="*/ 2147483647 h 45"/>
              <a:gd name="T32" fmla="*/ 2147483647 w 38"/>
              <a:gd name="T33" fmla="*/ 2147483647 h 45"/>
              <a:gd name="T34" fmla="*/ 2147483647 w 38"/>
              <a:gd name="T35" fmla="*/ 2147483647 h 45"/>
              <a:gd name="T36" fmla="*/ 2147483647 w 38"/>
              <a:gd name="T37" fmla="*/ 2147483647 h 45"/>
              <a:gd name="T38" fmla="*/ 2147483647 w 38"/>
              <a:gd name="T39" fmla="*/ 2147483647 h 45"/>
              <a:gd name="T40" fmla="*/ 2147483647 w 38"/>
              <a:gd name="T41" fmla="*/ 2147483647 h 45"/>
              <a:gd name="T42" fmla="*/ 2147483647 w 38"/>
              <a:gd name="T43" fmla="*/ 2147483647 h 45"/>
              <a:gd name="T44" fmla="*/ 2147483647 w 38"/>
              <a:gd name="T45" fmla="*/ 2147483647 h 45"/>
              <a:gd name="T46" fmla="*/ 2147483647 w 38"/>
              <a:gd name="T47" fmla="*/ 2147483647 h 45"/>
              <a:gd name="T48" fmla="*/ 2147483647 w 38"/>
              <a:gd name="T49" fmla="*/ 2147483647 h 45"/>
              <a:gd name="T50" fmla="*/ 2147483647 w 38"/>
              <a:gd name="T51" fmla="*/ 2147483647 h 45"/>
              <a:gd name="T52" fmla="*/ 2147483647 w 38"/>
              <a:gd name="T53" fmla="*/ 2147483647 h 45"/>
              <a:gd name="T54" fmla="*/ 2147483647 w 38"/>
              <a:gd name="T55" fmla="*/ 2147483647 h 45"/>
              <a:gd name="T56" fmla="*/ 2147483647 w 38"/>
              <a:gd name="T57" fmla="*/ 0 h 45"/>
              <a:gd name="T58" fmla="*/ 2147483647 w 38"/>
              <a:gd name="T59" fmla="*/ 0 h 45"/>
              <a:gd name="T60" fmla="*/ 2147483647 w 38"/>
              <a:gd name="T61" fmla="*/ 0 h 45"/>
              <a:gd name="T62" fmla="*/ 2147483647 w 38"/>
              <a:gd name="T63" fmla="*/ 0 h 45"/>
              <a:gd name="T64" fmla="*/ 2147483647 w 38"/>
              <a:gd name="T65" fmla="*/ 2147483647 h 45"/>
              <a:gd name="T66" fmla="*/ 2147483647 w 38"/>
              <a:gd name="T67" fmla="*/ 2147483647 h 45"/>
              <a:gd name="T68" fmla="*/ 2147483647 w 38"/>
              <a:gd name="T69" fmla="*/ 2147483647 h 45"/>
              <a:gd name="T70" fmla="*/ 2147483647 w 38"/>
              <a:gd name="T71" fmla="*/ 2147483647 h 45"/>
              <a:gd name="T72" fmla="*/ 2147483647 w 38"/>
              <a:gd name="T73" fmla="*/ 2147483647 h 45"/>
              <a:gd name="T74" fmla="*/ 0 w 38"/>
              <a:gd name="T75" fmla="*/ 2147483647 h 45"/>
              <a:gd name="T76" fmla="*/ 2147483647 w 38"/>
              <a:gd name="T77" fmla="*/ 2147483647 h 45"/>
              <a:gd name="T78" fmla="*/ 2147483647 w 38"/>
              <a:gd name="T79" fmla="*/ 2147483647 h 45"/>
              <a:gd name="T80" fmla="*/ 2147483647 w 38"/>
              <a:gd name="T81" fmla="*/ 2147483647 h 4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8"/>
              <a:gd name="T124" fmla="*/ 0 h 45"/>
              <a:gd name="T125" fmla="*/ 38 w 38"/>
              <a:gd name="T126" fmla="*/ 45 h 4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8" h="45">
                <a:moveTo>
                  <a:pt x="4" y="21"/>
                </a:moveTo>
                <a:lnTo>
                  <a:pt x="3" y="25"/>
                </a:lnTo>
                <a:lnTo>
                  <a:pt x="4" y="30"/>
                </a:lnTo>
                <a:lnTo>
                  <a:pt x="6" y="34"/>
                </a:lnTo>
                <a:lnTo>
                  <a:pt x="10" y="37"/>
                </a:lnTo>
                <a:lnTo>
                  <a:pt x="15" y="40"/>
                </a:lnTo>
                <a:lnTo>
                  <a:pt x="19" y="43"/>
                </a:lnTo>
                <a:lnTo>
                  <a:pt x="25" y="43"/>
                </a:lnTo>
                <a:lnTo>
                  <a:pt x="30" y="45"/>
                </a:lnTo>
                <a:lnTo>
                  <a:pt x="33" y="43"/>
                </a:lnTo>
                <a:lnTo>
                  <a:pt x="34" y="42"/>
                </a:lnTo>
                <a:lnTo>
                  <a:pt x="36" y="40"/>
                </a:lnTo>
                <a:lnTo>
                  <a:pt x="37" y="37"/>
                </a:lnTo>
                <a:lnTo>
                  <a:pt x="38" y="34"/>
                </a:lnTo>
                <a:lnTo>
                  <a:pt x="38" y="31"/>
                </a:lnTo>
                <a:lnTo>
                  <a:pt x="38" y="28"/>
                </a:lnTo>
                <a:lnTo>
                  <a:pt x="37" y="25"/>
                </a:lnTo>
                <a:lnTo>
                  <a:pt x="37" y="22"/>
                </a:lnTo>
                <a:lnTo>
                  <a:pt x="36" y="21"/>
                </a:lnTo>
                <a:lnTo>
                  <a:pt x="36" y="18"/>
                </a:lnTo>
                <a:lnTo>
                  <a:pt x="34" y="15"/>
                </a:lnTo>
                <a:lnTo>
                  <a:pt x="34" y="14"/>
                </a:lnTo>
                <a:lnTo>
                  <a:pt x="33" y="11"/>
                </a:lnTo>
                <a:lnTo>
                  <a:pt x="33" y="9"/>
                </a:lnTo>
                <a:lnTo>
                  <a:pt x="31" y="8"/>
                </a:lnTo>
                <a:lnTo>
                  <a:pt x="30" y="5"/>
                </a:lnTo>
                <a:lnTo>
                  <a:pt x="27" y="2"/>
                </a:lnTo>
                <a:lnTo>
                  <a:pt x="24" y="2"/>
                </a:lnTo>
                <a:lnTo>
                  <a:pt x="21" y="0"/>
                </a:lnTo>
                <a:lnTo>
                  <a:pt x="16" y="0"/>
                </a:lnTo>
                <a:lnTo>
                  <a:pt x="13" y="0"/>
                </a:lnTo>
                <a:lnTo>
                  <a:pt x="10" y="0"/>
                </a:lnTo>
                <a:lnTo>
                  <a:pt x="7" y="2"/>
                </a:lnTo>
                <a:lnTo>
                  <a:pt x="6" y="3"/>
                </a:lnTo>
                <a:lnTo>
                  <a:pt x="3" y="5"/>
                </a:lnTo>
                <a:lnTo>
                  <a:pt x="1" y="8"/>
                </a:lnTo>
                <a:lnTo>
                  <a:pt x="1" y="11"/>
                </a:lnTo>
                <a:lnTo>
                  <a:pt x="0" y="14"/>
                </a:lnTo>
                <a:lnTo>
                  <a:pt x="1" y="17"/>
                </a:lnTo>
                <a:lnTo>
                  <a:pt x="1" y="18"/>
                </a:lnTo>
                <a:lnTo>
                  <a:pt x="4" y="2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25" name="Freeform 76"/>
          <p:cNvSpPr>
            <a:spLocks/>
          </p:cNvSpPr>
          <p:nvPr/>
        </p:nvSpPr>
        <p:spPr bwMode="auto">
          <a:xfrm>
            <a:off x="6777042" y="4400551"/>
            <a:ext cx="53975" cy="71439"/>
          </a:xfrm>
          <a:custGeom>
            <a:avLst/>
            <a:gdLst>
              <a:gd name="T0" fmla="*/ 2147483647 w 38"/>
              <a:gd name="T1" fmla="*/ 2147483647 h 45"/>
              <a:gd name="T2" fmla="*/ 2147483647 w 38"/>
              <a:gd name="T3" fmla="*/ 2147483647 h 45"/>
              <a:gd name="T4" fmla="*/ 2147483647 w 38"/>
              <a:gd name="T5" fmla="*/ 2147483647 h 45"/>
              <a:gd name="T6" fmla="*/ 2147483647 w 38"/>
              <a:gd name="T7" fmla="*/ 2147483647 h 45"/>
              <a:gd name="T8" fmla="*/ 2147483647 w 38"/>
              <a:gd name="T9" fmla="*/ 2147483647 h 45"/>
              <a:gd name="T10" fmla="*/ 2147483647 w 38"/>
              <a:gd name="T11" fmla="*/ 2147483647 h 45"/>
              <a:gd name="T12" fmla="*/ 2147483647 w 38"/>
              <a:gd name="T13" fmla="*/ 2147483647 h 45"/>
              <a:gd name="T14" fmla="*/ 2147483647 w 38"/>
              <a:gd name="T15" fmla="*/ 2147483647 h 45"/>
              <a:gd name="T16" fmla="*/ 2147483647 w 38"/>
              <a:gd name="T17" fmla="*/ 2147483647 h 45"/>
              <a:gd name="T18" fmla="*/ 2147483647 w 38"/>
              <a:gd name="T19" fmla="*/ 2147483647 h 45"/>
              <a:gd name="T20" fmla="*/ 2147483647 w 38"/>
              <a:gd name="T21" fmla="*/ 2147483647 h 45"/>
              <a:gd name="T22" fmla="*/ 2147483647 w 38"/>
              <a:gd name="T23" fmla="*/ 2147483647 h 45"/>
              <a:gd name="T24" fmla="*/ 2147483647 w 38"/>
              <a:gd name="T25" fmla="*/ 2147483647 h 45"/>
              <a:gd name="T26" fmla="*/ 2147483647 w 38"/>
              <a:gd name="T27" fmla="*/ 2147483647 h 45"/>
              <a:gd name="T28" fmla="*/ 2147483647 w 38"/>
              <a:gd name="T29" fmla="*/ 2147483647 h 45"/>
              <a:gd name="T30" fmla="*/ 2147483647 w 38"/>
              <a:gd name="T31" fmla="*/ 2147483647 h 45"/>
              <a:gd name="T32" fmla="*/ 2147483647 w 38"/>
              <a:gd name="T33" fmla="*/ 2147483647 h 45"/>
              <a:gd name="T34" fmla="*/ 2147483647 w 38"/>
              <a:gd name="T35" fmla="*/ 2147483647 h 45"/>
              <a:gd name="T36" fmla="*/ 2147483647 w 38"/>
              <a:gd name="T37" fmla="*/ 2147483647 h 45"/>
              <a:gd name="T38" fmla="*/ 2147483647 w 38"/>
              <a:gd name="T39" fmla="*/ 2147483647 h 45"/>
              <a:gd name="T40" fmla="*/ 2147483647 w 38"/>
              <a:gd name="T41" fmla="*/ 2147483647 h 45"/>
              <a:gd name="T42" fmla="*/ 2147483647 w 38"/>
              <a:gd name="T43" fmla="*/ 2147483647 h 45"/>
              <a:gd name="T44" fmla="*/ 2147483647 w 38"/>
              <a:gd name="T45" fmla="*/ 2147483647 h 45"/>
              <a:gd name="T46" fmla="*/ 2147483647 w 38"/>
              <a:gd name="T47" fmla="*/ 2147483647 h 45"/>
              <a:gd name="T48" fmla="*/ 2147483647 w 38"/>
              <a:gd name="T49" fmla="*/ 2147483647 h 45"/>
              <a:gd name="T50" fmla="*/ 2147483647 w 38"/>
              <a:gd name="T51" fmla="*/ 2147483647 h 45"/>
              <a:gd name="T52" fmla="*/ 2147483647 w 38"/>
              <a:gd name="T53" fmla="*/ 2147483647 h 45"/>
              <a:gd name="T54" fmla="*/ 2147483647 w 38"/>
              <a:gd name="T55" fmla="*/ 2147483647 h 45"/>
              <a:gd name="T56" fmla="*/ 2147483647 w 38"/>
              <a:gd name="T57" fmla="*/ 0 h 45"/>
              <a:gd name="T58" fmla="*/ 2147483647 w 38"/>
              <a:gd name="T59" fmla="*/ 0 h 45"/>
              <a:gd name="T60" fmla="*/ 2147483647 w 38"/>
              <a:gd name="T61" fmla="*/ 0 h 45"/>
              <a:gd name="T62" fmla="*/ 2147483647 w 38"/>
              <a:gd name="T63" fmla="*/ 0 h 45"/>
              <a:gd name="T64" fmla="*/ 2147483647 w 38"/>
              <a:gd name="T65" fmla="*/ 2147483647 h 45"/>
              <a:gd name="T66" fmla="*/ 2147483647 w 38"/>
              <a:gd name="T67" fmla="*/ 2147483647 h 45"/>
              <a:gd name="T68" fmla="*/ 2147483647 w 38"/>
              <a:gd name="T69" fmla="*/ 2147483647 h 45"/>
              <a:gd name="T70" fmla="*/ 2147483647 w 38"/>
              <a:gd name="T71" fmla="*/ 2147483647 h 45"/>
              <a:gd name="T72" fmla="*/ 2147483647 w 38"/>
              <a:gd name="T73" fmla="*/ 2147483647 h 45"/>
              <a:gd name="T74" fmla="*/ 0 w 38"/>
              <a:gd name="T75" fmla="*/ 2147483647 h 45"/>
              <a:gd name="T76" fmla="*/ 2147483647 w 38"/>
              <a:gd name="T77" fmla="*/ 2147483647 h 45"/>
              <a:gd name="T78" fmla="*/ 2147483647 w 38"/>
              <a:gd name="T79" fmla="*/ 2147483647 h 45"/>
              <a:gd name="T80" fmla="*/ 2147483647 w 38"/>
              <a:gd name="T81" fmla="*/ 2147483647 h 4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8"/>
              <a:gd name="T124" fmla="*/ 0 h 45"/>
              <a:gd name="T125" fmla="*/ 38 w 38"/>
              <a:gd name="T126" fmla="*/ 45 h 4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8" h="45">
                <a:moveTo>
                  <a:pt x="4" y="21"/>
                </a:moveTo>
                <a:lnTo>
                  <a:pt x="3" y="25"/>
                </a:lnTo>
                <a:lnTo>
                  <a:pt x="4" y="30"/>
                </a:lnTo>
                <a:lnTo>
                  <a:pt x="6" y="34"/>
                </a:lnTo>
                <a:lnTo>
                  <a:pt x="10" y="37"/>
                </a:lnTo>
                <a:lnTo>
                  <a:pt x="15" y="40"/>
                </a:lnTo>
                <a:lnTo>
                  <a:pt x="19" y="43"/>
                </a:lnTo>
                <a:lnTo>
                  <a:pt x="25" y="43"/>
                </a:lnTo>
                <a:lnTo>
                  <a:pt x="30" y="45"/>
                </a:lnTo>
                <a:lnTo>
                  <a:pt x="33" y="43"/>
                </a:lnTo>
                <a:lnTo>
                  <a:pt x="34" y="42"/>
                </a:lnTo>
                <a:lnTo>
                  <a:pt x="36" y="40"/>
                </a:lnTo>
                <a:lnTo>
                  <a:pt x="37" y="37"/>
                </a:lnTo>
                <a:lnTo>
                  <a:pt x="38" y="34"/>
                </a:lnTo>
                <a:lnTo>
                  <a:pt x="38" y="31"/>
                </a:lnTo>
                <a:lnTo>
                  <a:pt x="38" y="28"/>
                </a:lnTo>
                <a:lnTo>
                  <a:pt x="37" y="25"/>
                </a:lnTo>
                <a:lnTo>
                  <a:pt x="37" y="22"/>
                </a:lnTo>
                <a:lnTo>
                  <a:pt x="36" y="21"/>
                </a:lnTo>
                <a:lnTo>
                  <a:pt x="36" y="18"/>
                </a:lnTo>
                <a:lnTo>
                  <a:pt x="34" y="15"/>
                </a:lnTo>
                <a:lnTo>
                  <a:pt x="34" y="14"/>
                </a:lnTo>
                <a:lnTo>
                  <a:pt x="33" y="11"/>
                </a:lnTo>
                <a:lnTo>
                  <a:pt x="33" y="9"/>
                </a:lnTo>
                <a:lnTo>
                  <a:pt x="31" y="8"/>
                </a:lnTo>
                <a:lnTo>
                  <a:pt x="30" y="5"/>
                </a:lnTo>
                <a:lnTo>
                  <a:pt x="27" y="2"/>
                </a:lnTo>
                <a:lnTo>
                  <a:pt x="24" y="2"/>
                </a:lnTo>
                <a:lnTo>
                  <a:pt x="21" y="0"/>
                </a:lnTo>
                <a:lnTo>
                  <a:pt x="16" y="0"/>
                </a:lnTo>
                <a:lnTo>
                  <a:pt x="13" y="0"/>
                </a:lnTo>
                <a:lnTo>
                  <a:pt x="10" y="0"/>
                </a:lnTo>
                <a:lnTo>
                  <a:pt x="7" y="2"/>
                </a:lnTo>
                <a:lnTo>
                  <a:pt x="6" y="3"/>
                </a:lnTo>
                <a:lnTo>
                  <a:pt x="3" y="5"/>
                </a:lnTo>
                <a:lnTo>
                  <a:pt x="1" y="8"/>
                </a:lnTo>
                <a:lnTo>
                  <a:pt x="1" y="11"/>
                </a:lnTo>
                <a:lnTo>
                  <a:pt x="0" y="14"/>
                </a:lnTo>
                <a:lnTo>
                  <a:pt x="1" y="17"/>
                </a:lnTo>
                <a:lnTo>
                  <a:pt x="1" y="18"/>
                </a:lnTo>
                <a:lnTo>
                  <a:pt x="4" y="21"/>
                </a:lnTo>
              </a:path>
            </a:pathLst>
          </a:custGeom>
          <a:solidFill>
            <a:srgbClr val="FFFF00"/>
          </a:solidFill>
          <a:ln w="4763">
            <a:solidFill>
              <a:srgbClr val="990000"/>
            </a:solidFill>
            <a:round/>
            <a:headEnd/>
            <a:tailEnd/>
          </a:ln>
        </p:spPr>
        <p:txBody>
          <a:bodyPr/>
          <a:lstStyle/>
          <a:p>
            <a:endParaRPr lang="en-US"/>
          </a:p>
        </p:txBody>
      </p:sp>
      <p:sp>
        <p:nvSpPr>
          <p:cNvPr id="53326" name="Freeform 77"/>
          <p:cNvSpPr>
            <a:spLocks/>
          </p:cNvSpPr>
          <p:nvPr/>
        </p:nvSpPr>
        <p:spPr bwMode="auto">
          <a:xfrm>
            <a:off x="6724653" y="4321175"/>
            <a:ext cx="66675" cy="128588"/>
          </a:xfrm>
          <a:custGeom>
            <a:avLst/>
            <a:gdLst>
              <a:gd name="T0" fmla="*/ 2147483647 w 47"/>
              <a:gd name="T1" fmla="*/ 2147483647 h 81"/>
              <a:gd name="T2" fmla="*/ 0 w 47"/>
              <a:gd name="T3" fmla="*/ 2147483647 h 81"/>
              <a:gd name="T4" fmla="*/ 0 w 47"/>
              <a:gd name="T5" fmla="*/ 2147483647 h 81"/>
              <a:gd name="T6" fmla="*/ 2147483647 w 47"/>
              <a:gd name="T7" fmla="*/ 2147483647 h 81"/>
              <a:gd name="T8" fmla="*/ 2147483647 w 47"/>
              <a:gd name="T9" fmla="*/ 2147483647 h 81"/>
              <a:gd name="T10" fmla="*/ 2147483647 w 47"/>
              <a:gd name="T11" fmla="*/ 2147483647 h 81"/>
              <a:gd name="T12" fmla="*/ 2147483647 w 47"/>
              <a:gd name="T13" fmla="*/ 2147483647 h 81"/>
              <a:gd name="T14" fmla="*/ 2147483647 w 47"/>
              <a:gd name="T15" fmla="*/ 2147483647 h 81"/>
              <a:gd name="T16" fmla="*/ 2147483647 w 47"/>
              <a:gd name="T17" fmla="*/ 2147483647 h 81"/>
              <a:gd name="T18" fmla="*/ 2147483647 w 47"/>
              <a:gd name="T19" fmla="*/ 2147483647 h 81"/>
              <a:gd name="T20" fmla="*/ 2147483647 w 47"/>
              <a:gd name="T21" fmla="*/ 2147483647 h 81"/>
              <a:gd name="T22" fmla="*/ 2147483647 w 47"/>
              <a:gd name="T23" fmla="*/ 2147483647 h 81"/>
              <a:gd name="T24" fmla="*/ 2147483647 w 47"/>
              <a:gd name="T25" fmla="*/ 2147483647 h 81"/>
              <a:gd name="T26" fmla="*/ 2147483647 w 47"/>
              <a:gd name="T27" fmla="*/ 2147483647 h 81"/>
              <a:gd name="T28" fmla="*/ 2147483647 w 47"/>
              <a:gd name="T29" fmla="*/ 2147483647 h 81"/>
              <a:gd name="T30" fmla="*/ 2147483647 w 47"/>
              <a:gd name="T31" fmla="*/ 2147483647 h 81"/>
              <a:gd name="T32" fmla="*/ 2147483647 w 47"/>
              <a:gd name="T33" fmla="*/ 2147483647 h 81"/>
              <a:gd name="T34" fmla="*/ 2147483647 w 47"/>
              <a:gd name="T35" fmla="*/ 2147483647 h 81"/>
              <a:gd name="T36" fmla="*/ 2147483647 w 47"/>
              <a:gd name="T37" fmla="*/ 2147483647 h 81"/>
              <a:gd name="T38" fmla="*/ 2147483647 w 47"/>
              <a:gd name="T39" fmla="*/ 2147483647 h 81"/>
              <a:gd name="T40" fmla="*/ 2147483647 w 47"/>
              <a:gd name="T41" fmla="*/ 2147483647 h 81"/>
              <a:gd name="T42" fmla="*/ 2147483647 w 47"/>
              <a:gd name="T43" fmla="*/ 2147483647 h 81"/>
              <a:gd name="T44" fmla="*/ 2147483647 w 47"/>
              <a:gd name="T45" fmla="*/ 2147483647 h 81"/>
              <a:gd name="T46" fmla="*/ 2147483647 w 47"/>
              <a:gd name="T47" fmla="*/ 2147483647 h 81"/>
              <a:gd name="T48" fmla="*/ 2147483647 w 47"/>
              <a:gd name="T49" fmla="*/ 2147483647 h 81"/>
              <a:gd name="T50" fmla="*/ 2147483647 w 47"/>
              <a:gd name="T51" fmla="*/ 2147483647 h 81"/>
              <a:gd name="T52" fmla="*/ 2147483647 w 47"/>
              <a:gd name="T53" fmla="*/ 2147483647 h 81"/>
              <a:gd name="T54" fmla="*/ 2147483647 w 47"/>
              <a:gd name="T55" fmla="*/ 2147483647 h 81"/>
              <a:gd name="T56" fmla="*/ 2147483647 w 47"/>
              <a:gd name="T57" fmla="*/ 2147483647 h 81"/>
              <a:gd name="T58" fmla="*/ 2147483647 w 47"/>
              <a:gd name="T59" fmla="*/ 2147483647 h 81"/>
              <a:gd name="T60" fmla="*/ 2147483647 w 47"/>
              <a:gd name="T61" fmla="*/ 2147483647 h 81"/>
              <a:gd name="T62" fmla="*/ 2147483647 w 47"/>
              <a:gd name="T63" fmla="*/ 2147483647 h 8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7"/>
              <a:gd name="T97" fmla="*/ 0 h 81"/>
              <a:gd name="T98" fmla="*/ 47 w 47"/>
              <a:gd name="T99" fmla="*/ 81 h 8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7" h="81">
                <a:moveTo>
                  <a:pt x="3" y="38"/>
                </a:moveTo>
                <a:lnTo>
                  <a:pt x="2" y="41"/>
                </a:lnTo>
                <a:lnTo>
                  <a:pt x="0" y="46"/>
                </a:lnTo>
                <a:lnTo>
                  <a:pt x="0" y="49"/>
                </a:lnTo>
                <a:lnTo>
                  <a:pt x="0" y="53"/>
                </a:lnTo>
                <a:lnTo>
                  <a:pt x="0" y="56"/>
                </a:lnTo>
                <a:lnTo>
                  <a:pt x="0" y="59"/>
                </a:lnTo>
                <a:lnTo>
                  <a:pt x="2" y="62"/>
                </a:lnTo>
                <a:lnTo>
                  <a:pt x="4" y="65"/>
                </a:lnTo>
                <a:lnTo>
                  <a:pt x="6" y="68"/>
                </a:lnTo>
                <a:lnTo>
                  <a:pt x="7" y="71"/>
                </a:lnTo>
                <a:lnTo>
                  <a:pt x="10" y="72"/>
                </a:lnTo>
                <a:lnTo>
                  <a:pt x="12" y="75"/>
                </a:lnTo>
                <a:lnTo>
                  <a:pt x="15" y="77"/>
                </a:lnTo>
                <a:lnTo>
                  <a:pt x="18" y="78"/>
                </a:lnTo>
                <a:lnTo>
                  <a:pt x="21" y="80"/>
                </a:lnTo>
                <a:lnTo>
                  <a:pt x="24" y="81"/>
                </a:lnTo>
                <a:lnTo>
                  <a:pt x="27" y="81"/>
                </a:lnTo>
                <a:lnTo>
                  <a:pt x="28" y="80"/>
                </a:lnTo>
                <a:lnTo>
                  <a:pt x="30" y="80"/>
                </a:lnTo>
                <a:lnTo>
                  <a:pt x="30" y="78"/>
                </a:lnTo>
                <a:lnTo>
                  <a:pt x="31" y="77"/>
                </a:lnTo>
                <a:lnTo>
                  <a:pt x="33" y="74"/>
                </a:lnTo>
                <a:lnTo>
                  <a:pt x="33" y="72"/>
                </a:lnTo>
                <a:lnTo>
                  <a:pt x="34" y="71"/>
                </a:lnTo>
                <a:lnTo>
                  <a:pt x="34" y="69"/>
                </a:lnTo>
                <a:lnTo>
                  <a:pt x="34" y="68"/>
                </a:lnTo>
                <a:lnTo>
                  <a:pt x="34" y="67"/>
                </a:lnTo>
                <a:lnTo>
                  <a:pt x="34" y="65"/>
                </a:lnTo>
                <a:lnTo>
                  <a:pt x="33" y="64"/>
                </a:lnTo>
                <a:lnTo>
                  <a:pt x="33" y="62"/>
                </a:lnTo>
                <a:lnTo>
                  <a:pt x="33" y="61"/>
                </a:lnTo>
                <a:lnTo>
                  <a:pt x="33" y="59"/>
                </a:lnTo>
                <a:lnTo>
                  <a:pt x="34" y="53"/>
                </a:lnTo>
                <a:lnTo>
                  <a:pt x="37" y="49"/>
                </a:lnTo>
                <a:lnTo>
                  <a:pt x="38" y="43"/>
                </a:lnTo>
                <a:lnTo>
                  <a:pt x="41" y="38"/>
                </a:lnTo>
                <a:lnTo>
                  <a:pt x="44" y="34"/>
                </a:lnTo>
                <a:lnTo>
                  <a:pt x="46" y="28"/>
                </a:lnTo>
                <a:lnTo>
                  <a:pt x="47" y="22"/>
                </a:lnTo>
                <a:lnTo>
                  <a:pt x="46" y="16"/>
                </a:lnTo>
                <a:lnTo>
                  <a:pt x="44" y="12"/>
                </a:lnTo>
                <a:lnTo>
                  <a:pt x="41" y="9"/>
                </a:lnTo>
                <a:lnTo>
                  <a:pt x="37" y="6"/>
                </a:lnTo>
                <a:lnTo>
                  <a:pt x="33" y="3"/>
                </a:lnTo>
                <a:lnTo>
                  <a:pt x="28" y="1"/>
                </a:lnTo>
                <a:lnTo>
                  <a:pt x="24" y="0"/>
                </a:lnTo>
                <a:lnTo>
                  <a:pt x="19" y="1"/>
                </a:lnTo>
                <a:lnTo>
                  <a:pt x="16" y="3"/>
                </a:lnTo>
                <a:lnTo>
                  <a:pt x="13" y="4"/>
                </a:lnTo>
                <a:lnTo>
                  <a:pt x="13" y="6"/>
                </a:lnTo>
                <a:lnTo>
                  <a:pt x="12" y="7"/>
                </a:lnTo>
                <a:lnTo>
                  <a:pt x="12" y="10"/>
                </a:lnTo>
                <a:lnTo>
                  <a:pt x="12" y="13"/>
                </a:lnTo>
                <a:lnTo>
                  <a:pt x="10" y="16"/>
                </a:lnTo>
                <a:lnTo>
                  <a:pt x="10" y="18"/>
                </a:lnTo>
                <a:lnTo>
                  <a:pt x="10" y="21"/>
                </a:lnTo>
                <a:lnTo>
                  <a:pt x="9" y="24"/>
                </a:lnTo>
                <a:lnTo>
                  <a:pt x="7" y="25"/>
                </a:lnTo>
                <a:lnTo>
                  <a:pt x="7" y="27"/>
                </a:lnTo>
                <a:lnTo>
                  <a:pt x="6" y="29"/>
                </a:lnTo>
                <a:lnTo>
                  <a:pt x="4" y="31"/>
                </a:lnTo>
                <a:lnTo>
                  <a:pt x="4" y="34"/>
                </a:lnTo>
                <a:lnTo>
                  <a:pt x="3" y="35"/>
                </a:lnTo>
                <a:lnTo>
                  <a:pt x="3" y="3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27" name="Freeform 78"/>
          <p:cNvSpPr>
            <a:spLocks/>
          </p:cNvSpPr>
          <p:nvPr/>
        </p:nvSpPr>
        <p:spPr bwMode="auto">
          <a:xfrm>
            <a:off x="6724653" y="4321175"/>
            <a:ext cx="66675" cy="128588"/>
          </a:xfrm>
          <a:custGeom>
            <a:avLst/>
            <a:gdLst>
              <a:gd name="T0" fmla="*/ 2147483647 w 47"/>
              <a:gd name="T1" fmla="*/ 2147483647 h 81"/>
              <a:gd name="T2" fmla="*/ 0 w 47"/>
              <a:gd name="T3" fmla="*/ 2147483647 h 81"/>
              <a:gd name="T4" fmla="*/ 0 w 47"/>
              <a:gd name="T5" fmla="*/ 2147483647 h 81"/>
              <a:gd name="T6" fmla="*/ 2147483647 w 47"/>
              <a:gd name="T7" fmla="*/ 2147483647 h 81"/>
              <a:gd name="T8" fmla="*/ 2147483647 w 47"/>
              <a:gd name="T9" fmla="*/ 2147483647 h 81"/>
              <a:gd name="T10" fmla="*/ 2147483647 w 47"/>
              <a:gd name="T11" fmla="*/ 2147483647 h 81"/>
              <a:gd name="T12" fmla="*/ 2147483647 w 47"/>
              <a:gd name="T13" fmla="*/ 2147483647 h 81"/>
              <a:gd name="T14" fmla="*/ 2147483647 w 47"/>
              <a:gd name="T15" fmla="*/ 2147483647 h 81"/>
              <a:gd name="T16" fmla="*/ 2147483647 w 47"/>
              <a:gd name="T17" fmla="*/ 2147483647 h 81"/>
              <a:gd name="T18" fmla="*/ 2147483647 w 47"/>
              <a:gd name="T19" fmla="*/ 2147483647 h 81"/>
              <a:gd name="T20" fmla="*/ 2147483647 w 47"/>
              <a:gd name="T21" fmla="*/ 2147483647 h 81"/>
              <a:gd name="T22" fmla="*/ 2147483647 w 47"/>
              <a:gd name="T23" fmla="*/ 2147483647 h 81"/>
              <a:gd name="T24" fmla="*/ 2147483647 w 47"/>
              <a:gd name="T25" fmla="*/ 2147483647 h 81"/>
              <a:gd name="T26" fmla="*/ 2147483647 w 47"/>
              <a:gd name="T27" fmla="*/ 2147483647 h 81"/>
              <a:gd name="T28" fmla="*/ 2147483647 w 47"/>
              <a:gd name="T29" fmla="*/ 2147483647 h 81"/>
              <a:gd name="T30" fmla="*/ 2147483647 w 47"/>
              <a:gd name="T31" fmla="*/ 2147483647 h 81"/>
              <a:gd name="T32" fmla="*/ 2147483647 w 47"/>
              <a:gd name="T33" fmla="*/ 2147483647 h 81"/>
              <a:gd name="T34" fmla="*/ 2147483647 w 47"/>
              <a:gd name="T35" fmla="*/ 2147483647 h 81"/>
              <a:gd name="T36" fmla="*/ 2147483647 w 47"/>
              <a:gd name="T37" fmla="*/ 2147483647 h 81"/>
              <a:gd name="T38" fmla="*/ 2147483647 w 47"/>
              <a:gd name="T39" fmla="*/ 2147483647 h 81"/>
              <a:gd name="T40" fmla="*/ 2147483647 w 47"/>
              <a:gd name="T41" fmla="*/ 2147483647 h 81"/>
              <a:gd name="T42" fmla="*/ 2147483647 w 47"/>
              <a:gd name="T43" fmla="*/ 2147483647 h 81"/>
              <a:gd name="T44" fmla="*/ 2147483647 w 47"/>
              <a:gd name="T45" fmla="*/ 2147483647 h 81"/>
              <a:gd name="T46" fmla="*/ 2147483647 w 47"/>
              <a:gd name="T47" fmla="*/ 2147483647 h 81"/>
              <a:gd name="T48" fmla="*/ 2147483647 w 47"/>
              <a:gd name="T49" fmla="*/ 2147483647 h 81"/>
              <a:gd name="T50" fmla="*/ 2147483647 w 47"/>
              <a:gd name="T51" fmla="*/ 2147483647 h 81"/>
              <a:gd name="T52" fmla="*/ 2147483647 w 47"/>
              <a:gd name="T53" fmla="*/ 2147483647 h 81"/>
              <a:gd name="T54" fmla="*/ 2147483647 w 47"/>
              <a:gd name="T55" fmla="*/ 2147483647 h 81"/>
              <a:gd name="T56" fmla="*/ 2147483647 w 47"/>
              <a:gd name="T57" fmla="*/ 2147483647 h 81"/>
              <a:gd name="T58" fmla="*/ 2147483647 w 47"/>
              <a:gd name="T59" fmla="*/ 2147483647 h 81"/>
              <a:gd name="T60" fmla="*/ 2147483647 w 47"/>
              <a:gd name="T61" fmla="*/ 2147483647 h 81"/>
              <a:gd name="T62" fmla="*/ 2147483647 w 47"/>
              <a:gd name="T63" fmla="*/ 2147483647 h 8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7"/>
              <a:gd name="T97" fmla="*/ 0 h 81"/>
              <a:gd name="T98" fmla="*/ 47 w 47"/>
              <a:gd name="T99" fmla="*/ 81 h 8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7" h="81">
                <a:moveTo>
                  <a:pt x="3" y="38"/>
                </a:moveTo>
                <a:lnTo>
                  <a:pt x="2" y="41"/>
                </a:lnTo>
                <a:lnTo>
                  <a:pt x="0" y="46"/>
                </a:lnTo>
                <a:lnTo>
                  <a:pt x="0" y="49"/>
                </a:lnTo>
                <a:lnTo>
                  <a:pt x="0" y="53"/>
                </a:lnTo>
                <a:lnTo>
                  <a:pt x="0" y="56"/>
                </a:lnTo>
                <a:lnTo>
                  <a:pt x="0" y="59"/>
                </a:lnTo>
                <a:lnTo>
                  <a:pt x="2" y="62"/>
                </a:lnTo>
                <a:lnTo>
                  <a:pt x="4" y="65"/>
                </a:lnTo>
                <a:lnTo>
                  <a:pt x="6" y="68"/>
                </a:lnTo>
                <a:lnTo>
                  <a:pt x="7" y="71"/>
                </a:lnTo>
                <a:lnTo>
                  <a:pt x="10" y="72"/>
                </a:lnTo>
                <a:lnTo>
                  <a:pt x="12" y="75"/>
                </a:lnTo>
                <a:lnTo>
                  <a:pt x="15" y="77"/>
                </a:lnTo>
                <a:lnTo>
                  <a:pt x="18" y="78"/>
                </a:lnTo>
                <a:lnTo>
                  <a:pt x="21" y="80"/>
                </a:lnTo>
                <a:lnTo>
                  <a:pt x="24" y="81"/>
                </a:lnTo>
                <a:lnTo>
                  <a:pt x="27" y="81"/>
                </a:lnTo>
                <a:lnTo>
                  <a:pt x="28" y="80"/>
                </a:lnTo>
                <a:lnTo>
                  <a:pt x="30" y="80"/>
                </a:lnTo>
                <a:lnTo>
                  <a:pt x="30" y="78"/>
                </a:lnTo>
                <a:lnTo>
                  <a:pt x="31" y="77"/>
                </a:lnTo>
                <a:lnTo>
                  <a:pt x="33" y="74"/>
                </a:lnTo>
                <a:lnTo>
                  <a:pt x="33" y="72"/>
                </a:lnTo>
                <a:lnTo>
                  <a:pt x="34" y="71"/>
                </a:lnTo>
                <a:lnTo>
                  <a:pt x="34" y="69"/>
                </a:lnTo>
                <a:lnTo>
                  <a:pt x="34" y="68"/>
                </a:lnTo>
                <a:lnTo>
                  <a:pt x="34" y="67"/>
                </a:lnTo>
                <a:lnTo>
                  <a:pt x="34" y="65"/>
                </a:lnTo>
                <a:lnTo>
                  <a:pt x="33" y="64"/>
                </a:lnTo>
                <a:lnTo>
                  <a:pt x="33" y="62"/>
                </a:lnTo>
                <a:lnTo>
                  <a:pt x="33" y="61"/>
                </a:lnTo>
                <a:lnTo>
                  <a:pt x="33" y="59"/>
                </a:lnTo>
                <a:lnTo>
                  <a:pt x="34" y="53"/>
                </a:lnTo>
                <a:lnTo>
                  <a:pt x="37" y="49"/>
                </a:lnTo>
                <a:lnTo>
                  <a:pt x="38" y="43"/>
                </a:lnTo>
                <a:lnTo>
                  <a:pt x="41" y="38"/>
                </a:lnTo>
                <a:lnTo>
                  <a:pt x="44" y="34"/>
                </a:lnTo>
                <a:lnTo>
                  <a:pt x="46" y="28"/>
                </a:lnTo>
                <a:lnTo>
                  <a:pt x="47" y="22"/>
                </a:lnTo>
                <a:lnTo>
                  <a:pt x="46" y="16"/>
                </a:lnTo>
                <a:lnTo>
                  <a:pt x="44" y="12"/>
                </a:lnTo>
                <a:lnTo>
                  <a:pt x="41" y="9"/>
                </a:lnTo>
                <a:lnTo>
                  <a:pt x="37" y="6"/>
                </a:lnTo>
                <a:lnTo>
                  <a:pt x="33" y="3"/>
                </a:lnTo>
                <a:lnTo>
                  <a:pt x="28" y="1"/>
                </a:lnTo>
                <a:lnTo>
                  <a:pt x="24" y="0"/>
                </a:lnTo>
                <a:lnTo>
                  <a:pt x="19" y="1"/>
                </a:lnTo>
                <a:lnTo>
                  <a:pt x="16" y="3"/>
                </a:lnTo>
                <a:lnTo>
                  <a:pt x="13" y="4"/>
                </a:lnTo>
                <a:lnTo>
                  <a:pt x="13" y="6"/>
                </a:lnTo>
                <a:lnTo>
                  <a:pt x="12" y="7"/>
                </a:lnTo>
                <a:lnTo>
                  <a:pt x="12" y="10"/>
                </a:lnTo>
                <a:lnTo>
                  <a:pt x="12" y="13"/>
                </a:lnTo>
                <a:lnTo>
                  <a:pt x="10" y="16"/>
                </a:lnTo>
                <a:lnTo>
                  <a:pt x="10" y="18"/>
                </a:lnTo>
                <a:lnTo>
                  <a:pt x="10" y="21"/>
                </a:lnTo>
                <a:lnTo>
                  <a:pt x="9" y="24"/>
                </a:lnTo>
                <a:lnTo>
                  <a:pt x="7" y="25"/>
                </a:lnTo>
                <a:lnTo>
                  <a:pt x="7" y="27"/>
                </a:lnTo>
                <a:lnTo>
                  <a:pt x="6" y="29"/>
                </a:lnTo>
                <a:lnTo>
                  <a:pt x="4" y="31"/>
                </a:lnTo>
                <a:lnTo>
                  <a:pt x="4" y="34"/>
                </a:lnTo>
                <a:lnTo>
                  <a:pt x="3" y="35"/>
                </a:lnTo>
                <a:lnTo>
                  <a:pt x="3" y="38"/>
                </a:lnTo>
              </a:path>
            </a:pathLst>
          </a:custGeom>
          <a:solidFill>
            <a:srgbClr val="FFFF00"/>
          </a:solidFill>
          <a:ln w="4763">
            <a:solidFill>
              <a:srgbClr val="990000"/>
            </a:solidFill>
            <a:round/>
            <a:headEnd/>
            <a:tailEnd/>
          </a:ln>
        </p:spPr>
        <p:txBody>
          <a:bodyPr/>
          <a:lstStyle/>
          <a:p>
            <a:endParaRPr lang="en-US"/>
          </a:p>
        </p:txBody>
      </p:sp>
      <p:sp>
        <p:nvSpPr>
          <p:cNvPr id="53328" name="Freeform 79"/>
          <p:cNvSpPr>
            <a:spLocks/>
          </p:cNvSpPr>
          <p:nvPr/>
        </p:nvSpPr>
        <p:spPr bwMode="auto">
          <a:xfrm>
            <a:off x="6686553" y="4375150"/>
            <a:ext cx="30163" cy="44451"/>
          </a:xfrm>
          <a:custGeom>
            <a:avLst/>
            <a:gdLst>
              <a:gd name="T0" fmla="*/ 2147483647 w 21"/>
              <a:gd name="T1" fmla="*/ 2147483647 h 28"/>
              <a:gd name="T2" fmla="*/ 0 w 21"/>
              <a:gd name="T3" fmla="*/ 2147483647 h 28"/>
              <a:gd name="T4" fmla="*/ 2147483647 w 21"/>
              <a:gd name="T5" fmla="*/ 2147483647 h 28"/>
              <a:gd name="T6" fmla="*/ 2147483647 w 21"/>
              <a:gd name="T7" fmla="*/ 2147483647 h 28"/>
              <a:gd name="T8" fmla="*/ 2147483647 w 21"/>
              <a:gd name="T9" fmla="*/ 2147483647 h 28"/>
              <a:gd name="T10" fmla="*/ 2147483647 w 21"/>
              <a:gd name="T11" fmla="*/ 2147483647 h 28"/>
              <a:gd name="T12" fmla="*/ 2147483647 w 21"/>
              <a:gd name="T13" fmla="*/ 2147483647 h 28"/>
              <a:gd name="T14" fmla="*/ 2147483647 w 21"/>
              <a:gd name="T15" fmla="*/ 2147483647 h 28"/>
              <a:gd name="T16" fmla="*/ 2147483647 w 21"/>
              <a:gd name="T17" fmla="*/ 2147483647 h 28"/>
              <a:gd name="T18" fmla="*/ 2147483647 w 21"/>
              <a:gd name="T19" fmla="*/ 2147483647 h 28"/>
              <a:gd name="T20" fmla="*/ 2147483647 w 21"/>
              <a:gd name="T21" fmla="*/ 2147483647 h 28"/>
              <a:gd name="T22" fmla="*/ 2147483647 w 21"/>
              <a:gd name="T23" fmla="*/ 2147483647 h 28"/>
              <a:gd name="T24" fmla="*/ 2147483647 w 21"/>
              <a:gd name="T25" fmla="*/ 2147483647 h 28"/>
              <a:gd name="T26" fmla="*/ 2147483647 w 21"/>
              <a:gd name="T27" fmla="*/ 2147483647 h 28"/>
              <a:gd name="T28" fmla="*/ 2147483647 w 21"/>
              <a:gd name="T29" fmla="*/ 2147483647 h 28"/>
              <a:gd name="T30" fmla="*/ 2147483647 w 21"/>
              <a:gd name="T31" fmla="*/ 2147483647 h 28"/>
              <a:gd name="T32" fmla="*/ 2147483647 w 21"/>
              <a:gd name="T33" fmla="*/ 2147483647 h 28"/>
              <a:gd name="T34" fmla="*/ 2147483647 w 21"/>
              <a:gd name="T35" fmla="*/ 0 h 28"/>
              <a:gd name="T36" fmla="*/ 2147483647 w 21"/>
              <a:gd name="T37" fmla="*/ 0 h 28"/>
              <a:gd name="T38" fmla="*/ 2147483647 w 21"/>
              <a:gd name="T39" fmla="*/ 0 h 28"/>
              <a:gd name="T40" fmla="*/ 2147483647 w 21"/>
              <a:gd name="T41" fmla="*/ 0 h 28"/>
              <a:gd name="T42" fmla="*/ 2147483647 w 21"/>
              <a:gd name="T43" fmla="*/ 2147483647 h 28"/>
              <a:gd name="T44" fmla="*/ 2147483647 w 21"/>
              <a:gd name="T45" fmla="*/ 2147483647 h 28"/>
              <a:gd name="T46" fmla="*/ 2147483647 w 21"/>
              <a:gd name="T47" fmla="*/ 2147483647 h 28"/>
              <a:gd name="T48" fmla="*/ 2147483647 w 21"/>
              <a:gd name="T49" fmla="*/ 2147483647 h 2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1"/>
              <a:gd name="T76" fmla="*/ 0 h 28"/>
              <a:gd name="T77" fmla="*/ 21 w 21"/>
              <a:gd name="T78" fmla="*/ 28 h 2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1" h="28">
                <a:moveTo>
                  <a:pt x="2" y="10"/>
                </a:moveTo>
                <a:lnTo>
                  <a:pt x="0" y="13"/>
                </a:lnTo>
                <a:lnTo>
                  <a:pt x="2" y="18"/>
                </a:lnTo>
                <a:lnTo>
                  <a:pt x="2" y="21"/>
                </a:lnTo>
                <a:lnTo>
                  <a:pt x="3" y="24"/>
                </a:lnTo>
                <a:lnTo>
                  <a:pt x="6" y="25"/>
                </a:lnTo>
                <a:lnTo>
                  <a:pt x="8" y="27"/>
                </a:lnTo>
                <a:lnTo>
                  <a:pt x="11" y="28"/>
                </a:lnTo>
                <a:lnTo>
                  <a:pt x="14" y="28"/>
                </a:lnTo>
                <a:lnTo>
                  <a:pt x="17" y="27"/>
                </a:lnTo>
                <a:lnTo>
                  <a:pt x="20" y="25"/>
                </a:lnTo>
                <a:lnTo>
                  <a:pt x="21" y="22"/>
                </a:lnTo>
                <a:lnTo>
                  <a:pt x="21" y="18"/>
                </a:lnTo>
                <a:lnTo>
                  <a:pt x="21" y="13"/>
                </a:lnTo>
                <a:lnTo>
                  <a:pt x="20" y="9"/>
                </a:lnTo>
                <a:lnTo>
                  <a:pt x="20" y="4"/>
                </a:lnTo>
                <a:lnTo>
                  <a:pt x="18" y="1"/>
                </a:lnTo>
                <a:lnTo>
                  <a:pt x="17" y="0"/>
                </a:lnTo>
                <a:lnTo>
                  <a:pt x="15" y="0"/>
                </a:lnTo>
                <a:lnTo>
                  <a:pt x="12" y="0"/>
                </a:lnTo>
                <a:lnTo>
                  <a:pt x="9" y="0"/>
                </a:lnTo>
                <a:lnTo>
                  <a:pt x="6" y="1"/>
                </a:lnTo>
                <a:lnTo>
                  <a:pt x="5" y="4"/>
                </a:lnTo>
                <a:lnTo>
                  <a:pt x="2" y="7"/>
                </a:lnTo>
                <a:lnTo>
                  <a:pt x="2" y="1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29" name="Freeform 80"/>
          <p:cNvSpPr>
            <a:spLocks/>
          </p:cNvSpPr>
          <p:nvPr/>
        </p:nvSpPr>
        <p:spPr bwMode="auto">
          <a:xfrm>
            <a:off x="6686553" y="4375150"/>
            <a:ext cx="30163" cy="44451"/>
          </a:xfrm>
          <a:custGeom>
            <a:avLst/>
            <a:gdLst>
              <a:gd name="T0" fmla="*/ 2147483647 w 21"/>
              <a:gd name="T1" fmla="*/ 2147483647 h 28"/>
              <a:gd name="T2" fmla="*/ 0 w 21"/>
              <a:gd name="T3" fmla="*/ 2147483647 h 28"/>
              <a:gd name="T4" fmla="*/ 2147483647 w 21"/>
              <a:gd name="T5" fmla="*/ 2147483647 h 28"/>
              <a:gd name="T6" fmla="*/ 2147483647 w 21"/>
              <a:gd name="T7" fmla="*/ 2147483647 h 28"/>
              <a:gd name="T8" fmla="*/ 2147483647 w 21"/>
              <a:gd name="T9" fmla="*/ 2147483647 h 28"/>
              <a:gd name="T10" fmla="*/ 2147483647 w 21"/>
              <a:gd name="T11" fmla="*/ 2147483647 h 28"/>
              <a:gd name="T12" fmla="*/ 2147483647 w 21"/>
              <a:gd name="T13" fmla="*/ 2147483647 h 28"/>
              <a:gd name="T14" fmla="*/ 2147483647 w 21"/>
              <a:gd name="T15" fmla="*/ 2147483647 h 28"/>
              <a:gd name="T16" fmla="*/ 2147483647 w 21"/>
              <a:gd name="T17" fmla="*/ 2147483647 h 28"/>
              <a:gd name="T18" fmla="*/ 2147483647 w 21"/>
              <a:gd name="T19" fmla="*/ 2147483647 h 28"/>
              <a:gd name="T20" fmla="*/ 2147483647 w 21"/>
              <a:gd name="T21" fmla="*/ 2147483647 h 28"/>
              <a:gd name="T22" fmla="*/ 2147483647 w 21"/>
              <a:gd name="T23" fmla="*/ 2147483647 h 28"/>
              <a:gd name="T24" fmla="*/ 2147483647 w 21"/>
              <a:gd name="T25" fmla="*/ 2147483647 h 28"/>
              <a:gd name="T26" fmla="*/ 2147483647 w 21"/>
              <a:gd name="T27" fmla="*/ 2147483647 h 28"/>
              <a:gd name="T28" fmla="*/ 2147483647 w 21"/>
              <a:gd name="T29" fmla="*/ 2147483647 h 28"/>
              <a:gd name="T30" fmla="*/ 2147483647 w 21"/>
              <a:gd name="T31" fmla="*/ 2147483647 h 28"/>
              <a:gd name="T32" fmla="*/ 2147483647 w 21"/>
              <a:gd name="T33" fmla="*/ 2147483647 h 28"/>
              <a:gd name="T34" fmla="*/ 2147483647 w 21"/>
              <a:gd name="T35" fmla="*/ 0 h 28"/>
              <a:gd name="T36" fmla="*/ 2147483647 w 21"/>
              <a:gd name="T37" fmla="*/ 0 h 28"/>
              <a:gd name="T38" fmla="*/ 2147483647 w 21"/>
              <a:gd name="T39" fmla="*/ 0 h 28"/>
              <a:gd name="T40" fmla="*/ 2147483647 w 21"/>
              <a:gd name="T41" fmla="*/ 0 h 28"/>
              <a:gd name="T42" fmla="*/ 2147483647 w 21"/>
              <a:gd name="T43" fmla="*/ 2147483647 h 28"/>
              <a:gd name="T44" fmla="*/ 2147483647 w 21"/>
              <a:gd name="T45" fmla="*/ 2147483647 h 28"/>
              <a:gd name="T46" fmla="*/ 2147483647 w 21"/>
              <a:gd name="T47" fmla="*/ 2147483647 h 28"/>
              <a:gd name="T48" fmla="*/ 2147483647 w 21"/>
              <a:gd name="T49" fmla="*/ 2147483647 h 2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1"/>
              <a:gd name="T76" fmla="*/ 0 h 28"/>
              <a:gd name="T77" fmla="*/ 21 w 21"/>
              <a:gd name="T78" fmla="*/ 28 h 2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1" h="28">
                <a:moveTo>
                  <a:pt x="2" y="10"/>
                </a:moveTo>
                <a:lnTo>
                  <a:pt x="0" y="13"/>
                </a:lnTo>
                <a:lnTo>
                  <a:pt x="2" y="18"/>
                </a:lnTo>
                <a:lnTo>
                  <a:pt x="2" y="21"/>
                </a:lnTo>
                <a:lnTo>
                  <a:pt x="3" y="24"/>
                </a:lnTo>
                <a:lnTo>
                  <a:pt x="6" y="25"/>
                </a:lnTo>
                <a:lnTo>
                  <a:pt x="8" y="27"/>
                </a:lnTo>
                <a:lnTo>
                  <a:pt x="11" y="28"/>
                </a:lnTo>
                <a:lnTo>
                  <a:pt x="14" y="28"/>
                </a:lnTo>
                <a:lnTo>
                  <a:pt x="17" y="27"/>
                </a:lnTo>
                <a:lnTo>
                  <a:pt x="20" y="25"/>
                </a:lnTo>
                <a:lnTo>
                  <a:pt x="21" y="22"/>
                </a:lnTo>
                <a:lnTo>
                  <a:pt x="21" y="18"/>
                </a:lnTo>
                <a:lnTo>
                  <a:pt x="21" y="13"/>
                </a:lnTo>
                <a:lnTo>
                  <a:pt x="20" y="9"/>
                </a:lnTo>
                <a:lnTo>
                  <a:pt x="20" y="4"/>
                </a:lnTo>
                <a:lnTo>
                  <a:pt x="18" y="1"/>
                </a:lnTo>
                <a:lnTo>
                  <a:pt x="17" y="0"/>
                </a:lnTo>
                <a:lnTo>
                  <a:pt x="15" y="0"/>
                </a:lnTo>
                <a:lnTo>
                  <a:pt x="12" y="0"/>
                </a:lnTo>
                <a:lnTo>
                  <a:pt x="9" y="0"/>
                </a:lnTo>
                <a:lnTo>
                  <a:pt x="6" y="1"/>
                </a:lnTo>
                <a:lnTo>
                  <a:pt x="5" y="4"/>
                </a:lnTo>
                <a:lnTo>
                  <a:pt x="2" y="7"/>
                </a:lnTo>
                <a:lnTo>
                  <a:pt x="2" y="10"/>
                </a:lnTo>
              </a:path>
            </a:pathLst>
          </a:custGeom>
          <a:solidFill>
            <a:srgbClr val="FFFF00"/>
          </a:solidFill>
          <a:ln w="4763">
            <a:solidFill>
              <a:srgbClr val="990000"/>
            </a:solidFill>
            <a:round/>
            <a:headEnd/>
            <a:tailEnd/>
          </a:ln>
        </p:spPr>
        <p:txBody>
          <a:bodyPr/>
          <a:lstStyle/>
          <a:p>
            <a:endParaRPr lang="en-US"/>
          </a:p>
        </p:txBody>
      </p:sp>
      <p:sp>
        <p:nvSpPr>
          <p:cNvPr id="53330" name="Freeform 81"/>
          <p:cNvSpPr>
            <a:spLocks/>
          </p:cNvSpPr>
          <p:nvPr/>
        </p:nvSpPr>
        <p:spPr bwMode="auto">
          <a:xfrm>
            <a:off x="6677028" y="4268788"/>
            <a:ext cx="60325" cy="101600"/>
          </a:xfrm>
          <a:custGeom>
            <a:avLst/>
            <a:gdLst>
              <a:gd name="T0" fmla="*/ 2147483647 w 43"/>
              <a:gd name="T1" fmla="*/ 2147483647 h 64"/>
              <a:gd name="T2" fmla="*/ 2147483647 w 43"/>
              <a:gd name="T3" fmla="*/ 2147483647 h 64"/>
              <a:gd name="T4" fmla="*/ 2147483647 w 43"/>
              <a:gd name="T5" fmla="*/ 2147483647 h 64"/>
              <a:gd name="T6" fmla="*/ 2147483647 w 43"/>
              <a:gd name="T7" fmla="*/ 2147483647 h 64"/>
              <a:gd name="T8" fmla="*/ 0 w 43"/>
              <a:gd name="T9" fmla="*/ 2147483647 h 64"/>
              <a:gd name="T10" fmla="*/ 0 w 43"/>
              <a:gd name="T11" fmla="*/ 2147483647 h 64"/>
              <a:gd name="T12" fmla="*/ 2147483647 w 43"/>
              <a:gd name="T13" fmla="*/ 2147483647 h 64"/>
              <a:gd name="T14" fmla="*/ 2147483647 w 43"/>
              <a:gd name="T15" fmla="*/ 2147483647 h 64"/>
              <a:gd name="T16" fmla="*/ 2147483647 w 43"/>
              <a:gd name="T17" fmla="*/ 2147483647 h 64"/>
              <a:gd name="T18" fmla="*/ 2147483647 w 43"/>
              <a:gd name="T19" fmla="*/ 2147483647 h 64"/>
              <a:gd name="T20" fmla="*/ 2147483647 w 43"/>
              <a:gd name="T21" fmla="*/ 2147483647 h 64"/>
              <a:gd name="T22" fmla="*/ 2147483647 w 43"/>
              <a:gd name="T23" fmla="*/ 2147483647 h 64"/>
              <a:gd name="T24" fmla="*/ 2147483647 w 43"/>
              <a:gd name="T25" fmla="*/ 2147483647 h 64"/>
              <a:gd name="T26" fmla="*/ 2147483647 w 43"/>
              <a:gd name="T27" fmla="*/ 2147483647 h 64"/>
              <a:gd name="T28" fmla="*/ 2147483647 w 43"/>
              <a:gd name="T29" fmla="*/ 2147483647 h 64"/>
              <a:gd name="T30" fmla="*/ 2147483647 w 43"/>
              <a:gd name="T31" fmla="*/ 2147483647 h 64"/>
              <a:gd name="T32" fmla="*/ 2147483647 w 43"/>
              <a:gd name="T33" fmla="*/ 2147483647 h 64"/>
              <a:gd name="T34" fmla="*/ 2147483647 w 43"/>
              <a:gd name="T35" fmla="*/ 2147483647 h 64"/>
              <a:gd name="T36" fmla="*/ 2147483647 w 43"/>
              <a:gd name="T37" fmla="*/ 2147483647 h 64"/>
              <a:gd name="T38" fmla="*/ 2147483647 w 43"/>
              <a:gd name="T39" fmla="*/ 2147483647 h 64"/>
              <a:gd name="T40" fmla="*/ 2147483647 w 43"/>
              <a:gd name="T41" fmla="*/ 2147483647 h 64"/>
              <a:gd name="T42" fmla="*/ 2147483647 w 43"/>
              <a:gd name="T43" fmla="*/ 2147483647 h 64"/>
              <a:gd name="T44" fmla="*/ 2147483647 w 43"/>
              <a:gd name="T45" fmla="*/ 2147483647 h 64"/>
              <a:gd name="T46" fmla="*/ 2147483647 w 43"/>
              <a:gd name="T47" fmla="*/ 2147483647 h 64"/>
              <a:gd name="T48" fmla="*/ 2147483647 w 43"/>
              <a:gd name="T49" fmla="*/ 2147483647 h 64"/>
              <a:gd name="T50" fmla="*/ 2147483647 w 43"/>
              <a:gd name="T51" fmla="*/ 2147483647 h 64"/>
              <a:gd name="T52" fmla="*/ 2147483647 w 43"/>
              <a:gd name="T53" fmla="*/ 0 h 64"/>
              <a:gd name="T54" fmla="*/ 2147483647 w 43"/>
              <a:gd name="T55" fmla="*/ 0 h 64"/>
              <a:gd name="T56" fmla="*/ 2147483647 w 43"/>
              <a:gd name="T57" fmla="*/ 2147483647 h 64"/>
              <a:gd name="T58" fmla="*/ 2147483647 w 43"/>
              <a:gd name="T59" fmla="*/ 2147483647 h 64"/>
              <a:gd name="T60" fmla="*/ 2147483647 w 43"/>
              <a:gd name="T61" fmla="*/ 2147483647 h 64"/>
              <a:gd name="T62" fmla="*/ 2147483647 w 43"/>
              <a:gd name="T63" fmla="*/ 2147483647 h 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3"/>
              <a:gd name="T97" fmla="*/ 0 h 64"/>
              <a:gd name="T98" fmla="*/ 43 w 43"/>
              <a:gd name="T99" fmla="*/ 64 h 6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3" h="64">
                <a:moveTo>
                  <a:pt x="13" y="14"/>
                </a:moveTo>
                <a:lnTo>
                  <a:pt x="10" y="18"/>
                </a:lnTo>
                <a:lnTo>
                  <a:pt x="9" y="24"/>
                </a:lnTo>
                <a:lnTo>
                  <a:pt x="7" y="28"/>
                </a:lnTo>
                <a:lnTo>
                  <a:pt x="6" y="33"/>
                </a:lnTo>
                <a:lnTo>
                  <a:pt x="4" y="37"/>
                </a:lnTo>
                <a:lnTo>
                  <a:pt x="3" y="43"/>
                </a:lnTo>
                <a:lnTo>
                  <a:pt x="1" y="48"/>
                </a:lnTo>
                <a:lnTo>
                  <a:pt x="0" y="52"/>
                </a:lnTo>
                <a:lnTo>
                  <a:pt x="0" y="54"/>
                </a:lnTo>
                <a:lnTo>
                  <a:pt x="0" y="55"/>
                </a:lnTo>
                <a:lnTo>
                  <a:pt x="0" y="57"/>
                </a:lnTo>
                <a:lnTo>
                  <a:pt x="1" y="58"/>
                </a:lnTo>
                <a:lnTo>
                  <a:pt x="3" y="60"/>
                </a:lnTo>
                <a:lnTo>
                  <a:pt x="3" y="61"/>
                </a:lnTo>
                <a:lnTo>
                  <a:pt x="4" y="61"/>
                </a:lnTo>
                <a:lnTo>
                  <a:pt x="7" y="62"/>
                </a:lnTo>
                <a:lnTo>
                  <a:pt x="9" y="64"/>
                </a:lnTo>
                <a:lnTo>
                  <a:pt x="12" y="64"/>
                </a:lnTo>
                <a:lnTo>
                  <a:pt x="15" y="64"/>
                </a:lnTo>
                <a:lnTo>
                  <a:pt x="18" y="62"/>
                </a:lnTo>
                <a:lnTo>
                  <a:pt x="21" y="62"/>
                </a:lnTo>
                <a:lnTo>
                  <a:pt x="24" y="61"/>
                </a:lnTo>
                <a:lnTo>
                  <a:pt x="25" y="60"/>
                </a:lnTo>
                <a:lnTo>
                  <a:pt x="30" y="58"/>
                </a:lnTo>
                <a:lnTo>
                  <a:pt x="31" y="55"/>
                </a:lnTo>
                <a:lnTo>
                  <a:pt x="33" y="51"/>
                </a:lnTo>
                <a:lnTo>
                  <a:pt x="34" y="48"/>
                </a:lnTo>
                <a:lnTo>
                  <a:pt x="36" y="43"/>
                </a:lnTo>
                <a:lnTo>
                  <a:pt x="37" y="39"/>
                </a:lnTo>
                <a:lnTo>
                  <a:pt x="38" y="36"/>
                </a:lnTo>
                <a:lnTo>
                  <a:pt x="41" y="31"/>
                </a:lnTo>
                <a:lnTo>
                  <a:pt x="41" y="30"/>
                </a:lnTo>
                <a:lnTo>
                  <a:pt x="41" y="28"/>
                </a:lnTo>
                <a:lnTo>
                  <a:pt x="41" y="27"/>
                </a:lnTo>
                <a:lnTo>
                  <a:pt x="41" y="25"/>
                </a:lnTo>
                <a:lnTo>
                  <a:pt x="43" y="24"/>
                </a:lnTo>
                <a:lnTo>
                  <a:pt x="40" y="22"/>
                </a:lnTo>
                <a:lnTo>
                  <a:pt x="38" y="21"/>
                </a:lnTo>
                <a:lnTo>
                  <a:pt x="38" y="18"/>
                </a:lnTo>
                <a:lnTo>
                  <a:pt x="37" y="15"/>
                </a:lnTo>
                <a:lnTo>
                  <a:pt x="37" y="12"/>
                </a:lnTo>
                <a:lnTo>
                  <a:pt x="37" y="11"/>
                </a:lnTo>
                <a:lnTo>
                  <a:pt x="36" y="8"/>
                </a:lnTo>
                <a:lnTo>
                  <a:pt x="36" y="5"/>
                </a:lnTo>
                <a:lnTo>
                  <a:pt x="34" y="3"/>
                </a:lnTo>
                <a:lnTo>
                  <a:pt x="33" y="2"/>
                </a:lnTo>
                <a:lnTo>
                  <a:pt x="31" y="2"/>
                </a:lnTo>
                <a:lnTo>
                  <a:pt x="28" y="0"/>
                </a:lnTo>
                <a:lnTo>
                  <a:pt x="27" y="0"/>
                </a:lnTo>
                <a:lnTo>
                  <a:pt x="25" y="0"/>
                </a:lnTo>
                <a:lnTo>
                  <a:pt x="22" y="0"/>
                </a:lnTo>
                <a:lnTo>
                  <a:pt x="21" y="2"/>
                </a:lnTo>
                <a:lnTo>
                  <a:pt x="19" y="2"/>
                </a:lnTo>
                <a:lnTo>
                  <a:pt x="18" y="3"/>
                </a:lnTo>
                <a:lnTo>
                  <a:pt x="16" y="5"/>
                </a:lnTo>
                <a:lnTo>
                  <a:pt x="16" y="6"/>
                </a:lnTo>
                <a:lnTo>
                  <a:pt x="15" y="9"/>
                </a:lnTo>
                <a:lnTo>
                  <a:pt x="15" y="11"/>
                </a:lnTo>
                <a:lnTo>
                  <a:pt x="13" y="12"/>
                </a:lnTo>
                <a:lnTo>
                  <a:pt x="13" y="1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31" name="Freeform 82"/>
          <p:cNvSpPr>
            <a:spLocks/>
          </p:cNvSpPr>
          <p:nvPr/>
        </p:nvSpPr>
        <p:spPr bwMode="auto">
          <a:xfrm>
            <a:off x="6677028" y="4268788"/>
            <a:ext cx="60325" cy="101600"/>
          </a:xfrm>
          <a:custGeom>
            <a:avLst/>
            <a:gdLst>
              <a:gd name="T0" fmla="*/ 2147483647 w 43"/>
              <a:gd name="T1" fmla="*/ 2147483647 h 64"/>
              <a:gd name="T2" fmla="*/ 2147483647 w 43"/>
              <a:gd name="T3" fmla="*/ 2147483647 h 64"/>
              <a:gd name="T4" fmla="*/ 2147483647 w 43"/>
              <a:gd name="T5" fmla="*/ 2147483647 h 64"/>
              <a:gd name="T6" fmla="*/ 2147483647 w 43"/>
              <a:gd name="T7" fmla="*/ 2147483647 h 64"/>
              <a:gd name="T8" fmla="*/ 0 w 43"/>
              <a:gd name="T9" fmla="*/ 2147483647 h 64"/>
              <a:gd name="T10" fmla="*/ 0 w 43"/>
              <a:gd name="T11" fmla="*/ 2147483647 h 64"/>
              <a:gd name="T12" fmla="*/ 2147483647 w 43"/>
              <a:gd name="T13" fmla="*/ 2147483647 h 64"/>
              <a:gd name="T14" fmla="*/ 2147483647 w 43"/>
              <a:gd name="T15" fmla="*/ 2147483647 h 64"/>
              <a:gd name="T16" fmla="*/ 2147483647 w 43"/>
              <a:gd name="T17" fmla="*/ 2147483647 h 64"/>
              <a:gd name="T18" fmla="*/ 2147483647 w 43"/>
              <a:gd name="T19" fmla="*/ 2147483647 h 64"/>
              <a:gd name="T20" fmla="*/ 2147483647 w 43"/>
              <a:gd name="T21" fmla="*/ 2147483647 h 64"/>
              <a:gd name="T22" fmla="*/ 2147483647 w 43"/>
              <a:gd name="T23" fmla="*/ 2147483647 h 64"/>
              <a:gd name="T24" fmla="*/ 2147483647 w 43"/>
              <a:gd name="T25" fmla="*/ 2147483647 h 64"/>
              <a:gd name="T26" fmla="*/ 2147483647 w 43"/>
              <a:gd name="T27" fmla="*/ 2147483647 h 64"/>
              <a:gd name="T28" fmla="*/ 2147483647 w 43"/>
              <a:gd name="T29" fmla="*/ 2147483647 h 64"/>
              <a:gd name="T30" fmla="*/ 2147483647 w 43"/>
              <a:gd name="T31" fmla="*/ 2147483647 h 64"/>
              <a:gd name="T32" fmla="*/ 2147483647 w 43"/>
              <a:gd name="T33" fmla="*/ 2147483647 h 64"/>
              <a:gd name="T34" fmla="*/ 2147483647 w 43"/>
              <a:gd name="T35" fmla="*/ 2147483647 h 64"/>
              <a:gd name="T36" fmla="*/ 2147483647 w 43"/>
              <a:gd name="T37" fmla="*/ 2147483647 h 64"/>
              <a:gd name="T38" fmla="*/ 2147483647 w 43"/>
              <a:gd name="T39" fmla="*/ 2147483647 h 64"/>
              <a:gd name="T40" fmla="*/ 2147483647 w 43"/>
              <a:gd name="T41" fmla="*/ 2147483647 h 64"/>
              <a:gd name="T42" fmla="*/ 2147483647 w 43"/>
              <a:gd name="T43" fmla="*/ 2147483647 h 64"/>
              <a:gd name="T44" fmla="*/ 2147483647 w 43"/>
              <a:gd name="T45" fmla="*/ 2147483647 h 64"/>
              <a:gd name="T46" fmla="*/ 2147483647 w 43"/>
              <a:gd name="T47" fmla="*/ 2147483647 h 64"/>
              <a:gd name="T48" fmla="*/ 2147483647 w 43"/>
              <a:gd name="T49" fmla="*/ 2147483647 h 64"/>
              <a:gd name="T50" fmla="*/ 2147483647 w 43"/>
              <a:gd name="T51" fmla="*/ 2147483647 h 64"/>
              <a:gd name="T52" fmla="*/ 2147483647 w 43"/>
              <a:gd name="T53" fmla="*/ 0 h 64"/>
              <a:gd name="T54" fmla="*/ 2147483647 w 43"/>
              <a:gd name="T55" fmla="*/ 0 h 64"/>
              <a:gd name="T56" fmla="*/ 2147483647 w 43"/>
              <a:gd name="T57" fmla="*/ 2147483647 h 64"/>
              <a:gd name="T58" fmla="*/ 2147483647 w 43"/>
              <a:gd name="T59" fmla="*/ 2147483647 h 64"/>
              <a:gd name="T60" fmla="*/ 2147483647 w 43"/>
              <a:gd name="T61" fmla="*/ 2147483647 h 64"/>
              <a:gd name="T62" fmla="*/ 2147483647 w 43"/>
              <a:gd name="T63" fmla="*/ 2147483647 h 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3"/>
              <a:gd name="T97" fmla="*/ 0 h 64"/>
              <a:gd name="T98" fmla="*/ 43 w 43"/>
              <a:gd name="T99" fmla="*/ 64 h 6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3" h="64">
                <a:moveTo>
                  <a:pt x="13" y="14"/>
                </a:moveTo>
                <a:lnTo>
                  <a:pt x="10" y="18"/>
                </a:lnTo>
                <a:lnTo>
                  <a:pt x="9" y="24"/>
                </a:lnTo>
                <a:lnTo>
                  <a:pt x="7" y="28"/>
                </a:lnTo>
                <a:lnTo>
                  <a:pt x="6" y="33"/>
                </a:lnTo>
                <a:lnTo>
                  <a:pt x="4" y="37"/>
                </a:lnTo>
                <a:lnTo>
                  <a:pt x="3" y="43"/>
                </a:lnTo>
                <a:lnTo>
                  <a:pt x="1" y="48"/>
                </a:lnTo>
                <a:lnTo>
                  <a:pt x="0" y="52"/>
                </a:lnTo>
                <a:lnTo>
                  <a:pt x="0" y="54"/>
                </a:lnTo>
                <a:lnTo>
                  <a:pt x="0" y="55"/>
                </a:lnTo>
                <a:lnTo>
                  <a:pt x="0" y="57"/>
                </a:lnTo>
                <a:lnTo>
                  <a:pt x="1" y="58"/>
                </a:lnTo>
                <a:lnTo>
                  <a:pt x="3" y="60"/>
                </a:lnTo>
                <a:lnTo>
                  <a:pt x="3" y="61"/>
                </a:lnTo>
                <a:lnTo>
                  <a:pt x="4" y="61"/>
                </a:lnTo>
                <a:lnTo>
                  <a:pt x="7" y="62"/>
                </a:lnTo>
                <a:lnTo>
                  <a:pt x="9" y="64"/>
                </a:lnTo>
                <a:lnTo>
                  <a:pt x="12" y="64"/>
                </a:lnTo>
                <a:lnTo>
                  <a:pt x="15" y="64"/>
                </a:lnTo>
                <a:lnTo>
                  <a:pt x="18" y="62"/>
                </a:lnTo>
                <a:lnTo>
                  <a:pt x="21" y="62"/>
                </a:lnTo>
                <a:lnTo>
                  <a:pt x="24" y="61"/>
                </a:lnTo>
                <a:lnTo>
                  <a:pt x="25" y="60"/>
                </a:lnTo>
                <a:lnTo>
                  <a:pt x="30" y="58"/>
                </a:lnTo>
                <a:lnTo>
                  <a:pt x="31" y="55"/>
                </a:lnTo>
                <a:lnTo>
                  <a:pt x="33" y="51"/>
                </a:lnTo>
                <a:lnTo>
                  <a:pt x="34" y="48"/>
                </a:lnTo>
                <a:lnTo>
                  <a:pt x="36" y="43"/>
                </a:lnTo>
                <a:lnTo>
                  <a:pt x="37" y="39"/>
                </a:lnTo>
                <a:lnTo>
                  <a:pt x="38" y="36"/>
                </a:lnTo>
                <a:lnTo>
                  <a:pt x="41" y="31"/>
                </a:lnTo>
                <a:lnTo>
                  <a:pt x="41" y="30"/>
                </a:lnTo>
                <a:lnTo>
                  <a:pt x="41" y="28"/>
                </a:lnTo>
                <a:lnTo>
                  <a:pt x="41" y="27"/>
                </a:lnTo>
                <a:lnTo>
                  <a:pt x="41" y="25"/>
                </a:lnTo>
                <a:lnTo>
                  <a:pt x="43" y="24"/>
                </a:lnTo>
                <a:lnTo>
                  <a:pt x="40" y="22"/>
                </a:lnTo>
                <a:lnTo>
                  <a:pt x="38" y="21"/>
                </a:lnTo>
                <a:lnTo>
                  <a:pt x="38" y="18"/>
                </a:lnTo>
                <a:lnTo>
                  <a:pt x="37" y="15"/>
                </a:lnTo>
                <a:lnTo>
                  <a:pt x="37" y="12"/>
                </a:lnTo>
                <a:lnTo>
                  <a:pt x="37" y="11"/>
                </a:lnTo>
                <a:lnTo>
                  <a:pt x="36" y="8"/>
                </a:lnTo>
                <a:lnTo>
                  <a:pt x="36" y="5"/>
                </a:lnTo>
                <a:lnTo>
                  <a:pt x="34" y="3"/>
                </a:lnTo>
                <a:lnTo>
                  <a:pt x="33" y="2"/>
                </a:lnTo>
                <a:lnTo>
                  <a:pt x="31" y="2"/>
                </a:lnTo>
                <a:lnTo>
                  <a:pt x="28" y="0"/>
                </a:lnTo>
                <a:lnTo>
                  <a:pt x="27" y="0"/>
                </a:lnTo>
                <a:lnTo>
                  <a:pt x="25" y="0"/>
                </a:lnTo>
                <a:lnTo>
                  <a:pt x="22" y="0"/>
                </a:lnTo>
                <a:lnTo>
                  <a:pt x="21" y="2"/>
                </a:lnTo>
                <a:lnTo>
                  <a:pt x="19" y="2"/>
                </a:lnTo>
                <a:lnTo>
                  <a:pt x="18" y="3"/>
                </a:lnTo>
                <a:lnTo>
                  <a:pt x="16" y="5"/>
                </a:lnTo>
                <a:lnTo>
                  <a:pt x="16" y="6"/>
                </a:lnTo>
                <a:lnTo>
                  <a:pt x="15" y="9"/>
                </a:lnTo>
                <a:lnTo>
                  <a:pt x="15" y="11"/>
                </a:lnTo>
                <a:lnTo>
                  <a:pt x="13" y="12"/>
                </a:lnTo>
                <a:lnTo>
                  <a:pt x="13" y="14"/>
                </a:lnTo>
              </a:path>
            </a:pathLst>
          </a:custGeom>
          <a:solidFill>
            <a:srgbClr val="FFFF00"/>
          </a:solidFill>
          <a:ln w="4763">
            <a:solidFill>
              <a:srgbClr val="990000"/>
            </a:solidFill>
            <a:round/>
            <a:headEnd/>
            <a:tailEnd/>
          </a:ln>
        </p:spPr>
        <p:txBody>
          <a:bodyPr/>
          <a:lstStyle/>
          <a:p>
            <a:endParaRPr lang="en-US"/>
          </a:p>
        </p:txBody>
      </p:sp>
      <p:sp>
        <p:nvSpPr>
          <p:cNvPr id="53332" name="Freeform 83"/>
          <p:cNvSpPr>
            <a:spLocks/>
          </p:cNvSpPr>
          <p:nvPr/>
        </p:nvSpPr>
        <p:spPr bwMode="auto">
          <a:xfrm>
            <a:off x="6727828" y="4238628"/>
            <a:ext cx="79375" cy="79375"/>
          </a:xfrm>
          <a:custGeom>
            <a:avLst/>
            <a:gdLst>
              <a:gd name="T0" fmla="*/ 0 w 56"/>
              <a:gd name="T1" fmla="*/ 2147483647 h 50"/>
              <a:gd name="T2" fmla="*/ 2147483647 w 56"/>
              <a:gd name="T3" fmla="*/ 2147483647 h 50"/>
              <a:gd name="T4" fmla="*/ 2147483647 w 56"/>
              <a:gd name="T5" fmla="*/ 2147483647 h 50"/>
              <a:gd name="T6" fmla="*/ 2147483647 w 56"/>
              <a:gd name="T7" fmla="*/ 2147483647 h 50"/>
              <a:gd name="T8" fmla="*/ 2147483647 w 56"/>
              <a:gd name="T9" fmla="*/ 2147483647 h 50"/>
              <a:gd name="T10" fmla="*/ 2147483647 w 56"/>
              <a:gd name="T11" fmla="*/ 2147483647 h 50"/>
              <a:gd name="T12" fmla="*/ 2147483647 w 56"/>
              <a:gd name="T13" fmla="*/ 2147483647 h 50"/>
              <a:gd name="T14" fmla="*/ 2147483647 w 56"/>
              <a:gd name="T15" fmla="*/ 2147483647 h 50"/>
              <a:gd name="T16" fmla="*/ 2147483647 w 56"/>
              <a:gd name="T17" fmla="*/ 2147483647 h 50"/>
              <a:gd name="T18" fmla="*/ 2147483647 w 56"/>
              <a:gd name="T19" fmla="*/ 2147483647 h 50"/>
              <a:gd name="T20" fmla="*/ 2147483647 w 56"/>
              <a:gd name="T21" fmla="*/ 2147483647 h 50"/>
              <a:gd name="T22" fmla="*/ 2147483647 w 56"/>
              <a:gd name="T23" fmla="*/ 2147483647 h 50"/>
              <a:gd name="T24" fmla="*/ 2147483647 w 56"/>
              <a:gd name="T25" fmla="*/ 2147483647 h 50"/>
              <a:gd name="T26" fmla="*/ 2147483647 w 56"/>
              <a:gd name="T27" fmla="*/ 2147483647 h 50"/>
              <a:gd name="T28" fmla="*/ 2147483647 w 56"/>
              <a:gd name="T29" fmla="*/ 2147483647 h 50"/>
              <a:gd name="T30" fmla="*/ 2147483647 w 56"/>
              <a:gd name="T31" fmla="*/ 2147483647 h 50"/>
              <a:gd name="T32" fmla="*/ 2147483647 w 56"/>
              <a:gd name="T33" fmla="*/ 2147483647 h 50"/>
              <a:gd name="T34" fmla="*/ 2147483647 w 56"/>
              <a:gd name="T35" fmla="*/ 2147483647 h 50"/>
              <a:gd name="T36" fmla="*/ 2147483647 w 56"/>
              <a:gd name="T37" fmla="*/ 2147483647 h 50"/>
              <a:gd name="T38" fmla="*/ 2147483647 w 56"/>
              <a:gd name="T39" fmla="*/ 2147483647 h 50"/>
              <a:gd name="T40" fmla="*/ 2147483647 w 56"/>
              <a:gd name="T41" fmla="*/ 2147483647 h 50"/>
              <a:gd name="T42" fmla="*/ 2147483647 w 56"/>
              <a:gd name="T43" fmla="*/ 2147483647 h 50"/>
              <a:gd name="T44" fmla="*/ 2147483647 w 56"/>
              <a:gd name="T45" fmla="*/ 2147483647 h 50"/>
              <a:gd name="T46" fmla="*/ 2147483647 w 56"/>
              <a:gd name="T47" fmla="*/ 2147483647 h 50"/>
              <a:gd name="T48" fmla="*/ 2147483647 w 56"/>
              <a:gd name="T49" fmla="*/ 2147483647 h 50"/>
              <a:gd name="T50" fmla="*/ 2147483647 w 56"/>
              <a:gd name="T51" fmla="*/ 2147483647 h 50"/>
              <a:gd name="T52" fmla="*/ 2147483647 w 56"/>
              <a:gd name="T53" fmla="*/ 2147483647 h 50"/>
              <a:gd name="T54" fmla="*/ 2147483647 w 56"/>
              <a:gd name="T55" fmla="*/ 2147483647 h 50"/>
              <a:gd name="T56" fmla="*/ 2147483647 w 56"/>
              <a:gd name="T57" fmla="*/ 2147483647 h 50"/>
              <a:gd name="T58" fmla="*/ 2147483647 w 56"/>
              <a:gd name="T59" fmla="*/ 2147483647 h 50"/>
              <a:gd name="T60" fmla="*/ 2147483647 w 56"/>
              <a:gd name="T61" fmla="*/ 2147483647 h 50"/>
              <a:gd name="T62" fmla="*/ 2147483647 w 56"/>
              <a:gd name="T63" fmla="*/ 2147483647 h 50"/>
              <a:gd name="T64" fmla="*/ 2147483647 w 56"/>
              <a:gd name="T65" fmla="*/ 2147483647 h 50"/>
              <a:gd name="T66" fmla="*/ 2147483647 w 56"/>
              <a:gd name="T67" fmla="*/ 2147483647 h 50"/>
              <a:gd name="T68" fmla="*/ 2147483647 w 56"/>
              <a:gd name="T69" fmla="*/ 2147483647 h 50"/>
              <a:gd name="T70" fmla="*/ 2147483647 w 56"/>
              <a:gd name="T71" fmla="*/ 2147483647 h 50"/>
              <a:gd name="T72" fmla="*/ 2147483647 w 56"/>
              <a:gd name="T73" fmla="*/ 2147483647 h 50"/>
              <a:gd name="T74" fmla="*/ 2147483647 w 56"/>
              <a:gd name="T75" fmla="*/ 2147483647 h 50"/>
              <a:gd name="T76" fmla="*/ 2147483647 w 56"/>
              <a:gd name="T77" fmla="*/ 2147483647 h 50"/>
              <a:gd name="T78" fmla="*/ 2147483647 w 56"/>
              <a:gd name="T79" fmla="*/ 2147483647 h 50"/>
              <a:gd name="T80" fmla="*/ 2147483647 w 56"/>
              <a:gd name="T81" fmla="*/ 2147483647 h 50"/>
              <a:gd name="T82" fmla="*/ 2147483647 w 56"/>
              <a:gd name="T83" fmla="*/ 2147483647 h 50"/>
              <a:gd name="T84" fmla="*/ 2147483647 w 56"/>
              <a:gd name="T85" fmla="*/ 2147483647 h 50"/>
              <a:gd name="T86" fmla="*/ 2147483647 w 56"/>
              <a:gd name="T87" fmla="*/ 2147483647 h 50"/>
              <a:gd name="T88" fmla="*/ 2147483647 w 56"/>
              <a:gd name="T89" fmla="*/ 0 h 50"/>
              <a:gd name="T90" fmla="*/ 2147483647 w 56"/>
              <a:gd name="T91" fmla="*/ 0 h 50"/>
              <a:gd name="T92" fmla="*/ 2147483647 w 56"/>
              <a:gd name="T93" fmla="*/ 0 h 50"/>
              <a:gd name="T94" fmla="*/ 2147483647 w 56"/>
              <a:gd name="T95" fmla="*/ 0 h 50"/>
              <a:gd name="T96" fmla="*/ 2147483647 w 56"/>
              <a:gd name="T97" fmla="*/ 0 h 50"/>
              <a:gd name="T98" fmla="*/ 2147483647 w 56"/>
              <a:gd name="T99" fmla="*/ 0 h 50"/>
              <a:gd name="T100" fmla="*/ 2147483647 w 56"/>
              <a:gd name="T101" fmla="*/ 2147483647 h 50"/>
              <a:gd name="T102" fmla="*/ 2147483647 w 56"/>
              <a:gd name="T103" fmla="*/ 2147483647 h 50"/>
              <a:gd name="T104" fmla="*/ 2147483647 w 56"/>
              <a:gd name="T105" fmla="*/ 2147483647 h 50"/>
              <a:gd name="T106" fmla="*/ 2147483647 w 56"/>
              <a:gd name="T107" fmla="*/ 2147483647 h 50"/>
              <a:gd name="T108" fmla="*/ 2147483647 w 56"/>
              <a:gd name="T109" fmla="*/ 2147483647 h 50"/>
              <a:gd name="T110" fmla="*/ 2147483647 w 56"/>
              <a:gd name="T111" fmla="*/ 2147483647 h 50"/>
              <a:gd name="T112" fmla="*/ 0 w 56"/>
              <a:gd name="T113" fmla="*/ 2147483647 h 5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6"/>
              <a:gd name="T172" fmla="*/ 0 h 50"/>
              <a:gd name="T173" fmla="*/ 56 w 56"/>
              <a:gd name="T174" fmla="*/ 50 h 5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6" h="50">
                <a:moveTo>
                  <a:pt x="0" y="6"/>
                </a:moveTo>
                <a:lnTo>
                  <a:pt x="1" y="13"/>
                </a:lnTo>
                <a:lnTo>
                  <a:pt x="4" y="21"/>
                </a:lnTo>
                <a:lnTo>
                  <a:pt x="7" y="27"/>
                </a:lnTo>
                <a:lnTo>
                  <a:pt x="10" y="34"/>
                </a:lnTo>
                <a:lnTo>
                  <a:pt x="14" y="39"/>
                </a:lnTo>
                <a:lnTo>
                  <a:pt x="20" y="43"/>
                </a:lnTo>
                <a:lnTo>
                  <a:pt x="26" y="46"/>
                </a:lnTo>
                <a:lnTo>
                  <a:pt x="34" y="44"/>
                </a:lnTo>
                <a:lnTo>
                  <a:pt x="35" y="46"/>
                </a:lnTo>
                <a:lnTo>
                  <a:pt x="35" y="47"/>
                </a:lnTo>
                <a:lnTo>
                  <a:pt x="36" y="47"/>
                </a:lnTo>
                <a:lnTo>
                  <a:pt x="38" y="47"/>
                </a:lnTo>
                <a:lnTo>
                  <a:pt x="39" y="49"/>
                </a:lnTo>
                <a:lnTo>
                  <a:pt x="41" y="49"/>
                </a:lnTo>
                <a:lnTo>
                  <a:pt x="44" y="50"/>
                </a:lnTo>
                <a:lnTo>
                  <a:pt x="47" y="49"/>
                </a:lnTo>
                <a:lnTo>
                  <a:pt x="50" y="47"/>
                </a:lnTo>
                <a:lnTo>
                  <a:pt x="51" y="46"/>
                </a:lnTo>
                <a:lnTo>
                  <a:pt x="53" y="43"/>
                </a:lnTo>
                <a:lnTo>
                  <a:pt x="54" y="40"/>
                </a:lnTo>
                <a:lnTo>
                  <a:pt x="56" y="37"/>
                </a:lnTo>
                <a:lnTo>
                  <a:pt x="56" y="34"/>
                </a:lnTo>
                <a:lnTo>
                  <a:pt x="56" y="33"/>
                </a:lnTo>
                <a:lnTo>
                  <a:pt x="56" y="30"/>
                </a:lnTo>
                <a:lnTo>
                  <a:pt x="54" y="28"/>
                </a:lnTo>
                <a:lnTo>
                  <a:pt x="54" y="25"/>
                </a:lnTo>
                <a:lnTo>
                  <a:pt x="53" y="22"/>
                </a:lnTo>
                <a:lnTo>
                  <a:pt x="51" y="21"/>
                </a:lnTo>
                <a:lnTo>
                  <a:pt x="50" y="19"/>
                </a:lnTo>
                <a:lnTo>
                  <a:pt x="48" y="18"/>
                </a:lnTo>
                <a:lnTo>
                  <a:pt x="47" y="16"/>
                </a:lnTo>
                <a:lnTo>
                  <a:pt x="44" y="15"/>
                </a:lnTo>
                <a:lnTo>
                  <a:pt x="42" y="12"/>
                </a:lnTo>
                <a:lnTo>
                  <a:pt x="41" y="10"/>
                </a:lnTo>
                <a:lnTo>
                  <a:pt x="39" y="9"/>
                </a:lnTo>
                <a:lnTo>
                  <a:pt x="38" y="7"/>
                </a:lnTo>
                <a:lnTo>
                  <a:pt x="36" y="4"/>
                </a:lnTo>
                <a:lnTo>
                  <a:pt x="36" y="3"/>
                </a:lnTo>
                <a:lnTo>
                  <a:pt x="35" y="3"/>
                </a:lnTo>
                <a:lnTo>
                  <a:pt x="32" y="2"/>
                </a:lnTo>
                <a:lnTo>
                  <a:pt x="31" y="2"/>
                </a:lnTo>
                <a:lnTo>
                  <a:pt x="28" y="0"/>
                </a:lnTo>
                <a:lnTo>
                  <a:pt x="25" y="0"/>
                </a:lnTo>
                <a:lnTo>
                  <a:pt x="23" y="0"/>
                </a:lnTo>
                <a:lnTo>
                  <a:pt x="20" y="0"/>
                </a:lnTo>
                <a:lnTo>
                  <a:pt x="19" y="0"/>
                </a:lnTo>
                <a:lnTo>
                  <a:pt x="17" y="0"/>
                </a:lnTo>
                <a:lnTo>
                  <a:pt x="16" y="2"/>
                </a:lnTo>
                <a:lnTo>
                  <a:pt x="13" y="2"/>
                </a:lnTo>
                <a:lnTo>
                  <a:pt x="10" y="2"/>
                </a:lnTo>
                <a:lnTo>
                  <a:pt x="7" y="3"/>
                </a:lnTo>
                <a:lnTo>
                  <a:pt x="4" y="3"/>
                </a:lnTo>
                <a:lnTo>
                  <a:pt x="2" y="4"/>
                </a:lnTo>
                <a:lnTo>
                  <a:pt x="0" y="6"/>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33" name="Freeform 84"/>
          <p:cNvSpPr>
            <a:spLocks/>
          </p:cNvSpPr>
          <p:nvPr/>
        </p:nvSpPr>
        <p:spPr bwMode="auto">
          <a:xfrm>
            <a:off x="6727828" y="4238628"/>
            <a:ext cx="79375" cy="79375"/>
          </a:xfrm>
          <a:custGeom>
            <a:avLst/>
            <a:gdLst>
              <a:gd name="T0" fmla="*/ 0 w 56"/>
              <a:gd name="T1" fmla="*/ 2147483647 h 50"/>
              <a:gd name="T2" fmla="*/ 2147483647 w 56"/>
              <a:gd name="T3" fmla="*/ 2147483647 h 50"/>
              <a:gd name="T4" fmla="*/ 2147483647 w 56"/>
              <a:gd name="T5" fmla="*/ 2147483647 h 50"/>
              <a:gd name="T6" fmla="*/ 2147483647 w 56"/>
              <a:gd name="T7" fmla="*/ 2147483647 h 50"/>
              <a:gd name="T8" fmla="*/ 2147483647 w 56"/>
              <a:gd name="T9" fmla="*/ 2147483647 h 50"/>
              <a:gd name="T10" fmla="*/ 2147483647 w 56"/>
              <a:gd name="T11" fmla="*/ 2147483647 h 50"/>
              <a:gd name="T12" fmla="*/ 2147483647 w 56"/>
              <a:gd name="T13" fmla="*/ 2147483647 h 50"/>
              <a:gd name="T14" fmla="*/ 2147483647 w 56"/>
              <a:gd name="T15" fmla="*/ 2147483647 h 50"/>
              <a:gd name="T16" fmla="*/ 2147483647 w 56"/>
              <a:gd name="T17" fmla="*/ 2147483647 h 50"/>
              <a:gd name="T18" fmla="*/ 2147483647 w 56"/>
              <a:gd name="T19" fmla="*/ 2147483647 h 50"/>
              <a:gd name="T20" fmla="*/ 2147483647 w 56"/>
              <a:gd name="T21" fmla="*/ 2147483647 h 50"/>
              <a:gd name="T22" fmla="*/ 2147483647 w 56"/>
              <a:gd name="T23" fmla="*/ 2147483647 h 50"/>
              <a:gd name="T24" fmla="*/ 2147483647 w 56"/>
              <a:gd name="T25" fmla="*/ 2147483647 h 50"/>
              <a:gd name="T26" fmla="*/ 2147483647 w 56"/>
              <a:gd name="T27" fmla="*/ 2147483647 h 50"/>
              <a:gd name="T28" fmla="*/ 2147483647 w 56"/>
              <a:gd name="T29" fmla="*/ 2147483647 h 50"/>
              <a:gd name="T30" fmla="*/ 2147483647 w 56"/>
              <a:gd name="T31" fmla="*/ 2147483647 h 50"/>
              <a:gd name="T32" fmla="*/ 2147483647 w 56"/>
              <a:gd name="T33" fmla="*/ 2147483647 h 50"/>
              <a:gd name="T34" fmla="*/ 2147483647 w 56"/>
              <a:gd name="T35" fmla="*/ 2147483647 h 50"/>
              <a:gd name="T36" fmla="*/ 2147483647 w 56"/>
              <a:gd name="T37" fmla="*/ 2147483647 h 50"/>
              <a:gd name="T38" fmla="*/ 2147483647 w 56"/>
              <a:gd name="T39" fmla="*/ 2147483647 h 50"/>
              <a:gd name="T40" fmla="*/ 2147483647 w 56"/>
              <a:gd name="T41" fmla="*/ 2147483647 h 50"/>
              <a:gd name="T42" fmla="*/ 2147483647 w 56"/>
              <a:gd name="T43" fmla="*/ 2147483647 h 50"/>
              <a:gd name="T44" fmla="*/ 2147483647 w 56"/>
              <a:gd name="T45" fmla="*/ 2147483647 h 50"/>
              <a:gd name="T46" fmla="*/ 2147483647 w 56"/>
              <a:gd name="T47" fmla="*/ 2147483647 h 50"/>
              <a:gd name="T48" fmla="*/ 2147483647 w 56"/>
              <a:gd name="T49" fmla="*/ 2147483647 h 50"/>
              <a:gd name="T50" fmla="*/ 2147483647 w 56"/>
              <a:gd name="T51" fmla="*/ 2147483647 h 50"/>
              <a:gd name="T52" fmla="*/ 2147483647 w 56"/>
              <a:gd name="T53" fmla="*/ 2147483647 h 50"/>
              <a:gd name="T54" fmla="*/ 2147483647 w 56"/>
              <a:gd name="T55" fmla="*/ 2147483647 h 50"/>
              <a:gd name="T56" fmla="*/ 2147483647 w 56"/>
              <a:gd name="T57" fmla="*/ 2147483647 h 50"/>
              <a:gd name="T58" fmla="*/ 2147483647 w 56"/>
              <a:gd name="T59" fmla="*/ 2147483647 h 50"/>
              <a:gd name="T60" fmla="*/ 2147483647 w 56"/>
              <a:gd name="T61" fmla="*/ 2147483647 h 50"/>
              <a:gd name="T62" fmla="*/ 2147483647 w 56"/>
              <a:gd name="T63" fmla="*/ 2147483647 h 50"/>
              <a:gd name="T64" fmla="*/ 2147483647 w 56"/>
              <a:gd name="T65" fmla="*/ 2147483647 h 50"/>
              <a:gd name="T66" fmla="*/ 2147483647 w 56"/>
              <a:gd name="T67" fmla="*/ 2147483647 h 50"/>
              <a:gd name="T68" fmla="*/ 2147483647 w 56"/>
              <a:gd name="T69" fmla="*/ 2147483647 h 50"/>
              <a:gd name="T70" fmla="*/ 2147483647 w 56"/>
              <a:gd name="T71" fmla="*/ 2147483647 h 50"/>
              <a:gd name="T72" fmla="*/ 2147483647 w 56"/>
              <a:gd name="T73" fmla="*/ 2147483647 h 50"/>
              <a:gd name="T74" fmla="*/ 2147483647 w 56"/>
              <a:gd name="T75" fmla="*/ 2147483647 h 50"/>
              <a:gd name="T76" fmla="*/ 2147483647 w 56"/>
              <a:gd name="T77" fmla="*/ 2147483647 h 50"/>
              <a:gd name="T78" fmla="*/ 2147483647 w 56"/>
              <a:gd name="T79" fmla="*/ 2147483647 h 50"/>
              <a:gd name="T80" fmla="*/ 2147483647 w 56"/>
              <a:gd name="T81" fmla="*/ 2147483647 h 50"/>
              <a:gd name="T82" fmla="*/ 2147483647 w 56"/>
              <a:gd name="T83" fmla="*/ 2147483647 h 50"/>
              <a:gd name="T84" fmla="*/ 2147483647 w 56"/>
              <a:gd name="T85" fmla="*/ 2147483647 h 50"/>
              <a:gd name="T86" fmla="*/ 2147483647 w 56"/>
              <a:gd name="T87" fmla="*/ 2147483647 h 50"/>
              <a:gd name="T88" fmla="*/ 2147483647 w 56"/>
              <a:gd name="T89" fmla="*/ 0 h 50"/>
              <a:gd name="T90" fmla="*/ 2147483647 w 56"/>
              <a:gd name="T91" fmla="*/ 0 h 50"/>
              <a:gd name="T92" fmla="*/ 2147483647 w 56"/>
              <a:gd name="T93" fmla="*/ 0 h 50"/>
              <a:gd name="T94" fmla="*/ 2147483647 w 56"/>
              <a:gd name="T95" fmla="*/ 0 h 50"/>
              <a:gd name="T96" fmla="*/ 2147483647 w 56"/>
              <a:gd name="T97" fmla="*/ 0 h 50"/>
              <a:gd name="T98" fmla="*/ 2147483647 w 56"/>
              <a:gd name="T99" fmla="*/ 0 h 50"/>
              <a:gd name="T100" fmla="*/ 2147483647 w 56"/>
              <a:gd name="T101" fmla="*/ 2147483647 h 50"/>
              <a:gd name="T102" fmla="*/ 2147483647 w 56"/>
              <a:gd name="T103" fmla="*/ 2147483647 h 50"/>
              <a:gd name="T104" fmla="*/ 2147483647 w 56"/>
              <a:gd name="T105" fmla="*/ 2147483647 h 50"/>
              <a:gd name="T106" fmla="*/ 2147483647 w 56"/>
              <a:gd name="T107" fmla="*/ 2147483647 h 50"/>
              <a:gd name="T108" fmla="*/ 2147483647 w 56"/>
              <a:gd name="T109" fmla="*/ 2147483647 h 50"/>
              <a:gd name="T110" fmla="*/ 2147483647 w 56"/>
              <a:gd name="T111" fmla="*/ 2147483647 h 50"/>
              <a:gd name="T112" fmla="*/ 0 w 56"/>
              <a:gd name="T113" fmla="*/ 2147483647 h 5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6"/>
              <a:gd name="T172" fmla="*/ 0 h 50"/>
              <a:gd name="T173" fmla="*/ 56 w 56"/>
              <a:gd name="T174" fmla="*/ 50 h 5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6" h="50">
                <a:moveTo>
                  <a:pt x="0" y="6"/>
                </a:moveTo>
                <a:lnTo>
                  <a:pt x="1" y="13"/>
                </a:lnTo>
                <a:lnTo>
                  <a:pt x="4" y="21"/>
                </a:lnTo>
                <a:lnTo>
                  <a:pt x="7" y="27"/>
                </a:lnTo>
                <a:lnTo>
                  <a:pt x="10" y="34"/>
                </a:lnTo>
                <a:lnTo>
                  <a:pt x="14" y="39"/>
                </a:lnTo>
                <a:lnTo>
                  <a:pt x="20" y="43"/>
                </a:lnTo>
                <a:lnTo>
                  <a:pt x="26" y="46"/>
                </a:lnTo>
                <a:lnTo>
                  <a:pt x="34" y="44"/>
                </a:lnTo>
                <a:lnTo>
                  <a:pt x="35" y="46"/>
                </a:lnTo>
                <a:lnTo>
                  <a:pt x="35" y="47"/>
                </a:lnTo>
                <a:lnTo>
                  <a:pt x="36" y="47"/>
                </a:lnTo>
                <a:lnTo>
                  <a:pt x="38" y="47"/>
                </a:lnTo>
                <a:lnTo>
                  <a:pt x="39" y="49"/>
                </a:lnTo>
                <a:lnTo>
                  <a:pt x="41" y="49"/>
                </a:lnTo>
                <a:lnTo>
                  <a:pt x="44" y="50"/>
                </a:lnTo>
                <a:lnTo>
                  <a:pt x="47" y="49"/>
                </a:lnTo>
                <a:lnTo>
                  <a:pt x="50" y="47"/>
                </a:lnTo>
                <a:lnTo>
                  <a:pt x="51" y="46"/>
                </a:lnTo>
                <a:lnTo>
                  <a:pt x="53" y="43"/>
                </a:lnTo>
                <a:lnTo>
                  <a:pt x="54" y="40"/>
                </a:lnTo>
                <a:lnTo>
                  <a:pt x="56" y="37"/>
                </a:lnTo>
                <a:lnTo>
                  <a:pt x="56" y="34"/>
                </a:lnTo>
                <a:lnTo>
                  <a:pt x="56" y="33"/>
                </a:lnTo>
                <a:lnTo>
                  <a:pt x="56" y="30"/>
                </a:lnTo>
                <a:lnTo>
                  <a:pt x="54" y="28"/>
                </a:lnTo>
                <a:lnTo>
                  <a:pt x="54" y="25"/>
                </a:lnTo>
                <a:lnTo>
                  <a:pt x="53" y="22"/>
                </a:lnTo>
                <a:lnTo>
                  <a:pt x="51" y="21"/>
                </a:lnTo>
                <a:lnTo>
                  <a:pt x="50" y="19"/>
                </a:lnTo>
                <a:lnTo>
                  <a:pt x="48" y="18"/>
                </a:lnTo>
                <a:lnTo>
                  <a:pt x="47" y="16"/>
                </a:lnTo>
                <a:lnTo>
                  <a:pt x="44" y="15"/>
                </a:lnTo>
                <a:lnTo>
                  <a:pt x="42" y="12"/>
                </a:lnTo>
                <a:lnTo>
                  <a:pt x="41" y="10"/>
                </a:lnTo>
                <a:lnTo>
                  <a:pt x="39" y="9"/>
                </a:lnTo>
                <a:lnTo>
                  <a:pt x="38" y="7"/>
                </a:lnTo>
                <a:lnTo>
                  <a:pt x="36" y="4"/>
                </a:lnTo>
                <a:lnTo>
                  <a:pt x="36" y="3"/>
                </a:lnTo>
                <a:lnTo>
                  <a:pt x="35" y="3"/>
                </a:lnTo>
                <a:lnTo>
                  <a:pt x="32" y="2"/>
                </a:lnTo>
                <a:lnTo>
                  <a:pt x="31" y="2"/>
                </a:lnTo>
                <a:lnTo>
                  <a:pt x="28" y="0"/>
                </a:lnTo>
                <a:lnTo>
                  <a:pt x="25" y="0"/>
                </a:lnTo>
                <a:lnTo>
                  <a:pt x="23" y="0"/>
                </a:lnTo>
                <a:lnTo>
                  <a:pt x="20" y="0"/>
                </a:lnTo>
                <a:lnTo>
                  <a:pt x="19" y="0"/>
                </a:lnTo>
                <a:lnTo>
                  <a:pt x="17" y="0"/>
                </a:lnTo>
                <a:lnTo>
                  <a:pt x="16" y="2"/>
                </a:lnTo>
                <a:lnTo>
                  <a:pt x="13" y="2"/>
                </a:lnTo>
                <a:lnTo>
                  <a:pt x="10" y="2"/>
                </a:lnTo>
                <a:lnTo>
                  <a:pt x="7" y="3"/>
                </a:lnTo>
                <a:lnTo>
                  <a:pt x="4" y="3"/>
                </a:lnTo>
                <a:lnTo>
                  <a:pt x="2" y="4"/>
                </a:lnTo>
                <a:lnTo>
                  <a:pt x="0" y="6"/>
                </a:lnTo>
              </a:path>
            </a:pathLst>
          </a:custGeom>
          <a:solidFill>
            <a:srgbClr val="FFFF00"/>
          </a:solidFill>
          <a:ln w="4763">
            <a:solidFill>
              <a:srgbClr val="990000"/>
            </a:solidFill>
            <a:round/>
            <a:headEnd/>
            <a:tailEnd/>
          </a:ln>
        </p:spPr>
        <p:txBody>
          <a:bodyPr/>
          <a:lstStyle/>
          <a:p>
            <a:endParaRPr lang="en-US"/>
          </a:p>
        </p:txBody>
      </p:sp>
      <p:sp>
        <p:nvSpPr>
          <p:cNvPr id="53334" name="Freeform 85"/>
          <p:cNvSpPr>
            <a:spLocks/>
          </p:cNvSpPr>
          <p:nvPr/>
        </p:nvSpPr>
        <p:spPr bwMode="auto">
          <a:xfrm>
            <a:off x="6796091" y="4308476"/>
            <a:ext cx="39687" cy="82551"/>
          </a:xfrm>
          <a:custGeom>
            <a:avLst/>
            <a:gdLst>
              <a:gd name="T0" fmla="*/ 2147483647 w 28"/>
              <a:gd name="T1" fmla="*/ 2147483647 h 52"/>
              <a:gd name="T2" fmla="*/ 2147483647 w 28"/>
              <a:gd name="T3" fmla="*/ 2147483647 h 52"/>
              <a:gd name="T4" fmla="*/ 2147483647 w 28"/>
              <a:gd name="T5" fmla="*/ 2147483647 h 52"/>
              <a:gd name="T6" fmla="*/ 2147483647 w 28"/>
              <a:gd name="T7" fmla="*/ 2147483647 h 52"/>
              <a:gd name="T8" fmla="*/ 2147483647 w 28"/>
              <a:gd name="T9" fmla="*/ 2147483647 h 52"/>
              <a:gd name="T10" fmla="*/ 2147483647 w 28"/>
              <a:gd name="T11" fmla="*/ 2147483647 h 52"/>
              <a:gd name="T12" fmla="*/ 0 w 28"/>
              <a:gd name="T13" fmla="*/ 2147483647 h 52"/>
              <a:gd name="T14" fmla="*/ 2147483647 w 28"/>
              <a:gd name="T15" fmla="*/ 2147483647 h 52"/>
              <a:gd name="T16" fmla="*/ 2147483647 w 28"/>
              <a:gd name="T17" fmla="*/ 2147483647 h 52"/>
              <a:gd name="T18" fmla="*/ 2147483647 w 28"/>
              <a:gd name="T19" fmla="*/ 2147483647 h 52"/>
              <a:gd name="T20" fmla="*/ 2147483647 w 28"/>
              <a:gd name="T21" fmla="*/ 2147483647 h 52"/>
              <a:gd name="T22" fmla="*/ 2147483647 w 28"/>
              <a:gd name="T23" fmla="*/ 2147483647 h 52"/>
              <a:gd name="T24" fmla="*/ 2147483647 w 28"/>
              <a:gd name="T25" fmla="*/ 2147483647 h 52"/>
              <a:gd name="T26" fmla="*/ 2147483647 w 28"/>
              <a:gd name="T27" fmla="*/ 2147483647 h 52"/>
              <a:gd name="T28" fmla="*/ 2147483647 w 28"/>
              <a:gd name="T29" fmla="*/ 2147483647 h 52"/>
              <a:gd name="T30" fmla="*/ 2147483647 w 28"/>
              <a:gd name="T31" fmla="*/ 2147483647 h 52"/>
              <a:gd name="T32" fmla="*/ 2147483647 w 28"/>
              <a:gd name="T33" fmla="*/ 2147483647 h 52"/>
              <a:gd name="T34" fmla="*/ 2147483647 w 28"/>
              <a:gd name="T35" fmla="*/ 2147483647 h 52"/>
              <a:gd name="T36" fmla="*/ 2147483647 w 28"/>
              <a:gd name="T37" fmla="*/ 2147483647 h 52"/>
              <a:gd name="T38" fmla="*/ 2147483647 w 28"/>
              <a:gd name="T39" fmla="*/ 2147483647 h 52"/>
              <a:gd name="T40" fmla="*/ 2147483647 w 28"/>
              <a:gd name="T41" fmla="*/ 2147483647 h 52"/>
              <a:gd name="T42" fmla="*/ 2147483647 w 28"/>
              <a:gd name="T43" fmla="*/ 2147483647 h 52"/>
              <a:gd name="T44" fmla="*/ 2147483647 w 28"/>
              <a:gd name="T45" fmla="*/ 2147483647 h 52"/>
              <a:gd name="T46" fmla="*/ 2147483647 w 28"/>
              <a:gd name="T47" fmla="*/ 2147483647 h 52"/>
              <a:gd name="T48" fmla="*/ 2147483647 w 28"/>
              <a:gd name="T49" fmla="*/ 2147483647 h 52"/>
              <a:gd name="T50" fmla="*/ 2147483647 w 28"/>
              <a:gd name="T51" fmla="*/ 2147483647 h 52"/>
              <a:gd name="T52" fmla="*/ 2147483647 w 28"/>
              <a:gd name="T53" fmla="*/ 2147483647 h 52"/>
              <a:gd name="T54" fmla="*/ 2147483647 w 28"/>
              <a:gd name="T55" fmla="*/ 2147483647 h 52"/>
              <a:gd name="T56" fmla="*/ 2147483647 w 28"/>
              <a:gd name="T57" fmla="*/ 2147483647 h 52"/>
              <a:gd name="T58" fmla="*/ 2147483647 w 28"/>
              <a:gd name="T59" fmla="*/ 2147483647 h 52"/>
              <a:gd name="T60" fmla="*/ 2147483647 w 28"/>
              <a:gd name="T61" fmla="*/ 2147483647 h 52"/>
              <a:gd name="T62" fmla="*/ 2147483647 w 28"/>
              <a:gd name="T63" fmla="*/ 2147483647 h 52"/>
              <a:gd name="T64" fmla="*/ 2147483647 w 28"/>
              <a:gd name="T65" fmla="*/ 2147483647 h 52"/>
              <a:gd name="T66" fmla="*/ 2147483647 w 28"/>
              <a:gd name="T67" fmla="*/ 0 h 52"/>
              <a:gd name="T68" fmla="*/ 2147483647 w 28"/>
              <a:gd name="T69" fmla="*/ 0 h 52"/>
              <a:gd name="T70" fmla="*/ 2147483647 w 28"/>
              <a:gd name="T71" fmla="*/ 0 h 52"/>
              <a:gd name="T72" fmla="*/ 2147483647 w 28"/>
              <a:gd name="T73" fmla="*/ 0 h 52"/>
              <a:gd name="T74" fmla="*/ 2147483647 w 28"/>
              <a:gd name="T75" fmla="*/ 0 h 52"/>
              <a:gd name="T76" fmla="*/ 2147483647 w 28"/>
              <a:gd name="T77" fmla="*/ 0 h 52"/>
              <a:gd name="T78" fmla="*/ 2147483647 w 28"/>
              <a:gd name="T79" fmla="*/ 0 h 52"/>
              <a:gd name="T80" fmla="*/ 2147483647 w 28"/>
              <a:gd name="T81" fmla="*/ 2147483647 h 52"/>
              <a:gd name="T82" fmla="*/ 2147483647 w 28"/>
              <a:gd name="T83" fmla="*/ 2147483647 h 52"/>
              <a:gd name="T84" fmla="*/ 2147483647 w 28"/>
              <a:gd name="T85" fmla="*/ 2147483647 h 52"/>
              <a:gd name="T86" fmla="*/ 2147483647 w 28"/>
              <a:gd name="T87" fmla="*/ 2147483647 h 52"/>
              <a:gd name="T88" fmla="*/ 2147483647 w 28"/>
              <a:gd name="T89" fmla="*/ 2147483647 h 52"/>
              <a:gd name="T90" fmla="*/ 2147483647 w 28"/>
              <a:gd name="T91" fmla="*/ 2147483647 h 52"/>
              <a:gd name="T92" fmla="*/ 2147483647 w 28"/>
              <a:gd name="T93" fmla="*/ 2147483647 h 52"/>
              <a:gd name="T94" fmla="*/ 2147483647 w 28"/>
              <a:gd name="T95" fmla="*/ 2147483647 h 52"/>
              <a:gd name="T96" fmla="*/ 2147483647 w 28"/>
              <a:gd name="T97" fmla="*/ 2147483647 h 5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8"/>
              <a:gd name="T148" fmla="*/ 0 h 52"/>
              <a:gd name="T149" fmla="*/ 28 w 28"/>
              <a:gd name="T150" fmla="*/ 52 h 5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8" h="52">
                <a:moveTo>
                  <a:pt x="3" y="18"/>
                </a:moveTo>
                <a:lnTo>
                  <a:pt x="3" y="21"/>
                </a:lnTo>
                <a:lnTo>
                  <a:pt x="3" y="26"/>
                </a:lnTo>
                <a:lnTo>
                  <a:pt x="3" y="30"/>
                </a:lnTo>
                <a:lnTo>
                  <a:pt x="2" y="35"/>
                </a:lnTo>
                <a:lnTo>
                  <a:pt x="2" y="37"/>
                </a:lnTo>
                <a:lnTo>
                  <a:pt x="0" y="42"/>
                </a:lnTo>
                <a:lnTo>
                  <a:pt x="2" y="45"/>
                </a:lnTo>
                <a:lnTo>
                  <a:pt x="3" y="48"/>
                </a:lnTo>
                <a:lnTo>
                  <a:pt x="5" y="48"/>
                </a:lnTo>
                <a:lnTo>
                  <a:pt x="6" y="49"/>
                </a:lnTo>
                <a:lnTo>
                  <a:pt x="9" y="49"/>
                </a:lnTo>
                <a:lnTo>
                  <a:pt x="11" y="49"/>
                </a:lnTo>
                <a:lnTo>
                  <a:pt x="12" y="49"/>
                </a:lnTo>
                <a:lnTo>
                  <a:pt x="15" y="49"/>
                </a:lnTo>
                <a:lnTo>
                  <a:pt x="18" y="51"/>
                </a:lnTo>
                <a:lnTo>
                  <a:pt x="20" y="52"/>
                </a:lnTo>
                <a:lnTo>
                  <a:pt x="21" y="52"/>
                </a:lnTo>
                <a:lnTo>
                  <a:pt x="23" y="52"/>
                </a:lnTo>
                <a:lnTo>
                  <a:pt x="24" y="51"/>
                </a:lnTo>
                <a:lnTo>
                  <a:pt x="25" y="49"/>
                </a:lnTo>
                <a:lnTo>
                  <a:pt x="27" y="48"/>
                </a:lnTo>
                <a:lnTo>
                  <a:pt x="28" y="46"/>
                </a:lnTo>
                <a:lnTo>
                  <a:pt x="28" y="45"/>
                </a:lnTo>
                <a:lnTo>
                  <a:pt x="28" y="42"/>
                </a:lnTo>
                <a:lnTo>
                  <a:pt x="28" y="37"/>
                </a:lnTo>
                <a:lnTo>
                  <a:pt x="28" y="32"/>
                </a:lnTo>
                <a:lnTo>
                  <a:pt x="28" y="26"/>
                </a:lnTo>
                <a:lnTo>
                  <a:pt x="28" y="21"/>
                </a:lnTo>
                <a:lnTo>
                  <a:pt x="27" y="15"/>
                </a:lnTo>
                <a:lnTo>
                  <a:pt x="24" y="11"/>
                </a:lnTo>
                <a:lnTo>
                  <a:pt x="23" y="6"/>
                </a:lnTo>
                <a:lnTo>
                  <a:pt x="18" y="2"/>
                </a:lnTo>
                <a:lnTo>
                  <a:pt x="17" y="0"/>
                </a:lnTo>
                <a:lnTo>
                  <a:pt x="15" y="0"/>
                </a:lnTo>
                <a:lnTo>
                  <a:pt x="14" y="0"/>
                </a:lnTo>
                <a:lnTo>
                  <a:pt x="12" y="0"/>
                </a:lnTo>
                <a:lnTo>
                  <a:pt x="11" y="0"/>
                </a:lnTo>
                <a:lnTo>
                  <a:pt x="9" y="0"/>
                </a:lnTo>
                <a:lnTo>
                  <a:pt x="9" y="2"/>
                </a:lnTo>
                <a:lnTo>
                  <a:pt x="8" y="3"/>
                </a:lnTo>
                <a:lnTo>
                  <a:pt x="6" y="5"/>
                </a:lnTo>
                <a:lnTo>
                  <a:pt x="5" y="6"/>
                </a:lnTo>
                <a:lnTo>
                  <a:pt x="5" y="8"/>
                </a:lnTo>
                <a:lnTo>
                  <a:pt x="3" y="11"/>
                </a:lnTo>
                <a:lnTo>
                  <a:pt x="3" y="12"/>
                </a:lnTo>
                <a:lnTo>
                  <a:pt x="3" y="15"/>
                </a:lnTo>
                <a:lnTo>
                  <a:pt x="3" y="1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35" name="Freeform 86"/>
          <p:cNvSpPr>
            <a:spLocks/>
          </p:cNvSpPr>
          <p:nvPr/>
        </p:nvSpPr>
        <p:spPr bwMode="auto">
          <a:xfrm>
            <a:off x="6796091" y="4308476"/>
            <a:ext cx="39687" cy="82551"/>
          </a:xfrm>
          <a:custGeom>
            <a:avLst/>
            <a:gdLst>
              <a:gd name="T0" fmla="*/ 2147483647 w 28"/>
              <a:gd name="T1" fmla="*/ 2147483647 h 52"/>
              <a:gd name="T2" fmla="*/ 2147483647 w 28"/>
              <a:gd name="T3" fmla="*/ 2147483647 h 52"/>
              <a:gd name="T4" fmla="*/ 2147483647 w 28"/>
              <a:gd name="T5" fmla="*/ 2147483647 h 52"/>
              <a:gd name="T6" fmla="*/ 2147483647 w 28"/>
              <a:gd name="T7" fmla="*/ 2147483647 h 52"/>
              <a:gd name="T8" fmla="*/ 2147483647 w 28"/>
              <a:gd name="T9" fmla="*/ 2147483647 h 52"/>
              <a:gd name="T10" fmla="*/ 2147483647 w 28"/>
              <a:gd name="T11" fmla="*/ 2147483647 h 52"/>
              <a:gd name="T12" fmla="*/ 0 w 28"/>
              <a:gd name="T13" fmla="*/ 2147483647 h 52"/>
              <a:gd name="T14" fmla="*/ 2147483647 w 28"/>
              <a:gd name="T15" fmla="*/ 2147483647 h 52"/>
              <a:gd name="T16" fmla="*/ 2147483647 w 28"/>
              <a:gd name="T17" fmla="*/ 2147483647 h 52"/>
              <a:gd name="T18" fmla="*/ 2147483647 w 28"/>
              <a:gd name="T19" fmla="*/ 2147483647 h 52"/>
              <a:gd name="T20" fmla="*/ 2147483647 w 28"/>
              <a:gd name="T21" fmla="*/ 2147483647 h 52"/>
              <a:gd name="T22" fmla="*/ 2147483647 w 28"/>
              <a:gd name="T23" fmla="*/ 2147483647 h 52"/>
              <a:gd name="T24" fmla="*/ 2147483647 w 28"/>
              <a:gd name="T25" fmla="*/ 2147483647 h 52"/>
              <a:gd name="T26" fmla="*/ 2147483647 w 28"/>
              <a:gd name="T27" fmla="*/ 2147483647 h 52"/>
              <a:gd name="T28" fmla="*/ 2147483647 w 28"/>
              <a:gd name="T29" fmla="*/ 2147483647 h 52"/>
              <a:gd name="T30" fmla="*/ 2147483647 w 28"/>
              <a:gd name="T31" fmla="*/ 2147483647 h 52"/>
              <a:gd name="T32" fmla="*/ 2147483647 w 28"/>
              <a:gd name="T33" fmla="*/ 2147483647 h 52"/>
              <a:gd name="T34" fmla="*/ 2147483647 w 28"/>
              <a:gd name="T35" fmla="*/ 2147483647 h 52"/>
              <a:gd name="T36" fmla="*/ 2147483647 w 28"/>
              <a:gd name="T37" fmla="*/ 2147483647 h 52"/>
              <a:gd name="T38" fmla="*/ 2147483647 w 28"/>
              <a:gd name="T39" fmla="*/ 2147483647 h 52"/>
              <a:gd name="T40" fmla="*/ 2147483647 w 28"/>
              <a:gd name="T41" fmla="*/ 2147483647 h 52"/>
              <a:gd name="T42" fmla="*/ 2147483647 w 28"/>
              <a:gd name="T43" fmla="*/ 2147483647 h 52"/>
              <a:gd name="T44" fmla="*/ 2147483647 w 28"/>
              <a:gd name="T45" fmla="*/ 2147483647 h 52"/>
              <a:gd name="T46" fmla="*/ 2147483647 w 28"/>
              <a:gd name="T47" fmla="*/ 2147483647 h 52"/>
              <a:gd name="T48" fmla="*/ 2147483647 w 28"/>
              <a:gd name="T49" fmla="*/ 2147483647 h 52"/>
              <a:gd name="T50" fmla="*/ 2147483647 w 28"/>
              <a:gd name="T51" fmla="*/ 2147483647 h 52"/>
              <a:gd name="T52" fmla="*/ 2147483647 w 28"/>
              <a:gd name="T53" fmla="*/ 2147483647 h 52"/>
              <a:gd name="T54" fmla="*/ 2147483647 w 28"/>
              <a:gd name="T55" fmla="*/ 2147483647 h 52"/>
              <a:gd name="T56" fmla="*/ 2147483647 w 28"/>
              <a:gd name="T57" fmla="*/ 2147483647 h 52"/>
              <a:gd name="T58" fmla="*/ 2147483647 w 28"/>
              <a:gd name="T59" fmla="*/ 2147483647 h 52"/>
              <a:gd name="T60" fmla="*/ 2147483647 w 28"/>
              <a:gd name="T61" fmla="*/ 2147483647 h 52"/>
              <a:gd name="T62" fmla="*/ 2147483647 w 28"/>
              <a:gd name="T63" fmla="*/ 2147483647 h 52"/>
              <a:gd name="T64" fmla="*/ 2147483647 w 28"/>
              <a:gd name="T65" fmla="*/ 2147483647 h 52"/>
              <a:gd name="T66" fmla="*/ 2147483647 w 28"/>
              <a:gd name="T67" fmla="*/ 0 h 52"/>
              <a:gd name="T68" fmla="*/ 2147483647 w 28"/>
              <a:gd name="T69" fmla="*/ 0 h 52"/>
              <a:gd name="T70" fmla="*/ 2147483647 w 28"/>
              <a:gd name="T71" fmla="*/ 0 h 52"/>
              <a:gd name="T72" fmla="*/ 2147483647 w 28"/>
              <a:gd name="T73" fmla="*/ 0 h 52"/>
              <a:gd name="T74" fmla="*/ 2147483647 w 28"/>
              <a:gd name="T75" fmla="*/ 0 h 52"/>
              <a:gd name="T76" fmla="*/ 2147483647 w 28"/>
              <a:gd name="T77" fmla="*/ 0 h 52"/>
              <a:gd name="T78" fmla="*/ 2147483647 w 28"/>
              <a:gd name="T79" fmla="*/ 0 h 52"/>
              <a:gd name="T80" fmla="*/ 2147483647 w 28"/>
              <a:gd name="T81" fmla="*/ 2147483647 h 52"/>
              <a:gd name="T82" fmla="*/ 2147483647 w 28"/>
              <a:gd name="T83" fmla="*/ 2147483647 h 52"/>
              <a:gd name="T84" fmla="*/ 2147483647 w 28"/>
              <a:gd name="T85" fmla="*/ 2147483647 h 52"/>
              <a:gd name="T86" fmla="*/ 2147483647 w 28"/>
              <a:gd name="T87" fmla="*/ 2147483647 h 52"/>
              <a:gd name="T88" fmla="*/ 2147483647 w 28"/>
              <a:gd name="T89" fmla="*/ 2147483647 h 52"/>
              <a:gd name="T90" fmla="*/ 2147483647 w 28"/>
              <a:gd name="T91" fmla="*/ 2147483647 h 52"/>
              <a:gd name="T92" fmla="*/ 2147483647 w 28"/>
              <a:gd name="T93" fmla="*/ 2147483647 h 52"/>
              <a:gd name="T94" fmla="*/ 2147483647 w 28"/>
              <a:gd name="T95" fmla="*/ 2147483647 h 52"/>
              <a:gd name="T96" fmla="*/ 2147483647 w 28"/>
              <a:gd name="T97" fmla="*/ 2147483647 h 5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8"/>
              <a:gd name="T148" fmla="*/ 0 h 52"/>
              <a:gd name="T149" fmla="*/ 28 w 28"/>
              <a:gd name="T150" fmla="*/ 52 h 5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8" h="52">
                <a:moveTo>
                  <a:pt x="3" y="18"/>
                </a:moveTo>
                <a:lnTo>
                  <a:pt x="3" y="21"/>
                </a:lnTo>
                <a:lnTo>
                  <a:pt x="3" y="26"/>
                </a:lnTo>
                <a:lnTo>
                  <a:pt x="3" y="30"/>
                </a:lnTo>
                <a:lnTo>
                  <a:pt x="2" y="35"/>
                </a:lnTo>
                <a:lnTo>
                  <a:pt x="2" y="37"/>
                </a:lnTo>
                <a:lnTo>
                  <a:pt x="0" y="42"/>
                </a:lnTo>
                <a:lnTo>
                  <a:pt x="2" y="45"/>
                </a:lnTo>
                <a:lnTo>
                  <a:pt x="3" y="48"/>
                </a:lnTo>
                <a:lnTo>
                  <a:pt x="5" y="48"/>
                </a:lnTo>
                <a:lnTo>
                  <a:pt x="6" y="49"/>
                </a:lnTo>
                <a:lnTo>
                  <a:pt x="9" y="49"/>
                </a:lnTo>
                <a:lnTo>
                  <a:pt x="11" y="49"/>
                </a:lnTo>
                <a:lnTo>
                  <a:pt x="12" y="49"/>
                </a:lnTo>
                <a:lnTo>
                  <a:pt x="15" y="49"/>
                </a:lnTo>
                <a:lnTo>
                  <a:pt x="18" y="51"/>
                </a:lnTo>
                <a:lnTo>
                  <a:pt x="20" y="52"/>
                </a:lnTo>
                <a:lnTo>
                  <a:pt x="21" y="52"/>
                </a:lnTo>
                <a:lnTo>
                  <a:pt x="23" y="52"/>
                </a:lnTo>
                <a:lnTo>
                  <a:pt x="24" y="51"/>
                </a:lnTo>
                <a:lnTo>
                  <a:pt x="25" y="49"/>
                </a:lnTo>
                <a:lnTo>
                  <a:pt x="27" y="48"/>
                </a:lnTo>
                <a:lnTo>
                  <a:pt x="28" y="46"/>
                </a:lnTo>
                <a:lnTo>
                  <a:pt x="28" y="45"/>
                </a:lnTo>
                <a:lnTo>
                  <a:pt x="28" y="42"/>
                </a:lnTo>
                <a:lnTo>
                  <a:pt x="28" y="37"/>
                </a:lnTo>
                <a:lnTo>
                  <a:pt x="28" y="32"/>
                </a:lnTo>
                <a:lnTo>
                  <a:pt x="28" y="26"/>
                </a:lnTo>
                <a:lnTo>
                  <a:pt x="28" y="21"/>
                </a:lnTo>
                <a:lnTo>
                  <a:pt x="27" y="15"/>
                </a:lnTo>
                <a:lnTo>
                  <a:pt x="24" y="11"/>
                </a:lnTo>
                <a:lnTo>
                  <a:pt x="23" y="6"/>
                </a:lnTo>
                <a:lnTo>
                  <a:pt x="18" y="2"/>
                </a:lnTo>
                <a:lnTo>
                  <a:pt x="17" y="0"/>
                </a:lnTo>
                <a:lnTo>
                  <a:pt x="15" y="0"/>
                </a:lnTo>
                <a:lnTo>
                  <a:pt x="14" y="0"/>
                </a:lnTo>
                <a:lnTo>
                  <a:pt x="12" y="0"/>
                </a:lnTo>
                <a:lnTo>
                  <a:pt x="11" y="0"/>
                </a:lnTo>
                <a:lnTo>
                  <a:pt x="9" y="0"/>
                </a:lnTo>
                <a:lnTo>
                  <a:pt x="9" y="2"/>
                </a:lnTo>
                <a:lnTo>
                  <a:pt x="8" y="3"/>
                </a:lnTo>
                <a:lnTo>
                  <a:pt x="6" y="5"/>
                </a:lnTo>
                <a:lnTo>
                  <a:pt x="5" y="6"/>
                </a:lnTo>
                <a:lnTo>
                  <a:pt x="5" y="8"/>
                </a:lnTo>
                <a:lnTo>
                  <a:pt x="3" y="11"/>
                </a:lnTo>
                <a:lnTo>
                  <a:pt x="3" y="12"/>
                </a:lnTo>
                <a:lnTo>
                  <a:pt x="3" y="15"/>
                </a:lnTo>
                <a:lnTo>
                  <a:pt x="3" y="18"/>
                </a:lnTo>
              </a:path>
            </a:pathLst>
          </a:custGeom>
          <a:solidFill>
            <a:srgbClr val="FFFF00"/>
          </a:solidFill>
          <a:ln w="4763">
            <a:solidFill>
              <a:srgbClr val="990000"/>
            </a:solidFill>
            <a:round/>
            <a:headEnd/>
            <a:tailEnd/>
          </a:ln>
        </p:spPr>
        <p:txBody>
          <a:bodyPr/>
          <a:lstStyle/>
          <a:p>
            <a:endParaRPr lang="en-US"/>
          </a:p>
        </p:txBody>
      </p:sp>
      <p:sp>
        <p:nvSpPr>
          <p:cNvPr id="53336" name="Freeform 87"/>
          <p:cNvSpPr>
            <a:spLocks/>
          </p:cNvSpPr>
          <p:nvPr/>
        </p:nvSpPr>
        <p:spPr bwMode="auto">
          <a:xfrm>
            <a:off x="6262688" y="4038603"/>
            <a:ext cx="685800" cy="239713"/>
          </a:xfrm>
          <a:custGeom>
            <a:avLst/>
            <a:gdLst>
              <a:gd name="T0" fmla="*/ 2147483647 w 486"/>
              <a:gd name="T1" fmla="*/ 2147483647 h 151"/>
              <a:gd name="T2" fmla="*/ 2147483647 w 486"/>
              <a:gd name="T3" fmla="*/ 2147483647 h 151"/>
              <a:gd name="T4" fmla="*/ 2147483647 w 486"/>
              <a:gd name="T5" fmla="*/ 2147483647 h 151"/>
              <a:gd name="T6" fmla="*/ 2147483647 w 486"/>
              <a:gd name="T7" fmla="*/ 2147483647 h 151"/>
              <a:gd name="T8" fmla="*/ 2147483647 w 486"/>
              <a:gd name="T9" fmla="*/ 2147483647 h 151"/>
              <a:gd name="T10" fmla="*/ 2147483647 w 486"/>
              <a:gd name="T11" fmla="*/ 2147483647 h 151"/>
              <a:gd name="T12" fmla="*/ 2147483647 w 486"/>
              <a:gd name="T13" fmla="*/ 2147483647 h 151"/>
              <a:gd name="T14" fmla="*/ 2147483647 w 486"/>
              <a:gd name="T15" fmla="*/ 2147483647 h 151"/>
              <a:gd name="T16" fmla="*/ 2147483647 w 486"/>
              <a:gd name="T17" fmla="*/ 2147483647 h 151"/>
              <a:gd name="T18" fmla="*/ 2147483647 w 486"/>
              <a:gd name="T19" fmla="*/ 2147483647 h 151"/>
              <a:gd name="T20" fmla="*/ 2147483647 w 486"/>
              <a:gd name="T21" fmla="*/ 2147483647 h 151"/>
              <a:gd name="T22" fmla="*/ 2147483647 w 486"/>
              <a:gd name="T23" fmla="*/ 2147483647 h 151"/>
              <a:gd name="T24" fmla="*/ 2147483647 w 486"/>
              <a:gd name="T25" fmla="*/ 2147483647 h 151"/>
              <a:gd name="T26" fmla="*/ 0 w 486"/>
              <a:gd name="T27" fmla="*/ 2147483647 h 151"/>
              <a:gd name="T28" fmla="*/ 2147483647 w 486"/>
              <a:gd name="T29" fmla="*/ 2147483647 h 151"/>
              <a:gd name="T30" fmla="*/ 2147483647 w 486"/>
              <a:gd name="T31" fmla="*/ 2147483647 h 151"/>
              <a:gd name="T32" fmla="*/ 2147483647 w 486"/>
              <a:gd name="T33" fmla="*/ 2147483647 h 151"/>
              <a:gd name="T34" fmla="*/ 2147483647 w 486"/>
              <a:gd name="T35" fmla="*/ 2147483647 h 151"/>
              <a:gd name="T36" fmla="*/ 2147483647 w 486"/>
              <a:gd name="T37" fmla="*/ 2147483647 h 151"/>
              <a:gd name="T38" fmla="*/ 2147483647 w 486"/>
              <a:gd name="T39" fmla="*/ 2147483647 h 151"/>
              <a:gd name="T40" fmla="*/ 2147483647 w 486"/>
              <a:gd name="T41" fmla="*/ 2147483647 h 151"/>
              <a:gd name="T42" fmla="*/ 2147483647 w 486"/>
              <a:gd name="T43" fmla="*/ 2147483647 h 151"/>
              <a:gd name="T44" fmla="*/ 2147483647 w 486"/>
              <a:gd name="T45" fmla="*/ 2147483647 h 151"/>
              <a:gd name="T46" fmla="*/ 2147483647 w 486"/>
              <a:gd name="T47" fmla="*/ 2147483647 h 151"/>
              <a:gd name="T48" fmla="*/ 2147483647 w 486"/>
              <a:gd name="T49" fmla="*/ 2147483647 h 151"/>
              <a:gd name="T50" fmla="*/ 2147483647 w 486"/>
              <a:gd name="T51" fmla="*/ 2147483647 h 151"/>
              <a:gd name="T52" fmla="*/ 2147483647 w 486"/>
              <a:gd name="T53" fmla="*/ 2147483647 h 151"/>
              <a:gd name="T54" fmla="*/ 2147483647 w 486"/>
              <a:gd name="T55" fmla="*/ 2147483647 h 151"/>
              <a:gd name="T56" fmla="*/ 2147483647 w 486"/>
              <a:gd name="T57" fmla="*/ 2147483647 h 151"/>
              <a:gd name="T58" fmla="*/ 2147483647 w 486"/>
              <a:gd name="T59" fmla="*/ 2147483647 h 151"/>
              <a:gd name="T60" fmla="*/ 2147483647 w 486"/>
              <a:gd name="T61" fmla="*/ 2147483647 h 151"/>
              <a:gd name="T62" fmla="*/ 2147483647 w 486"/>
              <a:gd name="T63" fmla="*/ 2147483647 h 151"/>
              <a:gd name="T64" fmla="*/ 2147483647 w 486"/>
              <a:gd name="T65" fmla="*/ 2147483647 h 151"/>
              <a:gd name="T66" fmla="*/ 2147483647 w 486"/>
              <a:gd name="T67" fmla="*/ 2147483647 h 151"/>
              <a:gd name="T68" fmla="*/ 2147483647 w 486"/>
              <a:gd name="T69" fmla="*/ 2147483647 h 151"/>
              <a:gd name="T70" fmla="*/ 2147483647 w 486"/>
              <a:gd name="T71" fmla="*/ 2147483647 h 151"/>
              <a:gd name="T72" fmla="*/ 2147483647 w 486"/>
              <a:gd name="T73" fmla="*/ 2147483647 h 151"/>
              <a:gd name="T74" fmla="*/ 2147483647 w 486"/>
              <a:gd name="T75" fmla="*/ 2147483647 h 151"/>
              <a:gd name="T76" fmla="*/ 2147483647 w 486"/>
              <a:gd name="T77" fmla="*/ 2147483647 h 151"/>
              <a:gd name="T78" fmla="*/ 2147483647 w 486"/>
              <a:gd name="T79" fmla="*/ 2147483647 h 151"/>
              <a:gd name="T80" fmla="*/ 2147483647 w 486"/>
              <a:gd name="T81" fmla="*/ 2147483647 h 151"/>
              <a:gd name="T82" fmla="*/ 2147483647 w 486"/>
              <a:gd name="T83" fmla="*/ 2147483647 h 151"/>
              <a:gd name="T84" fmla="*/ 2147483647 w 486"/>
              <a:gd name="T85" fmla="*/ 2147483647 h 151"/>
              <a:gd name="T86" fmla="*/ 2147483647 w 486"/>
              <a:gd name="T87" fmla="*/ 2147483647 h 151"/>
              <a:gd name="T88" fmla="*/ 2147483647 w 486"/>
              <a:gd name="T89" fmla="*/ 2147483647 h 151"/>
              <a:gd name="T90" fmla="*/ 2147483647 w 486"/>
              <a:gd name="T91" fmla="*/ 2147483647 h 151"/>
              <a:gd name="T92" fmla="*/ 2147483647 w 486"/>
              <a:gd name="T93" fmla="*/ 2147483647 h 151"/>
              <a:gd name="T94" fmla="*/ 2147483647 w 486"/>
              <a:gd name="T95" fmla="*/ 2147483647 h 151"/>
              <a:gd name="T96" fmla="*/ 2147483647 w 486"/>
              <a:gd name="T97" fmla="*/ 2147483647 h 151"/>
              <a:gd name="T98" fmla="*/ 2147483647 w 486"/>
              <a:gd name="T99" fmla="*/ 0 h 151"/>
              <a:gd name="T100" fmla="*/ 2147483647 w 486"/>
              <a:gd name="T101" fmla="*/ 0 h 151"/>
              <a:gd name="T102" fmla="*/ 2147483647 w 486"/>
              <a:gd name="T103" fmla="*/ 2147483647 h 15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486"/>
              <a:gd name="T157" fmla="*/ 0 h 151"/>
              <a:gd name="T158" fmla="*/ 486 w 486"/>
              <a:gd name="T159" fmla="*/ 151 h 151"/>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486" h="151">
                <a:moveTo>
                  <a:pt x="253" y="5"/>
                </a:moveTo>
                <a:lnTo>
                  <a:pt x="248" y="8"/>
                </a:lnTo>
                <a:lnTo>
                  <a:pt x="244" y="11"/>
                </a:lnTo>
                <a:lnTo>
                  <a:pt x="239" y="13"/>
                </a:lnTo>
                <a:lnTo>
                  <a:pt x="233" y="16"/>
                </a:lnTo>
                <a:lnTo>
                  <a:pt x="229" y="18"/>
                </a:lnTo>
                <a:lnTo>
                  <a:pt x="224" y="19"/>
                </a:lnTo>
                <a:lnTo>
                  <a:pt x="219" y="19"/>
                </a:lnTo>
                <a:lnTo>
                  <a:pt x="214" y="19"/>
                </a:lnTo>
                <a:lnTo>
                  <a:pt x="207" y="19"/>
                </a:lnTo>
                <a:lnTo>
                  <a:pt x="199" y="19"/>
                </a:lnTo>
                <a:lnTo>
                  <a:pt x="190" y="18"/>
                </a:lnTo>
                <a:lnTo>
                  <a:pt x="183" y="16"/>
                </a:lnTo>
                <a:lnTo>
                  <a:pt x="174" y="16"/>
                </a:lnTo>
                <a:lnTo>
                  <a:pt x="167" y="15"/>
                </a:lnTo>
                <a:lnTo>
                  <a:pt x="159" y="15"/>
                </a:lnTo>
                <a:lnTo>
                  <a:pt x="151" y="13"/>
                </a:lnTo>
                <a:lnTo>
                  <a:pt x="149" y="15"/>
                </a:lnTo>
                <a:lnTo>
                  <a:pt x="148" y="15"/>
                </a:lnTo>
                <a:lnTo>
                  <a:pt x="145" y="15"/>
                </a:lnTo>
                <a:lnTo>
                  <a:pt x="143" y="16"/>
                </a:lnTo>
                <a:lnTo>
                  <a:pt x="142" y="18"/>
                </a:lnTo>
                <a:lnTo>
                  <a:pt x="139" y="18"/>
                </a:lnTo>
                <a:lnTo>
                  <a:pt x="137" y="19"/>
                </a:lnTo>
                <a:lnTo>
                  <a:pt x="134" y="21"/>
                </a:lnTo>
                <a:lnTo>
                  <a:pt x="128" y="22"/>
                </a:lnTo>
                <a:lnTo>
                  <a:pt x="122" y="22"/>
                </a:lnTo>
                <a:lnTo>
                  <a:pt x="117" y="21"/>
                </a:lnTo>
                <a:lnTo>
                  <a:pt x="111" y="19"/>
                </a:lnTo>
                <a:lnTo>
                  <a:pt x="105" y="16"/>
                </a:lnTo>
                <a:lnTo>
                  <a:pt x="99" y="15"/>
                </a:lnTo>
                <a:lnTo>
                  <a:pt x="91" y="13"/>
                </a:lnTo>
                <a:lnTo>
                  <a:pt x="85" y="13"/>
                </a:lnTo>
                <a:lnTo>
                  <a:pt x="81" y="15"/>
                </a:lnTo>
                <a:lnTo>
                  <a:pt x="77" y="16"/>
                </a:lnTo>
                <a:lnTo>
                  <a:pt x="72" y="19"/>
                </a:lnTo>
                <a:lnTo>
                  <a:pt x="69" y="22"/>
                </a:lnTo>
                <a:lnTo>
                  <a:pt x="65" y="24"/>
                </a:lnTo>
                <a:lnTo>
                  <a:pt x="60" y="25"/>
                </a:lnTo>
                <a:lnTo>
                  <a:pt x="56" y="27"/>
                </a:lnTo>
                <a:lnTo>
                  <a:pt x="51" y="25"/>
                </a:lnTo>
                <a:lnTo>
                  <a:pt x="48" y="24"/>
                </a:lnTo>
                <a:lnTo>
                  <a:pt x="44" y="24"/>
                </a:lnTo>
                <a:lnTo>
                  <a:pt x="41" y="22"/>
                </a:lnTo>
                <a:lnTo>
                  <a:pt x="37" y="22"/>
                </a:lnTo>
                <a:lnTo>
                  <a:pt x="34" y="21"/>
                </a:lnTo>
                <a:lnTo>
                  <a:pt x="31" y="21"/>
                </a:lnTo>
                <a:lnTo>
                  <a:pt x="26" y="21"/>
                </a:lnTo>
                <a:lnTo>
                  <a:pt x="23" y="21"/>
                </a:lnTo>
                <a:lnTo>
                  <a:pt x="19" y="21"/>
                </a:lnTo>
                <a:lnTo>
                  <a:pt x="14" y="22"/>
                </a:lnTo>
                <a:lnTo>
                  <a:pt x="10" y="22"/>
                </a:lnTo>
                <a:lnTo>
                  <a:pt x="7" y="25"/>
                </a:lnTo>
                <a:lnTo>
                  <a:pt x="4" y="27"/>
                </a:lnTo>
                <a:lnTo>
                  <a:pt x="1" y="31"/>
                </a:lnTo>
                <a:lnTo>
                  <a:pt x="0" y="36"/>
                </a:lnTo>
                <a:lnTo>
                  <a:pt x="0" y="40"/>
                </a:lnTo>
                <a:lnTo>
                  <a:pt x="1" y="46"/>
                </a:lnTo>
                <a:lnTo>
                  <a:pt x="3" y="52"/>
                </a:lnTo>
                <a:lnTo>
                  <a:pt x="4" y="56"/>
                </a:lnTo>
                <a:lnTo>
                  <a:pt x="7" y="61"/>
                </a:lnTo>
                <a:lnTo>
                  <a:pt x="11" y="65"/>
                </a:lnTo>
                <a:lnTo>
                  <a:pt x="14" y="70"/>
                </a:lnTo>
                <a:lnTo>
                  <a:pt x="19" y="73"/>
                </a:lnTo>
                <a:lnTo>
                  <a:pt x="25" y="76"/>
                </a:lnTo>
                <a:lnTo>
                  <a:pt x="29" y="77"/>
                </a:lnTo>
                <a:lnTo>
                  <a:pt x="35" y="77"/>
                </a:lnTo>
                <a:lnTo>
                  <a:pt x="40" y="77"/>
                </a:lnTo>
                <a:lnTo>
                  <a:pt x="44" y="76"/>
                </a:lnTo>
                <a:lnTo>
                  <a:pt x="48" y="74"/>
                </a:lnTo>
                <a:lnTo>
                  <a:pt x="53" y="73"/>
                </a:lnTo>
                <a:lnTo>
                  <a:pt x="57" y="73"/>
                </a:lnTo>
                <a:lnTo>
                  <a:pt x="62" y="74"/>
                </a:lnTo>
                <a:lnTo>
                  <a:pt x="68" y="77"/>
                </a:lnTo>
                <a:lnTo>
                  <a:pt x="74" y="80"/>
                </a:lnTo>
                <a:lnTo>
                  <a:pt x="81" y="83"/>
                </a:lnTo>
                <a:lnTo>
                  <a:pt x="87" y="86"/>
                </a:lnTo>
                <a:lnTo>
                  <a:pt x="93" y="89"/>
                </a:lnTo>
                <a:lnTo>
                  <a:pt x="100" y="90"/>
                </a:lnTo>
                <a:lnTo>
                  <a:pt x="106" y="93"/>
                </a:lnTo>
                <a:lnTo>
                  <a:pt x="112" y="95"/>
                </a:lnTo>
                <a:lnTo>
                  <a:pt x="115" y="95"/>
                </a:lnTo>
                <a:lnTo>
                  <a:pt x="118" y="95"/>
                </a:lnTo>
                <a:lnTo>
                  <a:pt x="121" y="93"/>
                </a:lnTo>
                <a:lnTo>
                  <a:pt x="125" y="92"/>
                </a:lnTo>
                <a:lnTo>
                  <a:pt x="128" y="89"/>
                </a:lnTo>
                <a:lnTo>
                  <a:pt x="131" y="89"/>
                </a:lnTo>
                <a:lnTo>
                  <a:pt x="134" y="89"/>
                </a:lnTo>
                <a:lnTo>
                  <a:pt x="137" y="89"/>
                </a:lnTo>
                <a:lnTo>
                  <a:pt x="142" y="92"/>
                </a:lnTo>
                <a:lnTo>
                  <a:pt x="146" y="95"/>
                </a:lnTo>
                <a:lnTo>
                  <a:pt x="151" y="98"/>
                </a:lnTo>
                <a:lnTo>
                  <a:pt x="155" y="101"/>
                </a:lnTo>
                <a:lnTo>
                  <a:pt x="159" y="104"/>
                </a:lnTo>
                <a:lnTo>
                  <a:pt x="164" y="108"/>
                </a:lnTo>
                <a:lnTo>
                  <a:pt x="170" y="111"/>
                </a:lnTo>
                <a:lnTo>
                  <a:pt x="174" y="116"/>
                </a:lnTo>
                <a:lnTo>
                  <a:pt x="180" y="122"/>
                </a:lnTo>
                <a:lnTo>
                  <a:pt x="186" y="128"/>
                </a:lnTo>
                <a:lnTo>
                  <a:pt x="190" y="133"/>
                </a:lnTo>
                <a:lnTo>
                  <a:pt x="196" y="139"/>
                </a:lnTo>
                <a:lnTo>
                  <a:pt x="202" y="145"/>
                </a:lnTo>
                <a:lnTo>
                  <a:pt x="208" y="148"/>
                </a:lnTo>
                <a:lnTo>
                  <a:pt x="216" y="150"/>
                </a:lnTo>
                <a:lnTo>
                  <a:pt x="223" y="148"/>
                </a:lnTo>
                <a:lnTo>
                  <a:pt x="227" y="147"/>
                </a:lnTo>
                <a:lnTo>
                  <a:pt x="230" y="145"/>
                </a:lnTo>
                <a:lnTo>
                  <a:pt x="235" y="144"/>
                </a:lnTo>
                <a:lnTo>
                  <a:pt x="238" y="144"/>
                </a:lnTo>
                <a:lnTo>
                  <a:pt x="241" y="142"/>
                </a:lnTo>
                <a:lnTo>
                  <a:pt x="244" y="142"/>
                </a:lnTo>
                <a:lnTo>
                  <a:pt x="247" y="141"/>
                </a:lnTo>
                <a:lnTo>
                  <a:pt x="250" y="141"/>
                </a:lnTo>
                <a:lnTo>
                  <a:pt x="254" y="138"/>
                </a:lnTo>
                <a:lnTo>
                  <a:pt x="257" y="135"/>
                </a:lnTo>
                <a:lnTo>
                  <a:pt x="259" y="132"/>
                </a:lnTo>
                <a:lnTo>
                  <a:pt x="261" y="129"/>
                </a:lnTo>
                <a:lnTo>
                  <a:pt x="264" y="125"/>
                </a:lnTo>
                <a:lnTo>
                  <a:pt x="267" y="122"/>
                </a:lnTo>
                <a:lnTo>
                  <a:pt x="269" y="117"/>
                </a:lnTo>
                <a:lnTo>
                  <a:pt x="272" y="114"/>
                </a:lnTo>
                <a:lnTo>
                  <a:pt x="276" y="111"/>
                </a:lnTo>
                <a:lnTo>
                  <a:pt x="279" y="110"/>
                </a:lnTo>
                <a:lnTo>
                  <a:pt x="284" y="111"/>
                </a:lnTo>
                <a:lnTo>
                  <a:pt x="288" y="113"/>
                </a:lnTo>
                <a:lnTo>
                  <a:pt x="293" y="114"/>
                </a:lnTo>
                <a:lnTo>
                  <a:pt x="297" y="117"/>
                </a:lnTo>
                <a:lnTo>
                  <a:pt x="301" y="119"/>
                </a:lnTo>
                <a:lnTo>
                  <a:pt x="307" y="119"/>
                </a:lnTo>
                <a:lnTo>
                  <a:pt x="313" y="117"/>
                </a:lnTo>
                <a:lnTo>
                  <a:pt x="319" y="116"/>
                </a:lnTo>
                <a:lnTo>
                  <a:pt x="325" y="114"/>
                </a:lnTo>
                <a:lnTo>
                  <a:pt x="332" y="111"/>
                </a:lnTo>
                <a:lnTo>
                  <a:pt x="338" y="110"/>
                </a:lnTo>
                <a:lnTo>
                  <a:pt x="346" y="108"/>
                </a:lnTo>
                <a:lnTo>
                  <a:pt x="353" y="108"/>
                </a:lnTo>
                <a:lnTo>
                  <a:pt x="361" y="108"/>
                </a:lnTo>
                <a:lnTo>
                  <a:pt x="369" y="110"/>
                </a:lnTo>
                <a:lnTo>
                  <a:pt x="377" y="114"/>
                </a:lnTo>
                <a:lnTo>
                  <a:pt x="381" y="119"/>
                </a:lnTo>
                <a:lnTo>
                  <a:pt x="387" y="126"/>
                </a:lnTo>
                <a:lnTo>
                  <a:pt x="392" y="133"/>
                </a:lnTo>
                <a:lnTo>
                  <a:pt x="398" y="139"/>
                </a:lnTo>
                <a:lnTo>
                  <a:pt x="403" y="147"/>
                </a:lnTo>
                <a:lnTo>
                  <a:pt x="412" y="151"/>
                </a:lnTo>
                <a:lnTo>
                  <a:pt x="415" y="151"/>
                </a:lnTo>
                <a:lnTo>
                  <a:pt x="418" y="150"/>
                </a:lnTo>
                <a:lnTo>
                  <a:pt x="423" y="147"/>
                </a:lnTo>
                <a:lnTo>
                  <a:pt x="427" y="144"/>
                </a:lnTo>
                <a:lnTo>
                  <a:pt x="433" y="139"/>
                </a:lnTo>
                <a:lnTo>
                  <a:pt x="437" y="136"/>
                </a:lnTo>
                <a:lnTo>
                  <a:pt x="440" y="132"/>
                </a:lnTo>
                <a:lnTo>
                  <a:pt x="443" y="129"/>
                </a:lnTo>
                <a:lnTo>
                  <a:pt x="446" y="126"/>
                </a:lnTo>
                <a:lnTo>
                  <a:pt x="449" y="120"/>
                </a:lnTo>
                <a:lnTo>
                  <a:pt x="454" y="114"/>
                </a:lnTo>
                <a:lnTo>
                  <a:pt x="458" y="107"/>
                </a:lnTo>
                <a:lnTo>
                  <a:pt x="463" y="99"/>
                </a:lnTo>
                <a:lnTo>
                  <a:pt x="466" y="92"/>
                </a:lnTo>
                <a:lnTo>
                  <a:pt x="469" y="88"/>
                </a:lnTo>
                <a:lnTo>
                  <a:pt x="470" y="83"/>
                </a:lnTo>
                <a:lnTo>
                  <a:pt x="470" y="80"/>
                </a:lnTo>
                <a:lnTo>
                  <a:pt x="470" y="76"/>
                </a:lnTo>
                <a:lnTo>
                  <a:pt x="470" y="71"/>
                </a:lnTo>
                <a:lnTo>
                  <a:pt x="472" y="68"/>
                </a:lnTo>
                <a:lnTo>
                  <a:pt x="472" y="64"/>
                </a:lnTo>
                <a:lnTo>
                  <a:pt x="472" y="61"/>
                </a:lnTo>
                <a:lnTo>
                  <a:pt x="473" y="58"/>
                </a:lnTo>
                <a:lnTo>
                  <a:pt x="474" y="55"/>
                </a:lnTo>
                <a:lnTo>
                  <a:pt x="476" y="52"/>
                </a:lnTo>
                <a:lnTo>
                  <a:pt x="480" y="48"/>
                </a:lnTo>
                <a:lnTo>
                  <a:pt x="483" y="45"/>
                </a:lnTo>
                <a:lnTo>
                  <a:pt x="485" y="40"/>
                </a:lnTo>
                <a:lnTo>
                  <a:pt x="486" y="34"/>
                </a:lnTo>
                <a:lnTo>
                  <a:pt x="485" y="28"/>
                </a:lnTo>
                <a:lnTo>
                  <a:pt x="480" y="22"/>
                </a:lnTo>
                <a:lnTo>
                  <a:pt x="472" y="13"/>
                </a:lnTo>
                <a:lnTo>
                  <a:pt x="466" y="11"/>
                </a:lnTo>
                <a:lnTo>
                  <a:pt x="460" y="8"/>
                </a:lnTo>
                <a:lnTo>
                  <a:pt x="452" y="6"/>
                </a:lnTo>
                <a:lnTo>
                  <a:pt x="445" y="5"/>
                </a:lnTo>
                <a:lnTo>
                  <a:pt x="437" y="5"/>
                </a:lnTo>
                <a:lnTo>
                  <a:pt x="430" y="5"/>
                </a:lnTo>
                <a:lnTo>
                  <a:pt x="421" y="6"/>
                </a:lnTo>
                <a:lnTo>
                  <a:pt x="415" y="6"/>
                </a:lnTo>
                <a:lnTo>
                  <a:pt x="402" y="8"/>
                </a:lnTo>
                <a:lnTo>
                  <a:pt x="390" y="6"/>
                </a:lnTo>
                <a:lnTo>
                  <a:pt x="378" y="5"/>
                </a:lnTo>
                <a:lnTo>
                  <a:pt x="366" y="3"/>
                </a:lnTo>
                <a:lnTo>
                  <a:pt x="355" y="2"/>
                </a:lnTo>
                <a:lnTo>
                  <a:pt x="343" y="2"/>
                </a:lnTo>
                <a:lnTo>
                  <a:pt x="331" y="2"/>
                </a:lnTo>
                <a:lnTo>
                  <a:pt x="319" y="5"/>
                </a:lnTo>
                <a:lnTo>
                  <a:pt x="313" y="5"/>
                </a:lnTo>
                <a:lnTo>
                  <a:pt x="306" y="6"/>
                </a:lnTo>
                <a:lnTo>
                  <a:pt x="300" y="5"/>
                </a:lnTo>
                <a:lnTo>
                  <a:pt x="293" y="5"/>
                </a:lnTo>
                <a:lnTo>
                  <a:pt x="285" y="3"/>
                </a:lnTo>
                <a:lnTo>
                  <a:pt x="279" y="2"/>
                </a:lnTo>
                <a:lnTo>
                  <a:pt x="272" y="0"/>
                </a:lnTo>
                <a:lnTo>
                  <a:pt x="264" y="0"/>
                </a:lnTo>
                <a:lnTo>
                  <a:pt x="263" y="0"/>
                </a:lnTo>
                <a:lnTo>
                  <a:pt x="261" y="0"/>
                </a:lnTo>
                <a:lnTo>
                  <a:pt x="260" y="0"/>
                </a:lnTo>
                <a:lnTo>
                  <a:pt x="259" y="0"/>
                </a:lnTo>
                <a:lnTo>
                  <a:pt x="257" y="2"/>
                </a:lnTo>
                <a:lnTo>
                  <a:pt x="256" y="2"/>
                </a:lnTo>
                <a:lnTo>
                  <a:pt x="254" y="3"/>
                </a:lnTo>
                <a:lnTo>
                  <a:pt x="253" y="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37" name="Freeform 88"/>
          <p:cNvSpPr>
            <a:spLocks/>
          </p:cNvSpPr>
          <p:nvPr/>
        </p:nvSpPr>
        <p:spPr bwMode="auto">
          <a:xfrm>
            <a:off x="6276976" y="4083054"/>
            <a:ext cx="69851" cy="68263"/>
          </a:xfrm>
          <a:custGeom>
            <a:avLst/>
            <a:gdLst>
              <a:gd name="T0" fmla="*/ 0 w 50"/>
              <a:gd name="T1" fmla="*/ 2147483647 h 43"/>
              <a:gd name="T2" fmla="*/ 2147483647 w 50"/>
              <a:gd name="T3" fmla="*/ 2147483647 h 43"/>
              <a:gd name="T4" fmla="*/ 2147483647 w 50"/>
              <a:gd name="T5" fmla="*/ 2147483647 h 43"/>
              <a:gd name="T6" fmla="*/ 2147483647 w 50"/>
              <a:gd name="T7" fmla="*/ 2147483647 h 43"/>
              <a:gd name="T8" fmla="*/ 2147483647 w 50"/>
              <a:gd name="T9" fmla="*/ 2147483647 h 43"/>
              <a:gd name="T10" fmla="*/ 2147483647 w 50"/>
              <a:gd name="T11" fmla="*/ 2147483647 h 43"/>
              <a:gd name="T12" fmla="*/ 2147483647 w 50"/>
              <a:gd name="T13" fmla="*/ 2147483647 h 43"/>
              <a:gd name="T14" fmla="*/ 2147483647 w 50"/>
              <a:gd name="T15" fmla="*/ 2147483647 h 43"/>
              <a:gd name="T16" fmla="*/ 2147483647 w 50"/>
              <a:gd name="T17" fmla="*/ 2147483647 h 43"/>
              <a:gd name="T18" fmla="*/ 2147483647 w 50"/>
              <a:gd name="T19" fmla="*/ 2147483647 h 43"/>
              <a:gd name="T20" fmla="*/ 2147483647 w 50"/>
              <a:gd name="T21" fmla="*/ 2147483647 h 43"/>
              <a:gd name="T22" fmla="*/ 2147483647 w 50"/>
              <a:gd name="T23" fmla="*/ 2147483647 h 43"/>
              <a:gd name="T24" fmla="*/ 2147483647 w 50"/>
              <a:gd name="T25" fmla="*/ 2147483647 h 43"/>
              <a:gd name="T26" fmla="*/ 2147483647 w 50"/>
              <a:gd name="T27" fmla="*/ 2147483647 h 43"/>
              <a:gd name="T28" fmla="*/ 2147483647 w 50"/>
              <a:gd name="T29" fmla="*/ 2147483647 h 43"/>
              <a:gd name="T30" fmla="*/ 2147483647 w 50"/>
              <a:gd name="T31" fmla="*/ 2147483647 h 43"/>
              <a:gd name="T32" fmla="*/ 2147483647 w 50"/>
              <a:gd name="T33" fmla="*/ 2147483647 h 43"/>
              <a:gd name="T34" fmla="*/ 2147483647 w 50"/>
              <a:gd name="T35" fmla="*/ 2147483647 h 43"/>
              <a:gd name="T36" fmla="*/ 2147483647 w 50"/>
              <a:gd name="T37" fmla="*/ 2147483647 h 43"/>
              <a:gd name="T38" fmla="*/ 2147483647 w 50"/>
              <a:gd name="T39" fmla="*/ 2147483647 h 43"/>
              <a:gd name="T40" fmla="*/ 2147483647 w 50"/>
              <a:gd name="T41" fmla="*/ 2147483647 h 43"/>
              <a:gd name="T42" fmla="*/ 2147483647 w 50"/>
              <a:gd name="T43" fmla="*/ 2147483647 h 43"/>
              <a:gd name="T44" fmla="*/ 2147483647 w 50"/>
              <a:gd name="T45" fmla="*/ 2147483647 h 43"/>
              <a:gd name="T46" fmla="*/ 2147483647 w 50"/>
              <a:gd name="T47" fmla="*/ 2147483647 h 43"/>
              <a:gd name="T48" fmla="*/ 2147483647 w 50"/>
              <a:gd name="T49" fmla="*/ 2147483647 h 43"/>
              <a:gd name="T50" fmla="*/ 2147483647 w 50"/>
              <a:gd name="T51" fmla="*/ 2147483647 h 43"/>
              <a:gd name="T52" fmla="*/ 2147483647 w 50"/>
              <a:gd name="T53" fmla="*/ 2147483647 h 43"/>
              <a:gd name="T54" fmla="*/ 2147483647 w 50"/>
              <a:gd name="T55" fmla="*/ 2147483647 h 43"/>
              <a:gd name="T56" fmla="*/ 2147483647 w 50"/>
              <a:gd name="T57" fmla="*/ 2147483647 h 43"/>
              <a:gd name="T58" fmla="*/ 2147483647 w 50"/>
              <a:gd name="T59" fmla="*/ 2147483647 h 43"/>
              <a:gd name="T60" fmla="*/ 2147483647 w 50"/>
              <a:gd name="T61" fmla="*/ 2147483647 h 43"/>
              <a:gd name="T62" fmla="*/ 2147483647 w 50"/>
              <a:gd name="T63" fmla="*/ 2147483647 h 43"/>
              <a:gd name="T64" fmla="*/ 2147483647 w 50"/>
              <a:gd name="T65" fmla="*/ 2147483647 h 43"/>
              <a:gd name="T66" fmla="*/ 2147483647 w 50"/>
              <a:gd name="T67" fmla="*/ 2147483647 h 43"/>
              <a:gd name="T68" fmla="*/ 2147483647 w 50"/>
              <a:gd name="T69" fmla="*/ 2147483647 h 43"/>
              <a:gd name="T70" fmla="*/ 2147483647 w 50"/>
              <a:gd name="T71" fmla="*/ 0 h 43"/>
              <a:gd name="T72" fmla="*/ 2147483647 w 50"/>
              <a:gd name="T73" fmla="*/ 0 h 43"/>
              <a:gd name="T74" fmla="*/ 2147483647 w 50"/>
              <a:gd name="T75" fmla="*/ 0 h 43"/>
              <a:gd name="T76" fmla="*/ 2147483647 w 50"/>
              <a:gd name="T77" fmla="*/ 2147483647 h 43"/>
              <a:gd name="T78" fmla="*/ 0 w 50"/>
              <a:gd name="T79" fmla="*/ 2147483647 h 43"/>
              <a:gd name="T80" fmla="*/ 0 w 50"/>
              <a:gd name="T81" fmla="*/ 2147483647 h 4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0"/>
              <a:gd name="T124" fmla="*/ 0 h 43"/>
              <a:gd name="T125" fmla="*/ 50 w 50"/>
              <a:gd name="T126" fmla="*/ 43 h 4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0" h="43">
                <a:moveTo>
                  <a:pt x="0" y="14"/>
                </a:moveTo>
                <a:lnTo>
                  <a:pt x="1" y="17"/>
                </a:lnTo>
                <a:lnTo>
                  <a:pt x="1" y="20"/>
                </a:lnTo>
                <a:lnTo>
                  <a:pt x="3" y="22"/>
                </a:lnTo>
                <a:lnTo>
                  <a:pt x="4" y="25"/>
                </a:lnTo>
                <a:lnTo>
                  <a:pt x="6" y="28"/>
                </a:lnTo>
                <a:lnTo>
                  <a:pt x="7" y="31"/>
                </a:lnTo>
                <a:lnTo>
                  <a:pt x="9" y="34"/>
                </a:lnTo>
                <a:lnTo>
                  <a:pt x="12" y="36"/>
                </a:lnTo>
                <a:lnTo>
                  <a:pt x="15" y="39"/>
                </a:lnTo>
                <a:lnTo>
                  <a:pt x="19" y="40"/>
                </a:lnTo>
                <a:lnTo>
                  <a:pt x="22" y="42"/>
                </a:lnTo>
                <a:lnTo>
                  <a:pt x="27" y="43"/>
                </a:lnTo>
                <a:lnTo>
                  <a:pt x="31" y="43"/>
                </a:lnTo>
                <a:lnTo>
                  <a:pt x="36" y="43"/>
                </a:lnTo>
                <a:lnTo>
                  <a:pt x="40" y="42"/>
                </a:lnTo>
                <a:lnTo>
                  <a:pt x="44" y="39"/>
                </a:lnTo>
                <a:lnTo>
                  <a:pt x="46" y="36"/>
                </a:lnTo>
                <a:lnTo>
                  <a:pt x="47" y="34"/>
                </a:lnTo>
                <a:lnTo>
                  <a:pt x="47" y="31"/>
                </a:lnTo>
                <a:lnTo>
                  <a:pt x="49" y="30"/>
                </a:lnTo>
                <a:lnTo>
                  <a:pt x="49" y="27"/>
                </a:lnTo>
                <a:lnTo>
                  <a:pt x="50" y="24"/>
                </a:lnTo>
                <a:lnTo>
                  <a:pt x="49" y="21"/>
                </a:lnTo>
                <a:lnTo>
                  <a:pt x="49" y="18"/>
                </a:lnTo>
                <a:lnTo>
                  <a:pt x="47" y="17"/>
                </a:lnTo>
                <a:lnTo>
                  <a:pt x="46" y="15"/>
                </a:lnTo>
                <a:lnTo>
                  <a:pt x="44" y="14"/>
                </a:lnTo>
                <a:lnTo>
                  <a:pt x="43" y="12"/>
                </a:lnTo>
                <a:lnTo>
                  <a:pt x="43" y="11"/>
                </a:lnTo>
                <a:lnTo>
                  <a:pt x="41" y="9"/>
                </a:lnTo>
                <a:lnTo>
                  <a:pt x="38" y="9"/>
                </a:lnTo>
                <a:lnTo>
                  <a:pt x="37" y="8"/>
                </a:lnTo>
                <a:lnTo>
                  <a:pt x="33" y="5"/>
                </a:lnTo>
                <a:lnTo>
                  <a:pt x="25" y="2"/>
                </a:lnTo>
                <a:lnTo>
                  <a:pt x="19" y="0"/>
                </a:lnTo>
                <a:lnTo>
                  <a:pt x="13" y="0"/>
                </a:lnTo>
                <a:lnTo>
                  <a:pt x="7" y="0"/>
                </a:lnTo>
                <a:lnTo>
                  <a:pt x="3" y="3"/>
                </a:lnTo>
                <a:lnTo>
                  <a:pt x="0" y="8"/>
                </a:lnTo>
                <a:lnTo>
                  <a:pt x="0" y="1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38" name="Freeform 89"/>
          <p:cNvSpPr>
            <a:spLocks/>
          </p:cNvSpPr>
          <p:nvPr/>
        </p:nvSpPr>
        <p:spPr bwMode="auto">
          <a:xfrm>
            <a:off x="6276976" y="4083054"/>
            <a:ext cx="69851" cy="68263"/>
          </a:xfrm>
          <a:custGeom>
            <a:avLst/>
            <a:gdLst>
              <a:gd name="T0" fmla="*/ 0 w 50"/>
              <a:gd name="T1" fmla="*/ 2147483647 h 43"/>
              <a:gd name="T2" fmla="*/ 2147483647 w 50"/>
              <a:gd name="T3" fmla="*/ 2147483647 h 43"/>
              <a:gd name="T4" fmla="*/ 2147483647 w 50"/>
              <a:gd name="T5" fmla="*/ 2147483647 h 43"/>
              <a:gd name="T6" fmla="*/ 2147483647 w 50"/>
              <a:gd name="T7" fmla="*/ 2147483647 h 43"/>
              <a:gd name="T8" fmla="*/ 2147483647 w 50"/>
              <a:gd name="T9" fmla="*/ 2147483647 h 43"/>
              <a:gd name="T10" fmla="*/ 2147483647 w 50"/>
              <a:gd name="T11" fmla="*/ 2147483647 h 43"/>
              <a:gd name="T12" fmla="*/ 2147483647 w 50"/>
              <a:gd name="T13" fmla="*/ 2147483647 h 43"/>
              <a:gd name="T14" fmla="*/ 2147483647 w 50"/>
              <a:gd name="T15" fmla="*/ 2147483647 h 43"/>
              <a:gd name="T16" fmla="*/ 2147483647 w 50"/>
              <a:gd name="T17" fmla="*/ 2147483647 h 43"/>
              <a:gd name="T18" fmla="*/ 2147483647 w 50"/>
              <a:gd name="T19" fmla="*/ 2147483647 h 43"/>
              <a:gd name="T20" fmla="*/ 2147483647 w 50"/>
              <a:gd name="T21" fmla="*/ 2147483647 h 43"/>
              <a:gd name="T22" fmla="*/ 2147483647 w 50"/>
              <a:gd name="T23" fmla="*/ 2147483647 h 43"/>
              <a:gd name="T24" fmla="*/ 2147483647 w 50"/>
              <a:gd name="T25" fmla="*/ 2147483647 h 43"/>
              <a:gd name="T26" fmla="*/ 2147483647 w 50"/>
              <a:gd name="T27" fmla="*/ 2147483647 h 43"/>
              <a:gd name="T28" fmla="*/ 2147483647 w 50"/>
              <a:gd name="T29" fmla="*/ 2147483647 h 43"/>
              <a:gd name="T30" fmla="*/ 2147483647 w 50"/>
              <a:gd name="T31" fmla="*/ 2147483647 h 43"/>
              <a:gd name="T32" fmla="*/ 2147483647 w 50"/>
              <a:gd name="T33" fmla="*/ 2147483647 h 43"/>
              <a:gd name="T34" fmla="*/ 2147483647 w 50"/>
              <a:gd name="T35" fmla="*/ 2147483647 h 43"/>
              <a:gd name="T36" fmla="*/ 2147483647 w 50"/>
              <a:gd name="T37" fmla="*/ 2147483647 h 43"/>
              <a:gd name="T38" fmla="*/ 2147483647 w 50"/>
              <a:gd name="T39" fmla="*/ 2147483647 h 43"/>
              <a:gd name="T40" fmla="*/ 2147483647 w 50"/>
              <a:gd name="T41" fmla="*/ 2147483647 h 43"/>
              <a:gd name="T42" fmla="*/ 2147483647 w 50"/>
              <a:gd name="T43" fmla="*/ 2147483647 h 43"/>
              <a:gd name="T44" fmla="*/ 2147483647 w 50"/>
              <a:gd name="T45" fmla="*/ 2147483647 h 43"/>
              <a:gd name="T46" fmla="*/ 2147483647 w 50"/>
              <a:gd name="T47" fmla="*/ 2147483647 h 43"/>
              <a:gd name="T48" fmla="*/ 2147483647 w 50"/>
              <a:gd name="T49" fmla="*/ 2147483647 h 43"/>
              <a:gd name="T50" fmla="*/ 2147483647 w 50"/>
              <a:gd name="T51" fmla="*/ 2147483647 h 43"/>
              <a:gd name="T52" fmla="*/ 2147483647 w 50"/>
              <a:gd name="T53" fmla="*/ 2147483647 h 43"/>
              <a:gd name="T54" fmla="*/ 2147483647 w 50"/>
              <a:gd name="T55" fmla="*/ 2147483647 h 43"/>
              <a:gd name="T56" fmla="*/ 2147483647 w 50"/>
              <a:gd name="T57" fmla="*/ 2147483647 h 43"/>
              <a:gd name="T58" fmla="*/ 2147483647 w 50"/>
              <a:gd name="T59" fmla="*/ 2147483647 h 43"/>
              <a:gd name="T60" fmla="*/ 2147483647 w 50"/>
              <a:gd name="T61" fmla="*/ 2147483647 h 43"/>
              <a:gd name="T62" fmla="*/ 2147483647 w 50"/>
              <a:gd name="T63" fmla="*/ 2147483647 h 43"/>
              <a:gd name="T64" fmla="*/ 2147483647 w 50"/>
              <a:gd name="T65" fmla="*/ 2147483647 h 43"/>
              <a:gd name="T66" fmla="*/ 2147483647 w 50"/>
              <a:gd name="T67" fmla="*/ 2147483647 h 43"/>
              <a:gd name="T68" fmla="*/ 2147483647 w 50"/>
              <a:gd name="T69" fmla="*/ 2147483647 h 43"/>
              <a:gd name="T70" fmla="*/ 2147483647 w 50"/>
              <a:gd name="T71" fmla="*/ 0 h 43"/>
              <a:gd name="T72" fmla="*/ 2147483647 w 50"/>
              <a:gd name="T73" fmla="*/ 0 h 43"/>
              <a:gd name="T74" fmla="*/ 2147483647 w 50"/>
              <a:gd name="T75" fmla="*/ 0 h 43"/>
              <a:gd name="T76" fmla="*/ 2147483647 w 50"/>
              <a:gd name="T77" fmla="*/ 2147483647 h 43"/>
              <a:gd name="T78" fmla="*/ 0 w 50"/>
              <a:gd name="T79" fmla="*/ 2147483647 h 43"/>
              <a:gd name="T80" fmla="*/ 0 w 50"/>
              <a:gd name="T81" fmla="*/ 2147483647 h 4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0"/>
              <a:gd name="T124" fmla="*/ 0 h 43"/>
              <a:gd name="T125" fmla="*/ 50 w 50"/>
              <a:gd name="T126" fmla="*/ 43 h 4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0" h="43">
                <a:moveTo>
                  <a:pt x="0" y="14"/>
                </a:moveTo>
                <a:lnTo>
                  <a:pt x="1" y="17"/>
                </a:lnTo>
                <a:lnTo>
                  <a:pt x="1" y="20"/>
                </a:lnTo>
                <a:lnTo>
                  <a:pt x="3" y="22"/>
                </a:lnTo>
                <a:lnTo>
                  <a:pt x="4" y="25"/>
                </a:lnTo>
                <a:lnTo>
                  <a:pt x="6" y="28"/>
                </a:lnTo>
                <a:lnTo>
                  <a:pt x="7" y="31"/>
                </a:lnTo>
                <a:lnTo>
                  <a:pt x="9" y="34"/>
                </a:lnTo>
                <a:lnTo>
                  <a:pt x="12" y="36"/>
                </a:lnTo>
                <a:lnTo>
                  <a:pt x="15" y="39"/>
                </a:lnTo>
                <a:lnTo>
                  <a:pt x="19" y="40"/>
                </a:lnTo>
                <a:lnTo>
                  <a:pt x="22" y="42"/>
                </a:lnTo>
                <a:lnTo>
                  <a:pt x="27" y="43"/>
                </a:lnTo>
                <a:lnTo>
                  <a:pt x="31" y="43"/>
                </a:lnTo>
                <a:lnTo>
                  <a:pt x="36" y="43"/>
                </a:lnTo>
                <a:lnTo>
                  <a:pt x="40" y="42"/>
                </a:lnTo>
                <a:lnTo>
                  <a:pt x="44" y="39"/>
                </a:lnTo>
                <a:lnTo>
                  <a:pt x="46" y="36"/>
                </a:lnTo>
                <a:lnTo>
                  <a:pt x="47" y="34"/>
                </a:lnTo>
                <a:lnTo>
                  <a:pt x="47" y="31"/>
                </a:lnTo>
                <a:lnTo>
                  <a:pt x="49" y="30"/>
                </a:lnTo>
                <a:lnTo>
                  <a:pt x="49" y="27"/>
                </a:lnTo>
                <a:lnTo>
                  <a:pt x="50" y="24"/>
                </a:lnTo>
                <a:lnTo>
                  <a:pt x="49" y="21"/>
                </a:lnTo>
                <a:lnTo>
                  <a:pt x="49" y="18"/>
                </a:lnTo>
                <a:lnTo>
                  <a:pt x="47" y="17"/>
                </a:lnTo>
                <a:lnTo>
                  <a:pt x="46" y="15"/>
                </a:lnTo>
                <a:lnTo>
                  <a:pt x="44" y="14"/>
                </a:lnTo>
                <a:lnTo>
                  <a:pt x="43" y="12"/>
                </a:lnTo>
                <a:lnTo>
                  <a:pt x="43" y="11"/>
                </a:lnTo>
                <a:lnTo>
                  <a:pt x="41" y="9"/>
                </a:lnTo>
                <a:lnTo>
                  <a:pt x="38" y="9"/>
                </a:lnTo>
                <a:lnTo>
                  <a:pt x="37" y="8"/>
                </a:lnTo>
                <a:lnTo>
                  <a:pt x="33" y="5"/>
                </a:lnTo>
                <a:lnTo>
                  <a:pt x="25" y="2"/>
                </a:lnTo>
                <a:lnTo>
                  <a:pt x="19" y="0"/>
                </a:lnTo>
                <a:lnTo>
                  <a:pt x="13" y="0"/>
                </a:lnTo>
                <a:lnTo>
                  <a:pt x="7" y="0"/>
                </a:lnTo>
                <a:lnTo>
                  <a:pt x="3" y="3"/>
                </a:lnTo>
                <a:lnTo>
                  <a:pt x="0" y="8"/>
                </a:lnTo>
                <a:lnTo>
                  <a:pt x="0" y="14"/>
                </a:lnTo>
              </a:path>
            </a:pathLst>
          </a:custGeom>
          <a:solidFill>
            <a:srgbClr val="FFFF00"/>
          </a:solidFill>
          <a:ln w="4763">
            <a:solidFill>
              <a:srgbClr val="990000"/>
            </a:solidFill>
            <a:round/>
            <a:headEnd/>
            <a:tailEnd/>
          </a:ln>
        </p:spPr>
        <p:txBody>
          <a:bodyPr/>
          <a:lstStyle/>
          <a:p>
            <a:endParaRPr lang="en-US"/>
          </a:p>
        </p:txBody>
      </p:sp>
      <p:sp>
        <p:nvSpPr>
          <p:cNvPr id="53339" name="Freeform 90"/>
          <p:cNvSpPr>
            <a:spLocks/>
          </p:cNvSpPr>
          <p:nvPr/>
        </p:nvSpPr>
        <p:spPr bwMode="auto">
          <a:xfrm>
            <a:off x="6362701" y="4102102"/>
            <a:ext cx="88900" cy="71439"/>
          </a:xfrm>
          <a:custGeom>
            <a:avLst/>
            <a:gdLst>
              <a:gd name="T0" fmla="*/ 2147483647 w 63"/>
              <a:gd name="T1" fmla="*/ 2147483647 h 45"/>
              <a:gd name="T2" fmla="*/ 2147483647 w 63"/>
              <a:gd name="T3" fmla="*/ 2147483647 h 45"/>
              <a:gd name="T4" fmla="*/ 2147483647 w 63"/>
              <a:gd name="T5" fmla="*/ 2147483647 h 45"/>
              <a:gd name="T6" fmla="*/ 2147483647 w 63"/>
              <a:gd name="T7" fmla="*/ 2147483647 h 45"/>
              <a:gd name="T8" fmla="*/ 2147483647 w 63"/>
              <a:gd name="T9" fmla="*/ 2147483647 h 45"/>
              <a:gd name="T10" fmla="*/ 2147483647 w 63"/>
              <a:gd name="T11" fmla="*/ 2147483647 h 45"/>
              <a:gd name="T12" fmla="*/ 0 w 63"/>
              <a:gd name="T13" fmla="*/ 2147483647 h 45"/>
              <a:gd name="T14" fmla="*/ 0 w 63"/>
              <a:gd name="T15" fmla="*/ 2147483647 h 45"/>
              <a:gd name="T16" fmla="*/ 2147483647 w 63"/>
              <a:gd name="T17" fmla="*/ 2147483647 h 45"/>
              <a:gd name="T18" fmla="*/ 2147483647 w 63"/>
              <a:gd name="T19" fmla="*/ 2147483647 h 45"/>
              <a:gd name="T20" fmla="*/ 2147483647 w 63"/>
              <a:gd name="T21" fmla="*/ 2147483647 h 45"/>
              <a:gd name="T22" fmla="*/ 2147483647 w 63"/>
              <a:gd name="T23" fmla="*/ 2147483647 h 45"/>
              <a:gd name="T24" fmla="*/ 2147483647 w 63"/>
              <a:gd name="T25" fmla="*/ 2147483647 h 45"/>
              <a:gd name="T26" fmla="*/ 2147483647 w 63"/>
              <a:gd name="T27" fmla="*/ 2147483647 h 45"/>
              <a:gd name="T28" fmla="*/ 2147483647 w 63"/>
              <a:gd name="T29" fmla="*/ 2147483647 h 45"/>
              <a:gd name="T30" fmla="*/ 2147483647 w 63"/>
              <a:gd name="T31" fmla="*/ 2147483647 h 45"/>
              <a:gd name="T32" fmla="*/ 2147483647 w 63"/>
              <a:gd name="T33" fmla="*/ 2147483647 h 45"/>
              <a:gd name="T34" fmla="*/ 2147483647 w 63"/>
              <a:gd name="T35" fmla="*/ 2147483647 h 45"/>
              <a:gd name="T36" fmla="*/ 2147483647 w 63"/>
              <a:gd name="T37" fmla="*/ 2147483647 h 45"/>
              <a:gd name="T38" fmla="*/ 2147483647 w 63"/>
              <a:gd name="T39" fmla="*/ 2147483647 h 45"/>
              <a:gd name="T40" fmla="*/ 2147483647 w 63"/>
              <a:gd name="T41" fmla="*/ 2147483647 h 45"/>
              <a:gd name="T42" fmla="*/ 2147483647 w 63"/>
              <a:gd name="T43" fmla="*/ 2147483647 h 45"/>
              <a:gd name="T44" fmla="*/ 2147483647 w 63"/>
              <a:gd name="T45" fmla="*/ 2147483647 h 45"/>
              <a:gd name="T46" fmla="*/ 2147483647 w 63"/>
              <a:gd name="T47" fmla="*/ 2147483647 h 45"/>
              <a:gd name="T48" fmla="*/ 2147483647 w 63"/>
              <a:gd name="T49" fmla="*/ 2147483647 h 45"/>
              <a:gd name="T50" fmla="*/ 2147483647 w 63"/>
              <a:gd name="T51" fmla="*/ 2147483647 h 45"/>
              <a:gd name="T52" fmla="*/ 2147483647 w 63"/>
              <a:gd name="T53" fmla="*/ 2147483647 h 45"/>
              <a:gd name="T54" fmla="*/ 2147483647 w 63"/>
              <a:gd name="T55" fmla="*/ 2147483647 h 45"/>
              <a:gd name="T56" fmla="*/ 2147483647 w 63"/>
              <a:gd name="T57" fmla="*/ 2147483647 h 45"/>
              <a:gd name="T58" fmla="*/ 2147483647 w 63"/>
              <a:gd name="T59" fmla="*/ 2147483647 h 45"/>
              <a:gd name="T60" fmla="*/ 2147483647 w 63"/>
              <a:gd name="T61" fmla="*/ 2147483647 h 45"/>
              <a:gd name="T62" fmla="*/ 2147483647 w 63"/>
              <a:gd name="T63" fmla="*/ 2147483647 h 45"/>
              <a:gd name="T64" fmla="*/ 2147483647 w 63"/>
              <a:gd name="T65" fmla="*/ 2147483647 h 45"/>
              <a:gd name="T66" fmla="*/ 2147483647 w 63"/>
              <a:gd name="T67" fmla="*/ 2147483647 h 45"/>
              <a:gd name="T68" fmla="*/ 2147483647 w 63"/>
              <a:gd name="T69" fmla="*/ 2147483647 h 45"/>
              <a:gd name="T70" fmla="*/ 2147483647 w 63"/>
              <a:gd name="T71" fmla="*/ 0 h 45"/>
              <a:gd name="T72" fmla="*/ 2147483647 w 63"/>
              <a:gd name="T73" fmla="*/ 0 h 45"/>
              <a:gd name="T74" fmla="*/ 2147483647 w 63"/>
              <a:gd name="T75" fmla="*/ 2147483647 h 45"/>
              <a:gd name="T76" fmla="*/ 2147483647 w 63"/>
              <a:gd name="T77" fmla="*/ 2147483647 h 45"/>
              <a:gd name="T78" fmla="*/ 2147483647 w 63"/>
              <a:gd name="T79" fmla="*/ 2147483647 h 45"/>
              <a:gd name="T80" fmla="*/ 2147483647 w 63"/>
              <a:gd name="T81" fmla="*/ 2147483647 h 45"/>
              <a:gd name="T82" fmla="*/ 2147483647 w 63"/>
              <a:gd name="T83" fmla="*/ 2147483647 h 4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3"/>
              <a:gd name="T127" fmla="*/ 0 h 45"/>
              <a:gd name="T128" fmla="*/ 63 w 63"/>
              <a:gd name="T129" fmla="*/ 45 h 4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3" h="45">
                <a:moveTo>
                  <a:pt x="11" y="12"/>
                </a:moveTo>
                <a:lnTo>
                  <a:pt x="9" y="13"/>
                </a:lnTo>
                <a:lnTo>
                  <a:pt x="7" y="15"/>
                </a:lnTo>
                <a:lnTo>
                  <a:pt x="4" y="16"/>
                </a:lnTo>
                <a:lnTo>
                  <a:pt x="3" y="19"/>
                </a:lnTo>
                <a:lnTo>
                  <a:pt x="1" y="21"/>
                </a:lnTo>
                <a:lnTo>
                  <a:pt x="0" y="24"/>
                </a:lnTo>
                <a:lnTo>
                  <a:pt x="0" y="25"/>
                </a:lnTo>
                <a:lnTo>
                  <a:pt x="1" y="27"/>
                </a:lnTo>
                <a:lnTo>
                  <a:pt x="3" y="30"/>
                </a:lnTo>
                <a:lnTo>
                  <a:pt x="6" y="33"/>
                </a:lnTo>
                <a:lnTo>
                  <a:pt x="9" y="34"/>
                </a:lnTo>
                <a:lnTo>
                  <a:pt x="11" y="37"/>
                </a:lnTo>
                <a:lnTo>
                  <a:pt x="14" y="39"/>
                </a:lnTo>
                <a:lnTo>
                  <a:pt x="19" y="40"/>
                </a:lnTo>
                <a:lnTo>
                  <a:pt x="22" y="42"/>
                </a:lnTo>
                <a:lnTo>
                  <a:pt x="25" y="43"/>
                </a:lnTo>
                <a:lnTo>
                  <a:pt x="29" y="45"/>
                </a:lnTo>
                <a:lnTo>
                  <a:pt x="32" y="45"/>
                </a:lnTo>
                <a:lnTo>
                  <a:pt x="37" y="45"/>
                </a:lnTo>
                <a:lnTo>
                  <a:pt x="40" y="45"/>
                </a:lnTo>
                <a:lnTo>
                  <a:pt x="44" y="45"/>
                </a:lnTo>
                <a:lnTo>
                  <a:pt x="47" y="45"/>
                </a:lnTo>
                <a:lnTo>
                  <a:pt x="51" y="43"/>
                </a:lnTo>
                <a:lnTo>
                  <a:pt x="54" y="42"/>
                </a:lnTo>
                <a:lnTo>
                  <a:pt x="60" y="37"/>
                </a:lnTo>
                <a:lnTo>
                  <a:pt x="63" y="33"/>
                </a:lnTo>
                <a:lnTo>
                  <a:pt x="63" y="28"/>
                </a:lnTo>
                <a:lnTo>
                  <a:pt x="62" y="22"/>
                </a:lnTo>
                <a:lnTo>
                  <a:pt x="59" y="16"/>
                </a:lnTo>
                <a:lnTo>
                  <a:pt x="56" y="12"/>
                </a:lnTo>
                <a:lnTo>
                  <a:pt x="51" y="8"/>
                </a:lnTo>
                <a:lnTo>
                  <a:pt x="48" y="5"/>
                </a:lnTo>
                <a:lnTo>
                  <a:pt x="46" y="2"/>
                </a:lnTo>
                <a:lnTo>
                  <a:pt x="41" y="2"/>
                </a:lnTo>
                <a:lnTo>
                  <a:pt x="35" y="0"/>
                </a:lnTo>
                <a:lnTo>
                  <a:pt x="31" y="0"/>
                </a:lnTo>
                <a:lnTo>
                  <a:pt x="26" y="2"/>
                </a:lnTo>
                <a:lnTo>
                  <a:pt x="20" y="5"/>
                </a:lnTo>
                <a:lnTo>
                  <a:pt x="16" y="6"/>
                </a:lnTo>
                <a:lnTo>
                  <a:pt x="13" y="10"/>
                </a:lnTo>
                <a:lnTo>
                  <a:pt x="11" y="12"/>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40" name="Freeform 91"/>
          <p:cNvSpPr>
            <a:spLocks/>
          </p:cNvSpPr>
          <p:nvPr/>
        </p:nvSpPr>
        <p:spPr bwMode="auto">
          <a:xfrm>
            <a:off x="6362701" y="4102102"/>
            <a:ext cx="88900" cy="71439"/>
          </a:xfrm>
          <a:custGeom>
            <a:avLst/>
            <a:gdLst>
              <a:gd name="T0" fmla="*/ 2147483647 w 63"/>
              <a:gd name="T1" fmla="*/ 2147483647 h 45"/>
              <a:gd name="T2" fmla="*/ 2147483647 w 63"/>
              <a:gd name="T3" fmla="*/ 2147483647 h 45"/>
              <a:gd name="T4" fmla="*/ 2147483647 w 63"/>
              <a:gd name="T5" fmla="*/ 2147483647 h 45"/>
              <a:gd name="T6" fmla="*/ 2147483647 w 63"/>
              <a:gd name="T7" fmla="*/ 2147483647 h 45"/>
              <a:gd name="T8" fmla="*/ 2147483647 w 63"/>
              <a:gd name="T9" fmla="*/ 2147483647 h 45"/>
              <a:gd name="T10" fmla="*/ 2147483647 w 63"/>
              <a:gd name="T11" fmla="*/ 2147483647 h 45"/>
              <a:gd name="T12" fmla="*/ 0 w 63"/>
              <a:gd name="T13" fmla="*/ 2147483647 h 45"/>
              <a:gd name="T14" fmla="*/ 0 w 63"/>
              <a:gd name="T15" fmla="*/ 2147483647 h 45"/>
              <a:gd name="T16" fmla="*/ 2147483647 w 63"/>
              <a:gd name="T17" fmla="*/ 2147483647 h 45"/>
              <a:gd name="T18" fmla="*/ 2147483647 w 63"/>
              <a:gd name="T19" fmla="*/ 2147483647 h 45"/>
              <a:gd name="T20" fmla="*/ 2147483647 w 63"/>
              <a:gd name="T21" fmla="*/ 2147483647 h 45"/>
              <a:gd name="T22" fmla="*/ 2147483647 w 63"/>
              <a:gd name="T23" fmla="*/ 2147483647 h 45"/>
              <a:gd name="T24" fmla="*/ 2147483647 w 63"/>
              <a:gd name="T25" fmla="*/ 2147483647 h 45"/>
              <a:gd name="T26" fmla="*/ 2147483647 w 63"/>
              <a:gd name="T27" fmla="*/ 2147483647 h 45"/>
              <a:gd name="T28" fmla="*/ 2147483647 w 63"/>
              <a:gd name="T29" fmla="*/ 2147483647 h 45"/>
              <a:gd name="T30" fmla="*/ 2147483647 w 63"/>
              <a:gd name="T31" fmla="*/ 2147483647 h 45"/>
              <a:gd name="T32" fmla="*/ 2147483647 w 63"/>
              <a:gd name="T33" fmla="*/ 2147483647 h 45"/>
              <a:gd name="T34" fmla="*/ 2147483647 w 63"/>
              <a:gd name="T35" fmla="*/ 2147483647 h 45"/>
              <a:gd name="T36" fmla="*/ 2147483647 w 63"/>
              <a:gd name="T37" fmla="*/ 2147483647 h 45"/>
              <a:gd name="T38" fmla="*/ 2147483647 w 63"/>
              <a:gd name="T39" fmla="*/ 2147483647 h 45"/>
              <a:gd name="T40" fmla="*/ 2147483647 w 63"/>
              <a:gd name="T41" fmla="*/ 2147483647 h 45"/>
              <a:gd name="T42" fmla="*/ 2147483647 w 63"/>
              <a:gd name="T43" fmla="*/ 2147483647 h 45"/>
              <a:gd name="T44" fmla="*/ 2147483647 w 63"/>
              <a:gd name="T45" fmla="*/ 2147483647 h 45"/>
              <a:gd name="T46" fmla="*/ 2147483647 w 63"/>
              <a:gd name="T47" fmla="*/ 2147483647 h 45"/>
              <a:gd name="T48" fmla="*/ 2147483647 w 63"/>
              <a:gd name="T49" fmla="*/ 2147483647 h 45"/>
              <a:gd name="T50" fmla="*/ 2147483647 w 63"/>
              <a:gd name="T51" fmla="*/ 2147483647 h 45"/>
              <a:gd name="T52" fmla="*/ 2147483647 w 63"/>
              <a:gd name="T53" fmla="*/ 2147483647 h 45"/>
              <a:gd name="T54" fmla="*/ 2147483647 w 63"/>
              <a:gd name="T55" fmla="*/ 2147483647 h 45"/>
              <a:gd name="T56" fmla="*/ 2147483647 w 63"/>
              <a:gd name="T57" fmla="*/ 2147483647 h 45"/>
              <a:gd name="T58" fmla="*/ 2147483647 w 63"/>
              <a:gd name="T59" fmla="*/ 2147483647 h 45"/>
              <a:gd name="T60" fmla="*/ 2147483647 w 63"/>
              <a:gd name="T61" fmla="*/ 2147483647 h 45"/>
              <a:gd name="T62" fmla="*/ 2147483647 w 63"/>
              <a:gd name="T63" fmla="*/ 2147483647 h 45"/>
              <a:gd name="T64" fmla="*/ 2147483647 w 63"/>
              <a:gd name="T65" fmla="*/ 2147483647 h 45"/>
              <a:gd name="T66" fmla="*/ 2147483647 w 63"/>
              <a:gd name="T67" fmla="*/ 2147483647 h 45"/>
              <a:gd name="T68" fmla="*/ 2147483647 w 63"/>
              <a:gd name="T69" fmla="*/ 2147483647 h 45"/>
              <a:gd name="T70" fmla="*/ 2147483647 w 63"/>
              <a:gd name="T71" fmla="*/ 0 h 45"/>
              <a:gd name="T72" fmla="*/ 2147483647 w 63"/>
              <a:gd name="T73" fmla="*/ 0 h 45"/>
              <a:gd name="T74" fmla="*/ 2147483647 w 63"/>
              <a:gd name="T75" fmla="*/ 2147483647 h 45"/>
              <a:gd name="T76" fmla="*/ 2147483647 w 63"/>
              <a:gd name="T77" fmla="*/ 2147483647 h 45"/>
              <a:gd name="T78" fmla="*/ 2147483647 w 63"/>
              <a:gd name="T79" fmla="*/ 2147483647 h 45"/>
              <a:gd name="T80" fmla="*/ 2147483647 w 63"/>
              <a:gd name="T81" fmla="*/ 2147483647 h 45"/>
              <a:gd name="T82" fmla="*/ 2147483647 w 63"/>
              <a:gd name="T83" fmla="*/ 2147483647 h 4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3"/>
              <a:gd name="T127" fmla="*/ 0 h 45"/>
              <a:gd name="T128" fmla="*/ 63 w 63"/>
              <a:gd name="T129" fmla="*/ 45 h 4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3" h="45">
                <a:moveTo>
                  <a:pt x="11" y="12"/>
                </a:moveTo>
                <a:lnTo>
                  <a:pt x="9" y="13"/>
                </a:lnTo>
                <a:lnTo>
                  <a:pt x="7" y="15"/>
                </a:lnTo>
                <a:lnTo>
                  <a:pt x="4" y="16"/>
                </a:lnTo>
                <a:lnTo>
                  <a:pt x="3" y="19"/>
                </a:lnTo>
                <a:lnTo>
                  <a:pt x="1" y="21"/>
                </a:lnTo>
                <a:lnTo>
                  <a:pt x="0" y="24"/>
                </a:lnTo>
                <a:lnTo>
                  <a:pt x="0" y="25"/>
                </a:lnTo>
                <a:lnTo>
                  <a:pt x="1" y="27"/>
                </a:lnTo>
                <a:lnTo>
                  <a:pt x="3" y="30"/>
                </a:lnTo>
                <a:lnTo>
                  <a:pt x="6" y="33"/>
                </a:lnTo>
                <a:lnTo>
                  <a:pt x="9" y="34"/>
                </a:lnTo>
                <a:lnTo>
                  <a:pt x="11" y="37"/>
                </a:lnTo>
                <a:lnTo>
                  <a:pt x="14" y="39"/>
                </a:lnTo>
                <a:lnTo>
                  <a:pt x="19" y="40"/>
                </a:lnTo>
                <a:lnTo>
                  <a:pt x="22" y="42"/>
                </a:lnTo>
                <a:lnTo>
                  <a:pt x="25" y="43"/>
                </a:lnTo>
                <a:lnTo>
                  <a:pt x="29" y="45"/>
                </a:lnTo>
                <a:lnTo>
                  <a:pt x="32" y="45"/>
                </a:lnTo>
                <a:lnTo>
                  <a:pt x="37" y="45"/>
                </a:lnTo>
                <a:lnTo>
                  <a:pt x="40" y="45"/>
                </a:lnTo>
                <a:lnTo>
                  <a:pt x="44" y="45"/>
                </a:lnTo>
                <a:lnTo>
                  <a:pt x="47" y="45"/>
                </a:lnTo>
                <a:lnTo>
                  <a:pt x="51" y="43"/>
                </a:lnTo>
                <a:lnTo>
                  <a:pt x="54" y="42"/>
                </a:lnTo>
                <a:lnTo>
                  <a:pt x="60" y="37"/>
                </a:lnTo>
                <a:lnTo>
                  <a:pt x="63" y="33"/>
                </a:lnTo>
                <a:lnTo>
                  <a:pt x="63" y="28"/>
                </a:lnTo>
                <a:lnTo>
                  <a:pt x="62" y="22"/>
                </a:lnTo>
                <a:lnTo>
                  <a:pt x="59" y="16"/>
                </a:lnTo>
                <a:lnTo>
                  <a:pt x="56" y="12"/>
                </a:lnTo>
                <a:lnTo>
                  <a:pt x="51" y="8"/>
                </a:lnTo>
                <a:lnTo>
                  <a:pt x="48" y="5"/>
                </a:lnTo>
                <a:lnTo>
                  <a:pt x="46" y="2"/>
                </a:lnTo>
                <a:lnTo>
                  <a:pt x="41" y="2"/>
                </a:lnTo>
                <a:lnTo>
                  <a:pt x="35" y="0"/>
                </a:lnTo>
                <a:lnTo>
                  <a:pt x="31" y="0"/>
                </a:lnTo>
                <a:lnTo>
                  <a:pt x="26" y="2"/>
                </a:lnTo>
                <a:lnTo>
                  <a:pt x="20" y="5"/>
                </a:lnTo>
                <a:lnTo>
                  <a:pt x="16" y="6"/>
                </a:lnTo>
                <a:lnTo>
                  <a:pt x="13" y="10"/>
                </a:lnTo>
                <a:lnTo>
                  <a:pt x="11" y="12"/>
                </a:lnTo>
              </a:path>
            </a:pathLst>
          </a:custGeom>
          <a:solidFill>
            <a:srgbClr val="FFFF00"/>
          </a:solidFill>
          <a:ln w="1588">
            <a:solidFill>
              <a:srgbClr val="990000"/>
            </a:solidFill>
            <a:round/>
            <a:headEnd/>
            <a:tailEnd/>
          </a:ln>
        </p:spPr>
        <p:txBody>
          <a:bodyPr/>
          <a:lstStyle/>
          <a:p>
            <a:endParaRPr lang="en-US"/>
          </a:p>
        </p:txBody>
      </p:sp>
      <p:sp>
        <p:nvSpPr>
          <p:cNvPr id="53341" name="Freeform 92"/>
          <p:cNvSpPr>
            <a:spLocks/>
          </p:cNvSpPr>
          <p:nvPr/>
        </p:nvSpPr>
        <p:spPr bwMode="auto">
          <a:xfrm>
            <a:off x="6362701" y="4102102"/>
            <a:ext cx="88900" cy="71439"/>
          </a:xfrm>
          <a:custGeom>
            <a:avLst/>
            <a:gdLst>
              <a:gd name="T0" fmla="*/ 2147483647 w 63"/>
              <a:gd name="T1" fmla="*/ 2147483647 h 45"/>
              <a:gd name="T2" fmla="*/ 2147483647 w 63"/>
              <a:gd name="T3" fmla="*/ 2147483647 h 45"/>
              <a:gd name="T4" fmla="*/ 2147483647 w 63"/>
              <a:gd name="T5" fmla="*/ 2147483647 h 45"/>
              <a:gd name="T6" fmla="*/ 2147483647 w 63"/>
              <a:gd name="T7" fmla="*/ 2147483647 h 45"/>
              <a:gd name="T8" fmla="*/ 2147483647 w 63"/>
              <a:gd name="T9" fmla="*/ 2147483647 h 45"/>
              <a:gd name="T10" fmla="*/ 2147483647 w 63"/>
              <a:gd name="T11" fmla="*/ 2147483647 h 45"/>
              <a:gd name="T12" fmla="*/ 0 w 63"/>
              <a:gd name="T13" fmla="*/ 2147483647 h 45"/>
              <a:gd name="T14" fmla="*/ 0 w 63"/>
              <a:gd name="T15" fmla="*/ 2147483647 h 45"/>
              <a:gd name="T16" fmla="*/ 2147483647 w 63"/>
              <a:gd name="T17" fmla="*/ 2147483647 h 45"/>
              <a:gd name="T18" fmla="*/ 2147483647 w 63"/>
              <a:gd name="T19" fmla="*/ 2147483647 h 45"/>
              <a:gd name="T20" fmla="*/ 2147483647 w 63"/>
              <a:gd name="T21" fmla="*/ 2147483647 h 45"/>
              <a:gd name="T22" fmla="*/ 2147483647 w 63"/>
              <a:gd name="T23" fmla="*/ 2147483647 h 45"/>
              <a:gd name="T24" fmla="*/ 2147483647 w 63"/>
              <a:gd name="T25" fmla="*/ 2147483647 h 45"/>
              <a:gd name="T26" fmla="*/ 2147483647 w 63"/>
              <a:gd name="T27" fmla="*/ 2147483647 h 45"/>
              <a:gd name="T28" fmla="*/ 2147483647 w 63"/>
              <a:gd name="T29" fmla="*/ 2147483647 h 45"/>
              <a:gd name="T30" fmla="*/ 2147483647 w 63"/>
              <a:gd name="T31" fmla="*/ 2147483647 h 45"/>
              <a:gd name="T32" fmla="*/ 2147483647 w 63"/>
              <a:gd name="T33" fmla="*/ 2147483647 h 45"/>
              <a:gd name="T34" fmla="*/ 2147483647 w 63"/>
              <a:gd name="T35" fmla="*/ 2147483647 h 45"/>
              <a:gd name="T36" fmla="*/ 2147483647 w 63"/>
              <a:gd name="T37" fmla="*/ 2147483647 h 45"/>
              <a:gd name="T38" fmla="*/ 2147483647 w 63"/>
              <a:gd name="T39" fmla="*/ 2147483647 h 45"/>
              <a:gd name="T40" fmla="*/ 2147483647 w 63"/>
              <a:gd name="T41" fmla="*/ 2147483647 h 45"/>
              <a:gd name="T42" fmla="*/ 2147483647 w 63"/>
              <a:gd name="T43" fmla="*/ 2147483647 h 45"/>
              <a:gd name="T44" fmla="*/ 2147483647 w 63"/>
              <a:gd name="T45" fmla="*/ 2147483647 h 45"/>
              <a:gd name="T46" fmla="*/ 2147483647 w 63"/>
              <a:gd name="T47" fmla="*/ 2147483647 h 45"/>
              <a:gd name="T48" fmla="*/ 2147483647 w 63"/>
              <a:gd name="T49" fmla="*/ 2147483647 h 45"/>
              <a:gd name="T50" fmla="*/ 2147483647 w 63"/>
              <a:gd name="T51" fmla="*/ 2147483647 h 45"/>
              <a:gd name="T52" fmla="*/ 2147483647 w 63"/>
              <a:gd name="T53" fmla="*/ 2147483647 h 45"/>
              <a:gd name="T54" fmla="*/ 2147483647 w 63"/>
              <a:gd name="T55" fmla="*/ 2147483647 h 45"/>
              <a:gd name="T56" fmla="*/ 2147483647 w 63"/>
              <a:gd name="T57" fmla="*/ 2147483647 h 45"/>
              <a:gd name="T58" fmla="*/ 2147483647 w 63"/>
              <a:gd name="T59" fmla="*/ 2147483647 h 45"/>
              <a:gd name="T60" fmla="*/ 2147483647 w 63"/>
              <a:gd name="T61" fmla="*/ 2147483647 h 45"/>
              <a:gd name="T62" fmla="*/ 2147483647 w 63"/>
              <a:gd name="T63" fmla="*/ 2147483647 h 45"/>
              <a:gd name="T64" fmla="*/ 2147483647 w 63"/>
              <a:gd name="T65" fmla="*/ 2147483647 h 45"/>
              <a:gd name="T66" fmla="*/ 2147483647 w 63"/>
              <a:gd name="T67" fmla="*/ 2147483647 h 45"/>
              <a:gd name="T68" fmla="*/ 2147483647 w 63"/>
              <a:gd name="T69" fmla="*/ 2147483647 h 45"/>
              <a:gd name="T70" fmla="*/ 2147483647 w 63"/>
              <a:gd name="T71" fmla="*/ 0 h 45"/>
              <a:gd name="T72" fmla="*/ 2147483647 w 63"/>
              <a:gd name="T73" fmla="*/ 0 h 45"/>
              <a:gd name="T74" fmla="*/ 2147483647 w 63"/>
              <a:gd name="T75" fmla="*/ 2147483647 h 45"/>
              <a:gd name="T76" fmla="*/ 2147483647 w 63"/>
              <a:gd name="T77" fmla="*/ 2147483647 h 45"/>
              <a:gd name="T78" fmla="*/ 2147483647 w 63"/>
              <a:gd name="T79" fmla="*/ 2147483647 h 45"/>
              <a:gd name="T80" fmla="*/ 2147483647 w 63"/>
              <a:gd name="T81" fmla="*/ 2147483647 h 4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3"/>
              <a:gd name="T124" fmla="*/ 0 h 45"/>
              <a:gd name="T125" fmla="*/ 63 w 63"/>
              <a:gd name="T126" fmla="*/ 45 h 4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3" h="45">
                <a:moveTo>
                  <a:pt x="11" y="12"/>
                </a:moveTo>
                <a:lnTo>
                  <a:pt x="9" y="13"/>
                </a:lnTo>
                <a:lnTo>
                  <a:pt x="7" y="15"/>
                </a:lnTo>
                <a:lnTo>
                  <a:pt x="4" y="16"/>
                </a:lnTo>
                <a:lnTo>
                  <a:pt x="3" y="19"/>
                </a:lnTo>
                <a:lnTo>
                  <a:pt x="1" y="21"/>
                </a:lnTo>
                <a:lnTo>
                  <a:pt x="0" y="24"/>
                </a:lnTo>
                <a:lnTo>
                  <a:pt x="0" y="25"/>
                </a:lnTo>
                <a:lnTo>
                  <a:pt x="1" y="27"/>
                </a:lnTo>
                <a:lnTo>
                  <a:pt x="3" y="30"/>
                </a:lnTo>
                <a:lnTo>
                  <a:pt x="6" y="33"/>
                </a:lnTo>
                <a:lnTo>
                  <a:pt x="9" y="34"/>
                </a:lnTo>
                <a:lnTo>
                  <a:pt x="11" y="37"/>
                </a:lnTo>
                <a:lnTo>
                  <a:pt x="14" y="39"/>
                </a:lnTo>
                <a:lnTo>
                  <a:pt x="19" y="40"/>
                </a:lnTo>
                <a:lnTo>
                  <a:pt x="22" y="42"/>
                </a:lnTo>
                <a:lnTo>
                  <a:pt x="25" y="43"/>
                </a:lnTo>
                <a:lnTo>
                  <a:pt x="29" y="45"/>
                </a:lnTo>
                <a:lnTo>
                  <a:pt x="32" y="45"/>
                </a:lnTo>
                <a:lnTo>
                  <a:pt x="37" y="45"/>
                </a:lnTo>
                <a:lnTo>
                  <a:pt x="40" y="45"/>
                </a:lnTo>
                <a:lnTo>
                  <a:pt x="44" y="45"/>
                </a:lnTo>
                <a:lnTo>
                  <a:pt x="47" y="45"/>
                </a:lnTo>
                <a:lnTo>
                  <a:pt x="51" y="43"/>
                </a:lnTo>
                <a:lnTo>
                  <a:pt x="54" y="42"/>
                </a:lnTo>
                <a:lnTo>
                  <a:pt x="60" y="37"/>
                </a:lnTo>
                <a:lnTo>
                  <a:pt x="63" y="33"/>
                </a:lnTo>
                <a:lnTo>
                  <a:pt x="63" y="28"/>
                </a:lnTo>
                <a:lnTo>
                  <a:pt x="62" y="22"/>
                </a:lnTo>
                <a:lnTo>
                  <a:pt x="59" y="16"/>
                </a:lnTo>
                <a:lnTo>
                  <a:pt x="56" y="12"/>
                </a:lnTo>
                <a:lnTo>
                  <a:pt x="51" y="8"/>
                </a:lnTo>
                <a:lnTo>
                  <a:pt x="48" y="5"/>
                </a:lnTo>
                <a:lnTo>
                  <a:pt x="46" y="2"/>
                </a:lnTo>
                <a:lnTo>
                  <a:pt x="41" y="2"/>
                </a:lnTo>
                <a:lnTo>
                  <a:pt x="35" y="0"/>
                </a:lnTo>
                <a:lnTo>
                  <a:pt x="31" y="0"/>
                </a:lnTo>
                <a:lnTo>
                  <a:pt x="26" y="2"/>
                </a:lnTo>
                <a:lnTo>
                  <a:pt x="20" y="5"/>
                </a:lnTo>
                <a:lnTo>
                  <a:pt x="16" y="6"/>
                </a:lnTo>
                <a:lnTo>
                  <a:pt x="13" y="10"/>
                </a:lnTo>
              </a:path>
            </a:pathLst>
          </a:custGeom>
          <a:solidFill>
            <a:srgbClr val="FFFF00"/>
          </a:solidFill>
          <a:ln w="4763">
            <a:solidFill>
              <a:srgbClr val="990000"/>
            </a:solidFill>
            <a:round/>
            <a:headEnd/>
            <a:tailEnd/>
          </a:ln>
        </p:spPr>
        <p:txBody>
          <a:bodyPr/>
          <a:lstStyle/>
          <a:p>
            <a:endParaRPr lang="en-US"/>
          </a:p>
        </p:txBody>
      </p:sp>
      <p:sp>
        <p:nvSpPr>
          <p:cNvPr id="53342" name="Freeform 93"/>
          <p:cNvSpPr>
            <a:spLocks/>
          </p:cNvSpPr>
          <p:nvPr/>
        </p:nvSpPr>
        <p:spPr bwMode="auto">
          <a:xfrm>
            <a:off x="6354764" y="4073526"/>
            <a:ext cx="57151" cy="33339"/>
          </a:xfrm>
          <a:custGeom>
            <a:avLst/>
            <a:gdLst>
              <a:gd name="T0" fmla="*/ 0 w 41"/>
              <a:gd name="T1" fmla="*/ 2147483647 h 21"/>
              <a:gd name="T2" fmla="*/ 2147483647 w 41"/>
              <a:gd name="T3" fmla="*/ 2147483647 h 21"/>
              <a:gd name="T4" fmla="*/ 2147483647 w 41"/>
              <a:gd name="T5" fmla="*/ 2147483647 h 21"/>
              <a:gd name="T6" fmla="*/ 2147483647 w 41"/>
              <a:gd name="T7" fmla="*/ 2147483647 h 21"/>
              <a:gd name="T8" fmla="*/ 2147483647 w 41"/>
              <a:gd name="T9" fmla="*/ 2147483647 h 21"/>
              <a:gd name="T10" fmla="*/ 2147483647 w 41"/>
              <a:gd name="T11" fmla="*/ 2147483647 h 21"/>
              <a:gd name="T12" fmla="*/ 2147483647 w 41"/>
              <a:gd name="T13" fmla="*/ 2147483647 h 21"/>
              <a:gd name="T14" fmla="*/ 2147483647 w 41"/>
              <a:gd name="T15" fmla="*/ 2147483647 h 21"/>
              <a:gd name="T16" fmla="*/ 2147483647 w 41"/>
              <a:gd name="T17" fmla="*/ 2147483647 h 21"/>
              <a:gd name="T18" fmla="*/ 2147483647 w 41"/>
              <a:gd name="T19" fmla="*/ 2147483647 h 21"/>
              <a:gd name="T20" fmla="*/ 2147483647 w 41"/>
              <a:gd name="T21" fmla="*/ 2147483647 h 21"/>
              <a:gd name="T22" fmla="*/ 2147483647 w 41"/>
              <a:gd name="T23" fmla="*/ 2147483647 h 21"/>
              <a:gd name="T24" fmla="*/ 2147483647 w 41"/>
              <a:gd name="T25" fmla="*/ 2147483647 h 21"/>
              <a:gd name="T26" fmla="*/ 2147483647 w 41"/>
              <a:gd name="T27" fmla="*/ 2147483647 h 21"/>
              <a:gd name="T28" fmla="*/ 2147483647 w 41"/>
              <a:gd name="T29" fmla="*/ 2147483647 h 21"/>
              <a:gd name="T30" fmla="*/ 2147483647 w 41"/>
              <a:gd name="T31" fmla="*/ 2147483647 h 21"/>
              <a:gd name="T32" fmla="*/ 2147483647 w 41"/>
              <a:gd name="T33" fmla="*/ 2147483647 h 21"/>
              <a:gd name="T34" fmla="*/ 2147483647 w 41"/>
              <a:gd name="T35" fmla="*/ 2147483647 h 21"/>
              <a:gd name="T36" fmla="*/ 2147483647 w 41"/>
              <a:gd name="T37" fmla="*/ 2147483647 h 21"/>
              <a:gd name="T38" fmla="*/ 2147483647 w 41"/>
              <a:gd name="T39" fmla="*/ 2147483647 h 21"/>
              <a:gd name="T40" fmla="*/ 2147483647 w 41"/>
              <a:gd name="T41" fmla="*/ 2147483647 h 21"/>
              <a:gd name="T42" fmla="*/ 2147483647 w 41"/>
              <a:gd name="T43" fmla="*/ 2147483647 h 21"/>
              <a:gd name="T44" fmla="*/ 2147483647 w 41"/>
              <a:gd name="T45" fmla="*/ 2147483647 h 21"/>
              <a:gd name="T46" fmla="*/ 2147483647 w 41"/>
              <a:gd name="T47" fmla="*/ 0 h 21"/>
              <a:gd name="T48" fmla="*/ 2147483647 w 41"/>
              <a:gd name="T49" fmla="*/ 2147483647 h 21"/>
              <a:gd name="T50" fmla="*/ 2147483647 w 41"/>
              <a:gd name="T51" fmla="*/ 2147483647 h 21"/>
              <a:gd name="T52" fmla="*/ 2147483647 w 41"/>
              <a:gd name="T53" fmla="*/ 2147483647 h 21"/>
              <a:gd name="T54" fmla="*/ 2147483647 w 41"/>
              <a:gd name="T55" fmla="*/ 2147483647 h 21"/>
              <a:gd name="T56" fmla="*/ 2147483647 w 41"/>
              <a:gd name="T57" fmla="*/ 2147483647 h 21"/>
              <a:gd name="T58" fmla="*/ 2147483647 w 41"/>
              <a:gd name="T59" fmla="*/ 2147483647 h 21"/>
              <a:gd name="T60" fmla="*/ 2147483647 w 41"/>
              <a:gd name="T61" fmla="*/ 2147483647 h 21"/>
              <a:gd name="T62" fmla="*/ 2147483647 w 41"/>
              <a:gd name="T63" fmla="*/ 2147483647 h 21"/>
              <a:gd name="T64" fmla="*/ 0 w 41"/>
              <a:gd name="T65" fmla="*/ 2147483647 h 2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1"/>
              <a:gd name="T100" fmla="*/ 0 h 21"/>
              <a:gd name="T101" fmla="*/ 41 w 41"/>
              <a:gd name="T102" fmla="*/ 21 h 2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1" h="21">
                <a:moveTo>
                  <a:pt x="0" y="14"/>
                </a:moveTo>
                <a:lnTo>
                  <a:pt x="1" y="15"/>
                </a:lnTo>
                <a:lnTo>
                  <a:pt x="1" y="17"/>
                </a:lnTo>
                <a:lnTo>
                  <a:pt x="3" y="18"/>
                </a:lnTo>
                <a:lnTo>
                  <a:pt x="4" y="18"/>
                </a:lnTo>
                <a:lnTo>
                  <a:pt x="6" y="20"/>
                </a:lnTo>
                <a:lnTo>
                  <a:pt x="7" y="21"/>
                </a:lnTo>
                <a:lnTo>
                  <a:pt x="9" y="21"/>
                </a:lnTo>
                <a:lnTo>
                  <a:pt x="10" y="21"/>
                </a:lnTo>
                <a:lnTo>
                  <a:pt x="15" y="21"/>
                </a:lnTo>
                <a:lnTo>
                  <a:pt x="19" y="20"/>
                </a:lnTo>
                <a:lnTo>
                  <a:pt x="22" y="18"/>
                </a:lnTo>
                <a:lnTo>
                  <a:pt x="26" y="17"/>
                </a:lnTo>
                <a:lnTo>
                  <a:pt x="29" y="14"/>
                </a:lnTo>
                <a:lnTo>
                  <a:pt x="34" y="12"/>
                </a:lnTo>
                <a:lnTo>
                  <a:pt x="37" y="11"/>
                </a:lnTo>
                <a:lnTo>
                  <a:pt x="41" y="8"/>
                </a:lnTo>
                <a:lnTo>
                  <a:pt x="38" y="8"/>
                </a:lnTo>
                <a:lnTo>
                  <a:pt x="37" y="6"/>
                </a:lnTo>
                <a:lnTo>
                  <a:pt x="34" y="5"/>
                </a:lnTo>
                <a:lnTo>
                  <a:pt x="31" y="3"/>
                </a:lnTo>
                <a:lnTo>
                  <a:pt x="28" y="2"/>
                </a:lnTo>
                <a:lnTo>
                  <a:pt x="26" y="2"/>
                </a:lnTo>
                <a:lnTo>
                  <a:pt x="23" y="0"/>
                </a:lnTo>
                <a:lnTo>
                  <a:pt x="20" y="2"/>
                </a:lnTo>
                <a:lnTo>
                  <a:pt x="17" y="2"/>
                </a:lnTo>
                <a:lnTo>
                  <a:pt x="15" y="3"/>
                </a:lnTo>
                <a:lnTo>
                  <a:pt x="12" y="5"/>
                </a:lnTo>
                <a:lnTo>
                  <a:pt x="10" y="6"/>
                </a:lnTo>
                <a:lnTo>
                  <a:pt x="7" y="8"/>
                </a:lnTo>
                <a:lnTo>
                  <a:pt x="4" y="9"/>
                </a:lnTo>
                <a:lnTo>
                  <a:pt x="3" y="11"/>
                </a:lnTo>
                <a:lnTo>
                  <a:pt x="0" y="1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43" name="Freeform 94"/>
          <p:cNvSpPr>
            <a:spLocks/>
          </p:cNvSpPr>
          <p:nvPr/>
        </p:nvSpPr>
        <p:spPr bwMode="auto">
          <a:xfrm>
            <a:off x="6354764" y="4073526"/>
            <a:ext cx="57151" cy="33339"/>
          </a:xfrm>
          <a:custGeom>
            <a:avLst/>
            <a:gdLst>
              <a:gd name="T0" fmla="*/ 0 w 41"/>
              <a:gd name="T1" fmla="*/ 2147483647 h 21"/>
              <a:gd name="T2" fmla="*/ 2147483647 w 41"/>
              <a:gd name="T3" fmla="*/ 2147483647 h 21"/>
              <a:gd name="T4" fmla="*/ 2147483647 w 41"/>
              <a:gd name="T5" fmla="*/ 2147483647 h 21"/>
              <a:gd name="T6" fmla="*/ 2147483647 w 41"/>
              <a:gd name="T7" fmla="*/ 2147483647 h 21"/>
              <a:gd name="T8" fmla="*/ 2147483647 w 41"/>
              <a:gd name="T9" fmla="*/ 2147483647 h 21"/>
              <a:gd name="T10" fmla="*/ 2147483647 w 41"/>
              <a:gd name="T11" fmla="*/ 2147483647 h 21"/>
              <a:gd name="T12" fmla="*/ 2147483647 w 41"/>
              <a:gd name="T13" fmla="*/ 2147483647 h 21"/>
              <a:gd name="T14" fmla="*/ 2147483647 w 41"/>
              <a:gd name="T15" fmla="*/ 2147483647 h 21"/>
              <a:gd name="T16" fmla="*/ 2147483647 w 41"/>
              <a:gd name="T17" fmla="*/ 2147483647 h 21"/>
              <a:gd name="T18" fmla="*/ 2147483647 w 41"/>
              <a:gd name="T19" fmla="*/ 2147483647 h 21"/>
              <a:gd name="T20" fmla="*/ 2147483647 w 41"/>
              <a:gd name="T21" fmla="*/ 2147483647 h 21"/>
              <a:gd name="T22" fmla="*/ 2147483647 w 41"/>
              <a:gd name="T23" fmla="*/ 2147483647 h 21"/>
              <a:gd name="T24" fmla="*/ 2147483647 w 41"/>
              <a:gd name="T25" fmla="*/ 2147483647 h 21"/>
              <a:gd name="T26" fmla="*/ 2147483647 w 41"/>
              <a:gd name="T27" fmla="*/ 2147483647 h 21"/>
              <a:gd name="T28" fmla="*/ 2147483647 w 41"/>
              <a:gd name="T29" fmla="*/ 2147483647 h 21"/>
              <a:gd name="T30" fmla="*/ 2147483647 w 41"/>
              <a:gd name="T31" fmla="*/ 2147483647 h 21"/>
              <a:gd name="T32" fmla="*/ 2147483647 w 41"/>
              <a:gd name="T33" fmla="*/ 2147483647 h 21"/>
              <a:gd name="T34" fmla="*/ 2147483647 w 41"/>
              <a:gd name="T35" fmla="*/ 2147483647 h 21"/>
              <a:gd name="T36" fmla="*/ 2147483647 w 41"/>
              <a:gd name="T37" fmla="*/ 2147483647 h 21"/>
              <a:gd name="T38" fmla="*/ 2147483647 w 41"/>
              <a:gd name="T39" fmla="*/ 2147483647 h 21"/>
              <a:gd name="T40" fmla="*/ 2147483647 w 41"/>
              <a:gd name="T41" fmla="*/ 2147483647 h 21"/>
              <a:gd name="T42" fmla="*/ 2147483647 w 41"/>
              <a:gd name="T43" fmla="*/ 2147483647 h 21"/>
              <a:gd name="T44" fmla="*/ 2147483647 w 41"/>
              <a:gd name="T45" fmla="*/ 2147483647 h 21"/>
              <a:gd name="T46" fmla="*/ 2147483647 w 41"/>
              <a:gd name="T47" fmla="*/ 0 h 21"/>
              <a:gd name="T48" fmla="*/ 2147483647 w 41"/>
              <a:gd name="T49" fmla="*/ 2147483647 h 21"/>
              <a:gd name="T50" fmla="*/ 2147483647 w 41"/>
              <a:gd name="T51" fmla="*/ 2147483647 h 21"/>
              <a:gd name="T52" fmla="*/ 2147483647 w 41"/>
              <a:gd name="T53" fmla="*/ 2147483647 h 21"/>
              <a:gd name="T54" fmla="*/ 2147483647 w 41"/>
              <a:gd name="T55" fmla="*/ 2147483647 h 21"/>
              <a:gd name="T56" fmla="*/ 2147483647 w 41"/>
              <a:gd name="T57" fmla="*/ 2147483647 h 21"/>
              <a:gd name="T58" fmla="*/ 2147483647 w 41"/>
              <a:gd name="T59" fmla="*/ 2147483647 h 21"/>
              <a:gd name="T60" fmla="*/ 2147483647 w 41"/>
              <a:gd name="T61" fmla="*/ 2147483647 h 21"/>
              <a:gd name="T62" fmla="*/ 2147483647 w 41"/>
              <a:gd name="T63" fmla="*/ 2147483647 h 21"/>
              <a:gd name="T64" fmla="*/ 0 w 41"/>
              <a:gd name="T65" fmla="*/ 2147483647 h 2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1"/>
              <a:gd name="T100" fmla="*/ 0 h 21"/>
              <a:gd name="T101" fmla="*/ 41 w 41"/>
              <a:gd name="T102" fmla="*/ 21 h 2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1" h="21">
                <a:moveTo>
                  <a:pt x="0" y="14"/>
                </a:moveTo>
                <a:lnTo>
                  <a:pt x="1" y="15"/>
                </a:lnTo>
                <a:lnTo>
                  <a:pt x="1" y="17"/>
                </a:lnTo>
                <a:lnTo>
                  <a:pt x="3" y="18"/>
                </a:lnTo>
                <a:lnTo>
                  <a:pt x="4" y="18"/>
                </a:lnTo>
                <a:lnTo>
                  <a:pt x="6" y="20"/>
                </a:lnTo>
                <a:lnTo>
                  <a:pt x="7" y="21"/>
                </a:lnTo>
                <a:lnTo>
                  <a:pt x="9" y="21"/>
                </a:lnTo>
                <a:lnTo>
                  <a:pt x="10" y="21"/>
                </a:lnTo>
                <a:lnTo>
                  <a:pt x="15" y="21"/>
                </a:lnTo>
                <a:lnTo>
                  <a:pt x="19" y="20"/>
                </a:lnTo>
                <a:lnTo>
                  <a:pt x="22" y="18"/>
                </a:lnTo>
                <a:lnTo>
                  <a:pt x="26" y="17"/>
                </a:lnTo>
                <a:lnTo>
                  <a:pt x="29" y="14"/>
                </a:lnTo>
                <a:lnTo>
                  <a:pt x="34" y="12"/>
                </a:lnTo>
                <a:lnTo>
                  <a:pt x="37" y="11"/>
                </a:lnTo>
                <a:lnTo>
                  <a:pt x="41" y="8"/>
                </a:lnTo>
                <a:lnTo>
                  <a:pt x="38" y="8"/>
                </a:lnTo>
                <a:lnTo>
                  <a:pt x="37" y="6"/>
                </a:lnTo>
                <a:lnTo>
                  <a:pt x="34" y="5"/>
                </a:lnTo>
                <a:lnTo>
                  <a:pt x="31" y="3"/>
                </a:lnTo>
                <a:lnTo>
                  <a:pt x="28" y="2"/>
                </a:lnTo>
                <a:lnTo>
                  <a:pt x="26" y="2"/>
                </a:lnTo>
                <a:lnTo>
                  <a:pt x="23" y="0"/>
                </a:lnTo>
                <a:lnTo>
                  <a:pt x="20" y="2"/>
                </a:lnTo>
                <a:lnTo>
                  <a:pt x="17" y="2"/>
                </a:lnTo>
                <a:lnTo>
                  <a:pt x="15" y="3"/>
                </a:lnTo>
                <a:lnTo>
                  <a:pt x="12" y="5"/>
                </a:lnTo>
                <a:lnTo>
                  <a:pt x="10" y="6"/>
                </a:lnTo>
                <a:lnTo>
                  <a:pt x="7" y="8"/>
                </a:lnTo>
                <a:lnTo>
                  <a:pt x="4" y="9"/>
                </a:lnTo>
                <a:lnTo>
                  <a:pt x="3" y="11"/>
                </a:lnTo>
                <a:lnTo>
                  <a:pt x="0" y="14"/>
                </a:lnTo>
              </a:path>
            </a:pathLst>
          </a:custGeom>
          <a:solidFill>
            <a:srgbClr val="FFFF00"/>
          </a:solidFill>
          <a:ln w="4763">
            <a:solidFill>
              <a:srgbClr val="990000"/>
            </a:solidFill>
            <a:round/>
            <a:headEnd/>
            <a:tailEnd/>
          </a:ln>
        </p:spPr>
        <p:txBody>
          <a:bodyPr/>
          <a:lstStyle/>
          <a:p>
            <a:endParaRPr lang="en-US"/>
          </a:p>
        </p:txBody>
      </p:sp>
      <p:sp>
        <p:nvSpPr>
          <p:cNvPr id="53344" name="Freeform 95"/>
          <p:cNvSpPr>
            <a:spLocks/>
          </p:cNvSpPr>
          <p:nvPr/>
        </p:nvSpPr>
        <p:spPr bwMode="auto">
          <a:xfrm>
            <a:off x="6450014" y="4071939"/>
            <a:ext cx="80963" cy="74612"/>
          </a:xfrm>
          <a:custGeom>
            <a:avLst/>
            <a:gdLst>
              <a:gd name="T0" fmla="*/ 2147483647 w 57"/>
              <a:gd name="T1" fmla="*/ 2147483647 h 47"/>
              <a:gd name="T2" fmla="*/ 2147483647 w 57"/>
              <a:gd name="T3" fmla="*/ 2147483647 h 47"/>
              <a:gd name="T4" fmla="*/ 2147483647 w 57"/>
              <a:gd name="T5" fmla="*/ 2147483647 h 47"/>
              <a:gd name="T6" fmla="*/ 2147483647 w 57"/>
              <a:gd name="T7" fmla="*/ 2147483647 h 47"/>
              <a:gd name="T8" fmla="*/ 2147483647 w 57"/>
              <a:gd name="T9" fmla="*/ 2147483647 h 47"/>
              <a:gd name="T10" fmla="*/ 2147483647 w 57"/>
              <a:gd name="T11" fmla="*/ 2147483647 h 47"/>
              <a:gd name="T12" fmla="*/ 2147483647 w 57"/>
              <a:gd name="T13" fmla="*/ 2147483647 h 47"/>
              <a:gd name="T14" fmla="*/ 2147483647 w 57"/>
              <a:gd name="T15" fmla="*/ 2147483647 h 47"/>
              <a:gd name="T16" fmla="*/ 2147483647 w 57"/>
              <a:gd name="T17" fmla="*/ 2147483647 h 47"/>
              <a:gd name="T18" fmla="*/ 2147483647 w 57"/>
              <a:gd name="T19" fmla="*/ 2147483647 h 47"/>
              <a:gd name="T20" fmla="*/ 2147483647 w 57"/>
              <a:gd name="T21" fmla="*/ 2147483647 h 47"/>
              <a:gd name="T22" fmla="*/ 2147483647 w 57"/>
              <a:gd name="T23" fmla="*/ 2147483647 h 47"/>
              <a:gd name="T24" fmla="*/ 2147483647 w 57"/>
              <a:gd name="T25" fmla="*/ 2147483647 h 47"/>
              <a:gd name="T26" fmla="*/ 2147483647 w 57"/>
              <a:gd name="T27" fmla="*/ 2147483647 h 47"/>
              <a:gd name="T28" fmla="*/ 2147483647 w 57"/>
              <a:gd name="T29" fmla="*/ 2147483647 h 47"/>
              <a:gd name="T30" fmla="*/ 2147483647 w 57"/>
              <a:gd name="T31" fmla="*/ 2147483647 h 47"/>
              <a:gd name="T32" fmla="*/ 2147483647 w 57"/>
              <a:gd name="T33" fmla="*/ 2147483647 h 47"/>
              <a:gd name="T34" fmla="*/ 2147483647 w 57"/>
              <a:gd name="T35" fmla="*/ 2147483647 h 47"/>
              <a:gd name="T36" fmla="*/ 2147483647 w 57"/>
              <a:gd name="T37" fmla="*/ 2147483647 h 47"/>
              <a:gd name="T38" fmla="*/ 2147483647 w 57"/>
              <a:gd name="T39" fmla="*/ 2147483647 h 47"/>
              <a:gd name="T40" fmla="*/ 2147483647 w 57"/>
              <a:gd name="T41" fmla="*/ 2147483647 h 47"/>
              <a:gd name="T42" fmla="*/ 2147483647 w 57"/>
              <a:gd name="T43" fmla="*/ 2147483647 h 47"/>
              <a:gd name="T44" fmla="*/ 2147483647 w 57"/>
              <a:gd name="T45" fmla="*/ 2147483647 h 47"/>
              <a:gd name="T46" fmla="*/ 2147483647 w 57"/>
              <a:gd name="T47" fmla="*/ 2147483647 h 47"/>
              <a:gd name="T48" fmla="*/ 2147483647 w 57"/>
              <a:gd name="T49" fmla="*/ 2147483647 h 47"/>
              <a:gd name="T50" fmla="*/ 2147483647 w 57"/>
              <a:gd name="T51" fmla="*/ 0 h 47"/>
              <a:gd name="T52" fmla="*/ 2147483647 w 57"/>
              <a:gd name="T53" fmla="*/ 2147483647 h 47"/>
              <a:gd name="T54" fmla="*/ 2147483647 w 57"/>
              <a:gd name="T55" fmla="*/ 2147483647 h 47"/>
              <a:gd name="T56" fmla="*/ 0 w 57"/>
              <a:gd name="T57" fmla="*/ 2147483647 h 47"/>
              <a:gd name="T58" fmla="*/ 2147483647 w 57"/>
              <a:gd name="T59" fmla="*/ 2147483647 h 47"/>
              <a:gd name="T60" fmla="*/ 2147483647 w 57"/>
              <a:gd name="T61" fmla="*/ 2147483647 h 47"/>
              <a:gd name="T62" fmla="*/ 2147483647 w 57"/>
              <a:gd name="T63" fmla="*/ 2147483647 h 47"/>
              <a:gd name="T64" fmla="*/ 0 w 57"/>
              <a:gd name="T65" fmla="*/ 2147483647 h 4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7"/>
              <a:gd name="T100" fmla="*/ 0 h 47"/>
              <a:gd name="T101" fmla="*/ 57 w 57"/>
              <a:gd name="T102" fmla="*/ 47 h 4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7" h="47">
                <a:moveTo>
                  <a:pt x="0" y="10"/>
                </a:moveTo>
                <a:lnTo>
                  <a:pt x="1" y="13"/>
                </a:lnTo>
                <a:lnTo>
                  <a:pt x="3" y="15"/>
                </a:lnTo>
                <a:lnTo>
                  <a:pt x="3" y="18"/>
                </a:lnTo>
                <a:lnTo>
                  <a:pt x="3" y="22"/>
                </a:lnTo>
                <a:lnTo>
                  <a:pt x="4" y="25"/>
                </a:lnTo>
                <a:lnTo>
                  <a:pt x="6" y="29"/>
                </a:lnTo>
                <a:lnTo>
                  <a:pt x="7" y="32"/>
                </a:lnTo>
                <a:lnTo>
                  <a:pt x="9" y="35"/>
                </a:lnTo>
                <a:lnTo>
                  <a:pt x="12" y="38"/>
                </a:lnTo>
                <a:lnTo>
                  <a:pt x="15" y="41"/>
                </a:lnTo>
                <a:lnTo>
                  <a:pt x="18" y="44"/>
                </a:lnTo>
                <a:lnTo>
                  <a:pt x="20" y="46"/>
                </a:lnTo>
                <a:lnTo>
                  <a:pt x="25" y="47"/>
                </a:lnTo>
                <a:lnTo>
                  <a:pt x="29" y="47"/>
                </a:lnTo>
                <a:lnTo>
                  <a:pt x="34" y="47"/>
                </a:lnTo>
                <a:lnTo>
                  <a:pt x="38" y="47"/>
                </a:lnTo>
                <a:lnTo>
                  <a:pt x="43" y="46"/>
                </a:lnTo>
                <a:lnTo>
                  <a:pt x="47" y="44"/>
                </a:lnTo>
                <a:lnTo>
                  <a:pt x="52" y="41"/>
                </a:lnTo>
                <a:lnTo>
                  <a:pt x="56" y="38"/>
                </a:lnTo>
                <a:lnTo>
                  <a:pt x="56" y="37"/>
                </a:lnTo>
                <a:lnTo>
                  <a:pt x="57" y="35"/>
                </a:lnTo>
                <a:lnTo>
                  <a:pt x="57" y="34"/>
                </a:lnTo>
                <a:lnTo>
                  <a:pt x="56" y="31"/>
                </a:lnTo>
                <a:lnTo>
                  <a:pt x="56" y="29"/>
                </a:lnTo>
                <a:lnTo>
                  <a:pt x="55" y="27"/>
                </a:lnTo>
                <a:lnTo>
                  <a:pt x="53" y="24"/>
                </a:lnTo>
                <a:lnTo>
                  <a:pt x="53" y="22"/>
                </a:lnTo>
                <a:lnTo>
                  <a:pt x="53" y="21"/>
                </a:lnTo>
                <a:lnTo>
                  <a:pt x="53" y="19"/>
                </a:lnTo>
                <a:lnTo>
                  <a:pt x="53" y="18"/>
                </a:lnTo>
                <a:lnTo>
                  <a:pt x="53" y="16"/>
                </a:lnTo>
                <a:lnTo>
                  <a:pt x="55" y="15"/>
                </a:lnTo>
                <a:lnTo>
                  <a:pt x="55" y="13"/>
                </a:lnTo>
                <a:lnTo>
                  <a:pt x="56" y="12"/>
                </a:lnTo>
                <a:lnTo>
                  <a:pt x="55" y="12"/>
                </a:lnTo>
                <a:lnTo>
                  <a:pt x="53" y="10"/>
                </a:lnTo>
                <a:lnTo>
                  <a:pt x="52" y="9"/>
                </a:lnTo>
                <a:lnTo>
                  <a:pt x="50" y="7"/>
                </a:lnTo>
                <a:lnTo>
                  <a:pt x="49" y="7"/>
                </a:lnTo>
                <a:lnTo>
                  <a:pt x="49" y="6"/>
                </a:lnTo>
                <a:lnTo>
                  <a:pt x="47" y="6"/>
                </a:lnTo>
                <a:lnTo>
                  <a:pt x="41" y="3"/>
                </a:lnTo>
                <a:lnTo>
                  <a:pt x="35" y="1"/>
                </a:lnTo>
                <a:lnTo>
                  <a:pt x="28" y="0"/>
                </a:lnTo>
                <a:lnTo>
                  <a:pt x="22" y="0"/>
                </a:lnTo>
                <a:lnTo>
                  <a:pt x="16" y="1"/>
                </a:lnTo>
                <a:lnTo>
                  <a:pt x="10" y="3"/>
                </a:lnTo>
                <a:lnTo>
                  <a:pt x="4" y="6"/>
                </a:lnTo>
                <a:lnTo>
                  <a:pt x="0" y="10"/>
                </a:lnTo>
                <a:lnTo>
                  <a:pt x="1" y="10"/>
                </a:lnTo>
                <a:lnTo>
                  <a:pt x="1" y="12"/>
                </a:lnTo>
                <a:lnTo>
                  <a:pt x="3" y="12"/>
                </a:lnTo>
                <a:lnTo>
                  <a:pt x="3" y="13"/>
                </a:lnTo>
                <a:lnTo>
                  <a:pt x="0" y="1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45" name="Freeform 96"/>
          <p:cNvSpPr>
            <a:spLocks/>
          </p:cNvSpPr>
          <p:nvPr/>
        </p:nvSpPr>
        <p:spPr bwMode="auto">
          <a:xfrm>
            <a:off x="6450014" y="4071939"/>
            <a:ext cx="80963" cy="74612"/>
          </a:xfrm>
          <a:custGeom>
            <a:avLst/>
            <a:gdLst>
              <a:gd name="T0" fmla="*/ 2147483647 w 57"/>
              <a:gd name="T1" fmla="*/ 2147483647 h 47"/>
              <a:gd name="T2" fmla="*/ 2147483647 w 57"/>
              <a:gd name="T3" fmla="*/ 2147483647 h 47"/>
              <a:gd name="T4" fmla="*/ 2147483647 w 57"/>
              <a:gd name="T5" fmla="*/ 2147483647 h 47"/>
              <a:gd name="T6" fmla="*/ 2147483647 w 57"/>
              <a:gd name="T7" fmla="*/ 2147483647 h 47"/>
              <a:gd name="T8" fmla="*/ 2147483647 w 57"/>
              <a:gd name="T9" fmla="*/ 2147483647 h 47"/>
              <a:gd name="T10" fmla="*/ 2147483647 w 57"/>
              <a:gd name="T11" fmla="*/ 2147483647 h 47"/>
              <a:gd name="T12" fmla="*/ 2147483647 w 57"/>
              <a:gd name="T13" fmla="*/ 2147483647 h 47"/>
              <a:gd name="T14" fmla="*/ 2147483647 w 57"/>
              <a:gd name="T15" fmla="*/ 2147483647 h 47"/>
              <a:gd name="T16" fmla="*/ 2147483647 w 57"/>
              <a:gd name="T17" fmla="*/ 2147483647 h 47"/>
              <a:gd name="T18" fmla="*/ 2147483647 w 57"/>
              <a:gd name="T19" fmla="*/ 2147483647 h 47"/>
              <a:gd name="T20" fmla="*/ 2147483647 w 57"/>
              <a:gd name="T21" fmla="*/ 2147483647 h 47"/>
              <a:gd name="T22" fmla="*/ 2147483647 w 57"/>
              <a:gd name="T23" fmla="*/ 2147483647 h 47"/>
              <a:gd name="T24" fmla="*/ 2147483647 w 57"/>
              <a:gd name="T25" fmla="*/ 2147483647 h 47"/>
              <a:gd name="T26" fmla="*/ 2147483647 w 57"/>
              <a:gd name="T27" fmla="*/ 2147483647 h 47"/>
              <a:gd name="T28" fmla="*/ 2147483647 w 57"/>
              <a:gd name="T29" fmla="*/ 2147483647 h 47"/>
              <a:gd name="T30" fmla="*/ 2147483647 w 57"/>
              <a:gd name="T31" fmla="*/ 2147483647 h 47"/>
              <a:gd name="T32" fmla="*/ 2147483647 w 57"/>
              <a:gd name="T33" fmla="*/ 2147483647 h 47"/>
              <a:gd name="T34" fmla="*/ 2147483647 w 57"/>
              <a:gd name="T35" fmla="*/ 2147483647 h 47"/>
              <a:gd name="T36" fmla="*/ 2147483647 w 57"/>
              <a:gd name="T37" fmla="*/ 2147483647 h 47"/>
              <a:gd name="T38" fmla="*/ 2147483647 w 57"/>
              <a:gd name="T39" fmla="*/ 2147483647 h 47"/>
              <a:gd name="T40" fmla="*/ 2147483647 w 57"/>
              <a:gd name="T41" fmla="*/ 2147483647 h 47"/>
              <a:gd name="T42" fmla="*/ 2147483647 w 57"/>
              <a:gd name="T43" fmla="*/ 2147483647 h 47"/>
              <a:gd name="T44" fmla="*/ 2147483647 w 57"/>
              <a:gd name="T45" fmla="*/ 2147483647 h 47"/>
              <a:gd name="T46" fmla="*/ 2147483647 w 57"/>
              <a:gd name="T47" fmla="*/ 2147483647 h 47"/>
              <a:gd name="T48" fmla="*/ 2147483647 w 57"/>
              <a:gd name="T49" fmla="*/ 2147483647 h 47"/>
              <a:gd name="T50" fmla="*/ 2147483647 w 57"/>
              <a:gd name="T51" fmla="*/ 0 h 47"/>
              <a:gd name="T52" fmla="*/ 2147483647 w 57"/>
              <a:gd name="T53" fmla="*/ 2147483647 h 47"/>
              <a:gd name="T54" fmla="*/ 2147483647 w 57"/>
              <a:gd name="T55" fmla="*/ 2147483647 h 47"/>
              <a:gd name="T56" fmla="*/ 0 w 57"/>
              <a:gd name="T57" fmla="*/ 2147483647 h 47"/>
              <a:gd name="T58" fmla="*/ 2147483647 w 57"/>
              <a:gd name="T59" fmla="*/ 2147483647 h 47"/>
              <a:gd name="T60" fmla="*/ 2147483647 w 57"/>
              <a:gd name="T61" fmla="*/ 2147483647 h 47"/>
              <a:gd name="T62" fmla="*/ 2147483647 w 57"/>
              <a:gd name="T63" fmla="*/ 2147483647 h 47"/>
              <a:gd name="T64" fmla="*/ 0 w 57"/>
              <a:gd name="T65" fmla="*/ 2147483647 h 4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7"/>
              <a:gd name="T100" fmla="*/ 0 h 47"/>
              <a:gd name="T101" fmla="*/ 57 w 57"/>
              <a:gd name="T102" fmla="*/ 47 h 4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7" h="47">
                <a:moveTo>
                  <a:pt x="0" y="10"/>
                </a:moveTo>
                <a:lnTo>
                  <a:pt x="1" y="13"/>
                </a:lnTo>
                <a:lnTo>
                  <a:pt x="3" y="15"/>
                </a:lnTo>
                <a:lnTo>
                  <a:pt x="3" y="18"/>
                </a:lnTo>
                <a:lnTo>
                  <a:pt x="3" y="22"/>
                </a:lnTo>
                <a:lnTo>
                  <a:pt x="4" y="25"/>
                </a:lnTo>
                <a:lnTo>
                  <a:pt x="6" y="29"/>
                </a:lnTo>
                <a:lnTo>
                  <a:pt x="7" y="32"/>
                </a:lnTo>
                <a:lnTo>
                  <a:pt x="9" y="35"/>
                </a:lnTo>
                <a:lnTo>
                  <a:pt x="12" y="38"/>
                </a:lnTo>
                <a:lnTo>
                  <a:pt x="15" y="41"/>
                </a:lnTo>
                <a:lnTo>
                  <a:pt x="18" y="44"/>
                </a:lnTo>
                <a:lnTo>
                  <a:pt x="20" y="46"/>
                </a:lnTo>
                <a:lnTo>
                  <a:pt x="25" y="47"/>
                </a:lnTo>
                <a:lnTo>
                  <a:pt x="29" y="47"/>
                </a:lnTo>
                <a:lnTo>
                  <a:pt x="34" y="47"/>
                </a:lnTo>
                <a:lnTo>
                  <a:pt x="38" y="47"/>
                </a:lnTo>
                <a:lnTo>
                  <a:pt x="43" y="46"/>
                </a:lnTo>
                <a:lnTo>
                  <a:pt x="47" y="44"/>
                </a:lnTo>
                <a:lnTo>
                  <a:pt x="52" y="41"/>
                </a:lnTo>
                <a:lnTo>
                  <a:pt x="56" y="38"/>
                </a:lnTo>
                <a:lnTo>
                  <a:pt x="56" y="37"/>
                </a:lnTo>
                <a:lnTo>
                  <a:pt x="57" y="35"/>
                </a:lnTo>
                <a:lnTo>
                  <a:pt x="57" y="34"/>
                </a:lnTo>
                <a:lnTo>
                  <a:pt x="56" y="31"/>
                </a:lnTo>
                <a:lnTo>
                  <a:pt x="56" y="29"/>
                </a:lnTo>
                <a:lnTo>
                  <a:pt x="55" y="27"/>
                </a:lnTo>
                <a:lnTo>
                  <a:pt x="53" y="24"/>
                </a:lnTo>
                <a:lnTo>
                  <a:pt x="53" y="22"/>
                </a:lnTo>
                <a:lnTo>
                  <a:pt x="53" y="21"/>
                </a:lnTo>
                <a:lnTo>
                  <a:pt x="53" y="19"/>
                </a:lnTo>
                <a:lnTo>
                  <a:pt x="53" y="18"/>
                </a:lnTo>
                <a:lnTo>
                  <a:pt x="53" y="16"/>
                </a:lnTo>
                <a:lnTo>
                  <a:pt x="55" y="15"/>
                </a:lnTo>
                <a:lnTo>
                  <a:pt x="55" y="13"/>
                </a:lnTo>
                <a:lnTo>
                  <a:pt x="56" y="12"/>
                </a:lnTo>
                <a:lnTo>
                  <a:pt x="55" y="12"/>
                </a:lnTo>
                <a:lnTo>
                  <a:pt x="53" y="10"/>
                </a:lnTo>
                <a:lnTo>
                  <a:pt x="52" y="9"/>
                </a:lnTo>
                <a:lnTo>
                  <a:pt x="50" y="7"/>
                </a:lnTo>
                <a:lnTo>
                  <a:pt x="49" y="7"/>
                </a:lnTo>
                <a:lnTo>
                  <a:pt x="49" y="6"/>
                </a:lnTo>
                <a:lnTo>
                  <a:pt x="47" y="6"/>
                </a:lnTo>
                <a:lnTo>
                  <a:pt x="41" y="3"/>
                </a:lnTo>
                <a:lnTo>
                  <a:pt x="35" y="1"/>
                </a:lnTo>
                <a:lnTo>
                  <a:pt x="28" y="0"/>
                </a:lnTo>
                <a:lnTo>
                  <a:pt x="22" y="0"/>
                </a:lnTo>
                <a:lnTo>
                  <a:pt x="16" y="1"/>
                </a:lnTo>
                <a:lnTo>
                  <a:pt x="10" y="3"/>
                </a:lnTo>
                <a:lnTo>
                  <a:pt x="4" y="6"/>
                </a:lnTo>
                <a:lnTo>
                  <a:pt x="0" y="10"/>
                </a:lnTo>
                <a:lnTo>
                  <a:pt x="1" y="10"/>
                </a:lnTo>
                <a:lnTo>
                  <a:pt x="1" y="12"/>
                </a:lnTo>
                <a:lnTo>
                  <a:pt x="3" y="12"/>
                </a:lnTo>
                <a:lnTo>
                  <a:pt x="3" y="13"/>
                </a:lnTo>
                <a:lnTo>
                  <a:pt x="0" y="10"/>
                </a:lnTo>
              </a:path>
            </a:pathLst>
          </a:custGeom>
          <a:solidFill>
            <a:srgbClr val="FFFF00"/>
          </a:solidFill>
          <a:ln w="1588">
            <a:solidFill>
              <a:srgbClr val="990000"/>
            </a:solidFill>
            <a:round/>
            <a:headEnd/>
            <a:tailEnd/>
          </a:ln>
        </p:spPr>
        <p:txBody>
          <a:bodyPr/>
          <a:lstStyle/>
          <a:p>
            <a:endParaRPr lang="en-US"/>
          </a:p>
        </p:txBody>
      </p:sp>
      <p:sp>
        <p:nvSpPr>
          <p:cNvPr id="53346" name="Freeform 97"/>
          <p:cNvSpPr>
            <a:spLocks/>
          </p:cNvSpPr>
          <p:nvPr/>
        </p:nvSpPr>
        <p:spPr bwMode="auto">
          <a:xfrm>
            <a:off x="6450014" y="4071939"/>
            <a:ext cx="80963" cy="74612"/>
          </a:xfrm>
          <a:custGeom>
            <a:avLst/>
            <a:gdLst>
              <a:gd name="T0" fmla="*/ 2147483647 w 57"/>
              <a:gd name="T1" fmla="*/ 2147483647 h 47"/>
              <a:gd name="T2" fmla="*/ 2147483647 w 57"/>
              <a:gd name="T3" fmla="*/ 2147483647 h 47"/>
              <a:gd name="T4" fmla="*/ 2147483647 w 57"/>
              <a:gd name="T5" fmla="*/ 2147483647 h 47"/>
              <a:gd name="T6" fmla="*/ 2147483647 w 57"/>
              <a:gd name="T7" fmla="*/ 2147483647 h 47"/>
              <a:gd name="T8" fmla="*/ 2147483647 w 57"/>
              <a:gd name="T9" fmla="*/ 2147483647 h 47"/>
              <a:gd name="T10" fmla="*/ 2147483647 w 57"/>
              <a:gd name="T11" fmla="*/ 2147483647 h 47"/>
              <a:gd name="T12" fmla="*/ 2147483647 w 57"/>
              <a:gd name="T13" fmla="*/ 2147483647 h 47"/>
              <a:gd name="T14" fmla="*/ 2147483647 w 57"/>
              <a:gd name="T15" fmla="*/ 2147483647 h 47"/>
              <a:gd name="T16" fmla="*/ 2147483647 w 57"/>
              <a:gd name="T17" fmla="*/ 2147483647 h 47"/>
              <a:gd name="T18" fmla="*/ 2147483647 w 57"/>
              <a:gd name="T19" fmla="*/ 2147483647 h 47"/>
              <a:gd name="T20" fmla="*/ 2147483647 w 57"/>
              <a:gd name="T21" fmla="*/ 2147483647 h 47"/>
              <a:gd name="T22" fmla="*/ 2147483647 w 57"/>
              <a:gd name="T23" fmla="*/ 2147483647 h 47"/>
              <a:gd name="T24" fmla="*/ 2147483647 w 57"/>
              <a:gd name="T25" fmla="*/ 2147483647 h 47"/>
              <a:gd name="T26" fmla="*/ 2147483647 w 57"/>
              <a:gd name="T27" fmla="*/ 2147483647 h 47"/>
              <a:gd name="T28" fmla="*/ 2147483647 w 57"/>
              <a:gd name="T29" fmla="*/ 2147483647 h 47"/>
              <a:gd name="T30" fmla="*/ 2147483647 w 57"/>
              <a:gd name="T31" fmla="*/ 2147483647 h 47"/>
              <a:gd name="T32" fmla="*/ 2147483647 w 57"/>
              <a:gd name="T33" fmla="*/ 2147483647 h 47"/>
              <a:gd name="T34" fmla="*/ 2147483647 w 57"/>
              <a:gd name="T35" fmla="*/ 2147483647 h 47"/>
              <a:gd name="T36" fmla="*/ 2147483647 w 57"/>
              <a:gd name="T37" fmla="*/ 2147483647 h 47"/>
              <a:gd name="T38" fmla="*/ 2147483647 w 57"/>
              <a:gd name="T39" fmla="*/ 2147483647 h 47"/>
              <a:gd name="T40" fmla="*/ 2147483647 w 57"/>
              <a:gd name="T41" fmla="*/ 2147483647 h 47"/>
              <a:gd name="T42" fmla="*/ 2147483647 w 57"/>
              <a:gd name="T43" fmla="*/ 2147483647 h 47"/>
              <a:gd name="T44" fmla="*/ 2147483647 w 57"/>
              <a:gd name="T45" fmla="*/ 2147483647 h 47"/>
              <a:gd name="T46" fmla="*/ 2147483647 w 57"/>
              <a:gd name="T47" fmla="*/ 2147483647 h 47"/>
              <a:gd name="T48" fmla="*/ 2147483647 w 57"/>
              <a:gd name="T49" fmla="*/ 2147483647 h 47"/>
              <a:gd name="T50" fmla="*/ 2147483647 w 57"/>
              <a:gd name="T51" fmla="*/ 0 h 47"/>
              <a:gd name="T52" fmla="*/ 2147483647 w 57"/>
              <a:gd name="T53" fmla="*/ 2147483647 h 47"/>
              <a:gd name="T54" fmla="*/ 2147483647 w 57"/>
              <a:gd name="T55" fmla="*/ 2147483647 h 47"/>
              <a:gd name="T56" fmla="*/ 0 w 57"/>
              <a:gd name="T57" fmla="*/ 2147483647 h 47"/>
              <a:gd name="T58" fmla="*/ 2147483647 w 57"/>
              <a:gd name="T59" fmla="*/ 2147483647 h 47"/>
              <a:gd name="T60" fmla="*/ 2147483647 w 57"/>
              <a:gd name="T61" fmla="*/ 2147483647 h 47"/>
              <a:gd name="T62" fmla="*/ 2147483647 w 57"/>
              <a:gd name="T63" fmla="*/ 2147483647 h 4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7"/>
              <a:gd name="T97" fmla="*/ 0 h 47"/>
              <a:gd name="T98" fmla="*/ 57 w 57"/>
              <a:gd name="T99" fmla="*/ 47 h 4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7" h="47">
                <a:moveTo>
                  <a:pt x="0" y="10"/>
                </a:moveTo>
                <a:lnTo>
                  <a:pt x="1" y="13"/>
                </a:lnTo>
                <a:lnTo>
                  <a:pt x="3" y="15"/>
                </a:lnTo>
                <a:lnTo>
                  <a:pt x="3" y="18"/>
                </a:lnTo>
                <a:lnTo>
                  <a:pt x="3" y="22"/>
                </a:lnTo>
                <a:lnTo>
                  <a:pt x="4" y="25"/>
                </a:lnTo>
                <a:lnTo>
                  <a:pt x="6" y="29"/>
                </a:lnTo>
                <a:lnTo>
                  <a:pt x="7" y="32"/>
                </a:lnTo>
                <a:lnTo>
                  <a:pt x="9" y="35"/>
                </a:lnTo>
                <a:lnTo>
                  <a:pt x="12" y="38"/>
                </a:lnTo>
                <a:lnTo>
                  <a:pt x="15" y="41"/>
                </a:lnTo>
                <a:lnTo>
                  <a:pt x="18" y="44"/>
                </a:lnTo>
                <a:lnTo>
                  <a:pt x="20" y="46"/>
                </a:lnTo>
                <a:lnTo>
                  <a:pt x="25" y="47"/>
                </a:lnTo>
                <a:lnTo>
                  <a:pt x="29" y="47"/>
                </a:lnTo>
                <a:lnTo>
                  <a:pt x="34" y="47"/>
                </a:lnTo>
                <a:lnTo>
                  <a:pt x="38" y="47"/>
                </a:lnTo>
                <a:lnTo>
                  <a:pt x="43" y="46"/>
                </a:lnTo>
                <a:lnTo>
                  <a:pt x="47" y="44"/>
                </a:lnTo>
                <a:lnTo>
                  <a:pt x="52" y="41"/>
                </a:lnTo>
                <a:lnTo>
                  <a:pt x="56" y="38"/>
                </a:lnTo>
                <a:lnTo>
                  <a:pt x="56" y="37"/>
                </a:lnTo>
                <a:lnTo>
                  <a:pt x="57" y="35"/>
                </a:lnTo>
                <a:lnTo>
                  <a:pt x="57" y="34"/>
                </a:lnTo>
                <a:lnTo>
                  <a:pt x="56" y="31"/>
                </a:lnTo>
                <a:lnTo>
                  <a:pt x="56" y="29"/>
                </a:lnTo>
                <a:lnTo>
                  <a:pt x="55" y="27"/>
                </a:lnTo>
                <a:lnTo>
                  <a:pt x="53" y="24"/>
                </a:lnTo>
                <a:lnTo>
                  <a:pt x="53" y="22"/>
                </a:lnTo>
                <a:lnTo>
                  <a:pt x="53" y="21"/>
                </a:lnTo>
                <a:lnTo>
                  <a:pt x="53" y="19"/>
                </a:lnTo>
                <a:lnTo>
                  <a:pt x="53" y="18"/>
                </a:lnTo>
                <a:lnTo>
                  <a:pt x="53" y="16"/>
                </a:lnTo>
                <a:lnTo>
                  <a:pt x="55" y="15"/>
                </a:lnTo>
                <a:lnTo>
                  <a:pt x="55" y="13"/>
                </a:lnTo>
                <a:lnTo>
                  <a:pt x="56" y="12"/>
                </a:lnTo>
                <a:lnTo>
                  <a:pt x="55" y="12"/>
                </a:lnTo>
                <a:lnTo>
                  <a:pt x="53" y="10"/>
                </a:lnTo>
                <a:lnTo>
                  <a:pt x="52" y="9"/>
                </a:lnTo>
                <a:lnTo>
                  <a:pt x="50" y="7"/>
                </a:lnTo>
                <a:lnTo>
                  <a:pt x="49" y="7"/>
                </a:lnTo>
                <a:lnTo>
                  <a:pt x="49" y="6"/>
                </a:lnTo>
                <a:lnTo>
                  <a:pt x="47" y="6"/>
                </a:lnTo>
                <a:lnTo>
                  <a:pt x="41" y="3"/>
                </a:lnTo>
                <a:lnTo>
                  <a:pt x="35" y="1"/>
                </a:lnTo>
                <a:lnTo>
                  <a:pt x="28" y="0"/>
                </a:lnTo>
                <a:lnTo>
                  <a:pt x="22" y="0"/>
                </a:lnTo>
                <a:lnTo>
                  <a:pt x="16" y="1"/>
                </a:lnTo>
                <a:lnTo>
                  <a:pt x="10" y="3"/>
                </a:lnTo>
                <a:lnTo>
                  <a:pt x="4" y="6"/>
                </a:lnTo>
                <a:lnTo>
                  <a:pt x="0" y="10"/>
                </a:lnTo>
                <a:lnTo>
                  <a:pt x="1" y="10"/>
                </a:lnTo>
                <a:lnTo>
                  <a:pt x="1" y="12"/>
                </a:lnTo>
                <a:lnTo>
                  <a:pt x="3" y="12"/>
                </a:lnTo>
                <a:lnTo>
                  <a:pt x="3" y="13"/>
                </a:lnTo>
              </a:path>
            </a:pathLst>
          </a:custGeom>
          <a:solidFill>
            <a:srgbClr val="FFFF00"/>
          </a:solidFill>
          <a:ln w="4763">
            <a:solidFill>
              <a:srgbClr val="990000"/>
            </a:solidFill>
            <a:round/>
            <a:headEnd/>
            <a:tailEnd/>
          </a:ln>
        </p:spPr>
        <p:txBody>
          <a:bodyPr/>
          <a:lstStyle/>
          <a:p>
            <a:endParaRPr lang="en-US"/>
          </a:p>
        </p:txBody>
      </p:sp>
      <p:sp>
        <p:nvSpPr>
          <p:cNvPr id="53347" name="Freeform 98"/>
          <p:cNvSpPr>
            <a:spLocks/>
          </p:cNvSpPr>
          <p:nvPr/>
        </p:nvSpPr>
        <p:spPr bwMode="auto">
          <a:xfrm>
            <a:off x="6472239" y="4154489"/>
            <a:ext cx="100012" cy="55563"/>
          </a:xfrm>
          <a:custGeom>
            <a:avLst/>
            <a:gdLst>
              <a:gd name="T0" fmla="*/ 2147483647 w 70"/>
              <a:gd name="T1" fmla="*/ 2147483647 h 35"/>
              <a:gd name="T2" fmla="*/ 2147483647 w 70"/>
              <a:gd name="T3" fmla="*/ 2147483647 h 35"/>
              <a:gd name="T4" fmla="*/ 2147483647 w 70"/>
              <a:gd name="T5" fmla="*/ 2147483647 h 35"/>
              <a:gd name="T6" fmla="*/ 2147483647 w 70"/>
              <a:gd name="T7" fmla="*/ 2147483647 h 35"/>
              <a:gd name="T8" fmla="*/ 2147483647 w 70"/>
              <a:gd name="T9" fmla="*/ 2147483647 h 35"/>
              <a:gd name="T10" fmla="*/ 2147483647 w 70"/>
              <a:gd name="T11" fmla="*/ 2147483647 h 35"/>
              <a:gd name="T12" fmla="*/ 2147483647 w 70"/>
              <a:gd name="T13" fmla="*/ 2147483647 h 35"/>
              <a:gd name="T14" fmla="*/ 2147483647 w 70"/>
              <a:gd name="T15" fmla="*/ 2147483647 h 35"/>
              <a:gd name="T16" fmla="*/ 2147483647 w 70"/>
              <a:gd name="T17" fmla="*/ 2147483647 h 35"/>
              <a:gd name="T18" fmla="*/ 0 w 70"/>
              <a:gd name="T19" fmla="*/ 2147483647 h 35"/>
              <a:gd name="T20" fmla="*/ 0 w 70"/>
              <a:gd name="T21" fmla="*/ 2147483647 h 35"/>
              <a:gd name="T22" fmla="*/ 2147483647 w 70"/>
              <a:gd name="T23" fmla="*/ 2147483647 h 35"/>
              <a:gd name="T24" fmla="*/ 2147483647 w 70"/>
              <a:gd name="T25" fmla="*/ 2147483647 h 35"/>
              <a:gd name="T26" fmla="*/ 2147483647 w 70"/>
              <a:gd name="T27" fmla="*/ 2147483647 h 35"/>
              <a:gd name="T28" fmla="*/ 2147483647 w 70"/>
              <a:gd name="T29" fmla="*/ 2147483647 h 35"/>
              <a:gd name="T30" fmla="*/ 2147483647 w 70"/>
              <a:gd name="T31" fmla="*/ 2147483647 h 35"/>
              <a:gd name="T32" fmla="*/ 2147483647 w 70"/>
              <a:gd name="T33" fmla="*/ 2147483647 h 35"/>
              <a:gd name="T34" fmla="*/ 2147483647 w 70"/>
              <a:gd name="T35" fmla="*/ 2147483647 h 35"/>
              <a:gd name="T36" fmla="*/ 2147483647 w 70"/>
              <a:gd name="T37" fmla="*/ 2147483647 h 35"/>
              <a:gd name="T38" fmla="*/ 2147483647 w 70"/>
              <a:gd name="T39" fmla="*/ 2147483647 h 35"/>
              <a:gd name="T40" fmla="*/ 2147483647 w 70"/>
              <a:gd name="T41" fmla="*/ 2147483647 h 35"/>
              <a:gd name="T42" fmla="*/ 2147483647 w 70"/>
              <a:gd name="T43" fmla="*/ 2147483647 h 35"/>
              <a:gd name="T44" fmla="*/ 2147483647 w 70"/>
              <a:gd name="T45" fmla="*/ 2147483647 h 35"/>
              <a:gd name="T46" fmla="*/ 2147483647 w 70"/>
              <a:gd name="T47" fmla="*/ 2147483647 h 35"/>
              <a:gd name="T48" fmla="*/ 2147483647 w 70"/>
              <a:gd name="T49" fmla="*/ 2147483647 h 35"/>
              <a:gd name="T50" fmla="*/ 2147483647 w 70"/>
              <a:gd name="T51" fmla="*/ 2147483647 h 35"/>
              <a:gd name="T52" fmla="*/ 2147483647 w 70"/>
              <a:gd name="T53" fmla="*/ 2147483647 h 35"/>
              <a:gd name="T54" fmla="*/ 2147483647 w 70"/>
              <a:gd name="T55" fmla="*/ 2147483647 h 35"/>
              <a:gd name="T56" fmla="*/ 2147483647 w 70"/>
              <a:gd name="T57" fmla="*/ 2147483647 h 35"/>
              <a:gd name="T58" fmla="*/ 2147483647 w 70"/>
              <a:gd name="T59" fmla="*/ 2147483647 h 35"/>
              <a:gd name="T60" fmla="*/ 2147483647 w 70"/>
              <a:gd name="T61" fmla="*/ 2147483647 h 35"/>
              <a:gd name="T62" fmla="*/ 2147483647 w 70"/>
              <a:gd name="T63" fmla="*/ 2147483647 h 35"/>
              <a:gd name="T64" fmla="*/ 2147483647 w 70"/>
              <a:gd name="T65" fmla="*/ 2147483647 h 35"/>
              <a:gd name="T66" fmla="*/ 2147483647 w 70"/>
              <a:gd name="T67" fmla="*/ 0 h 35"/>
              <a:gd name="T68" fmla="*/ 2147483647 w 70"/>
              <a:gd name="T69" fmla="*/ 0 h 35"/>
              <a:gd name="T70" fmla="*/ 2147483647 w 70"/>
              <a:gd name="T71" fmla="*/ 0 h 35"/>
              <a:gd name="T72" fmla="*/ 2147483647 w 70"/>
              <a:gd name="T73" fmla="*/ 2147483647 h 35"/>
              <a:gd name="T74" fmla="*/ 2147483647 w 70"/>
              <a:gd name="T75" fmla="*/ 2147483647 h 35"/>
              <a:gd name="T76" fmla="*/ 2147483647 w 70"/>
              <a:gd name="T77" fmla="*/ 2147483647 h 35"/>
              <a:gd name="T78" fmla="*/ 2147483647 w 70"/>
              <a:gd name="T79" fmla="*/ 2147483647 h 35"/>
              <a:gd name="T80" fmla="*/ 2147483647 w 70"/>
              <a:gd name="T81" fmla="*/ 2147483647 h 35"/>
              <a:gd name="T82" fmla="*/ 2147483647 w 70"/>
              <a:gd name="T83" fmla="*/ 2147483647 h 35"/>
              <a:gd name="T84" fmla="*/ 2147483647 w 70"/>
              <a:gd name="T85" fmla="*/ 2147483647 h 35"/>
              <a:gd name="T86" fmla="*/ 2147483647 w 70"/>
              <a:gd name="T87" fmla="*/ 2147483647 h 35"/>
              <a:gd name="T88" fmla="*/ 2147483647 w 70"/>
              <a:gd name="T89" fmla="*/ 2147483647 h 35"/>
              <a:gd name="T90" fmla="*/ 2147483647 w 70"/>
              <a:gd name="T91" fmla="*/ 2147483647 h 35"/>
              <a:gd name="T92" fmla="*/ 2147483647 w 70"/>
              <a:gd name="T93" fmla="*/ 2147483647 h 35"/>
              <a:gd name="T94" fmla="*/ 2147483647 w 70"/>
              <a:gd name="T95" fmla="*/ 2147483647 h 35"/>
              <a:gd name="T96" fmla="*/ 2147483647 w 70"/>
              <a:gd name="T97" fmla="*/ 2147483647 h 3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0"/>
              <a:gd name="T148" fmla="*/ 0 h 35"/>
              <a:gd name="T149" fmla="*/ 70 w 70"/>
              <a:gd name="T150" fmla="*/ 35 h 3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0" h="35">
                <a:moveTo>
                  <a:pt x="24" y="7"/>
                </a:moveTo>
                <a:lnTo>
                  <a:pt x="21" y="7"/>
                </a:lnTo>
                <a:lnTo>
                  <a:pt x="19" y="7"/>
                </a:lnTo>
                <a:lnTo>
                  <a:pt x="16" y="7"/>
                </a:lnTo>
                <a:lnTo>
                  <a:pt x="13" y="6"/>
                </a:lnTo>
                <a:lnTo>
                  <a:pt x="10" y="6"/>
                </a:lnTo>
                <a:lnTo>
                  <a:pt x="7" y="6"/>
                </a:lnTo>
                <a:lnTo>
                  <a:pt x="4" y="6"/>
                </a:lnTo>
                <a:lnTo>
                  <a:pt x="3" y="7"/>
                </a:lnTo>
                <a:lnTo>
                  <a:pt x="0" y="9"/>
                </a:lnTo>
                <a:lnTo>
                  <a:pt x="0" y="12"/>
                </a:lnTo>
                <a:lnTo>
                  <a:pt x="3" y="15"/>
                </a:lnTo>
                <a:lnTo>
                  <a:pt x="7" y="19"/>
                </a:lnTo>
                <a:lnTo>
                  <a:pt x="13" y="22"/>
                </a:lnTo>
                <a:lnTo>
                  <a:pt x="19" y="25"/>
                </a:lnTo>
                <a:lnTo>
                  <a:pt x="24" y="29"/>
                </a:lnTo>
                <a:lnTo>
                  <a:pt x="28" y="32"/>
                </a:lnTo>
                <a:lnTo>
                  <a:pt x="33" y="34"/>
                </a:lnTo>
                <a:lnTo>
                  <a:pt x="37" y="35"/>
                </a:lnTo>
                <a:lnTo>
                  <a:pt x="41" y="34"/>
                </a:lnTo>
                <a:lnTo>
                  <a:pt x="46" y="32"/>
                </a:lnTo>
                <a:lnTo>
                  <a:pt x="50" y="29"/>
                </a:lnTo>
                <a:lnTo>
                  <a:pt x="55" y="26"/>
                </a:lnTo>
                <a:lnTo>
                  <a:pt x="59" y="22"/>
                </a:lnTo>
                <a:lnTo>
                  <a:pt x="64" y="19"/>
                </a:lnTo>
                <a:lnTo>
                  <a:pt x="65" y="17"/>
                </a:lnTo>
                <a:lnTo>
                  <a:pt x="67" y="15"/>
                </a:lnTo>
                <a:lnTo>
                  <a:pt x="68" y="12"/>
                </a:lnTo>
                <a:lnTo>
                  <a:pt x="70" y="9"/>
                </a:lnTo>
                <a:lnTo>
                  <a:pt x="70" y="6"/>
                </a:lnTo>
                <a:lnTo>
                  <a:pt x="70" y="4"/>
                </a:lnTo>
                <a:lnTo>
                  <a:pt x="68" y="1"/>
                </a:lnTo>
                <a:lnTo>
                  <a:pt x="65" y="1"/>
                </a:lnTo>
                <a:lnTo>
                  <a:pt x="61" y="0"/>
                </a:lnTo>
                <a:lnTo>
                  <a:pt x="58" y="0"/>
                </a:lnTo>
                <a:lnTo>
                  <a:pt x="55" y="0"/>
                </a:lnTo>
                <a:lnTo>
                  <a:pt x="52" y="1"/>
                </a:lnTo>
                <a:lnTo>
                  <a:pt x="49" y="1"/>
                </a:lnTo>
                <a:lnTo>
                  <a:pt x="44" y="3"/>
                </a:lnTo>
                <a:lnTo>
                  <a:pt x="41" y="3"/>
                </a:lnTo>
                <a:lnTo>
                  <a:pt x="37" y="3"/>
                </a:lnTo>
                <a:lnTo>
                  <a:pt x="36" y="3"/>
                </a:lnTo>
                <a:lnTo>
                  <a:pt x="34" y="4"/>
                </a:lnTo>
                <a:lnTo>
                  <a:pt x="33" y="4"/>
                </a:lnTo>
                <a:lnTo>
                  <a:pt x="31" y="6"/>
                </a:lnTo>
                <a:lnTo>
                  <a:pt x="28" y="6"/>
                </a:lnTo>
                <a:lnTo>
                  <a:pt x="27" y="7"/>
                </a:lnTo>
                <a:lnTo>
                  <a:pt x="25" y="7"/>
                </a:lnTo>
                <a:lnTo>
                  <a:pt x="24" y="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48" name="Freeform 99"/>
          <p:cNvSpPr>
            <a:spLocks/>
          </p:cNvSpPr>
          <p:nvPr/>
        </p:nvSpPr>
        <p:spPr bwMode="auto">
          <a:xfrm>
            <a:off x="6472239" y="4154489"/>
            <a:ext cx="100012" cy="55563"/>
          </a:xfrm>
          <a:custGeom>
            <a:avLst/>
            <a:gdLst>
              <a:gd name="T0" fmla="*/ 2147483647 w 70"/>
              <a:gd name="T1" fmla="*/ 2147483647 h 35"/>
              <a:gd name="T2" fmla="*/ 2147483647 w 70"/>
              <a:gd name="T3" fmla="*/ 2147483647 h 35"/>
              <a:gd name="T4" fmla="*/ 2147483647 w 70"/>
              <a:gd name="T5" fmla="*/ 2147483647 h 35"/>
              <a:gd name="T6" fmla="*/ 2147483647 w 70"/>
              <a:gd name="T7" fmla="*/ 2147483647 h 35"/>
              <a:gd name="T8" fmla="*/ 2147483647 w 70"/>
              <a:gd name="T9" fmla="*/ 2147483647 h 35"/>
              <a:gd name="T10" fmla="*/ 2147483647 w 70"/>
              <a:gd name="T11" fmla="*/ 2147483647 h 35"/>
              <a:gd name="T12" fmla="*/ 2147483647 w 70"/>
              <a:gd name="T13" fmla="*/ 2147483647 h 35"/>
              <a:gd name="T14" fmla="*/ 2147483647 w 70"/>
              <a:gd name="T15" fmla="*/ 2147483647 h 35"/>
              <a:gd name="T16" fmla="*/ 2147483647 w 70"/>
              <a:gd name="T17" fmla="*/ 2147483647 h 35"/>
              <a:gd name="T18" fmla="*/ 0 w 70"/>
              <a:gd name="T19" fmla="*/ 2147483647 h 35"/>
              <a:gd name="T20" fmla="*/ 0 w 70"/>
              <a:gd name="T21" fmla="*/ 2147483647 h 35"/>
              <a:gd name="T22" fmla="*/ 2147483647 w 70"/>
              <a:gd name="T23" fmla="*/ 2147483647 h 35"/>
              <a:gd name="T24" fmla="*/ 2147483647 w 70"/>
              <a:gd name="T25" fmla="*/ 2147483647 h 35"/>
              <a:gd name="T26" fmla="*/ 2147483647 w 70"/>
              <a:gd name="T27" fmla="*/ 2147483647 h 35"/>
              <a:gd name="T28" fmla="*/ 2147483647 w 70"/>
              <a:gd name="T29" fmla="*/ 2147483647 h 35"/>
              <a:gd name="T30" fmla="*/ 2147483647 w 70"/>
              <a:gd name="T31" fmla="*/ 2147483647 h 35"/>
              <a:gd name="T32" fmla="*/ 2147483647 w 70"/>
              <a:gd name="T33" fmla="*/ 2147483647 h 35"/>
              <a:gd name="T34" fmla="*/ 2147483647 w 70"/>
              <a:gd name="T35" fmla="*/ 2147483647 h 35"/>
              <a:gd name="T36" fmla="*/ 2147483647 w 70"/>
              <a:gd name="T37" fmla="*/ 2147483647 h 35"/>
              <a:gd name="T38" fmla="*/ 2147483647 w 70"/>
              <a:gd name="T39" fmla="*/ 2147483647 h 35"/>
              <a:gd name="T40" fmla="*/ 2147483647 w 70"/>
              <a:gd name="T41" fmla="*/ 2147483647 h 35"/>
              <a:gd name="T42" fmla="*/ 2147483647 w 70"/>
              <a:gd name="T43" fmla="*/ 2147483647 h 35"/>
              <a:gd name="T44" fmla="*/ 2147483647 w 70"/>
              <a:gd name="T45" fmla="*/ 2147483647 h 35"/>
              <a:gd name="T46" fmla="*/ 2147483647 w 70"/>
              <a:gd name="T47" fmla="*/ 2147483647 h 35"/>
              <a:gd name="T48" fmla="*/ 2147483647 w 70"/>
              <a:gd name="T49" fmla="*/ 2147483647 h 35"/>
              <a:gd name="T50" fmla="*/ 2147483647 w 70"/>
              <a:gd name="T51" fmla="*/ 2147483647 h 35"/>
              <a:gd name="T52" fmla="*/ 2147483647 w 70"/>
              <a:gd name="T53" fmla="*/ 2147483647 h 35"/>
              <a:gd name="T54" fmla="*/ 2147483647 w 70"/>
              <a:gd name="T55" fmla="*/ 2147483647 h 35"/>
              <a:gd name="T56" fmla="*/ 2147483647 w 70"/>
              <a:gd name="T57" fmla="*/ 2147483647 h 35"/>
              <a:gd name="T58" fmla="*/ 2147483647 w 70"/>
              <a:gd name="T59" fmla="*/ 2147483647 h 35"/>
              <a:gd name="T60" fmla="*/ 2147483647 w 70"/>
              <a:gd name="T61" fmla="*/ 2147483647 h 35"/>
              <a:gd name="T62" fmla="*/ 2147483647 w 70"/>
              <a:gd name="T63" fmla="*/ 2147483647 h 35"/>
              <a:gd name="T64" fmla="*/ 2147483647 w 70"/>
              <a:gd name="T65" fmla="*/ 2147483647 h 35"/>
              <a:gd name="T66" fmla="*/ 2147483647 w 70"/>
              <a:gd name="T67" fmla="*/ 0 h 35"/>
              <a:gd name="T68" fmla="*/ 2147483647 w 70"/>
              <a:gd name="T69" fmla="*/ 0 h 35"/>
              <a:gd name="T70" fmla="*/ 2147483647 w 70"/>
              <a:gd name="T71" fmla="*/ 0 h 35"/>
              <a:gd name="T72" fmla="*/ 2147483647 w 70"/>
              <a:gd name="T73" fmla="*/ 2147483647 h 35"/>
              <a:gd name="T74" fmla="*/ 2147483647 w 70"/>
              <a:gd name="T75" fmla="*/ 2147483647 h 35"/>
              <a:gd name="T76" fmla="*/ 2147483647 w 70"/>
              <a:gd name="T77" fmla="*/ 2147483647 h 35"/>
              <a:gd name="T78" fmla="*/ 2147483647 w 70"/>
              <a:gd name="T79" fmla="*/ 2147483647 h 35"/>
              <a:gd name="T80" fmla="*/ 2147483647 w 70"/>
              <a:gd name="T81" fmla="*/ 2147483647 h 35"/>
              <a:gd name="T82" fmla="*/ 2147483647 w 70"/>
              <a:gd name="T83" fmla="*/ 2147483647 h 35"/>
              <a:gd name="T84" fmla="*/ 2147483647 w 70"/>
              <a:gd name="T85" fmla="*/ 2147483647 h 35"/>
              <a:gd name="T86" fmla="*/ 2147483647 w 70"/>
              <a:gd name="T87" fmla="*/ 2147483647 h 35"/>
              <a:gd name="T88" fmla="*/ 2147483647 w 70"/>
              <a:gd name="T89" fmla="*/ 2147483647 h 35"/>
              <a:gd name="T90" fmla="*/ 2147483647 w 70"/>
              <a:gd name="T91" fmla="*/ 2147483647 h 35"/>
              <a:gd name="T92" fmla="*/ 2147483647 w 70"/>
              <a:gd name="T93" fmla="*/ 2147483647 h 35"/>
              <a:gd name="T94" fmla="*/ 2147483647 w 70"/>
              <a:gd name="T95" fmla="*/ 2147483647 h 35"/>
              <a:gd name="T96" fmla="*/ 2147483647 w 70"/>
              <a:gd name="T97" fmla="*/ 2147483647 h 3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0"/>
              <a:gd name="T148" fmla="*/ 0 h 35"/>
              <a:gd name="T149" fmla="*/ 70 w 70"/>
              <a:gd name="T150" fmla="*/ 35 h 3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0" h="35">
                <a:moveTo>
                  <a:pt x="24" y="7"/>
                </a:moveTo>
                <a:lnTo>
                  <a:pt x="21" y="7"/>
                </a:lnTo>
                <a:lnTo>
                  <a:pt x="19" y="7"/>
                </a:lnTo>
                <a:lnTo>
                  <a:pt x="16" y="7"/>
                </a:lnTo>
                <a:lnTo>
                  <a:pt x="13" y="6"/>
                </a:lnTo>
                <a:lnTo>
                  <a:pt x="10" y="6"/>
                </a:lnTo>
                <a:lnTo>
                  <a:pt x="7" y="6"/>
                </a:lnTo>
                <a:lnTo>
                  <a:pt x="4" y="6"/>
                </a:lnTo>
                <a:lnTo>
                  <a:pt x="3" y="7"/>
                </a:lnTo>
                <a:lnTo>
                  <a:pt x="0" y="9"/>
                </a:lnTo>
                <a:lnTo>
                  <a:pt x="0" y="12"/>
                </a:lnTo>
                <a:lnTo>
                  <a:pt x="3" y="15"/>
                </a:lnTo>
                <a:lnTo>
                  <a:pt x="7" y="19"/>
                </a:lnTo>
                <a:lnTo>
                  <a:pt x="13" y="22"/>
                </a:lnTo>
                <a:lnTo>
                  <a:pt x="19" y="25"/>
                </a:lnTo>
                <a:lnTo>
                  <a:pt x="24" y="29"/>
                </a:lnTo>
                <a:lnTo>
                  <a:pt x="28" y="32"/>
                </a:lnTo>
                <a:lnTo>
                  <a:pt x="33" y="34"/>
                </a:lnTo>
                <a:lnTo>
                  <a:pt x="37" y="35"/>
                </a:lnTo>
                <a:lnTo>
                  <a:pt x="41" y="34"/>
                </a:lnTo>
                <a:lnTo>
                  <a:pt x="46" y="32"/>
                </a:lnTo>
                <a:lnTo>
                  <a:pt x="50" y="29"/>
                </a:lnTo>
                <a:lnTo>
                  <a:pt x="55" y="26"/>
                </a:lnTo>
                <a:lnTo>
                  <a:pt x="59" y="22"/>
                </a:lnTo>
                <a:lnTo>
                  <a:pt x="64" y="19"/>
                </a:lnTo>
                <a:lnTo>
                  <a:pt x="65" y="17"/>
                </a:lnTo>
                <a:lnTo>
                  <a:pt x="67" y="15"/>
                </a:lnTo>
                <a:lnTo>
                  <a:pt x="68" y="12"/>
                </a:lnTo>
                <a:lnTo>
                  <a:pt x="70" y="9"/>
                </a:lnTo>
                <a:lnTo>
                  <a:pt x="70" y="6"/>
                </a:lnTo>
                <a:lnTo>
                  <a:pt x="70" y="4"/>
                </a:lnTo>
                <a:lnTo>
                  <a:pt x="68" y="1"/>
                </a:lnTo>
                <a:lnTo>
                  <a:pt x="65" y="1"/>
                </a:lnTo>
                <a:lnTo>
                  <a:pt x="61" y="0"/>
                </a:lnTo>
                <a:lnTo>
                  <a:pt x="58" y="0"/>
                </a:lnTo>
                <a:lnTo>
                  <a:pt x="55" y="0"/>
                </a:lnTo>
                <a:lnTo>
                  <a:pt x="52" y="1"/>
                </a:lnTo>
                <a:lnTo>
                  <a:pt x="49" y="1"/>
                </a:lnTo>
                <a:lnTo>
                  <a:pt x="44" y="3"/>
                </a:lnTo>
                <a:lnTo>
                  <a:pt x="41" y="3"/>
                </a:lnTo>
                <a:lnTo>
                  <a:pt x="37" y="3"/>
                </a:lnTo>
                <a:lnTo>
                  <a:pt x="36" y="3"/>
                </a:lnTo>
                <a:lnTo>
                  <a:pt x="34" y="4"/>
                </a:lnTo>
                <a:lnTo>
                  <a:pt x="33" y="4"/>
                </a:lnTo>
                <a:lnTo>
                  <a:pt x="31" y="6"/>
                </a:lnTo>
                <a:lnTo>
                  <a:pt x="28" y="6"/>
                </a:lnTo>
                <a:lnTo>
                  <a:pt x="27" y="7"/>
                </a:lnTo>
                <a:lnTo>
                  <a:pt x="25" y="7"/>
                </a:lnTo>
                <a:lnTo>
                  <a:pt x="24" y="7"/>
                </a:lnTo>
              </a:path>
            </a:pathLst>
          </a:custGeom>
          <a:solidFill>
            <a:srgbClr val="FFFF00"/>
          </a:solidFill>
          <a:ln w="1588">
            <a:solidFill>
              <a:srgbClr val="990000"/>
            </a:solidFill>
            <a:round/>
            <a:headEnd/>
            <a:tailEnd/>
          </a:ln>
        </p:spPr>
        <p:txBody>
          <a:bodyPr/>
          <a:lstStyle/>
          <a:p>
            <a:endParaRPr lang="en-US"/>
          </a:p>
        </p:txBody>
      </p:sp>
      <p:sp>
        <p:nvSpPr>
          <p:cNvPr id="53349" name="Freeform 100"/>
          <p:cNvSpPr>
            <a:spLocks/>
          </p:cNvSpPr>
          <p:nvPr/>
        </p:nvSpPr>
        <p:spPr bwMode="auto">
          <a:xfrm>
            <a:off x="6472239" y="4154489"/>
            <a:ext cx="100012" cy="55563"/>
          </a:xfrm>
          <a:custGeom>
            <a:avLst/>
            <a:gdLst>
              <a:gd name="T0" fmla="*/ 2147483647 w 70"/>
              <a:gd name="T1" fmla="*/ 2147483647 h 35"/>
              <a:gd name="T2" fmla="*/ 2147483647 w 70"/>
              <a:gd name="T3" fmla="*/ 2147483647 h 35"/>
              <a:gd name="T4" fmla="*/ 2147483647 w 70"/>
              <a:gd name="T5" fmla="*/ 2147483647 h 35"/>
              <a:gd name="T6" fmla="*/ 2147483647 w 70"/>
              <a:gd name="T7" fmla="*/ 2147483647 h 35"/>
              <a:gd name="T8" fmla="*/ 2147483647 w 70"/>
              <a:gd name="T9" fmla="*/ 2147483647 h 35"/>
              <a:gd name="T10" fmla="*/ 2147483647 w 70"/>
              <a:gd name="T11" fmla="*/ 2147483647 h 35"/>
              <a:gd name="T12" fmla="*/ 2147483647 w 70"/>
              <a:gd name="T13" fmla="*/ 2147483647 h 35"/>
              <a:gd name="T14" fmla="*/ 2147483647 w 70"/>
              <a:gd name="T15" fmla="*/ 2147483647 h 35"/>
              <a:gd name="T16" fmla="*/ 2147483647 w 70"/>
              <a:gd name="T17" fmla="*/ 2147483647 h 35"/>
              <a:gd name="T18" fmla="*/ 0 w 70"/>
              <a:gd name="T19" fmla="*/ 2147483647 h 35"/>
              <a:gd name="T20" fmla="*/ 0 w 70"/>
              <a:gd name="T21" fmla="*/ 2147483647 h 35"/>
              <a:gd name="T22" fmla="*/ 2147483647 w 70"/>
              <a:gd name="T23" fmla="*/ 2147483647 h 35"/>
              <a:gd name="T24" fmla="*/ 2147483647 w 70"/>
              <a:gd name="T25" fmla="*/ 2147483647 h 35"/>
              <a:gd name="T26" fmla="*/ 2147483647 w 70"/>
              <a:gd name="T27" fmla="*/ 2147483647 h 35"/>
              <a:gd name="T28" fmla="*/ 2147483647 w 70"/>
              <a:gd name="T29" fmla="*/ 2147483647 h 35"/>
              <a:gd name="T30" fmla="*/ 2147483647 w 70"/>
              <a:gd name="T31" fmla="*/ 2147483647 h 35"/>
              <a:gd name="T32" fmla="*/ 2147483647 w 70"/>
              <a:gd name="T33" fmla="*/ 2147483647 h 35"/>
              <a:gd name="T34" fmla="*/ 2147483647 w 70"/>
              <a:gd name="T35" fmla="*/ 2147483647 h 35"/>
              <a:gd name="T36" fmla="*/ 2147483647 w 70"/>
              <a:gd name="T37" fmla="*/ 2147483647 h 35"/>
              <a:gd name="T38" fmla="*/ 2147483647 w 70"/>
              <a:gd name="T39" fmla="*/ 2147483647 h 35"/>
              <a:gd name="T40" fmla="*/ 2147483647 w 70"/>
              <a:gd name="T41" fmla="*/ 2147483647 h 35"/>
              <a:gd name="T42" fmla="*/ 2147483647 w 70"/>
              <a:gd name="T43" fmla="*/ 2147483647 h 35"/>
              <a:gd name="T44" fmla="*/ 2147483647 w 70"/>
              <a:gd name="T45" fmla="*/ 2147483647 h 35"/>
              <a:gd name="T46" fmla="*/ 2147483647 w 70"/>
              <a:gd name="T47" fmla="*/ 2147483647 h 35"/>
              <a:gd name="T48" fmla="*/ 2147483647 w 70"/>
              <a:gd name="T49" fmla="*/ 2147483647 h 35"/>
              <a:gd name="T50" fmla="*/ 2147483647 w 70"/>
              <a:gd name="T51" fmla="*/ 2147483647 h 35"/>
              <a:gd name="T52" fmla="*/ 2147483647 w 70"/>
              <a:gd name="T53" fmla="*/ 2147483647 h 35"/>
              <a:gd name="T54" fmla="*/ 2147483647 w 70"/>
              <a:gd name="T55" fmla="*/ 2147483647 h 35"/>
              <a:gd name="T56" fmla="*/ 2147483647 w 70"/>
              <a:gd name="T57" fmla="*/ 2147483647 h 35"/>
              <a:gd name="T58" fmla="*/ 2147483647 w 70"/>
              <a:gd name="T59" fmla="*/ 2147483647 h 35"/>
              <a:gd name="T60" fmla="*/ 2147483647 w 70"/>
              <a:gd name="T61" fmla="*/ 2147483647 h 35"/>
              <a:gd name="T62" fmla="*/ 2147483647 w 70"/>
              <a:gd name="T63" fmla="*/ 2147483647 h 35"/>
              <a:gd name="T64" fmla="*/ 2147483647 w 70"/>
              <a:gd name="T65" fmla="*/ 2147483647 h 35"/>
              <a:gd name="T66" fmla="*/ 2147483647 w 70"/>
              <a:gd name="T67" fmla="*/ 0 h 35"/>
              <a:gd name="T68" fmla="*/ 2147483647 w 70"/>
              <a:gd name="T69" fmla="*/ 0 h 35"/>
              <a:gd name="T70" fmla="*/ 2147483647 w 70"/>
              <a:gd name="T71" fmla="*/ 0 h 35"/>
              <a:gd name="T72" fmla="*/ 2147483647 w 70"/>
              <a:gd name="T73" fmla="*/ 2147483647 h 35"/>
              <a:gd name="T74" fmla="*/ 2147483647 w 70"/>
              <a:gd name="T75" fmla="*/ 2147483647 h 35"/>
              <a:gd name="T76" fmla="*/ 2147483647 w 70"/>
              <a:gd name="T77" fmla="*/ 2147483647 h 35"/>
              <a:gd name="T78" fmla="*/ 2147483647 w 70"/>
              <a:gd name="T79" fmla="*/ 2147483647 h 35"/>
              <a:gd name="T80" fmla="*/ 2147483647 w 70"/>
              <a:gd name="T81" fmla="*/ 2147483647 h 35"/>
              <a:gd name="T82" fmla="*/ 2147483647 w 70"/>
              <a:gd name="T83" fmla="*/ 2147483647 h 35"/>
              <a:gd name="T84" fmla="*/ 2147483647 w 70"/>
              <a:gd name="T85" fmla="*/ 2147483647 h 35"/>
              <a:gd name="T86" fmla="*/ 2147483647 w 70"/>
              <a:gd name="T87" fmla="*/ 2147483647 h 35"/>
              <a:gd name="T88" fmla="*/ 2147483647 w 70"/>
              <a:gd name="T89" fmla="*/ 2147483647 h 35"/>
              <a:gd name="T90" fmla="*/ 2147483647 w 70"/>
              <a:gd name="T91" fmla="*/ 2147483647 h 35"/>
              <a:gd name="T92" fmla="*/ 2147483647 w 70"/>
              <a:gd name="T93" fmla="*/ 2147483647 h 35"/>
              <a:gd name="T94" fmla="*/ 2147483647 w 70"/>
              <a:gd name="T95" fmla="*/ 2147483647 h 35"/>
              <a:gd name="T96" fmla="*/ 2147483647 w 70"/>
              <a:gd name="T97" fmla="*/ 2147483647 h 3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0"/>
              <a:gd name="T148" fmla="*/ 0 h 35"/>
              <a:gd name="T149" fmla="*/ 70 w 70"/>
              <a:gd name="T150" fmla="*/ 35 h 3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0" h="35">
                <a:moveTo>
                  <a:pt x="24" y="7"/>
                </a:moveTo>
                <a:lnTo>
                  <a:pt x="21" y="7"/>
                </a:lnTo>
                <a:lnTo>
                  <a:pt x="19" y="7"/>
                </a:lnTo>
                <a:lnTo>
                  <a:pt x="16" y="7"/>
                </a:lnTo>
                <a:lnTo>
                  <a:pt x="13" y="6"/>
                </a:lnTo>
                <a:lnTo>
                  <a:pt x="10" y="6"/>
                </a:lnTo>
                <a:lnTo>
                  <a:pt x="7" y="6"/>
                </a:lnTo>
                <a:lnTo>
                  <a:pt x="4" y="6"/>
                </a:lnTo>
                <a:lnTo>
                  <a:pt x="3" y="7"/>
                </a:lnTo>
                <a:lnTo>
                  <a:pt x="0" y="9"/>
                </a:lnTo>
                <a:lnTo>
                  <a:pt x="0" y="12"/>
                </a:lnTo>
                <a:lnTo>
                  <a:pt x="3" y="15"/>
                </a:lnTo>
                <a:lnTo>
                  <a:pt x="7" y="19"/>
                </a:lnTo>
                <a:lnTo>
                  <a:pt x="13" y="22"/>
                </a:lnTo>
                <a:lnTo>
                  <a:pt x="19" y="25"/>
                </a:lnTo>
                <a:lnTo>
                  <a:pt x="24" y="29"/>
                </a:lnTo>
                <a:lnTo>
                  <a:pt x="28" y="32"/>
                </a:lnTo>
                <a:lnTo>
                  <a:pt x="33" y="34"/>
                </a:lnTo>
                <a:lnTo>
                  <a:pt x="37" y="35"/>
                </a:lnTo>
                <a:lnTo>
                  <a:pt x="41" y="34"/>
                </a:lnTo>
                <a:lnTo>
                  <a:pt x="46" y="32"/>
                </a:lnTo>
                <a:lnTo>
                  <a:pt x="50" y="29"/>
                </a:lnTo>
                <a:lnTo>
                  <a:pt x="55" y="26"/>
                </a:lnTo>
                <a:lnTo>
                  <a:pt x="59" y="22"/>
                </a:lnTo>
                <a:lnTo>
                  <a:pt x="64" y="19"/>
                </a:lnTo>
                <a:lnTo>
                  <a:pt x="65" y="17"/>
                </a:lnTo>
                <a:lnTo>
                  <a:pt x="67" y="15"/>
                </a:lnTo>
                <a:lnTo>
                  <a:pt x="68" y="12"/>
                </a:lnTo>
                <a:lnTo>
                  <a:pt x="70" y="9"/>
                </a:lnTo>
                <a:lnTo>
                  <a:pt x="70" y="6"/>
                </a:lnTo>
                <a:lnTo>
                  <a:pt x="70" y="4"/>
                </a:lnTo>
                <a:lnTo>
                  <a:pt x="68" y="1"/>
                </a:lnTo>
                <a:lnTo>
                  <a:pt x="65" y="1"/>
                </a:lnTo>
                <a:lnTo>
                  <a:pt x="61" y="0"/>
                </a:lnTo>
                <a:lnTo>
                  <a:pt x="58" y="0"/>
                </a:lnTo>
                <a:lnTo>
                  <a:pt x="55" y="0"/>
                </a:lnTo>
                <a:lnTo>
                  <a:pt x="52" y="1"/>
                </a:lnTo>
                <a:lnTo>
                  <a:pt x="49" y="1"/>
                </a:lnTo>
                <a:lnTo>
                  <a:pt x="44" y="3"/>
                </a:lnTo>
                <a:lnTo>
                  <a:pt x="41" y="3"/>
                </a:lnTo>
                <a:lnTo>
                  <a:pt x="37" y="3"/>
                </a:lnTo>
                <a:lnTo>
                  <a:pt x="36" y="3"/>
                </a:lnTo>
                <a:lnTo>
                  <a:pt x="34" y="4"/>
                </a:lnTo>
                <a:lnTo>
                  <a:pt x="33" y="4"/>
                </a:lnTo>
                <a:lnTo>
                  <a:pt x="31" y="6"/>
                </a:lnTo>
                <a:lnTo>
                  <a:pt x="28" y="6"/>
                </a:lnTo>
                <a:lnTo>
                  <a:pt x="27" y="7"/>
                </a:lnTo>
                <a:lnTo>
                  <a:pt x="25" y="7"/>
                </a:lnTo>
                <a:lnTo>
                  <a:pt x="24" y="7"/>
                </a:lnTo>
              </a:path>
            </a:pathLst>
          </a:custGeom>
          <a:solidFill>
            <a:srgbClr val="FFFF00"/>
          </a:solidFill>
          <a:ln w="4763">
            <a:solidFill>
              <a:srgbClr val="990000"/>
            </a:solidFill>
            <a:round/>
            <a:headEnd/>
            <a:tailEnd/>
          </a:ln>
        </p:spPr>
        <p:txBody>
          <a:bodyPr/>
          <a:lstStyle/>
          <a:p>
            <a:endParaRPr lang="en-US"/>
          </a:p>
        </p:txBody>
      </p:sp>
      <p:sp>
        <p:nvSpPr>
          <p:cNvPr id="53350" name="Freeform 101"/>
          <p:cNvSpPr>
            <a:spLocks/>
          </p:cNvSpPr>
          <p:nvPr/>
        </p:nvSpPr>
        <p:spPr bwMode="auto">
          <a:xfrm>
            <a:off x="6527801" y="4194177"/>
            <a:ext cx="63500" cy="74613"/>
          </a:xfrm>
          <a:custGeom>
            <a:avLst/>
            <a:gdLst>
              <a:gd name="T0" fmla="*/ 0 w 45"/>
              <a:gd name="T1" fmla="*/ 2147483647 h 47"/>
              <a:gd name="T2" fmla="*/ 2147483647 w 45"/>
              <a:gd name="T3" fmla="*/ 2147483647 h 47"/>
              <a:gd name="T4" fmla="*/ 2147483647 w 45"/>
              <a:gd name="T5" fmla="*/ 2147483647 h 47"/>
              <a:gd name="T6" fmla="*/ 2147483647 w 45"/>
              <a:gd name="T7" fmla="*/ 2147483647 h 47"/>
              <a:gd name="T8" fmla="*/ 2147483647 w 45"/>
              <a:gd name="T9" fmla="*/ 2147483647 h 47"/>
              <a:gd name="T10" fmla="*/ 2147483647 w 45"/>
              <a:gd name="T11" fmla="*/ 2147483647 h 47"/>
              <a:gd name="T12" fmla="*/ 2147483647 w 45"/>
              <a:gd name="T13" fmla="*/ 2147483647 h 47"/>
              <a:gd name="T14" fmla="*/ 2147483647 w 45"/>
              <a:gd name="T15" fmla="*/ 2147483647 h 47"/>
              <a:gd name="T16" fmla="*/ 2147483647 w 45"/>
              <a:gd name="T17" fmla="*/ 2147483647 h 47"/>
              <a:gd name="T18" fmla="*/ 2147483647 w 45"/>
              <a:gd name="T19" fmla="*/ 2147483647 h 47"/>
              <a:gd name="T20" fmla="*/ 2147483647 w 45"/>
              <a:gd name="T21" fmla="*/ 2147483647 h 47"/>
              <a:gd name="T22" fmla="*/ 2147483647 w 45"/>
              <a:gd name="T23" fmla="*/ 2147483647 h 47"/>
              <a:gd name="T24" fmla="*/ 2147483647 w 45"/>
              <a:gd name="T25" fmla="*/ 2147483647 h 47"/>
              <a:gd name="T26" fmla="*/ 2147483647 w 45"/>
              <a:gd name="T27" fmla="*/ 2147483647 h 47"/>
              <a:gd name="T28" fmla="*/ 2147483647 w 45"/>
              <a:gd name="T29" fmla="*/ 2147483647 h 47"/>
              <a:gd name="T30" fmla="*/ 2147483647 w 45"/>
              <a:gd name="T31" fmla="*/ 2147483647 h 47"/>
              <a:gd name="T32" fmla="*/ 2147483647 w 45"/>
              <a:gd name="T33" fmla="*/ 2147483647 h 47"/>
              <a:gd name="T34" fmla="*/ 2147483647 w 45"/>
              <a:gd name="T35" fmla="*/ 2147483647 h 47"/>
              <a:gd name="T36" fmla="*/ 2147483647 w 45"/>
              <a:gd name="T37" fmla="*/ 2147483647 h 47"/>
              <a:gd name="T38" fmla="*/ 2147483647 w 45"/>
              <a:gd name="T39" fmla="*/ 2147483647 h 47"/>
              <a:gd name="T40" fmla="*/ 2147483647 w 45"/>
              <a:gd name="T41" fmla="*/ 2147483647 h 47"/>
              <a:gd name="T42" fmla="*/ 2147483647 w 45"/>
              <a:gd name="T43" fmla="*/ 2147483647 h 47"/>
              <a:gd name="T44" fmla="*/ 2147483647 w 45"/>
              <a:gd name="T45" fmla="*/ 2147483647 h 47"/>
              <a:gd name="T46" fmla="*/ 2147483647 w 45"/>
              <a:gd name="T47" fmla="*/ 2147483647 h 47"/>
              <a:gd name="T48" fmla="*/ 2147483647 w 45"/>
              <a:gd name="T49" fmla="*/ 2147483647 h 47"/>
              <a:gd name="T50" fmla="*/ 2147483647 w 45"/>
              <a:gd name="T51" fmla="*/ 2147483647 h 47"/>
              <a:gd name="T52" fmla="*/ 2147483647 w 45"/>
              <a:gd name="T53" fmla="*/ 2147483647 h 47"/>
              <a:gd name="T54" fmla="*/ 2147483647 w 45"/>
              <a:gd name="T55" fmla="*/ 2147483647 h 47"/>
              <a:gd name="T56" fmla="*/ 2147483647 w 45"/>
              <a:gd name="T57" fmla="*/ 2147483647 h 47"/>
              <a:gd name="T58" fmla="*/ 2147483647 w 45"/>
              <a:gd name="T59" fmla="*/ 2147483647 h 47"/>
              <a:gd name="T60" fmla="*/ 2147483647 w 45"/>
              <a:gd name="T61" fmla="*/ 2147483647 h 47"/>
              <a:gd name="T62" fmla="*/ 2147483647 w 45"/>
              <a:gd name="T63" fmla="*/ 2147483647 h 47"/>
              <a:gd name="T64" fmla="*/ 2147483647 w 45"/>
              <a:gd name="T65" fmla="*/ 0 h 47"/>
              <a:gd name="T66" fmla="*/ 2147483647 w 45"/>
              <a:gd name="T67" fmla="*/ 0 h 47"/>
              <a:gd name="T68" fmla="*/ 2147483647 w 45"/>
              <a:gd name="T69" fmla="*/ 0 h 47"/>
              <a:gd name="T70" fmla="*/ 2147483647 w 45"/>
              <a:gd name="T71" fmla="*/ 2147483647 h 47"/>
              <a:gd name="T72" fmla="*/ 2147483647 w 45"/>
              <a:gd name="T73" fmla="*/ 2147483647 h 47"/>
              <a:gd name="T74" fmla="*/ 2147483647 w 45"/>
              <a:gd name="T75" fmla="*/ 2147483647 h 47"/>
              <a:gd name="T76" fmla="*/ 2147483647 w 45"/>
              <a:gd name="T77" fmla="*/ 2147483647 h 47"/>
              <a:gd name="T78" fmla="*/ 2147483647 w 45"/>
              <a:gd name="T79" fmla="*/ 2147483647 h 47"/>
              <a:gd name="T80" fmla="*/ 0 w 45"/>
              <a:gd name="T81" fmla="*/ 2147483647 h 4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5"/>
              <a:gd name="T124" fmla="*/ 0 h 47"/>
              <a:gd name="T125" fmla="*/ 45 w 45"/>
              <a:gd name="T126" fmla="*/ 47 h 4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5" h="47">
                <a:moveTo>
                  <a:pt x="0" y="22"/>
                </a:moveTo>
                <a:lnTo>
                  <a:pt x="2" y="24"/>
                </a:lnTo>
                <a:lnTo>
                  <a:pt x="4" y="25"/>
                </a:lnTo>
                <a:lnTo>
                  <a:pt x="5" y="28"/>
                </a:lnTo>
                <a:lnTo>
                  <a:pt x="7" y="30"/>
                </a:lnTo>
                <a:lnTo>
                  <a:pt x="8" y="32"/>
                </a:lnTo>
                <a:lnTo>
                  <a:pt x="8" y="34"/>
                </a:lnTo>
                <a:lnTo>
                  <a:pt x="10" y="35"/>
                </a:lnTo>
                <a:lnTo>
                  <a:pt x="13" y="38"/>
                </a:lnTo>
                <a:lnTo>
                  <a:pt x="16" y="40"/>
                </a:lnTo>
                <a:lnTo>
                  <a:pt x="20" y="43"/>
                </a:lnTo>
                <a:lnTo>
                  <a:pt x="25" y="44"/>
                </a:lnTo>
                <a:lnTo>
                  <a:pt x="29" y="46"/>
                </a:lnTo>
                <a:lnTo>
                  <a:pt x="34" y="47"/>
                </a:lnTo>
                <a:lnTo>
                  <a:pt x="36" y="46"/>
                </a:lnTo>
                <a:lnTo>
                  <a:pt x="39" y="43"/>
                </a:lnTo>
                <a:lnTo>
                  <a:pt x="39" y="38"/>
                </a:lnTo>
                <a:lnTo>
                  <a:pt x="39" y="35"/>
                </a:lnTo>
                <a:lnTo>
                  <a:pt x="39" y="31"/>
                </a:lnTo>
                <a:lnTo>
                  <a:pt x="39" y="28"/>
                </a:lnTo>
                <a:lnTo>
                  <a:pt x="41" y="25"/>
                </a:lnTo>
                <a:lnTo>
                  <a:pt x="41" y="21"/>
                </a:lnTo>
                <a:lnTo>
                  <a:pt x="41" y="18"/>
                </a:lnTo>
                <a:lnTo>
                  <a:pt x="42" y="13"/>
                </a:lnTo>
                <a:lnTo>
                  <a:pt x="44" y="9"/>
                </a:lnTo>
                <a:lnTo>
                  <a:pt x="45" y="7"/>
                </a:lnTo>
                <a:lnTo>
                  <a:pt x="45" y="6"/>
                </a:lnTo>
                <a:lnTo>
                  <a:pt x="45" y="4"/>
                </a:lnTo>
                <a:lnTo>
                  <a:pt x="44" y="3"/>
                </a:lnTo>
                <a:lnTo>
                  <a:pt x="44" y="1"/>
                </a:lnTo>
                <a:lnTo>
                  <a:pt x="42" y="0"/>
                </a:lnTo>
                <a:lnTo>
                  <a:pt x="36" y="0"/>
                </a:lnTo>
                <a:lnTo>
                  <a:pt x="32" y="0"/>
                </a:lnTo>
                <a:lnTo>
                  <a:pt x="26" y="3"/>
                </a:lnTo>
                <a:lnTo>
                  <a:pt x="19" y="6"/>
                </a:lnTo>
                <a:lnTo>
                  <a:pt x="13" y="10"/>
                </a:lnTo>
                <a:lnTo>
                  <a:pt x="8" y="13"/>
                </a:lnTo>
                <a:lnTo>
                  <a:pt x="4" y="18"/>
                </a:lnTo>
                <a:lnTo>
                  <a:pt x="0" y="22"/>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51" name="Freeform 102"/>
          <p:cNvSpPr>
            <a:spLocks/>
          </p:cNvSpPr>
          <p:nvPr/>
        </p:nvSpPr>
        <p:spPr bwMode="auto">
          <a:xfrm>
            <a:off x="6527801" y="4194177"/>
            <a:ext cx="63500" cy="74613"/>
          </a:xfrm>
          <a:custGeom>
            <a:avLst/>
            <a:gdLst>
              <a:gd name="T0" fmla="*/ 0 w 45"/>
              <a:gd name="T1" fmla="*/ 2147483647 h 47"/>
              <a:gd name="T2" fmla="*/ 2147483647 w 45"/>
              <a:gd name="T3" fmla="*/ 2147483647 h 47"/>
              <a:gd name="T4" fmla="*/ 2147483647 w 45"/>
              <a:gd name="T5" fmla="*/ 2147483647 h 47"/>
              <a:gd name="T6" fmla="*/ 2147483647 w 45"/>
              <a:gd name="T7" fmla="*/ 2147483647 h 47"/>
              <a:gd name="T8" fmla="*/ 2147483647 w 45"/>
              <a:gd name="T9" fmla="*/ 2147483647 h 47"/>
              <a:gd name="T10" fmla="*/ 2147483647 w 45"/>
              <a:gd name="T11" fmla="*/ 2147483647 h 47"/>
              <a:gd name="T12" fmla="*/ 2147483647 w 45"/>
              <a:gd name="T13" fmla="*/ 2147483647 h 47"/>
              <a:gd name="T14" fmla="*/ 2147483647 w 45"/>
              <a:gd name="T15" fmla="*/ 2147483647 h 47"/>
              <a:gd name="T16" fmla="*/ 2147483647 w 45"/>
              <a:gd name="T17" fmla="*/ 2147483647 h 47"/>
              <a:gd name="T18" fmla="*/ 2147483647 w 45"/>
              <a:gd name="T19" fmla="*/ 2147483647 h 47"/>
              <a:gd name="T20" fmla="*/ 2147483647 w 45"/>
              <a:gd name="T21" fmla="*/ 2147483647 h 47"/>
              <a:gd name="T22" fmla="*/ 2147483647 w 45"/>
              <a:gd name="T23" fmla="*/ 2147483647 h 47"/>
              <a:gd name="T24" fmla="*/ 2147483647 w 45"/>
              <a:gd name="T25" fmla="*/ 2147483647 h 47"/>
              <a:gd name="T26" fmla="*/ 2147483647 w 45"/>
              <a:gd name="T27" fmla="*/ 2147483647 h 47"/>
              <a:gd name="T28" fmla="*/ 2147483647 w 45"/>
              <a:gd name="T29" fmla="*/ 2147483647 h 47"/>
              <a:gd name="T30" fmla="*/ 2147483647 w 45"/>
              <a:gd name="T31" fmla="*/ 2147483647 h 47"/>
              <a:gd name="T32" fmla="*/ 2147483647 w 45"/>
              <a:gd name="T33" fmla="*/ 2147483647 h 47"/>
              <a:gd name="T34" fmla="*/ 2147483647 w 45"/>
              <a:gd name="T35" fmla="*/ 2147483647 h 47"/>
              <a:gd name="T36" fmla="*/ 2147483647 w 45"/>
              <a:gd name="T37" fmla="*/ 2147483647 h 47"/>
              <a:gd name="T38" fmla="*/ 2147483647 w 45"/>
              <a:gd name="T39" fmla="*/ 2147483647 h 47"/>
              <a:gd name="T40" fmla="*/ 2147483647 w 45"/>
              <a:gd name="T41" fmla="*/ 2147483647 h 47"/>
              <a:gd name="T42" fmla="*/ 2147483647 w 45"/>
              <a:gd name="T43" fmla="*/ 2147483647 h 47"/>
              <a:gd name="T44" fmla="*/ 2147483647 w 45"/>
              <a:gd name="T45" fmla="*/ 2147483647 h 47"/>
              <a:gd name="T46" fmla="*/ 2147483647 w 45"/>
              <a:gd name="T47" fmla="*/ 2147483647 h 47"/>
              <a:gd name="T48" fmla="*/ 2147483647 w 45"/>
              <a:gd name="T49" fmla="*/ 2147483647 h 47"/>
              <a:gd name="T50" fmla="*/ 2147483647 w 45"/>
              <a:gd name="T51" fmla="*/ 2147483647 h 47"/>
              <a:gd name="T52" fmla="*/ 2147483647 w 45"/>
              <a:gd name="T53" fmla="*/ 2147483647 h 47"/>
              <a:gd name="T54" fmla="*/ 2147483647 w 45"/>
              <a:gd name="T55" fmla="*/ 2147483647 h 47"/>
              <a:gd name="T56" fmla="*/ 2147483647 w 45"/>
              <a:gd name="T57" fmla="*/ 2147483647 h 47"/>
              <a:gd name="T58" fmla="*/ 2147483647 w 45"/>
              <a:gd name="T59" fmla="*/ 2147483647 h 47"/>
              <a:gd name="T60" fmla="*/ 2147483647 w 45"/>
              <a:gd name="T61" fmla="*/ 2147483647 h 47"/>
              <a:gd name="T62" fmla="*/ 2147483647 w 45"/>
              <a:gd name="T63" fmla="*/ 2147483647 h 47"/>
              <a:gd name="T64" fmla="*/ 2147483647 w 45"/>
              <a:gd name="T65" fmla="*/ 0 h 47"/>
              <a:gd name="T66" fmla="*/ 2147483647 w 45"/>
              <a:gd name="T67" fmla="*/ 0 h 47"/>
              <a:gd name="T68" fmla="*/ 2147483647 w 45"/>
              <a:gd name="T69" fmla="*/ 0 h 47"/>
              <a:gd name="T70" fmla="*/ 2147483647 w 45"/>
              <a:gd name="T71" fmla="*/ 2147483647 h 47"/>
              <a:gd name="T72" fmla="*/ 2147483647 w 45"/>
              <a:gd name="T73" fmla="*/ 2147483647 h 47"/>
              <a:gd name="T74" fmla="*/ 2147483647 w 45"/>
              <a:gd name="T75" fmla="*/ 2147483647 h 47"/>
              <a:gd name="T76" fmla="*/ 2147483647 w 45"/>
              <a:gd name="T77" fmla="*/ 2147483647 h 47"/>
              <a:gd name="T78" fmla="*/ 2147483647 w 45"/>
              <a:gd name="T79" fmla="*/ 2147483647 h 47"/>
              <a:gd name="T80" fmla="*/ 0 w 45"/>
              <a:gd name="T81" fmla="*/ 2147483647 h 4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5"/>
              <a:gd name="T124" fmla="*/ 0 h 47"/>
              <a:gd name="T125" fmla="*/ 45 w 45"/>
              <a:gd name="T126" fmla="*/ 47 h 4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5" h="47">
                <a:moveTo>
                  <a:pt x="0" y="22"/>
                </a:moveTo>
                <a:lnTo>
                  <a:pt x="2" y="24"/>
                </a:lnTo>
                <a:lnTo>
                  <a:pt x="4" y="25"/>
                </a:lnTo>
                <a:lnTo>
                  <a:pt x="5" y="28"/>
                </a:lnTo>
                <a:lnTo>
                  <a:pt x="7" y="30"/>
                </a:lnTo>
                <a:lnTo>
                  <a:pt x="8" y="32"/>
                </a:lnTo>
                <a:lnTo>
                  <a:pt x="8" y="34"/>
                </a:lnTo>
                <a:lnTo>
                  <a:pt x="10" y="35"/>
                </a:lnTo>
                <a:lnTo>
                  <a:pt x="13" y="38"/>
                </a:lnTo>
                <a:lnTo>
                  <a:pt x="16" y="40"/>
                </a:lnTo>
                <a:lnTo>
                  <a:pt x="20" y="43"/>
                </a:lnTo>
                <a:lnTo>
                  <a:pt x="25" y="44"/>
                </a:lnTo>
                <a:lnTo>
                  <a:pt x="29" y="46"/>
                </a:lnTo>
                <a:lnTo>
                  <a:pt x="34" y="47"/>
                </a:lnTo>
                <a:lnTo>
                  <a:pt x="36" y="46"/>
                </a:lnTo>
                <a:lnTo>
                  <a:pt x="39" y="43"/>
                </a:lnTo>
                <a:lnTo>
                  <a:pt x="39" y="38"/>
                </a:lnTo>
                <a:lnTo>
                  <a:pt x="39" y="35"/>
                </a:lnTo>
                <a:lnTo>
                  <a:pt x="39" y="31"/>
                </a:lnTo>
                <a:lnTo>
                  <a:pt x="39" y="28"/>
                </a:lnTo>
                <a:lnTo>
                  <a:pt x="41" y="25"/>
                </a:lnTo>
                <a:lnTo>
                  <a:pt x="41" y="21"/>
                </a:lnTo>
                <a:lnTo>
                  <a:pt x="41" y="18"/>
                </a:lnTo>
                <a:lnTo>
                  <a:pt x="42" y="13"/>
                </a:lnTo>
                <a:lnTo>
                  <a:pt x="44" y="9"/>
                </a:lnTo>
                <a:lnTo>
                  <a:pt x="45" y="7"/>
                </a:lnTo>
                <a:lnTo>
                  <a:pt x="45" y="6"/>
                </a:lnTo>
                <a:lnTo>
                  <a:pt x="45" y="4"/>
                </a:lnTo>
                <a:lnTo>
                  <a:pt x="44" y="3"/>
                </a:lnTo>
                <a:lnTo>
                  <a:pt x="44" y="1"/>
                </a:lnTo>
                <a:lnTo>
                  <a:pt x="42" y="0"/>
                </a:lnTo>
                <a:lnTo>
                  <a:pt x="36" y="0"/>
                </a:lnTo>
                <a:lnTo>
                  <a:pt x="32" y="0"/>
                </a:lnTo>
                <a:lnTo>
                  <a:pt x="26" y="3"/>
                </a:lnTo>
                <a:lnTo>
                  <a:pt x="19" y="6"/>
                </a:lnTo>
                <a:lnTo>
                  <a:pt x="13" y="10"/>
                </a:lnTo>
                <a:lnTo>
                  <a:pt x="8" y="13"/>
                </a:lnTo>
                <a:lnTo>
                  <a:pt x="4" y="18"/>
                </a:lnTo>
                <a:lnTo>
                  <a:pt x="0" y="22"/>
                </a:lnTo>
              </a:path>
            </a:pathLst>
          </a:custGeom>
          <a:solidFill>
            <a:srgbClr val="FFFF00"/>
          </a:solidFill>
          <a:ln w="1588">
            <a:solidFill>
              <a:srgbClr val="990000"/>
            </a:solidFill>
            <a:round/>
            <a:headEnd/>
            <a:tailEnd/>
          </a:ln>
        </p:spPr>
        <p:txBody>
          <a:bodyPr/>
          <a:lstStyle/>
          <a:p>
            <a:endParaRPr lang="en-US"/>
          </a:p>
        </p:txBody>
      </p:sp>
      <p:sp>
        <p:nvSpPr>
          <p:cNvPr id="53352" name="Freeform 103"/>
          <p:cNvSpPr>
            <a:spLocks/>
          </p:cNvSpPr>
          <p:nvPr/>
        </p:nvSpPr>
        <p:spPr bwMode="auto">
          <a:xfrm>
            <a:off x="6537327" y="4235244"/>
            <a:ext cx="63500" cy="74613"/>
          </a:xfrm>
          <a:custGeom>
            <a:avLst/>
            <a:gdLst>
              <a:gd name="T0" fmla="*/ 0 w 45"/>
              <a:gd name="T1" fmla="*/ 2147483647 h 47"/>
              <a:gd name="T2" fmla="*/ 2147483647 w 45"/>
              <a:gd name="T3" fmla="*/ 2147483647 h 47"/>
              <a:gd name="T4" fmla="*/ 2147483647 w 45"/>
              <a:gd name="T5" fmla="*/ 2147483647 h 47"/>
              <a:gd name="T6" fmla="*/ 2147483647 w 45"/>
              <a:gd name="T7" fmla="*/ 2147483647 h 47"/>
              <a:gd name="T8" fmla="*/ 2147483647 w 45"/>
              <a:gd name="T9" fmla="*/ 2147483647 h 47"/>
              <a:gd name="T10" fmla="*/ 2147483647 w 45"/>
              <a:gd name="T11" fmla="*/ 2147483647 h 47"/>
              <a:gd name="T12" fmla="*/ 2147483647 w 45"/>
              <a:gd name="T13" fmla="*/ 2147483647 h 47"/>
              <a:gd name="T14" fmla="*/ 2147483647 w 45"/>
              <a:gd name="T15" fmla="*/ 2147483647 h 47"/>
              <a:gd name="T16" fmla="*/ 2147483647 w 45"/>
              <a:gd name="T17" fmla="*/ 2147483647 h 47"/>
              <a:gd name="T18" fmla="*/ 2147483647 w 45"/>
              <a:gd name="T19" fmla="*/ 2147483647 h 47"/>
              <a:gd name="T20" fmla="*/ 2147483647 w 45"/>
              <a:gd name="T21" fmla="*/ 2147483647 h 47"/>
              <a:gd name="T22" fmla="*/ 2147483647 w 45"/>
              <a:gd name="T23" fmla="*/ 2147483647 h 47"/>
              <a:gd name="T24" fmla="*/ 2147483647 w 45"/>
              <a:gd name="T25" fmla="*/ 2147483647 h 47"/>
              <a:gd name="T26" fmla="*/ 2147483647 w 45"/>
              <a:gd name="T27" fmla="*/ 2147483647 h 47"/>
              <a:gd name="T28" fmla="*/ 2147483647 w 45"/>
              <a:gd name="T29" fmla="*/ 2147483647 h 47"/>
              <a:gd name="T30" fmla="*/ 2147483647 w 45"/>
              <a:gd name="T31" fmla="*/ 2147483647 h 47"/>
              <a:gd name="T32" fmla="*/ 2147483647 w 45"/>
              <a:gd name="T33" fmla="*/ 2147483647 h 47"/>
              <a:gd name="T34" fmla="*/ 2147483647 w 45"/>
              <a:gd name="T35" fmla="*/ 2147483647 h 47"/>
              <a:gd name="T36" fmla="*/ 2147483647 w 45"/>
              <a:gd name="T37" fmla="*/ 2147483647 h 47"/>
              <a:gd name="T38" fmla="*/ 2147483647 w 45"/>
              <a:gd name="T39" fmla="*/ 2147483647 h 47"/>
              <a:gd name="T40" fmla="*/ 2147483647 w 45"/>
              <a:gd name="T41" fmla="*/ 2147483647 h 47"/>
              <a:gd name="T42" fmla="*/ 2147483647 w 45"/>
              <a:gd name="T43" fmla="*/ 2147483647 h 47"/>
              <a:gd name="T44" fmla="*/ 2147483647 w 45"/>
              <a:gd name="T45" fmla="*/ 2147483647 h 47"/>
              <a:gd name="T46" fmla="*/ 2147483647 w 45"/>
              <a:gd name="T47" fmla="*/ 2147483647 h 47"/>
              <a:gd name="T48" fmla="*/ 2147483647 w 45"/>
              <a:gd name="T49" fmla="*/ 2147483647 h 47"/>
              <a:gd name="T50" fmla="*/ 2147483647 w 45"/>
              <a:gd name="T51" fmla="*/ 2147483647 h 47"/>
              <a:gd name="T52" fmla="*/ 2147483647 w 45"/>
              <a:gd name="T53" fmla="*/ 2147483647 h 47"/>
              <a:gd name="T54" fmla="*/ 2147483647 w 45"/>
              <a:gd name="T55" fmla="*/ 2147483647 h 47"/>
              <a:gd name="T56" fmla="*/ 2147483647 w 45"/>
              <a:gd name="T57" fmla="*/ 2147483647 h 47"/>
              <a:gd name="T58" fmla="*/ 2147483647 w 45"/>
              <a:gd name="T59" fmla="*/ 2147483647 h 47"/>
              <a:gd name="T60" fmla="*/ 2147483647 w 45"/>
              <a:gd name="T61" fmla="*/ 2147483647 h 47"/>
              <a:gd name="T62" fmla="*/ 2147483647 w 45"/>
              <a:gd name="T63" fmla="*/ 2147483647 h 47"/>
              <a:gd name="T64" fmla="*/ 2147483647 w 45"/>
              <a:gd name="T65" fmla="*/ 0 h 47"/>
              <a:gd name="T66" fmla="*/ 2147483647 w 45"/>
              <a:gd name="T67" fmla="*/ 0 h 47"/>
              <a:gd name="T68" fmla="*/ 2147483647 w 45"/>
              <a:gd name="T69" fmla="*/ 0 h 47"/>
              <a:gd name="T70" fmla="*/ 2147483647 w 45"/>
              <a:gd name="T71" fmla="*/ 2147483647 h 47"/>
              <a:gd name="T72" fmla="*/ 2147483647 w 45"/>
              <a:gd name="T73" fmla="*/ 2147483647 h 47"/>
              <a:gd name="T74" fmla="*/ 2147483647 w 45"/>
              <a:gd name="T75" fmla="*/ 2147483647 h 47"/>
              <a:gd name="T76" fmla="*/ 2147483647 w 45"/>
              <a:gd name="T77" fmla="*/ 2147483647 h 47"/>
              <a:gd name="T78" fmla="*/ 2147483647 w 45"/>
              <a:gd name="T79" fmla="*/ 2147483647 h 47"/>
              <a:gd name="T80" fmla="*/ 0 w 45"/>
              <a:gd name="T81" fmla="*/ 2147483647 h 4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5"/>
              <a:gd name="T124" fmla="*/ 0 h 47"/>
              <a:gd name="T125" fmla="*/ 45 w 45"/>
              <a:gd name="T126" fmla="*/ 47 h 4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5" h="47">
                <a:moveTo>
                  <a:pt x="0" y="22"/>
                </a:moveTo>
                <a:lnTo>
                  <a:pt x="2" y="24"/>
                </a:lnTo>
                <a:lnTo>
                  <a:pt x="4" y="25"/>
                </a:lnTo>
                <a:lnTo>
                  <a:pt x="5" y="28"/>
                </a:lnTo>
                <a:lnTo>
                  <a:pt x="7" y="30"/>
                </a:lnTo>
                <a:lnTo>
                  <a:pt x="8" y="32"/>
                </a:lnTo>
                <a:lnTo>
                  <a:pt x="8" y="34"/>
                </a:lnTo>
                <a:lnTo>
                  <a:pt x="10" y="35"/>
                </a:lnTo>
                <a:lnTo>
                  <a:pt x="13" y="38"/>
                </a:lnTo>
                <a:lnTo>
                  <a:pt x="16" y="40"/>
                </a:lnTo>
                <a:lnTo>
                  <a:pt x="20" y="43"/>
                </a:lnTo>
                <a:lnTo>
                  <a:pt x="25" y="44"/>
                </a:lnTo>
                <a:lnTo>
                  <a:pt x="29" y="46"/>
                </a:lnTo>
                <a:lnTo>
                  <a:pt x="34" y="47"/>
                </a:lnTo>
                <a:lnTo>
                  <a:pt x="36" y="46"/>
                </a:lnTo>
                <a:lnTo>
                  <a:pt x="39" y="43"/>
                </a:lnTo>
                <a:lnTo>
                  <a:pt x="39" y="38"/>
                </a:lnTo>
                <a:lnTo>
                  <a:pt x="39" y="35"/>
                </a:lnTo>
                <a:lnTo>
                  <a:pt x="39" y="31"/>
                </a:lnTo>
                <a:lnTo>
                  <a:pt x="39" y="28"/>
                </a:lnTo>
                <a:lnTo>
                  <a:pt x="41" y="25"/>
                </a:lnTo>
                <a:lnTo>
                  <a:pt x="41" y="21"/>
                </a:lnTo>
                <a:lnTo>
                  <a:pt x="41" y="18"/>
                </a:lnTo>
                <a:lnTo>
                  <a:pt x="42" y="13"/>
                </a:lnTo>
                <a:lnTo>
                  <a:pt x="44" y="9"/>
                </a:lnTo>
                <a:lnTo>
                  <a:pt x="45" y="7"/>
                </a:lnTo>
                <a:lnTo>
                  <a:pt x="45" y="6"/>
                </a:lnTo>
                <a:lnTo>
                  <a:pt x="45" y="4"/>
                </a:lnTo>
                <a:lnTo>
                  <a:pt x="44" y="3"/>
                </a:lnTo>
                <a:lnTo>
                  <a:pt x="44" y="1"/>
                </a:lnTo>
                <a:lnTo>
                  <a:pt x="42" y="0"/>
                </a:lnTo>
                <a:lnTo>
                  <a:pt x="36" y="0"/>
                </a:lnTo>
                <a:lnTo>
                  <a:pt x="32" y="0"/>
                </a:lnTo>
                <a:lnTo>
                  <a:pt x="26" y="3"/>
                </a:lnTo>
                <a:lnTo>
                  <a:pt x="19" y="6"/>
                </a:lnTo>
                <a:lnTo>
                  <a:pt x="13" y="10"/>
                </a:lnTo>
                <a:lnTo>
                  <a:pt x="8" y="13"/>
                </a:lnTo>
                <a:lnTo>
                  <a:pt x="4" y="18"/>
                </a:lnTo>
                <a:lnTo>
                  <a:pt x="0" y="22"/>
                </a:lnTo>
              </a:path>
            </a:pathLst>
          </a:custGeom>
          <a:solidFill>
            <a:srgbClr val="FFFF00"/>
          </a:solidFill>
          <a:ln w="4763">
            <a:solidFill>
              <a:srgbClr val="990000"/>
            </a:solidFill>
            <a:round/>
            <a:headEnd/>
            <a:tailEnd/>
          </a:ln>
        </p:spPr>
        <p:txBody>
          <a:bodyPr/>
          <a:lstStyle/>
          <a:p>
            <a:endParaRPr lang="en-US"/>
          </a:p>
        </p:txBody>
      </p:sp>
      <p:sp>
        <p:nvSpPr>
          <p:cNvPr id="53353" name="Freeform 104"/>
          <p:cNvSpPr>
            <a:spLocks/>
          </p:cNvSpPr>
          <p:nvPr/>
        </p:nvSpPr>
        <p:spPr bwMode="auto">
          <a:xfrm>
            <a:off x="6534151" y="4071939"/>
            <a:ext cx="103188" cy="74612"/>
          </a:xfrm>
          <a:custGeom>
            <a:avLst/>
            <a:gdLst>
              <a:gd name="T0" fmla="*/ 2147483647 w 73"/>
              <a:gd name="T1" fmla="*/ 2147483647 h 47"/>
              <a:gd name="T2" fmla="*/ 2147483647 w 73"/>
              <a:gd name="T3" fmla="*/ 2147483647 h 47"/>
              <a:gd name="T4" fmla="*/ 2147483647 w 73"/>
              <a:gd name="T5" fmla="*/ 2147483647 h 47"/>
              <a:gd name="T6" fmla="*/ 2147483647 w 73"/>
              <a:gd name="T7" fmla="*/ 2147483647 h 47"/>
              <a:gd name="T8" fmla="*/ 2147483647 w 73"/>
              <a:gd name="T9" fmla="*/ 2147483647 h 47"/>
              <a:gd name="T10" fmla="*/ 2147483647 w 73"/>
              <a:gd name="T11" fmla="*/ 2147483647 h 47"/>
              <a:gd name="T12" fmla="*/ 2147483647 w 73"/>
              <a:gd name="T13" fmla="*/ 2147483647 h 47"/>
              <a:gd name="T14" fmla="*/ 2147483647 w 73"/>
              <a:gd name="T15" fmla="*/ 2147483647 h 47"/>
              <a:gd name="T16" fmla="*/ 2147483647 w 73"/>
              <a:gd name="T17" fmla="*/ 2147483647 h 47"/>
              <a:gd name="T18" fmla="*/ 2147483647 w 73"/>
              <a:gd name="T19" fmla="*/ 2147483647 h 47"/>
              <a:gd name="T20" fmla="*/ 2147483647 w 73"/>
              <a:gd name="T21" fmla="*/ 2147483647 h 47"/>
              <a:gd name="T22" fmla="*/ 2147483647 w 73"/>
              <a:gd name="T23" fmla="*/ 2147483647 h 47"/>
              <a:gd name="T24" fmla="*/ 2147483647 w 73"/>
              <a:gd name="T25" fmla="*/ 2147483647 h 47"/>
              <a:gd name="T26" fmla="*/ 2147483647 w 73"/>
              <a:gd name="T27" fmla="*/ 2147483647 h 47"/>
              <a:gd name="T28" fmla="*/ 2147483647 w 73"/>
              <a:gd name="T29" fmla="*/ 2147483647 h 47"/>
              <a:gd name="T30" fmla="*/ 2147483647 w 73"/>
              <a:gd name="T31" fmla="*/ 2147483647 h 47"/>
              <a:gd name="T32" fmla="*/ 2147483647 w 73"/>
              <a:gd name="T33" fmla="*/ 2147483647 h 47"/>
              <a:gd name="T34" fmla="*/ 2147483647 w 73"/>
              <a:gd name="T35" fmla="*/ 2147483647 h 47"/>
              <a:gd name="T36" fmla="*/ 2147483647 w 73"/>
              <a:gd name="T37" fmla="*/ 2147483647 h 47"/>
              <a:gd name="T38" fmla="*/ 2147483647 w 73"/>
              <a:gd name="T39" fmla="*/ 2147483647 h 47"/>
              <a:gd name="T40" fmla="*/ 2147483647 w 73"/>
              <a:gd name="T41" fmla="*/ 2147483647 h 47"/>
              <a:gd name="T42" fmla="*/ 2147483647 w 73"/>
              <a:gd name="T43" fmla="*/ 2147483647 h 47"/>
              <a:gd name="T44" fmla="*/ 2147483647 w 73"/>
              <a:gd name="T45" fmla="*/ 2147483647 h 47"/>
              <a:gd name="T46" fmla="*/ 2147483647 w 73"/>
              <a:gd name="T47" fmla="*/ 2147483647 h 47"/>
              <a:gd name="T48" fmla="*/ 2147483647 w 73"/>
              <a:gd name="T49" fmla="*/ 2147483647 h 47"/>
              <a:gd name="T50" fmla="*/ 2147483647 w 73"/>
              <a:gd name="T51" fmla="*/ 2147483647 h 47"/>
              <a:gd name="T52" fmla="*/ 2147483647 w 73"/>
              <a:gd name="T53" fmla="*/ 2147483647 h 47"/>
              <a:gd name="T54" fmla="*/ 2147483647 w 73"/>
              <a:gd name="T55" fmla="*/ 2147483647 h 47"/>
              <a:gd name="T56" fmla="*/ 2147483647 w 73"/>
              <a:gd name="T57" fmla="*/ 0 h 47"/>
              <a:gd name="T58" fmla="*/ 2147483647 w 73"/>
              <a:gd name="T59" fmla="*/ 2147483647 h 47"/>
              <a:gd name="T60" fmla="*/ 2147483647 w 73"/>
              <a:gd name="T61" fmla="*/ 2147483647 h 47"/>
              <a:gd name="T62" fmla="*/ 2147483647 w 73"/>
              <a:gd name="T63" fmla="*/ 2147483647 h 47"/>
              <a:gd name="T64" fmla="*/ 2147483647 w 73"/>
              <a:gd name="T65" fmla="*/ 2147483647 h 47"/>
              <a:gd name="T66" fmla="*/ 2147483647 w 73"/>
              <a:gd name="T67" fmla="*/ 2147483647 h 47"/>
              <a:gd name="T68" fmla="*/ 2147483647 w 73"/>
              <a:gd name="T69" fmla="*/ 2147483647 h 47"/>
              <a:gd name="T70" fmla="*/ 2147483647 w 73"/>
              <a:gd name="T71" fmla="*/ 2147483647 h 47"/>
              <a:gd name="T72" fmla="*/ 2147483647 w 73"/>
              <a:gd name="T73" fmla="*/ 2147483647 h 47"/>
              <a:gd name="T74" fmla="*/ 2147483647 w 73"/>
              <a:gd name="T75" fmla="*/ 2147483647 h 47"/>
              <a:gd name="T76" fmla="*/ 0 w 73"/>
              <a:gd name="T77" fmla="*/ 2147483647 h 47"/>
              <a:gd name="T78" fmla="*/ 2147483647 w 73"/>
              <a:gd name="T79" fmla="*/ 2147483647 h 4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3"/>
              <a:gd name="T121" fmla="*/ 0 h 47"/>
              <a:gd name="T122" fmla="*/ 73 w 73"/>
              <a:gd name="T123" fmla="*/ 47 h 4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3" h="47">
                <a:moveTo>
                  <a:pt x="3" y="25"/>
                </a:moveTo>
                <a:lnTo>
                  <a:pt x="3" y="25"/>
                </a:lnTo>
                <a:lnTo>
                  <a:pt x="3" y="27"/>
                </a:lnTo>
                <a:lnTo>
                  <a:pt x="3" y="28"/>
                </a:lnTo>
                <a:lnTo>
                  <a:pt x="3" y="31"/>
                </a:lnTo>
                <a:lnTo>
                  <a:pt x="5" y="34"/>
                </a:lnTo>
                <a:lnTo>
                  <a:pt x="6" y="37"/>
                </a:lnTo>
                <a:lnTo>
                  <a:pt x="8" y="38"/>
                </a:lnTo>
                <a:lnTo>
                  <a:pt x="11" y="40"/>
                </a:lnTo>
                <a:lnTo>
                  <a:pt x="14" y="41"/>
                </a:lnTo>
                <a:lnTo>
                  <a:pt x="17" y="41"/>
                </a:lnTo>
                <a:lnTo>
                  <a:pt x="18" y="43"/>
                </a:lnTo>
                <a:lnTo>
                  <a:pt x="21" y="44"/>
                </a:lnTo>
                <a:lnTo>
                  <a:pt x="23" y="44"/>
                </a:lnTo>
                <a:lnTo>
                  <a:pt x="24" y="44"/>
                </a:lnTo>
                <a:lnTo>
                  <a:pt x="24" y="46"/>
                </a:lnTo>
                <a:lnTo>
                  <a:pt x="26" y="46"/>
                </a:lnTo>
                <a:lnTo>
                  <a:pt x="27" y="47"/>
                </a:lnTo>
                <a:lnTo>
                  <a:pt x="29" y="47"/>
                </a:lnTo>
                <a:lnTo>
                  <a:pt x="30" y="47"/>
                </a:lnTo>
                <a:lnTo>
                  <a:pt x="33" y="47"/>
                </a:lnTo>
                <a:lnTo>
                  <a:pt x="36" y="47"/>
                </a:lnTo>
                <a:lnTo>
                  <a:pt x="37" y="47"/>
                </a:lnTo>
                <a:lnTo>
                  <a:pt x="39" y="47"/>
                </a:lnTo>
                <a:lnTo>
                  <a:pt x="40" y="46"/>
                </a:lnTo>
                <a:lnTo>
                  <a:pt x="42" y="44"/>
                </a:lnTo>
                <a:lnTo>
                  <a:pt x="45" y="43"/>
                </a:lnTo>
                <a:lnTo>
                  <a:pt x="46" y="41"/>
                </a:lnTo>
                <a:lnTo>
                  <a:pt x="48" y="40"/>
                </a:lnTo>
                <a:lnTo>
                  <a:pt x="51" y="38"/>
                </a:lnTo>
                <a:lnTo>
                  <a:pt x="52" y="38"/>
                </a:lnTo>
                <a:lnTo>
                  <a:pt x="55" y="37"/>
                </a:lnTo>
                <a:lnTo>
                  <a:pt x="57" y="37"/>
                </a:lnTo>
                <a:lnTo>
                  <a:pt x="60" y="37"/>
                </a:lnTo>
                <a:lnTo>
                  <a:pt x="63" y="37"/>
                </a:lnTo>
                <a:lnTo>
                  <a:pt x="64" y="35"/>
                </a:lnTo>
                <a:lnTo>
                  <a:pt x="67" y="34"/>
                </a:lnTo>
                <a:lnTo>
                  <a:pt x="70" y="31"/>
                </a:lnTo>
                <a:lnTo>
                  <a:pt x="71" y="28"/>
                </a:lnTo>
                <a:lnTo>
                  <a:pt x="73" y="25"/>
                </a:lnTo>
                <a:lnTo>
                  <a:pt x="73" y="22"/>
                </a:lnTo>
                <a:lnTo>
                  <a:pt x="73" y="19"/>
                </a:lnTo>
                <a:lnTo>
                  <a:pt x="73" y="15"/>
                </a:lnTo>
                <a:lnTo>
                  <a:pt x="71" y="12"/>
                </a:lnTo>
                <a:lnTo>
                  <a:pt x="70" y="10"/>
                </a:lnTo>
                <a:lnTo>
                  <a:pt x="68" y="7"/>
                </a:lnTo>
                <a:lnTo>
                  <a:pt x="67" y="6"/>
                </a:lnTo>
                <a:lnTo>
                  <a:pt x="66" y="4"/>
                </a:lnTo>
                <a:lnTo>
                  <a:pt x="63" y="3"/>
                </a:lnTo>
                <a:lnTo>
                  <a:pt x="61" y="1"/>
                </a:lnTo>
                <a:lnTo>
                  <a:pt x="58" y="1"/>
                </a:lnTo>
                <a:lnTo>
                  <a:pt x="57" y="0"/>
                </a:lnTo>
                <a:lnTo>
                  <a:pt x="52" y="0"/>
                </a:lnTo>
                <a:lnTo>
                  <a:pt x="49" y="0"/>
                </a:lnTo>
                <a:lnTo>
                  <a:pt x="46" y="1"/>
                </a:lnTo>
                <a:lnTo>
                  <a:pt x="43" y="3"/>
                </a:lnTo>
                <a:lnTo>
                  <a:pt x="40" y="4"/>
                </a:lnTo>
                <a:lnTo>
                  <a:pt x="37" y="6"/>
                </a:lnTo>
                <a:lnTo>
                  <a:pt x="34" y="7"/>
                </a:lnTo>
                <a:lnTo>
                  <a:pt x="31" y="7"/>
                </a:lnTo>
                <a:lnTo>
                  <a:pt x="29" y="7"/>
                </a:lnTo>
                <a:lnTo>
                  <a:pt x="26" y="7"/>
                </a:lnTo>
                <a:lnTo>
                  <a:pt x="23" y="6"/>
                </a:lnTo>
                <a:lnTo>
                  <a:pt x="20" y="6"/>
                </a:lnTo>
                <a:lnTo>
                  <a:pt x="17" y="6"/>
                </a:lnTo>
                <a:lnTo>
                  <a:pt x="15" y="6"/>
                </a:lnTo>
                <a:lnTo>
                  <a:pt x="12" y="7"/>
                </a:lnTo>
                <a:lnTo>
                  <a:pt x="9" y="7"/>
                </a:lnTo>
                <a:lnTo>
                  <a:pt x="8" y="9"/>
                </a:lnTo>
                <a:lnTo>
                  <a:pt x="5" y="12"/>
                </a:lnTo>
                <a:lnTo>
                  <a:pt x="3" y="13"/>
                </a:lnTo>
                <a:lnTo>
                  <a:pt x="2" y="16"/>
                </a:lnTo>
                <a:lnTo>
                  <a:pt x="0" y="18"/>
                </a:lnTo>
                <a:lnTo>
                  <a:pt x="0" y="21"/>
                </a:lnTo>
                <a:lnTo>
                  <a:pt x="2" y="22"/>
                </a:lnTo>
                <a:lnTo>
                  <a:pt x="3" y="2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54" name="Freeform 105"/>
          <p:cNvSpPr>
            <a:spLocks/>
          </p:cNvSpPr>
          <p:nvPr/>
        </p:nvSpPr>
        <p:spPr bwMode="auto">
          <a:xfrm>
            <a:off x="6534151" y="4071939"/>
            <a:ext cx="103188" cy="74612"/>
          </a:xfrm>
          <a:custGeom>
            <a:avLst/>
            <a:gdLst>
              <a:gd name="T0" fmla="*/ 2147483647 w 73"/>
              <a:gd name="T1" fmla="*/ 2147483647 h 47"/>
              <a:gd name="T2" fmla="*/ 2147483647 w 73"/>
              <a:gd name="T3" fmla="*/ 2147483647 h 47"/>
              <a:gd name="T4" fmla="*/ 2147483647 w 73"/>
              <a:gd name="T5" fmla="*/ 2147483647 h 47"/>
              <a:gd name="T6" fmla="*/ 2147483647 w 73"/>
              <a:gd name="T7" fmla="*/ 2147483647 h 47"/>
              <a:gd name="T8" fmla="*/ 2147483647 w 73"/>
              <a:gd name="T9" fmla="*/ 2147483647 h 47"/>
              <a:gd name="T10" fmla="*/ 2147483647 w 73"/>
              <a:gd name="T11" fmla="*/ 2147483647 h 47"/>
              <a:gd name="T12" fmla="*/ 2147483647 w 73"/>
              <a:gd name="T13" fmla="*/ 2147483647 h 47"/>
              <a:gd name="T14" fmla="*/ 2147483647 w 73"/>
              <a:gd name="T15" fmla="*/ 2147483647 h 47"/>
              <a:gd name="T16" fmla="*/ 2147483647 w 73"/>
              <a:gd name="T17" fmla="*/ 2147483647 h 47"/>
              <a:gd name="T18" fmla="*/ 2147483647 w 73"/>
              <a:gd name="T19" fmla="*/ 2147483647 h 47"/>
              <a:gd name="T20" fmla="*/ 2147483647 w 73"/>
              <a:gd name="T21" fmla="*/ 2147483647 h 47"/>
              <a:gd name="T22" fmla="*/ 2147483647 w 73"/>
              <a:gd name="T23" fmla="*/ 2147483647 h 47"/>
              <a:gd name="T24" fmla="*/ 2147483647 w 73"/>
              <a:gd name="T25" fmla="*/ 2147483647 h 47"/>
              <a:gd name="T26" fmla="*/ 2147483647 w 73"/>
              <a:gd name="T27" fmla="*/ 2147483647 h 47"/>
              <a:gd name="T28" fmla="*/ 2147483647 w 73"/>
              <a:gd name="T29" fmla="*/ 2147483647 h 47"/>
              <a:gd name="T30" fmla="*/ 2147483647 w 73"/>
              <a:gd name="T31" fmla="*/ 2147483647 h 47"/>
              <a:gd name="T32" fmla="*/ 2147483647 w 73"/>
              <a:gd name="T33" fmla="*/ 2147483647 h 47"/>
              <a:gd name="T34" fmla="*/ 2147483647 w 73"/>
              <a:gd name="T35" fmla="*/ 2147483647 h 47"/>
              <a:gd name="T36" fmla="*/ 2147483647 w 73"/>
              <a:gd name="T37" fmla="*/ 2147483647 h 47"/>
              <a:gd name="T38" fmla="*/ 2147483647 w 73"/>
              <a:gd name="T39" fmla="*/ 2147483647 h 47"/>
              <a:gd name="T40" fmla="*/ 2147483647 w 73"/>
              <a:gd name="T41" fmla="*/ 2147483647 h 47"/>
              <a:gd name="T42" fmla="*/ 2147483647 w 73"/>
              <a:gd name="T43" fmla="*/ 2147483647 h 47"/>
              <a:gd name="T44" fmla="*/ 2147483647 w 73"/>
              <a:gd name="T45" fmla="*/ 2147483647 h 47"/>
              <a:gd name="T46" fmla="*/ 2147483647 w 73"/>
              <a:gd name="T47" fmla="*/ 2147483647 h 47"/>
              <a:gd name="T48" fmla="*/ 2147483647 w 73"/>
              <a:gd name="T49" fmla="*/ 2147483647 h 47"/>
              <a:gd name="T50" fmla="*/ 2147483647 w 73"/>
              <a:gd name="T51" fmla="*/ 2147483647 h 47"/>
              <a:gd name="T52" fmla="*/ 2147483647 w 73"/>
              <a:gd name="T53" fmla="*/ 2147483647 h 47"/>
              <a:gd name="T54" fmla="*/ 2147483647 w 73"/>
              <a:gd name="T55" fmla="*/ 2147483647 h 47"/>
              <a:gd name="T56" fmla="*/ 2147483647 w 73"/>
              <a:gd name="T57" fmla="*/ 0 h 47"/>
              <a:gd name="T58" fmla="*/ 2147483647 w 73"/>
              <a:gd name="T59" fmla="*/ 2147483647 h 47"/>
              <a:gd name="T60" fmla="*/ 2147483647 w 73"/>
              <a:gd name="T61" fmla="*/ 2147483647 h 47"/>
              <a:gd name="T62" fmla="*/ 2147483647 w 73"/>
              <a:gd name="T63" fmla="*/ 2147483647 h 47"/>
              <a:gd name="T64" fmla="*/ 2147483647 w 73"/>
              <a:gd name="T65" fmla="*/ 2147483647 h 47"/>
              <a:gd name="T66" fmla="*/ 2147483647 w 73"/>
              <a:gd name="T67" fmla="*/ 2147483647 h 47"/>
              <a:gd name="T68" fmla="*/ 2147483647 w 73"/>
              <a:gd name="T69" fmla="*/ 2147483647 h 47"/>
              <a:gd name="T70" fmla="*/ 2147483647 w 73"/>
              <a:gd name="T71" fmla="*/ 2147483647 h 47"/>
              <a:gd name="T72" fmla="*/ 2147483647 w 73"/>
              <a:gd name="T73" fmla="*/ 2147483647 h 47"/>
              <a:gd name="T74" fmla="*/ 2147483647 w 73"/>
              <a:gd name="T75" fmla="*/ 2147483647 h 47"/>
              <a:gd name="T76" fmla="*/ 0 w 73"/>
              <a:gd name="T77" fmla="*/ 2147483647 h 47"/>
              <a:gd name="T78" fmla="*/ 2147483647 w 73"/>
              <a:gd name="T79" fmla="*/ 2147483647 h 4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3"/>
              <a:gd name="T121" fmla="*/ 0 h 47"/>
              <a:gd name="T122" fmla="*/ 73 w 73"/>
              <a:gd name="T123" fmla="*/ 47 h 4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3" h="47">
                <a:moveTo>
                  <a:pt x="3" y="25"/>
                </a:moveTo>
                <a:lnTo>
                  <a:pt x="3" y="25"/>
                </a:lnTo>
                <a:lnTo>
                  <a:pt x="3" y="27"/>
                </a:lnTo>
                <a:lnTo>
                  <a:pt x="3" y="28"/>
                </a:lnTo>
                <a:lnTo>
                  <a:pt x="3" y="31"/>
                </a:lnTo>
                <a:lnTo>
                  <a:pt x="5" y="34"/>
                </a:lnTo>
                <a:lnTo>
                  <a:pt x="6" y="37"/>
                </a:lnTo>
                <a:lnTo>
                  <a:pt x="8" y="38"/>
                </a:lnTo>
                <a:lnTo>
                  <a:pt x="11" y="40"/>
                </a:lnTo>
                <a:lnTo>
                  <a:pt x="14" y="41"/>
                </a:lnTo>
                <a:lnTo>
                  <a:pt x="17" y="41"/>
                </a:lnTo>
                <a:lnTo>
                  <a:pt x="18" y="43"/>
                </a:lnTo>
                <a:lnTo>
                  <a:pt x="21" y="44"/>
                </a:lnTo>
                <a:lnTo>
                  <a:pt x="23" y="44"/>
                </a:lnTo>
                <a:lnTo>
                  <a:pt x="24" y="44"/>
                </a:lnTo>
                <a:lnTo>
                  <a:pt x="24" y="46"/>
                </a:lnTo>
                <a:lnTo>
                  <a:pt x="26" y="46"/>
                </a:lnTo>
                <a:lnTo>
                  <a:pt x="27" y="47"/>
                </a:lnTo>
                <a:lnTo>
                  <a:pt x="29" y="47"/>
                </a:lnTo>
                <a:lnTo>
                  <a:pt x="30" y="47"/>
                </a:lnTo>
                <a:lnTo>
                  <a:pt x="33" y="47"/>
                </a:lnTo>
                <a:lnTo>
                  <a:pt x="36" y="47"/>
                </a:lnTo>
                <a:lnTo>
                  <a:pt x="37" y="47"/>
                </a:lnTo>
                <a:lnTo>
                  <a:pt x="39" y="47"/>
                </a:lnTo>
                <a:lnTo>
                  <a:pt x="40" y="46"/>
                </a:lnTo>
                <a:lnTo>
                  <a:pt x="42" y="44"/>
                </a:lnTo>
                <a:lnTo>
                  <a:pt x="45" y="43"/>
                </a:lnTo>
                <a:lnTo>
                  <a:pt x="46" y="41"/>
                </a:lnTo>
                <a:lnTo>
                  <a:pt x="48" y="40"/>
                </a:lnTo>
                <a:lnTo>
                  <a:pt x="51" y="38"/>
                </a:lnTo>
                <a:lnTo>
                  <a:pt x="52" y="38"/>
                </a:lnTo>
                <a:lnTo>
                  <a:pt x="55" y="37"/>
                </a:lnTo>
                <a:lnTo>
                  <a:pt x="57" y="37"/>
                </a:lnTo>
                <a:lnTo>
                  <a:pt x="60" y="37"/>
                </a:lnTo>
                <a:lnTo>
                  <a:pt x="63" y="37"/>
                </a:lnTo>
                <a:lnTo>
                  <a:pt x="64" y="35"/>
                </a:lnTo>
                <a:lnTo>
                  <a:pt x="67" y="34"/>
                </a:lnTo>
                <a:lnTo>
                  <a:pt x="70" y="31"/>
                </a:lnTo>
                <a:lnTo>
                  <a:pt x="71" y="28"/>
                </a:lnTo>
                <a:lnTo>
                  <a:pt x="73" y="25"/>
                </a:lnTo>
                <a:lnTo>
                  <a:pt x="73" y="22"/>
                </a:lnTo>
                <a:lnTo>
                  <a:pt x="73" y="19"/>
                </a:lnTo>
                <a:lnTo>
                  <a:pt x="73" y="15"/>
                </a:lnTo>
                <a:lnTo>
                  <a:pt x="71" y="12"/>
                </a:lnTo>
                <a:lnTo>
                  <a:pt x="70" y="10"/>
                </a:lnTo>
                <a:lnTo>
                  <a:pt x="68" y="7"/>
                </a:lnTo>
                <a:lnTo>
                  <a:pt x="67" y="6"/>
                </a:lnTo>
                <a:lnTo>
                  <a:pt x="66" y="4"/>
                </a:lnTo>
                <a:lnTo>
                  <a:pt x="63" y="3"/>
                </a:lnTo>
                <a:lnTo>
                  <a:pt x="61" y="1"/>
                </a:lnTo>
                <a:lnTo>
                  <a:pt x="58" y="1"/>
                </a:lnTo>
                <a:lnTo>
                  <a:pt x="57" y="0"/>
                </a:lnTo>
                <a:lnTo>
                  <a:pt x="52" y="0"/>
                </a:lnTo>
                <a:lnTo>
                  <a:pt x="49" y="0"/>
                </a:lnTo>
                <a:lnTo>
                  <a:pt x="46" y="1"/>
                </a:lnTo>
                <a:lnTo>
                  <a:pt x="43" y="3"/>
                </a:lnTo>
                <a:lnTo>
                  <a:pt x="40" y="4"/>
                </a:lnTo>
                <a:lnTo>
                  <a:pt x="37" y="6"/>
                </a:lnTo>
                <a:lnTo>
                  <a:pt x="34" y="7"/>
                </a:lnTo>
                <a:lnTo>
                  <a:pt x="31" y="7"/>
                </a:lnTo>
                <a:lnTo>
                  <a:pt x="29" y="7"/>
                </a:lnTo>
                <a:lnTo>
                  <a:pt x="26" y="7"/>
                </a:lnTo>
                <a:lnTo>
                  <a:pt x="23" y="6"/>
                </a:lnTo>
                <a:lnTo>
                  <a:pt x="20" y="6"/>
                </a:lnTo>
                <a:lnTo>
                  <a:pt x="17" y="6"/>
                </a:lnTo>
                <a:lnTo>
                  <a:pt x="15" y="6"/>
                </a:lnTo>
                <a:lnTo>
                  <a:pt x="12" y="7"/>
                </a:lnTo>
                <a:lnTo>
                  <a:pt x="9" y="7"/>
                </a:lnTo>
                <a:lnTo>
                  <a:pt x="8" y="9"/>
                </a:lnTo>
                <a:lnTo>
                  <a:pt x="5" y="12"/>
                </a:lnTo>
                <a:lnTo>
                  <a:pt x="3" y="13"/>
                </a:lnTo>
                <a:lnTo>
                  <a:pt x="2" y="16"/>
                </a:lnTo>
                <a:lnTo>
                  <a:pt x="0" y="18"/>
                </a:lnTo>
                <a:lnTo>
                  <a:pt x="0" y="21"/>
                </a:lnTo>
                <a:lnTo>
                  <a:pt x="2" y="22"/>
                </a:lnTo>
                <a:lnTo>
                  <a:pt x="3" y="25"/>
                </a:lnTo>
              </a:path>
            </a:pathLst>
          </a:custGeom>
          <a:solidFill>
            <a:srgbClr val="FFFF00"/>
          </a:solidFill>
          <a:ln w="1588">
            <a:solidFill>
              <a:srgbClr val="990000"/>
            </a:solidFill>
            <a:round/>
            <a:headEnd/>
            <a:tailEnd/>
          </a:ln>
        </p:spPr>
        <p:txBody>
          <a:bodyPr/>
          <a:lstStyle/>
          <a:p>
            <a:endParaRPr lang="en-US"/>
          </a:p>
        </p:txBody>
      </p:sp>
      <p:sp>
        <p:nvSpPr>
          <p:cNvPr id="53355" name="Freeform 106"/>
          <p:cNvSpPr>
            <a:spLocks/>
          </p:cNvSpPr>
          <p:nvPr/>
        </p:nvSpPr>
        <p:spPr bwMode="auto">
          <a:xfrm>
            <a:off x="6534151" y="4071939"/>
            <a:ext cx="103188" cy="74612"/>
          </a:xfrm>
          <a:custGeom>
            <a:avLst/>
            <a:gdLst>
              <a:gd name="T0" fmla="*/ 2147483647 w 73"/>
              <a:gd name="T1" fmla="*/ 2147483647 h 47"/>
              <a:gd name="T2" fmla="*/ 2147483647 w 73"/>
              <a:gd name="T3" fmla="*/ 2147483647 h 47"/>
              <a:gd name="T4" fmla="*/ 2147483647 w 73"/>
              <a:gd name="T5" fmla="*/ 2147483647 h 47"/>
              <a:gd name="T6" fmla="*/ 2147483647 w 73"/>
              <a:gd name="T7" fmla="*/ 2147483647 h 47"/>
              <a:gd name="T8" fmla="*/ 2147483647 w 73"/>
              <a:gd name="T9" fmla="*/ 2147483647 h 47"/>
              <a:gd name="T10" fmla="*/ 2147483647 w 73"/>
              <a:gd name="T11" fmla="*/ 2147483647 h 47"/>
              <a:gd name="T12" fmla="*/ 2147483647 w 73"/>
              <a:gd name="T13" fmla="*/ 2147483647 h 47"/>
              <a:gd name="T14" fmla="*/ 2147483647 w 73"/>
              <a:gd name="T15" fmla="*/ 2147483647 h 47"/>
              <a:gd name="T16" fmla="*/ 2147483647 w 73"/>
              <a:gd name="T17" fmla="*/ 2147483647 h 47"/>
              <a:gd name="T18" fmla="*/ 2147483647 w 73"/>
              <a:gd name="T19" fmla="*/ 2147483647 h 47"/>
              <a:gd name="T20" fmla="*/ 2147483647 w 73"/>
              <a:gd name="T21" fmla="*/ 2147483647 h 47"/>
              <a:gd name="T22" fmla="*/ 2147483647 w 73"/>
              <a:gd name="T23" fmla="*/ 2147483647 h 47"/>
              <a:gd name="T24" fmla="*/ 2147483647 w 73"/>
              <a:gd name="T25" fmla="*/ 2147483647 h 47"/>
              <a:gd name="T26" fmla="*/ 2147483647 w 73"/>
              <a:gd name="T27" fmla="*/ 2147483647 h 47"/>
              <a:gd name="T28" fmla="*/ 2147483647 w 73"/>
              <a:gd name="T29" fmla="*/ 2147483647 h 47"/>
              <a:gd name="T30" fmla="*/ 2147483647 w 73"/>
              <a:gd name="T31" fmla="*/ 2147483647 h 47"/>
              <a:gd name="T32" fmla="*/ 2147483647 w 73"/>
              <a:gd name="T33" fmla="*/ 2147483647 h 47"/>
              <a:gd name="T34" fmla="*/ 2147483647 w 73"/>
              <a:gd name="T35" fmla="*/ 2147483647 h 47"/>
              <a:gd name="T36" fmla="*/ 2147483647 w 73"/>
              <a:gd name="T37" fmla="*/ 2147483647 h 47"/>
              <a:gd name="T38" fmla="*/ 2147483647 w 73"/>
              <a:gd name="T39" fmla="*/ 2147483647 h 47"/>
              <a:gd name="T40" fmla="*/ 2147483647 w 73"/>
              <a:gd name="T41" fmla="*/ 2147483647 h 47"/>
              <a:gd name="T42" fmla="*/ 2147483647 w 73"/>
              <a:gd name="T43" fmla="*/ 2147483647 h 47"/>
              <a:gd name="T44" fmla="*/ 2147483647 w 73"/>
              <a:gd name="T45" fmla="*/ 2147483647 h 47"/>
              <a:gd name="T46" fmla="*/ 2147483647 w 73"/>
              <a:gd name="T47" fmla="*/ 2147483647 h 47"/>
              <a:gd name="T48" fmla="*/ 2147483647 w 73"/>
              <a:gd name="T49" fmla="*/ 2147483647 h 47"/>
              <a:gd name="T50" fmla="*/ 2147483647 w 73"/>
              <a:gd name="T51" fmla="*/ 2147483647 h 47"/>
              <a:gd name="T52" fmla="*/ 2147483647 w 73"/>
              <a:gd name="T53" fmla="*/ 2147483647 h 47"/>
              <a:gd name="T54" fmla="*/ 2147483647 w 73"/>
              <a:gd name="T55" fmla="*/ 2147483647 h 47"/>
              <a:gd name="T56" fmla="*/ 2147483647 w 73"/>
              <a:gd name="T57" fmla="*/ 0 h 47"/>
              <a:gd name="T58" fmla="*/ 2147483647 w 73"/>
              <a:gd name="T59" fmla="*/ 2147483647 h 47"/>
              <a:gd name="T60" fmla="*/ 2147483647 w 73"/>
              <a:gd name="T61" fmla="*/ 2147483647 h 47"/>
              <a:gd name="T62" fmla="*/ 2147483647 w 73"/>
              <a:gd name="T63" fmla="*/ 2147483647 h 47"/>
              <a:gd name="T64" fmla="*/ 2147483647 w 73"/>
              <a:gd name="T65" fmla="*/ 2147483647 h 47"/>
              <a:gd name="T66" fmla="*/ 2147483647 w 73"/>
              <a:gd name="T67" fmla="*/ 2147483647 h 47"/>
              <a:gd name="T68" fmla="*/ 2147483647 w 73"/>
              <a:gd name="T69" fmla="*/ 2147483647 h 47"/>
              <a:gd name="T70" fmla="*/ 2147483647 w 73"/>
              <a:gd name="T71" fmla="*/ 2147483647 h 47"/>
              <a:gd name="T72" fmla="*/ 2147483647 w 73"/>
              <a:gd name="T73" fmla="*/ 2147483647 h 47"/>
              <a:gd name="T74" fmla="*/ 2147483647 w 73"/>
              <a:gd name="T75" fmla="*/ 2147483647 h 47"/>
              <a:gd name="T76" fmla="*/ 0 w 73"/>
              <a:gd name="T77" fmla="*/ 2147483647 h 47"/>
              <a:gd name="T78" fmla="*/ 2147483647 w 73"/>
              <a:gd name="T79" fmla="*/ 2147483647 h 4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3"/>
              <a:gd name="T121" fmla="*/ 0 h 47"/>
              <a:gd name="T122" fmla="*/ 73 w 73"/>
              <a:gd name="T123" fmla="*/ 47 h 4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3" h="47">
                <a:moveTo>
                  <a:pt x="3" y="25"/>
                </a:moveTo>
                <a:lnTo>
                  <a:pt x="3" y="25"/>
                </a:lnTo>
                <a:lnTo>
                  <a:pt x="3" y="27"/>
                </a:lnTo>
                <a:lnTo>
                  <a:pt x="3" y="28"/>
                </a:lnTo>
                <a:lnTo>
                  <a:pt x="3" y="31"/>
                </a:lnTo>
                <a:lnTo>
                  <a:pt x="5" y="34"/>
                </a:lnTo>
                <a:lnTo>
                  <a:pt x="6" y="37"/>
                </a:lnTo>
                <a:lnTo>
                  <a:pt x="8" y="38"/>
                </a:lnTo>
                <a:lnTo>
                  <a:pt x="11" y="40"/>
                </a:lnTo>
                <a:lnTo>
                  <a:pt x="14" y="41"/>
                </a:lnTo>
                <a:lnTo>
                  <a:pt x="17" y="41"/>
                </a:lnTo>
                <a:lnTo>
                  <a:pt x="18" y="43"/>
                </a:lnTo>
                <a:lnTo>
                  <a:pt x="21" y="44"/>
                </a:lnTo>
                <a:lnTo>
                  <a:pt x="23" y="44"/>
                </a:lnTo>
                <a:lnTo>
                  <a:pt x="24" y="44"/>
                </a:lnTo>
                <a:lnTo>
                  <a:pt x="24" y="46"/>
                </a:lnTo>
                <a:lnTo>
                  <a:pt x="26" y="46"/>
                </a:lnTo>
                <a:lnTo>
                  <a:pt x="27" y="47"/>
                </a:lnTo>
                <a:lnTo>
                  <a:pt x="29" y="47"/>
                </a:lnTo>
                <a:lnTo>
                  <a:pt x="30" y="47"/>
                </a:lnTo>
                <a:lnTo>
                  <a:pt x="33" y="47"/>
                </a:lnTo>
                <a:lnTo>
                  <a:pt x="36" y="47"/>
                </a:lnTo>
                <a:lnTo>
                  <a:pt x="37" y="47"/>
                </a:lnTo>
                <a:lnTo>
                  <a:pt x="39" y="47"/>
                </a:lnTo>
                <a:lnTo>
                  <a:pt x="40" y="46"/>
                </a:lnTo>
                <a:lnTo>
                  <a:pt x="42" y="44"/>
                </a:lnTo>
                <a:lnTo>
                  <a:pt x="45" y="43"/>
                </a:lnTo>
                <a:lnTo>
                  <a:pt x="46" y="41"/>
                </a:lnTo>
                <a:lnTo>
                  <a:pt x="48" y="40"/>
                </a:lnTo>
                <a:lnTo>
                  <a:pt x="51" y="38"/>
                </a:lnTo>
                <a:lnTo>
                  <a:pt x="52" y="38"/>
                </a:lnTo>
                <a:lnTo>
                  <a:pt x="55" y="37"/>
                </a:lnTo>
                <a:lnTo>
                  <a:pt x="57" y="37"/>
                </a:lnTo>
                <a:lnTo>
                  <a:pt x="60" y="37"/>
                </a:lnTo>
                <a:lnTo>
                  <a:pt x="63" y="37"/>
                </a:lnTo>
                <a:lnTo>
                  <a:pt x="64" y="35"/>
                </a:lnTo>
                <a:lnTo>
                  <a:pt x="67" y="34"/>
                </a:lnTo>
                <a:lnTo>
                  <a:pt x="70" y="31"/>
                </a:lnTo>
                <a:lnTo>
                  <a:pt x="71" y="28"/>
                </a:lnTo>
                <a:lnTo>
                  <a:pt x="73" y="25"/>
                </a:lnTo>
                <a:lnTo>
                  <a:pt x="73" y="22"/>
                </a:lnTo>
                <a:lnTo>
                  <a:pt x="73" y="19"/>
                </a:lnTo>
                <a:lnTo>
                  <a:pt x="73" y="15"/>
                </a:lnTo>
                <a:lnTo>
                  <a:pt x="71" y="12"/>
                </a:lnTo>
                <a:lnTo>
                  <a:pt x="70" y="10"/>
                </a:lnTo>
                <a:lnTo>
                  <a:pt x="68" y="7"/>
                </a:lnTo>
                <a:lnTo>
                  <a:pt x="67" y="6"/>
                </a:lnTo>
                <a:lnTo>
                  <a:pt x="66" y="4"/>
                </a:lnTo>
                <a:lnTo>
                  <a:pt x="63" y="3"/>
                </a:lnTo>
                <a:lnTo>
                  <a:pt x="61" y="1"/>
                </a:lnTo>
                <a:lnTo>
                  <a:pt x="58" y="1"/>
                </a:lnTo>
                <a:lnTo>
                  <a:pt x="57" y="0"/>
                </a:lnTo>
                <a:lnTo>
                  <a:pt x="52" y="0"/>
                </a:lnTo>
                <a:lnTo>
                  <a:pt x="49" y="0"/>
                </a:lnTo>
                <a:lnTo>
                  <a:pt x="46" y="1"/>
                </a:lnTo>
                <a:lnTo>
                  <a:pt x="43" y="3"/>
                </a:lnTo>
                <a:lnTo>
                  <a:pt x="40" y="4"/>
                </a:lnTo>
                <a:lnTo>
                  <a:pt x="37" y="6"/>
                </a:lnTo>
                <a:lnTo>
                  <a:pt x="34" y="7"/>
                </a:lnTo>
                <a:lnTo>
                  <a:pt x="31" y="7"/>
                </a:lnTo>
                <a:lnTo>
                  <a:pt x="29" y="7"/>
                </a:lnTo>
                <a:lnTo>
                  <a:pt x="26" y="7"/>
                </a:lnTo>
                <a:lnTo>
                  <a:pt x="23" y="6"/>
                </a:lnTo>
                <a:lnTo>
                  <a:pt x="20" y="6"/>
                </a:lnTo>
                <a:lnTo>
                  <a:pt x="17" y="6"/>
                </a:lnTo>
                <a:lnTo>
                  <a:pt x="15" y="6"/>
                </a:lnTo>
                <a:lnTo>
                  <a:pt x="12" y="7"/>
                </a:lnTo>
                <a:lnTo>
                  <a:pt x="9" y="7"/>
                </a:lnTo>
                <a:lnTo>
                  <a:pt x="8" y="9"/>
                </a:lnTo>
                <a:lnTo>
                  <a:pt x="5" y="12"/>
                </a:lnTo>
                <a:lnTo>
                  <a:pt x="3" y="13"/>
                </a:lnTo>
                <a:lnTo>
                  <a:pt x="2" y="16"/>
                </a:lnTo>
                <a:lnTo>
                  <a:pt x="0" y="18"/>
                </a:lnTo>
                <a:lnTo>
                  <a:pt x="0" y="21"/>
                </a:lnTo>
                <a:lnTo>
                  <a:pt x="2" y="22"/>
                </a:lnTo>
                <a:lnTo>
                  <a:pt x="3" y="25"/>
                </a:lnTo>
              </a:path>
            </a:pathLst>
          </a:custGeom>
          <a:solidFill>
            <a:srgbClr val="FFFF00"/>
          </a:solidFill>
          <a:ln w="4763">
            <a:solidFill>
              <a:srgbClr val="990000"/>
            </a:solidFill>
            <a:round/>
            <a:headEnd/>
            <a:tailEnd/>
          </a:ln>
        </p:spPr>
        <p:txBody>
          <a:bodyPr/>
          <a:lstStyle/>
          <a:p>
            <a:endParaRPr lang="en-US"/>
          </a:p>
        </p:txBody>
      </p:sp>
      <p:sp>
        <p:nvSpPr>
          <p:cNvPr id="53356" name="Freeform 107"/>
          <p:cNvSpPr>
            <a:spLocks/>
          </p:cNvSpPr>
          <p:nvPr/>
        </p:nvSpPr>
        <p:spPr bwMode="auto">
          <a:xfrm>
            <a:off x="6577013" y="4156075"/>
            <a:ext cx="25400" cy="25400"/>
          </a:xfrm>
          <a:custGeom>
            <a:avLst/>
            <a:gdLst>
              <a:gd name="T0" fmla="*/ 2147483647 w 18"/>
              <a:gd name="T1" fmla="*/ 2147483647 h 16"/>
              <a:gd name="T2" fmla="*/ 2147483647 w 18"/>
              <a:gd name="T3" fmla="*/ 2147483647 h 16"/>
              <a:gd name="T4" fmla="*/ 2147483647 w 18"/>
              <a:gd name="T5" fmla="*/ 2147483647 h 16"/>
              <a:gd name="T6" fmla="*/ 2147483647 w 18"/>
              <a:gd name="T7" fmla="*/ 2147483647 h 16"/>
              <a:gd name="T8" fmla="*/ 2147483647 w 18"/>
              <a:gd name="T9" fmla="*/ 2147483647 h 16"/>
              <a:gd name="T10" fmla="*/ 2147483647 w 18"/>
              <a:gd name="T11" fmla="*/ 2147483647 h 16"/>
              <a:gd name="T12" fmla="*/ 2147483647 w 18"/>
              <a:gd name="T13" fmla="*/ 2147483647 h 16"/>
              <a:gd name="T14" fmla="*/ 0 w 18"/>
              <a:gd name="T15" fmla="*/ 2147483647 h 16"/>
              <a:gd name="T16" fmla="*/ 0 w 18"/>
              <a:gd name="T17" fmla="*/ 2147483647 h 16"/>
              <a:gd name="T18" fmla="*/ 2147483647 w 18"/>
              <a:gd name="T19" fmla="*/ 2147483647 h 16"/>
              <a:gd name="T20" fmla="*/ 2147483647 w 18"/>
              <a:gd name="T21" fmla="*/ 2147483647 h 16"/>
              <a:gd name="T22" fmla="*/ 2147483647 w 18"/>
              <a:gd name="T23" fmla="*/ 2147483647 h 16"/>
              <a:gd name="T24" fmla="*/ 2147483647 w 18"/>
              <a:gd name="T25" fmla="*/ 2147483647 h 16"/>
              <a:gd name="T26" fmla="*/ 2147483647 w 18"/>
              <a:gd name="T27" fmla="*/ 2147483647 h 16"/>
              <a:gd name="T28" fmla="*/ 2147483647 w 18"/>
              <a:gd name="T29" fmla="*/ 2147483647 h 16"/>
              <a:gd name="T30" fmla="*/ 2147483647 w 18"/>
              <a:gd name="T31" fmla="*/ 2147483647 h 16"/>
              <a:gd name="T32" fmla="*/ 2147483647 w 18"/>
              <a:gd name="T33" fmla="*/ 2147483647 h 16"/>
              <a:gd name="T34" fmla="*/ 2147483647 w 18"/>
              <a:gd name="T35" fmla="*/ 2147483647 h 16"/>
              <a:gd name="T36" fmla="*/ 2147483647 w 18"/>
              <a:gd name="T37" fmla="*/ 2147483647 h 16"/>
              <a:gd name="T38" fmla="*/ 2147483647 w 18"/>
              <a:gd name="T39" fmla="*/ 2147483647 h 16"/>
              <a:gd name="T40" fmla="*/ 2147483647 w 18"/>
              <a:gd name="T41" fmla="*/ 2147483647 h 16"/>
              <a:gd name="T42" fmla="*/ 2147483647 w 18"/>
              <a:gd name="T43" fmla="*/ 2147483647 h 16"/>
              <a:gd name="T44" fmla="*/ 2147483647 w 18"/>
              <a:gd name="T45" fmla="*/ 2147483647 h 16"/>
              <a:gd name="T46" fmla="*/ 2147483647 w 18"/>
              <a:gd name="T47" fmla="*/ 2147483647 h 16"/>
              <a:gd name="T48" fmla="*/ 2147483647 w 18"/>
              <a:gd name="T49" fmla="*/ 2147483647 h 16"/>
              <a:gd name="T50" fmla="*/ 2147483647 w 18"/>
              <a:gd name="T51" fmla="*/ 2147483647 h 16"/>
              <a:gd name="T52" fmla="*/ 2147483647 w 18"/>
              <a:gd name="T53" fmla="*/ 2147483647 h 16"/>
              <a:gd name="T54" fmla="*/ 2147483647 w 18"/>
              <a:gd name="T55" fmla="*/ 2147483647 h 16"/>
              <a:gd name="T56" fmla="*/ 2147483647 w 18"/>
              <a:gd name="T57" fmla="*/ 2147483647 h 16"/>
              <a:gd name="T58" fmla="*/ 2147483647 w 18"/>
              <a:gd name="T59" fmla="*/ 2147483647 h 16"/>
              <a:gd name="T60" fmla="*/ 2147483647 w 18"/>
              <a:gd name="T61" fmla="*/ 2147483647 h 16"/>
              <a:gd name="T62" fmla="*/ 2147483647 w 18"/>
              <a:gd name="T63" fmla="*/ 2147483647 h 16"/>
              <a:gd name="T64" fmla="*/ 2147483647 w 18"/>
              <a:gd name="T65" fmla="*/ 0 h 16"/>
              <a:gd name="T66" fmla="*/ 2147483647 w 18"/>
              <a:gd name="T67" fmla="*/ 0 h 16"/>
              <a:gd name="T68" fmla="*/ 2147483647 w 18"/>
              <a:gd name="T69" fmla="*/ 0 h 16"/>
              <a:gd name="T70" fmla="*/ 2147483647 w 18"/>
              <a:gd name="T71" fmla="*/ 0 h 16"/>
              <a:gd name="T72" fmla="*/ 2147483647 w 18"/>
              <a:gd name="T73" fmla="*/ 0 h 16"/>
              <a:gd name="T74" fmla="*/ 2147483647 w 18"/>
              <a:gd name="T75" fmla="*/ 2147483647 h 16"/>
              <a:gd name="T76" fmla="*/ 2147483647 w 18"/>
              <a:gd name="T77" fmla="*/ 2147483647 h 16"/>
              <a:gd name="T78" fmla="*/ 2147483647 w 18"/>
              <a:gd name="T79" fmla="*/ 2147483647 h 16"/>
              <a:gd name="T80" fmla="*/ 2147483647 w 18"/>
              <a:gd name="T81" fmla="*/ 2147483647 h 1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8"/>
              <a:gd name="T124" fmla="*/ 0 h 16"/>
              <a:gd name="T125" fmla="*/ 18 w 18"/>
              <a:gd name="T126" fmla="*/ 16 h 1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8" h="16">
                <a:moveTo>
                  <a:pt x="7" y="5"/>
                </a:moveTo>
                <a:lnTo>
                  <a:pt x="6" y="5"/>
                </a:lnTo>
                <a:lnTo>
                  <a:pt x="4" y="6"/>
                </a:lnTo>
                <a:lnTo>
                  <a:pt x="3" y="6"/>
                </a:lnTo>
                <a:lnTo>
                  <a:pt x="1" y="8"/>
                </a:lnTo>
                <a:lnTo>
                  <a:pt x="1" y="9"/>
                </a:lnTo>
                <a:lnTo>
                  <a:pt x="1" y="11"/>
                </a:lnTo>
                <a:lnTo>
                  <a:pt x="0" y="11"/>
                </a:lnTo>
                <a:lnTo>
                  <a:pt x="0" y="12"/>
                </a:lnTo>
                <a:lnTo>
                  <a:pt x="1" y="14"/>
                </a:lnTo>
                <a:lnTo>
                  <a:pt x="1" y="15"/>
                </a:lnTo>
                <a:lnTo>
                  <a:pt x="4" y="15"/>
                </a:lnTo>
                <a:lnTo>
                  <a:pt x="6" y="16"/>
                </a:lnTo>
                <a:lnTo>
                  <a:pt x="7" y="16"/>
                </a:lnTo>
                <a:lnTo>
                  <a:pt x="10" y="16"/>
                </a:lnTo>
                <a:lnTo>
                  <a:pt x="12" y="15"/>
                </a:lnTo>
                <a:lnTo>
                  <a:pt x="13" y="15"/>
                </a:lnTo>
                <a:lnTo>
                  <a:pt x="15" y="15"/>
                </a:lnTo>
                <a:lnTo>
                  <a:pt x="15" y="14"/>
                </a:lnTo>
                <a:lnTo>
                  <a:pt x="16" y="14"/>
                </a:lnTo>
                <a:lnTo>
                  <a:pt x="16" y="12"/>
                </a:lnTo>
                <a:lnTo>
                  <a:pt x="18" y="11"/>
                </a:lnTo>
                <a:lnTo>
                  <a:pt x="16" y="11"/>
                </a:lnTo>
                <a:lnTo>
                  <a:pt x="16" y="9"/>
                </a:lnTo>
                <a:lnTo>
                  <a:pt x="16" y="8"/>
                </a:lnTo>
                <a:lnTo>
                  <a:pt x="16" y="6"/>
                </a:lnTo>
                <a:lnTo>
                  <a:pt x="16" y="5"/>
                </a:lnTo>
                <a:lnTo>
                  <a:pt x="16" y="3"/>
                </a:lnTo>
                <a:lnTo>
                  <a:pt x="16" y="2"/>
                </a:lnTo>
                <a:lnTo>
                  <a:pt x="16" y="0"/>
                </a:lnTo>
                <a:lnTo>
                  <a:pt x="15" y="0"/>
                </a:lnTo>
                <a:lnTo>
                  <a:pt x="13" y="0"/>
                </a:lnTo>
                <a:lnTo>
                  <a:pt x="12" y="0"/>
                </a:lnTo>
                <a:lnTo>
                  <a:pt x="10" y="0"/>
                </a:lnTo>
                <a:lnTo>
                  <a:pt x="10" y="2"/>
                </a:lnTo>
                <a:lnTo>
                  <a:pt x="9" y="3"/>
                </a:lnTo>
                <a:lnTo>
                  <a:pt x="7" y="3"/>
                </a:lnTo>
                <a:lnTo>
                  <a:pt x="7" y="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57" name="Freeform 108"/>
          <p:cNvSpPr>
            <a:spLocks/>
          </p:cNvSpPr>
          <p:nvPr/>
        </p:nvSpPr>
        <p:spPr bwMode="auto">
          <a:xfrm>
            <a:off x="6577013" y="4156075"/>
            <a:ext cx="25400" cy="25400"/>
          </a:xfrm>
          <a:custGeom>
            <a:avLst/>
            <a:gdLst>
              <a:gd name="T0" fmla="*/ 2147483647 w 18"/>
              <a:gd name="T1" fmla="*/ 2147483647 h 16"/>
              <a:gd name="T2" fmla="*/ 2147483647 w 18"/>
              <a:gd name="T3" fmla="*/ 2147483647 h 16"/>
              <a:gd name="T4" fmla="*/ 2147483647 w 18"/>
              <a:gd name="T5" fmla="*/ 2147483647 h 16"/>
              <a:gd name="T6" fmla="*/ 2147483647 w 18"/>
              <a:gd name="T7" fmla="*/ 2147483647 h 16"/>
              <a:gd name="T8" fmla="*/ 2147483647 w 18"/>
              <a:gd name="T9" fmla="*/ 2147483647 h 16"/>
              <a:gd name="T10" fmla="*/ 2147483647 w 18"/>
              <a:gd name="T11" fmla="*/ 2147483647 h 16"/>
              <a:gd name="T12" fmla="*/ 2147483647 w 18"/>
              <a:gd name="T13" fmla="*/ 2147483647 h 16"/>
              <a:gd name="T14" fmla="*/ 0 w 18"/>
              <a:gd name="T15" fmla="*/ 2147483647 h 16"/>
              <a:gd name="T16" fmla="*/ 0 w 18"/>
              <a:gd name="T17" fmla="*/ 2147483647 h 16"/>
              <a:gd name="T18" fmla="*/ 2147483647 w 18"/>
              <a:gd name="T19" fmla="*/ 2147483647 h 16"/>
              <a:gd name="T20" fmla="*/ 2147483647 w 18"/>
              <a:gd name="T21" fmla="*/ 2147483647 h 16"/>
              <a:gd name="T22" fmla="*/ 2147483647 w 18"/>
              <a:gd name="T23" fmla="*/ 2147483647 h 16"/>
              <a:gd name="T24" fmla="*/ 2147483647 w 18"/>
              <a:gd name="T25" fmla="*/ 2147483647 h 16"/>
              <a:gd name="T26" fmla="*/ 2147483647 w 18"/>
              <a:gd name="T27" fmla="*/ 2147483647 h 16"/>
              <a:gd name="T28" fmla="*/ 2147483647 w 18"/>
              <a:gd name="T29" fmla="*/ 2147483647 h 16"/>
              <a:gd name="T30" fmla="*/ 2147483647 w 18"/>
              <a:gd name="T31" fmla="*/ 2147483647 h 16"/>
              <a:gd name="T32" fmla="*/ 2147483647 w 18"/>
              <a:gd name="T33" fmla="*/ 2147483647 h 16"/>
              <a:gd name="T34" fmla="*/ 2147483647 w 18"/>
              <a:gd name="T35" fmla="*/ 2147483647 h 16"/>
              <a:gd name="T36" fmla="*/ 2147483647 w 18"/>
              <a:gd name="T37" fmla="*/ 2147483647 h 16"/>
              <a:gd name="T38" fmla="*/ 2147483647 w 18"/>
              <a:gd name="T39" fmla="*/ 2147483647 h 16"/>
              <a:gd name="T40" fmla="*/ 2147483647 w 18"/>
              <a:gd name="T41" fmla="*/ 2147483647 h 16"/>
              <a:gd name="T42" fmla="*/ 2147483647 w 18"/>
              <a:gd name="T43" fmla="*/ 2147483647 h 16"/>
              <a:gd name="T44" fmla="*/ 2147483647 w 18"/>
              <a:gd name="T45" fmla="*/ 2147483647 h 16"/>
              <a:gd name="T46" fmla="*/ 2147483647 w 18"/>
              <a:gd name="T47" fmla="*/ 2147483647 h 16"/>
              <a:gd name="T48" fmla="*/ 2147483647 w 18"/>
              <a:gd name="T49" fmla="*/ 2147483647 h 16"/>
              <a:gd name="T50" fmla="*/ 2147483647 w 18"/>
              <a:gd name="T51" fmla="*/ 2147483647 h 16"/>
              <a:gd name="T52" fmla="*/ 2147483647 w 18"/>
              <a:gd name="T53" fmla="*/ 2147483647 h 16"/>
              <a:gd name="T54" fmla="*/ 2147483647 w 18"/>
              <a:gd name="T55" fmla="*/ 2147483647 h 16"/>
              <a:gd name="T56" fmla="*/ 2147483647 w 18"/>
              <a:gd name="T57" fmla="*/ 2147483647 h 16"/>
              <a:gd name="T58" fmla="*/ 2147483647 w 18"/>
              <a:gd name="T59" fmla="*/ 2147483647 h 16"/>
              <a:gd name="T60" fmla="*/ 2147483647 w 18"/>
              <a:gd name="T61" fmla="*/ 2147483647 h 16"/>
              <a:gd name="T62" fmla="*/ 2147483647 w 18"/>
              <a:gd name="T63" fmla="*/ 2147483647 h 16"/>
              <a:gd name="T64" fmla="*/ 2147483647 w 18"/>
              <a:gd name="T65" fmla="*/ 0 h 16"/>
              <a:gd name="T66" fmla="*/ 2147483647 w 18"/>
              <a:gd name="T67" fmla="*/ 0 h 16"/>
              <a:gd name="T68" fmla="*/ 2147483647 w 18"/>
              <a:gd name="T69" fmla="*/ 0 h 16"/>
              <a:gd name="T70" fmla="*/ 2147483647 w 18"/>
              <a:gd name="T71" fmla="*/ 0 h 16"/>
              <a:gd name="T72" fmla="*/ 2147483647 w 18"/>
              <a:gd name="T73" fmla="*/ 0 h 16"/>
              <a:gd name="T74" fmla="*/ 2147483647 w 18"/>
              <a:gd name="T75" fmla="*/ 2147483647 h 16"/>
              <a:gd name="T76" fmla="*/ 2147483647 w 18"/>
              <a:gd name="T77" fmla="*/ 2147483647 h 16"/>
              <a:gd name="T78" fmla="*/ 2147483647 w 18"/>
              <a:gd name="T79" fmla="*/ 2147483647 h 16"/>
              <a:gd name="T80" fmla="*/ 2147483647 w 18"/>
              <a:gd name="T81" fmla="*/ 2147483647 h 1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8"/>
              <a:gd name="T124" fmla="*/ 0 h 16"/>
              <a:gd name="T125" fmla="*/ 18 w 18"/>
              <a:gd name="T126" fmla="*/ 16 h 1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8" h="16">
                <a:moveTo>
                  <a:pt x="7" y="5"/>
                </a:moveTo>
                <a:lnTo>
                  <a:pt x="6" y="5"/>
                </a:lnTo>
                <a:lnTo>
                  <a:pt x="4" y="6"/>
                </a:lnTo>
                <a:lnTo>
                  <a:pt x="3" y="6"/>
                </a:lnTo>
                <a:lnTo>
                  <a:pt x="1" y="8"/>
                </a:lnTo>
                <a:lnTo>
                  <a:pt x="1" y="9"/>
                </a:lnTo>
                <a:lnTo>
                  <a:pt x="1" y="11"/>
                </a:lnTo>
                <a:lnTo>
                  <a:pt x="0" y="11"/>
                </a:lnTo>
                <a:lnTo>
                  <a:pt x="0" y="12"/>
                </a:lnTo>
                <a:lnTo>
                  <a:pt x="1" y="14"/>
                </a:lnTo>
                <a:lnTo>
                  <a:pt x="1" y="15"/>
                </a:lnTo>
                <a:lnTo>
                  <a:pt x="4" y="15"/>
                </a:lnTo>
                <a:lnTo>
                  <a:pt x="6" y="16"/>
                </a:lnTo>
                <a:lnTo>
                  <a:pt x="7" y="16"/>
                </a:lnTo>
                <a:lnTo>
                  <a:pt x="10" y="16"/>
                </a:lnTo>
                <a:lnTo>
                  <a:pt x="12" y="15"/>
                </a:lnTo>
                <a:lnTo>
                  <a:pt x="13" y="15"/>
                </a:lnTo>
                <a:lnTo>
                  <a:pt x="15" y="15"/>
                </a:lnTo>
                <a:lnTo>
                  <a:pt x="15" y="14"/>
                </a:lnTo>
                <a:lnTo>
                  <a:pt x="16" y="14"/>
                </a:lnTo>
                <a:lnTo>
                  <a:pt x="16" y="12"/>
                </a:lnTo>
                <a:lnTo>
                  <a:pt x="18" y="11"/>
                </a:lnTo>
                <a:lnTo>
                  <a:pt x="16" y="11"/>
                </a:lnTo>
                <a:lnTo>
                  <a:pt x="16" y="9"/>
                </a:lnTo>
                <a:lnTo>
                  <a:pt x="16" y="8"/>
                </a:lnTo>
                <a:lnTo>
                  <a:pt x="16" y="6"/>
                </a:lnTo>
                <a:lnTo>
                  <a:pt x="16" y="5"/>
                </a:lnTo>
                <a:lnTo>
                  <a:pt x="16" y="3"/>
                </a:lnTo>
                <a:lnTo>
                  <a:pt x="16" y="2"/>
                </a:lnTo>
                <a:lnTo>
                  <a:pt x="16" y="0"/>
                </a:lnTo>
                <a:lnTo>
                  <a:pt x="15" y="0"/>
                </a:lnTo>
                <a:lnTo>
                  <a:pt x="13" y="0"/>
                </a:lnTo>
                <a:lnTo>
                  <a:pt x="12" y="0"/>
                </a:lnTo>
                <a:lnTo>
                  <a:pt x="10" y="0"/>
                </a:lnTo>
                <a:lnTo>
                  <a:pt x="10" y="2"/>
                </a:lnTo>
                <a:lnTo>
                  <a:pt x="9" y="3"/>
                </a:lnTo>
                <a:lnTo>
                  <a:pt x="7" y="3"/>
                </a:lnTo>
                <a:lnTo>
                  <a:pt x="7" y="5"/>
                </a:lnTo>
              </a:path>
            </a:pathLst>
          </a:custGeom>
          <a:solidFill>
            <a:srgbClr val="FFFF00"/>
          </a:solidFill>
          <a:ln w="4763">
            <a:solidFill>
              <a:srgbClr val="990000"/>
            </a:solidFill>
            <a:round/>
            <a:headEnd/>
            <a:tailEnd/>
          </a:ln>
        </p:spPr>
        <p:txBody>
          <a:bodyPr/>
          <a:lstStyle/>
          <a:p>
            <a:endParaRPr lang="en-US"/>
          </a:p>
        </p:txBody>
      </p:sp>
      <p:sp>
        <p:nvSpPr>
          <p:cNvPr id="53358" name="Freeform 109"/>
          <p:cNvSpPr>
            <a:spLocks/>
          </p:cNvSpPr>
          <p:nvPr/>
        </p:nvSpPr>
        <p:spPr bwMode="auto">
          <a:xfrm>
            <a:off x="6591301" y="4175126"/>
            <a:ext cx="52388" cy="77788"/>
          </a:xfrm>
          <a:custGeom>
            <a:avLst/>
            <a:gdLst>
              <a:gd name="T0" fmla="*/ 2147483647 w 37"/>
              <a:gd name="T1" fmla="*/ 2147483647 h 49"/>
              <a:gd name="T2" fmla="*/ 2147483647 w 37"/>
              <a:gd name="T3" fmla="*/ 2147483647 h 49"/>
              <a:gd name="T4" fmla="*/ 2147483647 w 37"/>
              <a:gd name="T5" fmla="*/ 2147483647 h 49"/>
              <a:gd name="T6" fmla="*/ 2147483647 w 37"/>
              <a:gd name="T7" fmla="*/ 2147483647 h 49"/>
              <a:gd name="T8" fmla="*/ 2147483647 w 37"/>
              <a:gd name="T9" fmla="*/ 2147483647 h 49"/>
              <a:gd name="T10" fmla="*/ 2147483647 w 37"/>
              <a:gd name="T11" fmla="*/ 2147483647 h 49"/>
              <a:gd name="T12" fmla="*/ 2147483647 w 37"/>
              <a:gd name="T13" fmla="*/ 2147483647 h 49"/>
              <a:gd name="T14" fmla="*/ 2147483647 w 37"/>
              <a:gd name="T15" fmla="*/ 2147483647 h 49"/>
              <a:gd name="T16" fmla="*/ 2147483647 w 37"/>
              <a:gd name="T17" fmla="*/ 2147483647 h 49"/>
              <a:gd name="T18" fmla="*/ 2147483647 w 37"/>
              <a:gd name="T19" fmla="*/ 2147483647 h 49"/>
              <a:gd name="T20" fmla="*/ 2147483647 w 37"/>
              <a:gd name="T21" fmla="*/ 2147483647 h 49"/>
              <a:gd name="T22" fmla="*/ 2147483647 w 37"/>
              <a:gd name="T23" fmla="*/ 2147483647 h 49"/>
              <a:gd name="T24" fmla="*/ 0 w 37"/>
              <a:gd name="T25" fmla="*/ 2147483647 h 49"/>
              <a:gd name="T26" fmla="*/ 0 w 37"/>
              <a:gd name="T27" fmla="*/ 2147483647 h 49"/>
              <a:gd name="T28" fmla="*/ 0 w 37"/>
              <a:gd name="T29" fmla="*/ 2147483647 h 49"/>
              <a:gd name="T30" fmla="*/ 0 w 37"/>
              <a:gd name="T31" fmla="*/ 2147483647 h 49"/>
              <a:gd name="T32" fmla="*/ 2147483647 w 37"/>
              <a:gd name="T33" fmla="*/ 2147483647 h 49"/>
              <a:gd name="T34" fmla="*/ 2147483647 w 37"/>
              <a:gd name="T35" fmla="*/ 2147483647 h 49"/>
              <a:gd name="T36" fmla="*/ 2147483647 w 37"/>
              <a:gd name="T37" fmla="*/ 2147483647 h 49"/>
              <a:gd name="T38" fmla="*/ 2147483647 w 37"/>
              <a:gd name="T39" fmla="*/ 2147483647 h 49"/>
              <a:gd name="T40" fmla="*/ 2147483647 w 37"/>
              <a:gd name="T41" fmla="*/ 2147483647 h 49"/>
              <a:gd name="T42" fmla="*/ 2147483647 w 37"/>
              <a:gd name="T43" fmla="*/ 2147483647 h 49"/>
              <a:gd name="T44" fmla="*/ 2147483647 w 37"/>
              <a:gd name="T45" fmla="*/ 2147483647 h 49"/>
              <a:gd name="T46" fmla="*/ 2147483647 w 37"/>
              <a:gd name="T47" fmla="*/ 2147483647 h 49"/>
              <a:gd name="T48" fmla="*/ 2147483647 w 37"/>
              <a:gd name="T49" fmla="*/ 2147483647 h 49"/>
              <a:gd name="T50" fmla="*/ 2147483647 w 37"/>
              <a:gd name="T51" fmla="*/ 2147483647 h 49"/>
              <a:gd name="T52" fmla="*/ 2147483647 w 37"/>
              <a:gd name="T53" fmla="*/ 2147483647 h 49"/>
              <a:gd name="T54" fmla="*/ 2147483647 w 37"/>
              <a:gd name="T55" fmla="*/ 2147483647 h 49"/>
              <a:gd name="T56" fmla="*/ 2147483647 w 37"/>
              <a:gd name="T57" fmla="*/ 2147483647 h 49"/>
              <a:gd name="T58" fmla="*/ 2147483647 w 37"/>
              <a:gd name="T59" fmla="*/ 2147483647 h 49"/>
              <a:gd name="T60" fmla="*/ 2147483647 w 37"/>
              <a:gd name="T61" fmla="*/ 2147483647 h 49"/>
              <a:gd name="T62" fmla="*/ 2147483647 w 37"/>
              <a:gd name="T63" fmla="*/ 2147483647 h 49"/>
              <a:gd name="T64" fmla="*/ 2147483647 w 37"/>
              <a:gd name="T65" fmla="*/ 2147483647 h 49"/>
              <a:gd name="T66" fmla="*/ 2147483647 w 37"/>
              <a:gd name="T67" fmla="*/ 2147483647 h 49"/>
              <a:gd name="T68" fmla="*/ 2147483647 w 37"/>
              <a:gd name="T69" fmla="*/ 2147483647 h 49"/>
              <a:gd name="T70" fmla="*/ 2147483647 w 37"/>
              <a:gd name="T71" fmla="*/ 2147483647 h 49"/>
              <a:gd name="T72" fmla="*/ 2147483647 w 37"/>
              <a:gd name="T73" fmla="*/ 2147483647 h 49"/>
              <a:gd name="T74" fmla="*/ 2147483647 w 37"/>
              <a:gd name="T75" fmla="*/ 2147483647 h 49"/>
              <a:gd name="T76" fmla="*/ 2147483647 w 37"/>
              <a:gd name="T77" fmla="*/ 2147483647 h 49"/>
              <a:gd name="T78" fmla="*/ 2147483647 w 37"/>
              <a:gd name="T79" fmla="*/ 2147483647 h 49"/>
              <a:gd name="T80" fmla="*/ 2147483647 w 37"/>
              <a:gd name="T81" fmla="*/ 2147483647 h 49"/>
              <a:gd name="T82" fmla="*/ 2147483647 w 37"/>
              <a:gd name="T83" fmla="*/ 2147483647 h 49"/>
              <a:gd name="T84" fmla="*/ 2147483647 w 37"/>
              <a:gd name="T85" fmla="*/ 0 h 49"/>
              <a:gd name="T86" fmla="*/ 2147483647 w 37"/>
              <a:gd name="T87" fmla="*/ 0 h 49"/>
              <a:gd name="T88" fmla="*/ 2147483647 w 37"/>
              <a:gd name="T89" fmla="*/ 0 h 49"/>
              <a:gd name="T90" fmla="*/ 2147483647 w 37"/>
              <a:gd name="T91" fmla="*/ 0 h 49"/>
              <a:gd name="T92" fmla="*/ 2147483647 w 37"/>
              <a:gd name="T93" fmla="*/ 2147483647 h 49"/>
              <a:gd name="T94" fmla="*/ 2147483647 w 37"/>
              <a:gd name="T95" fmla="*/ 2147483647 h 49"/>
              <a:gd name="T96" fmla="*/ 2147483647 w 37"/>
              <a:gd name="T97" fmla="*/ 2147483647 h 49"/>
              <a:gd name="T98" fmla="*/ 2147483647 w 37"/>
              <a:gd name="T99" fmla="*/ 2147483647 h 49"/>
              <a:gd name="T100" fmla="*/ 2147483647 w 37"/>
              <a:gd name="T101" fmla="*/ 2147483647 h 49"/>
              <a:gd name="T102" fmla="*/ 2147483647 w 37"/>
              <a:gd name="T103" fmla="*/ 2147483647 h 49"/>
              <a:gd name="T104" fmla="*/ 2147483647 w 37"/>
              <a:gd name="T105" fmla="*/ 2147483647 h 49"/>
              <a:gd name="T106" fmla="*/ 2147483647 w 37"/>
              <a:gd name="T107" fmla="*/ 2147483647 h 49"/>
              <a:gd name="T108" fmla="*/ 2147483647 w 37"/>
              <a:gd name="T109" fmla="*/ 2147483647 h 49"/>
              <a:gd name="T110" fmla="*/ 2147483647 w 37"/>
              <a:gd name="T111" fmla="*/ 2147483647 h 49"/>
              <a:gd name="T112" fmla="*/ 2147483647 w 37"/>
              <a:gd name="T113" fmla="*/ 2147483647 h 4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7"/>
              <a:gd name="T172" fmla="*/ 0 h 49"/>
              <a:gd name="T173" fmla="*/ 37 w 37"/>
              <a:gd name="T174" fmla="*/ 49 h 4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7" h="49">
                <a:moveTo>
                  <a:pt x="9" y="18"/>
                </a:moveTo>
                <a:lnTo>
                  <a:pt x="9" y="19"/>
                </a:lnTo>
                <a:lnTo>
                  <a:pt x="9" y="21"/>
                </a:lnTo>
                <a:lnTo>
                  <a:pt x="8" y="22"/>
                </a:lnTo>
                <a:lnTo>
                  <a:pt x="6" y="24"/>
                </a:lnTo>
                <a:lnTo>
                  <a:pt x="5" y="24"/>
                </a:lnTo>
                <a:lnTo>
                  <a:pt x="3" y="24"/>
                </a:lnTo>
                <a:lnTo>
                  <a:pt x="3" y="25"/>
                </a:lnTo>
                <a:lnTo>
                  <a:pt x="3" y="28"/>
                </a:lnTo>
                <a:lnTo>
                  <a:pt x="2" y="31"/>
                </a:lnTo>
                <a:lnTo>
                  <a:pt x="2" y="33"/>
                </a:lnTo>
                <a:lnTo>
                  <a:pt x="0" y="36"/>
                </a:lnTo>
                <a:lnTo>
                  <a:pt x="0" y="39"/>
                </a:lnTo>
                <a:lnTo>
                  <a:pt x="0" y="42"/>
                </a:lnTo>
                <a:lnTo>
                  <a:pt x="0" y="43"/>
                </a:lnTo>
                <a:lnTo>
                  <a:pt x="2" y="44"/>
                </a:lnTo>
                <a:lnTo>
                  <a:pt x="3" y="46"/>
                </a:lnTo>
                <a:lnTo>
                  <a:pt x="6" y="47"/>
                </a:lnTo>
                <a:lnTo>
                  <a:pt x="8" y="47"/>
                </a:lnTo>
                <a:lnTo>
                  <a:pt x="11" y="49"/>
                </a:lnTo>
                <a:lnTo>
                  <a:pt x="12" y="49"/>
                </a:lnTo>
                <a:lnTo>
                  <a:pt x="15" y="47"/>
                </a:lnTo>
                <a:lnTo>
                  <a:pt x="17" y="46"/>
                </a:lnTo>
                <a:lnTo>
                  <a:pt x="18" y="44"/>
                </a:lnTo>
                <a:lnTo>
                  <a:pt x="21" y="42"/>
                </a:lnTo>
                <a:lnTo>
                  <a:pt x="24" y="39"/>
                </a:lnTo>
                <a:lnTo>
                  <a:pt x="26" y="36"/>
                </a:lnTo>
                <a:lnTo>
                  <a:pt x="27" y="33"/>
                </a:lnTo>
                <a:lnTo>
                  <a:pt x="30" y="30"/>
                </a:lnTo>
                <a:lnTo>
                  <a:pt x="31" y="27"/>
                </a:lnTo>
                <a:lnTo>
                  <a:pt x="33" y="22"/>
                </a:lnTo>
                <a:lnTo>
                  <a:pt x="36" y="19"/>
                </a:lnTo>
                <a:lnTo>
                  <a:pt x="36" y="16"/>
                </a:lnTo>
                <a:lnTo>
                  <a:pt x="37" y="15"/>
                </a:lnTo>
                <a:lnTo>
                  <a:pt x="37" y="12"/>
                </a:lnTo>
                <a:lnTo>
                  <a:pt x="37" y="9"/>
                </a:lnTo>
                <a:lnTo>
                  <a:pt x="36" y="7"/>
                </a:lnTo>
                <a:lnTo>
                  <a:pt x="34" y="4"/>
                </a:lnTo>
                <a:lnTo>
                  <a:pt x="33" y="3"/>
                </a:lnTo>
                <a:lnTo>
                  <a:pt x="30" y="2"/>
                </a:lnTo>
                <a:lnTo>
                  <a:pt x="28" y="2"/>
                </a:lnTo>
                <a:lnTo>
                  <a:pt x="27" y="0"/>
                </a:lnTo>
                <a:lnTo>
                  <a:pt x="24" y="0"/>
                </a:lnTo>
                <a:lnTo>
                  <a:pt x="23" y="0"/>
                </a:lnTo>
                <a:lnTo>
                  <a:pt x="21" y="0"/>
                </a:lnTo>
                <a:lnTo>
                  <a:pt x="18" y="2"/>
                </a:lnTo>
                <a:lnTo>
                  <a:pt x="17" y="2"/>
                </a:lnTo>
                <a:lnTo>
                  <a:pt x="15" y="3"/>
                </a:lnTo>
                <a:lnTo>
                  <a:pt x="14" y="4"/>
                </a:lnTo>
                <a:lnTo>
                  <a:pt x="12" y="6"/>
                </a:lnTo>
                <a:lnTo>
                  <a:pt x="11" y="9"/>
                </a:lnTo>
                <a:lnTo>
                  <a:pt x="9" y="10"/>
                </a:lnTo>
                <a:lnTo>
                  <a:pt x="9" y="12"/>
                </a:lnTo>
                <a:lnTo>
                  <a:pt x="8" y="13"/>
                </a:lnTo>
                <a:lnTo>
                  <a:pt x="8" y="15"/>
                </a:lnTo>
                <a:lnTo>
                  <a:pt x="9" y="1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59" name="Freeform 110"/>
          <p:cNvSpPr>
            <a:spLocks/>
          </p:cNvSpPr>
          <p:nvPr/>
        </p:nvSpPr>
        <p:spPr bwMode="auto">
          <a:xfrm>
            <a:off x="6591301" y="4175126"/>
            <a:ext cx="52388" cy="77788"/>
          </a:xfrm>
          <a:custGeom>
            <a:avLst/>
            <a:gdLst>
              <a:gd name="T0" fmla="*/ 2147483647 w 37"/>
              <a:gd name="T1" fmla="*/ 2147483647 h 49"/>
              <a:gd name="T2" fmla="*/ 2147483647 w 37"/>
              <a:gd name="T3" fmla="*/ 2147483647 h 49"/>
              <a:gd name="T4" fmla="*/ 2147483647 w 37"/>
              <a:gd name="T5" fmla="*/ 2147483647 h 49"/>
              <a:gd name="T6" fmla="*/ 2147483647 w 37"/>
              <a:gd name="T7" fmla="*/ 2147483647 h 49"/>
              <a:gd name="T8" fmla="*/ 2147483647 w 37"/>
              <a:gd name="T9" fmla="*/ 2147483647 h 49"/>
              <a:gd name="T10" fmla="*/ 2147483647 w 37"/>
              <a:gd name="T11" fmla="*/ 2147483647 h 49"/>
              <a:gd name="T12" fmla="*/ 2147483647 w 37"/>
              <a:gd name="T13" fmla="*/ 2147483647 h 49"/>
              <a:gd name="T14" fmla="*/ 2147483647 w 37"/>
              <a:gd name="T15" fmla="*/ 2147483647 h 49"/>
              <a:gd name="T16" fmla="*/ 2147483647 w 37"/>
              <a:gd name="T17" fmla="*/ 2147483647 h 49"/>
              <a:gd name="T18" fmla="*/ 2147483647 w 37"/>
              <a:gd name="T19" fmla="*/ 2147483647 h 49"/>
              <a:gd name="T20" fmla="*/ 2147483647 w 37"/>
              <a:gd name="T21" fmla="*/ 2147483647 h 49"/>
              <a:gd name="T22" fmla="*/ 2147483647 w 37"/>
              <a:gd name="T23" fmla="*/ 2147483647 h 49"/>
              <a:gd name="T24" fmla="*/ 0 w 37"/>
              <a:gd name="T25" fmla="*/ 2147483647 h 49"/>
              <a:gd name="T26" fmla="*/ 0 w 37"/>
              <a:gd name="T27" fmla="*/ 2147483647 h 49"/>
              <a:gd name="T28" fmla="*/ 0 w 37"/>
              <a:gd name="T29" fmla="*/ 2147483647 h 49"/>
              <a:gd name="T30" fmla="*/ 0 w 37"/>
              <a:gd name="T31" fmla="*/ 2147483647 h 49"/>
              <a:gd name="T32" fmla="*/ 2147483647 w 37"/>
              <a:gd name="T33" fmla="*/ 2147483647 h 49"/>
              <a:gd name="T34" fmla="*/ 2147483647 w 37"/>
              <a:gd name="T35" fmla="*/ 2147483647 h 49"/>
              <a:gd name="T36" fmla="*/ 2147483647 w 37"/>
              <a:gd name="T37" fmla="*/ 2147483647 h 49"/>
              <a:gd name="T38" fmla="*/ 2147483647 w 37"/>
              <a:gd name="T39" fmla="*/ 2147483647 h 49"/>
              <a:gd name="T40" fmla="*/ 2147483647 w 37"/>
              <a:gd name="T41" fmla="*/ 2147483647 h 49"/>
              <a:gd name="T42" fmla="*/ 2147483647 w 37"/>
              <a:gd name="T43" fmla="*/ 2147483647 h 49"/>
              <a:gd name="T44" fmla="*/ 2147483647 w 37"/>
              <a:gd name="T45" fmla="*/ 2147483647 h 49"/>
              <a:gd name="T46" fmla="*/ 2147483647 w 37"/>
              <a:gd name="T47" fmla="*/ 2147483647 h 49"/>
              <a:gd name="T48" fmla="*/ 2147483647 w 37"/>
              <a:gd name="T49" fmla="*/ 2147483647 h 49"/>
              <a:gd name="T50" fmla="*/ 2147483647 w 37"/>
              <a:gd name="T51" fmla="*/ 2147483647 h 49"/>
              <a:gd name="T52" fmla="*/ 2147483647 w 37"/>
              <a:gd name="T53" fmla="*/ 2147483647 h 49"/>
              <a:gd name="T54" fmla="*/ 2147483647 w 37"/>
              <a:gd name="T55" fmla="*/ 2147483647 h 49"/>
              <a:gd name="T56" fmla="*/ 2147483647 w 37"/>
              <a:gd name="T57" fmla="*/ 2147483647 h 49"/>
              <a:gd name="T58" fmla="*/ 2147483647 w 37"/>
              <a:gd name="T59" fmla="*/ 2147483647 h 49"/>
              <a:gd name="T60" fmla="*/ 2147483647 w 37"/>
              <a:gd name="T61" fmla="*/ 2147483647 h 49"/>
              <a:gd name="T62" fmla="*/ 2147483647 w 37"/>
              <a:gd name="T63" fmla="*/ 2147483647 h 49"/>
              <a:gd name="T64" fmla="*/ 2147483647 w 37"/>
              <a:gd name="T65" fmla="*/ 2147483647 h 49"/>
              <a:gd name="T66" fmla="*/ 2147483647 w 37"/>
              <a:gd name="T67" fmla="*/ 2147483647 h 49"/>
              <a:gd name="T68" fmla="*/ 2147483647 w 37"/>
              <a:gd name="T69" fmla="*/ 2147483647 h 49"/>
              <a:gd name="T70" fmla="*/ 2147483647 w 37"/>
              <a:gd name="T71" fmla="*/ 2147483647 h 49"/>
              <a:gd name="T72" fmla="*/ 2147483647 w 37"/>
              <a:gd name="T73" fmla="*/ 2147483647 h 49"/>
              <a:gd name="T74" fmla="*/ 2147483647 w 37"/>
              <a:gd name="T75" fmla="*/ 2147483647 h 49"/>
              <a:gd name="T76" fmla="*/ 2147483647 w 37"/>
              <a:gd name="T77" fmla="*/ 2147483647 h 49"/>
              <a:gd name="T78" fmla="*/ 2147483647 w 37"/>
              <a:gd name="T79" fmla="*/ 2147483647 h 49"/>
              <a:gd name="T80" fmla="*/ 2147483647 w 37"/>
              <a:gd name="T81" fmla="*/ 2147483647 h 49"/>
              <a:gd name="T82" fmla="*/ 2147483647 w 37"/>
              <a:gd name="T83" fmla="*/ 2147483647 h 49"/>
              <a:gd name="T84" fmla="*/ 2147483647 w 37"/>
              <a:gd name="T85" fmla="*/ 0 h 49"/>
              <a:gd name="T86" fmla="*/ 2147483647 w 37"/>
              <a:gd name="T87" fmla="*/ 0 h 49"/>
              <a:gd name="T88" fmla="*/ 2147483647 w 37"/>
              <a:gd name="T89" fmla="*/ 0 h 49"/>
              <a:gd name="T90" fmla="*/ 2147483647 w 37"/>
              <a:gd name="T91" fmla="*/ 0 h 49"/>
              <a:gd name="T92" fmla="*/ 2147483647 w 37"/>
              <a:gd name="T93" fmla="*/ 2147483647 h 49"/>
              <a:gd name="T94" fmla="*/ 2147483647 w 37"/>
              <a:gd name="T95" fmla="*/ 2147483647 h 49"/>
              <a:gd name="T96" fmla="*/ 2147483647 w 37"/>
              <a:gd name="T97" fmla="*/ 2147483647 h 49"/>
              <a:gd name="T98" fmla="*/ 2147483647 w 37"/>
              <a:gd name="T99" fmla="*/ 2147483647 h 49"/>
              <a:gd name="T100" fmla="*/ 2147483647 w 37"/>
              <a:gd name="T101" fmla="*/ 2147483647 h 49"/>
              <a:gd name="T102" fmla="*/ 2147483647 w 37"/>
              <a:gd name="T103" fmla="*/ 2147483647 h 49"/>
              <a:gd name="T104" fmla="*/ 2147483647 w 37"/>
              <a:gd name="T105" fmla="*/ 2147483647 h 49"/>
              <a:gd name="T106" fmla="*/ 2147483647 w 37"/>
              <a:gd name="T107" fmla="*/ 2147483647 h 49"/>
              <a:gd name="T108" fmla="*/ 2147483647 w 37"/>
              <a:gd name="T109" fmla="*/ 2147483647 h 49"/>
              <a:gd name="T110" fmla="*/ 2147483647 w 37"/>
              <a:gd name="T111" fmla="*/ 2147483647 h 49"/>
              <a:gd name="T112" fmla="*/ 2147483647 w 37"/>
              <a:gd name="T113" fmla="*/ 2147483647 h 4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7"/>
              <a:gd name="T172" fmla="*/ 0 h 49"/>
              <a:gd name="T173" fmla="*/ 37 w 37"/>
              <a:gd name="T174" fmla="*/ 49 h 4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7" h="49">
                <a:moveTo>
                  <a:pt x="9" y="18"/>
                </a:moveTo>
                <a:lnTo>
                  <a:pt x="9" y="19"/>
                </a:lnTo>
                <a:lnTo>
                  <a:pt x="9" y="21"/>
                </a:lnTo>
                <a:lnTo>
                  <a:pt x="8" y="22"/>
                </a:lnTo>
                <a:lnTo>
                  <a:pt x="6" y="24"/>
                </a:lnTo>
                <a:lnTo>
                  <a:pt x="5" y="24"/>
                </a:lnTo>
                <a:lnTo>
                  <a:pt x="3" y="24"/>
                </a:lnTo>
                <a:lnTo>
                  <a:pt x="3" y="25"/>
                </a:lnTo>
                <a:lnTo>
                  <a:pt x="3" y="28"/>
                </a:lnTo>
                <a:lnTo>
                  <a:pt x="2" y="31"/>
                </a:lnTo>
                <a:lnTo>
                  <a:pt x="2" y="33"/>
                </a:lnTo>
                <a:lnTo>
                  <a:pt x="0" y="36"/>
                </a:lnTo>
                <a:lnTo>
                  <a:pt x="0" y="39"/>
                </a:lnTo>
                <a:lnTo>
                  <a:pt x="0" y="42"/>
                </a:lnTo>
                <a:lnTo>
                  <a:pt x="0" y="43"/>
                </a:lnTo>
                <a:lnTo>
                  <a:pt x="2" y="44"/>
                </a:lnTo>
                <a:lnTo>
                  <a:pt x="3" y="46"/>
                </a:lnTo>
                <a:lnTo>
                  <a:pt x="6" y="47"/>
                </a:lnTo>
                <a:lnTo>
                  <a:pt x="8" y="47"/>
                </a:lnTo>
                <a:lnTo>
                  <a:pt x="11" y="49"/>
                </a:lnTo>
                <a:lnTo>
                  <a:pt x="12" y="49"/>
                </a:lnTo>
                <a:lnTo>
                  <a:pt x="15" y="47"/>
                </a:lnTo>
                <a:lnTo>
                  <a:pt x="17" y="46"/>
                </a:lnTo>
                <a:lnTo>
                  <a:pt x="18" y="44"/>
                </a:lnTo>
                <a:lnTo>
                  <a:pt x="21" y="42"/>
                </a:lnTo>
                <a:lnTo>
                  <a:pt x="24" y="39"/>
                </a:lnTo>
                <a:lnTo>
                  <a:pt x="26" y="36"/>
                </a:lnTo>
                <a:lnTo>
                  <a:pt x="27" y="33"/>
                </a:lnTo>
                <a:lnTo>
                  <a:pt x="30" y="30"/>
                </a:lnTo>
                <a:lnTo>
                  <a:pt x="31" y="27"/>
                </a:lnTo>
                <a:lnTo>
                  <a:pt x="33" y="22"/>
                </a:lnTo>
                <a:lnTo>
                  <a:pt x="36" y="19"/>
                </a:lnTo>
                <a:lnTo>
                  <a:pt x="36" y="16"/>
                </a:lnTo>
                <a:lnTo>
                  <a:pt x="37" y="15"/>
                </a:lnTo>
                <a:lnTo>
                  <a:pt x="37" y="12"/>
                </a:lnTo>
                <a:lnTo>
                  <a:pt x="37" y="9"/>
                </a:lnTo>
                <a:lnTo>
                  <a:pt x="36" y="7"/>
                </a:lnTo>
                <a:lnTo>
                  <a:pt x="34" y="4"/>
                </a:lnTo>
                <a:lnTo>
                  <a:pt x="33" y="3"/>
                </a:lnTo>
                <a:lnTo>
                  <a:pt x="30" y="2"/>
                </a:lnTo>
                <a:lnTo>
                  <a:pt x="28" y="2"/>
                </a:lnTo>
                <a:lnTo>
                  <a:pt x="27" y="0"/>
                </a:lnTo>
                <a:lnTo>
                  <a:pt x="24" y="0"/>
                </a:lnTo>
                <a:lnTo>
                  <a:pt x="23" y="0"/>
                </a:lnTo>
                <a:lnTo>
                  <a:pt x="21" y="0"/>
                </a:lnTo>
                <a:lnTo>
                  <a:pt x="18" y="2"/>
                </a:lnTo>
                <a:lnTo>
                  <a:pt x="17" y="2"/>
                </a:lnTo>
                <a:lnTo>
                  <a:pt x="15" y="3"/>
                </a:lnTo>
                <a:lnTo>
                  <a:pt x="14" y="4"/>
                </a:lnTo>
                <a:lnTo>
                  <a:pt x="12" y="6"/>
                </a:lnTo>
                <a:lnTo>
                  <a:pt x="11" y="9"/>
                </a:lnTo>
                <a:lnTo>
                  <a:pt x="9" y="10"/>
                </a:lnTo>
                <a:lnTo>
                  <a:pt x="9" y="12"/>
                </a:lnTo>
                <a:lnTo>
                  <a:pt x="8" y="13"/>
                </a:lnTo>
                <a:lnTo>
                  <a:pt x="8" y="15"/>
                </a:lnTo>
                <a:lnTo>
                  <a:pt x="9" y="18"/>
                </a:lnTo>
              </a:path>
            </a:pathLst>
          </a:custGeom>
          <a:solidFill>
            <a:srgbClr val="FFFF00"/>
          </a:solidFill>
          <a:ln w="4763">
            <a:solidFill>
              <a:srgbClr val="990000"/>
            </a:solidFill>
            <a:round/>
            <a:headEnd/>
            <a:tailEnd/>
          </a:ln>
        </p:spPr>
        <p:txBody>
          <a:bodyPr/>
          <a:lstStyle/>
          <a:p>
            <a:endParaRPr lang="en-US"/>
          </a:p>
        </p:txBody>
      </p:sp>
      <p:sp>
        <p:nvSpPr>
          <p:cNvPr id="53360" name="Freeform 111"/>
          <p:cNvSpPr>
            <a:spLocks/>
          </p:cNvSpPr>
          <p:nvPr/>
        </p:nvSpPr>
        <p:spPr bwMode="auto">
          <a:xfrm>
            <a:off x="6615113" y="4110039"/>
            <a:ext cx="101600" cy="68263"/>
          </a:xfrm>
          <a:custGeom>
            <a:avLst/>
            <a:gdLst>
              <a:gd name="T0" fmla="*/ 2147483647 w 72"/>
              <a:gd name="T1" fmla="*/ 2147483647 h 43"/>
              <a:gd name="T2" fmla="*/ 2147483647 w 72"/>
              <a:gd name="T3" fmla="*/ 2147483647 h 43"/>
              <a:gd name="T4" fmla="*/ 2147483647 w 72"/>
              <a:gd name="T5" fmla="*/ 2147483647 h 43"/>
              <a:gd name="T6" fmla="*/ 2147483647 w 72"/>
              <a:gd name="T7" fmla="*/ 2147483647 h 43"/>
              <a:gd name="T8" fmla="*/ 2147483647 w 72"/>
              <a:gd name="T9" fmla="*/ 2147483647 h 43"/>
              <a:gd name="T10" fmla="*/ 2147483647 w 72"/>
              <a:gd name="T11" fmla="*/ 2147483647 h 43"/>
              <a:gd name="T12" fmla="*/ 2147483647 w 72"/>
              <a:gd name="T13" fmla="*/ 2147483647 h 43"/>
              <a:gd name="T14" fmla="*/ 2147483647 w 72"/>
              <a:gd name="T15" fmla="*/ 2147483647 h 43"/>
              <a:gd name="T16" fmla="*/ 0 w 72"/>
              <a:gd name="T17" fmla="*/ 2147483647 h 43"/>
              <a:gd name="T18" fmla="*/ 0 w 72"/>
              <a:gd name="T19" fmla="*/ 2147483647 h 43"/>
              <a:gd name="T20" fmla="*/ 0 w 72"/>
              <a:gd name="T21" fmla="*/ 2147483647 h 43"/>
              <a:gd name="T22" fmla="*/ 2147483647 w 72"/>
              <a:gd name="T23" fmla="*/ 2147483647 h 43"/>
              <a:gd name="T24" fmla="*/ 2147483647 w 72"/>
              <a:gd name="T25" fmla="*/ 2147483647 h 43"/>
              <a:gd name="T26" fmla="*/ 2147483647 w 72"/>
              <a:gd name="T27" fmla="*/ 2147483647 h 43"/>
              <a:gd name="T28" fmla="*/ 2147483647 w 72"/>
              <a:gd name="T29" fmla="*/ 2147483647 h 43"/>
              <a:gd name="T30" fmla="*/ 2147483647 w 72"/>
              <a:gd name="T31" fmla="*/ 2147483647 h 43"/>
              <a:gd name="T32" fmla="*/ 2147483647 w 72"/>
              <a:gd name="T33" fmla="*/ 2147483647 h 43"/>
              <a:gd name="T34" fmla="*/ 2147483647 w 72"/>
              <a:gd name="T35" fmla="*/ 2147483647 h 43"/>
              <a:gd name="T36" fmla="*/ 2147483647 w 72"/>
              <a:gd name="T37" fmla="*/ 2147483647 h 43"/>
              <a:gd name="T38" fmla="*/ 2147483647 w 72"/>
              <a:gd name="T39" fmla="*/ 2147483647 h 43"/>
              <a:gd name="T40" fmla="*/ 2147483647 w 72"/>
              <a:gd name="T41" fmla="*/ 2147483647 h 43"/>
              <a:gd name="T42" fmla="*/ 2147483647 w 72"/>
              <a:gd name="T43" fmla="*/ 2147483647 h 43"/>
              <a:gd name="T44" fmla="*/ 2147483647 w 72"/>
              <a:gd name="T45" fmla="*/ 2147483647 h 43"/>
              <a:gd name="T46" fmla="*/ 2147483647 w 72"/>
              <a:gd name="T47" fmla="*/ 2147483647 h 43"/>
              <a:gd name="T48" fmla="*/ 2147483647 w 72"/>
              <a:gd name="T49" fmla="*/ 2147483647 h 43"/>
              <a:gd name="T50" fmla="*/ 2147483647 w 72"/>
              <a:gd name="T51" fmla="*/ 2147483647 h 43"/>
              <a:gd name="T52" fmla="*/ 2147483647 w 72"/>
              <a:gd name="T53" fmla="*/ 2147483647 h 43"/>
              <a:gd name="T54" fmla="*/ 2147483647 w 72"/>
              <a:gd name="T55" fmla="*/ 2147483647 h 43"/>
              <a:gd name="T56" fmla="*/ 2147483647 w 72"/>
              <a:gd name="T57" fmla="*/ 2147483647 h 43"/>
              <a:gd name="T58" fmla="*/ 2147483647 w 72"/>
              <a:gd name="T59" fmla="*/ 2147483647 h 43"/>
              <a:gd name="T60" fmla="*/ 2147483647 w 72"/>
              <a:gd name="T61" fmla="*/ 2147483647 h 43"/>
              <a:gd name="T62" fmla="*/ 2147483647 w 72"/>
              <a:gd name="T63" fmla="*/ 2147483647 h 43"/>
              <a:gd name="T64" fmla="*/ 2147483647 w 72"/>
              <a:gd name="T65" fmla="*/ 2147483647 h 43"/>
              <a:gd name="T66" fmla="*/ 2147483647 w 72"/>
              <a:gd name="T67" fmla="*/ 2147483647 h 43"/>
              <a:gd name="T68" fmla="*/ 2147483647 w 72"/>
              <a:gd name="T69" fmla="*/ 2147483647 h 43"/>
              <a:gd name="T70" fmla="*/ 2147483647 w 72"/>
              <a:gd name="T71" fmla="*/ 2147483647 h 43"/>
              <a:gd name="T72" fmla="*/ 2147483647 w 72"/>
              <a:gd name="T73" fmla="*/ 2147483647 h 43"/>
              <a:gd name="T74" fmla="*/ 2147483647 w 72"/>
              <a:gd name="T75" fmla="*/ 2147483647 h 43"/>
              <a:gd name="T76" fmla="*/ 2147483647 w 72"/>
              <a:gd name="T77" fmla="*/ 2147483647 h 43"/>
              <a:gd name="T78" fmla="*/ 2147483647 w 72"/>
              <a:gd name="T79" fmla="*/ 2147483647 h 43"/>
              <a:gd name="T80" fmla="*/ 2147483647 w 72"/>
              <a:gd name="T81" fmla="*/ 2147483647 h 43"/>
              <a:gd name="T82" fmla="*/ 2147483647 w 72"/>
              <a:gd name="T83" fmla="*/ 2147483647 h 43"/>
              <a:gd name="T84" fmla="*/ 2147483647 w 72"/>
              <a:gd name="T85" fmla="*/ 2147483647 h 43"/>
              <a:gd name="T86" fmla="*/ 2147483647 w 72"/>
              <a:gd name="T87" fmla="*/ 2147483647 h 43"/>
              <a:gd name="T88" fmla="*/ 2147483647 w 72"/>
              <a:gd name="T89" fmla="*/ 2147483647 h 43"/>
              <a:gd name="T90" fmla="*/ 2147483647 w 72"/>
              <a:gd name="T91" fmla="*/ 2147483647 h 43"/>
              <a:gd name="T92" fmla="*/ 2147483647 w 72"/>
              <a:gd name="T93" fmla="*/ 2147483647 h 43"/>
              <a:gd name="T94" fmla="*/ 2147483647 w 72"/>
              <a:gd name="T95" fmla="*/ 0 h 43"/>
              <a:gd name="T96" fmla="*/ 2147483647 w 72"/>
              <a:gd name="T97" fmla="*/ 0 h 43"/>
              <a:gd name="T98" fmla="*/ 2147483647 w 72"/>
              <a:gd name="T99" fmla="*/ 2147483647 h 43"/>
              <a:gd name="T100" fmla="*/ 2147483647 w 72"/>
              <a:gd name="T101" fmla="*/ 2147483647 h 43"/>
              <a:gd name="T102" fmla="*/ 2147483647 w 72"/>
              <a:gd name="T103" fmla="*/ 2147483647 h 43"/>
              <a:gd name="T104" fmla="*/ 2147483647 w 72"/>
              <a:gd name="T105" fmla="*/ 2147483647 h 43"/>
              <a:gd name="T106" fmla="*/ 2147483647 w 72"/>
              <a:gd name="T107" fmla="*/ 2147483647 h 43"/>
              <a:gd name="T108" fmla="*/ 2147483647 w 72"/>
              <a:gd name="T109" fmla="*/ 2147483647 h 43"/>
              <a:gd name="T110" fmla="*/ 2147483647 w 72"/>
              <a:gd name="T111" fmla="*/ 2147483647 h 43"/>
              <a:gd name="T112" fmla="*/ 2147483647 w 72"/>
              <a:gd name="T113" fmla="*/ 2147483647 h 4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2"/>
              <a:gd name="T172" fmla="*/ 0 h 43"/>
              <a:gd name="T173" fmla="*/ 72 w 72"/>
              <a:gd name="T174" fmla="*/ 43 h 4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2" h="43">
                <a:moveTo>
                  <a:pt x="13" y="17"/>
                </a:moveTo>
                <a:lnTo>
                  <a:pt x="11" y="17"/>
                </a:lnTo>
                <a:lnTo>
                  <a:pt x="9" y="19"/>
                </a:lnTo>
                <a:lnTo>
                  <a:pt x="7" y="19"/>
                </a:lnTo>
                <a:lnTo>
                  <a:pt x="6" y="20"/>
                </a:lnTo>
                <a:lnTo>
                  <a:pt x="3" y="22"/>
                </a:lnTo>
                <a:lnTo>
                  <a:pt x="1" y="23"/>
                </a:lnTo>
                <a:lnTo>
                  <a:pt x="1" y="25"/>
                </a:lnTo>
                <a:lnTo>
                  <a:pt x="0" y="26"/>
                </a:lnTo>
                <a:lnTo>
                  <a:pt x="0" y="28"/>
                </a:lnTo>
                <a:lnTo>
                  <a:pt x="1" y="29"/>
                </a:lnTo>
                <a:lnTo>
                  <a:pt x="1" y="31"/>
                </a:lnTo>
                <a:lnTo>
                  <a:pt x="3" y="31"/>
                </a:lnTo>
                <a:lnTo>
                  <a:pt x="3" y="32"/>
                </a:lnTo>
                <a:lnTo>
                  <a:pt x="4" y="32"/>
                </a:lnTo>
                <a:lnTo>
                  <a:pt x="6" y="32"/>
                </a:lnTo>
                <a:lnTo>
                  <a:pt x="11" y="35"/>
                </a:lnTo>
                <a:lnTo>
                  <a:pt x="17" y="38"/>
                </a:lnTo>
                <a:lnTo>
                  <a:pt x="25" y="41"/>
                </a:lnTo>
                <a:lnTo>
                  <a:pt x="31" y="43"/>
                </a:lnTo>
                <a:lnTo>
                  <a:pt x="37" y="43"/>
                </a:lnTo>
                <a:lnTo>
                  <a:pt x="44" y="43"/>
                </a:lnTo>
                <a:lnTo>
                  <a:pt x="50" y="41"/>
                </a:lnTo>
                <a:lnTo>
                  <a:pt x="54" y="37"/>
                </a:lnTo>
                <a:lnTo>
                  <a:pt x="57" y="35"/>
                </a:lnTo>
                <a:lnTo>
                  <a:pt x="59" y="34"/>
                </a:lnTo>
                <a:lnTo>
                  <a:pt x="60" y="32"/>
                </a:lnTo>
                <a:lnTo>
                  <a:pt x="62" y="31"/>
                </a:lnTo>
                <a:lnTo>
                  <a:pt x="65" y="29"/>
                </a:lnTo>
                <a:lnTo>
                  <a:pt x="66" y="28"/>
                </a:lnTo>
                <a:lnTo>
                  <a:pt x="68" y="26"/>
                </a:lnTo>
                <a:lnTo>
                  <a:pt x="69" y="25"/>
                </a:lnTo>
                <a:lnTo>
                  <a:pt x="71" y="22"/>
                </a:lnTo>
                <a:lnTo>
                  <a:pt x="71" y="19"/>
                </a:lnTo>
                <a:lnTo>
                  <a:pt x="72" y="17"/>
                </a:lnTo>
                <a:lnTo>
                  <a:pt x="71" y="14"/>
                </a:lnTo>
                <a:lnTo>
                  <a:pt x="71" y="11"/>
                </a:lnTo>
                <a:lnTo>
                  <a:pt x="69" y="10"/>
                </a:lnTo>
                <a:lnTo>
                  <a:pt x="68" y="8"/>
                </a:lnTo>
                <a:lnTo>
                  <a:pt x="65" y="7"/>
                </a:lnTo>
                <a:lnTo>
                  <a:pt x="62" y="5"/>
                </a:lnTo>
                <a:lnTo>
                  <a:pt x="57" y="5"/>
                </a:lnTo>
                <a:lnTo>
                  <a:pt x="54" y="4"/>
                </a:lnTo>
                <a:lnTo>
                  <a:pt x="51" y="3"/>
                </a:lnTo>
                <a:lnTo>
                  <a:pt x="48" y="1"/>
                </a:lnTo>
                <a:lnTo>
                  <a:pt x="44" y="1"/>
                </a:lnTo>
                <a:lnTo>
                  <a:pt x="41" y="0"/>
                </a:lnTo>
                <a:lnTo>
                  <a:pt x="38" y="0"/>
                </a:lnTo>
                <a:lnTo>
                  <a:pt x="34" y="1"/>
                </a:lnTo>
                <a:lnTo>
                  <a:pt x="31" y="3"/>
                </a:lnTo>
                <a:lnTo>
                  <a:pt x="28" y="4"/>
                </a:lnTo>
                <a:lnTo>
                  <a:pt x="25" y="7"/>
                </a:lnTo>
                <a:lnTo>
                  <a:pt x="22" y="8"/>
                </a:lnTo>
                <a:lnTo>
                  <a:pt x="19" y="11"/>
                </a:lnTo>
                <a:lnTo>
                  <a:pt x="16" y="14"/>
                </a:lnTo>
                <a:lnTo>
                  <a:pt x="13" y="1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61" name="Freeform 112"/>
          <p:cNvSpPr>
            <a:spLocks/>
          </p:cNvSpPr>
          <p:nvPr/>
        </p:nvSpPr>
        <p:spPr bwMode="auto">
          <a:xfrm>
            <a:off x="6615113" y="4110039"/>
            <a:ext cx="101600" cy="68263"/>
          </a:xfrm>
          <a:custGeom>
            <a:avLst/>
            <a:gdLst>
              <a:gd name="T0" fmla="*/ 2147483647 w 72"/>
              <a:gd name="T1" fmla="*/ 2147483647 h 43"/>
              <a:gd name="T2" fmla="*/ 2147483647 w 72"/>
              <a:gd name="T3" fmla="*/ 2147483647 h 43"/>
              <a:gd name="T4" fmla="*/ 2147483647 w 72"/>
              <a:gd name="T5" fmla="*/ 2147483647 h 43"/>
              <a:gd name="T6" fmla="*/ 2147483647 w 72"/>
              <a:gd name="T7" fmla="*/ 2147483647 h 43"/>
              <a:gd name="T8" fmla="*/ 2147483647 w 72"/>
              <a:gd name="T9" fmla="*/ 2147483647 h 43"/>
              <a:gd name="T10" fmla="*/ 2147483647 w 72"/>
              <a:gd name="T11" fmla="*/ 2147483647 h 43"/>
              <a:gd name="T12" fmla="*/ 2147483647 w 72"/>
              <a:gd name="T13" fmla="*/ 2147483647 h 43"/>
              <a:gd name="T14" fmla="*/ 2147483647 w 72"/>
              <a:gd name="T15" fmla="*/ 2147483647 h 43"/>
              <a:gd name="T16" fmla="*/ 0 w 72"/>
              <a:gd name="T17" fmla="*/ 2147483647 h 43"/>
              <a:gd name="T18" fmla="*/ 0 w 72"/>
              <a:gd name="T19" fmla="*/ 2147483647 h 43"/>
              <a:gd name="T20" fmla="*/ 0 w 72"/>
              <a:gd name="T21" fmla="*/ 2147483647 h 43"/>
              <a:gd name="T22" fmla="*/ 2147483647 w 72"/>
              <a:gd name="T23" fmla="*/ 2147483647 h 43"/>
              <a:gd name="T24" fmla="*/ 2147483647 w 72"/>
              <a:gd name="T25" fmla="*/ 2147483647 h 43"/>
              <a:gd name="T26" fmla="*/ 2147483647 w 72"/>
              <a:gd name="T27" fmla="*/ 2147483647 h 43"/>
              <a:gd name="T28" fmla="*/ 2147483647 w 72"/>
              <a:gd name="T29" fmla="*/ 2147483647 h 43"/>
              <a:gd name="T30" fmla="*/ 2147483647 w 72"/>
              <a:gd name="T31" fmla="*/ 2147483647 h 43"/>
              <a:gd name="T32" fmla="*/ 2147483647 w 72"/>
              <a:gd name="T33" fmla="*/ 2147483647 h 43"/>
              <a:gd name="T34" fmla="*/ 2147483647 w 72"/>
              <a:gd name="T35" fmla="*/ 2147483647 h 43"/>
              <a:gd name="T36" fmla="*/ 2147483647 w 72"/>
              <a:gd name="T37" fmla="*/ 2147483647 h 43"/>
              <a:gd name="T38" fmla="*/ 2147483647 w 72"/>
              <a:gd name="T39" fmla="*/ 2147483647 h 43"/>
              <a:gd name="T40" fmla="*/ 2147483647 w 72"/>
              <a:gd name="T41" fmla="*/ 2147483647 h 43"/>
              <a:gd name="T42" fmla="*/ 2147483647 w 72"/>
              <a:gd name="T43" fmla="*/ 2147483647 h 43"/>
              <a:gd name="T44" fmla="*/ 2147483647 w 72"/>
              <a:gd name="T45" fmla="*/ 2147483647 h 43"/>
              <a:gd name="T46" fmla="*/ 2147483647 w 72"/>
              <a:gd name="T47" fmla="*/ 2147483647 h 43"/>
              <a:gd name="T48" fmla="*/ 2147483647 w 72"/>
              <a:gd name="T49" fmla="*/ 2147483647 h 43"/>
              <a:gd name="T50" fmla="*/ 2147483647 w 72"/>
              <a:gd name="T51" fmla="*/ 2147483647 h 43"/>
              <a:gd name="T52" fmla="*/ 2147483647 w 72"/>
              <a:gd name="T53" fmla="*/ 2147483647 h 43"/>
              <a:gd name="T54" fmla="*/ 2147483647 w 72"/>
              <a:gd name="T55" fmla="*/ 2147483647 h 43"/>
              <a:gd name="T56" fmla="*/ 2147483647 w 72"/>
              <a:gd name="T57" fmla="*/ 2147483647 h 43"/>
              <a:gd name="T58" fmla="*/ 2147483647 w 72"/>
              <a:gd name="T59" fmla="*/ 2147483647 h 43"/>
              <a:gd name="T60" fmla="*/ 2147483647 w 72"/>
              <a:gd name="T61" fmla="*/ 2147483647 h 43"/>
              <a:gd name="T62" fmla="*/ 2147483647 w 72"/>
              <a:gd name="T63" fmla="*/ 2147483647 h 43"/>
              <a:gd name="T64" fmla="*/ 2147483647 w 72"/>
              <a:gd name="T65" fmla="*/ 2147483647 h 43"/>
              <a:gd name="T66" fmla="*/ 2147483647 w 72"/>
              <a:gd name="T67" fmla="*/ 2147483647 h 43"/>
              <a:gd name="T68" fmla="*/ 2147483647 w 72"/>
              <a:gd name="T69" fmla="*/ 2147483647 h 43"/>
              <a:gd name="T70" fmla="*/ 2147483647 w 72"/>
              <a:gd name="T71" fmla="*/ 2147483647 h 43"/>
              <a:gd name="T72" fmla="*/ 2147483647 w 72"/>
              <a:gd name="T73" fmla="*/ 2147483647 h 43"/>
              <a:gd name="T74" fmla="*/ 2147483647 w 72"/>
              <a:gd name="T75" fmla="*/ 2147483647 h 43"/>
              <a:gd name="T76" fmla="*/ 2147483647 w 72"/>
              <a:gd name="T77" fmla="*/ 2147483647 h 43"/>
              <a:gd name="T78" fmla="*/ 2147483647 w 72"/>
              <a:gd name="T79" fmla="*/ 2147483647 h 43"/>
              <a:gd name="T80" fmla="*/ 2147483647 w 72"/>
              <a:gd name="T81" fmla="*/ 2147483647 h 43"/>
              <a:gd name="T82" fmla="*/ 2147483647 w 72"/>
              <a:gd name="T83" fmla="*/ 2147483647 h 43"/>
              <a:gd name="T84" fmla="*/ 2147483647 w 72"/>
              <a:gd name="T85" fmla="*/ 2147483647 h 43"/>
              <a:gd name="T86" fmla="*/ 2147483647 w 72"/>
              <a:gd name="T87" fmla="*/ 2147483647 h 43"/>
              <a:gd name="T88" fmla="*/ 2147483647 w 72"/>
              <a:gd name="T89" fmla="*/ 2147483647 h 43"/>
              <a:gd name="T90" fmla="*/ 2147483647 w 72"/>
              <a:gd name="T91" fmla="*/ 2147483647 h 43"/>
              <a:gd name="T92" fmla="*/ 2147483647 w 72"/>
              <a:gd name="T93" fmla="*/ 2147483647 h 43"/>
              <a:gd name="T94" fmla="*/ 2147483647 w 72"/>
              <a:gd name="T95" fmla="*/ 0 h 43"/>
              <a:gd name="T96" fmla="*/ 2147483647 w 72"/>
              <a:gd name="T97" fmla="*/ 0 h 43"/>
              <a:gd name="T98" fmla="*/ 2147483647 w 72"/>
              <a:gd name="T99" fmla="*/ 2147483647 h 43"/>
              <a:gd name="T100" fmla="*/ 2147483647 w 72"/>
              <a:gd name="T101" fmla="*/ 2147483647 h 43"/>
              <a:gd name="T102" fmla="*/ 2147483647 w 72"/>
              <a:gd name="T103" fmla="*/ 2147483647 h 43"/>
              <a:gd name="T104" fmla="*/ 2147483647 w 72"/>
              <a:gd name="T105" fmla="*/ 2147483647 h 43"/>
              <a:gd name="T106" fmla="*/ 2147483647 w 72"/>
              <a:gd name="T107" fmla="*/ 2147483647 h 43"/>
              <a:gd name="T108" fmla="*/ 2147483647 w 72"/>
              <a:gd name="T109" fmla="*/ 2147483647 h 43"/>
              <a:gd name="T110" fmla="*/ 2147483647 w 72"/>
              <a:gd name="T111" fmla="*/ 2147483647 h 43"/>
              <a:gd name="T112" fmla="*/ 2147483647 w 72"/>
              <a:gd name="T113" fmla="*/ 2147483647 h 4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2"/>
              <a:gd name="T172" fmla="*/ 0 h 43"/>
              <a:gd name="T173" fmla="*/ 72 w 72"/>
              <a:gd name="T174" fmla="*/ 43 h 4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2" h="43">
                <a:moveTo>
                  <a:pt x="13" y="17"/>
                </a:moveTo>
                <a:lnTo>
                  <a:pt x="11" y="17"/>
                </a:lnTo>
                <a:lnTo>
                  <a:pt x="9" y="19"/>
                </a:lnTo>
                <a:lnTo>
                  <a:pt x="7" y="19"/>
                </a:lnTo>
                <a:lnTo>
                  <a:pt x="6" y="20"/>
                </a:lnTo>
                <a:lnTo>
                  <a:pt x="3" y="22"/>
                </a:lnTo>
                <a:lnTo>
                  <a:pt x="1" y="23"/>
                </a:lnTo>
                <a:lnTo>
                  <a:pt x="1" y="25"/>
                </a:lnTo>
                <a:lnTo>
                  <a:pt x="0" y="26"/>
                </a:lnTo>
                <a:lnTo>
                  <a:pt x="0" y="28"/>
                </a:lnTo>
                <a:lnTo>
                  <a:pt x="1" y="29"/>
                </a:lnTo>
                <a:lnTo>
                  <a:pt x="1" y="31"/>
                </a:lnTo>
                <a:lnTo>
                  <a:pt x="3" y="31"/>
                </a:lnTo>
                <a:lnTo>
                  <a:pt x="3" y="32"/>
                </a:lnTo>
                <a:lnTo>
                  <a:pt x="4" y="32"/>
                </a:lnTo>
                <a:lnTo>
                  <a:pt x="6" y="32"/>
                </a:lnTo>
                <a:lnTo>
                  <a:pt x="11" y="35"/>
                </a:lnTo>
                <a:lnTo>
                  <a:pt x="17" y="38"/>
                </a:lnTo>
                <a:lnTo>
                  <a:pt x="25" y="41"/>
                </a:lnTo>
                <a:lnTo>
                  <a:pt x="31" y="43"/>
                </a:lnTo>
                <a:lnTo>
                  <a:pt x="37" y="43"/>
                </a:lnTo>
                <a:lnTo>
                  <a:pt x="44" y="43"/>
                </a:lnTo>
                <a:lnTo>
                  <a:pt x="50" y="41"/>
                </a:lnTo>
                <a:lnTo>
                  <a:pt x="54" y="37"/>
                </a:lnTo>
                <a:lnTo>
                  <a:pt x="57" y="35"/>
                </a:lnTo>
                <a:lnTo>
                  <a:pt x="59" y="34"/>
                </a:lnTo>
                <a:lnTo>
                  <a:pt x="60" y="32"/>
                </a:lnTo>
                <a:lnTo>
                  <a:pt x="62" y="31"/>
                </a:lnTo>
                <a:lnTo>
                  <a:pt x="65" y="29"/>
                </a:lnTo>
                <a:lnTo>
                  <a:pt x="66" y="28"/>
                </a:lnTo>
                <a:lnTo>
                  <a:pt x="68" y="26"/>
                </a:lnTo>
                <a:lnTo>
                  <a:pt x="69" y="25"/>
                </a:lnTo>
                <a:lnTo>
                  <a:pt x="71" y="22"/>
                </a:lnTo>
                <a:lnTo>
                  <a:pt x="71" y="19"/>
                </a:lnTo>
                <a:lnTo>
                  <a:pt x="72" y="17"/>
                </a:lnTo>
                <a:lnTo>
                  <a:pt x="71" y="14"/>
                </a:lnTo>
                <a:lnTo>
                  <a:pt x="71" y="11"/>
                </a:lnTo>
                <a:lnTo>
                  <a:pt x="69" y="10"/>
                </a:lnTo>
                <a:lnTo>
                  <a:pt x="68" y="8"/>
                </a:lnTo>
                <a:lnTo>
                  <a:pt x="65" y="7"/>
                </a:lnTo>
                <a:lnTo>
                  <a:pt x="62" y="5"/>
                </a:lnTo>
                <a:lnTo>
                  <a:pt x="57" y="5"/>
                </a:lnTo>
                <a:lnTo>
                  <a:pt x="54" y="4"/>
                </a:lnTo>
                <a:lnTo>
                  <a:pt x="51" y="3"/>
                </a:lnTo>
                <a:lnTo>
                  <a:pt x="48" y="1"/>
                </a:lnTo>
                <a:lnTo>
                  <a:pt x="44" y="1"/>
                </a:lnTo>
                <a:lnTo>
                  <a:pt x="41" y="0"/>
                </a:lnTo>
                <a:lnTo>
                  <a:pt x="38" y="0"/>
                </a:lnTo>
                <a:lnTo>
                  <a:pt x="34" y="1"/>
                </a:lnTo>
                <a:lnTo>
                  <a:pt x="31" y="3"/>
                </a:lnTo>
                <a:lnTo>
                  <a:pt x="28" y="4"/>
                </a:lnTo>
                <a:lnTo>
                  <a:pt x="25" y="7"/>
                </a:lnTo>
                <a:lnTo>
                  <a:pt x="22" y="8"/>
                </a:lnTo>
                <a:lnTo>
                  <a:pt x="19" y="11"/>
                </a:lnTo>
                <a:lnTo>
                  <a:pt x="16" y="14"/>
                </a:lnTo>
                <a:lnTo>
                  <a:pt x="13" y="17"/>
                </a:lnTo>
              </a:path>
            </a:pathLst>
          </a:custGeom>
          <a:solidFill>
            <a:srgbClr val="FFFF00"/>
          </a:solidFill>
          <a:ln w="4763">
            <a:solidFill>
              <a:srgbClr val="990000"/>
            </a:solidFill>
            <a:round/>
            <a:headEnd/>
            <a:tailEnd/>
          </a:ln>
        </p:spPr>
        <p:txBody>
          <a:bodyPr/>
          <a:lstStyle/>
          <a:p>
            <a:endParaRPr lang="en-US"/>
          </a:p>
        </p:txBody>
      </p:sp>
      <p:sp>
        <p:nvSpPr>
          <p:cNvPr id="53362" name="Freeform 113"/>
          <p:cNvSpPr>
            <a:spLocks/>
          </p:cNvSpPr>
          <p:nvPr/>
        </p:nvSpPr>
        <p:spPr bwMode="auto">
          <a:xfrm>
            <a:off x="6664328" y="4140203"/>
            <a:ext cx="100013" cy="74613"/>
          </a:xfrm>
          <a:custGeom>
            <a:avLst/>
            <a:gdLst>
              <a:gd name="T0" fmla="*/ 2147483647 w 71"/>
              <a:gd name="T1" fmla="*/ 2147483647 h 47"/>
              <a:gd name="T2" fmla="*/ 2147483647 w 71"/>
              <a:gd name="T3" fmla="*/ 2147483647 h 47"/>
              <a:gd name="T4" fmla="*/ 2147483647 w 71"/>
              <a:gd name="T5" fmla="*/ 2147483647 h 47"/>
              <a:gd name="T6" fmla="*/ 2147483647 w 71"/>
              <a:gd name="T7" fmla="*/ 2147483647 h 47"/>
              <a:gd name="T8" fmla="*/ 2147483647 w 71"/>
              <a:gd name="T9" fmla="*/ 2147483647 h 47"/>
              <a:gd name="T10" fmla="*/ 2147483647 w 71"/>
              <a:gd name="T11" fmla="*/ 2147483647 h 47"/>
              <a:gd name="T12" fmla="*/ 2147483647 w 71"/>
              <a:gd name="T13" fmla="*/ 2147483647 h 47"/>
              <a:gd name="T14" fmla="*/ 0 w 71"/>
              <a:gd name="T15" fmla="*/ 2147483647 h 47"/>
              <a:gd name="T16" fmla="*/ 0 w 71"/>
              <a:gd name="T17" fmla="*/ 2147483647 h 47"/>
              <a:gd name="T18" fmla="*/ 2147483647 w 71"/>
              <a:gd name="T19" fmla="*/ 2147483647 h 47"/>
              <a:gd name="T20" fmla="*/ 2147483647 w 71"/>
              <a:gd name="T21" fmla="*/ 2147483647 h 47"/>
              <a:gd name="T22" fmla="*/ 2147483647 w 71"/>
              <a:gd name="T23" fmla="*/ 2147483647 h 47"/>
              <a:gd name="T24" fmla="*/ 2147483647 w 71"/>
              <a:gd name="T25" fmla="*/ 2147483647 h 47"/>
              <a:gd name="T26" fmla="*/ 2147483647 w 71"/>
              <a:gd name="T27" fmla="*/ 2147483647 h 47"/>
              <a:gd name="T28" fmla="*/ 2147483647 w 71"/>
              <a:gd name="T29" fmla="*/ 2147483647 h 47"/>
              <a:gd name="T30" fmla="*/ 2147483647 w 71"/>
              <a:gd name="T31" fmla="*/ 2147483647 h 47"/>
              <a:gd name="T32" fmla="*/ 2147483647 w 71"/>
              <a:gd name="T33" fmla="*/ 2147483647 h 47"/>
              <a:gd name="T34" fmla="*/ 2147483647 w 71"/>
              <a:gd name="T35" fmla="*/ 2147483647 h 47"/>
              <a:gd name="T36" fmla="*/ 2147483647 w 71"/>
              <a:gd name="T37" fmla="*/ 2147483647 h 47"/>
              <a:gd name="T38" fmla="*/ 2147483647 w 71"/>
              <a:gd name="T39" fmla="*/ 2147483647 h 47"/>
              <a:gd name="T40" fmla="*/ 2147483647 w 71"/>
              <a:gd name="T41" fmla="*/ 2147483647 h 47"/>
              <a:gd name="T42" fmla="*/ 2147483647 w 71"/>
              <a:gd name="T43" fmla="*/ 2147483647 h 47"/>
              <a:gd name="T44" fmla="*/ 2147483647 w 71"/>
              <a:gd name="T45" fmla="*/ 2147483647 h 47"/>
              <a:gd name="T46" fmla="*/ 2147483647 w 71"/>
              <a:gd name="T47" fmla="*/ 2147483647 h 47"/>
              <a:gd name="T48" fmla="*/ 2147483647 w 71"/>
              <a:gd name="T49" fmla="*/ 2147483647 h 47"/>
              <a:gd name="T50" fmla="*/ 2147483647 w 71"/>
              <a:gd name="T51" fmla="*/ 2147483647 h 47"/>
              <a:gd name="T52" fmla="*/ 2147483647 w 71"/>
              <a:gd name="T53" fmla="*/ 2147483647 h 47"/>
              <a:gd name="T54" fmla="*/ 2147483647 w 71"/>
              <a:gd name="T55" fmla="*/ 2147483647 h 47"/>
              <a:gd name="T56" fmla="*/ 2147483647 w 71"/>
              <a:gd name="T57" fmla="*/ 2147483647 h 47"/>
              <a:gd name="T58" fmla="*/ 2147483647 w 71"/>
              <a:gd name="T59" fmla="*/ 2147483647 h 47"/>
              <a:gd name="T60" fmla="*/ 2147483647 w 71"/>
              <a:gd name="T61" fmla="*/ 2147483647 h 47"/>
              <a:gd name="T62" fmla="*/ 2147483647 w 71"/>
              <a:gd name="T63" fmla="*/ 2147483647 h 47"/>
              <a:gd name="T64" fmla="*/ 2147483647 w 71"/>
              <a:gd name="T65" fmla="*/ 2147483647 h 47"/>
              <a:gd name="T66" fmla="*/ 2147483647 w 71"/>
              <a:gd name="T67" fmla="*/ 2147483647 h 47"/>
              <a:gd name="T68" fmla="*/ 2147483647 w 71"/>
              <a:gd name="T69" fmla="*/ 2147483647 h 47"/>
              <a:gd name="T70" fmla="*/ 2147483647 w 71"/>
              <a:gd name="T71" fmla="*/ 2147483647 h 47"/>
              <a:gd name="T72" fmla="*/ 2147483647 w 71"/>
              <a:gd name="T73" fmla="*/ 2147483647 h 47"/>
              <a:gd name="T74" fmla="*/ 2147483647 w 71"/>
              <a:gd name="T75" fmla="*/ 2147483647 h 47"/>
              <a:gd name="T76" fmla="*/ 2147483647 w 71"/>
              <a:gd name="T77" fmla="*/ 0 h 47"/>
              <a:gd name="T78" fmla="*/ 2147483647 w 71"/>
              <a:gd name="T79" fmla="*/ 0 h 47"/>
              <a:gd name="T80" fmla="*/ 2147483647 w 71"/>
              <a:gd name="T81" fmla="*/ 2147483647 h 47"/>
              <a:gd name="T82" fmla="*/ 2147483647 w 71"/>
              <a:gd name="T83" fmla="*/ 2147483647 h 47"/>
              <a:gd name="T84" fmla="*/ 2147483647 w 71"/>
              <a:gd name="T85" fmla="*/ 2147483647 h 47"/>
              <a:gd name="T86" fmla="*/ 2147483647 w 71"/>
              <a:gd name="T87" fmla="*/ 2147483647 h 47"/>
              <a:gd name="T88" fmla="*/ 2147483647 w 71"/>
              <a:gd name="T89" fmla="*/ 2147483647 h 47"/>
              <a:gd name="T90" fmla="*/ 2147483647 w 71"/>
              <a:gd name="T91" fmla="*/ 2147483647 h 47"/>
              <a:gd name="T92" fmla="*/ 2147483647 w 71"/>
              <a:gd name="T93" fmla="*/ 2147483647 h 47"/>
              <a:gd name="T94" fmla="*/ 2147483647 w 71"/>
              <a:gd name="T95" fmla="*/ 2147483647 h 47"/>
              <a:gd name="T96" fmla="*/ 2147483647 w 71"/>
              <a:gd name="T97" fmla="*/ 2147483647 h 4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1"/>
              <a:gd name="T148" fmla="*/ 0 h 47"/>
              <a:gd name="T149" fmla="*/ 71 w 71"/>
              <a:gd name="T150" fmla="*/ 47 h 4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1" h="47">
                <a:moveTo>
                  <a:pt x="22" y="26"/>
                </a:moveTo>
                <a:lnTo>
                  <a:pt x="21" y="28"/>
                </a:lnTo>
                <a:lnTo>
                  <a:pt x="16" y="28"/>
                </a:lnTo>
                <a:lnTo>
                  <a:pt x="12" y="28"/>
                </a:lnTo>
                <a:lnTo>
                  <a:pt x="9" y="28"/>
                </a:lnTo>
                <a:lnTo>
                  <a:pt x="5" y="29"/>
                </a:lnTo>
                <a:lnTo>
                  <a:pt x="2" y="31"/>
                </a:lnTo>
                <a:lnTo>
                  <a:pt x="0" y="32"/>
                </a:lnTo>
                <a:lnTo>
                  <a:pt x="0" y="35"/>
                </a:lnTo>
                <a:lnTo>
                  <a:pt x="2" y="40"/>
                </a:lnTo>
                <a:lnTo>
                  <a:pt x="5" y="43"/>
                </a:lnTo>
                <a:lnTo>
                  <a:pt x="8" y="44"/>
                </a:lnTo>
                <a:lnTo>
                  <a:pt x="12" y="46"/>
                </a:lnTo>
                <a:lnTo>
                  <a:pt x="16" y="47"/>
                </a:lnTo>
                <a:lnTo>
                  <a:pt x="21" y="47"/>
                </a:lnTo>
                <a:lnTo>
                  <a:pt x="24" y="46"/>
                </a:lnTo>
                <a:lnTo>
                  <a:pt x="28" y="44"/>
                </a:lnTo>
                <a:lnTo>
                  <a:pt x="34" y="41"/>
                </a:lnTo>
                <a:lnTo>
                  <a:pt x="39" y="40"/>
                </a:lnTo>
                <a:lnTo>
                  <a:pt x="45" y="37"/>
                </a:lnTo>
                <a:lnTo>
                  <a:pt x="49" y="35"/>
                </a:lnTo>
                <a:lnTo>
                  <a:pt x="55" y="32"/>
                </a:lnTo>
                <a:lnTo>
                  <a:pt x="59" y="29"/>
                </a:lnTo>
                <a:lnTo>
                  <a:pt x="65" y="28"/>
                </a:lnTo>
                <a:lnTo>
                  <a:pt x="70" y="25"/>
                </a:lnTo>
                <a:lnTo>
                  <a:pt x="70" y="24"/>
                </a:lnTo>
                <a:lnTo>
                  <a:pt x="71" y="24"/>
                </a:lnTo>
                <a:lnTo>
                  <a:pt x="71" y="22"/>
                </a:lnTo>
                <a:lnTo>
                  <a:pt x="71" y="21"/>
                </a:lnTo>
                <a:lnTo>
                  <a:pt x="71" y="19"/>
                </a:lnTo>
                <a:lnTo>
                  <a:pt x="71" y="18"/>
                </a:lnTo>
                <a:lnTo>
                  <a:pt x="68" y="13"/>
                </a:lnTo>
                <a:lnTo>
                  <a:pt x="65" y="10"/>
                </a:lnTo>
                <a:lnTo>
                  <a:pt x="62" y="7"/>
                </a:lnTo>
                <a:lnTo>
                  <a:pt x="59" y="4"/>
                </a:lnTo>
                <a:lnTo>
                  <a:pt x="56" y="1"/>
                </a:lnTo>
                <a:lnTo>
                  <a:pt x="52" y="0"/>
                </a:lnTo>
                <a:lnTo>
                  <a:pt x="49" y="0"/>
                </a:lnTo>
                <a:lnTo>
                  <a:pt x="45" y="1"/>
                </a:lnTo>
                <a:lnTo>
                  <a:pt x="40" y="4"/>
                </a:lnTo>
                <a:lnTo>
                  <a:pt x="37" y="7"/>
                </a:lnTo>
                <a:lnTo>
                  <a:pt x="36" y="10"/>
                </a:lnTo>
                <a:lnTo>
                  <a:pt x="33" y="13"/>
                </a:lnTo>
                <a:lnTo>
                  <a:pt x="31" y="18"/>
                </a:lnTo>
                <a:lnTo>
                  <a:pt x="28" y="21"/>
                </a:lnTo>
                <a:lnTo>
                  <a:pt x="25" y="24"/>
                </a:lnTo>
                <a:lnTo>
                  <a:pt x="22" y="26"/>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63" name="Freeform 114"/>
          <p:cNvSpPr>
            <a:spLocks/>
          </p:cNvSpPr>
          <p:nvPr/>
        </p:nvSpPr>
        <p:spPr bwMode="auto">
          <a:xfrm>
            <a:off x="6664328" y="4140203"/>
            <a:ext cx="100013" cy="74613"/>
          </a:xfrm>
          <a:custGeom>
            <a:avLst/>
            <a:gdLst>
              <a:gd name="T0" fmla="*/ 2147483647 w 71"/>
              <a:gd name="T1" fmla="*/ 2147483647 h 47"/>
              <a:gd name="T2" fmla="*/ 2147483647 w 71"/>
              <a:gd name="T3" fmla="*/ 2147483647 h 47"/>
              <a:gd name="T4" fmla="*/ 2147483647 w 71"/>
              <a:gd name="T5" fmla="*/ 2147483647 h 47"/>
              <a:gd name="T6" fmla="*/ 2147483647 w 71"/>
              <a:gd name="T7" fmla="*/ 2147483647 h 47"/>
              <a:gd name="T8" fmla="*/ 2147483647 w 71"/>
              <a:gd name="T9" fmla="*/ 2147483647 h 47"/>
              <a:gd name="T10" fmla="*/ 2147483647 w 71"/>
              <a:gd name="T11" fmla="*/ 2147483647 h 47"/>
              <a:gd name="T12" fmla="*/ 2147483647 w 71"/>
              <a:gd name="T13" fmla="*/ 2147483647 h 47"/>
              <a:gd name="T14" fmla="*/ 0 w 71"/>
              <a:gd name="T15" fmla="*/ 2147483647 h 47"/>
              <a:gd name="T16" fmla="*/ 0 w 71"/>
              <a:gd name="T17" fmla="*/ 2147483647 h 47"/>
              <a:gd name="T18" fmla="*/ 2147483647 w 71"/>
              <a:gd name="T19" fmla="*/ 2147483647 h 47"/>
              <a:gd name="T20" fmla="*/ 2147483647 w 71"/>
              <a:gd name="T21" fmla="*/ 2147483647 h 47"/>
              <a:gd name="T22" fmla="*/ 2147483647 w 71"/>
              <a:gd name="T23" fmla="*/ 2147483647 h 47"/>
              <a:gd name="T24" fmla="*/ 2147483647 w 71"/>
              <a:gd name="T25" fmla="*/ 2147483647 h 47"/>
              <a:gd name="T26" fmla="*/ 2147483647 w 71"/>
              <a:gd name="T27" fmla="*/ 2147483647 h 47"/>
              <a:gd name="T28" fmla="*/ 2147483647 w 71"/>
              <a:gd name="T29" fmla="*/ 2147483647 h 47"/>
              <a:gd name="T30" fmla="*/ 2147483647 w 71"/>
              <a:gd name="T31" fmla="*/ 2147483647 h 47"/>
              <a:gd name="T32" fmla="*/ 2147483647 w 71"/>
              <a:gd name="T33" fmla="*/ 2147483647 h 47"/>
              <a:gd name="T34" fmla="*/ 2147483647 w 71"/>
              <a:gd name="T35" fmla="*/ 2147483647 h 47"/>
              <a:gd name="T36" fmla="*/ 2147483647 w 71"/>
              <a:gd name="T37" fmla="*/ 2147483647 h 47"/>
              <a:gd name="T38" fmla="*/ 2147483647 w 71"/>
              <a:gd name="T39" fmla="*/ 2147483647 h 47"/>
              <a:gd name="T40" fmla="*/ 2147483647 w 71"/>
              <a:gd name="T41" fmla="*/ 2147483647 h 47"/>
              <a:gd name="T42" fmla="*/ 2147483647 w 71"/>
              <a:gd name="T43" fmla="*/ 2147483647 h 47"/>
              <a:gd name="T44" fmla="*/ 2147483647 w 71"/>
              <a:gd name="T45" fmla="*/ 2147483647 h 47"/>
              <a:gd name="T46" fmla="*/ 2147483647 w 71"/>
              <a:gd name="T47" fmla="*/ 2147483647 h 47"/>
              <a:gd name="T48" fmla="*/ 2147483647 w 71"/>
              <a:gd name="T49" fmla="*/ 2147483647 h 47"/>
              <a:gd name="T50" fmla="*/ 2147483647 w 71"/>
              <a:gd name="T51" fmla="*/ 2147483647 h 47"/>
              <a:gd name="T52" fmla="*/ 2147483647 w 71"/>
              <a:gd name="T53" fmla="*/ 2147483647 h 47"/>
              <a:gd name="T54" fmla="*/ 2147483647 w 71"/>
              <a:gd name="T55" fmla="*/ 2147483647 h 47"/>
              <a:gd name="T56" fmla="*/ 2147483647 w 71"/>
              <a:gd name="T57" fmla="*/ 2147483647 h 47"/>
              <a:gd name="T58" fmla="*/ 2147483647 w 71"/>
              <a:gd name="T59" fmla="*/ 2147483647 h 47"/>
              <a:gd name="T60" fmla="*/ 2147483647 w 71"/>
              <a:gd name="T61" fmla="*/ 2147483647 h 47"/>
              <a:gd name="T62" fmla="*/ 2147483647 w 71"/>
              <a:gd name="T63" fmla="*/ 2147483647 h 47"/>
              <a:gd name="T64" fmla="*/ 2147483647 w 71"/>
              <a:gd name="T65" fmla="*/ 2147483647 h 47"/>
              <a:gd name="T66" fmla="*/ 2147483647 w 71"/>
              <a:gd name="T67" fmla="*/ 2147483647 h 47"/>
              <a:gd name="T68" fmla="*/ 2147483647 w 71"/>
              <a:gd name="T69" fmla="*/ 2147483647 h 47"/>
              <a:gd name="T70" fmla="*/ 2147483647 w 71"/>
              <a:gd name="T71" fmla="*/ 2147483647 h 47"/>
              <a:gd name="T72" fmla="*/ 2147483647 w 71"/>
              <a:gd name="T73" fmla="*/ 2147483647 h 47"/>
              <a:gd name="T74" fmla="*/ 2147483647 w 71"/>
              <a:gd name="T75" fmla="*/ 2147483647 h 47"/>
              <a:gd name="T76" fmla="*/ 2147483647 w 71"/>
              <a:gd name="T77" fmla="*/ 0 h 47"/>
              <a:gd name="T78" fmla="*/ 2147483647 w 71"/>
              <a:gd name="T79" fmla="*/ 0 h 47"/>
              <a:gd name="T80" fmla="*/ 2147483647 w 71"/>
              <a:gd name="T81" fmla="*/ 2147483647 h 47"/>
              <a:gd name="T82" fmla="*/ 2147483647 w 71"/>
              <a:gd name="T83" fmla="*/ 2147483647 h 47"/>
              <a:gd name="T84" fmla="*/ 2147483647 w 71"/>
              <a:gd name="T85" fmla="*/ 2147483647 h 47"/>
              <a:gd name="T86" fmla="*/ 2147483647 w 71"/>
              <a:gd name="T87" fmla="*/ 2147483647 h 47"/>
              <a:gd name="T88" fmla="*/ 2147483647 w 71"/>
              <a:gd name="T89" fmla="*/ 2147483647 h 47"/>
              <a:gd name="T90" fmla="*/ 2147483647 w 71"/>
              <a:gd name="T91" fmla="*/ 2147483647 h 47"/>
              <a:gd name="T92" fmla="*/ 2147483647 w 71"/>
              <a:gd name="T93" fmla="*/ 2147483647 h 47"/>
              <a:gd name="T94" fmla="*/ 2147483647 w 71"/>
              <a:gd name="T95" fmla="*/ 2147483647 h 47"/>
              <a:gd name="T96" fmla="*/ 2147483647 w 71"/>
              <a:gd name="T97" fmla="*/ 2147483647 h 4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1"/>
              <a:gd name="T148" fmla="*/ 0 h 47"/>
              <a:gd name="T149" fmla="*/ 71 w 71"/>
              <a:gd name="T150" fmla="*/ 47 h 4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1" h="47">
                <a:moveTo>
                  <a:pt x="22" y="26"/>
                </a:moveTo>
                <a:lnTo>
                  <a:pt x="21" y="28"/>
                </a:lnTo>
                <a:lnTo>
                  <a:pt x="16" y="28"/>
                </a:lnTo>
                <a:lnTo>
                  <a:pt x="12" y="28"/>
                </a:lnTo>
                <a:lnTo>
                  <a:pt x="9" y="28"/>
                </a:lnTo>
                <a:lnTo>
                  <a:pt x="5" y="29"/>
                </a:lnTo>
                <a:lnTo>
                  <a:pt x="2" y="31"/>
                </a:lnTo>
                <a:lnTo>
                  <a:pt x="0" y="32"/>
                </a:lnTo>
                <a:lnTo>
                  <a:pt x="0" y="35"/>
                </a:lnTo>
                <a:lnTo>
                  <a:pt x="2" y="40"/>
                </a:lnTo>
                <a:lnTo>
                  <a:pt x="5" y="43"/>
                </a:lnTo>
                <a:lnTo>
                  <a:pt x="8" y="44"/>
                </a:lnTo>
                <a:lnTo>
                  <a:pt x="12" y="46"/>
                </a:lnTo>
                <a:lnTo>
                  <a:pt x="16" y="47"/>
                </a:lnTo>
                <a:lnTo>
                  <a:pt x="21" y="47"/>
                </a:lnTo>
                <a:lnTo>
                  <a:pt x="24" y="46"/>
                </a:lnTo>
                <a:lnTo>
                  <a:pt x="28" y="44"/>
                </a:lnTo>
                <a:lnTo>
                  <a:pt x="34" y="41"/>
                </a:lnTo>
                <a:lnTo>
                  <a:pt x="39" y="40"/>
                </a:lnTo>
                <a:lnTo>
                  <a:pt x="45" y="37"/>
                </a:lnTo>
                <a:lnTo>
                  <a:pt x="49" y="35"/>
                </a:lnTo>
                <a:lnTo>
                  <a:pt x="55" y="32"/>
                </a:lnTo>
                <a:lnTo>
                  <a:pt x="59" y="29"/>
                </a:lnTo>
                <a:lnTo>
                  <a:pt x="65" y="28"/>
                </a:lnTo>
                <a:lnTo>
                  <a:pt x="70" y="25"/>
                </a:lnTo>
                <a:lnTo>
                  <a:pt x="70" y="24"/>
                </a:lnTo>
                <a:lnTo>
                  <a:pt x="71" y="24"/>
                </a:lnTo>
                <a:lnTo>
                  <a:pt x="71" y="22"/>
                </a:lnTo>
                <a:lnTo>
                  <a:pt x="71" y="21"/>
                </a:lnTo>
                <a:lnTo>
                  <a:pt x="71" y="19"/>
                </a:lnTo>
                <a:lnTo>
                  <a:pt x="71" y="18"/>
                </a:lnTo>
                <a:lnTo>
                  <a:pt x="68" y="13"/>
                </a:lnTo>
                <a:lnTo>
                  <a:pt x="65" y="10"/>
                </a:lnTo>
                <a:lnTo>
                  <a:pt x="62" y="7"/>
                </a:lnTo>
                <a:lnTo>
                  <a:pt x="59" y="4"/>
                </a:lnTo>
                <a:lnTo>
                  <a:pt x="56" y="1"/>
                </a:lnTo>
                <a:lnTo>
                  <a:pt x="52" y="0"/>
                </a:lnTo>
                <a:lnTo>
                  <a:pt x="49" y="0"/>
                </a:lnTo>
                <a:lnTo>
                  <a:pt x="45" y="1"/>
                </a:lnTo>
                <a:lnTo>
                  <a:pt x="40" y="4"/>
                </a:lnTo>
                <a:lnTo>
                  <a:pt x="37" y="7"/>
                </a:lnTo>
                <a:lnTo>
                  <a:pt x="36" y="10"/>
                </a:lnTo>
                <a:lnTo>
                  <a:pt x="33" y="13"/>
                </a:lnTo>
                <a:lnTo>
                  <a:pt x="31" y="18"/>
                </a:lnTo>
                <a:lnTo>
                  <a:pt x="28" y="21"/>
                </a:lnTo>
                <a:lnTo>
                  <a:pt x="25" y="24"/>
                </a:lnTo>
                <a:lnTo>
                  <a:pt x="22" y="26"/>
                </a:lnTo>
              </a:path>
            </a:pathLst>
          </a:custGeom>
          <a:solidFill>
            <a:srgbClr val="FFFF00"/>
          </a:solidFill>
          <a:ln w="4763">
            <a:solidFill>
              <a:srgbClr val="990000"/>
            </a:solidFill>
            <a:round/>
            <a:headEnd/>
            <a:tailEnd/>
          </a:ln>
        </p:spPr>
        <p:txBody>
          <a:bodyPr/>
          <a:lstStyle/>
          <a:p>
            <a:endParaRPr lang="en-US"/>
          </a:p>
        </p:txBody>
      </p:sp>
      <p:sp>
        <p:nvSpPr>
          <p:cNvPr id="53364" name="Freeform 115"/>
          <p:cNvSpPr>
            <a:spLocks/>
          </p:cNvSpPr>
          <p:nvPr/>
        </p:nvSpPr>
        <p:spPr bwMode="auto">
          <a:xfrm>
            <a:off x="6634163" y="4057654"/>
            <a:ext cx="100012" cy="47625"/>
          </a:xfrm>
          <a:custGeom>
            <a:avLst/>
            <a:gdLst>
              <a:gd name="T0" fmla="*/ 2147483647 w 71"/>
              <a:gd name="T1" fmla="*/ 0 h 30"/>
              <a:gd name="T2" fmla="*/ 2147483647 w 71"/>
              <a:gd name="T3" fmla="*/ 0 h 30"/>
              <a:gd name="T4" fmla="*/ 2147483647 w 71"/>
              <a:gd name="T5" fmla="*/ 2147483647 h 30"/>
              <a:gd name="T6" fmla="*/ 0 w 71"/>
              <a:gd name="T7" fmla="*/ 2147483647 h 30"/>
              <a:gd name="T8" fmla="*/ 2147483647 w 71"/>
              <a:gd name="T9" fmla="*/ 2147483647 h 30"/>
              <a:gd name="T10" fmla="*/ 2147483647 w 71"/>
              <a:gd name="T11" fmla="*/ 2147483647 h 30"/>
              <a:gd name="T12" fmla="*/ 2147483647 w 71"/>
              <a:gd name="T13" fmla="*/ 2147483647 h 30"/>
              <a:gd name="T14" fmla="*/ 2147483647 w 71"/>
              <a:gd name="T15" fmla="*/ 2147483647 h 30"/>
              <a:gd name="T16" fmla="*/ 2147483647 w 71"/>
              <a:gd name="T17" fmla="*/ 2147483647 h 30"/>
              <a:gd name="T18" fmla="*/ 2147483647 w 71"/>
              <a:gd name="T19" fmla="*/ 2147483647 h 30"/>
              <a:gd name="T20" fmla="*/ 2147483647 w 71"/>
              <a:gd name="T21" fmla="*/ 2147483647 h 30"/>
              <a:gd name="T22" fmla="*/ 2147483647 w 71"/>
              <a:gd name="T23" fmla="*/ 2147483647 h 30"/>
              <a:gd name="T24" fmla="*/ 2147483647 w 71"/>
              <a:gd name="T25" fmla="*/ 2147483647 h 30"/>
              <a:gd name="T26" fmla="*/ 2147483647 w 71"/>
              <a:gd name="T27" fmla="*/ 2147483647 h 30"/>
              <a:gd name="T28" fmla="*/ 2147483647 w 71"/>
              <a:gd name="T29" fmla="*/ 2147483647 h 30"/>
              <a:gd name="T30" fmla="*/ 2147483647 w 71"/>
              <a:gd name="T31" fmla="*/ 2147483647 h 30"/>
              <a:gd name="T32" fmla="*/ 2147483647 w 71"/>
              <a:gd name="T33" fmla="*/ 2147483647 h 30"/>
              <a:gd name="T34" fmla="*/ 2147483647 w 71"/>
              <a:gd name="T35" fmla="*/ 2147483647 h 30"/>
              <a:gd name="T36" fmla="*/ 2147483647 w 71"/>
              <a:gd name="T37" fmla="*/ 2147483647 h 30"/>
              <a:gd name="T38" fmla="*/ 2147483647 w 71"/>
              <a:gd name="T39" fmla="*/ 2147483647 h 30"/>
              <a:gd name="T40" fmla="*/ 2147483647 w 71"/>
              <a:gd name="T41" fmla="*/ 2147483647 h 30"/>
              <a:gd name="T42" fmla="*/ 2147483647 w 71"/>
              <a:gd name="T43" fmla="*/ 2147483647 h 30"/>
              <a:gd name="T44" fmla="*/ 2147483647 w 71"/>
              <a:gd name="T45" fmla="*/ 2147483647 h 30"/>
              <a:gd name="T46" fmla="*/ 2147483647 w 71"/>
              <a:gd name="T47" fmla="*/ 0 h 30"/>
              <a:gd name="T48" fmla="*/ 2147483647 w 71"/>
              <a:gd name="T49" fmla="*/ 2147483647 h 30"/>
              <a:gd name="T50" fmla="*/ 2147483647 w 71"/>
              <a:gd name="T51" fmla="*/ 2147483647 h 30"/>
              <a:gd name="T52" fmla="*/ 2147483647 w 71"/>
              <a:gd name="T53" fmla="*/ 2147483647 h 30"/>
              <a:gd name="T54" fmla="*/ 2147483647 w 71"/>
              <a:gd name="T55" fmla="*/ 2147483647 h 30"/>
              <a:gd name="T56" fmla="*/ 2147483647 w 71"/>
              <a:gd name="T57" fmla="*/ 2147483647 h 30"/>
              <a:gd name="T58" fmla="*/ 2147483647 w 71"/>
              <a:gd name="T59" fmla="*/ 2147483647 h 30"/>
              <a:gd name="T60" fmla="*/ 2147483647 w 71"/>
              <a:gd name="T61" fmla="*/ 2147483647 h 30"/>
              <a:gd name="T62" fmla="*/ 2147483647 w 71"/>
              <a:gd name="T63" fmla="*/ 0 h 3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1"/>
              <a:gd name="T97" fmla="*/ 0 h 30"/>
              <a:gd name="T98" fmla="*/ 71 w 71"/>
              <a:gd name="T99" fmla="*/ 30 h 3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1" h="30">
                <a:moveTo>
                  <a:pt x="12" y="0"/>
                </a:moveTo>
                <a:lnTo>
                  <a:pt x="9" y="0"/>
                </a:lnTo>
                <a:lnTo>
                  <a:pt x="6" y="0"/>
                </a:lnTo>
                <a:lnTo>
                  <a:pt x="4" y="0"/>
                </a:lnTo>
                <a:lnTo>
                  <a:pt x="3" y="1"/>
                </a:lnTo>
                <a:lnTo>
                  <a:pt x="1" y="3"/>
                </a:lnTo>
                <a:lnTo>
                  <a:pt x="0" y="4"/>
                </a:lnTo>
                <a:lnTo>
                  <a:pt x="0" y="6"/>
                </a:lnTo>
                <a:lnTo>
                  <a:pt x="0" y="9"/>
                </a:lnTo>
                <a:lnTo>
                  <a:pt x="3" y="12"/>
                </a:lnTo>
                <a:lnTo>
                  <a:pt x="6" y="16"/>
                </a:lnTo>
                <a:lnTo>
                  <a:pt x="9" y="21"/>
                </a:lnTo>
                <a:lnTo>
                  <a:pt x="13" y="24"/>
                </a:lnTo>
                <a:lnTo>
                  <a:pt x="18" y="27"/>
                </a:lnTo>
                <a:lnTo>
                  <a:pt x="22" y="28"/>
                </a:lnTo>
                <a:lnTo>
                  <a:pt x="27" y="28"/>
                </a:lnTo>
                <a:lnTo>
                  <a:pt x="32" y="27"/>
                </a:lnTo>
                <a:lnTo>
                  <a:pt x="35" y="27"/>
                </a:lnTo>
                <a:lnTo>
                  <a:pt x="38" y="27"/>
                </a:lnTo>
                <a:lnTo>
                  <a:pt x="41" y="27"/>
                </a:lnTo>
                <a:lnTo>
                  <a:pt x="44" y="28"/>
                </a:lnTo>
                <a:lnTo>
                  <a:pt x="47" y="30"/>
                </a:lnTo>
                <a:lnTo>
                  <a:pt x="50" y="30"/>
                </a:lnTo>
                <a:lnTo>
                  <a:pt x="52" y="30"/>
                </a:lnTo>
                <a:lnTo>
                  <a:pt x="55" y="30"/>
                </a:lnTo>
                <a:lnTo>
                  <a:pt x="58" y="30"/>
                </a:lnTo>
                <a:lnTo>
                  <a:pt x="59" y="28"/>
                </a:lnTo>
                <a:lnTo>
                  <a:pt x="61" y="27"/>
                </a:lnTo>
                <a:lnTo>
                  <a:pt x="64" y="25"/>
                </a:lnTo>
                <a:lnTo>
                  <a:pt x="65" y="24"/>
                </a:lnTo>
                <a:lnTo>
                  <a:pt x="67" y="22"/>
                </a:lnTo>
                <a:lnTo>
                  <a:pt x="68" y="19"/>
                </a:lnTo>
                <a:lnTo>
                  <a:pt x="69" y="18"/>
                </a:lnTo>
                <a:lnTo>
                  <a:pt x="69" y="16"/>
                </a:lnTo>
                <a:lnTo>
                  <a:pt x="69" y="15"/>
                </a:lnTo>
                <a:lnTo>
                  <a:pt x="71" y="13"/>
                </a:lnTo>
                <a:lnTo>
                  <a:pt x="71" y="12"/>
                </a:lnTo>
                <a:lnTo>
                  <a:pt x="71" y="10"/>
                </a:lnTo>
                <a:lnTo>
                  <a:pt x="71" y="9"/>
                </a:lnTo>
                <a:lnTo>
                  <a:pt x="69" y="7"/>
                </a:lnTo>
                <a:lnTo>
                  <a:pt x="69" y="6"/>
                </a:lnTo>
                <a:lnTo>
                  <a:pt x="68" y="4"/>
                </a:lnTo>
                <a:lnTo>
                  <a:pt x="67" y="3"/>
                </a:lnTo>
                <a:lnTo>
                  <a:pt x="65" y="1"/>
                </a:lnTo>
                <a:lnTo>
                  <a:pt x="64" y="1"/>
                </a:lnTo>
                <a:lnTo>
                  <a:pt x="62" y="0"/>
                </a:lnTo>
                <a:lnTo>
                  <a:pt x="61" y="0"/>
                </a:lnTo>
                <a:lnTo>
                  <a:pt x="58" y="0"/>
                </a:lnTo>
                <a:lnTo>
                  <a:pt x="56" y="1"/>
                </a:lnTo>
                <a:lnTo>
                  <a:pt x="53" y="1"/>
                </a:lnTo>
                <a:lnTo>
                  <a:pt x="50" y="1"/>
                </a:lnTo>
                <a:lnTo>
                  <a:pt x="47" y="1"/>
                </a:lnTo>
                <a:lnTo>
                  <a:pt x="46" y="3"/>
                </a:lnTo>
                <a:lnTo>
                  <a:pt x="43" y="3"/>
                </a:lnTo>
                <a:lnTo>
                  <a:pt x="40" y="3"/>
                </a:lnTo>
                <a:lnTo>
                  <a:pt x="38" y="3"/>
                </a:lnTo>
                <a:lnTo>
                  <a:pt x="34" y="3"/>
                </a:lnTo>
                <a:lnTo>
                  <a:pt x="31" y="3"/>
                </a:lnTo>
                <a:lnTo>
                  <a:pt x="28" y="3"/>
                </a:lnTo>
                <a:lnTo>
                  <a:pt x="25" y="1"/>
                </a:lnTo>
                <a:lnTo>
                  <a:pt x="22" y="1"/>
                </a:lnTo>
                <a:lnTo>
                  <a:pt x="18" y="0"/>
                </a:lnTo>
                <a:lnTo>
                  <a:pt x="15" y="0"/>
                </a:lnTo>
                <a:lnTo>
                  <a:pt x="12" y="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65" name="Freeform 116"/>
          <p:cNvSpPr>
            <a:spLocks/>
          </p:cNvSpPr>
          <p:nvPr/>
        </p:nvSpPr>
        <p:spPr bwMode="auto">
          <a:xfrm>
            <a:off x="6634163" y="4057654"/>
            <a:ext cx="100012" cy="47625"/>
          </a:xfrm>
          <a:custGeom>
            <a:avLst/>
            <a:gdLst>
              <a:gd name="T0" fmla="*/ 2147483647 w 71"/>
              <a:gd name="T1" fmla="*/ 0 h 30"/>
              <a:gd name="T2" fmla="*/ 2147483647 w 71"/>
              <a:gd name="T3" fmla="*/ 0 h 30"/>
              <a:gd name="T4" fmla="*/ 2147483647 w 71"/>
              <a:gd name="T5" fmla="*/ 2147483647 h 30"/>
              <a:gd name="T6" fmla="*/ 0 w 71"/>
              <a:gd name="T7" fmla="*/ 2147483647 h 30"/>
              <a:gd name="T8" fmla="*/ 2147483647 w 71"/>
              <a:gd name="T9" fmla="*/ 2147483647 h 30"/>
              <a:gd name="T10" fmla="*/ 2147483647 w 71"/>
              <a:gd name="T11" fmla="*/ 2147483647 h 30"/>
              <a:gd name="T12" fmla="*/ 2147483647 w 71"/>
              <a:gd name="T13" fmla="*/ 2147483647 h 30"/>
              <a:gd name="T14" fmla="*/ 2147483647 w 71"/>
              <a:gd name="T15" fmla="*/ 2147483647 h 30"/>
              <a:gd name="T16" fmla="*/ 2147483647 w 71"/>
              <a:gd name="T17" fmla="*/ 2147483647 h 30"/>
              <a:gd name="T18" fmla="*/ 2147483647 w 71"/>
              <a:gd name="T19" fmla="*/ 2147483647 h 30"/>
              <a:gd name="T20" fmla="*/ 2147483647 w 71"/>
              <a:gd name="T21" fmla="*/ 2147483647 h 30"/>
              <a:gd name="T22" fmla="*/ 2147483647 w 71"/>
              <a:gd name="T23" fmla="*/ 2147483647 h 30"/>
              <a:gd name="T24" fmla="*/ 2147483647 w 71"/>
              <a:gd name="T25" fmla="*/ 2147483647 h 30"/>
              <a:gd name="T26" fmla="*/ 2147483647 w 71"/>
              <a:gd name="T27" fmla="*/ 2147483647 h 30"/>
              <a:gd name="T28" fmla="*/ 2147483647 w 71"/>
              <a:gd name="T29" fmla="*/ 2147483647 h 30"/>
              <a:gd name="T30" fmla="*/ 2147483647 w 71"/>
              <a:gd name="T31" fmla="*/ 2147483647 h 30"/>
              <a:gd name="T32" fmla="*/ 2147483647 w 71"/>
              <a:gd name="T33" fmla="*/ 2147483647 h 30"/>
              <a:gd name="T34" fmla="*/ 2147483647 w 71"/>
              <a:gd name="T35" fmla="*/ 2147483647 h 30"/>
              <a:gd name="T36" fmla="*/ 2147483647 w 71"/>
              <a:gd name="T37" fmla="*/ 2147483647 h 30"/>
              <a:gd name="T38" fmla="*/ 2147483647 w 71"/>
              <a:gd name="T39" fmla="*/ 2147483647 h 30"/>
              <a:gd name="T40" fmla="*/ 2147483647 w 71"/>
              <a:gd name="T41" fmla="*/ 2147483647 h 30"/>
              <a:gd name="T42" fmla="*/ 2147483647 w 71"/>
              <a:gd name="T43" fmla="*/ 2147483647 h 30"/>
              <a:gd name="T44" fmla="*/ 2147483647 w 71"/>
              <a:gd name="T45" fmla="*/ 2147483647 h 30"/>
              <a:gd name="T46" fmla="*/ 2147483647 w 71"/>
              <a:gd name="T47" fmla="*/ 0 h 30"/>
              <a:gd name="T48" fmla="*/ 2147483647 w 71"/>
              <a:gd name="T49" fmla="*/ 2147483647 h 30"/>
              <a:gd name="T50" fmla="*/ 2147483647 w 71"/>
              <a:gd name="T51" fmla="*/ 2147483647 h 30"/>
              <a:gd name="T52" fmla="*/ 2147483647 w 71"/>
              <a:gd name="T53" fmla="*/ 2147483647 h 30"/>
              <a:gd name="T54" fmla="*/ 2147483647 w 71"/>
              <a:gd name="T55" fmla="*/ 2147483647 h 30"/>
              <a:gd name="T56" fmla="*/ 2147483647 w 71"/>
              <a:gd name="T57" fmla="*/ 2147483647 h 30"/>
              <a:gd name="T58" fmla="*/ 2147483647 w 71"/>
              <a:gd name="T59" fmla="*/ 2147483647 h 30"/>
              <a:gd name="T60" fmla="*/ 2147483647 w 71"/>
              <a:gd name="T61" fmla="*/ 2147483647 h 30"/>
              <a:gd name="T62" fmla="*/ 2147483647 w 71"/>
              <a:gd name="T63" fmla="*/ 0 h 3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1"/>
              <a:gd name="T97" fmla="*/ 0 h 30"/>
              <a:gd name="T98" fmla="*/ 71 w 71"/>
              <a:gd name="T99" fmla="*/ 30 h 3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1" h="30">
                <a:moveTo>
                  <a:pt x="12" y="0"/>
                </a:moveTo>
                <a:lnTo>
                  <a:pt x="9" y="0"/>
                </a:lnTo>
                <a:lnTo>
                  <a:pt x="6" y="0"/>
                </a:lnTo>
                <a:lnTo>
                  <a:pt x="4" y="0"/>
                </a:lnTo>
                <a:lnTo>
                  <a:pt x="3" y="1"/>
                </a:lnTo>
                <a:lnTo>
                  <a:pt x="1" y="3"/>
                </a:lnTo>
                <a:lnTo>
                  <a:pt x="0" y="4"/>
                </a:lnTo>
                <a:lnTo>
                  <a:pt x="0" y="6"/>
                </a:lnTo>
                <a:lnTo>
                  <a:pt x="0" y="9"/>
                </a:lnTo>
                <a:lnTo>
                  <a:pt x="3" y="12"/>
                </a:lnTo>
                <a:lnTo>
                  <a:pt x="6" y="16"/>
                </a:lnTo>
                <a:lnTo>
                  <a:pt x="9" y="21"/>
                </a:lnTo>
                <a:lnTo>
                  <a:pt x="13" y="24"/>
                </a:lnTo>
                <a:lnTo>
                  <a:pt x="18" y="27"/>
                </a:lnTo>
                <a:lnTo>
                  <a:pt x="22" y="28"/>
                </a:lnTo>
                <a:lnTo>
                  <a:pt x="27" y="28"/>
                </a:lnTo>
                <a:lnTo>
                  <a:pt x="32" y="27"/>
                </a:lnTo>
                <a:lnTo>
                  <a:pt x="35" y="27"/>
                </a:lnTo>
                <a:lnTo>
                  <a:pt x="38" y="27"/>
                </a:lnTo>
                <a:lnTo>
                  <a:pt x="41" y="27"/>
                </a:lnTo>
                <a:lnTo>
                  <a:pt x="44" y="28"/>
                </a:lnTo>
                <a:lnTo>
                  <a:pt x="47" y="30"/>
                </a:lnTo>
                <a:lnTo>
                  <a:pt x="50" y="30"/>
                </a:lnTo>
                <a:lnTo>
                  <a:pt x="52" y="30"/>
                </a:lnTo>
                <a:lnTo>
                  <a:pt x="55" y="30"/>
                </a:lnTo>
                <a:lnTo>
                  <a:pt x="58" y="30"/>
                </a:lnTo>
                <a:lnTo>
                  <a:pt x="59" y="28"/>
                </a:lnTo>
                <a:lnTo>
                  <a:pt x="61" y="27"/>
                </a:lnTo>
                <a:lnTo>
                  <a:pt x="64" y="25"/>
                </a:lnTo>
                <a:lnTo>
                  <a:pt x="65" y="24"/>
                </a:lnTo>
                <a:lnTo>
                  <a:pt x="67" y="22"/>
                </a:lnTo>
                <a:lnTo>
                  <a:pt x="68" y="19"/>
                </a:lnTo>
                <a:lnTo>
                  <a:pt x="69" y="18"/>
                </a:lnTo>
                <a:lnTo>
                  <a:pt x="69" y="16"/>
                </a:lnTo>
                <a:lnTo>
                  <a:pt x="69" y="15"/>
                </a:lnTo>
                <a:lnTo>
                  <a:pt x="71" y="13"/>
                </a:lnTo>
                <a:lnTo>
                  <a:pt x="71" y="12"/>
                </a:lnTo>
                <a:lnTo>
                  <a:pt x="71" y="10"/>
                </a:lnTo>
                <a:lnTo>
                  <a:pt x="71" y="9"/>
                </a:lnTo>
                <a:lnTo>
                  <a:pt x="69" y="7"/>
                </a:lnTo>
                <a:lnTo>
                  <a:pt x="69" y="6"/>
                </a:lnTo>
                <a:lnTo>
                  <a:pt x="68" y="4"/>
                </a:lnTo>
                <a:lnTo>
                  <a:pt x="67" y="3"/>
                </a:lnTo>
                <a:lnTo>
                  <a:pt x="65" y="1"/>
                </a:lnTo>
                <a:lnTo>
                  <a:pt x="64" y="1"/>
                </a:lnTo>
                <a:lnTo>
                  <a:pt x="62" y="0"/>
                </a:lnTo>
                <a:lnTo>
                  <a:pt x="61" y="0"/>
                </a:lnTo>
                <a:lnTo>
                  <a:pt x="58" y="0"/>
                </a:lnTo>
                <a:lnTo>
                  <a:pt x="56" y="1"/>
                </a:lnTo>
                <a:lnTo>
                  <a:pt x="53" y="1"/>
                </a:lnTo>
                <a:lnTo>
                  <a:pt x="50" y="1"/>
                </a:lnTo>
                <a:lnTo>
                  <a:pt x="47" y="1"/>
                </a:lnTo>
                <a:lnTo>
                  <a:pt x="46" y="3"/>
                </a:lnTo>
                <a:lnTo>
                  <a:pt x="43" y="3"/>
                </a:lnTo>
                <a:lnTo>
                  <a:pt x="40" y="3"/>
                </a:lnTo>
                <a:lnTo>
                  <a:pt x="38" y="3"/>
                </a:lnTo>
                <a:lnTo>
                  <a:pt x="34" y="3"/>
                </a:lnTo>
                <a:lnTo>
                  <a:pt x="31" y="3"/>
                </a:lnTo>
                <a:lnTo>
                  <a:pt x="28" y="3"/>
                </a:lnTo>
                <a:lnTo>
                  <a:pt x="25" y="1"/>
                </a:lnTo>
                <a:lnTo>
                  <a:pt x="22" y="1"/>
                </a:lnTo>
                <a:lnTo>
                  <a:pt x="18" y="0"/>
                </a:lnTo>
                <a:lnTo>
                  <a:pt x="15" y="0"/>
                </a:lnTo>
                <a:lnTo>
                  <a:pt x="12" y="0"/>
                </a:lnTo>
              </a:path>
            </a:pathLst>
          </a:custGeom>
          <a:solidFill>
            <a:srgbClr val="FFFF00"/>
          </a:solidFill>
          <a:ln w="4763">
            <a:solidFill>
              <a:srgbClr val="990000"/>
            </a:solidFill>
            <a:round/>
            <a:headEnd/>
            <a:tailEnd/>
          </a:ln>
        </p:spPr>
        <p:txBody>
          <a:bodyPr/>
          <a:lstStyle/>
          <a:p>
            <a:endParaRPr lang="en-US"/>
          </a:p>
        </p:txBody>
      </p:sp>
      <p:sp>
        <p:nvSpPr>
          <p:cNvPr id="53366" name="Freeform 117"/>
          <p:cNvSpPr>
            <a:spLocks/>
          </p:cNvSpPr>
          <p:nvPr/>
        </p:nvSpPr>
        <p:spPr bwMode="auto">
          <a:xfrm>
            <a:off x="6727829" y="4073529"/>
            <a:ext cx="98425" cy="73025"/>
          </a:xfrm>
          <a:custGeom>
            <a:avLst/>
            <a:gdLst>
              <a:gd name="T0" fmla="*/ 2147483647 w 69"/>
              <a:gd name="T1" fmla="*/ 2147483647 h 46"/>
              <a:gd name="T2" fmla="*/ 2147483647 w 69"/>
              <a:gd name="T3" fmla="*/ 2147483647 h 46"/>
              <a:gd name="T4" fmla="*/ 2147483647 w 69"/>
              <a:gd name="T5" fmla="*/ 2147483647 h 46"/>
              <a:gd name="T6" fmla="*/ 2147483647 w 69"/>
              <a:gd name="T7" fmla="*/ 2147483647 h 46"/>
              <a:gd name="T8" fmla="*/ 0 w 69"/>
              <a:gd name="T9" fmla="*/ 2147483647 h 46"/>
              <a:gd name="T10" fmla="*/ 0 w 69"/>
              <a:gd name="T11" fmla="*/ 2147483647 h 46"/>
              <a:gd name="T12" fmla="*/ 0 w 69"/>
              <a:gd name="T13" fmla="*/ 2147483647 h 46"/>
              <a:gd name="T14" fmla="*/ 0 w 69"/>
              <a:gd name="T15" fmla="*/ 2147483647 h 46"/>
              <a:gd name="T16" fmla="*/ 0 w 69"/>
              <a:gd name="T17" fmla="*/ 2147483647 h 46"/>
              <a:gd name="T18" fmla="*/ 2147483647 w 69"/>
              <a:gd name="T19" fmla="*/ 2147483647 h 46"/>
              <a:gd name="T20" fmla="*/ 2147483647 w 69"/>
              <a:gd name="T21" fmla="*/ 2147483647 h 46"/>
              <a:gd name="T22" fmla="*/ 2147483647 w 69"/>
              <a:gd name="T23" fmla="*/ 2147483647 h 46"/>
              <a:gd name="T24" fmla="*/ 2147483647 w 69"/>
              <a:gd name="T25" fmla="*/ 2147483647 h 46"/>
              <a:gd name="T26" fmla="*/ 2147483647 w 69"/>
              <a:gd name="T27" fmla="*/ 2147483647 h 46"/>
              <a:gd name="T28" fmla="*/ 2147483647 w 69"/>
              <a:gd name="T29" fmla="*/ 2147483647 h 46"/>
              <a:gd name="T30" fmla="*/ 2147483647 w 69"/>
              <a:gd name="T31" fmla="*/ 2147483647 h 46"/>
              <a:gd name="T32" fmla="*/ 2147483647 w 69"/>
              <a:gd name="T33" fmla="*/ 2147483647 h 46"/>
              <a:gd name="T34" fmla="*/ 2147483647 w 69"/>
              <a:gd name="T35" fmla="*/ 2147483647 h 46"/>
              <a:gd name="T36" fmla="*/ 2147483647 w 69"/>
              <a:gd name="T37" fmla="*/ 2147483647 h 46"/>
              <a:gd name="T38" fmla="*/ 2147483647 w 69"/>
              <a:gd name="T39" fmla="*/ 2147483647 h 46"/>
              <a:gd name="T40" fmla="*/ 2147483647 w 69"/>
              <a:gd name="T41" fmla="*/ 2147483647 h 46"/>
              <a:gd name="T42" fmla="*/ 2147483647 w 69"/>
              <a:gd name="T43" fmla="*/ 2147483647 h 46"/>
              <a:gd name="T44" fmla="*/ 2147483647 w 69"/>
              <a:gd name="T45" fmla="*/ 2147483647 h 46"/>
              <a:gd name="T46" fmla="*/ 2147483647 w 69"/>
              <a:gd name="T47" fmla="*/ 2147483647 h 46"/>
              <a:gd name="T48" fmla="*/ 2147483647 w 69"/>
              <a:gd name="T49" fmla="*/ 2147483647 h 46"/>
              <a:gd name="T50" fmla="*/ 2147483647 w 69"/>
              <a:gd name="T51" fmla="*/ 2147483647 h 46"/>
              <a:gd name="T52" fmla="*/ 2147483647 w 69"/>
              <a:gd name="T53" fmla="*/ 2147483647 h 46"/>
              <a:gd name="T54" fmla="*/ 2147483647 w 69"/>
              <a:gd name="T55" fmla="*/ 2147483647 h 46"/>
              <a:gd name="T56" fmla="*/ 2147483647 w 69"/>
              <a:gd name="T57" fmla="*/ 2147483647 h 46"/>
              <a:gd name="T58" fmla="*/ 2147483647 w 69"/>
              <a:gd name="T59" fmla="*/ 2147483647 h 46"/>
              <a:gd name="T60" fmla="*/ 2147483647 w 69"/>
              <a:gd name="T61" fmla="*/ 2147483647 h 46"/>
              <a:gd name="T62" fmla="*/ 2147483647 w 69"/>
              <a:gd name="T63" fmla="*/ 2147483647 h 46"/>
              <a:gd name="T64" fmla="*/ 2147483647 w 69"/>
              <a:gd name="T65" fmla="*/ 2147483647 h 46"/>
              <a:gd name="T66" fmla="*/ 2147483647 w 69"/>
              <a:gd name="T67" fmla="*/ 2147483647 h 46"/>
              <a:gd name="T68" fmla="*/ 2147483647 w 69"/>
              <a:gd name="T69" fmla="*/ 2147483647 h 46"/>
              <a:gd name="T70" fmla="*/ 2147483647 w 69"/>
              <a:gd name="T71" fmla="*/ 2147483647 h 46"/>
              <a:gd name="T72" fmla="*/ 2147483647 w 69"/>
              <a:gd name="T73" fmla="*/ 2147483647 h 46"/>
              <a:gd name="T74" fmla="*/ 2147483647 w 69"/>
              <a:gd name="T75" fmla="*/ 2147483647 h 46"/>
              <a:gd name="T76" fmla="*/ 2147483647 w 69"/>
              <a:gd name="T77" fmla="*/ 2147483647 h 46"/>
              <a:gd name="T78" fmla="*/ 2147483647 w 69"/>
              <a:gd name="T79" fmla="*/ 2147483647 h 46"/>
              <a:gd name="T80" fmla="*/ 2147483647 w 69"/>
              <a:gd name="T81" fmla="*/ 2147483647 h 46"/>
              <a:gd name="T82" fmla="*/ 2147483647 w 69"/>
              <a:gd name="T83" fmla="*/ 2147483647 h 46"/>
              <a:gd name="T84" fmla="*/ 2147483647 w 69"/>
              <a:gd name="T85" fmla="*/ 2147483647 h 46"/>
              <a:gd name="T86" fmla="*/ 2147483647 w 69"/>
              <a:gd name="T87" fmla="*/ 2147483647 h 46"/>
              <a:gd name="T88" fmla="*/ 2147483647 w 69"/>
              <a:gd name="T89" fmla="*/ 2147483647 h 46"/>
              <a:gd name="T90" fmla="*/ 2147483647 w 69"/>
              <a:gd name="T91" fmla="*/ 2147483647 h 46"/>
              <a:gd name="T92" fmla="*/ 2147483647 w 69"/>
              <a:gd name="T93" fmla="*/ 2147483647 h 46"/>
              <a:gd name="T94" fmla="*/ 2147483647 w 69"/>
              <a:gd name="T95" fmla="*/ 2147483647 h 46"/>
              <a:gd name="T96" fmla="*/ 2147483647 w 69"/>
              <a:gd name="T97" fmla="*/ 0 h 46"/>
              <a:gd name="T98" fmla="*/ 2147483647 w 69"/>
              <a:gd name="T99" fmla="*/ 0 h 46"/>
              <a:gd name="T100" fmla="*/ 2147483647 w 69"/>
              <a:gd name="T101" fmla="*/ 0 h 46"/>
              <a:gd name="T102" fmla="*/ 2147483647 w 69"/>
              <a:gd name="T103" fmla="*/ 2147483647 h 46"/>
              <a:gd name="T104" fmla="*/ 2147483647 w 69"/>
              <a:gd name="T105" fmla="*/ 2147483647 h 46"/>
              <a:gd name="T106" fmla="*/ 2147483647 w 69"/>
              <a:gd name="T107" fmla="*/ 2147483647 h 46"/>
              <a:gd name="T108" fmla="*/ 2147483647 w 69"/>
              <a:gd name="T109" fmla="*/ 2147483647 h 46"/>
              <a:gd name="T110" fmla="*/ 2147483647 w 69"/>
              <a:gd name="T111" fmla="*/ 2147483647 h 46"/>
              <a:gd name="T112" fmla="*/ 2147483647 w 69"/>
              <a:gd name="T113" fmla="*/ 2147483647 h 4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9"/>
              <a:gd name="T172" fmla="*/ 0 h 46"/>
              <a:gd name="T173" fmla="*/ 69 w 69"/>
              <a:gd name="T174" fmla="*/ 46 h 4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9" h="46">
                <a:moveTo>
                  <a:pt x="4" y="17"/>
                </a:moveTo>
                <a:lnTo>
                  <a:pt x="2" y="18"/>
                </a:lnTo>
                <a:lnTo>
                  <a:pt x="1" y="20"/>
                </a:lnTo>
                <a:lnTo>
                  <a:pt x="0" y="21"/>
                </a:lnTo>
                <a:lnTo>
                  <a:pt x="0" y="23"/>
                </a:lnTo>
                <a:lnTo>
                  <a:pt x="0" y="24"/>
                </a:lnTo>
                <a:lnTo>
                  <a:pt x="0" y="26"/>
                </a:lnTo>
                <a:lnTo>
                  <a:pt x="0" y="27"/>
                </a:lnTo>
                <a:lnTo>
                  <a:pt x="2" y="31"/>
                </a:lnTo>
                <a:lnTo>
                  <a:pt x="7" y="34"/>
                </a:lnTo>
                <a:lnTo>
                  <a:pt x="10" y="39"/>
                </a:lnTo>
                <a:lnTo>
                  <a:pt x="16" y="42"/>
                </a:lnTo>
                <a:lnTo>
                  <a:pt x="20" y="43"/>
                </a:lnTo>
                <a:lnTo>
                  <a:pt x="26" y="45"/>
                </a:lnTo>
                <a:lnTo>
                  <a:pt x="31" y="46"/>
                </a:lnTo>
                <a:lnTo>
                  <a:pt x="36" y="46"/>
                </a:lnTo>
                <a:lnTo>
                  <a:pt x="41" y="45"/>
                </a:lnTo>
                <a:lnTo>
                  <a:pt x="45" y="45"/>
                </a:lnTo>
                <a:lnTo>
                  <a:pt x="50" y="45"/>
                </a:lnTo>
                <a:lnTo>
                  <a:pt x="53" y="45"/>
                </a:lnTo>
                <a:lnTo>
                  <a:pt x="57" y="43"/>
                </a:lnTo>
                <a:lnTo>
                  <a:pt x="60" y="42"/>
                </a:lnTo>
                <a:lnTo>
                  <a:pt x="63" y="39"/>
                </a:lnTo>
                <a:lnTo>
                  <a:pt x="66" y="36"/>
                </a:lnTo>
                <a:lnTo>
                  <a:pt x="68" y="34"/>
                </a:lnTo>
                <a:lnTo>
                  <a:pt x="69" y="31"/>
                </a:lnTo>
                <a:lnTo>
                  <a:pt x="69" y="28"/>
                </a:lnTo>
                <a:lnTo>
                  <a:pt x="69" y="26"/>
                </a:lnTo>
                <a:lnTo>
                  <a:pt x="69" y="23"/>
                </a:lnTo>
                <a:lnTo>
                  <a:pt x="69" y="20"/>
                </a:lnTo>
                <a:lnTo>
                  <a:pt x="69" y="17"/>
                </a:lnTo>
                <a:lnTo>
                  <a:pt x="69" y="15"/>
                </a:lnTo>
                <a:lnTo>
                  <a:pt x="69" y="12"/>
                </a:lnTo>
                <a:lnTo>
                  <a:pt x="69" y="11"/>
                </a:lnTo>
                <a:lnTo>
                  <a:pt x="69" y="9"/>
                </a:lnTo>
                <a:lnTo>
                  <a:pt x="68" y="6"/>
                </a:lnTo>
                <a:lnTo>
                  <a:pt x="68" y="5"/>
                </a:lnTo>
                <a:lnTo>
                  <a:pt x="66" y="5"/>
                </a:lnTo>
                <a:lnTo>
                  <a:pt x="65" y="3"/>
                </a:lnTo>
                <a:lnTo>
                  <a:pt x="63" y="3"/>
                </a:lnTo>
                <a:lnTo>
                  <a:pt x="59" y="2"/>
                </a:lnTo>
                <a:lnTo>
                  <a:pt x="54" y="2"/>
                </a:lnTo>
                <a:lnTo>
                  <a:pt x="50" y="2"/>
                </a:lnTo>
                <a:lnTo>
                  <a:pt x="45" y="2"/>
                </a:lnTo>
                <a:lnTo>
                  <a:pt x="41" y="2"/>
                </a:lnTo>
                <a:lnTo>
                  <a:pt x="36" y="2"/>
                </a:lnTo>
                <a:lnTo>
                  <a:pt x="32" y="2"/>
                </a:lnTo>
                <a:lnTo>
                  <a:pt x="28" y="0"/>
                </a:lnTo>
                <a:lnTo>
                  <a:pt x="25" y="0"/>
                </a:lnTo>
                <a:lnTo>
                  <a:pt x="20" y="0"/>
                </a:lnTo>
                <a:lnTo>
                  <a:pt x="16" y="2"/>
                </a:lnTo>
                <a:lnTo>
                  <a:pt x="13" y="3"/>
                </a:lnTo>
                <a:lnTo>
                  <a:pt x="10" y="6"/>
                </a:lnTo>
                <a:lnTo>
                  <a:pt x="7" y="9"/>
                </a:lnTo>
                <a:lnTo>
                  <a:pt x="5" y="12"/>
                </a:lnTo>
                <a:lnTo>
                  <a:pt x="4" y="1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67" name="Freeform 118"/>
          <p:cNvSpPr>
            <a:spLocks/>
          </p:cNvSpPr>
          <p:nvPr/>
        </p:nvSpPr>
        <p:spPr bwMode="auto">
          <a:xfrm>
            <a:off x="6727829" y="4073529"/>
            <a:ext cx="98425" cy="73025"/>
          </a:xfrm>
          <a:custGeom>
            <a:avLst/>
            <a:gdLst>
              <a:gd name="T0" fmla="*/ 2147483647 w 69"/>
              <a:gd name="T1" fmla="*/ 2147483647 h 46"/>
              <a:gd name="T2" fmla="*/ 2147483647 w 69"/>
              <a:gd name="T3" fmla="*/ 2147483647 h 46"/>
              <a:gd name="T4" fmla="*/ 2147483647 w 69"/>
              <a:gd name="T5" fmla="*/ 2147483647 h 46"/>
              <a:gd name="T6" fmla="*/ 2147483647 w 69"/>
              <a:gd name="T7" fmla="*/ 2147483647 h 46"/>
              <a:gd name="T8" fmla="*/ 0 w 69"/>
              <a:gd name="T9" fmla="*/ 2147483647 h 46"/>
              <a:gd name="T10" fmla="*/ 0 w 69"/>
              <a:gd name="T11" fmla="*/ 2147483647 h 46"/>
              <a:gd name="T12" fmla="*/ 0 w 69"/>
              <a:gd name="T13" fmla="*/ 2147483647 h 46"/>
              <a:gd name="T14" fmla="*/ 0 w 69"/>
              <a:gd name="T15" fmla="*/ 2147483647 h 46"/>
              <a:gd name="T16" fmla="*/ 0 w 69"/>
              <a:gd name="T17" fmla="*/ 2147483647 h 46"/>
              <a:gd name="T18" fmla="*/ 2147483647 w 69"/>
              <a:gd name="T19" fmla="*/ 2147483647 h 46"/>
              <a:gd name="T20" fmla="*/ 2147483647 w 69"/>
              <a:gd name="T21" fmla="*/ 2147483647 h 46"/>
              <a:gd name="T22" fmla="*/ 2147483647 w 69"/>
              <a:gd name="T23" fmla="*/ 2147483647 h 46"/>
              <a:gd name="T24" fmla="*/ 2147483647 w 69"/>
              <a:gd name="T25" fmla="*/ 2147483647 h 46"/>
              <a:gd name="T26" fmla="*/ 2147483647 w 69"/>
              <a:gd name="T27" fmla="*/ 2147483647 h 46"/>
              <a:gd name="T28" fmla="*/ 2147483647 w 69"/>
              <a:gd name="T29" fmla="*/ 2147483647 h 46"/>
              <a:gd name="T30" fmla="*/ 2147483647 w 69"/>
              <a:gd name="T31" fmla="*/ 2147483647 h 46"/>
              <a:gd name="T32" fmla="*/ 2147483647 w 69"/>
              <a:gd name="T33" fmla="*/ 2147483647 h 46"/>
              <a:gd name="T34" fmla="*/ 2147483647 w 69"/>
              <a:gd name="T35" fmla="*/ 2147483647 h 46"/>
              <a:gd name="T36" fmla="*/ 2147483647 w 69"/>
              <a:gd name="T37" fmla="*/ 2147483647 h 46"/>
              <a:gd name="T38" fmla="*/ 2147483647 w 69"/>
              <a:gd name="T39" fmla="*/ 2147483647 h 46"/>
              <a:gd name="T40" fmla="*/ 2147483647 w 69"/>
              <a:gd name="T41" fmla="*/ 2147483647 h 46"/>
              <a:gd name="T42" fmla="*/ 2147483647 w 69"/>
              <a:gd name="T43" fmla="*/ 2147483647 h 46"/>
              <a:gd name="T44" fmla="*/ 2147483647 w 69"/>
              <a:gd name="T45" fmla="*/ 2147483647 h 46"/>
              <a:gd name="T46" fmla="*/ 2147483647 w 69"/>
              <a:gd name="T47" fmla="*/ 2147483647 h 46"/>
              <a:gd name="T48" fmla="*/ 2147483647 w 69"/>
              <a:gd name="T49" fmla="*/ 2147483647 h 46"/>
              <a:gd name="T50" fmla="*/ 2147483647 w 69"/>
              <a:gd name="T51" fmla="*/ 2147483647 h 46"/>
              <a:gd name="T52" fmla="*/ 2147483647 w 69"/>
              <a:gd name="T53" fmla="*/ 2147483647 h 46"/>
              <a:gd name="T54" fmla="*/ 2147483647 w 69"/>
              <a:gd name="T55" fmla="*/ 2147483647 h 46"/>
              <a:gd name="T56" fmla="*/ 2147483647 w 69"/>
              <a:gd name="T57" fmla="*/ 2147483647 h 46"/>
              <a:gd name="T58" fmla="*/ 2147483647 w 69"/>
              <a:gd name="T59" fmla="*/ 2147483647 h 46"/>
              <a:gd name="T60" fmla="*/ 2147483647 w 69"/>
              <a:gd name="T61" fmla="*/ 2147483647 h 46"/>
              <a:gd name="T62" fmla="*/ 2147483647 w 69"/>
              <a:gd name="T63" fmla="*/ 2147483647 h 46"/>
              <a:gd name="T64" fmla="*/ 2147483647 w 69"/>
              <a:gd name="T65" fmla="*/ 2147483647 h 46"/>
              <a:gd name="T66" fmla="*/ 2147483647 w 69"/>
              <a:gd name="T67" fmla="*/ 2147483647 h 46"/>
              <a:gd name="T68" fmla="*/ 2147483647 w 69"/>
              <a:gd name="T69" fmla="*/ 2147483647 h 46"/>
              <a:gd name="T70" fmla="*/ 2147483647 w 69"/>
              <a:gd name="T71" fmla="*/ 2147483647 h 46"/>
              <a:gd name="T72" fmla="*/ 2147483647 w 69"/>
              <a:gd name="T73" fmla="*/ 2147483647 h 46"/>
              <a:gd name="T74" fmla="*/ 2147483647 w 69"/>
              <a:gd name="T75" fmla="*/ 2147483647 h 46"/>
              <a:gd name="T76" fmla="*/ 2147483647 w 69"/>
              <a:gd name="T77" fmla="*/ 2147483647 h 46"/>
              <a:gd name="T78" fmla="*/ 2147483647 w 69"/>
              <a:gd name="T79" fmla="*/ 2147483647 h 46"/>
              <a:gd name="T80" fmla="*/ 2147483647 w 69"/>
              <a:gd name="T81" fmla="*/ 2147483647 h 46"/>
              <a:gd name="T82" fmla="*/ 2147483647 w 69"/>
              <a:gd name="T83" fmla="*/ 2147483647 h 46"/>
              <a:gd name="T84" fmla="*/ 2147483647 w 69"/>
              <a:gd name="T85" fmla="*/ 2147483647 h 46"/>
              <a:gd name="T86" fmla="*/ 2147483647 w 69"/>
              <a:gd name="T87" fmla="*/ 2147483647 h 46"/>
              <a:gd name="T88" fmla="*/ 2147483647 w 69"/>
              <a:gd name="T89" fmla="*/ 2147483647 h 46"/>
              <a:gd name="T90" fmla="*/ 2147483647 w 69"/>
              <a:gd name="T91" fmla="*/ 2147483647 h 46"/>
              <a:gd name="T92" fmla="*/ 2147483647 w 69"/>
              <a:gd name="T93" fmla="*/ 2147483647 h 46"/>
              <a:gd name="T94" fmla="*/ 2147483647 w 69"/>
              <a:gd name="T95" fmla="*/ 2147483647 h 46"/>
              <a:gd name="T96" fmla="*/ 2147483647 w 69"/>
              <a:gd name="T97" fmla="*/ 0 h 46"/>
              <a:gd name="T98" fmla="*/ 2147483647 w 69"/>
              <a:gd name="T99" fmla="*/ 0 h 46"/>
              <a:gd name="T100" fmla="*/ 2147483647 w 69"/>
              <a:gd name="T101" fmla="*/ 0 h 46"/>
              <a:gd name="T102" fmla="*/ 2147483647 w 69"/>
              <a:gd name="T103" fmla="*/ 2147483647 h 46"/>
              <a:gd name="T104" fmla="*/ 2147483647 w 69"/>
              <a:gd name="T105" fmla="*/ 2147483647 h 46"/>
              <a:gd name="T106" fmla="*/ 2147483647 w 69"/>
              <a:gd name="T107" fmla="*/ 2147483647 h 46"/>
              <a:gd name="T108" fmla="*/ 2147483647 w 69"/>
              <a:gd name="T109" fmla="*/ 2147483647 h 46"/>
              <a:gd name="T110" fmla="*/ 2147483647 w 69"/>
              <a:gd name="T111" fmla="*/ 2147483647 h 46"/>
              <a:gd name="T112" fmla="*/ 2147483647 w 69"/>
              <a:gd name="T113" fmla="*/ 2147483647 h 4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9"/>
              <a:gd name="T172" fmla="*/ 0 h 46"/>
              <a:gd name="T173" fmla="*/ 69 w 69"/>
              <a:gd name="T174" fmla="*/ 46 h 4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9" h="46">
                <a:moveTo>
                  <a:pt x="4" y="17"/>
                </a:moveTo>
                <a:lnTo>
                  <a:pt x="2" y="18"/>
                </a:lnTo>
                <a:lnTo>
                  <a:pt x="1" y="20"/>
                </a:lnTo>
                <a:lnTo>
                  <a:pt x="0" y="21"/>
                </a:lnTo>
                <a:lnTo>
                  <a:pt x="0" y="23"/>
                </a:lnTo>
                <a:lnTo>
                  <a:pt x="0" y="24"/>
                </a:lnTo>
                <a:lnTo>
                  <a:pt x="0" y="26"/>
                </a:lnTo>
                <a:lnTo>
                  <a:pt x="0" y="27"/>
                </a:lnTo>
                <a:lnTo>
                  <a:pt x="2" y="31"/>
                </a:lnTo>
                <a:lnTo>
                  <a:pt x="7" y="34"/>
                </a:lnTo>
                <a:lnTo>
                  <a:pt x="10" y="39"/>
                </a:lnTo>
                <a:lnTo>
                  <a:pt x="16" y="42"/>
                </a:lnTo>
                <a:lnTo>
                  <a:pt x="20" y="43"/>
                </a:lnTo>
                <a:lnTo>
                  <a:pt x="26" y="45"/>
                </a:lnTo>
                <a:lnTo>
                  <a:pt x="31" y="46"/>
                </a:lnTo>
                <a:lnTo>
                  <a:pt x="36" y="46"/>
                </a:lnTo>
                <a:lnTo>
                  <a:pt x="41" y="45"/>
                </a:lnTo>
                <a:lnTo>
                  <a:pt x="45" y="45"/>
                </a:lnTo>
                <a:lnTo>
                  <a:pt x="50" y="45"/>
                </a:lnTo>
                <a:lnTo>
                  <a:pt x="53" y="45"/>
                </a:lnTo>
                <a:lnTo>
                  <a:pt x="57" y="43"/>
                </a:lnTo>
                <a:lnTo>
                  <a:pt x="60" y="42"/>
                </a:lnTo>
                <a:lnTo>
                  <a:pt x="63" y="39"/>
                </a:lnTo>
                <a:lnTo>
                  <a:pt x="66" y="36"/>
                </a:lnTo>
                <a:lnTo>
                  <a:pt x="68" y="34"/>
                </a:lnTo>
                <a:lnTo>
                  <a:pt x="69" y="31"/>
                </a:lnTo>
                <a:lnTo>
                  <a:pt x="69" y="28"/>
                </a:lnTo>
                <a:lnTo>
                  <a:pt x="69" y="26"/>
                </a:lnTo>
                <a:lnTo>
                  <a:pt x="69" y="23"/>
                </a:lnTo>
                <a:lnTo>
                  <a:pt x="69" y="20"/>
                </a:lnTo>
                <a:lnTo>
                  <a:pt x="69" y="17"/>
                </a:lnTo>
                <a:lnTo>
                  <a:pt x="69" y="15"/>
                </a:lnTo>
                <a:lnTo>
                  <a:pt x="69" y="12"/>
                </a:lnTo>
                <a:lnTo>
                  <a:pt x="69" y="11"/>
                </a:lnTo>
                <a:lnTo>
                  <a:pt x="69" y="9"/>
                </a:lnTo>
                <a:lnTo>
                  <a:pt x="68" y="6"/>
                </a:lnTo>
                <a:lnTo>
                  <a:pt x="68" y="5"/>
                </a:lnTo>
                <a:lnTo>
                  <a:pt x="66" y="5"/>
                </a:lnTo>
                <a:lnTo>
                  <a:pt x="65" y="3"/>
                </a:lnTo>
                <a:lnTo>
                  <a:pt x="63" y="3"/>
                </a:lnTo>
                <a:lnTo>
                  <a:pt x="59" y="2"/>
                </a:lnTo>
                <a:lnTo>
                  <a:pt x="54" y="2"/>
                </a:lnTo>
                <a:lnTo>
                  <a:pt x="50" y="2"/>
                </a:lnTo>
                <a:lnTo>
                  <a:pt x="45" y="2"/>
                </a:lnTo>
                <a:lnTo>
                  <a:pt x="41" y="2"/>
                </a:lnTo>
                <a:lnTo>
                  <a:pt x="36" y="2"/>
                </a:lnTo>
                <a:lnTo>
                  <a:pt x="32" y="2"/>
                </a:lnTo>
                <a:lnTo>
                  <a:pt x="28" y="0"/>
                </a:lnTo>
                <a:lnTo>
                  <a:pt x="25" y="0"/>
                </a:lnTo>
                <a:lnTo>
                  <a:pt x="20" y="0"/>
                </a:lnTo>
                <a:lnTo>
                  <a:pt x="16" y="2"/>
                </a:lnTo>
                <a:lnTo>
                  <a:pt x="13" y="3"/>
                </a:lnTo>
                <a:lnTo>
                  <a:pt x="10" y="6"/>
                </a:lnTo>
                <a:lnTo>
                  <a:pt x="7" y="9"/>
                </a:lnTo>
                <a:lnTo>
                  <a:pt x="5" y="12"/>
                </a:lnTo>
                <a:lnTo>
                  <a:pt x="4" y="17"/>
                </a:lnTo>
              </a:path>
            </a:pathLst>
          </a:custGeom>
          <a:solidFill>
            <a:srgbClr val="FFFF00"/>
          </a:solidFill>
          <a:ln w="1588">
            <a:solidFill>
              <a:srgbClr val="990000"/>
            </a:solidFill>
            <a:round/>
            <a:headEnd/>
            <a:tailEnd/>
          </a:ln>
        </p:spPr>
        <p:txBody>
          <a:bodyPr/>
          <a:lstStyle/>
          <a:p>
            <a:endParaRPr lang="en-US"/>
          </a:p>
        </p:txBody>
      </p:sp>
      <p:sp>
        <p:nvSpPr>
          <p:cNvPr id="53368" name="Freeform 119"/>
          <p:cNvSpPr>
            <a:spLocks/>
          </p:cNvSpPr>
          <p:nvPr/>
        </p:nvSpPr>
        <p:spPr bwMode="auto">
          <a:xfrm>
            <a:off x="6727829" y="4073529"/>
            <a:ext cx="98425" cy="73025"/>
          </a:xfrm>
          <a:custGeom>
            <a:avLst/>
            <a:gdLst>
              <a:gd name="T0" fmla="*/ 2147483647 w 69"/>
              <a:gd name="T1" fmla="*/ 2147483647 h 46"/>
              <a:gd name="T2" fmla="*/ 2147483647 w 69"/>
              <a:gd name="T3" fmla="*/ 2147483647 h 46"/>
              <a:gd name="T4" fmla="*/ 2147483647 w 69"/>
              <a:gd name="T5" fmla="*/ 2147483647 h 46"/>
              <a:gd name="T6" fmla="*/ 2147483647 w 69"/>
              <a:gd name="T7" fmla="*/ 2147483647 h 46"/>
              <a:gd name="T8" fmla="*/ 0 w 69"/>
              <a:gd name="T9" fmla="*/ 2147483647 h 46"/>
              <a:gd name="T10" fmla="*/ 0 w 69"/>
              <a:gd name="T11" fmla="*/ 2147483647 h 46"/>
              <a:gd name="T12" fmla="*/ 0 w 69"/>
              <a:gd name="T13" fmla="*/ 2147483647 h 46"/>
              <a:gd name="T14" fmla="*/ 0 w 69"/>
              <a:gd name="T15" fmla="*/ 2147483647 h 46"/>
              <a:gd name="T16" fmla="*/ 0 w 69"/>
              <a:gd name="T17" fmla="*/ 2147483647 h 46"/>
              <a:gd name="T18" fmla="*/ 2147483647 w 69"/>
              <a:gd name="T19" fmla="*/ 2147483647 h 46"/>
              <a:gd name="T20" fmla="*/ 2147483647 w 69"/>
              <a:gd name="T21" fmla="*/ 2147483647 h 46"/>
              <a:gd name="T22" fmla="*/ 2147483647 w 69"/>
              <a:gd name="T23" fmla="*/ 2147483647 h 46"/>
              <a:gd name="T24" fmla="*/ 2147483647 w 69"/>
              <a:gd name="T25" fmla="*/ 2147483647 h 46"/>
              <a:gd name="T26" fmla="*/ 2147483647 w 69"/>
              <a:gd name="T27" fmla="*/ 2147483647 h 46"/>
              <a:gd name="T28" fmla="*/ 2147483647 w 69"/>
              <a:gd name="T29" fmla="*/ 2147483647 h 46"/>
              <a:gd name="T30" fmla="*/ 2147483647 w 69"/>
              <a:gd name="T31" fmla="*/ 2147483647 h 46"/>
              <a:gd name="T32" fmla="*/ 2147483647 w 69"/>
              <a:gd name="T33" fmla="*/ 2147483647 h 46"/>
              <a:gd name="T34" fmla="*/ 2147483647 w 69"/>
              <a:gd name="T35" fmla="*/ 2147483647 h 46"/>
              <a:gd name="T36" fmla="*/ 2147483647 w 69"/>
              <a:gd name="T37" fmla="*/ 2147483647 h 46"/>
              <a:gd name="T38" fmla="*/ 2147483647 w 69"/>
              <a:gd name="T39" fmla="*/ 2147483647 h 46"/>
              <a:gd name="T40" fmla="*/ 2147483647 w 69"/>
              <a:gd name="T41" fmla="*/ 2147483647 h 46"/>
              <a:gd name="T42" fmla="*/ 2147483647 w 69"/>
              <a:gd name="T43" fmla="*/ 2147483647 h 46"/>
              <a:gd name="T44" fmla="*/ 2147483647 w 69"/>
              <a:gd name="T45" fmla="*/ 2147483647 h 46"/>
              <a:gd name="T46" fmla="*/ 2147483647 w 69"/>
              <a:gd name="T47" fmla="*/ 2147483647 h 46"/>
              <a:gd name="T48" fmla="*/ 2147483647 w 69"/>
              <a:gd name="T49" fmla="*/ 2147483647 h 46"/>
              <a:gd name="T50" fmla="*/ 2147483647 w 69"/>
              <a:gd name="T51" fmla="*/ 2147483647 h 46"/>
              <a:gd name="T52" fmla="*/ 2147483647 w 69"/>
              <a:gd name="T53" fmla="*/ 2147483647 h 46"/>
              <a:gd name="T54" fmla="*/ 2147483647 w 69"/>
              <a:gd name="T55" fmla="*/ 2147483647 h 46"/>
              <a:gd name="T56" fmla="*/ 2147483647 w 69"/>
              <a:gd name="T57" fmla="*/ 2147483647 h 46"/>
              <a:gd name="T58" fmla="*/ 2147483647 w 69"/>
              <a:gd name="T59" fmla="*/ 2147483647 h 46"/>
              <a:gd name="T60" fmla="*/ 2147483647 w 69"/>
              <a:gd name="T61" fmla="*/ 2147483647 h 46"/>
              <a:gd name="T62" fmla="*/ 2147483647 w 69"/>
              <a:gd name="T63" fmla="*/ 2147483647 h 46"/>
              <a:gd name="T64" fmla="*/ 2147483647 w 69"/>
              <a:gd name="T65" fmla="*/ 2147483647 h 46"/>
              <a:gd name="T66" fmla="*/ 2147483647 w 69"/>
              <a:gd name="T67" fmla="*/ 2147483647 h 46"/>
              <a:gd name="T68" fmla="*/ 2147483647 w 69"/>
              <a:gd name="T69" fmla="*/ 2147483647 h 46"/>
              <a:gd name="T70" fmla="*/ 2147483647 w 69"/>
              <a:gd name="T71" fmla="*/ 2147483647 h 46"/>
              <a:gd name="T72" fmla="*/ 2147483647 w 69"/>
              <a:gd name="T73" fmla="*/ 2147483647 h 46"/>
              <a:gd name="T74" fmla="*/ 2147483647 w 69"/>
              <a:gd name="T75" fmla="*/ 2147483647 h 46"/>
              <a:gd name="T76" fmla="*/ 2147483647 w 69"/>
              <a:gd name="T77" fmla="*/ 2147483647 h 46"/>
              <a:gd name="T78" fmla="*/ 2147483647 w 69"/>
              <a:gd name="T79" fmla="*/ 2147483647 h 46"/>
              <a:gd name="T80" fmla="*/ 2147483647 w 69"/>
              <a:gd name="T81" fmla="*/ 2147483647 h 46"/>
              <a:gd name="T82" fmla="*/ 2147483647 w 69"/>
              <a:gd name="T83" fmla="*/ 2147483647 h 46"/>
              <a:gd name="T84" fmla="*/ 2147483647 w 69"/>
              <a:gd name="T85" fmla="*/ 2147483647 h 46"/>
              <a:gd name="T86" fmla="*/ 2147483647 w 69"/>
              <a:gd name="T87" fmla="*/ 2147483647 h 46"/>
              <a:gd name="T88" fmla="*/ 2147483647 w 69"/>
              <a:gd name="T89" fmla="*/ 2147483647 h 46"/>
              <a:gd name="T90" fmla="*/ 2147483647 w 69"/>
              <a:gd name="T91" fmla="*/ 2147483647 h 46"/>
              <a:gd name="T92" fmla="*/ 2147483647 w 69"/>
              <a:gd name="T93" fmla="*/ 2147483647 h 46"/>
              <a:gd name="T94" fmla="*/ 2147483647 w 69"/>
              <a:gd name="T95" fmla="*/ 2147483647 h 46"/>
              <a:gd name="T96" fmla="*/ 2147483647 w 69"/>
              <a:gd name="T97" fmla="*/ 0 h 46"/>
              <a:gd name="T98" fmla="*/ 2147483647 w 69"/>
              <a:gd name="T99" fmla="*/ 0 h 46"/>
              <a:gd name="T100" fmla="*/ 2147483647 w 69"/>
              <a:gd name="T101" fmla="*/ 0 h 46"/>
              <a:gd name="T102" fmla="*/ 2147483647 w 69"/>
              <a:gd name="T103" fmla="*/ 2147483647 h 46"/>
              <a:gd name="T104" fmla="*/ 2147483647 w 69"/>
              <a:gd name="T105" fmla="*/ 2147483647 h 46"/>
              <a:gd name="T106" fmla="*/ 2147483647 w 69"/>
              <a:gd name="T107" fmla="*/ 2147483647 h 46"/>
              <a:gd name="T108" fmla="*/ 2147483647 w 69"/>
              <a:gd name="T109" fmla="*/ 2147483647 h 46"/>
              <a:gd name="T110" fmla="*/ 2147483647 w 69"/>
              <a:gd name="T111" fmla="*/ 2147483647 h 46"/>
              <a:gd name="T112" fmla="*/ 2147483647 w 69"/>
              <a:gd name="T113" fmla="*/ 2147483647 h 4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9"/>
              <a:gd name="T172" fmla="*/ 0 h 46"/>
              <a:gd name="T173" fmla="*/ 69 w 69"/>
              <a:gd name="T174" fmla="*/ 46 h 4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9" h="46">
                <a:moveTo>
                  <a:pt x="4" y="17"/>
                </a:moveTo>
                <a:lnTo>
                  <a:pt x="2" y="18"/>
                </a:lnTo>
                <a:lnTo>
                  <a:pt x="1" y="20"/>
                </a:lnTo>
                <a:lnTo>
                  <a:pt x="0" y="21"/>
                </a:lnTo>
                <a:lnTo>
                  <a:pt x="0" y="23"/>
                </a:lnTo>
                <a:lnTo>
                  <a:pt x="0" y="24"/>
                </a:lnTo>
                <a:lnTo>
                  <a:pt x="0" y="26"/>
                </a:lnTo>
                <a:lnTo>
                  <a:pt x="0" y="27"/>
                </a:lnTo>
                <a:lnTo>
                  <a:pt x="2" y="31"/>
                </a:lnTo>
                <a:lnTo>
                  <a:pt x="7" y="34"/>
                </a:lnTo>
                <a:lnTo>
                  <a:pt x="10" y="39"/>
                </a:lnTo>
                <a:lnTo>
                  <a:pt x="16" y="42"/>
                </a:lnTo>
                <a:lnTo>
                  <a:pt x="20" y="43"/>
                </a:lnTo>
                <a:lnTo>
                  <a:pt x="26" y="45"/>
                </a:lnTo>
                <a:lnTo>
                  <a:pt x="31" y="46"/>
                </a:lnTo>
                <a:lnTo>
                  <a:pt x="36" y="46"/>
                </a:lnTo>
                <a:lnTo>
                  <a:pt x="41" y="45"/>
                </a:lnTo>
                <a:lnTo>
                  <a:pt x="45" y="45"/>
                </a:lnTo>
                <a:lnTo>
                  <a:pt x="50" y="45"/>
                </a:lnTo>
                <a:lnTo>
                  <a:pt x="53" y="45"/>
                </a:lnTo>
                <a:lnTo>
                  <a:pt x="57" y="43"/>
                </a:lnTo>
                <a:lnTo>
                  <a:pt x="60" y="42"/>
                </a:lnTo>
                <a:lnTo>
                  <a:pt x="63" y="39"/>
                </a:lnTo>
                <a:lnTo>
                  <a:pt x="66" y="36"/>
                </a:lnTo>
                <a:lnTo>
                  <a:pt x="68" y="34"/>
                </a:lnTo>
                <a:lnTo>
                  <a:pt x="69" y="31"/>
                </a:lnTo>
                <a:lnTo>
                  <a:pt x="69" y="28"/>
                </a:lnTo>
                <a:lnTo>
                  <a:pt x="69" y="26"/>
                </a:lnTo>
                <a:lnTo>
                  <a:pt x="69" y="23"/>
                </a:lnTo>
                <a:lnTo>
                  <a:pt x="69" y="20"/>
                </a:lnTo>
                <a:lnTo>
                  <a:pt x="69" y="17"/>
                </a:lnTo>
                <a:lnTo>
                  <a:pt x="69" y="15"/>
                </a:lnTo>
                <a:lnTo>
                  <a:pt x="69" y="12"/>
                </a:lnTo>
                <a:lnTo>
                  <a:pt x="69" y="11"/>
                </a:lnTo>
                <a:lnTo>
                  <a:pt x="69" y="9"/>
                </a:lnTo>
                <a:lnTo>
                  <a:pt x="68" y="6"/>
                </a:lnTo>
                <a:lnTo>
                  <a:pt x="68" y="5"/>
                </a:lnTo>
                <a:lnTo>
                  <a:pt x="66" y="5"/>
                </a:lnTo>
                <a:lnTo>
                  <a:pt x="65" y="3"/>
                </a:lnTo>
                <a:lnTo>
                  <a:pt x="63" y="3"/>
                </a:lnTo>
                <a:lnTo>
                  <a:pt x="59" y="2"/>
                </a:lnTo>
                <a:lnTo>
                  <a:pt x="54" y="2"/>
                </a:lnTo>
                <a:lnTo>
                  <a:pt x="50" y="2"/>
                </a:lnTo>
                <a:lnTo>
                  <a:pt x="45" y="2"/>
                </a:lnTo>
                <a:lnTo>
                  <a:pt x="41" y="2"/>
                </a:lnTo>
                <a:lnTo>
                  <a:pt x="36" y="2"/>
                </a:lnTo>
                <a:lnTo>
                  <a:pt x="32" y="2"/>
                </a:lnTo>
                <a:lnTo>
                  <a:pt x="28" y="0"/>
                </a:lnTo>
                <a:lnTo>
                  <a:pt x="25" y="0"/>
                </a:lnTo>
                <a:lnTo>
                  <a:pt x="20" y="0"/>
                </a:lnTo>
                <a:lnTo>
                  <a:pt x="16" y="2"/>
                </a:lnTo>
                <a:lnTo>
                  <a:pt x="13" y="3"/>
                </a:lnTo>
                <a:lnTo>
                  <a:pt x="10" y="6"/>
                </a:lnTo>
                <a:lnTo>
                  <a:pt x="7" y="9"/>
                </a:lnTo>
                <a:lnTo>
                  <a:pt x="5" y="12"/>
                </a:lnTo>
                <a:lnTo>
                  <a:pt x="4" y="17"/>
                </a:lnTo>
              </a:path>
            </a:pathLst>
          </a:custGeom>
          <a:solidFill>
            <a:srgbClr val="FFFF00"/>
          </a:solidFill>
          <a:ln w="4763">
            <a:solidFill>
              <a:srgbClr val="990000"/>
            </a:solidFill>
            <a:round/>
            <a:headEnd/>
            <a:tailEnd/>
          </a:ln>
        </p:spPr>
        <p:txBody>
          <a:bodyPr/>
          <a:lstStyle/>
          <a:p>
            <a:endParaRPr lang="en-US"/>
          </a:p>
        </p:txBody>
      </p:sp>
      <p:sp>
        <p:nvSpPr>
          <p:cNvPr id="53369" name="Freeform 120"/>
          <p:cNvSpPr>
            <a:spLocks/>
          </p:cNvSpPr>
          <p:nvPr/>
        </p:nvSpPr>
        <p:spPr bwMode="auto">
          <a:xfrm>
            <a:off x="6735764" y="4048126"/>
            <a:ext cx="68263" cy="19051"/>
          </a:xfrm>
          <a:custGeom>
            <a:avLst/>
            <a:gdLst>
              <a:gd name="T0" fmla="*/ 2147483647 w 49"/>
              <a:gd name="T1" fmla="*/ 0 h 12"/>
              <a:gd name="T2" fmla="*/ 2147483647 w 49"/>
              <a:gd name="T3" fmla="*/ 0 h 12"/>
              <a:gd name="T4" fmla="*/ 2147483647 w 49"/>
              <a:gd name="T5" fmla="*/ 0 h 12"/>
              <a:gd name="T6" fmla="*/ 2147483647 w 49"/>
              <a:gd name="T7" fmla="*/ 0 h 12"/>
              <a:gd name="T8" fmla="*/ 2147483647 w 49"/>
              <a:gd name="T9" fmla="*/ 0 h 12"/>
              <a:gd name="T10" fmla="*/ 2147483647 w 49"/>
              <a:gd name="T11" fmla="*/ 0 h 12"/>
              <a:gd name="T12" fmla="*/ 2147483647 w 49"/>
              <a:gd name="T13" fmla="*/ 2147483647 h 12"/>
              <a:gd name="T14" fmla="*/ 2147483647 w 49"/>
              <a:gd name="T15" fmla="*/ 2147483647 h 12"/>
              <a:gd name="T16" fmla="*/ 2147483647 w 49"/>
              <a:gd name="T17" fmla="*/ 2147483647 h 12"/>
              <a:gd name="T18" fmla="*/ 2147483647 w 49"/>
              <a:gd name="T19" fmla="*/ 2147483647 h 12"/>
              <a:gd name="T20" fmla="*/ 2147483647 w 49"/>
              <a:gd name="T21" fmla="*/ 2147483647 h 12"/>
              <a:gd name="T22" fmla="*/ 2147483647 w 49"/>
              <a:gd name="T23" fmla="*/ 2147483647 h 12"/>
              <a:gd name="T24" fmla="*/ 2147483647 w 49"/>
              <a:gd name="T25" fmla="*/ 2147483647 h 12"/>
              <a:gd name="T26" fmla="*/ 0 w 49"/>
              <a:gd name="T27" fmla="*/ 2147483647 h 12"/>
              <a:gd name="T28" fmla="*/ 2147483647 w 49"/>
              <a:gd name="T29" fmla="*/ 2147483647 h 12"/>
              <a:gd name="T30" fmla="*/ 0 w 49"/>
              <a:gd name="T31" fmla="*/ 2147483647 h 12"/>
              <a:gd name="T32" fmla="*/ 0 w 49"/>
              <a:gd name="T33" fmla="*/ 2147483647 h 12"/>
              <a:gd name="T34" fmla="*/ 2147483647 w 49"/>
              <a:gd name="T35" fmla="*/ 2147483647 h 12"/>
              <a:gd name="T36" fmla="*/ 2147483647 w 49"/>
              <a:gd name="T37" fmla="*/ 2147483647 h 12"/>
              <a:gd name="T38" fmla="*/ 2147483647 w 49"/>
              <a:gd name="T39" fmla="*/ 2147483647 h 12"/>
              <a:gd name="T40" fmla="*/ 2147483647 w 49"/>
              <a:gd name="T41" fmla="*/ 2147483647 h 12"/>
              <a:gd name="T42" fmla="*/ 2147483647 w 49"/>
              <a:gd name="T43" fmla="*/ 2147483647 h 12"/>
              <a:gd name="T44" fmla="*/ 2147483647 w 49"/>
              <a:gd name="T45" fmla="*/ 2147483647 h 12"/>
              <a:gd name="T46" fmla="*/ 2147483647 w 49"/>
              <a:gd name="T47" fmla="*/ 2147483647 h 12"/>
              <a:gd name="T48" fmla="*/ 2147483647 w 49"/>
              <a:gd name="T49" fmla="*/ 2147483647 h 12"/>
              <a:gd name="T50" fmla="*/ 2147483647 w 49"/>
              <a:gd name="T51" fmla="*/ 2147483647 h 12"/>
              <a:gd name="T52" fmla="*/ 2147483647 w 49"/>
              <a:gd name="T53" fmla="*/ 2147483647 h 12"/>
              <a:gd name="T54" fmla="*/ 2147483647 w 49"/>
              <a:gd name="T55" fmla="*/ 2147483647 h 12"/>
              <a:gd name="T56" fmla="*/ 2147483647 w 49"/>
              <a:gd name="T57" fmla="*/ 2147483647 h 12"/>
              <a:gd name="T58" fmla="*/ 2147483647 w 49"/>
              <a:gd name="T59" fmla="*/ 2147483647 h 12"/>
              <a:gd name="T60" fmla="*/ 2147483647 w 49"/>
              <a:gd name="T61" fmla="*/ 2147483647 h 12"/>
              <a:gd name="T62" fmla="*/ 2147483647 w 49"/>
              <a:gd name="T63" fmla="*/ 2147483647 h 12"/>
              <a:gd name="T64" fmla="*/ 2147483647 w 49"/>
              <a:gd name="T65" fmla="*/ 0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9"/>
              <a:gd name="T100" fmla="*/ 0 h 12"/>
              <a:gd name="T101" fmla="*/ 49 w 49"/>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9" h="12">
                <a:moveTo>
                  <a:pt x="12" y="0"/>
                </a:moveTo>
                <a:lnTo>
                  <a:pt x="11" y="0"/>
                </a:lnTo>
                <a:lnTo>
                  <a:pt x="9" y="0"/>
                </a:lnTo>
                <a:lnTo>
                  <a:pt x="8" y="0"/>
                </a:lnTo>
                <a:lnTo>
                  <a:pt x="6" y="0"/>
                </a:lnTo>
                <a:lnTo>
                  <a:pt x="5" y="0"/>
                </a:lnTo>
                <a:lnTo>
                  <a:pt x="5" y="2"/>
                </a:lnTo>
                <a:lnTo>
                  <a:pt x="3" y="2"/>
                </a:lnTo>
                <a:lnTo>
                  <a:pt x="2" y="3"/>
                </a:lnTo>
                <a:lnTo>
                  <a:pt x="2" y="5"/>
                </a:lnTo>
                <a:lnTo>
                  <a:pt x="0" y="5"/>
                </a:lnTo>
                <a:lnTo>
                  <a:pt x="2" y="6"/>
                </a:lnTo>
                <a:lnTo>
                  <a:pt x="0" y="6"/>
                </a:lnTo>
                <a:lnTo>
                  <a:pt x="0" y="7"/>
                </a:lnTo>
                <a:lnTo>
                  <a:pt x="6" y="7"/>
                </a:lnTo>
                <a:lnTo>
                  <a:pt x="12" y="9"/>
                </a:lnTo>
                <a:lnTo>
                  <a:pt x="18" y="10"/>
                </a:lnTo>
                <a:lnTo>
                  <a:pt x="24" y="10"/>
                </a:lnTo>
                <a:lnTo>
                  <a:pt x="30" y="12"/>
                </a:lnTo>
                <a:lnTo>
                  <a:pt x="36" y="12"/>
                </a:lnTo>
                <a:lnTo>
                  <a:pt x="43" y="12"/>
                </a:lnTo>
                <a:lnTo>
                  <a:pt x="49" y="12"/>
                </a:lnTo>
                <a:lnTo>
                  <a:pt x="45" y="9"/>
                </a:lnTo>
                <a:lnTo>
                  <a:pt x="40" y="6"/>
                </a:lnTo>
                <a:lnTo>
                  <a:pt x="36" y="6"/>
                </a:lnTo>
                <a:lnTo>
                  <a:pt x="31" y="5"/>
                </a:lnTo>
                <a:lnTo>
                  <a:pt x="26" y="5"/>
                </a:lnTo>
                <a:lnTo>
                  <a:pt x="21" y="3"/>
                </a:lnTo>
                <a:lnTo>
                  <a:pt x="17" y="3"/>
                </a:lnTo>
                <a:lnTo>
                  <a:pt x="12" y="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70" name="Freeform 121"/>
          <p:cNvSpPr>
            <a:spLocks/>
          </p:cNvSpPr>
          <p:nvPr/>
        </p:nvSpPr>
        <p:spPr bwMode="auto">
          <a:xfrm>
            <a:off x="6735764" y="4048126"/>
            <a:ext cx="68263" cy="19051"/>
          </a:xfrm>
          <a:custGeom>
            <a:avLst/>
            <a:gdLst>
              <a:gd name="T0" fmla="*/ 2147483647 w 49"/>
              <a:gd name="T1" fmla="*/ 0 h 12"/>
              <a:gd name="T2" fmla="*/ 2147483647 w 49"/>
              <a:gd name="T3" fmla="*/ 0 h 12"/>
              <a:gd name="T4" fmla="*/ 2147483647 w 49"/>
              <a:gd name="T5" fmla="*/ 0 h 12"/>
              <a:gd name="T6" fmla="*/ 2147483647 w 49"/>
              <a:gd name="T7" fmla="*/ 0 h 12"/>
              <a:gd name="T8" fmla="*/ 2147483647 w 49"/>
              <a:gd name="T9" fmla="*/ 0 h 12"/>
              <a:gd name="T10" fmla="*/ 2147483647 w 49"/>
              <a:gd name="T11" fmla="*/ 0 h 12"/>
              <a:gd name="T12" fmla="*/ 2147483647 w 49"/>
              <a:gd name="T13" fmla="*/ 2147483647 h 12"/>
              <a:gd name="T14" fmla="*/ 2147483647 w 49"/>
              <a:gd name="T15" fmla="*/ 2147483647 h 12"/>
              <a:gd name="T16" fmla="*/ 2147483647 w 49"/>
              <a:gd name="T17" fmla="*/ 2147483647 h 12"/>
              <a:gd name="T18" fmla="*/ 2147483647 w 49"/>
              <a:gd name="T19" fmla="*/ 2147483647 h 12"/>
              <a:gd name="T20" fmla="*/ 2147483647 w 49"/>
              <a:gd name="T21" fmla="*/ 2147483647 h 12"/>
              <a:gd name="T22" fmla="*/ 2147483647 w 49"/>
              <a:gd name="T23" fmla="*/ 2147483647 h 12"/>
              <a:gd name="T24" fmla="*/ 2147483647 w 49"/>
              <a:gd name="T25" fmla="*/ 2147483647 h 12"/>
              <a:gd name="T26" fmla="*/ 0 w 49"/>
              <a:gd name="T27" fmla="*/ 2147483647 h 12"/>
              <a:gd name="T28" fmla="*/ 2147483647 w 49"/>
              <a:gd name="T29" fmla="*/ 2147483647 h 12"/>
              <a:gd name="T30" fmla="*/ 0 w 49"/>
              <a:gd name="T31" fmla="*/ 2147483647 h 12"/>
              <a:gd name="T32" fmla="*/ 0 w 49"/>
              <a:gd name="T33" fmla="*/ 2147483647 h 12"/>
              <a:gd name="T34" fmla="*/ 2147483647 w 49"/>
              <a:gd name="T35" fmla="*/ 2147483647 h 12"/>
              <a:gd name="T36" fmla="*/ 2147483647 w 49"/>
              <a:gd name="T37" fmla="*/ 2147483647 h 12"/>
              <a:gd name="T38" fmla="*/ 2147483647 w 49"/>
              <a:gd name="T39" fmla="*/ 2147483647 h 12"/>
              <a:gd name="T40" fmla="*/ 2147483647 w 49"/>
              <a:gd name="T41" fmla="*/ 2147483647 h 12"/>
              <a:gd name="T42" fmla="*/ 2147483647 w 49"/>
              <a:gd name="T43" fmla="*/ 2147483647 h 12"/>
              <a:gd name="T44" fmla="*/ 2147483647 w 49"/>
              <a:gd name="T45" fmla="*/ 2147483647 h 12"/>
              <a:gd name="T46" fmla="*/ 2147483647 w 49"/>
              <a:gd name="T47" fmla="*/ 2147483647 h 12"/>
              <a:gd name="T48" fmla="*/ 2147483647 w 49"/>
              <a:gd name="T49" fmla="*/ 2147483647 h 12"/>
              <a:gd name="T50" fmla="*/ 2147483647 w 49"/>
              <a:gd name="T51" fmla="*/ 2147483647 h 12"/>
              <a:gd name="T52" fmla="*/ 2147483647 w 49"/>
              <a:gd name="T53" fmla="*/ 2147483647 h 12"/>
              <a:gd name="T54" fmla="*/ 2147483647 w 49"/>
              <a:gd name="T55" fmla="*/ 2147483647 h 12"/>
              <a:gd name="T56" fmla="*/ 2147483647 w 49"/>
              <a:gd name="T57" fmla="*/ 2147483647 h 12"/>
              <a:gd name="T58" fmla="*/ 2147483647 w 49"/>
              <a:gd name="T59" fmla="*/ 2147483647 h 12"/>
              <a:gd name="T60" fmla="*/ 2147483647 w 49"/>
              <a:gd name="T61" fmla="*/ 2147483647 h 12"/>
              <a:gd name="T62" fmla="*/ 2147483647 w 49"/>
              <a:gd name="T63" fmla="*/ 2147483647 h 12"/>
              <a:gd name="T64" fmla="*/ 2147483647 w 49"/>
              <a:gd name="T65" fmla="*/ 0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9"/>
              <a:gd name="T100" fmla="*/ 0 h 12"/>
              <a:gd name="T101" fmla="*/ 49 w 49"/>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9" h="12">
                <a:moveTo>
                  <a:pt x="12" y="0"/>
                </a:moveTo>
                <a:lnTo>
                  <a:pt x="11" y="0"/>
                </a:lnTo>
                <a:lnTo>
                  <a:pt x="9" y="0"/>
                </a:lnTo>
                <a:lnTo>
                  <a:pt x="8" y="0"/>
                </a:lnTo>
                <a:lnTo>
                  <a:pt x="6" y="0"/>
                </a:lnTo>
                <a:lnTo>
                  <a:pt x="5" y="0"/>
                </a:lnTo>
                <a:lnTo>
                  <a:pt x="5" y="2"/>
                </a:lnTo>
                <a:lnTo>
                  <a:pt x="3" y="2"/>
                </a:lnTo>
                <a:lnTo>
                  <a:pt x="2" y="3"/>
                </a:lnTo>
                <a:lnTo>
                  <a:pt x="2" y="5"/>
                </a:lnTo>
                <a:lnTo>
                  <a:pt x="0" y="5"/>
                </a:lnTo>
                <a:lnTo>
                  <a:pt x="2" y="6"/>
                </a:lnTo>
                <a:lnTo>
                  <a:pt x="0" y="6"/>
                </a:lnTo>
                <a:lnTo>
                  <a:pt x="0" y="7"/>
                </a:lnTo>
                <a:lnTo>
                  <a:pt x="6" y="7"/>
                </a:lnTo>
                <a:lnTo>
                  <a:pt x="12" y="9"/>
                </a:lnTo>
                <a:lnTo>
                  <a:pt x="18" y="10"/>
                </a:lnTo>
                <a:lnTo>
                  <a:pt x="24" y="10"/>
                </a:lnTo>
                <a:lnTo>
                  <a:pt x="30" y="12"/>
                </a:lnTo>
                <a:lnTo>
                  <a:pt x="36" y="12"/>
                </a:lnTo>
                <a:lnTo>
                  <a:pt x="43" y="12"/>
                </a:lnTo>
                <a:lnTo>
                  <a:pt x="49" y="12"/>
                </a:lnTo>
                <a:lnTo>
                  <a:pt x="45" y="9"/>
                </a:lnTo>
                <a:lnTo>
                  <a:pt x="40" y="6"/>
                </a:lnTo>
                <a:lnTo>
                  <a:pt x="36" y="6"/>
                </a:lnTo>
                <a:lnTo>
                  <a:pt x="31" y="5"/>
                </a:lnTo>
                <a:lnTo>
                  <a:pt x="26" y="5"/>
                </a:lnTo>
                <a:lnTo>
                  <a:pt x="21" y="3"/>
                </a:lnTo>
                <a:lnTo>
                  <a:pt x="17" y="3"/>
                </a:lnTo>
                <a:lnTo>
                  <a:pt x="12" y="0"/>
                </a:lnTo>
              </a:path>
            </a:pathLst>
          </a:custGeom>
          <a:solidFill>
            <a:srgbClr val="FFFF00"/>
          </a:solidFill>
          <a:ln w="4763">
            <a:solidFill>
              <a:srgbClr val="990000"/>
            </a:solidFill>
            <a:round/>
            <a:headEnd/>
            <a:tailEnd/>
          </a:ln>
        </p:spPr>
        <p:txBody>
          <a:bodyPr/>
          <a:lstStyle/>
          <a:p>
            <a:endParaRPr lang="en-US"/>
          </a:p>
        </p:txBody>
      </p:sp>
      <p:sp>
        <p:nvSpPr>
          <p:cNvPr id="53371" name="Freeform 122"/>
          <p:cNvSpPr>
            <a:spLocks/>
          </p:cNvSpPr>
          <p:nvPr/>
        </p:nvSpPr>
        <p:spPr bwMode="auto">
          <a:xfrm>
            <a:off x="6773864" y="4146554"/>
            <a:ext cx="55563" cy="42863"/>
          </a:xfrm>
          <a:custGeom>
            <a:avLst/>
            <a:gdLst>
              <a:gd name="T0" fmla="*/ 2147483647 w 40"/>
              <a:gd name="T1" fmla="*/ 2147483647 h 27"/>
              <a:gd name="T2" fmla="*/ 2147483647 w 40"/>
              <a:gd name="T3" fmla="*/ 2147483647 h 27"/>
              <a:gd name="T4" fmla="*/ 2147483647 w 40"/>
              <a:gd name="T5" fmla="*/ 2147483647 h 27"/>
              <a:gd name="T6" fmla="*/ 2147483647 w 40"/>
              <a:gd name="T7" fmla="*/ 2147483647 h 27"/>
              <a:gd name="T8" fmla="*/ 2147483647 w 40"/>
              <a:gd name="T9" fmla="*/ 2147483647 h 27"/>
              <a:gd name="T10" fmla="*/ 2147483647 w 40"/>
              <a:gd name="T11" fmla="*/ 2147483647 h 27"/>
              <a:gd name="T12" fmla="*/ 2147483647 w 40"/>
              <a:gd name="T13" fmla="*/ 2147483647 h 27"/>
              <a:gd name="T14" fmla="*/ 2147483647 w 40"/>
              <a:gd name="T15" fmla="*/ 2147483647 h 27"/>
              <a:gd name="T16" fmla="*/ 2147483647 w 40"/>
              <a:gd name="T17" fmla="*/ 2147483647 h 27"/>
              <a:gd name="T18" fmla="*/ 2147483647 w 40"/>
              <a:gd name="T19" fmla="*/ 2147483647 h 27"/>
              <a:gd name="T20" fmla="*/ 0 w 40"/>
              <a:gd name="T21" fmla="*/ 2147483647 h 27"/>
              <a:gd name="T22" fmla="*/ 0 w 40"/>
              <a:gd name="T23" fmla="*/ 2147483647 h 27"/>
              <a:gd name="T24" fmla="*/ 0 w 40"/>
              <a:gd name="T25" fmla="*/ 2147483647 h 27"/>
              <a:gd name="T26" fmla="*/ 0 w 40"/>
              <a:gd name="T27" fmla="*/ 2147483647 h 27"/>
              <a:gd name="T28" fmla="*/ 0 w 40"/>
              <a:gd name="T29" fmla="*/ 2147483647 h 27"/>
              <a:gd name="T30" fmla="*/ 0 w 40"/>
              <a:gd name="T31" fmla="*/ 2147483647 h 27"/>
              <a:gd name="T32" fmla="*/ 2147483647 w 40"/>
              <a:gd name="T33" fmla="*/ 2147483647 h 27"/>
              <a:gd name="T34" fmla="*/ 2147483647 w 40"/>
              <a:gd name="T35" fmla="*/ 2147483647 h 27"/>
              <a:gd name="T36" fmla="*/ 2147483647 w 40"/>
              <a:gd name="T37" fmla="*/ 2147483647 h 27"/>
              <a:gd name="T38" fmla="*/ 2147483647 w 40"/>
              <a:gd name="T39" fmla="*/ 2147483647 h 27"/>
              <a:gd name="T40" fmla="*/ 2147483647 w 40"/>
              <a:gd name="T41" fmla="*/ 2147483647 h 27"/>
              <a:gd name="T42" fmla="*/ 2147483647 w 40"/>
              <a:gd name="T43" fmla="*/ 2147483647 h 27"/>
              <a:gd name="T44" fmla="*/ 2147483647 w 40"/>
              <a:gd name="T45" fmla="*/ 2147483647 h 27"/>
              <a:gd name="T46" fmla="*/ 2147483647 w 40"/>
              <a:gd name="T47" fmla="*/ 2147483647 h 27"/>
              <a:gd name="T48" fmla="*/ 2147483647 w 40"/>
              <a:gd name="T49" fmla="*/ 2147483647 h 27"/>
              <a:gd name="T50" fmla="*/ 2147483647 w 40"/>
              <a:gd name="T51" fmla="*/ 2147483647 h 27"/>
              <a:gd name="T52" fmla="*/ 2147483647 w 40"/>
              <a:gd name="T53" fmla="*/ 2147483647 h 27"/>
              <a:gd name="T54" fmla="*/ 2147483647 w 40"/>
              <a:gd name="T55" fmla="*/ 2147483647 h 27"/>
              <a:gd name="T56" fmla="*/ 2147483647 w 40"/>
              <a:gd name="T57" fmla="*/ 2147483647 h 27"/>
              <a:gd name="T58" fmla="*/ 2147483647 w 40"/>
              <a:gd name="T59" fmla="*/ 2147483647 h 27"/>
              <a:gd name="T60" fmla="*/ 2147483647 w 40"/>
              <a:gd name="T61" fmla="*/ 2147483647 h 27"/>
              <a:gd name="T62" fmla="*/ 2147483647 w 40"/>
              <a:gd name="T63" fmla="*/ 2147483647 h 27"/>
              <a:gd name="T64" fmla="*/ 2147483647 w 40"/>
              <a:gd name="T65" fmla="*/ 2147483647 h 27"/>
              <a:gd name="T66" fmla="*/ 2147483647 w 40"/>
              <a:gd name="T67" fmla="*/ 2147483647 h 27"/>
              <a:gd name="T68" fmla="*/ 2147483647 w 40"/>
              <a:gd name="T69" fmla="*/ 2147483647 h 27"/>
              <a:gd name="T70" fmla="*/ 2147483647 w 40"/>
              <a:gd name="T71" fmla="*/ 2147483647 h 27"/>
              <a:gd name="T72" fmla="*/ 2147483647 w 40"/>
              <a:gd name="T73" fmla="*/ 2147483647 h 27"/>
              <a:gd name="T74" fmla="*/ 2147483647 w 40"/>
              <a:gd name="T75" fmla="*/ 2147483647 h 27"/>
              <a:gd name="T76" fmla="*/ 2147483647 w 40"/>
              <a:gd name="T77" fmla="*/ 2147483647 h 27"/>
              <a:gd name="T78" fmla="*/ 2147483647 w 40"/>
              <a:gd name="T79" fmla="*/ 2147483647 h 27"/>
              <a:gd name="T80" fmla="*/ 2147483647 w 40"/>
              <a:gd name="T81" fmla="*/ 0 h 27"/>
              <a:gd name="T82" fmla="*/ 2147483647 w 40"/>
              <a:gd name="T83" fmla="*/ 2147483647 h 27"/>
              <a:gd name="T84" fmla="*/ 2147483647 w 40"/>
              <a:gd name="T85" fmla="*/ 2147483647 h 27"/>
              <a:gd name="T86" fmla="*/ 2147483647 w 40"/>
              <a:gd name="T87" fmla="*/ 2147483647 h 27"/>
              <a:gd name="T88" fmla="*/ 2147483647 w 40"/>
              <a:gd name="T89" fmla="*/ 2147483647 h 27"/>
              <a:gd name="T90" fmla="*/ 2147483647 w 40"/>
              <a:gd name="T91" fmla="*/ 2147483647 h 27"/>
              <a:gd name="T92" fmla="*/ 2147483647 w 40"/>
              <a:gd name="T93" fmla="*/ 2147483647 h 27"/>
              <a:gd name="T94" fmla="*/ 2147483647 w 40"/>
              <a:gd name="T95" fmla="*/ 2147483647 h 27"/>
              <a:gd name="T96" fmla="*/ 2147483647 w 40"/>
              <a:gd name="T97" fmla="*/ 2147483647 h 2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27"/>
              <a:gd name="T149" fmla="*/ 40 w 40"/>
              <a:gd name="T150" fmla="*/ 27 h 2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27">
                <a:moveTo>
                  <a:pt x="19" y="5"/>
                </a:moveTo>
                <a:lnTo>
                  <a:pt x="16" y="5"/>
                </a:lnTo>
                <a:lnTo>
                  <a:pt x="15" y="5"/>
                </a:lnTo>
                <a:lnTo>
                  <a:pt x="12" y="6"/>
                </a:lnTo>
                <a:lnTo>
                  <a:pt x="10" y="6"/>
                </a:lnTo>
                <a:lnTo>
                  <a:pt x="7" y="8"/>
                </a:lnTo>
                <a:lnTo>
                  <a:pt x="6" y="8"/>
                </a:lnTo>
                <a:lnTo>
                  <a:pt x="4" y="9"/>
                </a:lnTo>
                <a:lnTo>
                  <a:pt x="2" y="11"/>
                </a:lnTo>
                <a:lnTo>
                  <a:pt x="2" y="12"/>
                </a:lnTo>
                <a:lnTo>
                  <a:pt x="0" y="12"/>
                </a:lnTo>
                <a:lnTo>
                  <a:pt x="0" y="14"/>
                </a:lnTo>
                <a:lnTo>
                  <a:pt x="0" y="15"/>
                </a:lnTo>
                <a:lnTo>
                  <a:pt x="0" y="17"/>
                </a:lnTo>
                <a:lnTo>
                  <a:pt x="2" y="18"/>
                </a:lnTo>
                <a:lnTo>
                  <a:pt x="4" y="20"/>
                </a:lnTo>
                <a:lnTo>
                  <a:pt x="6" y="21"/>
                </a:lnTo>
                <a:lnTo>
                  <a:pt x="10" y="21"/>
                </a:lnTo>
                <a:lnTo>
                  <a:pt x="13" y="22"/>
                </a:lnTo>
                <a:lnTo>
                  <a:pt x="16" y="22"/>
                </a:lnTo>
                <a:lnTo>
                  <a:pt x="19" y="24"/>
                </a:lnTo>
                <a:lnTo>
                  <a:pt x="22" y="25"/>
                </a:lnTo>
                <a:lnTo>
                  <a:pt x="25" y="27"/>
                </a:lnTo>
                <a:lnTo>
                  <a:pt x="27" y="27"/>
                </a:lnTo>
                <a:lnTo>
                  <a:pt x="28" y="27"/>
                </a:lnTo>
                <a:lnTo>
                  <a:pt x="30" y="27"/>
                </a:lnTo>
                <a:lnTo>
                  <a:pt x="31" y="27"/>
                </a:lnTo>
                <a:lnTo>
                  <a:pt x="31" y="25"/>
                </a:lnTo>
                <a:lnTo>
                  <a:pt x="33" y="25"/>
                </a:lnTo>
                <a:lnTo>
                  <a:pt x="34" y="22"/>
                </a:lnTo>
                <a:lnTo>
                  <a:pt x="36" y="20"/>
                </a:lnTo>
                <a:lnTo>
                  <a:pt x="37" y="17"/>
                </a:lnTo>
                <a:lnTo>
                  <a:pt x="37" y="14"/>
                </a:lnTo>
                <a:lnTo>
                  <a:pt x="37" y="11"/>
                </a:lnTo>
                <a:lnTo>
                  <a:pt x="39" y="6"/>
                </a:lnTo>
                <a:lnTo>
                  <a:pt x="39" y="3"/>
                </a:lnTo>
                <a:lnTo>
                  <a:pt x="40" y="0"/>
                </a:lnTo>
                <a:lnTo>
                  <a:pt x="37" y="2"/>
                </a:lnTo>
                <a:lnTo>
                  <a:pt x="36" y="2"/>
                </a:lnTo>
                <a:lnTo>
                  <a:pt x="33" y="2"/>
                </a:lnTo>
                <a:lnTo>
                  <a:pt x="30" y="2"/>
                </a:lnTo>
                <a:lnTo>
                  <a:pt x="27" y="2"/>
                </a:lnTo>
                <a:lnTo>
                  <a:pt x="24" y="3"/>
                </a:lnTo>
                <a:lnTo>
                  <a:pt x="21" y="3"/>
                </a:lnTo>
                <a:lnTo>
                  <a:pt x="19" y="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72" name="Freeform 123"/>
          <p:cNvSpPr>
            <a:spLocks/>
          </p:cNvSpPr>
          <p:nvPr/>
        </p:nvSpPr>
        <p:spPr bwMode="auto">
          <a:xfrm>
            <a:off x="6773864" y="4146554"/>
            <a:ext cx="55563" cy="42863"/>
          </a:xfrm>
          <a:custGeom>
            <a:avLst/>
            <a:gdLst>
              <a:gd name="T0" fmla="*/ 2147483647 w 40"/>
              <a:gd name="T1" fmla="*/ 2147483647 h 27"/>
              <a:gd name="T2" fmla="*/ 2147483647 w 40"/>
              <a:gd name="T3" fmla="*/ 2147483647 h 27"/>
              <a:gd name="T4" fmla="*/ 2147483647 w 40"/>
              <a:gd name="T5" fmla="*/ 2147483647 h 27"/>
              <a:gd name="T6" fmla="*/ 2147483647 w 40"/>
              <a:gd name="T7" fmla="*/ 2147483647 h 27"/>
              <a:gd name="T8" fmla="*/ 2147483647 w 40"/>
              <a:gd name="T9" fmla="*/ 2147483647 h 27"/>
              <a:gd name="T10" fmla="*/ 2147483647 w 40"/>
              <a:gd name="T11" fmla="*/ 2147483647 h 27"/>
              <a:gd name="T12" fmla="*/ 2147483647 w 40"/>
              <a:gd name="T13" fmla="*/ 2147483647 h 27"/>
              <a:gd name="T14" fmla="*/ 2147483647 w 40"/>
              <a:gd name="T15" fmla="*/ 2147483647 h 27"/>
              <a:gd name="T16" fmla="*/ 2147483647 w 40"/>
              <a:gd name="T17" fmla="*/ 2147483647 h 27"/>
              <a:gd name="T18" fmla="*/ 2147483647 w 40"/>
              <a:gd name="T19" fmla="*/ 2147483647 h 27"/>
              <a:gd name="T20" fmla="*/ 0 w 40"/>
              <a:gd name="T21" fmla="*/ 2147483647 h 27"/>
              <a:gd name="T22" fmla="*/ 0 w 40"/>
              <a:gd name="T23" fmla="*/ 2147483647 h 27"/>
              <a:gd name="T24" fmla="*/ 0 w 40"/>
              <a:gd name="T25" fmla="*/ 2147483647 h 27"/>
              <a:gd name="T26" fmla="*/ 0 w 40"/>
              <a:gd name="T27" fmla="*/ 2147483647 h 27"/>
              <a:gd name="T28" fmla="*/ 0 w 40"/>
              <a:gd name="T29" fmla="*/ 2147483647 h 27"/>
              <a:gd name="T30" fmla="*/ 0 w 40"/>
              <a:gd name="T31" fmla="*/ 2147483647 h 27"/>
              <a:gd name="T32" fmla="*/ 2147483647 w 40"/>
              <a:gd name="T33" fmla="*/ 2147483647 h 27"/>
              <a:gd name="T34" fmla="*/ 2147483647 w 40"/>
              <a:gd name="T35" fmla="*/ 2147483647 h 27"/>
              <a:gd name="T36" fmla="*/ 2147483647 w 40"/>
              <a:gd name="T37" fmla="*/ 2147483647 h 27"/>
              <a:gd name="T38" fmla="*/ 2147483647 w 40"/>
              <a:gd name="T39" fmla="*/ 2147483647 h 27"/>
              <a:gd name="T40" fmla="*/ 2147483647 w 40"/>
              <a:gd name="T41" fmla="*/ 2147483647 h 27"/>
              <a:gd name="T42" fmla="*/ 2147483647 w 40"/>
              <a:gd name="T43" fmla="*/ 2147483647 h 27"/>
              <a:gd name="T44" fmla="*/ 2147483647 w 40"/>
              <a:gd name="T45" fmla="*/ 2147483647 h 27"/>
              <a:gd name="T46" fmla="*/ 2147483647 w 40"/>
              <a:gd name="T47" fmla="*/ 2147483647 h 27"/>
              <a:gd name="T48" fmla="*/ 2147483647 w 40"/>
              <a:gd name="T49" fmla="*/ 2147483647 h 27"/>
              <a:gd name="T50" fmla="*/ 2147483647 w 40"/>
              <a:gd name="T51" fmla="*/ 2147483647 h 27"/>
              <a:gd name="T52" fmla="*/ 2147483647 w 40"/>
              <a:gd name="T53" fmla="*/ 2147483647 h 27"/>
              <a:gd name="T54" fmla="*/ 2147483647 w 40"/>
              <a:gd name="T55" fmla="*/ 2147483647 h 27"/>
              <a:gd name="T56" fmla="*/ 2147483647 w 40"/>
              <a:gd name="T57" fmla="*/ 2147483647 h 27"/>
              <a:gd name="T58" fmla="*/ 2147483647 w 40"/>
              <a:gd name="T59" fmla="*/ 2147483647 h 27"/>
              <a:gd name="T60" fmla="*/ 2147483647 w 40"/>
              <a:gd name="T61" fmla="*/ 2147483647 h 27"/>
              <a:gd name="T62" fmla="*/ 2147483647 w 40"/>
              <a:gd name="T63" fmla="*/ 2147483647 h 27"/>
              <a:gd name="T64" fmla="*/ 2147483647 w 40"/>
              <a:gd name="T65" fmla="*/ 2147483647 h 27"/>
              <a:gd name="T66" fmla="*/ 2147483647 w 40"/>
              <a:gd name="T67" fmla="*/ 2147483647 h 27"/>
              <a:gd name="T68" fmla="*/ 2147483647 w 40"/>
              <a:gd name="T69" fmla="*/ 2147483647 h 27"/>
              <a:gd name="T70" fmla="*/ 2147483647 w 40"/>
              <a:gd name="T71" fmla="*/ 2147483647 h 27"/>
              <a:gd name="T72" fmla="*/ 2147483647 w 40"/>
              <a:gd name="T73" fmla="*/ 2147483647 h 27"/>
              <a:gd name="T74" fmla="*/ 2147483647 w 40"/>
              <a:gd name="T75" fmla="*/ 2147483647 h 27"/>
              <a:gd name="T76" fmla="*/ 2147483647 w 40"/>
              <a:gd name="T77" fmla="*/ 2147483647 h 27"/>
              <a:gd name="T78" fmla="*/ 2147483647 w 40"/>
              <a:gd name="T79" fmla="*/ 2147483647 h 27"/>
              <a:gd name="T80" fmla="*/ 2147483647 w 40"/>
              <a:gd name="T81" fmla="*/ 0 h 27"/>
              <a:gd name="T82" fmla="*/ 2147483647 w 40"/>
              <a:gd name="T83" fmla="*/ 2147483647 h 27"/>
              <a:gd name="T84" fmla="*/ 2147483647 w 40"/>
              <a:gd name="T85" fmla="*/ 2147483647 h 27"/>
              <a:gd name="T86" fmla="*/ 2147483647 w 40"/>
              <a:gd name="T87" fmla="*/ 2147483647 h 27"/>
              <a:gd name="T88" fmla="*/ 2147483647 w 40"/>
              <a:gd name="T89" fmla="*/ 2147483647 h 27"/>
              <a:gd name="T90" fmla="*/ 2147483647 w 40"/>
              <a:gd name="T91" fmla="*/ 2147483647 h 27"/>
              <a:gd name="T92" fmla="*/ 2147483647 w 40"/>
              <a:gd name="T93" fmla="*/ 2147483647 h 27"/>
              <a:gd name="T94" fmla="*/ 2147483647 w 40"/>
              <a:gd name="T95" fmla="*/ 2147483647 h 27"/>
              <a:gd name="T96" fmla="*/ 2147483647 w 40"/>
              <a:gd name="T97" fmla="*/ 2147483647 h 2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27"/>
              <a:gd name="T149" fmla="*/ 40 w 40"/>
              <a:gd name="T150" fmla="*/ 27 h 2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27">
                <a:moveTo>
                  <a:pt x="19" y="5"/>
                </a:moveTo>
                <a:lnTo>
                  <a:pt x="16" y="5"/>
                </a:lnTo>
                <a:lnTo>
                  <a:pt x="15" y="5"/>
                </a:lnTo>
                <a:lnTo>
                  <a:pt x="12" y="6"/>
                </a:lnTo>
                <a:lnTo>
                  <a:pt x="10" y="6"/>
                </a:lnTo>
                <a:lnTo>
                  <a:pt x="7" y="8"/>
                </a:lnTo>
                <a:lnTo>
                  <a:pt x="6" y="8"/>
                </a:lnTo>
                <a:lnTo>
                  <a:pt x="4" y="9"/>
                </a:lnTo>
                <a:lnTo>
                  <a:pt x="2" y="11"/>
                </a:lnTo>
                <a:lnTo>
                  <a:pt x="2" y="12"/>
                </a:lnTo>
                <a:lnTo>
                  <a:pt x="0" y="12"/>
                </a:lnTo>
                <a:lnTo>
                  <a:pt x="0" y="14"/>
                </a:lnTo>
                <a:lnTo>
                  <a:pt x="0" y="15"/>
                </a:lnTo>
                <a:lnTo>
                  <a:pt x="0" y="17"/>
                </a:lnTo>
                <a:lnTo>
                  <a:pt x="2" y="18"/>
                </a:lnTo>
                <a:lnTo>
                  <a:pt x="4" y="20"/>
                </a:lnTo>
                <a:lnTo>
                  <a:pt x="6" y="21"/>
                </a:lnTo>
                <a:lnTo>
                  <a:pt x="10" y="21"/>
                </a:lnTo>
                <a:lnTo>
                  <a:pt x="13" y="22"/>
                </a:lnTo>
                <a:lnTo>
                  <a:pt x="16" y="22"/>
                </a:lnTo>
                <a:lnTo>
                  <a:pt x="19" y="24"/>
                </a:lnTo>
                <a:lnTo>
                  <a:pt x="22" y="25"/>
                </a:lnTo>
                <a:lnTo>
                  <a:pt x="25" y="27"/>
                </a:lnTo>
                <a:lnTo>
                  <a:pt x="27" y="27"/>
                </a:lnTo>
                <a:lnTo>
                  <a:pt x="28" y="27"/>
                </a:lnTo>
                <a:lnTo>
                  <a:pt x="30" y="27"/>
                </a:lnTo>
                <a:lnTo>
                  <a:pt x="31" y="27"/>
                </a:lnTo>
                <a:lnTo>
                  <a:pt x="31" y="25"/>
                </a:lnTo>
                <a:lnTo>
                  <a:pt x="33" y="25"/>
                </a:lnTo>
                <a:lnTo>
                  <a:pt x="34" y="22"/>
                </a:lnTo>
                <a:lnTo>
                  <a:pt x="36" y="20"/>
                </a:lnTo>
                <a:lnTo>
                  <a:pt x="37" y="17"/>
                </a:lnTo>
                <a:lnTo>
                  <a:pt x="37" y="14"/>
                </a:lnTo>
                <a:lnTo>
                  <a:pt x="37" y="11"/>
                </a:lnTo>
                <a:lnTo>
                  <a:pt x="39" y="6"/>
                </a:lnTo>
                <a:lnTo>
                  <a:pt x="39" y="3"/>
                </a:lnTo>
                <a:lnTo>
                  <a:pt x="40" y="0"/>
                </a:lnTo>
                <a:lnTo>
                  <a:pt x="37" y="2"/>
                </a:lnTo>
                <a:lnTo>
                  <a:pt x="36" y="2"/>
                </a:lnTo>
                <a:lnTo>
                  <a:pt x="33" y="2"/>
                </a:lnTo>
                <a:lnTo>
                  <a:pt x="30" y="2"/>
                </a:lnTo>
                <a:lnTo>
                  <a:pt x="27" y="2"/>
                </a:lnTo>
                <a:lnTo>
                  <a:pt x="24" y="3"/>
                </a:lnTo>
                <a:lnTo>
                  <a:pt x="21" y="3"/>
                </a:lnTo>
                <a:lnTo>
                  <a:pt x="19" y="5"/>
                </a:lnTo>
              </a:path>
            </a:pathLst>
          </a:custGeom>
          <a:solidFill>
            <a:srgbClr val="FFFF00"/>
          </a:solidFill>
          <a:ln w="4763">
            <a:solidFill>
              <a:srgbClr val="990000"/>
            </a:solidFill>
            <a:round/>
            <a:headEnd/>
            <a:tailEnd/>
          </a:ln>
        </p:spPr>
        <p:txBody>
          <a:bodyPr/>
          <a:lstStyle/>
          <a:p>
            <a:endParaRPr lang="en-US"/>
          </a:p>
        </p:txBody>
      </p:sp>
      <p:sp>
        <p:nvSpPr>
          <p:cNvPr id="53373" name="Freeform 124"/>
          <p:cNvSpPr>
            <a:spLocks/>
          </p:cNvSpPr>
          <p:nvPr/>
        </p:nvSpPr>
        <p:spPr bwMode="auto">
          <a:xfrm>
            <a:off x="6838954" y="4156076"/>
            <a:ext cx="73025" cy="57151"/>
          </a:xfrm>
          <a:custGeom>
            <a:avLst/>
            <a:gdLst>
              <a:gd name="T0" fmla="*/ 2147483647 w 52"/>
              <a:gd name="T1" fmla="*/ 2147483647 h 36"/>
              <a:gd name="T2" fmla="*/ 2147483647 w 52"/>
              <a:gd name="T3" fmla="*/ 2147483647 h 36"/>
              <a:gd name="T4" fmla="*/ 2147483647 w 52"/>
              <a:gd name="T5" fmla="*/ 2147483647 h 36"/>
              <a:gd name="T6" fmla="*/ 2147483647 w 52"/>
              <a:gd name="T7" fmla="*/ 2147483647 h 36"/>
              <a:gd name="T8" fmla="*/ 2147483647 w 52"/>
              <a:gd name="T9" fmla="*/ 2147483647 h 36"/>
              <a:gd name="T10" fmla="*/ 0 w 52"/>
              <a:gd name="T11" fmla="*/ 2147483647 h 36"/>
              <a:gd name="T12" fmla="*/ 0 w 52"/>
              <a:gd name="T13" fmla="*/ 2147483647 h 36"/>
              <a:gd name="T14" fmla="*/ 0 w 52"/>
              <a:gd name="T15" fmla="*/ 2147483647 h 36"/>
              <a:gd name="T16" fmla="*/ 0 w 52"/>
              <a:gd name="T17" fmla="*/ 2147483647 h 36"/>
              <a:gd name="T18" fmla="*/ 2147483647 w 52"/>
              <a:gd name="T19" fmla="*/ 2147483647 h 36"/>
              <a:gd name="T20" fmla="*/ 2147483647 w 52"/>
              <a:gd name="T21" fmla="*/ 2147483647 h 36"/>
              <a:gd name="T22" fmla="*/ 2147483647 w 52"/>
              <a:gd name="T23" fmla="*/ 2147483647 h 36"/>
              <a:gd name="T24" fmla="*/ 2147483647 w 52"/>
              <a:gd name="T25" fmla="*/ 2147483647 h 36"/>
              <a:gd name="T26" fmla="*/ 2147483647 w 52"/>
              <a:gd name="T27" fmla="*/ 2147483647 h 36"/>
              <a:gd name="T28" fmla="*/ 2147483647 w 52"/>
              <a:gd name="T29" fmla="*/ 2147483647 h 36"/>
              <a:gd name="T30" fmla="*/ 2147483647 w 52"/>
              <a:gd name="T31" fmla="*/ 2147483647 h 36"/>
              <a:gd name="T32" fmla="*/ 2147483647 w 52"/>
              <a:gd name="T33" fmla="*/ 2147483647 h 36"/>
              <a:gd name="T34" fmla="*/ 2147483647 w 52"/>
              <a:gd name="T35" fmla="*/ 2147483647 h 36"/>
              <a:gd name="T36" fmla="*/ 2147483647 w 52"/>
              <a:gd name="T37" fmla="*/ 2147483647 h 36"/>
              <a:gd name="T38" fmla="*/ 2147483647 w 52"/>
              <a:gd name="T39" fmla="*/ 2147483647 h 36"/>
              <a:gd name="T40" fmla="*/ 2147483647 w 52"/>
              <a:gd name="T41" fmla="*/ 2147483647 h 36"/>
              <a:gd name="T42" fmla="*/ 2147483647 w 52"/>
              <a:gd name="T43" fmla="*/ 2147483647 h 36"/>
              <a:gd name="T44" fmla="*/ 2147483647 w 52"/>
              <a:gd name="T45" fmla="*/ 2147483647 h 36"/>
              <a:gd name="T46" fmla="*/ 2147483647 w 52"/>
              <a:gd name="T47" fmla="*/ 2147483647 h 36"/>
              <a:gd name="T48" fmla="*/ 2147483647 w 52"/>
              <a:gd name="T49" fmla="*/ 2147483647 h 36"/>
              <a:gd name="T50" fmla="*/ 2147483647 w 52"/>
              <a:gd name="T51" fmla="*/ 2147483647 h 36"/>
              <a:gd name="T52" fmla="*/ 2147483647 w 52"/>
              <a:gd name="T53" fmla="*/ 2147483647 h 36"/>
              <a:gd name="T54" fmla="*/ 2147483647 w 52"/>
              <a:gd name="T55" fmla="*/ 2147483647 h 36"/>
              <a:gd name="T56" fmla="*/ 2147483647 w 52"/>
              <a:gd name="T57" fmla="*/ 2147483647 h 36"/>
              <a:gd name="T58" fmla="*/ 2147483647 w 52"/>
              <a:gd name="T59" fmla="*/ 2147483647 h 36"/>
              <a:gd name="T60" fmla="*/ 2147483647 w 52"/>
              <a:gd name="T61" fmla="*/ 2147483647 h 36"/>
              <a:gd name="T62" fmla="*/ 2147483647 w 52"/>
              <a:gd name="T63" fmla="*/ 2147483647 h 36"/>
              <a:gd name="T64" fmla="*/ 2147483647 w 52"/>
              <a:gd name="T65" fmla="*/ 2147483647 h 36"/>
              <a:gd name="T66" fmla="*/ 2147483647 w 52"/>
              <a:gd name="T67" fmla="*/ 2147483647 h 36"/>
              <a:gd name="T68" fmla="*/ 2147483647 w 52"/>
              <a:gd name="T69" fmla="*/ 2147483647 h 36"/>
              <a:gd name="T70" fmla="*/ 2147483647 w 52"/>
              <a:gd name="T71" fmla="*/ 2147483647 h 36"/>
              <a:gd name="T72" fmla="*/ 2147483647 w 52"/>
              <a:gd name="T73" fmla="*/ 0 h 36"/>
              <a:gd name="T74" fmla="*/ 2147483647 w 52"/>
              <a:gd name="T75" fmla="*/ 0 h 36"/>
              <a:gd name="T76" fmla="*/ 2147483647 w 52"/>
              <a:gd name="T77" fmla="*/ 0 h 36"/>
              <a:gd name="T78" fmla="*/ 2147483647 w 52"/>
              <a:gd name="T79" fmla="*/ 2147483647 h 36"/>
              <a:gd name="T80" fmla="*/ 2147483647 w 52"/>
              <a:gd name="T81" fmla="*/ 2147483647 h 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2"/>
              <a:gd name="T124" fmla="*/ 0 h 36"/>
              <a:gd name="T125" fmla="*/ 52 w 52"/>
              <a:gd name="T126" fmla="*/ 36 h 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2" h="36">
                <a:moveTo>
                  <a:pt x="9" y="3"/>
                </a:moveTo>
                <a:lnTo>
                  <a:pt x="7" y="5"/>
                </a:lnTo>
                <a:lnTo>
                  <a:pt x="4" y="6"/>
                </a:lnTo>
                <a:lnTo>
                  <a:pt x="3" y="8"/>
                </a:lnTo>
                <a:lnTo>
                  <a:pt x="1" y="9"/>
                </a:lnTo>
                <a:lnTo>
                  <a:pt x="0" y="12"/>
                </a:lnTo>
                <a:lnTo>
                  <a:pt x="0" y="14"/>
                </a:lnTo>
                <a:lnTo>
                  <a:pt x="0" y="15"/>
                </a:lnTo>
                <a:lnTo>
                  <a:pt x="0" y="16"/>
                </a:lnTo>
                <a:lnTo>
                  <a:pt x="3" y="21"/>
                </a:lnTo>
                <a:lnTo>
                  <a:pt x="7" y="25"/>
                </a:lnTo>
                <a:lnTo>
                  <a:pt x="10" y="28"/>
                </a:lnTo>
                <a:lnTo>
                  <a:pt x="15" y="31"/>
                </a:lnTo>
                <a:lnTo>
                  <a:pt x="18" y="34"/>
                </a:lnTo>
                <a:lnTo>
                  <a:pt x="22" y="36"/>
                </a:lnTo>
                <a:lnTo>
                  <a:pt x="27" y="36"/>
                </a:lnTo>
                <a:lnTo>
                  <a:pt x="32" y="36"/>
                </a:lnTo>
                <a:lnTo>
                  <a:pt x="35" y="34"/>
                </a:lnTo>
                <a:lnTo>
                  <a:pt x="38" y="33"/>
                </a:lnTo>
                <a:lnTo>
                  <a:pt x="41" y="31"/>
                </a:lnTo>
                <a:lnTo>
                  <a:pt x="43" y="28"/>
                </a:lnTo>
                <a:lnTo>
                  <a:pt x="46" y="25"/>
                </a:lnTo>
                <a:lnTo>
                  <a:pt x="47" y="22"/>
                </a:lnTo>
                <a:lnTo>
                  <a:pt x="50" y="19"/>
                </a:lnTo>
                <a:lnTo>
                  <a:pt x="52" y="16"/>
                </a:lnTo>
                <a:lnTo>
                  <a:pt x="52" y="14"/>
                </a:lnTo>
                <a:lnTo>
                  <a:pt x="52" y="11"/>
                </a:lnTo>
                <a:lnTo>
                  <a:pt x="50" y="9"/>
                </a:lnTo>
                <a:lnTo>
                  <a:pt x="49" y="8"/>
                </a:lnTo>
                <a:lnTo>
                  <a:pt x="46" y="6"/>
                </a:lnTo>
                <a:lnTo>
                  <a:pt x="44" y="5"/>
                </a:lnTo>
                <a:lnTo>
                  <a:pt x="41" y="3"/>
                </a:lnTo>
                <a:lnTo>
                  <a:pt x="40" y="3"/>
                </a:lnTo>
                <a:lnTo>
                  <a:pt x="35" y="3"/>
                </a:lnTo>
                <a:lnTo>
                  <a:pt x="32" y="2"/>
                </a:lnTo>
                <a:lnTo>
                  <a:pt x="28" y="2"/>
                </a:lnTo>
                <a:lnTo>
                  <a:pt x="25" y="0"/>
                </a:lnTo>
                <a:lnTo>
                  <a:pt x="21" y="0"/>
                </a:lnTo>
                <a:lnTo>
                  <a:pt x="16" y="0"/>
                </a:lnTo>
                <a:lnTo>
                  <a:pt x="13" y="2"/>
                </a:lnTo>
                <a:lnTo>
                  <a:pt x="9" y="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74" name="Freeform 125"/>
          <p:cNvSpPr>
            <a:spLocks/>
          </p:cNvSpPr>
          <p:nvPr/>
        </p:nvSpPr>
        <p:spPr bwMode="auto">
          <a:xfrm>
            <a:off x="6838954" y="4156076"/>
            <a:ext cx="73025" cy="57151"/>
          </a:xfrm>
          <a:custGeom>
            <a:avLst/>
            <a:gdLst>
              <a:gd name="T0" fmla="*/ 2147483647 w 52"/>
              <a:gd name="T1" fmla="*/ 2147483647 h 36"/>
              <a:gd name="T2" fmla="*/ 2147483647 w 52"/>
              <a:gd name="T3" fmla="*/ 2147483647 h 36"/>
              <a:gd name="T4" fmla="*/ 2147483647 w 52"/>
              <a:gd name="T5" fmla="*/ 2147483647 h 36"/>
              <a:gd name="T6" fmla="*/ 2147483647 w 52"/>
              <a:gd name="T7" fmla="*/ 2147483647 h 36"/>
              <a:gd name="T8" fmla="*/ 2147483647 w 52"/>
              <a:gd name="T9" fmla="*/ 2147483647 h 36"/>
              <a:gd name="T10" fmla="*/ 0 w 52"/>
              <a:gd name="T11" fmla="*/ 2147483647 h 36"/>
              <a:gd name="T12" fmla="*/ 0 w 52"/>
              <a:gd name="T13" fmla="*/ 2147483647 h 36"/>
              <a:gd name="T14" fmla="*/ 0 w 52"/>
              <a:gd name="T15" fmla="*/ 2147483647 h 36"/>
              <a:gd name="T16" fmla="*/ 0 w 52"/>
              <a:gd name="T17" fmla="*/ 2147483647 h 36"/>
              <a:gd name="T18" fmla="*/ 2147483647 w 52"/>
              <a:gd name="T19" fmla="*/ 2147483647 h 36"/>
              <a:gd name="T20" fmla="*/ 2147483647 w 52"/>
              <a:gd name="T21" fmla="*/ 2147483647 h 36"/>
              <a:gd name="T22" fmla="*/ 2147483647 w 52"/>
              <a:gd name="T23" fmla="*/ 2147483647 h 36"/>
              <a:gd name="T24" fmla="*/ 2147483647 w 52"/>
              <a:gd name="T25" fmla="*/ 2147483647 h 36"/>
              <a:gd name="T26" fmla="*/ 2147483647 w 52"/>
              <a:gd name="T27" fmla="*/ 2147483647 h 36"/>
              <a:gd name="T28" fmla="*/ 2147483647 w 52"/>
              <a:gd name="T29" fmla="*/ 2147483647 h 36"/>
              <a:gd name="T30" fmla="*/ 2147483647 w 52"/>
              <a:gd name="T31" fmla="*/ 2147483647 h 36"/>
              <a:gd name="T32" fmla="*/ 2147483647 w 52"/>
              <a:gd name="T33" fmla="*/ 2147483647 h 36"/>
              <a:gd name="T34" fmla="*/ 2147483647 w 52"/>
              <a:gd name="T35" fmla="*/ 2147483647 h 36"/>
              <a:gd name="T36" fmla="*/ 2147483647 w 52"/>
              <a:gd name="T37" fmla="*/ 2147483647 h 36"/>
              <a:gd name="T38" fmla="*/ 2147483647 w 52"/>
              <a:gd name="T39" fmla="*/ 2147483647 h 36"/>
              <a:gd name="T40" fmla="*/ 2147483647 w 52"/>
              <a:gd name="T41" fmla="*/ 2147483647 h 36"/>
              <a:gd name="T42" fmla="*/ 2147483647 w 52"/>
              <a:gd name="T43" fmla="*/ 2147483647 h 36"/>
              <a:gd name="T44" fmla="*/ 2147483647 w 52"/>
              <a:gd name="T45" fmla="*/ 2147483647 h 36"/>
              <a:gd name="T46" fmla="*/ 2147483647 w 52"/>
              <a:gd name="T47" fmla="*/ 2147483647 h 36"/>
              <a:gd name="T48" fmla="*/ 2147483647 w 52"/>
              <a:gd name="T49" fmla="*/ 2147483647 h 36"/>
              <a:gd name="T50" fmla="*/ 2147483647 w 52"/>
              <a:gd name="T51" fmla="*/ 2147483647 h 36"/>
              <a:gd name="T52" fmla="*/ 2147483647 w 52"/>
              <a:gd name="T53" fmla="*/ 2147483647 h 36"/>
              <a:gd name="T54" fmla="*/ 2147483647 w 52"/>
              <a:gd name="T55" fmla="*/ 2147483647 h 36"/>
              <a:gd name="T56" fmla="*/ 2147483647 w 52"/>
              <a:gd name="T57" fmla="*/ 2147483647 h 36"/>
              <a:gd name="T58" fmla="*/ 2147483647 w 52"/>
              <a:gd name="T59" fmla="*/ 2147483647 h 36"/>
              <a:gd name="T60" fmla="*/ 2147483647 w 52"/>
              <a:gd name="T61" fmla="*/ 2147483647 h 36"/>
              <a:gd name="T62" fmla="*/ 2147483647 w 52"/>
              <a:gd name="T63" fmla="*/ 2147483647 h 36"/>
              <a:gd name="T64" fmla="*/ 2147483647 w 52"/>
              <a:gd name="T65" fmla="*/ 2147483647 h 36"/>
              <a:gd name="T66" fmla="*/ 2147483647 w 52"/>
              <a:gd name="T67" fmla="*/ 2147483647 h 36"/>
              <a:gd name="T68" fmla="*/ 2147483647 w 52"/>
              <a:gd name="T69" fmla="*/ 2147483647 h 36"/>
              <a:gd name="T70" fmla="*/ 2147483647 w 52"/>
              <a:gd name="T71" fmla="*/ 2147483647 h 36"/>
              <a:gd name="T72" fmla="*/ 2147483647 w 52"/>
              <a:gd name="T73" fmla="*/ 0 h 36"/>
              <a:gd name="T74" fmla="*/ 2147483647 w 52"/>
              <a:gd name="T75" fmla="*/ 0 h 36"/>
              <a:gd name="T76" fmla="*/ 2147483647 w 52"/>
              <a:gd name="T77" fmla="*/ 0 h 36"/>
              <a:gd name="T78" fmla="*/ 2147483647 w 52"/>
              <a:gd name="T79" fmla="*/ 2147483647 h 36"/>
              <a:gd name="T80" fmla="*/ 2147483647 w 52"/>
              <a:gd name="T81" fmla="*/ 2147483647 h 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2"/>
              <a:gd name="T124" fmla="*/ 0 h 36"/>
              <a:gd name="T125" fmla="*/ 52 w 52"/>
              <a:gd name="T126" fmla="*/ 36 h 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2" h="36">
                <a:moveTo>
                  <a:pt x="9" y="3"/>
                </a:moveTo>
                <a:lnTo>
                  <a:pt x="7" y="5"/>
                </a:lnTo>
                <a:lnTo>
                  <a:pt x="4" y="6"/>
                </a:lnTo>
                <a:lnTo>
                  <a:pt x="3" y="8"/>
                </a:lnTo>
                <a:lnTo>
                  <a:pt x="1" y="9"/>
                </a:lnTo>
                <a:lnTo>
                  <a:pt x="0" y="12"/>
                </a:lnTo>
                <a:lnTo>
                  <a:pt x="0" y="14"/>
                </a:lnTo>
                <a:lnTo>
                  <a:pt x="0" y="15"/>
                </a:lnTo>
                <a:lnTo>
                  <a:pt x="0" y="16"/>
                </a:lnTo>
                <a:lnTo>
                  <a:pt x="3" y="21"/>
                </a:lnTo>
                <a:lnTo>
                  <a:pt x="7" y="25"/>
                </a:lnTo>
                <a:lnTo>
                  <a:pt x="10" y="28"/>
                </a:lnTo>
                <a:lnTo>
                  <a:pt x="15" y="31"/>
                </a:lnTo>
                <a:lnTo>
                  <a:pt x="18" y="34"/>
                </a:lnTo>
                <a:lnTo>
                  <a:pt x="22" y="36"/>
                </a:lnTo>
                <a:lnTo>
                  <a:pt x="27" y="36"/>
                </a:lnTo>
                <a:lnTo>
                  <a:pt x="32" y="36"/>
                </a:lnTo>
                <a:lnTo>
                  <a:pt x="35" y="34"/>
                </a:lnTo>
                <a:lnTo>
                  <a:pt x="38" y="33"/>
                </a:lnTo>
                <a:lnTo>
                  <a:pt x="41" y="31"/>
                </a:lnTo>
                <a:lnTo>
                  <a:pt x="43" y="28"/>
                </a:lnTo>
                <a:lnTo>
                  <a:pt x="46" y="25"/>
                </a:lnTo>
                <a:lnTo>
                  <a:pt x="47" y="22"/>
                </a:lnTo>
                <a:lnTo>
                  <a:pt x="50" y="19"/>
                </a:lnTo>
                <a:lnTo>
                  <a:pt x="52" y="16"/>
                </a:lnTo>
                <a:lnTo>
                  <a:pt x="52" y="14"/>
                </a:lnTo>
                <a:lnTo>
                  <a:pt x="52" y="11"/>
                </a:lnTo>
                <a:lnTo>
                  <a:pt x="50" y="9"/>
                </a:lnTo>
                <a:lnTo>
                  <a:pt x="49" y="8"/>
                </a:lnTo>
                <a:lnTo>
                  <a:pt x="46" y="6"/>
                </a:lnTo>
                <a:lnTo>
                  <a:pt x="44" y="5"/>
                </a:lnTo>
                <a:lnTo>
                  <a:pt x="41" y="3"/>
                </a:lnTo>
                <a:lnTo>
                  <a:pt x="40" y="3"/>
                </a:lnTo>
                <a:lnTo>
                  <a:pt x="35" y="3"/>
                </a:lnTo>
                <a:lnTo>
                  <a:pt x="32" y="2"/>
                </a:lnTo>
                <a:lnTo>
                  <a:pt x="28" y="2"/>
                </a:lnTo>
                <a:lnTo>
                  <a:pt x="25" y="0"/>
                </a:lnTo>
                <a:lnTo>
                  <a:pt x="21" y="0"/>
                </a:lnTo>
                <a:lnTo>
                  <a:pt x="16" y="0"/>
                </a:lnTo>
                <a:lnTo>
                  <a:pt x="13" y="2"/>
                </a:lnTo>
                <a:lnTo>
                  <a:pt x="9" y="3"/>
                </a:lnTo>
              </a:path>
            </a:pathLst>
          </a:custGeom>
          <a:solidFill>
            <a:srgbClr val="FFFF00"/>
          </a:solidFill>
          <a:ln w="4763">
            <a:solidFill>
              <a:srgbClr val="990000"/>
            </a:solidFill>
            <a:round/>
            <a:headEnd/>
            <a:tailEnd/>
          </a:ln>
        </p:spPr>
        <p:txBody>
          <a:bodyPr/>
          <a:lstStyle/>
          <a:p>
            <a:endParaRPr lang="en-US"/>
          </a:p>
        </p:txBody>
      </p:sp>
      <p:sp>
        <p:nvSpPr>
          <p:cNvPr id="53375" name="Freeform 126"/>
          <p:cNvSpPr>
            <a:spLocks/>
          </p:cNvSpPr>
          <p:nvPr/>
        </p:nvSpPr>
        <p:spPr bwMode="auto">
          <a:xfrm>
            <a:off x="6834190" y="4105278"/>
            <a:ext cx="52387" cy="36513"/>
          </a:xfrm>
          <a:custGeom>
            <a:avLst/>
            <a:gdLst>
              <a:gd name="T0" fmla="*/ 2147483647 w 37"/>
              <a:gd name="T1" fmla="*/ 0 h 23"/>
              <a:gd name="T2" fmla="*/ 2147483647 w 37"/>
              <a:gd name="T3" fmla="*/ 2147483647 h 23"/>
              <a:gd name="T4" fmla="*/ 2147483647 w 37"/>
              <a:gd name="T5" fmla="*/ 2147483647 h 23"/>
              <a:gd name="T6" fmla="*/ 2147483647 w 37"/>
              <a:gd name="T7" fmla="*/ 2147483647 h 23"/>
              <a:gd name="T8" fmla="*/ 2147483647 w 37"/>
              <a:gd name="T9" fmla="*/ 2147483647 h 23"/>
              <a:gd name="T10" fmla="*/ 0 w 37"/>
              <a:gd name="T11" fmla="*/ 2147483647 h 23"/>
              <a:gd name="T12" fmla="*/ 0 w 37"/>
              <a:gd name="T13" fmla="*/ 2147483647 h 23"/>
              <a:gd name="T14" fmla="*/ 0 w 37"/>
              <a:gd name="T15" fmla="*/ 2147483647 h 23"/>
              <a:gd name="T16" fmla="*/ 0 w 37"/>
              <a:gd name="T17" fmla="*/ 2147483647 h 23"/>
              <a:gd name="T18" fmla="*/ 2147483647 w 37"/>
              <a:gd name="T19" fmla="*/ 2147483647 h 23"/>
              <a:gd name="T20" fmla="*/ 2147483647 w 37"/>
              <a:gd name="T21" fmla="*/ 2147483647 h 23"/>
              <a:gd name="T22" fmla="*/ 2147483647 w 37"/>
              <a:gd name="T23" fmla="*/ 2147483647 h 23"/>
              <a:gd name="T24" fmla="*/ 2147483647 w 37"/>
              <a:gd name="T25" fmla="*/ 2147483647 h 23"/>
              <a:gd name="T26" fmla="*/ 2147483647 w 37"/>
              <a:gd name="T27" fmla="*/ 2147483647 h 23"/>
              <a:gd name="T28" fmla="*/ 2147483647 w 37"/>
              <a:gd name="T29" fmla="*/ 2147483647 h 23"/>
              <a:gd name="T30" fmla="*/ 2147483647 w 37"/>
              <a:gd name="T31" fmla="*/ 2147483647 h 23"/>
              <a:gd name="T32" fmla="*/ 2147483647 w 37"/>
              <a:gd name="T33" fmla="*/ 2147483647 h 23"/>
              <a:gd name="T34" fmla="*/ 2147483647 w 37"/>
              <a:gd name="T35" fmla="*/ 2147483647 h 23"/>
              <a:gd name="T36" fmla="*/ 2147483647 w 37"/>
              <a:gd name="T37" fmla="*/ 2147483647 h 23"/>
              <a:gd name="T38" fmla="*/ 2147483647 w 37"/>
              <a:gd name="T39" fmla="*/ 2147483647 h 23"/>
              <a:gd name="T40" fmla="*/ 2147483647 w 37"/>
              <a:gd name="T41" fmla="*/ 2147483647 h 23"/>
              <a:gd name="T42" fmla="*/ 2147483647 w 37"/>
              <a:gd name="T43" fmla="*/ 2147483647 h 23"/>
              <a:gd name="T44" fmla="*/ 2147483647 w 37"/>
              <a:gd name="T45" fmla="*/ 2147483647 h 23"/>
              <a:gd name="T46" fmla="*/ 2147483647 w 37"/>
              <a:gd name="T47" fmla="*/ 2147483647 h 23"/>
              <a:gd name="T48" fmla="*/ 2147483647 w 37"/>
              <a:gd name="T49" fmla="*/ 2147483647 h 23"/>
              <a:gd name="T50" fmla="*/ 2147483647 w 37"/>
              <a:gd name="T51" fmla="*/ 2147483647 h 23"/>
              <a:gd name="T52" fmla="*/ 2147483647 w 37"/>
              <a:gd name="T53" fmla="*/ 2147483647 h 23"/>
              <a:gd name="T54" fmla="*/ 2147483647 w 37"/>
              <a:gd name="T55" fmla="*/ 2147483647 h 23"/>
              <a:gd name="T56" fmla="*/ 2147483647 w 37"/>
              <a:gd name="T57" fmla="*/ 2147483647 h 23"/>
              <a:gd name="T58" fmla="*/ 2147483647 w 37"/>
              <a:gd name="T59" fmla="*/ 2147483647 h 23"/>
              <a:gd name="T60" fmla="*/ 2147483647 w 37"/>
              <a:gd name="T61" fmla="*/ 2147483647 h 23"/>
              <a:gd name="T62" fmla="*/ 2147483647 w 37"/>
              <a:gd name="T63" fmla="*/ 2147483647 h 23"/>
              <a:gd name="T64" fmla="*/ 2147483647 w 37"/>
              <a:gd name="T65" fmla="*/ 2147483647 h 23"/>
              <a:gd name="T66" fmla="*/ 2147483647 w 37"/>
              <a:gd name="T67" fmla="*/ 2147483647 h 23"/>
              <a:gd name="T68" fmla="*/ 2147483647 w 37"/>
              <a:gd name="T69" fmla="*/ 2147483647 h 23"/>
              <a:gd name="T70" fmla="*/ 2147483647 w 37"/>
              <a:gd name="T71" fmla="*/ 2147483647 h 23"/>
              <a:gd name="T72" fmla="*/ 2147483647 w 37"/>
              <a:gd name="T73" fmla="*/ 2147483647 h 23"/>
              <a:gd name="T74" fmla="*/ 2147483647 w 37"/>
              <a:gd name="T75" fmla="*/ 2147483647 h 23"/>
              <a:gd name="T76" fmla="*/ 2147483647 w 37"/>
              <a:gd name="T77" fmla="*/ 2147483647 h 23"/>
              <a:gd name="T78" fmla="*/ 2147483647 w 37"/>
              <a:gd name="T79" fmla="*/ 2147483647 h 23"/>
              <a:gd name="T80" fmla="*/ 2147483647 w 37"/>
              <a:gd name="T81" fmla="*/ 2147483647 h 23"/>
              <a:gd name="T82" fmla="*/ 2147483647 w 37"/>
              <a:gd name="T83" fmla="*/ 0 h 2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7"/>
              <a:gd name="T127" fmla="*/ 0 h 23"/>
              <a:gd name="T128" fmla="*/ 37 w 37"/>
              <a:gd name="T129" fmla="*/ 23 h 2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7" h="23">
                <a:moveTo>
                  <a:pt x="10" y="0"/>
                </a:moveTo>
                <a:lnTo>
                  <a:pt x="7" y="1"/>
                </a:lnTo>
                <a:lnTo>
                  <a:pt x="4" y="3"/>
                </a:lnTo>
                <a:lnTo>
                  <a:pt x="3" y="4"/>
                </a:lnTo>
                <a:lnTo>
                  <a:pt x="1" y="7"/>
                </a:lnTo>
                <a:lnTo>
                  <a:pt x="0" y="10"/>
                </a:lnTo>
                <a:lnTo>
                  <a:pt x="0" y="13"/>
                </a:lnTo>
                <a:lnTo>
                  <a:pt x="0" y="16"/>
                </a:lnTo>
                <a:lnTo>
                  <a:pt x="0" y="19"/>
                </a:lnTo>
                <a:lnTo>
                  <a:pt x="1" y="20"/>
                </a:lnTo>
                <a:lnTo>
                  <a:pt x="3" y="20"/>
                </a:lnTo>
                <a:lnTo>
                  <a:pt x="3" y="22"/>
                </a:lnTo>
                <a:lnTo>
                  <a:pt x="4" y="22"/>
                </a:lnTo>
                <a:lnTo>
                  <a:pt x="7" y="22"/>
                </a:lnTo>
                <a:lnTo>
                  <a:pt x="9" y="23"/>
                </a:lnTo>
                <a:lnTo>
                  <a:pt x="10" y="23"/>
                </a:lnTo>
                <a:lnTo>
                  <a:pt x="12" y="23"/>
                </a:lnTo>
                <a:lnTo>
                  <a:pt x="13" y="23"/>
                </a:lnTo>
                <a:lnTo>
                  <a:pt x="13" y="22"/>
                </a:lnTo>
                <a:lnTo>
                  <a:pt x="15" y="22"/>
                </a:lnTo>
                <a:lnTo>
                  <a:pt x="16" y="22"/>
                </a:lnTo>
                <a:lnTo>
                  <a:pt x="16" y="20"/>
                </a:lnTo>
                <a:lnTo>
                  <a:pt x="18" y="20"/>
                </a:lnTo>
                <a:lnTo>
                  <a:pt x="19" y="19"/>
                </a:lnTo>
                <a:lnTo>
                  <a:pt x="22" y="19"/>
                </a:lnTo>
                <a:lnTo>
                  <a:pt x="25" y="19"/>
                </a:lnTo>
                <a:lnTo>
                  <a:pt x="28" y="19"/>
                </a:lnTo>
                <a:lnTo>
                  <a:pt x="32" y="19"/>
                </a:lnTo>
                <a:lnTo>
                  <a:pt x="34" y="17"/>
                </a:lnTo>
                <a:lnTo>
                  <a:pt x="37" y="16"/>
                </a:lnTo>
                <a:lnTo>
                  <a:pt x="37" y="13"/>
                </a:lnTo>
                <a:lnTo>
                  <a:pt x="37" y="8"/>
                </a:lnTo>
                <a:lnTo>
                  <a:pt x="35" y="6"/>
                </a:lnTo>
                <a:lnTo>
                  <a:pt x="34" y="4"/>
                </a:lnTo>
                <a:lnTo>
                  <a:pt x="31" y="3"/>
                </a:lnTo>
                <a:lnTo>
                  <a:pt x="27" y="3"/>
                </a:lnTo>
                <a:lnTo>
                  <a:pt x="24" y="3"/>
                </a:lnTo>
                <a:lnTo>
                  <a:pt x="19" y="3"/>
                </a:lnTo>
                <a:lnTo>
                  <a:pt x="16" y="1"/>
                </a:lnTo>
                <a:lnTo>
                  <a:pt x="12" y="1"/>
                </a:lnTo>
                <a:lnTo>
                  <a:pt x="10" y="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76" name="Freeform 127"/>
          <p:cNvSpPr>
            <a:spLocks/>
          </p:cNvSpPr>
          <p:nvPr/>
        </p:nvSpPr>
        <p:spPr bwMode="auto">
          <a:xfrm>
            <a:off x="6834190" y="4105278"/>
            <a:ext cx="52387" cy="36513"/>
          </a:xfrm>
          <a:custGeom>
            <a:avLst/>
            <a:gdLst>
              <a:gd name="T0" fmla="*/ 2147483647 w 37"/>
              <a:gd name="T1" fmla="*/ 0 h 23"/>
              <a:gd name="T2" fmla="*/ 2147483647 w 37"/>
              <a:gd name="T3" fmla="*/ 2147483647 h 23"/>
              <a:gd name="T4" fmla="*/ 2147483647 w 37"/>
              <a:gd name="T5" fmla="*/ 2147483647 h 23"/>
              <a:gd name="T6" fmla="*/ 2147483647 w 37"/>
              <a:gd name="T7" fmla="*/ 2147483647 h 23"/>
              <a:gd name="T8" fmla="*/ 2147483647 w 37"/>
              <a:gd name="T9" fmla="*/ 2147483647 h 23"/>
              <a:gd name="T10" fmla="*/ 0 w 37"/>
              <a:gd name="T11" fmla="*/ 2147483647 h 23"/>
              <a:gd name="T12" fmla="*/ 0 w 37"/>
              <a:gd name="T13" fmla="*/ 2147483647 h 23"/>
              <a:gd name="T14" fmla="*/ 0 w 37"/>
              <a:gd name="T15" fmla="*/ 2147483647 h 23"/>
              <a:gd name="T16" fmla="*/ 0 w 37"/>
              <a:gd name="T17" fmla="*/ 2147483647 h 23"/>
              <a:gd name="T18" fmla="*/ 2147483647 w 37"/>
              <a:gd name="T19" fmla="*/ 2147483647 h 23"/>
              <a:gd name="T20" fmla="*/ 2147483647 w 37"/>
              <a:gd name="T21" fmla="*/ 2147483647 h 23"/>
              <a:gd name="T22" fmla="*/ 2147483647 w 37"/>
              <a:gd name="T23" fmla="*/ 2147483647 h 23"/>
              <a:gd name="T24" fmla="*/ 2147483647 w 37"/>
              <a:gd name="T25" fmla="*/ 2147483647 h 23"/>
              <a:gd name="T26" fmla="*/ 2147483647 w 37"/>
              <a:gd name="T27" fmla="*/ 2147483647 h 23"/>
              <a:gd name="T28" fmla="*/ 2147483647 w 37"/>
              <a:gd name="T29" fmla="*/ 2147483647 h 23"/>
              <a:gd name="T30" fmla="*/ 2147483647 w 37"/>
              <a:gd name="T31" fmla="*/ 2147483647 h 23"/>
              <a:gd name="T32" fmla="*/ 2147483647 w 37"/>
              <a:gd name="T33" fmla="*/ 2147483647 h 23"/>
              <a:gd name="T34" fmla="*/ 2147483647 w 37"/>
              <a:gd name="T35" fmla="*/ 2147483647 h 23"/>
              <a:gd name="T36" fmla="*/ 2147483647 w 37"/>
              <a:gd name="T37" fmla="*/ 2147483647 h 23"/>
              <a:gd name="T38" fmla="*/ 2147483647 w 37"/>
              <a:gd name="T39" fmla="*/ 2147483647 h 23"/>
              <a:gd name="T40" fmla="*/ 2147483647 w 37"/>
              <a:gd name="T41" fmla="*/ 2147483647 h 23"/>
              <a:gd name="T42" fmla="*/ 2147483647 w 37"/>
              <a:gd name="T43" fmla="*/ 2147483647 h 23"/>
              <a:gd name="T44" fmla="*/ 2147483647 w 37"/>
              <a:gd name="T45" fmla="*/ 2147483647 h 23"/>
              <a:gd name="T46" fmla="*/ 2147483647 w 37"/>
              <a:gd name="T47" fmla="*/ 2147483647 h 23"/>
              <a:gd name="T48" fmla="*/ 2147483647 w 37"/>
              <a:gd name="T49" fmla="*/ 2147483647 h 23"/>
              <a:gd name="T50" fmla="*/ 2147483647 w 37"/>
              <a:gd name="T51" fmla="*/ 2147483647 h 23"/>
              <a:gd name="T52" fmla="*/ 2147483647 w 37"/>
              <a:gd name="T53" fmla="*/ 2147483647 h 23"/>
              <a:gd name="T54" fmla="*/ 2147483647 w 37"/>
              <a:gd name="T55" fmla="*/ 2147483647 h 23"/>
              <a:gd name="T56" fmla="*/ 2147483647 w 37"/>
              <a:gd name="T57" fmla="*/ 2147483647 h 23"/>
              <a:gd name="T58" fmla="*/ 2147483647 w 37"/>
              <a:gd name="T59" fmla="*/ 2147483647 h 23"/>
              <a:gd name="T60" fmla="*/ 2147483647 w 37"/>
              <a:gd name="T61" fmla="*/ 2147483647 h 23"/>
              <a:gd name="T62" fmla="*/ 2147483647 w 37"/>
              <a:gd name="T63" fmla="*/ 2147483647 h 23"/>
              <a:gd name="T64" fmla="*/ 2147483647 w 37"/>
              <a:gd name="T65" fmla="*/ 2147483647 h 23"/>
              <a:gd name="T66" fmla="*/ 2147483647 w 37"/>
              <a:gd name="T67" fmla="*/ 2147483647 h 23"/>
              <a:gd name="T68" fmla="*/ 2147483647 w 37"/>
              <a:gd name="T69" fmla="*/ 2147483647 h 23"/>
              <a:gd name="T70" fmla="*/ 2147483647 w 37"/>
              <a:gd name="T71" fmla="*/ 2147483647 h 23"/>
              <a:gd name="T72" fmla="*/ 2147483647 w 37"/>
              <a:gd name="T73" fmla="*/ 2147483647 h 23"/>
              <a:gd name="T74" fmla="*/ 2147483647 w 37"/>
              <a:gd name="T75" fmla="*/ 2147483647 h 23"/>
              <a:gd name="T76" fmla="*/ 2147483647 w 37"/>
              <a:gd name="T77" fmla="*/ 2147483647 h 23"/>
              <a:gd name="T78" fmla="*/ 2147483647 w 37"/>
              <a:gd name="T79" fmla="*/ 2147483647 h 23"/>
              <a:gd name="T80" fmla="*/ 2147483647 w 37"/>
              <a:gd name="T81" fmla="*/ 2147483647 h 23"/>
              <a:gd name="T82" fmla="*/ 2147483647 w 37"/>
              <a:gd name="T83" fmla="*/ 0 h 2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7"/>
              <a:gd name="T127" fmla="*/ 0 h 23"/>
              <a:gd name="T128" fmla="*/ 37 w 37"/>
              <a:gd name="T129" fmla="*/ 23 h 2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7" h="23">
                <a:moveTo>
                  <a:pt x="10" y="0"/>
                </a:moveTo>
                <a:lnTo>
                  <a:pt x="7" y="1"/>
                </a:lnTo>
                <a:lnTo>
                  <a:pt x="4" y="3"/>
                </a:lnTo>
                <a:lnTo>
                  <a:pt x="3" y="4"/>
                </a:lnTo>
                <a:lnTo>
                  <a:pt x="1" y="7"/>
                </a:lnTo>
                <a:lnTo>
                  <a:pt x="0" y="10"/>
                </a:lnTo>
                <a:lnTo>
                  <a:pt x="0" y="13"/>
                </a:lnTo>
                <a:lnTo>
                  <a:pt x="0" y="16"/>
                </a:lnTo>
                <a:lnTo>
                  <a:pt x="0" y="19"/>
                </a:lnTo>
                <a:lnTo>
                  <a:pt x="1" y="20"/>
                </a:lnTo>
                <a:lnTo>
                  <a:pt x="3" y="20"/>
                </a:lnTo>
                <a:lnTo>
                  <a:pt x="3" y="22"/>
                </a:lnTo>
                <a:lnTo>
                  <a:pt x="4" y="22"/>
                </a:lnTo>
                <a:lnTo>
                  <a:pt x="7" y="22"/>
                </a:lnTo>
                <a:lnTo>
                  <a:pt x="9" y="23"/>
                </a:lnTo>
                <a:lnTo>
                  <a:pt x="10" y="23"/>
                </a:lnTo>
                <a:lnTo>
                  <a:pt x="12" y="23"/>
                </a:lnTo>
                <a:lnTo>
                  <a:pt x="13" y="23"/>
                </a:lnTo>
                <a:lnTo>
                  <a:pt x="13" y="22"/>
                </a:lnTo>
                <a:lnTo>
                  <a:pt x="15" y="22"/>
                </a:lnTo>
                <a:lnTo>
                  <a:pt x="16" y="22"/>
                </a:lnTo>
                <a:lnTo>
                  <a:pt x="16" y="20"/>
                </a:lnTo>
                <a:lnTo>
                  <a:pt x="18" y="20"/>
                </a:lnTo>
                <a:lnTo>
                  <a:pt x="19" y="19"/>
                </a:lnTo>
                <a:lnTo>
                  <a:pt x="22" y="19"/>
                </a:lnTo>
                <a:lnTo>
                  <a:pt x="25" y="19"/>
                </a:lnTo>
                <a:lnTo>
                  <a:pt x="28" y="19"/>
                </a:lnTo>
                <a:lnTo>
                  <a:pt x="32" y="19"/>
                </a:lnTo>
                <a:lnTo>
                  <a:pt x="34" y="17"/>
                </a:lnTo>
                <a:lnTo>
                  <a:pt x="37" y="16"/>
                </a:lnTo>
                <a:lnTo>
                  <a:pt x="37" y="13"/>
                </a:lnTo>
                <a:lnTo>
                  <a:pt x="37" y="8"/>
                </a:lnTo>
                <a:lnTo>
                  <a:pt x="35" y="6"/>
                </a:lnTo>
                <a:lnTo>
                  <a:pt x="34" y="4"/>
                </a:lnTo>
                <a:lnTo>
                  <a:pt x="31" y="3"/>
                </a:lnTo>
                <a:lnTo>
                  <a:pt x="27" y="3"/>
                </a:lnTo>
                <a:lnTo>
                  <a:pt x="24" y="3"/>
                </a:lnTo>
                <a:lnTo>
                  <a:pt x="19" y="3"/>
                </a:lnTo>
                <a:lnTo>
                  <a:pt x="16" y="1"/>
                </a:lnTo>
                <a:lnTo>
                  <a:pt x="12" y="1"/>
                </a:lnTo>
                <a:lnTo>
                  <a:pt x="10" y="0"/>
                </a:lnTo>
              </a:path>
            </a:pathLst>
          </a:custGeom>
          <a:solidFill>
            <a:srgbClr val="FFFF00"/>
          </a:solidFill>
          <a:ln w="1588">
            <a:solidFill>
              <a:srgbClr val="990000"/>
            </a:solidFill>
            <a:round/>
            <a:headEnd/>
            <a:tailEnd/>
          </a:ln>
        </p:spPr>
        <p:txBody>
          <a:bodyPr/>
          <a:lstStyle/>
          <a:p>
            <a:endParaRPr lang="en-US"/>
          </a:p>
        </p:txBody>
      </p:sp>
      <p:sp>
        <p:nvSpPr>
          <p:cNvPr id="53377" name="Freeform 128"/>
          <p:cNvSpPr>
            <a:spLocks/>
          </p:cNvSpPr>
          <p:nvPr/>
        </p:nvSpPr>
        <p:spPr bwMode="auto">
          <a:xfrm>
            <a:off x="6834190" y="4105278"/>
            <a:ext cx="52387" cy="36513"/>
          </a:xfrm>
          <a:custGeom>
            <a:avLst/>
            <a:gdLst>
              <a:gd name="T0" fmla="*/ 2147483647 w 37"/>
              <a:gd name="T1" fmla="*/ 0 h 23"/>
              <a:gd name="T2" fmla="*/ 2147483647 w 37"/>
              <a:gd name="T3" fmla="*/ 2147483647 h 23"/>
              <a:gd name="T4" fmla="*/ 2147483647 w 37"/>
              <a:gd name="T5" fmla="*/ 2147483647 h 23"/>
              <a:gd name="T6" fmla="*/ 2147483647 w 37"/>
              <a:gd name="T7" fmla="*/ 2147483647 h 23"/>
              <a:gd name="T8" fmla="*/ 2147483647 w 37"/>
              <a:gd name="T9" fmla="*/ 2147483647 h 23"/>
              <a:gd name="T10" fmla="*/ 0 w 37"/>
              <a:gd name="T11" fmla="*/ 2147483647 h 23"/>
              <a:gd name="T12" fmla="*/ 0 w 37"/>
              <a:gd name="T13" fmla="*/ 2147483647 h 23"/>
              <a:gd name="T14" fmla="*/ 0 w 37"/>
              <a:gd name="T15" fmla="*/ 2147483647 h 23"/>
              <a:gd name="T16" fmla="*/ 0 w 37"/>
              <a:gd name="T17" fmla="*/ 2147483647 h 23"/>
              <a:gd name="T18" fmla="*/ 2147483647 w 37"/>
              <a:gd name="T19" fmla="*/ 2147483647 h 23"/>
              <a:gd name="T20" fmla="*/ 2147483647 w 37"/>
              <a:gd name="T21" fmla="*/ 2147483647 h 23"/>
              <a:gd name="T22" fmla="*/ 2147483647 w 37"/>
              <a:gd name="T23" fmla="*/ 2147483647 h 23"/>
              <a:gd name="T24" fmla="*/ 2147483647 w 37"/>
              <a:gd name="T25" fmla="*/ 2147483647 h 23"/>
              <a:gd name="T26" fmla="*/ 2147483647 w 37"/>
              <a:gd name="T27" fmla="*/ 2147483647 h 23"/>
              <a:gd name="T28" fmla="*/ 2147483647 w 37"/>
              <a:gd name="T29" fmla="*/ 2147483647 h 23"/>
              <a:gd name="T30" fmla="*/ 2147483647 w 37"/>
              <a:gd name="T31" fmla="*/ 2147483647 h 23"/>
              <a:gd name="T32" fmla="*/ 2147483647 w 37"/>
              <a:gd name="T33" fmla="*/ 2147483647 h 23"/>
              <a:gd name="T34" fmla="*/ 2147483647 w 37"/>
              <a:gd name="T35" fmla="*/ 2147483647 h 23"/>
              <a:gd name="T36" fmla="*/ 2147483647 w 37"/>
              <a:gd name="T37" fmla="*/ 2147483647 h 23"/>
              <a:gd name="T38" fmla="*/ 2147483647 w 37"/>
              <a:gd name="T39" fmla="*/ 2147483647 h 23"/>
              <a:gd name="T40" fmla="*/ 2147483647 w 37"/>
              <a:gd name="T41" fmla="*/ 2147483647 h 23"/>
              <a:gd name="T42" fmla="*/ 2147483647 w 37"/>
              <a:gd name="T43" fmla="*/ 2147483647 h 23"/>
              <a:gd name="T44" fmla="*/ 2147483647 w 37"/>
              <a:gd name="T45" fmla="*/ 2147483647 h 23"/>
              <a:gd name="T46" fmla="*/ 2147483647 w 37"/>
              <a:gd name="T47" fmla="*/ 2147483647 h 23"/>
              <a:gd name="T48" fmla="*/ 2147483647 w 37"/>
              <a:gd name="T49" fmla="*/ 2147483647 h 23"/>
              <a:gd name="T50" fmla="*/ 2147483647 w 37"/>
              <a:gd name="T51" fmla="*/ 2147483647 h 23"/>
              <a:gd name="T52" fmla="*/ 2147483647 w 37"/>
              <a:gd name="T53" fmla="*/ 2147483647 h 23"/>
              <a:gd name="T54" fmla="*/ 2147483647 w 37"/>
              <a:gd name="T55" fmla="*/ 2147483647 h 23"/>
              <a:gd name="T56" fmla="*/ 2147483647 w 37"/>
              <a:gd name="T57" fmla="*/ 2147483647 h 23"/>
              <a:gd name="T58" fmla="*/ 2147483647 w 37"/>
              <a:gd name="T59" fmla="*/ 2147483647 h 23"/>
              <a:gd name="T60" fmla="*/ 2147483647 w 37"/>
              <a:gd name="T61" fmla="*/ 2147483647 h 23"/>
              <a:gd name="T62" fmla="*/ 2147483647 w 37"/>
              <a:gd name="T63" fmla="*/ 2147483647 h 23"/>
              <a:gd name="T64" fmla="*/ 2147483647 w 37"/>
              <a:gd name="T65" fmla="*/ 2147483647 h 23"/>
              <a:gd name="T66" fmla="*/ 2147483647 w 37"/>
              <a:gd name="T67" fmla="*/ 2147483647 h 23"/>
              <a:gd name="T68" fmla="*/ 2147483647 w 37"/>
              <a:gd name="T69" fmla="*/ 2147483647 h 23"/>
              <a:gd name="T70" fmla="*/ 2147483647 w 37"/>
              <a:gd name="T71" fmla="*/ 2147483647 h 23"/>
              <a:gd name="T72" fmla="*/ 2147483647 w 37"/>
              <a:gd name="T73" fmla="*/ 2147483647 h 23"/>
              <a:gd name="T74" fmla="*/ 2147483647 w 37"/>
              <a:gd name="T75" fmla="*/ 2147483647 h 23"/>
              <a:gd name="T76" fmla="*/ 2147483647 w 37"/>
              <a:gd name="T77" fmla="*/ 2147483647 h 23"/>
              <a:gd name="T78" fmla="*/ 2147483647 w 37"/>
              <a:gd name="T79" fmla="*/ 2147483647 h 23"/>
              <a:gd name="T80" fmla="*/ 2147483647 w 37"/>
              <a:gd name="T81" fmla="*/ 2147483647 h 2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7"/>
              <a:gd name="T124" fmla="*/ 0 h 23"/>
              <a:gd name="T125" fmla="*/ 37 w 37"/>
              <a:gd name="T126" fmla="*/ 23 h 2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7" h="23">
                <a:moveTo>
                  <a:pt x="10" y="0"/>
                </a:moveTo>
                <a:lnTo>
                  <a:pt x="7" y="1"/>
                </a:lnTo>
                <a:lnTo>
                  <a:pt x="4" y="3"/>
                </a:lnTo>
                <a:lnTo>
                  <a:pt x="3" y="4"/>
                </a:lnTo>
                <a:lnTo>
                  <a:pt x="1" y="7"/>
                </a:lnTo>
                <a:lnTo>
                  <a:pt x="0" y="10"/>
                </a:lnTo>
                <a:lnTo>
                  <a:pt x="0" y="13"/>
                </a:lnTo>
                <a:lnTo>
                  <a:pt x="0" y="16"/>
                </a:lnTo>
                <a:lnTo>
                  <a:pt x="0" y="19"/>
                </a:lnTo>
                <a:lnTo>
                  <a:pt x="1" y="20"/>
                </a:lnTo>
                <a:lnTo>
                  <a:pt x="3" y="20"/>
                </a:lnTo>
                <a:lnTo>
                  <a:pt x="3" y="22"/>
                </a:lnTo>
                <a:lnTo>
                  <a:pt x="4" y="22"/>
                </a:lnTo>
                <a:lnTo>
                  <a:pt x="7" y="22"/>
                </a:lnTo>
                <a:lnTo>
                  <a:pt x="9" y="23"/>
                </a:lnTo>
                <a:lnTo>
                  <a:pt x="10" y="23"/>
                </a:lnTo>
                <a:lnTo>
                  <a:pt x="12" y="23"/>
                </a:lnTo>
                <a:lnTo>
                  <a:pt x="13" y="23"/>
                </a:lnTo>
                <a:lnTo>
                  <a:pt x="13" y="22"/>
                </a:lnTo>
                <a:lnTo>
                  <a:pt x="15" y="22"/>
                </a:lnTo>
                <a:lnTo>
                  <a:pt x="16" y="22"/>
                </a:lnTo>
                <a:lnTo>
                  <a:pt x="16" y="20"/>
                </a:lnTo>
                <a:lnTo>
                  <a:pt x="18" y="20"/>
                </a:lnTo>
                <a:lnTo>
                  <a:pt x="19" y="19"/>
                </a:lnTo>
                <a:lnTo>
                  <a:pt x="22" y="19"/>
                </a:lnTo>
                <a:lnTo>
                  <a:pt x="25" y="19"/>
                </a:lnTo>
                <a:lnTo>
                  <a:pt x="28" y="19"/>
                </a:lnTo>
                <a:lnTo>
                  <a:pt x="32" y="19"/>
                </a:lnTo>
                <a:lnTo>
                  <a:pt x="34" y="17"/>
                </a:lnTo>
                <a:lnTo>
                  <a:pt x="37" y="16"/>
                </a:lnTo>
                <a:lnTo>
                  <a:pt x="37" y="13"/>
                </a:lnTo>
                <a:lnTo>
                  <a:pt x="37" y="8"/>
                </a:lnTo>
                <a:lnTo>
                  <a:pt x="35" y="6"/>
                </a:lnTo>
                <a:lnTo>
                  <a:pt x="34" y="4"/>
                </a:lnTo>
                <a:lnTo>
                  <a:pt x="31" y="3"/>
                </a:lnTo>
                <a:lnTo>
                  <a:pt x="27" y="3"/>
                </a:lnTo>
                <a:lnTo>
                  <a:pt x="24" y="3"/>
                </a:lnTo>
                <a:lnTo>
                  <a:pt x="19" y="3"/>
                </a:lnTo>
                <a:lnTo>
                  <a:pt x="16" y="1"/>
                </a:lnTo>
                <a:lnTo>
                  <a:pt x="12" y="1"/>
                </a:lnTo>
              </a:path>
            </a:pathLst>
          </a:custGeom>
          <a:solidFill>
            <a:srgbClr val="FFFF00"/>
          </a:solidFill>
          <a:ln w="4763">
            <a:solidFill>
              <a:srgbClr val="990000"/>
            </a:solidFill>
            <a:round/>
            <a:headEnd/>
            <a:tailEnd/>
          </a:ln>
        </p:spPr>
        <p:txBody>
          <a:bodyPr/>
          <a:lstStyle/>
          <a:p>
            <a:endParaRPr lang="en-US"/>
          </a:p>
        </p:txBody>
      </p:sp>
      <p:sp>
        <p:nvSpPr>
          <p:cNvPr id="53378" name="Freeform 129"/>
          <p:cNvSpPr>
            <a:spLocks/>
          </p:cNvSpPr>
          <p:nvPr/>
        </p:nvSpPr>
        <p:spPr bwMode="auto">
          <a:xfrm>
            <a:off x="6838951" y="4057654"/>
            <a:ext cx="88900" cy="47625"/>
          </a:xfrm>
          <a:custGeom>
            <a:avLst/>
            <a:gdLst>
              <a:gd name="T0" fmla="*/ 2147483647 w 64"/>
              <a:gd name="T1" fmla="*/ 2147483647 h 30"/>
              <a:gd name="T2" fmla="*/ 2147483647 w 64"/>
              <a:gd name="T3" fmla="*/ 0 h 30"/>
              <a:gd name="T4" fmla="*/ 2147483647 w 64"/>
              <a:gd name="T5" fmla="*/ 0 h 30"/>
              <a:gd name="T6" fmla="*/ 2147483647 w 64"/>
              <a:gd name="T7" fmla="*/ 2147483647 h 30"/>
              <a:gd name="T8" fmla="*/ 2147483647 w 64"/>
              <a:gd name="T9" fmla="*/ 2147483647 h 30"/>
              <a:gd name="T10" fmla="*/ 2147483647 w 64"/>
              <a:gd name="T11" fmla="*/ 2147483647 h 30"/>
              <a:gd name="T12" fmla="*/ 2147483647 w 64"/>
              <a:gd name="T13" fmla="*/ 2147483647 h 30"/>
              <a:gd name="T14" fmla="*/ 2147483647 w 64"/>
              <a:gd name="T15" fmla="*/ 2147483647 h 30"/>
              <a:gd name="T16" fmla="*/ 0 w 64"/>
              <a:gd name="T17" fmla="*/ 2147483647 h 30"/>
              <a:gd name="T18" fmla="*/ 0 w 64"/>
              <a:gd name="T19" fmla="*/ 2147483647 h 30"/>
              <a:gd name="T20" fmla="*/ 0 w 64"/>
              <a:gd name="T21" fmla="*/ 2147483647 h 30"/>
              <a:gd name="T22" fmla="*/ 0 w 64"/>
              <a:gd name="T23" fmla="*/ 2147483647 h 30"/>
              <a:gd name="T24" fmla="*/ 2147483647 w 64"/>
              <a:gd name="T25" fmla="*/ 2147483647 h 30"/>
              <a:gd name="T26" fmla="*/ 2147483647 w 64"/>
              <a:gd name="T27" fmla="*/ 2147483647 h 30"/>
              <a:gd name="T28" fmla="*/ 2147483647 w 64"/>
              <a:gd name="T29" fmla="*/ 2147483647 h 30"/>
              <a:gd name="T30" fmla="*/ 2147483647 w 64"/>
              <a:gd name="T31" fmla="*/ 2147483647 h 30"/>
              <a:gd name="T32" fmla="*/ 2147483647 w 64"/>
              <a:gd name="T33" fmla="*/ 2147483647 h 30"/>
              <a:gd name="T34" fmla="*/ 2147483647 w 64"/>
              <a:gd name="T35" fmla="*/ 2147483647 h 30"/>
              <a:gd name="T36" fmla="*/ 2147483647 w 64"/>
              <a:gd name="T37" fmla="*/ 2147483647 h 30"/>
              <a:gd name="T38" fmla="*/ 2147483647 w 64"/>
              <a:gd name="T39" fmla="*/ 2147483647 h 30"/>
              <a:gd name="T40" fmla="*/ 2147483647 w 64"/>
              <a:gd name="T41" fmla="*/ 2147483647 h 30"/>
              <a:gd name="T42" fmla="*/ 2147483647 w 64"/>
              <a:gd name="T43" fmla="*/ 2147483647 h 30"/>
              <a:gd name="T44" fmla="*/ 2147483647 w 64"/>
              <a:gd name="T45" fmla="*/ 2147483647 h 30"/>
              <a:gd name="T46" fmla="*/ 2147483647 w 64"/>
              <a:gd name="T47" fmla="*/ 2147483647 h 30"/>
              <a:gd name="T48" fmla="*/ 2147483647 w 64"/>
              <a:gd name="T49" fmla="*/ 2147483647 h 30"/>
              <a:gd name="T50" fmla="*/ 2147483647 w 64"/>
              <a:gd name="T51" fmla="*/ 2147483647 h 30"/>
              <a:gd name="T52" fmla="*/ 2147483647 w 64"/>
              <a:gd name="T53" fmla="*/ 2147483647 h 30"/>
              <a:gd name="T54" fmla="*/ 2147483647 w 64"/>
              <a:gd name="T55" fmla="*/ 2147483647 h 30"/>
              <a:gd name="T56" fmla="*/ 2147483647 w 64"/>
              <a:gd name="T57" fmla="*/ 2147483647 h 30"/>
              <a:gd name="T58" fmla="*/ 2147483647 w 64"/>
              <a:gd name="T59" fmla="*/ 2147483647 h 30"/>
              <a:gd name="T60" fmla="*/ 2147483647 w 64"/>
              <a:gd name="T61" fmla="*/ 2147483647 h 30"/>
              <a:gd name="T62" fmla="*/ 2147483647 w 64"/>
              <a:gd name="T63" fmla="*/ 2147483647 h 30"/>
              <a:gd name="T64" fmla="*/ 2147483647 w 64"/>
              <a:gd name="T65" fmla="*/ 2147483647 h 30"/>
              <a:gd name="T66" fmla="*/ 2147483647 w 64"/>
              <a:gd name="T67" fmla="*/ 2147483647 h 30"/>
              <a:gd name="T68" fmla="*/ 2147483647 w 64"/>
              <a:gd name="T69" fmla="*/ 2147483647 h 30"/>
              <a:gd name="T70" fmla="*/ 2147483647 w 64"/>
              <a:gd name="T71" fmla="*/ 2147483647 h 30"/>
              <a:gd name="T72" fmla="*/ 2147483647 w 64"/>
              <a:gd name="T73" fmla="*/ 2147483647 h 30"/>
              <a:gd name="T74" fmla="*/ 2147483647 w 64"/>
              <a:gd name="T75" fmla="*/ 2147483647 h 30"/>
              <a:gd name="T76" fmla="*/ 2147483647 w 64"/>
              <a:gd name="T77" fmla="*/ 2147483647 h 30"/>
              <a:gd name="T78" fmla="*/ 2147483647 w 64"/>
              <a:gd name="T79" fmla="*/ 2147483647 h 30"/>
              <a:gd name="T80" fmla="*/ 2147483647 w 64"/>
              <a:gd name="T81" fmla="*/ 2147483647 h 30"/>
              <a:gd name="T82" fmla="*/ 2147483647 w 64"/>
              <a:gd name="T83" fmla="*/ 2147483647 h 30"/>
              <a:gd name="T84" fmla="*/ 2147483647 w 64"/>
              <a:gd name="T85" fmla="*/ 2147483647 h 30"/>
              <a:gd name="T86" fmla="*/ 2147483647 w 64"/>
              <a:gd name="T87" fmla="*/ 2147483647 h 30"/>
              <a:gd name="T88" fmla="*/ 2147483647 w 64"/>
              <a:gd name="T89" fmla="*/ 2147483647 h 30"/>
              <a:gd name="T90" fmla="*/ 2147483647 w 64"/>
              <a:gd name="T91" fmla="*/ 2147483647 h 30"/>
              <a:gd name="T92" fmla="*/ 2147483647 w 64"/>
              <a:gd name="T93" fmla="*/ 2147483647 h 30"/>
              <a:gd name="T94" fmla="*/ 2147483647 w 64"/>
              <a:gd name="T95" fmla="*/ 2147483647 h 30"/>
              <a:gd name="T96" fmla="*/ 2147483647 w 64"/>
              <a:gd name="T97" fmla="*/ 2147483647 h 30"/>
              <a:gd name="T98" fmla="*/ 2147483647 w 64"/>
              <a:gd name="T99" fmla="*/ 2147483647 h 30"/>
              <a:gd name="T100" fmla="*/ 2147483647 w 64"/>
              <a:gd name="T101" fmla="*/ 2147483647 h 30"/>
              <a:gd name="T102" fmla="*/ 2147483647 w 64"/>
              <a:gd name="T103" fmla="*/ 2147483647 h 30"/>
              <a:gd name="T104" fmla="*/ 2147483647 w 64"/>
              <a:gd name="T105" fmla="*/ 2147483647 h 30"/>
              <a:gd name="T106" fmla="*/ 2147483647 w 64"/>
              <a:gd name="T107" fmla="*/ 2147483647 h 30"/>
              <a:gd name="T108" fmla="*/ 2147483647 w 64"/>
              <a:gd name="T109" fmla="*/ 2147483647 h 30"/>
              <a:gd name="T110" fmla="*/ 2147483647 w 64"/>
              <a:gd name="T111" fmla="*/ 2147483647 h 30"/>
              <a:gd name="T112" fmla="*/ 2147483647 w 64"/>
              <a:gd name="T113" fmla="*/ 2147483647 h 3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4"/>
              <a:gd name="T172" fmla="*/ 0 h 30"/>
              <a:gd name="T173" fmla="*/ 64 w 64"/>
              <a:gd name="T174" fmla="*/ 30 h 3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4" h="30">
                <a:moveTo>
                  <a:pt x="28" y="1"/>
                </a:moveTo>
                <a:lnTo>
                  <a:pt x="24" y="0"/>
                </a:lnTo>
                <a:lnTo>
                  <a:pt x="19" y="0"/>
                </a:lnTo>
                <a:lnTo>
                  <a:pt x="15" y="1"/>
                </a:lnTo>
                <a:lnTo>
                  <a:pt x="10" y="1"/>
                </a:lnTo>
                <a:lnTo>
                  <a:pt x="6" y="3"/>
                </a:lnTo>
                <a:lnTo>
                  <a:pt x="3" y="6"/>
                </a:lnTo>
                <a:lnTo>
                  <a:pt x="1" y="9"/>
                </a:lnTo>
                <a:lnTo>
                  <a:pt x="0" y="13"/>
                </a:lnTo>
                <a:lnTo>
                  <a:pt x="0" y="15"/>
                </a:lnTo>
                <a:lnTo>
                  <a:pt x="0" y="16"/>
                </a:lnTo>
                <a:lnTo>
                  <a:pt x="0" y="18"/>
                </a:lnTo>
                <a:lnTo>
                  <a:pt x="1" y="19"/>
                </a:lnTo>
                <a:lnTo>
                  <a:pt x="3" y="21"/>
                </a:lnTo>
                <a:lnTo>
                  <a:pt x="4" y="21"/>
                </a:lnTo>
                <a:lnTo>
                  <a:pt x="6" y="22"/>
                </a:lnTo>
                <a:lnTo>
                  <a:pt x="7" y="22"/>
                </a:lnTo>
                <a:lnTo>
                  <a:pt x="12" y="24"/>
                </a:lnTo>
                <a:lnTo>
                  <a:pt x="18" y="25"/>
                </a:lnTo>
                <a:lnTo>
                  <a:pt x="22" y="25"/>
                </a:lnTo>
                <a:lnTo>
                  <a:pt x="27" y="27"/>
                </a:lnTo>
                <a:lnTo>
                  <a:pt x="31" y="27"/>
                </a:lnTo>
                <a:lnTo>
                  <a:pt x="35" y="28"/>
                </a:lnTo>
                <a:lnTo>
                  <a:pt x="40" y="28"/>
                </a:lnTo>
                <a:lnTo>
                  <a:pt x="44" y="30"/>
                </a:lnTo>
                <a:lnTo>
                  <a:pt x="47" y="30"/>
                </a:lnTo>
                <a:lnTo>
                  <a:pt x="50" y="28"/>
                </a:lnTo>
                <a:lnTo>
                  <a:pt x="53" y="28"/>
                </a:lnTo>
                <a:lnTo>
                  <a:pt x="56" y="27"/>
                </a:lnTo>
                <a:lnTo>
                  <a:pt x="58" y="25"/>
                </a:lnTo>
                <a:lnTo>
                  <a:pt x="61" y="24"/>
                </a:lnTo>
                <a:lnTo>
                  <a:pt x="62" y="21"/>
                </a:lnTo>
                <a:lnTo>
                  <a:pt x="62" y="19"/>
                </a:lnTo>
                <a:lnTo>
                  <a:pt x="64" y="18"/>
                </a:lnTo>
                <a:lnTo>
                  <a:pt x="64" y="16"/>
                </a:lnTo>
                <a:lnTo>
                  <a:pt x="64" y="15"/>
                </a:lnTo>
                <a:lnTo>
                  <a:pt x="62" y="13"/>
                </a:lnTo>
                <a:lnTo>
                  <a:pt x="62" y="12"/>
                </a:lnTo>
                <a:lnTo>
                  <a:pt x="61" y="12"/>
                </a:lnTo>
                <a:lnTo>
                  <a:pt x="59" y="12"/>
                </a:lnTo>
                <a:lnTo>
                  <a:pt x="58" y="12"/>
                </a:lnTo>
                <a:lnTo>
                  <a:pt x="56" y="12"/>
                </a:lnTo>
                <a:lnTo>
                  <a:pt x="55" y="12"/>
                </a:lnTo>
                <a:lnTo>
                  <a:pt x="53" y="12"/>
                </a:lnTo>
                <a:lnTo>
                  <a:pt x="50" y="12"/>
                </a:lnTo>
                <a:lnTo>
                  <a:pt x="49" y="12"/>
                </a:lnTo>
                <a:lnTo>
                  <a:pt x="47" y="10"/>
                </a:lnTo>
                <a:lnTo>
                  <a:pt x="46" y="10"/>
                </a:lnTo>
                <a:lnTo>
                  <a:pt x="44" y="9"/>
                </a:lnTo>
                <a:lnTo>
                  <a:pt x="41" y="7"/>
                </a:lnTo>
                <a:lnTo>
                  <a:pt x="40" y="6"/>
                </a:lnTo>
                <a:lnTo>
                  <a:pt x="38" y="4"/>
                </a:lnTo>
                <a:lnTo>
                  <a:pt x="35" y="3"/>
                </a:lnTo>
                <a:lnTo>
                  <a:pt x="34" y="1"/>
                </a:lnTo>
                <a:lnTo>
                  <a:pt x="31" y="1"/>
                </a:lnTo>
                <a:lnTo>
                  <a:pt x="28" y="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79" name="Freeform 130"/>
          <p:cNvSpPr>
            <a:spLocks/>
          </p:cNvSpPr>
          <p:nvPr/>
        </p:nvSpPr>
        <p:spPr bwMode="auto">
          <a:xfrm>
            <a:off x="6838951" y="4057654"/>
            <a:ext cx="88900" cy="47625"/>
          </a:xfrm>
          <a:custGeom>
            <a:avLst/>
            <a:gdLst>
              <a:gd name="T0" fmla="*/ 2147483647 w 64"/>
              <a:gd name="T1" fmla="*/ 2147483647 h 30"/>
              <a:gd name="T2" fmla="*/ 2147483647 w 64"/>
              <a:gd name="T3" fmla="*/ 0 h 30"/>
              <a:gd name="T4" fmla="*/ 2147483647 w 64"/>
              <a:gd name="T5" fmla="*/ 0 h 30"/>
              <a:gd name="T6" fmla="*/ 2147483647 w 64"/>
              <a:gd name="T7" fmla="*/ 2147483647 h 30"/>
              <a:gd name="T8" fmla="*/ 2147483647 w 64"/>
              <a:gd name="T9" fmla="*/ 2147483647 h 30"/>
              <a:gd name="T10" fmla="*/ 2147483647 w 64"/>
              <a:gd name="T11" fmla="*/ 2147483647 h 30"/>
              <a:gd name="T12" fmla="*/ 2147483647 w 64"/>
              <a:gd name="T13" fmla="*/ 2147483647 h 30"/>
              <a:gd name="T14" fmla="*/ 2147483647 w 64"/>
              <a:gd name="T15" fmla="*/ 2147483647 h 30"/>
              <a:gd name="T16" fmla="*/ 0 w 64"/>
              <a:gd name="T17" fmla="*/ 2147483647 h 30"/>
              <a:gd name="T18" fmla="*/ 0 w 64"/>
              <a:gd name="T19" fmla="*/ 2147483647 h 30"/>
              <a:gd name="T20" fmla="*/ 0 w 64"/>
              <a:gd name="T21" fmla="*/ 2147483647 h 30"/>
              <a:gd name="T22" fmla="*/ 0 w 64"/>
              <a:gd name="T23" fmla="*/ 2147483647 h 30"/>
              <a:gd name="T24" fmla="*/ 2147483647 w 64"/>
              <a:gd name="T25" fmla="*/ 2147483647 h 30"/>
              <a:gd name="T26" fmla="*/ 2147483647 w 64"/>
              <a:gd name="T27" fmla="*/ 2147483647 h 30"/>
              <a:gd name="T28" fmla="*/ 2147483647 w 64"/>
              <a:gd name="T29" fmla="*/ 2147483647 h 30"/>
              <a:gd name="T30" fmla="*/ 2147483647 w 64"/>
              <a:gd name="T31" fmla="*/ 2147483647 h 30"/>
              <a:gd name="T32" fmla="*/ 2147483647 w 64"/>
              <a:gd name="T33" fmla="*/ 2147483647 h 30"/>
              <a:gd name="T34" fmla="*/ 2147483647 w 64"/>
              <a:gd name="T35" fmla="*/ 2147483647 h 30"/>
              <a:gd name="T36" fmla="*/ 2147483647 w 64"/>
              <a:gd name="T37" fmla="*/ 2147483647 h 30"/>
              <a:gd name="T38" fmla="*/ 2147483647 w 64"/>
              <a:gd name="T39" fmla="*/ 2147483647 h 30"/>
              <a:gd name="T40" fmla="*/ 2147483647 w 64"/>
              <a:gd name="T41" fmla="*/ 2147483647 h 30"/>
              <a:gd name="T42" fmla="*/ 2147483647 w 64"/>
              <a:gd name="T43" fmla="*/ 2147483647 h 30"/>
              <a:gd name="T44" fmla="*/ 2147483647 w 64"/>
              <a:gd name="T45" fmla="*/ 2147483647 h 30"/>
              <a:gd name="T46" fmla="*/ 2147483647 w 64"/>
              <a:gd name="T47" fmla="*/ 2147483647 h 30"/>
              <a:gd name="T48" fmla="*/ 2147483647 w 64"/>
              <a:gd name="T49" fmla="*/ 2147483647 h 30"/>
              <a:gd name="T50" fmla="*/ 2147483647 w 64"/>
              <a:gd name="T51" fmla="*/ 2147483647 h 30"/>
              <a:gd name="T52" fmla="*/ 2147483647 w 64"/>
              <a:gd name="T53" fmla="*/ 2147483647 h 30"/>
              <a:gd name="T54" fmla="*/ 2147483647 w 64"/>
              <a:gd name="T55" fmla="*/ 2147483647 h 30"/>
              <a:gd name="T56" fmla="*/ 2147483647 w 64"/>
              <a:gd name="T57" fmla="*/ 2147483647 h 30"/>
              <a:gd name="T58" fmla="*/ 2147483647 w 64"/>
              <a:gd name="T59" fmla="*/ 2147483647 h 30"/>
              <a:gd name="T60" fmla="*/ 2147483647 w 64"/>
              <a:gd name="T61" fmla="*/ 2147483647 h 30"/>
              <a:gd name="T62" fmla="*/ 2147483647 w 64"/>
              <a:gd name="T63" fmla="*/ 2147483647 h 30"/>
              <a:gd name="T64" fmla="*/ 2147483647 w 64"/>
              <a:gd name="T65" fmla="*/ 2147483647 h 30"/>
              <a:gd name="T66" fmla="*/ 2147483647 w 64"/>
              <a:gd name="T67" fmla="*/ 2147483647 h 30"/>
              <a:gd name="T68" fmla="*/ 2147483647 w 64"/>
              <a:gd name="T69" fmla="*/ 2147483647 h 30"/>
              <a:gd name="T70" fmla="*/ 2147483647 w 64"/>
              <a:gd name="T71" fmla="*/ 2147483647 h 30"/>
              <a:gd name="T72" fmla="*/ 2147483647 w 64"/>
              <a:gd name="T73" fmla="*/ 2147483647 h 30"/>
              <a:gd name="T74" fmla="*/ 2147483647 w 64"/>
              <a:gd name="T75" fmla="*/ 2147483647 h 30"/>
              <a:gd name="T76" fmla="*/ 2147483647 w 64"/>
              <a:gd name="T77" fmla="*/ 2147483647 h 30"/>
              <a:gd name="T78" fmla="*/ 2147483647 w 64"/>
              <a:gd name="T79" fmla="*/ 2147483647 h 30"/>
              <a:gd name="T80" fmla="*/ 2147483647 w 64"/>
              <a:gd name="T81" fmla="*/ 2147483647 h 30"/>
              <a:gd name="T82" fmla="*/ 2147483647 w 64"/>
              <a:gd name="T83" fmla="*/ 2147483647 h 30"/>
              <a:gd name="T84" fmla="*/ 2147483647 w 64"/>
              <a:gd name="T85" fmla="*/ 2147483647 h 30"/>
              <a:gd name="T86" fmla="*/ 2147483647 w 64"/>
              <a:gd name="T87" fmla="*/ 2147483647 h 30"/>
              <a:gd name="T88" fmla="*/ 2147483647 w 64"/>
              <a:gd name="T89" fmla="*/ 2147483647 h 30"/>
              <a:gd name="T90" fmla="*/ 2147483647 w 64"/>
              <a:gd name="T91" fmla="*/ 2147483647 h 30"/>
              <a:gd name="T92" fmla="*/ 2147483647 w 64"/>
              <a:gd name="T93" fmla="*/ 2147483647 h 30"/>
              <a:gd name="T94" fmla="*/ 2147483647 w 64"/>
              <a:gd name="T95" fmla="*/ 2147483647 h 30"/>
              <a:gd name="T96" fmla="*/ 2147483647 w 64"/>
              <a:gd name="T97" fmla="*/ 2147483647 h 30"/>
              <a:gd name="T98" fmla="*/ 2147483647 w 64"/>
              <a:gd name="T99" fmla="*/ 2147483647 h 30"/>
              <a:gd name="T100" fmla="*/ 2147483647 w 64"/>
              <a:gd name="T101" fmla="*/ 2147483647 h 30"/>
              <a:gd name="T102" fmla="*/ 2147483647 w 64"/>
              <a:gd name="T103" fmla="*/ 2147483647 h 30"/>
              <a:gd name="T104" fmla="*/ 2147483647 w 64"/>
              <a:gd name="T105" fmla="*/ 2147483647 h 30"/>
              <a:gd name="T106" fmla="*/ 2147483647 w 64"/>
              <a:gd name="T107" fmla="*/ 2147483647 h 30"/>
              <a:gd name="T108" fmla="*/ 2147483647 w 64"/>
              <a:gd name="T109" fmla="*/ 2147483647 h 30"/>
              <a:gd name="T110" fmla="*/ 2147483647 w 64"/>
              <a:gd name="T111" fmla="*/ 2147483647 h 30"/>
              <a:gd name="T112" fmla="*/ 2147483647 w 64"/>
              <a:gd name="T113" fmla="*/ 2147483647 h 3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4"/>
              <a:gd name="T172" fmla="*/ 0 h 30"/>
              <a:gd name="T173" fmla="*/ 64 w 64"/>
              <a:gd name="T174" fmla="*/ 30 h 3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4" h="30">
                <a:moveTo>
                  <a:pt x="28" y="1"/>
                </a:moveTo>
                <a:lnTo>
                  <a:pt x="24" y="0"/>
                </a:lnTo>
                <a:lnTo>
                  <a:pt x="19" y="0"/>
                </a:lnTo>
                <a:lnTo>
                  <a:pt x="15" y="1"/>
                </a:lnTo>
                <a:lnTo>
                  <a:pt x="10" y="1"/>
                </a:lnTo>
                <a:lnTo>
                  <a:pt x="6" y="3"/>
                </a:lnTo>
                <a:lnTo>
                  <a:pt x="3" y="6"/>
                </a:lnTo>
                <a:lnTo>
                  <a:pt x="1" y="9"/>
                </a:lnTo>
                <a:lnTo>
                  <a:pt x="0" y="13"/>
                </a:lnTo>
                <a:lnTo>
                  <a:pt x="0" y="15"/>
                </a:lnTo>
                <a:lnTo>
                  <a:pt x="0" y="16"/>
                </a:lnTo>
                <a:lnTo>
                  <a:pt x="0" y="18"/>
                </a:lnTo>
                <a:lnTo>
                  <a:pt x="1" y="19"/>
                </a:lnTo>
                <a:lnTo>
                  <a:pt x="3" y="21"/>
                </a:lnTo>
                <a:lnTo>
                  <a:pt x="4" y="21"/>
                </a:lnTo>
                <a:lnTo>
                  <a:pt x="6" y="22"/>
                </a:lnTo>
                <a:lnTo>
                  <a:pt x="7" y="22"/>
                </a:lnTo>
                <a:lnTo>
                  <a:pt x="12" y="24"/>
                </a:lnTo>
                <a:lnTo>
                  <a:pt x="18" y="25"/>
                </a:lnTo>
                <a:lnTo>
                  <a:pt x="22" y="25"/>
                </a:lnTo>
                <a:lnTo>
                  <a:pt x="27" y="27"/>
                </a:lnTo>
                <a:lnTo>
                  <a:pt x="31" y="27"/>
                </a:lnTo>
                <a:lnTo>
                  <a:pt x="35" y="28"/>
                </a:lnTo>
                <a:lnTo>
                  <a:pt x="40" y="28"/>
                </a:lnTo>
                <a:lnTo>
                  <a:pt x="44" y="30"/>
                </a:lnTo>
                <a:lnTo>
                  <a:pt x="47" y="30"/>
                </a:lnTo>
                <a:lnTo>
                  <a:pt x="50" y="28"/>
                </a:lnTo>
                <a:lnTo>
                  <a:pt x="53" y="28"/>
                </a:lnTo>
                <a:lnTo>
                  <a:pt x="56" y="27"/>
                </a:lnTo>
                <a:lnTo>
                  <a:pt x="58" y="25"/>
                </a:lnTo>
                <a:lnTo>
                  <a:pt x="61" y="24"/>
                </a:lnTo>
                <a:lnTo>
                  <a:pt x="62" y="21"/>
                </a:lnTo>
                <a:lnTo>
                  <a:pt x="62" y="19"/>
                </a:lnTo>
                <a:lnTo>
                  <a:pt x="64" y="18"/>
                </a:lnTo>
                <a:lnTo>
                  <a:pt x="64" y="16"/>
                </a:lnTo>
                <a:lnTo>
                  <a:pt x="64" y="15"/>
                </a:lnTo>
                <a:lnTo>
                  <a:pt x="62" y="13"/>
                </a:lnTo>
                <a:lnTo>
                  <a:pt x="62" y="12"/>
                </a:lnTo>
                <a:lnTo>
                  <a:pt x="61" y="12"/>
                </a:lnTo>
                <a:lnTo>
                  <a:pt x="59" y="12"/>
                </a:lnTo>
                <a:lnTo>
                  <a:pt x="58" y="12"/>
                </a:lnTo>
                <a:lnTo>
                  <a:pt x="56" y="12"/>
                </a:lnTo>
                <a:lnTo>
                  <a:pt x="55" y="12"/>
                </a:lnTo>
                <a:lnTo>
                  <a:pt x="53" y="12"/>
                </a:lnTo>
                <a:lnTo>
                  <a:pt x="50" y="12"/>
                </a:lnTo>
                <a:lnTo>
                  <a:pt x="49" y="12"/>
                </a:lnTo>
                <a:lnTo>
                  <a:pt x="47" y="10"/>
                </a:lnTo>
                <a:lnTo>
                  <a:pt x="46" y="10"/>
                </a:lnTo>
                <a:lnTo>
                  <a:pt x="44" y="9"/>
                </a:lnTo>
                <a:lnTo>
                  <a:pt x="41" y="7"/>
                </a:lnTo>
                <a:lnTo>
                  <a:pt x="40" y="6"/>
                </a:lnTo>
                <a:lnTo>
                  <a:pt x="38" y="4"/>
                </a:lnTo>
                <a:lnTo>
                  <a:pt x="35" y="3"/>
                </a:lnTo>
                <a:lnTo>
                  <a:pt x="34" y="1"/>
                </a:lnTo>
                <a:lnTo>
                  <a:pt x="31" y="1"/>
                </a:lnTo>
                <a:lnTo>
                  <a:pt x="28" y="1"/>
                </a:lnTo>
              </a:path>
            </a:pathLst>
          </a:custGeom>
          <a:solidFill>
            <a:srgbClr val="FFFF00"/>
          </a:solidFill>
          <a:ln w="4763">
            <a:solidFill>
              <a:srgbClr val="990000"/>
            </a:solidFill>
            <a:round/>
            <a:headEnd/>
            <a:tailEnd/>
          </a:ln>
        </p:spPr>
        <p:txBody>
          <a:bodyPr/>
          <a:lstStyle/>
          <a:p>
            <a:endParaRPr lang="en-US"/>
          </a:p>
        </p:txBody>
      </p:sp>
      <p:sp>
        <p:nvSpPr>
          <p:cNvPr id="53380" name="Freeform 131"/>
          <p:cNvSpPr>
            <a:spLocks/>
          </p:cNvSpPr>
          <p:nvPr/>
        </p:nvSpPr>
        <p:spPr bwMode="auto">
          <a:xfrm>
            <a:off x="6896102" y="4110039"/>
            <a:ext cx="31751" cy="36512"/>
          </a:xfrm>
          <a:custGeom>
            <a:avLst/>
            <a:gdLst>
              <a:gd name="T0" fmla="*/ 2147483647 w 23"/>
              <a:gd name="T1" fmla="*/ 0 h 23"/>
              <a:gd name="T2" fmla="*/ 2147483647 w 23"/>
              <a:gd name="T3" fmla="*/ 2147483647 h 23"/>
              <a:gd name="T4" fmla="*/ 2147483647 w 23"/>
              <a:gd name="T5" fmla="*/ 2147483647 h 23"/>
              <a:gd name="T6" fmla="*/ 2147483647 w 23"/>
              <a:gd name="T7" fmla="*/ 2147483647 h 23"/>
              <a:gd name="T8" fmla="*/ 2147483647 w 23"/>
              <a:gd name="T9" fmla="*/ 2147483647 h 23"/>
              <a:gd name="T10" fmla="*/ 0 w 23"/>
              <a:gd name="T11" fmla="*/ 2147483647 h 23"/>
              <a:gd name="T12" fmla="*/ 0 w 23"/>
              <a:gd name="T13" fmla="*/ 2147483647 h 23"/>
              <a:gd name="T14" fmla="*/ 0 w 23"/>
              <a:gd name="T15" fmla="*/ 2147483647 h 23"/>
              <a:gd name="T16" fmla="*/ 0 w 23"/>
              <a:gd name="T17" fmla="*/ 2147483647 h 23"/>
              <a:gd name="T18" fmla="*/ 2147483647 w 23"/>
              <a:gd name="T19" fmla="*/ 2147483647 h 23"/>
              <a:gd name="T20" fmla="*/ 2147483647 w 23"/>
              <a:gd name="T21" fmla="*/ 2147483647 h 23"/>
              <a:gd name="T22" fmla="*/ 2147483647 w 23"/>
              <a:gd name="T23" fmla="*/ 2147483647 h 23"/>
              <a:gd name="T24" fmla="*/ 2147483647 w 23"/>
              <a:gd name="T25" fmla="*/ 2147483647 h 23"/>
              <a:gd name="T26" fmla="*/ 2147483647 w 23"/>
              <a:gd name="T27" fmla="*/ 2147483647 h 23"/>
              <a:gd name="T28" fmla="*/ 2147483647 w 23"/>
              <a:gd name="T29" fmla="*/ 2147483647 h 23"/>
              <a:gd name="T30" fmla="*/ 2147483647 w 23"/>
              <a:gd name="T31" fmla="*/ 2147483647 h 23"/>
              <a:gd name="T32" fmla="*/ 2147483647 w 23"/>
              <a:gd name="T33" fmla="*/ 2147483647 h 23"/>
              <a:gd name="T34" fmla="*/ 2147483647 w 23"/>
              <a:gd name="T35" fmla="*/ 2147483647 h 23"/>
              <a:gd name="T36" fmla="*/ 2147483647 w 23"/>
              <a:gd name="T37" fmla="*/ 2147483647 h 23"/>
              <a:gd name="T38" fmla="*/ 2147483647 w 23"/>
              <a:gd name="T39" fmla="*/ 2147483647 h 23"/>
              <a:gd name="T40" fmla="*/ 2147483647 w 23"/>
              <a:gd name="T41" fmla="*/ 2147483647 h 23"/>
              <a:gd name="T42" fmla="*/ 2147483647 w 23"/>
              <a:gd name="T43" fmla="*/ 2147483647 h 23"/>
              <a:gd name="T44" fmla="*/ 2147483647 w 23"/>
              <a:gd name="T45" fmla="*/ 2147483647 h 23"/>
              <a:gd name="T46" fmla="*/ 2147483647 w 23"/>
              <a:gd name="T47" fmla="*/ 2147483647 h 23"/>
              <a:gd name="T48" fmla="*/ 2147483647 w 23"/>
              <a:gd name="T49" fmla="*/ 2147483647 h 23"/>
              <a:gd name="T50" fmla="*/ 2147483647 w 23"/>
              <a:gd name="T51" fmla="*/ 2147483647 h 23"/>
              <a:gd name="T52" fmla="*/ 2147483647 w 23"/>
              <a:gd name="T53" fmla="*/ 0 h 23"/>
              <a:gd name="T54" fmla="*/ 2147483647 w 23"/>
              <a:gd name="T55" fmla="*/ 0 h 23"/>
              <a:gd name="T56" fmla="*/ 2147483647 w 23"/>
              <a:gd name="T57" fmla="*/ 0 h 23"/>
              <a:gd name="T58" fmla="*/ 2147483647 w 23"/>
              <a:gd name="T59" fmla="*/ 0 h 23"/>
              <a:gd name="T60" fmla="*/ 2147483647 w 23"/>
              <a:gd name="T61" fmla="*/ 0 h 23"/>
              <a:gd name="T62" fmla="*/ 2147483647 w 23"/>
              <a:gd name="T63" fmla="*/ 0 h 23"/>
              <a:gd name="T64" fmla="*/ 2147483647 w 23"/>
              <a:gd name="T65" fmla="*/ 0 h 2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
              <a:gd name="T100" fmla="*/ 0 h 23"/>
              <a:gd name="T101" fmla="*/ 23 w 23"/>
              <a:gd name="T102" fmla="*/ 23 h 2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 h="23">
                <a:moveTo>
                  <a:pt x="8" y="0"/>
                </a:moveTo>
                <a:lnTo>
                  <a:pt x="6" y="1"/>
                </a:lnTo>
                <a:lnTo>
                  <a:pt x="3" y="3"/>
                </a:lnTo>
                <a:lnTo>
                  <a:pt x="2" y="4"/>
                </a:lnTo>
                <a:lnTo>
                  <a:pt x="2" y="5"/>
                </a:lnTo>
                <a:lnTo>
                  <a:pt x="0" y="8"/>
                </a:lnTo>
                <a:lnTo>
                  <a:pt x="0" y="11"/>
                </a:lnTo>
                <a:lnTo>
                  <a:pt x="0" y="13"/>
                </a:lnTo>
                <a:lnTo>
                  <a:pt x="0" y="16"/>
                </a:lnTo>
                <a:lnTo>
                  <a:pt x="2" y="19"/>
                </a:lnTo>
                <a:lnTo>
                  <a:pt x="3" y="20"/>
                </a:lnTo>
                <a:lnTo>
                  <a:pt x="5" y="22"/>
                </a:lnTo>
                <a:lnTo>
                  <a:pt x="6" y="23"/>
                </a:lnTo>
                <a:lnTo>
                  <a:pt x="8" y="23"/>
                </a:lnTo>
                <a:lnTo>
                  <a:pt x="11" y="23"/>
                </a:lnTo>
                <a:lnTo>
                  <a:pt x="12" y="22"/>
                </a:lnTo>
                <a:lnTo>
                  <a:pt x="15" y="19"/>
                </a:lnTo>
                <a:lnTo>
                  <a:pt x="17" y="16"/>
                </a:lnTo>
                <a:lnTo>
                  <a:pt x="18" y="14"/>
                </a:lnTo>
                <a:lnTo>
                  <a:pt x="20" y="13"/>
                </a:lnTo>
                <a:lnTo>
                  <a:pt x="21" y="10"/>
                </a:lnTo>
                <a:lnTo>
                  <a:pt x="23" y="7"/>
                </a:lnTo>
                <a:lnTo>
                  <a:pt x="23" y="5"/>
                </a:lnTo>
                <a:lnTo>
                  <a:pt x="23" y="4"/>
                </a:lnTo>
                <a:lnTo>
                  <a:pt x="21" y="1"/>
                </a:lnTo>
                <a:lnTo>
                  <a:pt x="20" y="0"/>
                </a:lnTo>
                <a:lnTo>
                  <a:pt x="18" y="0"/>
                </a:lnTo>
                <a:lnTo>
                  <a:pt x="17" y="0"/>
                </a:lnTo>
                <a:lnTo>
                  <a:pt x="14" y="0"/>
                </a:lnTo>
                <a:lnTo>
                  <a:pt x="12" y="0"/>
                </a:lnTo>
                <a:lnTo>
                  <a:pt x="9" y="0"/>
                </a:lnTo>
                <a:lnTo>
                  <a:pt x="8" y="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81" name="Freeform 132"/>
          <p:cNvSpPr>
            <a:spLocks/>
          </p:cNvSpPr>
          <p:nvPr/>
        </p:nvSpPr>
        <p:spPr bwMode="auto">
          <a:xfrm>
            <a:off x="6896102" y="4110039"/>
            <a:ext cx="31751" cy="36512"/>
          </a:xfrm>
          <a:custGeom>
            <a:avLst/>
            <a:gdLst>
              <a:gd name="T0" fmla="*/ 2147483647 w 23"/>
              <a:gd name="T1" fmla="*/ 0 h 23"/>
              <a:gd name="T2" fmla="*/ 2147483647 w 23"/>
              <a:gd name="T3" fmla="*/ 2147483647 h 23"/>
              <a:gd name="T4" fmla="*/ 2147483647 w 23"/>
              <a:gd name="T5" fmla="*/ 2147483647 h 23"/>
              <a:gd name="T6" fmla="*/ 2147483647 w 23"/>
              <a:gd name="T7" fmla="*/ 2147483647 h 23"/>
              <a:gd name="T8" fmla="*/ 2147483647 w 23"/>
              <a:gd name="T9" fmla="*/ 2147483647 h 23"/>
              <a:gd name="T10" fmla="*/ 0 w 23"/>
              <a:gd name="T11" fmla="*/ 2147483647 h 23"/>
              <a:gd name="T12" fmla="*/ 0 w 23"/>
              <a:gd name="T13" fmla="*/ 2147483647 h 23"/>
              <a:gd name="T14" fmla="*/ 0 w 23"/>
              <a:gd name="T15" fmla="*/ 2147483647 h 23"/>
              <a:gd name="T16" fmla="*/ 0 w 23"/>
              <a:gd name="T17" fmla="*/ 2147483647 h 23"/>
              <a:gd name="T18" fmla="*/ 2147483647 w 23"/>
              <a:gd name="T19" fmla="*/ 2147483647 h 23"/>
              <a:gd name="T20" fmla="*/ 2147483647 w 23"/>
              <a:gd name="T21" fmla="*/ 2147483647 h 23"/>
              <a:gd name="T22" fmla="*/ 2147483647 w 23"/>
              <a:gd name="T23" fmla="*/ 2147483647 h 23"/>
              <a:gd name="T24" fmla="*/ 2147483647 w 23"/>
              <a:gd name="T25" fmla="*/ 2147483647 h 23"/>
              <a:gd name="T26" fmla="*/ 2147483647 w 23"/>
              <a:gd name="T27" fmla="*/ 2147483647 h 23"/>
              <a:gd name="T28" fmla="*/ 2147483647 w 23"/>
              <a:gd name="T29" fmla="*/ 2147483647 h 23"/>
              <a:gd name="T30" fmla="*/ 2147483647 w 23"/>
              <a:gd name="T31" fmla="*/ 2147483647 h 23"/>
              <a:gd name="T32" fmla="*/ 2147483647 w 23"/>
              <a:gd name="T33" fmla="*/ 2147483647 h 23"/>
              <a:gd name="T34" fmla="*/ 2147483647 w 23"/>
              <a:gd name="T35" fmla="*/ 2147483647 h 23"/>
              <a:gd name="T36" fmla="*/ 2147483647 w 23"/>
              <a:gd name="T37" fmla="*/ 2147483647 h 23"/>
              <a:gd name="T38" fmla="*/ 2147483647 w 23"/>
              <a:gd name="T39" fmla="*/ 2147483647 h 23"/>
              <a:gd name="T40" fmla="*/ 2147483647 w 23"/>
              <a:gd name="T41" fmla="*/ 2147483647 h 23"/>
              <a:gd name="T42" fmla="*/ 2147483647 w 23"/>
              <a:gd name="T43" fmla="*/ 2147483647 h 23"/>
              <a:gd name="T44" fmla="*/ 2147483647 w 23"/>
              <a:gd name="T45" fmla="*/ 2147483647 h 23"/>
              <a:gd name="T46" fmla="*/ 2147483647 w 23"/>
              <a:gd name="T47" fmla="*/ 2147483647 h 23"/>
              <a:gd name="T48" fmla="*/ 2147483647 w 23"/>
              <a:gd name="T49" fmla="*/ 2147483647 h 23"/>
              <a:gd name="T50" fmla="*/ 2147483647 w 23"/>
              <a:gd name="T51" fmla="*/ 2147483647 h 23"/>
              <a:gd name="T52" fmla="*/ 2147483647 w 23"/>
              <a:gd name="T53" fmla="*/ 0 h 23"/>
              <a:gd name="T54" fmla="*/ 2147483647 w 23"/>
              <a:gd name="T55" fmla="*/ 0 h 23"/>
              <a:gd name="T56" fmla="*/ 2147483647 w 23"/>
              <a:gd name="T57" fmla="*/ 0 h 23"/>
              <a:gd name="T58" fmla="*/ 2147483647 w 23"/>
              <a:gd name="T59" fmla="*/ 0 h 23"/>
              <a:gd name="T60" fmla="*/ 2147483647 w 23"/>
              <a:gd name="T61" fmla="*/ 0 h 23"/>
              <a:gd name="T62" fmla="*/ 2147483647 w 23"/>
              <a:gd name="T63" fmla="*/ 0 h 23"/>
              <a:gd name="T64" fmla="*/ 2147483647 w 23"/>
              <a:gd name="T65" fmla="*/ 0 h 2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
              <a:gd name="T100" fmla="*/ 0 h 23"/>
              <a:gd name="T101" fmla="*/ 23 w 23"/>
              <a:gd name="T102" fmla="*/ 23 h 2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 h="23">
                <a:moveTo>
                  <a:pt x="8" y="0"/>
                </a:moveTo>
                <a:lnTo>
                  <a:pt x="6" y="1"/>
                </a:lnTo>
                <a:lnTo>
                  <a:pt x="3" y="3"/>
                </a:lnTo>
                <a:lnTo>
                  <a:pt x="2" y="4"/>
                </a:lnTo>
                <a:lnTo>
                  <a:pt x="2" y="5"/>
                </a:lnTo>
                <a:lnTo>
                  <a:pt x="0" y="8"/>
                </a:lnTo>
                <a:lnTo>
                  <a:pt x="0" y="11"/>
                </a:lnTo>
                <a:lnTo>
                  <a:pt x="0" y="13"/>
                </a:lnTo>
                <a:lnTo>
                  <a:pt x="0" y="16"/>
                </a:lnTo>
                <a:lnTo>
                  <a:pt x="2" y="19"/>
                </a:lnTo>
                <a:lnTo>
                  <a:pt x="3" y="20"/>
                </a:lnTo>
                <a:lnTo>
                  <a:pt x="5" y="22"/>
                </a:lnTo>
                <a:lnTo>
                  <a:pt x="6" y="23"/>
                </a:lnTo>
                <a:lnTo>
                  <a:pt x="8" y="23"/>
                </a:lnTo>
                <a:lnTo>
                  <a:pt x="11" y="23"/>
                </a:lnTo>
                <a:lnTo>
                  <a:pt x="12" y="22"/>
                </a:lnTo>
                <a:lnTo>
                  <a:pt x="15" y="19"/>
                </a:lnTo>
                <a:lnTo>
                  <a:pt x="17" y="16"/>
                </a:lnTo>
                <a:lnTo>
                  <a:pt x="18" y="14"/>
                </a:lnTo>
                <a:lnTo>
                  <a:pt x="20" y="13"/>
                </a:lnTo>
                <a:lnTo>
                  <a:pt x="21" y="10"/>
                </a:lnTo>
                <a:lnTo>
                  <a:pt x="23" y="7"/>
                </a:lnTo>
                <a:lnTo>
                  <a:pt x="23" y="5"/>
                </a:lnTo>
                <a:lnTo>
                  <a:pt x="23" y="4"/>
                </a:lnTo>
                <a:lnTo>
                  <a:pt x="21" y="1"/>
                </a:lnTo>
                <a:lnTo>
                  <a:pt x="20" y="0"/>
                </a:lnTo>
                <a:lnTo>
                  <a:pt x="18" y="0"/>
                </a:lnTo>
                <a:lnTo>
                  <a:pt x="17" y="0"/>
                </a:lnTo>
                <a:lnTo>
                  <a:pt x="14" y="0"/>
                </a:lnTo>
                <a:lnTo>
                  <a:pt x="12" y="0"/>
                </a:lnTo>
                <a:lnTo>
                  <a:pt x="9" y="0"/>
                </a:lnTo>
                <a:lnTo>
                  <a:pt x="8" y="0"/>
                </a:lnTo>
              </a:path>
            </a:pathLst>
          </a:custGeom>
          <a:solidFill>
            <a:srgbClr val="FFFF00"/>
          </a:solidFill>
          <a:ln w="4763">
            <a:solidFill>
              <a:srgbClr val="990000"/>
            </a:solidFill>
            <a:round/>
            <a:headEnd/>
            <a:tailEnd/>
          </a:ln>
        </p:spPr>
        <p:txBody>
          <a:bodyPr/>
          <a:lstStyle/>
          <a:p>
            <a:endParaRPr lang="en-US"/>
          </a:p>
        </p:txBody>
      </p:sp>
      <p:sp>
        <p:nvSpPr>
          <p:cNvPr id="53382" name="Freeform 133"/>
          <p:cNvSpPr>
            <a:spLocks/>
          </p:cNvSpPr>
          <p:nvPr/>
        </p:nvSpPr>
        <p:spPr bwMode="auto">
          <a:xfrm>
            <a:off x="6813553" y="4195767"/>
            <a:ext cx="55563" cy="53975"/>
          </a:xfrm>
          <a:custGeom>
            <a:avLst/>
            <a:gdLst>
              <a:gd name="T0" fmla="*/ 2147483647 w 40"/>
              <a:gd name="T1" fmla="*/ 2147483647 h 34"/>
              <a:gd name="T2" fmla="*/ 2147483647 w 40"/>
              <a:gd name="T3" fmla="*/ 2147483647 h 34"/>
              <a:gd name="T4" fmla="*/ 2147483647 w 40"/>
              <a:gd name="T5" fmla="*/ 2147483647 h 34"/>
              <a:gd name="T6" fmla="*/ 2147483647 w 40"/>
              <a:gd name="T7" fmla="*/ 0 h 34"/>
              <a:gd name="T8" fmla="*/ 2147483647 w 40"/>
              <a:gd name="T9" fmla="*/ 0 h 34"/>
              <a:gd name="T10" fmla="*/ 2147483647 w 40"/>
              <a:gd name="T11" fmla="*/ 0 h 34"/>
              <a:gd name="T12" fmla="*/ 2147483647 w 40"/>
              <a:gd name="T13" fmla="*/ 0 h 34"/>
              <a:gd name="T14" fmla="*/ 2147483647 w 40"/>
              <a:gd name="T15" fmla="*/ 2147483647 h 34"/>
              <a:gd name="T16" fmla="*/ 2147483647 w 40"/>
              <a:gd name="T17" fmla="*/ 2147483647 h 34"/>
              <a:gd name="T18" fmla="*/ 2147483647 w 40"/>
              <a:gd name="T19" fmla="*/ 2147483647 h 34"/>
              <a:gd name="T20" fmla="*/ 0 w 40"/>
              <a:gd name="T21" fmla="*/ 2147483647 h 34"/>
              <a:gd name="T22" fmla="*/ 0 w 40"/>
              <a:gd name="T23" fmla="*/ 2147483647 h 34"/>
              <a:gd name="T24" fmla="*/ 0 w 40"/>
              <a:gd name="T25" fmla="*/ 2147483647 h 34"/>
              <a:gd name="T26" fmla="*/ 0 w 40"/>
              <a:gd name="T27" fmla="*/ 2147483647 h 34"/>
              <a:gd name="T28" fmla="*/ 0 w 40"/>
              <a:gd name="T29" fmla="*/ 2147483647 h 34"/>
              <a:gd name="T30" fmla="*/ 0 w 40"/>
              <a:gd name="T31" fmla="*/ 2147483647 h 34"/>
              <a:gd name="T32" fmla="*/ 0 w 40"/>
              <a:gd name="T33" fmla="*/ 2147483647 h 34"/>
              <a:gd name="T34" fmla="*/ 2147483647 w 40"/>
              <a:gd name="T35" fmla="*/ 2147483647 h 34"/>
              <a:gd name="T36" fmla="*/ 2147483647 w 40"/>
              <a:gd name="T37" fmla="*/ 2147483647 h 34"/>
              <a:gd name="T38" fmla="*/ 2147483647 w 40"/>
              <a:gd name="T39" fmla="*/ 2147483647 h 34"/>
              <a:gd name="T40" fmla="*/ 2147483647 w 40"/>
              <a:gd name="T41" fmla="*/ 2147483647 h 34"/>
              <a:gd name="T42" fmla="*/ 2147483647 w 40"/>
              <a:gd name="T43" fmla="*/ 2147483647 h 34"/>
              <a:gd name="T44" fmla="*/ 2147483647 w 40"/>
              <a:gd name="T45" fmla="*/ 2147483647 h 34"/>
              <a:gd name="T46" fmla="*/ 2147483647 w 40"/>
              <a:gd name="T47" fmla="*/ 2147483647 h 34"/>
              <a:gd name="T48" fmla="*/ 2147483647 w 40"/>
              <a:gd name="T49" fmla="*/ 2147483647 h 34"/>
              <a:gd name="T50" fmla="*/ 2147483647 w 40"/>
              <a:gd name="T51" fmla="*/ 2147483647 h 34"/>
              <a:gd name="T52" fmla="*/ 2147483647 w 40"/>
              <a:gd name="T53" fmla="*/ 2147483647 h 34"/>
              <a:gd name="T54" fmla="*/ 2147483647 w 40"/>
              <a:gd name="T55" fmla="*/ 2147483647 h 34"/>
              <a:gd name="T56" fmla="*/ 2147483647 w 40"/>
              <a:gd name="T57" fmla="*/ 2147483647 h 34"/>
              <a:gd name="T58" fmla="*/ 2147483647 w 40"/>
              <a:gd name="T59" fmla="*/ 2147483647 h 34"/>
              <a:gd name="T60" fmla="*/ 2147483647 w 40"/>
              <a:gd name="T61" fmla="*/ 2147483647 h 34"/>
              <a:gd name="T62" fmla="*/ 2147483647 w 40"/>
              <a:gd name="T63" fmla="*/ 2147483647 h 34"/>
              <a:gd name="T64" fmla="*/ 2147483647 w 40"/>
              <a:gd name="T65" fmla="*/ 2147483647 h 34"/>
              <a:gd name="T66" fmla="*/ 2147483647 w 40"/>
              <a:gd name="T67" fmla="*/ 2147483647 h 34"/>
              <a:gd name="T68" fmla="*/ 2147483647 w 40"/>
              <a:gd name="T69" fmla="*/ 2147483647 h 34"/>
              <a:gd name="T70" fmla="*/ 2147483647 w 40"/>
              <a:gd name="T71" fmla="*/ 2147483647 h 34"/>
              <a:gd name="T72" fmla="*/ 2147483647 w 40"/>
              <a:gd name="T73" fmla="*/ 2147483647 h 34"/>
              <a:gd name="T74" fmla="*/ 2147483647 w 40"/>
              <a:gd name="T75" fmla="*/ 2147483647 h 34"/>
              <a:gd name="T76" fmla="*/ 2147483647 w 40"/>
              <a:gd name="T77" fmla="*/ 2147483647 h 34"/>
              <a:gd name="T78" fmla="*/ 2147483647 w 40"/>
              <a:gd name="T79" fmla="*/ 2147483647 h 34"/>
              <a:gd name="T80" fmla="*/ 2147483647 w 40"/>
              <a:gd name="T81" fmla="*/ 2147483647 h 34"/>
              <a:gd name="T82" fmla="*/ 2147483647 w 40"/>
              <a:gd name="T83" fmla="*/ 2147483647 h 34"/>
              <a:gd name="T84" fmla="*/ 2147483647 w 40"/>
              <a:gd name="T85" fmla="*/ 2147483647 h 34"/>
              <a:gd name="T86" fmla="*/ 2147483647 w 40"/>
              <a:gd name="T87" fmla="*/ 2147483647 h 34"/>
              <a:gd name="T88" fmla="*/ 2147483647 w 40"/>
              <a:gd name="T89" fmla="*/ 2147483647 h 34"/>
              <a:gd name="T90" fmla="*/ 2147483647 w 40"/>
              <a:gd name="T91" fmla="*/ 2147483647 h 34"/>
              <a:gd name="T92" fmla="*/ 2147483647 w 40"/>
              <a:gd name="T93" fmla="*/ 2147483647 h 34"/>
              <a:gd name="T94" fmla="*/ 2147483647 w 40"/>
              <a:gd name="T95" fmla="*/ 2147483647 h 34"/>
              <a:gd name="T96" fmla="*/ 2147483647 w 40"/>
              <a:gd name="T97" fmla="*/ 2147483647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34"/>
              <a:gd name="T149" fmla="*/ 40 w 40"/>
              <a:gd name="T150" fmla="*/ 34 h 3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34">
                <a:moveTo>
                  <a:pt x="19" y="5"/>
                </a:moveTo>
                <a:lnTo>
                  <a:pt x="16" y="3"/>
                </a:lnTo>
                <a:lnTo>
                  <a:pt x="15" y="2"/>
                </a:lnTo>
                <a:lnTo>
                  <a:pt x="12" y="0"/>
                </a:lnTo>
                <a:lnTo>
                  <a:pt x="11" y="0"/>
                </a:lnTo>
                <a:lnTo>
                  <a:pt x="8" y="0"/>
                </a:lnTo>
                <a:lnTo>
                  <a:pt x="6" y="0"/>
                </a:lnTo>
                <a:lnTo>
                  <a:pt x="5" y="2"/>
                </a:lnTo>
                <a:lnTo>
                  <a:pt x="3" y="5"/>
                </a:lnTo>
                <a:lnTo>
                  <a:pt x="2" y="6"/>
                </a:lnTo>
                <a:lnTo>
                  <a:pt x="0" y="8"/>
                </a:lnTo>
                <a:lnTo>
                  <a:pt x="0" y="11"/>
                </a:lnTo>
                <a:lnTo>
                  <a:pt x="0" y="12"/>
                </a:lnTo>
                <a:lnTo>
                  <a:pt x="0" y="15"/>
                </a:lnTo>
                <a:lnTo>
                  <a:pt x="0" y="17"/>
                </a:lnTo>
                <a:lnTo>
                  <a:pt x="0" y="20"/>
                </a:lnTo>
                <a:lnTo>
                  <a:pt x="0" y="21"/>
                </a:lnTo>
                <a:lnTo>
                  <a:pt x="2" y="23"/>
                </a:lnTo>
                <a:lnTo>
                  <a:pt x="2" y="24"/>
                </a:lnTo>
                <a:lnTo>
                  <a:pt x="3" y="26"/>
                </a:lnTo>
                <a:lnTo>
                  <a:pt x="3" y="27"/>
                </a:lnTo>
                <a:lnTo>
                  <a:pt x="5" y="27"/>
                </a:lnTo>
                <a:lnTo>
                  <a:pt x="6" y="27"/>
                </a:lnTo>
                <a:lnTo>
                  <a:pt x="6" y="29"/>
                </a:lnTo>
                <a:lnTo>
                  <a:pt x="8" y="29"/>
                </a:lnTo>
                <a:lnTo>
                  <a:pt x="12" y="29"/>
                </a:lnTo>
                <a:lnTo>
                  <a:pt x="16" y="30"/>
                </a:lnTo>
                <a:lnTo>
                  <a:pt x="22" y="31"/>
                </a:lnTo>
                <a:lnTo>
                  <a:pt x="27" y="33"/>
                </a:lnTo>
                <a:lnTo>
                  <a:pt x="30" y="34"/>
                </a:lnTo>
                <a:lnTo>
                  <a:pt x="34" y="34"/>
                </a:lnTo>
                <a:lnTo>
                  <a:pt x="37" y="33"/>
                </a:lnTo>
                <a:lnTo>
                  <a:pt x="40" y="30"/>
                </a:lnTo>
                <a:lnTo>
                  <a:pt x="40" y="27"/>
                </a:lnTo>
                <a:lnTo>
                  <a:pt x="39" y="24"/>
                </a:lnTo>
                <a:lnTo>
                  <a:pt x="37" y="21"/>
                </a:lnTo>
                <a:lnTo>
                  <a:pt x="34" y="18"/>
                </a:lnTo>
                <a:lnTo>
                  <a:pt x="30" y="14"/>
                </a:lnTo>
                <a:lnTo>
                  <a:pt x="27" y="11"/>
                </a:lnTo>
                <a:lnTo>
                  <a:pt x="22" y="8"/>
                </a:lnTo>
                <a:lnTo>
                  <a:pt x="19" y="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83" name="Freeform 134"/>
          <p:cNvSpPr>
            <a:spLocks/>
          </p:cNvSpPr>
          <p:nvPr/>
        </p:nvSpPr>
        <p:spPr bwMode="auto">
          <a:xfrm>
            <a:off x="6813553" y="4195767"/>
            <a:ext cx="55563" cy="53975"/>
          </a:xfrm>
          <a:custGeom>
            <a:avLst/>
            <a:gdLst>
              <a:gd name="T0" fmla="*/ 2147483647 w 40"/>
              <a:gd name="T1" fmla="*/ 2147483647 h 34"/>
              <a:gd name="T2" fmla="*/ 2147483647 w 40"/>
              <a:gd name="T3" fmla="*/ 2147483647 h 34"/>
              <a:gd name="T4" fmla="*/ 2147483647 w 40"/>
              <a:gd name="T5" fmla="*/ 2147483647 h 34"/>
              <a:gd name="T6" fmla="*/ 2147483647 w 40"/>
              <a:gd name="T7" fmla="*/ 0 h 34"/>
              <a:gd name="T8" fmla="*/ 2147483647 w 40"/>
              <a:gd name="T9" fmla="*/ 0 h 34"/>
              <a:gd name="T10" fmla="*/ 2147483647 w 40"/>
              <a:gd name="T11" fmla="*/ 0 h 34"/>
              <a:gd name="T12" fmla="*/ 2147483647 w 40"/>
              <a:gd name="T13" fmla="*/ 0 h 34"/>
              <a:gd name="T14" fmla="*/ 2147483647 w 40"/>
              <a:gd name="T15" fmla="*/ 2147483647 h 34"/>
              <a:gd name="T16" fmla="*/ 2147483647 w 40"/>
              <a:gd name="T17" fmla="*/ 2147483647 h 34"/>
              <a:gd name="T18" fmla="*/ 2147483647 w 40"/>
              <a:gd name="T19" fmla="*/ 2147483647 h 34"/>
              <a:gd name="T20" fmla="*/ 0 w 40"/>
              <a:gd name="T21" fmla="*/ 2147483647 h 34"/>
              <a:gd name="T22" fmla="*/ 0 w 40"/>
              <a:gd name="T23" fmla="*/ 2147483647 h 34"/>
              <a:gd name="T24" fmla="*/ 0 w 40"/>
              <a:gd name="T25" fmla="*/ 2147483647 h 34"/>
              <a:gd name="T26" fmla="*/ 0 w 40"/>
              <a:gd name="T27" fmla="*/ 2147483647 h 34"/>
              <a:gd name="T28" fmla="*/ 0 w 40"/>
              <a:gd name="T29" fmla="*/ 2147483647 h 34"/>
              <a:gd name="T30" fmla="*/ 0 w 40"/>
              <a:gd name="T31" fmla="*/ 2147483647 h 34"/>
              <a:gd name="T32" fmla="*/ 0 w 40"/>
              <a:gd name="T33" fmla="*/ 2147483647 h 34"/>
              <a:gd name="T34" fmla="*/ 2147483647 w 40"/>
              <a:gd name="T35" fmla="*/ 2147483647 h 34"/>
              <a:gd name="T36" fmla="*/ 2147483647 w 40"/>
              <a:gd name="T37" fmla="*/ 2147483647 h 34"/>
              <a:gd name="T38" fmla="*/ 2147483647 w 40"/>
              <a:gd name="T39" fmla="*/ 2147483647 h 34"/>
              <a:gd name="T40" fmla="*/ 2147483647 w 40"/>
              <a:gd name="T41" fmla="*/ 2147483647 h 34"/>
              <a:gd name="T42" fmla="*/ 2147483647 w 40"/>
              <a:gd name="T43" fmla="*/ 2147483647 h 34"/>
              <a:gd name="T44" fmla="*/ 2147483647 w 40"/>
              <a:gd name="T45" fmla="*/ 2147483647 h 34"/>
              <a:gd name="T46" fmla="*/ 2147483647 w 40"/>
              <a:gd name="T47" fmla="*/ 2147483647 h 34"/>
              <a:gd name="T48" fmla="*/ 2147483647 w 40"/>
              <a:gd name="T49" fmla="*/ 2147483647 h 34"/>
              <a:gd name="T50" fmla="*/ 2147483647 w 40"/>
              <a:gd name="T51" fmla="*/ 2147483647 h 34"/>
              <a:gd name="T52" fmla="*/ 2147483647 w 40"/>
              <a:gd name="T53" fmla="*/ 2147483647 h 34"/>
              <a:gd name="T54" fmla="*/ 2147483647 w 40"/>
              <a:gd name="T55" fmla="*/ 2147483647 h 34"/>
              <a:gd name="T56" fmla="*/ 2147483647 w 40"/>
              <a:gd name="T57" fmla="*/ 2147483647 h 34"/>
              <a:gd name="T58" fmla="*/ 2147483647 w 40"/>
              <a:gd name="T59" fmla="*/ 2147483647 h 34"/>
              <a:gd name="T60" fmla="*/ 2147483647 w 40"/>
              <a:gd name="T61" fmla="*/ 2147483647 h 34"/>
              <a:gd name="T62" fmla="*/ 2147483647 w 40"/>
              <a:gd name="T63" fmla="*/ 2147483647 h 34"/>
              <a:gd name="T64" fmla="*/ 2147483647 w 40"/>
              <a:gd name="T65" fmla="*/ 2147483647 h 34"/>
              <a:gd name="T66" fmla="*/ 2147483647 w 40"/>
              <a:gd name="T67" fmla="*/ 2147483647 h 34"/>
              <a:gd name="T68" fmla="*/ 2147483647 w 40"/>
              <a:gd name="T69" fmla="*/ 2147483647 h 34"/>
              <a:gd name="T70" fmla="*/ 2147483647 w 40"/>
              <a:gd name="T71" fmla="*/ 2147483647 h 34"/>
              <a:gd name="T72" fmla="*/ 2147483647 w 40"/>
              <a:gd name="T73" fmla="*/ 2147483647 h 34"/>
              <a:gd name="T74" fmla="*/ 2147483647 w 40"/>
              <a:gd name="T75" fmla="*/ 2147483647 h 34"/>
              <a:gd name="T76" fmla="*/ 2147483647 w 40"/>
              <a:gd name="T77" fmla="*/ 2147483647 h 34"/>
              <a:gd name="T78" fmla="*/ 2147483647 w 40"/>
              <a:gd name="T79" fmla="*/ 2147483647 h 34"/>
              <a:gd name="T80" fmla="*/ 2147483647 w 40"/>
              <a:gd name="T81" fmla="*/ 2147483647 h 34"/>
              <a:gd name="T82" fmla="*/ 2147483647 w 40"/>
              <a:gd name="T83" fmla="*/ 2147483647 h 34"/>
              <a:gd name="T84" fmla="*/ 2147483647 w 40"/>
              <a:gd name="T85" fmla="*/ 2147483647 h 34"/>
              <a:gd name="T86" fmla="*/ 2147483647 w 40"/>
              <a:gd name="T87" fmla="*/ 2147483647 h 34"/>
              <a:gd name="T88" fmla="*/ 2147483647 w 40"/>
              <a:gd name="T89" fmla="*/ 2147483647 h 34"/>
              <a:gd name="T90" fmla="*/ 2147483647 w 40"/>
              <a:gd name="T91" fmla="*/ 2147483647 h 34"/>
              <a:gd name="T92" fmla="*/ 2147483647 w 40"/>
              <a:gd name="T93" fmla="*/ 2147483647 h 34"/>
              <a:gd name="T94" fmla="*/ 2147483647 w 40"/>
              <a:gd name="T95" fmla="*/ 2147483647 h 34"/>
              <a:gd name="T96" fmla="*/ 2147483647 w 40"/>
              <a:gd name="T97" fmla="*/ 2147483647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34"/>
              <a:gd name="T149" fmla="*/ 40 w 40"/>
              <a:gd name="T150" fmla="*/ 34 h 3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34">
                <a:moveTo>
                  <a:pt x="19" y="5"/>
                </a:moveTo>
                <a:lnTo>
                  <a:pt x="16" y="3"/>
                </a:lnTo>
                <a:lnTo>
                  <a:pt x="15" y="2"/>
                </a:lnTo>
                <a:lnTo>
                  <a:pt x="12" y="0"/>
                </a:lnTo>
                <a:lnTo>
                  <a:pt x="11" y="0"/>
                </a:lnTo>
                <a:lnTo>
                  <a:pt x="8" y="0"/>
                </a:lnTo>
                <a:lnTo>
                  <a:pt x="6" y="0"/>
                </a:lnTo>
                <a:lnTo>
                  <a:pt x="5" y="2"/>
                </a:lnTo>
                <a:lnTo>
                  <a:pt x="3" y="5"/>
                </a:lnTo>
                <a:lnTo>
                  <a:pt x="2" y="6"/>
                </a:lnTo>
                <a:lnTo>
                  <a:pt x="0" y="8"/>
                </a:lnTo>
                <a:lnTo>
                  <a:pt x="0" y="11"/>
                </a:lnTo>
                <a:lnTo>
                  <a:pt x="0" y="12"/>
                </a:lnTo>
                <a:lnTo>
                  <a:pt x="0" y="15"/>
                </a:lnTo>
                <a:lnTo>
                  <a:pt x="0" y="17"/>
                </a:lnTo>
                <a:lnTo>
                  <a:pt x="0" y="20"/>
                </a:lnTo>
                <a:lnTo>
                  <a:pt x="0" y="21"/>
                </a:lnTo>
                <a:lnTo>
                  <a:pt x="2" y="23"/>
                </a:lnTo>
                <a:lnTo>
                  <a:pt x="2" y="24"/>
                </a:lnTo>
                <a:lnTo>
                  <a:pt x="3" y="26"/>
                </a:lnTo>
                <a:lnTo>
                  <a:pt x="3" y="27"/>
                </a:lnTo>
                <a:lnTo>
                  <a:pt x="5" y="27"/>
                </a:lnTo>
                <a:lnTo>
                  <a:pt x="6" y="27"/>
                </a:lnTo>
                <a:lnTo>
                  <a:pt x="6" y="29"/>
                </a:lnTo>
                <a:lnTo>
                  <a:pt x="8" y="29"/>
                </a:lnTo>
                <a:lnTo>
                  <a:pt x="12" y="29"/>
                </a:lnTo>
                <a:lnTo>
                  <a:pt x="16" y="30"/>
                </a:lnTo>
                <a:lnTo>
                  <a:pt x="22" y="31"/>
                </a:lnTo>
                <a:lnTo>
                  <a:pt x="27" y="33"/>
                </a:lnTo>
                <a:lnTo>
                  <a:pt x="30" y="34"/>
                </a:lnTo>
                <a:lnTo>
                  <a:pt x="34" y="34"/>
                </a:lnTo>
                <a:lnTo>
                  <a:pt x="37" y="33"/>
                </a:lnTo>
                <a:lnTo>
                  <a:pt x="40" y="30"/>
                </a:lnTo>
                <a:lnTo>
                  <a:pt x="40" y="27"/>
                </a:lnTo>
                <a:lnTo>
                  <a:pt x="39" y="24"/>
                </a:lnTo>
                <a:lnTo>
                  <a:pt x="37" y="21"/>
                </a:lnTo>
                <a:lnTo>
                  <a:pt x="34" y="18"/>
                </a:lnTo>
                <a:lnTo>
                  <a:pt x="30" y="14"/>
                </a:lnTo>
                <a:lnTo>
                  <a:pt x="27" y="11"/>
                </a:lnTo>
                <a:lnTo>
                  <a:pt x="22" y="8"/>
                </a:lnTo>
                <a:lnTo>
                  <a:pt x="19" y="5"/>
                </a:lnTo>
              </a:path>
            </a:pathLst>
          </a:custGeom>
          <a:solidFill>
            <a:srgbClr val="FFFF00"/>
          </a:solidFill>
          <a:ln w="4763">
            <a:solidFill>
              <a:srgbClr val="990000"/>
            </a:solidFill>
            <a:round/>
            <a:headEnd/>
            <a:tailEnd/>
          </a:ln>
        </p:spPr>
        <p:txBody>
          <a:bodyPr/>
          <a:lstStyle/>
          <a:p>
            <a:endParaRPr lang="en-US"/>
          </a:p>
        </p:txBody>
      </p:sp>
      <p:sp>
        <p:nvSpPr>
          <p:cNvPr id="53384" name="Freeform 135"/>
          <p:cNvSpPr>
            <a:spLocks/>
          </p:cNvSpPr>
          <p:nvPr/>
        </p:nvSpPr>
        <p:spPr bwMode="auto">
          <a:xfrm>
            <a:off x="6151566" y="4497391"/>
            <a:ext cx="331787" cy="363537"/>
          </a:xfrm>
          <a:custGeom>
            <a:avLst/>
            <a:gdLst>
              <a:gd name="T0" fmla="*/ 2147483647 w 235"/>
              <a:gd name="T1" fmla="*/ 2147483647 h 229"/>
              <a:gd name="T2" fmla="*/ 2147483647 w 235"/>
              <a:gd name="T3" fmla="*/ 2147483647 h 229"/>
              <a:gd name="T4" fmla="*/ 2147483647 w 235"/>
              <a:gd name="T5" fmla="*/ 2147483647 h 229"/>
              <a:gd name="T6" fmla="*/ 2147483647 w 235"/>
              <a:gd name="T7" fmla="*/ 2147483647 h 229"/>
              <a:gd name="T8" fmla="*/ 2147483647 w 235"/>
              <a:gd name="T9" fmla="*/ 2147483647 h 229"/>
              <a:gd name="T10" fmla="*/ 2147483647 w 235"/>
              <a:gd name="T11" fmla="*/ 2147483647 h 229"/>
              <a:gd name="T12" fmla="*/ 2147483647 w 235"/>
              <a:gd name="T13" fmla="*/ 2147483647 h 229"/>
              <a:gd name="T14" fmla="*/ 2147483647 w 235"/>
              <a:gd name="T15" fmla="*/ 2147483647 h 229"/>
              <a:gd name="T16" fmla="*/ 2147483647 w 235"/>
              <a:gd name="T17" fmla="*/ 2147483647 h 229"/>
              <a:gd name="T18" fmla="*/ 2147483647 w 235"/>
              <a:gd name="T19" fmla="*/ 2147483647 h 229"/>
              <a:gd name="T20" fmla="*/ 2147483647 w 235"/>
              <a:gd name="T21" fmla="*/ 2147483647 h 229"/>
              <a:gd name="T22" fmla="*/ 2147483647 w 235"/>
              <a:gd name="T23" fmla="*/ 2147483647 h 229"/>
              <a:gd name="T24" fmla="*/ 2147483647 w 235"/>
              <a:gd name="T25" fmla="*/ 2147483647 h 229"/>
              <a:gd name="T26" fmla="*/ 2147483647 w 235"/>
              <a:gd name="T27" fmla="*/ 2147483647 h 229"/>
              <a:gd name="T28" fmla="*/ 2147483647 w 235"/>
              <a:gd name="T29" fmla="*/ 2147483647 h 229"/>
              <a:gd name="T30" fmla="*/ 2147483647 w 235"/>
              <a:gd name="T31" fmla="*/ 2147483647 h 229"/>
              <a:gd name="T32" fmla="*/ 2147483647 w 235"/>
              <a:gd name="T33" fmla="*/ 2147483647 h 229"/>
              <a:gd name="T34" fmla="*/ 2147483647 w 235"/>
              <a:gd name="T35" fmla="*/ 2147483647 h 229"/>
              <a:gd name="T36" fmla="*/ 2147483647 w 235"/>
              <a:gd name="T37" fmla="*/ 2147483647 h 229"/>
              <a:gd name="T38" fmla="*/ 2147483647 w 235"/>
              <a:gd name="T39" fmla="*/ 2147483647 h 229"/>
              <a:gd name="T40" fmla="*/ 2147483647 w 235"/>
              <a:gd name="T41" fmla="*/ 2147483647 h 229"/>
              <a:gd name="T42" fmla="*/ 2147483647 w 235"/>
              <a:gd name="T43" fmla="*/ 2147483647 h 229"/>
              <a:gd name="T44" fmla="*/ 2147483647 w 235"/>
              <a:gd name="T45" fmla="*/ 2147483647 h 229"/>
              <a:gd name="T46" fmla="*/ 2147483647 w 235"/>
              <a:gd name="T47" fmla="*/ 2147483647 h 229"/>
              <a:gd name="T48" fmla="*/ 2147483647 w 235"/>
              <a:gd name="T49" fmla="*/ 2147483647 h 229"/>
              <a:gd name="T50" fmla="*/ 2147483647 w 235"/>
              <a:gd name="T51" fmla="*/ 2147483647 h 229"/>
              <a:gd name="T52" fmla="*/ 2147483647 w 235"/>
              <a:gd name="T53" fmla="*/ 2147483647 h 229"/>
              <a:gd name="T54" fmla="*/ 2147483647 w 235"/>
              <a:gd name="T55" fmla="*/ 2147483647 h 229"/>
              <a:gd name="T56" fmla="*/ 2147483647 w 235"/>
              <a:gd name="T57" fmla="*/ 2147483647 h 229"/>
              <a:gd name="T58" fmla="*/ 2147483647 w 235"/>
              <a:gd name="T59" fmla="*/ 2147483647 h 229"/>
              <a:gd name="T60" fmla="*/ 2147483647 w 235"/>
              <a:gd name="T61" fmla="*/ 2147483647 h 229"/>
              <a:gd name="T62" fmla="*/ 2147483647 w 235"/>
              <a:gd name="T63" fmla="*/ 2147483647 h 229"/>
              <a:gd name="T64" fmla="*/ 2147483647 w 235"/>
              <a:gd name="T65" fmla="*/ 2147483647 h 229"/>
              <a:gd name="T66" fmla="*/ 2147483647 w 235"/>
              <a:gd name="T67" fmla="*/ 2147483647 h 229"/>
              <a:gd name="T68" fmla="*/ 2147483647 w 235"/>
              <a:gd name="T69" fmla="*/ 2147483647 h 229"/>
              <a:gd name="T70" fmla="*/ 2147483647 w 235"/>
              <a:gd name="T71" fmla="*/ 2147483647 h 229"/>
              <a:gd name="T72" fmla="*/ 2147483647 w 235"/>
              <a:gd name="T73" fmla="*/ 2147483647 h 229"/>
              <a:gd name="T74" fmla="*/ 2147483647 w 235"/>
              <a:gd name="T75" fmla="*/ 2147483647 h 229"/>
              <a:gd name="T76" fmla="*/ 2147483647 w 235"/>
              <a:gd name="T77" fmla="*/ 2147483647 h 229"/>
              <a:gd name="T78" fmla="*/ 2147483647 w 235"/>
              <a:gd name="T79" fmla="*/ 2147483647 h 229"/>
              <a:gd name="T80" fmla="*/ 2147483647 w 235"/>
              <a:gd name="T81" fmla="*/ 2147483647 h 229"/>
              <a:gd name="T82" fmla="*/ 2147483647 w 235"/>
              <a:gd name="T83" fmla="*/ 2147483647 h 229"/>
              <a:gd name="T84" fmla="*/ 2147483647 w 235"/>
              <a:gd name="T85" fmla="*/ 2147483647 h 229"/>
              <a:gd name="T86" fmla="*/ 2147483647 w 235"/>
              <a:gd name="T87" fmla="*/ 2147483647 h 229"/>
              <a:gd name="T88" fmla="*/ 0 w 235"/>
              <a:gd name="T89" fmla="*/ 2147483647 h 229"/>
              <a:gd name="T90" fmla="*/ 2147483647 w 235"/>
              <a:gd name="T91" fmla="*/ 2147483647 h 229"/>
              <a:gd name="T92" fmla="*/ 2147483647 w 235"/>
              <a:gd name="T93" fmla="*/ 2147483647 h 229"/>
              <a:gd name="T94" fmla="*/ 2147483647 w 235"/>
              <a:gd name="T95" fmla="*/ 2147483647 h 229"/>
              <a:gd name="T96" fmla="*/ 2147483647 w 235"/>
              <a:gd name="T97" fmla="*/ 2147483647 h 229"/>
              <a:gd name="T98" fmla="*/ 2147483647 w 235"/>
              <a:gd name="T99" fmla="*/ 2147483647 h 229"/>
              <a:gd name="T100" fmla="*/ 2147483647 w 235"/>
              <a:gd name="T101" fmla="*/ 2147483647 h 22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35"/>
              <a:gd name="T154" fmla="*/ 0 h 229"/>
              <a:gd name="T155" fmla="*/ 235 w 235"/>
              <a:gd name="T156" fmla="*/ 229 h 229"/>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35" h="229">
                <a:moveTo>
                  <a:pt x="12" y="59"/>
                </a:moveTo>
                <a:lnTo>
                  <a:pt x="15" y="62"/>
                </a:lnTo>
                <a:lnTo>
                  <a:pt x="17" y="67"/>
                </a:lnTo>
                <a:lnTo>
                  <a:pt x="19" y="70"/>
                </a:lnTo>
                <a:lnTo>
                  <a:pt x="22" y="72"/>
                </a:lnTo>
                <a:lnTo>
                  <a:pt x="25" y="77"/>
                </a:lnTo>
                <a:lnTo>
                  <a:pt x="28" y="80"/>
                </a:lnTo>
                <a:lnTo>
                  <a:pt x="30" y="83"/>
                </a:lnTo>
                <a:lnTo>
                  <a:pt x="30" y="87"/>
                </a:lnTo>
                <a:lnTo>
                  <a:pt x="30" y="96"/>
                </a:lnTo>
                <a:lnTo>
                  <a:pt x="28" y="105"/>
                </a:lnTo>
                <a:lnTo>
                  <a:pt x="28" y="112"/>
                </a:lnTo>
                <a:lnTo>
                  <a:pt x="28" y="121"/>
                </a:lnTo>
                <a:lnTo>
                  <a:pt x="27" y="130"/>
                </a:lnTo>
                <a:lnTo>
                  <a:pt x="27" y="139"/>
                </a:lnTo>
                <a:lnTo>
                  <a:pt x="27" y="147"/>
                </a:lnTo>
                <a:lnTo>
                  <a:pt x="27" y="155"/>
                </a:lnTo>
                <a:lnTo>
                  <a:pt x="28" y="158"/>
                </a:lnTo>
                <a:lnTo>
                  <a:pt x="30" y="160"/>
                </a:lnTo>
                <a:lnTo>
                  <a:pt x="30" y="163"/>
                </a:lnTo>
                <a:lnTo>
                  <a:pt x="31" y="164"/>
                </a:lnTo>
                <a:lnTo>
                  <a:pt x="33" y="167"/>
                </a:lnTo>
                <a:lnTo>
                  <a:pt x="34" y="169"/>
                </a:lnTo>
                <a:lnTo>
                  <a:pt x="36" y="172"/>
                </a:lnTo>
                <a:lnTo>
                  <a:pt x="36" y="173"/>
                </a:lnTo>
                <a:lnTo>
                  <a:pt x="34" y="179"/>
                </a:lnTo>
                <a:lnTo>
                  <a:pt x="31" y="184"/>
                </a:lnTo>
                <a:lnTo>
                  <a:pt x="28" y="188"/>
                </a:lnTo>
                <a:lnTo>
                  <a:pt x="25" y="194"/>
                </a:lnTo>
                <a:lnTo>
                  <a:pt x="22" y="198"/>
                </a:lnTo>
                <a:lnTo>
                  <a:pt x="21" y="203"/>
                </a:lnTo>
                <a:lnTo>
                  <a:pt x="19" y="209"/>
                </a:lnTo>
                <a:lnTo>
                  <a:pt x="19" y="213"/>
                </a:lnTo>
                <a:lnTo>
                  <a:pt x="22" y="219"/>
                </a:lnTo>
                <a:lnTo>
                  <a:pt x="25" y="222"/>
                </a:lnTo>
                <a:lnTo>
                  <a:pt x="30" y="227"/>
                </a:lnTo>
                <a:lnTo>
                  <a:pt x="36" y="228"/>
                </a:lnTo>
                <a:lnTo>
                  <a:pt x="42" y="229"/>
                </a:lnTo>
                <a:lnTo>
                  <a:pt x="48" y="229"/>
                </a:lnTo>
                <a:lnTo>
                  <a:pt x="54" y="227"/>
                </a:lnTo>
                <a:lnTo>
                  <a:pt x="59" y="224"/>
                </a:lnTo>
                <a:lnTo>
                  <a:pt x="65" y="218"/>
                </a:lnTo>
                <a:lnTo>
                  <a:pt x="71" y="212"/>
                </a:lnTo>
                <a:lnTo>
                  <a:pt x="77" y="207"/>
                </a:lnTo>
                <a:lnTo>
                  <a:pt x="83" y="203"/>
                </a:lnTo>
                <a:lnTo>
                  <a:pt x="89" y="198"/>
                </a:lnTo>
                <a:lnTo>
                  <a:pt x="95" y="194"/>
                </a:lnTo>
                <a:lnTo>
                  <a:pt x="101" y="189"/>
                </a:lnTo>
                <a:lnTo>
                  <a:pt x="108" y="185"/>
                </a:lnTo>
                <a:lnTo>
                  <a:pt x="113" y="181"/>
                </a:lnTo>
                <a:lnTo>
                  <a:pt x="117" y="176"/>
                </a:lnTo>
                <a:lnTo>
                  <a:pt x="122" y="170"/>
                </a:lnTo>
                <a:lnTo>
                  <a:pt x="125" y="166"/>
                </a:lnTo>
                <a:lnTo>
                  <a:pt x="127" y="160"/>
                </a:lnTo>
                <a:lnTo>
                  <a:pt x="130" y="154"/>
                </a:lnTo>
                <a:lnTo>
                  <a:pt x="133" y="148"/>
                </a:lnTo>
                <a:lnTo>
                  <a:pt x="136" y="144"/>
                </a:lnTo>
                <a:lnTo>
                  <a:pt x="141" y="139"/>
                </a:lnTo>
                <a:lnTo>
                  <a:pt x="145" y="136"/>
                </a:lnTo>
                <a:lnTo>
                  <a:pt x="150" y="133"/>
                </a:lnTo>
                <a:lnTo>
                  <a:pt x="156" y="132"/>
                </a:lnTo>
                <a:lnTo>
                  <a:pt x="161" y="129"/>
                </a:lnTo>
                <a:lnTo>
                  <a:pt x="166" y="127"/>
                </a:lnTo>
                <a:lnTo>
                  <a:pt x="172" y="124"/>
                </a:lnTo>
                <a:lnTo>
                  <a:pt x="176" y="121"/>
                </a:lnTo>
                <a:lnTo>
                  <a:pt x="181" y="117"/>
                </a:lnTo>
                <a:lnTo>
                  <a:pt x="182" y="111"/>
                </a:lnTo>
                <a:lnTo>
                  <a:pt x="184" y="105"/>
                </a:lnTo>
                <a:lnTo>
                  <a:pt x="185" y="99"/>
                </a:lnTo>
                <a:lnTo>
                  <a:pt x="187" y="93"/>
                </a:lnTo>
                <a:lnTo>
                  <a:pt x="188" y="87"/>
                </a:lnTo>
                <a:lnTo>
                  <a:pt x="191" y="83"/>
                </a:lnTo>
                <a:lnTo>
                  <a:pt x="196" y="80"/>
                </a:lnTo>
                <a:lnTo>
                  <a:pt x="200" y="78"/>
                </a:lnTo>
                <a:lnTo>
                  <a:pt x="204" y="77"/>
                </a:lnTo>
                <a:lnTo>
                  <a:pt x="207" y="75"/>
                </a:lnTo>
                <a:lnTo>
                  <a:pt x="212" y="74"/>
                </a:lnTo>
                <a:lnTo>
                  <a:pt x="216" y="71"/>
                </a:lnTo>
                <a:lnTo>
                  <a:pt x="221" y="68"/>
                </a:lnTo>
                <a:lnTo>
                  <a:pt x="224" y="65"/>
                </a:lnTo>
                <a:lnTo>
                  <a:pt x="225" y="61"/>
                </a:lnTo>
                <a:lnTo>
                  <a:pt x="228" y="55"/>
                </a:lnTo>
                <a:lnTo>
                  <a:pt x="231" y="50"/>
                </a:lnTo>
                <a:lnTo>
                  <a:pt x="232" y="44"/>
                </a:lnTo>
                <a:lnTo>
                  <a:pt x="234" y="40"/>
                </a:lnTo>
                <a:lnTo>
                  <a:pt x="235" y="34"/>
                </a:lnTo>
                <a:lnTo>
                  <a:pt x="234" y="30"/>
                </a:lnTo>
                <a:lnTo>
                  <a:pt x="231" y="25"/>
                </a:lnTo>
                <a:lnTo>
                  <a:pt x="227" y="22"/>
                </a:lnTo>
                <a:lnTo>
                  <a:pt x="222" y="19"/>
                </a:lnTo>
                <a:lnTo>
                  <a:pt x="218" y="18"/>
                </a:lnTo>
                <a:lnTo>
                  <a:pt x="213" y="18"/>
                </a:lnTo>
                <a:lnTo>
                  <a:pt x="209" y="19"/>
                </a:lnTo>
                <a:lnTo>
                  <a:pt x="201" y="22"/>
                </a:lnTo>
                <a:lnTo>
                  <a:pt x="196" y="28"/>
                </a:lnTo>
                <a:lnTo>
                  <a:pt x="188" y="35"/>
                </a:lnTo>
                <a:lnTo>
                  <a:pt x="182" y="43"/>
                </a:lnTo>
                <a:lnTo>
                  <a:pt x="176" y="49"/>
                </a:lnTo>
                <a:lnTo>
                  <a:pt x="169" y="53"/>
                </a:lnTo>
                <a:lnTo>
                  <a:pt x="163" y="55"/>
                </a:lnTo>
                <a:lnTo>
                  <a:pt x="156" y="56"/>
                </a:lnTo>
                <a:lnTo>
                  <a:pt x="150" y="55"/>
                </a:lnTo>
                <a:lnTo>
                  <a:pt x="142" y="55"/>
                </a:lnTo>
                <a:lnTo>
                  <a:pt x="136" y="52"/>
                </a:lnTo>
                <a:lnTo>
                  <a:pt x="129" y="50"/>
                </a:lnTo>
                <a:lnTo>
                  <a:pt x="122" y="47"/>
                </a:lnTo>
                <a:lnTo>
                  <a:pt x="116" y="44"/>
                </a:lnTo>
                <a:lnTo>
                  <a:pt x="111" y="43"/>
                </a:lnTo>
                <a:lnTo>
                  <a:pt x="108" y="40"/>
                </a:lnTo>
                <a:lnTo>
                  <a:pt x="105" y="37"/>
                </a:lnTo>
                <a:lnTo>
                  <a:pt x="101" y="34"/>
                </a:lnTo>
                <a:lnTo>
                  <a:pt x="98" y="33"/>
                </a:lnTo>
                <a:lnTo>
                  <a:pt x="95" y="30"/>
                </a:lnTo>
                <a:lnTo>
                  <a:pt x="90" y="27"/>
                </a:lnTo>
                <a:lnTo>
                  <a:pt x="88" y="24"/>
                </a:lnTo>
                <a:lnTo>
                  <a:pt x="85" y="22"/>
                </a:lnTo>
                <a:lnTo>
                  <a:pt x="82" y="22"/>
                </a:lnTo>
                <a:lnTo>
                  <a:pt x="80" y="22"/>
                </a:lnTo>
                <a:lnTo>
                  <a:pt x="77" y="22"/>
                </a:lnTo>
                <a:lnTo>
                  <a:pt x="76" y="24"/>
                </a:lnTo>
                <a:lnTo>
                  <a:pt x="73" y="24"/>
                </a:lnTo>
                <a:lnTo>
                  <a:pt x="71" y="24"/>
                </a:lnTo>
                <a:lnTo>
                  <a:pt x="70" y="24"/>
                </a:lnTo>
                <a:lnTo>
                  <a:pt x="67" y="22"/>
                </a:lnTo>
                <a:lnTo>
                  <a:pt x="61" y="19"/>
                </a:lnTo>
                <a:lnTo>
                  <a:pt x="54" y="15"/>
                </a:lnTo>
                <a:lnTo>
                  <a:pt x="43" y="10"/>
                </a:lnTo>
                <a:lnTo>
                  <a:pt x="34" y="6"/>
                </a:lnTo>
                <a:lnTo>
                  <a:pt x="25" y="3"/>
                </a:lnTo>
                <a:lnTo>
                  <a:pt x="18" y="0"/>
                </a:lnTo>
                <a:lnTo>
                  <a:pt x="14" y="0"/>
                </a:lnTo>
                <a:lnTo>
                  <a:pt x="8" y="4"/>
                </a:lnTo>
                <a:lnTo>
                  <a:pt x="3" y="9"/>
                </a:lnTo>
                <a:lnTo>
                  <a:pt x="0" y="16"/>
                </a:lnTo>
                <a:lnTo>
                  <a:pt x="0" y="22"/>
                </a:lnTo>
                <a:lnTo>
                  <a:pt x="0" y="30"/>
                </a:lnTo>
                <a:lnTo>
                  <a:pt x="3" y="38"/>
                </a:lnTo>
                <a:lnTo>
                  <a:pt x="6" y="46"/>
                </a:lnTo>
                <a:lnTo>
                  <a:pt x="11" y="52"/>
                </a:lnTo>
                <a:lnTo>
                  <a:pt x="11" y="53"/>
                </a:lnTo>
                <a:lnTo>
                  <a:pt x="11" y="55"/>
                </a:lnTo>
                <a:lnTo>
                  <a:pt x="11" y="56"/>
                </a:lnTo>
                <a:lnTo>
                  <a:pt x="12" y="58"/>
                </a:lnTo>
                <a:lnTo>
                  <a:pt x="12" y="5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85" name="Freeform 136"/>
          <p:cNvSpPr>
            <a:spLocks/>
          </p:cNvSpPr>
          <p:nvPr/>
        </p:nvSpPr>
        <p:spPr bwMode="auto">
          <a:xfrm>
            <a:off x="6245229" y="4679953"/>
            <a:ext cx="87313" cy="111125"/>
          </a:xfrm>
          <a:custGeom>
            <a:avLst/>
            <a:gdLst>
              <a:gd name="T0" fmla="*/ 2147483647 w 62"/>
              <a:gd name="T1" fmla="*/ 2147483647 h 70"/>
              <a:gd name="T2" fmla="*/ 2147483647 w 62"/>
              <a:gd name="T3" fmla="*/ 2147483647 h 70"/>
              <a:gd name="T4" fmla="*/ 2147483647 w 62"/>
              <a:gd name="T5" fmla="*/ 2147483647 h 70"/>
              <a:gd name="T6" fmla="*/ 2147483647 w 62"/>
              <a:gd name="T7" fmla="*/ 2147483647 h 70"/>
              <a:gd name="T8" fmla="*/ 2147483647 w 62"/>
              <a:gd name="T9" fmla="*/ 2147483647 h 70"/>
              <a:gd name="T10" fmla="*/ 2147483647 w 62"/>
              <a:gd name="T11" fmla="*/ 2147483647 h 70"/>
              <a:gd name="T12" fmla="*/ 2147483647 w 62"/>
              <a:gd name="T13" fmla="*/ 2147483647 h 70"/>
              <a:gd name="T14" fmla="*/ 2147483647 w 62"/>
              <a:gd name="T15" fmla="*/ 2147483647 h 70"/>
              <a:gd name="T16" fmla="*/ 2147483647 w 62"/>
              <a:gd name="T17" fmla="*/ 2147483647 h 70"/>
              <a:gd name="T18" fmla="*/ 2147483647 w 62"/>
              <a:gd name="T19" fmla="*/ 2147483647 h 70"/>
              <a:gd name="T20" fmla="*/ 2147483647 w 62"/>
              <a:gd name="T21" fmla="*/ 2147483647 h 70"/>
              <a:gd name="T22" fmla="*/ 2147483647 w 62"/>
              <a:gd name="T23" fmla="*/ 2147483647 h 70"/>
              <a:gd name="T24" fmla="*/ 2147483647 w 62"/>
              <a:gd name="T25" fmla="*/ 2147483647 h 70"/>
              <a:gd name="T26" fmla="*/ 2147483647 w 62"/>
              <a:gd name="T27" fmla="*/ 2147483647 h 70"/>
              <a:gd name="T28" fmla="*/ 2147483647 w 62"/>
              <a:gd name="T29" fmla="*/ 2147483647 h 70"/>
              <a:gd name="T30" fmla="*/ 2147483647 w 62"/>
              <a:gd name="T31" fmla="*/ 2147483647 h 70"/>
              <a:gd name="T32" fmla="*/ 2147483647 w 62"/>
              <a:gd name="T33" fmla="*/ 2147483647 h 70"/>
              <a:gd name="T34" fmla="*/ 2147483647 w 62"/>
              <a:gd name="T35" fmla="*/ 2147483647 h 70"/>
              <a:gd name="T36" fmla="*/ 2147483647 w 62"/>
              <a:gd name="T37" fmla="*/ 2147483647 h 70"/>
              <a:gd name="T38" fmla="*/ 2147483647 w 62"/>
              <a:gd name="T39" fmla="*/ 2147483647 h 70"/>
              <a:gd name="T40" fmla="*/ 2147483647 w 62"/>
              <a:gd name="T41" fmla="*/ 2147483647 h 70"/>
              <a:gd name="T42" fmla="*/ 2147483647 w 62"/>
              <a:gd name="T43" fmla="*/ 2147483647 h 70"/>
              <a:gd name="T44" fmla="*/ 2147483647 w 62"/>
              <a:gd name="T45" fmla="*/ 2147483647 h 70"/>
              <a:gd name="T46" fmla="*/ 2147483647 w 62"/>
              <a:gd name="T47" fmla="*/ 2147483647 h 70"/>
              <a:gd name="T48" fmla="*/ 2147483647 w 62"/>
              <a:gd name="T49" fmla="*/ 2147483647 h 70"/>
              <a:gd name="T50" fmla="*/ 2147483647 w 62"/>
              <a:gd name="T51" fmla="*/ 2147483647 h 70"/>
              <a:gd name="T52" fmla="*/ 2147483647 w 62"/>
              <a:gd name="T53" fmla="*/ 2147483647 h 70"/>
              <a:gd name="T54" fmla="*/ 2147483647 w 62"/>
              <a:gd name="T55" fmla="*/ 2147483647 h 70"/>
              <a:gd name="T56" fmla="*/ 2147483647 w 62"/>
              <a:gd name="T57" fmla="*/ 2147483647 h 70"/>
              <a:gd name="T58" fmla="*/ 2147483647 w 62"/>
              <a:gd name="T59" fmla="*/ 2147483647 h 70"/>
              <a:gd name="T60" fmla="*/ 2147483647 w 62"/>
              <a:gd name="T61" fmla="*/ 2147483647 h 70"/>
              <a:gd name="T62" fmla="*/ 2147483647 w 62"/>
              <a:gd name="T63" fmla="*/ 2147483647 h 70"/>
              <a:gd name="T64" fmla="*/ 2147483647 w 62"/>
              <a:gd name="T65" fmla="*/ 2147483647 h 70"/>
              <a:gd name="T66" fmla="*/ 2147483647 w 62"/>
              <a:gd name="T67" fmla="*/ 0 h 70"/>
              <a:gd name="T68" fmla="*/ 2147483647 w 62"/>
              <a:gd name="T69" fmla="*/ 0 h 70"/>
              <a:gd name="T70" fmla="*/ 2147483647 w 62"/>
              <a:gd name="T71" fmla="*/ 2147483647 h 70"/>
              <a:gd name="T72" fmla="*/ 2147483647 w 62"/>
              <a:gd name="T73" fmla="*/ 2147483647 h 70"/>
              <a:gd name="T74" fmla="*/ 2147483647 w 62"/>
              <a:gd name="T75" fmla="*/ 2147483647 h 70"/>
              <a:gd name="T76" fmla="*/ 2147483647 w 62"/>
              <a:gd name="T77" fmla="*/ 2147483647 h 70"/>
              <a:gd name="T78" fmla="*/ 2147483647 w 62"/>
              <a:gd name="T79" fmla="*/ 2147483647 h 70"/>
              <a:gd name="T80" fmla="*/ 2147483647 w 62"/>
              <a:gd name="T81" fmla="*/ 2147483647 h 70"/>
              <a:gd name="T82" fmla="*/ 2147483647 w 62"/>
              <a:gd name="T83" fmla="*/ 2147483647 h 70"/>
              <a:gd name="T84" fmla="*/ 2147483647 w 62"/>
              <a:gd name="T85" fmla="*/ 2147483647 h 70"/>
              <a:gd name="T86" fmla="*/ 2147483647 w 62"/>
              <a:gd name="T87" fmla="*/ 2147483647 h 70"/>
              <a:gd name="T88" fmla="*/ 0 w 62"/>
              <a:gd name="T89" fmla="*/ 2147483647 h 70"/>
              <a:gd name="T90" fmla="*/ 0 w 62"/>
              <a:gd name="T91" fmla="*/ 2147483647 h 70"/>
              <a:gd name="T92" fmla="*/ 2147483647 w 62"/>
              <a:gd name="T93" fmla="*/ 2147483647 h 70"/>
              <a:gd name="T94" fmla="*/ 2147483647 w 62"/>
              <a:gd name="T95" fmla="*/ 2147483647 h 70"/>
              <a:gd name="T96" fmla="*/ 2147483647 w 62"/>
              <a:gd name="T97" fmla="*/ 2147483647 h 7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2"/>
              <a:gd name="T148" fmla="*/ 0 h 70"/>
              <a:gd name="T149" fmla="*/ 62 w 62"/>
              <a:gd name="T150" fmla="*/ 70 h 7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2" h="70">
                <a:moveTo>
                  <a:pt x="6" y="58"/>
                </a:moveTo>
                <a:lnTo>
                  <a:pt x="6" y="61"/>
                </a:lnTo>
                <a:lnTo>
                  <a:pt x="7" y="64"/>
                </a:lnTo>
                <a:lnTo>
                  <a:pt x="9" y="67"/>
                </a:lnTo>
                <a:lnTo>
                  <a:pt x="12" y="69"/>
                </a:lnTo>
                <a:lnTo>
                  <a:pt x="15" y="70"/>
                </a:lnTo>
                <a:lnTo>
                  <a:pt x="18" y="70"/>
                </a:lnTo>
                <a:lnTo>
                  <a:pt x="21" y="70"/>
                </a:lnTo>
                <a:lnTo>
                  <a:pt x="23" y="70"/>
                </a:lnTo>
                <a:lnTo>
                  <a:pt x="28" y="69"/>
                </a:lnTo>
                <a:lnTo>
                  <a:pt x="32" y="66"/>
                </a:lnTo>
                <a:lnTo>
                  <a:pt x="35" y="63"/>
                </a:lnTo>
                <a:lnTo>
                  <a:pt x="38" y="60"/>
                </a:lnTo>
                <a:lnTo>
                  <a:pt x="40" y="55"/>
                </a:lnTo>
                <a:lnTo>
                  <a:pt x="43" y="52"/>
                </a:lnTo>
                <a:lnTo>
                  <a:pt x="46" y="48"/>
                </a:lnTo>
                <a:lnTo>
                  <a:pt x="47" y="43"/>
                </a:lnTo>
                <a:lnTo>
                  <a:pt x="49" y="40"/>
                </a:lnTo>
                <a:lnTo>
                  <a:pt x="52" y="39"/>
                </a:lnTo>
                <a:lnTo>
                  <a:pt x="53" y="36"/>
                </a:lnTo>
                <a:lnTo>
                  <a:pt x="56" y="33"/>
                </a:lnTo>
                <a:lnTo>
                  <a:pt x="58" y="30"/>
                </a:lnTo>
                <a:lnTo>
                  <a:pt x="59" y="27"/>
                </a:lnTo>
                <a:lnTo>
                  <a:pt x="60" y="24"/>
                </a:lnTo>
                <a:lnTo>
                  <a:pt x="62" y="21"/>
                </a:lnTo>
                <a:lnTo>
                  <a:pt x="60" y="18"/>
                </a:lnTo>
                <a:lnTo>
                  <a:pt x="60" y="15"/>
                </a:lnTo>
                <a:lnTo>
                  <a:pt x="59" y="12"/>
                </a:lnTo>
                <a:lnTo>
                  <a:pt x="59" y="9"/>
                </a:lnTo>
                <a:lnTo>
                  <a:pt x="58" y="8"/>
                </a:lnTo>
                <a:lnTo>
                  <a:pt x="56" y="5"/>
                </a:lnTo>
                <a:lnTo>
                  <a:pt x="53" y="3"/>
                </a:lnTo>
                <a:lnTo>
                  <a:pt x="52" y="2"/>
                </a:lnTo>
                <a:lnTo>
                  <a:pt x="46" y="0"/>
                </a:lnTo>
                <a:lnTo>
                  <a:pt x="40" y="0"/>
                </a:lnTo>
                <a:lnTo>
                  <a:pt x="34" y="3"/>
                </a:lnTo>
                <a:lnTo>
                  <a:pt x="29" y="5"/>
                </a:lnTo>
                <a:lnTo>
                  <a:pt x="23" y="8"/>
                </a:lnTo>
                <a:lnTo>
                  <a:pt x="19" y="12"/>
                </a:lnTo>
                <a:lnTo>
                  <a:pt x="13" y="15"/>
                </a:lnTo>
                <a:lnTo>
                  <a:pt x="9" y="18"/>
                </a:lnTo>
                <a:lnTo>
                  <a:pt x="6" y="21"/>
                </a:lnTo>
                <a:lnTo>
                  <a:pt x="3" y="26"/>
                </a:lnTo>
                <a:lnTo>
                  <a:pt x="1" y="30"/>
                </a:lnTo>
                <a:lnTo>
                  <a:pt x="0" y="36"/>
                </a:lnTo>
                <a:lnTo>
                  <a:pt x="0" y="42"/>
                </a:lnTo>
                <a:lnTo>
                  <a:pt x="1" y="48"/>
                </a:lnTo>
                <a:lnTo>
                  <a:pt x="3" y="54"/>
                </a:lnTo>
                <a:lnTo>
                  <a:pt x="6" y="5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86" name="Freeform 137"/>
          <p:cNvSpPr>
            <a:spLocks/>
          </p:cNvSpPr>
          <p:nvPr/>
        </p:nvSpPr>
        <p:spPr bwMode="auto">
          <a:xfrm>
            <a:off x="6245229" y="4679953"/>
            <a:ext cx="87313" cy="111125"/>
          </a:xfrm>
          <a:custGeom>
            <a:avLst/>
            <a:gdLst>
              <a:gd name="T0" fmla="*/ 2147483647 w 62"/>
              <a:gd name="T1" fmla="*/ 2147483647 h 70"/>
              <a:gd name="T2" fmla="*/ 2147483647 w 62"/>
              <a:gd name="T3" fmla="*/ 2147483647 h 70"/>
              <a:gd name="T4" fmla="*/ 2147483647 w 62"/>
              <a:gd name="T5" fmla="*/ 2147483647 h 70"/>
              <a:gd name="T6" fmla="*/ 2147483647 w 62"/>
              <a:gd name="T7" fmla="*/ 2147483647 h 70"/>
              <a:gd name="T8" fmla="*/ 2147483647 w 62"/>
              <a:gd name="T9" fmla="*/ 2147483647 h 70"/>
              <a:gd name="T10" fmla="*/ 2147483647 w 62"/>
              <a:gd name="T11" fmla="*/ 2147483647 h 70"/>
              <a:gd name="T12" fmla="*/ 2147483647 w 62"/>
              <a:gd name="T13" fmla="*/ 2147483647 h 70"/>
              <a:gd name="T14" fmla="*/ 2147483647 w 62"/>
              <a:gd name="T15" fmla="*/ 2147483647 h 70"/>
              <a:gd name="T16" fmla="*/ 2147483647 w 62"/>
              <a:gd name="T17" fmla="*/ 2147483647 h 70"/>
              <a:gd name="T18" fmla="*/ 2147483647 w 62"/>
              <a:gd name="T19" fmla="*/ 2147483647 h 70"/>
              <a:gd name="T20" fmla="*/ 2147483647 w 62"/>
              <a:gd name="T21" fmla="*/ 2147483647 h 70"/>
              <a:gd name="T22" fmla="*/ 2147483647 w 62"/>
              <a:gd name="T23" fmla="*/ 2147483647 h 70"/>
              <a:gd name="T24" fmla="*/ 2147483647 w 62"/>
              <a:gd name="T25" fmla="*/ 2147483647 h 70"/>
              <a:gd name="T26" fmla="*/ 2147483647 w 62"/>
              <a:gd name="T27" fmla="*/ 2147483647 h 70"/>
              <a:gd name="T28" fmla="*/ 2147483647 w 62"/>
              <a:gd name="T29" fmla="*/ 2147483647 h 70"/>
              <a:gd name="T30" fmla="*/ 2147483647 w 62"/>
              <a:gd name="T31" fmla="*/ 2147483647 h 70"/>
              <a:gd name="T32" fmla="*/ 2147483647 w 62"/>
              <a:gd name="T33" fmla="*/ 2147483647 h 70"/>
              <a:gd name="T34" fmla="*/ 2147483647 w 62"/>
              <a:gd name="T35" fmla="*/ 2147483647 h 70"/>
              <a:gd name="T36" fmla="*/ 2147483647 w 62"/>
              <a:gd name="T37" fmla="*/ 2147483647 h 70"/>
              <a:gd name="T38" fmla="*/ 2147483647 w 62"/>
              <a:gd name="T39" fmla="*/ 2147483647 h 70"/>
              <a:gd name="T40" fmla="*/ 2147483647 w 62"/>
              <a:gd name="T41" fmla="*/ 2147483647 h 70"/>
              <a:gd name="T42" fmla="*/ 2147483647 w 62"/>
              <a:gd name="T43" fmla="*/ 2147483647 h 70"/>
              <a:gd name="T44" fmla="*/ 2147483647 w 62"/>
              <a:gd name="T45" fmla="*/ 2147483647 h 70"/>
              <a:gd name="T46" fmla="*/ 2147483647 w 62"/>
              <a:gd name="T47" fmla="*/ 2147483647 h 70"/>
              <a:gd name="T48" fmla="*/ 2147483647 w 62"/>
              <a:gd name="T49" fmla="*/ 2147483647 h 70"/>
              <a:gd name="T50" fmla="*/ 2147483647 w 62"/>
              <a:gd name="T51" fmla="*/ 2147483647 h 70"/>
              <a:gd name="T52" fmla="*/ 2147483647 w 62"/>
              <a:gd name="T53" fmla="*/ 2147483647 h 70"/>
              <a:gd name="T54" fmla="*/ 2147483647 w 62"/>
              <a:gd name="T55" fmla="*/ 2147483647 h 70"/>
              <a:gd name="T56" fmla="*/ 2147483647 w 62"/>
              <a:gd name="T57" fmla="*/ 2147483647 h 70"/>
              <a:gd name="T58" fmla="*/ 2147483647 w 62"/>
              <a:gd name="T59" fmla="*/ 2147483647 h 70"/>
              <a:gd name="T60" fmla="*/ 2147483647 w 62"/>
              <a:gd name="T61" fmla="*/ 2147483647 h 70"/>
              <a:gd name="T62" fmla="*/ 2147483647 w 62"/>
              <a:gd name="T63" fmla="*/ 2147483647 h 70"/>
              <a:gd name="T64" fmla="*/ 2147483647 w 62"/>
              <a:gd name="T65" fmla="*/ 2147483647 h 70"/>
              <a:gd name="T66" fmla="*/ 2147483647 w 62"/>
              <a:gd name="T67" fmla="*/ 0 h 70"/>
              <a:gd name="T68" fmla="*/ 2147483647 w 62"/>
              <a:gd name="T69" fmla="*/ 0 h 70"/>
              <a:gd name="T70" fmla="*/ 2147483647 w 62"/>
              <a:gd name="T71" fmla="*/ 2147483647 h 70"/>
              <a:gd name="T72" fmla="*/ 2147483647 w 62"/>
              <a:gd name="T73" fmla="*/ 2147483647 h 70"/>
              <a:gd name="T74" fmla="*/ 2147483647 w 62"/>
              <a:gd name="T75" fmla="*/ 2147483647 h 70"/>
              <a:gd name="T76" fmla="*/ 2147483647 w 62"/>
              <a:gd name="T77" fmla="*/ 2147483647 h 70"/>
              <a:gd name="T78" fmla="*/ 2147483647 w 62"/>
              <a:gd name="T79" fmla="*/ 2147483647 h 70"/>
              <a:gd name="T80" fmla="*/ 2147483647 w 62"/>
              <a:gd name="T81" fmla="*/ 2147483647 h 70"/>
              <a:gd name="T82" fmla="*/ 2147483647 w 62"/>
              <a:gd name="T83" fmla="*/ 2147483647 h 70"/>
              <a:gd name="T84" fmla="*/ 2147483647 w 62"/>
              <a:gd name="T85" fmla="*/ 2147483647 h 70"/>
              <a:gd name="T86" fmla="*/ 2147483647 w 62"/>
              <a:gd name="T87" fmla="*/ 2147483647 h 70"/>
              <a:gd name="T88" fmla="*/ 0 w 62"/>
              <a:gd name="T89" fmla="*/ 2147483647 h 70"/>
              <a:gd name="T90" fmla="*/ 0 w 62"/>
              <a:gd name="T91" fmla="*/ 2147483647 h 70"/>
              <a:gd name="T92" fmla="*/ 2147483647 w 62"/>
              <a:gd name="T93" fmla="*/ 2147483647 h 70"/>
              <a:gd name="T94" fmla="*/ 2147483647 w 62"/>
              <a:gd name="T95" fmla="*/ 2147483647 h 70"/>
              <a:gd name="T96" fmla="*/ 2147483647 w 62"/>
              <a:gd name="T97" fmla="*/ 2147483647 h 7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2"/>
              <a:gd name="T148" fmla="*/ 0 h 70"/>
              <a:gd name="T149" fmla="*/ 62 w 62"/>
              <a:gd name="T150" fmla="*/ 70 h 7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2" h="70">
                <a:moveTo>
                  <a:pt x="6" y="58"/>
                </a:moveTo>
                <a:lnTo>
                  <a:pt x="6" y="61"/>
                </a:lnTo>
                <a:lnTo>
                  <a:pt x="7" y="64"/>
                </a:lnTo>
                <a:lnTo>
                  <a:pt x="9" y="67"/>
                </a:lnTo>
                <a:lnTo>
                  <a:pt x="12" y="69"/>
                </a:lnTo>
                <a:lnTo>
                  <a:pt x="15" y="70"/>
                </a:lnTo>
                <a:lnTo>
                  <a:pt x="18" y="70"/>
                </a:lnTo>
                <a:lnTo>
                  <a:pt x="21" y="70"/>
                </a:lnTo>
                <a:lnTo>
                  <a:pt x="23" y="70"/>
                </a:lnTo>
                <a:lnTo>
                  <a:pt x="28" y="69"/>
                </a:lnTo>
                <a:lnTo>
                  <a:pt x="32" y="66"/>
                </a:lnTo>
                <a:lnTo>
                  <a:pt x="35" y="63"/>
                </a:lnTo>
                <a:lnTo>
                  <a:pt x="38" y="60"/>
                </a:lnTo>
                <a:lnTo>
                  <a:pt x="40" y="55"/>
                </a:lnTo>
                <a:lnTo>
                  <a:pt x="43" y="52"/>
                </a:lnTo>
                <a:lnTo>
                  <a:pt x="46" y="48"/>
                </a:lnTo>
                <a:lnTo>
                  <a:pt x="47" y="43"/>
                </a:lnTo>
                <a:lnTo>
                  <a:pt x="49" y="40"/>
                </a:lnTo>
                <a:lnTo>
                  <a:pt x="52" y="39"/>
                </a:lnTo>
                <a:lnTo>
                  <a:pt x="53" y="36"/>
                </a:lnTo>
                <a:lnTo>
                  <a:pt x="56" y="33"/>
                </a:lnTo>
                <a:lnTo>
                  <a:pt x="58" y="30"/>
                </a:lnTo>
                <a:lnTo>
                  <a:pt x="59" y="27"/>
                </a:lnTo>
                <a:lnTo>
                  <a:pt x="60" y="24"/>
                </a:lnTo>
                <a:lnTo>
                  <a:pt x="62" y="21"/>
                </a:lnTo>
                <a:lnTo>
                  <a:pt x="60" y="18"/>
                </a:lnTo>
                <a:lnTo>
                  <a:pt x="60" y="15"/>
                </a:lnTo>
                <a:lnTo>
                  <a:pt x="59" y="12"/>
                </a:lnTo>
                <a:lnTo>
                  <a:pt x="59" y="9"/>
                </a:lnTo>
                <a:lnTo>
                  <a:pt x="58" y="8"/>
                </a:lnTo>
                <a:lnTo>
                  <a:pt x="56" y="5"/>
                </a:lnTo>
                <a:lnTo>
                  <a:pt x="53" y="3"/>
                </a:lnTo>
                <a:lnTo>
                  <a:pt x="52" y="2"/>
                </a:lnTo>
                <a:lnTo>
                  <a:pt x="46" y="0"/>
                </a:lnTo>
                <a:lnTo>
                  <a:pt x="40" y="0"/>
                </a:lnTo>
                <a:lnTo>
                  <a:pt x="34" y="3"/>
                </a:lnTo>
                <a:lnTo>
                  <a:pt x="29" y="5"/>
                </a:lnTo>
                <a:lnTo>
                  <a:pt x="23" y="8"/>
                </a:lnTo>
                <a:lnTo>
                  <a:pt x="19" y="12"/>
                </a:lnTo>
                <a:lnTo>
                  <a:pt x="13" y="15"/>
                </a:lnTo>
                <a:lnTo>
                  <a:pt x="9" y="18"/>
                </a:lnTo>
                <a:lnTo>
                  <a:pt x="6" y="21"/>
                </a:lnTo>
                <a:lnTo>
                  <a:pt x="3" y="26"/>
                </a:lnTo>
                <a:lnTo>
                  <a:pt x="1" y="30"/>
                </a:lnTo>
                <a:lnTo>
                  <a:pt x="0" y="36"/>
                </a:lnTo>
                <a:lnTo>
                  <a:pt x="0" y="42"/>
                </a:lnTo>
                <a:lnTo>
                  <a:pt x="1" y="48"/>
                </a:lnTo>
                <a:lnTo>
                  <a:pt x="3" y="54"/>
                </a:lnTo>
                <a:lnTo>
                  <a:pt x="6" y="58"/>
                </a:lnTo>
              </a:path>
            </a:pathLst>
          </a:custGeom>
          <a:solidFill>
            <a:srgbClr val="FFFF00"/>
          </a:solidFill>
          <a:ln w="1588">
            <a:solidFill>
              <a:srgbClr val="990000"/>
            </a:solidFill>
            <a:round/>
            <a:headEnd/>
            <a:tailEnd/>
          </a:ln>
        </p:spPr>
        <p:txBody>
          <a:bodyPr/>
          <a:lstStyle/>
          <a:p>
            <a:endParaRPr lang="en-US"/>
          </a:p>
        </p:txBody>
      </p:sp>
      <p:sp>
        <p:nvSpPr>
          <p:cNvPr id="53387" name="Freeform 138"/>
          <p:cNvSpPr>
            <a:spLocks/>
          </p:cNvSpPr>
          <p:nvPr/>
        </p:nvSpPr>
        <p:spPr bwMode="auto">
          <a:xfrm>
            <a:off x="6245229" y="4679953"/>
            <a:ext cx="87313" cy="111125"/>
          </a:xfrm>
          <a:custGeom>
            <a:avLst/>
            <a:gdLst>
              <a:gd name="T0" fmla="*/ 2147483647 w 62"/>
              <a:gd name="T1" fmla="*/ 2147483647 h 70"/>
              <a:gd name="T2" fmla="*/ 2147483647 w 62"/>
              <a:gd name="T3" fmla="*/ 2147483647 h 70"/>
              <a:gd name="T4" fmla="*/ 2147483647 w 62"/>
              <a:gd name="T5" fmla="*/ 2147483647 h 70"/>
              <a:gd name="T6" fmla="*/ 2147483647 w 62"/>
              <a:gd name="T7" fmla="*/ 2147483647 h 70"/>
              <a:gd name="T8" fmla="*/ 2147483647 w 62"/>
              <a:gd name="T9" fmla="*/ 2147483647 h 70"/>
              <a:gd name="T10" fmla="*/ 2147483647 w 62"/>
              <a:gd name="T11" fmla="*/ 2147483647 h 70"/>
              <a:gd name="T12" fmla="*/ 2147483647 w 62"/>
              <a:gd name="T13" fmla="*/ 2147483647 h 70"/>
              <a:gd name="T14" fmla="*/ 2147483647 w 62"/>
              <a:gd name="T15" fmla="*/ 2147483647 h 70"/>
              <a:gd name="T16" fmla="*/ 2147483647 w 62"/>
              <a:gd name="T17" fmla="*/ 2147483647 h 70"/>
              <a:gd name="T18" fmla="*/ 2147483647 w 62"/>
              <a:gd name="T19" fmla="*/ 2147483647 h 70"/>
              <a:gd name="T20" fmla="*/ 2147483647 w 62"/>
              <a:gd name="T21" fmla="*/ 2147483647 h 70"/>
              <a:gd name="T22" fmla="*/ 2147483647 w 62"/>
              <a:gd name="T23" fmla="*/ 2147483647 h 70"/>
              <a:gd name="T24" fmla="*/ 2147483647 w 62"/>
              <a:gd name="T25" fmla="*/ 2147483647 h 70"/>
              <a:gd name="T26" fmla="*/ 2147483647 w 62"/>
              <a:gd name="T27" fmla="*/ 2147483647 h 70"/>
              <a:gd name="T28" fmla="*/ 2147483647 w 62"/>
              <a:gd name="T29" fmla="*/ 2147483647 h 70"/>
              <a:gd name="T30" fmla="*/ 2147483647 w 62"/>
              <a:gd name="T31" fmla="*/ 2147483647 h 70"/>
              <a:gd name="T32" fmla="*/ 2147483647 w 62"/>
              <a:gd name="T33" fmla="*/ 2147483647 h 70"/>
              <a:gd name="T34" fmla="*/ 2147483647 w 62"/>
              <a:gd name="T35" fmla="*/ 2147483647 h 70"/>
              <a:gd name="T36" fmla="*/ 2147483647 w 62"/>
              <a:gd name="T37" fmla="*/ 2147483647 h 70"/>
              <a:gd name="T38" fmla="*/ 2147483647 w 62"/>
              <a:gd name="T39" fmla="*/ 2147483647 h 70"/>
              <a:gd name="T40" fmla="*/ 2147483647 w 62"/>
              <a:gd name="T41" fmla="*/ 2147483647 h 70"/>
              <a:gd name="T42" fmla="*/ 2147483647 w 62"/>
              <a:gd name="T43" fmla="*/ 2147483647 h 70"/>
              <a:gd name="T44" fmla="*/ 2147483647 w 62"/>
              <a:gd name="T45" fmla="*/ 2147483647 h 70"/>
              <a:gd name="T46" fmla="*/ 2147483647 w 62"/>
              <a:gd name="T47" fmla="*/ 2147483647 h 70"/>
              <a:gd name="T48" fmla="*/ 2147483647 w 62"/>
              <a:gd name="T49" fmla="*/ 2147483647 h 70"/>
              <a:gd name="T50" fmla="*/ 2147483647 w 62"/>
              <a:gd name="T51" fmla="*/ 2147483647 h 70"/>
              <a:gd name="T52" fmla="*/ 2147483647 w 62"/>
              <a:gd name="T53" fmla="*/ 2147483647 h 70"/>
              <a:gd name="T54" fmla="*/ 2147483647 w 62"/>
              <a:gd name="T55" fmla="*/ 2147483647 h 70"/>
              <a:gd name="T56" fmla="*/ 2147483647 w 62"/>
              <a:gd name="T57" fmla="*/ 2147483647 h 70"/>
              <a:gd name="T58" fmla="*/ 2147483647 w 62"/>
              <a:gd name="T59" fmla="*/ 2147483647 h 70"/>
              <a:gd name="T60" fmla="*/ 2147483647 w 62"/>
              <a:gd name="T61" fmla="*/ 2147483647 h 70"/>
              <a:gd name="T62" fmla="*/ 2147483647 w 62"/>
              <a:gd name="T63" fmla="*/ 2147483647 h 70"/>
              <a:gd name="T64" fmla="*/ 2147483647 w 62"/>
              <a:gd name="T65" fmla="*/ 2147483647 h 70"/>
              <a:gd name="T66" fmla="*/ 2147483647 w 62"/>
              <a:gd name="T67" fmla="*/ 0 h 70"/>
              <a:gd name="T68" fmla="*/ 2147483647 w 62"/>
              <a:gd name="T69" fmla="*/ 0 h 70"/>
              <a:gd name="T70" fmla="*/ 2147483647 w 62"/>
              <a:gd name="T71" fmla="*/ 2147483647 h 70"/>
              <a:gd name="T72" fmla="*/ 2147483647 w 62"/>
              <a:gd name="T73" fmla="*/ 2147483647 h 70"/>
              <a:gd name="T74" fmla="*/ 2147483647 w 62"/>
              <a:gd name="T75" fmla="*/ 2147483647 h 70"/>
              <a:gd name="T76" fmla="*/ 2147483647 w 62"/>
              <a:gd name="T77" fmla="*/ 2147483647 h 70"/>
              <a:gd name="T78" fmla="*/ 2147483647 w 62"/>
              <a:gd name="T79" fmla="*/ 2147483647 h 70"/>
              <a:gd name="T80" fmla="*/ 2147483647 w 62"/>
              <a:gd name="T81" fmla="*/ 2147483647 h 70"/>
              <a:gd name="T82" fmla="*/ 2147483647 w 62"/>
              <a:gd name="T83" fmla="*/ 2147483647 h 70"/>
              <a:gd name="T84" fmla="*/ 2147483647 w 62"/>
              <a:gd name="T85" fmla="*/ 2147483647 h 70"/>
              <a:gd name="T86" fmla="*/ 2147483647 w 62"/>
              <a:gd name="T87" fmla="*/ 2147483647 h 70"/>
              <a:gd name="T88" fmla="*/ 0 w 62"/>
              <a:gd name="T89" fmla="*/ 2147483647 h 70"/>
              <a:gd name="T90" fmla="*/ 0 w 62"/>
              <a:gd name="T91" fmla="*/ 2147483647 h 70"/>
              <a:gd name="T92" fmla="*/ 2147483647 w 62"/>
              <a:gd name="T93" fmla="*/ 2147483647 h 70"/>
              <a:gd name="T94" fmla="*/ 2147483647 w 62"/>
              <a:gd name="T95" fmla="*/ 2147483647 h 70"/>
              <a:gd name="T96" fmla="*/ 2147483647 w 62"/>
              <a:gd name="T97" fmla="*/ 2147483647 h 7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2"/>
              <a:gd name="T148" fmla="*/ 0 h 70"/>
              <a:gd name="T149" fmla="*/ 62 w 62"/>
              <a:gd name="T150" fmla="*/ 70 h 7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2" h="70">
                <a:moveTo>
                  <a:pt x="6" y="58"/>
                </a:moveTo>
                <a:lnTo>
                  <a:pt x="6" y="61"/>
                </a:lnTo>
                <a:lnTo>
                  <a:pt x="7" y="64"/>
                </a:lnTo>
                <a:lnTo>
                  <a:pt x="9" y="67"/>
                </a:lnTo>
                <a:lnTo>
                  <a:pt x="12" y="69"/>
                </a:lnTo>
                <a:lnTo>
                  <a:pt x="15" y="70"/>
                </a:lnTo>
                <a:lnTo>
                  <a:pt x="18" y="70"/>
                </a:lnTo>
                <a:lnTo>
                  <a:pt x="21" y="70"/>
                </a:lnTo>
                <a:lnTo>
                  <a:pt x="23" y="70"/>
                </a:lnTo>
                <a:lnTo>
                  <a:pt x="28" y="69"/>
                </a:lnTo>
                <a:lnTo>
                  <a:pt x="32" y="66"/>
                </a:lnTo>
                <a:lnTo>
                  <a:pt x="35" y="63"/>
                </a:lnTo>
                <a:lnTo>
                  <a:pt x="38" y="60"/>
                </a:lnTo>
                <a:lnTo>
                  <a:pt x="40" y="55"/>
                </a:lnTo>
                <a:lnTo>
                  <a:pt x="43" y="52"/>
                </a:lnTo>
                <a:lnTo>
                  <a:pt x="46" y="48"/>
                </a:lnTo>
                <a:lnTo>
                  <a:pt x="47" y="43"/>
                </a:lnTo>
                <a:lnTo>
                  <a:pt x="49" y="40"/>
                </a:lnTo>
                <a:lnTo>
                  <a:pt x="52" y="39"/>
                </a:lnTo>
                <a:lnTo>
                  <a:pt x="53" y="36"/>
                </a:lnTo>
                <a:lnTo>
                  <a:pt x="56" y="33"/>
                </a:lnTo>
                <a:lnTo>
                  <a:pt x="58" y="30"/>
                </a:lnTo>
                <a:lnTo>
                  <a:pt x="59" y="27"/>
                </a:lnTo>
                <a:lnTo>
                  <a:pt x="60" y="24"/>
                </a:lnTo>
                <a:lnTo>
                  <a:pt x="62" y="21"/>
                </a:lnTo>
                <a:lnTo>
                  <a:pt x="60" y="18"/>
                </a:lnTo>
                <a:lnTo>
                  <a:pt x="60" y="15"/>
                </a:lnTo>
                <a:lnTo>
                  <a:pt x="59" y="12"/>
                </a:lnTo>
                <a:lnTo>
                  <a:pt x="59" y="9"/>
                </a:lnTo>
                <a:lnTo>
                  <a:pt x="58" y="8"/>
                </a:lnTo>
                <a:lnTo>
                  <a:pt x="56" y="5"/>
                </a:lnTo>
                <a:lnTo>
                  <a:pt x="53" y="3"/>
                </a:lnTo>
                <a:lnTo>
                  <a:pt x="52" y="2"/>
                </a:lnTo>
                <a:lnTo>
                  <a:pt x="46" y="0"/>
                </a:lnTo>
                <a:lnTo>
                  <a:pt x="40" y="0"/>
                </a:lnTo>
                <a:lnTo>
                  <a:pt x="34" y="3"/>
                </a:lnTo>
                <a:lnTo>
                  <a:pt x="29" y="5"/>
                </a:lnTo>
                <a:lnTo>
                  <a:pt x="23" y="8"/>
                </a:lnTo>
                <a:lnTo>
                  <a:pt x="19" y="12"/>
                </a:lnTo>
                <a:lnTo>
                  <a:pt x="13" y="15"/>
                </a:lnTo>
                <a:lnTo>
                  <a:pt x="9" y="18"/>
                </a:lnTo>
                <a:lnTo>
                  <a:pt x="6" y="21"/>
                </a:lnTo>
                <a:lnTo>
                  <a:pt x="3" y="26"/>
                </a:lnTo>
                <a:lnTo>
                  <a:pt x="1" y="30"/>
                </a:lnTo>
                <a:lnTo>
                  <a:pt x="0" y="36"/>
                </a:lnTo>
                <a:lnTo>
                  <a:pt x="0" y="42"/>
                </a:lnTo>
                <a:lnTo>
                  <a:pt x="1" y="48"/>
                </a:lnTo>
                <a:lnTo>
                  <a:pt x="3" y="54"/>
                </a:lnTo>
                <a:lnTo>
                  <a:pt x="6" y="58"/>
                </a:lnTo>
              </a:path>
            </a:pathLst>
          </a:custGeom>
          <a:solidFill>
            <a:srgbClr val="FFFF00"/>
          </a:solidFill>
          <a:ln w="4763">
            <a:solidFill>
              <a:srgbClr val="990000"/>
            </a:solidFill>
            <a:round/>
            <a:headEnd/>
            <a:tailEnd/>
          </a:ln>
        </p:spPr>
        <p:txBody>
          <a:bodyPr/>
          <a:lstStyle/>
          <a:p>
            <a:endParaRPr lang="en-US"/>
          </a:p>
        </p:txBody>
      </p:sp>
      <p:sp>
        <p:nvSpPr>
          <p:cNvPr id="53388" name="Freeform 139"/>
          <p:cNvSpPr>
            <a:spLocks/>
          </p:cNvSpPr>
          <p:nvPr/>
        </p:nvSpPr>
        <p:spPr bwMode="auto">
          <a:xfrm>
            <a:off x="6202364" y="4652963"/>
            <a:ext cx="55563" cy="100012"/>
          </a:xfrm>
          <a:custGeom>
            <a:avLst/>
            <a:gdLst>
              <a:gd name="T0" fmla="*/ 0 w 40"/>
              <a:gd name="T1" fmla="*/ 2147483647 h 63"/>
              <a:gd name="T2" fmla="*/ 2147483647 w 40"/>
              <a:gd name="T3" fmla="*/ 2147483647 h 63"/>
              <a:gd name="T4" fmla="*/ 2147483647 w 40"/>
              <a:gd name="T5" fmla="*/ 2147483647 h 63"/>
              <a:gd name="T6" fmla="*/ 2147483647 w 40"/>
              <a:gd name="T7" fmla="*/ 2147483647 h 63"/>
              <a:gd name="T8" fmla="*/ 2147483647 w 40"/>
              <a:gd name="T9" fmla="*/ 2147483647 h 63"/>
              <a:gd name="T10" fmla="*/ 2147483647 w 40"/>
              <a:gd name="T11" fmla="*/ 2147483647 h 63"/>
              <a:gd name="T12" fmla="*/ 2147483647 w 40"/>
              <a:gd name="T13" fmla="*/ 2147483647 h 63"/>
              <a:gd name="T14" fmla="*/ 2147483647 w 40"/>
              <a:gd name="T15" fmla="*/ 2147483647 h 63"/>
              <a:gd name="T16" fmla="*/ 2147483647 w 40"/>
              <a:gd name="T17" fmla="*/ 2147483647 h 63"/>
              <a:gd name="T18" fmla="*/ 2147483647 w 40"/>
              <a:gd name="T19" fmla="*/ 2147483647 h 63"/>
              <a:gd name="T20" fmla="*/ 2147483647 w 40"/>
              <a:gd name="T21" fmla="*/ 2147483647 h 63"/>
              <a:gd name="T22" fmla="*/ 2147483647 w 40"/>
              <a:gd name="T23" fmla="*/ 2147483647 h 63"/>
              <a:gd name="T24" fmla="*/ 2147483647 w 40"/>
              <a:gd name="T25" fmla="*/ 2147483647 h 63"/>
              <a:gd name="T26" fmla="*/ 2147483647 w 40"/>
              <a:gd name="T27" fmla="*/ 2147483647 h 63"/>
              <a:gd name="T28" fmla="*/ 2147483647 w 40"/>
              <a:gd name="T29" fmla="*/ 2147483647 h 63"/>
              <a:gd name="T30" fmla="*/ 2147483647 w 40"/>
              <a:gd name="T31" fmla="*/ 2147483647 h 63"/>
              <a:gd name="T32" fmla="*/ 2147483647 w 40"/>
              <a:gd name="T33" fmla="*/ 2147483647 h 63"/>
              <a:gd name="T34" fmla="*/ 2147483647 w 40"/>
              <a:gd name="T35" fmla="*/ 2147483647 h 63"/>
              <a:gd name="T36" fmla="*/ 2147483647 w 40"/>
              <a:gd name="T37" fmla="*/ 2147483647 h 63"/>
              <a:gd name="T38" fmla="*/ 2147483647 w 40"/>
              <a:gd name="T39" fmla="*/ 2147483647 h 63"/>
              <a:gd name="T40" fmla="*/ 2147483647 w 40"/>
              <a:gd name="T41" fmla="*/ 2147483647 h 63"/>
              <a:gd name="T42" fmla="*/ 2147483647 w 40"/>
              <a:gd name="T43" fmla="*/ 2147483647 h 63"/>
              <a:gd name="T44" fmla="*/ 2147483647 w 40"/>
              <a:gd name="T45" fmla="*/ 2147483647 h 63"/>
              <a:gd name="T46" fmla="*/ 2147483647 w 40"/>
              <a:gd name="T47" fmla="*/ 2147483647 h 63"/>
              <a:gd name="T48" fmla="*/ 2147483647 w 40"/>
              <a:gd name="T49" fmla="*/ 2147483647 h 63"/>
              <a:gd name="T50" fmla="*/ 2147483647 w 40"/>
              <a:gd name="T51" fmla="*/ 2147483647 h 63"/>
              <a:gd name="T52" fmla="*/ 2147483647 w 40"/>
              <a:gd name="T53" fmla="*/ 2147483647 h 63"/>
              <a:gd name="T54" fmla="*/ 2147483647 w 40"/>
              <a:gd name="T55" fmla="*/ 2147483647 h 63"/>
              <a:gd name="T56" fmla="*/ 2147483647 w 40"/>
              <a:gd name="T57" fmla="*/ 2147483647 h 63"/>
              <a:gd name="T58" fmla="*/ 2147483647 w 40"/>
              <a:gd name="T59" fmla="*/ 2147483647 h 63"/>
              <a:gd name="T60" fmla="*/ 2147483647 w 40"/>
              <a:gd name="T61" fmla="*/ 2147483647 h 63"/>
              <a:gd name="T62" fmla="*/ 2147483647 w 40"/>
              <a:gd name="T63" fmla="*/ 2147483647 h 63"/>
              <a:gd name="T64" fmla="*/ 2147483647 w 40"/>
              <a:gd name="T65" fmla="*/ 0 h 63"/>
              <a:gd name="T66" fmla="*/ 2147483647 w 40"/>
              <a:gd name="T67" fmla="*/ 0 h 63"/>
              <a:gd name="T68" fmla="*/ 2147483647 w 40"/>
              <a:gd name="T69" fmla="*/ 2147483647 h 63"/>
              <a:gd name="T70" fmla="*/ 2147483647 w 40"/>
              <a:gd name="T71" fmla="*/ 2147483647 h 63"/>
              <a:gd name="T72" fmla="*/ 2147483647 w 40"/>
              <a:gd name="T73" fmla="*/ 2147483647 h 63"/>
              <a:gd name="T74" fmla="*/ 2147483647 w 40"/>
              <a:gd name="T75" fmla="*/ 2147483647 h 63"/>
              <a:gd name="T76" fmla="*/ 2147483647 w 40"/>
              <a:gd name="T77" fmla="*/ 2147483647 h 63"/>
              <a:gd name="T78" fmla="*/ 2147483647 w 40"/>
              <a:gd name="T79" fmla="*/ 2147483647 h 63"/>
              <a:gd name="T80" fmla="*/ 2147483647 w 40"/>
              <a:gd name="T81" fmla="*/ 2147483647 h 63"/>
              <a:gd name="T82" fmla="*/ 2147483647 w 40"/>
              <a:gd name="T83" fmla="*/ 2147483647 h 63"/>
              <a:gd name="T84" fmla="*/ 0 w 40"/>
              <a:gd name="T85" fmla="*/ 2147483647 h 63"/>
              <a:gd name="T86" fmla="*/ 0 w 40"/>
              <a:gd name="T87" fmla="*/ 2147483647 h 63"/>
              <a:gd name="T88" fmla="*/ 0 w 40"/>
              <a:gd name="T89" fmla="*/ 2147483647 h 63"/>
              <a:gd name="T90" fmla="*/ 2147483647 w 40"/>
              <a:gd name="T91" fmla="*/ 2147483647 h 63"/>
              <a:gd name="T92" fmla="*/ 2147483647 w 40"/>
              <a:gd name="T93" fmla="*/ 2147483647 h 63"/>
              <a:gd name="T94" fmla="*/ 2147483647 w 40"/>
              <a:gd name="T95" fmla="*/ 2147483647 h 63"/>
              <a:gd name="T96" fmla="*/ 0 w 40"/>
              <a:gd name="T97" fmla="*/ 2147483647 h 6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63"/>
              <a:gd name="T149" fmla="*/ 40 w 40"/>
              <a:gd name="T150" fmla="*/ 63 h 6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63">
                <a:moveTo>
                  <a:pt x="0" y="59"/>
                </a:moveTo>
                <a:lnTo>
                  <a:pt x="1" y="60"/>
                </a:lnTo>
                <a:lnTo>
                  <a:pt x="4" y="62"/>
                </a:lnTo>
                <a:lnTo>
                  <a:pt x="7" y="62"/>
                </a:lnTo>
                <a:lnTo>
                  <a:pt x="9" y="63"/>
                </a:lnTo>
                <a:lnTo>
                  <a:pt x="12" y="63"/>
                </a:lnTo>
                <a:lnTo>
                  <a:pt x="15" y="63"/>
                </a:lnTo>
                <a:lnTo>
                  <a:pt x="16" y="63"/>
                </a:lnTo>
                <a:lnTo>
                  <a:pt x="19" y="62"/>
                </a:lnTo>
                <a:lnTo>
                  <a:pt x="20" y="60"/>
                </a:lnTo>
                <a:lnTo>
                  <a:pt x="22" y="57"/>
                </a:lnTo>
                <a:lnTo>
                  <a:pt x="22" y="56"/>
                </a:lnTo>
                <a:lnTo>
                  <a:pt x="22" y="53"/>
                </a:lnTo>
                <a:lnTo>
                  <a:pt x="23" y="50"/>
                </a:lnTo>
                <a:lnTo>
                  <a:pt x="23" y="47"/>
                </a:lnTo>
                <a:lnTo>
                  <a:pt x="23" y="44"/>
                </a:lnTo>
                <a:lnTo>
                  <a:pt x="25" y="41"/>
                </a:lnTo>
                <a:lnTo>
                  <a:pt x="26" y="40"/>
                </a:lnTo>
                <a:lnTo>
                  <a:pt x="28" y="37"/>
                </a:lnTo>
                <a:lnTo>
                  <a:pt x="29" y="35"/>
                </a:lnTo>
                <a:lnTo>
                  <a:pt x="32" y="32"/>
                </a:lnTo>
                <a:lnTo>
                  <a:pt x="34" y="31"/>
                </a:lnTo>
                <a:lnTo>
                  <a:pt x="35" y="29"/>
                </a:lnTo>
                <a:lnTo>
                  <a:pt x="37" y="26"/>
                </a:lnTo>
                <a:lnTo>
                  <a:pt x="38" y="23"/>
                </a:lnTo>
                <a:lnTo>
                  <a:pt x="40" y="20"/>
                </a:lnTo>
                <a:lnTo>
                  <a:pt x="40" y="16"/>
                </a:lnTo>
                <a:lnTo>
                  <a:pt x="40" y="12"/>
                </a:lnTo>
                <a:lnTo>
                  <a:pt x="38" y="9"/>
                </a:lnTo>
                <a:lnTo>
                  <a:pt x="35" y="6"/>
                </a:lnTo>
                <a:lnTo>
                  <a:pt x="32" y="3"/>
                </a:lnTo>
                <a:lnTo>
                  <a:pt x="28" y="1"/>
                </a:lnTo>
                <a:lnTo>
                  <a:pt x="23" y="0"/>
                </a:lnTo>
                <a:lnTo>
                  <a:pt x="22" y="0"/>
                </a:lnTo>
                <a:lnTo>
                  <a:pt x="19" y="1"/>
                </a:lnTo>
                <a:lnTo>
                  <a:pt x="16" y="1"/>
                </a:lnTo>
                <a:lnTo>
                  <a:pt x="15" y="3"/>
                </a:lnTo>
                <a:lnTo>
                  <a:pt x="12" y="4"/>
                </a:lnTo>
                <a:lnTo>
                  <a:pt x="10" y="6"/>
                </a:lnTo>
                <a:lnTo>
                  <a:pt x="9" y="9"/>
                </a:lnTo>
                <a:lnTo>
                  <a:pt x="6" y="10"/>
                </a:lnTo>
                <a:lnTo>
                  <a:pt x="3" y="14"/>
                </a:lnTo>
                <a:lnTo>
                  <a:pt x="0" y="20"/>
                </a:lnTo>
                <a:lnTo>
                  <a:pt x="0" y="26"/>
                </a:lnTo>
                <a:lnTo>
                  <a:pt x="0" y="34"/>
                </a:lnTo>
                <a:lnTo>
                  <a:pt x="1" y="40"/>
                </a:lnTo>
                <a:lnTo>
                  <a:pt x="1" y="47"/>
                </a:lnTo>
                <a:lnTo>
                  <a:pt x="1" y="53"/>
                </a:lnTo>
                <a:lnTo>
                  <a:pt x="0" y="5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89" name="Freeform 140"/>
          <p:cNvSpPr>
            <a:spLocks/>
          </p:cNvSpPr>
          <p:nvPr/>
        </p:nvSpPr>
        <p:spPr bwMode="auto">
          <a:xfrm>
            <a:off x="6202364" y="4652963"/>
            <a:ext cx="55563" cy="100012"/>
          </a:xfrm>
          <a:custGeom>
            <a:avLst/>
            <a:gdLst>
              <a:gd name="T0" fmla="*/ 0 w 40"/>
              <a:gd name="T1" fmla="*/ 2147483647 h 63"/>
              <a:gd name="T2" fmla="*/ 2147483647 w 40"/>
              <a:gd name="T3" fmla="*/ 2147483647 h 63"/>
              <a:gd name="T4" fmla="*/ 2147483647 w 40"/>
              <a:gd name="T5" fmla="*/ 2147483647 h 63"/>
              <a:gd name="T6" fmla="*/ 2147483647 w 40"/>
              <a:gd name="T7" fmla="*/ 2147483647 h 63"/>
              <a:gd name="T8" fmla="*/ 2147483647 w 40"/>
              <a:gd name="T9" fmla="*/ 2147483647 h 63"/>
              <a:gd name="T10" fmla="*/ 2147483647 w 40"/>
              <a:gd name="T11" fmla="*/ 2147483647 h 63"/>
              <a:gd name="T12" fmla="*/ 2147483647 w 40"/>
              <a:gd name="T13" fmla="*/ 2147483647 h 63"/>
              <a:gd name="T14" fmla="*/ 2147483647 w 40"/>
              <a:gd name="T15" fmla="*/ 2147483647 h 63"/>
              <a:gd name="T16" fmla="*/ 2147483647 w 40"/>
              <a:gd name="T17" fmla="*/ 2147483647 h 63"/>
              <a:gd name="T18" fmla="*/ 2147483647 w 40"/>
              <a:gd name="T19" fmla="*/ 2147483647 h 63"/>
              <a:gd name="T20" fmla="*/ 2147483647 w 40"/>
              <a:gd name="T21" fmla="*/ 2147483647 h 63"/>
              <a:gd name="T22" fmla="*/ 2147483647 w 40"/>
              <a:gd name="T23" fmla="*/ 2147483647 h 63"/>
              <a:gd name="T24" fmla="*/ 2147483647 w 40"/>
              <a:gd name="T25" fmla="*/ 2147483647 h 63"/>
              <a:gd name="T26" fmla="*/ 2147483647 w 40"/>
              <a:gd name="T27" fmla="*/ 2147483647 h 63"/>
              <a:gd name="T28" fmla="*/ 2147483647 w 40"/>
              <a:gd name="T29" fmla="*/ 2147483647 h 63"/>
              <a:gd name="T30" fmla="*/ 2147483647 w 40"/>
              <a:gd name="T31" fmla="*/ 2147483647 h 63"/>
              <a:gd name="T32" fmla="*/ 2147483647 w 40"/>
              <a:gd name="T33" fmla="*/ 2147483647 h 63"/>
              <a:gd name="T34" fmla="*/ 2147483647 w 40"/>
              <a:gd name="T35" fmla="*/ 2147483647 h 63"/>
              <a:gd name="T36" fmla="*/ 2147483647 w 40"/>
              <a:gd name="T37" fmla="*/ 2147483647 h 63"/>
              <a:gd name="T38" fmla="*/ 2147483647 w 40"/>
              <a:gd name="T39" fmla="*/ 2147483647 h 63"/>
              <a:gd name="T40" fmla="*/ 2147483647 w 40"/>
              <a:gd name="T41" fmla="*/ 2147483647 h 63"/>
              <a:gd name="T42" fmla="*/ 2147483647 w 40"/>
              <a:gd name="T43" fmla="*/ 2147483647 h 63"/>
              <a:gd name="T44" fmla="*/ 2147483647 w 40"/>
              <a:gd name="T45" fmla="*/ 2147483647 h 63"/>
              <a:gd name="T46" fmla="*/ 2147483647 w 40"/>
              <a:gd name="T47" fmla="*/ 2147483647 h 63"/>
              <a:gd name="T48" fmla="*/ 2147483647 w 40"/>
              <a:gd name="T49" fmla="*/ 2147483647 h 63"/>
              <a:gd name="T50" fmla="*/ 2147483647 w 40"/>
              <a:gd name="T51" fmla="*/ 2147483647 h 63"/>
              <a:gd name="T52" fmla="*/ 2147483647 w 40"/>
              <a:gd name="T53" fmla="*/ 2147483647 h 63"/>
              <a:gd name="T54" fmla="*/ 2147483647 w 40"/>
              <a:gd name="T55" fmla="*/ 2147483647 h 63"/>
              <a:gd name="T56" fmla="*/ 2147483647 w 40"/>
              <a:gd name="T57" fmla="*/ 2147483647 h 63"/>
              <a:gd name="T58" fmla="*/ 2147483647 w 40"/>
              <a:gd name="T59" fmla="*/ 2147483647 h 63"/>
              <a:gd name="T60" fmla="*/ 2147483647 w 40"/>
              <a:gd name="T61" fmla="*/ 2147483647 h 63"/>
              <a:gd name="T62" fmla="*/ 2147483647 w 40"/>
              <a:gd name="T63" fmla="*/ 2147483647 h 63"/>
              <a:gd name="T64" fmla="*/ 2147483647 w 40"/>
              <a:gd name="T65" fmla="*/ 0 h 63"/>
              <a:gd name="T66" fmla="*/ 2147483647 w 40"/>
              <a:gd name="T67" fmla="*/ 0 h 63"/>
              <a:gd name="T68" fmla="*/ 2147483647 w 40"/>
              <a:gd name="T69" fmla="*/ 2147483647 h 63"/>
              <a:gd name="T70" fmla="*/ 2147483647 w 40"/>
              <a:gd name="T71" fmla="*/ 2147483647 h 63"/>
              <a:gd name="T72" fmla="*/ 2147483647 w 40"/>
              <a:gd name="T73" fmla="*/ 2147483647 h 63"/>
              <a:gd name="T74" fmla="*/ 2147483647 w 40"/>
              <a:gd name="T75" fmla="*/ 2147483647 h 63"/>
              <a:gd name="T76" fmla="*/ 2147483647 w 40"/>
              <a:gd name="T77" fmla="*/ 2147483647 h 63"/>
              <a:gd name="T78" fmla="*/ 2147483647 w 40"/>
              <a:gd name="T79" fmla="*/ 2147483647 h 63"/>
              <a:gd name="T80" fmla="*/ 2147483647 w 40"/>
              <a:gd name="T81" fmla="*/ 2147483647 h 63"/>
              <a:gd name="T82" fmla="*/ 2147483647 w 40"/>
              <a:gd name="T83" fmla="*/ 2147483647 h 63"/>
              <a:gd name="T84" fmla="*/ 0 w 40"/>
              <a:gd name="T85" fmla="*/ 2147483647 h 63"/>
              <a:gd name="T86" fmla="*/ 0 w 40"/>
              <a:gd name="T87" fmla="*/ 2147483647 h 63"/>
              <a:gd name="T88" fmla="*/ 0 w 40"/>
              <a:gd name="T89" fmla="*/ 2147483647 h 63"/>
              <a:gd name="T90" fmla="*/ 2147483647 w 40"/>
              <a:gd name="T91" fmla="*/ 2147483647 h 63"/>
              <a:gd name="T92" fmla="*/ 2147483647 w 40"/>
              <a:gd name="T93" fmla="*/ 2147483647 h 63"/>
              <a:gd name="T94" fmla="*/ 2147483647 w 40"/>
              <a:gd name="T95" fmla="*/ 2147483647 h 63"/>
              <a:gd name="T96" fmla="*/ 0 w 40"/>
              <a:gd name="T97" fmla="*/ 2147483647 h 6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63"/>
              <a:gd name="T149" fmla="*/ 40 w 40"/>
              <a:gd name="T150" fmla="*/ 63 h 6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63">
                <a:moveTo>
                  <a:pt x="0" y="59"/>
                </a:moveTo>
                <a:lnTo>
                  <a:pt x="1" y="60"/>
                </a:lnTo>
                <a:lnTo>
                  <a:pt x="4" y="62"/>
                </a:lnTo>
                <a:lnTo>
                  <a:pt x="7" y="62"/>
                </a:lnTo>
                <a:lnTo>
                  <a:pt x="9" y="63"/>
                </a:lnTo>
                <a:lnTo>
                  <a:pt x="12" y="63"/>
                </a:lnTo>
                <a:lnTo>
                  <a:pt x="15" y="63"/>
                </a:lnTo>
                <a:lnTo>
                  <a:pt x="16" y="63"/>
                </a:lnTo>
                <a:lnTo>
                  <a:pt x="19" y="62"/>
                </a:lnTo>
                <a:lnTo>
                  <a:pt x="20" y="60"/>
                </a:lnTo>
                <a:lnTo>
                  <a:pt x="22" y="57"/>
                </a:lnTo>
                <a:lnTo>
                  <a:pt x="22" y="56"/>
                </a:lnTo>
                <a:lnTo>
                  <a:pt x="22" y="53"/>
                </a:lnTo>
                <a:lnTo>
                  <a:pt x="23" y="50"/>
                </a:lnTo>
                <a:lnTo>
                  <a:pt x="23" y="47"/>
                </a:lnTo>
                <a:lnTo>
                  <a:pt x="23" y="44"/>
                </a:lnTo>
                <a:lnTo>
                  <a:pt x="25" y="41"/>
                </a:lnTo>
                <a:lnTo>
                  <a:pt x="26" y="40"/>
                </a:lnTo>
                <a:lnTo>
                  <a:pt x="28" y="37"/>
                </a:lnTo>
                <a:lnTo>
                  <a:pt x="29" y="35"/>
                </a:lnTo>
                <a:lnTo>
                  <a:pt x="32" y="32"/>
                </a:lnTo>
                <a:lnTo>
                  <a:pt x="34" y="31"/>
                </a:lnTo>
                <a:lnTo>
                  <a:pt x="35" y="29"/>
                </a:lnTo>
                <a:lnTo>
                  <a:pt x="37" y="26"/>
                </a:lnTo>
                <a:lnTo>
                  <a:pt x="38" y="23"/>
                </a:lnTo>
                <a:lnTo>
                  <a:pt x="40" y="20"/>
                </a:lnTo>
                <a:lnTo>
                  <a:pt x="40" y="16"/>
                </a:lnTo>
                <a:lnTo>
                  <a:pt x="40" y="12"/>
                </a:lnTo>
                <a:lnTo>
                  <a:pt x="38" y="9"/>
                </a:lnTo>
                <a:lnTo>
                  <a:pt x="35" y="6"/>
                </a:lnTo>
                <a:lnTo>
                  <a:pt x="32" y="3"/>
                </a:lnTo>
                <a:lnTo>
                  <a:pt x="28" y="1"/>
                </a:lnTo>
                <a:lnTo>
                  <a:pt x="23" y="0"/>
                </a:lnTo>
                <a:lnTo>
                  <a:pt x="22" y="0"/>
                </a:lnTo>
                <a:lnTo>
                  <a:pt x="19" y="1"/>
                </a:lnTo>
                <a:lnTo>
                  <a:pt x="16" y="1"/>
                </a:lnTo>
                <a:lnTo>
                  <a:pt x="15" y="3"/>
                </a:lnTo>
                <a:lnTo>
                  <a:pt x="12" y="4"/>
                </a:lnTo>
                <a:lnTo>
                  <a:pt x="10" y="6"/>
                </a:lnTo>
                <a:lnTo>
                  <a:pt x="9" y="9"/>
                </a:lnTo>
                <a:lnTo>
                  <a:pt x="6" y="10"/>
                </a:lnTo>
                <a:lnTo>
                  <a:pt x="3" y="14"/>
                </a:lnTo>
                <a:lnTo>
                  <a:pt x="0" y="20"/>
                </a:lnTo>
                <a:lnTo>
                  <a:pt x="0" y="26"/>
                </a:lnTo>
                <a:lnTo>
                  <a:pt x="0" y="34"/>
                </a:lnTo>
                <a:lnTo>
                  <a:pt x="1" y="40"/>
                </a:lnTo>
                <a:lnTo>
                  <a:pt x="1" y="47"/>
                </a:lnTo>
                <a:lnTo>
                  <a:pt x="1" y="53"/>
                </a:lnTo>
                <a:lnTo>
                  <a:pt x="0" y="59"/>
                </a:lnTo>
              </a:path>
            </a:pathLst>
          </a:custGeom>
          <a:solidFill>
            <a:srgbClr val="FFFF00"/>
          </a:solidFill>
          <a:ln w="1588">
            <a:solidFill>
              <a:srgbClr val="990000"/>
            </a:solidFill>
            <a:round/>
            <a:headEnd/>
            <a:tailEnd/>
          </a:ln>
        </p:spPr>
        <p:txBody>
          <a:bodyPr/>
          <a:lstStyle/>
          <a:p>
            <a:endParaRPr lang="en-US"/>
          </a:p>
        </p:txBody>
      </p:sp>
      <p:sp>
        <p:nvSpPr>
          <p:cNvPr id="53390" name="Freeform 141"/>
          <p:cNvSpPr>
            <a:spLocks/>
          </p:cNvSpPr>
          <p:nvPr/>
        </p:nvSpPr>
        <p:spPr bwMode="auto">
          <a:xfrm>
            <a:off x="6202364" y="4652963"/>
            <a:ext cx="55563" cy="100012"/>
          </a:xfrm>
          <a:custGeom>
            <a:avLst/>
            <a:gdLst>
              <a:gd name="T0" fmla="*/ 0 w 40"/>
              <a:gd name="T1" fmla="*/ 2147483647 h 63"/>
              <a:gd name="T2" fmla="*/ 2147483647 w 40"/>
              <a:gd name="T3" fmla="*/ 2147483647 h 63"/>
              <a:gd name="T4" fmla="*/ 2147483647 w 40"/>
              <a:gd name="T5" fmla="*/ 2147483647 h 63"/>
              <a:gd name="T6" fmla="*/ 2147483647 w 40"/>
              <a:gd name="T7" fmla="*/ 2147483647 h 63"/>
              <a:gd name="T8" fmla="*/ 2147483647 w 40"/>
              <a:gd name="T9" fmla="*/ 2147483647 h 63"/>
              <a:gd name="T10" fmla="*/ 2147483647 w 40"/>
              <a:gd name="T11" fmla="*/ 2147483647 h 63"/>
              <a:gd name="T12" fmla="*/ 2147483647 w 40"/>
              <a:gd name="T13" fmla="*/ 2147483647 h 63"/>
              <a:gd name="T14" fmla="*/ 2147483647 w 40"/>
              <a:gd name="T15" fmla="*/ 2147483647 h 63"/>
              <a:gd name="T16" fmla="*/ 2147483647 w 40"/>
              <a:gd name="T17" fmla="*/ 2147483647 h 63"/>
              <a:gd name="T18" fmla="*/ 2147483647 w 40"/>
              <a:gd name="T19" fmla="*/ 2147483647 h 63"/>
              <a:gd name="T20" fmla="*/ 2147483647 w 40"/>
              <a:gd name="T21" fmla="*/ 2147483647 h 63"/>
              <a:gd name="T22" fmla="*/ 2147483647 w 40"/>
              <a:gd name="T23" fmla="*/ 2147483647 h 63"/>
              <a:gd name="T24" fmla="*/ 2147483647 w 40"/>
              <a:gd name="T25" fmla="*/ 2147483647 h 63"/>
              <a:gd name="T26" fmla="*/ 2147483647 w 40"/>
              <a:gd name="T27" fmla="*/ 2147483647 h 63"/>
              <a:gd name="T28" fmla="*/ 2147483647 w 40"/>
              <a:gd name="T29" fmla="*/ 2147483647 h 63"/>
              <a:gd name="T30" fmla="*/ 2147483647 w 40"/>
              <a:gd name="T31" fmla="*/ 2147483647 h 63"/>
              <a:gd name="T32" fmla="*/ 2147483647 w 40"/>
              <a:gd name="T33" fmla="*/ 2147483647 h 63"/>
              <a:gd name="T34" fmla="*/ 2147483647 w 40"/>
              <a:gd name="T35" fmla="*/ 2147483647 h 63"/>
              <a:gd name="T36" fmla="*/ 2147483647 w 40"/>
              <a:gd name="T37" fmla="*/ 2147483647 h 63"/>
              <a:gd name="T38" fmla="*/ 2147483647 w 40"/>
              <a:gd name="T39" fmla="*/ 2147483647 h 63"/>
              <a:gd name="T40" fmla="*/ 2147483647 w 40"/>
              <a:gd name="T41" fmla="*/ 2147483647 h 63"/>
              <a:gd name="T42" fmla="*/ 2147483647 w 40"/>
              <a:gd name="T43" fmla="*/ 2147483647 h 63"/>
              <a:gd name="T44" fmla="*/ 2147483647 w 40"/>
              <a:gd name="T45" fmla="*/ 2147483647 h 63"/>
              <a:gd name="T46" fmla="*/ 2147483647 w 40"/>
              <a:gd name="T47" fmla="*/ 2147483647 h 63"/>
              <a:gd name="T48" fmla="*/ 2147483647 w 40"/>
              <a:gd name="T49" fmla="*/ 2147483647 h 63"/>
              <a:gd name="T50" fmla="*/ 2147483647 w 40"/>
              <a:gd name="T51" fmla="*/ 2147483647 h 63"/>
              <a:gd name="T52" fmla="*/ 2147483647 w 40"/>
              <a:gd name="T53" fmla="*/ 2147483647 h 63"/>
              <a:gd name="T54" fmla="*/ 2147483647 w 40"/>
              <a:gd name="T55" fmla="*/ 2147483647 h 63"/>
              <a:gd name="T56" fmla="*/ 2147483647 w 40"/>
              <a:gd name="T57" fmla="*/ 2147483647 h 63"/>
              <a:gd name="T58" fmla="*/ 2147483647 w 40"/>
              <a:gd name="T59" fmla="*/ 2147483647 h 63"/>
              <a:gd name="T60" fmla="*/ 2147483647 w 40"/>
              <a:gd name="T61" fmla="*/ 2147483647 h 63"/>
              <a:gd name="T62" fmla="*/ 2147483647 w 40"/>
              <a:gd name="T63" fmla="*/ 2147483647 h 63"/>
              <a:gd name="T64" fmla="*/ 2147483647 w 40"/>
              <a:gd name="T65" fmla="*/ 0 h 63"/>
              <a:gd name="T66" fmla="*/ 2147483647 w 40"/>
              <a:gd name="T67" fmla="*/ 0 h 63"/>
              <a:gd name="T68" fmla="*/ 2147483647 w 40"/>
              <a:gd name="T69" fmla="*/ 2147483647 h 63"/>
              <a:gd name="T70" fmla="*/ 2147483647 w 40"/>
              <a:gd name="T71" fmla="*/ 2147483647 h 63"/>
              <a:gd name="T72" fmla="*/ 2147483647 w 40"/>
              <a:gd name="T73" fmla="*/ 2147483647 h 63"/>
              <a:gd name="T74" fmla="*/ 2147483647 w 40"/>
              <a:gd name="T75" fmla="*/ 2147483647 h 63"/>
              <a:gd name="T76" fmla="*/ 2147483647 w 40"/>
              <a:gd name="T77" fmla="*/ 2147483647 h 63"/>
              <a:gd name="T78" fmla="*/ 2147483647 w 40"/>
              <a:gd name="T79" fmla="*/ 2147483647 h 63"/>
              <a:gd name="T80" fmla="*/ 2147483647 w 40"/>
              <a:gd name="T81" fmla="*/ 2147483647 h 63"/>
              <a:gd name="T82" fmla="*/ 2147483647 w 40"/>
              <a:gd name="T83" fmla="*/ 2147483647 h 63"/>
              <a:gd name="T84" fmla="*/ 0 w 40"/>
              <a:gd name="T85" fmla="*/ 2147483647 h 63"/>
              <a:gd name="T86" fmla="*/ 0 w 40"/>
              <a:gd name="T87" fmla="*/ 2147483647 h 63"/>
              <a:gd name="T88" fmla="*/ 0 w 40"/>
              <a:gd name="T89" fmla="*/ 2147483647 h 63"/>
              <a:gd name="T90" fmla="*/ 2147483647 w 40"/>
              <a:gd name="T91" fmla="*/ 2147483647 h 63"/>
              <a:gd name="T92" fmla="*/ 2147483647 w 40"/>
              <a:gd name="T93" fmla="*/ 2147483647 h 63"/>
              <a:gd name="T94" fmla="*/ 2147483647 w 40"/>
              <a:gd name="T95" fmla="*/ 2147483647 h 63"/>
              <a:gd name="T96" fmla="*/ 0 w 40"/>
              <a:gd name="T97" fmla="*/ 2147483647 h 6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63"/>
              <a:gd name="T149" fmla="*/ 40 w 40"/>
              <a:gd name="T150" fmla="*/ 63 h 6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63">
                <a:moveTo>
                  <a:pt x="0" y="59"/>
                </a:moveTo>
                <a:lnTo>
                  <a:pt x="1" y="60"/>
                </a:lnTo>
                <a:lnTo>
                  <a:pt x="4" y="62"/>
                </a:lnTo>
                <a:lnTo>
                  <a:pt x="7" y="62"/>
                </a:lnTo>
                <a:lnTo>
                  <a:pt x="9" y="63"/>
                </a:lnTo>
                <a:lnTo>
                  <a:pt x="12" y="63"/>
                </a:lnTo>
                <a:lnTo>
                  <a:pt x="15" y="63"/>
                </a:lnTo>
                <a:lnTo>
                  <a:pt x="16" y="63"/>
                </a:lnTo>
                <a:lnTo>
                  <a:pt x="19" y="62"/>
                </a:lnTo>
                <a:lnTo>
                  <a:pt x="20" y="60"/>
                </a:lnTo>
                <a:lnTo>
                  <a:pt x="22" y="57"/>
                </a:lnTo>
                <a:lnTo>
                  <a:pt x="22" y="56"/>
                </a:lnTo>
                <a:lnTo>
                  <a:pt x="22" y="53"/>
                </a:lnTo>
                <a:lnTo>
                  <a:pt x="23" y="50"/>
                </a:lnTo>
                <a:lnTo>
                  <a:pt x="23" y="47"/>
                </a:lnTo>
                <a:lnTo>
                  <a:pt x="23" y="44"/>
                </a:lnTo>
                <a:lnTo>
                  <a:pt x="25" y="41"/>
                </a:lnTo>
                <a:lnTo>
                  <a:pt x="26" y="40"/>
                </a:lnTo>
                <a:lnTo>
                  <a:pt x="28" y="37"/>
                </a:lnTo>
                <a:lnTo>
                  <a:pt x="29" y="35"/>
                </a:lnTo>
                <a:lnTo>
                  <a:pt x="32" y="32"/>
                </a:lnTo>
                <a:lnTo>
                  <a:pt x="34" y="31"/>
                </a:lnTo>
                <a:lnTo>
                  <a:pt x="35" y="29"/>
                </a:lnTo>
                <a:lnTo>
                  <a:pt x="37" y="26"/>
                </a:lnTo>
                <a:lnTo>
                  <a:pt x="38" y="23"/>
                </a:lnTo>
                <a:lnTo>
                  <a:pt x="40" y="20"/>
                </a:lnTo>
                <a:lnTo>
                  <a:pt x="40" y="16"/>
                </a:lnTo>
                <a:lnTo>
                  <a:pt x="40" y="12"/>
                </a:lnTo>
                <a:lnTo>
                  <a:pt x="38" y="9"/>
                </a:lnTo>
                <a:lnTo>
                  <a:pt x="35" y="6"/>
                </a:lnTo>
                <a:lnTo>
                  <a:pt x="32" y="3"/>
                </a:lnTo>
                <a:lnTo>
                  <a:pt x="28" y="1"/>
                </a:lnTo>
                <a:lnTo>
                  <a:pt x="23" y="0"/>
                </a:lnTo>
                <a:lnTo>
                  <a:pt x="22" y="0"/>
                </a:lnTo>
                <a:lnTo>
                  <a:pt x="19" y="1"/>
                </a:lnTo>
                <a:lnTo>
                  <a:pt x="16" y="1"/>
                </a:lnTo>
                <a:lnTo>
                  <a:pt x="15" y="3"/>
                </a:lnTo>
                <a:lnTo>
                  <a:pt x="12" y="4"/>
                </a:lnTo>
                <a:lnTo>
                  <a:pt x="10" y="6"/>
                </a:lnTo>
                <a:lnTo>
                  <a:pt x="9" y="9"/>
                </a:lnTo>
                <a:lnTo>
                  <a:pt x="6" y="10"/>
                </a:lnTo>
                <a:lnTo>
                  <a:pt x="3" y="14"/>
                </a:lnTo>
                <a:lnTo>
                  <a:pt x="0" y="20"/>
                </a:lnTo>
                <a:lnTo>
                  <a:pt x="0" y="26"/>
                </a:lnTo>
                <a:lnTo>
                  <a:pt x="0" y="34"/>
                </a:lnTo>
                <a:lnTo>
                  <a:pt x="1" y="40"/>
                </a:lnTo>
                <a:lnTo>
                  <a:pt x="1" y="47"/>
                </a:lnTo>
                <a:lnTo>
                  <a:pt x="1" y="53"/>
                </a:lnTo>
                <a:lnTo>
                  <a:pt x="0" y="59"/>
                </a:lnTo>
              </a:path>
            </a:pathLst>
          </a:custGeom>
          <a:solidFill>
            <a:srgbClr val="FFFF00"/>
          </a:solidFill>
          <a:ln w="4763">
            <a:solidFill>
              <a:srgbClr val="990000"/>
            </a:solidFill>
            <a:round/>
            <a:headEnd/>
            <a:tailEnd/>
          </a:ln>
        </p:spPr>
        <p:txBody>
          <a:bodyPr/>
          <a:lstStyle/>
          <a:p>
            <a:endParaRPr lang="en-US"/>
          </a:p>
        </p:txBody>
      </p:sp>
      <p:sp>
        <p:nvSpPr>
          <p:cNvPr id="53391" name="Freeform 142"/>
          <p:cNvSpPr>
            <a:spLocks/>
          </p:cNvSpPr>
          <p:nvPr/>
        </p:nvSpPr>
        <p:spPr bwMode="auto">
          <a:xfrm>
            <a:off x="6181728" y="4576764"/>
            <a:ext cx="60325" cy="80963"/>
          </a:xfrm>
          <a:custGeom>
            <a:avLst/>
            <a:gdLst>
              <a:gd name="T0" fmla="*/ 2147483647 w 43"/>
              <a:gd name="T1" fmla="*/ 2147483647 h 51"/>
              <a:gd name="T2" fmla="*/ 2147483647 w 43"/>
              <a:gd name="T3" fmla="*/ 2147483647 h 51"/>
              <a:gd name="T4" fmla="*/ 2147483647 w 43"/>
              <a:gd name="T5" fmla="*/ 2147483647 h 51"/>
              <a:gd name="T6" fmla="*/ 2147483647 w 43"/>
              <a:gd name="T7" fmla="*/ 2147483647 h 51"/>
              <a:gd name="T8" fmla="*/ 2147483647 w 43"/>
              <a:gd name="T9" fmla="*/ 2147483647 h 51"/>
              <a:gd name="T10" fmla="*/ 2147483647 w 43"/>
              <a:gd name="T11" fmla="*/ 2147483647 h 51"/>
              <a:gd name="T12" fmla="*/ 2147483647 w 43"/>
              <a:gd name="T13" fmla="*/ 2147483647 h 51"/>
              <a:gd name="T14" fmla="*/ 2147483647 w 43"/>
              <a:gd name="T15" fmla="*/ 2147483647 h 51"/>
              <a:gd name="T16" fmla="*/ 2147483647 w 43"/>
              <a:gd name="T17" fmla="*/ 2147483647 h 51"/>
              <a:gd name="T18" fmla="*/ 2147483647 w 43"/>
              <a:gd name="T19" fmla="*/ 2147483647 h 51"/>
              <a:gd name="T20" fmla="*/ 2147483647 w 43"/>
              <a:gd name="T21" fmla="*/ 2147483647 h 51"/>
              <a:gd name="T22" fmla="*/ 2147483647 w 43"/>
              <a:gd name="T23" fmla="*/ 2147483647 h 51"/>
              <a:gd name="T24" fmla="*/ 2147483647 w 43"/>
              <a:gd name="T25" fmla="*/ 2147483647 h 51"/>
              <a:gd name="T26" fmla="*/ 2147483647 w 43"/>
              <a:gd name="T27" fmla="*/ 2147483647 h 51"/>
              <a:gd name="T28" fmla="*/ 2147483647 w 43"/>
              <a:gd name="T29" fmla="*/ 2147483647 h 51"/>
              <a:gd name="T30" fmla="*/ 2147483647 w 43"/>
              <a:gd name="T31" fmla="*/ 2147483647 h 51"/>
              <a:gd name="T32" fmla="*/ 2147483647 w 43"/>
              <a:gd name="T33" fmla="*/ 2147483647 h 51"/>
              <a:gd name="T34" fmla="*/ 2147483647 w 43"/>
              <a:gd name="T35" fmla="*/ 2147483647 h 51"/>
              <a:gd name="T36" fmla="*/ 2147483647 w 43"/>
              <a:gd name="T37" fmla="*/ 2147483647 h 51"/>
              <a:gd name="T38" fmla="*/ 2147483647 w 43"/>
              <a:gd name="T39" fmla="*/ 2147483647 h 51"/>
              <a:gd name="T40" fmla="*/ 2147483647 w 43"/>
              <a:gd name="T41" fmla="*/ 2147483647 h 51"/>
              <a:gd name="T42" fmla="*/ 2147483647 w 43"/>
              <a:gd name="T43" fmla="*/ 2147483647 h 51"/>
              <a:gd name="T44" fmla="*/ 2147483647 w 43"/>
              <a:gd name="T45" fmla="*/ 0 h 51"/>
              <a:gd name="T46" fmla="*/ 2147483647 w 43"/>
              <a:gd name="T47" fmla="*/ 0 h 51"/>
              <a:gd name="T48" fmla="*/ 2147483647 w 43"/>
              <a:gd name="T49" fmla="*/ 2147483647 h 51"/>
              <a:gd name="T50" fmla="*/ 0 w 43"/>
              <a:gd name="T51" fmla="*/ 2147483647 h 51"/>
              <a:gd name="T52" fmla="*/ 0 w 43"/>
              <a:gd name="T53" fmla="*/ 2147483647 h 51"/>
              <a:gd name="T54" fmla="*/ 0 w 43"/>
              <a:gd name="T55" fmla="*/ 2147483647 h 51"/>
              <a:gd name="T56" fmla="*/ 2147483647 w 43"/>
              <a:gd name="T57" fmla="*/ 2147483647 h 51"/>
              <a:gd name="T58" fmla="*/ 2147483647 w 43"/>
              <a:gd name="T59" fmla="*/ 2147483647 h 51"/>
              <a:gd name="T60" fmla="*/ 2147483647 w 43"/>
              <a:gd name="T61" fmla="*/ 2147483647 h 51"/>
              <a:gd name="T62" fmla="*/ 2147483647 w 43"/>
              <a:gd name="T63" fmla="*/ 2147483647 h 51"/>
              <a:gd name="T64" fmla="*/ 2147483647 w 43"/>
              <a:gd name="T65" fmla="*/ 2147483647 h 51"/>
              <a:gd name="T66" fmla="*/ 2147483647 w 43"/>
              <a:gd name="T67" fmla="*/ 2147483647 h 51"/>
              <a:gd name="T68" fmla="*/ 2147483647 w 43"/>
              <a:gd name="T69" fmla="*/ 2147483647 h 51"/>
              <a:gd name="T70" fmla="*/ 2147483647 w 43"/>
              <a:gd name="T71" fmla="*/ 2147483647 h 51"/>
              <a:gd name="T72" fmla="*/ 2147483647 w 43"/>
              <a:gd name="T73" fmla="*/ 2147483647 h 51"/>
              <a:gd name="T74" fmla="*/ 2147483647 w 43"/>
              <a:gd name="T75" fmla="*/ 2147483647 h 51"/>
              <a:gd name="T76" fmla="*/ 2147483647 w 43"/>
              <a:gd name="T77" fmla="*/ 2147483647 h 51"/>
              <a:gd name="T78" fmla="*/ 2147483647 w 43"/>
              <a:gd name="T79" fmla="*/ 2147483647 h 51"/>
              <a:gd name="T80" fmla="*/ 2147483647 w 43"/>
              <a:gd name="T81" fmla="*/ 2147483647 h 51"/>
              <a:gd name="T82" fmla="*/ 2147483647 w 43"/>
              <a:gd name="T83" fmla="*/ 2147483647 h 51"/>
              <a:gd name="T84" fmla="*/ 2147483647 w 43"/>
              <a:gd name="T85" fmla="*/ 2147483647 h 51"/>
              <a:gd name="T86" fmla="*/ 2147483647 w 43"/>
              <a:gd name="T87" fmla="*/ 2147483647 h 51"/>
              <a:gd name="T88" fmla="*/ 2147483647 w 43"/>
              <a:gd name="T89" fmla="*/ 2147483647 h 51"/>
              <a:gd name="T90" fmla="*/ 2147483647 w 43"/>
              <a:gd name="T91" fmla="*/ 2147483647 h 51"/>
              <a:gd name="T92" fmla="*/ 2147483647 w 43"/>
              <a:gd name="T93" fmla="*/ 2147483647 h 51"/>
              <a:gd name="T94" fmla="*/ 2147483647 w 43"/>
              <a:gd name="T95" fmla="*/ 2147483647 h 51"/>
              <a:gd name="T96" fmla="*/ 2147483647 w 43"/>
              <a:gd name="T97" fmla="*/ 2147483647 h 5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3"/>
              <a:gd name="T148" fmla="*/ 0 h 51"/>
              <a:gd name="T149" fmla="*/ 43 w 43"/>
              <a:gd name="T150" fmla="*/ 51 h 5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3" h="51">
                <a:moveTo>
                  <a:pt x="18" y="49"/>
                </a:moveTo>
                <a:lnTo>
                  <a:pt x="18" y="49"/>
                </a:lnTo>
                <a:lnTo>
                  <a:pt x="18" y="48"/>
                </a:lnTo>
                <a:lnTo>
                  <a:pt x="18" y="46"/>
                </a:lnTo>
                <a:lnTo>
                  <a:pt x="20" y="46"/>
                </a:lnTo>
                <a:lnTo>
                  <a:pt x="20" y="45"/>
                </a:lnTo>
                <a:lnTo>
                  <a:pt x="21" y="43"/>
                </a:lnTo>
                <a:lnTo>
                  <a:pt x="26" y="42"/>
                </a:lnTo>
                <a:lnTo>
                  <a:pt x="29" y="40"/>
                </a:lnTo>
                <a:lnTo>
                  <a:pt x="33" y="39"/>
                </a:lnTo>
                <a:lnTo>
                  <a:pt x="37" y="37"/>
                </a:lnTo>
                <a:lnTo>
                  <a:pt x="40" y="36"/>
                </a:lnTo>
                <a:lnTo>
                  <a:pt x="42" y="33"/>
                </a:lnTo>
                <a:lnTo>
                  <a:pt x="43" y="30"/>
                </a:lnTo>
                <a:lnTo>
                  <a:pt x="43" y="27"/>
                </a:lnTo>
                <a:lnTo>
                  <a:pt x="42" y="20"/>
                </a:lnTo>
                <a:lnTo>
                  <a:pt x="39" y="14"/>
                </a:lnTo>
                <a:lnTo>
                  <a:pt x="34" y="9"/>
                </a:lnTo>
                <a:lnTo>
                  <a:pt x="30" y="5"/>
                </a:lnTo>
                <a:lnTo>
                  <a:pt x="24" y="2"/>
                </a:lnTo>
                <a:lnTo>
                  <a:pt x="17" y="0"/>
                </a:lnTo>
                <a:lnTo>
                  <a:pt x="9" y="0"/>
                </a:lnTo>
                <a:lnTo>
                  <a:pt x="3" y="3"/>
                </a:lnTo>
                <a:lnTo>
                  <a:pt x="0" y="5"/>
                </a:lnTo>
                <a:lnTo>
                  <a:pt x="0" y="6"/>
                </a:lnTo>
                <a:lnTo>
                  <a:pt x="0" y="9"/>
                </a:lnTo>
                <a:lnTo>
                  <a:pt x="2" y="12"/>
                </a:lnTo>
                <a:lnTo>
                  <a:pt x="3" y="15"/>
                </a:lnTo>
                <a:lnTo>
                  <a:pt x="5" y="18"/>
                </a:lnTo>
                <a:lnTo>
                  <a:pt x="6" y="20"/>
                </a:lnTo>
                <a:lnTo>
                  <a:pt x="9" y="22"/>
                </a:lnTo>
                <a:lnTo>
                  <a:pt x="11" y="25"/>
                </a:lnTo>
                <a:lnTo>
                  <a:pt x="12" y="28"/>
                </a:lnTo>
                <a:lnTo>
                  <a:pt x="14" y="31"/>
                </a:lnTo>
                <a:lnTo>
                  <a:pt x="14" y="34"/>
                </a:lnTo>
                <a:lnTo>
                  <a:pt x="14" y="39"/>
                </a:lnTo>
                <a:lnTo>
                  <a:pt x="14" y="42"/>
                </a:lnTo>
                <a:lnTo>
                  <a:pt x="14" y="46"/>
                </a:lnTo>
                <a:lnTo>
                  <a:pt x="14" y="51"/>
                </a:lnTo>
                <a:lnTo>
                  <a:pt x="15" y="51"/>
                </a:lnTo>
                <a:lnTo>
                  <a:pt x="17" y="51"/>
                </a:lnTo>
                <a:lnTo>
                  <a:pt x="18" y="51"/>
                </a:lnTo>
                <a:lnTo>
                  <a:pt x="18" y="4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92" name="Freeform 143"/>
          <p:cNvSpPr>
            <a:spLocks/>
          </p:cNvSpPr>
          <p:nvPr/>
        </p:nvSpPr>
        <p:spPr bwMode="auto">
          <a:xfrm>
            <a:off x="6181728" y="4576764"/>
            <a:ext cx="60325" cy="80963"/>
          </a:xfrm>
          <a:custGeom>
            <a:avLst/>
            <a:gdLst>
              <a:gd name="T0" fmla="*/ 2147483647 w 43"/>
              <a:gd name="T1" fmla="*/ 2147483647 h 51"/>
              <a:gd name="T2" fmla="*/ 2147483647 w 43"/>
              <a:gd name="T3" fmla="*/ 2147483647 h 51"/>
              <a:gd name="T4" fmla="*/ 2147483647 w 43"/>
              <a:gd name="T5" fmla="*/ 2147483647 h 51"/>
              <a:gd name="T6" fmla="*/ 2147483647 w 43"/>
              <a:gd name="T7" fmla="*/ 2147483647 h 51"/>
              <a:gd name="T8" fmla="*/ 2147483647 w 43"/>
              <a:gd name="T9" fmla="*/ 2147483647 h 51"/>
              <a:gd name="T10" fmla="*/ 2147483647 w 43"/>
              <a:gd name="T11" fmla="*/ 2147483647 h 51"/>
              <a:gd name="T12" fmla="*/ 2147483647 w 43"/>
              <a:gd name="T13" fmla="*/ 2147483647 h 51"/>
              <a:gd name="T14" fmla="*/ 2147483647 w 43"/>
              <a:gd name="T15" fmla="*/ 2147483647 h 51"/>
              <a:gd name="T16" fmla="*/ 2147483647 w 43"/>
              <a:gd name="T17" fmla="*/ 2147483647 h 51"/>
              <a:gd name="T18" fmla="*/ 2147483647 w 43"/>
              <a:gd name="T19" fmla="*/ 2147483647 h 51"/>
              <a:gd name="T20" fmla="*/ 2147483647 w 43"/>
              <a:gd name="T21" fmla="*/ 2147483647 h 51"/>
              <a:gd name="T22" fmla="*/ 2147483647 w 43"/>
              <a:gd name="T23" fmla="*/ 2147483647 h 51"/>
              <a:gd name="T24" fmla="*/ 2147483647 w 43"/>
              <a:gd name="T25" fmla="*/ 2147483647 h 51"/>
              <a:gd name="T26" fmla="*/ 2147483647 w 43"/>
              <a:gd name="T27" fmla="*/ 2147483647 h 51"/>
              <a:gd name="T28" fmla="*/ 2147483647 w 43"/>
              <a:gd name="T29" fmla="*/ 2147483647 h 51"/>
              <a:gd name="T30" fmla="*/ 2147483647 w 43"/>
              <a:gd name="T31" fmla="*/ 2147483647 h 51"/>
              <a:gd name="T32" fmla="*/ 2147483647 w 43"/>
              <a:gd name="T33" fmla="*/ 2147483647 h 51"/>
              <a:gd name="T34" fmla="*/ 2147483647 w 43"/>
              <a:gd name="T35" fmla="*/ 2147483647 h 51"/>
              <a:gd name="T36" fmla="*/ 2147483647 w 43"/>
              <a:gd name="T37" fmla="*/ 2147483647 h 51"/>
              <a:gd name="T38" fmla="*/ 2147483647 w 43"/>
              <a:gd name="T39" fmla="*/ 2147483647 h 51"/>
              <a:gd name="T40" fmla="*/ 2147483647 w 43"/>
              <a:gd name="T41" fmla="*/ 2147483647 h 51"/>
              <a:gd name="T42" fmla="*/ 2147483647 w 43"/>
              <a:gd name="T43" fmla="*/ 2147483647 h 51"/>
              <a:gd name="T44" fmla="*/ 2147483647 w 43"/>
              <a:gd name="T45" fmla="*/ 0 h 51"/>
              <a:gd name="T46" fmla="*/ 2147483647 w 43"/>
              <a:gd name="T47" fmla="*/ 0 h 51"/>
              <a:gd name="T48" fmla="*/ 2147483647 w 43"/>
              <a:gd name="T49" fmla="*/ 2147483647 h 51"/>
              <a:gd name="T50" fmla="*/ 0 w 43"/>
              <a:gd name="T51" fmla="*/ 2147483647 h 51"/>
              <a:gd name="T52" fmla="*/ 0 w 43"/>
              <a:gd name="T53" fmla="*/ 2147483647 h 51"/>
              <a:gd name="T54" fmla="*/ 0 w 43"/>
              <a:gd name="T55" fmla="*/ 2147483647 h 51"/>
              <a:gd name="T56" fmla="*/ 2147483647 w 43"/>
              <a:gd name="T57" fmla="*/ 2147483647 h 51"/>
              <a:gd name="T58" fmla="*/ 2147483647 w 43"/>
              <a:gd name="T59" fmla="*/ 2147483647 h 51"/>
              <a:gd name="T60" fmla="*/ 2147483647 w 43"/>
              <a:gd name="T61" fmla="*/ 2147483647 h 51"/>
              <a:gd name="T62" fmla="*/ 2147483647 w 43"/>
              <a:gd name="T63" fmla="*/ 2147483647 h 51"/>
              <a:gd name="T64" fmla="*/ 2147483647 w 43"/>
              <a:gd name="T65" fmla="*/ 2147483647 h 51"/>
              <a:gd name="T66" fmla="*/ 2147483647 w 43"/>
              <a:gd name="T67" fmla="*/ 2147483647 h 51"/>
              <a:gd name="T68" fmla="*/ 2147483647 w 43"/>
              <a:gd name="T69" fmla="*/ 2147483647 h 51"/>
              <a:gd name="T70" fmla="*/ 2147483647 w 43"/>
              <a:gd name="T71" fmla="*/ 2147483647 h 51"/>
              <a:gd name="T72" fmla="*/ 2147483647 w 43"/>
              <a:gd name="T73" fmla="*/ 2147483647 h 51"/>
              <a:gd name="T74" fmla="*/ 2147483647 w 43"/>
              <a:gd name="T75" fmla="*/ 2147483647 h 51"/>
              <a:gd name="T76" fmla="*/ 2147483647 w 43"/>
              <a:gd name="T77" fmla="*/ 2147483647 h 51"/>
              <a:gd name="T78" fmla="*/ 2147483647 w 43"/>
              <a:gd name="T79" fmla="*/ 2147483647 h 51"/>
              <a:gd name="T80" fmla="*/ 2147483647 w 43"/>
              <a:gd name="T81" fmla="*/ 2147483647 h 51"/>
              <a:gd name="T82" fmla="*/ 2147483647 w 43"/>
              <a:gd name="T83" fmla="*/ 2147483647 h 51"/>
              <a:gd name="T84" fmla="*/ 2147483647 w 43"/>
              <a:gd name="T85" fmla="*/ 2147483647 h 51"/>
              <a:gd name="T86" fmla="*/ 2147483647 w 43"/>
              <a:gd name="T87" fmla="*/ 2147483647 h 51"/>
              <a:gd name="T88" fmla="*/ 2147483647 w 43"/>
              <a:gd name="T89" fmla="*/ 2147483647 h 51"/>
              <a:gd name="T90" fmla="*/ 2147483647 w 43"/>
              <a:gd name="T91" fmla="*/ 2147483647 h 51"/>
              <a:gd name="T92" fmla="*/ 2147483647 w 43"/>
              <a:gd name="T93" fmla="*/ 2147483647 h 51"/>
              <a:gd name="T94" fmla="*/ 2147483647 w 43"/>
              <a:gd name="T95" fmla="*/ 2147483647 h 51"/>
              <a:gd name="T96" fmla="*/ 2147483647 w 43"/>
              <a:gd name="T97" fmla="*/ 2147483647 h 5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3"/>
              <a:gd name="T148" fmla="*/ 0 h 51"/>
              <a:gd name="T149" fmla="*/ 43 w 43"/>
              <a:gd name="T150" fmla="*/ 51 h 5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3" h="51">
                <a:moveTo>
                  <a:pt x="18" y="49"/>
                </a:moveTo>
                <a:lnTo>
                  <a:pt x="18" y="49"/>
                </a:lnTo>
                <a:lnTo>
                  <a:pt x="18" y="48"/>
                </a:lnTo>
                <a:lnTo>
                  <a:pt x="18" y="46"/>
                </a:lnTo>
                <a:lnTo>
                  <a:pt x="20" y="46"/>
                </a:lnTo>
                <a:lnTo>
                  <a:pt x="20" y="45"/>
                </a:lnTo>
                <a:lnTo>
                  <a:pt x="21" y="43"/>
                </a:lnTo>
                <a:lnTo>
                  <a:pt x="26" y="42"/>
                </a:lnTo>
                <a:lnTo>
                  <a:pt x="29" y="40"/>
                </a:lnTo>
                <a:lnTo>
                  <a:pt x="33" y="39"/>
                </a:lnTo>
                <a:lnTo>
                  <a:pt x="37" y="37"/>
                </a:lnTo>
                <a:lnTo>
                  <a:pt x="40" y="36"/>
                </a:lnTo>
                <a:lnTo>
                  <a:pt x="42" y="33"/>
                </a:lnTo>
                <a:lnTo>
                  <a:pt x="43" y="30"/>
                </a:lnTo>
                <a:lnTo>
                  <a:pt x="43" y="27"/>
                </a:lnTo>
                <a:lnTo>
                  <a:pt x="42" y="20"/>
                </a:lnTo>
                <a:lnTo>
                  <a:pt x="39" y="14"/>
                </a:lnTo>
                <a:lnTo>
                  <a:pt x="34" y="9"/>
                </a:lnTo>
                <a:lnTo>
                  <a:pt x="30" y="5"/>
                </a:lnTo>
                <a:lnTo>
                  <a:pt x="24" y="2"/>
                </a:lnTo>
                <a:lnTo>
                  <a:pt x="17" y="0"/>
                </a:lnTo>
                <a:lnTo>
                  <a:pt x="9" y="0"/>
                </a:lnTo>
                <a:lnTo>
                  <a:pt x="3" y="3"/>
                </a:lnTo>
                <a:lnTo>
                  <a:pt x="0" y="5"/>
                </a:lnTo>
                <a:lnTo>
                  <a:pt x="0" y="6"/>
                </a:lnTo>
                <a:lnTo>
                  <a:pt x="0" y="9"/>
                </a:lnTo>
                <a:lnTo>
                  <a:pt x="2" y="12"/>
                </a:lnTo>
                <a:lnTo>
                  <a:pt x="3" y="15"/>
                </a:lnTo>
                <a:lnTo>
                  <a:pt x="5" y="18"/>
                </a:lnTo>
                <a:lnTo>
                  <a:pt x="6" y="20"/>
                </a:lnTo>
                <a:lnTo>
                  <a:pt x="9" y="22"/>
                </a:lnTo>
                <a:lnTo>
                  <a:pt x="11" y="25"/>
                </a:lnTo>
                <a:lnTo>
                  <a:pt x="12" y="28"/>
                </a:lnTo>
                <a:lnTo>
                  <a:pt x="14" y="31"/>
                </a:lnTo>
                <a:lnTo>
                  <a:pt x="14" y="34"/>
                </a:lnTo>
                <a:lnTo>
                  <a:pt x="14" y="39"/>
                </a:lnTo>
                <a:lnTo>
                  <a:pt x="14" y="42"/>
                </a:lnTo>
                <a:lnTo>
                  <a:pt x="14" y="46"/>
                </a:lnTo>
                <a:lnTo>
                  <a:pt x="14" y="51"/>
                </a:lnTo>
                <a:lnTo>
                  <a:pt x="15" y="51"/>
                </a:lnTo>
                <a:lnTo>
                  <a:pt x="17" y="51"/>
                </a:lnTo>
                <a:lnTo>
                  <a:pt x="18" y="51"/>
                </a:lnTo>
                <a:lnTo>
                  <a:pt x="18" y="49"/>
                </a:lnTo>
              </a:path>
            </a:pathLst>
          </a:custGeom>
          <a:solidFill>
            <a:srgbClr val="FFFF00"/>
          </a:solidFill>
          <a:ln w="4763">
            <a:solidFill>
              <a:srgbClr val="990000"/>
            </a:solidFill>
            <a:round/>
            <a:headEnd/>
            <a:tailEnd/>
          </a:ln>
        </p:spPr>
        <p:txBody>
          <a:bodyPr/>
          <a:lstStyle/>
          <a:p>
            <a:endParaRPr lang="en-US"/>
          </a:p>
        </p:txBody>
      </p:sp>
      <p:sp>
        <p:nvSpPr>
          <p:cNvPr id="53393" name="Freeform 144"/>
          <p:cNvSpPr>
            <a:spLocks/>
          </p:cNvSpPr>
          <p:nvPr/>
        </p:nvSpPr>
        <p:spPr bwMode="auto">
          <a:xfrm>
            <a:off x="6329366" y="4611689"/>
            <a:ext cx="73025" cy="80963"/>
          </a:xfrm>
          <a:custGeom>
            <a:avLst/>
            <a:gdLst>
              <a:gd name="T0" fmla="*/ 2147483647 w 52"/>
              <a:gd name="T1" fmla="*/ 2147483647 h 51"/>
              <a:gd name="T2" fmla="*/ 2147483647 w 52"/>
              <a:gd name="T3" fmla="*/ 2147483647 h 51"/>
              <a:gd name="T4" fmla="*/ 2147483647 w 52"/>
              <a:gd name="T5" fmla="*/ 2147483647 h 51"/>
              <a:gd name="T6" fmla="*/ 2147483647 w 52"/>
              <a:gd name="T7" fmla="*/ 2147483647 h 51"/>
              <a:gd name="T8" fmla="*/ 2147483647 w 52"/>
              <a:gd name="T9" fmla="*/ 2147483647 h 51"/>
              <a:gd name="T10" fmla="*/ 2147483647 w 52"/>
              <a:gd name="T11" fmla="*/ 2147483647 h 51"/>
              <a:gd name="T12" fmla="*/ 2147483647 w 52"/>
              <a:gd name="T13" fmla="*/ 2147483647 h 51"/>
              <a:gd name="T14" fmla="*/ 2147483647 w 52"/>
              <a:gd name="T15" fmla="*/ 2147483647 h 51"/>
              <a:gd name="T16" fmla="*/ 2147483647 w 52"/>
              <a:gd name="T17" fmla="*/ 2147483647 h 51"/>
              <a:gd name="T18" fmla="*/ 2147483647 w 52"/>
              <a:gd name="T19" fmla="*/ 2147483647 h 51"/>
              <a:gd name="T20" fmla="*/ 2147483647 w 52"/>
              <a:gd name="T21" fmla="*/ 2147483647 h 51"/>
              <a:gd name="T22" fmla="*/ 2147483647 w 52"/>
              <a:gd name="T23" fmla="*/ 2147483647 h 51"/>
              <a:gd name="T24" fmla="*/ 2147483647 w 52"/>
              <a:gd name="T25" fmla="*/ 2147483647 h 51"/>
              <a:gd name="T26" fmla="*/ 2147483647 w 52"/>
              <a:gd name="T27" fmla="*/ 2147483647 h 51"/>
              <a:gd name="T28" fmla="*/ 2147483647 w 52"/>
              <a:gd name="T29" fmla="*/ 2147483647 h 51"/>
              <a:gd name="T30" fmla="*/ 2147483647 w 52"/>
              <a:gd name="T31" fmla="*/ 2147483647 h 51"/>
              <a:gd name="T32" fmla="*/ 2147483647 w 52"/>
              <a:gd name="T33" fmla="*/ 2147483647 h 51"/>
              <a:gd name="T34" fmla="*/ 2147483647 w 52"/>
              <a:gd name="T35" fmla="*/ 2147483647 h 51"/>
              <a:gd name="T36" fmla="*/ 2147483647 w 52"/>
              <a:gd name="T37" fmla="*/ 2147483647 h 51"/>
              <a:gd name="T38" fmla="*/ 2147483647 w 52"/>
              <a:gd name="T39" fmla="*/ 2147483647 h 51"/>
              <a:gd name="T40" fmla="*/ 2147483647 w 52"/>
              <a:gd name="T41" fmla="*/ 2147483647 h 51"/>
              <a:gd name="T42" fmla="*/ 2147483647 w 52"/>
              <a:gd name="T43" fmla="*/ 2147483647 h 51"/>
              <a:gd name="T44" fmla="*/ 2147483647 w 52"/>
              <a:gd name="T45" fmla="*/ 2147483647 h 51"/>
              <a:gd name="T46" fmla="*/ 2147483647 w 52"/>
              <a:gd name="T47" fmla="*/ 0 h 51"/>
              <a:gd name="T48" fmla="*/ 2147483647 w 52"/>
              <a:gd name="T49" fmla="*/ 0 h 51"/>
              <a:gd name="T50" fmla="*/ 2147483647 w 52"/>
              <a:gd name="T51" fmla="*/ 0 h 51"/>
              <a:gd name="T52" fmla="*/ 2147483647 w 52"/>
              <a:gd name="T53" fmla="*/ 0 h 51"/>
              <a:gd name="T54" fmla="*/ 2147483647 w 52"/>
              <a:gd name="T55" fmla="*/ 0 h 51"/>
              <a:gd name="T56" fmla="*/ 2147483647 w 52"/>
              <a:gd name="T57" fmla="*/ 0 h 51"/>
              <a:gd name="T58" fmla="*/ 2147483647 w 52"/>
              <a:gd name="T59" fmla="*/ 0 h 51"/>
              <a:gd name="T60" fmla="*/ 2147483647 w 52"/>
              <a:gd name="T61" fmla="*/ 0 h 51"/>
              <a:gd name="T62" fmla="*/ 2147483647 w 52"/>
              <a:gd name="T63" fmla="*/ 0 h 51"/>
              <a:gd name="T64" fmla="*/ 2147483647 w 52"/>
              <a:gd name="T65" fmla="*/ 2147483647 h 51"/>
              <a:gd name="T66" fmla="*/ 2147483647 w 52"/>
              <a:gd name="T67" fmla="*/ 2147483647 h 51"/>
              <a:gd name="T68" fmla="*/ 2147483647 w 52"/>
              <a:gd name="T69" fmla="*/ 2147483647 h 51"/>
              <a:gd name="T70" fmla="*/ 2147483647 w 52"/>
              <a:gd name="T71" fmla="*/ 2147483647 h 51"/>
              <a:gd name="T72" fmla="*/ 2147483647 w 52"/>
              <a:gd name="T73" fmla="*/ 2147483647 h 51"/>
              <a:gd name="T74" fmla="*/ 2147483647 w 52"/>
              <a:gd name="T75" fmla="*/ 2147483647 h 51"/>
              <a:gd name="T76" fmla="*/ 2147483647 w 52"/>
              <a:gd name="T77" fmla="*/ 2147483647 h 51"/>
              <a:gd name="T78" fmla="*/ 2147483647 w 52"/>
              <a:gd name="T79" fmla="*/ 2147483647 h 51"/>
              <a:gd name="T80" fmla="*/ 2147483647 w 52"/>
              <a:gd name="T81" fmla="*/ 2147483647 h 51"/>
              <a:gd name="T82" fmla="*/ 2147483647 w 52"/>
              <a:gd name="T83" fmla="*/ 2147483647 h 51"/>
              <a:gd name="T84" fmla="*/ 2147483647 w 52"/>
              <a:gd name="T85" fmla="*/ 2147483647 h 51"/>
              <a:gd name="T86" fmla="*/ 2147483647 w 52"/>
              <a:gd name="T87" fmla="*/ 2147483647 h 51"/>
              <a:gd name="T88" fmla="*/ 2147483647 w 52"/>
              <a:gd name="T89" fmla="*/ 2147483647 h 51"/>
              <a:gd name="T90" fmla="*/ 0 w 52"/>
              <a:gd name="T91" fmla="*/ 2147483647 h 51"/>
              <a:gd name="T92" fmla="*/ 0 w 52"/>
              <a:gd name="T93" fmla="*/ 2147483647 h 51"/>
              <a:gd name="T94" fmla="*/ 0 w 52"/>
              <a:gd name="T95" fmla="*/ 2147483647 h 51"/>
              <a:gd name="T96" fmla="*/ 0 w 52"/>
              <a:gd name="T97" fmla="*/ 2147483647 h 51"/>
              <a:gd name="T98" fmla="*/ 2147483647 w 52"/>
              <a:gd name="T99" fmla="*/ 2147483647 h 51"/>
              <a:gd name="T100" fmla="*/ 2147483647 w 52"/>
              <a:gd name="T101" fmla="*/ 2147483647 h 51"/>
              <a:gd name="T102" fmla="*/ 2147483647 w 52"/>
              <a:gd name="T103" fmla="*/ 2147483647 h 51"/>
              <a:gd name="T104" fmla="*/ 2147483647 w 52"/>
              <a:gd name="T105" fmla="*/ 2147483647 h 51"/>
              <a:gd name="T106" fmla="*/ 2147483647 w 52"/>
              <a:gd name="T107" fmla="*/ 2147483647 h 51"/>
              <a:gd name="T108" fmla="*/ 2147483647 w 52"/>
              <a:gd name="T109" fmla="*/ 2147483647 h 51"/>
              <a:gd name="T110" fmla="*/ 2147483647 w 52"/>
              <a:gd name="T111" fmla="*/ 2147483647 h 51"/>
              <a:gd name="T112" fmla="*/ 2147483647 w 52"/>
              <a:gd name="T113" fmla="*/ 2147483647 h 5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2"/>
              <a:gd name="T172" fmla="*/ 0 h 51"/>
              <a:gd name="T173" fmla="*/ 52 w 52"/>
              <a:gd name="T174" fmla="*/ 51 h 51"/>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2" h="51">
                <a:moveTo>
                  <a:pt x="13" y="49"/>
                </a:moveTo>
                <a:lnTo>
                  <a:pt x="18" y="51"/>
                </a:lnTo>
                <a:lnTo>
                  <a:pt x="24" y="51"/>
                </a:lnTo>
                <a:lnTo>
                  <a:pt x="28" y="51"/>
                </a:lnTo>
                <a:lnTo>
                  <a:pt x="34" y="48"/>
                </a:lnTo>
                <a:lnTo>
                  <a:pt x="38" y="45"/>
                </a:lnTo>
                <a:lnTo>
                  <a:pt x="43" y="42"/>
                </a:lnTo>
                <a:lnTo>
                  <a:pt x="46" y="38"/>
                </a:lnTo>
                <a:lnTo>
                  <a:pt x="49" y="33"/>
                </a:lnTo>
                <a:lnTo>
                  <a:pt x="50" y="30"/>
                </a:lnTo>
                <a:lnTo>
                  <a:pt x="52" y="27"/>
                </a:lnTo>
                <a:lnTo>
                  <a:pt x="52" y="24"/>
                </a:lnTo>
                <a:lnTo>
                  <a:pt x="52" y="21"/>
                </a:lnTo>
                <a:lnTo>
                  <a:pt x="52" y="18"/>
                </a:lnTo>
                <a:lnTo>
                  <a:pt x="52" y="14"/>
                </a:lnTo>
                <a:lnTo>
                  <a:pt x="52" y="11"/>
                </a:lnTo>
                <a:lnTo>
                  <a:pt x="52" y="8"/>
                </a:lnTo>
                <a:lnTo>
                  <a:pt x="52" y="6"/>
                </a:lnTo>
                <a:lnTo>
                  <a:pt x="52" y="5"/>
                </a:lnTo>
                <a:lnTo>
                  <a:pt x="52" y="3"/>
                </a:lnTo>
                <a:lnTo>
                  <a:pt x="52" y="2"/>
                </a:lnTo>
                <a:lnTo>
                  <a:pt x="50" y="0"/>
                </a:lnTo>
                <a:lnTo>
                  <a:pt x="49" y="0"/>
                </a:lnTo>
                <a:lnTo>
                  <a:pt x="47" y="0"/>
                </a:lnTo>
                <a:lnTo>
                  <a:pt x="46" y="0"/>
                </a:lnTo>
                <a:lnTo>
                  <a:pt x="44" y="0"/>
                </a:lnTo>
                <a:lnTo>
                  <a:pt x="43" y="0"/>
                </a:lnTo>
                <a:lnTo>
                  <a:pt x="41" y="0"/>
                </a:lnTo>
                <a:lnTo>
                  <a:pt x="40" y="0"/>
                </a:lnTo>
                <a:lnTo>
                  <a:pt x="38" y="2"/>
                </a:lnTo>
                <a:lnTo>
                  <a:pt x="35" y="6"/>
                </a:lnTo>
                <a:lnTo>
                  <a:pt x="31" y="9"/>
                </a:lnTo>
                <a:lnTo>
                  <a:pt x="28" y="12"/>
                </a:lnTo>
                <a:lnTo>
                  <a:pt x="24" y="17"/>
                </a:lnTo>
                <a:lnTo>
                  <a:pt x="21" y="20"/>
                </a:lnTo>
                <a:lnTo>
                  <a:pt x="16" y="23"/>
                </a:lnTo>
                <a:lnTo>
                  <a:pt x="12" y="24"/>
                </a:lnTo>
                <a:lnTo>
                  <a:pt x="6" y="27"/>
                </a:lnTo>
                <a:lnTo>
                  <a:pt x="4" y="29"/>
                </a:lnTo>
                <a:lnTo>
                  <a:pt x="3" y="29"/>
                </a:lnTo>
                <a:lnTo>
                  <a:pt x="1" y="30"/>
                </a:lnTo>
                <a:lnTo>
                  <a:pt x="1" y="32"/>
                </a:lnTo>
                <a:lnTo>
                  <a:pt x="0" y="33"/>
                </a:lnTo>
                <a:lnTo>
                  <a:pt x="0" y="36"/>
                </a:lnTo>
                <a:lnTo>
                  <a:pt x="0" y="38"/>
                </a:lnTo>
                <a:lnTo>
                  <a:pt x="0" y="39"/>
                </a:lnTo>
                <a:lnTo>
                  <a:pt x="1" y="40"/>
                </a:lnTo>
                <a:lnTo>
                  <a:pt x="1" y="42"/>
                </a:lnTo>
                <a:lnTo>
                  <a:pt x="3" y="43"/>
                </a:lnTo>
                <a:lnTo>
                  <a:pt x="4" y="45"/>
                </a:lnTo>
                <a:lnTo>
                  <a:pt x="7" y="48"/>
                </a:lnTo>
                <a:lnTo>
                  <a:pt x="9" y="48"/>
                </a:lnTo>
                <a:lnTo>
                  <a:pt x="10" y="49"/>
                </a:lnTo>
                <a:lnTo>
                  <a:pt x="13" y="4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94" name="Freeform 145"/>
          <p:cNvSpPr>
            <a:spLocks/>
          </p:cNvSpPr>
          <p:nvPr/>
        </p:nvSpPr>
        <p:spPr bwMode="auto">
          <a:xfrm>
            <a:off x="6329366" y="4611689"/>
            <a:ext cx="73025" cy="80963"/>
          </a:xfrm>
          <a:custGeom>
            <a:avLst/>
            <a:gdLst>
              <a:gd name="T0" fmla="*/ 2147483647 w 52"/>
              <a:gd name="T1" fmla="*/ 2147483647 h 51"/>
              <a:gd name="T2" fmla="*/ 2147483647 w 52"/>
              <a:gd name="T3" fmla="*/ 2147483647 h 51"/>
              <a:gd name="T4" fmla="*/ 2147483647 w 52"/>
              <a:gd name="T5" fmla="*/ 2147483647 h 51"/>
              <a:gd name="T6" fmla="*/ 2147483647 w 52"/>
              <a:gd name="T7" fmla="*/ 2147483647 h 51"/>
              <a:gd name="T8" fmla="*/ 2147483647 w 52"/>
              <a:gd name="T9" fmla="*/ 2147483647 h 51"/>
              <a:gd name="T10" fmla="*/ 2147483647 w 52"/>
              <a:gd name="T11" fmla="*/ 2147483647 h 51"/>
              <a:gd name="T12" fmla="*/ 2147483647 w 52"/>
              <a:gd name="T13" fmla="*/ 2147483647 h 51"/>
              <a:gd name="T14" fmla="*/ 2147483647 w 52"/>
              <a:gd name="T15" fmla="*/ 2147483647 h 51"/>
              <a:gd name="T16" fmla="*/ 2147483647 w 52"/>
              <a:gd name="T17" fmla="*/ 2147483647 h 51"/>
              <a:gd name="T18" fmla="*/ 2147483647 w 52"/>
              <a:gd name="T19" fmla="*/ 2147483647 h 51"/>
              <a:gd name="T20" fmla="*/ 2147483647 w 52"/>
              <a:gd name="T21" fmla="*/ 2147483647 h 51"/>
              <a:gd name="T22" fmla="*/ 2147483647 w 52"/>
              <a:gd name="T23" fmla="*/ 2147483647 h 51"/>
              <a:gd name="T24" fmla="*/ 2147483647 w 52"/>
              <a:gd name="T25" fmla="*/ 2147483647 h 51"/>
              <a:gd name="T26" fmla="*/ 2147483647 w 52"/>
              <a:gd name="T27" fmla="*/ 2147483647 h 51"/>
              <a:gd name="T28" fmla="*/ 2147483647 w 52"/>
              <a:gd name="T29" fmla="*/ 2147483647 h 51"/>
              <a:gd name="T30" fmla="*/ 2147483647 w 52"/>
              <a:gd name="T31" fmla="*/ 2147483647 h 51"/>
              <a:gd name="T32" fmla="*/ 2147483647 w 52"/>
              <a:gd name="T33" fmla="*/ 2147483647 h 51"/>
              <a:gd name="T34" fmla="*/ 2147483647 w 52"/>
              <a:gd name="T35" fmla="*/ 2147483647 h 51"/>
              <a:gd name="T36" fmla="*/ 2147483647 w 52"/>
              <a:gd name="T37" fmla="*/ 2147483647 h 51"/>
              <a:gd name="T38" fmla="*/ 2147483647 w 52"/>
              <a:gd name="T39" fmla="*/ 2147483647 h 51"/>
              <a:gd name="T40" fmla="*/ 2147483647 w 52"/>
              <a:gd name="T41" fmla="*/ 2147483647 h 51"/>
              <a:gd name="T42" fmla="*/ 2147483647 w 52"/>
              <a:gd name="T43" fmla="*/ 2147483647 h 51"/>
              <a:gd name="T44" fmla="*/ 2147483647 w 52"/>
              <a:gd name="T45" fmla="*/ 2147483647 h 51"/>
              <a:gd name="T46" fmla="*/ 2147483647 w 52"/>
              <a:gd name="T47" fmla="*/ 0 h 51"/>
              <a:gd name="T48" fmla="*/ 2147483647 w 52"/>
              <a:gd name="T49" fmla="*/ 0 h 51"/>
              <a:gd name="T50" fmla="*/ 2147483647 w 52"/>
              <a:gd name="T51" fmla="*/ 0 h 51"/>
              <a:gd name="T52" fmla="*/ 2147483647 w 52"/>
              <a:gd name="T53" fmla="*/ 0 h 51"/>
              <a:gd name="T54" fmla="*/ 2147483647 w 52"/>
              <a:gd name="T55" fmla="*/ 0 h 51"/>
              <a:gd name="T56" fmla="*/ 2147483647 w 52"/>
              <a:gd name="T57" fmla="*/ 0 h 51"/>
              <a:gd name="T58" fmla="*/ 2147483647 w 52"/>
              <a:gd name="T59" fmla="*/ 0 h 51"/>
              <a:gd name="T60" fmla="*/ 2147483647 w 52"/>
              <a:gd name="T61" fmla="*/ 0 h 51"/>
              <a:gd name="T62" fmla="*/ 2147483647 w 52"/>
              <a:gd name="T63" fmla="*/ 0 h 51"/>
              <a:gd name="T64" fmla="*/ 2147483647 w 52"/>
              <a:gd name="T65" fmla="*/ 2147483647 h 51"/>
              <a:gd name="T66" fmla="*/ 2147483647 w 52"/>
              <a:gd name="T67" fmla="*/ 2147483647 h 51"/>
              <a:gd name="T68" fmla="*/ 2147483647 w 52"/>
              <a:gd name="T69" fmla="*/ 2147483647 h 51"/>
              <a:gd name="T70" fmla="*/ 2147483647 w 52"/>
              <a:gd name="T71" fmla="*/ 2147483647 h 51"/>
              <a:gd name="T72" fmla="*/ 2147483647 w 52"/>
              <a:gd name="T73" fmla="*/ 2147483647 h 51"/>
              <a:gd name="T74" fmla="*/ 2147483647 w 52"/>
              <a:gd name="T75" fmla="*/ 2147483647 h 51"/>
              <a:gd name="T76" fmla="*/ 2147483647 w 52"/>
              <a:gd name="T77" fmla="*/ 2147483647 h 51"/>
              <a:gd name="T78" fmla="*/ 2147483647 w 52"/>
              <a:gd name="T79" fmla="*/ 2147483647 h 51"/>
              <a:gd name="T80" fmla="*/ 2147483647 w 52"/>
              <a:gd name="T81" fmla="*/ 2147483647 h 51"/>
              <a:gd name="T82" fmla="*/ 2147483647 w 52"/>
              <a:gd name="T83" fmla="*/ 2147483647 h 51"/>
              <a:gd name="T84" fmla="*/ 2147483647 w 52"/>
              <a:gd name="T85" fmla="*/ 2147483647 h 51"/>
              <a:gd name="T86" fmla="*/ 2147483647 w 52"/>
              <a:gd name="T87" fmla="*/ 2147483647 h 51"/>
              <a:gd name="T88" fmla="*/ 2147483647 w 52"/>
              <a:gd name="T89" fmla="*/ 2147483647 h 51"/>
              <a:gd name="T90" fmla="*/ 0 w 52"/>
              <a:gd name="T91" fmla="*/ 2147483647 h 51"/>
              <a:gd name="T92" fmla="*/ 0 w 52"/>
              <a:gd name="T93" fmla="*/ 2147483647 h 51"/>
              <a:gd name="T94" fmla="*/ 0 w 52"/>
              <a:gd name="T95" fmla="*/ 2147483647 h 51"/>
              <a:gd name="T96" fmla="*/ 0 w 52"/>
              <a:gd name="T97" fmla="*/ 2147483647 h 51"/>
              <a:gd name="T98" fmla="*/ 2147483647 w 52"/>
              <a:gd name="T99" fmla="*/ 2147483647 h 51"/>
              <a:gd name="T100" fmla="*/ 2147483647 w 52"/>
              <a:gd name="T101" fmla="*/ 2147483647 h 51"/>
              <a:gd name="T102" fmla="*/ 2147483647 w 52"/>
              <a:gd name="T103" fmla="*/ 2147483647 h 51"/>
              <a:gd name="T104" fmla="*/ 2147483647 w 52"/>
              <a:gd name="T105" fmla="*/ 2147483647 h 51"/>
              <a:gd name="T106" fmla="*/ 2147483647 w 52"/>
              <a:gd name="T107" fmla="*/ 2147483647 h 51"/>
              <a:gd name="T108" fmla="*/ 2147483647 w 52"/>
              <a:gd name="T109" fmla="*/ 2147483647 h 51"/>
              <a:gd name="T110" fmla="*/ 2147483647 w 52"/>
              <a:gd name="T111" fmla="*/ 2147483647 h 51"/>
              <a:gd name="T112" fmla="*/ 2147483647 w 52"/>
              <a:gd name="T113" fmla="*/ 2147483647 h 5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2"/>
              <a:gd name="T172" fmla="*/ 0 h 51"/>
              <a:gd name="T173" fmla="*/ 52 w 52"/>
              <a:gd name="T174" fmla="*/ 51 h 51"/>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2" h="51">
                <a:moveTo>
                  <a:pt x="13" y="49"/>
                </a:moveTo>
                <a:lnTo>
                  <a:pt x="18" y="51"/>
                </a:lnTo>
                <a:lnTo>
                  <a:pt x="24" y="51"/>
                </a:lnTo>
                <a:lnTo>
                  <a:pt x="28" y="51"/>
                </a:lnTo>
                <a:lnTo>
                  <a:pt x="34" y="48"/>
                </a:lnTo>
                <a:lnTo>
                  <a:pt x="38" y="45"/>
                </a:lnTo>
                <a:lnTo>
                  <a:pt x="43" y="42"/>
                </a:lnTo>
                <a:lnTo>
                  <a:pt x="46" y="38"/>
                </a:lnTo>
                <a:lnTo>
                  <a:pt x="49" y="33"/>
                </a:lnTo>
                <a:lnTo>
                  <a:pt x="50" y="30"/>
                </a:lnTo>
                <a:lnTo>
                  <a:pt x="52" y="27"/>
                </a:lnTo>
                <a:lnTo>
                  <a:pt x="52" y="24"/>
                </a:lnTo>
                <a:lnTo>
                  <a:pt x="52" y="21"/>
                </a:lnTo>
                <a:lnTo>
                  <a:pt x="52" y="18"/>
                </a:lnTo>
                <a:lnTo>
                  <a:pt x="52" y="14"/>
                </a:lnTo>
                <a:lnTo>
                  <a:pt x="52" y="11"/>
                </a:lnTo>
                <a:lnTo>
                  <a:pt x="52" y="8"/>
                </a:lnTo>
                <a:lnTo>
                  <a:pt x="52" y="6"/>
                </a:lnTo>
                <a:lnTo>
                  <a:pt x="52" y="5"/>
                </a:lnTo>
                <a:lnTo>
                  <a:pt x="52" y="3"/>
                </a:lnTo>
                <a:lnTo>
                  <a:pt x="52" y="2"/>
                </a:lnTo>
                <a:lnTo>
                  <a:pt x="50" y="0"/>
                </a:lnTo>
                <a:lnTo>
                  <a:pt x="49" y="0"/>
                </a:lnTo>
                <a:lnTo>
                  <a:pt x="47" y="0"/>
                </a:lnTo>
                <a:lnTo>
                  <a:pt x="46" y="0"/>
                </a:lnTo>
                <a:lnTo>
                  <a:pt x="44" y="0"/>
                </a:lnTo>
                <a:lnTo>
                  <a:pt x="43" y="0"/>
                </a:lnTo>
                <a:lnTo>
                  <a:pt x="41" y="0"/>
                </a:lnTo>
                <a:lnTo>
                  <a:pt x="40" y="0"/>
                </a:lnTo>
                <a:lnTo>
                  <a:pt x="38" y="2"/>
                </a:lnTo>
                <a:lnTo>
                  <a:pt x="35" y="6"/>
                </a:lnTo>
                <a:lnTo>
                  <a:pt x="31" y="9"/>
                </a:lnTo>
                <a:lnTo>
                  <a:pt x="28" y="12"/>
                </a:lnTo>
                <a:lnTo>
                  <a:pt x="24" y="17"/>
                </a:lnTo>
                <a:lnTo>
                  <a:pt x="21" y="20"/>
                </a:lnTo>
                <a:lnTo>
                  <a:pt x="16" y="23"/>
                </a:lnTo>
                <a:lnTo>
                  <a:pt x="12" y="24"/>
                </a:lnTo>
                <a:lnTo>
                  <a:pt x="6" y="27"/>
                </a:lnTo>
                <a:lnTo>
                  <a:pt x="4" y="29"/>
                </a:lnTo>
                <a:lnTo>
                  <a:pt x="3" y="29"/>
                </a:lnTo>
                <a:lnTo>
                  <a:pt x="1" y="30"/>
                </a:lnTo>
                <a:lnTo>
                  <a:pt x="1" y="32"/>
                </a:lnTo>
                <a:lnTo>
                  <a:pt x="0" y="33"/>
                </a:lnTo>
                <a:lnTo>
                  <a:pt x="0" y="36"/>
                </a:lnTo>
                <a:lnTo>
                  <a:pt x="0" y="38"/>
                </a:lnTo>
                <a:lnTo>
                  <a:pt x="0" y="39"/>
                </a:lnTo>
                <a:lnTo>
                  <a:pt x="1" y="40"/>
                </a:lnTo>
                <a:lnTo>
                  <a:pt x="1" y="42"/>
                </a:lnTo>
                <a:lnTo>
                  <a:pt x="3" y="43"/>
                </a:lnTo>
                <a:lnTo>
                  <a:pt x="4" y="45"/>
                </a:lnTo>
                <a:lnTo>
                  <a:pt x="7" y="48"/>
                </a:lnTo>
                <a:lnTo>
                  <a:pt x="9" y="48"/>
                </a:lnTo>
                <a:lnTo>
                  <a:pt x="10" y="49"/>
                </a:lnTo>
                <a:lnTo>
                  <a:pt x="13" y="49"/>
                </a:lnTo>
              </a:path>
            </a:pathLst>
          </a:custGeom>
          <a:solidFill>
            <a:srgbClr val="FFFF00"/>
          </a:solidFill>
          <a:ln w="1588">
            <a:solidFill>
              <a:srgbClr val="990000"/>
            </a:solidFill>
            <a:round/>
            <a:headEnd/>
            <a:tailEnd/>
          </a:ln>
        </p:spPr>
        <p:txBody>
          <a:bodyPr/>
          <a:lstStyle/>
          <a:p>
            <a:endParaRPr lang="en-US"/>
          </a:p>
        </p:txBody>
      </p:sp>
      <p:sp>
        <p:nvSpPr>
          <p:cNvPr id="53395" name="Freeform 146"/>
          <p:cNvSpPr>
            <a:spLocks/>
          </p:cNvSpPr>
          <p:nvPr/>
        </p:nvSpPr>
        <p:spPr bwMode="auto">
          <a:xfrm>
            <a:off x="6329366" y="4611689"/>
            <a:ext cx="73025" cy="80963"/>
          </a:xfrm>
          <a:custGeom>
            <a:avLst/>
            <a:gdLst>
              <a:gd name="T0" fmla="*/ 2147483647 w 52"/>
              <a:gd name="T1" fmla="*/ 2147483647 h 51"/>
              <a:gd name="T2" fmla="*/ 2147483647 w 52"/>
              <a:gd name="T3" fmla="*/ 2147483647 h 51"/>
              <a:gd name="T4" fmla="*/ 2147483647 w 52"/>
              <a:gd name="T5" fmla="*/ 2147483647 h 51"/>
              <a:gd name="T6" fmla="*/ 2147483647 w 52"/>
              <a:gd name="T7" fmla="*/ 2147483647 h 51"/>
              <a:gd name="T8" fmla="*/ 2147483647 w 52"/>
              <a:gd name="T9" fmla="*/ 2147483647 h 51"/>
              <a:gd name="T10" fmla="*/ 2147483647 w 52"/>
              <a:gd name="T11" fmla="*/ 2147483647 h 51"/>
              <a:gd name="T12" fmla="*/ 2147483647 w 52"/>
              <a:gd name="T13" fmla="*/ 2147483647 h 51"/>
              <a:gd name="T14" fmla="*/ 2147483647 w 52"/>
              <a:gd name="T15" fmla="*/ 2147483647 h 51"/>
              <a:gd name="T16" fmla="*/ 2147483647 w 52"/>
              <a:gd name="T17" fmla="*/ 2147483647 h 51"/>
              <a:gd name="T18" fmla="*/ 2147483647 w 52"/>
              <a:gd name="T19" fmla="*/ 2147483647 h 51"/>
              <a:gd name="T20" fmla="*/ 2147483647 w 52"/>
              <a:gd name="T21" fmla="*/ 2147483647 h 51"/>
              <a:gd name="T22" fmla="*/ 2147483647 w 52"/>
              <a:gd name="T23" fmla="*/ 2147483647 h 51"/>
              <a:gd name="T24" fmla="*/ 2147483647 w 52"/>
              <a:gd name="T25" fmla="*/ 2147483647 h 51"/>
              <a:gd name="T26" fmla="*/ 2147483647 w 52"/>
              <a:gd name="T27" fmla="*/ 2147483647 h 51"/>
              <a:gd name="T28" fmla="*/ 2147483647 w 52"/>
              <a:gd name="T29" fmla="*/ 2147483647 h 51"/>
              <a:gd name="T30" fmla="*/ 2147483647 w 52"/>
              <a:gd name="T31" fmla="*/ 2147483647 h 51"/>
              <a:gd name="T32" fmla="*/ 2147483647 w 52"/>
              <a:gd name="T33" fmla="*/ 2147483647 h 51"/>
              <a:gd name="T34" fmla="*/ 2147483647 w 52"/>
              <a:gd name="T35" fmla="*/ 2147483647 h 51"/>
              <a:gd name="T36" fmla="*/ 2147483647 w 52"/>
              <a:gd name="T37" fmla="*/ 2147483647 h 51"/>
              <a:gd name="T38" fmla="*/ 2147483647 w 52"/>
              <a:gd name="T39" fmla="*/ 2147483647 h 51"/>
              <a:gd name="T40" fmla="*/ 2147483647 w 52"/>
              <a:gd name="T41" fmla="*/ 2147483647 h 51"/>
              <a:gd name="T42" fmla="*/ 2147483647 w 52"/>
              <a:gd name="T43" fmla="*/ 2147483647 h 51"/>
              <a:gd name="T44" fmla="*/ 2147483647 w 52"/>
              <a:gd name="T45" fmla="*/ 2147483647 h 51"/>
              <a:gd name="T46" fmla="*/ 2147483647 w 52"/>
              <a:gd name="T47" fmla="*/ 0 h 51"/>
              <a:gd name="T48" fmla="*/ 2147483647 w 52"/>
              <a:gd name="T49" fmla="*/ 0 h 51"/>
              <a:gd name="T50" fmla="*/ 2147483647 w 52"/>
              <a:gd name="T51" fmla="*/ 0 h 51"/>
              <a:gd name="T52" fmla="*/ 2147483647 w 52"/>
              <a:gd name="T53" fmla="*/ 0 h 51"/>
              <a:gd name="T54" fmla="*/ 2147483647 w 52"/>
              <a:gd name="T55" fmla="*/ 0 h 51"/>
              <a:gd name="T56" fmla="*/ 2147483647 w 52"/>
              <a:gd name="T57" fmla="*/ 0 h 51"/>
              <a:gd name="T58" fmla="*/ 2147483647 w 52"/>
              <a:gd name="T59" fmla="*/ 0 h 51"/>
              <a:gd name="T60" fmla="*/ 2147483647 w 52"/>
              <a:gd name="T61" fmla="*/ 0 h 51"/>
              <a:gd name="T62" fmla="*/ 2147483647 w 52"/>
              <a:gd name="T63" fmla="*/ 0 h 51"/>
              <a:gd name="T64" fmla="*/ 2147483647 w 52"/>
              <a:gd name="T65" fmla="*/ 2147483647 h 51"/>
              <a:gd name="T66" fmla="*/ 2147483647 w 52"/>
              <a:gd name="T67" fmla="*/ 2147483647 h 51"/>
              <a:gd name="T68" fmla="*/ 2147483647 w 52"/>
              <a:gd name="T69" fmla="*/ 2147483647 h 51"/>
              <a:gd name="T70" fmla="*/ 2147483647 w 52"/>
              <a:gd name="T71" fmla="*/ 2147483647 h 51"/>
              <a:gd name="T72" fmla="*/ 2147483647 w 52"/>
              <a:gd name="T73" fmla="*/ 2147483647 h 51"/>
              <a:gd name="T74" fmla="*/ 2147483647 w 52"/>
              <a:gd name="T75" fmla="*/ 2147483647 h 51"/>
              <a:gd name="T76" fmla="*/ 2147483647 w 52"/>
              <a:gd name="T77" fmla="*/ 2147483647 h 51"/>
              <a:gd name="T78" fmla="*/ 2147483647 w 52"/>
              <a:gd name="T79" fmla="*/ 2147483647 h 51"/>
              <a:gd name="T80" fmla="*/ 2147483647 w 52"/>
              <a:gd name="T81" fmla="*/ 2147483647 h 51"/>
              <a:gd name="T82" fmla="*/ 2147483647 w 52"/>
              <a:gd name="T83" fmla="*/ 2147483647 h 51"/>
              <a:gd name="T84" fmla="*/ 2147483647 w 52"/>
              <a:gd name="T85" fmla="*/ 2147483647 h 51"/>
              <a:gd name="T86" fmla="*/ 2147483647 w 52"/>
              <a:gd name="T87" fmla="*/ 2147483647 h 51"/>
              <a:gd name="T88" fmla="*/ 2147483647 w 52"/>
              <a:gd name="T89" fmla="*/ 2147483647 h 51"/>
              <a:gd name="T90" fmla="*/ 0 w 52"/>
              <a:gd name="T91" fmla="*/ 2147483647 h 51"/>
              <a:gd name="T92" fmla="*/ 0 w 52"/>
              <a:gd name="T93" fmla="*/ 2147483647 h 51"/>
              <a:gd name="T94" fmla="*/ 0 w 52"/>
              <a:gd name="T95" fmla="*/ 2147483647 h 51"/>
              <a:gd name="T96" fmla="*/ 0 w 52"/>
              <a:gd name="T97" fmla="*/ 2147483647 h 51"/>
              <a:gd name="T98" fmla="*/ 2147483647 w 52"/>
              <a:gd name="T99" fmla="*/ 2147483647 h 51"/>
              <a:gd name="T100" fmla="*/ 2147483647 w 52"/>
              <a:gd name="T101" fmla="*/ 2147483647 h 51"/>
              <a:gd name="T102" fmla="*/ 2147483647 w 52"/>
              <a:gd name="T103" fmla="*/ 2147483647 h 51"/>
              <a:gd name="T104" fmla="*/ 2147483647 w 52"/>
              <a:gd name="T105" fmla="*/ 2147483647 h 51"/>
              <a:gd name="T106" fmla="*/ 2147483647 w 52"/>
              <a:gd name="T107" fmla="*/ 2147483647 h 51"/>
              <a:gd name="T108" fmla="*/ 2147483647 w 52"/>
              <a:gd name="T109" fmla="*/ 2147483647 h 51"/>
              <a:gd name="T110" fmla="*/ 2147483647 w 52"/>
              <a:gd name="T111" fmla="*/ 2147483647 h 51"/>
              <a:gd name="T112" fmla="*/ 2147483647 w 52"/>
              <a:gd name="T113" fmla="*/ 2147483647 h 5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2"/>
              <a:gd name="T172" fmla="*/ 0 h 51"/>
              <a:gd name="T173" fmla="*/ 52 w 52"/>
              <a:gd name="T174" fmla="*/ 51 h 51"/>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2" h="51">
                <a:moveTo>
                  <a:pt x="13" y="49"/>
                </a:moveTo>
                <a:lnTo>
                  <a:pt x="18" y="51"/>
                </a:lnTo>
                <a:lnTo>
                  <a:pt x="24" y="51"/>
                </a:lnTo>
                <a:lnTo>
                  <a:pt x="28" y="51"/>
                </a:lnTo>
                <a:lnTo>
                  <a:pt x="34" y="48"/>
                </a:lnTo>
                <a:lnTo>
                  <a:pt x="38" y="45"/>
                </a:lnTo>
                <a:lnTo>
                  <a:pt x="43" y="42"/>
                </a:lnTo>
                <a:lnTo>
                  <a:pt x="46" y="38"/>
                </a:lnTo>
                <a:lnTo>
                  <a:pt x="49" y="33"/>
                </a:lnTo>
                <a:lnTo>
                  <a:pt x="50" y="30"/>
                </a:lnTo>
                <a:lnTo>
                  <a:pt x="52" y="27"/>
                </a:lnTo>
                <a:lnTo>
                  <a:pt x="52" y="24"/>
                </a:lnTo>
                <a:lnTo>
                  <a:pt x="52" y="21"/>
                </a:lnTo>
                <a:lnTo>
                  <a:pt x="52" y="18"/>
                </a:lnTo>
                <a:lnTo>
                  <a:pt x="52" y="14"/>
                </a:lnTo>
                <a:lnTo>
                  <a:pt x="52" y="11"/>
                </a:lnTo>
                <a:lnTo>
                  <a:pt x="52" y="8"/>
                </a:lnTo>
                <a:lnTo>
                  <a:pt x="52" y="6"/>
                </a:lnTo>
                <a:lnTo>
                  <a:pt x="52" y="5"/>
                </a:lnTo>
                <a:lnTo>
                  <a:pt x="52" y="3"/>
                </a:lnTo>
                <a:lnTo>
                  <a:pt x="52" y="2"/>
                </a:lnTo>
                <a:lnTo>
                  <a:pt x="50" y="0"/>
                </a:lnTo>
                <a:lnTo>
                  <a:pt x="49" y="0"/>
                </a:lnTo>
                <a:lnTo>
                  <a:pt x="47" y="0"/>
                </a:lnTo>
                <a:lnTo>
                  <a:pt x="46" y="0"/>
                </a:lnTo>
                <a:lnTo>
                  <a:pt x="44" y="0"/>
                </a:lnTo>
                <a:lnTo>
                  <a:pt x="43" y="0"/>
                </a:lnTo>
                <a:lnTo>
                  <a:pt x="41" y="0"/>
                </a:lnTo>
                <a:lnTo>
                  <a:pt x="40" y="0"/>
                </a:lnTo>
                <a:lnTo>
                  <a:pt x="38" y="2"/>
                </a:lnTo>
                <a:lnTo>
                  <a:pt x="35" y="6"/>
                </a:lnTo>
                <a:lnTo>
                  <a:pt x="31" y="9"/>
                </a:lnTo>
                <a:lnTo>
                  <a:pt x="28" y="12"/>
                </a:lnTo>
                <a:lnTo>
                  <a:pt x="24" y="17"/>
                </a:lnTo>
                <a:lnTo>
                  <a:pt x="21" y="20"/>
                </a:lnTo>
                <a:lnTo>
                  <a:pt x="16" y="23"/>
                </a:lnTo>
                <a:lnTo>
                  <a:pt x="12" y="24"/>
                </a:lnTo>
                <a:lnTo>
                  <a:pt x="6" y="27"/>
                </a:lnTo>
                <a:lnTo>
                  <a:pt x="4" y="29"/>
                </a:lnTo>
                <a:lnTo>
                  <a:pt x="3" y="29"/>
                </a:lnTo>
                <a:lnTo>
                  <a:pt x="1" y="30"/>
                </a:lnTo>
                <a:lnTo>
                  <a:pt x="1" y="32"/>
                </a:lnTo>
                <a:lnTo>
                  <a:pt x="0" y="33"/>
                </a:lnTo>
                <a:lnTo>
                  <a:pt x="0" y="36"/>
                </a:lnTo>
                <a:lnTo>
                  <a:pt x="0" y="38"/>
                </a:lnTo>
                <a:lnTo>
                  <a:pt x="0" y="39"/>
                </a:lnTo>
                <a:lnTo>
                  <a:pt x="1" y="40"/>
                </a:lnTo>
                <a:lnTo>
                  <a:pt x="1" y="42"/>
                </a:lnTo>
                <a:lnTo>
                  <a:pt x="3" y="43"/>
                </a:lnTo>
                <a:lnTo>
                  <a:pt x="4" y="45"/>
                </a:lnTo>
                <a:lnTo>
                  <a:pt x="7" y="48"/>
                </a:lnTo>
                <a:lnTo>
                  <a:pt x="9" y="48"/>
                </a:lnTo>
                <a:lnTo>
                  <a:pt x="10" y="49"/>
                </a:lnTo>
                <a:lnTo>
                  <a:pt x="13" y="49"/>
                </a:lnTo>
              </a:path>
            </a:pathLst>
          </a:custGeom>
          <a:solidFill>
            <a:srgbClr val="FFFF00"/>
          </a:solidFill>
          <a:ln w="4763">
            <a:solidFill>
              <a:srgbClr val="990000"/>
            </a:solidFill>
            <a:round/>
            <a:headEnd/>
            <a:tailEnd/>
          </a:ln>
        </p:spPr>
        <p:txBody>
          <a:bodyPr/>
          <a:lstStyle/>
          <a:p>
            <a:endParaRPr lang="en-US"/>
          </a:p>
        </p:txBody>
      </p:sp>
      <p:sp>
        <p:nvSpPr>
          <p:cNvPr id="53396" name="Freeform 147"/>
          <p:cNvSpPr>
            <a:spLocks/>
          </p:cNvSpPr>
          <p:nvPr/>
        </p:nvSpPr>
        <p:spPr bwMode="auto">
          <a:xfrm>
            <a:off x="6249989" y="4594228"/>
            <a:ext cx="80963" cy="79375"/>
          </a:xfrm>
          <a:custGeom>
            <a:avLst/>
            <a:gdLst>
              <a:gd name="T0" fmla="*/ 0 w 57"/>
              <a:gd name="T1" fmla="*/ 2147483647 h 50"/>
              <a:gd name="T2" fmla="*/ 2147483647 w 57"/>
              <a:gd name="T3" fmla="*/ 2147483647 h 50"/>
              <a:gd name="T4" fmla="*/ 2147483647 w 57"/>
              <a:gd name="T5" fmla="*/ 2147483647 h 50"/>
              <a:gd name="T6" fmla="*/ 2147483647 w 57"/>
              <a:gd name="T7" fmla="*/ 2147483647 h 50"/>
              <a:gd name="T8" fmla="*/ 2147483647 w 57"/>
              <a:gd name="T9" fmla="*/ 2147483647 h 50"/>
              <a:gd name="T10" fmla="*/ 2147483647 w 57"/>
              <a:gd name="T11" fmla="*/ 2147483647 h 50"/>
              <a:gd name="T12" fmla="*/ 2147483647 w 57"/>
              <a:gd name="T13" fmla="*/ 2147483647 h 50"/>
              <a:gd name="T14" fmla="*/ 2147483647 w 57"/>
              <a:gd name="T15" fmla="*/ 2147483647 h 50"/>
              <a:gd name="T16" fmla="*/ 2147483647 w 57"/>
              <a:gd name="T17" fmla="*/ 2147483647 h 50"/>
              <a:gd name="T18" fmla="*/ 2147483647 w 57"/>
              <a:gd name="T19" fmla="*/ 2147483647 h 50"/>
              <a:gd name="T20" fmla="*/ 2147483647 w 57"/>
              <a:gd name="T21" fmla="*/ 2147483647 h 50"/>
              <a:gd name="T22" fmla="*/ 2147483647 w 57"/>
              <a:gd name="T23" fmla="*/ 2147483647 h 50"/>
              <a:gd name="T24" fmla="*/ 2147483647 w 57"/>
              <a:gd name="T25" fmla="*/ 2147483647 h 50"/>
              <a:gd name="T26" fmla="*/ 2147483647 w 57"/>
              <a:gd name="T27" fmla="*/ 2147483647 h 50"/>
              <a:gd name="T28" fmla="*/ 2147483647 w 57"/>
              <a:gd name="T29" fmla="*/ 2147483647 h 50"/>
              <a:gd name="T30" fmla="*/ 2147483647 w 57"/>
              <a:gd name="T31" fmla="*/ 2147483647 h 50"/>
              <a:gd name="T32" fmla="*/ 2147483647 w 57"/>
              <a:gd name="T33" fmla="*/ 2147483647 h 50"/>
              <a:gd name="T34" fmla="*/ 2147483647 w 57"/>
              <a:gd name="T35" fmla="*/ 2147483647 h 50"/>
              <a:gd name="T36" fmla="*/ 2147483647 w 57"/>
              <a:gd name="T37" fmla="*/ 2147483647 h 50"/>
              <a:gd name="T38" fmla="*/ 2147483647 w 57"/>
              <a:gd name="T39" fmla="*/ 2147483647 h 50"/>
              <a:gd name="T40" fmla="*/ 2147483647 w 57"/>
              <a:gd name="T41" fmla="*/ 2147483647 h 50"/>
              <a:gd name="T42" fmla="*/ 2147483647 w 57"/>
              <a:gd name="T43" fmla="*/ 2147483647 h 50"/>
              <a:gd name="T44" fmla="*/ 2147483647 w 57"/>
              <a:gd name="T45" fmla="*/ 2147483647 h 50"/>
              <a:gd name="T46" fmla="*/ 2147483647 w 57"/>
              <a:gd name="T47" fmla="*/ 2147483647 h 50"/>
              <a:gd name="T48" fmla="*/ 2147483647 w 57"/>
              <a:gd name="T49" fmla="*/ 2147483647 h 50"/>
              <a:gd name="T50" fmla="*/ 2147483647 w 57"/>
              <a:gd name="T51" fmla="*/ 2147483647 h 50"/>
              <a:gd name="T52" fmla="*/ 2147483647 w 57"/>
              <a:gd name="T53" fmla="*/ 2147483647 h 50"/>
              <a:gd name="T54" fmla="*/ 2147483647 w 57"/>
              <a:gd name="T55" fmla="*/ 2147483647 h 50"/>
              <a:gd name="T56" fmla="*/ 2147483647 w 57"/>
              <a:gd name="T57" fmla="*/ 2147483647 h 50"/>
              <a:gd name="T58" fmla="*/ 2147483647 w 57"/>
              <a:gd name="T59" fmla="*/ 2147483647 h 50"/>
              <a:gd name="T60" fmla="*/ 2147483647 w 57"/>
              <a:gd name="T61" fmla="*/ 2147483647 h 50"/>
              <a:gd name="T62" fmla="*/ 2147483647 w 57"/>
              <a:gd name="T63" fmla="*/ 2147483647 h 50"/>
              <a:gd name="T64" fmla="*/ 2147483647 w 57"/>
              <a:gd name="T65" fmla="*/ 2147483647 h 50"/>
              <a:gd name="T66" fmla="*/ 2147483647 w 57"/>
              <a:gd name="T67" fmla="*/ 2147483647 h 50"/>
              <a:gd name="T68" fmla="*/ 2147483647 w 57"/>
              <a:gd name="T69" fmla="*/ 2147483647 h 50"/>
              <a:gd name="T70" fmla="*/ 2147483647 w 57"/>
              <a:gd name="T71" fmla="*/ 2147483647 h 50"/>
              <a:gd name="T72" fmla="*/ 2147483647 w 57"/>
              <a:gd name="T73" fmla="*/ 2147483647 h 50"/>
              <a:gd name="T74" fmla="*/ 2147483647 w 57"/>
              <a:gd name="T75" fmla="*/ 2147483647 h 50"/>
              <a:gd name="T76" fmla="*/ 2147483647 w 57"/>
              <a:gd name="T77" fmla="*/ 2147483647 h 50"/>
              <a:gd name="T78" fmla="*/ 2147483647 w 57"/>
              <a:gd name="T79" fmla="*/ 2147483647 h 50"/>
              <a:gd name="T80" fmla="*/ 2147483647 w 57"/>
              <a:gd name="T81" fmla="*/ 2147483647 h 50"/>
              <a:gd name="T82" fmla="*/ 2147483647 w 57"/>
              <a:gd name="T83" fmla="*/ 2147483647 h 50"/>
              <a:gd name="T84" fmla="*/ 2147483647 w 57"/>
              <a:gd name="T85" fmla="*/ 2147483647 h 50"/>
              <a:gd name="T86" fmla="*/ 2147483647 w 57"/>
              <a:gd name="T87" fmla="*/ 2147483647 h 50"/>
              <a:gd name="T88" fmla="*/ 2147483647 w 57"/>
              <a:gd name="T89" fmla="*/ 2147483647 h 50"/>
              <a:gd name="T90" fmla="*/ 2147483647 w 57"/>
              <a:gd name="T91" fmla="*/ 2147483647 h 50"/>
              <a:gd name="T92" fmla="*/ 2147483647 w 57"/>
              <a:gd name="T93" fmla="*/ 0 h 50"/>
              <a:gd name="T94" fmla="*/ 2147483647 w 57"/>
              <a:gd name="T95" fmla="*/ 0 h 50"/>
              <a:gd name="T96" fmla="*/ 2147483647 w 57"/>
              <a:gd name="T97" fmla="*/ 2147483647 h 50"/>
              <a:gd name="T98" fmla="*/ 2147483647 w 57"/>
              <a:gd name="T99" fmla="*/ 2147483647 h 50"/>
              <a:gd name="T100" fmla="*/ 2147483647 w 57"/>
              <a:gd name="T101" fmla="*/ 2147483647 h 50"/>
              <a:gd name="T102" fmla="*/ 2147483647 w 57"/>
              <a:gd name="T103" fmla="*/ 2147483647 h 50"/>
              <a:gd name="T104" fmla="*/ 2147483647 w 57"/>
              <a:gd name="T105" fmla="*/ 2147483647 h 50"/>
              <a:gd name="T106" fmla="*/ 2147483647 w 57"/>
              <a:gd name="T107" fmla="*/ 2147483647 h 50"/>
              <a:gd name="T108" fmla="*/ 2147483647 w 57"/>
              <a:gd name="T109" fmla="*/ 2147483647 h 50"/>
              <a:gd name="T110" fmla="*/ 2147483647 w 57"/>
              <a:gd name="T111" fmla="*/ 2147483647 h 50"/>
              <a:gd name="T112" fmla="*/ 0 w 57"/>
              <a:gd name="T113" fmla="*/ 2147483647 h 5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7"/>
              <a:gd name="T172" fmla="*/ 0 h 50"/>
              <a:gd name="T173" fmla="*/ 57 w 57"/>
              <a:gd name="T174" fmla="*/ 50 h 5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7" h="50">
                <a:moveTo>
                  <a:pt x="0" y="28"/>
                </a:moveTo>
                <a:lnTo>
                  <a:pt x="3" y="31"/>
                </a:lnTo>
                <a:lnTo>
                  <a:pt x="6" y="32"/>
                </a:lnTo>
                <a:lnTo>
                  <a:pt x="9" y="35"/>
                </a:lnTo>
                <a:lnTo>
                  <a:pt x="10" y="40"/>
                </a:lnTo>
                <a:lnTo>
                  <a:pt x="12" y="43"/>
                </a:lnTo>
                <a:lnTo>
                  <a:pt x="15" y="46"/>
                </a:lnTo>
                <a:lnTo>
                  <a:pt x="16" y="49"/>
                </a:lnTo>
                <a:lnTo>
                  <a:pt x="20" y="50"/>
                </a:lnTo>
                <a:lnTo>
                  <a:pt x="22" y="50"/>
                </a:lnTo>
                <a:lnTo>
                  <a:pt x="23" y="50"/>
                </a:lnTo>
                <a:lnTo>
                  <a:pt x="25" y="50"/>
                </a:lnTo>
                <a:lnTo>
                  <a:pt x="25" y="49"/>
                </a:lnTo>
                <a:lnTo>
                  <a:pt x="26" y="49"/>
                </a:lnTo>
                <a:lnTo>
                  <a:pt x="29" y="50"/>
                </a:lnTo>
                <a:lnTo>
                  <a:pt x="32" y="49"/>
                </a:lnTo>
                <a:lnTo>
                  <a:pt x="35" y="49"/>
                </a:lnTo>
                <a:lnTo>
                  <a:pt x="37" y="49"/>
                </a:lnTo>
                <a:lnTo>
                  <a:pt x="40" y="47"/>
                </a:lnTo>
                <a:lnTo>
                  <a:pt x="43" y="46"/>
                </a:lnTo>
                <a:lnTo>
                  <a:pt x="44" y="44"/>
                </a:lnTo>
                <a:lnTo>
                  <a:pt x="47" y="43"/>
                </a:lnTo>
                <a:lnTo>
                  <a:pt x="49" y="41"/>
                </a:lnTo>
                <a:lnTo>
                  <a:pt x="49" y="40"/>
                </a:lnTo>
                <a:lnTo>
                  <a:pt x="49" y="38"/>
                </a:lnTo>
                <a:lnTo>
                  <a:pt x="50" y="35"/>
                </a:lnTo>
                <a:lnTo>
                  <a:pt x="52" y="34"/>
                </a:lnTo>
                <a:lnTo>
                  <a:pt x="55" y="34"/>
                </a:lnTo>
                <a:lnTo>
                  <a:pt x="56" y="32"/>
                </a:lnTo>
                <a:lnTo>
                  <a:pt x="57" y="31"/>
                </a:lnTo>
                <a:lnTo>
                  <a:pt x="57" y="29"/>
                </a:lnTo>
                <a:lnTo>
                  <a:pt x="57" y="28"/>
                </a:lnTo>
                <a:lnTo>
                  <a:pt x="57" y="26"/>
                </a:lnTo>
                <a:lnTo>
                  <a:pt x="53" y="20"/>
                </a:lnTo>
                <a:lnTo>
                  <a:pt x="49" y="14"/>
                </a:lnTo>
                <a:lnTo>
                  <a:pt x="43" y="9"/>
                </a:lnTo>
                <a:lnTo>
                  <a:pt x="37" y="4"/>
                </a:lnTo>
                <a:lnTo>
                  <a:pt x="29" y="1"/>
                </a:lnTo>
                <a:lnTo>
                  <a:pt x="22" y="0"/>
                </a:lnTo>
                <a:lnTo>
                  <a:pt x="16" y="0"/>
                </a:lnTo>
                <a:lnTo>
                  <a:pt x="9" y="3"/>
                </a:lnTo>
                <a:lnTo>
                  <a:pt x="7" y="4"/>
                </a:lnTo>
                <a:lnTo>
                  <a:pt x="6" y="7"/>
                </a:lnTo>
                <a:lnTo>
                  <a:pt x="4" y="10"/>
                </a:lnTo>
                <a:lnTo>
                  <a:pt x="4" y="13"/>
                </a:lnTo>
                <a:lnTo>
                  <a:pt x="4" y="17"/>
                </a:lnTo>
                <a:lnTo>
                  <a:pt x="3" y="20"/>
                </a:lnTo>
                <a:lnTo>
                  <a:pt x="1" y="25"/>
                </a:lnTo>
                <a:lnTo>
                  <a:pt x="0" y="2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97" name="Freeform 148"/>
          <p:cNvSpPr>
            <a:spLocks/>
          </p:cNvSpPr>
          <p:nvPr/>
        </p:nvSpPr>
        <p:spPr bwMode="auto">
          <a:xfrm>
            <a:off x="6249989" y="4594228"/>
            <a:ext cx="80963" cy="79375"/>
          </a:xfrm>
          <a:custGeom>
            <a:avLst/>
            <a:gdLst>
              <a:gd name="T0" fmla="*/ 0 w 57"/>
              <a:gd name="T1" fmla="*/ 2147483647 h 50"/>
              <a:gd name="T2" fmla="*/ 2147483647 w 57"/>
              <a:gd name="T3" fmla="*/ 2147483647 h 50"/>
              <a:gd name="T4" fmla="*/ 2147483647 w 57"/>
              <a:gd name="T5" fmla="*/ 2147483647 h 50"/>
              <a:gd name="T6" fmla="*/ 2147483647 w 57"/>
              <a:gd name="T7" fmla="*/ 2147483647 h 50"/>
              <a:gd name="T8" fmla="*/ 2147483647 w 57"/>
              <a:gd name="T9" fmla="*/ 2147483647 h 50"/>
              <a:gd name="T10" fmla="*/ 2147483647 w 57"/>
              <a:gd name="T11" fmla="*/ 2147483647 h 50"/>
              <a:gd name="T12" fmla="*/ 2147483647 w 57"/>
              <a:gd name="T13" fmla="*/ 2147483647 h 50"/>
              <a:gd name="T14" fmla="*/ 2147483647 w 57"/>
              <a:gd name="T15" fmla="*/ 2147483647 h 50"/>
              <a:gd name="T16" fmla="*/ 2147483647 w 57"/>
              <a:gd name="T17" fmla="*/ 2147483647 h 50"/>
              <a:gd name="T18" fmla="*/ 2147483647 w 57"/>
              <a:gd name="T19" fmla="*/ 2147483647 h 50"/>
              <a:gd name="T20" fmla="*/ 2147483647 w 57"/>
              <a:gd name="T21" fmla="*/ 2147483647 h 50"/>
              <a:gd name="T22" fmla="*/ 2147483647 w 57"/>
              <a:gd name="T23" fmla="*/ 2147483647 h 50"/>
              <a:gd name="T24" fmla="*/ 2147483647 w 57"/>
              <a:gd name="T25" fmla="*/ 2147483647 h 50"/>
              <a:gd name="T26" fmla="*/ 2147483647 w 57"/>
              <a:gd name="T27" fmla="*/ 2147483647 h 50"/>
              <a:gd name="T28" fmla="*/ 2147483647 w 57"/>
              <a:gd name="T29" fmla="*/ 2147483647 h 50"/>
              <a:gd name="T30" fmla="*/ 2147483647 w 57"/>
              <a:gd name="T31" fmla="*/ 2147483647 h 50"/>
              <a:gd name="T32" fmla="*/ 2147483647 w 57"/>
              <a:gd name="T33" fmla="*/ 2147483647 h 50"/>
              <a:gd name="T34" fmla="*/ 2147483647 w 57"/>
              <a:gd name="T35" fmla="*/ 2147483647 h 50"/>
              <a:gd name="T36" fmla="*/ 2147483647 w 57"/>
              <a:gd name="T37" fmla="*/ 2147483647 h 50"/>
              <a:gd name="T38" fmla="*/ 2147483647 w 57"/>
              <a:gd name="T39" fmla="*/ 2147483647 h 50"/>
              <a:gd name="T40" fmla="*/ 2147483647 w 57"/>
              <a:gd name="T41" fmla="*/ 2147483647 h 50"/>
              <a:gd name="T42" fmla="*/ 2147483647 w 57"/>
              <a:gd name="T43" fmla="*/ 2147483647 h 50"/>
              <a:gd name="T44" fmla="*/ 2147483647 w 57"/>
              <a:gd name="T45" fmla="*/ 2147483647 h 50"/>
              <a:gd name="T46" fmla="*/ 2147483647 w 57"/>
              <a:gd name="T47" fmla="*/ 2147483647 h 50"/>
              <a:gd name="T48" fmla="*/ 2147483647 w 57"/>
              <a:gd name="T49" fmla="*/ 2147483647 h 50"/>
              <a:gd name="T50" fmla="*/ 2147483647 w 57"/>
              <a:gd name="T51" fmla="*/ 2147483647 h 50"/>
              <a:gd name="T52" fmla="*/ 2147483647 w 57"/>
              <a:gd name="T53" fmla="*/ 2147483647 h 50"/>
              <a:gd name="T54" fmla="*/ 2147483647 w 57"/>
              <a:gd name="T55" fmla="*/ 2147483647 h 50"/>
              <a:gd name="T56" fmla="*/ 2147483647 w 57"/>
              <a:gd name="T57" fmla="*/ 2147483647 h 50"/>
              <a:gd name="T58" fmla="*/ 2147483647 w 57"/>
              <a:gd name="T59" fmla="*/ 2147483647 h 50"/>
              <a:gd name="T60" fmla="*/ 2147483647 w 57"/>
              <a:gd name="T61" fmla="*/ 2147483647 h 50"/>
              <a:gd name="T62" fmla="*/ 2147483647 w 57"/>
              <a:gd name="T63" fmla="*/ 2147483647 h 50"/>
              <a:gd name="T64" fmla="*/ 2147483647 w 57"/>
              <a:gd name="T65" fmla="*/ 2147483647 h 50"/>
              <a:gd name="T66" fmla="*/ 2147483647 w 57"/>
              <a:gd name="T67" fmla="*/ 2147483647 h 50"/>
              <a:gd name="T68" fmla="*/ 2147483647 w 57"/>
              <a:gd name="T69" fmla="*/ 2147483647 h 50"/>
              <a:gd name="T70" fmla="*/ 2147483647 w 57"/>
              <a:gd name="T71" fmla="*/ 2147483647 h 50"/>
              <a:gd name="T72" fmla="*/ 2147483647 w 57"/>
              <a:gd name="T73" fmla="*/ 2147483647 h 50"/>
              <a:gd name="T74" fmla="*/ 2147483647 w 57"/>
              <a:gd name="T75" fmla="*/ 2147483647 h 50"/>
              <a:gd name="T76" fmla="*/ 2147483647 w 57"/>
              <a:gd name="T77" fmla="*/ 2147483647 h 50"/>
              <a:gd name="T78" fmla="*/ 2147483647 w 57"/>
              <a:gd name="T79" fmla="*/ 2147483647 h 50"/>
              <a:gd name="T80" fmla="*/ 2147483647 w 57"/>
              <a:gd name="T81" fmla="*/ 2147483647 h 50"/>
              <a:gd name="T82" fmla="*/ 2147483647 w 57"/>
              <a:gd name="T83" fmla="*/ 2147483647 h 50"/>
              <a:gd name="T84" fmla="*/ 2147483647 w 57"/>
              <a:gd name="T85" fmla="*/ 2147483647 h 50"/>
              <a:gd name="T86" fmla="*/ 2147483647 w 57"/>
              <a:gd name="T87" fmla="*/ 2147483647 h 50"/>
              <a:gd name="T88" fmla="*/ 2147483647 w 57"/>
              <a:gd name="T89" fmla="*/ 2147483647 h 50"/>
              <a:gd name="T90" fmla="*/ 2147483647 w 57"/>
              <a:gd name="T91" fmla="*/ 2147483647 h 50"/>
              <a:gd name="T92" fmla="*/ 2147483647 w 57"/>
              <a:gd name="T93" fmla="*/ 0 h 50"/>
              <a:gd name="T94" fmla="*/ 2147483647 w 57"/>
              <a:gd name="T95" fmla="*/ 0 h 50"/>
              <a:gd name="T96" fmla="*/ 2147483647 w 57"/>
              <a:gd name="T97" fmla="*/ 2147483647 h 50"/>
              <a:gd name="T98" fmla="*/ 2147483647 w 57"/>
              <a:gd name="T99" fmla="*/ 2147483647 h 50"/>
              <a:gd name="T100" fmla="*/ 2147483647 w 57"/>
              <a:gd name="T101" fmla="*/ 2147483647 h 50"/>
              <a:gd name="T102" fmla="*/ 2147483647 w 57"/>
              <a:gd name="T103" fmla="*/ 2147483647 h 50"/>
              <a:gd name="T104" fmla="*/ 2147483647 w 57"/>
              <a:gd name="T105" fmla="*/ 2147483647 h 50"/>
              <a:gd name="T106" fmla="*/ 2147483647 w 57"/>
              <a:gd name="T107" fmla="*/ 2147483647 h 50"/>
              <a:gd name="T108" fmla="*/ 2147483647 w 57"/>
              <a:gd name="T109" fmla="*/ 2147483647 h 50"/>
              <a:gd name="T110" fmla="*/ 2147483647 w 57"/>
              <a:gd name="T111" fmla="*/ 2147483647 h 50"/>
              <a:gd name="T112" fmla="*/ 0 w 57"/>
              <a:gd name="T113" fmla="*/ 2147483647 h 5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7"/>
              <a:gd name="T172" fmla="*/ 0 h 50"/>
              <a:gd name="T173" fmla="*/ 57 w 57"/>
              <a:gd name="T174" fmla="*/ 50 h 5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7" h="50">
                <a:moveTo>
                  <a:pt x="0" y="28"/>
                </a:moveTo>
                <a:lnTo>
                  <a:pt x="3" y="31"/>
                </a:lnTo>
                <a:lnTo>
                  <a:pt x="6" y="32"/>
                </a:lnTo>
                <a:lnTo>
                  <a:pt x="9" y="35"/>
                </a:lnTo>
                <a:lnTo>
                  <a:pt x="10" y="40"/>
                </a:lnTo>
                <a:lnTo>
                  <a:pt x="12" y="43"/>
                </a:lnTo>
                <a:lnTo>
                  <a:pt x="15" y="46"/>
                </a:lnTo>
                <a:lnTo>
                  <a:pt x="16" y="49"/>
                </a:lnTo>
                <a:lnTo>
                  <a:pt x="20" y="50"/>
                </a:lnTo>
                <a:lnTo>
                  <a:pt x="22" y="50"/>
                </a:lnTo>
                <a:lnTo>
                  <a:pt x="23" y="50"/>
                </a:lnTo>
                <a:lnTo>
                  <a:pt x="25" y="50"/>
                </a:lnTo>
                <a:lnTo>
                  <a:pt x="25" y="49"/>
                </a:lnTo>
                <a:lnTo>
                  <a:pt x="26" y="49"/>
                </a:lnTo>
                <a:lnTo>
                  <a:pt x="29" y="50"/>
                </a:lnTo>
                <a:lnTo>
                  <a:pt x="32" y="49"/>
                </a:lnTo>
                <a:lnTo>
                  <a:pt x="35" y="49"/>
                </a:lnTo>
                <a:lnTo>
                  <a:pt x="37" y="49"/>
                </a:lnTo>
                <a:lnTo>
                  <a:pt x="40" y="47"/>
                </a:lnTo>
                <a:lnTo>
                  <a:pt x="43" y="46"/>
                </a:lnTo>
                <a:lnTo>
                  <a:pt x="44" y="44"/>
                </a:lnTo>
                <a:lnTo>
                  <a:pt x="47" y="43"/>
                </a:lnTo>
                <a:lnTo>
                  <a:pt x="49" y="41"/>
                </a:lnTo>
                <a:lnTo>
                  <a:pt x="49" y="40"/>
                </a:lnTo>
                <a:lnTo>
                  <a:pt x="49" y="38"/>
                </a:lnTo>
                <a:lnTo>
                  <a:pt x="50" y="35"/>
                </a:lnTo>
                <a:lnTo>
                  <a:pt x="52" y="34"/>
                </a:lnTo>
                <a:lnTo>
                  <a:pt x="55" y="34"/>
                </a:lnTo>
                <a:lnTo>
                  <a:pt x="56" y="32"/>
                </a:lnTo>
                <a:lnTo>
                  <a:pt x="57" y="31"/>
                </a:lnTo>
                <a:lnTo>
                  <a:pt x="57" y="29"/>
                </a:lnTo>
                <a:lnTo>
                  <a:pt x="57" y="28"/>
                </a:lnTo>
                <a:lnTo>
                  <a:pt x="57" y="26"/>
                </a:lnTo>
                <a:lnTo>
                  <a:pt x="53" y="20"/>
                </a:lnTo>
                <a:lnTo>
                  <a:pt x="49" y="14"/>
                </a:lnTo>
                <a:lnTo>
                  <a:pt x="43" y="9"/>
                </a:lnTo>
                <a:lnTo>
                  <a:pt x="37" y="4"/>
                </a:lnTo>
                <a:lnTo>
                  <a:pt x="29" y="1"/>
                </a:lnTo>
                <a:lnTo>
                  <a:pt x="22" y="0"/>
                </a:lnTo>
                <a:lnTo>
                  <a:pt x="16" y="0"/>
                </a:lnTo>
                <a:lnTo>
                  <a:pt x="9" y="3"/>
                </a:lnTo>
                <a:lnTo>
                  <a:pt x="7" y="4"/>
                </a:lnTo>
                <a:lnTo>
                  <a:pt x="6" y="7"/>
                </a:lnTo>
                <a:lnTo>
                  <a:pt x="4" y="10"/>
                </a:lnTo>
                <a:lnTo>
                  <a:pt x="4" y="13"/>
                </a:lnTo>
                <a:lnTo>
                  <a:pt x="4" y="17"/>
                </a:lnTo>
                <a:lnTo>
                  <a:pt x="3" y="20"/>
                </a:lnTo>
                <a:lnTo>
                  <a:pt x="1" y="25"/>
                </a:lnTo>
                <a:lnTo>
                  <a:pt x="0" y="28"/>
                </a:lnTo>
              </a:path>
            </a:pathLst>
          </a:custGeom>
          <a:solidFill>
            <a:srgbClr val="FFFF00"/>
          </a:solidFill>
          <a:ln w="1588">
            <a:solidFill>
              <a:srgbClr val="990000"/>
            </a:solidFill>
            <a:round/>
            <a:headEnd/>
            <a:tailEnd/>
          </a:ln>
        </p:spPr>
        <p:txBody>
          <a:bodyPr/>
          <a:lstStyle/>
          <a:p>
            <a:endParaRPr lang="en-US"/>
          </a:p>
        </p:txBody>
      </p:sp>
      <p:sp>
        <p:nvSpPr>
          <p:cNvPr id="53398" name="Freeform 149"/>
          <p:cNvSpPr>
            <a:spLocks/>
          </p:cNvSpPr>
          <p:nvPr/>
        </p:nvSpPr>
        <p:spPr bwMode="auto">
          <a:xfrm>
            <a:off x="6249989" y="4594228"/>
            <a:ext cx="80963" cy="79375"/>
          </a:xfrm>
          <a:custGeom>
            <a:avLst/>
            <a:gdLst>
              <a:gd name="T0" fmla="*/ 0 w 57"/>
              <a:gd name="T1" fmla="*/ 2147483647 h 50"/>
              <a:gd name="T2" fmla="*/ 2147483647 w 57"/>
              <a:gd name="T3" fmla="*/ 2147483647 h 50"/>
              <a:gd name="T4" fmla="*/ 2147483647 w 57"/>
              <a:gd name="T5" fmla="*/ 2147483647 h 50"/>
              <a:gd name="T6" fmla="*/ 2147483647 w 57"/>
              <a:gd name="T7" fmla="*/ 2147483647 h 50"/>
              <a:gd name="T8" fmla="*/ 2147483647 w 57"/>
              <a:gd name="T9" fmla="*/ 2147483647 h 50"/>
              <a:gd name="T10" fmla="*/ 2147483647 w 57"/>
              <a:gd name="T11" fmla="*/ 2147483647 h 50"/>
              <a:gd name="T12" fmla="*/ 2147483647 w 57"/>
              <a:gd name="T13" fmla="*/ 2147483647 h 50"/>
              <a:gd name="T14" fmla="*/ 2147483647 w 57"/>
              <a:gd name="T15" fmla="*/ 2147483647 h 50"/>
              <a:gd name="T16" fmla="*/ 2147483647 w 57"/>
              <a:gd name="T17" fmla="*/ 2147483647 h 50"/>
              <a:gd name="T18" fmla="*/ 2147483647 w 57"/>
              <a:gd name="T19" fmla="*/ 2147483647 h 50"/>
              <a:gd name="T20" fmla="*/ 2147483647 w 57"/>
              <a:gd name="T21" fmla="*/ 2147483647 h 50"/>
              <a:gd name="T22" fmla="*/ 2147483647 w 57"/>
              <a:gd name="T23" fmla="*/ 2147483647 h 50"/>
              <a:gd name="T24" fmla="*/ 2147483647 w 57"/>
              <a:gd name="T25" fmla="*/ 2147483647 h 50"/>
              <a:gd name="T26" fmla="*/ 2147483647 w 57"/>
              <a:gd name="T27" fmla="*/ 2147483647 h 50"/>
              <a:gd name="T28" fmla="*/ 2147483647 w 57"/>
              <a:gd name="T29" fmla="*/ 2147483647 h 50"/>
              <a:gd name="T30" fmla="*/ 2147483647 w 57"/>
              <a:gd name="T31" fmla="*/ 2147483647 h 50"/>
              <a:gd name="T32" fmla="*/ 2147483647 w 57"/>
              <a:gd name="T33" fmla="*/ 2147483647 h 50"/>
              <a:gd name="T34" fmla="*/ 2147483647 w 57"/>
              <a:gd name="T35" fmla="*/ 2147483647 h 50"/>
              <a:gd name="T36" fmla="*/ 2147483647 w 57"/>
              <a:gd name="T37" fmla="*/ 2147483647 h 50"/>
              <a:gd name="T38" fmla="*/ 2147483647 w 57"/>
              <a:gd name="T39" fmla="*/ 2147483647 h 50"/>
              <a:gd name="T40" fmla="*/ 2147483647 w 57"/>
              <a:gd name="T41" fmla="*/ 2147483647 h 50"/>
              <a:gd name="T42" fmla="*/ 2147483647 w 57"/>
              <a:gd name="T43" fmla="*/ 2147483647 h 50"/>
              <a:gd name="T44" fmla="*/ 2147483647 w 57"/>
              <a:gd name="T45" fmla="*/ 2147483647 h 50"/>
              <a:gd name="T46" fmla="*/ 2147483647 w 57"/>
              <a:gd name="T47" fmla="*/ 2147483647 h 50"/>
              <a:gd name="T48" fmla="*/ 2147483647 w 57"/>
              <a:gd name="T49" fmla="*/ 2147483647 h 50"/>
              <a:gd name="T50" fmla="*/ 2147483647 w 57"/>
              <a:gd name="T51" fmla="*/ 2147483647 h 50"/>
              <a:gd name="T52" fmla="*/ 2147483647 w 57"/>
              <a:gd name="T53" fmla="*/ 2147483647 h 50"/>
              <a:gd name="T54" fmla="*/ 2147483647 w 57"/>
              <a:gd name="T55" fmla="*/ 2147483647 h 50"/>
              <a:gd name="T56" fmla="*/ 2147483647 w 57"/>
              <a:gd name="T57" fmla="*/ 2147483647 h 50"/>
              <a:gd name="T58" fmla="*/ 2147483647 w 57"/>
              <a:gd name="T59" fmla="*/ 2147483647 h 50"/>
              <a:gd name="T60" fmla="*/ 2147483647 w 57"/>
              <a:gd name="T61" fmla="*/ 2147483647 h 50"/>
              <a:gd name="T62" fmla="*/ 2147483647 w 57"/>
              <a:gd name="T63" fmla="*/ 2147483647 h 50"/>
              <a:gd name="T64" fmla="*/ 2147483647 w 57"/>
              <a:gd name="T65" fmla="*/ 2147483647 h 50"/>
              <a:gd name="T66" fmla="*/ 2147483647 w 57"/>
              <a:gd name="T67" fmla="*/ 2147483647 h 50"/>
              <a:gd name="T68" fmla="*/ 2147483647 w 57"/>
              <a:gd name="T69" fmla="*/ 2147483647 h 50"/>
              <a:gd name="T70" fmla="*/ 2147483647 w 57"/>
              <a:gd name="T71" fmla="*/ 2147483647 h 50"/>
              <a:gd name="T72" fmla="*/ 2147483647 w 57"/>
              <a:gd name="T73" fmla="*/ 2147483647 h 50"/>
              <a:gd name="T74" fmla="*/ 2147483647 w 57"/>
              <a:gd name="T75" fmla="*/ 2147483647 h 50"/>
              <a:gd name="T76" fmla="*/ 2147483647 w 57"/>
              <a:gd name="T77" fmla="*/ 2147483647 h 50"/>
              <a:gd name="T78" fmla="*/ 2147483647 w 57"/>
              <a:gd name="T79" fmla="*/ 2147483647 h 50"/>
              <a:gd name="T80" fmla="*/ 2147483647 w 57"/>
              <a:gd name="T81" fmla="*/ 2147483647 h 50"/>
              <a:gd name="T82" fmla="*/ 2147483647 w 57"/>
              <a:gd name="T83" fmla="*/ 2147483647 h 50"/>
              <a:gd name="T84" fmla="*/ 2147483647 w 57"/>
              <a:gd name="T85" fmla="*/ 2147483647 h 50"/>
              <a:gd name="T86" fmla="*/ 2147483647 w 57"/>
              <a:gd name="T87" fmla="*/ 2147483647 h 50"/>
              <a:gd name="T88" fmla="*/ 2147483647 w 57"/>
              <a:gd name="T89" fmla="*/ 2147483647 h 50"/>
              <a:gd name="T90" fmla="*/ 2147483647 w 57"/>
              <a:gd name="T91" fmla="*/ 2147483647 h 50"/>
              <a:gd name="T92" fmla="*/ 2147483647 w 57"/>
              <a:gd name="T93" fmla="*/ 0 h 50"/>
              <a:gd name="T94" fmla="*/ 2147483647 w 57"/>
              <a:gd name="T95" fmla="*/ 0 h 50"/>
              <a:gd name="T96" fmla="*/ 2147483647 w 57"/>
              <a:gd name="T97" fmla="*/ 2147483647 h 50"/>
              <a:gd name="T98" fmla="*/ 2147483647 w 57"/>
              <a:gd name="T99" fmla="*/ 2147483647 h 50"/>
              <a:gd name="T100" fmla="*/ 2147483647 w 57"/>
              <a:gd name="T101" fmla="*/ 2147483647 h 50"/>
              <a:gd name="T102" fmla="*/ 2147483647 w 57"/>
              <a:gd name="T103" fmla="*/ 2147483647 h 50"/>
              <a:gd name="T104" fmla="*/ 2147483647 w 57"/>
              <a:gd name="T105" fmla="*/ 2147483647 h 50"/>
              <a:gd name="T106" fmla="*/ 2147483647 w 57"/>
              <a:gd name="T107" fmla="*/ 2147483647 h 50"/>
              <a:gd name="T108" fmla="*/ 2147483647 w 57"/>
              <a:gd name="T109" fmla="*/ 2147483647 h 50"/>
              <a:gd name="T110" fmla="*/ 2147483647 w 57"/>
              <a:gd name="T111" fmla="*/ 2147483647 h 50"/>
              <a:gd name="T112" fmla="*/ 0 w 57"/>
              <a:gd name="T113" fmla="*/ 2147483647 h 5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7"/>
              <a:gd name="T172" fmla="*/ 0 h 50"/>
              <a:gd name="T173" fmla="*/ 57 w 57"/>
              <a:gd name="T174" fmla="*/ 50 h 5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7" h="50">
                <a:moveTo>
                  <a:pt x="0" y="28"/>
                </a:moveTo>
                <a:lnTo>
                  <a:pt x="3" y="31"/>
                </a:lnTo>
                <a:lnTo>
                  <a:pt x="6" y="32"/>
                </a:lnTo>
                <a:lnTo>
                  <a:pt x="9" y="35"/>
                </a:lnTo>
                <a:lnTo>
                  <a:pt x="10" y="40"/>
                </a:lnTo>
                <a:lnTo>
                  <a:pt x="12" y="43"/>
                </a:lnTo>
                <a:lnTo>
                  <a:pt x="15" y="46"/>
                </a:lnTo>
                <a:lnTo>
                  <a:pt x="16" y="49"/>
                </a:lnTo>
                <a:lnTo>
                  <a:pt x="20" y="50"/>
                </a:lnTo>
                <a:lnTo>
                  <a:pt x="22" y="50"/>
                </a:lnTo>
                <a:lnTo>
                  <a:pt x="23" y="50"/>
                </a:lnTo>
                <a:lnTo>
                  <a:pt x="25" y="50"/>
                </a:lnTo>
                <a:lnTo>
                  <a:pt x="25" y="49"/>
                </a:lnTo>
                <a:lnTo>
                  <a:pt x="26" y="49"/>
                </a:lnTo>
                <a:lnTo>
                  <a:pt x="29" y="50"/>
                </a:lnTo>
                <a:lnTo>
                  <a:pt x="32" y="49"/>
                </a:lnTo>
                <a:lnTo>
                  <a:pt x="35" y="49"/>
                </a:lnTo>
                <a:lnTo>
                  <a:pt x="37" y="49"/>
                </a:lnTo>
                <a:lnTo>
                  <a:pt x="40" y="47"/>
                </a:lnTo>
                <a:lnTo>
                  <a:pt x="43" y="46"/>
                </a:lnTo>
                <a:lnTo>
                  <a:pt x="44" y="44"/>
                </a:lnTo>
                <a:lnTo>
                  <a:pt x="47" y="43"/>
                </a:lnTo>
                <a:lnTo>
                  <a:pt x="49" y="41"/>
                </a:lnTo>
                <a:lnTo>
                  <a:pt x="49" y="40"/>
                </a:lnTo>
                <a:lnTo>
                  <a:pt x="49" y="38"/>
                </a:lnTo>
                <a:lnTo>
                  <a:pt x="50" y="35"/>
                </a:lnTo>
                <a:lnTo>
                  <a:pt x="52" y="34"/>
                </a:lnTo>
                <a:lnTo>
                  <a:pt x="55" y="34"/>
                </a:lnTo>
                <a:lnTo>
                  <a:pt x="56" y="32"/>
                </a:lnTo>
                <a:lnTo>
                  <a:pt x="57" y="31"/>
                </a:lnTo>
                <a:lnTo>
                  <a:pt x="57" y="29"/>
                </a:lnTo>
                <a:lnTo>
                  <a:pt x="57" y="28"/>
                </a:lnTo>
                <a:lnTo>
                  <a:pt x="57" y="26"/>
                </a:lnTo>
                <a:lnTo>
                  <a:pt x="53" y="20"/>
                </a:lnTo>
                <a:lnTo>
                  <a:pt x="49" y="14"/>
                </a:lnTo>
                <a:lnTo>
                  <a:pt x="43" y="9"/>
                </a:lnTo>
                <a:lnTo>
                  <a:pt x="37" y="4"/>
                </a:lnTo>
                <a:lnTo>
                  <a:pt x="29" y="1"/>
                </a:lnTo>
                <a:lnTo>
                  <a:pt x="22" y="0"/>
                </a:lnTo>
                <a:lnTo>
                  <a:pt x="16" y="0"/>
                </a:lnTo>
                <a:lnTo>
                  <a:pt x="9" y="3"/>
                </a:lnTo>
                <a:lnTo>
                  <a:pt x="7" y="4"/>
                </a:lnTo>
                <a:lnTo>
                  <a:pt x="6" y="7"/>
                </a:lnTo>
                <a:lnTo>
                  <a:pt x="4" y="10"/>
                </a:lnTo>
                <a:lnTo>
                  <a:pt x="4" y="13"/>
                </a:lnTo>
                <a:lnTo>
                  <a:pt x="4" y="17"/>
                </a:lnTo>
                <a:lnTo>
                  <a:pt x="3" y="20"/>
                </a:lnTo>
                <a:lnTo>
                  <a:pt x="1" y="25"/>
                </a:lnTo>
                <a:lnTo>
                  <a:pt x="0" y="28"/>
                </a:lnTo>
              </a:path>
            </a:pathLst>
          </a:custGeom>
          <a:solidFill>
            <a:srgbClr val="FFFF00"/>
          </a:solidFill>
          <a:ln w="4763">
            <a:solidFill>
              <a:srgbClr val="990000"/>
            </a:solidFill>
            <a:round/>
            <a:headEnd/>
            <a:tailEnd/>
          </a:ln>
        </p:spPr>
        <p:txBody>
          <a:bodyPr/>
          <a:lstStyle/>
          <a:p>
            <a:endParaRPr lang="en-US"/>
          </a:p>
        </p:txBody>
      </p:sp>
      <p:sp>
        <p:nvSpPr>
          <p:cNvPr id="53399" name="Freeform 150"/>
          <p:cNvSpPr>
            <a:spLocks/>
          </p:cNvSpPr>
          <p:nvPr/>
        </p:nvSpPr>
        <p:spPr bwMode="auto">
          <a:xfrm>
            <a:off x="6407151" y="4540250"/>
            <a:ext cx="63500" cy="69851"/>
          </a:xfrm>
          <a:custGeom>
            <a:avLst/>
            <a:gdLst>
              <a:gd name="T0" fmla="*/ 2147483647 w 46"/>
              <a:gd name="T1" fmla="*/ 2147483647 h 44"/>
              <a:gd name="T2" fmla="*/ 2147483647 w 46"/>
              <a:gd name="T3" fmla="*/ 2147483647 h 44"/>
              <a:gd name="T4" fmla="*/ 2147483647 w 46"/>
              <a:gd name="T5" fmla="*/ 2147483647 h 44"/>
              <a:gd name="T6" fmla="*/ 2147483647 w 46"/>
              <a:gd name="T7" fmla="*/ 2147483647 h 44"/>
              <a:gd name="T8" fmla="*/ 2147483647 w 46"/>
              <a:gd name="T9" fmla="*/ 2147483647 h 44"/>
              <a:gd name="T10" fmla="*/ 2147483647 w 46"/>
              <a:gd name="T11" fmla="*/ 2147483647 h 44"/>
              <a:gd name="T12" fmla="*/ 2147483647 w 46"/>
              <a:gd name="T13" fmla="*/ 2147483647 h 44"/>
              <a:gd name="T14" fmla="*/ 2147483647 w 46"/>
              <a:gd name="T15" fmla="*/ 2147483647 h 44"/>
              <a:gd name="T16" fmla="*/ 2147483647 w 46"/>
              <a:gd name="T17" fmla="*/ 2147483647 h 44"/>
              <a:gd name="T18" fmla="*/ 2147483647 w 46"/>
              <a:gd name="T19" fmla="*/ 2147483647 h 44"/>
              <a:gd name="T20" fmla="*/ 2147483647 w 46"/>
              <a:gd name="T21" fmla="*/ 2147483647 h 44"/>
              <a:gd name="T22" fmla="*/ 2147483647 w 46"/>
              <a:gd name="T23" fmla="*/ 2147483647 h 44"/>
              <a:gd name="T24" fmla="*/ 2147483647 w 46"/>
              <a:gd name="T25" fmla="*/ 2147483647 h 44"/>
              <a:gd name="T26" fmla="*/ 2147483647 w 46"/>
              <a:gd name="T27" fmla="*/ 2147483647 h 44"/>
              <a:gd name="T28" fmla="*/ 2147483647 w 46"/>
              <a:gd name="T29" fmla="*/ 0 h 44"/>
              <a:gd name="T30" fmla="*/ 2147483647 w 46"/>
              <a:gd name="T31" fmla="*/ 0 h 44"/>
              <a:gd name="T32" fmla="*/ 2147483647 w 46"/>
              <a:gd name="T33" fmla="*/ 2147483647 h 44"/>
              <a:gd name="T34" fmla="*/ 2147483647 w 46"/>
              <a:gd name="T35" fmla="*/ 2147483647 h 44"/>
              <a:gd name="T36" fmla="*/ 2147483647 w 46"/>
              <a:gd name="T37" fmla="*/ 2147483647 h 44"/>
              <a:gd name="T38" fmla="*/ 2147483647 w 46"/>
              <a:gd name="T39" fmla="*/ 2147483647 h 44"/>
              <a:gd name="T40" fmla="*/ 2147483647 w 46"/>
              <a:gd name="T41" fmla="*/ 2147483647 h 44"/>
              <a:gd name="T42" fmla="*/ 2147483647 w 46"/>
              <a:gd name="T43" fmla="*/ 2147483647 h 44"/>
              <a:gd name="T44" fmla="*/ 2147483647 w 46"/>
              <a:gd name="T45" fmla="*/ 2147483647 h 44"/>
              <a:gd name="T46" fmla="*/ 2147483647 w 46"/>
              <a:gd name="T47" fmla="*/ 2147483647 h 44"/>
              <a:gd name="T48" fmla="*/ 0 w 46"/>
              <a:gd name="T49" fmla="*/ 2147483647 h 44"/>
              <a:gd name="T50" fmla="*/ 0 w 46"/>
              <a:gd name="T51" fmla="*/ 2147483647 h 44"/>
              <a:gd name="T52" fmla="*/ 2147483647 w 46"/>
              <a:gd name="T53" fmla="*/ 2147483647 h 44"/>
              <a:gd name="T54" fmla="*/ 2147483647 w 46"/>
              <a:gd name="T55" fmla="*/ 2147483647 h 44"/>
              <a:gd name="T56" fmla="*/ 2147483647 w 46"/>
              <a:gd name="T57" fmla="*/ 2147483647 h 44"/>
              <a:gd name="T58" fmla="*/ 2147483647 w 46"/>
              <a:gd name="T59" fmla="*/ 2147483647 h 44"/>
              <a:gd name="T60" fmla="*/ 2147483647 w 46"/>
              <a:gd name="T61" fmla="*/ 2147483647 h 44"/>
              <a:gd name="T62" fmla="*/ 2147483647 w 46"/>
              <a:gd name="T63" fmla="*/ 2147483647 h 4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6"/>
              <a:gd name="T97" fmla="*/ 0 h 44"/>
              <a:gd name="T98" fmla="*/ 46 w 46"/>
              <a:gd name="T99" fmla="*/ 44 h 4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6" h="44">
                <a:moveTo>
                  <a:pt x="1" y="41"/>
                </a:moveTo>
                <a:lnTo>
                  <a:pt x="3" y="41"/>
                </a:lnTo>
                <a:lnTo>
                  <a:pt x="4" y="43"/>
                </a:lnTo>
                <a:lnTo>
                  <a:pt x="6" y="43"/>
                </a:lnTo>
                <a:lnTo>
                  <a:pt x="7" y="43"/>
                </a:lnTo>
                <a:lnTo>
                  <a:pt x="9" y="44"/>
                </a:lnTo>
                <a:lnTo>
                  <a:pt x="12" y="44"/>
                </a:lnTo>
                <a:lnTo>
                  <a:pt x="13" y="44"/>
                </a:lnTo>
                <a:lnTo>
                  <a:pt x="15" y="44"/>
                </a:lnTo>
                <a:lnTo>
                  <a:pt x="17" y="43"/>
                </a:lnTo>
                <a:lnTo>
                  <a:pt x="20" y="43"/>
                </a:lnTo>
                <a:lnTo>
                  <a:pt x="25" y="41"/>
                </a:lnTo>
                <a:lnTo>
                  <a:pt x="28" y="40"/>
                </a:lnTo>
                <a:lnTo>
                  <a:pt x="31" y="38"/>
                </a:lnTo>
                <a:lnTo>
                  <a:pt x="34" y="37"/>
                </a:lnTo>
                <a:lnTo>
                  <a:pt x="35" y="34"/>
                </a:lnTo>
                <a:lnTo>
                  <a:pt x="38" y="32"/>
                </a:lnTo>
                <a:lnTo>
                  <a:pt x="40" y="29"/>
                </a:lnTo>
                <a:lnTo>
                  <a:pt x="41" y="26"/>
                </a:lnTo>
                <a:lnTo>
                  <a:pt x="43" y="23"/>
                </a:lnTo>
                <a:lnTo>
                  <a:pt x="43" y="20"/>
                </a:lnTo>
                <a:lnTo>
                  <a:pt x="44" y="17"/>
                </a:lnTo>
                <a:lnTo>
                  <a:pt x="46" y="14"/>
                </a:lnTo>
                <a:lnTo>
                  <a:pt x="46" y="10"/>
                </a:lnTo>
                <a:lnTo>
                  <a:pt x="46" y="7"/>
                </a:lnTo>
                <a:lnTo>
                  <a:pt x="46" y="4"/>
                </a:lnTo>
                <a:lnTo>
                  <a:pt x="44" y="3"/>
                </a:lnTo>
                <a:lnTo>
                  <a:pt x="41" y="1"/>
                </a:lnTo>
                <a:lnTo>
                  <a:pt x="40" y="0"/>
                </a:lnTo>
                <a:lnTo>
                  <a:pt x="37" y="0"/>
                </a:lnTo>
                <a:lnTo>
                  <a:pt x="34" y="0"/>
                </a:lnTo>
                <a:lnTo>
                  <a:pt x="31" y="0"/>
                </a:lnTo>
                <a:lnTo>
                  <a:pt x="28" y="0"/>
                </a:lnTo>
                <a:lnTo>
                  <a:pt x="25" y="1"/>
                </a:lnTo>
                <a:lnTo>
                  <a:pt x="22" y="3"/>
                </a:lnTo>
                <a:lnTo>
                  <a:pt x="19" y="4"/>
                </a:lnTo>
                <a:lnTo>
                  <a:pt x="17" y="6"/>
                </a:lnTo>
                <a:lnTo>
                  <a:pt x="16" y="7"/>
                </a:lnTo>
                <a:lnTo>
                  <a:pt x="15" y="10"/>
                </a:lnTo>
                <a:lnTo>
                  <a:pt x="12" y="11"/>
                </a:lnTo>
                <a:lnTo>
                  <a:pt x="10" y="14"/>
                </a:lnTo>
                <a:lnTo>
                  <a:pt x="9" y="16"/>
                </a:lnTo>
                <a:lnTo>
                  <a:pt x="9" y="17"/>
                </a:lnTo>
                <a:lnTo>
                  <a:pt x="7" y="20"/>
                </a:lnTo>
                <a:lnTo>
                  <a:pt x="6" y="23"/>
                </a:lnTo>
                <a:lnTo>
                  <a:pt x="6" y="26"/>
                </a:lnTo>
                <a:lnTo>
                  <a:pt x="4" y="28"/>
                </a:lnTo>
                <a:lnTo>
                  <a:pt x="3" y="31"/>
                </a:lnTo>
                <a:lnTo>
                  <a:pt x="1" y="32"/>
                </a:lnTo>
                <a:lnTo>
                  <a:pt x="0" y="32"/>
                </a:lnTo>
                <a:lnTo>
                  <a:pt x="0" y="34"/>
                </a:lnTo>
                <a:lnTo>
                  <a:pt x="1" y="34"/>
                </a:lnTo>
                <a:lnTo>
                  <a:pt x="1" y="32"/>
                </a:lnTo>
                <a:lnTo>
                  <a:pt x="1" y="34"/>
                </a:lnTo>
                <a:lnTo>
                  <a:pt x="1" y="35"/>
                </a:lnTo>
                <a:lnTo>
                  <a:pt x="1" y="37"/>
                </a:lnTo>
                <a:lnTo>
                  <a:pt x="1" y="38"/>
                </a:lnTo>
                <a:lnTo>
                  <a:pt x="1" y="40"/>
                </a:lnTo>
                <a:lnTo>
                  <a:pt x="1" y="4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00" name="Freeform 151"/>
          <p:cNvSpPr>
            <a:spLocks/>
          </p:cNvSpPr>
          <p:nvPr/>
        </p:nvSpPr>
        <p:spPr bwMode="auto">
          <a:xfrm>
            <a:off x="6407151" y="4540250"/>
            <a:ext cx="63500" cy="69851"/>
          </a:xfrm>
          <a:custGeom>
            <a:avLst/>
            <a:gdLst>
              <a:gd name="T0" fmla="*/ 2147483647 w 46"/>
              <a:gd name="T1" fmla="*/ 2147483647 h 44"/>
              <a:gd name="T2" fmla="*/ 2147483647 w 46"/>
              <a:gd name="T3" fmla="*/ 2147483647 h 44"/>
              <a:gd name="T4" fmla="*/ 2147483647 w 46"/>
              <a:gd name="T5" fmla="*/ 2147483647 h 44"/>
              <a:gd name="T6" fmla="*/ 2147483647 w 46"/>
              <a:gd name="T7" fmla="*/ 2147483647 h 44"/>
              <a:gd name="T8" fmla="*/ 2147483647 w 46"/>
              <a:gd name="T9" fmla="*/ 2147483647 h 44"/>
              <a:gd name="T10" fmla="*/ 2147483647 w 46"/>
              <a:gd name="T11" fmla="*/ 2147483647 h 44"/>
              <a:gd name="T12" fmla="*/ 2147483647 w 46"/>
              <a:gd name="T13" fmla="*/ 2147483647 h 44"/>
              <a:gd name="T14" fmla="*/ 2147483647 w 46"/>
              <a:gd name="T15" fmla="*/ 2147483647 h 44"/>
              <a:gd name="T16" fmla="*/ 2147483647 w 46"/>
              <a:gd name="T17" fmla="*/ 2147483647 h 44"/>
              <a:gd name="T18" fmla="*/ 2147483647 w 46"/>
              <a:gd name="T19" fmla="*/ 2147483647 h 44"/>
              <a:gd name="T20" fmla="*/ 2147483647 w 46"/>
              <a:gd name="T21" fmla="*/ 2147483647 h 44"/>
              <a:gd name="T22" fmla="*/ 2147483647 w 46"/>
              <a:gd name="T23" fmla="*/ 2147483647 h 44"/>
              <a:gd name="T24" fmla="*/ 2147483647 w 46"/>
              <a:gd name="T25" fmla="*/ 2147483647 h 44"/>
              <a:gd name="T26" fmla="*/ 2147483647 w 46"/>
              <a:gd name="T27" fmla="*/ 2147483647 h 44"/>
              <a:gd name="T28" fmla="*/ 2147483647 w 46"/>
              <a:gd name="T29" fmla="*/ 0 h 44"/>
              <a:gd name="T30" fmla="*/ 2147483647 w 46"/>
              <a:gd name="T31" fmla="*/ 0 h 44"/>
              <a:gd name="T32" fmla="*/ 2147483647 w 46"/>
              <a:gd name="T33" fmla="*/ 2147483647 h 44"/>
              <a:gd name="T34" fmla="*/ 2147483647 w 46"/>
              <a:gd name="T35" fmla="*/ 2147483647 h 44"/>
              <a:gd name="T36" fmla="*/ 2147483647 w 46"/>
              <a:gd name="T37" fmla="*/ 2147483647 h 44"/>
              <a:gd name="T38" fmla="*/ 2147483647 w 46"/>
              <a:gd name="T39" fmla="*/ 2147483647 h 44"/>
              <a:gd name="T40" fmla="*/ 2147483647 w 46"/>
              <a:gd name="T41" fmla="*/ 2147483647 h 44"/>
              <a:gd name="T42" fmla="*/ 2147483647 w 46"/>
              <a:gd name="T43" fmla="*/ 2147483647 h 44"/>
              <a:gd name="T44" fmla="*/ 2147483647 w 46"/>
              <a:gd name="T45" fmla="*/ 2147483647 h 44"/>
              <a:gd name="T46" fmla="*/ 2147483647 w 46"/>
              <a:gd name="T47" fmla="*/ 2147483647 h 44"/>
              <a:gd name="T48" fmla="*/ 0 w 46"/>
              <a:gd name="T49" fmla="*/ 2147483647 h 44"/>
              <a:gd name="T50" fmla="*/ 0 w 46"/>
              <a:gd name="T51" fmla="*/ 2147483647 h 44"/>
              <a:gd name="T52" fmla="*/ 2147483647 w 46"/>
              <a:gd name="T53" fmla="*/ 2147483647 h 44"/>
              <a:gd name="T54" fmla="*/ 2147483647 w 46"/>
              <a:gd name="T55" fmla="*/ 2147483647 h 44"/>
              <a:gd name="T56" fmla="*/ 2147483647 w 46"/>
              <a:gd name="T57" fmla="*/ 2147483647 h 44"/>
              <a:gd name="T58" fmla="*/ 2147483647 w 46"/>
              <a:gd name="T59" fmla="*/ 2147483647 h 44"/>
              <a:gd name="T60" fmla="*/ 2147483647 w 46"/>
              <a:gd name="T61" fmla="*/ 2147483647 h 44"/>
              <a:gd name="T62" fmla="*/ 2147483647 w 46"/>
              <a:gd name="T63" fmla="*/ 2147483647 h 4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6"/>
              <a:gd name="T97" fmla="*/ 0 h 44"/>
              <a:gd name="T98" fmla="*/ 46 w 46"/>
              <a:gd name="T99" fmla="*/ 44 h 4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6" h="44">
                <a:moveTo>
                  <a:pt x="1" y="41"/>
                </a:moveTo>
                <a:lnTo>
                  <a:pt x="3" y="41"/>
                </a:lnTo>
                <a:lnTo>
                  <a:pt x="4" y="43"/>
                </a:lnTo>
                <a:lnTo>
                  <a:pt x="6" y="43"/>
                </a:lnTo>
                <a:lnTo>
                  <a:pt x="7" y="43"/>
                </a:lnTo>
                <a:lnTo>
                  <a:pt x="9" y="44"/>
                </a:lnTo>
                <a:lnTo>
                  <a:pt x="12" y="44"/>
                </a:lnTo>
                <a:lnTo>
                  <a:pt x="13" y="44"/>
                </a:lnTo>
                <a:lnTo>
                  <a:pt x="15" y="44"/>
                </a:lnTo>
                <a:lnTo>
                  <a:pt x="17" y="43"/>
                </a:lnTo>
                <a:lnTo>
                  <a:pt x="20" y="43"/>
                </a:lnTo>
                <a:lnTo>
                  <a:pt x="25" y="41"/>
                </a:lnTo>
                <a:lnTo>
                  <a:pt x="28" y="40"/>
                </a:lnTo>
                <a:lnTo>
                  <a:pt x="31" y="38"/>
                </a:lnTo>
                <a:lnTo>
                  <a:pt x="34" y="37"/>
                </a:lnTo>
                <a:lnTo>
                  <a:pt x="35" y="34"/>
                </a:lnTo>
                <a:lnTo>
                  <a:pt x="38" y="32"/>
                </a:lnTo>
                <a:lnTo>
                  <a:pt x="40" y="29"/>
                </a:lnTo>
                <a:lnTo>
                  <a:pt x="41" y="26"/>
                </a:lnTo>
                <a:lnTo>
                  <a:pt x="43" y="23"/>
                </a:lnTo>
                <a:lnTo>
                  <a:pt x="43" y="20"/>
                </a:lnTo>
                <a:lnTo>
                  <a:pt x="44" y="17"/>
                </a:lnTo>
                <a:lnTo>
                  <a:pt x="46" y="14"/>
                </a:lnTo>
                <a:lnTo>
                  <a:pt x="46" y="10"/>
                </a:lnTo>
                <a:lnTo>
                  <a:pt x="46" y="7"/>
                </a:lnTo>
                <a:lnTo>
                  <a:pt x="46" y="4"/>
                </a:lnTo>
                <a:lnTo>
                  <a:pt x="44" y="3"/>
                </a:lnTo>
                <a:lnTo>
                  <a:pt x="41" y="1"/>
                </a:lnTo>
                <a:lnTo>
                  <a:pt x="40" y="0"/>
                </a:lnTo>
                <a:lnTo>
                  <a:pt x="37" y="0"/>
                </a:lnTo>
                <a:lnTo>
                  <a:pt x="34" y="0"/>
                </a:lnTo>
                <a:lnTo>
                  <a:pt x="31" y="0"/>
                </a:lnTo>
                <a:lnTo>
                  <a:pt x="28" y="0"/>
                </a:lnTo>
                <a:lnTo>
                  <a:pt x="25" y="1"/>
                </a:lnTo>
                <a:lnTo>
                  <a:pt x="22" y="3"/>
                </a:lnTo>
                <a:lnTo>
                  <a:pt x="19" y="4"/>
                </a:lnTo>
                <a:lnTo>
                  <a:pt x="17" y="6"/>
                </a:lnTo>
                <a:lnTo>
                  <a:pt x="16" y="7"/>
                </a:lnTo>
                <a:lnTo>
                  <a:pt x="15" y="10"/>
                </a:lnTo>
                <a:lnTo>
                  <a:pt x="12" y="11"/>
                </a:lnTo>
                <a:lnTo>
                  <a:pt x="10" y="14"/>
                </a:lnTo>
                <a:lnTo>
                  <a:pt x="9" y="16"/>
                </a:lnTo>
                <a:lnTo>
                  <a:pt x="9" y="17"/>
                </a:lnTo>
                <a:lnTo>
                  <a:pt x="7" y="20"/>
                </a:lnTo>
                <a:lnTo>
                  <a:pt x="6" y="23"/>
                </a:lnTo>
                <a:lnTo>
                  <a:pt x="6" y="26"/>
                </a:lnTo>
                <a:lnTo>
                  <a:pt x="4" y="28"/>
                </a:lnTo>
                <a:lnTo>
                  <a:pt x="3" y="31"/>
                </a:lnTo>
                <a:lnTo>
                  <a:pt x="1" y="32"/>
                </a:lnTo>
                <a:lnTo>
                  <a:pt x="0" y="32"/>
                </a:lnTo>
                <a:lnTo>
                  <a:pt x="0" y="34"/>
                </a:lnTo>
                <a:lnTo>
                  <a:pt x="1" y="34"/>
                </a:lnTo>
                <a:lnTo>
                  <a:pt x="1" y="32"/>
                </a:lnTo>
                <a:lnTo>
                  <a:pt x="1" y="34"/>
                </a:lnTo>
                <a:lnTo>
                  <a:pt x="1" y="35"/>
                </a:lnTo>
                <a:lnTo>
                  <a:pt x="1" y="37"/>
                </a:lnTo>
                <a:lnTo>
                  <a:pt x="1" y="38"/>
                </a:lnTo>
                <a:lnTo>
                  <a:pt x="1" y="40"/>
                </a:lnTo>
                <a:lnTo>
                  <a:pt x="1" y="41"/>
                </a:lnTo>
              </a:path>
            </a:pathLst>
          </a:custGeom>
          <a:solidFill>
            <a:srgbClr val="FFFF00"/>
          </a:solidFill>
          <a:ln w="4763">
            <a:solidFill>
              <a:srgbClr val="990000"/>
            </a:solidFill>
            <a:round/>
            <a:headEnd/>
            <a:tailEnd/>
          </a:ln>
        </p:spPr>
        <p:txBody>
          <a:bodyPr/>
          <a:lstStyle/>
          <a:p>
            <a:endParaRPr lang="en-US"/>
          </a:p>
        </p:txBody>
      </p:sp>
      <p:sp>
        <p:nvSpPr>
          <p:cNvPr id="53401" name="Freeform 152"/>
          <p:cNvSpPr>
            <a:spLocks/>
          </p:cNvSpPr>
          <p:nvPr/>
        </p:nvSpPr>
        <p:spPr bwMode="auto">
          <a:xfrm>
            <a:off x="6310316" y="4576766"/>
            <a:ext cx="60325" cy="47625"/>
          </a:xfrm>
          <a:custGeom>
            <a:avLst/>
            <a:gdLst>
              <a:gd name="T0" fmla="*/ 2147483647 w 43"/>
              <a:gd name="T1" fmla="*/ 2147483647 h 30"/>
              <a:gd name="T2" fmla="*/ 2147483647 w 43"/>
              <a:gd name="T3" fmla="*/ 2147483647 h 30"/>
              <a:gd name="T4" fmla="*/ 2147483647 w 43"/>
              <a:gd name="T5" fmla="*/ 2147483647 h 30"/>
              <a:gd name="T6" fmla="*/ 2147483647 w 43"/>
              <a:gd name="T7" fmla="*/ 2147483647 h 30"/>
              <a:gd name="T8" fmla="*/ 2147483647 w 43"/>
              <a:gd name="T9" fmla="*/ 2147483647 h 30"/>
              <a:gd name="T10" fmla="*/ 2147483647 w 43"/>
              <a:gd name="T11" fmla="*/ 2147483647 h 30"/>
              <a:gd name="T12" fmla="*/ 2147483647 w 43"/>
              <a:gd name="T13" fmla="*/ 2147483647 h 30"/>
              <a:gd name="T14" fmla="*/ 2147483647 w 43"/>
              <a:gd name="T15" fmla="*/ 2147483647 h 30"/>
              <a:gd name="T16" fmla="*/ 2147483647 w 43"/>
              <a:gd name="T17" fmla="*/ 2147483647 h 30"/>
              <a:gd name="T18" fmla="*/ 2147483647 w 43"/>
              <a:gd name="T19" fmla="*/ 2147483647 h 30"/>
              <a:gd name="T20" fmla="*/ 2147483647 w 43"/>
              <a:gd name="T21" fmla="*/ 2147483647 h 30"/>
              <a:gd name="T22" fmla="*/ 2147483647 w 43"/>
              <a:gd name="T23" fmla="*/ 2147483647 h 30"/>
              <a:gd name="T24" fmla="*/ 2147483647 w 43"/>
              <a:gd name="T25" fmla="*/ 2147483647 h 30"/>
              <a:gd name="T26" fmla="*/ 2147483647 w 43"/>
              <a:gd name="T27" fmla="*/ 2147483647 h 30"/>
              <a:gd name="T28" fmla="*/ 2147483647 w 43"/>
              <a:gd name="T29" fmla="*/ 2147483647 h 30"/>
              <a:gd name="T30" fmla="*/ 2147483647 w 43"/>
              <a:gd name="T31" fmla="*/ 2147483647 h 30"/>
              <a:gd name="T32" fmla="*/ 2147483647 w 43"/>
              <a:gd name="T33" fmla="*/ 2147483647 h 30"/>
              <a:gd name="T34" fmla="*/ 2147483647 w 43"/>
              <a:gd name="T35" fmla="*/ 2147483647 h 30"/>
              <a:gd name="T36" fmla="*/ 2147483647 w 43"/>
              <a:gd name="T37" fmla="*/ 2147483647 h 30"/>
              <a:gd name="T38" fmla="*/ 2147483647 w 43"/>
              <a:gd name="T39" fmla="*/ 2147483647 h 30"/>
              <a:gd name="T40" fmla="*/ 2147483647 w 43"/>
              <a:gd name="T41" fmla="*/ 2147483647 h 30"/>
              <a:gd name="T42" fmla="*/ 2147483647 w 43"/>
              <a:gd name="T43" fmla="*/ 2147483647 h 30"/>
              <a:gd name="T44" fmla="*/ 2147483647 w 43"/>
              <a:gd name="T45" fmla="*/ 2147483647 h 30"/>
              <a:gd name="T46" fmla="*/ 2147483647 w 43"/>
              <a:gd name="T47" fmla="*/ 2147483647 h 30"/>
              <a:gd name="T48" fmla="*/ 2147483647 w 43"/>
              <a:gd name="T49" fmla="*/ 0 h 30"/>
              <a:gd name="T50" fmla="*/ 2147483647 w 43"/>
              <a:gd name="T51" fmla="*/ 2147483647 h 30"/>
              <a:gd name="T52" fmla="*/ 2147483647 w 43"/>
              <a:gd name="T53" fmla="*/ 2147483647 h 30"/>
              <a:gd name="T54" fmla="*/ 2147483647 w 43"/>
              <a:gd name="T55" fmla="*/ 2147483647 h 30"/>
              <a:gd name="T56" fmla="*/ 2147483647 w 43"/>
              <a:gd name="T57" fmla="*/ 2147483647 h 30"/>
              <a:gd name="T58" fmla="*/ 2147483647 w 43"/>
              <a:gd name="T59" fmla="*/ 2147483647 h 30"/>
              <a:gd name="T60" fmla="*/ 0 w 43"/>
              <a:gd name="T61" fmla="*/ 2147483647 h 30"/>
              <a:gd name="T62" fmla="*/ 0 w 43"/>
              <a:gd name="T63" fmla="*/ 2147483647 h 30"/>
              <a:gd name="T64" fmla="*/ 2147483647 w 43"/>
              <a:gd name="T65" fmla="*/ 2147483647 h 30"/>
              <a:gd name="T66" fmla="*/ 2147483647 w 43"/>
              <a:gd name="T67" fmla="*/ 2147483647 h 30"/>
              <a:gd name="T68" fmla="*/ 2147483647 w 43"/>
              <a:gd name="T69" fmla="*/ 2147483647 h 30"/>
              <a:gd name="T70" fmla="*/ 2147483647 w 43"/>
              <a:gd name="T71" fmla="*/ 2147483647 h 30"/>
              <a:gd name="T72" fmla="*/ 2147483647 w 43"/>
              <a:gd name="T73" fmla="*/ 2147483647 h 30"/>
              <a:gd name="T74" fmla="*/ 2147483647 w 43"/>
              <a:gd name="T75" fmla="*/ 2147483647 h 30"/>
              <a:gd name="T76" fmla="*/ 2147483647 w 43"/>
              <a:gd name="T77" fmla="*/ 2147483647 h 30"/>
              <a:gd name="T78" fmla="*/ 2147483647 w 43"/>
              <a:gd name="T79" fmla="*/ 2147483647 h 30"/>
              <a:gd name="T80" fmla="*/ 2147483647 w 43"/>
              <a:gd name="T81" fmla="*/ 2147483647 h 30"/>
              <a:gd name="T82" fmla="*/ 2147483647 w 43"/>
              <a:gd name="T83" fmla="*/ 2147483647 h 30"/>
              <a:gd name="T84" fmla="*/ 2147483647 w 43"/>
              <a:gd name="T85" fmla="*/ 2147483647 h 30"/>
              <a:gd name="T86" fmla="*/ 2147483647 w 43"/>
              <a:gd name="T87" fmla="*/ 2147483647 h 30"/>
              <a:gd name="T88" fmla="*/ 2147483647 w 43"/>
              <a:gd name="T89" fmla="*/ 2147483647 h 30"/>
              <a:gd name="T90" fmla="*/ 2147483647 w 43"/>
              <a:gd name="T91" fmla="*/ 2147483647 h 30"/>
              <a:gd name="T92" fmla="*/ 2147483647 w 43"/>
              <a:gd name="T93" fmla="*/ 2147483647 h 30"/>
              <a:gd name="T94" fmla="*/ 2147483647 w 43"/>
              <a:gd name="T95" fmla="*/ 2147483647 h 30"/>
              <a:gd name="T96" fmla="*/ 2147483647 w 43"/>
              <a:gd name="T97" fmla="*/ 2147483647 h 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3"/>
              <a:gd name="T148" fmla="*/ 0 h 30"/>
              <a:gd name="T149" fmla="*/ 43 w 43"/>
              <a:gd name="T150" fmla="*/ 30 h 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3" h="30">
                <a:moveTo>
                  <a:pt x="14" y="25"/>
                </a:moveTo>
                <a:lnTo>
                  <a:pt x="17" y="27"/>
                </a:lnTo>
                <a:lnTo>
                  <a:pt x="20" y="28"/>
                </a:lnTo>
                <a:lnTo>
                  <a:pt x="23" y="30"/>
                </a:lnTo>
                <a:lnTo>
                  <a:pt x="28" y="30"/>
                </a:lnTo>
                <a:lnTo>
                  <a:pt x="31" y="30"/>
                </a:lnTo>
                <a:lnTo>
                  <a:pt x="34" y="28"/>
                </a:lnTo>
                <a:lnTo>
                  <a:pt x="37" y="27"/>
                </a:lnTo>
                <a:lnTo>
                  <a:pt x="40" y="25"/>
                </a:lnTo>
                <a:lnTo>
                  <a:pt x="41" y="24"/>
                </a:lnTo>
                <a:lnTo>
                  <a:pt x="41" y="22"/>
                </a:lnTo>
                <a:lnTo>
                  <a:pt x="43" y="21"/>
                </a:lnTo>
                <a:lnTo>
                  <a:pt x="43" y="20"/>
                </a:lnTo>
                <a:lnTo>
                  <a:pt x="43" y="18"/>
                </a:lnTo>
                <a:lnTo>
                  <a:pt x="43" y="17"/>
                </a:lnTo>
                <a:lnTo>
                  <a:pt x="43" y="15"/>
                </a:lnTo>
                <a:lnTo>
                  <a:pt x="41" y="15"/>
                </a:lnTo>
                <a:lnTo>
                  <a:pt x="37" y="14"/>
                </a:lnTo>
                <a:lnTo>
                  <a:pt x="32" y="12"/>
                </a:lnTo>
                <a:lnTo>
                  <a:pt x="28" y="9"/>
                </a:lnTo>
                <a:lnTo>
                  <a:pt x="23" y="6"/>
                </a:lnTo>
                <a:lnTo>
                  <a:pt x="17" y="5"/>
                </a:lnTo>
                <a:lnTo>
                  <a:pt x="13" y="3"/>
                </a:lnTo>
                <a:lnTo>
                  <a:pt x="9" y="2"/>
                </a:lnTo>
                <a:lnTo>
                  <a:pt x="3" y="0"/>
                </a:lnTo>
                <a:lnTo>
                  <a:pt x="3" y="2"/>
                </a:lnTo>
                <a:lnTo>
                  <a:pt x="1" y="2"/>
                </a:lnTo>
                <a:lnTo>
                  <a:pt x="1" y="3"/>
                </a:lnTo>
                <a:lnTo>
                  <a:pt x="0" y="3"/>
                </a:lnTo>
                <a:lnTo>
                  <a:pt x="0" y="5"/>
                </a:lnTo>
                <a:lnTo>
                  <a:pt x="1" y="5"/>
                </a:lnTo>
                <a:lnTo>
                  <a:pt x="3" y="8"/>
                </a:lnTo>
                <a:lnTo>
                  <a:pt x="4" y="11"/>
                </a:lnTo>
                <a:lnTo>
                  <a:pt x="6" y="12"/>
                </a:lnTo>
                <a:lnTo>
                  <a:pt x="9" y="15"/>
                </a:lnTo>
                <a:lnTo>
                  <a:pt x="10" y="17"/>
                </a:lnTo>
                <a:lnTo>
                  <a:pt x="13" y="20"/>
                </a:lnTo>
                <a:lnTo>
                  <a:pt x="14" y="21"/>
                </a:lnTo>
                <a:lnTo>
                  <a:pt x="14" y="24"/>
                </a:lnTo>
                <a:lnTo>
                  <a:pt x="16" y="25"/>
                </a:lnTo>
                <a:lnTo>
                  <a:pt x="16" y="27"/>
                </a:lnTo>
                <a:lnTo>
                  <a:pt x="16" y="25"/>
                </a:lnTo>
                <a:lnTo>
                  <a:pt x="14" y="2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02" name="Freeform 153"/>
          <p:cNvSpPr>
            <a:spLocks/>
          </p:cNvSpPr>
          <p:nvPr/>
        </p:nvSpPr>
        <p:spPr bwMode="auto">
          <a:xfrm>
            <a:off x="6310316" y="4576766"/>
            <a:ext cx="60325" cy="47625"/>
          </a:xfrm>
          <a:custGeom>
            <a:avLst/>
            <a:gdLst>
              <a:gd name="T0" fmla="*/ 2147483647 w 43"/>
              <a:gd name="T1" fmla="*/ 2147483647 h 30"/>
              <a:gd name="T2" fmla="*/ 2147483647 w 43"/>
              <a:gd name="T3" fmla="*/ 2147483647 h 30"/>
              <a:gd name="T4" fmla="*/ 2147483647 w 43"/>
              <a:gd name="T5" fmla="*/ 2147483647 h 30"/>
              <a:gd name="T6" fmla="*/ 2147483647 w 43"/>
              <a:gd name="T7" fmla="*/ 2147483647 h 30"/>
              <a:gd name="T8" fmla="*/ 2147483647 w 43"/>
              <a:gd name="T9" fmla="*/ 2147483647 h 30"/>
              <a:gd name="T10" fmla="*/ 2147483647 w 43"/>
              <a:gd name="T11" fmla="*/ 2147483647 h 30"/>
              <a:gd name="T12" fmla="*/ 2147483647 w 43"/>
              <a:gd name="T13" fmla="*/ 2147483647 h 30"/>
              <a:gd name="T14" fmla="*/ 2147483647 w 43"/>
              <a:gd name="T15" fmla="*/ 2147483647 h 30"/>
              <a:gd name="T16" fmla="*/ 2147483647 w 43"/>
              <a:gd name="T17" fmla="*/ 2147483647 h 30"/>
              <a:gd name="T18" fmla="*/ 2147483647 w 43"/>
              <a:gd name="T19" fmla="*/ 2147483647 h 30"/>
              <a:gd name="T20" fmla="*/ 2147483647 w 43"/>
              <a:gd name="T21" fmla="*/ 2147483647 h 30"/>
              <a:gd name="T22" fmla="*/ 2147483647 w 43"/>
              <a:gd name="T23" fmla="*/ 2147483647 h 30"/>
              <a:gd name="T24" fmla="*/ 2147483647 w 43"/>
              <a:gd name="T25" fmla="*/ 2147483647 h 30"/>
              <a:gd name="T26" fmla="*/ 2147483647 w 43"/>
              <a:gd name="T27" fmla="*/ 2147483647 h 30"/>
              <a:gd name="T28" fmla="*/ 2147483647 w 43"/>
              <a:gd name="T29" fmla="*/ 2147483647 h 30"/>
              <a:gd name="T30" fmla="*/ 2147483647 w 43"/>
              <a:gd name="T31" fmla="*/ 2147483647 h 30"/>
              <a:gd name="T32" fmla="*/ 2147483647 w 43"/>
              <a:gd name="T33" fmla="*/ 2147483647 h 30"/>
              <a:gd name="T34" fmla="*/ 2147483647 w 43"/>
              <a:gd name="T35" fmla="*/ 2147483647 h 30"/>
              <a:gd name="T36" fmla="*/ 2147483647 w 43"/>
              <a:gd name="T37" fmla="*/ 2147483647 h 30"/>
              <a:gd name="T38" fmla="*/ 2147483647 w 43"/>
              <a:gd name="T39" fmla="*/ 2147483647 h 30"/>
              <a:gd name="T40" fmla="*/ 2147483647 w 43"/>
              <a:gd name="T41" fmla="*/ 2147483647 h 30"/>
              <a:gd name="T42" fmla="*/ 2147483647 w 43"/>
              <a:gd name="T43" fmla="*/ 2147483647 h 30"/>
              <a:gd name="T44" fmla="*/ 2147483647 w 43"/>
              <a:gd name="T45" fmla="*/ 2147483647 h 30"/>
              <a:gd name="T46" fmla="*/ 2147483647 w 43"/>
              <a:gd name="T47" fmla="*/ 2147483647 h 30"/>
              <a:gd name="T48" fmla="*/ 2147483647 w 43"/>
              <a:gd name="T49" fmla="*/ 0 h 30"/>
              <a:gd name="T50" fmla="*/ 2147483647 w 43"/>
              <a:gd name="T51" fmla="*/ 2147483647 h 30"/>
              <a:gd name="T52" fmla="*/ 2147483647 w 43"/>
              <a:gd name="T53" fmla="*/ 2147483647 h 30"/>
              <a:gd name="T54" fmla="*/ 2147483647 w 43"/>
              <a:gd name="T55" fmla="*/ 2147483647 h 30"/>
              <a:gd name="T56" fmla="*/ 2147483647 w 43"/>
              <a:gd name="T57" fmla="*/ 2147483647 h 30"/>
              <a:gd name="T58" fmla="*/ 2147483647 w 43"/>
              <a:gd name="T59" fmla="*/ 2147483647 h 30"/>
              <a:gd name="T60" fmla="*/ 0 w 43"/>
              <a:gd name="T61" fmla="*/ 2147483647 h 30"/>
              <a:gd name="T62" fmla="*/ 0 w 43"/>
              <a:gd name="T63" fmla="*/ 2147483647 h 30"/>
              <a:gd name="T64" fmla="*/ 2147483647 w 43"/>
              <a:gd name="T65" fmla="*/ 2147483647 h 30"/>
              <a:gd name="T66" fmla="*/ 2147483647 w 43"/>
              <a:gd name="T67" fmla="*/ 2147483647 h 30"/>
              <a:gd name="T68" fmla="*/ 2147483647 w 43"/>
              <a:gd name="T69" fmla="*/ 2147483647 h 30"/>
              <a:gd name="T70" fmla="*/ 2147483647 w 43"/>
              <a:gd name="T71" fmla="*/ 2147483647 h 30"/>
              <a:gd name="T72" fmla="*/ 2147483647 w 43"/>
              <a:gd name="T73" fmla="*/ 2147483647 h 30"/>
              <a:gd name="T74" fmla="*/ 2147483647 w 43"/>
              <a:gd name="T75" fmla="*/ 2147483647 h 30"/>
              <a:gd name="T76" fmla="*/ 2147483647 w 43"/>
              <a:gd name="T77" fmla="*/ 2147483647 h 30"/>
              <a:gd name="T78" fmla="*/ 2147483647 w 43"/>
              <a:gd name="T79" fmla="*/ 2147483647 h 30"/>
              <a:gd name="T80" fmla="*/ 2147483647 w 43"/>
              <a:gd name="T81" fmla="*/ 2147483647 h 30"/>
              <a:gd name="T82" fmla="*/ 2147483647 w 43"/>
              <a:gd name="T83" fmla="*/ 2147483647 h 30"/>
              <a:gd name="T84" fmla="*/ 2147483647 w 43"/>
              <a:gd name="T85" fmla="*/ 2147483647 h 30"/>
              <a:gd name="T86" fmla="*/ 2147483647 w 43"/>
              <a:gd name="T87" fmla="*/ 2147483647 h 30"/>
              <a:gd name="T88" fmla="*/ 2147483647 w 43"/>
              <a:gd name="T89" fmla="*/ 2147483647 h 30"/>
              <a:gd name="T90" fmla="*/ 2147483647 w 43"/>
              <a:gd name="T91" fmla="*/ 2147483647 h 30"/>
              <a:gd name="T92" fmla="*/ 2147483647 w 43"/>
              <a:gd name="T93" fmla="*/ 2147483647 h 30"/>
              <a:gd name="T94" fmla="*/ 2147483647 w 43"/>
              <a:gd name="T95" fmla="*/ 2147483647 h 30"/>
              <a:gd name="T96" fmla="*/ 2147483647 w 43"/>
              <a:gd name="T97" fmla="*/ 2147483647 h 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3"/>
              <a:gd name="T148" fmla="*/ 0 h 30"/>
              <a:gd name="T149" fmla="*/ 43 w 43"/>
              <a:gd name="T150" fmla="*/ 30 h 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3" h="30">
                <a:moveTo>
                  <a:pt x="14" y="25"/>
                </a:moveTo>
                <a:lnTo>
                  <a:pt x="17" y="27"/>
                </a:lnTo>
                <a:lnTo>
                  <a:pt x="20" y="28"/>
                </a:lnTo>
                <a:lnTo>
                  <a:pt x="23" y="30"/>
                </a:lnTo>
                <a:lnTo>
                  <a:pt x="28" y="30"/>
                </a:lnTo>
                <a:lnTo>
                  <a:pt x="31" y="30"/>
                </a:lnTo>
                <a:lnTo>
                  <a:pt x="34" y="28"/>
                </a:lnTo>
                <a:lnTo>
                  <a:pt x="37" y="27"/>
                </a:lnTo>
                <a:lnTo>
                  <a:pt x="40" y="25"/>
                </a:lnTo>
                <a:lnTo>
                  <a:pt x="41" y="24"/>
                </a:lnTo>
                <a:lnTo>
                  <a:pt x="41" y="22"/>
                </a:lnTo>
                <a:lnTo>
                  <a:pt x="43" y="21"/>
                </a:lnTo>
                <a:lnTo>
                  <a:pt x="43" y="20"/>
                </a:lnTo>
                <a:lnTo>
                  <a:pt x="43" y="18"/>
                </a:lnTo>
                <a:lnTo>
                  <a:pt x="43" y="17"/>
                </a:lnTo>
                <a:lnTo>
                  <a:pt x="43" y="15"/>
                </a:lnTo>
                <a:lnTo>
                  <a:pt x="41" y="15"/>
                </a:lnTo>
                <a:lnTo>
                  <a:pt x="37" y="14"/>
                </a:lnTo>
                <a:lnTo>
                  <a:pt x="32" y="12"/>
                </a:lnTo>
                <a:lnTo>
                  <a:pt x="28" y="9"/>
                </a:lnTo>
                <a:lnTo>
                  <a:pt x="23" y="6"/>
                </a:lnTo>
                <a:lnTo>
                  <a:pt x="17" y="5"/>
                </a:lnTo>
                <a:lnTo>
                  <a:pt x="13" y="3"/>
                </a:lnTo>
                <a:lnTo>
                  <a:pt x="9" y="2"/>
                </a:lnTo>
                <a:lnTo>
                  <a:pt x="3" y="0"/>
                </a:lnTo>
                <a:lnTo>
                  <a:pt x="3" y="2"/>
                </a:lnTo>
                <a:lnTo>
                  <a:pt x="1" y="2"/>
                </a:lnTo>
                <a:lnTo>
                  <a:pt x="1" y="3"/>
                </a:lnTo>
                <a:lnTo>
                  <a:pt x="0" y="3"/>
                </a:lnTo>
                <a:lnTo>
                  <a:pt x="0" y="5"/>
                </a:lnTo>
                <a:lnTo>
                  <a:pt x="1" y="5"/>
                </a:lnTo>
                <a:lnTo>
                  <a:pt x="3" y="8"/>
                </a:lnTo>
                <a:lnTo>
                  <a:pt x="4" y="11"/>
                </a:lnTo>
                <a:lnTo>
                  <a:pt x="6" y="12"/>
                </a:lnTo>
                <a:lnTo>
                  <a:pt x="9" y="15"/>
                </a:lnTo>
                <a:lnTo>
                  <a:pt x="10" y="17"/>
                </a:lnTo>
                <a:lnTo>
                  <a:pt x="13" y="20"/>
                </a:lnTo>
                <a:lnTo>
                  <a:pt x="14" y="21"/>
                </a:lnTo>
                <a:lnTo>
                  <a:pt x="14" y="24"/>
                </a:lnTo>
                <a:lnTo>
                  <a:pt x="16" y="25"/>
                </a:lnTo>
                <a:lnTo>
                  <a:pt x="16" y="27"/>
                </a:lnTo>
                <a:lnTo>
                  <a:pt x="16" y="25"/>
                </a:lnTo>
                <a:lnTo>
                  <a:pt x="14" y="25"/>
                </a:lnTo>
              </a:path>
            </a:pathLst>
          </a:custGeom>
          <a:solidFill>
            <a:srgbClr val="FFFF00"/>
          </a:solidFill>
          <a:ln w="4763">
            <a:solidFill>
              <a:srgbClr val="990000"/>
            </a:solidFill>
            <a:round/>
            <a:headEnd/>
            <a:tailEnd/>
          </a:ln>
        </p:spPr>
        <p:txBody>
          <a:bodyPr/>
          <a:lstStyle/>
          <a:p>
            <a:endParaRPr lang="en-US"/>
          </a:p>
        </p:txBody>
      </p:sp>
      <p:sp>
        <p:nvSpPr>
          <p:cNvPr id="53403" name="Freeform 154"/>
          <p:cNvSpPr>
            <a:spLocks/>
          </p:cNvSpPr>
          <p:nvPr/>
        </p:nvSpPr>
        <p:spPr bwMode="auto">
          <a:xfrm>
            <a:off x="6234116" y="4541842"/>
            <a:ext cx="60325" cy="47625"/>
          </a:xfrm>
          <a:custGeom>
            <a:avLst/>
            <a:gdLst>
              <a:gd name="T0" fmla="*/ 0 w 43"/>
              <a:gd name="T1" fmla="*/ 2147483647 h 30"/>
              <a:gd name="T2" fmla="*/ 2147483647 w 43"/>
              <a:gd name="T3" fmla="*/ 2147483647 h 30"/>
              <a:gd name="T4" fmla="*/ 2147483647 w 43"/>
              <a:gd name="T5" fmla="*/ 2147483647 h 30"/>
              <a:gd name="T6" fmla="*/ 2147483647 w 43"/>
              <a:gd name="T7" fmla="*/ 2147483647 h 30"/>
              <a:gd name="T8" fmla="*/ 2147483647 w 43"/>
              <a:gd name="T9" fmla="*/ 2147483647 h 30"/>
              <a:gd name="T10" fmla="*/ 2147483647 w 43"/>
              <a:gd name="T11" fmla="*/ 2147483647 h 30"/>
              <a:gd name="T12" fmla="*/ 2147483647 w 43"/>
              <a:gd name="T13" fmla="*/ 2147483647 h 30"/>
              <a:gd name="T14" fmla="*/ 2147483647 w 43"/>
              <a:gd name="T15" fmla="*/ 2147483647 h 30"/>
              <a:gd name="T16" fmla="*/ 2147483647 w 43"/>
              <a:gd name="T17" fmla="*/ 2147483647 h 30"/>
              <a:gd name="T18" fmla="*/ 2147483647 w 43"/>
              <a:gd name="T19" fmla="*/ 2147483647 h 30"/>
              <a:gd name="T20" fmla="*/ 2147483647 w 43"/>
              <a:gd name="T21" fmla="*/ 2147483647 h 30"/>
              <a:gd name="T22" fmla="*/ 2147483647 w 43"/>
              <a:gd name="T23" fmla="*/ 2147483647 h 30"/>
              <a:gd name="T24" fmla="*/ 2147483647 w 43"/>
              <a:gd name="T25" fmla="*/ 2147483647 h 30"/>
              <a:gd name="T26" fmla="*/ 2147483647 w 43"/>
              <a:gd name="T27" fmla="*/ 2147483647 h 30"/>
              <a:gd name="T28" fmla="*/ 2147483647 w 43"/>
              <a:gd name="T29" fmla="*/ 2147483647 h 30"/>
              <a:gd name="T30" fmla="*/ 2147483647 w 43"/>
              <a:gd name="T31" fmla="*/ 2147483647 h 30"/>
              <a:gd name="T32" fmla="*/ 2147483647 w 43"/>
              <a:gd name="T33" fmla="*/ 2147483647 h 30"/>
              <a:gd name="T34" fmla="*/ 2147483647 w 43"/>
              <a:gd name="T35" fmla="*/ 2147483647 h 30"/>
              <a:gd name="T36" fmla="*/ 2147483647 w 43"/>
              <a:gd name="T37" fmla="*/ 2147483647 h 30"/>
              <a:gd name="T38" fmla="*/ 2147483647 w 43"/>
              <a:gd name="T39" fmla="*/ 2147483647 h 30"/>
              <a:gd name="T40" fmla="*/ 2147483647 w 43"/>
              <a:gd name="T41" fmla="*/ 2147483647 h 30"/>
              <a:gd name="T42" fmla="*/ 2147483647 w 43"/>
              <a:gd name="T43" fmla="*/ 2147483647 h 30"/>
              <a:gd name="T44" fmla="*/ 2147483647 w 43"/>
              <a:gd name="T45" fmla="*/ 2147483647 h 30"/>
              <a:gd name="T46" fmla="*/ 2147483647 w 43"/>
              <a:gd name="T47" fmla="*/ 2147483647 h 30"/>
              <a:gd name="T48" fmla="*/ 2147483647 w 43"/>
              <a:gd name="T49" fmla="*/ 2147483647 h 30"/>
              <a:gd name="T50" fmla="*/ 2147483647 w 43"/>
              <a:gd name="T51" fmla="*/ 2147483647 h 30"/>
              <a:gd name="T52" fmla="*/ 2147483647 w 43"/>
              <a:gd name="T53" fmla="*/ 2147483647 h 30"/>
              <a:gd name="T54" fmla="*/ 2147483647 w 43"/>
              <a:gd name="T55" fmla="*/ 2147483647 h 30"/>
              <a:gd name="T56" fmla="*/ 2147483647 w 43"/>
              <a:gd name="T57" fmla="*/ 2147483647 h 30"/>
              <a:gd name="T58" fmla="*/ 2147483647 w 43"/>
              <a:gd name="T59" fmla="*/ 2147483647 h 30"/>
              <a:gd name="T60" fmla="*/ 2147483647 w 43"/>
              <a:gd name="T61" fmla="*/ 2147483647 h 30"/>
              <a:gd name="T62" fmla="*/ 2147483647 w 43"/>
              <a:gd name="T63" fmla="*/ 0 h 30"/>
              <a:gd name="T64" fmla="*/ 2147483647 w 43"/>
              <a:gd name="T65" fmla="*/ 2147483647 h 30"/>
              <a:gd name="T66" fmla="*/ 2147483647 w 43"/>
              <a:gd name="T67" fmla="*/ 2147483647 h 30"/>
              <a:gd name="T68" fmla="*/ 2147483647 w 43"/>
              <a:gd name="T69" fmla="*/ 2147483647 h 30"/>
              <a:gd name="T70" fmla="*/ 2147483647 w 43"/>
              <a:gd name="T71" fmla="*/ 2147483647 h 30"/>
              <a:gd name="T72" fmla="*/ 2147483647 w 43"/>
              <a:gd name="T73" fmla="*/ 2147483647 h 30"/>
              <a:gd name="T74" fmla="*/ 2147483647 w 43"/>
              <a:gd name="T75" fmla="*/ 2147483647 h 30"/>
              <a:gd name="T76" fmla="*/ 2147483647 w 43"/>
              <a:gd name="T77" fmla="*/ 2147483647 h 30"/>
              <a:gd name="T78" fmla="*/ 0 w 43"/>
              <a:gd name="T79" fmla="*/ 2147483647 h 30"/>
              <a:gd name="T80" fmla="*/ 0 w 43"/>
              <a:gd name="T81" fmla="*/ 2147483647 h 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3"/>
              <a:gd name="T124" fmla="*/ 0 h 30"/>
              <a:gd name="T125" fmla="*/ 43 w 43"/>
              <a:gd name="T126" fmla="*/ 30 h 3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3" h="30">
                <a:moveTo>
                  <a:pt x="0" y="21"/>
                </a:moveTo>
                <a:lnTo>
                  <a:pt x="2" y="21"/>
                </a:lnTo>
                <a:lnTo>
                  <a:pt x="2" y="22"/>
                </a:lnTo>
                <a:lnTo>
                  <a:pt x="3" y="24"/>
                </a:lnTo>
                <a:lnTo>
                  <a:pt x="3" y="25"/>
                </a:lnTo>
                <a:lnTo>
                  <a:pt x="5" y="25"/>
                </a:lnTo>
                <a:lnTo>
                  <a:pt x="5" y="27"/>
                </a:lnTo>
                <a:lnTo>
                  <a:pt x="6" y="27"/>
                </a:lnTo>
                <a:lnTo>
                  <a:pt x="8" y="28"/>
                </a:lnTo>
                <a:lnTo>
                  <a:pt x="11" y="28"/>
                </a:lnTo>
                <a:lnTo>
                  <a:pt x="14" y="30"/>
                </a:lnTo>
                <a:lnTo>
                  <a:pt x="17" y="28"/>
                </a:lnTo>
                <a:lnTo>
                  <a:pt x="21" y="28"/>
                </a:lnTo>
                <a:lnTo>
                  <a:pt x="24" y="27"/>
                </a:lnTo>
                <a:lnTo>
                  <a:pt x="27" y="27"/>
                </a:lnTo>
                <a:lnTo>
                  <a:pt x="31" y="25"/>
                </a:lnTo>
                <a:lnTo>
                  <a:pt x="36" y="25"/>
                </a:lnTo>
                <a:lnTo>
                  <a:pt x="37" y="25"/>
                </a:lnTo>
                <a:lnTo>
                  <a:pt x="39" y="25"/>
                </a:lnTo>
                <a:lnTo>
                  <a:pt x="40" y="24"/>
                </a:lnTo>
                <a:lnTo>
                  <a:pt x="42" y="22"/>
                </a:lnTo>
                <a:lnTo>
                  <a:pt x="42" y="21"/>
                </a:lnTo>
                <a:lnTo>
                  <a:pt x="43" y="19"/>
                </a:lnTo>
                <a:lnTo>
                  <a:pt x="43" y="18"/>
                </a:lnTo>
                <a:lnTo>
                  <a:pt x="42" y="13"/>
                </a:lnTo>
                <a:lnTo>
                  <a:pt x="39" y="10"/>
                </a:lnTo>
                <a:lnTo>
                  <a:pt x="36" y="7"/>
                </a:lnTo>
                <a:lnTo>
                  <a:pt x="33" y="5"/>
                </a:lnTo>
                <a:lnTo>
                  <a:pt x="30" y="2"/>
                </a:lnTo>
                <a:lnTo>
                  <a:pt x="26" y="2"/>
                </a:lnTo>
                <a:lnTo>
                  <a:pt x="21" y="0"/>
                </a:lnTo>
                <a:lnTo>
                  <a:pt x="18" y="2"/>
                </a:lnTo>
                <a:lnTo>
                  <a:pt x="15" y="3"/>
                </a:lnTo>
                <a:lnTo>
                  <a:pt x="11" y="5"/>
                </a:lnTo>
                <a:lnTo>
                  <a:pt x="8" y="6"/>
                </a:lnTo>
                <a:lnTo>
                  <a:pt x="5" y="9"/>
                </a:lnTo>
                <a:lnTo>
                  <a:pt x="3" y="10"/>
                </a:lnTo>
                <a:lnTo>
                  <a:pt x="2" y="13"/>
                </a:lnTo>
                <a:lnTo>
                  <a:pt x="0" y="16"/>
                </a:lnTo>
                <a:lnTo>
                  <a:pt x="0" y="2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04" name="Freeform 155"/>
          <p:cNvSpPr>
            <a:spLocks/>
          </p:cNvSpPr>
          <p:nvPr/>
        </p:nvSpPr>
        <p:spPr bwMode="auto">
          <a:xfrm>
            <a:off x="6234116" y="4541842"/>
            <a:ext cx="60325" cy="47625"/>
          </a:xfrm>
          <a:custGeom>
            <a:avLst/>
            <a:gdLst>
              <a:gd name="T0" fmla="*/ 0 w 43"/>
              <a:gd name="T1" fmla="*/ 2147483647 h 30"/>
              <a:gd name="T2" fmla="*/ 2147483647 w 43"/>
              <a:gd name="T3" fmla="*/ 2147483647 h 30"/>
              <a:gd name="T4" fmla="*/ 2147483647 w 43"/>
              <a:gd name="T5" fmla="*/ 2147483647 h 30"/>
              <a:gd name="T6" fmla="*/ 2147483647 w 43"/>
              <a:gd name="T7" fmla="*/ 2147483647 h 30"/>
              <a:gd name="T8" fmla="*/ 2147483647 w 43"/>
              <a:gd name="T9" fmla="*/ 2147483647 h 30"/>
              <a:gd name="T10" fmla="*/ 2147483647 w 43"/>
              <a:gd name="T11" fmla="*/ 2147483647 h 30"/>
              <a:gd name="T12" fmla="*/ 2147483647 w 43"/>
              <a:gd name="T13" fmla="*/ 2147483647 h 30"/>
              <a:gd name="T14" fmla="*/ 2147483647 w 43"/>
              <a:gd name="T15" fmla="*/ 2147483647 h 30"/>
              <a:gd name="T16" fmla="*/ 2147483647 w 43"/>
              <a:gd name="T17" fmla="*/ 2147483647 h 30"/>
              <a:gd name="T18" fmla="*/ 2147483647 w 43"/>
              <a:gd name="T19" fmla="*/ 2147483647 h 30"/>
              <a:gd name="T20" fmla="*/ 2147483647 w 43"/>
              <a:gd name="T21" fmla="*/ 2147483647 h 30"/>
              <a:gd name="T22" fmla="*/ 2147483647 w 43"/>
              <a:gd name="T23" fmla="*/ 2147483647 h 30"/>
              <a:gd name="T24" fmla="*/ 2147483647 w 43"/>
              <a:gd name="T25" fmla="*/ 2147483647 h 30"/>
              <a:gd name="T26" fmla="*/ 2147483647 w 43"/>
              <a:gd name="T27" fmla="*/ 2147483647 h 30"/>
              <a:gd name="T28" fmla="*/ 2147483647 w 43"/>
              <a:gd name="T29" fmla="*/ 2147483647 h 30"/>
              <a:gd name="T30" fmla="*/ 2147483647 w 43"/>
              <a:gd name="T31" fmla="*/ 2147483647 h 30"/>
              <a:gd name="T32" fmla="*/ 2147483647 w 43"/>
              <a:gd name="T33" fmla="*/ 2147483647 h 30"/>
              <a:gd name="T34" fmla="*/ 2147483647 w 43"/>
              <a:gd name="T35" fmla="*/ 2147483647 h 30"/>
              <a:gd name="T36" fmla="*/ 2147483647 w 43"/>
              <a:gd name="T37" fmla="*/ 2147483647 h 30"/>
              <a:gd name="T38" fmla="*/ 2147483647 w 43"/>
              <a:gd name="T39" fmla="*/ 2147483647 h 30"/>
              <a:gd name="T40" fmla="*/ 2147483647 w 43"/>
              <a:gd name="T41" fmla="*/ 2147483647 h 30"/>
              <a:gd name="T42" fmla="*/ 2147483647 w 43"/>
              <a:gd name="T43" fmla="*/ 2147483647 h 30"/>
              <a:gd name="T44" fmla="*/ 2147483647 w 43"/>
              <a:gd name="T45" fmla="*/ 2147483647 h 30"/>
              <a:gd name="T46" fmla="*/ 2147483647 w 43"/>
              <a:gd name="T47" fmla="*/ 2147483647 h 30"/>
              <a:gd name="T48" fmla="*/ 2147483647 w 43"/>
              <a:gd name="T49" fmla="*/ 2147483647 h 30"/>
              <a:gd name="T50" fmla="*/ 2147483647 w 43"/>
              <a:gd name="T51" fmla="*/ 2147483647 h 30"/>
              <a:gd name="T52" fmla="*/ 2147483647 w 43"/>
              <a:gd name="T53" fmla="*/ 2147483647 h 30"/>
              <a:gd name="T54" fmla="*/ 2147483647 w 43"/>
              <a:gd name="T55" fmla="*/ 2147483647 h 30"/>
              <a:gd name="T56" fmla="*/ 2147483647 w 43"/>
              <a:gd name="T57" fmla="*/ 2147483647 h 30"/>
              <a:gd name="T58" fmla="*/ 2147483647 w 43"/>
              <a:gd name="T59" fmla="*/ 2147483647 h 30"/>
              <a:gd name="T60" fmla="*/ 2147483647 w 43"/>
              <a:gd name="T61" fmla="*/ 2147483647 h 30"/>
              <a:gd name="T62" fmla="*/ 2147483647 w 43"/>
              <a:gd name="T63" fmla="*/ 0 h 30"/>
              <a:gd name="T64" fmla="*/ 2147483647 w 43"/>
              <a:gd name="T65" fmla="*/ 2147483647 h 30"/>
              <a:gd name="T66" fmla="*/ 2147483647 w 43"/>
              <a:gd name="T67" fmla="*/ 2147483647 h 30"/>
              <a:gd name="T68" fmla="*/ 2147483647 w 43"/>
              <a:gd name="T69" fmla="*/ 2147483647 h 30"/>
              <a:gd name="T70" fmla="*/ 2147483647 w 43"/>
              <a:gd name="T71" fmla="*/ 2147483647 h 30"/>
              <a:gd name="T72" fmla="*/ 2147483647 w 43"/>
              <a:gd name="T73" fmla="*/ 2147483647 h 30"/>
              <a:gd name="T74" fmla="*/ 2147483647 w 43"/>
              <a:gd name="T75" fmla="*/ 2147483647 h 30"/>
              <a:gd name="T76" fmla="*/ 2147483647 w 43"/>
              <a:gd name="T77" fmla="*/ 2147483647 h 30"/>
              <a:gd name="T78" fmla="*/ 0 w 43"/>
              <a:gd name="T79" fmla="*/ 2147483647 h 30"/>
              <a:gd name="T80" fmla="*/ 0 w 43"/>
              <a:gd name="T81" fmla="*/ 2147483647 h 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3"/>
              <a:gd name="T124" fmla="*/ 0 h 30"/>
              <a:gd name="T125" fmla="*/ 43 w 43"/>
              <a:gd name="T126" fmla="*/ 30 h 3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3" h="30">
                <a:moveTo>
                  <a:pt x="0" y="21"/>
                </a:moveTo>
                <a:lnTo>
                  <a:pt x="2" y="21"/>
                </a:lnTo>
                <a:lnTo>
                  <a:pt x="2" y="22"/>
                </a:lnTo>
                <a:lnTo>
                  <a:pt x="3" y="24"/>
                </a:lnTo>
                <a:lnTo>
                  <a:pt x="3" y="25"/>
                </a:lnTo>
                <a:lnTo>
                  <a:pt x="5" y="25"/>
                </a:lnTo>
                <a:lnTo>
                  <a:pt x="5" y="27"/>
                </a:lnTo>
                <a:lnTo>
                  <a:pt x="6" y="27"/>
                </a:lnTo>
                <a:lnTo>
                  <a:pt x="8" y="28"/>
                </a:lnTo>
                <a:lnTo>
                  <a:pt x="11" y="28"/>
                </a:lnTo>
                <a:lnTo>
                  <a:pt x="14" y="30"/>
                </a:lnTo>
                <a:lnTo>
                  <a:pt x="17" y="28"/>
                </a:lnTo>
                <a:lnTo>
                  <a:pt x="21" y="28"/>
                </a:lnTo>
                <a:lnTo>
                  <a:pt x="24" y="27"/>
                </a:lnTo>
                <a:lnTo>
                  <a:pt x="27" y="27"/>
                </a:lnTo>
                <a:lnTo>
                  <a:pt x="31" y="25"/>
                </a:lnTo>
                <a:lnTo>
                  <a:pt x="36" y="25"/>
                </a:lnTo>
                <a:lnTo>
                  <a:pt x="37" y="25"/>
                </a:lnTo>
                <a:lnTo>
                  <a:pt x="39" y="25"/>
                </a:lnTo>
                <a:lnTo>
                  <a:pt x="40" y="24"/>
                </a:lnTo>
                <a:lnTo>
                  <a:pt x="42" y="22"/>
                </a:lnTo>
                <a:lnTo>
                  <a:pt x="42" y="21"/>
                </a:lnTo>
                <a:lnTo>
                  <a:pt x="43" y="19"/>
                </a:lnTo>
                <a:lnTo>
                  <a:pt x="43" y="18"/>
                </a:lnTo>
                <a:lnTo>
                  <a:pt x="42" y="13"/>
                </a:lnTo>
                <a:lnTo>
                  <a:pt x="39" y="10"/>
                </a:lnTo>
                <a:lnTo>
                  <a:pt x="36" y="7"/>
                </a:lnTo>
                <a:lnTo>
                  <a:pt x="33" y="5"/>
                </a:lnTo>
                <a:lnTo>
                  <a:pt x="30" y="2"/>
                </a:lnTo>
                <a:lnTo>
                  <a:pt x="26" y="2"/>
                </a:lnTo>
                <a:lnTo>
                  <a:pt x="21" y="0"/>
                </a:lnTo>
                <a:lnTo>
                  <a:pt x="18" y="2"/>
                </a:lnTo>
                <a:lnTo>
                  <a:pt x="15" y="3"/>
                </a:lnTo>
                <a:lnTo>
                  <a:pt x="11" y="5"/>
                </a:lnTo>
                <a:lnTo>
                  <a:pt x="8" y="6"/>
                </a:lnTo>
                <a:lnTo>
                  <a:pt x="5" y="9"/>
                </a:lnTo>
                <a:lnTo>
                  <a:pt x="3" y="10"/>
                </a:lnTo>
                <a:lnTo>
                  <a:pt x="2" y="13"/>
                </a:lnTo>
                <a:lnTo>
                  <a:pt x="0" y="16"/>
                </a:lnTo>
                <a:lnTo>
                  <a:pt x="0" y="21"/>
                </a:lnTo>
              </a:path>
            </a:pathLst>
          </a:custGeom>
          <a:solidFill>
            <a:srgbClr val="FFFF00"/>
          </a:solidFill>
          <a:ln w="4763">
            <a:solidFill>
              <a:srgbClr val="990000"/>
            </a:solidFill>
            <a:round/>
            <a:headEnd/>
            <a:tailEnd/>
          </a:ln>
        </p:spPr>
        <p:txBody>
          <a:bodyPr/>
          <a:lstStyle/>
          <a:p>
            <a:endParaRPr lang="en-US"/>
          </a:p>
        </p:txBody>
      </p:sp>
      <p:sp>
        <p:nvSpPr>
          <p:cNvPr id="53405" name="Freeform 156"/>
          <p:cNvSpPr>
            <a:spLocks/>
          </p:cNvSpPr>
          <p:nvPr/>
        </p:nvSpPr>
        <p:spPr bwMode="auto">
          <a:xfrm>
            <a:off x="6157913" y="4516442"/>
            <a:ext cx="76200" cy="53975"/>
          </a:xfrm>
          <a:custGeom>
            <a:avLst/>
            <a:gdLst>
              <a:gd name="T0" fmla="*/ 2147483647 w 54"/>
              <a:gd name="T1" fmla="*/ 2147483647 h 34"/>
              <a:gd name="T2" fmla="*/ 2147483647 w 54"/>
              <a:gd name="T3" fmla="*/ 2147483647 h 34"/>
              <a:gd name="T4" fmla="*/ 2147483647 w 54"/>
              <a:gd name="T5" fmla="*/ 2147483647 h 34"/>
              <a:gd name="T6" fmla="*/ 2147483647 w 54"/>
              <a:gd name="T7" fmla="*/ 2147483647 h 34"/>
              <a:gd name="T8" fmla="*/ 2147483647 w 54"/>
              <a:gd name="T9" fmla="*/ 2147483647 h 34"/>
              <a:gd name="T10" fmla="*/ 2147483647 w 54"/>
              <a:gd name="T11" fmla="*/ 2147483647 h 34"/>
              <a:gd name="T12" fmla="*/ 2147483647 w 54"/>
              <a:gd name="T13" fmla="*/ 2147483647 h 34"/>
              <a:gd name="T14" fmla="*/ 2147483647 w 54"/>
              <a:gd name="T15" fmla="*/ 2147483647 h 34"/>
              <a:gd name="T16" fmla="*/ 2147483647 w 54"/>
              <a:gd name="T17" fmla="*/ 2147483647 h 34"/>
              <a:gd name="T18" fmla="*/ 2147483647 w 54"/>
              <a:gd name="T19" fmla="*/ 2147483647 h 34"/>
              <a:gd name="T20" fmla="*/ 2147483647 w 54"/>
              <a:gd name="T21" fmla="*/ 2147483647 h 34"/>
              <a:gd name="T22" fmla="*/ 2147483647 w 54"/>
              <a:gd name="T23" fmla="*/ 2147483647 h 34"/>
              <a:gd name="T24" fmla="*/ 2147483647 w 54"/>
              <a:gd name="T25" fmla="*/ 2147483647 h 34"/>
              <a:gd name="T26" fmla="*/ 2147483647 w 54"/>
              <a:gd name="T27" fmla="*/ 2147483647 h 34"/>
              <a:gd name="T28" fmla="*/ 2147483647 w 54"/>
              <a:gd name="T29" fmla="*/ 2147483647 h 34"/>
              <a:gd name="T30" fmla="*/ 2147483647 w 54"/>
              <a:gd name="T31" fmla="*/ 2147483647 h 34"/>
              <a:gd name="T32" fmla="*/ 2147483647 w 54"/>
              <a:gd name="T33" fmla="*/ 2147483647 h 34"/>
              <a:gd name="T34" fmla="*/ 2147483647 w 54"/>
              <a:gd name="T35" fmla="*/ 2147483647 h 34"/>
              <a:gd name="T36" fmla="*/ 2147483647 w 54"/>
              <a:gd name="T37" fmla="*/ 2147483647 h 34"/>
              <a:gd name="T38" fmla="*/ 2147483647 w 54"/>
              <a:gd name="T39" fmla="*/ 2147483647 h 34"/>
              <a:gd name="T40" fmla="*/ 2147483647 w 54"/>
              <a:gd name="T41" fmla="*/ 2147483647 h 34"/>
              <a:gd name="T42" fmla="*/ 2147483647 w 54"/>
              <a:gd name="T43" fmla="*/ 2147483647 h 34"/>
              <a:gd name="T44" fmla="*/ 2147483647 w 54"/>
              <a:gd name="T45" fmla="*/ 2147483647 h 34"/>
              <a:gd name="T46" fmla="*/ 2147483647 w 54"/>
              <a:gd name="T47" fmla="*/ 2147483647 h 34"/>
              <a:gd name="T48" fmla="*/ 2147483647 w 54"/>
              <a:gd name="T49" fmla="*/ 0 h 34"/>
              <a:gd name="T50" fmla="*/ 2147483647 w 54"/>
              <a:gd name="T51" fmla="*/ 2147483647 h 34"/>
              <a:gd name="T52" fmla="*/ 2147483647 w 54"/>
              <a:gd name="T53" fmla="*/ 2147483647 h 34"/>
              <a:gd name="T54" fmla="*/ 2147483647 w 54"/>
              <a:gd name="T55" fmla="*/ 2147483647 h 34"/>
              <a:gd name="T56" fmla="*/ 2147483647 w 54"/>
              <a:gd name="T57" fmla="*/ 2147483647 h 34"/>
              <a:gd name="T58" fmla="*/ 0 w 54"/>
              <a:gd name="T59" fmla="*/ 2147483647 h 34"/>
              <a:gd name="T60" fmla="*/ 0 w 54"/>
              <a:gd name="T61" fmla="*/ 2147483647 h 34"/>
              <a:gd name="T62" fmla="*/ 0 w 54"/>
              <a:gd name="T63" fmla="*/ 2147483647 h 34"/>
              <a:gd name="T64" fmla="*/ 0 w 54"/>
              <a:gd name="T65" fmla="*/ 2147483647 h 34"/>
              <a:gd name="T66" fmla="*/ 2147483647 w 54"/>
              <a:gd name="T67" fmla="*/ 2147483647 h 34"/>
              <a:gd name="T68" fmla="*/ 2147483647 w 54"/>
              <a:gd name="T69" fmla="*/ 2147483647 h 34"/>
              <a:gd name="T70" fmla="*/ 2147483647 w 54"/>
              <a:gd name="T71" fmla="*/ 2147483647 h 34"/>
              <a:gd name="T72" fmla="*/ 2147483647 w 54"/>
              <a:gd name="T73" fmla="*/ 2147483647 h 34"/>
              <a:gd name="T74" fmla="*/ 2147483647 w 54"/>
              <a:gd name="T75" fmla="*/ 2147483647 h 34"/>
              <a:gd name="T76" fmla="*/ 2147483647 w 54"/>
              <a:gd name="T77" fmla="*/ 2147483647 h 34"/>
              <a:gd name="T78" fmla="*/ 2147483647 w 54"/>
              <a:gd name="T79" fmla="*/ 2147483647 h 34"/>
              <a:gd name="T80" fmla="*/ 2147483647 w 54"/>
              <a:gd name="T81" fmla="*/ 2147483647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4"/>
              <a:gd name="T124" fmla="*/ 0 h 34"/>
              <a:gd name="T125" fmla="*/ 54 w 54"/>
              <a:gd name="T126" fmla="*/ 34 h 3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4" h="34">
                <a:moveTo>
                  <a:pt x="14" y="34"/>
                </a:moveTo>
                <a:lnTo>
                  <a:pt x="19" y="32"/>
                </a:lnTo>
                <a:lnTo>
                  <a:pt x="22" y="32"/>
                </a:lnTo>
                <a:lnTo>
                  <a:pt x="26" y="31"/>
                </a:lnTo>
                <a:lnTo>
                  <a:pt x="31" y="31"/>
                </a:lnTo>
                <a:lnTo>
                  <a:pt x="34" y="31"/>
                </a:lnTo>
                <a:lnTo>
                  <a:pt x="38" y="31"/>
                </a:lnTo>
                <a:lnTo>
                  <a:pt x="43" y="31"/>
                </a:lnTo>
                <a:lnTo>
                  <a:pt x="46" y="29"/>
                </a:lnTo>
                <a:lnTo>
                  <a:pt x="49" y="29"/>
                </a:lnTo>
                <a:lnTo>
                  <a:pt x="50" y="28"/>
                </a:lnTo>
                <a:lnTo>
                  <a:pt x="51" y="26"/>
                </a:lnTo>
                <a:lnTo>
                  <a:pt x="53" y="23"/>
                </a:lnTo>
                <a:lnTo>
                  <a:pt x="53" y="22"/>
                </a:lnTo>
                <a:lnTo>
                  <a:pt x="54" y="21"/>
                </a:lnTo>
                <a:lnTo>
                  <a:pt x="54" y="18"/>
                </a:lnTo>
                <a:lnTo>
                  <a:pt x="54" y="16"/>
                </a:lnTo>
                <a:lnTo>
                  <a:pt x="53" y="16"/>
                </a:lnTo>
                <a:lnTo>
                  <a:pt x="50" y="13"/>
                </a:lnTo>
                <a:lnTo>
                  <a:pt x="46" y="12"/>
                </a:lnTo>
                <a:lnTo>
                  <a:pt x="40" y="9"/>
                </a:lnTo>
                <a:lnTo>
                  <a:pt x="34" y="6"/>
                </a:lnTo>
                <a:lnTo>
                  <a:pt x="26" y="3"/>
                </a:lnTo>
                <a:lnTo>
                  <a:pt x="19" y="1"/>
                </a:lnTo>
                <a:lnTo>
                  <a:pt x="13" y="0"/>
                </a:lnTo>
                <a:lnTo>
                  <a:pt x="9" y="1"/>
                </a:lnTo>
                <a:lnTo>
                  <a:pt x="6" y="1"/>
                </a:lnTo>
                <a:lnTo>
                  <a:pt x="3" y="4"/>
                </a:lnTo>
                <a:lnTo>
                  <a:pt x="1" y="6"/>
                </a:lnTo>
                <a:lnTo>
                  <a:pt x="0" y="9"/>
                </a:lnTo>
                <a:lnTo>
                  <a:pt x="0" y="12"/>
                </a:lnTo>
                <a:lnTo>
                  <a:pt x="0" y="16"/>
                </a:lnTo>
                <a:lnTo>
                  <a:pt x="0" y="19"/>
                </a:lnTo>
                <a:lnTo>
                  <a:pt x="1" y="22"/>
                </a:lnTo>
                <a:lnTo>
                  <a:pt x="3" y="25"/>
                </a:lnTo>
                <a:lnTo>
                  <a:pt x="4" y="28"/>
                </a:lnTo>
                <a:lnTo>
                  <a:pt x="6" y="31"/>
                </a:lnTo>
                <a:lnTo>
                  <a:pt x="9" y="32"/>
                </a:lnTo>
                <a:lnTo>
                  <a:pt x="10" y="34"/>
                </a:lnTo>
                <a:lnTo>
                  <a:pt x="13" y="34"/>
                </a:lnTo>
                <a:lnTo>
                  <a:pt x="14" y="3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06" name="Freeform 157"/>
          <p:cNvSpPr>
            <a:spLocks/>
          </p:cNvSpPr>
          <p:nvPr/>
        </p:nvSpPr>
        <p:spPr bwMode="auto">
          <a:xfrm>
            <a:off x="6157913" y="4516442"/>
            <a:ext cx="76200" cy="53975"/>
          </a:xfrm>
          <a:custGeom>
            <a:avLst/>
            <a:gdLst>
              <a:gd name="T0" fmla="*/ 2147483647 w 54"/>
              <a:gd name="T1" fmla="*/ 2147483647 h 34"/>
              <a:gd name="T2" fmla="*/ 2147483647 w 54"/>
              <a:gd name="T3" fmla="*/ 2147483647 h 34"/>
              <a:gd name="T4" fmla="*/ 2147483647 w 54"/>
              <a:gd name="T5" fmla="*/ 2147483647 h 34"/>
              <a:gd name="T6" fmla="*/ 2147483647 w 54"/>
              <a:gd name="T7" fmla="*/ 2147483647 h 34"/>
              <a:gd name="T8" fmla="*/ 2147483647 w 54"/>
              <a:gd name="T9" fmla="*/ 2147483647 h 34"/>
              <a:gd name="T10" fmla="*/ 2147483647 w 54"/>
              <a:gd name="T11" fmla="*/ 2147483647 h 34"/>
              <a:gd name="T12" fmla="*/ 2147483647 w 54"/>
              <a:gd name="T13" fmla="*/ 2147483647 h 34"/>
              <a:gd name="T14" fmla="*/ 2147483647 w 54"/>
              <a:gd name="T15" fmla="*/ 2147483647 h 34"/>
              <a:gd name="T16" fmla="*/ 2147483647 w 54"/>
              <a:gd name="T17" fmla="*/ 2147483647 h 34"/>
              <a:gd name="T18" fmla="*/ 2147483647 w 54"/>
              <a:gd name="T19" fmla="*/ 2147483647 h 34"/>
              <a:gd name="T20" fmla="*/ 2147483647 w 54"/>
              <a:gd name="T21" fmla="*/ 2147483647 h 34"/>
              <a:gd name="T22" fmla="*/ 2147483647 w 54"/>
              <a:gd name="T23" fmla="*/ 2147483647 h 34"/>
              <a:gd name="T24" fmla="*/ 2147483647 w 54"/>
              <a:gd name="T25" fmla="*/ 2147483647 h 34"/>
              <a:gd name="T26" fmla="*/ 2147483647 w 54"/>
              <a:gd name="T27" fmla="*/ 2147483647 h 34"/>
              <a:gd name="T28" fmla="*/ 2147483647 w 54"/>
              <a:gd name="T29" fmla="*/ 2147483647 h 34"/>
              <a:gd name="T30" fmla="*/ 2147483647 w 54"/>
              <a:gd name="T31" fmla="*/ 2147483647 h 34"/>
              <a:gd name="T32" fmla="*/ 2147483647 w 54"/>
              <a:gd name="T33" fmla="*/ 2147483647 h 34"/>
              <a:gd name="T34" fmla="*/ 2147483647 w 54"/>
              <a:gd name="T35" fmla="*/ 2147483647 h 34"/>
              <a:gd name="T36" fmla="*/ 2147483647 w 54"/>
              <a:gd name="T37" fmla="*/ 2147483647 h 34"/>
              <a:gd name="T38" fmla="*/ 2147483647 w 54"/>
              <a:gd name="T39" fmla="*/ 2147483647 h 34"/>
              <a:gd name="T40" fmla="*/ 2147483647 w 54"/>
              <a:gd name="T41" fmla="*/ 2147483647 h 34"/>
              <a:gd name="T42" fmla="*/ 2147483647 w 54"/>
              <a:gd name="T43" fmla="*/ 2147483647 h 34"/>
              <a:gd name="T44" fmla="*/ 2147483647 w 54"/>
              <a:gd name="T45" fmla="*/ 2147483647 h 34"/>
              <a:gd name="T46" fmla="*/ 2147483647 w 54"/>
              <a:gd name="T47" fmla="*/ 2147483647 h 34"/>
              <a:gd name="T48" fmla="*/ 2147483647 w 54"/>
              <a:gd name="T49" fmla="*/ 0 h 34"/>
              <a:gd name="T50" fmla="*/ 2147483647 w 54"/>
              <a:gd name="T51" fmla="*/ 2147483647 h 34"/>
              <a:gd name="T52" fmla="*/ 2147483647 w 54"/>
              <a:gd name="T53" fmla="*/ 2147483647 h 34"/>
              <a:gd name="T54" fmla="*/ 2147483647 w 54"/>
              <a:gd name="T55" fmla="*/ 2147483647 h 34"/>
              <a:gd name="T56" fmla="*/ 2147483647 w 54"/>
              <a:gd name="T57" fmla="*/ 2147483647 h 34"/>
              <a:gd name="T58" fmla="*/ 0 w 54"/>
              <a:gd name="T59" fmla="*/ 2147483647 h 34"/>
              <a:gd name="T60" fmla="*/ 0 w 54"/>
              <a:gd name="T61" fmla="*/ 2147483647 h 34"/>
              <a:gd name="T62" fmla="*/ 0 w 54"/>
              <a:gd name="T63" fmla="*/ 2147483647 h 34"/>
              <a:gd name="T64" fmla="*/ 0 w 54"/>
              <a:gd name="T65" fmla="*/ 2147483647 h 34"/>
              <a:gd name="T66" fmla="*/ 2147483647 w 54"/>
              <a:gd name="T67" fmla="*/ 2147483647 h 34"/>
              <a:gd name="T68" fmla="*/ 2147483647 w 54"/>
              <a:gd name="T69" fmla="*/ 2147483647 h 34"/>
              <a:gd name="T70" fmla="*/ 2147483647 w 54"/>
              <a:gd name="T71" fmla="*/ 2147483647 h 34"/>
              <a:gd name="T72" fmla="*/ 2147483647 w 54"/>
              <a:gd name="T73" fmla="*/ 2147483647 h 34"/>
              <a:gd name="T74" fmla="*/ 2147483647 w 54"/>
              <a:gd name="T75" fmla="*/ 2147483647 h 34"/>
              <a:gd name="T76" fmla="*/ 2147483647 w 54"/>
              <a:gd name="T77" fmla="*/ 2147483647 h 34"/>
              <a:gd name="T78" fmla="*/ 2147483647 w 54"/>
              <a:gd name="T79" fmla="*/ 2147483647 h 34"/>
              <a:gd name="T80" fmla="*/ 2147483647 w 54"/>
              <a:gd name="T81" fmla="*/ 2147483647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4"/>
              <a:gd name="T124" fmla="*/ 0 h 34"/>
              <a:gd name="T125" fmla="*/ 54 w 54"/>
              <a:gd name="T126" fmla="*/ 34 h 3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4" h="34">
                <a:moveTo>
                  <a:pt x="14" y="34"/>
                </a:moveTo>
                <a:lnTo>
                  <a:pt x="19" y="32"/>
                </a:lnTo>
                <a:lnTo>
                  <a:pt x="22" y="32"/>
                </a:lnTo>
                <a:lnTo>
                  <a:pt x="26" y="31"/>
                </a:lnTo>
                <a:lnTo>
                  <a:pt x="31" y="31"/>
                </a:lnTo>
                <a:lnTo>
                  <a:pt x="34" y="31"/>
                </a:lnTo>
                <a:lnTo>
                  <a:pt x="38" y="31"/>
                </a:lnTo>
                <a:lnTo>
                  <a:pt x="43" y="31"/>
                </a:lnTo>
                <a:lnTo>
                  <a:pt x="46" y="29"/>
                </a:lnTo>
                <a:lnTo>
                  <a:pt x="49" y="29"/>
                </a:lnTo>
                <a:lnTo>
                  <a:pt x="50" y="28"/>
                </a:lnTo>
                <a:lnTo>
                  <a:pt x="51" y="26"/>
                </a:lnTo>
                <a:lnTo>
                  <a:pt x="53" y="23"/>
                </a:lnTo>
                <a:lnTo>
                  <a:pt x="53" y="22"/>
                </a:lnTo>
                <a:lnTo>
                  <a:pt x="54" y="21"/>
                </a:lnTo>
                <a:lnTo>
                  <a:pt x="54" y="18"/>
                </a:lnTo>
                <a:lnTo>
                  <a:pt x="54" y="16"/>
                </a:lnTo>
                <a:lnTo>
                  <a:pt x="53" y="16"/>
                </a:lnTo>
                <a:lnTo>
                  <a:pt x="50" y="13"/>
                </a:lnTo>
                <a:lnTo>
                  <a:pt x="46" y="12"/>
                </a:lnTo>
                <a:lnTo>
                  <a:pt x="40" y="9"/>
                </a:lnTo>
                <a:lnTo>
                  <a:pt x="34" y="6"/>
                </a:lnTo>
                <a:lnTo>
                  <a:pt x="26" y="3"/>
                </a:lnTo>
                <a:lnTo>
                  <a:pt x="19" y="1"/>
                </a:lnTo>
                <a:lnTo>
                  <a:pt x="13" y="0"/>
                </a:lnTo>
                <a:lnTo>
                  <a:pt x="9" y="1"/>
                </a:lnTo>
                <a:lnTo>
                  <a:pt x="6" y="1"/>
                </a:lnTo>
                <a:lnTo>
                  <a:pt x="3" y="4"/>
                </a:lnTo>
                <a:lnTo>
                  <a:pt x="1" y="6"/>
                </a:lnTo>
                <a:lnTo>
                  <a:pt x="0" y="9"/>
                </a:lnTo>
                <a:lnTo>
                  <a:pt x="0" y="12"/>
                </a:lnTo>
                <a:lnTo>
                  <a:pt x="0" y="16"/>
                </a:lnTo>
                <a:lnTo>
                  <a:pt x="0" y="19"/>
                </a:lnTo>
                <a:lnTo>
                  <a:pt x="1" y="22"/>
                </a:lnTo>
                <a:lnTo>
                  <a:pt x="3" y="25"/>
                </a:lnTo>
                <a:lnTo>
                  <a:pt x="4" y="28"/>
                </a:lnTo>
                <a:lnTo>
                  <a:pt x="6" y="31"/>
                </a:lnTo>
                <a:lnTo>
                  <a:pt x="9" y="32"/>
                </a:lnTo>
                <a:lnTo>
                  <a:pt x="10" y="34"/>
                </a:lnTo>
                <a:lnTo>
                  <a:pt x="13" y="34"/>
                </a:lnTo>
                <a:lnTo>
                  <a:pt x="14" y="34"/>
                </a:lnTo>
              </a:path>
            </a:pathLst>
          </a:custGeom>
          <a:solidFill>
            <a:srgbClr val="FFFF00"/>
          </a:solidFill>
          <a:ln w="4763">
            <a:solidFill>
              <a:srgbClr val="990000"/>
            </a:solidFill>
            <a:round/>
            <a:headEnd/>
            <a:tailEnd/>
          </a:ln>
        </p:spPr>
        <p:txBody>
          <a:bodyPr/>
          <a:lstStyle/>
          <a:p>
            <a:endParaRPr lang="en-US"/>
          </a:p>
        </p:txBody>
      </p:sp>
      <p:sp>
        <p:nvSpPr>
          <p:cNvPr id="53407" name="Freeform 158"/>
          <p:cNvSpPr>
            <a:spLocks/>
          </p:cNvSpPr>
          <p:nvPr/>
        </p:nvSpPr>
        <p:spPr bwMode="auto">
          <a:xfrm>
            <a:off x="6192841" y="4775203"/>
            <a:ext cx="46037" cy="73025"/>
          </a:xfrm>
          <a:custGeom>
            <a:avLst/>
            <a:gdLst>
              <a:gd name="T0" fmla="*/ 2147483647 w 32"/>
              <a:gd name="T1" fmla="*/ 2147483647 h 46"/>
              <a:gd name="T2" fmla="*/ 2147483647 w 32"/>
              <a:gd name="T3" fmla="*/ 2147483647 h 46"/>
              <a:gd name="T4" fmla="*/ 2147483647 w 32"/>
              <a:gd name="T5" fmla="*/ 2147483647 h 46"/>
              <a:gd name="T6" fmla="*/ 2147483647 w 32"/>
              <a:gd name="T7" fmla="*/ 2147483647 h 46"/>
              <a:gd name="T8" fmla="*/ 2147483647 w 32"/>
              <a:gd name="T9" fmla="*/ 2147483647 h 46"/>
              <a:gd name="T10" fmla="*/ 2147483647 w 32"/>
              <a:gd name="T11" fmla="*/ 2147483647 h 46"/>
              <a:gd name="T12" fmla="*/ 2147483647 w 32"/>
              <a:gd name="T13" fmla="*/ 2147483647 h 46"/>
              <a:gd name="T14" fmla="*/ 2147483647 w 32"/>
              <a:gd name="T15" fmla="*/ 2147483647 h 46"/>
              <a:gd name="T16" fmla="*/ 2147483647 w 32"/>
              <a:gd name="T17" fmla="*/ 2147483647 h 46"/>
              <a:gd name="T18" fmla="*/ 2147483647 w 32"/>
              <a:gd name="T19" fmla="*/ 2147483647 h 46"/>
              <a:gd name="T20" fmla="*/ 2147483647 w 32"/>
              <a:gd name="T21" fmla="*/ 2147483647 h 46"/>
              <a:gd name="T22" fmla="*/ 2147483647 w 32"/>
              <a:gd name="T23" fmla="*/ 2147483647 h 46"/>
              <a:gd name="T24" fmla="*/ 2147483647 w 32"/>
              <a:gd name="T25" fmla="*/ 2147483647 h 46"/>
              <a:gd name="T26" fmla="*/ 2147483647 w 32"/>
              <a:gd name="T27" fmla="*/ 2147483647 h 46"/>
              <a:gd name="T28" fmla="*/ 2147483647 w 32"/>
              <a:gd name="T29" fmla="*/ 2147483647 h 46"/>
              <a:gd name="T30" fmla="*/ 2147483647 w 32"/>
              <a:gd name="T31" fmla="*/ 2147483647 h 46"/>
              <a:gd name="T32" fmla="*/ 2147483647 w 32"/>
              <a:gd name="T33" fmla="*/ 2147483647 h 46"/>
              <a:gd name="T34" fmla="*/ 2147483647 w 32"/>
              <a:gd name="T35" fmla="*/ 2147483647 h 46"/>
              <a:gd name="T36" fmla="*/ 2147483647 w 32"/>
              <a:gd name="T37" fmla="*/ 2147483647 h 46"/>
              <a:gd name="T38" fmla="*/ 2147483647 w 32"/>
              <a:gd name="T39" fmla="*/ 2147483647 h 46"/>
              <a:gd name="T40" fmla="*/ 2147483647 w 32"/>
              <a:gd name="T41" fmla="*/ 2147483647 h 46"/>
              <a:gd name="T42" fmla="*/ 2147483647 w 32"/>
              <a:gd name="T43" fmla="*/ 2147483647 h 46"/>
              <a:gd name="T44" fmla="*/ 2147483647 w 32"/>
              <a:gd name="T45" fmla="*/ 2147483647 h 46"/>
              <a:gd name="T46" fmla="*/ 2147483647 w 32"/>
              <a:gd name="T47" fmla="*/ 2147483647 h 46"/>
              <a:gd name="T48" fmla="*/ 2147483647 w 32"/>
              <a:gd name="T49" fmla="*/ 0 h 46"/>
              <a:gd name="T50" fmla="*/ 2147483647 w 32"/>
              <a:gd name="T51" fmla="*/ 0 h 46"/>
              <a:gd name="T52" fmla="*/ 2147483647 w 32"/>
              <a:gd name="T53" fmla="*/ 0 h 46"/>
              <a:gd name="T54" fmla="*/ 2147483647 w 32"/>
              <a:gd name="T55" fmla="*/ 2147483647 h 46"/>
              <a:gd name="T56" fmla="*/ 2147483647 w 32"/>
              <a:gd name="T57" fmla="*/ 2147483647 h 46"/>
              <a:gd name="T58" fmla="*/ 2147483647 w 32"/>
              <a:gd name="T59" fmla="*/ 2147483647 h 46"/>
              <a:gd name="T60" fmla="*/ 2147483647 w 32"/>
              <a:gd name="T61" fmla="*/ 2147483647 h 46"/>
              <a:gd name="T62" fmla="*/ 2147483647 w 32"/>
              <a:gd name="T63" fmla="*/ 2147483647 h 46"/>
              <a:gd name="T64" fmla="*/ 2147483647 w 32"/>
              <a:gd name="T65" fmla="*/ 2147483647 h 46"/>
              <a:gd name="T66" fmla="*/ 2147483647 w 32"/>
              <a:gd name="T67" fmla="*/ 2147483647 h 46"/>
              <a:gd name="T68" fmla="*/ 2147483647 w 32"/>
              <a:gd name="T69" fmla="*/ 2147483647 h 46"/>
              <a:gd name="T70" fmla="*/ 2147483647 w 32"/>
              <a:gd name="T71" fmla="*/ 2147483647 h 46"/>
              <a:gd name="T72" fmla="*/ 2147483647 w 32"/>
              <a:gd name="T73" fmla="*/ 2147483647 h 46"/>
              <a:gd name="T74" fmla="*/ 2147483647 w 32"/>
              <a:gd name="T75" fmla="*/ 2147483647 h 46"/>
              <a:gd name="T76" fmla="*/ 2147483647 w 32"/>
              <a:gd name="T77" fmla="*/ 2147483647 h 46"/>
              <a:gd name="T78" fmla="*/ 2147483647 w 32"/>
              <a:gd name="T79" fmla="*/ 2147483647 h 46"/>
              <a:gd name="T80" fmla="*/ 0 w 32"/>
              <a:gd name="T81" fmla="*/ 2147483647 h 46"/>
              <a:gd name="T82" fmla="*/ 0 w 32"/>
              <a:gd name="T83" fmla="*/ 2147483647 h 46"/>
              <a:gd name="T84" fmla="*/ 2147483647 w 32"/>
              <a:gd name="T85" fmla="*/ 2147483647 h 46"/>
              <a:gd name="T86" fmla="*/ 2147483647 w 32"/>
              <a:gd name="T87" fmla="*/ 2147483647 h 46"/>
              <a:gd name="T88" fmla="*/ 2147483647 w 32"/>
              <a:gd name="T89" fmla="*/ 2147483647 h 46"/>
              <a:gd name="T90" fmla="*/ 2147483647 w 32"/>
              <a:gd name="T91" fmla="*/ 2147483647 h 46"/>
              <a:gd name="T92" fmla="*/ 2147483647 w 32"/>
              <a:gd name="T93" fmla="*/ 2147483647 h 46"/>
              <a:gd name="T94" fmla="*/ 2147483647 w 32"/>
              <a:gd name="T95" fmla="*/ 2147483647 h 46"/>
              <a:gd name="T96" fmla="*/ 2147483647 w 32"/>
              <a:gd name="T97" fmla="*/ 2147483647 h 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2"/>
              <a:gd name="T148" fmla="*/ 0 h 46"/>
              <a:gd name="T149" fmla="*/ 32 w 32"/>
              <a:gd name="T150" fmla="*/ 46 h 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2" h="46">
                <a:moveTo>
                  <a:pt x="10" y="28"/>
                </a:moveTo>
                <a:lnTo>
                  <a:pt x="12" y="29"/>
                </a:lnTo>
                <a:lnTo>
                  <a:pt x="12" y="32"/>
                </a:lnTo>
                <a:lnTo>
                  <a:pt x="13" y="34"/>
                </a:lnTo>
                <a:lnTo>
                  <a:pt x="15" y="37"/>
                </a:lnTo>
                <a:lnTo>
                  <a:pt x="15" y="38"/>
                </a:lnTo>
                <a:lnTo>
                  <a:pt x="16" y="40"/>
                </a:lnTo>
                <a:lnTo>
                  <a:pt x="18" y="43"/>
                </a:lnTo>
                <a:lnTo>
                  <a:pt x="18" y="44"/>
                </a:lnTo>
                <a:lnTo>
                  <a:pt x="19" y="44"/>
                </a:lnTo>
                <a:lnTo>
                  <a:pt x="19" y="46"/>
                </a:lnTo>
                <a:lnTo>
                  <a:pt x="21" y="46"/>
                </a:lnTo>
                <a:lnTo>
                  <a:pt x="22" y="46"/>
                </a:lnTo>
                <a:lnTo>
                  <a:pt x="22" y="44"/>
                </a:lnTo>
                <a:lnTo>
                  <a:pt x="26" y="40"/>
                </a:lnTo>
                <a:lnTo>
                  <a:pt x="29" y="34"/>
                </a:lnTo>
                <a:lnTo>
                  <a:pt x="32" y="28"/>
                </a:lnTo>
                <a:lnTo>
                  <a:pt x="32" y="20"/>
                </a:lnTo>
                <a:lnTo>
                  <a:pt x="31" y="14"/>
                </a:lnTo>
                <a:lnTo>
                  <a:pt x="29" y="9"/>
                </a:lnTo>
                <a:lnTo>
                  <a:pt x="25" y="4"/>
                </a:lnTo>
                <a:lnTo>
                  <a:pt x="21" y="0"/>
                </a:lnTo>
                <a:lnTo>
                  <a:pt x="19" y="0"/>
                </a:lnTo>
                <a:lnTo>
                  <a:pt x="18" y="0"/>
                </a:lnTo>
                <a:lnTo>
                  <a:pt x="16" y="1"/>
                </a:lnTo>
                <a:lnTo>
                  <a:pt x="15" y="3"/>
                </a:lnTo>
                <a:lnTo>
                  <a:pt x="13" y="4"/>
                </a:lnTo>
                <a:lnTo>
                  <a:pt x="12" y="6"/>
                </a:lnTo>
                <a:lnTo>
                  <a:pt x="10" y="7"/>
                </a:lnTo>
                <a:lnTo>
                  <a:pt x="10" y="9"/>
                </a:lnTo>
                <a:lnTo>
                  <a:pt x="9" y="10"/>
                </a:lnTo>
                <a:lnTo>
                  <a:pt x="7" y="10"/>
                </a:lnTo>
                <a:lnTo>
                  <a:pt x="6" y="10"/>
                </a:lnTo>
                <a:lnTo>
                  <a:pt x="4" y="10"/>
                </a:lnTo>
                <a:lnTo>
                  <a:pt x="3" y="10"/>
                </a:lnTo>
                <a:lnTo>
                  <a:pt x="1" y="10"/>
                </a:lnTo>
                <a:lnTo>
                  <a:pt x="0" y="12"/>
                </a:lnTo>
                <a:lnTo>
                  <a:pt x="0" y="13"/>
                </a:lnTo>
                <a:lnTo>
                  <a:pt x="1" y="16"/>
                </a:lnTo>
                <a:lnTo>
                  <a:pt x="3" y="17"/>
                </a:lnTo>
                <a:lnTo>
                  <a:pt x="4" y="20"/>
                </a:lnTo>
                <a:lnTo>
                  <a:pt x="6" y="22"/>
                </a:lnTo>
                <a:lnTo>
                  <a:pt x="7" y="23"/>
                </a:lnTo>
                <a:lnTo>
                  <a:pt x="9" y="26"/>
                </a:lnTo>
                <a:lnTo>
                  <a:pt x="10" y="2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08" name="Freeform 159"/>
          <p:cNvSpPr>
            <a:spLocks/>
          </p:cNvSpPr>
          <p:nvPr/>
        </p:nvSpPr>
        <p:spPr bwMode="auto">
          <a:xfrm>
            <a:off x="6192841" y="4775203"/>
            <a:ext cx="46037" cy="73025"/>
          </a:xfrm>
          <a:custGeom>
            <a:avLst/>
            <a:gdLst>
              <a:gd name="T0" fmla="*/ 2147483647 w 32"/>
              <a:gd name="T1" fmla="*/ 2147483647 h 46"/>
              <a:gd name="T2" fmla="*/ 2147483647 w 32"/>
              <a:gd name="T3" fmla="*/ 2147483647 h 46"/>
              <a:gd name="T4" fmla="*/ 2147483647 w 32"/>
              <a:gd name="T5" fmla="*/ 2147483647 h 46"/>
              <a:gd name="T6" fmla="*/ 2147483647 w 32"/>
              <a:gd name="T7" fmla="*/ 2147483647 h 46"/>
              <a:gd name="T8" fmla="*/ 2147483647 w 32"/>
              <a:gd name="T9" fmla="*/ 2147483647 h 46"/>
              <a:gd name="T10" fmla="*/ 2147483647 w 32"/>
              <a:gd name="T11" fmla="*/ 2147483647 h 46"/>
              <a:gd name="T12" fmla="*/ 2147483647 w 32"/>
              <a:gd name="T13" fmla="*/ 2147483647 h 46"/>
              <a:gd name="T14" fmla="*/ 2147483647 w 32"/>
              <a:gd name="T15" fmla="*/ 2147483647 h 46"/>
              <a:gd name="T16" fmla="*/ 2147483647 w 32"/>
              <a:gd name="T17" fmla="*/ 2147483647 h 46"/>
              <a:gd name="T18" fmla="*/ 2147483647 w 32"/>
              <a:gd name="T19" fmla="*/ 2147483647 h 46"/>
              <a:gd name="T20" fmla="*/ 2147483647 w 32"/>
              <a:gd name="T21" fmla="*/ 2147483647 h 46"/>
              <a:gd name="T22" fmla="*/ 2147483647 w 32"/>
              <a:gd name="T23" fmla="*/ 2147483647 h 46"/>
              <a:gd name="T24" fmla="*/ 2147483647 w 32"/>
              <a:gd name="T25" fmla="*/ 2147483647 h 46"/>
              <a:gd name="T26" fmla="*/ 2147483647 w 32"/>
              <a:gd name="T27" fmla="*/ 2147483647 h 46"/>
              <a:gd name="T28" fmla="*/ 2147483647 w 32"/>
              <a:gd name="T29" fmla="*/ 2147483647 h 46"/>
              <a:gd name="T30" fmla="*/ 2147483647 w 32"/>
              <a:gd name="T31" fmla="*/ 2147483647 h 46"/>
              <a:gd name="T32" fmla="*/ 2147483647 w 32"/>
              <a:gd name="T33" fmla="*/ 2147483647 h 46"/>
              <a:gd name="T34" fmla="*/ 2147483647 w 32"/>
              <a:gd name="T35" fmla="*/ 2147483647 h 46"/>
              <a:gd name="T36" fmla="*/ 2147483647 w 32"/>
              <a:gd name="T37" fmla="*/ 2147483647 h 46"/>
              <a:gd name="T38" fmla="*/ 2147483647 w 32"/>
              <a:gd name="T39" fmla="*/ 2147483647 h 46"/>
              <a:gd name="T40" fmla="*/ 2147483647 w 32"/>
              <a:gd name="T41" fmla="*/ 2147483647 h 46"/>
              <a:gd name="T42" fmla="*/ 2147483647 w 32"/>
              <a:gd name="T43" fmla="*/ 2147483647 h 46"/>
              <a:gd name="T44" fmla="*/ 2147483647 w 32"/>
              <a:gd name="T45" fmla="*/ 2147483647 h 46"/>
              <a:gd name="T46" fmla="*/ 2147483647 w 32"/>
              <a:gd name="T47" fmla="*/ 2147483647 h 46"/>
              <a:gd name="T48" fmla="*/ 2147483647 w 32"/>
              <a:gd name="T49" fmla="*/ 0 h 46"/>
              <a:gd name="T50" fmla="*/ 2147483647 w 32"/>
              <a:gd name="T51" fmla="*/ 0 h 46"/>
              <a:gd name="T52" fmla="*/ 2147483647 w 32"/>
              <a:gd name="T53" fmla="*/ 0 h 46"/>
              <a:gd name="T54" fmla="*/ 2147483647 w 32"/>
              <a:gd name="T55" fmla="*/ 2147483647 h 46"/>
              <a:gd name="T56" fmla="*/ 2147483647 w 32"/>
              <a:gd name="T57" fmla="*/ 2147483647 h 46"/>
              <a:gd name="T58" fmla="*/ 2147483647 w 32"/>
              <a:gd name="T59" fmla="*/ 2147483647 h 46"/>
              <a:gd name="T60" fmla="*/ 2147483647 w 32"/>
              <a:gd name="T61" fmla="*/ 2147483647 h 46"/>
              <a:gd name="T62" fmla="*/ 2147483647 w 32"/>
              <a:gd name="T63" fmla="*/ 2147483647 h 46"/>
              <a:gd name="T64" fmla="*/ 2147483647 w 32"/>
              <a:gd name="T65" fmla="*/ 2147483647 h 46"/>
              <a:gd name="T66" fmla="*/ 2147483647 w 32"/>
              <a:gd name="T67" fmla="*/ 2147483647 h 46"/>
              <a:gd name="T68" fmla="*/ 2147483647 w 32"/>
              <a:gd name="T69" fmla="*/ 2147483647 h 46"/>
              <a:gd name="T70" fmla="*/ 2147483647 w 32"/>
              <a:gd name="T71" fmla="*/ 2147483647 h 46"/>
              <a:gd name="T72" fmla="*/ 2147483647 w 32"/>
              <a:gd name="T73" fmla="*/ 2147483647 h 46"/>
              <a:gd name="T74" fmla="*/ 2147483647 w 32"/>
              <a:gd name="T75" fmla="*/ 2147483647 h 46"/>
              <a:gd name="T76" fmla="*/ 2147483647 w 32"/>
              <a:gd name="T77" fmla="*/ 2147483647 h 46"/>
              <a:gd name="T78" fmla="*/ 2147483647 w 32"/>
              <a:gd name="T79" fmla="*/ 2147483647 h 46"/>
              <a:gd name="T80" fmla="*/ 0 w 32"/>
              <a:gd name="T81" fmla="*/ 2147483647 h 46"/>
              <a:gd name="T82" fmla="*/ 0 w 32"/>
              <a:gd name="T83" fmla="*/ 2147483647 h 46"/>
              <a:gd name="T84" fmla="*/ 2147483647 w 32"/>
              <a:gd name="T85" fmla="*/ 2147483647 h 46"/>
              <a:gd name="T86" fmla="*/ 2147483647 w 32"/>
              <a:gd name="T87" fmla="*/ 2147483647 h 46"/>
              <a:gd name="T88" fmla="*/ 2147483647 w 32"/>
              <a:gd name="T89" fmla="*/ 2147483647 h 46"/>
              <a:gd name="T90" fmla="*/ 2147483647 w 32"/>
              <a:gd name="T91" fmla="*/ 2147483647 h 46"/>
              <a:gd name="T92" fmla="*/ 2147483647 w 32"/>
              <a:gd name="T93" fmla="*/ 2147483647 h 46"/>
              <a:gd name="T94" fmla="*/ 2147483647 w 32"/>
              <a:gd name="T95" fmla="*/ 2147483647 h 46"/>
              <a:gd name="T96" fmla="*/ 2147483647 w 32"/>
              <a:gd name="T97" fmla="*/ 2147483647 h 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2"/>
              <a:gd name="T148" fmla="*/ 0 h 46"/>
              <a:gd name="T149" fmla="*/ 32 w 32"/>
              <a:gd name="T150" fmla="*/ 46 h 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2" h="46">
                <a:moveTo>
                  <a:pt x="10" y="28"/>
                </a:moveTo>
                <a:lnTo>
                  <a:pt x="12" y="29"/>
                </a:lnTo>
                <a:lnTo>
                  <a:pt x="12" y="32"/>
                </a:lnTo>
                <a:lnTo>
                  <a:pt x="13" y="34"/>
                </a:lnTo>
                <a:lnTo>
                  <a:pt x="15" y="37"/>
                </a:lnTo>
                <a:lnTo>
                  <a:pt x="15" y="38"/>
                </a:lnTo>
                <a:lnTo>
                  <a:pt x="16" y="40"/>
                </a:lnTo>
                <a:lnTo>
                  <a:pt x="18" y="43"/>
                </a:lnTo>
                <a:lnTo>
                  <a:pt x="18" y="44"/>
                </a:lnTo>
                <a:lnTo>
                  <a:pt x="19" y="44"/>
                </a:lnTo>
                <a:lnTo>
                  <a:pt x="19" y="46"/>
                </a:lnTo>
                <a:lnTo>
                  <a:pt x="21" y="46"/>
                </a:lnTo>
                <a:lnTo>
                  <a:pt x="22" y="46"/>
                </a:lnTo>
                <a:lnTo>
                  <a:pt x="22" y="44"/>
                </a:lnTo>
                <a:lnTo>
                  <a:pt x="26" y="40"/>
                </a:lnTo>
                <a:lnTo>
                  <a:pt x="29" y="34"/>
                </a:lnTo>
                <a:lnTo>
                  <a:pt x="32" y="28"/>
                </a:lnTo>
                <a:lnTo>
                  <a:pt x="32" y="20"/>
                </a:lnTo>
                <a:lnTo>
                  <a:pt x="31" y="14"/>
                </a:lnTo>
                <a:lnTo>
                  <a:pt x="29" y="9"/>
                </a:lnTo>
                <a:lnTo>
                  <a:pt x="25" y="4"/>
                </a:lnTo>
                <a:lnTo>
                  <a:pt x="21" y="0"/>
                </a:lnTo>
                <a:lnTo>
                  <a:pt x="19" y="0"/>
                </a:lnTo>
                <a:lnTo>
                  <a:pt x="18" y="0"/>
                </a:lnTo>
                <a:lnTo>
                  <a:pt x="16" y="1"/>
                </a:lnTo>
                <a:lnTo>
                  <a:pt x="15" y="3"/>
                </a:lnTo>
                <a:lnTo>
                  <a:pt x="13" y="4"/>
                </a:lnTo>
                <a:lnTo>
                  <a:pt x="12" y="6"/>
                </a:lnTo>
                <a:lnTo>
                  <a:pt x="10" y="7"/>
                </a:lnTo>
                <a:lnTo>
                  <a:pt x="10" y="9"/>
                </a:lnTo>
                <a:lnTo>
                  <a:pt x="9" y="10"/>
                </a:lnTo>
                <a:lnTo>
                  <a:pt x="7" y="10"/>
                </a:lnTo>
                <a:lnTo>
                  <a:pt x="6" y="10"/>
                </a:lnTo>
                <a:lnTo>
                  <a:pt x="4" y="10"/>
                </a:lnTo>
                <a:lnTo>
                  <a:pt x="3" y="10"/>
                </a:lnTo>
                <a:lnTo>
                  <a:pt x="1" y="10"/>
                </a:lnTo>
                <a:lnTo>
                  <a:pt x="0" y="12"/>
                </a:lnTo>
                <a:lnTo>
                  <a:pt x="0" y="13"/>
                </a:lnTo>
                <a:lnTo>
                  <a:pt x="1" y="16"/>
                </a:lnTo>
                <a:lnTo>
                  <a:pt x="3" y="17"/>
                </a:lnTo>
                <a:lnTo>
                  <a:pt x="4" y="20"/>
                </a:lnTo>
                <a:lnTo>
                  <a:pt x="6" y="22"/>
                </a:lnTo>
                <a:lnTo>
                  <a:pt x="7" y="23"/>
                </a:lnTo>
                <a:lnTo>
                  <a:pt x="9" y="26"/>
                </a:lnTo>
                <a:lnTo>
                  <a:pt x="10" y="28"/>
                </a:lnTo>
              </a:path>
            </a:pathLst>
          </a:custGeom>
          <a:solidFill>
            <a:srgbClr val="FFFF00"/>
          </a:solidFill>
          <a:ln w="1588">
            <a:solidFill>
              <a:srgbClr val="990000"/>
            </a:solidFill>
            <a:round/>
            <a:headEnd/>
            <a:tailEnd/>
          </a:ln>
        </p:spPr>
        <p:txBody>
          <a:bodyPr/>
          <a:lstStyle/>
          <a:p>
            <a:endParaRPr lang="en-US"/>
          </a:p>
        </p:txBody>
      </p:sp>
      <p:sp>
        <p:nvSpPr>
          <p:cNvPr id="53409" name="Freeform 160"/>
          <p:cNvSpPr>
            <a:spLocks/>
          </p:cNvSpPr>
          <p:nvPr/>
        </p:nvSpPr>
        <p:spPr bwMode="auto">
          <a:xfrm>
            <a:off x="6192841" y="4775203"/>
            <a:ext cx="46037" cy="73025"/>
          </a:xfrm>
          <a:custGeom>
            <a:avLst/>
            <a:gdLst>
              <a:gd name="T0" fmla="*/ 2147483647 w 32"/>
              <a:gd name="T1" fmla="*/ 2147483647 h 46"/>
              <a:gd name="T2" fmla="*/ 2147483647 w 32"/>
              <a:gd name="T3" fmla="*/ 2147483647 h 46"/>
              <a:gd name="T4" fmla="*/ 2147483647 w 32"/>
              <a:gd name="T5" fmla="*/ 2147483647 h 46"/>
              <a:gd name="T6" fmla="*/ 2147483647 w 32"/>
              <a:gd name="T7" fmla="*/ 2147483647 h 46"/>
              <a:gd name="T8" fmla="*/ 2147483647 w 32"/>
              <a:gd name="T9" fmla="*/ 2147483647 h 46"/>
              <a:gd name="T10" fmla="*/ 2147483647 w 32"/>
              <a:gd name="T11" fmla="*/ 2147483647 h 46"/>
              <a:gd name="T12" fmla="*/ 2147483647 w 32"/>
              <a:gd name="T13" fmla="*/ 2147483647 h 46"/>
              <a:gd name="T14" fmla="*/ 2147483647 w 32"/>
              <a:gd name="T15" fmla="*/ 2147483647 h 46"/>
              <a:gd name="T16" fmla="*/ 2147483647 w 32"/>
              <a:gd name="T17" fmla="*/ 2147483647 h 46"/>
              <a:gd name="T18" fmla="*/ 2147483647 w 32"/>
              <a:gd name="T19" fmla="*/ 2147483647 h 46"/>
              <a:gd name="T20" fmla="*/ 2147483647 w 32"/>
              <a:gd name="T21" fmla="*/ 2147483647 h 46"/>
              <a:gd name="T22" fmla="*/ 2147483647 w 32"/>
              <a:gd name="T23" fmla="*/ 2147483647 h 46"/>
              <a:gd name="T24" fmla="*/ 2147483647 w 32"/>
              <a:gd name="T25" fmla="*/ 2147483647 h 46"/>
              <a:gd name="T26" fmla="*/ 2147483647 w 32"/>
              <a:gd name="T27" fmla="*/ 2147483647 h 46"/>
              <a:gd name="T28" fmla="*/ 2147483647 w 32"/>
              <a:gd name="T29" fmla="*/ 2147483647 h 46"/>
              <a:gd name="T30" fmla="*/ 2147483647 w 32"/>
              <a:gd name="T31" fmla="*/ 2147483647 h 46"/>
              <a:gd name="T32" fmla="*/ 2147483647 w 32"/>
              <a:gd name="T33" fmla="*/ 2147483647 h 46"/>
              <a:gd name="T34" fmla="*/ 2147483647 w 32"/>
              <a:gd name="T35" fmla="*/ 2147483647 h 46"/>
              <a:gd name="T36" fmla="*/ 2147483647 w 32"/>
              <a:gd name="T37" fmla="*/ 2147483647 h 46"/>
              <a:gd name="T38" fmla="*/ 2147483647 w 32"/>
              <a:gd name="T39" fmla="*/ 2147483647 h 46"/>
              <a:gd name="T40" fmla="*/ 2147483647 w 32"/>
              <a:gd name="T41" fmla="*/ 2147483647 h 46"/>
              <a:gd name="T42" fmla="*/ 2147483647 w 32"/>
              <a:gd name="T43" fmla="*/ 2147483647 h 46"/>
              <a:gd name="T44" fmla="*/ 2147483647 w 32"/>
              <a:gd name="T45" fmla="*/ 2147483647 h 46"/>
              <a:gd name="T46" fmla="*/ 2147483647 w 32"/>
              <a:gd name="T47" fmla="*/ 2147483647 h 46"/>
              <a:gd name="T48" fmla="*/ 2147483647 w 32"/>
              <a:gd name="T49" fmla="*/ 0 h 46"/>
              <a:gd name="T50" fmla="*/ 2147483647 w 32"/>
              <a:gd name="T51" fmla="*/ 0 h 46"/>
              <a:gd name="T52" fmla="*/ 2147483647 w 32"/>
              <a:gd name="T53" fmla="*/ 0 h 46"/>
              <a:gd name="T54" fmla="*/ 2147483647 w 32"/>
              <a:gd name="T55" fmla="*/ 2147483647 h 46"/>
              <a:gd name="T56" fmla="*/ 2147483647 w 32"/>
              <a:gd name="T57" fmla="*/ 2147483647 h 46"/>
              <a:gd name="T58" fmla="*/ 2147483647 w 32"/>
              <a:gd name="T59" fmla="*/ 2147483647 h 46"/>
              <a:gd name="T60" fmla="*/ 2147483647 w 32"/>
              <a:gd name="T61" fmla="*/ 2147483647 h 46"/>
              <a:gd name="T62" fmla="*/ 2147483647 w 32"/>
              <a:gd name="T63" fmla="*/ 2147483647 h 46"/>
              <a:gd name="T64" fmla="*/ 2147483647 w 32"/>
              <a:gd name="T65" fmla="*/ 2147483647 h 46"/>
              <a:gd name="T66" fmla="*/ 2147483647 w 32"/>
              <a:gd name="T67" fmla="*/ 2147483647 h 46"/>
              <a:gd name="T68" fmla="*/ 2147483647 w 32"/>
              <a:gd name="T69" fmla="*/ 2147483647 h 46"/>
              <a:gd name="T70" fmla="*/ 2147483647 w 32"/>
              <a:gd name="T71" fmla="*/ 2147483647 h 46"/>
              <a:gd name="T72" fmla="*/ 2147483647 w 32"/>
              <a:gd name="T73" fmla="*/ 2147483647 h 46"/>
              <a:gd name="T74" fmla="*/ 2147483647 w 32"/>
              <a:gd name="T75" fmla="*/ 2147483647 h 46"/>
              <a:gd name="T76" fmla="*/ 2147483647 w 32"/>
              <a:gd name="T77" fmla="*/ 2147483647 h 46"/>
              <a:gd name="T78" fmla="*/ 2147483647 w 32"/>
              <a:gd name="T79" fmla="*/ 2147483647 h 46"/>
              <a:gd name="T80" fmla="*/ 0 w 32"/>
              <a:gd name="T81" fmla="*/ 2147483647 h 46"/>
              <a:gd name="T82" fmla="*/ 0 w 32"/>
              <a:gd name="T83" fmla="*/ 2147483647 h 46"/>
              <a:gd name="T84" fmla="*/ 2147483647 w 32"/>
              <a:gd name="T85" fmla="*/ 2147483647 h 46"/>
              <a:gd name="T86" fmla="*/ 2147483647 w 32"/>
              <a:gd name="T87" fmla="*/ 2147483647 h 46"/>
              <a:gd name="T88" fmla="*/ 2147483647 w 32"/>
              <a:gd name="T89" fmla="*/ 2147483647 h 46"/>
              <a:gd name="T90" fmla="*/ 2147483647 w 32"/>
              <a:gd name="T91" fmla="*/ 2147483647 h 46"/>
              <a:gd name="T92" fmla="*/ 2147483647 w 32"/>
              <a:gd name="T93" fmla="*/ 2147483647 h 46"/>
              <a:gd name="T94" fmla="*/ 2147483647 w 32"/>
              <a:gd name="T95" fmla="*/ 2147483647 h 46"/>
              <a:gd name="T96" fmla="*/ 2147483647 w 32"/>
              <a:gd name="T97" fmla="*/ 2147483647 h 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2"/>
              <a:gd name="T148" fmla="*/ 0 h 46"/>
              <a:gd name="T149" fmla="*/ 32 w 32"/>
              <a:gd name="T150" fmla="*/ 46 h 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2" h="46">
                <a:moveTo>
                  <a:pt x="10" y="28"/>
                </a:moveTo>
                <a:lnTo>
                  <a:pt x="12" y="29"/>
                </a:lnTo>
                <a:lnTo>
                  <a:pt x="12" y="32"/>
                </a:lnTo>
                <a:lnTo>
                  <a:pt x="13" y="34"/>
                </a:lnTo>
                <a:lnTo>
                  <a:pt x="15" y="37"/>
                </a:lnTo>
                <a:lnTo>
                  <a:pt x="15" y="38"/>
                </a:lnTo>
                <a:lnTo>
                  <a:pt x="16" y="40"/>
                </a:lnTo>
                <a:lnTo>
                  <a:pt x="18" y="43"/>
                </a:lnTo>
                <a:lnTo>
                  <a:pt x="18" y="44"/>
                </a:lnTo>
                <a:lnTo>
                  <a:pt x="19" y="44"/>
                </a:lnTo>
                <a:lnTo>
                  <a:pt x="19" y="46"/>
                </a:lnTo>
                <a:lnTo>
                  <a:pt x="21" y="46"/>
                </a:lnTo>
                <a:lnTo>
                  <a:pt x="22" y="46"/>
                </a:lnTo>
                <a:lnTo>
                  <a:pt x="22" y="44"/>
                </a:lnTo>
                <a:lnTo>
                  <a:pt x="26" y="40"/>
                </a:lnTo>
                <a:lnTo>
                  <a:pt x="29" y="34"/>
                </a:lnTo>
                <a:lnTo>
                  <a:pt x="32" y="28"/>
                </a:lnTo>
                <a:lnTo>
                  <a:pt x="32" y="20"/>
                </a:lnTo>
                <a:lnTo>
                  <a:pt x="31" y="14"/>
                </a:lnTo>
                <a:lnTo>
                  <a:pt x="29" y="9"/>
                </a:lnTo>
                <a:lnTo>
                  <a:pt x="25" y="4"/>
                </a:lnTo>
                <a:lnTo>
                  <a:pt x="21" y="0"/>
                </a:lnTo>
                <a:lnTo>
                  <a:pt x="19" y="0"/>
                </a:lnTo>
                <a:lnTo>
                  <a:pt x="18" y="0"/>
                </a:lnTo>
                <a:lnTo>
                  <a:pt x="16" y="1"/>
                </a:lnTo>
                <a:lnTo>
                  <a:pt x="15" y="3"/>
                </a:lnTo>
                <a:lnTo>
                  <a:pt x="13" y="4"/>
                </a:lnTo>
                <a:lnTo>
                  <a:pt x="12" y="6"/>
                </a:lnTo>
                <a:lnTo>
                  <a:pt x="10" y="7"/>
                </a:lnTo>
                <a:lnTo>
                  <a:pt x="10" y="9"/>
                </a:lnTo>
                <a:lnTo>
                  <a:pt x="9" y="10"/>
                </a:lnTo>
                <a:lnTo>
                  <a:pt x="7" y="10"/>
                </a:lnTo>
                <a:lnTo>
                  <a:pt x="6" y="10"/>
                </a:lnTo>
                <a:lnTo>
                  <a:pt x="4" y="10"/>
                </a:lnTo>
                <a:lnTo>
                  <a:pt x="3" y="10"/>
                </a:lnTo>
                <a:lnTo>
                  <a:pt x="1" y="10"/>
                </a:lnTo>
                <a:lnTo>
                  <a:pt x="0" y="12"/>
                </a:lnTo>
                <a:lnTo>
                  <a:pt x="0" y="13"/>
                </a:lnTo>
                <a:lnTo>
                  <a:pt x="1" y="16"/>
                </a:lnTo>
                <a:lnTo>
                  <a:pt x="3" y="17"/>
                </a:lnTo>
                <a:lnTo>
                  <a:pt x="4" y="20"/>
                </a:lnTo>
                <a:lnTo>
                  <a:pt x="6" y="22"/>
                </a:lnTo>
                <a:lnTo>
                  <a:pt x="7" y="23"/>
                </a:lnTo>
                <a:lnTo>
                  <a:pt x="9" y="26"/>
                </a:lnTo>
                <a:lnTo>
                  <a:pt x="10" y="28"/>
                </a:lnTo>
              </a:path>
            </a:pathLst>
          </a:custGeom>
          <a:solidFill>
            <a:srgbClr val="FFFF00"/>
          </a:solidFill>
          <a:ln w="4763">
            <a:solidFill>
              <a:srgbClr val="990000"/>
            </a:solidFill>
            <a:round/>
            <a:headEnd/>
            <a:tailEnd/>
          </a:ln>
        </p:spPr>
        <p:txBody>
          <a:bodyPr/>
          <a:lstStyle/>
          <a:p>
            <a:endParaRPr lang="en-US"/>
          </a:p>
        </p:txBody>
      </p:sp>
      <p:sp>
        <p:nvSpPr>
          <p:cNvPr id="53410" name="Freeform 161"/>
          <p:cNvSpPr>
            <a:spLocks/>
          </p:cNvSpPr>
          <p:nvPr/>
        </p:nvSpPr>
        <p:spPr bwMode="auto">
          <a:xfrm>
            <a:off x="6175376" y="4181475"/>
            <a:ext cx="374651" cy="369888"/>
          </a:xfrm>
          <a:custGeom>
            <a:avLst/>
            <a:gdLst>
              <a:gd name="T0" fmla="*/ 2147483647 w 266"/>
              <a:gd name="T1" fmla="*/ 2147483647 h 233"/>
              <a:gd name="T2" fmla="*/ 2147483647 w 266"/>
              <a:gd name="T3" fmla="*/ 2147483647 h 233"/>
              <a:gd name="T4" fmla="*/ 2147483647 w 266"/>
              <a:gd name="T5" fmla="*/ 2147483647 h 233"/>
              <a:gd name="T6" fmla="*/ 2147483647 w 266"/>
              <a:gd name="T7" fmla="*/ 2147483647 h 233"/>
              <a:gd name="T8" fmla="*/ 2147483647 w 266"/>
              <a:gd name="T9" fmla="*/ 2147483647 h 233"/>
              <a:gd name="T10" fmla="*/ 2147483647 w 266"/>
              <a:gd name="T11" fmla="*/ 2147483647 h 233"/>
              <a:gd name="T12" fmla="*/ 2147483647 w 266"/>
              <a:gd name="T13" fmla="*/ 2147483647 h 233"/>
              <a:gd name="T14" fmla="*/ 2147483647 w 266"/>
              <a:gd name="T15" fmla="*/ 2147483647 h 233"/>
              <a:gd name="T16" fmla="*/ 2147483647 w 266"/>
              <a:gd name="T17" fmla="*/ 2147483647 h 233"/>
              <a:gd name="T18" fmla="*/ 2147483647 w 266"/>
              <a:gd name="T19" fmla="*/ 2147483647 h 233"/>
              <a:gd name="T20" fmla="*/ 2147483647 w 266"/>
              <a:gd name="T21" fmla="*/ 2147483647 h 233"/>
              <a:gd name="T22" fmla="*/ 2147483647 w 266"/>
              <a:gd name="T23" fmla="*/ 2147483647 h 233"/>
              <a:gd name="T24" fmla="*/ 2147483647 w 266"/>
              <a:gd name="T25" fmla="*/ 2147483647 h 233"/>
              <a:gd name="T26" fmla="*/ 2147483647 w 266"/>
              <a:gd name="T27" fmla="*/ 2147483647 h 233"/>
              <a:gd name="T28" fmla="*/ 2147483647 w 266"/>
              <a:gd name="T29" fmla="*/ 2147483647 h 233"/>
              <a:gd name="T30" fmla="*/ 2147483647 w 266"/>
              <a:gd name="T31" fmla="*/ 2147483647 h 233"/>
              <a:gd name="T32" fmla="*/ 2147483647 w 266"/>
              <a:gd name="T33" fmla="*/ 2147483647 h 233"/>
              <a:gd name="T34" fmla="*/ 2147483647 w 266"/>
              <a:gd name="T35" fmla="*/ 2147483647 h 233"/>
              <a:gd name="T36" fmla="*/ 2147483647 w 266"/>
              <a:gd name="T37" fmla="*/ 2147483647 h 233"/>
              <a:gd name="T38" fmla="*/ 2147483647 w 266"/>
              <a:gd name="T39" fmla="*/ 2147483647 h 233"/>
              <a:gd name="T40" fmla="*/ 2147483647 w 266"/>
              <a:gd name="T41" fmla="*/ 2147483647 h 233"/>
              <a:gd name="T42" fmla="*/ 2147483647 w 266"/>
              <a:gd name="T43" fmla="*/ 2147483647 h 233"/>
              <a:gd name="T44" fmla="*/ 2147483647 w 266"/>
              <a:gd name="T45" fmla="*/ 2147483647 h 233"/>
              <a:gd name="T46" fmla="*/ 2147483647 w 266"/>
              <a:gd name="T47" fmla="*/ 2147483647 h 233"/>
              <a:gd name="T48" fmla="*/ 2147483647 w 266"/>
              <a:gd name="T49" fmla="*/ 2147483647 h 233"/>
              <a:gd name="T50" fmla="*/ 2147483647 w 266"/>
              <a:gd name="T51" fmla="*/ 2147483647 h 233"/>
              <a:gd name="T52" fmla="*/ 2147483647 w 266"/>
              <a:gd name="T53" fmla="*/ 2147483647 h 233"/>
              <a:gd name="T54" fmla="*/ 2147483647 w 266"/>
              <a:gd name="T55" fmla="*/ 2147483647 h 233"/>
              <a:gd name="T56" fmla="*/ 2147483647 w 266"/>
              <a:gd name="T57" fmla="*/ 2147483647 h 233"/>
              <a:gd name="T58" fmla="*/ 2147483647 w 266"/>
              <a:gd name="T59" fmla="*/ 2147483647 h 233"/>
              <a:gd name="T60" fmla="*/ 2147483647 w 266"/>
              <a:gd name="T61" fmla="*/ 2147483647 h 233"/>
              <a:gd name="T62" fmla="*/ 2147483647 w 266"/>
              <a:gd name="T63" fmla="*/ 2147483647 h 233"/>
              <a:gd name="T64" fmla="*/ 2147483647 w 266"/>
              <a:gd name="T65" fmla="*/ 2147483647 h 233"/>
              <a:gd name="T66" fmla="*/ 2147483647 w 266"/>
              <a:gd name="T67" fmla="*/ 0 h 233"/>
              <a:gd name="T68" fmla="*/ 2147483647 w 266"/>
              <a:gd name="T69" fmla="*/ 2147483647 h 233"/>
              <a:gd name="T70" fmla="*/ 2147483647 w 266"/>
              <a:gd name="T71" fmla="*/ 2147483647 h 233"/>
              <a:gd name="T72" fmla="*/ 2147483647 w 266"/>
              <a:gd name="T73" fmla="*/ 2147483647 h 233"/>
              <a:gd name="T74" fmla="*/ 2147483647 w 266"/>
              <a:gd name="T75" fmla="*/ 2147483647 h 233"/>
              <a:gd name="T76" fmla="*/ 2147483647 w 266"/>
              <a:gd name="T77" fmla="*/ 2147483647 h 233"/>
              <a:gd name="T78" fmla="*/ 2147483647 w 266"/>
              <a:gd name="T79" fmla="*/ 2147483647 h 233"/>
              <a:gd name="T80" fmla="*/ 0 w 266"/>
              <a:gd name="T81" fmla="*/ 2147483647 h 233"/>
              <a:gd name="T82" fmla="*/ 2147483647 w 266"/>
              <a:gd name="T83" fmla="*/ 2147483647 h 233"/>
              <a:gd name="T84" fmla="*/ 2147483647 w 266"/>
              <a:gd name="T85" fmla="*/ 2147483647 h 233"/>
              <a:gd name="T86" fmla="*/ 2147483647 w 266"/>
              <a:gd name="T87" fmla="*/ 2147483647 h 233"/>
              <a:gd name="T88" fmla="*/ 2147483647 w 266"/>
              <a:gd name="T89" fmla="*/ 2147483647 h 233"/>
              <a:gd name="T90" fmla="*/ 2147483647 w 266"/>
              <a:gd name="T91" fmla="*/ 2147483647 h 23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66"/>
              <a:gd name="T139" fmla="*/ 0 h 233"/>
              <a:gd name="T140" fmla="*/ 266 w 266"/>
              <a:gd name="T141" fmla="*/ 233 h 23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66" h="233">
                <a:moveTo>
                  <a:pt x="78" y="190"/>
                </a:moveTo>
                <a:lnTo>
                  <a:pt x="82" y="194"/>
                </a:lnTo>
                <a:lnTo>
                  <a:pt x="85" y="197"/>
                </a:lnTo>
                <a:lnTo>
                  <a:pt x="87" y="202"/>
                </a:lnTo>
                <a:lnTo>
                  <a:pt x="87" y="205"/>
                </a:lnTo>
                <a:lnTo>
                  <a:pt x="90" y="208"/>
                </a:lnTo>
                <a:lnTo>
                  <a:pt x="94" y="212"/>
                </a:lnTo>
                <a:lnTo>
                  <a:pt x="103" y="218"/>
                </a:lnTo>
                <a:lnTo>
                  <a:pt x="116" y="227"/>
                </a:lnTo>
                <a:lnTo>
                  <a:pt x="119" y="229"/>
                </a:lnTo>
                <a:lnTo>
                  <a:pt x="122" y="229"/>
                </a:lnTo>
                <a:lnTo>
                  <a:pt x="125" y="230"/>
                </a:lnTo>
                <a:lnTo>
                  <a:pt x="130" y="232"/>
                </a:lnTo>
                <a:lnTo>
                  <a:pt x="133" y="233"/>
                </a:lnTo>
                <a:lnTo>
                  <a:pt x="139" y="233"/>
                </a:lnTo>
                <a:lnTo>
                  <a:pt x="143" y="233"/>
                </a:lnTo>
                <a:lnTo>
                  <a:pt x="149" y="233"/>
                </a:lnTo>
                <a:lnTo>
                  <a:pt x="152" y="233"/>
                </a:lnTo>
                <a:lnTo>
                  <a:pt x="158" y="232"/>
                </a:lnTo>
                <a:lnTo>
                  <a:pt x="162" y="229"/>
                </a:lnTo>
                <a:lnTo>
                  <a:pt x="168" y="226"/>
                </a:lnTo>
                <a:lnTo>
                  <a:pt x="173" y="224"/>
                </a:lnTo>
                <a:lnTo>
                  <a:pt x="177" y="221"/>
                </a:lnTo>
                <a:lnTo>
                  <a:pt x="181" y="218"/>
                </a:lnTo>
                <a:lnTo>
                  <a:pt x="186" y="217"/>
                </a:lnTo>
                <a:lnTo>
                  <a:pt x="187" y="215"/>
                </a:lnTo>
                <a:lnTo>
                  <a:pt x="187" y="214"/>
                </a:lnTo>
                <a:lnTo>
                  <a:pt x="189" y="212"/>
                </a:lnTo>
                <a:lnTo>
                  <a:pt x="190" y="211"/>
                </a:lnTo>
                <a:lnTo>
                  <a:pt x="190" y="209"/>
                </a:lnTo>
                <a:lnTo>
                  <a:pt x="192" y="208"/>
                </a:lnTo>
                <a:lnTo>
                  <a:pt x="193" y="206"/>
                </a:lnTo>
                <a:lnTo>
                  <a:pt x="201" y="203"/>
                </a:lnTo>
                <a:lnTo>
                  <a:pt x="208" y="202"/>
                </a:lnTo>
                <a:lnTo>
                  <a:pt x="215" y="202"/>
                </a:lnTo>
                <a:lnTo>
                  <a:pt x="224" y="202"/>
                </a:lnTo>
                <a:lnTo>
                  <a:pt x="232" y="203"/>
                </a:lnTo>
                <a:lnTo>
                  <a:pt x="239" y="202"/>
                </a:lnTo>
                <a:lnTo>
                  <a:pt x="247" y="200"/>
                </a:lnTo>
                <a:lnTo>
                  <a:pt x="254" y="197"/>
                </a:lnTo>
                <a:lnTo>
                  <a:pt x="257" y="194"/>
                </a:lnTo>
                <a:lnTo>
                  <a:pt x="260" y="192"/>
                </a:lnTo>
                <a:lnTo>
                  <a:pt x="263" y="189"/>
                </a:lnTo>
                <a:lnTo>
                  <a:pt x="264" y="184"/>
                </a:lnTo>
                <a:lnTo>
                  <a:pt x="266" y="180"/>
                </a:lnTo>
                <a:lnTo>
                  <a:pt x="266" y="175"/>
                </a:lnTo>
                <a:lnTo>
                  <a:pt x="266" y="172"/>
                </a:lnTo>
                <a:lnTo>
                  <a:pt x="264" y="168"/>
                </a:lnTo>
                <a:lnTo>
                  <a:pt x="261" y="163"/>
                </a:lnTo>
                <a:lnTo>
                  <a:pt x="258" y="159"/>
                </a:lnTo>
                <a:lnTo>
                  <a:pt x="254" y="155"/>
                </a:lnTo>
                <a:lnTo>
                  <a:pt x="251" y="152"/>
                </a:lnTo>
                <a:lnTo>
                  <a:pt x="247" y="149"/>
                </a:lnTo>
                <a:lnTo>
                  <a:pt x="244" y="144"/>
                </a:lnTo>
                <a:lnTo>
                  <a:pt x="241" y="141"/>
                </a:lnTo>
                <a:lnTo>
                  <a:pt x="238" y="138"/>
                </a:lnTo>
                <a:lnTo>
                  <a:pt x="236" y="134"/>
                </a:lnTo>
                <a:lnTo>
                  <a:pt x="236" y="129"/>
                </a:lnTo>
                <a:lnTo>
                  <a:pt x="236" y="125"/>
                </a:lnTo>
                <a:lnTo>
                  <a:pt x="238" y="120"/>
                </a:lnTo>
                <a:lnTo>
                  <a:pt x="241" y="113"/>
                </a:lnTo>
                <a:lnTo>
                  <a:pt x="245" y="104"/>
                </a:lnTo>
                <a:lnTo>
                  <a:pt x="250" y="95"/>
                </a:lnTo>
                <a:lnTo>
                  <a:pt x="252" y="88"/>
                </a:lnTo>
                <a:lnTo>
                  <a:pt x="254" y="83"/>
                </a:lnTo>
                <a:lnTo>
                  <a:pt x="254" y="79"/>
                </a:lnTo>
                <a:lnTo>
                  <a:pt x="252" y="75"/>
                </a:lnTo>
                <a:lnTo>
                  <a:pt x="251" y="69"/>
                </a:lnTo>
                <a:lnTo>
                  <a:pt x="250" y="67"/>
                </a:lnTo>
                <a:lnTo>
                  <a:pt x="248" y="66"/>
                </a:lnTo>
                <a:lnTo>
                  <a:pt x="247" y="64"/>
                </a:lnTo>
                <a:lnTo>
                  <a:pt x="244" y="64"/>
                </a:lnTo>
                <a:lnTo>
                  <a:pt x="242" y="63"/>
                </a:lnTo>
                <a:lnTo>
                  <a:pt x="239" y="63"/>
                </a:lnTo>
                <a:lnTo>
                  <a:pt x="236" y="63"/>
                </a:lnTo>
                <a:lnTo>
                  <a:pt x="233" y="61"/>
                </a:lnTo>
                <a:lnTo>
                  <a:pt x="230" y="60"/>
                </a:lnTo>
                <a:lnTo>
                  <a:pt x="227" y="58"/>
                </a:lnTo>
                <a:lnTo>
                  <a:pt x="226" y="57"/>
                </a:lnTo>
                <a:lnTo>
                  <a:pt x="226" y="55"/>
                </a:lnTo>
                <a:lnTo>
                  <a:pt x="224" y="54"/>
                </a:lnTo>
                <a:lnTo>
                  <a:pt x="224" y="52"/>
                </a:lnTo>
                <a:lnTo>
                  <a:pt x="224" y="49"/>
                </a:lnTo>
                <a:lnTo>
                  <a:pt x="224" y="46"/>
                </a:lnTo>
                <a:lnTo>
                  <a:pt x="223" y="42"/>
                </a:lnTo>
                <a:lnTo>
                  <a:pt x="220" y="36"/>
                </a:lnTo>
                <a:lnTo>
                  <a:pt x="215" y="32"/>
                </a:lnTo>
                <a:lnTo>
                  <a:pt x="211" y="27"/>
                </a:lnTo>
                <a:lnTo>
                  <a:pt x="204" y="24"/>
                </a:lnTo>
                <a:lnTo>
                  <a:pt x="198" y="21"/>
                </a:lnTo>
                <a:lnTo>
                  <a:pt x="190" y="21"/>
                </a:lnTo>
                <a:lnTo>
                  <a:pt x="184" y="21"/>
                </a:lnTo>
                <a:lnTo>
                  <a:pt x="176" y="21"/>
                </a:lnTo>
                <a:lnTo>
                  <a:pt x="167" y="20"/>
                </a:lnTo>
                <a:lnTo>
                  <a:pt x="159" y="15"/>
                </a:lnTo>
                <a:lnTo>
                  <a:pt x="150" y="11"/>
                </a:lnTo>
                <a:lnTo>
                  <a:pt x="142" y="5"/>
                </a:lnTo>
                <a:lnTo>
                  <a:pt x="133" y="2"/>
                </a:lnTo>
                <a:lnTo>
                  <a:pt x="128" y="0"/>
                </a:lnTo>
                <a:lnTo>
                  <a:pt x="122" y="0"/>
                </a:lnTo>
                <a:lnTo>
                  <a:pt x="118" y="0"/>
                </a:lnTo>
                <a:lnTo>
                  <a:pt x="113" y="2"/>
                </a:lnTo>
                <a:lnTo>
                  <a:pt x="109" y="3"/>
                </a:lnTo>
                <a:lnTo>
                  <a:pt x="108" y="6"/>
                </a:lnTo>
                <a:lnTo>
                  <a:pt x="105" y="9"/>
                </a:lnTo>
                <a:lnTo>
                  <a:pt x="102" y="12"/>
                </a:lnTo>
                <a:lnTo>
                  <a:pt x="100" y="17"/>
                </a:lnTo>
                <a:lnTo>
                  <a:pt x="97" y="20"/>
                </a:lnTo>
                <a:lnTo>
                  <a:pt x="96" y="21"/>
                </a:lnTo>
                <a:lnTo>
                  <a:pt x="94" y="23"/>
                </a:lnTo>
                <a:lnTo>
                  <a:pt x="82" y="27"/>
                </a:lnTo>
                <a:lnTo>
                  <a:pt x="71" y="29"/>
                </a:lnTo>
                <a:lnTo>
                  <a:pt x="57" y="30"/>
                </a:lnTo>
                <a:lnTo>
                  <a:pt x="44" y="30"/>
                </a:lnTo>
                <a:lnTo>
                  <a:pt x="32" y="32"/>
                </a:lnTo>
                <a:lnTo>
                  <a:pt x="20" y="33"/>
                </a:lnTo>
                <a:lnTo>
                  <a:pt x="16" y="36"/>
                </a:lnTo>
                <a:lnTo>
                  <a:pt x="10" y="39"/>
                </a:lnTo>
                <a:lnTo>
                  <a:pt x="7" y="42"/>
                </a:lnTo>
                <a:lnTo>
                  <a:pt x="4" y="46"/>
                </a:lnTo>
                <a:lnTo>
                  <a:pt x="1" y="55"/>
                </a:lnTo>
                <a:lnTo>
                  <a:pt x="0" y="70"/>
                </a:lnTo>
                <a:lnTo>
                  <a:pt x="0" y="86"/>
                </a:lnTo>
                <a:lnTo>
                  <a:pt x="0" y="106"/>
                </a:lnTo>
                <a:lnTo>
                  <a:pt x="1" y="125"/>
                </a:lnTo>
                <a:lnTo>
                  <a:pt x="4" y="143"/>
                </a:lnTo>
                <a:lnTo>
                  <a:pt x="7" y="156"/>
                </a:lnTo>
                <a:lnTo>
                  <a:pt x="10" y="165"/>
                </a:lnTo>
                <a:lnTo>
                  <a:pt x="14" y="171"/>
                </a:lnTo>
                <a:lnTo>
                  <a:pt x="20" y="177"/>
                </a:lnTo>
                <a:lnTo>
                  <a:pt x="29" y="183"/>
                </a:lnTo>
                <a:lnTo>
                  <a:pt x="39" y="187"/>
                </a:lnTo>
                <a:lnTo>
                  <a:pt x="50" y="190"/>
                </a:lnTo>
                <a:lnTo>
                  <a:pt x="60" y="193"/>
                </a:lnTo>
                <a:lnTo>
                  <a:pt x="65" y="193"/>
                </a:lnTo>
                <a:lnTo>
                  <a:pt x="71" y="193"/>
                </a:lnTo>
                <a:lnTo>
                  <a:pt x="73" y="192"/>
                </a:lnTo>
                <a:lnTo>
                  <a:pt x="78" y="19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11" name="Freeform 162"/>
          <p:cNvSpPr>
            <a:spLocks/>
          </p:cNvSpPr>
          <p:nvPr/>
        </p:nvSpPr>
        <p:spPr bwMode="auto">
          <a:xfrm>
            <a:off x="6445253" y="4405314"/>
            <a:ext cx="92075" cy="88900"/>
          </a:xfrm>
          <a:custGeom>
            <a:avLst/>
            <a:gdLst>
              <a:gd name="T0" fmla="*/ 0 w 65"/>
              <a:gd name="T1" fmla="*/ 2147483647 h 56"/>
              <a:gd name="T2" fmla="*/ 2147483647 w 65"/>
              <a:gd name="T3" fmla="*/ 2147483647 h 56"/>
              <a:gd name="T4" fmla="*/ 2147483647 w 65"/>
              <a:gd name="T5" fmla="*/ 2147483647 h 56"/>
              <a:gd name="T6" fmla="*/ 2147483647 w 65"/>
              <a:gd name="T7" fmla="*/ 2147483647 h 56"/>
              <a:gd name="T8" fmla="*/ 2147483647 w 65"/>
              <a:gd name="T9" fmla="*/ 2147483647 h 56"/>
              <a:gd name="T10" fmla="*/ 2147483647 w 65"/>
              <a:gd name="T11" fmla="*/ 2147483647 h 56"/>
              <a:gd name="T12" fmla="*/ 2147483647 w 65"/>
              <a:gd name="T13" fmla="*/ 2147483647 h 56"/>
              <a:gd name="T14" fmla="*/ 2147483647 w 65"/>
              <a:gd name="T15" fmla="*/ 2147483647 h 56"/>
              <a:gd name="T16" fmla="*/ 2147483647 w 65"/>
              <a:gd name="T17" fmla="*/ 2147483647 h 56"/>
              <a:gd name="T18" fmla="*/ 2147483647 w 65"/>
              <a:gd name="T19" fmla="*/ 2147483647 h 56"/>
              <a:gd name="T20" fmla="*/ 2147483647 w 65"/>
              <a:gd name="T21" fmla="*/ 2147483647 h 56"/>
              <a:gd name="T22" fmla="*/ 2147483647 w 65"/>
              <a:gd name="T23" fmla="*/ 2147483647 h 56"/>
              <a:gd name="T24" fmla="*/ 2147483647 w 65"/>
              <a:gd name="T25" fmla="*/ 2147483647 h 56"/>
              <a:gd name="T26" fmla="*/ 2147483647 w 65"/>
              <a:gd name="T27" fmla="*/ 2147483647 h 56"/>
              <a:gd name="T28" fmla="*/ 2147483647 w 65"/>
              <a:gd name="T29" fmla="*/ 2147483647 h 56"/>
              <a:gd name="T30" fmla="*/ 2147483647 w 65"/>
              <a:gd name="T31" fmla="*/ 2147483647 h 56"/>
              <a:gd name="T32" fmla="*/ 2147483647 w 65"/>
              <a:gd name="T33" fmla="*/ 2147483647 h 56"/>
              <a:gd name="T34" fmla="*/ 2147483647 w 65"/>
              <a:gd name="T35" fmla="*/ 2147483647 h 56"/>
              <a:gd name="T36" fmla="*/ 2147483647 w 65"/>
              <a:gd name="T37" fmla="*/ 2147483647 h 56"/>
              <a:gd name="T38" fmla="*/ 2147483647 w 65"/>
              <a:gd name="T39" fmla="*/ 2147483647 h 56"/>
              <a:gd name="T40" fmla="*/ 2147483647 w 65"/>
              <a:gd name="T41" fmla="*/ 2147483647 h 56"/>
              <a:gd name="T42" fmla="*/ 2147483647 w 65"/>
              <a:gd name="T43" fmla="*/ 2147483647 h 56"/>
              <a:gd name="T44" fmla="*/ 2147483647 w 65"/>
              <a:gd name="T45" fmla="*/ 2147483647 h 56"/>
              <a:gd name="T46" fmla="*/ 2147483647 w 65"/>
              <a:gd name="T47" fmla="*/ 2147483647 h 56"/>
              <a:gd name="T48" fmla="*/ 2147483647 w 65"/>
              <a:gd name="T49" fmla="*/ 2147483647 h 56"/>
              <a:gd name="T50" fmla="*/ 2147483647 w 65"/>
              <a:gd name="T51" fmla="*/ 2147483647 h 56"/>
              <a:gd name="T52" fmla="*/ 2147483647 w 65"/>
              <a:gd name="T53" fmla="*/ 2147483647 h 56"/>
              <a:gd name="T54" fmla="*/ 2147483647 w 65"/>
              <a:gd name="T55" fmla="*/ 2147483647 h 56"/>
              <a:gd name="T56" fmla="*/ 2147483647 w 65"/>
              <a:gd name="T57" fmla="*/ 2147483647 h 56"/>
              <a:gd name="T58" fmla="*/ 2147483647 w 65"/>
              <a:gd name="T59" fmla="*/ 2147483647 h 56"/>
              <a:gd name="T60" fmla="*/ 2147483647 w 65"/>
              <a:gd name="T61" fmla="*/ 2147483647 h 56"/>
              <a:gd name="T62" fmla="*/ 2147483647 w 65"/>
              <a:gd name="T63" fmla="*/ 2147483647 h 56"/>
              <a:gd name="T64" fmla="*/ 2147483647 w 65"/>
              <a:gd name="T65" fmla="*/ 2147483647 h 56"/>
              <a:gd name="T66" fmla="*/ 2147483647 w 65"/>
              <a:gd name="T67" fmla="*/ 0 h 56"/>
              <a:gd name="T68" fmla="*/ 2147483647 w 65"/>
              <a:gd name="T69" fmla="*/ 2147483647 h 56"/>
              <a:gd name="T70" fmla="*/ 2147483647 w 65"/>
              <a:gd name="T71" fmla="*/ 2147483647 h 56"/>
              <a:gd name="T72" fmla="*/ 2147483647 w 65"/>
              <a:gd name="T73" fmla="*/ 2147483647 h 56"/>
              <a:gd name="T74" fmla="*/ 2147483647 w 65"/>
              <a:gd name="T75" fmla="*/ 2147483647 h 56"/>
              <a:gd name="T76" fmla="*/ 2147483647 w 65"/>
              <a:gd name="T77" fmla="*/ 2147483647 h 56"/>
              <a:gd name="T78" fmla="*/ 2147483647 w 65"/>
              <a:gd name="T79" fmla="*/ 2147483647 h 56"/>
              <a:gd name="T80" fmla="*/ 0 w 65"/>
              <a:gd name="T81" fmla="*/ 2147483647 h 56"/>
              <a:gd name="T82" fmla="*/ 0 w 65"/>
              <a:gd name="T83" fmla="*/ 2147483647 h 5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5"/>
              <a:gd name="T127" fmla="*/ 0 h 56"/>
              <a:gd name="T128" fmla="*/ 65 w 65"/>
              <a:gd name="T129" fmla="*/ 56 h 5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5" h="56">
                <a:moveTo>
                  <a:pt x="0" y="33"/>
                </a:moveTo>
                <a:lnTo>
                  <a:pt x="1" y="36"/>
                </a:lnTo>
                <a:lnTo>
                  <a:pt x="3" y="40"/>
                </a:lnTo>
                <a:lnTo>
                  <a:pt x="4" y="43"/>
                </a:lnTo>
                <a:lnTo>
                  <a:pt x="6" y="46"/>
                </a:lnTo>
                <a:lnTo>
                  <a:pt x="7" y="49"/>
                </a:lnTo>
                <a:lnTo>
                  <a:pt x="10" y="51"/>
                </a:lnTo>
                <a:lnTo>
                  <a:pt x="13" y="53"/>
                </a:lnTo>
                <a:lnTo>
                  <a:pt x="16" y="53"/>
                </a:lnTo>
                <a:lnTo>
                  <a:pt x="22" y="55"/>
                </a:lnTo>
                <a:lnTo>
                  <a:pt x="29" y="56"/>
                </a:lnTo>
                <a:lnTo>
                  <a:pt x="37" y="55"/>
                </a:lnTo>
                <a:lnTo>
                  <a:pt x="43" y="55"/>
                </a:lnTo>
                <a:lnTo>
                  <a:pt x="50" y="53"/>
                </a:lnTo>
                <a:lnTo>
                  <a:pt x="55" y="51"/>
                </a:lnTo>
                <a:lnTo>
                  <a:pt x="59" y="48"/>
                </a:lnTo>
                <a:lnTo>
                  <a:pt x="62" y="43"/>
                </a:lnTo>
                <a:lnTo>
                  <a:pt x="63" y="40"/>
                </a:lnTo>
                <a:lnTo>
                  <a:pt x="65" y="37"/>
                </a:lnTo>
                <a:lnTo>
                  <a:pt x="65" y="33"/>
                </a:lnTo>
                <a:lnTo>
                  <a:pt x="65" y="30"/>
                </a:lnTo>
                <a:lnTo>
                  <a:pt x="65" y="27"/>
                </a:lnTo>
                <a:lnTo>
                  <a:pt x="63" y="24"/>
                </a:lnTo>
                <a:lnTo>
                  <a:pt x="62" y="22"/>
                </a:lnTo>
                <a:lnTo>
                  <a:pt x="59" y="19"/>
                </a:lnTo>
                <a:lnTo>
                  <a:pt x="58" y="19"/>
                </a:lnTo>
                <a:lnTo>
                  <a:pt x="56" y="16"/>
                </a:lnTo>
                <a:lnTo>
                  <a:pt x="53" y="14"/>
                </a:lnTo>
                <a:lnTo>
                  <a:pt x="49" y="11"/>
                </a:lnTo>
                <a:lnTo>
                  <a:pt x="46" y="8"/>
                </a:lnTo>
                <a:lnTo>
                  <a:pt x="43" y="6"/>
                </a:lnTo>
                <a:lnTo>
                  <a:pt x="38" y="3"/>
                </a:lnTo>
                <a:lnTo>
                  <a:pt x="35" y="2"/>
                </a:lnTo>
                <a:lnTo>
                  <a:pt x="29" y="0"/>
                </a:lnTo>
                <a:lnTo>
                  <a:pt x="23" y="2"/>
                </a:lnTo>
                <a:lnTo>
                  <a:pt x="18" y="5"/>
                </a:lnTo>
                <a:lnTo>
                  <a:pt x="13" y="9"/>
                </a:lnTo>
                <a:lnTo>
                  <a:pt x="9" y="14"/>
                </a:lnTo>
                <a:lnTo>
                  <a:pt x="4" y="19"/>
                </a:lnTo>
                <a:lnTo>
                  <a:pt x="1" y="25"/>
                </a:lnTo>
                <a:lnTo>
                  <a:pt x="0" y="31"/>
                </a:lnTo>
                <a:lnTo>
                  <a:pt x="0" y="3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12" name="Freeform 163"/>
          <p:cNvSpPr>
            <a:spLocks/>
          </p:cNvSpPr>
          <p:nvPr/>
        </p:nvSpPr>
        <p:spPr bwMode="auto">
          <a:xfrm>
            <a:off x="6445253" y="4405314"/>
            <a:ext cx="92075" cy="88900"/>
          </a:xfrm>
          <a:custGeom>
            <a:avLst/>
            <a:gdLst>
              <a:gd name="T0" fmla="*/ 0 w 65"/>
              <a:gd name="T1" fmla="*/ 2147483647 h 56"/>
              <a:gd name="T2" fmla="*/ 2147483647 w 65"/>
              <a:gd name="T3" fmla="*/ 2147483647 h 56"/>
              <a:gd name="T4" fmla="*/ 2147483647 w 65"/>
              <a:gd name="T5" fmla="*/ 2147483647 h 56"/>
              <a:gd name="T6" fmla="*/ 2147483647 w 65"/>
              <a:gd name="T7" fmla="*/ 2147483647 h 56"/>
              <a:gd name="T8" fmla="*/ 2147483647 w 65"/>
              <a:gd name="T9" fmla="*/ 2147483647 h 56"/>
              <a:gd name="T10" fmla="*/ 2147483647 w 65"/>
              <a:gd name="T11" fmla="*/ 2147483647 h 56"/>
              <a:gd name="T12" fmla="*/ 2147483647 w 65"/>
              <a:gd name="T13" fmla="*/ 2147483647 h 56"/>
              <a:gd name="T14" fmla="*/ 2147483647 w 65"/>
              <a:gd name="T15" fmla="*/ 2147483647 h 56"/>
              <a:gd name="T16" fmla="*/ 2147483647 w 65"/>
              <a:gd name="T17" fmla="*/ 2147483647 h 56"/>
              <a:gd name="T18" fmla="*/ 2147483647 w 65"/>
              <a:gd name="T19" fmla="*/ 2147483647 h 56"/>
              <a:gd name="T20" fmla="*/ 2147483647 w 65"/>
              <a:gd name="T21" fmla="*/ 2147483647 h 56"/>
              <a:gd name="T22" fmla="*/ 2147483647 w 65"/>
              <a:gd name="T23" fmla="*/ 2147483647 h 56"/>
              <a:gd name="T24" fmla="*/ 2147483647 w 65"/>
              <a:gd name="T25" fmla="*/ 2147483647 h 56"/>
              <a:gd name="T26" fmla="*/ 2147483647 w 65"/>
              <a:gd name="T27" fmla="*/ 2147483647 h 56"/>
              <a:gd name="T28" fmla="*/ 2147483647 w 65"/>
              <a:gd name="T29" fmla="*/ 2147483647 h 56"/>
              <a:gd name="T30" fmla="*/ 2147483647 w 65"/>
              <a:gd name="T31" fmla="*/ 2147483647 h 56"/>
              <a:gd name="T32" fmla="*/ 2147483647 w 65"/>
              <a:gd name="T33" fmla="*/ 2147483647 h 56"/>
              <a:gd name="T34" fmla="*/ 2147483647 w 65"/>
              <a:gd name="T35" fmla="*/ 2147483647 h 56"/>
              <a:gd name="T36" fmla="*/ 2147483647 w 65"/>
              <a:gd name="T37" fmla="*/ 2147483647 h 56"/>
              <a:gd name="T38" fmla="*/ 2147483647 w 65"/>
              <a:gd name="T39" fmla="*/ 2147483647 h 56"/>
              <a:gd name="T40" fmla="*/ 2147483647 w 65"/>
              <a:gd name="T41" fmla="*/ 2147483647 h 56"/>
              <a:gd name="T42" fmla="*/ 2147483647 w 65"/>
              <a:gd name="T43" fmla="*/ 2147483647 h 56"/>
              <a:gd name="T44" fmla="*/ 2147483647 w 65"/>
              <a:gd name="T45" fmla="*/ 2147483647 h 56"/>
              <a:gd name="T46" fmla="*/ 2147483647 w 65"/>
              <a:gd name="T47" fmla="*/ 2147483647 h 56"/>
              <a:gd name="T48" fmla="*/ 2147483647 w 65"/>
              <a:gd name="T49" fmla="*/ 2147483647 h 56"/>
              <a:gd name="T50" fmla="*/ 2147483647 w 65"/>
              <a:gd name="T51" fmla="*/ 2147483647 h 56"/>
              <a:gd name="T52" fmla="*/ 2147483647 w 65"/>
              <a:gd name="T53" fmla="*/ 2147483647 h 56"/>
              <a:gd name="T54" fmla="*/ 2147483647 w 65"/>
              <a:gd name="T55" fmla="*/ 2147483647 h 56"/>
              <a:gd name="T56" fmla="*/ 2147483647 w 65"/>
              <a:gd name="T57" fmla="*/ 2147483647 h 56"/>
              <a:gd name="T58" fmla="*/ 2147483647 w 65"/>
              <a:gd name="T59" fmla="*/ 2147483647 h 56"/>
              <a:gd name="T60" fmla="*/ 2147483647 w 65"/>
              <a:gd name="T61" fmla="*/ 2147483647 h 56"/>
              <a:gd name="T62" fmla="*/ 2147483647 w 65"/>
              <a:gd name="T63" fmla="*/ 2147483647 h 56"/>
              <a:gd name="T64" fmla="*/ 2147483647 w 65"/>
              <a:gd name="T65" fmla="*/ 2147483647 h 56"/>
              <a:gd name="T66" fmla="*/ 2147483647 w 65"/>
              <a:gd name="T67" fmla="*/ 0 h 56"/>
              <a:gd name="T68" fmla="*/ 2147483647 w 65"/>
              <a:gd name="T69" fmla="*/ 2147483647 h 56"/>
              <a:gd name="T70" fmla="*/ 2147483647 w 65"/>
              <a:gd name="T71" fmla="*/ 2147483647 h 56"/>
              <a:gd name="T72" fmla="*/ 2147483647 w 65"/>
              <a:gd name="T73" fmla="*/ 2147483647 h 56"/>
              <a:gd name="T74" fmla="*/ 2147483647 w 65"/>
              <a:gd name="T75" fmla="*/ 2147483647 h 56"/>
              <a:gd name="T76" fmla="*/ 2147483647 w 65"/>
              <a:gd name="T77" fmla="*/ 2147483647 h 56"/>
              <a:gd name="T78" fmla="*/ 2147483647 w 65"/>
              <a:gd name="T79" fmla="*/ 2147483647 h 56"/>
              <a:gd name="T80" fmla="*/ 0 w 65"/>
              <a:gd name="T81" fmla="*/ 2147483647 h 56"/>
              <a:gd name="T82" fmla="*/ 0 w 65"/>
              <a:gd name="T83" fmla="*/ 2147483647 h 5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5"/>
              <a:gd name="T127" fmla="*/ 0 h 56"/>
              <a:gd name="T128" fmla="*/ 65 w 65"/>
              <a:gd name="T129" fmla="*/ 56 h 5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5" h="56">
                <a:moveTo>
                  <a:pt x="0" y="33"/>
                </a:moveTo>
                <a:lnTo>
                  <a:pt x="1" y="36"/>
                </a:lnTo>
                <a:lnTo>
                  <a:pt x="3" y="40"/>
                </a:lnTo>
                <a:lnTo>
                  <a:pt x="4" y="43"/>
                </a:lnTo>
                <a:lnTo>
                  <a:pt x="6" y="46"/>
                </a:lnTo>
                <a:lnTo>
                  <a:pt x="7" y="49"/>
                </a:lnTo>
                <a:lnTo>
                  <a:pt x="10" y="51"/>
                </a:lnTo>
                <a:lnTo>
                  <a:pt x="13" y="53"/>
                </a:lnTo>
                <a:lnTo>
                  <a:pt x="16" y="53"/>
                </a:lnTo>
                <a:lnTo>
                  <a:pt x="22" y="55"/>
                </a:lnTo>
                <a:lnTo>
                  <a:pt x="29" y="56"/>
                </a:lnTo>
                <a:lnTo>
                  <a:pt x="37" y="55"/>
                </a:lnTo>
                <a:lnTo>
                  <a:pt x="43" y="55"/>
                </a:lnTo>
                <a:lnTo>
                  <a:pt x="50" y="53"/>
                </a:lnTo>
                <a:lnTo>
                  <a:pt x="55" y="51"/>
                </a:lnTo>
                <a:lnTo>
                  <a:pt x="59" y="48"/>
                </a:lnTo>
                <a:lnTo>
                  <a:pt x="62" y="43"/>
                </a:lnTo>
                <a:lnTo>
                  <a:pt x="63" y="40"/>
                </a:lnTo>
                <a:lnTo>
                  <a:pt x="65" y="37"/>
                </a:lnTo>
                <a:lnTo>
                  <a:pt x="65" y="33"/>
                </a:lnTo>
                <a:lnTo>
                  <a:pt x="65" y="30"/>
                </a:lnTo>
                <a:lnTo>
                  <a:pt x="65" y="27"/>
                </a:lnTo>
                <a:lnTo>
                  <a:pt x="63" y="24"/>
                </a:lnTo>
                <a:lnTo>
                  <a:pt x="62" y="22"/>
                </a:lnTo>
                <a:lnTo>
                  <a:pt x="59" y="19"/>
                </a:lnTo>
                <a:lnTo>
                  <a:pt x="58" y="19"/>
                </a:lnTo>
                <a:lnTo>
                  <a:pt x="56" y="16"/>
                </a:lnTo>
                <a:lnTo>
                  <a:pt x="53" y="14"/>
                </a:lnTo>
                <a:lnTo>
                  <a:pt x="49" y="11"/>
                </a:lnTo>
                <a:lnTo>
                  <a:pt x="46" y="8"/>
                </a:lnTo>
                <a:lnTo>
                  <a:pt x="43" y="6"/>
                </a:lnTo>
                <a:lnTo>
                  <a:pt x="38" y="3"/>
                </a:lnTo>
                <a:lnTo>
                  <a:pt x="35" y="2"/>
                </a:lnTo>
                <a:lnTo>
                  <a:pt x="29" y="0"/>
                </a:lnTo>
                <a:lnTo>
                  <a:pt x="23" y="2"/>
                </a:lnTo>
                <a:lnTo>
                  <a:pt x="18" y="5"/>
                </a:lnTo>
                <a:lnTo>
                  <a:pt x="13" y="9"/>
                </a:lnTo>
                <a:lnTo>
                  <a:pt x="9" y="14"/>
                </a:lnTo>
                <a:lnTo>
                  <a:pt x="4" y="19"/>
                </a:lnTo>
                <a:lnTo>
                  <a:pt x="1" y="25"/>
                </a:lnTo>
                <a:lnTo>
                  <a:pt x="0" y="31"/>
                </a:lnTo>
                <a:lnTo>
                  <a:pt x="0" y="33"/>
                </a:lnTo>
              </a:path>
            </a:pathLst>
          </a:custGeom>
          <a:solidFill>
            <a:srgbClr val="FFFF00"/>
          </a:solidFill>
          <a:ln w="4763">
            <a:solidFill>
              <a:srgbClr val="990000"/>
            </a:solidFill>
            <a:round/>
            <a:headEnd/>
            <a:tailEnd/>
          </a:ln>
        </p:spPr>
        <p:txBody>
          <a:bodyPr/>
          <a:lstStyle/>
          <a:p>
            <a:endParaRPr lang="en-US"/>
          </a:p>
        </p:txBody>
      </p:sp>
      <p:sp>
        <p:nvSpPr>
          <p:cNvPr id="53413" name="Freeform 164"/>
          <p:cNvSpPr>
            <a:spLocks/>
          </p:cNvSpPr>
          <p:nvPr/>
        </p:nvSpPr>
        <p:spPr bwMode="auto">
          <a:xfrm>
            <a:off x="6445253" y="4405314"/>
            <a:ext cx="92075" cy="88900"/>
          </a:xfrm>
          <a:custGeom>
            <a:avLst/>
            <a:gdLst>
              <a:gd name="T0" fmla="*/ 0 w 65"/>
              <a:gd name="T1" fmla="*/ 2147483647 h 56"/>
              <a:gd name="T2" fmla="*/ 2147483647 w 65"/>
              <a:gd name="T3" fmla="*/ 2147483647 h 56"/>
              <a:gd name="T4" fmla="*/ 2147483647 w 65"/>
              <a:gd name="T5" fmla="*/ 2147483647 h 56"/>
              <a:gd name="T6" fmla="*/ 2147483647 w 65"/>
              <a:gd name="T7" fmla="*/ 2147483647 h 56"/>
              <a:gd name="T8" fmla="*/ 2147483647 w 65"/>
              <a:gd name="T9" fmla="*/ 2147483647 h 56"/>
              <a:gd name="T10" fmla="*/ 2147483647 w 65"/>
              <a:gd name="T11" fmla="*/ 2147483647 h 56"/>
              <a:gd name="T12" fmla="*/ 2147483647 w 65"/>
              <a:gd name="T13" fmla="*/ 2147483647 h 56"/>
              <a:gd name="T14" fmla="*/ 2147483647 w 65"/>
              <a:gd name="T15" fmla="*/ 2147483647 h 56"/>
              <a:gd name="T16" fmla="*/ 2147483647 w 65"/>
              <a:gd name="T17" fmla="*/ 2147483647 h 56"/>
              <a:gd name="T18" fmla="*/ 2147483647 w 65"/>
              <a:gd name="T19" fmla="*/ 2147483647 h 56"/>
              <a:gd name="T20" fmla="*/ 2147483647 w 65"/>
              <a:gd name="T21" fmla="*/ 2147483647 h 56"/>
              <a:gd name="T22" fmla="*/ 2147483647 w 65"/>
              <a:gd name="T23" fmla="*/ 2147483647 h 56"/>
              <a:gd name="T24" fmla="*/ 2147483647 w 65"/>
              <a:gd name="T25" fmla="*/ 2147483647 h 56"/>
              <a:gd name="T26" fmla="*/ 2147483647 w 65"/>
              <a:gd name="T27" fmla="*/ 2147483647 h 56"/>
              <a:gd name="T28" fmla="*/ 2147483647 w 65"/>
              <a:gd name="T29" fmla="*/ 2147483647 h 56"/>
              <a:gd name="T30" fmla="*/ 2147483647 w 65"/>
              <a:gd name="T31" fmla="*/ 2147483647 h 56"/>
              <a:gd name="T32" fmla="*/ 2147483647 w 65"/>
              <a:gd name="T33" fmla="*/ 2147483647 h 56"/>
              <a:gd name="T34" fmla="*/ 2147483647 w 65"/>
              <a:gd name="T35" fmla="*/ 2147483647 h 56"/>
              <a:gd name="T36" fmla="*/ 2147483647 w 65"/>
              <a:gd name="T37" fmla="*/ 2147483647 h 56"/>
              <a:gd name="T38" fmla="*/ 2147483647 w 65"/>
              <a:gd name="T39" fmla="*/ 2147483647 h 56"/>
              <a:gd name="T40" fmla="*/ 2147483647 w 65"/>
              <a:gd name="T41" fmla="*/ 2147483647 h 56"/>
              <a:gd name="T42" fmla="*/ 2147483647 w 65"/>
              <a:gd name="T43" fmla="*/ 2147483647 h 56"/>
              <a:gd name="T44" fmla="*/ 2147483647 w 65"/>
              <a:gd name="T45" fmla="*/ 2147483647 h 56"/>
              <a:gd name="T46" fmla="*/ 2147483647 w 65"/>
              <a:gd name="T47" fmla="*/ 2147483647 h 56"/>
              <a:gd name="T48" fmla="*/ 2147483647 w 65"/>
              <a:gd name="T49" fmla="*/ 2147483647 h 56"/>
              <a:gd name="T50" fmla="*/ 2147483647 w 65"/>
              <a:gd name="T51" fmla="*/ 2147483647 h 56"/>
              <a:gd name="T52" fmla="*/ 2147483647 w 65"/>
              <a:gd name="T53" fmla="*/ 2147483647 h 56"/>
              <a:gd name="T54" fmla="*/ 2147483647 w 65"/>
              <a:gd name="T55" fmla="*/ 2147483647 h 56"/>
              <a:gd name="T56" fmla="*/ 2147483647 w 65"/>
              <a:gd name="T57" fmla="*/ 2147483647 h 56"/>
              <a:gd name="T58" fmla="*/ 2147483647 w 65"/>
              <a:gd name="T59" fmla="*/ 2147483647 h 56"/>
              <a:gd name="T60" fmla="*/ 2147483647 w 65"/>
              <a:gd name="T61" fmla="*/ 2147483647 h 56"/>
              <a:gd name="T62" fmla="*/ 2147483647 w 65"/>
              <a:gd name="T63" fmla="*/ 2147483647 h 56"/>
              <a:gd name="T64" fmla="*/ 2147483647 w 65"/>
              <a:gd name="T65" fmla="*/ 2147483647 h 56"/>
              <a:gd name="T66" fmla="*/ 2147483647 w 65"/>
              <a:gd name="T67" fmla="*/ 0 h 56"/>
              <a:gd name="T68" fmla="*/ 2147483647 w 65"/>
              <a:gd name="T69" fmla="*/ 2147483647 h 56"/>
              <a:gd name="T70" fmla="*/ 2147483647 w 65"/>
              <a:gd name="T71" fmla="*/ 2147483647 h 56"/>
              <a:gd name="T72" fmla="*/ 2147483647 w 65"/>
              <a:gd name="T73" fmla="*/ 2147483647 h 56"/>
              <a:gd name="T74" fmla="*/ 2147483647 w 65"/>
              <a:gd name="T75" fmla="*/ 2147483647 h 56"/>
              <a:gd name="T76" fmla="*/ 2147483647 w 65"/>
              <a:gd name="T77" fmla="*/ 2147483647 h 56"/>
              <a:gd name="T78" fmla="*/ 2147483647 w 65"/>
              <a:gd name="T79" fmla="*/ 2147483647 h 56"/>
              <a:gd name="T80" fmla="*/ 0 w 65"/>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5"/>
              <a:gd name="T124" fmla="*/ 0 h 56"/>
              <a:gd name="T125" fmla="*/ 65 w 65"/>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5" h="56">
                <a:moveTo>
                  <a:pt x="0" y="33"/>
                </a:moveTo>
                <a:lnTo>
                  <a:pt x="1" y="36"/>
                </a:lnTo>
                <a:lnTo>
                  <a:pt x="3" y="40"/>
                </a:lnTo>
                <a:lnTo>
                  <a:pt x="4" y="43"/>
                </a:lnTo>
                <a:lnTo>
                  <a:pt x="6" y="46"/>
                </a:lnTo>
                <a:lnTo>
                  <a:pt x="7" y="49"/>
                </a:lnTo>
                <a:lnTo>
                  <a:pt x="10" y="51"/>
                </a:lnTo>
                <a:lnTo>
                  <a:pt x="13" y="53"/>
                </a:lnTo>
                <a:lnTo>
                  <a:pt x="16" y="53"/>
                </a:lnTo>
                <a:lnTo>
                  <a:pt x="22" y="55"/>
                </a:lnTo>
                <a:lnTo>
                  <a:pt x="29" y="56"/>
                </a:lnTo>
                <a:lnTo>
                  <a:pt x="37" y="55"/>
                </a:lnTo>
                <a:lnTo>
                  <a:pt x="43" y="55"/>
                </a:lnTo>
                <a:lnTo>
                  <a:pt x="50" y="53"/>
                </a:lnTo>
                <a:lnTo>
                  <a:pt x="55" y="51"/>
                </a:lnTo>
                <a:lnTo>
                  <a:pt x="59" y="48"/>
                </a:lnTo>
                <a:lnTo>
                  <a:pt x="62" y="43"/>
                </a:lnTo>
                <a:lnTo>
                  <a:pt x="63" y="40"/>
                </a:lnTo>
                <a:lnTo>
                  <a:pt x="65" y="37"/>
                </a:lnTo>
                <a:lnTo>
                  <a:pt x="65" y="33"/>
                </a:lnTo>
                <a:lnTo>
                  <a:pt x="65" y="30"/>
                </a:lnTo>
                <a:lnTo>
                  <a:pt x="65" y="27"/>
                </a:lnTo>
                <a:lnTo>
                  <a:pt x="63" y="24"/>
                </a:lnTo>
                <a:lnTo>
                  <a:pt x="62" y="22"/>
                </a:lnTo>
                <a:lnTo>
                  <a:pt x="59" y="19"/>
                </a:lnTo>
                <a:lnTo>
                  <a:pt x="58" y="19"/>
                </a:lnTo>
                <a:lnTo>
                  <a:pt x="56" y="16"/>
                </a:lnTo>
                <a:lnTo>
                  <a:pt x="53" y="14"/>
                </a:lnTo>
                <a:lnTo>
                  <a:pt x="49" y="11"/>
                </a:lnTo>
                <a:lnTo>
                  <a:pt x="46" y="8"/>
                </a:lnTo>
                <a:lnTo>
                  <a:pt x="43" y="6"/>
                </a:lnTo>
                <a:lnTo>
                  <a:pt x="38" y="3"/>
                </a:lnTo>
                <a:lnTo>
                  <a:pt x="35" y="2"/>
                </a:lnTo>
                <a:lnTo>
                  <a:pt x="29" y="0"/>
                </a:lnTo>
                <a:lnTo>
                  <a:pt x="23" y="2"/>
                </a:lnTo>
                <a:lnTo>
                  <a:pt x="18" y="5"/>
                </a:lnTo>
                <a:lnTo>
                  <a:pt x="13" y="9"/>
                </a:lnTo>
                <a:lnTo>
                  <a:pt x="9" y="14"/>
                </a:lnTo>
                <a:lnTo>
                  <a:pt x="4" y="19"/>
                </a:lnTo>
                <a:lnTo>
                  <a:pt x="1" y="25"/>
                </a:lnTo>
                <a:lnTo>
                  <a:pt x="0" y="31"/>
                </a:lnTo>
              </a:path>
            </a:pathLst>
          </a:custGeom>
          <a:solidFill>
            <a:srgbClr val="FFFF00"/>
          </a:solidFill>
          <a:ln w="4763">
            <a:solidFill>
              <a:srgbClr val="990000"/>
            </a:solidFill>
            <a:round/>
            <a:headEnd/>
            <a:tailEnd/>
          </a:ln>
        </p:spPr>
        <p:txBody>
          <a:bodyPr/>
          <a:lstStyle/>
          <a:p>
            <a:endParaRPr lang="en-US"/>
          </a:p>
        </p:txBody>
      </p:sp>
      <p:sp>
        <p:nvSpPr>
          <p:cNvPr id="53414" name="Freeform 165"/>
          <p:cNvSpPr>
            <a:spLocks/>
          </p:cNvSpPr>
          <p:nvPr/>
        </p:nvSpPr>
        <p:spPr bwMode="auto">
          <a:xfrm>
            <a:off x="6423028" y="4303713"/>
            <a:ext cx="74613" cy="87312"/>
          </a:xfrm>
          <a:custGeom>
            <a:avLst/>
            <a:gdLst>
              <a:gd name="T0" fmla="*/ 2147483647 w 53"/>
              <a:gd name="T1" fmla="*/ 2147483647 h 55"/>
              <a:gd name="T2" fmla="*/ 2147483647 w 53"/>
              <a:gd name="T3" fmla="*/ 2147483647 h 55"/>
              <a:gd name="T4" fmla="*/ 2147483647 w 53"/>
              <a:gd name="T5" fmla="*/ 2147483647 h 55"/>
              <a:gd name="T6" fmla="*/ 2147483647 w 53"/>
              <a:gd name="T7" fmla="*/ 2147483647 h 55"/>
              <a:gd name="T8" fmla="*/ 2147483647 w 53"/>
              <a:gd name="T9" fmla="*/ 2147483647 h 55"/>
              <a:gd name="T10" fmla="*/ 2147483647 w 53"/>
              <a:gd name="T11" fmla="*/ 2147483647 h 55"/>
              <a:gd name="T12" fmla="*/ 2147483647 w 53"/>
              <a:gd name="T13" fmla="*/ 2147483647 h 55"/>
              <a:gd name="T14" fmla="*/ 2147483647 w 53"/>
              <a:gd name="T15" fmla="*/ 2147483647 h 55"/>
              <a:gd name="T16" fmla="*/ 2147483647 w 53"/>
              <a:gd name="T17" fmla="*/ 2147483647 h 55"/>
              <a:gd name="T18" fmla="*/ 2147483647 w 53"/>
              <a:gd name="T19" fmla="*/ 2147483647 h 55"/>
              <a:gd name="T20" fmla="*/ 2147483647 w 53"/>
              <a:gd name="T21" fmla="*/ 2147483647 h 55"/>
              <a:gd name="T22" fmla="*/ 2147483647 w 53"/>
              <a:gd name="T23" fmla="*/ 2147483647 h 55"/>
              <a:gd name="T24" fmla="*/ 2147483647 w 53"/>
              <a:gd name="T25" fmla="*/ 2147483647 h 55"/>
              <a:gd name="T26" fmla="*/ 2147483647 w 53"/>
              <a:gd name="T27" fmla="*/ 2147483647 h 55"/>
              <a:gd name="T28" fmla="*/ 2147483647 w 53"/>
              <a:gd name="T29" fmla="*/ 2147483647 h 55"/>
              <a:gd name="T30" fmla="*/ 2147483647 w 53"/>
              <a:gd name="T31" fmla="*/ 2147483647 h 55"/>
              <a:gd name="T32" fmla="*/ 2147483647 w 53"/>
              <a:gd name="T33" fmla="*/ 2147483647 h 55"/>
              <a:gd name="T34" fmla="*/ 2147483647 w 53"/>
              <a:gd name="T35" fmla="*/ 2147483647 h 55"/>
              <a:gd name="T36" fmla="*/ 2147483647 w 53"/>
              <a:gd name="T37" fmla="*/ 2147483647 h 55"/>
              <a:gd name="T38" fmla="*/ 2147483647 w 53"/>
              <a:gd name="T39" fmla="*/ 2147483647 h 55"/>
              <a:gd name="T40" fmla="*/ 2147483647 w 53"/>
              <a:gd name="T41" fmla="*/ 2147483647 h 55"/>
              <a:gd name="T42" fmla="*/ 2147483647 w 53"/>
              <a:gd name="T43" fmla="*/ 2147483647 h 55"/>
              <a:gd name="T44" fmla="*/ 2147483647 w 53"/>
              <a:gd name="T45" fmla="*/ 2147483647 h 55"/>
              <a:gd name="T46" fmla="*/ 2147483647 w 53"/>
              <a:gd name="T47" fmla="*/ 2147483647 h 55"/>
              <a:gd name="T48" fmla="*/ 2147483647 w 53"/>
              <a:gd name="T49" fmla="*/ 2147483647 h 55"/>
              <a:gd name="T50" fmla="*/ 2147483647 w 53"/>
              <a:gd name="T51" fmla="*/ 0 h 55"/>
              <a:gd name="T52" fmla="*/ 2147483647 w 53"/>
              <a:gd name="T53" fmla="*/ 0 h 55"/>
              <a:gd name="T54" fmla="*/ 2147483647 w 53"/>
              <a:gd name="T55" fmla="*/ 2147483647 h 55"/>
              <a:gd name="T56" fmla="*/ 2147483647 w 53"/>
              <a:gd name="T57" fmla="*/ 2147483647 h 55"/>
              <a:gd name="T58" fmla="*/ 2147483647 w 53"/>
              <a:gd name="T59" fmla="*/ 2147483647 h 55"/>
              <a:gd name="T60" fmla="*/ 2147483647 w 53"/>
              <a:gd name="T61" fmla="*/ 2147483647 h 55"/>
              <a:gd name="T62" fmla="*/ 2147483647 w 53"/>
              <a:gd name="T63" fmla="*/ 2147483647 h 55"/>
              <a:gd name="T64" fmla="*/ 2147483647 w 53"/>
              <a:gd name="T65" fmla="*/ 2147483647 h 55"/>
              <a:gd name="T66" fmla="*/ 0 w 53"/>
              <a:gd name="T67" fmla="*/ 2147483647 h 55"/>
              <a:gd name="T68" fmla="*/ 0 w 53"/>
              <a:gd name="T69" fmla="*/ 2147483647 h 55"/>
              <a:gd name="T70" fmla="*/ 2147483647 w 53"/>
              <a:gd name="T71" fmla="*/ 2147483647 h 55"/>
              <a:gd name="T72" fmla="*/ 2147483647 w 53"/>
              <a:gd name="T73" fmla="*/ 2147483647 h 55"/>
              <a:gd name="T74" fmla="*/ 2147483647 w 53"/>
              <a:gd name="T75" fmla="*/ 2147483647 h 55"/>
              <a:gd name="T76" fmla="*/ 2147483647 w 53"/>
              <a:gd name="T77" fmla="*/ 2147483647 h 55"/>
              <a:gd name="T78" fmla="*/ 2147483647 w 53"/>
              <a:gd name="T79" fmla="*/ 2147483647 h 55"/>
              <a:gd name="T80" fmla="*/ 2147483647 w 53"/>
              <a:gd name="T81" fmla="*/ 2147483647 h 5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3"/>
              <a:gd name="T124" fmla="*/ 0 h 55"/>
              <a:gd name="T125" fmla="*/ 53 w 53"/>
              <a:gd name="T126" fmla="*/ 55 h 5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3" h="55">
                <a:moveTo>
                  <a:pt x="14" y="35"/>
                </a:moveTo>
                <a:lnTo>
                  <a:pt x="19" y="39"/>
                </a:lnTo>
                <a:lnTo>
                  <a:pt x="23" y="43"/>
                </a:lnTo>
                <a:lnTo>
                  <a:pt x="26" y="48"/>
                </a:lnTo>
                <a:lnTo>
                  <a:pt x="28" y="51"/>
                </a:lnTo>
                <a:lnTo>
                  <a:pt x="31" y="52"/>
                </a:lnTo>
                <a:lnTo>
                  <a:pt x="35" y="54"/>
                </a:lnTo>
                <a:lnTo>
                  <a:pt x="38" y="55"/>
                </a:lnTo>
                <a:lnTo>
                  <a:pt x="44" y="55"/>
                </a:lnTo>
                <a:lnTo>
                  <a:pt x="45" y="54"/>
                </a:lnTo>
                <a:lnTo>
                  <a:pt x="47" y="54"/>
                </a:lnTo>
                <a:lnTo>
                  <a:pt x="48" y="52"/>
                </a:lnTo>
                <a:lnTo>
                  <a:pt x="50" y="51"/>
                </a:lnTo>
                <a:lnTo>
                  <a:pt x="51" y="49"/>
                </a:lnTo>
                <a:lnTo>
                  <a:pt x="53" y="48"/>
                </a:lnTo>
                <a:lnTo>
                  <a:pt x="53" y="46"/>
                </a:lnTo>
                <a:lnTo>
                  <a:pt x="53" y="43"/>
                </a:lnTo>
                <a:lnTo>
                  <a:pt x="53" y="38"/>
                </a:lnTo>
                <a:lnTo>
                  <a:pt x="50" y="32"/>
                </a:lnTo>
                <a:lnTo>
                  <a:pt x="48" y="26"/>
                </a:lnTo>
                <a:lnTo>
                  <a:pt x="44" y="20"/>
                </a:lnTo>
                <a:lnTo>
                  <a:pt x="39" y="15"/>
                </a:lnTo>
                <a:lnTo>
                  <a:pt x="35" y="11"/>
                </a:lnTo>
                <a:lnTo>
                  <a:pt x="31" y="6"/>
                </a:lnTo>
                <a:lnTo>
                  <a:pt x="25" y="2"/>
                </a:lnTo>
                <a:lnTo>
                  <a:pt x="22" y="0"/>
                </a:lnTo>
                <a:lnTo>
                  <a:pt x="19" y="0"/>
                </a:lnTo>
                <a:lnTo>
                  <a:pt x="16" y="2"/>
                </a:lnTo>
                <a:lnTo>
                  <a:pt x="11" y="3"/>
                </a:lnTo>
                <a:lnTo>
                  <a:pt x="8" y="5"/>
                </a:lnTo>
                <a:lnTo>
                  <a:pt x="5" y="8"/>
                </a:lnTo>
                <a:lnTo>
                  <a:pt x="3" y="11"/>
                </a:lnTo>
                <a:lnTo>
                  <a:pt x="1" y="15"/>
                </a:lnTo>
                <a:lnTo>
                  <a:pt x="0" y="18"/>
                </a:lnTo>
                <a:lnTo>
                  <a:pt x="0" y="23"/>
                </a:lnTo>
                <a:lnTo>
                  <a:pt x="1" y="26"/>
                </a:lnTo>
                <a:lnTo>
                  <a:pt x="3" y="29"/>
                </a:lnTo>
                <a:lnTo>
                  <a:pt x="4" y="32"/>
                </a:lnTo>
                <a:lnTo>
                  <a:pt x="7" y="33"/>
                </a:lnTo>
                <a:lnTo>
                  <a:pt x="10" y="35"/>
                </a:lnTo>
                <a:lnTo>
                  <a:pt x="14" y="3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15" name="Freeform 166"/>
          <p:cNvSpPr>
            <a:spLocks/>
          </p:cNvSpPr>
          <p:nvPr/>
        </p:nvSpPr>
        <p:spPr bwMode="auto">
          <a:xfrm>
            <a:off x="6423028" y="4303713"/>
            <a:ext cx="74613" cy="87312"/>
          </a:xfrm>
          <a:custGeom>
            <a:avLst/>
            <a:gdLst>
              <a:gd name="T0" fmla="*/ 2147483647 w 53"/>
              <a:gd name="T1" fmla="*/ 2147483647 h 55"/>
              <a:gd name="T2" fmla="*/ 2147483647 w 53"/>
              <a:gd name="T3" fmla="*/ 2147483647 h 55"/>
              <a:gd name="T4" fmla="*/ 2147483647 w 53"/>
              <a:gd name="T5" fmla="*/ 2147483647 h 55"/>
              <a:gd name="T6" fmla="*/ 2147483647 w 53"/>
              <a:gd name="T7" fmla="*/ 2147483647 h 55"/>
              <a:gd name="T8" fmla="*/ 2147483647 w 53"/>
              <a:gd name="T9" fmla="*/ 2147483647 h 55"/>
              <a:gd name="T10" fmla="*/ 2147483647 w 53"/>
              <a:gd name="T11" fmla="*/ 2147483647 h 55"/>
              <a:gd name="T12" fmla="*/ 2147483647 w 53"/>
              <a:gd name="T13" fmla="*/ 2147483647 h 55"/>
              <a:gd name="T14" fmla="*/ 2147483647 w 53"/>
              <a:gd name="T15" fmla="*/ 2147483647 h 55"/>
              <a:gd name="T16" fmla="*/ 2147483647 w 53"/>
              <a:gd name="T17" fmla="*/ 2147483647 h 55"/>
              <a:gd name="T18" fmla="*/ 2147483647 w 53"/>
              <a:gd name="T19" fmla="*/ 2147483647 h 55"/>
              <a:gd name="T20" fmla="*/ 2147483647 w 53"/>
              <a:gd name="T21" fmla="*/ 2147483647 h 55"/>
              <a:gd name="T22" fmla="*/ 2147483647 w 53"/>
              <a:gd name="T23" fmla="*/ 2147483647 h 55"/>
              <a:gd name="T24" fmla="*/ 2147483647 w 53"/>
              <a:gd name="T25" fmla="*/ 2147483647 h 55"/>
              <a:gd name="T26" fmla="*/ 2147483647 w 53"/>
              <a:gd name="T27" fmla="*/ 2147483647 h 55"/>
              <a:gd name="T28" fmla="*/ 2147483647 w 53"/>
              <a:gd name="T29" fmla="*/ 2147483647 h 55"/>
              <a:gd name="T30" fmla="*/ 2147483647 w 53"/>
              <a:gd name="T31" fmla="*/ 2147483647 h 55"/>
              <a:gd name="T32" fmla="*/ 2147483647 w 53"/>
              <a:gd name="T33" fmla="*/ 2147483647 h 55"/>
              <a:gd name="T34" fmla="*/ 2147483647 w 53"/>
              <a:gd name="T35" fmla="*/ 2147483647 h 55"/>
              <a:gd name="T36" fmla="*/ 2147483647 w 53"/>
              <a:gd name="T37" fmla="*/ 2147483647 h 55"/>
              <a:gd name="T38" fmla="*/ 2147483647 w 53"/>
              <a:gd name="T39" fmla="*/ 2147483647 h 55"/>
              <a:gd name="T40" fmla="*/ 2147483647 w 53"/>
              <a:gd name="T41" fmla="*/ 2147483647 h 55"/>
              <a:gd name="T42" fmla="*/ 2147483647 w 53"/>
              <a:gd name="T43" fmla="*/ 2147483647 h 55"/>
              <a:gd name="T44" fmla="*/ 2147483647 w 53"/>
              <a:gd name="T45" fmla="*/ 2147483647 h 55"/>
              <a:gd name="T46" fmla="*/ 2147483647 w 53"/>
              <a:gd name="T47" fmla="*/ 2147483647 h 55"/>
              <a:gd name="T48" fmla="*/ 2147483647 w 53"/>
              <a:gd name="T49" fmla="*/ 2147483647 h 55"/>
              <a:gd name="T50" fmla="*/ 2147483647 w 53"/>
              <a:gd name="T51" fmla="*/ 0 h 55"/>
              <a:gd name="T52" fmla="*/ 2147483647 w 53"/>
              <a:gd name="T53" fmla="*/ 0 h 55"/>
              <a:gd name="T54" fmla="*/ 2147483647 w 53"/>
              <a:gd name="T55" fmla="*/ 2147483647 h 55"/>
              <a:gd name="T56" fmla="*/ 2147483647 w 53"/>
              <a:gd name="T57" fmla="*/ 2147483647 h 55"/>
              <a:gd name="T58" fmla="*/ 2147483647 w 53"/>
              <a:gd name="T59" fmla="*/ 2147483647 h 55"/>
              <a:gd name="T60" fmla="*/ 2147483647 w 53"/>
              <a:gd name="T61" fmla="*/ 2147483647 h 55"/>
              <a:gd name="T62" fmla="*/ 2147483647 w 53"/>
              <a:gd name="T63" fmla="*/ 2147483647 h 55"/>
              <a:gd name="T64" fmla="*/ 2147483647 w 53"/>
              <a:gd name="T65" fmla="*/ 2147483647 h 55"/>
              <a:gd name="T66" fmla="*/ 0 w 53"/>
              <a:gd name="T67" fmla="*/ 2147483647 h 55"/>
              <a:gd name="T68" fmla="*/ 0 w 53"/>
              <a:gd name="T69" fmla="*/ 2147483647 h 55"/>
              <a:gd name="T70" fmla="*/ 2147483647 w 53"/>
              <a:gd name="T71" fmla="*/ 2147483647 h 55"/>
              <a:gd name="T72" fmla="*/ 2147483647 w 53"/>
              <a:gd name="T73" fmla="*/ 2147483647 h 55"/>
              <a:gd name="T74" fmla="*/ 2147483647 w 53"/>
              <a:gd name="T75" fmla="*/ 2147483647 h 55"/>
              <a:gd name="T76" fmla="*/ 2147483647 w 53"/>
              <a:gd name="T77" fmla="*/ 2147483647 h 55"/>
              <a:gd name="T78" fmla="*/ 2147483647 w 53"/>
              <a:gd name="T79" fmla="*/ 2147483647 h 55"/>
              <a:gd name="T80" fmla="*/ 2147483647 w 53"/>
              <a:gd name="T81" fmla="*/ 2147483647 h 5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3"/>
              <a:gd name="T124" fmla="*/ 0 h 55"/>
              <a:gd name="T125" fmla="*/ 53 w 53"/>
              <a:gd name="T126" fmla="*/ 55 h 5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3" h="55">
                <a:moveTo>
                  <a:pt x="14" y="35"/>
                </a:moveTo>
                <a:lnTo>
                  <a:pt x="19" y="39"/>
                </a:lnTo>
                <a:lnTo>
                  <a:pt x="23" y="43"/>
                </a:lnTo>
                <a:lnTo>
                  <a:pt x="26" y="48"/>
                </a:lnTo>
                <a:lnTo>
                  <a:pt x="28" y="51"/>
                </a:lnTo>
                <a:lnTo>
                  <a:pt x="31" y="52"/>
                </a:lnTo>
                <a:lnTo>
                  <a:pt x="35" y="54"/>
                </a:lnTo>
                <a:lnTo>
                  <a:pt x="38" y="55"/>
                </a:lnTo>
                <a:lnTo>
                  <a:pt x="44" y="55"/>
                </a:lnTo>
                <a:lnTo>
                  <a:pt x="45" y="54"/>
                </a:lnTo>
                <a:lnTo>
                  <a:pt x="47" y="54"/>
                </a:lnTo>
                <a:lnTo>
                  <a:pt x="48" y="52"/>
                </a:lnTo>
                <a:lnTo>
                  <a:pt x="50" y="51"/>
                </a:lnTo>
                <a:lnTo>
                  <a:pt x="51" y="49"/>
                </a:lnTo>
                <a:lnTo>
                  <a:pt x="53" y="48"/>
                </a:lnTo>
                <a:lnTo>
                  <a:pt x="53" y="46"/>
                </a:lnTo>
                <a:lnTo>
                  <a:pt x="53" y="43"/>
                </a:lnTo>
                <a:lnTo>
                  <a:pt x="53" y="38"/>
                </a:lnTo>
                <a:lnTo>
                  <a:pt x="50" y="32"/>
                </a:lnTo>
                <a:lnTo>
                  <a:pt x="48" y="26"/>
                </a:lnTo>
                <a:lnTo>
                  <a:pt x="44" y="20"/>
                </a:lnTo>
                <a:lnTo>
                  <a:pt x="39" y="15"/>
                </a:lnTo>
                <a:lnTo>
                  <a:pt x="35" y="11"/>
                </a:lnTo>
                <a:lnTo>
                  <a:pt x="31" y="6"/>
                </a:lnTo>
                <a:lnTo>
                  <a:pt x="25" y="2"/>
                </a:lnTo>
                <a:lnTo>
                  <a:pt x="22" y="0"/>
                </a:lnTo>
                <a:lnTo>
                  <a:pt x="19" y="0"/>
                </a:lnTo>
                <a:lnTo>
                  <a:pt x="16" y="2"/>
                </a:lnTo>
                <a:lnTo>
                  <a:pt x="11" y="3"/>
                </a:lnTo>
                <a:lnTo>
                  <a:pt x="8" y="5"/>
                </a:lnTo>
                <a:lnTo>
                  <a:pt x="5" y="8"/>
                </a:lnTo>
                <a:lnTo>
                  <a:pt x="3" y="11"/>
                </a:lnTo>
                <a:lnTo>
                  <a:pt x="1" y="15"/>
                </a:lnTo>
                <a:lnTo>
                  <a:pt x="0" y="18"/>
                </a:lnTo>
                <a:lnTo>
                  <a:pt x="0" y="23"/>
                </a:lnTo>
                <a:lnTo>
                  <a:pt x="1" y="26"/>
                </a:lnTo>
                <a:lnTo>
                  <a:pt x="3" y="29"/>
                </a:lnTo>
                <a:lnTo>
                  <a:pt x="4" y="32"/>
                </a:lnTo>
                <a:lnTo>
                  <a:pt x="7" y="33"/>
                </a:lnTo>
                <a:lnTo>
                  <a:pt x="10" y="35"/>
                </a:lnTo>
                <a:lnTo>
                  <a:pt x="14" y="35"/>
                </a:lnTo>
              </a:path>
            </a:pathLst>
          </a:custGeom>
          <a:solidFill>
            <a:srgbClr val="FFFF00"/>
          </a:solidFill>
          <a:ln w="4763">
            <a:solidFill>
              <a:srgbClr val="990000"/>
            </a:solidFill>
            <a:round/>
            <a:headEnd/>
            <a:tailEnd/>
          </a:ln>
        </p:spPr>
        <p:txBody>
          <a:bodyPr/>
          <a:lstStyle/>
          <a:p>
            <a:endParaRPr lang="en-US"/>
          </a:p>
        </p:txBody>
      </p:sp>
      <p:sp>
        <p:nvSpPr>
          <p:cNvPr id="53416" name="Freeform 167"/>
          <p:cNvSpPr>
            <a:spLocks/>
          </p:cNvSpPr>
          <p:nvPr/>
        </p:nvSpPr>
        <p:spPr bwMode="auto">
          <a:xfrm>
            <a:off x="6423028" y="4303713"/>
            <a:ext cx="74613" cy="87312"/>
          </a:xfrm>
          <a:custGeom>
            <a:avLst/>
            <a:gdLst>
              <a:gd name="T0" fmla="*/ 2147483647 w 53"/>
              <a:gd name="T1" fmla="*/ 2147483647 h 55"/>
              <a:gd name="T2" fmla="*/ 2147483647 w 53"/>
              <a:gd name="T3" fmla="*/ 2147483647 h 55"/>
              <a:gd name="T4" fmla="*/ 2147483647 w 53"/>
              <a:gd name="T5" fmla="*/ 2147483647 h 55"/>
              <a:gd name="T6" fmla="*/ 2147483647 w 53"/>
              <a:gd name="T7" fmla="*/ 2147483647 h 55"/>
              <a:gd name="T8" fmla="*/ 2147483647 w 53"/>
              <a:gd name="T9" fmla="*/ 2147483647 h 55"/>
              <a:gd name="T10" fmla="*/ 2147483647 w 53"/>
              <a:gd name="T11" fmla="*/ 2147483647 h 55"/>
              <a:gd name="T12" fmla="*/ 2147483647 w 53"/>
              <a:gd name="T13" fmla="*/ 2147483647 h 55"/>
              <a:gd name="T14" fmla="*/ 2147483647 w 53"/>
              <a:gd name="T15" fmla="*/ 2147483647 h 55"/>
              <a:gd name="T16" fmla="*/ 2147483647 w 53"/>
              <a:gd name="T17" fmla="*/ 2147483647 h 55"/>
              <a:gd name="T18" fmla="*/ 2147483647 w 53"/>
              <a:gd name="T19" fmla="*/ 2147483647 h 55"/>
              <a:gd name="T20" fmla="*/ 2147483647 w 53"/>
              <a:gd name="T21" fmla="*/ 2147483647 h 55"/>
              <a:gd name="T22" fmla="*/ 2147483647 w 53"/>
              <a:gd name="T23" fmla="*/ 2147483647 h 55"/>
              <a:gd name="T24" fmla="*/ 2147483647 w 53"/>
              <a:gd name="T25" fmla="*/ 2147483647 h 55"/>
              <a:gd name="T26" fmla="*/ 2147483647 w 53"/>
              <a:gd name="T27" fmla="*/ 2147483647 h 55"/>
              <a:gd name="T28" fmla="*/ 2147483647 w 53"/>
              <a:gd name="T29" fmla="*/ 2147483647 h 55"/>
              <a:gd name="T30" fmla="*/ 2147483647 w 53"/>
              <a:gd name="T31" fmla="*/ 2147483647 h 55"/>
              <a:gd name="T32" fmla="*/ 2147483647 w 53"/>
              <a:gd name="T33" fmla="*/ 2147483647 h 55"/>
              <a:gd name="T34" fmla="*/ 2147483647 w 53"/>
              <a:gd name="T35" fmla="*/ 2147483647 h 55"/>
              <a:gd name="T36" fmla="*/ 2147483647 w 53"/>
              <a:gd name="T37" fmla="*/ 2147483647 h 55"/>
              <a:gd name="T38" fmla="*/ 2147483647 w 53"/>
              <a:gd name="T39" fmla="*/ 2147483647 h 55"/>
              <a:gd name="T40" fmla="*/ 2147483647 w 53"/>
              <a:gd name="T41" fmla="*/ 2147483647 h 55"/>
              <a:gd name="T42" fmla="*/ 2147483647 w 53"/>
              <a:gd name="T43" fmla="*/ 2147483647 h 55"/>
              <a:gd name="T44" fmla="*/ 2147483647 w 53"/>
              <a:gd name="T45" fmla="*/ 2147483647 h 55"/>
              <a:gd name="T46" fmla="*/ 2147483647 w 53"/>
              <a:gd name="T47" fmla="*/ 2147483647 h 55"/>
              <a:gd name="T48" fmla="*/ 2147483647 w 53"/>
              <a:gd name="T49" fmla="*/ 2147483647 h 55"/>
              <a:gd name="T50" fmla="*/ 2147483647 w 53"/>
              <a:gd name="T51" fmla="*/ 0 h 55"/>
              <a:gd name="T52" fmla="*/ 2147483647 w 53"/>
              <a:gd name="T53" fmla="*/ 0 h 55"/>
              <a:gd name="T54" fmla="*/ 2147483647 w 53"/>
              <a:gd name="T55" fmla="*/ 2147483647 h 55"/>
              <a:gd name="T56" fmla="*/ 2147483647 w 53"/>
              <a:gd name="T57" fmla="*/ 2147483647 h 55"/>
              <a:gd name="T58" fmla="*/ 2147483647 w 53"/>
              <a:gd name="T59" fmla="*/ 2147483647 h 55"/>
              <a:gd name="T60" fmla="*/ 2147483647 w 53"/>
              <a:gd name="T61" fmla="*/ 2147483647 h 55"/>
              <a:gd name="T62" fmla="*/ 2147483647 w 53"/>
              <a:gd name="T63" fmla="*/ 2147483647 h 55"/>
              <a:gd name="T64" fmla="*/ 2147483647 w 53"/>
              <a:gd name="T65" fmla="*/ 2147483647 h 55"/>
              <a:gd name="T66" fmla="*/ 0 w 53"/>
              <a:gd name="T67" fmla="*/ 2147483647 h 55"/>
              <a:gd name="T68" fmla="*/ 0 w 53"/>
              <a:gd name="T69" fmla="*/ 2147483647 h 55"/>
              <a:gd name="T70" fmla="*/ 2147483647 w 53"/>
              <a:gd name="T71" fmla="*/ 2147483647 h 55"/>
              <a:gd name="T72" fmla="*/ 2147483647 w 53"/>
              <a:gd name="T73" fmla="*/ 2147483647 h 55"/>
              <a:gd name="T74" fmla="*/ 2147483647 w 53"/>
              <a:gd name="T75" fmla="*/ 2147483647 h 55"/>
              <a:gd name="T76" fmla="*/ 2147483647 w 53"/>
              <a:gd name="T77" fmla="*/ 2147483647 h 55"/>
              <a:gd name="T78" fmla="*/ 2147483647 w 53"/>
              <a:gd name="T79" fmla="*/ 2147483647 h 55"/>
              <a:gd name="T80" fmla="*/ 2147483647 w 53"/>
              <a:gd name="T81" fmla="*/ 2147483647 h 5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3"/>
              <a:gd name="T124" fmla="*/ 0 h 55"/>
              <a:gd name="T125" fmla="*/ 53 w 53"/>
              <a:gd name="T126" fmla="*/ 55 h 5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3" h="55">
                <a:moveTo>
                  <a:pt x="14" y="35"/>
                </a:moveTo>
                <a:lnTo>
                  <a:pt x="19" y="39"/>
                </a:lnTo>
                <a:lnTo>
                  <a:pt x="23" y="43"/>
                </a:lnTo>
                <a:lnTo>
                  <a:pt x="26" y="48"/>
                </a:lnTo>
                <a:lnTo>
                  <a:pt x="28" y="51"/>
                </a:lnTo>
                <a:lnTo>
                  <a:pt x="31" y="52"/>
                </a:lnTo>
                <a:lnTo>
                  <a:pt x="35" y="54"/>
                </a:lnTo>
                <a:lnTo>
                  <a:pt x="38" y="55"/>
                </a:lnTo>
                <a:lnTo>
                  <a:pt x="44" y="55"/>
                </a:lnTo>
                <a:lnTo>
                  <a:pt x="45" y="54"/>
                </a:lnTo>
                <a:lnTo>
                  <a:pt x="47" y="54"/>
                </a:lnTo>
                <a:lnTo>
                  <a:pt x="48" y="52"/>
                </a:lnTo>
                <a:lnTo>
                  <a:pt x="50" y="51"/>
                </a:lnTo>
                <a:lnTo>
                  <a:pt x="51" y="49"/>
                </a:lnTo>
                <a:lnTo>
                  <a:pt x="53" y="48"/>
                </a:lnTo>
                <a:lnTo>
                  <a:pt x="53" y="46"/>
                </a:lnTo>
                <a:lnTo>
                  <a:pt x="53" y="43"/>
                </a:lnTo>
                <a:lnTo>
                  <a:pt x="53" y="38"/>
                </a:lnTo>
                <a:lnTo>
                  <a:pt x="50" y="32"/>
                </a:lnTo>
                <a:lnTo>
                  <a:pt x="48" y="26"/>
                </a:lnTo>
                <a:lnTo>
                  <a:pt x="44" y="20"/>
                </a:lnTo>
                <a:lnTo>
                  <a:pt x="39" y="15"/>
                </a:lnTo>
                <a:lnTo>
                  <a:pt x="35" y="11"/>
                </a:lnTo>
                <a:lnTo>
                  <a:pt x="31" y="6"/>
                </a:lnTo>
                <a:lnTo>
                  <a:pt x="25" y="2"/>
                </a:lnTo>
                <a:lnTo>
                  <a:pt x="22" y="0"/>
                </a:lnTo>
                <a:lnTo>
                  <a:pt x="19" y="0"/>
                </a:lnTo>
                <a:lnTo>
                  <a:pt x="16" y="2"/>
                </a:lnTo>
                <a:lnTo>
                  <a:pt x="11" y="3"/>
                </a:lnTo>
                <a:lnTo>
                  <a:pt x="8" y="5"/>
                </a:lnTo>
                <a:lnTo>
                  <a:pt x="5" y="8"/>
                </a:lnTo>
                <a:lnTo>
                  <a:pt x="3" y="11"/>
                </a:lnTo>
                <a:lnTo>
                  <a:pt x="1" y="15"/>
                </a:lnTo>
                <a:lnTo>
                  <a:pt x="0" y="18"/>
                </a:lnTo>
                <a:lnTo>
                  <a:pt x="0" y="23"/>
                </a:lnTo>
                <a:lnTo>
                  <a:pt x="1" y="26"/>
                </a:lnTo>
                <a:lnTo>
                  <a:pt x="3" y="29"/>
                </a:lnTo>
                <a:lnTo>
                  <a:pt x="4" y="32"/>
                </a:lnTo>
                <a:lnTo>
                  <a:pt x="7" y="33"/>
                </a:lnTo>
                <a:lnTo>
                  <a:pt x="10" y="35"/>
                </a:lnTo>
                <a:lnTo>
                  <a:pt x="14" y="35"/>
                </a:lnTo>
              </a:path>
            </a:pathLst>
          </a:custGeom>
          <a:solidFill>
            <a:srgbClr val="FFFF00"/>
          </a:solidFill>
          <a:ln w="4763">
            <a:solidFill>
              <a:srgbClr val="990000"/>
            </a:solidFill>
            <a:round/>
            <a:headEnd/>
            <a:tailEnd/>
          </a:ln>
        </p:spPr>
        <p:txBody>
          <a:bodyPr/>
          <a:lstStyle/>
          <a:p>
            <a:endParaRPr lang="en-US"/>
          </a:p>
        </p:txBody>
      </p:sp>
      <p:sp>
        <p:nvSpPr>
          <p:cNvPr id="53417" name="Freeform 168"/>
          <p:cNvSpPr>
            <a:spLocks/>
          </p:cNvSpPr>
          <p:nvPr/>
        </p:nvSpPr>
        <p:spPr bwMode="auto">
          <a:xfrm>
            <a:off x="6369053" y="4340229"/>
            <a:ext cx="85725" cy="87313"/>
          </a:xfrm>
          <a:custGeom>
            <a:avLst/>
            <a:gdLst>
              <a:gd name="T0" fmla="*/ 2147483647 w 61"/>
              <a:gd name="T1" fmla="*/ 2147483647 h 55"/>
              <a:gd name="T2" fmla="*/ 0 w 61"/>
              <a:gd name="T3" fmla="*/ 2147483647 h 55"/>
              <a:gd name="T4" fmla="*/ 2147483647 w 61"/>
              <a:gd name="T5" fmla="*/ 2147483647 h 55"/>
              <a:gd name="T6" fmla="*/ 2147483647 w 61"/>
              <a:gd name="T7" fmla="*/ 2147483647 h 55"/>
              <a:gd name="T8" fmla="*/ 2147483647 w 61"/>
              <a:gd name="T9" fmla="*/ 2147483647 h 55"/>
              <a:gd name="T10" fmla="*/ 2147483647 w 61"/>
              <a:gd name="T11" fmla="*/ 2147483647 h 55"/>
              <a:gd name="T12" fmla="*/ 2147483647 w 61"/>
              <a:gd name="T13" fmla="*/ 2147483647 h 55"/>
              <a:gd name="T14" fmla="*/ 2147483647 w 61"/>
              <a:gd name="T15" fmla="*/ 2147483647 h 55"/>
              <a:gd name="T16" fmla="*/ 2147483647 w 61"/>
              <a:gd name="T17" fmla="*/ 2147483647 h 55"/>
              <a:gd name="T18" fmla="*/ 2147483647 w 61"/>
              <a:gd name="T19" fmla="*/ 2147483647 h 55"/>
              <a:gd name="T20" fmla="*/ 2147483647 w 61"/>
              <a:gd name="T21" fmla="*/ 2147483647 h 55"/>
              <a:gd name="T22" fmla="*/ 2147483647 w 61"/>
              <a:gd name="T23" fmla="*/ 2147483647 h 55"/>
              <a:gd name="T24" fmla="*/ 2147483647 w 61"/>
              <a:gd name="T25" fmla="*/ 2147483647 h 55"/>
              <a:gd name="T26" fmla="*/ 2147483647 w 61"/>
              <a:gd name="T27" fmla="*/ 2147483647 h 55"/>
              <a:gd name="T28" fmla="*/ 2147483647 w 61"/>
              <a:gd name="T29" fmla="*/ 2147483647 h 55"/>
              <a:gd name="T30" fmla="*/ 2147483647 w 61"/>
              <a:gd name="T31" fmla="*/ 2147483647 h 55"/>
              <a:gd name="T32" fmla="*/ 2147483647 w 61"/>
              <a:gd name="T33" fmla="*/ 2147483647 h 55"/>
              <a:gd name="T34" fmla="*/ 2147483647 w 61"/>
              <a:gd name="T35" fmla="*/ 2147483647 h 55"/>
              <a:gd name="T36" fmla="*/ 2147483647 w 61"/>
              <a:gd name="T37" fmla="*/ 2147483647 h 55"/>
              <a:gd name="T38" fmla="*/ 2147483647 w 61"/>
              <a:gd name="T39" fmla="*/ 2147483647 h 55"/>
              <a:gd name="T40" fmla="*/ 2147483647 w 61"/>
              <a:gd name="T41" fmla="*/ 2147483647 h 55"/>
              <a:gd name="T42" fmla="*/ 2147483647 w 61"/>
              <a:gd name="T43" fmla="*/ 2147483647 h 55"/>
              <a:gd name="T44" fmla="*/ 2147483647 w 61"/>
              <a:gd name="T45" fmla="*/ 2147483647 h 55"/>
              <a:gd name="T46" fmla="*/ 2147483647 w 61"/>
              <a:gd name="T47" fmla="*/ 2147483647 h 55"/>
              <a:gd name="T48" fmla="*/ 2147483647 w 61"/>
              <a:gd name="T49" fmla="*/ 2147483647 h 55"/>
              <a:gd name="T50" fmla="*/ 2147483647 w 61"/>
              <a:gd name="T51" fmla="*/ 2147483647 h 55"/>
              <a:gd name="T52" fmla="*/ 2147483647 w 61"/>
              <a:gd name="T53" fmla="*/ 2147483647 h 55"/>
              <a:gd name="T54" fmla="*/ 2147483647 w 61"/>
              <a:gd name="T55" fmla="*/ 2147483647 h 55"/>
              <a:gd name="T56" fmla="*/ 2147483647 w 61"/>
              <a:gd name="T57" fmla="*/ 2147483647 h 55"/>
              <a:gd name="T58" fmla="*/ 2147483647 w 61"/>
              <a:gd name="T59" fmla="*/ 2147483647 h 55"/>
              <a:gd name="T60" fmla="*/ 2147483647 w 61"/>
              <a:gd name="T61" fmla="*/ 2147483647 h 55"/>
              <a:gd name="T62" fmla="*/ 2147483647 w 61"/>
              <a:gd name="T63" fmla="*/ 2147483647 h 55"/>
              <a:gd name="T64" fmla="*/ 2147483647 w 61"/>
              <a:gd name="T65" fmla="*/ 2147483647 h 55"/>
              <a:gd name="T66" fmla="*/ 2147483647 w 61"/>
              <a:gd name="T67" fmla="*/ 2147483647 h 55"/>
              <a:gd name="T68" fmla="*/ 2147483647 w 61"/>
              <a:gd name="T69" fmla="*/ 2147483647 h 55"/>
              <a:gd name="T70" fmla="*/ 2147483647 w 61"/>
              <a:gd name="T71" fmla="*/ 2147483647 h 55"/>
              <a:gd name="T72" fmla="*/ 2147483647 w 61"/>
              <a:gd name="T73" fmla="*/ 2147483647 h 55"/>
              <a:gd name="T74" fmla="*/ 2147483647 w 61"/>
              <a:gd name="T75" fmla="*/ 2147483647 h 55"/>
              <a:gd name="T76" fmla="*/ 2147483647 w 61"/>
              <a:gd name="T77" fmla="*/ 2147483647 h 55"/>
              <a:gd name="T78" fmla="*/ 2147483647 w 61"/>
              <a:gd name="T79" fmla="*/ 2147483647 h 55"/>
              <a:gd name="T80" fmla="*/ 2147483647 w 61"/>
              <a:gd name="T81" fmla="*/ 2147483647 h 55"/>
              <a:gd name="T82" fmla="*/ 2147483647 w 61"/>
              <a:gd name="T83" fmla="*/ 0 h 55"/>
              <a:gd name="T84" fmla="*/ 2147483647 w 61"/>
              <a:gd name="T85" fmla="*/ 0 h 55"/>
              <a:gd name="T86" fmla="*/ 2147483647 w 61"/>
              <a:gd name="T87" fmla="*/ 0 h 55"/>
              <a:gd name="T88" fmla="*/ 2147483647 w 61"/>
              <a:gd name="T89" fmla="*/ 2147483647 h 55"/>
              <a:gd name="T90" fmla="*/ 2147483647 w 61"/>
              <a:gd name="T91" fmla="*/ 2147483647 h 55"/>
              <a:gd name="T92" fmla="*/ 2147483647 w 61"/>
              <a:gd name="T93" fmla="*/ 2147483647 h 55"/>
              <a:gd name="T94" fmla="*/ 2147483647 w 61"/>
              <a:gd name="T95" fmla="*/ 2147483647 h 55"/>
              <a:gd name="T96" fmla="*/ 2147483647 w 61"/>
              <a:gd name="T97" fmla="*/ 2147483647 h 55"/>
              <a:gd name="T98" fmla="*/ 2147483647 w 61"/>
              <a:gd name="T99" fmla="*/ 2147483647 h 5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1"/>
              <a:gd name="T151" fmla="*/ 0 h 55"/>
              <a:gd name="T152" fmla="*/ 61 w 61"/>
              <a:gd name="T153" fmla="*/ 55 h 5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1" h="55">
                <a:moveTo>
                  <a:pt x="2" y="19"/>
                </a:moveTo>
                <a:lnTo>
                  <a:pt x="0" y="23"/>
                </a:lnTo>
                <a:lnTo>
                  <a:pt x="2" y="28"/>
                </a:lnTo>
                <a:lnTo>
                  <a:pt x="3" y="32"/>
                </a:lnTo>
                <a:lnTo>
                  <a:pt x="6" y="37"/>
                </a:lnTo>
                <a:lnTo>
                  <a:pt x="10" y="40"/>
                </a:lnTo>
                <a:lnTo>
                  <a:pt x="15" y="41"/>
                </a:lnTo>
                <a:lnTo>
                  <a:pt x="19" y="44"/>
                </a:lnTo>
                <a:lnTo>
                  <a:pt x="22" y="46"/>
                </a:lnTo>
                <a:lnTo>
                  <a:pt x="27" y="47"/>
                </a:lnTo>
                <a:lnTo>
                  <a:pt x="30" y="49"/>
                </a:lnTo>
                <a:lnTo>
                  <a:pt x="33" y="49"/>
                </a:lnTo>
                <a:lnTo>
                  <a:pt x="36" y="50"/>
                </a:lnTo>
                <a:lnTo>
                  <a:pt x="37" y="50"/>
                </a:lnTo>
                <a:lnTo>
                  <a:pt x="40" y="52"/>
                </a:lnTo>
                <a:lnTo>
                  <a:pt x="43" y="52"/>
                </a:lnTo>
                <a:lnTo>
                  <a:pt x="46" y="53"/>
                </a:lnTo>
                <a:lnTo>
                  <a:pt x="49" y="55"/>
                </a:lnTo>
                <a:lnTo>
                  <a:pt x="50" y="55"/>
                </a:lnTo>
                <a:lnTo>
                  <a:pt x="52" y="55"/>
                </a:lnTo>
                <a:lnTo>
                  <a:pt x="53" y="55"/>
                </a:lnTo>
                <a:lnTo>
                  <a:pt x="53" y="53"/>
                </a:lnTo>
                <a:lnTo>
                  <a:pt x="55" y="52"/>
                </a:lnTo>
                <a:lnTo>
                  <a:pt x="56" y="50"/>
                </a:lnTo>
                <a:lnTo>
                  <a:pt x="58" y="47"/>
                </a:lnTo>
                <a:lnTo>
                  <a:pt x="59" y="44"/>
                </a:lnTo>
                <a:lnTo>
                  <a:pt x="61" y="41"/>
                </a:lnTo>
                <a:lnTo>
                  <a:pt x="61" y="38"/>
                </a:lnTo>
                <a:lnTo>
                  <a:pt x="61" y="35"/>
                </a:lnTo>
                <a:lnTo>
                  <a:pt x="59" y="32"/>
                </a:lnTo>
                <a:lnTo>
                  <a:pt x="58" y="29"/>
                </a:lnTo>
                <a:lnTo>
                  <a:pt x="56" y="28"/>
                </a:lnTo>
                <a:lnTo>
                  <a:pt x="52" y="23"/>
                </a:lnTo>
                <a:lnTo>
                  <a:pt x="47" y="20"/>
                </a:lnTo>
                <a:lnTo>
                  <a:pt x="44" y="17"/>
                </a:lnTo>
                <a:lnTo>
                  <a:pt x="42" y="15"/>
                </a:lnTo>
                <a:lnTo>
                  <a:pt x="37" y="12"/>
                </a:lnTo>
                <a:lnTo>
                  <a:pt x="34" y="9"/>
                </a:lnTo>
                <a:lnTo>
                  <a:pt x="30" y="6"/>
                </a:lnTo>
                <a:lnTo>
                  <a:pt x="25" y="3"/>
                </a:lnTo>
                <a:lnTo>
                  <a:pt x="22" y="0"/>
                </a:lnTo>
                <a:lnTo>
                  <a:pt x="19" y="0"/>
                </a:lnTo>
                <a:lnTo>
                  <a:pt x="15" y="0"/>
                </a:lnTo>
                <a:lnTo>
                  <a:pt x="12" y="1"/>
                </a:lnTo>
                <a:lnTo>
                  <a:pt x="9" y="4"/>
                </a:lnTo>
                <a:lnTo>
                  <a:pt x="6" y="7"/>
                </a:lnTo>
                <a:lnTo>
                  <a:pt x="5" y="12"/>
                </a:lnTo>
                <a:lnTo>
                  <a:pt x="3" y="17"/>
                </a:lnTo>
                <a:lnTo>
                  <a:pt x="2" y="1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18" name="Freeform 169"/>
          <p:cNvSpPr>
            <a:spLocks/>
          </p:cNvSpPr>
          <p:nvPr/>
        </p:nvSpPr>
        <p:spPr bwMode="auto">
          <a:xfrm>
            <a:off x="6369053" y="4340229"/>
            <a:ext cx="85725" cy="87313"/>
          </a:xfrm>
          <a:custGeom>
            <a:avLst/>
            <a:gdLst>
              <a:gd name="T0" fmla="*/ 2147483647 w 61"/>
              <a:gd name="T1" fmla="*/ 2147483647 h 55"/>
              <a:gd name="T2" fmla="*/ 0 w 61"/>
              <a:gd name="T3" fmla="*/ 2147483647 h 55"/>
              <a:gd name="T4" fmla="*/ 2147483647 w 61"/>
              <a:gd name="T5" fmla="*/ 2147483647 h 55"/>
              <a:gd name="T6" fmla="*/ 2147483647 w 61"/>
              <a:gd name="T7" fmla="*/ 2147483647 h 55"/>
              <a:gd name="T8" fmla="*/ 2147483647 w 61"/>
              <a:gd name="T9" fmla="*/ 2147483647 h 55"/>
              <a:gd name="T10" fmla="*/ 2147483647 w 61"/>
              <a:gd name="T11" fmla="*/ 2147483647 h 55"/>
              <a:gd name="T12" fmla="*/ 2147483647 w 61"/>
              <a:gd name="T13" fmla="*/ 2147483647 h 55"/>
              <a:gd name="T14" fmla="*/ 2147483647 w 61"/>
              <a:gd name="T15" fmla="*/ 2147483647 h 55"/>
              <a:gd name="T16" fmla="*/ 2147483647 w 61"/>
              <a:gd name="T17" fmla="*/ 2147483647 h 55"/>
              <a:gd name="T18" fmla="*/ 2147483647 w 61"/>
              <a:gd name="T19" fmla="*/ 2147483647 h 55"/>
              <a:gd name="T20" fmla="*/ 2147483647 w 61"/>
              <a:gd name="T21" fmla="*/ 2147483647 h 55"/>
              <a:gd name="T22" fmla="*/ 2147483647 w 61"/>
              <a:gd name="T23" fmla="*/ 2147483647 h 55"/>
              <a:gd name="T24" fmla="*/ 2147483647 w 61"/>
              <a:gd name="T25" fmla="*/ 2147483647 h 55"/>
              <a:gd name="T26" fmla="*/ 2147483647 w 61"/>
              <a:gd name="T27" fmla="*/ 2147483647 h 55"/>
              <a:gd name="T28" fmla="*/ 2147483647 w 61"/>
              <a:gd name="T29" fmla="*/ 2147483647 h 55"/>
              <a:gd name="T30" fmla="*/ 2147483647 w 61"/>
              <a:gd name="T31" fmla="*/ 2147483647 h 55"/>
              <a:gd name="T32" fmla="*/ 2147483647 w 61"/>
              <a:gd name="T33" fmla="*/ 2147483647 h 55"/>
              <a:gd name="T34" fmla="*/ 2147483647 w 61"/>
              <a:gd name="T35" fmla="*/ 2147483647 h 55"/>
              <a:gd name="T36" fmla="*/ 2147483647 w 61"/>
              <a:gd name="T37" fmla="*/ 2147483647 h 55"/>
              <a:gd name="T38" fmla="*/ 2147483647 w 61"/>
              <a:gd name="T39" fmla="*/ 2147483647 h 55"/>
              <a:gd name="T40" fmla="*/ 2147483647 w 61"/>
              <a:gd name="T41" fmla="*/ 2147483647 h 55"/>
              <a:gd name="T42" fmla="*/ 2147483647 w 61"/>
              <a:gd name="T43" fmla="*/ 2147483647 h 55"/>
              <a:gd name="T44" fmla="*/ 2147483647 w 61"/>
              <a:gd name="T45" fmla="*/ 2147483647 h 55"/>
              <a:gd name="T46" fmla="*/ 2147483647 w 61"/>
              <a:gd name="T47" fmla="*/ 2147483647 h 55"/>
              <a:gd name="T48" fmla="*/ 2147483647 w 61"/>
              <a:gd name="T49" fmla="*/ 2147483647 h 55"/>
              <a:gd name="T50" fmla="*/ 2147483647 w 61"/>
              <a:gd name="T51" fmla="*/ 2147483647 h 55"/>
              <a:gd name="T52" fmla="*/ 2147483647 w 61"/>
              <a:gd name="T53" fmla="*/ 2147483647 h 55"/>
              <a:gd name="T54" fmla="*/ 2147483647 w 61"/>
              <a:gd name="T55" fmla="*/ 2147483647 h 55"/>
              <a:gd name="T56" fmla="*/ 2147483647 w 61"/>
              <a:gd name="T57" fmla="*/ 2147483647 h 55"/>
              <a:gd name="T58" fmla="*/ 2147483647 w 61"/>
              <a:gd name="T59" fmla="*/ 2147483647 h 55"/>
              <a:gd name="T60" fmla="*/ 2147483647 w 61"/>
              <a:gd name="T61" fmla="*/ 2147483647 h 55"/>
              <a:gd name="T62" fmla="*/ 2147483647 w 61"/>
              <a:gd name="T63" fmla="*/ 2147483647 h 55"/>
              <a:gd name="T64" fmla="*/ 2147483647 w 61"/>
              <a:gd name="T65" fmla="*/ 2147483647 h 55"/>
              <a:gd name="T66" fmla="*/ 2147483647 w 61"/>
              <a:gd name="T67" fmla="*/ 2147483647 h 55"/>
              <a:gd name="T68" fmla="*/ 2147483647 w 61"/>
              <a:gd name="T69" fmla="*/ 2147483647 h 55"/>
              <a:gd name="T70" fmla="*/ 2147483647 w 61"/>
              <a:gd name="T71" fmla="*/ 2147483647 h 55"/>
              <a:gd name="T72" fmla="*/ 2147483647 w 61"/>
              <a:gd name="T73" fmla="*/ 2147483647 h 55"/>
              <a:gd name="T74" fmla="*/ 2147483647 w 61"/>
              <a:gd name="T75" fmla="*/ 2147483647 h 55"/>
              <a:gd name="T76" fmla="*/ 2147483647 w 61"/>
              <a:gd name="T77" fmla="*/ 2147483647 h 55"/>
              <a:gd name="T78" fmla="*/ 2147483647 w 61"/>
              <a:gd name="T79" fmla="*/ 2147483647 h 55"/>
              <a:gd name="T80" fmla="*/ 2147483647 w 61"/>
              <a:gd name="T81" fmla="*/ 2147483647 h 55"/>
              <a:gd name="T82" fmla="*/ 2147483647 w 61"/>
              <a:gd name="T83" fmla="*/ 0 h 55"/>
              <a:gd name="T84" fmla="*/ 2147483647 w 61"/>
              <a:gd name="T85" fmla="*/ 0 h 55"/>
              <a:gd name="T86" fmla="*/ 2147483647 w 61"/>
              <a:gd name="T87" fmla="*/ 0 h 55"/>
              <a:gd name="T88" fmla="*/ 2147483647 w 61"/>
              <a:gd name="T89" fmla="*/ 2147483647 h 55"/>
              <a:gd name="T90" fmla="*/ 2147483647 w 61"/>
              <a:gd name="T91" fmla="*/ 2147483647 h 55"/>
              <a:gd name="T92" fmla="*/ 2147483647 w 61"/>
              <a:gd name="T93" fmla="*/ 2147483647 h 55"/>
              <a:gd name="T94" fmla="*/ 2147483647 w 61"/>
              <a:gd name="T95" fmla="*/ 2147483647 h 55"/>
              <a:gd name="T96" fmla="*/ 2147483647 w 61"/>
              <a:gd name="T97" fmla="*/ 2147483647 h 55"/>
              <a:gd name="T98" fmla="*/ 2147483647 w 61"/>
              <a:gd name="T99" fmla="*/ 2147483647 h 5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1"/>
              <a:gd name="T151" fmla="*/ 0 h 55"/>
              <a:gd name="T152" fmla="*/ 61 w 61"/>
              <a:gd name="T153" fmla="*/ 55 h 5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1" h="55">
                <a:moveTo>
                  <a:pt x="2" y="19"/>
                </a:moveTo>
                <a:lnTo>
                  <a:pt x="0" y="23"/>
                </a:lnTo>
                <a:lnTo>
                  <a:pt x="2" y="28"/>
                </a:lnTo>
                <a:lnTo>
                  <a:pt x="3" y="32"/>
                </a:lnTo>
                <a:lnTo>
                  <a:pt x="6" y="37"/>
                </a:lnTo>
                <a:lnTo>
                  <a:pt x="10" y="40"/>
                </a:lnTo>
                <a:lnTo>
                  <a:pt x="15" y="41"/>
                </a:lnTo>
                <a:lnTo>
                  <a:pt x="19" y="44"/>
                </a:lnTo>
                <a:lnTo>
                  <a:pt x="22" y="46"/>
                </a:lnTo>
                <a:lnTo>
                  <a:pt x="27" y="47"/>
                </a:lnTo>
                <a:lnTo>
                  <a:pt x="30" y="49"/>
                </a:lnTo>
                <a:lnTo>
                  <a:pt x="33" y="49"/>
                </a:lnTo>
                <a:lnTo>
                  <a:pt x="36" y="50"/>
                </a:lnTo>
                <a:lnTo>
                  <a:pt x="37" y="50"/>
                </a:lnTo>
                <a:lnTo>
                  <a:pt x="40" y="52"/>
                </a:lnTo>
                <a:lnTo>
                  <a:pt x="43" y="52"/>
                </a:lnTo>
                <a:lnTo>
                  <a:pt x="46" y="53"/>
                </a:lnTo>
                <a:lnTo>
                  <a:pt x="49" y="55"/>
                </a:lnTo>
                <a:lnTo>
                  <a:pt x="50" y="55"/>
                </a:lnTo>
                <a:lnTo>
                  <a:pt x="52" y="55"/>
                </a:lnTo>
                <a:lnTo>
                  <a:pt x="53" y="55"/>
                </a:lnTo>
                <a:lnTo>
                  <a:pt x="53" y="53"/>
                </a:lnTo>
                <a:lnTo>
                  <a:pt x="55" y="52"/>
                </a:lnTo>
                <a:lnTo>
                  <a:pt x="56" y="50"/>
                </a:lnTo>
                <a:lnTo>
                  <a:pt x="58" y="47"/>
                </a:lnTo>
                <a:lnTo>
                  <a:pt x="59" y="44"/>
                </a:lnTo>
                <a:lnTo>
                  <a:pt x="61" y="41"/>
                </a:lnTo>
                <a:lnTo>
                  <a:pt x="61" y="38"/>
                </a:lnTo>
                <a:lnTo>
                  <a:pt x="61" y="35"/>
                </a:lnTo>
                <a:lnTo>
                  <a:pt x="59" y="32"/>
                </a:lnTo>
                <a:lnTo>
                  <a:pt x="58" y="29"/>
                </a:lnTo>
                <a:lnTo>
                  <a:pt x="56" y="28"/>
                </a:lnTo>
                <a:lnTo>
                  <a:pt x="52" y="23"/>
                </a:lnTo>
                <a:lnTo>
                  <a:pt x="47" y="20"/>
                </a:lnTo>
                <a:lnTo>
                  <a:pt x="44" y="17"/>
                </a:lnTo>
                <a:lnTo>
                  <a:pt x="42" y="15"/>
                </a:lnTo>
                <a:lnTo>
                  <a:pt x="37" y="12"/>
                </a:lnTo>
                <a:lnTo>
                  <a:pt x="34" y="9"/>
                </a:lnTo>
                <a:lnTo>
                  <a:pt x="30" y="6"/>
                </a:lnTo>
                <a:lnTo>
                  <a:pt x="25" y="3"/>
                </a:lnTo>
                <a:lnTo>
                  <a:pt x="22" y="0"/>
                </a:lnTo>
                <a:lnTo>
                  <a:pt x="19" y="0"/>
                </a:lnTo>
                <a:lnTo>
                  <a:pt x="15" y="0"/>
                </a:lnTo>
                <a:lnTo>
                  <a:pt x="12" y="1"/>
                </a:lnTo>
                <a:lnTo>
                  <a:pt x="9" y="4"/>
                </a:lnTo>
                <a:lnTo>
                  <a:pt x="6" y="7"/>
                </a:lnTo>
                <a:lnTo>
                  <a:pt x="5" y="12"/>
                </a:lnTo>
                <a:lnTo>
                  <a:pt x="3" y="17"/>
                </a:lnTo>
                <a:lnTo>
                  <a:pt x="2" y="19"/>
                </a:lnTo>
              </a:path>
            </a:pathLst>
          </a:custGeom>
          <a:solidFill>
            <a:srgbClr val="FFFF00"/>
          </a:solidFill>
          <a:ln w="4763">
            <a:solidFill>
              <a:srgbClr val="990000"/>
            </a:solidFill>
            <a:round/>
            <a:headEnd/>
            <a:tailEnd/>
          </a:ln>
        </p:spPr>
        <p:txBody>
          <a:bodyPr/>
          <a:lstStyle/>
          <a:p>
            <a:endParaRPr lang="en-US"/>
          </a:p>
        </p:txBody>
      </p:sp>
      <p:sp>
        <p:nvSpPr>
          <p:cNvPr id="53419" name="Freeform 170"/>
          <p:cNvSpPr>
            <a:spLocks/>
          </p:cNvSpPr>
          <p:nvPr/>
        </p:nvSpPr>
        <p:spPr bwMode="auto">
          <a:xfrm>
            <a:off x="6369053" y="4340229"/>
            <a:ext cx="85725" cy="87313"/>
          </a:xfrm>
          <a:custGeom>
            <a:avLst/>
            <a:gdLst>
              <a:gd name="T0" fmla="*/ 2147483647 w 61"/>
              <a:gd name="T1" fmla="*/ 2147483647 h 55"/>
              <a:gd name="T2" fmla="*/ 0 w 61"/>
              <a:gd name="T3" fmla="*/ 2147483647 h 55"/>
              <a:gd name="T4" fmla="*/ 2147483647 w 61"/>
              <a:gd name="T5" fmla="*/ 2147483647 h 55"/>
              <a:gd name="T6" fmla="*/ 2147483647 w 61"/>
              <a:gd name="T7" fmla="*/ 2147483647 h 55"/>
              <a:gd name="T8" fmla="*/ 2147483647 w 61"/>
              <a:gd name="T9" fmla="*/ 2147483647 h 55"/>
              <a:gd name="T10" fmla="*/ 2147483647 w 61"/>
              <a:gd name="T11" fmla="*/ 2147483647 h 55"/>
              <a:gd name="T12" fmla="*/ 2147483647 w 61"/>
              <a:gd name="T13" fmla="*/ 2147483647 h 55"/>
              <a:gd name="T14" fmla="*/ 2147483647 w 61"/>
              <a:gd name="T15" fmla="*/ 2147483647 h 55"/>
              <a:gd name="T16" fmla="*/ 2147483647 w 61"/>
              <a:gd name="T17" fmla="*/ 2147483647 h 55"/>
              <a:gd name="T18" fmla="*/ 2147483647 w 61"/>
              <a:gd name="T19" fmla="*/ 2147483647 h 55"/>
              <a:gd name="T20" fmla="*/ 2147483647 w 61"/>
              <a:gd name="T21" fmla="*/ 2147483647 h 55"/>
              <a:gd name="T22" fmla="*/ 2147483647 w 61"/>
              <a:gd name="T23" fmla="*/ 2147483647 h 55"/>
              <a:gd name="T24" fmla="*/ 2147483647 w 61"/>
              <a:gd name="T25" fmla="*/ 2147483647 h 55"/>
              <a:gd name="T26" fmla="*/ 2147483647 w 61"/>
              <a:gd name="T27" fmla="*/ 2147483647 h 55"/>
              <a:gd name="T28" fmla="*/ 2147483647 w 61"/>
              <a:gd name="T29" fmla="*/ 2147483647 h 55"/>
              <a:gd name="T30" fmla="*/ 2147483647 w 61"/>
              <a:gd name="T31" fmla="*/ 2147483647 h 55"/>
              <a:gd name="T32" fmla="*/ 2147483647 w 61"/>
              <a:gd name="T33" fmla="*/ 2147483647 h 55"/>
              <a:gd name="T34" fmla="*/ 2147483647 w 61"/>
              <a:gd name="T35" fmla="*/ 2147483647 h 55"/>
              <a:gd name="T36" fmla="*/ 2147483647 w 61"/>
              <a:gd name="T37" fmla="*/ 2147483647 h 55"/>
              <a:gd name="T38" fmla="*/ 2147483647 w 61"/>
              <a:gd name="T39" fmla="*/ 2147483647 h 55"/>
              <a:gd name="T40" fmla="*/ 2147483647 w 61"/>
              <a:gd name="T41" fmla="*/ 2147483647 h 55"/>
              <a:gd name="T42" fmla="*/ 2147483647 w 61"/>
              <a:gd name="T43" fmla="*/ 2147483647 h 55"/>
              <a:gd name="T44" fmla="*/ 2147483647 w 61"/>
              <a:gd name="T45" fmla="*/ 2147483647 h 55"/>
              <a:gd name="T46" fmla="*/ 2147483647 w 61"/>
              <a:gd name="T47" fmla="*/ 2147483647 h 55"/>
              <a:gd name="T48" fmla="*/ 2147483647 w 61"/>
              <a:gd name="T49" fmla="*/ 2147483647 h 55"/>
              <a:gd name="T50" fmla="*/ 2147483647 w 61"/>
              <a:gd name="T51" fmla="*/ 2147483647 h 55"/>
              <a:gd name="T52" fmla="*/ 2147483647 w 61"/>
              <a:gd name="T53" fmla="*/ 2147483647 h 55"/>
              <a:gd name="T54" fmla="*/ 2147483647 w 61"/>
              <a:gd name="T55" fmla="*/ 2147483647 h 55"/>
              <a:gd name="T56" fmla="*/ 2147483647 w 61"/>
              <a:gd name="T57" fmla="*/ 2147483647 h 55"/>
              <a:gd name="T58" fmla="*/ 2147483647 w 61"/>
              <a:gd name="T59" fmla="*/ 2147483647 h 55"/>
              <a:gd name="T60" fmla="*/ 2147483647 w 61"/>
              <a:gd name="T61" fmla="*/ 2147483647 h 55"/>
              <a:gd name="T62" fmla="*/ 2147483647 w 61"/>
              <a:gd name="T63" fmla="*/ 2147483647 h 55"/>
              <a:gd name="T64" fmla="*/ 2147483647 w 61"/>
              <a:gd name="T65" fmla="*/ 2147483647 h 55"/>
              <a:gd name="T66" fmla="*/ 2147483647 w 61"/>
              <a:gd name="T67" fmla="*/ 2147483647 h 55"/>
              <a:gd name="T68" fmla="*/ 2147483647 w 61"/>
              <a:gd name="T69" fmla="*/ 2147483647 h 55"/>
              <a:gd name="T70" fmla="*/ 2147483647 w 61"/>
              <a:gd name="T71" fmla="*/ 2147483647 h 55"/>
              <a:gd name="T72" fmla="*/ 2147483647 w 61"/>
              <a:gd name="T73" fmla="*/ 2147483647 h 55"/>
              <a:gd name="T74" fmla="*/ 2147483647 w 61"/>
              <a:gd name="T75" fmla="*/ 2147483647 h 55"/>
              <a:gd name="T76" fmla="*/ 2147483647 w 61"/>
              <a:gd name="T77" fmla="*/ 2147483647 h 55"/>
              <a:gd name="T78" fmla="*/ 2147483647 w 61"/>
              <a:gd name="T79" fmla="*/ 2147483647 h 55"/>
              <a:gd name="T80" fmla="*/ 2147483647 w 61"/>
              <a:gd name="T81" fmla="*/ 2147483647 h 55"/>
              <a:gd name="T82" fmla="*/ 2147483647 w 61"/>
              <a:gd name="T83" fmla="*/ 0 h 55"/>
              <a:gd name="T84" fmla="*/ 2147483647 w 61"/>
              <a:gd name="T85" fmla="*/ 0 h 55"/>
              <a:gd name="T86" fmla="*/ 2147483647 w 61"/>
              <a:gd name="T87" fmla="*/ 0 h 55"/>
              <a:gd name="T88" fmla="*/ 2147483647 w 61"/>
              <a:gd name="T89" fmla="*/ 2147483647 h 55"/>
              <a:gd name="T90" fmla="*/ 2147483647 w 61"/>
              <a:gd name="T91" fmla="*/ 2147483647 h 55"/>
              <a:gd name="T92" fmla="*/ 2147483647 w 61"/>
              <a:gd name="T93" fmla="*/ 2147483647 h 55"/>
              <a:gd name="T94" fmla="*/ 2147483647 w 61"/>
              <a:gd name="T95" fmla="*/ 2147483647 h 55"/>
              <a:gd name="T96" fmla="*/ 2147483647 w 61"/>
              <a:gd name="T97" fmla="*/ 2147483647 h 5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1"/>
              <a:gd name="T148" fmla="*/ 0 h 55"/>
              <a:gd name="T149" fmla="*/ 61 w 61"/>
              <a:gd name="T150" fmla="*/ 55 h 5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1" h="55">
                <a:moveTo>
                  <a:pt x="2" y="19"/>
                </a:moveTo>
                <a:lnTo>
                  <a:pt x="0" y="23"/>
                </a:lnTo>
                <a:lnTo>
                  <a:pt x="2" y="28"/>
                </a:lnTo>
                <a:lnTo>
                  <a:pt x="3" y="32"/>
                </a:lnTo>
                <a:lnTo>
                  <a:pt x="6" y="37"/>
                </a:lnTo>
                <a:lnTo>
                  <a:pt x="10" y="40"/>
                </a:lnTo>
                <a:lnTo>
                  <a:pt x="15" y="41"/>
                </a:lnTo>
                <a:lnTo>
                  <a:pt x="19" y="44"/>
                </a:lnTo>
                <a:lnTo>
                  <a:pt x="22" y="46"/>
                </a:lnTo>
                <a:lnTo>
                  <a:pt x="27" y="47"/>
                </a:lnTo>
                <a:lnTo>
                  <a:pt x="30" y="49"/>
                </a:lnTo>
                <a:lnTo>
                  <a:pt x="33" y="49"/>
                </a:lnTo>
                <a:lnTo>
                  <a:pt x="36" y="50"/>
                </a:lnTo>
                <a:lnTo>
                  <a:pt x="37" y="50"/>
                </a:lnTo>
                <a:lnTo>
                  <a:pt x="40" y="52"/>
                </a:lnTo>
                <a:lnTo>
                  <a:pt x="43" y="52"/>
                </a:lnTo>
                <a:lnTo>
                  <a:pt x="46" y="53"/>
                </a:lnTo>
                <a:lnTo>
                  <a:pt x="49" y="55"/>
                </a:lnTo>
                <a:lnTo>
                  <a:pt x="50" y="55"/>
                </a:lnTo>
                <a:lnTo>
                  <a:pt x="52" y="55"/>
                </a:lnTo>
                <a:lnTo>
                  <a:pt x="53" y="55"/>
                </a:lnTo>
                <a:lnTo>
                  <a:pt x="53" y="53"/>
                </a:lnTo>
                <a:lnTo>
                  <a:pt x="55" y="52"/>
                </a:lnTo>
                <a:lnTo>
                  <a:pt x="56" y="50"/>
                </a:lnTo>
                <a:lnTo>
                  <a:pt x="58" y="47"/>
                </a:lnTo>
                <a:lnTo>
                  <a:pt x="59" y="44"/>
                </a:lnTo>
                <a:lnTo>
                  <a:pt x="61" y="41"/>
                </a:lnTo>
                <a:lnTo>
                  <a:pt x="61" y="38"/>
                </a:lnTo>
                <a:lnTo>
                  <a:pt x="61" y="35"/>
                </a:lnTo>
                <a:lnTo>
                  <a:pt x="59" y="32"/>
                </a:lnTo>
                <a:lnTo>
                  <a:pt x="58" y="29"/>
                </a:lnTo>
                <a:lnTo>
                  <a:pt x="56" y="28"/>
                </a:lnTo>
                <a:lnTo>
                  <a:pt x="52" y="23"/>
                </a:lnTo>
                <a:lnTo>
                  <a:pt x="47" y="20"/>
                </a:lnTo>
                <a:lnTo>
                  <a:pt x="44" y="17"/>
                </a:lnTo>
                <a:lnTo>
                  <a:pt x="42" y="15"/>
                </a:lnTo>
                <a:lnTo>
                  <a:pt x="37" y="12"/>
                </a:lnTo>
                <a:lnTo>
                  <a:pt x="34" y="9"/>
                </a:lnTo>
                <a:lnTo>
                  <a:pt x="30" y="6"/>
                </a:lnTo>
                <a:lnTo>
                  <a:pt x="25" y="3"/>
                </a:lnTo>
                <a:lnTo>
                  <a:pt x="22" y="0"/>
                </a:lnTo>
                <a:lnTo>
                  <a:pt x="19" y="0"/>
                </a:lnTo>
                <a:lnTo>
                  <a:pt x="15" y="0"/>
                </a:lnTo>
                <a:lnTo>
                  <a:pt x="12" y="1"/>
                </a:lnTo>
                <a:lnTo>
                  <a:pt x="9" y="4"/>
                </a:lnTo>
                <a:lnTo>
                  <a:pt x="6" y="7"/>
                </a:lnTo>
                <a:lnTo>
                  <a:pt x="5" y="12"/>
                </a:lnTo>
                <a:lnTo>
                  <a:pt x="3" y="17"/>
                </a:lnTo>
              </a:path>
            </a:pathLst>
          </a:custGeom>
          <a:solidFill>
            <a:srgbClr val="FFFF00"/>
          </a:solidFill>
          <a:ln w="4763">
            <a:solidFill>
              <a:srgbClr val="990000"/>
            </a:solidFill>
            <a:round/>
            <a:headEnd/>
            <a:tailEnd/>
          </a:ln>
        </p:spPr>
        <p:txBody>
          <a:bodyPr/>
          <a:lstStyle/>
          <a:p>
            <a:endParaRPr lang="en-US"/>
          </a:p>
        </p:txBody>
      </p:sp>
      <p:sp>
        <p:nvSpPr>
          <p:cNvPr id="53420" name="Freeform 171"/>
          <p:cNvSpPr>
            <a:spLocks/>
          </p:cNvSpPr>
          <p:nvPr/>
        </p:nvSpPr>
        <p:spPr bwMode="auto">
          <a:xfrm>
            <a:off x="6469066" y="4286254"/>
            <a:ext cx="47625" cy="53975"/>
          </a:xfrm>
          <a:custGeom>
            <a:avLst/>
            <a:gdLst>
              <a:gd name="T0" fmla="*/ 2147483647 w 34"/>
              <a:gd name="T1" fmla="*/ 2147483647 h 34"/>
              <a:gd name="T2" fmla="*/ 2147483647 w 34"/>
              <a:gd name="T3" fmla="*/ 2147483647 h 34"/>
              <a:gd name="T4" fmla="*/ 2147483647 w 34"/>
              <a:gd name="T5" fmla="*/ 2147483647 h 34"/>
              <a:gd name="T6" fmla="*/ 2147483647 w 34"/>
              <a:gd name="T7" fmla="*/ 2147483647 h 34"/>
              <a:gd name="T8" fmla="*/ 2147483647 w 34"/>
              <a:gd name="T9" fmla="*/ 2147483647 h 34"/>
              <a:gd name="T10" fmla="*/ 2147483647 w 34"/>
              <a:gd name="T11" fmla="*/ 2147483647 h 34"/>
              <a:gd name="T12" fmla="*/ 2147483647 w 34"/>
              <a:gd name="T13" fmla="*/ 2147483647 h 34"/>
              <a:gd name="T14" fmla="*/ 2147483647 w 34"/>
              <a:gd name="T15" fmla="*/ 2147483647 h 34"/>
              <a:gd name="T16" fmla="*/ 2147483647 w 34"/>
              <a:gd name="T17" fmla="*/ 2147483647 h 34"/>
              <a:gd name="T18" fmla="*/ 2147483647 w 34"/>
              <a:gd name="T19" fmla="*/ 2147483647 h 34"/>
              <a:gd name="T20" fmla="*/ 2147483647 w 34"/>
              <a:gd name="T21" fmla="*/ 2147483647 h 34"/>
              <a:gd name="T22" fmla="*/ 2147483647 w 34"/>
              <a:gd name="T23" fmla="*/ 2147483647 h 34"/>
              <a:gd name="T24" fmla="*/ 2147483647 w 34"/>
              <a:gd name="T25" fmla="*/ 2147483647 h 34"/>
              <a:gd name="T26" fmla="*/ 2147483647 w 34"/>
              <a:gd name="T27" fmla="*/ 2147483647 h 34"/>
              <a:gd name="T28" fmla="*/ 2147483647 w 34"/>
              <a:gd name="T29" fmla="*/ 2147483647 h 34"/>
              <a:gd name="T30" fmla="*/ 2147483647 w 34"/>
              <a:gd name="T31" fmla="*/ 2147483647 h 34"/>
              <a:gd name="T32" fmla="*/ 2147483647 w 34"/>
              <a:gd name="T33" fmla="*/ 2147483647 h 34"/>
              <a:gd name="T34" fmla="*/ 2147483647 w 34"/>
              <a:gd name="T35" fmla="*/ 2147483647 h 34"/>
              <a:gd name="T36" fmla="*/ 2147483647 w 34"/>
              <a:gd name="T37" fmla="*/ 2147483647 h 34"/>
              <a:gd name="T38" fmla="*/ 2147483647 w 34"/>
              <a:gd name="T39" fmla="*/ 2147483647 h 34"/>
              <a:gd name="T40" fmla="*/ 2147483647 w 34"/>
              <a:gd name="T41" fmla="*/ 2147483647 h 34"/>
              <a:gd name="T42" fmla="*/ 2147483647 w 34"/>
              <a:gd name="T43" fmla="*/ 2147483647 h 34"/>
              <a:gd name="T44" fmla="*/ 2147483647 w 34"/>
              <a:gd name="T45" fmla="*/ 2147483647 h 34"/>
              <a:gd name="T46" fmla="*/ 2147483647 w 34"/>
              <a:gd name="T47" fmla="*/ 0 h 34"/>
              <a:gd name="T48" fmla="*/ 2147483647 w 34"/>
              <a:gd name="T49" fmla="*/ 0 h 34"/>
              <a:gd name="T50" fmla="*/ 2147483647 w 34"/>
              <a:gd name="T51" fmla="*/ 2147483647 h 34"/>
              <a:gd name="T52" fmla="*/ 2147483647 w 34"/>
              <a:gd name="T53" fmla="*/ 2147483647 h 34"/>
              <a:gd name="T54" fmla="*/ 0 w 34"/>
              <a:gd name="T55" fmla="*/ 2147483647 h 34"/>
              <a:gd name="T56" fmla="*/ 2147483647 w 34"/>
              <a:gd name="T57" fmla="*/ 2147483647 h 34"/>
              <a:gd name="T58" fmla="*/ 2147483647 w 34"/>
              <a:gd name="T59" fmla="*/ 2147483647 h 34"/>
              <a:gd name="T60" fmla="*/ 2147483647 w 34"/>
              <a:gd name="T61" fmla="*/ 2147483647 h 34"/>
              <a:gd name="T62" fmla="*/ 2147483647 w 34"/>
              <a:gd name="T63" fmla="*/ 2147483647 h 34"/>
              <a:gd name="T64" fmla="*/ 2147483647 w 34"/>
              <a:gd name="T65" fmla="*/ 2147483647 h 34"/>
              <a:gd name="T66" fmla="*/ 2147483647 w 34"/>
              <a:gd name="T67" fmla="*/ 2147483647 h 34"/>
              <a:gd name="T68" fmla="*/ 2147483647 w 34"/>
              <a:gd name="T69" fmla="*/ 2147483647 h 34"/>
              <a:gd name="T70" fmla="*/ 2147483647 w 34"/>
              <a:gd name="T71" fmla="*/ 2147483647 h 34"/>
              <a:gd name="T72" fmla="*/ 2147483647 w 34"/>
              <a:gd name="T73" fmla="*/ 2147483647 h 34"/>
              <a:gd name="T74" fmla="*/ 2147483647 w 34"/>
              <a:gd name="T75" fmla="*/ 2147483647 h 34"/>
              <a:gd name="T76" fmla="*/ 2147483647 w 34"/>
              <a:gd name="T77" fmla="*/ 2147483647 h 34"/>
              <a:gd name="T78" fmla="*/ 2147483647 w 34"/>
              <a:gd name="T79" fmla="*/ 2147483647 h 34"/>
              <a:gd name="T80" fmla="*/ 2147483647 w 34"/>
              <a:gd name="T81" fmla="*/ 2147483647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4"/>
              <a:gd name="T124" fmla="*/ 0 h 34"/>
              <a:gd name="T125" fmla="*/ 34 w 34"/>
              <a:gd name="T126" fmla="*/ 34 h 3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4" h="34">
                <a:moveTo>
                  <a:pt x="5" y="16"/>
                </a:moveTo>
                <a:lnTo>
                  <a:pt x="6" y="17"/>
                </a:lnTo>
                <a:lnTo>
                  <a:pt x="9" y="19"/>
                </a:lnTo>
                <a:lnTo>
                  <a:pt x="10" y="22"/>
                </a:lnTo>
                <a:lnTo>
                  <a:pt x="12" y="23"/>
                </a:lnTo>
                <a:lnTo>
                  <a:pt x="13" y="25"/>
                </a:lnTo>
                <a:lnTo>
                  <a:pt x="15" y="28"/>
                </a:lnTo>
                <a:lnTo>
                  <a:pt x="16" y="29"/>
                </a:lnTo>
                <a:lnTo>
                  <a:pt x="18" y="32"/>
                </a:lnTo>
                <a:lnTo>
                  <a:pt x="19" y="34"/>
                </a:lnTo>
                <a:lnTo>
                  <a:pt x="21" y="34"/>
                </a:lnTo>
                <a:lnTo>
                  <a:pt x="24" y="34"/>
                </a:lnTo>
                <a:lnTo>
                  <a:pt x="25" y="34"/>
                </a:lnTo>
                <a:lnTo>
                  <a:pt x="27" y="32"/>
                </a:lnTo>
                <a:lnTo>
                  <a:pt x="30" y="32"/>
                </a:lnTo>
                <a:lnTo>
                  <a:pt x="31" y="31"/>
                </a:lnTo>
                <a:lnTo>
                  <a:pt x="33" y="28"/>
                </a:lnTo>
                <a:lnTo>
                  <a:pt x="34" y="22"/>
                </a:lnTo>
                <a:lnTo>
                  <a:pt x="34" y="16"/>
                </a:lnTo>
                <a:lnTo>
                  <a:pt x="31" y="10"/>
                </a:lnTo>
                <a:lnTo>
                  <a:pt x="27" y="6"/>
                </a:lnTo>
                <a:lnTo>
                  <a:pt x="21" y="3"/>
                </a:lnTo>
                <a:lnTo>
                  <a:pt x="15" y="1"/>
                </a:lnTo>
                <a:lnTo>
                  <a:pt x="9" y="0"/>
                </a:lnTo>
                <a:lnTo>
                  <a:pt x="3" y="0"/>
                </a:lnTo>
                <a:lnTo>
                  <a:pt x="2" y="1"/>
                </a:lnTo>
                <a:lnTo>
                  <a:pt x="2" y="3"/>
                </a:lnTo>
                <a:lnTo>
                  <a:pt x="0" y="4"/>
                </a:lnTo>
                <a:lnTo>
                  <a:pt x="2" y="6"/>
                </a:lnTo>
                <a:lnTo>
                  <a:pt x="2" y="9"/>
                </a:lnTo>
                <a:lnTo>
                  <a:pt x="3" y="11"/>
                </a:lnTo>
                <a:lnTo>
                  <a:pt x="5" y="13"/>
                </a:lnTo>
                <a:lnTo>
                  <a:pt x="5" y="16"/>
                </a:lnTo>
                <a:lnTo>
                  <a:pt x="6" y="16"/>
                </a:lnTo>
                <a:lnTo>
                  <a:pt x="5" y="16"/>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21" name="Freeform 172"/>
          <p:cNvSpPr>
            <a:spLocks/>
          </p:cNvSpPr>
          <p:nvPr/>
        </p:nvSpPr>
        <p:spPr bwMode="auto">
          <a:xfrm>
            <a:off x="6469066" y="4286254"/>
            <a:ext cx="47625" cy="53975"/>
          </a:xfrm>
          <a:custGeom>
            <a:avLst/>
            <a:gdLst>
              <a:gd name="T0" fmla="*/ 2147483647 w 34"/>
              <a:gd name="T1" fmla="*/ 2147483647 h 34"/>
              <a:gd name="T2" fmla="*/ 2147483647 w 34"/>
              <a:gd name="T3" fmla="*/ 2147483647 h 34"/>
              <a:gd name="T4" fmla="*/ 2147483647 w 34"/>
              <a:gd name="T5" fmla="*/ 2147483647 h 34"/>
              <a:gd name="T6" fmla="*/ 2147483647 w 34"/>
              <a:gd name="T7" fmla="*/ 2147483647 h 34"/>
              <a:gd name="T8" fmla="*/ 2147483647 w 34"/>
              <a:gd name="T9" fmla="*/ 2147483647 h 34"/>
              <a:gd name="T10" fmla="*/ 2147483647 w 34"/>
              <a:gd name="T11" fmla="*/ 2147483647 h 34"/>
              <a:gd name="T12" fmla="*/ 2147483647 w 34"/>
              <a:gd name="T13" fmla="*/ 2147483647 h 34"/>
              <a:gd name="T14" fmla="*/ 2147483647 w 34"/>
              <a:gd name="T15" fmla="*/ 2147483647 h 34"/>
              <a:gd name="T16" fmla="*/ 2147483647 w 34"/>
              <a:gd name="T17" fmla="*/ 2147483647 h 34"/>
              <a:gd name="T18" fmla="*/ 2147483647 w 34"/>
              <a:gd name="T19" fmla="*/ 2147483647 h 34"/>
              <a:gd name="T20" fmla="*/ 2147483647 w 34"/>
              <a:gd name="T21" fmla="*/ 2147483647 h 34"/>
              <a:gd name="T22" fmla="*/ 2147483647 w 34"/>
              <a:gd name="T23" fmla="*/ 2147483647 h 34"/>
              <a:gd name="T24" fmla="*/ 2147483647 w 34"/>
              <a:gd name="T25" fmla="*/ 2147483647 h 34"/>
              <a:gd name="T26" fmla="*/ 2147483647 w 34"/>
              <a:gd name="T27" fmla="*/ 2147483647 h 34"/>
              <a:gd name="T28" fmla="*/ 2147483647 w 34"/>
              <a:gd name="T29" fmla="*/ 2147483647 h 34"/>
              <a:gd name="T30" fmla="*/ 2147483647 w 34"/>
              <a:gd name="T31" fmla="*/ 2147483647 h 34"/>
              <a:gd name="T32" fmla="*/ 2147483647 w 34"/>
              <a:gd name="T33" fmla="*/ 2147483647 h 34"/>
              <a:gd name="T34" fmla="*/ 2147483647 w 34"/>
              <a:gd name="T35" fmla="*/ 2147483647 h 34"/>
              <a:gd name="T36" fmla="*/ 2147483647 w 34"/>
              <a:gd name="T37" fmla="*/ 2147483647 h 34"/>
              <a:gd name="T38" fmla="*/ 2147483647 w 34"/>
              <a:gd name="T39" fmla="*/ 2147483647 h 34"/>
              <a:gd name="T40" fmla="*/ 2147483647 w 34"/>
              <a:gd name="T41" fmla="*/ 2147483647 h 34"/>
              <a:gd name="T42" fmla="*/ 2147483647 w 34"/>
              <a:gd name="T43" fmla="*/ 2147483647 h 34"/>
              <a:gd name="T44" fmla="*/ 2147483647 w 34"/>
              <a:gd name="T45" fmla="*/ 2147483647 h 34"/>
              <a:gd name="T46" fmla="*/ 2147483647 w 34"/>
              <a:gd name="T47" fmla="*/ 0 h 34"/>
              <a:gd name="T48" fmla="*/ 2147483647 w 34"/>
              <a:gd name="T49" fmla="*/ 0 h 34"/>
              <a:gd name="T50" fmla="*/ 2147483647 w 34"/>
              <a:gd name="T51" fmla="*/ 2147483647 h 34"/>
              <a:gd name="T52" fmla="*/ 2147483647 w 34"/>
              <a:gd name="T53" fmla="*/ 2147483647 h 34"/>
              <a:gd name="T54" fmla="*/ 0 w 34"/>
              <a:gd name="T55" fmla="*/ 2147483647 h 34"/>
              <a:gd name="T56" fmla="*/ 2147483647 w 34"/>
              <a:gd name="T57" fmla="*/ 2147483647 h 34"/>
              <a:gd name="T58" fmla="*/ 2147483647 w 34"/>
              <a:gd name="T59" fmla="*/ 2147483647 h 34"/>
              <a:gd name="T60" fmla="*/ 2147483647 w 34"/>
              <a:gd name="T61" fmla="*/ 2147483647 h 34"/>
              <a:gd name="T62" fmla="*/ 2147483647 w 34"/>
              <a:gd name="T63" fmla="*/ 2147483647 h 34"/>
              <a:gd name="T64" fmla="*/ 2147483647 w 34"/>
              <a:gd name="T65" fmla="*/ 2147483647 h 34"/>
              <a:gd name="T66" fmla="*/ 2147483647 w 34"/>
              <a:gd name="T67" fmla="*/ 2147483647 h 34"/>
              <a:gd name="T68" fmla="*/ 2147483647 w 34"/>
              <a:gd name="T69" fmla="*/ 2147483647 h 34"/>
              <a:gd name="T70" fmla="*/ 2147483647 w 34"/>
              <a:gd name="T71" fmla="*/ 2147483647 h 34"/>
              <a:gd name="T72" fmla="*/ 2147483647 w 34"/>
              <a:gd name="T73" fmla="*/ 2147483647 h 34"/>
              <a:gd name="T74" fmla="*/ 2147483647 w 34"/>
              <a:gd name="T75" fmla="*/ 2147483647 h 34"/>
              <a:gd name="T76" fmla="*/ 2147483647 w 34"/>
              <a:gd name="T77" fmla="*/ 2147483647 h 34"/>
              <a:gd name="T78" fmla="*/ 2147483647 w 34"/>
              <a:gd name="T79" fmla="*/ 2147483647 h 34"/>
              <a:gd name="T80" fmla="*/ 2147483647 w 34"/>
              <a:gd name="T81" fmla="*/ 2147483647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4"/>
              <a:gd name="T124" fmla="*/ 0 h 34"/>
              <a:gd name="T125" fmla="*/ 34 w 34"/>
              <a:gd name="T126" fmla="*/ 34 h 3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4" h="34">
                <a:moveTo>
                  <a:pt x="5" y="16"/>
                </a:moveTo>
                <a:lnTo>
                  <a:pt x="6" y="17"/>
                </a:lnTo>
                <a:lnTo>
                  <a:pt x="9" y="19"/>
                </a:lnTo>
                <a:lnTo>
                  <a:pt x="10" y="22"/>
                </a:lnTo>
                <a:lnTo>
                  <a:pt x="12" y="23"/>
                </a:lnTo>
                <a:lnTo>
                  <a:pt x="13" y="25"/>
                </a:lnTo>
                <a:lnTo>
                  <a:pt x="15" y="28"/>
                </a:lnTo>
                <a:lnTo>
                  <a:pt x="16" y="29"/>
                </a:lnTo>
                <a:lnTo>
                  <a:pt x="18" y="32"/>
                </a:lnTo>
                <a:lnTo>
                  <a:pt x="19" y="34"/>
                </a:lnTo>
                <a:lnTo>
                  <a:pt x="21" y="34"/>
                </a:lnTo>
                <a:lnTo>
                  <a:pt x="24" y="34"/>
                </a:lnTo>
                <a:lnTo>
                  <a:pt x="25" y="34"/>
                </a:lnTo>
                <a:lnTo>
                  <a:pt x="27" y="32"/>
                </a:lnTo>
                <a:lnTo>
                  <a:pt x="30" y="32"/>
                </a:lnTo>
                <a:lnTo>
                  <a:pt x="31" y="31"/>
                </a:lnTo>
                <a:lnTo>
                  <a:pt x="33" y="28"/>
                </a:lnTo>
                <a:lnTo>
                  <a:pt x="34" y="22"/>
                </a:lnTo>
                <a:lnTo>
                  <a:pt x="34" y="16"/>
                </a:lnTo>
                <a:lnTo>
                  <a:pt x="31" y="10"/>
                </a:lnTo>
                <a:lnTo>
                  <a:pt x="27" y="6"/>
                </a:lnTo>
                <a:lnTo>
                  <a:pt x="21" y="3"/>
                </a:lnTo>
                <a:lnTo>
                  <a:pt x="15" y="1"/>
                </a:lnTo>
                <a:lnTo>
                  <a:pt x="9" y="0"/>
                </a:lnTo>
                <a:lnTo>
                  <a:pt x="3" y="0"/>
                </a:lnTo>
                <a:lnTo>
                  <a:pt x="2" y="1"/>
                </a:lnTo>
                <a:lnTo>
                  <a:pt x="2" y="3"/>
                </a:lnTo>
                <a:lnTo>
                  <a:pt x="0" y="4"/>
                </a:lnTo>
                <a:lnTo>
                  <a:pt x="2" y="6"/>
                </a:lnTo>
                <a:lnTo>
                  <a:pt x="2" y="9"/>
                </a:lnTo>
                <a:lnTo>
                  <a:pt x="3" y="11"/>
                </a:lnTo>
                <a:lnTo>
                  <a:pt x="5" y="13"/>
                </a:lnTo>
                <a:lnTo>
                  <a:pt x="5" y="16"/>
                </a:lnTo>
                <a:lnTo>
                  <a:pt x="6" y="16"/>
                </a:lnTo>
                <a:lnTo>
                  <a:pt x="5" y="16"/>
                </a:lnTo>
              </a:path>
            </a:pathLst>
          </a:custGeom>
          <a:solidFill>
            <a:srgbClr val="FFFF00"/>
          </a:solidFill>
          <a:ln w="4763">
            <a:solidFill>
              <a:srgbClr val="990000"/>
            </a:solidFill>
            <a:round/>
            <a:headEnd/>
            <a:tailEnd/>
          </a:ln>
        </p:spPr>
        <p:txBody>
          <a:bodyPr/>
          <a:lstStyle/>
          <a:p>
            <a:endParaRPr lang="en-US"/>
          </a:p>
        </p:txBody>
      </p:sp>
      <p:sp>
        <p:nvSpPr>
          <p:cNvPr id="53422" name="Freeform 173"/>
          <p:cNvSpPr>
            <a:spLocks/>
          </p:cNvSpPr>
          <p:nvPr/>
        </p:nvSpPr>
        <p:spPr bwMode="auto">
          <a:xfrm>
            <a:off x="6469066" y="4286254"/>
            <a:ext cx="47625" cy="53975"/>
          </a:xfrm>
          <a:custGeom>
            <a:avLst/>
            <a:gdLst>
              <a:gd name="T0" fmla="*/ 2147483647 w 34"/>
              <a:gd name="T1" fmla="*/ 2147483647 h 34"/>
              <a:gd name="T2" fmla="*/ 2147483647 w 34"/>
              <a:gd name="T3" fmla="*/ 2147483647 h 34"/>
              <a:gd name="T4" fmla="*/ 2147483647 w 34"/>
              <a:gd name="T5" fmla="*/ 2147483647 h 34"/>
              <a:gd name="T6" fmla="*/ 2147483647 w 34"/>
              <a:gd name="T7" fmla="*/ 2147483647 h 34"/>
              <a:gd name="T8" fmla="*/ 2147483647 w 34"/>
              <a:gd name="T9" fmla="*/ 2147483647 h 34"/>
              <a:gd name="T10" fmla="*/ 2147483647 w 34"/>
              <a:gd name="T11" fmla="*/ 2147483647 h 34"/>
              <a:gd name="T12" fmla="*/ 2147483647 w 34"/>
              <a:gd name="T13" fmla="*/ 2147483647 h 34"/>
              <a:gd name="T14" fmla="*/ 2147483647 w 34"/>
              <a:gd name="T15" fmla="*/ 2147483647 h 34"/>
              <a:gd name="T16" fmla="*/ 2147483647 w 34"/>
              <a:gd name="T17" fmla="*/ 2147483647 h 34"/>
              <a:gd name="T18" fmla="*/ 2147483647 w 34"/>
              <a:gd name="T19" fmla="*/ 2147483647 h 34"/>
              <a:gd name="T20" fmla="*/ 2147483647 w 34"/>
              <a:gd name="T21" fmla="*/ 2147483647 h 34"/>
              <a:gd name="T22" fmla="*/ 2147483647 w 34"/>
              <a:gd name="T23" fmla="*/ 2147483647 h 34"/>
              <a:gd name="T24" fmla="*/ 2147483647 w 34"/>
              <a:gd name="T25" fmla="*/ 2147483647 h 34"/>
              <a:gd name="T26" fmla="*/ 2147483647 w 34"/>
              <a:gd name="T27" fmla="*/ 2147483647 h 34"/>
              <a:gd name="T28" fmla="*/ 2147483647 w 34"/>
              <a:gd name="T29" fmla="*/ 2147483647 h 34"/>
              <a:gd name="T30" fmla="*/ 2147483647 w 34"/>
              <a:gd name="T31" fmla="*/ 2147483647 h 34"/>
              <a:gd name="T32" fmla="*/ 2147483647 w 34"/>
              <a:gd name="T33" fmla="*/ 2147483647 h 34"/>
              <a:gd name="T34" fmla="*/ 2147483647 w 34"/>
              <a:gd name="T35" fmla="*/ 2147483647 h 34"/>
              <a:gd name="T36" fmla="*/ 2147483647 w 34"/>
              <a:gd name="T37" fmla="*/ 2147483647 h 34"/>
              <a:gd name="T38" fmla="*/ 2147483647 w 34"/>
              <a:gd name="T39" fmla="*/ 2147483647 h 34"/>
              <a:gd name="T40" fmla="*/ 2147483647 w 34"/>
              <a:gd name="T41" fmla="*/ 2147483647 h 34"/>
              <a:gd name="T42" fmla="*/ 2147483647 w 34"/>
              <a:gd name="T43" fmla="*/ 2147483647 h 34"/>
              <a:gd name="T44" fmla="*/ 2147483647 w 34"/>
              <a:gd name="T45" fmla="*/ 2147483647 h 34"/>
              <a:gd name="T46" fmla="*/ 2147483647 w 34"/>
              <a:gd name="T47" fmla="*/ 0 h 34"/>
              <a:gd name="T48" fmla="*/ 2147483647 w 34"/>
              <a:gd name="T49" fmla="*/ 0 h 34"/>
              <a:gd name="T50" fmla="*/ 2147483647 w 34"/>
              <a:gd name="T51" fmla="*/ 2147483647 h 34"/>
              <a:gd name="T52" fmla="*/ 2147483647 w 34"/>
              <a:gd name="T53" fmla="*/ 2147483647 h 34"/>
              <a:gd name="T54" fmla="*/ 0 w 34"/>
              <a:gd name="T55" fmla="*/ 2147483647 h 34"/>
              <a:gd name="T56" fmla="*/ 2147483647 w 34"/>
              <a:gd name="T57" fmla="*/ 2147483647 h 34"/>
              <a:gd name="T58" fmla="*/ 2147483647 w 34"/>
              <a:gd name="T59" fmla="*/ 2147483647 h 34"/>
              <a:gd name="T60" fmla="*/ 2147483647 w 34"/>
              <a:gd name="T61" fmla="*/ 2147483647 h 34"/>
              <a:gd name="T62" fmla="*/ 2147483647 w 34"/>
              <a:gd name="T63" fmla="*/ 2147483647 h 34"/>
              <a:gd name="T64" fmla="*/ 2147483647 w 34"/>
              <a:gd name="T65" fmla="*/ 2147483647 h 34"/>
              <a:gd name="T66" fmla="*/ 2147483647 w 34"/>
              <a:gd name="T67" fmla="*/ 2147483647 h 34"/>
              <a:gd name="T68" fmla="*/ 2147483647 w 34"/>
              <a:gd name="T69" fmla="*/ 2147483647 h 34"/>
              <a:gd name="T70" fmla="*/ 2147483647 w 34"/>
              <a:gd name="T71" fmla="*/ 2147483647 h 34"/>
              <a:gd name="T72" fmla="*/ 2147483647 w 34"/>
              <a:gd name="T73" fmla="*/ 2147483647 h 34"/>
              <a:gd name="T74" fmla="*/ 2147483647 w 34"/>
              <a:gd name="T75" fmla="*/ 2147483647 h 34"/>
              <a:gd name="T76" fmla="*/ 2147483647 w 34"/>
              <a:gd name="T77" fmla="*/ 2147483647 h 34"/>
              <a:gd name="T78" fmla="*/ 2147483647 w 34"/>
              <a:gd name="T79" fmla="*/ 2147483647 h 34"/>
              <a:gd name="T80" fmla="*/ 2147483647 w 34"/>
              <a:gd name="T81" fmla="*/ 2147483647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4"/>
              <a:gd name="T124" fmla="*/ 0 h 34"/>
              <a:gd name="T125" fmla="*/ 34 w 34"/>
              <a:gd name="T126" fmla="*/ 34 h 3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4" h="34">
                <a:moveTo>
                  <a:pt x="5" y="16"/>
                </a:moveTo>
                <a:lnTo>
                  <a:pt x="6" y="17"/>
                </a:lnTo>
                <a:lnTo>
                  <a:pt x="9" y="19"/>
                </a:lnTo>
                <a:lnTo>
                  <a:pt x="10" y="22"/>
                </a:lnTo>
                <a:lnTo>
                  <a:pt x="12" y="23"/>
                </a:lnTo>
                <a:lnTo>
                  <a:pt x="13" y="25"/>
                </a:lnTo>
                <a:lnTo>
                  <a:pt x="15" y="28"/>
                </a:lnTo>
                <a:lnTo>
                  <a:pt x="16" y="29"/>
                </a:lnTo>
                <a:lnTo>
                  <a:pt x="18" y="32"/>
                </a:lnTo>
                <a:lnTo>
                  <a:pt x="19" y="34"/>
                </a:lnTo>
                <a:lnTo>
                  <a:pt x="21" y="34"/>
                </a:lnTo>
                <a:lnTo>
                  <a:pt x="24" y="34"/>
                </a:lnTo>
                <a:lnTo>
                  <a:pt x="25" y="34"/>
                </a:lnTo>
                <a:lnTo>
                  <a:pt x="27" y="32"/>
                </a:lnTo>
                <a:lnTo>
                  <a:pt x="30" y="32"/>
                </a:lnTo>
                <a:lnTo>
                  <a:pt x="31" y="31"/>
                </a:lnTo>
                <a:lnTo>
                  <a:pt x="33" y="28"/>
                </a:lnTo>
                <a:lnTo>
                  <a:pt x="34" y="22"/>
                </a:lnTo>
                <a:lnTo>
                  <a:pt x="34" y="16"/>
                </a:lnTo>
                <a:lnTo>
                  <a:pt x="31" y="10"/>
                </a:lnTo>
                <a:lnTo>
                  <a:pt x="27" y="6"/>
                </a:lnTo>
                <a:lnTo>
                  <a:pt x="21" y="3"/>
                </a:lnTo>
                <a:lnTo>
                  <a:pt x="15" y="1"/>
                </a:lnTo>
                <a:lnTo>
                  <a:pt x="9" y="0"/>
                </a:lnTo>
                <a:lnTo>
                  <a:pt x="3" y="0"/>
                </a:lnTo>
                <a:lnTo>
                  <a:pt x="2" y="1"/>
                </a:lnTo>
                <a:lnTo>
                  <a:pt x="2" y="3"/>
                </a:lnTo>
                <a:lnTo>
                  <a:pt x="0" y="4"/>
                </a:lnTo>
                <a:lnTo>
                  <a:pt x="2" y="6"/>
                </a:lnTo>
                <a:lnTo>
                  <a:pt x="2" y="9"/>
                </a:lnTo>
                <a:lnTo>
                  <a:pt x="3" y="11"/>
                </a:lnTo>
                <a:lnTo>
                  <a:pt x="5" y="13"/>
                </a:lnTo>
                <a:lnTo>
                  <a:pt x="5" y="16"/>
                </a:lnTo>
                <a:lnTo>
                  <a:pt x="6" y="16"/>
                </a:lnTo>
                <a:lnTo>
                  <a:pt x="5" y="16"/>
                </a:lnTo>
              </a:path>
            </a:pathLst>
          </a:custGeom>
          <a:solidFill>
            <a:srgbClr val="FFFF00"/>
          </a:solidFill>
          <a:ln w="4763">
            <a:solidFill>
              <a:srgbClr val="990000"/>
            </a:solidFill>
            <a:round/>
            <a:headEnd/>
            <a:tailEnd/>
          </a:ln>
        </p:spPr>
        <p:txBody>
          <a:bodyPr/>
          <a:lstStyle/>
          <a:p>
            <a:endParaRPr lang="en-US"/>
          </a:p>
        </p:txBody>
      </p:sp>
      <p:sp>
        <p:nvSpPr>
          <p:cNvPr id="53423" name="Freeform 174"/>
          <p:cNvSpPr>
            <a:spLocks/>
          </p:cNvSpPr>
          <p:nvPr/>
        </p:nvSpPr>
        <p:spPr bwMode="auto">
          <a:xfrm>
            <a:off x="6429375" y="4224339"/>
            <a:ext cx="52388" cy="49212"/>
          </a:xfrm>
          <a:custGeom>
            <a:avLst/>
            <a:gdLst>
              <a:gd name="T0" fmla="*/ 2147483647 w 37"/>
              <a:gd name="T1" fmla="*/ 2147483647 h 31"/>
              <a:gd name="T2" fmla="*/ 0 w 37"/>
              <a:gd name="T3" fmla="*/ 2147483647 h 31"/>
              <a:gd name="T4" fmla="*/ 0 w 37"/>
              <a:gd name="T5" fmla="*/ 2147483647 h 31"/>
              <a:gd name="T6" fmla="*/ 0 w 37"/>
              <a:gd name="T7" fmla="*/ 2147483647 h 31"/>
              <a:gd name="T8" fmla="*/ 0 w 37"/>
              <a:gd name="T9" fmla="*/ 2147483647 h 31"/>
              <a:gd name="T10" fmla="*/ 2147483647 w 37"/>
              <a:gd name="T11" fmla="*/ 2147483647 h 31"/>
              <a:gd name="T12" fmla="*/ 2147483647 w 37"/>
              <a:gd name="T13" fmla="*/ 2147483647 h 31"/>
              <a:gd name="T14" fmla="*/ 2147483647 w 37"/>
              <a:gd name="T15" fmla="*/ 2147483647 h 31"/>
              <a:gd name="T16" fmla="*/ 2147483647 w 37"/>
              <a:gd name="T17" fmla="*/ 2147483647 h 31"/>
              <a:gd name="T18" fmla="*/ 2147483647 w 37"/>
              <a:gd name="T19" fmla="*/ 2147483647 h 31"/>
              <a:gd name="T20" fmla="*/ 2147483647 w 37"/>
              <a:gd name="T21" fmla="*/ 2147483647 h 31"/>
              <a:gd name="T22" fmla="*/ 2147483647 w 37"/>
              <a:gd name="T23" fmla="*/ 2147483647 h 31"/>
              <a:gd name="T24" fmla="*/ 2147483647 w 37"/>
              <a:gd name="T25" fmla="*/ 2147483647 h 31"/>
              <a:gd name="T26" fmla="*/ 2147483647 w 37"/>
              <a:gd name="T27" fmla="*/ 2147483647 h 31"/>
              <a:gd name="T28" fmla="*/ 2147483647 w 37"/>
              <a:gd name="T29" fmla="*/ 2147483647 h 31"/>
              <a:gd name="T30" fmla="*/ 2147483647 w 37"/>
              <a:gd name="T31" fmla="*/ 2147483647 h 31"/>
              <a:gd name="T32" fmla="*/ 2147483647 w 37"/>
              <a:gd name="T33" fmla="*/ 2147483647 h 31"/>
              <a:gd name="T34" fmla="*/ 2147483647 w 37"/>
              <a:gd name="T35" fmla="*/ 2147483647 h 31"/>
              <a:gd name="T36" fmla="*/ 2147483647 w 37"/>
              <a:gd name="T37" fmla="*/ 2147483647 h 31"/>
              <a:gd name="T38" fmla="*/ 2147483647 w 37"/>
              <a:gd name="T39" fmla="*/ 2147483647 h 31"/>
              <a:gd name="T40" fmla="*/ 2147483647 w 37"/>
              <a:gd name="T41" fmla="*/ 2147483647 h 31"/>
              <a:gd name="T42" fmla="*/ 2147483647 w 37"/>
              <a:gd name="T43" fmla="*/ 2147483647 h 31"/>
              <a:gd name="T44" fmla="*/ 2147483647 w 37"/>
              <a:gd name="T45" fmla="*/ 2147483647 h 31"/>
              <a:gd name="T46" fmla="*/ 2147483647 w 37"/>
              <a:gd name="T47" fmla="*/ 2147483647 h 31"/>
              <a:gd name="T48" fmla="*/ 2147483647 w 37"/>
              <a:gd name="T49" fmla="*/ 2147483647 h 31"/>
              <a:gd name="T50" fmla="*/ 2147483647 w 37"/>
              <a:gd name="T51" fmla="*/ 2147483647 h 31"/>
              <a:gd name="T52" fmla="*/ 2147483647 w 37"/>
              <a:gd name="T53" fmla="*/ 2147483647 h 31"/>
              <a:gd name="T54" fmla="*/ 2147483647 w 37"/>
              <a:gd name="T55" fmla="*/ 2147483647 h 31"/>
              <a:gd name="T56" fmla="*/ 2147483647 w 37"/>
              <a:gd name="T57" fmla="*/ 2147483647 h 31"/>
              <a:gd name="T58" fmla="*/ 2147483647 w 37"/>
              <a:gd name="T59" fmla="*/ 0 h 31"/>
              <a:gd name="T60" fmla="*/ 2147483647 w 37"/>
              <a:gd name="T61" fmla="*/ 0 h 31"/>
              <a:gd name="T62" fmla="*/ 2147483647 w 37"/>
              <a:gd name="T63" fmla="*/ 2147483647 h 31"/>
              <a:gd name="T64" fmla="*/ 2147483647 w 37"/>
              <a:gd name="T65" fmla="*/ 2147483647 h 3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7"/>
              <a:gd name="T100" fmla="*/ 0 h 31"/>
              <a:gd name="T101" fmla="*/ 37 w 37"/>
              <a:gd name="T102" fmla="*/ 31 h 3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7" h="31">
                <a:moveTo>
                  <a:pt x="1" y="5"/>
                </a:moveTo>
                <a:lnTo>
                  <a:pt x="0" y="8"/>
                </a:lnTo>
                <a:lnTo>
                  <a:pt x="0" y="9"/>
                </a:lnTo>
                <a:lnTo>
                  <a:pt x="0" y="12"/>
                </a:lnTo>
                <a:lnTo>
                  <a:pt x="0" y="15"/>
                </a:lnTo>
                <a:lnTo>
                  <a:pt x="1" y="16"/>
                </a:lnTo>
                <a:lnTo>
                  <a:pt x="3" y="19"/>
                </a:lnTo>
                <a:lnTo>
                  <a:pt x="3" y="22"/>
                </a:lnTo>
                <a:lnTo>
                  <a:pt x="4" y="24"/>
                </a:lnTo>
                <a:lnTo>
                  <a:pt x="7" y="27"/>
                </a:lnTo>
                <a:lnTo>
                  <a:pt x="9" y="28"/>
                </a:lnTo>
                <a:lnTo>
                  <a:pt x="13" y="30"/>
                </a:lnTo>
                <a:lnTo>
                  <a:pt x="16" y="31"/>
                </a:lnTo>
                <a:lnTo>
                  <a:pt x="19" y="31"/>
                </a:lnTo>
                <a:lnTo>
                  <a:pt x="24" y="31"/>
                </a:lnTo>
                <a:lnTo>
                  <a:pt x="27" y="31"/>
                </a:lnTo>
                <a:lnTo>
                  <a:pt x="31" y="30"/>
                </a:lnTo>
                <a:lnTo>
                  <a:pt x="34" y="30"/>
                </a:lnTo>
                <a:lnTo>
                  <a:pt x="35" y="28"/>
                </a:lnTo>
                <a:lnTo>
                  <a:pt x="37" y="25"/>
                </a:lnTo>
                <a:lnTo>
                  <a:pt x="37" y="24"/>
                </a:lnTo>
                <a:lnTo>
                  <a:pt x="37" y="21"/>
                </a:lnTo>
                <a:lnTo>
                  <a:pt x="37" y="18"/>
                </a:lnTo>
                <a:lnTo>
                  <a:pt x="37" y="16"/>
                </a:lnTo>
                <a:lnTo>
                  <a:pt x="35" y="13"/>
                </a:lnTo>
                <a:lnTo>
                  <a:pt x="33" y="11"/>
                </a:lnTo>
                <a:lnTo>
                  <a:pt x="28" y="6"/>
                </a:lnTo>
                <a:lnTo>
                  <a:pt x="24" y="5"/>
                </a:lnTo>
                <a:lnTo>
                  <a:pt x="19" y="2"/>
                </a:lnTo>
                <a:lnTo>
                  <a:pt x="15" y="0"/>
                </a:lnTo>
                <a:lnTo>
                  <a:pt x="10" y="0"/>
                </a:lnTo>
                <a:lnTo>
                  <a:pt x="6" y="2"/>
                </a:lnTo>
                <a:lnTo>
                  <a:pt x="1" y="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24" name="Freeform 175"/>
          <p:cNvSpPr>
            <a:spLocks/>
          </p:cNvSpPr>
          <p:nvPr/>
        </p:nvSpPr>
        <p:spPr bwMode="auto">
          <a:xfrm>
            <a:off x="6429375" y="4224339"/>
            <a:ext cx="52388" cy="49212"/>
          </a:xfrm>
          <a:custGeom>
            <a:avLst/>
            <a:gdLst>
              <a:gd name="T0" fmla="*/ 2147483647 w 37"/>
              <a:gd name="T1" fmla="*/ 2147483647 h 31"/>
              <a:gd name="T2" fmla="*/ 0 w 37"/>
              <a:gd name="T3" fmla="*/ 2147483647 h 31"/>
              <a:gd name="T4" fmla="*/ 0 w 37"/>
              <a:gd name="T5" fmla="*/ 2147483647 h 31"/>
              <a:gd name="T6" fmla="*/ 0 w 37"/>
              <a:gd name="T7" fmla="*/ 2147483647 h 31"/>
              <a:gd name="T8" fmla="*/ 0 w 37"/>
              <a:gd name="T9" fmla="*/ 2147483647 h 31"/>
              <a:gd name="T10" fmla="*/ 2147483647 w 37"/>
              <a:gd name="T11" fmla="*/ 2147483647 h 31"/>
              <a:gd name="T12" fmla="*/ 2147483647 w 37"/>
              <a:gd name="T13" fmla="*/ 2147483647 h 31"/>
              <a:gd name="T14" fmla="*/ 2147483647 w 37"/>
              <a:gd name="T15" fmla="*/ 2147483647 h 31"/>
              <a:gd name="T16" fmla="*/ 2147483647 w 37"/>
              <a:gd name="T17" fmla="*/ 2147483647 h 31"/>
              <a:gd name="T18" fmla="*/ 2147483647 w 37"/>
              <a:gd name="T19" fmla="*/ 2147483647 h 31"/>
              <a:gd name="T20" fmla="*/ 2147483647 w 37"/>
              <a:gd name="T21" fmla="*/ 2147483647 h 31"/>
              <a:gd name="T22" fmla="*/ 2147483647 w 37"/>
              <a:gd name="T23" fmla="*/ 2147483647 h 31"/>
              <a:gd name="T24" fmla="*/ 2147483647 w 37"/>
              <a:gd name="T25" fmla="*/ 2147483647 h 31"/>
              <a:gd name="T26" fmla="*/ 2147483647 w 37"/>
              <a:gd name="T27" fmla="*/ 2147483647 h 31"/>
              <a:gd name="T28" fmla="*/ 2147483647 w 37"/>
              <a:gd name="T29" fmla="*/ 2147483647 h 31"/>
              <a:gd name="T30" fmla="*/ 2147483647 w 37"/>
              <a:gd name="T31" fmla="*/ 2147483647 h 31"/>
              <a:gd name="T32" fmla="*/ 2147483647 w 37"/>
              <a:gd name="T33" fmla="*/ 2147483647 h 31"/>
              <a:gd name="T34" fmla="*/ 2147483647 w 37"/>
              <a:gd name="T35" fmla="*/ 2147483647 h 31"/>
              <a:gd name="T36" fmla="*/ 2147483647 w 37"/>
              <a:gd name="T37" fmla="*/ 2147483647 h 31"/>
              <a:gd name="T38" fmla="*/ 2147483647 w 37"/>
              <a:gd name="T39" fmla="*/ 2147483647 h 31"/>
              <a:gd name="T40" fmla="*/ 2147483647 w 37"/>
              <a:gd name="T41" fmla="*/ 2147483647 h 31"/>
              <a:gd name="T42" fmla="*/ 2147483647 w 37"/>
              <a:gd name="T43" fmla="*/ 2147483647 h 31"/>
              <a:gd name="T44" fmla="*/ 2147483647 w 37"/>
              <a:gd name="T45" fmla="*/ 2147483647 h 31"/>
              <a:gd name="T46" fmla="*/ 2147483647 w 37"/>
              <a:gd name="T47" fmla="*/ 2147483647 h 31"/>
              <a:gd name="T48" fmla="*/ 2147483647 w 37"/>
              <a:gd name="T49" fmla="*/ 2147483647 h 31"/>
              <a:gd name="T50" fmla="*/ 2147483647 w 37"/>
              <a:gd name="T51" fmla="*/ 2147483647 h 31"/>
              <a:gd name="T52" fmla="*/ 2147483647 w 37"/>
              <a:gd name="T53" fmla="*/ 2147483647 h 31"/>
              <a:gd name="T54" fmla="*/ 2147483647 w 37"/>
              <a:gd name="T55" fmla="*/ 2147483647 h 31"/>
              <a:gd name="T56" fmla="*/ 2147483647 w 37"/>
              <a:gd name="T57" fmla="*/ 2147483647 h 31"/>
              <a:gd name="T58" fmla="*/ 2147483647 w 37"/>
              <a:gd name="T59" fmla="*/ 0 h 31"/>
              <a:gd name="T60" fmla="*/ 2147483647 w 37"/>
              <a:gd name="T61" fmla="*/ 0 h 31"/>
              <a:gd name="T62" fmla="*/ 2147483647 w 37"/>
              <a:gd name="T63" fmla="*/ 2147483647 h 31"/>
              <a:gd name="T64" fmla="*/ 2147483647 w 37"/>
              <a:gd name="T65" fmla="*/ 2147483647 h 3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7"/>
              <a:gd name="T100" fmla="*/ 0 h 31"/>
              <a:gd name="T101" fmla="*/ 37 w 37"/>
              <a:gd name="T102" fmla="*/ 31 h 3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7" h="31">
                <a:moveTo>
                  <a:pt x="1" y="5"/>
                </a:moveTo>
                <a:lnTo>
                  <a:pt x="0" y="8"/>
                </a:lnTo>
                <a:lnTo>
                  <a:pt x="0" y="9"/>
                </a:lnTo>
                <a:lnTo>
                  <a:pt x="0" y="12"/>
                </a:lnTo>
                <a:lnTo>
                  <a:pt x="0" y="15"/>
                </a:lnTo>
                <a:lnTo>
                  <a:pt x="1" y="16"/>
                </a:lnTo>
                <a:lnTo>
                  <a:pt x="3" y="19"/>
                </a:lnTo>
                <a:lnTo>
                  <a:pt x="3" y="22"/>
                </a:lnTo>
                <a:lnTo>
                  <a:pt x="4" y="24"/>
                </a:lnTo>
                <a:lnTo>
                  <a:pt x="7" y="27"/>
                </a:lnTo>
                <a:lnTo>
                  <a:pt x="9" y="28"/>
                </a:lnTo>
                <a:lnTo>
                  <a:pt x="13" y="30"/>
                </a:lnTo>
                <a:lnTo>
                  <a:pt x="16" y="31"/>
                </a:lnTo>
                <a:lnTo>
                  <a:pt x="19" y="31"/>
                </a:lnTo>
                <a:lnTo>
                  <a:pt x="24" y="31"/>
                </a:lnTo>
                <a:lnTo>
                  <a:pt x="27" y="31"/>
                </a:lnTo>
                <a:lnTo>
                  <a:pt x="31" y="30"/>
                </a:lnTo>
                <a:lnTo>
                  <a:pt x="34" y="30"/>
                </a:lnTo>
                <a:lnTo>
                  <a:pt x="35" y="28"/>
                </a:lnTo>
                <a:lnTo>
                  <a:pt x="37" y="25"/>
                </a:lnTo>
                <a:lnTo>
                  <a:pt x="37" y="24"/>
                </a:lnTo>
                <a:lnTo>
                  <a:pt x="37" y="21"/>
                </a:lnTo>
                <a:lnTo>
                  <a:pt x="37" y="18"/>
                </a:lnTo>
                <a:lnTo>
                  <a:pt x="37" y="16"/>
                </a:lnTo>
                <a:lnTo>
                  <a:pt x="35" y="13"/>
                </a:lnTo>
                <a:lnTo>
                  <a:pt x="33" y="11"/>
                </a:lnTo>
                <a:lnTo>
                  <a:pt x="28" y="6"/>
                </a:lnTo>
                <a:lnTo>
                  <a:pt x="24" y="5"/>
                </a:lnTo>
                <a:lnTo>
                  <a:pt x="19" y="2"/>
                </a:lnTo>
                <a:lnTo>
                  <a:pt x="15" y="0"/>
                </a:lnTo>
                <a:lnTo>
                  <a:pt x="10" y="0"/>
                </a:lnTo>
                <a:lnTo>
                  <a:pt x="6" y="2"/>
                </a:lnTo>
                <a:lnTo>
                  <a:pt x="1" y="5"/>
                </a:lnTo>
              </a:path>
            </a:pathLst>
          </a:custGeom>
          <a:solidFill>
            <a:srgbClr val="FFFF00"/>
          </a:solidFill>
          <a:ln w="4763">
            <a:solidFill>
              <a:srgbClr val="990000"/>
            </a:solidFill>
            <a:round/>
            <a:headEnd/>
            <a:tailEnd/>
          </a:ln>
        </p:spPr>
        <p:txBody>
          <a:bodyPr/>
          <a:lstStyle/>
          <a:p>
            <a:endParaRPr lang="en-US"/>
          </a:p>
        </p:txBody>
      </p:sp>
      <p:sp>
        <p:nvSpPr>
          <p:cNvPr id="53425" name="Freeform 176"/>
          <p:cNvSpPr>
            <a:spLocks/>
          </p:cNvSpPr>
          <p:nvPr/>
        </p:nvSpPr>
        <p:spPr bwMode="auto">
          <a:xfrm>
            <a:off x="6351589" y="4241801"/>
            <a:ext cx="80963" cy="88900"/>
          </a:xfrm>
          <a:custGeom>
            <a:avLst/>
            <a:gdLst>
              <a:gd name="T0" fmla="*/ 2147483647 w 58"/>
              <a:gd name="T1" fmla="*/ 2147483647 h 56"/>
              <a:gd name="T2" fmla="*/ 2147483647 w 58"/>
              <a:gd name="T3" fmla="*/ 2147483647 h 56"/>
              <a:gd name="T4" fmla="*/ 0 w 58"/>
              <a:gd name="T5" fmla="*/ 2147483647 h 56"/>
              <a:gd name="T6" fmla="*/ 0 w 58"/>
              <a:gd name="T7" fmla="*/ 2147483647 h 56"/>
              <a:gd name="T8" fmla="*/ 2147483647 w 58"/>
              <a:gd name="T9" fmla="*/ 2147483647 h 56"/>
              <a:gd name="T10" fmla="*/ 2147483647 w 58"/>
              <a:gd name="T11" fmla="*/ 2147483647 h 56"/>
              <a:gd name="T12" fmla="*/ 2147483647 w 58"/>
              <a:gd name="T13" fmla="*/ 2147483647 h 56"/>
              <a:gd name="T14" fmla="*/ 2147483647 w 58"/>
              <a:gd name="T15" fmla="*/ 2147483647 h 56"/>
              <a:gd name="T16" fmla="*/ 2147483647 w 58"/>
              <a:gd name="T17" fmla="*/ 2147483647 h 56"/>
              <a:gd name="T18" fmla="*/ 2147483647 w 58"/>
              <a:gd name="T19" fmla="*/ 2147483647 h 56"/>
              <a:gd name="T20" fmla="*/ 2147483647 w 58"/>
              <a:gd name="T21" fmla="*/ 2147483647 h 56"/>
              <a:gd name="T22" fmla="*/ 2147483647 w 58"/>
              <a:gd name="T23" fmla="*/ 2147483647 h 56"/>
              <a:gd name="T24" fmla="*/ 2147483647 w 58"/>
              <a:gd name="T25" fmla="*/ 2147483647 h 56"/>
              <a:gd name="T26" fmla="*/ 2147483647 w 58"/>
              <a:gd name="T27" fmla="*/ 2147483647 h 56"/>
              <a:gd name="T28" fmla="*/ 2147483647 w 58"/>
              <a:gd name="T29" fmla="*/ 2147483647 h 56"/>
              <a:gd name="T30" fmla="*/ 2147483647 w 58"/>
              <a:gd name="T31" fmla="*/ 2147483647 h 56"/>
              <a:gd name="T32" fmla="*/ 2147483647 w 58"/>
              <a:gd name="T33" fmla="*/ 2147483647 h 56"/>
              <a:gd name="T34" fmla="*/ 2147483647 w 58"/>
              <a:gd name="T35" fmla="*/ 2147483647 h 56"/>
              <a:gd name="T36" fmla="*/ 2147483647 w 58"/>
              <a:gd name="T37" fmla="*/ 2147483647 h 56"/>
              <a:gd name="T38" fmla="*/ 2147483647 w 58"/>
              <a:gd name="T39" fmla="*/ 2147483647 h 56"/>
              <a:gd name="T40" fmla="*/ 2147483647 w 58"/>
              <a:gd name="T41" fmla="*/ 2147483647 h 56"/>
              <a:gd name="T42" fmla="*/ 2147483647 w 58"/>
              <a:gd name="T43" fmla="*/ 2147483647 h 56"/>
              <a:gd name="T44" fmla="*/ 2147483647 w 58"/>
              <a:gd name="T45" fmla="*/ 2147483647 h 56"/>
              <a:gd name="T46" fmla="*/ 2147483647 w 58"/>
              <a:gd name="T47" fmla="*/ 2147483647 h 56"/>
              <a:gd name="T48" fmla="*/ 2147483647 w 58"/>
              <a:gd name="T49" fmla="*/ 2147483647 h 56"/>
              <a:gd name="T50" fmla="*/ 2147483647 w 58"/>
              <a:gd name="T51" fmla="*/ 2147483647 h 56"/>
              <a:gd name="T52" fmla="*/ 2147483647 w 58"/>
              <a:gd name="T53" fmla="*/ 2147483647 h 56"/>
              <a:gd name="T54" fmla="*/ 2147483647 w 58"/>
              <a:gd name="T55" fmla="*/ 2147483647 h 56"/>
              <a:gd name="T56" fmla="*/ 2147483647 w 58"/>
              <a:gd name="T57" fmla="*/ 0 h 56"/>
              <a:gd name="T58" fmla="*/ 2147483647 w 58"/>
              <a:gd name="T59" fmla="*/ 0 h 56"/>
              <a:gd name="T60" fmla="*/ 2147483647 w 58"/>
              <a:gd name="T61" fmla="*/ 2147483647 h 56"/>
              <a:gd name="T62" fmla="*/ 2147483647 w 58"/>
              <a:gd name="T63" fmla="*/ 2147483647 h 5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8"/>
              <a:gd name="T97" fmla="*/ 0 h 56"/>
              <a:gd name="T98" fmla="*/ 58 w 58"/>
              <a:gd name="T99" fmla="*/ 56 h 5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8" h="56">
                <a:moveTo>
                  <a:pt x="8" y="13"/>
                </a:moveTo>
                <a:lnTo>
                  <a:pt x="5" y="16"/>
                </a:lnTo>
                <a:lnTo>
                  <a:pt x="3" y="19"/>
                </a:lnTo>
                <a:lnTo>
                  <a:pt x="2" y="23"/>
                </a:lnTo>
                <a:lnTo>
                  <a:pt x="0" y="28"/>
                </a:lnTo>
                <a:lnTo>
                  <a:pt x="0" y="32"/>
                </a:lnTo>
                <a:lnTo>
                  <a:pt x="0" y="35"/>
                </a:lnTo>
                <a:lnTo>
                  <a:pt x="0" y="39"/>
                </a:lnTo>
                <a:lnTo>
                  <a:pt x="2" y="44"/>
                </a:lnTo>
                <a:lnTo>
                  <a:pt x="2" y="45"/>
                </a:lnTo>
                <a:lnTo>
                  <a:pt x="3" y="45"/>
                </a:lnTo>
                <a:lnTo>
                  <a:pt x="3" y="47"/>
                </a:lnTo>
                <a:lnTo>
                  <a:pt x="5" y="47"/>
                </a:lnTo>
                <a:lnTo>
                  <a:pt x="6" y="48"/>
                </a:lnTo>
                <a:lnTo>
                  <a:pt x="8" y="48"/>
                </a:lnTo>
                <a:lnTo>
                  <a:pt x="8" y="50"/>
                </a:lnTo>
                <a:lnTo>
                  <a:pt x="9" y="50"/>
                </a:lnTo>
                <a:lnTo>
                  <a:pt x="14" y="51"/>
                </a:lnTo>
                <a:lnTo>
                  <a:pt x="18" y="53"/>
                </a:lnTo>
                <a:lnTo>
                  <a:pt x="21" y="54"/>
                </a:lnTo>
                <a:lnTo>
                  <a:pt x="25" y="56"/>
                </a:lnTo>
                <a:lnTo>
                  <a:pt x="30" y="56"/>
                </a:lnTo>
                <a:lnTo>
                  <a:pt x="33" y="56"/>
                </a:lnTo>
                <a:lnTo>
                  <a:pt x="37" y="56"/>
                </a:lnTo>
                <a:lnTo>
                  <a:pt x="40" y="56"/>
                </a:lnTo>
                <a:lnTo>
                  <a:pt x="42" y="54"/>
                </a:lnTo>
                <a:lnTo>
                  <a:pt x="43" y="53"/>
                </a:lnTo>
                <a:lnTo>
                  <a:pt x="45" y="51"/>
                </a:lnTo>
                <a:lnTo>
                  <a:pt x="45" y="48"/>
                </a:lnTo>
                <a:lnTo>
                  <a:pt x="45" y="47"/>
                </a:lnTo>
                <a:lnTo>
                  <a:pt x="46" y="44"/>
                </a:lnTo>
                <a:lnTo>
                  <a:pt x="46" y="42"/>
                </a:lnTo>
                <a:lnTo>
                  <a:pt x="48" y="41"/>
                </a:lnTo>
                <a:lnTo>
                  <a:pt x="49" y="39"/>
                </a:lnTo>
                <a:lnTo>
                  <a:pt x="51" y="38"/>
                </a:lnTo>
                <a:lnTo>
                  <a:pt x="52" y="35"/>
                </a:lnTo>
                <a:lnTo>
                  <a:pt x="54" y="34"/>
                </a:lnTo>
                <a:lnTo>
                  <a:pt x="55" y="32"/>
                </a:lnTo>
                <a:lnTo>
                  <a:pt x="56" y="31"/>
                </a:lnTo>
                <a:lnTo>
                  <a:pt x="56" y="28"/>
                </a:lnTo>
                <a:lnTo>
                  <a:pt x="58" y="26"/>
                </a:lnTo>
                <a:lnTo>
                  <a:pt x="58" y="23"/>
                </a:lnTo>
                <a:lnTo>
                  <a:pt x="56" y="20"/>
                </a:lnTo>
                <a:lnTo>
                  <a:pt x="55" y="17"/>
                </a:lnTo>
                <a:lnTo>
                  <a:pt x="54" y="16"/>
                </a:lnTo>
                <a:lnTo>
                  <a:pt x="52" y="13"/>
                </a:lnTo>
                <a:lnTo>
                  <a:pt x="49" y="11"/>
                </a:lnTo>
                <a:lnTo>
                  <a:pt x="46" y="10"/>
                </a:lnTo>
                <a:lnTo>
                  <a:pt x="42" y="7"/>
                </a:lnTo>
                <a:lnTo>
                  <a:pt x="40" y="5"/>
                </a:lnTo>
                <a:lnTo>
                  <a:pt x="40" y="4"/>
                </a:lnTo>
                <a:lnTo>
                  <a:pt x="40" y="2"/>
                </a:lnTo>
                <a:lnTo>
                  <a:pt x="39" y="2"/>
                </a:lnTo>
                <a:lnTo>
                  <a:pt x="39" y="1"/>
                </a:lnTo>
                <a:lnTo>
                  <a:pt x="36" y="0"/>
                </a:lnTo>
                <a:lnTo>
                  <a:pt x="31" y="0"/>
                </a:lnTo>
                <a:lnTo>
                  <a:pt x="28" y="0"/>
                </a:lnTo>
                <a:lnTo>
                  <a:pt x="24" y="1"/>
                </a:lnTo>
                <a:lnTo>
                  <a:pt x="19" y="2"/>
                </a:lnTo>
                <a:lnTo>
                  <a:pt x="15" y="5"/>
                </a:lnTo>
                <a:lnTo>
                  <a:pt x="12" y="8"/>
                </a:lnTo>
                <a:lnTo>
                  <a:pt x="8" y="1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26" name="Freeform 177"/>
          <p:cNvSpPr>
            <a:spLocks/>
          </p:cNvSpPr>
          <p:nvPr/>
        </p:nvSpPr>
        <p:spPr bwMode="auto">
          <a:xfrm>
            <a:off x="6351589" y="4241801"/>
            <a:ext cx="80963" cy="88900"/>
          </a:xfrm>
          <a:custGeom>
            <a:avLst/>
            <a:gdLst>
              <a:gd name="T0" fmla="*/ 2147483647 w 58"/>
              <a:gd name="T1" fmla="*/ 2147483647 h 56"/>
              <a:gd name="T2" fmla="*/ 2147483647 w 58"/>
              <a:gd name="T3" fmla="*/ 2147483647 h 56"/>
              <a:gd name="T4" fmla="*/ 0 w 58"/>
              <a:gd name="T5" fmla="*/ 2147483647 h 56"/>
              <a:gd name="T6" fmla="*/ 0 w 58"/>
              <a:gd name="T7" fmla="*/ 2147483647 h 56"/>
              <a:gd name="T8" fmla="*/ 2147483647 w 58"/>
              <a:gd name="T9" fmla="*/ 2147483647 h 56"/>
              <a:gd name="T10" fmla="*/ 2147483647 w 58"/>
              <a:gd name="T11" fmla="*/ 2147483647 h 56"/>
              <a:gd name="T12" fmla="*/ 2147483647 w 58"/>
              <a:gd name="T13" fmla="*/ 2147483647 h 56"/>
              <a:gd name="T14" fmla="*/ 2147483647 w 58"/>
              <a:gd name="T15" fmla="*/ 2147483647 h 56"/>
              <a:gd name="T16" fmla="*/ 2147483647 w 58"/>
              <a:gd name="T17" fmla="*/ 2147483647 h 56"/>
              <a:gd name="T18" fmla="*/ 2147483647 w 58"/>
              <a:gd name="T19" fmla="*/ 2147483647 h 56"/>
              <a:gd name="T20" fmla="*/ 2147483647 w 58"/>
              <a:gd name="T21" fmla="*/ 2147483647 h 56"/>
              <a:gd name="T22" fmla="*/ 2147483647 w 58"/>
              <a:gd name="T23" fmla="*/ 2147483647 h 56"/>
              <a:gd name="T24" fmla="*/ 2147483647 w 58"/>
              <a:gd name="T25" fmla="*/ 2147483647 h 56"/>
              <a:gd name="T26" fmla="*/ 2147483647 w 58"/>
              <a:gd name="T27" fmla="*/ 2147483647 h 56"/>
              <a:gd name="T28" fmla="*/ 2147483647 w 58"/>
              <a:gd name="T29" fmla="*/ 2147483647 h 56"/>
              <a:gd name="T30" fmla="*/ 2147483647 w 58"/>
              <a:gd name="T31" fmla="*/ 2147483647 h 56"/>
              <a:gd name="T32" fmla="*/ 2147483647 w 58"/>
              <a:gd name="T33" fmla="*/ 2147483647 h 56"/>
              <a:gd name="T34" fmla="*/ 2147483647 w 58"/>
              <a:gd name="T35" fmla="*/ 2147483647 h 56"/>
              <a:gd name="T36" fmla="*/ 2147483647 w 58"/>
              <a:gd name="T37" fmla="*/ 2147483647 h 56"/>
              <a:gd name="T38" fmla="*/ 2147483647 w 58"/>
              <a:gd name="T39" fmla="*/ 2147483647 h 56"/>
              <a:gd name="T40" fmla="*/ 2147483647 w 58"/>
              <a:gd name="T41" fmla="*/ 2147483647 h 56"/>
              <a:gd name="T42" fmla="*/ 2147483647 w 58"/>
              <a:gd name="T43" fmla="*/ 2147483647 h 56"/>
              <a:gd name="T44" fmla="*/ 2147483647 w 58"/>
              <a:gd name="T45" fmla="*/ 2147483647 h 56"/>
              <a:gd name="T46" fmla="*/ 2147483647 w 58"/>
              <a:gd name="T47" fmla="*/ 2147483647 h 56"/>
              <a:gd name="T48" fmla="*/ 2147483647 w 58"/>
              <a:gd name="T49" fmla="*/ 2147483647 h 56"/>
              <a:gd name="T50" fmla="*/ 2147483647 w 58"/>
              <a:gd name="T51" fmla="*/ 2147483647 h 56"/>
              <a:gd name="T52" fmla="*/ 2147483647 w 58"/>
              <a:gd name="T53" fmla="*/ 2147483647 h 56"/>
              <a:gd name="T54" fmla="*/ 2147483647 w 58"/>
              <a:gd name="T55" fmla="*/ 2147483647 h 56"/>
              <a:gd name="T56" fmla="*/ 2147483647 w 58"/>
              <a:gd name="T57" fmla="*/ 0 h 56"/>
              <a:gd name="T58" fmla="*/ 2147483647 w 58"/>
              <a:gd name="T59" fmla="*/ 0 h 56"/>
              <a:gd name="T60" fmla="*/ 2147483647 w 58"/>
              <a:gd name="T61" fmla="*/ 2147483647 h 56"/>
              <a:gd name="T62" fmla="*/ 2147483647 w 58"/>
              <a:gd name="T63" fmla="*/ 2147483647 h 5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8"/>
              <a:gd name="T97" fmla="*/ 0 h 56"/>
              <a:gd name="T98" fmla="*/ 58 w 58"/>
              <a:gd name="T99" fmla="*/ 56 h 5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8" h="56">
                <a:moveTo>
                  <a:pt x="8" y="13"/>
                </a:moveTo>
                <a:lnTo>
                  <a:pt x="5" y="16"/>
                </a:lnTo>
                <a:lnTo>
                  <a:pt x="3" y="19"/>
                </a:lnTo>
                <a:lnTo>
                  <a:pt x="2" y="23"/>
                </a:lnTo>
                <a:lnTo>
                  <a:pt x="0" y="28"/>
                </a:lnTo>
                <a:lnTo>
                  <a:pt x="0" y="32"/>
                </a:lnTo>
                <a:lnTo>
                  <a:pt x="0" y="35"/>
                </a:lnTo>
                <a:lnTo>
                  <a:pt x="0" y="39"/>
                </a:lnTo>
                <a:lnTo>
                  <a:pt x="2" y="44"/>
                </a:lnTo>
                <a:lnTo>
                  <a:pt x="2" y="45"/>
                </a:lnTo>
                <a:lnTo>
                  <a:pt x="3" y="45"/>
                </a:lnTo>
                <a:lnTo>
                  <a:pt x="3" y="47"/>
                </a:lnTo>
                <a:lnTo>
                  <a:pt x="5" y="47"/>
                </a:lnTo>
                <a:lnTo>
                  <a:pt x="6" y="48"/>
                </a:lnTo>
                <a:lnTo>
                  <a:pt x="8" y="48"/>
                </a:lnTo>
                <a:lnTo>
                  <a:pt x="8" y="50"/>
                </a:lnTo>
                <a:lnTo>
                  <a:pt x="9" y="50"/>
                </a:lnTo>
                <a:lnTo>
                  <a:pt x="14" y="51"/>
                </a:lnTo>
                <a:lnTo>
                  <a:pt x="18" y="53"/>
                </a:lnTo>
                <a:lnTo>
                  <a:pt x="21" y="54"/>
                </a:lnTo>
                <a:lnTo>
                  <a:pt x="25" y="56"/>
                </a:lnTo>
                <a:lnTo>
                  <a:pt x="30" y="56"/>
                </a:lnTo>
                <a:lnTo>
                  <a:pt x="33" y="56"/>
                </a:lnTo>
                <a:lnTo>
                  <a:pt x="37" y="56"/>
                </a:lnTo>
                <a:lnTo>
                  <a:pt x="40" y="56"/>
                </a:lnTo>
                <a:lnTo>
                  <a:pt x="42" y="54"/>
                </a:lnTo>
                <a:lnTo>
                  <a:pt x="43" y="53"/>
                </a:lnTo>
                <a:lnTo>
                  <a:pt x="45" y="51"/>
                </a:lnTo>
                <a:lnTo>
                  <a:pt x="45" y="48"/>
                </a:lnTo>
                <a:lnTo>
                  <a:pt x="45" y="47"/>
                </a:lnTo>
                <a:lnTo>
                  <a:pt x="46" y="44"/>
                </a:lnTo>
                <a:lnTo>
                  <a:pt x="46" y="42"/>
                </a:lnTo>
                <a:lnTo>
                  <a:pt x="48" y="41"/>
                </a:lnTo>
                <a:lnTo>
                  <a:pt x="49" y="39"/>
                </a:lnTo>
                <a:lnTo>
                  <a:pt x="51" y="38"/>
                </a:lnTo>
                <a:lnTo>
                  <a:pt x="52" y="35"/>
                </a:lnTo>
                <a:lnTo>
                  <a:pt x="54" y="34"/>
                </a:lnTo>
                <a:lnTo>
                  <a:pt x="55" y="32"/>
                </a:lnTo>
                <a:lnTo>
                  <a:pt x="56" y="31"/>
                </a:lnTo>
                <a:lnTo>
                  <a:pt x="56" y="28"/>
                </a:lnTo>
                <a:lnTo>
                  <a:pt x="58" y="26"/>
                </a:lnTo>
                <a:lnTo>
                  <a:pt x="58" y="23"/>
                </a:lnTo>
                <a:lnTo>
                  <a:pt x="56" y="20"/>
                </a:lnTo>
                <a:lnTo>
                  <a:pt x="55" y="17"/>
                </a:lnTo>
                <a:lnTo>
                  <a:pt x="54" y="16"/>
                </a:lnTo>
                <a:lnTo>
                  <a:pt x="52" y="13"/>
                </a:lnTo>
                <a:lnTo>
                  <a:pt x="49" y="11"/>
                </a:lnTo>
                <a:lnTo>
                  <a:pt x="46" y="10"/>
                </a:lnTo>
                <a:lnTo>
                  <a:pt x="42" y="7"/>
                </a:lnTo>
                <a:lnTo>
                  <a:pt x="40" y="5"/>
                </a:lnTo>
                <a:lnTo>
                  <a:pt x="40" y="4"/>
                </a:lnTo>
                <a:lnTo>
                  <a:pt x="40" y="2"/>
                </a:lnTo>
                <a:lnTo>
                  <a:pt x="39" y="2"/>
                </a:lnTo>
                <a:lnTo>
                  <a:pt x="39" y="1"/>
                </a:lnTo>
                <a:lnTo>
                  <a:pt x="36" y="0"/>
                </a:lnTo>
                <a:lnTo>
                  <a:pt x="31" y="0"/>
                </a:lnTo>
                <a:lnTo>
                  <a:pt x="28" y="0"/>
                </a:lnTo>
                <a:lnTo>
                  <a:pt x="24" y="1"/>
                </a:lnTo>
                <a:lnTo>
                  <a:pt x="19" y="2"/>
                </a:lnTo>
                <a:lnTo>
                  <a:pt x="15" y="5"/>
                </a:lnTo>
                <a:lnTo>
                  <a:pt x="12" y="8"/>
                </a:lnTo>
                <a:lnTo>
                  <a:pt x="8" y="13"/>
                </a:lnTo>
              </a:path>
            </a:pathLst>
          </a:custGeom>
          <a:solidFill>
            <a:srgbClr val="FFFF00"/>
          </a:solidFill>
          <a:ln w="4763">
            <a:solidFill>
              <a:srgbClr val="990000"/>
            </a:solidFill>
            <a:round/>
            <a:headEnd/>
            <a:tailEnd/>
          </a:ln>
        </p:spPr>
        <p:txBody>
          <a:bodyPr/>
          <a:lstStyle/>
          <a:p>
            <a:endParaRPr lang="en-US"/>
          </a:p>
        </p:txBody>
      </p:sp>
      <p:sp>
        <p:nvSpPr>
          <p:cNvPr id="53427" name="Freeform 178"/>
          <p:cNvSpPr>
            <a:spLocks/>
          </p:cNvSpPr>
          <p:nvPr/>
        </p:nvSpPr>
        <p:spPr bwMode="auto">
          <a:xfrm>
            <a:off x="6351589" y="4241801"/>
            <a:ext cx="80963" cy="88900"/>
          </a:xfrm>
          <a:custGeom>
            <a:avLst/>
            <a:gdLst>
              <a:gd name="T0" fmla="*/ 2147483647 w 58"/>
              <a:gd name="T1" fmla="*/ 2147483647 h 56"/>
              <a:gd name="T2" fmla="*/ 2147483647 w 58"/>
              <a:gd name="T3" fmla="*/ 2147483647 h 56"/>
              <a:gd name="T4" fmla="*/ 0 w 58"/>
              <a:gd name="T5" fmla="*/ 2147483647 h 56"/>
              <a:gd name="T6" fmla="*/ 0 w 58"/>
              <a:gd name="T7" fmla="*/ 2147483647 h 56"/>
              <a:gd name="T8" fmla="*/ 2147483647 w 58"/>
              <a:gd name="T9" fmla="*/ 2147483647 h 56"/>
              <a:gd name="T10" fmla="*/ 2147483647 w 58"/>
              <a:gd name="T11" fmla="*/ 2147483647 h 56"/>
              <a:gd name="T12" fmla="*/ 2147483647 w 58"/>
              <a:gd name="T13" fmla="*/ 2147483647 h 56"/>
              <a:gd name="T14" fmla="*/ 2147483647 w 58"/>
              <a:gd name="T15" fmla="*/ 2147483647 h 56"/>
              <a:gd name="T16" fmla="*/ 2147483647 w 58"/>
              <a:gd name="T17" fmla="*/ 2147483647 h 56"/>
              <a:gd name="T18" fmla="*/ 2147483647 w 58"/>
              <a:gd name="T19" fmla="*/ 2147483647 h 56"/>
              <a:gd name="T20" fmla="*/ 2147483647 w 58"/>
              <a:gd name="T21" fmla="*/ 2147483647 h 56"/>
              <a:gd name="T22" fmla="*/ 2147483647 w 58"/>
              <a:gd name="T23" fmla="*/ 2147483647 h 56"/>
              <a:gd name="T24" fmla="*/ 2147483647 w 58"/>
              <a:gd name="T25" fmla="*/ 2147483647 h 56"/>
              <a:gd name="T26" fmla="*/ 2147483647 w 58"/>
              <a:gd name="T27" fmla="*/ 2147483647 h 56"/>
              <a:gd name="T28" fmla="*/ 2147483647 w 58"/>
              <a:gd name="T29" fmla="*/ 2147483647 h 56"/>
              <a:gd name="T30" fmla="*/ 2147483647 w 58"/>
              <a:gd name="T31" fmla="*/ 2147483647 h 56"/>
              <a:gd name="T32" fmla="*/ 2147483647 w 58"/>
              <a:gd name="T33" fmla="*/ 2147483647 h 56"/>
              <a:gd name="T34" fmla="*/ 2147483647 w 58"/>
              <a:gd name="T35" fmla="*/ 2147483647 h 56"/>
              <a:gd name="T36" fmla="*/ 2147483647 w 58"/>
              <a:gd name="T37" fmla="*/ 2147483647 h 56"/>
              <a:gd name="T38" fmla="*/ 2147483647 w 58"/>
              <a:gd name="T39" fmla="*/ 2147483647 h 56"/>
              <a:gd name="T40" fmla="*/ 2147483647 w 58"/>
              <a:gd name="T41" fmla="*/ 2147483647 h 56"/>
              <a:gd name="T42" fmla="*/ 2147483647 w 58"/>
              <a:gd name="T43" fmla="*/ 2147483647 h 56"/>
              <a:gd name="T44" fmla="*/ 2147483647 w 58"/>
              <a:gd name="T45" fmla="*/ 2147483647 h 56"/>
              <a:gd name="T46" fmla="*/ 2147483647 w 58"/>
              <a:gd name="T47" fmla="*/ 2147483647 h 56"/>
              <a:gd name="T48" fmla="*/ 2147483647 w 58"/>
              <a:gd name="T49" fmla="*/ 2147483647 h 56"/>
              <a:gd name="T50" fmla="*/ 2147483647 w 58"/>
              <a:gd name="T51" fmla="*/ 2147483647 h 56"/>
              <a:gd name="T52" fmla="*/ 2147483647 w 58"/>
              <a:gd name="T53" fmla="*/ 2147483647 h 56"/>
              <a:gd name="T54" fmla="*/ 2147483647 w 58"/>
              <a:gd name="T55" fmla="*/ 2147483647 h 56"/>
              <a:gd name="T56" fmla="*/ 2147483647 w 58"/>
              <a:gd name="T57" fmla="*/ 0 h 56"/>
              <a:gd name="T58" fmla="*/ 2147483647 w 58"/>
              <a:gd name="T59" fmla="*/ 0 h 56"/>
              <a:gd name="T60" fmla="*/ 2147483647 w 58"/>
              <a:gd name="T61" fmla="*/ 2147483647 h 56"/>
              <a:gd name="T62" fmla="*/ 2147483647 w 58"/>
              <a:gd name="T63" fmla="*/ 2147483647 h 5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8"/>
              <a:gd name="T97" fmla="*/ 0 h 56"/>
              <a:gd name="T98" fmla="*/ 58 w 58"/>
              <a:gd name="T99" fmla="*/ 56 h 5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8" h="56">
                <a:moveTo>
                  <a:pt x="8" y="13"/>
                </a:moveTo>
                <a:lnTo>
                  <a:pt x="5" y="16"/>
                </a:lnTo>
                <a:lnTo>
                  <a:pt x="3" y="19"/>
                </a:lnTo>
                <a:lnTo>
                  <a:pt x="2" y="23"/>
                </a:lnTo>
                <a:lnTo>
                  <a:pt x="0" y="28"/>
                </a:lnTo>
                <a:lnTo>
                  <a:pt x="0" y="32"/>
                </a:lnTo>
                <a:lnTo>
                  <a:pt x="0" y="35"/>
                </a:lnTo>
                <a:lnTo>
                  <a:pt x="0" y="39"/>
                </a:lnTo>
                <a:lnTo>
                  <a:pt x="2" y="44"/>
                </a:lnTo>
                <a:lnTo>
                  <a:pt x="2" y="45"/>
                </a:lnTo>
                <a:lnTo>
                  <a:pt x="3" y="45"/>
                </a:lnTo>
                <a:lnTo>
                  <a:pt x="3" y="47"/>
                </a:lnTo>
                <a:lnTo>
                  <a:pt x="5" y="47"/>
                </a:lnTo>
                <a:lnTo>
                  <a:pt x="6" y="48"/>
                </a:lnTo>
                <a:lnTo>
                  <a:pt x="8" y="48"/>
                </a:lnTo>
                <a:lnTo>
                  <a:pt x="8" y="50"/>
                </a:lnTo>
                <a:lnTo>
                  <a:pt x="9" y="50"/>
                </a:lnTo>
                <a:lnTo>
                  <a:pt x="14" y="51"/>
                </a:lnTo>
                <a:lnTo>
                  <a:pt x="18" y="53"/>
                </a:lnTo>
                <a:lnTo>
                  <a:pt x="21" y="54"/>
                </a:lnTo>
                <a:lnTo>
                  <a:pt x="25" y="56"/>
                </a:lnTo>
                <a:lnTo>
                  <a:pt x="30" y="56"/>
                </a:lnTo>
                <a:lnTo>
                  <a:pt x="33" y="56"/>
                </a:lnTo>
                <a:lnTo>
                  <a:pt x="37" y="56"/>
                </a:lnTo>
                <a:lnTo>
                  <a:pt x="40" y="56"/>
                </a:lnTo>
                <a:lnTo>
                  <a:pt x="42" y="54"/>
                </a:lnTo>
                <a:lnTo>
                  <a:pt x="43" y="53"/>
                </a:lnTo>
                <a:lnTo>
                  <a:pt x="45" y="51"/>
                </a:lnTo>
                <a:lnTo>
                  <a:pt x="45" y="48"/>
                </a:lnTo>
                <a:lnTo>
                  <a:pt x="45" y="47"/>
                </a:lnTo>
                <a:lnTo>
                  <a:pt x="46" y="44"/>
                </a:lnTo>
                <a:lnTo>
                  <a:pt x="46" y="42"/>
                </a:lnTo>
                <a:lnTo>
                  <a:pt x="48" y="41"/>
                </a:lnTo>
                <a:lnTo>
                  <a:pt x="49" y="39"/>
                </a:lnTo>
                <a:lnTo>
                  <a:pt x="51" y="38"/>
                </a:lnTo>
                <a:lnTo>
                  <a:pt x="52" y="35"/>
                </a:lnTo>
                <a:lnTo>
                  <a:pt x="54" y="34"/>
                </a:lnTo>
                <a:lnTo>
                  <a:pt x="55" y="32"/>
                </a:lnTo>
                <a:lnTo>
                  <a:pt x="56" y="31"/>
                </a:lnTo>
                <a:lnTo>
                  <a:pt x="56" y="28"/>
                </a:lnTo>
                <a:lnTo>
                  <a:pt x="58" y="26"/>
                </a:lnTo>
                <a:lnTo>
                  <a:pt x="58" y="23"/>
                </a:lnTo>
                <a:lnTo>
                  <a:pt x="56" y="20"/>
                </a:lnTo>
                <a:lnTo>
                  <a:pt x="55" y="17"/>
                </a:lnTo>
                <a:lnTo>
                  <a:pt x="54" y="16"/>
                </a:lnTo>
                <a:lnTo>
                  <a:pt x="52" y="13"/>
                </a:lnTo>
                <a:lnTo>
                  <a:pt x="49" y="11"/>
                </a:lnTo>
                <a:lnTo>
                  <a:pt x="46" y="10"/>
                </a:lnTo>
                <a:lnTo>
                  <a:pt x="42" y="7"/>
                </a:lnTo>
                <a:lnTo>
                  <a:pt x="40" y="5"/>
                </a:lnTo>
                <a:lnTo>
                  <a:pt x="40" y="4"/>
                </a:lnTo>
                <a:lnTo>
                  <a:pt x="40" y="2"/>
                </a:lnTo>
                <a:lnTo>
                  <a:pt x="39" y="2"/>
                </a:lnTo>
                <a:lnTo>
                  <a:pt x="39" y="1"/>
                </a:lnTo>
                <a:lnTo>
                  <a:pt x="36" y="0"/>
                </a:lnTo>
                <a:lnTo>
                  <a:pt x="31" y="0"/>
                </a:lnTo>
                <a:lnTo>
                  <a:pt x="28" y="0"/>
                </a:lnTo>
                <a:lnTo>
                  <a:pt x="24" y="1"/>
                </a:lnTo>
                <a:lnTo>
                  <a:pt x="19" y="2"/>
                </a:lnTo>
                <a:lnTo>
                  <a:pt x="15" y="5"/>
                </a:lnTo>
                <a:lnTo>
                  <a:pt x="12" y="8"/>
                </a:lnTo>
                <a:lnTo>
                  <a:pt x="8" y="13"/>
                </a:lnTo>
              </a:path>
            </a:pathLst>
          </a:custGeom>
          <a:solidFill>
            <a:srgbClr val="FFFF00"/>
          </a:solidFill>
          <a:ln w="4763">
            <a:solidFill>
              <a:srgbClr val="990000"/>
            </a:solidFill>
            <a:round/>
            <a:headEnd/>
            <a:tailEnd/>
          </a:ln>
        </p:spPr>
        <p:txBody>
          <a:bodyPr/>
          <a:lstStyle/>
          <a:p>
            <a:endParaRPr lang="en-US"/>
          </a:p>
        </p:txBody>
      </p:sp>
      <p:sp>
        <p:nvSpPr>
          <p:cNvPr id="53428" name="Freeform 179"/>
          <p:cNvSpPr>
            <a:spLocks/>
          </p:cNvSpPr>
          <p:nvPr/>
        </p:nvSpPr>
        <p:spPr bwMode="auto">
          <a:xfrm>
            <a:off x="6375403" y="4205289"/>
            <a:ext cx="36513" cy="23812"/>
          </a:xfrm>
          <a:custGeom>
            <a:avLst/>
            <a:gdLst>
              <a:gd name="T0" fmla="*/ 0 w 26"/>
              <a:gd name="T1" fmla="*/ 2147483647 h 15"/>
              <a:gd name="T2" fmla="*/ 2147483647 w 26"/>
              <a:gd name="T3" fmla="*/ 2147483647 h 15"/>
              <a:gd name="T4" fmla="*/ 2147483647 w 26"/>
              <a:gd name="T5" fmla="*/ 2147483647 h 15"/>
              <a:gd name="T6" fmla="*/ 2147483647 w 26"/>
              <a:gd name="T7" fmla="*/ 2147483647 h 15"/>
              <a:gd name="T8" fmla="*/ 2147483647 w 26"/>
              <a:gd name="T9" fmla="*/ 2147483647 h 15"/>
              <a:gd name="T10" fmla="*/ 2147483647 w 26"/>
              <a:gd name="T11" fmla="*/ 2147483647 h 15"/>
              <a:gd name="T12" fmla="*/ 2147483647 w 26"/>
              <a:gd name="T13" fmla="*/ 2147483647 h 15"/>
              <a:gd name="T14" fmla="*/ 2147483647 w 26"/>
              <a:gd name="T15" fmla="*/ 2147483647 h 15"/>
              <a:gd name="T16" fmla="*/ 2147483647 w 26"/>
              <a:gd name="T17" fmla="*/ 2147483647 h 15"/>
              <a:gd name="T18" fmla="*/ 2147483647 w 26"/>
              <a:gd name="T19" fmla="*/ 2147483647 h 15"/>
              <a:gd name="T20" fmla="*/ 2147483647 w 26"/>
              <a:gd name="T21" fmla="*/ 2147483647 h 15"/>
              <a:gd name="T22" fmla="*/ 2147483647 w 26"/>
              <a:gd name="T23" fmla="*/ 2147483647 h 15"/>
              <a:gd name="T24" fmla="*/ 2147483647 w 26"/>
              <a:gd name="T25" fmla="*/ 2147483647 h 15"/>
              <a:gd name="T26" fmla="*/ 2147483647 w 26"/>
              <a:gd name="T27" fmla="*/ 2147483647 h 15"/>
              <a:gd name="T28" fmla="*/ 2147483647 w 26"/>
              <a:gd name="T29" fmla="*/ 2147483647 h 15"/>
              <a:gd name="T30" fmla="*/ 2147483647 w 26"/>
              <a:gd name="T31" fmla="*/ 2147483647 h 15"/>
              <a:gd name="T32" fmla="*/ 2147483647 w 26"/>
              <a:gd name="T33" fmla="*/ 2147483647 h 15"/>
              <a:gd name="T34" fmla="*/ 2147483647 w 26"/>
              <a:gd name="T35" fmla="*/ 2147483647 h 15"/>
              <a:gd name="T36" fmla="*/ 2147483647 w 26"/>
              <a:gd name="T37" fmla="*/ 2147483647 h 15"/>
              <a:gd name="T38" fmla="*/ 2147483647 w 26"/>
              <a:gd name="T39" fmla="*/ 2147483647 h 15"/>
              <a:gd name="T40" fmla="*/ 2147483647 w 26"/>
              <a:gd name="T41" fmla="*/ 2147483647 h 15"/>
              <a:gd name="T42" fmla="*/ 2147483647 w 26"/>
              <a:gd name="T43" fmla="*/ 2147483647 h 15"/>
              <a:gd name="T44" fmla="*/ 2147483647 w 26"/>
              <a:gd name="T45" fmla="*/ 0 h 15"/>
              <a:gd name="T46" fmla="*/ 2147483647 w 26"/>
              <a:gd name="T47" fmla="*/ 0 h 15"/>
              <a:gd name="T48" fmla="*/ 0 w 26"/>
              <a:gd name="T49" fmla="*/ 0 h 15"/>
              <a:gd name="T50" fmla="*/ 0 w 26"/>
              <a:gd name="T51" fmla="*/ 2147483647 h 15"/>
              <a:gd name="T52" fmla="*/ 0 w 26"/>
              <a:gd name="T53" fmla="*/ 2147483647 h 15"/>
              <a:gd name="T54" fmla="*/ 0 w 26"/>
              <a:gd name="T55" fmla="*/ 2147483647 h 15"/>
              <a:gd name="T56" fmla="*/ 0 w 26"/>
              <a:gd name="T57" fmla="*/ 2147483647 h 15"/>
              <a:gd name="T58" fmla="*/ 0 w 26"/>
              <a:gd name="T59" fmla="*/ 2147483647 h 15"/>
              <a:gd name="T60" fmla="*/ 0 w 26"/>
              <a:gd name="T61" fmla="*/ 2147483647 h 15"/>
              <a:gd name="T62" fmla="*/ 0 w 26"/>
              <a:gd name="T63" fmla="*/ 2147483647 h 15"/>
              <a:gd name="T64" fmla="*/ 0 w 26"/>
              <a:gd name="T65" fmla="*/ 2147483647 h 1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6"/>
              <a:gd name="T100" fmla="*/ 0 h 15"/>
              <a:gd name="T101" fmla="*/ 26 w 26"/>
              <a:gd name="T102" fmla="*/ 15 h 1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6" h="15">
                <a:moveTo>
                  <a:pt x="0" y="5"/>
                </a:moveTo>
                <a:lnTo>
                  <a:pt x="1" y="8"/>
                </a:lnTo>
                <a:lnTo>
                  <a:pt x="4" y="11"/>
                </a:lnTo>
                <a:lnTo>
                  <a:pt x="7" y="12"/>
                </a:lnTo>
                <a:lnTo>
                  <a:pt x="11" y="14"/>
                </a:lnTo>
                <a:lnTo>
                  <a:pt x="14" y="14"/>
                </a:lnTo>
                <a:lnTo>
                  <a:pt x="19" y="15"/>
                </a:lnTo>
                <a:lnTo>
                  <a:pt x="22" y="15"/>
                </a:lnTo>
                <a:lnTo>
                  <a:pt x="26" y="15"/>
                </a:lnTo>
                <a:lnTo>
                  <a:pt x="26" y="14"/>
                </a:lnTo>
                <a:lnTo>
                  <a:pt x="25" y="12"/>
                </a:lnTo>
                <a:lnTo>
                  <a:pt x="25" y="11"/>
                </a:lnTo>
                <a:lnTo>
                  <a:pt x="23" y="11"/>
                </a:lnTo>
                <a:lnTo>
                  <a:pt x="23" y="9"/>
                </a:lnTo>
                <a:lnTo>
                  <a:pt x="22" y="9"/>
                </a:lnTo>
                <a:lnTo>
                  <a:pt x="22" y="8"/>
                </a:lnTo>
                <a:lnTo>
                  <a:pt x="19" y="8"/>
                </a:lnTo>
                <a:lnTo>
                  <a:pt x="17" y="5"/>
                </a:lnTo>
                <a:lnTo>
                  <a:pt x="14" y="3"/>
                </a:lnTo>
                <a:lnTo>
                  <a:pt x="11" y="2"/>
                </a:lnTo>
                <a:lnTo>
                  <a:pt x="8" y="2"/>
                </a:lnTo>
                <a:lnTo>
                  <a:pt x="5" y="0"/>
                </a:lnTo>
                <a:lnTo>
                  <a:pt x="2" y="0"/>
                </a:lnTo>
                <a:lnTo>
                  <a:pt x="0" y="0"/>
                </a:lnTo>
                <a:lnTo>
                  <a:pt x="0" y="2"/>
                </a:lnTo>
                <a:lnTo>
                  <a:pt x="0" y="3"/>
                </a:lnTo>
                <a:lnTo>
                  <a:pt x="0" y="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29" name="Freeform 180"/>
          <p:cNvSpPr>
            <a:spLocks/>
          </p:cNvSpPr>
          <p:nvPr/>
        </p:nvSpPr>
        <p:spPr bwMode="auto">
          <a:xfrm>
            <a:off x="6375403" y="4205289"/>
            <a:ext cx="36513" cy="23812"/>
          </a:xfrm>
          <a:custGeom>
            <a:avLst/>
            <a:gdLst>
              <a:gd name="T0" fmla="*/ 0 w 26"/>
              <a:gd name="T1" fmla="*/ 2147483647 h 15"/>
              <a:gd name="T2" fmla="*/ 2147483647 w 26"/>
              <a:gd name="T3" fmla="*/ 2147483647 h 15"/>
              <a:gd name="T4" fmla="*/ 2147483647 w 26"/>
              <a:gd name="T5" fmla="*/ 2147483647 h 15"/>
              <a:gd name="T6" fmla="*/ 2147483647 w 26"/>
              <a:gd name="T7" fmla="*/ 2147483647 h 15"/>
              <a:gd name="T8" fmla="*/ 2147483647 w 26"/>
              <a:gd name="T9" fmla="*/ 2147483647 h 15"/>
              <a:gd name="T10" fmla="*/ 2147483647 w 26"/>
              <a:gd name="T11" fmla="*/ 2147483647 h 15"/>
              <a:gd name="T12" fmla="*/ 2147483647 w 26"/>
              <a:gd name="T13" fmla="*/ 2147483647 h 15"/>
              <a:gd name="T14" fmla="*/ 2147483647 w 26"/>
              <a:gd name="T15" fmla="*/ 2147483647 h 15"/>
              <a:gd name="T16" fmla="*/ 2147483647 w 26"/>
              <a:gd name="T17" fmla="*/ 2147483647 h 15"/>
              <a:gd name="T18" fmla="*/ 2147483647 w 26"/>
              <a:gd name="T19" fmla="*/ 2147483647 h 15"/>
              <a:gd name="T20" fmla="*/ 2147483647 w 26"/>
              <a:gd name="T21" fmla="*/ 2147483647 h 15"/>
              <a:gd name="T22" fmla="*/ 2147483647 w 26"/>
              <a:gd name="T23" fmla="*/ 2147483647 h 15"/>
              <a:gd name="T24" fmla="*/ 2147483647 w 26"/>
              <a:gd name="T25" fmla="*/ 2147483647 h 15"/>
              <a:gd name="T26" fmla="*/ 2147483647 w 26"/>
              <a:gd name="T27" fmla="*/ 2147483647 h 15"/>
              <a:gd name="T28" fmla="*/ 2147483647 w 26"/>
              <a:gd name="T29" fmla="*/ 2147483647 h 15"/>
              <a:gd name="T30" fmla="*/ 2147483647 w 26"/>
              <a:gd name="T31" fmla="*/ 2147483647 h 15"/>
              <a:gd name="T32" fmla="*/ 2147483647 w 26"/>
              <a:gd name="T33" fmla="*/ 2147483647 h 15"/>
              <a:gd name="T34" fmla="*/ 2147483647 w 26"/>
              <a:gd name="T35" fmla="*/ 2147483647 h 15"/>
              <a:gd name="T36" fmla="*/ 2147483647 w 26"/>
              <a:gd name="T37" fmla="*/ 2147483647 h 15"/>
              <a:gd name="T38" fmla="*/ 2147483647 w 26"/>
              <a:gd name="T39" fmla="*/ 2147483647 h 15"/>
              <a:gd name="T40" fmla="*/ 2147483647 w 26"/>
              <a:gd name="T41" fmla="*/ 2147483647 h 15"/>
              <a:gd name="T42" fmla="*/ 2147483647 w 26"/>
              <a:gd name="T43" fmla="*/ 2147483647 h 15"/>
              <a:gd name="T44" fmla="*/ 2147483647 w 26"/>
              <a:gd name="T45" fmla="*/ 0 h 15"/>
              <a:gd name="T46" fmla="*/ 2147483647 w 26"/>
              <a:gd name="T47" fmla="*/ 0 h 15"/>
              <a:gd name="T48" fmla="*/ 0 w 26"/>
              <a:gd name="T49" fmla="*/ 0 h 15"/>
              <a:gd name="T50" fmla="*/ 0 w 26"/>
              <a:gd name="T51" fmla="*/ 2147483647 h 15"/>
              <a:gd name="T52" fmla="*/ 0 w 26"/>
              <a:gd name="T53" fmla="*/ 2147483647 h 15"/>
              <a:gd name="T54" fmla="*/ 0 w 26"/>
              <a:gd name="T55" fmla="*/ 2147483647 h 15"/>
              <a:gd name="T56" fmla="*/ 0 w 26"/>
              <a:gd name="T57" fmla="*/ 2147483647 h 15"/>
              <a:gd name="T58" fmla="*/ 0 w 26"/>
              <a:gd name="T59" fmla="*/ 2147483647 h 15"/>
              <a:gd name="T60" fmla="*/ 0 w 26"/>
              <a:gd name="T61" fmla="*/ 2147483647 h 15"/>
              <a:gd name="T62" fmla="*/ 0 w 26"/>
              <a:gd name="T63" fmla="*/ 2147483647 h 15"/>
              <a:gd name="T64" fmla="*/ 0 w 26"/>
              <a:gd name="T65" fmla="*/ 2147483647 h 1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6"/>
              <a:gd name="T100" fmla="*/ 0 h 15"/>
              <a:gd name="T101" fmla="*/ 26 w 26"/>
              <a:gd name="T102" fmla="*/ 15 h 1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6" h="15">
                <a:moveTo>
                  <a:pt x="0" y="5"/>
                </a:moveTo>
                <a:lnTo>
                  <a:pt x="1" y="8"/>
                </a:lnTo>
                <a:lnTo>
                  <a:pt x="4" y="11"/>
                </a:lnTo>
                <a:lnTo>
                  <a:pt x="7" y="12"/>
                </a:lnTo>
                <a:lnTo>
                  <a:pt x="11" y="14"/>
                </a:lnTo>
                <a:lnTo>
                  <a:pt x="14" y="14"/>
                </a:lnTo>
                <a:lnTo>
                  <a:pt x="19" y="15"/>
                </a:lnTo>
                <a:lnTo>
                  <a:pt x="22" y="15"/>
                </a:lnTo>
                <a:lnTo>
                  <a:pt x="26" y="15"/>
                </a:lnTo>
                <a:lnTo>
                  <a:pt x="26" y="14"/>
                </a:lnTo>
                <a:lnTo>
                  <a:pt x="25" y="12"/>
                </a:lnTo>
                <a:lnTo>
                  <a:pt x="25" y="11"/>
                </a:lnTo>
                <a:lnTo>
                  <a:pt x="23" y="11"/>
                </a:lnTo>
                <a:lnTo>
                  <a:pt x="23" y="9"/>
                </a:lnTo>
                <a:lnTo>
                  <a:pt x="22" y="9"/>
                </a:lnTo>
                <a:lnTo>
                  <a:pt x="22" y="8"/>
                </a:lnTo>
                <a:lnTo>
                  <a:pt x="19" y="8"/>
                </a:lnTo>
                <a:lnTo>
                  <a:pt x="17" y="5"/>
                </a:lnTo>
                <a:lnTo>
                  <a:pt x="14" y="3"/>
                </a:lnTo>
                <a:lnTo>
                  <a:pt x="11" y="2"/>
                </a:lnTo>
                <a:lnTo>
                  <a:pt x="8" y="2"/>
                </a:lnTo>
                <a:lnTo>
                  <a:pt x="5" y="0"/>
                </a:lnTo>
                <a:lnTo>
                  <a:pt x="2" y="0"/>
                </a:lnTo>
                <a:lnTo>
                  <a:pt x="0" y="0"/>
                </a:lnTo>
                <a:lnTo>
                  <a:pt x="0" y="2"/>
                </a:lnTo>
                <a:lnTo>
                  <a:pt x="0" y="3"/>
                </a:lnTo>
                <a:lnTo>
                  <a:pt x="0" y="5"/>
                </a:lnTo>
              </a:path>
            </a:pathLst>
          </a:custGeom>
          <a:solidFill>
            <a:srgbClr val="FFFF00"/>
          </a:solidFill>
          <a:ln w="4763">
            <a:solidFill>
              <a:srgbClr val="990000"/>
            </a:solidFill>
            <a:round/>
            <a:headEnd/>
            <a:tailEnd/>
          </a:ln>
        </p:spPr>
        <p:txBody>
          <a:bodyPr/>
          <a:lstStyle/>
          <a:p>
            <a:endParaRPr lang="en-US"/>
          </a:p>
        </p:txBody>
      </p:sp>
      <p:sp>
        <p:nvSpPr>
          <p:cNvPr id="53430" name="Freeform 181"/>
          <p:cNvSpPr>
            <a:spLocks/>
          </p:cNvSpPr>
          <p:nvPr/>
        </p:nvSpPr>
        <p:spPr bwMode="auto">
          <a:xfrm>
            <a:off x="6189664" y="4286251"/>
            <a:ext cx="107951" cy="90488"/>
          </a:xfrm>
          <a:custGeom>
            <a:avLst/>
            <a:gdLst>
              <a:gd name="T0" fmla="*/ 2147483647 w 77"/>
              <a:gd name="T1" fmla="*/ 2147483647 h 57"/>
              <a:gd name="T2" fmla="*/ 0 w 77"/>
              <a:gd name="T3" fmla="*/ 2147483647 h 57"/>
              <a:gd name="T4" fmla="*/ 0 w 77"/>
              <a:gd name="T5" fmla="*/ 2147483647 h 57"/>
              <a:gd name="T6" fmla="*/ 2147483647 w 77"/>
              <a:gd name="T7" fmla="*/ 2147483647 h 57"/>
              <a:gd name="T8" fmla="*/ 2147483647 w 77"/>
              <a:gd name="T9" fmla="*/ 2147483647 h 57"/>
              <a:gd name="T10" fmla="*/ 2147483647 w 77"/>
              <a:gd name="T11" fmla="*/ 2147483647 h 57"/>
              <a:gd name="T12" fmla="*/ 2147483647 w 77"/>
              <a:gd name="T13" fmla="*/ 2147483647 h 57"/>
              <a:gd name="T14" fmla="*/ 2147483647 w 77"/>
              <a:gd name="T15" fmla="*/ 2147483647 h 57"/>
              <a:gd name="T16" fmla="*/ 2147483647 w 77"/>
              <a:gd name="T17" fmla="*/ 2147483647 h 57"/>
              <a:gd name="T18" fmla="*/ 2147483647 w 77"/>
              <a:gd name="T19" fmla="*/ 2147483647 h 57"/>
              <a:gd name="T20" fmla="*/ 2147483647 w 77"/>
              <a:gd name="T21" fmla="*/ 2147483647 h 57"/>
              <a:gd name="T22" fmla="*/ 2147483647 w 77"/>
              <a:gd name="T23" fmla="*/ 2147483647 h 57"/>
              <a:gd name="T24" fmla="*/ 2147483647 w 77"/>
              <a:gd name="T25" fmla="*/ 2147483647 h 57"/>
              <a:gd name="T26" fmla="*/ 2147483647 w 77"/>
              <a:gd name="T27" fmla="*/ 2147483647 h 57"/>
              <a:gd name="T28" fmla="*/ 2147483647 w 77"/>
              <a:gd name="T29" fmla="*/ 2147483647 h 57"/>
              <a:gd name="T30" fmla="*/ 2147483647 w 77"/>
              <a:gd name="T31" fmla="*/ 2147483647 h 57"/>
              <a:gd name="T32" fmla="*/ 2147483647 w 77"/>
              <a:gd name="T33" fmla="*/ 2147483647 h 57"/>
              <a:gd name="T34" fmla="*/ 2147483647 w 77"/>
              <a:gd name="T35" fmla="*/ 2147483647 h 57"/>
              <a:gd name="T36" fmla="*/ 2147483647 w 77"/>
              <a:gd name="T37" fmla="*/ 2147483647 h 57"/>
              <a:gd name="T38" fmla="*/ 2147483647 w 77"/>
              <a:gd name="T39" fmla="*/ 2147483647 h 57"/>
              <a:gd name="T40" fmla="*/ 2147483647 w 77"/>
              <a:gd name="T41" fmla="*/ 2147483647 h 57"/>
              <a:gd name="T42" fmla="*/ 2147483647 w 77"/>
              <a:gd name="T43" fmla="*/ 2147483647 h 57"/>
              <a:gd name="T44" fmla="*/ 2147483647 w 77"/>
              <a:gd name="T45" fmla="*/ 2147483647 h 57"/>
              <a:gd name="T46" fmla="*/ 2147483647 w 77"/>
              <a:gd name="T47" fmla="*/ 2147483647 h 57"/>
              <a:gd name="T48" fmla="*/ 2147483647 w 77"/>
              <a:gd name="T49" fmla="*/ 2147483647 h 57"/>
              <a:gd name="T50" fmla="*/ 2147483647 w 77"/>
              <a:gd name="T51" fmla="*/ 2147483647 h 57"/>
              <a:gd name="T52" fmla="*/ 2147483647 w 77"/>
              <a:gd name="T53" fmla="*/ 2147483647 h 57"/>
              <a:gd name="T54" fmla="*/ 2147483647 w 77"/>
              <a:gd name="T55" fmla="*/ 2147483647 h 57"/>
              <a:gd name="T56" fmla="*/ 2147483647 w 77"/>
              <a:gd name="T57" fmla="*/ 2147483647 h 57"/>
              <a:gd name="T58" fmla="*/ 2147483647 w 77"/>
              <a:gd name="T59" fmla="*/ 2147483647 h 57"/>
              <a:gd name="T60" fmla="*/ 2147483647 w 77"/>
              <a:gd name="T61" fmla="*/ 2147483647 h 57"/>
              <a:gd name="T62" fmla="*/ 2147483647 w 77"/>
              <a:gd name="T63" fmla="*/ 2147483647 h 57"/>
              <a:gd name="T64" fmla="*/ 2147483647 w 77"/>
              <a:gd name="T65" fmla="*/ 2147483647 h 57"/>
              <a:gd name="T66" fmla="*/ 2147483647 w 77"/>
              <a:gd name="T67" fmla="*/ 2147483647 h 57"/>
              <a:gd name="T68" fmla="*/ 2147483647 w 77"/>
              <a:gd name="T69" fmla="*/ 2147483647 h 57"/>
              <a:gd name="T70" fmla="*/ 2147483647 w 77"/>
              <a:gd name="T71" fmla="*/ 2147483647 h 57"/>
              <a:gd name="T72" fmla="*/ 2147483647 w 77"/>
              <a:gd name="T73" fmla="*/ 2147483647 h 57"/>
              <a:gd name="T74" fmla="*/ 2147483647 w 77"/>
              <a:gd name="T75" fmla="*/ 2147483647 h 57"/>
              <a:gd name="T76" fmla="*/ 2147483647 w 77"/>
              <a:gd name="T77" fmla="*/ 2147483647 h 57"/>
              <a:gd name="T78" fmla="*/ 2147483647 w 77"/>
              <a:gd name="T79" fmla="*/ 2147483647 h 57"/>
              <a:gd name="T80" fmla="*/ 2147483647 w 77"/>
              <a:gd name="T81" fmla="*/ 2147483647 h 57"/>
              <a:gd name="T82" fmla="*/ 2147483647 w 77"/>
              <a:gd name="T83" fmla="*/ 2147483647 h 57"/>
              <a:gd name="T84" fmla="*/ 2147483647 w 77"/>
              <a:gd name="T85" fmla="*/ 2147483647 h 57"/>
              <a:gd name="T86" fmla="*/ 2147483647 w 77"/>
              <a:gd name="T87" fmla="*/ 2147483647 h 57"/>
              <a:gd name="T88" fmla="*/ 2147483647 w 77"/>
              <a:gd name="T89" fmla="*/ 2147483647 h 57"/>
              <a:gd name="T90" fmla="*/ 2147483647 w 77"/>
              <a:gd name="T91" fmla="*/ 2147483647 h 57"/>
              <a:gd name="T92" fmla="*/ 2147483647 w 77"/>
              <a:gd name="T93" fmla="*/ 2147483647 h 57"/>
              <a:gd name="T94" fmla="*/ 2147483647 w 77"/>
              <a:gd name="T95" fmla="*/ 2147483647 h 57"/>
              <a:gd name="T96" fmla="*/ 2147483647 w 77"/>
              <a:gd name="T97" fmla="*/ 0 h 57"/>
              <a:gd name="T98" fmla="*/ 2147483647 w 77"/>
              <a:gd name="T99" fmla="*/ 0 h 57"/>
              <a:gd name="T100" fmla="*/ 2147483647 w 77"/>
              <a:gd name="T101" fmla="*/ 0 h 57"/>
              <a:gd name="T102" fmla="*/ 2147483647 w 77"/>
              <a:gd name="T103" fmla="*/ 0 h 57"/>
              <a:gd name="T104" fmla="*/ 2147483647 w 77"/>
              <a:gd name="T105" fmla="*/ 2147483647 h 57"/>
              <a:gd name="T106" fmla="*/ 2147483647 w 77"/>
              <a:gd name="T107" fmla="*/ 2147483647 h 57"/>
              <a:gd name="T108" fmla="*/ 2147483647 w 77"/>
              <a:gd name="T109" fmla="*/ 2147483647 h 57"/>
              <a:gd name="T110" fmla="*/ 2147483647 w 77"/>
              <a:gd name="T111" fmla="*/ 2147483647 h 57"/>
              <a:gd name="T112" fmla="*/ 2147483647 w 77"/>
              <a:gd name="T113" fmla="*/ 2147483647 h 5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7"/>
              <a:gd name="T172" fmla="*/ 0 h 57"/>
              <a:gd name="T173" fmla="*/ 77 w 77"/>
              <a:gd name="T174" fmla="*/ 57 h 5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7" h="57">
                <a:moveTo>
                  <a:pt x="1" y="7"/>
                </a:moveTo>
                <a:lnTo>
                  <a:pt x="0" y="10"/>
                </a:lnTo>
                <a:lnTo>
                  <a:pt x="0" y="13"/>
                </a:lnTo>
                <a:lnTo>
                  <a:pt x="1" y="17"/>
                </a:lnTo>
                <a:lnTo>
                  <a:pt x="1" y="20"/>
                </a:lnTo>
                <a:lnTo>
                  <a:pt x="1" y="25"/>
                </a:lnTo>
                <a:lnTo>
                  <a:pt x="3" y="29"/>
                </a:lnTo>
                <a:lnTo>
                  <a:pt x="3" y="32"/>
                </a:lnTo>
                <a:lnTo>
                  <a:pt x="4" y="35"/>
                </a:lnTo>
                <a:lnTo>
                  <a:pt x="7" y="40"/>
                </a:lnTo>
                <a:lnTo>
                  <a:pt x="12" y="43"/>
                </a:lnTo>
                <a:lnTo>
                  <a:pt x="15" y="46"/>
                </a:lnTo>
                <a:lnTo>
                  <a:pt x="19" y="47"/>
                </a:lnTo>
                <a:lnTo>
                  <a:pt x="24" y="49"/>
                </a:lnTo>
                <a:lnTo>
                  <a:pt x="29" y="49"/>
                </a:lnTo>
                <a:lnTo>
                  <a:pt x="34" y="47"/>
                </a:lnTo>
                <a:lnTo>
                  <a:pt x="38" y="44"/>
                </a:lnTo>
                <a:lnTo>
                  <a:pt x="41" y="44"/>
                </a:lnTo>
                <a:lnTo>
                  <a:pt x="44" y="46"/>
                </a:lnTo>
                <a:lnTo>
                  <a:pt x="50" y="47"/>
                </a:lnTo>
                <a:lnTo>
                  <a:pt x="55" y="50"/>
                </a:lnTo>
                <a:lnTo>
                  <a:pt x="61" y="53"/>
                </a:lnTo>
                <a:lnTo>
                  <a:pt x="66" y="54"/>
                </a:lnTo>
                <a:lnTo>
                  <a:pt x="71" y="57"/>
                </a:lnTo>
                <a:lnTo>
                  <a:pt x="72" y="57"/>
                </a:lnTo>
                <a:lnTo>
                  <a:pt x="74" y="57"/>
                </a:lnTo>
                <a:lnTo>
                  <a:pt x="75" y="56"/>
                </a:lnTo>
                <a:lnTo>
                  <a:pt x="77" y="56"/>
                </a:lnTo>
                <a:lnTo>
                  <a:pt x="77" y="54"/>
                </a:lnTo>
                <a:lnTo>
                  <a:pt x="75" y="51"/>
                </a:lnTo>
                <a:lnTo>
                  <a:pt x="72" y="47"/>
                </a:lnTo>
                <a:lnTo>
                  <a:pt x="68" y="41"/>
                </a:lnTo>
                <a:lnTo>
                  <a:pt x="63" y="37"/>
                </a:lnTo>
                <a:lnTo>
                  <a:pt x="58" y="31"/>
                </a:lnTo>
                <a:lnTo>
                  <a:pt x="52" y="26"/>
                </a:lnTo>
                <a:lnTo>
                  <a:pt x="47" y="23"/>
                </a:lnTo>
                <a:lnTo>
                  <a:pt x="43" y="22"/>
                </a:lnTo>
                <a:lnTo>
                  <a:pt x="38" y="20"/>
                </a:lnTo>
                <a:lnTo>
                  <a:pt x="34" y="17"/>
                </a:lnTo>
                <a:lnTo>
                  <a:pt x="31" y="14"/>
                </a:lnTo>
                <a:lnTo>
                  <a:pt x="28" y="11"/>
                </a:lnTo>
                <a:lnTo>
                  <a:pt x="24" y="9"/>
                </a:lnTo>
                <a:lnTo>
                  <a:pt x="21" y="6"/>
                </a:lnTo>
                <a:lnTo>
                  <a:pt x="16" y="3"/>
                </a:lnTo>
                <a:lnTo>
                  <a:pt x="12" y="0"/>
                </a:lnTo>
                <a:lnTo>
                  <a:pt x="10" y="0"/>
                </a:lnTo>
                <a:lnTo>
                  <a:pt x="9" y="0"/>
                </a:lnTo>
                <a:lnTo>
                  <a:pt x="7" y="0"/>
                </a:lnTo>
                <a:lnTo>
                  <a:pt x="6" y="1"/>
                </a:lnTo>
                <a:lnTo>
                  <a:pt x="4" y="1"/>
                </a:lnTo>
                <a:lnTo>
                  <a:pt x="3" y="3"/>
                </a:lnTo>
                <a:lnTo>
                  <a:pt x="1" y="4"/>
                </a:lnTo>
                <a:lnTo>
                  <a:pt x="1" y="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31" name="Freeform 182"/>
          <p:cNvSpPr>
            <a:spLocks/>
          </p:cNvSpPr>
          <p:nvPr/>
        </p:nvSpPr>
        <p:spPr bwMode="auto">
          <a:xfrm>
            <a:off x="6189664" y="4286251"/>
            <a:ext cx="107951" cy="90488"/>
          </a:xfrm>
          <a:custGeom>
            <a:avLst/>
            <a:gdLst>
              <a:gd name="T0" fmla="*/ 2147483647 w 77"/>
              <a:gd name="T1" fmla="*/ 2147483647 h 57"/>
              <a:gd name="T2" fmla="*/ 0 w 77"/>
              <a:gd name="T3" fmla="*/ 2147483647 h 57"/>
              <a:gd name="T4" fmla="*/ 0 w 77"/>
              <a:gd name="T5" fmla="*/ 2147483647 h 57"/>
              <a:gd name="T6" fmla="*/ 2147483647 w 77"/>
              <a:gd name="T7" fmla="*/ 2147483647 h 57"/>
              <a:gd name="T8" fmla="*/ 2147483647 w 77"/>
              <a:gd name="T9" fmla="*/ 2147483647 h 57"/>
              <a:gd name="T10" fmla="*/ 2147483647 w 77"/>
              <a:gd name="T11" fmla="*/ 2147483647 h 57"/>
              <a:gd name="T12" fmla="*/ 2147483647 w 77"/>
              <a:gd name="T13" fmla="*/ 2147483647 h 57"/>
              <a:gd name="T14" fmla="*/ 2147483647 w 77"/>
              <a:gd name="T15" fmla="*/ 2147483647 h 57"/>
              <a:gd name="T16" fmla="*/ 2147483647 w 77"/>
              <a:gd name="T17" fmla="*/ 2147483647 h 57"/>
              <a:gd name="T18" fmla="*/ 2147483647 w 77"/>
              <a:gd name="T19" fmla="*/ 2147483647 h 57"/>
              <a:gd name="T20" fmla="*/ 2147483647 w 77"/>
              <a:gd name="T21" fmla="*/ 2147483647 h 57"/>
              <a:gd name="T22" fmla="*/ 2147483647 w 77"/>
              <a:gd name="T23" fmla="*/ 2147483647 h 57"/>
              <a:gd name="T24" fmla="*/ 2147483647 w 77"/>
              <a:gd name="T25" fmla="*/ 2147483647 h 57"/>
              <a:gd name="T26" fmla="*/ 2147483647 w 77"/>
              <a:gd name="T27" fmla="*/ 2147483647 h 57"/>
              <a:gd name="T28" fmla="*/ 2147483647 w 77"/>
              <a:gd name="T29" fmla="*/ 2147483647 h 57"/>
              <a:gd name="T30" fmla="*/ 2147483647 w 77"/>
              <a:gd name="T31" fmla="*/ 2147483647 h 57"/>
              <a:gd name="T32" fmla="*/ 2147483647 w 77"/>
              <a:gd name="T33" fmla="*/ 2147483647 h 57"/>
              <a:gd name="T34" fmla="*/ 2147483647 w 77"/>
              <a:gd name="T35" fmla="*/ 2147483647 h 57"/>
              <a:gd name="T36" fmla="*/ 2147483647 w 77"/>
              <a:gd name="T37" fmla="*/ 2147483647 h 57"/>
              <a:gd name="T38" fmla="*/ 2147483647 w 77"/>
              <a:gd name="T39" fmla="*/ 2147483647 h 57"/>
              <a:gd name="T40" fmla="*/ 2147483647 w 77"/>
              <a:gd name="T41" fmla="*/ 2147483647 h 57"/>
              <a:gd name="T42" fmla="*/ 2147483647 w 77"/>
              <a:gd name="T43" fmla="*/ 2147483647 h 57"/>
              <a:gd name="T44" fmla="*/ 2147483647 w 77"/>
              <a:gd name="T45" fmla="*/ 2147483647 h 57"/>
              <a:gd name="T46" fmla="*/ 2147483647 w 77"/>
              <a:gd name="T47" fmla="*/ 2147483647 h 57"/>
              <a:gd name="T48" fmla="*/ 2147483647 w 77"/>
              <a:gd name="T49" fmla="*/ 2147483647 h 57"/>
              <a:gd name="T50" fmla="*/ 2147483647 w 77"/>
              <a:gd name="T51" fmla="*/ 2147483647 h 57"/>
              <a:gd name="T52" fmla="*/ 2147483647 w 77"/>
              <a:gd name="T53" fmla="*/ 2147483647 h 57"/>
              <a:gd name="T54" fmla="*/ 2147483647 w 77"/>
              <a:gd name="T55" fmla="*/ 2147483647 h 57"/>
              <a:gd name="T56" fmla="*/ 2147483647 w 77"/>
              <a:gd name="T57" fmla="*/ 2147483647 h 57"/>
              <a:gd name="T58" fmla="*/ 2147483647 w 77"/>
              <a:gd name="T59" fmla="*/ 2147483647 h 57"/>
              <a:gd name="T60" fmla="*/ 2147483647 w 77"/>
              <a:gd name="T61" fmla="*/ 2147483647 h 57"/>
              <a:gd name="T62" fmla="*/ 2147483647 w 77"/>
              <a:gd name="T63" fmla="*/ 2147483647 h 57"/>
              <a:gd name="T64" fmla="*/ 2147483647 w 77"/>
              <a:gd name="T65" fmla="*/ 2147483647 h 57"/>
              <a:gd name="T66" fmla="*/ 2147483647 w 77"/>
              <a:gd name="T67" fmla="*/ 2147483647 h 57"/>
              <a:gd name="T68" fmla="*/ 2147483647 w 77"/>
              <a:gd name="T69" fmla="*/ 2147483647 h 57"/>
              <a:gd name="T70" fmla="*/ 2147483647 w 77"/>
              <a:gd name="T71" fmla="*/ 2147483647 h 57"/>
              <a:gd name="T72" fmla="*/ 2147483647 w 77"/>
              <a:gd name="T73" fmla="*/ 2147483647 h 57"/>
              <a:gd name="T74" fmla="*/ 2147483647 w 77"/>
              <a:gd name="T75" fmla="*/ 2147483647 h 57"/>
              <a:gd name="T76" fmla="*/ 2147483647 w 77"/>
              <a:gd name="T77" fmla="*/ 2147483647 h 57"/>
              <a:gd name="T78" fmla="*/ 2147483647 w 77"/>
              <a:gd name="T79" fmla="*/ 2147483647 h 57"/>
              <a:gd name="T80" fmla="*/ 2147483647 w 77"/>
              <a:gd name="T81" fmla="*/ 2147483647 h 57"/>
              <a:gd name="T82" fmla="*/ 2147483647 w 77"/>
              <a:gd name="T83" fmla="*/ 2147483647 h 57"/>
              <a:gd name="T84" fmla="*/ 2147483647 w 77"/>
              <a:gd name="T85" fmla="*/ 2147483647 h 57"/>
              <a:gd name="T86" fmla="*/ 2147483647 w 77"/>
              <a:gd name="T87" fmla="*/ 2147483647 h 57"/>
              <a:gd name="T88" fmla="*/ 2147483647 w 77"/>
              <a:gd name="T89" fmla="*/ 2147483647 h 57"/>
              <a:gd name="T90" fmla="*/ 2147483647 w 77"/>
              <a:gd name="T91" fmla="*/ 2147483647 h 57"/>
              <a:gd name="T92" fmla="*/ 2147483647 w 77"/>
              <a:gd name="T93" fmla="*/ 2147483647 h 57"/>
              <a:gd name="T94" fmla="*/ 2147483647 w 77"/>
              <a:gd name="T95" fmla="*/ 2147483647 h 57"/>
              <a:gd name="T96" fmla="*/ 2147483647 w 77"/>
              <a:gd name="T97" fmla="*/ 0 h 57"/>
              <a:gd name="T98" fmla="*/ 2147483647 w 77"/>
              <a:gd name="T99" fmla="*/ 0 h 57"/>
              <a:gd name="T100" fmla="*/ 2147483647 w 77"/>
              <a:gd name="T101" fmla="*/ 0 h 57"/>
              <a:gd name="T102" fmla="*/ 2147483647 w 77"/>
              <a:gd name="T103" fmla="*/ 0 h 57"/>
              <a:gd name="T104" fmla="*/ 2147483647 w 77"/>
              <a:gd name="T105" fmla="*/ 2147483647 h 57"/>
              <a:gd name="T106" fmla="*/ 2147483647 w 77"/>
              <a:gd name="T107" fmla="*/ 2147483647 h 57"/>
              <a:gd name="T108" fmla="*/ 2147483647 w 77"/>
              <a:gd name="T109" fmla="*/ 2147483647 h 57"/>
              <a:gd name="T110" fmla="*/ 2147483647 w 77"/>
              <a:gd name="T111" fmla="*/ 2147483647 h 57"/>
              <a:gd name="T112" fmla="*/ 2147483647 w 77"/>
              <a:gd name="T113" fmla="*/ 2147483647 h 5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7"/>
              <a:gd name="T172" fmla="*/ 0 h 57"/>
              <a:gd name="T173" fmla="*/ 77 w 77"/>
              <a:gd name="T174" fmla="*/ 57 h 5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7" h="57">
                <a:moveTo>
                  <a:pt x="1" y="7"/>
                </a:moveTo>
                <a:lnTo>
                  <a:pt x="0" y="10"/>
                </a:lnTo>
                <a:lnTo>
                  <a:pt x="0" y="13"/>
                </a:lnTo>
                <a:lnTo>
                  <a:pt x="1" y="17"/>
                </a:lnTo>
                <a:lnTo>
                  <a:pt x="1" y="20"/>
                </a:lnTo>
                <a:lnTo>
                  <a:pt x="1" y="25"/>
                </a:lnTo>
                <a:lnTo>
                  <a:pt x="3" y="29"/>
                </a:lnTo>
                <a:lnTo>
                  <a:pt x="3" y="32"/>
                </a:lnTo>
                <a:lnTo>
                  <a:pt x="4" y="35"/>
                </a:lnTo>
                <a:lnTo>
                  <a:pt x="7" y="40"/>
                </a:lnTo>
                <a:lnTo>
                  <a:pt x="12" y="43"/>
                </a:lnTo>
                <a:lnTo>
                  <a:pt x="15" y="46"/>
                </a:lnTo>
                <a:lnTo>
                  <a:pt x="19" y="47"/>
                </a:lnTo>
                <a:lnTo>
                  <a:pt x="24" y="49"/>
                </a:lnTo>
                <a:lnTo>
                  <a:pt x="29" y="49"/>
                </a:lnTo>
                <a:lnTo>
                  <a:pt x="34" y="47"/>
                </a:lnTo>
                <a:lnTo>
                  <a:pt x="38" y="44"/>
                </a:lnTo>
                <a:lnTo>
                  <a:pt x="41" y="44"/>
                </a:lnTo>
                <a:lnTo>
                  <a:pt x="44" y="46"/>
                </a:lnTo>
                <a:lnTo>
                  <a:pt x="50" y="47"/>
                </a:lnTo>
                <a:lnTo>
                  <a:pt x="55" y="50"/>
                </a:lnTo>
                <a:lnTo>
                  <a:pt x="61" y="53"/>
                </a:lnTo>
                <a:lnTo>
                  <a:pt x="66" y="54"/>
                </a:lnTo>
                <a:lnTo>
                  <a:pt x="71" y="57"/>
                </a:lnTo>
                <a:lnTo>
                  <a:pt x="72" y="57"/>
                </a:lnTo>
                <a:lnTo>
                  <a:pt x="74" y="57"/>
                </a:lnTo>
                <a:lnTo>
                  <a:pt x="75" y="56"/>
                </a:lnTo>
                <a:lnTo>
                  <a:pt x="77" y="56"/>
                </a:lnTo>
                <a:lnTo>
                  <a:pt x="77" y="54"/>
                </a:lnTo>
                <a:lnTo>
                  <a:pt x="75" y="51"/>
                </a:lnTo>
                <a:lnTo>
                  <a:pt x="72" y="47"/>
                </a:lnTo>
                <a:lnTo>
                  <a:pt x="68" y="41"/>
                </a:lnTo>
                <a:lnTo>
                  <a:pt x="63" y="37"/>
                </a:lnTo>
                <a:lnTo>
                  <a:pt x="58" y="31"/>
                </a:lnTo>
                <a:lnTo>
                  <a:pt x="52" y="26"/>
                </a:lnTo>
                <a:lnTo>
                  <a:pt x="47" y="23"/>
                </a:lnTo>
                <a:lnTo>
                  <a:pt x="43" y="22"/>
                </a:lnTo>
                <a:lnTo>
                  <a:pt x="38" y="20"/>
                </a:lnTo>
                <a:lnTo>
                  <a:pt x="34" y="17"/>
                </a:lnTo>
                <a:lnTo>
                  <a:pt x="31" y="14"/>
                </a:lnTo>
                <a:lnTo>
                  <a:pt x="28" y="11"/>
                </a:lnTo>
                <a:lnTo>
                  <a:pt x="24" y="9"/>
                </a:lnTo>
                <a:lnTo>
                  <a:pt x="21" y="6"/>
                </a:lnTo>
                <a:lnTo>
                  <a:pt x="16" y="3"/>
                </a:lnTo>
                <a:lnTo>
                  <a:pt x="12" y="0"/>
                </a:lnTo>
                <a:lnTo>
                  <a:pt x="10" y="0"/>
                </a:lnTo>
                <a:lnTo>
                  <a:pt x="9" y="0"/>
                </a:lnTo>
                <a:lnTo>
                  <a:pt x="7" y="0"/>
                </a:lnTo>
                <a:lnTo>
                  <a:pt x="6" y="1"/>
                </a:lnTo>
                <a:lnTo>
                  <a:pt x="4" y="1"/>
                </a:lnTo>
                <a:lnTo>
                  <a:pt x="3" y="3"/>
                </a:lnTo>
                <a:lnTo>
                  <a:pt x="1" y="4"/>
                </a:lnTo>
                <a:lnTo>
                  <a:pt x="1" y="7"/>
                </a:lnTo>
              </a:path>
            </a:pathLst>
          </a:custGeom>
          <a:solidFill>
            <a:srgbClr val="FFFF00"/>
          </a:solidFill>
          <a:ln w="4763">
            <a:solidFill>
              <a:srgbClr val="990000"/>
            </a:solidFill>
            <a:round/>
            <a:headEnd/>
            <a:tailEnd/>
          </a:ln>
        </p:spPr>
        <p:txBody>
          <a:bodyPr/>
          <a:lstStyle/>
          <a:p>
            <a:endParaRPr lang="en-US"/>
          </a:p>
        </p:txBody>
      </p:sp>
      <p:sp>
        <p:nvSpPr>
          <p:cNvPr id="53432" name="Freeform 183"/>
          <p:cNvSpPr>
            <a:spLocks/>
          </p:cNvSpPr>
          <p:nvPr/>
        </p:nvSpPr>
        <p:spPr bwMode="auto">
          <a:xfrm>
            <a:off x="6189664" y="4286251"/>
            <a:ext cx="107951" cy="90488"/>
          </a:xfrm>
          <a:custGeom>
            <a:avLst/>
            <a:gdLst>
              <a:gd name="T0" fmla="*/ 2147483647 w 77"/>
              <a:gd name="T1" fmla="*/ 2147483647 h 57"/>
              <a:gd name="T2" fmla="*/ 0 w 77"/>
              <a:gd name="T3" fmla="*/ 2147483647 h 57"/>
              <a:gd name="T4" fmla="*/ 0 w 77"/>
              <a:gd name="T5" fmla="*/ 2147483647 h 57"/>
              <a:gd name="T6" fmla="*/ 2147483647 w 77"/>
              <a:gd name="T7" fmla="*/ 2147483647 h 57"/>
              <a:gd name="T8" fmla="*/ 2147483647 w 77"/>
              <a:gd name="T9" fmla="*/ 2147483647 h 57"/>
              <a:gd name="T10" fmla="*/ 2147483647 w 77"/>
              <a:gd name="T11" fmla="*/ 2147483647 h 57"/>
              <a:gd name="T12" fmla="*/ 2147483647 w 77"/>
              <a:gd name="T13" fmla="*/ 2147483647 h 57"/>
              <a:gd name="T14" fmla="*/ 2147483647 w 77"/>
              <a:gd name="T15" fmla="*/ 2147483647 h 57"/>
              <a:gd name="T16" fmla="*/ 2147483647 w 77"/>
              <a:gd name="T17" fmla="*/ 2147483647 h 57"/>
              <a:gd name="T18" fmla="*/ 2147483647 w 77"/>
              <a:gd name="T19" fmla="*/ 2147483647 h 57"/>
              <a:gd name="T20" fmla="*/ 2147483647 w 77"/>
              <a:gd name="T21" fmla="*/ 2147483647 h 57"/>
              <a:gd name="T22" fmla="*/ 2147483647 w 77"/>
              <a:gd name="T23" fmla="*/ 2147483647 h 57"/>
              <a:gd name="T24" fmla="*/ 2147483647 w 77"/>
              <a:gd name="T25" fmla="*/ 2147483647 h 57"/>
              <a:gd name="T26" fmla="*/ 2147483647 w 77"/>
              <a:gd name="T27" fmla="*/ 2147483647 h 57"/>
              <a:gd name="T28" fmla="*/ 2147483647 w 77"/>
              <a:gd name="T29" fmla="*/ 2147483647 h 57"/>
              <a:gd name="T30" fmla="*/ 2147483647 w 77"/>
              <a:gd name="T31" fmla="*/ 2147483647 h 57"/>
              <a:gd name="T32" fmla="*/ 2147483647 w 77"/>
              <a:gd name="T33" fmla="*/ 2147483647 h 57"/>
              <a:gd name="T34" fmla="*/ 2147483647 w 77"/>
              <a:gd name="T35" fmla="*/ 2147483647 h 57"/>
              <a:gd name="T36" fmla="*/ 2147483647 w 77"/>
              <a:gd name="T37" fmla="*/ 2147483647 h 57"/>
              <a:gd name="T38" fmla="*/ 2147483647 w 77"/>
              <a:gd name="T39" fmla="*/ 2147483647 h 57"/>
              <a:gd name="T40" fmla="*/ 2147483647 w 77"/>
              <a:gd name="T41" fmla="*/ 2147483647 h 57"/>
              <a:gd name="T42" fmla="*/ 2147483647 w 77"/>
              <a:gd name="T43" fmla="*/ 2147483647 h 57"/>
              <a:gd name="T44" fmla="*/ 2147483647 w 77"/>
              <a:gd name="T45" fmla="*/ 2147483647 h 57"/>
              <a:gd name="T46" fmla="*/ 2147483647 w 77"/>
              <a:gd name="T47" fmla="*/ 2147483647 h 57"/>
              <a:gd name="T48" fmla="*/ 2147483647 w 77"/>
              <a:gd name="T49" fmla="*/ 2147483647 h 57"/>
              <a:gd name="T50" fmla="*/ 2147483647 w 77"/>
              <a:gd name="T51" fmla="*/ 2147483647 h 57"/>
              <a:gd name="T52" fmla="*/ 2147483647 w 77"/>
              <a:gd name="T53" fmla="*/ 2147483647 h 57"/>
              <a:gd name="T54" fmla="*/ 2147483647 w 77"/>
              <a:gd name="T55" fmla="*/ 2147483647 h 57"/>
              <a:gd name="T56" fmla="*/ 2147483647 w 77"/>
              <a:gd name="T57" fmla="*/ 2147483647 h 57"/>
              <a:gd name="T58" fmla="*/ 2147483647 w 77"/>
              <a:gd name="T59" fmla="*/ 2147483647 h 57"/>
              <a:gd name="T60" fmla="*/ 2147483647 w 77"/>
              <a:gd name="T61" fmla="*/ 2147483647 h 57"/>
              <a:gd name="T62" fmla="*/ 2147483647 w 77"/>
              <a:gd name="T63" fmla="*/ 2147483647 h 57"/>
              <a:gd name="T64" fmla="*/ 2147483647 w 77"/>
              <a:gd name="T65" fmla="*/ 2147483647 h 57"/>
              <a:gd name="T66" fmla="*/ 2147483647 w 77"/>
              <a:gd name="T67" fmla="*/ 2147483647 h 57"/>
              <a:gd name="T68" fmla="*/ 2147483647 w 77"/>
              <a:gd name="T69" fmla="*/ 2147483647 h 57"/>
              <a:gd name="T70" fmla="*/ 2147483647 w 77"/>
              <a:gd name="T71" fmla="*/ 2147483647 h 57"/>
              <a:gd name="T72" fmla="*/ 2147483647 w 77"/>
              <a:gd name="T73" fmla="*/ 2147483647 h 57"/>
              <a:gd name="T74" fmla="*/ 2147483647 w 77"/>
              <a:gd name="T75" fmla="*/ 2147483647 h 57"/>
              <a:gd name="T76" fmla="*/ 2147483647 w 77"/>
              <a:gd name="T77" fmla="*/ 2147483647 h 57"/>
              <a:gd name="T78" fmla="*/ 2147483647 w 77"/>
              <a:gd name="T79" fmla="*/ 2147483647 h 57"/>
              <a:gd name="T80" fmla="*/ 2147483647 w 77"/>
              <a:gd name="T81" fmla="*/ 2147483647 h 57"/>
              <a:gd name="T82" fmla="*/ 2147483647 w 77"/>
              <a:gd name="T83" fmla="*/ 2147483647 h 57"/>
              <a:gd name="T84" fmla="*/ 2147483647 w 77"/>
              <a:gd name="T85" fmla="*/ 2147483647 h 57"/>
              <a:gd name="T86" fmla="*/ 2147483647 w 77"/>
              <a:gd name="T87" fmla="*/ 2147483647 h 57"/>
              <a:gd name="T88" fmla="*/ 2147483647 w 77"/>
              <a:gd name="T89" fmla="*/ 2147483647 h 57"/>
              <a:gd name="T90" fmla="*/ 2147483647 w 77"/>
              <a:gd name="T91" fmla="*/ 2147483647 h 57"/>
              <a:gd name="T92" fmla="*/ 2147483647 w 77"/>
              <a:gd name="T93" fmla="*/ 2147483647 h 57"/>
              <a:gd name="T94" fmla="*/ 2147483647 w 77"/>
              <a:gd name="T95" fmla="*/ 2147483647 h 57"/>
              <a:gd name="T96" fmla="*/ 2147483647 w 77"/>
              <a:gd name="T97" fmla="*/ 0 h 57"/>
              <a:gd name="T98" fmla="*/ 2147483647 w 77"/>
              <a:gd name="T99" fmla="*/ 0 h 57"/>
              <a:gd name="T100" fmla="*/ 2147483647 w 77"/>
              <a:gd name="T101" fmla="*/ 0 h 57"/>
              <a:gd name="T102" fmla="*/ 2147483647 w 77"/>
              <a:gd name="T103" fmla="*/ 0 h 57"/>
              <a:gd name="T104" fmla="*/ 2147483647 w 77"/>
              <a:gd name="T105" fmla="*/ 2147483647 h 57"/>
              <a:gd name="T106" fmla="*/ 2147483647 w 77"/>
              <a:gd name="T107" fmla="*/ 2147483647 h 57"/>
              <a:gd name="T108" fmla="*/ 2147483647 w 77"/>
              <a:gd name="T109" fmla="*/ 2147483647 h 57"/>
              <a:gd name="T110" fmla="*/ 2147483647 w 77"/>
              <a:gd name="T111" fmla="*/ 2147483647 h 57"/>
              <a:gd name="T112" fmla="*/ 2147483647 w 77"/>
              <a:gd name="T113" fmla="*/ 2147483647 h 5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7"/>
              <a:gd name="T172" fmla="*/ 0 h 57"/>
              <a:gd name="T173" fmla="*/ 77 w 77"/>
              <a:gd name="T174" fmla="*/ 57 h 5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7" h="57">
                <a:moveTo>
                  <a:pt x="1" y="7"/>
                </a:moveTo>
                <a:lnTo>
                  <a:pt x="0" y="10"/>
                </a:lnTo>
                <a:lnTo>
                  <a:pt x="0" y="13"/>
                </a:lnTo>
                <a:lnTo>
                  <a:pt x="1" y="17"/>
                </a:lnTo>
                <a:lnTo>
                  <a:pt x="1" y="20"/>
                </a:lnTo>
                <a:lnTo>
                  <a:pt x="1" y="25"/>
                </a:lnTo>
                <a:lnTo>
                  <a:pt x="3" y="29"/>
                </a:lnTo>
                <a:lnTo>
                  <a:pt x="3" y="32"/>
                </a:lnTo>
                <a:lnTo>
                  <a:pt x="4" y="35"/>
                </a:lnTo>
                <a:lnTo>
                  <a:pt x="7" y="40"/>
                </a:lnTo>
                <a:lnTo>
                  <a:pt x="12" y="43"/>
                </a:lnTo>
                <a:lnTo>
                  <a:pt x="15" y="46"/>
                </a:lnTo>
                <a:lnTo>
                  <a:pt x="19" y="47"/>
                </a:lnTo>
                <a:lnTo>
                  <a:pt x="24" y="49"/>
                </a:lnTo>
                <a:lnTo>
                  <a:pt x="29" y="49"/>
                </a:lnTo>
                <a:lnTo>
                  <a:pt x="34" y="47"/>
                </a:lnTo>
                <a:lnTo>
                  <a:pt x="38" y="44"/>
                </a:lnTo>
                <a:lnTo>
                  <a:pt x="41" y="44"/>
                </a:lnTo>
                <a:lnTo>
                  <a:pt x="44" y="46"/>
                </a:lnTo>
                <a:lnTo>
                  <a:pt x="50" y="47"/>
                </a:lnTo>
                <a:lnTo>
                  <a:pt x="55" y="50"/>
                </a:lnTo>
                <a:lnTo>
                  <a:pt x="61" y="53"/>
                </a:lnTo>
                <a:lnTo>
                  <a:pt x="66" y="54"/>
                </a:lnTo>
                <a:lnTo>
                  <a:pt x="71" y="57"/>
                </a:lnTo>
                <a:lnTo>
                  <a:pt x="72" y="57"/>
                </a:lnTo>
                <a:lnTo>
                  <a:pt x="74" y="57"/>
                </a:lnTo>
                <a:lnTo>
                  <a:pt x="75" y="56"/>
                </a:lnTo>
                <a:lnTo>
                  <a:pt x="77" y="56"/>
                </a:lnTo>
                <a:lnTo>
                  <a:pt x="77" y="54"/>
                </a:lnTo>
                <a:lnTo>
                  <a:pt x="75" y="51"/>
                </a:lnTo>
                <a:lnTo>
                  <a:pt x="72" y="47"/>
                </a:lnTo>
                <a:lnTo>
                  <a:pt x="68" y="41"/>
                </a:lnTo>
                <a:lnTo>
                  <a:pt x="63" y="37"/>
                </a:lnTo>
                <a:lnTo>
                  <a:pt x="58" y="31"/>
                </a:lnTo>
                <a:lnTo>
                  <a:pt x="52" y="26"/>
                </a:lnTo>
                <a:lnTo>
                  <a:pt x="47" y="23"/>
                </a:lnTo>
                <a:lnTo>
                  <a:pt x="43" y="22"/>
                </a:lnTo>
                <a:lnTo>
                  <a:pt x="38" y="20"/>
                </a:lnTo>
                <a:lnTo>
                  <a:pt x="34" y="17"/>
                </a:lnTo>
                <a:lnTo>
                  <a:pt x="31" y="14"/>
                </a:lnTo>
                <a:lnTo>
                  <a:pt x="28" y="11"/>
                </a:lnTo>
                <a:lnTo>
                  <a:pt x="24" y="9"/>
                </a:lnTo>
                <a:lnTo>
                  <a:pt x="21" y="6"/>
                </a:lnTo>
                <a:lnTo>
                  <a:pt x="16" y="3"/>
                </a:lnTo>
                <a:lnTo>
                  <a:pt x="12" y="0"/>
                </a:lnTo>
                <a:lnTo>
                  <a:pt x="10" y="0"/>
                </a:lnTo>
                <a:lnTo>
                  <a:pt x="9" y="0"/>
                </a:lnTo>
                <a:lnTo>
                  <a:pt x="7" y="0"/>
                </a:lnTo>
                <a:lnTo>
                  <a:pt x="6" y="1"/>
                </a:lnTo>
                <a:lnTo>
                  <a:pt x="4" y="1"/>
                </a:lnTo>
                <a:lnTo>
                  <a:pt x="3" y="3"/>
                </a:lnTo>
                <a:lnTo>
                  <a:pt x="1" y="4"/>
                </a:lnTo>
                <a:lnTo>
                  <a:pt x="1" y="7"/>
                </a:lnTo>
              </a:path>
            </a:pathLst>
          </a:custGeom>
          <a:solidFill>
            <a:srgbClr val="FFFF00"/>
          </a:solidFill>
          <a:ln w="4763">
            <a:solidFill>
              <a:srgbClr val="990000"/>
            </a:solidFill>
            <a:round/>
            <a:headEnd/>
            <a:tailEnd/>
          </a:ln>
        </p:spPr>
        <p:txBody>
          <a:bodyPr/>
          <a:lstStyle/>
          <a:p>
            <a:endParaRPr lang="en-US"/>
          </a:p>
        </p:txBody>
      </p:sp>
      <p:sp>
        <p:nvSpPr>
          <p:cNvPr id="53433" name="Freeform 184"/>
          <p:cNvSpPr>
            <a:spLocks/>
          </p:cNvSpPr>
          <p:nvPr/>
        </p:nvSpPr>
        <p:spPr bwMode="auto">
          <a:xfrm>
            <a:off x="6199188" y="4233864"/>
            <a:ext cx="112712" cy="57151"/>
          </a:xfrm>
          <a:custGeom>
            <a:avLst/>
            <a:gdLst>
              <a:gd name="T0" fmla="*/ 2147483647 w 80"/>
              <a:gd name="T1" fmla="*/ 2147483647 h 36"/>
              <a:gd name="T2" fmla="*/ 2147483647 w 80"/>
              <a:gd name="T3" fmla="*/ 2147483647 h 36"/>
              <a:gd name="T4" fmla="*/ 2147483647 w 80"/>
              <a:gd name="T5" fmla="*/ 2147483647 h 36"/>
              <a:gd name="T6" fmla="*/ 2147483647 w 80"/>
              <a:gd name="T7" fmla="*/ 2147483647 h 36"/>
              <a:gd name="T8" fmla="*/ 2147483647 w 80"/>
              <a:gd name="T9" fmla="*/ 2147483647 h 36"/>
              <a:gd name="T10" fmla="*/ 2147483647 w 80"/>
              <a:gd name="T11" fmla="*/ 2147483647 h 36"/>
              <a:gd name="T12" fmla="*/ 2147483647 w 80"/>
              <a:gd name="T13" fmla="*/ 2147483647 h 36"/>
              <a:gd name="T14" fmla="*/ 0 w 80"/>
              <a:gd name="T15" fmla="*/ 2147483647 h 36"/>
              <a:gd name="T16" fmla="*/ 0 w 80"/>
              <a:gd name="T17" fmla="*/ 2147483647 h 36"/>
              <a:gd name="T18" fmla="*/ 2147483647 w 80"/>
              <a:gd name="T19" fmla="*/ 2147483647 h 36"/>
              <a:gd name="T20" fmla="*/ 2147483647 w 80"/>
              <a:gd name="T21" fmla="*/ 2147483647 h 36"/>
              <a:gd name="T22" fmla="*/ 2147483647 w 80"/>
              <a:gd name="T23" fmla="*/ 2147483647 h 36"/>
              <a:gd name="T24" fmla="*/ 2147483647 w 80"/>
              <a:gd name="T25" fmla="*/ 2147483647 h 36"/>
              <a:gd name="T26" fmla="*/ 2147483647 w 80"/>
              <a:gd name="T27" fmla="*/ 2147483647 h 36"/>
              <a:gd name="T28" fmla="*/ 2147483647 w 80"/>
              <a:gd name="T29" fmla="*/ 2147483647 h 36"/>
              <a:gd name="T30" fmla="*/ 2147483647 w 80"/>
              <a:gd name="T31" fmla="*/ 2147483647 h 36"/>
              <a:gd name="T32" fmla="*/ 2147483647 w 80"/>
              <a:gd name="T33" fmla="*/ 2147483647 h 36"/>
              <a:gd name="T34" fmla="*/ 2147483647 w 80"/>
              <a:gd name="T35" fmla="*/ 2147483647 h 36"/>
              <a:gd name="T36" fmla="*/ 2147483647 w 80"/>
              <a:gd name="T37" fmla="*/ 2147483647 h 36"/>
              <a:gd name="T38" fmla="*/ 2147483647 w 80"/>
              <a:gd name="T39" fmla="*/ 2147483647 h 36"/>
              <a:gd name="T40" fmla="*/ 2147483647 w 80"/>
              <a:gd name="T41" fmla="*/ 2147483647 h 36"/>
              <a:gd name="T42" fmla="*/ 2147483647 w 80"/>
              <a:gd name="T43" fmla="*/ 2147483647 h 36"/>
              <a:gd name="T44" fmla="*/ 2147483647 w 80"/>
              <a:gd name="T45" fmla="*/ 2147483647 h 36"/>
              <a:gd name="T46" fmla="*/ 2147483647 w 80"/>
              <a:gd name="T47" fmla="*/ 2147483647 h 36"/>
              <a:gd name="T48" fmla="*/ 2147483647 w 80"/>
              <a:gd name="T49" fmla="*/ 2147483647 h 36"/>
              <a:gd name="T50" fmla="*/ 2147483647 w 80"/>
              <a:gd name="T51" fmla="*/ 2147483647 h 36"/>
              <a:gd name="T52" fmla="*/ 2147483647 w 80"/>
              <a:gd name="T53" fmla="*/ 2147483647 h 36"/>
              <a:gd name="T54" fmla="*/ 2147483647 w 80"/>
              <a:gd name="T55" fmla="*/ 2147483647 h 36"/>
              <a:gd name="T56" fmla="*/ 2147483647 w 80"/>
              <a:gd name="T57" fmla="*/ 2147483647 h 36"/>
              <a:gd name="T58" fmla="*/ 2147483647 w 80"/>
              <a:gd name="T59" fmla="*/ 2147483647 h 36"/>
              <a:gd name="T60" fmla="*/ 2147483647 w 80"/>
              <a:gd name="T61" fmla="*/ 2147483647 h 36"/>
              <a:gd name="T62" fmla="*/ 2147483647 w 80"/>
              <a:gd name="T63" fmla="*/ 2147483647 h 36"/>
              <a:gd name="T64" fmla="*/ 2147483647 w 80"/>
              <a:gd name="T65" fmla="*/ 2147483647 h 36"/>
              <a:gd name="T66" fmla="*/ 2147483647 w 80"/>
              <a:gd name="T67" fmla="*/ 2147483647 h 36"/>
              <a:gd name="T68" fmla="*/ 2147483647 w 80"/>
              <a:gd name="T69" fmla="*/ 2147483647 h 36"/>
              <a:gd name="T70" fmla="*/ 2147483647 w 80"/>
              <a:gd name="T71" fmla="*/ 2147483647 h 36"/>
              <a:gd name="T72" fmla="*/ 2147483647 w 80"/>
              <a:gd name="T73" fmla="*/ 2147483647 h 36"/>
              <a:gd name="T74" fmla="*/ 2147483647 w 80"/>
              <a:gd name="T75" fmla="*/ 0 h 36"/>
              <a:gd name="T76" fmla="*/ 2147483647 w 80"/>
              <a:gd name="T77" fmla="*/ 0 h 36"/>
              <a:gd name="T78" fmla="*/ 2147483647 w 80"/>
              <a:gd name="T79" fmla="*/ 0 h 36"/>
              <a:gd name="T80" fmla="*/ 2147483647 w 80"/>
              <a:gd name="T81" fmla="*/ 2147483647 h 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80"/>
              <a:gd name="T124" fmla="*/ 0 h 36"/>
              <a:gd name="T125" fmla="*/ 80 w 80"/>
              <a:gd name="T126" fmla="*/ 36 h 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80" h="36">
                <a:moveTo>
                  <a:pt x="12" y="3"/>
                </a:moveTo>
                <a:lnTo>
                  <a:pt x="9" y="5"/>
                </a:lnTo>
                <a:lnTo>
                  <a:pt x="8" y="6"/>
                </a:lnTo>
                <a:lnTo>
                  <a:pt x="6" y="6"/>
                </a:lnTo>
                <a:lnTo>
                  <a:pt x="5" y="7"/>
                </a:lnTo>
                <a:lnTo>
                  <a:pt x="2" y="9"/>
                </a:lnTo>
                <a:lnTo>
                  <a:pt x="0" y="10"/>
                </a:lnTo>
                <a:lnTo>
                  <a:pt x="2" y="15"/>
                </a:lnTo>
                <a:lnTo>
                  <a:pt x="5" y="18"/>
                </a:lnTo>
                <a:lnTo>
                  <a:pt x="6" y="22"/>
                </a:lnTo>
                <a:lnTo>
                  <a:pt x="11" y="25"/>
                </a:lnTo>
                <a:lnTo>
                  <a:pt x="14" y="28"/>
                </a:lnTo>
                <a:lnTo>
                  <a:pt x="18" y="31"/>
                </a:lnTo>
                <a:lnTo>
                  <a:pt x="21" y="33"/>
                </a:lnTo>
                <a:lnTo>
                  <a:pt x="25" y="33"/>
                </a:lnTo>
                <a:lnTo>
                  <a:pt x="31" y="33"/>
                </a:lnTo>
                <a:lnTo>
                  <a:pt x="37" y="34"/>
                </a:lnTo>
                <a:lnTo>
                  <a:pt x="45" y="34"/>
                </a:lnTo>
                <a:lnTo>
                  <a:pt x="52" y="36"/>
                </a:lnTo>
                <a:lnTo>
                  <a:pt x="59" y="36"/>
                </a:lnTo>
                <a:lnTo>
                  <a:pt x="67" y="36"/>
                </a:lnTo>
                <a:lnTo>
                  <a:pt x="73" y="36"/>
                </a:lnTo>
                <a:lnTo>
                  <a:pt x="77" y="34"/>
                </a:lnTo>
                <a:lnTo>
                  <a:pt x="79" y="33"/>
                </a:lnTo>
                <a:lnTo>
                  <a:pt x="80" y="30"/>
                </a:lnTo>
                <a:lnTo>
                  <a:pt x="80" y="25"/>
                </a:lnTo>
                <a:lnTo>
                  <a:pt x="80" y="22"/>
                </a:lnTo>
                <a:lnTo>
                  <a:pt x="79" y="19"/>
                </a:lnTo>
                <a:lnTo>
                  <a:pt x="77" y="15"/>
                </a:lnTo>
                <a:lnTo>
                  <a:pt x="76" y="13"/>
                </a:lnTo>
                <a:lnTo>
                  <a:pt x="71" y="12"/>
                </a:lnTo>
                <a:lnTo>
                  <a:pt x="65" y="9"/>
                </a:lnTo>
                <a:lnTo>
                  <a:pt x="58" y="7"/>
                </a:lnTo>
                <a:lnTo>
                  <a:pt x="51" y="5"/>
                </a:lnTo>
                <a:lnTo>
                  <a:pt x="42" y="2"/>
                </a:lnTo>
                <a:lnTo>
                  <a:pt x="33" y="0"/>
                </a:lnTo>
                <a:lnTo>
                  <a:pt x="25" y="0"/>
                </a:lnTo>
                <a:lnTo>
                  <a:pt x="18" y="0"/>
                </a:lnTo>
                <a:lnTo>
                  <a:pt x="12" y="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34" name="Freeform 185"/>
          <p:cNvSpPr>
            <a:spLocks/>
          </p:cNvSpPr>
          <p:nvPr/>
        </p:nvSpPr>
        <p:spPr bwMode="auto">
          <a:xfrm>
            <a:off x="6199188" y="4233864"/>
            <a:ext cx="112712" cy="57151"/>
          </a:xfrm>
          <a:custGeom>
            <a:avLst/>
            <a:gdLst>
              <a:gd name="T0" fmla="*/ 2147483647 w 80"/>
              <a:gd name="T1" fmla="*/ 2147483647 h 36"/>
              <a:gd name="T2" fmla="*/ 2147483647 w 80"/>
              <a:gd name="T3" fmla="*/ 2147483647 h 36"/>
              <a:gd name="T4" fmla="*/ 2147483647 w 80"/>
              <a:gd name="T5" fmla="*/ 2147483647 h 36"/>
              <a:gd name="T6" fmla="*/ 2147483647 w 80"/>
              <a:gd name="T7" fmla="*/ 2147483647 h 36"/>
              <a:gd name="T8" fmla="*/ 2147483647 w 80"/>
              <a:gd name="T9" fmla="*/ 2147483647 h 36"/>
              <a:gd name="T10" fmla="*/ 2147483647 w 80"/>
              <a:gd name="T11" fmla="*/ 2147483647 h 36"/>
              <a:gd name="T12" fmla="*/ 2147483647 w 80"/>
              <a:gd name="T13" fmla="*/ 2147483647 h 36"/>
              <a:gd name="T14" fmla="*/ 0 w 80"/>
              <a:gd name="T15" fmla="*/ 2147483647 h 36"/>
              <a:gd name="T16" fmla="*/ 0 w 80"/>
              <a:gd name="T17" fmla="*/ 2147483647 h 36"/>
              <a:gd name="T18" fmla="*/ 2147483647 w 80"/>
              <a:gd name="T19" fmla="*/ 2147483647 h 36"/>
              <a:gd name="T20" fmla="*/ 2147483647 w 80"/>
              <a:gd name="T21" fmla="*/ 2147483647 h 36"/>
              <a:gd name="T22" fmla="*/ 2147483647 w 80"/>
              <a:gd name="T23" fmla="*/ 2147483647 h 36"/>
              <a:gd name="T24" fmla="*/ 2147483647 w 80"/>
              <a:gd name="T25" fmla="*/ 2147483647 h 36"/>
              <a:gd name="T26" fmla="*/ 2147483647 w 80"/>
              <a:gd name="T27" fmla="*/ 2147483647 h 36"/>
              <a:gd name="T28" fmla="*/ 2147483647 w 80"/>
              <a:gd name="T29" fmla="*/ 2147483647 h 36"/>
              <a:gd name="T30" fmla="*/ 2147483647 w 80"/>
              <a:gd name="T31" fmla="*/ 2147483647 h 36"/>
              <a:gd name="T32" fmla="*/ 2147483647 w 80"/>
              <a:gd name="T33" fmla="*/ 2147483647 h 36"/>
              <a:gd name="T34" fmla="*/ 2147483647 w 80"/>
              <a:gd name="T35" fmla="*/ 2147483647 h 36"/>
              <a:gd name="T36" fmla="*/ 2147483647 w 80"/>
              <a:gd name="T37" fmla="*/ 2147483647 h 36"/>
              <a:gd name="T38" fmla="*/ 2147483647 w 80"/>
              <a:gd name="T39" fmla="*/ 2147483647 h 36"/>
              <a:gd name="T40" fmla="*/ 2147483647 w 80"/>
              <a:gd name="T41" fmla="*/ 2147483647 h 36"/>
              <a:gd name="T42" fmla="*/ 2147483647 w 80"/>
              <a:gd name="T43" fmla="*/ 2147483647 h 36"/>
              <a:gd name="T44" fmla="*/ 2147483647 w 80"/>
              <a:gd name="T45" fmla="*/ 2147483647 h 36"/>
              <a:gd name="T46" fmla="*/ 2147483647 w 80"/>
              <a:gd name="T47" fmla="*/ 2147483647 h 36"/>
              <a:gd name="T48" fmla="*/ 2147483647 w 80"/>
              <a:gd name="T49" fmla="*/ 2147483647 h 36"/>
              <a:gd name="T50" fmla="*/ 2147483647 w 80"/>
              <a:gd name="T51" fmla="*/ 2147483647 h 36"/>
              <a:gd name="T52" fmla="*/ 2147483647 w 80"/>
              <a:gd name="T53" fmla="*/ 2147483647 h 36"/>
              <a:gd name="T54" fmla="*/ 2147483647 w 80"/>
              <a:gd name="T55" fmla="*/ 2147483647 h 36"/>
              <a:gd name="T56" fmla="*/ 2147483647 w 80"/>
              <a:gd name="T57" fmla="*/ 2147483647 h 36"/>
              <a:gd name="T58" fmla="*/ 2147483647 w 80"/>
              <a:gd name="T59" fmla="*/ 2147483647 h 36"/>
              <a:gd name="T60" fmla="*/ 2147483647 w 80"/>
              <a:gd name="T61" fmla="*/ 2147483647 h 36"/>
              <a:gd name="T62" fmla="*/ 2147483647 w 80"/>
              <a:gd name="T63" fmla="*/ 2147483647 h 36"/>
              <a:gd name="T64" fmla="*/ 2147483647 w 80"/>
              <a:gd name="T65" fmla="*/ 2147483647 h 36"/>
              <a:gd name="T66" fmla="*/ 2147483647 w 80"/>
              <a:gd name="T67" fmla="*/ 2147483647 h 36"/>
              <a:gd name="T68" fmla="*/ 2147483647 w 80"/>
              <a:gd name="T69" fmla="*/ 2147483647 h 36"/>
              <a:gd name="T70" fmla="*/ 2147483647 w 80"/>
              <a:gd name="T71" fmla="*/ 2147483647 h 36"/>
              <a:gd name="T72" fmla="*/ 2147483647 w 80"/>
              <a:gd name="T73" fmla="*/ 2147483647 h 36"/>
              <a:gd name="T74" fmla="*/ 2147483647 w 80"/>
              <a:gd name="T75" fmla="*/ 0 h 36"/>
              <a:gd name="T76" fmla="*/ 2147483647 w 80"/>
              <a:gd name="T77" fmla="*/ 0 h 36"/>
              <a:gd name="T78" fmla="*/ 2147483647 w 80"/>
              <a:gd name="T79" fmla="*/ 0 h 36"/>
              <a:gd name="T80" fmla="*/ 2147483647 w 80"/>
              <a:gd name="T81" fmla="*/ 2147483647 h 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80"/>
              <a:gd name="T124" fmla="*/ 0 h 36"/>
              <a:gd name="T125" fmla="*/ 80 w 80"/>
              <a:gd name="T126" fmla="*/ 36 h 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80" h="36">
                <a:moveTo>
                  <a:pt x="12" y="3"/>
                </a:moveTo>
                <a:lnTo>
                  <a:pt x="9" y="5"/>
                </a:lnTo>
                <a:lnTo>
                  <a:pt x="8" y="6"/>
                </a:lnTo>
                <a:lnTo>
                  <a:pt x="6" y="6"/>
                </a:lnTo>
                <a:lnTo>
                  <a:pt x="5" y="7"/>
                </a:lnTo>
                <a:lnTo>
                  <a:pt x="2" y="9"/>
                </a:lnTo>
                <a:lnTo>
                  <a:pt x="0" y="10"/>
                </a:lnTo>
                <a:lnTo>
                  <a:pt x="2" y="15"/>
                </a:lnTo>
                <a:lnTo>
                  <a:pt x="5" y="18"/>
                </a:lnTo>
                <a:lnTo>
                  <a:pt x="6" y="22"/>
                </a:lnTo>
                <a:lnTo>
                  <a:pt x="11" y="25"/>
                </a:lnTo>
                <a:lnTo>
                  <a:pt x="14" y="28"/>
                </a:lnTo>
                <a:lnTo>
                  <a:pt x="18" y="31"/>
                </a:lnTo>
                <a:lnTo>
                  <a:pt x="21" y="33"/>
                </a:lnTo>
                <a:lnTo>
                  <a:pt x="25" y="33"/>
                </a:lnTo>
                <a:lnTo>
                  <a:pt x="31" y="33"/>
                </a:lnTo>
                <a:lnTo>
                  <a:pt x="37" y="34"/>
                </a:lnTo>
                <a:lnTo>
                  <a:pt x="45" y="34"/>
                </a:lnTo>
                <a:lnTo>
                  <a:pt x="52" y="36"/>
                </a:lnTo>
                <a:lnTo>
                  <a:pt x="59" y="36"/>
                </a:lnTo>
                <a:lnTo>
                  <a:pt x="67" y="36"/>
                </a:lnTo>
                <a:lnTo>
                  <a:pt x="73" y="36"/>
                </a:lnTo>
                <a:lnTo>
                  <a:pt x="77" y="34"/>
                </a:lnTo>
                <a:lnTo>
                  <a:pt x="79" y="33"/>
                </a:lnTo>
                <a:lnTo>
                  <a:pt x="80" y="30"/>
                </a:lnTo>
                <a:lnTo>
                  <a:pt x="80" y="25"/>
                </a:lnTo>
                <a:lnTo>
                  <a:pt x="80" y="22"/>
                </a:lnTo>
                <a:lnTo>
                  <a:pt x="79" y="19"/>
                </a:lnTo>
                <a:lnTo>
                  <a:pt x="77" y="15"/>
                </a:lnTo>
                <a:lnTo>
                  <a:pt x="76" y="13"/>
                </a:lnTo>
                <a:lnTo>
                  <a:pt x="71" y="12"/>
                </a:lnTo>
                <a:lnTo>
                  <a:pt x="65" y="9"/>
                </a:lnTo>
                <a:lnTo>
                  <a:pt x="58" y="7"/>
                </a:lnTo>
                <a:lnTo>
                  <a:pt x="51" y="5"/>
                </a:lnTo>
                <a:lnTo>
                  <a:pt x="42" y="2"/>
                </a:lnTo>
                <a:lnTo>
                  <a:pt x="33" y="0"/>
                </a:lnTo>
                <a:lnTo>
                  <a:pt x="25" y="0"/>
                </a:lnTo>
                <a:lnTo>
                  <a:pt x="18" y="0"/>
                </a:lnTo>
                <a:lnTo>
                  <a:pt x="12" y="3"/>
                </a:lnTo>
              </a:path>
            </a:pathLst>
          </a:custGeom>
          <a:solidFill>
            <a:srgbClr val="FFFF00"/>
          </a:solidFill>
          <a:ln w="4763">
            <a:solidFill>
              <a:srgbClr val="990000"/>
            </a:solidFill>
            <a:round/>
            <a:headEnd/>
            <a:tailEnd/>
          </a:ln>
        </p:spPr>
        <p:txBody>
          <a:bodyPr/>
          <a:lstStyle/>
          <a:p>
            <a:endParaRPr lang="en-US"/>
          </a:p>
        </p:txBody>
      </p:sp>
      <p:sp>
        <p:nvSpPr>
          <p:cNvPr id="53435" name="Freeform 186"/>
          <p:cNvSpPr>
            <a:spLocks/>
          </p:cNvSpPr>
          <p:nvPr/>
        </p:nvSpPr>
        <p:spPr bwMode="auto">
          <a:xfrm>
            <a:off x="6310315" y="4198941"/>
            <a:ext cx="57151" cy="77787"/>
          </a:xfrm>
          <a:custGeom>
            <a:avLst/>
            <a:gdLst>
              <a:gd name="T0" fmla="*/ 2147483647 w 40"/>
              <a:gd name="T1" fmla="*/ 2147483647 h 49"/>
              <a:gd name="T2" fmla="*/ 2147483647 w 40"/>
              <a:gd name="T3" fmla="*/ 2147483647 h 49"/>
              <a:gd name="T4" fmla="*/ 2147483647 w 40"/>
              <a:gd name="T5" fmla="*/ 2147483647 h 49"/>
              <a:gd name="T6" fmla="*/ 0 w 40"/>
              <a:gd name="T7" fmla="*/ 2147483647 h 49"/>
              <a:gd name="T8" fmla="*/ 0 w 40"/>
              <a:gd name="T9" fmla="*/ 2147483647 h 49"/>
              <a:gd name="T10" fmla="*/ 0 w 40"/>
              <a:gd name="T11" fmla="*/ 2147483647 h 49"/>
              <a:gd name="T12" fmla="*/ 0 w 40"/>
              <a:gd name="T13" fmla="*/ 2147483647 h 49"/>
              <a:gd name="T14" fmla="*/ 0 w 40"/>
              <a:gd name="T15" fmla="*/ 2147483647 h 49"/>
              <a:gd name="T16" fmla="*/ 2147483647 w 40"/>
              <a:gd name="T17" fmla="*/ 2147483647 h 49"/>
              <a:gd name="T18" fmla="*/ 2147483647 w 40"/>
              <a:gd name="T19" fmla="*/ 2147483647 h 49"/>
              <a:gd name="T20" fmla="*/ 2147483647 w 40"/>
              <a:gd name="T21" fmla="*/ 2147483647 h 49"/>
              <a:gd name="T22" fmla="*/ 2147483647 w 40"/>
              <a:gd name="T23" fmla="*/ 2147483647 h 49"/>
              <a:gd name="T24" fmla="*/ 2147483647 w 40"/>
              <a:gd name="T25" fmla="*/ 2147483647 h 49"/>
              <a:gd name="T26" fmla="*/ 2147483647 w 40"/>
              <a:gd name="T27" fmla="*/ 2147483647 h 49"/>
              <a:gd name="T28" fmla="*/ 2147483647 w 40"/>
              <a:gd name="T29" fmla="*/ 2147483647 h 49"/>
              <a:gd name="T30" fmla="*/ 2147483647 w 40"/>
              <a:gd name="T31" fmla="*/ 2147483647 h 49"/>
              <a:gd name="T32" fmla="*/ 2147483647 w 40"/>
              <a:gd name="T33" fmla="*/ 2147483647 h 49"/>
              <a:gd name="T34" fmla="*/ 2147483647 w 40"/>
              <a:gd name="T35" fmla="*/ 2147483647 h 49"/>
              <a:gd name="T36" fmla="*/ 2147483647 w 40"/>
              <a:gd name="T37" fmla="*/ 2147483647 h 49"/>
              <a:gd name="T38" fmla="*/ 2147483647 w 40"/>
              <a:gd name="T39" fmla="*/ 2147483647 h 49"/>
              <a:gd name="T40" fmla="*/ 2147483647 w 40"/>
              <a:gd name="T41" fmla="*/ 2147483647 h 49"/>
              <a:gd name="T42" fmla="*/ 2147483647 w 40"/>
              <a:gd name="T43" fmla="*/ 2147483647 h 49"/>
              <a:gd name="T44" fmla="*/ 2147483647 w 40"/>
              <a:gd name="T45" fmla="*/ 2147483647 h 49"/>
              <a:gd name="T46" fmla="*/ 2147483647 w 40"/>
              <a:gd name="T47" fmla="*/ 2147483647 h 49"/>
              <a:gd name="T48" fmla="*/ 2147483647 w 40"/>
              <a:gd name="T49" fmla="*/ 2147483647 h 49"/>
              <a:gd name="T50" fmla="*/ 2147483647 w 40"/>
              <a:gd name="T51" fmla="*/ 2147483647 h 49"/>
              <a:gd name="T52" fmla="*/ 2147483647 w 40"/>
              <a:gd name="T53" fmla="*/ 2147483647 h 49"/>
              <a:gd name="T54" fmla="*/ 2147483647 w 40"/>
              <a:gd name="T55" fmla="*/ 2147483647 h 49"/>
              <a:gd name="T56" fmla="*/ 2147483647 w 40"/>
              <a:gd name="T57" fmla="*/ 2147483647 h 49"/>
              <a:gd name="T58" fmla="*/ 2147483647 w 40"/>
              <a:gd name="T59" fmla="*/ 2147483647 h 49"/>
              <a:gd name="T60" fmla="*/ 2147483647 w 40"/>
              <a:gd name="T61" fmla="*/ 2147483647 h 49"/>
              <a:gd name="T62" fmla="*/ 2147483647 w 40"/>
              <a:gd name="T63" fmla="*/ 2147483647 h 49"/>
              <a:gd name="T64" fmla="*/ 2147483647 w 40"/>
              <a:gd name="T65" fmla="*/ 2147483647 h 49"/>
              <a:gd name="T66" fmla="*/ 2147483647 w 40"/>
              <a:gd name="T67" fmla="*/ 2147483647 h 49"/>
              <a:gd name="T68" fmla="*/ 2147483647 w 40"/>
              <a:gd name="T69" fmla="*/ 2147483647 h 49"/>
              <a:gd name="T70" fmla="*/ 2147483647 w 40"/>
              <a:gd name="T71" fmla="*/ 2147483647 h 49"/>
              <a:gd name="T72" fmla="*/ 2147483647 w 40"/>
              <a:gd name="T73" fmla="*/ 2147483647 h 49"/>
              <a:gd name="T74" fmla="*/ 2147483647 w 40"/>
              <a:gd name="T75" fmla="*/ 2147483647 h 49"/>
              <a:gd name="T76" fmla="*/ 2147483647 w 40"/>
              <a:gd name="T77" fmla="*/ 2147483647 h 49"/>
              <a:gd name="T78" fmla="*/ 2147483647 w 40"/>
              <a:gd name="T79" fmla="*/ 2147483647 h 49"/>
              <a:gd name="T80" fmla="*/ 2147483647 w 40"/>
              <a:gd name="T81" fmla="*/ 2147483647 h 49"/>
              <a:gd name="T82" fmla="*/ 2147483647 w 40"/>
              <a:gd name="T83" fmla="*/ 0 h 49"/>
              <a:gd name="T84" fmla="*/ 2147483647 w 40"/>
              <a:gd name="T85" fmla="*/ 2147483647 h 49"/>
              <a:gd name="T86" fmla="*/ 2147483647 w 40"/>
              <a:gd name="T87" fmla="*/ 2147483647 h 49"/>
              <a:gd name="T88" fmla="*/ 2147483647 w 40"/>
              <a:gd name="T89" fmla="*/ 2147483647 h 49"/>
              <a:gd name="T90" fmla="*/ 2147483647 w 40"/>
              <a:gd name="T91" fmla="*/ 2147483647 h 49"/>
              <a:gd name="T92" fmla="*/ 2147483647 w 40"/>
              <a:gd name="T93" fmla="*/ 2147483647 h 49"/>
              <a:gd name="T94" fmla="*/ 2147483647 w 40"/>
              <a:gd name="T95" fmla="*/ 2147483647 h 49"/>
              <a:gd name="T96" fmla="*/ 2147483647 w 40"/>
              <a:gd name="T97" fmla="*/ 2147483647 h 4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49"/>
              <a:gd name="T149" fmla="*/ 40 w 40"/>
              <a:gd name="T150" fmla="*/ 49 h 4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49">
                <a:moveTo>
                  <a:pt x="4" y="19"/>
                </a:moveTo>
                <a:lnTo>
                  <a:pt x="3" y="21"/>
                </a:lnTo>
                <a:lnTo>
                  <a:pt x="1" y="22"/>
                </a:lnTo>
                <a:lnTo>
                  <a:pt x="0" y="24"/>
                </a:lnTo>
                <a:lnTo>
                  <a:pt x="0" y="25"/>
                </a:lnTo>
                <a:lnTo>
                  <a:pt x="0" y="27"/>
                </a:lnTo>
                <a:lnTo>
                  <a:pt x="0" y="28"/>
                </a:lnTo>
                <a:lnTo>
                  <a:pt x="0" y="29"/>
                </a:lnTo>
                <a:lnTo>
                  <a:pt x="1" y="31"/>
                </a:lnTo>
                <a:lnTo>
                  <a:pt x="3" y="32"/>
                </a:lnTo>
                <a:lnTo>
                  <a:pt x="4" y="35"/>
                </a:lnTo>
                <a:lnTo>
                  <a:pt x="4" y="37"/>
                </a:lnTo>
                <a:lnTo>
                  <a:pt x="4" y="40"/>
                </a:lnTo>
                <a:lnTo>
                  <a:pt x="6" y="43"/>
                </a:lnTo>
                <a:lnTo>
                  <a:pt x="6" y="44"/>
                </a:lnTo>
                <a:lnTo>
                  <a:pt x="7" y="46"/>
                </a:lnTo>
                <a:lnTo>
                  <a:pt x="9" y="47"/>
                </a:lnTo>
                <a:lnTo>
                  <a:pt x="13" y="49"/>
                </a:lnTo>
                <a:lnTo>
                  <a:pt x="17" y="49"/>
                </a:lnTo>
                <a:lnTo>
                  <a:pt x="22" y="46"/>
                </a:lnTo>
                <a:lnTo>
                  <a:pt x="25" y="43"/>
                </a:lnTo>
                <a:lnTo>
                  <a:pt x="29" y="38"/>
                </a:lnTo>
                <a:lnTo>
                  <a:pt x="32" y="32"/>
                </a:lnTo>
                <a:lnTo>
                  <a:pt x="35" y="28"/>
                </a:lnTo>
                <a:lnTo>
                  <a:pt x="38" y="24"/>
                </a:lnTo>
                <a:lnTo>
                  <a:pt x="40" y="22"/>
                </a:lnTo>
                <a:lnTo>
                  <a:pt x="40" y="19"/>
                </a:lnTo>
                <a:lnTo>
                  <a:pt x="40" y="18"/>
                </a:lnTo>
                <a:lnTo>
                  <a:pt x="38" y="16"/>
                </a:lnTo>
                <a:lnTo>
                  <a:pt x="37" y="15"/>
                </a:lnTo>
                <a:lnTo>
                  <a:pt x="35" y="13"/>
                </a:lnTo>
                <a:lnTo>
                  <a:pt x="35" y="12"/>
                </a:lnTo>
                <a:lnTo>
                  <a:pt x="35" y="9"/>
                </a:lnTo>
                <a:lnTo>
                  <a:pt x="35" y="7"/>
                </a:lnTo>
                <a:lnTo>
                  <a:pt x="37" y="6"/>
                </a:lnTo>
                <a:lnTo>
                  <a:pt x="37" y="4"/>
                </a:lnTo>
                <a:lnTo>
                  <a:pt x="37" y="3"/>
                </a:lnTo>
                <a:lnTo>
                  <a:pt x="37" y="1"/>
                </a:lnTo>
                <a:lnTo>
                  <a:pt x="31" y="0"/>
                </a:lnTo>
                <a:lnTo>
                  <a:pt x="25" y="1"/>
                </a:lnTo>
                <a:lnTo>
                  <a:pt x="22" y="1"/>
                </a:lnTo>
                <a:lnTo>
                  <a:pt x="17" y="4"/>
                </a:lnTo>
                <a:lnTo>
                  <a:pt x="14" y="7"/>
                </a:lnTo>
                <a:lnTo>
                  <a:pt x="10" y="12"/>
                </a:lnTo>
                <a:lnTo>
                  <a:pt x="7" y="16"/>
                </a:lnTo>
                <a:lnTo>
                  <a:pt x="4" y="1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36" name="Freeform 187"/>
          <p:cNvSpPr>
            <a:spLocks/>
          </p:cNvSpPr>
          <p:nvPr/>
        </p:nvSpPr>
        <p:spPr bwMode="auto">
          <a:xfrm>
            <a:off x="6310315" y="4198941"/>
            <a:ext cx="57151" cy="77787"/>
          </a:xfrm>
          <a:custGeom>
            <a:avLst/>
            <a:gdLst>
              <a:gd name="T0" fmla="*/ 2147483647 w 40"/>
              <a:gd name="T1" fmla="*/ 2147483647 h 49"/>
              <a:gd name="T2" fmla="*/ 2147483647 w 40"/>
              <a:gd name="T3" fmla="*/ 2147483647 h 49"/>
              <a:gd name="T4" fmla="*/ 2147483647 w 40"/>
              <a:gd name="T5" fmla="*/ 2147483647 h 49"/>
              <a:gd name="T6" fmla="*/ 0 w 40"/>
              <a:gd name="T7" fmla="*/ 2147483647 h 49"/>
              <a:gd name="T8" fmla="*/ 0 w 40"/>
              <a:gd name="T9" fmla="*/ 2147483647 h 49"/>
              <a:gd name="T10" fmla="*/ 0 w 40"/>
              <a:gd name="T11" fmla="*/ 2147483647 h 49"/>
              <a:gd name="T12" fmla="*/ 0 w 40"/>
              <a:gd name="T13" fmla="*/ 2147483647 h 49"/>
              <a:gd name="T14" fmla="*/ 0 w 40"/>
              <a:gd name="T15" fmla="*/ 2147483647 h 49"/>
              <a:gd name="T16" fmla="*/ 2147483647 w 40"/>
              <a:gd name="T17" fmla="*/ 2147483647 h 49"/>
              <a:gd name="T18" fmla="*/ 2147483647 w 40"/>
              <a:gd name="T19" fmla="*/ 2147483647 h 49"/>
              <a:gd name="T20" fmla="*/ 2147483647 w 40"/>
              <a:gd name="T21" fmla="*/ 2147483647 h 49"/>
              <a:gd name="T22" fmla="*/ 2147483647 w 40"/>
              <a:gd name="T23" fmla="*/ 2147483647 h 49"/>
              <a:gd name="T24" fmla="*/ 2147483647 w 40"/>
              <a:gd name="T25" fmla="*/ 2147483647 h 49"/>
              <a:gd name="T26" fmla="*/ 2147483647 w 40"/>
              <a:gd name="T27" fmla="*/ 2147483647 h 49"/>
              <a:gd name="T28" fmla="*/ 2147483647 w 40"/>
              <a:gd name="T29" fmla="*/ 2147483647 h 49"/>
              <a:gd name="T30" fmla="*/ 2147483647 w 40"/>
              <a:gd name="T31" fmla="*/ 2147483647 h 49"/>
              <a:gd name="T32" fmla="*/ 2147483647 w 40"/>
              <a:gd name="T33" fmla="*/ 2147483647 h 49"/>
              <a:gd name="T34" fmla="*/ 2147483647 w 40"/>
              <a:gd name="T35" fmla="*/ 2147483647 h 49"/>
              <a:gd name="T36" fmla="*/ 2147483647 w 40"/>
              <a:gd name="T37" fmla="*/ 2147483647 h 49"/>
              <a:gd name="T38" fmla="*/ 2147483647 w 40"/>
              <a:gd name="T39" fmla="*/ 2147483647 h 49"/>
              <a:gd name="T40" fmla="*/ 2147483647 w 40"/>
              <a:gd name="T41" fmla="*/ 2147483647 h 49"/>
              <a:gd name="T42" fmla="*/ 2147483647 w 40"/>
              <a:gd name="T43" fmla="*/ 2147483647 h 49"/>
              <a:gd name="T44" fmla="*/ 2147483647 w 40"/>
              <a:gd name="T45" fmla="*/ 2147483647 h 49"/>
              <a:gd name="T46" fmla="*/ 2147483647 w 40"/>
              <a:gd name="T47" fmla="*/ 2147483647 h 49"/>
              <a:gd name="T48" fmla="*/ 2147483647 w 40"/>
              <a:gd name="T49" fmla="*/ 2147483647 h 49"/>
              <a:gd name="T50" fmla="*/ 2147483647 w 40"/>
              <a:gd name="T51" fmla="*/ 2147483647 h 49"/>
              <a:gd name="T52" fmla="*/ 2147483647 w 40"/>
              <a:gd name="T53" fmla="*/ 2147483647 h 49"/>
              <a:gd name="T54" fmla="*/ 2147483647 w 40"/>
              <a:gd name="T55" fmla="*/ 2147483647 h 49"/>
              <a:gd name="T56" fmla="*/ 2147483647 w 40"/>
              <a:gd name="T57" fmla="*/ 2147483647 h 49"/>
              <a:gd name="T58" fmla="*/ 2147483647 w 40"/>
              <a:gd name="T59" fmla="*/ 2147483647 h 49"/>
              <a:gd name="T60" fmla="*/ 2147483647 w 40"/>
              <a:gd name="T61" fmla="*/ 2147483647 h 49"/>
              <a:gd name="T62" fmla="*/ 2147483647 w 40"/>
              <a:gd name="T63" fmla="*/ 2147483647 h 49"/>
              <a:gd name="T64" fmla="*/ 2147483647 w 40"/>
              <a:gd name="T65" fmla="*/ 2147483647 h 49"/>
              <a:gd name="T66" fmla="*/ 2147483647 w 40"/>
              <a:gd name="T67" fmla="*/ 2147483647 h 49"/>
              <a:gd name="T68" fmla="*/ 2147483647 w 40"/>
              <a:gd name="T69" fmla="*/ 2147483647 h 49"/>
              <a:gd name="T70" fmla="*/ 2147483647 w 40"/>
              <a:gd name="T71" fmla="*/ 2147483647 h 49"/>
              <a:gd name="T72" fmla="*/ 2147483647 w 40"/>
              <a:gd name="T73" fmla="*/ 2147483647 h 49"/>
              <a:gd name="T74" fmla="*/ 2147483647 w 40"/>
              <a:gd name="T75" fmla="*/ 2147483647 h 49"/>
              <a:gd name="T76" fmla="*/ 2147483647 w 40"/>
              <a:gd name="T77" fmla="*/ 2147483647 h 49"/>
              <a:gd name="T78" fmla="*/ 2147483647 w 40"/>
              <a:gd name="T79" fmla="*/ 2147483647 h 49"/>
              <a:gd name="T80" fmla="*/ 2147483647 w 40"/>
              <a:gd name="T81" fmla="*/ 2147483647 h 49"/>
              <a:gd name="T82" fmla="*/ 2147483647 w 40"/>
              <a:gd name="T83" fmla="*/ 0 h 49"/>
              <a:gd name="T84" fmla="*/ 2147483647 w 40"/>
              <a:gd name="T85" fmla="*/ 2147483647 h 49"/>
              <a:gd name="T86" fmla="*/ 2147483647 w 40"/>
              <a:gd name="T87" fmla="*/ 2147483647 h 49"/>
              <a:gd name="T88" fmla="*/ 2147483647 w 40"/>
              <a:gd name="T89" fmla="*/ 2147483647 h 49"/>
              <a:gd name="T90" fmla="*/ 2147483647 w 40"/>
              <a:gd name="T91" fmla="*/ 2147483647 h 49"/>
              <a:gd name="T92" fmla="*/ 2147483647 w 40"/>
              <a:gd name="T93" fmla="*/ 2147483647 h 49"/>
              <a:gd name="T94" fmla="*/ 2147483647 w 40"/>
              <a:gd name="T95" fmla="*/ 2147483647 h 49"/>
              <a:gd name="T96" fmla="*/ 2147483647 w 40"/>
              <a:gd name="T97" fmla="*/ 2147483647 h 4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49"/>
              <a:gd name="T149" fmla="*/ 40 w 40"/>
              <a:gd name="T150" fmla="*/ 49 h 4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49">
                <a:moveTo>
                  <a:pt x="4" y="19"/>
                </a:moveTo>
                <a:lnTo>
                  <a:pt x="3" y="21"/>
                </a:lnTo>
                <a:lnTo>
                  <a:pt x="1" y="22"/>
                </a:lnTo>
                <a:lnTo>
                  <a:pt x="0" y="24"/>
                </a:lnTo>
                <a:lnTo>
                  <a:pt x="0" y="25"/>
                </a:lnTo>
                <a:lnTo>
                  <a:pt x="0" y="27"/>
                </a:lnTo>
                <a:lnTo>
                  <a:pt x="0" y="28"/>
                </a:lnTo>
                <a:lnTo>
                  <a:pt x="0" y="29"/>
                </a:lnTo>
                <a:lnTo>
                  <a:pt x="1" y="31"/>
                </a:lnTo>
                <a:lnTo>
                  <a:pt x="3" y="32"/>
                </a:lnTo>
                <a:lnTo>
                  <a:pt x="4" y="35"/>
                </a:lnTo>
                <a:lnTo>
                  <a:pt x="4" y="37"/>
                </a:lnTo>
                <a:lnTo>
                  <a:pt x="4" y="40"/>
                </a:lnTo>
                <a:lnTo>
                  <a:pt x="6" y="43"/>
                </a:lnTo>
                <a:lnTo>
                  <a:pt x="6" y="44"/>
                </a:lnTo>
                <a:lnTo>
                  <a:pt x="7" y="46"/>
                </a:lnTo>
                <a:lnTo>
                  <a:pt x="9" y="47"/>
                </a:lnTo>
                <a:lnTo>
                  <a:pt x="13" y="49"/>
                </a:lnTo>
                <a:lnTo>
                  <a:pt x="17" y="49"/>
                </a:lnTo>
                <a:lnTo>
                  <a:pt x="22" y="46"/>
                </a:lnTo>
                <a:lnTo>
                  <a:pt x="25" y="43"/>
                </a:lnTo>
                <a:lnTo>
                  <a:pt x="29" y="38"/>
                </a:lnTo>
                <a:lnTo>
                  <a:pt x="32" y="32"/>
                </a:lnTo>
                <a:lnTo>
                  <a:pt x="35" y="28"/>
                </a:lnTo>
                <a:lnTo>
                  <a:pt x="38" y="24"/>
                </a:lnTo>
                <a:lnTo>
                  <a:pt x="40" y="22"/>
                </a:lnTo>
                <a:lnTo>
                  <a:pt x="40" y="19"/>
                </a:lnTo>
                <a:lnTo>
                  <a:pt x="40" y="18"/>
                </a:lnTo>
                <a:lnTo>
                  <a:pt x="38" y="16"/>
                </a:lnTo>
                <a:lnTo>
                  <a:pt x="37" y="15"/>
                </a:lnTo>
                <a:lnTo>
                  <a:pt x="35" y="13"/>
                </a:lnTo>
                <a:lnTo>
                  <a:pt x="35" y="12"/>
                </a:lnTo>
                <a:lnTo>
                  <a:pt x="35" y="9"/>
                </a:lnTo>
                <a:lnTo>
                  <a:pt x="35" y="7"/>
                </a:lnTo>
                <a:lnTo>
                  <a:pt x="37" y="6"/>
                </a:lnTo>
                <a:lnTo>
                  <a:pt x="37" y="4"/>
                </a:lnTo>
                <a:lnTo>
                  <a:pt x="37" y="3"/>
                </a:lnTo>
                <a:lnTo>
                  <a:pt x="37" y="1"/>
                </a:lnTo>
                <a:lnTo>
                  <a:pt x="31" y="0"/>
                </a:lnTo>
                <a:lnTo>
                  <a:pt x="25" y="1"/>
                </a:lnTo>
                <a:lnTo>
                  <a:pt x="22" y="1"/>
                </a:lnTo>
                <a:lnTo>
                  <a:pt x="17" y="4"/>
                </a:lnTo>
                <a:lnTo>
                  <a:pt x="14" y="7"/>
                </a:lnTo>
                <a:lnTo>
                  <a:pt x="10" y="12"/>
                </a:lnTo>
                <a:lnTo>
                  <a:pt x="7" y="16"/>
                </a:lnTo>
                <a:lnTo>
                  <a:pt x="4" y="19"/>
                </a:lnTo>
              </a:path>
            </a:pathLst>
          </a:custGeom>
          <a:solidFill>
            <a:srgbClr val="FFFF00"/>
          </a:solidFill>
          <a:ln w="4763">
            <a:solidFill>
              <a:srgbClr val="990000"/>
            </a:solidFill>
            <a:round/>
            <a:headEnd/>
            <a:tailEnd/>
          </a:ln>
        </p:spPr>
        <p:txBody>
          <a:bodyPr/>
          <a:lstStyle/>
          <a:p>
            <a:endParaRPr lang="en-US"/>
          </a:p>
        </p:txBody>
      </p:sp>
      <p:sp>
        <p:nvSpPr>
          <p:cNvPr id="53437" name="Freeform 188"/>
          <p:cNvSpPr>
            <a:spLocks/>
          </p:cNvSpPr>
          <p:nvPr/>
        </p:nvSpPr>
        <p:spPr bwMode="auto">
          <a:xfrm>
            <a:off x="6310315" y="4198941"/>
            <a:ext cx="57151" cy="77787"/>
          </a:xfrm>
          <a:custGeom>
            <a:avLst/>
            <a:gdLst>
              <a:gd name="T0" fmla="*/ 2147483647 w 40"/>
              <a:gd name="T1" fmla="*/ 2147483647 h 49"/>
              <a:gd name="T2" fmla="*/ 2147483647 w 40"/>
              <a:gd name="T3" fmla="*/ 2147483647 h 49"/>
              <a:gd name="T4" fmla="*/ 2147483647 w 40"/>
              <a:gd name="T5" fmla="*/ 2147483647 h 49"/>
              <a:gd name="T6" fmla="*/ 0 w 40"/>
              <a:gd name="T7" fmla="*/ 2147483647 h 49"/>
              <a:gd name="T8" fmla="*/ 0 w 40"/>
              <a:gd name="T9" fmla="*/ 2147483647 h 49"/>
              <a:gd name="T10" fmla="*/ 0 w 40"/>
              <a:gd name="T11" fmla="*/ 2147483647 h 49"/>
              <a:gd name="T12" fmla="*/ 0 w 40"/>
              <a:gd name="T13" fmla="*/ 2147483647 h 49"/>
              <a:gd name="T14" fmla="*/ 0 w 40"/>
              <a:gd name="T15" fmla="*/ 2147483647 h 49"/>
              <a:gd name="T16" fmla="*/ 2147483647 w 40"/>
              <a:gd name="T17" fmla="*/ 2147483647 h 49"/>
              <a:gd name="T18" fmla="*/ 2147483647 w 40"/>
              <a:gd name="T19" fmla="*/ 2147483647 h 49"/>
              <a:gd name="T20" fmla="*/ 2147483647 w 40"/>
              <a:gd name="T21" fmla="*/ 2147483647 h 49"/>
              <a:gd name="T22" fmla="*/ 2147483647 w 40"/>
              <a:gd name="T23" fmla="*/ 2147483647 h 49"/>
              <a:gd name="T24" fmla="*/ 2147483647 w 40"/>
              <a:gd name="T25" fmla="*/ 2147483647 h 49"/>
              <a:gd name="T26" fmla="*/ 2147483647 w 40"/>
              <a:gd name="T27" fmla="*/ 2147483647 h 49"/>
              <a:gd name="T28" fmla="*/ 2147483647 w 40"/>
              <a:gd name="T29" fmla="*/ 2147483647 h 49"/>
              <a:gd name="T30" fmla="*/ 2147483647 w 40"/>
              <a:gd name="T31" fmla="*/ 2147483647 h 49"/>
              <a:gd name="T32" fmla="*/ 2147483647 w 40"/>
              <a:gd name="T33" fmla="*/ 2147483647 h 49"/>
              <a:gd name="T34" fmla="*/ 2147483647 w 40"/>
              <a:gd name="T35" fmla="*/ 2147483647 h 49"/>
              <a:gd name="T36" fmla="*/ 2147483647 w 40"/>
              <a:gd name="T37" fmla="*/ 2147483647 h 49"/>
              <a:gd name="T38" fmla="*/ 2147483647 w 40"/>
              <a:gd name="T39" fmla="*/ 2147483647 h 49"/>
              <a:gd name="T40" fmla="*/ 2147483647 w 40"/>
              <a:gd name="T41" fmla="*/ 2147483647 h 49"/>
              <a:gd name="T42" fmla="*/ 2147483647 w 40"/>
              <a:gd name="T43" fmla="*/ 2147483647 h 49"/>
              <a:gd name="T44" fmla="*/ 2147483647 w 40"/>
              <a:gd name="T45" fmla="*/ 2147483647 h 49"/>
              <a:gd name="T46" fmla="*/ 2147483647 w 40"/>
              <a:gd name="T47" fmla="*/ 2147483647 h 49"/>
              <a:gd name="T48" fmla="*/ 2147483647 w 40"/>
              <a:gd name="T49" fmla="*/ 2147483647 h 49"/>
              <a:gd name="T50" fmla="*/ 2147483647 w 40"/>
              <a:gd name="T51" fmla="*/ 2147483647 h 49"/>
              <a:gd name="T52" fmla="*/ 2147483647 w 40"/>
              <a:gd name="T53" fmla="*/ 2147483647 h 49"/>
              <a:gd name="T54" fmla="*/ 2147483647 w 40"/>
              <a:gd name="T55" fmla="*/ 2147483647 h 49"/>
              <a:gd name="T56" fmla="*/ 2147483647 w 40"/>
              <a:gd name="T57" fmla="*/ 2147483647 h 49"/>
              <a:gd name="T58" fmla="*/ 2147483647 w 40"/>
              <a:gd name="T59" fmla="*/ 2147483647 h 49"/>
              <a:gd name="T60" fmla="*/ 2147483647 w 40"/>
              <a:gd name="T61" fmla="*/ 2147483647 h 49"/>
              <a:gd name="T62" fmla="*/ 2147483647 w 40"/>
              <a:gd name="T63" fmla="*/ 2147483647 h 49"/>
              <a:gd name="T64" fmla="*/ 2147483647 w 40"/>
              <a:gd name="T65" fmla="*/ 2147483647 h 49"/>
              <a:gd name="T66" fmla="*/ 2147483647 w 40"/>
              <a:gd name="T67" fmla="*/ 2147483647 h 49"/>
              <a:gd name="T68" fmla="*/ 2147483647 w 40"/>
              <a:gd name="T69" fmla="*/ 2147483647 h 49"/>
              <a:gd name="T70" fmla="*/ 2147483647 w 40"/>
              <a:gd name="T71" fmla="*/ 2147483647 h 49"/>
              <a:gd name="T72" fmla="*/ 2147483647 w 40"/>
              <a:gd name="T73" fmla="*/ 2147483647 h 49"/>
              <a:gd name="T74" fmla="*/ 2147483647 w 40"/>
              <a:gd name="T75" fmla="*/ 2147483647 h 49"/>
              <a:gd name="T76" fmla="*/ 2147483647 w 40"/>
              <a:gd name="T77" fmla="*/ 2147483647 h 49"/>
              <a:gd name="T78" fmla="*/ 2147483647 w 40"/>
              <a:gd name="T79" fmla="*/ 2147483647 h 49"/>
              <a:gd name="T80" fmla="*/ 2147483647 w 40"/>
              <a:gd name="T81" fmla="*/ 2147483647 h 49"/>
              <a:gd name="T82" fmla="*/ 2147483647 w 40"/>
              <a:gd name="T83" fmla="*/ 0 h 49"/>
              <a:gd name="T84" fmla="*/ 2147483647 w 40"/>
              <a:gd name="T85" fmla="*/ 2147483647 h 49"/>
              <a:gd name="T86" fmla="*/ 2147483647 w 40"/>
              <a:gd name="T87" fmla="*/ 2147483647 h 49"/>
              <a:gd name="T88" fmla="*/ 2147483647 w 40"/>
              <a:gd name="T89" fmla="*/ 2147483647 h 49"/>
              <a:gd name="T90" fmla="*/ 2147483647 w 40"/>
              <a:gd name="T91" fmla="*/ 2147483647 h 49"/>
              <a:gd name="T92" fmla="*/ 2147483647 w 40"/>
              <a:gd name="T93" fmla="*/ 2147483647 h 49"/>
              <a:gd name="T94" fmla="*/ 2147483647 w 40"/>
              <a:gd name="T95" fmla="*/ 2147483647 h 49"/>
              <a:gd name="T96" fmla="*/ 2147483647 w 40"/>
              <a:gd name="T97" fmla="*/ 2147483647 h 4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49"/>
              <a:gd name="T149" fmla="*/ 40 w 40"/>
              <a:gd name="T150" fmla="*/ 49 h 4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49">
                <a:moveTo>
                  <a:pt x="4" y="19"/>
                </a:moveTo>
                <a:lnTo>
                  <a:pt x="3" y="21"/>
                </a:lnTo>
                <a:lnTo>
                  <a:pt x="1" y="22"/>
                </a:lnTo>
                <a:lnTo>
                  <a:pt x="0" y="24"/>
                </a:lnTo>
                <a:lnTo>
                  <a:pt x="0" y="25"/>
                </a:lnTo>
                <a:lnTo>
                  <a:pt x="0" y="27"/>
                </a:lnTo>
                <a:lnTo>
                  <a:pt x="0" y="28"/>
                </a:lnTo>
                <a:lnTo>
                  <a:pt x="0" y="29"/>
                </a:lnTo>
                <a:lnTo>
                  <a:pt x="1" y="31"/>
                </a:lnTo>
                <a:lnTo>
                  <a:pt x="3" y="32"/>
                </a:lnTo>
                <a:lnTo>
                  <a:pt x="4" y="35"/>
                </a:lnTo>
                <a:lnTo>
                  <a:pt x="4" y="37"/>
                </a:lnTo>
                <a:lnTo>
                  <a:pt x="4" y="40"/>
                </a:lnTo>
                <a:lnTo>
                  <a:pt x="6" y="43"/>
                </a:lnTo>
                <a:lnTo>
                  <a:pt x="6" y="44"/>
                </a:lnTo>
                <a:lnTo>
                  <a:pt x="7" y="46"/>
                </a:lnTo>
                <a:lnTo>
                  <a:pt x="9" y="47"/>
                </a:lnTo>
                <a:lnTo>
                  <a:pt x="13" y="49"/>
                </a:lnTo>
                <a:lnTo>
                  <a:pt x="17" y="49"/>
                </a:lnTo>
                <a:lnTo>
                  <a:pt x="22" y="46"/>
                </a:lnTo>
                <a:lnTo>
                  <a:pt x="25" y="43"/>
                </a:lnTo>
                <a:lnTo>
                  <a:pt x="29" y="38"/>
                </a:lnTo>
                <a:lnTo>
                  <a:pt x="32" y="32"/>
                </a:lnTo>
                <a:lnTo>
                  <a:pt x="35" y="28"/>
                </a:lnTo>
                <a:lnTo>
                  <a:pt x="38" y="24"/>
                </a:lnTo>
                <a:lnTo>
                  <a:pt x="40" y="22"/>
                </a:lnTo>
                <a:lnTo>
                  <a:pt x="40" y="19"/>
                </a:lnTo>
                <a:lnTo>
                  <a:pt x="40" y="18"/>
                </a:lnTo>
                <a:lnTo>
                  <a:pt x="38" y="16"/>
                </a:lnTo>
                <a:lnTo>
                  <a:pt x="37" y="15"/>
                </a:lnTo>
                <a:lnTo>
                  <a:pt x="35" y="13"/>
                </a:lnTo>
                <a:lnTo>
                  <a:pt x="35" y="12"/>
                </a:lnTo>
                <a:lnTo>
                  <a:pt x="35" y="9"/>
                </a:lnTo>
                <a:lnTo>
                  <a:pt x="35" y="7"/>
                </a:lnTo>
                <a:lnTo>
                  <a:pt x="37" y="6"/>
                </a:lnTo>
                <a:lnTo>
                  <a:pt x="37" y="4"/>
                </a:lnTo>
                <a:lnTo>
                  <a:pt x="37" y="3"/>
                </a:lnTo>
                <a:lnTo>
                  <a:pt x="37" y="1"/>
                </a:lnTo>
                <a:lnTo>
                  <a:pt x="31" y="0"/>
                </a:lnTo>
                <a:lnTo>
                  <a:pt x="25" y="1"/>
                </a:lnTo>
                <a:lnTo>
                  <a:pt x="22" y="1"/>
                </a:lnTo>
                <a:lnTo>
                  <a:pt x="17" y="4"/>
                </a:lnTo>
                <a:lnTo>
                  <a:pt x="14" y="7"/>
                </a:lnTo>
                <a:lnTo>
                  <a:pt x="10" y="12"/>
                </a:lnTo>
                <a:lnTo>
                  <a:pt x="7" y="16"/>
                </a:lnTo>
                <a:lnTo>
                  <a:pt x="4" y="19"/>
                </a:lnTo>
              </a:path>
            </a:pathLst>
          </a:custGeom>
          <a:solidFill>
            <a:srgbClr val="FFFF00"/>
          </a:solidFill>
          <a:ln w="4763">
            <a:solidFill>
              <a:srgbClr val="990000"/>
            </a:solidFill>
            <a:round/>
            <a:headEnd/>
            <a:tailEnd/>
          </a:ln>
        </p:spPr>
        <p:txBody>
          <a:bodyPr/>
          <a:lstStyle/>
          <a:p>
            <a:endParaRPr lang="en-US"/>
          </a:p>
        </p:txBody>
      </p:sp>
      <p:sp>
        <p:nvSpPr>
          <p:cNvPr id="53438" name="Freeform 189"/>
          <p:cNvSpPr>
            <a:spLocks/>
          </p:cNvSpPr>
          <p:nvPr/>
        </p:nvSpPr>
        <p:spPr bwMode="auto">
          <a:xfrm>
            <a:off x="6249989" y="4287839"/>
            <a:ext cx="114300" cy="88900"/>
          </a:xfrm>
          <a:custGeom>
            <a:avLst/>
            <a:gdLst>
              <a:gd name="T0" fmla="*/ 2147483647 w 81"/>
              <a:gd name="T1" fmla="*/ 2147483647 h 56"/>
              <a:gd name="T2" fmla="*/ 2147483647 w 81"/>
              <a:gd name="T3" fmla="*/ 2147483647 h 56"/>
              <a:gd name="T4" fmla="*/ 2147483647 w 81"/>
              <a:gd name="T5" fmla="*/ 2147483647 h 56"/>
              <a:gd name="T6" fmla="*/ 2147483647 w 81"/>
              <a:gd name="T7" fmla="*/ 2147483647 h 56"/>
              <a:gd name="T8" fmla="*/ 2147483647 w 81"/>
              <a:gd name="T9" fmla="*/ 2147483647 h 56"/>
              <a:gd name="T10" fmla="*/ 2147483647 w 81"/>
              <a:gd name="T11" fmla="*/ 2147483647 h 56"/>
              <a:gd name="T12" fmla="*/ 2147483647 w 81"/>
              <a:gd name="T13" fmla="*/ 2147483647 h 56"/>
              <a:gd name="T14" fmla="*/ 2147483647 w 81"/>
              <a:gd name="T15" fmla="*/ 2147483647 h 56"/>
              <a:gd name="T16" fmla="*/ 2147483647 w 81"/>
              <a:gd name="T17" fmla="*/ 2147483647 h 56"/>
              <a:gd name="T18" fmla="*/ 2147483647 w 81"/>
              <a:gd name="T19" fmla="*/ 2147483647 h 56"/>
              <a:gd name="T20" fmla="*/ 2147483647 w 81"/>
              <a:gd name="T21" fmla="*/ 2147483647 h 56"/>
              <a:gd name="T22" fmla="*/ 2147483647 w 81"/>
              <a:gd name="T23" fmla="*/ 2147483647 h 56"/>
              <a:gd name="T24" fmla="*/ 2147483647 w 81"/>
              <a:gd name="T25" fmla="*/ 2147483647 h 56"/>
              <a:gd name="T26" fmla="*/ 2147483647 w 81"/>
              <a:gd name="T27" fmla="*/ 2147483647 h 56"/>
              <a:gd name="T28" fmla="*/ 2147483647 w 81"/>
              <a:gd name="T29" fmla="*/ 2147483647 h 56"/>
              <a:gd name="T30" fmla="*/ 2147483647 w 81"/>
              <a:gd name="T31" fmla="*/ 2147483647 h 56"/>
              <a:gd name="T32" fmla="*/ 2147483647 w 81"/>
              <a:gd name="T33" fmla="*/ 2147483647 h 56"/>
              <a:gd name="T34" fmla="*/ 2147483647 w 81"/>
              <a:gd name="T35" fmla="*/ 2147483647 h 56"/>
              <a:gd name="T36" fmla="*/ 2147483647 w 81"/>
              <a:gd name="T37" fmla="*/ 2147483647 h 56"/>
              <a:gd name="T38" fmla="*/ 2147483647 w 81"/>
              <a:gd name="T39" fmla="*/ 2147483647 h 56"/>
              <a:gd name="T40" fmla="*/ 2147483647 w 81"/>
              <a:gd name="T41" fmla="*/ 2147483647 h 56"/>
              <a:gd name="T42" fmla="*/ 2147483647 w 81"/>
              <a:gd name="T43" fmla="*/ 2147483647 h 56"/>
              <a:gd name="T44" fmla="*/ 2147483647 w 81"/>
              <a:gd name="T45" fmla="*/ 2147483647 h 56"/>
              <a:gd name="T46" fmla="*/ 2147483647 w 81"/>
              <a:gd name="T47" fmla="*/ 2147483647 h 56"/>
              <a:gd name="T48" fmla="*/ 2147483647 w 81"/>
              <a:gd name="T49" fmla="*/ 2147483647 h 56"/>
              <a:gd name="T50" fmla="*/ 2147483647 w 81"/>
              <a:gd name="T51" fmla="*/ 2147483647 h 56"/>
              <a:gd name="T52" fmla="*/ 2147483647 w 81"/>
              <a:gd name="T53" fmla="*/ 2147483647 h 56"/>
              <a:gd name="T54" fmla="*/ 2147483647 w 81"/>
              <a:gd name="T55" fmla="*/ 2147483647 h 56"/>
              <a:gd name="T56" fmla="*/ 2147483647 w 81"/>
              <a:gd name="T57" fmla="*/ 2147483647 h 56"/>
              <a:gd name="T58" fmla="*/ 2147483647 w 81"/>
              <a:gd name="T59" fmla="*/ 2147483647 h 56"/>
              <a:gd name="T60" fmla="*/ 2147483647 w 81"/>
              <a:gd name="T61" fmla="*/ 2147483647 h 56"/>
              <a:gd name="T62" fmla="*/ 2147483647 w 81"/>
              <a:gd name="T63" fmla="*/ 2147483647 h 56"/>
              <a:gd name="T64" fmla="*/ 2147483647 w 81"/>
              <a:gd name="T65" fmla="*/ 2147483647 h 56"/>
              <a:gd name="T66" fmla="*/ 2147483647 w 81"/>
              <a:gd name="T67" fmla="*/ 2147483647 h 56"/>
              <a:gd name="T68" fmla="*/ 2147483647 w 81"/>
              <a:gd name="T69" fmla="*/ 2147483647 h 56"/>
              <a:gd name="T70" fmla="*/ 2147483647 w 81"/>
              <a:gd name="T71" fmla="*/ 2147483647 h 56"/>
              <a:gd name="T72" fmla="*/ 2147483647 w 81"/>
              <a:gd name="T73" fmla="*/ 2147483647 h 56"/>
              <a:gd name="T74" fmla="*/ 2147483647 w 81"/>
              <a:gd name="T75" fmla="*/ 2147483647 h 56"/>
              <a:gd name="T76" fmla="*/ 2147483647 w 81"/>
              <a:gd name="T77" fmla="*/ 2147483647 h 56"/>
              <a:gd name="T78" fmla="*/ 2147483647 w 81"/>
              <a:gd name="T79" fmla="*/ 2147483647 h 56"/>
              <a:gd name="T80" fmla="*/ 2147483647 w 81"/>
              <a:gd name="T81" fmla="*/ 2147483647 h 56"/>
              <a:gd name="T82" fmla="*/ 2147483647 w 81"/>
              <a:gd name="T83" fmla="*/ 2147483647 h 56"/>
              <a:gd name="T84" fmla="*/ 2147483647 w 81"/>
              <a:gd name="T85" fmla="*/ 2147483647 h 56"/>
              <a:gd name="T86" fmla="*/ 2147483647 w 81"/>
              <a:gd name="T87" fmla="*/ 2147483647 h 56"/>
              <a:gd name="T88" fmla="*/ 2147483647 w 81"/>
              <a:gd name="T89" fmla="*/ 0 h 56"/>
              <a:gd name="T90" fmla="*/ 2147483647 w 81"/>
              <a:gd name="T91" fmla="*/ 0 h 56"/>
              <a:gd name="T92" fmla="*/ 2147483647 w 81"/>
              <a:gd name="T93" fmla="*/ 2147483647 h 56"/>
              <a:gd name="T94" fmla="*/ 2147483647 w 81"/>
              <a:gd name="T95" fmla="*/ 2147483647 h 56"/>
              <a:gd name="T96" fmla="*/ 0 w 81"/>
              <a:gd name="T97" fmla="*/ 2147483647 h 56"/>
              <a:gd name="T98" fmla="*/ 0 w 81"/>
              <a:gd name="T99" fmla="*/ 2147483647 h 56"/>
              <a:gd name="T100" fmla="*/ 2147483647 w 81"/>
              <a:gd name="T101" fmla="*/ 2147483647 h 56"/>
              <a:gd name="T102" fmla="*/ 2147483647 w 81"/>
              <a:gd name="T103" fmla="*/ 2147483647 h 56"/>
              <a:gd name="T104" fmla="*/ 2147483647 w 81"/>
              <a:gd name="T105" fmla="*/ 2147483647 h 56"/>
              <a:gd name="T106" fmla="*/ 2147483647 w 81"/>
              <a:gd name="T107" fmla="*/ 2147483647 h 56"/>
              <a:gd name="T108" fmla="*/ 2147483647 w 81"/>
              <a:gd name="T109" fmla="*/ 2147483647 h 56"/>
              <a:gd name="T110" fmla="*/ 2147483647 w 81"/>
              <a:gd name="T111" fmla="*/ 2147483647 h 56"/>
              <a:gd name="T112" fmla="*/ 2147483647 w 81"/>
              <a:gd name="T113" fmla="*/ 2147483647 h 5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81"/>
              <a:gd name="T172" fmla="*/ 0 h 56"/>
              <a:gd name="T173" fmla="*/ 81 w 81"/>
              <a:gd name="T174" fmla="*/ 56 h 5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81" h="56">
                <a:moveTo>
                  <a:pt x="22" y="24"/>
                </a:moveTo>
                <a:lnTo>
                  <a:pt x="23" y="25"/>
                </a:lnTo>
                <a:lnTo>
                  <a:pt x="25" y="27"/>
                </a:lnTo>
                <a:lnTo>
                  <a:pt x="26" y="28"/>
                </a:lnTo>
                <a:lnTo>
                  <a:pt x="29" y="30"/>
                </a:lnTo>
                <a:lnTo>
                  <a:pt x="31" y="30"/>
                </a:lnTo>
                <a:lnTo>
                  <a:pt x="32" y="31"/>
                </a:lnTo>
                <a:lnTo>
                  <a:pt x="32" y="33"/>
                </a:lnTo>
                <a:lnTo>
                  <a:pt x="34" y="34"/>
                </a:lnTo>
                <a:lnTo>
                  <a:pt x="35" y="40"/>
                </a:lnTo>
                <a:lnTo>
                  <a:pt x="40" y="45"/>
                </a:lnTo>
                <a:lnTo>
                  <a:pt x="44" y="48"/>
                </a:lnTo>
                <a:lnTo>
                  <a:pt x="50" y="49"/>
                </a:lnTo>
                <a:lnTo>
                  <a:pt x="56" y="50"/>
                </a:lnTo>
                <a:lnTo>
                  <a:pt x="62" y="52"/>
                </a:lnTo>
                <a:lnTo>
                  <a:pt x="68" y="53"/>
                </a:lnTo>
                <a:lnTo>
                  <a:pt x="72" y="56"/>
                </a:lnTo>
                <a:lnTo>
                  <a:pt x="75" y="53"/>
                </a:lnTo>
                <a:lnTo>
                  <a:pt x="78" y="49"/>
                </a:lnTo>
                <a:lnTo>
                  <a:pt x="80" y="46"/>
                </a:lnTo>
                <a:lnTo>
                  <a:pt x="80" y="43"/>
                </a:lnTo>
                <a:lnTo>
                  <a:pt x="81" y="40"/>
                </a:lnTo>
                <a:lnTo>
                  <a:pt x="81" y="37"/>
                </a:lnTo>
                <a:lnTo>
                  <a:pt x="81" y="33"/>
                </a:lnTo>
                <a:lnTo>
                  <a:pt x="81" y="28"/>
                </a:lnTo>
                <a:lnTo>
                  <a:pt x="81" y="27"/>
                </a:lnTo>
                <a:lnTo>
                  <a:pt x="81" y="25"/>
                </a:lnTo>
                <a:lnTo>
                  <a:pt x="80" y="24"/>
                </a:lnTo>
                <a:lnTo>
                  <a:pt x="80" y="22"/>
                </a:lnTo>
                <a:lnTo>
                  <a:pt x="78" y="22"/>
                </a:lnTo>
                <a:lnTo>
                  <a:pt x="77" y="21"/>
                </a:lnTo>
                <a:lnTo>
                  <a:pt x="75" y="19"/>
                </a:lnTo>
                <a:lnTo>
                  <a:pt x="74" y="19"/>
                </a:lnTo>
                <a:lnTo>
                  <a:pt x="71" y="18"/>
                </a:lnTo>
                <a:lnTo>
                  <a:pt x="66" y="16"/>
                </a:lnTo>
                <a:lnTo>
                  <a:pt x="63" y="15"/>
                </a:lnTo>
                <a:lnTo>
                  <a:pt x="60" y="12"/>
                </a:lnTo>
                <a:lnTo>
                  <a:pt x="59" y="9"/>
                </a:lnTo>
                <a:lnTo>
                  <a:pt x="56" y="8"/>
                </a:lnTo>
                <a:lnTo>
                  <a:pt x="53" y="6"/>
                </a:lnTo>
                <a:lnTo>
                  <a:pt x="50" y="5"/>
                </a:lnTo>
                <a:lnTo>
                  <a:pt x="44" y="3"/>
                </a:lnTo>
                <a:lnTo>
                  <a:pt x="38" y="3"/>
                </a:lnTo>
                <a:lnTo>
                  <a:pt x="31" y="2"/>
                </a:lnTo>
                <a:lnTo>
                  <a:pt x="23" y="0"/>
                </a:lnTo>
                <a:lnTo>
                  <a:pt x="16" y="0"/>
                </a:lnTo>
                <a:lnTo>
                  <a:pt x="9" y="2"/>
                </a:lnTo>
                <a:lnTo>
                  <a:pt x="3" y="2"/>
                </a:lnTo>
                <a:lnTo>
                  <a:pt x="0" y="5"/>
                </a:lnTo>
                <a:lnTo>
                  <a:pt x="0" y="6"/>
                </a:lnTo>
                <a:lnTo>
                  <a:pt x="1" y="8"/>
                </a:lnTo>
                <a:lnTo>
                  <a:pt x="4" y="10"/>
                </a:lnTo>
                <a:lnTo>
                  <a:pt x="9" y="15"/>
                </a:lnTo>
                <a:lnTo>
                  <a:pt x="13" y="18"/>
                </a:lnTo>
                <a:lnTo>
                  <a:pt x="18" y="21"/>
                </a:lnTo>
                <a:lnTo>
                  <a:pt x="20" y="22"/>
                </a:lnTo>
                <a:lnTo>
                  <a:pt x="22" y="2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39" name="Freeform 190"/>
          <p:cNvSpPr>
            <a:spLocks/>
          </p:cNvSpPr>
          <p:nvPr/>
        </p:nvSpPr>
        <p:spPr bwMode="auto">
          <a:xfrm>
            <a:off x="6249989" y="4287839"/>
            <a:ext cx="114300" cy="88900"/>
          </a:xfrm>
          <a:custGeom>
            <a:avLst/>
            <a:gdLst>
              <a:gd name="T0" fmla="*/ 2147483647 w 81"/>
              <a:gd name="T1" fmla="*/ 2147483647 h 56"/>
              <a:gd name="T2" fmla="*/ 2147483647 w 81"/>
              <a:gd name="T3" fmla="*/ 2147483647 h 56"/>
              <a:gd name="T4" fmla="*/ 2147483647 w 81"/>
              <a:gd name="T5" fmla="*/ 2147483647 h 56"/>
              <a:gd name="T6" fmla="*/ 2147483647 w 81"/>
              <a:gd name="T7" fmla="*/ 2147483647 h 56"/>
              <a:gd name="T8" fmla="*/ 2147483647 w 81"/>
              <a:gd name="T9" fmla="*/ 2147483647 h 56"/>
              <a:gd name="T10" fmla="*/ 2147483647 w 81"/>
              <a:gd name="T11" fmla="*/ 2147483647 h 56"/>
              <a:gd name="T12" fmla="*/ 2147483647 w 81"/>
              <a:gd name="T13" fmla="*/ 2147483647 h 56"/>
              <a:gd name="T14" fmla="*/ 2147483647 w 81"/>
              <a:gd name="T15" fmla="*/ 2147483647 h 56"/>
              <a:gd name="T16" fmla="*/ 2147483647 w 81"/>
              <a:gd name="T17" fmla="*/ 2147483647 h 56"/>
              <a:gd name="T18" fmla="*/ 2147483647 w 81"/>
              <a:gd name="T19" fmla="*/ 2147483647 h 56"/>
              <a:gd name="T20" fmla="*/ 2147483647 w 81"/>
              <a:gd name="T21" fmla="*/ 2147483647 h 56"/>
              <a:gd name="T22" fmla="*/ 2147483647 w 81"/>
              <a:gd name="T23" fmla="*/ 2147483647 h 56"/>
              <a:gd name="T24" fmla="*/ 2147483647 w 81"/>
              <a:gd name="T25" fmla="*/ 2147483647 h 56"/>
              <a:gd name="T26" fmla="*/ 2147483647 w 81"/>
              <a:gd name="T27" fmla="*/ 2147483647 h 56"/>
              <a:gd name="T28" fmla="*/ 2147483647 w 81"/>
              <a:gd name="T29" fmla="*/ 2147483647 h 56"/>
              <a:gd name="T30" fmla="*/ 2147483647 w 81"/>
              <a:gd name="T31" fmla="*/ 2147483647 h 56"/>
              <a:gd name="T32" fmla="*/ 2147483647 w 81"/>
              <a:gd name="T33" fmla="*/ 2147483647 h 56"/>
              <a:gd name="T34" fmla="*/ 2147483647 w 81"/>
              <a:gd name="T35" fmla="*/ 2147483647 h 56"/>
              <a:gd name="T36" fmla="*/ 2147483647 w 81"/>
              <a:gd name="T37" fmla="*/ 2147483647 h 56"/>
              <a:gd name="T38" fmla="*/ 2147483647 w 81"/>
              <a:gd name="T39" fmla="*/ 2147483647 h 56"/>
              <a:gd name="T40" fmla="*/ 2147483647 w 81"/>
              <a:gd name="T41" fmla="*/ 2147483647 h 56"/>
              <a:gd name="T42" fmla="*/ 2147483647 w 81"/>
              <a:gd name="T43" fmla="*/ 2147483647 h 56"/>
              <a:gd name="T44" fmla="*/ 2147483647 w 81"/>
              <a:gd name="T45" fmla="*/ 2147483647 h 56"/>
              <a:gd name="T46" fmla="*/ 2147483647 w 81"/>
              <a:gd name="T47" fmla="*/ 2147483647 h 56"/>
              <a:gd name="T48" fmla="*/ 2147483647 w 81"/>
              <a:gd name="T49" fmla="*/ 2147483647 h 56"/>
              <a:gd name="T50" fmla="*/ 2147483647 w 81"/>
              <a:gd name="T51" fmla="*/ 2147483647 h 56"/>
              <a:gd name="T52" fmla="*/ 2147483647 w 81"/>
              <a:gd name="T53" fmla="*/ 2147483647 h 56"/>
              <a:gd name="T54" fmla="*/ 2147483647 w 81"/>
              <a:gd name="T55" fmla="*/ 2147483647 h 56"/>
              <a:gd name="T56" fmla="*/ 2147483647 w 81"/>
              <a:gd name="T57" fmla="*/ 2147483647 h 56"/>
              <a:gd name="T58" fmla="*/ 2147483647 w 81"/>
              <a:gd name="T59" fmla="*/ 2147483647 h 56"/>
              <a:gd name="T60" fmla="*/ 2147483647 w 81"/>
              <a:gd name="T61" fmla="*/ 2147483647 h 56"/>
              <a:gd name="T62" fmla="*/ 2147483647 w 81"/>
              <a:gd name="T63" fmla="*/ 2147483647 h 56"/>
              <a:gd name="T64" fmla="*/ 2147483647 w 81"/>
              <a:gd name="T65" fmla="*/ 2147483647 h 56"/>
              <a:gd name="T66" fmla="*/ 2147483647 w 81"/>
              <a:gd name="T67" fmla="*/ 2147483647 h 56"/>
              <a:gd name="T68" fmla="*/ 2147483647 w 81"/>
              <a:gd name="T69" fmla="*/ 2147483647 h 56"/>
              <a:gd name="T70" fmla="*/ 2147483647 w 81"/>
              <a:gd name="T71" fmla="*/ 2147483647 h 56"/>
              <a:gd name="T72" fmla="*/ 2147483647 w 81"/>
              <a:gd name="T73" fmla="*/ 2147483647 h 56"/>
              <a:gd name="T74" fmla="*/ 2147483647 w 81"/>
              <a:gd name="T75" fmla="*/ 2147483647 h 56"/>
              <a:gd name="T76" fmla="*/ 2147483647 w 81"/>
              <a:gd name="T77" fmla="*/ 2147483647 h 56"/>
              <a:gd name="T78" fmla="*/ 2147483647 w 81"/>
              <a:gd name="T79" fmla="*/ 2147483647 h 56"/>
              <a:gd name="T80" fmla="*/ 2147483647 w 81"/>
              <a:gd name="T81" fmla="*/ 2147483647 h 56"/>
              <a:gd name="T82" fmla="*/ 2147483647 w 81"/>
              <a:gd name="T83" fmla="*/ 2147483647 h 56"/>
              <a:gd name="T84" fmla="*/ 2147483647 w 81"/>
              <a:gd name="T85" fmla="*/ 2147483647 h 56"/>
              <a:gd name="T86" fmla="*/ 2147483647 w 81"/>
              <a:gd name="T87" fmla="*/ 2147483647 h 56"/>
              <a:gd name="T88" fmla="*/ 2147483647 w 81"/>
              <a:gd name="T89" fmla="*/ 0 h 56"/>
              <a:gd name="T90" fmla="*/ 2147483647 w 81"/>
              <a:gd name="T91" fmla="*/ 0 h 56"/>
              <a:gd name="T92" fmla="*/ 2147483647 w 81"/>
              <a:gd name="T93" fmla="*/ 2147483647 h 56"/>
              <a:gd name="T94" fmla="*/ 2147483647 w 81"/>
              <a:gd name="T95" fmla="*/ 2147483647 h 56"/>
              <a:gd name="T96" fmla="*/ 0 w 81"/>
              <a:gd name="T97" fmla="*/ 2147483647 h 56"/>
              <a:gd name="T98" fmla="*/ 0 w 81"/>
              <a:gd name="T99" fmla="*/ 2147483647 h 56"/>
              <a:gd name="T100" fmla="*/ 2147483647 w 81"/>
              <a:gd name="T101" fmla="*/ 2147483647 h 56"/>
              <a:gd name="T102" fmla="*/ 2147483647 w 81"/>
              <a:gd name="T103" fmla="*/ 2147483647 h 56"/>
              <a:gd name="T104" fmla="*/ 2147483647 w 81"/>
              <a:gd name="T105" fmla="*/ 2147483647 h 56"/>
              <a:gd name="T106" fmla="*/ 2147483647 w 81"/>
              <a:gd name="T107" fmla="*/ 2147483647 h 56"/>
              <a:gd name="T108" fmla="*/ 2147483647 w 81"/>
              <a:gd name="T109" fmla="*/ 2147483647 h 56"/>
              <a:gd name="T110" fmla="*/ 2147483647 w 81"/>
              <a:gd name="T111" fmla="*/ 2147483647 h 56"/>
              <a:gd name="T112" fmla="*/ 2147483647 w 81"/>
              <a:gd name="T113" fmla="*/ 2147483647 h 5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81"/>
              <a:gd name="T172" fmla="*/ 0 h 56"/>
              <a:gd name="T173" fmla="*/ 81 w 81"/>
              <a:gd name="T174" fmla="*/ 56 h 5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81" h="56">
                <a:moveTo>
                  <a:pt x="22" y="24"/>
                </a:moveTo>
                <a:lnTo>
                  <a:pt x="23" y="25"/>
                </a:lnTo>
                <a:lnTo>
                  <a:pt x="25" y="27"/>
                </a:lnTo>
                <a:lnTo>
                  <a:pt x="26" y="28"/>
                </a:lnTo>
                <a:lnTo>
                  <a:pt x="29" y="30"/>
                </a:lnTo>
                <a:lnTo>
                  <a:pt x="31" y="30"/>
                </a:lnTo>
                <a:lnTo>
                  <a:pt x="32" y="31"/>
                </a:lnTo>
                <a:lnTo>
                  <a:pt x="32" y="33"/>
                </a:lnTo>
                <a:lnTo>
                  <a:pt x="34" y="34"/>
                </a:lnTo>
                <a:lnTo>
                  <a:pt x="35" y="40"/>
                </a:lnTo>
                <a:lnTo>
                  <a:pt x="40" y="45"/>
                </a:lnTo>
                <a:lnTo>
                  <a:pt x="44" y="48"/>
                </a:lnTo>
                <a:lnTo>
                  <a:pt x="50" y="49"/>
                </a:lnTo>
                <a:lnTo>
                  <a:pt x="56" y="50"/>
                </a:lnTo>
                <a:lnTo>
                  <a:pt x="62" y="52"/>
                </a:lnTo>
                <a:lnTo>
                  <a:pt x="68" y="53"/>
                </a:lnTo>
                <a:lnTo>
                  <a:pt x="72" y="56"/>
                </a:lnTo>
                <a:lnTo>
                  <a:pt x="75" y="53"/>
                </a:lnTo>
                <a:lnTo>
                  <a:pt x="78" y="49"/>
                </a:lnTo>
                <a:lnTo>
                  <a:pt x="80" y="46"/>
                </a:lnTo>
                <a:lnTo>
                  <a:pt x="80" y="43"/>
                </a:lnTo>
                <a:lnTo>
                  <a:pt x="81" y="40"/>
                </a:lnTo>
                <a:lnTo>
                  <a:pt x="81" y="37"/>
                </a:lnTo>
                <a:lnTo>
                  <a:pt x="81" y="33"/>
                </a:lnTo>
                <a:lnTo>
                  <a:pt x="81" y="28"/>
                </a:lnTo>
                <a:lnTo>
                  <a:pt x="81" y="27"/>
                </a:lnTo>
                <a:lnTo>
                  <a:pt x="81" y="25"/>
                </a:lnTo>
                <a:lnTo>
                  <a:pt x="80" y="24"/>
                </a:lnTo>
                <a:lnTo>
                  <a:pt x="80" y="22"/>
                </a:lnTo>
                <a:lnTo>
                  <a:pt x="78" y="22"/>
                </a:lnTo>
                <a:lnTo>
                  <a:pt x="77" y="21"/>
                </a:lnTo>
                <a:lnTo>
                  <a:pt x="75" y="19"/>
                </a:lnTo>
                <a:lnTo>
                  <a:pt x="74" y="19"/>
                </a:lnTo>
                <a:lnTo>
                  <a:pt x="71" y="18"/>
                </a:lnTo>
                <a:lnTo>
                  <a:pt x="66" y="16"/>
                </a:lnTo>
                <a:lnTo>
                  <a:pt x="63" y="15"/>
                </a:lnTo>
                <a:lnTo>
                  <a:pt x="60" y="12"/>
                </a:lnTo>
                <a:lnTo>
                  <a:pt x="59" y="9"/>
                </a:lnTo>
                <a:lnTo>
                  <a:pt x="56" y="8"/>
                </a:lnTo>
                <a:lnTo>
                  <a:pt x="53" y="6"/>
                </a:lnTo>
                <a:lnTo>
                  <a:pt x="50" y="5"/>
                </a:lnTo>
                <a:lnTo>
                  <a:pt x="44" y="3"/>
                </a:lnTo>
                <a:lnTo>
                  <a:pt x="38" y="3"/>
                </a:lnTo>
                <a:lnTo>
                  <a:pt x="31" y="2"/>
                </a:lnTo>
                <a:lnTo>
                  <a:pt x="23" y="0"/>
                </a:lnTo>
                <a:lnTo>
                  <a:pt x="16" y="0"/>
                </a:lnTo>
                <a:lnTo>
                  <a:pt x="9" y="2"/>
                </a:lnTo>
                <a:lnTo>
                  <a:pt x="3" y="2"/>
                </a:lnTo>
                <a:lnTo>
                  <a:pt x="0" y="5"/>
                </a:lnTo>
                <a:lnTo>
                  <a:pt x="0" y="6"/>
                </a:lnTo>
                <a:lnTo>
                  <a:pt x="1" y="8"/>
                </a:lnTo>
                <a:lnTo>
                  <a:pt x="4" y="10"/>
                </a:lnTo>
                <a:lnTo>
                  <a:pt x="9" y="15"/>
                </a:lnTo>
                <a:lnTo>
                  <a:pt x="13" y="18"/>
                </a:lnTo>
                <a:lnTo>
                  <a:pt x="18" y="21"/>
                </a:lnTo>
                <a:lnTo>
                  <a:pt x="20" y="22"/>
                </a:lnTo>
                <a:lnTo>
                  <a:pt x="22" y="24"/>
                </a:lnTo>
              </a:path>
            </a:pathLst>
          </a:custGeom>
          <a:solidFill>
            <a:srgbClr val="FFFF00"/>
          </a:solidFill>
          <a:ln w="4763">
            <a:solidFill>
              <a:srgbClr val="990000"/>
            </a:solidFill>
            <a:round/>
            <a:headEnd/>
            <a:tailEnd/>
          </a:ln>
        </p:spPr>
        <p:txBody>
          <a:bodyPr/>
          <a:lstStyle/>
          <a:p>
            <a:endParaRPr lang="en-US"/>
          </a:p>
        </p:txBody>
      </p:sp>
      <p:sp>
        <p:nvSpPr>
          <p:cNvPr id="53440" name="Freeform 191"/>
          <p:cNvSpPr>
            <a:spLocks/>
          </p:cNvSpPr>
          <p:nvPr/>
        </p:nvSpPr>
        <p:spPr bwMode="auto">
          <a:xfrm>
            <a:off x="6302377" y="4379914"/>
            <a:ext cx="74613" cy="55563"/>
          </a:xfrm>
          <a:custGeom>
            <a:avLst/>
            <a:gdLst>
              <a:gd name="T0" fmla="*/ 2147483647 w 53"/>
              <a:gd name="T1" fmla="*/ 2147483647 h 35"/>
              <a:gd name="T2" fmla="*/ 2147483647 w 53"/>
              <a:gd name="T3" fmla="*/ 2147483647 h 35"/>
              <a:gd name="T4" fmla="*/ 2147483647 w 53"/>
              <a:gd name="T5" fmla="*/ 2147483647 h 35"/>
              <a:gd name="T6" fmla="*/ 2147483647 w 53"/>
              <a:gd name="T7" fmla="*/ 2147483647 h 35"/>
              <a:gd name="T8" fmla="*/ 2147483647 w 53"/>
              <a:gd name="T9" fmla="*/ 2147483647 h 35"/>
              <a:gd name="T10" fmla="*/ 2147483647 w 53"/>
              <a:gd name="T11" fmla="*/ 2147483647 h 35"/>
              <a:gd name="T12" fmla="*/ 2147483647 w 53"/>
              <a:gd name="T13" fmla="*/ 2147483647 h 35"/>
              <a:gd name="T14" fmla="*/ 2147483647 w 53"/>
              <a:gd name="T15" fmla="*/ 2147483647 h 35"/>
              <a:gd name="T16" fmla="*/ 2147483647 w 53"/>
              <a:gd name="T17" fmla="*/ 2147483647 h 35"/>
              <a:gd name="T18" fmla="*/ 2147483647 w 53"/>
              <a:gd name="T19" fmla="*/ 2147483647 h 35"/>
              <a:gd name="T20" fmla="*/ 2147483647 w 53"/>
              <a:gd name="T21" fmla="*/ 2147483647 h 35"/>
              <a:gd name="T22" fmla="*/ 2147483647 w 53"/>
              <a:gd name="T23" fmla="*/ 2147483647 h 35"/>
              <a:gd name="T24" fmla="*/ 2147483647 w 53"/>
              <a:gd name="T25" fmla="*/ 2147483647 h 35"/>
              <a:gd name="T26" fmla="*/ 2147483647 w 53"/>
              <a:gd name="T27" fmla="*/ 2147483647 h 35"/>
              <a:gd name="T28" fmla="*/ 2147483647 w 53"/>
              <a:gd name="T29" fmla="*/ 2147483647 h 35"/>
              <a:gd name="T30" fmla="*/ 2147483647 w 53"/>
              <a:gd name="T31" fmla="*/ 2147483647 h 35"/>
              <a:gd name="T32" fmla="*/ 2147483647 w 53"/>
              <a:gd name="T33" fmla="*/ 2147483647 h 35"/>
              <a:gd name="T34" fmla="*/ 2147483647 w 53"/>
              <a:gd name="T35" fmla="*/ 2147483647 h 35"/>
              <a:gd name="T36" fmla="*/ 2147483647 w 53"/>
              <a:gd name="T37" fmla="*/ 2147483647 h 35"/>
              <a:gd name="T38" fmla="*/ 2147483647 w 53"/>
              <a:gd name="T39" fmla="*/ 2147483647 h 35"/>
              <a:gd name="T40" fmla="*/ 2147483647 w 53"/>
              <a:gd name="T41" fmla="*/ 2147483647 h 35"/>
              <a:gd name="T42" fmla="*/ 2147483647 w 53"/>
              <a:gd name="T43" fmla="*/ 2147483647 h 35"/>
              <a:gd name="T44" fmla="*/ 2147483647 w 53"/>
              <a:gd name="T45" fmla="*/ 2147483647 h 35"/>
              <a:gd name="T46" fmla="*/ 2147483647 w 53"/>
              <a:gd name="T47" fmla="*/ 2147483647 h 35"/>
              <a:gd name="T48" fmla="*/ 2147483647 w 53"/>
              <a:gd name="T49" fmla="*/ 2147483647 h 35"/>
              <a:gd name="T50" fmla="*/ 2147483647 w 53"/>
              <a:gd name="T51" fmla="*/ 2147483647 h 35"/>
              <a:gd name="T52" fmla="*/ 2147483647 w 53"/>
              <a:gd name="T53" fmla="*/ 2147483647 h 35"/>
              <a:gd name="T54" fmla="*/ 2147483647 w 53"/>
              <a:gd name="T55" fmla="*/ 2147483647 h 35"/>
              <a:gd name="T56" fmla="*/ 2147483647 w 53"/>
              <a:gd name="T57" fmla="*/ 2147483647 h 35"/>
              <a:gd name="T58" fmla="*/ 2147483647 w 53"/>
              <a:gd name="T59" fmla="*/ 2147483647 h 35"/>
              <a:gd name="T60" fmla="*/ 2147483647 w 53"/>
              <a:gd name="T61" fmla="*/ 2147483647 h 35"/>
              <a:gd name="T62" fmla="*/ 2147483647 w 53"/>
              <a:gd name="T63" fmla="*/ 2147483647 h 35"/>
              <a:gd name="T64" fmla="*/ 2147483647 w 53"/>
              <a:gd name="T65" fmla="*/ 2147483647 h 35"/>
              <a:gd name="T66" fmla="*/ 2147483647 w 53"/>
              <a:gd name="T67" fmla="*/ 2147483647 h 35"/>
              <a:gd name="T68" fmla="*/ 2147483647 w 53"/>
              <a:gd name="T69" fmla="*/ 2147483647 h 35"/>
              <a:gd name="T70" fmla="*/ 2147483647 w 53"/>
              <a:gd name="T71" fmla="*/ 2147483647 h 35"/>
              <a:gd name="T72" fmla="*/ 2147483647 w 53"/>
              <a:gd name="T73" fmla="*/ 2147483647 h 35"/>
              <a:gd name="T74" fmla="*/ 2147483647 w 53"/>
              <a:gd name="T75" fmla="*/ 2147483647 h 35"/>
              <a:gd name="T76" fmla="*/ 2147483647 w 53"/>
              <a:gd name="T77" fmla="*/ 2147483647 h 35"/>
              <a:gd name="T78" fmla="*/ 2147483647 w 53"/>
              <a:gd name="T79" fmla="*/ 2147483647 h 35"/>
              <a:gd name="T80" fmla="*/ 2147483647 w 53"/>
              <a:gd name="T81" fmla="*/ 2147483647 h 35"/>
              <a:gd name="T82" fmla="*/ 2147483647 w 53"/>
              <a:gd name="T83" fmla="*/ 2147483647 h 35"/>
              <a:gd name="T84" fmla="*/ 2147483647 w 53"/>
              <a:gd name="T85" fmla="*/ 2147483647 h 35"/>
              <a:gd name="T86" fmla="*/ 2147483647 w 53"/>
              <a:gd name="T87" fmla="*/ 2147483647 h 35"/>
              <a:gd name="T88" fmla="*/ 2147483647 w 53"/>
              <a:gd name="T89" fmla="*/ 2147483647 h 35"/>
              <a:gd name="T90" fmla="*/ 2147483647 w 53"/>
              <a:gd name="T91" fmla="*/ 2147483647 h 35"/>
              <a:gd name="T92" fmla="*/ 2147483647 w 53"/>
              <a:gd name="T93" fmla="*/ 0 h 35"/>
              <a:gd name="T94" fmla="*/ 2147483647 w 53"/>
              <a:gd name="T95" fmla="*/ 0 h 35"/>
              <a:gd name="T96" fmla="*/ 2147483647 w 53"/>
              <a:gd name="T97" fmla="*/ 0 h 35"/>
              <a:gd name="T98" fmla="*/ 0 w 53"/>
              <a:gd name="T99" fmla="*/ 0 h 35"/>
              <a:gd name="T100" fmla="*/ 0 w 53"/>
              <a:gd name="T101" fmla="*/ 2147483647 h 35"/>
              <a:gd name="T102" fmla="*/ 0 w 53"/>
              <a:gd name="T103" fmla="*/ 2147483647 h 35"/>
              <a:gd name="T104" fmla="*/ 0 w 53"/>
              <a:gd name="T105" fmla="*/ 2147483647 h 35"/>
              <a:gd name="T106" fmla="*/ 0 w 53"/>
              <a:gd name="T107" fmla="*/ 2147483647 h 35"/>
              <a:gd name="T108" fmla="*/ 0 w 53"/>
              <a:gd name="T109" fmla="*/ 2147483647 h 35"/>
              <a:gd name="T110" fmla="*/ 0 w 53"/>
              <a:gd name="T111" fmla="*/ 2147483647 h 35"/>
              <a:gd name="T112" fmla="*/ 2147483647 w 53"/>
              <a:gd name="T113" fmla="*/ 2147483647 h 3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3"/>
              <a:gd name="T172" fmla="*/ 0 h 35"/>
              <a:gd name="T173" fmla="*/ 53 w 53"/>
              <a:gd name="T174" fmla="*/ 35 h 3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3" h="35">
                <a:moveTo>
                  <a:pt x="1" y="4"/>
                </a:moveTo>
                <a:lnTo>
                  <a:pt x="1" y="9"/>
                </a:lnTo>
                <a:lnTo>
                  <a:pt x="3" y="13"/>
                </a:lnTo>
                <a:lnTo>
                  <a:pt x="6" y="16"/>
                </a:lnTo>
                <a:lnTo>
                  <a:pt x="10" y="18"/>
                </a:lnTo>
                <a:lnTo>
                  <a:pt x="15" y="21"/>
                </a:lnTo>
                <a:lnTo>
                  <a:pt x="19" y="22"/>
                </a:lnTo>
                <a:lnTo>
                  <a:pt x="23" y="24"/>
                </a:lnTo>
                <a:lnTo>
                  <a:pt x="26" y="25"/>
                </a:lnTo>
                <a:lnTo>
                  <a:pt x="29" y="27"/>
                </a:lnTo>
                <a:lnTo>
                  <a:pt x="31" y="27"/>
                </a:lnTo>
                <a:lnTo>
                  <a:pt x="31" y="28"/>
                </a:lnTo>
                <a:lnTo>
                  <a:pt x="32" y="30"/>
                </a:lnTo>
                <a:lnTo>
                  <a:pt x="34" y="31"/>
                </a:lnTo>
                <a:lnTo>
                  <a:pt x="35" y="32"/>
                </a:lnTo>
                <a:lnTo>
                  <a:pt x="37" y="34"/>
                </a:lnTo>
                <a:lnTo>
                  <a:pt x="38" y="34"/>
                </a:lnTo>
                <a:lnTo>
                  <a:pt x="40" y="34"/>
                </a:lnTo>
                <a:lnTo>
                  <a:pt x="41" y="35"/>
                </a:lnTo>
                <a:lnTo>
                  <a:pt x="43" y="35"/>
                </a:lnTo>
                <a:lnTo>
                  <a:pt x="44" y="35"/>
                </a:lnTo>
                <a:lnTo>
                  <a:pt x="46" y="35"/>
                </a:lnTo>
                <a:lnTo>
                  <a:pt x="47" y="34"/>
                </a:lnTo>
                <a:lnTo>
                  <a:pt x="49" y="32"/>
                </a:lnTo>
                <a:lnTo>
                  <a:pt x="50" y="31"/>
                </a:lnTo>
                <a:lnTo>
                  <a:pt x="52" y="30"/>
                </a:lnTo>
                <a:lnTo>
                  <a:pt x="52" y="28"/>
                </a:lnTo>
                <a:lnTo>
                  <a:pt x="53" y="27"/>
                </a:lnTo>
                <a:lnTo>
                  <a:pt x="53" y="25"/>
                </a:lnTo>
                <a:lnTo>
                  <a:pt x="53" y="24"/>
                </a:lnTo>
                <a:lnTo>
                  <a:pt x="52" y="22"/>
                </a:lnTo>
                <a:lnTo>
                  <a:pt x="50" y="19"/>
                </a:lnTo>
                <a:lnTo>
                  <a:pt x="49" y="16"/>
                </a:lnTo>
                <a:lnTo>
                  <a:pt x="47" y="15"/>
                </a:lnTo>
                <a:lnTo>
                  <a:pt x="46" y="13"/>
                </a:lnTo>
                <a:lnTo>
                  <a:pt x="44" y="12"/>
                </a:lnTo>
                <a:lnTo>
                  <a:pt x="43" y="10"/>
                </a:lnTo>
                <a:lnTo>
                  <a:pt x="40" y="10"/>
                </a:lnTo>
                <a:lnTo>
                  <a:pt x="37" y="10"/>
                </a:lnTo>
                <a:lnTo>
                  <a:pt x="34" y="10"/>
                </a:lnTo>
                <a:lnTo>
                  <a:pt x="29" y="9"/>
                </a:lnTo>
                <a:lnTo>
                  <a:pt x="25" y="7"/>
                </a:lnTo>
                <a:lnTo>
                  <a:pt x="20" y="6"/>
                </a:lnTo>
                <a:lnTo>
                  <a:pt x="18" y="4"/>
                </a:lnTo>
                <a:lnTo>
                  <a:pt x="13" y="1"/>
                </a:lnTo>
                <a:lnTo>
                  <a:pt x="9" y="0"/>
                </a:lnTo>
                <a:lnTo>
                  <a:pt x="4" y="0"/>
                </a:lnTo>
                <a:lnTo>
                  <a:pt x="1" y="0"/>
                </a:lnTo>
                <a:lnTo>
                  <a:pt x="0" y="0"/>
                </a:lnTo>
                <a:lnTo>
                  <a:pt x="0" y="1"/>
                </a:lnTo>
                <a:lnTo>
                  <a:pt x="0" y="3"/>
                </a:lnTo>
                <a:lnTo>
                  <a:pt x="0" y="4"/>
                </a:lnTo>
                <a:lnTo>
                  <a:pt x="1" y="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41" name="Freeform 192"/>
          <p:cNvSpPr>
            <a:spLocks/>
          </p:cNvSpPr>
          <p:nvPr/>
        </p:nvSpPr>
        <p:spPr bwMode="auto">
          <a:xfrm>
            <a:off x="6302377" y="4379914"/>
            <a:ext cx="74613" cy="55563"/>
          </a:xfrm>
          <a:custGeom>
            <a:avLst/>
            <a:gdLst>
              <a:gd name="T0" fmla="*/ 2147483647 w 53"/>
              <a:gd name="T1" fmla="*/ 2147483647 h 35"/>
              <a:gd name="T2" fmla="*/ 2147483647 w 53"/>
              <a:gd name="T3" fmla="*/ 2147483647 h 35"/>
              <a:gd name="T4" fmla="*/ 2147483647 w 53"/>
              <a:gd name="T5" fmla="*/ 2147483647 h 35"/>
              <a:gd name="T6" fmla="*/ 2147483647 w 53"/>
              <a:gd name="T7" fmla="*/ 2147483647 h 35"/>
              <a:gd name="T8" fmla="*/ 2147483647 w 53"/>
              <a:gd name="T9" fmla="*/ 2147483647 h 35"/>
              <a:gd name="T10" fmla="*/ 2147483647 w 53"/>
              <a:gd name="T11" fmla="*/ 2147483647 h 35"/>
              <a:gd name="T12" fmla="*/ 2147483647 w 53"/>
              <a:gd name="T13" fmla="*/ 2147483647 h 35"/>
              <a:gd name="T14" fmla="*/ 2147483647 w 53"/>
              <a:gd name="T15" fmla="*/ 2147483647 h 35"/>
              <a:gd name="T16" fmla="*/ 2147483647 w 53"/>
              <a:gd name="T17" fmla="*/ 2147483647 h 35"/>
              <a:gd name="T18" fmla="*/ 2147483647 w 53"/>
              <a:gd name="T19" fmla="*/ 2147483647 h 35"/>
              <a:gd name="T20" fmla="*/ 2147483647 w 53"/>
              <a:gd name="T21" fmla="*/ 2147483647 h 35"/>
              <a:gd name="T22" fmla="*/ 2147483647 w 53"/>
              <a:gd name="T23" fmla="*/ 2147483647 h 35"/>
              <a:gd name="T24" fmla="*/ 2147483647 w 53"/>
              <a:gd name="T25" fmla="*/ 2147483647 h 35"/>
              <a:gd name="T26" fmla="*/ 2147483647 w 53"/>
              <a:gd name="T27" fmla="*/ 2147483647 h 35"/>
              <a:gd name="T28" fmla="*/ 2147483647 w 53"/>
              <a:gd name="T29" fmla="*/ 2147483647 h 35"/>
              <a:gd name="T30" fmla="*/ 2147483647 w 53"/>
              <a:gd name="T31" fmla="*/ 2147483647 h 35"/>
              <a:gd name="T32" fmla="*/ 2147483647 w 53"/>
              <a:gd name="T33" fmla="*/ 2147483647 h 35"/>
              <a:gd name="T34" fmla="*/ 2147483647 w 53"/>
              <a:gd name="T35" fmla="*/ 2147483647 h 35"/>
              <a:gd name="T36" fmla="*/ 2147483647 w 53"/>
              <a:gd name="T37" fmla="*/ 2147483647 h 35"/>
              <a:gd name="T38" fmla="*/ 2147483647 w 53"/>
              <a:gd name="T39" fmla="*/ 2147483647 h 35"/>
              <a:gd name="T40" fmla="*/ 2147483647 w 53"/>
              <a:gd name="T41" fmla="*/ 2147483647 h 35"/>
              <a:gd name="T42" fmla="*/ 2147483647 w 53"/>
              <a:gd name="T43" fmla="*/ 2147483647 h 35"/>
              <a:gd name="T44" fmla="*/ 2147483647 w 53"/>
              <a:gd name="T45" fmla="*/ 2147483647 h 35"/>
              <a:gd name="T46" fmla="*/ 2147483647 w 53"/>
              <a:gd name="T47" fmla="*/ 2147483647 h 35"/>
              <a:gd name="T48" fmla="*/ 2147483647 w 53"/>
              <a:gd name="T49" fmla="*/ 2147483647 h 35"/>
              <a:gd name="T50" fmla="*/ 2147483647 w 53"/>
              <a:gd name="T51" fmla="*/ 2147483647 h 35"/>
              <a:gd name="T52" fmla="*/ 2147483647 w 53"/>
              <a:gd name="T53" fmla="*/ 2147483647 h 35"/>
              <a:gd name="T54" fmla="*/ 2147483647 w 53"/>
              <a:gd name="T55" fmla="*/ 2147483647 h 35"/>
              <a:gd name="T56" fmla="*/ 2147483647 w 53"/>
              <a:gd name="T57" fmla="*/ 2147483647 h 35"/>
              <a:gd name="T58" fmla="*/ 2147483647 w 53"/>
              <a:gd name="T59" fmla="*/ 2147483647 h 35"/>
              <a:gd name="T60" fmla="*/ 2147483647 w 53"/>
              <a:gd name="T61" fmla="*/ 2147483647 h 35"/>
              <a:gd name="T62" fmla="*/ 2147483647 w 53"/>
              <a:gd name="T63" fmla="*/ 2147483647 h 35"/>
              <a:gd name="T64" fmla="*/ 2147483647 w 53"/>
              <a:gd name="T65" fmla="*/ 2147483647 h 35"/>
              <a:gd name="T66" fmla="*/ 2147483647 w 53"/>
              <a:gd name="T67" fmla="*/ 2147483647 h 35"/>
              <a:gd name="T68" fmla="*/ 2147483647 w 53"/>
              <a:gd name="T69" fmla="*/ 2147483647 h 35"/>
              <a:gd name="T70" fmla="*/ 2147483647 w 53"/>
              <a:gd name="T71" fmla="*/ 2147483647 h 35"/>
              <a:gd name="T72" fmla="*/ 2147483647 w 53"/>
              <a:gd name="T73" fmla="*/ 2147483647 h 35"/>
              <a:gd name="T74" fmla="*/ 2147483647 w 53"/>
              <a:gd name="T75" fmla="*/ 2147483647 h 35"/>
              <a:gd name="T76" fmla="*/ 2147483647 w 53"/>
              <a:gd name="T77" fmla="*/ 2147483647 h 35"/>
              <a:gd name="T78" fmla="*/ 2147483647 w 53"/>
              <a:gd name="T79" fmla="*/ 2147483647 h 35"/>
              <a:gd name="T80" fmla="*/ 2147483647 w 53"/>
              <a:gd name="T81" fmla="*/ 2147483647 h 35"/>
              <a:gd name="T82" fmla="*/ 2147483647 w 53"/>
              <a:gd name="T83" fmla="*/ 2147483647 h 35"/>
              <a:gd name="T84" fmla="*/ 2147483647 w 53"/>
              <a:gd name="T85" fmla="*/ 2147483647 h 35"/>
              <a:gd name="T86" fmla="*/ 2147483647 w 53"/>
              <a:gd name="T87" fmla="*/ 2147483647 h 35"/>
              <a:gd name="T88" fmla="*/ 2147483647 w 53"/>
              <a:gd name="T89" fmla="*/ 2147483647 h 35"/>
              <a:gd name="T90" fmla="*/ 2147483647 w 53"/>
              <a:gd name="T91" fmla="*/ 2147483647 h 35"/>
              <a:gd name="T92" fmla="*/ 2147483647 w 53"/>
              <a:gd name="T93" fmla="*/ 0 h 35"/>
              <a:gd name="T94" fmla="*/ 2147483647 w 53"/>
              <a:gd name="T95" fmla="*/ 0 h 35"/>
              <a:gd name="T96" fmla="*/ 2147483647 w 53"/>
              <a:gd name="T97" fmla="*/ 0 h 35"/>
              <a:gd name="T98" fmla="*/ 0 w 53"/>
              <a:gd name="T99" fmla="*/ 0 h 35"/>
              <a:gd name="T100" fmla="*/ 0 w 53"/>
              <a:gd name="T101" fmla="*/ 2147483647 h 35"/>
              <a:gd name="T102" fmla="*/ 0 w 53"/>
              <a:gd name="T103" fmla="*/ 2147483647 h 35"/>
              <a:gd name="T104" fmla="*/ 0 w 53"/>
              <a:gd name="T105" fmla="*/ 2147483647 h 35"/>
              <a:gd name="T106" fmla="*/ 0 w 53"/>
              <a:gd name="T107" fmla="*/ 2147483647 h 35"/>
              <a:gd name="T108" fmla="*/ 0 w 53"/>
              <a:gd name="T109" fmla="*/ 2147483647 h 35"/>
              <a:gd name="T110" fmla="*/ 0 w 53"/>
              <a:gd name="T111" fmla="*/ 2147483647 h 35"/>
              <a:gd name="T112" fmla="*/ 2147483647 w 53"/>
              <a:gd name="T113" fmla="*/ 2147483647 h 3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3"/>
              <a:gd name="T172" fmla="*/ 0 h 35"/>
              <a:gd name="T173" fmla="*/ 53 w 53"/>
              <a:gd name="T174" fmla="*/ 35 h 3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3" h="35">
                <a:moveTo>
                  <a:pt x="1" y="4"/>
                </a:moveTo>
                <a:lnTo>
                  <a:pt x="1" y="9"/>
                </a:lnTo>
                <a:lnTo>
                  <a:pt x="3" y="13"/>
                </a:lnTo>
                <a:lnTo>
                  <a:pt x="6" y="16"/>
                </a:lnTo>
                <a:lnTo>
                  <a:pt x="10" y="18"/>
                </a:lnTo>
                <a:lnTo>
                  <a:pt x="15" y="21"/>
                </a:lnTo>
                <a:lnTo>
                  <a:pt x="19" y="22"/>
                </a:lnTo>
                <a:lnTo>
                  <a:pt x="23" y="24"/>
                </a:lnTo>
                <a:lnTo>
                  <a:pt x="26" y="25"/>
                </a:lnTo>
                <a:lnTo>
                  <a:pt x="29" y="27"/>
                </a:lnTo>
                <a:lnTo>
                  <a:pt x="31" y="27"/>
                </a:lnTo>
                <a:lnTo>
                  <a:pt x="31" y="28"/>
                </a:lnTo>
                <a:lnTo>
                  <a:pt x="32" y="30"/>
                </a:lnTo>
                <a:lnTo>
                  <a:pt x="34" y="31"/>
                </a:lnTo>
                <a:lnTo>
                  <a:pt x="35" y="32"/>
                </a:lnTo>
                <a:lnTo>
                  <a:pt x="37" y="34"/>
                </a:lnTo>
                <a:lnTo>
                  <a:pt x="38" y="34"/>
                </a:lnTo>
                <a:lnTo>
                  <a:pt x="40" y="34"/>
                </a:lnTo>
                <a:lnTo>
                  <a:pt x="41" y="35"/>
                </a:lnTo>
                <a:lnTo>
                  <a:pt x="43" y="35"/>
                </a:lnTo>
                <a:lnTo>
                  <a:pt x="44" y="35"/>
                </a:lnTo>
                <a:lnTo>
                  <a:pt x="46" y="35"/>
                </a:lnTo>
                <a:lnTo>
                  <a:pt x="47" y="34"/>
                </a:lnTo>
                <a:lnTo>
                  <a:pt x="49" y="32"/>
                </a:lnTo>
                <a:lnTo>
                  <a:pt x="50" y="31"/>
                </a:lnTo>
                <a:lnTo>
                  <a:pt x="52" y="30"/>
                </a:lnTo>
                <a:lnTo>
                  <a:pt x="52" y="28"/>
                </a:lnTo>
                <a:lnTo>
                  <a:pt x="53" y="27"/>
                </a:lnTo>
                <a:lnTo>
                  <a:pt x="53" y="25"/>
                </a:lnTo>
                <a:lnTo>
                  <a:pt x="53" y="24"/>
                </a:lnTo>
                <a:lnTo>
                  <a:pt x="52" y="22"/>
                </a:lnTo>
                <a:lnTo>
                  <a:pt x="50" y="19"/>
                </a:lnTo>
                <a:lnTo>
                  <a:pt x="49" y="16"/>
                </a:lnTo>
                <a:lnTo>
                  <a:pt x="47" y="15"/>
                </a:lnTo>
                <a:lnTo>
                  <a:pt x="46" y="13"/>
                </a:lnTo>
                <a:lnTo>
                  <a:pt x="44" y="12"/>
                </a:lnTo>
                <a:lnTo>
                  <a:pt x="43" y="10"/>
                </a:lnTo>
                <a:lnTo>
                  <a:pt x="40" y="10"/>
                </a:lnTo>
                <a:lnTo>
                  <a:pt x="37" y="10"/>
                </a:lnTo>
                <a:lnTo>
                  <a:pt x="34" y="10"/>
                </a:lnTo>
                <a:lnTo>
                  <a:pt x="29" y="9"/>
                </a:lnTo>
                <a:lnTo>
                  <a:pt x="25" y="7"/>
                </a:lnTo>
                <a:lnTo>
                  <a:pt x="20" y="6"/>
                </a:lnTo>
                <a:lnTo>
                  <a:pt x="18" y="4"/>
                </a:lnTo>
                <a:lnTo>
                  <a:pt x="13" y="1"/>
                </a:lnTo>
                <a:lnTo>
                  <a:pt x="9" y="0"/>
                </a:lnTo>
                <a:lnTo>
                  <a:pt x="4" y="0"/>
                </a:lnTo>
                <a:lnTo>
                  <a:pt x="1" y="0"/>
                </a:lnTo>
                <a:lnTo>
                  <a:pt x="0" y="0"/>
                </a:lnTo>
                <a:lnTo>
                  <a:pt x="0" y="1"/>
                </a:lnTo>
                <a:lnTo>
                  <a:pt x="0" y="3"/>
                </a:lnTo>
                <a:lnTo>
                  <a:pt x="0" y="4"/>
                </a:lnTo>
                <a:lnTo>
                  <a:pt x="1" y="4"/>
                </a:lnTo>
              </a:path>
            </a:pathLst>
          </a:custGeom>
          <a:solidFill>
            <a:srgbClr val="FFFF00"/>
          </a:solidFill>
          <a:ln w="4763">
            <a:solidFill>
              <a:srgbClr val="990000"/>
            </a:solidFill>
            <a:round/>
            <a:headEnd/>
            <a:tailEnd/>
          </a:ln>
        </p:spPr>
        <p:txBody>
          <a:bodyPr/>
          <a:lstStyle/>
          <a:p>
            <a:endParaRPr lang="en-US"/>
          </a:p>
        </p:txBody>
      </p:sp>
      <p:sp>
        <p:nvSpPr>
          <p:cNvPr id="53442" name="Freeform 193"/>
          <p:cNvSpPr>
            <a:spLocks/>
          </p:cNvSpPr>
          <p:nvPr/>
        </p:nvSpPr>
        <p:spPr bwMode="auto">
          <a:xfrm>
            <a:off x="6378575" y="4433891"/>
            <a:ext cx="65088" cy="73025"/>
          </a:xfrm>
          <a:custGeom>
            <a:avLst/>
            <a:gdLst>
              <a:gd name="T0" fmla="*/ 2147483647 w 46"/>
              <a:gd name="T1" fmla="*/ 2147483647 h 46"/>
              <a:gd name="T2" fmla="*/ 2147483647 w 46"/>
              <a:gd name="T3" fmla="*/ 2147483647 h 46"/>
              <a:gd name="T4" fmla="*/ 2147483647 w 46"/>
              <a:gd name="T5" fmla="*/ 2147483647 h 46"/>
              <a:gd name="T6" fmla="*/ 2147483647 w 46"/>
              <a:gd name="T7" fmla="*/ 2147483647 h 46"/>
              <a:gd name="T8" fmla="*/ 2147483647 w 46"/>
              <a:gd name="T9" fmla="*/ 2147483647 h 46"/>
              <a:gd name="T10" fmla="*/ 2147483647 w 46"/>
              <a:gd name="T11" fmla="*/ 2147483647 h 46"/>
              <a:gd name="T12" fmla="*/ 2147483647 w 46"/>
              <a:gd name="T13" fmla="*/ 2147483647 h 46"/>
              <a:gd name="T14" fmla="*/ 2147483647 w 46"/>
              <a:gd name="T15" fmla="*/ 2147483647 h 46"/>
              <a:gd name="T16" fmla="*/ 2147483647 w 46"/>
              <a:gd name="T17" fmla="*/ 2147483647 h 46"/>
              <a:gd name="T18" fmla="*/ 2147483647 w 46"/>
              <a:gd name="T19" fmla="*/ 2147483647 h 46"/>
              <a:gd name="T20" fmla="*/ 2147483647 w 46"/>
              <a:gd name="T21" fmla="*/ 2147483647 h 46"/>
              <a:gd name="T22" fmla="*/ 2147483647 w 46"/>
              <a:gd name="T23" fmla="*/ 2147483647 h 46"/>
              <a:gd name="T24" fmla="*/ 2147483647 w 46"/>
              <a:gd name="T25" fmla="*/ 2147483647 h 46"/>
              <a:gd name="T26" fmla="*/ 2147483647 w 46"/>
              <a:gd name="T27" fmla="*/ 2147483647 h 46"/>
              <a:gd name="T28" fmla="*/ 2147483647 w 46"/>
              <a:gd name="T29" fmla="*/ 2147483647 h 46"/>
              <a:gd name="T30" fmla="*/ 2147483647 w 46"/>
              <a:gd name="T31" fmla="*/ 2147483647 h 46"/>
              <a:gd name="T32" fmla="*/ 2147483647 w 46"/>
              <a:gd name="T33" fmla="*/ 2147483647 h 46"/>
              <a:gd name="T34" fmla="*/ 2147483647 w 46"/>
              <a:gd name="T35" fmla="*/ 2147483647 h 46"/>
              <a:gd name="T36" fmla="*/ 2147483647 w 46"/>
              <a:gd name="T37" fmla="*/ 2147483647 h 46"/>
              <a:gd name="T38" fmla="*/ 2147483647 w 46"/>
              <a:gd name="T39" fmla="*/ 2147483647 h 46"/>
              <a:gd name="T40" fmla="*/ 2147483647 w 46"/>
              <a:gd name="T41" fmla="*/ 2147483647 h 46"/>
              <a:gd name="T42" fmla="*/ 2147483647 w 46"/>
              <a:gd name="T43" fmla="*/ 2147483647 h 46"/>
              <a:gd name="T44" fmla="*/ 2147483647 w 46"/>
              <a:gd name="T45" fmla="*/ 2147483647 h 46"/>
              <a:gd name="T46" fmla="*/ 2147483647 w 46"/>
              <a:gd name="T47" fmla="*/ 2147483647 h 46"/>
              <a:gd name="T48" fmla="*/ 2147483647 w 46"/>
              <a:gd name="T49" fmla="*/ 2147483647 h 46"/>
              <a:gd name="T50" fmla="*/ 2147483647 w 46"/>
              <a:gd name="T51" fmla="*/ 2147483647 h 46"/>
              <a:gd name="T52" fmla="*/ 2147483647 w 46"/>
              <a:gd name="T53" fmla="*/ 2147483647 h 46"/>
              <a:gd name="T54" fmla="*/ 2147483647 w 46"/>
              <a:gd name="T55" fmla="*/ 2147483647 h 46"/>
              <a:gd name="T56" fmla="*/ 2147483647 w 46"/>
              <a:gd name="T57" fmla="*/ 2147483647 h 46"/>
              <a:gd name="T58" fmla="*/ 2147483647 w 46"/>
              <a:gd name="T59" fmla="*/ 2147483647 h 46"/>
              <a:gd name="T60" fmla="*/ 2147483647 w 46"/>
              <a:gd name="T61" fmla="*/ 2147483647 h 46"/>
              <a:gd name="T62" fmla="*/ 2147483647 w 46"/>
              <a:gd name="T63" fmla="*/ 2147483647 h 46"/>
              <a:gd name="T64" fmla="*/ 2147483647 w 46"/>
              <a:gd name="T65" fmla="*/ 2147483647 h 46"/>
              <a:gd name="T66" fmla="*/ 2147483647 w 46"/>
              <a:gd name="T67" fmla="*/ 2147483647 h 46"/>
              <a:gd name="T68" fmla="*/ 2147483647 w 46"/>
              <a:gd name="T69" fmla="*/ 2147483647 h 46"/>
              <a:gd name="T70" fmla="*/ 2147483647 w 46"/>
              <a:gd name="T71" fmla="*/ 0 h 46"/>
              <a:gd name="T72" fmla="*/ 2147483647 w 46"/>
              <a:gd name="T73" fmla="*/ 0 h 46"/>
              <a:gd name="T74" fmla="*/ 2147483647 w 46"/>
              <a:gd name="T75" fmla="*/ 0 h 46"/>
              <a:gd name="T76" fmla="*/ 2147483647 w 46"/>
              <a:gd name="T77" fmla="*/ 0 h 46"/>
              <a:gd name="T78" fmla="*/ 2147483647 w 46"/>
              <a:gd name="T79" fmla="*/ 0 h 46"/>
              <a:gd name="T80" fmla="*/ 2147483647 w 46"/>
              <a:gd name="T81" fmla="*/ 2147483647 h 46"/>
              <a:gd name="T82" fmla="*/ 2147483647 w 46"/>
              <a:gd name="T83" fmla="*/ 2147483647 h 46"/>
              <a:gd name="T84" fmla="*/ 2147483647 w 46"/>
              <a:gd name="T85" fmla="*/ 2147483647 h 46"/>
              <a:gd name="T86" fmla="*/ 2147483647 w 46"/>
              <a:gd name="T87" fmla="*/ 2147483647 h 46"/>
              <a:gd name="T88" fmla="*/ 0 w 46"/>
              <a:gd name="T89" fmla="*/ 2147483647 h 46"/>
              <a:gd name="T90" fmla="*/ 0 w 46"/>
              <a:gd name="T91" fmla="*/ 2147483647 h 46"/>
              <a:gd name="T92" fmla="*/ 0 w 46"/>
              <a:gd name="T93" fmla="*/ 2147483647 h 46"/>
              <a:gd name="T94" fmla="*/ 0 w 46"/>
              <a:gd name="T95" fmla="*/ 2147483647 h 46"/>
              <a:gd name="T96" fmla="*/ 2147483647 w 46"/>
              <a:gd name="T97" fmla="*/ 2147483647 h 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6"/>
              <a:gd name="T148" fmla="*/ 0 h 46"/>
              <a:gd name="T149" fmla="*/ 46 w 46"/>
              <a:gd name="T150" fmla="*/ 46 h 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6" h="46">
                <a:moveTo>
                  <a:pt x="2" y="15"/>
                </a:moveTo>
                <a:lnTo>
                  <a:pt x="5" y="18"/>
                </a:lnTo>
                <a:lnTo>
                  <a:pt x="8" y="19"/>
                </a:lnTo>
                <a:lnTo>
                  <a:pt x="9" y="22"/>
                </a:lnTo>
                <a:lnTo>
                  <a:pt x="11" y="25"/>
                </a:lnTo>
                <a:lnTo>
                  <a:pt x="12" y="28"/>
                </a:lnTo>
                <a:lnTo>
                  <a:pt x="14" y="31"/>
                </a:lnTo>
                <a:lnTo>
                  <a:pt x="15" y="34"/>
                </a:lnTo>
                <a:lnTo>
                  <a:pt x="17" y="37"/>
                </a:lnTo>
                <a:lnTo>
                  <a:pt x="20" y="38"/>
                </a:lnTo>
                <a:lnTo>
                  <a:pt x="21" y="40"/>
                </a:lnTo>
                <a:lnTo>
                  <a:pt x="24" y="43"/>
                </a:lnTo>
                <a:lnTo>
                  <a:pt x="26" y="44"/>
                </a:lnTo>
                <a:lnTo>
                  <a:pt x="29" y="46"/>
                </a:lnTo>
                <a:lnTo>
                  <a:pt x="32" y="46"/>
                </a:lnTo>
                <a:lnTo>
                  <a:pt x="35" y="46"/>
                </a:lnTo>
                <a:lnTo>
                  <a:pt x="37" y="46"/>
                </a:lnTo>
                <a:lnTo>
                  <a:pt x="39" y="44"/>
                </a:lnTo>
                <a:lnTo>
                  <a:pt x="42" y="43"/>
                </a:lnTo>
                <a:lnTo>
                  <a:pt x="43" y="41"/>
                </a:lnTo>
                <a:lnTo>
                  <a:pt x="45" y="38"/>
                </a:lnTo>
                <a:lnTo>
                  <a:pt x="45" y="37"/>
                </a:lnTo>
                <a:lnTo>
                  <a:pt x="46" y="34"/>
                </a:lnTo>
                <a:lnTo>
                  <a:pt x="46" y="31"/>
                </a:lnTo>
                <a:lnTo>
                  <a:pt x="46" y="30"/>
                </a:lnTo>
                <a:lnTo>
                  <a:pt x="45" y="27"/>
                </a:lnTo>
                <a:lnTo>
                  <a:pt x="43" y="24"/>
                </a:lnTo>
                <a:lnTo>
                  <a:pt x="42" y="21"/>
                </a:lnTo>
                <a:lnTo>
                  <a:pt x="40" y="18"/>
                </a:lnTo>
                <a:lnTo>
                  <a:pt x="37" y="15"/>
                </a:lnTo>
                <a:lnTo>
                  <a:pt x="36" y="13"/>
                </a:lnTo>
                <a:lnTo>
                  <a:pt x="35" y="10"/>
                </a:lnTo>
                <a:lnTo>
                  <a:pt x="33" y="7"/>
                </a:lnTo>
                <a:lnTo>
                  <a:pt x="32" y="4"/>
                </a:lnTo>
                <a:lnTo>
                  <a:pt x="29" y="1"/>
                </a:lnTo>
                <a:lnTo>
                  <a:pt x="26" y="0"/>
                </a:lnTo>
                <a:lnTo>
                  <a:pt x="23" y="0"/>
                </a:lnTo>
                <a:lnTo>
                  <a:pt x="18" y="0"/>
                </a:lnTo>
                <a:lnTo>
                  <a:pt x="15" y="0"/>
                </a:lnTo>
                <a:lnTo>
                  <a:pt x="11" y="0"/>
                </a:lnTo>
                <a:lnTo>
                  <a:pt x="6" y="1"/>
                </a:lnTo>
                <a:lnTo>
                  <a:pt x="5" y="1"/>
                </a:lnTo>
                <a:lnTo>
                  <a:pt x="3" y="3"/>
                </a:lnTo>
                <a:lnTo>
                  <a:pt x="2" y="4"/>
                </a:lnTo>
                <a:lnTo>
                  <a:pt x="0" y="6"/>
                </a:lnTo>
                <a:lnTo>
                  <a:pt x="0" y="9"/>
                </a:lnTo>
                <a:lnTo>
                  <a:pt x="0" y="10"/>
                </a:lnTo>
                <a:lnTo>
                  <a:pt x="0" y="13"/>
                </a:lnTo>
                <a:lnTo>
                  <a:pt x="2" y="1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43" name="Freeform 194"/>
          <p:cNvSpPr>
            <a:spLocks/>
          </p:cNvSpPr>
          <p:nvPr/>
        </p:nvSpPr>
        <p:spPr bwMode="auto">
          <a:xfrm>
            <a:off x="6378575" y="4433891"/>
            <a:ext cx="65088" cy="73025"/>
          </a:xfrm>
          <a:custGeom>
            <a:avLst/>
            <a:gdLst>
              <a:gd name="T0" fmla="*/ 2147483647 w 46"/>
              <a:gd name="T1" fmla="*/ 2147483647 h 46"/>
              <a:gd name="T2" fmla="*/ 2147483647 w 46"/>
              <a:gd name="T3" fmla="*/ 2147483647 h 46"/>
              <a:gd name="T4" fmla="*/ 2147483647 w 46"/>
              <a:gd name="T5" fmla="*/ 2147483647 h 46"/>
              <a:gd name="T6" fmla="*/ 2147483647 w 46"/>
              <a:gd name="T7" fmla="*/ 2147483647 h 46"/>
              <a:gd name="T8" fmla="*/ 2147483647 w 46"/>
              <a:gd name="T9" fmla="*/ 2147483647 h 46"/>
              <a:gd name="T10" fmla="*/ 2147483647 w 46"/>
              <a:gd name="T11" fmla="*/ 2147483647 h 46"/>
              <a:gd name="T12" fmla="*/ 2147483647 w 46"/>
              <a:gd name="T13" fmla="*/ 2147483647 h 46"/>
              <a:gd name="T14" fmla="*/ 2147483647 w 46"/>
              <a:gd name="T15" fmla="*/ 2147483647 h 46"/>
              <a:gd name="T16" fmla="*/ 2147483647 w 46"/>
              <a:gd name="T17" fmla="*/ 2147483647 h 46"/>
              <a:gd name="T18" fmla="*/ 2147483647 w 46"/>
              <a:gd name="T19" fmla="*/ 2147483647 h 46"/>
              <a:gd name="T20" fmla="*/ 2147483647 w 46"/>
              <a:gd name="T21" fmla="*/ 2147483647 h 46"/>
              <a:gd name="T22" fmla="*/ 2147483647 w 46"/>
              <a:gd name="T23" fmla="*/ 2147483647 h 46"/>
              <a:gd name="T24" fmla="*/ 2147483647 w 46"/>
              <a:gd name="T25" fmla="*/ 2147483647 h 46"/>
              <a:gd name="T26" fmla="*/ 2147483647 w 46"/>
              <a:gd name="T27" fmla="*/ 2147483647 h 46"/>
              <a:gd name="T28" fmla="*/ 2147483647 w 46"/>
              <a:gd name="T29" fmla="*/ 2147483647 h 46"/>
              <a:gd name="T30" fmla="*/ 2147483647 w 46"/>
              <a:gd name="T31" fmla="*/ 2147483647 h 46"/>
              <a:gd name="T32" fmla="*/ 2147483647 w 46"/>
              <a:gd name="T33" fmla="*/ 2147483647 h 46"/>
              <a:gd name="T34" fmla="*/ 2147483647 w 46"/>
              <a:gd name="T35" fmla="*/ 2147483647 h 46"/>
              <a:gd name="T36" fmla="*/ 2147483647 w 46"/>
              <a:gd name="T37" fmla="*/ 2147483647 h 46"/>
              <a:gd name="T38" fmla="*/ 2147483647 w 46"/>
              <a:gd name="T39" fmla="*/ 2147483647 h 46"/>
              <a:gd name="T40" fmla="*/ 2147483647 w 46"/>
              <a:gd name="T41" fmla="*/ 2147483647 h 46"/>
              <a:gd name="T42" fmla="*/ 2147483647 w 46"/>
              <a:gd name="T43" fmla="*/ 2147483647 h 46"/>
              <a:gd name="T44" fmla="*/ 2147483647 w 46"/>
              <a:gd name="T45" fmla="*/ 2147483647 h 46"/>
              <a:gd name="T46" fmla="*/ 2147483647 w 46"/>
              <a:gd name="T47" fmla="*/ 2147483647 h 46"/>
              <a:gd name="T48" fmla="*/ 2147483647 w 46"/>
              <a:gd name="T49" fmla="*/ 2147483647 h 46"/>
              <a:gd name="T50" fmla="*/ 2147483647 w 46"/>
              <a:gd name="T51" fmla="*/ 2147483647 h 46"/>
              <a:gd name="T52" fmla="*/ 2147483647 w 46"/>
              <a:gd name="T53" fmla="*/ 2147483647 h 46"/>
              <a:gd name="T54" fmla="*/ 2147483647 w 46"/>
              <a:gd name="T55" fmla="*/ 2147483647 h 46"/>
              <a:gd name="T56" fmla="*/ 2147483647 w 46"/>
              <a:gd name="T57" fmla="*/ 2147483647 h 46"/>
              <a:gd name="T58" fmla="*/ 2147483647 w 46"/>
              <a:gd name="T59" fmla="*/ 2147483647 h 46"/>
              <a:gd name="T60" fmla="*/ 2147483647 w 46"/>
              <a:gd name="T61" fmla="*/ 2147483647 h 46"/>
              <a:gd name="T62" fmla="*/ 2147483647 w 46"/>
              <a:gd name="T63" fmla="*/ 2147483647 h 46"/>
              <a:gd name="T64" fmla="*/ 2147483647 w 46"/>
              <a:gd name="T65" fmla="*/ 2147483647 h 46"/>
              <a:gd name="T66" fmla="*/ 2147483647 w 46"/>
              <a:gd name="T67" fmla="*/ 2147483647 h 46"/>
              <a:gd name="T68" fmla="*/ 2147483647 w 46"/>
              <a:gd name="T69" fmla="*/ 2147483647 h 46"/>
              <a:gd name="T70" fmla="*/ 2147483647 w 46"/>
              <a:gd name="T71" fmla="*/ 0 h 46"/>
              <a:gd name="T72" fmla="*/ 2147483647 w 46"/>
              <a:gd name="T73" fmla="*/ 0 h 46"/>
              <a:gd name="T74" fmla="*/ 2147483647 w 46"/>
              <a:gd name="T75" fmla="*/ 0 h 46"/>
              <a:gd name="T76" fmla="*/ 2147483647 w 46"/>
              <a:gd name="T77" fmla="*/ 0 h 46"/>
              <a:gd name="T78" fmla="*/ 2147483647 w 46"/>
              <a:gd name="T79" fmla="*/ 0 h 46"/>
              <a:gd name="T80" fmla="*/ 2147483647 w 46"/>
              <a:gd name="T81" fmla="*/ 2147483647 h 46"/>
              <a:gd name="T82" fmla="*/ 2147483647 w 46"/>
              <a:gd name="T83" fmla="*/ 2147483647 h 46"/>
              <a:gd name="T84" fmla="*/ 2147483647 w 46"/>
              <a:gd name="T85" fmla="*/ 2147483647 h 46"/>
              <a:gd name="T86" fmla="*/ 2147483647 w 46"/>
              <a:gd name="T87" fmla="*/ 2147483647 h 46"/>
              <a:gd name="T88" fmla="*/ 0 w 46"/>
              <a:gd name="T89" fmla="*/ 2147483647 h 46"/>
              <a:gd name="T90" fmla="*/ 0 w 46"/>
              <a:gd name="T91" fmla="*/ 2147483647 h 46"/>
              <a:gd name="T92" fmla="*/ 0 w 46"/>
              <a:gd name="T93" fmla="*/ 2147483647 h 46"/>
              <a:gd name="T94" fmla="*/ 0 w 46"/>
              <a:gd name="T95" fmla="*/ 2147483647 h 46"/>
              <a:gd name="T96" fmla="*/ 2147483647 w 46"/>
              <a:gd name="T97" fmla="*/ 2147483647 h 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6"/>
              <a:gd name="T148" fmla="*/ 0 h 46"/>
              <a:gd name="T149" fmla="*/ 46 w 46"/>
              <a:gd name="T150" fmla="*/ 46 h 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6" h="46">
                <a:moveTo>
                  <a:pt x="2" y="15"/>
                </a:moveTo>
                <a:lnTo>
                  <a:pt x="5" y="18"/>
                </a:lnTo>
                <a:lnTo>
                  <a:pt x="8" y="19"/>
                </a:lnTo>
                <a:lnTo>
                  <a:pt x="9" y="22"/>
                </a:lnTo>
                <a:lnTo>
                  <a:pt x="11" y="25"/>
                </a:lnTo>
                <a:lnTo>
                  <a:pt x="12" y="28"/>
                </a:lnTo>
                <a:lnTo>
                  <a:pt x="14" y="31"/>
                </a:lnTo>
                <a:lnTo>
                  <a:pt x="15" y="34"/>
                </a:lnTo>
                <a:lnTo>
                  <a:pt x="17" y="37"/>
                </a:lnTo>
                <a:lnTo>
                  <a:pt x="20" y="38"/>
                </a:lnTo>
                <a:lnTo>
                  <a:pt x="21" y="40"/>
                </a:lnTo>
                <a:lnTo>
                  <a:pt x="24" y="43"/>
                </a:lnTo>
                <a:lnTo>
                  <a:pt x="26" y="44"/>
                </a:lnTo>
                <a:lnTo>
                  <a:pt x="29" y="46"/>
                </a:lnTo>
                <a:lnTo>
                  <a:pt x="32" y="46"/>
                </a:lnTo>
                <a:lnTo>
                  <a:pt x="35" y="46"/>
                </a:lnTo>
                <a:lnTo>
                  <a:pt x="37" y="46"/>
                </a:lnTo>
                <a:lnTo>
                  <a:pt x="39" y="44"/>
                </a:lnTo>
                <a:lnTo>
                  <a:pt x="42" y="43"/>
                </a:lnTo>
                <a:lnTo>
                  <a:pt x="43" y="41"/>
                </a:lnTo>
                <a:lnTo>
                  <a:pt x="45" y="38"/>
                </a:lnTo>
                <a:lnTo>
                  <a:pt x="45" y="37"/>
                </a:lnTo>
                <a:lnTo>
                  <a:pt x="46" y="34"/>
                </a:lnTo>
                <a:lnTo>
                  <a:pt x="46" y="31"/>
                </a:lnTo>
                <a:lnTo>
                  <a:pt x="46" y="30"/>
                </a:lnTo>
                <a:lnTo>
                  <a:pt x="45" y="27"/>
                </a:lnTo>
                <a:lnTo>
                  <a:pt x="43" y="24"/>
                </a:lnTo>
                <a:lnTo>
                  <a:pt x="42" y="21"/>
                </a:lnTo>
                <a:lnTo>
                  <a:pt x="40" y="18"/>
                </a:lnTo>
                <a:lnTo>
                  <a:pt x="37" y="15"/>
                </a:lnTo>
                <a:lnTo>
                  <a:pt x="36" y="13"/>
                </a:lnTo>
                <a:lnTo>
                  <a:pt x="35" y="10"/>
                </a:lnTo>
                <a:lnTo>
                  <a:pt x="33" y="7"/>
                </a:lnTo>
                <a:lnTo>
                  <a:pt x="32" y="4"/>
                </a:lnTo>
                <a:lnTo>
                  <a:pt x="29" y="1"/>
                </a:lnTo>
                <a:lnTo>
                  <a:pt x="26" y="0"/>
                </a:lnTo>
                <a:lnTo>
                  <a:pt x="23" y="0"/>
                </a:lnTo>
                <a:lnTo>
                  <a:pt x="18" y="0"/>
                </a:lnTo>
                <a:lnTo>
                  <a:pt x="15" y="0"/>
                </a:lnTo>
                <a:lnTo>
                  <a:pt x="11" y="0"/>
                </a:lnTo>
                <a:lnTo>
                  <a:pt x="6" y="1"/>
                </a:lnTo>
                <a:lnTo>
                  <a:pt x="5" y="1"/>
                </a:lnTo>
                <a:lnTo>
                  <a:pt x="3" y="3"/>
                </a:lnTo>
                <a:lnTo>
                  <a:pt x="2" y="4"/>
                </a:lnTo>
                <a:lnTo>
                  <a:pt x="0" y="6"/>
                </a:lnTo>
                <a:lnTo>
                  <a:pt x="0" y="9"/>
                </a:lnTo>
                <a:lnTo>
                  <a:pt x="0" y="10"/>
                </a:lnTo>
                <a:lnTo>
                  <a:pt x="0" y="13"/>
                </a:lnTo>
                <a:lnTo>
                  <a:pt x="2" y="15"/>
                </a:lnTo>
              </a:path>
            </a:pathLst>
          </a:custGeom>
          <a:solidFill>
            <a:srgbClr val="FFFF00"/>
          </a:solidFill>
          <a:ln w="4763">
            <a:solidFill>
              <a:srgbClr val="990000"/>
            </a:solidFill>
            <a:round/>
            <a:headEnd/>
            <a:tailEnd/>
          </a:ln>
        </p:spPr>
        <p:txBody>
          <a:bodyPr/>
          <a:lstStyle/>
          <a:p>
            <a:endParaRPr lang="en-US"/>
          </a:p>
        </p:txBody>
      </p:sp>
      <p:sp>
        <p:nvSpPr>
          <p:cNvPr id="53444" name="Freeform 195"/>
          <p:cNvSpPr>
            <a:spLocks/>
          </p:cNvSpPr>
          <p:nvPr/>
        </p:nvSpPr>
        <p:spPr bwMode="auto">
          <a:xfrm>
            <a:off x="6532563" y="4433891"/>
            <a:ext cx="65088" cy="73025"/>
          </a:xfrm>
          <a:custGeom>
            <a:avLst/>
            <a:gdLst>
              <a:gd name="T0" fmla="*/ 2147483647 w 46"/>
              <a:gd name="T1" fmla="*/ 2147483647 h 46"/>
              <a:gd name="T2" fmla="*/ 2147483647 w 46"/>
              <a:gd name="T3" fmla="*/ 2147483647 h 46"/>
              <a:gd name="T4" fmla="*/ 2147483647 w 46"/>
              <a:gd name="T5" fmla="*/ 2147483647 h 46"/>
              <a:gd name="T6" fmla="*/ 2147483647 w 46"/>
              <a:gd name="T7" fmla="*/ 2147483647 h 46"/>
              <a:gd name="T8" fmla="*/ 2147483647 w 46"/>
              <a:gd name="T9" fmla="*/ 2147483647 h 46"/>
              <a:gd name="T10" fmla="*/ 2147483647 w 46"/>
              <a:gd name="T11" fmla="*/ 2147483647 h 46"/>
              <a:gd name="T12" fmla="*/ 2147483647 w 46"/>
              <a:gd name="T13" fmla="*/ 2147483647 h 46"/>
              <a:gd name="T14" fmla="*/ 2147483647 w 46"/>
              <a:gd name="T15" fmla="*/ 2147483647 h 46"/>
              <a:gd name="T16" fmla="*/ 2147483647 w 46"/>
              <a:gd name="T17" fmla="*/ 2147483647 h 46"/>
              <a:gd name="T18" fmla="*/ 2147483647 w 46"/>
              <a:gd name="T19" fmla="*/ 2147483647 h 46"/>
              <a:gd name="T20" fmla="*/ 2147483647 w 46"/>
              <a:gd name="T21" fmla="*/ 2147483647 h 46"/>
              <a:gd name="T22" fmla="*/ 2147483647 w 46"/>
              <a:gd name="T23" fmla="*/ 2147483647 h 46"/>
              <a:gd name="T24" fmla="*/ 2147483647 w 46"/>
              <a:gd name="T25" fmla="*/ 2147483647 h 46"/>
              <a:gd name="T26" fmla="*/ 2147483647 w 46"/>
              <a:gd name="T27" fmla="*/ 2147483647 h 46"/>
              <a:gd name="T28" fmla="*/ 2147483647 w 46"/>
              <a:gd name="T29" fmla="*/ 2147483647 h 46"/>
              <a:gd name="T30" fmla="*/ 2147483647 w 46"/>
              <a:gd name="T31" fmla="*/ 2147483647 h 46"/>
              <a:gd name="T32" fmla="*/ 2147483647 w 46"/>
              <a:gd name="T33" fmla="*/ 2147483647 h 46"/>
              <a:gd name="T34" fmla="*/ 2147483647 w 46"/>
              <a:gd name="T35" fmla="*/ 2147483647 h 46"/>
              <a:gd name="T36" fmla="*/ 2147483647 w 46"/>
              <a:gd name="T37" fmla="*/ 2147483647 h 46"/>
              <a:gd name="T38" fmla="*/ 2147483647 w 46"/>
              <a:gd name="T39" fmla="*/ 2147483647 h 46"/>
              <a:gd name="T40" fmla="*/ 2147483647 w 46"/>
              <a:gd name="T41" fmla="*/ 2147483647 h 46"/>
              <a:gd name="T42" fmla="*/ 2147483647 w 46"/>
              <a:gd name="T43" fmla="*/ 2147483647 h 46"/>
              <a:gd name="T44" fmla="*/ 2147483647 w 46"/>
              <a:gd name="T45" fmla="*/ 2147483647 h 46"/>
              <a:gd name="T46" fmla="*/ 2147483647 w 46"/>
              <a:gd name="T47" fmla="*/ 2147483647 h 46"/>
              <a:gd name="T48" fmla="*/ 2147483647 w 46"/>
              <a:gd name="T49" fmla="*/ 2147483647 h 46"/>
              <a:gd name="T50" fmla="*/ 2147483647 w 46"/>
              <a:gd name="T51" fmla="*/ 2147483647 h 46"/>
              <a:gd name="T52" fmla="*/ 2147483647 w 46"/>
              <a:gd name="T53" fmla="*/ 2147483647 h 46"/>
              <a:gd name="T54" fmla="*/ 2147483647 w 46"/>
              <a:gd name="T55" fmla="*/ 2147483647 h 46"/>
              <a:gd name="T56" fmla="*/ 2147483647 w 46"/>
              <a:gd name="T57" fmla="*/ 2147483647 h 46"/>
              <a:gd name="T58" fmla="*/ 2147483647 w 46"/>
              <a:gd name="T59" fmla="*/ 2147483647 h 46"/>
              <a:gd name="T60" fmla="*/ 2147483647 w 46"/>
              <a:gd name="T61" fmla="*/ 2147483647 h 46"/>
              <a:gd name="T62" fmla="*/ 2147483647 w 46"/>
              <a:gd name="T63" fmla="*/ 2147483647 h 46"/>
              <a:gd name="T64" fmla="*/ 2147483647 w 46"/>
              <a:gd name="T65" fmla="*/ 2147483647 h 46"/>
              <a:gd name="T66" fmla="*/ 2147483647 w 46"/>
              <a:gd name="T67" fmla="*/ 2147483647 h 46"/>
              <a:gd name="T68" fmla="*/ 2147483647 w 46"/>
              <a:gd name="T69" fmla="*/ 2147483647 h 46"/>
              <a:gd name="T70" fmla="*/ 2147483647 w 46"/>
              <a:gd name="T71" fmla="*/ 0 h 46"/>
              <a:gd name="T72" fmla="*/ 2147483647 w 46"/>
              <a:gd name="T73" fmla="*/ 0 h 46"/>
              <a:gd name="T74" fmla="*/ 2147483647 w 46"/>
              <a:gd name="T75" fmla="*/ 0 h 46"/>
              <a:gd name="T76" fmla="*/ 2147483647 w 46"/>
              <a:gd name="T77" fmla="*/ 0 h 46"/>
              <a:gd name="T78" fmla="*/ 2147483647 w 46"/>
              <a:gd name="T79" fmla="*/ 0 h 46"/>
              <a:gd name="T80" fmla="*/ 2147483647 w 46"/>
              <a:gd name="T81" fmla="*/ 2147483647 h 46"/>
              <a:gd name="T82" fmla="*/ 2147483647 w 46"/>
              <a:gd name="T83" fmla="*/ 2147483647 h 46"/>
              <a:gd name="T84" fmla="*/ 2147483647 w 46"/>
              <a:gd name="T85" fmla="*/ 2147483647 h 46"/>
              <a:gd name="T86" fmla="*/ 2147483647 w 46"/>
              <a:gd name="T87" fmla="*/ 2147483647 h 46"/>
              <a:gd name="T88" fmla="*/ 0 w 46"/>
              <a:gd name="T89" fmla="*/ 2147483647 h 46"/>
              <a:gd name="T90" fmla="*/ 0 w 46"/>
              <a:gd name="T91" fmla="*/ 2147483647 h 46"/>
              <a:gd name="T92" fmla="*/ 0 w 46"/>
              <a:gd name="T93" fmla="*/ 2147483647 h 46"/>
              <a:gd name="T94" fmla="*/ 0 w 46"/>
              <a:gd name="T95" fmla="*/ 2147483647 h 46"/>
              <a:gd name="T96" fmla="*/ 2147483647 w 46"/>
              <a:gd name="T97" fmla="*/ 2147483647 h 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6"/>
              <a:gd name="T148" fmla="*/ 0 h 46"/>
              <a:gd name="T149" fmla="*/ 46 w 46"/>
              <a:gd name="T150" fmla="*/ 46 h 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6" h="46">
                <a:moveTo>
                  <a:pt x="2" y="15"/>
                </a:moveTo>
                <a:lnTo>
                  <a:pt x="5" y="18"/>
                </a:lnTo>
                <a:lnTo>
                  <a:pt x="8" y="19"/>
                </a:lnTo>
                <a:lnTo>
                  <a:pt x="9" y="22"/>
                </a:lnTo>
                <a:lnTo>
                  <a:pt x="11" y="25"/>
                </a:lnTo>
                <a:lnTo>
                  <a:pt x="12" y="28"/>
                </a:lnTo>
                <a:lnTo>
                  <a:pt x="14" y="31"/>
                </a:lnTo>
                <a:lnTo>
                  <a:pt x="15" y="34"/>
                </a:lnTo>
                <a:lnTo>
                  <a:pt x="17" y="37"/>
                </a:lnTo>
                <a:lnTo>
                  <a:pt x="20" y="38"/>
                </a:lnTo>
                <a:lnTo>
                  <a:pt x="21" y="40"/>
                </a:lnTo>
                <a:lnTo>
                  <a:pt x="24" y="43"/>
                </a:lnTo>
                <a:lnTo>
                  <a:pt x="26" y="44"/>
                </a:lnTo>
                <a:lnTo>
                  <a:pt x="29" y="46"/>
                </a:lnTo>
                <a:lnTo>
                  <a:pt x="32" y="46"/>
                </a:lnTo>
                <a:lnTo>
                  <a:pt x="35" y="46"/>
                </a:lnTo>
                <a:lnTo>
                  <a:pt x="37" y="46"/>
                </a:lnTo>
                <a:lnTo>
                  <a:pt x="39" y="44"/>
                </a:lnTo>
                <a:lnTo>
                  <a:pt x="42" y="43"/>
                </a:lnTo>
                <a:lnTo>
                  <a:pt x="43" y="41"/>
                </a:lnTo>
                <a:lnTo>
                  <a:pt x="45" y="38"/>
                </a:lnTo>
                <a:lnTo>
                  <a:pt x="45" y="37"/>
                </a:lnTo>
                <a:lnTo>
                  <a:pt x="46" y="34"/>
                </a:lnTo>
                <a:lnTo>
                  <a:pt x="46" y="31"/>
                </a:lnTo>
                <a:lnTo>
                  <a:pt x="46" y="30"/>
                </a:lnTo>
                <a:lnTo>
                  <a:pt x="45" y="27"/>
                </a:lnTo>
                <a:lnTo>
                  <a:pt x="43" y="24"/>
                </a:lnTo>
                <a:lnTo>
                  <a:pt x="42" y="21"/>
                </a:lnTo>
                <a:lnTo>
                  <a:pt x="40" y="18"/>
                </a:lnTo>
                <a:lnTo>
                  <a:pt x="37" y="15"/>
                </a:lnTo>
                <a:lnTo>
                  <a:pt x="36" y="13"/>
                </a:lnTo>
                <a:lnTo>
                  <a:pt x="35" y="10"/>
                </a:lnTo>
                <a:lnTo>
                  <a:pt x="33" y="7"/>
                </a:lnTo>
                <a:lnTo>
                  <a:pt x="32" y="4"/>
                </a:lnTo>
                <a:lnTo>
                  <a:pt x="29" y="1"/>
                </a:lnTo>
                <a:lnTo>
                  <a:pt x="26" y="0"/>
                </a:lnTo>
                <a:lnTo>
                  <a:pt x="23" y="0"/>
                </a:lnTo>
                <a:lnTo>
                  <a:pt x="18" y="0"/>
                </a:lnTo>
                <a:lnTo>
                  <a:pt x="15" y="0"/>
                </a:lnTo>
                <a:lnTo>
                  <a:pt x="11" y="0"/>
                </a:lnTo>
                <a:lnTo>
                  <a:pt x="6" y="1"/>
                </a:lnTo>
                <a:lnTo>
                  <a:pt x="5" y="1"/>
                </a:lnTo>
                <a:lnTo>
                  <a:pt x="3" y="3"/>
                </a:lnTo>
                <a:lnTo>
                  <a:pt x="2" y="4"/>
                </a:lnTo>
                <a:lnTo>
                  <a:pt x="0" y="6"/>
                </a:lnTo>
                <a:lnTo>
                  <a:pt x="0" y="9"/>
                </a:lnTo>
                <a:lnTo>
                  <a:pt x="0" y="10"/>
                </a:lnTo>
                <a:lnTo>
                  <a:pt x="0" y="13"/>
                </a:lnTo>
                <a:lnTo>
                  <a:pt x="2" y="15"/>
                </a:lnTo>
              </a:path>
            </a:pathLst>
          </a:custGeom>
          <a:solidFill>
            <a:srgbClr val="FFFF00"/>
          </a:solidFill>
          <a:ln w="4763">
            <a:solidFill>
              <a:srgbClr val="990000"/>
            </a:solidFill>
            <a:round/>
            <a:headEnd/>
            <a:tailEnd/>
          </a:ln>
        </p:spPr>
        <p:txBody>
          <a:bodyPr/>
          <a:lstStyle/>
          <a:p>
            <a:endParaRPr lang="en-US"/>
          </a:p>
        </p:txBody>
      </p:sp>
      <p:sp>
        <p:nvSpPr>
          <p:cNvPr id="53445" name="Freeform 196"/>
          <p:cNvSpPr>
            <a:spLocks/>
          </p:cNvSpPr>
          <p:nvPr/>
        </p:nvSpPr>
        <p:spPr bwMode="auto">
          <a:xfrm>
            <a:off x="6303963" y="4438654"/>
            <a:ext cx="87312" cy="98425"/>
          </a:xfrm>
          <a:custGeom>
            <a:avLst/>
            <a:gdLst>
              <a:gd name="T0" fmla="*/ 2147483647 w 62"/>
              <a:gd name="T1" fmla="*/ 2147483647 h 62"/>
              <a:gd name="T2" fmla="*/ 2147483647 w 62"/>
              <a:gd name="T3" fmla="*/ 2147483647 h 62"/>
              <a:gd name="T4" fmla="*/ 2147483647 w 62"/>
              <a:gd name="T5" fmla="*/ 2147483647 h 62"/>
              <a:gd name="T6" fmla="*/ 2147483647 w 62"/>
              <a:gd name="T7" fmla="*/ 2147483647 h 62"/>
              <a:gd name="T8" fmla="*/ 2147483647 w 62"/>
              <a:gd name="T9" fmla="*/ 2147483647 h 62"/>
              <a:gd name="T10" fmla="*/ 2147483647 w 62"/>
              <a:gd name="T11" fmla="*/ 2147483647 h 62"/>
              <a:gd name="T12" fmla="*/ 2147483647 w 62"/>
              <a:gd name="T13" fmla="*/ 2147483647 h 62"/>
              <a:gd name="T14" fmla="*/ 2147483647 w 62"/>
              <a:gd name="T15" fmla="*/ 2147483647 h 62"/>
              <a:gd name="T16" fmla="*/ 2147483647 w 62"/>
              <a:gd name="T17" fmla="*/ 2147483647 h 62"/>
              <a:gd name="T18" fmla="*/ 2147483647 w 62"/>
              <a:gd name="T19" fmla="*/ 2147483647 h 62"/>
              <a:gd name="T20" fmla="*/ 2147483647 w 62"/>
              <a:gd name="T21" fmla="*/ 2147483647 h 62"/>
              <a:gd name="T22" fmla="*/ 2147483647 w 62"/>
              <a:gd name="T23" fmla="*/ 2147483647 h 62"/>
              <a:gd name="T24" fmla="*/ 2147483647 w 62"/>
              <a:gd name="T25" fmla="*/ 2147483647 h 62"/>
              <a:gd name="T26" fmla="*/ 2147483647 w 62"/>
              <a:gd name="T27" fmla="*/ 2147483647 h 62"/>
              <a:gd name="T28" fmla="*/ 2147483647 w 62"/>
              <a:gd name="T29" fmla="*/ 2147483647 h 62"/>
              <a:gd name="T30" fmla="*/ 2147483647 w 62"/>
              <a:gd name="T31" fmla="*/ 2147483647 h 62"/>
              <a:gd name="T32" fmla="*/ 2147483647 w 62"/>
              <a:gd name="T33" fmla="*/ 2147483647 h 62"/>
              <a:gd name="T34" fmla="*/ 2147483647 w 62"/>
              <a:gd name="T35" fmla="*/ 2147483647 h 62"/>
              <a:gd name="T36" fmla="*/ 2147483647 w 62"/>
              <a:gd name="T37" fmla="*/ 2147483647 h 62"/>
              <a:gd name="T38" fmla="*/ 2147483647 w 62"/>
              <a:gd name="T39" fmla="*/ 2147483647 h 62"/>
              <a:gd name="T40" fmla="*/ 2147483647 w 62"/>
              <a:gd name="T41" fmla="*/ 0 h 62"/>
              <a:gd name="T42" fmla="*/ 2147483647 w 62"/>
              <a:gd name="T43" fmla="*/ 2147483647 h 62"/>
              <a:gd name="T44" fmla="*/ 2147483647 w 62"/>
              <a:gd name="T45" fmla="*/ 2147483647 h 62"/>
              <a:gd name="T46" fmla="*/ 2147483647 w 62"/>
              <a:gd name="T47" fmla="*/ 2147483647 h 62"/>
              <a:gd name="T48" fmla="*/ 2147483647 w 62"/>
              <a:gd name="T49" fmla="*/ 2147483647 h 62"/>
              <a:gd name="T50" fmla="*/ 2147483647 w 62"/>
              <a:gd name="T51" fmla="*/ 2147483647 h 62"/>
              <a:gd name="T52" fmla="*/ 2147483647 w 62"/>
              <a:gd name="T53" fmla="*/ 2147483647 h 62"/>
              <a:gd name="T54" fmla="*/ 2147483647 w 62"/>
              <a:gd name="T55" fmla="*/ 2147483647 h 62"/>
              <a:gd name="T56" fmla="*/ 2147483647 w 62"/>
              <a:gd name="T57" fmla="*/ 2147483647 h 62"/>
              <a:gd name="T58" fmla="*/ 2147483647 w 62"/>
              <a:gd name="T59" fmla="*/ 2147483647 h 62"/>
              <a:gd name="T60" fmla="*/ 2147483647 w 62"/>
              <a:gd name="T61" fmla="*/ 2147483647 h 62"/>
              <a:gd name="T62" fmla="*/ 2147483647 w 62"/>
              <a:gd name="T63" fmla="*/ 2147483647 h 6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2"/>
              <a:gd name="T97" fmla="*/ 0 h 62"/>
              <a:gd name="T98" fmla="*/ 62 w 62"/>
              <a:gd name="T99" fmla="*/ 62 h 6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2" h="62">
                <a:moveTo>
                  <a:pt x="5" y="24"/>
                </a:moveTo>
                <a:lnTo>
                  <a:pt x="5" y="24"/>
                </a:lnTo>
                <a:lnTo>
                  <a:pt x="6" y="25"/>
                </a:lnTo>
                <a:lnTo>
                  <a:pt x="8" y="28"/>
                </a:lnTo>
                <a:lnTo>
                  <a:pt x="9" y="31"/>
                </a:lnTo>
                <a:lnTo>
                  <a:pt x="11" y="35"/>
                </a:lnTo>
                <a:lnTo>
                  <a:pt x="14" y="41"/>
                </a:lnTo>
                <a:lnTo>
                  <a:pt x="18" y="47"/>
                </a:lnTo>
                <a:lnTo>
                  <a:pt x="22" y="55"/>
                </a:lnTo>
                <a:lnTo>
                  <a:pt x="24" y="56"/>
                </a:lnTo>
                <a:lnTo>
                  <a:pt x="25" y="58"/>
                </a:lnTo>
                <a:lnTo>
                  <a:pt x="27" y="59"/>
                </a:lnTo>
                <a:lnTo>
                  <a:pt x="28" y="61"/>
                </a:lnTo>
                <a:lnTo>
                  <a:pt x="30" y="62"/>
                </a:lnTo>
                <a:lnTo>
                  <a:pt x="31" y="62"/>
                </a:lnTo>
                <a:lnTo>
                  <a:pt x="33" y="62"/>
                </a:lnTo>
                <a:lnTo>
                  <a:pt x="34" y="62"/>
                </a:lnTo>
                <a:lnTo>
                  <a:pt x="39" y="61"/>
                </a:lnTo>
                <a:lnTo>
                  <a:pt x="42" y="59"/>
                </a:lnTo>
                <a:lnTo>
                  <a:pt x="46" y="58"/>
                </a:lnTo>
                <a:lnTo>
                  <a:pt x="51" y="56"/>
                </a:lnTo>
                <a:lnTo>
                  <a:pt x="55" y="55"/>
                </a:lnTo>
                <a:lnTo>
                  <a:pt x="58" y="52"/>
                </a:lnTo>
                <a:lnTo>
                  <a:pt x="61" y="49"/>
                </a:lnTo>
                <a:lnTo>
                  <a:pt x="62" y="46"/>
                </a:lnTo>
                <a:lnTo>
                  <a:pt x="62" y="41"/>
                </a:lnTo>
                <a:lnTo>
                  <a:pt x="62" y="38"/>
                </a:lnTo>
                <a:lnTo>
                  <a:pt x="62" y="35"/>
                </a:lnTo>
                <a:lnTo>
                  <a:pt x="61" y="32"/>
                </a:lnTo>
                <a:lnTo>
                  <a:pt x="58" y="28"/>
                </a:lnTo>
                <a:lnTo>
                  <a:pt x="56" y="25"/>
                </a:lnTo>
                <a:lnTo>
                  <a:pt x="53" y="22"/>
                </a:lnTo>
                <a:lnTo>
                  <a:pt x="51" y="19"/>
                </a:lnTo>
                <a:lnTo>
                  <a:pt x="46" y="16"/>
                </a:lnTo>
                <a:lnTo>
                  <a:pt x="43" y="13"/>
                </a:lnTo>
                <a:lnTo>
                  <a:pt x="39" y="12"/>
                </a:lnTo>
                <a:lnTo>
                  <a:pt x="34" y="9"/>
                </a:lnTo>
                <a:lnTo>
                  <a:pt x="30" y="7"/>
                </a:lnTo>
                <a:lnTo>
                  <a:pt x="25" y="4"/>
                </a:lnTo>
                <a:lnTo>
                  <a:pt x="21" y="3"/>
                </a:lnTo>
                <a:lnTo>
                  <a:pt x="17" y="1"/>
                </a:lnTo>
                <a:lnTo>
                  <a:pt x="14" y="0"/>
                </a:lnTo>
                <a:lnTo>
                  <a:pt x="11" y="1"/>
                </a:lnTo>
                <a:lnTo>
                  <a:pt x="9" y="3"/>
                </a:lnTo>
                <a:lnTo>
                  <a:pt x="6" y="4"/>
                </a:lnTo>
                <a:lnTo>
                  <a:pt x="5" y="7"/>
                </a:lnTo>
                <a:lnTo>
                  <a:pt x="3" y="9"/>
                </a:lnTo>
                <a:lnTo>
                  <a:pt x="2" y="12"/>
                </a:lnTo>
                <a:lnTo>
                  <a:pt x="0" y="15"/>
                </a:lnTo>
                <a:lnTo>
                  <a:pt x="2" y="15"/>
                </a:lnTo>
                <a:lnTo>
                  <a:pt x="2" y="16"/>
                </a:lnTo>
                <a:lnTo>
                  <a:pt x="3" y="18"/>
                </a:lnTo>
                <a:lnTo>
                  <a:pt x="3" y="19"/>
                </a:lnTo>
                <a:lnTo>
                  <a:pt x="3" y="21"/>
                </a:lnTo>
                <a:lnTo>
                  <a:pt x="3" y="22"/>
                </a:lnTo>
                <a:lnTo>
                  <a:pt x="5" y="24"/>
                </a:lnTo>
                <a:lnTo>
                  <a:pt x="3" y="24"/>
                </a:lnTo>
                <a:lnTo>
                  <a:pt x="5" y="2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46" name="Freeform 197"/>
          <p:cNvSpPr>
            <a:spLocks/>
          </p:cNvSpPr>
          <p:nvPr/>
        </p:nvSpPr>
        <p:spPr bwMode="auto">
          <a:xfrm>
            <a:off x="6303963" y="4438654"/>
            <a:ext cx="87312" cy="98425"/>
          </a:xfrm>
          <a:custGeom>
            <a:avLst/>
            <a:gdLst>
              <a:gd name="T0" fmla="*/ 2147483647 w 62"/>
              <a:gd name="T1" fmla="*/ 2147483647 h 62"/>
              <a:gd name="T2" fmla="*/ 2147483647 w 62"/>
              <a:gd name="T3" fmla="*/ 2147483647 h 62"/>
              <a:gd name="T4" fmla="*/ 2147483647 w 62"/>
              <a:gd name="T5" fmla="*/ 2147483647 h 62"/>
              <a:gd name="T6" fmla="*/ 2147483647 w 62"/>
              <a:gd name="T7" fmla="*/ 2147483647 h 62"/>
              <a:gd name="T8" fmla="*/ 2147483647 w 62"/>
              <a:gd name="T9" fmla="*/ 2147483647 h 62"/>
              <a:gd name="T10" fmla="*/ 2147483647 w 62"/>
              <a:gd name="T11" fmla="*/ 2147483647 h 62"/>
              <a:gd name="T12" fmla="*/ 2147483647 w 62"/>
              <a:gd name="T13" fmla="*/ 2147483647 h 62"/>
              <a:gd name="T14" fmla="*/ 2147483647 w 62"/>
              <a:gd name="T15" fmla="*/ 2147483647 h 62"/>
              <a:gd name="T16" fmla="*/ 2147483647 w 62"/>
              <a:gd name="T17" fmla="*/ 2147483647 h 62"/>
              <a:gd name="T18" fmla="*/ 2147483647 w 62"/>
              <a:gd name="T19" fmla="*/ 2147483647 h 62"/>
              <a:gd name="T20" fmla="*/ 2147483647 w 62"/>
              <a:gd name="T21" fmla="*/ 2147483647 h 62"/>
              <a:gd name="T22" fmla="*/ 2147483647 w 62"/>
              <a:gd name="T23" fmla="*/ 2147483647 h 62"/>
              <a:gd name="T24" fmla="*/ 2147483647 w 62"/>
              <a:gd name="T25" fmla="*/ 2147483647 h 62"/>
              <a:gd name="T26" fmla="*/ 2147483647 w 62"/>
              <a:gd name="T27" fmla="*/ 2147483647 h 62"/>
              <a:gd name="T28" fmla="*/ 2147483647 w 62"/>
              <a:gd name="T29" fmla="*/ 2147483647 h 62"/>
              <a:gd name="T30" fmla="*/ 2147483647 w 62"/>
              <a:gd name="T31" fmla="*/ 2147483647 h 62"/>
              <a:gd name="T32" fmla="*/ 2147483647 w 62"/>
              <a:gd name="T33" fmla="*/ 2147483647 h 62"/>
              <a:gd name="T34" fmla="*/ 2147483647 w 62"/>
              <a:gd name="T35" fmla="*/ 2147483647 h 62"/>
              <a:gd name="T36" fmla="*/ 2147483647 w 62"/>
              <a:gd name="T37" fmla="*/ 2147483647 h 62"/>
              <a:gd name="T38" fmla="*/ 2147483647 w 62"/>
              <a:gd name="T39" fmla="*/ 2147483647 h 62"/>
              <a:gd name="T40" fmla="*/ 2147483647 w 62"/>
              <a:gd name="T41" fmla="*/ 0 h 62"/>
              <a:gd name="T42" fmla="*/ 2147483647 w 62"/>
              <a:gd name="T43" fmla="*/ 2147483647 h 62"/>
              <a:gd name="T44" fmla="*/ 2147483647 w 62"/>
              <a:gd name="T45" fmla="*/ 2147483647 h 62"/>
              <a:gd name="T46" fmla="*/ 2147483647 w 62"/>
              <a:gd name="T47" fmla="*/ 2147483647 h 62"/>
              <a:gd name="T48" fmla="*/ 2147483647 w 62"/>
              <a:gd name="T49" fmla="*/ 2147483647 h 62"/>
              <a:gd name="T50" fmla="*/ 2147483647 w 62"/>
              <a:gd name="T51" fmla="*/ 2147483647 h 62"/>
              <a:gd name="T52" fmla="*/ 2147483647 w 62"/>
              <a:gd name="T53" fmla="*/ 2147483647 h 62"/>
              <a:gd name="T54" fmla="*/ 2147483647 w 62"/>
              <a:gd name="T55" fmla="*/ 2147483647 h 62"/>
              <a:gd name="T56" fmla="*/ 2147483647 w 62"/>
              <a:gd name="T57" fmla="*/ 2147483647 h 62"/>
              <a:gd name="T58" fmla="*/ 2147483647 w 62"/>
              <a:gd name="T59" fmla="*/ 2147483647 h 62"/>
              <a:gd name="T60" fmla="*/ 2147483647 w 62"/>
              <a:gd name="T61" fmla="*/ 2147483647 h 62"/>
              <a:gd name="T62" fmla="*/ 2147483647 w 62"/>
              <a:gd name="T63" fmla="*/ 2147483647 h 6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2"/>
              <a:gd name="T97" fmla="*/ 0 h 62"/>
              <a:gd name="T98" fmla="*/ 62 w 62"/>
              <a:gd name="T99" fmla="*/ 62 h 6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2" h="62">
                <a:moveTo>
                  <a:pt x="5" y="24"/>
                </a:moveTo>
                <a:lnTo>
                  <a:pt x="5" y="24"/>
                </a:lnTo>
                <a:lnTo>
                  <a:pt x="6" y="25"/>
                </a:lnTo>
                <a:lnTo>
                  <a:pt x="8" y="28"/>
                </a:lnTo>
                <a:lnTo>
                  <a:pt x="9" y="31"/>
                </a:lnTo>
                <a:lnTo>
                  <a:pt x="11" y="35"/>
                </a:lnTo>
                <a:lnTo>
                  <a:pt x="14" y="41"/>
                </a:lnTo>
                <a:lnTo>
                  <a:pt x="18" y="47"/>
                </a:lnTo>
                <a:lnTo>
                  <a:pt x="22" y="55"/>
                </a:lnTo>
                <a:lnTo>
                  <a:pt x="24" y="56"/>
                </a:lnTo>
                <a:lnTo>
                  <a:pt x="25" y="58"/>
                </a:lnTo>
                <a:lnTo>
                  <a:pt x="27" y="59"/>
                </a:lnTo>
                <a:lnTo>
                  <a:pt x="28" y="61"/>
                </a:lnTo>
                <a:lnTo>
                  <a:pt x="30" y="62"/>
                </a:lnTo>
                <a:lnTo>
                  <a:pt x="31" y="62"/>
                </a:lnTo>
                <a:lnTo>
                  <a:pt x="33" y="62"/>
                </a:lnTo>
                <a:lnTo>
                  <a:pt x="34" y="62"/>
                </a:lnTo>
                <a:lnTo>
                  <a:pt x="39" y="61"/>
                </a:lnTo>
                <a:lnTo>
                  <a:pt x="42" y="59"/>
                </a:lnTo>
                <a:lnTo>
                  <a:pt x="46" y="58"/>
                </a:lnTo>
                <a:lnTo>
                  <a:pt x="51" y="56"/>
                </a:lnTo>
                <a:lnTo>
                  <a:pt x="55" y="55"/>
                </a:lnTo>
                <a:lnTo>
                  <a:pt x="58" y="52"/>
                </a:lnTo>
                <a:lnTo>
                  <a:pt x="61" y="49"/>
                </a:lnTo>
                <a:lnTo>
                  <a:pt x="62" y="46"/>
                </a:lnTo>
                <a:lnTo>
                  <a:pt x="62" y="41"/>
                </a:lnTo>
                <a:lnTo>
                  <a:pt x="62" y="38"/>
                </a:lnTo>
                <a:lnTo>
                  <a:pt x="62" y="35"/>
                </a:lnTo>
                <a:lnTo>
                  <a:pt x="61" y="32"/>
                </a:lnTo>
                <a:lnTo>
                  <a:pt x="58" y="28"/>
                </a:lnTo>
                <a:lnTo>
                  <a:pt x="56" y="25"/>
                </a:lnTo>
                <a:lnTo>
                  <a:pt x="53" y="22"/>
                </a:lnTo>
                <a:lnTo>
                  <a:pt x="51" y="19"/>
                </a:lnTo>
                <a:lnTo>
                  <a:pt x="46" y="16"/>
                </a:lnTo>
                <a:lnTo>
                  <a:pt x="43" y="13"/>
                </a:lnTo>
                <a:lnTo>
                  <a:pt x="39" y="12"/>
                </a:lnTo>
                <a:lnTo>
                  <a:pt x="34" y="9"/>
                </a:lnTo>
                <a:lnTo>
                  <a:pt x="30" y="7"/>
                </a:lnTo>
                <a:lnTo>
                  <a:pt x="25" y="4"/>
                </a:lnTo>
                <a:lnTo>
                  <a:pt x="21" y="3"/>
                </a:lnTo>
                <a:lnTo>
                  <a:pt x="17" y="1"/>
                </a:lnTo>
                <a:lnTo>
                  <a:pt x="14" y="0"/>
                </a:lnTo>
                <a:lnTo>
                  <a:pt x="11" y="1"/>
                </a:lnTo>
                <a:lnTo>
                  <a:pt x="9" y="3"/>
                </a:lnTo>
                <a:lnTo>
                  <a:pt x="6" y="4"/>
                </a:lnTo>
                <a:lnTo>
                  <a:pt x="5" y="7"/>
                </a:lnTo>
                <a:lnTo>
                  <a:pt x="3" y="9"/>
                </a:lnTo>
                <a:lnTo>
                  <a:pt x="2" y="12"/>
                </a:lnTo>
                <a:lnTo>
                  <a:pt x="0" y="15"/>
                </a:lnTo>
                <a:lnTo>
                  <a:pt x="2" y="15"/>
                </a:lnTo>
                <a:lnTo>
                  <a:pt x="2" y="16"/>
                </a:lnTo>
                <a:lnTo>
                  <a:pt x="3" y="18"/>
                </a:lnTo>
                <a:lnTo>
                  <a:pt x="3" y="19"/>
                </a:lnTo>
                <a:lnTo>
                  <a:pt x="3" y="21"/>
                </a:lnTo>
                <a:lnTo>
                  <a:pt x="3" y="22"/>
                </a:lnTo>
                <a:lnTo>
                  <a:pt x="5" y="24"/>
                </a:lnTo>
                <a:lnTo>
                  <a:pt x="3" y="24"/>
                </a:lnTo>
                <a:lnTo>
                  <a:pt x="5" y="24"/>
                </a:lnTo>
              </a:path>
            </a:pathLst>
          </a:custGeom>
          <a:solidFill>
            <a:srgbClr val="FFFF00"/>
          </a:solidFill>
          <a:ln w="4763">
            <a:solidFill>
              <a:srgbClr val="990000"/>
            </a:solidFill>
            <a:round/>
            <a:headEnd/>
            <a:tailEnd/>
          </a:ln>
        </p:spPr>
        <p:txBody>
          <a:bodyPr/>
          <a:lstStyle/>
          <a:p>
            <a:endParaRPr lang="en-US"/>
          </a:p>
        </p:txBody>
      </p:sp>
      <p:sp>
        <p:nvSpPr>
          <p:cNvPr id="53447" name="Freeform 198"/>
          <p:cNvSpPr>
            <a:spLocks/>
          </p:cNvSpPr>
          <p:nvPr/>
        </p:nvSpPr>
        <p:spPr bwMode="auto">
          <a:xfrm>
            <a:off x="6303963" y="4438654"/>
            <a:ext cx="87312" cy="98425"/>
          </a:xfrm>
          <a:custGeom>
            <a:avLst/>
            <a:gdLst>
              <a:gd name="T0" fmla="*/ 2147483647 w 62"/>
              <a:gd name="T1" fmla="*/ 2147483647 h 62"/>
              <a:gd name="T2" fmla="*/ 2147483647 w 62"/>
              <a:gd name="T3" fmla="*/ 2147483647 h 62"/>
              <a:gd name="T4" fmla="*/ 2147483647 w 62"/>
              <a:gd name="T5" fmla="*/ 2147483647 h 62"/>
              <a:gd name="T6" fmla="*/ 2147483647 w 62"/>
              <a:gd name="T7" fmla="*/ 2147483647 h 62"/>
              <a:gd name="T8" fmla="*/ 2147483647 w 62"/>
              <a:gd name="T9" fmla="*/ 2147483647 h 62"/>
              <a:gd name="T10" fmla="*/ 2147483647 w 62"/>
              <a:gd name="T11" fmla="*/ 2147483647 h 62"/>
              <a:gd name="T12" fmla="*/ 2147483647 w 62"/>
              <a:gd name="T13" fmla="*/ 2147483647 h 62"/>
              <a:gd name="T14" fmla="*/ 2147483647 w 62"/>
              <a:gd name="T15" fmla="*/ 2147483647 h 62"/>
              <a:gd name="T16" fmla="*/ 2147483647 w 62"/>
              <a:gd name="T17" fmla="*/ 2147483647 h 62"/>
              <a:gd name="T18" fmla="*/ 2147483647 w 62"/>
              <a:gd name="T19" fmla="*/ 2147483647 h 62"/>
              <a:gd name="T20" fmla="*/ 2147483647 w 62"/>
              <a:gd name="T21" fmla="*/ 2147483647 h 62"/>
              <a:gd name="T22" fmla="*/ 2147483647 w 62"/>
              <a:gd name="T23" fmla="*/ 2147483647 h 62"/>
              <a:gd name="T24" fmla="*/ 2147483647 w 62"/>
              <a:gd name="T25" fmla="*/ 2147483647 h 62"/>
              <a:gd name="T26" fmla="*/ 2147483647 w 62"/>
              <a:gd name="T27" fmla="*/ 2147483647 h 62"/>
              <a:gd name="T28" fmla="*/ 2147483647 w 62"/>
              <a:gd name="T29" fmla="*/ 2147483647 h 62"/>
              <a:gd name="T30" fmla="*/ 2147483647 w 62"/>
              <a:gd name="T31" fmla="*/ 2147483647 h 62"/>
              <a:gd name="T32" fmla="*/ 2147483647 w 62"/>
              <a:gd name="T33" fmla="*/ 2147483647 h 62"/>
              <a:gd name="T34" fmla="*/ 2147483647 w 62"/>
              <a:gd name="T35" fmla="*/ 2147483647 h 62"/>
              <a:gd name="T36" fmla="*/ 2147483647 w 62"/>
              <a:gd name="T37" fmla="*/ 2147483647 h 62"/>
              <a:gd name="T38" fmla="*/ 2147483647 w 62"/>
              <a:gd name="T39" fmla="*/ 2147483647 h 62"/>
              <a:gd name="T40" fmla="*/ 2147483647 w 62"/>
              <a:gd name="T41" fmla="*/ 0 h 62"/>
              <a:gd name="T42" fmla="*/ 2147483647 w 62"/>
              <a:gd name="T43" fmla="*/ 2147483647 h 62"/>
              <a:gd name="T44" fmla="*/ 2147483647 w 62"/>
              <a:gd name="T45" fmla="*/ 2147483647 h 62"/>
              <a:gd name="T46" fmla="*/ 2147483647 w 62"/>
              <a:gd name="T47" fmla="*/ 2147483647 h 62"/>
              <a:gd name="T48" fmla="*/ 2147483647 w 62"/>
              <a:gd name="T49" fmla="*/ 2147483647 h 62"/>
              <a:gd name="T50" fmla="*/ 2147483647 w 62"/>
              <a:gd name="T51" fmla="*/ 2147483647 h 62"/>
              <a:gd name="T52" fmla="*/ 2147483647 w 62"/>
              <a:gd name="T53" fmla="*/ 2147483647 h 62"/>
              <a:gd name="T54" fmla="*/ 2147483647 w 62"/>
              <a:gd name="T55" fmla="*/ 2147483647 h 62"/>
              <a:gd name="T56" fmla="*/ 2147483647 w 62"/>
              <a:gd name="T57" fmla="*/ 2147483647 h 62"/>
              <a:gd name="T58" fmla="*/ 2147483647 w 62"/>
              <a:gd name="T59" fmla="*/ 2147483647 h 62"/>
              <a:gd name="T60" fmla="*/ 2147483647 w 62"/>
              <a:gd name="T61" fmla="*/ 2147483647 h 62"/>
              <a:gd name="T62" fmla="*/ 2147483647 w 62"/>
              <a:gd name="T63" fmla="*/ 2147483647 h 6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2"/>
              <a:gd name="T97" fmla="*/ 0 h 62"/>
              <a:gd name="T98" fmla="*/ 62 w 62"/>
              <a:gd name="T99" fmla="*/ 62 h 6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2" h="62">
                <a:moveTo>
                  <a:pt x="5" y="24"/>
                </a:moveTo>
                <a:lnTo>
                  <a:pt x="5" y="24"/>
                </a:lnTo>
                <a:lnTo>
                  <a:pt x="6" y="25"/>
                </a:lnTo>
                <a:lnTo>
                  <a:pt x="8" y="28"/>
                </a:lnTo>
                <a:lnTo>
                  <a:pt x="9" y="31"/>
                </a:lnTo>
                <a:lnTo>
                  <a:pt x="11" y="35"/>
                </a:lnTo>
                <a:lnTo>
                  <a:pt x="14" y="41"/>
                </a:lnTo>
                <a:lnTo>
                  <a:pt x="18" y="47"/>
                </a:lnTo>
                <a:lnTo>
                  <a:pt x="22" y="55"/>
                </a:lnTo>
                <a:lnTo>
                  <a:pt x="24" y="56"/>
                </a:lnTo>
                <a:lnTo>
                  <a:pt x="25" y="58"/>
                </a:lnTo>
                <a:lnTo>
                  <a:pt x="27" y="59"/>
                </a:lnTo>
                <a:lnTo>
                  <a:pt x="28" y="61"/>
                </a:lnTo>
                <a:lnTo>
                  <a:pt x="30" y="62"/>
                </a:lnTo>
                <a:lnTo>
                  <a:pt x="31" y="62"/>
                </a:lnTo>
                <a:lnTo>
                  <a:pt x="33" y="62"/>
                </a:lnTo>
                <a:lnTo>
                  <a:pt x="34" y="62"/>
                </a:lnTo>
                <a:lnTo>
                  <a:pt x="39" y="61"/>
                </a:lnTo>
                <a:lnTo>
                  <a:pt x="42" y="59"/>
                </a:lnTo>
                <a:lnTo>
                  <a:pt x="46" y="58"/>
                </a:lnTo>
                <a:lnTo>
                  <a:pt x="51" y="56"/>
                </a:lnTo>
                <a:lnTo>
                  <a:pt x="55" y="55"/>
                </a:lnTo>
                <a:lnTo>
                  <a:pt x="58" y="52"/>
                </a:lnTo>
                <a:lnTo>
                  <a:pt x="61" y="49"/>
                </a:lnTo>
                <a:lnTo>
                  <a:pt x="62" y="46"/>
                </a:lnTo>
                <a:lnTo>
                  <a:pt x="62" y="41"/>
                </a:lnTo>
                <a:lnTo>
                  <a:pt x="62" y="38"/>
                </a:lnTo>
                <a:lnTo>
                  <a:pt x="62" y="35"/>
                </a:lnTo>
                <a:lnTo>
                  <a:pt x="61" y="32"/>
                </a:lnTo>
                <a:lnTo>
                  <a:pt x="58" y="28"/>
                </a:lnTo>
                <a:lnTo>
                  <a:pt x="56" y="25"/>
                </a:lnTo>
                <a:lnTo>
                  <a:pt x="53" y="22"/>
                </a:lnTo>
                <a:lnTo>
                  <a:pt x="51" y="19"/>
                </a:lnTo>
                <a:lnTo>
                  <a:pt x="46" y="16"/>
                </a:lnTo>
                <a:lnTo>
                  <a:pt x="43" y="13"/>
                </a:lnTo>
                <a:lnTo>
                  <a:pt x="39" y="12"/>
                </a:lnTo>
                <a:lnTo>
                  <a:pt x="34" y="9"/>
                </a:lnTo>
                <a:lnTo>
                  <a:pt x="30" y="7"/>
                </a:lnTo>
                <a:lnTo>
                  <a:pt x="25" y="4"/>
                </a:lnTo>
                <a:lnTo>
                  <a:pt x="21" y="3"/>
                </a:lnTo>
                <a:lnTo>
                  <a:pt x="17" y="1"/>
                </a:lnTo>
                <a:lnTo>
                  <a:pt x="14" y="0"/>
                </a:lnTo>
                <a:lnTo>
                  <a:pt x="11" y="1"/>
                </a:lnTo>
                <a:lnTo>
                  <a:pt x="9" y="3"/>
                </a:lnTo>
                <a:lnTo>
                  <a:pt x="6" y="4"/>
                </a:lnTo>
                <a:lnTo>
                  <a:pt x="5" y="7"/>
                </a:lnTo>
                <a:lnTo>
                  <a:pt x="3" y="9"/>
                </a:lnTo>
                <a:lnTo>
                  <a:pt x="2" y="12"/>
                </a:lnTo>
                <a:lnTo>
                  <a:pt x="0" y="15"/>
                </a:lnTo>
                <a:lnTo>
                  <a:pt x="2" y="15"/>
                </a:lnTo>
                <a:lnTo>
                  <a:pt x="2" y="16"/>
                </a:lnTo>
                <a:lnTo>
                  <a:pt x="3" y="18"/>
                </a:lnTo>
                <a:lnTo>
                  <a:pt x="3" y="19"/>
                </a:lnTo>
                <a:lnTo>
                  <a:pt x="3" y="21"/>
                </a:lnTo>
                <a:lnTo>
                  <a:pt x="3" y="22"/>
                </a:lnTo>
                <a:lnTo>
                  <a:pt x="5" y="24"/>
                </a:lnTo>
                <a:lnTo>
                  <a:pt x="3" y="24"/>
                </a:lnTo>
                <a:lnTo>
                  <a:pt x="5" y="24"/>
                </a:lnTo>
              </a:path>
            </a:pathLst>
          </a:custGeom>
          <a:solidFill>
            <a:srgbClr val="FFFF00"/>
          </a:solidFill>
          <a:ln w="4763">
            <a:solidFill>
              <a:srgbClr val="990000"/>
            </a:solidFill>
            <a:round/>
            <a:headEnd/>
            <a:tailEnd/>
          </a:ln>
        </p:spPr>
        <p:txBody>
          <a:bodyPr/>
          <a:lstStyle/>
          <a:p>
            <a:endParaRPr lang="en-US"/>
          </a:p>
        </p:txBody>
      </p:sp>
      <p:sp>
        <p:nvSpPr>
          <p:cNvPr id="53448" name="Freeform 199"/>
          <p:cNvSpPr>
            <a:spLocks/>
          </p:cNvSpPr>
          <p:nvPr/>
        </p:nvSpPr>
        <p:spPr bwMode="auto">
          <a:xfrm>
            <a:off x="6242050" y="4386263"/>
            <a:ext cx="69851" cy="63500"/>
          </a:xfrm>
          <a:custGeom>
            <a:avLst/>
            <a:gdLst>
              <a:gd name="T0" fmla="*/ 2147483647 w 50"/>
              <a:gd name="T1" fmla="*/ 2147483647 h 40"/>
              <a:gd name="T2" fmla="*/ 2147483647 w 50"/>
              <a:gd name="T3" fmla="*/ 2147483647 h 40"/>
              <a:gd name="T4" fmla="*/ 2147483647 w 50"/>
              <a:gd name="T5" fmla="*/ 2147483647 h 40"/>
              <a:gd name="T6" fmla="*/ 2147483647 w 50"/>
              <a:gd name="T7" fmla="*/ 2147483647 h 40"/>
              <a:gd name="T8" fmla="*/ 2147483647 w 50"/>
              <a:gd name="T9" fmla="*/ 2147483647 h 40"/>
              <a:gd name="T10" fmla="*/ 2147483647 w 50"/>
              <a:gd name="T11" fmla="*/ 2147483647 h 40"/>
              <a:gd name="T12" fmla="*/ 2147483647 w 50"/>
              <a:gd name="T13" fmla="*/ 2147483647 h 40"/>
              <a:gd name="T14" fmla="*/ 2147483647 w 50"/>
              <a:gd name="T15" fmla="*/ 2147483647 h 40"/>
              <a:gd name="T16" fmla="*/ 2147483647 w 50"/>
              <a:gd name="T17" fmla="*/ 2147483647 h 40"/>
              <a:gd name="T18" fmla="*/ 2147483647 w 50"/>
              <a:gd name="T19" fmla="*/ 2147483647 h 40"/>
              <a:gd name="T20" fmla="*/ 2147483647 w 50"/>
              <a:gd name="T21" fmla="*/ 2147483647 h 40"/>
              <a:gd name="T22" fmla="*/ 2147483647 w 50"/>
              <a:gd name="T23" fmla="*/ 2147483647 h 40"/>
              <a:gd name="T24" fmla="*/ 2147483647 w 50"/>
              <a:gd name="T25" fmla="*/ 2147483647 h 40"/>
              <a:gd name="T26" fmla="*/ 2147483647 w 50"/>
              <a:gd name="T27" fmla="*/ 2147483647 h 40"/>
              <a:gd name="T28" fmla="*/ 2147483647 w 50"/>
              <a:gd name="T29" fmla="*/ 2147483647 h 40"/>
              <a:gd name="T30" fmla="*/ 2147483647 w 50"/>
              <a:gd name="T31" fmla="*/ 2147483647 h 40"/>
              <a:gd name="T32" fmla="*/ 2147483647 w 50"/>
              <a:gd name="T33" fmla="*/ 2147483647 h 40"/>
              <a:gd name="T34" fmla="*/ 2147483647 w 50"/>
              <a:gd name="T35" fmla="*/ 2147483647 h 40"/>
              <a:gd name="T36" fmla="*/ 2147483647 w 50"/>
              <a:gd name="T37" fmla="*/ 2147483647 h 40"/>
              <a:gd name="T38" fmla="*/ 2147483647 w 50"/>
              <a:gd name="T39" fmla="*/ 2147483647 h 40"/>
              <a:gd name="T40" fmla="*/ 2147483647 w 50"/>
              <a:gd name="T41" fmla="*/ 2147483647 h 40"/>
              <a:gd name="T42" fmla="*/ 2147483647 w 50"/>
              <a:gd name="T43" fmla="*/ 2147483647 h 40"/>
              <a:gd name="T44" fmla="*/ 2147483647 w 50"/>
              <a:gd name="T45" fmla="*/ 2147483647 h 40"/>
              <a:gd name="T46" fmla="*/ 2147483647 w 50"/>
              <a:gd name="T47" fmla="*/ 2147483647 h 40"/>
              <a:gd name="T48" fmla="*/ 2147483647 w 50"/>
              <a:gd name="T49" fmla="*/ 2147483647 h 40"/>
              <a:gd name="T50" fmla="*/ 2147483647 w 50"/>
              <a:gd name="T51" fmla="*/ 2147483647 h 40"/>
              <a:gd name="T52" fmla="*/ 2147483647 w 50"/>
              <a:gd name="T53" fmla="*/ 2147483647 h 40"/>
              <a:gd name="T54" fmla="*/ 2147483647 w 50"/>
              <a:gd name="T55" fmla="*/ 2147483647 h 40"/>
              <a:gd name="T56" fmla="*/ 2147483647 w 50"/>
              <a:gd name="T57" fmla="*/ 2147483647 h 40"/>
              <a:gd name="T58" fmla="*/ 2147483647 w 50"/>
              <a:gd name="T59" fmla="*/ 2147483647 h 40"/>
              <a:gd name="T60" fmla="*/ 2147483647 w 50"/>
              <a:gd name="T61" fmla="*/ 2147483647 h 40"/>
              <a:gd name="T62" fmla="*/ 2147483647 w 50"/>
              <a:gd name="T63" fmla="*/ 2147483647 h 40"/>
              <a:gd name="T64" fmla="*/ 2147483647 w 50"/>
              <a:gd name="T65" fmla="*/ 2147483647 h 40"/>
              <a:gd name="T66" fmla="*/ 2147483647 w 50"/>
              <a:gd name="T67" fmla="*/ 2147483647 h 40"/>
              <a:gd name="T68" fmla="*/ 2147483647 w 50"/>
              <a:gd name="T69" fmla="*/ 2147483647 h 40"/>
              <a:gd name="T70" fmla="*/ 2147483647 w 50"/>
              <a:gd name="T71" fmla="*/ 2147483647 h 40"/>
              <a:gd name="T72" fmla="*/ 2147483647 w 50"/>
              <a:gd name="T73" fmla="*/ 2147483647 h 40"/>
              <a:gd name="T74" fmla="*/ 2147483647 w 50"/>
              <a:gd name="T75" fmla="*/ 0 h 40"/>
              <a:gd name="T76" fmla="*/ 2147483647 w 50"/>
              <a:gd name="T77" fmla="*/ 0 h 40"/>
              <a:gd name="T78" fmla="*/ 2147483647 w 50"/>
              <a:gd name="T79" fmla="*/ 0 h 40"/>
              <a:gd name="T80" fmla="*/ 2147483647 w 50"/>
              <a:gd name="T81" fmla="*/ 2147483647 h 40"/>
              <a:gd name="T82" fmla="*/ 2147483647 w 50"/>
              <a:gd name="T83" fmla="*/ 2147483647 h 40"/>
              <a:gd name="T84" fmla="*/ 2147483647 w 50"/>
              <a:gd name="T85" fmla="*/ 2147483647 h 40"/>
              <a:gd name="T86" fmla="*/ 0 w 50"/>
              <a:gd name="T87" fmla="*/ 2147483647 h 40"/>
              <a:gd name="T88" fmla="*/ 0 w 50"/>
              <a:gd name="T89" fmla="*/ 2147483647 h 40"/>
              <a:gd name="T90" fmla="*/ 0 w 50"/>
              <a:gd name="T91" fmla="*/ 2147483647 h 40"/>
              <a:gd name="T92" fmla="*/ 2147483647 w 50"/>
              <a:gd name="T93" fmla="*/ 2147483647 h 40"/>
              <a:gd name="T94" fmla="*/ 2147483647 w 50"/>
              <a:gd name="T95" fmla="*/ 2147483647 h 40"/>
              <a:gd name="T96" fmla="*/ 2147483647 w 50"/>
              <a:gd name="T97" fmla="*/ 2147483647 h 4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0"/>
              <a:gd name="T148" fmla="*/ 0 h 40"/>
              <a:gd name="T149" fmla="*/ 50 w 50"/>
              <a:gd name="T150" fmla="*/ 40 h 4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0" h="40">
                <a:moveTo>
                  <a:pt x="6" y="30"/>
                </a:moveTo>
                <a:lnTo>
                  <a:pt x="10" y="33"/>
                </a:lnTo>
                <a:lnTo>
                  <a:pt x="13" y="34"/>
                </a:lnTo>
                <a:lnTo>
                  <a:pt x="18" y="37"/>
                </a:lnTo>
                <a:lnTo>
                  <a:pt x="21" y="39"/>
                </a:lnTo>
                <a:lnTo>
                  <a:pt x="25" y="40"/>
                </a:lnTo>
                <a:lnTo>
                  <a:pt x="28" y="40"/>
                </a:lnTo>
                <a:lnTo>
                  <a:pt x="32" y="40"/>
                </a:lnTo>
                <a:lnTo>
                  <a:pt x="37" y="39"/>
                </a:lnTo>
                <a:lnTo>
                  <a:pt x="40" y="37"/>
                </a:lnTo>
                <a:lnTo>
                  <a:pt x="43" y="34"/>
                </a:lnTo>
                <a:lnTo>
                  <a:pt x="43" y="33"/>
                </a:lnTo>
                <a:lnTo>
                  <a:pt x="44" y="30"/>
                </a:lnTo>
                <a:lnTo>
                  <a:pt x="44" y="27"/>
                </a:lnTo>
                <a:lnTo>
                  <a:pt x="46" y="24"/>
                </a:lnTo>
                <a:lnTo>
                  <a:pt x="46" y="21"/>
                </a:lnTo>
                <a:lnTo>
                  <a:pt x="47" y="18"/>
                </a:lnTo>
                <a:lnTo>
                  <a:pt x="49" y="17"/>
                </a:lnTo>
                <a:lnTo>
                  <a:pt x="49" y="15"/>
                </a:lnTo>
                <a:lnTo>
                  <a:pt x="50" y="14"/>
                </a:lnTo>
                <a:lnTo>
                  <a:pt x="50" y="11"/>
                </a:lnTo>
                <a:lnTo>
                  <a:pt x="49" y="9"/>
                </a:lnTo>
                <a:lnTo>
                  <a:pt x="49" y="8"/>
                </a:lnTo>
                <a:lnTo>
                  <a:pt x="47" y="6"/>
                </a:lnTo>
                <a:lnTo>
                  <a:pt x="46" y="5"/>
                </a:lnTo>
                <a:lnTo>
                  <a:pt x="44" y="3"/>
                </a:lnTo>
                <a:lnTo>
                  <a:pt x="43" y="3"/>
                </a:lnTo>
                <a:lnTo>
                  <a:pt x="40" y="3"/>
                </a:lnTo>
                <a:lnTo>
                  <a:pt x="38" y="3"/>
                </a:lnTo>
                <a:lnTo>
                  <a:pt x="37" y="3"/>
                </a:lnTo>
                <a:lnTo>
                  <a:pt x="34" y="5"/>
                </a:lnTo>
                <a:lnTo>
                  <a:pt x="32" y="5"/>
                </a:lnTo>
                <a:lnTo>
                  <a:pt x="31" y="5"/>
                </a:lnTo>
                <a:lnTo>
                  <a:pt x="28" y="3"/>
                </a:lnTo>
                <a:lnTo>
                  <a:pt x="25" y="3"/>
                </a:lnTo>
                <a:lnTo>
                  <a:pt x="22" y="2"/>
                </a:lnTo>
                <a:lnTo>
                  <a:pt x="21" y="2"/>
                </a:lnTo>
                <a:lnTo>
                  <a:pt x="18" y="0"/>
                </a:lnTo>
                <a:lnTo>
                  <a:pt x="15" y="0"/>
                </a:lnTo>
                <a:lnTo>
                  <a:pt x="12" y="0"/>
                </a:lnTo>
                <a:lnTo>
                  <a:pt x="10" y="2"/>
                </a:lnTo>
                <a:lnTo>
                  <a:pt x="6" y="3"/>
                </a:lnTo>
                <a:lnTo>
                  <a:pt x="3" y="8"/>
                </a:lnTo>
                <a:lnTo>
                  <a:pt x="0" y="11"/>
                </a:lnTo>
                <a:lnTo>
                  <a:pt x="0" y="15"/>
                </a:lnTo>
                <a:lnTo>
                  <a:pt x="0" y="20"/>
                </a:lnTo>
                <a:lnTo>
                  <a:pt x="1" y="24"/>
                </a:lnTo>
                <a:lnTo>
                  <a:pt x="3" y="27"/>
                </a:lnTo>
                <a:lnTo>
                  <a:pt x="6" y="3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49" name="Freeform 200"/>
          <p:cNvSpPr>
            <a:spLocks/>
          </p:cNvSpPr>
          <p:nvPr/>
        </p:nvSpPr>
        <p:spPr bwMode="auto">
          <a:xfrm>
            <a:off x="6242050" y="4386263"/>
            <a:ext cx="69851" cy="63500"/>
          </a:xfrm>
          <a:custGeom>
            <a:avLst/>
            <a:gdLst>
              <a:gd name="T0" fmla="*/ 2147483647 w 50"/>
              <a:gd name="T1" fmla="*/ 2147483647 h 40"/>
              <a:gd name="T2" fmla="*/ 2147483647 w 50"/>
              <a:gd name="T3" fmla="*/ 2147483647 h 40"/>
              <a:gd name="T4" fmla="*/ 2147483647 w 50"/>
              <a:gd name="T5" fmla="*/ 2147483647 h 40"/>
              <a:gd name="T6" fmla="*/ 2147483647 w 50"/>
              <a:gd name="T7" fmla="*/ 2147483647 h 40"/>
              <a:gd name="T8" fmla="*/ 2147483647 w 50"/>
              <a:gd name="T9" fmla="*/ 2147483647 h 40"/>
              <a:gd name="T10" fmla="*/ 2147483647 w 50"/>
              <a:gd name="T11" fmla="*/ 2147483647 h 40"/>
              <a:gd name="T12" fmla="*/ 2147483647 w 50"/>
              <a:gd name="T13" fmla="*/ 2147483647 h 40"/>
              <a:gd name="T14" fmla="*/ 2147483647 w 50"/>
              <a:gd name="T15" fmla="*/ 2147483647 h 40"/>
              <a:gd name="T16" fmla="*/ 2147483647 w 50"/>
              <a:gd name="T17" fmla="*/ 2147483647 h 40"/>
              <a:gd name="T18" fmla="*/ 2147483647 w 50"/>
              <a:gd name="T19" fmla="*/ 2147483647 h 40"/>
              <a:gd name="T20" fmla="*/ 2147483647 w 50"/>
              <a:gd name="T21" fmla="*/ 2147483647 h 40"/>
              <a:gd name="T22" fmla="*/ 2147483647 w 50"/>
              <a:gd name="T23" fmla="*/ 2147483647 h 40"/>
              <a:gd name="T24" fmla="*/ 2147483647 w 50"/>
              <a:gd name="T25" fmla="*/ 2147483647 h 40"/>
              <a:gd name="T26" fmla="*/ 2147483647 w 50"/>
              <a:gd name="T27" fmla="*/ 2147483647 h 40"/>
              <a:gd name="T28" fmla="*/ 2147483647 w 50"/>
              <a:gd name="T29" fmla="*/ 2147483647 h 40"/>
              <a:gd name="T30" fmla="*/ 2147483647 w 50"/>
              <a:gd name="T31" fmla="*/ 2147483647 h 40"/>
              <a:gd name="T32" fmla="*/ 2147483647 w 50"/>
              <a:gd name="T33" fmla="*/ 2147483647 h 40"/>
              <a:gd name="T34" fmla="*/ 2147483647 w 50"/>
              <a:gd name="T35" fmla="*/ 2147483647 h 40"/>
              <a:gd name="T36" fmla="*/ 2147483647 w 50"/>
              <a:gd name="T37" fmla="*/ 2147483647 h 40"/>
              <a:gd name="T38" fmla="*/ 2147483647 w 50"/>
              <a:gd name="T39" fmla="*/ 2147483647 h 40"/>
              <a:gd name="T40" fmla="*/ 2147483647 w 50"/>
              <a:gd name="T41" fmla="*/ 2147483647 h 40"/>
              <a:gd name="T42" fmla="*/ 2147483647 w 50"/>
              <a:gd name="T43" fmla="*/ 2147483647 h 40"/>
              <a:gd name="T44" fmla="*/ 2147483647 w 50"/>
              <a:gd name="T45" fmla="*/ 2147483647 h 40"/>
              <a:gd name="T46" fmla="*/ 2147483647 w 50"/>
              <a:gd name="T47" fmla="*/ 2147483647 h 40"/>
              <a:gd name="T48" fmla="*/ 2147483647 w 50"/>
              <a:gd name="T49" fmla="*/ 2147483647 h 40"/>
              <a:gd name="T50" fmla="*/ 2147483647 w 50"/>
              <a:gd name="T51" fmla="*/ 2147483647 h 40"/>
              <a:gd name="T52" fmla="*/ 2147483647 w 50"/>
              <a:gd name="T53" fmla="*/ 2147483647 h 40"/>
              <a:gd name="T54" fmla="*/ 2147483647 w 50"/>
              <a:gd name="T55" fmla="*/ 2147483647 h 40"/>
              <a:gd name="T56" fmla="*/ 2147483647 w 50"/>
              <a:gd name="T57" fmla="*/ 2147483647 h 40"/>
              <a:gd name="T58" fmla="*/ 2147483647 w 50"/>
              <a:gd name="T59" fmla="*/ 2147483647 h 40"/>
              <a:gd name="T60" fmla="*/ 2147483647 w 50"/>
              <a:gd name="T61" fmla="*/ 2147483647 h 40"/>
              <a:gd name="T62" fmla="*/ 2147483647 w 50"/>
              <a:gd name="T63" fmla="*/ 2147483647 h 40"/>
              <a:gd name="T64" fmla="*/ 2147483647 w 50"/>
              <a:gd name="T65" fmla="*/ 2147483647 h 40"/>
              <a:gd name="T66" fmla="*/ 2147483647 w 50"/>
              <a:gd name="T67" fmla="*/ 2147483647 h 40"/>
              <a:gd name="T68" fmla="*/ 2147483647 w 50"/>
              <a:gd name="T69" fmla="*/ 2147483647 h 40"/>
              <a:gd name="T70" fmla="*/ 2147483647 w 50"/>
              <a:gd name="T71" fmla="*/ 2147483647 h 40"/>
              <a:gd name="T72" fmla="*/ 2147483647 w 50"/>
              <a:gd name="T73" fmla="*/ 2147483647 h 40"/>
              <a:gd name="T74" fmla="*/ 2147483647 w 50"/>
              <a:gd name="T75" fmla="*/ 0 h 40"/>
              <a:gd name="T76" fmla="*/ 2147483647 w 50"/>
              <a:gd name="T77" fmla="*/ 0 h 40"/>
              <a:gd name="T78" fmla="*/ 2147483647 w 50"/>
              <a:gd name="T79" fmla="*/ 0 h 40"/>
              <a:gd name="T80" fmla="*/ 2147483647 w 50"/>
              <a:gd name="T81" fmla="*/ 2147483647 h 40"/>
              <a:gd name="T82" fmla="*/ 2147483647 w 50"/>
              <a:gd name="T83" fmla="*/ 2147483647 h 40"/>
              <a:gd name="T84" fmla="*/ 2147483647 w 50"/>
              <a:gd name="T85" fmla="*/ 2147483647 h 40"/>
              <a:gd name="T86" fmla="*/ 0 w 50"/>
              <a:gd name="T87" fmla="*/ 2147483647 h 40"/>
              <a:gd name="T88" fmla="*/ 0 w 50"/>
              <a:gd name="T89" fmla="*/ 2147483647 h 40"/>
              <a:gd name="T90" fmla="*/ 0 w 50"/>
              <a:gd name="T91" fmla="*/ 2147483647 h 40"/>
              <a:gd name="T92" fmla="*/ 2147483647 w 50"/>
              <a:gd name="T93" fmla="*/ 2147483647 h 40"/>
              <a:gd name="T94" fmla="*/ 2147483647 w 50"/>
              <a:gd name="T95" fmla="*/ 2147483647 h 40"/>
              <a:gd name="T96" fmla="*/ 2147483647 w 50"/>
              <a:gd name="T97" fmla="*/ 2147483647 h 4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0"/>
              <a:gd name="T148" fmla="*/ 0 h 40"/>
              <a:gd name="T149" fmla="*/ 50 w 50"/>
              <a:gd name="T150" fmla="*/ 40 h 4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0" h="40">
                <a:moveTo>
                  <a:pt x="6" y="30"/>
                </a:moveTo>
                <a:lnTo>
                  <a:pt x="10" y="33"/>
                </a:lnTo>
                <a:lnTo>
                  <a:pt x="13" y="34"/>
                </a:lnTo>
                <a:lnTo>
                  <a:pt x="18" y="37"/>
                </a:lnTo>
                <a:lnTo>
                  <a:pt x="21" y="39"/>
                </a:lnTo>
                <a:lnTo>
                  <a:pt x="25" y="40"/>
                </a:lnTo>
                <a:lnTo>
                  <a:pt x="28" y="40"/>
                </a:lnTo>
                <a:lnTo>
                  <a:pt x="32" y="40"/>
                </a:lnTo>
                <a:lnTo>
                  <a:pt x="37" y="39"/>
                </a:lnTo>
                <a:lnTo>
                  <a:pt x="40" y="37"/>
                </a:lnTo>
                <a:lnTo>
                  <a:pt x="43" y="34"/>
                </a:lnTo>
                <a:lnTo>
                  <a:pt x="43" y="33"/>
                </a:lnTo>
                <a:lnTo>
                  <a:pt x="44" y="30"/>
                </a:lnTo>
                <a:lnTo>
                  <a:pt x="44" y="27"/>
                </a:lnTo>
                <a:lnTo>
                  <a:pt x="46" y="24"/>
                </a:lnTo>
                <a:lnTo>
                  <a:pt x="46" y="21"/>
                </a:lnTo>
                <a:lnTo>
                  <a:pt x="47" y="18"/>
                </a:lnTo>
                <a:lnTo>
                  <a:pt x="49" y="17"/>
                </a:lnTo>
                <a:lnTo>
                  <a:pt x="49" y="15"/>
                </a:lnTo>
                <a:lnTo>
                  <a:pt x="50" y="14"/>
                </a:lnTo>
                <a:lnTo>
                  <a:pt x="50" y="11"/>
                </a:lnTo>
                <a:lnTo>
                  <a:pt x="49" y="9"/>
                </a:lnTo>
                <a:lnTo>
                  <a:pt x="49" y="8"/>
                </a:lnTo>
                <a:lnTo>
                  <a:pt x="47" y="6"/>
                </a:lnTo>
                <a:lnTo>
                  <a:pt x="46" y="5"/>
                </a:lnTo>
                <a:lnTo>
                  <a:pt x="44" y="3"/>
                </a:lnTo>
                <a:lnTo>
                  <a:pt x="43" y="3"/>
                </a:lnTo>
                <a:lnTo>
                  <a:pt x="40" y="3"/>
                </a:lnTo>
                <a:lnTo>
                  <a:pt x="38" y="3"/>
                </a:lnTo>
                <a:lnTo>
                  <a:pt x="37" y="3"/>
                </a:lnTo>
                <a:lnTo>
                  <a:pt x="34" y="5"/>
                </a:lnTo>
                <a:lnTo>
                  <a:pt x="32" y="5"/>
                </a:lnTo>
                <a:lnTo>
                  <a:pt x="31" y="5"/>
                </a:lnTo>
                <a:lnTo>
                  <a:pt x="28" y="3"/>
                </a:lnTo>
                <a:lnTo>
                  <a:pt x="25" y="3"/>
                </a:lnTo>
                <a:lnTo>
                  <a:pt x="22" y="2"/>
                </a:lnTo>
                <a:lnTo>
                  <a:pt x="21" y="2"/>
                </a:lnTo>
                <a:lnTo>
                  <a:pt x="18" y="0"/>
                </a:lnTo>
                <a:lnTo>
                  <a:pt x="15" y="0"/>
                </a:lnTo>
                <a:lnTo>
                  <a:pt x="12" y="0"/>
                </a:lnTo>
                <a:lnTo>
                  <a:pt x="10" y="2"/>
                </a:lnTo>
                <a:lnTo>
                  <a:pt x="6" y="3"/>
                </a:lnTo>
                <a:lnTo>
                  <a:pt x="3" y="8"/>
                </a:lnTo>
                <a:lnTo>
                  <a:pt x="0" y="11"/>
                </a:lnTo>
                <a:lnTo>
                  <a:pt x="0" y="15"/>
                </a:lnTo>
                <a:lnTo>
                  <a:pt x="0" y="20"/>
                </a:lnTo>
                <a:lnTo>
                  <a:pt x="1" y="24"/>
                </a:lnTo>
                <a:lnTo>
                  <a:pt x="3" y="27"/>
                </a:lnTo>
                <a:lnTo>
                  <a:pt x="6" y="30"/>
                </a:lnTo>
              </a:path>
            </a:pathLst>
          </a:custGeom>
          <a:solidFill>
            <a:srgbClr val="FFFF00"/>
          </a:solidFill>
          <a:ln w="4763">
            <a:solidFill>
              <a:srgbClr val="990000"/>
            </a:solidFill>
            <a:round/>
            <a:headEnd/>
            <a:tailEnd/>
          </a:ln>
        </p:spPr>
        <p:txBody>
          <a:bodyPr/>
          <a:lstStyle/>
          <a:p>
            <a:endParaRPr lang="en-US"/>
          </a:p>
        </p:txBody>
      </p:sp>
      <p:sp>
        <p:nvSpPr>
          <p:cNvPr id="53450" name="Freeform 201"/>
          <p:cNvSpPr>
            <a:spLocks/>
          </p:cNvSpPr>
          <p:nvPr/>
        </p:nvSpPr>
        <p:spPr bwMode="auto">
          <a:xfrm>
            <a:off x="6189667" y="4370389"/>
            <a:ext cx="39687" cy="74612"/>
          </a:xfrm>
          <a:custGeom>
            <a:avLst/>
            <a:gdLst>
              <a:gd name="T0" fmla="*/ 0 w 28"/>
              <a:gd name="T1" fmla="*/ 2147483647 h 47"/>
              <a:gd name="T2" fmla="*/ 0 w 28"/>
              <a:gd name="T3" fmla="*/ 2147483647 h 47"/>
              <a:gd name="T4" fmla="*/ 0 w 28"/>
              <a:gd name="T5" fmla="*/ 2147483647 h 47"/>
              <a:gd name="T6" fmla="*/ 2147483647 w 28"/>
              <a:gd name="T7" fmla="*/ 2147483647 h 47"/>
              <a:gd name="T8" fmla="*/ 2147483647 w 28"/>
              <a:gd name="T9" fmla="*/ 2147483647 h 47"/>
              <a:gd name="T10" fmla="*/ 2147483647 w 28"/>
              <a:gd name="T11" fmla="*/ 2147483647 h 47"/>
              <a:gd name="T12" fmla="*/ 2147483647 w 28"/>
              <a:gd name="T13" fmla="*/ 2147483647 h 47"/>
              <a:gd name="T14" fmla="*/ 2147483647 w 28"/>
              <a:gd name="T15" fmla="*/ 2147483647 h 47"/>
              <a:gd name="T16" fmla="*/ 2147483647 w 28"/>
              <a:gd name="T17" fmla="*/ 2147483647 h 47"/>
              <a:gd name="T18" fmla="*/ 2147483647 w 28"/>
              <a:gd name="T19" fmla="*/ 2147483647 h 47"/>
              <a:gd name="T20" fmla="*/ 2147483647 w 28"/>
              <a:gd name="T21" fmla="*/ 2147483647 h 47"/>
              <a:gd name="T22" fmla="*/ 2147483647 w 28"/>
              <a:gd name="T23" fmla="*/ 2147483647 h 47"/>
              <a:gd name="T24" fmla="*/ 2147483647 w 28"/>
              <a:gd name="T25" fmla="*/ 2147483647 h 47"/>
              <a:gd name="T26" fmla="*/ 2147483647 w 28"/>
              <a:gd name="T27" fmla="*/ 2147483647 h 47"/>
              <a:gd name="T28" fmla="*/ 2147483647 w 28"/>
              <a:gd name="T29" fmla="*/ 2147483647 h 47"/>
              <a:gd name="T30" fmla="*/ 2147483647 w 28"/>
              <a:gd name="T31" fmla="*/ 2147483647 h 47"/>
              <a:gd name="T32" fmla="*/ 2147483647 w 28"/>
              <a:gd name="T33" fmla="*/ 2147483647 h 47"/>
              <a:gd name="T34" fmla="*/ 2147483647 w 28"/>
              <a:gd name="T35" fmla="*/ 0 h 47"/>
              <a:gd name="T36" fmla="*/ 2147483647 w 28"/>
              <a:gd name="T37" fmla="*/ 0 h 47"/>
              <a:gd name="T38" fmla="*/ 2147483647 w 28"/>
              <a:gd name="T39" fmla="*/ 2147483647 h 47"/>
              <a:gd name="T40" fmla="*/ 2147483647 w 28"/>
              <a:gd name="T41" fmla="*/ 2147483647 h 47"/>
              <a:gd name="T42" fmla="*/ 0 w 28"/>
              <a:gd name="T43" fmla="*/ 2147483647 h 47"/>
              <a:gd name="T44" fmla="*/ 0 w 28"/>
              <a:gd name="T45" fmla="*/ 2147483647 h 47"/>
              <a:gd name="T46" fmla="*/ 0 w 28"/>
              <a:gd name="T47" fmla="*/ 2147483647 h 47"/>
              <a:gd name="T48" fmla="*/ 0 w 28"/>
              <a:gd name="T49" fmla="*/ 2147483647 h 4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8"/>
              <a:gd name="T76" fmla="*/ 0 h 47"/>
              <a:gd name="T77" fmla="*/ 28 w 28"/>
              <a:gd name="T78" fmla="*/ 47 h 4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8" h="47">
                <a:moveTo>
                  <a:pt x="0" y="18"/>
                </a:moveTo>
                <a:lnTo>
                  <a:pt x="0" y="25"/>
                </a:lnTo>
                <a:lnTo>
                  <a:pt x="0" y="31"/>
                </a:lnTo>
                <a:lnTo>
                  <a:pt x="3" y="37"/>
                </a:lnTo>
                <a:lnTo>
                  <a:pt x="6" y="41"/>
                </a:lnTo>
                <a:lnTo>
                  <a:pt x="9" y="44"/>
                </a:lnTo>
                <a:lnTo>
                  <a:pt x="13" y="47"/>
                </a:lnTo>
                <a:lnTo>
                  <a:pt x="16" y="47"/>
                </a:lnTo>
                <a:lnTo>
                  <a:pt x="21" y="44"/>
                </a:lnTo>
                <a:lnTo>
                  <a:pt x="25" y="40"/>
                </a:lnTo>
                <a:lnTo>
                  <a:pt x="28" y="34"/>
                </a:lnTo>
                <a:lnTo>
                  <a:pt x="28" y="30"/>
                </a:lnTo>
                <a:lnTo>
                  <a:pt x="27" y="24"/>
                </a:lnTo>
                <a:lnTo>
                  <a:pt x="24" y="18"/>
                </a:lnTo>
                <a:lnTo>
                  <a:pt x="21" y="12"/>
                </a:lnTo>
                <a:lnTo>
                  <a:pt x="16" y="7"/>
                </a:lnTo>
                <a:lnTo>
                  <a:pt x="12" y="1"/>
                </a:lnTo>
                <a:lnTo>
                  <a:pt x="7" y="0"/>
                </a:lnTo>
                <a:lnTo>
                  <a:pt x="6" y="0"/>
                </a:lnTo>
                <a:lnTo>
                  <a:pt x="3" y="1"/>
                </a:lnTo>
                <a:lnTo>
                  <a:pt x="1" y="4"/>
                </a:lnTo>
                <a:lnTo>
                  <a:pt x="0" y="9"/>
                </a:lnTo>
                <a:lnTo>
                  <a:pt x="0" y="12"/>
                </a:lnTo>
                <a:lnTo>
                  <a:pt x="0" y="15"/>
                </a:lnTo>
                <a:lnTo>
                  <a:pt x="0" y="1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51" name="Freeform 202"/>
          <p:cNvSpPr>
            <a:spLocks/>
          </p:cNvSpPr>
          <p:nvPr/>
        </p:nvSpPr>
        <p:spPr bwMode="auto">
          <a:xfrm>
            <a:off x="6189667" y="4370389"/>
            <a:ext cx="39687" cy="74612"/>
          </a:xfrm>
          <a:custGeom>
            <a:avLst/>
            <a:gdLst>
              <a:gd name="T0" fmla="*/ 0 w 28"/>
              <a:gd name="T1" fmla="*/ 2147483647 h 47"/>
              <a:gd name="T2" fmla="*/ 0 w 28"/>
              <a:gd name="T3" fmla="*/ 2147483647 h 47"/>
              <a:gd name="T4" fmla="*/ 0 w 28"/>
              <a:gd name="T5" fmla="*/ 2147483647 h 47"/>
              <a:gd name="T6" fmla="*/ 2147483647 w 28"/>
              <a:gd name="T7" fmla="*/ 2147483647 h 47"/>
              <a:gd name="T8" fmla="*/ 2147483647 w 28"/>
              <a:gd name="T9" fmla="*/ 2147483647 h 47"/>
              <a:gd name="T10" fmla="*/ 2147483647 w 28"/>
              <a:gd name="T11" fmla="*/ 2147483647 h 47"/>
              <a:gd name="T12" fmla="*/ 2147483647 w 28"/>
              <a:gd name="T13" fmla="*/ 2147483647 h 47"/>
              <a:gd name="T14" fmla="*/ 2147483647 w 28"/>
              <a:gd name="T15" fmla="*/ 2147483647 h 47"/>
              <a:gd name="T16" fmla="*/ 2147483647 w 28"/>
              <a:gd name="T17" fmla="*/ 2147483647 h 47"/>
              <a:gd name="T18" fmla="*/ 2147483647 w 28"/>
              <a:gd name="T19" fmla="*/ 2147483647 h 47"/>
              <a:gd name="T20" fmla="*/ 2147483647 w 28"/>
              <a:gd name="T21" fmla="*/ 2147483647 h 47"/>
              <a:gd name="T22" fmla="*/ 2147483647 w 28"/>
              <a:gd name="T23" fmla="*/ 2147483647 h 47"/>
              <a:gd name="T24" fmla="*/ 2147483647 w 28"/>
              <a:gd name="T25" fmla="*/ 2147483647 h 47"/>
              <a:gd name="T26" fmla="*/ 2147483647 w 28"/>
              <a:gd name="T27" fmla="*/ 2147483647 h 47"/>
              <a:gd name="T28" fmla="*/ 2147483647 w 28"/>
              <a:gd name="T29" fmla="*/ 2147483647 h 47"/>
              <a:gd name="T30" fmla="*/ 2147483647 w 28"/>
              <a:gd name="T31" fmla="*/ 2147483647 h 47"/>
              <a:gd name="T32" fmla="*/ 2147483647 w 28"/>
              <a:gd name="T33" fmla="*/ 2147483647 h 47"/>
              <a:gd name="T34" fmla="*/ 2147483647 w 28"/>
              <a:gd name="T35" fmla="*/ 0 h 47"/>
              <a:gd name="T36" fmla="*/ 2147483647 w 28"/>
              <a:gd name="T37" fmla="*/ 0 h 47"/>
              <a:gd name="T38" fmla="*/ 2147483647 w 28"/>
              <a:gd name="T39" fmla="*/ 2147483647 h 47"/>
              <a:gd name="T40" fmla="*/ 2147483647 w 28"/>
              <a:gd name="T41" fmla="*/ 2147483647 h 47"/>
              <a:gd name="T42" fmla="*/ 0 w 28"/>
              <a:gd name="T43" fmla="*/ 2147483647 h 47"/>
              <a:gd name="T44" fmla="*/ 0 w 28"/>
              <a:gd name="T45" fmla="*/ 2147483647 h 47"/>
              <a:gd name="T46" fmla="*/ 0 w 28"/>
              <a:gd name="T47" fmla="*/ 2147483647 h 47"/>
              <a:gd name="T48" fmla="*/ 0 w 28"/>
              <a:gd name="T49" fmla="*/ 2147483647 h 4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8"/>
              <a:gd name="T76" fmla="*/ 0 h 47"/>
              <a:gd name="T77" fmla="*/ 28 w 28"/>
              <a:gd name="T78" fmla="*/ 47 h 4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8" h="47">
                <a:moveTo>
                  <a:pt x="0" y="18"/>
                </a:moveTo>
                <a:lnTo>
                  <a:pt x="0" y="25"/>
                </a:lnTo>
                <a:lnTo>
                  <a:pt x="0" y="31"/>
                </a:lnTo>
                <a:lnTo>
                  <a:pt x="3" y="37"/>
                </a:lnTo>
                <a:lnTo>
                  <a:pt x="6" y="41"/>
                </a:lnTo>
                <a:lnTo>
                  <a:pt x="9" y="44"/>
                </a:lnTo>
                <a:lnTo>
                  <a:pt x="13" y="47"/>
                </a:lnTo>
                <a:lnTo>
                  <a:pt x="16" y="47"/>
                </a:lnTo>
                <a:lnTo>
                  <a:pt x="21" y="44"/>
                </a:lnTo>
                <a:lnTo>
                  <a:pt x="25" y="40"/>
                </a:lnTo>
                <a:lnTo>
                  <a:pt x="28" y="34"/>
                </a:lnTo>
                <a:lnTo>
                  <a:pt x="28" y="30"/>
                </a:lnTo>
                <a:lnTo>
                  <a:pt x="27" y="24"/>
                </a:lnTo>
                <a:lnTo>
                  <a:pt x="24" y="18"/>
                </a:lnTo>
                <a:lnTo>
                  <a:pt x="21" y="12"/>
                </a:lnTo>
                <a:lnTo>
                  <a:pt x="16" y="7"/>
                </a:lnTo>
                <a:lnTo>
                  <a:pt x="12" y="1"/>
                </a:lnTo>
                <a:lnTo>
                  <a:pt x="7" y="0"/>
                </a:lnTo>
                <a:lnTo>
                  <a:pt x="6" y="0"/>
                </a:lnTo>
                <a:lnTo>
                  <a:pt x="3" y="1"/>
                </a:lnTo>
                <a:lnTo>
                  <a:pt x="1" y="4"/>
                </a:lnTo>
                <a:lnTo>
                  <a:pt x="0" y="9"/>
                </a:lnTo>
                <a:lnTo>
                  <a:pt x="0" y="12"/>
                </a:lnTo>
                <a:lnTo>
                  <a:pt x="0" y="15"/>
                </a:lnTo>
                <a:lnTo>
                  <a:pt x="0" y="18"/>
                </a:lnTo>
              </a:path>
            </a:pathLst>
          </a:custGeom>
          <a:solidFill>
            <a:srgbClr val="FFFF00"/>
          </a:solidFill>
          <a:ln w="4763">
            <a:solidFill>
              <a:srgbClr val="990000"/>
            </a:solidFill>
            <a:round/>
            <a:headEnd/>
            <a:tailEnd/>
          </a:ln>
        </p:spPr>
        <p:txBody>
          <a:bodyPr/>
          <a:lstStyle/>
          <a:p>
            <a:endParaRPr lang="en-US"/>
          </a:p>
        </p:txBody>
      </p:sp>
      <p:pic>
        <p:nvPicPr>
          <p:cNvPr id="53452" name="Picture 203"/>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177668" y="4675984"/>
            <a:ext cx="1797051"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1290444" name="Rectangle 204"/>
          <p:cNvSpPr>
            <a:spLocks noChangeArrowheads="1"/>
          </p:cNvSpPr>
          <p:nvPr/>
        </p:nvSpPr>
        <p:spPr bwMode="white">
          <a:xfrm>
            <a:off x="1828800" y="3694945"/>
            <a:ext cx="1978025"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spAutoFit/>
          </a:bodyPr>
          <a:lstStyle/>
          <a:p>
            <a:pPr algn="ctr"/>
            <a:r>
              <a:rPr lang="en-US" sz="1600" b="1" dirty="0">
                <a:latin typeface="Helvetica" pitchFamily="34" charset="0"/>
              </a:rPr>
              <a:t>Increased glucagon </a:t>
            </a:r>
            <a:r>
              <a:rPr lang="el-GR" sz="1600" b="1" dirty="0">
                <a:latin typeface="Helvetica" pitchFamily="34" charset="0"/>
              </a:rPr>
              <a:t>α</a:t>
            </a:r>
            <a:r>
              <a:rPr lang="en-US" sz="1600" b="1" dirty="0">
                <a:latin typeface="Helvetica" pitchFamily="34" charset="0"/>
              </a:rPr>
              <a:t>-cell secretion </a:t>
            </a:r>
          </a:p>
        </p:txBody>
      </p:sp>
      <p:pic>
        <p:nvPicPr>
          <p:cNvPr id="53454" name="Picture 205"/>
          <p:cNvPicPr>
            <a:picLocks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634036" y="1994964"/>
            <a:ext cx="1524000" cy="142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53455" name="Picture 206"/>
          <p:cNvPicPr>
            <a:picLocks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352800" y="947705"/>
            <a:ext cx="1620839" cy="806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53456" name="Rectangle 207"/>
          <p:cNvSpPr>
            <a:spLocks noChangeArrowheads="1"/>
          </p:cNvSpPr>
          <p:nvPr/>
        </p:nvSpPr>
        <p:spPr bwMode="white">
          <a:xfrm>
            <a:off x="5181603" y="2514601"/>
            <a:ext cx="1039813" cy="274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1" rIns="90488" bIns="44451">
            <a:spAutoFit/>
          </a:bodyPr>
          <a:lstStyle/>
          <a:p>
            <a:endParaRPr lang="en-US" sz="1200" b="1">
              <a:latin typeface="Helvetica" pitchFamily="34" charset="0"/>
            </a:endParaRPr>
          </a:p>
        </p:txBody>
      </p:sp>
      <p:sp>
        <p:nvSpPr>
          <p:cNvPr id="1290458" name="Rectangle 218"/>
          <p:cNvSpPr>
            <a:spLocks noChangeArrowheads="1"/>
          </p:cNvSpPr>
          <p:nvPr/>
        </p:nvSpPr>
        <p:spPr bwMode="auto">
          <a:xfrm>
            <a:off x="3145154" y="1752600"/>
            <a:ext cx="2396491" cy="58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1" rIns="90488" bIns="44451">
            <a:spAutoFit/>
          </a:bodyPr>
          <a:lstStyle/>
          <a:p>
            <a:r>
              <a:rPr lang="en-US" sz="1600" b="1" dirty="0">
                <a:latin typeface="Helvetica" pitchFamily="34" charset="0"/>
              </a:rPr>
              <a:t>     Decreased </a:t>
            </a:r>
            <a:br>
              <a:rPr lang="en-US" sz="1600" b="1" dirty="0">
                <a:latin typeface="Helvetica" pitchFamily="34" charset="0"/>
              </a:rPr>
            </a:br>
            <a:r>
              <a:rPr lang="en-US" sz="1600" b="1" dirty="0">
                <a:latin typeface="Helvetica" pitchFamily="34" charset="0"/>
              </a:rPr>
              <a:t>Insulin </a:t>
            </a:r>
            <a:r>
              <a:rPr lang="en-GB" sz="1600" dirty="0">
                <a:latin typeface="Helvetica" pitchFamily="34" charset="0"/>
                <a:sym typeface="Symbol" pitchFamily="18" charset="2"/>
              </a:rPr>
              <a:t></a:t>
            </a:r>
            <a:r>
              <a:rPr lang="en-US" sz="1600" b="1" dirty="0">
                <a:latin typeface="Helvetica" pitchFamily="34" charset="0"/>
                <a:sym typeface="Symbol" pitchFamily="18" charset="2"/>
              </a:rPr>
              <a:t>-</a:t>
            </a:r>
            <a:r>
              <a:rPr lang="en-US" sz="1600" b="1" dirty="0">
                <a:latin typeface="Helvetica" pitchFamily="34" charset="0"/>
              </a:rPr>
              <a:t>cell secretion</a:t>
            </a:r>
          </a:p>
        </p:txBody>
      </p:sp>
      <p:sp>
        <p:nvSpPr>
          <p:cNvPr id="53458" name="AutoShape 219"/>
          <p:cNvSpPr>
            <a:spLocks noChangeArrowheads="1"/>
          </p:cNvSpPr>
          <p:nvPr/>
        </p:nvSpPr>
        <p:spPr bwMode="auto">
          <a:xfrm rot="13440184">
            <a:off x="4463249" y="1601399"/>
            <a:ext cx="403909" cy="206725"/>
          </a:xfrm>
          <a:prstGeom prst="rightArrow">
            <a:avLst>
              <a:gd name="adj1" fmla="val 50000"/>
              <a:gd name="adj2" fmla="val 96119"/>
            </a:avLst>
          </a:prstGeom>
          <a:solidFill>
            <a:schemeClr val="tx1"/>
          </a:solidFill>
          <a:ln w="12700">
            <a:solidFill>
              <a:schemeClr val="tx1"/>
            </a:solidFill>
            <a:miter lim="800000"/>
            <a:headEnd/>
            <a:tailEnd/>
          </a:ln>
        </p:spPr>
        <p:txBody>
          <a:bodyPr wrap="none" anchor="ctr"/>
          <a:lstStyle/>
          <a:p>
            <a:endParaRPr lang="en-US" dirty="0"/>
          </a:p>
        </p:txBody>
      </p:sp>
      <p:sp>
        <p:nvSpPr>
          <p:cNvPr id="1290460" name="Rectangle 220"/>
          <p:cNvSpPr>
            <a:spLocks noChangeArrowheads="1"/>
          </p:cNvSpPr>
          <p:nvPr/>
        </p:nvSpPr>
        <p:spPr bwMode="auto">
          <a:xfrm>
            <a:off x="609600" y="5357815"/>
            <a:ext cx="1447800" cy="1074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1" rIns="90488" bIns="44451">
            <a:spAutoFit/>
          </a:bodyPr>
          <a:lstStyle/>
          <a:p>
            <a:r>
              <a:rPr lang="en-US" sz="1600" b="1" dirty="0">
                <a:latin typeface="Helvetica" pitchFamily="34" charset="0"/>
              </a:rPr>
              <a:t>Increased hepatic glucose</a:t>
            </a:r>
          </a:p>
          <a:p>
            <a:r>
              <a:rPr lang="en-US" sz="1600" b="1" dirty="0">
                <a:latin typeface="Helvetica" pitchFamily="34" charset="0"/>
              </a:rPr>
              <a:t>production</a:t>
            </a:r>
          </a:p>
        </p:txBody>
      </p:sp>
      <p:sp>
        <p:nvSpPr>
          <p:cNvPr id="53460" name="AutoShape 221"/>
          <p:cNvSpPr>
            <a:spLocks noChangeArrowheads="1"/>
          </p:cNvSpPr>
          <p:nvPr/>
        </p:nvSpPr>
        <p:spPr bwMode="auto">
          <a:xfrm>
            <a:off x="1685925" y="5465767"/>
            <a:ext cx="750888" cy="257175"/>
          </a:xfrm>
          <a:prstGeom prst="rightArrow">
            <a:avLst>
              <a:gd name="adj1" fmla="val 50000"/>
              <a:gd name="adj2" fmla="val 146015"/>
            </a:avLst>
          </a:prstGeom>
          <a:solidFill>
            <a:schemeClr val="tx1"/>
          </a:solidFill>
          <a:ln w="12700">
            <a:solidFill>
              <a:schemeClr val="tx1"/>
            </a:solidFill>
            <a:miter lim="800000"/>
            <a:headEnd/>
            <a:tailEnd/>
          </a:ln>
        </p:spPr>
        <p:txBody>
          <a:bodyPr wrap="none" anchor="ctr"/>
          <a:lstStyle/>
          <a:p>
            <a:endParaRPr lang="en-US"/>
          </a:p>
        </p:txBody>
      </p:sp>
      <p:sp>
        <p:nvSpPr>
          <p:cNvPr id="1290462" name="Rectangle 222"/>
          <p:cNvSpPr>
            <a:spLocks noChangeArrowheads="1"/>
          </p:cNvSpPr>
          <p:nvPr/>
        </p:nvSpPr>
        <p:spPr bwMode="auto">
          <a:xfrm>
            <a:off x="6968220" y="4371381"/>
            <a:ext cx="1570892" cy="58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488" tIns="44451" rIns="90488" bIns="44451">
            <a:spAutoFit/>
          </a:bodyPr>
          <a:lstStyle/>
          <a:p>
            <a:r>
              <a:rPr lang="en-US" sz="1600" b="1" dirty="0">
                <a:latin typeface="Helvetica" pitchFamily="34" charset="0"/>
              </a:rPr>
              <a:t>Increased lipolysis</a:t>
            </a:r>
          </a:p>
        </p:txBody>
      </p:sp>
      <p:sp>
        <p:nvSpPr>
          <p:cNvPr id="53463" name="AutoShape 228"/>
          <p:cNvSpPr>
            <a:spLocks noChangeArrowheads="1"/>
          </p:cNvSpPr>
          <p:nvPr/>
        </p:nvSpPr>
        <p:spPr bwMode="auto">
          <a:xfrm rot="1160736" flipH="1">
            <a:off x="5943600" y="5943603"/>
            <a:ext cx="914400" cy="163513"/>
          </a:xfrm>
          <a:prstGeom prst="rightArrow">
            <a:avLst>
              <a:gd name="adj1" fmla="val 50000"/>
              <a:gd name="adj2" fmla="val 279663"/>
            </a:avLst>
          </a:prstGeom>
          <a:solidFill>
            <a:schemeClr val="tx1"/>
          </a:solidFill>
          <a:ln w="12700">
            <a:solidFill>
              <a:schemeClr val="tx1"/>
            </a:solidFill>
            <a:miter lim="800000"/>
            <a:headEnd/>
            <a:tailEnd/>
          </a:ln>
        </p:spPr>
        <p:txBody>
          <a:bodyPr wrap="none" anchor="ctr"/>
          <a:lstStyle/>
          <a:p>
            <a:endParaRPr lang="en-US"/>
          </a:p>
        </p:txBody>
      </p:sp>
      <p:sp>
        <p:nvSpPr>
          <p:cNvPr id="1290469" name="Rectangle 229"/>
          <p:cNvSpPr>
            <a:spLocks noChangeArrowheads="1"/>
          </p:cNvSpPr>
          <p:nvPr/>
        </p:nvSpPr>
        <p:spPr bwMode="auto">
          <a:xfrm>
            <a:off x="6290829" y="6116753"/>
            <a:ext cx="2209800" cy="58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1" rIns="90488" bIns="44451">
            <a:spAutoFit/>
          </a:bodyPr>
          <a:lstStyle/>
          <a:p>
            <a:r>
              <a:rPr lang="en-US" sz="1600" b="1" dirty="0">
                <a:latin typeface="Helvetica" pitchFamily="34" charset="0"/>
              </a:rPr>
              <a:t>Decreased muscle glucose uptake</a:t>
            </a:r>
          </a:p>
        </p:txBody>
      </p:sp>
      <p:sp>
        <p:nvSpPr>
          <p:cNvPr id="53465" name="Freeform 231"/>
          <p:cNvSpPr>
            <a:spLocks/>
          </p:cNvSpPr>
          <p:nvPr/>
        </p:nvSpPr>
        <p:spPr bwMode="auto">
          <a:xfrm>
            <a:off x="4945066" y="3259141"/>
            <a:ext cx="1285875" cy="1163637"/>
          </a:xfrm>
          <a:custGeom>
            <a:avLst/>
            <a:gdLst>
              <a:gd name="T0" fmla="*/ 2147483647 w 891"/>
              <a:gd name="T1" fmla="*/ 2147483647 h 806"/>
              <a:gd name="T2" fmla="*/ 2147483647 w 891"/>
              <a:gd name="T3" fmla="*/ 2147483647 h 806"/>
              <a:gd name="T4" fmla="*/ 2147483647 w 891"/>
              <a:gd name="T5" fmla="*/ 2147483647 h 806"/>
              <a:gd name="T6" fmla="*/ 2147483647 w 891"/>
              <a:gd name="T7" fmla="*/ 2147483647 h 806"/>
              <a:gd name="T8" fmla="*/ 2147483647 w 891"/>
              <a:gd name="T9" fmla="*/ 2147483647 h 806"/>
              <a:gd name="T10" fmla="*/ 2147483647 w 891"/>
              <a:gd name="T11" fmla="*/ 2147483647 h 806"/>
              <a:gd name="T12" fmla="*/ 2147483647 w 891"/>
              <a:gd name="T13" fmla="*/ 2147483647 h 806"/>
              <a:gd name="T14" fmla="*/ 2147483647 w 891"/>
              <a:gd name="T15" fmla="*/ 2147483647 h 806"/>
              <a:gd name="T16" fmla="*/ 2147483647 w 891"/>
              <a:gd name="T17" fmla="*/ 2147483647 h 806"/>
              <a:gd name="T18" fmla="*/ 2147483647 w 891"/>
              <a:gd name="T19" fmla="*/ 2147483647 h 806"/>
              <a:gd name="T20" fmla="*/ 2147483647 w 891"/>
              <a:gd name="T21" fmla="*/ 2147483647 h 806"/>
              <a:gd name="T22" fmla="*/ 2147483647 w 891"/>
              <a:gd name="T23" fmla="*/ 2147483647 h 806"/>
              <a:gd name="T24" fmla="*/ 2147483647 w 891"/>
              <a:gd name="T25" fmla="*/ 2147483647 h 806"/>
              <a:gd name="T26" fmla="*/ 2147483647 w 891"/>
              <a:gd name="T27" fmla="*/ 2147483647 h 806"/>
              <a:gd name="T28" fmla="*/ 2147483647 w 891"/>
              <a:gd name="T29" fmla="*/ 2147483647 h 806"/>
              <a:gd name="T30" fmla="*/ 2147483647 w 891"/>
              <a:gd name="T31" fmla="*/ 2147483647 h 806"/>
              <a:gd name="T32" fmla="*/ 0 w 891"/>
              <a:gd name="T33" fmla="*/ 2147483647 h 806"/>
              <a:gd name="T34" fmla="*/ 2147483647 w 891"/>
              <a:gd name="T35" fmla="*/ 2147483647 h 806"/>
              <a:gd name="T36" fmla="*/ 2147483647 w 891"/>
              <a:gd name="T37" fmla="*/ 2147483647 h 806"/>
              <a:gd name="T38" fmla="*/ 2147483647 w 891"/>
              <a:gd name="T39" fmla="*/ 2147483647 h 806"/>
              <a:gd name="T40" fmla="*/ 2147483647 w 891"/>
              <a:gd name="T41" fmla="*/ 2147483647 h 806"/>
              <a:gd name="T42" fmla="*/ 2147483647 w 891"/>
              <a:gd name="T43" fmla="*/ 2147483647 h 806"/>
              <a:gd name="T44" fmla="*/ 2147483647 w 891"/>
              <a:gd name="T45" fmla="*/ 2147483647 h 806"/>
              <a:gd name="T46" fmla="*/ 2147483647 w 891"/>
              <a:gd name="T47" fmla="*/ 2147483647 h 806"/>
              <a:gd name="T48" fmla="*/ 2147483647 w 891"/>
              <a:gd name="T49" fmla="*/ 2147483647 h 806"/>
              <a:gd name="T50" fmla="*/ 2147483647 w 891"/>
              <a:gd name="T51" fmla="*/ 2147483647 h 806"/>
              <a:gd name="T52" fmla="*/ 2147483647 w 891"/>
              <a:gd name="T53" fmla="*/ 2147483647 h 806"/>
              <a:gd name="T54" fmla="*/ 2147483647 w 891"/>
              <a:gd name="T55" fmla="*/ 2147483647 h 806"/>
              <a:gd name="T56" fmla="*/ 2147483647 w 891"/>
              <a:gd name="T57" fmla="*/ 2147483647 h 806"/>
              <a:gd name="T58" fmla="*/ 2147483647 w 891"/>
              <a:gd name="T59" fmla="*/ 2147483647 h 806"/>
              <a:gd name="T60" fmla="*/ 2147483647 w 891"/>
              <a:gd name="T61" fmla="*/ 2147483647 h 806"/>
              <a:gd name="T62" fmla="*/ 2147483647 w 891"/>
              <a:gd name="T63" fmla="*/ 2147483647 h 806"/>
              <a:gd name="T64" fmla="*/ 2147483647 w 891"/>
              <a:gd name="T65" fmla="*/ 2147483647 h 80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91"/>
              <a:gd name="T100" fmla="*/ 0 h 806"/>
              <a:gd name="T101" fmla="*/ 891 w 891"/>
              <a:gd name="T102" fmla="*/ 806 h 80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91" h="806">
                <a:moveTo>
                  <a:pt x="890" y="795"/>
                </a:moveTo>
                <a:lnTo>
                  <a:pt x="806" y="782"/>
                </a:lnTo>
                <a:lnTo>
                  <a:pt x="729" y="767"/>
                </a:lnTo>
                <a:lnTo>
                  <a:pt x="659" y="750"/>
                </a:lnTo>
                <a:lnTo>
                  <a:pt x="594" y="729"/>
                </a:lnTo>
                <a:lnTo>
                  <a:pt x="534" y="708"/>
                </a:lnTo>
                <a:lnTo>
                  <a:pt x="482" y="684"/>
                </a:lnTo>
                <a:lnTo>
                  <a:pt x="433" y="659"/>
                </a:lnTo>
                <a:lnTo>
                  <a:pt x="390" y="632"/>
                </a:lnTo>
                <a:lnTo>
                  <a:pt x="351" y="604"/>
                </a:lnTo>
                <a:lnTo>
                  <a:pt x="316" y="573"/>
                </a:lnTo>
                <a:lnTo>
                  <a:pt x="287" y="543"/>
                </a:lnTo>
                <a:lnTo>
                  <a:pt x="260" y="512"/>
                </a:lnTo>
                <a:lnTo>
                  <a:pt x="235" y="480"/>
                </a:lnTo>
                <a:lnTo>
                  <a:pt x="215" y="447"/>
                </a:lnTo>
                <a:lnTo>
                  <a:pt x="197" y="414"/>
                </a:lnTo>
                <a:lnTo>
                  <a:pt x="182" y="382"/>
                </a:lnTo>
                <a:lnTo>
                  <a:pt x="168" y="350"/>
                </a:lnTo>
                <a:lnTo>
                  <a:pt x="156" y="318"/>
                </a:lnTo>
                <a:lnTo>
                  <a:pt x="147" y="284"/>
                </a:lnTo>
                <a:lnTo>
                  <a:pt x="138" y="254"/>
                </a:lnTo>
                <a:lnTo>
                  <a:pt x="130" y="223"/>
                </a:lnTo>
                <a:lnTo>
                  <a:pt x="122" y="194"/>
                </a:lnTo>
                <a:lnTo>
                  <a:pt x="113" y="166"/>
                </a:lnTo>
                <a:lnTo>
                  <a:pt x="106" y="140"/>
                </a:lnTo>
                <a:lnTo>
                  <a:pt x="98" y="115"/>
                </a:lnTo>
                <a:lnTo>
                  <a:pt x="89" y="91"/>
                </a:lnTo>
                <a:lnTo>
                  <a:pt x="80" y="70"/>
                </a:lnTo>
                <a:lnTo>
                  <a:pt x="70" y="51"/>
                </a:lnTo>
                <a:lnTo>
                  <a:pt x="57" y="34"/>
                </a:lnTo>
                <a:lnTo>
                  <a:pt x="42" y="20"/>
                </a:lnTo>
                <a:lnTo>
                  <a:pt x="24" y="8"/>
                </a:lnTo>
                <a:lnTo>
                  <a:pt x="4" y="0"/>
                </a:lnTo>
                <a:lnTo>
                  <a:pt x="0" y="8"/>
                </a:lnTo>
                <a:lnTo>
                  <a:pt x="17" y="16"/>
                </a:lnTo>
                <a:lnTo>
                  <a:pt x="33" y="26"/>
                </a:lnTo>
                <a:lnTo>
                  <a:pt x="46" y="40"/>
                </a:lnTo>
                <a:lnTo>
                  <a:pt x="58" y="55"/>
                </a:lnTo>
                <a:lnTo>
                  <a:pt x="69" y="74"/>
                </a:lnTo>
                <a:lnTo>
                  <a:pt x="78" y="94"/>
                </a:lnTo>
                <a:lnTo>
                  <a:pt x="87" y="117"/>
                </a:lnTo>
                <a:lnTo>
                  <a:pt x="95" y="142"/>
                </a:lnTo>
                <a:lnTo>
                  <a:pt x="102" y="168"/>
                </a:lnTo>
                <a:lnTo>
                  <a:pt x="110" y="197"/>
                </a:lnTo>
                <a:lnTo>
                  <a:pt x="116" y="226"/>
                </a:lnTo>
                <a:lnTo>
                  <a:pt x="125" y="256"/>
                </a:lnTo>
                <a:lnTo>
                  <a:pt x="134" y="287"/>
                </a:lnTo>
                <a:lnTo>
                  <a:pt x="144" y="320"/>
                </a:lnTo>
                <a:lnTo>
                  <a:pt x="156" y="352"/>
                </a:lnTo>
                <a:lnTo>
                  <a:pt x="170" y="386"/>
                </a:lnTo>
                <a:lnTo>
                  <a:pt x="186" y="419"/>
                </a:lnTo>
                <a:lnTo>
                  <a:pt x="204" y="452"/>
                </a:lnTo>
                <a:lnTo>
                  <a:pt x="225" y="484"/>
                </a:lnTo>
                <a:lnTo>
                  <a:pt x="249" y="518"/>
                </a:lnTo>
                <a:lnTo>
                  <a:pt x="277" y="549"/>
                </a:lnTo>
                <a:lnTo>
                  <a:pt x="307" y="580"/>
                </a:lnTo>
                <a:lnTo>
                  <a:pt x="342" y="611"/>
                </a:lnTo>
                <a:lnTo>
                  <a:pt x="382" y="639"/>
                </a:lnTo>
                <a:lnTo>
                  <a:pt x="427" y="667"/>
                </a:lnTo>
                <a:lnTo>
                  <a:pt x="475" y="693"/>
                </a:lnTo>
                <a:lnTo>
                  <a:pt x="529" y="718"/>
                </a:lnTo>
                <a:lnTo>
                  <a:pt x="589" y="740"/>
                </a:lnTo>
                <a:lnTo>
                  <a:pt x="655" y="759"/>
                </a:lnTo>
                <a:lnTo>
                  <a:pt x="726" y="777"/>
                </a:lnTo>
                <a:lnTo>
                  <a:pt x="803" y="792"/>
                </a:lnTo>
                <a:lnTo>
                  <a:pt x="888" y="805"/>
                </a:lnTo>
                <a:lnTo>
                  <a:pt x="890" y="795"/>
                </a:lnTo>
              </a:path>
            </a:pathLst>
          </a:custGeom>
          <a:solidFill>
            <a:srgbClr val="790015"/>
          </a:solidFill>
          <a:ln w="12700" cap="rnd">
            <a:solidFill>
              <a:srgbClr val="FC0128"/>
            </a:solidFill>
            <a:round/>
            <a:headEnd/>
            <a:tailEnd/>
          </a:ln>
        </p:spPr>
        <p:txBody>
          <a:bodyPr/>
          <a:lstStyle/>
          <a:p>
            <a:endParaRPr lang="en-US"/>
          </a:p>
        </p:txBody>
      </p:sp>
      <p:sp>
        <p:nvSpPr>
          <p:cNvPr id="53466" name="Freeform 232"/>
          <p:cNvSpPr>
            <a:spLocks/>
          </p:cNvSpPr>
          <p:nvPr/>
        </p:nvSpPr>
        <p:spPr bwMode="auto">
          <a:xfrm>
            <a:off x="5156202" y="4068763"/>
            <a:ext cx="971551" cy="468312"/>
          </a:xfrm>
          <a:custGeom>
            <a:avLst/>
            <a:gdLst>
              <a:gd name="T0" fmla="*/ 2147483647 w 674"/>
              <a:gd name="T1" fmla="*/ 2147483647 h 324"/>
              <a:gd name="T2" fmla="*/ 2147483647 w 674"/>
              <a:gd name="T3" fmla="*/ 2147483647 h 324"/>
              <a:gd name="T4" fmla="*/ 2147483647 w 674"/>
              <a:gd name="T5" fmla="*/ 2147483647 h 324"/>
              <a:gd name="T6" fmla="*/ 2147483647 w 674"/>
              <a:gd name="T7" fmla="*/ 2147483647 h 324"/>
              <a:gd name="T8" fmla="*/ 2147483647 w 674"/>
              <a:gd name="T9" fmla="*/ 2147483647 h 324"/>
              <a:gd name="T10" fmla="*/ 2147483647 w 674"/>
              <a:gd name="T11" fmla="*/ 2147483647 h 324"/>
              <a:gd name="T12" fmla="*/ 2147483647 w 674"/>
              <a:gd name="T13" fmla="*/ 2147483647 h 324"/>
              <a:gd name="T14" fmla="*/ 2147483647 w 674"/>
              <a:gd name="T15" fmla="*/ 2147483647 h 324"/>
              <a:gd name="T16" fmla="*/ 2147483647 w 674"/>
              <a:gd name="T17" fmla="*/ 2147483647 h 324"/>
              <a:gd name="T18" fmla="*/ 2147483647 w 674"/>
              <a:gd name="T19" fmla="*/ 2147483647 h 324"/>
              <a:gd name="T20" fmla="*/ 2147483647 w 674"/>
              <a:gd name="T21" fmla="*/ 2147483647 h 324"/>
              <a:gd name="T22" fmla="*/ 2147483647 w 674"/>
              <a:gd name="T23" fmla="*/ 2147483647 h 324"/>
              <a:gd name="T24" fmla="*/ 2147483647 w 674"/>
              <a:gd name="T25" fmla="*/ 2147483647 h 324"/>
              <a:gd name="T26" fmla="*/ 2147483647 w 674"/>
              <a:gd name="T27" fmla="*/ 2147483647 h 324"/>
              <a:gd name="T28" fmla="*/ 2147483647 w 674"/>
              <a:gd name="T29" fmla="*/ 2147483647 h 324"/>
              <a:gd name="T30" fmla="*/ 2147483647 w 674"/>
              <a:gd name="T31" fmla="*/ 2147483647 h 324"/>
              <a:gd name="T32" fmla="*/ 2147483647 w 674"/>
              <a:gd name="T33" fmla="*/ 2147483647 h 324"/>
              <a:gd name="T34" fmla="*/ 2147483647 w 674"/>
              <a:gd name="T35" fmla="*/ 2147483647 h 324"/>
              <a:gd name="T36" fmla="*/ 2147483647 w 674"/>
              <a:gd name="T37" fmla="*/ 2147483647 h 324"/>
              <a:gd name="T38" fmla="*/ 2147483647 w 674"/>
              <a:gd name="T39" fmla="*/ 2147483647 h 324"/>
              <a:gd name="T40" fmla="*/ 2147483647 w 674"/>
              <a:gd name="T41" fmla="*/ 2147483647 h 324"/>
              <a:gd name="T42" fmla="*/ 2147483647 w 674"/>
              <a:gd name="T43" fmla="*/ 2147483647 h 324"/>
              <a:gd name="T44" fmla="*/ 2147483647 w 674"/>
              <a:gd name="T45" fmla="*/ 2147483647 h 324"/>
              <a:gd name="T46" fmla="*/ 2147483647 w 674"/>
              <a:gd name="T47" fmla="*/ 2147483647 h 324"/>
              <a:gd name="T48" fmla="*/ 2147483647 w 674"/>
              <a:gd name="T49" fmla="*/ 2147483647 h 324"/>
              <a:gd name="T50" fmla="*/ 2147483647 w 674"/>
              <a:gd name="T51" fmla="*/ 2147483647 h 324"/>
              <a:gd name="T52" fmla="*/ 2147483647 w 674"/>
              <a:gd name="T53" fmla="*/ 2147483647 h 324"/>
              <a:gd name="T54" fmla="*/ 2147483647 w 674"/>
              <a:gd name="T55" fmla="*/ 2147483647 h 324"/>
              <a:gd name="T56" fmla="*/ 2147483647 w 674"/>
              <a:gd name="T57" fmla="*/ 2147483647 h 324"/>
              <a:gd name="T58" fmla="*/ 2147483647 w 674"/>
              <a:gd name="T59" fmla="*/ 2147483647 h 324"/>
              <a:gd name="T60" fmla="*/ 2147483647 w 674"/>
              <a:gd name="T61" fmla="*/ 2147483647 h 324"/>
              <a:gd name="T62" fmla="*/ 2147483647 w 674"/>
              <a:gd name="T63" fmla="*/ 2147483647 h 324"/>
              <a:gd name="T64" fmla="*/ 2147483647 w 674"/>
              <a:gd name="T65" fmla="*/ 2147483647 h 324"/>
              <a:gd name="T66" fmla="*/ 2147483647 w 674"/>
              <a:gd name="T67" fmla="*/ 2147483647 h 324"/>
              <a:gd name="T68" fmla="*/ 0 w 674"/>
              <a:gd name="T69" fmla="*/ 0 h 324"/>
              <a:gd name="T70" fmla="*/ 2147483647 w 674"/>
              <a:gd name="T71" fmla="*/ 2147483647 h 32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674"/>
              <a:gd name="T109" fmla="*/ 0 h 324"/>
              <a:gd name="T110" fmla="*/ 674 w 674"/>
              <a:gd name="T111" fmla="*/ 324 h 32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674" h="324">
                <a:moveTo>
                  <a:pt x="13" y="19"/>
                </a:moveTo>
                <a:lnTo>
                  <a:pt x="3" y="22"/>
                </a:lnTo>
                <a:lnTo>
                  <a:pt x="16" y="40"/>
                </a:lnTo>
                <a:lnTo>
                  <a:pt x="31" y="58"/>
                </a:lnTo>
                <a:lnTo>
                  <a:pt x="47" y="75"/>
                </a:lnTo>
                <a:lnTo>
                  <a:pt x="62" y="90"/>
                </a:lnTo>
                <a:lnTo>
                  <a:pt x="78" y="105"/>
                </a:lnTo>
                <a:lnTo>
                  <a:pt x="95" y="120"/>
                </a:lnTo>
                <a:lnTo>
                  <a:pt x="113" y="133"/>
                </a:lnTo>
                <a:lnTo>
                  <a:pt x="131" y="147"/>
                </a:lnTo>
                <a:lnTo>
                  <a:pt x="149" y="159"/>
                </a:lnTo>
                <a:lnTo>
                  <a:pt x="167" y="170"/>
                </a:lnTo>
                <a:lnTo>
                  <a:pt x="187" y="182"/>
                </a:lnTo>
                <a:lnTo>
                  <a:pt x="206" y="193"/>
                </a:lnTo>
                <a:lnTo>
                  <a:pt x="226" y="203"/>
                </a:lnTo>
                <a:lnTo>
                  <a:pt x="247" y="212"/>
                </a:lnTo>
                <a:lnTo>
                  <a:pt x="268" y="221"/>
                </a:lnTo>
                <a:lnTo>
                  <a:pt x="289" y="231"/>
                </a:lnTo>
                <a:lnTo>
                  <a:pt x="311" y="238"/>
                </a:lnTo>
                <a:lnTo>
                  <a:pt x="333" y="246"/>
                </a:lnTo>
                <a:lnTo>
                  <a:pt x="355" y="253"/>
                </a:lnTo>
                <a:lnTo>
                  <a:pt x="378" y="260"/>
                </a:lnTo>
                <a:lnTo>
                  <a:pt x="401" y="267"/>
                </a:lnTo>
                <a:lnTo>
                  <a:pt x="423" y="273"/>
                </a:lnTo>
                <a:lnTo>
                  <a:pt x="447" y="279"/>
                </a:lnTo>
                <a:lnTo>
                  <a:pt x="471" y="284"/>
                </a:lnTo>
                <a:lnTo>
                  <a:pt x="495" y="290"/>
                </a:lnTo>
                <a:lnTo>
                  <a:pt x="520" y="295"/>
                </a:lnTo>
                <a:lnTo>
                  <a:pt x="544" y="300"/>
                </a:lnTo>
                <a:lnTo>
                  <a:pt x="569" y="305"/>
                </a:lnTo>
                <a:lnTo>
                  <a:pt x="594" y="309"/>
                </a:lnTo>
                <a:lnTo>
                  <a:pt x="619" y="315"/>
                </a:lnTo>
                <a:lnTo>
                  <a:pt x="644" y="319"/>
                </a:lnTo>
                <a:lnTo>
                  <a:pt x="670" y="323"/>
                </a:lnTo>
                <a:lnTo>
                  <a:pt x="673" y="314"/>
                </a:lnTo>
                <a:lnTo>
                  <a:pt x="648" y="309"/>
                </a:lnTo>
                <a:lnTo>
                  <a:pt x="622" y="304"/>
                </a:lnTo>
                <a:lnTo>
                  <a:pt x="597" y="300"/>
                </a:lnTo>
                <a:lnTo>
                  <a:pt x="571" y="295"/>
                </a:lnTo>
                <a:lnTo>
                  <a:pt x="548" y="290"/>
                </a:lnTo>
                <a:lnTo>
                  <a:pt x="523" y="285"/>
                </a:lnTo>
                <a:lnTo>
                  <a:pt x="498" y="281"/>
                </a:lnTo>
                <a:lnTo>
                  <a:pt x="475" y="275"/>
                </a:lnTo>
                <a:lnTo>
                  <a:pt x="451" y="270"/>
                </a:lnTo>
                <a:lnTo>
                  <a:pt x="428" y="264"/>
                </a:lnTo>
                <a:lnTo>
                  <a:pt x="405" y="257"/>
                </a:lnTo>
                <a:lnTo>
                  <a:pt x="382" y="250"/>
                </a:lnTo>
                <a:lnTo>
                  <a:pt x="360" y="243"/>
                </a:lnTo>
                <a:lnTo>
                  <a:pt x="337" y="237"/>
                </a:lnTo>
                <a:lnTo>
                  <a:pt x="315" y="229"/>
                </a:lnTo>
                <a:lnTo>
                  <a:pt x="294" y="221"/>
                </a:lnTo>
                <a:lnTo>
                  <a:pt x="274" y="212"/>
                </a:lnTo>
                <a:lnTo>
                  <a:pt x="252" y="203"/>
                </a:lnTo>
                <a:lnTo>
                  <a:pt x="233" y="195"/>
                </a:lnTo>
                <a:lnTo>
                  <a:pt x="213" y="185"/>
                </a:lnTo>
                <a:lnTo>
                  <a:pt x="194" y="174"/>
                </a:lnTo>
                <a:lnTo>
                  <a:pt x="175" y="163"/>
                </a:lnTo>
                <a:lnTo>
                  <a:pt x="157" y="152"/>
                </a:lnTo>
                <a:lnTo>
                  <a:pt x="139" y="139"/>
                </a:lnTo>
                <a:lnTo>
                  <a:pt x="121" y="126"/>
                </a:lnTo>
                <a:lnTo>
                  <a:pt x="104" y="114"/>
                </a:lnTo>
                <a:lnTo>
                  <a:pt x="88" y="98"/>
                </a:lnTo>
                <a:lnTo>
                  <a:pt x="72" y="83"/>
                </a:lnTo>
                <a:lnTo>
                  <a:pt x="56" y="69"/>
                </a:lnTo>
                <a:lnTo>
                  <a:pt x="41" y="52"/>
                </a:lnTo>
                <a:lnTo>
                  <a:pt x="26" y="35"/>
                </a:lnTo>
                <a:lnTo>
                  <a:pt x="13" y="17"/>
                </a:lnTo>
                <a:lnTo>
                  <a:pt x="2" y="19"/>
                </a:lnTo>
                <a:lnTo>
                  <a:pt x="13" y="17"/>
                </a:lnTo>
                <a:lnTo>
                  <a:pt x="0" y="0"/>
                </a:lnTo>
                <a:lnTo>
                  <a:pt x="2" y="19"/>
                </a:lnTo>
                <a:lnTo>
                  <a:pt x="13" y="19"/>
                </a:lnTo>
              </a:path>
            </a:pathLst>
          </a:custGeom>
          <a:solidFill>
            <a:srgbClr val="790015"/>
          </a:solidFill>
          <a:ln w="12700" cap="rnd">
            <a:solidFill>
              <a:srgbClr val="FC0128"/>
            </a:solidFill>
            <a:round/>
            <a:headEnd/>
            <a:tailEnd/>
          </a:ln>
        </p:spPr>
        <p:txBody>
          <a:bodyPr/>
          <a:lstStyle/>
          <a:p>
            <a:endParaRPr lang="en-US"/>
          </a:p>
        </p:txBody>
      </p:sp>
      <p:sp>
        <p:nvSpPr>
          <p:cNvPr id="53467" name="Freeform 233"/>
          <p:cNvSpPr>
            <a:spLocks/>
          </p:cNvSpPr>
          <p:nvPr/>
        </p:nvSpPr>
        <p:spPr bwMode="auto">
          <a:xfrm>
            <a:off x="5181603" y="4114802"/>
            <a:ext cx="144463" cy="461963"/>
          </a:xfrm>
          <a:custGeom>
            <a:avLst/>
            <a:gdLst>
              <a:gd name="T0" fmla="*/ 2147483647 w 101"/>
              <a:gd name="T1" fmla="*/ 2147483647 h 320"/>
              <a:gd name="T2" fmla="*/ 2147483647 w 101"/>
              <a:gd name="T3" fmla="*/ 2147483647 h 320"/>
              <a:gd name="T4" fmla="*/ 2147483647 w 101"/>
              <a:gd name="T5" fmla="*/ 2147483647 h 320"/>
              <a:gd name="T6" fmla="*/ 2147483647 w 101"/>
              <a:gd name="T7" fmla="*/ 2147483647 h 320"/>
              <a:gd name="T8" fmla="*/ 2147483647 w 101"/>
              <a:gd name="T9" fmla="*/ 2147483647 h 320"/>
              <a:gd name="T10" fmla="*/ 2147483647 w 101"/>
              <a:gd name="T11" fmla="*/ 2147483647 h 320"/>
              <a:gd name="T12" fmla="*/ 2147483647 w 101"/>
              <a:gd name="T13" fmla="*/ 2147483647 h 320"/>
              <a:gd name="T14" fmla="*/ 2147483647 w 101"/>
              <a:gd name="T15" fmla="*/ 2147483647 h 320"/>
              <a:gd name="T16" fmla="*/ 2147483647 w 101"/>
              <a:gd name="T17" fmla="*/ 2147483647 h 320"/>
              <a:gd name="T18" fmla="*/ 2147483647 w 101"/>
              <a:gd name="T19" fmla="*/ 2147483647 h 320"/>
              <a:gd name="T20" fmla="*/ 2147483647 w 101"/>
              <a:gd name="T21" fmla="*/ 2147483647 h 320"/>
              <a:gd name="T22" fmla="*/ 2147483647 w 101"/>
              <a:gd name="T23" fmla="*/ 2147483647 h 320"/>
              <a:gd name="T24" fmla="*/ 2147483647 w 101"/>
              <a:gd name="T25" fmla="*/ 2147483647 h 320"/>
              <a:gd name="T26" fmla="*/ 2147483647 w 101"/>
              <a:gd name="T27" fmla="*/ 2147483647 h 320"/>
              <a:gd name="T28" fmla="*/ 2147483647 w 101"/>
              <a:gd name="T29" fmla="*/ 2147483647 h 320"/>
              <a:gd name="T30" fmla="*/ 2147483647 w 101"/>
              <a:gd name="T31" fmla="*/ 2147483647 h 320"/>
              <a:gd name="T32" fmla="*/ 2147483647 w 101"/>
              <a:gd name="T33" fmla="*/ 0 h 320"/>
              <a:gd name="T34" fmla="*/ 2147483647 w 101"/>
              <a:gd name="T35" fmla="*/ 2147483647 h 320"/>
              <a:gd name="T36" fmla="*/ 2147483647 w 101"/>
              <a:gd name="T37" fmla="*/ 2147483647 h 320"/>
              <a:gd name="T38" fmla="*/ 2147483647 w 101"/>
              <a:gd name="T39" fmla="*/ 2147483647 h 320"/>
              <a:gd name="T40" fmla="*/ 2147483647 w 101"/>
              <a:gd name="T41" fmla="*/ 2147483647 h 320"/>
              <a:gd name="T42" fmla="*/ 2147483647 w 101"/>
              <a:gd name="T43" fmla="*/ 2147483647 h 320"/>
              <a:gd name="T44" fmla="*/ 2147483647 w 101"/>
              <a:gd name="T45" fmla="*/ 2147483647 h 320"/>
              <a:gd name="T46" fmla="*/ 2147483647 w 101"/>
              <a:gd name="T47" fmla="*/ 2147483647 h 320"/>
              <a:gd name="T48" fmla="*/ 2147483647 w 101"/>
              <a:gd name="T49" fmla="*/ 2147483647 h 320"/>
              <a:gd name="T50" fmla="*/ 2147483647 w 101"/>
              <a:gd name="T51" fmla="*/ 2147483647 h 320"/>
              <a:gd name="T52" fmla="*/ 2147483647 w 101"/>
              <a:gd name="T53" fmla="*/ 2147483647 h 320"/>
              <a:gd name="T54" fmla="*/ 2147483647 w 101"/>
              <a:gd name="T55" fmla="*/ 2147483647 h 320"/>
              <a:gd name="T56" fmla="*/ 2147483647 w 101"/>
              <a:gd name="T57" fmla="*/ 2147483647 h 320"/>
              <a:gd name="T58" fmla="*/ 2147483647 w 101"/>
              <a:gd name="T59" fmla="*/ 2147483647 h 320"/>
              <a:gd name="T60" fmla="*/ 2147483647 w 101"/>
              <a:gd name="T61" fmla="*/ 2147483647 h 320"/>
              <a:gd name="T62" fmla="*/ 2147483647 w 101"/>
              <a:gd name="T63" fmla="*/ 2147483647 h 320"/>
              <a:gd name="T64" fmla="*/ 2147483647 w 101"/>
              <a:gd name="T65" fmla="*/ 2147483647 h 320"/>
              <a:gd name="T66" fmla="*/ 2147483647 w 101"/>
              <a:gd name="T67" fmla="*/ 2147483647 h 320"/>
              <a:gd name="T68" fmla="*/ 2147483647 w 101"/>
              <a:gd name="T69" fmla="*/ 2147483647 h 320"/>
              <a:gd name="T70" fmla="*/ 2147483647 w 101"/>
              <a:gd name="T71" fmla="*/ 2147483647 h 32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01"/>
              <a:gd name="T109" fmla="*/ 0 h 320"/>
              <a:gd name="T110" fmla="*/ 101 w 101"/>
              <a:gd name="T111" fmla="*/ 320 h 32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01" h="320">
                <a:moveTo>
                  <a:pt x="98" y="313"/>
                </a:moveTo>
                <a:lnTo>
                  <a:pt x="100" y="314"/>
                </a:lnTo>
                <a:lnTo>
                  <a:pt x="96" y="305"/>
                </a:lnTo>
                <a:lnTo>
                  <a:pt x="92" y="294"/>
                </a:lnTo>
                <a:lnTo>
                  <a:pt x="87" y="284"/>
                </a:lnTo>
                <a:lnTo>
                  <a:pt x="83" y="276"/>
                </a:lnTo>
                <a:lnTo>
                  <a:pt x="79" y="265"/>
                </a:lnTo>
                <a:lnTo>
                  <a:pt x="76" y="256"/>
                </a:lnTo>
                <a:lnTo>
                  <a:pt x="71" y="246"/>
                </a:lnTo>
                <a:lnTo>
                  <a:pt x="68" y="236"/>
                </a:lnTo>
                <a:lnTo>
                  <a:pt x="65" y="227"/>
                </a:lnTo>
                <a:lnTo>
                  <a:pt x="61" y="217"/>
                </a:lnTo>
                <a:lnTo>
                  <a:pt x="58" y="207"/>
                </a:lnTo>
                <a:lnTo>
                  <a:pt x="54" y="198"/>
                </a:lnTo>
                <a:lnTo>
                  <a:pt x="51" y="188"/>
                </a:lnTo>
                <a:lnTo>
                  <a:pt x="48" y="178"/>
                </a:lnTo>
                <a:lnTo>
                  <a:pt x="46" y="168"/>
                </a:lnTo>
                <a:lnTo>
                  <a:pt x="42" y="158"/>
                </a:lnTo>
                <a:lnTo>
                  <a:pt x="39" y="149"/>
                </a:lnTo>
                <a:lnTo>
                  <a:pt x="38" y="139"/>
                </a:lnTo>
                <a:lnTo>
                  <a:pt x="34" y="128"/>
                </a:lnTo>
                <a:lnTo>
                  <a:pt x="32" y="119"/>
                </a:lnTo>
                <a:lnTo>
                  <a:pt x="29" y="109"/>
                </a:lnTo>
                <a:lnTo>
                  <a:pt x="28" y="100"/>
                </a:lnTo>
                <a:lnTo>
                  <a:pt x="25" y="89"/>
                </a:lnTo>
                <a:lnTo>
                  <a:pt x="23" y="79"/>
                </a:lnTo>
                <a:lnTo>
                  <a:pt x="21" y="70"/>
                </a:lnTo>
                <a:lnTo>
                  <a:pt x="20" y="60"/>
                </a:lnTo>
                <a:lnTo>
                  <a:pt x="19" y="49"/>
                </a:lnTo>
                <a:lnTo>
                  <a:pt x="16" y="39"/>
                </a:lnTo>
                <a:lnTo>
                  <a:pt x="15" y="30"/>
                </a:lnTo>
                <a:lnTo>
                  <a:pt x="13" y="20"/>
                </a:lnTo>
                <a:lnTo>
                  <a:pt x="13" y="9"/>
                </a:lnTo>
                <a:lnTo>
                  <a:pt x="12" y="0"/>
                </a:lnTo>
                <a:lnTo>
                  <a:pt x="0" y="0"/>
                </a:lnTo>
                <a:lnTo>
                  <a:pt x="1" y="10"/>
                </a:lnTo>
                <a:lnTo>
                  <a:pt x="2" y="20"/>
                </a:lnTo>
                <a:lnTo>
                  <a:pt x="3" y="31"/>
                </a:lnTo>
                <a:lnTo>
                  <a:pt x="4" y="40"/>
                </a:lnTo>
                <a:lnTo>
                  <a:pt x="5" y="51"/>
                </a:lnTo>
                <a:lnTo>
                  <a:pt x="7" y="61"/>
                </a:lnTo>
                <a:lnTo>
                  <a:pt x="10" y="71"/>
                </a:lnTo>
                <a:lnTo>
                  <a:pt x="12" y="81"/>
                </a:lnTo>
                <a:lnTo>
                  <a:pt x="13" y="91"/>
                </a:lnTo>
                <a:lnTo>
                  <a:pt x="15" y="101"/>
                </a:lnTo>
                <a:lnTo>
                  <a:pt x="17" y="111"/>
                </a:lnTo>
                <a:lnTo>
                  <a:pt x="20" y="121"/>
                </a:lnTo>
                <a:lnTo>
                  <a:pt x="22" y="131"/>
                </a:lnTo>
                <a:lnTo>
                  <a:pt x="25" y="140"/>
                </a:lnTo>
                <a:lnTo>
                  <a:pt x="28" y="151"/>
                </a:lnTo>
                <a:lnTo>
                  <a:pt x="30" y="160"/>
                </a:lnTo>
                <a:lnTo>
                  <a:pt x="33" y="170"/>
                </a:lnTo>
                <a:lnTo>
                  <a:pt x="37" y="180"/>
                </a:lnTo>
                <a:lnTo>
                  <a:pt x="39" y="191"/>
                </a:lnTo>
                <a:lnTo>
                  <a:pt x="42" y="200"/>
                </a:lnTo>
                <a:lnTo>
                  <a:pt x="46" y="210"/>
                </a:lnTo>
                <a:lnTo>
                  <a:pt x="49" y="219"/>
                </a:lnTo>
                <a:lnTo>
                  <a:pt x="53" y="230"/>
                </a:lnTo>
                <a:lnTo>
                  <a:pt x="56" y="239"/>
                </a:lnTo>
                <a:lnTo>
                  <a:pt x="60" y="248"/>
                </a:lnTo>
                <a:lnTo>
                  <a:pt x="64" y="259"/>
                </a:lnTo>
                <a:lnTo>
                  <a:pt x="68" y="269"/>
                </a:lnTo>
                <a:lnTo>
                  <a:pt x="71" y="279"/>
                </a:lnTo>
                <a:lnTo>
                  <a:pt x="76" y="288"/>
                </a:lnTo>
                <a:lnTo>
                  <a:pt x="79" y="298"/>
                </a:lnTo>
                <a:lnTo>
                  <a:pt x="84" y="308"/>
                </a:lnTo>
                <a:lnTo>
                  <a:pt x="88" y="317"/>
                </a:lnTo>
                <a:lnTo>
                  <a:pt x="88" y="319"/>
                </a:lnTo>
                <a:lnTo>
                  <a:pt x="88" y="317"/>
                </a:lnTo>
                <a:lnTo>
                  <a:pt x="88" y="318"/>
                </a:lnTo>
                <a:lnTo>
                  <a:pt x="88" y="319"/>
                </a:lnTo>
                <a:lnTo>
                  <a:pt x="98" y="313"/>
                </a:lnTo>
              </a:path>
            </a:pathLst>
          </a:custGeom>
          <a:solidFill>
            <a:srgbClr val="790015"/>
          </a:solidFill>
          <a:ln w="12700" cap="rnd">
            <a:solidFill>
              <a:srgbClr val="FC0128"/>
            </a:solidFill>
            <a:round/>
            <a:headEnd/>
            <a:tailEnd/>
          </a:ln>
        </p:spPr>
        <p:txBody>
          <a:bodyPr/>
          <a:lstStyle/>
          <a:p>
            <a:endParaRPr lang="en-US"/>
          </a:p>
        </p:txBody>
      </p:sp>
      <p:sp>
        <p:nvSpPr>
          <p:cNvPr id="53468" name="Freeform 234"/>
          <p:cNvSpPr>
            <a:spLocks/>
          </p:cNvSpPr>
          <p:nvPr/>
        </p:nvSpPr>
        <p:spPr bwMode="auto">
          <a:xfrm>
            <a:off x="5289553" y="4549775"/>
            <a:ext cx="157163" cy="1030288"/>
          </a:xfrm>
          <a:custGeom>
            <a:avLst/>
            <a:gdLst>
              <a:gd name="T0" fmla="*/ 2147483647 w 110"/>
              <a:gd name="T1" fmla="*/ 2147483647 h 714"/>
              <a:gd name="T2" fmla="*/ 2147483647 w 110"/>
              <a:gd name="T3" fmla="*/ 2147483647 h 714"/>
              <a:gd name="T4" fmla="*/ 2147483647 w 110"/>
              <a:gd name="T5" fmla="*/ 2147483647 h 714"/>
              <a:gd name="T6" fmla="*/ 2147483647 w 110"/>
              <a:gd name="T7" fmla="*/ 2147483647 h 714"/>
              <a:gd name="T8" fmla="*/ 2147483647 w 110"/>
              <a:gd name="T9" fmla="*/ 2147483647 h 714"/>
              <a:gd name="T10" fmla="*/ 2147483647 w 110"/>
              <a:gd name="T11" fmla="*/ 2147483647 h 714"/>
              <a:gd name="T12" fmla="*/ 2147483647 w 110"/>
              <a:gd name="T13" fmla="*/ 2147483647 h 714"/>
              <a:gd name="T14" fmla="*/ 2147483647 w 110"/>
              <a:gd name="T15" fmla="*/ 2147483647 h 714"/>
              <a:gd name="T16" fmla="*/ 2147483647 w 110"/>
              <a:gd name="T17" fmla="*/ 2147483647 h 714"/>
              <a:gd name="T18" fmla="*/ 2147483647 w 110"/>
              <a:gd name="T19" fmla="*/ 2147483647 h 714"/>
              <a:gd name="T20" fmla="*/ 2147483647 w 110"/>
              <a:gd name="T21" fmla="*/ 2147483647 h 714"/>
              <a:gd name="T22" fmla="*/ 2147483647 w 110"/>
              <a:gd name="T23" fmla="*/ 2147483647 h 714"/>
              <a:gd name="T24" fmla="*/ 2147483647 w 110"/>
              <a:gd name="T25" fmla="*/ 2147483647 h 714"/>
              <a:gd name="T26" fmla="*/ 2147483647 w 110"/>
              <a:gd name="T27" fmla="*/ 2147483647 h 714"/>
              <a:gd name="T28" fmla="*/ 2147483647 w 110"/>
              <a:gd name="T29" fmla="*/ 2147483647 h 714"/>
              <a:gd name="T30" fmla="*/ 2147483647 w 110"/>
              <a:gd name="T31" fmla="*/ 2147483647 h 714"/>
              <a:gd name="T32" fmla="*/ 0 w 110"/>
              <a:gd name="T33" fmla="*/ 2147483647 h 714"/>
              <a:gd name="T34" fmla="*/ 2147483647 w 110"/>
              <a:gd name="T35" fmla="*/ 2147483647 h 714"/>
              <a:gd name="T36" fmla="*/ 2147483647 w 110"/>
              <a:gd name="T37" fmla="*/ 2147483647 h 714"/>
              <a:gd name="T38" fmla="*/ 2147483647 w 110"/>
              <a:gd name="T39" fmla="*/ 2147483647 h 714"/>
              <a:gd name="T40" fmla="*/ 2147483647 w 110"/>
              <a:gd name="T41" fmla="*/ 2147483647 h 714"/>
              <a:gd name="T42" fmla="*/ 2147483647 w 110"/>
              <a:gd name="T43" fmla="*/ 2147483647 h 714"/>
              <a:gd name="T44" fmla="*/ 2147483647 w 110"/>
              <a:gd name="T45" fmla="*/ 2147483647 h 714"/>
              <a:gd name="T46" fmla="*/ 2147483647 w 110"/>
              <a:gd name="T47" fmla="*/ 2147483647 h 714"/>
              <a:gd name="T48" fmla="*/ 2147483647 w 110"/>
              <a:gd name="T49" fmla="*/ 2147483647 h 714"/>
              <a:gd name="T50" fmla="*/ 2147483647 w 110"/>
              <a:gd name="T51" fmla="*/ 2147483647 h 714"/>
              <a:gd name="T52" fmla="*/ 2147483647 w 110"/>
              <a:gd name="T53" fmla="*/ 2147483647 h 714"/>
              <a:gd name="T54" fmla="*/ 2147483647 w 110"/>
              <a:gd name="T55" fmla="*/ 2147483647 h 714"/>
              <a:gd name="T56" fmla="*/ 2147483647 w 110"/>
              <a:gd name="T57" fmla="*/ 2147483647 h 714"/>
              <a:gd name="T58" fmla="*/ 2147483647 w 110"/>
              <a:gd name="T59" fmla="*/ 2147483647 h 714"/>
              <a:gd name="T60" fmla="*/ 2147483647 w 110"/>
              <a:gd name="T61" fmla="*/ 2147483647 h 714"/>
              <a:gd name="T62" fmla="*/ 2147483647 w 110"/>
              <a:gd name="T63" fmla="*/ 2147483647 h 714"/>
              <a:gd name="T64" fmla="*/ 2147483647 w 110"/>
              <a:gd name="T65" fmla="*/ 2147483647 h 71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10"/>
              <a:gd name="T100" fmla="*/ 0 h 714"/>
              <a:gd name="T101" fmla="*/ 110 w 110"/>
              <a:gd name="T102" fmla="*/ 714 h 71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10" h="714">
                <a:moveTo>
                  <a:pt x="96" y="713"/>
                </a:moveTo>
                <a:lnTo>
                  <a:pt x="96" y="689"/>
                </a:lnTo>
                <a:lnTo>
                  <a:pt x="97" y="667"/>
                </a:lnTo>
                <a:lnTo>
                  <a:pt x="98" y="643"/>
                </a:lnTo>
                <a:lnTo>
                  <a:pt x="100" y="621"/>
                </a:lnTo>
                <a:lnTo>
                  <a:pt x="101" y="596"/>
                </a:lnTo>
                <a:lnTo>
                  <a:pt x="102" y="572"/>
                </a:lnTo>
                <a:lnTo>
                  <a:pt x="103" y="547"/>
                </a:lnTo>
                <a:lnTo>
                  <a:pt x="104" y="523"/>
                </a:lnTo>
                <a:lnTo>
                  <a:pt x="105" y="499"/>
                </a:lnTo>
                <a:lnTo>
                  <a:pt x="106" y="473"/>
                </a:lnTo>
                <a:lnTo>
                  <a:pt x="107" y="448"/>
                </a:lnTo>
                <a:lnTo>
                  <a:pt x="107" y="423"/>
                </a:lnTo>
                <a:lnTo>
                  <a:pt x="109" y="398"/>
                </a:lnTo>
                <a:lnTo>
                  <a:pt x="109" y="375"/>
                </a:lnTo>
                <a:lnTo>
                  <a:pt x="109" y="349"/>
                </a:lnTo>
                <a:lnTo>
                  <a:pt x="107" y="326"/>
                </a:lnTo>
                <a:lnTo>
                  <a:pt x="106" y="301"/>
                </a:lnTo>
                <a:lnTo>
                  <a:pt x="105" y="277"/>
                </a:lnTo>
                <a:lnTo>
                  <a:pt x="104" y="253"/>
                </a:lnTo>
                <a:lnTo>
                  <a:pt x="101" y="231"/>
                </a:lnTo>
                <a:lnTo>
                  <a:pt x="97" y="209"/>
                </a:lnTo>
                <a:lnTo>
                  <a:pt x="94" y="186"/>
                </a:lnTo>
                <a:lnTo>
                  <a:pt x="89" y="164"/>
                </a:lnTo>
                <a:lnTo>
                  <a:pt x="85" y="142"/>
                </a:lnTo>
                <a:lnTo>
                  <a:pt x="79" y="123"/>
                </a:lnTo>
                <a:lnTo>
                  <a:pt x="71" y="103"/>
                </a:lnTo>
                <a:lnTo>
                  <a:pt x="64" y="83"/>
                </a:lnTo>
                <a:lnTo>
                  <a:pt x="55" y="64"/>
                </a:lnTo>
                <a:lnTo>
                  <a:pt x="46" y="47"/>
                </a:lnTo>
                <a:lnTo>
                  <a:pt x="34" y="31"/>
                </a:lnTo>
                <a:lnTo>
                  <a:pt x="22" y="14"/>
                </a:lnTo>
                <a:lnTo>
                  <a:pt x="10" y="0"/>
                </a:lnTo>
                <a:lnTo>
                  <a:pt x="0" y="5"/>
                </a:lnTo>
                <a:lnTo>
                  <a:pt x="13" y="19"/>
                </a:lnTo>
                <a:lnTo>
                  <a:pt x="24" y="36"/>
                </a:lnTo>
                <a:lnTo>
                  <a:pt x="34" y="51"/>
                </a:lnTo>
                <a:lnTo>
                  <a:pt x="43" y="69"/>
                </a:lnTo>
                <a:lnTo>
                  <a:pt x="52" y="86"/>
                </a:lnTo>
                <a:lnTo>
                  <a:pt x="60" y="105"/>
                </a:lnTo>
                <a:lnTo>
                  <a:pt x="66" y="125"/>
                </a:lnTo>
                <a:lnTo>
                  <a:pt x="73" y="145"/>
                </a:lnTo>
                <a:lnTo>
                  <a:pt x="78" y="166"/>
                </a:lnTo>
                <a:lnTo>
                  <a:pt x="82" y="187"/>
                </a:lnTo>
                <a:lnTo>
                  <a:pt x="86" y="209"/>
                </a:lnTo>
                <a:lnTo>
                  <a:pt x="88" y="231"/>
                </a:lnTo>
                <a:lnTo>
                  <a:pt x="91" y="254"/>
                </a:lnTo>
                <a:lnTo>
                  <a:pt x="93" y="278"/>
                </a:lnTo>
                <a:lnTo>
                  <a:pt x="95" y="301"/>
                </a:lnTo>
                <a:lnTo>
                  <a:pt x="96" y="326"/>
                </a:lnTo>
                <a:lnTo>
                  <a:pt x="96" y="349"/>
                </a:lnTo>
                <a:lnTo>
                  <a:pt x="96" y="375"/>
                </a:lnTo>
                <a:lnTo>
                  <a:pt x="96" y="398"/>
                </a:lnTo>
                <a:lnTo>
                  <a:pt x="96" y="423"/>
                </a:lnTo>
                <a:lnTo>
                  <a:pt x="95" y="448"/>
                </a:lnTo>
                <a:lnTo>
                  <a:pt x="94" y="473"/>
                </a:lnTo>
                <a:lnTo>
                  <a:pt x="93" y="499"/>
                </a:lnTo>
                <a:lnTo>
                  <a:pt x="92" y="522"/>
                </a:lnTo>
                <a:lnTo>
                  <a:pt x="91" y="547"/>
                </a:lnTo>
                <a:lnTo>
                  <a:pt x="88" y="571"/>
                </a:lnTo>
                <a:lnTo>
                  <a:pt x="88" y="596"/>
                </a:lnTo>
                <a:lnTo>
                  <a:pt x="87" y="620"/>
                </a:lnTo>
                <a:lnTo>
                  <a:pt x="86" y="643"/>
                </a:lnTo>
                <a:lnTo>
                  <a:pt x="85" y="667"/>
                </a:lnTo>
                <a:lnTo>
                  <a:pt x="85" y="689"/>
                </a:lnTo>
                <a:lnTo>
                  <a:pt x="85" y="713"/>
                </a:lnTo>
                <a:lnTo>
                  <a:pt x="96" y="713"/>
                </a:lnTo>
              </a:path>
            </a:pathLst>
          </a:custGeom>
          <a:solidFill>
            <a:srgbClr val="790015"/>
          </a:solidFill>
          <a:ln w="12700" cap="rnd">
            <a:solidFill>
              <a:srgbClr val="FC0128"/>
            </a:solidFill>
            <a:round/>
            <a:headEnd/>
            <a:tailEnd/>
          </a:ln>
        </p:spPr>
        <p:txBody>
          <a:bodyPr/>
          <a:lstStyle/>
          <a:p>
            <a:endParaRPr lang="en-US"/>
          </a:p>
        </p:txBody>
      </p:sp>
      <p:sp>
        <p:nvSpPr>
          <p:cNvPr id="53469" name="Freeform 235"/>
          <p:cNvSpPr>
            <a:spLocks/>
          </p:cNvSpPr>
          <p:nvPr/>
        </p:nvSpPr>
        <p:spPr bwMode="auto">
          <a:xfrm>
            <a:off x="5230815" y="4891090"/>
            <a:ext cx="57151" cy="768351"/>
          </a:xfrm>
          <a:custGeom>
            <a:avLst/>
            <a:gdLst>
              <a:gd name="T0" fmla="*/ 2147483647 w 39"/>
              <a:gd name="T1" fmla="*/ 2147483647 h 532"/>
              <a:gd name="T2" fmla="*/ 2147483647 w 39"/>
              <a:gd name="T3" fmla="*/ 2147483647 h 532"/>
              <a:gd name="T4" fmla="*/ 2147483647 w 39"/>
              <a:gd name="T5" fmla="*/ 2147483647 h 532"/>
              <a:gd name="T6" fmla="*/ 2147483647 w 39"/>
              <a:gd name="T7" fmla="*/ 2147483647 h 532"/>
              <a:gd name="T8" fmla="*/ 2147483647 w 39"/>
              <a:gd name="T9" fmla="*/ 2147483647 h 532"/>
              <a:gd name="T10" fmla="*/ 2147483647 w 39"/>
              <a:gd name="T11" fmla="*/ 2147483647 h 532"/>
              <a:gd name="T12" fmla="*/ 2147483647 w 39"/>
              <a:gd name="T13" fmla="*/ 2147483647 h 532"/>
              <a:gd name="T14" fmla="*/ 2147483647 w 39"/>
              <a:gd name="T15" fmla="*/ 2147483647 h 532"/>
              <a:gd name="T16" fmla="*/ 2147483647 w 39"/>
              <a:gd name="T17" fmla="*/ 2147483647 h 532"/>
              <a:gd name="T18" fmla="*/ 2147483647 w 39"/>
              <a:gd name="T19" fmla="*/ 2147483647 h 532"/>
              <a:gd name="T20" fmla="*/ 2147483647 w 39"/>
              <a:gd name="T21" fmla="*/ 2147483647 h 532"/>
              <a:gd name="T22" fmla="*/ 2147483647 w 39"/>
              <a:gd name="T23" fmla="*/ 2147483647 h 532"/>
              <a:gd name="T24" fmla="*/ 2147483647 w 39"/>
              <a:gd name="T25" fmla="*/ 2147483647 h 532"/>
              <a:gd name="T26" fmla="*/ 2147483647 w 39"/>
              <a:gd name="T27" fmla="*/ 2147483647 h 532"/>
              <a:gd name="T28" fmla="*/ 2147483647 w 39"/>
              <a:gd name="T29" fmla="*/ 2147483647 h 532"/>
              <a:gd name="T30" fmla="*/ 2147483647 w 39"/>
              <a:gd name="T31" fmla="*/ 2147483647 h 532"/>
              <a:gd name="T32" fmla="*/ 2147483647 w 39"/>
              <a:gd name="T33" fmla="*/ 2147483647 h 532"/>
              <a:gd name="T34" fmla="*/ 2147483647 w 39"/>
              <a:gd name="T35" fmla="*/ 2147483647 h 532"/>
              <a:gd name="T36" fmla="*/ 2147483647 w 39"/>
              <a:gd name="T37" fmla="*/ 2147483647 h 532"/>
              <a:gd name="T38" fmla="*/ 2147483647 w 39"/>
              <a:gd name="T39" fmla="*/ 2147483647 h 532"/>
              <a:gd name="T40" fmla="*/ 2147483647 w 39"/>
              <a:gd name="T41" fmla="*/ 2147483647 h 532"/>
              <a:gd name="T42" fmla="*/ 2147483647 w 39"/>
              <a:gd name="T43" fmla="*/ 2147483647 h 532"/>
              <a:gd name="T44" fmla="*/ 2147483647 w 39"/>
              <a:gd name="T45" fmla="*/ 2147483647 h 532"/>
              <a:gd name="T46" fmla="*/ 2147483647 w 39"/>
              <a:gd name="T47" fmla="*/ 2147483647 h 532"/>
              <a:gd name="T48" fmla="*/ 2147483647 w 39"/>
              <a:gd name="T49" fmla="*/ 2147483647 h 532"/>
              <a:gd name="T50" fmla="*/ 2147483647 w 39"/>
              <a:gd name="T51" fmla="*/ 2147483647 h 532"/>
              <a:gd name="T52" fmla="*/ 2147483647 w 39"/>
              <a:gd name="T53" fmla="*/ 2147483647 h 532"/>
              <a:gd name="T54" fmla="*/ 2147483647 w 39"/>
              <a:gd name="T55" fmla="*/ 2147483647 h 532"/>
              <a:gd name="T56" fmla="*/ 2147483647 w 39"/>
              <a:gd name="T57" fmla="*/ 2147483647 h 532"/>
              <a:gd name="T58" fmla="*/ 2147483647 w 39"/>
              <a:gd name="T59" fmla="*/ 2147483647 h 532"/>
              <a:gd name="T60" fmla="*/ 2147483647 w 39"/>
              <a:gd name="T61" fmla="*/ 2147483647 h 532"/>
              <a:gd name="T62" fmla="*/ 2147483647 w 39"/>
              <a:gd name="T63" fmla="*/ 2147483647 h 532"/>
              <a:gd name="T64" fmla="*/ 2147483647 w 39"/>
              <a:gd name="T65" fmla="*/ 0 h 53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9"/>
              <a:gd name="T100" fmla="*/ 0 h 532"/>
              <a:gd name="T101" fmla="*/ 39 w 39"/>
              <a:gd name="T102" fmla="*/ 532 h 53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9" h="532">
                <a:moveTo>
                  <a:pt x="16" y="0"/>
                </a:moveTo>
                <a:lnTo>
                  <a:pt x="17" y="18"/>
                </a:lnTo>
                <a:lnTo>
                  <a:pt x="19" y="35"/>
                </a:lnTo>
                <a:lnTo>
                  <a:pt x="21" y="51"/>
                </a:lnTo>
                <a:lnTo>
                  <a:pt x="22" y="69"/>
                </a:lnTo>
                <a:lnTo>
                  <a:pt x="23" y="85"/>
                </a:lnTo>
                <a:lnTo>
                  <a:pt x="23" y="102"/>
                </a:lnTo>
                <a:lnTo>
                  <a:pt x="24" y="120"/>
                </a:lnTo>
                <a:lnTo>
                  <a:pt x="24" y="136"/>
                </a:lnTo>
                <a:lnTo>
                  <a:pt x="24" y="153"/>
                </a:lnTo>
                <a:lnTo>
                  <a:pt x="25" y="169"/>
                </a:lnTo>
                <a:lnTo>
                  <a:pt x="25" y="186"/>
                </a:lnTo>
                <a:lnTo>
                  <a:pt x="25" y="203"/>
                </a:lnTo>
                <a:lnTo>
                  <a:pt x="25" y="219"/>
                </a:lnTo>
                <a:lnTo>
                  <a:pt x="25" y="235"/>
                </a:lnTo>
                <a:lnTo>
                  <a:pt x="24" y="251"/>
                </a:lnTo>
                <a:lnTo>
                  <a:pt x="24" y="268"/>
                </a:lnTo>
                <a:lnTo>
                  <a:pt x="24" y="285"/>
                </a:lnTo>
                <a:lnTo>
                  <a:pt x="23" y="301"/>
                </a:lnTo>
                <a:lnTo>
                  <a:pt x="23" y="318"/>
                </a:lnTo>
                <a:lnTo>
                  <a:pt x="22" y="334"/>
                </a:lnTo>
                <a:lnTo>
                  <a:pt x="21" y="350"/>
                </a:lnTo>
                <a:lnTo>
                  <a:pt x="19" y="367"/>
                </a:lnTo>
                <a:lnTo>
                  <a:pt x="17" y="382"/>
                </a:lnTo>
                <a:lnTo>
                  <a:pt x="16" y="399"/>
                </a:lnTo>
                <a:lnTo>
                  <a:pt x="14" y="415"/>
                </a:lnTo>
                <a:lnTo>
                  <a:pt x="13" y="432"/>
                </a:lnTo>
                <a:lnTo>
                  <a:pt x="11" y="449"/>
                </a:lnTo>
                <a:lnTo>
                  <a:pt x="8" y="464"/>
                </a:lnTo>
                <a:lnTo>
                  <a:pt x="6" y="481"/>
                </a:lnTo>
                <a:lnTo>
                  <a:pt x="5" y="496"/>
                </a:lnTo>
                <a:lnTo>
                  <a:pt x="2" y="513"/>
                </a:lnTo>
                <a:lnTo>
                  <a:pt x="0" y="530"/>
                </a:lnTo>
                <a:lnTo>
                  <a:pt x="13" y="531"/>
                </a:lnTo>
                <a:lnTo>
                  <a:pt x="14" y="514"/>
                </a:lnTo>
                <a:lnTo>
                  <a:pt x="16" y="498"/>
                </a:lnTo>
                <a:lnTo>
                  <a:pt x="20" y="482"/>
                </a:lnTo>
                <a:lnTo>
                  <a:pt x="22" y="465"/>
                </a:lnTo>
                <a:lnTo>
                  <a:pt x="24" y="449"/>
                </a:lnTo>
                <a:lnTo>
                  <a:pt x="25" y="432"/>
                </a:lnTo>
                <a:lnTo>
                  <a:pt x="26" y="415"/>
                </a:lnTo>
                <a:lnTo>
                  <a:pt x="29" y="400"/>
                </a:lnTo>
                <a:lnTo>
                  <a:pt x="31" y="383"/>
                </a:lnTo>
                <a:lnTo>
                  <a:pt x="32" y="367"/>
                </a:lnTo>
                <a:lnTo>
                  <a:pt x="33" y="351"/>
                </a:lnTo>
                <a:lnTo>
                  <a:pt x="33" y="334"/>
                </a:lnTo>
                <a:lnTo>
                  <a:pt x="34" y="318"/>
                </a:lnTo>
                <a:lnTo>
                  <a:pt x="35" y="302"/>
                </a:lnTo>
                <a:lnTo>
                  <a:pt x="36" y="285"/>
                </a:lnTo>
                <a:lnTo>
                  <a:pt x="36" y="268"/>
                </a:lnTo>
                <a:lnTo>
                  <a:pt x="38" y="251"/>
                </a:lnTo>
                <a:lnTo>
                  <a:pt x="38" y="235"/>
                </a:lnTo>
                <a:lnTo>
                  <a:pt x="38" y="219"/>
                </a:lnTo>
                <a:lnTo>
                  <a:pt x="38" y="203"/>
                </a:lnTo>
                <a:lnTo>
                  <a:pt x="38" y="186"/>
                </a:lnTo>
                <a:lnTo>
                  <a:pt x="38" y="169"/>
                </a:lnTo>
                <a:lnTo>
                  <a:pt x="38" y="152"/>
                </a:lnTo>
                <a:lnTo>
                  <a:pt x="36" y="135"/>
                </a:lnTo>
                <a:lnTo>
                  <a:pt x="36" y="119"/>
                </a:lnTo>
                <a:lnTo>
                  <a:pt x="35" y="102"/>
                </a:lnTo>
                <a:lnTo>
                  <a:pt x="34" y="85"/>
                </a:lnTo>
                <a:lnTo>
                  <a:pt x="33" y="68"/>
                </a:lnTo>
                <a:lnTo>
                  <a:pt x="33" y="51"/>
                </a:lnTo>
                <a:lnTo>
                  <a:pt x="32" y="34"/>
                </a:lnTo>
                <a:lnTo>
                  <a:pt x="31" y="17"/>
                </a:lnTo>
                <a:lnTo>
                  <a:pt x="29" y="0"/>
                </a:lnTo>
                <a:lnTo>
                  <a:pt x="16" y="0"/>
                </a:lnTo>
              </a:path>
            </a:pathLst>
          </a:custGeom>
          <a:solidFill>
            <a:srgbClr val="790015"/>
          </a:solidFill>
          <a:ln w="12700" cap="rnd">
            <a:solidFill>
              <a:srgbClr val="FC0128"/>
            </a:solidFill>
            <a:round/>
            <a:headEnd/>
            <a:tailEnd/>
          </a:ln>
        </p:spPr>
        <p:txBody>
          <a:bodyPr/>
          <a:lstStyle/>
          <a:p>
            <a:endParaRPr lang="en-US"/>
          </a:p>
        </p:txBody>
      </p:sp>
      <p:sp>
        <p:nvSpPr>
          <p:cNvPr id="53470" name="Freeform 236"/>
          <p:cNvSpPr>
            <a:spLocks/>
          </p:cNvSpPr>
          <p:nvPr/>
        </p:nvSpPr>
        <p:spPr bwMode="auto">
          <a:xfrm>
            <a:off x="5075242" y="4443414"/>
            <a:ext cx="200025" cy="450851"/>
          </a:xfrm>
          <a:custGeom>
            <a:avLst/>
            <a:gdLst>
              <a:gd name="T0" fmla="*/ 2147483647 w 137"/>
              <a:gd name="T1" fmla="*/ 2147483647 h 313"/>
              <a:gd name="T2" fmla="*/ 2147483647 w 137"/>
              <a:gd name="T3" fmla="*/ 2147483647 h 313"/>
              <a:gd name="T4" fmla="*/ 2147483647 w 137"/>
              <a:gd name="T5" fmla="*/ 2147483647 h 313"/>
              <a:gd name="T6" fmla="*/ 2147483647 w 137"/>
              <a:gd name="T7" fmla="*/ 2147483647 h 313"/>
              <a:gd name="T8" fmla="*/ 2147483647 w 137"/>
              <a:gd name="T9" fmla="*/ 2147483647 h 313"/>
              <a:gd name="T10" fmla="*/ 2147483647 w 137"/>
              <a:gd name="T11" fmla="*/ 2147483647 h 313"/>
              <a:gd name="T12" fmla="*/ 2147483647 w 137"/>
              <a:gd name="T13" fmla="*/ 2147483647 h 313"/>
              <a:gd name="T14" fmla="*/ 2147483647 w 137"/>
              <a:gd name="T15" fmla="*/ 2147483647 h 313"/>
              <a:gd name="T16" fmla="*/ 2147483647 w 137"/>
              <a:gd name="T17" fmla="*/ 2147483647 h 313"/>
              <a:gd name="T18" fmla="*/ 2147483647 w 137"/>
              <a:gd name="T19" fmla="*/ 2147483647 h 313"/>
              <a:gd name="T20" fmla="*/ 2147483647 w 137"/>
              <a:gd name="T21" fmla="*/ 2147483647 h 313"/>
              <a:gd name="T22" fmla="*/ 2147483647 w 137"/>
              <a:gd name="T23" fmla="*/ 2147483647 h 313"/>
              <a:gd name="T24" fmla="*/ 2147483647 w 137"/>
              <a:gd name="T25" fmla="*/ 2147483647 h 313"/>
              <a:gd name="T26" fmla="*/ 2147483647 w 137"/>
              <a:gd name="T27" fmla="*/ 2147483647 h 313"/>
              <a:gd name="T28" fmla="*/ 2147483647 w 137"/>
              <a:gd name="T29" fmla="*/ 2147483647 h 313"/>
              <a:gd name="T30" fmla="*/ 2147483647 w 137"/>
              <a:gd name="T31" fmla="*/ 2147483647 h 313"/>
              <a:gd name="T32" fmla="*/ 2147483647 w 137"/>
              <a:gd name="T33" fmla="*/ 2147483647 h 313"/>
              <a:gd name="T34" fmla="*/ 2147483647 w 137"/>
              <a:gd name="T35" fmla="*/ 2147483647 h 313"/>
              <a:gd name="T36" fmla="*/ 2147483647 w 137"/>
              <a:gd name="T37" fmla="*/ 2147483647 h 313"/>
              <a:gd name="T38" fmla="*/ 2147483647 w 137"/>
              <a:gd name="T39" fmla="*/ 2147483647 h 313"/>
              <a:gd name="T40" fmla="*/ 2147483647 w 137"/>
              <a:gd name="T41" fmla="*/ 2147483647 h 313"/>
              <a:gd name="T42" fmla="*/ 2147483647 w 137"/>
              <a:gd name="T43" fmla="*/ 2147483647 h 313"/>
              <a:gd name="T44" fmla="*/ 2147483647 w 137"/>
              <a:gd name="T45" fmla="*/ 2147483647 h 313"/>
              <a:gd name="T46" fmla="*/ 2147483647 w 137"/>
              <a:gd name="T47" fmla="*/ 2147483647 h 313"/>
              <a:gd name="T48" fmla="*/ 2147483647 w 137"/>
              <a:gd name="T49" fmla="*/ 2147483647 h 313"/>
              <a:gd name="T50" fmla="*/ 2147483647 w 137"/>
              <a:gd name="T51" fmla="*/ 2147483647 h 313"/>
              <a:gd name="T52" fmla="*/ 2147483647 w 137"/>
              <a:gd name="T53" fmla="*/ 2147483647 h 313"/>
              <a:gd name="T54" fmla="*/ 2147483647 w 137"/>
              <a:gd name="T55" fmla="*/ 2147483647 h 313"/>
              <a:gd name="T56" fmla="*/ 2147483647 w 137"/>
              <a:gd name="T57" fmla="*/ 2147483647 h 313"/>
              <a:gd name="T58" fmla="*/ 2147483647 w 137"/>
              <a:gd name="T59" fmla="*/ 2147483647 h 313"/>
              <a:gd name="T60" fmla="*/ 2147483647 w 137"/>
              <a:gd name="T61" fmla="*/ 2147483647 h 313"/>
              <a:gd name="T62" fmla="*/ 2147483647 w 137"/>
              <a:gd name="T63" fmla="*/ 2147483647 h 313"/>
              <a:gd name="T64" fmla="*/ 2147483647 w 137"/>
              <a:gd name="T65" fmla="*/ 0 h 31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7"/>
              <a:gd name="T100" fmla="*/ 0 h 313"/>
              <a:gd name="T101" fmla="*/ 137 w 137"/>
              <a:gd name="T102" fmla="*/ 313 h 31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7" h="313">
                <a:moveTo>
                  <a:pt x="0" y="3"/>
                </a:moveTo>
                <a:lnTo>
                  <a:pt x="4" y="13"/>
                </a:lnTo>
                <a:lnTo>
                  <a:pt x="8" y="22"/>
                </a:lnTo>
                <a:lnTo>
                  <a:pt x="13" y="31"/>
                </a:lnTo>
                <a:lnTo>
                  <a:pt x="19" y="41"/>
                </a:lnTo>
                <a:lnTo>
                  <a:pt x="22" y="50"/>
                </a:lnTo>
                <a:lnTo>
                  <a:pt x="28" y="59"/>
                </a:lnTo>
                <a:lnTo>
                  <a:pt x="32" y="68"/>
                </a:lnTo>
                <a:lnTo>
                  <a:pt x="37" y="77"/>
                </a:lnTo>
                <a:lnTo>
                  <a:pt x="41" y="86"/>
                </a:lnTo>
                <a:lnTo>
                  <a:pt x="47" y="95"/>
                </a:lnTo>
                <a:lnTo>
                  <a:pt x="50" y="103"/>
                </a:lnTo>
                <a:lnTo>
                  <a:pt x="55" y="112"/>
                </a:lnTo>
                <a:lnTo>
                  <a:pt x="59" y="122"/>
                </a:lnTo>
                <a:lnTo>
                  <a:pt x="64" y="130"/>
                </a:lnTo>
                <a:lnTo>
                  <a:pt x="68" y="139"/>
                </a:lnTo>
                <a:lnTo>
                  <a:pt x="72" y="148"/>
                </a:lnTo>
                <a:lnTo>
                  <a:pt x="76" y="157"/>
                </a:lnTo>
                <a:lnTo>
                  <a:pt x="80" y="167"/>
                </a:lnTo>
                <a:lnTo>
                  <a:pt x="84" y="176"/>
                </a:lnTo>
                <a:lnTo>
                  <a:pt x="88" y="184"/>
                </a:lnTo>
                <a:lnTo>
                  <a:pt x="91" y="194"/>
                </a:lnTo>
                <a:lnTo>
                  <a:pt x="95" y="204"/>
                </a:lnTo>
                <a:lnTo>
                  <a:pt x="98" y="214"/>
                </a:lnTo>
                <a:lnTo>
                  <a:pt x="102" y="223"/>
                </a:lnTo>
                <a:lnTo>
                  <a:pt x="105" y="233"/>
                </a:lnTo>
                <a:lnTo>
                  <a:pt x="107" y="244"/>
                </a:lnTo>
                <a:lnTo>
                  <a:pt x="111" y="255"/>
                </a:lnTo>
                <a:lnTo>
                  <a:pt x="114" y="266"/>
                </a:lnTo>
                <a:lnTo>
                  <a:pt x="116" y="276"/>
                </a:lnTo>
                <a:lnTo>
                  <a:pt x="119" y="288"/>
                </a:lnTo>
                <a:lnTo>
                  <a:pt x="121" y="300"/>
                </a:lnTo>
                <a:lnTo>
                  <a:pt x="123" y="312"/>
                </a:lnTo>
                <a:lnTo>
                  <a:pt x="136" y="311"/>
                </a:lnTo>
                <a:lnTo>
                  <a:pt x="133" y="298"/>
                </a:lnTo>
                <a:lnTo>
                  <a:pt x="132" y="287"/>
                </a:lnTo>
                <a:lnTo>
                  <a:pt x="129" y="275"/>
                </a:lnTo>
                <a:lnTo>
                  <a:pt x="125" y="265"/>
                </a:lnTo>
                <a:lnTo>
                  <a:pt x="123" y="253"/>
                </a:lnTo>
                <a:lnTo>
                  <a:pt x="120" y="242"/>
                </a:lnTo>
                <a:lnTo>
                  <a:pt x="116" y="231"/>
                </a:lnTo>
                <a:lnTo>
                  <a:pt x="114" y="222"/>
                </a:lnTo>
                <a:lnTo>
                  <a:pt x="111" y="211"/>
                </a:lnTo>
                <a:lnTo>
                  <a:pt x="106" y="201"/>
                </a:lnTo>
                <a:lnTo>
                  <a:pt x="103" y="191"/>
                </a:lnTo>
                <a:lnTo>
                  <a:pt x="100" y="181"/>
                </a:lnTo>
                <a:lnTo>
                  <a:pt x="96" y="172"/>
                </a:lnTo>
                <a:lnTo>
                  <a:pt x="92" y="163"/>
                </a:lnTo>
                <a:lnTo>
                  <a:pt x="88" y="154"/>
                </a:lnTo>
                <a:lnTo>
                  <a:pt x="84" y="144"/>
                </a:lnTo>
                <a:lnTo>
                  <a:pt x="79" y="135"/>
                </a:lnTo>
                <a:lnTo>
                  <a:pt x="75" y="127"/>
                </a:lnTo>
                <a:lnTo>
                  <a:pt x="71" y="118"/>
                </a:lnTo>
                <a:lnTo>
                  <a:pt x="66" y="108"/>
                </a:lnTo>
                <a:lnTo>
                  <a:pt x="62" y="100"/>
                </a:lnTo>
                <a:lnTo>
                  <a:pt x="57" y="90"/>
                </a:lnTo>
                <a:lnTo>
                  <a:pt x="53" y="82"/>
                </a:lnTo>
                <a:lnTo>
                  <a:pt x="48" y="73"/>
                </a:lnTo>
                <a:lnTo>
                  <a:pt x="43" y="64"/>
                </a:lnTo>
                <a:lnTo>
                  <a:pt x="39" y="55"/>
                </a:lnTo>
                <a:lnTo>
                  <a:pt x="34" y="46"/>
                </a:lnTo>
                <a:lnTo>
                  <a:pt x="30" y="37"/>
                </a:lnTo>
                <a:lnTo>
                  <a:pt x="25" y="28"/>
                </a:lnTo>
                <a:lnTo>
                  <a:pt x="21" y="19"/>
                </a:lnTo>
                <a:lnTo>
                  <a:pt x="15" y="9"/>
                </a:lnTo>
                <a:lnTo>
                  <a:pt x="11" y="0"/>
                </a:lnTo>
                <a:lnTo>
                  <a:pt x="0" y="3"/>
                </a:lnTo>
              </a:path>
            </a:pathLst>
          </a:custGeom>
          <a:solidFill>
            <a:srgbClr val="790015"/>
          </a:solidFill>
          <a:ln w="12700" cap="rnd">
            <a:solidFill>
              <a:srgbClr val="FC0128"/>
            </a:solidFill>
            <a:round/>
            <a:headEnd/>
            <a:tailEnd/>
          </a:ln>
        </p:spPr>
        <p:txBody>
          <a:bodyPr/>
          <a:lstStyle/>
          <a:p>
            <a:endParaRPr lang="en-US"/>
          </a:p>
        </p:txBody>
      </p:sp>
      <p:sp>
        <p:nvSpPr>
          <p:cNvPr id="53471" name="Freeform 237"/>
          <p:cNvSpPr>
            <a:spLocks/>
          </p:cNvSpPr>
          <p:nvPr/>
        </p:nvSpPr>
        <p:spPr bwMode="auto">
          <a:xfrm>
            <a:off x="4010028" y="5275263"/>
            <a:ext cx="506413" cy="341312"/>
          </a:xfrm>
          <a:custGeom>
            <a:avLst/>
            <a:gdLst>
              <a:gd name="T0" fmla="*/ 2147483647 w 350"/>
              <a:gd name="T1" fmla="*/ 2147483647 h 236"/>
              <a:gd name="T2" fmla="*/ 2147483647 w 350"/>
              <a:gd name="T3" fmla="*/ 2147483647 h 236"/>
              <a:gd name="T4" fmla="*/ 2147483647 w 350"/>
              <a:gd name="T5" fmla="*/ 2147483647 h 236"/>
              <a:gd name="T6" fmla="*/ 2147483647 w 350"/>
              <a:gd name="T7" fmla="*/ 2147483647 h 236"/>
              <a:gd name="T8" fmla="*/ 2147483647 w 350"/>
              <a:gd name="T9" fmla="*/ 2147483647 h 236"/>
              <a:gd name="T10" fmla="*/ 2147483647 w 350"/>
              <a:gd name="T11" fmla="*/ 2147483647 h 236"/>
              <a:gd name="T12" fmla="*/ 2147483647 w 350"/>
              <a:gd name="T13" fmla="*/ 2147483647 h 236"/>
              <a:gd name="T14" fmla="*/ 2147483647 w 350"/>
              <a:gd name="T15" fmla="*/ 2147483647 h 236"/>
              <a:gd name="T16" fmla="*/ 2147483647 w 350"/>
              <a:gd name="T17" fmla="*/ 2147483647 h 236"/>
              <a:gd name="T18" fmla="*/ 2147483647 w 350"/>
              <a:gd name="T19" fmla="*/ 2147483647 h 236"/>
              <a:gd name="T20" fmla="*/ 2147483647 w 350"/>
              <a:gd name="T21" fmla="*/ 2147483647 h 236"/>
              <a:gd name="T22" fmla="*/ 2147483647 w 350"/>
              <a:gd name="T23" fmla="*/ 2147483647 h 236"/>
              <a:gd name="T24" fmla="*/ 2147483647 w 350"/>
              <a:gd name="T25" fmla="*/ 2147483647 h 236"/>
              <a:gd name="T26" fmla="*/ 2147483647 w 350"/>
              <a:gd name="T27" fmla="*/ 2147483647 h 236"/>
              <a:gd name="T28" fmla="*/ 2147483647 w 350"/>
              <a:gd name="T29" fmla="*/ 2147483647 h 236"/>
              <a:gd name="T30" fmla="*/ 2147483647 w 350"/>
              <a:gd name="T31" fmla="*/ 2147483647 h 236"/>
              <a:gd name="T32" fmla="*/ 2147483647 w 350"/>
              <a:gd name="T33" fmla="*/ 2147483647 h 236"/>
              <a:gd name="T34" fmla="*/ 2147483647 w 350"/>
              <a:gd name="T35" fmla="*/ 2147483647 h 236"/>
              <a:gd name="T36" fmla="*/ 2147483647 w 350"/>
              <a:gd name="T37" fmla="*/ 2147483647 h 236"/>
              <a:gd name="T38" fmla="*/ 2147483647 w 350"/>
              <a:gd name="T39" fmla="*/ 2147483647 h 236"/>
              <a:gd name="T40" fmla="*/ 2147483647 w 350"/>
              <a:gd name="T41" fmla="*/ 2147483647 h 236"/>
              <a:gd name="T42" fmla="*/ 2147483647 w 350"/>
              <a:gd name="T43" fmla="*/ 2147483647 h 236"/>
              <a:gd name="T44" fmla="*/ 2147483647 w 350"/>
              <a:gd name="T45" fmla="*/ 2147483647 h 236"/>
              <a:gd name="T46" fmla="*/ 2147483647 w 350"/>
              <a:gd name="T47" fmla="*/ 2147483647 h 236"/>
              <a:gd name="T48" fmla="*/ 2147483647 w 350"/>
              <a:gd name="T49" fmla="*/ 2147483647 h 236"/>
              <a:gd name="T50" fmla="*/ 2147483647 w 350"/>
              <a:gd name="T51" fmla="*/ 2147483647 h 236"/>
              <a:gd name="T52" fmla="*/ 2147483647 w 350"/>
              <a:gd name="T53" fmla="*/ 2147483647 h 236"/>
              <a:gd name="T54" fmla="*/ 2147483647 w 350"/>
              <a:gd name="T55" fmla="*/ 2147483647 h 236"/>
              <a:gd name="T56" fmla="*/ 2147483647 w 350"/>
              <a:gd name="T57" fmla="*/ 2147483647 h 236"/>
              <a:gd name="T58" fmla="*/ 2147483647 w 350"/>
              <a:gd name="T59" fmla="*/ 2147483647 h 236"/>
              <a:gd name="T60" fmla="*/ 2147483647 w 350"/>
              <a:gd name="T61" fmla="*/ 2147483647 h 236"/>
              <a:gd name="T62" fmla="*/ 2147483647 w 350"/>
              <a:gd name="T63" fmla="*/ 2147483647 h 236"/>
              <a:gd name="T64" fmla="*/ 2147483647 w 350"/>
              <a:gd name="T65" fmla="*/ 2147483647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50"/>
              <a:gd name="T100" fmla="*/ 0 h 236"/>
              <a:gd name="T101" fmla="*/ 350 w 350"/>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50" h="236">
                <a:moveTo>
                  <a:pt x="337" y="0"/>
                </a:moveTo>
                <a:lnTo>
                  <a:pt x="333" y="8"/>
                </a:lnTo>
                <a:lnTo>
                  <a:pt x="327" y="16"/>
                </a:lnTo>
                <a:lnTo>
                  <a:pt x="322" y="26"/>
                </a:lnTo>
                <a:lnTo>
                  <a:pt x="316" y="35"/>
                </a:lnTo>
                <a:lnTo>
                  <a:pt x="309" y="43"/>
                </a:lnTo>
                <a:lnTo>
                  <a:pt x="302" y="53"/>
                </a:lnTo>
                <a:lnTo>
                  <a:pt x="295" y="62"/>
                </a:lnTo>
                <a:lnTo>
                  <a:pt x="287" y="72"/>
                </a:lnTo>
                <a:lnTo>
                  <a:pt x="279" y="80"/>
                </a:lnTo>
                <a:lnTo>
                  <a:pt x="271" y="89"/>
                </a:lnTo>
                <a:lnTo>
                  <a:pt x="262" y="99"/>
                </a:lnTo>
                <a:lnTo>
                  <a:pt x="253" y="108"/>
                </a:lnTo>
                <a:lnTo>
                  <a:pt x="245" y="117"/>
                </a:lnTo>
                <a:lnTo>
                  <a:pt x="235" y="125"/>
                </a:lnTo>
                <a:lnTo>
                  <a:pt x="225" y="134"/>
                </a:lnTo>
                <a:lnTo>
                  <a:pt x="213" y="142"/>
                </a:lnTo>
                <a:lnTo>
                  <a:pt x="203" y="151"/>
                </a:lnTo>
                <a:lnTo>
                  <a:pt x="192" y="158"/>
                </a:lnTo>
                <a:lnTo>
                  <a:pt x="180" y="165"/>
                </a:lnTo>
                <a:lnTo>
                  <a:pt x="168" y="172"/>
                </a:lnTo>
                <a:lnTo>
                  <a:pt x="156" y="180"/>
                </a:lnTo>
                <a:lnTo>
                  <a:pt x="144" y="186"/>
                </a:lnTo>
                <a:lnTo>
                  <a:pt x="130" y="192"/>
                </a:lnTo>
                <a:lnTo>
                  <a:pt x="118" y="198"/>
                </a:lnTo>
                <a:lnTo>
                  <a:pt x="104" y="203"/>
                </a:lnTo>
                <a:lnTo>
                  <a:pt x="90" y="207"/>
                </a:lnTo>
                <a:lnTo>
                  <a:pt x="76" y="212"/>
                </a:lnTo>
                <a:lnTo>
                  <a:pt x="61" y="215"/>
                </a:lnTo>
                <a:lnTo>
                  <a:pt x="46" y="219"/>
                </a:lnTo>
                <a:lnTo>
                  <a:pt x="31" y="221"/>
                </a:lnTo>
                <a:lnTo>
                  <a:pt x="15" y="223"/>
                </a:lnTo>
                <a:lnTo>
                  <a:pt x="0" y="225"/>
                </a:lnTo>
                <a:lnTo>
                  <a:pt x="1" y="235"/>
                </a:lnTo>
                <a:lnTo>
                  <a:pt x="17" y="233"/>
                </a:lnTo>
                <a:lnTo>
                  <a:pt x="33" y="232"/>
                </a:lnTo>
                <a:lnTo>
                  <a:pt x="49" y="228"/>
                </a:lnTo>
                <a:lnTo>
                  <a:pt x="65" y="225"/>
                </a:lnTo>
                <a:lnTo>
                  <a:pt x="79" y="221"/>
                </a:lnTo>
                <a:lnTo>
                  <a:pt x="95" y="217"/>
                </a:lnTo>
                <a:lnTo>
                  <a:pt x="109" y="212"/>
                </a:lnTo>
                <a:lnTo>
                  <a:pt x="122" y="206"/>
                </a:lnTo>
                <a:lnTo>
                  <a:pt x="137" y="200"/>
                </a:lnTo>
                <a:lnTo>
                  <a:pt x="150" y="195"/>
                </a:lnTo>
                <a:lnTo>
                  <a:pt x="163" y="188"/>
                </a:lnTo>
                <a:lnTo>
                  <a:pt x="176" y="181"/>
                </a:lnTo>
                <a:lnTo>
                  <a:pt x="188" y="173"/>
                </a:lnTo>
                <a:lnTo>
                  <a:pt x="200" y="165"/>
                </a:lnTo>
                <a:lnTo>
                  <a:pt x="211" y="158"/>
                </a:lnTo>
                <a:lnTo>
                  <a:pt x="222" y="150"/>
                </a:lnTo>
                <a:lnTo>
                  <a:pt x="234" y="140"/>
                </a:lnTo>
                <a:lnTo>
                  <a:pt x="244" y="132"/>
                </a:lnTo>
                <a:lnTo>
                  <a:pt x="253" y="123"/>
                </a:lnTo>
                <a:lnTo>
                  <a:pt x="263" y="114"/>
                </a:lnTo>
                <a:lnTo>
                  <a:pt x="272" y="105"/>
                </a:lnTo>
                <a:lnTo>
                  <a:pt x="281" y="95"/>
                </a:lnTo>
                <a:lnTo>
                  <a:pt x="290" y="86"/>
                </a:lnTo>
                <a:lnTo>
                  <a:pt x="298" y="77"/>
                </a:lnTo>
                <a:lnTo>
                  <a:pt x="305" y="67"/>
                </a:lnTo>
                <a:lnTo>
                  <a:pt x="313" y="58"/>
                </a:lnTo>
                <a:lnTo>
                  <a:pt x="320" y="49"/>
                </a:lnTo>
                <a:lnTo>
                  <a:pt x="326" y="39"/>
                </a:lnTo>
                <a:lnTo>
                  <a:pt x="333" y="31"/>
                </a:lnTo>
                <a:lnTo>
                  <a:pt x="338" y="21"/>
                </a:lnTo>
                <a:lnTo>
                  <a:pt x="344" y="12"/>
                </a:lnTo>
                <a:lnTo>
                  <a:pt x="349" y="3"/>
                </a:lnTo>
                <a:lnTo>
                  <a:pt x="337" y="0"/>
                </a:lnTo>
              </a:path>
            </a:pathLst>
          </a:custGeom>
          <a:solidFill>
            <a:srgbClr val="790015"/>
          </a:solidFill>
          <a:ln w="12700" cap="rnd">
            <a:solidFill>
              <a:srgbClr val="FC0128"/>
            </a:solidFill>
            <a:round/>
            <a:headEnd/>
            <a:tailEnd/>
          </a:ln>
        </p:spPr>
        <p:txBody>
          <a:bodyPr/>
          <a:lstStyle/>
          <a:p>
            <a:endParaRPr lang="en-US"/>
          </a:p>
        </p:txBody>
      </p:sp>
      <p:sp>
        <p:nvSpPr>
          <p:cNvPr id="53472" name="Freeform 238"/>
          <p:cNvSpPr>
            <a:spLocks/>
          </p:cNvSpPr>
          <p:nvPr/>
        </p:nvSpPr>
        <p:spPr bwMode="auto">
          <a:xfrm>
            <a:off x="4497389" y="5021265"/>
            <a:ext cx="171451" cy="263525"/>
          </a:xfrm>
          <a:custGeom>
            <a:avLst/>
            <a:gdLst>
              <a:gd name="T0" fmla="*/ 2147483647 w 119"/>
              <a:gd name="T1" fmla="*/ 2147483647 h 182"/>
              <a:gd name="T2" fmla="*/ 2147483647 w 119"/>
              <a:gd name="T3" fmla="*/ 2147483647 h 182"/>
              <a:gd name="T4" fmla="*/ 2147483647 w 119"/>
              <a:gd name="T5" fmla="*/ 2147483647 h 182"/>
              <a:gd name="T6" fmla="*/ 2147483647 w 119"/>
              <a:gd name="T7" fmla="*/ 2147483647 h 182"/>
              <a:gd name="T8" fmla="*/ 2147483647 w 119"/>
              <a:gd name="T9" fmla="*/ 2147483647 h 182"/>
              <a:gd name="T10" fmla="*/ 2147483647 w 119"/>
              <a:gd name="T11" fmla="*/ 2147483647 h 182"/>
              <a:gd name="T12" fmla="*/ 2147483647 w 119"/>
              <a:gd name="T13" fmla="*/ 2147483647 h 182"/>
              <a:gd name="T14" fmla="*/ 2147483647 w 119"/>
              <a:gd name="T15" fmla="*/ 2147483647 h 182"/>
              <a:gd name="T16" fmla="*/ 2147483647 w 119"/>
              <a:gd name="T17" fmla="*/ 2147483647 h 182"/>
              <a:gd name="T18" fmla="*/ 2147483647 w 119"/>
              <a:gd name="T19" fmla="*/ 2147483647 h 182"/>
              <a:gd name="T20" fmla="*/ 2147483647 w 119"/>
              <a:gd name="T21" fmla="*/ 2147483647 h 182"/>
              <a:gd name="T22" fmla="*/ 2147483647 w 119"/>
              <a:gd name="T23" fmla="*/ 2147483647 h 182"/>
              <a:gd name="T24" fmla="*/ 2147483647 w 119"/>
              <a:gd name="T25" fmla="*/ 2147483647 h 182"/>
              <a:gd name="T26" fmla="*/ 2147483647 w 119"/>
              <a:gd name="T27" fmla="*/ 2147483647 h 182"/>
              <a:gd name="T28" fmla="*/ 2147483647 w 119"/>
              <a:gd name="T29" fmla="*/ 2147483647 h 182"/>
              <a:gd name="T30" fmla="*/ 2147483647 w 119"/>
              <a:gd name="T31" fmla="*/ 2147483647 h 182"/>
              <a:gd name="T32" fmla="*/ 2147483647 w 119"/>
              <a:gd name="T33" fmla="*/ 2147483647 h 182"/>
              <a:gd name="T34" fmla="*/ 2147483647 w 119"/>
              <a:gd name="T35" fmla="*/ 2147483647 h 182"/>
              <a:gd name="T36" fmla="*/ 2147483647 w 119"/>
              <a:gd name="T37" fmla="*/ 2147483647 h 182"/>
              <a:gd name="T38" fmla="*/ 2147483647 w 119"/>
              <a:gd name="T39" fmla="*/ 2147483647 h 182"/>
              <a:gd name="T40" fmla="*/ 2147483647 w 119"/>
              <a:gd name="T41" fmla="*/ 2147483647 h 182"/>
              <a:gd name="T42" fmla="*/ 2147483647 w 119"/>
              <a:gd name="T43" fmla="*/ 2147483647 h 182"/>
              <a:gd name="T44" fmla="*/ 2147483647 w 119"/>
              <a:gd name="T45" fmla="*/ 2147483647 h 182"/>
              <a:gd name="T46" fmla="*/ 2147483647 w 119"/>
              <a:gd name="T47" fmla="*/ 2147483647 h 182"/>
              <a:gd name="T48" fmla="*/ 2147483647 w 119"/>
              <a:gd name="T49" fmla="*/ 2147483647 h 182"/>
              <a:gd name="T50" fmla="*/ 2147483647 w 119"/>
              <a:gd name="T51" fmla="*/ 2147483647 h 182"/>
              <a:gd name="T52" fmla="*/ 2147483647 w 119"/>
              <a:gd name="T53" fmla="*/ 2147483647 h 182"/>
              <a:gd name="T54" fmla="*/ 2147483647 w 119"/>
              <a:gd name="T55" fmla="*/ 2147483647 h 182"/>
              <a:gd name="T56" fmla="*/ 2147483647 w 119"/>
              <a:gd name="T57" fmla="*/ 2147483647 h 182"/>
              <a:gd name="T58" fmla="*/ 2147483647 w 119"/>
              <a:gd name="T59" fmla="*/ 2147483647 h 182"/>
              <a:gd name="T60" fmla="*/ 2147483647 w 119"/>
              <a:gd name="T61" fmla="*/ 2147483647 h 182"/>
              <a:gd name="T62" fmla="*/ 2147483647 w 119"/>
              <a:gd name="T63" fmla="*/ 2147483647 h 182"/>
              <a:gd name="T64" fmla="*/ 2147483647 w 119"/>
              <a:gd name="T65" fmla="*/ 2147483647 h 18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19"/>
              <a:gd name="T100" fmla="*/ 0 h 182"/>
              <a:gd name="T101" fmla="*/ 119 w 119"/>
              <a:gd name="T102" fmla="*/ 182 h 18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19" h="182">
                <a:moveTo>
                  <a:pt x="107" y="0"/>
                </a:moveTo>
                <a:lnTo>
                  <a:pt x="103" y="5"/>
                </a:lnTo>
                <a:lnTo>
                  <a:pt x="98" y="10"/>
                </a:lnTo>
                <a:lnTo>
                  <a:pt x="93" y="15"/>
                </a:lnTo>
                <a:lnTo>
                  <a:pt x="88" y="20"/>
                </a:lnTo>
                <a:lnTo>
                  <a:pt x="84" y="26"/>
                </a:lnTo>
                <a:lnTo>
                  <a:pt x="80" y="32"/>
                </a:lnTo>
                <a:lnTo>
                  <a:pt x="76" y="38"/>
                </a:lnTo>
                <a:lnTo>
                  <a:pt x="73" y="43"/>
                </a:lnTo>
                <a:lnTo>
                  <a:pt x="68" y="47"/>
                </a:lnTo>
                <a:lnTo>
                  <a:pt x="65" y="53"/>
                </a:lnTo>
                <a:lnTo>
                  <a:pt x="61" y="59"/>
                </a:lnTo>
                <a:lnTo>
                  <a:pt x="58" y="64"/>
                </a:lnTo>
                <a:lnTo>
                  <a:pt x="55" y="70"/>
                </a:lnTo>
                <a:lnTo>
                  <a:pt x="51" y="75"/>
                </a:lnTo>
                <a:lnTo>
                  <a:pt x="48" y="81"/>
                </a:lnTo>
                <a:lnTo>
                  <a:pt x="44" y="87"/>
                </a:lnTo>
                <a:lnTo>
                  <a:pt x="42" y="91"/>
                </a:lnTo>
                <a:lnTo>
                  <a:pt x="39" y="97"/>
                </a:lnTo>
                <a:lnTo>
                  <a:pt x="36" y="103"/>
                </a:lnTo>
                <a:lnTo>
                  <a:pt x="34" y="109"/>
                </a:lnTo>
                <a:lnTo>
                  <a:pt x="31" y="114"/>
                </a:lnTo>
                <a:lnTo>
                  <a:pt x="28" y="120"/>
                </a:lnTo>
                <a:lnTo>
                  <a:pt x="25" y="126"/>
                </a:lnTo>
                <a:lnTo>
                  <a:pt x="23" y="132"/>
                </a:lnTo>
                <a:lnTo>
                  <a:pt x="20" y="137"/>
                </a:lnTo>
                <a:lnTo>
                  <a:pt x="17" y="143"/>
                </a:lnTo>
                <a:lnTo>
                  <a:pt x="14" y="149"/>
                </a:lnTo>
                <a:lnTo>
                  <a:pt x="12" y="155"/>
                </a:lnTo>
                <a:lnTo>
                  <a:pt x="8" y="160"/>
                </a:lnTo>
                <a:lnTo>
                  <a:pt x="5" y="166"/>
                </a:lnTo>
                <a:lnTo>
                  <a:pt x="4" y="172"/>
                </a:lnTo>
                <a:lnTo>
                  <a:pt x="0" y="178"/>
                </a:lnTo>
                <a:lnTo>
                  <a:pt x="12" y="181"/>
                </a:lnTo>
                <a:lnTo>
                  <a:pt x="14" y="175"/>
                </a:lnTo>
                <a:lnTo>
                  <a:pt x="17" y="170"/>
                </a:lnTo>
                <a:lnTo>
                  <a:pt x="20" y="164"/>
                </a:lnTo>
                <a:lnTo>
                  <a:pt x="23" y="158"/>
                </a:lnTo>
                <a:lnTo>
                  <a:pt x="26" y="152"/>
                </a:lnTo>
                <a:lnTo>
                  <a:pt x="29" y="146"/>
                </a:lnTo>
                <a:lnTo>
                  <a:pt x="31" y="141"/>
                </a:lnTo>
                <a:lnTo>
                  <a:pt x="34" y="136"/>
                </a:lnTo>
                <a:lnTo>
                  <a:pt x="37" y="130"/>
                </a:lnTo>
                <a:lnTo>
                  <a:pt x="40" y="124"/>
                </a:lnTo>
                <a:lnTo>
                  <a:pt x="43" y="119"/>
                </a:lnTo>
                <a:lnTo>
                  <a:pt x="44" y="113"/>
                </a:lnTo>
                <a:lnTo>
                  <a:pt x="48" y="107"/>
                </a:lnTo>
                <a:lnTo>
                  <a:pt x="51" y="102"/>
                </a:lnTo>
                <a:lnTo>
                  <a:pt x="53" y="96"/>
                </a:lnTo>
                <a:lnTo>
                  <a:pt x="57" y="91"/>
                </a:lnTo>
                <a:lnTo>
                  <a:pt x="59" y="85"/>
                </a:lnTo>
                <a:lnTo>
                  <a:pt x="62" y="79"/>
                </a:lnTo>
                <a:lnTo>
                  <a:pt x="66" y="74"/>
                </a:lnTo>
                <a:lnTo>
                  <a:pt x="68" y="68"/>
                </a:lnTo>
                <a:lnTo>
                  <a:pt x="73" y="63"/>
                </a:lnTo>
                <a:lnTo>
                  <a:pt x="75" y="58"/>
                </a:lnTo>
                <a:lnTo>
                  <a:pt x="79" y="52"/>
                </a:lnTo>
                <a:lnTo>
                  <a:pt x="83" y="47"/>
                </a:lnTo>
                <a:lnTo>
                  <a:pt x="86" y="43"/>
                </a:lnTo>
                <a:lnTo>
                  <a:pt x="90" y="38"/>
                </a:lnTo>
                <a:lnTo>
                  <a:pt x="95" y="32"/>
                </a:lnTo>
                <a:lnTo>
                  <a:pt x="98" y="26"/>
                </a:lnTo>
                <a:lnTo>
                  <a:pt x="103" y="21"/>
                </a:lnTo>
                <a:lnTo>
                  <a:pt x="107" y="16"/>
                </a:lnTo>
                <a:lnTo>
                  <a:pt x="113" y="11"/>
                </a:lnTo>
                <a:lnTo>
                  <a:pt x="118" y="6"/>
                </a:lnTo>
                <a:lnTo>
                  <a:pt x="107" y="0"/>
                </a:lnTo>
              </a:path>
            </a:pathLst>
          </a:custGeom>
          <a:solidFill>
            <a:srgbClr val="790015"/>
          </a:solidFill>
          <a:ln w="12700" cap="rnd">
            <a:solidFill>
              <a:srgbClr val="FC0128"/>
            </a:solidFill>
            <a:round/>
            <a:headEnd/>
            <a:tailEnd/>
          </a:ln>
        </p:spPr>
        <p:txBody>
          <a:bodyPr/>
          <a:lstStyle/>
          <a:p>
            <a:endParaRPr lang="en-US"/>
          </a:p>
        </p:txBody>
      </p:sp>
      <p:sp>
        <p:nvSpPr>
          <p:cNvPr id="53473" name="Freeform 239"/>
          <p:cNvSpPr>
            <a:spLocks/>
          </p:cNvSpPr>
          <p:nvPr/>
        </p:nvSpPr>
        <p:spPr bwMode="auto">
          <a:xfrm>
            <a:off x="4654553" y="4459289"/>
            <a:ext cx="441325" cy="571500"/>
          </a:xfrm>
          <a:custGeom>
            <a:avLst/>
            <a:gdLst>
              <a:gd name="T0" fmla="*/ 2147483647 w 305"/>
              <a:gd name="T1" fmla="*/ 0 h 397"/>
              <a:gd name="T2" fmla="*/ 2147483647 w 305"/>
              <a:gd name="T3" fmla="*/ 2147483647 h 397"/>
              <a:gd name="T4" fmla="*/ 2147483647 w 305"/>
              <a:gd name="T5" fmla="*/ 2147483647 h 397"/>
              <a:gd name="T6" fmla="*/ 2147483647 w 305"/>
              <a:gd name="T7" fmla="*/ 2147483647 h 397"/>
              <a:gd name="T8" fmla="*/ 2147483647 w 305"/>
              <a:gd name="T9" fmla="*/ 2147483647 h 397"/>
              <a:gd name="T10" fmla="*/ 2147483647 w 305"/>
              <a:gd name="T11" fmla="*/ 2147483647 h 397"/>
              <a:gd name="T12" fmla="*/ 2147483647 w 305"/>
              <a:gd name="T13" fmla="*/ 2147483647 h 397"/>
              <a:gd name="T14" fmla="*/ 2147483647 w 305"/>
              <a:gd name="T15" fmla="*/ 2147483647 h 397"/>
              <a:gd name="T16" fmla="*/ 2147483647 w 305"/>
              <a:gd name="T17" fmla="*/ 2147483647 h 397"/>
              <a:gd name="T18" fmla="*/ 2147483647 w 305"/>
              <a:gd name="T19" fmla="*/ 2147483647 h 397"/>
              <a:gd name="T20" fmla="*/ 2147483647 w 305"/>
              <a:gd name="T21" fmla="*/ 2147483647 h 397"/>
              <a:gd name="T22" fmla="*/ 2147483647 w 305"/>
              <a:gd name="T23" fmla="*/ 2147483647 h 397"/>
              <a:gd name="T24" fmla="*/ 2147483647 w 305"/>
              <a:gd name="T25" fmla="*/ 2147483647 h 397"/>
              <a:gd name="T26" fmla="*/ 2147483647 w 305"/>
              <a:gd name="T27" fmla="*/ 2147483647 h 397"/>
              <a:gd name="T28" fmla="*/ 2147483647 w 305"/>
              <a:gd name="T29" fmla="*/ 2147483647 h 397"/>
              <a:gd name="T30" fmla="*/ 2147483647 w 305"/>
              <a:gd name="T31" fmla="*/ 2147483647 h 397"/>
              <a:gd name="T32" fmla="*/ 0 w 305"/>
              <a:gd name="T33" fmla="*/ 2147483647 h 397"/>
              <a:gd name="T34" fmla="*/ 2147483647 w 305"/>
              <a:gd name="T35" fmla="*/ 2147483647 h 397"/>
              <a:gd name="T36" fmla="*/ 2147483647 w 305"/>
              <a:gd name="T37" fmla="*/ 2147483647 h 397"/>
              <a:gd name="T38" fmla="*/ 2147483647 w 305"/>
              <a:gd name="T39" fmla="*/ 2147483647 h 397"/>
              <a:gd name="T40" fmla="*/ 2147483647 w 305"/>
              <a:gd name="T41" fmla="*/ 2147483647 h 397"/>
              <a:gd name="T42" fmla="*/ 2147483647 w 305"/>
              <a:gd name="T43" fmla="*/ 2147483647 h 397"/>
              <a:gd name="T44" fmla="*/ 2147483647 w 305"/>
              <a:gd name="T45" fmla="*/ 2147483647 h 397"/>
              <a:gd name="T46" fmla="*/ 2147483647 w 305"/>
              <a:gd name="T47" fmla="*/ 2147483647 h 397"/>
              <a:gd name="T48" fmla="*/ 2147483647 w 305"/>
              <a:gd name="T49" fmla="*/ 2147483647 h 397"/>
              <a:gd name="T50" fmla="*/ 2147483647 w 305"/>
              <a:gd name="T51" fmla="*/ 2147483647 h 397"/>
              <a:gd name="T52" fmla="*/ 2147483647 w 305"/>
              <a:gd name="T53" fmla="*/ 2147483647 h 397"/>
              <a:gd name="T54" fmla="*/ 2147483647 w 305"/>
              <a:gd name="T55" fmla="*/ 2147483647 h 397"/>
              <a:gd name="T56" fmla="*/ 2147483647 w 305"/>
              <a:gd name="T57" fmla="*/ 2147483647 h 397"/>
              <a:gd name="T58" fmla="*/ 2147483647 w 305"/>
              <a:gd name="T59" fmla="*/ 2147483647 h 397"/>
              <a:gd name="T60" fmla="*/ 2147483647 w 305"/>
              <a:gd name="T61" fmla="*/ 2147483647 h 397"/>
              <a:gd name="T62" fmla="*/ 2147483647 w 305"/>
              <a:gd name="T63" fmla="*/ 2147483647 h 397"/>
              <a:gd name="T64" fmla="*/ 2147483647 w 305"/>
              <a:gd name="T65" fmla="*/ 2147483647 h 397"/>
              <a:gd name="T66" fmla="*/ 2147483647 w 305"/>
              <a:gd name="T67" fmla="*/ 2147483647 h 397"/>
              <a:gd name="T68" fmla="*/ 2147483647 w 305"/>
              <a:gd name="T69" fmla="*/ 2147483647 h 39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05"/>
              <a:gd name="T106" fmla="*/ 0 h 397"/>
              <a:gd name="T107" fmla="*/ 305 w 305"/>
              <a:gd name="T108" fmla="*/ 397 h 39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05" h="397">
                <a:moveTo>
                  <a:pt x="291" y="1"/>
                </a:moveTo>
                <a:lnTo>
                  <a:pt x="291" y="0"/>
                </a:lnTo>
                <a:lnTo>
                  <a:pt x="288" y="9"/>
                </a:lnTo>
                <a:lnTo>
                  <a:pt x="284" y="19"/>
                </a:lnTo>
                <a:lnTo>
                  <a:pt x="281" y="30"/>
                </a:lnTo>
                <a:lnTo>
                  <a:pt x="277" y="40"/>
                </a:lnTo>
                <a:lnTo>
                  <a:pt x="272" y="51"/>
                </a:lnTo>
                <a:lnTo>
                  <a:pt x="267" y="62"/>
                </a:lnTo>
                <a:lnTo>
                  <a:pt x="261" y="73"/>
                </a:lnTo>
                <a:lnTo>
                  <a:pt x="255" y="84"/>
                </a:lnTo>
                <a:lnTo>
                  <a:pt x="249" y="95"/>
                </a:lnTo>
                <a:lnTo>
                  <a:pt x="242" y="107"/>
                </a:lnTo>
                <a:lnTo>
                  <a:pt x="235" y="118"/>
                </a:lnTo>
                <a:lnTo>
                  <a:pt x="227" y="130"/>
                </a:lnTo>
                <a:lnTo>
                  <a:pt x="219" y="142"/>
                </a:lnTo>
                <a:lnTo>
                  <a:pt x="211" y="155"/>
                </a:lnTo>
                <a:lnTo>
                  <a:pt x="203" y="167"/>
                </a:lnTo>
                <a:lnTo>
                  <a:pt x="194" y="179"/>
                </a:lnTo>
                <a:lnTo>
                  <a:pt x="185" y="192"/>
                </a:lnTo>
                <a:lnTo>
                  <a:pt x="175" y="204"/>
                </a:lnTo>
                <a:lnTo>
                  <a:pt x="165" y="217"/>
                </a:lnTo>
                <a:lnTo>
                  <a:pt x="155" y="230"/>
                </a:lnTo>
                <a:lnTo>
                  <a:pt x="144" y="243"/>
                </a:lnTo>
                <a:lnTo>
                  <a:pt x="132" y="256"/>
                </a:lnTo>
                <a:lnTo>
                  <a:pt x="120" y="270"/>
                </a:lnTo>
                <a:lnTo>
                  <a:pt x="109" y="282"/>
                </a:lnTo>
                <a:lnTo>
                  <a:pt x="96" y="295"/>
                </a:lnTo>
                <a:lnTo>
                  <a:pt x="84" y="309"/>
                </a:lnTo>
                <a:lnTo>
                  <a:pt x="70" y="322"/>
                </a:lnTo>
                <a:lnTo>
                  <a:pt x="57" y="336"/>
                </a:lnTo>
                <a:lnTo>
                  <a:pt x="43" y="349"/>
                </a:lnTo>
                <a:lnTo>
                  <a:pt x="29" y="362"/>
                </a:lnTo>
                <a:lnTo>
                  <a:pt x="14" y="376"/>
                </a:lnTo>
                <a:lnTo>
                  <a:pt x="0" y="389"/>
                </a:lnTo>
                <a:lnTo>
                  <a:pt x="10" y="396"/>
                </a:lnTo>
                <a:lnTo>
                  <a:pt x="24" y="382"/>
                </a:lnTo>
                <a:lnTo>
                  <a:pt x="38" y="369"/>
                </a:lnTo>
                <a:lnTo>
                  <a:pt x="53" y="355"/>
                </a:lnTo>
                <a:lnTo>
                  <a:pt x="67" y="342"/>
                </a:lnTo>
                <a:lnTo>
                  <a:pt x="81" y="328"/>
                </a:lnTo>
                <a:lnTo>
                  <a:pt x="94" y="316"/>
                </a:lnTo>
                <a:lnTo>
                  <a:pt x="106" y="302"/>
                </a:lnTo>
                <a:lnTo>
                  <a:pt x="119" y="289"/>
                </a:lnTo>
                <a:lnTo>
                  <a:pt x="131" y="275"/>
                </a:lnTo>
                <a:lnTo>
                  <a:pt x="142" y="262"/>
                </a:lnTo>
                <a:lnTo>
                  <a:pt x="154" y="249"/>
                </a:lnTo>
                <a:lnTo>
                  <a:pt x="165" y="236"/>
                </a:lnTo>
                <a:lnTo>
                  <a:pt x="176" y="223"/>
                </a:lnTo>
                <a:lnTo>
                  <a:pt x="185" y="210"/>
                </a:lnTo>
                <a:lnTo>
                  <a:pt x="195" y="197"/>
                </a:lnTo>
                <a:lnTo>
                  <a:pt x="204" y="184"/>
                </a:lnTo>
                <a:lnTo>
                  <a:pt x="213" y="172"/>
                </a:lnTo>
                <a:lnTo>
                  <a:pt x="222" y="159"/>
                </a:lnTo>
                <a:lnTo>
                  <a:pt x="231" y="147"/>
                </a:lnTo>
                <a:lnTo>
                  <a:pt x="238" y="135"/>
                </a:lnTo>
                <a:lnTo>
                  <a:pt x="246" y="123"/>
                </a:lnTo>
                <a:lnTo>
                  <a:pt x="253" y="111"/>
                </a:lnTo>
                <a:lnTo>
                  <a:pt x="260" y="99"/>
                </a:lnTo>
                <a:lnTo>
                  <a:pt x="267" y="87"/>
                </a:lnTo>
                <a:lnTo>
                  <a:pt x="273" y="77"/>
                </a:lnTo>
                <a:lnTo>
                  <a:pt x="278" y="65"/>
                </a:lnTo>
                <a:lnTo>
                  <a:pt x="283" y="54"/>
                </a:lnTo>
                <a:lnTo>
                  <a:pt x="288" y="43"/>
                </a:lnTo>
                <a:lnTo>
                  <a:pt x="292" y="33"/>
                </a:lnTo>
                <a:lnTo>
                  <a:pt x="297" y="22"/>
                </a:lnTo>
                <a:lnTo>
                  <a:pt x="300" y="12"/>
                </a:lnTo>
                <a:lnTo>
                  <a:pt x="302" y="2"/>
                </a:lnTo>
                <a:lnTo>
                  <a:pt x="304" y="1"/>
                </a:lnTo>
                <a:lnTo>
                  <a:pt x="302" y="2"/>
                </a:lnTo>
                <a:lnTo>
                  <a:pt x="304" y="1"/>
                </a:lnTo>
                <a:lnTo>
                  <a:pt x="291" y="1"/>
                </a:lnTo>
              </a:path>
            </a:pathLst>
          </a:custGeom>
          <a:solidFill>
            <a:srgbClr val="790015"/>
          </a:solidFill>
          <a:ln w="12700" cap="rnd">
            <a:solidFill>
              <a:srgbClr val="FC0128"/>
            </a:solidFill>
            <a:round/>
            <a:headEnd/>
            <a:tailEnd/>
          </a:ln>
        </p:spPr>
        <p:txBody>
          <a:bodyPr/>
          <a:lstStyle/>
          <a:p>
            <a:endParaRPr lang="en-US"/>
          </a:p>
        </p:txBody>
      </p:sp>
      <p:sp>
        <p:nvSpPr>
          <p:cNvPr id="53474" name="Freeform 240"/>
          <p:cNvSpPr>
            <a:spLocks/>
          </p:cNvSpPr>
          <p:nvPr/>
        </p:nvSpPr>
        <p:spPr bwMode="auto">
          <a:xfrm>
            <a:off x="3609978" y="5534027"/>
            <a:ext cx="403225" cy="82551"/>
          </a:xfrm>
          <a:custGeom>
            <a:avLst/>
            <a:gdLst>
              <a:gd name="T0" fmla="*/ 2147483647 w 280"/>
              <a:gd name="T1" fmla="*/ 2147483647 h 57"/>
              <a:gd name="T2" fmla="*/ 2147483647 w 280"/>
              <a:gd name="T3" fmla="*/ 2147483647 h 57"/>
              <a:gd name="T4" fmla="*/ 2147483647 w 280"/>
              <a:gd name="T5" fmla="*/ 2147483647 h 57"/>
              <a:gd name="T6" fmla="*/ 2147483647 w 280"/>
              <a:gd name="T7" fmla="*/ 2147483647 h 57"/>
              <a:gd name="T8" fmla="*/ 2147483647 w 280"/>
              <a:gd name="T9" fmla="*/ 2147483647 h 57"/>
              <a:gd name="T10" fmla="*/ 2147483647 w 280"/>
              <a:gd name="T11" fmla="*/ 2147483647 h 57"/>
              <a:gd name="T12" fmla="*/ 2147483647 w 280"/>
              <a:gd name="T13" fmla="*/ 2147483647 h 57"/>
              <a:gd name="T14" fmla="*/ 2147483647 w 280"/>
              <a:gd name="T15" fmla="*/ 2147483647 h 57"/>
              <a:gd name="T16" fmla="*/ 2147483647 w 280"/>
              <a:gd name="T17" fmla="*/ 2147483647 h 57"/>
              <a:gd name="T18" fmla="*/ 2147483647 w 280"/>
              <a:gd name="T19" fmla="*/ 2147483647 h 57"/>
              <a:gd name="T20" fmla="*/ 2147483647 w 280"/>
              <a:gd name="T21" fmla="*/ 2147483647 h 57"/>
              <a:gd name="T22" fmla="*/ 2147483647 w 280"/>
              <a:gd name="T23" fmla="*/ 2147483647 h 57"/>
              <a:gd name="T24" fmla="*/ 2147483647 w 280"/>
              <a:gd name="T25" fmla="*/ 2147483647 h 57"/>
              <a:gd name="T26" fmla="*/ 2147483647 w 280"/>
              <a:gd name="T27" fmla="*/ 2147483647 h 57"/>
              <a:gd name="T28" fmla="*/ 2147483647 w 280"/>
              <a:gd name="T29" fmla="*/ 2147483647 h 57"/>
              <a:gd name="T30" fmla="*/ 2147483647 w 280"/>
              <a:gd name="T31" fmla="*/ 2147483647 h 57"/>
              <a:gd name="T32" fmla="*/ 0 w 280"/>
              <a:gd name="T33" fmla="*/ 2147483647 h 57"/>
              <a:gd name="T34" fmla="*/ 2147483647 w 280"/>
              <a:gd name="T35" fmla="*/ 2147483647 h 57"/>
              <a:gd name="T36" fmla="*/ 2147483647 w 280"/>
              <a:gd name="T37" fmla="*/ 2147483647 h 57"/>
              <a:gd name="T38" fmla="*/ 2147483647 w 280"/>
              <a:gd name="T39" fmla="*/ 2147483647 h 57"/>
              <a:gd name="T40" fmla="*/ 2147483647 w 280"/>
              <a:gd name="T41" fmla="*/ 2147483647 h 57"/>
              <a:gd name="T42" fmla="*/ 2147483647 w 280"/>
              <a:gd name="T43" fmla="*/ 2147483647 h 57"/>
              <a:gd name="T44" fmla="*/ 2147483647 w 280"/>
              <a:gd name="T45" fmla="*/ 2147483647 h 57"/>
              <a:gd name="T46" fmla="*/ 2147483647 w 280"/>
              <a:gd name="T47" fmla="*/ 2147483647 h 57"/>
              <a:gd name="T48" fmla="*/ 2147483647 w 280"/>
              <a:gd name="T49" fmla="*/ 2147483647 h 57"/>
              <a:gd name="T50" fmla="*/ 2147483647 w 280"/>
              <a:gd name="T51" fmla="*/ 2147483647 h 57"/>
              <a:gd name="T52" fmla="*/ 2147483647 w 280"/>
              <a:gd name="T53" fmla="*/ 2147483647 h 57"/>
              <a:gd name="T54" fmla="*/ 2147483647 w 280"/>
              <a:gd name="T55" fmla="*/ 2147483647 h 57"/>
              <a:gd name="T56" fmla="*/ 2147483647 w 280"/>
              <a:gd name="T57" fmla="*/ 2147483647 h 57"/>
              <a:gd name="T58" fmla="*/ 2147483647 w 280"/>
              <a:gd name="T59" fmla="*/ 2147483647 h 57"/>
              <a:gd name="T60" fmla="*/ 2147483647 w 280"/>
              <a:gd name="T61" fmla="*/ 2147483647 h 57"/>
              <a:gd name="T62" fmla="*/ 2147483647 w 280"/>
              <a:gd name="T63" fmla="*/ 2147483647 h 57"/>
              <a:gd name="T64" fmla="*/ 2147483647 w 280"/>
              <a:gd name="T65" fmla="*/ 2147483647 h 5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80"/>
              <a:gd name="T100" fmla="*/ 0 h 57"/>
              <a:gd name="T101" fmla="*/ 280 w 280"/>
              <a:gd name="T102" fmla="*/ 57 h 5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80" h="57">
                <a:moveTo>
                  <a:pt x="277" y="46"/>
                </a:moveTo>
                <a:lnTo>
                  <a:pt x="268" y="46"/>
                </a:lnTo>
                <a:lnTo>
                  <a:pt x="258" y="46"/>
                </a:lnTo>
                <a:lnTo>
                  <a:pt x="249" y="46"/>
                </a:lnTo>
                <a:lnTo>
                  <a:pt x="240" y="46"/>
                </a:lnTo>
                <a:lnTo>
                  <a:pt x="231" y="46"/>
                </a:lnTo>
                <a:lnTo>
                  <a:pt x="222" y="46"/>
                </a:lnTo>
                <a:lnTo>
                  <a:pt x="212" y="45"/>
                </a:lnTo>
                <a:lnTo>
                  <a:pt x="203" y="45"/>
                </a:lnTo>
                <a:lnTo>
                  <a:pt x="195" y="44"/>
                </a:lnTo>
                <a:lnTo>
                  <a:pt x="186" y="44"/>
                </a:lnTo>
                <a:lnTo>
                  <a:pt x="177" y="43"/>
                </a:lnTo>
                <a:lnTo>
                  <a:pt x="168" y="42"/>
                </a:lnTo>
                <a:lnTo>
                  <a:pt x="160" y="42"/>
                </a:lnTo>
                <a:lnTo>
                  <a:pt x="152" y="41"/>
                </a:lnTo>
                <a:lnTo>
                  <a:pt x="143" y="39"/>
                </a:lnTo>
                <a:lnTo>
                  <a:pt x="135" y="38"/>
                </a:lnTo>
                <a:lnTo>
                  <a:pt x="127" y="36"/>
                </a:lnTo>
                <a:lnTo>
                  <a:pt x="119" y="35"/>
                </a:lnTo>
                <a:lnTo>
                  <a:pt x="111" y="33"/>
                </a:lnTo>
                <a:lnTo>
                  <a:pt x="102" y="31"/>
                </a:lnTo>
                <a:lnTo>
                  <a:pt x="94" y="30"/>
                </a:lnTo>
                <a:lnTo>
                  <a:pt x="86" y="28"/>
                </a:lnTo>
                <a:lnTo>
                  <a:pt x="78" y="26"/>
                </a:lnTo>
                <a:lnTo>
                  <a:pt x="70" y="24"/>
                </a:lnTo>
                <a:lnTo>
                  <a:pt x="61" y="21"/>
                </a:lnTo>
                <a:lnTo>
                  <a:pt x="53" y="19"/>
                </a:lnTo>
                <a:lnTo>
                  <a:pt x="45" y="16"/>
                </a:lnTo>
                <a:lnTo>
                  <a:pt x="37" y="13"/>
                </a:lnTo>
                <a:lnTo>
                  <a:pt x="29" y="10"/>
                </a:lnTo>
                <a:lnTo>
                  <a:pt x="21" y="7"/>
                </a:lnTo>
                <a:lnTo>
                  <a:pt x="13" y="3"/>
                </a:lnTo>
                <a:lnTo>
                  <a:pt x="5" y="0"/>
                </a:lnTo>
                <a:lnTo>
                  <a:pt x="0" y="8"/>
                </a:lnTo>
                <a:lnTo>
                  <a:pt x="7" y="12"/>
                </a:lnTo>
                <a:lnTo>
                  <a:pt x="15" y="15"/>
                </a:lnTo>
                <a:lnTo>
                  <a:pt x="24" y="20"/>
                </a:lnTo>
                <a:lnTo>
                  <a:pt x="32" y="22"/>
                </a:lnTo>
                <a:lnTo>
                  <a:pt x="40" y="25"/>
                </a:lnTo>
                <a:lnTo>
                  <a:pt x="49" y="28"/>
                </a:lnTo>
                <a:lnTo>
                  <a:pt x="57" y="31"/>
                </a:lnTo>
                <a:lnTo>
                  <a:pt x="65" y="33"/>
                </a:lnTo>
                <a:lnTo>
                  <a:pt x="74" y="35"/>
                </a:lnTo>
                <a:lnTo>
                  <a:pt x="82" y="37"/>
                </a:lnTo>
                <a:lnTo>
                  <a:pt x="91" y="40"/>
                </a:lnTo>
                <a:lnTo>
                  <a:pt x="98" y="42"/>
                </a:lnTo>
                <a:lnTo>
                  <a:pt x="107" y="43"/>
                </a:lnTo>
                <a:lnTo>
                  <a:pt x="115" y="45"/>
                </a:lnTo>
                <a:lnTo>
                  <a:pt x="124" y="47"/>
                </a:lnTo>
                <a:lnTo>
                  <a:pt x="133" y="48"/>
                </a:lnTo>
                <a:lnTo>
                  <a:pt x="141" y="49"/>
                </a:lnTo>
                <a:lnTo>
                  <a:pt x="150" y="51"/>
                </a:lnTo>
                <a:lnTo>
                  <a:pt x="159" y="52"/>
                </a:lnTo>
                <a:lnTo>
                  <a:pt x="168" y="53"/>
                </a:lnTo>
                <a:lnTo>
                  <a:pt x="176" y="53"/>
                </a:lnTo>
                <a:lnTo>
                  <a:pt x="185" y="54"/>
                </a:lnTo>
                <a:lnTo>
                  <a:pt x="194" y="54"/>
                </a:lnTo>
                <a:lnTo>
                  <a:pt x="203" y="55"/>
                </a:lnTo>
                <a:lnTo>
                  <a:pt x="212" y="55"/>
                </a:lnTo>
                <a:lnTo>
                  <a:pt x="221" y="56"/>
                </a:lnTo>
                <a:lnTo>
                  <a:pt x="230" y="56"/>
                </a:lnTo>
                <a:lnTo>
                  <a:pt x="240" y="56"/>
                </a:lnTo>
                <a:lnTo>
                  <a:pt x="249" y="56"/>
                </a:lnTo>
                <a:lnTo>
                  <a:pt x="258" y="56"/>
                </a:lnTo>
                <a:lnTo>
                  <a:pt x="268" y="56"/>
                </a:lnTo>
                <a:lnTo>
                  <a:pt x="279" y="56"/>
                </a:lnTo>
                <a:lnTo>
                  <a:pt x="277" y="46"/>
                </a:lnTo>
              </a:path>
            </a:pathLst>
          </a:custGeom>
          <a:solidFill>
            <a:srgbClr val="790015"/>
          </a:solidFill>
          <a:ln w="12700" cap="rnd">
            <a:solidFill>
              <a:srgbClr val="FC0128"/>
            </a:solidFill>
            <a:round/>
            <a:headEnd/>
            <a:tailEnd/>
          </a:ln>
        </p:spPr>
        <p:txBody>
          <a:bodyPr/>
          <a:lstStyle/>
          <a:p>
            <a:endParaRPr lang="en-US"/>
          </a:p>
        </p:txBody>
      </p:sp>
      <p:sp>
        <p:nvSpPr>
          <p:cNvPr id="53475" name="Freeform 241"/>
          <p:cNvSpPr>
            <a:spLocks/>
          </p:cNvSpPr>
          <p:nvPr/>
        </p:nvSpPr>
        <p:spPr bwMode="auto">
          <a:xfrm>
            <a:off x="3676653" y="5418142"/>
            <a:ext cx="379413" cy="58737"/>
          </a:xfrm>
          <a:custGeom>
            <a:avLst/>
            <a:gdLst>
              <a:gd name="T0" fmla="*/ 2147483647 w 263"/>
              <a:gd name="T1" fmla="*/ 2147483647 h 41"/>
              <a:gd name="T2" fmla="*/ 2147483647 w 263"/>
              <a:gd name="T3" fmla="*/ 2147483647 h 41"/>
              <a:gd name="T4" fmla="*/ 2147483647 w 263"/>
              <a:gd name="T5" fmla="*/ 2147483647 h 41"/>
              <a:gd name="T6" fmla="*/ 2147483647 w 263"/>
              <a:gd name="T7" fmla="*/ 2147483647 h 41"/>
              <a:gd name="T8" fmla="*/ 2147483647 w 263"/>
              <a:gd name="T9" fmla="*/ 2147483647 h 41"/>
              <a:gd name="T10" fmla="*/ 2147483647 w 263"/>
              <a:gd name="T11" fmla="*/ 2147483647 h 41"/>
              <a:gd name="T12" fmla="*/ 2147483647 w 263"/>
              <a:gd name="T13" fmla="*/ 2147483647 h 41"/>
              <a:gd name="T14" fmla="*/ 2147483647 w 263"/>
              <a:gd name="T15" fmla="*/ 2147483647 h 41"/>
              <a:gd name="T16" fmla="*/ 2147483647 w 263"/>
              <a:gd name="T17" fmla="*/ 2147483647 h 41"/>
              <a:gd name="T18" fmla="*/ 2147483647 w 263"/>
              <a:gd name="T19" fmla="*/ 2147483647 h 41"/>
              <a:gd name="T20" fmla="*/ 2147483647 w 263"/>
              <a:gd name="T21" fmla="*/ 2147483647 h 41"/>
              <a:gd name="T22" fmla="*/ 2147483647 w 263"/>
              <a:gd name="T23" fmla="*/ 2147483647 h 41"/>
              <a:gd name="T24" fmla="*/ 2147483647 w 263"/>
              <a:gd name="T25" fmla="*/ 2147483647 h 41"/>
              <a:gd name="T26" fmla="*/ 2147483647 w 263"/>
              <a:gd name="T27" fmla="*/ 2147483647 h 41"/>
              <a:gd name="T28" fmla="*/ 2147483647 w 263"/>
              <a:gd name="T29" fmla="*/ 2147483647 h 41"/>
              <a:gd name="T30" fmla="*/ 2147483647 w 263"/>
              <a:gd name="T31" fmla="*/ 2147483647 h 41"/>
              <a:gd name="T32" fmla="*/ 0 w 263"/>
              <a:gd name="T33" fmla="*/ 2147483647 h 41"/>
              <a:gd name="T34" fmla="*/ 2147483647 w 263"/>
              <a:gd name="T35" fmla="*/ 2147483647 h 41"/>
              <a:gd name="T36" fmla="*/ 2147483647 w 263"/>
              <a:gd name="T37" fmla="*/ 2147483647 h 41"/>
              <a:gd name="T38" fmla="*/ 2147483647 w 263"/>
              <a:gd name="T39" fmla="*/ 2147483647 h 41"/>
              <a:gd name="T40" fmla="*/ 2147483647 w 263"/>
              <a:gd name="T41" fmla="*/ 2147483647 h 41"/>
              <a:gd name="T42" fmla="*/ 2147483647 w 263"/>
              <a:gd name="T43" fmla="*/ 2147483647 h 41"/>
              <a:gd name="T44" fmla="*/ 2147483647 w 263"/>
              <a:gd name="T45" fmla="*/ 2147483647 h 41"/>
              <a:gd name="T46" fmla="*/ 2147483647 w 263"/>
              <a:gd name="T47" fmla="*/ 2147483647 h 41"/>
              <a:gd name="T48" fmla="*/ 2147483647 w 263"/>
              <a:gd name="T49" fmla="*/ 2147483647 h 41"/>
              <a:gd name="T50" fmla="*/ 2147483647 w 263"/>
              <a:gd name="T51" fmla="*/ 2147483647 h 41"/>
              <a:gd name="T52" fmla="*/ 2147483647 w 263"/>
              <a:gd name="T53" fmla="*/ 2147483647 h 41"/>
              <a:gd name="T54" fmla="*/ 2147483647 w 263"/>
              <a:gd name="T55" fmla="*/ 2147483647 h 41"/>
              <a:gd name="T56" fmla="*/ 2147483647 w 263"/>
              <a:gd name="T57" fmla="*/ 2147483647 h 41"/>
              <a:gd name="T58" fmla="*/ 2147483647 w 263"/>
              <a:gd name="T59" fmla="*/ 2147483647 h 41"/>
              <a:gd name="T60" fmla="*/ 2147483647 w 263"/>
              <a:gd name="T61" fmla="*/ 2147483647 h 41"/>
              <a:gd name="T62" fmla="*/ 2147483647 w 263"/>
              <a:gd name="T63" fmla="*/ 2147483647 h 41"/>
              <a:gd name="T64" fmla="*/ 2147483647 w 263"/>
              <a:gd name="T65" fmla="*/ 2147483647 h 41"/>
              <a:gd name="T66" fmla="*/ 2147483647 w 263"/>
              <a:gd name="T67" fmla="*/ 2147483647 h 4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63"/>
              <a:gd name="T103" fmla="*/ 0 h 41"/>
              <a:gd name="T104" fmla="*/ 263 w 263"/>
              <a:gd name="T105" fmla="*/ 41 h 4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63" h="41">
                <a:moveTo>
                  <a:pt x="258" y="21"/>
                </a:moveTo>
                <a:lnTo>
                  <a:pt x="249" y="22"/>
                </a:lnTo>
                <a:lnTo>
                  <a:pt x="240" y="24"/>
                </a:lnTo>
                <a:lnTo>
                  <a:pt x="230" y="25"/>
                </a:lnTo>
                <a:lnTo>
                  <a:pt x="221" y="26"/>
                </a:lnTo>
                <a:lnTo>
                  <a:pt x="212" y="26"/>
                </a:lnTo>
                <a:lnTo>
                  <a:pt x="203" y="27"/>
                </a:lnTo>
                <a:lnTo>
                  <a:pt x="194" y="28"/>
                </a:lnTo>
                <a:lnTo>
                  <a:pt x="185" y="29"/>
                </a:lnTo>
                <a:lnTo>
                  <a:pt x="176" y="29"/>
                </a:lnTo>
                <a:lnTo>
                  <a:pt x="168" y="30"/>
                </a:lnTo>
                <a:lnTo>
                  <a:pt x="159" y="30"/>
                </a:lnTo>
                <a:lnTo>
                  <a:pt x="151" y="30"/>
                </a:lnTo>
                <a:lnTo>
                  <a:pt x="143" y="30"/>
                </a:lnTo>
                <a:lnTo>
                  <a:pt x="134" y="29"/>
                </a:lnTo>
                <a:lnTo>
                  <a:pt x="128" y="29"/>
                </a:lnTo>
                <a:lnTo>
                  <a:pt x="120" y="28"/>
                </a:lnTo>
                <a:lnTo>
                  <a:pt x="112" y="27"/>
                </a:lnTo>
                <a:lnTo>
                  <a:pt x="104" y="27"/>
                </a:lnTo>
                <a:lnTo>
                  <a:pt x="97" y="26"/>
                </a:lnTo>
                <a:lnTo>
                  <a:pt x="89" y="25"/>
                </a:lnTo>
                <a:lnTo>
                  <a:pt x="82" y="24"/>
                </a:lnTo>
                <a:lnTo>
                  <a:pt x="74" y="22"/>
                </a:lnTo>
                <a:lnTo>
                  <a:pt x="67" y="20"/>
                </a:lnTo>
                <a:lnTo>
                  <a:pt x="60" y="19"/>
                </a:lnTo>
                <a:lnTo>
                  <a:pt x="53" y="17"/>
                </a:lnTo>
                <a:lnTo>
                  <a:pt x="46" y="14"/>
                </a:lnTo>
                <a:lnTo>
                  <a:pt x="39" y="13"/>
                </a:lnTo>
                <a:lnTo>
                  <a:pt x="32" y="10"/>
                </a:lnTo>
                <a:lnTo>
                  <a:pt x="25" y="8"/>
                </a:lnTo>
                <a:lnTo>
                  <a:pt x="20" y="5"/>
                </a:lnTo>
                <a:lnTo>
                  <a:pt x="13" y="2"/>
                </a:lnTo>
                <a:lnTo>
                  <a:pt x="5" y="0"/>
                </a:lnTo>
                <a:lnTo>
                  <a:pt x="0" y="8"/>
                </a:lnTo>
                <a:lnTo>
                  <a:pt x="6" y="11"/>
                </a:lnTo>
                <a:lnTo>
                  <a:pt x="13" y="14"/>
                </a:lnTo>
                <a:lnTo>
                  <a:pt x="21" y="17"/>
                </a:lnTo>
                <a:lnTo>
                  <a:pt x="28" y="20"/>
                </a:lnTo>
                <a:lnTo>
                  <a:pt x="34" y="22"/>
                </a:lnTo>
                <a:lnTo>
                  <a:pt x="42" y="24"/>
                </a:lnTo>
                <a:lnTo>
                  <a:pt x="49" y="26"/>
                </a:lnTo>
                <a:lnTo>
                  <a:pt x="56" y="29"/>
                </a:lnTo>
                <a:lnTo>
                  <a:pt x="64" y="31"/>
                </a:lnTo>
                <a:lnTo>
                  <a:pt x="71" y="32"/>
                </a:lnTo>
                <a:lnTo>
                  <a:pt x="79" y="33"/>
                </a:lnTo>
                <a:lnTo>
                  <a:pt x="87" y="35"/>
                </a:lnTo>
                <a:lnTo>
                  <a:pt x="95" y="36"/>
                </a:lnTo>
                <a:lnTo>
                  <a:pt x="102" y="37"/>
                </a:lnTo>
                <a:lnTo>
                  <a:pt x="110" y="37"/>
                </a:lnTo>
                <a:lnTo>
                  <a:pt x="118" y="38"/>
                </a:lnTo>
                <a:lnTo>
                  <a:pt x="127" y="39"/>
                </a:lnTo>
                <a:lnTo>
                  <a:pt x="134" y="39"/>
                </a:lnTo>
                <a:lnTo>
                  <a:pt x="142" y="40"/>
                </a:lnTo>
                <a:lnTo>
                  <a:pt x="151" y="40"/>
                </a:lnTo>
                <a:lnTo>
                  <a:pt x="159" y="40"/>
                </a:lnTo>
                <a:lnTo>
                  <a:pt x="168" y="40"/>
                </a:lnTo>
                <a:lnTo>
                  <a:pt x="177" y="39"/>
                </a:lnTo>
                <a:lnTo>
                  <a:pt x="186" y="39"/>
                </a:lnTo>
                <a:lnTo>
                  <a:pt x="195" y="38"/>
                </a:lnTo>
                <a:lnTo>
                  <a:pt x="204" y="37"/>
                </a:lnTo>
                <a:lnTo>
                  <a:pt x="213" y="37"/>
                </a:lnTo>
                <a:lnTo>
                  <a:pt x="222" y="36"/>
                </a:lnTo>
                <a:lnTo>
                  <a:pt x="232" y="35"/>
                </a:lnTo>
                <a:lnTo>
                  <a:pt x="241" y="34"/>
                </a:lnTo>
                <a:lnTo>
                  <a:pt x="250" y="32"/>
                </a:lnTo>
                <a:lnTo>
                  <a:pt x="260" y="31"/>
                </a:lnTo>
                <a:lnTo>
                  <a:pt x="262" y="31"/>
                </a:lnTo>
                <a:lnTo>
                  <a:pt x="258" y="21"/>
                </a:lnTo>
              </a:path>
            </a:pathLst>
          </a:custGeom>
          <a:solidFill>
            <a:srgbClr val="790015"/>
          </a:solidFill>
          <a:ln w="12700" cap="rnd">
            <a:solidFill>
              <a:srgbClr val="FC0128"/>
            </a:solidFill>
            <a:round/>
            <a:headEnd/>
            <a:tailEnd/>
          </a:ln>
        </p:spPr>
        <p:txBody>
          <a:bodyPr/>
          <a:lstStyle/>
          <a:p>
            <a:endParaRPr lang="en-US"/>
          </a:p>
        </p:txBody>
      </p:sp>
      <p:sp>
        <p:nvSpPr>
          <p:cNvPr id="53476" name="Freeform 242"/>
          <p:cNvSpPr>
            <a:spLocks/>
          </p:cNvSpPr>
          <p:nvPr/>
        </p:nvSpPr>
        <p:spPr bwMode="auto">
          <a:xfrm>
            <a:off x="4048125" y="5173663"/>
            <a:ext cx="344488" cy="290512"/>
          </a:xfrm>
          <a:custGeom>
            <a:avLst/>
            <a:gdLst>
              <a:gd name="T0" fmla="*/ 2147483647 w 238"/>
              <a:gd name="T1" fmla="*/ 2147483647 h 202"/>
              <a:gd name="T2" fmla="*/ 2147483647 w 238"/>
              <a:gd name="T3" fmla="*/ 2147483647 h 202"/>
              <a:gd name="T4" fmla="*/ 2147483647 w 238"/>
              <a:gd name="T5" fmla="*/ 2147483647 h 202"/>
              <a:gd name="T6" fmla="*/ 2147483647 w 238"/>
              <a:gd name="T7" fmla="*/ 2147483647 h 202"/>
              <a:gd name="T8" fmla="*/ 2147483647 w 238"/>
              <a:gd name="T9" fmla="*/ 2147483647 h 202"/>
              <a:gd name="T10" fmla="*/ 2147483647 w 238"/>
              <a:gd name="T11" fmla="*/ 2147483647 h 202"/>
              <a:gd name="T12" fmla="*/ 2147483647 w 238"/>
              <a:gd name="T13" fmla="*/ 2147483647 h 202"/>
              <a:gd name="T14" fmla="*/ 2147483647 w 238"/>
              <a:gd name="T15" fmla="*/ 2147483647 h 202"/>
              <a:gd name="T16" fmla="*/ 2147483647 w 238"/>
              <a:gd name="T17" fmla="*/ 2147483647 h 202"/>
              <a:gd name="T18" fmla="*/ 2147483647 w 238"/>
              <a:gd name="T19" fmla="*/ 2147483647 h 202"/>
              <a:gd name="T20" fmla="*/ 2147483647 w 238"/>
              <a:gd name="T21" fmla="*/ 2147483647 h 202"/>
              <a:gd name="T22" fmla="*/ 2147483647 w 238"/>
              <a:gd name="T23" fmla="*/ 2147483647 h 202"/>
              <a:gd name="T24" fmla="*/ 2147483647 w 238"/>
              <a:gd name="T25" fmla="*/ 2147483647 h 202"/>
              <a:gd name="T26" fmla="*/ 2147483647 w 238"/>
              <a:gd name="T27" fmla="*/ 2147483647 h 202"/>
              <a:gd name="T28" fmla="*/ 2147483647 w 238"/>
              <a:gd name="T29" fmla="*/ 2147483647 h 202"/>
              <a:gd name="T30" fmla="*/ 2147483647 w 238"/>
              <a:gd name="T31" fmla="*/ 2147483647 h 202"/>
              <a:gd name="T32" fmla="*/ 2147483647 w 238"/>
              <a:gd name="T33" fmla="*/ 2147483647 h 202"/>
              <a:gd name="T34" fmla="*/ 2147483647 w 238"/>
              <a:gd name="T35" fmla="*/ 2147483647 h 202"/>
              <a:gd name="T36" fmla="*/ 2147483647 w 238"/>
              <a:gd name="T37" fmla="*/ 2147483647 h 202"/>
              <a:gd name="T38" fmla="*/ 2147483647 w 238"/>
              <a:gd name="T39" fmla="*/ 2147483647 h 202"/>
              <a:gd name="T40" fmla="*/ 2147483647 w 238"/>
              <a:gd name="T41" fmla="*/ 2147483647 h 202"/>
              <a:gd name="T42" fmla="*/ 2147483647 w 238"/>
              <a:gd name="T43" fmla="*/ 2147483647 h 202"/>
              <a:gd name="T44" fmla="*/ 2147483647 w 238"/>
              <a:gd name="T45" fmla="*/ 2147483647 h 202"/>
              <a:gd name="T46" fmla="*/ 2147483647 w 238"/>
              <a:gd name="T47" fmla="*/ 2147483647 h 202"/>
              <a:gd name="T48" fmla="*/ 2147483647 w 238"/>
              <a:gd name="T49" fmla="*/ 2147483647 h 202"/>
              <a:gd name="T50" fmla="*/ 2147483647 w 238"/>
              <a:gd name="T51" fmla="*/ 2147483647 h 202"/>
              <a:gd name="T52" fmla="*/ 2147483647 w 238"/>
              <a:gd name="T53" fmla="*/ 2147483647 h 202"/>
              <a:gd name="T54" fmla="*/ 2147483647 w 238"/>
              <a:gd name="T55" fmla="*/ 2147483647 h 202"/>
              <a:gd name="T56" fmla="*/ 2147483647 w 238"/>
              <a:gd name="T57" fmla="*/ 2147483647 h 202"/>
              <a:gd name="T58" fmla="*/ 2147483647 w 238"/>
              <a:gd name="T59" fmla="*/ 2147483647 h 202"/>
              <a:gd name="T60" fmla="*/ 2147483647 w 238"/>
              <a:gd name="T61" fmla="*/ 2147483647 h 202"/>
              <a:gd name="T62" fmla="*/ 2147483647 w 238"/>
              <a:gd name="T63" fmla="*/ 2147483647 h 202"/>
              <a:gd name="T64" fmla="*/ 2147483647 w 238"/>
              <a:gd name="T65" fmla="*/ 2147483647 h 20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8"/>
              <a:gd name="T100" fmla="*/ 0 h 202"/>
              <a:gd name="T101" fmla="*/ 238 w 238"/>
              <a:gd name="T102" fmla="*/ 202 h 20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8" h="202">
                <a:moveTo>
                  <a:pt x="224" y="0"/>
                </a:moveTo>
                <a:lnTo>
                  <a:pt x="221" y="7"/>
                </a:lnTo>
                <a:lnTo>
                  <a:pt x="216" y="14"/>
                </a:lnTo>
                <a:lnTo>
                  <a:pt x="213" y="23"/>
                </a:lnTo>
                <a:lnTo>
                  <a:pt x="207" y="31"/>
                </a:lnTo>
                <a:lnTo>
                  <a:pt x="203" y="38"/>
                </a:lnTo>
                <a:lnTo>
                  <a:pt x="198" y="45"/>
                </a:lnTo>
                <a:lnTo>
                  <a:pt x="193" y="54"/>
                </a:lnTo>
                <a:lnTo>
                  <a:pt x="187" y="61"/>
                </a:lnTo>
                <a:lnTo>
                  <a:pt x="182" y="69"/>
                </a:lnTo>
                <a:lnTo>
                  <a:pt x="176" y="77"/>
                </a:lnTo>
                <a:lnTo>
                  <a:pt x="170" y="83"/>
                </a:lnTo>
                <a:lnTo>
                  <a:pt x="163" y="90"/>
                </a:lnTo>
                <a:lnTo>
                  <a:pt x="157" y="98"/>
                </a:lnTo>
                <a:lnTo>
                  <a:pt x="150" y="105"/>
                </a:lnTo>
                <a:lnTo>
                  <a:pt x="143" y="112"/>
                </a:lnTo>
                <a:lnTo>
                  <a:pt x="137" y="118"/>
                </a:lnTo>
                <a:lnTo>
                  <a:pt x="130" y="124"/>
                </a:lnTo>
                <a:lnTo>
                  <a:pt x="123" y="130"/>
                </a:lnTo>
                <a:lnTo>
                  <a:pt x="114" y="137"/>
                </a:lnTo>
                <a:lnTo>
                  <a:pt x="106" y="143"/>
                </a:lnTo>
                <a:lnTo>
                  <a:pt x="98" y="148"/>
                </a:lnTo>
                <a:lnTo>
                  <a:pt x="91" y="154"/>
                </a:lnTo>
                <a:lnTo>
                  <a:pt x="82" y="159"/>
                </a:lnTo>
                <a:lnTo>
                  <a:pt x="74" y="164"/>
                </a:lnTo>
                <a:lnTo>
                  <a:pt x="65" y="168"/>
                </a:lnTo>
                <a:lnTo>
                  <a:pt x="56" y="172"/>
                </a:lnTo>
                <a:lnTo>
                  <a:pt x="47" y="176"/>
                </a:lnTo>
                <a:lnTo>
                  <a:pt x="38" y="181"/>
                </a:lnTo>
                <a:lnTo>
                  <a:pt x="29" y="183"/>
                </a:lnTo>
                <a:lnTo>
                  <a:pt x="20" y="187"/>
                </a:lnTo>
                <a:lnTo>
                  <a:pt x="10" y="189"/>
                </a:lnTo>
                <a:lnTo>
                  <a:pt x="0" y="192"/>
                </a:lnTo>
                <a:lnTo>
                  <a:pt x="3" y="201"/>
                </a:lnTo>
                <a:lnTo>
                  <a:pt x="13" y="199"/>
                </a:lnTo>
                <a:lnTo>
                  <a:pt x="23" y="196"/>
                </a:lnTo>
                <a:lnTo>
                  <a:pt x="33" y="193"/>
                </a:lnTo>
                <a:lnTo>
                  <a:pt x="43" y="189"/>
                </a:lnTo>
                <a:lnTo>
                  <a:pt x="53" y="186"/>
                </a:lnTo>
                <a:lnTo>
                  <a:pt x="62" y="181"/>
                </a:lnTo>
                <a:lnTo>
                  <a:pt x="72" y="177"/>
                </a:lnTo>
                <a:lnTo>
                  <a:pt x="80" y="172"/>
                </a:lnTo>
                <a:lnTo>
                  <a:pt x="89" y="167"/>
                </a:lnTo>
                <a:lnTo>
                  <a:pt x="98" y="161"/>
                </a:lnTo>
                <a:lnTo>
                  <a:pt x="106" y="156"/>
                </a:lnTo>
                <a:lnTo>
                  <a:pt x="115" y="151"/>
                </a:lnTo>
                <a:lnTo>
                  <a:pt x="123" y="144"/>
                </a:lnTo>
                <a:lnTo>
                  <a:pt x="131" y="138"/>
                </a:lnTo>
                <a:lnTo>
                  <a:pt x="139" y="131"/>
                </a:lnTo>
                <a:lnTo>
                  <a:pt x="147" y="124"/>
                </a:lnTo>
                <a:lnTo>
                  <a:pt x="153" y="118"/>
                </a:lnTo>
                <a:lnTo>
                  <a:pt x="160" y="111"/>
                </a:lnTo>
                <a:lnTo>
                  <a:pt x="167" y="104"/>
                </a:lnTo>
                <a:lnTo>
                  <a:pt x="174" y="96"/>
                </a:lnTo>
                <a:lnTo>
                  <a:pt x="180" y="89"/>
                </a:lnTo>
                <a:lnTo>
                  <a:pt x="186" y="81"/>
                </a:lnTo>
                <a:lnTo>
                  <a:pt x="192" y="74"/>
                </a:lnTo>
                <a:lnTo>
                  <a:pt x="198" y="66"/>
                </a:lnTo>
                <a:lnTo>
                  <a:pt x="204" y="59"/>
                </a:lnTo>
                <a:lnTo>
                  <a:pt x="208" y="50"/>
                </a:lnTo>
                <a:lnTo>
                  <a:pt x="214" y="43"/>
                </a:lnTo>
                <a:lnTo>
                  <a:pt x="219" y="35"/>
                </a:lnTo>
                <a:lnTo>
                  <a:pt x="224" y="26"/>
                </a:lnTo>
                <a:lnTo>
                  <a:pt x="228" y="19"/>
                </a:lnTo>
                <a:lnTo>
                  <a:pt x="233" y="11"/>
                </a:lnTo>
                <a:lnTo>
                  <a:pt x="237" y="3"/>
                </a:lnTo>
                <a:lnTo>
                  <a:pt x="224" y="0"/>
                </a:lnTo>
              </a:path>
            </a:pathLst>
          </a:custGeom>
          <a:solidFill>
            <a:srgbClr val="790015"/>
          </a:solidFill>
          <a:ln w="12700" cap="rnd">
            <a:solidFill>
              <a:srgbClr val="FC0128"/>
            </a:solidFill>
            <a:round/>
            <a:headEnd/>
            <a:tailEnd/>
          </a:ln>
        </p:spPr>
        <p:txBody>
          <a:bodyPr/>
          <a:lstStyle/>
          <a:p>
            <a:endParaRPr lang="en-US"/>
          </a:p>
        </p:txBody>
      </p:sp>
      <p:sp>
        <p:nvSpPr>
          <p:cNvPr id="53477" name="Freeform 243"/>
          <p:cNvSpPr>
            <a:spLocks/>
          </p:cNvSpPr>
          <p:nvPr/>
        </p:nvSpPr>
        <p:spPr bwMode="auto">
          <a:xfrm>
            <a:off x="4375154" y="4829178"/>
            <a:ext cx="257175" cy="352425"/>
          </a:xfrm>
          <a:custGeom>
            <a:avLst/>
            <a:gdLst>
              <a:gd name="T0" fmla="*/ 2147483647 w 179"/>
              <a:gd name="T1" fmla="*/ 0 h 244"/>
              <a:gd name="T2" fmla="*/ 2147483647 w 179"/>
              <a:gd name="T3" fmla="*/ 2147483647 h 244"/>
              <a:gd name="T4" fmla="*/ 2147483647 w 179"/>
              <a:gd name="T5" fmla="*/ 2147483647 h 244"/>
              <a:gd name="T6" fmla="*/ 2147483647 w 179"/>
              <a:gd name="T7" fmla="*/ 2147483647 h 244"/>
              <a:gd name="T8" fmla="*/ 2147483647 w 179"/>
              <a:gd name="T9" fmla="*/ 2147483647 h 244"/>
              <a:gd name="T10" fmla="*/ 2147483647 w 179"/>
              <a:gd name="T11" fmla="*/ 2147483647 h 244"/>
              <a:gd name="T12" fmla="*/ 2147483647 w 179"/>
              <a:gd name="T13" fmla="*/ 2147483647 h 244"/>
              <a:gd name="T14" fmla="*/ 2147483647 w 179"/>
              <a:gd name="T15" fmla="*/ 2147483647 h 244"/>
              <a:gd name="T16" fmla="*/ 2147483647 w 179"/>
              <a:gd name="T17" fmla="*/ 2147483647 h 244"/>
              <a:gd name="T18" fmla="*/ 2147483647 w 179"/>
              <a:gd name="T19" fmla="*/ 2147483647 h 244"/>
              <a:gd name="T20" fmla="*/ 2147483647 w 179"/>
              <a:gd name="T21" fmla="*/ 2147483647 h 244"/>
              <a:gd name="T22" fmla="*/ 2147483647 w 179"/>
              <a:gd name="T23" fmla="*/ 2147483647 h 244"/>
              <a:gd name="T24" fmla="*/ 2147483647 w 179"/>
              <a:gd name="T25" fmla="*/ 2147483647 h 244"/>
              <a:gd name="T26" fmla="*/ 2147483647 w 179"/>
              <a:gd name="T27" fmla="*/ 2147483647 h 244"/>
              <a:gd name="T28" fmla="*/ 2147483647 w 179"/>
              <a:gd name="T29" fmla="*/ 2147483647 h 244"/>
              <a:gd name="T30" fmla="*/ 2147483647 w 179"/>
              <a:gd name="T31" fmla="*/ 2147483647 h 244"/>
              <a:gd name="T32" fmla="*/ 0 w 179"/>
              <a:gd name="T33" fmla="*/ 2147483647 h 244"/>
              <a:gd name="T34" fmla="*/ 2147483647 w 179"/>
              <a:gd name="T35" fmla="*/ 2147483647 h 244"/>
              <a:gd name="T36" fmla="*/ 2147483647 w 179"/>
              <a:gd name="T37" fmla="*/ 2147483647 h 244"/>
              <a:gd name="T38" fmla="*/ 2147483647 w 179"/>
              <a:gd name="T39" fmla="*/ 2147483647 h 244"/>
              <a:gd name="T40" fmla="*/ 2147483647 w 179"/>
              <a:gd name="T41" fmla="*/ 2147483647 h 244"/>
              <a:gd name="T42" fmla="*/ 2147483647 w 179"/>
              <a:gd name="T43" fmla="*/ 2147483647 h 244"/>
              <a:gd name="T44" fmla="*/ 2147483647 w 179"/>
              <a:gd name="T45" fmla="*/ 2147483647 h 244"/>
              <a:gd name="T46" fmla="*/ 2147483647 w 179"/>
              <a:gd name="T47" fmla="*/ 2147483647 h 244"/>
              <a:gd name="T48" fmla="*/ 2147483647 w 179"/>
              <a:gd name="T49" fmla="*/ 2147483647 h 244"/>
              <a:gd name="T50" fmla="*/ 2147483647 w 179"/>
              <a:gd name="T51" fmla="*/ 2147483647 h 244"/>
              <a:gd name="T52" fmla="*/ 2147483647 w 179"/>
              <a:gd name="T53" fmla="*/ 2147483647 h 244"/>
              <a:gd name="T54" fmla="*/ 2147483647 w 179"/>
              <a:gd name="T55" fmla="*/ 2147483647 h 244"/>
              <a:gd name="T56" fmla="*/ 2147483647 w 179"/>
              <a:gd name="T57" fmla="*/ 2147483647 h 244"/>
              <a:gd name="T58" fmla="*/ 2147483647 w 179"/>
              <a:gd name="T59" fmla="*/ 2147483647 h 244"/>
              <a:gd name="T60" fmla="*/ 2147483647 w 179"/>
              <a:gd name="T61" fmla="*/ 2147483647 h 244"/>
              <a:gd name="T62" fmla="*/ 2147483647 w 179"/>
              <a:gd name="T63" fmla="*/ 2147483647 h 244"/>
              <a:gd name="T64" fmla="*/ 2147483647 w 179"/>
              <a:gd name="T65" fmla="*/ 2147483647 h 244"/>
              <a:gd name="T66" fmla="*/ 2147483647 w 179"/>
              <a:gd name="T67" fmla="*/ 2147483647 h 244"/>
              <a:gd name="T68" fmla="*/ 2147483647 w 179"/>
              <a:gd name="T69" fmla="*/ 0 h 24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79"/>
              <a:gd name="T106" fmla="*/ 0 h 244"/>
              <a:gd name="T107" fmla="*/ 179 w 179"/>
              <a:gd name="T108" fmla="*/ 244 h 24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79" h="244">
                <a:moveTo>
                  <a:pt x="170" y="0"/>
                </a:moveTo>
                <a:lnTo>
                  <a:pt x="169" y="0"/>
                </a:lnTo>
                <a:lnTo>
                  <a:pt x="161" y="7"/>
                </a:lnTo>
                <a:lnTo>
                  <a:pt x="153" y="14"/>
                </a:lnTo>
                <a:lnTo>
                  <a:pt x="145" y="22"/>
                </a:lnTo>
                <a:lnTo>
                  <a:pt x="138" y="30"/>
                </a:lnTo>
                <a:lnTo>
                  <a:pt x="131" y="37"/>
                </a:lnTo>
                <a:lnTo>
                  <a:pt x="124" y="43"/>
                </a:lnTo>
                <a:lnTo>
                  <a:pt x="117" y="51"/>
                </a:lnTo>
                <a:lnTo>
                  <a:pt x="111" y="59"/>
                </a:lnTo>
                <a:lnTo>
                  <a:pt x="106" y="67"/>
                </a:lnTo>
                <a:lnTo>
                  <a:pt x="99" y="74"/>
                </a:lnTo>
                <a:lnTo>
                  <a:pt x="94" y="81"/>
                </a:lnTo>
                <a:lnTo>
                  <a:pt x="88" y="89"/>
                </a:lnTo>
                <a:lnTo>
                  <a:pt x="82" y="96"/>
                </a:lnTo>
                <a:lnTo>
                  <a:pt x="78" y="104"/>
                </a:lnTo>
                <a:lnTo>
                  <a:pt x="72" y="112"/>
                </a:lnTo>
                <a:lnTo>
                  <a:pt x="67" y="119"/>
                </a:lnTo>
                <a:lnTo>
                  <a:pt x="62" y="126"/>
                </a:lnTo>
                <a:lnTo>
                  <a:pt x="58" y="134"/>
                </a:lnTo>
                <a:lnTo>
                  <a:pt x="53" y="142"/>
                </a:lnTo>
                <a:lnTo>
                  <a:pt x="49" y="149"/>
                </a:lnTo>
                <a:lnTo>
                  <a:pt x="44" y="157"/>
                </a:lnTo>
                <a:lnTo>
                  <a:pt x="40" y="164"/>
                </a:lnTo>
                <a:lnTo>
                  <a:pt x="36" y="171"/>
                </a:lnTo>
                <a:lnTo>
                  <a:pt x="31" y="179"/>
                </a:lnTo>
                <a:lnTo>
                  <a:pt x="27" y="187"/>
                </a:lnTo>
                <a:lnTo>
                  <a:pt x="23" y="194"/>
                </a:lnTo>
                <a:lnTo>
                  <a:pt x="20" y="202"/>
                </a:lnTo>
                <a:lnTo>
                  <a:pt x="15" y="209"/>
                </a:lnTo>
                <a:lnTo>
                  <a:pt x="12" y="217"/>
                </a:lnTo>
                <a:lnTo>
                  <a:pt x="7" y="224"/>
                </a:lnTo>
                <a:lnTo>
                  <a:pt x="4" y="232"/>
                </a:lnTo>
                <a:lnTo>
                  <a:pt x="0" y="240"/>
                </a:lnTo>
                <a:lnTo>
                  <a:pt x="12" y="243"/>
                </a:lnTo>
                <a:lnTo>
                  <a:pt x="15" y="236"/>
                </a:lnTo>
                <a:lnTo>
                  <a:pt x="20" y="228"/>
                </a:lnTo>
                <a:lnTo>
                  <a:pt x="23" y="221"/>
                </a:lnTo>
                <a:lnTo>
                  <a:pt x="26" y="213"/>
                </a:lnTo>
                <a:lnTo>
                  <a:pt x="30" y="205"/>
                </a:lnTo>
                <a:lnTo>
                  <a:pt x="35" y="199"/>
                </a:lnTo>
                <a:lnTo>
                  <a:pt x="39" y="191"/>
                </a:lnTo>
                <a:lnTo>
                  <a:pt x="42" y="183"/>
                </a:lnTo>
                <a:lnTo>
                  <a:pt x="47" y="176"/>
                </a:lnTo>
                <a:lnTo>
                  <a:pt x="51" y="168"/>
                </a:lnTo>
                <a:lnTo>
                  <a:pt x="55" y="161"/>
                </a:lnTo>
                <a:lnTo>
                  <a:pt x="60" y="153"/>
                </a:lnTo>
                <a:lnTo>
                  <a:pt x="64" y="146"/>
                </a:lnTo>
                <a:lnTo>
                  <a:pt x="69" y="138"/>
                </a:lnTo>
                <a:lnTo>
                  <a:pt x="73" y="131"/>
                </a:lnTo>
                <a:lnTo>
                  <a:pt x="78" y="124"/>
                </a:lnTo>
                <a:lnTo>
                  <a:pt x="82" y="117"/>
                </a:lnTo>
                <a:lnTo>
                  <a:pt x="88" y="109"/>
                </a:lnTo>
                <a:lnTo>
                  <a:pt x="94" y="101"/>
                </a:lnTo>
                <a:lnTo>
                  <a:pt x="98" y="94"/>
                </a:lnTo>
                <a:lnTo>
                  <a:pt x="105" y="86"/>
                </a:lnTo>
                <a:lnTo>
                  <a:pt x="109" y="79"/>
                </a:lnTo>
                <a:lnTo>
                  <a:pt x="115" y="72"/>
                </a:lnTo>
                <a:lnTo>
                  <a:pt x="121" y="65"/>
                </a:lnTo>
                <a:lnTo>
                  <a:pt x="128" y="57"/>
                </a:lnTo>
                <a:lnTo>
                  <a:pt x="134" y="49"/>
                </a:lnTo>
                <a:lnTo>
                  <a:pt x="141" y="43"/>
                </a:lnTo>
                <a:lnTo>
                  <a:pt x="148" y="36"/>
                </a:lnTo>
                <a:lnTo>
                  <a:pt x="155" y="28"/>
                </a:lnTo>
                <a:lnTo>
                  <a:pt x="163" y="21"/>
                </a:lnTo>
                <a:lnTo>
                  <a:pt x="170" y="14"/>
                </a:lnTo>
                <a:lnTo>
                  <a:pt x="178" y="6"/>
                </a:lnTo>
                <a:lnTo>
                  <a:pt x="178" y="7"/>
                </a:lnTo>
                <a:lnTo>
                  <a:pt x="170" y="0"/>
                </a:lnTo>
                <a:lnTo>
                  <a:pt x="169" y="0"/>
                </a:lnTo>
                <a:lnTo>
                  <a:pt x="170" y="0"/>
                </a:lnTo>
              </a:path>
            </a:pathLst>
          </a:custGeom>
          <a:solidFill>
            <a:srgbClr val="790015"/>
          </a:solidFill>
          <a:ln w="12700" cap="rnd">
            <a:solidFill>
              <a:srgbClr val="FC0128"/>
            </a:solidFill>
            <a:round/>
            <a:headEnd/>
            <a:tailEnd/>
          </a:ln>
        </p:spPr>
        <p:txBody>
          <a:bodyPr/>
          <a:lstStyle/>
          <a:p>
            <a:endParaRPr lang="en-US"/>
          </a:p>
        </p:txBody>
      </p:sp>
      <p:sp>
        <p:nvSpPr>
          <p:cNvPr id="53478" name="Freeform 244"/>
          <p:cNvSpPr>
            <a:spLocks/>
          </p:cNvSpPr>
          <p:nvPr/>
        </p:nvSpPr>
        <p:spPr bwMode="auto">
          <a:xfrm>
            <a:off x="4619628" y="4433888"/>
            <a:ext cx="307975" cy="406400"/>
          </a:xfrm>
          <a:custGeom>
            <a:avLst/>
            <a:gdLst>
              <a:gd name="T0" fmla="*/ 2147483647 w 213"/>
              <a:gd name="T1" fmla="*/ 2147483647 h 281"/>
              <a:gd name="T2" fmla="*/ 2147483647 w 213"/>
              <a:gd name="T3" fmla="*/ 2147483647 h 281"/>
              <a:gd name="T4" fmla="*/ 2147483647 w 213"/>
              <a:gd name="T5" fmla="*/ 2147483647 h 281"/>
              <a:gd name="T6" fmla="*/ 2147483647 w 213"/>
              <a:gd name="T7" fmla="*/ 2147483647 h 281"/>
              <a:gd name="T8" fmla="*/ 2147483647 w 213"/>
              <a:gd name="T9" fmla="*/ 2147483647 h 281"/>
              <a:gd name="T10" fmla="*/ 2147483647 w 213"/>
              <a:gd name="T11" fmla="*/ 2147483647 h 281"/>
              <a:gd name="T12" fmla="*/ 2147483647 w 213"/>
              <a:gd name="T13" fmla="*/ 2147483647 h 281"/>
              <a:gd name="T14" fmla="*/ 2147483647 w 213"/>
              <a:gd name="T15" fmla="*/ 2147483647 h 281"/>
              <a:gd name="T16" fmla="*/ 2147483647 w 213"/>
              <a:gd name="T17" fmla="*/ 2147483647 h 281"/>
              <a:gd name="T18" fmla="*/ 2147483647 w 213"/>
              <a:gd name="T19" fmla="*/ 2147483647 h 281"/>
              <a:gd name="T20" fmla="*/ 2147483647 w 213"/>
              <a:gd name="T21" fmla="*/ 2147483647 h 281"/>
              <a:gd name="T22" fmla="*/ 2147483647 w 213"/>
              <a:gd name="T23" fmla="*/ 2147483647 h 281"/>
              <a:gd name="T24" fmla="*/ 2147483647 w 213"/>
              <a:gd name="T25" fmla="*/ 2147483647 h 281"/>
              <a:gd name="T26" fmla="*/ 2147483647 w 213"/>
              <a:gd name="T27" fmla="*/ 2147483647 h 281"/>
              <a:gd name="T28" fmla="*/ 2147483647 w 213"/>
              <a:gd name="T29" fmla="*/ 2147483647 h 281"/>
              <a:gd name="T30" fmla="*/ 2147483647 w 213"/>
              <a:gd name="T31" fmla="*/ 2147483647 h 281"/>
              <a:gd name="T32" fmla="*/ 2147483647 w 213"/>
              <a:gd name="T33" fmla="*/ 2147483647 h 281"/>
              <a:gd name="T34" fmla="*/ 2147483647 w 213"/>
              <a:gd name="T35" fmla="*/ 2147483647 h 281"/>
              <a:gd name="T36" fmla="*/ 2147483647 w 213"/>
              <a:gd name="T37" fmla="*/ 2147483647 h 281"/>
              <a:gd name="T38" fmla="*/ 2147483647 w 213"/>
              <a:gd name="T39" fmla="*/ 2147483647 h 281"/>
              <a:gd name="T40" fmla="*/ 2147483647 w 213"/>
              <a:gd name="T41" fmla="*/ 2147483647 h 281"/>
              <a:gd name="T42" fmla="*/ 2147483647 w 213"/>
              <a:gd name="T43" fmla="*/ 2147483647 h 281"/>
              <a:gd name="T44" fmla="*/ 2147483647 w 213"/>
              <a:gd name="T45" fmla="*/ 2147483647 h 281"/>
              <a:gd name="T46" fmla="*/ 2147483647 w 213"/>
              <a:gd name="T47" fmla="*/ 2147483647 h 281"/>
              <a:gd name="T48" fmla="*/ 2147483647 w 213"/>
              <a:gd name="T49" fmla="*/ 2147483647 h 281"/>
              <a:gd name="T50" fmla="*/ 2147483647 w 213"/>
              <a:gd name="T51" fmla="*/ 2147483647 h 281"/>
              <a:gd name="T52" fmla="*/ 2147483647 w 213"/>
              <a:gd name="T53" fmla="*/ 2147483647 h 281"/>
              <a:gd name="T54" fmla="*/ 2147483647 w 213"/>
              <a:gd name="T55" fmla="*/ 2147483647 h 281"/>
              <a:gd name="T56" fmla="*/ 2147483647 w 213"/>
              <a:gd name="T57" fmla="*/ 2147483647 h 281"/>
              <a:gd name="T58" fmla="*/ 2147483647 w 213"/>
              <a:gd name="T59" fmla="*/ 2147483647 h 281"/>
              <a:gd name="T60" fmla="*/ 2147483647 w 213"/>
              <a:gd name="T61" fmla="*/ 2147483647 h 281"/>
              <a:gd name="T62" fmla="*/ 2147483647 w 213"/>
              <a:gd name="T63" fmla="*/ 2147483647 h 281"/>
              <a:gd name="T64" fmla="*/ 2147483647 w 213"/>
              <a:gd name="T65" fmla="*/ 2147483647 h 281"/>
              <a:gd name="T66" fmla="*/ 2147483647 w 213"/>
              <a:gd name="T67" fmla="*/ 0 h 28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13"/>
              <a:gd name="T103" fmla="*/ 0 h 281"/>
              <a:gd name="T104" fmla="*/ 213 w 213"/>
              <a:gd name="T105" fmla="*/ 281 h 28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13" h="281">
                <a:moveTo>
                  <a:pt x="199" y="0"/>
                </a:moveTo>
                <a:lnTo>
                  <a:pt x="197" y="10"/>
                </a:lnTo>
                <a:lnTo>
                  <a:pt x="195" y="20"/>
                </a:lnTo>
                <a:lnTo>
                  <a:pt x="192" y="31"/>
                </a:lnTo>
                <a:lnTo>
                  <a:pt x="190" y="40"/>
                </a:lnTo>
                <a:lnTo>
                  <a:pt x="187" y="49"/>
                </a:lnTo>
                <a:lnTo>
                  <a:pt x="183" y="59"/>
                </a:lnTo>
                <a:lnTo>
                  <a:pt x="180" y="69"/>
                </a:lnTo>
                <a:lnTo>
                  <a:pt x="177" y="78"/>
                </a:lnTo>
                <a:lnTo>
                  <a:pt x="173" y="87"/>
                </a:lnTo>
                <a:lnTo>
                  <a:pt x="168" y="96"/>
                </a:lnTo>
                <a:lnTo>
                  <a:pt x="164" y="105"/>
                </a:lnTo>
                <a:lnTo>
                  <a:pt x="159" y="114"/>
                </a:lnTo>
                <a:lnTo>
                  <a:pt x="154" y="122"/>
                </a:lnTo>
                <a:lnTo>
                  <a:pt x="148" y="131"/>
                </a:lnTo>
                <a:lnTo>
                  <a:pt x="143" y="140"/>
                </a:lnTo>
                <a:lnTo>
                  <a:pt x="137" y="148"/>
                </a:lnTo>
                <a:lnTo>
                  <a:pt x="131" y="157"/>
                </a:lnTo>
                <a:lnTo>
                  <a:pt x="124" y="165"/>
                </a:lnTo>
                <a:lnTo>
                  <a:pt x="117" y="173"/>
                </a:lnTo>
                <a:lnTo>
                  <a:pt x="111" y="182"/>
                </a:lnTo>
                <a:lnTo>
                  <a:pt x="103" y="190"/>
                </a:lnTo>
                <a:lnTo>
                  <a:pt x="96" y="199"/>
                </a:lnTo>
                <a:lnTo>
                  <a:pt x="87" y="205"/>
                </a:lnTo>
                <a:lnTo>
                  <a:pt x="79" y="213"/>
                </a:lnTo>
                <a:lnTo>
                  <a:pt x="70" y="221"/>
                </a:lnTo>
                <a:lnTo>
                  <a:pt x="61" y="228"/>
                </a:lnTo>
                <a:lnTo>
                  <a:pt x="52" y="237"/>
                </a:lnTo>
                <a:lnTo>
                  <a:pt x="42" y="243"/>
                </a:lnTo>
                <a:lnTo>
                  <a:pt x="32" y="250"/>
                </a:lnTo>
                <a:lnTo>
                  <a:pt x="21" y="258"/>
                </a:lnTo>
                <a:lnTo>
                  <a:pt x="11" y="265"/>
                </a:lnTo>
                <a:lnTo>
                  <a:pt x="0" y="272"/>
                </a:lnTo>
                <a:lnTo>
                  <a:pt x="7" y="280"/>
                </a:lnTo>
                <a:lnTo>
                  <a:pt x="19" y="273"/>
                </a:lnTo>
                <a:lnTo>
                  <a:pt x="30" y="266"/>
                </a:lnTo>
                <a:lnTo>
                  <a:pt x="40" y="258"/>
                </a:lnTo>
                <a:lnTo>
                  <a:pt x="50" y="250"/>
                </a:lnTo>
                <a:lnTo>
                  <a:pt x="60" y="243"/>
                </a:lnTo>
                <a:lnTo>
                  <a:pt x="70" y="236"/>
                </a:lnTo>
                <a:lnTo>
                  <a:pt x="79" y="228"/>
                </a:lnTo>
                <a:lnTo>
                  <a:pt x="88" y="220"/>
                </a:lnTo>
                <a:lnTo>
                  <a:pt x="97" y="212"/>
                </a:lnTo>
                <a:lnTo>
                  <a:pt x="105" y="204"/>
                </a:lnTo>
                <a:lnTo>
                  <a:pt x="113" y="196"/>
                </a:lnTo>
                <a:lnTo>
                  <a:pt x="121" y="188"/>
                </a:lnTo>
                <a:lnTo>
                  <a:pt x="127" y="179"/>
                </a:lnTo>
                <a:lnTo>
                  <a:pt x="135" y="171"/>
                </a:lnTo>
                <a:lnTo>
                  <a:pt x="141" y="161"/>
                </a:lnTo>
                <a:lnTo>
                  <a:pt x="148" y="154"/>
                </a:lnTo>
                <a:lnTo>
                  <a:pt x="154" y="145"/>
                </a:lnTo>
                <a:lnTo>
                  <a:pt x="160" y="136"/>
                </a:lnTo>
                <a:lnTo>
                  <a:pt x="165" y="126"/>
                </a:lnTo>
                <a:lnTo>
                  <a:pt x="170" y="118"/>
                </a:lnTo>
                <a:lnTo>
                  <a:pt x="175" y="109"/>
                </a:lnTo>
                <a:lnTo>
                  <a:pt x="180" y="99"/>
                </a:lnTo>
                <a:lnTo>
                  <a:pt x="183" y="90"/>
                </a:lnTo>
                <a:lnTo>
                  <a:pt x="188" y="81"/>
                </a:lnTo>
                <a:lnTo>
                  <a:pt x="191" y="71"/>
                </a:lnTo>
                <a:lnTo>
                  <a:pt x="196" y="62"/>
                </a:lnTo>
                <a:lnTo>
                  <a:pt x="199" y="52"/>
                </a:lnTo>
                <a:lnTo>
                  <a:pt x="201" y="42"/>
                </a:lnTo>
                <a:lnTo>
                  <a:pt x="205" y="32"/>
                </a:lnTo>
                <a:lnTo>
                  <a:pt x="207" y="22"/>
                </a:lnTo>
                <a:lnTo>
                  <a:pt x="209" y="12"/>
                </a:lnTo>
                <a:lnTo>
                  <a:pt x="212" y="2"/>
                </a:lnTo>
                <a:lnTo>
                  <a:pt x="210" y="2"/>
                </a:lnTo>
                <a:lnTo>
                  <a:pt x="199" y="0"/>
                </a:lnTo>
              </a:path>
            </a:pathLst>
          </a:custGeom>
          <a:solidFill>
            <a:srgbClr val="790015"/>
          </a:solidFill>
          <a:ln w="12700" cap="rnd">
            <a:solidFill>
              <a:srgbClr val="FC0128"/>
            </a:solidFill>
            <a:round/>
            <a:headEnd/>
            <a:tailEnd/>
          </a:ln>
        </p:spPr>
        <p:txBody>
          <a:bodyPr/>
          <a:lstStyle/>
          <a:p>
            <a:endParaRPr lang="en-US"/>
          </a:p>
        </p:txBody>
      </p:sp>
      <p:sp>
        <p:nvSpPr>
          <p:cNvPr id="53479" name="Freeform 245"/>
          <p:cNvSpPr>
            <a:spLocks/>
          </p:cNvSpPr>
          <p:nvPr/>
        </p:nvSpPr>
        <p:spPr bwMode="auto">
          <a:xfrm>
            <a:off x="4908554" y="3560764"/>
            <a:ext cx="112713" cy="881063"/>
          </a:xfrm>
          <a:custGeom>
            <a:avLst/>
            <a:gdLst>
              <a:gd name="T0" fmla="*/ 2147483647 w 78"/>
              <a:gd name="T1" fmla="*/ 2147483647 h 610"/>
              <a:gd name="T2" fmla="*/ 2147483647 w 78"/>
              <a:gd name="T3" fmla="*/ 2147483647 h 610"/>
              <a:gd name="T4" fmla="*/ 2147483647 w 78"/>
              <a:gd name="T5" fmla="*/ 2147483647 h 610"/>
              <a:gd name="T6" fmla="*/ 2147483647 w 78"/>
              <a:gd name="T7" fmla="*/ 2147483647 h 610"/>
              <a:gd name="T8" fmla="*/ 2147483647 w 78"/>
              <a:gd name="T9" fmla="*/ 2147483647 h 610"/>
              <a:gd name="T10" fmla="*/ 2147483647 w 78"/>
              <a:gd name="T11" fmla="*/ 2147483647 h 610"/>
              <a:gd name="T12" fmla="*/ 2147483647 w 78"/>
              <a:gd name="T13" fmla="*/ 2147483647 h 610"/>
              <a:gd name="T14" fmla="*/ 2147483647 w 78"/>
              <a:gd name="T15" fmla="*/ 2147483647 h 610"/>
              <a:gd name="T16" fmla="*/ 2147483647 w 78"/>
              <a:gd name="T17" fmla="*/ 2147483647 h 610"/>
              <a:gd name="T18" fmla="*/ 2147483647 w 78"/>
              <a:gd name="T19" fmla="*/ 2147483647 h 610"/>
              <a:gd name="T20" fmla="*/ 2147483647 w 78"/>
              <a:gd name="T21" fmla="*/ 2147483647 h 610"/>
              <a:gd name="T22" fmla="*/ 2147483647 w 78"/>
              <a:gd name="T23" fmla="*/ 2147483647 h 610"/>
              <a:gd name="T24" fmla="*/ 2147483647 w 78"/>
              <a:gd name="T25" fmla="*/ 2147483647 h 610"/>
              <a:gd name="T26" fmla="*/ 2147483647 w 78"/>
              <a:gd name="T27" fmla="*/ 2147483647 h 610"/>
              <a:gd name="T28" fmla="*/ 2147483647 w 78"/>
              <a:gd name="T29" fmla="*/ 2147483647 h 610"/>
              <a:gd name="T30" fmla="*/ 2147483647 w 78"/>
              <a:gd name="T31" fmla="*/ 2147483647 h 610"/>
              <a:gd name="T32" fmla="*/ 2147483647 w 78"/>
              <a:gd name="T33" fmla="*/ 2147483647 h 610"/>
              <a:gd name="T34" fmla="*/ 2147483647 w 78"/>
              <a:gd name="T35" fmla="*/ 2147483647 h 610"/>
              <a:gd name="T36" fmla="*/ 2147483647 w 78"/>
              <a:gd name="T37" fmla="*/ 2147483647 h 610"/>
              <a:gd name="T38" fmla="*/ 2147483647 w 78"/>
              <a:gd name="T39" fmla="*/ 2147483647 h 610"/>
              <a:gd name="T40" fmla="*/ 2147483647 w 78"/>
              <a:gd name="T41" fmla="*/ 2147483647 h 610"/>
              <a:gd name="T42" fmla="*/ 2147483647 w 78"/>
              <a:gd name="T43" fmla="*/ 2147483647 h 610"/>
              <a:gd name="T44" fmla="*/ 2147483647 w 78"/>
              <a:gd name="T45" fmla="*/ 2147483647 h 610"/>
              <a:gd name="T46" fmla="*/ 2147483647 w 78"/>
              <a:gd name="T47" fmla="*/ 2147483647 h 610"/>
              <a:gd name="T48" fmla="*/ 2147483647 w 78"/>
              <a:gd name="T49" fmla="*/ 2147483647 h 610"/>
              <a:gd name="T50" fmla="*/ 2147483647 w 78"/>
              <a:gd name="T51" fmla="*/ 2147483647 h 610"/>
              <a:gd name="T52" fmla="*/ 2147483647 w 78"/>
              <a:gd name="T53" fmla="*/ 2147483647 h 610"/>
              <a:gd name="T54" fmla="*/ 2147483647 w 78"/>
              <a:gd name="T55" fmla="*/ 2147483647 h 610"/>
              <a:gd name="T56" fmla="*/ 2147483647 w 78"/>
              <a:gd name="T57" fmla="*/ 2147483647 h 610"/>
              <a:gd name="T58" fmla="*/ 2147483647 w 78"/>
              <a:gd name="T59" fmla="*/ 2147483647 h 610"/>
              <a:gd name="T60" fmla="*/ 2147483647 w 78"/>
              <a:gd name="T61" fmla="*/ 2147483647 h 610"/>
              <a:gd name="T62" fmla="*/ 2147483647 w 78"/>
              <a:gd name="T63" fmla="*/ 2147483647 h 610"/>
              <a:gd name="T64" fmla="*/ 2147483647 w 78"/>
              <a:gd name="T65" fmla="*/ 0 h 610"/>
              <a:gd name="T66" fmla="*/ 2147483647 w 78"/>
              <a:gd name="T67" fmla="*/ 2147483647 h 61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78"/>
              <a:gd name="T103" fmla="*/ 0 h 610"/>
              <a:gd name="T104" fmla="*/ 78 w 78"/>
              <a:gd name="T105" fmla="*/ 610 h 61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78" h="610">
                <a:moveTo>
                  <a:pt x="39" y="2"/>
                </a:moveTo>
                <a:lnTo>
                  <a:pt x="43" y="20"/>
                </a:lnTo>
                <a:lnTo>
                  <a:pt x="47" y="40"/>
                </a:lnTo>
                <a:lnTo>
                  <a:pt x="49" y="60"/>
                </a:lnTo>
                <a:lnTo>
                  <a:pt x="53" y="78"/>
                </a:lnTo>
                <a:lnTo>
                  <a:pt x="56" y="98"/>
                </a:lnTo>
                <a:lnTo>
                  <a:pt x="57" y="117"/>
                </a:lnTo>
                <a:lnTo>
                  <a:pt x="60" y="136"/>
                </a:lnTo>
                <a:lnTo>
                  <a:pt x="62" y="156"/>
                </a:lnTo>
                <a:lnTo>
                  <a:pt x="63" y="174"/>
                </a:lnTo>
                <a:lnTo>
                  <a:pt x="64" y="194"/>
                </a:lnTo>
                <a:lnTo>
                  <a:pt x="64" y="213"/>
                </a:lnTo>
                <a:lnTo>
                  <a:pt x="64" y="232"/>
                </a:lnTo>
                <a:lnTo>
                  <a:pt x="64" y="252"/>
                </a:lnTo>
                <a:lnTo>
                  <a:pt x="64" y="270"/>
                </a:lnTo>
                <a:lnTo>
                  <a:pt x="64" y="289"/>
                </a:lnTo>
                <a:lnTo>
                  <a:pt x="63" y="310"/>
                </a:lnTo>
                <a:lnTo>
                  <a:pt x="61" y="327"/>
                </a:lnTo>
                <a:lnTo>
                  <a:pt x="60" y="347"/>
                </a:lnTo>
                <a:lnTo>
                  <a:pt x="57" y="366"/>
                </a:lnTo>
                <a:lnTo>
                  <a:pt x="55" y="385"/>
                </a:lnTo>
                <a:lnTo>
                  <a:pt x="52" y="404"/>
                </a:lnTo>
                <a:lnTo>
                  <a:pt x="48" y="423"/>
                </a:lnTo>
                <a:lnTo>
                  <a:pt x="46" y="441"/>
                </a:lnTo>
                <a:lnTo>
                  <a:pt x="41" y="460"/>
                </a:lnTo>
                <a:lnTo>
                  <a:pt x="38" y="479"/>
                </a:lnTo>
                <a:lnTo>
                  <a:pt x="33" y="497"/>
                </a:lnTo>
                <a:lnTo>
                  <a:pt x="29" y="515"/>
                </a:lnTo>
                <a:lnTo>
                  <a:pt x="23" y="533"/>
                </a:lnTo>
                <a:lnTo>
                  <a:pt x="19" y="552"/>
                </a:lnTo>
                <a:lnTo>
                  <a:pt x="13" y="570"/>
                </a:lnTo>
                <a:lnTo>
                  <a:pt x="6" y="589"/>
                </a:lnTo>
                <a:lnTo>
                  <a:pt x="0" y="606"/>
                </a:lnTo>
                <a:lnTo>
                  <a:pt x="12" y="609"/>
                </a:lnTo>
                <a:lnTo>
                  <a:pt x="19" y="591"/>
                </a:lnTo>
                <a:lnTo>
                  <a:pt x="24" y="572"/>
                </a:lnTo>
                <a:lnTo>
                  <a:pt x="30" y="555"/>
                </a:lnTo>
                <a:lnTo>
                  <a:pt x="36" y="536"/>
                </a:lnTo>
                <a:lnTo>
                  <a:pt x="40" y="518"/>
                </a:lnTo>
                <a:lnTo>
                  <a:pt x="46" y="498"/>
                </a:lnTo>
                <a:lnTo>
                  <a:pt x="49" y="481"/>
                </a:lnTo>
                <a:lnTo>
                  <a:pt x="55" y="462"/>
                </a:lnTo>
                <a:lnTo>
                  <a:pt x="57" y="443"/>
                </a:lnTo>
                <a:lnTo>
                  <a:pt x="62" y="424"/>
                </a:lnTo>
                <a:lnTo>
                  <a:pt x="64" y="406"/>
                </a:lnTo>
                <a:lnTo>
                  <a:pt x="67" y="386"/>
                </a:lnTo>
                <a:lnTo>
                  <a:pt x="70" y="367"/>
                </a:lnTo>
                <a:lnTo>
                  <a:pt x="72" y="348"/>
                </a:lnTo>
                <a:lnTo>
                  <a:pt x="73" y="328"/>
                </a:lnTo>
                <a:lnTo>
                  <a:pt x="74" y="310"/>
                </a:lnTo>
                <a:lnTo>
                  <a:pt x="75" y="290"/>
                </a:lnTo>
                <a:lnTo>
                  <a:pt x="77" y="271"/>
                </a:lnTo>
                <a:lnTo>
                  <a:pt x="77" y="252"/>
                </a:lnTo>
                <a:lnTo>
                  <a:pt x="77" y="232"/>
                </a:lnTo>
                <a:lnTo>
                  <a:pt x="77" y="213"/>
                </a:lnTo>
                <a:lnTo>
                  <a:pt x="75" y="194"/>
                </a:lnTo>
                <a:lnTo>
                  <a:pt x="74" y="174"/>
                </a:lnTo>
                <a:lnTo>
                  <a:pt x="73" y="155"/>
                </a:lnTo>
                <a:lnTo>
                  <a:pt x="72" y="135"/>
                </a:lnTo>
                <a:lnTo>
                  <a:pt x="70" y="117"/>
                </a:lnTo>
                <a:lnTo>
                  <a:pt x="67" y="96"/>
                </a:lnTo>
                <a:lnTo>
                  <a:pt x="65" y="77"/>
                </a:lnTo>
                <a:lnTo>
                  <a:pt x="62" y="58"/>
                </a:lnTo>
                <a:lnTo>
                  <a:pt x="58" y="39"/>
                </a:lnTo>
                <a:lnTo>
                  <a:pt x="56" y="20"/>
                </a:lnTo>
                <a:lnTo>
                  <a:pt x="52" y="0"/>
                </a:lnTo>
                <a:lnTo>
                  <a:pt x="50" y="0"/>
                </a:lnTo>
                <a:lnTo>
                  <a:pt x="39" y="2"/>
                </a:lnTo>
              </a:path>
            </a:pathLst>
          </a:custGeom>
          <a:solidFill>
            <a:srgbClr val="790015"/>
          </a:solidFill>
          <a:ln w="12700" cap="rnd">
            <a:solidFill>
              <a:srgbClr val="FC0128"/>
            </a:solidFill>
            <a:round/>
            <a:headEnd/>
            <a:tailEnd/>
          </a:ln>
        </p:spPr>
        <p:txBody>
          <a:bodyPr/>
          <a:lstStyle/>
          <a:p>
            <a:endParaRPr lang="en-US"/>
          </a:p>
        </p:txBody>
      </p:sp>
      <p:sp>
        <p:nvSpPr>
          <p:cNvPr id="53480" name="Freeform 246"/>
          <p:cNvSpPr>
            <a:spLocks/>
          </p:cNvSpPr>
          <p:nvPr/>
        </p:nvSpPr>
        <p:spPr bwMode="auto">
          <a:xfrm>
            <a:off x="4826002" y="3338513"/>
            <a:ext cx="157163" cy="228600"/>
          </a:xfrm>
          <a:custGeom>
            <a:avLst/>
            <a:gdLst>
              <a:gd name="T0" fmla="*/ 2147483647 w 108"/>
              <a:gd name="T1" fmla="*/ 2147483647 h 158"/>
              <a:gd name="T2" fmla="*/ 2147483647 w 108"/>
              <a:gd name="T3" fmla="*/ 2147483647 h 158"/>
              <a:gd name="T4" fmla="*/ 2147483647 w 108"/>
              <a:gd name="T5" fmla="*/ 2147483647 h 158"/>
              <a:gd name="T6" fmla="*/ 2147483647 w 108"/>
              <a:gd name="T7" fmla="*/ 2147483647 h 158"/>
              <a:gd name="T8" fmla="*/ 2147483647 w 108"/>
              <a:gd name="T9" fmla="*/ 2147483647 h 158"/>
              <a:gd name="T10" fmla="*/ 2147483647 w 108"/>
              <a:gd name="T11" fmla="*/ 2147483647 h 158"/>
              <a:gd name="T12" fmla="*/ 2147483647 w 108"/>
              <a:gd name="T13" fmla="*/ 2147483647 h 158"/>
              <a:gd name="T14" fmla="*/ 2147483647 w 108"/>
              <a:gd name="T15" fmla="*/ 2147483647 h 158"/>
              <a:gd name="T16" fmla="*/ 2147483647 w 108"/>
              <a:gd name="T17" fmla="*/ 2147483647 h 158"/>
              <a:gd name="T18" fmla="*/ 2147483647 w 108"/>
              <a:gd name="T19" fmla="*/ 2147483647 h 158"/>
              <a:gd name="T20" fmla="*/ 2147483647 w 108"/>
              <a:gd name="T21" fmla="*/ 2147483647 h 158"/>
              <a:gd name="T22" fmla="*/ 2147483647 w 108"/>
              <a:gd name="T23" fmla="*/ 2147483647 h 158"/>
              <a:gd name="T24" fmla="*/ 2147483647 w 108"/>
              <a:gd name="T25" fmla="*/ 2147483647 h 158"/>
              <a:gd name="T26" fmla="*/ 2147483647 w 108"/>
              <a:gd name="T27" fmla="*/ 2147483647 h 158"/>
              <a:gd name="T28" fmla="*/ 2147483647 w 108"/>
              <a:gd name="T29" fmla="*/ 2147483647 h 158"/>
              <a:gd name="T30" fmla="*/ 2147483647 w 108"/>
              <a:gd name="T31" fmla="*/ 2147483647 h 158"/>
              <a:gd name="T32" fmla="*/ 2147483647 w 108"/>
              <a:gd name="T33" fmla="*/ 2147483647 h 158"/>
              <a:gd name="T34" fmla="*/ 2147483647 w 108"/>
              <a:gd name="T35" fmla="*/ 2147483647 h 158"/>
              <a:gd name="T36" fmla="*/ 2147483647 w 108"/>
              <a:gd name="T37" fmla="*/ 2147483647 h 158"/>
              <a:gd name="T38" fmla="*/ 2147483647 w 108"/>
              <a:gd name="T39" fmla="*/ 2147483647 h 158"/>
              <a:gd name="T40" fmla="*/ 2147483647 w 108"/>
              <a:gd name="T41" fmla="*/ 2147483647 h 158"/>
              <a:gd name="T42" fmla="*/ 2147483647 w 108"/>
              <a:gd name="T43" fmla="*/ 2147483647 h 158"/>
              <a:gd name="T44" fmla="*/ 2147483647 w 108"/>
              <a:gd name="T45" fmla="*/ 2147483647 h 158"/>
              <a:gd name="T46" fmla="*/ 2147483647 w 108"/>
              <a:gd name="T47" fmla="*/ 2147483647 h 158"/>
              <a:gd name="T48" fmla="*/ 2147483647 w 108"/>
              <a:gd name="T49" fmla="*/ 2147483647 h 158"/>
              <a:gd name="T50" fmla="*/ 2147483647 w 108"/>
              <a:gd name="T51" fmla="*/ 2147483647 h 158"/>
              <a:gd name="T52" fmla="*/ 2147483647 w 108"/>
              <a:gd name="T53" fmla="*/ 2147483647 h 158"/>
              <a:gd name="T54" fmla="*/ 2147483647 w 108"/>
              <a:gd name="T55" fmla="*/ 2147483647 h 158"/>
              <a:gd name="T56" fmla="*/ 2147483647 w 108"/>
              <a:gd name="T57" fmla="*/ 2147483647 h 158"/>
              <a:gd name="T58" fmla="*/ 2147483647 w 108"/>
              <a:gd name="T59" fmla="*/ 2147483647 h 158"/>
              <a:gd name="T60" fmla="*/ 2147483647 w 108"/>
              <a:gd name="T61" fmla="*/ 2147483647 h 158"/>
              <a:gd name="T62" fmla="*/ 2147483647 w 108"/>
              <a:gd name="T63" fmla="*/ 2147483647 h 158"/>
              <a:gd name="T64" fmla="*/ 2147483647 w 108"/>
              <a:gd name="T65" fmla="*/ 0 h 15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08"/>
              <a:gd name="T100" fmla="*/ 0 h 158"/>
              <a:gd name="T101" fmla="*/ 108 w 108"/>
              <a:gd name="T102" fmla="*/ 158 h 15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08" h="158">
                <a:moveTo>
                  <a:pt x="0" y="4"/>
                </a:moveTo>
                <a:lnTo>
                  <a:pt x="4" y="9"/>
                </a:lnTo>
                <a:lnTo>
                  <a:pt x="7" y="14"/>
                </a:lnTo>
                <a:lnTo>
                  <a:pt x="12" y="19"/>
                </a:lnTo>
                <a:lnTo>
                  <a:pt x="15" y="23"/>
                </a:lnTo>
                <a:lnTo>
                  <a:pt x="20" y="28"/>
                </a:lnTo>
                <a:lnTo>
                  <a:pt x="23" y="33"/>
                </a:lnTo>
                <a:lnTo>
                  <a:pt x="27" y="38"/>
                </a:lnTo>
                <a:lnTo>
                  <a:pt x="30" y="42"/>
                </a:lnTo>
                <a:lnTo>
                  <a:pt x="34" y="47"/>
                </a:lnTo>
                <a:lnTo>
                  <a:pt x="37" y="52"/>
                </a:lnTo>
                <a:lnTo>
                  <a:pt x="41" y="55"/>
                </a:lnTo>
                <a:lnTo>
                  <a:pt x="45" y="61"/>
                </a:lnTo>
                <a:lnTo>
                  <a:pt x="48" y="65"/>
                </a:lnTo>
                <a:lnTo>
                  <a:pt x="51" y="70"/>
                </a:lnTo>
                <a:lnTo>
                  <a:pt x="54" y="74"/>
                </a:lnTo>
                <a:lnTo>
                  <a:pt x="57" y="79"/>
                </a:lnTo>
                <a:lnTo>
                  <a:pt x="61" y="84"/>
                </a:lnTo>
                <a:lnTo>
                  <a:pt x="64" y="89"/>
                </a:lnTo>
                <a:lnTo>
                  <a:pt x="67" y="94"/>
                </a:lnTo>
                <a:lnTo>
                  <a:pt x="69" y="99"/>
                </a:lnTo>
                <a:lnTo>
                  <a:pt x="72" y="103"/>
                </a:lnTo>
                <a:lnTo>
                  <a:pt x="75" y="108"/>
                </a:lnTo>
                <a:lnTo>
                  <a:pt x="77" y="113"/>
                </a:lnTo>
                <a:lnTo>
                  <a:pt x="80" y="118"/>
                </a:lnTo>
                <a:lnTo>
                  <a:pt x="82" y="122"/>
                </a:lnTo>
                <a:lnTo>
                  <a:pt x="84" y="127"/>
                </a:lnTo>
                <a:lnTo>
                  <a:pt x="86" y="132"/>
                </a:lnTo>
                <a:lnTo>
                  <a:pt x="87" y="137"/>
                </a:lnTo>
                <a:lnTo>
                  <a:pt x="90" y="142"/>
                </a:lnTo>
                <a:lnTo>
                  <a:pt x="92" y="147"/>
                </a:lnTo>
                <a:lnTo>
                  <a:pt x="94" y="152"/>
                </a:lnTo>
                <a:lnTo>
                  <a:pt x="95" y="157"/>
                </a:lnTo>
                <a:lnTo>
                  <a:pt x="107" y="154"/>
                </a:lnTo>
                <a:lnTo>
                  <a:pt x="105" y="149"/>
                </a:lnTo>
                <a:lnTo>
                  <a:pt x="103" y="144"/>
                </a:lnTo>
                <a:lnTo>
                  <a:pt x="102" y="139"/>
                </a:lnTo>
                <a:lnTo>
                  <a:pt x="101" y="134"/>
                </a:lnTo>
                <a:lnTo>
                  <a:pt x="98" y="129"/>
                </a:lnTo>
                <a:lnTo>
                  <a:pt x="95" y="124"/>
                </a:lnTo>
                <a:lnTo>
                  <a:pt x="94" y="119"/>
                </a:lnTo>
                <a:lnTo>
                  <a:pt x="91" y="113"/>
                </a:lnTo>
                <a:lnTo>
                  <a:pt x="89" y="108"/>
                </a:lnTo>
                <a:lnTo>
                  <a:pt x="86" y="104"/>
                </a:lnTo>
                <a:lnTo>
                  <a:pt x="84" y="100"/>
                </a:lnTo>
                <a:lnTo>
                  <a:pt x="81" y="95"/>
                </a:lnTo>
                <a:lnTo>
                  <a:pt x="78" y="90"/>
                </a:lnTo>
                <a:lnTo>
                  <a:pt x="75" y="84"/>
                </a:lnTo>
                <a:lnTo>
                  <a:pt x="72" y="79"/>
                </a:lnTo>
                <a:lnTo>
                  <a:pt x="69" y="74"/>
                </a:lnTo>
                <a:lnTo>
                  <a:pt x="65" y="70"/>
                </a:lnTo>
                <a:lnTo>
                  <a:pt x="62" y="65"/>
                </a:lnTo>
                <a:lnTo>
                  <a:pt x="59" y="60"/>
                </a:lnTo>
                <a:lnTo>
                  <a:pt x="55" y="55"/>
                </a:lnTo>
                <a:lnTo>
                  <a:pt x="51" y="51"/>
                </a:lnTo>
                <a:lnTo>
                  <a:pt x="48" y="46"/>
                </a:lnTo>
                <a:lnTo>
                  <a:pt x="45" y="41"/>
                </a:lnTo>
                <a:lnTo>
                  <a:pt x="41" y="37"/>
                </a:lnTo>
                <a:lnTo>
                  <a:pt x="37" y="32"/>
                </a:lnTo>
                <a:lnTo>
                  <a:pt x="33" y="27"/>
                </a:lnTo>
                <a:lnTo>
                  <a:pt x="29" y="22"/>
                </a:lnTo>
                <a:lnTo>
                  <a:pt x="25" y="18"/>
                </a:lnTo>
                <a:lnTo>
                  <a:pt x="21" y="13"/>
                </a:lnTo>
                <a:lnTo>
                  <a:pt x="18" y="9"/>
                </a:lnTo>
                <a:lnTo>
                  <a:pt x="13" y="3"/>
                </a:lnTo>
                <a:lnTo>
                  <a:pt x="10" y="0"/>
                </a:lnTo>
                <a:lnTo>
                  <a:pt x="0" y="4"/>
                </a:lnTo>
              </a:path>
            </a:pathLst>
          </a:custGeom>
          <a:solidFill>
            <a:srgbClr val="790015"/>
          </a:solidFill>
          <a:ln w="12700" cap="rnd">
            <a:solidFill>
              <a:srgbClr val="FC0128"/>
            </a:solidFill>
            <a:round/>
            <a:headEnd/>
            <a:tailEnd/>
          </a:ln>
        </p:spPr>
        <p:txBody>
          <a:bodyPr/>
          <a:lstStyle/>
          <a:p>
            <a:endParaRPr lang="en-US"/>
          </a:p>
        </p:txBody>
      </p:sp>
      <p:grpSp>
        <p:nvGrpSpPr>
          <p:cNvPr id="53481" name="Group 247"/>
          <p:cNvGrpSpPr>
            <a:grpSpLocks/>
          </p:cNvGrpSpPr>
          <p:nvPr/>
        </p:nvGrpSpPr>
        <p:grpSpPr bwMode="auto">
          <a:xfrm rot="363424">
            <a:off x="3443289" y="5305429"/>
            <a:ext cx="411163" cy="265113"/>
            <a:chOff x="2440" y="3310"/>
            <a:chExt cx="292" cy="167"/>
          </a:xfrm>
        </p:grpSpPr>
        <p:sp>
          <p:nvSpPr>
            <p:cNvPr id="53510" name="Freeform 248"/>
            <p:cNvSpPr>
              <a:spLocks/>
            </p:cNvSpPr>
            <p:nvPr/>
          </p:nvSpPr>
          <p:spPr bwMode="gray">
            <a:xfrm rot="-900000">
              <a:off x="2490" y="3310"/>
              <a:ext cx="242" cy="167"/>
            </a:xfrm>
            <a:custGeom>
              <a:avLst/>
              <a:gdLst>
                <a:gd name="T0" fmla="*/ 2 w 314"/>
                <a:gd name="T1" fmla="*/ 2147483647 h 83"/>
                <a:gd name="T2" fmla="*/ 2 w 314"/>
                <a:gd name="T3" fmla="*/ 2147483647 h 83"/>
                <a:gd name="T4" fmla="*/ 2 w 314"/>
                <a:gd name="T5" fmla="*/ 2147483647 h 83"/>
                <a:gd name="T6" fmla="*/ 2 w 314"/>
                <a:gd name="T7" fmla="*/ 2147483647 h 83"/>
                <a:gd name="T8" fmla="*/ 2 w 314"/>
                <a:gd name="T9" fmla="*/ 2147483647 h 83"/>
                <a:gd name="T10" fmla="*/ 2 w 314"/>
                <a:gd name="T11" fmla="*/ 2147483647 h 83"/>
                <a:gd name="T12" fmla="*/ 2 w 314"/>
                <a:gd name="T13" fmla="*/ 2147483647 h 83"/>
                <a:gd name="T14" fmla="*/ 2 w 314"/>
                <a:gd name="T15" fmla="*/ 2147483647 h 83"/>
                <a:gd name="T16" fmla="*/ 2 w 314"/>
                <a:gd name="T17" fmla="*/ 2147483647 h 83"/>
                <a:gd name="T18" fmla="*/ 2 w 314"/>
                <a:gd name="T19" fmla="*/ 2147483647 h 83"/>
                <a:gd name="T20" fmla="*/ 2 w 314"/>
                <a:gd name="T21" fmla="*/ 2147483647 h 83"/>
                <a:gd name="T22" fmla="*/ 2 w 314"/>
                <a:gd name="T23" fmla="*/ 2147483647 h 83"/>
                <a:gd name="T24" fmla="*/ 2 w 314"/>
                <a:gd name="T25" fmla="*/ 2147483647 h 83"/>
                <a:gd name="T26" fmla="*/ 2 w 314"/>
                <a:gd name="T27" fmla="*/ 2147483647 h 83"/>
                <a:gd name="T28" fmla="*/ 2 w 314"/>
                <a:gd name="T29" fmla="*/ 2147483647 h 83"/>
                <a:gd name="T30" fmla="*/ 2 w 314"/>
                <a:gd name="T31" fmla="*/ 2147483647 h 83"/>
                <a:gd name="T32" fmla="*/ 2 w 314"/>
                <a:gd name="T33" fmla="*/ 2147483647 h 83"/>
                <a:gd name="T34" fmla="*/ 2 w 314"/>
                <a:gd name="T35" fmla="*/ 2147483647 h 83"/>
                <a:gd name="T36" fmla="*/ 2 w 314"/>
                <a:gd name="T37" fmla="*/ 2147483647 h 83"/>
                <a:gd name="T38" fmla="*/ 2 w 314"/>
                <a:gd name="T39" fmla="*/ 2147483647 h 83"/>
                <a:gd name="T40" fmla="*/ 2 w 314"/>
                <a:gd name="T41" fmla="*/ 2147483647 h 83"/>
                <a:gd name="T42" fmla="*/ 2 w 314"/>
                <a:gd name="T43" fmla="*/ 2147483647 h 83"/>
                <a:gd name="T44" fmla="*/ 2 w 314"/>
                <a:gd name="T45" fmla="*/ 2147483647 h 83"/>
                <a:gd name="T46" fmla="*/ 2 w 314"/>
                <a:gd name="T47" fmla="*/ 2147483647 h 83"/>
                <a:gd name="T48" fmla="*/ 2 w 314"/>
                <a:gd name="T49" fmla="*/ 2147483647 h 83"/>
                <a:gd name="T50" fmla="*/ 2 w 314"/>
                <a:gd name="T51" fmla="*/ 2147483647 h 83"/>
                <a:gd name="T52" fmla="*/ 2 w 314"/>
                <a:gd name="T53" fmla="*/ 2147483647 h 83"/>
                <a:gd name="T54" fmla="*/ 2 w 314"/>
                <a:gd name="T55" fmla="*/ 2147483647 h 83"/>
                <a:gd name="T56" fmla="*/ 2 w 314"/>
                <a:gd name="T57" fmla="*/ 2147483647 h 83"/>
                <a:gd name="T58" fmla="*/ 2 w 314"/>
                <a:gd name="T59" fmla="*/ 2147483647 h 83"/>
                <a:gd name="T60" fmla="*/ 2 w 314"/>
                <a:gd name="T61" fmla="*/ 2147483647 h 83"/>
                <a:gd name="T62" fmla="*/ 2 w 314"/>
                <a:gd name="T63" fmla="*/ 2147483647 h 83"/>
                <a:gd name="T64" fmla="*/ 2 w 314"/>
                <a:gd name="T65" fmla="*/ 0 h 8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14"/>
                <a:gd name="T100" fmla="*/ 0 h 83"/>
                <a:gd name="T101" fmla="*/ 314 w 314"/>
                <a:gd name="T102" fmla="*/ 83 h 8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14" h="83">
                  <a:moveTo>
                    <a:pt x="0" y="7"/>
                  </a:moveTo>
                  <a:lnTo>
                    <a:pt x="7" y="13"/>
                  </a:lnTo>
                  <a:lnTo>
                    <a:pt x="16" y="18"/>
                  </a:lnTo>
                  <a:lnTo>
                    <a:pt x="25" y="23"/>
                  </a:lnTo>
                  <a:lnTo>
                    <a:pt x="33" y="27"/>
                  </a:lnTo>
                  <a:lnTo>
                    <a:pt x="43" y="32"/>
                  </a:lnTo>
                  <a:lnTo>
                    <a:pt x="52" y="36"/>
                  </a:lnTo>
                  <a:lnTo>
                    <a:pt x="61" y="39"/>
                  </a:lnTo>
                  <a:lnTo>
                    <a:pt x="71" y="43"/>
                  </a:lnTo>
                  <a:lnTo>
                    <a:pt x="80" y="46"/>
                  </a:lnTo>
                  <a:lnTo>
                    <a:pt x="89" y="50"/>
                  </a:lnTo>
                  <a:lnTo>
                    <a:pt x="99" y="53"/>
                  </a:lnTo>
                  <a:lnTo>
                    <a:pt x="109" y="56"/>
                  </a:lnTo>
                  <a:lnTo>
                    <a:pt x="120" y="59"/>
                  </a:lnTo>
                  <a:lnTo>
                    <a:pt x="130" y="61"/>
                  </a:lnTo>
                  <a:lnTo>
                    <a:pt x="140" y="64"/>
                  </a:lnTo>
                  <a:lnTo>
                    <a:pt x="150" y="66"/>
                  </a:lnTo>
                  <a:lnTo>
                    <a:pt x="160" y="68"/>
                  </a:lnTo>
                  <a:lnTo>
                    <a:pt x="170" y="70"/>
                  </a:lnTo>
                  <a:lnTo>
                    <a:pt x="181" y="72"/>
                  </a:lnTo>
                  <a:lnTo>
                    <a:pt x="190" y="74"/>
                  </a:lnTo>
                  <a:lnTo>
                    <a:pt x="201" y="75"/>
                  </a:lnTo>
                  <a:lnTo>
                    <a:pt x="212" y="76"/>
                  </a:lnTo>
                  <a:lnTo>
                    <a:pt x="222" y="78"/>
                  </a:lnTo>
                  <a:lnTo>
                    <a:pt x="233" y="79"/>
                  </a:lnTo>
                  <a:lnTo>
                    <a:pt x="242" y="79"/>
                  </a:lnTo>
                  <a:lnTo>
                    <a:pt x="252" y="80"/>
                  </a:lnTo>
                  <a:lnTo>
                    <a:pt x="262" y="81"/>
                  </a:lnTo>
                  <a:lnTo>
                    <a:pt x="272" y="81"/>
                  </a:lnTo>
                  <a:lnTo>
                    <a:pt x="283" y="82"/>
                  </a:lnTo>
                  <a:lnTo>
                    <a:pt x="292" y="82"/>
                  </a:lnTo>
                  <a:lnTo>
                    <a:pt x="302" y="82"/>
                  </a:lnTo>
                  <a:lnTo>
                    <a:pt x="313" y="82"/>
                  </a:lnTo>
                  <a:lnTo>
                    <a:pt x="313" y="72"/>
                  </a:lnTo>
                  <a:lnTo>
                    <a:pt x="302" y="72"/>
                  </a:lnTo>
                  <a:lnTo>
                    <a:pt x="292" y="72"/>
                  </a:lnTo>
                  <a:lnTo>
                    <a:pt x="283" y="72"/>
                  </a:lnTo>
                  <a:lnTo>
                    <a:pt x="273" y="71"/>
                  </a:lnTo>
                  <a:lnTo>
                    <a:pt x="263" y="70"/>
                  </a:lnTo>
                  <a:lnTo>
                    <a:pt x="253" y="70"/>
                  </a:lnTo>
                  <a:lnTo>
                    <a:pt x="243" y="69"/>
                  </a:lnTo>
                  <a:lnTo>
                    <a:pt x="233" y="69"/>
                  </a:lnTo>
                  <a:lnTo>
                    <a:pt x="224" y="68"/>
                  </a:lnTo>
                  <a:lnTo>
                    <a:pt x="214" y="66"/>
                  </a:lnTo>
                  <a:lnTo>
                    <a:pt x="203" y="65"/>
                  </a:lnTo>
                  <a:lnTo>
                    <a:pt x="192" y="64"/>
                  </a:lnTo>
                  <a:lnTo>
                    <a:pt x="182" y="62"/>
                  </a:lnTo>
                  <a:lnTo>
                    <a:pt x="173" y="60"/>
                  </a:lnTo>
                  <a:lnTo>
                    <a:pt x="163" y="59"/>
                  </a:lnTo>
                  <a:lnTo>
                    <a:pt x="153" y="56"/>
                  </a:lnTo>
                  <a:lnTo>
                    <a:pt x="143" y="54"/>
                  </a:lnTo>
                  <a:lnTo>
                    <a:pt x="133" y="52"/>
                  </a:lnTo>
                  <a:lnTo>
                    <a:pt x="123" y="49"/>
                  </a:lnTo>
                  <a:lnTo>
                    <a:pt x="114" y="47"/>
                  </a:lnTo>
                  <a:lnTo>
                    <a:pt x="104" y="44"/>
                  </a:lnTo>
                  <a:lnTo>
                    <a:pt x="95" y="41"/>
                  </a:lnTo>
                  <a:lnTo>
                    <a:pt x="85" y="38"/>
                  </a:lnTo>
                  <a:lnTo>
                    <a:pt x="76" y="34"/>
                  </a:lnTo>
                  <a:lnTo>
                    <a:pt x="67" y="31"/>
                  </a:lnTo>
                  <a:lnTo>
                    <a:pt x="58" y="27"/>
                  </a:lnTo>
                  <a:lnTo>
                    <a:pt x="49" y="23"/>
                  </a:lnTo>
                  <a:lnTo>
                    <a:pt x="40" y="18"/>
                  </a:lnTo>
                  <a:lnTo>
                    <a:pt x="31" y="14"/>
                  </a:lnTo>
                  <a:lnTo>
                    <a:pt x="23" y="9"/>
                  </a:lnTo>
                  <a:lnTo>
                    <a:pt x="15" y="4"/>
                  </a:lnTo>
                  <a:lnTo>
                    <a:pt x="7" y="0"/>
                  </a:lnTo>
                  <a:lnTo>
                    <a:pt x="0" y="7"/>
                  </a:lnTo>
                </a:path>
              </a:pathLst>
            </a:custGeom>
            <a:solidFill>
              <a:schemeClr val="tx1"/>
            </a:solidFill>
            <a:ln w="12700" cap="rnd">
              <a:solidFill>
                <a:schemeClr val="bg2"/>
              </a:solidFill>
              <a:round/>
              <a:headEnd/>
              <a:tailEnd/>
            </a:ln>
          </p:spPr>
          <p:txBody>
            <a:bodyPr/>
            <a:lstStyle/>
            <a:p>
              <a:endParaRPr lang="en-US"/>
            </a:p>
          </p:txBody>
        </p:sp>
        <p:sp>
          <p:nvSpPr>
            <p:cNvPr id="53511" name="Freeform 249"/>
            <p:cNvSpPr>
              <a:spLocks/>
            </p:cNvSpPr>
            <p:nvPr/>
          </p:nvSpPr>
          <p:spPr bwMode="gray">
            <a:xfrm>
              <a:off x="2440" y="3329"/>
              <a:ext cx="87" cy="60"/>
            </a:xfrm>
            <a:custGeom>
              <a:avLst/>
              <a:gdLst>
                <a:gd name="T0" fmla="*/ 0 w 86"/>
                <a:gd name="T1" fmla="*/ 0 h 66"/>
                <a:gd name="T2" fmla="*/ 35 w 86"/>
                <a:gd name="T3" fmla="*/ 5 h 66"/>
                <a:gd name="T4" fmla="*/ 139 w 86"/>
                <a:gd name="T5" fmla="*/ 5 h 66"/>
                <a:gd name="T6" fmla="*/ 0 w 86"/>
                <a:gd name="T7" fmla="*/ 0 h 66"/>
                <a:gd name="T8" fmla="*/ 0 60000 65536"/>
                <a:gd name="T9" fmla="*/ 0 60000 65536"/>
                <a:gd name="T10" fmla="*/ 0 60000 65536"/>
                <a:gd name="T11" fmla="*/ 0 60000 65536"/>
                <a:gd name="T12" fmla="*/ 0 w 86"/>
                <a:gd name="T13" fmla="*/ 0 h 66"/>
                <a:gd name="T14" fmla="*/ 86 w 86"/>
                <a:gd name="T15" fmla="*/ 66 h 66"/>
              </a:gdLst>
              <a:ahLst/>
              <a:cxnLst>
                <a:cxn ang="T8">
                  <a:pos x="T0" y="T1"/>
                </a:cxn>
                <a:cxn ang="T9">
                  <a:pos x="T2" y="T3"/>
                </a:cxn>
                <a:cxn ang="T10">
                  <a:pos x="T4" y="T5"/>
                </a:cxn>
                <a:cxn ang="T11">
                  <a:pos x="T6" y="T7"/>
                </a:cxn>
              </a:cxnLst>
              <a:rect l="T12" t="T13" r="T14" b="T15"/>
              <a:pathLst>
                <a:path w="86" h="66">
                  <a:moveTo>
                    <a:pt x="0" y="0"/>
                  </a:moveTo>
                  <a:lnTo>
                    <a:pt x="35" y="65"/>
                  </a:lnTo>
                  <a:lnTo>
                    <a:pt x="85" y="15"/>
                  </a:lnTo>
                  <a:lnTo>
                    <a:pt x="0" y="0"/>
                  </a:lnTo>
                </a:path>
              </a:pathLst>
            </a:custGeom>
            <a:solidFill>
              <a:srgbClr val="FFFFFF"/>
            </a:solidFill>
            <a:ln w="12700" cap="rnd">
              <a:solidFill>
                <a:schemeClr val="bg2"/>
              </a:solidFill>
              <a:round/>
              <a:headEnd/>
              <a:tailEnd/>
            </a:ln>
          </p:spPr>
          <p:txBody>
            <a:bodyPr/>
            <a:lstStyle/>
            <a:p>
              <a:endParaRPr lang="en-US"/>
            </a:p>
          </p:txBody>
        </p:sp>
      </p:grpSp>
      <p:sp>
        <p:nvSpPr>
          <p:cNvPr id="53482" name="Rectangle 250"/>
          <p:cNvSpPr>
            <a:spLocks noChangeArrowheads="1"/>
          </p:cNvSpPr>
          <p:nvPr/>
        </p:nvSpPr>
        <p:spPr bwMode="gray">
          <a:xfrm>
            <a:off x="5057775" y="3638961"/>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nchorCtr="1">
            <a:spAutoFit/>
          </a:bodyPr>
          <a:lstStyle/>
          <a:p>
            <a:r>
              <a:rPr lang="en-US" b="1">
                <a:latin typeface="Helvetica" pitchFamily="34" charset="0"/>
              </a:rPr>
              <a:t>I</a:t>
            </a:r>
          </a:p>
        </p:txBody>
      </p:sp>
      <p:sp>
        <p:nvSpPr>
          <p:cNvPr id="53483" name="Rectangle 251"/>
          <p:cNvSpPr>
            <a:spLocks noChangeArrowheads="1"/>
          </p:cNvSpPr>
          <p:nvPr/>
        </p:nvSpPr>
        <p:spPr bwMode="gray">
          <a:xfrm rot="1500000">
            <a:off x="4930465" y="4445410"/>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nchorCtr="1">
            <a:spAutoFit/>
          </a:bodyPr>
          <a:lstStyle/>
          <a:p>
            <a:r>
              <a:rPr lang="en-US" b="1">
                <a:latin typeface="Helvetica" pitchFamily="34" charset="0"/>
              </a:rPr>
              <a:t>I</a:t>
            </a:r>
          </a:p>
        </p:txBody>
      </p:sp>
      <p:sp>
        <p:nvSpPr>
          <p:cNvPr id="53484" name="Rectangle 252"/>
          <p:cNvSpPr>
            <a:spLocks noChangeArrowheads="1"/>
          </p:cNvSpPr>
          <p:nvPr/>
        </p:nvSpPr>
        <p:spPr bwMode="gray">
          <a:xfrm rot="2040000">
            <a:off x="4549465" y="4854985"/>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nchorCtr="1">
            <a:spAutoFit/>
          </a:bodyPr>
          <a:lstStyle/>
          <a:p>
            <a:r>
              <a:rPr lang="en-US" b="1">
                <a:latin typeface="Helvetica" pitchFamily="34" charset="0"/>
              </a:rPr>
              <a:t>I</a:t>
            </a:r>
          </a:p>
        </p:txBody>
      </p:sp>
      <p:sp>
        <p:nvSpPr>
          <p:cNvPr id="53485" name="Rectangle 253"/>
          <p:cNvSpPr>
            <a:spLocks noChangeArrowheads="1"/>
          </p:cNvSpPr>
          <p:nvPr/>
        </p:nvSpPr>
        <p:spPr bwMode="gray">
          <a:xfrm rot="-960000">
            <a:off x="5292414" y="4639085"/>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nchorCtr="1">
            <a:spAutoFit/>
          </a:bodyPr>
          <a:lstStyle/>
          <a:p>
            <a:r>
              <a:rPr lang="en-US" b="1">
                <a:latin typeface="Helvetica" pitchFamily="34" charset="0"/>
              </a:rPr>
              <a:t>I</a:t>
            </a:r>
          </a:p>
        </p:txBody>
      </p:sp>
      <p:sp>
        <p:nvSpPr>
          <p:cNvPr id="53486" name="Rectangle 254"/>
          <p:cNvSpPr>
            <a:spLocks noChangeArrowheads="1"/>
          </p:cNvSpPr>
          <p:nvPr/>
        </p:nvSpPr>
        <p:spPr bwMode="gray">
          <a:xfrm>
            <a:off x="5329238" y="5129624"/>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nchorCtr="1">
            <a:spAutoFit/>
          </a:bodyPr>
          <a:lstStyle/>
          <a:p>
            <a:r>
              <a:rPr lang="en-US" b="1">
                <a:latin typeface="Helvetica" pitchFamily="34" charset="0"/>
              </a:rPr>
              <a:t>I</a:t>
            </a:r>
          </a:p>
        </p:txBody>
      </p:sp>
      <p:sp>
        <p:nvSpPr>
          <p:cNvPr id="53487" name="Rectangle 255"/>
          <p:cNvSpPr>
            <a:spLocks noChangeArrowheads="1"/>
          </p:cNvSpPr>
          <p:nvPr/>
        </p:nvSpPr>
        <p:spPr bwMode="gray">
          <a:xfrm rot="-2460000">
            <a:off x="5254314" y="3948524"/>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nchorCtr="1">
            <a:spAutoFit/>
          </a:bodyPr>
          <a:lstStyle/>
          <a:p>
            <a:r>
              <a:rPr lang="en-US" b="1">
                <a:latin typeface="Helvetica" pitchFamily="34" charset="0"/>
              </a:rPr>
              <a:t>I</a:t>
            </a:r>
          </a:p>
        </p:txBody>
      </p:sp>
      <p:sp>
        <p:nvSpPr>
          <p:cNvPr id="53488" name="Rectangle 256"/>
          <p:cNvSpPr>
            <a:spLocks noChangeArrowheads="1"/>
          </p:cNvSpPr>
          <p:nvPr/>
        </p:nvSpPr>
        <p:spPr bwMode="gray">
          <a:xfrm rot="-4320000">
            <a:off x="5705166" y="4230304"/>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nchorCtr="1">
            <a:spAutoFit/>
          </a:bodyPr>
          <a:lstStyle/>
          <a:p>
            <a:r>
              <a:rPr lang="en-US" b="1">
                <a:latin typeface="Helvetica" pitchFamily="34" charset="0"/>
              </a:rPr>
              <a:t>I</a:t>
            </a:r>
          </a:p>
        </p:txBody>
      </p:sp>
      <p:sp>
        <p:nvSpPr>
          <p:cNvPr id="53489" name="Rectangle 257"/>
          <p:cNvSpPr>
            <a:spLocks noChangeArrowheads="1"/>
          </p:cNvSpPr>
          <p:nvPr/>
        </p:nvSpPr>
        <p:spPr bwMode="gray">
          <a:xfrm rot="-600000">
            <a:off x="4971469" y="3416837"/>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0" name="Rectangle 258"/>
          <p:cNvSpPr>
            <a:spLocks noChangeArrowheads="1"/>
          </p:cNvSpPr>
          <p:nvPr/>
        </p:nvSpPr>
        <p:spPr bwMode="gray">
          <a:xfrm rot="-960000">
            <a:off x="5176256" y="4482051"/>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1" name="Rectangle 259"/>
          <p:cNvSpPr>
            <a:spLocks noChangeArrowheads="1"/>
          </p:cNvSpPr>
          <p:nvPr/>
        </p:nvSpPr>
        <p:spPr bwMode="gray">
          <a:xfrm rot="180000">
            <a:off x="5031793" y="3980400"/>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2" name="Rectangle 260"/>
          <p:cNvSpPr>
            <a:spLocks noChangeArrowheads="1"/>
          </p:cNvSpPr>
          <p:nvPr/>
        </p:nvSpPr>
        <p:spPr bwMode="gray">
          <a:xfrm rot="900000">
            <a:off x="4971469" y="4266151"/>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3" name="Rectangle 261"/>
          <p:cNvSpPr>
            <a:spLocks noChangeArrowheads="1"/>
          </p:cNvSpPr>
          <p:nvPr/>
        </p:nvSpPr>
        <p:spPr bwMode="gray">
          <a:xfrm rot="180000">
            <a:off x="5291349" y="4950363"/>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4" name="Rectangle 262"/>
          <p:cNvSpPr>
            <a:spLocks noChangeArrowheads="1"/>
          </p:cNvSpPr>
          <p:nvPr/>
        </p:nvSpPr>
        <p:spPr bwMode="gray">
          <a:xfrm rot="-4860000">
            <a:off x="5961275" y="4343937"/>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5" name="Rectangle 263"/>
          <p:cNvSpPr>
            <a:spLocks noChangeArrowheads="1"/>
          </p:cNvSpPr>
          <p:nvPr/>
        </p:nvSpPr>
        <p:spPr bwMode="gray">
          <a:xfrm rot="-3720000">
            <a:off x="5434225" y="4159787"/>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6" name="Rectangle 264"/>
          <p:cNvSpPr>
            <a:spLocks noChangeArrowheads="1"/>
          </p:cNvSpPr>
          <p:nvPr/>
        </p:nvSpPr>
        <p:spPr bwMode="gray">
          <a:xfrm rot="180000">
            <a:off x="5277856" y="5396451"/>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7" name="Rectangle 265"/>
          <p:cNvSpPr>
            <a:spLocks noChangeArrowheads="1"/>
          </p:cNvSpPr>
          <p:nvPr/>
        </p:nvSpPr>
        <p:spPr bwMode="gray">
          <a:xfrm rot="2700000">
            <a:off x="4244666" y="5285992"/>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nchorCtr="1">
            <a:spAutoFit/>
          </a:bodyPr>
          <a:lstStyle/>
          <a:p>
            <a:r>
              <a:rPr lang="en-US" b="1">
                <a:latin typeface="Helvetica" pitchFamily="34" charset="0"/>
              </a:rPr>
              <a:t>I</a:t>
            </a:r>
          </a:p>
        </p:txBody>
      </p:sp>
      <p:sp>
        <p:nvSpPr>
          <p:cNvPr id="53498" name="Rectangle 266"/>
          <p:cNvSpPr>
            <a:spLocks noChangeArrowheads="1"/>
          </p:cNvSpPr>
          <p:nvPr/>
        </p:nvSpPr>
        <p:spPr bwMode="gray">
          <a:xfrm rot="2640000">
            <a:off x="4728581" y="4704300"/>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9" name="Rectangle 267"/>
          <p:cNvSpPr>
            <a:spLocks noChangeArrowheads="1"/>
          </p:cNvSpPr>
          <p:nvPr/>
        </p:nvSpPr>
        <p:spPr bwMode="gray">
          <a:xfrm rot="1740000">
            <a:off x="4392825" y="5131337"/>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500" name="Rectangle 268"/>
          <p:cNvSpPr>
            <a:spLocks noChangeArrowheads="1"/>
          </p:cNvSpPr>
          <p:nvPr/>
        </p:nvSpPr>
        <p:spPr bwMode="gray">
          <a:xfrm rot="4560000">
            <a:off x="4013413" y="5436137"/>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1290521" name="Rectangle 281"/>
          <p:cNvSpPr>
            <a:spLocks noChangeArrowheads="1"/>
          </p:cNvSpPr>
          <p:nvPr/>
        </p:nvSpPr>
        <p:spPr bwMode="auto">
          <a:xfrm>
            <a:off x="1714119" y="1127938"/>
            <a:ext cx="1333881" cy="82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488" tIns="44451" rIns="90488" bIns="44451">
            <a:spAutoFit/>
          </a:bodyPr>
          <a:lstStyle/>
          <a:p>
            <a:r>
              <a:rPr lang="en-GB" sz="1600" b="1" dirty="0" err="1">
                <a:latin typeface="Helvetica" pitchFamily="34" charset="0"/>
                <a:sym typeface="Symbol" pitchFamily="18" charset="2"/>
              </a:rPr>
              <a:t>Neurotrans</a:t>
            </a:r>
            <a:r>
              <a:rPr lang="en-GB" sz="1600" b="1" dirty="0">
                <a:latin typeface="Helvetica" pitchFamily="34" charset="0"/>
                <a:sym typeface="Symbol" pitchFamily="18" charset="2"/>
              </a:rPr>
              <a:t>-mission dysfunction</a:t>
            </a:r>
            <a:endParaRPr lang="en-US" sz="1600" b="1" dirty="0">
              <a:latin typeface="Helvetica" pitchFamily="34" charset="0"/>
            </a:endParaRPr>
          </a:p>
        </p:txBody>
      </p:sp>
      <p:sp>
        <p:nvSpPr>
          <p:cNvPr id="53503" name="AutoShape 282"/>
          <p:cNvSpPr>
            <a:spLocks noChangeArrowheads="1"/>
          </p:cNvSpPr>
          <p:nvPr/>
        </p:nvSpPr>
        <p:spPr bwMode="auto">
          <a:xfrm rot="70396" flipH="1">
            <a:off x="1830377" y="3347243"/>
            <a:ext cx="914400" cy="163513"/>
          </a:xfrm>
          <a:prstGeom prst="rightArrow">
            <a:avLst>
              <a:gd name="adj1" fmla="val 50000"/>
              <a:gd name="adj2" fmla="val 279663"/>
            </a:avLst>
          </a:prstGeom>
          <a:solidFill>
            <a:schemeClr val="tx1"/>
          </a:solidFill>
          <a:ln w="12700">
            <a:solidFill>
              <a:schemeClr val="tx1"/>
            </a:solidFill>
            <a:miter lim="800000"/>
            <a:headEnd/>
            <a:tailEnd/>
          </a:ln>
        </p:spPr>
        <p:txBody>
          <a:bodyPr wrap="none" anchor="ctr"/>
          <a:lstStyle/>
          <a:p>
            <a:endParaRPr lang="en-US"/>
          </a:p>
        </p:txBody>
      </p:sp>
      <p:sp>
        <p:nvSpPr>
          <p:cNvPr id="1290523" name="Rectangle 283"/>
          <p:cNvSpPr>
            <a:spLocks noChangeArrowheads="1"/>
          </p:cNvSpPr>
          <p:nvPr/>
        </p:nvSpPr>
        <p:spPr bwMode="white">
          <a:xfrm>
            <a:off x="7269158" y="2886128"/>
            <a:ext cx="1874842"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0" tIns="0" rIns="0" bIns="0" anchor="ctr" anchorCtr="1">
            <a:spAutoFit/>
          </a:bodyPr>
          <a:lstStyle/>
          <a:p>
            <a:pPr algn="ctr"/>
            <a:r>
              <a:rPr lang="en-US" sz="1600" b="1" dirty="0">
                <a:latin typeface="Helvetica" pitchFamily="34" charset="0"/>
              </a:rPr>
              <a:t>Increased renal glucose reabsorption</a:t>
            </a:r>
          </a:p>
        </p:txBody>
      </p:sp>
      <p:sp>
        <p:nvSpPr>
          <p:cNvPr id="1290524" name="Rectangle 284"/>
          <p:cNvSpPr>
            <a:spLocks noChangeArrowheads="1"/>
          </p:cNvSpPr>
          <p:nvPr/>
        </p:nvSpPr>
        <p:spPr bwMode="auto">
          <a:xfrm>
            <a:off x="5194866" y="3023735"/>
            <a:ext cx="1585371" cy="82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1" rIns="90488" bIns="44451">
            <a:spAutoFit/>
          </a:bodyPr>
          <a:lstStyle/>
          <a:p>
            <a:r>
              <a:rPr lang="en-US" sz="1600" b="1" dirty="0">
                <a:latin typeface="Helvetica" pitchFamily="34" charset="0"/>
              </a:rPr>
              <a:t>Decreased </a:t>
            </a:r>
            <a:br>
              <a:rPr lang="en-US" sz="1600" b="1" dirty="0">
                <a:latin typeface="Helvetica" pitchFamily="34" charset="0"/>
              </a:rPr>
            </a:br>
            <a:r>
              <a:rPr lang="en-US" sz="1600" b="1" dirty="0">
                <a:latin typeface="Helvetica" pitchFamily="34" charset="0"/>
              </a:rPr>
              <a:t>incretin effect</a:t>
            </a:r>
            <a:br>
              <a:rPr lang="en-US" sz="1600" b="1" dirty="0">
                <a:latin typeface="Helvetica" pitchFamily="34" charset="0"/>
              </a:rPr>
            </a:br>
            <a:r>
              <a:rPr lang="en-GB" sz="1600" b="1" dirty="0">
                <a:latin typeface="Helvetica" pitchFamily="34" charset="0"/>
                <a:sym typeface="Symbol" pitchFamily="18" charset="2"/>
              </a:rPr>
              <a:t>Gut hormones</a:t>
            </a:r>
            <a:endParaRPr lang="en-US" sz="1600" b="1" dirty="0">
              <a:latin typeface="Helvetica" pitchFamily="34" charset="0"/>
            </a:endParaRPr>
          </a:p>
        </p:txBody>
      </p:sp>
      <p:sp>
        <p:nvSpPr>
          <p:cNvPr id="53506" name="AutoShape 285"/>
          <p:cNvSpPr>
            <a:spLocks noChangeArrowheads="1"/>
          </p:cNvSpPr>
          <p:nvPr/>
        </p:nvSpPr>
        <p:spPr bwMode="auto">
          <a:xfrm rot="12520457">
            <a:off x="8667949" y="2557299"/>
            <a:ext cx="412990" cy="200077"/>
          </a:xfrm>
          <a:prstGeom prst="rightArrow">
            <a:avLst>
              <a:gd name="adj1" fmla="val 50000"/>
              <a:gd name="adj2" fmla="val 103723"/>
            </a:avLst>
          </a:prstGeom>
          <a:solidFill>
            <a:schemeClr val="tx1"/>
          </a:solidFill>
          <a:ln w="12700">
            <a:solidFill>
              <a:schemeClr val="tx1"/>
            </a:solidFill>
            <a:miter lim="800000"/>
            <a:headEnd/>
            <a:tailEnd/>
          </a:ln>
        </p:spPr>
        <p:txBody>
          <a:bodyPr wrap="none" anchor="ctr"/>
          <a:lstStyle/>
          <a:p>
            <a:endParaRPr lang="en-US"/>
          </a:p>
        </p:txBody>
      </p:sp>
      <p:sp>
        <p:nvSpPr>
          <p:cNvPr id="53507" name="AutoShape 286"/>
          <p:cNvSpPr>
            <a:spLocks noChangeArrowheads="1"/>
          </p:cNvSpPr>
          <p:nvPr/>
        </p:nvSpPr>
        <p:spPr bwMode="auto">
          <a:xfrm rot="-9630385">
            <a:off x="6804867" y="5072641"/>
            <a:ext cx="844551" cy="195263"/>
          </a:xfrm>
          <a:prstGeom prst="rightArrow">
            <a:avLst>
              <a:gd name="adj1" fmla="val 50000"/>
              <a:gd name="adj2" fmla="val 216300"/>
            </a:avLst>
          </a:prstGeom>
          <a:solidFill>
            <a:schemeClr val="tx1"/>
          </a:solidFill>
          <a:ln w="12700">
            <a:solidFill>
              <a:schemeClr val="tx1"/>
            </a:solidFill>
            <a:miter lim="800000"/>
            <a:headEnd/>
            <a:tailEnd/>
          </a:ln>
        </p:spPr>
        <p:txBody>
          <a:bodyPr wrap="none" anchor="ctr"/>
          <a:lstStyle/>
          <a:p>
            <a:endParaRPr lang="en-US"/>
          </a:p>
        </p:txBody>
      </p:sp>
      <p:sp>
        <p:nvSpPr>
          <p:cNvPr id="53508" name="AutoShape 287"/>
          <p:cNvSpPr>
            <a:spLocks noChangeArrowheads="1"/>
          </p:cNvSpPr>
          <p:nvPr/>
        </p:nvSpPr>
        <p:spPr bwMode="auto">
          <a:xfrm rot="11330193">
            <a:off x="1762753" y="1919219"/>
            <a:ext cx="691487" cy="185615"/>
          </a:xfrm>
          <a:prstGeom prst="rightArrow">
            <a:avLst>
              <a:gd name="adj1" fmla="val 50000"/>
              <a:gd name="adj2" fmla="val 216300"/>
            </a:avLst>
          </a:prstGeom>
          <a:solidFill>
            <a:schemeClr val="tx1"/>
          </a:solidFill>
          <a:ln w="12700">
            <a:solidFill>
              <a:schemeClr val="tx1"/>
            </a:solidFill>
            <a:miter lim="800000"/>
            <a:headEnd/>
            <a:tailEnd/>
          </a:ln>
        </p:spPr>
        <p:txBody>
          <a:bodyPr wrap="none" anchor="ctr"/>
          <a:lstStyle/>
          <a:p>
            <a:endParaRPr lang="en-US" dirty="0"/>
          </a:p>
        </p:txBody>
      </p:sp>
      <p:pic>
        <p:nvPicPr>
          <p:cNvPr id="5" name="Picture 4">
            <a:extLst>
              <a:ext uri="{FF2B5EF4-FFF2-40B4-BE49-F238E27FC236}">
                <a16:creationId xmlns:a16="http://schemas.microsoft.com/office/drawing/2014/main" id="{4E9749CF-F8D1-07F7-747A-8CCFFCB9921E}"/>
              </a:ext>
            </a:extLst>
          </p:cNvPr>
          <p:cNvPicPr>
            <a:picLocks noChangeAspect="1"/>
          </p:cNvPicPr>
          <p:nvPr/>
        </p:nvPicPr>
        <p:blipFill>
          <a:blip r:embed="rId13"/>
          <a:stretch>
            <a:fillRect/>
          </a:stretch>
        </p:blipFill>
        <p:spPr>
          <a:xfrm>
            <a:off x="7330856" y="1225442"/>
            <a:ext cx="1301271" cy="1658100"/>
          </a:xfrm>
          <a:prstGeom prst="rect">
            <a:avLst/>
          </a:prstGeom>
        </p:spPr>
      </p:pic>
      <p:sp>
        <p:nvSpPr>
          <p:cNvPr id="6" name="Rectangle 222">
            <a:extLst>
              <a:ext uri="{FF2B5EF4-FFF2-40B4-BE49-F238E27FC236}">
                <a16:creationId xmlns:a16="http://schemas.microsoft.com/office/drawing/2014/main" id="{69F3C829-476E-E6E2-85F6-C76D3E0B0759}"/>
              </a:ext>
            </a:extLst>
          </p:cNvPr>
          <p:cNvSpPr>
            <a:spLocks noChangeArrowheads="1"/>
          </p:cNvSpPr>
          <p:nvPr/>
        </p:nvSpPr>
        <p:spPr bwMode="auto">
          <a:xfrm>
            <a:off x="5922963" y="974499"/>
            <a:ext cx="2116198" cy="366769"/>
          </a:xfrm>
          <a:prstGeom prst="rect">
            <a:avLst/>
          </a:prstGeom>
          <a:solidFill>
            <a:schemeClr val="bg1"/>
          </a:solidFill>
          <a:ln>
            <a:noFill/>
          </a:ln>
        </p:spPr>
        <p:txBody>
          <a:bodyPr wrap="square" lIns="90488" tIns="44451" rIns="90488" bIns="44451">
            <a:spAutoFit/>
          </a:bodyPr>
          <a:lstStyle/>
          <a:p>
            <a:r>
              <a:rPr lang="en-US" b="1" dirty="0">
                <a:solidFill>
                  <a:srgbClr val="0070C0"/>
                </a:solidFill>
                <a:latin typeface="Helvetica" pitchFamily="34" charset="0"/>
              </a:rPr>
              <a:t>Hypercortisolism</a:t>
            </a:r>
          </a:p>
        </p:txBody>
      </p:sp>
      <p:sp>
        <p:nvSpPr>
          <p:cNvPr id="7" name="AutoShape 219">
            <a:extLst>
              <a:ext uri="{FF2B5EF4-FFF2-40B4-BE49-F238E27FC236}">
                <a16:creationId xmlns:a16="http://schemas.microsoft.com/office/drawing/2014/main" id="{288EC15D-89CA-A3C5-4A20-F87E2DD13428}"/>
              </a:ext>
            </a:extLst>
          </p:cNvPr>
          <p:cNvSpPr>
            <a:spLocks noChangeArrowheads="1"/>
          </p:cNvSpPr>
          <p:nvPr/>
        </p:nvSpPr>
        <p:spPr bwMode="auto">
          <a:xfrm>
            <a:off x="6699251" y="1281864"/>
            <a:ext cx="524561" cy="270544"/>
          </a:xfrm>
          <a:prstGeom prst="rightArrow">
            <a:avLst>
              <a:gd name="adj1" fmla="val 50000"/>
              <a:gd name="adj2" fmla="val 103723"/>
            </a:avLst>
          </a:prstGeom>
          <a:solidFill>
            <a:schemeClr val="tx1"/>
          </a:solidFill>
          <a:ln w="12700">
            <a:solidFill>
              <a:schemeClr val="tx1"/>
            </a:solidFill>
            <a:miter lim="800000"/>
            <a:headEnd/>
            <a:tailEnd/>
          </a:ln>
        </p:spPr>
        <p:txBody>
          <a:bodyPr wrap="none" anchor="ctr"/>
          <a:lstStyle/>
          <a:p>
            <a:endParaRPr lang="en-US" dirty="0"/>
          </a:p>
        </p:txBody>
      </p:sp>
      <p:sp>
        <p:nvSpPr>
          <p:cNvPr id="2" name="TextBox 1">
            <a:extLst>
              <a:ext uri="{FF2B5EF4-FFF2-40B4-BE49-F238E27FC236}">
                <a16:creationId xmlns:a16="http://schemas.microsoft.com/office/drawing/2014/main" id="{80ED1BC3-3DAC-0877-ADB5-06C4BAC6E41F}"/>
              </a:ext>
            </a:extLst>
          </p:cNvPr>
          <p:cNvSpPr txBox="1"/>
          <p:nvPr/>
        </p:nvSpPr>
        <p:spPr>
          <a:xfrm>
            <a:off x="0" y="6488668"/>
            <a:ext cx="5486400" cy="369332"/>
          </a:xfrm>
          <a:prstGeom prst="rect">
            <a:avLst/>
          </a:prstGeom>
          <a:noFill/>
        </p:spPr>
        <p:txBody>
          <a:bodyPr wrap="square" rtlCol="0">
            <a:spAutoFit/>
          </a:bodyPr>
          <a:lstStyle/>
          <a:p>
            <a:r>
              <a:rPr lang="en-US" dirty="0"/>
              <a:t>DeFronzo, </a:t>
            </a:r>
            <a:r>
              <a:rPr lang="en-US" dirty="0" err="1"/>
              <a:t>Auchus</a:t>
            </a:r>
            <a:r>
              <a:rPr lang="en-US" dirty="0"/>
              <a:t>-Hypercortisolism June 2025 </a:t>
            </a:r>
          </a:p>
        </p:txBody>
      </p:sp>
    </p:spTree>
    <p:custDataLst>
      <p:tags r:id="rId1"/>
    </p:custDataLst>
    <p:extLst>
      <p:ext uri="{BB962C8B-B14F-4D97-AF65-F5344CB8AC3E}">
        <p14:creationId xmlns:p14="http://schemas.microsoft.com/office/powerpoint/2010/main" val="3972369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9" fill="hold" grpId="0" nodeType="clickEffect">
                                  <p:stCondLst>
                                    <p:cond delay="0"/>
                                  </p:stCondLst>
                                  <p:childTnLst>
                                    <p:set>
                                      <p:cBhvr>
                                        <p:cTn id="6" dur="1" fill="hold">
                                          <p:stCondLst>
                                            <p:cond delay="0"/>
                                          </p:stCondLst>
                                        </p:cTn>
                                        <p:tgtEl>
                                          <p:spTgt spid="1290458"/>
                                        </p:tgtEl>
                                        <p:attrNameLst>
                                          <p:attrName>style.visibility</p:attrName>
                                        </p:attrNameLst>
                                      </p:cBhvr>
                                      <p:to>
                                        <p:strVal val="visible"/>
                                      </p:to>
                                    </p:set>
                                    <p:anim calcmode="lin" valueType="num">
                                      <p:cBhvr additive="base">
                                        <p:cTn id="7" dur="1000" fill="hold"/>
                                        <p:tgtEl>
                                          <p:spTgt spid="1290458"/>
                                        </p:tgtEl>
                                        <p:attrNameLst>
                                          <p:attrName>ppt_x</p:attrName>
                                        </p:attrNameLst>
                                      </p:cBhvr>
                                      <p:tavLst>
                                        <p:tav tm="0">
                                          <p:val>
                                            <p:strVal val="0-#ppt_w/2"/>
                                          </p:val>
                                        </p:tav>
                                        <p:tav tm="100000">
                                          <p:val>
                                            <p:strVal val="#ppt_x"/>
                                          </p:val>
                                        </p:tav>
                                      </p:tavLst>
                                    </p:anim>
                                    <p:anim calcmode="lin" valueType="num">
                                      <p:cBhvr additive="base">
                                        <p:cTn id="8" dur="1000" fill="hold"/>
                                        <p:tgtEl>
                                          <p:spTgt spid="1290458"/>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1290460"/>
                                        </p:tgtEl>
                                        <p:attrNameLst>
                                          <p:attrName>style.visibility</p:attrName>
                                        </p:attrNameLst>
                                      </p:cBhvr>
                                      <p:to>
                                        <p:strVal val="visible"/>
                                      </p:to>
                                    </p:set>
                                    <p:anim calcmode="lin" valueType="num">
                                      <p:cBhvr additive="base">
                                        <p:cTn id="13" dur="1000" fill="hold"/>
                                        <p:tgtEl>
                                          <p:spTgt spid="1290460"/>
                                        </p:tgtEl>
                                        <p:attrNameLst>
                                          <p:attrName>ppt_x</p:attrName>
                                        </p:attrNameLst>
                                      </p:cBhvr>
                                      <p:tavLst>
                                        <p:tav tm="0">
                                          <p:val>
                                            <p:strVal val="0-#ppt_w/2"/>
                                          </p:val>
                                        </p:tav>
                                        <p:tav tm="100000">
                                          <p:val>
                                            <p:strVal val="#ppt_x"/>
                                          </p:val>
                                        </p:tav>
                                      </p:tavLst>
                                    </p:anim>
                                    <p:anim calcmode="lin" valueType="num">
                                      <p:cBhvr additive="base">
                                        <p:cTn id="14" dur="1000" fill="hold"/>
                                        <p:tgtEl>
                                          <p:spTgt spid="1290460"/>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2" fill="hold" grpId="0" nodeType="clickEffect">
                                  <p:stCondLst>
                                    <p:cond delay="0"/>
                                  </p:stCondLst>
                                  <p:childTnLst>
                                    <p:set>
                                      <p:cBhvr>
                                        <p:cTn id="18" dur="1" fill="hold">
                                          <p:stCondLst>
                                            <p:cond delay="0"/>
                                          </p:stCondLst>
                                        </p:cTn>
                                        <p:tgtEl>
                                          <p:spTgt spid="1290462"/>
                                        </p:tgtEl>
                                        <p:attrNameLst>
                                          <p:attrName>style.visibility</p:attrName>
                                        </p:attrNameLst>
                                      </p:cBhvr>
                                      <p:to>
                                        <p:strVal val="visible"/>
                                      </p:to>
                                    </p:set>
                                    <p:anim calcmode="lin" valueType="num">
                                      <p:cBhvr additive="base">
                                        <p:cTn id="19" dur="2000" fill="hold"/>
                                        <p:tgtEl>
                                          <p:spTgt spid="1290462"/>
                                        </p:tgtEl>
                                        <p:attrNameLst>
                                          <p:attrName>ppt_x</p:attrName>
                                        </p:attrNameLst>
                                      </p:cBhvr>
                                      <p:tavLst>
                                        <p:tav tm="0">
                                          <p:val>
                                            <p:strVal val="0-#ppt_w/2"/>
                                          </p:val>
                                        </p:tav>
                                        <p:tav tm="100000">
                                          <p:val>
                                            <p:strVal val="#ppt_x"/>
                                          </p:val>
                                        </p:tav>
                                      </p:tavLst>
                                    </p:anim>
                                    <p:anim calcmode="lin" valueType="num">
                                      <p:cBhvr additive="base">
                                        <p:cTn id="20" dur="2000" fill="hold"/>
                                        <p:tgtEl>
                                          <p:spTgt spid="1290462"/>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90444"/>
                                        </p:tgtEl>
                                        <p:attrNameLst>
                                          <p:attrName>style.visibility</p:attrName>
                                        </p:attrNameLst>
                                      </p:cBhvr>
                                      <p:to>
                                        <p:strVal val="visible"/>
                                      </p:to>
                                    </p:set>
                                    <p:anim calcmode="lin" valueType="num">
                                      <p:cBhvr additive="base">
                                        <p:cTn id="25" dur="500" fill="hold"/>
                                        <p:tgtEl>
                                          <p:spTgt spid="1290444"/>
                                        </p:tgtEl>
                                        <p:attrNameLst>
                                          <p:attrName>ppt_x</p:attrName>
                                        </p:attrNameLst>
                                      </p:cBhvr>
                                      <p:tavLst>
                                        <p:tav tm="0">
                                          <p:val>
                                            <p:strVal val="#ppt_x"/>
                                          </p:val>
                                        </p:tav>
                                        <p:tav tm="100000">
                                          <p:val>
                                            <p:strVal val="#ppt_x"/>
                                          </p:val>
                                        </p:tav>
                                      </p:tavLst>
                                    </p:anim>
                                    <p:anim calcmode="lin" valueType="num">
                                      <p:cBhvr additive="base">
                                        <p:cTn id="26" dur="500" fill="hold"/>
                                        <p:tgtEl>
                                          <p:spTgt spid="1290444"/>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9" fill="hold" grpId="0" nodeType="clickEffect">
                                  <p:stCondLst>
                                    <p:cond delay="0"/>
                                  </p:stCondLst>
                                  <p:childTnLst>
                                    <p:set>
                                      <p:cBhvr>
                                        <p:cTn id="30" dur="1" fill="hold">
                                          <p:stCondLst>
                                            <p:cond delay="0"/>
                                          </p:stCondLst>
                                        </p:cTn>
                                        <p:tgtEl>
                                          <p:spTgt spid="1290469"/>
                                        </p:tgtEl>
                                        <p:attrNameLst>
                                          <p:attrName>style.visibility</p:attrName>
                                        </p:attrNameLst>
                                      </p:cBhvr>
                                      <p:to>
                                        <p:strVal val="visible"/>
                                      </p:to>
                                    </p:set>
                                    <p:anim calcmode="lin" valueType="num">
                                      <p:cBhvr additive="base">
                                        <p:cTn id="31" dur="2000" fill="hold"/>
                                        <p:tgtEl>
                                          <p:spTgt spid="1290469"/>
                                        </p:tgtEl>
                                        <p:attrNameLst>
                                          <p:attrName>ppt_x</p:attrName>
                                        </p:attrNameLst>
                                      </p:cBhvr>
                                      <p:tavLst>
                                        <p:tav tm="0">
                                          <p:val>
                                            <p:strVal val="0-#ppt_w/2"/>
                                          </p:val>
                                        </p:tav>
                                        <p:tav tm="100000">
                                          <p:val>
                                            <p:strVal val="#ppt_x"/>
                                          </p:val>
                                        </p:tav>
                                      </p:tavLst>
                                    </p:anim>
                                    <p:anim calcmode="lin" valueType="num">
                                      <p:cBhvr additive="base">
                                        <p:cTn id="32" dur="2000" fill="hold"/>
                                        <p:tgtEl>
                                          <p:spTgt spid="1290469"/>
                                        </p:tgtEl>
                                        <p:attrNameLst>
                                          <p:attrName>ppt_y</p:attrName>
                                        </p:attrNameLst>
                                      </p:cBhvr>
                                      <p:tavLst>
                                        <p:tav tm="0">
                                          <p:val>
                                            <p:strVal val="0-#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9" fill="hold" grpId="0" nodeType="clickEffect">
                                  <p:stCondLst>
                                    <p:cond delay="0"/>
                                  </p:stCondLst>
                                  <p:childTnLst>
                                    <p:set>
                                      <p:cBhvr>
                                        <p:cTn id="36" dur="1" fill="hold">
                                          <p:stCondLst>
                                            <p:cond delay="0"/>
                                          </p:stCondLst>
                                        </p:cTn>
                                        <p:tgtEl>
                                          <p:spTgt spid="1290524"/>
                                        </p:tgtEl>
                                        <p:attrNameLst>
                                          <p:attrName>style.visibility</p:attrName>
                                        </p:attrNameLst>
                                      </p:cBhvr>
                                      <p:to>
                                        <p:strVal val="visible"/>
                                      </p:to>
                                    </p:set>
                                    <p:anim calcmode="lin" valueType="num">
                                      <p:cBhvr additive="base">
                                        <p:cTn id="37" dur="1000" fill="hold"/>
                                        <p:tgtEl>
                                          <p:spTgt spid="1290524"/>
                                        </p:tgtEl>
                                        <p:attrNameLst>
                                          <p:attrName>ppt_x</p:attrName>
                                        </p:attrNameLst>
                                      </p:cBhvr>
                                      <p:tavLst>
                                        <p:tav tm="0">
                                          <p:val>
                                            <p:strVal val="0-#ppt_w/2"/>
                                          </p:val>
                                        </p:tav>
                                        <p:tav tm="100000">
                                          <p:val>
                                            <p:strVal val="#ppt_x"/>
                                          </p:val>
                                        </p:tav>
                                      </p:tavLst>
                                    </p:anim>
                                    <p:anim calcmode="lin" valueType="num">
                                      <p:cBhvr additive="base">
                                        <p:cTn id="38" dur="1000" fill="hold"/>
                                        <p:tgtEl>
                                          <p:spTgt spid="1290524"/>
                                        </p:tgtEl>
                                        <p:attrNameLst>
                                          <p:attrName>ppt_y</p:attrName>
                                        </p:attrNameLst>
                                      </p:cBhvr>
                                      <p:tavLst>
                                        <p:tav tm="0">
                                          <p:val>
                                            <p:strVal val="0-#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290521"/>
                                        </p:tgtEl>
                                        <p:attrNameLst>
                                          <p:attrName>style.visibility</p:attrName>
                                        </p:attrNameLst>
                                      </p:cBhvr>
                                      <p:to>
                                        <p:strVal val="visible"/>
                                      </p:to>
                                    </p:set>
                                    <p:anim calcmode="lin" valueType="num">
                                      <p:cBhvr additive="base">
                                        <p:cTn id="43" dur="500" fill="hold"/>
                                        <p:tgtEl>
                                          <p:spTgt spid="1290521"/>
                                        </p:tgtEl>
                                        <p:attrNameLst>
                                          <p:attrName>ppt_x</p:attrName>
                                        </p:attrNameLst>
                                      </p:cBhvr>
                                      <p:tavLst>
                                        <p:tav tm="0">
                                          <p:val>
                                            <p:strVal val="#ppt_x"/>
                                          </p:val>
                                        </p:tav>
                                        <p:tav tm="100000">
                                          <p:val>
                                            <p:strVal val="#ppt_x"/>
                                          </p:val>
                                        </p:tav>
                                      </p:tavLst>
                                    </p:anim>
                                    <p:anim calcmode="lin" valueType="num">
                                      <p:cBhvr additive="base">
                                        <p:cTn id="44" dur="500" fill="hold"/>
                                        <p:tgtEl>
                                          <p:spTgt spid="1290521"/>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290523"/>
                                        </p:tgtEl>
                                        <p:attrNameLst>
                                          <p:attrName>style.visibility</p:attrName>
                                        </p:attrNameLst>
                                      </p:cBhvr>
                                      <p:to>
                                        <p:strVal val="visible"/>
                                      </p:to>
                                    </p:set>
                                    <p:anim calcmode="lin" valueType="num">
                                      <p:cBhvr additive="base">
                                        <p:cTn id="49" dur="500" fill="hold"/>
                                        <p:tgtEl>
                                          <p:spTgt spid="1290523"/>
                                        </p:tgtEl>
                                        <p:attrNameLst>
                                          <p:attrName>ppt_x</p:attrName>
                                        </p:attrNameLst>
                                      </p:cBhvr>
                                      <p:tavLst>
                                        <p:tav tm="0">
                                          <p:val>
                                            <p:strVal val="#ppt_x"/>
                                          </p:val>
                                        </p:tav>
                                        <p:tav tm="100000">
                                          <p:val>
                                            <p:strVal val="#ppt_x"/>
                                          </p:val>
                                        </p:tav>
                                      </p:tavLst>
                                    </p:anim>
                                    <p:anim calcmode="lin" valueType="num">
                                      <p:cBhvr additive="base">
                                        <p:cTn id="50" dur="500" fill="hold"/>
                                        <p:tgtEl>
                                          <p:spTgt spid="1290523"/>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12" fill="hold" grpId="0" nodeType="clickEffect">
                                  <p:stCondLst>
                                    <p:cond delay="0"/>
                                  </p:stCondLst>
                                  <p:childTnLst>
                                    <p:set>
                                      <p:cBhvr>
                                        <p:cTn id="54" dur="1" fill="hold">
                                          <p:stCondLst>
                                            <p:cond delay="0"/>
                                          </p:stCondLst>
                                        </p:cTn>
                                        <p:tgtEl>
                                          <p:spTgt spid="6"/>
                                        </p:tgtEl>
                                        <p:attrNameLst>
                                          <p:attrName>style.visibility</p:attrName>
                                        </p:attrNameLst>
                                      </p:cBhvr>
                                      <p:to>
                                        <p:strVal val="visible"/>
                                      </p:to>
                                    </p:set>
                                    <p:anim calcmode="lin" valueType="num">
                                      <p:cBhvr additive="base">
                                        <p:cTn id="55" dur="2000" fill="hold"/>
                                        <p:tgtEl>
                                          <p:spTgt spid="6"/>
                                        </p:tgtEl>
                                        <p:attrNameLst>
                                          <p:attrName>ppt_x</p:attrName>
                                        </p:attrNameLst>
                                      </p:cBhvr>
                                      <p:tavLst>
                                        <p:tav tm="0">
                                          <p:val>
                                            <p:strVal val="0-#ppt_w/2"/>
                                          </p:val>
                                        </p:tav>
                                        <p:tav tm="100000">
                                          <p:val>
                                            <p:strVal val="#ppt_x"/>
                                          </p:val>
                                        </p:tav>
                                      </p:tavLst>
                                    </p:anim>
                                    <p:anim calcmode="lin" valueType="num">
                                      <p:cBhvr additive="base">
                                        <p:cTn id="56" dur="2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p:cTn id="57" fill="hold" display="0">
                  <p:stCondLst>
                    <p:cond delay="indefinite"/>
                  </p:stCondLst>
                  <p:endCondLst>
                    <p:cond evt="onNext" delay="0">
                      <p:tgtEl>
                        <p:sldTgt/>
                      </p:tgtEl>
                    </p:cond>
                    <p:cond evt="onPrev" delay="0">
                      <p:tgtEl>
                        <p:sldTgt/>
                      </p:tgtEl>
                    </p:cond>
                  </p:endCondLst>
                </p:cTn>
                <p:tgtEl>
                  <p:spTgt spid="1290519"/>
                </p:tgtEl>
              </p:cMediaNode>
            </p:video>
          </p:childTnLst>
        </p:cTn>
      </p:par>
    </p:tnLst>
    <p:bldLst>
      <p:bldP spid="1290444" grpId="0"/>
      <p:bldP spid="1290458" grpId="0"/>
      <p:bldP spid="1290460" grpId="0"/>
      <p:bldP spid="1290462" grpId="0"/>
      <p:bldP spid="1290469" grpId="0"/>
      <p:bldP spid="1290521" grpId="0"/>
      <p:bldP spid="1290523" grpId="0"/>
      <p:bldP spid="1290524" grpId="0"/>
      <p:bldP spid="6" grpId="0" animBg="1"/>
    </p:bldLst>
  </p:timing>
  <p:extLst>
    <p:ext uri="{6950BFC3-D8DA-4A85-94F7-54DA5524770B}">
      <p188:commentRel xmlns:p188="http://schemas.microsoft.com/office/powerpoint/2018/8/main" r:id="rId5"/>
    </p:ext>
  </p:extLs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9CE592-28B4-1C5A-A67B-A1F97A9E2D2A}"/>
            </a:ext>
          </a:extLst>
        </p:cNvPr>
        <p:cNvGrpSpPr/>
        <p:nvPr/>
      </p:nvGrpSpPr>
      <p:grpSpPr>
        <a:xfrm>
          <a:off x="0" y="0"/>
          <a:ext cx="0" cy="0"/>
          <a:chOff x="0" y="0"/>
          <a:chExt cx="0" cy="0"/>
        </a:xfrm>
      </p:grpSpPr>
      <p:sp>
        <p:nvSpPr>
          <p:cNvPr id="54274" name="Rectangle 2">
            <a:extLst>
              <a:ext uri="{FF2B5EF4-FFF2-40B4-BE49-F238E27FC236}">
                <a16:creationId xmlns:a16="http://schemas.microsoft.com/office/drawing/2014/main" id="{894C65D4-EDB7-AFB0-B86D-44D5592918D8}"/>
              </a:ext>
            </a:extLst>
          </p:cNvPr>
          <p:cNvSpPr>
            <a:spLocks noGrp="1" noChangeArrowheads="1"/>
          </p:cNvSpPr>
          <p:nvPr>
            <p:ph type="title"/>
          </p:nvPr>
        </p:nvSpPr>
        <p:spPr/>
        <p:txBody>
          <a:bodyPr/>
          <a:lstStyle/>
          <a:p>
            <a:pPr eaLnBrk="1" hangingPunct="1"/>
            <a:r>
              <a:rPr lang="en-US"/>
              <a:t>What is Type 2 Diabetes?</a:t>
            </a:r>
          </a:p>
        </p:txBody>
      </p:sp>
      <p:sp>
        <p:nvSpPr>
          <p:cNvPr id="54275" name="Rectangle 3">
            <a:extLst>
              <a:ext uri="{FF2B5EF4-FFF2-40B4-BE49-F238E27FC236}">
                <a16:creationId xmlns:a16="http://schemas.microsoft.com/office/drawing/2014/main" id="{786E7D44-1E02-0747-50E2-CEEEA5E13FC8}"/>
              </a:ext>
            </a:extLst>
          </p:cNvPr>
          <p:cNvSpPr>
            <a:spLocks noGrp="1" noChangeArrowheads="1"/>
          </p:cNvSpPr>
          <p:nvPr>
            <p:ph idx="1"/>
          </p:nvPr>
        </p:nvSpPr>
        <p:spPr>
          <a:xfrm>
            <a:off x="457200" y="1219200"/>
            <a:ext cx="5791200" cy="5486400"/>
          </a:xfrm>
        </p:spPr>
        <p:txBody>
          <a:bodyPr>
            <a:normAutofit lnSpcReduction="10000"/>
          </a:bodyPr>
          <a:lstStyle/>
          <a:p>
            <a:r>
              <a:rPr lang="en-US" dirty="0"/>
              <a:t>Type 2 diabetes is associated with insulin secretory defects related to </a:t>
            </a:r>
          </a:p>
          <a:p>
            <a:pPr lvl="1"/>
            <a:r>
              <a:rPr lang="en-US" dirty="0"/>
              <a:t>genetic predisposition, </a:t>
            </a:r>
          </a:p>
          <a:p>
            <a:pPr lvl="1"/>
            <a:r>
              <a:rPr lang="en-US" dirty="0"/>
              <a:t>epigenetic changes, </a:t>
            </a:r>
          </a:p>
          <a:p>
            <a:pPr lvl="1"/>
            <a:r>
              <a:rPr lang="en-US" dirty="0"/>
              <a:t>inflammation, and </a:t>
            </a:r>
          </a:p>
          <a:p>
            <a:pPr lvl="1"/>
            <a:r>
              <a:rPr lang="en-US" dirty="0"/>
              <a:t>metabolic stress. </a:t>
            </a:r>
          </a:p>
          <a:p>
            <a:pPr marL="274320" lvl="1" indent="0">
              <a:buNone/>
            </a:pPr>
            <a:endParaRPr lang="en-US" dirty="0"/>
          </a:p>
          <a:p>
            <a:r>
              <a:rPr lang="en-US" dirty="0"/>
              <a:t>Future classification schemes for diabetes will likely focus on the pathophysiology of the underlying β-cell dysfunction.</a:t>
            </a:r>
          </a:p>
        </p:txBody>
      </p:sp>
      <p:pic>
        <p:nvPicPr>
          <p:cNvPr id="5" name="Picture 4">
            <a:extLst>
              <a:ext uri="{FF2B5EF4-FFF2-40B4-BE49-F238E27FC236}">
                <a16:creationId xmlns:a16="http://schemas.microsoft.com/office/drawing/2014/main" id="{58C31BD6-EEA5-2441-1AB8-B3EC943A4598}"/>
              </a:ext>
            </a:extLst>
          </p:cNvPr>
          <p:cNvPicPr>
            <a:picLocks noChangeAspect="1"/>
          </p:cNvPicPr>
          <p:nvPr/>
        </p:nvPicPr>
        <p:blipFill>
          <a:blip r:embed="rId3"/>
          <a:stretch>
            <a:fillRect/>
          </a:stretch>
        </p:blipFill>
        <p:spPr>
          <a:xfrm>
            <a:off x="6090792" y="3917066"/>
            <a:ext cx="2953514" cy="610867"/>
          </a:xfrm>
          <a:prstGeom prst="rect">
            <a:avLst/>
          </a:prstGeom>
        </p:spPr>
      </p:pic>
      <p:pic>
        <p:nvPicPr>
          <p:cNvPr id="7" name="Picture 6" descr="Smiling tattooed man with bun">
            <a:extLst>
              <a:ext uri="{FF2B5EF4-FFF2-40B4-BE49-F238E27FC236}">
                <a16:creationId xmlns:a16="http://schemas.microsoft.com/office/drawing/2014/main" id="{0919E2F1-3EA4-C972-70E5-1DCE239C06C0}"/>
              </a:ext>
            </a:extLst>
          </p:cNvPr>
          <p:cNvPicPr>
            <a:picLocks noChangeAspect="1"/>
          </p:cNvPicPr>
          <p:nvPr/>
        </p:nvPicPr>
        <p:blipFill>
          <a:blip r:embed="rId4" cstate="print">
            <a:extLst>
              <a:ext uri="{28A0092B-C50C-407E-A947-70E740481C1C}">
                <a14:useLocalDpi xmlns:a14="http://schemas.microsoft.com/office/drawing/2010/main" val="0"/>
              </a:ext>
            </a:extLst>
          </a:blip>
          <a:srcRect l="23333" r="10834"/>
          <a:stretch>
            <a:fillRect/>
          </a:stretch>
        </p:blipFill>
        <p:spPr>
          <a:xfrm>
            <a:off x="6248400" y="1295400"/>
            <a:ext cx="2541412" cy="2573582"/>
          </a:xfrm>
          <a:prstGeom prst="rect">
            <a:avLst/>
          </a:prstGeom>
        </p:spPr>
      </p:pic>
    </p:spTree>
    <p:custDataLst>
      <p:tags r:id="rId1"/>
    </p:custDataLst>
    <p:extLst>
      <p:ext uri="{BB962C8B-B14F-4D97-AF65-F5344CB8AC3E}">
        <p14:creationId xmlns:p14="http://schemas.microsoft.com/office/powerpoint/2010/main" val="3944307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381000" y="152400"/>
            <a:ext cx="8458200" cy="1143000"/>
          </a:xfrm>
        </p:spPr>
        <p:txBody>
          <a:bodyPr>
            <a:normAutofit/>
          </a:bodyPr>
          <a:lstStyle/>
          <a:p>
            <a:pPr eaLnBrk="1" hangingPunct="1"/>
            <a:r>
              <a:rPr lang="en-US"/>
              <a:t>Diabetes is also associated with </a:t>
            </a:r>
          </a:p>
        </p:txBody>
      </p:sp>
      <p:sp>
        <p:nvSpPr>
          <p:cNvPr id="1759235" name="Rectangle 3"/>
          <p:cNvSpPr>
            <a:spLocks noGrp="1" noChangeArrowheads="1"/>
          </p:cNvSpPr>
          <p:nvPr>
            <p:ph type="body" idx="1"/>
          </p:nvPr>
        </p:nvSpPr>
        <p:spPr>
          <a:xfrm>
            <a:off x="390211" y="1447800"/>
            <a:ext cx="4495800" cy="4343400"/>
          </a:xfrm>
        </p:spPr>
        <p:txBody>
          <a:bodyPr>
            <a:normAutofit fontScale="92500"/>
          </a:bodyPr>
          <a:lstStyle/>
          <a:p>
            <a:pPr eaLnBrk="1" hangingPunct="1">
              <a:defRPr/>
            </a:pPr>
            <a:r>
              <a:rPr lang="en-US" sz="3600" dirty="0"/>
              <a:t>Steatosis</a:t>
            </a:r>
          </a:p>
          <a:p>
            <a:pPr eaLnBrk="1" hangingPunct="1">
              <a:defRPr/>
            </a:pPr>
            <a:r>
              <a:rPr lang="en-US" sz="3600" dirty="0"/>
              <a:t>Obstructive sleep apnea</a:t>
            </a:r>
          </a:p>
          <a:p>
            <a:r>
              <a:rPr lang="en-US" sz="3600" dirty="0"/>
              <a:t>Cancers:</a:t>
            </a:r>
          </a:p>
          <a:p>
            <a:pPr lvl="1"/>
            <a:r>
              <a:rPr lang="en-US" sz="2800" dirty="0"/>
              <a:t>pancreas, liver, breast, endometrium, colon,</a:t>
            </a:r>
            <a:r>
              <a:rPr lang="en-US" sz="2800" dirty="0">
                <a:effectLst/>
              </a:rPr>
              <a:t> bladder</a:t>
            </a:r>
          </a:p>
          <a:p>
            <a:pPr eaLnBrk="1" hangingPunct="1">
              <a:defRPr/>
            </a:pPr>
            <a:r>
              <a:rPr lang="en-US" sz="3600" dirty="0"/>
              <a:t>Dementia / Alzheimer’s</a:t>
            </a:r>
          </a:p>
          <a:p>
            <a:pPr marL="0" indent="0" eaLnBrk="1" hangingPunct="1">
              <a:buNone/>
              <a:defRPr/>
            </a:pPr>
            <a:endParaRPr lang="en-US" sz="3600" dirty="0"/>
          </a:p>
          <a:p>
            <a:pPr marL="0" indent="0" eaLnBrk="1" hangingPunct="1">
              <a:buFont typeface="Wingdings" panose="05000000000000000000" pitchFamily="2" charset="2"/>
              <a:buNone/>
              <a:defRPr/>
            </a:pPr>
            <a:endParaRPr lang="en-US" dirty="0"/>
          </a:p>
        </p:txBody>
      </p:sp>
      <p:pic>
        <p:nvPicPr>
          <p:cNvPr id="86020"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81600" y="1524000"/>
            <a:ext cx="32766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432039803"/>
      </p:ext>
    </p:extLst>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457200" y="381000"/>
            <a:ext cx="8229600" cy="762000"/>
          </a:xfrm>
        </p:spPr>
        <p:txBody>
          <a:bodyPr>
            <a:normAutofit/>
          </a:bodyPr>
          <a:lstStyle/>
          <a:p>
            <a:r>
              <a:rPr lang="en-US" sz="4000" dirty="0"/>
              <a:t>Other Causes of Hyperglycemia</a:t>
            </a:r>
          </a:p>
        </p:txBody>
      </p:sp>
      <p:sp>
        <p:nvSpPr>
          <p:cNvPr id="3" name="Content Placeholder 2"/>
          <p:cNvSpPr>
            <a:spLocks noGrp="1"/>
          </p:cNvSpPr>
          <p:nvPr>
            <p:ph sz="half" idx="1"/>
          </p:nvPr>
        </p:nvSpPr>
        <p:spPr>
          <a:xfrm>
            <a:off x="490182" y="1752600"/>
            <a:ext cx="3810000" cy="4800600"/>
          </a:xfrm>
        </p:spPr>
        <p:txBody>
          <a:bodyPr/>
          <a:lstStyle/>
          <a:p>
            <a:pPr lvl="1">
              <a:defRPr/>
            </a:pPr>
            <a:r>
              <a:rPr lang="en-US" sz="3200" dirty="0"/>
              <a:t>Steroids</a:t>
            </a:r>
          </a:p>
          <a:p>
            <a:pPr lvl="1">
              <a:defRPr/>
            </a:pPr>
            <a:r>
              <a:rPr lang="en-US" sz="3200" dirty="0"/>
              <a:t>Agent Orange</a:t>
            </a:r>
          </a:p>
          <a:p>
            <a:pPr lvl="1">
              <a:defRPr/>
            </a:pPr>
            <a:r>
              <a:rPr lang="en-US" sz="3200" dirty="0"/>
              <a:t>Tube feedings / TPN</a:t>
            </a:r>
          </a:p>
          <a:p>
            <a:pPr lvl="1">
              <a:defRPr/>
            </a:pPr>
            <a:r>
              <a:rPr lang="en-US" sz="3200" dirty="0"/>
              <a:t>Transplant medications</a:t>
            </a:r>
          </a:p>
          <a:p>
            <a:pPr lvl="1">
              <a:defRPr/>
            </a:pPr>
            <a:r>
              <a:rPr lang="en-US" sz="3200" dirty="0"/>
              <a:t>Cystic Fibrosis</a:t>
            </a:r>
          </a:p>
        </p:txBody>
      </p:sp>
      <p:sp>
        <p:nvSpPr>
          <p:cNvPr id="4" name="Content Placeholder 3"/>
          <p:cNvSpPr>
            <a:spLocks noGrp="1"/>
          </p:cNvSpPr>
          <p:nvPr>
            <p:ph sz="half" idx="2"/>
          </p:nvPr>
        </p:nvSpPr>
        <p:spPr>
          <a:xfrm>
            <a:off x="4267200" y="1752600"/>
            <a:ext cx="3733800" cy="4191000"/>
          </a:xfrm>
          <a:ln w="76200">
            <a:solidFill>
              <a:srgbClr val="92D050"/>
            </a:solidFill>
          </a:ln>
        </p:spPr>
        <p:txBody>
          <a:bodyPr/>
          <a:lstStyle/>
          <a:p>
            <a:pPr marL="457200" lvl="1" indent="0">
              <a:buFont typeface="Wingdings" pitchFamily="2" charset="2"/>
              <a:buNone/>
              <a:defRPr/>
            </a:pPr>
            <a:r>
              <a:rPr lang="en-US" sz="3200" dirty="0"/>
              <a:t>Regardless of cause, requires treatment</a:t>
            </a:r>
          </a:p>
          <a:p>
            <a:pPr lvl="2">
              <a:defRPr/>
            </a:pPr>
            <a:r>
              <a:rPr lang="en-US" sz="2800" dirty="0"/>
              <a:t>Insulin always works</a:t>
            </a:r>
          </a:p>
          <a:p>
            <a:pPr lvl="2">
              <a:defRPr/>
            </a:pPr>
            <a:r>
              <a:rPr lang="en-US" sz="2800" dirty="0"/>
              <a:t>Sign of pancreatic malfunction</a:t>
            </a:r>
          </a:p>
          <a:p>
            <a:pPr>
              <a:defRPr/>
            </a:pPr>
            <a:endParaRPr lang="en-US" dirty="0"/>
          </a:p>
        </p:txBody>
      </p:sp>
    </p:spTree>
    <p:custDataLst>
      <p:tags r:id="rId1"/>
    </p:custDataLst>
    <p:extLst>
      <p:ext uri="{BB962C8B-B14F-4D97-AF65-F5344CB8AC3E}">
        <p14:creationId xmlns:p14="http://schemas.microsoft.com/office/powerpoint/2010/main" val="345140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a:cs typeface="Calibri" panose="020F0502020204030204" pitchFamily="34" charset="0"/>
              </a:rPr>
              <a:t>Management of Inpatient Hyperglycemia and Diabetes in Older Adults</a:t>
            </a:r>
            <a:endParaRPr lang="en-US" dirty="0"/>
          </a:p>
        </p:txBody>
      </p:sp>
      <p:sp>
        <p:nvSpPr>
          <p:cNvPr id="3" name="Content Placeholder 2"/>
          <p:cNvSpPr>
            <a:spLocks noGrp="1"/>
          </p:cNvSpPr>
          <p:nvPr>
            <p:ph sz="quarter" idx="1"/>
          </p:nvPr>
        </p:nvSpPr>
        <p:spPr>
          <a:xfrm>
            <a:off x="381000" y="1271337"/>
            <a:ext cx="5867400" cy="4937760"/>
          </a:xfrm>
        </p:spPr>
        <p:txBody>
          <a:bodyPr>
            <a:normAutofit fontScale="92500" lnSpcReduction="10000"/>
          </a:bodyPr>
          <a:lstStyle/>
          <a:p>
            <a:r>
              <a:rPr lang="en-US" dirty="0"/>
              <a:t>Hospitalization 3.1 times higher for all people with diabetes (compared to those without)</a:t>
            </a:r>
          </a:p>
          <a:p>
            <a:r>
              <a:rPr lang="en-US" dirty="0"/>
              <a:t>Diabetes increases with age:</a:t>
            </a:r>
          </a:p>
          <a:p>
            <a:pPr lvl="1"/>
            <a:r>
              <a:rPr lang="en-US" dirty="0"/>
              <a:t>65-75 </a:t>
            </a:r>
            <a:r>
              <a:rPr lang="en-US" dirty="0" err="1"/>
              <a:t>yrs</a:t>
            </a:r>
            <a:r>
              <a:rPr lang="en-US" dirty="0"/>
              <a:t>, 20% with diabetes</a:t>
            </a:r>
          </a:p>
          <a:p>
            <a:pPr lvl="1"/>
            <a:r>
              <a:rPr lang="en-US" dirty="0"/>
              <a:t>80 </a:t>
            </a:r>
            <a:r>
              <a:rPr lang="en-US" dirty="0" err="1"/>
              <a:t>yrs</a:t>
            </a:r>
            <a:r>
              <a:rPr lang="en-US" dirty="0"/>
              <a:t> plus, 40% with diabetes</a:t>
            </a:r>
          </a:p>
          <a:p>
            <a:r>
              <a:rPr lang="en-US" dirty="0"/>
              <a:t>Inpatients over the age of 65 </a:t>
            </a:r>
          </a:p>
          <a:p>
            <a:pPr lvl="1"/>
            <a:r>
              <a:rPr lang="en-US" dirty="0"/>
              <a:t>70% in critical care and cardiac surgery are hyperglycemic (BG &gt; 140) </a:t>
            </a:r>
          </a:p>
          <a:p>
            <a:pPr lvl="1"/>
            <a:r>
              <a:rPr lang="en-US" dirty="0"/>
              <a:t>30% of general medicine and surgery are hyperglycemic</a:t>
            </a:r>
          </a:p>
          <a:p>
            <a:pPr marL="274320" lvl="1" indent="0">
              <a:buNone/>
            </a:pPr>
            <a:endParaRPr lang="en-US" dirty="0"/>
          </a:p>
        </p:txBody>
      </p:sp>
      <p:pic>
        <p:nvPicPr>
          <p:cNvPr id="1228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1295399"/>
            <a:ext cx="3192379" cy="15236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a:extLst>
              <a:ext uri="{FF2B5EF4-FFF2-40B4-BE49-F238E27FC236}">
                <a16:creationId xmlns:a16="http://schemas.microsoft.com/office/drawing/2014/main" id="{82B425DB-DE86-1AC8-9D20-C802E92CBF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5988960"/>
            <a:ext cx="5410200" cy="6969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84776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xfrm>
            <a:off x="457200" y="381000"/>
            <a:ext cx="8229600" cy="1295400"/>
          </a:xfrm>
        </p:spPr>
        <p:txBody>
          <a:bodyPr>
            <a:noAutofit/>
          </a:bodyPr>
          <a:lstStyle/>
          <a:p>
            <a:pPr eaLnBrk="1" hangingPunct="1"/>
            <a:r>
              <a:rPr lang="en-US" sz="4000" dirty="0"/>
              <a:t>Diabetes Bingo</a:t>
            </a:r>
            <a:br>
              <a:rPr lang="en-US" sz="4000" dirty="0"/>
            </a:br>
            <a:r>
              <a:rPr lang="en-US" sz="4000" dirty="0"/>
              <a:t>“</a:t>
            </a:r>
            <a:r>
              <a:rPr lang="en-US" sz="4000" dirty="0" err="1"/>
              <a:t>DiaBingo</a:t>
            </a:r>
            <a:r>
              <a:rPr lang="en-US" sz="4000" dirty="0"/>
              <a:t>”  Shout out Right Answer</a:t>
            </a:r>
          </a:p>
        </p:txBody>
      </p:sp>
      <p:pic>
        <p:nvPicPr>
          <p:cNvPr id="96260" name="Picture 4" descr="MCj03361540000[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99443" y="1905000"/>
            <a:ext cx="5345113" cy="4161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692545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ctrTitle" idx="4294967295"/>
          </p:nvPr>
        </p:nvSpPr>
        <p:spPr>
          <a:xfrm>
            <a:off x="533400" y="228600"/>
            <a:ext cx="8001000" cy="685800"/>
          </a:xfrm>
        </p:spPr>
        <p:txBody>
          <a:bodyPr>
            <a:normAutofit fontScale="90000"/>
          </a:bodyPr>
          <a:lstStyle/>
          <a:p>
            <a:pPr eaLnBrk="1" hangingPunct="1"/>
            <a:r>
              <a:rPr lang="en-US" sz="4000" dirty="0" err="1"/>
              <a:t>DiaBingo</a:t>
            </a:r>
            <a:endParaRPr lang="en-US" sz="4000" dirty="0"/>
          </a:p>
        </p:txBody>
      </p:sp>
      <p:sp>
        <p:nvSpPr>
          <p:cNvPr id="1679363" name="Rectangle 3"/>
          <p:cNvSpPr>
            <a:spLocks noGrp="1" noChangeArrowheads="1"/>
          </p:cNvSpPr>
          <p:nvPr>
            <p:ph type="subTitle" idx="4294967295"/>
          </p:nvPr>
        </p:nvSpPr>
        <p:spPr>
          <a:xfrm>
            <a:off x="3657600" y="1752600"/>
            <a:ext cx="5486400" cy="3352800"/>
          </a:xfrm>
        </p:spPr>
        <p:txBody>
          <a:bodyPr/>
          <a:lstStyle/>
          <a:p>
            <a:pPr algn="r" eaLnBrk="1" hangingPunct="1">
              <a:defRPr/>
            </a:pPr>
            <a:endParaRPr lang="en-US" sz="1800"/>
          </a:p>
          <a:p>
            <a:pPr algn="r" eaLnBrk="1" hangingPunct="1">
              <a:defRPr/>
            </a:pPr>
            <a:endParaRPr lang="en-US" sz="2400"/>
          </a:p>
        </p:txBody>
      </p:sp>
      <p:sp>
        <p:nvSpPr>
          <p:cNvPr id="54276" name="Text Box 4"/>
          <p:cNvSpPr txBox="1">
            <a:spLocks noChangeArrowheads="1"/>
          </p:cNvSpPr>
          <p:nvPr/>
        </p:nvSpPr>
        <p:spPr bwMode="auto">
          <a:xfrm>
            <a:off x="685800" y="2438400"/>
            <a:ext cx="7696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1429" tIns="45714" rIns="91429" bIns="45714">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endParaRPr lang="en-US">
              <a:solidFill>
                <a:prstClr val="black"/>
              </a:solidFill>
              <a:latin typeface="Tahoma" pitchFamily="34" charset="0"/>
            </a:endParaRPr>
          </a:p>
        </p:txBody>
      </p:sp>
      <p:sp>
        <p:nvSpPr>
          <p:cNvPr id="54277" name="Rectangle 5"/>
          <p:cNvSpPr>
            <a:spLocks noChangeArrowheads="1"/>
          </p:cNvSpPr>
          <p:nvPr/>
        </p:nvSpPr>
        <p:spPr bwMode="auto">
          <a:xfrm>
            <a:off x="-609600" y="2590800"/>
            <a:ext cx="97536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nchorCtr="1"/>
          <a:lstStyle/>
          <a:p>
            <a:pPr marL="1028700" indent="-1028700"/>
            <a:r>
              <a:rPr lang="en-US" sz="1200" b="1">
                <a:solidFill>
                  <a:prstClr val="white"/>
                </a:solidFill>
                <a:latin typeface="Arial Black" pitchFamily="34" charset="0"/>
              </a:rPr>
              <a:t>	</a:t>
            </a:r>
            <a:endParaRPr lang="en-US" sz="1200">
              <a:solidFill>
                <a:prstClr val="white"/>
              </a:solidFill>
              <a:latin typeface="Arial Black" pitchFamily="34" charset="0"/>
            </a:endParaRPr>
          </a:p>
        </p:txBody>
      </p:sp>
      <p:sp>
        <p:nvSpPr>
          <p:cNvPr id="1679366" name="Text Box 6"/>
          <p:cNvSpPr txBox="1">
            <a:spLocks noChangeArrowheads="1"/>
          </p:cNvSpPr>
          <p:nvPr/>
        </p:nvSpPr>
        <p:spPr bwMode="auto">
          <a:xfrm>
            <a:off x="533400" y="1066800"/>
            <a:ext cx="8305800" cy="5078313"/>
          </a:xfrm>
          <a:prstGeom prst="rect">
            <a:avLst/>
          </a:prstGeom>
          <a:noFill/>
          <a:ln w="12700">
            <a:noFill/>
            <a:miter lim="800000"/>
            <a:headEnd/>
            <a:tailEnd/>
          </a:ln>
          <a:effectLst/>
        </p:spPr>
        <p:txBody>
          <a:bodyPr wrap="square">
            <a:spAutoFit/>
          </a:bodyPr>
          <a:lstStyle/>
          <a:p>
            <a:pPr>
              <a:spcBef>
                <a:spcPct val="5000"/>
              </a:spcBef>
              <a:defRPr/>
            </a:pPr>
            <a:r>
              <a:rPr lang="en-US" sz="2400" b="1" dirty="0">
                <a:solidFill>
                  <a:prstClr val="black"/>
                </a:solidFill>
              </a:rPr>
              <a:t>B</a:t>
            </a:r>
            <a:r>
              <a:rPr lang="en-US" dirty="0">
                <a:solidFill>
                  <a:prstClr val="black"/>
                </a:solidFill>
              </a:rPr>
              <a:t> </a:t>
            </a:r>
            <a:r>
              <a:rPr lang="en-US" sz="2400" dirty="0">
                <a:solidFill>
                  <a:prstClr val="black"/>
                </a:solidFill>
              </a:rPr>
              <a:t>Frequent skin and yeast infections can indicate?	</a:t>
            </a:r>
          </a:p>
          <a:p>
            <a:pPr>
              <a:spcBef>
                <a:spcPct val="5000"/>
              </a:spcBef>
              <a:defRPr/>
            </a:pPr>
            <a:r>
              <a:rPr lang="en-US" sz="2400" b="1" dirty="0">
                <a:solidFill>
                  <a:prstClr val="black"/>
                </a:solidFill>
              </a:rPr>
              <a:t>B</a:t>
            </a:r>
            <a:r>
              <a:rPr lang="en-US" sz="2400" dirty="0">
                <a:solidFill>
                  <a:prstClr val="black"/>
                </a:solidFill>
              </a:rPr>
              <a:t> A BMI of ____ or more increases risk of diabetes</a:t>
            </a:r>
          </a:p>
          <a:p>
            <a:pPr>
              <a:spcBef>
                <a:spcPct val="5000"/>
              </a:spcBef>
              <a:defRPr/>
            </a:pPr>
            <a:r>
              <a:rPr lang="en-US" sz="2400" b="1" dirty="0">
                <a:solidFill>
                  <a:prstClr val="black"/>
                </a:solidFill>
              </a:rPr>
              <a:t>B</a:t>
            </a:r>
            <a:r>
              <a:rPr lang="en-US" sz="2400" dirty="0">
                <a:solidFill>
                  <a:prstClr val="black"/>
                </a:solidFill>
              </a:rPr>
              <a:t> To reduce complications, control </a:t>
            </a:r>
            <a:r>
              <a:rPr lang="en-US" sz="2400" b="1" dirty="0">
                <a:solidFill>
                  <a:prstClr val="black"/>
                </a:solidFill>
              </a:rPr>
              <a:t>A</a:t>
            </a:r>
            <a:r>
              <a:rPr lang="en-US" sz="2400" dirty="0">
                <a:solidFill>
                  <a:prstClr val="black"/>
                </a:solidFill>
              </a:rPr>
              <a:t>1c, </a:t>
            </a:r>
            <a:r>
              <a:rPr lang="en-US" sz="2400" b="1" dirty="0">
                <a:solidFill>
                  <a:prstClr val="black"/>
                </a:solidFill>
              </a:rPr>
              <a:t>B</a:t>
            </a:r>
            <a:r>
              <a:rPr lang="en-US" sz="2400" dirty="0">
                <a:solidFill>
                  <a:prstClr val="black"/>
                </a:solidFill>
              </a:rPr>
              <a:t>lood pressure, </a:t>
            </a:r>
            <a:r>
              <a:rPr lang="en-US" sz="2400" b="1" dirty="0">
                <a:solidFill>
                  <a:prstClr val="black"/>
                </a:solidFill>
              </a:rPr>
              <a:t>C</a:t>
            </a:r>
            <a:r>
              <a:rPr lang="en-US" sz="2400" dirty="0">
                <a:solidFill>
                  <a:prstClr val="black"/>
                </a:solidFill>
              </a:rPr>
              <a:t>holesterol	 </a:t>
            </a:r>
          </a:p>
          <a:p>
            <a:pPr>
              <a:spcBef>
                <a:spcPct val="5000"/>
              </a:spcBef>
              <a:defRPr/>
            </a:pPr>
            <a:r>
              <a:rPr lang="en-US" sz="2400" b="1" dirty="0">
                <a:solidFill>
                  <a:prstClr val="black"/>
                </a:solidFill>
              </a:rPr>
              <a:t>B</a:t>
            </a:r>
            <a:r>
              <a:rPr lang="en-US" sz="2400" dirty="0">
                <a:solidFill>
                  <a:prstClr val="black"/>
                </a:solidFill>
              </a:rPr>
              <a:t> </a:t>
            </a:r>
            <a:r>
              <a:rPr lang="en-US" sz="2400" dirty="0" err="1">
                <a:solidFill>
                  <a:prstClr val="black"/>
                </a:solidFill>
              </a:rPr>
              <a:t>PreDiabetes</a:t>
            </a:r>
            <a:r>
              <a:rPr lang="en-US" sz="2400" dirty="0">
                <a:solidFill>
                  <a:prstClr val="black"/>
                </a:solidFill>
              </a:rPr>
              <a:t> – fasting glucose level of ___ to ____	 </a:t>
            </a:r>
          </a:p>
          <a:p>
            <a:pPr>
              <a:spcBef>
                <a:spcPct val="5000"/>
              </a:spcBef>
              <a:defRPr/>
            </a:pPr>
            <a:r>
              <a:rPr lang="en-US" sz="2400" b="1" dirty="0">
                <a:solidFill>
                  <a:prstClr val="black"/>
                </a:solidFill>
              </a:rPr>
              <a:t>B</a:t>
            </a:r>
            <a:r>
              <a:rPr lang="en-US" sz="2400" dirty="0">
                <a:solidFill>
                  <a:prstClr val="black"/>
                </a:solidFill>
              </a:rPr>
              <a:t> Erectile dysfunction indicates greater risk for ____	 </a:t>
            </a:r>
          </a:p>
          <a:p>
            <a:pPr>
              <a:spcBef>
                <a:spcPct val="5000"/>
              </a:spcBef>
              <a:defRPr/>
            </a:pPr>
            <a:r>
              <a:rPr lang="en-US" sz="2400" b="1" dirty="0">
                <a:solidFill>
                  <a:prstClr val="black"/>
                </a:solidFill>
              </a:rPr>
              <a:t>B</a:t>
            </a:r>
            <a:r>
              <a:rPr lang="en-US" sz="2400" dirty="0">
                <a:solidFill>
                  <a:prstClr val="black"/>
                </a:solidFill>
              </a:rPr>
              <a:t> Diabetes – fasting glucose level____ or greater	</a:t>
            </a:r>
          </a:p>
          <a:p>
            <a:pPr>
              <a:spcBef>
                <a:spcPct val="5000"/>
              </a:spcBef>
              <a:defRPr/>
            </a:pPr>
            <a:r>
              <a:rPr lang="en-US" sz="2400" b="1" dirty="0">
                <a:solidFill>
                  <a:prstClr val="black"/>
                </a:solidFill>
              </a:rPr>
              <a:t>B</a:t>
            </a:r>
            <a:r>
              <a:rPr lang="en-US" sz="2400" dirty="0">
                <a:solidFill>
                  <a:prstClr val="black"/>
                </a:solidFill>
              </a:rPr>
              <a:t> Type 1 diabetes is best described as an ______ disease</a:t>
            </a:r>
          </a:p>
          <a:p>
            <a:pPr>
              <a:spcBef>
                <a:spcPct val="5000"/>
              </a:spcBef>
              <a:defRPr/>
            </a:pPr>
            <a:r>
              <a:rPr lang="en-US" sz="2400" b="1" dirty="0">
                <a:solidFill>
                  <a:prstClr val="black"/>
                </a:solidFill>
              </a:rPr>
              <a:t>B</a:t>
            </a:r>
            <a:r>
              <a:rPr lang="en-US" sz="2400" dirty="0">
                <a:solidFill>
                  <a:prstClr val="black"/>
                </a:solidFill>
              </a:rPr>
              <a:t> People with diabetes are ______ times more likely to die of heart dx	</a:t>
            </a:r>
          </a:p>
          <a:p>
            <a:pPr>
              <a:spcBef>
                <a:spcPct val="5000"/>
              </a:spcBef>
              <a:defRPr/>
            </a:pPr>
            <a:r>
              <a:rPr lang="en-US" sz="2400" b="1" dirty="0">
                <a:solidFill>
                  <a:prstClr val="black"/>
                </a:solidFill>
              </a:rPr>
              <a:t>B</a:t>
            </a:r>
            <a:r>
              <a:rPr lang="en-US" sz="2400" dirty="0">
                <a:solidFill>
                  <a:prstClr val="black"/>
                </a:solidFill>
              </a:rPr>
              <a:t> Each percentage point of A1c =   _____ mg/dl glucose </a:t>
            </a:r>
            <a:endParaRPr lang="en-US" sz="2400" b="1" dirty="0">
              <a:solidFill>
                <a:prstClr val="black"/>
              </a:solidFill>
            </a:endParaRPr>
          </a:p>
          <a:p>
            <a:pPr>
              <a:spcBef>
                <a:spcPct val="5000"/>
              </a:spcBef>
              <a:defRPr/>
            </a:pPr>
            <a:r>
              <a:rPr lang="en-US" sz="2400" b="1" dirty="0">
                <a:solidFill>
                  <a:prstClr val="black"/>
                </a:solidFill>
              </a:rPr>
              <a:t>B</a:t>
            </a:r>
            <a:r>
              <a:rPr lang="en-US" sz="2400" dirty="0">
                <a:solidFill>
                  <a:prstClr val="black"/>
                </a:solidFill>
              </a:rPr>
              <a:t> At dx of type 2, about __% of the beta cell function is lost</a:t>
            </a:r>
          </a:p>
          <a:p>
            <a:pPr>
              <a:spcBef>
                <a:spcPct val="5000"/>
              </a:spcBef>
              <a:defRPr/>
            </a:pPr>
            <a:r>
              <a:rPr lang="en-US" sz="2400" b="1" dirty="0">
                <a:solidFill>
                  <a:prstClr val="black"/>
                </a:solidFill>
              </a:rPr>
              <a:t>B</a:t>
            </a:r>
            <a:r>
              <a:rPr lang="en-US" sz="2400" dirty="0">
                <a:solidFill>
                  <a:prstClr val="black"/>
                </a:solidFill>
              </a:rPr>
              <a:t> Diabetes – random glucose ____ or greater		</a:t>
            </a:r>
          </a:p>
        </p:txBody>
      </p:sp>
    </p:spTree>
    <p:custDataLst>
      <p:tags r:id="rId1"/>
    </p:custDataLst>
    <p:extLst>
      <p:ext uri="{BB962C8B-B14F-4D97-AF65-F5344CB8AC3E}">
        <p14:creationId xmlns:p14="http://schemas.microsoft.com/office/powerpoint/2010/main" val="1135386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679366">
                                            <p:txEl>
                                              <p:pRg st="0" end="0"/>
                                            </p:txEl>
                                          </p:spTgt>
                                        </p:tgtEl>
                                        <p:attrNameLst>
                                          <p:attrName>style.visibility</p:attrName>
                                        </p:attrNameLst>
                                      </p:cBhvr>
                                      <p:to>
                                        <p:strVal val="visible"/>
                                      </p:to>
                                    </p:set>
                                    <p:anim calcmode="lin" valueType="num">
                                      <p:cBhvr additive="base">
                                        <p:cTn id="7" dur="500" fill="hold"/>
                                        <p:tgtEl>
                                          <p:spTgt spid="167936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7936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679366">
                                            <p:txEl>
                                              <p:pRg st="1" end="1"/>
                                            </p:txEl>
                                          </p:spTgt>
                                        </p:tgtEl>
                                        <p:attrNameLst>
                                          <p:attrName>style.visibility</p:attrName>
                                        </p:attrNameLst>
                                      </p:cBhvr>
                                      <p:to>
                                        <p:strVal val="visible"/>
                                      </p:to>
                                    </p:set>
                                    <p:anim calcmode="lin" valueType="num">
                                      <p:cBhvr additive="base">
                                        <p:cTn id="13" dur="500" fill="hold"/>
                                        <p:tgtEl>
                                          <p:spTgt spid="167936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67936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679366">
                                            <p:txEl>
                                              <p:pRg st="2" end="2"/>
                                            </p:txEl>
                                          </p:spTgt>
                                        </p:tgtEl>
                                        <p:attrNameLst>
                                          <p:attrName>style.visibility</p:attrName>
                                        </p:attrNameLst>
                                      </p:cBhvr>
                                      <p:to>
                                        <p:strVal val="visible"/>
                                      </p:to>
                                    </p:set>
                                    <p:anim calcmode="lin" valueType="num">
                                      <p:cBhvr additive="base">
                                        <p:cTn id="19" dur="500" fill="hold"/>
                                        <p:tgtEl>
                                          <p:spTgt spid="167936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67936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1679366">
                                            <p:txEl>
                                              <p:pRg st="3" end="3"/>
                                            </p:txEl>
                                          </p:spTgt>
                                        </p:tgtEl>
                                        <p:attrNameLst>
                                          <p:attrName>style.visibility</p:attrName>
                                        </p:attrNameLst>
                                      </p:cBhvr>
                                      <p:to>
                                        <p:strVal val="visible"/>
                                      </p:to>
                                    </p:set>
                                    <p:anim calcmode="lin" valueType="num">
                                      <p:cBhvr additive="base">
                                        <p:cTn id="25" dur="500" fill="hold"/>
                                        <p:tgtEl>
                                          <p:spTgt spid="167936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67936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1679366">
                                            <p:txEl>
                                              <p:pRg st="4" end="4"/>
                                            </p:txEl>
                                          </p:spTgt>
                                        </p:tgtEl>
                                        <p:attrNameLst>
                                          <p:attrName>style.visibility</p:attrName>
                                        </p:attrNameLst>
                                      </p:cBhvr>
                                      <p:to>
                                        <p:strVal val="visible"/>
                                      </p:to>
                                    </p:set>
                                    <p:anim calcmode="lin" valueType="num">
                                      <p:cBhvr additive="base">
                                        <p:cTn id="31" dur="500" fill="hold"/>
                                        <p:tgtEl>
                                          <p:spTgt spid="1679366">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67936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1679366">
                                            <p:txEl>
                                              <p:pRg st="5" end="5"/>
                                            </p:txEl>
                                          </p:spTgt>
                                        </p:tgtEl>
                                        <p:attrNameLst>
                                          <p:attrName>style.visibility</p:attrName>
                                        </p:attrNameLst>
                                      </p:cBhvr>
                                      <p:to>
                                        <p:strVal val="visible"/>
                                      </p:to>
                                    </p:set>
                                    <p:anim calcmode="lin" valueType="num">
                                      <p:cBhvr additive="base">
                                        <p:cTn id="37" dur="500" fill="hold"/>
                                        <p:tgtEl>
                                          <p:spTgt spid="1679366">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67936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1679366">
                                            <p:txEl>
                                              <p:pRg st="6" end="6"/>
                                            </p:txEl>
                                          </p:spTgt>
                                        </p:tgtEl>
                                        <p:attrNameLst>
                                          <p:attrName>style.visibility</p:attrName>
                                        </p:attrNameLst>
                                      </p:cBhvr>
                                      <p:to>
                                        <p:strVal val="visible"/>
                                      </p:to>
                                    </p:set>
                                    <p:anim calcmode="lin" valueType="num">
                                      <p:cBhvr additive="base">
                                        <p:cTn id="43" dur="500" fill="hold"/>
                                        <p:tgtEl>
                                          <p:spTgt spid="1679366">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67936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1679366">
                                            <p:txEl>
                                              <p:pRg st="7" end="7"/>
                                            </p:txEl>
                                          </p:spTgt>
                                        </p:tgtEl>
                                        <p:attrNameLst>
                                          <p:attrName>style.visibility</p:attrName>
                                        </p:attrNameLst>
                                      </p:cBhvr>
                                      <p:to>
                                        <p:strVal val="visible"/>
                                      </p:to>
                                    </p:set>
                                    <p:anim calcmode="lin" valueType="num">
                                      <p:cBhvr additive="base">
                                        <p:cTn id="49" dur="500" fill="hold"/>
                                        <p:tgtEl>
                                          <p:spTgt spid="1679366">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679366">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nodeType="clickEffect">
                                  <p:stCondLst>
                                    <p:cond delay="0"/>
                                  </p:stCondLst>
                                  <p:childTnLst>
                                    <p:set>
                                      <p:cBhvr>
                                        <p:cTn id="54" dur="1" fill="hold">
                                          <p:stCondLst>
                                            <p:cond delay="0"/>
                                          </p:stCondLst>
                                        </p:cTn>
                                        <p:tgtEl>
                                          <p:spTgt spid="1679366">
                                            <p:txEl>
                                              <p:pRg st="8" end="8"/>
                                            </p:txEl>
                                          </p:spTgt>
                                        </p:tgtEl>
                                        <p:attrNameLst>
                                          <p:attrName>style.visibility</p:attrName>
                                        </p:attrNameLst>
                                      </p:cBhvr>
                                      <p:to>
                                        <p:strVal val="visible"/>
                                      </p:to>
                                    </p:set>
                                    <p:anim calcmode="lin" valueType="num">
                                      <p:cBhvr additive="base">
                                        <p:cTn id="55" dur="500" fill="hold"/>
                                        <p:tgtEl>
                                          <p:spTgt spid="1679366">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679366">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nodeType="clickEffect">
                                  <p:stCondLst>
                                    <p:cond delay="0"/>
                                  </p:stCondLst>
                                  <p:childTnLst>
                                    <p:set>
                                      <p:cBhvr>
                                        <p:cTn id="60" dur="1" fill="hold">
                                          <p:stCondLst>
                                            <p:cond delay="0"/>
                                          </p:stCondLst>
                                        </p:cTn>
                                        <p:tgtEl>
                                          <p:spTgt spid="1679366">
                                            <p:txEl>
                                              <p:pRg st="9" end="9"/>
                                            </p:txEl>
                                          </p:spTgt>
                                        </p:tgtEl>
                                        <p:attrNameLst>
                                          <p:attrName>style.visibility</p:attrName>
                                        </p:attrNameLst>
                                      </p:cBhvr>
                                      <p:to>
                                        <p:strVal val="visible"/>
                                      </p:to>
                                    </p:set>
                                    <p:anim calcmode="lin" valueType="num">
                                      <p:cBhvr additive="base">
                                        <p:cTn id="61" dur="500" fill="hold"/>
                                        <p:tgtEl>
                                          <p:spTgt spid="1679366">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1679366">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4" fill="hold" nodeType="clickEffect">
                                  <p:stCondLst>
                                    <p:cond delay="0"/>
                                  </p:stCondLst>
                                  <p:childTnLst>
                                    <p:set>
                                      <p:cBhvr>
                                        <p:cTn id="66" dur="1" fill="hold">
                                          <p:stCondLst>
                                            <p:cond delay="0"/>
                                          </p:stCondLst>
                                        </p:cTn>
                                        <p:tgtEl>
                                          <p:spTgt spid="1679366">
                                            <p:txEl>
                                              <p:pRg st="10" end="10"/>
                                            </p:txEl>
                                          </p:spTgt>
                                        </p:tgtEl>
                                        <p:attrNameLst>
                                          <p:attrName>style.visibility</p:attrName>
                                        </p:attrNameLst>
                                      </p:cBhvr>
                                      <p:to>
                                        <p:strVal val="visible"/>
                                      </p:to>
                                    </p:set>
                                    <p:anim calcmode="lin" valueType="num">
                                      <p:cBhvr additive="base">
                                        <p:cTn id="67" dur="500" fill="hold"/>
                                        <p:tgtEl>
                                          <p:spTgt spid="1679366">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1679366">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defRPr/>
            </a:pPr>
            <a:r>
              <a:rPr lang="en-US" sz="3600" dirty="0"/>
              <a:t>Is Inpatient Diabetes Education Realistic?</a:t>
            </a:r>
          </a:p>
        </p:txBody>
      </p:sp>
      <p:sp>
        <p:nvSpPr>
          <p:cNvPr id="6" name="Content Placeholder 5"/>
          <p:cNvSpPr>
            <a:spLocks noGrp="1"/>
          </p:cNvSpPr>
          <p:nvPr>
            <p:ph idx="1"/>
          </p:nvPr>
        </p:nvSpPr>
        <p:spPr>
          <a:xfrm>
            <a:off x="457200" y="1219200"/>
            <a:ext cx="5410200" cy="5181600"/>
          </a:xfrm>
        </p:spPr>
        <p:txBody>
          <a:bodyPr>
            <a:normAutofit fontScale="92500" lnSpcReduction="10000"/>
          </a:bodyPr>
          <a:lstStyle/>
          <a:p>
            <a:pPr>
              <a:defRPr/>
            </a:pPr>
            <a:r>
              <a:rPr lang="en-US" dirty="0"/>
              <a:t>Unique opportunity to address urgent learning needs</a:t>
            </a:r>
          </a:p>
          <a:p>
            <a:pPr>
              <a:defRPr/>
            </a:pPr>
            <a:r>
              <a:rPr lang="en-US" dirty="0"/>
              <a:t>Brief and targeted education effective</a:t>
            </a:r>
          </a:p>
          <a:p>
            <a:pPr>
              <a:defRPr/>
            </a:pPr>
            <a:r>
              <a:rPr lang="en-US" dirty="0"/>
              <a:t>Strategies</a:t>
            </a:r>
          </a:p>
          <a:p>
            <a:pPr lvl="1">
              <a:defRPr/>
            </a:pPr>
            <a:r>
              <a:rPr lang="en-US" dirty="0"/>
              <a:t>Empathic listening and open ended questions</a:t>
            </a:r>
          </a:p>
          <a:p>
            <a:pPr lvl="1">
              <a:defRPr/>
            </a:pPr>
            <a:r>
              <a:rPr lang="en-US" dirty="0"/>
              <a:t>“What are you most worried about when it comes to taking care of your diabetes.</a:t>
            </a:r>
          </a:p>
          <a:p>
            <a:pPr>
              <a:defRPr/>
            </a:pPr>
            <a:r>
              <a:rPr lang="en-US" dirty="0"/>
              <a:t>Assist with needed supplies and referrals</a:t>
            </a:r>
          </a:p>
          <a:p>
            <a:pPr lvl="2">
              <a:defRPr/>
            </a:pPr>
            <a:endParaRPr lang="en-US" dirty="0"/>
          </a:p>
        </p:txBody>
      </p:sp>
      <p:pic>
        <p:nvPicPr>
          <p:cNvPr id="126983"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96000" y="1559484"/>
            <a:ext cx="1908175" cy="2860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6065520" y="4495800"/>
            <a:ext cx="2514600" cy="1015663"/>
          </a:xfrm>
          <a:prstGeom prst="rect">
            <a:avLst/>
          </a:prstGeom>
          <a:noFill/>
        </p:spPr>
        <p:txBody>
          <a:bodyPr wrap="square" rtlCol="0">
            <a:spAutoFit/>
          </a:bodyPr>
          <a:lstStyle/>
          <a:p>
            <a:r>
              <a:rPr lang="en-US" sz="2000" dirty="0">
                <a:solidFill>
                  <a:srgbClr val="FF0000"/>
                </a:solidFill>
                <a:latin typeface="Calibri" panose="020F0502020204030204" pitchFamily="34" charset="0"/>
              </a:rPr>
              <a:t>Look for </a:t>
            </a:r>
            <a:br>
              <a:rPr lang="en-US" sz="2000" dirty="0">
                <a:solidFill>
                  <a:srgbClr val="FF0000"/>
                </a:solidFill>
                <a:latin typeface="Calibri" panose="020F0502020204030204" pitchFamily="34" charset="0"/>
              </a:rPr>
            </a:br>
            <a:r>
              <a:rPr lang="en-US" sz="2000" dirty="0">
                <a:solidFill>
                  <a:srgbClr val="FF0000"/>
                </a:solidFill>
                <a:latin typeface="Calibri" panose="020F0502020204030204" pitchFamily="34" charset="0"/>
              </a:rPr>
              <a:t>“teaching moment” opportunities</a:t>
            </a:r>
          </a:p>
        </p:txBody>
      </p:sp>
    </p:spTree>
    <p:custDataLst>
      <p:tags r:id="rId1"/>
    </p:custDataLst>
    <p:extLst>
      <p:ext uri="{BB962C8B-B14F-4D97-AF65-F5344CB8AC3E}">
        <p14:creationId xmlns:p14="http://schemas.microsoft.com/office/powerpoint/2010/main" val="331652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066800"/>
          </a:xfrm>
        </p:spPr>
        <p:txBody>
          <a:bodyPr>
            <a:noAutofit/>
          </a:bodyPr>
          <a:lstStyle/>
          <a:p>
            <a:r>
              <a:rPr lang="en-US" sz="3200" dirty="0"/>
              <a:t>Stigma associated with diabetes </a:t>
            </a:r>
            <a:br>
              <a:rPr lang="en-US" sz="3200" dirty="0"/>
            </a:br>
            <a:r>
              <a:rPr lang="en-US" sz="2400" dirty="0"/>
              <a:t>Have you heard others using these words or phrases?</a:t>
            </a:r>
            <a:endParaRPr lang="en-US" sz="3200" dirty="0"/>
          </a:p>
        </p:txBody>
      </p:sp>
      <p:sp>
        <p:nvSpPr>
          <p:cNvPr id="3" name="Content Placeholder 2"/>
          <p:cNvSpPr>
            <a:spLocks noGrp="1"/>
          </p:cNvSpPr>
          <p:nvPr>
            <p:ph sz="quarter" idx="1"/>
          </p:nvPr>
        </p:nvSpPr>
        <p:spPr>
          <a:xfrm>
            <a:off x="457200" y="1371600"/>
            <a:ext cx="4041648" cy="5410200"/>
          </a:xfrm>
        </p:spPr>
        <p:txBody>
          <a:bodyPr>
            <a:normAutofit fontScale="92500" lnSpcReduction="20000"/>
          </a:bodyPr>
          <a:lstStyle/>
          <a:p>
            <a:r>
              <a:rPr lang="en-US" dirty="0"/>
              <a:t>Cheats</a:t>
            </a:r>
          </a:p>
          <a:p>
            <a:r>
              <a:rPr lang="en-US" dirty="0"/>
              <a:t>No will power</a:t>
            </a:r>
          </a:p>
          <a:p>
            <a:r>
              <a:rPr lang="en-US" dirty="0"/>
              <a:t>Diabetic</a:t>
            </a:r>
          </a:p>
          <a:p>
            <a:r>
              <a:rPr lang="en-US" dirty="0"/>
              <a:t>Non-compliant</a:t>
            </a:r>
          </a:p>
          <a:p>
            <a:r>
              <a:rPr lang="en-US" dirty="0"/>
              <a:t>Train wreck</a:t>
            </a:r>
          </a:p>
          <a:p>
            <a:r>
              <a:rPr lang="en-US" dirty="0"/>
              <a:t>Frequent Flyer</a:t>
            </a:r>
          </a:p>
          <a:p>
            <a:r>
              <a:rPr lang="en-US" dirty="0"/>
              <a:t>Non-adherent</a:t>
            </a:r>
          </a:p>
          <a:p>
            <a:r>
              <a:rPr lang="en-US" dirty="0"/>
              <a:t>Doesn’t really care</a:t>
            </a:r>
          </a:p>
          <a:p>
            <a:r>
              <a:rPr lang="en-US" dirty="0"/>
              <a:t>If they would only lose some weight</a:t>
            </a:r>
          </a:p>
        </p:txBody>
      </p:sp>
      <p:sp>
        <p:nvSpPr>
          <p:cNvPr id="4" name="Content Placeholder 3"/>
          <p:cNvSpPr>
            <a:spLocks noGrp="1"/>
          </p:cNvSpPr>
          <p:nvPr>
            <p:ph sz="quarter" idx="2"/>
          </p:nvPr>
        </p:nvSpPr>
        <p:spPr>
          <a:xfrm>
            <a:off x="4632198" y="1447800"/>
            <a:ext cx="4041648" cy="4706112"/>
          </a:xfrm>
        </p:spPr>
        <p:txBody>
          <a:bodyPr>
            <a:normAutofit fontScale="92500" lnSpcReduction="20000"/>
          </a:bodyPr>
          <a:lstStyle/>
          <a:p>
            <a:r>
              <a:rPr lang="en-US" dirty="0"/>
              <a:t>Doesn’t monitor blood sugar</a:t>
            </a:r>
          </a:p>
          <a:p>
            <a:r>
              <a:rPr lang="en-US" dirty="0"/>
              <a:t>Forgot logbook/reader again</a:t>
            </a:r>
          </a:p>
          <a:p>
            <a:r>
              <a:rPr lang="en-US" dirty="0"/>
              <a:t>Doesn’t take their meds as directed</a:t>
            </a:r>
          </a:p>
          <a:p>
            <a:r>
              <a:rPr lang="en-US" dirty="0"/>
              <a:t>Eats junk food</a:t>
            </a:r>
          </a:p>
          <a:p>
            <a:r>
              <a:rPr lang="en-US" dirty="0"/>
              <a:t>Eats too much fruit</a:t>
            </a:r>
          </a:p>
          <a:p>
            <a:r>
              <a:rPr lang="en-US" dirty="0"/>
              <a:t>Loves sugar</a:t>
            </a:r>
          </a:p>
          <a:p>
            <a:r>
              <a:rPr lang="en-US" dirty="0"/>
              <a:t>They brought it on themselves</a:t>
            </a:r>
          </a:p>
        </p:txBody>
      </p:sp>
    </p:spTree>
    <p:extLst>
      <p:ext uri="{BB962C8B-B14F-4D97-AF65-F5344CB8AC3E}">
        <p14:creationId xmlns:p14="http://schemas.microsoft.com/office/powerpoint/2010/main" val="1344480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4E7DEEB-915C-4C36-95EE-03FD9448CEAA}"/>
              </a:ext>
            </a:extLst>
          </p:cNvPr>
          <p:cNvPicPr>
            <a:picLocks noChangeAspect="1"/>
          </p:cNvPicPr>
          <p:nvPr/>
        </p:nvPicPr>
        <p:blipFill>
          <a:blip r:embed="rId2"/>
          <a:stretch>
            <a:fillRect/>
          </a:stretch>
        </p:blipFill>
        <p:spPr>
          <a:xfrm>
            <a:off x="7086600" y="1390650"/>
            <a:ext cx="1962150" cy="2419350"/>
          </a:xfrm>
          <a:prstGeom prst="rect">
            <a:avLst/>
          </a:prstGeom>
        </p:spPr>
      </p:pic>
      <p:sp>
        <p:nvSpPr>
          <p:cNvPr id="2" name="Title 1"/>
          <p:cNvSpPr>
            <a:spLocks noGrp="1"/>
          </p:cNvSpPr>
          <p:nvPr>
            <p:ph type="title"/>
          </p:nvPr>
        </p:nvSpPr>
        <p:spPr/>
        <p:txBody>
          <a:bodyPr/>
          <a:lstStyle/>
          <a:p>
            <a:r>
              <a:rPr lang="en-US" dirty="0"/>
              <a:t>Quick Question 5 </a:t>
            </a:r>
          </a:p>
        </p:txBody>
      </p:sp>
      <p:sp>
        <p:nvSpPr>
          <p:cNvPr id="3" name="Content Placeholder 2"/>
          <p:cNvSpPr>
            <a:spLocks noGrp="1"/>
          </p:cNvSpPr>
          <p:nvPr>
            <p:ph sz="quarter" idx="1"/>
          </p:nvPr>
        </p:nvSpPr>
        <p:spPr>
          <a:xfrm>
            <a:off x="457200" y="1219200"/>
            <a:ext cx="7162800" cy="5181600"/>
          </a:xfrm>
        </p:spPr>
        <p:txBody>
          <a:bodyPr>
            <a:normAutofit/>
          </a:bodyPr>
          <a:lstStyle/>
          <a:p>
            <a:pPr marL="0" indent="0">
              <a:buNone/>
            </a:pPr>
            <a:r>
              <a:rPr lang="en-US" dirty="0"/>
              <a:t>Which phrase represents the principles for communicating with people living with diabetes.</a:t>
            </a:r>
          </a:p>
          <a:p>
            <a:pPr marL="0" indent="0">
              <a:buNone/>
            </a:pPr>
            <a:r>
              <a:rPr lang="en-US" dirty="0"/>
              <a:t>A. You are walking 3 times a week.</a:t>
            </a:r>
          </a:p>
          <a:p>
            <a:pPr marL="0" indent="0">
              <a:buNone/>
            </a:pPr>
            <a:r>
              <a:rPr lang="en-US" dirty="0"/>
              <a:t>B. Let’s focus this appt on weight loss.</a:t>
            </a:r>
          </a:p>
          <a:p>
            <a:pPr marL="0" indent="0">
              <a:buNone/>
            </a:pPr>
            <a:r>
              <a:rPr lang="en-US" dirty="0"/>
              <a:t>C. Do you know possible complications associated with elevated A1C levels?</a:t>
            </a:r>
          </a:p>
          <a:p>
            <a:pPr marL="0" indent="0">
              <a:buNone/>
            </a:pPr>
            <a:r>
              <a:rPr lang="en-US" dirty="0"/>
              <a:t>D. You should try to eat 3 servings of fruits and veggies daily.</a:t>
            </a:r>
          </a:p>
          <a:p>
            <a:endParaRPr lang="en-US" dirty="0"/>
          </a:p>
        </p:txBody>
      </p:sp>
      <p:sp>
        <p:nvSpPr>
          <p:cNvPr id="5" name="Oval 4">
            <a:extLst>
              <a:ext uri="{FF2B5EF4-FFF2-40B4-BE49-F238E27FC236}">
                <a16:creationId xmlns:a16="http://schemas.microsoft.com/office/drawing/2014/main" id="{AF33FB94-BE36-1198-4EED-391A620CE358}"/>
              </a:ext>
            </a:extLst>
          </p:cNvPr>
          <p:cNvSpPr/>
          <p:nvPr/>
        </p:nvSpPr>
        <p:spPr>
          <a:xfrm>
            <a:off x="95250" y="2667000"/>
            <a:ext cx="7050024" cy="609600"/>
          </a:xfrm>
          <a:prstGeom prst="ellipse">
            <a:avLst/>
          </a:prstGeom>
          <a:noFill/>
          <a:ln w="38100">
            <a:solidFill>
              <a:srgbClr val="7030A0"/>
            </a:solidFill>
          </a:ln>
          <a:effectLst>
            <a:outerShdw blurRad="50800" dist="38100" dir="13500000" algn="b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2834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altLang="en-US" dirty="0"/>
              <a:t>Self Reflective Question</a:t>
            </a:r>
          </a:p>
        </p:txBody>
      </p:sp>
      <p:sp>
        <p:nvSpPr>
          <p:cNvPr id="41987" name="Content Placeholder 2"/>
          <p:cNvSpPr>
            <a:spLocks noGrp="1"/>
          </p:cNvSpPr>
          <p:nvPr>
            <p:ph sz="quarter" idx="1"/>
          </p:nvPr>
        </p:nvSpPr>
        <p:spPr>
          <a:xfrm>
            <a:off x="457200" y="1219200"/>
            <a:ext cx="8229600" cy="4937125"/>
          </a:xfrm>
        </p:spPr>
        <p:txBody>
          <a:bodyPr/>
          <a:lstStyle/>
          <a:p>
            <a:r>
              <a:rPr lang="en-US" altLang="en-US" dirty="0"/>
              <a:t>A person  shows up to appointment, forgets their log book and meter and tells you they are only taking their daily insulin injection about 4 times a week.</a:t>
            </a:r>
          </a:p>
          <a:p>
            <a:r>
              <a:rPr lang="en-US" altLang="en-US" dirty="0"/>
              <a:t>What feelings would that evoke?</a:t>
            </a:r>
          </a:p>
          <a:p>
            <a:pPr lvl="1"/>
            <a:r>
              <a:rPr lang="en-US" altLang="en-US" dirty="0"/>
              <a:t>Doesn’t care</a:t>
            </a:r>
          </a:p>
          <a:p>
            <a:pPr lvl="1"/>
            <a:r>
              <a:rPr lang="en-US" altLang="en-US" dirty="0"/>
              <a:t>Non-compliant</a:t>
            </a:r>
          </a:p>
          <a:p>
            <a:pPr lvl="1"/>
            <a:r>
              <a:rPr lang="en-US" altLang="en-US" dirty="0"/>
              <a:t>Lazy</a:t>
            </a:r>
          </a:p>
          <a:p>
            <a:pPr lvl="1"/>
            <a:r>
              <a:rPr lang="en-US" altLang="en-US" dirty="0"/>
              <a:t>Better scare them</a:t>
            </a:r>
          </a:p>
          <a:p>
            <a:pPr lvl="1"/>
            <a:r>
              <a:rPr lang="en-US" altLang="en-US" dirty="0"/>
              <a:t>Exasperation </a:t>
            </a:r>
          </a:p>
        </p:txBody>
      </p:sp>
      <p:sp>
        <p:nvSpPr>
          <p:cNvPr id="4" name="TextBox 3"/>
          <p:cNvSpPr txBox="1">
            <a:spLocks noChangeArrowheads="1"/>
          </p:cNvSpPr>
          <p:nvPr/>
        </p:nvSpPr>
        <p:spPr bwMode="auto">
          <a:xfrm>
            <a:off x="4800600" y="4038600"/>
            <a:ext cx="38862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US" altLang="en-US" sz="4800" dirty="0">
                <a:solidFill>
                  <a:srgbClr val="7030A0"/>
                </a:solidFill>
                <a:latin typeface="Jokerman" panose="04090605060D06020702" pitchFamily="82" charset="0"/>
              </a:rPr>
              <a:t>curiosity</a:t>
            </a:r>
          </a:p>
        </p:txBody>
      </p:sp>
    </p:spTree>
    <p:extLst>
      <p:ext uri="{BB962C8B-B14F-4D97-AF65-F5344CB8AC3E}">
        <p14:creationId xmlns:p14="http://schemas.microsoft.com/office/powerpoint/2010/main" val="4134570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FF4A0B9-F125-44B2-BC92-0D321C48B388}"/>
              </a:ext>
            </a:extLst>
          </p:cNvPr>
          <p:cNvPicPr>
            <a:picLocks noChangeAspect="1"/>
          </p:cNvPicPr>
          <p:nvPr/>
        </p:nvPicPr>
        <p:blipFill>
          <a:blip r:embed="rId2"/>
          <a:stretch>
            <a:fillRect/>
          </a:stretch>
        </p:blipFill>
        <p:spPr>
          <a:xfrm>
            <a:off x="2478322" y="4396927"/>
            <a:ext cx="3551881" cy="2367921"/>
          </a:xfrm>
          <a:prstGeom prst="rect">
            <a:avLst/>
          </a:prstGeom>
        </p:spPr>
      </p:pic>
      <p:sp>
        <p:nvSpPr>
          <p:cNvPr id="2" name="Title 1"/>
          <p:cNvSpPr>
            <a:spLocks noGrp="1"/>
          </p:cNvSpPr>
          <p:nvPr>
            <p:ph type="title"/>
          </p:nvPr>
        </p:nvSpPr>
        <p:spPr>
          <a:xfrm>
            <a:off x="444246" y="407504"/>
            <a:ext cx="8229600" cy="838200"/>
          </a:xfrm>
        </p:spPr>
        <p:txBody>
          <a:bodyPr>
            <a:normAutofit/>
          </a:bodyPr>
          <a:lstStyle/>
          <a:p>
            <a:r>
              <a:rPr lang="en-US" dirty="0"/>
              <a:t>Let’s use language that (is)</a:t>
            </a:r>
          </a:p>
        </p:txBody>
      </p:sp>
      <p:sp>
        <p:nvSpPr>
          <p:cNvPr id="3" name="Content Placeholder 2"/>
          <p:cNvSpPr>
            <a:spLocks noGrp="1"/>
          </p:cNvSpPr>
          <p:nvPr>
            <p:ph sz="quarter" idx="1"/>
          </p:nvPr>
        </p:nvSpPr>
        <p:spPr>
          <a:xfrm>
            <a:off x="457498" y="1257234"/>
            <a:ext cx="4041648" cy="5105400"/>
          </a:xfrm>
        </p:spPr>
        <p:txBody>
          <a:bodyPr>
            <a:normAutofit/>
          </a:bodyPr>
          <a:lstStyle/>
          <a:p>
            <a:r>
              <a:rPr lang="en-US" dirty="0"/>
              <a:t>Imparts hope</a:t>
            </a:r>
          </a:p>
          <a:p>
            <a:r>
              <a:rPr lang="en-US" dirty="0"/>
              <a:t>Neutral, nonjudgmental</a:t>
            </a:r>
          </a:p>
          <a:p>
            <a:r>
              <a:rPr lang="en-US" dirty="0"/>
              <a:t> Based on fact, actions or biology</a:t>
            </a:r>
          </a:p>
          <a:p>
            <a:r>
              <a:rPr lang="en-US" dirty="0"/>
              <a:t> Free from stigma</a:t>
            </a:r>
          </a:p>
          <a:p>
            <a:pPr marL="0" indent="0">
              <a:buNone/>
            </a:pPr>
            <a:endParaRPr lang="en-US" dirty="0"/>
          </a:p>
        </p:txBody>
      </p:sp>
      <p:sp>
        <p:nvSpPr>
          <p:cNvPr id="4" name="Content Placeholder 3"/>
          <p:cNvSpPr>
            <a:spLocks noGrp="1"/>
          </p:cNvSpPr>
          <p:nvPr>
            <p:ph sz="quarter" idx="2"/>
          </p:nvPr>
        </p:nvSpPr>
        <p:spPr>
          <a:xfrm>
            <a:off x="4632198" y="1277112"/>
            <a:ext cx="4041648" cy="4876800"/>
          </a:xfrm>
        </p:spPr>
        <p:txBody>
          <a:bodyPr>
            <a:normAutofit/>
          </a:bodyPr>
          <a:lstStyle/>
          <a:p>
            <a:r>
              <a:rPr lang="en-US" dirty="0"/>
              <a:t>Respectful, inclusive</a:t>
            </a:r>
          </a:p>
          <a:p>
            <a:r>
              <a:rPr lang="en-US" dirty="0"/>
              <a:t>Fosters collaboration between person and provider</a:t>
            </a:r>
          </a:p>
          <a:p>
            <a:r>
              <a:rPr lang="en-US" dirty="0"/>
              <a:t>Avoids shame and blame</a:t>
            </a:r>
          </a:p>
        </p:txBody>
      </p:sp>
    </p:spTree>
    <p:extLst>
      <p:ext uri="{BB962C8B-B14F-4D97-AF65-F5344CB8AC3E}">
        <p14:creationId xmlns:p14="http://schemas.microsoft.com/office/powerpoint/2010/main" val="1798550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2306" name="Rectangle 2"/>
          <p:cNvSpPr>
            <a:spLocks noGrp="1" noChangeArrowheads="1"/>
          </p:cNvSpPr>
          <p:nvPr>
            <p:ph type="title"/>
          </p:nvPr>
        </p:nvSpPr>
        <p:spPr/>
        <p:txBody>
          <a:bodyPr/>
          <a:lstStyle/>
          <a:p>
            <a:pPr eaLnBrk="1" hangingPunct="1">
              <a:defRPr/>
            </a:pPr>
            <a:r>
              <a:rPr lang="en-US"/>
              <a:t>Life Study – Mrs. Jones</a:t>
            </a:r>
          </a:p>
        </p:txBody>
      </p:sp>
      <p:sp>
        <p:nvSpPr>
          <p:cNvPr id="1762307" name="Rectangle 3"/>
          <p:cNvSpPr>
            <a:spLocks noGrp="1" noChangeArrowheads="1"/>
          </p:cNvSpPr>
          <p:nvPr>
            <p:ph sz="quarter" idx="1"/>
          </p:nvPr>
        </p:nvSpPr>
        <p:spPr>
          <a:xfrm>
            <a:off x="457200" y="1219200"/>
            <a:ext cx="8229600" cy="5257800"/>
          </a:xfrm>
        </p:spPr>
        <p:txBody>
          <a:bodyPr>
            <a:normAutofit lnSpcReduction="10000"/>
          </a:bodyPr>
          <a:lstStyle/>
          <a:p>
            <a:pPr eaLnBrk="1" hangingPunct="1">
              <a:buFont typeface="Wingdings" pitchFamily="2" charset="2"/>
              <a:buNone/>
              <a:defRPr/>
            </a:pPr>
            <a:r>
              <a:rPr lang="en-US" dirty="0"/>
              <a:t>Mrs. Jones is 62 years old, with a BMI of 36 and complains of feeling tired and urinating several times a night.  She has an urinary tract infection.  Her A1c is 8.3%, glucose 237.  </a:t>
            </a:r>
          </a:p>
          <a:p>
            <a:pPr eaLnBrk="1" hangingPunct="1">
              <a:buFont typeface="Wingdings" pitchFamily="2" charset="2"/>
              <a:buNone/>
              <a:defRPr/>
            </a:pPr>
            <a:r>
              <a:rPr lang="en-US" dirty="0"/>
              <a:t>She is hypertensive with a history of gestational diabetes. No </a:t>
            </a:r>
            <a:r>
              <a:rPr lang="en-US" dirty="0" err="1"/>
              <a:t>ketones</a:t>
            </a:r>
            <a:r>
              <a:rPr lang="en-US" dirty="0"/>
              <a:t> in urine.</a:t>
            </a:r>
          </a:p>
          <a:p>
            <a:pPr eaLnBrk="1" hangingPunct="1">
              <a:defRPr/>
            </a:pPr>
            <a:r>
              <a:rPr lang="en-US" dirty="0"/>
              <a:t>What are her risk factors and signs of diabetes?</a:t>
            </a:r>
          </a:p>
          <a:p>
            <a:pPr eaLnBrk="1" hangingPunct="1">
              <a:defRPr/>
            </a:pPr>
            <a:r>
              <a:rPr lang="en-US" dirty="0"/>
              <a:t>You find a few moments to </a:t>
            </a:r>
            <a:br>
              <a:rPr lang="en-US" dirty="0"/>
            </a:br>
            <a:r>
              <a:rPr lang="en-US" dirty="0"/>
              <a:t>teach and she asks you </a:t>
            </a:r>
            <a:br>
              <a:rPr lang="en-US" dirty="0"/>
            </a:br>
            <a:r>
              <a:rPr lang="en-US" dirty="0"/>
              <a:t>some questions.</a:t>
            </a:r>
          </a:p>
          <a:p>
            <a:pPr eaLnBrk="1" hangingPunct="1">
              <a:lnSpc>
                <a:spcPct val="80000"/>
              </a:lnSpc>
              <a:defRPr/>
            </a:pPr>
            <a:endParaRPr lang="en-US" sz="2800" dirty="0"/>
          </a:p>
        </p:txBody>
      </p:sp>
      <p:pic>
        <p:nvPicPr>
          <p:cNvPr id="83972" name="Picture 4" descr="C:\Users\Beverly\AppData\Local\Microsoft\Windows\Temporary Internet Files\Content.IE5\DMXEH1SJ\MPj0309163000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5000" y="4759245"/>
            <a:ext cx="2971800" cy="1946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281431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Language of Diabetes Education</a:t>
            </a:r>
          </a:p>
        </p:txBody>
      </p:sp>
      <p:sp>
        <p:nvSpPr>
          <p:cNvPr id="6" name="Text Placeholder 5"/>
          <p:cNvSpPr>
            <a:spLocks noGrp="1"/>
          </p:cNvSpPr>
          <p:nvPr>
            <p:ph type="body" idx="1"/>
          </p:nvPr>
        </p:nvSpPr>
        <p:spPr>
          <a:xfrm>
            <a:off x="457200" y="1200150"/>
            <a:ext cx="4040188" cy="685800"/>
          </a:xfrm>
        </p:spPr>
        <p:txBody>
          <a:bodyPr/>
          <a:lstStyle/>
          <a:p>
            <a:r>
              <a:rPr lang="en-US" dirty="0"/>
              <a:t>Old Way			</a:t>
            </a:r>
          </a:p>
        </p:txBody>
      </p:sp>
      <p:sp>
        <p:nvSpPr>
          <p:cNvPr id="8" name="Text Placeholder 7"/>
          <p:cNvSpPr>
            <a:spLocks noGrp="1"/>
          </p:cNvSpPr>
          <p:nvPr>
            <p:ph type="body" sz="half" idx="3"/>
          </p:nvPr>
        </p:nvSpPr>
        <p:spPr>
          <a:xfrm>
            <a:off x="4502252" y="1121454"/>
            <a:ext cx="4041775" cy="685800"/>
          </a:xfrm>
        </p:spPr>
        <p:txBody>
          <a:bodyPr/>
          <a:lstStyle/>
          <a:p>
            <a:r>
              <a:rPr lang="en-US" dirty="0"/>
              <a:t>New Way</a:t>
            </a:r>
          </a:p>
        </p:txBody>
      </p:sp>
      <p:sp>
        <p:nvSpPr>
          <p:cNvPr id="7" name="Content Placeholder 6"/>
          <p:cNvSpPr>
            <a:spLocks noGrp="1"/>
          </p:cNvSpPr>
          <p:nvPr>
            <p:ph sz="quarter" idx="2"/>
          </p:nvPr>
        </p:nvSpPr>
        <p:spPr>
          <a:xfrm>
            <a:off x="306388" y="1828800"/>
            <a:ext cx="4038600" cy="4038600"/>
          </a:xfrm>
        </p:spPr>
        <p:txBody>
          <a:bodyPr>
            <a:normAutofit/>
          </a:bodyPr>
          <a:lstStyle/>
          <a:p>
            <a:r>
              <a:rPr lang="en-US" dirty="0"/>
              <a:t>Control diabetes</a:t>
            </a:r>
          </a:p>
          <a:p>
            <a:r>
              <a:rPr lang="en-US" dirty="0"/>
              <a:t>Test BG	</a:t>
            </a:r>
          </a:p>
          <a:p>
            <a:r>
              <a:rPr lang="en-US" dirty="0"/>
              <a:t>Patient</a:t>
            </a:r>
          </a:p>
          <a:p>
            <a:r>
              <a:rPr lang="en-US" dirty="0"/>
              <a:t>Normal BG</a:t>
            </a:r>
          </a:p>
          <a:p>
            <a:r>
              <a:rPr lang="en-US" dirty="0"/>
              <a:t>Non-adherent, compliant</a:t>
            </a:r>
          </a:p>
          <a:p>
            <a:r>
              <a:rPr lang="en-US" dirty="0"/>
              <a:t>Refuse</a:t>
            </a:r>
          </a:p>
        </p:txBody>
      </p:sp>
      <p:sp>
        <p:nvSpPr>
          <p:cNvPr id="9" name="Content Placeholder 8"/>
          <p:cNvSpPr>
            <a:spLocks noGrp="1"/>
          </p:cNvSpPr>
          <p:nvPr>
            <p:ph sz="quarter" idx="4"/>
          </p:nvPr>
        </p:nvSpPr>
        <p:spPr>
          <a:xfrm>
            <a:off x="4344988" y="1827584"/>
            <a:ext cx="4265612" cy="4038600"/>
          </a:xfrm>
        </p:spPr>
        <p:txBody>
          <a:bodyPr>
            <a:normAutofit/>
          </a:bodyPr>
          <a:lstStyle/>
          <a:p>
            <a:r>
              <a:rPr lang="en-US" dirty="0"/>
              <a:t>Manage</a:t>
            </a:r>
          </a:p>
          <a:p>
            <a:r>
              <a:rPr lang="en-US" dirty="0"/>
              <a:t>Check</a:t>
            </a:r>
          </a:p>
          <a:p>
            <a:r>
              <a:rPr lang="en-US" dirty="0"/>
              <a:t>Participant, Individual</a:t>
            </a:r>
          </a:p>
          <a:p>
            <a:r>
              <a:rPr lang="en-US" dirty="0"/>
              <a:t>BG in target range</a:t>
            </a:r>
          </a:p>
          <a:p>
            <a:r>
              <a:rPr lang="en-US" dirty="0"/>
              <a:t>Focus on what they are accomplishing</a:t>
            </a:r>
          </a:p>
          <a:p>
            <a:r>
              <a:rPr lang="en-US" dirty="0"/>
              <a:t>Decided, chose</a:t>
            </a:r>
          </a:p>
        </p:txBody>
      </p:sp>
      <p:pic>
        <p:nvPicPr>
          <p:cNvPr id="3" name="Picture 2">
            <a:extLst>
              <a:ext uri="{FF2B5EF4-FFF2-40B4-BE49-F238E27FC236}">
                <a16:creationId xmlns:a16="http://schemas.microsoft.com/office/drawing/2014/main" id="{F69395DF-026A-42EB-9384-DC59D30A2FC0}"/>
              </a:ext>
            </a:extLst>
          </p:cNvPr>
          <p:cNvPicPr>
            <a:picLocks noChangeAspect="1"/>
          </p:cNvPicPr>
          <p:nvPr/>
        </p:nvPicPr>
        <p:blipFill>
          <a:blip r:embed="rId2"/>
          <a:stretch>
            <a:fillRect/>
          </a:stretch>
        </p:blipFill>
        <p:spPr>
          <a:xfrm>
            <a:off x="306388" y="5907005"/>
            <a:ext cx="7273158" cy="768163"/>
          </a:xfrm>
          <a:prstGeom prst="rect">
            <a:avLst/>
          </a:prstGeom>
        </p:spPr>
      </p:pic>
    </p:spTree>
    <p:extLst>
      <p:ext uri="{BB962C8B-B14F-4D97-AF65-F5344CB8AC3E}">
        <p14:creationId xmlns:p14="http://schemas.microsoft.com/office/powerpoint/2010/main" val="2657640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a:xfrm>
            <a:off x="457200" y="265044"/>
            <a:ext cx="8229600" cy="1219200"/>
          </a:xfrm>
        </p:spPr>
        <p:txBody>
          <a:bodyPr>
            <a:normAutofit fontScale="90000"/>
          </a:bodyPr>
          <a:lstStyle/>
          <a:p>
            <a:r>
              <a:rPr lang="en-US" dirty="0"/>
              <a:t>Mrs. Jones asks you </a:t>
            </a:r>
            <a:br>
              <a:rPr lang="en-US" dirty="0"/>
            </a:br>
            <a:r>
              <a:rPr lang="en-US" dirty="0"/>
              <a:t>What Do You Say?</a:t>
            </a:r>
          </a:p>
        </p:txBody>
      </p:sp>
      <p:sp>
        <p:nvSpPr>
          <p:cNvPr id="102403" name="Rectangle 3"/>
          <p:cNvSpPr>
            <a:spLocks noGrp="1" noChangeArrowheads="1"/>
          </p:cNvSpPr>
          <p:nvPr>
            <p:ph type="body" idx="1"/>
          </p:nvPr>
        </p:nvSpPr>
        <p:spPr>
          <a:xfrm>
            <a:off x="457200" y="1600200"/>
            <a:ext cx="6934200" cy="4556760"/>
          </a:xfrm>
        </p:spPr>
        <p:txBody>
          <a:bodyPr>
            <a:normAutofit lnSpcReduction="10000"/>
          </a:bodyPr>
          <a:lstStyle/>
          <a:p>
            <a:pPr eaLnBrk="1" hangingPunct="1"/>
            <a:r>
              <a:rPr lang="en-US" sz="3600" dirty="0"/>
              <a:t>What is diabetes?</a:t>
            </a:r>
          </a:p>
          <a:p>
            <a:pPr eaLnBrk="1" hangingPunct="1"/>
            <a:r>
              <a:rPr lang="en-US" sz="3600" dirty="0"/>
              <a:t>They say I am a diabetic because I am obese?</a:t>
            </a:r>
          </a:p>
          <a:p>
            <a:pPr eaLnBrk="1" hangingPunct="1"/>
            <a:r>
              <a:rPr lang="en-US" sz="3600" dirty="0"/>
              <a:t>How am I going to control this?</a:t>
            </a:r>
          </a:p>
          <a:p>
            <a:pPr eaLnBrk="1" hangingPunct="1"/>
            <a:r>
              <a:rPr lang="en-US" sz="3600" dirty="0"/>
              <a:t>What is a normal blood sugar?</a:t>
            </a:r>
          </a:p>
          <a:p>
            <a:pPr eaLnBrk="1" hangingPunct="1"/>
            <a:r>
              <a:rPr lang="en-US" sz="3600" dirty="0"/>
              <a:t>Do I have to test my blood sugars?</a:t>
            </a:r>
          </a:p>
          <a:p>
            <a:pPr eaLnBrk="1" hangingPunct="1"/>
            <a:r>
              <a:rPr lang="en-US" sz="3600" dirty="0"/>
              <a:t>My doctor told me to stay away from white foods. Is that true?</a:t>
            </a:r>
          </a:p>
          <a:p>
            <a:pPr eaLnBrk="1" hangingPunct="1"/>
            <a:endParaRPr lang="en-US" dirty="0"/>
          </a:p>
        </p:txBody>
      </p:sp>
      <p:sp>
        <p:nvSpPr>
          <p:cNvPr id="4" name="Oval 3"/>
          <p:cNvSpPr/>
          <p:nvPr/>
        </p:nvSpPr>
        <p:spPr>
          <a:xfrm>
            <a:off x="3578290" y="2133600"/>
            <a:ext cx="1905000" cy="824206"/>
          </a:xfrm>
          <a:prstGeom prst="ellipse">
            <a:avLst/>
          </a:prstGeom>
          <a:noFill/>
          <a:ln w="76200">
            <a:solidFill>
              <a:srgbClr val="5E38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5" name="Oval 4"/>
          <p:cNvSpPr/>
          <p:nvPr/>
        </p:nvSpPr>
        <p:spPr>
          <a:xfrm>
            <a:off x="685800" y="2614906"/>
            <a:ext cx="1600201" cy="685800"/>
          </a:xfrm>
          <a:prstGeom prst="ellipse">
            <a:avLst/>
          </a:prstGeom>
          <a:noFill/>
          <a:ln w="76200">
            <a:solidFill>
              <a:srgbClr val="5E38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 name="Oval 5"/>
          <p:cNvSpPr/>
          <p:nvPr/>
        </p:nvSpPr>
        <p:spPr>
          <a:xfrm>
            <a:off x="4114800" y="3124200"/>
            <a:ext cx="1600201" cy="685800"/>
          </a:xfrm>
          <a:prstGeom prst="ellipse">
            <a:avLst/>
          </a:prstGeom>
          <a:noFill/>
          <a:ln w="76200">
            <a:solidFill>
              <a:srgbClr val="5E38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7" name="Oval 6"/>
          <p:cNvSpPr/>
          <p:nvPr/>
        </p:nvSpPr>
        <p:spPr>
          <a:xfrm>
            <a:off x="2514599" y="3657600"/>
            <a:ext cx="1600201" cy="685800"/>
          </a:xfrm>
          <a:prstGeom prst="ellipse">
            <a:avLst/>
          </a:prstGeom>
          <a:noFill/>
          <a:ln w="76200">
            <a:solidFill>
              <a:srgbClr val="5E38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8" name="Oval 7"/>
          <p:cNvSpPr/>
          <p:nvPr/>
        </p:nvSpPr>
        <p:spPr>
          <a:xfrm>
            <a:off x="3018453" y="4419600"/>
            <a:ext cx="990600" cy="533400"/>
          </a:xfrm>
          <a:prstGeom prst="ellipse">
            <a:avLst/>
          </a:prstGeom>
          <a:noFill/>
          <a:ln w="76200">
            <a:solidFill>
              <a:srgbClr val="5E38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pic>
        <p:nvPicPr>
          <p:cNvPr id="3" name="Picture 2">
            <a:extLst>
              <a:ext uri="{FF2B5EF4-FFF2-40B4-BE49-F238E27FC236}">
                <a16:creationId xmlns:a16="http://schemas.microsoft.com/office/drawing/2014/main" id="{194E4751-91C9-E7D2-9209-A38BCEF4A886}"/>
              </a:ext>
            </a:extLst>
          </p:cNvPr>
          <p:cNvPicPr>
            <a:picLocks noChangeAspect="1"/>
          </p:cNvPicPr>
          <p:nvPr/>
        </p:nvPicPr>
        <p:blipFill>
          <a:blip r:embed="rId4"/>
          <a:stretch>
            <a:fillRect/>
          </a:stretch>
        </p:blipFill>
        <p:spPr>
          <a:xfrm>
            <a:off x="7542882" y="1696878"/>
            <a:ext cx="1347496" cy="1322439"/>
          </a:xfrm>
          <a:prstGeom prst="rect">
            <a:avLst/>
          </a:prstGeom>
        </p:spPr>
      </p:pic>
    </p:spTree>
    <p:custDataLst>
      <p:tags r:id="rId1"/>
    </p:custDataLst>
    <p:extLst>
      <p:ext uri="{BB962C8B-B14F-4D97-AF65-F5344CB8AC3E}">
        <p14:creationId xmlns:p14="http://schemas.microsoft.com/office/powerpoint/2010/main" val="333956172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fltVal val="0"/>
                                          </p:val>
                                        </p:tav>
                                        <p:tav tm="100000">
                                          <p:val>
                                            <p:strVal val="#ppt_w"/>
                                          </p:val>
                                        </p:tav>
                                      </p:tavLst>
                                    </p:anim>
                                    <p:anim calcmode="lin" valueType="num">
                                      <p:cBhvr>
                                        <p:cTn id="29" dur="500" fill="hold"/>
                                        <p:tgtEl>
                                          <p:spTgt spid="7"/>
                                        </p:tgtEl>
                                        <p:attrNameLst>
                                          <p:attrName>ppt_h</p:attrName>
                                        </p:attrNameLst>
                                      </p:cBhvr>
                                      <p:tavLst>
                                        <p:tav tm="0">
                                          <p:val>
                                            <p:fltVal val="0"/>
                                          </p:val>
                                        </p:tav>
                                        <p:tav tm="100000">
                                          <p:val>
                                            <p:strVal val="#ppt_h"/>
                                          </p:val>
                                        </p:tav>
                                      </p:tavLst>
                                    </p:anim>
                                    <p:animEffect transition="in" filter="fade">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500" fill="hold"/>
                                        <p:tgtEl>
                                          <p:spTgt spid="8"/>
                                        </p:tgtEl>
                                        <p:attrNameLst>
                                          <p:attrName>ppt_w</p:attrName>
                                        </p:attrNameLst>
                                      </p:cBhvr>
                                      <p:tavLst>
                                        <p:tav tm="0">
                                          <p:val>
                                            <p:fltVal val="0"/>
                                          </p:val>
                                        </p:tav>
                                        <p:tav tm="100000">
                                          <p:val>
                                            <p:strVal val="#ppt_w"/>
                                          </p:val>
                                        </p:tav>
                                      </p:tavLst>
                                    </p:anim>
                                    <p:anim calcmode="lin" valueType="num">
                                      <p:cBhvr>
                                        <p:cTn id="36" dur="500" fill="hold"/>
                                        <p:tgtEl>
                                          <p:spTgt spid="8"/>
                                        </p:tgtEl>
                                        <p:attrNameLst>
                                          <p:attrName>ppt_h</p:attrName>
                                        </p:attrNameLst>
                                      </p:cBhvr>
                                      <p:tavLst>
                                        <p:tav tm="0">
                                          <p:val>
                                            <p:fltVal val="0"/>
                                          </p:val>
                                        </p:tav>
                                        <p:tav tm="100000">
                                          <p:val>
                                            <p:strVal val="#ppt_h"/>
                                          </p:val>
                                        </p:tav>
                                      </p:tavLst>
                                    </p:anim>
                                    <p:animEffect transition="in" filter="fade">
                                      <p:cBhvr>
                                        <p:cTn id="3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3410" name="Rectangle 2"/>
          <p:cNvSpPr>
            <a:spLocks noGrp="1" noRot="1" noChangeArrowheads="1"/>
          </p:cNvSpPr>
          <p:nvPr>
            <p:ph type="title"/>
          </p:nvPr>
        </p:nvSpPr>
        <p:spPr>
          <a:xfrm>
            <a:off x="533400" y="304800"/>
            <a:ext cx="8229600" cy="609600"/>
          </a:xfrm>
        </p:spPr>
        <p:txBody>
          <a:bodyPr>
            <a:normAutofit fontScale="90000"/>
          </a:bodyPr>
          <a:lstStyle/>
          <a:p>
            <a:pPr eaLnBrk="1" hangingPunct="1">
              <a:defRPr/>
            </a:pPr>
            <a:r>
              <a:rPr lang="en-US" sz="4000" dirty="0"/>
              <a:t>Stress response and hyperglycemia</a:t>
            </a:r>
          </a:p>
        </p:txBody>
      </p:sp>
      <p:sp>
        <p:nvSpPr>
          <p:cNvPr id="913411" name="Rectangle 3"/>
          <p:cNvSpPr>
            <a:spLocks noGrp="1" noChangeArrowheads="1"/>
          </p:cNvSpPr>
          <p:nvPr>
            <p:ph type="body" idx="1"/>
          </p:nvPr>
        </p:nvSpPr>
        <p:spPr>
          <a:xfrm>
            <a:off x="609600" y="1371600"/>
            <a:ext cx="6400800" cy="4525963"/>
          </a:xfrm>
        </p:spPr>
        <p:txBody>
          <a:bodyPr>
            <a:normAutofit lnSpcReduction="10000"/>
          </a:bodyPr>
          <a:lstStyle/>
          <a:p>
            <a:pPr eaLnBrk="1" hangingPunct="1">
              <a:lnSpc>
                <a:spcPct val="90000"/>
              </a:lnSpc>
              <a:defRPr/>
            </a:pPr>
            <a:r>
              <a:rPr lang="en-US" sz="2800" dirty="0"/>
              <a:t>Decreased WBC’s</a:t>
            </a:r>
          </a:p>
          <a:p>
            <a:pPr eaLnBrk="1" hangingPunct="1">
              <a:lnSpc>
                <a:spcPct val="90000"/>
              </a:lnSpc>
              <a:defRPr/>
            </a:pPr>
            <a:r>
              <a:rPr lang="en-US" sz="2800" dirty="0"/>
              <a:t>Catabolism</a:t>
            </a:r>
          </a:p>
          <a:p>
            <a:pPr eaLnBrk="1" hangingPunct="1">
              <a:lnSpc>
                <a:spcPct val="90000"/>
              </a:lnSpc>
              <a:defRPr/>
            </a:pPr>
            <a:r>
              <a:rPr lang="en-US" sz="2800" dirty="0"/>
              <a:t>Abnormal inflammatory response</a:t>
            </a:r>
          </a:p>
          <a:p>
            <a:pPr eaLnBrk="1" hangingPunct="1">
              <a:lnSpc>
                <a:spcPct val="90000"/>
              </a:lnSpc>
              <a:defRPr/>
            </a:pPr>
            <a:r>
              <a:rPr lang="en-US" sz="2800" dirty="0"/>
              <a:t>Endothelial cell dysfunction</a:t>
            </a:r>
          </a:p>
          <a:p>
            <a:pPr eaLnBrk="1" hangingPunct="1">
              <a:lnSpc>
                <a:spcPct val="90000"/>
              </a:lnSpc>
              <a:defRPr/>
            </a:pPr>
            <a:r>
              <a:rPr lang="en-US" sz="2800" dirty="0"/>
              <a:t>Increased clotting, blood viscosity</a:t>
            </a:r>
          </a:p>
          <a:p>
            <a:pPr eaLnBrk="1" hangingPunct="1">
              <a:lnSpc>
                <a:spcPct val="90000"/>
              </a:lnSpc>
              <a:defRPr/>
            </a:pPr>
            <a:r>
              <a:rPr lang="en-US" sz="2800" dirty="0"/>
              <a:t>Tissue breakdown</a:t>
            </a:r>
          </a:p>
          <a:p>
            <a:pPr eaLnBrk="1" hangingPunct="1">
              <a:lnSpc>
                <a:spcPct val="90000"/>
              </a:lnSpc>
              <a:defRPr/>
            </a:pPr>
            <a:r>
              <a:rPr lang="en-US" sz="2800" dirty="0"/>
              <a:t>Inflammatory changes</a:t>
            </a:r>
          </a:p>
          <a:p>
            <a:pPr eaLnBrk="1" hangingPunct="1">
              <a:lnSpc>
                <a:spcPct val="90000"/>
              </a:lnSpc>
              <a:defRPr/>
            </a:pPr>
            <a:r>
              <a:rPr lang="en-US" sz="2800" dirty="0"/>
              <a:t>Increased blood pressure, pulse</a:t>
            </a:r>
          </a:p>
          <a:p>
            <a:pPr eaLnBrk="1" hangingPunct="1">
              <a:lnSpc>
                <a:spcPct val="90000"/>
              </a:lnSpc>
              <a:buFont typeface="Wingdings" panose="05000000000000000000" pitchFamily="2" charset="2"/>
              <a:buNone/>
              <a:defRPr/>
            </a:pPr>
            <a:br>
              <a:rPr lang="en-US" sz="2800" dirty="0">
                <a:solidFill>
                  <a:schemeClr val="folHlink"/>
                </a:solidFill>
              </a:rPr>
            </a:br>
            <a:r>
              <a:rPr lang="en-US" sz="2800" dirty="0">
                <a:solidFill>
                  <a:srgbClr val="C00000"/>
                </a:solidFill>
              </a:rPr>
              <a:t>Leads to: Longer lengths of stay, complications, death</a:t>
            </a:r>
            <a:endParaRPr lang="en-US" sz="2400" dirty="0">
              <a:solidFill>
                <a:srgbClr val="C00000"/>
              </a:solidFill>
            </a:endParaRPr>
          </a:p>
          <a:p>
            <a:pPr lvl="1" eaLnBrk="1" hangingPunct="1">
              <a:lnSpc>
                <a:spcPct val="90000"/>
              </a:lnSpc>
              <a:defRPr/>
            </a:pPr>
            <a:endParaRPr lang="en-US" sz="2400" dirty="0"/>
          </a:p>
        </p:txBody>
      </p:sp>
      <p:pic>
        <p:nvPicPr>
          <p:cNvPr id="3" name="Picture 2"/>
          <p:cNvPicPr>
            <a:picLocks noChangeAspect="1"/>
          </p:cNvPicPr>
          <p:nvPr/>
        </p:nvPicPr>
        <p:blipFill>
          <a:blip r:embed="rId4"/>
          <a:stretch>
            <a:fillRect/>
          </a:stretch>
        </p:blipFill>
        <p:spPr>
          <a:xfrm>
            <a:off x="6629400" y="1447800"/>
            <a:ext cx="1866900" cy="2286000"/>
          </a:xfrm>
          <a:prstGeom prst="rect">
            <a:avLst/>
          </a:prstGeom>
        </p:spPr>
      </p:pic>
      <p:pic>
        <p:nvPicPr>
          <p:cNvPr id="12185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5379" y="954183"/>
            <a:ext cx="8115300" cy="53629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1859"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1000" y="6354217"/>
            <a:ext cx="2681924" cy="345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1322566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a:xfrm>
            <a:off x="457200" y="265044"/>
            <a:ext cx="8229600" cy="1219200"/>
          </a:xfrm>
        </p:spPr>
        <p:txBody>
          <a:bodyPr>
            <a:normAutofit fontScale="90000"/>
          </a:bodyPr>
          <a:lstStyle/>
          <a:p>
            <a:r>
              <a:rPr lang="en-US" dirty="0"/>
              <a:t>Mrs. Jones asks you </a:t>
            </a:r>
            <a:br>
              <a:rPr lang="en-US" dirty="0"/>
            </a:br>
            <a:r>
              <a:rPr lang="en-US" dirty="0"/>
              <a:t>What Do You Say?</a:t>
            </a:r>
          </a:p>
        </p:txBody>
      </p:sp>
      <p:sp>
        <p:nvSpPr>
          <p:cNvPr id="102403" name="Rectangle 3"/>
          <p:cNvSpPr>
            <a:spLocks noGrp="1" noChangeArrowheads="1"/>
          </p:cNvSpPr>
          <p:nvPr>
            <p:ph type="body" idx="1"/>
          </p:nvPr>
        </p:nvSpPr>
        <p:spPr>
          <a:xfrm>
            <a:off x="477297" y="1447800"/>
            <a:ext cx="4400550" cy="5410200"/>
          </a:xfrm>
        </p:spPr>
        <p:txBody>
          <a:bodyPr>
            <a:normAutofit/>
          </a:bodyPr>
          <a:lstStyle/>
          <a:p>
            <a:pPr>
              <a:lnSpc>
                <a:spcPct val="120000"/>
              </a:lnSpc>
              <a:spcBef>
                <a:spcPts val="1200"/>
              </a:spcBef>
            </a:pPr>
            <a:r>
              <a:rPr lang="en-US" sz="2400" dirty="0"/>
              <a:t>You are wondering if your weight caused your </a:t>
            </a:r>
            <a:r>
              <a:rPr lang="en-US" sz="2400" dirty="0">
                <a:solidFill>
                  <a:srgbClr val="532476"/>
                </a:solidFill>
              </a:rPr>
              <a:t>diabetes</a:t>
            </a:r>
            <a:r>
              <a:rPr lang="en-US" sz="2400" dirty="0"/>
              <a:t>?</a:t>
            </a:r>
          </a:p>
          <a:p>
            <a:pPr>
              <a:lnSpc>
                <a:spcPct val="120000"/>
              </a:lnSpc>
              <a:spcBef>
                <a:spcPts val="1200"/>
              </a:spcBef>
            </a:pPr>
            <a:r>
              <a:rPr lang="en-US" sz="2400" dirty="0"/>
              <a:t>You can </a:t>
            </a:r>
            <a:r>
              <a:rPr lang="en-US" sz="2400" dirty="0">
                <a:solidFill>
                  <a:srgbClr val="532476"/>
                </a:solidFill>
              </a:rPr>
              <a:t>manage your diabetes </a:t>
            </a:r>
            <a:r>
              <a:rPr lang="en-US" sz="2400" dirty="0"/>
              <a:t>and improve your health at the same time.</a:t>
            </a:r>
          </a:p>
          <a:p>
            <a:pPr>
              <a:lnSpc>
                <a:spcPct val="120000"/>
              </a:lnSpc>
              <a:spcBef>
                <a:spcPts val="1200"/>
              </a:spcBef>
            </a:pPr>
            <a:r>
              <a:rPr lang="en-US" sz="2400" dirty="0">
                <a:solidFill>
                  <a:srgbClr val="532476"/>
                </a:solidFill>
              </a:rPr>
              <a:t>For people without diabetes, </a:t>
            </a:r>
            <a:r>
              <a:rPr lang="en-US" sz="2400" dirty="0"/>
              <a:t>fasting blood sugar is less than 100 and A1c is less than 5.7% </a:t>
            </a:r>
          </a:p>
          <a:p>
            <a:pPr>
              <a:lnSpc>
                <a:spcPct val="120000"/>
              </a:lnSpc>
              <a:spcBef>
                <a:spcPts val="1200"/>
              </a:spcBef>
            </a:pPr>
            <a:r>
              <a:rPr lang="en-US" sz="2400" dirty="0">
                <a:solidFill>
                  <a:srgbClr val="532476"/>
                </a:solidFill>
              </a:rPr>
              <a:t>Checking</a:t>
            </a:r>
            <a:r>
              <a:rPr lang="en-US" sz="2400" dirty="0"/>
              <a:t> blood sugars can help you figure out if the plan in working.</a:t>
            </a:r>
          </a:p>
        </p:txBody>
      </p:sp>
      <p:pic>
        <p:nvPicPr>
          <p:cNvPr id="3" name="Picture 2"/>
          <p:cNvPicPr>
            <a:picLocks noChangeAspect="1"/>
          </p:cNvPicPr>
          <p:nvPr/>
        </p:nvPicPr>
        <p:blipFill>
          <a:blip r:embed="rId4"/>
          <a:stretch>
            <a:fillRect/>
          </a:stretch>
        </p:blipFill>
        <p:spPr>
          <a:xfrm>
            <a:off x="5334000" y="1617466"/>
            <a:ext cx="3105149" cy="3272287"/>
          </a:xfrm>
          <a:prstGeom prst="rect">
            <a:avLst/>
          </a:prstGeom>
        </p:spPr>
      </p:pic>
    </p:spTree>
    <p:custDataLst>
      <p:tags r:id="rId1"/>
    </p:custDataLst>
    <p:extLst>
      <p:ext uri="{BB962C8B-B14F-4D97-AF65-F5344CB8AC3E}">
        <p14:creationId xmlns:p14="http://schemas.microsoft.com/office/powerpoint/2010/main" val="3036562329"/>
      </p:ext>
    </p:extLst>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Guiding Language Principles</a:t>
            </a:r>
          </a:p>
        </p:txBody>
      </p:sp>
      <p:sp>
        <p:nvSpPr>
          <p:cNvPr id="8" name="Text Placeholder 7"/>
          <p:cNvSpPr>
            <a:spLocks noGrp="1"/>
          </p:cNvSpPr>
          <p:nvPr>
            <p:ph type="body" idx="1"/>
          </p:nvPr>
        </p:nvSpPr>
        <p:spPr>
          <a:xfrm>
            <a:off x="456406" y="1131498"/>
            <a:ext cx="4040188" cy="685800"/>
          </a:xfrm>
        </p:spPr>
        <p:txBody>
          <a:bodyPr/>
          <a:lstStyle/>
          <a:p>
            <a:r>
              <a:rPr lang="en-US" dirty="0"/>
              <a:t>Strength Based</a:t>
            </a:r>
          </a:p>
        </p:txBody>
      </p:sp>
      <p:sp>
        <p:nvSpPr>
          <p:cNvPr id="10" name="Text Placeholder 9"/>
          <p:cNvSpPr>
            <a:spLocks noGrp="1"/>
          </p:cNvSpPr>
          <p:nvPr>
            <p:ph type="body" sz="half" idx="3"/>
          </p:nvPr>
        </p:nvSpPr>
        <p:spPr>
          <a:xfrm>
            <a:off x="4876800" y="1131498"/>
            <a:ext cx="4041775" cy="685800"/>
          </a:xfrm>
        </p:spPr>
        <p:txBody>
          <a:bodyPr/>
          <a:lstStyle/>
          <a:p>
            <a:r>
              <a:rPr lang="en-US" dirty="0"/>
              <a:t>Person-first</a:t>
            </a:r>
          </a:p>
        </p:txBody>
      </p:sp>
      <p:sp>
        <p:nvSpPr>
          <p:cNvPr id="9" name="Content Placeholder 8"/>
          <p:cNvSpPr>
            <a:spLocks noGrp="1"/>
          </p:cNvSpPr>
          <p:nvPr>
            <p:ph sz="quarter" idx="2"/>
          </p:nvPr>
        </p:nvSpPr>
        <p:spPr>
          <a:xfrm>
            <a:off x="304800" y="1817298"/>
            <a:ext cx="4267200" cy="4038600"/>
          </a:xfrm>
        </p:spPr>
        <p:txBody>
          <a:bodyPr/>
          <a:lstStyle/>
          <a:p>
            <a:r>
              <a:rPr lang="en-US" dirty="0"/>
              <a:t>Emphasize what people know, what they </a:t>
            </a:r>
            <a:r>
              <a:rPr lang="en-US" i="1" dirty="0"/>
              <a:t>can</a:t>
            </a:r>
            <a:r>
              <a:rPr lang="en-US" dirty="0"/>
              <a:t> do.</a:t>
            </a:r>
          </a:p>
          <a:p>
            <a:r>
              <a:rPr lang="en-US" dirty="0"/>
              <a:t>Focus on strengths that empower people</a:t>
            </a:r>
          </a:p>
        </p:txBody>
      </p:sp>
      <p:sp>
        <p:nvSpPr>
          <p:cNvPr id="11" name="Content Placeholder 10"/>
          <p:cNvSpPr>
            <a:spLocks noGrp="1"/>
          </p:cNvSpPr>
          <p:nvPr>
            <p:ph sz="quarter" idx="4"/>
          </p:nvPr>
        </p:nvSpPr>
        <p:spPr>
          <a:xfrm>
            <a:off x="4768970" y="1824487"/>
            <a:ext cx="4038600" cy="4038600"/>
          </a:xfrm>
        </p:spPr>
        <p:txBody>
          <a:bodyPr/>
          <a:lstStyle/>
          <a:p>
            <a:r>
              <a:rPr lang="en-US" dirty="0"/>
              <a:t>Words that indicate awareness</a:t>
            </a:r>
          </a:p>
          <a:p>
            <a:r>
              <a:rPr lang="en-US" dirty="0"/>
              <a:t>Sense of dignity</a:t>
            </a:r>
          </a:p>
          <a:p>
            <a:r>
              <a:rPr lang="en-US" dirty="0"/>
              <a:t>Positive attitude toward person with diabetes</a:t>
            </a:r>
          </a:p>
        </p:txBody>
      </p:sp>
      <p:pic>
        <p:nvPicPr>
          <p:cNvPr id="3" name="Picture 2" descr="Group of women dressed in black smiling">
            <a:extLst>
              <a:ext uri="{FF2B5EF4-FFF2-40B4-BE49-F238E27FC236}">
                <a16:creationId xmlns:a16="http://schemas.microsoft.com/office/drawing/2014/main" id="{FF6BAAC4-5D75-4304-E734-A7FFB6B71FF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400" y="4495800"/>
            <a:ext cx="2763656" cy="2209800"/>
          </a:xfrm>
          <a:prstGeom prst="rect">
            <a:avLst/>
          </a:prstGeom>
        </p:spPr>
      </p:pic>
    </p:spTree>
    <p:extLst>
      <p:ext uri="{BB962C8B-B14F-4D97-AF65-F5344CB8AC3E}">
        <p14:creationId xmlns:p14="http://schemas.microsoft.com/office/powerpoint/2010/main" val="446345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normAutofit fontScale="90000"/>
          </a:bodyPr>
          <a:lstStyle/>
          <a:p>
            <a:pPr>
              <a:lnSpc>
                <a:spcPct val="90000"/>
              </a:lnSpc>
            </a:pPr>
            <a:br>
              <a:rPr lang="en-US" sz="1100" dirty="0"/>
            </a:br>
            <a:br>
              <a:rPr lang="en-US" sz="1100" dirty="0"/>
            </a:br>
            <a:r>
              <a:rPr lang="en-US" sz="3600" b="1" dirty="0"/>
              <a:t>Terminology matters – Avoiding weight stigma</a:t>
            </a:r>
            <a:br>
              <a:rPr lang="en-US" sz="1100" dirty="0"/>
            </a:br>
            <a:br>
              <a:rPr lang="en-US" sz="1100" dirty="0"/>
            </a:br>
            <a:endParaRPr lang="en-US" sz="1100" dirty="0"/>
          </a:p>
        </p:txBody>
      </p:sp>
      <p:sp>
        <p:nvSpPr>
          <p:cNvPr id="6" name="Content Placeholder 5"/>
          <p:cNvSpPr>
            <a:spLocks noGrp="1"/>
          </p:cNvSpPr>
          <p:nvPr>
            <p:ph type="body" idx="1"/>
          </p:nvPr>
        </p:nvSpPr>
        <p:spPr>
          <a:xfrm>
            <a:off x="5103812" y="4953000"/>
            <a:ext cx="4040188" cy="685800"/>
          </a:xfrm>
        </p:spPr>
        <p:txBody>
          <a:bodyPr anchor="b">
            <a:normAutofit/>
          </a:bodyPr>
          <a:lstStyle/>
          <a:p>
            <a:pPr marL="0" indent="0">
              <a:lnSpc>
                <a:spcPct val="90000"/>
              </a:lnSpc>
              <a:buNone/>
            </a:pPr>
            <a:r>
              <a:rPr lang="en-US" sz="1800" dirty="0"/>
              <a:t>Pearl RL, et al. </a:t>
            </a:r>
            <a:r>
              <a:rPr lang="en-US" sz="1800" i="1" dirty="0"/>
              <a:t>JAMA Surg</a:t>
            </a:r>
            <a:r>
              <a:rPr lang="en-US" sz="1800" dirty="0"/>
              <a:t>. Sept 2018; doi:10.1001/jamasurg.2018.2702</a:t>
            </a:r>
          </a:p>
        </p:txBody>
      </p:sp>
      <p:sp>
        <p:nvSpPr>
          <p:cNvPr id="5" name="Content Placeholder 4"/>
          <p:cNvSpPr>
            <a:spLocks noGrp="1"/>
          </p:cNvSpPr>
          <p:nvPr>
            <p:ph sz="quarter" idx="2"/>
          </p:nvPr>
        </p:nvSpPr>
        <p:spPr>
          <a:xfrm>
            <a:off x="457200" y="1338942"/>
            <a:ext cx="4572000" cy="5290457"/>
          </a:xfrm>
        </p:spPr>
        <p:txBody>
          <a:bodyPr>
            <a:normAutofit/>
          </a:bodyPr>
          <a:lstStyle/>
          <a:p>
            <a:pPr>
              <a:lnSpc>
                <a:spcPct val="90000"/>
              </a:lnSpc>
            </a:pPr>
            <a:r>
              <a:rPr lang="en-US" sz="2500" dirty="0"/>
              <a:t>For people with BMI &gt;30, preferred terms</a:t>
            </a:r>
          </a:p>
          <a:p>
            <a:pPr lvl="1">
              <a:lnSpc>
                <a:spcPct val="90000"/>
              </a:lnSpc>
            </a:pPr>
            <a:r>
              <a:rPr lang="en-US" sz="2500" dirty="0"/>
              <a:t>“person with elevated BMI”. </a:t>
            </a:r>
          </a:p>
          <a:p>
            <a:pPr lvl="1">
              <a:lnSpc>
                <a:spcPct val="90000"/>
              </a:lnSpc>
            </a:pPr>
            <a:r>
              <a:rPr lang="en-US" sz="2500" dirty="0"/>
              <a:t>“person with higher weight”</a:t>
            </a:r>
          </a:p>
          <a:p>
            <a:pPr lvl="1">
              <a:lnSpc>
                <a:spcPct val="90000"/>
              </a:lnSpc>
            </a:pPr>
            <a:r>
              <a:rPr lang="en-US" sz="2500" dirty="0"/>
              <a:t>“person with excess weight” </a:t>
            </a:r>
          </a:p>
          <a:p>
            <a:pPr>
              <a:lnSpc>
                <a:spcPct val="90000"/>
              </a:lnSpc>
            </a:pPr>
            <a:r>
              <a:rPr lang="en-US" sz="2500" dirty="0"/>
              <a:t>Other terms</a:t>
            </a:r>
          </a:p>
          <a:p>
            <a:pPr lvl="1">
              <a:lnSpc>
                <a:spcPct val="90000"/>
              </a:lnSpc>
            </a:pPr>
            <a:r>
              <a:rPr lang="en-US" sz="2500" dirty="0"/>
              <a:t>P</a:t>
            </a:r>
            <a:r>
              <a:rPr lang="en-US" sz="2500" b="0" i="0" dirty="0">
                <a:effectLst/>
              </a:rPr>
              <a:t>erson in a larger body.</a:t>
            </a:r>
          </a:p>
          <a:p>
            <a:pPr lvl="1">
              <a:lnSpc>
                <a:spcPct val="90000"/>
              </a:lnSpc>
            </a:pPr>
            <a:r>
              <a:rPr lang="en-US" sz="2500" dirty="0"/>
              <a:t>Person with extra weight</a:t>
            </a:r>
          </a:p>
        </p:txBody>
      </p:sp>
      <p:pic>
        <p:nvPicPr>
          <p:cNvPr id="7" name="Picture 6" descr="Person riding a bike">
            <a:extLst>
              <a:ext uri="{FF2B5EF4-FFF2-40B4-BE49-F238E27FC236}">
                <a16:creationId xmlns:a16="http://schemas.microsoft.com/office/drawing/2014/main" id="{087960AA-C9FD-6C5C-2573-D31350C82E6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1124" r="22127" b="1"/>
          <a:stretch/>
        </p:blipFill>
        <p:spPr>
          <a:xfrm>
            <a:off x="5295902" y="1409700"/>
            <a:ext cx="3390900" cy="3390900"/>
          </a:xfrm>
          <a:prstGeom prst="rect">
            <a:avLst/>
          </a:prstGeom>
          <a:noFill/>
        </p:spPr>
      </p:pic>
    </p:spTree>
    <p:extLst>
      <p:ext uri="{BB962C8B-B14F-4D97-AF65-F5344CB8AC3E}">
        <p14:creationId xmlns:p14="http://schemas.microsoft.com/office/powerpoint/2010/main" val="3413401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C6EA06-064E-D129-D9CE-6DD76DCCC6D4}"/>
              </a:ext>
            </a:extLst>
          </p:cNvPr>
          <p:cNvSpPr>
            <a:spLocks noGrp="1"/>
          </p:cNvSpPr>
          <p:nvPr>
            <p:ph type="title"/>
          </p:nvPr>
        </p:nvSpPr>
        <p:spPr>
          <a:xfrm>
            <a:off x="3241623" y="579501"/>
            <a:ext cx="5625845" cy="1371600"/>
          </a:xfrm>
        </p:spPr>
        <p:txBody>
          <a:bodyPr anchor="b">
            <a:normAutofit/>
          </a:bodyPr>
          <a:lstStyle/>
          <a:p>
            <a:pPr algn="ctr"/>
            <a:r>
              <a:rPr lang="en-US" sz="3450" dirty="0"/>
              <a:t>Missed Appointments due to Stigma and Shame</a:t>
            </a:r>
          </a:p>
        </p:txBody>
      </p:sp>
      <p:pic>
        <p:nvPicPr>
          <p:cNvPr id="12" name="Picture 11" descr="Person with orange hair">
            <a:extLst>
              <a:ext uri="{FF2B5EF4-FFF2-40B4-BE49-F238E27FC236}">
                <a16:creationId xmlns:a16="http://schemas.microsoft.com/office/drawing/2014/main" id="{2796FE1B-F489-6D30-84D0-CEA12AF23CC3}"/>
              </a:ext>
            </a:extLst>
          </p:cNvPr>
          <p:cNvPicPr>
            <a:picLocks noChangeAspect="1"/>
          </p:cNvPicPr>
          <p:nvPr/>
        </p:nvPicPr>
        <p:blipFill>
          <a:blip r:embed="rId3" cstate="print">
            <a:extLst>
              <a:ext uri="{28A0092B-C50C-407E-A947-70E740481C1C}">
                <a14:useLocalDpi xmlns:a14="http://schemas.microsoft.com/office/drawing/2010/main" val="0"/>
              </a:ext>
            </a:extLst>
          </a:blip>
          <a:srcRect l="42210" r="12458" b="-1"/>
          <a:stretch>
            <a:fillRect/>
          </a:stretch>
        </p:blipFill>
        <p:spPr>
          <a:xfrm>
            <a:off x="1" y="857257"/>
            <a:ext cx="3493008" cy="5143493"/>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8" name="Content Placeholder 7">
            <a:extLst>
              <a:ext uri="{FF2B5EF4-FFF2-40B4-BE49-F238E27FC236}">
                <a16:creationId xmlns:a16="http://schemas.microsoft.com/office/drawing/2014/main" id="{03D3C261-E2CF-D390-05C0-A4DCCAD052DB}"/>
              </a:ext>
            </a:extLst>
          </p:cNvPr>
          <p:cNvSpPr>
            <a:spLocks noGrp="1"/>
          </p:cNvSpPr>
          <p:nvPr>
            <p:ph idx="1"/>
          </p:nvPr>
        </p:nvSpPr>
        <p:spPr>
          <a:xfrm>
            <a:off x="3719359" y="2200275"/>
            <a:ext cx="4927854" cy="2756916"/>
          </a:xfrm>
        </p:spPr>
        <p:txBody>
          <a:bodyPr>
            <a:normAutofit/>
          </a:bodyPr>
          <a:lstStyle/>
          <a:p>
            <a:pPr marL="0" indent="0">
              <a:buNone/>
            </a:pPr>
            <a:r>
              <a:rPr lang="en-US" sz="2800" dirty="0"/>
              <a:t>A recent survey of over 2,600 people with diabetes across eight countries revealed that nearly 40% of missed doctor’s appointments are due to stigma or shame. </a:t>
            </a:r>
          </a:p>
        </p:txBody>
      </p:sp>
      <p:sp>
        <p:nvSpPr>
          <p:cNvPr id="10" name="TextBox 9">
            <a:extLst>
              <a:ext uri="{FF2B5EF4-FFF2-40B4-BE49-F238E27FC236}">
                <a16:creationId xmlns:a16="http://schemas.microsoft.com/office/drawing/2014/main" id="{D03E0D89-28EB-C8EF-2751-D71E7AA3D729}"/>
              </a:ext>
            </a:extLst>
          </p:cNvPr>
          <p:cNvSpPr txBox="1"/>
          <p:nvPr/>
        </p:nvSpPr>
        <p:spPr>
          <a:xfrm>
            <a:off x="276532" y="6213348"/>
            <a:ext cx="8590936" cy="461665"/>
          </a:xfrm>
          <a:prstGeom prst="rect">
            <a:avLst/>
          </a:prstGeom>
          <a:noFill/>
        </p:spPr>
        <p:txBody>
          <a:bodyPr wrap="square">
            <a:spAutoFit/>
          </a:bodyPr>
          <a:lstStyle/>
          <a:p>
            <a:pPr>
              <a:spcAft>
                <a:spcPts val="450"/>
              </a:spcAft>
            </a:pPr>
            <a:r>
              <a:rPr lang="en-US" sz="1200" dirty="0"/>
              <a:t>Abbott. (2025, February 4). Abbott’s Above the Bias film reveals misconceptions can impact diabetes care. https://abbott. mediaroom.com/2025-02-04-Abbotts-Above-the-Bias-FilmReveals-Misconceptions-Can-Impact-Diabetes-Care</a:t>
            </a:r>
          </a:p>
        </p:txBody>
      </p:sp>
    </p:spTree>
    <p:extLst>
      <p:ext uri="{BB962C8B-B14F-4D97-AF65-F5344CB8AC3E}">
        <p14:creationId xmlns:p14="http://schemas.microsoft.com/office/powerpoint/2010/main" val="864367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21BE25F-E715-FA75-5FB3-E5A88F1D9645}"/>
              </a:ext>
            </a:extLst>
          </p:cNvPr>
          <p:cNvPicPr>
            <a:picLocks noChangeAspect="1"/>
          </p:cNvPicPr>
          <p:nvPr/>
        </p:nvPicPr>
        <p:blipFill>
          <a:blip r:embed="rId2"/>
          <a:stretch>
            <a:fillRect/>
          </a:stretch>
        </p:blipFill>
        <p:spPr>
          <a:xfrm>
            <a:off x="456942" y="28460"/>
            <a:ext cx="8230116" cy="6595290"/>
          </a:xfrm>
          <a:prstGeom prst="rect">
            <a:avLst/>
          </a:prstGeom>
        </p:spPr>
      </p:pic>
    </p:spTree>
    <p:extLst>
      <p:ext uri="{BB962C8B-B14F-4D97-AF65-F5344CB8AC3E}">
        <p14:creationId xmlns:p14="http://schemas.microsoft.com/office/powerpoint/2010/main" val="302529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D730D50-BC78-446D-A562-77B73303BA86}"/>
              </a:ext>
            </a:extLst>
          </p:cNvPr>
          <p:cNvPicPr>
            <a:picLocks noChangeAspect="1"/>
          </p:cNvPicPr>
          <p:nvPr/>
        </p:nvPicPr>
        <p:blipFill>
          <a:blip r:embed="rId2"/>
          <a:stretch>
            <a:fillRect/>
          </a:stretch>
        </p:blipFill>
        <p:spPr>
          <a:xfrm>
            <a:off x="7181850" y="1360833"/>
            <a:ext cx="1962150" cy="2419350"/>
          </a:xfrm>
          <a:prstGeom prst="rect">
            <a:avLst/>
          </a:prstGeom>
        </p:spPr>
      </p:pic>
      <p:sp>
        <p:nvSpPr>
          <p:cNvPr id="5" name="Title 4"/>
          <p:cNvSpPr>
            <a:spLocks noGrp="1"/>
          </p:cNvSpPr>
          <p:nvPr>
            <p:ph type="title"/>
          </p:nvPr>
        </p:nvSpPr>
        <p:spPr/>
        <p:txBody>
          <a:bodyPr/>
          <a:lstStyle/>
          <a:p>
            <a:r>
              <a:rPr lang="en-US" dirty="0"/>
              <a:t>Quick Question 6</a:t>
            </a:r>
          </a:p>
        </p:txBody>
      </p:sp>
      <p:sp>
        <p:nvSpPr>
          <p:cNvPr id="6" name="Content Placeholder 5"/>
          <p:cNvSpPr>
            <a:spLocks noGrp="1"/>
          </p:cNvSpPr>
          <p:nvPr>
            <p:ph sz="quarter" idx="1"/>
          </p:nvPr>
        </p:nvSpPr>
        <p:spPr>
          <a:xfrm>
            <a:off x="469900" y="1295400"/>
            <a:ext cx="7162800" cy="5181600"/>
          </a:xfrm>
        </p:spPr>
        <p:txBody>
          <a:bodyPr>
            <a:normAutofit/>
          </a:bodyPr>
          <a:lstStyle/>
          <a:p>
            <a:pPr lvl="1"/>
            <a:r>
              <a:rPr lang="en-US" dirty="0"/>
              <a:t> A 78-year-old tells you they stopped taking their blood pressure medications. “It doesn’t seem to matter whether or not I take them”.  What is the best response?</a:t>
            </a:r>
          </a:p>
          <a:p>
            <a:pPr marL="788670" lvl="1" indent="-514350">
              <a:buFont typeface="+mj-lt"/>
              <a:buAutoNum type="alphaUcPeriod"/>
            </a:pPr>
            <a:r>
              <a:rPr lang="en-US" dirty="0"/>
              <a:t>Acknowledge their honesty and ask them to discuss with their provider.</a:t>
            </a:r>
          </a:p>
          <a:p>
            <a:pPr marL="788670" lvl="1" indent="-514350">
              <a:buFont typeface="+mj-lt"/>
              <a:buAutoNum type="alphaUcPeriod"/>
            </a:pPr>
            <a:r>
              <a:rPr lang="en-US" dirty="0"/>
              <a:t>Gently remind them that stopping their meds is dangerous.</a:t>
            </a:r>
          </a:p>
          <a:p>
            <a:pPr marL="788670" lvl="1" indent="-514350">
              <a:buFont typeface="+mj-lt"/>
              <a:buAutoNum type="alphaUcPeriod"/>
            </a:pPr>
            <a:r>
              <a:rPr lang="en-US" dirty="0"/>
              <a:t>Ask them if they are experiencing trauma at home.</a:t>
            </a:r>
          </a:p>
          <a:p>
            <a:pPr marL="788670" lvl="1" indent="-514350">
              <a:buFont typeface="+mj-lt"/>
              <a:buAutoNum type="alphaUcPeriod"/>
            </a:pPr>
            <a:r>
              <a:rPr lang="en-US" dirty="0"/>
              <a:t>Explore possible reasons for this action.</a:t>
            </a:r>
          </a:p>
          <a:p>
            <a:pPr marL="788670" lvl="1" indent="-514350">
              <a:buFont typeface="+mj-lt"/>
              <a:buAutoNum type="alphaUcPeriod"/>
            </a:pPr>
            <a:endParaRPr lang="en-US" dirty="0"/>
          </a:p>
        </p:txBody>
      </p:sp>
      <p:sp>
        <p:nvSpPr>
          <p:cNvPr id="3" name="Oval 2">
            <a:extLst>
              <a:ext uri="{FF2B5EF4-FFF2-40B4-BE49-F238E27FC236}">
                <a16:creationId xmlns:a16="http://schemas.microsoft.com/office/drawing/2014/main" id="{EC0242C6-C950-3EA7-6A72-AD97EC72C155}"/>
              </a:ext>
            </a:extLst>
          </p:cNvPr>
          <p:cNvSpPr/>
          <p:nvPr/>
        </p:nvSpPr>
        <p:spPr>
          <a:xfrm>
            <a:off x="640588" y="5334000"/>
            <a:ext cx="6821424" cy="838200"/>
          </a:xfrm>
          <a:prstGeom prst="ellipse">
            <a:avLst/>
          </a:prstGeom>
          <a:noFill/>
          <a:ln w="38100">
            <a:solidFill>
              <a:srgbClr val="7030A0"/>
            </a:solidFill>
          </a:ln>
          <a:effectLst>
            <a:outerShdw blurRad="50800" dist="38100" dir="13500000" algn="b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34767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82A3D5-1463-B327-0B66-6487EC42DBDA}"/>
              </a:ext>
            </a:extLst>
          </p:cNvPr>
          <p:cNvSpPr>
            <a:spLocks noGrp="1"/>
          </p:cNvSpPr>
          <p:nvPr>
            <p:ph type="title"/>
          </p:nvPr>
        </p:nvSpPr>
        <p:spPr>
          <a:xfrm>
            <a:off x="455613" y="273050"/>
            <a:ext cx="8226425" cy="973184"/>
          </a:xfrm>
        </p:spPr>
        <p:txBody>
          <a:bodyPr anchor="b">
            <a:normAutofit/>
          </a:bodyPr>
          <a:lstStyle/>
          <a:p>
            <a:r>
              <a:rPr lang="en-US" sz="4100" dirty="0"/>
              <a:t>Barriers to Self Management</a:t>
            </a:r>
          </a:p>
        </p:txBody>
      </p:sp>
      <p:pic>
        <p:nvPicPr>
          <p:cNvPr id="10" name="Picture 9" descr="A diagram of a person's health&#10;&#10;Description automatically generated">
            <a:extLst>
              <a:ext uri="{FF2B5EF4-FFF2-40B4-BE49-F238E27FC236}">
                <a16:creationId xmlns:a16="http://schemas.microsoft.com/office/drawing/2014/main" id="{A627ACB0-45CA-FCCF-BB56-F720BA78A302}"/>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 t="1730" r="632" b="-4"/>
          <a:stretch/>
        </p:blipFill>
        <p:spPr>
          <a:xfrm>
            <a:off x="4588038" y="1386276"/>
            <a:ext cx="4221318" cy="4862124"/>
          </a:xfrm>
          <a:prstGeom prst="rect">
            <a:avLst/>
          </a:prstGeom>
          <a:noFill/>
        </p:spPr>
      </p:pic>
      <p:sp>
        <p:nvSpPr>
          <p:cNvPr id="3" name="Content Placeholder 2">
            <a:extLst>
              <a:ext uri="{FF2B5EF4-FFF2-40B4-BE49-F238E27FC236}">
                <a16:creationId xmlns:a16="http://schemas.microsoft.com/office/drawing/2014/main" id="{83463C30-F4C2-29CC-A2BB-0E4F3085B4AD}"/>
              </a:ext>
            </a:extLst>
          </p:cNvPr>
          <p:cNvSpPr>
            <a:spLocks noGrp="1"/>
          </p:cNvSpPr>
          <p:nvPr>
            <p:ph sz="quarter" idx="2"/>
          </p:nvPr>
        </p:nvSpPr>
        <p:spPr>
          <a:xfrm>
            <a:off x="334644" y="1367915"/>
            <a:ext cx="4357255" cy="5144294"/>
          </a:xfrm>
        </p:spPr>
        <p:txBody>
          <a:bodyPr>
            <a:noAutofit/>
          </a:bodyPr>
          <a:lstStyle/>
          <a:p>
            <a:pPr fontAlgn="base">
              <a:buFont typeface="Wingdings" pitchFamily="2" charset="2"/>
              <a:buChar char="Ø"/>
            </a:pPr>
            <a:r>
              <a:rPr lang="en-US" sz="2300" b="0" i="0" dirty="0">
                <a:effectLst/>
              </a:rPr>
              <a:t>Design and deliver DSMES with ultimate goal of </a:t>
            </a:r>
            <a:r>
              <a:rPr lang="en-US" sz="2300" b="1" i="0" dirty="0">
                <a:effectLst/>
              </a:rPr>
              <a:t>health equity </a:t>
            </a:r>
            <a:r>
              <a:rPr lang="en-US" sz="2300" b="0" i="0" dirty="0">
                <a:effectLst/>
              </a:rPr>
              <a:t>across all populations.</a:t>
            </a:r>
          </a:p>
          <a:p>
            <a:pPr fontAlgn="base">
              <a:buFont typeface="Wingdings" pitchFamily="2" charset="2"/>
              <a:buChar char="Ø"/>
            </a:pPr>
            <a:r>
              <a:rPr lang="en-US" sz="2300" b="1" i="0" dirty="0">
                <a:effectLst/>
              </a:rPr>
              <a:t>Barriers exist </a:t>
            </a:r>
            <a:r>
              <a:rPr lang="en-US" sz="2300" dirty="0"/>
              <a:t>within </a:t>
            </a:r>
            <a:r>
              <a:rPr lang="en-US" sz="2300" b="0" i="0" dirty="0">
                <a:effectLst/>
              </a:rPr>
              <a:t>health system, payer, health care professional &amp; individual. </a:t>
            </a:r>
          </a:p>
          <a:p>
            <a:pPr fontAlgn="base">
              <a:buFont typeface="Wingdings" pitchFamily="2" charset="2"/>
              <a:buChar char="Ø"/>
            </a:pPr>
            <a:r>
              <a:rPr lang="en-US" sz="2300" b="1" dirty="0"/>
              <a:t>A</a:t>
            </a:r>
            <a:r>
              <a:rPr lang="en-US" sz="2300" b="1" i="0" dirty="0">
                <a:effectLst/>
              </a:rPr>
              <a:t>ddress barriers </a:t>
            </a:r>
            <a:r>
              <a:rPr lang="en-US" sz="2300" b="0" i="0" dirty="0">
                <a:effectLst/>
              </a:rPr>
              <a:t>through </a:t>
            </a:r>
            <a:r>
              <a:rPr lang="en-US" sz="2300" dirty="0"/>
              <a:t>innovation, including community health workers, </a:t>
            </a:r>
            <a:r>
              <a:rPr lang="en-US" sz="2300" b="0" i="0" dirty="0">
                <a:effectLst/>
              </a:rPr>
              <a:t>telehealth, other digital health solutions.</a:t>
            </a:r>
          </a:p>
          <a:p>
            <a:pPr fontAlgn="base">
              <a:buFont typeface="Wingdings" pitchFamily="2" charset="2"/>
              <a:buChar char="Ø"/>
            </a:pPr>
            <a:r>
              <a:rPr lang="en-US" sz="2300" b="1" dirty="0"/>
              <a:t>Consider</a:t>
            </a:r>
            <a:r>
              <a:rPr lang="en-US" sz="2300" b="1" i="0" dirty="0">
                <a:effectLst/>
              </a:rPr>
              <a:t> social determinants of health </a:t>
            </a:r>
            <a:r>
              <a:rPr lang="en-US" sz="2300" b="0" i="0" dirty="0">
                <a:effectLst/>
              </a:rPr>
              <a:t>in the target population when designing care.</a:t>
            </a:r>
          </a:p>
        </p:txBody>
      </p:sp>
      <p:pic>
        <p:nvPicPr>
          <p:cNvPr id="6" name="Picture 5">
            <a:extLst>
              <a:ext uri="{FF2B5EF4-FFF2-40B4-BE49-F238E27FC236}">
                <a16:creationId xmlns:a16="http://schemas.microsoft.com/office/drawing/2014/main" id="{47AAF72E-DA52-44F0-8157-379964AD0935}"/>
              </a:ext>
            </a:extLst>
          </p:cNvPr>
          <p:cNvPicPr>
            <a:picLocks noChangeAspect="1"/>
          </p:cNvPicPr>
          <p:nvPr/>
        </p:nvPicPr>
        <p:blipFill>
          <a:blip r:embed="rId5"/>
          <a:stretch>
            <a:fillRect/>
          </a:stretch>
        </p:blipFill>
        <p:spPr>
          <a:xfrm>
            <a:off x="609600" y="6181219"/>
            <a:ext cx="3321600" cy="453589"/>
          </a:xfrm>
          <a:prstGeom prst="rect">
            <a:avLst/>
          </a:prstGeom>
        </p:spPr>
      </p:pic>
      <p:sp>
        <p:nvSpPr>
          <p:cNvPr id="4" name="TextBox 3">
            <a:extLst>
              <a:ext uri="{FF2B5EF4-FFF2-40B4-BE49-F238E27FC236}">
                <a16:creationId xmlns:a16="http://schemas.microsoft.com/office/drawing/2014/main" id="{1591B96C-B075-E04B-77C9-B42FA7E21BF9}"/>
              </a:ext>
            </a:extLst>
          </p:cNvPr>
          <p:cNvSpPr txBox="1"/>
          <p:nvPr/>
        </p:nvSpPr>
        <p:spPr>
          <a:xfrm>
            <a:off x="8001000" y="5847853"/>
            <a:ext cx="808356" cy="36933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2339755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7938" name="Picture 2" descr="scale and gu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9144000" cy="678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459097802"/>
      </p:ext>
    </p:extLst>
  </p:cSld>
  <p:clrMapOvr>
    <a:masterClrMapping/>
  </p:clrMapOv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7095026B-87EC-4B2E-9EAC-2E29F1A92121}"/>
              </a:ext>
            </a:extLst>
          </p:cNvPr>
          <p:cNvPicPr>
            <a:picLocks noGrp="1" noChangeAspect="1"/>
          </p:cNvPicPr>
          <p:nvPr>
            <p:ph sz="quarter" idx="1"/>
          </p:nvPr>
        </p:nvPicPr>
        <p:blipFill>
          <a:blip r:embed="rId2"/>
          <a:stretch>
            <a:fillRect/>
          </a:stretch>
        </p:blipFill>
        <p:spPr>
          <a:xfrm>
            <a:off x="465138" y="1219200"/>
            <a:ext cx="5030788" cy="4937125"/>
          </a:xfrm>
          <a:prstGeom prst="rect">
            <a:avLst/>
          </a:prstGeom>
        </p:spPr>
      </p:pic>
      <p:sp>
        <p:nvSpPr>
          <p:cNvPr id="2" name="Title 1">
            <a:extLst>
              <a:ext uri="{FF2B5EF4-FFF2-40B4-BE49-F238E27FC236}">
                <a16:creationId xmlns:a16="http://schemas.microsoft.com/office/drawing/2014/main" id="{6F03E9EA-F098-4A42-91F3-BC9010CD5FB4}"/>
              </a:ext>
            </a:extLst>
          </p:cNvPr>
          <p:cNvSpPr>
            <a:spLocks noGrp="1"/>
          </p:cNvSpPr>
          <p:nvPr>
            <p:ph type="title"/>
          </p:nvPr>
        </p:nvSpPr>
        <p:spPr>
          <a:xfrm>
            <a:off x="457200" y="152400"/>
            <a:ext cx="8229600" cy="990600"/>
          </a:xfrm>
        </p:spPr>
        <p:txBody>
          <a:bodyPr anchor="b">
            <a:normAutofit/>
          </a:bodyPr>
          <a:lstStyle/>
          <a:p>
            <a:r>
              <a:rPr lang="en-US"/>
              <a:t>Weight is a Heavy Issue</a:t>
            </a:r>
          </a:p>
        </p:txBody>
      </p:sp>
      <p:pic>
        <p:nvPicPr>
          <p:cNvPr id="6" name="Picture 5">
            <a:extLst>
              <a:ext uri="{FF2B5EF4-FFF2-40B4-BE49-F238E27FC236}">
                <a16:creationId xmlns:a16="http://schemas.microsoft.com/office/drawing/2014/main" id="{064EFEFE-2ACC-4E80-8AA0-16E7D2DC57FA}"/>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791200" y="1333500"/>
            <a:ext cx="2789465" cy="4191000"/>
          </a:xfrm>
          <a:prstGeom prst="rect">
            <a:avLst/>
          </a:prstGeom>
        </p:spPr>
      </p:pic>
    </p:spTree>
    <p:extLst>
      <p:ext uri="{BB962C8B-B14F-4D97-AF65-F5344CB8AC3E}">
        <p14:creationId xmlns:p14="http://schemas.microsoft.com/office/powerpoint/2010/main" val="3061022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Standard American Diet is SAD</a:t>
            </a:r>
          </a:p>
        </p:txBody>
      </p:sp>
      <p:sp>
        <p:nvSpPr>
          <p:cNvPr id="3" name="Content Placeholder 2"/>
          <p:cNvSpPr>
            <a:spLocks noGrp="1"/>
          </p:cNvSpPr>
          <p:nvPr>
            <p:ph sz="quarter" idx="1"/>
          </p:nvPr>
        </p:nvSpPr>
        <p:spPr>
          <a:xfrm>
            <a:off x="457200" y="1219200"/>
            <a:ext cx="4191000" cy="5181600"/>
          </a:xfrm>
        </p:spPr>
        <p:txBody>
          <a:bodyPr/>
          <a:lstStyle/>
          <a:p>
            <a:r>
              <a:rPr lang="en-US" dirty="0"/>
              <a:t>70% of food consumed is processed</a:t>
            </a:r>
          </a:p>
          <a:p>
            <a:r>
              <a:rPr lang="en-US" dirty="0"/>
              <a:t>Low fiber, high sugar</a:t>
            </a:r>
          </a:p>
          <a:p>
            <a:r>
              <a:rPr lang="en-US" dirty="0"/>
              <a:t>Intake of fruit and veggies decreasing</a:t>
            </a:r>
          </a:p>
          <a:p>
            <a:r>
              <a:rPr lang="en-US" dirty="0"/>
              <a:t>We are starving our good bacteria</a:t>
            </a:r>
          </a:p>
        </p:txBody>
      </p:sp>
      <p:pic>
        <p:nvPicPr>
          <p:cNvPr id="4" name="Picture 3"/>
          <p:cNvPicPr>
            <a:picLocks noChangeAspect="1"/>
          </p:cNvPicPr>
          <p:nvPr/>
        </p:nvPicPr>
        <p:blipFill>
          <a:blip r:embed="rId2"/>
          <a:stretch>
            <a:fillRect/>
          </a:stretch>
        </p:blipFill>
        <p:spPr>
          <a:xfrm>
            <a:off x="4495800" y="1447799"/>
            <a:ext cx="3854277" cy="4523703"/>
          </a:xfrm>
          <a:prstGeom prst="rect">
            <a:avLst/>
          </a:prstGeom>
        </p:spPr>
      </p:pic>
    </p:spTree>
    <p:extLst>
      <p:ext uri="{BB962C8B-B14F-4D97-AF65-F5344CB8AC3E}">
        <p14:creationId xmlns:p14="http://schemas.microsoft.com/office/powerpoint/2010/main" val="2992696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Causes of Inpatient Hyperglycemia</a:t>
            </a:r>
          </a:p>
        </p:txBody>
      </p:sp>
      <p:sp>
        <p:nvSpPr>
          <p:cNvPr id="3" name="Content Placeholder 2"/>
          <p:cNvSpPr>
            <a:spLocks noGrp="1"/>
          </p:cNvSpPr>
          <p:nvPr>
            <p:ph sz="quarter" idx="1"/>
          </p:nvPr>
        </p:nvSpPr>
        <p:spPr>
          <a:xfrm>
            <a:off x="462224" y="1090246"/>
            <a:ext cx="8229600" cy="4937760"/>
          </a:xfrm>
        </p:spPr>
        <p:txBody>
          <a:bodyPr/>
          <a:lstStyle/>
          <a:p>
            <a:r>
              <a:rPr lang="en-US" dirty="0"/>
              <a:t>Pre-existing Type 1 (insulin dependent) </a:t>
            </a:r>
          </a:p>
          <a:p>
            <a:r>
              <a:rPr lang="en-US" dirty="0"/>
              <a:t>Pre-existing Type 2 or prediabetes</a:t>
            </a:r>
          </a:p>
          <a:p>
            <a:r>
              <a:rPr lang="en-US" dirty="0"/>
              <a:t>Discovered diabetes / prediabetes</a:t>
            </a:r>
          </a:p>
          <a:p>
            <a:r>
              <a:rPr lang="en-US" dirty="0"/>
              <a:t>Holding of usual diabetes med(s)</a:t>
            </a:r>
          </a:p>
          <a:p>
            <a:r>
              <a:rPr lang="en-US" dirty="0"/>
              <a:t>Infection, Cardiac events</a:t>
            </a:r>
          </a:p>
          <a:p>
            <a:r>
              <a:rPr lang="en-US" dirty="0"/>
              <a:t>Admin of agents that cause hyperglycemia</a:t>
            </a:r>
          </a:p>
          <a:p>
            <a:pPr lvl="1"/>
            <a:r>
              <a:rPr lang="en-US" dirty="0"/>
              <a:t>Steroids</a:t>
            </a:r>
          </a:p>
          <a:p>
            <a:pPr lvl="1"/>
            <a:r>
              <a:rPr lang="en-US" dirty="0"/>
              <a:t>Enteral or parenteral nutrition</a:t>
            </a:r>
          </a:p>
          <a:p>
            <a:pPr lvl="1"/>
            <a:endParaRPr lang="en-US" dirty="0"/>
          </a:p>
          <a:p>
            <a:pPr lvl="1"/>
            <a:endParaRPr lang="en-US" dirty="0"/>
          </a:p>
        </p:txBody>
      </p:sp>
      <p:pic>
        <p:nvPicPr>
          <p:cNvPr id="129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5519492"/>
            <a:ext cx="4819650" cy="13050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85983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062" y="304800"/>
            <a:ext cx="8458200" cy="869373"/>
          </a:xfrm>
        </p:spPr>
        <p:txBody>
          <a:bodyPr>
            <a:noAutofit/>
          </a:bodyPr>
          <a:lstStyle/>
          <a:p>
            <a:r>
              <a:rPr lang="en-US" sz="3600" dirty="0"/>
              <a:t>Reduce refined Carbs, Added Sugars - ADA</a:t>
            </a:r>
          </a:p>
        </p:txBody>
      </p:sp>
      <p:sp>
        <p:nvSpPr>
          <p:cNvPr id="3" name="Content Placeholder 2"/>
          <p:cNvSpPr>
            <a:spLocks noGrp="1"/>
          </p:cNvSpPr>
          <p:nvPr>
            <p:ph sz="quarter" idx="1"/>
          </p:nvPr>
        </p:nvSpPr>
        <p:spPr>
          <a:xfrm>
            <a:off x="381000" y="1295400"/>
            <a:ext cx="4495800" cy="5029200"/>
          </a:xfrm>
        </p:spPr>
        <p:txBody>
          <a:bodyPr>
            <a:normAutofit/>
          </a:bodyPr>
          <a:lstStyle/>
          <a:p>
            <a:r>
              <a:rPr lang="en-US" dirty="0"/>
              <a:t>Reduce risk of CVD and fatty liver disease</a:t>
            </a:r>
          </a:p>
          <a:p>
            <a:r>
              <a:rPr lang="en-US" dirty="0"/>
              <a:t> ADA strongly discourages consumption of:</a:t>
            </a:r>
          </a:p>
          <a:p>
            <a:pPr lvl="1"/>
            <a:r>
              <a:rPr lang="en-US" dirty="0"/>
              <a:t>Sugar sweetened beverages</a:t>
            </a:r>
          </a:p>
          <a:p>
            <a:pPr lvl="1"/>
            <a:r>
              <a:rPr lang="en-US" dirty="0"/>
              <a:t>Processed “low-fat” or “non-fat” foods with high amounts of refined grains &amp; added sugar</a:t>
            </a:r>
          </a:p>
          <a:p>
            <a:pPr lvl="1"/>
            <a:endParaRPr lang="en-US" dirty="0"/>
          </a:p>
          <a:p>
            <a:pPr lvl="1"/>
            <a:endParaRPr lang="en-US" dirty="0"/>
          </a:p>
          <a:p>
            <a:pPr lvl="1"/>
            <a:endParaRPr lang="en-US" dirty="0"/>
          </a:p>
          <a:p>
            <a:endParaRPr lang="en-US" dirty="0"/>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76800" y="1274057"/>
            <a:ext cx="3747553" cy="28407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5181600" y="4169095"/>
            <a:ext cx="3442753" cy="1015663"/>
          </a:xfrm>
          <a:prstGeom prst="rect">
            <a:avLst/>
          </a:prstGeom>
          <a:noFill/>
        </p:spPr>
        <p:txBody>
          <a:bodyPr wrap="square" rtlCol="0">
            <a:spAutoFit/>
          </a:bodyPr>
          <a:lstStyle/>
          <a:p>
            <a:r>
              <a:rPr lang="en-US" sz="2000" i="1" dirty="0"/>
              <a:t>Sugary and processed foods can displace healthier, more nutrient dense food choices</a:t>
            </a:r>
          </a:p>
        </p:txBody>
      </p:sp>
    </p:spTree>
    <p:extLst>
      <p:ext uri="{BB962C8B-B14F-4D97-AF65-F5344CB8AC3E}">
        <p14:creationId xmlns:p14="http://schemas.microsoft.com/office/powerpoint/2010/main" val="1581628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sz="quarter" idx="1"/>
          </p:nvPr>
        </p:nvPicPr>
        <p:blipFill>
          <a:blip r:embed="rId2"/>
          <a:stretch>
            <a:fillRect/>
          </a:stretch>
        </p:blipFill>
        <p:spPr>
          <a:xfrm>
            <a:off x="-19291" y="35689"/>
            <a:ext cx="8913628" cy="6003925"/>
          </a:xfrm>
          <a:prstGeom prst="rect">
            <a:avLst/>
          </a:prstGeom>
        </p:spPr>
      </p:pic>
    </p:spTree>
    <p:extLst>
      <p:ext uri="{BB962C8B-B14F-4D97-AF65-F5344CB8AC3E}">
        <p14:creationId xmlns:p14="http://schemas.microsoft.com/office/powerpoint/2010/main" val="3474081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sz="quarter" idx="1"/>
          </p:nvPr>
        </p:nvPicPr>
        <p:blipFill>
          <a:blip r:embed="rId2"/>
          <a:stretch>
            <a:fillRect/>
          </a:stretch>
        </p:blipFill>
        <p:spPr>
          <a:xfrm>
            <a:off x="457200" y="-22698"/>
            <a:ext cx="8232843" cy="6358255"/>
          </a:xfrm>
          <a:prstGeom prst="rect">
            <a:avLst/>
          </a:prstGeom>
        </p:spPr>
      </p:pic>
    </p:spTree>
    <p:extLst>
      <p:ext uri="{BB962C8B-B14F-4D97-AF65-F5344CB8AC3E}">
        <p14:creationId xmlns:p14="http://schemas.microsoft.com/office/powerpoint/2010/main" val="2542789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5107" name="Rectangle 2"/>
          <p:cNvSpPr>
            <a:spLocks noGrp="1" noChangeArrowheads="1"/>
          </p:cNvSpPr>
          <p:nvPr>
            <p:ph type="title"/>
          </p:nvPr>
        </p:nvSpPr>
        <p:spPr/>
        <p:txBody>
          <a:bodyPr lIns="91440" tIns="45720" rIns="91440" bIns="45720" anchor="b">
            <a:normAutofit fontScale="90000"/>
          </a:bodyPr>
          <a:lstStyle/>
          <a:p>
            <a:pPr eaLnBrk="1" hangingPunct="1"/>
            <a:r>
              <a:rPr lang="en-US" dirty="0">
                <a:latin typeface="Tahoma" pitchFamily="34" charset="0"/>
              </a:rPr>
              <a:t>Choose Healthy Carbs</a:t>
            </a:r>
            <a:br>
              <a:rPr lang="en-US" sz="2800" dirty="0">
                <a:latin typeface="Tahoma" pitchFamily="34" charset="0"/>
              </a:rPr>
            </a:br>
            <a:endParaRPr lang="en-US" sz="2800" dirty="0">
              <a:latin typeface="Tahoma" pitchFamily="34" charset="0"/>
            </a:endParaRPr>
          </a:p>
        </p:txBody>
      </p:sp>
      <p:sp>
        <p:nvSpPr>
          <p:cNvPr id="1854468" name="Rectangle 3"/>
          <p:cNvSpPr>
            <a:spLocks noGrp="1" noChangeArrowheads="1"/>
          </p:cNvSpPr>
          <p:nvPr>
            <p:ph sz="quarter" idx="1"/>
          </p:nvPr>
        </p:nvSpPr>
        <p:spPr/>
        <p:txBody>
          <a:bodyPr>
            <a:normAutofit/>
          </a:bodyPr>
          <a:lstStyle/>
          <a:p>
            <a:pPr eaLnBrk="1" hangingPunct="1">
              <a:lnSpc>
                <a:spcPct val="90000"/>
              </a:lnSpc>
              <a:spcBef>
                <a:spcPct val="50000"/>
              </a:spcBef>
              <a:buFontTx/>
              <a:buChar char="o"/>
              <a:defRPr/>
            </a:pPr>
            <a:r>
              <a:rPr lang="en-US" sz="2600" dirty="0"/>
              <a:t>Carbs have fiber, vitamins, minerals and phytonutrients </a:t>
            </a:r>
          </a:p>
          <a:p>
            <a:pPr eaLnBrk="1" hangingPunct="1">
              <a:lnSpc>
                <a:spcPct val="90000"/>
              </a:lnSpc>
              <a:spcBef>
                <a:spcPct val="50000"/>
              </a:spcBef>
              <a:buFontTx/>
              <a:buChar char="o"/>
              <a:defRPr/>
            </a:pPr>
            <a:r>
              <a:rPr lang="en-US" sz="2600" dirty="0"/>
              <a:t>25 </a:t>
            </a:r>
            <a:r>
              <a:rPr lang="en-US" sz="2600" dirty="0" err="1"/>
              <a:t>gms</a:t>
            </a:r>
            <a:r>
              <a:rPr lang="en-US" sz="2600" dirty="0"/>
              <a:t> of fiber a day</a:t>
            </a:r>
          </a:p>
          <a:p>
            <a:pPr eaLnBrk="1" hangingPunct="1">
              <a:lnSpc>
                <a:spcPct val="90000"/>
              </a:lnSpc>
              <a:spcBef>
                <a:spcPct val="50000"/>
              </a:spcBef>
              <a:buFontTx/>
              <a:buChar char="o"/>
              <a:defRPr/>
            </a:pPr>
            <a:r>
              <a:rPr lang="en-US" sz="2600" dirty="0"/>
              <a:t>Power Carbs include:</a:t>
            </a:r>
          </a:p>
          <a:p>
            <a:pPr lvl="1">
              <a:lnSpc>
                <a:spcPct val="90000"/>
              </a:lnSpc>
              <a:spcBef>
                <a:spcPct val="50000"/>
              </a:spcBef>
              <a:buFontTx/>
              <a:buChar char="o"/>
              <a:defRPr/>
            </a:pPr>
            <a:r>
              <a:rPr lang="en-US" sz="2600" dirty="0"/>
              <a:t>Beans</a:t>
            </a:r>
          </a:p>
          <a:p>
            <a:pPr lvl="1">
              <a:lnSpc>
                <a:spcPct val="90000"/>
              </a:lnSpc>
              <a:spcBef>
                <a:spcPct val="50000"/>
              </a:spcBef>
              <a:buFontTx/>
              <a:buChar char="o"/>
              <a:defRPr/>
            </a:pPr>
            <a:r>
              <a:rPr lang="en-US" sz="2600" dirty="0"/>
              <a:t>Veggies</a:t>
            </a:r>
          </a:p>
          <a:p>
            <a:pPr lvl="1">
              <a:lnSpc>
                <a:spcPct val="90000"/>
              </a:lnSpc>
              <a:spcBef>
                <a:spcPct val="50000"/>
              </a:spcBef>
              <a:buFontTx/>
              <a:buChar char="o"/>
              <a:defRPr/>
            </a:pPr>
            <a:r>
              <a:rPr lang="en-US" sz="2600" dirty="0"/>
              <a:t>Fruits</a:t>
            </a:r>
          </a:p>
          <a:p>
            <a:pPr lvl="1">
              <a:lnSpc>
                <a:spcPct val="90000"/>
              </a:lnSpc>
              <a:spcBef>
                <a:spcPct val="50000"/>
              </a:spcBef>
              <a:buFontTx/>
              <a:buChar char="o"/>
              <a:defRPr/>
            </a:pPr>
            <a:r>
              <a:rPr lang="en-US" sz="2600" dirty="0"/>
              <a:t>Whole grain foods</a:t>
            </a:r>
          </a:p>
          <a:p>
            <a:pPr lvl="1">
              <a:lnSpc>
                <a:spcPct val="90000"/>
              </a:lnSpc>
              <a:spcBef>
                <a:spcPct val="50000"/>
              </a:spcBef>
              <a:buFontTx/>
              <a:buChar char="o"/>
              <a:defRPr/>
            </a:pPr>
            <a:endParaRPr lang="en-US" sz="2600" dirty="0"/>
          </a:p>
          <a:p>
            <a:pPr lvl="1">
              <a:lnSpc>
                <a:spcPct val="90000"/>
              </a:lnSpc>
              <a:spcBef>
                <a:spcPct val="50000"/>
              </a:spcBef>
              <a:buFontTx/>
              <a:buChar char="o"/>
              <a:defRPr/>
            </a:pPr>
            <a:endParaRPr lang="en-US" sz="2600" dirty="0"/>
          </a:p>
        </p:txBody>
      </p:sp>
      <p:pic>
        <p:nvPicPr>
          <p:cNvPr id="214019" name="Picture 3" descr="C:\Users\bev_000\AppData\Local\Microsoft\Windows\Temporary Internet Files\Content.IE5\EFRK1MDT\MP900430944[1].jpg"/>
          <p:cNvPicPr>
            <a:picLocks noChangeAspect="1" noChangeArrowheads="1"/>
          </p:cNvPicPr>
          <p:nvPr/>
        </p:nvPicPr>
        <p:blipFill>
          <a:blip r:embed="rId3" cstate="print">
            <a:extLst>
              <a:ext uri="{BEBA8EAE-BF5A-486C-A8C5-ECC9F3942E4B}">
                <a14:imgProps xmlns:a14="http://schemas.microsoft.com/office/drawing/2010/main">
                  <a14:imgLayer r:embed="rId4">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4572000" y="1828800"/>
            <a:ext cx="3735586" cy="38100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585746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82" name="Rectangle 2"/>
          <p:cNvSpPr>
            <a:spLocks noGrp="1" noChangeArrowheads="1"/>
          </p:cNvSpPr>
          <p:nvPr>
            <p:ph type="title"/>
          </p:nvPr>
        </p:nvSpPr>
        <p:spPr/>
        <p:txBody>
          <a:bodyPr>
            <a:normAutofit/>
          </a:bodyPr>
          <a:lstStyle/>
          <a:p>
            <a:pPr eaLnBrk="1" hangingPunct="1"/>
            <a:r>
              <a:rPr lang="en-US" sz="4000" dirty="0"/>
              <a:t>Healthy Eating Patterns/Approaches</a:t>
            </a:r>
          </a:p>
        </p:txBody>
      </p:sp>
      <p:sp>
        <p:nvSpPr>
          <p:cNvPr id="378883" name="Rectangle 3"/>
          <p:cNvSpPr>
            <a:spLocks noGrp="1" noChangeArrowheads="1"/>
          </p:cNvSpPr>
          <p:nvPr>
            <p:ph type="body" sz="half" idx="4294967295"/>
          </p:nvPr>
        </p:nvSpPr>
        <p:spPr>
          <a:xfrm>
            <a:off x="457200" y="1341391"/>
            <a:ext cx="4724400" cy="4497387"/>
          </a:xfrm>
        </p:spPr>
        <p:txBody>
          <a:bodyPr/>
          <a:lstStyle/>
          <a:p>
            <a:pPr marL="0" indent="0">
              <a:buNone/>
            </a:pPr>
            <a:r>
              <a:rPr lang="en-US" b="1" dirty="0"/>
              <a:t>Eating Patterns</a:t>
            </a:r>
            <a:r>
              <a:rPr lang="en-US" dirty="0"/>
              <a:t>:</a:t>
            </a:r>
          </a:p>
          <a:p>
            <a:r>
              <a:rPr lang="en-US" dirty="0"/>
              <a:t>Carb-Restricted</a:t>
            </a:r>
          </a:p>
          <a:p>
            <a:pPr eaLnBrk="1" hangingPunct="1"/>
            <a:r>
              <a:rPr lang="en-US" dirty="0"/>
              <a:t>Mediterranean Diet</a:t>
            </a:r>
          </a:p>
          <a:p>
            <a:pPr eaLnBrk="1" hangingPunct="1"/>
            <a:r>
              <a:rPr lang="en-US" dirty="0"/>
              <a:t>Plant based eating</a:t>
            </a:r>
          </a:p>
          <a:p>
            <a:pPr eaLnBrk="1" hangingPunct="1"/>
            <a:r>
              <a:rPr lang="en-US" dirty="0"/>
              <a:t>DASH (Dietary Approaches to Stop Hypertension)</a:t>
            </a:r>
          </a:p>
          <a:p>
            <a:pPr eaLnBrk="1" hangingPunct="1"/>
            <a:r>
              <a:rPr lang="en-US" dirty="0"/>
              <a:t>Structured low-calorie</a:t>
            </a:r>
          </a:p>
        </p:txBody>
      </p:sp>
      <p:pic>
        <p:nvPicPr>
          <p:cNvPr id="3" name="Picture 2">
            <a:extLst>
              <a:ext uri="{FF2B5EF4-FFF2-40B4-BE49-F238E27FC236}">
                <a16:creationId xmlns:a16="http://schemas.microsoft.com/office/drawing/2014/main" id="{9687D65A-7F54-9864-AC7E-608017370672}"/>
              </a:ext>
            </a:extLst>
          </p:cNvPr>
          <p:cNvPicPr>
            <a:picLocks noChangeAspect="1"/>
          </p:cNvPicPr>
          <p:nvPr/>
        </p:nvPicPr>
        <p:blipFill>
          <a:blip r:embed="rId4"/>
          <a:stretch>
            <a:fillRect/>
          </a:stretch>
        </p:blipFill>
        <p:spPr>
          <a:xfrm>
            <a:off x="4578626" y="6096284"/>
            <a:ext cx="4461977" cy="609316"/>
          </a:xfrm>
          <a:prstGeom prst="rect">
            <a:avLst/>
          </a:prstGeom>
        </p:spPr>
      </p:pic>
      <p:pic>
        <p:nvPicPr>
          <p:cNvPr id="2052" name="Picture 4" descr="What is the Diabetes Plate Method?">
            <a:extLst>
              <a:ext uri="{FF2B5EF4-FFF2-40B4-BE49-F238E27FC236}">
                <a16:creationId xmlns:a16="http://schemas.microsoft.com/office/drawing/2014/main" id="{8A769754-089C-BF4E-D354-5B5D1D9A984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09614" y="4754893"/>
            <a:ext cx="1931604" cy="134139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09275265-2608-F613-C80F-58F99217BB33}"/>
              </a:ext>
            </a:extLst>
          </p:cNvPr>
          <p:cNvSpPr txBox="1">
            <a:spLocks noChangeArrowheads="1"/>
          </p:cNvSpPr>
          <p:nvPr/>
        </p:nvSpPr>
        <p:spPr>
          <a:xfrm>
            <a:off x="4565375" y="3962400"/>
            <a:ext cx="4343400" cy="2570162"/>
          </a:xfrm>
          <a:prstGeom prst="rect">
            <a:avLst/>
          </a:prstGeom>
        </p:spPr>
        <p:txBody>
          <a:bodyPr vert="horz">
            <a:normAutofit/>
          </a:bodyPr>
          <a:lstStyle>
            <a:lvl1pPr marL="274320" indent="-274320" algn="l" rtl="0" eaLnBrk="1" latinLnBrk="0" hangingPunct="1">
              <a:spcBef>
                <a:spcPts val="600"/>
              </a:spcBef>
              <a:buClr>
                <a:srgbClr val="86AA2C"/>
              </a:buClr>
              <a:buSzPct val="76000"/>
              <a:buFont typeface="Wingdings 3"/>
              <a:buChar char=""/>
              <a:defRPr kumimoji="0" sz="3200" kern="1200">
                <a:solidFill>
                  <a:schemeClr val="tx1"/>
                </a:solidFill>
                <a:latin typeface="Calibri" panose="020F0502020204030204" pitchFamily="34" charset="0"/>
                <a:ea typeface="+mn-ea"/>
                <a:cs typeface="+mn-cs"/>
              </a:defRPr>
            </a:lvl1pPr>
            <a:lvl2pPr marL="548640" indent="-274320" algn="l" rtl="0" eaLnBrk="1" latinLnBrk="0" hangingPunct="1">
              <a:spcBef>
                <a:spcPts val="500"/>
              </a:spcBef>
              <a:buClr>
                <a:srgbClr val="86AA2C"/>
              </a:buClr>
              <a:buSzPct val="76000"/>
              <a:buFont typeface="Wingdings 3"/>
              <a:buChar char=""/>
              <a:defRPr kumimoji="0" sz="2600" kern="1200">
                <a:solidFill>
                  <a:schemeClr val="tx1"/>
                </a:solidFill>
                <a:latin typeface="Calibri" panose="020F0502020204030204" pitchFamily="34" charset="0"/>
                <a:ea typeface="+mn-ea"/>
                <a:cs typeface="+mn-cs"/>
              </a:defRPr>
            </a:lvl2pPr>
            <a:lvl3pPr marL="822960" indent="-228600" algn="l" rtl="0" eaLnBrk="1" latinLnBrk="0" hangingPunct="1">
              <a:spcBef>
                <a:spcPts val="500"/>
              </a:spcBef>
              <a:buClr>
                <a:srgbClr val="86AA2C"/>
              </a:buClr>
              <a:buSzPct val="76000"/>
              <a:buFont typeface="Wingdings 3"/>
              <a:buChar char=""/>
              <a:defRPr kumimoji="0" sz="2200" kern="1200">
                <a:solidFill>
                  <a:schemeClr val="tx1"/>
                </a:solidFill>
                <a:latin typeface="Calibri" panose="020F0502020204030204" pitchFamily="34" charset="0"/>
                <a:ea typeface="+mn-ea"/>
                <a:cs typeface="+mn-cs"/>
              </a:defRPr>
            </a:lvl3pPr>
            <a:lvl4pPr marL="1097280" indent="-228600" algn="l" rtl="0" eaLnBrk="1" latinLnBrk="0" hangingPunct="1">
              <a:spcBef>
                <a:spcPts val="400"/>
              </a:spcBef>
              <a:buClr>
                <a:srgbClr val="86AA2C"/>
              </a:buClr>
              <a:buSzPct val="70000"/>
              <a:buFont typeface="Wingdings"/>
              <a:buChar char=""/>
              <a:defRPr kumimoji="0" sz="1800" kern="1200">
                <a:solidFill>
                  <a:schemeClr val="tx1"/>
                </a:solidFill>
                <a:latin typeface="Calibri" panose="020F0502020204030204" pitchFamily="34" charset="0"/>
                <a:ea typeface="+mn-ea"/>
                <a:cs typeface="+mn-cs"/>
              </a:defRPr>
            </a:lvl4pPr>
            <a:lvl5pPr marL="1371600" indent="-228600" algn="l" rtl="0" eaLnBrk="1" latinLnBrk="0" hangingPunct="1">
              <a:spcBef>
                <a:spcPts val="300"/>
              </a:spcBef>
              <a:buClr>
                <a:srgbClr val="86AA2C"/>
              </a:buClr>
              <a:buSzPct val="70000"/>
              <a:buFont typeface="Wingdings"/>
              <a:buChar char=""/>
              <a:defRPr kumimoji="0" sz="1600" kern="1200">
                <a:solidFill>
                  <a:schemeClr val="tx1"/>
                </a:solidFill>
                <a:latin typeface="Calibri" panose="020F0502020204030204" pitchFamily="34" charset="0"/>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marL="0" indent="0" fontAlgn="auto">
              <a:spcAft>
                <a:spcPts val="0"/>
              </a:spcAft>
              <a:buFont typeface="Wingdings 3"/>
              <a:buNone/>
            </a:pPr>
            <a:endParaRPr lang="en-US" dirty="0"/>
          </a:p>
          <a:p>
            <a:pPr fontAlgn="auto">
              <a:spcAft>
                <a:spcPts val="0"/>
              </a:spcAft>
            </a:pPr>
            <a:endParaRPr lang="en-US" sz="2800" dirty="0"/>
          </a:p>
        </p:txBody>
      </p:sp>
      <p:sp>
        <p:nvSpPr>
          <p:cNvPr id="5" name="Rectangle 3">
            <a:extLst>
              <a:ext uri="{FF2B5EF4-FFF2-40B4-BE49-F238E27FC236}">
                <a16:creationId xmlns:a16="http://schemas.microsoft.com/office/drawing/2014/main" id="{9FFB0B14-75B1-11CF-D656-DF4551573D21}"/>
              </a:ext>
            </a:extLst>
          </p:cNvPr>
          <p:cNvSpPr txBox="1">
            <a:spLocks noChangeArrowheads="1"/>
          </p:cNvSpPr>
          <p:nvPr/>
        </p:nvSpPr>
        <p:spPr>
          <a:xfrm>
            <a:off x="4565375" y="1346064"/>
            <a:ext cx="4851607" cy="1891993"/>
          </a:xfrm>
          <a:prstGeom prst="rect">
            <a:avLst/>
          </a:prstGeom>
        </p:spPr>
        <p:txBody>
          <a:bodyPr vert="horz">
            <a:noAutofit/>
          </a:bodyPr>
          <a:lstStyle>
            <a:lvl1pPr marL="274320" indent="-274320" algn="l" rtl="0" eaLnBrk="1" latinLnBrk="0" hangingPunct="1">
              <a:spcBef>
                <a:spcPts val="600"/>
              </a:spcBef>
              <a:buClr>
                <a:srgbClr val="86AA2C"/>
              </a:buClr>
              <a:buSzPct val="76000"/>
              <a:buFont typeface="Wingdings 3"/>
              <a:buChar char=""/>
              <a:defRPr kumimoji="0" sz="3200" kern="1200">
                <a:solidFill>
                  <a:schemeClr val="tx1"/>
                </a:solidFill>
                <a:latin typeface="Calibri" panose="020F0502020204030204" pitchFamily="34" charset="0"/>
                <a:ea typeface="+mn-ea"/>
                <a:cs typeface="+mn-cs"/>
              </a:defRPr>
            </a:lvl1pPr>
            <a:lvl2pPr marL="548640" indent="-274320" algn="l" rtl="0" eaLnBrk="1" latinLnBrk="0" hangingPunct="1">
              <a:spcBef>
                <a:spcPts val="500"/>
              </a:spcBef>
              <a:buClr>
                <a:srgbClr val="86AA2C"/>
              </a:buClr>
              <a:buSzPct val="76000"/>
              <a:buFont typeface="Wingdings 3"/>
              <a:buChar char=""/>
              <a:defRPr kumimoji="0" sz="2600" kern="1200">
                <a:solidFill>
                  <a:schemeClr val="tx1"/>
                </a:solidFill>
                <a:latin typeface="Calibri" panose="020F0502020204030204" pitchFamily="34" charset="0"/>
                <a:ea typeface="+mn-ea"/>
                <a:cs typeface="+mn-cs"/>
              </a:defRPr>
            </a:lvl2pPr>
            <a:lvl3pPr marL="822960" indent="-228600" algn="l" rtl="0" eaLnBrk="1" latinLnBrk="0" hangingPunct="1">
              <a:spcBef>
                <a:spcPts val="500"/>
              </a:spcBef>
              <a:buClr>
                <a:srgbClr val="86AA2C"/>
              </a:buClr>
              <a:buSzPct val="76000"/>
              <a:buFont typeface="Wingdings 3"/>
              <a:buChar char=""/>
              <a:defRPr kumimoji="0" sz="2200" kern="1200">
                <a:solidFill>
                  <a:schemeClr val="tx1"/>
                </a:solidFill>
                <a:latin typeface="Calibri" panose="020F0502020204030204" pitchFamily="34" charset="0"/>
                <a:ea typeface="+mn-ea"/>
                <a:cs typeface="+mn-cs"/>
              </a:defRPr>
            </a:lvl3pPr>
            <a:lvl4pPr marL="1097280" indent="-228600" algn="l" rtl="0" eaLnBrk="1" latinLnBrk="0" hangingPunct="1">
              <a:spcBef>
                <a:spcPts val="400"/>
              </a:spcBef>
              <a:buClr>
                <a:srgbClr val="86AA2C"/>
              </a:buClr>
              <a:buSzPct val="70000"/>
              <a:buFont typeface="Wingdings"/>
              <a:buChar char=""/>
              <a:defRPr kumimoji="0" sz="1800" kern="1200">
                <a:solidFill>
                  <a:schemeClr val="tx1"/>
                </a:solidFill>
                <a:latin typeface="Calibri" panose="020F0502020204030204" pitchFamily="34" charset="0"/>
                <a:ea typeface="+mn-ea"/>
                <a:cs typeface="+mn-cs"/>
              </a:defRPr>
            </a:lvl4pPr>
            <a:lvl5pPr marL="1371600" indent="-228600" algn="l" rtl="0" eaLnBrk="1" latinLnBrk="0" hangingPunct="1">
              <a:spcBef>
                <a:spcPts val="300"/>
              </a:spcBef>
              <a:buClr>
                <a:srgbClr val="86AA2C"/>
              </a:buClr>
              <a:buSzPct val="70000"/>
              <a:buFont typeface="Wingdings"/>
              <a:buChar char=""/>
              <a:defRPr kumimoji="0" sz="1600" kern="1200">
                <a:solidFill>
                  <a:schemeClr val="tx1"/>
                </a:solidFill>
                <a:latin typeface="Calibri" panose="020F0502020204030204" pitchFamily="34" charset="0"/>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marL="0" indent="0" fontAlgn="auto">
              <a:spcAft>
                <a:spcPts val="0"/>
              </a:spcAft>
              <a:buNone/>
            </a:pPr>
            <a:r>
              <a:rPr lang="en-US" b="1" dirty="0"/>
              <a:t>Approaches:</a:t>
            </a:r>
          </a:p>
          <a:p>
            <a:pPr fontAlgn="auto">
              <a:spcAft>
                <a:spcPts val="0"/>
              </a:spcAft>
            </a:pPr>
            <a:r>
              <a:rPr lang="en-US" dirty="0"/>
              <a:t>Diabetes Plate Method</a:t>
            </a:r>
          </a:p>
          <a:p>
            <a:pPr fontAlgn="auto">
              <a:spcAft>
                <a:spcPts val="0"/>
              </a:spcAft>
            </a:pPr>
            <a:r>
              <a:rPr lang="en-US" dirty="0"/>
              <a:t>Carbohydrate Counting</a:t>
            </a:r>
          </a:p>
          <a:p>
            <a:pPr fontAlgn="auto">
              <a:spcAft>
                <a:spcPts val="0"/>
              </a:spcAft>
            </a:pPr>
            <a:r>
              <a:rPr lang="en-US" dirty="0"/>
              <a:t>Intermittent fasting/time restricted</a:t>
            </a:r>
          </a:p>
          <a:p>
            <a:pPr fontAlgn="auto">
              <a:spcAft>
                <a:spcPts val="0"/>
              </a:spcAft>
            </a:pPr>
            <a:r>
              <a:rPr lang="en-US" dirty="0"/>
              <a:t>Meal replacements</a:t>
            </a:r>
          </a:p>
          <a:p>
            <a:pPr fontAlgn="auto">
              <a:spcAft>
                <a:spcPts val="0"/>
              </a:spcAft>
            </a:pPr>
            <a:endParaRPr lang="en-US" dirty="0"/>
          </a:p>
          <a:p>
            <a:pPr marL="0" indent="0" fontAlgn="auto">
              <a:spcAft>
                <a:spcPts val="0"/>
              </a:spcAft>
              <a:buFont typeface="Wingdings 3"/>
              <a:buNone/>
            </a:pPr>
            <a:endParaRPr lang="en-US" dirty="0"/>
          </a:p>
          <a:p>
            <a:pPr fontAlgn="auto">
              <a:spcAft>
                <a:spcPts val="0"/>
              </a:spcAft>
            </a:pPr>
            <a:endParaRPr lang="en-US" dirty="0"/>
          </a:p>
        </p:txBody>
      </p:sp>
    </p:spTree>
    <p:custDataLst>
      <p:tags r:id="rId1"/>
    </p:custDataLst>
    <p:extLst>
      <p:ext uri="{BB962C8B-B14F-4D97-AF65-F5344CB8AC3E}">
        <p14:creationId xmlns:p14="http://schemas.microsoft.com/office/powerpoint/2010/main" val="760209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38200"/>
          </a:xfrm>
        </p:spPr>
        <p:txBody>
          <a:bodyPr/>
          <a:lstStyle/>
          <a:p>
            <a:r>
              <a:rPr lang="en-US" dirty="0"/>
              <a:t>Plate example</a:t>
            </a:r>
          </a:p>
        </p:txBody>
      </p:sp>
      <p:sp>
        <p:nvSpPr>
          <p:cNvPr id="3" name="Content Placeholder 2"/>
          <p:cNvSpPr>
            <a:spLocks noGrp="1"/>
          </p:cNvSpPr>
          <p:nvPr>
            <p:ph sz="quarter" idx="1"/>
          </p:nvPr>
        </p:nvSpPr>
        <p:spPr/>
        <p:txBody>
          <a:bodyPr/>
          <a:lstStyle/>
          <a:p>
            <a:endParaRPr lang="en-US"/>
          </a:p>
        </p:txBody>
      </p:sp>
      <p:pic>
        <p:nvPicPr>
          <p:cNvPr id="73730" name="Picture 2" descr="http://2.bp.blogspot.com/_J0EEixf3ntI/TVDDYxzw4GI/AAAAAAAAAVc/Bp8Xq9FGRAg/s1600/obesity-wallPoster-spa-9_Page_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990600"/>
            <a:ext cx="8248650" cy="533400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EC2BB3D8-824E-4144-86BB-D1DD4803F983}"/>
              </a:ext>
            </a:extLst>
          </p:cNvPr>
          <p:cNvPicPr>
            <a:picLocks noChangeAspect="1"/>
          </p:cNvPicPr>
          <p:nvPr/>
        </p:nvPicPr>
        <p:blipFill>
          <a:blip r:embed="rId5"/>
          <a:stretch>
            <a:fillRect/>
          </a:stretch>
        </p:blipFill>
        <p:spPr>
          <a:xfrm>
            <a:off x="160283" y="120556"/>
            <a:ext cx="8545567" cy="6758054"/>
          </a:xfrm>
          <a:prstGeom prst="rect">
            <a:avLst/>
          </a:prstGeom>
        </p:spPr>
      </p:pic>
      <p:pic>
        <p:nvPicPr>
          <p:cNvPr id="6" name="Picture 5">
            <a:extLst>
              <a:ext uri="{FF2B5EF4-FFF2-40B4-BE49-F238E27FC236}">
                <a16:creationId xmlns:a16="http://schemas.microsoft.com/office/drawing/2014/main" id="{8D74142C-5E57-4862-99F5-B55C44F279B4}"/>
              </a:ext>
            </a:extLst>
          </p:cNvPr>
          <p:cNvPicPr>
            <a:picLocks noChangeAspect="1"/>
          </p:cNvPicPr>
          <p:nvPr/>
        </p:nvPicPr>
        <p:blipFill>
          <a:blip r:embed="rId6"/>
          <a:stretch>
            <a:fillRect/>
          </a:stretch>
        </p:blipFill>
        <p:spPr>
          <a:xfrm>
            <a:off x="187828" y="990600"/>
            <a:ext cx="8977887" cy="5649389"/>
          </a:xfrm>
          <a:prstGeom prst="rect">
            <a:avLst/>
          </a:prstGeom>
        </p:spPr>
      </p:pic>
      <p:pic>
        <p:nvPicPr>
          <p:cNvPr id="8" name="Picture 7">
            <a:extLst>
              <a:ext uri="{FF2B5EF4-FFF2-40B4-BE49-F238E27FC236}">
                <a16:creationId xmlns:a16="http://schemas.microsoft.com/office/drawing/2014/main" id="{43C9C2B7-BBA7-4437-BFCA-2F812CEBC0CB}"/>
              </a:ext>
            </a:extLst>
          </p:cNvPr>
          <p:cNvPicPr>
            <a:picLocks noChangeAspect="1"/>
          </p:cNvPicPr>
          <p:nvPr/>
        </p:nvPicPr>
        <p:blipFill>
          <a:blip r:embed="rId7"/>
          <a:stretch>
            <a:fillRect/>
          </a:stretch>
        </p:blipFill>
        <p:spPr>
          <a:xfrm>
            <a:off x="163083" y="986492"/>
            <a:ext cx="8793089" cy="5778315"/>
          </a:xfrm>
          <a:prstGeom prst="rect">
            <a:avLst/>
          </a:prstGeom>
        </p:spPr>
      </p:pic>
      <p:pic>
        <p:nvPicPr>
          <p:cNvPr id="10" name="Picture 9">
            <a:extLst>
              <a:ext uri="{FF2B5EF4-FFF2-40B4-BE49-F238E27FC236}">
                <a16:creationId xmlns:a16="http://schemas.microsoft.com/office/drawing/2014/main" id="{1A58CFF4-0664-4A0F-95C6-75B4BC0D6568}"/>
              </a:ext>
            </a:extLst>
          </p:cNvPr>
          <p:cNvPicPr>
            <a:picLocks noChangeAspect="1"/>
          </p:cNvPicPr>
          <p:nvPr/>
        </p:nvPicPr>
        <p:blipFill>
          <a:blip r:embed="rId8"/>
          <a:stretch>
            <a:fillRect/>
          </a:stretch>
        </p:blipFill>
        <p:spPr>
          <a:xfrm>
            <a:off x="187828" y="1022444"/>
            <a:ext cx="8603751" cy="5658917"/>
          </a:xfrm>
          <a:prstGeom prst="rect">
            <a:avLst/>
          </a:prstGeom>
        </p:spPr>
      </p:pic>
    </p:spTree>
    <p:custDataLst>
      <p:tags r:id="rId1"/>
    </p:custDataLst>
    <p:extLst>
      <p:ext uri="{BB962C8B-B14F-4D97-AF65-F5344CB8AC3E}">
        <p14:creationId xmlns:p14="http://schemas.microsoft.com/office/powerpoint/2010/main" val="2147320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ppt_w</p:attrName>
                                        </p:attrNameLst>
                                      </p:cBhvr>
                                      <p:tavLst>
                                        <p:tav tm="0">
                                          <p:val>
                                            <p:fltVal val="0"/>
                                          </p:val>
                                        </p:tav>
                                        <p:tav tm="100000">
                                          <p:val>
                                            <p:strVal val="#ppt_w"/>
                                          </p:val>
                                        </p:tav>
                                      </p:tavLst>
                                    </p:anim>
                                    <p:anim calcmode="lin" valueType="num">
                                      <p:cBhvr>
                                        <p:cTn id="15" dur="1000" fill="hold"/>
                                        <p:tgtEl>
                                          <p:spTgt spid="6"/>
                                        </p:tgtEl>
                                        <p:attrNameLst>
                                          <p:attrName>ppt_h</p:attrName>
                                        </p:attrNameLst>
                                      </p:cBhvr>
                                      <p:tavLst>
                                        <p:tav tm="0">
                                          <p:val>
                                            <p:fltVal val="0"/>
                                          </p:val>
                                        </p:tav>
                                        <p:tav tm="100000">
                                          <p:val>
                                            <p:strVal val="#ppt_h"/>
                                          </p:val>
                                        </p:tav>
                                      </p:tavLst>
                                    </p:anim>
                                    <p:anim calcmode="lin" valueType="num">
                                      <p:cBhvr>
                                        <p:cTn id="16" dur="1000" fill="hold"/>
                                        <p:tgtEl>
                                          <p:spTgt spid="6"/>
                                        </p:tgtEl>
                                        <p:attrNameLst>
                                          <p:attrName>style.rotation</p:attrName>
                                        </p:attrNameLst>
                                      </p:cBhvr>
                                      <p:tavLst>
                                        <p:tav tm="0">
                                          <p:val>
                                            <p:fltVal val="90"/>
                                          </p:val>
                                        </p:tav>
                                        <p:tav tm="100000">
                                          <p:val>
                                            <p:fltVal val="0"/>
                                          </p:val>
                                        </p:tav>
                                      </p:tavLst>
                                    </p:anim>
                                    <p:animEffect transition="in" filter="fade">
                                      <p:cBhvr>
                                        <p:cTn id="17" dur="1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ipe(down)">
                                      <p:cBhvr>
                                        <p:cTn id="2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4418" name="Rectangle 1026"/>
          <p:cNvSpPr>
            <a:spLocks noGrp="1" noChangeArrowheads="1"/>
          </p:cNvSpPr>
          <p:nvPr>
            <p:ph type="title"/>
          </p:nvPr>
        </p:nvSpPr>
        <p:spPr>
          <a:xfrm>
            <a:off x="457200" y="152400"/>
            <a:ext cx="8229600" cy="990600"/>
          </a:xfrm>
        </p:spPr>
        <p:txBody>
          <a:bodyPr anchor="b">
            <a:normAutofit/>
          </a:bodyPr>
          <a:lstStyle/>
          <a:p>
            <a:pPr eaLnBrk="1" hangingPunct="1">
              <a:defRPr/>
            </a:pPr>
            <a:r>
              <a:rPr lang="en-US" dirty="0"/>
              <a:t>ADA 2026 Summary</a:t>
            </a:r>
          </a:p>
        </p:txBody>
      </p:sp>
      <p:graphicFrame>
        <p:nvGraphicFramePr>
          <p:cNvPr id="1724421" name="Rectangle 1027">
            <a:extLst>
              <a:ext uri="{FF2B5EF4-FFF2-40B4-BE49-F238E27FC236}">
                <a16:creationId xmlns:a16="http://schemas.microsoft.com/office/drawing/2014/main" id="{1AC91032-4054-2DE7-6AEA-E9A52D073D50}"/>
              </a:ext>
            </a:extLst>
          </p:cNvPr>
          <p:cNvGraphicFramePr/>
          <p:nvPr>
            <p:extLst>
              <p:ext uri="{D42A27DB-BD31-4B8C-83A1-F6EECF244321}">
                <p14:modId xmlns:p14="http://schemas.microsoft.com/office/powerpoint/2010/main" val="2923268183"/>
              </p:ext>
            </p:extLst>
          </p:nvPr>
        </p:nvGraphicFramePr>
        <p:xfrm>
          <a:off x="457200" y="1295400"/>
          <a:ext cx="8229600" cy="48615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1248453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99C73304-99B0-5B1A-FE20-8A856485DE65}"/>
              </a:ext>
            </a:extLst>
          </p:cNvPr>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t="11122" r="-3" b="2439"/>
          <a:stretch/>
        </p:blipFill>
        <p:spPr bwMode="auto">
          <a:xfrm>
            <a:off x="4572000" y="685800"/>
            <a:ext cx="4037635" cy="552209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7B2685E-59C5-2A23-2105-CEFF0962DD2F}"/>
              </a:ext>
            </a:extLst>
          </p:cNvPr>
          <p:cNvSpPr>
            <a:spLocks noGrp="1"/>
          </p:cNvSpPr>
          <p:nvPr>
            <p:ph type="title"/>
          </p:nvPr>
        </p:nvSpPr>
        <p:spPr>
          <a:xfrm>
            <a:off x="457200" y="228600"/>
            <a:ext cx="8229600" cy="914400"/>
          </a:xfrm>
        </p:spPr>
        <p:txBody>
          <a:bodyPr anchor="b">
            <a:normAutofit/>
          </a:bodyPr>
          <a:lstStyle/>
          <a:p>
            <a:r>
              <a:rPr lang="en-US" dirty="0"/>
              <a:t>5 M’s and Judgement Free Zone</a:t>
            </a:r>
          </a:p>
        </p:txBody>
      </p:sp>
      <p:pic>
        <p:nvPicPr>
          <p:cNvPr id="14" name="Content Placeholder 13" descr="Elderly man in counseling">
            <a:extLst>
              <a:ext uri="{FF2B5EF4-FFF2-40B4-BE49-F238E27FC236}">
                <a16:creationId xmlns:a16="http://schemas.microsoft.com/office/drawing/2014/main" id="{9728F775-8A8D-EEEC-BAD8-97F9539D02F9}"/>
              </a:ext>
            </a:extLst>
          </p:cNvPr>
          <p:cNvPicPr>
            <a:picLocks noGrp="1" noChangeAspect="1"/>
          </p:cNvPicPr>
          <p:nvPr>
            <p:ph sz="quarter" idx="1"/>
          </p:nvPr>
        </p:nvPicPr>
        <p:blipFill>
          <a:blip r:embed="rId3" cstate="print">
            <a:extLst>
              <a:ext uri="{28A0092B-C50C-407E-A947-70E740481C1C}">
                <a14:useLocalDpi xmlns:a14="http://schemas.microsoft.com/office/drawing/2010/main" val="0"/>
              </a:ext>
            </a:extLst>
          </a:blip>
          <a:srcRect l="24307" r="21055" b="-3"/>
          <a:stretch/>
        </p:blipFill>
        <p:spPr>
          <a:xfrm>
            <a:off x="457200" y="1219200"/>
            <a:ext cx="4041648" cy="4937760"/>
          </a:xfrm>
          <a:noFill/>
        </p:spPr>
      </p:pic>
    </p:spTree>
    <p:extLst>
      <p:ext uri="{BB962C8B-B14F-4D97-AF65-F5344CB8AC3E}">
        <p14:creationId xmlns:p14="http://schemas.microsoft.com/office/powerpoint/2010/main" val="2287471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6242113" y="2895600"/>
            <a:ext cx="2444687" cy="2842659"/>
          </a:xfrm>
          <a:prstGeom prst="rect">
            <a:avLst/>
          </a:prstGeom>
        </p:spPr>
      </p:pic>
      <p:sp>
        <p:nvSpPr>
          <p:cNvPr id="2" name="Title 1"/>
          <p:cNvSpPr>
            <a:spLocks noGrp="1"/>
          </p:cNvSpPr>
          <p:nvPr>
            <p:ph type="title"/>
          </p:nvPr>
        </p:nvSpPr>
        <p:spPr>
          <a:xfrm>
            <a:off x="375022" y="152400"/>
            <a:ext cx="8229600" cy="990600"/>
          </a:xfrm>
        </p:spPr>
        <p:txBody>
          <a:bodyPr/>
          <a:lstStyle/>
          <a:p>
            <a:r>
              <a:rPr lang="en-US" dirty="0"/>
              <a:t>Exercise Standards	</a:t>
            </a:r>
          </a:p>
        </p:txBody>
      </p:sp>
      <p:sp>
        <p:nvSpPr>
          <p:cNvPr id="3" name="Content Placeholder 2"/>
          <p:cNvSpPr>
            <a:spLocks noGrp="1"/>
          </p:cNvSpPr>
          <p:nvPr>
            <p:ph sz="quarter" idx="1"/>
          </p:nvPr>
        </p:nvSpPr>
        <p:spPr>
          <a:xfrm>
            <a:off x="457199" y="1219200"/>
            <a:ext cx="5867401" cy="5486400"/>
          </a:xfrm>
        </p:spPr>
        <p:txBody>
          <a:bodyPr>
            <a:normAutofit/>
          </a:bodyPr>
          <a:lstStyle/>
          <a:p>
            <a:r>
              <a:rPr lang="en-US" sz="3000" dirty="0"/>
              <a:t>Adults – 150 min/</a:t>
            </a:r>
            <a:r>
              <a:rPr lang="en-US" sz="3000" dirty="0" err="1"/>
              <a:t>wk</a:t>
            </a:r>
            <a:r>
              <a:rPr lang="en-US" sz="3000" dirty="0"/>
              <a:t> moderate intensity </a:t>
            </a:r>
          </a:p>
          <a:p>
            <a:pPr lvl="1"/>
            <a:r>
              <a:rPr lang="en-US" dirty="0"/>
              <a:t>over 3 days a week.</a:t>
            </a:r>
          </a:p>
          <a:p>
            <a:pPr lvl="1"/>
            <a:r>
              <a:rPr lang="en-US" dirty="0"/>
              <a:t>Don’t miss &gt; 2 consecutive days w/out exercise</a:t>
            </a:r>
          </a:p>
          <a:p>
            <a:pPr lvl="1"/>
            <a:r>
              <a:rPr lang="en-US" dirty="0"/>
              <a:t>Get up every 30 mins - Reduce sedentary time </a:t>
            </a:r>
          </a:p>
          <a:p>
            <a:pPr lvl="1"/>
            <a:r>
              <a:rPr lang="en-US" dirty="0"/>
              <a:t>Flexibility and balance training 2-3 </a:t>
            </a:r>
            <a:r>
              <a:rPr lang="en-US" dirty="0" err="1"/>
              <a:t>xs</a:t>
            </a:r>
            <a:r>
              <a:rPr lang="en-US" dirty="0"/>
              <a:t> a week (Yoga and Tai Chi)</a:t>
            </a:r>
          </a:p>
          <a:p>
            <a:pPr lvl="1"/>
            <a:r>
              <a:rPr lang="en-US" dirty="0"/>
              <a:t>T1 and T2 – resistance training 2 -3 </a:t>
            </a:r>
            <a:r>
              <a:rPr lang="en-US" dirty="0" err="1"/>
              <a:t>xs</a:t>
            </a:r>
            <a:r>
              <a:rPr lang="en-US" dirty="0"/>
              <a:t> a week</a:t>
            </a:r>
          </a:p>
        </p:txBody>
      </p:sp>
      <p:pic>
        <p:nvPicPr>
          <p:cNvPr id="4" name="Picture 3"/>
          <p:cNvPicPr>
            <a:picLocks noChangeAspect="1"/>
          </p:cNvPicPr>
          <p:nvPr/>
        </p:nvPicPr>
        <p:blipFill>
          <a:blip r:embed="rId3"/>
          <a:stretch>
            <a:fillRect/>
          </a:stretch>
        </p:blipFill>
        <p:spPr>
          <a:xfrm>
            <a:off x="7239000" y="152400"/>
            <a:ext cx="1365622" cy="2097206"/>
          </a:xfrm>
          <a:prstGeom prst="rect">
            <a:avLst/>
          </a:prstGeom>
        </p:spPr>
      </p:pic>
      <p:pic>
        <p:nvPicPr>
          <p:cNvPr id="5" name="Picture 4"/>
          <p:cNvPicPr>
            <a:picLocks noChangeAspect="1"/>
          </p:cNvPicPr>
          <p:nvPr/>
        </p:nvPicPr>
        <p:blipFill>
          <a:blip r:embed="rId4"/>
          <a:stretch>
            <a:fillRect/>
          </a:stretch>
        </p:blipFill>
        <p:spPr>
          <a:xfrm>
            <a:off x="6037944" y="114300"/>
            <a:ext cx="3023878" cy="2274005"/>
          </a:xfrm>
          <a:prstGeom prst="rect">
            <a:avLst/>
          </a:prstGeom>
        </p:spPr>
      </p:pic>
    </p:spTree>
    <p:extLst>
      <p:ext uri="{BB962C8B-B14F-4D97-AF65-F5344CB8AC3E}">
        <p14:creationId xmlns:p14="http://schemas.microsoft.com/office/powerpoint/2010/main" val="660526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hard truth</a:t>
            </a:r>
          </a:p>
        </p:txBody>
      </p:sp>
      <p:sp>
        <p:nvSpPr>
          <p:cNvPr id="3" name="Content Placeholder 2"/>
          <p:cNvSpPr>
            <a:spLocks noGrp="1"/>
          </p:cNvSpPr>
          <p:nvPr>
            <p:ph sz="quarter" idx="1"/>
          </p:nvPr>
        </p:nvSpPr>
        <p:spPr>
          <a:xfrm>
            <a:off x="457200" y="1219200"/>
            <a:ext cx="6705600" cy="4937760"/>
          </a:xfrm>
        </p:spPr>
        <p:txBody>
          <a:bodyPr>
            <a:normAutofit fontScale="92500"/>
          </a:bodyPr>
          <a:lstStyle/>
          <a:p>
            <a:r>
              <a:rPr lang="en-US" dirty="0"/>
              <a:t>Exercise alone doesn’t cause weight loss</a:t>
            </a:r>
          </a:p>
          <a:p>
            <a:r>
              <a:rPr lang="en-US" dirty="0"/>
              <a:t>But….</a:t>
            </a:r>
          </a:p>
          <a:p>
            <a:pPr lvl="1"/>
            <a:r>
              <a:rPr lang="en-US" dirty="0"/>
              <a:t>It helps keep weight off</a:t>
            </a:r>
          </a:p>
          <a:p>
            <a:pPr lvl="1"/>
            <a:r>
              <a:rPr lang="en-US" dirty="0"/>
              <a:t>Decreases visceral adiposity</a:t>
            </a:r>
          </a:p>
          <a:p>
            <a:pPr lvl="1"/>
            <a:r>
              <a:rPr lang="en-US" dirty="0"/>
              <a:t>Decreases CV Risk</a:t>
            </a:r>
          </a:p>
          <a:p>
            <a:pPr marL="274320" lvl="1" indent="0">
              <a:buNone/>
            </a:pPr>
            <a:endParaRPr lang="en-US" dirty="0"/>
          </a:p>
          <a:p>
            <a:pPr marL="274320" lvl="1" indent="0">
              <a:buNone/>
            </a:pPr>
            <a:endParaRPr lang="en-US" dirty="0"/>
          </a:p>
          <a:p>
            <a:r>
              <a:rPr lang="en-US" dirty="0"/>
              <a:t>To combat the rise in body weight, we need to change the food environment</a:t>
            </a:r>
          </a:p>
          <a:p>
            <a:r>
              <a:rPr lang="en-US" dirty="0"/>
              <a:t>“You cannot outrun an unhealthy diet”. </a:t>
            </a:r>
          </a:p>
        </p:txBody>
      </p:sp>
      <p:pic>
        <p:nvPicPr>
          <p:cNvPr id="4" name="Picture 3"/>
          <p:cNvPicPr>
            <a:picLocks noChangeAspect="1"/>
          </p:cNvPicPr>
          <p:nvPr/>
        </p:nvPicPr>
        <p:blipFill>
          <a:blip r:embed="rId2"/>
          <a:stretch>
            <a:fillRect/>
          </a:stretch>
        </p:blipFill>
        <p:spPr>
          <a:xfrm>
            <a:off x="5510212" y="1707464"/>
            <a:ext cx="2543175" cy="2522466"/>
          </a:xfrm>
          <a:prstGeom prst="rect">
            <a:avLst/>
          </a:prstGeom>
        </p:spPr>
      </p:pic>
    </p:spTree>
    <p:extLst>
      <p:ext uri="{BB962C8B-B14F-4D97-AF65-F5344CB8AC3E}">
        <p14:creationId xmlns:p14="http://schemas.microsoft.com/office/powerpoint/2010/main" val="2268679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SLIDE_COUNT" val="84"/>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UDIO_ID" val="781"/>
  <p:tag name="ELAPSEDTIME" val="220.9"/>
  <p:tag name="ANNOTATION_TYPE_1" val="2"/>
  <p:tag name="ANNOTATION_START_1" val="30.5"/>
  <p:tag name="ANNOTATION_END_1" val="30.5"/>
  <p:tag name="ANNOTATION_TOP_1" val="-29.9"/>
  <p:tag name="ANNOTATION_LEFT_1" val="-30.0"/>
  <p:tag name="ANNOTATION_WIDTH_1" val="635.9"/>
  <p:tag name="ANNOTATION_HEIGHT_1" val="491.8"/>
  <p:tag name="ANNOTATION_ANIMATION_1" val="4"/>
  <p:tag name="ANNOTATION_ROTATION_1" val="0"/>
  <p:tag name="ANNOTATION_SUB_TYPE_1" val="11"/>
  <p:tag name="ANNOTATION_LOOP_COUNT_1" val="1"/>
  <p:tag name="ANNOTATION_BOX_RADIUS_1" val="0"/>
  <p:tag name="ANNOTATION_SCALE_1" val="0"/>
  <p:tag name="ANNOTATION_BORDER_ALPHA_1" val="100"/>
  <p:tag name="ANNOTATION_BORDER_COLOR_1" val="16777215"/>
  <p:tag name="ANNOTATION_FILL_COLOR_1" val="855309"/>
  <p:tag name="ANNOTATION_FILL_ALPHA_1" val="50"/>
  <p:tag name="ANNOTATION_BORDER_WIDTH_1" val="2"/>
  <p:tag name="ANNOTATION_TYPE_2" val="2"/>
  <p:tag name="ANNOTATION_START_2" val="30.5"/>
  <p:tag name="ANNOTATION_END_2" val="36.8"/>
  <p:tag name="ANNOTATION_TOP_2" val="85.4"/>
  <p:tag name="ANNOTATION_LEFT_2" val="32.4"/>
  <p:tag name="ANNOTATION_WIDTH_2" val="526.3"/>
  <p:tag name="ANNOTATION_HEIGHT_2" val="59.8"/>
  <p:tag name="ANNOTATION_ANIMATION_2" val="4"/>
  <p:tag name="ANNOTATION_ROTATION_2" val="0"/>
  <p:tag name="ANNOTATION_SUB_TYPE_2" val="11"/>
  <p:tag name="ANNOTATION_LOOP_COUNT_2" val="1"/>
  <p:tag name="ANNOTATION_BOX_RADIUS_2" val="5"/>
  <p:tag name="ANNOTATION_SCALE_2" val="0"/>
  <p:tag name="ANNOTATION_BORDER_ALPHA_2" val="100"/>
  <p:tag name="ANNOTATION_BORDER_COLOR_2" val="16777215"/>
  <p:tag name="ANNOTATION_FILL_COLOR_2" val="855309"/>
  <p:tag name="ANNOTATION_FILL_ALPHA_2" val="50"/>
  <p:tag name="ANNOTATION_BORDER_WIDTH_2" val="2"/>
  <p:tag name="ANNOTATION_TYPE_3" val="2"/>
  <p:tag name="ANNOTATION_START_3" val="36.8"/>
  <p:tag name="ANNOTATION_END_3" val="52.0"/>
  <p:tag name="ANNOTATION_TOP_3" val="-29.9"/>
  <p:tag name="ANNOTATION_LEFT_3" val="-30.0"/>
  <p:tag name="ANNOTATION_WIDTH_3" val="635.9"/>
  <p:tag name="ANNOTATION_HEIGHT_3" val="491.8"/>
  <p:tag name="ANNOTATION_ANIMATION_3" val="4"/>
  <p:tag name="ANNOTATION_ROTATION_3" val="0"/>
  <p:tag name="ANNOTATION_SUB_TYPE_3" val="11"/>
  <p:tag name="ANNOTATION_LOOP_COUNT_3" val="1"/>
  <p:tag name="ANNOTATION_BOX_RADIUS_3" val="0"/>
  <p:tag name="ANNOTATION_SCALE_3" val="0"/>
  <p:tag name="ANNOTATION_BORDER_ALPHA_3" val="100"/>
  <p:tag name="ANNOTATION_BORDER_COLOR_3" val="16777215"/>
  <p:tag name="ANNOTATION_FILL_COLOR_3" val="855309"/>
  <p:tag name="ANNOTATION_FILL_ALPHA_3" val="50"/>
  <p:tag name="ANNOTATION_BORDER_WIDTH_3" val="2"/>
  <p:tag name="ANNOTATION_TYPE_4" val="0"/>
  <p:tag name="ANNOTATION_START_4" val="52.0"/>
  <p:tag name="ANNOTATION_END_4" val="54.5"/>
  <p:tag name="ANNOTATION_TOP_4" val="151.2"/>
  <p:tag name="ANNOTATION_LEFT_4" val="53.3"/>
  <p:tag name="ANNOTATION_WIDTH_4" val="89.9"/>
  <p:tag name="ANNOTATION_HEIGHT_4" val="89.6"/>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54.5"/>
  <p:tag name="ANNOTATION_END_5" val="90.8"/>
  <p:tag name="ANNOTATION_TOP_5" val="187.6"/>
  <p:tag name="ANNOTATION_LEFT_5" val="34.8"/>
  <p:tag name="ANNOTATION_WIDTH_5" val="89.9"/>
  <p:tag name="ANNOTATION_HEIGHT_5" val="89.6"/>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TYPE_6" val="0"/>
  <p:tag name="ANNOTATION_START_6" val="90.8"/>
  <p:tag name="ANNOTATION_END_6" val="98.4"/>
  <p:tag name="ANNOTATION_TOP_6" val="257.5"/>
  <p:tag name="ANNOTATION_LEFT_6" val="56.3"/>
  <p:tag name="ANNOTATION_WIDTH_6" val="89.9"/>
  <p:tag name="ANNOTATION_HEIGHT_6" val="89.6"/>
  <p:tag name="ANNOTATION_ANIMATION_6" val="3"/>
  <p:tag name="ANNOTATION_ROTATION_6" val="0"/>
  <p:tag name="ANNOTATION_SUB_TYPE_6" val="2"/>
  <p:tag name="ANNOTATION_LOOP_COUNT_6" val="1"/>
  <p:tag name="ANNOTATION_BOX_RADIUS_6" val="0"/>
  <p:tag name="ANNOTATION_SCALE_6" val="125"/>
  <p:tag name="ANNOTATION_BORDER_ALPHA_6" val="100"/>
  <p:tag name="ANNOTATION_BORDER_COLOR_6" val="16777215"/>
  <p:tag name="ANNOTATION_FILL_COLOR_6" val="683492"/>
  <p:tag name="ANNOTATION_FILL_ALPHA_6" val="100"/>
  <p:tag name="ANNOTATION_BORDER_WIDTH_6" val="2"/>
  <p:tag name="ANNOTATION_TYPE_7" val="2"/>
  <p:tag name="ANNOTATION_START_7" val="98.4"/>
  <p:tag name="ANNOTATION_END_7" val="98.4"/>
  <p:tag name="ANNOTATION_TOP_7" val="-29.9"/>
  <p:tag name="ANNOTATION_LEFT_7" val="-30.0"/>
  <p:tag name="ANNOTATION_WIDTH_7" val="635.9"/>
  <p:tag name="ANNOTATION_HEIGHT_7" val="491.8"/>
  <p:tag name="ANNOTATION_ANIMATION_7" val="4"/>
  <p:tag name="ANNOTATION_ROTATION_7" val="0"/>
  <p:tag name="ANNOTATION_SUB_TYPE_7" val="11"/>
  <p:tag name="ANNOTATION_LOOP_COUNT_7" val="1"/>
  <p:tag name="ANNOTATION_BOX_RADIUS_7" val="0"/>
  <p:tag name="ANNOTATION_SCALE_7" val="0"/>
  <p:tag name="ANNOTATION_BORDER_ALPHA_7" val="100"/>
  <p:tag name="ANNOTATION_BORDER_COLOR_7" val="16777215"/>
  <p:tag name="ANNOTATION_FILL_COLOR_7" val="855309"/>
  <p:tag name="ANNOTATION_FILL_ALPHA_7" val="50"/>
  <p:tag name="ANNOTATION_BORDER_WIDTH_7" val="2"/>
  <p:tag name="ANNOTATION_TYPE_8" val="2"/>
  <p:tag name="ANNOTATION_START_8" val="98.4"/>
  <p:tag name="ANNOTATION_END_8" val="145.7"/>
  <p:tag name="ANNOTATION_TOP_8" val="240.8"/>
  <p:tag name="ANNOTATION_LEFT_8" val="78.5"/>
  <p:tag name="ANNOTATION_WIDTH_8" val="453.1"/>
  <p:tag name="ANNOTATION_HEIGHT_8" val="37.6"/>
  <p:tag name="ANNOTATION_ANIMATION_8" val="4"/>
  <p:tag name="ANNOTATION_ROTATION_8" val="0"/>
  <p:tag name="ANNOTATION_SUB_TYPE_8" val="11"/>
  <p:tag name="ANNOTATION_LOOP_COUNT_8" val="1"/>
  <p:tag name="ANNOTATION_BOX_RADIUS_8" val="5"/>
  <p:tag name="ANNOTATION_SCALE_8" val="0"/>
  <p:tag name="ANNOTATION_BORDER_ALPHA_8" val="100"/>
  <p:tag name="ANNOTATION_BORDER_COLOR_8" val="16777215"/>
  <p:tag name="ANNOTATION_FILL_COLOR_8" val="855309"/>
  <p:tag name="ANNOTATION_FILL_ALPHA_8" val="50"/>
  <p:tag name="ANNOTATION_BORDER_WIDTH_8" val="2"/>
  <p:tag name="ANNOTATION_TYPE_9" val="2"/>
  <p:tag name="ANNOTATION_START_9" val="145.7"/>
  <p:tag name="ANNOTATION_END_9" val="149.1"/>
  <p:tag name="ANNOTATION_TOP_9" val="-29.9"/>
  <p:tag name="ANNOTATION_LEFT_9" val="-30.0"/>
  <p:tag name="ANNOTATION_WIDTH_9" val="635.9"/>
  <p:tag name="ANNOTATION_HEIGHT_9" val="491.8"/>
  <p:tag name="ANNOTATION_ANIMATION_9" val="4"/>
  <p:tag name="ANNOTATION_ROTATION_9" val="0"/>
  <p:tag name="ANNOTATION_SUB_TYPE_9" val="11"/>
  <p:tag name="ANNOTATION_LOOP_COUNT_9" val="1"/>
  <p:tag name="ANNOTATION_BOX_RADIUS_9" val="0"/>
  <p:tag name="ANNOTATION_SCALE_9" val="0"/>
  <p:tag name="ANNOTATION_BORDER_ALPHA_9" val="100"/>
  <p:tag name="ANNOTATION_BORDER_COLOR_9" val="16777215"/>
  <p:tag name="ANNOTATION_FILL_COLOR_9" val="855309"/>
  <p:tag name="ANNOTATION_FILL_ALPHA_9" val="50"/>
  <p:tag name="ANNOTATION_BORDER_WIDTH_9" val="2"/>
  <p:tag name="ANNOTATION_TYPE_10" val="2"/>
  <p:tag name="ANNOTATION_START_10" val="149.1"/>
  <p:tag name="ANNOTATION_END_10" val="149.1"/>
  <p:tag name="ANNOTATION_TOP_10" val="-29.9"/>
  <p:tag name="ANNOTATION_LEFT_10" val="-30.0"/>
  <p:tag name="ANNOTATION_WIDTH_10" val="635.9"/>
  <p:tag name="ANNOTATION_HEIGHT_10" val="491.8"/>
  <p:tag name="ANNOTATION_ANIMATION_10" val="4"/>
  <p:tag name="ANNOTATION_ROTATION_10" val="0"/>
  <p:tag name="ANNOTATION_SUB_TYPE_10" val="11"/>
  <p:tag name="ANNOTATION_LOOP_COUNT_10" val="1"/>
  <p:tag name="ANNOTATION_BOX_RADIUS_10" val="0"/>
  <p:tag name="ANNOTATION_SCALE_10" val="0"/>
  <p:tag name="ANNOTATION_BORDER_ALPHA_10" val="100"/>
  <p:tag name="ANNOTATION_BORDER_COLOR_10" val="16777215"/>
  <p:tag name="ANNOTATION_FILL_COLOR_10" val="855309"/>
  <p:tag name="ANNOTATION_FILL_ALPHA_10" val="50"/>
  <p:tag name="ANNOTATION_BORDER_WIDTH_10" val="2"/>
  <p:tag name="ANNOTATION_TYPE_11" val="2"/>
  <p:tag name="ANNOTATION_START_11" val="149.1"/>
  <p:tag name="ANNOTATION_END_11" val="158.5"/>
  <p:tag name="ANNOTATION_TOP_11" val="272.5"/>
  <p:tag name="ANNOTATION_LEFT_11" val="95.3"/>
  <p:tag name="ANNOTATION_WIDTH_11" val="284.7"/>
  <p:tag name="ANNOTATION_HEIGHT_11" val="39.4"/>
  <p:tag name="ANNOTATION_ANIMATION_11" val="4"/>
  <p:tag name="ANNOTATION_ROTATION_11" val="0"/>
  <p:tag name="ANNOTATION_SUB_TYPE_11" val="11"/>
  <p:tag name="ANNOTATION_LOOP_COUNT_11" val="1"/>
  <p:tag name="ANNOTATION_BOX_RADIUS_11" val="5"/>
  <p:tag name="ANNOTATION_SCALE_11" val="0"/>
  <p:tag name="ANNOTATION_BORDER_ALPHA_11" val="100"/>
  <p:tag name="ANNOTATION_BORDER_COLOR_11" val="16777215"/>
  <p:tag name="ANNOTATION_FILL_COLOR_11" val="855309"/>
  <p:tag name="ANNOTATION_FILL_ALPHA_11" val="50"/>
  <p:tag name="ANNOTATION_BORDER_WIDTH_11" val="2"/>
  <p:tag name="ANNOTATION_TYPE_12" val="2"/>
  <p:tag name="ANNOTATION_START_12" val="158.5"/>
  <p:tag name="ANNOTATION_END_12" val="162.6"/>
  <p:tag name="ANNOTATION_TOP_12" val="-29.9"/>
  <p:tag name="ANNOTATION_LEFT_12" val="-30.0"/>
  <p:tag name="ANNOTATION_WIDTH_12" val="635.9"/>
  <p:tag name="ANNOTATION_HEIGHT_12" val="491.8"/>
  <p:tag name="ANNOTATION_ANIMATION_12" val="4"/>
  <p:tag name="ANNOTATION_ROTATION_12" val="0"/>
  <p:tag name="ANNOTATION_SUB_TYPE_12" val="11"/>
  <p:tag name="ANNOTATION_LOOP_COUNT_12" val="1"/>
  <p:tag name="ANNOTATION_BOX_RADIUS_12" val="0"/>
  <p:tag name="ANNOTATION_SCALE_12" val="0"/>
  <p:tag name="ANNOTATION_BORDER_ALPHA_12" val="100"/>
  <p:tag name="ANNOTATION_BORDER_COLOR_12" val="16777215"/>
  <p:tag name="ANNOTATION_FILL_COLOR_12" val="855309"/>
  <p:tag name="ANNOTATION_FILL_ALPHA_12" val="50"/>
  <p:tag name="ANNOTATION_BORDER_WIDTH_12" val="2"/>
  <p:tag name="ANNOTATION_TYPE_13" val="2"/>
  <p:tag name="ANNOTATION_START_13" val="162.6"/>
  <p:tag name="ANNOTATION_END_13" val="162.6"/>
  <p:tag name="ANNOTATION_TOP_13" val="-29.9"/>
  <p:tag name="ANNOTATION_LEFT_13" val="-30.0"/>
  <p:tag name="ANNOTATION_WIDTH_13" val="635.9"/>
  <p:tag name="ANNOTATION_HEIGHT_13" val="491.8"/>
  <p:tag name="ANNOTATION_ANIMATION_13" val="4"/>
  <p:tag name="ANNOTATION_ROTATION_13" val="0"/>
  <p:tag name="ANNOTATION_SUB_TYPE_13" val="11"/>
  <p:tag name="ANNOTATION_LOOP_COUNT_13" val="1"/>
  <p:tag name="ANNOTATION_BOX_RADIUS_13" val="0"/>
  <p:tag name="ANNOTATION_SCALE_13" val="0"/>
  <p:tag name="ANNOTATION_BORDER_ALPHA_13" val="100"/>
  <p:tag name="ANNOTATION_BORDER_COLOR_13" val="16777215"/>
  <p:tag name="ANNOTATION_FILL_COLOR_13" val="855309"/>
  <p:tag name="ANNOTATION_FILL_ALPHA_13" val="50"/>
  <p:tag name="ANNOTATION_BORDER_WIDTH_13" val="2"/>
  <p:tag name="ANNOTATION_TYPE_14" val="2"/>
  <p:tag name="ANNOTATION_START_14" val="162.6"/>
  <p:tag name="ANNOTATION_END_14" val="171.8"/>
  <p:tag name="ANNOTATION_TOP_14" val="243.2"/>
  <p:tag name="ANNOTATION_LEFT_14" val="73.1"/>
  <p:tag name="ANNOTATION_WIDTH_14" val="446.5"/>
  <p:tag name="ANNOTATION_HEIGHT_14" val="64.5"/>
  <p:tag name="ANNOTATION_ANIMATION_14" val="4"/>
  <p:tag name="ANNOTATION_ROTATION_14" val="0"/>
  <p:tag name="ANNOTATION_SUB_TYPE_14" val="11"/>
  <p:tag name="ANNOTATION_LOOP_COUNT_14" val="1"/>
  <p:tag name="ANNOTATION_BOX_RADIUS_14" val="5"/>
  <p:tag name="ANNOTATION_SCALE_14" val="0"/>
  <p:tag name="ANNOTATION_BORDER_ALPHA_14" val="100"/>
  <p:tag name="ANNOTATION_BORDER_COLOR_14" val="16777215"/>
  <p:tag name="ANNOTATION_FILL_COLOR_14" val="855309"/>
  <p:tag name="ANNOTATION_FILL_ALPHA_14" val="50"/>
  <p:tag name="ANNOTATION_BORDER_WIDTH_14" val="2"/>
  <p:tag name="ANNOTATION_TYPE_15" val="2"/>
  <p:tag name="ANNOTATION_START_15" val="171.8"/>
  <p:tag name="ANNOTATION_END_15" val="183.7"/>
  <p:tag name="ANNOTATION_TOP_15" val="-29.9"/>
  <p:tag name="ANNOTATION_LEFT_15" val="-30.0"/>
  <p:tag name="ANNOTATION_WIDTH_15" val="635.9"/>
  <p:tag name="ANNOTATION_HEIGHT_15" val="491.8"/>
  <p:tag name="ANNOTATION_ANIMATION_15" val="4"/>
  <p:tag name="ANNOTATION_ROTATION_15" val="0"/>
  <p:tag name="ANNOTATION_SUB_TYPE_15" val="11"/>
  <p:tag name="ANNOTATION_LOOP_COUNT_15" val="1"/>
  <p:tag name="ANNOTATION_BOX_RADIUS_15" val="0"/>
  <p:tag name="ANNOTATION_SCALE_15" val="0"/>
  <p:tag name="ANNOTATION_BORDER_ALPHA_15" val="100"/>
  <p:tag name="ANNOTATION_BORDER_COLOR_15" val="16777215"/>
  <p:tag name="ANNOTATION_FILL_COLOR_15" val="855309"/>
  <p:tag name="ANNOTATION_FILL_ALPHA_15" val="50"/>
  <p:tag name="ANNOTATION_BORDER_WIDTH_15" val="2"/>
  <p:tag name="ANNOTATION_TYPE_16" val="2"/>
  <p:tag name="ANNOTATION_START_16" val="183.7"/>
  <p:tag name="ANNOTATION_END_16" val="183.7"/>
  <p:tag name="ANNOTATION_TOP_16" val="-29.9"/>
  <p:tag name="ANNOTATION_LEFT_16" val="-30.0"/>
  <p:tag name="ANNOTATION_WIDTH_16" val="635.9"/>
  <p:tag name="ANNOTATION_HEIGHT_16" val="491.8"/>
  <p:tag name="ANNOTATION_ANIMATION_16" val="4"/>
  <p:tag name="ANNOTATION_ROTATION_16" val="0"/>
  <p:tag name="ANNOTATION_SUB_TYPE_16" val="11"/>
  <p:tag name="ANNOTATION_LOOP_COUNT_16" val="1"/>
  <p:tag name="ANNOTATION_BOX_RADIUS_16" val="0"/>
  <p:tag name="ANNOTATION_SCALE_16" val="0"/>
  <p:tag name="ANNOTATION_BORDER_ALPHA_16" val="100"/>
  <p:tag name="ANNOTATION_BORDER_COLOR_16" val="16777215"/>
  <p:tag name="ANNOTATION_FILL_COLOR_16" val="855309"/>
  <p:tag name="ANNOTATION_FILL_ALPHA_16" val="50"/>
  <p:tag name="ANNOTATION_BORDER_WIDTH_16" val="2"/>
  <p:tag name="ANNOTATION_TYPE_17" val="2"/>
  <p:tag name="ANNOTATION_START_17" val="183.7"/>
  <p:tag name="ANNOTATION_END_17" val="187.3"/>
  <p:tag name="ANNOTATION_TOP_17" val="309.5"/>
  <p:tag name="ANNOTATION_LEFT_17" val="70.1"/>
  <p:tag name="ANNOTATION_WIDTH_17" val="434.5"/>
  <p:tag name="ANNOTATION_HEIGHT_17" val="29.9"/>
  <p:tag name="ANNOTATION_ANIMATION_17" val="4"/>
  <p:tag name="ANNOTATION_ROTATION_17" val="0"/>
  <p:tag name="ANNOTATION_SUB_TYPE_17" val="11"/>
  <p:tag name="ANNOTATION_LOOP_COUNT_17" val="1"/>
  <p:tag name="ANNOTATION_BOX_RADIUS_17" val="5"/>
  <p:tag name="ANNOTATION_SCALE_17" val="0"/>
  <p:tag name="ANNOTATION_BORDER_ALPHA_17" val="100"/>
  <p:tag name="ANNOTATION_BORDER_COLOR_17" val="16777215"/>
  <p:tag name="ANNOTATION_FILL_COLOR_17" val="855309"/>
  <p:tag name="ANNOTATION_FILL_ALPHA_17" val="50"/>
  <p:tag name="ANNOTATION_BORDER_WIDTH_17" val="2"/>
  <p:tag name="ANNOTATION_TYPE_18" val="2"/>
  <p:tag name="ANNOTATION_START_18" val="187.3"/>
  <p:tag name="ANNOTATION_END_18" val="191.4"/>
  <p:tag name="ANNOTATION_TOP_18" val="-29.9"/>
  <p:tag name="ANNOTATION_LEFT_18" val="-30.0"/>
  <p:tag name="ANNOTATION_WIDTH_18" val="635.9"/>
  <p:tag name="ANNOTATION_HEIGHT_18" val="491.8"/>
  <p:tag name="ANNOTATION_ANIMATION_18" val="4"/>
  <p:tag name="ANNOTATION_ROTATION_18" val="0"/>
  <p:tag name="ANNOTATION_SUB_TYPE_18" val="11"/>
  <p:tag name="ANNOTATION_LOOP_COUNT_18" val="1"/>
  <p:tag name="ANNOTATION_BOX_RADIUS_18" val="0"/>
  <p:tag name="ANNOTATION_SCALE_18" val="0"/>
  <p:tag name="ANNOTATION_BORDER_ALPHA_18" val="100"/>
  <p:tag name="ANNOTATION_BORDER_COLOR_18" val="16777215"/>
  <p:tag name="ANNOTATION_FILL_COLOR_18" val="855309"/>
  <p:tag name="ANNOTATION_FILL_ALPHA_18" val="50"/>
  <p:tag name="ANNOTATION_BORDER_WIDTH_18" val="2"/>
  <p:tag name="ANNOTATION_TYPE_19" val="2"/>
  <p:tag name="ANNOTATION_START_19" val="191.4"/>
  <p:tag name="ANNOTATION_END_19" val="191.4"/>
  <p:tag name="ANNOTATION_TOP_19" val="-29.9"/>
  <p:tag name="ANNOTATION_LEFT_19" val="-30.0"/>
  <p:tag name="ANNOTATION_WIDTH_19" val="635.9"/>
  <p:tag name="ANNOTATION_HEIGHT_19" val="491.8"/>
  <p:tag name="ANNOTATION_ANIMATION_19" val="4"/>
  <p:tag name="ANNOTATION_ROTATION_19" val="0"/>
  <p:tag name="ANNOTATION_SUB_TYPE_19" val="11"/>
  <p:tag name="ANNOTATION_LOOP_COUNT_19" val="1"/>
  <p:tag name="ANNOTATION_BOX_RADIUS_19" val="0"/>
  <p:tag name="ANNOTATION_SCALE_19" val="0"/>
  <p:tag name="ANNOTATION_BORDER_ALPHA_19" val="100"/>
  <p:tag name="ANNOTATION_BORDER_COLOR_19" val="16777215"/>
  <p:tag name="ANNOTATION_FILL_COLOR_19" val="855309"/>
  <p:tag name="ANNOTATION_FILL_ALPHA_19" val="50"/>
  <p:tag name="ANNOTATION_BORDER_WIDTH_19" val="2"/>
  <p:tag name="ANNOTATION_TYPE_20" val="2"/>
  <p:tag name="ANNOTATION_START_20" val="191.4"/>
  <p:tag name="ANNOTATION_END_20" val="209.9"/>
  <p:tag name="ANNOTATION_TOP_20" val="329.8"/>
  <p:tag name="ANNOTATION_LEFT_20" val="26.4"/>
  <p:tag name="ANNOTATION_WIDTH_20" val="540.0"/>
  <p:tag name="ANNOTATION_HEIGHT_20" val="63.3"/>
  <p:tag name="ANNOTATION_ANIMATION_20" val="4"/>
  <p:tag name="ANNOTATION_ROTATION_20" val="0"/>
  <p:tag name="ANNOTATION_SUB_TYPE_20" val="11"/>
  <p:tag name="ANNOTATION_LOOP_COUNT_20" val="1"/>
  <p:tag name="ANNOTATION_BOX_RADIUS_20" val="5"/>
  <p:tag name="ANNOTATION_SCALE_20" val="0"/>
  <p:tag name="ANNOTATION_BORDER_ALPHA_20" val="100"/>
  <p:tag name="ANNOTATION_BORDER_COLOR_20" val="16777215"/>
  <p:tag name="ANNOTATION_FILL_COLOR_20" val="855309"/>
  <p:tag name="ANNOTATION_FILL_ALPHA_20" val="50"/>
  <p:tag name="ANNOTATION_BORDER_WIDTH_20" val="2"/>
  <p:tag name="ANNOTATION_TYPE_21" val="2"/>
  <p:tag name="ANNOTATION_START_21" val="209.9"/>
  <p:tag name="ANNOTATION_TOP_21" val="-29.9"/>
  <p:tag name="ANNOTATION_LEFT_21" val="-30.0"/>
  <p:tag name="ANNOTATION_WIDTH_21" val="635.9"/>
  <p:tag name="ANNOTATION_HEIGHT_21" val="491.8"/>
  <p:tag name="ANNOTATION_ANIMATION_21" val="4"/>
  <p:tag name="ANNOTATION_ROTATION_21" val="0"/>
  <p:tag name="ANNOTATION_SUB_TYPE_21" val="11"/>
  <p:tag name="ANNOTATION_LOOP_COUNT_21" val="1"/>
  <p:tag name="ANNOTATION_BOX_RADIUS_21" val="0"/>
  <p:tag name="ANNOTATION_SCALE_21" val="0"/>
  <p:tag name="ANNOTATION_BORDER_ALPHA_21" val="100"/>
  <p:tag name="ANNOTATION_BORDER_COLOR_21" val="16777215"/>
  <p:tag name="ANNOTATION_FILL_COLOR_21" val="855309"/>
  <p:tag name="ANNOTATION_FILL_ALPHA_21" val="50"/>
  <p:tag name="ANNOTATION_BORDER_WIDTH_21" val="2"/>
  <p:tag name="ANNOTATION_COUNT" val="21"/>
</p:tagLst>
</file>

<file path=ppt/tags/tag100.xml><?xml version="1.0" encoding="utf-8"?>
<p:tagLst xmlns:a="http://schemas.openxmlformats.org/drawingml/2006/main" xmlns:r="http://schemas.openxmlformats.org/officeDocument/2006/relationships" xmlns:p="http://schemas.openxmlformats.org/presentationml/2006/main">
  <p:tag name="AUDIO_ID" val="1046"/>
  <p:tag name="ELAPSEDTIME" val="40.3"/>
  <p:tag name="ANNOTATION_TYPE_1" val="0"/>
  <p:tag name="ANNOTATION_START_1" val="2.5"/>
  <p:tag name="ANNOTATION_END_1" val="7.4"/>
  <p:tag name="ANNOTATION_TOP_1" val="156.9"/>
  <p:tag name="ANNOTATION_LEFT_1" val="295.8"/>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7.4"/>
  <p:tag name="ANNOTATION_END_2" val="10.4"/>
  <p:tag name="ANNOTATION_TOP_2" val="223.8"/>
  <p:tag name="ANNOTATION_LEFT_2" val="293.6"/>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10.4"/>
  <p:tag name="ANNOTATION_END_3" val="18.5"/>
  <p:tag name="ANNOTATION_TOP_3" val="256.5"/>
  <p:tag name="ANNOTATION_LEFT_3" val="339.8"/>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18.5"/>
  <p:tag name="ANNOTATION_END_4" val="25.0"/>
  <p:tag name="ANNOTATION_TOP_4" val="333.9"/>
  <p:tag name="ANNOTATION_LEFT_4" val="310.0"/>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25.0"/>
  <p:tag name="ANNOTATION_TOP_5" val="367.3"/>
  <p:tag name="ANNOTATION_LEFT_5" val="303.3"/>
  <p:tag name="ANNOTATION_WIDTH_5" val="111.8"/>
  <p:tag name="ANNOTATION_HEIGHT_5" val="111.5"/>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COUNT" val="5"/>
  <p:tag name="ARTICULATE_SLIDE_GUID" val="b34fc27c-fcde-49b0-8a69-6dc089a5d19d"/>
  <p:tag name="ARTICULATE_SLIDE_NAV" val="41"/>
</p:tagLst>
</file>

<file path=ppt/tags/tag101.xml><?xml version="1.0" encoding="utf-8"?>
<p:tagLst xmlns:a="http://schemas.openxmlformats.org/drawingml/2006/main" xmlns:r="http://schemas.openxmlformats.org/officeDocument/2006/relationships" xmlns:p="http://schemas.openxmlformats.org/presentationml/2006/main">
  <p:tag name="AUDIO_ID" val="922"/>
  <p:tag name="ELAPSEDTIME" val="128.4"/>
  <p:tag name="ANNOTATION_TYPE_1" val="0"/>
  <p:tag name="ANNOTATION_START_1" val="7.0"/>
  <p:tag name="ANNOTATION_END_1" val="38.8"/>
  <p:tag name="ANNOTATION_TOP_1" val="112.3"/>
  <p:tag name="ANNOTATION_LEFT_1" val="28.3"/>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38.8"/>
  <p:tag name="ANNOTATION_END_2" val="42.5"/>
  <p:tag name="ANNOTATION_TOP_2" val="293.7"/>
  <p:tag name="ANNOTATION_LEFT_2" val="59.6"/>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42.5"/>
  <p:tag name="ANNOTATION_END_3" val="43.8"/>
  <p:tag name="ANNOTATION_TOP_3" val="111.5"/>
  <p:tag name="ANNOTATION_LEFT_3" val="181.1"/>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43.8"/>
  <p:tag name="ANNOTATION_END_4" val="47.2"/>
  <p:tag name="ANNOTATION_TOP_4" val="113.8"/>
  <p:tag name="ANNOTATION_LEFT_4" val="400.1"/>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47.2"/>
  <p:tag name="ANNOTATION_END_5" val="48.3"/>
  <p:tag name="ANNOTATION_TOP_5" val="214.1"/>
  <p:tag name="ANNOTATION_LEFT_5" val="353.9"/>
  <p:tag name="ANNOTATION_WIDTH_5" val="111.8"/>
  <p:tag name="ANNOTATION_HEIGHT_5" val="111.5"/>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TYPE_6" val="0"/>
  <p:tag name="ANNOTATION_START_6" val="48.3"/>
  <p:tag name="ANNOTATION_END_6" val="52.5"/>
  <p:tag name="ANNOTATION_TOP_6" val="240.2"/>
  <p:tag name="ANNOTATION_LEFT_6" val="240.7"/>
  <p:tag name="ANNOTATION_WIDTH_6" val="111.8"/>
  <p:tag name="ANNOTATION_HEIGHT_6" val="111.5"/>
  <p:tag name="ANNOTATION_ANIMATION_6" val="3"/>
  <p:tag name="ANNOTATION_ROTATION_6" val="0"/>
  <p:tag name="ANNOTATION_SUB_TYPE_6" val="2"/>
  <p:tag name="ANNOTATION_LOOP_COUNT_6" val="1"/>
  <p:tag name="ANNOTATION_BOX_RADIUS_6" val="0"/>
  <p:tag name="ANNOTATION_SCALE_6" val="125"/>
  <p:tag name="ANNOTATION_BORDER_ALPHA_6" val="100"/>
  <p:tag name="ANNOTATION_BORDER_COLOR_6" val="16777215"/>
  <p:tag name="ANNOTATION_FILL_COLOR_6" val="683492"/>
  <p:tag name="ANNOTATION_FILL_ALPHA_6" val="100"/>
  <p:tag name="ANNOTATION_BORDER_WIDTH_6" val="2"/>
  <p:tag name="ANNOTATION_TYPE_7" val="0"/>
  <p:tag name="ANNOTATION_START_7" val="52.5"/>
  <p:tag name="ANNOTATION_END_7" val="57.3"/>
  <p:tag name="ANNOTATION_TOP_7" val="144.2"/>
  <p:tag name="ANNOTATION_LEFT_7" val="47.7"/>
  <p:tag name="ANNOTATION_WIDTH_7" val="111.8"/>
  <p:tag name="ANNOTATION_HEIGHT_7" val="111.5"/>
  <p:tag name="ANNOTATION_ANIMATION_7" val="3"/>
  <p:tag name="ANNOTATION_ROTATION_7" val="0"/>
  <p:tag name="ANNOTATION_SUB_TYPE_7" val="2"/>
  <p:tag name="ANNOTATION_LOOP_COUNT_7" val="1"/>
  <p:tag name="ANNOTATION_BOX_RADIUS_7" val="0"/>
  <p:tag name="ANNOTATION_SCALE_7" val="125"/>
  <p:tag name="ANNOTATION_BORDER_ALPHA_7" val="100"/>
  <p:tag name="ANNOTATION_BORDER_COLOR_7" val="16777215"/>
  <p:tag name="ANNOTATION_FILL_COLOR_7" val="683492"/>
  <p:tag name="ANNOTATION_FILL_ALPHA_7" val="100"/>
  <p:tag name="ANNOTATION_BORDER_WIDTH_7" val="2"/>
  <p:tag name="ANNOTATION_TYPE_8" val="0"/>
  <p:tag name="ANNOTATION_START_8" val="57.3"/>
  <p:tag name="ANNOTATION_END_8" val="62.3"/>
  <p:tag name="ANNOTATION_TOP_8" val="186.6"/>
  <p:tag name="ANNOTATION_LEFT_8" val="117.7"/>
  <p:tag name="ANNOTATION_WIDTH_8" val="111.8"/>
  <p:tag name="ANNOTATION_HEIGHT_8" val="111.5"/>
  <p:tag name="ANNOTATION_ANIMATION_8" val="3"/>
  <p:tag name="ANNOTATION_ROTATION_8" val="0"/>
  <p:tag name="ANNOTATION_SUB_TYPE_8" val="2"/>
  <p:tag name="ANNOTATION_LOOP_COUNT_8" val="1"/>
  <p:tag name="ANNOTATION_BOX_RADIUS_8" val="0"/>
  <p:tag name="ANNOTATION_SCALE_8" val="125"/>
  <p:tag name="ANNOTATION_BORDER_ALPHA_8" val="100"/>
  <p:tag name="ANNOTATION_BORDER_COLOR_8" val="16777215"/>
  <p:tag name="ANNOTATION_FILL_COLOR_8" val="683492"/>
  <p:tag name="ANNOTATION_FILL_ALPHA_8" val="100"/>
  <p:tag name="ANNOTATION_BORDER_WIDTH_8" val="2"/>
  <p:tag name="ANNOTATION_TYPE_9" val="0"/>
  <p:tag name="ANNOTATION_START_9" val="62.3"/>
  <p:tag name="ANNOTATION_END_9" val="72.5"/>
  <p:tag name="ANNOTATION_TOP_9" val="216.4"/>
  <p:tag name="ANNOTATION_LEFT_9" val="105.1"/>
  <p:tag name="ANNOTATION_WIDTH_9" val="111.8"/>
  <p:tag name="ANNOTATION_HEIGHT_9" val="111.5"/>
  <p:tag name="ANNOTATION_ANIMATION_9" val="3"/>
  <p:tag name="ANNOTATION_ROTATION_9" val="0"/>
  <p:tag name="ANNOTATION_SUB_TYPE_9" val="2"/>
  <p:tag name="ANNOTATION_LOOP_COUNT_9" val="1"/>
  <p:tag name="ANNOTATION_BOX_RADIUS_9" val="0"/>
  <p:tag name="ANNOTATION_SCALE_9" val="125"/>
  <p:tag name="ANNOTATION_BORDER_ALPHA_9" val="100"/>
  <p:tag name="ANNOTATION_BORDER_COLOR_9" val="16777215"/>
  <p:tag name="ANNOTATION_FILL_COLOR_9" val="683492"/>
  <p:tag name="ANNOTATION_FILL_ALPHA_9" val="100"/>
  <p:tag name="ANNOTATION_BORDER_WIDTH_9" val="2"/>
  <p:tag name="ANNOTATION_TYPE_10" val="0"/>
  <p:tag name="ANNOTATION_START_10" val="72.5"/>
  <p:tag name="ANNOTATION_TOP_10" val="261.0"/>
  <p:tag name="ANNOTATION_LEFT_10" val="52.2"/>
  <p:tag name="ANNOTATION_WIDTH_10" val="111.8"/>
  <p:tag name="ANNOTATION_HEIGHT_10" val="111.5"/>
  <p:tag name="ANNOTATION_ANIMATION_10" val="3"/>
  <p:tag name="ANNOTATION_ROTATION_10" val="0"/>
  <p:tag name="ANNOTATION_SUB_TYPE_10" val="2"/>
  <p:tag name="ANNOTATION_LOOP_COUNT_10" val="1"/>
  <p:tag name="ANNOTATION_BOX_RADIUS_10" val="0"/>
  <p:tag name="ANNOTATION_SCALE_10" val="125"/>
  <p:tag name="ANNOTATION_BORDER_ALPHA_10" val="100"/>
  <p:tag name="ANNOTATION_BORDER_COLOR_10" val="16777215"/>
  <p:tag name="ANNOTATION_FILL_COLOR_10" val="683492"/>
  <p:tag name="ANNOTATION_FILL_ALPHA_10" val="100"/>
  <p:tag name="ANNOTATION_BORDER_WIDTH_10" val="2"/>
  <p:tag name="ANNOTATION_COUNT" val="10"/>
  <p:tag name="ARTICULATE_SLIDE_GUID" val="a2ef716f-1794-4210-aedc-b8752cffa5ec"/>
  <p:tag name="ARTICULATE_SLIDE_NAV" val="20"/>
</p:tagLst>
</file>

<file path=ppt/tags/tag102.xml><?xml version="1.0" encoding="utf-8"?>
<p:tagLst xmlns:a="http://schemas.openxmlformats.org/drawingml/2006/main" xmlns:r="http://schemas.openxmlformats.org/officeDocument/2006/relationships" xmlns:p="http://schemas.openxmlformats.org/presentationml/2006/main">
  <p:tag name="AUDIO_ID" val="1046"/>
  <p:tag name="ELAPSEDTIME" val="40.3"/>
  <p:tag name="ANNOTATION_TYPE_1" val="0"/>
  <p:tag name="ANNOTATION_START_1" val="2.5"/>
  <p:tag name="ANNOTATION_END_1" val="7.4"/>
  <p:tag name="ANNOTATION_TOP_1" val="156.9"/>
  <p:tag name="ANNOTATION_LEFT_1" val="295.8"/>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7.4"/>
  <p:tag name="ANNOTATION_END_2" val="10.4"/>
  <p:tag name="ANNOTATION_TOP_2" val="223.8"/>
  <p:tag name="ANNOTATION_LEFT_2" val="293.6"/>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10.4"/>
  <p:tag name="ANNOTATION_END_3" val="18.5"/>
  <p:tag name="ANNOTATION_TOP_3" val="256.5"/>
  <p:tag name="ANNOTATION_LEFT_3" val="339.8"/>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18.5"/>
  <p:tag name="ANNOTATION_END_4" val="25.0"/>
  <p:tag name="ANNOTATION_TOP_4" val="333.9"/>
  <p:tag name="ANNOTATION_LEFT_4" val="310.0"/>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25.0"/>
  <p:tag name="ANNOTATION_TOP_5" val="367.3"/>
  <p:tag name="ANNOTATION_LEFT_5" val="303.3"/>
  <p:tag name="ANNOTATION_WIDTH_5" val="111.8"/>
  <p:tag name="ANNOTATION_HEIGHT_5" val="111.5"/>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COUNT" val="5"/>
  <p:tag name="ARTICULATE_SLIDE_GUID" val="b34fc27c-fcde-49b0-8a69-6dc089a5d19d"/>
  <p:tag name="ARTICULATE_SLIDE_NAV" val="41"/>
</p:tagLst>
</file>

<file path=ppt/tags/tag103.xml><?xml version="1.0" encoding="utf-8"?>
<p:tagLst xmlns:a="http://schemas.openxmlformats.org/drawingml/2006/main" xmlns:r="http://schemas.openxmlformats.org/officeDocument/2006/relationships" xmlns:p="http://schemas.openxmlformats.org/presentationml/2006/main">
  <p:tag name="AUDIO_ID" val="843"/>
  <p:tag name="ELAPSEDTIME" val="123.2"/>
  <p:tag name="ANNOTATION_TYPE_1" val="0"/>
  <p:tag name="ANNOTATION_START_1" val="2.8"/>
  <p:tag name="ANNOTATION_END_1" val="6.4"/>
  <p:tag name="ANNOTATION_TOP_1" val="135.3"/>
  <p:tag name="ANNOTATION_LEFT_1" val="44.0"/>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6.4"/>
  <p:tag name="ANNOTATION_END_2" val="24.5"/>
  <p:tag name="ANNOTATION_TOP_2" val="176.2"/>
  <p:tag name="ANNOTATION_LEFT_2" val="55.9"/>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24.5"/>
  <p:tag name="ANNOTATION_END_3" val="67.8"/>
  <p:tag name="ANNOTATION_TOP_3" val="330.9"/>
  <p:tag name="ANNOTATION_LEFT_3" val="37.3"/>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67.8"/>
  <p:tag name="ANNOTATION_TOP_4" val="299.6"/>
  <p:tag name="ANNOTATION_LEFT_4" val="46.9"/>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COUNT" val="4"/>
  <p:tag name="ARTICULATE_SLIDE_GUID" val="d853d74b-7fda-46e4-8474-c2d279bdcf94"/>
  <p:tag name="ARTICULATE_SLIDE_NAV" val="27"/>
</p:tagLst>
</file>

<file path=ppt/tags/tag104.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bev\AppData\Local\Temp\articulate\presenter\imgtemp\vwIuJuKI_files\slide0001_image001.jpg"/>
</p:tagLst>
</file>

<file path=ppt/tags/tag105.xml><?xml version="1.0" encoding="utf-8"?>
<p:tagLst xmlns:a="http://schemas.openxmlformats.org/drawingml/2006/main" xmlns:r="http://schemas.openxmlformats.org/officeDocument/2006/relationships" xmlns:p="http://schemas.openxmlformats.org/presentationml/2006/main">
  <p:tag name="AUDIO_ID" val="923"/>
  <p:tag name="ELAPSEDTIME" val="108.0"/>
  <p:tag name="ANNOTATION_TYPE_1" val="0"/>
  <p:tag name="ANNOTATION_START_1" val="8.0"/>
  <p:tag name="ANNOTATION_END_1" val="12.9"/>
  <p:tag name="ANNOTATION_TOP_1" val="90.0"/>
  <p:tag name="ANNOTATION_LEFT_1" val="32.8"/>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12.9"/>
  <p:tag name="ANNOTATION_END_2" val="14.7"/>
  <p:tag name="ANNOTATION_TOP_2" val="130.9"/>
  <p:tag name="ANNOTATION_LEFT_2" val="74.5"/>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14.7"/>
  <p:tag name="ANNOTATION_END_3" val="20.0"/>
  <p:tag name="ANNOTATION_TOP_3" val="161.3"/>
  <p:tag name="ANNOTATION_LEFT_3" val="74.5"/>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20.0"/>
  <p:tag name="ANNOTATION_END_4" val="27.3"/>
  <p:tag name="ANNOTATION_TOP_4" val="192.6"/>
  <p:tag name="ANNOTATION_LEFT_4" val="76.8"/>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27.3"/>
  <p:tag name="ANNOTATION_END_5" val="55.5"/>
  <p:tag name="ANNOTATION_TOP_5" val="228.3"/>
  <p:tag name="ANNOTATION_LEFT_5" val="49.9"/>
  <p:tag name="ANNOTATION_WIDTH_5" val="111.8"/>
  <p:tag name="ANNOTATION_HEIGHT_5" val="111.5"/>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TYPE_6" val="0"/>
  <p:tag name="ANNOTATION_START_6" val="55.5"/>
  <p:tag name="ANNOTATION_TOP_6" val="327.2"/>
  <p:tag name="ANNOTATION_LEFT_6" val="55.1"/>
  <p:tag name="ANNOTATION_WIDTH_6" val="111.8"/>
  <p:tag name="ANNOTATION_HEIGHT_6" val="111.5"/>
  <p:tag name="ANNOTATION_ANIMATION_6" val="3"/>
  <p:tag name="ANNOTATION_ROTATION_6" val="0"/>
  <p:tag name="ANNOTATION_SUB_TYPE_6" val="2"/>
  <p:tag name="ANNOTATION_LOOP_COUNT_6" val="1"/>
  <p:tag name="ANNOTATION_BOX_RADIUS_6" val="0"/>
  <p:tag name="ANNOTATION_SCALE_6" val="125"/>
  <p:tag name="ANNOTATION_BORDER_ALPHA_6" val="100"/>
  <p:tag name="ANNOTATION_BORDER_COLOR_6" val="16777215"/>
  <p:tag name="ANNOTATION_FILL_COLOR_6" val="683492"/>
  <p:tag name="ANNOTATION_FILL_ALPHA_6" val="100"/>
  <p:tag name="ANNOTATION_BORDER_WIDTH_6" val="2"/>
  <p:tag name="ANNOTATION_COUNT" val="6"/>
  <p:tag name="ARTICULATE_SLIDE_GUID" val="3898fce9-8d4c-45cc-9282-004171bf6576"/>
  <p:tag name="ARTICULATE_SLIDE_NAV" val="28"/>
</p:tagLst>
</file>

<file path=ppt/tags/tag106.xml><?xml version="1.0" encoding="utf-8"?>
<p:tagLst xmlns:a="http://schemas.openxmlformats.org/drawingml/2006/main" xmlns:r="http://schemas.openxmlformats.org/officeDocument/2006/relationships" xmlns:p="http://schemas.openxmlformats.org/presentationml/2006/main">
  <p:tag name="ARTICULATE_IMAGE_RECOLOR" val="0"/>
  <p:tag name="ARTICULATE_PUBLISH_MODE" val="1"/>
</p:tagLst>
</file>

<file path=ppt/tags/tag107.xml><?xml version="1.0" encoding="utf-8"?>
<p:tagLst xmlns:a="http://schemas.openxmlformats.org/drawingml/2006/main" xmlns:r="http://schemas.openxmlformats.org/officeDocument/2006/relationships" xmlns:p="http://schemas.openxmlformats.org/presentationml/2006/main">
  <p:tag name="BULLET_1" val="8226"/>
  <p:tag name="MARGIN_1" val="0"/>
  <p:tag name="MARGIN_2" val="36"/>
  <p:tag name="MARGIN_3" val="72"/>
  <p:tag name="MARGIN_4" val="108"/>
  <p:tag name="MARGIN_5" val="144"/>
  <p:tag name="FONT_SIZE" val="12"/>
</p:tagLst>
</file>

<file path=ppt/tags/tag108.xml><?xml version="1.0" encoding="utf-8"?>
<p:tagLst xmlns:a="http://schemas.openxmlformats.org/drawingml/2006/main" xmlns:r="http://schemas.openxmlformats.org/officeDocument/2006/relationships" xmlns:p="http://schemas.openxmlformats.org/presentationml/2006/main">
  <p:tag name="AUDIO_ID" val="935"/>
  <p:tag name="ELAPSEDTIME" val="16.9"/>
  <p:tag name="ANNOTATION_COUNT" val="0"/>
  <p:tag name="ARTICULATE_SLIDE_GUID" val="f9538abb-a62b-443e-8a3a-3aec26197153"/>
  <p:tag name="ARTICULATE_SLIDE_NAV" val="25"/>
</p:tagLst>
</file>

<file path=ppt/tags/tag109.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bev\AppData\Local\Temp\articulate\presenter\imgtemp\mrAVoM5k_files\slide0001_image001.jpg"/>
</p:tagLst>
</file>

<file path=ppt/tags/tag11.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BULLET_6" val="8226"/>
  <p:tag name="BULLET_7" val="8226"/>
  <p:tag name="BULLET_8" val="8226"/>
  <p:tag name="BULLET_9" val="8226"/>
  <p:tag name="MARGIN_1" val="0"/>
  <p:tag name="MARGIN_2" val="36"/>
  <p:tag name="MARGIN_3" val="72"/>
  <p:tag name="MARGIN_4" val="108"/>
  <p:tag name="MARGIN_5" val="144"/>
  <p:tag name="FONT_SIZE" val="12"/>
</p:tagLst>
</file>

<file path=ppt/tags/tag110.xml><?xml version="1.0" encoding="utf-8"?>
<p:tagLst xmlns:a="http://schemas.openxmlformats.org/drawingml/2006/main" xmlns:r="http://schemas.openxmlformats.org/officeDocument/2006/relationships" xmlns:p="http://schemas.openxmlformats.org/presentationml/2006/main">
  <p:tag name="AUDIO_ID" val="929"/>
  <p:tag name="ELAPSEDTIME" val="51.3"/>
  <p:tag name="ANNOTATION_TYPE_1" val="0"/>
  <p:tag name="ANNOTATION_START_1" val="13.9"/>
  <p:tag name="ANNOTATION_END_1" val="14.8"/>
  <p:tag name="ANNOTATION_TOP_1" val="135.3"/>
  <p:tag name="ANNOTATION_LEFT_1" val="50.7"/>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14.8"/>
  <p:tag name="ANNOTATION_END_2" val="21.4"/>
  <p:tag name="ANNOTATION_TOP_2" val="179.9"/>
  <p:tag name="ANNOTATION_LEFT_2" val="55.9"/>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21.4"/>
  <p:tag name="ANNOTATION_END_3" val="29.2"/>
  <p:tag name="ANNOTATION_TOP_3" val="220.1"/>
  <p:tag name="ANNOTATION_LEFT_3" val="58.9"/>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29.2"/>
  <p:tag name="ANNOTATION_END_4" val="30.4"/>
  <p:tag name="ANNOTATION_TOP_4" val="258.8"/>
  <p:tag name="ANNOTATION_LEFT_4" val="49.9"/>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30.4"/>
  <p:tag name="ANNOTATION_TOP_5" val="302.6"/>
  <p:tag name="ANNOTATION_LEFT_5" val="55.1"/>
  <p:tag name="ANNOTATION_WIDTH_5" val="111.8"/>
  <p:tag name="ANNOTATION_HEIGHT_5" val="111.5"/>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COUNT" val="5"/>
  <p:tag name="ARTICULATE_SLIDE_GUID" val="c5333194-2b4c-418b-bd99-50942caea58d"/>
  <p:tag name="ARTICULATE_SLIDE_NAV" val="26"/>
</p:tagLst>
</file>

<file path=ppt/tags/tag111.xml><?xml version="1.0" encoding="utf-8"?>
<p:tagLst xmlns:a="http://schemas.openxmlformats.org/drawingml/2006/main" xmlns:r="http://schemas.openxmlformats.org/officeDocument/2006/relationships" xmlns:p="http://schemas.openxmlformats.org/presentationml/2006/main">
  <p:tag name="AUDIO_ID" val="929"/>
  <p:tag name="ELAPSEDTIME" val="51.3"/>
  <p:tag name="ANNOTATION_TYPE_1" val="0"/>
  <p:tag name="ANNOTATION_START_1" val="13.9"/>
  <p:tag name="ANNOTATION_END_1" val="14.8"/>
  <p:tag name="ANNOTATION_TOP_1" val="135.3"/>
  <p:tag name="ANNOTATION_LEFT_1" val="50.7"/>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14.8"/>
  <p:tag name="ANNOTATION_END_2" val="21.4"/>
  <p:tag name="ANNOTATION_TOP_2" val="179.9"/>
  <p:tag name="ANNOTATION_LEFT_2" val="55.9"/>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21.4"/>
  <p:tag name="ANNOTATION_END_3" val="29.2"/>
  <p:tag name="ANNOTATION_TOP_3" val="220.1"/>
  <p:tag name="ANNOTATION_LEFT_3" val="58.9"/>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29.2"/>
  <p:tag name="ANNOTATION_END_4" val="30.4"/>
  <p:tag name="ANNOTATION_TOP_4" val="258.8"/>
  <p:tag name="ANNOTATION_LEFT_4" val="49.9"/>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30.4"/>
  <p:tag name="ANNOTATION_TOP_5" val="302.6"/>
  <p:tag name="ANNOTATION_LEFT_5" val="55.1"/>
  <p:tag name="ANNOTATION_WIDTH_5" val="111.8"/>
  <p:tag name="ANNOTATION_HEIGHT_5" val="111.5"/>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COUNT" val="5"/>
  <p:tag name="ARTICULATE_SLIDE_GUID" val="c5333194-2b4c-418b-bd99-50942caea58d"/>
  <p:tag name="ARTICULATE_SLIDE_NAV" val="26"/>
</p:tagLst>
</file>

<file path=ppt/tags/tag112.xml><?xml version="1.0" encoding="utf-8"?>
<p:tagLst xmlns:a="http://schemas.openxmlformats.org/drawingml/2006/main" xmlns:r="http://schemas.openxmlformats.org/officeDocument/2006/relationships" xmlns:p="http://schemas.openxmlformats.org/presentationml/2006/main">
  <p:tag name="AUDIO_ID" val="929"/>
  <p:tag name="ELAPSEDTIME" val="51.3"/>
  <p:tag name="ANNOTATION_TYPE_1" val="0"/>
  <p:tag name="ANNOTATION_START_1" val="13.9"/>
  <p:tag name="ANNOTATION_END_1" val="14.8"/>
  <p:tag name="ANNOTATION_TOP_1" val="135.3"/>
  <p:tag name="ANNOTATION_LEFT_1" val="50.7"/>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14.8"/>
  <p:tag name="ANNOTATION_END_2" val="21.4"/>
  <p:tag name="ANNOTATION_TOP_2" val="179.9"/>
  <p:tag name="ANNOTATION_LEFT_2" val="55.9"/>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21.4"/>
  <p:tag name="ANNOTATION_END_3" val="29.2"/>
  <p:tag name="ANNOTATION_TOP_3" val="220.1"/>
  <p:tag name="ANNOTATION_LEFT_3" val="58.9"/>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29.2"/>
  <p:tag name="ANNOTATION_END_4" val="30.4"/>
  <p:tag name="ANNOTATION_TOP_4" val="258.8"/>
  <p:tag name="ANNOTATION_LEFT_4" val="49.9"/>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30.4"/>
  <p:tag name="ANNOTATION_TOP_5" val="302.6"/>
  <p:tag name="ANNOTATION_LEFT_5" val="55.1"/>
  <p:tag name="ANNOTATION_WIDTH_5" val="111.8"/>
  <p:tag name="ANNOTATION_HEIGHT_5" val="111.5"/>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COUNT" val="5"/>
  <p:tag name="ARTICULATE_SLIDE_GUID" val="c5333194-2b4c-418b-bd99-50942caea58d"/>
  <p:tag name="ARTICULATE_SLIDE_NAV" val="26"/>
</p:tagLst>
</file>

<file path=ppt/tags/tag113.xml><?xml version="1.0" encoding="utf-8"?>
<p:tagLst xmlns:a="http://schemas.openxmlformats.org/drawingml/2006/main" xmlns:r="http://schemas.openxmlformats.org/officeDocument/2006/relationships" xmlns:p="http://schemas.openxmlformats.org/presentationml/2006/main">
  <p:tag name="AUDIO_ID" val="929"/>
  <p:tag name="ELAPSEDTIME" val="51.3"/>
  <p:tag name="ANNOTATION_TYPE_1" val="0"/>
  <p:tag name="ANNOTATION_START_1" val="13.9"/>
  <p:tag name="ANNOTATION_END_1" val="14.8"/>
  <p:tag name="ANNOTATION_TOP_1" val="135.3"/>
  <p:tag name="ANNOTATION_LEFT_1" val="50.7"/>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14.8"/>
  <p:tag name="ANNOTATION_END_2" val="21.4"/>
  <p:tag name="ANNOTATION_TOP_2" val="179.9"/>
  <p:tag name="ANNOTATION_LEFT_2" val="55.9"/>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21.4"/>
  <p:tag name="ANNOTATION_END_3" val="29.2"/>
  <p:tag name="ANNOTATION_TOP_3" val="220.1"/>
  <p:tag name="ANNOTATION_LEFT_3" val="58.9"/>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29.2"/>
  <p:tag name="ANNOTATION_END_4" val="30.4"/>
  <p:tag name="ANNOTATION_TOP_4" val="258.8"/>
  <p:tag name="ANNOTATION_LEFT_4" val="49.9"/>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30.4"/>
  <p:tag name="ANNOTATION_TOP_5" val="302.6"/>
  <p:tag name="ANNOTATION_LEFT_5" val="55.1"/>
  <p:tag name="ANNOTATION_WIDTH_5" val="111.8"/>
  <p:tag name="ANNOTATION_HEIGHT_5" val="111.5"/>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COUNT" val="5"/>
  <p:tag name="ARTICULATE_SLIDE_GUID" val="c5333194-2b4c-418b-bd99-50942caea58d"/>
  <p:tag name="ARTICULATE_SLIDE_NAV" val="31"/>
</p:tagLst>
</file>

<file path=ppt/tags/tag114.xml><?xml version="1.0" encoding="utf-8"?>
<p:tagLst xmlns:a="http://schemas.openxmlformats.org/drawingml/2006/main" xmlns:r="http://schemas.openxmlformats.org/officeDocument/2006/relationships" xmlns:p="http://schemas.openxmlformats.org/presentationml/2006/main">
  <p:tag name="ELAPSEDTIME" val="45.6"/>
  <p:tag name="ANNOTATION_TYPE_1" val="0"/>
  <p:tag name="ANNOTATION_START_1" val="8.3"/>
  <p:tag name="ANNOTATION_END_1" val="12.2"/>
  <p:tag name="ANNOTATION_TOP_1" val="116.0"/>
  <p:tag name="ANNOTATION_LEFT_1" val="221.3"/>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12.2"/>
  <p:tag name="ANNOTATION_END_2" val="15.8"/>
  <p:tag name="ANNOTATION_TOP_2" val="252.8"/>
  <p:tag name="ANNOTATION_LEFT_2" val="215.3"/>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15.8"/>
  <p:tag name="ANNOTATION_TOP_3" val="328.6"/>
  <p:tag name="ANNOTATION_LEFT_3" val="296.6"/>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COUNT" val="3"/>
  <p:tag name="AUDIO_ID" val="1044"/>
  <p:tag name="ARTICULATE_SLIDE_GUID" val="bbec1cad-3692-4239-a13e-633ed105847b"/>
  <p:tag name="ARTICULATE_SLIDE_NAV" val="42"/>
</p:tagLst>
</file>

<file path=ppt/tags/tag115.xml><?xml version="1.0" encoding="utf-8"?>
<p:tagLst xmlns:a="http://schemas.openxmlformats.org/drawingml/2006/main" xmlns:r="http://schemas.openxmlformats.org/officeDocument/2006/relationships" xmlns:p="http://schemas.openxmlformats.org/presentationml/2006/main">
  <p:tag name="AUDIO_ID" val="941"/>
  <p:tag name="ELAPSEDTIME" val="21.0"/>
  <p:tag name="ANNOTATION_COUNT" val="0"/>
  <p:tag name="ARTICULATE_SLIDE_GUID" val="223bdea8-82d6-4078-ad62-dc989e5ce5c5"/>
  <p:tag name="ARTICULATE_SLIDE_NAV" val="43"/>
</p:tagLst>
</file>

<file path=ppt/tags/tag116.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bev\AppData\Local\Temp\articulate\presenter\imgtemp\i34nXzHP_files\slide0001_image001.jpg"/>
</p:tagLst>
</file>

<file path=ppt/tags/tag117.xml><?xml version="1.0" encoding="utf-8"?>
<p:tagLst xmlns:a="http://schemas.openxmlformats.org/drawingml/2006/main" xmlns:r="http://schemas.openxmlformats.org/officeDocument/2006/relationships" xmlns:p="http://schemas.openxmlformats.org/presentationml/2006/main">
  <p:tag name="AUDIO_ID" val="859"/>
  <p:tag name="TIMELINE" val="32.9/33.8/53.7/82.2"/>
  <p:tag name="ELAPSEDTIME" val="122.1"/>
  <p:tag name="ANNOTATION_TYPE_1" val="0"/>
  <p:tag name="ANNOTATION_START_1" val="15.5"/>
  <p:tag name="ANNOTATION_END_1" val="26.5"/>
  <p:tag name="ANNOTATION_TOP_1" val="194.8"/>
  <p:tag name="ANNOTATION_LEFT_1" val="36.5"/>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26.5"/>
  <p:tag name="ANNOTATION_END_2" val="47.5"/>
  <p:tag name="ANNOTATION_TOP_2" val="313.0"/>
  <p:tag name="ANNOTATION_LEFT_2" val="52.9"/>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47.5"/>
  <p:tag name="ANNOTATION_END_3" val="61.0"/>
  <p:tag name="ANNOTATION_TOP_3" val="148.0"/>
  <p:tag name="ANNOTATION_LEFT_3" val="308.5"/>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61.0"/>
  <p:tag name="ANNOTATION_END_4" val="77.9"/>
  <p:tag name="ANNOTATION_TOP_4" val="211.9"/>
  <p:tag name="ANNOTATION_LEFT_4" val="273.5"/>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77.9"/>
  <p:tag name="ANNOTATION_END_5" val="91.3"/>
  <p:tag name="ANNOTATION_TOP_5" val="258.0"/>
  <p:tag name="ANNOTATION_LEFT_5" val="314.5"/>
  <p:tag name="ANNOTATION_WIDTH_5" val="111.8"/>
  <p:tag name="ANNOTATION_HEIGHT_5" val="111.5"/>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TYPE_6" val="0"/>
  <p:tag name="ANNOTATION_START_6" val="91.3"/>
  <p:tag name="ANNOTATION_END_6" val="105.7"/>
  <p:tag name="ANNOTATION_TOP_6" val="310.8"/>
  <p:tag name="ANNOTATION_LEFT_6" val="304.0"/>
  <p:tag name="ANNOTATION_WIDTH_6" val="111.8"/>
  <p:tag name="ANNOTATION_HEIGHT_6" val="111.5"/>
  <p:tag name="ANNOTATION_ANIMATION_6" val="3"/>
  <p:tag name="ANNOTATION_ROTATION_6" val="0"/>
  <p:tag name="ANNOTATION_SUB_TYPE_6" val="2"/>
  <p:tag name="ANNOTATION_LOOP_COUNT_6" val="1"/>
  <p:tag name="ANNOTATION_BOX_RADIUS_6" val="0"/>
  <p:tag name="ANNOTATION_SCALE_6" val="125"/>
  <p:tag name="ANNOTATION_BORDER_ALPHA_6" val="100"/>
  <p:tag name="ANNOTATION_BORDER_COLOR_6" val="16777215"/>
  <p:tag name="ANNOTATION_FILL_COLOR_6" val="683492"/>
  <p:tag name="ANNOTATION_FILL_ALPHA_6" val="100"/>
  <p:tag name="ANNOTATION_BORDER_WIDTH_6" val="2"/>
  <p:tag name="ANNOTATION_TYPE_7" val="0"/>
  <p:tag name="ANNOTATION_START_7" val="105.7"/>
  <p:tag name="ANNOTATION_END_7" val="116.3"/>
  <p:tag name="ANNOTATION_TOP_7" val="149.5"/>
  <p:tag name="ANNOTATION_LEFT_7" val="305.5"/>
  <p:tag name="ANNOTATION_WIDTH_7" val="111.8"/>
  <p:tag name="ANNOTATION_HEIGHT_7" val="111.5"/>
  <p:tag name="ANNOTATION_ANIMATION_7" val="3"/>
  <p:tag name="ANNOTATION_ROTATION_7" val="0"/>
  <p:tag name="ANNOTATION_SUB_TYPE_7" val="2"/>
  <p:tag name="ANNOTATION_LOOP_COUNT_7" val="1"/>
  <p:tag name="ANNOTATION_BOX_RADIUS_7" val="0"/>
  <p:tag name="ANNOTATION_SCALE_7" val="125"/>
  <p:tag name="ANNOTATION_BORDER_ALPHA_7" val="100"/>
  <p:tag name="ANNOTATION_BORDER_COLOR_7" val="16777215"/>
  <p:tag name="ANNOTATION_FILL_COLOR_7" val="683492"/>
  <p:tag name="ANNOTATION_FILL_ALPHA_7" val="100"/>
  <p:tag name="ANNOTATION_BORDER_WIDTH_7" val="2"/>
  <p:tag name="ANNOTATION_TYPE_8" val="0"/>
  <p:tag name="ANNOTATION_START_8" val="116.3"/>
  <p:tag name="ANNOTATION_END_8" val="117.7"/>
  <p:tag name="ANNOTATION_TOP_8" val="208.9"/>
  <p:tag name="ANNOTATION_LEFT_8" val="301.8"/>
  <p:tag name="ANNOTATION_WIDTH_8" val="111.8"/>
  <p:tag name="ANNOTATION_HEIGHT_8" val="111.5"/>
  <p:tag name="ANNOTATION_ANIMATION_8" val="3"/>
  <p:tag name="ANNOTATION_ROTATION_8" val="0"/>
  <p:tag name="ANNOTATION_SUB_TYPE_8" val="2"/>
  <p:tag name="ANNOTATION_LOOP_COUNT_8" val="1"/>
  <p:tag name="ANNOTATION_BOX_RADIUS_8" val="0"/>
  <p:tag name="ANNOTATION_SCALE_8" val="125"/>
  <p:tag name="ANNOTATION_BORDER_ALPHA_8" val="100"/>
  <p:tag name="ANNOTATION_BORDER_COLOR_8" val="16777215"/>
  <p:tag name="ANNOTATION_FILL_COLOR_8" val="683492"/>
  <p:tag name="ANNOTATION_FILL_ALPHA_8" val="100"/>
  <p:tag name="ANNOTATION_BORDER_WIDTH_8" val="2"/>
  <p:tag name="ANNOTATION_TYPE_9" val="0"/>
  <p:tag name="ANNOTATION_START_9" val="117.7"/>
  <p:tag name="ANNOTATION_TOP_9" val="318.2"/>
  <p:tag name="ANNOTATION_LEFT_9" val="308.5"/>
  <p:tag name="ANNOTATION_WIDTH_9" val="111.8"/>
  <p:tag name="ANNOTATION_HEIGHT_9" val="111.5"/>
  <p:tag name="ANNOTATION_ANIMATION_9" val="3"/>
  <p:tag name="ANNOTATION_ROTATION_9" val="0"/>
  <p:tag name="ANNOTATION_SUB_TYPE_9" val="2"/>
  <p:tag name="ANNOTATION_LOOP_COUNT_9" val="1"/>
  <p:tag name="ANNOTATION_BOX_RADIUS_9" val="0"/>
  <p:tag name="ANNOTATION_SCALE_9" val="125"/>
  <p:tag name="ANNOTATION_BORDER_ALPHA_9" val="100"/>
  <p:tag name="ANNOTATION_BORDER_COLOR_9" val="16777215"/>
  <p:tag name="ANNOTATION_FILL_COLOR_9" val="683492"/>
  <p:tag name="ANNOTATION_FILL_ALPHA_9" val="100"/>
  <p:tag name="ANNOTATION_BORDER_WIDTH_9" val="2"/>
  <p:tag name="ANNOTATION_COUNT" val="9"/>
  <p:tag name="ARTICULATE_SLIDE_GUID" val="9c4017b4-110a-46ee-aa64-98dea07b67ef"/>
  <p:tag name="ARTICULATE_SLIDE_NAV" val="44"/>
</p:tagLst>
</file>

<file path=ppt/tags/tag118.xml><?xml version="1.0" encoding="utf-8"?>
<p:tagLst xmlns:a="http://schemas.openxmlformats.org/drawingml/2006/main" xmlns:r="http://schemas.openxmlformats.org/officeDocument/2006/relationships" xmlns:p="http://schemas.openxmlformats.org/presentationml/2006/main">
  <p:tag name="AUDIO_ID" val="860"/>
  <p:tag name="ELAPSEDTIME" val="29.4"/>
  <p:tag name="ANNOTATION_TYPE_1" val="0"/>
  <p:tag name="ANNOTATION_START_1" val="12.0"/>
  <p:tag name="ANNOTATION_TOP_1" val="162.1"/>
  <p:tag name="ANNOTATION_LEFT_1" val="302.5"/>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COUNT" val="1"/>
  <p:tag name="ARTICULATE_SLIDE_GUID" val="15e5034d-2ff5-4d89-af34-17bdfa89d05b"/>
  <p:tag name="ARTICULATE_SLIDE_NAV" val="45"/>
</p:tagLst>
</file>

<file path=ppt/tags/tag119.xml><?xml version="1.0" encoding="utf-8"?>
<p:tagLst xmlns:a="http://schemas.openxmlformats.org/drawingml/2006/main" xmlns:r="http://schemas.openxmlformats.org/officeDocument/2006/relationships" xmlns:p="http://schemas.openxmlformats.org/presentationml/2006/main">
  <p:tag name="AUDIO_ID" val="860"/>
  <p:tag name="ELAPSEDTIME" val="29.4"/>
  <p:tag name="ANNOTATION_TYPE_1" val="0"/>
  <p:tag name="ANNOTATION_START_1" val="12.0"/>
  <p:tag name="ANNOTATION_TOP_1" val="162.1"/>
  <p:tag name="ANNOTATION_LEFT_1" val="302.5"/>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COUNT" val="1"/>
  <p:tag name="ARTICULATE_SLIDE_GUID" val="15e5034d-2ff5-4d89-af34-17bdfa89d05b"/>
  <p:tag name="ARTICULATE_SLIDE_NAV" val="45"/>
</p:tagLst>
</file>

<file path=ppt/tags/tag12.xml><?xml version="1.0" encoding="utf-8"?>
<p:tagLst xmlns:a="http://schemas.openxmlformats.org/drawingml/2006/main" xmlns:r="http://schemas.openxmlformats.org/officeDocument/2006/relationships" xmlns:p="http://schemas.openxmlformats.org/presentationml/2006/main">
  <p:tag name="ANNOTATION_TYPE_9" val="2"/>
  <p:tag name="ANNOTATION_START_9" val="176.1"/>
  <p:tag name="ANNOTATION_END_9" val="189.3"/>
  <p:tag name="ANNOTATION_TOP_9" val="167.3"/>
  <p:tag name="ANNOTATION_LEFT_9" val="30.0"/>
  <p:tag name="ANNOTATION_WIDTH_9" val="400.4"/>
  <p:tag name="ANNOTATION_HEIGHT_9" val="122.5"/>
  <p:tag name="ANNOTATION_ANIMATION_9" val="4"/>
  <p:tag name="ANNOTATION_ROTATION_9" val="0"/>
  <p:tag name="ANNOTATION_SUB_TYPE_9" val="11"/>
  <p:tag name="ANNOTATION_LOOP_COUNT_9" val="1"/>
  <p:tag name="ANNOTATION_BOX_RADIUS_9" val="5"/>
  <p:tag name="ANNOTATION_SCALE_9" val="0"/>
  <p:tag name="ANNOTATION_BORDER_ALPHA_9" val="100"/>
  <p:tag name="ANNOTATION_BORDER_COLOR_9" val="16777215"/>
  <p:tag name="ANNOTATION_FILL_COLOR_9" val="855309"/>
  <p:tag name="ANNOTATION_FILL_ALPHA_9" val="50"/>
  <p:tag name="ANNOTATION_BORDER_WIDTH_9" val="2"/>
  <p:tag name="ANNOTATION_TYPE_10" val="2"/>
  <p:tag name="ANNOTATION_START_10" val="189.3"/>
  <p:tag name="ANNOTATION_END_10" val="202.7"/>
  <p:tag name="ANNOTATION_TOP_10" val="-29.9"/>
  <p:tag name="ANNOTATION_LEFT_10" val="-30.0"/>
  <p:tag name="ANNOTATION_WIDTH_10" val="635.9"/>
  <p:tag name="ANNOTATION_HEIGHT_10" val="491.8"/>
  <p:tag name="ANNOTATION_ANIMATION_10" val="4"/>
  <p:tag name="ANNOTATION_ROTATION_10" val="0"/>
  <p:tag name="ANNOTATION_SUB_TYPE_10" val="11"/>
  <p:tag name="ANNOTATION_LOOP_COUNT_10" val="1"/>
  <p:tag name="ANNOTATION_BOX_RADIUS_10" val="0"/>
  <p:tag name="ANNOTATION_SCALE_10" val="0"/>
  <p:tag name="ANNOTATION_BORDER_ALPHA_10" val="100"/>
  <p:tag name="ANNOTATION_BORDER_COLOR_10" val="16777215"/>
  <p:tag name="ANNOTATION_FILL_COLOR_10" val="855309"/>
  <p:tag name="ANNOTATION_FILL_ALPHA_10" val="50"/>
  <p:tag name="ANNOTATION_BORDER_WIDTH_10" val="2"/>
  <p:tag name="ANNOTATION_TYPE_11" val="2"/>
  <p:tag name="ANNOTATION_START_11" val="202.7"/>
  <p:tag name="ANNOTATION_END_11" val="202.7"/>
  <p:tag name="ANNOTATION_TOP_11" val="-29.9"/>
  <p:tag name="ANNOTATION_LEFT_11" val="-30.0"/>
  <p:tag name="ANNOTATION_WIDTH_11" val="635.9"/>
  <p:tag name="ANNOTATION_HEIGHT_11" val="491.8"/>
  <p:tag name="ANNOTATION_ANIMATION_11" val="4"/>
  <p:tag name="ANNOTATION_ROTATION_11" val="0"/>
  <p:tag name="ANNOTATION_SUB_TYPE_11" val="11"/>
  <p:tag name="ANNOTATION_LOOP_COUNT_11" val="1"/>
  <p:tag name="ANNOTATION_BOX_RADIUS_11" val="0"/>
  <p:tag name="ANNOTATION_SCALE_11" val="0"/>
  <p:tag name="ANNOTATION_BORDER_ALPHA_11" val="100"/>
  <p:tag name="ANNOTATION_BORDER_COLOR_11" val="16777215"/>
  <p:tag name="ANNOTATION_FILL_COLOR_11" val="855309"/>
  <p:tag name="ANNOTATION_FILL_ALPHA_11" val="50"/>
  <p:tag name="ANNOTATION_BORDER_WIDTH_11" val="2"/>
  <p:tag name="ANNOTATION_TYPE_12" val="2"/>
  <p:tag name="ANNOTATION_START_12" val="202.7"/>
  <p:tag name="ANNOTATION_END_12" val="213.0"/>
  <p:tag name="ANNOTATION_TOP_12" val="168.5"/>
  <p:tag name="ANNOTATION_LEFT_12" val="19.2"/>
  <p:tag name="ANNOTATION_WIDTH_12" val="411.2"/>
  <p:tag name="ANNOTATION_HEIGHT_12" val="120.7"/>
  <p:tag name="ANNOTATION_ANIMATION_12" val="4"/>
  <p:tag name="ANNOTATION_ROTATION_12" val="0"/>
  <p:tag name="ANNOTATION_SUB_TYPE_12" val="11"/>
  <p:tag name="ANNOTATION_LOOP_COUNT_12" val="1"/>
  <p:tag name="ANNOTATION_BOX_RADIUS_12" val="5"/>
  <p:tag name="ANNOTATION_SCALE_12" val="0"/>
  <p:tag name="ANNOTATION_BORDER_ALPHA_12" val="100"/>
  <p:tag name="ANNOTATION_BORDER_COLOR_12" val="16777215"/>
  <p:tag name="ANNOTATION_FILL_COLOR_12" val="855309"/>
  <p:tag name="ANNOTATION_FILL_ALPHA_12" val="50"/>
  <p:tag name="ANNOTATION_BORDER_WIDTH_12" val="2"/>
  <p:tag name="ANNOTATION_TYPE_13" val="2"/>
  <p:tag name="ANNOTATION_START_13" val="213.0"/>
  <p:tag name="ANNOTATION_TOP_13" val="-29.9"/>
  <p:tag name="ANNOTATION_LEFT_13" val="-30.0"/>
  <p:tag name="ANNOTATION_WIDTH_13" val="635.9"/>
  <p:tag name="ANNOTATION_HEIGHT_13" val="491.8"/>
  <p:tag name="ANNOTATION_ANIMATION_13" val="4"/>
  <p:tag name="ANNOTATION_ROTATION_13" val="0"/>
  <p:tag name="ANNOTATION_SUB_TYPE_13" val="11"/>
  <p:tag name="ANNOTATION_LOOP_COUNT_13" val="1"/>
  <p:tag name="ANNOTATION_BOX_RADIUS_13" val="0"/>
  <p:tag name="ANNOTATION_SCALE_13" val="0"/>
  <p:tag name="ANNOTATION_BORDER_ALPHA_13" val="100"/>
  <p:tag name="ANNOTATION_BORDER_COLOR_13" val="16777215"/>
  <p:tag name="ANNOTATION_FILL_COLOR_13" val="855309"/>
  <p:tag name="ANNOTATION_FILL_ALPHA_13" val="50"/>
  <p:tag name="ANNOTATION_BORDER_WIDTH_13" val="2"/>
  <p:tag name="AUDIO_ID" val="1070"/>
  <p:tag name="ELAPSEDTIME" val="126.4"/>
  <p:tag name="ANNOTATION_TYPE_1" val="2"/>
  <p:tag name="ANNOTATION_START_1" val="14.0"/>
  <p:tag name="ANNOTATION_END_1" val="14.0"/>
  <p:tag name="ANNOTATION_TOP_1" val="-37.2"/>
  <p:tag name="ANNOTATION_LEFT_1" val="-37.3"/>
  <p:tag name="ANNOTATION_WIDTH_1" val="650.5"/>
  <p:tag name="ANNOTATION_HEIGHT_1" val="506.4"/>
  <p:tag name="ANNOTATION_ANIMATION_1" val="4"/>
  <p:tag name="ANNOTATION_ROTATION_1" val="0"/>
  <p:tag name="ANNOTATION_SUB_TYPE_1" val="11"/>
  <p:tag name="ANNOTATION_LOOP_COUNT_1" val="1"/>
  <p:tag name="ANNOTATION_BOX_RADIUS_1" val="0"/>
  <p:tag name="ANNOTATION_SCALE_1" val="0"/>
  <p:tag name="ANNOTATION_BORDER_ALPHA_1" val="100"/>
  <p:tag name="ANNOTATION_BORDER_COLOR_1" val="16777215"/>
  <p:tag name="ANNOTATION_FILL_COLOR_1" val="855309"/>
  <p:tag name="ANNOTATION_FILL_ALPHA_1" val="50"/>
  <p:tag name="ANNOTATION_BORDER_WIDTH_1" val="2"/>
  <p:tag name="ANNOTATION_TYPE_2" val="2"/>
  <p:tag name="ANNOTATION_START_2" val="14.0"/>
  <p:tag name="ANNOTATION_END_2" val="56.5"/>
  <p:tag name="ANNOTATION_TOP_2" val="91.5"/>
  <p:tag name="ANNOTATION_LEFT_2" val="20.1"/>
  <p:tag name="ANNOTATION_WIDTH_2" val="400.9"/>
  <p:tag name="ANNOTATION_HEIGHT_2" val="117.5"/>
  <p:tag name="ANNOTATION_ANIMATION_2" val="4"/>
  <p:tag name="ANNOTATION_ROTATION_2" val="0"/>
  <p:tag name="ANNOTATION_SUB_TYPE_2" val="11"/>
  <p:tag name="ANNOTATION_LOOP_COUNT_2" val="1"/>
  <p:tag name="ANNOTATION_BOX_RADIUS_2" val="5"/>
  <p:tag name="ANNOTATION_SCALE_2" val="0"/>
  <p:tag name="ANNOTATION_BORDER_ALPHA_2" val="100"/>
  <p:tag name="ANNOTATION_BORDER_COLOR_2" val="16777215"/>
  <p:tag name="ANNOTATION_FILL_COLOR_2" val="855309"/>
  <p:tag name="ANNOTATION_FILL_ALPHA_2" val="50"/>
  <p:tag name="ANNOTATION_BORDER_WIDTH_2" val="2"/>
  <p:tag name="ANNOTATION_TYPE_3" val="2"/>
  <p:tag name="ANNOTATION_START_3" val="56.5"/>
  <p:tag name="ANNOTATION_END_3" val="59.5"/>
  <p:tag name="ANNOTATION_TOP_3" val="-37.2"/>
  <p:tag name="ANNOTATION_LEFT_3" val="-37.3"/>
  <p:tag name="ANNOTATION_WIDTH_3" val="650.5"/>
  <p:tag name="ANNOTATION_HEIGHT_3" val="506.4"/>
  <p:tag name="ANNOTATION_ANIMATION_3" val="4"/>
  <p:tag name="ANNOTATION_ROTATION_3" val="0"/>
  <p:tag name="ANNOTATION_SUB_TYPE_3" val="11"/>
  <p:tag name="ANNOTATION_LOOP_COUNT_3" val="1"/>
  <p:tag name="ANNOTATION_BOX_RADIUS_3" val="0"/>
  <p:tag name="ANNOTATION_SCALE_3" val="0"/>
  <p:tag name="ANNOTATION_BORDER_ALPHA_3" val="100"/>
  <p:tag name="ANNOTATION_BORDER_COLOR_3" val="16777215"/>
  <p:tag name="ANNOTATION_FILL_COLOR_3" val="855309"/>
  <p:tag name="ANNOTATION_FILL_ALPHA_3" val="50"/>
  <p:tag name="ANNOTATION_BORDER_WIDTH_3" val="2"/>
  <p:tag name="ANNOTATION_TYPE_4" val="2"/>
  <p:tag name="ANNOTATION_START_4" val="59.5"/>
  <p:tag name="ANNOTATION_END_4" val="59.5"/>
  <p:tag name="ANNOTATION_TOP_4" val="-37.2"/>
  <p:tag name="ANNOTATION_LEFT_4" val="-37.3"/>
  <p:tag name="ANNOTATION_WIDTH_4" val="650.5"/>
  <p:tag name="ANNOTATION_HEIGHT_4" val="506.4"/>
  <p:tag name="ANNOTATION_ANIMATION_4" val="4"/>
  <p:tag name="ANNOTATION_ROTATION_4" val="0"/>
  <p:tag name="ANNOTATION_SUB_TYPE_4" val="11"/>
  <p:tag name="ANNOTATION_LOOP_COUNT_4" val="1"/>
  <p:tag name="ANNOTATION_BOX_RADIUS_4" val="0"/>
  <p:tag name="ANNOTATION_SCALE_4" val="0"/>
  <p:tag name="ANNOTATION_BORDER_ALPHA_4" val="100"/>
  <p:tag name="ANNOTATION_BORDER_COLOR_4" val="16777215"/>
  <p:tag name="ANNOTATION_FILL_COLOR_4" val="855309"/>
  <p:tag name="ANNOTATION_FILL_ALPHA_4" val="50"/>
  <p:tag name="ANNOTATION_BORDER_WIDTH_4" val="2"/>
  <p:tag name="ANNOTATION_TYPE_5" val="2"/>
  <p:tag name="ANNOTATION_START_5" val="59.5"/>
  <p:tag name="ANNOTATION_END_5" val="79.2"/>
  <p:tag name="ANNOTATION_TOP_5" val="194.8"/>
  <p:tag name="ANNOTATION_LEFT_5" val="11.9"/>
  <p:tag name="ANNOTATION_WIDTH_5" val="401.6"/>
  <p:tag name="ANNOTATION_HEIGHT_5" val="162.8"/>
  <p:tag name="ANNOTATION_ANIMATION_5" val="4"/>
  <p:tag name="ANNOTATION_ROTATION_5" val="0"/>
  <p:tag name="ANNOTATION_SUB_TYPE_5" val="11"/>
  <p:tag name="ANNOTATION_LOOP_COUNT_5" val="1"/>
  <p:tag name="ANNOTATION_BOX_RADIUS_5" val="5"/>
  <p:tag name="ANNOTATION_SCALE_5" val="0"/>
  <p:tag name="ANNOTATION_BORDER_ALPHA_5" val="100"/>
  <p:tag name="ANNOTATION_BORDER_COLOR_5" val="16777215"/>
  <p:tag name="ANNOTATION_FILL_COLOR_5" val="855309"/>
  <p:tag name="ANNOTATION_FILL_ALPHA_5" val="50"/>
  <p:tag name="ANNOTATION_BORDER_WIDTH_5" val="2"/>
  <p:tag name="ANNOTATION_TYPE_6" val="2"/>
  <p:tag name="ANNOTATION_START_6" val="79.2"/>
  <p:tag name="ANNOTATION_END_6" val="97.7"/>
  <p:tag name="ANNOTATION_TOP_6" val="-37.2"/>
  <p:tag name="ANNOTATION_LEFT_6" val="-37.3"/>
  <p:tag name="ANNOTATION_WIDTH_6" val="650.5"/>
  <p:tag name="ANNOTATION_HEIGHT_6" val="506.4"/>
  <p:tag name="ANNOTATION_ANIMATION_6" val="4"/>
  <p:tag name="ANNOTATION_ROTATION_6" val="0"/>
  <p:tag name="ANNOTATION_SUB_TYPE_6" val="11"/>
  <p:tag name="ANNOTATION_LOOP_COUNT_6" val="1"/>
  <p:tag name="ANNOTATION_BOX_RADIUS_6" val="0"/>
  <p:tag name="ANNOTATION_SCALE_6" val="0"/>
  <p:tag name="ANNOTATION_BORDER_ALPHA_6" val="100"/>
  <p:tag name="ANNOTATION_BORDER_COLOR_6" val="16777215"/>
  <p:tag name="ANNOTATION_FILL_COLOR_6" val="855309"/>
  <p:tag name="ANNOTATION_FILL_ALPHA_6" val="50"/>
  <p:tag name="ANNOTATION_BORDER_WIDTH_6" val="2"/>
  <p:tag name="ANNOTATION_TYPE_7" val="2"/>
  <p:tag name="ANNOTATION_START_7" val="97.7"/>
  <p:tag name="ANNOTATION_END_7" val="97.7"/>
  <p:tag name="ANNOTATION_TOP_7" val="-37.2"/>
  <p:tag name="ANNOTATION_LEFT_7" val="-37.3"/>
  <p:tag name="ANNOTATION_WIDTH_7" val="650.5"/>
  <p:tag name="ANNOTATION_HEIGHT_7" val="506.4"/>
  <p:tag name="ANNOTATION_ANIMATION_7" val="4"/>
  <p:tag name="ANNOTATION_ROTATION_7" val="0"/>
  <p:tag name="ANNOTATION_SUB_TYPE_7" val="11"/>
  <p:tag name="ANNOTATION_LOOP_COUNT_7" val="1"/>
  <p:tag name="ANNOTATION_BOX_RADIUS_7" val="0"/>
  <p:tag name="ANNOTATION_SCALE_7" val="0"/>
  <p:tag name="ANNOTATION_BORDER_ALPHA_7" val="100"/>
  <p:tag name="ANNOTATION_BORDER_COLOR_7" val="16777215"/>
  <p:tag name="ANNOTATION_FILL_COLOR_7" val="855309"/>
  <p:tag name="ANNOTATION_FILL_ALPHA_7" val="50"/>
  <p:tag name="ANNOTATION_BORDER_WIDTH_7" val="2"/>
  <p:tag name="ANNOTATION_TYPE_8" val="2"/>
  <p:tag name="ANNOTATION_START_8" val="97.7"/>
  <p:tag name="ANNOTATION_TOP_8" val="303.4"/>
  <p:tag name="ANNOTATION_LEFT_8" val="244.4"/>
  <p:tag name="ANNOTATION_WIDTH_8" val="316.7"/>
  <p:tag name="ANNOTATION_HEIGHT_8" val="113.8"/>
  <p:tag name="ANNOTATION_ANIMATION_8" val="4"/>
  <p:tag name="ANNOTATION_ROTATION_8" val="0"/>
  <p:tag name="ANNOTATION_SUB_TYPE_8" val="11"/>
  <p:tag name="ANNOTATION_LOOP_COUNT_8" val="1"/>
  <p:tag name="ANNOTATION_BOX_RADIUS_8" val="5"/>
  <p:tag name="ANNOTATION_SCALE_8" val="0"/>
  <p:tag name="ANNOTATION_BORDER_ALPHA_8" val="100"/>
  <p:tag name="ANNOTATION_BORDER_COLOR_8" val="16777215"/>
  <p:tag name="ANNOTATION_FILL_COLOR_8" val="855309"/>
  <p:tag name="ANNOTATION_FILL_ALPHA_8" val="50"/>
  <p:tag name="ANNOTATION_BORDER_WIDTH_8" val="2"/>
  <p:tag name="ANNOTATION_COUNT" val="8"/>
  <p:tag name="ARTICULATE_SLIDE_GUID" val="53064219-143e-4a9a-baa7-259993d9e063"/>
  <p:tag name="ARTICULATE_SLIDE_NAV" val="8"/>
</p:tagLst>
</file>

<file path=ppt/tags/tag120.xml><?xml version="1.0" encoding="utf-8"?>
<p:tagLst xmlns:a="http://schemas.openxmlformats.org/drawingml/2006/main" xmlns:r="http://schemas.openxmlformats.org/officeDocument/2006/relationships" xmlns:p="http://schemas.openxmlformats.org/presentationml/2006/main">
  <p:tag name="ARTICULATE_SLIDE_GUID" val="329d3f02-e0ef-463b-9faa-f20c890df056"/>
  <p:tag name="AUDIO_ID" val="960"/>
  <p:tag name="ELAPSEDTIME" val="369.8"/>
  <p:tag name="ANNOTATION_TYPE_1" val="0"/>
  <p:tag name="ANNOTATION_START_1" val="26.0"/>
  <p:tag name="ANNOTATION_END_1" val="31.4"/>
  <p:tag name="ANNOTATION_TOP_1" val="57.7"/>
  <p:tag name="ANNOTATION_LEFT_1" val="64.5"/>
  <p:tag name="ANNOTATION_WIDTH_1" val="109.9"/>
  <p:tag name="ANNOTATION_HEIGHT_1" val="109.6"/>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31.4"/>
  <p:tag name="ANNOTATION_END_2" val="34.2"/>
  <p:tag name="ANNOTATION_TOP_2" val="56.3"/>
  <p:tag name="ANNOTATION_LEFT_2" val="364.9"/>
  <p:tag name="ANNOTATION_WIDTH_2" val="109.9"/>
  <p:tag name="ANNOTATION_HEIGHT_2" val="109.6"/>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34.2"/>
  <p:tag name="ANNOTATION_END_3" val="42.3"/>
  <p:tag name="ANNOTATION_TOP_3" val="89.2"/>
  <p:tag name="ANNOTATION_LEFT_3" val="184.7"/>
  <p:tag name="ANNOTATION_WIDTH_3" val="109.9"/>
  <p:tag name="ANNOTATION_HEIGHT_3" val="109.6"/>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42.3"/>
  <p:tag name="ANNOTATION_END_4" val="49.6"/>
  <p:tag name="ANNOTATION_TOP_4" val="158.6"/>
  <p:tag name="ANNOTATION_LEFT_4" val="236.7"/>
  <p:tag name="ANNOTATION_WIDTH_4" val="109.9"/>
  <p:tag name="ANNOTATION_HEIGHT_4" val="109.6"/>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49.6"/>
  <p:tag name="ANNOTATION_END_5" val="52.3"/>
  <p:tag name="ANNOTATION_TOP_5" val="195.2"/>
  <p:tag name="ANNOTATION_LEFT_5" val="271.1"/>
  <p:tag name="ANNOTATION_WIDTH_5" val="109.9"/>
  <p:tag name="ANNOTATION_HEIGHT_5" val="109.6"/>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TYPE_6" val="0"/>
  <p:tag name="ANNOTATION_START_6" val="52.3"/>
  <p:tag name="ANNOTATION_END_6" val="59.1"/>
  <p:tag name="ANNOTATION_TOP_6" val="184.2"/>
  <p:tag name="ANNOTATION_LEFT_6" val="216.2"/>
  <p:tag name="ANNOTATION_WIDTH_6" val="109.9"/>
  <p:tag name="ANNOTATION_HEIGHT_6" val="109.6"/>
  <p:tag name="ANNOTATION_ANIMATION_6" val="3"/>
  <p:tag name="ANNOTATION_ROTATION_6" val="0"/>
  <p:tag name="ANNOTATION_SUB_TYPE_6" val="2"/>
  <p:tag name="ANNOTATION_LOOP_COUNT_6" val="1"/>
  <p:tag name="ANNOTATION_BOX_RADIUS_6" val="0"/>
  <p:tag name="ANNOTATION_SCALE_6" val="125"/>
  <p:tag name="ANNOTATION_BORDER_ALPHA_6" val="100"/>
  <p:tag name="ANNOTATION_BORDER_COLOR_6" val="16777215"/>
  <p:tag name="ANNOTATION_FILL_COLOR_6" val="683492"/>
  <p:tag name="ANNOTATION_FILL_ALPHA_6" val="100"/>
  <p:tag name="ANNOTATION_BORDER_WIDTH_6" val="2"/>
  <p:tag name="ANNOTATION_TYPE_7" val="0"/>
  <p:tag name="ANNOTATION_START_7" val="59.1"/>
  <p:tag name="ANNOTATION_END_7" val="79.3"/>
  <p:tag name="ANNOTATION_TOP_7" val="162.3"/>
  <p:tag name="ANNOTATION_LEFT_7" val="339.3"/>
  <p:tag name="ANNOTATION_WIDTH_7" val="109.9"/>
  <p:tag name="ANNOTATION_HEIGHT_7" val="109.6"/>
  <p:tag name="ANNOTATION_ANIMATION_7" val="3"/>
  <p:tag name="ANNOTATION_ROTATION_7" val="0"/>
  <p:tag name="ANNOTATION_SUB_TYPE_7" val="2"/>
  <p:tag name="ANNOTATION_LOOP_COUNT_7" val="1"/>
  <p:tag name="ANNOTATION_BOX_RADIUS_7" val="0"/>
  <p:tag name="ANNOTATION_SCALE_7" val="125"/>
  <p:tag name="ANNOTATION_BORDER_ALPHA_7" val="100"/>
  <p:tag name="ANNOTATION_BORDER_COLOR_7" val="16777215"/>
  <p:tag name="ANNOTATION_FILL_COLOR_7" val="683492"/>
  <p:tag name="ANNOTATION_FILL_ALPHA_7" val="100"/>
  <p:tag name="ANNOTATION_BORDER_WIDTH_7" val="2"/>
  <p:tag name="ANNOTATION_TYPE_8" val="0"/>
  <p:tag name="ANNOTATION_START_8" val="79.3"/>
  <p:tag name="ANNOTATION_END_8" val="87.1"/>
  <p:tag name="ANNOTATION_TOP_8" val="191.5"/>
  <p:tag name="ANNOTATION_LEFT_8" val="323.2"/>
  <p:tag name="ANNOTATION_WIDTH_8" val="109.9"/>
  <p:tag name="ANNOTATION_HEIGHT_8" val="109.6"/>
  <p:tag name="ANNOTATION_ANIMATION_8" val="3"/>
  <p:tag name="ANNOTATION_ROTATION_8" val="0"/>
  <p:tag name="ANNOTATION_SUB_TYPE_8" val="2"/>
  <p:tag name="ANNOTATION_LOOP_COUNT_8" val="1"/>
  <p:tag name="ANNOTATION_BOX_RADIUS_8" val="0"/>
  <p:tag name="ANNOTATION_SCALE_8" val="125"/>
  <p:tag name="ANNOTATION_BORDER_ALPHA_8" val="100"/>
  <p:tag name="ANNOTATION_BORDER_COLOR_8" val="16777215"/>
  <p:tag name="ANNOTATION_FILL_COLOR_8" val="683492"/>
  <p:tag name="ANNOTATION_FILL_ALPHA_8" val="100"/>
  <p:tag name="ANNOTATION_BORDER_WIDTH_8" val="2"/>
  <p:tag name="ANNOTATION_TYPE_9" val="0"/>
  <p:tag name="ANNOTATION_START_9" val="87.1"/>
  <p:tag name="ANNOTATION_END_9" val="94.6"/>
  <p:tag name="ANNOTATION_TOP_9" val="156.4"/>
  <p:tag name="ANNOTATION_LEFT_9" val="440.4"/>
  <p:tag name="ANNOTATION_WIDTH_9" val="109.9"/>
  <p:tag name="ANNOTATION_HEIGHT_9" val="109.6"/>
  <p:tag name="ANNOTATION_ANIMATION_9" val="3"/>
  <p:tag name="ANNOTATION_ROTATION_9" val="0"/>
  <p:tag name="ANNOTATION_SUB_TYPE_9" val="2"/>
  <p:tag name="ANNOTATION_LOOP_COUNT_9" val="1"/>
  <p:tag name="ANNOTATION_BOX_RADIUS_9" val="0"/>
  <p:tag name="ANNOTATION_SCALE_9" val="125"/>
  <p:tag name="ANNOTATION_BORDER_ALPHA_9" val="100"/>
  <p:tag name="ANNOTATION_BORDER_COLOR_9" val="16777215"/>
  <p:tag name="ANNOTATION_FILL_COLOR_9" val="683492"/>
  <p:tag name="ANNOTATION_FILL_ALPHA_9" val="100"/>
  <p:tag name="ANNOTATION_BORDER_WIDTH_9" val="2"/>
  <p:tag name="ANNOTATION_TYPE_10" val="0"/>
  <p:tag name="ANNOTATION_START_10" val="94.6"/>
  <p:tag name="ANNOTATION_END_10" val="107.9"/>
  <p:tag name="ANNOTATION_TOP_10" val="87.7"/>
  <p:tag name="ANNOTATION_LEFT_10" val="175.1"/>
  <p:tag name="ANNOTATION_WIDTH_10" val="109.9"/>
  <p:tag name="ANNOTATION_HEIGHT_10" val="109.6"/>
  <p:tag name="ANNOTATION_ANIMATION_10" val="3"/>
  <p:tag name="ANNOTATION_ROTATION_10" val="0"/>
  <p:tag name="ANNOTATION_SUB_TYPE_10" val="2"/>
  <p:tag name="ANNOTATION_LOOP_COUNT_10" val="1"/>
  <p:tag name="ANNOTATION_BOX_RADIUS_10" val="0"/>
  <p:tag name="ANNOTATION_SCALE_10" val="125"/>
  <p:tag name="ANNOTATION_BORDER_ALPHA_10" val="100"/>
  <p:tag name="ANNOTATION_BORDER_COLOR_10" val="16777215"/>
  <p:tag name="ANNOTATION_FILL_COLOR_10" val="683492"/>
  <p:tag name="ANNOTATION_FILL_ALPHA_10" val="100"/>
  <p:tag name="ANNOTATION_BORDER_WIDTH_10" val="2"/>
  <p:tag name="ANNOTATION_TYPE_11" val="0"/>
  <p:tag name="ANNOTATION_START_11" val="107.9"/>
  <p:tag name="ANNOTATION_END_11" val="117.4"/>
  <p:tag name="ANNOTATION_TOP_11" val="221.5"/>
  <p:tag name="ANNOTATION_LEFT_11" val="121.6"/>
  <p:tag name="ANNOTATION_WIDTH_11" val="109.9"/>
  <p:tag name="ANNOTATION_HEIGHT_11" val="109.6"/>
  <p:tag name="ANNOTATION_ANIMATION_11" val="3"/>
  <p:tag name="ANNOTATION_ROTATION_11" val="0"/>
  <p:tag name="ANNOTATION_SUB_TYPE_11" val="2"/>
  <p:tag name="ANNOTATION_LOOP_COUNT_11" val="1"/>
  <p:tag name="ANNOTATION_BOX_RADIUS_11" val="0"/>
  <p:tag name="ANNOTATION_SCALE_11" val="125"/>
  <p:tag name="ANNOTATION_BORDER_ALPHA_11" val="100"/>
  <p:tag name="ANNOTATION_BORDER_COLOR_11" val="16777215"/>
  <p:tag name="ANNOTATION_FILL_COLOR_11" val="683492"/>
  <p:tag name="ANNOTATION_FILL_ALPHA_11" val="100"/>
  <p:tag name="ANNOTATION_BORDER_WIDTH_11" val="2"/>
  <p:tag name="ANNOTATION_TYPE_12" val="0"/>
  <p:tag name="ANNOTATION_START_12" val="117.4"/>
  <p:tag name="ANNOTATION_END_12" val="125.4"/>
  <p:tag name="ANNOTATION_TOP_12" val="258.0"/>
  <p:tag name="ANNOTATION_LEFT_12" val="132.6"/>
  <p:tag name="ANNOTATION_WIDTH_12" val="109.9"/>
  <p:tag name="ANNOTATION_HEIGHT_12" val="109.6"/>
  <p:tag name="ANNOTATION_ANIMATION_12" val="3"/>
  <p:tag name="ANNOTATION_ROTATION_12" val="0"/>
  <p:tag name="ANNOTATION_SUB_TYPE_12" val="2"/>
  <p:tag name="ANNOTATION_LOOP_COUNT_12" val="1"/>
  <p:tag name="ANNOTATION_BOX_RADIUS_12" val="0"/>
  <p:tag name="ANNOTATION_SCALE_12" val="125"/>
  <p:tag name="ANNOTATION_BORDER_ALPHA_12" val="100"/>
  <p:tag name="ANNOTATION_BORDER_COLOR_12" val="16777215"/>
  <p:tag name="ANNOTATION_FILL_COLOR_12" val="683492"/>
  <p:tag name="ANNOTATION_FILL_ALPHA_12" val="100"/>
  <p:tag name="ANNOTATION_BORDER_WIDTH_12" val="2"/>
  <p:tag name="ANNOTATION_TYPE_13" val="0"/>
  <p:tag name="ANNOTATION_START_13" val="125.4"/>
  <p:tag name="ANNOTATION_END_13" val="135.3"/>
  <p:tag name="ANNOTATION_TOP_13" val="226.6"/>
  <p:tag name="ANNOTATION_LEFT_13" val="238.2"/>
  <p:tag name="ANNOTATION_WIDTH_13" val="109.9"/>
  <p:tag name="ANNOTATION_HEIGHT_13" val="109.6"/>
  <p:tag name="ANNOTATION_ANIMATION_13" val="3"/>
  <p:tag name="ANNOTATION_ROTATION_13" val="0"/>
  <p:tag name="ANNOTATION_SUB_TYPE_13" val="2"/>
  <p:tag name="ANNOTATION_LOOP_COUNT_13" val="1"/>
  <p:tag name="ANNOTATION_BOX_RADIUS_13" val="0"/>
  <p:tag name="ANNOTATION_SCALE_13" val="125"/>
  <p:tag name="ANNOTATION_BORDER_ALPHA_13" val="100"/>
  <p:tag name="ANNOTATION_BORDER_COLOR_13" val="16777215"/>
  <p:tag name="ANNOTATION_FILL_COLOR_13" val="683492"/>
  <p:tag name="ANNOTATION_FILL_ALPHA_13" val="100"/>
  <p:tag name="ANNOTATION_BORDER_WIDTH_13" val="2"/>
  <p:tag name="ANNOTATION_TYPE_14" val="0"/>
  <p:tag name="ANNOTATION_START_14" val="135.3"/>
  <p:tag name="ANNOTATION_END_14" val="137.4"/>
  <p:tag name="ANNOTATION_TOP_14" val="252.2"/>
  <p:tag name="ANNOTATION_LEFT_14" val="262.4"/>
  <p:tag name="ANNOTATION_WIDTH_14" val="109.9"/>
  <p:tag name="ANNOTATION_HEIGHT_14" val="109.6"/>
  <p:tag name="ANNOTATION_ANIMATION_14" val="3"/>
  <p:tag name="ANNOTATION_ROTATION_14" val="0"/>
  <p:tag name="ANNOTATION_SUB_TYPE_14" val="2"/>
  <p:tag name="ANNOTATION_LOOP_COUNT_14" val="1"/>
  <p:tag name="ANNOTATION_BOX_RADIUS_14" val="0"/>
  <p:tag name="ANNOTATION_SCALE_14" val="125"/>
  <p:tag name="ANNOTATION_BORDER_ALPHA_14" val="100"/>
  <p:tag name="ANNOTATION_BORDER_COLOR_14" val="16777215"/>
  <p:tag name="ANNOTATION_FILL_COLOR_14" val="683492"/>
  <p:tag name="ANNOTATION_FILL_ALPHA_14" val="100"/>
  <p:tag name="ANNOTATION_BORDER_WIDTH_14" val="2"/>
  <p:tag name="ANNOTATION_TYPE_15" val="0"/>
  <p:tag name="ANNOTATION_START_15" val="137.4"/>
  <p:tag name="ANNOTATION_END_15" val="144.3"/>
  <p:tag name="ANNOTATION_TOP_15" val="229.5"/>
  <p:tag name="ANNOTATION_LEFT_15" val="351.0"/>
  <p:tag name="ANNOTATION_WIDTH_15" val="109.9"/>
  <p:tag name="ANNOTATION_HEIGHT_15" val="109.6"/>
  <p:tag name="ANNOTATION_ANIMATION_15" val="3"/>
  <p:tag name="ANNOTATION_ROTATION_15" val="0"/>
  <p:tag name="ANNOTATION_SUB_TYPE_15" val="2"/>
  <p:tag name="ANNOTATION_LOOP_COUNT_15" val="1"/>
  <p:tag name="ANNOTATION_BOX_RADIUS_15" val="0"/>
  <p:tag name="ANNOTATION_SCALE_15" val="125"/>
  <p:tag name="ANNOTATION_BORDER_ALPHA_15" val="100"/>
  <p:tag name="ANNOTATION_BORDER_COLOR_15" val="16777215"/>
  <p:tag name="ANNOTATION_FILL_COLOR_15" val="683492"/>
  <p:tag name="ANNOTATION_FILL_ALPHA_15" val="100"/>
  <p:tag name="ANNOTATION_BORDER_WIDTH_15" val="2"/>
  <p:tag name="ANNOTATION_TYPE_16" val="0"/>
  <p:tag name="ANNOTATION_START_16" val="144.3"/>
  <p:tag name="ANNOTATION_END_16" val="145.5"/>
  <p:tag name="ANNOTATION_TOP_16" val="159.4"/>
  <p:tag name="ANNOTATION_LEFT_16" val="13.2"/>
  <p:tag name="ANNOTATION_WIDTH_16" val="109.9"/>
  <p:tag name="ANNOTATION_HEIGHT_16" val="109.6"/>
  <p:tag name="ANNOTATION_ANIMATION_16" val="3"/>
  <p:tag name="ANNOTATION_ROTATION_16" val="0"/>
  <p:tag name="ANNOTATION_SUB_TYPE_16" val="2"/>
  <p:tag name="ANNOTATION_LOOP_COUNT_16" val="1"/>
  <p:tag name="ANNOTATION_BOX_RADIUS_16" val="0"/>
  <p:tag name="ANNOTATION_SCALE_16" val="125"/>
  <p:tag name="ANNOTATION_BORDER_ALPHA_16" val="100"/>
  <p:tag name="ANNOTATION_BORDER_COLOR_16" val="16777215"/>
  <p:tag name="ANNOTATION_FILL_COLOR_16" val="683492"/>
  <p:tag name="ANNOTATION_FILL_ALPHA_16" val="100"/>
  <p:tag name="ANNOTATION_BORDER_WIDTH_16" val="2"/>
  <p:tag name="ANNOTATION_TYPE_17" val="0"/>
  <p:tag name="ANNOTATION_START_17" val="145.5"/>
  <p:tag name="ANNOTATION_END_17" val="146.7"/>
  <p:tag name="ANNOTATION_TOP_17" val="157.2"/>
  <p:tag name="ANNOTATION_LEFT_17" val="31.5"/>
  <p:tag name="ANNOTATION_WIDTH_17" val="109.9"/>
  <p:tag name="ANNOTATION_HEIGHT_17" val="109.6"/>
  <p:tag name="ANNOTATION_ANIMATION_17" val="3"/>
  <p:tag name="ANNOTATION_ROTATION_17" val="0"/>
  <p:tag name="ANNOTATION_SUB_TYPE_17" val="2"/>
  <p:tag name="ANNOTATION_LOOP_COUNT_17" val="1"/>
  <p:tag name="ANNOTATION_BOX_RADIUS_17" val="0"/>
  <p:tag name="ANNOTATION_SCALE_17" val="125"/>
  <p:tag name="ANNOTATION_BORDER_ALPHA_17" val="100"/>
  <p:tag name="ANNOTATION_BORDER_COLOR_17" val="16777215"/>
  <p:tag name="ANNOTATION_FILL_COLOR_17" val="683492"/>
  <p:tag name="ANNOTATION_FILL_ALPHA_17" val="100"/>
  <p:tag name="ANNOTATION_BORDER_WIDTH_17" val="2"/>
  <p:tag name="ANNOTATION_TYPE_18" val="0"/>
  <p:tag name="ANNOTATION_START_18" val="146.7"/>
  <p:tag name="ANNOTATION_END_18" val="166.1"/>
  <p:tag name="ANNOTATION_TOP_18" val="236.1"/>
  <p:tag name="ANNOTATION_LEFT_18" val="50.6"/>
  <p:tag name="ANNOTATION_WIDTH_18" val="109.9"/>
  <p:tag name="ANNOTATION_HEIGHT_18" val="109.6"/>
  <p:tag name="ANNOTATION_ANIMATION_18" val="3"/>
  <p:tag name="ANNOTATION_ROTATION_18" val="0"/>
  <p:tag name="ANNOTATION_SUB_TYPE_18" val="2"/>
  <p:tag name="ANNOTATION_LOOP_COUNT_18" val="1"/>
  <p:tag name="ANNOTATION_BOX_RADIUS_18" val="0"/>
  <p:tag name="ANNOTATION_SCALE_18" val="125"/>
  <p:tag name="ANNOTATION_BORDER_ALPHA_18" val="100"/>
  <p:tag name="ANNOTATION_BORDER_COLOR_18" val="16777215"/>
  <p:tag name="ANNOTATION_FILL_COLOR_18" val="683492"/>
  <p:tag name="ANNOTATION_FILL_ALPHA_18" val="100"/>
  <p:tag name="ANNOTATION_BORDER_WIDTH_18" val="2"/>
  <p:tag name="ANNOTATION_TYPE_19" val="0"/>
  <p:tag name="ANNOTATION_START_19" val="166.1"/>
  <p:tag name="ANNOTATION_END_19" val="171.0"/>
  <p:tag name="ANNOTATION_TOP_19" val="225.1"/>
  <p:tag name="ANNOTATION_LEFT_19" val="443.4"/>
  <p:tag name="ANNOTATION_WIDTH_19" val="109.9"/>
  <p:tag name="ANNOTATION_HEIGHT_19" val="109.6"/>
  <p:tag name="ANNOTATION_ANIMATION_19" val="3"/>
  <p:tag name="ANNOTATION_ROTATION_19" val="0"/>
  <p:tag name="ANNOTATION_SUB_TYPE_19" val="2"/>
  <p:tag name="ANNOTATION_LOOP_COUNT_19" val="1"/>
  <p:tag name="ANNOTATION_BOX_RADIUS_19" val="0"/>
  <p:tag name="ANNOTATION_SCALE_19" val="125"/>
  <p:tag name="ANNOTATION_BORDER_ALPHA_19" val="100"/>
  <p:tag name="ANNOTATION_BORDER_COLOR_19" val="16777215"/>
  <p:tag name="ANNOTATION_FILL_COLOR_19" val="683492"/>
  <p:tag name="ANNOTATION_FILL_ALPHA_19" val="100"/>
  <p:tag name="ANNOTATION_BORDER_WIDTH_19" val="2"/>
  <p:tag name="ANNOTATION_TYPE_20" val="0"/>
  <p:tag name="ANNOTATION_START_20" val="171.0"/>
  <p:tag name="ANNOTATION_END_20" val="203.2"/>
  <p:tag name="ANNOTATION_TOP_20" val="252.2"/>
  <p:tag name="ANNOTATION_LEFT_20" val="438.2"/>
  <p:tag name="ANNOTATION_WIDTH_20" val="109.9"/>
  <p:tag name="ANNOTATION_HEIGHT_20" val="109.6"/>
  <p:tag name="ANNOTATION_ANIMATION_20" val="3"/>
  <p:tag name="ANNOTATION_ROTATION_20" val="0"/>
  <p:tag name="ANNOTATION_SUB_TYPE_20" val="2"/>
  <p:tag name="ANNOTATION_LOOP_COUNT_20" val="1"/>
  <p:tag name="ANNOTATION_BOX_RADIUS_20" val="0"/>
  <p:tag name="ANNOTATION_SCALE_20" val="125"/>
  <p:tag name="ANNOTATION_BORDER_ALPHA_20" val="100"/>
  <p:tag name="ANNOTATION_BORDER_COLOR_20" val="16777215"/>
  <p:tag name="ANNOTATION_FILL_COLOR_20" val="683492"/>
  <p:tag name="ANNOTATION_FILL_ALPHA_20" val="100"/>
  <p:tag name="ANNOTATION_BORDER_WIDTH_20" val="2"/>
  <p:tag name="ANNOTATION_TYPE_21" val="0"/>
  <p:tag name="ANNOTATION_START_21" val="203.2"/>
  <p:tag name="ANNOTATION_END_21" val="235.0"/>
  <p:tag name="ANNOTATION_TOP_21" val="293.1"/>
  <p:tag name="ANNOTATION_LEFT_21" val="131.9"/>
  <p:tag name="ANNOTATION_WIDTH_21" val="109.9"/>
  <p:tag name="ANNOTATION_HEIGHT_21" val="109.6"/>
  <p:tag name="ANNOTATION_ANIMATION_21" val="3"/>
  <p:tag name="ANNOTATION_ROTATION_21" val="0"/>
  <p:tag name="ANNOTATION_SUB_TYPE_21" val="2"/>
  <p:tag name="ANNOTATION_LOOP_COUNT_21" val="1"/>
  <p:tag name="ANNOTATION_BOX_RADIUS_21" val="0"/>
  <p:tag name="ANNOTATION_SCALE_21" val="125"/>
  <p:tag name="ANNOTATION_BORDER_ALPHA_21" val="100"/>
  <p:tag name="ANNOTATION_BORDER_COLOR_21" val="16777215"/>
  <p:tag name="ANNOTATION_FILL_COLOR_21" val="683492"/>
  <p:tag name="ANNOTATION_FILL_ALPHA_21" val="100"/>
  <p:tag name="ANNOTATION_BORDER_WIDTH_21" val="2"/>
  <p:tag name="ANNOTATION_TYPE_22" val="0"/>
  <p:tag name="ANNOTATION_START_22" val="235.0"/>
  <p:tag name="ANNOTATION_END_22" val="249.0"/>
  <p:tag name="ANNOTATION_TOP_22" val="288.7"/>
  <p:tag name="ANNOTATION_LEFT_22" val="315.8"/>
  <p:tag name="ANNOTATION_WIDTH_22" val="109.9"/>
  <p:tag name="ANNOTATION_HEIGHT_22" val="109.6"/>
  <p:tag name="ANNOTATION_ANIMATION_22" val="3"/>
  <p:tag name="ANNOTATION_ROTATION_22" val="0"/>
  <p:tag name="ANNOTATION_SUB_TYPE_22" val="2"/>
  <p:tag name="ANNOTATION_LOOP_COUNT_22" val="1"/>
  <p:tag name="ANNOTATION_BOX_RADIUS_22" val="0"/>
  <p:tag name="ANNOTATION_SCALE_22" val="125"/>
  <p:tag name="ANNOTATION_BORDER_ALPHA_22" val="100"/>
  <p:tag name="ANNOTATION_BORDER_COLOR_22" val="16777215"/>
  <p:tag name="ANNOTATION_FILL_COLOR_22" val="683492"/>
  <p:tag name="ANNOTATION_FILL_ALPHA_22" val="100"/>
  <p:tag name="ANNOTATION_BORDER_WIDTH_22" val="2"/>
  <p:tag name="ANNOTATION_TYPE_23" val="0"/>
  <p:tag name="ANNOTATION_START_23" val="249.0"/>
  <p:tag name="ANNOTATION_END_23" val="255.0"/>
  <p:tag name="ANNOTATION_TOP_23" val="332.6"/>
  <p:tag name="ANNOTATION_LEFT_23" val="335.6"/>
  <p:tag name="ANNOTATION_WIDTH_23" val="109.9"/>
  <p:tag name="ANNOTATION_HEIGHT_23" val="109.6"/>
  <p:tag name="ANNOTATION_ANIMATION_23" val="3"/>
  <p:tag name="ANNOTATION_ROTATION_23" val="0"/>
  <p:tag name="ANNOTATION_SUB_TYPE_23" val="2"/>
  <p:tag name="ANNOTATION_LOOP_COUNT_23" val="1"/>
  <p:tag name="ANNOTATION_BOX_RADIUS_23" val="0"/>
  <p:tag name="ANNOTATION_SCALE_23" val="125"/>
  <p:tag name="ANNOTATION_BORDER_ALPHA_23" val="100"/>
  <p:tag name="ANNOTATION_BORDER_COLOR_23" val="16777215"/>
  <p:tag name="ANNOTATION_FILL_COLOR_23" val="683492"/>
  <p:tag name="ANNOTATION_FILL_ALPHA_23" val="100"/>
  <p:tag name="ANNOTATION_BORDER_WIDTH_23" val="2"/>
  <p:tag name="ANNOTATION_TYPE_24" val="0"/>
  <p:tag name="ANNOTATION_START_24" val="255.0"/>
  <p:tag name="ANNOTATION_END_24" val="294.7"/>
  <p:tag name="ANNOTATION_TOP_24" val="290.2"/>
  <p:tag name="ANNOTATION_LEFT_24" val="447.8"/>
  <p:tag name="ANNOTATION_WIDTH_24" val="109.9"/>
  <p:tag name="ANNOTATION_HEIGHT_24" val="109.6"/>
  <p:tag name="ANNOTATION_ANIMATION_24" val="3"/>
  <p:tag name="ANNOTATION_ROTATION_24" val="0"/>
  <p:tag name="ANNOTATION_SUB_TYPE_24" val="2"/>
  <p:tag name="ANNOTATION_LOOP_COUNT_24" val="1"/>
  <p:tag name="ANNOTATION_BOX_RADIUS_24" val="0"/>
  <p:tag name="ANNOTATION_SCALE_24" val="125"/>
  <p:tag name="ANNOTATION_BORDER_ALPHA_24" val="100"/>
  <p:tag name="ANNOTATION_BORDER_COLOR_24" val="16777215"/>
  <p:tag name="ANNOTATION_FILL_COLOR_24" val="683492"/>
  <p:tag name="ANNOTATION_FILL_ALPHA_24" val="100"/>
  <p:tag name="ANNOTATION_BORDER_WIDTH_24" val="2"/>
  <p:tag name="ANNOTATION_TYPE_25" val="0"/>
  <p:tag name="ANNOTATION_START_25" val="294.7"/>
  <p:tag name="ANNOTATION_END_25" val="340.8"/>
  <p:tag name="ANNOTATION_TOP_25" val="361.8"/>
  <p:tag name="ANNOTATION_LEFT_25" val="126.0"/>
  <p:tag name="ANNOTATION_WIDTH_25" val="109.9"/>
  <p:tag name="ANNOTATION_HEIGHT_25" val="109.6"/>
  <p:tag name="ANNOTATION_ANIMATION_25" val="3"/>
  <p:tag name="ANNOTATION_ROTATION_25" val="0"/>
  <p:tag name="ANNOTATION_SUB_TYPE_25" val="2"/>
  <p:tag name="ANNOTATION_LOOP_COUNT_25" val="1"/>
  <p:tag name="ANNOTATION_BOX_RADIUS_25" val="0"/>
  <p:tag name="ANNOTATION_SCALE_25" val="125"/>
  <p:tag name="ANNOTATION_BORDER_ALPHA_25" val="100"/>
  <p:tag name="ANNOTATION_BORDER_COLOR_25" val="16777215"/>
  <p:tag name="ANNOTATION_FILL_COLOR_25" val="683492"/>
  <p:tag name="ANNOTATION_FILL_ALPHA_25" val="100"/>
  <p:tag name="ANNOTATION_BORDER_WIDTH_25" val="2"/>
  <p:tag name="ANNOTATION_TYPE_26" val="0"/>
  <p:tag name="ANNOTATION_START_26" val="340.8"/>
  <p:tag name="ANNOTATION_END_26" val="354.1"/>
  <p:tag name="ANNOTATION_TOP_26" val="361.8"/>
  <p:tag name="ANNOTATION_LEFT_26" val="247.7"/>
  <p:tag name="ANNOTATION_WIDTH_26" val="109.9"/>
  <p:tag name="ANNOTATION_HEIGHT_26" val="109.6"/>
  <p:tag name="ANNOTATION_ANIMATION_26" val="3"/>
  <p:tag name="ANNOTATION_ROTATION_26" val="0"/>
  <p:tag name="ANNOTATION_SUB_TYPE_26" val="2"/>
  <p:tag name="ANNOTATION_LOOP_COUNT_26" val="1"/>
  <p:tag name="ANNOTATION_BOX_RADIUS_26" val="0"/>
  <p:tag name="ANNOTATION_SCALE_26" val="125"/>
  <p:tag name="ANNOTATION_BORDER_ALPHA_26" val="100"/>
  <p:tag name="ANNOTATION_BORDER_COLOR_26" val="16777215"/>
  <p:tag name="ANNOTATION_FILL_COLOR_26" val="683492"/>
  <p:tag name="ANNOTATION_FILL_ALPHA_26" val="100"/>
  <p:tag name="ANNOTATION_BORDER_WIDTH_26" val="2"/>
  <p:tag name="ANNOTATION_TYPE_27" val="0"/>
  <p:tag name="ANNOTATION_START_27" val="354.1"/>
  <p:tag name="ANNOTATION_TOP_27" val="366.9"/>
  <p:tag name="ANNOTATION_LEFT_27" val="345.2"/>
  <p:tag name="ANNOTATION_WIDTH_27" val="109.9"/>
  <p:tag name="ANNOTATION_HEIGHT_27" val="109.6"/>
  <p:tag name="ANNOTATION_ANIMATION_27" val="3"/>
  <p:tag name="ANNOTATION_ROTATION_27" val="0"/>
  <p:tag name="ANNOTATION_SUB_TYPE_27" val="2"/>
  <p:tag name="ANNOTATION_LOOP_COUNT_27" val="1"/>
  <p:tag name="ANNOTATION_BOX_RADIUS_27" val="0"/>
  <p:tag name="ANNOTATION_SCALE_27" val="125"/>
  <p:tag name="ANNOTATION_BORDER_ALPHA_27" val="100"/>
  <p:tag name="ANNOTATION_BORDER_COLOR_27" val="16777215"/>
  <p:tag name="ANNOTATION_FILL_COLOR_27" val="683492"/>
  <p:tag name="ANNOTATION_FILL_ALPHA_27" val="100"/>
  <p:tag name="ANNOTATION_BORDER_WIDTH_27" val="2"/>
  <p:tag name="ANNOTATION_COUNT" val="27"/>
  <p:tag name="ARTICULATE_SLIDE_NAV" val="48"/>
</p:tagLst>
</file>

<file path=ppt/tags/tag121.xml><?xml version="1.0" encoding="utf-8"?>
<p:tagLst xmlns:a="http://schemas.openxmlformats.org/drawingml/2006/main" xmlns:r="http://schemas.openxmlformats.org/officeDocument/2006/relationships" xmlns:p="http://schemas.openxmlformats.org/presentationml/2006/main">
  <p:tag name="AUDIO_ID" val="1043"/>
  <p:tag name="ELAPSEDTIME" val="16.9"/>
  <p:tag name="ANNOTATION_COUNT" val="0"/>
  <p:tag name="ARTICULATE_SLIDE_GUID" val="dfaea927-4797-4725-a3ab-2a8d1bd303de"/>
  <p:tag name="ARTICULATE_SLIDE_NAV" val="56"/>
</p:tagLst>
</file>

<file path=ppt/tags/tag122.xml><?xml version="1.0" encoding="utf-8"?>
<p:tagLst xmlns:a="http://schemas.openxmlformats.org/drawingml/2006/main" xmlns:r="http://schemas.openxmlformats.org/officeDocument/2006/relationships" xmlns:p="http://schemas.openxmlformats.org/presentationml/2006/main">
  <p:tag name="AUDIO_ID" val="965"/>
  <p:tag name="ELAPSEDTIME" val="86.9"/>
  <p:tag name="ANNOTATION_TYPE_1" val="0"/>
  <p:tag name="ANNOTATION_START_1" val="4.8"/>
  <p:tag name="ANNOTATION_END_1" val="8.2"/>
  <p:tag name="ANNOTATION_TOP_1" val="48.3"/>
  <p:tag name="ANNOTATION_LEFT_1" val="110.3"/>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8.2"/>
  <p:tag name="ANNOTATION_END_2" val="19.1"/>
  <p:tag name="ANNOTATION_TOP_2" val="140.5"/>
  <p:tag name="ANNOTATION_LEFT_2" val="304.0"/>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19.1"/>
  <p:tag name="ANNOTATION_END_3" val="46.0"/>
  <p:tag name="ANNOTATION_TOP_3" val="220.1"/>
  <p:tag name="ANNOTATION_LEFT_3" val="318.2"/>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46.0"/>
  <p:tag name="ANNOTATION_END_4" val="70.5"/>
  <p:tag name="ANNOTATION_TOP_4" val="317.5"/>
  <p:tag name="ANNOTATION_LEFT_4" val="336.1"/>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70.5"/>
  <p:tag name="ANNOTATION_TOP_5" val="369.5"/>
  <p:tag name="ANNOTATION_LEFT_5" val="315.9"/>
  <p:tag name="ANNOTATION_WIDTH_5" val="111.8"/>
  <p:tag name="ANNOTATION_HEIGHT_5" val="111.5"/>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COUNT" val="5"/>
  <p:tag name="ARTICULATE_SLIDE_GUID" val="d8130487-4997-40c1-b29a-1518eb653368"/>
  <p:tag name="ARTICULATE_SLIDE_NAV" val="58"/>
</p:tagLst>
</file>

<file path=ppt/tags/tag123.xml><?xml version="1.0" encoding="utf-8"?>
<p:tagLst xmlns:a="http://schemas.openxmlformats.org/drawingml/2006/main" xmlns:r="http://schemas.openxmlformats.org/officeDocument/2006/relationships" xmlns:p="http://schemas.openxmlformats.org/presentationml/2006/main">
  <p:tag name="AUDIO_ID" val="945"/>
  <p:tag name="ELAPSEDTIME" val="68.4"/>
  <p:tag name="ANNOTATION_TYPE_1" val="0"/>
  <p:tag name="ANNOTATION_START_1" val="17.5"/>
  <p:tag name="ANNOTATION_END_1" val="18.7"/>
  <p:tag name="ANNOTATION_TOP_1" val="240.2"/>
  <p:tag name="ANNOTATION_LEFT_1" val="330.1"/>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18.7"/>
  <p:tag name="ANNOTATION_END_2" val="20.2"/>
  <p:tag name="ANNOTATION_TOP_2" val="283.3"/>
  <p:tag name="ANNOTATION_LEFT_2" val="330.1"/>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20.2"/>
  <p:tag name="ANNOTATION_END_3" val="54.6"/>
  <p:tag name="ANNOTATION_TOP_3" val="323.4"/>
  <p:tag name="ANNOTATION_LEFT_3" val="319.7"/>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54.6"/>
  <p:tag name="ANNOTATION_TOP_4" val="385.9"/>
  <p:tag name="ANNOTATION_LEFT_4" val="299.5"/>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COUNT" val="4"/>
  <p:tag name="ARTICULATE_SLIDE_GUID" val="93f91334-b2ea-4a79-8f1b-bd9d1eeadb45"/>
  <p:tag name="ARTICULATE_SLIDE_NAV" val="60"/>
</p:tagLst>
</file>

<file path=ppt/tags/tag124.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bev\AppData\Local\Temp\articulate\presenter\imgtemp\fFGynshw_files\slide0001_image001.jpg"/>
</p:tagLst>
</file>

<file path=ppt/tags/tag125.xml><?xml version="1.0" encoding="utf-8"?>
<p:tagLst xmlns:a="http://schemas.openxmlformats.org/drawingml/2006/main" xmlns:r="http://schemas.openxmlformats.org/officeDocument/2006/relationships" xmlns:p="http://schemas.openxmlformats.org/presentationml/2006/main">
  <p:tag name="AUDIO_ID" val="861"/>
  <p:tag name="ELAPSEDTIME" val="37.7"/>
  <p:tag name="ANNOTATION_TYPE_1" val="2"/>
  <p:tag name="ANNOTATION_START_1" val="14.8"/>
  <p:tag name="ANNOTATION_END_1" val="14.8"/>
  <p:tag name="ANNOTATION_TOP_1" val="-37.2"/>
  <p:tag name="ANNOTATION_LEFT_1" val="-37.3"/>
  <p:tag name="ANNOTATION_WIDTH_1" val="650.5"/>
  <p:tag name="ANNOTATION_HEIGHT_1" val="506.4"/>
  <p:tag name="ANNOTATION_ANIMATION_1" val="4"/>
  <p:tag name="ANNOTATION_ROTATION_1" val="0"/>
  <p:tag name="ANNOTATION_SUB_TYPE_1" val="11"/>
  <p:tag name="ANNOTATION_LOOP_COUNT_1" val="1"/>
  <p:tag name="ANNOTATION_BOX_RADIUS_1" val="0"/>
  <p:tag name="ANNOTATION_SCALE_1" val="0"/>
  <p:tag name="ANNOTATION_BORDER_ALPHA_1" val="100"/>
  <p:tag name="ANNOTATION_BORDER_COLOR_1" val="16777215"/>
  <p:tag name="ANNOTATION_FILL_COLOR_1" val="855309"/>
  <p:tag name="ANNOTATION_FILL_ALPHA_1" val="50"/>
  <p:tag name="ANNOTATION_BORDER_WIDTH_1" val="2"/>
  <p:tag name="ANNOTATION_TYPE_2" val="2"/>
  <p:tag name="ANNOTATION_START_2" val="14.8"/>
  <p:tag name="ANNOTATION_END_2" val="16.9"/>
  <p:tag name="ANNOTATION_TOP_2" val="140.5"/>
  <p:tag name="ANNOTATION_LEFT_2" val="404.6"/>
  <p:tag name="ANNOTATION_WIDTH_2" val="108.0"/>
  <p:tag name="ANNOTATION_HEIGHT_2" val="58.0"/>
  <p:tag name="ANNOTATION_ANIMATION_2" val="4"/>
  <p:tag name="ANNOTATION_ROTATION_2" val="0"/>
  <p:tag name="ANNOTATION_SUB_TYPE_2" val="11"/>
  <p:tag name="ANNOTATION_LOOP_COUNT_2" val="1"/>
  <p:tag name="ANNOTATION_BOX_RADIUS_2" val="5"/>
  <p:tag name="ANNOTATION_SCALE_2" val="0"/>
  <p:tag name="ANNOTATION_BORDER_ALPHA_2" val="100"/>
  <p:tag name="ANNOTATION_BORDER_COLOR_2" val="16777215"/>
  <p:tag name="ANNOTATION_FILL_COLOR_2" val="855309"/>
  <p:tag name="ANNOTATION_FILL_ALPHA_2" val="50"/>
  <p:tag name="ANNOTATION_BORDER_WIDTH_2" val="2"/>
  <p:tag name="ANNOTATION_TYPE_3" val="2"/>
  <p:tag name="ANNOTATION_START_3" val="16.9"/>
  <p:tag name="ANNOTATION_TOP_3" val="-37.2"/>
  <p:tag name="ANNOTATION_LEFT_3" val="-37.3"/>
  <p:tag name="ANNOTATION_WIDTH_3" val="650.5"/>
  <p:tag name="ANNOTATION_HEIGHT_3" val="506.4"/>
  <p:tag name="ANNOTATION_ANIMATION_3" val="4"/>
  <p:tag name="ANNOTATION_ROTATION_3" val="0"/>
  <p:tag name="ANNOTATION_SUB_TYPE_3" val="11"/>
  <p:tag name="ANNOTATION_LOOP_COUNT_3" val="1"/>
  <p:tag name="ANNOTATION_BOX_RADIUS_3" val="0"/>
  <p:tag name="ANNOTATION_SCALE_3" val="0"/>
  <p:tag name="ANNOTATION_BORDER_ALPHA_3" val="100"/>
  <p:tag name="ANNOTATION_BORDER_COLOR_3" val="16777215"/>
  <p:tag name="ANNOTATION_FILL_COLOR_3" val="855309"/>
  <p:tag name="ANNOTATION_FILL_ALPHA_3" val="50"/>
  <p:tag name="ANNOTATION_BORDER_WIDTH_3" val="2"/>
  <p:tag name="ANNOTATION_COUNT" val="3"/>
  <p:tag name="ARTICULATE_SLIDE_GUID" val="c140bb57-8b1e-48d7-9fda-d0127bbc74dd"/>
  <p:tag name="ARTICULATE_SLIDE_NAV" val="61"/>
</p:tagLst>
</file>

<file path=ppt/tags/tag126.xml><?xml version="1.0" encoding="utf-8"?>
<p:tagLst xmlns:a="http://schemas.openxmlformats.org/drawingml/2006/main" xmlns:r="http://schemas.openxmlformats.org/officeDocument/2006/relationships" xmlns:p="http://schemas.openxmlformats.org/presentationml/2006/main">
  <p:tag name="AUDIO_ID" val="861"/>
  <p:tag name="ELAPSEDTIME" val="37.7"/>
  <p:tag name="ANNOTATION_TYPE_1" val="2"/>
  <p:tag name="ANNOTATION_START_1" val="14.8"/>
  <p:tag name="ANNOTATION_END_1" val="14.8"/>
  <p:tag name="ANNOTATION_TOP_1" val="-37.2"/>
  <p:tag name="ANNOTATION_LEFT_1" val="-37.3"/>
  <p:tag name="ANNOTATION_WIDTH_1" val="650.5"/>
  <p:tag name="ANNOTATION_HEIGHT_1" val="506.4"/>
  <p:tag name="ANNOTATION_ANIMATION_1" val="4"/>
  <p:tag name="ANNOTATION_ROTATION_1" val="0"/>
  <p:tag name="ANNOTATION_SUB_TYPE_1" val="11"/>
  <p:tag name="ANNOTATION_LOOP_COUNT_1" val="1"/>
  <p:tag name="ANNOTATION_BOX_RADIUS_1" val="0"/>
  <p:tag name="ANNOTATION_SCALE_1" val="0"/>
  <p:tag name="ANNOTATION_BORDER_ALPHA_1" val="100"/>
  <p:tag name="ANNOTATION_BORDER_COLOR_1" val="16777215"/>
  <p:tag name="ANNOTATION_FILL_COLOR_1" val="855309"/>
  <p:tag name="ANNOTATION_FILL_ALPHA_1" val="50"/>
  <p:tag name="ANNOTATION_BORDER_WIDTH_1" val="2"/>
  <p:tag name="ANNOTATION_TYPE_2" val="2"/>
  <p:tag name="ANNOTATION_START_2" val="14.8"/>
  <p:tag name="ANNOTATION_END_2" val="16.9"/>
  <p:tag name="ANNOTATION_TOP_2" val="140.5"/>
  <p:tag name="ANNOTATION_LEFT_2" val="404.6"/>
  <p:tag name="ANNOTATION_WIDTH_2" val="108.0"/>
  <p:tag name="ANNOTATION_HEIGHT_2" val="58.0"/>
  <p:tag name="ANNOTATION_ANIMATION_2" val="4"/>
  <p:tag name="ANNOTATION_ROTATION_2" val="0"/>
  <p:tag name="ANNOTATION_SUB_TYPE_2" val="11"/>
  <p:tag name="ANNOTATION_LOOP_COUNT_2" val="1"/>
  <p:tag name="ANNOTATION_BOX_RADIUS_2" val="5"/>
  <p:tag name="ANNOTATION_SCALE_2" val="0"/>
  <p:tag name="ANNOTATION_BORDER_ALPHA_2" val="100"/>
  <p:tag name="ANNOTATION_BORDER_COLOR_2" val="16777215"/>
  <p:tag name="ANNOTATION_FILL_COLOR_2" val="855309"/>
  <p:tag name="ANNOTATION_FILL_ALPHA_2" val="50"/>
  <p:tag name="ANNOTATION_BORDER_WIDTH_2" val="2"/>
  <p:tag name="ANNOTATION_TYPE_3" val="2"/>
  <p:tag name="ANNOTATION_START_3" val="16.9"/>
  <p:tag name="ANNOTATION_TOP_3" val="-37.2"/>
  <p:tag name="ANNOTATION_LEFT_3" val="-37.3"/>
  <p:tag name="ANNOTATION_WIDTH_3" val="650.5"/>
  <p:tag name="ANNOTATION_HEIGHT_3" val="506.4"/>
  <p:tag name="ANNOTATION_ANIMATION_3" val="4"/>
  <p:tag name="ANNOTATION_ROTATION_3" val="0"/>
  <p:tag name="ANNOTATION_SUB_TYPE_3" val="11"/>
  <p:tag name="ANNOTATION_LOOP_COUNT_3" val="1"/>
  <p:tag name="ANNOTATION_BOX_RADIUS_3" val="0"/>
  <p:tag name="ANNOTATION_SCALE_3" val="0"/>
  <p:tag name="ANNOTATION_BORDER_ALPHA_3" val="100"/>
  <p:tag name="ANNOTATION_BORDER_COLOR_3" val="16777215"/>
  <p:tag name="ANNOTATION_FILL_COLOR_3" val="855309"/>
  <p:tag name="ANNOTATION_FILL_ALPHA_3" val="50"/>
  <p:tag name="ANNOTATION_BORDER_WIDTH_3" val="2"/>
  <p:tag name="ANNOTATION_COUNT" val="3"/>
  <p:tag name="ARTICULATE_SLIDE_GUID" val="c140bb57-8b1e-48d7-9fda-d0127bbc74dd"/>
  <p:tag name="ARTICULATE_SLIDE_NAV" val="61"/>
</p:tagLst>
</file>

<file path=ppt/tags/tag127.xml><?xml version="1.0" encoding="utf-8"?>
<p:tagLst xmlns:a="http://schemas.openxmlformats.org/drawingml/2006/main" xmlns:r="http://schemas.openxmlformats.org/officeDocument/2006/relationships" xmlns:p="http://schemas.openxmlformats.org/presentationml/2006/main">
  <p:tag name="AUDIO_ID" val="929"/>
  <p:tag name="ELAPSEDTIME" val="51.3"/>
  <p:tag name="ANNOTATION_TYPE_1" val="0"/>
  <p:tag name="ANNOTATION_START_1" val="13.9"/>
  <p:tag name="ANNOTATION_END_1" val="14.8"/>
  <p:tag name="ANNOTATION_TOP_1" val="135.3"/>
  <p:tag name="ANNOTATION_LEFT_1" val="50.7"/>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14.8"/>
  <p:tag name="ANNOTATION_END_2" val="21.4"/>
  <p:tag name="ANNOTATION_TOP_2" val="179.9"/>
  <p:tag name="ANNOTATION_LEFT_2" val="55.9"/>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21.4"/>
  <p:tag name="ANNOTATION_END_3" val="29.2"/>
  <p:tag name="ANNOTATION_TOP_3" val="220.1"/>
  <p:tag name="ANNOTATION_LEFT_3" val="58.9"/>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29.2"/>
  <p:tag name="ANNOTATION_END_4" val="30.4"/>
  <p:tag name="ANNOTATION_TOP_4" val="258.8"/>
  <p:tag name="ANNOTATION_LEFT_4" val="49.9"/>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30.4"/>
  <p:tag name="ANNOTATION_TOP_5" val="302.6"/>
  <p:tag name="ANNOTATION_LEFT_5" val="55.1"/>
  <p:tag name="ANNOTATION_WIDTH_5" val="111.8"/>
  <p:tag name="ANNOTATION_HEIGHT_5" val="111.5"/>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COUNT" val="5"/>
  <p:tag name="ARTICULATE_SLIDE_GUID" val="c5333194-2b4c-418b-bd99-50942caea58d"/>
  <p:tag name="ARTICULATE_SLIDE_NAV" val="31"/>
</p:tagLst>
</file>

<file path=ppt/tags/tag128.xml><?xml version="1.0" encoding="utf-8"?>
<p:tagLst xmlns:a="http://schemas.openxmlformats.org/drawingml/2006/main" xmlns:r="http://schemas.openxmlformats.org/officeDocument/2006/relationships" xmlns:p="http://schemas.openxmlformats.org/presentationml/2006/main">
  <p:tag name="ANNOTATION_TYPE_24" val="0"/>
  <p:tag name="ANNOTATION_START_24" val="268.3"/>
  <p:tag name="ANNOTATION_END_24" val="291.3"/>
  <p:tag name="ANNOTATION_TOP_24" val="312.3"/>
  <p:tag name="ANNOTATION_LEFT_24" val="205.7"/>
  <p:tag name="ANNOTATION_WIDTH_24" val="111.8"/>
  <p:tag name="ANNOTATION_HEIGHT_24" val="111.5"/>
  <p:tag name="ANNOTATION_ANIMATION_24" val="3"/>
  <p:tag name="ANNOTATION_ROTATION_24" val="0"/>
  <p:tag name="ANNOTATION_SUB_TYPE_24" val="2"/>
  <p:tag name="ANNOTATION_LOOP_COUNT_24" val="1"/>
  <p:tag name="ANNOTATION_BOX_RADIUS_24" val="0"/>
  <p:tag name="ANNOTATION_SCALE_24" val="125"/>
  <p:tag name="ANNOTATION_BORDER_ALPHA_24" val="100"/>
  <p:tag name="ANNOTATION_BORDER_COLOR_24" val="16777215"/>
  <p:tag name="ANNOTATION_FILL_COLOR_24" val="683492"/>
  <p:tag name="ANNOTATION_FILL_ALPHA_24" val="100"/>
  <p:tag name="ANNOTATION_BORDER_WIDTH_24" val="2"/>
  <p:tag name="ANNOTATION_TYPE_25" val="0"/>
  <p:tag name="ANNOTATION_START_25" val="291.3"/>
  <p:tag name="ANNOTATION_END_25" val="304.9"/>
  <p:tag name="ANNOTATION_TOP_25" val="392.6"/>
  <p:tag name="ANNOTATION_LEFT_25" val="326.4"/>
  <p:tag name="ANNOTATION_WIDTH_25" val="111.8"/>
  <p:tag name="ANNOTATION_HEIGHT_25" val="111.5"/>
  <p:tag name="ANNOTATION_ANIMATION_25" val="3"/>
  <p:tag name="ANNOTATION_ROTATION_25" val="0"/>
  <p:tag name="ANNOTATION_SUB_TYPE_25" val="2"/>
  <p:tag name="ANNOTATION_LOOP_COUNT_25" val="1"/>
  <p:tag name="ANNOTATION_BOX_RADIUS_25" val="0"/>
  <p:tag name="ANNOTATION_SCALE_25" val="125"/>
  <p:tag name="ANNOTATION_BORDER_ALPHA_25" val="100"/>
  <p:tag name="ANNOTATION_BORDER_COLOR_25" val="16777215"/>
  <p:tag name="ANNOTATION_FILL_COLOR_25" val="683492"/>
  <p:tag name="ANNOTATION_FILL_ALPHA_25" val="100"/>
  <p:tag name="ANNOTATION_BORDER_WIDTH_25" val="2"/>
  <p:tag name="ANNOTATION_TYPE_26" val="0"/>
  <p:tag name="ANNOTATION_START_26" val="304.9"/>
  <p:tag name="ANNOTATION_END_26" val="310.0"/>
  <p:tag name="ANNOTATION_TOP_26" val="241.7"/>
  <p:tag name="ANNOTATION_LEFT_26" val="313.7"/>
  <p:tag name="ANNOTATION_WIDTH_26" val="111.8"/>
  <p:tag name="ANNOTATION_HEIGHT_26" val="111.5"/>
  <p:tag name="ANNOTATION_ANIMATION_26" val="3"/>
  <p:tag name="ANNOTATION_ROTATION_26" val="0"/>
  <p:tag name="ANNOTATION_SUB_TYPE_26" val="2"/>
  <p:tag name="ANNOTATION_LOOP_COUNT_26" val="1"/>
  <p:tag name="ANNOTATION_BOX_RADIUS_26" val="0"/>
  <p:tag name="ANNOTATION_SCALE_26" val="125"/>
  <p:tag name="ANNOTATION_BORDER_ALPHA_26" val="100"/>
  <p:tag name="ANNOTATION_BORDER_COLOR_26" val="16777215"/>
  <p:tag name="ANNOTATION_FILL_COLOR_26" val="683492"/>
  <p:tag name="ANNOTATION_FILL_ALPHA_26" val="100"/>
  <p:tag name="ANNOTATION_BORDER_WIDTH_26" val="2"/>
  <p:tag name="ANNOTATION_TYPE_27" val="0"/>
  <p:tag name="ANNOTATION_START_27" val="310.0"/>
  <p:tag name="ANNOTATION_TOP_27" val="239.4"/>
  <p:tag name="ANNOTATION_LEFT_27" val="422.5"/>
  <p:tag name="ANNOTATION_WIDTH_27" val="111.8"/>
  <p:tag name="ANNOTATION_HEIGHT_27" val="111.5"/>
  <p:tag name="ANNOTATION_ANIMATION_27" val="3"/>
  <p:tag name="ANNOTATION_ROTATION_27" val="0"/>
  <p:tag name="ANNOTATION_SUB_TYPE_27" val="2"/>
  <p:tag name="ANNOTATION_LOOP_COUNT_27" val="1"/>
  <p:tag name="ANNOTATION_BOX_RADIUS_27" val="0"/>
  <p:tag name="ANNOTATION_SCALE_27" val="125"/>
  <p:tag name="ANNOTATION_BORDER_ALPHA_27" val="100"/>
  <p:tag name="ANNOTATION_BORDER_COLOR_27" val="16777215"/>
  <p:tag name="ANNOTATION_FILL_COLOR_27" val="683492"/>
  <p:tag name="ANNOTATION_FILL_ALPHA_27" val="100"/>
  <p:tag name="ANNOTATION_BORDER_WIDTH_27" val="2"/>
  <p:tag name="ARTICULATE_SLIDE_GUID" val="70c649d7-c098-4dc0-806e-bceb7d6ce118"/>
  <p:tag name="AUDIO_ID" val="1047"/>
  <p:tag name="ELAPSEDTIME" val="342.2"/>
  <p:tag name="ANNOTATION_TYPE_1" val="0"/>
  <p:tag name="ANNOTATION_START_1" val="6.1"/>
  <p:tag name="ANNOTATION_END_1" val="11.3"/>
  <p:tag name="ANNOTATION_TOP_1" val="43.1"/>
  <p:tag name="ANNOTATION_LEFT_1" val="71.8"/>
  <p:tag name="ANNOTATION_WIDTH_1" val="109.9"/>
  <p:tag name="ANNOTATION_HEIGHT_1" val="109.6"/>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11.3"/>
  <p:tag name="ANNOTATION_END_2" val="13.7"/>
  <p:tag name="ANNOTATION_TOP_2" val="55.6"/>
  <p:tag name="ANNOTATION_LEFT_2" val="321.0"/>
  <p:tag name="ANNOTATION_WIDTH_2" val="109.9"/>
  <p:tag name="ANNOTATION_HEIGHT_2" val="109.6"/>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13.7"/>
  <p:tag name="ANNOTATION_END_3" val="17.5"/>
  <p:tag name="ANNOTATION_TOP_3" val="75.3"/>
  <p:tag name="ANNOTATION_LEFT_3" val="200.1"/>
  <p:tag name="ANNOTATION_WIDTH_3" val="109.9"/>
  <p:tag name="ANNOTATION_HEIGHT_3" val="109.6"/>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17.5"/>
  <p:tag name="ANNOTATION_END_4" val="26.4"/>
  <p:tag name="ANNOTATION_TOP_4" val="178.4"/>
  <p:tag name="ANNOTATION_LEFT_4" val="324.6"/>
  <p:tag name="ANNOTATION_WIDTH_4" val="109.9"/>
  <p:tag name="ANNOTATION_HEIGHT_4" val="109.6"/>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26.4"/>
  <p:tag name="ANNOTATION_END_5" val="39.8"/>
  <p:tag name="ANNOTATION_TOP_5" val="160.8"/>
  <p:tag name="ANNOTATION_LEFT_5" val="450.0"/>
  <p:tag name="ANNOTATION_WIDTH_5" val="109.9"/>
  <p:tag name="ANNOTATION_HEIGHT_5" val="109.6"/>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TYPE_6" val="0"/>
  <p:tag name="ANNOTATION_START_6" val="39.8"/>
  <p:tag name="ANNOTATION_END_6" val="50.6"/>
  <p:tag name="ANNOTATION_TOP_6" val="222.9"/>
  <p:tag name="ANNOTATION_LEFT_6" val="115.1"/>
  <p:tag name="ANNOTATION_WIDTH_6" val="109.9"/>
  <p:tag name="ANNOTATION_HEIGHT_6" val="109.6"/>
  <p:tag name="ANNOTATION_ANIMATION_6" val="3"/>
  <p:tag name="ANNOTATION_ROTATION_6" val="0"/>
  <p:tag name="ANNOTATION_SUB_TYPE_6" val="2"/>
  <p:tag name="ANNOTATION_LOOP_COUNT_6" val="1"/>
  <p:tag name="ANNOTATION_BOX_RADIUS_6" val="0"/>
  <p:tag name="ANNOTATION_SCALE_6" val="125"/>
  <p:tag name="ANNOTATION_BORDER_ALPHA_6" val="100"/>
  <p:tag name="ANNOTATION_BORDER_COLOR_6" val="16777215"/>
  <p:tag name="ANNOTATION_FILL_COLOR_6" val="683492"/>
  <p:tag name="ANNOTATION_FILL_ALPHA_6" val="100"/>
  <p:tag name="ANNOTATION_BORDER_WIDTH_6" val="2"/>
  <p:tag name="ANNOTATION_TYPE_7" val="0"/>
  <p:tag name="ANNOTATION_START_7" val="50.6"/>
  <p:tag name="ANNOTATION_END_7" val="53.3"/>
  <p:tag name="ANNOTATION_TOP_7" val="250.0"/>
  <p:tag name="ANNOTATION_LEFT_7" val="109.2"/>
  <p:tag name="ANNOTATION_WIDTH_7" val="109.9"/>
  <p:tag name="ANNOTATION_HEIGHT_7" val="109.6"/>
  <p:tag name="ANNOTATION_ANIMATION_7" val="3"/>
  <p:tag name="ANNOTATION_ROTATION_7" val="0"/>
  <p:tag name="ANNOTATION_SUB_TYPE_7" val="2"/>
  <p:tag name="ANNOTATION_LOOP_COUNT_7" val="1"/>
  <p:tag name="ANNOTATION_BOX_RADIUS_7" val="0"/>
  <p:tag name="ANNOTATION_SCALE_7" val="125"/>
  <p:tag name="ANNOTATION_BORDER_ALPHA_7" val="100"/>
  <p:tag name="ANNOTATION_BORDER_COLOR_7" val="16777215"/>
  <p:tag name="ANNOTATION_FILL_COLOR_7" val="683492"/>
  <p:tag name="ANNOTATION_FILL_ALPHA_7" val="100"/>
  <p:tag name="ANNOTATION_BORDER_WIDTH_7" val="2"/>
  <p:tag name="ANNOTATION_TYPE_8" val="0"/>
  <p:tag name="ANNOTATION_START_8" val="53.3"/>
  <p:tag name="ANNOTATION_END_8" val="58.3"/>
  <p:tag name="ANNOTATION_TOP_8" val="228.8"/>
  <p:tag name="ANNOTATION_LEFT_8" val="229.4"/>
  <p:tag name="ANNOTATION_WIDTH_8" val="109.9"/>
  <p:tag name="ANNOTATION_HEIGHT_8" val="109.6"/>
  <p:tag name="ANNOTATION_ANIMATION_8" val="3"/>
  <p:tag name="ANNOTATION_ROTATION_8" val="0"/>
  <p:tag name="ANNOTATION_SUB_TYPE_8" val="2"/>
  <p:tag name="ANNOTATION_LOOP_COUNT_8" val="1"/>
  <p:tag name="ANNOTATION_BOX_RADIUS_8" val="0"/>
  <p:tag name="ANNOTATION_SCALE_8" val="125"/>
  <p:tag name="ANNOTATION_BORDER_ALPHA_8" val="100"/>
  <p:tag name="ANNOTATION_BORDER_COLOR_8" val="16777215"/>
  <p:tag name="ANNOTATION_FILL_COLOR_8" val="683492"/>
  <p:tag name="ANNOTATION_FILL_ALPHA_8" val="100"/>
  <p:tag name="ANNOTATION_BORDER_WIDTH_8" val="2"/>
  <p:tag name="ANNOTATION_TYPE_9" val="0"/>
  <p:tag name="ANNOTATION_START_9" val="58.3"/>
  <p:tag name="ANNOTATION_END_9" val="60.5"/>
  <p:tag name="ANNOTATION_TOP_9" val="251.5"/>
  <p:tag name="ANNOTATION_LEFT_9" val="226.4"/>
  <p:tag name="ANNOTATION_WIDTH_9" val="109.9"/>
  <p:tag name="ANNOTATION_HEIGHT_9" val="109.6"/>
  <p:tag name="ANNOTATION_ANIMATION_9" val="3"/>
  <p:tag name="ANNOTATION_ROTATION_9" val="0"/>
  <p:tag name="ANNOTATION_SUB_TYPE_9" val="2"/>
  <p:tag name="ANNOTATION_LOOP_COUNT_9" val="1"/>
  <p:tag name="ANNOTATION_BOX_RADIUS_9" val="0"/>
  <p:tag name="ANNOTATION_SCALE_9" val="125"/>
  <p:tag name="ANNOTATION_BORDER_ALPHA_9" val="100"/>
  <p:tag name="ANNOTATION_BORDER_COLOR_9" val="16777215"/>
  <p:tag name="ANNOTATION_FILL_COLOR_9" val="683492"/>
  <p:tag name="ANNOTATION_FILL_ALPHA_9" val="100"/>
  <p:tag name="ANNOTATION_BORDER_WIDTH_9" val="2"/>
  <p:tag name="ANNOTATION_TYPE_10" val="0"/>
  <p:tag name="ANNOTATION_START_10" val="60.5"/>
  <p:tag name="ANNOTATION_END_10" val="71.2"/>
  <p:tag name="ANNOTATION_TOP_10" val="222.9"/>
  <p:tag name="ANNOTATION_LEFT_10" val="356.2"/>
  <p:tag name="ANNOTATION_WIDTH_10" val="109.9"/>
  <p:tag name="ANNOTATION_HEIGHT_10" val="109.6"/>
  <p:tag name="ANNOTATION_ANIMATION_10" val="3"/>
  <p:tag name="ANNOTATION_ROTATION_10" val="0"/>
  <p:tag name="ANNOTATION_SUB_TYPE_10" val="2"/>
  <p:tag name="ANNOTATION_LOOP_COUNT_10" val="1"/>
  <p:tag name="ANNOTATION_BOX_RADIUS_10" val="0"/>
  <p:tag name="ANNOTATION_SCALE_10" val="125"/>
  <p:tag name="ANNOTATION_BORDER_ALPHA_10" val="100"/>
  <p:tag name="ANNOTATION_BORDER_COLOR_10" val="16777215"/>
  <p:tag name="ANNOTATION_FILL_COLOR_10" val="683492"/>
  <p:tag name="ANNOTATION_FILL_ALPHA_10" val="100"/>
  <p:tag name="ANNOTATION_BORDER_WIDTH_10" val="2"/>
  <p:tag name="ANNOTATION_TYPE_11" val="0"/>
  <p:tag name="ANNOTATION_START_11" val="71.2"/>
  <p:tag name="ANNOTATION_END_11" val="72.8"/>
  <p:tag name="ANNOTATION_TOP_11" val="220.0"/>
  <p:tag name="ANNOTATION_LEFT_11" val="124.6"/>
  <p:tag name="ANNOTATION_WIDTH_11" val="109.9"/>
  <p:tag name="ANNOTATION_HEIGHT_11" val="109.6"/>
  <p:tag name="ANNOTATION_ANIMATION_11" val="3"/>
  <p:tag name="ANNOTATION_ROTATION_11" val="0"/>
  <p:tag name="ANNOTATION_SUB_TYPE_11" val="2"/>
  <p:tag name="ANNOTATION_LOOP_COUNT_11" val="1"/>
  <p:tag name="ANNOTATION_BOX_RADIUS_11" val="0"/>
  <p:tag name="ANNOTATION_SCALE_11" val="125"/>
  <p:tag name="ANNOTATION_BORDER_ALPHA_11" val="100"/>
  <p:tag name="ANNOTATION_BORDER_COLOR_11" val="16777215"/>
  <p:tag name="ANNOTATION_FILL_COLOR_11" val="683492"/>
  <p:tag name="ANNOTATION_FILL_ALPHA_11" val="100"/>
  <p:tag name="ANNOTATION_BORDER_WIDTH_11" val="2"/>
  <p:tag name="ANNOTATION_TYPE_12" val="0"/>
  <p:tag name="ANNOTATION_START_12" val="72.8"/>
  <p:tag name="ANNOTATION_END_12" val="77.5"/>
  <p:tag name="ANNOTATION_TOP_12" val="224.4"/>
  <p:tag name="ANNOTATION_LEFT_12" val="227.9"/>
  <p:tag name="ANNOTATION_WIDTH_12" val="109.9"/>
  <p:tag name="ANNOTATION_HEIGHT_12" val="109.6"/>
  <p:tag name="ANNOTATION_ANIMATION_12" val="3"/>
  <p:tag name="ANNOTATION_ROTATION_12" val="0"/>
  <p:tag name="ANNOTATION_SUB_TYPE_12" val="2"/>
  <p:tag name="ANNOTATION_LOOP_COUNT_12" val="1"/>
  <p:tag name="ANNOTATION_BOX_RADIUS_12" val="0"/>
  <p:tag name="ANNOTATION_SCALE_12" val="125"/>
  <p:tag name="ANNOTATION_BORDER_ALPHA_12" val="100"/>
  <p:tag name="ANNOTATION_BORDER_COLOR_12" val="16777215"/>
  <p:tag name="ANNOTATION_FILL_COLOR_12" val="683492"/>
  <p:tag name="ANNOTATION_FILL_ALPHA_12" val="100"/>
  <p:tag name="ANNOTATION_BORDER_WIDTH_12" val="2"/>
  <p:tag name="ANNOTATION_TYPE_13" val="0"/>
  <p:tag name="ANNOTATION_START_13" val="77.5"/>
  <p:tag name="ANNOTATION_END_13" val="97.9"/>
  <p:tag name="ANNOTATION_TOP_13" val="223.7"/>
  <p:tag name="ANNOTATION_LEFT_13" val="351.0"/>
  <p:tag name="ANNOTATION_WIDTH_13" val="109.9"/>
  <p:tag name="ANNOTATION_HEIGHT_13" val="109.6"/>
  <p:tag name="ANNOTATION_ANIMATION_13" val="3"/>
  <p:tag name="ANNOTATION_ROTATION_13" val="0"/>
  <p:tag name="ANNOTATION_SUB_TYPE_13" val="2"/>
  <p:tag name="ANNOTATION_LOOP_COUNT_13" val="1"/>
  <p:tag name="ANNOTATION_BOX_RADIUS_13" val="0"/>
  <p:tag name="ANNOTATION_SCALE_13" val="125"/>
  <p:tag name="ANNOTATION_BORDER_ALPHA_13" val="100"/>
  <p:tag name="ANNOTATION_BORDER_COLOR_13" val="16777215"/>
  <p:tag name="ANNOTATION_FILL_COLOR_13" val="683492"/>
  <p:tag name="ANNOTATION_FILL_ALPHA_13" val="100"/>
  <p:tag name="ANNOTATION_BORDER_WIDTH_13" val="2"/>
  <p:tag name="ANNOTATION_TYPE_14" val="0"/>
  <p:tag name="ANNOTATION_START_14" val="97.9"/>
  <p:tag name="ANNOTATION_END_14" val="103.0"/>
  <p:tag name="ANNOTATION_TOP_14" val="225.1"/>
  <p:tag name="ANNOTATION_LEFT_14" val="474.1"/>
  <p:tag name="ANNOTATION_WIDTH_14" val="109.9"/>
  <p:tag name="ANNOTATION_HEIGHT_14" val="109.6"/>
  <p:tag name="ANNOTATION_ANIMATION_14" val="3"/>
  <p:tag name="ANNOTATION_ROTATION_14" val="0"/>
  <p:tag name="ANNOTATION_SUB_TYPE_14" val="2"/>
  <p:tag name="ANNOTATION_LOOP_COUNT_14" val="1"/>
  <p:tag name="ANNOTATION_BOX_RADIUS_14" val="0"/>
  <p:tag name="ANNOTATION_SCALE_14" val="125"/>
  <p:tag name="ANNOTATION_BORDER_ALPHA_14" val="100"/>
  <p:tag name="ANNOTATION_BORDER_COLOR_14" val="16777215"/>
  <p:tag name="ANNOTATION_FILL_COLOR_14" val="683492"/>
  <p:tag name="ANNOTATION_FILL_ALPHA_14" val="100"/>
  <p:tag name="ANNOTATION_BORDER_WIDTH_14" val="2"/>
  <p:tag name="ANNOTATION_TYPE_15" val="0"/>
  <p:tag name="ANNOTATION_START_15" val="103.0"/>
  <p:tag name="ANNOTATION_END_15" val="146.0"/>
  <p:tag name="ANNOTATION_TOP_15" val="246.3"/>
  <p:tag name="ANNOTATION_LEFT_15" val="432.4"/>
  <p:tag name="ANNOTATION_WIDTH_15" val="109.9"/>
  <p:tag name="ANNOTATION_HEIGHT_15" val="109.6"/>
  <p:tag name="ANNOTATION_ANIMATION_15" val="3"/>
  <p:tag name="ANNOTATION_ROTATION_15" val="0"/>
  <p:tag name="ANNOTATION_SUB_TYPE_15" val="2"/>
  <p:tag name="ANNOTATION_LOOP_COUNT_15" val="1"/>
  <p:tag name="ANNOTATION_BOX_RADIUS_15" val="0"/>
  <p:tag name="ANNOTATION_SCALE_15" val="125"/>
  <p:tag name="ANNOTATION_BORDER_ALPHA_15" val="100"/>
  <p:tag name="ANNOTATION_BORDER_COLOR_15" val="16777215"/>
  <p:tag name="ANNOTATION_FILL_COLOR_15" val="683492"/>
  <p:tag name="ANNOTATION_FILL_ALPHA_15" val="100"/>
  <p:tag name="ANNOTATION_BORDER_WIDTH_15" val="2"/>
  <p:tag name="ANNOTATION_TYPE_16" val="0"/>
  <p:tag name="ANNOTATION_START_16" val="146.0"/>
  <p:tag name="ANNOTATION_END_16" val="159.0"/>
  <p:tag name="ANNOTATION_TOP_16" val="294.6"/>
  <p:tag name="ANNOTATION_LEFT_16" val="117.3"/>
  <p:tag name="ANNOTATION_WIDTH_16" val="109.9"/>
  <p:tag name="ANNOTATION_HEIGHT_16" val="109.6"/>
  <p:tag name="ANNOTATION_ANIMATION_16" val="3"/>
  <p:tag name="ANNOTATION_ROTATION_16" val="0"/>
  <p:tag name="ANNOTATION_SUB_TYPE_16" val="2"/>
  <p:tag name="ANNOTATION_LOOP_COUNT_16" val="1"/>
  <p:tag name="ANNOTATION_BOX_RADIUS_16" val="0"/>
  <p:tag name="ANNOTATION_SCALE_16" val="125"/>
  <p:tag name="ANNOTATION_BORDER_ALPHA_16" val="100"/>
  <p:tag name="ANNOTATION_BORDER_COLOR_16" val="16777215"/>
  <p:tag name="ANNOTATION_FILL_COLOR_16" val="683492"/>
  <p:tag name="ANNOTATION_FILL_ALPHA_16" val="100"/>
  <p:tag name="ANNOTATION_BORDER_WIDTH_16" val="2"/>
  <p:tag name="ANNOTATION_TYPE_17" val="0"/>
  <p:tag name="ANNOTATION_START_17" val="159.0"/>
  <p:tag name="ANNOTATION_END_17" val="174.7"/>
  <p:tag name="ANNOTATION_TOP_17" val="284.3"/>
  <p:tag name="ANNOTATION_LEFT_17" val="225.7"/>
  <p:tag name="ANNOTATION_WIDTH_17" val="109.9"/>
  <p:tag name="ANNOTATION_HEIGHT_17" val="109.6"/>
  <p:tag name="ANNOTATION_ANIMATION_17" val="3"/>
  <p:tag name="ANNOTATION_ROTATION_17" val="0"/>
  <p:tag name="ANNOTATION_SUB_TYPE_17" val="2"/>
  <p:tag name="ANNOTATION_LOOP_COUNT_17" val="1"/>
  <p:tag name="ANNOTATION_BOX_RADIUS_17" val="0"/>
  <p:tag name="ANNOTATION_SCALE_17" val="125"/>
  <p:tag name="ANNOTATION_BORDER_ALPHA_17" val="100"/>
  <p:tag name="ANNOTATION_BORDER_COLOR_17" val="16777215"/>
  <p:tag name="ANNOTATION_FILL_COLOR_17" val="683492"/>
  <p:tag name="ANNOTATION_FILL_ALPHA_17" val="100"/>
  <p:tag name="ANNOTATION_BORDER_WIDTH_17" val="2"/>
  <p:tag name="ANNOTATION_TYPE_18" val="0"/>
  <p:tag name="ANNOTATION_START_18" val="174.7"/>
  <p:tag name="ANNOTATION_END_18" val="203.9"/>
  <p:tag name="ANNOTATION_TOP_18" val="295.3"/>
  <p:tag name="ANNOTATION_LEFT_18" val="346.6"/>
  <p:tag name="ANNOTATION_WIDTH_18" val="109.9"/>
  <p:tag name="ANNOTATION_HEIGHT_18" val="109.6"/>
  <p:tag name="ANNOTATION_ANIMATION_18" val="3"/>
  <p:tag name="ANNOTATION_ROTATION_18" val="0"/>
  <p:tag name="ANNOTATION_SUB_TYPE_18" val="2"/>
  <p:tag name="ANNOTATION_LOOP_COUNT_18" val="1"/>
  <p:tag name="ANNOTATION_BOX_RADIUS_18" val="0"/>
  <p:tag name="ANNOTATION_SCALE_18" val="125"/>
  <p:tag name="ANNOTATION_BORDER_ALPHA_18" val="100"/>
  <p:tag name="ANNOTATION_BORDER_COLOR_18" val="16777215"/>
  <p:tag name="ANNOTATION_FILL_COLOR_18" val="683492"/>
  <p:tag name="ANNOTATION_FILL_ALPHA_18" val="100"/>
  <p:tag name="ANNOTATION_BORDER_WIDTH_18" val="2"/>
  <p:tag name="ANNOTATION_TYPE_19" val="0"/>
  <p:tag name="ANNOTATION_START_19" val="203.9"/>
  <p:tag name="ANNOTATION_END_19" val="221.8"/>
  <p:tag name="ANNOTATION_TOP_19" val="298.2"/>
  <p:tag name="ANNOTATION_LEFT_19" val="466.8"/>
  <p:tag name="ANNOTATION_WIDTH_19" val="109.9"/>
  <p:tag name="ANNOTATION_HEIGHT_19" val="109.6"/>
  <p:tag name="ANNOTATION_ANIMATION_19" val="3"/>
  <p:tag name="ANNOTATION_ROTATION_19" val="0"/>
  <p:tag name="ANNOTATION_SUB_TYPE_19" val="2"/>
  <p:tag name="ANNOTATION_LOOP_COUNT_19" val="1"/>
  <p:tag name="ANNOTATION_BOX_RADIUS_19" val="0"/>
  <p:tag name="ANNOTATION_SCALE_19" val="125"/>
  <p:tag name="ANNOTATION_BORDER_ALPHA_19" val="100"/>
  <p:tag name="ANNOTATION_BORDER_COLOR_19" val="16777215"/>
  <p:tag name="ANNOTATION_FILL_COLOR_19" val="683492"/>
  <p:tag name="ANNOTATION_FILL_ALPHA_19" val="100"/>
  <p:tag name="ANNOTATION_BORDER_WIDTH_19" val="2"/>
  <p:tag name="ANNOTATION_TYPE_20" val="0"/>
  <p:tag name="ANNOTATION_START_20" val="221.8"/>
  <p:tag name="ANNOTATION_END_20" val="231.6"/>
  <p:tag name="ANNOTATION_TOP_20" val="356.7"/>
  <p:tag name="ANNOTATION_LEFT_20" val="117.3"/>
  <p:tag name="ANNOTATION_WIDTH_20" val="109.9"/>
  <p:tag name="ANNOTATION_HEIGHT_20" val="109.6"/>
  <p:tag name="ANNOTATION_ANIMATION_20" val="3"/>
  <p:tag name="ANNOTATION_ROTATION_20" val="0"/>
  <p:tag name="ANNOTATION_SUB_TYPE_20" val="2"/>
  <p:tag name="ANNOTATION_LOOP_COUNT_20" val="1"/>
  <p:tag name="ANNOTATION_BOX_RADIUS_20" val="0"/>
  <p:tag name="ANNOTATION_SCALE_20" val="125"/>
  <p:tag name="ANNOTATION_BORDER_ALPHA_20" val="100"/>
  <p:tag name="ANNOTATION_BORDER_COLOR_20" val="16777215"/>
  <p:tag name="ANNOTATION_FILL_COLOR_20" val="683492"/>
  <p:tag name="ANNOTATION_FILL_ALPHA_20" val="100"/>
  <p:tag name="ANNOTATION_BORDER_WIDTH_20" val="2"/>
  <p:tag name="ANNOTATION_TYPE_21" val="0"/>
  <p:tag name="ANNOTATION_START_21" val="231.6"/>
  <p:tag name="ANNOTATION_END_21" val="249.7"/>
  <p:tag name="ANNOTATION_TOP_21" val="361.8"/>
  <p:tag name="ANNOTATION_LEFT_21" val="222.8"/>
  <p:tag name="ANNOTATION_WIDTH_21" val="109.9"/>
  <p:tag name="ANNOTATION_HEIGHT_21" val="109.6"/>
  <p:tag name="ANNOTATION_ANIMATION_21" val="3"/>
  <p:tag name="ANNOTATION_ROTATION_21" val="0"/>
  <p:tag name="ANNOTATION_SUB_TYPE_21" val="2"/>
  <p:tag name="ANNOTATION_LOOP_COUNT_21" val="1"/>
  <p:tag name="ANNOTATION_BOX_RADIUS_21" val="0"/>
  <p:tag name="ANNOTATION_SCALE_21" val="125"/>
  <p:tag name="ANNOTATION_BORDER_ALPHA_21" val="100"/>
  <p:tag name="ANNOTATION_BORDER_COLOR_21" val="16777215"/>
  <p:tag name="ANNOTATION_FILL_COLOR_21" val="683492"/>
  <p:tag name="ANNOTATION_FILL_ALPHA_21" val="100"/>
  <p:tag name="ANNOTATION_BORDER_WIDTH_21" val="2"/>
  <p:tag name="ANNOTATION_TYPE_22" val="0"/>
  <p:tag name="ANNOTATION_START_22" val="249.7"/>
  <p:tag name="ANNOTATION_END_22" val="275.4"/>
  <p:tag name="ANNOTATION_TOP_22" val="371.3"/>
  <p:tag name="ANNOTATION_LEFT_22" val="343.7"/>
  <p:tag name="ANNOTATION_WIDTH_22" val="109.9"/>
  <p:tag name="ANNOTATION_HEIGHT_22" val="109.6"/>
  <p:tag name="ANNOTATION_ANIMATION_22" val="3"/>
  <p:tag name="ANNOTATION_ROTATION_22" val="0"/>
  <p:tag name="ANNOTATION_SUB_TYPE_22" val="2"/>
  <p:tag name="ANNOTATION_LOOP_COUNT_22" val="1"/>
  <p:tag name="ANNOTATION_BOX_RADIUS_22" val="0"/>
  <p:tag name="ANNOTATION_SCALE_22" val="125"/>
  <p:tag name="ANNOTATION_BORDER_ALPHA_22" val="100"/>
  <p:tag name="ANNOTATION_BORDER_COLOR_22" val="16777215"/>
  <p:tag name="ANNOTATION_FILL_COLOR_22" val="683492"/>
  <p:tag name="ANNOTATION_FILL_ALPHA_22" val="100"/>
  <p:tag name="ANNOTATION_BORDER_WIDTH_22" val="2"/>
  <p:tag name="ANNOTATION_TYPE_23" val="0"/>
  <p:tag name="ANNOTATION_START_23" val="275.4"/>
  <p:tag name="ANNOTATION_TOP_23" val="365.5"/>
  <p:tag name="ANNOTATION_LEFT_23" val="463.1"/>
  <p:tag name="ANNOTATION_WIDTH_23" val="109.9"/>
  <p:tag name="ANNOTATION_HEIGHT_23" val="109.6"/>
  <p:tag name="ANNOTATION_ANIMATION_23" val="3"/>
  <p:tag name="ANNOTATION_ROTATION_23" val="0"/>
  <p:tag name="ANNOTATION_SUB_TYPE_23" val="2"/>
  <p:tag name="ANNOTATION_LOOP_COUNT_23" val="1"/>
  <p:tag name="ANNOTATION_BOX_RADIUS_23" val="0"/>
  <p:tag name="ANNOTATION_SCALE_23" val="125"/>
  <p:tag name="ANNOTATION_BORDER_ALPHA_23" val="100"/>
  <p:tag name="ANNOTATION_BORDER_COLOR_23" val="16777215"/>
  <p:tag name="ANNOTATION_FILL_COLOR_23" val="683492"/>
  <p:tag name="ANNOTATION_FILL_ALPHA_23" val="100"/>
  <p:tag name="ANNOTATION_BORDER_WIDTH_23" val="2"/>
  <p:tag name="ANNOTATION_COUNT" val="23"/>
  <p:tag name="ARTICULATE_SLIDE_NAV" val="67"/>
</p:tagLst>
</file>

<file path=ppt/tags/tag129.xml><?xml version="1.0" encoding="utf-8"?>
<p:tagLst xmlns:a="http://schemas.openxmlformats.org/drawingml/2006/main" xmlns:r="http://schemas.openxmlformats.org/officeDocument/2006/relationships" xmlns:p="http://schemas.openxmlformats.org/presentationml/2006/main">
  <p:tag name="AUDIO_ID" val="1045"/>
  <p:tag name="ELAPSEDTIME" val="89.5"/>
  <p:tag name="ANNOTATION_TYPE_1" val="0"/>
  <p:tag name="ANNOTATION_START_1" val="9.1"/>
  <p:tag name="ANNOTATION_END_1" val="11.3"/>
  <p:tag name="ANNOTATION_TOP_1" val="153.2"/>
  <p:tag name="ANNOTATION_LEFT_1" val="277.2"/>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11.3"/>
  <p:tag name="ANNOTATION_END_2" val="20.4"/>
  <p:tag name="ANNOTATION_TOP_2" val="219.3"/>
  <p:tag name="ANNOTATION_LEFT_2" val="292.1"/>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20.4"/>
  <p:tag name="ANNOTATION_END_3" val="47.3"/>
  <p:tag name="ANNOTATION_TOP_3" val="286.3"/>
  <p:tag name="ANNOTATION_LEFT_3" val="295.8"/>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47.3"/>
  <p:tag name="ANNOTATION_TOP_4" val="377.0"/>
  <p:tag name="ANNOTATION_LEFT_4" val="271.2"/>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COUNT" val="4"/>
  <p:tag name="ARTICULATE_SLIDE_GUID" val="c872b9d5-8a90-4963-84d0-b251cb2b265f"/>
  <p:tag name="ARTICULATE_SLIDE_NAV" val="69"/>
</p:tagLst>
</file>

<file path=ppt/tags/tag13.xml><?xml version="1.0" encoding="utf-8"?>
<p:tagLst xmlns:a="http://schemas.openxmlformats.org/drawingml/2006/main" xmlns:r="http://schemas.openxmlformats.org/officeDocument/2006/relationships" xmlns:p="http://schemas.openxmlformats.org/presentationml/2006/main">
  <p:tag name="ARTICULATE_IMAGE_RECOLOR" val="0"/>
  <p:tag name="ARTICULATE_PUBLISH_MODE" val="1"/>
</p:tagLst>
</file>

<file path=ppt/tags/tag130.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bev\AppData\Local\Temp\articulate\presenter\imgtemp\pktgoPHa_files\slide0001_image001.jpg"/>
</p:tagLst>
</file>

<file path=ppt/tags/tag131.xml><?xml version="1.0" encoding="utf-8"?>
<p:tagLst xmlns:a="http://schemas.openxmlformats.org/drawingml/2006/main" xmlns:r="http://schemas.openxmlformats.org/officeDocument/2006/relationships" xmlns:p="http://schemas.openxmlformats.org/presentationml/2006/main">
  <p:tag name="AUDIO_ID" val="945"/>
  <p:tag name="ELAPSEDTIME" val="68.4"/>
  <p:tag name="ANNOTATION_TYPE_1" val="0"/>
  <p:tag name="ANNOTATION_START_1" val="17.5"/>
  <p:tag name="ANNOTATION_END_1" val="18.7"/>
  <p:tag name="ANNOTATION_TOP_1" val="240.2"/>
  <p:tag name="ANNOTATION_LEFT_1" val="330.1"/>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18.7"/>
  <p:tag name="ANNOTATION_END_2" val="20.2"/>
  <p:tag name="ANNOTATION_TOP_2" val="283.3"/>
  <p:tag name="ANNOTATION_LEFT_2" val="330.1"/>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20.2"/>
  <p:tag name="ANNOTATION_END_3" val="54.6"/>
  <p:tag name="ANNOTATION_TOP_3" val="323.4"/>
  <p:tag name="ANNOTATION_LEFT_3" val="319.7"/>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54.6"/>
  <p:tag name="ANNOTATION_TOP_4" val="385.9"/>
  <p:tag name="ANNOTATION_LEFT_4" val="299.5"/>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COUNT" val="4"/>
  <p:tag name="ARTICULATE_SLIDE_GUID" val="93f91334-b2ea-4a79-8f1b-bd9d1eeadb45"/>
  <p:tag name="ARTICULATE_SLIDE_NAV" val="60"/>
</p:tagLst>
</file>

<file path=ppt/tags/tag132.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bev\AppData\Local\Temp\articulate\presenter\imgtemp\fFGynshw_files\slide0001_image001.jpg"/>
</p:tagLst>
</file>

<file path=ppt/tags/tag133.xml><?xml version="1.0" encoding="utf-8"?>
<p:tagLst xmlns:a="http://schemas.openxmlformats.org/drawingml/2006/main" xmlns:r="http://schemas.openxmlformats.org/officeDocument/2006/relationships" xmlns:p="http://schemas.openxmlformats.org/presentationml/2006/main">
  <p:tag name="AUDIO_ID" val="946"/>
  <p:tag name="ELAPSEDTIME" val="105.0"/>
  <p:tag name="ANNOTATION_TYPE_1" val="0"/>
  <p:tag name="ANNOTATION_START_1" val="24.4"/>
  <p:tag name="ANNOTATION_END_1" val="27.1"/>
  <p:tag name="ANNOTATION_TOP_1" val="94.4"/>
  <p:tag name="ANNOTATION_LEFT_1" val="290.6"/>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27.1"/>
  <p:tag name="ANNOTATION_END_2" val="28.4"/>
  <p:tag name="ANNOTATION_TOP_2" val="127.1"/>
  <p:tag name="ANNOTATION_LEFT_2" val="298.1"/>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28.4"/>
  <p:tag name="ANNOTATION_END_3" val="31.8"/>
  <p:tag name="ANNOTATION_TOP_3" val="164.3"/>
  <p:tag name="ANNOTATION_LEFT_3" val="292.1"/>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31.8"/>
  <p:tag name="ANNOTATION_END_4" val="35.2"/>
  <p:tag name="ANNOTATION_TOP_4" val="196.3"/>
  <p:tag name="ANNOTATION_LEFT_4" val="294.3"/>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35.2"/>
  <p:tag name="ANNOTATION_END_5" val="36.9"/>
  <p:tag name="ANNOTATION_TOP_5" val="242.4"/>
  <p:tag name="ANNOTATION_LEFT_5" val="281.7"/>
  <p:tag name="ANNOTATION_WIDTH_5" val="111.8"/>
  <p:tag name="ANNOTATION_HEIGHT_5" val="111.5"/>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TYPE_6" val="0"/>
  <p:tag name="ANNOTATION_START_6" val="36.9"/>
  <p:tag name="ANNOTATION_END_6" val="38.7"/>
  <p:tag name="ANNOTATION_TOP_6" val="270.7"/>
  <p:tag name="ANNOTATION_LEFT_6" val="309.2"/>
  <p:tag name="ANNOTATION_WIDTH_6" val="111.8"/>
  <p:tag name="ANNOTATION_HEIGHT_6" val="111.5"/>
  <p:tag name="ANNOTATION_ANIMATION_6" val="3"/>
  <p:tag name="ANNOTATION_ROTATION_6" val="0"/>
  <p:tag name="ANNOTATION_SUB_TYPE_6" val="2"/>
  <p:tag name="ANNOTATION_LOOP_COUNT_6" val="1"/>
  <p:tag name="ANNOTATION_BOX_RADIUS_6" val="0"/>
  <p:tag name="ANNOTATION_SCALE_6" val="125"/>
  <p:tag name="ANNOTATION_BORDER_ALPHA_6" val="100"/>
  <p:tag name="ANNOTATION_BORDER_COLOR_6" val="16777215"/>
  <p:tag name="ANNOTATION_FILL_COLOR_6" val="683492"/>
  <p:tag name="ANNOTATION_FILL_ALPHA_6" val="100"/>
  <p:tag name="ANNOTATION_BORDER_WIDTH_6" val="2"/>
  <p:tag name="ANNOTATION_TYPE_7" val="0"/>
  <p:tag name="ANNOTATION_START_7" val="38.7"/>
  <p:tag name="ANNOTATION_END_7" val="61.0"/>
  <p:tag name="ANNOTATION_TOP_7" val="304.9"/>
  <p:tag name="ANNOTATION_LEFT_7" val="319.7"/>
  <p:tag name="ANNOTATION_WIDTH_7" val="111.8"/>
  <p:tag name="ANNOTATION_HEIGHT_7" val="111.5"/>
  <p:tag name="ANNOTATION_ANIMATION_7" val="3"/>
  <p:tag name="ANNOTATION_ROTATION_7" val="0"/>
  <p:tag name="ANNOTATION_SUB_TYPE_7" val="2"/>
  <p:tag name="ANNOTATION_LOOP_COUNT_7" val="1"/>
  <p:tag name="ANNOTATION_BOX_RADIUS_7" val="0"/>
  <p:tag name="ANNOTATION_SCALE_7" val="125"/>
  <p:tag name="ANNOTATION_BORDER_ALPHA_7" val="100"/>
  <p:tag name="ANNOTATION_BORDER_COLOR_7" val="16777215"/>
  <p:tag name="ANNOTATION_FILL_COLOR_7" val="683492"/>
  <p:tag name="ANNOTATION_FILL_ALPHA_7" val="100"/>
  <p:tag name="ANNOTATION_BORDER_WIDTH_7" val="2"/>
  <p:tag name="ANNOTATION_TYPE_8" val="0"/>
  <p:tag name="ANNOTATION_START_8" val="61.0"/>
  <p:tag name="ANNOTATION_END_8" val="80.5"/>
  <p:tag name="ANNOTATION_TOP_8" val="334.6"/>
  <p:tag name="ANNOTATION_LEFT_8" val="316.7"/>
  <p:tag name="ANNOTATION_WIDTH_8" val="111.8"/>
  <p:tag name="ANNOTATION_HEIGHT_8" val="111.5"/>
  <p:tag name="ANNOTATION_ANIMATION_8" val="3"/>
  <p:tag name="ANNOTATION_ROTATION_8" val="0"/>
  <p:tag name="ANNOTATION_SUB_TYPE_8" val="2"/>
  <p:tag name="ANNOTATION_LOOP_COUNT_8" val="1"/>
  <p:tag name="ANNOTATION_BOX_RADIUS_8" val="0"/>
  <p:tag name="ANNOTATION_SCALE_8" val="125"/>
  <p:tag name="ANNOTATION_BORDER_ALPHA_8" val="100"/>
  <p:tag name="ANNOTATION_BORDER_COLOR_8" val="16777215"/>
  <p:tag name="ANNOTATION_FILL_COLOR_8" val="683492"/>
  <p:tag name="ANNOTATION_FILL_ALPHA_8" val="100"/>
  <p:tag name="ANNOTATION_BORDER_WIDTH_8" val="2"/>
  <p:tag name="ANNOTATION_TYPE_9" val="0"/>
  <p:tag name="ANNOTATION_START_9" val="80.5"/>
  <p:tag name="ANNOTATION_TOP_9" val="400.0"/>
  <p:tag name="ANNOTATION_LEFT_9" val="280.9"/>
  <p:tag name="ANNOTATION_WIDTH_9" val="111.8"/>
  <p:tag name="ANNOTATION_HEIGHT_9" val="111.5"/>
  <p:tag name="ANNOTATION_ANIMATION_9" val="3"/>
  <p:tag name="ANNOTATION_ROTATION_9" val="0"/>
  <p:tag name="ANNOTATION_SUB_TYPE_9" val="2"/>
  <p:tag name="ANNOTATION_LOOP_COUNT_9" val="1"/>
  <p:tag name="ANNOTATION_BOX_RADIUS_9" val="0"/>
  <p:tag name="ANNOTATION_SCALE_9" val="125"/>
  <p:tag name="ANNOTATION_BORDER_ALPHA_9" val="100"/>
  <p:tag name="ANNOTATION_BORDER_COLOR_9" val="16777215"/>
  <p:tag name="ANNOTATION_FILL_COLOR_9" val="683492"/>
  <p:tag name="ANNOTATION_FILL_ALPHA_9" val="100"/>
  <p:tag name="ANNOTATION_BORDER_WIDTH_9" val="2"/>
  <p:tag name="ANNOTATION_COUNT" val="9"/>
  <p:tag name="ARTICULATE_SLIDE_GUID" val="c10c6334-6e0c-493b-8587-b6c8cb3548bf"/>
  <p:tag name="ARTICULATE_SLIDE_NAV" val="71"/>
</p:tagLst>
</file>

<file path=ppt/tags/tag134.xml><?xml version="1.0" encoding="utf-8"?>
<p:tagLst xmlns:a="http://schemas.openxmlformats.org/drawingml/2006/main" xmlns:r="http://schemas.openxmlformats.org/officeDocument/2006/relationships" xmlns:p="http://schemas.openxmlformats.org/presentationml/2006/main">
  <p:tag name="AUDIO_ID" val="937"/>
  <p:tag name="ELAPSEDTIME" val="34.8"/>
  <p:tag name="ANNOTATION_TYPE_1" val="0"/>
  <p:tag name="ANNOTATION_START_1" val="9.9"/>
  <p:tag name="ANNOTATION_END_1" val="11.8"/>
  <p:tag name="ANNOTATION_TOP_1" val="131.6"/>
  <p:tag name="ANNOTATION_LEFT_1" val="284.6"/>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11.8"/>
  <p:tag name="ANNOTATION_END_2" val="16.8"/>
  <p:tag name="ANNOTATION_TOP_2" val="157.6"/>
  <p:tag name="ANNOTATION_LEFT_2" val="427.0"/>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16.8"/>
  <p:tag name="ANNOTATION_TOP_3" val="159.9"/>
  <p:tag name="ANNOTATION_LEFT_3" val="299.5"/>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COUNT" val="3"/>
  <p:tag name="ARTICULATE_SLIDE_GUID" val="05c3244e-091c-4d34-a42b-e56e76fb525c"/>
  <p:tag name="ARTICULATE_SLIDE_NAV" val="72"/>
</p:tagLst>
</file>

<file path=ppt/tags/tag135.xml><?xml version="1.0" encoding="utf-8"?>
<p:tagLst xmlns:a="http://schemas.openxmlformats.org/drawingml/2006/main" xmlns:r="http://schemas.openxmlformats.org/officeDocument/2006/relationships" xmlns:p="http://schemas.openxmlformats.org/presentationml/2006/main">
  <p:tag name="AUDIO_ID" val="937"/>
  <p:tag name="ELAPSEDTIME" val="34.8"/>
  <p:tag name="ANNOTATION_TYPE_1" val="0"/>
  <p:tag name="ANNOTATION_START_1" val="9.9"/>
  <p:tag name="ANNOTATION_END_1" val="11.8"/>
  <p:tag name="ANNOTATION_TOP_1" val="131.6"/>
  <p:tag name="ANNOTATION_LEFT_1" val="284.6"/>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11.8"/>
  <p:tag name="ANNOTATION_END_2" val="16.8"/>
  <p:tag name="ANNOTATION_TOP_2" val="157.6"/>
  <p:tag name="ANNOTATION_LEFT_2" val="427.0"/>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16.8"/>
  <p:tag name="ANNOTATION_TOP_3" val="159.9"/>
  <p:tag name="ANNOTATION_LEFT_3" val="299.5"/>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COUNT" val="3"/>
  <p:tag name="ARTICULATE_SLIDE_GUID" val="05c3244e-091c-4d34-a42b-e56e76fb525c"/>
  <p:tag name="ARTICULATE_SLIDE_NAV" val="72"/>
</p:tagLst>
</file>

<file path=ppt/tags/tag136.xml><?xml version="1.0" encoding="utf-8"?>
<p:tagLst xmlns:a="http://schemas.openxmlformats.org/drawingml/2006/main" xmlns:r="http://schemas.openxmlformats.org/officeDocument/2006/relationships" xmlns:p="http://schemas.openxmlformats.org/presentationml/2006/main">
  <p:tag name="AUDIO_ID" val="970"/>
  <p:tag name="ELAPSEDTIME" val="32.4"/>
  <p:tag name="ANNOTATION_COUNT" val="0"/>
  <p:tag name="ARTICULATE_SLIDE_GUID" val="b97c63c3-10ce-427e-b598-9a572dc552b8"/>
  <p:tag name="ARTICULATE_SLIDE_NAV" val="75"/>
</p:tagLst>
</file>

<file path=ppt/tags/tag137.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bev\AppData\Local\Temp\articulate\presenter\imgtemp\SEIumV0V_files\slide0001_image001.jpg"/>
</p:tagLst>
</file>

<file path=ppt/tags/tag138.xml><?xml version="1.0" encoding="utf-8"?>
<p:tagLst xmlns:a="http://schemas.openxmlformats.org/drawingml/2006/main" xmlns:r="http://schemas.openxmlformats.org/officeDocument/2006/relationships" xmlns:p="http://schemas.openxmlformats.org/presentationml/2006/main">
  <p:tag name="AUDIO_ID" val="975"/>
  <p:tag name="ELAPSEDTIME" val="33.1"/>
  <p:tag name="ANNOTATION_TYPE_1" val="0"/>
  <p:tag name="ANNOTATION_START_1" val="4.5"/>
  <p:tag name="ANNOTATION_END_1" val="14.0"/>
  <p:tag name="ANNOTATION_TOP_1" val="139.8"/>
  <p:tag name="ANNOTATION_LEFT_1" val="244.4"/>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14.0"/>
  <p:tag name="ANNOTATION_END_2" val="18.6"/>
  <p:tag name="ANNOTATION_TOP_2" val="173.2"/>
  <p:tag name="ANNOTATION_LEFT_2" val="256.3"/>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18.6"/>
  <p:tag name="ANNOTATION_END_3" val="19.9"/>
  <p:tag name="ANNOTATION_TOP_3" val="214.1"/>
  <p:tag name="ANNOTATION_LEFT_3" val="271.2"/>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19.9"/>
  <p:tag name="ANNOTATION_END_4" val="20.9"/>
  <p:tag name="ANNOTATION_TOP_4" val="244.6"/>
  <p:tag name="ANNOTATION_LEFT_4" val="263.0"/>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20.9"/>
  <p:tag name="ANNOTATION_TOP_5" val="271.4"/>
  <p:tag name="ANNOTATION_LEFT_5" val="267.5"/>
  <p:tag name="ANNOTATION_WIDTH_5" val="111.8"/>
  <p:tag name="ANNOTATION_HEIGHT_5" val="111.5"/>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COUNT" val="5"/>
  <p:tag name="ARTICULATE_SLIDE_GUID" val="5b401608-6c49-43ad-b851-694ea6ae03be"/>
  <p:tag name="ARTICULATE_SLIDE_NAV" val="77"/>
</p:tagLst>
</file>

<file path=ppt/tags/tag139.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bev\AppData\Local\Temp\articulate\presenter\imgtemp\uYjpsAaP_files\slide0001_image001.jpg"/>
</p:tagLst>
</file>

<file path=ppt/tags/tag14.xml><?xml version="1.0" encoding="utf-8"?>
<p:tagLst xmlns:a="http://schemas.openxmlformats.org/drawingml/2006/main" xmlns:r="http://schemas.openxmlformats.org/officeDocument/2006/relationships" xmlns:p="http://schemas.openxmlformats.org/presentationml/2006/main">
  <p:tag name="ANNOTATION_TYPE_8" val="2"/>
  <p:tag name="ANNOTATION_START_8" val="139.6"/>
  <p:tag name="ANNOTATION_END_8" val="157.6"/>
  <p:tag name="ANNOTATION_TOP_8" val="210.9"/>
  <p:tag name="ANNOTATION_LEFT_8" val="20.4"/>
  <p:tag name="ANNOTATION_WIDTH_8" val="337.4"/>
  <p:tag name="ANNOTATION_HEIGHT_8" val="139.8"/>
  <p:tag name="ANNOTATION_ANIMATION_8" val="4"/>
  <p:tag name="ANNOTATION_ROTATION_8" val="0"/>
  <p:tag name="ANNOTATION_SUB_TYPE_8" val="11"/>
  <p:tag name="ANNOTATION_LOOP_COUNT_8" val="1"/>
  <p:tag name="ANNOTATION_BOX_RADIUS_8" val="5"/>
  <p:tag name="ANNOTATION_SCALE_8" val="0"/>
  <p:tag name="ANNOTATION_BORDER_ALPHA_8" val="100"/>
  <p:tag name="ANNOTATION_BORDER_COLOR_8" val="16777215"/>
  <p:tag name="ANNOTATION_FILL_COLOR_8" val="855309"/>
  <p:tag name="ANNOTATION_FILL_ALPHA_8" val="50"/>
  <p:tag name="ANNOTATION_BORDER_WIDTH_8" val="2"/>
  <p:tag name="ANNOTATION_TYPE_9" val="2"/>
  <p:tag name="ANNOTATION_START_9" val="157.6"/>
  <p:tag name="ANNOTATION_END_9" val="163.2"/>
  <p:tag name="ANNOTATION_TOP_9" val="-29.9"/>
  <p:tag name="ANNOTATION_LEFT_9" val="-30.0"/>
  <p:tag name="ANNOTATION_WIDTH_9" val="635.9"/>
  <p:tag name="ANNOTATION_HEIGHT_9" val="491.8"/>
  <p:tag name="ANNOTATION_ANIMATION_9" val="4"/>
  <p:tag name="ANNOTATION_ROTATION_9" val="0"/>
  <p:tag name="ANNOTATION_SUB_TYPE_9" val="11"/>
  <p:tag name="ANNOTATION_LOOP_COUNT_9" val="1"/>
  <p:tag name="ANNOTATION_BOX_RADIUS_9" val="0"/>
  <p:tag name="ANNOTATION_SCALE_9" val="0"/>
  <p:tag name="ANNOTATION_BORDER_ALPHA_9" val="100"/>
  <p:tag name="ANNOTATION_BORDER_COLOR_9" val="16777215"/>
  <p:tag name="ANNOTATION_FILL_COLOR_9" val="855309"/>
  <p:tag name="ANNOTATION_FILL_ALPHA_9" val="50"/>
  <p:tag name="ANNOTATION_BORDER_WIDTH_9" val="2"/>
  <p:tag name="ANNOTATION_TYPE_10" val="2"/>
  <p:tag name="ANNOTATION_START_10" val="163.2"/>
  <p:tag name="ANNOTATION_END_10" val="163.2"/>
  <p:tag name="ANNOTATION_TOP_10" val="-29.9"/>
  <p:tag name="ANNOTATION_LEFT_10" val="-30.0"/>
  <p:tag name="ANNOTATION_WIDTH_10" val="635.9"/>
  <p:tag name="ANNOTATION_HEIGHT_10" val="491.8"/>
  <p:tag name="ANNOTATION_ANIMATION_10" val="4"/>
  <p:tag name="ANNOTATION_ROTATION_10" val="0"/>
  <p:tag name="ANNOTATION_SUB_TYPE_10" val="11"/>
  <p:tag name="ANNOTATION_LOOP_COUNT_10" val="1"/>
  <p:tag name="ANNOTATION_BOX_RADIUS_10" val="0"/>
  <p:tag name="ANNOTATION_SCALE_10" val="0"/>
  <p:tag name="ANNOTATION_BORDER_ALPHA_10" val="100"/>
  <p:tag name="ANNOTATION_BORDER_COLOR_10" val="16777215"/>
  <p:tag name="ANNOTATION_FILL_COLOR_10" val="855309"/>
  <p:tag name="ANNOTATION_FILL_ALPHA_10" val="50"/>
  <p:tag name="ANNOTATION_BORDER_WIDTH_10" val="2"/>
  <p:tag name="ANNOTATION_TYPE_11" val="2"/>
  <p:tag name="ANNOTATION_START_11" val="163.2"/>
  <p:tag name="ANNOTATION_END_11" val="178.8"/>
  <p:tag name="ANNOTATION_TOP_11" val="340.6"/>
  <p:tag name="ANNOTATION_LEFT_11" val="22.2"/>
  <p:tag name="ANNOTATION_WIDTH_11" val="500.5"/>
  <p:tag name="ANNOTATION_HEIGHT_11" val="47.8"/>
  <p:tag name="ANNOTATION_ANIMATION_11" val="4"/>
  <p:tag name="ANNOTATION_ROTATION_11" val="0"/>
  <p:tag name="ANNOTATION_SUB_TYPE_11" val="11"/>
  <p:tag name="ANNOTATION_LOOP_COUNT_11" val="1"/>
  <p:tag name="ANNOTATION_BOX_RADIUS_11" val="5"/>
  <p:tag name="ANNOTATION_SCALE_11" val="0"/>
  <p:tag name="ANNOTATION_BORDER_ALPHA_11" val="100"/>
  <p:tag name="ANNOTATION_BORDER_COLOR_11" val="16777215"/>
  <p:tag name="ANNOTATION_FILL_COLOR_11" val="855309"/>
  <p:tag name="ANNOTATION_FILL_ALPHA_11" val="50"/>
  <p:tag name="ANNOTATION_BORDER_WIDTH_11" val="2"/>
  <p:tag name="ANNOTATION_TYPE_12" val="2"/>
  <p:tag name="ANNOTATION_START_12" val="178.8"/>
  <p:tag name="ANNOTATION_TOP_12" val="-29.9"/>
  <p:tag name="ANNOTATION_LEFT_12" val="-30.0"/>
  <p:tag name="ANNOTATION_WIDTH_12" val="635.9"/>
  <p:tag name="ANNOTATION_HEIGHT_12" val="491.8"/>
  <p:tag name="ANNOTATION_ANIMATION_12" val="4"/>
  <p:tag name="ANNOTATION_ROTATION_12" val="0"/>
  <p:tag name="ANNOTATION_SUB_TYPE_12" val="11"/>
  <p:tag name="ANNOTATION_LOOP_COUNT_12" val="1"/>
  <p:tag name="ANNOTATION_BOX_RADIUS_12" val="0"/>
  <p:tag name="ANNOTATION_SCALE_12" val="0"/>
  <p:tag name="ANNOTATION_BORDER_ALPHA_12" val="100"/>
  <p:tag name="ANNOTATION_BORDER_COLOR_12" val="16777215"/>
  <p:tag name="ANNOTATION_FILL_COLOR_12" val="855309"/>
  <p:tag name="ANNOTATION_FILL_ALPHA_12" val="50"/>
  <p:tag name="ANNOTATION_BORDER_WIDTH_12" val="2"/>
  <p:tag name="AUDIO_ID" val="789"/>
  <p:tag name="ELAPSEDTIME" val="36.7"/>
  <p:tag name="ANNOTATION_TYPE_1" val="0"/>
  <p:tag name="ANNOTATION_START_1" val="8.4"/>
  <p:tag name="ANNOTATION_END_1" val="10.2"/>
  <p:tag name="ANNOTATION_TOP_1" val="137.6"/>
  <p:tag name="ANNOTATION_LEFT_1" val="52.2"/>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10.2"/>
  <p:tag name="ANNOTATION_END_2" val="16.1"/>
  <p:tag name="ANNOTATION_TOP_2" val="166.6"/>
  <p:tag name="ANNOTATION_LEFT_2" val="35.0"/>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16.1"/>
  <p:tag name="ANNOTATION_END_3" val="20.7"/>
  <p:tag name="ANNOTATION_TOP_3" val="191.8"/>
  <p:tag name="ANNOTATION_LEFT_3" val="39.5"/>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20.7"/>
  <p:tag name="ANNOTATION_END_4" val="27.1"/>
  <p:tag name="ANNOTATION_TOP_4" val="232.7"/>
  <p:tag name="ANNOTATION_LEFT_4" val="35.0"/>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27.1"/>
  <p:tag name="ANNOTATION_END_5" val="30.5"/>
  <p:tag name="ANNOTATION_TOP_5" val="283.3"/>
  <p:tag name="ANNOTATION_LEFT_5" val="52.9"/>
  <p:tag name="ANNOTATION_WIDTH_5" val="111.8"/>
  <p:tag name="ANNOTATION_HEIGHT_5" val="111.5"/>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TYPE_6" val="0"/>
  <p:tag name="ANNOTATION_START_6" val="30.5"/>
  <p:tag name="ANNOTATION_END_6" val="32.6"/>
  <p:tag name="ANNOTATION_TOP_6" val="307.1"/>
  <p:tag name="ANNOTATION_LEFT_6" val="60.4"/>
  <p:tag name="ANNOTATION_WIDTH_6" val="111.8"/>
  <p:tag name="ANNOTATION_HEIGHT_6" val="111.5"/>
  <p:tag name="ANNOTATION_ANIMATION_6" val="3"/>
  <p:tag name="ANNOTATION_ROTATION_6" val="0"/>
  <p:tag name="ANNOTATION_SUB_TYPE_6" val="2"/>
  <p:tag name="ANNOTATION_LOOP_COUNT_6" val="1"/>
  <p:tag name="ANNOTATION_BOX_RADIUS_6" val="0"/>
  <p:tag name="ANNOTATION_SCALE_6" val="125"/>
  <p:tag name="ANNOTATION_BORDER_ALPHA_6" val="100"/>
  <p:tag name="ANNOTATION_BORDER_COLOR_6" val="16777215"/>
  <p:tag name="ANNOTATION_FILL_COLOR_6" val="683492"/>
  <p:tag name="ANNOTATION_FILL_ALPHA_6" val="100"/>
  <p:tag name="ANNOTATION_BORDER_WIDTH_6" val="2"/>
  <p:tag name="ANNOTATION_TYPE_7" val="0"/>
  <p:tag name="ANNOTATION_START_7" val="32.6"/>
  <p:tag name="ANNOTATION_TOP_7" val="346.5"/>
  <p:tag name="ANNOTATION_LEFT_7" val="33.5"/>
  <p:tag name="ANNOTATION_WIDTH_7" val="111.8"/>
  <p:tag name="ANNOTATION_HEIGHT_7" val="111.5"/>
  <p:tag name="ANNOTATION_ANIMATION_7" val="3"/>
  <p:tag name="ANNOTATION_ROTATION_7" val="0"/>
  <p:tag name="ANNOTATION_SUB_TYPE_7" val="2"/>
  <p:tag name="ANNOTATION_LOOP_COUNT_7" val="1"/>
  <p:tag name="ANNOTATION_BOX_RADIUS_7" val="0"/>
  <p:tag name="ANNOTATION_SCALE_7" val="125"/>
  <p:tag name="ANNOTATION_BORDER_ALPHA_7" val="100"/>
  <p:tag name="ANNOTATION_BORDER_COLOR_7" val="16777215"/>
  <p:tag name="ANNOTATION_FILL_COLOR_7" val="683492"/>
  <p:tag name="ANNOTATION_FILL_ALPHA_7" val="100"/>
  <p:tag name="ANNOTATION_BORDER_WIDTH_7" val="2"/>
  <p:tag name="ANNOTATION_COUNT" val="7"/>
  <p:tag name="ARTICULATE_SLIDE_GUID" val="8550d598-4913-465e-9d55-7ff4e966e5d7"/>
  <p:tag name="ARTICULATE_SLIDE_NAV" val="12"/>
</p:tagLst>
</file>

<file path=ppt/tags/tag140.xml><?xml version="1.0" encoding="utf-8"?>
<p:tagLst xmlns:a="http://schemas.openxmlformats.org/drawingml/2006/main" xmlns:r="http://schemas.openxmlformats.org/officeDocument/2006/relationships" xmlns:p="http://schemas.openxmlformats.org/presentationml/2006/main">
  <p:tag name="AUDIO_ID" val="976"/>
  <p:tag name="ELAPSEDTIME" val="143.9"/>
  <p:tag name="ANNOTATION_TYPE_1" val="0"/>
  <p:tag name="ANNOTATION_START_1" val="7.0"/>
  <p:tag name="ANNOTATION_END_1" val="12.8"/>
  <p:tag name="ANNOTATION_TOP_1" val="122.7"/>
  <p:tag name="ANNOTATION_LEFT_1" val="123.7"/>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12.8"/>
  <p:tag name="ANNOTATION_END_2" val="27.8"/>
  <p:tag name="ANNOTATION_TOP_2" val="163.6"/>
  <p:tag name="ANNOTATION_LEFT_2" val="161.0"/>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27.8"/>
  <p:tag name="ANNOTATION_END_3" val="73.6"/>
  <p:tag name="ANNOTATION_TOP_3" val="220.8"/>
  <p:tag name="ANNOTATION_LEFT_3" val="146.8"/>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73.6"/>
  <p:tag name="ANNOTATION_END_4" val="79.3"/>
  <p:tag name="ANNOTATION_TOP_4" val="262.5"/>
  <p:tag name="ANNOTATION_LEFT_4" val="117.0"/>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79.3"/>
  <p:tag name="ANNOTATION_END_5" val="111.1"/>
  <p:tag name="ANNOTATION_TOP_5" val="318.2"/>
  <p:tag name="ANNOTATION_LEFT_5" val="141.6"/>
  <p:tag name="ANNOTATION_WIDTH_5" val="111.8"/>
  <p:tag name="ANNOTATION_HEIGHT_5" val="111.5"/>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TYPE_6" val="0"/>
  <p:tag name="ANNOTATION_START_6" val="111.1"/>
  <p:tag name="ANNOTATION_TOP_6" val="374.0"/>
  <p:tag name="ANNOTATION_LEFT_6" val="123.7"/>
  <p:tag name="ANNOTATION_WIDTH_6" val="111.8"/>
  <p:tag name="ANNOTATION_HEIGHT_6" val="111.5"/>
  <p:tag name="ANNOTATION_ANIMATION_6" val="3"/>
  <p:tag name="ANNOTATION_ROTATION_6" val="0"/>
  <p:tag name="ANNOTATION_SUB_TYPE_6" val="2"/>
  <p:tag name="ANNOTATION_LOOP_COUNT_6" val="1"/>
  <p:tag name="ANNOTATION_BOX_RADIUS_6" val="0"/>
  <p:tag name="ANNOTATION_SCALE_6" val="125"/>
  <p:tag name="ANNOTATION_BORDER_ALPHA_6" val="100"/>
  <p:tag name="ANNOTATION_BORDER_COLOR_6" val="16777215"/>
  <p:tag name="ANNOTATION_FILL_COLOR_6" val="683492"/>
  <p:tag name="ANNOTATION_FILL_ALPHA_6" val="100"/>
  <p:tag name="ANNOTATION_BORDER_WIDTH_6" val="2"/>
  <p:tag name="ANNOTATION_COUNT" val="6"/>
  <p:tag name="ARTICULATE_SLIDE_GUID" val="0d7e7985-14d8-448f-b549-8abcb4f27879"/>
  <p:tag name="ARTICULATE_SLIDE_NAV" val="75"/>
</p:tagLst>
</file>

<file path=ppt/tags/tag141.xml><?xml version="1.0" encoding="utf-8"?>
<p:tagLst xmlns:a="http://schemas.openxmlformats.org/drawingml/2006/main" xmlns:r="http://schemas.openxmlformats.org/officeDocument/2006/relationships" xmlns:p="http://schemas.openxmlformats.org/presentationml/2006/main">
  <p:tag name="ARTICULATE_IMAGE_RECOLOR" val="0"/>
  <p:tag name="ARTICULATE_PUBLISH_MODE" val="1"/>
</p:tagLst>
</file>

<file path=ppt/tags/tag142.xml><?xml version="1.0" encoding="utf-8"?>
<p:tagLst xmlns:a="http://schemas.openxmlformats.org/drawingml/2006/main" xmlns:r="http://schemas.openxmlformats.org/officeDocument/2006/relationships" xmlns:p="http://schemas.openxmlformats.org/presentationml/2006/main">
  <p:tag name="ANNOTATION_TYPE_17" val="2"/>
  <p:tag name="ANNOTATION_START_17" val="196.3"/>
  <p:tag name="ANNOTATION_END_17" val="201.2"/>
  <p:tag name="ANNOTATION_TOP_17" val="138.3"/>
  <p:tag name="ANNOTATION_LEFT_17" val="99.8"/>
  <p:tag name="ANNOTATION_WIDTH_17" val="86.4"/>
  <p:tag name="ANNOTATION_HEIGHT_17" val="297.4"/>
  <p:tag name="ANNOTATION_ANIMATION_17" val="4"/>
  <p:tag name="ANNOTATION_ROTATION_17" val="0"/>
  <p:tag name="ANNOTATION_SUB_TYPE_17" val="11"/>
  <p:tag name="ANNOTATION_LOOP_COUNT_17" val="1"/>
  <p:tag name="ANNOTATION_BOX_RADIUS_17" val="5"/>
  <p:tag name="ANNOTATION_SCALE_17" val="0"/>
  <p:tag name="ANNOTATION_BORDER_ALPHA_17" val="100"/>
  <p:tag name="ANNOTATION_BORDER_COLOR_17" val="16777215"/>
  <p:tag name="ANNOTATION_FILL_COLOR_17" val="855309"/>
  <p:tag name="ANNOTATION_FILL_ALPHA_17" val="50"/>
  <p:tag name="ANNOTATION_BORDER_WIDTH_17" val="2"/>
  <p:tag name="ANNOTATION_TYPE_18" val="0"/>
  <p:tag name="ANNOTATION_START_18" val="201.2"/>
  <p:tag name="ANNOTATION_END_18" val="202.5"/>
  <p:tag name="ANNOTATION_TOP_18" val="229.0"/>
  <p:tag name="ANNOTATION_LEFT_18" val="473.2"/>
  <p:tag name="ANNOTATION_WIDTH_18" val="111.8"/>
  <p:tag name="ANNOTATION_HEIGHT_18" val="111.5"/>
  <p:tag name="ANNOTATION_ANIMATION_18" val="3"/>
  <p:tag name="ANNOTATION_ROTATION_18" val="0"/>
  <p:tag name="ANNOTATION_SUB_TYPE_18" val="2"/>
  <p:tag name="ANNOTATION_LOOP_COUNT_18" val="1"/>
  <p:tag name="ANNOTATION_BOX_RADIUS_18" val="0"/>
  <p:tag name="ANNOTATION_SCALE_18" val="125"/>
  <p:tag name="ANNOTATION_BORDER_ALPHA_18" val="100"/>
  <p:tag name="ANNOTATION_BORDER_COLOR_18" val="16777215"/>
  <p:tag name="ANNOTATION_FILL_COLOR_18" val="683492"/>
  <p:tag name="ANNOTATION_FILL_ALPHA_18" val="100"/>
  <p:tag name="ANNOTATION_BORDER_WIDTH_18" val="2"/>
  <p:tag name="ANNOTATION_TYPE_19" val="0"/>
  <p:tag name="ANNOTATION_START_19" val="202.5"/>
  <p:tag name="ANNOTATION_END_19" val="231.4"/>
  <p:tag name="ANNOTATION_TOP_19" val="319.0"/>
  <p:tag name="ANNOTATION_LEFT_19" val="119.2"/>
  <p:tag name="ANNOTATION_WIDTH_19" val="111.8"/>
  <p:tag name="ANNOTATION_HEIGHT_19" val="111.5"/>
  <p:tag name="ANNOTATION_ANIMATION_19" val="3"/>
  <p:tag name="ANNOTATION_ROTATION_19" val="0"/>
  <p:tag name="ANNOTATION_SUB_TYPE_19" val="2"/>
  <p:tag name="ANNOTATION_LOOP_COUNT_19" val="1"/>
  <p:tag name="ANNOTATION_BOX_RADIUS_19" val="0"/>
  <p:tag name="ANNOTATION_SCALE_19" val="125"/>
  <p:tag name="ANNOTATION_BORDER_ALPHA_19" val="100"/>
  <p:tag name="ANNOTATION_BORDER_COLOR_19" val="16777215"/>
  <p:tag name="ANNOTATION_FILL_COLOR_19" val="683492"/>
  <p:tag name="ANNOTATION_FILL_ALPHA_19" val="100"/>
  <p:tag name="ANNOTATION_BORDER_WIDTH_19" val="2"/>
  <p:tag name="ANNOTATION_TYPE_20" val="0"/>
  <p:tag name="ANNOTATION_START_20" val="231.4"/>
  <p:tag name="ANNOTATION_END_20" val="232.8"/>
  <p:tag name="ANNOTATION_TOP_20" val="246.1"/>
  <p:tag name="ANNOTATION_LEFT_20" val="326.4"/>
  <p:tag name="ANNOTATION_WIDTH_20" val="111.8"/>
  <p:tag name="ANNOTATION_HEIGHT_20" val="111.5"/>
  <p:tag name="ANNOTATION_ANIMATION_20" val="3"/>
  <p:tag name="ANNOTATION_ROTATION_20" val="0"/>
  <p:tag name="ANNOTATION_SUB_TYPE_20" val="2"/>
  <p:tag name="ANNOTATION_LOOP_COUNT_20" val="1"/>
  <p:tag name="ANNOTATION_BOX_RADIUS_20" val="0"/>
  <p:tag name="ANNOTATION_SCALE_20" val="125"/>
  <p:tag name="ANNOTATION_BORDER_ALPHA_20" val="100"/>
  <p:tag name="ANNOTATION_BORDER_COLOR_20" val="16777215"/>
  <p:tag name="ANNOTATION_FILL_COLOR_20" val="683492"/>
  <p:tag name="ANNOTATION_FILL_ALPHA_20" val="100"/>
  <p:tag name="ANNOTATION_BORDER_WIDTH_20" val="2"/>
  <p:tag name="ANNOTATION_TYPE_21" val="0"/>
  <p:tag name="ANNOTATION_START_21" val="232.8"/>
  <p:tag name="ANNOTATION_END_21" val="235.3"/>
  <p:tag name="ANNOTATION_TOP_21" val="236.4"/>
  <p:tag name="ANNOTATION_LEFT_21" val="432.2"/>
  <p:tag name="ANNOTATION_WIDTH_21" val="111.8"/>
  <p:tag name="ANNOTATION_HEIGHT_21" val="111.5"/>
  <p:tag name="ANNOTATION_ANIMATION_21" val="3"/>
  <p:tag name="ANNOTATION_ROTATION_21" val="0"/>
  <p:tag name="ANNOTATION_SUB_TYPE_21" val="2"/>
  <p:tag name="ANNOTATION_LOOP_COUNT_21" val="1"/>
  <p:tag name="ANNOTATION_BOX_RADIUS_21" val="0"/>
  <p:tag name="ANNOTATION_SCALE_21" val="125"/>
  <p:tag name="ANNOTATION_BORDER_ALPHA_21" val="100"/>
  <p:tag name="ANNOTATION_BORDER_COLOR_21" val="16777215"/>
  <p:tag name="ANNOTATION_FILL_COLOR_21" val="683492"/>
  <p:tag name="ANNOTATION_FILL_ALPHA_21" val="100"/>
  <p:tag name="ANNOTATION_BORDER_WIDTH_21" val="2"/>
  <p:tag name="ANNOTATION_TYPE_22" val="0"/>
  <p:tag name="ANNOTATION_START_22" val="235.3"/>
  <p:tag name="ANNOTATION_END_22" val="263.8"/>
  <p:tag name="ANNOTATION_TOP_22" val="243.1"/>
  <p:tag name="ANNOTATION_LEFT_22" val="336.8"/>
  <p:tag name="ANNOTATION_WIDTH_22" val="111.8"/>
  <p:tag name="ANNOTATION_HEIGHT_22" val="111.5"/>
  <p:tag name="ANNOTATION_ANIMATION_22" val="3"/>
  <p:tag name="ANNOTATION_ROTATION_22" val="0"/>
  <p:tag name="ANNOTATION_SUB_TYPE_22" val="2"/>
  <p:tag name="ANNOTATION_LOOP_COUNT_22" val="1"/>
  <p:tag name="ANNOTATION_BOX_RADIUS_22" val="0"/>
  <p:tag name="ANNOTATION_SCALE_22" val="125"/>
  <p:tag name="ANNOTATION_BORDER_ALPHA_22" val="100"/>
  <p:tag name="ANNOTATION_BORDER_COLOR_22" val="16777215"/>
  <p:tag name="ANNOTATION_FILL_COLOR_22" val="683492"/>
  <p:tag name="ANNOTATION_FILL_ALPHA_22" val="100"/>
  <p:tag name="ANNOTATION_BORDER_WIDTH_22" val="2"/>
  <p:tag name="ANNOTATION_TYPE_23" val="0"/>
  <p:tag name="ANNOTATION_START_23" val="263.8"/>
  <p:tag name="ANNOTATION_END_23" val="268.3"/>
  <p:tag name="ANNOTATION_TOP_23" val="220.8"/>
  <p:tag name="ANNOTATION_LEFT_23" val="542.5"/>
  <p:tag name="ANNOTATION_WIDTH_23" val="111.8"/>
  <p:tag name="ANNOTATION_HEIGHT_23" val="111.5"/>
  <p:tag name="ANNOTATION_ANIMATION_23" val="3"/>
  <p:tag name="ANNOTATION_ROTATION_23" val="0"/>
  <p:tag name="ANNOTATION_SUB_TYPE_23" val="2"/>
  <p:tag name="ANNOTATION_LOOP_COUNT_23" val="1"/>
  <p:tag name="ANNOTATION_BOX_RADIUS_23" val="0"/>
  <p:tag name="ANNOTATION_SCALE_23" val="125"/>
  <p:tag name="ANNOTATION_BORDER_ALPHA_23" val="100"/>
  <p:tag name="ANNOTATION_BORDER_COLOR_23" val="16777215"/>
  <p:tag name="ANNOTATION_FILL_COLOR_23" val="683492"/>
  <p:tag name="ANNOTATION_FILL_ALPHA_23" val="100"/>
  <p:tag name="ANNOTATION_BORDER_WIDTH_23" val="2"/>
  <p:tag name="ANNOTATION_TYPE_24" val="0"/>
  <p:tag name="ANNOTATION_START_24" val="268.3"/>
  <p:tag name="ANNOTATION_END_24" val="291.3"/>
  <p:tag name="ANNOTATION_TOP_24" val="312.3"/>
  <p:tag name="ANNOTATION_LEFT_24" val="205.7"/>
  <p:tag name="ANNOTATION_WIDTH_24" val="111.8"/>
  <p:tag name="ANNOTATION_HEIGHT_24" val="111.5"/>
  <p:tag name="ANNOTATION_ANIMATION_24" val="3"/>
  <p:tag name="ANNOTATION_ROTATION_24" val="0"/>
  <p:tag name="ANNOTATION_SUB_TYPE_24" val="2"/>
  <p:tag name="ANNOTATION_LOOP_COUNT_24" val="1"/>
  <p:tag name="ANNOTATION_BOX_RADIUS_24" val="0"/>
  <p:tag name="ANNOTATION_SCALE_24" val="125"/>
  <p:tag name="ANNOTATION_BORDER_ALPHA_24" val="100"/>
  <p:tag name="ANNOTATION_BORDER_COLOR_24" val="16777215"/>
  <p:tag name="ANNOTATION_FILL_COLOR_24" val="683492"/>
  <p:tag name="ANNOTATION_FILL_ALPHA_24" val="100"/>
  <p:tag name="ANNOTATION_BORDER_WIDTH_24" val="2"/>
  <p:tag name="ANNOTATION_TYPE_25" val="0"/>
  <p:tag name="ANNOTATION_START_25" val="291.3"/>
  <p:tag name="ANNOTATION_END_25" val="304.9"/>
  <p:tag name="ANNOTATION_TOP_25" val="392.6"/>
  <p:tag name="ANNOTATION_LEFT_25" val="326.4"/>
  <p:tag name="ANNOTATION_WIDTH_25" val="111.8"/>
  <p:tag name="ANNOTATION_HEIGHT_25" val="111.5"/>
  <p:tag name="ANNOTATION_ANIMATION_25" val="3"/>
  <p:tag name="ANNOTATION_ROTATION_25" val="0"/>
  <p:tag name="ANNOTATION_SUB_TYPE_25" val="2"/>
  <p:tag name="ANNOTATION_LOOP_COUNT_25" val="1"/>
  <p:tag name="ANNOTATION_BOX_RADIUS_25" val="0"/>
  <p:tag name="ANNOTATION_SCALE_25" val="125"/>
  <p:tag name="ANNOTATION_BORDER_ALPHA_25" val="100"/>
  <p:tag name="ANNOTATION_BORDER_COLOR_25" val="16777215"/>
  <p:tag name="ANNOTATION_FILL_COLOR_25" val="683492"/>
  <p:tag name="ANNOTATION_FILL_ALPHA_25" val="100"/>
  <p:tag name="ANNOTATION_BORDER_WIDTH_25" val="2"/>
  <p:tag name="ANNOTATION_TYPE_26" val="0"/>
  <p:tag name="ANNOTATION_START_26" val="304.9"/>
  <p:tag name="ANNOTATION_END_26" val="310.0"/>
  <p:tag name="ANNOTATION_TOP_26" val="241.7"/>
  <p:tag name="ANNOTATION_LEFT_26" val="313.7"/>
  <p:tag name="ANNOTATION_WIDTH_26" val="111.8"/>
  <p:tag name="ANNOTATION_HEIGHT_26" val="111.5"/>
  <p:tag name="ANNOTATION_ANIMATION_26" val="3"/>
  <p:tag name="ANNOTATION_ROTATION_26" val="0"/>
  <p:tag name="ANNOTATION_SUB_TYPE_26" val="2"/>
  <p:tag name="ANNOTATION_LOOP_COUNT_26" val="1"/>
  <p:tag name="ANNOTATION_BOX_RADIUS_26" val="0"/>
  <p:tag name="ANNOTATION_SCALE_26" val="125"/>
  <p:tag name="ANNOTATION_BORDER_ALPHA_26" val="100"/>
  <p:tag name="ANNOTATION_BORDER_COLOR_26" val="16777215"/>
  <p:tag name="ANNOTATION_FILL_COLOR_26" val="683492"/>
  <p:tag name="ANNOTATION_FILL_ALPHA_26" val="100"/>
  <p:tag name="ANNOTATION_BORDER_WIDTH_26" val="2"/>
  <p:tag name="ANNOTATION_TYPE_27" val="0"/>
  <p:tag name="ANNOTATION_START_27" val="310.0"/>
  <p:tag name="ANNOTATION_TOP_27" val="239.4"/>
  <p:tag name="ANNOTATION_LEFT_27" val="422.5"/>
  <p:tag name="ANNOTATION_WIDTH_27" val="111.8"/>
  <p:tag name="ANNOTATION_HEIGHT_27" val="111.5"/>
  <p:tag name="ANNOTATION_ANIMATION_27" val="3"/>
  <p:tag name="ANNOTATION_ROTATION_27" val="0"/>
  <p:tag name="ANNOTATION_SUB_TYPE_27" val="2"/>
  <p:tag name="ANNOTATION_LOOP_COUNT_27" val="1"/>
  <p:tag name="ANNOTATION_BOX_RADIUS_27" val="0"/>
  <p:tag name="ANNOTATION_SCALE_27" val="125"/>
  <p:tag name="ANNOTATION_BORDER_ALPHA_27" val="100"/>
  <p:tag name="ANNOTATION_BORDER_COLOR_27" val="16777215"/>
  <p:tag name="ANNOTATION_FILL_COLOR_27" val="683492"/>
  <p:tag name="ANNOTATION_FILL_ALPHA_27" val="100"/>
  <p:tag name="ANNOTATION_BORDER_WIDTH_27" val="2"/>
  <p:tag name="AUDIO_ID" val="1090"/>
  <p:tag name="ELAPSEDTIME" val="143.5"/>
  <p:tag name="ANNOTATION_TYPE_1" val="0"/>
  <p:tag name="ANNOTATION_START_1" val="3.8"/>
  <p:tag name="ANNOTATION_END_1" val="6.3"/>
  <p:tag name="ANNOTATION_TOP_1" val="58.5"/>
  <p:tag name="ANNOTATION_LEFT_1" val="48.4"/>
  <p:tag name="ANNOTATION_WIDTH_1" val="109.9"/>
  <p:tag name="ANNOTATION_HEIGHT_1" val="109.6"/>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6.3"/>
  <p:tag name="ANNOTATION_END_2" val="27.8"/>
  <p:tag name="ANNOTATION_TOP_2" val="163.0"/>
  <p:tag name="ANNOTATION_LEFT_2" val="326.8"/>
  <p:tag name="ANNOTATION_WIDTH_2" val="109.9"/>
  <p:tag name="ANNOTATION_HEIGHT_2" val="109.6"/>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27.8"/>
  <p:tag name="ANNOTATION_END_3" val="36.9"/>
  <p:tag name="ANNOTATION_TOP_3" val="155.7"/>
  <p:tag name="ANNOTATION_LEFT_3" val="466.8"/>
  <p:tag name="ANNOTATION_WIDTH_3" val="109.9"/>
  <p:tag name="ANNOTATION_HEIGHT_3" val="109.6"/>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36.9"/>
  <p:tag name="ANNOTATION_END_4" val="42.9"/>
  <p:tag name="ANNOTATION_TOP_4" val="86.3"/>
  <p:tag name="ANNOTATION_LEFT_4" val="197.9"/>
  <p:tag name="ANNOTATION_WIDTH_4" val="109.9"/>
  <p:tag name="ANNOTATION_HEIGHT_4" val="109.6"/>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42.9"/>
  <p:tag name="ANNOTATION_END_5" val="56.7"/>
  <p:tag name="ANNOTATION_TOP_5" val="225.9"/>
  <p:tag name="ANNOTATION_LEFT_5" val="101.9"/>
  <p:tag name="ANNOTATION_WIDTH_5" val="109.9"/>
  <p:tag name="ANNOTATION_HEIGHT_5" val="109.6"/>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TYPE_6" val="0"/>
  <p:tag name="ANNOTATION_START_6" val="56.7"/>
  <p:tag name="ANNOTATION_END_6" val="69.6"/>
  <p:tag name="ANNOTATION_TOP_6" val="229.5"/>
  <p:tag name="ANNOTATION_LEFT_6" val="236.7"/>
  <p:tag name="ANNOTATION_WIDTH_6" val="109.9"/>
  <p:tag name="ANNOTATION_HEIGHT_6" val="109.6"/>
  <p:tag name="ANNOTATION_ANIMATION_6" val="3"/>
  <p:tag name="ANNOTATION_ROTATION_6" val="0"/>
  <p:tag name="ANNOTATION_SUB_TYPE_6" val="2"/>
  <p:tag name="ANNOTATION_LOOP_COUNT_6" val="1"/>
  <p:tag name="ANNOTATION_BOX_RADIUS_6" val="0"/>
  <p:tag name="ANNOTATION_SCALE_6" val="125"/>
  <p:tag name="ANNOTATION_BORDER_ALPHA_6" val="100"/>
  <p:tag name="ANNOTATION_BORDER_COLOR_6" val="16777215"/>
  <p:tag name="ANNOTATION_FILL_COLOR_6" val="683492"/>
  <p:tag name="ANNOTATION_FILL_ALPHA_6" val="100"/>
  <p:tag name="ANNOTATION_BORDER_WIDTH_6" val="2"/>
  <p:tag name="ANNOTATION_TYPE_7" val="0"/>
  <p:tag name="ANNOTATION_START_7" val="69.6"/>
  <p:tag name="ANNOTATION_END_7" val="81.6"/>
  <p:tag name="ANNOTATION_TOP_7" val="225.9"/>
  <p:tag name="ANNOTATION_LEFT_7" val="344.4"/>
  <p:tag name="ANNOTATION_WIDTH_7" val="109.9"/>
  <p:tag name="ANNOTATION_HEIGHT_7" val="109.6"/>
  <p:tag name="ANNOTATION_ANIMATION_7" val="3"/>
  <p:tag name="ANNOTATION_ROTATION_7" val="0"/>
  <p:tag name="ANNOTATION_SUB_TYPE_7" val="2"/>
  <p:tag name="ANNOTATION_LOOP_COUNT_7" val="1"/>
  <p:tag name="ANNOTATION_BOX_RADIUS_7" val="0"/>
  <p:tag name="ANNOTATION_SCALE_7" val="125"/>
  <p:tag name="ANNOTATION_BORDER_ALPHA_7" val="100"/>
  <p:tag name="ANNOTATION_BORDER_COLOR_7" val="16777215"/>
  <p:tag name="ANNOTATION_FILL_COLOR_7" val="683492"/>
  <p:tag name="ANNOTATION_FILL_ALPHA_7" val="100"/>
  <p:tag name="ANNOTATION_BORDER_WIDTH_7" val="2"/>
  <p:tag name="ANNOTATION_TYPE_8" val="0"/>
  <p:tag name="ANNOTATION_START_8" val="81.6"/>
  <p:tag name="ANNOTATION_END_8" val="85.2"/>
  <p:tag name="ANNOTATION_TOP_8" val="245.6"/>
  <p:tag name="ANNOTATION_LEFT_8" val="334.2"/>
  <p:tag name="ANNOTATION_WIDTH_8" val="109.9"/>
  <p:tag name="ANNOTATION_HEIGHT_8" val="109.6"/>
  <p:tag name="ANNOTATION_ANIMATION_8" val="3"/>
  <p:tag name="ANNOTATION_ROTATION_8" val="0"/>
  <p:tag name="ANNOTATION_SUB_TYPE_8" val="2"/>
  <p:tag name="ANNOTATION_LOOP_COUNT_8" val="1"/>
  <p:tag name="ANNOTATION_BOX_RADIUS_8" val="0"/>
  <p:tag name="ANNOTATION_SCALE_8" val="125"/>
  <p:tag name="ANNOTATION_BORDER_ALPHA_8" val="100"/>
  <p:tag name="ANNOTATION_BORDER_COLOR_8" val="16777215"/>
  <p:tag name="ANNOTATION_FILL_COLOR_8" val="683492"/>
  <p:tag name="ANNOTATION_FILL_ALPHA_8" val="100"/>
  <p:tag name="ANNOTATION_BORDER_WIDTH_8" val="2"/>
  <p:tag name="ANNOTATION_TYPE_9" val="0"/>
  <p:tag name="ANNOTATION_START_9" val="85.2"/>
  <p:tag name="ANNOTATION_END_9" val="93.8"/>
  <p:tag name="ANNOTATION_TOP_9" val="222.9"/>
  <p:tag name="ANNOTATION_LEFT_9" val="464.6"/>
  <p:tag name="ANNOTATION_WIDTH_9" val="109.9"/>
  <p:tag name="ANNOTATION_HEIGHT_9" val="109.6"/>
  <p:tag name="ANNOTATION_ANIMATION_9" val="3"/>
  <p:tag name="ANNOTATION_ROTATION_9" val="0"/>
  <p:tag name="ANNOTATION_SUB_TYPE_9" val="2"/>
  <p:tag name="ANNOTATION_LOOP_COUNT_9" val="1"/>
  <p:tag name="ANNOTATION_BOX_RADIUS_9" val="0"/>
  <p:tag name="ANNOTATION_SCALE_9" val="125"/>
  <p:tag name="ANNOTATION_BORDER_ALPHA_9" val="100"/>
  <p:tag name="ANNOTATION_BORDER_COLOR_9" val="16777215"/>
  <p:tag name="ANNOTATION_FILL_COLOR_9" val="683492"/>
  <p:tag name="ANNOTATION_FILL_ALPHA_9" val="100"/>
  <p:tag name="ANNOTATION_BORDER_WIDTH_9" val="2"/>
  <p:tag name="ANNOTATION_TYPE_10" val="0"/>
  <p:tag name="ANNOTATION_START_10" val="93.8"/>
  <p:tag name="ANNOTATION_END_10" val="114.0"/>
  <p:tag name="ANNOTATION_TOP_10" val="298.2"/>
  <p:tag name="ANNOTATION_LEFT_10" val="115.8"/>
  <p:tag name="ANNOTATION_WIDTH_10" val="109.9"/>
  <p:tag name="ANNOTATION_HEIGHT_10" val="109.6"/>
  <p:tag name="ANNOTATION_ANIMATION_10" val="3"/>
  <p:tag name="ANNOTATION_ROTATION_10" val="0"/>
  <p:tag name="ANNOTATION_SUB_TYPE_10" val="2"/>
  <p:tag name="ANNOTATION_LOOP_COUNT_10" val="1"/>
  <p:tag name="ANNOTATION_BOX_RADIUS_10" val="0"/>
  <p:tag name="ANNOTATION_SCALE_10" val="125"/>
  <p:tag name="ANNOTATION_BORDER_ALPHA_10" val="100"/>
  <p:tag name="ANNOTATION_BORDER_COLOR_10" val="16777215"/>
  <p:tag name="ANNOTATION_FILL_COLOR_10" val="683492"/>
  <p:tag name="ANNOTATION_FILL_ALPHA_10" val="100"/>
  <p:tag name="ANNOTATION_BORDER_WIDTH_10" val="2"/>
  <p:tag name="ANNOTATION_TYPE_11" val="0"/>
  <p:tag name="ANNOTATION_START_11" val="114.0"/>
  <p:tag name="ANNOTATION_END_11" val="115.2"/>
  <p:tag name="ANNOTATION_TOP_11" val="300.4"/>
  <p:tag name="ANNOTATION_LEFT_11" val="238.2"/>
  <p:tag name="ANNOTATION_WIDTH_11" val="109.9"/>
  <p:tag name="ANNOTATION_HEIGHT_11" val="109.6"/>
  <p:tag name="ANNOTATION_ANIMATION_11" val="3"/>
  <p:tag name="ANNOTATION_ROTATION_11" val="0"/>
  <p:tag name="ANNOTATION_SUB_TYPE_11" val="2"/>
  <p:tag name="ANNOTATION_LOOP_COUNT_11" val="1"/>
  <p:tag name="ANNOTATION_BOX_RADIUS_11" val="0"/>
  <p:tag name="ANNOTATION_SCALE_11" val="125"/>
  <p:tag name="ANNOTATION_BORDER_ALPHA_11" val="100"/>
  <p:tag name="ANNOTATION_BORDER_COLOR_11" val="16777215"/>
  <p:tag name="ANNOTATION_FILL_COLOR_11" val="683492"/>
  <p:tag name="ANNOTATION_FILL_ALPHA_11" val="100"/>
  <p:tag name="ANNOTATION_BORDER_WIDTH_11" val="2"/>
  <p:tag name="ANNOTATION_TYPE_12" val="0"/>
  <p:tag name="ANNOTATION_START_12" val="115.2"/>
  <p:tag name="ANNOTATION_END_12" val="116.6"/>
  <p:tag name="ANNOTATION_TOP_12" val="320.9"/>
  <p:tag name="ANNOTATION_LEFT_12" val="233.0"/>
  <p:tag name="ANNOTATION_WIDTH_12" val="109.9"/>
  <p:tag name="ANNOTATION_HEIGHT_12" val="109.6"/>
  <p:tag name="ANNOTATION_ANIMATION_12" val="3"/>
  <p:tag name="ANNOTATION_ROTATION_12" val="0"/>
  <p:tag name="ANNOTATION_SUB_TYPE_12" val="2"/>
  <p:tag name="ANNOTATION_LOOP_COUNT_12" val="1"/>
  <p:tag name="ANNOTATION_BOX_RADIUS_12" val="0"/>
  <p:tag name="ANNOTATION_SCALE_12" val="125"/>
  <p:tag name="ANNOTATION_BORDER_ALPHA_12" val="100"/>
  <p:tag name="ANNOTATION_BORDER_COLOR_12" val="16777215"/>
  <p:tag name="ANNOTATION_FILL_COLOR_12" val="683492"/>
  <p:tag name="ANNOTATION_FILL_ALPHA_12" val="100"/>
  <p:tag name="ANNOTATION_BORDER_WIDTH_12" val="2"/>
  <p:tag name="ANNOTATION_TYPE_13" val="0"/>
  <p:tag name="ANNOTATION_START_13" val="116.6"/>
  <p:tag name="ANNOTATION_END_13" val="120.7"/>
  <p:tag name="ANNOTATION_TOP_13" val="299.0"/>
  <p:tag name="ANNOTATION_LEFT_13" val="338.6"/>
  <p:tag name="ANNOTATION_WIDTH_13" val="109.9"/>
  <p:tag name="ANNOTATION_HEIGHT_13" val="109.6"/>
  <p:tag name="ANNOTATION_ANIMATION_13" val="3"/>
  <p:tag name="ANNOTATION_ROTATION_13" val="0"/>
  <p:tag name="ANNOTATION_SUB_TYPE_13" val="2"/>
  <p:tag name="ANNOTATION_LOOP_COUNT_13" val="1"/>
  <p:tag name="ANNOTATION_BOX_RADIUS_13" val="0"/>
  <p:tag name="ANNOTATION_SCALE_13" val="125"/>
  <p:tag name="ANNOTATION_BORDER_ALPHA_13" val="100"/>
  <p:tag name="ANNOTATION_BORDER_COLOR_13" val="16777215"/>
  <p:tag name="ANNOTATION_FILL_COLOR_13" val="683492"/>
  <p:tag name="ANNOTATION_FILL_ALPHA_13" val="100"/>
  <p:tag name="ANNOTATION_BORDER_WIDTH_13" val="2"/>
  <p:tag name="ANNOTATION_TYPE_14" val="0"/>
  <p:tag name="ANNOTATION_START_14" val="120.7"/>
  <p:tag name="ANNOTATION_END_14" val="129.5"/>
  <p:tag name="ANNOTATION_TOP_14" val="300.4"/>
  <p:tag name="ANNOTATION_LEFT_14" val="474.9"/>
  <p:tag name="ANNOTATION_WIDTH_14" val="109.9"/>
  <p:tag name="ANNOTATION_HEIGHT_14" val="109.6"/>
  <p:tag name="ANNOTATION_ANIMATION_14" val="3"/>
  <p:tag name="ANNOTATION_ROTATION_14" val="0"/>
  <p:tag name="ANNOTATION_SUB_TYPE_14" val="2"/>
  <p:tag name="ANNOTATION_LOOP_COUNT_14" val="1"/>
  <p:tag name="ANNOTATION_BOX_RADIUS_14" val="0"/>
  <p:tag name="ANNOTATION_SCALE_14" val="125"/>
  <p:tag name="ANNOTATION_BORDER_ALPHA_14" val="100"/>
  <p:tag name="ANNOTATION_BORDER_COLOR_14" val="16777215"/>
  <p:tag name="ANNOTATION_FILL_COLOR_14" val="683492"/>
  <p:tag name="ANNOTATION_FILL_ALPHA_14" val="100"/>
  <p:tag name="ANNOTATION_BORDER_WIDTH_14" val="2"/>
  <p:tag name="ANNOTATION_TYPE_15" val="0"/>
  <p:tag name="ANNOTATION_START_15" val="129.5"/>
  <p:tag name="ANNOTATION_END_15" val="139.0"/>
  <p:tag name="ANNOTATION_TOP_15" val="369.9"/>
  <p:tag name="ANNOTATION_LEFT_15" val="120.2"/>
  <p:tag name="ANNOTATION_WIDTH_15" val="109.9"/>
  <p:tag name="ANNOTATION_HEIGHT_15" val="109.6"/>
  <p:tag name="ANNOTATION_ANIMATION_15" val="3"/>
  <p:tag name="ANNOTATION_ROTATION_15" val="0"/>
  <p:tag name="ANNOTATION_SUB_TYPE_15" val="2"/>
  <p:tag name="ANNOTATION_LOOP_COUNT_15" val="1"/>
  <p:tag name="ANNOTATION_BOX_RADIUS_15" val="0"/>
  <p:tag name="ANNOTATION_SCALE_15" val="125"/>
  <p:tag name="ANNOTATION_BORDER_ALPHA_15" val="100"/>
  <p:tag name="ANNOTATION_BORDER_COLOR_15" val="16777215"/>
  <p:tag name="ANNOTATION_FILL_COLOR_15" val="683492"/>
  <p:tag name="ANNOTATION_FILL_ALPHA_15" val="100"/>
  <p:tag name="ANNOTATION_BORDER_WIDTH_15" val="2"/>
  <p:tag name="ANNOTATION_TYPE_16" val="0"/>
  <p:tag name="ANNOTATION_START_16" val="139.0"/>
  <p:tag name="ANNOTATION_TOP_16" val="365.5"/>
  <p:tag name="ANNOTATION_LEFT_16" val="203.7"/>
  <p:tag name="ANNOTATION_WIDTH_16" val="109.9"/>
  <p:tag name="ANNOTATION_HEIGHT_16" val="109.6"/>
  <p:tag name="ANNOTATION_ANIMATION_16" val="3"/>
  <p:tag name="ANNOTATION_ROTATION_16" val="0"/>
  <p:tag name="ANNOTATION_SUB_TYPE_16" val="2"/>
  <p:tag name="ANNOTATION_LOOP_COUNT_16" val="1"/>
  <p:tag name="ANNOTATION_BOX_RADIUS_16" val="0"/>
  <p:tag name="ANNOTATION_SCALE_16" val="125"/>
  <p:tag name="ANNOTATION_BORDER_ALPHA_16" val="100"/>
  <p:tag name="ANNOTATION_BORDER_COLOR_16" val="16777215"/>
  <p:tag name="ANNOTATION_FILL_COLOR_16" val="683492"/>
  <p:tag name="ANNOTATION_FILL_ALPHA_16" val="100"/>
  <p:tag name="ANNOTATION_BORDER_WIDTH_16" val="2"/>
  <p:tag name="ANNOTATION_COUNT" val="16"/>
  <p:tag name="ARTICULATE_SLIDE_NAV" val="79"/>
  <p:tag name="ARTICULATE_SLIDE_GUID" val="70c649d7-c098-4dc0-806e-bceb7d6c1090"/>
</p:tagLst>
</file>

<file path=ppt/tags/tag143.xml><?xml version="1.0" encoding="utf-8"?>
<p:tagLst xmlns:a="http://schemas.openxmlformats.org/drawingml/2006/main" xmlns:r="http://schemas.openxmlformats.org/officeDocument/2006/relationships" xmlns:p="http://schemas.openxmlformats.org/presentationml/2006/main">
  <p:tag name="ARTICULATE_SLIDE_GUID" val="53df12b5-614c-4dcd-828d-dff0398e09fe"/>
  <p:tag name="ANNOTATION_TYPE_4" val="0"/>
  <p:tag name="ANNOTATION_START_4" val="21.3"/>
  <p:tag name="ANNOTATION_TOP_4" val="267.5"/>
  <p:tag name="ANNOTATION_LEFT_4" val="326.8"/>
  <p:tag name="ANNOTATION_WIDTH_4" val="109.9"/>
  <p:tag name="ANNOTATION_HEIGHT_4" val="109.6"/>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UDIO_ID" val="1049"/>
  <p:tag name="ELAPSEDTIME" val="40.2"/>
  <p:tag name="ANNOTATION_TYPE_1" val="0"/>
  <p:tag name="ANNOTATION_START_1" val="7.4"/>
  <p:tag name="ANNOTATION_END_1" val="9.1"/>
  <p:tag name="ANNOTATION_TOP_1" val="89.2"/>
  <p:tag name="ANNOTATION_LEFT_1" val="110.7"/>
  <p:tag name="ANNOTATION_WIDTH_1" val="109.9"/>
  <p:tag name="ANNOTATION_HEIGHT_1" val="109.6"/>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9.1"/>
  <p:tag name="ANNOTATION_END_2" val="17.3"/>
  <p:tag name="ANNOTATION_TOP_2" val="130.8"/>
  <p:tag name="ANNOTATION_LEFT_2" val="317.3"/>
  <p:tag name="ANNOTATION_WIDTH_2" val="109.9"/>
  <p:tag name="ANNOTATION_HEIGHT_2" val="109.6"/>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17.3"/>
  <p:tag name="ANNOTATION_TOP_3" val="211.2"/>
  <p:tag name="ANNOTATION_LEFT_3" val="321.0"/>
  <p:tag name="ANNOTATION_WIDTH_3" val="109.9"/>
  <p:tag name="ANNOTATION_HEIGHT_3" val="109.6"/>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COUNT" val="3"/>
  <p:tag name="ARTICULATE_SLIDE_NAV" val="80"/>
</p:tagLst>
</file>

<file path=ppt/tags/tag144.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bev\AppData\Local\Temp\articulate\presenter\imgtemp\zs4vIo2y_files\slide0001_image001.jpg"/>
</p:tagLst>
</file>

<file path=ppt/tags/tag145.xml><?xml version="1.0" encoding="utf-8"?>
<p:tagLst xmlns:a="http://schemas.openxmlformats.org/drawingml/2006/main" xmlns:r="http://schemas.openxmlformats.org/officeDocument/2006/relationships" xmlns:p="http://schemas.openxmlformats.org/presentationml/2006/main">
  <p:tag name="AUDIO_ID" val="1049"/>
  <p:tag name="ELAPSEDTIME" val="64.5"/>
  <p:tag name="ANNOTATION_TYPE_1" val="0"/>
  <p:tag name="ANNOTATION_START_1" val="31.1"/>
  <p:tag name="ANNOTATION_TOP_1" val="130.1"/>
  <p:tag name="ANNOTATION_LEFT_1" val="304.0"/>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COUNT" val="1"/>
  <p:tag name="ARTICULATE_SLIDE_GUID" val="53df12b5-614c-4dcd-828d-dff0398e09fe"/>
  <p:tag name="ARTICULATE_SLIDE_NAV" val="76"/>
</p:tagLst>
</file>

<file path=ppt/tags/tag146.xml><?xml version="1.0" encoding="utf-8"?>
<p:tagLst xmlns:a="http://schemas.openxmlformats.org/drawingml/2006/main" xmlns:r="http://schemas.openxmlformats.org/officeDocument/2006/relationships" xmlns:p="http://schemas.openxmlformats.org/presentationml/2006/main">
  <p:tag name="AUDIO_ID" val="946"/>
  <p:tag name="ELAPSEDTIME" val="105.0"/>
  <p:tag name="ANNOTATION_TYPE_1" val="0"/>
  <p:tag name="ANNOTATION_START_1" val="24.4"/>
  <p:tag name="ANNOTATION_END_1" val="27.1"/>
  <p:tag name="ANNOTATION_TOP_1" val="94.4"/>
  <p:tag name="ANNOTATION_LEFT_1" val="290.6"/>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27.1"/>
  <p:tag name="ANNOTATION_END_2" val="28.4"/>
  <p:tag name="ANNOTATION_TOP_2" val="127.1"/>
  <p:tag name="ANNOTATION_LEFT_2" val="298.1"/>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28.4"/>
  <p:tag name="ANNOTATION_END_3" val="31.8"/>
  <p:tag name="ANNOTATION_TOP_3" val="164.3"/>
  <p:tag name="ANNOTATION_LEFT_3" val="292.1"/>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31.8"/>
  <p:tag name="ANNOTATION_END_4" val="35.2"/>
  <p:tag name="ANNOTATION_TOP_4" val="196.3"/>
  <p:tag name="ANNOTATION_LEFT_4" val="294.3"/>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35.2"/>
  <p:tag name="ANNOTATION_END_5" val="36.9"/>
  <p:tag name="ANNOTATION_TOP_5" val="242.4"/>
  <p:tag name="ANNOTATION_LEFT_5" val="281.7"/>
  <p:tag name="ANNOTATION_WIDTH_5" val="111.8"/>
  <p:tag name="ANNOTATION_HEIGHT_5" val="111.5"/>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TYPE_6" val="0"/>
  <p:tag name="ANNOTATION_START_6" val="36.9"/>
  <p:tag name="ANNOTATION_END_6" val="38.7"/>
  <p:tag name="ANNOTATION_TOP_6" val="270.7"/>
  <p:tag name="ANNOTATION_LEFT_6" val="309.2"/>
  <p:tag name="ANNOTATION_WIDTH_6" val="111.8"/>
  <p:tag name="ANNOTATION_HEIGHT_6" val="111.5"/>
  <p:tag name="ANNOTATION_ANIMATION_6" val="3"/>
  <p:tag name="ANNOTATION_ROTATION_6" val="0"/>
  <p:tag name="ANNOTATION_SUB_TYPE_6" val="2"/>
  <p:tag name="ANNOTATION_LOOP_COUNT_6" val="1"/>
  <p:tag name="ANNOTATION_BOX_RADIUS_6" val="0"/>
  <p:tag name="ANNOTATION_SCALE_6" val="125"/>
  <p:tag name="ANNOTATION_BORDER_ALPHA_6" val="100"/>
  <p:tag name="ANNOTATION_BORDER_COLOR_6" val="16777215"/>
  <p:tag name="ANNOTATION_FILL_COLOR_6" val="683492"/>
  <p:tag name="ANNOTATION_FILL_ALPHA_6" val="100"/>
  <p:tag name="ANNOTATION_BORDER_WIDTH_6" val="2"/>
  <p:tag name="ANNOTATION_TYPE_7" val="0"/>
  <p:tag name="ANNOTATION_START_7" val="38.7"/>
  <p:tag name="ANNOTATION_END_7" val="61.0"/>
  <p:tag name="ANNOTATION_TOP_7" val="304.9"/>
  <p:tag name="ANNOTATION_LEFT_7" val="319.7"/>
  <p:tag name="ANNOTATION_WIDTH_7" val="111.8"/>
  <p:tag name="ANNOTATION_HEIGHT_7" val="111.5"/>
  <p:tag name="ANNOTATION_ANIMATION_7" val="3"/>
  <p:tag name="ANNOTATION_ROTATION_7" val="0"/>
  <p:tag name="ANNOTATION_SUB_TYPE_7" val="2"/>
  <p:tag name="ANNOTATION_LOOP_COUNT_7" val="1"/>
  <p:tag name="ANNOTATION_BOX_RADIUS_7" val="0"/>
  <p:tag name="ANNOTATION_SCALE_7" val="125"/>
  <p:tag name="ANNOTATION_BORDER_ALPHA_7" val="100"/>
  <p:tag name="ANNOTATION_BORDER_COLOR_7" val="16777215"/>
  <p:tag name="ANNOTATION_FILL_COLOR_7" val="683492"/>
  <p:tag name="ANNOTATION_FILL_ALPHA_7" val="100"/>
  <p:tag name="ANNOTATION_BORDER_WIDTH_7" val="2"/>
  <p:tag name="ANNOTATION_TYPE_8" val="0"/>
  <p:tag name="ANNOTATION_START_8" val="61.0"/>
  <p:tag name="ANNOTATION_END_8" val="80.5"/>
  <p:tag name="ANNOTATION_TOP_8" val="334.6"/>
  <p:tag name="ANNOTATION_LEFT_8" val="316.7"/>
  <p:tag name="ANNOTATION_WIDTH_8" val="111.8"/>
  <p:tag name="ANNOTATION_HEIGHT_8" val="111.5"/>
  <p:tag name="ANNOTATION_ANIMATION_8" val="3"/>
  <p:tag name="ANNOTATION_ROTATION_8" val="0"/>
  <p:tag name="ANNOTATION_SUB_TYPE_8" val="2"/>
  <p:tag name="ANNOTATION_LOOP_COUNT_8" val="1"/>
  <p:tag name="ANNOTATION_BOX_RADIUS_8" val="0"/>
  <p:tag name="ANNOTATION_SCALE_8" val="125"/>
  <p:tag name="ANNOTATION_BORDER_ALPHA_8" val="100"/>
  <p:tag name="ANNOTATION_BORDER_COLOR_8" val="16777215"/>
  <p:tag name="ANNOTATION_FILL_COLOR_8" val="683492"/>
  <p:tag name="ANNOTATION_FILL_ALPHA_8" val="100"/>
  <p:tag name="ANNOTATION_BORDER_WIDTH_8" val="2"/>
  <p:tag name="ANNOTATION_TYPE_9" val="0"/>
  <p:tag name="ANNOTATION_START_9" val="80.5"/>
  <p:tag name="ANNOTATION_TOP_9" val="400.0"/>
  <p:tag name="ANNOTATION_LEFT_9" val="280.9"/>
  <p:tag name="ANNOTATION_WIDTH_9" val="111.8"/>
  <p:tag name="ANNOTATION_HEIGHT_9" val="111.5"/>
  <p:tag name="ANNOTATION_ANIMATION_9" val="3"/>
  <p:tag name="ANNOTATION_ROTATION_9" val="0"/>
  <p:tag name="ANNOTATION_SUB_TYPE_9" val="2"/>
  <p:tag name="ANNOTATION_LOOP_COUNT_9" val="1"/>
  <p:tag name="ANNOTATION_BOX_RADIUS_9" val="0"/>
  <p:tag name="ANNOTATION_SCALE_9" val="125"/>
  <p:tag name="ANNOTATION_BORDER_ALPHA_9" val="100"/>
  <p:tag name="ANNOTATION_BORDER_COLOR_9" val="16777215"/>
  <p:tag name="ANNOTATION_FILL_COLOR_9" val="683492"/>
  <p:tag name="ANNOTATION_FILL_ALPHA_9" val="100"/>
  <p:tag name="ANNOTATION_BORDER_WIDTH_9" val="2"/>
  <p:tag name="ANNOTATION_COUNT" val="9"/>
  <p:tag name="ARTICULATE_SLIDE_GUID" val="c10c6334-6e0c-493b-8587-b6c8cb3548bf"/>
  <p:tag name="ARTICULATE_SLIDE_NAV" val="71"/>
</p:tagLst>
</file>

<file path=ppt/tags/tag147.xml><?xml version="1.0" encoding="utf-8"?>
<p:tagLst xmlns:a="http://schemas.openxmlformats.org/drawingml/2006/main" xmlns:r="http://schemas.openxmlformats.org/officeDocument/2006/relationships" xmlns:p="http://schemas.openxmlformats.org/presentationml/2006/main">
  <p:tag name="AUDIO_ID" val="1056"/>
  <p:tag name="ELAPSEDTIME" val="99.3"/>
  <p:tag name="ANNOTATION_TYPE_1" val="0"/>
  <p:tag name="ANNOTATION_START_1" val="6.2"/>
  <p:tag name="ANNOTATION_END_1" val="27.3"/>
  <p:tag name="ANNOTATION_TOP_1" val="145.7"/>
  <p:tag name="ANNOTATION_LEFT_1" val="55.1"/>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27.3"/>
  <p:tag name="ANNOTATION_END_2" val="33.5"/>
  <p:tag name="ANNOTATION_TOP_2" val="200.0"/>
  <p:tag name="ANNOTATION_LEFT_2" val="55.9"/>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33.5"/>
  <p:tag name="ANNOTATION_END_3" val="52.4"/>
  <p:tag name="ANNOTATION_TOP_3" val="264.0"/>
  <p:tag name="ANNOTATION_LEFT_3" val="53.7"/>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52.4"/>
  <p:tag name="ANNOTATION_TOP_4" val="362.9"/>
  <p:tag name="ANNOTATION_LEFT_4" val="49.9"/>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COUNT" val="4"/>
  <p:tag name="ARTICULATE_SLIDE_GUID" val="abe4bcc7-4803-4722-889d-f83466998239"/>
  <p:tag name="ARTICULATE_SLIDE_NAV" val="83"/>
</p:tagLst>
</file>

<file path=ppt/tags/tag148.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bev\AppData\Local\Temp\articulate\presenter\imgtemp\n1ThPck1_files\slide0001_image001.jpg"/>
</p:tagLst>
</file>

<file path=ppt/tags/tag1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NNOTATION_TYPE_8" val="2"/>
  <p:tag name="ANNOTATION_START_8" val="139.6"/>
  <p:tag name="ANNOTATION_END_8" val="157.6"/>
  <p:tag name="ANNOTATION_TOP_8" val="210.9"/>
  <p:tag name="ANNOTATION_LEFT_8" val="20.4"/>
  <p:tag name="ANNOTATION_WIDTH_8" val="337.4"/>
  <p:tag name="ANNOTATION_HEIGHT_8" val="139.8"/>
  <p:tag name="ANNOTATION_ANIMATION_8" val="4"/>
  <p:tag name="ANNOTATION_ROTATION_8" val="0"/>
  <p:tag name="ANNOTATION_SUB_TYPE_8" val="11"/>
  <p:tag name="ANNOTATION_LOOP_COUNT_8" val="1"/>
  <p:tag name="ANNOTATION_BOX_RADIUS_8" val="5"/>
  <p:tag name="ANNOTATION_SCALE_8" val="0"/>
  <p:tag name="ANNOTATION_BORDER_ALPHA_8" val="100"/>
  <p:tag name="ANNOTATION_BORDER_COLOR_8" val="16777215"/>
  <p:tag name="ANNOTATION_FILL_COLOR_8" val="855309"/>
  <p:tag name="ANNOTATION_FILL_ALPHA_8" val="50"/>
  <p:tag name="ANNOTATION_BORDER_WIDTH_8" val="2"/>
  <p:tag name="ANNOTATION_TYPE_9" val="2"/>
  <p:tag name="ANNOTATION_START_9" val="157.6"/>
  <p:tag name="ANNOTATION_END_9" val="163.2"/>
  <p:tag name="ANNOTATION_TOP_9" val="-29.9"/>
  <p:tag name="ANNOTATION_LEFT_9" val="-30.0"/>
  <p:tag name="ANNOTATION_WIDTH_9" val="635.9"/>
  <p:tag name="ANNOTATION_HEIGHT_9" val="491.8"/>
  <p:tag name="ANNOTATION_ANIMATION_9" val="4"/>
  <p:tag name="ANNOTATION_ROTATION_9" val="0"/>
  <p:tag name="ANNOTATION_SUB_TYPE_9" val="11"/>
  <p:tag name="ANNOTATION_LOOP_COUNT_9" val="1"/>
  <p:tag name="ANNOTATION_BOX_RADIUS_9" val="0"/>
  <p:tag name="ANNOTATION_SCALE_9" val="0"/>
  <p:tag name="ANNOTATION_BORDER_ALPHA_9" val="100"/>
  <p:tag name="ANNOTATION_BORDER_COLOR_9" val="16777215"/>
  <p:tag name="ANNOTATION_FILL_COLOR_9" val="855309"/>
  <p:tag name="ANNOTATION_FILL_ALPHA_9" val="50"/>
  <p:tag name="ANNOTATION_BORDER_WIDTH_9" val="2"/>
  <p:tag name="ANNOTATION_TYPE_10" val="2"/>
  <p:tag name="ANNOTATION_START_10" val="163.2"/>
  <p:tag name="ANNOTATION_END_10" val="163.2"/>
  <p:tag name="ANNOTATION_TOP_10" val="-29.9"/>
  <p:tag name="ANNOTATION_LEFT_10" val="-30.0"/>
  <p:tag name="ANNOTATION_WIDTH_10" val="635.9"/>
  <p:tag name="ANNOTATION_HEIGHT_10" val="491.8"/>
  <p:tag name="ANNOTATION_ANIMATION_10" val="4"/>
  <p:tag name="ANNOTATION_ROTATION_10" val="0"/>
  <p:tag name="ANNOTATION_SUB_TYPE_10" val="11"/>
  <p:tag name="ANNOTATION_LOOP_COUNT_10" val="1"/>
  <p:tag name="ANNOTATION_BOX_RADIUS_10" val="0"/>
  <p:tag name="ANNOTATION_SCALE_10" val="0"/>
  <p:tag name="ANNOTATION_BORDER_ALPHA_10" val="100"/>
  <p:tag name="ANNOTATION_BORDER_COLOR_10" val="16777215"/>
  <p:tag name="ANNOTATION_FILL_COLOR_10" val="855309"/>
  <p:tag name="ANNOTATION_FILL_ALPHA_10" val="50"/>
  <p:tag name="ANNOTATION_BORDER_WIDTH_10" val="2"/>
  <p:tag name="ANNOTATION_TYPE_11" val="2"/>
  <p:tag name="ANNOTATION_START_11" val="163.2"/>
  <p:tag name="ANNOTATION_END_11" val="178.8"/>
  <p:tag name="ANNOTATION_TOP_11" val="340.6"/>
  <p:tag name="ANNOTATION_LEFT_11" val="22.2"/>
  <p:tag name="ANNOTATION_WIDTH_11" val="500.5"/>
  <p:tag name="ANNOTATION_HEIGHT_11" val="47.8"/>
  <p:tag name="ANNOTATION_ANIMATION_11" val="4"/>
  <p:tag name="ANNOTATION_ROTATION_11" val="0"/>
  <p:tag name="ANNOTATION_SUB_TYPE_11" val="11"/>
  <p:tag name="ANNOTATION_LOOP_COUNT_11" val="1"/>
  <p:tag name="ANNOTATION_BOX_RADIUS_11" val="5"/>
  <p:tag name="ANNOTATION_SCALE_11" val="0"/>
  <p:tag name="ANNOTATION_BORDER_ALPHA_11" val="100"/>
  <p:tag name="ANNOTATION_BORDER_COLOR_11" val="16777215"/>
  <p:tag name="ANNOTATION_FILL_COLOR_11" val="855309"/>
  <p:tag name="ANNOTATION_FILL_ALPHA_11" val="50"/>
  <p:tag name="ANNOTATION_BORDER_WIDTH_11" val="2"/>
  <p:tag name="ANNOTATION_TYPE_12" val="2"/>
  <p:tag name="ANNOTATION_START_12" val="178.8"/>
  <p:tag name="ANNOTATION_TOP_12" val="-29.9"/>
  <p:tag name="ANNOTATION_LEFT_12" val="-30.0"/>
  <p:tag name="ANNOTATION_WIDTH_12" val="635.9"/>
  <p:tag name="ANNOTATION_HEIGHT_12" val="491.8"/>
  <p:tag name="ANNOTATION_ANIMATION_12" val="4"/>
  <p:tag name="ANNOTATION_ROTATION_12" val="0"/>
  <p:tag name="ANNOTATION_SUB_TYPE_12" val="11"/>
  <p:tag name="ANNOTATION_LOOP_COUNT_12" val="1"/>
  <p:tag name="ANNOTATION_BOX_RADIUS_12" val="0"/>
  <p:tag name="ANNOTATION_SCALE_12" val="0"/>
  <p:tag name="ANNOTATION_BORDER_ALPHA_12" val="100"/>
  <p:tag name="ANNOTATION_BORDER_COLOR_12" val="16777215"/>
  <p:tag name="ANNOTATION_FILL_COLOR_12" val="855309"/>
  <p:tag name="ANNOTATION_FILL_ALPHA_12" val="50"/>
  <p:tag name="ANNOTATION_BORDER_WIDTH_12" val="2"/>
  <p:tag name="AUDIO_ID" val="789"/>
  <p:tag name="ELAPSEDTIME" val="36.7"/>
  <p:tag name="ANNOTATION_TYPE_1" val="0"/>
  <p:tag name="ANNOTATION_START_1" val="8.4"/>
  <p:tag name="ANNOTATION_END_1" val="10.2"/>
  <p:tag name="ANNOTATION_TOP_1" val="137.6"/>
  <p:tag name="ANNOTATION_LEFT_1" val="52.2"/>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10.2"/>
  <p:tag name="ANNOTATION_END_2" val="16.1"/>
  <p:tag name="ANNOTATION_TOP_2" val="166.6"/>
  <p:tag name="ANNOTATION_LEFT_2" val="35.0"/>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16.1"/>
  <p:tag name="ANNOTATION_END_3" val="20.7"/>
  <p:tag name="ANNOTATION_TOP_3" val="191.8"/>
  <p:tag name="ANNOTATION_LEFT_3" val="39.5"/>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20.7"/>
  <p:tag name="ANNOTATION_END_4" val="27.1"/>
  <p:tag name="ANNOTATION_TOP_4" val="232.7"/>
  <p:tag name="ANNOTATION_LEFT_4" val="35.0"/>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27.1"/>
  <p:tag name="ANNOTATION_END_5" val="30.5"/>
  <p:tag name="ANNOTATION_TOP_5" val="283.3"/>
  <p:tag name="ANNOTATION_LEFT_5" val="52.9"/>
  <p:tag name="ANNOTATION_WIDTH_5" val="111.8"/>
  <p:tag name="ANNOTATION_HEIGHT_5" val="111.5"/>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TYPE_6" val="0"/>
  <p:tag name="ANNOTATION_START_6" val="30.5"/>
  <p:tag name="ANNOTATION_END_6" val="32.6"/>
  <p:tag name="ANNOTATION_TOP_6" val="307.1"/>
  <p:tag name="ANNOTATION_LEFT_6" val="60.4"/>
  <p:tag name="ANNOTATION_WIDTH_6" val="111.8"/>
  <p:tag name="ANNOTATION_HEIGHT_6" val="111.5"/>
  <p:tag name="ANNOTATION_ANIMATION_6" val="3"/>
  <p:tag name="ANNOTATION_ROTATION_6" val="0"/>
  <p:tag name="ANNOTATION_SUB_TYPE_6" val="2"/>
  <p:tag name="ANNOTATION_LOOP_COUNT_6" val="1"/>
  <p:tag name="ANNOTATION_BOX_RADIUS_6" val="0"/>
  <p:tag name="ANNOTATION_SCALE_6" val="125"/>
  <p:tag name="ANNOTATION_BORDER_ALPHA_6" val="100"/>
  <p:tag name="ANNOTATION_BORDER_COLOR_6" val="16777215"/>
  <p:tag name="ANNOTATION_FILL_COLOR_6" val="683492"/>
  <p:tag name="ANNOTATION_FILL_ALPHA_6" val="100"/>
  <p:tag name="ANNOTATION_BORDER_WIDTH_6" val="2"/>
  <p:tag name="ANNOTATION_TYPE_7" val="0"/>
  <p:tag name="ANNOTATION_START_7" val="32.6"/>
  <p:tag name="ANNOTATION_TOP_7" val="346.5"/>
  <p:tag name="ANNOTATION_LEFT_7" val="33.5"/>
  <p:tag name="ANNOTATION_WIDTH_7" val="111.8"/>
  <p:tag name="ANNOTATION_HEIGHT_7" val="111.5"/>
  <p:tag name="ANNOTATION_ANIMATION_7" val="3"/>
  <p:tag name="ANNOTATION_ROTATION_7" val="0"/>
  <p:tag name="ANNOTATION_SUB_TYPE_7" val="2"/>
  <p:tag name="ANNOTATION_LOOP_COUNT_7" val="1"/>
  <p:tag name="ANNOTATION_BOX_RADIUS_7" val="0"/>
  <p:tag name="ANNOTATION_SCALE_7" val="125"/>
  <p:tag name="ANNOTATION_BORDER_ALPHA_7" val="100"/>
  <p:tag name="ANNOTATION_BORDER_COLOR_7" val="16777215"/>
  <p:tag name="ANNOTATION_FILL_COLOR_7" val="683492"/>
  <p:tag name="ANNOTATION_FILL_ALPHA_7" val="100"/>
  <p:tag name="ANNOTATION_BORDER_WIDTH_7" val="2"/>
  <p:tag name="ANNOTATION_COUNT" val="7"/>
  <p:tag name="ARTICULATE_SLIDE_GUID" val="8550d598-4913-465e-9d55-7ff4e966e5d7"/>
  <p:tag name="ARTICULATE_SLIDE_NAV" val="12"/>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UDIO_ID" val="808"/>
  <p:tag name="ELAPSEDTIME" val="32.9"/>
  <p:tag name="ANNOTATION_COUNT" val="0"/>
  <p:tag name="ARTICULATE_SLIDE_GUID" val="2ef8c2dc-9c0b-456c-a4c9-e43b3252d79c"/>
  <p:tag name="ARTICULATE_SLIDE_NAV" val="2"/>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UDIO_ID" val="779"/>
  <p:tag name="ELAPSEDTIME" val="48.9"/>
  <p:tag name="ANNOTATION_COUNT" val="0"/>
  <p:tag name="ARTICULATE_SLIDE_GUID" val="369531dc-7805-4cd8-a941-17fee4380c8e"/>
  <p:tag name="ARTICULATE_SLIDE_NAV" val="3"/>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UDIO_ID" val="809"/>
  <p:tag name="ELAPSEDTIME" val="238.3"/>
  <p:tag name="ANNOTATION_TYPE_1" val="0"/>
  <p:tag name="ANNOTATION_START_1" val="96.3"/>
  <p:tag name="ANNOTATION_END_1" val="103.2"/>
  <p:tag name="ANNOTATION_TOP_1" val="92.6"/>
  <p:tag name="ANNOTATION_LEFT_1" val="46.2"/>
  <p:tag name="ANNOTATION_WIDTH_1" val="89.9"/>
  <p:tag name="ANNOTATION_HEIGHT_1" val="89.6"/>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103.2"/>
  <p:tag name="ANNOTATION_END_2" val="127.9"/>
  <p:tag name="ANNOTATION_TOP_2" val="292.2"/>
  <p:tag name="ANNOTATION_LEFT_2" val="47.4"/>
  <p:tag name="ANNOTATION_WIDTH_2" val="89.9"/>
  <p:tag name="ANNOTATION_HEIGHT_2" val="89.6"/>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127.9"/>
  <p:tag name="ANNOTATION_END_3" val="150.6"/>
  <p:tag name="ANNOTATION_TOP_3" val="258.1"/>
  <p:tag name="ANNOTATION_LEFT_3" val="52.7"/>
  <p:tag name="ANNOTATION_WIDTH_3" val="89.9"/>
  <p:tag name="ANNOTATION_HEIGHT_3" val="89.6"/>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150.6"/>
  <p:tag name="ANNOTATION_END_4" val="176.8"/>
  <p:tag name="ANNOTATION_TOP_4" val="181.0"/>
  <p:tag name="ANNOTATION_LEFT_4" val="35.4"/>
  <p:tag name="ANNOTATION_WIDTH_4" val="89.9"/>
  <p:tag name="ANNOTATION_HEIGHT_4" val="89.6"/>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176.8"/>
  <p:tag name="ANNOTATION_TOP_5" val="347.2"/>
  <p:tag name="ANNOTATION_LEFT_5" val="31.8"/>
  <p:tag name="ANNOTATION_WIDTH_5" val="89.9"/>
  <p:tag name="ANNOTATION_HEIGHT_5" val="89.6"/>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COUNT" val="5"/>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UDIO_ID" val="1005"/>
  <p:tag name="ELAPSEDTIME" val="85.1"/>
  <p:tag name="ANNOTATION_TYPE_1" val="2"/>
  <p:tag name="ANNOTATION_START_1" val="13.7"/>
  <p:tag name="ANNOTATION_END_1" val="13.7"/>
  <p:tag name="ANNOTATION_TOP_1" val="-37.2"/>
  <p:tag name="ANNOTATION_LEFT_1" val="-37.3"/>
  <p:tag name="ANNOTATION_WIDTH_1" val="650.5"/>
  <p:tag name="ANNOTATION_HEIGHT_1" val="506.4"/>
  <p:tag name="ANNOTATION_ANIMATION_1" val="4"/>
  <p:tag name="ANNOTATION_ROTATION_1" val="0"/>
  <p:tag name="ANNOTATION_SUB_TYPE_1" val="11"/>
  <p:tag name="ANNOTATION_LOOP_COUNT_1" val="1"/>
  <p:tag name="ANNOTATION_BOX_RADIUS_1" val="0"/>
  <p:tag name="ANNOTATION_SCALE_1" val="0"/>
  <p:tag name="ANNOTATION_BORDER_ALPHA_1" val="100"/>
  <p:tag name="ANNOTATION_BORDER_COLOR_1" val="16777215"/>
  <p:tag name="ANNOTATION_FILL_COLOR_1" val="855309"/>
  <p:tag name="ANNOTATION_FILL_ALPHA_1" val="50"/>
  <p:tag name="ANNOTATION_BORDER_WIDTH_1" val="2"/>
  <p:tag name="ANNOTATION_TYPE_2" val="2"/>
  <p:tag name="ANNOTATION_START_2" val="13.7"/>
  <p:tag name="ANNOTATION_END_2" val="27.9"/>
  <p:tag name="ANNOTATION_TOP_2" val="107.8"/>
  <p:tag name="ANNOTATION_LEFT_2" val="46.9"/>
  <p:tag name="ANNOTATION_WIDTH_2" val="353.9"/>
  <p:tag name="ANNOTATION_HEIGHT_2" val="105.6"/>
  <p:tag name="ANNOTATION_ANIMATION_2" val="4"/>
  <p:tag name="ANNOTATION_ROTATION_2" val="0"/>
  <p:tag name="ANNOTATION_SUB_TYPE_2" val="11"/>
  <p:tag name="ANNOTATION_LOOP_COUNT_2" val="1"/>
  <p:tag name="ANNOTATION_BOX_RADIUS_2" val="5"/>
  <p:tag name="ANNOTATION_SCALE_2" val="0"/>
  <p:tag name="ANNOTATION_BORDER_ALPHA_2" val="100"/>
  <p:tag name="ANNOTATION_BORDER_COLOR_2" val="16777215"/>
  <p:tag name="ANNOTATION_FILL_COLOR_2" val="855309"/>
  <p:tag name="ANNOTATION_FILL_ALPHA_2" val="50"/>
  <p:tag name="ANNOTATION_BORDER_WIDTH_2" val="2"/>
  <p:tag name="ANNOTATION_TYPE_3" val="2"/>
  <p:tag name="ANNOTATION_START_3" val="27.9"/>
  <p:tag name="ANNOTATION_END_3" val="31.6"/>
  <p:tag name="ANNOTATION_TOP_3" val="-37.2"/>
  <p:tag name="ANNOTATION_LEFT_3" val="-37.3"/>
  <p:tag name="ANNOTATION_WIDTH_3" val="650.5"/>
  <p:tag name="ANNOTATION_HEIGHT_3" val="506.4"/>
  <p:tag name="ANNOTATION_ANIMATION_3" val="4"/>
  <p:tag name="ANNOTATION_ROTATION_3" val="0"/>
  <p:tag name="ANNOTATION_SUB_TYPE_3" val="11"/>
  <p:tag name="ANNOTATION_LOOP_COUNT_3" val="1"/>
  <p:tag name="ANNOTATION_BOX_RADIUS_3" val="0"/>
  <p:tag name="ANNOTATION_SCALE_3" val="0"/>
  <p:tag name="ANNOTATION_BORDER_ALPHA_3" val="100"/>
  <p:tag name="ANNOTATION_BORDER_COLOR_3" val="16777215"/>
  <p:tag name="ANNOTATION_FILL_COLOR_3" val="855309"/>
  <p:tag name="ANNOTATION_FILL_ALPHA_3" val="50"/>
  <p:tag name="ANNOTATION_BORDER_WIDTH_3" val="2"/>
  <p:tag name="ANNOTATION_TYPE_4" val="2"/>
  <p:tag name="ANNOTATION_START_4" val="31.6"/>
  <p:tag name="ANNOTATION_END_4" val="31.6"/>
  <p:tag name="ANNOTATION_TOP_4" val="-37.2"/>
  <p:tag name="ANNOTATION_LEFT_4" val="-37.3"/>
  <p:tag name="ANNOTATION_WIDTH_4" val="650.5"/>
  <p:tag name="ANNOTATION_HEIGHT_4" val="506.4"/>
  <p:tag name="ANNOTATION_ANIMATION_4" val="4"/>
  <p:tag name="ANNOTATION_ROTATION_4" val="0"/>
  <p:tag name="ANNOTATION_SUB_TYPE_4" val="11"/>
  <p:tag name="ANNOTATION_LOOP_COUNT_4" val="1"/>
  <p:tag name="ANNOTATION_BOX_RADIUS_4" val="0"/>
  <p:tag name="ANNOTATION_SCALE_4" val="0"/>
  <p:tag name="ANNOTATION_BORDER_ALPHA_4" val="100"/>
  <p:tag name="ANNOTATION_BORDER_COLOR_4" val="16777215"/>
  <p:tag name="ANNOTATION_FILL_COLOR_4" val="855309"/>
  <p:tag name="ANNOTATION_FILL_ALPHA_4" val="50"/>
  <p:tag name="ANNOTATION_BORDER_WIDTH_4" val="2"/>
  <p:tag name="ANNOTATION_TYPE_5" val="2"/>
  <p:tag name="ANNOTATION_START_5" val="31.6"/>
  <p:tag name="ANNOTATION_END_5" val="71.0"/>
  <p:tag name="ANNOTATION_TOP_5" val="200.0"/>
  <p:tag name="ANNOTATION_LEFT_5" val="36.5"/>
  <p:tag name="ANNOTATION_WIDTH_5" val="348.0"/>
  <p:tag name="ANNOTATION_HEIGHT_5" val="180.7"/>
  <p:tag name="ANNOTATION_ANIMATION_5" val="4"/>
  <p:tag name="ANNOTATION_ROTATION_5" val="0"/>
  <p:tag name="ANNOTATION_SUB_TYPE_5" val="11"/>
  <p:tag name="ANNOTATION_LOOP_COUNT_5" val="1"/>
  <p:tag name="ANNOTATION_BOX_RADIUS_5" val="5"/>
  <p:tag name="ANNOTATION_SCALE_5" val="0"/>
  <p:tag name="ANNOTATION_BORDER_ALPHA_5" val="100"/>
  <p:tag name="ANNOTATION_BORDER_COLOR_5" val="16777215"/>
  <p:tag name="ANNOTATION_FILL_COLOR_5" val="855309"/>
  <p:tag name="ANNOTATION_FILL_ALPHA_5" val="50"/>
  <p:tag name="ANNOTATION_BORDER_WIDTH_5" val="2"/>
  <p:tag name="ANNOTATION_TYPE_6" val="2"/>
  <p:tag name="ANNOTATION_START_6" val="71.0"/>
  <p:tag name="ANNOTATION_TOP_6" val="-37.2"/>
  <p:tag name="ANNOTATION_LEFT_6" val="-37.3"/>
  <p:tag name="ANNOTATION_WIDTH_6" val="650.5"/>
  <p:tag name="ANNOTATION_HEIGHT_6" val="506.4"/>
  <p:tag name="ANNOTATION_ANIMATION_6" val="4"/>
  <p:tag name="ANNOTATION_ROTATION_6" val="0"/>
  <p:tag name="ANNOTATION_SUB_TYPE_6" val="11"/>
  <p:tag name="ANNOTATION_LOOP_COUNT_6" val="1"/>
  <p:tag name="ANNOTATION_BOX_RADIUS_6" val="0"/>
  <p:tag name="ANNOTATION_SCALE_6" val="0"/>
  <p:tag name="ANNOTATION_BORDER_ALPHA_6" val="100"/>
  <p:tag name="ANNOTATION_BORDER_COLOR_6" val="16777215"/>
  <p:tag name="ANNOTATION_FILL_COLOR_6" val="855309"/>
  <p:tag name="ANNOTATION_FILL_ALPHA_6" val="50"/>
  <p:tag name="ANNOTATION_BORDER_WIDTH_6" val="2"/>
  <p:tag name="ANNOTATION_COUNT" val="6"/>
  <p:tag name="ARTICULATE_SLIDE_GUID" val="e8212437-1871-4693-8e9c-93ed178075a6"/>
  <p:tag name="ARTICULATE_SLIDE_NAV" val="6"/>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bev\AppData\Local\Temp\articulate\presenter\imgtemp\ai2Rn1fD_files\slide0001_image001.jpg"/>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UDIO_ID" val="1060"/>
  <p:tag name="ELAPSEDTIME" val="289.3"/>
  <p:tag name="ANNOTATION_TYPE_1" val="2"/>
  <p:tag name="ANNOTATION_START_1" val="28.0"/>
  <p:tag name="ANNOTATION_END_1" val="28.0"/>
  <p:tag name="ANNOTATION_TOP_1" val="-37.2"/>
  <p:tag name="ANNOTATION_LEFT_1" val="-37.3"/>
  <p:tag name="ANNOTATION_WIDTH_1" val="650.5"/>
  <p:tag name="ANNOTATION_HEIGHT_1" val="506.4"/>
  <p:tag name="ANNOTATION_ANIMATION_1" val="4"/>
  <p:tag name="ANNOTATION_ROTATION_1" val="0"/>
  <p:tag name="ANNOTATION_SUB_TYPE_1" val="11"/>
  <p:tag name="ANNOTATION_LOOP_COUNT_1" val="1"/>
  <p:tag name="ANNOTATION_BOX_RADIUS_1" val="0"/>
  <p:tag name="ANNOTATION_SCALE_1" val="0"/>
  <p:tag name="ANNOTATION_BORDER_ALPHA_1" val="100"/>
  <p:tag name="ANNOTATION_BORDER_COLOR_1" val="16777215"/>
  <p:tag name="ANNOTATION_FILL_COLOR_1" val="855309"/>
  <p:tag name="ANNOTATION_FILL_ALPHA_1" val="50"/>
  <p:tag name="ANNOTATION_BORDER_WIDTH_1" val="2"/>
  <p:tag name="ANNOTATION_TYPE_2" val="2"/>
  <p:tag name="ANNOTATION_START_2" val="28.0"/>
  <p:tag name="ANNOTATION_END_2" val="84.7"/>
  <p:tag name="ANNOTATION_TOP_2" val="58.0"/>
  <p:tag name="ANNOTATION_LEFT_2" val="20.9"/>
  <p:tag name="ANNOTATION_WIDTH_2" val="254.8"/>
  <p:tag name="ANNOTATION_HEIGHT_2" val="140.5"/>
  <p:tag name="ANNOTATION_ANIMATION_2" val="4"/>
  <p:tag name="ANNOTATION_ROTATION_2" val="0"/>
  <p:tag name="ANNOTATION_SUB_TYPE_2" val="11"/>
  <p:tag name="ANNOTATION_LOOP_COUNT_2" val="1"/>
  <p:tag name="ANNOTATION_BOX_RADIUS_2" val="5"/>
  <p:tag name="ANNOTATION_SCALE_2" val="0"/>
  <p:tag name="ANNOTATION_BORDER_ALPHA_2" val="100"/>
  <p:tag name="ANNOTATION_BORDER_COLOR_2" val="16777215"/>
  <p:tag name="ANNOTATION_FILL_COLOR_2" val="855309"/>
  <p:tag name="ANNOTATION_FILL_ALPHA_2" val="50"/>
  <p:tag name="ANNOTATION_BORDER_WIDTH_2" val="2"/>
  <p:tag name="ANNOTATION_TYPE_3" val="2"/>
  <p:tag name="ANNOTATION_START_3" val="84.7"/>
  <p:tag name="ANNOTATION_END_3" val="88.5"/>
  <p:tag name="ANNOTATION_TOP_3" val="-37.2"/>
  <p:tag name="ANNOTATION_LEFT_3" val="-37.3"/>
  <p:tag name="ANNOTATION_WIDTH_3" val="650.5"/>
  <p:tag name="ANNOTATION_HEIGHT_3" val="506.4"/>
  <p:tag name="ANNOTATION_ANIMATION_3" val="4"/>
  <p:tag name="ANNOTATION_ROTATION_3" val="0"/>
  <p:tag name="ANNOTATION_SUB_TYPE_3" val="11"/>
  <p:tag name="ANNOTATION_LOOP_COUNT_3" val="1"/>
  <p:tag name="ANNOTATION_BOX_RADIUS_3" val="0"/>
  <p:tag name="ANNOTATION_SCALE_3" val="0"/>
  <p:tag name="ANNOTATION_BORDER_ALPHA_3" val="100"/>
  <p:tag name="ANNOTATION_BORDER_COLOR_3" val="16777215"/>
  <p:tag name="ANNOTATION_FILL_COLOR_3" val="855309"/>
  <p:tag name="ANNOTATION_FILL_ALPHA_3" val="50"/>
  <p:tag name="ANNOTATION_BORDER_WIDTH_3" val="2"/>
  <p:tag name="ANNOTATION_TYPE_4" val="2"/>
  <p:tag name="ANNOTATION_START_4" val="88.5"/>
  <p:tag name="ANNOTATION_END_4" val="88.5"/>
  <p:tag name="ANNOTATION_TOP_4" val="-37.2"/>
  <p:tag name="ANNOTATION_LEFT_4" val="-37.3"/>
  <p:tag name="ANNOTATION_WIDTH_4" val="650.5"/>
  <p:tag name="ANNOTATION_HEIGHT_4" val="506.4"/>
  <p:tag name="ANNOTATION_ANIMATION_4" val="4"/>
  <p:tag name="ANNOTATION_ROTATION_4" val="0"/>
  <p:tag name="ANNOTATION_SUB_TYPE_4" val="11"/>
  <p:tag name="ANNOTATION_LOOP_COUNT_4" val="1"/>
  <p:tag name="ANNOTATION_BOX_RADIUS_4" val="0"/>
  <p:tag name="ANNOTATION_SCALE_4" val="0"/>
  <p:tag name="ANNOTATION_BORDER_ALPHA_4" val="100"/>
  <p:tag name="ANNOTATION_BORDER_COLOR_4" val="16777215"/>
  <p:tag name="ANNOTATION_FILL_COLOR_4" val="855309"/>
  <p:tag name="ANNOTATION_FILL_ALPHA_4" val="50"/>
  <p:tag name="ANNOTATION_BORDER_WIDTH_4" val="2"/>
  <p:tag name="ANNOTATION_TYPE_5" val="2"/>
  <p:tag name="ANNOTATION_START_5" val="88.5"/>
  <p:tag name="ANNOTATION_END_5" val="217.5"/>
  <p:tag name="ANNOTATION_TOP_5" val="61.0"/>
  <p:tag name="ANNOTATION_LEFT_5" val="273.5"/>
  <p:tag name="ANNOTATION_WIDTH_5" val="282.4"/>
  <p:tag name="ANNOTATION_HEIGHT_5" val="182.9"/>
  <p:tag name="ANNOTATION_ANIMATION_5" val="4"/>
  <p:tag name="ANNOTATION_ROTATION_5" val="0"/>
  <p:tag name="ANNOTATION_SUB_TYPE_5" val="11"/>
  <p:tag name="ANNOTATION_LOOP_COUNT_5" val="1"/>
  <p:tag name="ANNOTATION_BOX_RADIUS_5" val="5"/>
  <p:tag name="ANNOTATION_SCALE_5" val="0"/>
  <p:tag name="ANNOTATION_BORDER_ALPHA_5" val="100"/>
  <p:tag name="ANNOTATION_BORDER_COLOR_5" val="16777215"/>
  <p:tag name="ANNOTATION_FILL_COLOR_5" val="855309"/>
  <p:tag name="ANNOTATION_FILL_ALPHA_5" val="50"/>
  <p:tag name="ANNOTATION_BORDER_WIDTH_5" val="2"/>
  <p:tag name="ANNOTATION_TYPE_6" val="2"/>
  <p:tag name="ANNOTATION_START_6" val="217.5"/>
  <p:tag name="ANNOTATION_END_6" val="219.7"/>
  <p:tag name="ANNOTATION_TOP_6" val="-37.2"/>
  <p:tag name="ANNOTATION_LEFT_6" val="-37.3"/>
  <p:tag name="ANNOTATION_WIDTH_6" val="650.5"/>
  <p:tag name="ANNOTATION_HEIGHT_6" val="506.4"/>
  <p:tag name="ANNOTATION_ANIMATION_6" val="4"/>
  <p:tag name="ANNOTATION_ROTATION_6" val="0"/>
  <p:tag name="ANNOTATION_SUB_TYPE_6" val="11"/>
  <p:tag name="ANNOTATION_LOOP_COUNT_6" val="1"/>
  <p:tag name="ANNOTATION_BOX_RADIUS_6" val="0"/>
  <p:tag name="ANNOTATION_SCALE_6" val="0"/>
  <p:tag name="ANNOTATION_BORDER_ALPHA_6" val="100"/>
  <p:tag name="ANNOTATION_BORDER_COLOR_6" val="16777215"/>
  <p:tag name="ANNOTATION_FILL_COLOR_6" val="855309"/>
  <p:tag name="ANNOTATION_FILL_ALPHA_6" val="50"/>
  <p:tag name="ANNOTATION_BORDER_WIDTH_6" val="2"/>
  <p:tag name="ANNOTATION_TYPE_7" val="2"/>
  <p:tag name="ANNOTATION_START_7" val="219.7"/>
  <p:tag name="ANNOTATION_END_7" val="219.7"/>
  <p:tag name="ANNOTATION_TOP_7" val="-37.2"/>
  <p:tag name="ANNOTATION_LEFT_7" val="-37.3"/>
  <p:tag name="ANNOTATION_WIDTH_7" val="650.5"/>
  <p:tag name="ANNOTATION_HEIGHT_7" val="506.4"/>
  <p:tag name="ANNOTATION_ANIMATION_7" val="4"/>
  <p:tag name="ANNOTATION_ROTATION_7" val="0"/>
  <p:tag name="ANNOTATION_SUB_TYPE_7" val="11"/>
  <p:tag name="ANNOTATION_LOOP_COUNT_7" val="1"/>
  <p:tag name="ANNOTATION_BOX_RADIUS_7" val="0"/>
  <p:tag name="ANNOTATION_SCALE_7" val="0"/>
  <p:tag name="ANNOTATION_BORDER_ALPHA_7" val="100"/>
  <p:tag name="ANNOTATION_BORDER_COLOR_7" val="16777215"/>
  <p:tag name="ANNOTATION_FILL_COLOR_7" val="855309"/>
  <p:tag name="ANNOTATION_FILL_ALPHA_7" val="50"/>
  <p:tag name="ANNOTATION_BORDER_WIDTH_7" val="2"/>
  <p:tag name="ANNOTATION_TYPE_8" val="2"/>
  <p:tag name="ANNOTATION_START_8" val="219.7"/>
  <p:tag name="ANNOTATION_END_8" val="249.7"/>
  <p:tag name="ANNOTATION_TOP_8" val="242.4"/>
  <p:tag name="ANNOTATION_LEFT_8" val="262.3"/>
  <p:tag name="ANNOTATION_WIDTH_8" val="272.7"/>
  <p:tag name="ANNOTATION_HEIGHT_8" val="157.6"/>
  <p:tag name="ANNOTATION_ANIMATION_8" val="4"/>
  <p:tag name="ANNOTATION_ROTATION_8" val="0"/>
  <p:tag name="ANNOTATION_SUB_TYPE_8" val="11"/>
  <p:tag name="ANNOTATION_LOOP_COUNT_8" val="1"/>
  <p:tag name="ANNOTATION_BOX_RADIUS_8" val="5"/>
  <p:tag name="ANNOTATION_SCALE_8" val="0"/>
  <p:tag name="ANNOTATION_BORDER_ALPHA_8" val="100"/>
  <p:tag name="ANNOTATION_BORDER_COLOR_8" val="16777215"/>
  <p:tag name="ANNOTATION_FILL_COLOR_8" val="855309"/>
  <p:tag name="ANNOTATION_FILL_ALPHA_8" val="50"/>
  <p:tag name="ANNOTATION_BORDER_WIDTH_8" val="2"/>
  <p:tag name="ANNOTATION_TYPE_9" val="2"/>
  <p:tag name="ANNOTATION_START_9" val="249.7"/>
  <p:tag name="ANNOTATION_TOP_9" val="-37.2"/>
  <p:tag name="ANNOTATION_LEFT_9" val="-37.3"/>
  <p:tag name="ANNOTATION_WIDTH_9" val="650.5"/>
  <p:tag name="ANNOTATION_HEIGHT_9" val="506.4"/>
  <p:tag name="ANNOTATION_ANIMATION_9" val="4"/>
  <p:tag name="ANNOTATION_ROTATION_9" val="0"/>
  <p:tag name="ANNOTATION_SUB_TYPE_9" val="11"/>
  <p:tag name="ANNOTATION_LOOP_COUNT_9" val="1"/>
  <p:tag name="ANNOTATION_BOX_RADIUS_9" val="0"/>
  <p:tag name="ANNOTATION_SCALE_9" val="0"/>
  <p:tag name="ANNOTATION_BORDER_ALPHA_9" val="100"/>
  <p:tag name="ANNOTATION_BORDER_COLOR_9" val="16777215"/>
  <p:tag name="ANNOTATION_FILL_COLOR_9" val="855309"/>
  <p:tag name="ANNOTATION_FILL_ALPHA_9" val="50"/>
  <p:tag name="ANNOTATION_BORDER_WIDTH_9" val="2"/>
  <p:tag name="ANNOTATION_COUNT" val="9"/>
  <p:tag name="ARTICULATE_SLIDE_GUID" val="4e4259d1-cd93-4951-bb9b-dc8686389c1a"/>
  <p:tag name="ARTICULATE_SLIDE_NAV" val="29"/>
</p:tagLst>
</file>

<file path=ppt/tags/tag69.xml><?xml version="1.0" encoding="utf-8"?>
<p:tagLst xmlns:a="http://schemas.openxmlformats.org/drawingml/2006/main" xmlns:r="http://schemas.openxmlformats.org/officeDocument/2006/relationships" xmlns:p="http://schemas.openxmlformats.org/presentationml/2006/main">
  <p:tag name="AUDIO_ID" val="1106"/>
  <p:tag name="TIMELINE" val="83.9/116.6/118.2/138.2/173.6/198.3"/>
  <p:tag name="ELAPSEDTIME" val="489.6"/>
  <p:tag name="ANNOTATION_TYPE_1" val="2"/>
  <p:tag name="ANNOTATION_START_1" val="71.1"/>
  <p:tag name="ANNOTATION_END_1" val="71.1"/>
  <p:tag name="ANNOTATION_TOP_1" val="-29.9"/>
  <p:tag name="ANNOTATION_LEFT_1" val="-30.0"/>
  <p:tag name="ANNOTATION_WIDTH_1" val="635.9"/>
  <p:tag name="ANNOTATION_HEIGHT_1" val="491.8"/>
  <p:tag name="ANNOTATION_ANIMATION_1" val="4"/>
  <p:tag name="ANNOTATION_ROTATION_1" val="0"/>
  <p:tag name="ANNOTATION_SUB_TYPE_1" val="11"/>
  <p:tag name="ANNOTATION_LOOP_COUNT_1" val="1"/>
  <p:tag name="ANNOTATION_BOX_RADIUS_1" val="0"/>
  <p:tag name="ANNOTATION_SCALE_1" val="0"/>
  <p:tag name="ANNOTATION_BORDER_ALPHA_1" val="100"/>
  <p:tag name="ANNOTATION_BORDER_COLOR_1" val="16777215"/>
  <p:tag name="ANNOTATION_FILL_COLOR_1" val="855309"/>
  <p:tag name="ANNOTATION_FILL_ALPHA_1" val="50"/>
  <p:tag name="ANNOTATION_BORDER_WIDTH_1" val="2"/>
  <p:tag name="ANNOTATION_TYPE_2" val="2"/>
  <p:tag name="ANNOTATION_START_2" val="71.1"/>
  <p:tag name="ANNOTATION_END_2" val="80.0"/>
  <p:tag name="ANNOTATION_TOP_2" val="66.9"/>
  <p:tag name="ANNOTATION_LEFT_2" val="45.6"/>
  <p:tag name="ANNOTATION_WIDTH_2" val="195.4"/>
  <p:tag name="ANNOTATION_HEIGHT_2" val="63.9"/>
  <p:tag name="ANNOTATION_ANIMATION_2" val="4"/>
  <p:tag name="ANNOTATION_ROTATION_2" val="0"/>
  <p:tag name="ANNOTATION_SUB_TYPE_2" val="11"/>
  <p:tag name="ANNOTATION_LOOP_COUNT_2" val="1"/>
  <p:tag name="ANNOTATION_BOX_RADIUS_2" val="5"/>
  <p:tag name="ANNOTATION_SCALE_2" val="0"/>
  <p:tag name="ANNOTATION_BORDER_ALPHA_2" val="100"/>
  <p:tag name="ANNOTATION_BORDER_COLOR_2" val="16777215"/>
  <p:tag name="ANNOTATION_FILL_COLOR_2" val="855309"/>
  <p:tag name="ANNOTATION_FILL_ALPHA_2" val="50"/>
  <p:tag name="ANNOTATION_BORDER_WIDTH_2" val="2"/>
  <p:tag name="ANNOTATION_TYPE_3" val="2"/>
  <p:tag name="ANNOTATION_START_3" val="80.0"/>
  <p:tag name="ANNOTATION_END_3" val="90.6"/>
  <p:tag name="ANNOTATION_TOP_3" val="-29.9"/>
  <p:tag name="ANNOTATION_LEFT_3" val="-30.0"/>
  <p:tag name="ANNOTATION_WIDTH_3" val="635.9"/>
  <p:tag name="ANNOTATION_HEIGHT_3" val="491.8"/>
  <p:tag name="ANNOTATION_ANIMATION_3" val="4"/>
  <p:tag name="ANNOTATION_ROTATION_3" val="0"/>
  <p:tag name="ANNOTATION_SUB_TYPE_3" val="11"/>
  <p:tag name="ANNOTATION_LOOP_COUNT_3" val="1"/>
  <p:tag name="ANNOTATION_BOX_RADIUS_3" val="0"/>
  <p:tag name="ANNOTATION_SCALE_3" val="0"/>
  <p:tag name="ANNOTATION_BORDER_ALPHA_3" val="100"/>
  <p:tag name="ANNOTATION_BORDER_COLOR_3" val="16777215"/>
  <p:tag name="ANNOTATION_FILL_COLOR_3" val="855309"/>
  <p:tag name="ANNOTATION_FILL_ALPHA_3" val="50"/>
  <p:tag name="ANNOTATION_BORDER_WIDTH_3" val="2"/>
  <p:tag name="ANNOTATION_TYPE_4" val="2"/>
  <p:tag name="ANNOTATION_START_4" val="90.6"/>
  <p:tag name="ANNOTATION_END_4" val="90.6"/>
  <p:tag name="ANNOTATION_TOP_4" val="-29.9"/>
  <p:tag name="ANNOTATION_LEFT_4" val="-30.0"/>
  <p:tag name="ANNOTATION_WIDTH_4" val="635.9"/>
  <p:tag name="ANNOTATION_HEIGHT_4" val="491.8"/>
  <p:tag name="ANNOTATION_ANIMATION_4" val="4"/>
  <p:tag name="ANNOTATION_ROTATION_4" val="0"/>
  <p:tag name="ANNOTATION_SUB_TYPE_4" val="11"/>
  <p:tag name="ANNOTATION_LOOP_COUNT_4" val="1"/>
  <p:tag name="ANNOTATION_BOX_RADIUS_4" val="0"/>
  <p:tag name="ANNOTATION_SCALE_4" val="0"/>
  <p:tag name="ANNOTATION_BORDER_ALPHA_4" val="100"/>
  <p:tag name="ANNOTATION_BORDER_COLOR_4" val="16777215"/>
  <p:tag name="ANNOTATION_FILL_COLOR_4" val="855309"/>
  <p:tag name="ANNOTATION_FILL_ALPHA_4" val="50"/>
  <p:tag name="ANNOTATION_BORDER_WIDTH_4" val="2"/>
  <p:tag name="ANNOTATION_TYPE_5" val="2"/>
  <p:tag name="ANNOTATION_START_5" val="90.6"/>
  <p:tag name="ANNOTATION_END_5" val="123.0"/>
  <p:tag name="ANNOTATION_TOP_5" val="193.6"/>
  <p:tag name="ANNOTATION_LEFT_5" val="25.2"/>
  <p:tag name="ANNOTATION_WIDTH_5" val="185.8"/>
  <p:tag name="ANNOTATION_HEIGHT_5" val="164.9"/>
  <p:tag name="ANNOTATION_ANIMATION_5" val="4"/>
  <p:tag name="ANNOTATION_ROTATION_5" val="0"/>
  <p:tag name="ANNOTATION_SUB_TYPE_5" val="11"/>
  <p:tag name="ANNOTATION_LOOP_COUNT_5" val="1"/>
  <p:tag name="ANNOTATION_BOX_RADIUS_5" val="5"/>
  <p:tag name="ANNOTATION_SCALE_5" val="0"/>
  <p:tag name="ANNOTATION_BORDER_ALPHA_5" val="100"/>
  <p:tag name="ANNOTATION_BORDER_COLOR_5" val="16777215"/>
  <p:tag name="ANNOTATION_FILL_COLOR_5" val="855309"/>
  <p:tag name="ANNOTATION_FILL_ALPHA_5" val="50"/>
  <p:tag name="ANNOTATION_BORDER_WIDTH_5" val="2"/>
  <p:tag name="ANNOTATION_TYPE_6" val="2"/>
  <p:tag name="ANNOTATION_START_6" val="123.0"/>
  <p:tag name="ANNOTATION_END_6" val="123.0"/>
  <p:tag name="ANNOTATION_TOP_6" val="-29.9"/>
  <p:tag name="ANNOTATION_LEFT_6" val="-30.0"/>
  <p:tag name="ANNOTATION_WIDTH_6" val="635.9"/>
  <p:tag name="ANNOTATION_HEIGHT_6" val="491.8"/>
  <p:tag name="ANNOTATION_ANIMATION_6" val="4"/>
  <p:tag name="ANNOTATION_ROTATION_6" val="0"/>
  <p:tag name="ANNOTATION_SUB_TYPE_6" val="11"/>
  <p:tag name="ANNOTATION_LOOP_COUNT_6" val="1"/>
  <p:tag name="ANNOTATION_BOX_RADIUS_6" val="0"/>
  <p:tag name="ANNOTATION_SCALE_6" val="0"/>
  <p:tag name="ANNOTATION_BORDER_ALPHA_6" val="100"/>
  <p:tag name="ANNOTATION_BORDER_COLOR_6" val="16777215"/>
  <p:tag name="ANNOTATION_FILL_COLOR_6" val="855309"/>
  <p:tag name="ANNOTATION_FILL_ALPHA_6" val="50"/>
  <p:tag name="ANNOTATION_BORDER_WIDTH_6" val="2"/>
  <p:tag name="ANNOTATION_TYPE_7" val="2"/>
  <p:tag name="ANNOTATION_START_7" val="123.0"/>
  <p:tag name="ANNOTATION_END_7" val="143.7"/>
  <p:tag name="ANNOTATION_TOP_7" val="161.3"/>
  <p:tag name="ANNOTATION_LEFT_7" val="363.8"/>
  <p:tag name="ANNOTATION_WIDTH_7" val="137.9"/>
  <p:tag name="ANNOTATION_HEIGHT_7" val="83.7"/>
  <p:tag name="ANNOTATION_ANIMATION_7" val="4"/>
  <p:tag name="ANNOTATION_ROTATION_7" val="0"/>
  <p:tag name="ANNOTATION_SUB_TYPE_7" val="11"/>
  <p:tag name="ANNOTATION_LOOP_COUNT_7" val="1"/>
  <p:tag name="ANNOTATION_BOX_RADIUS_7" val="5"/>
  <p:tag name="ANNOTATION_SCALE_7" val="0"/>
  <p:tag name="ANNOTATION_BORDER_ALPHA_7" val="100"/>
  <p:tag name="ANNOTATION_BORDER_COLOR_7" val="16777215"/>
  <p:tag name="ANNOTATION_FILL_COLOR_7" val="855309"/>
  <p:tag name="ANNOTATION_FILL_ALPHA_7" val="50"/>
  <p:tag name="ANNOTATION_BORDER_WIDTH_7" val="2"/>
  <p:tag name="ANNOTATION_TYPE_8" val="2"/>
  <p:tag name="ANNOTATION_START_8" val="143.7"/>
  <p:tag name="ANNOTATION_END_8" val="143.7"/>
  <p:tag name="ANNOTATION_TOP_8" val="-29.9"/>
  <p:tag name="ANNOTATION_LEFT_8" val="-30.0"/>
  <p:tag name="ANNOTATION_WIDTH_8" val="635.9"/>
  <p:tag name="ANNOTATION_HEIGHT_8" val="491.8"/>
  <p:tag name="ANNOTATION_ANIMATION_8" val="4"/>
  <p:tag name="ANNOTATION_ROTATION_8" val="0"/>
  <p:tag name="ANNOTATION_SUB_TYPE_8" val="11"/>
  <p:tag name="ANNOTATION_LOOP_COUNT_8" val="1"/>
  <p:tag name="ANNOTATION_BOX_RADIUS_8" val="0"/>
  <p:tag name="ANNOTATION_SCALE_8" val="0"/>
  <p:tag name="ANNOTATION_BORDER_ALPHA_8" val="100"/>
  <p:tag name="ANNOTATION_BORDER_COLOR_8" val="16777215"/>
  <p:tag name="ANNOTATION_FILL_COLOR_8" val="855309"/>
  <p:tag name="ANNOTATION_FILL_ALPHA_8" val="50"/>
  <p:tag name="ANNOTATION_BORDER_WIDTH_8" val="2"/>
  <p:tag name="ANNOTATION_TYPE_9" val="2"/>
  <p:tag name="ANNOTATION_START_9" val="143.7"/>
  <p:tag name="ANNOTATION_END_9" val="177.8"/>
  <p:tag name="ANNOTATION_TOP_9" val="245.0"/>
  <p:tag name="ANNOTATION_LEFT_9" val="207.4"/>
  <p:tag name="ANNOTATION_WIDTH_9" val="320.1"/>
  <p:tag name="ANNOTATION_HEIGHT_9" val="71.1"/>
  <p:tag name="ANNOTATION_ANIMATION_9" val="4"/>
  <p:tag name="ANNOTATION_ROTATION_9" val="0"/>
  <p:tag name="ANNOTATION_SUB_TYPE_9" val="11"/>
  <p:tag name="ANNOTATION_LOOP_COUNT_9" val="1"/>
  <p:tag name="ANNOTATION_BOX_RADIUS_9" val="5"/>
  <p:tag name="ANNOTATION_SCALE_9" val="0"/>
  <p:tag name="ANNOTATION_BORDER_ALPHA_9" val="100"/>
  <p:tag name="ANNOTATION_BORDER_COLOR_9" val="16777215"/>
  <p:tag name="ANNOTATION_FILL_COLOR_9" val="855309"/>
  <p:tag name="ANNOTATION_FILL_ALPHA_9" val="50"/>
  <p:tag name="ANNOTATION_BORDER_WIDTH_9" val="2"/>
  <p:tag name="ANNOTATION_TYPE_10" val="2"/>
  <p:tag name="ANNOTATION_START_10" val="177.8"/>
  <p:tag name="ANNOTATION_END_10" val="177.8"/>
  <p:tag name="ANNOTATION_TOP_10" val="-29.9"/>
  <p:tag name="ANNOTATION_LEFT_10" val="-30.0"/>
  <p:tag name="ANNOTATION_WIDTH_10" val="635.9"/>
  <p:tag name="ANNOTATION_HEIGHT_10" val="491.8"/>
  <p:tag name="ANNOTATION_ANIMATION_10" val="4"/>
  <p:tag name="ANNOTATION_ROTATION_10" val="0"/>
  <p:tag name="ANNOTATION_SUB_TYPE_10" val="11"/>
  <p:tag name="ANNOTATION_LOOP_COUNT_10" val="1"/>
  <p:tag name="ANNOTATION_BOX_RADIUS_10" val="0"/>
  <p:tag name="ANNOTATION_SCALE_10" val="0"/>
  <p:tag name="ANNOTATION_BORDER_ALPHA_10" val="100"/>
  <p:tag name="ANNOTATION_BORDER_COLOR_10" val="16777215"/>
  <p:tag name="ANNOTATION_FILL_COLOR_10" val="855309"/>
  <p:tag name="ANNOTATION_FILL_ALPHA_10" val="50"/>
  <p:tag name="ANNOTATION_BORDER_WIDTH_10" val="2"/>
  <p:tag name="ANNOTATION_TYPE_11" val="2"/>
  <p:tag name="ANNOTATION_START_11" val="177.8"/>
  <p:tag name="ANNOTATION_END_11" val="201.2"/>
  <p:tag name="ANNOTATION_TOP_11" val="298.2"/>
  <p:tag name="ANNOTATION_LEFT_11" val="374.0"/>
  <p:tag name="ANNOTATION_WIDTH_11" val="178.0"/>
  <p:tag name="ANNOTATION_HEIGHT_11" val="87.8"/>
  <p:tag name="ANNOTATION_ANIMATION_11" val="4"/>
  <p:tag name="ANNOTATION_ROTATION_11" val="0"/>
  <p:tag name="ANNOTATION_SUB_TYPE_11" val="11"/>
  <p:tag name="ANNOTATION_LOOP_COUNT_11" val="1"/>
  <p:tag name="ANNOTATION_BOX_RADIUS_11" val="5"/>
  <p:tag name="ANNOTATION_SCALE_11" val="0"/>
  <p:tag name="ANNOTATION_BORDER_ALPHA_11" val="100"/>
  <p:tag name="ANNOTATION_BORDER_COLOR_11" val="16777215"/>
  <p:tag name="ANNOTATION_FILL_COLOR_11" val="855309"/>
  <p:tag name="ANNOTATION_FILL_ALPHA_11" val="50"/>
  <p:tag name="ANNOTATION_BORDER_WIDTH_11" val="2"/>
  <p:tag name="ANNOTATION_TYPE_12" val="2"/>
  <p:tag name="ANNOTATION_START_12" val="201.2"/>
  <p:tag name="ANNOTATION_END_12" val="201.2"/>
  <p:tag name="ANNOTATION_TOP_12" val="-29.9"/>
  <p:tag name="ANNOTATION_LEFT_12" val="-30.0"/>
  <p:tag name="ANNOTATION_WIDTH_12" val="635.9"/>
  <p:tag name="ANNOTATION_HEIGHT_12" val="491.8"/>
  <p:tag name="ANNOTATION_ANIMATION_12" val="4"/>
  <p:tag name="ANNOTATION_ROTATION_12" val="0"/>
  <p:tag name="ANNOTATION_SUB_TYPE_12" val="11"/>
  <p:tag name="ANNOTATION_LOOP_COUNT_12" val="1"/>
  <p:tag name="ANNOTATION_BOX_RADIUS_12" val="0"/>
  <p:tag name="ANNOTATION_SCALE_12" val="0"/>
  <p:tag name="ANNOTATION_BORDER_ALPHA_12" val="100"/>
  <p:tag name="ANNOTATION_BORDER_COLOR_12" val="16777215"/>
  <p:tag name="ANNOTATION_FILL_COLOR_12" val="855309"/>
  <p:tag name="ANNOTATION_FILL_ALPHA_12" val="50"/>
  <p:tag name="ANNOTATION_BORDER_WIDTH_12" val="2"/>
  <p:tag name="ANNOTATION_TYPE_13" val="2"/>
  <p:tag name="ANNOTATION_START_13" val="201.2"/>
  <p:tag name="ANNOTATION_END_13" val="218.5"/>
  <p:tag name="ANNOTATION_TOP_13" val="81.9"/>
  <p:tag name="ANNOTATION_LEFT_13" val="243.3"/>
  <p:tag name="ANNOTATION_WIDTH_13" val="233.8"/>
  <p:tag name="ANNOTATION_HEIGHT_13" val="91.4"/>
  <p:tag name="ANNOTATION_ANIMATION_13" val="4"/>
  <p:tag name="ANNOTATION_ROTATION_13" val="0"/>
  <p:tag name="ANNOTATION_SUB_TYPE_13" val="11"/>
  <p:tag name="ANNOTATION_LOOP_COUNT_13" val="1"/>
  <p:tag name="ANNOTATION_BOX_RADIUS_13" val="5"/>
  <p:tag name="ANNOTATION_SCALE_13" val="0"/>
  <p:tag name="ANNOTATION_BORDER_ALPHA_13" val="100"/>
  <p:tag name="ANNOTATION_BORDER_COLOR_13" val="16777215"/>
  <p:tag name="ANNOTATION_FILL_COLOR_13" val="855309"/>
  <p:tag name="ANNOTATION_FILL_ALPHA_13" val="50"/>
  <p:tag name="ANNOTATION_BORDER_WIDTH_13" val="2"/>
  <p:tag name="ANNOTATION_TYPE_14" val="2"/>
  <p:tag name="ANNOTATION_START_14" val="218.5"/>
  <p:tag name="ANNOTATION_END_14" val="230.5"/>
  <p:tag name="ANNOTATION_TOP_14" val="-29.9"/>
  <p:tag name="ANNOTATION_LEFT_14" val="-30.0"/>
  <p:tag name="ANNOTATION_WIDTH_14" val="635.9"/>
  <p:tag name="ANNOTATION_HEIGHT_14" val="491.8"/>
  <p:tag name="ANNOTATION_ANIMATION_14" val="4"/>
  <p:tag name="ANNOTATION_ROTATION_14" val="0"/>
  <p:tag name="ANNOTATION_SUB_TYPE_14" val="11"/>
  <p:tag name="ANNOTATION_LOOP_COUNT_14" val="1"/>
  <p:tag name="ANNOTATION_BOX_RADIUS_14" val="0"/>
  <p:tag name="ANNOTATION_SCALE_14" val="0"/>
  <p:tag name="ANNOTATION_BORDER_ALPHA_14" val="100"/>
  <p:tag name="ANNOTATION_BORDER_COLOR_14" val="16777215"/>
  <p:tag name="ANNOTATION_FILL_COLOR_14" val="855309"/>
  <p:tag name="ANNOTATION_FILL_ALPHA_14" val="50"/>
  <p:tag name="ANNOTATION_BORDER_WIDTH_14" val="2"/>
  <p:tag name="ANNOTATION_TYPE_15" val="2"/>
  <p:tag name="ANNOTATION_START_15" val="230.5"/>
  <p:tag name="ANNOTATION_END_15" val="230.5"/>
  <p:tag name="ANNOTATION_TOP_15" val="-29.9"/>
  <p:tag name="ANNOTATION_LEFT_15" val="-30.0"/>
  <p:tag name="ANNOTATION_WIDTH_15" val="635.9"/>
  <p:tag name="ANNOTATION_HEIGHT_15" val="491.8"/>
  <p:tag name="ANNOTATION_ANIMATION_15" val="4"/>
  <p:tag name="ANNOTATION_ROTATION_15" val="0"/>
  <p:tag name="ANNOTATION_SUB_TYPE_15" val="11"/>
  <p:tag name="ANNOTATION_LOOP_COUNT_15" val="1"/>
  <p:tag name="ANNOTATION_BOX_RADIUS_15" val="0"/>
  <p:tag name="ANNOTATION_SCALE_15" val="0"/>
  <p:tag name="ANNOTATION_BORDER_ALPHA_15" val="100"/>
  <p:tag name="ANNOTATION_BORDER_COLOR_15" val="16777215"/>
  <p:tag name="ANNOTATION_FILL_COLOR_15" val="855309"/>
  <p:tag name="ANNOTATION_FILL_ALPHA_15" val="50"/>
  <p:tag name="ANNOTATION_BORDER_WIDTH_15" val="2"/>
  <p:tag name="ANNOTATION_TYPE_16" val="2"/>
  <p:tag name="ANNOTATION_START_16" val="230.5"/>
  <p:tag name="ANNOTATION_END_16" val="285.4"/>
  <p:tag name="ANNOTATION_TOP_16" val="366.3"/>
  <p:tag name="ANNOTATION_LEFT_16" val="284.1"/>
  <p:tag name="ANNOTATION_WIDTH_16" val="235.0"/>
  <p:tag name="ANNOTATION_HEIGHT_16" val="66.3"/>
  <p:tag name="ANNOTATION_ANIMATION_16" val="4"/>
  <p:tag name="ANNOTATION_ROTATION_16" val="0"/>
  <p:tag name="ANNOTATION_SUB_TYPE_16" val="11"/>
  <p:tag name="ANNOTATION_LOOP_COUNT_16" val="1"/>
  <p:tag name="ANNOTATION_BOX_RADIUS_16" val="5"/>
  <p:tag name="ANNOTATION_SCALE_16" val="0"/>
  <p:tag name="ANNOTATION_BORDER_ALPHA_16" val="100"/>
  <p:tag name="ANNOTATION_BORDER_COLOR_16" val="16777215"/>
  <p:tag name="ANNOTATION_FILL_COLOR_16" val="855309"/>
  <p:tag name="ANNOTATION_FILL_ALPHA_16" val="50"/>
  <p:tag name="ANNOTATION_BORDER_WIDTH_16" val="2"/>
  <p:tag name="ANNOTATION_TYPE_17" val="2"/>
  <p:tag name="ANNOTATION_START_17" val="285.4"/>
  <p:tag name="ANNOTATION_END_17" val="285.4"/>
  <p:tag name="ANNOTATION_TOP_17" val="-29.9"/>
  <p:tag name="ANNOTATION_LEFT_17" val="-30.0"/>
  <p:tag name="ANNOTATION_WIDTH_17" val="635.9"/>
  <p:tag name="ANNOTATION_HEIGHT_17" val="491.8"/>
  <p:tag name="ANNOTATION_ANIMATION_17" val="4"/>
  <p:tag name="ANNOTATION_ROTATION_17" val="0"/>
  <p:tag name="ANNOTATION_SUB_TYPE_17" val="11"/>
  <p:tag name="ANNOTATION_LOOP_COUNT_17" val="1"/>
  <p:tag name="ANNOTATION_BOX_RADIUS_17" val="0"/>
  <p:tag name="ANNOTATION_SCALE_17" val="0"/>
  <p:tag name="ANNOTATION_BORDER_ALPHA_17" val="100"/>
  <p:tag name="ANNOTATION_BORDER_COLOR_17" val="16777215"/>
  <p:tag name="ANNOTATION_FILL_COLOR_17" val="855309"/>
  <p:tag name="ANNOTATION_FILL_ALPHA_17" val="50"/>
  <p:tag name="ANNOTATION_BORDER_WIDTH_17" val="2"/>
  <p:tag name="ANNOTATION_TYPE_18" val="2"/>
  <p:tag name="ANNOTATION_START_18" val="285.4"/>
  <p:tag name="ANNOTATION_END_18" val="358.0"/>
  <p:tag name="ANNOTATION_TOP_18" val="68.1"/>
  <p:tag name="ANNOTATION_LEFT_18" val="33.0"/>
  <p:tag name="ANNOTATION_WIDTH_18" val="190.0"/>
  <p:tag name="ANNOTATION_HEIGHT_18" val="75.9"/>
  <p:tag name="ANNOTATION_ANIMATION_18" val="4"/>
  <p:tag name="ANNOTATION_ROTATION_18" val="0"/>
  <p:tag name="ANNOTATION_SUB_TYPE_18" val="11"/>
  <p:tag name="ANNOTATION_LOOP_COUNT_18" val="1"/>
  <p:tag name="ANNOTATION_BOX_RADIUS_18" val="5"/>
  <p:tag name="ANNOTATION_SCALE_18" val="0"/>
  <p:tag name="ANNOTATION_BORDER_ALPHA_18" val="100"/>
  <p:tag name="ANNOTATION_BORDER_COLOR_18" val="16777215"/>
  <p:tag name="ANNOTATION_FILL_COLOR_18" val="855309"/>
  <p:tag name="ANNOTATION_FILL_ALPHA_18" val="50"/>
  <p:tag name="ANNOTATION_BORDER_WIDTH_18" val="2"/>
  <p:tag name="ANNOTATION_TYPE_19" val="2"/>
  <p:tag name="ANNOTATION_START_19" val="358.0"/>
  <p:tag name="ANNOTATION_END_19" val="358.0"/>
  <p:tag name="ANNOTATION_TOP_19" val="-29.9"/>
  <p:tag name="ANNOTATION_LEFT_19" val="-30.0"/>
  <p:tag name="ANNOTATION_WIDTH_19" val="635.9"/>
  <p:tag name="ANNOTATION_HEIGHT_19" val="491.8"/>
  <p:tag name="ANNOTATION_ANIMATION_19" val="4"/>
  <p:tag name="ANNOTATION_ROTATION_19" val="0"/>
  <p:tag name="ANNOTATION_SUB_TYPE_19" val="11"/>
  <p:tag name="ANNOTATION_LOOP_COUNT_19" val="1"/>
  <p:tag name="ANNOTATION_BOX_RADIUS_19" val="0"/>
  <p:tag name="ANNOTATION_SCALE_19" val="0"/>
  <p:tag name="ANNOTATION_BORDER_ALPHA_19" val="100"/>
  <p:tag name="ANNOTATION_BORDER_COLOR_19" val="16777215"/>
  <p:tag name="ANNOTATION_FILL_COLOR_19" val="855309"/>
  <p:tag name="ANNOTATION_FILL_ALPHA_19" val="50"/>
  <p:tag name="ANNOTATION_BORDER_WIDTH_19" val="2"/>
  <p:tag name="ANNOTATION_TYPE_20" val="2"/>
  <p:tag name="ANNOTATION_START_20" val="358.0"/>
  <p:tag name="ANNOTATION_END_20" val="400.8"/>
  <p:tag name="ANNOTATION_TOP_20" val="379.4"/>
  <p:tag name="ANNOTATION_LEFT_20" val="304.5"/>
  <p:tag name="ANNOTATION_WIDTH_20" val="189.4"/>
  <p:tag name="ANNOTATION_HEIGHT_20" val="49.6"/>
  <p:tag name="ANNOTATION_ANIMATION_20" val="4"/>
  <p:tag name="ANNOTATION_ROTATION_20" val="0"/>
  <p:tag name="ANNOTATION_SUB_TYPE_20" val="11"/>
  <p:tag name="ANNOTATION_LOOP_COUNT_20" val="1"/>
  <p:tag name="ANNOTATION_BOX_RADIUS_20" val="5"/>
  <p:tag name="ANNOTATION_SCALE_20" val="0"/>
  <p:tag name="ANNOTATION_BORDER_ALPHA_20" val="100"/>
  <p:tag name="ANNOTATION_BORDER_COLOR_20" val="16777215"/>
  <p:tag name="ANNOTATION_FILL_COLOR_20" val="855309"/>
  <p:tag name="ANNOTATION_FILL_ALPHA_20" val="50"/>
  <p:tag name="ANNOTATION_BORDER_WIDTH_20" val="2"/>
  <p:tag name="ANNOTATION_TYPE_21" val="2"/>
  <p:tag name="ANNOTATION_START_21" val="400.8"/>
  <p:tag name="ANNOTATION_END_21" val="400.8"/>
  <p:tag name="ANNOTATION_TOP_21" val="-29.9"/>
  <p:tag name="ANNOTATION_LEFT_21" val="-30.0"/>
  <p:tag name="ANNOTATION_WIDTH_21" val="635.9"/>
  <p:tag name="ANNOTATION_HEIGHT_21" val="491.8"/>
  <p:tag name="ANNOTATION_ANIMATION_21" val="4"/>
  <p:tag name="ANNOTATION_ROTATION_21" val="0"/>
  <p:tag name="ANNOTATION_SUB_TYPE_21" val="11"/>
  <p:tag name="ANNOTATION_LOOP_COUNT_21" val="1"/>
  <p:tag name="ANNOTATION_BOX_RADIUS_21" val="0"/>
  <p:tag name="ANNOTATION_SCALE_21" val="0"/>
  <p:tag name="ANNOTATION_BORDER_ALPHA_21" val="100"/>
  <p:tag name="ANNOTATION_BORDER_COLOR_21" val="16777215"/>
  <p:tag name="ANNOTATION_FILL_COLOR_21" val="855309"/>
  <p:tag name="ANNOTATION_FILL_ALPHA_21" val="50"/>
  <p:tag name="ANNOTATION_BORDER_WIDTH_21" val="2"/>
  <p:tag name="ANNOTATION_TYPE_22" val="2"/>
  <p:tag name="ANNOTATION_START_22" val="400.8"/>
  <p:tag name="ANNOTATION_END_22" val="426.6"/>
  <p:tag name="ANNOTATION_TOP_22" val="9.6"/>
  <p:tag name="ANNOTATION_LEFT_22" val="139.7"/>
  <p:tag name="ANNOTATION_WIDTH_22" val="305.1"/>
  <p:tag name="ANNOTATION_HEIGHT_22" val="38.2"/>
  <p:tag name="ANNOTATION_ANIMATION_22" val="4"/>
  <p:tag name="ANNOTATION_ROTATION_22" val="0"/>
  <p:tag name="ANNOTATION_SUB_TYPE_22" val="11"/>
  <p:tag name="ANNOTATION_LOOP_COUNT_22" val="1"/>
  <p:tag name="ANNOTATION_BOX_RADIUS_22" val="5"/>
  <p:tag name="ANNOTATION_SCALE_22" val="0"/>
  <p:tag name="ANNOTATION_BORDER_ALPHA_22" val="100"/>
  <p:tag name="ANNOTATION_BORDER_COLOR_22" val="16777215"/>
  <p:tag name="ANNOTATION_FILL_COLOR_22" val="855309"/>
  <p:tag name="ANNOTATION_FILL_ALPHA_22" val="50"/>
  <p:tag name="ANNOTATION_BORDER_WIDTH_22" val="2"/>
  <p:tag name="ANNOTATION_TYPE_23" val="2"/>
  <p:tag name="ANNOTATION_START_23" val="426.6"/>
  <p:tag name="ANNOTATION_END_23" val="426.6"/>
  <p:tag name="ANNOTATION_TOP_23" val="-29.9"/>
  <p:tag name="ANNOTATION_LEFT_23" val="-30.0"/>
  <p:tag name="ANNOTATION_WIDTH_23" val="635.9"/>
  <p:tag name="ANNOTATION_HEIGHT_23" val="491.8"/>
  <p:tag name="ANNOTATION_ANIMATION_23" val="4"/>
  <p:tag name="ANNOTATION_ROTATION_23" val="0"/>
  <p:tag name="ANNOTATION_SUB_TYPE_23" val="11"/>
  <p:tag name="ANNOTATION_LOOP_COUNT_23" val="1"/>
  <p:tag name="ANNOTATION_BOX_RADIUS_23" val="0"/>
  <p:tag name="ANNOTATION_SCALE_23" val="0"/>
  <p:tag name="ANNOTATION_BORDER_ALPHA_23" val="100"/>
  <p:tag name="ANNOTATION_BORDER_COLOR_23" val="16777215"/>
  <p:tag name="ANNOTATION_FILL_COLOR_23" val="855309"/>
  <p:tag name="ANNOTATION_FILL_ALPHA_23" val="50"/>
  <p:tag name="ANNOTATION_BORDER_WIDTH_23" val="2"/>
  <p:tag name="ANNOTATION_TYPE_24" val="2"/>
  <p:tag name="ANNOTATION_START_24" val="426.6"/>
  <p:tag name="ANNOTATION_END_24" val="460.0"/>
  <p:tag name="ANNOTATION_TOP_24" val="395.6"/>
  <p:tag name="ANNOTATION_LEFT_24" val="308.7"/>
  <p:tag name="ANNOTATION_WIDTH_24" val="171.4"/>
  <p:tag name="ANNOTATION_HEIGHT_24" val="29.9"/>
  <p:tag name="ANNOTATION_ANIMATION_24" val="4"/>
  <p:tag name="ANNOTATION_ROTATION_24" val="0"/>
  <p:tag name="ANNOTATION_SUB_TYPE_24" val="11"/>
  <p:tag name="ANNOTATION_LOOP_COUNT_24" val="1"/>
  <p:tag name="ANNOTATION_BOX_RADIUS_24" val="5"/>
  <p:tag name="ANNOTATION_SCALE_24" val="0"/>
  <p:tag name="ANNOTATION_BORDER_ALPHA_24" val="100"/>
  <p:tag name="ANNOTATION_BORDER_COLOR_24" val="16777215"/>
  <p:tag name="ANNOTATION_FILL_COLOR_24" val="855309"/>
  <p:tag name="ANNOTATION_FILL_ALPHA_24" val="50"/>
  <p:tag name="ANNOTATION_BORDER_WIDTH_24" val="2"/>
  <p:tag name="ANNOTATION_TYPE_25" val="2"/>
  <p:tag name="ANNOTATION_START_25" val="460.0"/>
  <p:tag name="ANNOTATION_TOP_25" val="-29.9"/>
  <p:tag name="ANNOTATION_LEFT_25" val="-30.0"/>
  <p:tag name="ANNOTATION_WIDTH_25" val="635.9"/>
  <p:tag name="ANNOTATION_HEIGHT_25" val="491.8"/>
  <p:tag name="ANNOTATION_ANIMATION_25" val="4"/>
  <p:tag name="ANNOTATION_ROTATION_25" val="0"/>
  <p:tag name="ANNOTATION_SUB_TYPE_25" val="11"/>
  <p:tag name="ANNOTATION_LOOP_COUNT_25" val="1"/>
  <p:tag name="ANNOTATION_BOX_RADIUS_25" val="0"/>
  <p:tag name="ANNOTATION_SCALE_25" val="0"/>
  <p:tag name="ANNOTATION_BORDER_ALPHA_25" val="100"/>
  <p:tag name="ANNOTATION_BORDER_COLOR_25" val="16777215"/>
  <p:tag name="ANNOTATION_FILL_COLOR_25" val="855309"/>
  <p:tag name="ANNOTATION_FILL_ALPHA_25" val="50"/>
  <p:tag name="ANNOTATION_BORDER_WIDTH_25" val="2"/>
  <p:tag name="ANNOTATION_COUNT" val="25"/>
  <p:tag name="ARTICULATE_SLIDE_GUID" val="5882dd19-77fc-4eab-9b51-e877b0f2929e"/>
  <p:tag name="ARTICULATE_SLIDE_NAV" val="35"/>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UDIO_ID" val="784"/>
  <p:tag name="ELAPSEDTIME" val="205.2"/>
  <p:tag name="ANNOTATION_TYPE_1" val="0"/>
  <p:tag name="ANNOTATION_START_1" val="30.5"/>
  <p:tag name="ANNOTATION_END_1" val="32.5"/>
  <p:tag name="ANNOTATION_TOP_1" val="114.1"/>
  <p:tag name="ANNOTATION_LEFT_1" val="22.2"/>
  <p:tag name="ANNOTATION_WIDTH_1" val="89.9"/>
  <p:tag name="ANNOTATION_HEIGHT_1" val="89.6"/>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32.5"/>
  <p:tag name="ANNOTATION_END_2" val="46.0"/>
  <p:tag name="ANNOTATION_TOP_2" val="145.8"/>
  <p:tag name="ANNOTATION_LEFT_2" val="43.2"/>
  <p:tag name="ANNOTATION_WIDTH_2" val="89.9"/>
  <p:tag name="ANNOTATION_HEIGHT_2" val="89.6"/>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46.0"/>
  <p:tag name="ANNOTATION_END_3" val="64.6"/>
  <p:tag name="ANNOTATION_TOP_3" val="178.7"/>
  <p:tag name="ANNOTATION_LEFT_3" val="42.0"/>
  <p:tag name="ANNOTATION_WIDTH_3" val="89.9"/>
  <p:tag name="ANNOTATION_HEIGHT_3" val="89.6"/>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64.6"/>
  <p:tag name="ANNOTATION_END_4" val="73.3"/>
  <p:tag name="ANNOTATION_TOP_4" val="206.7"/>
  <p:tag name="ANNOTATION_LEFT_4" val="45.6"/>
  <p:tag name="ANNOTATION_WIDTH_4" val="89.9"/>
  <p:tag name="ANNOTATION_HEIGHT_4" val="89.6"/>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73.3"/>
  <p:tag name="ANNOTATION_END_5" val="75.8"/>
  <p:tag name="ANNOTATION_TOP_5" val="236.0"/>
  <p:tag name="ANNOTATION_LEFT_5" val="46.8"/>
  <p:tag name="ANNOTATION_WIDTH_5" val="89.9"/>
  <p:tag name="ANNOTATION_HEIGHT_5" val="89.6"/>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TYPE_6" val="0"/>
  <p:tag name="ANNOTATION_START_6" val="75.8"/>
  <p:tag name="ANNOTATION_END_6" val="102.5"/>
  <p:tag name="ANNOTATION_TOP_6" val="264.1"/>
  <p:tag name="ANNOTATION_LEFT_6" val="43.8"/>
  <p:tag name="ANNOTATION_WIDTH_6" val="89.9"/>
  <p:tag name="ANNOTATION_HEIGHT_6" val="89.6"/>
  <p:tag name="ANNOTATION_ANIMATION_6" val="3"/>
  <p:tag name="ANNOTATION_ROTATION_6" val="0"/>
  <p:tag name="ANNOTATION_SUB_TYPE_6" val="2"/>
  <p:tag name="ANNOTATION_LOOP_COUNT_6" val="1"/>
  <p:tag name="ANNOTATION_BOX_RADIUS_6" val="0"/>
  <p:tag name="ANNOTATION_SCALE_6" val="125"/>
  <p:tag name="ANNOTATION_BORDER_ALPHA_6" val="100"/>
  <p:tag name="ANNOTATION_BORDER_COLOR_6" val="16777215"/>
  <p:tag name="ANNOTATION_FILL_COLOR_6" val="683492"/>
  <p:tag name="ANNOTATION_FILL_ALPHA_6" val="100"/>
  <p:tag name="ANNOTATION_BORDER_WIDTH_6" val="2"/>
  <p:tag name="ANNOTATION_TYPE_7" val="0"/>
  <p:tag name="ANNOTATION_START_7" val="102.5"/>
  <p:tag name="ANNOTATION_END_7" val="111.6"/>
  <p:tag name="ANNOTATION_TOP_7" val="318.5"/>
  <p:tag name="ANNOTATION_LEFT_7" val="48.0"/>
  <p:tag name="ANNOTATION_WIDTH_7" val="89.9"/>
  <p:tag name="ANNOTATION_HEIGHT_7" val="89.6"/>
  <p:tag name="ANNOTATION_ANIMATION_7" val="3"/>
  <p:tag name="ANNOTATION_ROTATION_7" val="0"/>
  <p:tag name="ANNOTATION_SUB_TYPE_7" val="2"/>
  <p:tag name="ANNOTATION_LOOP_COUNT_7" val="1"/>
  <p:tag name="ANNOTATION_BOX_RADIUS_7" val="0"/>
  <p:tag name="ANNOTATION_SCALE_7" val="125"/>
  <p:tag name="ANNOTATION_BORDER_ALPHA_7" val="100"/>
  <p:tag name="ANNOTATION_BORDER_COLOR_7" val="16777215"/>
  <p:tag name="ANNOTATION_FILL_COLOR_7" val="683492"/>
  <p:tag name="ANNOTATION_FILL_ALPHA_7" val="100"/>
  <p:tag name="ANNOTATION_BORDER_WIDTH_7" val="2"/>
  <p:tag name="ANNOTATION_TYPE_8" val="0"/>
  <p:tag name="ANNOTATION_START_8" val="111.6"/>
  <p:tag name="ANNOTATION_TOP_8" val="351.3"/>
  <p:tag name="ANNOTATION_LEFT_8" val="25.8"/>
  <p:tag name="ANNOTATION_WIDTH_8" val="89.9"/>
  <p:tag name="ANNOTATION_HEIGHT_8" val="89.6"/>
  <p:tag name="ANNOTATION_ANIMATION_8" val="3"/>
  <p:tag name="ANNOTATION_ROTATION_8" val="0"/>
  <p:tag name="ANNOTATION_SUB_TYPE_8" val="2"/>
  <p:tag name="ANNOTATION_LOOP_COUNT_8" val="1"/>
  <p:tag name="ANNOTATION_BOX_RADIUS_8" val="0"/>
  <p:tag name="ANNOTATION_SCALE_8" val="125"/>
  <p:tag name="ANNOTATION_BORDER_ALPHA_8" val="100"/>
  <p:tag name="ANNOTATION_BORDER_COLOR_8" val="16777215"/>
  <p:tag name="ANNOTATION_FILL_COLOR_8" val="683492"/>
  <p:tag name="ANNOTATION_FILL_ALPHA_8" val="100"/>
  <p:tag name="ANNOTATION_BORDER_WIDTH_8" val="2"/>
  <p:tag name="ANNOTATION_COUNT" val="8"/>
</p:tagLst>
</file>

<file path=ppt/tags/tag70.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Beverly\AppData\Local\Temp\articulate\presenter\imgtemp\AVzvAmfh_files\slide0001_image001.png"/>
</p:tagLst>
</file>

<file path=ppt/tags/tag71.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72.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BULLET_6" val="8226"/>
  <p:tag name="BULLET_7" val="8226"/>
  <p:tag name="BULLET_8" val="8226"/>
  <p:tag name="BULLET_9" val="8226"/>
  <p:tag name="BULLET_10" val="8226"/>
  <p:tag name="BULLET_11" val="8226"/>
  <p:tag name="BULLET_12" val="8226"/>
  <p:tag name="BULLET_13" val="8226"/>
  <p:tag name="BULLET_14" val="8226"/>
  <p:tag name="BULLET_15" val="8226"/>
  <p:tag name="BULLET_16" val="8226"/>
  <p:tag name="BULLET_17" val="8226"/>
  <p:tag name="BULLET_18" val="8226"/>
  <p:tag name="MARGIN_1" val="0"/>
  <p:tag name="MARGIN_2" val="36"/>
  <p:tag name="MARGIN_3" val="72"/>
  <p:tag name="MARGIN_4" val="108"/>
  <p:tag name="MARGIN_5" val="144"/>
  <p:tag name="FONT_SIZE" val="12"/>
</p:tagLst>
</file>

<file path=ppt/tags/tag73.xml><?xml version="1.0" encoding="utf-8"?>
<p:tagLst xmlns:a="http://schemas.openxmlformats.org/drawingml/2006/main" xmlns:r="http://schemas.openxmlformats.org/officeDocument/2006/relationships" xmlns:p="http://schemas.openxmlformats.org/presentationml/2006/main">
  <p:tag name="AUDIO_ID" val="1043"/>
  <p:tag name="ELAPSEDTIME" val="16.9"/>
  <p:tag name="ANNOTATION_COUNT" val="0"/>
  <p:tag name="ARTICULATE_SLIDE_GUID" val="dfaea927-4797-4725-a3ab-2a8d1bd303de"/>
  <p:tag name="ARTICULATE_SLIDE_NAV" val="55"/>
</p:tagLst>
</file>

<file path=ppt/tags/tag74.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bev\AppData\Local\Temp\articulate\presenter\imgtemp\DBpCJh4D_files\slide0001_image001.jpg"/>
</p:tagLst>
</file>

<file path=ppt/tags/tag75.xml><?xml version="1.0" encoding="utf-8"?>
<p:tagLst xmlns:a="http://schemas.openxmlformats.org/drawingml/2006/main" xmlns:r="http://schemas.openxmlformats.org/officeDocument/2006/relationships" xmlns:p="http://schemas.openxmlformats.org/presentationml/2006/main">
  <p:tag name="AUDIO_ID" val="1043"/>
  <p:tag name="ELAPSEDTIME" val="16.9"/>
  <p:tag name="ANNOTATION_COUNT" val="0"/>
  <p:tag name="ARTICULATE_SLIDE_GUID" val="dfaea927-4797-4725-a3ab-2a8d1bd303de"/>
  <p:tag name="ARTICULATE_SLIDE_NAV" val="55"/>
</p:tagLst>
</file>

<file path=ppt/tags/tag76.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bev\AppData\Local\Temp\articulate\presenter\imgtemp\DBpCJh4D_files\slide0001_image001.jpg"/>
</p:tagLst>
</file>

<file path=ppt/tags/tag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UDIO_ID" val="980"/>
  <p:tag name="ELAPSEDTIME" val="105.7"/>
  <p:tag name="ANNOTATION_TYPE_1" val="0"/>
  <p:tag name="ANNOTATION_START_1" val="13.1"/>
  <p:tag name="ANNOTATION_END_1" val="14.5"/>
  <p:tag name="ANNOTATION_TOP_1" val="148.0"/>
  <p:tag name="ANNOTATION_LEFT_1" val="311.5"/>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14.5"/>
  <p:tag name="ANNOTATION_END_2" val="41.9"/>
  <p:tag name="ANNOTATION_TOP_2" val="221.6"/>
  <p:tag name="ANNOTATION_LEFT_2" val="459.0"/>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41.9"/>
  <p:tag name="ANNOTATION_END_3" val="65.0"/>
  <p:tag name="ANNOTATION_TOP_3" val="190.3"/>
  <p:tag name="ANNOTATION_LEFT_3" val="73.8"/>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65.0"/>
  <p:tag name="ANNOTATION_TOP_4" val="152.4"/>
  <p:tag name="ANNOTATION_LEFT_4" val="200.4"/>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COUNT" val="4"/>
  <p:tag name="ARTICULATE_SLIDE_GUID" val="791650bb-f617-4668-b6b6-09abab036f26"/>
  <p:tag name="ARTICULATE_SLIDE_NAV" val="6"/>
</p:tagLst>
</file>

<file path=ppt/tags/tag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2.xml><?xml version="1.0" encoding="utf-8"?>
<p:tagLst xmlns:a="http://schemas.openxmlformats.org/drawingml/2006/main" xmlns:r="http://schemas.openxmlformats.org/officeDocument/2006/relationships" xmlns:p="http://schemas.openxmlformats.org/presentationml/2006/main">
  <p:tag name="AUDIO_ID" val="936"/>
  <p:tag name="ELAPSEDTIME" val="152.4"/>
  <p:tag name="ANNOTATION_TYPE_1" val="0"/>
  <p:tag name="ANNOTATION_START_1" val="6.1"/>
  <p:tag name="ANNOTATION_END_1" val="8.1"/>
  <p:tag name="ANNOTATION_TOP_1" val="159.9"/>
  <p:tag name="ANNOTATION_LEFT_1" val="60.4"/>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8.1"/>
  <p:tag name="ANNOTATION_END_2" val="19.6"/>
  <p:tag name="ANNOTATION_TOP_2" val="184.4"/>
  <p:tag name="ANNOTATION_LEFT_2" val="94.6"/>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19.6"/>
  <p:tag name="ANNOTATION_END_3" val="35.2"/>
  <p:tag name="ANNOTATION_TOP_3" val="188.1"/>
  <p:tag name="ANNOTATION_LEFT_3" val="283.2"/>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35.2"/>
  <p:tag name="ANNOTATION_END_4" val="72.1"/>
  <p:tag name="ANNOTATION_TOP_4" val="210.4"/>
  <p:tag name="ANNOTATION_LEFT_4" val="76.0"/>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72.1"/>
  <p:tag name="ANNOTATION_END_5" val="80.9"/>
  <p:tag name="ANNOTATION_TOP_5" val="248.3"/>
  <p:tag name="ANNOTATION_LEFT_5" val="74.5"/>
  <p:tag name="ANNOTATION_WIDTH_5" val="111.8"/>
  <p:tag name="ANNOTATION_HEIGHT_5" val="111.5"/>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TYPE_6" val="0"/>
  <p:tag name="ANNOTATION_START_6" val="80.9"/>
  <p:tag name="ANNOTATION_END_6" val="99.9"/>
  <p:tag name="ANNOTATION_TOP_6" val="271.4"/>
  <p:tag name="ANNOTATION_LEFT_6" val="167.7"/>
  <p:tag name="ANNOTATION_WIDTH_6" val="111.8"/>
  <p:tag name="ANNOTATION_HEIGHT_6" val="111.5"/>
  <p:tag name="ANNOTATION_ANIMATION_6" val="3"/>
  <p:tag name="ANNOTATION_ROTATION_6" val="0"/>
  <p:tag name="ANNOTATION_SUB_TYPE_6" val="2"/>
  <p:tag name="ANNOTATION_LOOP_COUNT_6" val="1"/>
  <p:tag name="ANNOTATION_BOX_RADIUS_6" val="0"/>
  <p:tag name="ANNOTATION_SCALE_6" val="125"/>
  <p:tag name="ANNOTATION_BORDER_ALPHA_6" val="100"/>
  <p:tag name="ANNOTATION_BORDER_COLOR_6" val="16777215"/>
  <p:tag name="ANNOTATION_FILL_COLOR_6" val="683492"/>
  <p:tag name="ANNOTATION_FILL_ALPHA_6" val="100"/>
  <p:tag name="ANNOTATION_BORDER_WIDTH_6" val="2"/>
  <p:tag name="ANNOTATION_TYPE_7" val="0"/>
  <p:tag name="ANNOTATION_START_7" val="99.9"/>
  <p:tag name="ANNOTATION_END_7" val="121.2"/>
  <p:tag name="ANNOTATION_TOP_7" val="341.3"/>
  <p:tag name="ANNOTATION_LEFT_7" val="61.8"/>
  <p:tag name="ANNOTATION_WIDTH_7" val="111.8"/>
  <p:tag name="ANNOTATION_HEIGHT_7" val="111.5"/>
  <p:tag name="ANNOTATION_ANIMATION_7" val="3"/>
  <p:tag name="ANNOTATION_ROTATION_7" val="0"/>
  <p:tag name="ANNOTATION_SUB_TYPE_7" val="2"/>
  <p:tag name="ANNOTATION_LOOP_COUNT_7" val="1"/>
  <p:tag name="ANNOTATION_BOX_RADIUS_7" val="0"/>
  <p:tag name="ANNOTATION_SCALE_7" val="125"/>
  <p:tag name="ANNOTATION_BORDER_ALPHA_7" val="100"/>
  <p:tag name="ANNOTATION_BORDER_COLOR_7" val="16777215"/>
  <p:tag name="ANNOTATION_FILL_COLOR_7" val="683492"/>
  <p:tag name="ANNOTATION_FILL_ALPHA_7" val="100"/>
  <p:tag name="ANNOTATION_BORDER_WIDTH_7" val="2"/>
  <p:tag name="ANNOTATION_TYPE_8" val="0"/>
  <p:tag name="ANNOTATION_START_8" val="121.2"/>
  <p:tag name="ANNOTATION_TOP_8" val="403.0"/>
  <p:tag name="ANNOTATION_LEFT_8" val="59.6"/>
  <p:tag name="ANNOTATION_WIDTH_8" val="111.8"/>
  <p:tag name="ANNOTATION_HEIGHT_8" val="111.5"/>
  <p:tag name="ANNOTATION_ANIMATION_8" val="3"/>
  <p:tag name="ANNOTATION_ROTATION_8" val="0"/>
  <p:tag name="ANNOTATION_SUB_TYPE_8" val="2"/>
  <p:tag name="ANNOTATION_LOOP_COUNT_8" val="1"/>
  <p:tag name="ANNOTATION_BOX_RADIUS_8" val="0"/>
  <p:tag name="ANNOTATION_SCALE_8" val="125"/>
  <p:tag name="ANNOTATION_BORDER_ALPHA_8" val="100"/>
  <p:tag name="ANNOTATION_BORDER_COLOR_8" val="16777215"/>
  <p:tag name="ANNOTATION_FILL_COLOR_8" val="683492"/>
  <p:tag name="ANNOTATION_FILL_ALPHA_8" val="100"/>
  <p:tag name="ANNOTATION_BORDER_WIDTH_8" val="2"/>
  <p:tag name="ANNOTATION_COUNT" val="8"/>
  <p:tag name="ARTICULATE_SLIDE_GUID" val="a96a1ed7-0d01-4dff-8827-7ad074e1e9c7"/>
  <p:tag name="ARTICULATE_SLIDE_NAV" val="31"/>
</p:tagLst>
</file>

<file path=ppt/tags/tag83.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bev\AppData\Local\Temp\articulate\presenter\imgtemp\2pRbLvUj_files\slide0001_image001.jpg"/>
</p:tagLst>
</file>

<file path=ppt/tags/tag84.xml><?xml version="1.0" encoding="utf-8"?>
<p:tagLst xmlns:a="http://schemas.openxmlformats.org/drawingml/2006/main" xmlns:r="http://schemas.openxmlformats.org/officeDocument/2006/relationships" xmlns:p="http://schemas.openxmlformats.org/presentationml/2006/main">
  <p:tag name="AUDIO_ID" val="921"/>
  <p:tag name="ELAPSEDTIME" val="119.8"/>
  <p:tag name="ANNOTATION_TYPE_1" val="0"/>
  <p:tag name="ANNOTATION_START_1" val="31.1"/>
  <p:tag name="ANNOTATION_END_1" val="35.2"/>
  <p:tag name="ANNOTATION_TOP_1" val="144.2"/>
  <p:tag name="ANNOTATION_LEFT_1" val="45.5"/>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35.2"/>
  <p:tag name="ANNOTATION_END_2" val="39.3"/>
  <p:tag name="ANNOTATION_TOP_2" val="186.6"/>
  <p:tag name="ANNOTATION_LEFT_2" val="43.2"/>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39.3"/>
  <p:tag name="ANNOTATION_END_3" val="90.1"/>
  <p:tag name="ANNOTATION_TOP_3" val="240.9"/>
  <p:tag name="ANNOTATION_LEFT_3" val="49.9"/>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90.1"/>
  <p:tag name="ANNOTATION_TOP_4" val="281.8"/>
  <p:tag name="ANNOTATION_LEFT_4" val="38.0"/>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COUNT" val="4"/>
  <p:tag name="ARTICULATE_SLIDE_GUID" val="34f2fada-240d-4391-9ec6-146e51d76b40"/>
  <p:tag name="ARTICULATE_SLIDE_NAV" val="19"/>
</p:tagLst>
</file>

<file path=ppt/tags/tag85.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bev\AppData\Local\Temp\articulate\presenter\imgtemp\CWEamNCH_files\slide0001_image001.png"/>
</p:tagLst>
</file>

<file path=ppt/tags/tag8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BULLET_1" val="8226"/>
  <p:tag name="MARGIN_1" val="0"/>
  <p:tag name="MARGIN_2" val="36"/>
  <p:tag name="MARGIN_3" val="72"/>
  <p:tag name="MARGIN_4" val="108"/>
  <p:tag name="MARGIN_5" val="144"/>
  <p:tag name="FONT_SIZE" val="12"/>
</p:tagLst>
</file>

<file path=ppt/tags/tag9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4.xml><?xml version="1.0" encoding="utf-8"?>
<p:tagLst xmlns:a="http://schemas.openxmlformats.org/drawingml/2006/main" xmlns:r="http://schemas.openxmlformats.org/officeDocument/2006/relationships" xmlns:p="http://schemas.openxmlformats.org/presentationml/2006/main">
  <p:tag name="AUDIO_ID" val="1071"/>
  <p:tag name="ELAPSEDTIME" val="56.4"/>
  <p:tag name="ANNOTATION_TYPE_1" val="0"/>
  <p:tag name="ANNOTATION_START_1" val="2.9"/>
  <p:tag name="ANNOTATION_END_1" val="8.4"/>
  <p:tag name="ANNOTATION_TOP_1" val="119.0"/>
  <p:tag name="ANNOTATION_LEFT_1" val="52.2"/>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8.4"/>
  <p:tag name="ANNOTATION_END_2" val="27.3"/>
  <p:tag name="ANNOTATION_TOP_2" val="181.4"/>
  <p:tag name="ANNOTATION_LEFT_2" val="35.0"/>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27.3"/>
  <p:tag name="ANNOTATION_END_3" val="42.0"/>
  <p:tag name="ANNOTATION_TOP_3" val="276.6"/>
  <p:tag name="ANNOTATION_LEFT_3" val="49.2"/>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42.0"/>
  <p:tag name="ANNOTATION_TOP_4" val="368.8"/>
  <p:tag name="ANNOTATION_LEFT_4" val="77.5"/>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COUNT" val="4"/>
  <p:tag name="ARTICULATE_SLIDE_GUID" val="dd37c4a6-4ed4-44da-a6eb-37ae3bcea9d7"/>
  <p:tag name="ARTICULATE_SLIDE_NAV" val="30"/>
</p:tagLst>
</file>

<file path=ppt/tags/tag9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6.xml><?xml version="1.0" encoding="utf-8"?>
<p:tagLst xmlns:a="http://schemas.openxmlformats.org/drawingml/2006/main" xmlns:r="http://schemas.openxmlformats.org/officeDocument/2006/relationships" xmlns:p="http://schemas.openxmlformats.org/presentationml/2006/main">
  <p:tag name="AUDIO_ID" val="936"/>
  <p:tag name="ELAPSEDTIME" val="152.4"/>
  <p:tag name="ANNOTATION_TYPE_1" val="0"/>
  <p:tag name="ANNOTATION_START_1" val="6.1"/>
  <p:tag name="ANNOTATION_END_1" val="8.1"/>
  <p:tag name="ANNOTATION_TOP_1" val="159.9"/>
  <p:tag name="ANNOTATION_LEFT_1" val="60.4"/>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8.1"/>
  <p:tag name="ANNOTATION_END_2" val="19.6"/>
  <p:tag name="ANNOTATION_TOP_2" val="184.4"/>
  <p:tag name="ANNOTATION_LEFT_2" val="94.6"/>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19.6"/>
  <p:tag name="ANNOTATION_END_3" val="35.2"/>
  <p:tag name="ANNOTATION_TOP_3" val="188.1"/>
  <p:tag name="ANNOTATION_LEFT_3" val="283.2"/>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35.2"/>
  <p:tag name="ANNOTATION_END_4" val="72.1"/>
  <p:tag name="ANNOTATION_TOP_4" val="210.4"/>
  <p:tag name="ANNOTATION_LEFT_4" val="76.0"/>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72.1"/>
  <p:tag name="ANNOTATION_END_5" val="80.9"/>
  <p:tag name="ANNOTATION_TOP_5" val="248.3"/>
  <p:tag name="ANNOTATION_LEFT_5" val="74.5"/>
  <p:tag name="ANNOTATION_WIDTH_5" val="111.8"/>
  <p:tag name="ANNOTATION_HEIGHT_5" val="111.5"/>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TYPE_6" val="0"/>
  <p:tag name="ANNOTATION_START_6" val="80.9"/>
  <p:tag name="ANNOTATION_END_6" val="99.9"/>
  <p:tag name="ANNOTATION_TOP_6" val="271.4"/>
  <p:tag name="ANNOTATION_LEFT_6" val="167.7"/>
  <p:tag name="ANNOTATION_WIDTH_6" val="111.8"/>
  <p:tag name="ANNOTATION_HEIGHT_6" val="111.5"/>
  <p:tag name="ANNOTATION_ANIMATION_6" val="3"/>
  <p:tag name="ANNOTATION_ROTATION_6" val="0"/>
  <p:tag name="ANNOTATION_SUB_TYPE_6" val="2"/>
  <p:tag name="ANNOTATION_LOOP_COUNT_6" val="1"/>
  <p:tag name="ANNOTATION_BOX_RADIUS_6" val="0"/>
  <p:tag name="ANNOTATION_SCALE_6" val="125"/>
  <p:tag name="ANNOTATION_BORDER_ALPHA_6" val="100"/>
  <p:tag name="ANNOTATION_BORDER_COLOR_6" val="16777215"/>
  <p:tag name="ANNOTATION_FILL_COLOR_6" val="683492"/>
  <p:tag name="ANNOTATION_FILL_ALPHA_6" val="100"/>
  <p:tag name="ANNOTATION_BORDER_WIDTH_6" val="2"/>
  <p:tag name="ANNOTATION_TYPE_7" val="0"/>
  <p:tag name="ANNOTATION_START_7" val="99.9"/>
  <p:tag name="ANNOTATION_END_7" val="121.2"/>
  <p:tag name="ANNOTATION_TOP_7" val="341.3"/>
  <p:tag name="ANNOTATION_LEFT_7" val="61.8"/>
  <p:tag name="ANNOTATION_WIDTH_7" val="111.8"/>
  <p:tag name="ANNOTATION_HEIGHT_7" val="111.5"/>
  <p:tag name="ANNOTATION_ANIMATION_7" val="3"/>
  <p:tag name="ANNOTATION_ROTATION_7" val="0"/>
  <p:tag name="ANNOTATION_SUB_TYPE_7" val="2"/>
  <p:tag name="ANNOTATION_LOOP_COUNT_7" val="1"/>
  <p:tag name="ANNOTATION_BOX_RADIUS_7" val="0"/>
  <p:tag name="ANNOTATION_SCALE_7" val="125"/>
  <p:tag name="ANNOTATION_BORDER_ALPHA_7" val="100"/>
  <p:tag name="ANNOTATION_BORDER_COLOR_7" val="16777215"/>
  <p:tag name="ANNOTATION_FILL_COLOR_7" val="683492"/>
  <p:tag name="ANNOTATION_FILL_ALPHA_7" val="100"/>
  <p:tag name="ANNOTATION_BORDER_WIDTH_7" val="2"/>
  <p:tag name="ANNOTATION_TYPE_8" val="0"/>
  <p:tag name="ANNOTATION_START_8" val="121.2"/>
  <p:tag name="ANNOTATION_TOP_8" val="403.0"/>
  <p:tag name="ANNOTATION_LEFT_8" val="59.6"/>
  <p:tag name="ANNOTATION_WIDTH_8" val="111.8"/>
  <p:tag name="ANNOTATION_HEIGHT_8" val="111.5"/>
  <p:tag name="ANNOTATION_ANIMATION_8" val="3"/>
  <p:tag name="ANNOTATION_ROTATION_8" val="0"/>
  <p:tag name="ANNOTATION_SUB_TYPE_8" val="2"/>
  <p:tag name="ANNOTATION_LOOP_COUNT_8" val="1"/>
  <p:tag name="ANNOTATION_BOX_RADIUS_8" val="0"/>
  <p:tag name="ANNOTATION_SCALE_8" val="125"/>
  <p:tag name="ANNOTATION_BORDER_ALPHA_8" val="100"/>
  <p:tag name="ANNOTATION_BORDER_COLOR_8" val="16777215"/>
  <p:tag name="ANNOTATION_FILL_COLOR_8" val="683492"/>
  <p:tag name="ANNOTATION_FILL_ALPHA_8" val="100"/>
  <p:tag name="ANNOTATION_BORDER_WIDTH_8" val="2"/>
  <p:tag name="ANNOTATION_COUNT" val="8"/>
  <p:tag name="ARTICULATE_SLIDE_GUID" val="a96a1ed7-0d01-4dff-8827-7ad074e1e9c7"/>
  <p:tag name="ARTICULATE_SLIDE_NAV" val="37"/>
</p:tagLst>
</file>

<file path=ppt/tags/tag97.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bev\AppData\Local\Temp\articulate\presenter\imgtemp\03yw1HcC_files\slide0001_image001.jpg"/>
</p:tagLst>
</file>

<file path=ppt/tags/tag98.xml><?xml version="1.0" encoding="utf-8"?>
<p:tagLst xmlns:a="http://schemas.openxmlformats.org/drawingml/2006/main" xmlns:r="http://schemas.openxmlformats.org/officeDocument/2006/relationships" xmlns:p="http://schemas.openxmlformats.org/presentationml/2006/main">
  <p:tag name="AUDIO_ID" val="792"/>
  <p:tag name="ELAPSEDTIME" val="226.7"/>
  <p:tag name="ANNOTATION_TYPE_1" val="2"/>
  <p:tag name="ANNOTATION_START_1" val="11.8"/>
  <p:tag name="ANNOTATION_END_1" val="11.8"/>
  <p:tag name="ANNOTATION_TOP_1" val="-29.9"/>
  <p:tag name="ANNOTATION_LEFT_1" val="-30.0"/>
  <p:tag name="ANNOTATION_WIDTH_1" val="635.9"/>
  <p:tag name="ANNOTATION_HEIGHT_1" val="491.8"/>
  <p:tag name="ANNOTATION_ANIMATION_1" val="4"/>
  <p:tag name="ANNOTATION_ROTATION_1" val="0"/>
  <p:tag name="ANNOTATION_SUB_TYPE_1" val="11"/>
  <p:tag name="ANNOTATION_LOOP_COUNT_1" val="1"/>
  <p:tag name="ANNOTATION_BOX_RADIUS_1" val="0"/>
  <p:tag name="ANNOTATION_SCALE_1" val="0"/>
  <p:tag name="ANNOTATION_BORDER_ALPHA_1" val="100"/>
  <p:tag name="ANNOTATION_BORDER_COLOR_1" val="16777215"/>
  <p:tag name="ANNOTATION_FILL_COLOR_1" val="855309"/>
  <p:tag name="ANNOTATION_FILL_ALPHA_1" val="50"/>
  <p:tag name="ANNOTATION_BORDER_WIDTH_1" val="2"/>
  <p:tag name="ANNOTATION_TYPE_2" val="2"/>
  <p:tag name="ANNOTATION_START_2" val="11.8"/>
  <p:tag name="ANNOTATION_END_2" val="20.8"/>
  <p:tag name="ANNOTATION_TOP_2" val="64.5"/>
  <p:tag name="ANNOTATION_LEFT_2" val="273.3"/>
  <p:tag name="ANNOTATION_WIDTH_2" val="263.1"/>
  <p:tag name="ANNOTATION_HEIGHT_2" val="40.0"/>
  <p:tag name="ANNOTATION_ANIMATION_2" val="4"/>
  <p:tag name="ANNOTATION_ROTATION_2" val="0"/>
  <p:tag name="ANNOTATION_SUB_TYPE_2" val="11"/>
  <p:tag name="ANNOTATION_LOOP_COUNT_2" val="1"/>
  <p:tag name="ANNOTATION_BOX_RADIUS_2" val="5"/>
  <p:tag name="ANNOTATION_SCALE_2" val="0"/>
  <p:tag name="ANNOTATION_BORDER_ALPHA_2" val="100"/>
  <p:tag name="ANNOTATION_BORDER_COLOR_2" val="16777215"/>
  <p:tag name="ANNOTATION_FILL_COLOR_2" val="855309"/>
  <p:tag name="ANNOTATION_FILL_ALPHA_2" val="50"/>
  <p:tag name="ANNOTATION_BORDER_WIDTH_2" val="2"/>
  <p:tag name="ANNOTATION_TYPE_3" val="2"/>
  <p:tag name="ANNOTATION_START_3" val="20.8"/>
  <p:tag name="ANNOTATION_END_3" val="36.0"/>
  <p:tag name="ANNOTATION_TOP_3" val="-29.9"/>
  <p:tag name="ANNOTATION_LEFT_3" val="-30.0"/>
  <p:tag name="ANNOTATION_WIDTH_3" val="635.9"/>
  <p:tag name="ANNOTATION_HEIGHT_3" val="491.8"/>
  <p:tag name="ANNOTATION_ANIMATION_3" val="4"/>
  <p:tag name="ANNOTATION_ROTATION_3" val="0"/>
  <p:tag name="ANNOTATION_SUB_TYPE_3" val="11"/>
  <p:tag name="ANNOTATION_LOOP_COUNT_3" val="1"/>
  <p:tag name="ANNOTATION_BOX_RADIUS_3" val="0"/>
  <p:tag name="ANNOTATION_SCALE_3" val="0"/>
  <p:tag name="ANNOTATION_BORDER_ALPHA_3" val="100"/>
  <p:tag name="ANNOTATION_BORDER_COLOR_3" val="16777215"/>
  <p:tag name="ANNOTATION_FILL_COLOR_3" val="855309"/>
  <p:tag name="ANNOTATION_FILL_ALPHA_3" val="50"/>
  <p:tag name="ANNOTATION_BORDER_WIDTH_3" val="2"/>
  <p:tag name="ANNOTATION_TYPE_4" val="2"/>
  <p:tag name="ANNOTATION_START_4" val="36.0"/>
  <p:tag name="ANNOTATION_END_4" val="36.0"/>
  <p:tag name="ANNOTATION_TOP_4" val="-29.9"/>
  <p:tag name="ANNOTATION_LEFT_4" val="-30.0"/>
  <p:tag name="ANNOTATION_WIDTH_4" val="635.9"/>
  <p:tag name="ANNOTATION_HEIGHT_4" val="491.8"/>
  <p:tag name="ANNOTATION_ANIMATION_4" val="4"/>
  <p:tag name="ANNOTATION_ROTATION_4" val="0"/>
  <p:tag name="ANNOTATION_SUB_TYPE_4" val="11"/>
  <p:tag name="ANNOTATION_LOOP_COUNT_4" val="1"/>
  <p:tag name="ANNOTATION_BOX_RADIUS_4" val="0"/>
  <p:tag name="ANNOTATION_SCALE_4" val="0"/>
  <p:tag name="ANNOTATION_BORDER_ALPHA_4" val="100"/>
  <p:tag name="ANNOTATION_BORDER_COLOR_4" val="16777215"/>
  <p:tag name="ANNOTATION_FILL_COLOR_4" val="855309"/>
  <p:tag name="ANNOTATION_FILL_ALPHA_4" val="50"/>
  <p:tag name="ANNOTATION_BORDER_WIDTH_4" val="2"/>
  <p:tag name="ANNOTATION_TYPE_5" val="2"/>
  <p:tag name="ANNOTATION_START_5" val="36.0"/>
  <p:tag name="ANNOTATION_END_5" val="57.7"/>
  <p:tag name="ANNOTATION_TOP_5" val="127.9"/>
  <p:tag name="ANNOTATION_LEFT_5" val="81.5"/>
  <p:tag name="ANNOTATION_WIDTH_5" val="368.0"/>
  <p:tag name="ANNOTATION_HEIGHT_5" val="22.7"/>
  <p:tag name="ANNOTATION_ANIMATION_5" val="4"/>
  <p:tag name="ANNOTATION_ROTATION_5" val="0"/>
  <p:tag name="ANNOTATION_SUB_TYPE_5" val="11"/>
  <p:tag name="ANNOTATION_LOOP_COUNT_5" val="1"/>
  <p:tag name="ANNOTATION_BOX_RADIUS_5" val="5"/>
  <p:tag name="ANNOTATION_SCALE_5" val="0"/>
  <p:tag name="ANNOTATION_BORDER_ALPHA_5" val="100"/>
  <p:tag name="ANNOTATION_BORDER_COLOR_5" val="16777215"/>
  <p:tag name="ANNOTATION_FILL_COLOR_5" val="855309"/>
  <p:tag name="ANNOTATION_FILL_ALPHA_5" val="50"/>
  <p:tag name="ANNOTATION_BORDER_WIDTH_5" val="2"/>
  <p:tag name="ANNOTATION_TYPE_6" val="2"/>
  <p:tag name="ANNOTATION_START_6" val="57.7"/>
  <p:tag name="ANNOTATION_END_6" val="65.0"/>
  <p:tag name="ANNOTATION_TOP_6" val="-29.9"/>
  <p:tag name="ANNOTATION_LEFT_6" val="-30.0"/>
  <p:tag name="ANNOTATION_WIDTH_6" val="635.9"/>
  <p:tag name="ANNOTATION_HEIGHT_6" val="491.8"/>
  <p:tag name="ANNOTATION_ANIMATION_6" val="4"/>
  <p:tag name="ANNOTATION_ROTATION_6" val="0"/>
  <p:tag name="ANNOTATION_SUB_TYPE_6" val="11"/>
  <p:tag name="ANNOTATION_LOOP_COUNT_6" val="1"/>
  <p:tag name="ANNOTATION_BOX_RADIUS_6" val="0"/>
  <p:tag name="ANNOTATION_SCALE_6" val="0"/>
  <p:tag name="ANNOTATION_BORDER_ALPHA_6" val="100"/>
  <p:tag name="ANNOTATION_BORDER_COLOR_6" val="16777215"/>
  <p:tag name="ANNOTATION_FILL_COLOR_6" val="855309"/>
  <p:tag name="ANNOTATION_FILL_ALPHA_6" val="50"/>
  <p:tag name="ANNOTATION_BORDER_WIDTH_6" val="2"/>
  <p:tag name="ANNOTATION_TYPE_7" val="2"/>
  <p:tag name="ANNOTATION_START_7" val="65.0"/>
  <p:tag name="ANNOTATION_END_7" val="65.0"/>
  <p:tag name="ANNOTATION_TOP_7" val="-29.9"/>
  <p:tag name="ANNOTATION_LEFT_7" val="-30.0"/>
  <p:tag name="ANNOTATION_WIDTH_7" val="635.9"/>
  <p:tag name="ANNOTATION_HEIGHT_7" val="491.8"/>
  <p:tag name="ANNOTATION_ANIMATION_7" val="4"/>
  <p:tag name="ANNOTATION_ROTATION_7" val="0"/>
  <p:tag name="ANNOTATION_SUB_TYPE_7" val="11"/>
  <p:tag name="ANNOTATION_LOOP_COUNT_7" val="1"/>
  <p:tag name="ANNOTATION_BOX_RADIUS_7" val="0"/>
  <p:tag name="ANNOTATION_SCALE_7" val="0"/>
  <p:tag name="ANNOTATION_BORDER_ALPHA_7" val="100"/>
  <p:tag name="ANNOTATION_BORDER_COLOR_7" val="16777215"/>
  <p:tag name="ANNOTATION_FILL_COLOR_7" val="855309"/>
  <p:tag name="ANNOTATION_FILL_ALPHA_7" val="50"/>
  <p:tag name="ANNOTATION_BORDER_WIDTH_7" val="2"/>
  <p:tag name="ANNOTATION_TYPE_8" val="2"/>
  <p:tag name="ANNOTATION_START_8" val="65.0"/>
  <p:tag name="ANNOTATION_END_8" val="81.5"/>
  <p:tag name="ANNOTATION_TOP_8" val="149.4"/>
  <p:tag name="ANNOTATION_LEFT_8" val="79.7"/>
  <p:tag name="ANNOTATION_WIDTH_8" val="370.4"/>
  <p:tag name="ANNOTATION_HEIGHT_8" val="33.5"/>
  <p:tag name="ANNOTATION_ANIMATION_8" val="4"/>
  <p:tag name="ANNOTATION_ROTATION_8" val="0"/>
  <p:tag name="ANNOTATION_SUB_TYPE_8" val="11"/>
  <p:tag name="ANNOTATION_LOOP_COUNT_8" val="1"/>
  <p:tag name="ANNOTATION_BOX_RADIUS_8" val="5"/>
  <p:tag name="ANNOTATION_SCALE_8" val="0"/>
  <p:tag name="ANNOTATION_BORDER_ALPHA_8" val="100"/>
  <p:tag name="ANNOTATION_BORDER_COLOR_8" val="16777215"/>
  <p:tag name="ANNOTATION_FILL_COLOR_8" val="855309"/>
  <p:tag name="ANNOTATION_FILL_ALPHA_8" val="50"/>
  <p:tag name="ANNOTATION_BORDER_WIDTH_8" val="2"/>
  <p:tag name="ANNOTATION_TYPE_9" val="2"/>
  <p:tag name="ANNOTATION_START_9" val="81.5"/>
  <p:tag name="ANNOTATION_END_9" val="95.0"/>
  <p:tag name="ANNOTATION_TOP_9" val="-29.9"/>
  <p:tag name="ANNOTATION_LEFT_9" val="-30.0"/>
  <p:tag name="ANNOTATION_WIDTH_9" val="635.9"/>
  <p:tag name="ANNOTATION_HEIGHT_9" val="491.8"/>
  <p:tag name="ANNOTATION_ANIMATION_9" val="4"/>
  <p:tag name="ANNOTATION_ROTATION_9" val="0"/>
  <p:tag name="ANNOTATION_SUB_TYPE_9" val="11"/>
  <p:tag name="ANNOTATION_LOOP_COUNT_9" val="1"/>
  <p:tag name="ANNOTATION_BOX_RADIUS_9" val="0"/>
  <p:tag name="ANNOTATION_SCALE_9" val="0"/>
  <p:tag name="ANNOTATION_BORDER_ALPHA_9" val="100"/>
  <p:tag name="ANNOTATION_BORDER_COLOR_9" val="16777215"/>
  <p:tag name="ANNOTATION_FILL_COLOR_9" val="855309"/>
  <p:tag name="ANNOTATION_FILL_ALPHA_9" val="50"/>
  <p:tag name="ANNOTATION_BORDER_WIDTH_9" val="2"/>
  <p:tag name="ANNOTATION_TYPE_10" val="2"/>
  <p:tag name="ANNOTATION_START_10" val="95.0"/>
  <p:tag name="ANNOTATION_END_10" val="95.0"/>
  <p:tag name="ANNOTATION_TOP_10" val="-29.9"/>
  <p:tag name="ANNOTATION_LEFT_10" val="-30.0"/>
  <p:tag name="ANNOTATION_WIDTH_10" val="635.9"/>
  <p:tag name="ANNOTATION_HEIGHT_10" val="491.8"/>
  <p:tag name="ANNOTATION_ANIMATION_10" val="4"/>
  <p:tag name="ANNOTATION_ROTATION_10" val="0"/>
  <p:tag name="ANNOTATION_SUB_TYPE_10" val="11"/>
  <p:tag name="ANNOTATION_LOOP_COUNT_10" val="1"/>
  <p:tag name="ANNOTATION_BOX_RADIUS_10" val="0"/>
  <p:tag name="ANNOTATION_SCALE_10" val="0"/>
  <p:tag name="ANNOTATION_BORDER_ALPHA_10" val="100"/>
  <p:tag name="ANNOTATION_BORDER_COLOR_10" val="16777215"/>
  <p:tag name="ANNOTATION_FILL_COLOR_10" val="855309"/>
  <p:tag name="ANNOTATION_FILL_ALPHA_10" val="50"/>
  <p:tag name="ANNOTATION_BORDER_WIDTH_10" val="2"/>
  <p:tag name="ANNOTATION_TYPE_11" val="2"/>
  <p:tag name="ANNOTATION_START_11" val="95.0"/>
  <p:tag name="ANNOTATION_END_11" val="127.7"/>
  <p:tag name="ANNOTATION_TOP_11" val="190.0"/>
  <p:tag name="ANNOTATION_LEFT_11" val="41.4"/>
  <p:tag name="ANNOTATION_WIDTH_11" val="487.9"/>
  <p:tag name="ANNOTATION_HEIGHT_11" val="105.8"/>
  <p:tag name="ANNOTATION_ANIMATION_11" val="4"/>
  <p:tag name="ANNOTATION_ROTATION_11" val="0"/>
  <p:tag name="ANNOTATION_SUB_TYPE_11" val="11"/>
  <p:tag name="ANNOTATION_LOOP_COUNT_11" val="1"/>
  <p:tag name="ANNOTATION_BOX_RADIUS_11" val="5"/>
  <p:tag name="ANNOTATION_SCALE_11" val="0"/>
  <p:tag name="ANNOTATION_BORDER_ALPHA_11" val="100"/>
  <p:tag name="ANNOTATION_BORDER_COLOR_11" val="16777215"/>
  <p:tag name="ANNOTATION_FILL_COLOR_11" val="855309"/>
  <p:tag name="ANNOTATION_FILL_ALPHA_11" val="50"/>
  <p:tag name="ANNOTATION_BORDER_WIDTH_11" val="2"/>
  <p:tag name="ANNOTATION_TYPE_12" val="2"/>
  <p:tag name="ANNOTATION_START_12" val="127.7"/>
  <p:tag name="ANNOTATION_END_12" val="131.8"/>
  <p:tag name="ANNOTATION_TOP_12" val="-29.9"/>
  <p:tag name="ANNOTATION_LEFT_12" val="-30.0"/>
  <p:tag name="ANNOTATION_WIDTH_12" val="635.9"/>
  <p:tag name="ANNOTATION_HEIGHT_12" val="491.8"/>
  <p:tag name="ANNOTATION_ANIMATION_12" val="4"/>
  <p:tag name="ANNOTATION_ROTATION_12" val="0"/>
  <p:tag name="ANNOTATION_SUB_TYPE_12" val="11"/>
  <p:tag name="ANNOTATION_LOOP_COUNT_12" val="1"/>
  <p:tag name="ANNOTATION_BOX_RADIUS_12" val="0"/>
  <p:tag name="ANNOTATION_SCALE_12" val="0"/>
  <p:tag name="ANNOTATION_BORDER_ALPHA_12" val="100"/>
  <p:tag name="ANNOTATION_BORDER_COLOR_12" val="16777215"/>
  <p:tag name="ANNOTATION_FILL_COLOR_12" val="855309"/>
  <p:tag name="ANNOTATION_FILL_ALPHA_12" val="50"/>
  <p:tag name="ANNOTATION_BORDER_WIDTH_12" val="2"/>
  <p:tag name="ANNOTATION_TYPE_13" val="2"/>
  <p:tag name="ANNOTATION_START_13" val="131.8"/>
  <p:tag name="ANNOTATION_END_13" val="131.8"/>
  <p:tag name="ANNOTATION_TOP_13" val="-29.9"/>
  <p:tag name="ANNOTATION_LEFT_13" val="-30.0"/>
  <p:tag name="ANNOTATION_WIDTH_13" val="635.9"/>
  <p:tag name="ANNOTATION_HEIGHT_13" val="491.8"/>
  <p:tag name="ANNOTATION_ANIMATION_13" val="4"/>
  <p:tag name="ANNOTATION_ROTATION_13" val="0"/>
  <p:tag name="ANNOTATION_SUB_TYPE_13" val="11"/>
  <p:tag name="ANNOTATION_LOOP_COUNT_13" val="1"/>
  <p:tag name="ANNOTATION_BOX_RADIUS_13" val="0"/>
  <p:tag name="ANNOTATION_SCALE_13" val="0"/>
  <p:tag name="ANNOTATION_BORDER_ALPHA_13" val="100"/>
  <p:tag name="ANNOTATION_BORDER_COLOR_13" val="16777215"/>
  <p:tag name="ANNOTATION_FILL_COLOR_13" val="855309"/>
  <p:tag name="ANNOTATION_FILL_ALPHA_13" val="50"/>
  <p:tag name="ANNOTATION_BORDER_WIDTH_13" val="2"/>
  <p:tag name="ANNOTATION_TYPE_14" val="2"/>
  <p:tag name="ANNOTATION_START_14" val="131.8"/>
  <p:tag name="ANNOTATION_END_14" val="137.7"/>
  <p:tag name="ANNOTATION_TOP_14" val="280.8"/>
  <p:tag name="ANNOTATION_LEFT_14" val="48.0"/>
  <p:tag name="ANNOTATION_WIDTH_14" val="493.3"/>
  <p:tag name="ANNOTATION_HEIGHT_14" val="108.1"/>
  <p:tag name="ANNOTATION_ANIMATION_14" val="4"/>
  <p:tag name="ANNOTATION_ROTATION_14" val="0"/>
  <p:tag name="ANNOTATION_SUB_TYPE_14" val="11"/>
  <p:tag name="ANNOTATION_LOOP_COUNT_14" val="1"/>
  <p:tag name="ANNOTATION_BOX_RADIUS_14" val="5"/>
  <p:tag name="ANNOTATION_SCALE_14" val="0"/>
  <p:tag name="ANNOTATION_BORDER_ALPHA_14" val="100"/>
  <p:tag name="ANNOTATION_BORDER_COLOR_14" val="16777215"/>
  <p:tag name="ANNOTATION_FILL_COLOR_14" val="855309"/>
  <p:tag name="ANNOTATION_FILL_ALPHA_14" val="50"/>
  <p:tag name="ANNOTATION_BORDER_WIDTH_14" val="2"/>
  <p:tag name="ANNOTATION_TYPE_15" val="2"/>
  <p:tag name="ANNOTATION_START_15" val="137.7"/>
  <p:tag name="ANNOTATION_END_15" val="144.4"/>
  <p:tag name="ANNOTATION_TOP_15" val="-29.9"/>
  <p:tag name="ANNOTATION_LEFT_15" val="-30.0"/>
  <p:tag name="ANNOTATION_WIDTH_15" val="635.9"/>
  <p:tag name="ANNOTATION_HEIGHT_15" val="491.8"/>
  <p:tag name="ANNOTATION_ANIMATION_15" val="4"/>
  <p:tag name="ANNOTATION_ROTATION_15" val="0"/>
  <p:tag name="ANNOTATION_SUB_TYPE_15" val="11"/>
  <p:tag name="ANNOTATION_LOOP_COUNT_15" val="1"/>
  <p:tag name="ANNOTATION_BOX_RADIUS_15" val="0"/>
  <p:tag name="ANNOTATION_SCALE_15" val="0"/>
  <p:tag name="ANNOTATION_BORDER_ALPHA_15" val="100"/>
  <p:tag name="ANNOTATION_BORDER_COLOR_15" val="16777215"/>
  <p:tag name="ANNOTATION_FILL_COLOR_15" val="855309"/>
  <p:tag name="ANNOTATION_FILL_ALPHA_15" val="50"/>
  <p:tag name="ANNOTATION_BORDER_WIDTH_15" val="2"/>
  <p:tag name="ANNOTATION_TYPE_16" val="2"/>
  <p:tag name="ANNOTATION_START_16" val="144.4"/>
  <p:tag name="ANNOTATION_END_16" val="144.4"/>
  <p:tag name="ANNOTATION_TOP_16" val="-29.9"/>
  <p:tag name="ANNOTATION_LEFT_16" val="-30.0"/>
  <p:tag name="ANNOTATION_WIDTH_16" val="635.9"/>
  <p:tag name="ANNOTATION_HEIGHT_16" val="491.8"/>
  <p:tag name="ANNOTATION_ANIMATION_16" val="4"/>
  <p:tag name="ANNOTATION_ROTATION_16" val="0"/>
  <p:tag name="ANNOTATION_SUB_TYPE_16" val="11"/>
  <p:tag name="ANNOTATION_LOOP_COUNT_16" val="1"/>
  <p:tag name="ANNOTATION_BOX_RADIUS_16" val="0"/>
  <p:tag name="ANNOTATION_SCALE_16" val="0"/>
  <p:tag name="ANNOTATION_BORDER_ALPHA_16" val="100"/>
  <p:tag name="ANNOTATION_BORDER_COLOR_16" val="16777215"/>
  <p:tag name="ANNOTATION_FILL_COLOR_16" val="855309"/>
  <p:tag name="ANNOTATION_FILL_ALPHA_16" val="50"/>
  <p:tag name="ANNOTATION_BORDER_WIDTH_16" val="2"/>
  <p:tag name="ANNOTATION_TYPE_17" val="2"/>
  <p:tag name="ANNOTATION_START_17" val="144.4"/>
  <p:tag name="ANNOTATION_END_17" val="153.1"/>
  <p:tag name="ANNOTATION_TOP_17" val="124.9"/>
  <p:tag name="ANNOTATION_LEFT_17" val="71.9"/>
  <p:tag name="ANNOTATION_WIDTH_17" val="371.6"/>
  <p:tag name="ANNOTATION_HEIGHT_17" val="23.9"/>
  <p:tag name="ANNOTATION_ANIMATION_17" val="4"/>
  <p:tag name="ANNOTATION_ROTATION_17" val="0"/>
  <p:tag name="ANNOTATION_SUB_TYPE_17" val="11"/>
  <p:tag name="ANNOTATION_LOOP_COUNT_17" val="1"/>
  <p:tag name="ANNOTATION_BOX_RADIUS_17" val="5"/>
  <p:tag name="ANNOTATION_SCALE_17" val="0"/>
  <p:tag name="ANNOTATION_BORDER_ALPHA_17" val="100"/>
  <p:tag name="ANNOTATION_BORDER_COLOR_17" val="16777215"/>
  <p:tag name="ANNOTATION_FILL_COLOR_17" val="855309"/>
  <p:tag name="ANNOTATION_FILL_ALPHA_17" val="50"/>
  <p:tag name="ANNOTATION_BORDER_WIDTH_17" val="2"/>
  <p:tag name="ANNOTATION_TYPE_18" val="2"/>
  <p:tag name="ANNOTATION_START_18" val="153.1"/>
  <p:tag name="ANNOTATION_END_18" val="166.6"/>
  <p:tag name="ANNOTATION_TOP_18" val="-29.9"/>
  <p:tag name="ANNOTATION_LEFT_18" val="-30.0"/>
  <p:tag name="ANNOTATION_WIDTH_18" val="635.9"/>
  <p:tag name="ANNOTATION_HEIGHT_18" val="491.8"/>
  <p:tag name="ANNOTATION_ANIMATION_18" val="4"/>
  <p:tag name="ANNOTATION_ROTATION_18" val="0"/>
  <p:tag name="ANNOTATION_SUB_TYPE_18" val="11"/>
  <p:tag name="ANNOTATION_LOOP_COUNT_18" val="1"/>
  <p:tag name="ANNOTATION_BOX_RADIUS_18" val="0"/>
  <p:tag name="ANNOTATION_SCALE_18" val="0"/>
  <p:tag name="ANNOTATION_BORDER_ALPHA_18" val="100"/>
  <p:tag name="ANNOTATION_BORDER_COLOR_18" val="16777215"/>
  <p:tag name="ANNOTATION_FILL_COLOR_18" val="855309"/>
  <p:tag name="ANNOTATION_FILL_ALPHA_18" val="50"/>
  <p:tag name="ANNOTATION_BORDER_WIDTH_18" val="2"/>
  <p:tag name="ANNOTATION_TYPE_19" val="2"/>
  <p:tag name="ANNOTATION_START_19" val="166.6"/>
  <p:tag name="ANNOTATION_END_19" val="166.6"/>
  <p:tag name="ANNOTATION_TOP_19" val="-29.9"/>
  <p:tag name="ANNOTATION_LEFT_19" val="-30.0"/>
  <p:tag name="ANNOTATION_WIDTH_19" val="635.9"/>
  <p:tag name="ANNOTATION_HEIGHT_19" val="491.8"/>
  <p:tag name="ANNOTATION_ANIMATION_19" val="4"/>
  <p:tag name="ANNOTATION_ROTATION_19" val="0"/>
  <p:tag name="ANNOTATION_SUB_TYPE_19" val="11"/>
  <p:tag name="ANNOTATION_LOOP_COUNT_19" val="1"/>
  <p:tag name="ANNOTATION_BOX_RADIUS_19" val="0"/>
  <p:tag name="ANNOTATION_SCALE_19" val="0"/>
  <p:tag name="ANNOTATION_BORDER_ALPHA_19" val="100"/>
  <p:tag name="ANNOTATION_BORDER_COLOR_19" val="16777215"/>
  <p:tag name="ANNOTATION_FILL_COLOR_19" val="855309"/>
  <p:tag name="ANNOTATION_FILL_ALPHA_19" val="50"/>
  <p:tag name="ANNOTATION_BORDER_WIDTH_19" val="2"/>
  <p:tag name="ANNOTATION_TYPE_20" val="2"/>
  <p:tag name="ANNOTATION_START_20" val="166.6"/>
  <p:tag name="ANNOTATION_END_20" val="172.9"/>
  <p:tag name="ANNOTATION_TOP_20" val="300.5"/>
  <p:tag name="ANNOTATION_LEFT_20" val="77.9"/>
  <p:tag name="ANNOTATION_WIDTH_20" val="453.7"/>
  <p:tag name="ANNOTATION_HEIGHT_20" val="47.2"/>
  <p:tag name="ANNOTATION_ANIMATION_20" val="4"/>
  <p:tag name="ANNOTATION_ROTATION_20" val="0"/>
  <p:tag name="ANNOTATION_SUB_TYPE_20" val="11"/>
  <p:tag name="ANNOTATION_LOOP_COUNT_20" val="1"/>
  <p:tag name="ANNOTATION_BOX_RADIUS_20" val="5"/>
  <p:tag name="ANNOTATION_SCALE_20" val="0"/>
  <p:tag name="ANNOTATION_BORDER_ALPHA_20" val="100"/>
  <p:tag name="ANNOTATION_BORDER_COLOR_20" val="16777215"/>
  <p:tag name="ANNOTATION_FILL_COLOR_20" val="855309"/>
  <p:tag name="ANNOTATION_FILL_ALPHA_20" val="50"/>
  <p:tag name="ANNOTATION_BORDER_WIDTH_20" val="2"/>
  <p:tag name="ANNOTATION_TYPE_21" val="2"/>
  <p:tag name="ANNOTATION_START_21" val="172.9"/>
  <p:tag name="ANNOTATION_END_21" val="199.6"/>
  <p:tag name="ANNOTATION_TOP_21" val="-29.9"/>
  <p:tag name="ANNOTATION_LEFT_21" val="-30.0"/>
  <p:tag name="ANNOTATION_WIDTH_21" val="635.9"/>
  <p:tag name="ANNOTATION_HEIGHT_21" val="491.8"/>
  <p:tag name="ANNOTATION_ANIMATION_21" val="4"/>
  <p:tag name="ANNOTATION_ROTATION_21" val="0"/>
  <p:tag name="ANNOTATION_SUB_TYPE_21" val="11"/>
  <p:tag name="ANNOTATION_LOOP_COUNT_21" val="1"/>
  <p:tag name="ANNOTATION_BOX_RADIUS_21" val="0"/>
  <p:tag name="ANNOTATION_SCALE_21" val="0"/>
  <p:tag name="ANNOTATION_BORDER_ALPHA_21" val="100"/>
  <p:tag name="ANNOTATION_BORDER_COLOR_21" val="16777215"/>
  <p:tag name="ANNOTATION_FILL_COLOR_21" val="855309"/>
  <p:tag name="ANNOTATION_FILL_ALPHA_21" val="50"/>
  <p:tag name="ANNOTATION_BORDER_WIDTH_21" val="2"/>
  <p:tag name="ANNOTATION_TYPE_22" val="2"/>
  <p:tag name="ANNOTATION_START_22" val="199.6"/>
  <p:tag name="ANNOTATION_TOP_22" val="-29.9"/>
  <p:tag name="ANNOTATION_LEFT_22" val="-30.0"/>
  <p:tag name="ANNOTATION_WIDTH_22" val="635.9"/>
  <p:tag name="ANNOTATION_HEIGHT_22" val="491.8"/>
  <p:tag name="ANNOTATION_ANIMATION_22" val="4"/>
  <p:tag name="ANNOTATION_ROTATION_22" val="0"/>
  <p:tag name="ANNOTATION_SUB_TYPE_22" val="11"/>
  <p:tag name="ANNOTATION_LOOP_COUNT_22" val="1"/>
  <p:tag name="ANNOTATION_BOX_RADIUS_22" val="0"/>
  <p:tag name="ANNOTATION_SCALE_22" val="0"/>
  <p:tag name="ANNOTATION_BORDER_ALPHA_22" val="100"/>
  <p:tag name="ANNOTATION_BORDER_COLOR_22" val="16777215"/>
  <p:tag name="ANNOTATION_FILL_COLOR_22" val="855309"/>
  <p:tag name="ANNOTATION_FILL_ALPHA_22" val="50"/>
  <p:tag name="ANNOTATION_BORDER_WIDTH_22" val="2"/>
  <p:tag name="ANNOTATION_COUNT" val="22"/>
</p:tagLst>
</file>

<file path=ppt/tags/tag99.xml><?xml version="1.0" encoding="utf-8"?>
<p:tagLst xmlns:a="http://schemas.openxmlformats.org/drawingml/2006/main" xmlns:r="http://schemas.openxmlformats.org/officeDocument/2006/relationships" xmlns:p="http://schemas.openxmlformats.org/presentationml/2006/main">
  <p:tag name="AUDIO_ID" val="860"/>
  <p:tag name="ELAPSEDTIME" val="29.4"/>
  <p:tag name="ANNOTATION_TYPE_1" val="0"/>
  <p:tag name="ANNOTATION_START_1" val="12.0"/>
  <p:tag name="ANNOTATION_TOP_1" val="162.1"/>
  <p:tag name="ANNOTATION_LEFT_1" val="302.5"/>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COUNT" val="1"/>
  <p:tag name="ARTICULATE_SLIDE_GUID" val="15e5034d-2ff5-4d89-af34-17bdfa89d05b"/>
  <p:tag name="ARTICULATE_SLIDE_NAV" val="4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2_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24593</TotalTime>
  <Pages>98</Pages>
  <Words>12685</Words>
  <Application>Microsoft Office PowerPoint</Application>
  <PresentationFormat>Letter Paper (8.5x11 in)</PresentationFormat>
  <Paragraphs>1913</Paragraphs>
  <Slides>223</Slides>
  <Notes>113</Notes>
  <HiddenSlides>0</HiddenSlides>
  <MMClips>2</MMClips>
  <ScaleCrop>false</ScaleCrop>
  <HeadingPairs>
    <vt:vector size="8" baseType="variant">
      <vt:variant>
        <vt:lpstr>Fonts Used</vt:lpstr>
      </vt:variant>
      <vt:variant>
        <vt:i4>16</vt:i4>
      </vt:variant>
      <vt:variant>
        <vt:lpstr>Theme</vt:lpstr>
      </vt:variant>
      <vt:variant>
        <vt:i4>2</vt:i4>
      </vt:variant>
      <vt:variant>
        <vt:lpstr>Embedded OLE Servers</vt:lpstr>
      </vt:variant>
      <vt:variant>
        <vt:i4>3</vt:i4>
      </vt:variant>
      <vt:variant>
        <vt:lpstr>Slide Titles</vt:lpstr>
      </vt:variant>
      <vt:variant>
        <vt:i4>223</vt:i4>
      </vt:variant>
    </vt:vector>
  </HeadingPairs>
  <TitlesOfParts>
    <vt:vector size="244" baseType="lpstr">
      <vt:lpstr>Aptos</vt:lpstr>
      <vt:lpstr>Aptos Narrow</vt:lpstr>
      <vt:lpstr>Arial</vt:lpstr>
      <vt:lpstr>Arial Black</vt:lpstr>
      <vt:lpstr>BlinkMacSystemFont</vt:lpstr>
      <vt:lpstr>Calibri</vt:lpstr>
      <vt:lpstr>Courier New</vt:lpstr>
      <vt:lpstr>Gill Sans MT</vt:lpstr>
      <vt:lpstr>Helvetica</vt:lpstr>
      <vt:lpstr>Jokerman</vt:lpstr>
      <vt:lpstr>Monotype Sorts</vt:lpstr>
      <vt:lpstr>Tahoma</vt:lpstr>
      <vt:lpstr>Times</vt:lpstr>
      <vt:lpstr>Times New Roman</vt:lpstr>
      <vt:lpstr>Wingdings</vt:lpstr>
      <vt:lpstr>Wingdings 3</vt:lpstr>
      <vt:lpstr>1_Origin</vt:lpstr>
      <vt:lpstr>2_Origin</vt:lpstr>
      <vt:lpstr>Chart</vt:lpstr>
      <vt:lpstr>Clip</vt:lpstr>
      <vt:lpstr>Document</vt:lpstr>
      <vt:lpstr>Diabetes Care in the Hospital MarinHealth|2026  </vt:lpstr>
      <vt:lpstr>Coach Bev has no Conflict of Interest</vt:lpstr>
      <vt:lpstr>References</vt:lpstr>
      <vt:lpstr>Diabetes Care in the Hospital Topics</vt:lpstr>
      <vt:lpstr>Glucose Management and Hospitalized Patients  </vt:lpstr>
      <vt:lpstr>Hospitals and Hyperglycemia-  What’s the Big Deal? </vt:lpstr>
      <vt:lpstr>Management of Inpatient Hyperglycemia and Diabetes in Older Adults</vt:lpstr>
      <vt:lpstr>Stress response and hyperglycemia</vt:lpstr>
      <vt:lpstr>Causes of Inpatient Hyperglycemia</vt:lpstr>
      <vt:lpstr>Hyperglycemia*: A Common Comorbidity in Medical-Surgical Patients in a Community Hospital</vt:lpstr>
      <vt:lpstr>RABBIT 2 Trial</vt:lpstr>
      <vt:lpstr>RABBIT 2 Trial</vt:lpstr>
      <vt:lpstr>Hyperglycemia in Patients  With Undiagnosed Diabetes</vt:lpstr>
      <vt:lpstr>Check A1C if DM or Hyperglycemia</vt:lpstr>
      <vt:lpstr>16. Diabetes Care in the Hospital – Treatment Strategies</vt:lpstr>
      <vt:lpstr>16. Diabetes Care in the Hospital - ADA Goals and Treatments For Hospitalized Patients </vt:lpstr>
      <vt:lpstr>Glucose Goals – Clinical judgement required</vt:lpstr>
      <vt:lpstr>CMS &amp; Inpatient Glycemic Control</vt:lpstr>
      <vt:lpstr>We Aren’t Saying It’s Easy  </vt:lpstr>
      <vt:lpstr>Diabetes Care in the Hospital - ADA   </vt:lpstr>
      <vt:lpstr>We can make a difference</vt:lpstr>
      <vt:lpstr>BR Says “Where Is My Insulin?”  </vt:lpstr>
      <vt:lpstr>PowerPoint Presentation</vt:lpstr>
      <vt:lpstr>Review “How to Think Like a Pancreas”</vt:lpstr>
      <vt:lpstr>PowerPoint Presentation</vt:lpstr>
      <vt:lpstr>Physiologic Insulin Secretion:    24-Hour Profile </vt:lpstr>
      <vt:lpstr>Where are the Carbs?</vt:lpstr>
      <vt:lpstr>How nutrients affect blood sugar</vt:lpstr>
      <vt:lpstr>Carb Counting - Starch</vt:lpstr>
      <vt:lpstr>Carb counting- fruit</vt:lpstr>
      <vt:lpstr>Carb Counting - Milk</vt:lpstr>
      <vt:lpstr>Carb  Counting - Sweets</vt:lpstr>
      <vt:lpstr>Hospital Meal – 1 unit /15 gms carb</vt:lpstr>
      <vt:lpstr>MNT In Hospital Setting</vt:lpstr>
      <vt:lpstr>Type 1 Insulin Management</vt:lpstr>
      <vt:lpstr>Type 1 ~ Immune Mediated  5-10% of Diabetes</vt:lpstr>
      <vt:lpstr>Type 1 is 5- 10% of all Diabetes</vt:lpstr>
      <vt:lpstr>Signs of Type 1 Diabetes</vt:lpstr>
      <vt:lpstr>How do we know someone has Type 1 vs Type 2?</vt:lpstr>
      <vt:lpstr>What Does Type 1 Look Like?</vt:lpstr>
      <vt:lpstr>Type 1 (stage 2) Delayed with Teplizumab by 2 years     www.DiabetesTrialNet.org</vt:lpstr>
      <vt:lpstr>Type 1 Diabetes Features?</vt:lpstr>
      <vt:lpstr>BR Says “Where Is My Insulin?” Action</vt:lpstr>
      <vt:lpstr>Pumps &amp; CGMs in Hospital</vt:lpstr>
      <vt:lpstr>This is an example of IV insulin infusion titration to subq insulin (basal/nutritional/correctional) on pt with DKA. It is crucial to give basal insulin prior to discontinuation of the insulin drip:</vt:lpstr>
      <vt:lpstr>Pump Policy and Procedure</vt:lpstr>
      <vt:lpstr>When to Take Off Insulin Pumps</vt:lpstr>
      <vt:lpstr>Considerations for Inpt Pumps</vt:lpstr>
      <vt:lpstr>Insulin Pump Use in Hospitals</vt:lpstr>
      <vt:lpstr>MarinHealth Patient Agreement</vt:lpstr>
      <vt:lpstr>Continuous Glucose Monitoring Inpt</vt:lpstr>
      <vt:lpstr>PowerPoint Presentation</vt:lpstr>
      <vt:lpstr>When to Take Off Glucose Sensors</vt:lpstr>
      <vt:lpstr>DKA – What Is The Cause? Poll</vt:lpstr>
      <vt:lpstr>Oral Meds PocketCard</vt:lpstr>
      <vt:lpstr>SGLT-2i Indications Summary</vt:lpstr>
      <vt:lpstr>Poll question 3</vt:lpstr>
      <vt:lpstr>Natural History of Type 2 Diabetes</vt:lpstr>
      <vt:lpstr>Diabetes Screening Guidelines  (ADA 2026 Clinical Practice Guidelines – Cheat Sheet)</vt:lpstr>
      <vt:lpstr>A1c and Estimated Avg Glucose (eAG)  </vt:lpstr>
      <vt:lpstr>PowerPoint Presentation</vt:lpstr>
      <vt:lpstr>Signs of Diabetes</vt:lpstr>
      <vt:lpstr>Acanthosis Nigricans</vt:lpstr>
      <vt:lpstr>PowerPoint Presentation</vt:lpstr>
      <vt:lpstr>Poll Question 4</vt:lpstr>
      <vt:lpstr>The Noxious Nine – Pathophysiology T2D</vt:lpstr>
      <vt:lpstr>What is Type 2 Diabetes?</vt:lpstr>
      <vt:lpstr>Diabetes is also associated with </vt:lpstr>
      <vt:lpstr>Other Causes of Hyperglycemia</vt:lpstr>
      <vt:lpstr>Diabetes Bingo “DiaBingo”  Shout out Right Answer</vt:lpstr>
      <vt:lpstr>DiaBingo</vt:lpstr>
      <vt:lpstr>Is Inpatient Diabetes Education Realistic?</vt:lpstr>
      <vt:lpstr>Stigma associated with diabetes  Have you heard others using these words or phrases?</vt:lpstr>
      <vt:lpstr>Quick Question 5 </vt:lpstr>
      <vt:lpstr>Self Reflective Question</vt:lpstr>
      <vt:lpstr>Let’s use language that (is)</vt:lpstr>
      <vt:lpstr>Life Study – Mrs. Jones</vt:lpstr>
      <vt:lpstr>Language of Diabetes Education</vt:lpstr>
      <vt:lpstr>Mrs. Jones asks you  What Do You Say?</vt:lpstr>
      <vt:lpstr>Mrs. Jones asks you  What Do You Say?</vt:lpstr>
      <vt:lpstr>Guiding Language Principles</vt:lpstr>
      <vt:lpstr>  Terminology matters – Avoiding weight stigma  </vt:lpstr>
      <vt:lpstr>Missed Appointments due to Stigma and Shame</vt:lpstr>
      <vt:lpstr>PowerPoint Presentation</vt:lpstr>
      <vt:lpstr>Quick Question 6</vt:lpstr>
      <vt:lpstr>Barriers to Self Management</vt:lpstr>
      <vt:lpstr>PowerPoint Presentation</vt:lpstr>
      <vt:lpstr>Weight is a Heavy Issue</vt:lpstr>
      <vt:lpstr>Standard American Diet is SAD</vt:lpstr>
      <vt:lpstr>Reduce refined Carbs, Added Sugars - ADA</vt:lpstr>
      <vt:lpstr>PowerPoint Presentation</vt:lpstr>
      <vt:lpstr>PowerPoint Presentation</vt:lpstr>
      <vt:lpstr>Choose Healthy Carbs </vt:lpstr>
      <vt:lpstr>Healthy Eating Patterns/Approaches</vt:lpstr>
      <vt:lpstr>Plate example</vt:lpstr>
      <vt:lpstr>ADA 2026 Summary</vt:lpstr>
      <vt:lpstr>5 M’s and Judgement Free Zone</vt:lpstr>
      <vt:lpstr>Exercise Standards </vt:lpstr>
      <vt:lpstr>A hard truth</vt:lpstr>
      <vt:lpstr>Where are we on this continuum?</vt:lpstr>
      <vt:lpstr>Good Exercise Info / Quotes</vt:lpstr>
      <vt:lpstr>Best Shake For People with Diabetes</vt:lpstr>
      <vt:lpstr>Mr. Jones -  What are Your Recommendations?</vt:lpstr>
      <vt:lpstr>Lower Extremities</vt:lpstr>
      <vt:lpstr>PowerPoint Presentation</vt:lpstr>
      <vt:lpstr>PowerPoint Presentation</vt:lpstr>
      <vt:lpstr>PowerPoint Presentation</vt:lpstr>
      <vt:lpstr>No Bathroom Surgery</vt:lpstr>
      <vt:lpstr>5.07 monofilament = 10gms linear pressure</vt:lpstr>
      <vt:lpstr>Three Most Important  Foot Care Tips</vt:lpstr>
      <vt:lpstr>Diabetes Bingo “DiaBingo”  Shout out Right Answer</vt:lpstr>
      <vt:lpstr>DiaBingo- G</vt:lpstr>
      <vt:lpstr>Section 2</vt:lpstr>
      <vt:lpstr>Mr. Jones needs to go to surgery</vt:lpstr>
      <vt:lpstr>Poll Question 7</vt:lpstr>
      <vt:lpstr>Diabetes and Surgery</vt:lpstr>
      <vt:lpstr>Perioperative Meds &amp; Monitoring</vt:lpstr>
      <vt:lpstr>To Hold or Not Hold Basal If NPO or Stops Eating</vt:lpstr>
      <vt:lpstr>Prep for Surgery – Poll 8</vt:lpstr>
      <vt:lpstr>Meds for Diabetes PocketCards</vt:lpstr>
      <vt:lpstr>Preparation for Surgery</vt:lpstr>
      <vt:lpstr>Poll Question 7</vt:lpstr>
      <vt:lpstr>Meds for Diabetes PocketCards</vt:lpstr>
      <vt:lpstr>GLP-1 Pre Surgery</vt:lpstr>
      <vt:lpstr>GLP-1 Effects in Humans Understanding the Natural Role of Incretins</vt:lpstr>
      <vt:lpstr>Pocket Card: GLP-1 &amp; GIP RA  </vt:lpstr>
      <vt:lpstr>Benefits of GLP-1 RA &amp; GIP/GLP-1 Receptor Agonists</vt:lpstr>
      <vt:lpstr>Counseling Points: GLP-1 RA &amp; GLP-1/GIP</vt:lpstr>
      <vt:lpstr>Counseling Points: GLP-1 RA &amp; GLP-1/GIP</vt:lpstr>
      <vt:lpstr>Getting Mrs. Jones Ready for Discharge</vt:lpstr>
      <vt:lpstr>Hospital Readmissions with Diabetes</vt:lpstr>
      <vt:lpstr>Discharge Plan Example</vt:lpstr>
      <vt:lpstr>Topics to cover before discharge</vt:lpstr>
      <vt:lpstr>Medication Reconciliation</vt:lpstr>
      <vt:lpstr>MarinHealth Goals at Discharge</vt:lpstr>
      <vt:lpstr>Getting Mrs. Jones Ready for Discharge</vt:lpstr>
      <vt:lpstr>Best and Banting – U of Toronto 1921</vt:lpstr>
      <vt:lpstr>Miracle of Insulin</vt:lpstr>
      <vt:lpstr>Insulin Finally Available - 1922</vt:lpstr>
      <vt:lpstr>Problem Solving Tips for more comfortable injections</vt:lpstr>
      <vt:lpstr>Insulin Teaching Keys</vt:lpstr>
      <vt:lpstr>PowerPoint Presentation</vt:lpstr>
      <vt:lpstr>How Much Insulin is Needed?</vt:lpstr>
      <vt:lpstr>Insulin Timing</vt:lpstr>
      <vt:lpstr>Person on Insulin  </vt:lpstr>
      <vt:lpstr>Insulin Caution</vt:lpstr>
      <vt:lpstr>Insulin Strategies (ADA)</vt:lpstr>
      <vt:lpstr> Poll Question 1</vt:lpstr>
      <vt:lpstr>Hypoglycemia predicts Hypo</vt:lpstr>
      <vt:lpstr>Hypoglycemia – Focus on Prevention</vt:lpstr>
      <vt:lpstr>Hypoglycemic Symptoms</vt:lpstr>
      <vt:lpstr>Poll Question 2</vt:lpstr>
      <vt:lpstr>Treatment of Hypoglycemia</vt:lpstr>
      <vt:lpstr>15 - 20 Gms Carb Sources</vt:lpstr>
      <vt:lpstr>PowerPoint Presentation</vt:lpstr>
      <vt:lpstr>PowerPoint Presentation</vt:lpstr>
      <vt:lpstr>Glucagon Emergency Kit</vt:lpstr>
      <vt:lpstr>Gvoke HypoPen</vt:lpstr>
      <vt:lpstr>Nasal Glucagon - Baqsimi</vt:lpstr>
      <vt:lpstr>Morning Hypoglycemia – Question 3 </vt:lpstr>
      <vt:lpstr>Example of hypoglycemia due to too much basal on board and patient not eating much. Basal was discontinued and blood sugars recovered:</vt:lpstr>
      <vt:lpstr>Steps to Prevent Hypo</vt:lpstr>
      <vt:lpstr>Steps to Prevent Hypo</vt:lpstr>
      <vt:lpstr>MarinHealth Hypo Policy</vt:lpstr>
      <vt:lpstr>MarinHealth Hypo Policy</vt:lpstr>
      <vt:lpstr>PowerPoint Presentation</vt:lpstr>
      <vt:lpstr>Diabetes Bingo “DiaBingo”  Shout out Right Answer</vt:lpstr>
      <vt:lpstr>DiaBingo - N</vt:lpstr>
      <vt:lpstr>Poll question 4</vt:lpstr>
      <vt:lpstr>Insulin Therapy Components</vt:lpstr>
      <vt:lpstr>PowerPoint Presentation</vt:lpstr>
      <vt:lpstr>Bolus – Insulin Sliding Scale  Starts at 150, 2 units for every 50 mg/dl &gt;150</vt:lpstr>
      <vt:lpstr>How Much Insulin Does a Patient Need?</vt:lpstr>
      <vt:lpstr>Getting Glucose to Goal – How?</vt:lpstr>
      <vt:lpstr>Ms. Jones is 60kg – GFR &lt; 60, insulin naive? Basal/Bolus Insulin Dosing Strategy</vt:lpstr>
      <vt:lpstr>Basal/Bolus Insulin Dosing Strategy  0.3u/kg</vt:lpstr>
      <vt:lpstr>Ms. K admitted to hospital</vt:lpstr>
      <vt:lpstr>Basal/Bolus Insulin Dosing Strategy  0.5u/kg</vt:lpstr>
      <vt:lpstr>Bolus Insulin Timing</vt:lpstr>
      <vt:lpstr>Bolus Basics</vt:lpstr>
      <vt:lpstr>PowerPoint Presentation</vt:lpstr>
      <vt:lpstr>Now that we covered basal insulin and nutrititional, what about BG &gt; 150?</vt:lpstr>
      <vt:lpstr>Correction Insulin Scale Dosing</vt:lpstr>
      <vt:lpstr>Correction Bolus Sensitive Rapid/Fast Acting Insulin   </vt:lpstr>
      <vt:lpstr>Correction Bolus Average BMI Rapid/Fast Acting Insulin Aspart </vt:lpstr>
      <vt:lpstr>Correction Bolus Resistant BMI Rapid/Fast Acting Insulin Aspart </vt:lpstr>
      <vt:lpstr>HS Correction Bolus Scale Rapid/Fast Acting Insulin aspart</vt:lpstr>
      <vt:lpstr> How much Insulin?</vt:lpstr>
      <vt:lpstr>What About Basal Insulin? </vt:lpstr>
      <vt:lpstr>PowerPoint Presentation</vt:lpstr>
      <vt:lpstr>Inpt Study – Ms. K</vt:lpstr>
      <vt:lpstr>Insulin Dose – Ms. K</vt:lpstr>
      <vt:lpstr>Basal/Bolus Insulin Dosing Strategy  </vt:lpstr>
      <vt:lpstr>Basal/Bolus Insulin Dosing Strategy 0.4u/kg</vt:lpstr>
      <vt:lpstr>Basal/Bolus Insulin Dosing Strategy 0.4u/kg</vt:lpstr>
      <vt:lpstr>Ms. K Pattern 3 unit meal bolus + Correction 8 unit Glargine hs </vt:lpstr>
      <vt:lpstr>Next Steps?</vt:lpstr>
      <vt:lpstr>Discharge Teaching for Ms. K</vt:lpstr>
      <vt:lpstr>Mr. R has Pneumonia How Much Insulin Needed?</vt:lpstr>
      <vt:lpstr>Basal/Bolus Insulin  Dosing Strategy 0.2u/kg  </vt:lpstr>
      <vt:lpstr>Basal/Bolus Insulin  Dosing Strategy 0.2u/kg  </vt:lpstr>
      <vt:lpstr>Decrease Risk of Hypo</vt:lpstr>
      <vt:lpstr>Sample Correction Bolus /HS Scale Rapid/Fast Acting Insulin  (1 unit:50 mg/dl&gt;150)</vt:lpstr>
      <vt:lpstr>Mr. R- Pattern / 2 unit meal bolus + Correction + 7u Glargine hs </vt:lpstr>
      <vt:lpstr>Section 3</vt:lpstr>
      <vt:lpstr>Mr. R after 9 days feeling better. Eating again, regaining strength. DC today.</vt:lpstr>
      <vt:lpstr>Mr. R leaving hospital. Discharge plan?</vt:lpstr>
      <vt:lpstr>How Much Insulin Needed? Mr. K</vt:lpstr>
      <vt:lpstr>Basal/Bolus Insulin  Dosing Strategy 0.5u/kg </vt:lpstr>
      <vt:lpstr>Basal/Bolus Insulin  Dosing Strategy 0.5u/kg </vt:lpstr>
      <vt:lpstr>Started on Prednisone 60mg qd for Asthma</vt:lpstr>
      <vt:lpstr>Example of pt NOT receiving basal insulin due to basal being held (surgery/NPO) and also received a steroid.  Severe hyperglycemia and the patient had to be transferred to higher level of care for IV insulin drip.</vt:lpstr>
      <vt:lpstr>BG Running High? </vt:lpstr>
      <vt:lpstr>BG Above Target? Insulin Adjustment Strategies</vt:lpstr>
      <vt:lpstr>Mr. K- Pattern 8 unit meal bolus + High Correction  25 units basal am </vt:lpstr>
      <vt:lpstr>Mr. K BG Levels WAY above target Transferred to ICU for Insulin Drip</vt:lpstr>
      <vt:lpstr>BG Levels Too High Insulin Drip Started</vt:lpstr>
      <vt:lpstr>Most Important Action? Poll 5</vt:lpstr>
      <vt:lpstr>Before Stopping IV Insulin – Give Subq Insulin at least 2 hours before</vt:lpstr>
      <vt:lpstr>How Much Insulin Needed? Discharge Medications</vt:lpstr>
      <vt:lpstr>MR K. Stable, ready for discharge.</vt:lpstr>
      <vt:lpstr>Strategies to Improve Inpatient Glucose Control in Hospital Setting</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Diabetes, tools and tips of the trade</dc:title>
  <dc:creator>IMT</dc:creator>
  <cp:lastModifiedBy>Beverly Thomassian</cp:lastModifiedBy>
  <cp:revision>971</cp:revision>
  <cp:lastPrinted>2025-07-24T13:01:52Z</cp:lastPrinted>
  <dcterms:created xsi:type="dcterms:W3CDTF">1998-04-16T17:55:30Z</dcterms:created>
  <dcterms:modified xsi:type="dcterms:W3CDTF">2026-08-18T00:04:16Z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UseProject">
    <vt:lpwstr>1</vt:lpwstr>
  </property>
  <property fmtid="{D5CDD505-2E9C-101B-9397-08002B2CF9AE}" pid="3" name="ArticulatePath">
    <vt:lpwstr>slide day 1, BAE 2014</vt:lpwstr>
  </property>
  <property fmtid="{D5CDD505-2E9C-101B-9397-08002B2CF9AE}" pid="4" name="ArticulateGUID">
    <vt:lpwstr>973DF249-3399-46CA-9E12-627EB0F92968</vt:lpwstr>
  </property>
  <property fmtid="{D5CDD505-2E9C-101B-9397-08002B2CF9AE}" pid="5" name="ArticulateProjectFull">
    <vt:lpwstr>C:\Users\bev\Dropbox\A DES Admin Folder\Boot Camp\2015 Spring BootCamp\6 bootcamp slides MNT ex.ppta</vt:lpwstr>
  </property>
</Properties>
</file>