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347_B5E39BE7.xml" ContentType="application/vnd.ms-powerpoint.comments+xml"/>
  <Override PartName="/ppt/notesSlides/notesSlide6.xml" ContentType="application/vnd.openxmlformats-officedocument.presentationml.notesSlide+xml"/>
  <Override PartName="/ppt/comments/modernComment_342_D249E99F.xml" ContentType="application/vnd.ms-powerpoint.comments+xml"/>
  <Override PartName="/ppt/notesSlides/notesSlide7.xml" ContentType="application/vnd.openxmlformats-officedocument.presentationml.notesSlide+xml"/>
  <Override PartName="/ppt/comments/modernComment_344_6DB84A55.xml" ContentType="application/vnd.ms-powerpoint.comments+xml"/>
  <Override PartName="/ppt/notesSlides/notesSlide8.xml" ContentType="application/vnd.openxmlformats-officedocument.presentationml.notesSlide+xml"/>
  <Override PartName="/ppt/comments/modernComment_348_C0EE87C0.xml" ContentType="application/vnd.ms-powerpoint.comments+xml"/>
  <Override PartName="/ppt/notesSlides/notesSlide9.xml" ContentType="application/vnd.openxmlformats-officedocument.presentationml.notesSlide+xml"/>
  <Override PartName="/ppt/comments/modernComment_349_F899A000.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7FE4E501_B96BF8E0.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tags/tag1.xml" ContentType="application/vnd.openxmlformats-officedocument.presentationml.tags+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 id="2147483875" r:id="rId2"/>
  </p:sldMasterIdLst>
  <p:notesMasterIdLst>
    <p:notesMasterId r:id="rId60"/>
  </p:notesMasterIdLst>
  <p:handoutMasterIdLst>
    <p:handoutMasterId r:id="rId61"/>
  </p:handoutMasterIdLst>
  <p:sldIdLst>
    <p:sldId id="256" r:id="rId3"/>
    <p:sldId id="2145707227" r:id="rId4"/>
    <p:sldId id="838" r:id="rId5"/>
    <p:sldId id="2145707263" r:id="rId6"/>
    <p:sldId id="2145707264" r:id="rId7"/>
    <p:sldId id="839" r:id="rId8"/>
    <p:sldId id="834" r:id="rId9"/>
    <p:sldId id="836" r:id="rId10"/>
    <p:sldId id="840" r:id="rId11"/>
    <p:sldId id="841" r:id="rId12"/>
    <p:sldId id="3338" r:id="rId13"/>
    <p:sldId id="835" r:id="rId14"/>
    <p:sldId id="2145707265" r:id="rId15"/>
    <p:sldId id="848" r:id="rId16"/>
    <p:sldId id="847" r:id="rId17"/>
    <p:sldId id="849" r:id="rId18"/>
    <p:sldId id="851" r:id="rId19"/>
    <p:sldId id="853" r:id="rId20"/>
    <p:sldId id="855" r:id="rId21"/>
    <p:sldId id="823" r:id="rId22"/>
    <p:sldId id="2145707261" r:id="rId23"/>
    <p:sldId id="2141411059" r:id="rId24"/>
    <p:sldId id="2145707226" r:id="rId25"/>
    <p:sldId id="2145707266" r:id="rId26"/>
    <p:sldId id="2145707247" r:id="rId27"/>
    <p:sldId id="2145707248" r:id="rId28"/>
    <p:sldId id="2145707267" r:id="rId29"/>
    <p:sldId id="2145707250" r:id="rId30"/>
    <p:sldId id="2145707251" r:id="rId31"/>
    <p:sldId id="2147477330" r:id="rId32"/>
    <p:sldId id="2147477331" r:id="rId33"/>
    <p:sldId id="3624" r:id="rId34"/>
    <p:sldId id="2145707653" r:id="rId35"/>
    <p:sldId id="2145707664" r:id="rId36"/>
    <p:sldId id="3621" r:id="rId37"/>
    <p:sldId id="2147477115" r:id="rId38"/>
    <p:sldId id="2145707644" r:id="rId39"/>
    <p:sldId id="2145707472" r:id="rId40"/>
    <p:sldId id="260" r:id="rId41"/>
    <p:sldId id="376" r:id="rId42"/>
    <p:sldId id="2145707652" r:id="rId43"/>
    <p:sldId id="2147477332" r:id="rId44"/>
    <p:sldId id="2147477112" r:id="rId45"/>
    <p:sldId id="2147477119" r:id="rId46"/>
    <p:sldId id="378" r:id="rId47"/>
    <p:sldId id="3623" r:id="rId48"/>
    <p:sldId id="2145707648" r:id="rId49"/>
    <p:sldId id="2145707654" r:id="rId50"/>
    <p:sldId id="2145707658" r:id="rId51"/>
    <p:sldId id="2147477102" r:id="rId52"/>
    <p:sldId id="2147477105" r:id="rId53"/>
    <p:sldId id="2145707656" r:id="rId54"/>
    <p:sldId id="2145707665" r:id="rId55"/>
    <p:sldId id="2145707661" r:id="rId56"/>
    <p:sldId id="2147477114" r:id="rId57"/>
    <p:sldId id="2145707659" r:id="rId58"/>
    <p:sldId id="3670" r:id="rId5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252A77-01E0-84FE-AB63-A1145D29C691}" name="Bryanna Sabourin" initials="BS" userId="8b4bd2d71e50222e" providerId="Windows Live"/>
  <p188:author id="{68F3E0C2-CB1D-6493-B78A-66D8F82F4FBB}" name="Christine Craig" initials="CC" userId="6abc86cef56eaa2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8FD"/>
    <a:srgbClr val="CCCACB"/>
    <a:srgbClr val="9BD95E"/>
    <a:srgbClr val="88C9B6"/>
    <a:srgbClr val="96DFC9"/>
    <a:srgbClr val="7FB0A8"/>
    <a:srgbClr val="66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3289" autoAdjust="0"/>
    <p:restoredTop sz="59729" autoAdjust="0"/>
  </p:normalViewPr>
  <p:slideViewPr>
    <p:cSldViewPr snapToGrid="0">
      <p:cViewPr varScale="1">
        <p:scale>
          <a:sx n="66" d="100"/>
          <a:sy n="66" d="100"/>
        </p:scale>
        <p:origin x="2478" y="60"/>
      </p:cViewPr>
      <p:guideLst>
        <p:guide orient="horz" pos="2160"/>
        <p:guide pos="2880"/>
      </p:guideLst>
    </p:cSldViewPr>
  </p:slideViewPr>
  <p:notesTextViewPr>
    <p:cViewPr>
      <p:scale>
        <a:sx n="130" d="100"/>
        <a:sy n="130" d="100"/>
      </p:scale>
      <p:origin x="0" y="0"/>
    </p:cViewPr>
  </p:notesTextViewPr>
  <p:sorterViewPr>
    <p:cViewPr varScale="1">
      <p:scale>
        <a:sx n="1" d="1"/>
        <a:sy n="1" d="1"/>
      </p:scale>
      <p:origin x="0" y="0"/>
    </p:cViewPr>
  </p:sorterViewPr>
  <p:notesViewPr>
    <p:cSldViewPr snapToGrid="0">
      <p:cViewPr varScale="1">
        <p:scale>
          <a:sx n="83" d="100"/>
          <a:sy n="83" d="100"/>
        </p:scale>
        <p:origin x="3894"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microsoft.com/office/2018/10/relationships/authors" Target="authors.xml"/><Relationship Id="rId5" Type="http://schemas.openxmlformats.org/officeDocument/2006/relationships/slide" Target="slides/slide3.xml"/><Relationship Id="rId61" Type="http://schemas.openxmlformats.org/officeDocument/2006/relationships/handoutMaster" Target="handoutMasters/handout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omments/modernComment_7FE4E501_B96BF8E0.xml><?xml version="1.0" encoding="utf-8"?>
<p188:cmLst xmlns:a="http://schemas.openxmlformats.org/drawingml/2006/main" xmlns:r="http://schemas.openxmlformats.org/officeDocument/2006/relationships" xmlns:p188="http://schemas.microsoft.com/office/powerpoint/2018/8/main">
  <p188:cm id="{B760853C-7B2B-4EE6-89F8-E2E8D1BDE83D}" authorId="{9A252A77-01E0-84FE-AB63-A1145D29C691}" created="2026-04-08T14:42:16.678">
    <pc:sldMkLst xmlns:pc="http://schemas.microsoft.com/office/powerpoint/2013/main/command">
      <pc:docMk/>
      <pc:sldMk cId="4083175391" sldId="2141411059"/>
    </pc:sldMkLst>
    <p188:txBody>
      <a:bodyPr/>
      <a:lstStyle/>
      <a:p>
        <a:r>
          <a:rPr lang="en-US"/>
          <a:t>Updated Slide</a:t>
        </a:r>
      </a:p>
    </p188:txBody>
  </p188:cm>
</p188:cmLst>
</file>

<file path=ppt/comments/modernComment_342_D249E99F.xml><?xml version="1.0" encoding="utf-8"?>
<p188:cmLst xmlns:a="http://schemas.openxmlformats.org/drawingml/2006/main" xmlns:r="http://schemas.openxmlformats.org/officeDocument/2006/relationships" xmlns:p188="http://schemas.microsoft.com/office/powerpoint/2018/8/main">
  <p188:cm id="{4D207364-A1F8-41A9-A343-9B1206053D12}" authorId="{9A252A77-01E0-84FE-AB63-A1145D29C691}" created="2026-04-08T14:41:10.735">
    <pc:sldMkLst xmlns:pc="http://schemas.microsoft.com/office/powerpoint/2013/main/command">
      <pc:docMk/>
      <pc:sldMk cId="2218882966" sldId="834"/>
    </pc:sldMkLst>
    <p188:txBody>
      <a:bodyPr/>
      <a:lstStyle/>
      <a:p>
        <a:r>
          <a:rPr lang="en-US"/>
          <a:t>Updated Slide</a:t>
        </a:r>
      </a:p>
    </p188:txBody>
  </p188:cm>
</p188:cmLst>
</file>

<file path=ppt/comments/modernComment_344_6DB84A55.xml><?xml version="1.0" encoding="utf-8"?>
<p188:cmLst xmlns:a="http://schemas.openxmlformats.org/drawingml/2006/main" xmlns:r="http://schemas.openxmlformats.org/officeDocument/2006/relationships" xmlns:p188="http://schemas.microsoft.com/office/powerpoint/2018/8/main">
  <p188:cm id="{4E8B9B3C-011D-427B-A1FD-29B1093CB9EB}" authorId="{9A252A77-01E0-84FE-AB63-A1145D29C691}" created="2026-04-08T14:41:21.606">
    <pc:sldMkLst xmlns:pc="http://schemas.microsoft.com/office/powerpoint/2013/main/command">
      <pc:docMk/>
      <pc:sldMk cId="2432827143" sldId="836"/>
    </pc:sldMkLst>
    <p188:txBody>
      <a:bodyPr/>
      <a:lstStyle/>
      <a:p>
        <a:r>
          <a:rPr lang="en-US"/>
          <a:t>Updated Slide</a:t>
        </a:r>
      </a:p>
    </p188:txBody>
  </p188:cm>
</p188:cmLst>
</file>

<file path=ppt/comments/modernComment_347_B5E39BE7.xml><?xml version="1.0" encoding="utf-8"?>
<p188:cmLst xmlns:a="http://schemas.openxmlformats.org/drawingml/2006/main" xmlns:r="http://schemas.openxmlformats.org/officeDocument/2006/relationships" xmlns:p188="http://schemas.microsoft.com/office/powerpoint/2018/8/main">
  <p188:cm id="{491B3598-B0D7-49DA-8469-FEC66117D192}" authorId="{9A252A77-01E0-84FE-AB63-A1145D29C691}" created="2026-04-08T14:40:55.190">
    <pc:sldMkLst xmlns:pc="http://schemas.microsoft.com/office/powerpoint/2013/main/command">
      <pc:docMk/>
      <pc:sldMk cId="905826167" sldId="839"/>
    </pc:sldMkLst>
    <p188:txBody>
      <a:bodyPr/>
      <a:lstStyle/>
      <a:p>
        <a:r>
          <a:rPr lang="en-US"/>
          <a:t>Updated Slide</a:t>
        </a:r>
      </a:p>
    </p188:txBody>
  </p188:cm>
</p188:cmLst>
</file>

<file path=ppt/comments/modernComment_348_C0EE87C0.xml><?xml version="1.0" encoding="utf-8"?>
<p188:cmLst xmlns:a="http://schemas.openxmlformats.org/drawingml/2006/main" xmlns:r="http://schemas.openxmlformats.org/officeDocument/2006/relationships" xmlns:p188="http://schemas.microsoft.com/office/powerpoint/2018/8/main">
  <p188:cm id="{69498A09-0BAD-456F-8A2B-A8C764CDD3F4}" authorId="{9A252A77-01E0-84FE-AB63-A1145D29C691}" created="2026-04-08T14:41:38.508">
    <pc:sldMkLst xmlns:pc="http://schemas.microsoft.com/office/powerpoint/2013/main/command">
      <pc:docMk/>
      <pc:sldMk cId="2536916631" sldId="840"/>
    </pc:sldMkLst>
    <p188:txBody>
      <a:bodyPr/>
      <a:lstStyle/>
      <a:p>
        <a:r>
          <a:rPr lang="en-US"/>
          <a:t>Updated Slide</a:t>
        </a:r>
      </a:p>
    </p188:txBody>
  </p188:cm>
</p188:cmLst>
</file>

<file path=ppt/comments/modernComment_349_F899A000.xml><?xml version="1.0" encoding="utf-8"?>
<p188:cmLst xmlns:a="http://schemas.openxmlformats.org/drawingml/2006/main" xmlns:r="http://schemas.openxmlformats.org/officeDocument/2006/relationships" xmlns:p188="http://schemas.microsoft.com/office/powerpoint/2018/8/main">
  <p188:cm id="{2B58ECD6-0025-463A-A7DA-4636C0B7A855}" authorId="{9A252A77-01E0-84FE-AB63-A1145D29C691}" created="2026-04-08T14:41:48.082">
    <pc:sldMkLst xmlns:pc="http://schemas.microsoft.com/office/powerpoint/2013/main/command">
      <pc:docMk/>
      <pc:sldMk cId="2781252187" sldId="841"/>
    </pc:sldMkLst>
    <p188:txBody>
      <a:bodyPr/>
      <a:lstStyle/>
      <a:p>
        <a:r>
          <a:rPr lang="en-US"/>
          <a:t>Updated Slide</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svg"/><Relationship Id="rId1" Type="http://schemas.openxmlformats.org/officeDocument/2006/relationships/image" Target="../media/image59.svg"/><Relationship Id="rId6" Type="http://schemas.openxmlformats.org/officeDocument/2006/relationships/image" Target="../media/image64.svg"/><Relationship Id="rId5" Type="http://schemas.openxmlformats.org/officeDocument/2006/relationships/image" Target="../media/image63.svg"/><Relationship Id="rId4" Type="http://schemas.openxmlformats.org/officeDocument/2006/relationships/image" Target="../media/image6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svg"/><Relationship Id="rId1" Type="http://schemas.openxmlformats.org/officeDocument/2006/relationships/image" Target="../media/image59.svg"/><Relationship Id="rId6" Type="http://schemas.openxmlformats.org/officeDocument/2006/relationships/image" Target="../media/image64.svg"/><Relationship Id="rId5" Type="http://schemas.openxmlformats.org/officeDocument/2006/relationships/image" Target="../media/image63.svg"/><Relationship Id="rId4" Type="http://schemas.openxmlformats.org/officeDocument/2006/relationships/image" Target="../media/image62.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D89907-2801-4CC0-B9E3-2EBAA0CF9863}" type="doc">
      <dgm:prSet loTypeId="urn:microsoft.com/office/officeart/2018/2/layout/IconCircleList" loCatId="icon" qsTypeId="urn:microsoft.com/office/officeart/2005/8/quickstyle/simple1#14" qsCatId="simple" csTypeId="urn:microsoft.com/office/officeart/2018/5/colors/Iconchunking_neutralicon_colorful1" csCatId="colorful" phldr="1"/>
      <dgm:spPr/>
      <dgm:t>
        <a:bodyPr/>
        <a:lstStyle/>
        <a:p>
          <a:endParaRPr lang="en-US"/>
        </a:p>
      </dgm:t>
    </dgm:pt>
    <dgm:pt modelId="{BCA11D2B-49C6-46E6-BE93-8D03BA6A820E}">
      <dgm:prSet custT="1"/>
      <dgm:spPr/>
      <dgm:t>
        <a:bodyPr/>
        <a:lstStyle/>
        <a:p>
          <a:pPr>
            <a:lnSpc>
              <a:spcPct val="100000"/>
            </a:lnSpc>
          </a:pPr>
          <a:r>
            <a:rPr lang="en-US" sz="1800" b="1" dirty="0"/>
            <a:t>Scientists who are Nobel laureates are:  </a:t>
          </a:r>
        </a:p>
      </dgm:t>
    </dgm:pt>
    <dgm:pt modelId="{B6A67FDF-E22A-44F2-8EF2-3F94117F407A}" type="parTrans" cxnId="{043207FB-B8D5-40C0-8426-86FC09218E3C}">
      <dgm:prSet/>
      <dgm:spPr/>
      <dgm:t>
        <a:bodyPr/>
        <a:lstStyle/>
        <a:p>
          <a:endParaRPr lang="en-US"/>
        </a:p>
      </dgm:t>
    </dgm:pt>
    <dgm:pt modelId="{CAEC04FD-4242-4239-8A62-32070D2F6799}" type="sibTrans" cxnId="{043207FB-B8D5-40C0-8426-86FC09218E3C}">
      <dgm:prSet/>
      <dgm:spPr/>
      <dgm:t>
        <a:bodyPr/>
        <a:lstStyle/>
        <a:p>
          <a:endParaRPr lang="en-US"/>
        </a:p>
      </dgm:t>
    </dgm:pt>
    <dgm:pt modelId="{085396E4-30DD-4F44-B71B-86C16477BBE5}">
      <dgm:prSet custT="1"/>
      <dgm:spPr/>
      <dgm:t>
        <a:bodyPr/>
        <a:lstStyle/>
        <a:p>
          <a:pPr>
            <a:lnSpc>
              <a:spcPct val="100000"/>
            </a:lnSpc>
          </a:pPr>
          <a:r>
            <a:rPr lang="en-US" sz="1800" dirty="0"/>
            <a:t>22 times more likely than typical scientists to perform, sing, or act in their spare time  </a:t>
          </a:r>
        </a:p>
      </dgm:t>
    </dgm:pt>
    <dgm:pt modelId="{82F8FD29-DF0D-4661-A7BA-303B305954F9}" type="parTrans" cxnId="{8CE51DC1-D5A1-4D2D-8491-E1B08F4D77C6}">
      <dgm:prSet/>
      <dgm:spPr/>
      <dgm:t>
        <a:bodyPr/>
        <a:lstStyle/>
        <a:p>
          <a:endParaRPr lang="en-US"/>
        </a:p>
      </dgm:t>
    </dgm:pt>
    <dgm:pt modelId="{8C3EAC1A-D54C-4687-B62F-AAB033D7C683}" type="sibTrans" cxnId="{8CE51DC1-D5A1-4D2D-8491-E1B08F4D77C6}">
      <dgm:prSet/>
      <dgm:spPr/>
      <dgm:t>
        <a:bodyPr/>
        <a:lstStyle/>
        <a:p>
          <a:endParaRPr lang="en-US"/>
        </a:p>
      </dgm:t>
    </dgm:pt>
    <dgm:pt modelId="{768F5E2B-5BE8-4327-8B81-3A2EEE72406F}">
      <dgm:prSet custT="1"/>
      <dgm:spPr/>
      <dgm:t>
        <a:bodyPr/>
        <a:lstStyle/>
        <a:p>
          <a:pPr>
            <a:lnSpc>
              <a:spcPct val="100000"/>
            </a:lnSpc>
          </a:pPr>
          <a:r>
            <a:rPr lang="en-US" sz="1800" dirty="0"/>
            <a:t>12 times more likely to write fiction, plays, poetry, or short stories</a:t>
          </a:r>
        </a:p>
      </dgm:t>
    </dgm:pt>
    <dgm:pt modelId="{2CCD64F6-C08F-4176-93DF-86AC1CD6E661}" type="parTrans" cxnId="{7B2E9C8B-D7F3-4FC6-96DD-53AA541AD11C}">
      <dgm:prSet/>
      <dgm:spPr/>
      <dgm:t>
        <a:bodyPr/>
        <a:lstStyle/>
        <a:p>
          <a:endParaRPr lang="en-US"/>
        </a:p>
      </dgm:t>
    </dgm:pt>
    <dgm:pt modelId="{83E2F8B4-82B9-4C03-85D7-505CD537EBD3}" type="sibTrans" cxnId="{7B2E9C8B-D7F3-4FC6-96DD-53AA541AD11C}">
      <dgm:prSet/>
      <dgm:spPr/>
      <dgm:t>
        <a:bodyPr/>
        <a:lstStyle/>
        <a:p>
          <a:endParaRPr lang="en-US"/>
        </a:p>
      </dgm:t>
    </dgm:pt>
    <dgm:pt modelId="{43F5CEAD-4CBF-4C77-9EB9-C3ABB91F6432}">
      <dgm:prSet custT="1"/>
      <dgm:spPr/>
      <dgm:t>
        <a:bodyPr/>
        <a:lstStyle/>
        <a:p>
          <a:pPr>
            <a:lnSpc>
              <a:spcPct val="100000"/>
            </a:lnSpc>
          </a:pPr>
          <a:r>
            <a:rPr lang="en-US" sz="1800" dirty="0"/>
            <a:t>5 times more likely to engage in crafting, woodworking, mechanics, or glassblowing </a:t>
          </a:r>
        </a:p>
      </dgm:t>
    </dgm:pt>
    <dgm:pt modelId="{9540E7E6-5DDE-455B-9124-9E30205F265E}" type="parTrans" cxnId="{5D38C41B-F224-442D-8AA2-DBB8F4F7E79A}">
      <dgm:prSet/>
      <dgm:spPr/>
      <dgm:t>
        <a:bodyPr/>
        <a:lstStyle/>
        <a:p>
          <a:endParaRPr lang="en-US"/>
        </a:p>
      </dgm:t>
    </dgm:pt>
    <dgm:pt modelId="{28DA7DC9-3457-48A6-A5DF-0C908C72A142}" type="sibTrans" cxnId="{5D38C41B-F224-442D-8AA2-DBB8F4F7E79A}">
      <dgm:prSet/>
      <dgm:spPr/>
      <dgm:t>
        <a:bodyPr/>
        <a:lstStyle/>
        <a:p>
          <a:endParaRPr lang="en-US"/>
        </a:p>
      </dgm:t>
    </dgm:pt>
    <dgm:pt modelId="{30BAA3A5-7420-4181-A798-CDCE891EF839}">
      <dgm:prSet custT="1"/>
      <dgm:spPr/>
      <dgm:t>
        <a:bodyPr/>
        <a:lstStyle/>
        <a:p>
          <a:pPr>
            <a:lnSpc>
              <a:spcPct val="100000"/>
            </a:lnSpc>
          </a:pPr>
          <a:r>
            <a:rPr lang="en-US" sz="1800" dirty="0"/>
            <a:t>7 times more likely to enjoy designing, painting, drawing, or sculpting </a:t>
          </a:r>
        </a:p>
      </dgm:t>
    </dgm:pt>
    <dgm:pt modelId="{5B771B26-404B-4D03-A9E4-8B3BC42970A7}" type="parTrans" cxnId="{9A0DD2BA-482A-480A-9725-DA24E2825C80}">
      <dgm:prSet/>
      <dgm:spPr/>
      <dgm:t>
        <a:bodyPr/>
        <a:lstStyle/>
        <a:p>
          <a:endParaRPr lang="en-US"/>
        </a:p>
      </dgm:t>
    </dgm:pt>
    <dgm:pt modelId="{3DA1A7BC-661B-4E6D-9A31-32935BA044BA}" type="sibTrans" cxnId="{9A0DD2BA-482A-480A-9725-DA24E2825C80}">
      <dgm:prSet/>
      <dgm:spPr/>
      <dgm:t>
        <a:bodyPr/>
        <a:lstStyle/>
        <a:p>
          <a:endParaRPr lang="en-US"/>
        </a:p>
      </dgm:t>
    </dgm:pt>
    <dgm:pt modelId="{33EA040C-BE8B-4BAF-854B-9BCED57FFC8C}">
      <dgm:prSet custT="1"/>
      <dgm:spPr/>
      <dgm:t>
        <a:bodyPr/>
        <a:lstStyle/>
        <a:p>
          <a:pPr>
            <a:lnSpc>
              <a:spcPct val="100000"/>
            </a:lnSpc>
          </a:pPr>
          <a:r>
            <a:rPr lang="en-US" sz="1800" dirty="0"/>
            <a:t>They are more open to novel experiences and often turn to their creative endeavors when working through challenges. </a:t>
          </a:r>
        </a:p>
      </dgm:t>
    </dgm:pt>
    <dgm:pt modelId="{936D5618-D19D-4F74-8A3F-233EEA4C8BC4}" type="parTrans" cxnId="{564B7CF3-0A56-4562-A5D4-B8C177857537}">
      <dgm:prSet/>
      <dgm:spPr/>
      <dgm:t>
        <a:bodyPr/>
        <a:lstStyle/>
        <a:p>
          <a:endParaRPr lang="en-US"/>
        </a:p>
      </dgm:t>
    </dgm:pt>
    <dgm:pt modelId="{612E8A2F-F16D-4AA1-9C51-1BC0C19D8AF1}" type="sibTrans" cxnId="{564B7CF3-0A56-4562-A5D4-B8C177857537}">
      <dgm:prSet/>
      <dgm:spPr/>
      <dgm:t>
        <a:bodyPr/>
        <a:lstStyle/>
        <a:p>
          <a:endParaRPr lang="en-US"/>
        </a:p>
      </dgm:t>
    </dgm:pt>
    <dgm:pt modelId="{8ADFAF6B-9182-4109-9E61-CACF0AFC9FB4}" type="pres">
      <dgm:prSet presAssocID="{19D89907-2801-4CC0-B9E3-2EBAA0CF9863}" presName="root" presStyleCnt="0">
        <dgm:presLayoutVars>
          <dgm:dir/>
          <dgm:resizeHandles val="exact"/>
        </dgm:presLayoutVars>
      </dgm:prSet>
      <dgm:spPr/>
    </dgm:pt>
    <dgm:pt modelId="{43D40BFB-0284-497A-BCFB-0E204BF51A7A}" type="pres">
      <dgm:prSet presAssocID="{19D89907-2801-4CC0-B9E3-2EBAA0CF9863}" presName="container" presStyleCnt="0">
        <dgm:presLayoutVars>
          <dgm:dir/>
          <dgm:resizeHandles val="exact"/>
        </dgm:presLayoutVars>
      </dgm:prSet>
      <dgm:spPr/>
    </dgm:pt>
    <dgm:pt modelId="{CF4607CD-5613-43EC-B74F-39F9B58A9412}" type="pres">
      <dgm:prSet presAssocID="{BCA11D2B-49C6-46E6-BE93-8D03BA6A820E}" presName="compNode" presStyleCnt="0"/>
      <dgm:spPr/>
    </dgm:pt>
    <dgm:pt modelId="{F6A5D52F-F68A-4D33-9400-3CA5A1F3666C}" type="pres">
      <dgm:prSet presAssocID="{BCA11D2B-49C6-46E6-BE93-8D03BA6A820E}" presName="iconBgRect" presStyleLbl="bgShp" presStyleIdx="0" presStyleCnt="6" custLinFactNeighborX="-4587" custLinFactNeighborY="-55840"/>
      <dgm:spPr/>
    </dgm:pt>
    <dgm:pt modelId="{03ABDC0F-3336-4CA3-93DF-7343C8F332E9}" type="pres">
      <dgm:prSet presAssocID="{BCA11D2B-49C6-46E6-BE93-8D03BA6A820E}" presName="iconRect" presStyleLbl="node1" presStyleIdx="0" presStyleCnt="6" custLinFactNeighborX="-9491" custLinFactNeighborY="-9167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Atom"/>
        </a:ext>
      </dgm:extLst>
    </dgm:pt>
    <dgm:pt modelId="{67EF3DF8-12E3-4862-BB1D-0E7B4C29C845}" type="pres">
      <dgm:prSet presAssocID="{BCA11D2B-49C6-46E6-BE93-8D03BA6A820E}" presName="spaceRect" presStyleCnt="0"/>
      <dgm:spPr/>
    </dgm:pt>
    <dgm:pt modelId="{75F49BBA-90DA-42AC-92F7-321CB097F314}" type="pres">
      <dgm:prSet presAssocID="{BCA11D2B-49C6-46E6-BE93-8D03BA6A820E}" presName="textRect" presStyleLbl="revTx" presStyleIdx="0" presStyleCnt="6" custScaleX="161437">
        <dgm:presLayoutVars>
          <dgm:chMax val="1"/>
          <dgm:chPref val="1"/>
        </dgm:presLayoutVars>
      </dgm:prSet>
      <dgm:spPr/>
    </dgm:pt>
    <dgm:pt modelId="{C9065706-985C-4624-897E-813E0E583B10}" type="pres">
      <dgm:prSet presAssocID="{CAEC04FD-4242-4239-8A62-32070D2F6799}" presName="sibTrans" presStyleLbl="sibTrans2D1" presStyleIdx="0" presStyleCnt="0"/>
      <dgm:spPr/>
    </dgm:pt>
    <dgm:pt modelId="{0221D5A8-AC06-4192-BAD6-18E1AADAC1E8}" type="pres">
      <dgm:prSet presAssocID="{085396E4-30DD-4F44-B71B-86C16477BBE5}" presName="compNode" presStyleCnt="0"/>
      <dgm:spPr/>
    </dgm:pt>
    <dgm:pt modelId="{69EEB690-F60D-49E4-8A63-587F1EEDF1E2}" type="pres">
      <dgm:prSet presAssocID="{085396E4-30DD-4F44-B71B-86C16477BBE5}" presName="iconBgRect" presStyleLbl="bgShp" presStyleIdx="1" presStyleCnt="6" custLinFactNeighborX="-41310" custLinFactNeighborY="-24172"/>
      <dgm:spPr/>
    </dgm:pt>
    <dgm:pt modelId="{A50DBBAD-B26F-45DF-9138-F9C463B856B7}" type="pres">
      <dgm:prSet presAssocID="{085396E4-30DD-4F44-B71B-86C16477BBE5}" presName="iconRect" presStyleLbl="node1" presStyleIdx="1" presStyleCnt="6" custLinFactNeighborX="-62555" custLinFactNeighborY="-4167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A3E5F98B-0954-4D85-AE95-6D8282926D4E}" type="pres">
      <dgm:prSet presAssocID="{085396E4-30DD-4F44-B71B-86C16477BBE5}" presName="spaceRect" presStyleCnt="0"/>
      <dgm:spPr/>
    </dgm:pt>
    <dgm:pt modelId="{D73FCA56-8538-42E7-AAAE-CC6DCB28540B}" type="pres">
      <dgm:prSet presAssocID="{085396E4-30DD-4F44-B71B-86C16477BBE5}" presName="textRect" presStyleLbl="revTx" presStyleIdx="1" presStyleCnt="6" custScaleX="132919" custLinFactNeighborX="14420" custLinFactNeighborY="-24172">
        <dgm:presLayoutVars>
          <dgm:chMax val="1"/>
          <dgm:chPref val="1"/>
        </dgm:presLayoutVars>
      </dgm:prSet>
      <dgm:spPr/>
    </dgm:pt>
    <dgm:pt modelId="{D645FF12-D50D-4898-970A-3FC9459BA610}" type="pres">
      <dgm:prSet presAssocID="{8C3EAC1A-D54C-4687-B62F-AAB033D7C683}" presName="sibTrans" presStyleLbl="sibTrans2D1" presStyleIdx="0" presStyleCnt="0"/>
      <dgm:spPr/>
    </dgm:pt>
    <dgm:pt modelId="{0857F6D3-37F8-40EF-AE4C-A8D634B295A5}" type="pres">
      <dgm:prSet presAssocID="{768F5E2B-5BE8-4327-8B81-3A2EEE72406F}" presName="compNode" presStyleCnt="0"/>
      <dgm:spPr/>
    </dgm:pt>
    <dgm:pt modelId="{5693BDF8-EE9A-4D94-9400-DCF868CB9470}" type="pres">
      <dgm:prSet presAssocID="{768F5E2B-5BE8-4327-8B81-3A2EEE72406F}" presName="iconBgRect" presStyleLbl="bgShp" presStyleIdx="2" presStyleCnt="6"/>
      <dgm:spPr/>
    </dgm:pt>
    <dgm:pt modelId="{330ABE0F-3DE7-41CA-AA95-BA39A518AAFC}" type="pres">
      <dgm:prSet presAssocID="{768F5E2B-5BE8-4327-8B81-3A2EEE72406F}"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Open Book"/>
        </a:ext>
      </dgm:extLst>
    </dgm:pt>
    <dgm:pt modelId="{67B51229-E2C2-43B0-B7BA-506A062E08B7}" type="pres">
      <dgm:prSet presAssocID="{768F5E2B-5BE8-4327-8B81-3A2EEE72406F}" presName="spaceRect" presStyleCnt="0"/>
      <dgm:spPr/>
    </dgm:pt>
    <dgm:pt modelId="{2B991395-E359-461C-BE37-96385DB9158D}" type="pres">
      <dgm:prSet presAssocID="{768F5E2B-5BE8-4327-8B81-3A2EEE72406F}" presName="textRect" presStyleLbl="revTx" presStyleIdx="2" presStyleCnt="6">
        <dgm:presLayoutVars>
          <dgm:chMax val="1"/>
          <dgm:chPref val="1"/>
        </dgm:presLayoutVars>
      </dgm:prSet>
      <dgm:spPr/>
    </dgm:pt>
    <dgm:pt modelId="{E192F50A-8014-4DD9-A79A-3FCEEA08E5E7}" type="pres">
      <dgm:prSet presAssocID="{83E2F8B4-82B9-4C03-85D7-505CD537EBD3}" presName="sibTrans" presStyleLbl="sibTrans2D1" presStyleIdx="0" presStyleCnt="0"/>
      <dgm:spPr/>
    </dgm:pt>
    <dgm:pt modelId="{4347E93E-3665-443F-867F-B6134C473D0A}" type="pres">
      <dgm:prSet presAssocID="{43F5CEAD-4CBF-4C77-9EB9-C3ABB91F6432}" presName="compNode" presStyleCnt="0"/>
      <dgm:spPr/>
    </dgm:pt>
    <dgm:pt modelId="{1829DE4F-62CF-4113-852A-CCE35BACED2B}" type="pres">
      <dgm:prSet presAssocID="{43F5CEAD-4CBF-4C77-9EB9-C3ABB91F6432}" presName="iconBgRect" presStyleLbl="bgShp" presStyleIdx="3" presStyleCnt="6" custLinFactNeighborX="-12617" custLinFactNeighborY="78978"/>
      <dgm:spPr/>
    </dgm:pt>
    <dgm:pt modelId="{6D5F155B-417D-4475-9251-2DE018C19FFE}" type="pres">
      <dgm:prSet presAssocID="{43F5CEAD-4CBF-4C77-9EB9-C3ABB91F6432}" presName="iconRect" presStyleLbl="node1" presStyleIdx="3" presStyleCnt="6" custLinFactY="31083" custLinFactNeighborX="-16808" custLinFactNeighborY="10000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aw blade"/>
        </a:ext>
      </dgm:extLst>
    </dgm:pt>
    <dgm:pt modelId="{EEFB600F-10F3-4AA5-9956-D006472F1E62}" type="pres">
      <dgm:prSet presAssocID="{43F5CEAD-4CBF-4C77-9EB9-C3ABB91F6432}" presName="spaceRect" presStyleCnt="0"/>
      <dgm:spPr/>
    </dgm:pt>
    <dgm:pt modelId="{95E82624-8173-4922-A41A-A43E6C8C9208}" type="pres">
      <dgm:prSet presAssocID="{43F5CEAD-4CBF-4C77-9EB9-C3ABB91F6432}" presName="textRect" presStyleLbl="revTx" presStyleIdx="3" presStyleCnt="6" custScaleX="132418" custLinFactNeighborX="11629" custLinFactNeighborY="57187">
        <dgm:presLayoutVars>
          <dgm:chMax val="1"/>
          <dgm:chPref val="1"/>
        </dgm:presLayoutVars>
      </dgm:prSet>
      <dgm:spPr/>
    </dgm:pt>
    <dgm:pt modelId="{9EA541B5-2339-4522-A393-CFDE1C041244}" type="pres">
      <dgm:prSet presAssocID="{28DA7DC9-3457-48A6-A5DF-0C908C72A142}" presName="sibTrans" presStyleLbl="sibTrans2D1" presStyleIdx="0" presStyleCnt="0"/>
      <dgm:spPr/>
    </dgm:pt>
    <dgm:pt modelId="{60C04E0C-6BDC-4F85-B99C-3243743EF209}" type="pres">
      <dgm:prSet presAssocID="{30BAA3A5-7420-4181-A798-CDCE891EF839}" presName="compNode" presStyleCnt="0"/>
      <dgm:spPr/>
    </dgm:pt>
    <dgm:pt modelId="{5B7373B8-AD88-4F85-B064-2EC1E2B804B9}" type="pres">
      <dgm:prSet presAssocID="{30BAA3A5-7420-4181-A798-CDCE891EF839}" presName="iconBgRect" presStyleLbl="bgShp" presStyleIdx="4" presStyleCnt="6"/>
      <dgm:spPr/>
    </dgm:pt>
    <dgm:pt modelId="{82D1EF6B-0B44-4AA7-93AE-170E96D34A64}" type="pres">
      <dgm:prSet presAssocID="{30BAA3A5-7420-4181-A798-CDCE891EF839}"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Small paint brush"/>
        </a:ext>
      </dgm:extLst>
    </dgm:pt>
    <dgm:pt modelId="{3C0CE644-E25B-4858-A6D8-E9E52F28B03F}" type="pres">
      <dgm:prSet presAssocID="{30BAA3A5-7420-4181-A798-CDCE891EF839}" presName="spaceRect" presStyleCnt="0"/>
      <dgm:spPr/>
    </dgm:pt>
    <dgm:pt modelId="{C1698F1B-2538-419D-AD70-B83C35449FC0}" type="pres">
      <dgm:prSet presAssocID="{30BAA3A5-7420-4181-A798-CDCE891EF839}" presName="textRect" presStyleLbl="revTx" presStyleIdx="4" presStyleCnt="6">
        <dgm:presLayoutVars>
          <dgm:chMax val="1"/>
          <dgm:chPref val="1"/>
        </dgm:presLayoutVars>
      </dgm:prSet>
      <dgm:spPr/>
    </dgm:pt>
    <dgm:pt modelId="{EE2FAD2C-7F67-495A-93EE-C72BECAE91D9}" type="pres">
      <dgm:prSet presAssocID="{3DA1A7BC-661B-4E6D-9A31-32935BA044BA}" presName="sibTrans" presStyleLbl="sibTrans2D1" presStyleIdx="0" presStyleCnt="0"/>
      <dgm:spPr/>
    </dgm:pt>
    <dgm:pt modelId="{8B4C37C4-DA64-4F98-963C-798DE4A10593}" type="pres">
      <dgm:prSet presAssocID="{33EA040C-BE8B-4BAF-854B-9BCED57FFC8C}" presName="compNode" presStyleCnt="0"/>
      <dgm:spPr/>
    </dgm:pt>
    <dgm:pt modelId="{559D47A8-AF00-441A-B1E8-D766B0D2708E}" type="pres">
      <dgm:prSet presAssocID="{33EA040C-BE8B-4BAF-854B-9BCED57FFC8C}" presName="iconBgRect" presStyleLbl="bgShp" presStyleIdx="5" presStyleCnt="6"/>
      <dgm:spPr/>
    </dgm:pt>
    <dgm:pt modelId="{09D0CBD8-09CD-41E6-B0FA-342B2C4AC747}" type="pres">
      <dgm:prSet presAssocID="{33EA040C-BE8B-4BAF-854B-9BCED57FFC8C}" presName="iconRect" presStyleLbl="node1" presStyleIdx="5" presStyleCnt="6" custLinFactNeighborX="-5005" custLinFactNeighborY="-247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 Bulb and Gear"/>
        </a:ext>
      </dgm:extLst>
    </dgm:pt>
    <dgm:pt modelId="{ECD5DF4E-842A-410F-8A81-4AA3F33BB99B}" type="pres">
      <dgm:prSet presAssocID="{33EA040C-BE8B-4BAF-854B-9BCED57FFC8C}" presName="spaceRect" presStyleCnt="0"/>
      <dgm:spPr/>
    </dgm:pt>
    <dgm:pt modelId="{74485F2E-B0CE-4947-9475-D003E23E7F07}" type="pres">
      <dgm:prSet presAssocID="{33EA040C-BE8B-4BAF-854B-9BCED57FFC8C}" presName="textRect" presStyleLbl="revTx" presStyleIdx="5" presStyleCnt="6" custScaleX="147740" custScaleY="315058" custLinFactNeighborX="23311" custLinFactNeighborY="72092">
        <dgm:presLayoutVars>
          <dgm:chMax val="1"/>
          <dgm:chPref val="1"/>
        </dgm:presLayoutVars>
      </dgm:prSet>
      <dgm:spPr/>
    </dgm:pt>
  </dgm:ptLst>
  <dgm:cxnLst>
    <dgm:cxn modelId="{14002501-9DDB-4B85-9297-8F927EB4080C}" type="presOf" srcId="{43F5CEAD-4CBF-4C77-9EB9-C3ABB91F6432}" destId="{95E82624-8173-4922-A41A-A43E6C8C9208}" srcOrd="0" destOrd="0" presId="urn:microsoft.com/office/officeart/2018/2/layout/IconCircleList"/>
    <dgm:cxn modelId="{F665670F-5F93-434D-966C-4FF98CC73997}" type="presOf" srcId="{83E2F8B4-82B9-4C03-85D7-505CD537EBD3}" destId="{E192F50A-8014-4DD9-A79A-3FCEEA08E5E7}" srcOrd="0" destOrd="0" presId="urn:microsoft.com/office/officeart/2018/2/layout/IconCircleList"/>
    <dgm:cxn modelId="{5D38C41B-F224-442D-8AA2-DBB8F4F7E79A}" srcId="{19D89907-2801-4CC0-B9E3-2EBAA0CF9863}" destId="{43F5CEAD-4CBF-4C77-9EB9-C3ABB91F6432}" srcOrd="3" destOrd="0" parTransId="{9540E7E6-5DDE-455B-9124-9E30205F265E}" sibTransId="{28DA7DC9-3457-48A6-A5DF-0C908C72A142}"/>
    <dgm:cxn modelId="{D48B5D3A-AB0B-42F7-B0B2-50C48063F0A6}" type="presOf" srcId="{33EA040C-BE8B-4BAF-854B-9BCED57FFC8C}" destId="{74485F2E-B0CE-4947-9475-D003E23E7F07}" srcOrd="0" destOrd="0" presId="urn:microsoft.com/office/officeart/2018/2/layout/IconCircleList"/>
    <dgm:cxn modelId="{8B928F67-48FC-491C-9534-CC5CC84AE299}" type="presOf" srcId="{085396E4-30DD-4F44-B71B-86C16477BBE5}" destId="{D73FCA56-8538-42E7-AAAE-CC6DCB28540B}" srcOrd="0" destOrd="0" presId="urn:microsoft.com/office/officeart/2018/2/layout/IconCircleList"/>
    <dgm:cxn modelId="{A0009567-C947-4CD6-8222-E75CB7777C34}" type="presOf" srcId="{30BAA3A5-7420-4181-A798-CDCE891EF839}" destId="{C1698F1B-2538-419D-AD70-B83C35449FC0}" srcOrd="0" destOrd="0" presId="urn:microsoft.com/office/officeart/2018/2/layout/IconCircleList"/>
    <dgm:cxn modelId="{0A453B49-B3A5-4104-AAB1-7B7CA326FDB0}" type="presOf" srcId="{768F5E2B-5BE8-4327-8B81-3A2EEE72406F}" destId="{2B991395-E359-461C-BE37-96385DB9158D}" srcOrd="0" destOrd="0" presId="urn:microsoft.com/office/officeart/2018/2/layout/IconCircleList"/>
    <dgm:cxn modelId="{08670D83-7D03-4155-8528-465FDFDCF0AC}" type="presOf" srcId="{BCA11D2B-49C6-46E6-BE93-8D03BA6A820E}" destId="{75F49BBA-90DA-42AC-92F7-321CB097F314}" srcOrd="0" destOrd="0" presId="urn:microsoft.com/office/officeart/2018/2/layout/IconCircleList"/>
    <dgm:cxn modelId="{D3BE5D84-D5C0-47E6-A541-65B5C0F86A74}" type="presOf" srcId="{8C3EAC1A-D54C-4687-B62F-AAB033D7C683}" destId="{D645FF12-D50D-4898-970A-3FC9459BA610}" srcOrd="0" destOrd="0" presId="urn:microsoft.com/office/officeart/2018/2/layout/IconCircleList"/>
    <dgm:cxn modelId="{7B2E9C8B-D7F3-4FC6-96DD-53AA541AD11C}" srcId="{19D89907-2801-4CC0-B9E3-2EBAA0CF9863}" destId="{768F5E2B-5BE8-4327-8B81-3A2EEE72406F}" srcOrd="2" destOrd="0" parTransId="{2CCD64F6-C08F-4176-93DF-86AC1CD6E661}" sibTransId="{83E2F8B4-82B9-4C03-85D7-505CD537EBD3}"/>
    <dgm:cxn modelId="{5DA69690-163B-4587-ADB8-98FA341BBFAA}" type="presOf" srcId="{CAEC04FD-4242-4239-8A62-32070D2F6799}" destId="{C9065706-985C-4624-897E-813E0E583B10}" srcOrd="0" destOrd="0" presId="urn:microsoft.com/office/officeart/2018/2/layout/IconCircleList"/>
    <dgm:cxn modelId="{9A8265A6-4D66-4E84-A191-B740743740AF}" type="presOf" srcId="{3DA1A7BC-661B-4E6D-9A31-32935BA044BA}" destId="{EE2FAD2C-7F67-495A-93EE-C72BECAE91D9}" srcOrd="0" destOrd="0" presId="urn:microsoft.com/office/officeart/2018/2/layout/IconCircleList"/>
    <dgm:cxn modelId="{7E50DDB2-1FAF-4FBA-91A6-73143C110942}" type="presOf" srcId="{28DA7DC9-3457-48A6-A5DF-0C908C72A142}" destId="{9EA541B5-2339-4522-A393-CFDE1C041244}" srcOrd="0" destOrd="0" presId="urn:microsoft.com/office/officeart/2018/2/layout/IconCircleList"/>
    <dgm:cxn modelId="{9A0DD2BA-482A-480A-9725-DA24E2825C80}" srcId="{19D89907-2801-4CC0-B9E3-2EBAA0CF9863}" destId="{30BAA3A5-7420-4181-A798-CDCE891EF839}" srcOrd="4" destOrd="0" parTransId="{5B771B26-404B-4D03-A9E4-8B3BC42970A7}" sibTransId="{3DA1A7BC-661B-4E6D-9A31-32935BA044BA}"/>
    <dgm:cxn modelId="{8CE51DC1-D5A1-4D2D-8491-E1B08F4D77C6}" srcId="{19D89907-2801-4CC0-B9E3-2EBAA0CF9863}" destId="{085396E4-30DD-4F44-B71B-86C16477BBE5}" srcOrd="1" destOrd="0" parTransId="{82F8FD29-DF0D-4661-A7BA-303B305954F9}" sibTransId="{8C3EAC1A-D54C-4687-B62F-AAB033D7C683}"/>
    <dgm:cxn modelId="{D57AD7DE-7B41-4D6C-BE5F-F4CCFD54420E}" type="presOf" srcId="{19D89907-2801-4CC0-B9E3-2EBAA0CF9863}" destId="{8ADFAF6B-9182-4109-9E61-CACF0AFC9FB4}" srcOrd="0" destOrd="0" presId="urn:microsoft.com/office/officeart/2018/2/layout/IconCircleList"/>
    <dgm:cxn modelId="{564B7CF3-0A56-4562-A5D4-B8C177857537}" srcId="{19D89907-2801-4CC0-B9E3-2EBAA0CF9863}" destId="{33EA040C-BE8B-4BAF-854B-9BCED57FFC8C}" srcOrd="5" destOrd="0" parTransId="{936D5618-D19D-4F74-8A3F-233EEA4C8BC4}" sibTransId="{612E8A2F-F16D-4AA1-9C51-1BC0C19D8AF1}"/>
    <dgm:cxn modelId="{043207FB-B8D5-40C0-8426-86FC09218E3C}" srcId="{19D89907-2801-4CC0-B9E3-2EBAA0CF9863}" destId="{BCA11D2B-49C6-46E6-BE93-8D03BA6A820E}" srcOrd="0" destOrd="0" parTransId="{B6A67FDF-E22A-44F2-8EF2-3F94117F407A}" sibTransId="{CAEC04FD-4242-4239-8A62-32070D2F6799}"/>
    <dgm:cxn modelId="{30E59AF5-A66C-47BE-83D6-FCE011CED341}" type="presParOf" srcId="{8ADFAF6B-9182-4109-9E61-CACF0AFC9FB4}" destId="{43D40BFB-0284-497A-BCFB-0E204BF51A7A}" srcOrd="0" destOrd="0" presId="urn:microsoft.com/office/officeart/2018/2/layout/IconCircleList"/>
    <dgm:cxn modelId="{03C88D71-11B9-4569-9FF9-5495CB2AD690}" type="presParOf" srcId="{43D40BFB-0284-497A-BCFB-0E204BF51A7A}" destId="{CF4607CD-5613-43EC-B74F-39F9B58A9412}" srcOrd="0" destOrd="0" presId="urn:microsoft.com/office/officeart/2018/2/layout/IconCircleList"/>
    <dgm:cxn modelId="{A9B68CE7-AEF1-4636-B05F-992883D880BF}" type="presParOf" srcId="{CF4607CD-5613-43EC-B74F-39F9B58A9412}" destId="{F6A5D52F-F68A-4D33-9400-3CA5A1F3666C}" srcOrd="0" destOrd="0" presId="urn:microsoft.com/office/officeart/2018/2/layout/IconCircleList"/>
    <dgm:cxn modelId="{0D85E334-AE82-49EA-8351-4D0250F4ADB7}" type="presParOf" srcId="{CF4607CD-5613-43EC-B74F-39F9B58A9412}" destId="{03ABDC0F-3336-4CA3-93DF-7343C8F332E9}" srcOrd="1" destOrd="0" presId="urn:microsoft.com/office/officeart/2018/2/layout/IconCircleList"/>
    <dgm:cxn modelId="{D21F088B-E85C-4AB6-B6D1-6DE7AAF92AF8}" type="presParOf" srcId="{CF4607CD-5613-43EC-B74F-39F9B58A9412}" destId="{67EF3DF8-12E3-4862-BB1D-0E7B4C29C845}" srcOrd="2" destOrd="0" presId="urn:microsoft.com/office/officeart/2018/2/layout/IconCircleList"/>
    <dgm:cxn modelId="{FCFC3ADB-9833-4E2B-975D-A31B6E83C2B5}" type="presParOf" srcId="{CF4607CD-5613-43EC-B74F-39F9B58A9412}" destId="{75F49BBA-90DA-42AC-92F7-321CB097F314}" srcOrd="3" destOrd="0" presId="urn:microsoft.com/office/officeart/2018/2/layout/IconCircleList"/>
    <dgm:cxn modelId="{E92C0A2A-2852-4230-8681-28C8D72CF989}" type="presParOf" srcId="{43D40BFB-0284-497A-BCFB-0E204BF51A7A}" destId="{C9065706-985C-4624-897E-813E0E583B10}" srcOrd="1" destOrd="0" presId="urn:microsoft.com/office/officeart/2018/2/layout/IconCircleList"/>
    <dgm:cxn modelId="{D75F4B03-707E-4C13-BEC0-0D2FA256AEB0}" type="presParOf" srcId="{43D40BFB-0284-497A-BCFB-0E204BF51A7A}" destId="{0221D5A8-AC06-4192-BAD6-18E1AADAC1E8}" srcOrd="2" destOrd="0" presId="urn:microsoft.com/office/officeart/2018/2/layout/IconCircleList"/>
    <dgm:cxn modelId="{4818CDA5-F3C1-4092-AF5C-830CB647E0B0}" type="presParOf" srcId="{0221D5A8-AC06-4192-BAD6-18E1AADAC1E8}" destId="{69EEB690-F60D-49E4-8A63-587F1EEDF1E2}" srcOrd="0" destOrd="0" presId="urn:microsoft.com/office/officeart/2018/2/layout/IconCircleList"/>
    <dgm:cxn modelId="{39975774-B407-48F9-B3B6-6F58CE70C354}" type="presParOf" srcId="{0221D5A8-AC06-4192-BAD6-18E1AADAC1E8}" destId="{A50DBBAD-B26F-45DF-9138-F9C463B856B7}" srcOrd="1" destOrd="0" presId="urn:microsoft.com/office/officeart/2018/2/layout/IconCircleList"/>
    <dgm:cxn modelId="{2B072D5B-77B2-402E-A039-FB4AD331FEA8}" type="presParOf" srcId="{0221D5A8-AC06-4192-BAD6-18E1AADAC1E8}" destId="{A3E5F98B-0954-4D85-AE95-6D8282926D4E}" srcOrd="2" destOrd="0" presId="urn:microsoft.com/office/officeart/2018/2/layout/IconCircleList"/>
    <dgm:cxn modelId="{79828B27-594A-46D7-96FD-C9D08CD0BD7C}" type="presParOf" srcId="{0221D5A8-AC06-4192-BAD6-18E1AADAC1E8}" destId="{D73FCA56-8538-42E7-AAAE-CC6DCB28540B}" srcOrd="3" destOrd="0" presId="urn:microsoft.com/office/officeart/2018/2/layout/IconCircleList"/>
    <dgm:cxn modelId="{4D38F8A1-654F-4357-B8D6-233BB114E1F0}" type="presParOf" srcId="{43D40BFB-0284-497A-BCFB-0E204BF51A7A}" destId="{D645FF12-D50D-4898-970A-3FC9459BA610}" srcOrd="3" destOrd="0" presId="urn:microsoft.com/office/officeart/2018/2/layout/IconCircleList"/>
    <dgm:cxn modelId="{C9E995BA-BE24-48DC-BABA-4E3C6EDC1AFD}" type="presParOf" srcId="{43D40BFB-0284-497A-BCFB-0E204BF51A7A}" destId="{0857F6D3-37F8-40EF-AE4C-A8D634B295A5}" srcOrd="4" destOrd="0" presId="urn:microsoft.com/office/officeart/2018/2/layout/IconCircleList"/>
    <dgm:cxn modelId="{CC40F033-9564-4A14-8D02-8788E24260F6}" type="presParOf" srcId="{0857F6D3-37F8-40EF-AE4C-A8D634B295A5}" destId="{5693BDF8-EE9A-4D94-9400-DCF868CB9470}" srcOrd="0" destOrd="0" presId="urn:microsoft.com/office/officeart/2018/2/layout/IconCircleList"/>
    <dgm:cxn modelId="{744B0214-0D3D-4DA5-B5F7-467D513092F2}" type="presParOf" srcId="{0857F6D3-37F8-40EF-AE4C-A8D634B295A5}" destId="{330ABE0F-3DE7-41CA-AA95-BA39A518AAFC}" srcOrd="1" destOrd="0" presId="urn:microsoft.com/office/officeart/2018/2/layout/IconCircleList"/>
    <dgm:cxn modelId="{96DD7D03-7FC1-4FE7-B941-5A4E174F0D9C}" type="presParOf" srcId="{0857F6D3-37F8-40EF-AE4C-A8D634B295A5}" destId="{67B51229-E2C2-43B0-B7BA-506A062E08B7}" srcOrd="2" destOrd="0" presId="urn:microsoft.com/office/officeart/2018/2/layout/IconCircleList"/>
    <dgm:cxn modelId="{2C2F043E-6174-4272-BFC2-B459483B393C}" type="presParOf" srcId="{0857F6D3-37F8-40EF-AE4C-A8D634B295A5}" destId="{2B991395-E359-461C-BE37-96385DB9158D}" srcOrd="3" destOrd="0" presId="urn:microsoft.com/office/officeart/2018/2/layout/IconCircleList"/>
    <dgm:cxn modelId="{F1174BC0-C0A8-41F7-BEB0-D08AFBC31129}" type="presParOf" srcId="{43D40BFB-0284-497A-BCFB-0E204BF51A7A}" destId="{E192F50A-8014-4DD9-A79A-3FCEEA08E5E7}" srcOrd="5" destOrd="0" presId="urn:microsoft.com/office/officeart/2018/2/layout/IconCircleList"/>
    <dgm:cxn modelId="{023F838A-9521-4807-8A90-1AAC3B90B976}" type="presParOf" srcId="{43D40BFB-0284-497A-BCFB-0E204BF51A7A}" destId="{4347E93E-3665-443F-867F-B6134C473D0A}" srcOrd="6" destOrd="0" presId="urn:microsoft.com/office/officeart/2018/2/layout/IconCircleList"/>
    <dgm:cxn modelId="{C1123B6A-ECA3-486B-B625-E0FF081284BC}" type="presParOf" srcId="{4347E93E-3665-443F-867F-B6134C473D0A}" destId="{1829DE4F-62CF-4113-852A-CCE35BACED2B}" srcOrd="0" destOrd="0" presId="urn:microsoft.com/office/officeart/2018/2/layout/IconCircleList"/>
    <dgm:cxn modelId="{D259D66A-D1A8-49A7-AFD4-646A82C7D14C}" type="presParOf" srcId="{4347E93E-3665-443F-867F-B6134C473D0A}" destId="{6D5F155B-417D-4475-9251-2DE018C19FFE}" srcOrd="1" destOrd="0" presId="urn:microsoft.com/office/officeart/2018/2/layout/IconCircleList"/>
    <dgm:cxn modelId="{8DA55BD5-A8B6-48EE-8229-D83BE1E3CFE2}" type="presParOf" srcId="{4347E93E-3665-443F-867F-B6134C473D0A}" destId="{EEFB600F-10F3-4AA5-9956-D006472F1E62}" srcOrd="2" destOrd="0" presId="urn:microsoft.com/office/officeart/2018/2/layout/IconCircleList"/>
    <dgm:cxn modelId="{87412B6F-D9AD-48ED-B445-CDA0DF035329}" type="presParOf" srcId="{4347E93E-3665-443F-867F-B6134C473D0A}" destId="{95E82624-8173-4922-A41A-A43E6C8C9208}" srcOrd="3" destOrd="0" presId="urn:microsoft.com/office/officeart/2018/2/layout/IconCircleList"/>
    <dgm:cxn modelId="{53DBED16-22CA-4AEE-AFA3-11129EF90A17}" type="presParOf" srcId="{43D40BFB-0284-497A-BCFB-0E204BF51A7A}" destId="{9EA541B5-2339-4522-A393-CFDE1C041244}" srcOrd="7" destOrd="0" presId="urn:microsoft.com/office/officeart/2018/2/layout/IconCircleList"/>
    <dgm:cxn modelId="{2D2E322A-F7C6-46A2-ADC6-9CCB41F9ACB2}" type="presParOf" srcId="{43D40BFB-0284-497A-BCFB-0E204BF51A7A}" destId="{60C04E0C-6BDC-4F85-B99C-3243743EF209}" srcOrd="8" destOrd="0" presId="urn:microsoft.com/office/officeart/2018/2/layout/IconCircleList"/>
    <dgm:cxn modelId="{9196E896-38B8-4CDC-AC15-5F527E021C66}" type="presParOf" srcId="{60C04E0C-6BDC-4F85-B99C-3243743EF209}" destId="{5B7373B8-AD88-4F85-B064-2EC1E2B804B9}" srcOrd="0" destOrd="0" presId="urn:microsoft.com/office/officeart/2018/2/layout/IconCircleList"/>
    <dgm:cxn modelId="{D2896DB0-C9A6-4220-95CE-EFE7F186732F}" type="presParOf" srcId="{60C04E0C-6BDC-4F85-B99C-3243743EF209}" destId="{82D1EF6B-0B44-4AA7-93AE-170E96D34A64}" srcOrd="1" destOrd="0" presId="urn:microsoft.com/office/officeart/2018/2/layout/IconCircleList"/>
    <dgm:cxn modelId="{05482761-B2F8-4A46-AA1B-BC4719A933E3}" type="presParOf" srcId="{60C04E0C-6BDC-4F85-B99C-3243743EF209}" destId="{3C0CE644-E25B-4858-A6D8-E9E52F28B03F}" srcOrd="2" destOrd="0" presId="urn:microsoft.com/office/officeart/2018/2/layout/IconCircleList"/>
    <dgm:cxn modelId="{C5AC2517-8D7E-4237-BEFA-68BBA819E612}" type="presParOf" srcId="{60C04E0C-6BDC-4F85-B99C-3243743EF209}" destId="{C1698F1B-2538-419D-AD70-B83C35449FC0}" srcOrd="3" destOrd="0" presId="urn:microsoft.com/office/officeart/2018/2/layout/IconCircleList"/>
    <dgm:cxn modelId="{BDD95F54-02C8-4D5E-800E-D9679CCFF6AD}" type="presParOf" srcId="{43D40BFB-0284-497A-BCFB-0E204BF51A7A}" destId="{EE2FAD2C-7F67-495A-93EE-C72BECAE91D9}" srcOrd="9" destOrd="0" presId="urn:microsoft.com/office/officeart/2018/2/layout/IconCircleList"/>
    <dgm:cxn modelId="{68E40A50-73FD-43DF-934E-369F72F9DC26}" type="presParOf" srcId="{43D40BFB-0284-497A-BCFB-0E204BF51A7A}" destId="{8B4C37C4-DA64-4F98-963C-798DE4A10593}" srcOrd="10" destOrd="0" presId="urn:microsoft.com/office/officeart/2018/2/layout/IconCircleList"/>
    <dgm:cxn modelId="{0C041D1F-E3F0-4E12-B978-B16026E2C309}" type="presParOf" srcId="{8B4C37C4-DA64-4F98-963C-798DE4A10593}" destId="{559D47A8-AF00-441A-B1E8-D766B0D2708E}" srcOrd="0" destOrd="0" presId="urn:microsoft.com/office/officeart/2018/2/layout/IconCircleList"/>
    <dgm:cxn modelId="{20A62959-5BBB-4846-B59C-867E427884CE}" type="presParOf" srcId="{8B4C37C4-DA64-4F98-963C-798DE4A10593}" destId="{09D0CBD8-09CD-41E6-B0FA-342B2C4AC747}" srcOrd="1" destOrd="0" presId="urn:microsoft.com/office/officeart/2018/2/layout/IconCircleList"/>
    <dgm:cxn modelId="{70088B45-38C1-4A10-8A14-46855D142158}" type="presParOf" srcId="{8B4C37C4-DA64-4F98-963C-798DE4A10593}" destId="{ECD5DF4E-842A-410F-8A81-4AA3F33BB99B}" srcOrd="2" destOrd="0" presId="urn:microsoft.com/office/officeart/2018/2/layout/IconCircleList"/>
    <dgm:cxn modelId="{9DB4D102-FB73-4181-951D-F29EA95101EE}" type="presParOf" srcId="{8B4C37C4-DA64-4F98-963C-798DE4A10593}" destId="{74485F2E-B0CE-4947-9475-D003E23E7F07}"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A5D52F-F68A-4D33-9400-3CA5A1F3666C}">
      <dsp:nvSpPr>
        <dsp:cNvPr id="0" name=""/>
        <dsp:cNvSpPr/>
      </dsp:nvSpPr>
      <dsp:spPr>
        <a:xfrm>
          <a:off x="0" y="250042"/>
          <a:ext cx="585899" cy="58589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ABDC0F-3336-4CA3-93DF-7343C8F332E9}">
      <dsp:nvSpPr>
        <dsp:cNvPr id="0" name=""/>
        <dsp:cNvSpPr/>
      </dsp:nvSpPr>
      <dsp:spPr>
        <a:xfrm>
          <a:off x="90822" y="388713"/>
          <a:ext cx="339821" cy="3398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F49BBA-90DA-42AC-92F7-321CB097F314}">
      <dsp:nvSpPr>
        <dsp:cNvPr id="0" name=""/>
        <dsp:cNvSpPr/>
      </dsp:nvSpPr>
      <dsp:spPr>
        <a:xfrm>
          <a:off x="287248" y="577209"/>
          <a:ext cx="2229525" cy="585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dirty="0"/>
            <a:t>Scientists who are Nobel laureates are:  </a:t>
          </a:r>
        </a:p>
      </dsp:txBody>
      <dsp:txXfrm>
        <a:off x="287248" y="577209"/>
        <a:ext cx="2229525" cy="585899"/>
      </dsp:txXfrm>
    </dsp:sp>
    <dsp:sp modelId="{69EEB690-F60D-49E4-8A63-587F1EEDF1E2}">
      <dsp:nvSpPr>
        <dsp:cNvPr id="0" name=""/>
        <dsp:cNvSpPr/>
      </dsp:nvSpPr>
      <dsp:spPr>
        <a:xfrm>
          <a:off x="2515376" y="435585"/>
          <a:ext cx="585899" cy="58589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0DBBAD-B26F-45DF-9138-F9C463B856B7}">
      <dsp:nvSpPr>
        <dsp:cNvPr id="0" name=""/>
        <dsp:cNvSpPr/>
      </dsp:nvSpPr>
      <dsp:spPr>
        <a:xfrm>
          <a:off x="2667875" y="558624"/>
          <a:ext cx="339821" cy="3398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3FCA56-8538-42E7-AAAE-CC6DCB28540B}">
      <dsp:nvSpPr>
        <dsp:cNvPr id="0" name=""/>
        <dsp:cNvSpPr/>
      </dsp:nvSpPr>
      <dsp:spPr>
        <a:xfrm>
          <a:off x="3241584" y="435585"/>
          <a:ext cx="1835677" cy="585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22 times more likely than typical scientists to perform, sing, or act in their spare time  </a:t>
          </a:r>
        </a:p>
      </dsp:txBody>
      <dsp:txXfrm>
        <a:off x="3241584" y="435585"/>
        <a:ext cx="1835677" cy="585899"/>
      </dsp:txXfrm>
    </dsp:sp>
    <dsp:sp modelId="{5693BDF8-EE9A-4D94-9400-DCF868CB9470}">
      <dsp:nvSpPr>
        <dsp:cNvPr id="0" name=""/>
        <dsp:cNvSpPr/>
      </dsp:nvSpPr>
      <dsp:spPr>
        <a:xfrm>
          <a:off x="36" y="2187676"/>
          <a:ext cx="585899" cy="58589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0ABE0F-3DE7-41CA-AA95-BA39A518AAFC}">
      <dsp:nvSpPr>
        <dsp:cNvPr id="0" name=""/>
        <dsp:cNvSpPr/>
      </dsp:nvSpPr>
      <dsp:spPr>
        <a:xfrm>
          <a:off x="123075" y="2310715"/>
          <a:ext cx="339821" cy="3398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991395-E359-461C-BE37-96385DB9158D}">
      <dsp:nvSpPr>
        <dsp:cNvPr id="0" name=""/>
        <dsp:cNvSpPr/>
      </dsp:nvSpPr>
      <dsp:spPr>
        <a:xfrm>
          <a:off x="711486" y="2187676"/>
          <a:ext cx="1381049" cy="585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12 times more likely to write fiction, plays, poetry, or short stories</a:t>
          </a:r>
        </a:p>
      </dsp:txBody>
      <dsp:txXfrm>
        <a:off x="711486" y="2187676"/>
        <a:ext cx="1381049" cy="585899"/>
      </dsp:txXfrm>
    </dsp:sp>
    <dsp:sp modelId="{1829DE4F-62CF-4113-852A-CCE35BACED2B}">
      <dsp:nvSpPr>
        <dsp:cNvPr id="0" name=""/>
        <dsp:cNvSpPr/>
      </dsp:nvSpPr>
      <dsp:spPr>
        <a:xfrm>
          <a:off x="2259250" y="2650408"/>
          <a:ext cx="585899" cy="58589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5F155B-417D-4475-9251-2DE018C19FFE}">
      <dsp:nvSpPr>
        <dsp:cNvPr id="0" name=""/>
        <dsp:cNvSpPr/>
      </dsp:nvSpPr>
      <dsp:spPr>
        <a:xfrm>
          <a:off x="2399095" y="2756163"/>
          <a:ext cx="339821" cy="3398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E82624-8173-4922-A41A-A43E6C8C9208}">
      <dsp:nvSpPr>
        <dsp:cNvPr id="0" name=""/>
        <dsp:cNvSpPr/>
      </dsp:nvSpPr>
      <dsp:spPr>
        <a:xfrm>
          <a:off x="2981371" y="2522734"/>
          <a:ext cx="1828758" cy="585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5 times more likely to engage in crafting, woodworking, mechanics, or glassblowing </a:t>
          </a:r>
        </a:p>
      </dsp:txBody>
      <dsp:txXfrm>
        <a:off x="2981371" y="2522734"/>
        <a:ext cx="1828758" cy="585899"/>
      </dsp:txXfrm>
    </dsp:sp>
    <dsp:sp modelId="{5B7373B8-AD88-4F85-B064-2EC1E2B804B9}">
      <dsp:nvSpPr>
        <dsp:cNvPr id="0" name=""/>
        <dsp:cNvSpPr/>
      </dsp:nvSpPr>
      <dsp:spPr>
        <a:xfrm>
          <a:off x="36" y="4428155"/>
          <a:ext cx="585899" cy="585899"/>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D1EF6B-0B44-4AA7-93AE-170E96D34A64}">
      <dsp:nvSpPr>
        <dsp:cNvPr id="0" name=""/>
        <dsp:cNvSpPr/>
      </dsp:nvSpPr>
      <dsp:spPr>
        <a:xfrm>
          <a:off x="123075" y="4551194"/>
          <a:ext cx="339821" cy="3398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698F1B-2538-419D-AD70-B83C35449FC0}">
      <dsp:nvSpPr>
        <dsp:cNvPr id="0" name=""/>
        <dsp:cNvSpPr/>
      </dsp:nvSpPr>
      <dsp:spPr>
        <a:xfrm>
          <a:off x="711486" y="4428155"/>
          <a:ext cx="1381049" cy="585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7 times more likely to enjoy designing, painting, drawing, or sculpting </a:t>
          </a:r>
        </a:p>
      </dsp:txBody>
      <dsp:txXfrm>
        <a:off x="711486" y="4428155"/>
        <a:ext cx="1381049" cy="585899"/>
      </dsp:txXfrm>
    </dsp:sp>
    <dsp:sp modelId="{559D47A8-AF00-441A-B1E8-D766B0D2708E}">
      <dsp:nvSpPr>
        <dsp:cNvPr id="0" name=""/>
        <dsp:cNvSpPr/>
      </dsp:nvSpPr>
      <dsp:spPr>
        <a:xfrm>
          <a:off x="2333173" y="4428155"/>
          <a:ext cx="585899" cy="58589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D0CBD8-09CD-41E6-B0FA-342B2C4AC747}">
      <dsp:nvSpPr>
        <dsp:cNvPr id="0" name=""/>
        <dsp:cNvSpPr/>
      </dsp:nvSpPr>
      <dsp:spPr>
        <a:xfrm>
          <a:off x="2439204" y="4542790"/>
          <a:ext cx="339821" cy="3398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485F2E-B0CE-4947-9475-D003E23E7F07}">
      <dsp:nvSpPr>
        <dsp:cNvPr id="0" name=""/>
        <dsp:cNvSpPr/>
      </dsp:nvSpPr>
      <dsp:spPr>
        <a:xfrm>
          <a:off x="3036898" y="4220529"/>
          <a:ext cx="2040363" cy="1845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They are more open to novel experiences and often turn to their creative endeavors when working through challenges. </a:t>
          </a:r>
        </a:p>
      </dsp:txBody>
      <dsp:txXfrm>
        <a:off x="3036898" y="4220529"/>
        <a:ext cx="2040363" cy="1845924"/>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46A27FE-9E02-9EDB-8D3C-64E65082BBE9}"/>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FDC71188-7DF1-92A7-8343-4ACB87CA1C95}"/>
              </a:ext>
            </a:extLst>
          </p:cNvPr>
          <p:cNvSpPr>
            <a:spLocks noGrp="1"/>
          </p:cNvSpPr>
          <p:nvPr>
            <p:ph type="ftr" sz="quarter" idx="2"/>
          </p:nvPr>
        </p:nvSpPr>
        <p:spPr>
          <a:xfrm>
            <a:off x="591896" y="8652377"/>
            <a:ext cx="4315770" cy="466725"/>
          </a:xfrm>
          <a:prstGeom prst="rect">
            <a:avLst/>
          </a:prstGeom>
        </p:spPr>
        <p:txBody>
          <a:bodyPr vert="horz" lIns="91440" tIns="45720" rIns="91440" bIns="45720" rtlCol="0" anchor="b"/>
          <a:lstStyle>
            <a:lvl1pPr algn="l">
              <a:defRPr sz="1200"/>
            </a:lvl1pPr>
          </a:lstStyle>
          <a:p>
            <a:r>
              <a:rPr lang="en-US" dirty="0"/>
              <a:t>DiabetesEd Services© 1998-2026          www.DiabetesEd.net </a:t>
            </a:r>
          </a:p>
        </p:txBody>
      </p:sp>
      <p:sp>
        <p:nvSpPr>
          <p:cNvPr id="5" name="Slide Number Placeholder 4">
            <a:extLst>
              <a:ext uri="{FF2B5EF4-FFF2-40B4-BE49-F238E27FC236}">
                <a16:creationId xmlns:a16="http://schemas.microsoft.com/office/drawing/2014/main" id="{7BF01472-4D3F-CB1F-871E-4507BEB523AF}"/>
              </a:ext>
            </a:extLst>
          </p:cNvPr>
          <p:cNvSpPr>
            <a:spLocks noGrp="1"/>
          </p:cNvSpPr>
          <p:nvPr>
            <p:ph type="sldNum" sz="quarter" idx="3"/>
          </p:nvPr>
        </p:nvSpPr>
        <p:spPr>
          <a:xfrm>
            <a:off x="5717894" y="8652376"/>
            <a:ext cx="700610" cy="466725"/>
          </a:xfrm>
          <a:prstGeom prst="rect">
            <a:avLst/>
          </a:prstGeom>
        </p:spPr>
        <p:txBody>
          <a:bodyPr vert="horz" lIns="91440" tIns="45720" rIns="91440" bIns="45720" rtlCol="0" anchor="b"/>
          <a:lstStyle>
            <a:lvl1pPr algn="r">
              <a:defRPr sz="1200"/>
            </a:lvl1pPr>
          </a:lstStyle>
          <a:p>
            <a:r>
              <a:rPr lang="en-US" dirty="0"/>
              <a:t>Page </a:t>
            </a:r>
            <a:fld id="{22B9DDC4-EE60-48B3-A483-B5B221488673}" type="slidenum">
              <a:rPr lang="en-US" smtClean="0"/>
              <a:t>‹#›</a:t>
            </a:fld>
            <a:endParaRPr lang="en-US" dirty="0"/>
          </a:p>
        </p:txBody>
      </p:sp>
    </p:spTree>
    <p:extLst>
      <p:ext uri="{BB962C8B-B14F-4D97-AF65-F5344CB8AC3E}">
        <p14:creationId xmlns:p14="http://schemas.microsoft.com/office/powerpoint/2010/main" val="356060410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21T02:03:05.661"/>
    </inkml:context>
    <inkml:brush xml:id="br0">
      <inkml:brushProperty name="width" value="0.035" units="cm"/>
      <inkml:brushProperty name="height" value="0.035" units="cm"/>
    </inkml:brush>
  </inkml:definitions>
  <inkml:trace contextRef="#ctx0" brushRef="#br0">316 191 24575,'-2'0'0,"0"1"0,0 0 0,1 0 0,-2-1 0,2 1 0,-1-1 0,-1 1 0,2-1 0,-1 0 0,-1 0 0,1 0 0,1 0 0,-2 0 0,-3-1 0,3 0 0,-4 1 0,-1 0 0,-1 0 0,1 0 0,0 0 0,0 1 0,-1 1 0,-6 1 0,16-4 0,1-1 0,0 2 0,-1-2 0,2 1 0,-2-2 0,1 2 0,-1-1 0,1 1 0,-2-1 0,2 0 0,-1 0 0,0 0 0,0 0 0,0 0 0,-1 0 0,1-1 0,0 1 0,0 0 0,-1 0 0,0-1 0,0 1 0,0 0 0,0 0 0,0-1 0,0 1 0,0 0 0,0 0 0,-2-3 0,1-2 0,0-1 0,-1 1 0,0-1 0,0 1 0,0 0 0,-1-1 0,0 2 0,-6-10 0,4 11 0,1-1 0,-2 0 0,1 1 0,-1 1 0,1-2 0,-1 3 0,-1-2 0,1 1 0,-1 1 0,1 0 0,-1 0 0,0 0 0,0 0 0,0 1 0,-1 1 0,2-1 0,-2 1 0,1 0 0,-1 0 0,1 1 0,-1 0 0,1 1 0,-1 0 0,-8 2 0,16-3-49,-2 0 1,1 0-1,-1 0 0,1 1 0,-1-1 1,1 1-1,0 0 0,-1-1 0,2 0 1,-2 1-1,1 0 0,0 0 0,-1-1 1,2 2-1,-2-1 0,1-1 0,1 2 1,-1-1-1,0 0 0,0 0 0,0 0 1,1 0-1,-1 1 0,0-1 0,1 1 0,0-2 1,-2 4-1,2 14-6777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21T02:03:32.532"/>
    </inkml:context>
    <inkml:brush xml:id="br0">
      <inkml:brushProperty name="width" value="0.1" units="cm"/>
      <inkml:brushProperty name="height" value="0.1" units="cm"/>
      <inkml:brushProperty name="color" value="#AB008B"/>
    </inkml:brush>
  </inkml:definitions>
  <inkml:trace contextRef="#ctx0" brushRef="#br0">1 1 9830,'0'0'0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2A8B3F4-D451-4EE1-95D3-07CB458AF5AC}" type="datetimeFigureOut">
              <a:rPr lang="en-US" smtClean="0"/>
              <a:pPr/>
              <a:t>9/21/2026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50840C3-ED71-476B-B764-DBAF20803A39}" type="slidenum">
              <a:rPr lang="en-US" smtClean="0"/>
              <a:pPr/>
              <a:t>‹#›</a:t>
            </a:fld>
            <a:endParaRPr lang="en-US"/>
          </a:p>
        </p:txBody>
      </p:sp>
    </p:spTree>
    <p:extLst>
      <p:ext uri="{BB962C8B-B14F-4D97-AF65-F5344CB8AC3E}">
        <p14:creationId xmlns:p14="http://schemas.microsoft.com/office/powerpoint/2010/main" val="1572815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previous strategies we discussed may assist you in guiding the PWD who is using dietary modifications, oral meds, or fixed insulin doses.</a:t>
            </a:r>
          </a:p>
          <a:p>
            <a:endParaRPr lang="en-US" dirty="0"/>
          </a:p>
          <a:p>
            <a:r>
              <a:rPr lang="en-US" dirty="0"/>
              <a:t>Now we are going to move into calculating meal time insulin for those who are on flexible insulin therapy. This will combine carb counting with use of an insulin to carb ratio, and we will also get into how to lower elevated blood sugars using a sensitivity factor. </a:t>
            </a:r>
          </a:p>
          <a:p>
            <a:endParaRPr lang="en-US" dirty="0"/>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using multiple daily injection therapy:</a:t>
            </a:r>
            <a:r>
              <a:rPr lang="en-US" b="0" i="0" dirty="0">
                <a:solidFill>
                  <a:srgbClr val="333333"/>
                </a:solidFill>
                <a:effectLst/>
                <a:latin typeface="Arial" panose="020B0604020202020204" pitchFamily="34" charset="0"/>
              </a:rPr>
              <a:t> This consists of injecting basal insulin one to two times per day and bolus insulin at meals. Advanced carbohydrate counting is best suited for this therapy since bolus insulin can be adjusted based on carbohydrate intake to maximize </a:t>
            </a:r>
            <a:r>
              <a:rPr lang="en-US" b="0" i="0" dirty="0" err="1">
                <a:solidFill>
                  <a:srgbClr val="333333"/>
                </a:solidFill>
                <a:effectLst/>
                <a:latin typeface="Arial" panose="020B0604020202020204" pitchFamily="34" charset="0"/>
              </a:rPr>
              <a:t>postmeal</a:t>
            </a:r>
            <a:r>
              <a:rPr lang="en-US" b="0" i="0" dirty="0">
                <a:solidFill>
                  <a:srgbClr val="333333"/>
                </a:solidFill>
                <a:effectLst/>
                <a:latin typeface="Arial" panose="020B0604020202020204" pitchFamily="34" charset="0"/>
              </a:rPr>
              <a:t> blood glucose management.</a:t>
            </a:r>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willing to quantify their food intake:</a:t>
            </a:r>
            <a:r>
              <a:rPr lang="en-US" b="0" i="0" dirty="0">
                <a:solidFill>
                  <a:srgbClr val="333333"/>
                </a:solidFill>
                <a:effectLst/>
                <a:latin typeface="Arial" panose="020B0604020202020204" pitchFamily="34" charset="0"/>
              </a:rPr>
              <a:t> Patients must count the total carbohydrate grams or carbohydrate choices eaten to dose their mealtime insulin adequately. Whether they count carbohydrate grams or choices is a matter of choice and at the educator’s discretion.</a:t>
            </a:r>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using insulin pump therapy:</a:t>
            </a:r>
            <a:r>
              <a:rPr lang="en-US" b="0" i="0" dirty="0">
                <a:solidFill>
                  <a:srgbClr val="333333"/>
                </a:solidFill>
                <a:effectLst/>
                <a:latin typeface="Arial" panose="020B0604020202020204" pitchFamily="34" charset="0"/>
              </a:rPr>
              <a:t> Insulin pumps are designed to closely mimic normal pancreatic function. A three-day reservoir houses rapid-acting insulin that’s delivered as basal and bolus. Basal is a constant infusion delivered 24 hours per day to mimic pancreatic basal insulin secretion. Bolus is given as needed or on demand in response to meals or to correct high blood glucose. The pump is programmed with the individual’s ICR; the patient inputs the amount of carbohydrates eaten, and the pump calculates the bolus.</a:t>
            </a:r>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who can perform basic math skills:</a:t>
            </a:r>
            <a:r>
              <a:rPr lang="en-US" b="0" i="0" dirty="0">
                <a:solidFill>
                  <a:srgbClr val="333333"/>
                </a:solidFill>
                <a:effectLst/>
                <a:latin typeface="Arial" panose="020B0604020202020204" pitchFamily="34" charset="0"/>
              </a:rPr>
              <a:t> Individuals not using insulin pump therapy must calculate their bolus using their ICR. While those with poor math skills or who are intimidated by math can be taught to identify larger carb vs. smaller carb meals and inject predetermined bolus doses accordingly, this isn’t an optimal approach and should be used at the educator’s discretion after assessing patients’ skills and abilities.</a:t>
            </a:r>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willing to check blood glucose before and after meals: </a:t>
            </a:r>
            <a:r>
              <a:rPr lang="en-US" b="0" i="0" dirty="0">
                <a:solidFill>
                  <a:srgbClr val="333333"/>
                </a:solidFill>
                <a:effectLst/>
                <a:latin typeface="Arial" panose="020B0604020202020204" pitchFamily="34" charset="0"/>
              </a:rPr>
              <a:t>A premeal blood glucose reading is necessary to determine whether additional insulin should be added to the bolus to cover premeal blood glucose excursions using a sensitivity factor (SF). Initially after starting advanced carbohydrate counting, blood glucose readings are taken following a meal (about two hours after) to assess the ICR. As the ICR is determined to be correct, </a:t>
            </a:r>
            <a:r>
              <a:rPr lang="en-US" b="0" i="0" dirty="0" err="1">
                <a:solidFill>
                  <a:srgbClr val="333333"/>
                </a:solidFill>
                <a:effectLst/>
                <a:latin typeface="Arial" panose="020B0604020202020204" pitchFamily="34" charset="0"/>
              </a:rPr>
              <a:t>postmeal</a:t>
            </a:r>
            <a:r>
              <a:rPr lang="en-US" b="0" i="0" dirty="0">
                <a:solidFill>
                  <a:srgbClr val="333333"/>
                </a:solidFill>
                <a:effectLst/>
                <a:latin typeface="Arial" panose="020B0604020202020204" pitchFamily="34" charset="0"/>
              </a:rPr>
              <a:t> readings can then be taken periodically as needed.</a:t>
            </a:r>
          </a:p>
          <a:p>
            <a:endParaRPr lang="en-US" dirty="0"/>
          </a:p>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2</a:t>
            </a:fld>
            <a:endParaRPr lang="en-US"/>
          </a:p>
        </p:txBody>
      </p:sp>
    </p:spTree>
    <p:extLst>
      <p:ext uri="{BB962C8B-B14F-4D97-AF65-F5344CB8AC3E}">
        <p14:creationId xmlns:p14="http://schemas.microsoft.com/office/powerpoint/2010/main" val="572019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0840C3-ED71-476B-B764-DBAF20803A39}" type="slidenum">
              <a:rPr lang="en-US" smtClean="0"/>
              <a:pPr/>
              <a:t>3</a:t>
            </a:fld>
            <a:endParaRPr lang="en-US"/>
          </a:p>
        </p:txBody>
      </p:sp>
    </p:spTree>
    <p:extLst>
      <p:ext uri="{BB962C8B-B14F-4D97-AF65-F5344CB8AC3E}">
        <p14:creationId xmlns:p14="http://schemas.microsoft.com/office/powerpoint/2010/main" val="3712891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previous strategies we discussed may assist you in guiding the PWD who is using dietary modifications, oral meds, or fixed insulin doses.</a:t>
            </a:r>
          </a:p>
          <a:p>
            <a:endParaRPr lang="en-US" dirty="0"/>
          </a:p>
          <a:p>
            <a:r>
              <a:rPr lang="en-US" dirty="0"/>
              <a:t>Now we are going to move into calculating meal time insulin for those who are on flexible insulin therapy. This will combine carb counting with use of an insulin to carb ratio, and we will also get into how to lower elevated blood sugars using a sensitivity factor. </a:t>
            </a:r>
          </a:p>
          <a:p>
            <a:endParaRPr lang="en-US" dirty="0"/>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using multiple daily injection therapy:</a:t>
            </a:r>
            <a:r>
              <a:rPr lang="en-US" b="0" i="0" dirty="0">
                <a:solidFill>
                  <a:srgbClr val="333333"/>
                </a:solidFill>
                <a:effectLst/>
                <a:latin typeface="Arial" panose="020B0604020202020204" pitchFamily="34" charset="0"/>
              </a:rPr>
              <a:t> This consists of injecting basal insulin one to two times per day and bolus insulin at meals. Advanced carbohydrate counting is best suited for this therapy since bolus insulin can be adjusted based on carbohydrate intake to maximize </a:t>
            </a:r>
            <a:r>
              <a:rPr lang="en-US" b="0" i="0" dirty="0" err="1">
                <a:solidFill>
                  <a:srgbClr val="333333"/>
                </a:solidFill>
                <a:effectLst/>
                <a:latin typeface="Arial" panose="020B0604020202020204" pitchFamily="34" charset="0"/>
              </a:rPr>
              <a:t>postmeal</a:t>
            </a:r>
            <a:r>
              <a:rPr lang="en-US" b="0" i="0" dirty="0">
                <a:solidFill>
                  <a:srgbClr val="333333"/>
                </a:solidFill>
                <a:effectLst/>
                <a:latin typeface="Arial" panose="020B0604020202020204" pitchFamily="34" charset="0"/>
              </a:rPr>
              <a:t> blood glucose management.</a:t>
            </a:r>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willing to quantify their food intake:</a:t>
            </a:r>
            <a:r>
              <a:rPr lang="en-US" b="0" i="0" dirty="0">
                <a:solidFill>
                  <a:srgbClr val="333333"/>
                </a:solidFill>
                <a:effectLst/>
                <a:latin typeface="Arial" panose="020B0604020202020204" pitchFamily="34" charset="0"/>
              </a:rPr>
              <a:t> Patients must count the total carbohydrate grams or carbohydrate choices eaten to dose their mealtime insulin adequately. Whether they count carbohydrate grams or choices is a matter of choice and at the educator’s discretion.</a:t>
            </a:r>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using insulin pump therapy:</a:t>
            </a:r>
            <a:r>
              <a:rPr lang="en-US" b="0" i="0" dirty="0">
                <a:solidFill>
                  <a:srgbClr val="333333"/>
                </a:solidFill>
                <a:effectLst/>
                <a:latin typeface="Arial" panose="020B0604020202020204" pitchFamily="34" charset="0"/>
              </a:rPr>
              <a:t> Insulin pumps are designed to closely mimic normal pancreatic function. A three-day reservoir houses rapid-acting insulin that’s delivered as basal and bolus. Basal is a constant infusion delivered 24 hours per day to mimic pancreatic basal insulin secretion. Bolus is given as needed or on demand in response to meals or to correct high blood glucose. The pump is programmed with the individual’s ICR; the patient inputs the amount of carbohydrates eaten, and the pump calculates the bolus.</a:t>
            </a:r>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who can perform basic math skills:</a:t>
            </a:r>
            <a:r>
              <a:rPr lang="en-US" b="0" i="0" dirty="0">
                <a:solidFill>
                  <a:srgbClr val="333333"/>
                </a:solidFill>
                <a:effectLst/>
                <a:latin typeface="Arial" panose="020B0604020202020204" pitchFamily="34" charset="0"/>
              </a:rPr>
              <a:t> Individuals not using insulin pump therapy must calculate their bolus using their ICR. While those with poor math skills or who are intimidated by math can be taught to identify larger carb vs. smaller carb meals and inject predetermined bolus doses accordingly, this isn’t an optimal approach and should be used at the educator’s discretion after assessing patients’ skills and abilities.</a:t>
            </a:r>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willing to check blood glucose before and after meals: </a:t>
            </a:r>
            <a:r>
              <a:rPr lang="en-US" b="0" i="0" dirty="0">
                <a:solidFill>
                  <a:srgbClr val="333333"/>
                </a:solidFill>
                <a:effectLst/>
                <a:latin typeface="Arial" panose="020B0604020202020204" pitchFamily="34" charset="0"/>
              </a:rPr>
              <a:t>A premeal blood glucose reading is necessary to determine whether additional insulin should be added to the bolus to cover premeal blood glucose excursions using a sensitivity factor (SF). Initially after starting advanced carbohydrate counting, blood glucose readings are taken following a meal (about two hours after) to assess the ICR. As the ICR is determined to be correct, </a:t>
            </a:r>
            <a:r>
              <a:rPr lang="en-US" b="0" i="0" dirty="0" err="1">
                <a:solidFill>
                  <a:srgbClr val="333333"/>
                </a:solidFill>
                <a:effectLst/>
                <a:latin typeface="Arial" panose="020B0604020202020204" pitchFamily="34" charset="0"/>
              </a:rPr>
              <a:t>postmeal</a:t>
            </a:r>
            <a:r>
              <a:rPr lang="en-US" b="0" i="0" dirty="0">
                <a:solidFill>
                  <a:srgbClr val="333333"/>
                </a:solidFill>
                <a:effectLst/>
                <a:latin typeface="Arial" panose="020B0604020202020204" pitchFamily="34" charset="0"/>
              </a:rPr>
              <a:t> readings can then be taken periodically as needed.</a:t>
            </a:r>
          </a:p>
          <a:p>
            <a:endParaRPr lang="en-US" dirty="0"/>
          </a:p>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4</a:t>
            </a:fld>
            <a:endParaRPr lang="en-US"/>
          </a:p>
        </p:txBody>
      </p:sp>
    </p:spTree>
    <p:extLst>
      <p:ext uri="{BB962C8B-B14F-4D97-AF65-F5344CB8AC3E}">
        <p14:creationId xmlns:p14="http://schemas.microsoft.com/office/powerpoint/2010/main" val="2286453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367">
              <a:defRPr/>
            </a:pPr>
            <a:r>
              <a:rPr lang="en-US" dirty="0"/>
              <a:t>Carb counting can be used with flexible insulin therapy, including MDI and CSII, where bolus insulin is used at mealtimes</a:t>
            </a:r>
          </a:p>
          <a:p>
            <a:endParaRPr lang="en-US" dirty="0"/>
          </a:p>
          <a:p>
            <a:r>
              <a:rPr lang="en-US" dirty="0"/>
              <a:t>Pros</a:t>
            </a:r>
          </a:p>
          <a:p>
            <a:r>
              <a:rPr lang="en-US" dirty="0"/>
              <a:t>Flexibility for the PWD</a:t>
            </a:r>
          </a:p>
          <a:p>
            <a:r>
              <a:rPr lang="en-US" dirty="0"/>
              <a:t>Insulin/food matched precisely = improved BGs</a:t>
            </a:r>
          </a:p>
          <a:p>
            <a:endParaRPr lang="en-US" dirty="0"/>
          </a:p>
          <a:p>
            <a:r>
              <a:rPr lang="en-US" dirty="0"/>
              <a:t>Cons</a:t>
            </a:r>
          </a:p>
          <a:p>
            <a:pPr defTabSz="924367">
              <a:defRPr/>
            </a:pPr>
            <a:r>
              <a:rPr lang="en-US" dirty="0"/>
              <a:t>It is easy to lose sight of overall nutritional quality</a:t>
            </a:r>
          </a:p>
          <a:p>
            <a:pPr defTabSz="924367">
              <a:defRPr/>
            </a:pPr>
            <a:endParaRPr lang="en-US" dirty="0"/>
          </a:p>
          <a:p>
            <a:pPr defTabSz="924367">
              <a:defRPr/>
            </a:pPr>
            <a:r>
              <a:rPr lang="en-US" dirty="0"/>
              <a:t>Requires not only basic carbohydrate counting knowledge but also understanding of insulin actions. </a:t>
            </a:r>
          </a:p>
          <a:p>
            <a:endParaRPr lang="en-US" dirty="0"/>
          </a:p>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5</a:t>
            </a:fld>
            <a:endParaRPr lang="en-US"/>
          </a:p>
        </p:txBody>
      </p:sp>
    </p:spTree>
    <p:extLst>
      <p:ext uri="{BB962C8B-B14F-4D97-AF65-F5344CB8AC3E}">
        <p14:creationId xmlns:p14="http://schemas.microsoft.com/office/powerpoint/2010/main" val="2861927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367">
              <a:defRPr/>
            </a:pPr>
            <a:r>
              <a:rPr lang="en-US" dirty="0"/>
              <a:t>To calculate mealtime insulin using this method, you will need the following pieces of information: (ADVANCE)</a:t>
            </a:r>
          </a:p>
          <a:p>
            <a:endParaRPr lang="en-US" dirty="0"/>
          </a:p>
          <a:p>
            <a:endParaRPr lang="en-US" dirty="0"/>
          </a:p>
          <a:p>
            <a:r>
              <a:rPr lang="en-US" dirty="0"/>
              <a:t>** We are going to go through the calculation for the food bolus first, then the correction bolus afterwards***</a:t>
            </a:r>
          </a:p>
          <a:p>
            <a:r>
              <a:rPr lang="en-US" dirty="0"/>
              <a:t>To get the total bolus, we then add the two doses together</a:t>
            </a:r>
          </a:p>
        </p:txBody>
      </p:sp>
      <p:sp>
        <p:nvSpPr>
          <p:cNvPr id="4" name="Slide Number Placeholder 3"/>
          <p:cNvSpPr>
            <a:spLocks noGrp="1"/>
          </p:cNvSpPr>
          <p:nvPr>
            <p:ph type="sldNum" sz="quarter" idx="5"/>
          </p:nvPr>
        </p:nvSpPr>
        <p:spPr/>
        <p:txBody>
          <a:bodyPr/>
          <a:lstStyle/>
          <a:p>
            <a:fld id="{250840C3-ED71-476B-B764-DBAF20803A39}" type="slidenum">
              <a:rPr lang="en-US" smtClean="0"/>
              <a:pPr/>
              <a:t>6</a:t>
            </a:fld>
            <a:endParaRPr lang="en-US"/>
          </a:p>
        </p:txBody>
      </p:sp>
    </p:spTree>
    <p:extLst>
      <p:ext uri="{BB962C8B-B14F-4D97-AF65-F5344CB8AC3E}">
        <p14:creationId xmlns:p14="http://schemas.microsoft.com/office/powerpoint/2010/main" val="2126187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367">
              <a:defRPr/>
            </a:pPr>
            <a:r>
              <a:rPr lang="en-US" i="1" dirty="0"/>
              <a:t>Calculations used to determine need: 350-500*/Total Daily Dose (TDD) = ICR)</a:t>
            </a:r>
          </a:p>
          <a:p>
            <a:pPr defTabSz="924367">
              <a:defRPr/>
            </a:pPr>
            <a:r>
              <a:rPr lang="en-US" dirty="0"/>
              <a:t>*Rule of 450 and 500 are most common, lower are used in AID therapies. </a:t>
            </a:r>
          </a:p>
          <a:p>
            <a:pPr defTabSz="924367">
              <a:defRPr/>
            </a:pPr>
            <a:endParaRPr lang="en-US" i="1" dirty="0"/>
          </a:p>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7</a:t>
            </a:fld>
            <a:endParaRPr lang="en-US"/>
          </a:p>
        </p:txBody>
      </p:sp>
    </p:spTree>
    <p:extLst>
      <p:ext uri="{BB962C8B-B14F-4D97-AF65-F5344CB8AC3E}">
        <p14:creationId xmlns:p14="http://schemas.microsoft.com/office/powerpoint/2010/main" val="302711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8</a:t>
            </a:fld>
            <a:endParaRPr lang="en-US"/>
          </a:p>
        </p:txBody>
      </p:sp>
    </p:spTree>
    <p:extLst>
      <p:ext uri="{BB962C8B-B14F-4D97-AF65-F5344CB8AC3E}">
        <p14:creationId xmlns:p14="http://schemas.microsoft.com/office/powerpoint/2010/main" val="2130613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9</a:t>
            </a:fld>
            <a:endParaRPr lang="en-US"/>
          </a:p>
        </p:txBody>
      </p:sp>
    </p:spTree>
    <p:extLst>
      <p:ext uri="{BB962C8B-B14F-4D97-AF65-F5344CB8AC3E}">
        <p14:creationId xmlns:p14="http://schemas.microsoft.com/office/powerpoint/2010/main" val="2046122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10</a:t>
            </a:fld>
            <a:endParaRPr lang="en-US"/>
          </a:p>
        </p:txBody>
      </p:sp>
    </p:spTree>
    <p:extLst>
      <p:ext uri="{BB962C8B-B14F-4D97-AF65-F5344CB8AC3E}">
        <p14:creationId xmlns:p14="http://schemas.microsoft.com/office/powerpoint/2010/main" val="3066987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pPr>
            <a:r>
              <a:rPr lang="en-US" sz="2400" dirty="0"/>
              <a:t>On the exam, round your final answer when using an insulin pen or syringe</a:t>
            </a:r>
          </a:p>
          <a:p>
            <a:pPr lvl="1">
              <a:lnSpc>
                <a:spcPct val="110000"/>
              </a:lnSpc>
            </a:pPr>
            <a:r>
              <a:rPr lang="en-US" dirty="0"/>
              <a:t>Round up to nearest whole unit if ≥ 0.5 </a:t>
            </a:r>
          </a:p>
          <a:p>
            <a:pPr lvl="1">
              <a:lnSpc>
                <a:spcPct val="110000"/>
              </a:lnSpc>
            </a:pPr>
            <a:r>
              <a:rPr lang="en-US" dirty="0"/>
              <a:t>Round down to nearest whole unit if ≤ 0.4</a:t>
            </a:r>
          </a:p>
          <a:p>
            <a:pPr>
              <a:lnSpc>
                <a:spcPct val="110000"/>
              </a:lnSpc>
            </a:pPr>
            <a:r>
              <a:rPr lang="en-US" sz="2400" dirty="0"/>
              <a:t>If a PWD is utilizing an insulin pump it is ok to use decimal places</a:t>
            </a:r>
          </a:p>
          <a:p>
            <a:pPr>
              <a:lnSpc>
                <a:spcPct val="110000"/>
              </a:lnSpc>
            </a:pPr>
            <a:endParaRPr lang="en-US" sz="2400" dirty="0"/>
          </a:p>
          <a:p>
            <a:pPr>
              <a:lnSpc>
                <a:spcPct val="110000"/>
              </a:lnSpc>
            </a:pPr>
            <a:r>
              <a:rPr lang="en-US" sz="2400" dirty="0"/>
              <a:t>In real life, consider:</a:t>
            </a:r>
          </a:p>
          <a:p>
            <a:pPr lvl="1">
              <a:lnSpc>
                <a:spcPct val="110000"/>
              </a:lnSpc>
            </a:pPr>
            <a:r>
              <a:rPr lang="en-US" dirty="0"/>
              <a:t>Insulin sensitivity</a:t>
            </a:r>
          </a:p>
          <a:p>
            <a:pPr lvl="1">
              <a:lnSpc>
                <a:spcPct val="110000"/>
              </a:lnSpc>
            </a:pPr>
            <a:r>
              <a:rPr lang="en-US" dirty="0"/>
              <a:t>Starting blood sugar (rounding up if starting blood sugar is above goal or down if starting blood sugar is below goal)</a:t>
            </a:r>
          </a:p>
          <a:p>
            <a:pPr lvl="1">
              <a:lnSpc>
                <a:spcPct val="110000"/>
              </a:lnSpc>
            </a:pPr>
            <a:r>
              <a:rPr lang="en-US" dirty="0"/>
              <a:t>What’s happening next (round down if activity is expected or up if planning to be sedentary or if glucose elevated due to stress)</a:t>
            </a:r>
          </a:p>
          <a:p>
            <a:endParaRPr lang="en-US" dirty="0"/>
          </a:p>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12</a:t>
            </a:fld>
            <a:endParaRPr lang="en-US"/>
          </a:p>
        </p:txBody>
      </p:sp>
    </p:spTree>
    <p:extLst>
      <p:ext uri="{BB962C8B-B14F-4D97-AF65-F5344CB8AC3E}">
        <p14:creationId xmlns:p14="http://schemas.microsoft.com/office/powerpoint/2010/main" val="2459309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Historically, the focus in type 1 diabetes has been to count carbs and match insulin to carb intake only, without considering the other macronutrients. Since 2022 it is been recommended those on MDI receive education on how carbs, fat and protein impact blood sugar. </a:t>
            </a:r>
          </a:p>
          <a:p>
            <a:r>
              <a:rPr lang="en-US" dirty="0"/>
              <a:t>acknowledging that high fat and/or high protein meals may impact the post prandial glucose response in a significant way and require more insulin.</a:t>
            </a:r>
          </a:p>
          <a:p>
            <a:r>
              <a:rPr lang="en-US" dirty="0"/>
              <a:t> </a:t>
            </a:r>
          </a:p>
          <a:p>
            <a:r>
              <a:rPr lang="en-US" dirty="0"/>
              <a:t>I want to briefly review some of the thoughts behind how fat and protein impact blood sugar and then talk about strategies to deal with it when counseling individuals with type 1 diabetes.</a:t>
            </a:r>
          </a:p>
          <a:p>
            <a:endParaRPr lang="en-US" dirty="0"/>
          </a:p>
          <a:p>
            <a:r>
              <a:rPr lang="en-US" dirty="0"/>
              <a:t>Lets talk about fat, first:</a:t>
            </a:r>
          </a:p>
          <a:p>
            <a:endParaRPr lang="en-US" dirty="0"/>
          </a:p>
          <a:p>
            <a:pPr lvl="0"/>
            <a:r>
              <a:rPr lang="en-US" dirty="0"/>
              <a:t>Fat is very slow to digest relative to carbohydrate alone. When mixed with carb, it may delay the digestion and absorption of the carb to glucose. Also, free-fatty acids may induce insulin resistance, ultimately leading the person with diabetes to need more insulin. There might also be more gluconeogenesis later (and if you’re not remembering from biochemistry, I’ll remind you that gluconeogenesis is when the liver makes glucose from other sources)</a:t>
            </a:r>
          </a:p>
          <a:p>
            <a:pPr lvl="0"/>
            <a:endParaRPr lang="en-US" dirty="0"/>
          </a:p>
          <a:p>
            <a:pPr lvl="0"/>
            <a:r>
              <a:rPr lang="en-US" dirty="0"/>
              <a:t>Because of these factors, when research looks at the blood sugar levels in someone with diabetes following a meal higher fat meal, it was noted that:</a:t>
            </a:r>
          </a:p>
          <a:p>
            <a:pPr marL="635502" lvl="1" indent="-173319">
              <a:buFontTx/>
              <a:buChar char="-"/>
            </a:pPr>
            <a:r>
              <a:rPr lang="en-US" dirty="0"/>
              <a:t>Blood sugars are reduced in the first 2–3 h</a:t>
            </a:r>
          </a:p>
          <a:p>
            <a:pPr marL="635502" lvl="1" indent="-173319">
              <a:buFontTx/>
              <a:buChar char="-"/>
            </a:pPr>
            <a:endParaRPr lang="en-US" dirty="0"/>
          </a:p>
          <a:p>
            <a:pPr marL="635502" lvl="1" indent="-173319">
              <a:buFontTx/>
              <a:buChar char="-"/>
            </a:pPr>
            <a:r>
              <a:rPr lang="en-US" dirty="0"/>
              <a:t>Then this is often followed by: Hyperglycemia, which occurs later in the post-prandial period and can last for several hours, some research shows as long as 5-8 hours afterwards.</a:t>
            </a:r>
          </a:p>
          <a:p>
            <a:pPr marL="635502" lvl="1" indent="-173319">
              <a:buFontTx/>
              <a:buChar char="-"/>
            </a:pPr>
            <a:endParaRPr lang="en-US" dirty="0"/>
          </a:p>
          <a:p>
            <a:pPr marL="635502" lvl="1" indent="-173319">
              <a:buFontTx/>
              <a:buChar char="-"/>
            </a:pPr>
            <a:r>
              <a:rPr lang="en-US" dirty="0"/>
              <a:t>The impact appears to be dose dependent; so more dietary fat = more hyperglycemia later.</a:t>
            </a:r>
          </a:p>
          <a:p>
            <a:pPr lvl="1"/>
            <a:r>
              <a:rPr lang="en-US" dirty="0"/>
              <a:t> </a:t>
            </a:r>
          </a:p>
          <a:p>
            <a:r>
              <a:rPr lang="en-US" dirty="0"/>
              <a:t>Lets now talk about protein:</a:t>
            </a:r>
          </a:p>
          <a:p>
            <a:pPr defTabSz="924367">
              <a:defRPr/>
            </a:pPr>
            <a:r>
              <a:rPr lang="en-US" dirty="0"/>
              <a:t>After protein is digested and absorbed into the body, the amino acids can be converted into glucose. This takes some time to occur, so we may see a rise in glucose levels later in the post-prandial period. In fact, the research looking at this shows that blood glucose levels may rise between 100 minutes and 4 hours after the meal. </a:t>
            </a:r>
          </a:p>
          <a:p>
            <a:pPr defTabSz="924367">
              <a:defRPr/>
            </a:pPr>
            <a:endParaRPr lang="en-US" dirty="0"/>
          </a:p>
          <a:p>
            <a:pPr defTabSz="924367">
              <a:defRPr/>
            </a:pPr>
            <a:r>
              <a:rPr lang="en-US" dirty="0"/>
              <a:t>The extent to which this occurs appears to depend on the amount of protein consumed. More protein means more of a rise later-on. The effect also changes depending on how much carb is consumed with the protein.</a:t>
            </a:r>
          </a:p>
          <a:p>
            <a:pPr defTabSz="924367">
              <a:defRPr/>
            </a:pPr>
            <a:endParaRPr lang="en-US" dirty="0"/>
          </a:p>
          <a:p>
            <a:pPr defTabSz="924367">
              <a:defRPr/>
            </a:pPr>
            <a:r>
              <a:rPr lang="en-US" dirty="0"/>
              <a:t>So that’s some of the science behind fat and protein metabolism. While the research providing us with this information is strong, and the standards recommend that we educate on this topic, they also note that more research is needed. There is no consensus on optimal dosing strategies to address this.</a:t>
            </a:r>
          </a:p>
          <a:p>
            <a:endParaRPr lang="en-US" dirty="0"/>
          </a:p>
          <a:p>
            <a:r>
              <a:rPr lang="en-US" dirty="0"/>
              <a:t>If you do some reading online, there are a multitude of strategies that you may see, but none have been formally endorsed by ADA. </a:t>
            </a:r>
          </a:p>
          <a:p>
            <a:endParaRPr lang="en-US" dirty="0"/>
          </a:p>
          <a:p>
            <a:r>
              <a:rPr lang="en-US" dirty="0"/>
              <a:t>At our clinic, we do our best to address this issue despite the lack of formal advice. In counseling people with type 1 diabetes:</a:t>
            </a:r>
          </a:p>
          <a:p>
            <a:endParaRPr lang="en-US" dirty="0"/>
          </a:p>
          <a:p>
            <a:r>
              <a:rPr lang="en-US" dirty="0"/>
              <a:t>I always start by learning about how the person with diabetes eats. This helps to steer the conversation. Our discussion varies depending on whether the person follows a diet that is more balanced with carb/fat/protein vs if someone follows a lower carb diet.</a:t>
            </a:r>
          </a:p>
          <a:p>
            <a:pPr lvl="1"/>
            <a:r>
              <a:rPr lang="en-US" dirty="0"/>
              <a:t>For the person who follows a more balanced diet, my strategy is to:</a:t>
            </a:r>
          </a:p>
          <a:p>
            <a:pPr lvl="2"/>
            <a:r>
              <a:rPr lang="en-US" dirty="0"/>
              <a:t>Educate and focus on carbohydrate counting, using a ICR, and dosing accordingly. This will work for the majority of meals. </a:t>
            </a:r>
          </a:p>
          <a:p>
            <a:pPr lvl="2"/>
            <a:r>
              <a:rPr lang="en-US" dirty="0"/>
              <a:t>After that… then we talk fat and protein.</a:t>
            </a:r>
          </a:p>
          <a:p>
            <a:pPr marL="1155459" lvl="2" indent="-231092">
              <a:buAutoNum type="arabicParenR"/>
            </a:pPr>
            <a:r>
              <a:rPr lang="en-US" dirty="0"/>
              <a:t>I acknowledge that fat and protein do impact blood sugar</a:t>
            </a:r>
          </a:p>
          <a:p>
            <a:pPr marL="1155459" lvl="2" indent="-231092">
              <a:buAutoNum type="arabicParenR"/>
            </a:pPr>
            <a:r>
              <a:rPr lang="en-US" dirty="0"/>
              <a:t>I then go through examples of high fat and high protein meals that might cause this. Examples might include foods like pizza, fried chicken or steak with mashed potatoes and gravy, or a burger with fries and a milk shake, etc. </a:t>
            </a:r>
          </a:p>
          <a:p>
            <a:pPr marL="1155459" lvl="2" indent="-231092">
              <a:buAutoNum type="arabicParenR"/>
            </a:pPr>
            <a:endParaRPr lang="en-US" dirty="0"/>
          </a:p>
          <a:p>
            <a:pPr marL="924367" lvl="2" defTabSz="924367">
              <a:defRPr/>
            </a:pPr>
            <a:r>
              <a:rPr lang="en-US" dirty="0"/>
              <a:t>At this point we go through practical advice about how to approach these meals. </a:t>
            </a:r>
          </a:p>
          <a:p>
            <a:pPr marL="924367" lvl="2" defTabSz="924367">
              <a:defRPr/>
            </a:pPr>
            <a:endParaRPr lang="en-US" dirty="0"/>
          </a:p>
          <a:p>
            <a:pPr marL="924367" lvl="2" defTabSz="924367">
              <a:defRPr/>
            </a:pPr>
            <a:r>
              <a:rPr lang="en-US" dirty="0"/>
              <a:t>3) The person with diabetes can split doses for meals like this; basically, count the carbs and determine the dose for the carbs. Then, administer the insulin with special consideration to timing.</a:t>
            </a:r>
          </a:p>
          <a:p>
            <a:pPr lvl="3"/>
            <a:r>
              <a:rPr lang="en-US" dirty="0"/>
              <a:t>MDI: half at start of meal, half 1 hour later- we can increase the dose 20-35% based on previous patterns)</a:t>
            </a:r>
          </a:p>
          <a:p>
            <a:pPr lvl="3"/>
            <a:r>
              <a:rPr lang="en-US" dirty="0"/>
              <a:t>Pump: extended doses with ~50/50 split over 1-2.5 hours</a:t>
            </a:r>
          </a:p>
          <a:p>
            <a:pPr lvl="2"/>
            <a:r>
              <a:rPr lang="en-US" dirty="0"/>
              <a:t>4) Encourage monitoring glucose levels in the hours after the meal; administer a correction dose of insulin if needed.</a:t>
            </a:r>
          </a:p>
          <a:p>
            <a:pPr lvl="2"/>
            <a:endParaRPr lang="en-US" dirty="0"/>
          </a:p>
          <a:p>
            <a:pPr lvl="2"/>
            <a:r>
              <a:rPr lang="en-US" dirty="0"/>
              <a:t>We use this particular strategy of correcting after the fact because much of the available research on other strategies, where additional insulin is taken earlier, shows more hypoglycemia. Plus, the calculations can also be complicated.</a:t>
            </a:r>
          </a:p>
          <a:p>
            <a:pPr lvl="2"/>
            <a:endParaRPr lang="en-US" dirty="0"/>
          </a:p>
          <a:p>
            <a:pPr lvl="1"/>
            <a:r>
              <a:rPr lang="en-US" dirty="0"/>
              <a:t>For individuals following low carb diets, other strategies may be necessary. </a:t>
            </a:r>
          </a:p>
          <a:p>
            <a:pPr lvl="2"/>
            <a:r>
              <a:rPr lang="en-US" dirty="0"/>
              <a:t>I’ve found more of these individuals’ dose their insulin from “experience” rather than using a strategy that involves carb counting or use of an ICR. They also may benefit from dosing later – like at the start of the meal or a little after. </a:t>
            </a:r>
          </a:p>
          <a:p>
            <a:pPr lvl="2"/>
            <a:r>
              <a:rPr lang="en-US" dirty="0"/>
              <a:t>Up regular of amino acids conversion and type of protein does appear to make a big difference. </a:t>
            </a:r>
          </a:p>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13</a:t>
            </a:fld>
            <a:endParaRPr lang="en-US"/>
          </a:p>
        </p:txBody>
      </p:sp>
    </p:spTree>
    <p:extLst>
      <p:ext uri="{BB962C8B-B14F-4D97-AF65-F5344CB8AC3E}">
        <p14:creationId xmlns:p14="http://schemas.microsoft.com/office/powerpoint/2010/main" val="699985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BREAKFAST</a:t>
            </a:r>
          </a:p>
          <a:p>
            <a:r>
              <a:rPr lang="en-US" dirty="0"/>
              <a:t>Answer B</a:t>
            </a:r>
          </a:p>
        </p:txBody>
      </p:sp>
      <p:sp>
        <p:nvSpPr>
          <p:cNvPr id="4" name="Slide Number Placeholder 3"/>
          <p:cNvSpPr>
            <a:spLocks noGrp="1"/>
          </p:cNvSpPr>
          <p:nvPr>
            <p:ph type="sldNum" sz="quarter" idx="5"/>
          </p:nvPr>
        </p:nvSpPr>
        <p:spPr/>
        <p:txBody>
          <a:bodyPr/>
          <a:lstStyle/>
          <a:p>
            <a:fld id="{250840C3-ED71-476B-B764-DBAF20803A39}" type="slidenum">
              <a:rPr lang="en-US" smtClean="0"/>
              <a:pPr/>
              <a:t>14</a:t>
            </a:fld>
            <a:endParaRPr lang="en-US"/>
          </a:p>
        </p:txBody>
      </p:sp>
    </p:spTree>
    <p:extLst>
      <p:ext uri="{BB962C8B-B14F-4D97-AF65-F5344CB8AC3E}">
        <p14:creationId xmlns:p14="http://schemas.microsoft.com/office/powerpoint/2010/main" val="4153087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0840C3-ED71-476B-B764-DBAF20803A39}" type="slidenum">
              <a:rPr lang="en-US" smtClean="0"/>
              <a:pPr/>
              <a:t>15</a:t>
            </a:fld>
            <a:endParaRPr lang="en-US"/>
          </a:p>
        </p:txBody>
      </p:sp>
    </p:spTree>
    <p:extLst>
      <p:ext uri="{BB962C8B-B14F-4D97-AF65-F5344CB8AC3E}">
        <p14:creationId xmlns:p14="http://schemas.microsoft.com/office/powerpoint/2010/main" val="387335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a:t>
            </a:r>
          </a:p>
          <a:p>
            <a:endParaRPr lang="en-US" dirty="0"/>
          </a:p>
          <a:p>
            <a:r>
              <a:rPr lang="en-US" dirty="0"/>
              <a:t>Give longer for this </a:t>
            </a:r>
            <a:r>
              <a:rPr lang="en-US" dirty="0" err="1"/>
              <a:t>calcuation</a:t>
            </a:r>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16</a:t>
            </a:fld>
            <a:endParaRPr lang="en-US"/>
          </a:p>
        </p:txBody>
      </p:sp>
    </p:spTree>
    <p:extLst>
      <p:ext uri="{BB962C8B-B14F-4D97-AF65-F5344CB8AC3E}">
        <p14:creationId xmlns:p14="http://schemas.microsoft.com/office/powerpoint/2010/main" val="343534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17</a:t>
            </a:fld>
            <a:endParaRPr lang="en-US"/>
          </a:p>
        </p:txBody>
      </p:sp>
    </p:spTree>
    <p:extLst>
      <p:ext uri="{BB962C8B-B14F-4D97-AF65-F5344CB8AC3E}">
        <p14:creationId xmlns:p14="http://schemas.microsoft.com/office/powerpoint/2010/main" val="13893478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18</a:t>
            </a:fld>
            <a:endParaRPr lang="en-US"/>
          </a:p>
        </p:txBody>
      </p:sp>
    </p:spTree>
    <p:extLst>
      <p:ext uri="{BB962C8B-B14F-4D97-AF65-F5344CB8AC3E}">
        <p14:creationId xmlns:p14="http://schemas.microsoft.com/office/powerpoint/2010/main" val="2008408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0840C3-ED71-476B-B764-DBAF20803A39}" type="slidenum">
              <a:rPr lang="en-US" smtClean="0"/>
              <a:pPr/>
              <a:t>19</a:t>
            </a:fld>
            <a:endParaRPr lang="en-US"/>
          </a:p>
        </p:txBody>
      </p:sp>
    </p:spTree>
    <p:extLst>
      <p:ext uri="{BB962C8B-B14F-4D97-AF65-F5344CB8AC3E}">
        <p14:creationId xmlns:p14="http://schemas.microsoft.com/office/powerpoint/2010/main" val="1574939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Carb counting </a:t>
            </a:r>
            <a:r>
              <a:rPr lang="en-US" sz="1200" dirty="0"/>
              <a:t>can be used with flexible insulin therapy, including MDI and CSII, where bolus insulin is used at mealtimes</a:t>
            </a:r>
          </a:p>
          <a:p>
            <a:endParaRPr lang="en-US" dirty="0"/>
          </a:p>
          <a:p>
            <a:r>
              <a:rPr lang="en-US" dirty="0"/>
              <a:t>Pros</a:t>
            </a:r>
          </a:p>
          <a:p>
            <a:r>
              <a:rPr lang="en-US" sz="1200" dirty="0"/>
              <a:t>Flexibility for the PWD</a:t>
            </a:r>
          </a:p>
          <a:p>
            <a:r>
              <a:rPr lang="en-US" sz="1200" dirty="0"/>
              <a:t>Insulin/food matched precisely = improved BGs</a:t>
            </a:r>
          </a:p>
          <a:p>
            <a:endParaRPr lang="en-US" sz="1200" dirty="0"/>
          </a:p>
          <a:p>
            <a:r>
              <a:rPr lang="en-US" sz="1200" dirty="0"/>
              <a:t>Cons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It is easy to lose sight of overall nutritional quality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Requires not only basic carbohydrate counting knowledge but also understanding of insulin actions. </a:t>
            </a:r>
          </a:p>
          <a:p>
            <a:endParaRPr lang="en-US" sz="1200" dirty="0"/>
          </a:p>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20</a:t>
            </a:fld>
            <a:endParaRPr lang="en-US"/>
          </a:p>
        </p:txBody>
      </p:sp>
    </p:spTree>
    <p:extLst>
      <p:ext uri="{BB962C8B-B14F-4D97-AF65-F5344CB8AC3E}">
        <p14:creationId xmlns:p14="http://schemas.microsoft.com/office/powerpoint/2010/main" val="166420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69DF2-E73D-0653-A659-0A22714DF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BAE97C-7FE4-AB4F-0F81-C3E3CC8261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8A97D-751F-EE0F-1596-5620E8C45A11}"/>
              </a:ext>
            </a:extLst>
          </p:cNvPr>
          <p:cNvSpPr>
            <a:spLocks noGrp="1"/>
          </p:cNvSpPr>
          <p:nvPr>
            <p:ph type="body" idx="1"/>
          </p:nvPr>
        </p:nvSpPr>
        <p:spPr/>
        <p:txBody>
          <a:bodyPr/>
          <a:lstStyle/>
          <a:p>
            <a:r>
              <a:rPr lang="en-US" sz="1200" b="0" kern="1200" dirty="0">
                <a:solidFill>
                  <a:schemeClr val="tx1"/>
                </a:solidFill>
                <a:effectLst/>
                <a:latin typeface="+mn-lt"/>
                <a:ea typeface="+mn-ea"/>
                <a:cs typeface="+mn-cs"/>
              </a:rPr>
              <a:t>Mixed Meals have different impacts on glucose trends.</a:t>
            </a:r>
          </a:p>
          <a:p>
            <a:endParaRPr lang="en-US" sz="1200" b="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Fat is very slow to digest relative to carbohydrate alone. When mixed with carb, it may delay the digestion and absorption of the carb to glucose. Also, free-fatty acids may induce insulin resistance, ultimately leading the person with diabetes to need more insulin. There might also be more gluconeogenesis later (and if you’re not remembering from biochemistry, I’ll remind you that gluconeogenesis is when the liver makes glucose from other sources)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Because of these factors, when research looks at the blood sugar levels in someone with diabetes following a meal higher fat meal, it was noted that:</a:t>
            </a:r>
          </a:p>
          <a:p>
            <a:pPr marL="628650" lvl="1" indent="-171450">
              <a:buFontTx/>
              <a:buChar char="-"/>
            </a:pPr>
            <a:r>
              <a:rPr lang="en-US" sz="1200" kern="1200" dirty="0">
                <a:solidFill>
                  <a:schemeClr val="tx1"/>
                </a:solidFill>
                <a:effectLst/>
                <a:latin typeface="+mn-lt"/>
                <a:ea typeface="+mn-ea"/>
                <a:cs typeface="+mn-cs"/>
              </a:rPr>
              <a:t>Blood sugars are reduced in the first 2–3 h</a:t>
            </a:r>
          </a:p>
          <a:p>
            <a:pPr marL="628650" lvl="1" indent="-171450">
              <a:buFontTx/>
              <a:buChar char="-"/>
            </a:pPr>
            <a:endParaRPr lang="en-US" sz="1200" kern="1200" dirty="0">
              <a:solidFill>
                <a:schemeClr val="tx1"/>
              </a:solidFill>
              <a:effectLst/>
              <a:latin typeface="+mn-lt"/>
              <a:ea typeface="+mn-ea"/>
              <a:cs typeface="+mn-cs"/>
            </a:endParaRPr>
          </a:p>
          <a:p>
            <a:pPr marL="628650" lvl="1" indent="-171450">
              <a:buFontTx/>
              <a:buChar char="-"/>
            </a:pPr>
            <a:r>
              <a:rPr lang="en-US" sz="1200" kern="1200" dirty="0">
                <a:solidFill>
                  <a:schemeClr val="tx1"/>
                </a:solidFill>
                <a:effectLst/>
                <a:latin typeface="+mn-lt"/>
                <a:ea typeface="+mn-ea"/>
                <a:cs typeface="+mn-cs"/>
              </a:rPr>
              <a:t>Then this is often followed by: Hyperglycemia, which occurs later in the post-prandial period and can last for several hours, some research shows as long as 5-8 hours afterwards.</a:t>
            </a:r>
          </a:p>
          <a:p>
            <a:pPr marL="628650" lvl="1" indent="-171450">
              <a:buFontTx/>
              <a:buChar char="-"/>
            </a:pPr>
            <a:endParaRPr lang="en-US" sz="1200" kern="1200" dirty="0">
              <a:solidFill>
                <a:schemeClr val="tx1"/>
              </a:solidFill>
              <a:effectLst/>
              <a:latin typeface="+mn-lt"/>
              <a:ea typeface="+mn-ea"/>
              <a:cs typeface="+mn-cs"/>
            </a:endParaRPr>
          </a:p>
          <a:p>
            <a:pPr marL="628650" lvl="1" indent="-171450">
              <a:buFontTx/>
              <a:buChar char="-"/>
            </a:pPr>
            <a:r>
              <a:rPr lang="en-US" sz="1200" kern="1200" dirty="0">
                <a:solidFill>
                  <a:schemeClr val="tx1"/>
                </a:solidFill>
                <a:effectLst/>
                <a:latin typeface="+mn-lt"/>
                <a:ea typeface="+mn-ea"/>
                <a:cs typeface="+mn-cs"/>
              </a:rPr>
              <a:t>The impact appears to be dose dependent; so more dietary fat = more hyperglycemia later.</a:t>
            </a:r>
          </a:p>
          <a:p>
            <a:pPr lvl="1"/>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Lets now talk about protein: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protein is digested and absorbed into the body, the amino acids can be converted into glucose. This takes some time to occur, so we may see a rise in glucose levels later in the post-prandial period. In fact, the research looking at this shows that blood glucose levels may rise between 100 minutes and 4 hours after the meal.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extent to which this occurs appears to depend on the amount of protein consumed. More protein means more of a rise later-on. The effect also changes depending on how much carb is consumed with the protein.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21F16A25-0A52-29DB-D7B7-E90FB2F076CE}"/>
              </a:ext>
            </a:extLst>
          </p:cNvPr>
          <p:cNvSpPr>
            <a:spLocks noGrp="1"/>
          </p:cNvSpPr>
          <p:nvPr>
            <p:ph type="sldNum" sz="quarter" idx="5"/>
          </p:nvPr>
        </p:nvSpPr>
        <p:spPr/>
        <p:txBody>
          <a:bodyPr/>
          <a:lstStyle/>
          <a:p>
            <a:fld id="{250840C3-ED71-476B-B764-DBAF20803A39}" type="slidenum">
              <a:rPr lang="en-US" smtClean="0"/>
              <a:pPr/>
              <a:t>21</a:t>
            </a:fld>
            <a:endParaRPr lang="en-US"/>
          </a:p>
        </p:txBody>
      </p:sp>
    </p:spTree>
    <p:extLst>
      <p:ext uri="{BB962C8B-B14F-4D97-AF65-F5344CB8AC3E}">
        <p14:creationId xmlns:p14="http://schemas.microsoft.com/office/powerpoint/2010/main" val="2011456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Historically, the focus in type 1 diabetes has been to count carbs and match insulin to carb intake only, without considering the other macronutrients. Since 2022 it is been recommended those on MDI receive education on how carbs, fat and protein impact blood sugar. </a:t>
            </a:r>
          </a:p>
          <a:p>
            <a:r>
              <a:rPr lang="en-US" sz="1200" kern="1200" dirty="0">
                <a:solidFill>
                  <a:schemeClr val="tx1"/>
                </a:solidFill>
                <a:effectLst/>
                <a:latin typeface="+mn-lt"/>
                <a:ea typeface="+mn-ea"/>
                <a:cs typeface="+mn-cs"/>
              </a:rPr>
              <a:t>acknowledging that high fat and/or high protein meals may impact the post prandial glucose response in a significant way and require more insulin.</a:t>
            </a:r>
          </a:p>
          <a:p>
            <a:r>
              <a:rPr lang="en-US" sz="120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I want to briefly review some of the thoughts behind how fat and protein impact blood sugar and then talk about strategies to deal with it when counseling individuals with type 1 diabetes.</a:t>
            </a:r>
          </a:p>
          <a:p>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that’s some of the science behind fat and protein metabolism. While the research providing us with this information is strong, and the standards recommend that we educate on this topic, they also note that more research is needed. There is no consensus on optimal dosing strategies to address this.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do some reading online, there are a multitude of strategies that you may see, but none have been formally endorsed by ADA.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our clinic, we do our best to address this issue despite the lack of formal advice. In counseling people with type 1 diabetes: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always start by learning about how the person with diabetes eats. This helps to steer the conversation. Our discussion varies depending on whether the person follows a diet that is more balanced with carb/fat/protein vs if someone follows a lower carb diet.</a:t>
            </a:r>
          </a:p>
          <a:p>
            <a:pPr lvl="1"/>
            <a:r>
              <a:rPr lang="en-US" sz="1200" kern="1200" dirty="0">
                <a:solidFill>
                  <a:schemeClr val="tx1"/>
                </a:solidFill>
                <a:effectLst/>
                <a:latin typeface="+mn-lt"/>
                <a:ea typeface="+mn-ea"/>
                <a:cs typeface="+mn-cs"/>
              </a:rPr>
              <a:t>For the person who follows a more balanced diet, my strategy is to:</a:t>
            </a:r>
          </a:p>
          <a:p>
            <a:pPr lvl="2"/>
            <a:r>
              <a:rPr lang="en-US" sz="1200" kern="1200" dirty="0">
                <a:solidFill>
                  <a:schemeClr val="tx1"/>
                </a:solidFill>
                <a:effectLst/>
                <a:latin typeface="+mn-lt"/>
                <a:ea typeface="+mn-ea"/>
                <a:cs typeface="+mn-cs"/>
              </a:rPr>
              <a:t>Educate and focus on carbohydrate counting, using a ICR, and dosing accordingly. This will work for the majority of meals. </a:t>
            </a:r>
          </a:p>
          <a:p>
            <a:pPr lvl="2"/>
            <a:r>
              <a:rPr lang="en-US" sz="1200" kern="1200" dirty="0">
                <a:solidFill>
                  <a:schemeClr val="tx1"/>
                </a:solidFill>
                <a:effectLst/>
                <a:latin typeface="+mn-lt"/>
                <a:ea typeface="+mn-ea"/>
                <a:cs typeface="+mn-cs"/>
              </a:rPr>
              <a:t>After that… then we talk fat and protein.</a:t>
            </a:r>
          </a:p>
          <a:p>
            <a:pPr marL="1143000" lvl="2" indent="-228600">
              <a:buAutoNum type="arabicParenR"/>
            </a:pPr>
            <a:r>
              <a:rPr lang="en-US" sz="1200" kern="1200" dirty="0">
                <a:solidFill>
                  <a:schemeClr val="tx1"/>
                </a:solidFill>
                <a:effectLst/>
                <a:latin typeface="+mn-lt"/>
                <a:ea typeface="+mn-ea"/>
                <a:cs typeface="+mn-cs"/>
              </a:rPr>
              <a:t>I acknowledge that fat and protein do impact blood sugar</a:t>
            </a:r>
          </a:p>
          <a:p>
            <a:pPr marL="1143000" lvl="2" indent="-228600">
              <a:buAutoNum type="arabicParenR"/>
            </a:pPr>
            <a:r>
              <a:rPr lang="en-US" sz="1200" kern="1200" dirty="0">
                <a:solidFill>
                  <a:schemeClr val="tx1"/>
                </a:solidFill>
                <a:effectLst/>
                <a:latin typeface="+mn-lt"/>
                <a:ea typeface="+mn-ea"/>
                <a:cs typeface="+mn-cs"/>
              </a:rPr>
              <a:t>I then go through examples of high fat and high protein meals that might cause this. Examples might include foods like pizza, fried chicken or steak with mashed potatoes and gravy, or a burger with fries and a milk shake, etc. </a:t>
            </a:r>
          </a:p>
          <a:p>
            <a:pPr marL="1143000" lvl="2" indent="-228600">
              <a:buAutoNum type="arabicParenR"/>
            </a:pPr>
            <a:endParaRPr lang="en-US" sz="1200" kern="1200" dirty="0">
              <a:solidFill>
                <a:schemeClr val="tx1"/>
              </a:solidFill>
              <a:effectLst/>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this point we go through practical advice about how to approach these meals. </a:t>
            </a:r>
          </a:p>
          <a:p>
            <a:pPr marL="914400" marR="0" lvl="2"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The person with diabetes can split doses for meals like this; basically, count the carbs and determine the dose for the carbs. Then, administer the insulin with special consideration to timing.</a:t>
            </a:r>
          </a:p>
          <a:p>
            <a:pPr lvl="3"/>
            <a:r>
              <a:rPr lang="en-US" sz="1200" kern="1200" dirty="0">
                <a:solidFill>
                  <a:schemeClr val="tx1"/>
                </a:solidFill>
                <a:effectLst/>
                <a:latin typeface="+mn-lt"/>
                <a:ea typeface="+mn-ea"/>
                <a:cs typeface="+mn-cs"/>
              </a:rPr>
              <a:t>MDI: half at start of meal, half 1 hour later- we can increase the dose 20-35% based on previous patterns)</a:t>
            </a:r>
          </a:p>
          <a:p>
            <a:pPr lvl="3"/>
            <a:r>
              <a:rPr lang="en-US" sz="1200" kern="1200" dirty="0">
                <a:solidFill>
                  <a:schemeClr val="tx1"/>
                </a:solidFill>
                <a:effectLst/>
                <a:latin typeface="+mn-lt"/>
                <a:ea typeface="+mn-ea"/>
                <a:cs typeface="+mn-cs"/>
              </a:rPr>
              <a:t>Pump: extended doses with ~50/50 split over 1-2.5 hours</a:t>
            </a:r>
          </a:p>
          <a:p>
            <a:pPr lvl="2"/>
            <a:r>
              <a:rPr lang="en-US" sz="1200" kern="1200" dirty="0">
                <a:solidFill>
                  <a:schemeClr val="tx1"/>
                </a:solidFill>
                <a:effectLst/>
                <a:latin typeface="+mn-lt"/>
                <a:ea typeface="+mn-ea"/>
                <a:cs typeface="+mn-cs"/>
              </a:rPr>
              <a:t>4) Encourage monitoring glucose levels in the hours after the meal; administer a correction dose of insulin if needed.</a:t>
            </a:r>
          </a:p>
          <a:p>
            <a:pPr lvl="2"/>
            <a:endParaRPr lang="en-US" sz="12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We use this particular strategy of correcting after the fact because much of the available research on other strategies, where additional insulin is taken earlier, shows more hypoglycemia. Plus, the calculations can also be complicated.</a:t>
            </a:r>
          </a:p>
          <a:p>
            <a:pPr lvl="2"/>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For individuals following low carb diets, other strategies may be necessary. </a:t>
            </a:r>
          </a:p>
          <a:p>
            <a:pPr lvl="2"/>
            <a:r>
              <a:rPr lang="en-US" sz="1200" kern="1200" dirty="0">
                <a:solidFill>
                  <a:schemeClr val="tx1"/>
                </a:solidFill>
                <a:effectLst/>
                <a:latin typeface="+mn-lt"/>
                <a:ea typeface="+mn-ea"/>
                <a:cs typeface="+mn-cs"/>
              </a:rPr>
              <a:t>I’ve found more of these individuals’ dose their insulin from “experience” rather than using a strategy that involves carb counting or use of an ICR. They also may benefit from dosing later – like at the start of the meal or a little after. </a:t>
            </a:r>
          </a:p>
          <a:p>
            <a:pPr lvl="2"/>
            <a:r>
              <a:rPr lang="en-US" sz="1200" kern="1200" dirty="0">
                <a:solidFill>
                  <a:schemeClr val="tx1"/>
                </a:solidFill>
                <a:effectLst/>
                <a:latin typeface="+mn-lt"/>
                <a:ea typeface="+mn-ea"/>
                <a:cs typeface="+mn-cs"/>
              </a:rPr>
              <a:t>Up regular of amino acids conversion and type of protein does appear to make a big difference. </a:t>
            </a:r>
          </a:p>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22</a:t>
            </a:fld>
            <a:endParaRPr lang="en-US"/>
          </a:p>
        </p:txBody>
      </p:sp>
    </p:spTree>
    <p:extLst>
      <p:ext uri="{BB962C8B-B14F-4D97-AF65-F5344CB8AC3E}">
        <p14:creationId xmlns:p14="http://schemas.microsoft.com/office/powerpoint/2010/main" val="32013638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23</a:t>
            </a:fld>
            <a:endParaRPr lang="en-US"/>
          </a:p>
        </p:txBody>
      </p:sp>
    </p:spTree>
    <p:extLst>
      <p:ext uri="{BB962C8B-B14F-4D97-AF65-F5344CB8AC3E}">
        <p14:creationId xmlns:p14="http://schemas.microsoft.com/office/powerpoint/2010/main" val="353277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0B8111-2AAA-480F-B4A2-95E9CCEFF56E}"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63537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pPr>
            <a:r>
              <a:rPr lang="en-US" dirty="0"/>
              <a:t>Many healthcare professionals incorrectly assume that people with</a:t>
            </a:r>
          </a:p>
          <a:p>
            <a:pPr>
              <a:lnSpc>
                <a:spcPct val="120000"/>
              </a:lnSpc>
            </a:pPr>
            <a:r>
              <a:rPr lang="en-US" dirty="0"/>
              <a:t>diabetes are not reaching their goals due to a lack of effort. If they</a:t>
            </a:r>
          </a:p>
          <a:p>
            <a:pPr>
              <a:lnSpc>
                <a:spcPct val="120000"/>
              </a:lnSpc>
            </a:pPr>
            <a:r>
              <a:rPr lang="en-US" dirty="0"/>
              <a:t>“just tried hard enough,” they could reach the recommended </a:t>
            </a:r>
            <a:r>
              <a:rPr lang="en-US" dirty="0" err="1"/>
              <a:t>timein</a:t>
            </a:r>
            <a:r>
              <a:rPr lang="en-US" dirty="0"/>
              <a:t>-range target. Unfortunately, this false belief can build a wall of</a:t>
            </a:r>
          </a:p>
          <a:p>
            <a:pPr>
              <a:lnSpc>
                <a:spcPct val="120000"/>
              </a:lnSpc>
            </a:pPr>
            <a:r>
              <a:rPr lang="en-US" dirty="0"/>
              <a:t>misunderstanding between the HCP and the person with diabetes</a:t>
            </a:r>
          </a:p>
          <a:p>
            <a:endParaRPr lang="en-US" dirty="0"/>
          </a:p>
        </p:txBody>
      </p:sp>
      <p:sp>
        <p:nvSpPr>
          <p:cNvPr id="4" name="Slide Number Placeholder 3"/>
          <p:cNvSpPr>
            <a:spLocks noGrp="1"/>
          </p:cNvSpPr>
          <p:nvPr>
            <p:ph type="sldNum" sz="quarter" idx="5"/>
          </p:nvPr>
        </p:nvSpPr>
        <p:spPr/>
        <p:txBody>
          <a:bodyPr/>
          <a:lstStyle/>
          <a:p>
            <a:fld id="{AE0B8111-2AAA-480F-B4A2-95E9CCEFF56E}" type="slidenum">
              <a:rPr lang="en-US" smtClean="0"/>
              <a:t>34</a:t>
            </a:fld>
            <a:endParaRPr lang="en-US"/>
          </a:p>
        </p:txBody>
      </p:sp>
    </p:spTree>
    <p:extLst>
      <p:ext uri="{BB962C8B-B14F-4D97-AF65-F5344CB8AC3E}">
        <p14:creationId xmlns:p14="http://schemas.microsoft.com/office/powerpoint/2010/main" val="490793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0B8111-2AAA-480F-B4A2-95E9CCEFF56E}" type="slidenum">
              <a:rPr lang="en-US" smtClean="0"/>
              <a:t>36</a:t>
            </a:fld>
            <a:endParaRPr lang="en-US"/>
          </a:p>
        </p:txBody>
      </p:sp>
    </p:spTree>
    <p:extLst>
      <p:ext uri="{BB962C8B-B14F-4D97-AF65-F5344CB8AC3E}">
        <p14:creationId xmlns:p14="http://schemas.microsoft.com/office/powerpoint/2010/main" val="3696583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9852078-B002-4C6C-A178-9DA0F504D52C}" type="slidenum">
              <a:rPr lang="en-US" altLang="en-US" smtClean="0"/>
              <a:pPr>
                <a:defRPr/>
              </a:pPr>
              <a:t>40</a:t>
            </a:fld>
            <a:endParaRPr lang="en-US" altLang="en-US" dirty="0"/>
          </a:p>
        </p:txBody>
      </p:sp>
    </p:spTree>
    <p:extLst>
      <p:ext uri="{BB962C8B-B14F-4D97-AF65-F5344CB8AC3E}">
        <p14:creationId xmlns:p14="http://schemas.microsoft.com/office/powerpoint/2010/main" val="40605495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44</a:t>
            </a:fld>
            <a:endParaRPr lang="en-US"/>
          </a:p>
        </p:txBody>
      </p:sp>
    </p:spTree>
    <p:extLst>
      <p:ext uri="{BB962C8B-B14F-4D97-AF65-F5344CB8AC3E}">
        <p14:creationId xmlns:p14="http://schemas.microsoft.com/office/powerpoint/2010/main" val="1990214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Slide Image Placeholder 1"/>
          <p:cNvSpPr>
            <a:spLocks noGrp="1" noRot="1" noChangeAspect="1" noTextEdit="1"/>
          </p:cNvSpPr>
          <p:nvPr>
            <p:ph type="sldImg"/>
          </p:nvPr>
        </p:nvSpPr>
        <p:spPr>
          <a:xfrm>
            <a:off x="1217613" y="708025"/>
            <a:ext cx="4721225" cy="3541713"/>
          </a:xfrm>
          <a:ln/>
        </p:spPr>
      </p:sp>
      <p:sp>
        <p:nvSpPr>
          <p:cNvPr id="2641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4196" name="Footer Placeholder 3"/>
          <p:cNvSpPr>
            <a:spLocks noGrp="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28950" indent="-280365">
              <a:defRPr>
                <a:solidFill>
                  <a:schemeClr val="tx1"/>
                </a:solidFill>
                <a:latin typeface="Arial" panose="020B0604020202020204" pitchFamily="34" charset="0"/>
              </a:defRPr>
            </a:lvl2pPr>
            <a:lvl3pPr marL="1121461" indent="-224292">
              <a:defRPr>
                <a:solidFill>
                  <a:schemeClr val="tx1"/>
                </a:solidFill>
                <a:latin typeface="Arial" panose="020B0604020202020204" pitchFamily="34" charset="0"/>
              </a:defRPr>
            </a:lvl3pPr>
            <a:lvl4pPr marL="1570047" indent="-224292">
              <a:defRPr>
                <a:solidFill>
                  <a:schemeClr val="tx1"/>
                </a:solidFill>
                <a:latin typeface="Arial" panose="020B0604020202020204" pitchFamily="34" charset="0"/>
              </a:defRPr>
            </a:lvl4pPr>
            <a:lvl5pPr marL="2018631" indent="-224292">
              <a:defRPr>
                <a:solidFill>
                  <a:schemeClr val="tx1"/>
                </a:solidFill>
                <a:latin typeface="Arial" panose="020B0604020202020204" pitchFamily="34" charset="0"/>
              </a:defRPr>
            </a:lvl5pPr>
            <a:lvl6pPr marL="2467216" indent="-224292" eaLnBrk="0" fontAlgn="base" hangingPunct="0">
              <a:spcBef>
                <a:spcPct val="0"/>
              </a:spcBef>
              <a:spcAft>
                <a:spcPct val="0"/>
              </a:spcAft>
              <a:defRPr>
                <a:solidFill>
                  <a:schemeClr val="tx1"/>
                </a:solidFill>
                <a:latin typeface="Arial" panose="020B0604020202020204" pitchFamily="34" charset="0"/>
              </a:defRPr>
            </a:lvl6pPr>
            <a:lvl7pPr marL="2915801" indent="-224292" eaLnBrk="0" fontAlgn="base" hangingPunct="0">
              <a:spcBef>
                <a:spcPct val="0"/>
              </a:spcBef>
              <a:spcAft>
                <a:spcPct val="0"/>
              </a:spcAft>
              <a:defRPr>
                <a:solidFill>
                  <a:schemeClr val="tx1"/>
                </a:solidFill>
                <a:latin typeface="Arial" panose="020B0604020202020204" pitchFamily="34" charset="0"/>
              </a:defRPr>
            </a:lvl7pPr>
            <a:lvl8pPr marL="3364385" indent="-224292" eaLnBrk="0" fontAlgn="base" hangingPunct="0">
              <a:spcBef>
                <a:spcPct val="0"/>
              </a:spcBef>
              <a:spcAft>
                <a:spcPct val="0"/>
              </a:spcAft>
              <a:defRPr>
                <a:solidFill>
                  <a:schemeClr val="tx1"/>
                </a:solidFill>
                <a:latin typeface="Arial" panose="020B0604020202020204" pitchFamily="34" charset="0"/>
              </a:defRPr>
            </a:lvl8pPr>
            <a:lvl9pPr marL="3812970" indent="-224292" eaLnBrk="0" fontAlgn="base" hangingPunct="0">
              <a:spcBef>
                <a:spcPct val="0"/>
              </a:spcBef>
              <a:spcAft>
                <a:spcPct val="0"/>
              </a:spcAft>
              <a:defRPr>
                <a:solidFill>
                  <a:schemeClr val="tx1"/>
                </a:solidFill>
                <a:latin typeface="Arial" panose="020B0604020202020204" pitchFamily="34" charset="0"/>
              </a:defRPr>
            </a:lvl9pPr>
          </a:lstStyle>
          <a:p>
            <a:r>
              <a:rPr lang="en-US">
                <a:solidFill>
                  <a:prstClr val="black"/>
                </a:solidFill>
                <a:latin typeface="Times New Roman" panose="02020603050405020304" pitchFamily="18" charset="0"/>
              </a:rPr>
              <a:t>Diabetes Educational Services© (530) 893 - 8635 </a:t>
            </a:r>
          </a:p>
        </p:txBody>
      </p:sp>
      <p:sp>
        <p:nvSpPr>
          <p:cNvPr id="264197" name="Slide Number Placeholder 4"/>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28950" indent="-280365">
              <a:defRPr>
                <a:solidFill>
                  <a:schemeClr val="tx1"/>
                </a:solidFill>
                <a:latin typeface="Arial" panose="020B0604020202020204" pitchFamily="34" charset="0"/>
              </a:defRPr>
            </a:lvl2pPr>
            <a:lvl3pPr marL="1121461" indent="-224292">
              <a:defRPr>
                <a:solidFill>
                  <a:schemeClr val="tx1"/>
                </a:solidFill>
                <a:latin typeface="Arial" panose="020B0604020202020204" pitchFamily="34" charset="0"/>
              </a:defRPr>
            </a:lvl3pPr>
            <a:lvl4pPr marL="1570047" indent="-224292">
              <a:defRPr>
                <a:solidFill>
                  <a:schemeClr val="tx1"/>
                </a:solidFill>
                <a:latin typeface="Arial" panose="020B0604020202020204" pitchFamily="34" charset="0"/>
              </a:defRPr>
            </a:lvl4pPr>
            <a:lvl5pPr marL="2018631" indent="-224292">
              <a:defRPr>
                <a:solidFill>
                  <a:schemeClr val="tx1"/>
                </a:solidFill>
                <a:latin typeface="Arial" panose="020B0604020202020204" pitchFamily="34" charset="0"/>
              </a:defRPr>
            </a:lvl5pPr>
            <a:lvl6pPr marL="2467216" indent="-224292" eaLnBrk="0" fontAlgn="base" hangingPunct="0">
              <a:spcBef>
                <a:spcPct val="0"/>
              </a:spcBef>
              <a:spcAft>
                <a:spcPct val="0"/>
              </a:spcAft>
              <a:defRPr>
                <a:solidFill>
                  <a:schemeClr val="tx1"/>
                </a:solidFill>
                <a:latin typeface="Arial" panose="020B0604020202020204" pitchFamily="34" charset="0"/>
              </a:defRPr>
            </a:lvl6pPr>
            <a:lvl7pPr marL="2915801" indent="-224292" eaLnBrk="0" fontAlgn="base" hangingPunct="0">
              <a:spcBef>
                <a:spcPct val="0"/>
              </a:spcBef>
              <a:spcAft>
                <a:spcPct val="0"/>
              </a:spcAft>
              <a:defRPr>
                <a:solidFill>
                  <a:schemeClr val="tx1"/>
                </a:solidFill>
                <a:latin typeface="Arial" panose="020B0604020202020204" pitchFamily="34" charset="0"/>
              </a:defRPr>
            </a:lvl7pPr>
            <a:lvl8pPr marL="3364385" indent="-224292" eaLnBrk="0" fontAlgn="base" hangingPunct="0">
              <a:spcBef>
                <a:spcPct val="0"/>
              </a:spcBef>
              <a:spcAft>
                <a:spcPct val="0"/>
              </a:spcAft>
              <a:defRPr>
                <a:solidFill>
                  <a:schemeClr val="tx1"/>
                </a:solidFill>
                <a:latin typeface="Arial" panose="020B0604020202020204" pitchFamily="34" charset="0"/>
              </a:defRPr>
            </a:lvl8pPr>
            <a:lvl9pPr marL="3812970" indent="-224292" eaLnBrk="0" fontAlgn="base" hangingPunct="0">
              <a:spcBef>
                <a:spcPct val="0"/>
              </a:spcBef>
              <a:spcAft>
                <a:spcPct val="0"/>
              </a:spcAft>
              <a:defRPr>
                <a:solidFill>
                  <a:schemeClr val="tx1"/>
                </a:solidFill>
                <a:latin typeface="Arial" panose="020B0604020202020204" pitchFamily="34" charset="0"/>
              </a:defRPr>
            </a:lvl9pPr>
          </a:lstStyle>
          <a:p>
            <a:fld id="{0DB4D74C-9B85-4DFD-9115-E1F2E713A514}" type="slidenum">
              <a:rPr lang="en-US">
                <a:solidFill>
                  <a:prstClr val="black"/>
                </a:solidFill>
                <a:latin typeface="Times New Roman" panose="02020603050405020304" pitchFamily="18" charset="0"/>
              </a:rPr>
              <a:pPr/>
              <a:t>57</a:t>
            </a:fld>
            <a:endParaRPr lang="en-US">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763459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507A03-6C83-463E-BC33-EA31CEC32295}"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1553486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507A03-6C83-463E-BC33-EA31CEC32295}"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1802074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507A03-6C83-463E-BC33-EA31CEC32295}"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570590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507A03-6C83-463E-BC33-EA31CEC32295}"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2121000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507A03-6C83-463E-BC33-EA31CEC32295}" type="datetimeFigureOut">
              <a:rPr lang="en-US" smtClean="0"/>
              <a:pPr/>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72868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507A03-6C83-463E-BC33-EA31CEC32295}" type="datetimeFigureOut">
              <a:rPr lang="en-US" smtClean="0"/>
              <a:pPr/>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319529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507A03-6C83-463E-BC33-EA31CEC32295}" type="datetimeFigureOut">
              <a:rPr lang="en-US" smtClean="0"/>
              <a:pPr/>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2756809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507A03-6C83-463E-BC33-EA31CEC32295}"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498517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507A03-6C83-463E-BC33-EA31CEC32295}"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3726907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507A03-6C83-463E-BC33-EA31CEC32295}"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1266535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507A03-6C83-463E-BC33-EA31CEC32295}"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2662853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4"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114813B1-857E-4D46-BE5D-9A28513CA6BB}" type="slidenum">
              <a:rPr lang="en-US"/>
              <a:pPr>
                <a:defRPr/>
              </a:pPr>
              <a:t>‹#›</a:t>
            </a:fld>
            <a:endParaRPr lang="en-US"/>
          </a:p>
        </p:txBody>
      </p:sp>
    </p:spTree>
    <p:extLst>
      <p:ext uri="{BB962C8B-B14F-4D97-AF65-F5344CB8AC3E}">
        <p14:creationId xmlns:p14="http://schemas.microsoft.com/office/powerpoint/2010/main" val="971577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BDA61-09A2-8670-616E-8B8422505DE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8F05972-128E-40C4-F5E4-76F5D9A1DCA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145D534-9E86-95D5-F946-0E5B77B41AF6}"/>
              </a:ext>
            </a:extLst>
          </p:cNvPr>
          <p:cNvSpPr>
            <a:spLocks noGrp="1"/>
          </p:cNvSpPr>
          <p:nvPr>
            <p:ph type="dt" sz="half" idx="10"/>
          </p:nvPr>
        </p:nvSpPr>
        <p:spPr/>
        <p:txBody>
          <a:bodyPr/>
          <a:lstStyle/>
          <a:p>
            <a:fld id="{4BDD82FD-615A-4BF2-9DBE-801C55559089}" type="datetimeFigureOut">
              <a:rPr lang="en-US" smtClean="0"/>
              <a:t>9/21/2026</a:t>
            </a:fld>
            <a:endParaRPr lang="en-US"/>
          </a:p>
        </p:txBody>
      </p:sp>
      <p:sp>
        <p:nvSpPr>
          <p:cNvPr id="5" name="Footer Placeholder 4">
            <a:extLst>
              <a:ext uri="{FF2B5EF4-FFF2-40B4-BE49-F238E27FC236}">
                <a16:creationId xmlns:a16="http://schemas.microsoft.com/office/drawing/2014/main" id="{6FABE4EC-FE67-6375-3A4D-58A53A8FA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CB5284-5647-C4D1-BD6B-57D770D8B1E6}"/>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1271349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3BA51-69E5-B662-5706-492B4AB4E0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E3B65-023E-794D-1EA3-AA25EDFEA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E22707-FCAA-C0F3-AECE-3FD594C48C2B}"/>
              </a:ext>
            </a:extLst>
          </p:cNvPr>
          <p:cNvSpPr>
            <a:spLocks noGrp="1"/>
          </p:cNvSpPr>
          <p:nvPr>
            <p:ph type="dt" sz="half" idx="10"/>
          </p:nvPr>
        </p:nvSpPr>
        <p:spPr/>
        <p:txBody>
          <a:bodyPr/>
          <a:lstStyle/>
          <a:p>
            <a:fld id="{4BDD82FD-615A-4BF2-9DBE-801C55559089}" type="datetimeFigureOut">
              <a:rPr lang="en-US" smtClean="0"/>
              <a:t>9/21/2026</a:t>
            </a:fld>
            <a:endParaRPr lang="en-US"/>
          </a:p>
        </p:txBody>
      </p:sp>
      <p:sp>
        <p:nvSpPr>
          <p:cNvPr id="5" name="Footer Placeholder 4">
            <a:extLst>
              <a:ext uri="{FF2B5EF4-FFF2-40B4-BE49-F238E27FC236}">
                <a16:creationId xmlns:a16="http://schemas.microsoft.com/office/drawing/2014/main" id="{F35AD1D0-425E-E5B0-1700-1AFD27D8EE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FFBC33-63E3-F8AB-C433-BC1C4F2E751C}"/>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154751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2C3F0-C4B0-513B-A1BD-AACA2DDB5CB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86D88B3-FAB8-B700-CD55-163DE536AF67}"/>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16A362-1149-7103-4FB0-C91EB0A9D85E}"/>
              </a:ext>
            </a:extLst>
          </p:cNvPr>
          <p:cNvSpPr>
            <a:spLocks noGrp="1"/>
          </p:cNvSpPr>
          <p:nvPr>
            <p:ph type="dt" sz="half" idx="10"/>
          </p:nvPr>
        </p:nvSpPr>
        <p:spPr/>
        <p:txBody>
          <a:bodyPr/>
          <a:lstStyle/>
          <a:p>
            <a:fld id="{4BDD82FD-615A-4BF2-9DBE-801C55559089}" type="datetimeFigureOut">
              <a:rPr lang="en-US" smtClean="0"/>
              <a:t>9/21/2026</a:t>
            </a:fld>
            <a:endParaRPr lang="en-US"/>
          </a:p>
        </p:txBody>
      </p:sp>
      <p:sp>
        <p:nvSpPr>
          <p:cNvPr id="5" name="Footer Placeholder 4">
            <a:extLst>
              <a:ext uri="{FF2B5EF4-FFF2-40B4-BE49-F238E27FC236}">
                <a16:creationId xmlns:a16="http://schemas.microsoft.com/office/drawing/2014/main" id="{2DFB5FAE-A304-63B2-647D-5BC83E2024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884B11-3523-649E-A592-E08E1ED97A41}"/>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5965262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1F5AF-7C48-6D8B-F5B1-ACCA2ED8D6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206C48-02DA-0428-2B7E-4A5F7A840387}"/>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2F2D56-7169-A9F3-650D-D183778620C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D4AF18-9D04-D474-0D93-BA6722FA6E41}"/>
              </a:ext>
            </a:extLst>
          </p:cNvPr>
          <p:cNvSpPr>
            <a:spLocks noGrp="1"/>
          </p:cNvSpPr>
          <p:nvPr>
            <p:ph type="dt" sz="half" idx="10"/>
          </p:nvPr>
        </p:nvSpPr>
        <p:spPr/>
        <p:txBody>
          <a:bodyPr/>
          <a:lstStyle/>
          <a:p>
            <a:fld id="{4BDD82FD-615A-4BF2-9DBE-801C55559089}" type="datetimeFigureOut">
              <a:rPr lang="en-US" smtClean="0"/>
              <a:t>9/21/2026</a:t>
            </a:fld>
            <a:endParaRPr lang="en-US"/>
          </a:p>
        </p:txBody>
      </p:sp>
      <p:sp>
        <p:nvSpPr>
          <p:cNvPr id="6" name="Footer Placeholder 5">
            <a:extLst>
              <a:ext uri="{FF2B5EF4-FFF2-40B4-BE49-F238E27FC236}">
                <a16:creationId xmlns:a16="http://schemas.microsoft.com/office/drawing/2014/main" id="{B24E64E0-9EEA-565D-1987-F102381E6F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642A96-92F1-5637-6BF6-8DD7B388E9B3}"/>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25756617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33ED6-E515-5372-894E-F51E0305B923}"/>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3D5FC2-8C7E-6718-7645-4ABBA9EC05E2}"/>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564F3EB-822B-7D4F-FFB2-69534CE02B86}"/>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09CA63-68B6-F164-0775-032C74AAD41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2228ED2-86A8-215C-300F-FF47A9C213C6}"/>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BA61DE-8C82-9E87-B6A5-E185D860FDAC}"/>
              </a:ext>
            </a:extLst>
          </p:cNvPr>
          <p:cNvSpPr>
            <a:spLocks noGrp="1"/>
          </p:cNvSpPr>
          <p:nvPr>
            <p:ph type="dt" sz="half" idx="10"/>
          </p:nvPr>
        </p:nvSpPr>
        <p:spPr/>
        <p:txBody>
          <a:bodyPr/>
          <a:lstStyle/>
          <a:p>
            <a:fld id="{4BDD82FD-615A-4BF2-9DBE-801C55559089}" type="datetimeFigureOut">
              <a:rPr lang="en-US" smtClean="0"/>
              <a:t>9/21/2026</a:t>
            </a:fld>
            <a:endParaRPr lang="en-US"/>
          </a:p>
        </p:txBody>
      </p:sp>
      <p:sp>
        <p:nvSpPr>
          <p:cNvPr id="8" name="Footer Placeholder 7">
            <a:extLst>
              <a:ext uri="{FF2B5EF4-FFF2-40B4-BE49-F238E27FC236}">
                <a16:creationId xmlns:a16="http://schemas.microsoft.com/office/drawing/2014/main" id="{AE41218E-E36F-D895-3C59-FBA28AD9DF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A9B12F-28F8-C035-A0A5-B1AE29A692DB}"/>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3346080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E9D16-CAE0-0C72-1729-4A58524F71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F2315B-F7D6-06D7-BD9C-1FD9CEA0C903}"/>
              </a:ext>
            </a:extLst>
          </p:cNvPr>
          <p:cNvSpPr>
            <a:spLocks noGrp="1"/>
          </p:cNvSpPr>
          <p:nvPr>
            <p:ph type="dt" sz="half" idx="10"/>
          </p:nvPr>
        </p:nvSpPr>
        <p:spPr/>
        <p:txBody>
          <a:bodyPr/>
          <a:lstStyle/>
          <a:p>
            <a:fld id="{4BDD82FD-615A-4BF2-9DBE-801C55559089}" type="datetimeFigureOut">
              <a:rPr lang="en-US" smtClean="0"/>
              <a:t>9/21/2026</a:t>
            </a:fld>
            <a:endParaRPr lang="en-US"/>
          </a:p>
        </p:txBody>
      </p:sp>
      <p:sp>
        <p:nvSpPr>
          <p:cNvPr id="4" name="Footer Placeholder 3">
            <a:extLst>
              <a:ext uri="{FF2B5EF4-FFF2-40B4-BE49-F238E27FC236}">
                <a16:creationId xmlns:a16="http://schemas.microsoft.com/office/drawing/2014/main" id="{771B0B8A-CC76-A953-1CCC-E73237570F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92948B-939E-04BA-CB07-67C8C10044A8}"/>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33104503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78945B-1F71-D448-D93F-1E6864B39EDC}"/>
              </a:ext>
            </a:extLst>
          </p:cNvPr>
          <p:cNvSpPr>
            <a:spLocks noGrp="1"/>
          </p:cNvSpPr>
          <p:nvPr>
            <p:ph type="dt" sz="half" idx="10"/>
          </p:nvPr>
        </p:nvSpPr>
        <p:spPr/>
        <p:txBody>
          <a:bodyPr/>
          <a:lstStyle/>
          <a:p>
            <a:fld id="{4BDD82FD-615A-4BF2-9DBE-801C55559089}" type="datetimeFigureOut">
              <a:rPr lang="en-US" smtClean="0"/>
              <a:t>9/21/2026</a:t>
            </a:fld>
            <a:endParaRPr lang="en-US"/>
          </a:p>
        </p:txBody>
      </p:sp>
      <p:sp>
        <p:nvSpPr>
          <p:cNvPr id="3" name="Footer Placeholder 2">
            <a:extLst>
              <a:ext uri="{FF2B5EF4-FFF2-40B4-BE49-F238E27FC236}">
                <a16:creationId xmlns:a16="http://schemas.microsoft.com/office/drawing/2014/main" id="{FDEF9BA0-62AD-D785-5931-EFACD4E506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036529-32A7-06FC-3A4E-F4836BF5D252}"/>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376823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89933-E071-2EE6-36B1-B9E5D87F2A3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6F00C68-C440-CA61-2A20-EE1BFEFC3CD1}"/>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699A12-D6CA-10AE-4FCE-3D3E49EF611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1F267DD-7EEC-F7A7-9A07-2F5F16F95E2C}"/>
              </a:ext>
            </a:extLst>
          </p:cNvPr>
          <p:cNvSpPr>
            <a:spLocks noGrp="1"/>
          </p:cNvSpPr>
          <p:nvPr>
            <p:ph type="dt" sz="half" idx="10"/>
          </p:nvPr>
        </p:nvSpPr>
        <p:spPr/>
        <p:txBody>
          <a:bodyPr/>
          <a:lstStyle/>
          <a:p>
            <a:fld id="{4BDD82FD-615A-4BF2-9DBE-801C55559089}" type="datetimeFigureOut">
              <a:rPr lang="en-US" smtClean="0"/>
              <a:t>9/21/2026</a:t>
            </a:fld>
            <a:endParaRPr lang="en-US"/>
          </a:p>
        </p:txBody>
      </p:sp>
      <p:sp>
        <p:nvSpPr>
          <p:cNvPr id="6" name="Footer Placeholder 5">
            <a:extLst>
              <a:ext uri="{FF2B5EF4-FFF2-40B4-BE49-F238E27FC236}">
                <a16:creationId xmlns:a16="http://schemas.microsoft.com/office/drawing/2014/main" id="{0DCB1F30-4E48-650D-6819-5AA3541228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12AE97-B877-FF7E-BCBC-D6F4EF0E0142}"/>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3604440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97913-C15D-1F90-78FD-6F4F9B7097D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F0431AE-DFF8-B484-478B-5C6A123510C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12A8CA7-8E15-1814-33C8-653F7A40865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11385A2-C9C0-6FF0-6674-F138EDDE6530}"/>
              </a:ext>
            </a:extLst>
          </p:cNvPr>
          <p:cNvSpPr>
            <a:spLocks noGrp="1"/>
          </p:cNvSpPr>
          <p:nvPr>
            <p:ph type="dt" sz="half" idx="10"/>
          </p:nvPr>
        </p:nvSpPr>
        <p:spPr/>
        <p:txBody>
          <a:bodyPr/>
          <a:lstStyle/>
          <a:p>
            <a:fld id="{4BDD82FD-615A-4BF2-9DBE-801C55559089}" type="datetimeFigureOut">
              <a:rPr lang="en-US" smtClean="0"/>
              <a:t>9/21/2026</a:t>
            </a:fld>
            <a:endParaRPr lang="en-US"/>
          </a:p>
        </p:txBody>
      </p:sp>
      <p:sp>
        <p:nvSpPr>
          <p:cNvPr id="6" name="Footer Placeholder 5">
            <a:extLst>
              <a:ext uri="{FF2B5EF4-FFF2-40B4-BE49-F238E27FC236}">
                <a16:creationId xmlns:a16="http://schemas.microsoft.com/office/drawing/2014/main" id="{3A4807DC-8E05-4D1B-4CBE-F1A7D1A293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F8B543-9DFD-B034-55ED-2D1C3FBA0381}"/>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2779124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29A53-8E5E-CBC2-D40E-243E9506D1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DF378C-CE2F-70CE-2C1E-886B037D67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621C56-4A16-0225-B68D-C341AA493D70}"/>
              </a:ext>
            </a:extLst>
          </p:cNvPr>
          <p:cNvSpPr>
            <a:spLocks noGrp="1"/>
          </p:cNvSpPr>
          <p:nvPr>
            <p:ph type="dt" sz="half" idx="10"/>
          </p:nvPr>
        </p:nvSpPr>
        <p:spPr/>
        <p:txBody>
          <a:bodyPr/>
          <a:lstStyle/>
          <a:p>
            <a:fld id="{4BDD82FD-615A-4BF2-9DBE-801C55559089}" type="datetimeFigureOut">
              <a:rPr lang="en-US" smtClean="0"/>
              <a:t>9/21/2026</a:t>
            </a:fld>
            <a:endParaRPr lang="en-US"/>
          </a:p>
        </p:txBody>
      </p:sp>
      <p:sp>
        <p:nvSpPr>
          <p:cNvPr id="5" name="Footer Placeholder 4">
            <a:extLst>
              <a:ext uri="{FF2B5EF4-FFF2-40B4-BE49-F238E27FC236}">
                <a16:creationId xmlns:a16="http://schemas.microsoft.com/office/drawing/2014/main" id="{5E47146D-995C-4F63-87B5-6AD17EF9A3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45B26B-DD20-1666-6A77-C7BD9851587D}"/>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3255678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533ECD-3414-F46F-7873-88E3767C29D0}"/>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15D5BC-A996-4070-3A1C-AF459BA54A3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A60D33-D4D1-DA45-F4E5-F6D8BBCDBC27}"/>
              </a:ext>
            </a:extLst>
          </p:cNvPr>
          <p:cNvSpPr>
            <a:spLocks noGrp="1"/>
          </p:cNvSpPr>
          <p:nvPr>
            <p:ph type="dt" sz="half" idx="10"/>
          </p:nvPr>
        </p:nvSpPr>
        <p:spPr/>
        <p:txBody>
          <a:bodyPr/>
          <a:lstStyle/>
          <a:p>
            <a:fld id="{4BDD82FD-615A-4BF2-9DBE-801C55559089}" type="datetimeFigureOut">
              <a:rPr lang="en-US" smtClean="0"/>
              <a:t>9/21/2026</a:t>
            </a:fld>
            <a:endParaRPr lang="en-US"/>
          </a:p>
        </p:txBody>
      </p:sp>
      <p:sp>
        <p:nvSpPr>
          <p:cNvPr id="5" name="Footer Placeholder 4">
            <a:extLst>
              <a:ext uri="{FF2B5EF4-FFF2-40B4-BE49-F238E27FC236}">
                <a16:creationId xmlns:a16="http://schemas.microsoft.com/office/drawing/2014/main" id="{5958EC77-50F3-6EB7-3E46-ADD3C3FA59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6077F-3934-A39F-5AF8-80FDE06E6356}"/>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1118625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4"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114813B1-857E-4D46-BE5D-9A28513CA6BB}" type="slidenum">
              <a:rPr lang="en-US"/>
              <a:pPr>
                <a:defRPr/>
              </a:pPr>
              <a:t>‹#›</a:t>
            </a:fld>
            <a:endParaRPr lang="en-US"/>
          </a:p>
        </p:txBody>
      </p:sp>
    </p:spTree>
    <p:extLst>
      <p:ext uri="{BB962C8B-B14F-4D97-AF65-F5344CB8AC3E}">
        <p14:creationId xmlns:p14="http://schemas.microsoft.com/office/powerpoint/2010/main" val="22428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507A03-6C83-463E-BC33-EA31CEC32295}" type="datetimeFigureOut">
              <a:rPr lang="en-US" smtClean="0"/>
              <a:pPr/>
              <a:t>9/21/2026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4B78B-F039-402F-9689-3CF654918538}" type="slidenum">
              <a:rPr lang="en-US" smtClean="0"/>
              <a:pPr/>
              <a:t>‹#›</a:t>
            </a:fld>
            <a:endParaRPr lang="en-US"/>
          </a:p>
        </p:txBody>
      </p:sp>
    </p:spTree>
    <p:extLst>
      <p:ext uri="{BB962C8B-B14F-4D97-AF65-F5344CB8AC3E}">
        <p14:creationId xmlns:p14="http://schemas.microsoft.com/office/powerpoint/2010/main" val="4049160564"/>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2523A1-236D-71C2-6806-AC1EEDE64FF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BAFE63-A4BE-23AC-59AD-B77943C9E7B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37E0AC-D49B-3CF9-AC41-9808557D77E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4BDD82FD-615A-4BF2-9DBE-801C55559089}" type="datetimeFigureOut">
              <a:rPr lang="en-US" smtClean="0"/>
              <a:t>9/21/2026</a:t>
            </a:fld>
            <a:endParaRPr lang="en-US"/>
          </a:p>
        </p:txBody>
      </p:sp>
      <p:sp>
        <p:nvSpPr>
          <p:cNvPr id="5" name="Footer Placeholder 4">
            <a:extLst>
              <a:ext uri="{FF2B5EF4-FFF2-40B4-BE49-F238E27FC236}">
                <a16:creationId xmlns:a16="http://schemas.microsoft.com/office/drawing/2014/main" id="{F828C301-88A7-7460-4414-28085EC71E3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9736BDE-3D31-74B7-F75D-6367949D8B0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A0046F8E-F8DD-4788-A433-4298FE85F928}" type="slidenum">
              <a:rPr lang="en-US" smtClean="0"/>
              <a:t>‹#›</a:t>
            </a:fld>
            <a:endParaRPr lang="en-US"/>
          </a:p>
        </p:txBody>
      </p:sp>
    </p:spTree>
    <p:extLst>
      <p:ext uri="{BB962C8B-B14F-4D97-AF65-F5344CB8AC3E}">
        <p14:creationId xmlns:p14="http://schemas.microsoft.com/office/powerpoint/2010/main" val="1800721997"/>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foto.wuestenigel.com/top-view-of-healthy-food-components-on-a-white-wooden-table-flip-2019/"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www.google.com/url?sa=i&amp;rct=j&amp;q=&amp;esrc=s&amp;source=images&amp;cd=&amp;cad=rja&amp;uact=8&amp;ved=2ahUKEwjD9OfLloraAhVGx2MKHXpxBZgQjRx6BAgAEAU&amp;url=http://sweetpeaskitchen.com/2010/11/apple-cider-doughnuts/&amp;psig=AOvVaw0i-IqxRf7rMJZ1zi7ucxL9&amp;ust=1522160139689774" TargetMode="External"/><Relationship Id="rId3" Type="http://schemas.openxmlformats.org/officeDocument/2006/relationships/hyperlink" Target="http://www.google.com/url?sa=i&amp;rct=j&amp;q=&amp;esrc=s&amp;source=images&amp;cd=&amp;cad=rja&amp;uact=8&amp;ved=2ahUKEwjl3_OcloraAhVBFGMKHQo5DBkQjRx6BAgAEAU&amp;url=http://www.macdentalcare.com/are-apples-good-for-your-teeth-natures-toothbrush&amp;psig=AOvVaw3fNrO6hTFV6ehVuz4NYnEG&amp;ust=1522160052509115" TargetMode="External"/><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www.google.com/url?sa=i&amp;rct=j&amp;q=&amp;esrc=s&amp;source=images&amp;cd=&amp;cad=rja&amp;uact=8&amp;ved=2ahUKEwjQgKDoloraAhUGxmMKHSUXAoQQjRx6BAgAEAU&amp;url=http://canacopegdl.com/keyword/equal-sign.html&amp;psig=AOvVaw2G9i-yX2sDQmq4l5sk-yij&amp;ust=1522160201378381" TargetMode="External"/><Relationship Id="rId5" Type="http://schemas.microsoft.com/office/2007/relationships/hdphoto" Target="../media/hdphoto1.wdp"/><Relationship Id="rId10" Type="http://schemas.microsoft.com/office/2007/relationships/hdphoto" Target="../media/hdphoto2.wdp"/><Relationship Id="rId4" Type="http://schemas.openxmlformats.org/officeDocument/2006/relationships/image" Target="../media/image2.pn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microsoft.com/office/2018/10/relationships/comments" Target="../comments/modernComment_347_B5E39BE7.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18/10/relationships/comments" Target="../comments/modernComment_342_D249E99F.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18/10/relationships/comments" Target="../comments/modernComment_344_6DB84A55.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microsoft.com/office/2018/10/relationships/comments" Target="../comments/modernComment_348_C0EE87C0.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349_F899A000.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microsoft.com/office/2018/10/relationships/comments" Target="../comments/modernComment_7FE4E501_B96BF8E0.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chickenpieinthesky.blogspot.com/2010_10_01_archive.html" TargetMode="Externa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www.google.com/url?sa=i&amp;rct=j&amp;q=&amp;esrc=s&amp;source=images&amp;cd=&amp;cad=rja&amp;uact=8&amp;ved=2ahUKEwjD9OfLloraAhVGx2MKHXpxBZgQjRx6BAgAEAU&amp;url=http://sweetpeaskitchen.com/2010/11/apple-cider-doughnuts/&amp;psig=AOvVaw0i-IqxRf7rMJZ1zi7ucxL9&amp;ust=1522160139689774" TargetMode="External"/><Relationship Id="rId3" Type="http://schemas.openxmlformats.org/officeDocument/2006/relationships/hyperlink" Target="http://www.google.com/url?sa=i&amp;rct=j&amp;q=&amp;esrc=s&amp;source=images&amp;cd=&amp;cad=rja&amp;uact=8&amp;ved=2ahUKEwjl3_OcloraAhVBFGMKHQo5DBkQjRx6BAgAEAU&amp;url=http://www.macdentalcare.com/are-apples-good-for-your-teeth-natures-toothbrush&amp;psig=AOvVaw3fNrO6hTFV6ehVuz4NYnEG&amp;ust=1522160052509115" TargetMode="External"/><Relationship Id="rId7"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www.google.com/url?sa=i&amp;rct=j&amp;q=&amp;esrc=s&amp;source=images&amp;cd=&amp;cad=rja&amp;uact=8&amp;ved=2ahUKEwjQgKDoloraAhUGxmMKHSUXAoQQjRx6BAgAEAU&amp;url=http://canacopegdl.com/keyword/equal-sign.html&amp;psig=AOvVaw2G9i-yX2sDQmq4l5sk-yij&amp;ust=1522160201378381" TargetMode="External"/><Relationship Id="rId5" Type="http://schemas.microsoft.com/office/2007/relationships/hdphoto" Target="../media/hdphoto1.wdp"/><Relationship Id="rId10" Type="http://schemas.microsoft.com/office/2007/relationships/hdphoto" Target="../media/hdphoto2.wdp"/><Relationship Id="rId4" Type="http://schemas.openxmlformats.org/officeDocument/2006/relationships/image" Target="../media/image2.png"/><Relationship Id="rId9"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chickenpieinthesky.blogspot.com/2010_10_01_archive.htm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hyperlink" Target="https://www.youtube.com/redirect?event=video_description&amp;redir_token=QUM4Zm9rUWlYT2JlQzFReFVMZjVUVjlVNW5PeHxBR3JiS2FrLXF5ZTgtcEEtSFlhdldsdnp6SFc1NmVVVHhWVmlIN2J3OEZQcnBsb1RQTTdLZWdKTHhRSVNybWtmeE1JTjZJS1RkczVwMzlWQnI2eDg0X3hhTXZhanpYdDlHbzF0&amp;q=https%3A%2F%2Ftwitter.com%2Fnerdabetic&amp;v=hVefaJXUhj4" TargetMode="External"/><Relationship Id="rId5" Type="http://schemas.openxmlformats.org/officeDocument/2006/relationships/hyperlink" Target="https://www.youtube.com/redirect?event=video_description&amp;redir_token=QUM4Zm9rUm1JYmIyMnh5ZlBmUWxDcXhMY2xCbXxBR3JiS2FuUTZQZTZpOGMxUlB5Nmh4bUFoSzNqd1hmdGhMY1p1bElrNVpvRy0tMFoxeTJlejQyckZBcE9rdmRmR0RSc1dSR25TNGE0bWhmWlNxMUJNSklkWks1bDVXV252OXZf&amp;q=https%3A%2F%2Fwww.instagram.com%2Fnerdabetic%2F&amp;v=hVefaJXUhj4" TargetMode="External"/><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hyperlink" Target="https://doi.org/10.2337/dc23-2452" TargetMode="External"/><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0.wmf"/><Relationship Id="rId5" Type="http://schemas.openxmlformats.org/officeDocument/2006/relationships/oleObject" Target="../embeddings/oleObject2.bin"/><Relationship Id="rId4" Type="http://schemas.openxmlformats.org/officeDocument/2006/relationships/image" Target="../media/image39.w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jpg"/><Relationship Id="rId4" Type="http://schemas.openxmlformats.org/officeDocument/2006/relationships/image" Target="../media/image39.wmf"/></Relationships>
</file>

<file path=ppt/slides/_rels/slide4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8.jpeg"/><Relationship Id="rId4" Type="http://schemas.openxmlformats.org/officeDocument/2006/relationships/image" Target="../media/image40.wmf"/></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50.jpg"/><Relationship Id="rId4" Type="http://schemas.openxmlformats.org/officeDocument/2006/relationships/image" Target="../media/image41.wmf"/></Relationships>
</file>

<file path=ppt/slides/_rels/slide4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3.jpe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customXml" Target="../ink/ink1.xml"/><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207.png"/><Relationship Id="rId4" Type="http://schemas.openxmlformats.org/officeDocument/2006/relationships/customXml" Target="../ink/ink2.xml"/></Relationships>
</file>

<file path=ppt/slides/_rels/slide5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1.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hyperlink" Target="http://www.diabetesed.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77107" y="220196"/>
            <a:ext cx="7066893"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7350" y="2099696"/>
            <a:ext cx="1456680"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836384" y="1866059"/>
            <a:ext cx="2987899" cy="2240924"/>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6BF11ED-0FCC-85E0-FBE5-4B967DD2D732}"/>
              </a:ext>
            </a:extLst>
          </p:cNvPr>
          <p:cNvSpPr>
            <a:spLocks noGrp="1"/>
          </p:cNvSpPr>
          <p:nvPr>
            <p:ph type="ctrTitle"/>
          </p:nvPr>
        </p:nvSpPr>
        <p:spPr>
          <a:xfrm>
            <a:off x="3028950" y="1985135"/>
            <a:ext cx="5981120" cy="2751086"/>
          </a:xfrm>
        </p:spPr>
        <p:txBody>
          <a:bodyPr>
            <a:normAutofit/>
          </a:bodyPr>
          <a:lstStyle/>
          <a:p>
            <a:pPr algn="r"/>
            <a:r>
              <a:rPr lang="en-US" sz="4200" dirty="0"/>
              <a:t>Medical Nutrition Therapy - Latest Updates Macronutrients: Carbs, Fats and Protein</a:t>
            </a:r>
          </a:p>
        </p:txBody>
      </p:sp>
      <p:sp>
        <p:nvSpPr>
          <p:cNvPr id="3" name="Subtitle 2">
            <a:extLst>
              <a:ext uri="{FF2B5EF4-FFF2-40B4-BE49-F238E27FC236}">
                <a16:creationId xmlns:a16="http://schemas.microsoft.com/office/drawing/2014/main" id="{E48E62D1-FA6E-B8A8-276E-6FB46B43B72F}"/>
              </a:ext>
            </a:extLst>
          </p:cNvPr>
          <p:cNvSpPr>
            <a:spLocks noGrp="1"/>
          </p:cNvSpPr>
          <p:nvPr>
            <p:ph type="subTitle" idx="1"/>
          </p:nvPr>
        </p:nvSpPr>
        <p:spPr>
          <a:xfrm>
            <a:off x="3114030" y="4864739"/>
            <a:ext cx="5733470" cy="475480"/>
          </a:xfrm>
        </p:spPr>
        <p:txBody>
          <a:bodyPr>
            <a:normAutofit/>
          </a:bodyPr>
          <a:lstStyle/>
          <a:p>
            <a:pPr algn="r"/>
            <a:r>
              <a:rPr lang="en-US" dirty="0"/>
              <a:t>2026 Live Seminar </a:t>
            </a:r>
          </a:p>
        </p:txBody>
      </p:sp>
    </p:spTree>
    <p:extLst>
      <p:ext uri="{BB962C8B-B14F-4D97-AF65-F5344CB8AC3E}">
        <p14:creationId xmlns:p14="http://schemas.microsoft.com/office/powerpoint/2010/main" val="1517191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FF0C5-3F16-409B-AC99-E56D223BDFE0}"/>
              </a:ext>
            </a:extLst>
          </p:cNvPr>
          <p:cNvSpPr>
            <a:spLocks noGrp="1"/>
          </p:cNvSpPr>
          <p:nvPr>
            <p:ph type="title"/>
          </p:nvPr>
        </p:nvSpPr>
        <p:spPr>
          <a:xfrm>
            <a:off x="0" y="0"/>
            <a:ext cx="9144000" cy="1280160"/>
          </a:xfrm>
          <a:solidFill>
            <a:schemeClr val="accent2"/>
          </a:solidFill>
        </p:spPr>
        <p:txBody>
          <a:bodyPr>
            <a:noAutofit/>
          </a:bodyPr>
          <a:lstStyle/>
          <a:p>
            <a:pPr algn="ctr"/>
            <a:r>
              <a:rPr lang="en-US" b="1" dirty="0"/>
              <a:t>Dietary Approaches: </a:t>
            </a:r>
            <a:br>
              <a:rPr lang="en-US" b="1" dirty="0"/>
            </a:br>
            <a:r>
              <a:rPr lang="en-US" b="1" dirty="0"/>
              <a:t>Carbohydrate </a:t>
            </a:r>
            <a:r>
              <a:rPr lang="en-US" b="1" dirty="0" err="1"/>
              <a:t>Mgmt</a:t>
            </a:r>
            <a:endParaRPr lang="en-US" b="1" dirty="0"/>
          </a:p>
        </p:txBody>
      </p:sp>
      <p:graphicFrame>
        <p:nvGraphicFramePr>
          <p:cNvPr id="4" name="Content Placeholder 3">
            <a:extLst>
              <a:ext uri="{FF2B5EF4-FFF2-40B4-BE49-F238E27FC236}">
                <a16:creationId xmlns:a16="http://schemas.microsoft.com/office/drawing/2014/main" id="{1BF16386-F15D-4C9C-B1B1-16DC73D6A682}"/>
              </a:ext>
            </a:extLst>
          </p:cNvPr>
          <p:cNvGraphicFramePr>
            <a:graphicFrameLocks noGrp="1"/>
          </p:cNvGraphicFramePr>
          <p:nvPr>
            <p:ph idx="1"/>
            <p:extLst>
              <p:ext uri="{D42A27DB-BD31-4B8C-83A1-F6EECF244321}">
                <p14:modId xmlns:p14="http://schemas.microsoft.com/office/powerpoint/2010/main" val="244786920"/>
              </p:ext>
            </p:extLst>
          </p:nvPr>
        </p:nvGraphicFramePr>
        <p:xfrm>
          <a:off x="628649" y="1571950"/>
          <a:ext cx="7886700" cy="3768146"/>
        </p:xfrm>
        <a:graphic>
          <a:graphicData uri="http://schemas.openxmlformats.org/drawingml/2006/table">
            <a:tbl>
              <a:tblPr firstRow="1" firstCol="1" bandRow="1">
                <a:tableStyleId>{F5AB1C69-6EDB-4FF4-983F-18BD219EF322}</a:tableStyleId>
              </a:tblPr>
              <a:tblGrid>
                <a:gridCol w="3283527">
                  <a:extLst>
                    <a:ext uri="{9D8B030D-6E8A-4147-A177-3AD203B41FA5}">
                      <a16:colId xmlns:a16="http://schemas.microsoft.com/office/drawing/2014/main" val="4063294871"/>
                    </a:ext>
                  </a:extLst>
                </a:gridCol>
                <a:gridCol w="4603173">
                  <a:extLst>
                    <a:ext uri="{9D8B030D-6E8A-4147-A177-3AD203B41FA5}">
                      <a16:colId xmlns:a16="http://schemas.microsoft.com/office/drawing/2014/main" val="975534240"/>
                    </a:ext>
                  </a:extLst>
                </a:gridCol>
              </a:tblGrid>
              <a:tr h="455567">
                <a:tc>
                  <a:txBody>
                    <a:bodyPr/>
                    <a:lstStyle/>
                    <a:p>
                      <a:pPr marL="0" marR="0" algn="ctr">
                        <a:lnSpc>
                          <a:spcPct val="107000"/>
                        </a:lnSpc>
                        <a:spcBef>
                          <a:spcPts val="0"/>
                        </a:spcBef>
                        <a:spcAft>
                          <a:spcPts val="0"/>
                        </a:spcAft>
                      </a:pPr>
                      <a:r>
                        <a:rPr lang="en-US" sz="1800" b="1" dirty="0">
                          <a:solidFill>
                            <a:schemeClr val="tx1"/>
                          </a:solidFill>
                          <a:effectLst/>
                          <a:latin typeface="+mn-lt"/>
                        </a:rPr>
                        <a:t>Therapy</a:t>
                      </a:r>
                      <a:endParaRPr lang="en-US" sz="1800" b="1"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800" b="1" dirty="0">
                          <a:solidFill>
                            <a:schemeClr val="tx1"/>
                          </a:solidFill>
                          <a:effectLst/>
                          <a:latin typeface="+mn-lt"/>
                          <a:ea typeface="+mn-ea"/>
                          <a:cs typeface="+mn-cs"/>
                        </a:rPr>
                        <a:t>Dietary</a:t>
                      </a:r>
                      <a:r>
                        <a:rPr lang="en-US" sz="1800" b="1" baseline="0" dirty="0">
                          <a:solidFill>
                            <a:schemeClr val="tx1"/>
                          </a:solidFill>
                          <a:effectLst/>
                          <a:latin typeface="+mn-lt"/>
                          <a:ea typeface="+mn-ea"/>
                          <a:cs typeface="+mn-cs"/>
                        </a:rPr>
                        <a:t> Approach</a:t>
                      </a:r>
                      <a:endParaRPr lang="en-US" sz="1800" b="1"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2742184"/>
                  </a:ext>
                </a:extLst>
              </a:tr>
              <a:tr h="1076017">
                <a:tc>
                  <a:txBody>
                    <a:bodyPr/>
                    <a:lstStyle/>
                    <a:p>
                      <a:pPr marL="0" marR="0">
                        <a:lnSpc>
                          <a:spcPct val="107000"/>
                        </a:lnSpc>
                        <a:spcBef>
                          <a:spcPts val="0"/>
                        </a:spcBef>
                        <a:spcAft>
                          <a:spcPts val="0"/>
                        </a:spcAft>
                      </a:pPr>
                      <a:r>
                        <a:rPr lang="en-US" sz="1800" b="0" dirty="0">
                          <a:solidFill>
                            <a:schemeClr val="tx1"/>
                          </a:solidFill>
                          <a:effectLst/>
                          <a:latin typeface="+mn-lt"/>
                        </a:rPr>
                        <a:t>Nutrition therapy only or on meds excluding insulin or insulin secretagogues</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b="0" dirty="0">
                          <a:solidFill>
                            <a:schemeClr val="tx1"/>
                          </a:solidFill>
                          <a:effectLst/>
                          <a:latin typeface="+mn-lt"/>
                        </a:rPr>
                        <a:t>Consider </a:t>
                      </a:r>
                      <a:r>
                        <a:rPr lang="en-US" sz="1800" b="0" i="0" dirty="0">
                          <a:solidFill>
                            <a:schemeClr val="tx1"/>
                          </a:solidFill>
                          <a:effectLst/>
                          <a:latin typeface="+mn-lt"/>
                        </a:rPr>
                        <a:t>reducing overall carb intake, portion sizes, simplified meal plan, plate method, or carb counting</a:t>
                      </a:r>
                      <a:endParaRPr lang="en-US" sz="1800" b="0" i="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6200444"/>
                  </a:ext>
                </a:extLst>
              </a:tr>
              <a:tr h="1548052">
                <a:tc>
                  <a:txBody>
                    <a:bodyPr/>
                    <a:lstStyle/>
                    <a:p>
                      <a:pPr marL="0" marR="0">
                        <a:lnSpc>
                          <a:spcPct val="107000"/>
                        </a:lnSpc>
                        <a:spcBef>
                          <a:spcPts val="0"/>
                        </a:spcBef>
                        <a:spcAft>
                          <a:spcPts val="0"/>
                        </a:spcAft>
                      </a:pPr>
                      <a:r>
                        <a:rPr lang="en-US" sz="1800" b="0" dirty="0">
                          <a:solidFill>
                            <a:schemeClr val="tx1"/>
                          </a:solidFill>
                          <a:effectLst/>
                          <a:latin typeface="+mn-lt"/>
                        </a:rPr>
                        <a:t>Fixed insulin doses or insulin secretagogues</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b="0" dirty="0">
                          <a:solidFill>
                            <a:schemeClr val="tx1"/>
                          </a:solidFill>
                          <a:effectLst/>
                          <a:latin typeface="+mn-lt"/>
                        </a:rPr>
                        <a:t>Educate on carbohydrate consistency with respect to time, amount &amp; insulin action. Consider tools like c</a:t>
                      </a:r>
                      <a:r>
                        <a:rPr lang="en-US" sz="1800" b="0" i="0" dirty="0">
                          <a:solidFill>
                            <a:schemeClr val="tx1"/>
                          </a:solidFill>
                          <a:effectLst/>
                          <a:latin typeface="+mn-lt"/>
                        </a:rPr>
                        <a:t>arbohydrate counting or choices, plate method, simplified meal plan, or food lists</a:t>
                      </a:r>
                      <a:endParaRPr lang="en-US" sz="1800" b="0" i="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1867858"/>
                  </a:ext>
                </a:extLst>
              </a:tr>
              <a:tr h="688510">
                <a:tc>
                  <a:txBody>
                    <a:bodyPr/>
                    <a:lstStyle/>
                    <a:p>
                      <a:pPr marL="0" marR="0">
                        <a:lnSpc>
                          <a:spcPct val="107000"/>
                        </a:lnSpc>
                        <a:spcBef>
                          <a:spcPts val="0"/>
                        </a:spcBef>
                        <a:spcAft>
                          <a:spcPts val="0"/>
                        </a:spcAft>
                      </a:pPr>
                      <a:r>
                        <a:rPr lang="en-US" sz="1800" b="0" dirty="0">
                          <a:solidFill>
                            <a:schemeClr val="tx1"/>
                          </a:solidFill>
                          <a:effectLst/>
                          <a:latin typeface="+mn-lt"/>
                        </a:rPr>
                        <a:t>Flexible insulin therapy</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b="0" dirty="0">
                          <a:solidFill>
                            <a:schemeClr val="tx1"/>
                          </a:solidFill>
                          <a:effectLst/>
                          <a:latin typeface="+mn-lt"/>
                        </a:rPr>
                        <a:t>Educate on </a:t>
                      </a:r>
                      <a:r>
                        <a:rPr lang="en-US" sz="1800" b="1" dirty="0">
                          <a:solidFill>
                            <a:schemeClr val="tx1"/>
                          </a:solidFill>
                          <a:effectLst/>
                          <a:latin typeface="+mn-lt"/>
                        </a:rPr>
                        <a:t>advanced carbohydrate counting &amp; using an insulin-to-carb ratio. </a:t>
                      </a:r>
                      <a:endParaRPr lang="en-US" sz="1800" b="1"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5347200"/>
                  </a:ext>
                </a:extLst>
              </a:tr>
            </a:tbl>
          </a:graphicData>
        </a:graphic>
      </p:graphicFrame>
      <p:sp>
        <p:nvSpPr>
          <p:cNvPr id="5" name="Rectangle: Rounded Corners 4">
            <a:extLst>
              <a:ext uri="{FF2B5EF4-FFF2-40B4-BE49-F238E27FC236}">
                <a16:creationId xmlns:a16="http://schemas.microsoft.com/office/drawing/2014/main" id="{51BD788F-73FC-479C-9AA6-4467C3F4BFCE}"/>
              </a:ext>
            </a:extLst>
          </p:cNvPr>
          <p:cNvSpPr/>
          <p:nvPr/>
        </p:nvSpPr>
        <p:spPr>
          <a:xfrm>
            <a:off x="443816" y="4591708"/>
            <a:ext cx="8256364" cy="74838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extBox 6">
            <a:extLst>
              <a:ext uri="{FF2B5EF4-FFF2-40B4-BE49-F238E27FC236}">
                <a16:creationId xmlns:a16="http://schemas.microsoft.com/office/drawing/2014/main" id="{4491E664-037B-36FB-98FC-F55A47CDDE54}"/>
              </a:ext>
            </a:extLst>
          </p:cNvPr>
          <p:cNvSpPr txBox="1"/>
          <p:nvPr/>
        </p:nvSpPr>
        <p:spPr>
          <a:xfrm>
            <a:off x="81950" y="6027003"/>
            <a:ext cx="8980097" cy="830997"/>
          </a:xfrm>
          <a:prstGeom prst="rect">
            <a:avLst/>
          </a:prstGeom>
          <a:noFill/>
        </p:spPr>
        <p:txBody>
          <a:bodyPr wrap="square">
            <a:spAutoFit/>
          </a:bodyPr>
          <a:lstStyle/>
          <a:p>
            <a:r>
              <a:rPr lang="en-US" sz="1200" dirty="0">
                <a:cs typeface="Times New Roman" panose="02020603050405020304" pitchFamily="18" charset="0"/>
              </a:rPr>
              <a:t>Franz, M. J., MacLeod, J., Evert, A., Brown, C., </a:t>
            </a:r>
            <a:r>
              <a:rPr lang="en-US" sz="1200" dirty="0" err="1">
                <a:cs typeface="Times New Roman" panose="02020603050405020304" pitchFamily="18" charset="0"/>
              </a:rPr>
              <a:t>Gradwell</a:t>
            </a:r>
            <a:r>
              <a:rPr lang="en-US" sz="1200" dirty="0">
                <a:cs typeface="Times New Roman" panose="02020603050405020304" pitchFamily="18" charset="0"/>
              </a:rPr>
              <a:t>, E., </a:t>
            </a:r>
            <a:r>
              <a:rPr lang="en-US" sz="1200" dirty="0" err="1">
                <a:cs typeface="Times New Roman" panose="02020603050405020304" pitchFamily="18" charset="0"/>
              </a:rPr>
              <a:t>Handu</a:t>
            </a:r>
            <a:r>
              <a:rPr lang="en-US" sz="1200" dirty="0">
                <a:cs typeface="Times New Roman" panose="02020603050405020304" pitchFamily="18" charset="0"/>
              </a:rPr>
              <a:t>, D., </a:t>
            </a:r>
            <a:r>
              <a:rPr lang="en-US" sz="1200" dirty="0" err="1">
                <a:cs typeface="Times New Roman" panose="02020603050405020304" pitchFamily="18" charset="0"/>
              </a:rPr>
              <a:t>Reppert</a:t>
            </a:r>
            <a:r>
              <a:rPr lang="en-US" sz="1200" dirty="0">
                <a:cs typeface="Times New Roman" panose="02020603050405020304" pitchFamily="18" charset="0"/>
              </a:rPr>
              <a:t>, A., &amp; Robinson, M. (2017). Academy of Nutrition and Dietetics Nutrition practice guideline for type 1 and type 2 diabetes in adults: Systematic review of evidence for medical nutrition therapy effectiveness and recommendations for integration into the Nutrition Care Process. </a:t>
            </a:r>
            <a:r>
              <a:rPr lang="en-US" sz="1200" i="1" dirty="0">
                <a:cs typeface="Times New Roman" panose="02020603050405020304" pitchFamily="18" charset="0"/>
              </a:rPr>
              <a:t>Journal of the Academy of Nutrition and Dietetics</a:t>
            </a:r>
            <a:r>
              <a:rPr lang="en-US" sz="1200" dirty="0">
                <a:cs typeface="Times New Roman" panose="02020603050405020304" pitchFamily="18" charset="0"/>
              </a:rPr>
              <a:t>, </a:t>
            </a:r>
            <a:r>
              <a:rPr lang="en-US" sz="1200" i="1" dirty="0">
                <a:cs typeface="Times New Roman" panose="02020603050405020304" pitchFamily="18" charset="0"/>
              </a:rPr>
              <a:t>117</a:t>
            </a:r>
            <a:r>
              <a:rPr lang="en-US" sz="1200" dirty="0">
                <a:cs typeface="Times New Roman" panose="02020603050405020304" pitchFamily="18" charset="0"/>
              </a:rPr>
              <a:t>(10), 1659–1679. https://</a:t>
            </a:r>
            <a:r>
              <a:rPr lang="en-US" sz="1200" dirty="0" err="1">
                <a:cs typeface="Times New Roman" panose="02020603050405020304" pitchFamily="18" charset="0"/>
              </a:rPr>
              <a:t>doi.org</a:t>
            </a:r>
            <a:r>
              <a:rPr lang="en-US" sz="1200" dirty="0">
                <a:cs typeface="Times New Roman" panose="02020603050405020304" pitchFamily="18" charset="0"/>
              </a:rPr>
              <a:t>/10.1016/j.jand.2017.03.022 </a:t>
            </a:r>
          </a:p>
        </p:txBody>
      </p:sp>
    </p:spTree>
    <p:extLst>
      <p:ext uri="{BB962C8B-B14F-4D97-AF65-F5344CB8AC3E}">
        <p14:creationId xmlns:p14="http://schemas.microsoft.com/office/powerpoint/2010/main" val="112922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ood, several, different, arranged&#10;&#10;Description automatically generated">
            <a:extLst>
              <a:ext uri="{FF2B5EF4-FFF2-40B4-BE49-F238E27FC236}">
                <a16:creationId xmlns:a16="http://schemas.microsoft.com/office/drawing/2014/main" id="{C654E3C4-8097-494F-A2AD-D047494F983F}"/>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043" r="20255" b="9091"/>
          <a:stretch/>
        </p:blipFill>
        <p:spPr>
          <a:xfrm>
            <a:off x="358485" y="110764"/>
            <a:ext cx="8306544" cy="6555963"/>
          </a:xfrm>
          <a:prstGeom prst="rect">
            <a:avLst/>
          </a:prstGeom>
        </p:spPr>
      </p:pic>
      <p:sp>
        <p:nvSpPr>
          <p:cNvPr id="4" name="Title 3">
            <a:extLst>
              <a:ext uri="{FF2B5EF4-FFF2-40B4-BE49-F238E27FC236}">
                <a16:creationId xmlns:a16="http://schemas.microsoft.com/office/drawing/2014/main" id="{D7A70490-EB1C-4624-9455-D5A4F9ED0967}"/>
              </a:ext>
            </a:extLst>
          </p:cNvPr>
          <p:cNvSpPr>
            <a:spLocks noGrp="1"/>
          </p:cNvSpPr>
          <p:nvPr>
            <p:ph type="title"/>
          </p:nvPr>
        </p:nvSpPr>
        <p:spPr>
          <a:xfrm>
            <a:off x="1028327" y="3131979"/>
            <a:ext cx="7377630" cy="2403101"/>
          </a:xfrm>
        </p:spPr>
        <p:txBody>
          <a:bodyPr vert="horz" lIns="68580" tIns="34290" rIns="68580" bIns="34290" rtlCol="0" anchor="b">
            <a:normAutofit/>
          </a:bodyPr>
          <a:lstStyle/>
          <a:p>
            <a:r>
              <a:rPr lang="en-US" sz="4800" b="1" dirty="0">
                <a:solidFill>
                  <a:schemeClr val="bg1"/>
                </a:solidFill>
              </a:rPr>
              <a:t>Calculating Mealtime Insulin</a:t>
            </a:r>
          </a:p>
        </p:txBody>
      </p:sp>
      <p:sp>
        <p:nvSpPr>
          <p:cNvPr id="5" name="Subtitle 4">
            <a:extLst>
              <a:ext uri="{FF2B5EF4-FFF2-40B4-BE49-F238E27FC236}">
                <a16:creationId xmlns:a16="http://schemas.microsoft.com/office/drawing/2014/main" id="{58F4DFA7-CC1D-4F49-B26C-4B25BCE3C9B1}"/>
              </a:ext>
            </a:extLst>
          </p:cNvPr>
          <p:cNvSpPr>
            <a:spLocks noGrp="1"/>
          </p:cNvSpPr>
          <p:nvPr>
            <p:ph type="body" idx="1"/>
          </p:nvPr>
        </p:nvSpPr>
        <p:spPr>
          <a:xfrm>
            <a:off x="738042" y="5760621"/>
            <a:ext cx="7667915" cy="906106"/>
          </a:xfrm>
        </p:spPr>
        <p:txBody>
          <a:bodyPr vert="horz" lIns="68580" tIns="34290" rIns="68580" bIns="34290" rtlCol="0">
            <a:normAutofit/>
          </a:bodyPr>
          <a:lstStyle/>
          <a:p>
            <a:pPr algn="ctr"/>
            <a:r>
              <a:rPr lang="en-US" b="1" dirty="0">
                <a:solidFill>
                  <a:schemeClr val="bg1"/>
                </a:solidFill>
              </a:rPr>
              <a:t>Advanced Carbohydrate Counting: Carbs &amp; Carb Ratios PLUS Blood Sugar &amp; Correction Factors</a:t>
            </a:r>
          </a:p>
        </p:txBody>
      </p:sp>
    </p:spTree>
    <p:extLst>
      <p:ext uri="{BB962C8B-B14F-4D97-AF65-F5344CB8AC3E}">
        <p14:creationId xmlns:p14="http://schemas.microsoft.com/office/powerpoint/2010/main" val="2876750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FF0C5-3F16-409B-AC99-E56D223BDFE0}"/>
              </a:ext>
            </a:extLst>
          </p:cNvPr>
          <p:cNvSpPr>
            <a:spLocks noGrp="1"/>
          </p:cNvSpPr>
          <p:nvPr>
            <p:ph type="title"/>
          </p:nvPr>
        </p:nvSpPr>
        <p:spPr>
          <a:xfrm>
            <a:off x="628650" y="242085"/>
            <a:ext cx="7886700" cy="748387"/>
          </a:xfrm>
          <a:solidFill>
            <a:schemeClr val="accent2"/>
          </a:solidFill>
        </p:spPr>
        <p:txBody>
          <a:bodyPr>
            <a:normAutofit/>
          </a:bodyPr>
          <a:lstStyle/>
          <a:p>
            <a:r>
              <a:rPr lang="en-US" sz="3150" b="1" dirty="0"/>
              <a:t>Dietary Approaches: Carbohydrate </a:t>
            </a:r>
            <a:r>
              <a:rPr lang="en-US" sz="3150" b="1" dirty="0" err="1"/>
              <a:t>Mgmt</a:t>
            </a:r>
            <a:endParaRPr lang="en-US" sz="3150" b="1" dirty="0"/>
          </a:p>
        </p:txBody>
      </p:sp>
      <p:graphicFrame>
        <p:nvGraphicFramePr>
          <p:cNvPr id="4" name="Content Placeholder 3">
            <a:extLst>
              <a:ext uri="{FF2B5EF4-FFF2-40B4-BE49-F238E27FC236}">
                <a16:creationId xmlns:a16="http://schemas.microsoft.com/office/drawing/2014/main" id="{1BF16386-F15D-4C9C-B1B1-16DC73D6A682}"/>
              </a:ext>
            </a:extLst>
          </p:cNvPr>
          <p:cNvGraphicFramePr>
            <a:graphicFrameLocks noGrp="1"/>
          </p:cNvGraphicFramePr>
          <p:nvPr>
            <p:ph idx="1"/>
          </p:nvPr>
        </p:nvGraphicFramePr>
        <p:xfrm>
          <a:off x="628650" y="1117600"/>
          <a:ext cx="7886700" cy="4433029"/>
        </p:xfrm>
        <a:graphic>
          <a:graphicData uri="http://schemas.openxmlformats.org/drawingml/2006/table">
            <a:tbl>
              <a:tblPr firstRow="1" firstCol="1" bandRow="1">
                <a:tableStyleId>{F5AB1C69-6EDB-4FF4-983F-18BD219EF322}</a:tableStyleId>
              </a:tblPr>
              <a:tblGrid>
                <a:gridCol w="3283527">
                  <a:extLst>
                    <a:ext uri="{9D8B030D-6E8A-4147-A177-3AD203B41FA5}">
                      <a16:colId xmlns:a16="http://schemas.microsoft.com/office/drawing/2014/main" val="4063294871"/>
                    </a:ext>
                  </a:extLst>
                </a:gridCol>
                <a:gridCol w="4603173">
                  <a:extLst>
                    <a:ext uri="{9D8B030D-6E8A-4147-A177-3AD203B41FA5}">
                      <a16:colId xmlns:a16="http://schemas.microsoft.com/office/drawing/2014/main" val="975534240"/>
                    </a:ext>
                  </a:extLst>
                </a:gridCol>
              </a:tblGrid>
              <a:tr h="535951">
                <a:tc>
                  <a:txBody>
                    <a:bodyPr/>
                    <a:lstStyle/>
                    <a:p>
                      <a:pPr marL="0" marR="0" algn="ctr">
                        <a:lnSpc>
                          <a:spcPct val="107000"/>
                        </a:lnSpc>
                        <a:spcBef>
                          <a:spcPts val="0"/>
                        </a:spcBef>
                        <a:spcAft>
                          <a:spcPts val="0"/>
                        </a:spcAft>
                      </a:pPr>
                      <a:r>
                        <a:rPr lang="en-US" sz="1800" b="1" dirty="0">
                          <a:solidFill>
                            <a:schemeClr val="tx1"/>
                          </a:solidFill>
                          <a:effectLst/>
                          <a:latin typeface="+mn-lt"/>
                        </a:rPr>
                        <a:t>Therapy</a:t>
                      </a:r>
                      <a:endParaRPr lang="en-US" sz="1800" b="1"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800" b="1" dirty="0">
                          <a:solidFill>
                            <a:schemeClr val="tx1"/>
                          </a:solidFill>
                          <a:effectLst/>
                          <a:latin typeface="+mn-lt"/>
                          <a:ea typeface="+mn-ea"/>
                          <a:cs typeface="+mn-cs"/>
                        </a:rPr>
                        <a:t>Dietary</a:t>
                      </a:r>
                      <a:r>
                        <a:rPr lang="en-US" sz="1800" b="1" baseline="0" dirty="0">
                          <a:solidFill>
                            <a:schemeClr val="tx1"/>
                          </a:solidFill>
                          <a:effectLst/>
                          <a:latin typeface="+mn-lt"/>
                          <a:ea typeface="+mn-ea"/>
                          <a:cs typeface="+mn-cs"/>
                        </a:rPr>
                        <a:t> Approach</a:t>
                      </a:r>
                      <a:endParaRPr lang="en-US" sz="1800" b="1"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2742184"/>
                  </a:ext>
                </a:extLst>
              </a:tr>
              <a:tr h="1265878">
                <a:tc>
                  <a:txBody>
                    <a:bodyPr/>
                    <a:lstStyle/>
                    <a:p>
                      <a:pPr marL="0" marR="0">
                        <a:lnSpc>
                          <a:spcPct val="107000"/>
                        </a:lnSpc>
                        <a:spcBef>
                          <a:spcPts val="0"/>
                        </a:spcBef>
                        <a:spcAft>
                          <a:spcPts val="0"/>
                        </a:spcAft>
                      </a:pPr>
                      <a:r>
                        <a:rPr lang="en-US" sz="1800" b="0" dirty="0">
                          <a:solidFill>
                            <a:schemeClr val="tx1"/>
                          </a:solidFill>
                          <a:effectLst/>
                          <a:latin typeface="+mn-lt"/>
                        </a:rPr>
                        <a:t>Nutrition therapy only or on meds excluding insulin or insulin secretagogues</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b="0" dirty="0">
                          <a:solidFill>
                            <a:schemeClr val="tx1"/>
                          </a:solidFill>
                          <a:effectLst/>
                          <a:latin typeface="+mn-lt"/>
                        </a:rPr>
                        <a:t>Consider </a:t>
                      </a:r>
                      <a:r>
                        <a:rPr lang="en-US" sz="1800" b="0" i="0" dirty="0">
                          <a:solidFill>
                            <a:schemeClr val="tx1"/>
                          </a:solidFill>
                          <a:effectLst/>
                          <a:latin typeface="+mn-lt"/>
                        </a:rPr>
                        <a:t>reducing overall carb intake, portion sizes, simplified meal plan, plate method, or carb counting</a:t>
                      </a:r>
                      <a:endParaRPr lang="en-US" sz="1800" b="0" i="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6200444"/>
                  </a:ext>
                </a:extLst>
              </a:tr>
              <a:tr h="1821203">
                <a:tc>
                  <a:txBody>
                    <a:bodyPr/>
                    <a:lstStyle/>
                    <a:p>
                      <a:pPr marL="0" marR="0">
                        <a:lnSpc>
                          <a:spcPct val="107000"/>
                        </a:lnSpc>
                        <a:spcBef>
                          <a:spcPts val="0"/>
                        </a:spcBef>
                        <a:spcAft>
                          <a:spcPts val="0"/>
                        </a:spcAft>
                      </a:pPr>
                      <a:r>
                        <a:rPr lang="en-US" sz="1800" b="0" dirty="0">
                          <a:solidFill>
                            <a:schemeClr val="tx1"/>
                          </a:solidFill>
                          <a:effectLst/>
                          <a:latin typeface="+mn-lt"/>
                        </a:rPr>
                        <a:t>Fixed insulin doses or insulin secretagogues</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b="0" dirty="0">
                          <a:solidFill>
                            <a:schemeClr val="tx1"/>
                          </a:solidFill>
                          <a:effectLst/>
                          <a:latin typeface="+mn-lt"/>
                        </a:rPr>
                        <a:t>Educate on carbohydrate consistency with respect to time, amount &amp; insulin action. Consider tools like c</a:t>
                      </a:r>
                      <a:r>
                        <a:rPr lang="en-US" sz="1800" b="0" i="0" dirty="0">
                          <a:solidFill>
                            <a:schemeClr val="tx1"/>
                          </a:solidFill>
                          <a:effectLst/>
                          <a:latin typeface="+mn-lt"/>
                        </a:rPr>
                        <a:t>arbohydrate counting or choices, plate method, simplified meal plan, or food lists</a:t>
                      </a:r>
                      <a:endParaRPr lang="en-US" sz="1800" b="0" i="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1867858"/>
                  </a:ext>
                </a:extLst>
              </a:tr>
              <a:tr h="809997">
                <a:tc>
                  <a:txBody>
                    <a:bodyPr/>
                    <a:lstStyle/>
                    <a:p>
                      <a:pPr marL="0" marR="0">
                        <a:lnSpc>
                          <a:spcPct val="107000"/>
                        </a:lnSpc>
                        <a:spcBef>
                          <a:spcPts val="0"/>
                        </a:spcBef>
                        <a:spcAft>
                          <a:spcPts val="0"/>
                        </a:spcAft>
                      </a:pPr>
                      <a:r>
                        <a:rPr lang="en-US" sz="1800" b="0" dirty="0">
                          <a:solidFill>
                            <a:schemeClr val="tx1"/>
                          </a:solidFill>
                          <a:effectLst/>
                          <a:latin typeface="+mn-lt"/>
                        </a:rPr>
                        <a:t>Flexible insulin therapy</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b="0" dirty="0">
                          <a:solidFill>
                            <a:schemeClr val="tx1"/>
                          </a:solidFill>
                          <a:effectLst/>
                          <a:latin typeface="+mn-lt"/>
                        </a:rPr>
                        <a:t>Educate on </a:t>
                      </a:r>
                      <a:r>
                        <a:rPr lang="en-US" sz="1800" b="1" dirty="0">
                          <a:solidFill>
                            <a:schemeClr val="tx1"/>
                          </a:solidFill>
                          <a:effectLst/>
                          <a:latin typeface="+mn-lt"/>
                        </a:rPr>
                        <a:t>advanced carbohydrate counting &amp; using an insulin-to-carb ratio. </a:t>
                      </a:r>
                      <a:endParaRPr lang="en-US" sz="1800" b="1"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5347200"/>
                  </a:ext>
                </a:extLst>
              </a:tr>
            </a:tbl>
          </a:graphicData>
        </a:graphic>
      </p:graphicFrame>
      <p:sp>
        <p:nvSpPr>
          <p:cNvPr id="5" name="Rectangle: Rounded Corners 4">
            <a:extLst>
              <a:ext uri="{FF2B5EF4-FFF2-40B4-BE49-F238E27FC236}">
                <a16:creationId xmlns:a16="http://schemas.microsoft.com/office/drawing/2014/main" id="{51BD788F-73FC-479C-9AA6-4467C3F4BFCE}"/>
              </a:ext>
            </a:extLst>
          </p:cNvPr>
          <p:cNvSpPr/>
          <p:nvPr/>
        </p:nvSpPr>
        <p:spPr>
          <a:xfrm>
            <a:off x="443817" y="4797578"/>
            <a:ext cx="8256364" cy="74838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extBox 6">
            <a:extLst>
              <a:ext uri="{FF2B5EF4-FFF2-40B4-BE49-F238E27FC236}">
                <a16:creationId xmlns:a16="http://schemas.microsoft.com/office/drawing/2014/main" id="{4491E664-037B-36FB-98FC-F55A47CDDE54}"/>
              </a:ext>
            </a:extLst>
          </p:cNvPr>
          <p:cNvSpPr txBox="1"/>
          <p:nvPr/>
        </p:nvSpPr>
        <p:spPr>
          <a:xfrm>
            <a:off x="81952" y="5550627"/>
            <a:ext cx="8980097" cy="473206"/>
          </a:xfrm>
          <a:prstGeom prst="rect">
            <a:avLst/>
          </a:prstGeom>
          <a:noFill/>
        </p:spPr>
        <p:txBody>
          <a:bodyPr wrap="square">
            <a:spAutoFit/>
          </a:bodyPr>
          <a:lstStyle/>
          <a:p>
            <a:r>
              <a:rPr lang="en-US" sz="825" dirty="0">
                <a:cs typeface="Times New Roman" panose="02020603050405020304" pitchFamily="18" charset="0"/>
              </a:rPr>
              <a:t>Franz, M. J., MacLeod, J., Evert, A., Brown, C., </a:t>
            </a:r>
            <a:r>
              <a:rPr lang="en-US" sz="825" dirty="0" err="1">
                <a:cs typeface="Times New Roman" panose="02020603050405020304" pitchFamily="18" charset="0"/>
              </a:rPr>
              <a:t>Gradwell</a:t>
            </a:r>
            <a:r>
              <a:rPr lang="en-US" sz="825" dirty="0">
                <a:cs typeface="Times New Roman" panose="02020603050405020304" pitchFamily="18" charset="0"/>
              </a:rPr>
              <a:t>, E., </a:t>
            </a:r>
            <a:r>
              <a:rPr lang="en-US" sz="825" dirty="0" err="1">
                <a:cs typeface="Times New Roman" panose="02020603050405020304" pitchFamily="18" charset="0"/>
              </a:rPr>
              <a:t>Handu</a:t>
            </a:r>
            <a:r>
              <a:rPr lang="en-US" sz="825" dirty="0">
                <a:cs typeface="Times New Roman" panose="02020603050405020304" pitchFamily="18" charset="0"/>
              </a:rPr>
              <a:t>, D., </a:t>
            </a:r>
            <a:r>
              <a:rPr lang="en-US" sz="825" dirty="0" err="1">
                <a:cs typeface="Times New Roman" panose="02020603050405020304" pitchFamily="18" charset="0"/>
              </a:rPr>
              <a:t>Reppert</a:t>
            </a:r>
            <a:r>
              <a:rPr lang="en-US" sz="825" dirty="0">
                <a:cs typeface="Times New Roman" panose="02020603050405020304" pitchFamily="18" charset="0"/>
              </a:rPr>
              <a:t>, A., &amp; Robinson, M. (2017). Academy of Nutrition and Dietetics Nutrition practice guideline for type 1 and type 2 diabetes in adults: Systematic review of evidence for medical nutrition therapy effectiveness and recommendations for integration into the Nutrition Care Process. </a:t>
            </a:r>
            <a:r>
              <a:rPr lang="en-US" sz="825" i="1" dirty="0">
                <a:cs typeface="Times New Roman" panose="02020603050405020304" pitchFamily="18" charset="0"/>
              </a:rPr>
              <a:t>Journal of the Academy of Nutrition and Dietetics</a:t>
            </a:r>
            <a:r>
              <a:rPr lang="en-US" sz="825" dirty="0">
                <a:cs typeface="Times New Roman" panose="02020603050405020304" pitchFamily="18" charset="0"/>
              </a:rPr>
              <a:t>, </a:t>
            </a:r>
            <a:r>
              <a:rPr lang="en-US" sz="825" i="1" dirty="0">
                <a:cs typeface="Times New Roman" panose="02020603050405020304" pitchFamily="18" charset="0"/>
              </a:rPr>
              <a:t>117</a:t>
            </a:r>
            <a:r>
              <a:rPr lang="en-US" sz="825" dirty="0">
                <a:cs typeface="Times New Roman" panose="02020603050405020304" pitchFamily="18" charset="0"/>
              </a:rPr>
              <a:t>(10), 1659–1679. https://</a:t>
            </a:r>
            <a:r>
              <a:rPr lang="en-US" sz="825" dirty="0" err="1">
                <a:cs typeface="Times New Roman" panose="02020603050405020304" pitchFamily="18" charset="0"/>
              </a:rPr>
              <a:t>doi.org</a:t>
            </a:r>
            <a:r>
              <a:rPr lang="en-US" sz="825" dirty="0">
                <a:cs typeface="Times New Roman" panose="02020603050405020304" pitchFamily="18" charset="0"/>
              </a:rPr>
              <a:t>/10.1016/j.jand.2017.03.022 </a:t>
            </a:r>
          </a:p>
        </p:txBody>
      </p:sp>
    </p:spTree>
    <p:extLst>
      <p:ext uri="{BB962C8B-B14F-4D97-AF65-F5344CB8AC3E}">
        <p14:creationId xmlns:p14="http://schemas.microsoft.com/office/powerpoint/2010/main" val="162500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C38B2-01A0-4D63-96CD-F381462F61B2}"/>
              </a:ext>
            </a:extLst>
          </p:cNvPr>
          <p:cNvSpPr>
            <a:spLocks noGrp="1"/>
          </p:cNvSpPr>
          <p:nvPr>
            <p:ph type="title"/>
          </p:nvPr>
        </p:nvSpPr>
        <p:spPr>
          <a:xfrm>
            <a:off x="628650" y="186281"/>
            <a:ext cx="7886700" cy="1349021"/>
          </a:xfrm>
          <a:solidFill>
            <a:schemeClr val="accent2"/>
          </a:solidFill>
        </p:spPr>
        <p:txBody>
          <a:bodyPr>
            <a:normAutofit/>
          </a:bodyPr>
          <a:lstStyle/>
          <a:p>
            <a:r>
              <a:rPr lang="en-US" b="1" dirty="0"/>
              <a:t>Advanced Carb Counting: </a:t>
            </a:r>
            <a:br>
              <a:rPr lang="en-US" b="1" dirty="0"/>
            </a:br>
            <a:r>
              <a:rPr lang="en-US" b="1" dirty="0"/>
              <a:t>       Calculating Mealtime Insulin</a:t>
            </a:r>
          </a:p>
        </p:txBody>
      </p:sp>
      <p:sp>
        <p:nvSpPr>
          <p:cNvPr id="3" name="Content Placeholder 2">
            <a:extLst>
              <a:ext uri="{FF2B5EF4-FFF2-40B4-BE49-F238E27FC236}">
                <a16:creationId xmlns:a16="http://schemas.microsoft.com/office/drawing/2014/main" id="{580963C6-79BC-4CC4-A475-2F94B33200F0}"/>
              </a:ext>
            </a:extLst>
          </p:cNvPr>
          <p:cNvSpPr>
            <a:spLocks noGrp="1"/>
          </p:cNvSpPr>
          <p:nvPr>
            <p:ph idx="1"/>
          </p:nvPr>
        </p:nvSpPr>
        <p:spPr>
          <a:xfrm>
            <a:off x="628650" y="1669143"/>
            <a:ext cx="7886700" cy="4789714"/>
          </a:xfrm>
        </p:spPr>
        <p:txBody>
          <a:bodyPr>
            <a:normAutofit/>
          </a:bodyPr>
          <a:lstStyle/>
          <a:p>
            <a:pPr>
              <a:lnSpc>
                <a:spcPct val="100000"/>
              </a:lnSpc>
            </a:pPr>
            <a:r>
              <a:rPr lang="en-US" sz="2400" dirty="0"/>
              <a:t>Carb counting and using an insulin-to-carb ratio (ICR)</a:t>
            </a:r>
          </a:p>
          <a:p>
            <a:pPr lvl="1">
              <a:lnSpc>
                <a:spcPct val="100000"/>
              </a:lnSpc>
            </a:pPr>
            <a:r>
              <a:rPr lang="en-US" sz="2100" dirty="0"/>
              <a:t>Can be used with flexible insulin therapy, including MDI and CSII, where bolus insulin is used at mealtimes</a:t>
            </a:r>
          </a:p>
        </p:txBody>
      </p:sp>
      <p:graphicFrame>
        <p:nvGraphicFramePr>
          <p:cNvPr id="4" name="Table 4">
            <a:extLst>
              <a:ext uri="{FF2B5EF4-FFF2-40B4-BE49-F238E27FC236}">
                <a16:creationId xmlns:a16="http://schemas.microsoft.com/office/drawing/2014/main" id="{23392994-375A-4947-AC3F-C5250D74B4D8}"/>
              </a:ext>
            </a:extLst>
          </p:cNvPr>
          <p:cNvGraphicFramePr>
            <a:graphicFrameLocks noGrp="1"/>
          </p:cNvGraphicFramePr>
          <p:nvPr/>
        </p:nvGraphicFramePr>
        <p:xfrm>
          <a:off x="1101183" y="3271044"/>
          <a:ext cx="6941634" cy="1712069"/>
        </p:xfrm>
        <a:graphic>
          <a:graphicData uri="http://schemas.openxmlformats.org/drawingml/2006/table">
            <a:tbl>
              <a:tblPr firstRow="1" bandRow="1">
                <a:tableStyleId>{5C22544A-7EE6-4342-B048-85BDC9FD1C3A}</a:tableStyleId>
              </a:tblPr>
              <a:tblGrid>
                <a:gridCol w="3470817">
                  <a:extLst>
                    <a:ext uri="{9D8B030D-6E8A-4147-A177-3AD203B41FA5}">
                      <a16:colId xmlns:a16="http://schemas.microsoft.com/office/drawing/2014/main" val="1296720197"/>
                    </a:ext>
                  </a:extLst>
                </a:gridCol>
                <a:gridCol w="3470817">
                  <a:extLst>
                    <a:ext uri="{9D8B030D-6E8A-4147-A177-3AD203B41FA5}">
                      <a16:colId xmlns:a16="http://schemas.microsoft.com/office/drawing/2014/main" val="4114482437"/>
                    </a:ext>
                  </a:extLst>
                </a:gridCol>
              </a:tblGrid>
              <a:tr h="424289">
                <a:tc>
                  <a:txBody>
                    <a:bodyPr/>
                    <a:lstStyle/>
                    <a:p>
                      <a:pPr algn="ctr"/>
                      <a:r>
                        <a:rPr lang="en-US" sz="2000" dirty="0">
                          <a:solidFill>
                            <a:schemeClr val="tx1"/>
                          </a:solidFill>
                        </a:rPr>
                        <a:t>Pros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solidFill>
                            <a:schemeClr val="tx1"/>
                          </a:solidFill>
                        </a:rPr>
                        <a:t>Cons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8453527"/>
                  </a:ext>
                </a:extLst>
              </a:tr>
              <a:tr h="1257300">
                <a:tc>
                  <a:txBody>
                    <a:bodyPr/>
                    <a:lstStyle/>
                    <a:p>
                      <a:pPr marL="285750" indent="-285750" algn="ctr">
                        <a:buFont typeface="Arial" panose="020B0604020202020204" pitchFamily="34" charset="0"/>
                        <a:buChar char="•"/>
                      </a:pPr>
                      <a:r>
                        <a:rPr lang="en-US" sz="2000" dirty="0"/>
                        <a:t>Flexibility for the PWD</a:t>
                      </a:r>
                    </a:p>
                    <a:p>
                      <a:pPr marL="285750" indent="-285750" algn="ctr">
                        <a:buFont typeface="Arial" panose="020B0604020202020204" pitchFamily="34" charset="0"/>
                        <a:buChar char="•"/>
                      </a:pPr>
                      <a:r>
                        <a:rPr lang="en-US" sz="2000" dirty="0"/>
                        <a:t>Insulin/food matched precisely = improved BGs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457200" algn="ctr">
                        <a:buFont typeface="Arial" panose="020B0604020202020204" pitchFamily="34" charset="0"/>
                        <a:buChar char="•"/>
                      </a:pPr>
                      <a:r>
                        <a:rPr lang="en-US" sz="2000" dirty="0"/>
                        <a:t>Can lose sight of overall nutritional quality</a:t>
                      </a:r>
                    </a:p>
                    <a:p>
                      <a:pPr marL="457200" indent="-457200" algn="ctr">
                        <a:buFont typeface="Arial" panose="020B0604020202020204" pitchFamily="34" charset="0"/>
                        <a:buChar char="•"/>
                      </a:pPr>
                      <a:r>
                        <a:rPr lang="en-US" sz="2000" dirty="0"/>
                        <a:t>Requires math skills</a:t>
                      </a:r>
                    </a:p>
                    <a:p>
                      <a:pPr marL="457200" indent="-457200" algn="ctr">
                        <a:buFont typeface="Arial" panose="020B0604020202020204" pitchFamily="34" charset="0"/>
                        <a:buChar char="•"/>
                      </a:pPr>
                      <a:r>
                        <a:rPr lang="en-US" sz="2000" dirty="0"/>
                        <a:t>Fine tuning needed</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4222446"/>
                  </a:ext>
                </a:extLst>
              </a:tr>
            </a:tbl>
          </a:graphicData>
        </a:graphic>
      </p:graphicFrame>
      <p:pic>
        <p:nvPicPr>
          <p:cNvPr id="5" name="Picture 5" descr="Image result for apples">
            <a:hlinkClick r:id="rId3"/>
            <a:extLst>
              <a:ext uri="{FF2B5EF4-FFF2-40B4-BE49-F238E27FC236}">
                <a16:creationId xmlns:a16="http://schemas.microsoft.com/office/drawing/2014/main" id="{E1671879-5B41-480B-8AB5-873DE2057FFC}"/>
              </a:ext>
            </a:extLst>
          </p:cNvPr>
          <p:cNvPicPr>
            <a:picLocks noChangeAspect="1" noChangeArrowheads="1"/>
          </p:cNvPicPr>
          <p:nvPr/>
        </p:nvPicPr>
        <p:blipFill>
          <a:blip r:embed="rId4" cstate="hqprint">
            <a:extLst>
              <a:ext uri="{BEBA8EAE-BF5A-486C-A8C5-ECC9F3942E4B}">
                <a14:imgProps xmlns:a14="http://schemas.microsoft.com/office/drawing/2010/main">
                  <a14:imgLayer r:embed="rId5">
                    <a14:imgEffect>
                      <a14:backgroundRemoval t="3322" b="97841" l="0" r="100000">
                        <a14:foregroundMark x1="7774" y1="65781" x2="12665" y2="79568"/>
                      </a14:backgroundRemoval>
                    </a14:imgEffect>
                  </a14:imgLayer>
                </a14:imgProps>
              </a:ext>
              <a:ext uri="{28A0092B-C50C-407E-A947-70E740481C1C}">
                <a14:useLocalDpi xmlns:a14="http://schemas.microsoft.com/office/drawing/2010/main" val="0"/>
              </a:ext>
            </a:extLst>
          </a:blip>
          <a:srcRect/>
          <a:stretch>
            <a:fillRect/>
          </a:stretch>
        </p:blipFill>
        <p:spPr bwMode="auto">
          <a:xfrm>
            <a:off x="2595827" y="5188857"/>
            <a:ext cx="1384618" cy="10445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9" descr="Image result for equal sign">
            <a:hlinkClick r:id="rId6"/>
            <a:extLst>
              <a:ext uri="{FF2B5EF4-FFF2-40B4-BE49-F238E27FC236}">
                <a16:creationId xmlns:a16="http://schemas.microsoft.com/office/drawing/2014/main" id="{17414E00-D0D5-4632-BA78-9584BF917B45}"/>
              </a:ext>
            </a:extLst>
          </p:cNvPr>
          <p:cNvPicPr>
            <a:picLocks noChangeAspect="1" noChangeArrowheads="1"/>
          </p:cNvPicPr>
          <p:nvPr/>
        </p:nvPicPr>
        <p:blipFill>
          <a:blip r:embed="rId7" cstate="hq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11901" y="5276140"/>
            <a:ext cx="979085" cy="9790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Image result for apple donuts">
            <a:hlinkClick r:id="rId8"/>
            <a:extLst>
              <a:ext uri="{FF2B5EF4-FFF2-40B4-BE49-F238E27FC236}">
                <a16:creationId xmlns:a16="http://schemas.microsoft.com/office/drawing/2014/main" id="{836363D0-2CA6-4340-8CEF-88A211940E0A}"/>
              </a:ext>
            </a:extLst>
          </p:cNvPr>
          <p:cNvPicPr>
            <a:picLocks noChangeAspect="1" noChangeArrowheads="1"/>
          </p:cNvPicPr>
          <p:nvPr/>
        </p:nvPicPr>
        <p:blipFill rotWithShape="1">
          <a:blip r:embed="rId9" cstate="hqprint">
            <a:extLst>
              <a:ext uri="{BEBA8EAE-BF5A-486C-A8C5-ECC9F3942E4B}">
                <a14:imgProps xmlns:a14="http://schemas.microsoft.com/office/drawing/2010/main">
                  <a14:imgLayer r:embed="rId10">
                    <a14:imgEffect>
                      <a14:backgroundRemoval t="650" b="96350" l="10000" r="90000"/>
                    </a14:imgEffect>
                  </a14:imgLayer>
                </a14:imgProps>
              </a:ext>
              <a:ext uri="{28A0092B-C50C-407E-A947-70E740481C1C}">
                <a14:useLocalDpi xmlns:a14="http://schemas.microsoft.com/office/drawing/2010/main" val="0"/>
              </a:ext>
            </a:extLst>
          </a:blip>
          <a:srcRect l="10088"/>
          <a:stretch/>
        </p:blipFill>
        <p:spPr bwMode="auto">
          <a:xfrm>
            <a:off x="5453575" y="5216201"/>
            <a:ext cx="988093" cy="1098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304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B6F1-82E2-4BC6-8D1E-78032C418F4A}"/>
              </a:ext>
            </a:extLst>
          </p:cNvPr>
          <p:cNvSpPr>
            <a:spLocks noGrp="1"/>
          </p:cNvSpPr>
          <p:nvPr>
            <p:ph type="title"/>
          </p:nvPr>
        </p:nvSpPr>
        <p:spPr>
          <a:xfrm>
            <a:off x="628650" y="405368"/>
            <a:ext cx="7886700" cy="910509"/>
          </a:xfrm>
          <a:solidFill>
            <a:schemeClr val="accent2"/>
          </a:solidFill>
        </p:spPr>
        <p:txBody>
          <a:bodyPr/>
          <a:lstStyle/>
          <a:p>
            <a:r>
              <a:rPr lang="en-US" b="1" dirty="0"/>
              <a:t>Calculating Mealtime Insulin</a:t>
            </a:r>
          </a:p>
        </p:txBody>
      </p:sp>
      <p:sp>
        <p:nvSpPr>
          <p:cNvPr id="3" name="Content Placeholder 2">
            <a:extLst>
              <a:ext uri="{FF2B5EF4-FFF2-40B4-BE49-F238E27FC236}">
                <a16:creationId xmlns:a16="http://schemas.microsoft.com/office/drawing/2014/main" id="{C0BF085C-D741-4E96-A344-9CB2AA1901E9}"/>
              </a:ext>
            </a:extLst>
          </p:cNvPr>
          <p:cNvSpPr>
            <a:spLocks noGrp="1"/>
          </p:cNvSpPr>
          <p:nvPr>
            <p:ph idx="1"/>
          </p:nvPr>
        </p:nvSpPr>
        <p:spPr>
          <a:xfrm>
            <a:off x="463496" y="1710363"/>
            <a:ext cx="8217008" cy="4153408"/>
          </a:xfrm>
        </p:spPr>
        <p:txBody>
          <a:bodyPr>
            <a:normAutofit/>
          </a:bodyPr>
          <a:lstStyle/>
          <a:p>
            <a:pPr>
              <a:lnSpc>
                <a:spcPct val="100000"/>
              </a:lnSpc>
            </a:pPr>
            <a:r>
              <a:rPr lang="en-US" sz="2400" dirty="0"/>
              <a:t>To calculate mealtime insulin, you will need the following pieces of information:</a:t>
            </a:r>
          </a:p>
          <a:p>
            <a:pPr lvl="1">
              <a:lnSpc>
                <a:spcPct val="100000"/>
              </a:lnSpc>
            </a:pPr>
            <a:r>
              <a:rPr lang="en-US" sz="2100" dirty="0">
                <a:solidFill>
                  <a:schemeClr val="accent6">
                    <a:lumMod val="75000"/>
                  </a:schemeClr>
                </a:solidFill>
              </a:rPr>
              <a:t>Total grams of carbohydrate being eaten</a:t>
            </a:r>
          </a:p>
          <a:p>
            <a:pPr lvl="1">
              <a:lnSpc>
                <a:spcPct val="100000"/>
              </a:lnSpc>
            </a:pPr>
            <a:r>
              <a:rPr lang="en-US" sz="2100" dirty="0">
                <a:solidFill>
                  <a:schemeClr val="accent6">
                    <a:lumMod val="75000"/>
                  </a:schemeClr>
                </a:solidFill>
              </a:rPr>
              <a:t>Carbohydrate ratio (ICR)</a:t>
            </a:r>
          </a:p>
          <a:p>
            <a:pPr lvl="1">
              <a:lnSpc>
                <a:spcPct val="100000"/>
              </a:lnSpc>
            </a:pPr>
            <a:r>
              <a:rPr lang="en-US" sz="2100" dirty="0">
                <a:solidFill>
                  <a:srgbClr val="7030A0"/>
                </a:solidFill>
              </a:rPr>
              <a:t>Current BG </a:t>
            </a:r>
          </a:p>
          <a:p>
            <a:pPr lvl="1">
              <a:lnSpc>
                <a:spcPct val="100000"/>
              </a:lnSpc>
            </a:pPr>
            <a:r>
              <a:rPr lang="en-US" sz="2100" dirty="0">
                <a:solidFill>
                  <a:srgbClr val="7030A0"/>
                </a:solidFill>
              </a:rPr>
              <a:t>Target BG</a:t>
            </a:r>
          </a:p>
          <a:p>
            <a:pPr lvl="1">
              <a:lnSpc>
                <a:spcPct val="100000"/>
              </a:lnSpc>
            </a:pPr>
            <a:r>
              <a:rPr lang="en-US" sz="2100" dirty="0">
                <a:solidFill>
                  <a:srgbClr val="7030A0"/>
                </a:solidFill>
              </a:rPr>
              <a:t>Insulin sensitivity factor (ISF)</a:t>
            </a:r>
          </a:p>
          <a:p>
            <a:pPr marL="342900" lvl="1" indent="0">
              <a:lnSpc>
                <a:spcPct val="100000"/>
              </a:lnSpc>
              <a:buNone/>
            </a:pPr>
            <a:endParaRPr lang="en-US" sz="2100" b="1" dirty="0">
              <a:solidFill>
                <a:srgbClr val="7030A0"/>
              </a:solidFill>
            </a:endParaRPr>
          </a:p>
          <a:p>
            <a:pPr marL="342900" lvl="1" indent="0" algn="ctr">
              <a:lnSpc>
                <a:spcPct val="100000"/>
              </a:lnSpc>
              <a:buNone/>
            </a:pPr>
            <a:r>
              <a:rPr lang="en-US" b="1" dirty="0"/>
              <a:t>Total Bolus ＝ </a:t>
            </a:r>
            <a:r>
              <a:rPr lang="en-US" b="1" dirty="0">
                <a:solidFill>
                  <a:schemeClr val="accent6">
                    <a:lumMod val="75000"/>
                  </a:schemeClr>
                </a:solidFill>
              </a:rPr>
              <a:t>food bolus </a:t>
            </a:r>
            <a:r>
              <a:rPr lang="en-US" b="1" dirty="0"/>
              <a:t>+ </a:t>
            </a:r>
            <a:r>
              <a:rPr lang="en-US" b="1" dirty="0">
                <a:solidFill>
                  <a:srgbClr val="7030A0"/>
                </a:solidFill>
              </a:rPr>
              <a:t>correction bolus</a:t>
            </a:r>
          </a:p>
        </p:txBody>
      </p:sp>
      <p:sp>
        <p:nvSpPr>
          <p:cNvPr id="4" name="Right Brace 3">
            <a:extLst>
              <a:ext uri="{FF2B5EF4-FFF2-40B4-BE49-F238E27FC236}">
                <a16:creationId xmlns:a16="http://schemas.microsoft.com/office/drawing/2014/main" id="{DF9FD942-71C4-426D-8CAC-2CD39BA0023B}"/>
              </a:ext>
            </a:extLst>
          </p:cNvPr>
          <p:cNvSpPr/>
          <p:nvPr/>
        </p:nvSpPr>
        <p:spPr>
          <a:xfrm>
            <a:off x="5737557" y="2716900"/>
            <a:ext cx="518099" cy="415498"/>
          </a:xfrm>
          <a:prstGeom prst="rightBrace">
            <a:avLst/>
          </a:prstGeom>
          <a:solidFill>
            <a:schemeClr val="bg1"/>
          </a:solidFill>
          <a:ln w="2857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sz="1350" dirty="0"/>
          </a:p>
        </p:txBody>
      </p:sp>
      <p:sp>
        <p:nvSpPr>
          <p:cNvPr id="5" name="TextBox 4">
            <a:extLst>
              <a:ext uri="{FF2B5EF4-FFF2-40B4-BE49-F238E27FC236}">
                <a16:creationId xmlns:a16="http://schemas.microsoft.com/office/drawing/2014/main" id="{15A9924D-2DF6-41C1-BCCF-07FA72AD25D7}"/>
              </a:ext>
            </a:extLst>
          </p:cNvPr>
          <p:cNvSpPr txBox="1"/>
          <p:nvPr/>
        </p:nvSpPr>
        <p:spPr>
          <a:xfrm>
            <a:off x="6503328" y="2716899"/>
            <a:ext cx="1610224" cy="415498"/>
          </a:xfrm>
          <a:prstGeom prst="rect">
            <a:avLst/>
          </a:prstGeom>
          <a:noFill/>
        </p:spPr>
        <p:txBody>
          <a:bodyPr wrap="square" rtlCol="0">
            <a:spAutoFit/>
          </a:bodyPr>
          <a:lstStyle/>
          <a:p>
            <a:r>
              <a:rPr lang="en-US" sz="2100" dirty="0">
                <a:solidFill>
                  <a:schemeClr val="accent6">
                    <a:lumMod val="75000"/>
                  </a:schemeClr>
                </a:solidFill>
              </a:rPr>
              <a:t>Food Bolus</a:t>
            </a:r>
          </a:p>
        </p:txBody>
      </p:sp>
      <p:sp>
        <p:nvSpPr>
          <p:cNvPr id="6" name="Right Brace 5">
            <a:extLst>
              <a:ext uri="{FF2B5EF4-FFF2-40B4-BE49-F238E27FC236}">
                <a16:creationId xmlns:a16="http://schemas.microsoft.com/office/drawing/2014/main" id="{5547B259-A6BA-486A-B388-BE4F3561BD65}"/>
              </a:ext>
            </a:extLst>
          </p:cNvPr>
          <p:cNvSpPr/>
          <p:nvPr/>
        </p:nvSpPr>
        <p:spPr>
          <a:xfrm>
            <a:off x="4438735" y="3429000"/>
            <a:ext cx="332073" cy="958177"/>
          </a:xfrm>
          <a:prstGeom prst="rightBrace">
            <a:avLst/>
          </a:prstGeom>
          <a:solidFill>
            <a:schemeClr val="bg1"/>
          </a:solidFill>
          <a:ln w="2857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sz="1350" dirty="0"/>
          </a:p>
        </p:txBody>
      </p:sp>
      <p:sp>
        <p:nvSpPr>
          <p:cNvPr id="7" name="TextBox 6">
            <a:extLst>
              <a:ext uri="{FF2B5EF4-FFF2-40B4-BE49-F238E27FC236}">
                <a16:creationId xmlns:a16="http://schemas.microsoft.com/office/drawing/2014/main" id="{93D8E86D-318F-41E5-B8C6-44B91685F010}"/>
              </a:ext>
            </a:extLst>
          </p:cNvPr>
          <p:cNvSpPr txBox="1"/>
          <p:nvPr/>
        </p:nvSpPr>
        <p:spPr>
          <a:xfrm>
            <a:off x="5045706" y="3723435"/>
            <a:ext cx="3359900" cy="415498"/>
          </a:xfrm>
          <a:prstGeom prst="rect">
            <a:avLst/>
          </a:prstGeom>
          <a:noFill/>
        </p:spPr>
        <p:txBody>
          <a:bodyPr wrap="square" rtlCol="0">
            <a:spAutoFit/>
          </a:bodyPr>
          <a:lstStyle/>
          <a:p>
            <a:r>
              <a:rPr lang="en-US" sz="2100" dirty="0">
                <a:solidFill>
                  <a:srgbClr val="7030A0"/>
                </a:solidFill>
              </a:rPr>
              <a:t>Correction Bolus</a:t>
            </a:r>
          </a:p>
        </p:txBody>
      </p:sp>
    </p:spTree>
    <p:extLst>
      <p:ext uri="{BB962C8B-B14F-4D97-AF65-F5344CB8AC3E}">
        <p14:creationId xmlns:p14="http://schemas.microsoft.com/office/powerpoint/2010/main" val="305159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500"/>
                                        <p:tgtEl>
                                          <p:spTgt spid="3">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7">
                                            <p:txEl>
                                              <p:pRg st="0" end="0"/>
                                            </p:txEl>
                                          </p:spTgt>
                                        </p:tgtEl>
                                        <p:attrNameLst>
                                          <p:attrName>style.visibility</p:attrName>
                                        </p:attrNameLst>
                                      </p:cBhvr>
                                      <p:to>
                                        <p:strVal val="visible"/>
                                      </p:to>
                                    </p:set>
                                    <p:animEffect transition="in" filter="fade">
                                      <p:cBhvr>
                                        <p:cTn id="5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D69D1-4D1F-4856-B971-8BACEE33F552}"/>
              </a:ext>
            </a:extLst>
          </p:cNvPr>
          <p:cNvSpPr>
            <a:spLocks noGrp="1"/>
          </p:cNvSpPr>
          <p:nvPr>
            <p:ph type="title"/>
          </p:nvPr>
        </p:nvSpPr>
        <p:spPr>
          <a:xfrm>
            <a:off x="628650" y="436508"/>
            <a:ext cx="7886700" cy="876905"/>
          </a:xfrm>
          <a:solidFill>
            <a:schemeClr val="accent2"/>
          </a:solidFill>
        </p:spPr>
        <p:txBody>
          <a:bodyPr/>
          <a:lstStyle/>
          <a:p>
            <a:r>
              <a:rPr lang="en-US" b="1" dirty="0"/>
              <a:t>Calculating Mealtime Insulin</a:t>
            </a:r>
          </a:p>
        </p:txBody>
      </p:sp>
      <p:sp>
        <p:nvSpPr>
          <p:cNvPr id="3" name="Content Placeholder 2">
            <a:extLst>
              <a:ext uri="{FF2B5EF4-FFF2-40B4-BE49-F238E27FC236}">
                <a16:creationId xmlns:a16="http://schemas.microsoft.com/office/drawing/2014/main" id="{D56AFD11-466C-4E58-AE8D-D4DD380D3C54}"/>
              </a:ext>
            </a:extLst>
          </p:cNvPr>
          <p:cNvSpPr>
            <a:spLocks noGrp="1"/>
          </p:cNvSpPr>
          <p:nvPr>
            <p:ph idx="1"/>
          </p:nvPr>
        </p:nvSpPr>
        <p:spPr>
          <a:xfrm>
            <a:off x="628650" y="1477362"/>
            <a:ext cx="8001000" cy="3917829"/>
          </a:xfrm>
        </p:spPr>
        <p:txBody>
          <a:bodyPr>
            <a:normAutofit/>
          </a:bodyPr>
          <a:lstStyle/>
          <a:p>
            <a:pPr>
              <a:lnSpc>
                <a:spcPct val="100000"/>
              </a:lnSpc>
            </a:pPr>
            <a:r>
              <a:rPr lang="en-US" b="1" dirty="0"/>
              <a:t>Insulin to Carb Ratio (ICR): </a:t>
            </a:r>
            <a:r>
              <a:rPr lang="en-US" dirty="0"/>
              <a:t>how many grams of carb are “covered” by 1 unit of insulin.</a:t>
            </a:r>
          </a:p>
          <a:p>
            <a:pPr lvl="1">
              <a:lnSpc>
                <a:spcPct val="100000"/>
              </a:lnSpc>
            </a:pPr>
            <a:r>
              <a:rPr lang="en-US" dirty="0"/>
              <a:t>For example, a 1-unit-per-10-grams-of-carb (1:10) ratio ＝ 1 unit of insulin will “cover” 10 grams of carb </a:t>
            </a:r>
          </a:p>
          <a:p>
            <a:pPr lvl="1">
              <a:lnSpc>
                <a:spcPct val="100000"/>
              </a:lnSpc>
            </a:pPr>
            <a:r>
              <a:rPr lang="en-US" dirty="0"/>
              <a:t>ICRs are personalized based on insulin sensitivity</a:t>
            </a:r>
          </a:p>
          <a:p>
            <a:pPr marL="685800" lvl="2" indent="0">
              <a:lnSpc>
                <a:spcPct val="100000"/>
              </a:lnSpc>
              <a:buNone/>
            </a:pPr>
            <a:r>
              <a:rPr lang="en-US" sz="2700" dirty="0"/>
              <a:t>	</a:t>
            </a:r>
          </a:p>
          <a:p>
            <a:pPr>
              <a:lnSpc>
                <a:spcPct val="100000"/>
              </a:lnSpc>
            </a:pPr>
            <a:r>
              <a:rPr lang="en-US" b="1" dirty="0"/>
              <a:t>Use this formula to calculate the amount of insulin needed for carbs:</a:t>
            </a:r>
          </a:p>
          <a:p>
            <a:pPr marL="342900" lvl="1" indent="0">
              <a:buNone/>
            </a:pPr>
            <a:endParaRPr lang="en-US" b="1" dirty="0"/>
          </a:p>
          <a:p>
            <a:pPr marL="342900" lvl="1" indent="0">
              <a:buNone/>
            </a:pPr>
            <a:endParaRPr lang="en-US" dirty="0"/>
          </a:p>
        </p:txBody>
      </p:sp>
      <p:sp>
        <p:nvSpPr>
          <p:cNvPr id="6" name="TextBox 5">
            <a:extLst>
              <a:ext uri="{FF2B5EF4-FFF2-40B4-BE49-F238E27FC236}">
                <a16:creationId xmlns:a16="http://schemas.microsoft.com/office/drawing/2014/main" id="{9096757E-775C-48CA-BB48-A0351FCAAFC7}"/>
              </a:ext>
            </a:extLst>
          </p:cNvPr>
          <p:cNvSpPr txBox="1"/>
          <p:nvPr/>
        </p:nvSpPr>
        <p:spPr>
          <a:xfrm>
            <a:off x="2443350" y="5682828"/>
            <a:ext cx="2128650" cy="738664"/>
          </a:xfrm>
          <a:prstGeom prst="rect">
            <a:avLst/>
          </a:prstGeom>
          <a:noFill/>
        </p:spPr>
        <p:txBody>
          <a:bodyPr wrap="square" rtlCol="0">
            <a:spAutoFit/>
          </a:bodyPr>
          <a:lstStyle/>
          <a:p>
            <a:r>
              <a:rPr lang="en-US" sz="2100" b="1" u="sng" dirty="0"/>
              <a:t>Total carbs (g)</a:t>
            </a:r>
            <a:r>
              <a:rPr lang="en-US" sz="2100" b="1" dirty="0"/>
              <a:t>   =</a:t>
            </a:r>
          </a:p>
          <a:p>
            <a:r>
              <a:rPr lang="en-US" sz="2100" b="1" dirty="0"/>
              <a:t>         ICR</a:t>
            </a:r>
          </a:p>
        </p:txBody>
      </p:sp>
      <p:sp>
        <p:nvSpPr>
          <p:cNvPr id="8" name="TextBox 7">
            <a:extLst>
              <a:ext uri="{FF2B5EF4-FFF2-40B4-BE49-F238E27FC236}">
                <a16:creationId xmlns:a16="http://schemas.microsoft.com/office/drawing/2014/main" id="{948C451B-A32F-4719-9330-29AA5D38C951}"/>
              </a:ext>
            </a:extLst>
          </p:cNvPr>
          <p:cNvSpPr txBox="1"/>
          <p:nvPr/>
        </p:nvSpPr>
        <p:spPr>
          <a:xfrm>
            <a:off x="4407188" y="5544329"/>
            <a:ext cx="2120279" cy="877163"/>
          </a:xfrm>
          <a:prstGeom prst="rect">
            <a:avLst/>
          </a:prstGeom>
          <a:noFill/>
        </p:spPr>
        <p:txBody>
          <a:bodyPr wrap="square" rtlCol="0">
            <a:spAutoFit/>
          </a:bodyPr>
          <a:lstStyle/>
          <a:p>
            <a:pPr algn="ctr"/>
            <a:r>
              <a:rPr lang="en-US" sz="2100" b="1" dirty="0">
                <a:solidFill>
                  <a:schemeClr val="accent6">
                    <a:lumMod val="75000"/>
                  </a:schemeClr>
                </a:solidFill>
              </a:rPr>
              <a:t>Food Bolus</a:t>
            </a:r>
          </a:p>
          <a:p>
            <a:pPr algn="ctr"/>
            <a:r>
              <a:rPr lang="en-US" sz="1500" i="1" dirty="0"/>
              <a:t># of units of insulin required to cover carbs </a:t>
            </a:r>
          </a:p>
        </p:txBody>
      </p:sp>
      <p:sp>
        <p:nvSpPr>
          <p:cNvPr id="9" name="Rectangle 8">
            <a:extLst>
              <a:ext uri="{FF2B5EF4-FFF2-40B4-BE49-F238E27FC236}">
                <a16:creationId xmlns:a16="http://schemas.microsoft.com/office/drawing/2014/main" id="{2F5731A0-D698-4AC2-92A1-3011E40357BE}"/>
              </a:ext>
            </a:extLst>
          </p:cNvPr>
          <p:cNvSpPr/>
          <p:nvPr/>
        </p:nvSpPr>
        <p:spPr>
          <a:xfrm>
            <a:off x="2395415" y="5518879"/>
            <a:ext cx="4186989" cy="106656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52805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animBg="1"/>
    </p:bldLst>
  </p:timing>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5ADA1-BE8A-4E8C-8F52-77E52A19AC38}"/>
              </a:ext>
            </a:extLst>
          </p:cNvPr>
          <p:cNvSpPr>
            <a:spLocks noGrp="1"/>
          </p:cNvSpPr>
          <p:nvPr>
            <p:ph type="title"/>
          </p:nvPr>
        </p:nvSpPr>
        <p:spPr>
          <a:xfrm>
            <a:off x="628650" y="323247"/>
            <a:ext cx="7886700" cy="818787"/>
          </a:xfrm>
          <a:solidFill>
            <a:schemeClr val="accent2"/>
          </a:solidFill>
        </p:spPr>
        <p:txBody>
          <a:bodyPr/>
          <a:lstStyle/>
          <a:p>
            <a:r>
              <a:rPr lang="en-US" b="1" dirty="0"/>
              <a:t>Calculating Mealtime Insulin</a:t>
            </a:r>
          </a:p>
        </p:txBody>
      </p:sp>
      <p:sp>
        <p:nvSpPr>
          <p:cNvPr id="3" name="Content Placeholder 2">
            <a:extLst>
              <a:ext uri="{FF2B5EF4-FFF2-40B4-BE49-F238E27FC236}">
                <a16:creationId xmlns:a16="http://schemas.microsoft.com/office/drawing/2014/main" id="{7F6646D6-9CBC-4BF2-B15E-C9FECDAF71EF}"/>
              </a:ext>
            </a:extLst>
          </p:cNvPr>
          <p:cNvSpPr>
            <a:spLocks noGrp="1"/>
          </p:cNvSpPr>
          <p:nvPr>
            <p:ph idx="1"/>
          </p:nvPr>
        </p:nvSpPr>
        <p:spPr>
          <a:xfrm>
            <a:off x="628650" y="1142034"/>
            <a:ext cx="7886700" cy="4266573"/>
          </a:xfrm>
        </p:spPr>
        <p:txBody>
          <a:bodyPr/>
          <a:lstStyle/>
          <a:p>
            <a:pPr marL="0" indent="0">
              <a:lnSpc>
                <a:spcPct val="100000"/>
              </a:lnSpc>
              <a:buNone/>
            </a:pPr>
            <a:r>
              <a:rPr lang="en-US" b="1" dirty="0"/>
              <a:t>Example: </a:t>
            </a:r>
            <a:r>
              <a:rPr lang="en-US" dirty="0"/>
              <a:t>VW needs to take Novolog, using an insulin pen, for a meal that has 86 grams of carbohydrate. The insulin to carb ratio is 1:8. </a:t>
            </a:r>
          </a:p>
          <a:p>
            <a:pPr marL="0" indent="0">
              <a:lnSpc>
                <a:spcPct val="100000"/>
              </a:lnSpc>
              <a:buNone/>
            </a:pPr>
            <a:r>
              <a:rPr lang="en-US" dirty="0"/>
              <a:t>How many units of insulin are needed to cover food?</a:t>
            </a:r>
          </a:p>
          <a:p>
            <a:pPr marL="0" indent="0">
              <a:buNone/>
            </a:pPr>
            <a:endParaRPr lang="en-US" dirty="0"/>
          </a:p>
        </p:txBody>
      </p:sp>
      <p:pic>
        <p:nvPicPr>
          <p:cNvPr id="24" name="Picture 23">
            <a:extLst>
              <a:ext uri="{FF2B5EF4-FFF2-40B4-BE49-F238E27FC236}">
                <a16:creationId xmlns:a16="http://schemas.microsoft.com/office/drawing/2014/main" id="{1FC74811-907F-49F9-BF48-6D71D10CEB46}"/>
              </a:ext>
            </a:extLst>
          </p:cNvPr>
          <p:cNvPicPr>
            <a:picLocks noChangeAspect="1"/>
          </p:cNvPicPr>
          <p:nvPr/>
        </p:nvPicPr>
        <p:blipFill>
          <a:blip r:embed="rId4"/>
          <a:stretch>
            <a:fillRect/>
          </a:stretch>
        </p:blipFill>
        <p:spPr>
          <a:xfrm>
            <a:off x="2435023" y="4587668"/>
            <a:ext cx="4273954" cy="1139238"/>
          </a:xfrm>
          <a:prstGeom prst="rect">
            <a:avLst/>
          </a:prstGeom>
        </p:spPr>
      </p:pic>
      <p:sp>
        <p:nvSpPr>
          <p:cNvPr id="4" name="TextBox 3"/>
          <p:cNvSpPr txBox="1"/>
          <p:nvPr/>
        </p:nvSpPr>
        <p:spPr>
          <a:xfrm>
            <a:off x="3908867" y="3580647"/>
            <a:ext cx="3693716" cy="415498"/>
          </a:xfrm>
          <a:prstGeom prst="rect">
            <a:avLst/>
          </a:prstGeom>
          <a:noFill/>
        </p:spPr>
        <p:txBody>
          <a:bodyPr wrap="square" rtlCol="0">
            <a:spAutoFit/>
          </a:bodyPr>
          <a:lstStyle/>
          <a:p>
            <a:r>
              <a:rPr lang="en-US" sz="2100" b="1" dirty="0"/>
              <a:t>   =      </a:t>
            </a:r>
            <a:r>
              <a:rPr lang="en-US" sz="2100" b="1" dirty="0">
                <a:solidFill>
                  <a:schemeClr val="accent6">
                    <a:lumMod val="75000"/>
                  </a:schemeClr>
                </a:solidFill>
              </a:rPr>
              <a:t>10.75 units of insulin </a:t>
            </a:r>
          </a:p>
        </p:txBody>
      </p:sp>
      <p:sp>
        <p:nvSpPr>
          <p:cNvPr id="6" name="TextBox 5">
            <a:extLst>
              <a:ext uri="{FF2B5EF4-FFF2-40B4-BE49-F238E27FC236}">
                <a16:creationId xmlns:a16="http://schemas.microsoft.com/office/drawing/2014/main" id="{98229AF8-E3D2-DD47-C210-451651D4D9DD}"/>
              </a:ext>
            </a:extLst>
          </p:cNvPr>
          <p:cNvSpPr txBox="1"/>
          <p:nvPr/>
        </p:nvSpPr>
        <p:spPr>
          <a:xfrm>
            <a:off x="1541417" y="3580647"/>
            <a:ext cx="4573937" cy="415498"/>
          </a:xfrm>
          <a:prstGeom prst="rect">
            <a:avLst/>
          </a:prstGeom>
          <a:noFill/>
        </p:spPr>
        <p:txBody>
          <a:bodyPr wrap="square">
            <a:spAutoFit/>
          </a:bodyPr>
          <a:lstStyle/>
          <a:p>
            <a:r>
              <a:rPr lang="en-US" sz="2100" dirty="0"/>
              <a:t> 86 grams of carb ÷ 8 </a:t>
            </a:r>
          </a:p>
        </p:txBody>
      </p:sp>
    </p:spTree>
    <p:extLst>
      <p:ext uri="{BB962C8B-B14F-4D97-AF65-F5344CB8AC3E}">
        <p14:creationId xmlns:p14="http://schemas.microsoft.com/office/powerpoint/2010/main" val="184079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C8F1D-F209-44CE-A49F-940AEC14BAEE}"/>
              </a:ext>
            </a:extLst>
          </p:cNvPr>
          <p:cNvSpPr>
            <a:spLocks noGrp="1"/>
          </p:cNvSpPr>
          <p:nvPr>
            <p:ph type="title"/>
          </p:nvPr>
        </p:nvSpPr>
        <p:spPr>
          <a:xfrm>
            <a:off x="720090" y="390326"/>
            <a:ext cx="7886700" cy="865282"/>
          </a:xfrm>
          <a:solidFill>
            <a:schemeClr val="accent2"/>
          </a:solidFill>
        </p:spPr>
        <p:txBody>
          <a:bodyPr/>
          <a:lstStyle/>
          <a:p>
            <a:r>
              <a:rPr lang="en-US" b="1" dirty="0"/>
              <a:t>Calculating Mealtime Insulin</a:t>
            </a:r>
          </a:p>
        </p:txBody>
      </p:sp>
      <p:sp>
        <p:nvSpPr>
          <p:cNvPr id="3" name="Content Placeholder 2">
            <a:extLst>
              <a:ext uri="{FF2B5EF4-FFF2-40B4-BE49-F238E27FC236}">
                <a16:creationId xmlns:a16="http://schemas.microsoft.com/office/drawing/2014/main" id="{063A8388-AAA5-4772-8FD4-48564A741D9D}"/>
              </a:ext>
            </a:extLst>
          </p:cNvPr>
          <p:cNvSpPr>
            <a:spLocks noGrp="1"/>
          </p:cNvSpPr>
          <p:nvPr>
            <p:ph idx="1"/>
          </p:nvPr>
        </p:nvSpPr>
        <p:spPr>
          <a:xfrm>
            <a:off x="628650" y="1512256"/>
            <a:ext cx="8069580" cy="3888856"/>
          </a:xfrm>
        </p:spPr>
        <p:txBody>
          <a:bodyPr>
            <a:normAutofit/>
          </a:bodyPr>
          <a:lstStyle/>
          <a:p>
            <a:pPr>
              <a:lnSpc>
                <a:spcPct val="100000"/>
              </a:lnSpc>
            </a:pPr>
            <a:r>
              <a:rPr lang="en-US" b="1" dirty="0"/>
              <a:t>Insulin sensitivity factor (ISF) or Correction Factor (CF): </a:t>
            </a:r>
            <a:r>
              <a:rPr lang="en-US" dirty="0"/>
              <a:t>specifies how far a unit of bolus insulin will lower glucose</a:t>
            </a:r>
          </a:p>
          <a:p>
            <a:pPr lvl="1">
              <a:lnSpc>
                <a:spcPct val="100000"/>
              </a:lnSpc>
            </a:pPr>
            <a:r>
              <a:rPr lang="en-US" dirty="0"/>
              <a:t>For example, a 1-unit-per-50 mg/dl (1:50) factor ＝ 1 unit of insulin will lower the glucose by 50 mg/dl.</a:t>
            </a:r>
          </a:p>
          <a:p>
            <a:pPr lvl="1">
              <a:lnSpc>
                <a:spcPct val="100000"/>
              </a:lnSpc>
            </a:pPr>
            <a:r>
              <a:rPr lang="en-US" dirty="0"/>
              <a:t>Based on personalized insulin sensitivity. </a:t>
            </a:r>
          </a:p>
          <a:p>
            <a:pPr lvl="1">
              <a:lnSpc>
                <a:spcPct val="100000"/>
              </a:lnSpc>
            </a:pPr>
            <a:r>
              <a:rPr lang="en-US" b="1" dirty="0"/>
              <a:t>Use the following formula to calculate amount of insulin to lower BG/SG* to goal:</a:t>
            </a:r>
          </a:p>
          <a:p>
            <a:pPr lvl="1"/>
            <a:endParaRPr lang="en-US" dirty="0"/>
          </a:p>
        </p:txBody>
      </p:sp>
      <p:sp>
        <p:nvSpPr>
          <p:cNvPr id="4" name="TextBox 3">
            <a:extLst>
              <a:ext uri="{FF2B5EF4-FFF2-40B4-BE49-F238E27FC236}">
                <a16:creationId xmlns:a16="http://schemas.microsoft.com/office/drawing/2014/main" id="{7FB72AFC-0EEE-4DB8-8495-74B1E6B3B0F5}"/>
              </a:ext>
            </a:extLst>
          </p:cNvPr>
          <p:cNvSpPr txBox="1"/>
          <p:nvPr/>
        </p:nvSpPr>
        <p:spPr>
          <a:xfrm>
            <a:off x="2006428" y="5280020"/>
            <a:ext cx="2832234" cy="692497"/>
          </a:xfrm>
          <a:prstGeom prst="rect">
            <a:avLst/>
          </a:prstGeom>
          <a:noFill/>
        </p:spPr>
        <p:txBody>
          <a:bodyPr wrap="square" rtlCol="0">
            <a:spAutoFit/>
          </a:bodyPr>
          <a:lstStyle/>
          <a:p>
            <a:r>
              <a:rPr lang="en-US" sz="1950" b="1" u="sng" dirty="0"/>
              <a:t>(Current BG – Goal BG)</a:t>
            </a:r>
            <a:r>
              <a:rPr lang="en-US" sz="1950" b="1" dirty="0"/>
              <a:t>   </a:t>
            </a:r>
            <a:r>
              <a:rPr lang="en-US" sz="1950" dirty="0"/>
              <a:t>=</a:t>
            </a:r>
          </a:p>
          <a:p>
            <a:r>
              <a:rPr lang="en-US" sz="1950" dirty="0"/>
              <a:t>                  </a:t>
            </a:r>
            <a:r>
              <a:rPr lang="en-US" sz="1950" b="1" dirty="0"/>
              <a:t>ISF</a:t>
            </a:r>
          </a:p>
        </p:txBody>
      </p:sp>
      <p:sp>
        <p:nvSpPr>
          <p:cNvPr id="5" name="TextBox 4">
            <a:extLst>
              <a:ext uri="{FF2B5EF4-FFF2-40B4-BE49-F238E27FC236}">
                <a16:creationId xmlns:a16="http://schemas.microsoft.com/office/drawing/2014/main" id="{2523F253-488F-46CC-ADF3-576BE18C6090}"/>
              </a:ext>
            </a:extLst>
          </p:cNvPr>
          <p:cNvSpPr txBox="1"/>
          <p:nvPr/>
        </p:nvSpPr>
        <p:spPr>
          <a:xfrm>
            <a:off x="4838662" y="5280020"/>
            <a:ext cx="2266750" cy="807913"/>
          </a:xfrm>
          <a:prstGeom prst="rect">
            <a:avLst/>
          </a:prstGeom>
          <a:noFill/>
        </p:spPr>
        <p:txBody>
          <a:bodyPr wrap="square" rtlCol="0">
            <a:spAutoFit/>
          </a:bodyPr>
          <a:lstStyle/>
          <a:p>
            <a:pPr algn="ctr"/>
            <a:r>
              <a:rPr lang="en-US" sz="1950" b="1" dirty="0">
                <a:solidFill>
                  <a:srgbClr val="7030A0"/>
                </a:solidFill>
              </a:rPr>
              <a:t>Correction Bolus</a:t>
            </a:r>
          </a:p>
          <a:p>
            <a:pPr algn="ctr"/>
            <a:r>
              <a:rPr lang="en-US" sz="1350" i="1" dirty="0"/>
              <a:t># of units of insulin required to bring glucose to goal</a:t>
            </a:r>
          </a:p>
        </p:txBody>
      </p:sp>
      <p:sp>
        <p:nvSpPr>
          <p:cNvPr id="7" name="Rectangle 6">
            <a:extLst>
              <a:ext uri="{FF2B5EF4-FFF2-40B4-BE49-F238E27FC236}">
                <a16:creationId xmlns:a16="http://schemas.microsoft.com/office/drawing/2014/main" id="{277EC92B-9CA5-4368-A9AE-650AD7FF655E}"/>
              </a:ext>
            </a:extLst>
          </p:cNvPr>
          <p:cNvSpPr/>
          <p:nvPr/>
        </p:nvSpPr>
        <p:spPr>
          <a:xfrm>
            <a:off x="1861285" y="5124479"/>
            <a:ext cx="5421430" cy="106656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23685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Lst>
  </p:timing>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BA959-677F-4D3E-B4F8-56C28298FED5}"/>
              </a:ext>
            </a:extLst>
          </p:cNvPr>
          <p:cNvSpPr>
            <a:spLocks noGrp="1"/>
          </p:cNvSpPr>
          <p:nvPr>
            <p:ph type="title"/>
          </p:nvPr>
        </p:nvSpPr>
        <p:spPr>
          <a:xfrm>
            <a:off x="759279" y="225148"/>
            <a:ext cx="7886700" cy="911777"/>
          </a:xfrm>
          <a:solidFill>
            <a:schemeClr val="accent2"/>
          </a:solidFill>
        </p:spPr>
        <p:txBody>
          <a:bodyPr/>
          <a:lstStyle/>
          <a:p>
            <a:r>
              <a:rPr lang="en-US" b="1" dirty="0"/>
              <a:t>Calculating Mealtime Insulin</a:t>
            </a:r>
          </a:p>
        </p:txBody>
      </p:sp>
      <p:sp>
        <p:nvSpPr>
          <p:cNvPr id="3" name="Content Placeholder 2">
            <a:extLst>
              <a:ext uri="{FF2B5EF4-FFF2-40B4-BE49-F238E27FC236}">
                <a16:creationId xmlns:a16="http://schemas.microsoft.com/office/drawing/2014/main" id="{1733D74C-0818-433E-969F-6747FC298B84}"/>
              </a:ext>
            </a:extLst>
          </p:cNvPr>
          <p:cNvSpPr>
            <a:spLocks noGrp="1"/>
          </p:cNvSpPr>
          <p:nvPr>
            <p:ph idx="1"/>
          </p:nvPr>
        </p:nvSpPr>
        <p:spPr>
          <a:xfrm>
            <a:off x="628650" y="1335313"/>
            <a:ext cx="7886700" cy="5181601"/>
          </a:xfrm>
        </p:spPr>
        <p:txBody>
          <a:bodyPr/>
          <a:lstStyle/>
          <a:p>
            <a:pPr marL="0" indent="0">
              <a:lnSpc>
                <a:spcPct val="100000"/>
              </a:lnSpc>
              <a:buNone/>
            </a:pPr>
            <a:r>
              <a:rPr lang="en-US" dirty="0"/>
              <a:t>Example: VW checks their glucose and it is 280 mg/dl. Target glucose is 120 mg/dl. ISF is 1:40. How many units of insulin are needed to lower for “correction” to lower glucose to target?</a:t>
            </a:r>
          </a:p>
          <a:p>
            <a:pPr marL="0" indent="0">
              <a:buNone/>
            </a:pPr>
            <a:endParaRPr lang="en-US" dirty="0"/>
          </a:p>
          <a:p>
            <a:pPr marL="0" indent="0">
              <a:buNone/>
            </a:pPr>
            <a:r>
              <a:rPr lang="en-US" dirty="0"/>
              <a:t>      (280 mg/dl – 120 mg/dl)</a:t>
            </a:r>
          </a:p>
          <a:p>
            <a:pPr marL="0" indent="0">
              <a:buNone/>
            </a:pPr>
            <a:r>
              <a:rPr lang="en-US" dirty="0"/>
              <a:t>                           40 </a:t>
            </a:r>
          </a:p>
        </p:txBody>
      </p:sp>
      <p:pic>
        <p:nvPicPr>
          <p:cNvPr id="7" name="Picture 6">
            <a:extLst>
              <a:ext uri="{FF2B5EF4-FFF2-40B4-BE49-F238E27FC236}">
                <a16:creationId xmlns:a16="http://schemas.microsoft.com/office/drawing/2014/main" id="{360A7989-E08E-4AE5-9C28-F44A86D0F899}"/>
              </a:ext>
            </a:extLst>
          </p:cNvPr>
          <p:cNvPicPr>
            <a:picLocks noChangeAspect="1"/>
          </p:cNvPicPr>
          <p:nvPr/>
        </p:nvPicPr>
        <p:blipFill>
          <a:blip r:embed="rId4"/>
          <a:stretch>
            <a:fillRect/>
          </a:stretch>
        </p:blipFill>
        <p:spPr>
          <a:xfrm>
            <a:off x="1248443" y="4569523"/>
            <a:ext cx="6647114" cy="1357662"/>
          </a:xfrm>
          <a:prstGeom prst="rect">
            <a:avLst/>
          </a:prstGeom>
        </p:spPr>
      </p:pic>
      <p:cxnSp>
        <p:nvCxnSpPr>
          <p:cNvPr id="9" name="Straight Connector 8">
            <a:extLst>
              <a:ext uri="{FF2B5EF4-FFF2-40B4-BE49-F238E27FC236}">
                <a16:creationId xmlns:a16="http://schemas.microsoft.com/office/drawing/2014/main" id="{5ADE6AF6-76C0-42D0-B90C-82D908116590}"/>
              </a:ext>
            </a:extLst>
          </p:cNvPr>
          <p:cNvCxnSpPr>
            <a:cxnSpLocks/>
          </p:cNvCxnSpPr>
          <p:nvPr/>
        </p:nvCxnSpPr>
        <p:spPr>
          <a:xfrm>
            <a:off x="1434576" y="4129958"/>
            <a:ext cx="2797343" cy="0"/>
          </a:xfrm>
          <a:prstGeom prst="line">
            <a:avLst/>
          </a:prstGeom>
          <a:ln w="28575"/>
        </p:spPr>
        <p:style>
          <a:lnRef idx="1">
            <a:schemeClr val="dk1"/>
          </a:lnRef>
          <a:fillRef idx="0">
            <a:schemeClr val="dk1"/>
          </a:fillRef>
          <a:effectRef idx="0">
            <a:schemeClr val="dk1"/>
          </a:effectRef>
          <a:fontRef idx="minor">
            <a:schemeClr val="tx1"/>
          </a:fontRef>
        </p:style>
      </p:cxnSp>
      <p:sp>
        <p:nvSpPr>
          <p:cNvPr id="4" name="TextBox 3"/>
          <p:cNvSpPr txBox="1"/>
          <p:nvPr/>
        </p:nvSpPr>
        <p:spPr>
          <a:xfrm>
            <a:off x="5103371" y="3698137"/>
            <a:ext cx="2792186" cy="415498"/>
          </a:xfrm>
          <a:prstGeom prst="rect">
            <a:avLst/>
          </a:prstGeom>
          <a:noFill/>
        </p:spPr>
        <p:txBody>
          <a:bodyPr wrap="square" rtlCol="0">
            <a:spAutoFit/>
          </a:bodyPr>
          <a:lstStyle/>
          <a:p>
            <a:r>
              <a:rPr lang="en-US" sz="2100" dirty="0"/>
              <a:t>=  </a:t>
            </a:r>
            <a:r>
              <a:rPr lang="en-US" sz="2100" dirty="0">
                <a:solidFill>
                  <a:srgbClr val="7030A0"/>
                </a:solidFill>
              </a:rPr>
              <a:t>4.0 units of insulin</a:t>
            </a:r>
          </a:p>
        </p:txBody>
      </p:sp>
    </p:spTree>
    <p:extLst>
      <p:ext uri="{BB962C8B-B14F-4D97-AF65-F5344CB8AC3E}">
        <p14:creationId xmlns:p14="http://schemas.microsoft.com/office/powerpoint/2010/main" val="417081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03B1D-21D3-439B-9B0A-DACE11E419D9}"/>
              </a:ext>
            </a:extLst>
          </p:cNvPr>
          <p:cNvSpPr>
            <a:spLocks noGrp="1"/>
          </p:cNvSpPr>
          <p:nvPr>
            <p:ph type="title"/>
          </p:nvPr>
        </p:nvSpPr>
        <p:spPr>
          <a:xfrm>
            <a:off x="628647" y="529367"/>
            <a:ext cx="7886700" cy="875686"/>
          </a:xfrm>
          <a:solidFill>
            <a:srgbClr val="92D050"/>
          </a:solidFill>
        </p:spPr>
        <p:txBody>
          <a:bodyPr/>
          <a:lstStyle/>
          <a:p>
            <a:r>
              <a:rPr lang="en-US" b="1" dirty="0"/>
              <a:t>Calculating Mealtime Insulin</a:t>
            </a:r>
          </a:p>
        </p:txBody>
      </p:sp>
      <p:graphicFrame>
        <p:nvGraphicFramePr>
          <p:cNvPr id="7" name="Table 7">
            <a:extLst>
              <a:ext uri="{FF2B5EF4-FFF2-40B4-BE49-F238E27FC236}">
                <a16:creationId xmlns:a16="http://schemas.microsoft.com/office/drawing/2014/main" id="{70BAB103-178F-4134-AA5A-4939B12DD17B}"/>
              </a:ext>
            </a:extLst>
          </p:cNvPr>
          <p:cNvGraphicFramePr>
            <a:graphicFrameLocks noGrp="1"/>
          </p:cNvGraphicFramePr>
          <p:nvPr>
            <p:ph idx="1"/>
          </p:nvPr>
        </p:nvGraphicFramePr>
        <p:xfrm>
          <a:off x="628650" y="2226469"/>
          <a:ext cx="7886697" cy="1851660"/>
        </p:xfrm>
        <a:graphic>
          <a:graphicData uri="http://schemas.openxmlformats.org/drawingml/2006/table">
            <a:tbl>
              <a:tblPr firstRow="1" bandRow="1">
                <a:tableStyleId>{5C22544A-7EE6-4342-B048-85BDC9FD1C3A}</a:tableStyleId>
              </a:tblPr>
              <a:tblGrid>
                <a:gridCol w="2628899">
                  <a:extLst>
                    <a:ext uri="{9D8B030D-6E8A-4147-A177-3AD203B41FA5}">
                      <a16:colId xmlns:a16="http://schemas.microsoft.com/office/drawing/2014/main" val="974558387"/>
                    </a:ext>
                  </a:extLst>
                </a:gridCol>
                <a:gridCol w="2628899">
                  <a:extLst>
                    <a:ext uri="{9D8B030D-6E8A-4147-A177-3AD203B41FA5}">
                      <a16:colId xmlns:a16="http://schemas.microsoft.com/office/drawing/2014/main" val="1085007282"/>
                    </a:ext>
                  </a:extLst>
                </a:gridCol>
                <a:gridCol w="2628899">
                  <a:extLst>
                    <a:ext uri="{9D8B030D-6E8A-4147-A177-3AD203B41FA5}">
                      <a16:colId xmlns:a16="http://schemas.microsoft.com/office/drawing/2014/main" val="3923114432"/>
                    </a:ext>
                  </a:extLst>
                </a:gridCol>
              </a:tblGrid>
              <a:tr h="342900">
                <a:tc>
                  <a:txBody>
                    <a:bodyPr/>
                    <a:lstStyle/>
                    <a:p>
                      <a:pPr algn="ctr"/>
                      <a:r>
                        <a:rPr lang="en-US" sz="1800" dirty="0">
                          <a:solidFill>
                            <a:schemeClr val="accent6">
                              <a:lumMod val="75000"/>
                            </a:schemeClr>
                          </a:solidFill>
                        </a:rPr>
                        <a:t>Food Bolus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rgbClr val="7030A0"/>
                          </a:solidFill>
                        </a:rPr>
                        <a:t>Correction Bolus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Total Bolus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7748380"/>
                  </a:ext>
                </a:extLst>
              </a:tr>
              <a:tr h="1165860">
                <a:tc>
                  <a:txBody>
                    <a:bodyPr/>
                    <a:lstStyle/>
                    <a:p>
                      <a:r>
                        <a:rPr lang="en-US" sz="1800" b="0" dirty="0">
                          <a:solidFill>
                            <a:schemeClr val="tx1"/>
                          </a:solidFill>
                        </a:rPr>
                        <a:t>VW takes Novolog for a meal that has 86 grams of carbohydrate. The insulin to carb ratio is 1:8</a:t>
                      </a:r>
                      <a:endParaRPr lang="en-US" sz="1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VW glucose is 280 mg/dl before the meal. Target glucose is 120 mg/dl. ISF is 1:40.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Add the food bolus and correction bolus to get the total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8312864"/>
                  </a:ext>
                </a:extLst>
              </a:tr>
              <a:tr h="342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accent6">
                              <a:lumMod val="75000"/>
                            </a:schemeClr>
                          </a:solidFill>
                        </a:rPr>
                        <a:t>10.75 units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7030A0"/>
                          </a:solidFill>
                        </a:rPr>
                        <a:t>4.0 units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t>14.75 units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649220"/>
                  </a:ext>
                </a:extLst>
              </a:tr>
            </a:tbl>
          </a:graphicData>
        </a:graphic>
      </p:graphicFrame>
      <p:pic>
        <p:nvPicPr>
          <p:cNvPr id="8" name="Picture 7">
            <a:extLst>
              <a:ext uri="{FF2B5EF4-FFF2-40B4-BE49-F238E27FC236}">
                <a16:creationId xmlns:a16="http://schemas.microsoft.com/office/drawing/2014/main" id="{EA0B4D5A-2D32-4E11-A32E-FEFDDDBFB66D}"/>
              </a:ext>
            </a:extLst>
          </p:cNvPr>
          <p:cNvPicPr>
            <a:picLocks noChangeAspect="1"/>
          </p:cNvPicPr>
          <p:nvPr/>
        </p:nvPicPr>
        <p:blipFill>
          <a:blip r:embed="rId2"/>
          <a:stretch>
            <a:fillRect/>
          </a:stretch>
        </p:blipFill>
        <p:spPr>
          <a:xfrm>
            <a:off x="3029061" y="3732885"/>
            <a:ext cx="283391" cy="318815"/>
          </a:xfrm>
          <a:prstGeom prst="rect">
            <a:avLst/>
          </a:prstGeom>
        </p:spPr>
      </p:pic>
      <p:pic>
        <p:nvPicPr>
          <p:cNvPr id="10" name="Picture 9">
            <a:extLst>
              <a:ext uri="{FF2B5EF4-FFF2-40B4-BE49-F238E27FC236}">
                <a16:creationId xmlns:a16="http://schemas.microsoft.com/office/drawing/2014/main" id="{A18B09BB-D2DB-4263-A63A-19B5B96FB131}"/>
              </a:ext>
            </a:extLst>
          </p:cNvPr>
          <p:cNvPicPr>
            <a:picLocks noChangeAspect="1"/>
          </p:cNvPicPr>
          <p:nvPr/>
        </p:nvPicPr>
        <p:blipFill>
          <a:blip r:embed="rId3"/>
          <a:stretch>
            <a:fillRect/>
          </a:stretch>
        </p:blipFill>
        <p:spPr>
          <a:xfrm>
            <a:off x="5633458" y="3634311"/>
            <a:ext cx="560883" cy="492175"/>
          </a:xfrm>
          <a:prstGeom prst="rect">
            <a:avLst/>
          </a:prstGeom>
        </p:spPr>
      </p:pic>
      <p:sp>
        <p:nvSpPr>
          <p:cNvPr id="4" name="TextBox 3">
            <a:extLst>
              <a:ext uri="{FF2B5EF4-FFF2-40B4-BE49-F238E27FC236}">
                <a16:creationId xmlns:a16="http://schemas.microsoft.com/office/drawing/2014/main" id="{8FAFFD2B-6638-384B-9A26-ADA2F69CCBCE}"/>
              </a:ext>
            </a:extLst>
          </p:cNvPr>
          <p:cNvSpPr txBox="1"/>
          <p:nvPr/>
        </p:nvSpPr>
        <p:spPr>
          <a:xfrm>
            <a:off x="6749647" y="4625298"/>
            <a:ext cx="1413403" cy="577081"/>
          </a:xfrm>
          <a:prstGeom prst="rect">
            <a:avLst/>
          </a:prstGeom>
          <a:noFill/>
        </p:spPr>
        <p:txBody>
          <a:bodyPr wrap="square" rtlCol="0">
            <a:spAutoFit/>
          </a:bodyPr>
          <a:lstStyle/>
          <a:p>
            <a:r>
              <a:rPr lang="en-US" b="1" dirty="0"/>
              <a:t>15 units</a:t>
            </a:r>
          </a:p>
          <a:p>
            <a:endParaRPr lang="en-US" sz="1350" dirty="0"/>
          </a:p>
        </p:txBody>
      </p:sp>
      <p:pic>
        <p:nvPicPr>
          <p:cNvPr id="9" name="Picture 8">
            <a:extLst>
              <a:ext uri="{FF2B5EF4-FFF2-40B4-BE49-F238E27FC236}">
                <a16:creationId xmlns:a16="http://schemas.microsoft.com/office/drawing/2014/main" id="{D3BCF99F-5835-1B46-ADD7-B2B4ADDE8A1D}"/>
              </a:ext>
            </a:extLst>
          </p:cNvPr>
          <p:cNvPicPr>
            <a:picLocks noChangeAspect="1"/>
          </p:cNvPicPr>
          <p:nvPr/>
        </p:nvPicPr>
        <p:blipFill>
          <a:blip r:embed="rId3"/>
          <a:stretch>
            <a:fillRect/>
          </a:stretch>
        </p:blipFill>
        <p:spPr>
          <a:xfrm>
            <a:off x="5633457" y="4652515"/>
            <a:ext cx="560883" cy="327179"/>
          </a:xfrm>
          <a:prstGeom prst="rect">
            <a:avLst/>
          </a:prstGeom>
        </p:spPr>
      </p:pic>
      <p:sp>
        <p:nvSpPr>
          <p:cNvPr id="5" name="TextBox 4">
            <a:extLst>
              <a:ext uri="{FF2B5EF4-FFF2-40B4-BE49-F238E27FC236}">
                <a16:creationId xmlns:a16="http://schemas.microsoft.com/office/drawing/2014/main" id="{AFED3847-2F94-F54B-937A-3449118AE719}"/>
              </a:ext>
            </a:extLst>
          </p:cNvPr>
          <p:cNvSpPr txBox="1"/>
          <p:nvPr/>
        </p:nvSpPr>
        <p:spPr>
          <a:xfrm>
            <a:off x="980950" y="4619898"/>
            <a:ext cx="3591048" cy="392415"/>
          </a:xfrm>
          <a:prstGeom prst="rect">
            <a:avLst/>
          </a:prstGeom>
          <a:noFill/>
        </p:spPr>
        <p:txBody>
          <a:bodyPr wrap="none" rtlCol="0">
            <a:spAutoFit/>
          </a:bodyPr>
          <a:lstStyle/>
          <a:p>
            <a:r>
              <a:rPr lang="en-US" sz="1950" dirty="0"/>
              <a:t>Since VW is using an insulin pen…</a:t>
            </a:r>
          </a:p>
        </p:txBody>
      </p:sp>
      <p:sp>
        <p:nvSpPr>
          <p:cNvPr id="3" name="TextBox 2">
            <a:extLst>
              <a:ext uri="{FF2B5EF4-FFF2-40B4-BE49-F238E27FC236}">
                <a16:creationId xmlns:a16="http://schemas.microsoft.com/office/drawing/2014/main" id="{997FBAD9-0160-1415-895C-A43F7CCEB7E1}"/>
              </a:ext>
            </a:extLst>
          </p:cNvPr>
          <p:cNvSpPr txBox="1"/>
          <p:nvPr/>
        </p:nvSpPr>
        <p:spPr>
          <a:xfrm>
            <a:off x="2332376" y="5969526"/>
            <a:ext cx="5486287" cy="646331"/>
          </a:xfrm>
          <a:prstGeom prst="rect">
            <a:avLst/>
          </a:prstGeom>
          <a:noFill/>
        </p:spPr>
        <p:txBody>
          <a:bodyPr wrap="square" rtlCol="0">
            <a:spAutoFit/>
          </a:bodyPr>
          <a:lstStyle/>
          <a:p>
            <a:r>
              <a:rPr lang="en-US" dirty="0"/>
              <a:t>*Ideally take 15 minutes before eating, </a:t>
            </a:r>
          </a:p>
          <a:p>
            <a:r>
              <a:rPr lang="en-US" dirty="0"/>
              <a:t>with Regular Insulin 30 minutes before eating. </a:t>
            </a:r>
          </a:p>
        </p:txBody>
      </p:sp>
    </p:spTree>
    <p:extLst>
      <p:ext uri="{BB962C8B-B14F-4D97-AF65-F5344CB8AC3E}">
        <p14:creationId xmlns:p14="http://schemas.microsoft.com/office/powerpoint/2010/main" val="3956812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83894-5F74-40A1-A82C-E12A99CFB168}"/>
              </a:ext>
            </a:extLst>
          </p:cNvPr>
          <p:cNvSpPr>
            <a:spLocks noGrp="1"/>
          </p:cNvSpPr>
          <p:nvPr>
            <p:ph type="title"/>
          </p:nvPr>
        </p:nvSpPr>
        <p:spPr>
          <a:xfrm>
            <a:off x="628651" y="439481"/>
            <a:ext cx="7886700" cy="888530"/>
          </a:xfrm>
          <a:solidFill>
            <a:srgbClr val="92D050"/>
          </a:solidFill>
        </p:spPr>
        <p:txBody>
          <a:bodyPr/>
          <a:lstStyle/>
          <a:p>
            <a:r>
              <a:rPr lang="en-US" b="1" dirty="0"/>
              <a:t>Calculating Mealtime Insulin</a:t>
            </a:r>
          </a:p>
        </p:txBody>
      </p:sp>
      <p:sp>
        <p:nvSpPr>
          <p:cNvPr id="3" name="Content Placeholder 2">
            <a:extLst>
              <a:ext uri="{FF2B5EF4-FFF2-40B4-BE49-F238E27FC236}">
                <a16:creationId xmlns:a16="http://schemas.microsoft.com/office/drawing/2014/main" id="{5356A63B-CEA3-4EE9-AC21-F079C51C5473}"/>
              </a:ext>
            </a:extLst>
          </p:cNvPr>
          <p:cNvSpPr>
            <a:spLocks noGrp="1"/>
          </p:cNvSpPr>
          <p:nvPr>
            <p:ph idx="1"/>
          </p:nvPr>
        </p:nvSpPr>
        <p:spPr>
          <a:xfrm>
            <a:off x="628651" y="1472664"/>
            <a:ext cx="5400488" cy="4945855"/>
          </a:xfrm>
        </p:spPr>
        <p:txBody>
          <a:bodyPr>
            <a:normAutofit fontScale="85000" lnSpcReduction="20000"/>
          </a:bodyPr>
          <a:lstStyle/>
          <a:p>
            <a:pPr>
              <a:lnSpc>
                <a:spcPct val="120000"/>
              </a:lnSpc>
            </a:pPr>
            <a:r>
              <a:rPr lang="en-US" dirty="0"/>
              <a:t>On the exam, round your final answer when using an insulin pen or syringe</a:t>
            </a:r>
          </a:p>
          <a:p>
            <a:pPr lvl="1">
              <a:lnSpc>
                <a:spcPct val="120000"/>
              </a:lnSpc>
            </a:pPr>
            <a:r>
              <a:rPr lang="en-US" sz="2100" dirty="0"/>
              <a:t>Round up to nearest whole unit if ≥ 0.5 </a:t>
            </a:r>
          </a:p>
          <a:p>
            <a:pPr lvl="1">
              <a:lnSpc>
                <a:spcPct val="120000"/>
              </a:lnSpc>
            </a:pPr>
            <a:r>
              <a:rPr lang="en-US" sz="2100" dirty="0"/>
              <a:t>Round down to nearest whole unit if ≤ 0.4</a:t>
            </a:r>
          </a:p>
          <a:p>
            <a:pPr>
              <a:lnSpc>
                <a:spcPct val="120000"/>
              </a:lnSpc>
            </a:pPr>
            <a:r>
              <a:rPr lang="en-US" dirty="0"/>
              <a:t>On the exam, is ok to use decimal places if PWD uses CSII</a:t>
            </a:r>
          </a:p>
          <a:p>
            <a:pPr>
              <a:lnSpc>
                <a:spcPct val="120000"/>
              </a:lnSpc>
            </a:pPr>
            <a:endParaRPr lang="en-US" dirty="0"/>
          </a:p>
          <a:p>
            <a:pPr>
              <a:lnSpc>
                <a:spcPct val="120000"/>
              </a:lnSpc>
            </a:pPr>
            <a:r>
              <a:rPr lang="en-US" dirty="0"/>
              <a:t>In real life, consider:</a:t>
            </a:r>
          </a:p>
          <a:p>
            <a:pPr lvl="1">
              <a:lnSpc>
                <a:spcPct val="120000"/>
              </a:lnSpc>
            </a:pPr>
            <a:r>
              <a:rPr lang="en-US" sz="2100" dirty="0"/>
              <a:t>Insulin sensitivity</a:t>
            </a:r>
          </a:p>
          <a:p>
            <a:pPr lvl="1">
              <a:lnSpc>
                <a:spcPct val="120000"/>
              </a:lnSpc>
            </a:pPr>
            <a:r>
              <a:rPr lang="en-US" sz="2100" dirty="0"/>
              <a:t>Starting blood sugar/glucose </a:t>
            </a:r>
          </a:p>
          <a:p>
            <a:pPr lvl="1">
              <a:lnSpc>
                <a:spcPct val="120000"/>
              </a:lnSpc>
            </a:pPr>
            <a:r>
              <a:rPr lang="en-US" sz="2100" dirty="0"/>
              <a:t>What’s happening: exercise, alcohol, stress, illness</a:t>
            </a:r>
          </a:p>
        </p:txBody>
      </p:sp>
      <p:pic>
        <p:nvPicPr>
          <p:cNvPr id="4" name="Picture 3" descr="Continuous subcutaneous insulin infusion versus multiple daily injection regimens in childre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8339" y="3766903"/>
            <a:ext cx="2497011" cy="1618433"/>
          </a:xfrm>
          <a:prstGeom prst="rect">
            <a:avLst/>
          </a:prstGeom>
        </p:spPr>
      </p:pic>
      <p:pic>
        <p:nvPicPr>
          <p:cNvPr id="5" name="Picture 4" descr="injections [616] | My insulin pump just recently died a terr… | Flick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9937" y="1472664"/>
            <a:ext cx="2475412" cy="1651080"/>
          </a:xfrm>
          <a:prstGeom prst="rect">
            <a:avLst/>
          </a:prstGeom>
        </p:spPr>
      </p:pic>
    </p:spTree>
    <p:extLst>
      <p:ext uri="{BB962C8B-B14F-4D97-AF65-F5344CB8AC3E}">
        <p14:creationId xmlns:p14="http://schemas.microsoft.com/office/powerpoint/2010/main" val="3393999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lice of pizza&#10;&#10;Description automatically generated with medium confidence">
            <a:extLst>
              <a:ext uri="{FF2B5EF4-FFF2-40B4-BE49-F238E27FC236}">
                <a16:creationId xmlns:a16="http://schemas.microsoft.com/office/drawing/2014/main" id="{7D04A262-3C65-7D42-A0F8-C22CF7A9C4D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5400000">
            <a:off x="6870332" y="2571311"/>
            <a:ext cx="2413917" cy="2119160"/>
          </a:xfrm>
          <a:prstGeom prst="rect">
            <a:avLst/>
          </a:prstGeom>
        </p:spPr>
      </p:pic>
      <p:sp>
        <p:nvSpPr>
          <p:cNvPr id="2" name="Title 1">
            <a:extLst>
              <a:ext uri="{FF2B5EF4-FFF2-40B4-BE49-F238E27FC236}">
                <a16:creationId xmlns:a16="http://schemas.microsoft.com/office/drawing/2014/main" id="{7E6ACC81-B23D-154A-98BD-B45EC1015072}"/>
              </a:ext>
            </a:extLst>
          </p:cNvPr>
          <p:cNvSpPr>
            <a:spLocks noGrp="1"/>
          </p:cNvSpPr>
          <p:nvPr>
            <p:ph type="title"/>
          </p:nvPr>
        </p:nvSpPr>
        <p:spPr>
          <a:xfrm>
            <a:off x="628650" y="329169"/>
            <a:ext cx="7886700" cy="1310484"/>
          </a:xfrm>
          <a:solidFill>
            <a:srgbClr val="92D050"/>
          </a:solidFill>
        </p:spPr>
        <p:txBody>
          <a:bodyPr>
            <a:normAutofit/>
          </a:bodyPr>
          <a:lstStyle/>
          <a:p>
            <a:r>
              <a:rPr lang="en-US" b="1" dirty="0"/>
              <a:t>Flexible Insulin Therapy: T1 DM &amp; Mixed Meals</a:t>
            </a:r>
          </a:p>
        </p:txBody>
      </p:sp>
      <p:sp>
        <p:nvSpPr>
          <p:cNvPr id="3" name="Content Placeholder 2">
            <a:extLst>
              <a:ext uri="{FF2B5EF4-FFF2-40B4-BE49-F238E27FC236}">
                <a16:creationId xmlns:a16="http://schemas.microsoft.com/office/drawing/2014/main" id="{2A3D1301-67E0-7944-BFC0-BE549E49065B}"/>
              </a:ext>
            </a:extLst>
          </p:cNvPr>
          <p:cNvSpPr>
            <a:spLocks noGrp="1"/>
          </p:cNvSpPr>
          <p:nvPr>
            <p:ph idx="1"/>
          </p:nvPr>
        </p:nvSpPr>
        <p:spPr>
          <a:xfrm>
            <a:off x="628650" y="1657294"/>
            <a:ext cx="7223761" cy="4436631"/>
          </a:xfrm>
        </p:spPr>
        <p:txBody>
          <a:bodyPr>
            <a:normAutofit fontScale="92500" lnSpcReduction="10000"/>
          </a:bodyPr>
          <a:lstStyle/>
          <a:p>
            <a:pPr marL="0" indent="0">
              <a:lnSpc>
                <a:spcPct val="110000"/>
              </a:lnSpc>
              <a:buNone/>
            </a:pPr>
            <a:r>
              <a:rPr lang="en-US" sz="2250" dirty="0"/>
              <a:t>Insulin in Mixed Meals (Carb + Fat/Protein)</a:t>
            </a:r>
          </a:p>
          <a:p>
            <a:pPr>
              <a:lnSpc>
                <a:spcPct val="110000"/>
              </a:lnSpc>
            </a:pPr>
            <a:r>
              <a:rPr lang="en-US" sz="2250" dirty="0"/>
              <a:t>Insulin needs not just based on carbs- protein &amp; fat matter </a:t>
            </a:r>
          </a:p>
          <a:p>
            <a:pPr>
              <a:lnSpc>
                <a:spcPct val="110000"/>
              </a:lnSpc>
            </a:pPr>
            <a:r>
              <a:rPr lang="en-US" sz="2250" dirty="0"/>
              <a:t>High-fat/protein meals may require: </a:t>
            </a:r>
          </a:p>
          <a:p>
            <a:pPr lvl="1">
              <a:lnSpc>
                <a:spcPct val="110000"/>
              </a:lnSpc>
            </a:pPr>
            <a:r>
              <a:rPr lang="en-US" sz="1950" dirty="0"/>
              <a:t>More insulin</a:t>
            </a:r>
          </a:p>
          <a:p>
            <a:pPr lvl="1">
              <a:lnSpc>
                <a:spcPct val="110000"/>
              </a:lnSpc>
            </a:pPr>
            <a:r>
              <a:rPr lang="en-US" sz="1950" dirty="0"/>
              <a:t>Adjustment of timing </a:t>
            </a:r>
          </a:p>
          <a:p>
            <a:pPr>
              <a:lnSpc>
                <a:spcPct val="110000"/>
              </a:lnSpc>
            </a:pPr>
            <a:r>
              <a:rPr lang="en-US" sz="2250" dirty="0"/>
              <a:t>Monitor and individualize: </a:t>
            </a:r>
          </a:p>
          <a:p>
            <a:pPr lvl="1">
              <a:lnSpc>
                <a:spcPct val="110000"/>
              </a:lnSpc>
            </a:pPr>
            <a:r>
              <a:rPr lang="en-US" sz="1950" dirty="0"/>
              <a:t>Affect of protein/fat differ widely in individuals.</a:t>
            </a:r>
          </a:p>
          <a:p>
            <a:pPr lvl="1">
              <a:lnSpc>
                <a:spcPct val="110000"/>
              </a:lnSpc>
            </a:pPr>
            <a:r>
              <a:rPr lang="en-US" sz="1950" dirty="0"/>
              <a:t>Use CSII split-bolus, if available (Start 50/50% - modify)</a:t>
            </a:r>
          </a:p>
          <a:p>
            <a:pPr lvl="1">
              <a:lnSpc>
                <a:spcPct val="110000"/>
              </a:lnSpc>
            </a:pPr>
            <a:r>
              <a:rPr lang="en-US" sz="1950" dirty="0"/>
              <a:t>Check glucose 3 hours after </a:t>
            </a:r>
          </a:p>
          <a:p>
            <a:pPr>
              <a:lnSpc>
                <a:spcPct val="110000"/>
              </a:lnSpc>
            </a:pPr>
            <a:r>
              <a:rPr lang="en-US" sz="2250" dirty="0"/>
              <a:t>Research is ongoing: Optimal strategies vary. </a:t>
            </a:r>
          </a:p>
          <a:p>
            <a:pPr lvl="1">
              <a:lnSpc>
                <a:spcPct val="110000"/>
              </a:lnSpc>
            </a:pPr>
            <a:r>
              <a:rPr lang="en-US" sz="1950" dirty="0"/>
              <a:t>No formal ADA recommendation</a:t>
            </a:r>
          </a:p>
        </p:txBody>
      </p:sp>
      <p:sp>
        <p:nvSpPr>
          <p:cNvPr id="4" name="TextBox 3">
            <a:extLst>
              <a:ext uri="{FF2B5EF4-FFF2-40B4-BE49-F238E27FC236}">
                <a16:creationId xmlns:a16="http://schemas.microsoft.com/office/drawing/2014/main" id="{490B636F-B1CB-E40B-3560-F26F8A52E776}"/>
              </a:ext>
            </a:extLst>
          </p:cNvPr>
          <p:cNvSpPr txBox="1"/>
          <p:nvPr/>
        </p:nvSpPr>
        <p:spPr>
          <a:xfrm>
            <a:off x="203146" y="6093925"/>
            <a:ext cx="8099025" cy="507831"/>
          </a:xfrm>
          <a:prstGeom prst="rect">
            <a:avLst/>
          </a:prstGeom>
          <a:noFill/>
        </p:spPr>
        <p:txBody>
          <a:bodyPr wrap="square">
            <a:spAutoFit/>
          </a:bodyPr>
          <a:lstStyle/>
          <a:p>
            <a:pPr defTabSz="685800">
              <a:defRPr/>
            </a:pPr>
            <a:r>
              <a:rPr lang="en-US" sz="900" dirty="0">
                <a:solidFill>
                  <a:srgbClr val="383636"/>
                </a:solidFill>
                <a:latin typeface="Calibri" panose="020F0502020204030204" pitchFamily="34" charset="0"/>
                <a:cs typeface="Calibri" panose="020F0502020204030204" pitchFamily="34" charset="0"/>
              </a:rPr>
              <a:t>*</a:t>
            </a:r>
            <a:r>
              <a:rPr lang="en-US" sz="900" dirty="0"/>
              <a:t>American Diabetes Association Professional Practice Committee for Diabetes*; 5. Facilitating Positive Health Behaviors and Well-being to Improve Health Outcomes: Standards of Care in Diabetes—2026. </a:t>
            </a:r>
            <a:r>
              <a:rPr lang="en-US" sz="900" i="1" dirty="0"/>
              <a:t>Diabetes Care</a:t>
            </a:r>
            <a:r>
              <a:rPr lang="en-US" sz="900" dirty="0"/>
              <a:t> 1 January 2026; 49 (Supplement_1): S89–S131</a:t>
            </a:r>
            <a:endParaRPr lang="en-US" sz="900" dirty="0">
              <a:solidFill>
                <a:srgbClr val="FF0000"/>
              </a:solidFill>
            </a:endParaRPr>
          </a:p>
          <a:p>
            <a:pPr defTabSz="685800">
              <a:defRPr/>
            </a:pPr>
            <a:r>
              <a:rPr lang="en-US" sz="900" dirty="0">
                <a:solidFill>
                  <a:srgbClr val="383636"/>
                </a:solidFill>
                <a:latin typeface="Calibri" panose="020F0502020204030204" pitchFamily="34" charset="0"/>
                <a:cs typeface="Calibri" panose="020F0502020204030204" pitchFamily="34" charset="0"/>
              </a:rPr>
              <a:t>.  </a:t>
            </a:r>
            <a:endParaRPr lang="en-US" sz="9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1086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80196-1604-4522-9D3F-A41971311E79}"/>
              </a:ext>
            </a:extLst>
          </p:cNvPr>
          <p:cNvSpPr>
            <a:spLocks noGrp="1"/>
          </p:cNvSpPr>
          <p:nvPr>
            <p:ph type="title"/>
          </p:nvPr>
        </p:nvSpPr>
        <p:spPr>
          <a:xfrm>
            <a:off x="498021" y="430099"/>
            <a:ext cx="7886700" cy="818787"/>
          </a:xfrm>
          <a:solidFill>
            <a:srgbClr val="92D050"/>
          </a:solidFill>
        </p:spPr>
        <p:txBody>
          <a:bodyPr>
            <a:normAutofit fontScale="90000"/>
          </a:bodyPr>
          <a:lstStyle/>
          <a:p>
            <a:r>
              <a:rPr lang="en-US" b="1" dirty="0"/>
              <a:t>Knowledge Check: Poll Question #10</a:t>
            </a:r>
          </a:p>
        </p:txBody>
      </p:sp>
      <p:sp>
        <p:nvSpPr>
          <p:cNvPr id="3" name="Content Placeholder 2">
            <a:extLst>
              <a:ext uri="{FF2B5EF4-FFF2-40B4-BE49-F238E27FC236}">
                <a16:creationId xmlns:a16="http://schemas.microsoft.com/office/drawing/2014/main" id="{99051955-8862-43BC-9C8A-EEE5DA5FC15E}"/>
              </a:ext>
            </a:extLst>
          </p:cNvPr>
          <p:cNvSpPr>
            <a:spLocks noGrp="1"/>
          </p:cNvSpPr>
          <p:nvPr>
            <p:ph idx="1"/>
          </p:nvPr>
        </p:nvSpPr>
        <p:spPr>
          <a:xfrm>
            <a:off x="628650" y="1436914"/>
            <a:ext cx="7886700" cy="4455886"/>
          </a:xfrm>
        </p:spPr>
        <p:txBody>
          <a:bodyPr>
            <a:normAutofit/>
          </a:bodyPr>
          <a:lstStyle/>
          <a:p>
            <a:pPr marL="0" indent="0">
              <a:lnSpc>
                <a:spcPct val="100000"/>
              </a:lnSpc>
              <a:buNone/>
            </a:pPr>
            <a:r>
              <a:rPr lang="en-US" sz="2700" dirty="0"/>
              <a:t>Sam is going to eat the following breakfast: A whole </a:t>
            </a:r>
            <a:r>
              <a:rPr lang="en-US" sz="2700" dirty="0" err="1"/>
              <a:t>english</a:t>
            </a:r>
            <a:r>
              <a:rPr lang="en-US" sz="2700" dirty="0"/>
              <a:t> muffin, 2 scrambled eggs with 1 oz cheese, ½ a large banana, and an 8 oz. glass of 1% milk. Using the exchange list, how many grams of carbohydrate are in the breakfast meal?</a:t>
            </a:r>
          </a:p>
          <a:p>
            <a:pPr marL="728663" lvl="1" indent="-385763">
              <a:lnSpc>
                <a:spcPct val="100000"/>
              </a:lnSpc>
              <a:buFont typeface="+mj-lt"/>
              <a:buAutoNum type="alphaUcPeriod"/>
            </a:pPr>
            <a:r>
              <a:rPr lang="en-US" dirty="0"/>
              <a:t>42g</a:t>
            </a:r>
          </a:p>
          <a:p>
            <a:pPr marL="728663" lvl="1" indent="-385763">
              <a:lnSpc>
                <a:spcPct val="100000"/>
              </a:lnSpc>
              <a:buFont typeface="+mj-lt"/>
              <a:buAutoNum type="alphaUcPeriod"/>
            </a:pPr>
            <a:r>
              <a:rPr lang="en-US" dirty="0"/>
              <a:t>57g</a:t>
            </a:r>
          </a:p>
          <a:p>
            <a:pPr marL="728663" lvl="1" indent="-385763">
              <a:lnSpc>
                <a:spcPct val="100000"/>
              </a:lnSpc>
              <a:buFont typeface="+mj-lt"/>
              <a:buAutoNum type="alphaUcPeriod"/>
            </a:pPr>
            <a:r>
              <a:rPr lang="en-US" dirty="0"/>
              <a:t>60g</a:t>
            </a:r>
          </a:p>
          <a:p>
            <a:pPr marL="728663" lvl="1" indent="-385763">
              <a:lnSpc>
                <a:spcPct val="100000"/>
              </a:lnSpc>
              <a:buFont typeface="+mj-lt"/>
              <a:buAutoNum type="alphaUcPeriod"/>
            </a:pPr>
            <a:r>
              <a:rPr lang="en-US" dirty="0"/>
              <a:t>72g</a:t>
            </a:r>
          </a:p>
        </p:txBody>
      </p:sp>
      <p:sp>
        <p:nvSpPr>
          <p:cNvPr id="4" name="Oval 3">
            <a:extLst>
              <a:ext uri="{FF2B5EF4-FFF2-40B4-BE49-F238E27FC236}">
                <a16:creationId xmlns:a16="http://schemas.microsoft.com/office/drawing/2014/main" id="{77EE1D85-DD07-4E4E-9EC1-65C131AE3D97}"/>
              </a:ext>
            </a:extLst>
          </p:cNvPr>
          <p:cNvSpPr/>
          <p:nvPr/>
        </p:nvSpPr>
        <p:spPr>
          <a:xfrm>
            <a:off x="805192" y="4041985"/>
            <a:ext cx="1420586" cy="45538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5" name="Picture 4">
            <a:extLst>
              <a:ext uri="{FF2B5EF4-FFF2-40B4-BE49-F238E27FC236}">
                <a16:creationId xmlns:a16="http://schemas.microsoft.com/office/drawing/2014/main" id="{6CC5B40D-D7D6-A604-E3A3-FFC47793AAD1}"/>
              </a:ext>
            </a:extLst>
          </p:cNvPr>
          <p:cNvPicPr>
            <a:picLocks noChangeAspect="1"/>
          </p:cNvPicPr>
          <p:nvPr/>
        </p:nvPicPr>
        <p:blipFill>
          <a:blip r:embed="rId3"/>
          <a:stretch>
            <a:fillRect/>
          </a:stretch>
        </p:blipFill>
        <p:spPr>
          <a:xfrm>
            <a:off x="5726685" y="3867795"/>
            <a:ext cx="2788665" cy="1859110"/>
          </a:xfrm>
          <a:prstGeom prst="rect">
            <a:avLst/>
          </a:prstGeom>
        </p:spPr>
      </p:pic>
    </p:spTree>
    <p:extLst>
      <p:ext uri="{BB962C8B-B14F-4D97-AF65-F5344CB8AC3E}">
        <p14:creationId xmlns:p14="http://schemas.microsoft.com/office/powerpoint/2010/main" val="216108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46FC-9F71-43AF-89A1-EFA634A7C506}"/>
              </a:ext>
            </a:extLst>
          </p:cNvPr>
          <p:cNvSpPr>
            <a:spLocks noGrp="1"/>
          </p:cNvSpPr>
          <p:nvPr>
            <p:ph type="title"/>
          </p:nvPr>
        </p:nvSpPr>
        <p:spPr>
          <a:xfrm>
            <a:off x="628650" y="625259"/>
            <a:ext cx="7886700" cy="876905"/>
          </a:xfrm>
          <a:solidFill>
            <a:srgbClr val="92D050"/>
          </a:solidFill>
        </p:spPr>
        <p:txBody>
          <a:bodyPr/>
          <a:lstStyle/>
          <a:p>
            <a:r>
              <a:rPr lang="en-US" b="1" dirty="0"/>
              <a:t>Knowledge Check: Answered</a:t>
            </a:r>
          </a:p>
        </p:txBody>
      </p:sp>
      <p:graphicFrame>
        <p:nvGraphicFramePr>
          <p:cNvPr id="5" name="Table 5">
            <a:extLst>
              <a:ext uri="{FF2B5EF4-FFF2-40B4-BE49-F238E27FC236}">
                <a16:creationId xmlns:a16="http://schemas.microsoft.com/office/drawing/2014/main" id="{45B5DAC9-15EE-461B-BBF4-10B2211813A8}"/>
              </a:ext>
            </a:extLst>
          </p:cNvPr>
          <p:cNvGraphicFramePr>
            <a:graphicFrameLocks noGrp="1"/>
          </p:cNvGraphicFramePr>
          <p:nvPr/>
        </p:nvGraphicFramePr>
        <p:xfrm>
          <a:off x="628650" y="1857829"/>
          <a:ext cx="7598163" cy="3904343"/>
        </p:xfrm>
        <a:graphic>
          <a:graphicData uri="http://schemas.openxmlformats.org/drawingml/2006/table">
            <a:tbl>
              <a:tblPr firstRow="1" bandRow="1">
                <a:tableStyleId>{5C22544A-7EE6-4342-B048-85BDC9FD1C3A}</a:tableStyleId>
              </a:tblPr>
              <a:tblGrid>
                <a:gridCol w="2532721">
                  <a:extLst>
                    <a:ext uri="{9D8B030D-6E8A-4147-A177-3AD203B41FA5}">
                      <a16:colId xmlns:a16="http://schemas.microsoft.com/office/drawing/2014/main" val="334721364"/>
                    </a:ext>
                  </a:extLst>
                </a:gridCol>
                <a:gridCol w="2532721">
                  <a:extLst>
                    <a:ext uri="{9D8B030D-6E8A-4147-A177-3AD203B41FA5}">
                      <a16:colId xmlns:a16="http://schemas.microsoft.com/office/drawing/2014/main" val="3193076385"/>
                    </a:ext>
                  </a:extLst>
                </a:gridCol>
                <a:gridCol w="2532721">
                  <a:extLst>
                    <a:ext uri="{9D8B030D-6E8A-4147-A177-3AD203B41FA5}">
                      <a16:colId xmlns:a16="http://schemas.microsoft.com/office/drawing/2014/main" val="1608484081"/>
                    </a:ext>
                  </a:extLst>
                </a:gridCol>
              </a:tblGrid>
              <a:tr h="538585">
                <a:tc>
                  <a:txBody>
                    <a:bodyPr/>
                    <a:lstStyle/>
                    <a:p>
                      <a:pPr algn="ctr"/>
                      <a:r>
                        <a:rPr lang="en-US" sz="2400" b="1" dirty="0">
                          <a:solidFill>
                            <a:schemeClr val="tx1"/>
                          </a:solidFill>
                          <a:latin typeface="+mn-lt"/>
                        </a:rPr>
                        <a:t>Food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chemeClr val="tx1"/>
                          </a:solidFill>
                          <a:latin typeface="+mn-lt"/>
                        </a:rPr>
                        <a:t>Amount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chemeClr val="tx1"/>
                          </a:solidFill>
                          <a:latin typeface="+mn-lt"/>
                        </a:rPr>
                        <a:t>Carbs (g)</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7447246"/>
                  </a:ext>
                </a:extLst>
              </a:tr>
              <a:tr h="538585">
                <a:tc>
                  <a:txBody>
                    <a:bodyPr/>
                    <a:lstStyle/>
                    <a:p>
                      <a:pPr algn="l"/>
                      <a:r>
                        <a:rPr lang="en-US" sz="2400" b="0" dirty="0">
                          <a:solidFill>
                            <a:schemeClr val="tx1"/>
                          </a:solidFill>
                          <a:latin typeface="+mn-lt"/>
                        </a:rPr>
                        <a:t>English muffin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a:solidFill>
                            <a:schemeClr val="tx1"/>
                          </a:solidFill>
                          <a:latin typeface="+mn-lt"/>
                        </a:rPr>
                        <a:t>1 whole</a:t>
                      </a:r>
                      <a:endParaRPr lang="en-US" sz="2400" b="0" dirty="0">
                        <a:solidFill>
                          <a:schemeClr val="tx1"/>
                        </a:solidFill>
                        <a:latin typeface="+mn-lt"/>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15 x 2 = 30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534848"/>
                  </a:ext>
                </a:extLst>
              </a:tr>
              <a:tr h="616140">
                <a:tc>
                  <a:txBody>
                    <a:bodyPr/>
                    <a:lstStyle/>
                    <a:p>
                      <a:pPr algn="l"/>
                      <a:r>
                        <a:rPr lang="en-US" sz="2400" b="0" dirty="0">
                          <a:solidFill>
                            <a:schemeClr val="tx1"/>
                          </a:solidFill>
                          <a:latin typeface="+mn-lt"/>
                        </a:rPr>
                        <a:t>Eggs, scrambled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0 x 2 = 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0728844"/>
                  </a:ext>
                </a:extLst>
              </a:tr>
              <a:tr h="538585">
                <a:tc>
                  <a:txBody>
                    <a:bodyPr/>
                    <a:lstStyle/>
                    <a:p>
                      <a:pPr algn="l"/>
                      <a:r>
                        <a:rPr lang="en-US" sz="2400" b="0" dirty="0">
                          <a:solidFill>
                            <a:schemeClr val="tx1"/>
                          </a:solidFill>
                          <a:latin typeface="+mn-lt"/>
                        </a:rPr>
                        <a:t>Cheese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1 oz.</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0 x 1 = 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7876308"/>
                  </a:ext>
                </a:extLst>
              </a:tr>
              <a:tr h="538585">
                <a:tc>
                  <a:txBody>
                    <a:bodyPr/>
                    <a:lstStyle/>
                    <a:p>
                      <a:pPr algn="l"/>
                      <a:r>
                        <a:rPr lang="en-US" sz="2400" b="0" dirty="0">
                          <a:solidFill>
                            <a:schemeClr val="tx1"/>
                          </a:solidFill>
                          <a:latin typeface="+mn-lt"/>
                        </a:rPr>
                        <a:t>Banana, large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½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15 x 1 = 15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2700172"/>
                  </a:ext>
                </a:extLst>
              </a:tr>
              <a:tr h="538585">
                <a:tc>
                  <a:txBody>
                    <a:bodyPr/>
                    <a:lstStyle/>
                    <a:p>
                      <a:pPr algn="l"/>
                      <a:r>
                        <a:rPr lang="en-US" sz="2400" b="0" dirty="0">
                          <a:solidFill>
                            <a:schemeClr val="tx1"/>
                          </a:solidFill>
                          <a:latin typeface="+mn-lt"/>
                        </a:rPr>
                        <a:t>Milk, 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8 oz.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12 x 1 = 12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2016790"/>
                  </a:ext>
                </a:extLst>
              </a:tr>
              <a:tr h="595278">
                <a:tc gridSpan="3">
                  <a:txBody>
                    <a:bodyPr/>
                    <a:lstStyle/>
                    <a:p>
                      <a:r>
                        <a:rPr lang="en-US" sz="2700" b="1" dirty="0">
                          <a:latin typeface="+mn-lt"/>
                        </a:rPr>
                        <a:t>Total                                                                 57g</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4050558"/>
                  </a:ext>
                </a:extLst>
              </a:tr>
            </a:tbl>
          </a:graphicData>
        </a:graphic>
      </p:graphicFrame>
    </p:spTree>
    <p:extLst>
      <p:ext uri="{BB962C8B-B14F-4D97-AF65-F5344CB8AC3E}">
        <p14:creationId xmlns:p14="http://schemas.microsoft.com/office/powerpoint/2010/main" val="330181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1BCC8-7686-4049-9928-07F57304E145}"/>
              </a:ext>
            </a:extLst>
          </p:cNvPr>
          <p:cNvSpPr>
            <a:spLocks noGrp="1"/>
          </p:cNvSpPr>
          <p:nvPr>
            <p:ph type="title"/>
          </p:nvPr>
        </p:nvSpPr>
        <p:spPr>
          <a:xfrm>
            <a:off x="628650" y="398590"/>
            <a:ext cx="7886700" cy="1163971"/>
          </a:xfrm>
          <a:solidFill>
            <a:srgbClr val="92D050"/>
          </a:solidFill>
        </p:spPr>
        <p:txBody>
          <a:bodyPr>
            <a:normAutofit fontScale="90000"/>
          </a:bodyPr>
          <a:lstStyle/>
          <a:p>
            <a:r>
              <a:rPr lang="en-US" b="1" dirty="0"/>
              <a:t>Knowledge Check – Continued - Poll #11</a:t>
            </a:r>
          </a:p>
        </p:txBody>
      </p:sp>
      <p:sp>
        <p:nvSpPr>
          <p:cNvPr id="3" name="Content Placeholder 2">
            <a:extLst>
              <a:ext uri="{FF2B5EF4-FFF2-40B4-BE49-F238E27FC236}">
                <a16:creationId xmlns:a16="http://schemas.microsoft.com/office/drawing/2014/main" id="{CA1D6DC3-EBF4-4F3F-8E36-763A3902F2B2}"/>
              </a:ext>
            </a:extLst>
          </p:cNvPr>
          <p:cNvSpPr>
            <a:spLocks noGrp="1"/>
          </p:cNvSpPr>
          <p:nvPr>
            <p:ph idx="1"/>
          </p:nvPr>
        </p:nvSpPr>
        <p:spPr>
          <a:xfrm>
            <a:off x="628650" y="1825624"/>
            <a:ext cx="7886700" cy="4633785"/>
          </a:xfrm>
        </p:spPr>
        <p:txBody>
          <a:bodyPr>
            <a:normAutofit lnSpcReduction="10000"/>
          </a:bodyPr>
          <a:lstStyle/>
          <a:p>
            <a:pPr marL="0" indent="0">
              <a:lnSpc>
                <a:spcPct val="110000"/>
              </a:lnSpc>
              <a:buNone/>
            </a:pPr>
            <a:r>
              <a:rPr lang="en-US" dirty="0"/>
              <a:t>Before the meal Sam’s sensor glucose reads 298 mg/dl. The target is 150 mg/dl. How much Humalog insulin is need to take by syringe if the carb ratio is 1:12 and correction factor is 1:60? </a:t>
            </a:r>
          </a:p>
          <a:p>
            <a:pPr marL="385763" indent="-385763">
              <a:lnSpc>
                <a:spcPct val="100000"/>
              </a:lnSpc>
              <a:buFont typeface="+mj-lt"/>
              <a:buAutoNum type="alphaUcPeriod"/>
            </a:pPr>
            <a:r>
              <a:rPr lang="en-US" dirty="0"/>
              <a:t>7 units</a:t>
            </a:r>
          </a:p>
          <a:p>
            <a:pPr marL="385763" indent="-385763">
              <a:lnSpc>
                <a:spcPct val="100000"/>
              </a:lnSpc>
              <a:buFont typeface="+mj-lt"/>
              <a:buAutoNum type="alphaUcPeriod"/>
            </a:pPr>
            <a:r>
              <a:rPr lang="en-US" dirty="0"/>
              <a:t>7.2 units</a:t>
            </a:r>
          </a:p>
          <a:p>
            <a:pPr marL="385763" indent="-385763">
              <a:lnSpc>
                <a:spcPct val="100000"/>
              </a:lnSpc>
              <a:buFont typeface="+mj-lt"/>
              <a:buAutoNum type="alphaUcPeriod"/>
            </a:pPr>
            <a:r>
              <a:rPr lang="en-US" dirty="0"/>
              <a:t>8 units</a:t>
            </a:r>
          </a:p>
          <a:p>
            <a:pPr marL="385763" indent="-385763">
              <a:lnSpc>
                <a:spcPct val="100000"/>
              </a:lnSpc>
              <a:buFont typeface="+mj-lt"/>
              <a:buAutoNum type="alphaUcPeriod"/>
            </a:pPr>
            <a:r>
              <a:rPr lang="en-US" dirty="0"/>
              <a:t>9.7 units</a:t>
            </a:r>
          </a:p>
          <a:p>
            <a:pPr marL="385763" indent="-385763">
              <a:lnSpc>
                <a:spcPct val="100000"/>
              </a:lnSpc>
              <a:buFont typeface="+mj-lt"/>
              <a:buAutoNum type="alphaUcPeriod"/>
            </a:pPr>
            <a:r>
              <a:rPr lang="en-US" dirty="0"/>
              <a:t>10 units</a:t>
            </a:r>
          </a:p>
        </p:txBody>
      </p:sp>
      <p:sp>
        <p:nvSpPr>
          <p:cNvPr id="4" name="Oval 3">
            <a:extLst>
              <a:ext uri="{FF2B5EF4-FFF2-40B4-BE49-F238E27FC236}">
                <a16:creationId xmlns:a16="http://schemas.microsoft.com/office/drawing/2014/main" id="{77EE1D85-DD07-4E4E-9EC1-65C131AE3D97}"/>
              </a:ext>
            </a:extLst>
          </p:cNvPr>
          <p:cNvSpPr/>
          <p:nvPr/>
        </p:nvSpPr>
        <p:spPr>
          <a:xfrm>
            <a:off x="504734" y="3546597"/>
            <a:ext cx="1538151" cy="4719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TextBox 4">
            <a:extLst>
              <a:ext uri="{FF2B5EF4-FFF2-40B4-BE49-F238E27FC236}">
                <a16:creationId xmlns:a16="http://schemas.microsoft.com/office/drawing/2014/main" id="{40828909-1AEF-576A-4C24-E17AE4C155A1}"/>
              </a:ext>
            </a:extLst>
          </p:cNvPr>
          <p:cNvSpPr txBox="1"/>
          <p:nvPr/>
        </p:nvSpPr>
        <p:spPr>
          <a:xfrm>
            <a:off x="6099552" y="3546597"/>
            <a:ext cx="2301498" cy="646331"/>
          </a:xfrm>
          <a:prstGeom prst="rect">
            <a:avLst/>
          </a:prstGeom>
          <a:noFill/>
        </p:spPr>
        <p:txBody>
          <a:bodyPr wrap="square" rtlCol="0">
            <a:spAutoFit/>
          </a:bodyPr>
          <a:lstStyle/>
          <a:p>
            <a:r>
              <a:rPr lang="en-US" dirty="0"/>
              <a:t>Reminder: Total Carbs consumed is 57 grams </a:t>
            </a:r>
          </a:p>
        </p:txBody>
      </p:sp>
    </p:spTree>
    <p:extLst>
      <p:ext uri="{BB962C8B-B14F-4D97-AF65-F5344CB8AC3E}">
        <p14:creationId xmlns:p14="http://schemas.microsoft.com/office/powerpoint/2010/main" val="418884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6C69D-E5F7-478A-86C2-CDCA17189C14}"/>
              </a:ext>
            </a:extLst>
          </p:cNvPr>
          <p:cNvSpPr>
            <a:spLocks noGrp="1"/>
          </p:cNvSpPr>
          <p:nvPr>
            <p:ph type="title"/>
          </p:nvPr>
        </p:nvSpPr>
        <p:spPr>
          <a:xfrm>
            <a:off x="500634" y="479207"/>
            <a:ext cx="7886700" cy="803962"/>
          </a:xfrm>
          <a:solidFill>
            <a:srgbClr val="92D050"/>
          </a:solidFill>
        </p:spPr>
        <p:txBody>
          <a:bodyPr/>
          <a:lstStyle/>
          <a:p>
            <a:r>
              <a:rPr lang="en-US" b="1" dirty="0"/>
              <a:t>Knowledge Check - Answered</a:t>
            </a:r>
          </a:p>
        </p:txBody>
      </p:sp>
      <p:sp>
        <p:nvSpPr>
          <p:cNvPr id="3" name="Content Placeholder 2">
            <a:extLst>
              <a:ext uri="{FF2B5EF4-FFF2-40B4-BE49-F238E27FC236}">
                <a16:creationId xmlns:a16="http://schemas.microsoft.com/office/drawing/2014/main" id="{8318238F-01F3-4E79-8EC5-6A045C11AB1B}"/>
              </a:ext>
            </a:extLst>
          </p:cNvPr>
          <p:cNvSpPr>
            <a:spLocks noGrp="1"/>
          </p:cNvSpPr>
          <p:nvPr>
            <p:ph idx="1"/>
          </p:nvPr>
        </p:nvSpPr>
        <p:spPr>
          <a:xfrm>
            <a:off x="475492" y="1437867"/>
            <a:ext cx="7886700" cy="4666423"/>
          </a:xfrm>
        </p:spPr>
        <p:txBody>
          <a:bodyPr>
            <a:normAutofit lnSpcReduction="10000"/>
          </a:bodyPr>
          <a:lstStyle/>
          <a:p>
            <a:pPr marL="385763" indent="-385763">
              <a:buAutoNum type="arabicParenR"/>
            </a:pPr>
            <a:r>
              <a:rPr lang="en-US" dirty="0"/>
              <a:t>Calculate the </a:t>
            </a:r>
            <a:r>
              <a:rPr lang="en-US" dirty="0">
                <a:solidFill>
                  <a:schemeClr val="accent6">
                    <a:lumMod val="75000"/>
                  </a:schemeClr>
                </a:solidFill>
              </a:rPr>
              <a:t>food dose</a:t>
            </a:r>
          </a:p>
          <a:p>
            <a:pPr marL="728663" lvl="1" indent="-385763">
              <a:buAutoNum type="arabicParenR"/>
            </a:pPr>
            <a:r>
              <a:rPr lang="en-US" dirty="0"/>
              <a:t>Total Carbs: 57g</a:t>
            </a:r>
          </a:p>
          <a:p>
            <a:pPr marL="728663" lvl="1" indent="-385763">
              <a:buAutoNum type="arabicParenR"/>
            </a:pPr>
            <a:r>
              <a:rPr lang="en-US" dirty="0"/>
              <a:t>ICR: 1:12</a:t>
            </a:r>
          </a:p>
          <a:p>
            <a:pPr marL="342900" lvl="1" indent="0">
              <a:buNone/>
            </a:pPr>
            <a:endParaRPr lang="en-US" dirty="0"/>
          </a:p>
          <a:p>
            <a:pPr marL="385763" indent="-385763">
              <a:buAutoNum type="arabicParenR"/>
            </a:pPr>
            <a:r>
              <a:rPr lang="en-US" dirty="0"/>
              <a:t>Calculate the </a:t>
            </a:r>
            <a:r>
              <a:rPr lang="en-US" dirty="0">
                <a:solidFill>
                  <a:srgbClr val="7030A0"/>
                </a:solidFill>
              </a:rPr>
              <a:t>correction dose</a:t>
            </a:r>
          </a:p>
          <a:p>
            <a:pPr marL="728663" lvl="1" indent="-385763">
              <a:buAutoNum type="arabicParenR"/>
            </a:pPr>
            <a:r>
              <a:rPr lang="en-US" dirty="0"/>
              <a:t>Current sensor glucose: 298 mg/dl</a:t>
            </a:r>
          </a:p>
          <a:p>
            <a:pPr marL="728663" lvl="1" indent="-385763">
              <a:buAutoNum type="arabicParenR"/>
            </a:pPr>
            <a:r>
              <a:rPr lang="en-US" dirty="0"/>
              <a:t>Target glucose: 150 mg/dl</a:t>
            </a:r>
          </a:p>
          <a:p>
            <a:pPr marL="728663" lvl="1" indent="-385763">
              <a:buAutoNum type="arabicParenR"/>
            </a:pPr>
            <a:r>
              <a:rPr lang="en-US" dirty="0"/>
              <a:t>ISF: 1:60</a:t>
            </a:r>
          </a:p>
          <a:p>
            <a:pPr marL="728663" lvl="1" indent="-385763">
              <a:buAutoNum type="arabicParenR"/>
            </a:pPr>
            <a:endParaRPr lang="en-US" dirty="0"/>
          </a:p>
          <a:p>
            <a:pPr marL="728663" lvl="1" indent="-385763">
              <a:buAutoNum type="arabicParenR"/>
            </a:pPr>
            <a:endParaRPr lang="en-US" dirty="0"/>
          </a:p>
          <a:p>
            <a:pPr marL="728663" lvl="1" indent="-385763">
              <a:buAutoNum type="arabicParenR"/>
            </a:pPr>
            <a:endParaRPr lang="en-US" dirty="0"/>
          </a:p>
          <a:p>
            <a:pPr marL="728663" lvl="1" indent="-385763">
              <a:buAutoNum type="arabicParenR"/>
            </a:pPr>
            <a:r>
              <a:rPr lang="en-US" dirty="0"/>
              <a:t>                                                 +</a:t>
            </a:r>
          </a:p>
          <a:p>
            <a:pPr marL="728663" lvl="1" indent="-385763">
              <a:buAutoNum type="arabicParenR"/>
            </a:pPr>
            <a:endParaRPr lang="en-US" dirty="0"/>
          </a:p>
          <a:p>
            <a:pPr marL="0" indent="0">
              <a:buNone/>
            </a:pPr>
            <a:endParaRPr lang="en-US" dirty="0"/>
          </a:p>
        </p:txBody>
      </p:sp>
      <p:pic>
        <p:nvPicPr>
          <p:cNvPr id="6" name="Picture 5">
            <a:extLst>
              <a:ext uri="{FF2B5EF4-FFF2-40B4-BE49-F238E27FC236}">
                <a16:creationId xmlns:a16="http://schemas.microsoft.com/office/drawing/2014/main" id="{07EF15C6-13B3-434D-8E7D-DD3920ADFDA5}"/>
              </a:ext>
            </a:extLst>
          </p:cNvPr>
          <p:cNvPicPr>
            <a:picLocks noChangeAspect="1"/>
          </p:cNvPicPr>
          <p:nvPr/>
        </p:nvPicPr>
        <p:blipFill>
          <a:blip r:embed="rId3"/>
          <a:stretch>
            <a:fillRect/>
          </a:stretch>
        </p:blipFill>
        <p:spPr>
          <a:xfrm>
            <a:off x="4141632" y="4917187"/>
            <a:ext cx="4611550" cy="937394"/>
          </a:xfrm>
          <a:prstGeom prst="rect">
            <a:avLst/>
          </a:prstGeom>
        </p:spPr>
      </p:pic>
      <p:pic>
        <p:nvPicPr>
          <p:cNvPr id="7" name="Picture 6">
            <a:extLst>
              <a:ext uri="{FF2B5EF4-FFF2-40B4-BE49-F238E27FC236}">
                <a16:creationId xmlns:a16="http://schemas.microsoft.com/office/drawing/2014/main" id="{11A09A5C-2E39-4CED-8852-02C411305E78}"/>
              </a:ext>
            </a:extLst>
          </p:cNvPr>
          <p:cNvPicPr>
            <a:picLocks noChangeAspect="1"/>
          </p:cNvPicPr>
          <p:nvPr/>
        </p:nvPicPr>
        <p:blipFill>
          <a:blip r:embed="rId4"/>
          <a:stretch>
            <a:fillRect/>
          </a:stretch>
        </p:blipFill>
        <p:spPr>
          <a:xfrm>
            <a:off x="781808" y="4934972"/>
            <a:ext cx="3110138" cy="919609"/>
          </a:xfrm>
          <a:prstGeom prst="rect">
            <a:avLst/>
          </a:prstGeom>
        </p:spPr>
      </p:pic>
      <p:sp>
        <p:nvSpPr>
          <p:cNvPr id="8" name="Right Brace 7">
            <a:extLst>
              <a:ext uri="{FF2B5EF4-FFF2-40B4-BE49-F238E27FC236}">
                <a16:creationId xmlns:a16="http://schemas.microsoft.com/office/drawing/2014/main" id="{00F175C5-EAA9-400A-BCA3-88D3FF6D9A94}"/>
              </a:ext>
            </a:extLst>
          </p:cNvPr>
          <p:cNvSpPr/>
          <p:nvPr/>
        </p:nvSpPr>
        <p:spPr>
          <a:xfrm>
            <a:off x="3990532" y="1728721"/>
            <a:ext cx="237744" cy="919609"/>
          </a:xfrm>
          <a:prstGeom prst="rightBrace">
            <a:avLst>
              <a:gd name="adj1" fmla="val 8333"/>
              <a:gd name="adj2" fmla="val 48994"/>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sz="1350" dirty="0"/>
          </a:p>
        </p:txBody>
      </p:sp>
      <p:sp>
        <p:nvSpPr>
          <p:cNvPr id="9" name="TextBox 8">
            <a:extLst>
              <a:ext uri="{FF2B5EF4-FFF2-40B4-BE49-F238E27FC236}">
                <a16:creationId xmlns:a16="http://schemas.microsoft.com/office/drawing/2014/main" id="{10EC7AD5-4766-418B-B790-1D88055D0D7D}"/>
              </a:ext>
            </a:extLst>
          </p:cNvPr>
          <p:cNvSpPr txBox="1"/>
          <p:nvPr/>
        </p:nvSpPr>
        <p:spPr>
          <a:xfrm>
            <a:off x="4342914" y="1952414"/>
            <a:ext cx="1308364" cy="461665"/>
          </a:xfrm>
          <a:prstGeom prst="rect">
            <a:avLst/>
          </a:prstGeom>
          <a:noFill/>
        </p:spPr>
        <p:txBody>
          <a:bodyPr wrap="square" rtlCol="0">
            <a:spAutoFit/>
          </a:bodyPr>
          <a:lstStyle/>
          <a:p>
            <a:r>
              <a:rPr lang="en-US" sz="2400" dirty="0"/>
              <a:t>57g ÷ 12</a:t>
            </a:r>
          </a:p>
        </p:txBody>
      </p:sp>
      <p:sp>
        <p:nvSpPr>
          <p:cNvPr id="10" name="Right Brace 9">
            <a:extLst>
              <a:ext uri="{FF2B5EF4-FFF2-40B4-BE49-F238E27FC236}">
                <a16:creationId xmlns:a16="http://schemas.microsoft.com/office/drawing/2014/main" id="{D3584765-3F77-4425-B45F-2ADCF8D9B3DF}"/>
              </a:ext>
            </a:extLst>
          </p:cNvPr>
          <p:cNvSpPr/>
          <p:nvPr/>
        </p:nvSpPr>
        <p:spPr>
          <a:xfrm>
            <a:off x="4443984" y="3527730"/>
            <a:ext cx="256032" cy="1171243"/>
          </a:xfrm>
          <a:prstGeom prst="rightBrace">
            <a:avLst>
              <a:gd name="adj1" fmla="val 8333"/>
              <a:gd name="adj2" fmla="val 48994"/>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sz="1350" dirty="0"/>
          </a:p>
        </p:txBody>
      </p:sp>
      <p:sp>
        <p:nvSpPr>
          <p:cNvPr id="12" name="Rectangle: Rounded Corners 24">
            <a:extLst>
              <a:ext uri="{FF2B5EF4-FFF2-40B4-BE49-F238E27FC236}">
                <a16:creationId xmlns:a16="http://schemas.microsoft.com/office/drawing/2014/main" id="{79A203CE-3ADF-4946-A71F-2EC0C2301A57}"/>
              </a:ext>
            </a:extLst>
          </p:cNvPr>
          <p:cNvSpPr/>
          <p:nvPr/>
        </p:nvSpPr>
        <p:spPr>
          <a:xfrm>
            <a:off x="747836" y="4854963"/>
            <a:ext cx="3155965" cy="1062154"/>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Rounded Corners 25">
            <a:extLst>
              <a:ext uri="{FF2B5EF4-FFF2-40B4-BE49-F238E27FC236}">
                <a16:creationId xmlns:a16="http://schemas.microsoft.com/office/drawing/2014/main" id="{536D3385-D763-4115-A206-D29C75EB7BEB}"/>
              </a:ext>
            </a:extLst>
          </p:cNvPr>
          <p:cNvSpPr/>
          <p:nvPr/>
        </p:nvSpPr>
        <p:spPr>
          <a:xfrm>
            <a:off x="4098429" y="4845228"/>
            <a:ext cx="4654753" cy="1062154"/>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Oval 13">
            <a:extLst>
              <a:ext uri="{FF2B5EF4-FFF2-40B4-BE49-F238E27FC236}">
                <a16:creationId xmlns:a16="http://schemas.microsoft.com/office/drawing/2014/main" id="{6DC45303-7D8D-4266-BD2C-9640DB902790}"/>
              </a:ext>
            </a:extLst>
          </p:cNvPr>
          <p:cNvSpPr/>
          <p:nvPr/>
        </p:nvSpPr>
        <p:spPr>
          <a:xfrm>
            <a:off x="3876271" y="5146191"/>
            <a:ext cx="249686" cy="3930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Oval 14">
            <a:extLst>
              <a:ext uri="{FF2B5EF4-FFF2-40B4-BE49-F238E27FC236}">
                <a16:creationId xmlns:a16="http://schemas.microsoft.com/office/drawing/2014/main" id="{567E1F0D-34C3-4636-9B0B-19D20584A329}"/>
              </a:ext>
            </a:extLst>
          </p:cNvPr>
          <p:cNvSpPr/>
          <p:nvPr/>
        </p:nvSpPr>
        <p:spPr>
          <a:xfrm>
            <a:off x="2753709" y="1844213"/>
            <a:ext cx="515618" cy="2623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Oval 15">
            <a:extLst>
              <a:ext uri="{FF2B5EF4-FFF2-40B4-BE49-F238E27FC236}">
                <a16:creationId xmlns:a16="http://schemas.microsoft.com/office/drawing/2014/main" id="{C307234C-F102-4312-BC38-AE80360AD486}"/>
              </a:ext>
            </a:extLst>
          </p:cNvPr>
          <p:cNvSpPr/>
          <p:nvPr/>
        </p:nvSpPr>
        <p:spPr>
          <a:xfrm>
            <a:off x="1932901" y="2189472"/>
            <a:ext cx="600223" cy="2623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Oval 17">
            <a:extLst>
              <a:ext uri="{FF2B5EF4-FFF2-40B4-BE49-F238E27FC236}">
                <a16:creationId xmlns:a16="http://schemas.microsoft.com/office/drawing/2014/main" id="{CCB241F7-7884-41D4-B295-CD39FEDCABAF}"/>
              </a:ext>
            </a:extLst>
          </p:cNvPr>
          <p:cNvSpPr/>
          <p:nvPr/>
        </p:nvSpPr>
        <p:spPr>
          <a:xfrm>
            <a:off x="3978736" y="3378443"/>
            <a:ext cx="1186528" cy="3310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Oval 18">
            <a:extLst>
              <a:ext uri="{FF2B5EF4-FFF2-40B4-BE49-F238E27FC236}">
                <a16:creationId xmlns:a16="http://schemas.microsoft.com/office/drawing/2014/main" id="{09776B24-8AFE-487F-AFBB-C1636DE425C5}"/>
              </a:ext>
            </a:extLst>
          </p:cNvPr>
          <p:cNvSpPr/>
          <p:nvPr/>
        </p:nvSpPr>
        <p:spPr>
          <a:xfrm>
            <a:off x="2753709" y="3753136"/>
            <a:ext cx="1845340" cy="393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Oval 19">
            <a:extLst>
              <a:ext uri="{FF2B5EF4-FFF2-40B4-BE49-F238E27FC236}">
                <a16:creationId xmlns:a16="http://schemas.microsoft.com/office/drawing/2014/main" id="{ECD6A35A-0D2E-4C23-A308-DC5E96262143}"/>
              </a:ext>
            </a:extLst>
          </p:cNvPr>
          <p:cNvSpPr/>
          <p:nvPr/>
        </p:nvSpPr>
        <p:spPr>
          <a:xfrm>
            <a:off x="1698926" y="4090925"/>
            <a:ext cx="677721" cy="3310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Rectangle 3"/>
          <p:cNvSpPr/>
          <p:nvPr/>
        </p:nvSpPr>
        <p:spPr>
          <a:xfrm>
            <a:off x="5685684" y="1990180"/>
            <a:ext cx="549429" cy="461665"/>
          </a:xfrm>
          <a:prstGeom prst="rect">
            <a:avLst/>
          </a:prstGeom>
        </p:spPr>
        <p:txBody>
          <a:bodyPr wrap="square">
            <a:spAutoFit/>
          </a:bodyPr>
          <a:lstStyle/>
          <a:p>
            <a:r>
              <a:rPr lang="en-US" sz="2400" dirty="0"/>
              <a:t> =</a:t>
            </a:r>
          </a:p>
        </p:txBody>
      </p:sp>
      <p:sp>
        <p:nvSpPr>
          <p:cNvPr id="5" name="Rectangle 4"/>
          <p:cNvSpPr/>
          <p:nvPr/>
        </p:nvSpPr>
        <p:spPr>
          <a:xfrm>
            <a:off x="6344529" y="1990180"/>
            <a:ext cx="1900880" cy="461665"/>
          </a:xfrm>
          <a:prstGeom prst="rect">
            <a:avLst/>
          </a:prstGeom>
        </p:spPr>
        <p:txBody>
          <a:bodyPr wrap="square">
            <a:spAutoFit/>
          </a:bodyPr>
          <a:lstStyle/>
          <a:p>
            <a:r>
              <a:rPr lang="en-US" sz="2400" dirty="0">
                <a:solidFill>
                  <a:schemeClr val="accent6">
                    <a:lumMod val="75000"/>
                  </a:schemeClr>
                </a:solidFill>
              </a:rPr>
              <a:t>4.75 units</a:t>
            </a:r>
          </a:p>
        </p:txBody>
      </p:sp>
      <p:pic>
        <p:nvPicPr>
          <p:cNvPr id="21" name="Picture 20"/>
          <p:cNvPicPr>
            <a:picLocks noChangeAspect="1"/>
          </p:cNvPicPr>
          <p:nvPr/>
        </p:nvPicPr>
        <p:blipFill>
          <a:blip r:embed="rId5"/>
          <a:stretch>
            <a:fillRect/>
          </a:stretch>
        </p:blipFill>
        <p:spPr>
          <a:xfrm>
            <a:off x="4861061" y="3771079"/>
            <a:ext cx="1458694" cy="385848"/>
          </a:xfrm>
          <a:prstGeom prst="rect">
            <a:avLst/>
          </a:prstGeom>
        </p:spPr>
      </p:pic>
      <p:sp>
        <p:nvSpPr>
          <p:cNvPr id="22" name="TextBox 21"/>
          <p:cNvSpPr txBox="1"/>
          <p:nvPr/>
        </p:nvSpPr>
        <p:spPr>
          <a:xfrm>
            <a:off x="5391680" y="4062984"/>
            <a:ext cx="666063" cy="461665"/>
          </a:xfrm>
          <a:prstGeom prst="rect">
            <a:avLst/>
          </a:prstGeom>
          <a:noFill/>
        </p:spPr>
        <p:txBody>
          <a:bodyPr wrap="square" rtlCol="0">
            <a:spAutoFit/>
          </a:bodyPr>
          <a:lstStyle/>
          <a:p>
            <a:r>
              <a:rPr lang="en-US" sz="2400" dirty="0"/>
              <a:t>60</a:t>
            </a:r>
          </a:p>
        </p:txBody>
      </p:sp>
      <p:sp>
        <p:nvSpPr>
          <p:cNvPr id="23" name="TextBox 22"/>
          <p:cNvSpPr txBox="1"/>
          <p:nvPr/>
        </p:nvSpPr>
        <p:spPr>
          <a:xfrm>
            <a:off x="6344529" y="3851850"/>
            <a:ext cx="243833" cy="461665"/>
          </a:xfrm>
          <a:prstGeom prst="rect">
            <a:avLst/>
          </a:prstGeom>
          <a:noFill/>
        </p:spPr>
        <p:txBody>
          <a:bodyPr wrap="square" rtlCol="0">
            <a:spAutoFit/>
          </a:bodyPr>
          <a:lstStyle/>
          <a:p>
            <a:r>
              <a:rPr lang="en-US" sz="2400" dirty="0"/>
              <a:t>=</a:t>
            </a:r>
          </a:p>
        </p:txBody>
      </p:sp>
      <p:sp>
        <p:nvSpPr>
          <p:cNvPr id="24" name="TextBox 23"/>
          <p:cNvSpPr txBox="1"/>
          <p:nvPr/>
        </p:nvSpPr>
        <p:spPr>
          <a:xfrm>
            <a:off x="6627490" y="3825845"/>
            <a:ext cx="2048905" cy="461665"/>
          </a:xfrm>
          <a:prstGeom prst="rect">
            <a:avLst/>
          </a:prstGeom>
          <a:noFill/>
        </p:spPr>
        <p:txBody>
          <a:bodyPr wrap="square" rtlCol="0">
            <a:spAutoFit/>
          </a:bodyPr>
          <a:lstStyle/>
          <a:p>
            <a:r>
              <a:rPr lang="en-US" sz="2400" dirty="0">
                <a:solidFill>
                  <a:srgbClr val="7030A0"/>
                </a:solidFill>
              </a:rPr>
              <a:t>2.46 units</a:t>
            </a:r>
          </a:p>
        </p:txBody>
      </p:sp>
    </p:spTree>
    <p:extLst>
      <p:ext uri="{BB962C8B-B14F-4D97-AF65-F5344CB8AC3E}">
        <p14:creationId xmlns:p14="http://schemas.microsoft.com/office/powerpoint/2010/main" val="13457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3" grpId="0" animBg="1"/>
      <p:bldP spid="14" grpId="0" animBg="1"/>
      <p:bldP spid="15" grpId="0" animBg="1"/>
      <p:bldP spid="16" grpId="0" animBg="1"/>
      <p:bldP spid="18" grpId="0" animBg="1"/>
      <p:bldP spid="19" grpId="0" animBg="1"/>
      <p:bldP spid="20" grpId="0" animBg="1"/>
      <p:bldP spid="4" grpId="0"/>
      <p:bldP spid="5" grpId="0"/>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E37E9-0BA4-4BEF-8694-05C3EC691E25}"/>
              </a:ext>
            </a:extLst>
          </p:cNvPr>
          <p:cNvSpPr>
            <a:spLocks noGrp="1"/>
          </p:cNvSpPr>
          <p:nvPr>
            <p:ph type="title"/>
          </p:nvPr>
        </p:nvSpPr>
        <p:spPr>
          <a:xfrm>
            <a:off x="628650" y="611071"/>
            <a:ext cx="7886700" cy="842034"/>
          </a:xfrm>
          <a:solidFill>
            <a:srgbClr val="92D050"/>
          </a:solidFill>
        </p:spPr>
        <p:txBody>
          <a:bodyPr/>
          <a:lstStyle/>
          <a:p>
            <a:r>
              <a:rPr lang="en-US" b="1" dirty="0"/>
              <a:t>Knowledge Check - Answered</a:t>
            </a:r>
          </a:p>
        </p:txBody>
      </p:sp>
      <p:sp>
        <p:nvSpPr>
          <p:cNvPr id="3" name="Content Placeholder 2">
            <a:extLst>
              <a:ext uri="{FF2B5EF4-FFF2-40B4-BE49-F238E27FC236}">
                <a16:creationId xmlns:a16="http://schemas.microsoft.com/office/drawing/2014/main" id="{CBA746AF-1098-484E-8BD0-3A7F8B5742E1}"/>
              </a:ext>
            </a:extLst>
          </p:cNvPr>
          <p:cNvSpPr>
            <a:spLocks noGrp="1"/>
          </p:cNvSpPr>
          <p:nvPr>
            <p:ph idx="1"/>
          </p:nvPr>
        </p:nvSpPr>
        <p:spPr>
          <a:xfrm>
            <a:off x="628650" y="1756229"/>
            <a:ext cx="7886700" cy="3571011"/>
          </a:xfrm>
        </p:spPr>
        <p:txBody>
          <a:bodyPr>
            <a:normAutofit/>
          </a:bodyPr>
          <a:lstStyle/>
          <a:p>
            <a:pPr>
              <a:lnSpc>
                <a:spcPct val="100000"/>
              </a:lnSpc>
            </a:pPr>
            <a:r>
              <a:rPr lang="en-US" dirty="0"/>
              <a:t>Sam will need: </a:t>
            </a:r>
            <a:r>
              <a:rPr lang="en-US" dirty="0">
                <a:solidFill>
                  <a:schemeClr val="accent6">
                    <a:lumMod val="75000"/>
                  </a:schemeClr>
                </a:solidFill>
              </a:rPr>
              <a:t>4.75 units </a:t>
            </a:r>
            <a:r>
              <a:rPr lang="en-US" dirty="0"/>
              <a:t>+ </a:t>
            </a:r>
            <a:r>
              <a:rPr lang="en-US" dirty="0">
                <a:solidFill>
                  <a:srgbClr val="7030A0"/>
                </a:solidFill>
              </a:rPr>
              <a:t>2.46 units </a:t>
            </a:r>
            <a:r>
              <a:rPr lang="en-US" dirty="0"/>
              <a:t>= 7.21 units</a:t>
            </a:r>
          </a:p>
          <a:p>
            <a:pPr marL="342900" lvl="1" indent="0" algn="ctr">
              <a:lnSpc>
                <a:spcPct val="100000"/>
              </a:lnSpc>
              <a:buNone/>
            </a:pPr>
            <a:r>
              <a:rPr lang="en-US" sz="2800" dirty="0"/>
              <a:t>= 7 units </a:t>
            </a:r>
          </a:p>
          <a:p>
            <a:pPr marL="0" indent="0">
              <a:lnSpc>
                <a:spcPct val="100000"/>
              </a:lnSpc>
              <a:buNone/>
            </a:pPr>
            <a:r>
              <a:rPr lang="en-US" dirty="0"/>
              <a:t>*Remember: Since Sam is injecting insulin with a syringe, dosing will be based on whole units of insulin </a:t>
            </a:r>
          </a:p>
        </p:txBody>
      </p:sp>
      <p:pic>
        <p:nvPicPr>
          <p:cNvPr id="4" name="Picture 3" descr="October 14 2007 day 2 - Insulin syringes | If a person is di… | Flick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104" y="4127033"/>
            <a:ext cx="2403566" cy="1599873"/>
          </a:xfrm>
          <a:prstGeom prst="rect">
            <a:avLst/>
          </a:prstGeom>
        </p:spPr>
      </p:pic>
    </p:spTree>
    <p:extLst>
      <p:ext uri="{BB962C8B-B14F-4D97-AF65-F5344CB8AC3E}">
        <p14:creationId xmlns:p14="http://schemas.microsoft.com/office/powerpoint/2010/main" val="212093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6AC53-4B13-48DA-83BD-FD6DD76603EB}"/>
              </a:ext>
            </a:extLst>
          </p:cNvPr>
          <p:cNvSpPr>
            <a:spLocks noGrp="1"/>
          </p:cNvSpPr>
          <p:nvPr>
            <p:ph type="title"/>
          </p:nvPr>
        </p:nvSpPr>
        <p:spPr>
          <a:xfrm>
            <a:off x="628650" y="1131094"/>
            <a:ext cx="7886700" cy="897731"/>
          </a:xfrm>
          <a:solidFill>
            <a:srgbClr val="92D050"/>
          </a:solidFill>
        </p:spPr>
        <p:txBody>
          <a:bodyPr>
            <a:normAutofit fontScale="90000"/>
          </a:bodyPr>
          <a:lstStyle/>
          <a:p>
            <a:r>
              <a:rPr lang="en-US" b="1" dirty="0"/>
              <a:t>Knowledge Check: Poll Question #13</a:t>
            </a:r>
          </a:p>
        </p:txBody>
      </p:sp>
      <p:sp>
        <p:nvSpPr>
          <p:cNvPr id="3" name="Content Placeholder 2">
            <a:extLst>
              <a:ext uri="{FF2B5EF4-FFF2-40B4-BE49-F238E27FC236}">
                <a16:creationId xmlns:a16="http://schemas.microsoft.com/office/drawing/2014/main" id="{A050777B-72DA-4039-AEBB-78B134A16848}"/>
              </a:ext>
            </a:extLst>
          </p:cNvPr>
          <p:cNvSpPr>
            <a:spLocks noGrp="1"/>
          </p:cNvSpPr>
          <p:nvPr>
            <p:ph idx="1"/>
          </p:nvPr>
        </p:nvSpPr>
        <p:spPr>
          <a:xfrm>
            <a:off x="628650" y="2146555"/>
            <a:ext cx="7886700" cy="3502151"/>
          </a:xfrm>
        </p:spPr>
        <p:txBody>
          <a:bodyPr>
            <a:normAutofit fontScale="70000" lnSpcReduction="20000"/>
          </a:bodyPr>
          <a:lstStyle/>
          <a:p>
            <a:pPr marL="0" indent="0">
              <a:lnSpc>
                <a:spcPct val="110000"/>
              </a:lnSpc>
              <a:buNone/>
            </a:pPr>
            <a:r>
              <a:rPr lang="en-US" dirty="0">
                <a:solidFill>
                  <a:srgbClr val="000000"/>
                </a:solidFill>
              </a:rPr>
              <a:t>Ari</a:t>
            </a:r>
            <a:r>
              <a:rPr lang="en-US" dirty="0">
                <a:solidFill>
                  <a:srgbClr val="000000"/>
                </a:solidFill>
                <a:latin typeface="+mn-lt"/>
              </a:rPr>
              <a:t> has T2DM </a:t>
            </a:r>
            <a:r>
              <a:rPr lang="en-US" dirty="0">
                <a:solidFill>
                  <a:srgbClr val="000000"/>
                </a:solidFill>
              </a:rPr>
              <a:t>managed with lifestyle.  A typical weekday breakfast is 2 eggs, 2 slices turkey bacon,1 </a:t>
            </a:r>
            <a:r>
              <a:rPr lang="en-US" dirty="0">
                <a:solidFill>
                  <a:srgbClr val="000000"/>
                </a:solidFill>
                <a:latin typeface="+mn-lt"/>
              </a:rPr>
              <a:t>slice </a:t>
            </a:r>
            <a:r>
              <a:rPr lang="en-US" dirty="0">
                <a:solidFill>
                  <a:srgbClr val="000000"/>
                </a:solidFill>
              </a:rPr>
              <a:t>WW </a:t>
            </a:r>
            <a:r>
              <a:rPr lang="en-US" dirty="0">
                <a:solidFill>
                  <a:srgbClr val="000000"/>
                </a:solidFill>
                <a:latin typeface="+mn-lt"/>
              </a:rPr>
              <a:t>toast with margarine, and ½ cup apple juice.  </a:t>
            </a:r>
            <a:r>
              <a:rPr lang="en-US" dirty="0">
                <a:solidFill>
                  <a:srgbClr val="000000"/>
                </a:solidFill>
              </a:rPr>
              <a:t>During the week, the</a:t>
            </a:r>
            <a:r>
              <a:rPr lang="en-US" dirty="0">
                <a:solidFill>
                  <a:srgbClr val="000000"/>
                </a:solidFill>
                <a:latin typeface="+mn-lt"/>
              </a:rPr>
              <a:t> 2-hour post-prandial BG generally runs &lt; 140.  However on weekends, </a:t>
            </a:r>
            <a:r>
              <a:rPr lang="en-US" dirty="0">
                <a:solidFill>
                  <a:srgbClr val="000000"/>
                </a:solidFill>
              </a:rPr>
              <a:t>after a </a:t>
            </a:r>
            <a:r>
              <a:rPr lang="en-US" dirty="0">
                <a:solidFill>
                  <a:srgbClr val="000000"/>
                </a:solidFill>
                <a:latin typeface="+mn-lt"/>
              </a:rPr>
              <a:t>breakfast consisting of 1 </a:t>
            </a:r>
            <a:r>
              <a:rPr lang="en-US" dirty="0">
                <a:solidFill>
                  <a:srgbClr val="000000"/>
                </a:solidFill>
              </a:rPr>
              <a:t>English muffin with margarine</a:t>
            </a:r>
            <a:r>
              <a:rPr lang="en-US" dirty="0">
                <a:solidFill>
                  <a:srgbClr val="000000"/>
                </a:solidFill>
                <a:latin typeface="+mn-lt"/>
              </a:rPr>
              <a:t>, ½ banana, and 1 cup skim milk, 2-hour post-prandial BG generally runs higher.  Why?</a:t>
            </a:r>
          </a:p>
          <a:p>
            <a:pPr marL="457200" indent="-457200">
              <a:lnSpc>
                <a:spcPct val="110000"/>
              </a:lnSpc>
              <a:buClr>
                <a:schemeClr val="tx1"/>
              </a:buClr>
              <a:buFont typeface="Wingdings" pitchFamily="2" charset="2"/>
              <a:buAutoNum type="alphaUcPeriod"/>
            </a:pPr>
            <a:r>
              <a:rPr lang="en-US" dirty="0"/>
              <a:t>Breakfast carbohydrate intake is higher on the weekend</a:t>
            </a:r>
          </a:p>
          <a:p>
            <a:pPr marL="457200" indent="-457200">
              <a:lnSpc>
                <a:spcPct val="110000"/>
              </a:lnSpc>
              <a:buClr>
                <a:schemeClr val="tx1"/>
              </a:buClr>
              <a:buFont typeface="Wingdings" pitchFamily="2" charset="2"/>
              <a:buAutoNum type="alphaUcPeriod"/>
            </a:pPr>
            <a:r>
              <a:rPr lang="en-US" dirty="0"/>
              <a:t>Breakfast carbohydrate intake is lower on the weekend</a:t>
            </a:r>
          </a:p>
          <a:p>
            <a:pPr marL="457200" indent="-457200">
              <a:lnSpc>
                <a:spcPct val="110000"/>
              </a:lnSpc>
              <a:buClr>
                <a:schemeClr val="tx1"/>
              </a:buClr>
              <a:buFont typeface="Wingdings" pitchFamily="2" charset="2"/>
              <a:buAutoNum type="alphaUcPeriod"/>
            </a:pPr>
            <a:r>
              <a:rPr lang="en-US" dirty="0"/>
              <a:t>Physical activity is likely lower on the weekend</a:t>
            </a:r>
          </a:p>
          <a:p>
            <a:pPr marL="457200" indent="-457200">
              <a:lnSpc>
                <a:spcPct val="110000"/>
              </a:lnSpc>
              <a:buClr>
                <a:schemeClr val="tx1"/>
              </a:buClr>
              <a:buFont typeface="Wingdings" pitchFamily="2" charset="2"/>
              <a:buAutoNum type="alphaUcPeriod"/>
            </a:pPr>
            <a:r>
              <a:rPr lang="en-US" dirty="0"/>
              <a:t>Variation in meal timing is contributing to glucose variation</a:t>
            </a:r>
          </a:p>
        </p:txBody>
      </p:sp>
      <p:sp>
        <p:nvSpPr>
          <p:cNvPr id="4" name="Oval 3">
            <a:extLst>
              <a:ext uri="{FF2B5EF4-FFF2-40B4-BE49-F238E27FC236}">
                <a16:creationId xmlns:a16="http://schemas.microsoft.com/office/drawing/2014/main" id="{77EE1D85-DD07-4E4E-9EC1-65C131AE3D97}"/>
              </a:ext>
            </a:extLst>
          </p:cNvPr>
          <p:cNvSpPr/>
          <p:nvPr/>
        </p:nvSpPr>
        <p:spPr>
          <a:xfrm>
            <a:off x="366486" y="3982538"/>
            <a:ext cx="6824618" cy="4506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245276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C38B2-01A0-4D63-96CD-F381462F61B2}"/>
              </a:ext>
            </a:extLst>
          </p:cNvPr>
          <p:cNvSpPr>
            <a:spLocks noGrp="1"/>
          </p:cNvSpPr>
          <p:nvPr>
            <p:ph type="title"/>
          </p:nvPr>
        </p:nvSpPr>
        <p:spPr>
          <a:xfrm>
            <a:off x="0" y="0"/>
            <a:ext cx="9144000" cy="1357689"/>
          </a:xfrm>
          <a:solidFill>
            <a:schemeClr val="accent2"/>
          </a:solidFill>
        </p:spPr>
        <p:txBody>
          <a:bodyPr>
            <a:normAutofit/>
          </a:bodyPr>
          <a:lstStyle/>
          <a:p>
            <a:pPr algn="ctr"/>
            <a:r>
              <a:rPr lang="en-US" b="1" dirty="0"/>
              <a:t>Advanced Carb Counting: </a:t>
            </a:r>
            <a:br>
              <a:rPr lang="en-US" b="1" dirty="0"/>
            </a:br>
            <a:r>
              <a:rPr lang="en-US" b="1" dirty="0"/>
              <a:t>Calculating Mealtime Insulin</a:t>
            </a:r>
          </a:p>
        </p:txBody>
      </p:sp>
      <p:sp>
        <p:nvSpPr>
          <p:cNvPr id="3" name="Content Placeholder 2">
            <a:extLst>
              <a:ext uri="{FF2B5EF4-FFF2-40B4-BE49-F238E27FC236}">
                <a16:creationId xmlns:a16="http://schemas.microsoft.com/office/drawing/2014/main" id="{580963C6-79BC-4CC4-A475-2F94B33200F0}"/>
              </a:ext>
            </a:extLst>
          </p:cNvPr>
          <p:cNvSpPr>
            <a:spLocks noGrp="1"/>
          </p:cNvSpPr>
          <p:nvPr>
            <p:ph idx="1"/>
          </p:nvPr>
        </p:nvSpPr>
        <p:spPr>
          <a:xfrm>
            <a:off x="433197" y="1519059"/>
            <a:ext cx="8277606" cy="3263504"/>
          </a:xfrm>
        </p:spPr>
        <p:txBody>
          <a:bodyPr>
            <a:normAutofit/>
          </a:bodyPr>
          <a:lstStyle/>
          <a:p>
            <a:pPr>
              <a:lnSpc>
                <a:spcPct val="100000"/>
              </a:lnSpc>
            </a:pPr>
            <a:r>
              <a:rPr lang="en-US" dirty="0"/>
              <a:t>Carb counting and using an insulin-to-carb ratio (ICR)</a:t>
            </a:r>
          </a:p>
          <a:p>
            <a:pPr lvl="1">
              <a:lnSpc>
                <a:spcPct val="100000"/>
              </a:lnSpc>
            </a:pPr>
            <a:r>
              <a:rPr lang="en-US" dirty="0"/>
              <a:t>Can be used with flexible insulin therapy, including MDI and CSII, where bolus insulin is used at mealtimes</a:t>
            </a:r>
          </a:p>
          <a:p>
            <a:pPr lvl="1">
              <a:lnSpc>
                <a:spcPct val="100000"/>
              </a:lnSpc>
            </a:pPr>
            <a:r>
              <a:rPr lang="en-US" dirty="0"/>
              <a:t>Insulin dose is based on consumed carbohydrate. </a:t>
            </a:r>
          </a:p>
        </p:txBody>
      </p:sp>
      <p:graphicFrame>
        <p:nvGraphicFramePr>
          <p:cNvPr id="4" name="Table 4">
            <a:extLst>
              <a:ext uri="{FF2B5EF4-FFF2-40B4-BE49-F238E27FC236}">
                <a16:creationId xmlns:a16="http://schemas.microsoft.com/office/drawing/2014/main" id="{23392994-375A-4947-AC3F-C5250D74B4D8}"/>
              </a:ext>
            </a:extLst>
          </p:cNvPr>
          <p:cNvGraphicFramePr>
            <a:graphicFrameLocks noGrp="1"/>
          </p:cNvGraphicFramePr>
          <p:nvPr>
            <p:extLst>
              <p:ext uri="{D42A27DB-BD31-4B8C-83A1-F6EECF244321}">
                <p14:modId xmlns:p14="http://schemas.microsoft.com/office/powerpoint/2010/main" val="1578407783"/>
              </p:ext>
            </p:extLst>
          </p:nvPr>
        </p:nvGraphicFramePr>
        <p:xfrm>
          <a:off x="872113" y="3429000"/>
          <a:ext cx="7644384" cy="2134805"/>
        </p:xfrm>
        <a:graphic>
          <a:graphicData uri="http://schemas.openxmlformats.org/drawingml/2006/table">
            <a:tbl>
              <a:tblPr firstRow="1" bandRow="1">
                <a:tableStyleId>{5C22544A-7EE6-4342-B048-85BDC9FD1C3A}</a:tableStyleId>
              </a:tblPr>
              <a:tblGrid>
                <a:gridCol w="3822192">
                  <a:extLst>
                    <a:ext uri="{9D8B030D-6E8A-4147-A177-3AD203B41FA5}">
                      <a16:colId xmlns:a16="http://schemas.microsoft.com/office/drawing/2014/main" val="1296720197"/>
                    </a:ext>
                  </a:extLst>
                </a:gridCol>
                <a:gridCol w="3822192">
                  <a:extLst>
                    <a:ext uri="{9D8B030D-6E8A-4147-A177-3AD203B41FA5}">
                      <a16:colId xmlns:a16="http://schemas.microsoft.com/office/drawing/2014/main" val="4114482437"/>
                    </a:ext>
                  </a:extLst>
                </a:gridCol>
              </a:tblGrid>
              <a:tr h="509779">
                <a:tc>
                  <a:txBody>
                    <a:bodyPr/>
                    <a:lstStyle/>
                    <a:p>
                      <a:pPr algn="ctr"/>
                      <a:r>
                        <a:rPr lang="en-US" sz="2400" dirty="0">
                          <a:solidFill>
                            <a:schemeClr val="tx1"/>
                          </a:solidFill>
                        </a:rPr>
                        <a:t>Pros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tx1"/>
                          </a:solidFill>
                        </a:rPr>
                        <a:t>Cons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8453527"/>
                  </a:ext>
                </a:extLst>
              </a:tr>
              <a:tr h="1625026">
                <a:tc>
                  <a:txBody>
                    <a:bodyPr/>
                    <a:lstStyle/>
                    <a:p>
                      <a:pPr marL="285750" indent="-285750" algn="ctr">
                        <a:buFont typeface="Arial" panose="020B0604020202020204" pitchFamily="34" charset="0"/>
                        <a:buChar char="•"/>
                      </a:pPr>
                      <a:r>
                        <a:rPr lang="en-US" sz="2400" dirty="0"/>
                        <a:t>Flexibility for the PWD</a:t>
                      </a:r>
                    </a:p>
                    <a:p>
                      <a:pPr marL="285750" indent="-285750" algn="ctr">
                        <a:buFont typeface="Arial" panose="020B0604020202020204" pitchFamily="34" charset="0"/>
                        <a:buChar char="•"/>
                      </a:pPr>
                      <a:r>
                        <a:rPr lang="en-US" sz="2400" dirty="0"/>
                        <a:t>Carb consumed/Amt of Insulin matched = improved BGs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457200" algn="ctr">
                        <a:buFont typeface="Arial" panose="020B0604020202020204" pitchFamily="34" charset="0"/>
                        <a:buChar char="•"/>
                      </a:pPr>
                      <a:r>
                        <a:rPr lang="en-US" sz="2400" dirty="0"/>
                        <a:t>Can lose sight of overall nutritional quality</a:t>
                      </a:r>
                    </a:p>
                    <a:p>
                      <a:pPr marL="457200" indent="-457200" algn="ctr">
                        <a:buFont typeface="Arial" panose="020B0604020202020204" pitchFamily="34" charset="0"/>
                        <a:buChar char="•"/>
                      </a:pPr>
                      <a:r>
                        <a:rPr lang="en-US" sz="2400" dirty="0"/>
                        <a:t>Requires math skills</a:t>
                      </a:r>
                    </a:p>
                    <a:p>
                      <a:pPr marL="457200" indent="-457200" algn="ctr">
                        <a:buFont typeface="Arial" panose="020B0604020202020204" pitchFamily="34" charset="0"/>
                        <a:buChar char="•"/>
                      </a:pPr>
                      <a:r>
                        <a:rPr lang="en-US" sz="2400" dirty="0"/>
                        <a:t>Fine tuning needed</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4222446"/>
                  </a:ext>
                </a:extLst>
              </a:tr>
            </a:tbl>
          </a:graphicData>
        </a:graphic>
      </p:graphicFrame>
      <p:pic>
        <p:nvPicPr>
          <p:cNvPr id="5" name="Picture 5" descr="Image result for apples">
            <a:hlinkClick r:id="rId3"/>
            <a:extLst>
              <a:ext uri="{FF2B5EF4-FFF2-40B4-BE49-F238E27FC236}">
                <a16:creationId xmlns:a16="http://schemas.microsoft.com/office/drawing/2014/main" id="{E1671879-5B41-480B-8AB5-873DE2057FFC}"/>
              </a:ext>
            </a:extLst>
          </p:cNvPr>
          <p:cNvPicPr>
            <a:picLocks noChangeAspect="1" noChangeArrowheads="1"/>
          </p:cNvPicPr>
          <p:nvPr/>
        </p:nvPicPr>
        <p:blipFill>
          <a:blip r:embed="rId4" cstate="hqprint">
            <a:extLst>
              <a:ext uri="{BEBA8EAE-BF5A-486C-A8C5-ECC9F3942E4B}">
                <a14:imgProps xmlns:a14="http://schemas.microsoft.com/office/drawing/2010/main">
                  <a14:imgLayer r:embed="rId5">
                    <a14:imgEffect>
                      <a14:backgroundRemoval t="3322" b="97841" l="0" r="100000">
                        <a14:foregroundMark x1="7774" y1="65781" x2="12665" y2="79568"/>
                      </a14:backgroundRemoval>
                    </a14:imgEffect>
                  </a14:imgLayer>
                </a14:imgProps>
              </a:ext>
              <a:ext uri="{28A0092B-C50C-407E-A947-70E740481C1C}">
                <a14:useLocalDpi xmlns:a14="http://schemas.microsoft.com/office/drawing/2010/main" val="0"/>
              </a:ext>
            </a:extLst>
          </a:blip>
          <a:srcRect/>
          <a:stretch>
            <a:fillRect/>
          </a:stretch>
        </p:blipFill>
        <p:spPr bwMode="auto">
          <a:xfrm>
            <a:off x="2377275" y="5647929"/>
            <a:ext cx="1384618" cy="10445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9" descr="Image result for equal sign">
            <a:hlinkClick r:id="rId6"/>
            <a:extLst>
              <a:ext uri="{FF2B5EF4-FFF2-40B4-BE49-F238E27FC236}">
                <a16:creationId xmlns:a16="http://schemas.microsoft.com/office/drawing/2014/main" id="{17414E00-D0D5-4632-BA78-9584BF917B45}"/>
              </a:ext>
            </a:extLst>
          </p:cNvPr>
          <p:cNvPicPr>
            <a:picLocks noChangeAspect="1" noChangeArrowheads="1"/>
          </p:cNvPicPr>
          <p:nvPr/>
        </p:nvPicPr>
        <p:blipFill>
          <a:blip r:embed="rId7" cstate="hq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04762" y="5713419"/>
            <a:ext cx="979085" cy="9790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Image result for apple donuts">
            <a:hlinkClick r:id="rId8"/>
            <a:extLst>
              <a:ext uri="{FF2B5EF4-FFF2-40B4-BE49-F238E27FC236}">
                <a16:creationId xmlns:a16="http://schemas.microsoft.com/office/drawing/2014/main" id="{836363D0-2CA6-4340-8CEF-88A211940E0A}"/>
              </a:ext>
            </a:extLst>
          </p:cNvPr>
          <p:cNvPicPr>
            <a:picLocks noChangeAspect="1" noChangeArrowheads="1"/>
          </p:cNvPicPr>
          <p:nvPr/>
        </p:nvPicPr>
        <p:blipFill rotWithShape="1">
          <a:blip r:embed="rId9" cstate="hqprint">
            <a:extLst>
              <a:ext uri="{BEBA8EAE-BF5A-486C-A8C5-ECC9F3942E4B}">
                <a14:imgProps xmlns:a14="http://schemas.microsoft.com/office/drawing/2010/main">
                  <a14:imgLayer r:embed="rId10">
                    <a14:imgEffect>
                      <a14:backgroundRemoval t="650" b="96350" l="10000" r="90000"/>
                    </a14:imgEffect>
                  </a14:imgLayer>
                </a14:imgProps>
              </a:ext>
              <a:ext uri="{28A0092B-C50C-407E-A947-70E740481C1C}">
                <a14:useLocalDpi xmlns:a14="http://schemas.microsoft.com/office/drawing/2010/main" val="0"/>
              </a:ext>
            </a:extLst>
          </a:blip>
          <a:srcRect l="10088"/>
          <a:stretch/>
        </p:blipFill>
        <p:spPr bwMode="auto">
          <a:xfrm>
            <a:off x="5626716" y="5713419"/>
            <a:ext cx="1105871" cy="1098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70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18F2C-5490-A348-A815-F665DCCABF34}"/>
            </a:ext>
          </a:extLst>
        </p:cNvPr>
        <p:cNvGrpSpPr/>
        <p:nvPr/>
      </p:nvGrpSpPr>
      <p:grpSpPr>
        <a:xfrm>
          <a:off x="0" y="0"/>
          <a:ext cx="0" cy="0"/>
          <a:chOff x="0" y="0"/>
          <a:chExt cx="0" cy="0"/>
        </a:xfrm>
      </p:grpSpPr>
      <p:pic>
        <p:nvPicPr>
          <p:cNvPr id="3076" name="Picture 4">
            <a:extLst>
              <a:ext uri="{FF2B5EF4-FFF2-40B4-BE49-F238E27FC236}">
                <a16:creationId xmlns:a16="http://schemas.microsoft.com/office/drawing/2014/main" id="{C8900192-12FA-EADF-F956-DC0D92A29E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561567"/>
            <a:ext cx="9144000" cy="431482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8F20B59-5817-9D84-3530-2D70ACA1D48D}"/>
              </a:ext>
            </a:extLst>
          </p:cNvPr>
          <p:cNvSpPr>
            <a:spLocks noGrp="1"/>
          </p:cNvSpPr>
          <p:nvPr>
            <p:ph idx="1"/>
          </p:nvPr>
        </p:nvSpPr>
        <p:spPr/>
        <p:txBody>
          <a:bodyPr/>
          <a:lstStyle/>
          <a:p>
            <a:pPr marL="0" indent="0">
              <a:buNone/>
            </a:pPr>
            <a:endParaRPr lang="en-US" dirty="0"/>
          </a:p>
          <a:p>
            <a:endParaRPr lang="en-US" dirty="0"/>
          </a:p>
        </p:txBody>
      </p:sp>
      <p:sp>
        <p:nvSpPr>
          <p:cNvPr id="5" name="Title 1">
            <a:extLst>
              <a:ext uri="{FF2B5EF4-FFF2-40B4-BE49-F238E27FC236}">
                <a16:creationId xmlns:a16="http://schemas.microsoft.com/office/drawing/2014/main" id="{BFA5952C-74A8-082E-8EA9-15EF8644101D}"/>
              </a:ext>
            </a:extLst>
          </p:cNvPr>
          <p:cNvSpPr txBox="1">
            <a:spLocks/>
          </p:cNvSpPr>
          <p:nvPr/>
        </p:nvSpPr>
        <p:spPr>
          <a:xfrm>
            <a:off x="0" y="1"/>
            <a:ext cx="9143999" cy="1226290"/>
          </a:xfrm>
          <a:prstGeom prst="rect">
            <a:avLst/>
          </a:prstGeom>
          <a:solidFill>
            <a:srgbClr val="92D050"/>
          </a:solidFill>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t>Glucose Trends in T1 DM &amp; </a:t>
            </a:r>
          </a:p>
          <a:p>
            <a:pPr algn="ctr"/>
            <a:r>
              <a:rPr lang="en-US" b="1" dirty="0"/>
              <a:t>Mixed Meals</a:t>
            </a:r>
          </a:p>
        </p:txBody>
      </p:sp>
      <p:sp>
        <p:nvSpPr>
          <p:cNvPr id="6" name="TextBox 5">
            <a:extLst>
              <a:ext uri="{FF2B5EF4-FFF2-40B4-BE49-F238E27FC236}">
                <a16:creationId xmlns:a16="http://schemas.microsoft.com/office/drawing/2014/main" id="{FC389230-E0B9-0788-0159-73107BBFEA7E}"/>
              </a:ext>
            </a:extLst>
          </p:cNvPr>
          <p:cNvSpPr txBox="1"/>
          <p:nvPr/>
        </p:nvSpPr>
        <p:spPr>
          <a:xfrm>
            <a:off x="98474" y="6609324"/>
            <a:ext cx="9045526" cy="276999"/>
          </a:xfrm>
          <a:prstGeom prst="rect">
            <a:avLst/>
          </a:prstGeom>
          <a:noFill/>
        </p:spPr>
        <p:txBody>
          <a:bodyPr wrap="square">
            <a:spAutoFit/>
          </a:bodyPr>
          <a:lstStyle/>
          <a:p>
            <a:pPr algn="r"/>
            <a:r>
              <a:rPr lang="en-US" sz="1200" b="0" i="0" dirty="0">
                <a:effectLst/>
              </a:rPr>
              <a:t>Gingras V, et al. Diabetes </a:t>
            </a:r>
            <a:r>
              <a:rPr lang="en-US" sz="1200" b="0" i="0" dirty="0" err="1">
                <a:effectLst/>
              </a:rPr>
              <a:t>Obes</a:t>
            </a:r>
            <a:r>
              <a:rPr lang="en-US" sz="1200" b="0" i="0" dirty="0">
                <a:effectLst/>
              </a:rPr>
              <a:t> </a:t>
            </a:r>
            <a:r>
              <a:rPr lang="en-US" sz="1200" b="0" i="0" dirty="0" err="1">
                <a:effectLst/>
              </a:rPr>
              <a:t>Metab</a:t>
            </a:r>
            <a:r>
              <a:rPr lang="en-US" sz="1200" b="0" i="0" dirty="0">
                <a:effectLst/>
              </a:rPr>
              <a:t>. 2018 Nov;20(11):2695-2699. </a:t>
            </a:r>
            <a:endParaRPr lang="en-US" sz="1200" dirty="0"/>
          </a:p>
        </p:txBody>
      </p:sp>
      <p:sp>
        <p:nvSpPr>
          <p:cNvPr id="8" name="Oval 7">
            <a:extLst>
              <a:ext uri="{FF2B5EF4-FFF2-40B4-BE49-F238E27FC236}">
                <a16:creationId xmlns:a16="http://schemas.microsoft.com/office/drawing/2014/main" id="{BA5F86B6-E70B-D671-5853-D4B6C48B08C5}"/>
              </a:ext>
            </a:extLst>
          </p:cNvPr>
          <p:cNvSpPr/>
          <p:nvPr/>
        </p:nvSpPr>
        <p:spPr>
          <a:xfrm>
            <a:off x="5880295" y="1688123"/>
            <a:ext cx="182880" cy="1375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992D665-439D-6ABA-54D2-6DDA4C129EA9}"/>
              </a:ext>
            </a:extLst>
          </p:cNvPr>
          <p:cNvSpPr/>
          <p:nvPr/>
        </p:nvSpPr>
        <p:spPr>
          <a:xfrm flipH="1">
            <a:off x="1010529" y="3718979"/>
            <a:ext cx="182880" cy="1375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025EC6BC-0C20-54F6-F56A-9157067ED94D}"/>
              </a:ext>
            </a:extLst>
          </p:cNvPr>
          <p:cNvSpPr/>
          <p:nvPr/>
        </p:nvSpPr>
        <p:spPr>
          <a:xfrm flipH="1">
            <a:off x="3657600" y="2092913"/>
            <a:ext cx="182880" cy="1375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9F3F587-3C04-108C-1E50-F3C686DF55C4}"/>
              </a:ext>
            </a:extLst>
          </p:cNvPr>
          <p:cNvSpPr/>
          <p:nvPr/>
        </p:nvSpPr>
        <p:spPr>
          <a:xfrm>
            <a:off x="5922498" y="1985817"/>
            <a:ext cx="112541" cy="97647"/>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97407E5-5401-9DBB-0DD7-4D7376EF40C0}"/>
              </a:ext>
            </a:extLst>
          </p:cNvPr>
          <p:cNvSpPr/>
          <p:nvPr/>
        </p:nvSpPr>
        <p:spPr>
          <a:xfrm>
            <a:off x="954258" y="3449787"/>
            <a:ext cx="112541" cy="97647"/>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FA24B57-8E90-CB3F-EEC8-3C966A05105D}"/>
              </a:ext>
            </a:extLst>
          </p:cNvPr>
          <p:cNvSpPr/>
          <p:nvPr/>
        </p:nvSpPr>
        <p:spPr>
          <a:xfrm>
            <a:off x="3990535" y="2881460"/>
            <a:ext cx="112541" cy="97647"/>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5D65723-D3FE-6252-AEC9-6FC64654E068}"/>
              </a:ext>
            </a:extLst>
          </p:cNvPr>
          <p:cNvSpPr/>
          <p:nvPr/>
        </p:nvSpPr>
        <p:spPr>
          <a:xfrm>
            <a:off x="5859194" y="3105204"/>
            <a:ext cx="112541" cy="97647"/>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A43AB20-C811-6996-22CB-F2E9C4A448F2}"/>
              </a:ext>
            </a:extLst>
          </p:cNvPr>
          <p:cNvSpPr/>
          <p:nvPr/>
        </p:nvSpPr>
        <p:spPr>
          <a:xfrm>
            <a:off x="7772399" y="3856481"/>
            <a:ext cx="112541" cy="97647"/>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ame 16">
            <a:extLst>
              <a:ext uri="{FF2B5EF4-FFF2-40B4-BE49-F238E27FC236}">
                <a16:creationId xmlns:a16="http://schemas.microsoft.com/office/drawing/2014/main" id="{E3467A0A-69CA-FC6F-B151-4BC94FD7644B}"/>
              </a:ext>
            </a:extLst>
          </p:cNvPr>
          <p:cNvSpPr/>
          <p:nvPr/>
        </p:nvSpPr>
        <p:spPr>
          <a:xfrm>
            <a:off x="5922501" y="2230415"/>
            <a:ext cx="168810" cy="147025"/>
          </a:xfrm>
          <a:prstGeom prst="fram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Frame 17">
            <a:extLst>
              <a:ext uri="{FF2B5EF4-FFF2-40B4-BE49-F238E27FC236}">
                <a16:creationId xmlns:a16="http://schemas.microsoft.com/office/drawing/2014/main" id="{002EC737-4BE9-3074-2A89-27C0F0D99429}"/>
              </a:ext>
            </a:extLst>
          </p:cNvPr>
          <p:cNvSpPr/>
          <p:nvPr/>
        </p:nvSpPr>
        <p:spPr>
          <a:xfrm flipH="1">
            <a:off x="883918" y="3114510"/>
            <a:ext cx="182881" cy="182086"/>
          </a:xfrm>
          <a:prstGeom prst="fram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Frame 18">
            <a:extLst>
              <a:ext uri="{FF2B5EF4-FFF2-40B4-BE49-F238E27FC236}">
                <a16:creationId xmlns:a16="http://schemas.microsoft.com/office/drawing/2014/main" id="{7BD332CE-5EBE-36E4-2260-64DFD4D3F08A}"/>
              </a:ext>
            </a:extLst>
          </p:cNvPr>
          <p:cNvSpPr/>
          <p:nvPr/>
        </p:nvSpPr>
        <p:spPr>
          <a:xfrm>
            <a:off x="3934266" y="2473860"/>
            <a:ext cx="168810" cy="239962"/>
          </a:xfrm>
          <a:prstGeom prst="fram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Frame 19">
            <a:extLst>
              <a:ext uri="{FF2B5EF4-FFF2-40B4-BE49-F238E27FC236}">
                <a16:creationId xmlns:a16="http://schemas.microsoft.com/office/drawing/2014/main" id="{E45AC31F-1095-21E7-3F0E-7FA5566CF995}"/>
              </a:ext>
            </a:extLst>
          </p:cNvPr>
          <p:cNvSpPr/>
          <p:nvPr/>
        </p:nvSpPr>
        <p:spPr>
          <a:xfrm>
            <a:off x="5493436" y="2640309"/>
            <a:ext cx="168810" cy="147025"/>
          </a:xfrm>
          <a:prstGeom prst="fram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Frame 20">
            <a:extLst>
              <a:ext uri="{FF2B5EF4-FFF2-40B4-BE49-F238E27FC236}">
                <a16:creationId xmlns:a16="http://schemas.microsoft.com/office/drawing/2014/main" id="{CB9AD241-2C23-8A57-5C0D-EA45595372FB}"/>
              </a:ext>
            </a:extLst>
          </p:cNvPr>
          <p:cNvSpPr/>
          <p:nvPr/>
        </p:nvSpPr>
        <p:spPr>
          <a:xfrm>
            <a:off x="7752469" y="3449787"/>
            <a:ext cx="152400" cy="147025"/>
          </a:xfrm>
          <a:prstGeom prst="fram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Donut 21">
            <a:extLst>
              <a:ext uri="{FF2B5EF4-FFF2-40B4-BE49-F238E27FC236}">
                <a16:creationId xmlns:a16="http://schemas.microsoft.com/office/drawing/2014/main" id="{B8A31273-98C3-0406-4EA6-94CD7B602C39}"/>
              </a:ext>
            </a:extLst>
          </p:cNvPr>
          <p:cNvSpPr/>
          <p:nvPr/>
        </p:nvSpPr>
        <p:spPr>
          <a:xfrm>
            <a:off x="5890847" y="2455375"/>
            <a:ext cx="232117" cy="239961"/>
          </a:xfrm>
          <a:prstGeom prst="donu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Donut 22">
            <a:extLst>
              <a:ext uri="{FF2B5EF4-FFF2-40B4-BE49-F238E27FC236}">
                <a16:creationId xmlns:a16="http://schemas.microsoft.com/office/drawing/2014/main" id="{B006516A-2D5C-C2D4-7C4F-7EBE30D18B52}"/>
              </a:ext>
            </a:extLst>
          </p:cNvPr>
          <p:cNvSpPr/>
          <p:nvPr/>
        </p:nvSpPr>
        <p:spPr>
          <a:xfrm>
            <a:off x="3965919" y="2713822"/>
            <a:ext cx="168810" cy="147025"/>
          </a:xfrm>
          <a:prstGeom prst="donu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Donut 23">
            <a:extLst>
              <a:ext uri="{FF2B5EF4-FFF2-40B4-BE49-F238E27FC236}">
                <a16:creationId xmlns:a16="http://schemas.microsoft.com/office/drawing/2014/main" id="{5FCE97D1-A121-208F-94C0-844DBDFB177D}"/>
              </a:ext>
            </a:extLst>
          </p:cNvPr>
          <p:cNvSpPr/>
          <p:nvPr/>
        </p:nvSpPr>
        <p:spPr>
          <a:xfrm>
            <a:off x="5859194" y="2782229"/>
            <a:ext cx="168811" cy="190945"/>
          </a:xfrm>
          <a:prstGeom prst="donu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Donut 24">
            <a:extLst>
              <a:ext uri="{FF2B5EF4-FFF2-40B4-BE49-F238E27FC236}">
                <a16:creationId xmlns:a16="http://schemas.microsoft.com/office/drawing/2014/main" id="{F6E2A3F5-C836-46A5-FA58-A363277ADC6D}"/>
              </a:ext>
            </a:extLst>
          </p:cNvPr>
          <p:cNvSpPr/>
          <p:nvPr/>
        </p:nvSpPr>
        <p:spPr>
          <a:xfrm>
            <a:off x="915573" y="3553600"/>
            <a:ext cx="112541" cy="147025"/>
          </a:xfrm>
          <a:prstGeom prst="donu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Donut 25">
            <a:extLst>
              <a:ext uri="{FF2B5EF4-FFF2-40B4-BE49-F238E27FC236}">
                <a16:creationId xmlns:a16="http://schemas.microsoft.com/office/drawing/2014/main" id="{9E786404-B4D6-B19C-C716-B8503B9EF811}"/>
              </a:ext>
            </a:extLst>
          </p:cNvPr>
          <p:cNvSpPr/>
          <p:nvPr/>
        </p:nvSpPr>
        <p:spPr>
          <a:xfrm>
            <a:off x="7787636" y="3705177"/>
            <a:ext cx="144195" cy="97647"/>
          </a:xfrm>
          <a:prstGeom prst="donu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Oval 26">
            <a:extLst>
              <a:ext uri="{FF2B5EF4-FFF2-40B4-BE49-F238E27FC236}">
                <a16:creationId xmlns:a16="http://schemas.microsoft.com/office/drawing/2014/main" id="{BB11E89D-6D37-6A70-D79C-D350124A9C36}"/>
              </a:ext>
            </a:extLst>
          </p:cNvPr>
          <p:cNvSpPr/>
          <p:nvPr/>
        </p:nvSpPr>
        <p:spPr>
          <a:xfrm>
            <a:off x="7835115" y="4062493"/>
            <a:ext cx="168810" cy="1423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69035735-650E-2278-0D2B-180C800085DE}"/>
              </a:ext>
            </a:extLst>
          </p:cNvPr>
          <p:cNvCxnSpPr/>
          <p:nvPr/>
        </p:nvCxnSpPr>
        <p:spPr>
          <a:xfrm>
            <a:off x="2138289" y="2092913"/>
            <a:ext cx="0" cy="3154336"/>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392BF45-322B-D21F-E90A-95C780F73A5A}"/>
              </a:ext>
            </a:extLst>
          </p:cNvPr>
          <p:cNvSpPr txBox="1"/>
          <p:nvPr/>
        </p:nvSpPr>
        <p:spPr>
          <a:xfrm>
            <a:off x="5493436" y="4877917"/>
            <a:ext cx="949566" cy="369332"/>
          </a:xfrm>
          <a:prstGeom prst="rect">
            <a:avLst/>
          </a:prstGeom>
          <a:noFill/>
        </p:spPr>
        <p:txBody>
          <a:bodyPr wrap="square" rtlCol="0">
            <a:spAutoFit/>
          </a:bodyPr>
          <a:lstStyle/>
          <a:p>
            <a:r>
              <a:rPr lang="en-US" b="1" dirty="0"/>
              <a:t>3 </a:t>
            </a:r>
            <a:r>
              <a:rPr lang="en-US" b="1" dirty="0" err="1"/>
              <a:t>hrs</a:t>
            </a:r>
            <a:endParaRPr lang="en-US" b="1" dirty="0"/>
          </a:p>
        </p:txBody>
      </p:sp>
      <p:sp>
        <p:nvSpPr>
          <p:cNvPr id="31" name="TextBox 30">
            <a:extLst>
              <a:ext uri="{FF2B5EF4-FFF2-40B4-BE49-F238E27FC236}">
                <a16:creationId xmlns:a16="http://schemas.microsoft.com/office/drawing/2014/main" id="{040499F6-8D62-7672-405B-C7381B5B09AE}"/>
              </a:ext>
            </a:extLst>
          </p:cNvPr>
          <p:cNvSpPr txBox="1"/>
          <p:nvPr/>
        </p:nvSpPr>
        <p:spPr>
          <a:xfrm>
            <a:off x="7529142" y="4877917"/>
            <a:ext cx="949566" cy="369332"/>
          </a:xfrm>
          <a:prstGeom prst="rect">
            <a:avLst/>
          </a:prstGeom>
          <a:noFill/>
        </p:spPr>
        <p:txBody>
          <a:bodyPr wrap="square" rtlCol="0">
            <a:spAutoFit/>
          </a:bodyPr>
          <a:lstStyle/>
          <a:p>
            <a:r>
              <a:rPr lang="en-US" b="1" dirty="0"/>
              <a:t>5 </a:t>
            </a:r>
            <a:r>
              <a:rPr lang="en-US" b="1" dirty="0" err="1"/>
              <a:t>hrs</a:t>
            </a:r>
            <a:endParaRPr lang="en-US" b="1" dirty="0"/>
          </a:p>
        </p:txBody>
      </p:sp>
      <p:sp>
        <p:nvSpPr>
          <p:cNvPr id="33" name="TextBox 32">
            <a:extLst>
              <a:ext uri="{FF2B5EF4-FFF2-40B4-BE49-F238E27FC236}">
                <a16:creationId xmlns:a16="http://schemas.microsoft.com/office/drawing/2014/main" id="{4E6468BF-F4AA-9FD3-F318-4CE585C000E5}"/>
              </a:ext>
            </a:extLst>
          </p:cNvPr>
          <p:cNvSpPr txBox="1"/>
          <p:nvPr/>
        </p:nvSpPr>
        <p:spPr>
          <a:xfrm>
            <a:off x="133643" y="5905204"/>
            <a:ext cx="8947052" cy="923330"/>
          </a:xfrm>
          <a:prstGeom prst="rect">
            <a:avLst/>
          </a:prstGeom>
          <a:noFill/>
        </p:spPr>
        <p:txBody>
          <a:bodyPr wrap="square">
            <a:spAutoFit/>
          </a:bodyPr>
          <a:lstStyle/>
          <a:p>
            <a:r>
              <a:rPr lang="en-US" b="1" i="0" dirty="0">
                <a:effectLst/>
                <a:latin typeface="Schibsted Grotesk"/>
              </a:rPr>
              <a:t>Figure 1. </a:t>
            </a:r>
            <a:r>
              <a:rPr lang="en-US" b="0" i="0" dirty="0">
                <a:effectLst/>
                <a:latin typeface="Schibsted Grotesk"/>
              </a:rPr>
              <a:t>Postprandial glucose profile (median sensor glucose and </a:t>
            </a:r>
            <a:r>
              <a:rPr lang="en-US" b="0" i="0" dirty="0" err="1">
                <a:effectLst/>
                <a:latin typeface="Schibsted Grotesk"/>
              </a:rPr>
              <a:t>hypoglycaemic</a:t>
            </a:r>
            <a:r>
              <a:rPr lang="en-US" b="0" i="0" dirty="0">
                <a:effectLst/>
                <a:latin typeface="Schibsted Grotesk"/>
              </a:rPr>
              <a:t> events) in the 5 hours following a standardized meal with either carbohydrate‐only (standard) or with added fat (HF), protein (HP) or both (HFHP)</a:t>
            </a:r>
            <a:endParaRPr lang="en-US" dirty="0"/>
          </a:p>
        </p:txBody>
      </p:sp>
    </p:spTree>
    <p:extLst>
      <p:ext uri="{BB962C8B-B14F-4D97-AF65-F5344CB8AC3E}">
        <p14:creationId xmlns:p14="http://schemas.microsoft.com/office/powerpoint/2010/main" val="1105922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lice of pizza&#10;&#10;Description automatically generated with medium confidence">
            <a:extLst>
              <a:ext uri="{FF2B5EF4-FFF2-40B4-BE49-F238E27FC236}">
                <a16:creationId xmlns:a16="http://schemas.microsoft.com/office/drawing/2014/main" id="{7D04A262-3C65-7D42-A0F8-C22CF7A9C4D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5400000">
            <a:off x="6877461" y="3427944"/>
            <a:ext cx="2413917" cy="2119160"/>
          </a:xfrm>
          <a:prstGeom prst="rect">
            <a:avLst/>
          </a:prstGeom>
        </p:spPr>
      </p:pic>
      <p:sp>
        <p:nvSpPr>
          <p:cNvPr id="2" name="Title 1">
            <a:extLst>
              <a:ext uri="{FF2B5EF4-FFF2-40B4-BE49-F238E27FC236}">
                <a16:creationId xmlns:a16="http://schemas.microsoft.com/office/drawing/2014/main" id="{7E6ACC81-B23D-154A-98BD-B45EC1015072}"/>
              </a:ext>
            </a:extLst>
          </p:cNvPr>
          <p:cNvSpPr>
            <a:spLocks noGrp="1"/>
          </p:cNvSpPr>
          <p:nvPr>
            <p:ph type="title"/>
          </p:nvPr>
        </p:nvSpPr>
        <p:spPr>
          <a:xfrm>
            <a:off x="0" y="0"/>
            <a:ext cx="9144000" cy="1389888"/>
          </a:xfrm>
          <a:solidFill>
            <a:srgbClr val="92D050"/>
          </a:solidFill>
        </p:spPr>
        <p:txBody>
          <a:bodyPr>
            <a:normAutofit/>
          </a:bodyPr>
          <a:lstStyle/>
          <a:p>
            <a:pPr algn="ctr"/>
            <a:r>
              <a:rPr lang="en-US" b="1" dirty="0"/>
              <a:t>Flexible Insulin Therapy: </a:t>
            </a:r>
            <a:br>
              <a:rPr lang="en-US" b="1" dirty="0"/>
            </a:br>
            <a:r>
              <a:rPr lang="en-US" b="1" dirty="0"/>
              <a:t>T1 DM &amp; Mixed Meals</a:t>
            </a:r>
          </a:p>
        </p:txBody>
      </p:sp>
      <p:sp>
        <p:nvSpPr>
          <p:cNvPr id="3" name="Content Placeholder 2">
            <a:extLst>
              <a:ext uri="{FF2B5EF4-FFF2-40B4-BE49-F238E27FC236}">
                <a16:creationId xmlns:a16="http://schemas.microsoft.com/office/drawing/2014/main" id="{2A3D1301-67E0-7944-BFC0-BE549E49065B}"/>
              </a:ext>
            </a:extLst>
          </p:cNvPr>
          <p:cNvSpPr>
            <a:spLocks noGrp="1"/>
          </p:cNvSpPr>
          <p:nvPr>
            <p:ph idx="1"/>
          </p:nvPr>
        </p:nvSpPr>
        <p:spPr>
          <a:xfrm>
            <a:off x="203146" y="1754423"/>
            <a:ext cx="8355638" cy="4872744"/>
          </a:xfrm>
        </p:spPr>
        <p:txBody>
          <a:bodyPr>
            <a:noAutofit/>
          </a:bodyPr>
          <a:lstStyle/>
          <a:p>
            <a:pPr marL="0" indent="0">
              <a:buNone/>
            </a:pPr>
            <a:r>
              <a:rPr lang="en-US" sz="2400" dirty="0"/>
              <a:t>Insulin in Mixed Meals (Carb + Fat/Protein)</a:t>
            </a:r>
          </a:p>
          <a:p>
            <a:r>
              <a:rPr lang="en-US" sz="2400" dirty="0"/>
              <a:t>Insulin needs not just based on carbs - </a:t>
            </a:r>
            <a:r>
              <a:rPr lang="en-US" sz="2400" b="1" dirty="0"/>
              <a:t>protein &amp; fat matter</a:t>
            </a:r>
            <a:endParaRPr lang="en-US" sz="1000" b="1" dirty="0"/>
          </a:p>
          <a:p>
            <a:r>
              <a:rPr lang="en-US" sz="2400" b="1" dirty="0"/>
              <a:t>High-fat/protein meals may require</a:t>
            </a:r>
            <a:r>
              <a:rPr lang="en-US" sz="2400" dirty="0"/>
              <a:t>: </a:t>
            </a:r>
          </a:p>
          <a:p>
            <a:pPr lvl="1"/>
            <a:r>
              <a:rPr lang="en-US" sz="2000" dirty="0"/>
              <a:t>↑ total dose</a:t>
            </a:r>
          </a:p>
          <a:p>
            <a:pPr lvl="1"/>
            <a:r>
              <a:rPr lang="en-US" sz="2000" dirty="0"/>
              <a:t>Adjustment of timing (dual wave if on CSII)</a:t>
            </a:r>
            <a:endParaRPr lang="en-US" sz="1000" dirty="0"/>
          </a:p>
          <a:p>
            <a:r>
              <a:rPr lang="en-US" sz="2400" dirty="0"/>
              <a:t>Monitor and individualize:</a:t>
            </a:r>
            <a:endParaRPr lang="en-US" sz="2400" b="1" dirty="0"/>
          </a:p>
          <a:p>
            <a:pPr lvl="1"/>
            <a:r>
              <a:rPr lang="en-US" sz="2000" dirty="0"/>
              <a:t>Affect of protein/fat differ widely in individuals.</a:t>
            </a:r>
          </a:p>
          <a:p>
            <a:pPr lvl="1"/>
            <a:r>
              <a:rPr lang="en-US" sz="2000" dirty="0"/>
              <a:t>Use CSII split-bolus, if available (Start 50/50% - modify)</a:t>
            </a:r>
          </a:p>
          <a:p>
            <a:pPr lvl="1"/>
            <a:r>
              <a:rPr lang="en-US" sz="2000" dirty="0"/>
              <a:t>Check glucose 3 hours after </a:t>
            </a:r>
            <a:endParaRPr lang="en-US" sz="1000" dirty="0"/>
          </a:p>
          <a:p>
            <a:r>
              <a:rPr lang="en-US" sz="2400" dirty="0"/>
              <a:t>Research is ongoing: Optimal strategies vary. </a:t>
            </a:r>
          </a:p>
          <a:p>
            <a:pPr lvl="1"/>
            <a:r>
              <a:rPr lang="en-US" sz="2000" b="1" dirty="0"/>
              <a:t>No formal ADA recommendation</a:t>
            </a:r>
          </a:p>
        </p:txBody>
      </p:sp>
      <p:sp>
        <p:nvSpPr>
          <p:cNvPr id="4" name="TextBox 3">
            <a:extLst>
              <a:ext uri="{FF2B5EF4-FFF2-40B4-BE49-F238E27FC236}">
                <a16:creationId xmlns:a16="http://schemas.microsoft.com/office/drawing/2014/main" id="{490B636F-B1CB-E40B-3560-F26F8A52E776}"/>
              </a:ext>
            </a:extLst>
          </p:cNvPr>
          <p:cNvSpPr txBox="1"/>
          <p:nvPr/>
        </p:nvSpPr>
        <p:spPr>
          <a:xfrm>
            <a:off x="203146" y="6396335"/>
            <a:ext cx="8737707" cy="461665"/>
          </a:xfrm>
          <a:prstGeom prst="rect">
            <a:avLst/>
          </a:prstGeom>
          <a:noFill/>
        </p:spPr>
        <p:txBody>
          <a:bodyPr wrap="square">
            <a:spAutoFit/>
          </a:bodyPr>
          <a:lstStyle/>
          <a:p>
            <a:pPr defTabSz="685800">
              <a:defRPr/>
            </a:pPr>
            <a:r>
              <a:rPr lang="en-US" sz="1200" dirty="0"/>
              <a:t>American Diabetes Association Professional Practice Committee for Diabetes*; 5. Facilitating Positive Health Behaviors and Well-being to Improve Health Outcomes: Standards of Care in Diabetes—2026. </a:t>
            </a:r>
            <a:r>
              <a:rPr lang="en-US" sz="1200" i="1" dirty="0"/>
              <a:t>Diabetes Care</a:t>
            </a:r>
            <a:r>
              <a:rPr lang="en-US" sz="1200" dirty="0"/>
              <a:t> 1 January 2026; 49 (Supplement_1): S89–S131</a:t>
            </a:r>
            <a:endParaRPr lang="en-US" sz="1200" dirty="0">
              <a:solidFill>
                <a:srgbClr val="FF0000"/>
              </a:solidFill>
            </a:endParaRPr>
          </a:p>
        </p:txBody>
      </p:sp>
    </p:spTree>
    <p:extLst>
      <p:ext uri="{BB962C8B-B14F-4D97-AF65-F5344CB8AC3E}">
        <p14:creationId xmlns:p14="http://schemas.microsoft.com/office/powerpoint/2010/main" val="408317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ssorted vegetables and fruits">
            <a:extLst>
              <a:ext uri="{FF2B5EF4-FFF2-40B4-BE49-F238E27FC236}">
                <a16:creationId xmlns:a16="http://schemas.microsoft.com/office/drawing/2014/main" id="{C657A776-4DC0-65B0-BAE3-D26617299FDC}"/>
              </a:ext>
            </a:extLst>
          </p:cNvPr>
          <p:cNvPicPr>
            <a:picLocks noChangeAspect="1"/>
          </p:cNvPicPr>
          <p:nvPr/>
        </p:nvPicPr>
        <p:blipFill>
          <a:blip r:embed="rId3"/>
          <a:srcRect t="7539" r="23010" b="1210"/>
          <a:stretch/>
        </p:blipFill>
        <p:spPr>
          <a:xfrm>
            <a:off x="73152" y="-280471"/>
            <a:ext cx="8997696" cy="7118421"/>
          </a:xfrm>
          <a:prstGeom prst="rect">
            <a:avLst/>
          </a:prstGeom>
        </p:spPr>
      </p:pic>
      <p:sp>
        <p:nvSpPr>
          <p:cNvPr id="4" name="Title 3">
            <a:extLst>
              <a:ext uri="{FF2B5EF4-FFF2-40B4-BE49-F238E27FC236}">
                <a16:creationId xmlns:a16="http://schemas.microsoft.com/office/drawing/2014/main" id="{2A7A6C6D-78D3-846C-4DAF-7957F39BB815}"/>
              </a:ext>
            </a:extLst>
          </p:cNvPr>
          <p:cNvSpPr txBox="1">
            <a:spLocks/>
          </p:cNvSpPr>
          <p:nvPr/>
        </p:nvSpPr>
        <p:spPr>
          <a:xfrm>
            <a:off x="1564910" y="2447778"/>
            <a:ext cx="6014179" cy="2182772"/>
          </a:xfrm>
          <a:prstGeom prst="rect">
            <a:avLst/>
          </a:prstGeom>
          <a:solidFill>
            <a:schemeClr val="tx2">
              <a:lumMod val="60000"/>
              <a:lumOff val="40000"/>
            </a:schemeClr>
          </a:solidFill>
        </p:spPr>
        <p:txBody>
          <a:bodyPr vert="horz" lIns="68580" tIns="34290" rIns="68580" bIns="34290" rtlCol="0" anchor="b">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450"/>
              </a:spcAft>
            </a:pPr>
            <a:r>
              <a:rPr lang="en-US" sz="3600" i="1" dirty="0"/>
              <a:t>“The goal isn't to give people more nutrition rules. </a:t>
            </a:r>
          </a:p>
          <a:p>
            <a:pPr algn="ctr">
              <a:spcAft>
                <a:spcPts val="450"/>
              </a:spcAft>
            </a:pPr>
            <a:r>
              <a:rPr lang="en-US" sz="3600" i="1" dirty="0"/>
              <a:t>Our role is to translate the evidence into care that is practical, personal, and possible.”</a:t>
            </a:r>
          </a:p>
          <a:p>
            <a:pPr algn="r">
              <a:spcAft>
                <a:spcPts val="450"/>
              </a:spcAft>
            </a:pPr>
            <a:r>
              <a:rPr lang="en-US" sz="1300" i="1" dirty="0">
                <a:solidFill>
                  <a:schemeClr val="bg1"/>
                </a:solidFill>
              </a:rPr>
              <a:t>ADA Standards of Care, 2026</a:t>
            </a:r>
          </a:p>
        </p:txBody>
      </p:sp>
    </p:spTree>
    <p:extLst>
      <p:ext uri="{BB962C8B-B14F-4D97-AF65-F5344CB8AC3E}">
        <p14:creationId xmlns:p14="http://schemas.microsoft.com/office/powerpoint/2010/main" val="3222481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olorful wooden maze">
            <a:extLst>
              <a:ext uri="{FF2B5EF4-FFF2-40B4-BE49-F238E27FC236}">
                <a16:creationId xmlns:a16="http://schemas.microsoft.com/office/drawing/2014/main" id="{8D4424D8-7823-8FE2-03E6-F6F6ADFE379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4781" r="6553"/>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D13149-ABA8-7C14-8A04-4F1FF8AFE806}"/>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algn="ctr"/>
            <a:r>
              <a:rPr lang="en-US" sz="4000" b="1" dirty="0">
                <a:solidFill>
                  <a:schemeClr val="tx1">
                    <a:lumMod val="85000"/>
                    <a:lumOff val="15000"/>
                  </a:schemeClr>
                </a:solidFill>
              </a:rPr>
              <a:t>Case Study</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071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535888-7FAD-50ED-7DAB-B5BADD160E4B}"/>
              </a:ext>
            </a:extLst>
          </p:cNvPr>
          <p:cNvSpPr>
            <a:spLocks noGrp="1"/>
          </p:cNvSpPr>
          <p:nvPr>
            <p:ph type="title"/>
          </p:nvPr>
        </p:nvSpPr>
        <p:spPr>
          <a:xfrm>
            <a:off x="304800" y="260934"/>
            <a:ext cx="8343900" cy="729665"/>
          </a:xfrm>
        </p:spPr>
        <p:txBody>
          <a:bodyPr>
            <a:normAutofit/>
          </a:bodyPr>
          <a:lstStyle/>
          <a:p>
            <a:r>
              <a:rPr lang="en-US" dirty="0"/>
              <a:t>MJ Case Study</a:t>
            </a:r>
          </a:p>
        </p:txBody>
      </p:sp>
      <p:sp>
        <p:nvSpPr>
          <p:cNvPr id="5" name="Content Placeholder 4">
            <a:extLst>
              <a:ext uri="{FF2B5EF4-FFF2-40B4-BE49-F238E27FC236}">
                <a16:creationId xmlns:a16="http://schemas.microsoft.com/office/drawing/2014/main" id="{3193AEC8-1459-CE19-B7ED-580014871CFA}"/>
              </a:ext>
            </a:extLst>
          </p:cNvPr>
          <p:cNvSpPr>
            <a:spLocks noGrp="1"/>
          </p:cNvSpPr>
          <p:nvPr>
            <p:ph sz="half" idx="1"/>
          </p:nvPr>
        </p:nvSpPr>
        <p:spPr>
          <a:xfrm>
            <a:off x="628650" y="1219200"/>
            <a:ext cx="3476756" cy="4781550"/>
          </a:xfrm>
        </p:spPr>
        <p:txBody>
          <a:bodyPr>
            <a:normAutofit fontScale="77500" lnSpcReduction="20000"/>
          </a:bodyPr>
          <a:lstStyle/>
          <a:p>
            <a:pPr>
              <a:lnSpc>
                <a:spcPct val="110000"/>
              </a:lnSpc>
            </a:pPr>
            <a:r>
              <a:rPr lang="en-US" dirty="0"/>
              <a:t>MJ is 65 years old with recent T2 Diabetes. PCP started MJ on Metformin and scheduled for 3-month follow-up. </a:t>
            </a:r>
          </a:p>
          <a:p>
            <a:pPr>
              <a:lnSpc>
                <a:spcPct val="110000"/>
              </a:lnSpc>
            </a:pPr>
            <a:r>
              <a:rPr lang="en-US" dirty="0"/>
              <a:t>Fasting glucose: 182 </a:t>
            </a:r>
          </a:p>
          <a:p>
            <a:pPr>
              <a:lnSpc>
                <a:spcPct val="110000"/>
              </a:lnSpc>
            </a:pPr>
            <a:r>
              <a:rPr lang="en-US" dirty="0"/>
              <a:t>A1c: 8.2% at time of diagnosis.</a:t>
            </a:r>
          </a:p>
          <a:p>
            <a:pPr>
              <a:lnSpc>
                <a:spcPct val="110000"/>
              </a:lnSpc>
            </a:pPr>
            <a:r>
              <a:rPr lang="en-US" dirty="0"/>
              <a:t>At visit MJ reports has been implementing diet changes since initial diagnosis, “was sugar lover” and taking medications consistently.  </a:t>
            </a:r>
          </a:p>
          <a:p>
            <a:endParaRPr lang="en-US" dirty="0"/>
          </a:p>
        </p:txBody>
      </p:sp>
      <p:sp>
        <p:nvSpPr>
          <p:cNvPr id="6" name="Content Placeholder 5">
            <a:extLst>
              <a:ext uri="{FF2B5EF4-FFF2-40B4-BE49-F238E27FC236}">
                <a16:creationId xmlns:a16="http://schemas.microsoft.com/office/drawing/2014/main" id="{52E31221-ADFB-07DF-A83E-93788E82A031}"/>
              </a:ext>
            </a:extLst>
          </p:cNvPr>
          <p:cNvSpPr>
            <a:spLocks noGrp="1"/>
          </p:cNvSpPr>
          <p:nvPr>
            <p:ph sz="half" idx="2"/>
          </p:nvPr>
        </p:nvSpPr>
        <p:spPr>
          <a:xfrm>
            <a:off x="4732490" y="1066800"/>
            <a:ext cx="3886200" cy="4933950"/>
          </a:xfrm>
        </p:spPr>
        <p:txBody>
          <a:bodyPr>
            <a:normAutofit fontScale="77500" lnSpcReduction="20000"/>
          </a:bodyPr>
          <a:lstStyle/>
          <a:p>
            <a:r>
              <a:rPr lang="en-US" b="1" dirty="0"/>
              <a:t>Medical history:</a:t>
            </a:r>
            <a:r>
              <a:rPr lang="en-US" dirty="0"/>
              <a:t> </a:t>
            </a:r>
          </a:p>
          <a:p>
            <a:pPr>
              <a:lnSpc>
                <a:spcPct val="120000"/>
              </a:lnSpc>
            </a:pPr>
            <a:r>
              <a:rPr lang="en-US" dirty="0"/>
              <a:t>hyperlipidemia, hypothyroidism, gastroesophageal reflux disease, osteopenia, h/o pacemaker placement, and recently diagnosed melanoma. </a:t>
            </a:r>
          </a:p>
          <a:p>
            <a:pPr>
              <a:lnSpc>
                <a:spcPct val="120000"/>
              </a:lnSpc>
            </a:pPr>
            <a:r>
              <a:rPr lang="en-US" dirty="0"/>
              <a:t>Reports a strong family history of diabetes. Significant life stress over the previous year. </a:t>
            </a:r>
          </a:p>
          <a:p>
            <a:endParaRPr lang="en-US" dirty="0"/>
          </a:p>
        </p:txBody>
      </p:sp>
      <p:pic>
        <p:nvPicPr>
          <p:cNvPr id="2" name="Picture 1" descr="AI generated image">
            <a:extLst>
              <a:ext uri="{FF2B5EF4-FFF2-40B4-BE49-F238E27FC236}">
                <a16:creationId xmlns:a16="http://schemas.microsoft.com/office/drawing/2014/main" id="{D23FC393-2C10-E12A-9FEA-45BB206B2621}"/>
              </a:ext>
            </a:extLst>
          </p:cNvPr>
          <p:cNvPicPr>
            <a:picLocks noChangeAspect="1"/>
          </p:cNvPicPr>
          <p:nvPr/>
        </p:nvPicPr>
        <p:blipFill>
          <a:blip r:embed="rId2"/>
          <a:srcRect l="3334" t="15282" r="3750"/>
          <a:stretch>
            <a:fillRect/>
          </a:stretch>
        </p:blipFill>
        <p:spPr>
          <a:xfrm>
            <a:off x="152400" y="1066800"/>
            <a:ext cx="8496300" cy="5808337"/>
          </a:xfrm>
          <a:prstGeom prst="rect">
            <a:avLst/>
          </a:prstGeom>
        </p:spPr>
      </p:pic>
    </p:spTree>
    <p:extLst>
      <p:ext uri="{BB962C8B-B14F-4D97-AF65-F5344CB8AC3E}">
        <p14:creationId xmlns:p14="http://schemas.microsoft.com/office/powerpoint/2010/main" val="1007747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01FE2-A641-E471-8AE7-71E24E593539}"/>
              </a:ext>
            </a:extLst>
          </p:cNvPr>
          <p:cNvSpPr>
            <a:spLocks noGrp="1"/>
          </p:cNvSpPr>
          <p:nvPr>
            <p:ph type="title"/>
          </p:nvPr>
        </p:nvSpPr>
        <p:spPr>
          <a:xfrm>
            <a:off x="381000" y="258618"/>
            <a:ext cx="8382000" cy="685800"/>
          </a:xfrm>
        </p:spPr>
        <p:txBody>
          <a:bodyPr>
            <a:normAutofit fontScale="90000"/>
          </a:bodyPr>
          <a:lstStyle/>
          <a:p>
            <a:r>
              <a:rPr lang="en-US" dirty="0"/>
              <a:t>MJ Case Study: Medications</a:t>
            </a:r>
          </a:p>
        </p:txBody>
      </p:sp>
      <p:sp>
        <p:nvSpPr>
          <p:cNvPr id="3" name="Content Placeholder 2">
            <a:extLst>
              <a:ext uri="{FF2B5EF4-FFF2-40B4-BE49-F238E27FC236}">
                <a16:creationId xmlns:a16="http://schemas.microsoft.com/office/drawing/2014/main" id="{2667CADE-6272-678D-3E60-D01F02BE685B}"/>
              </a:ext>
            </a:extLst>
          </p:cNvPr>
          <p:cNvSpPr>
            <a:spLocks noGrp="1"/>
          </p:cNvSpPr>
          <p:nvPr>
            <p:ph sz="half" idx="1"/>
          </p:nvPr>
        </p:nvSpPr>
        <p:spPr>
          <a:xfrm>
            <a:off x="628650" y="1066800"/>
            <a:ext cx="3886200" cy="4791772"/>
          </a:xfrm>
        </p:spPr>
        <p:txBody>
          <a:bodyPr>
            <a:normAutofit fontScale="85000" lnSpcReduction="20000"/>
          </a:bodyPr>
          <a:lstStyle/>
          <a:p>
            <a:pPr>
              <a:lnSpc>
                <a:spcPct val="120000"/>
              </a:lnSpc>
            </a:pPr>
            <a:r>
              <a:rPr lang="en-US" b="1" dirty="0"/>
              <a:t>Medications:</a:t>
            </a:r>
            <a:r>
              <a:rPr lang="en-US" dirty="0"/>
              <a:t> Metformin 1000 mg BID for past 3 months. </a:t>
            </a:r>
          </a:p>
          <a:p>
            <a:pPr>
              <a:lnSpc>
                <a:spcPct val="120000"/>
              </a:lnSpc>
            </a:pPr>
            <a:r>
              <a:rPr lang="en-US" dirty="0"/>
              <a:t>At time of referral (3 month follow-up), provider prescribed initiation of an SGLT2 inhibitor because a GLP-1 was financially inaccessible, ($400 copay.) </a:t>
            </a:r>
          </a:p>
          <a:p>
            <a:pPr>
              <a:lnSpc>
                <a:spcPct val="120000"/>
              </a:lnSpc>
            </a:pPr>
            <a:r>
              <a:rPr lang="en-US" dirty="0"/>
              <a:t>Both options were prescribed and MJ to pick-up along with glucometer.</a:t>
            </a:r>
          </a:p>
          <a:p>
            <a:endParaRPr lang="en-US" dirty="0"/>
          </a:p>
        </p:txBody>
      </p:sp>
      <p:sp>
        <p:nvSpPr>
          <p:cNvPr id="4" name="Content Placeholder 3">
            <a:extLst>
              <a:ext uri="{FF2B5EF4-FFF2-40B4-BE49-F238E27FC236}">
                <a16:creationId xmlns:a16="http://schemas.microsoft.com/office/drawing/2014/main" id="{B84318CE-1600-29F4-4EB5-1A78E61F1FD8}"/>
              </a:ext>
            </a:extLst>
          </p:cNvPr>
          <p:cNvSpPr>
            <a:spLocks noGrp="1"/>
          </p:cNvSpPr>
          <p:nvPr>
            <p:ph sz="half" idx="2"/>
          </p:nvPr>
        </p:nvSpPr>
        <p:spPr>
          <a:xfrm>
            <a:off x="4953000" y="1371600"/>
            <a:ext cx="3886200" cy="3535442"/>
          </a:xfrm>
        </p:spPr>
        <p:txBody>
          <a:bodyPr>
            <a:normAutofit fontScale="85000" lnSpcReduction="20000"/>
          </a:bodyPr>
          <a:lstStyle/>
          <a:p>
            <a:r>
              <a:rPr lang="en-US" b="1" dirty="0"/>
              <a:t>Other:</a:t>
            </a:r>
            <a:r>
              <a:rPr lang="en-US" dirty="0"/>
              <a:t> </a:t>
            </a:r>
          </a:p>
          <a:p>
            <a:r>
              <a:rPr lang="en-US" dirty="0"/>
              <a:t>rosuvastatin 10 mg, </a:t>
            </a:r>
          </a:p>
          <a:p>
            <a:r>
              <a:rPr lang="en-US" dirty="0"/>
              <a:t>omeprazole 40 mg capsule,</a:t>
            </a:r>
          </a:p>
          <a:p>
            <a:r>
              <a:rPr lang="en-US" dirty="0"/>
              <a:t>levothyroxine 100 mcg tab,</a:t>
            </a:r>
          </a:p>
          <a:p>
            <a:r>
              <a:rPr lang="en-US" dirty="0"/>
              <a:t>Vitamin D 2000 IU</a:t>
            </a:r>
          </a:p>
          <a:p>
            <a:endParaRPr lang="en-US" dirty="0"/>
          </a:p>
        </p:txBody>
      </p:sp>
      <p:pic>
        <p:nvPicPr>
          <p:cNvPr id="5" name="Picture 4" descr="AI generated image">
            <a:extLst>
              <a:ext uri="{FF2B5EF4-FFF2-40B4-BE49-F238E27FC236}">
                <a16:creationId xmlns:a16="http://schemas.microsoft.com/office/drawing/2014/main" id="{C1368520-677A-DA6B-5882-D6728E00D50C}"/>
              </a:ext>
            </a:extLst>
          </p:cNvPr>
          <p:cNvPicPr>
            <a:picLocks noChangeAspect="1"/>
          </p:cNvPicPr>
          <p:nvPr/>
        </p:nvPicPr>
        <p:blipFill>
          <a:blip r:embed="rId2"/>
          <a:srcRect l="4167" t="14564" r="2500"/>
          <a:stretch>
            <a:fillRect/>
          </a:stretch>
        </p:blipFill>
        <p:spPr>
          <a:xfrm>
            <a:off x="381000" y="999428"/>
            <a:ext cx="8534400" cy="5857615"/>
          </a:xfrm>
          <a:prstGeom prst="rect">
            <a:avLst/>
          </a:prstGeom>
        </p:spPr>
      </p:pic>
      <p:sp>
        <p:nvSpPr>
          <p:cNvPr id="6" name="TextBox 5">
            <a:extLst>
              <a:ext uri="{FF2B5EF4-FFF2-40B4-BE49-F238E27FC236}">
                <a16:creationId xmlns:a16="http://schemas.microsoft.com/office/drawing/2014/main" id="{1EF4D485-A015-E3E6-18BB-6C477750F398}"/>
              </a:ext>
            </a:extLst>
          </p:cNvPr>
          <p:cNvSpPr txBox="1"/>
          <p:nvPr/>
        </p:nvSpPr>
        <p:spPr>
          <a:xfrm>
            <a:off x="4686300" y="3657600"/>
            <a:ext cx="4305300" cy="29718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08415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58DB3-AAA4-29F3-B638-9043F480DF93}"/>
              </a:ext>
            </a:extLst>
          </p:cNvPr>
          <p:cNvSpPr>
            <a:spLocks noGrp="1"/>
          </p:cNvSpPr>
          <p:nvPr>
            <p:ph type="title"/>
          </p:nvPr>
        </p:nvSpPr>
        <p:spPr>
          <a:xfrm>
            <a:off x="440987" y="260886"/>
            <a:ext cx="7886700" cy="880307"/>
          </a:xfrm>
        </p:spPr>
        <p:txBody>
          <a:bodyPr/>
          <a:lstStyle/>
          <a:p>
            <a:r>
              <a:rPr lang="en-US" dirty="0"/>
              <a:t>Physical and Labs</a:t>
            </a:r>
          </a:p>
        </p:txBody>
      </p:sp>
      <p:sp>
        <p:nvSpPr>
          <p:cNvPr id="3" name="Content Placeholder 2">
            <a:extLst>
              <a:ext uri="{FF2B5EF4-FFF2-40B4-BE49-F238E27FC236}">
                <a16:creationId xmlns:a16="http://schemas.microsoft.com/office/drawing/2014/main" id="{D14F6FDB-1EDA-8FBC-002B-39392075B65F}"/>
              </a:ext>
            </a:extLst>
          </p:cNvPr>
          <p:cNvSpPr>
            <a:spLocks noGrp="1"/>
          </p:cNvSpPr>
          <p:nvPr>
            <p:ph sz="half" idx="1"/>
          </p:nvPr>
        </p:nvSpPr>
        <p:spPr/>
        <p:txBody>
          <a:bodyPr>
            <a:normAutofit lnSpcReduction="10000"/>
          </a:bodyPr>
          <a:lstStyle/>
          <a:p>
            <a:pPr marL="0" indent="0">
              <a:buNone/>
            </a:pPr>
            <a:r>
              <a:rPr lang="en-US" dirty="0"/>
              <a:t>Anthropometric:</a:t>
            </a:r>
          </a:p>
          <a:p>
            <a:pPr lvl="0"/>
            <a:r>
              <a:rPr lang="en-US" dirty="0"/>
              <a:t>Height: 5 ft 7 in</a:t>
            </a:r>
          </a:p>
          <a:p>
            <a:pPr lvl="0"/>
            <a:r>
              <a:rPr lang="en-US" dirty="0"/>
              <a:t>Weight: 125 </a:t>
            </a:r>
            <a:r>
              <a:rPr lang="en-US" dirty="0" err="1"/>
              <a:t>lb</a:t>
            </a:r>
            <a:r>
              <a:rPr lang="en-US" dirty="0"/>
              <a:t>  (56.8 kg)</a:t>
            </a:r>
          </a:p>
          <a:p>
            <a:pPr lvl="0"/>
            <a:r>
              <a:rPr lang="en-US" dirty="0"/>
              <a:t>Usual body weight: 130–134 </a:t>
            </a:r>
            <a:r>
              <a:rPr lang="en-US" dirty="0" err="1"/>
              <a:t>lb</a:t>
            </a:r>
            <a:endParaRPr lang="en-US" dirty="0"/>
          </a:p>
          <a:p>
            <a:endParaRPr lang="en-US" dirty="0"/>
          </a:p>
        </p:txBody>
      </p:sp>
      <p:sp>
        <p:nvSpPr>
          <p:cNvPr id="4" name="Content Placeholder 3">
            <a:extLst>
              <a:ext uri="{FF2B5EF4-FFF2-40B4-BE49-F238E27FC236}">
                <a16:creationId xmlns:a16="http://schemas.microsoft.com/office/drawing/2014/main" id="{EF5AA47E-B5F4-485A-7E35-7993CF77F4DB}"/>
              </a:ext>
            </a:extLst>
          </p:cNvPr>
          <p:cNvSpPr>
            <a:spLocks noGrp="1"/>
          </p:cNvSpPr>
          <p:nvPr>
            <p:ph sz="half" idx="2"/>
          </p:nvPr>
        </p:nvSpPr>
        <p:spPr/>
        <p:txBody>
          <a:bodyPr>
            <a:normAutofit lnSpcReduction="10000"/>
          </a:bodyPr>
          <a:lstStyle/>
          <a:p>
            <a:r>
              <a:rPr lang="en-US" dirty="0"/>
              <a:t>Labs: 1 week prior to visit.  </a:t>
            </a:r>
          </a:p>
          <a:p>
            <a:pPr lvl="0"/>
            <a:r>
              <a:rPr lang="en-US" dirty="0"/>
              <a:t>Hemoglobin A1c: 10.0%</a:t>
            </a:r>
          </a:p>
          <a:p>
            <a:pPr lvl="0"/>
            <a:r>
              <a:rPr lang="en-US" dirty="0"/>
              <a:t>Glucose: 263 mg/dL</a:t>
            </a:r>
          </a:p>
          <a:p>
            <a:pPr lvl="0"/>
            <a:r>
              <a:rPr lang="en-US" dirty="0"/>
              <a:t>Total cholesterol: 168 mg/dL</a:t>
            </a:r>
          </a:p>
          <a:p>
            <a:pPr lvl="0"/>
            <a:r>
              <a:rPr lang="en-US" dirty="0"/>
              <a:t>HDL: 74 mg/dL</a:t>
            </a:r>
          </a:p>
          <a:p>
            <a:pPr lvl="0"/>
            <a:r>
              <a:rPr lang="en-US" dirty="0"/>
              <a:t>LDL: 70 mg/dL</a:t>
            </a:r>
          </a:p>
          <a:p>
            <a:pPr lvl="0"/>
            <a:r>
              <a:rPr lang="en-US" dirty="0"/>
              <a:t>Triglycerides: 120 mg/dL</a:t>
            </a:r>
          </a:p>
          <a:p>
            <a:endParaRPr lang="en-US" dirty="0"/>
          </a:p>
        </p:txBody>
      </p:sp>
      <p:pic>
        <p:nvPicPr>
          <p:cNvPr id="6" name="Picture 5">
            <a:extLst>
              <a:ext uri="{FF2B5EF4-FFF2-40B4-BE49-F238E27FC236}">
                <a16:creationId xmlns:a16="http://schemas.microsoft.com/office/drawing/2014/main" id="{DE8A3046-AA72-A5DB-11DB-45DF7773B742}"/>
              </a:ext>
            </a:extLst>
          </p:cNvPr>
          <p:cNvPicPr>
            <a:picLocks noChangeAspect="1"/>
          </p:cNvPicPr>
          <p:nvPr/>
        </p:nvPicPr>
        <p:blipFill>
          <a:blip r:embed="rId2"/>
          <a:srcRect l="1695" t="17251" r="3209" b="13020"/>
          <a:stretch>
            <a:fillRect/>
          </a:stretch>
        </p:blipFill>
        <p:spPr>
          <a:xfrm>
            <a:off x="173134" y="1202297"/>
            <a:ext cx="8651428" cy="4759221"/>
          </a:xfrm>
          <a:prstGeom prst="rect">
            <a:avLst/>
          </a:prstGeom>
        </p:spPr>
      </p:pic>
    </p:spTree>
    <p:extLst>
      <p:ext uri="{BB962C8B-B14F-4D97-AF65-F5344CB8AC3E}">
        <p14:creationId xmlns:p14="http://schemas.microsoft.com/office/powerpoint/2010/main" val="208205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C768-07C0-33B1-ACFD-B4535033D73C}"/>
              </a:ext>
            </a:extLst>
          </p:cNvPr>
          <p:cNvSpPr>
            <a:spLocks noGrp="1"/>
          </p:cNvSpPr>
          <p:nvPr>
            <p:ph type="title"/>
          </p:nvPr>
        </p:nvSpPr>
        <p:spPr>
          <a:xfrm>
            <a:off x="457200" y="381000"/>
            <a:ext cx="8153400" cy="831231"/>
          </a:xfrm>
        </p:spPr>
        <p:txBody>
          <a:bodyPr>
            <a:normAutofit/>
          </a:bodyPr>
          <a:lstStyle/>
          <a:p>
            <a:r>
              <a:rPr lang="en-US" dirty="0"/>
              <a:t>Lifestyle and Typical Meals</a:t>
            </a:r>
          </a:p>
        </p:txBody>
      </p:sp>
      <p:sp>
        <p:nvSpPr>
          <p:cNvPr id="3" name="Content Placeholder 2">
            <a:extLst>
              <a:ext uri="{FF2B5EF4-FFF2-40B4-BE49-F238E27FC236}">
                <a16:creationId xmlns:a16="http://schemas.microsoft.com/office/drawing/2014/main" id="{0D8609F7-3D6C-1059-3172-82A9EC4D6D5F}"/>
              </a:ext>
            </a:extLst>
          </p:cNvPr>
          <p:cNvSpPr>
            <a:spLocks noGrp="1"/>
          </p:cNvSpPr>
          <p:nvPr>
            <p:ph sz="half" idx="1"/>
          </p:nvPr>
        </p:nvSpPr>
        <p:spPr>
          <a:xfrm>
            <a:off x="628650" y="1371600"/>
            <a:ext cx="3886200" cy="4355306"/>
          </a:xfrm>
        </p:spPr>
        <p:txBody>
          <a:bodyPr>
            <a:normAutofit fontScale="40000" lnSpcReduction="20000"/>
          </a:bodyPr>
          <a:lstStyle/>
          <a:p>
            <a:pPr>
              <a:lnSpc>
                <a:spcPct val="120000"/>
              </a:lnSpc>
            </a:pPr>
            <a:r>
              <a:rPr lang="en-US" sz="4500" b="1" dirty="0"/>
              <a:t>Lifestyle:</a:t>
            </a:r>
            <a:r>
              <a:rPr lang="en-US" sz="4500" dirty="0"/>
              <a:t> Historically active lifestyle, including walking 5–7 miles daily and recent addition of resistance training several times per week. </a:t>
            </a:r>
          </a:p>
          <a:p>
            <a:pPr>
              <a:lnSpc>
                <a:spcPct val="120000"/>
              </a:lnSpc>
            </a:pPr>
            <a:r>
              <a:rPr lang="en-US" sz="4500" dirty="0"/>
              <a:t>Over  preceding several months, had unintentional 12 </a:t>
            </a:r>
            <a:r>
              <a:rPr lang="en-US" sz="4500" dirty="0" err="1"/>
              <a:t>lb</a:t>
            </a:r>
            <a:r>
              <a:rPr lang="en-US" sz="4500" dirty="0"/>
              <a:t> weight loss. MJ associates this with food restrictions made following diagnosis. Reports polyuria, polydipsia, and fatigue.</a:t>
            </a:r>
          </a:p>
          <a:p>
            <a:pPr>
              <a:lnSpc>
                <a:spcPct val="120000"/>
              </a:lnSpc>
            </a:pPr>
            <a:r>
              <a:rPr lang="en-US" sz="4500" dirty="0"/>
              <a:t>Diet history notes the recent shift in diet pattern, significantly reducing daily sugar intake and overall intentional carbohydrate reduction.</a:t>
            </a:r>
          </a:p>
          <a:p>
            <a:endParaRPr lang="en-US" dirty="0"/>
          </a:p>
        </p:txBody>
      </p:sp>
      <p:sp>
        <p:nvSpPr>
          <p:cNvPr id="4" name="Content Placeholder 3">
            <a:extLst>
              <a:ext uri="{FF2B5EF4-FFF2-40B4-BE49-F238E27FC236}">
                <a16:creationId xmlns:a16="http://schemas.microsoft.com/office/drawing/2014/main" id="{F3D14940-62F7-FB6E-7C06-F3FBA2D72F68}"/>
              </a:ext>
            </a:extLst>
          </p:cNvPr>
          <p:cNvSpPr>
            <a:spLocks noGrp="1"/>
          </p:cNvSpPr>
          <p:nvPr>
            <p:ph sz="half" idx="2"/>
          </p:nvPr>
        </p:nvSpPr>
        <p:spPr>
          <a:xfrm>
            <a:off x="4730885" y="1447800"/>
            <a:ext cx="3886200" cy="3712747"/>
          </a:xfrm>
        </p:spPr>
        <p:txBody>
          <a:bodyPr>
            <a:normAutofit fontScale="40000" lnSpcReduction="20000"/>
          </a:bodyPr>
          <a:lstStyle/>
          <a:p>
            <a:pPr marL="0" indent="0">
              <a:lnSpc>
                <a:spcPct val="120000"/>
              </a:lnSpc>
              <a:buNone/>
            </a:pPr>
            <a:r>
              <a:rPr lang="en-US" b="1" dirty="0"/>
              <a:t>Current typical meals included:</a:t>
            </a:r>
          </a:p>
          <a:p>
            <a:pPr>
              <a:lnSpc>
                <a:spcPct val="120000"/>
              </a:lnSpc>
            </a:pPr>
            <a:r>
              <a:rPr lang="en-US" dirty="0"/>
              <a:t>Breakfast: two scrambled eggs with half an English muffin, avocado or butter</a:t>
            </a:r>
          </a:p>
          <a:p>
            <a:pPr>
              <a:lnSpc>
                <a:spcPct val="120000"/>
              </a:lnSpc>
            </a:pPr>
            <a:r>
              <a:rPr lang="en-US" dirty="0"/>
              <a:t>Lunch: 1 large low-carbohydrate tortilla with 4 oz lean protein and 1.5 cups vegetables (sauce or cheese added often)</a:t>
            </a:r>
          </a:p>
          <a:p>
            <a:pPr>
              <a:lnSpc>
                <a:spcPct val="120000"/>
              </a:lnSpc>
            </a:pPr>
            <a:r>
              <a:rPr lang="en-US" dirty="0"/>
              <a:t>Dinner: 3-4 oz lean protein with salad and lite dressing. Occasionally would add beans. </a:t>
            </a:r>
          </a:p>
          <a:p>
            <a:pPr>
              <a:lnSpc>
                <a:spcPct val="120000"/>
              </a:lnSpc>
            </a:pPr>
            <a:r>
              <a:rPr lang="en-US" dirty="0"/>
              <a:t>Minimal snacking due to fear of hyperglycemia</a:t>
            </a:r>
          </a:p>
          <a:p>
            <a:endParaRPr lang="en-US" dirty="0"/>
          </a:p>
        </p:txBody>
      </p:sp>
      <p:pic>
        <p:nvPicPr>
          <p:cNvPr id="6" name="Picture 5">
            <a:extLst>
              <a:ext uri="{FF2B5EF4-FFF2-40B4-BE49-F238E27FC236}">
                <a16:creationId xmlns:a16="http://schemas.microsoft.com/office/drawing/2014/main" id="{F953DC58-76AF-68F8-0EBF-12530050C516}"/>
              </a:ext>
            </a:extLst>
          </p:cNvPr>
          <p:cNvPicPr>
            <a:picLocks noChangeAspect="1"/>
          </p:cNvPicPr>
          <p:nvPr/>
        </p:nvPicPr>
        <p:blipFill>
          <a:blip r:embed="rId2"/>
          <a:srcRect l="3298" t="-1415" r="1673" b="15850"/>
          <a:stretch>
            <a:fillRect/>
          </a:stretch>
        </p:blipFill>
        <p:spPr>
          <a:xfrm>
            <a:off x="114300" y="0"/>
            <a:ext cx="8953500" cy="6400800"/>
          </a:xfrm>
          <a:prstGeom prst="rect">
            <a:avLst/>
          </a:prstGeom>
        </p:spPr>
      </p:pic>
    </p:spTree>
    <p:extLst>
      <p:ext uri="{BB962C8B-B14F-4D97-AF65-F5344CB8AC3E}">
        <p14:creationId xmlns:p14="http://schemas.microsoft.com/office/powerpoint/2010/main" val="1339874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123AF-AEE2-2A4C-4D2F-B254C2B0870E}"/>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598349B2-390F-A3B8-7E6B-50468D1DDE13}"/>
              </a:ext>
            </a:extLst>
          </p:cNvPr>
          <p:cNvSpPr>
            <a:spLocks noGrp="1"/>
          </p:cNvSpPr>
          <p:nvPr>
            <p:ph sz="half" idx="1"/>
          </p:nvPr>
        </p:nvSpPr>
        <p:spPr/>
        <p:txBody>
          <a:bodyPr>
            <a:normAutofit fontScale="92500" lnSpcReduction="20000"/>
          </a:bodyPr>
          <a:lstStyle/>
          <a:p>
            <a:pPr lvl="0"/>
            <a:r>
              <a:rPr lang="en-US" dirty="0"/>
              <a:t>What labs do you want to draw to determine if right diagnosis?</a:t>
            </a:r>
          </a:p>
          <a:p>
            <a:pPr lvl="0"/>
            <a:r>
              <a:rPr lang="en-US" dirty="0"/>
              <a:t>What change in therapy?</a:t>
            </a:r>
          </a:p>
          <a:p>
            <a:pPr lvl="0"/>
            <a:r>
              <a:rPr lang="en-US" dirty="0"/>
              <a:t>If you were starting MJ on insulin, what would be the dose?</a:t>
            </a:r>
          </a:p>
          <a:p>
            <a:pPr lvl="0"/>
            <a:r>
              <a:rPr lang="en-US" dirty="0"/>
              <a:t>What medical nutrition therapy would you recommend?</a:t>
            </a:r>
          </a:p>
          <a:p>
            <a:pPr lvl="0"/>
            <a:r>
              <a:rPr lang="en-US" dirty="0"/>
              <a:t>Are there any concerns with the current treatment plan? </a:t>
            </a:r>
          </a:p>
          <a:p>
            <a:endParaRPr lang="en-US" dirty="0"/>
          </a:p>
        </p:txBody>
      </p:sp>
      <p:sp>
        <p:nvSpPr>
          <p:cNvPr id="4" name="Content Placeholder 3">
            <a:extLst>
              <a:ext uri="{FF2B5EF4-FFF2-40B4-BE49-F238E27FC236}">
                <a16:creationId xmlns:a16="http://schemas.microsoft.com/office/drawing/2014/main" id="{9CD46D6B-E1EB-53CF-3265-A1EFE7ADA528}"/>
              </a:ext>
            </a:extLst>
          </p:cNvPr>
          <p:cNvSpPr>
            <a:spLocks noGrp="1"/>
          </p:cNvSpPr>
          <p:nvPr>
            <p:ph sz="half" idx="2"/>
          </p:nvPr>
        </p:nvSpPr>
        <p:spPr/>
        <p:txBody>
          <a:bodyPr>
            <a:normAutofit fontScale="92500" lnSpcReduction="20000"/>
          </a:bodyPr>
          <a:lstStyle/>
          <a:p>
            <a:endParaRPr lang="en-US"/>
          </a:p>
        </p:txBody>
      </p:sp>
      <p:pic>
        <p:nvPicPr>
          <p:cNvPr id="6" name="Picture 5">
            <a:extLst>
              <a:ext uri="{FF2B5EF4-FFF2-40B4-BE49-F238E27FC236}">
                <a16:creationId xmlns:a16="http://schemas.microsoft.com/office/drawing/2014/main" id="{2CDE6460-E817-1502-560B-3FC959C6DFEB}"/>
              </a:ext>
            </a:extLst>
          </p:cNvPr>
          <p:cNvPicPr>
            <a:picLocks noChangeAspect="1"/>
          </p:cNvPicPr>
          <p:nvPr/>
        </p:nvPicPr>
        <p:blipFill>
          <a:blip r:embed="rId2"/>
          <a:srcRect b="10256"/>
          <a:stretch>
            <a:fillRect/>
          </a:stretch>
        </p:blipFill>
        <p:spPr>
          <a:xfrm>
            <a:off x="0" y="228600"/>
            <a:ext cx="9144000" cy="6152956"/>
          </a:xfrm>
          <a:prstGeom prst="rect">
            <a:avLst/>
          </a:prstGeom>
        </p:spPr>
      </p:pic>
    </p:spTree>
    <p:extLst>
      <p:ext uri="{BB962C8B-B14F-4D97-AF65-F5344CB8AC3E}">
        <p14:creationId xmlns:p14="http://schemas.microsoft.com/office/powerpoint/2010/main" val="1509827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DDB6C-30D5-39CC-D1B0-EF40719582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40B31-8BDE-D923-58D1-A145DB4CB740}"/>
              </a:ext>
            </a:extLst>
          </p:cNvPr>
          <p:cNvSpPr>
            <a:spLocks noGrp="1"/>
          </p:cNvSpPr>
          <p:nvPr>
            <p:ph type="title"/>
          </p:nvPr>
        </p:nvSpPr>
        <p:spPr/>
        <p:txBody>
          <a:bodyPr/>
          <a:lstStyle/>
          <a:p>
            <a:r>
              <a:rPr lang="en-US" dirty="0"/>
              <a:t>Questions &amp; Answers</a:t>
            </a:r>
          </a:p>
        </p:txBody>
      </p:sp>
      <p:sp>
        <p:nvSpPr>
          <p:cNvPr id="3" name="Content Placeholder 2">
            <a:extLst>
              <a:ext uri="{FF2B5EF4-FFF2-40B4-BE49-F238E27FC236}">
                <a16:creationId xmlns:a16="http://schemas.microsoft.com/office/drawing/2014/main" id="{5A27E9AB-466D-1CC2-814E-E22EB7DAE974}"/>
              </a:ext>
            </a:extLst>
          </p:cNvPr>
          <p:cNvSpPr>
            <a:spLocks noGrp="1"/>
          </p:cNvSpPr>
          <p:nvPr>
            <p:ph sz="half" idx="1"/>
          </p:nvPr>
        </p:nvSpPr>
        <p:spPr/>
        <p:txBody>
          <a:bodyPr>
            <a:normAutofit fontScale="92500" lnSpcReduction="20000"/>
          </a:bodyPr>
          <a:lstStyle/>
          <a:p>
            <a:pPr lvl="0"/>
            <a:r>
              <a:rPr lang="en-US" dirty="0"/>
              <a:t>What labs do you want to draw to determine if right diagnosis?</a:t>
            </a:r>
          </a:p>
          <a:p>
            <a:pPr lvl="0"/>
            <a:r>
              <a:rPr lang="en-US" dirty="0"/>
              <a:t>What change in therapy?</a:t>
            </a:r>
          </a:p>
          <a:p>
            <a:pPr lvl="0"/>
            <a:r>
              <a:rPr lang="en-US" dirty="0"/>
              <a:t>If you were starting MJ on insulin, what would be the dose?</a:t>
            </a:r>
          </a:p>
          <a:p>
            <a:pPr lvl="0"/>
            <a:r>
              <a:rPr lang="en-US" dirty="0"/>
              <a:t>What medical nutrition therapy would you recommend?</a:t>
            </a:r>
          </a:p>
          <a:p>
            <a:pPr lvl="0"/>
            <a:r>
              <a:rPr lang="en-US" dirty="0"/>
              <a:t>Are there any concerns with the current treatment plan? </a:t>
            </a:r>
          </a:p>
          <a:p>
            <a:endParaRPr lang="en-US" dirty="0"/>
          </a:p>
        </p:txBody>
      </p:sp>
      <p:sp>
        <p:nvSpPr>
          <p:cNvPr id="4" name="Content Placeholder 3">
            <a:extLst>
              <a:ext uri="{FF2B5EF4-FFF2-40B4-BE49-F238E27FC236}">
                <a16:creationId xmlns:a16="http://schemas.microsoft.com/office/drawing/2014/main" id="{09409A7F-0C43-8B66-7202-C7304DA79FD0}"/>
              </a:ext>
            </a:extLst>
          </p:cNvPr>
          <p:cNvSpPr>
            <a:spLocks noGrp="1"/>
          </p:cNvSpPr>
          <p:nvPr>
            <p:ph sz="half" idx="2"/>
          </p:nvPr>
        </p:nvSpPr>
        <p:spPr/>
        <p:txBody>
          <a:bodyPr>
            <a:normAutofit fontScale="92500" lnSpcReduction="20000"/>
          </a:bodyPr>
          <a:lstStyle/>
          <a:p>
            <a:endParaRPr lang="en-US"/>
          </a:p>
        </p:txBody>
      </p:sp>
      <p:pic>
        <p:nvPicPr>
          <p:cNvPr id="6" name="Picture 5">
            <a:extLst>
              <a:ext uri="{FF2B5EF4-FFF2-40B4-BE49-F238E27FC236}">
                <a16:creationId xmlns:a16="http://schemas.microsoft.com/office/drawing/2014/main" id="{608E9CC1-B2E9-A42F-864F-02F5DDAAED9F}"/>
              </a:ext>
            </a:extLst>
          </p:cNvPr>
          <p:cNvPicPr>
            <a:picLocks noChangeAspect="1"/>
          </p:cNvPicPr>
          <p:nvPr/>
        </p:nvPicPr>
        <p:blipFill>
          <a:blip r:embed="rId2"/>
          <a:srcRect l="4342" t="16672" r="3158" b="10256"/>
          <a:stretch>
            <a:fillRect/>
          </a:stretch>
        </p:blipFill>
        <p:spPr>
          <a:xfrm>
            <a:off x="424873" y="1216152"/>
            <a:ext cx="8458200" cy="5009956"/>
          </a:xfrm>
          <a:prstGeom prst="rect">
            <a:avLst/>
          </a:prstGeom>
        </p:spPr>
      </p:pic>
      <p:sp>
        <p:nvSpPr>
          <p:cNvPr id="5" name="TextBox 4">
            <a:extLst>
              <a:ext uri="{FF2B5EF4-FFF2-40B4-BE49-F238E27FC236}">
                <a16:creationId xmlns:a16="http://schemas.microsoft.com/office/drawing/2014/main" id="{213EF9CB-1F14-BA4F-F32B-81F3509849C5}"/>
              </a:ext>
            </a:extLst>
          </p:cNvPr>
          <p:cNvSpPr txBox="1"/>
          <p:nvPr/>
        </p:nvSpPr>
        <p:spPr>
          <a:xfrm>
            <a:off x="5651754" y="1546389"/>
            <a:ext cx="3035046" cy="369332"/>
          </a:xfrm>
          <a:prstGeom prst="rect">
            <a:avLst/>
          </a:prstGeom>
          <a:solidFill>
            <a:schemeClr val="bg1"/>
          </a:solidFill>
        </p:spPr>
        <p:txBody>
          <a:bodyPr wrap="square" rtlCol="0">
            <a:spAutoFit/>
          </a:bodyPr>
          <a:lstStyle/>
          <a:p>
            <a:r>
              <a:rPr lang="en-US" dirty="0"/>
              <a:t>GADA, IAA, </a:t>
            </a:r>
            <a:r>
              <a:rPr lang="es-ES" dirty="0">
                <a:solidFill>
                  <a:prstClr val="black"/>
                </a:solidFill>
              </a:rPr>
              <a:t>ZnT8A, IA-2A</a:t>
            </a:r>
            <a:endParaRPr lang="en-US" dirty="0">
              <a:solidFill>
                <a:prstClr val="black"/>
              </a:solidFill>
            </a:endParaRPr>
          </a:p>
        </p:txBody>
      </p:sp>
      <p:sp>
        <p:nvSpPr>
          <p:cNvPr id="8" name="TextBox 7">
            <a:extLst>
              <a:ext uri="{FF2B5EF4-FFF2-40B4-BE49-F238E27FC236}">
                <a16:creationId xmlns:a16="http://schemas.microsoft.com/office/drawing/2014/main" id="{3C2EA139-8B3E-4D38-94E9-60763F4843B8}"/>
              </a:ext>
            </a:extLst>
          </p:cNvPr>
          <p:cNvSpPr txBox="1"/>
          <p:nvPr/>
        </p:nvSpPr>
        <p:spPr>
          <a:xfrm>
            <a:off x="5486400" y="2538185"/>
            <a:ext cx="3187446" cy="369332"/>
          </a:xfrm>
          <a:prstGeom prst="rect">
            <a:avLst/>
          </a:prstGeom>
          <a:solidFill>
            <a:schemeClr val="bg1"/>
          </a:solidFill>
        </p:spPr>
        <p:txBody>
          <a:bodyPr wrap="square" rtlCol="0">
            <a:spAutoFit/>
          </a:bodyPr>
          <a:lstStyle/>
          <a:p>
            <a:r>
              <a:rPr lang="en-US" dirty="0"/>
              <a:t>Start on Basal Bolus Therapy</a:t>
            </a:r>
          </a:p>
        </p:txBody>
      </p:sp>
      <p:sp>
        <p:nvSpPr>
          <p:cNvPr id="9" name="TextBox 8">
            <a:extLst>
              <a:ext uri="{FF2B5EF4-FFF2-40B4-BE49-F238E27FC236}">
                <a16:creationId xmlns:a16="http://schemas.microsoft.com/office/drawing/2014/main" id="{AA315DA3-6813-9206-9F34-498D10BE0D37}"/>
              </a:ext>
            </a:extLst>
          </p:cNvPr>
          <p:cNvSpPr txBox="1"/>
          <p:nvPr/>
        </p:nvSpPr>
        <p:spPr>
          <a:xfrm>
            <a:off x="5585691" y="3361866"/>
            <a:ext cx="2743200" cy="646331"/>
          </a:xfrm>
          <a:prstGeom prst="rect">
            <a:avLst/>
          </a:prstGeom>
          <a:noFill/>
        </p:spPr>
        <p:txBody>
          <a:bodyPr wrap="square" rtlCol="0">
            <a:spAutoFit/>
          </a:bodyPr>
          <a:lstStyle/>
          <a:p>
            <a:r>
              <a:rPr lang="en-US" dirty="0"/>
              <a:t>56kg x 0.5 = 28 units</a:t>
            </a:r>
          </a:p>
          <a:p>
            <a:r>
              <a:rPr lang="en-US" dirty="0"/>
              <a:t>14 basal &amp; ~4-5 units ac </a:t>
            </a:r>
          </a:p>
        </p:txBody>
      </p:sp>
      <p:sp>
        <p:nvSpPr>
          <p:cNvPr id="11" name="TextBox 10">
            <a:extLst>
              <a:ext uri="{FF2B5EF4-FFF2-40B4-BE49-F238E27FC236}">
                <a16:creationId xmlns:a16="http://schemas.microsoft.com/office/drawing/2014/main" id="{49B2B86A-0D0D-9459-DEE5-8BE07AA6F4FC}"/>
              </a:ext>
            </a:extLst>
          </p:cNvPr>
          <p:cNvSpPr txBox="1"/>
          <p:nvPr/>
        </p:nvSpPr>
        <p:spPr>
          <a:xfrm>
            <a:off x="5585691" y="4229550"/>
            <a:ext cx="3244596" cy="923330"/>
          </a:xfrm>
          <a:prstGeom prst="rect">
            <a:avLst/>
          </a:prstGeom>
          <a:solidFill>
            <a:schemeClr val="bg1"/>
          </a:solidFill>
        </p:spPr>
        <p:txBody>
          <a:bodyPr wrap="square" rtlCol="0">
            <a:spAutoFit/>
          </a:bodyPr>
          <a:lstStyle/>
          <a:p>
            <a:r>
              <a:rPr lang="en-US" dirty="0"/>
              <a:t>Discuss fears around food, consider</a:t>
            </a:r>
            <a:r>
              <a:rPr lang="en-US" dirty="0">
                <a:solidFill>
                  <a:prstClr val="black"/>
                </a:solidFill>
              </a:rPr>
              <a:t> </a:t>
            </a:r>
            <a:r>
              <a:rPr lang="en-US" dirty="0"/>
              <a:t>incorporating carbs to match with insulin.</a:t>
            </a:r>
          </a:p>
        </p:txBody>
      </p:sp>
      <p:sp>
        <p:nvSpPr>
          <p:cNvPr id="13" name="TextBox 12">
            <a:extLst>
              <a:ext uri="{FF2B5EF4-FFF2-40B4-BE49-F238E27FC236}">
                <a16:creationId xmlns:a16="http://schemas.microsoft.com/office/drawing/2014/main" id="{8F2E0CE7-6D24-6FD9-DE8D-354F34D2230E}"/>
              </a:ext>
            </a:extLst>
          </p:cNvPr>
          <p:cNvSpPr txBox="1"/>
          <p:nvPr/>
        </p:nvSpPr>
        <p:spPr>
          <a:xfrm>
            <a:off x="5791200" y="5366328"/>
            <a:ext cx="2787396" cy="1200329"/>
          </a:xfrm>
          <a:prstGeom prst="rect">
            <a:avLst/>
          </a:prstGeom>
          <a:solidFill>
            <a:schemeClr val="bg1"/>
          </a:solidFill>
        </p:spPr>
        <p:txBody>
          <a:bodyPr wrap="square" rtlCol="0">
            <a:spAutoFit/>
          </a:bodyPr>
          <a:lstStyle/>
          <a:p>
            <a:r>
              <a:rPr lang="en-US" dirty="0"/>
              <a:t>Stop Metformin, SGLT-2, See Endo, CGM/Ketones &amp; connect with diabetes education team.</a:t>
            </a:r>
          </a:p>
        </p:txBody>
      </p:sp>
    </p:spTree>
    <p:extLst>
      <p:ext uri="{BB962C8B-B14F-4D97-AF65-F5344CB8AC3E}">
        <p14:creationId xmlns:p14="http://schemas.microsoft.com/office/powerpoint/2010/main" val="2242288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3771" cy="51390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Aptos" panose="02110004020202020204"/>
            </a:endParaRPr>
          </a:p>
        </p:txBody>
      </p:sp>
      <p:sp>
        <p:nvSpPr>
          <p:cNvPr id="18" name="Rectangle 17">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9" y="857250"/>
            <a:ext cx="914377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Aptos" panose="02110004020202020204"/>
            </a:endParaRPr>
          </a:p>
        </p:txBody>
      </p:sp>
      <p:sp>
        <p:nvSpPr>
          <p:cNvPr id="5" name="TextBox 4">
            <a:extLst>
              <a:ext uri="{FF2B5EF4-FFF2-40B4-BE49-F238E27FC236}">
                <a16:creationId xmlns:a16="http://schemas.microsoft.com/office/drawing/2014/main" id="{9A04C639-D4B1-2926-E673-DBFD9486DD86}"/>
              </a:ext>
            </a:extLst>
          </p:cNvPr>
          <p:cNvSpPr txBox="1"/>
          <p:nvPr/>
        </p:nvSpPr>
        <p:spPr>
          <a:xfrm>
            <a:off x="4927324" y="1130095"/>
            <a:ext cx="3854600" cy="1725562"/>
          </a:xfrm>
          <a:prstGeom prst="rect">
            <a:avLst/>
          </a:prstGeom>
        </p:spPr>
        <p:txBody>
          <a:bodyPr vert="horz" lIns="68580" tIns="34290" rIns="68580" bIns="34290" rtlCol="0" anchor="t">
            <a:normAutofit/>
          </a:bodyPr>
          <a:lstStyle/>
          <a:p>
            <a:pPr defTabSz="685800">
              <a:lnSpc>
                <a:spcPct val="120000"/>
              </a:lnSpc>
              <a:spcBef>
                <a:spcPct val="0"/>
              </a:spcBef>
              <a:spcAft>
                <a:spcPts val="450"/>
              </a:spcAft>
            </a:pPr>
            <a:r>
              <a:rPr lang="en-US" sz="2700" b="1" dirty="0">
                <a:solidFill>
                  <a:srgbClr val="0E2841"/>
                </a:solidFill>
                <a:latin typeface="Aptos Display" panose="02110004020202020204"/>
              </a:rPr>
              <a:t>Healing through Connection for Healthcare Professionals</a:t>
            </a:r>
          </a:p>
        </p:txBody>
      </p:sp>
      <p:sp>
        <p:nvSpPr>
          <p:cNvPr id="9" name="TextBox 8">
            <a:extLst>
              <a:ext uri="{FF2B5EF4-FFF2-40B4-BE49-F238E27FC236}">
                <a16:creationId xmlns:a16="http://schemas.microsoft.com/office/drawing/2014/main" id="{63BE8172-59A8-6D59-8BD8-7243F0A685D2}"/>
              </a:ext>
            </a:extLst>
          </p:cNvPr>
          <p:cNvSpPr txBox="1"/>
          <p:nvPr/>
        </p:nvSpPr>
        <p:spPr>
          <a:xfrm>
            <a:off x="4875771" y="3591905"/>
            <a:ext cx="4164990" cy="1543051"/>
          </a:xfrm>
          <a:prstGeom prst="rect">
            <a:avLst/>
          </a:prstGeom>
        </p:spPr>
        <p:txBody>
          <a:bodyPr vert="horz" lIns="68580" tIns="34290" rIns="68580" bIns="34290" rtlCol="0" anchor="b">
            <a:normAutofit fontScale="92500"/>
          </a:bodyPr>
          <a:lstStyle/>
          <a:p>
            <a:pPr algn="ctr" defTabSz="685800">
              <a:lnSpc>
                <a:spcPct val="110000"/>
              </a:lnSpc>
              <a:spcBef>
                <a:spcPts val="750"/>
              </a:spcBef>
            </a:pPr>
            <a:r>
              <a:rPr lang="en-US" sz="1500" b="1" dirty="0">
                <a:solidFill>
                  <a:srgbClr val="0E2841"/>
                </a:solidFill>
                <a:latin typeface="Aptos" panose="02110004020202020204"/>
              </a:rPr>
              <a:t>Beverly Thomassian, RN, MPH, CDCES, BC-ADM</a:t>
            </a:r>
          </a:p>
          <a:p>
            <a:pPr algn="ctr" defTabSz="685800">
              <a:lnSpc>
                <a:spcPct val="110000"/>
              </a:lnSpc>
              <a:spcBef>
                <a:spcPts val="750"/>
              </a:spcBef>
            </a:pPr>
            <a:r>
              <a:rPr lang="en-US" sz="1500" b="1" dirty="0">
                <a:solidFill>
                  <a:srgbClr val="0E2841"/>
                </a:solidFill>
                <a:latin typeface="Aptos" panose="02110004020202020204"/>
              </a:rPr>
              <a:t>Pronouns: she, her and hers</a:t>
            </a:r>
          </a:p>
          <a:p>
            <a:pPr algn="ctr" defTabSz="685800">
              <a:lnSpc>
                <a:spcPct val="110000"/>
              </a:lnSpc>
              <a:spcBef>
                <a:spcPts val="750"/>
              </a:spcBef>
            </a:pPr>
            <a:r>
              <a:rPr lang="en-US" sz="1500" dirty="0">
                <a:solidFill>
                  <a:srgbClr val="0E2841"/>
                </a:solidFill>
                <a:latin typeface="Aptos" panose="02110004020202020204"/>
              </a:rPr>
              <a:t>President &amp; Founder – Diabetes Education Services</a:t>
            </a:r>
          </a:p>
          <a:p>
            <a:pPr algn="ctr" defTabSz="685800">
              <a:lnSpc>
                <a:spcPct val="110000"/>
              </a:lnSpc>
              <a:spcBef>
                <a:spcPts val="750"/>
              </a:spcBef>
            </a:pPr>
            <a:r>
              <a:rPr lang="en-US" sz="1500" dirty="0">
                <a:solidFill>
                  <a:srgbClr val="0E2841"/>
                </a:solidFill>
                <a:latin typeface="Aptos" panose="02110004020202020204"/>
              </a:rPr>
              <a:t>www.DiabetesEd.net</a:t>
            </a:r>
            <a:endParaRPr lang="en-US" sz="600" dirty="0">
              <a:solidFill>
                <a:srgbClr val="0E2841"/>
              </a:solidFill>
              <a:latin typeface="Aptos" panose="02110004020202020204"/>
            </a:endParaRPr>
          </a:p>
        </p:txBody>
      </p:sp>
      <p:pic>
        <p:nvPicPr>
          <p:cNvPr id="13" name="Graphic 12" descr="Doctor">
            <a:extLst>
              <a:ext uri="{FF2B5EF4-FFF2-40B4-BE49-F238E27FC236}">
                <a16:creationId xmlns:a16="http://schemas.microsoft.com/office/drawing/2014/main" id="{46753E6E-74A1-9562-D19A-6B1A2D872BC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5353" y="2218740"/>
            <a:ext cx="3106320" cy="310632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20" name="Group 19">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9" y="852768"/>
            <a:ext cx="4679006" cy="5147984"/>
            <a:chOff x="305" y="-5977"/>
            <a:chExt cx="6238675" cy="6863979"/>
          </a:xfrm>
        </p:grpSpPr>
        <p:sp>
          <p:nvSpPr>
            <p:cNvPr id="21" name="Freeform: Shape 20">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Aptos" panose="02110004020202020204"/>
              </a:endParaRPr>
            </a:p>
          </p:txBody>
        </p:sp>
        <p:sp>
          <p:nvSpPr>
            <p:cNvPr id="22" name="Freeform: Shape 21">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Aptos" panose="02110004020202020204"/>
              </a:endParaRPr>
            </a:p>
          </p:txBody>
        </p:sp>
        <p:sp>
          <p:nvSpPr>
            <p:cNvPr id="23" name="Freeform: Shape 22">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Aptos" panose="02110004020202020204"/>
              </a:endParaRPr>
            </a:p>
          </p:txBody>
        </p:sp>
      </p:grpSp>
    </p:spTree>
    <p:extLst>
      <p:ext uri="{BB962C8B-B14F-4D97-AF65-F5344CB8AC3E}">
        <p14:creationId xmlns:p14="http://schemas.microsoft.com/office/powerpoint/2010/main" val="1968261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2A8EE-98EC-412C-3588-C9BE0CEB97E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88D17E5-E4B0-2DAF-B309-BF45C2D43C51}"/>
              </a:ext>
            </a:extLst>
          </p:cNvPr>
          <p:cNvSpPr>
            <a:spLocks noGrp="1"/>
          </p:cNvSpPr>
          <p:nvPr>
            <p:ph type="title"/>
          </p:nvPr>
        </p:nvSpPr>
        <p:spPr>
          <a:xfrm>
            <a:off x="629841" y="1131094"/>
            <a:ext cx="7886700" cy="617935"/>
          </a:xfrm>
        </p:spPr>
        <p:txBody>
          <a:bodyPr>
            <a:normAutofit fontScale="90000"/>
          </a:bodyPr>
          <a:lstStyle/>
          <a:p>
            <a:r>
              <a:rPr lang="en-US" dirty="0">
                <a:solidFill>
                  <a:schemeClr val="accent4">
                    <a:lumMod val="50000"/>
                  </a:schemeClr>
                </a:solidFill>
              </a:rPr>
              <a:t>Diabetes Visit – What do you think?</a:t>
            </a:r>
            <a:endParaRPr lang="en-US" i="1" dirty="0">
              <a:solidFill>
                <a:schemeClr val="accent4">
                  <a:lumMod val="50000"/>
                </a:schemeClr>
              </a:solidFill>
            </a:endParaRPr>
          </a:p>
        </p:txBody>
      </p:sp>
      <p:sp>
        <p:nvSpPr>
          <p:cNvPr id="10" name="Text Placeholder 9">
            <a:extLst>
              <a:ext uri="{FF2B5EF4-FFF2-40B4-BE49-F238E27FC236}">
                <a16:creationId xmlns:a16="http://schemas.microsoft.com/office/drawing/2014/main" id="{8035FBF7-A93F-DD5A-4559-2B26BEA9C74D}"/>
              </a:ext>
            </a:extLst>
          </p:cNvPr>
          <p:cNvSpPr>
            <a:spLocks noGrp="1"/>
          </p:cNvSpPr>
          <p:nvPr>
            <p:ph type="body" sz="quarter" idx="3"/>
          </p:nvPr>
        </p:nvSpPr>
        <p:spPr>
          <a:xfrm>
            <a:off x="5324822" y="1846286"/>
            <a:ext cx="3391477" cy="378310"/>
          </a:xfrm>
        </p:spPr>
        <p:txBody>
          <a:bodyPr>
            <a:normAutofit lnSpcReduction="10000"/>
          </a:bodyPr>
          <a:lstStyle/>
          <a:p>
            <a:r>
              <a:rPr lang="en-US" sz="2100" dirty="0">
                <a:solidFill>
                  <a:srgbClr val="7030A0"/>
                </a:solidFill>
              </a:rPr>
              <a:t>How Does JR Feel?</a:t>
            </a:r>
          </a:p>
        </p:txBody>
      </p:sp>
      <p:sp>
        <p:nvSpPr>
          <p:cNvPr id="11" name="Content Placeholder 10">
            <a:extLst>
              <a:ext uri="{FF2B5EF4-FFF2-40B4-BE49-F238E27FC236}">
                <a16:creationId xmlns:a16="http://schemas.microsoft.com/office/drawing/2014/main" id="{3A8C729F-FE74-BAEF-2318-73C24A940459}"/>
              </a:ext>
            </a:extLst>
          </p:cNvPr>
          <p:cNvSpPr>
            <a:spLocks noGrp="1"/>
          </p:cNvSpPr>
          <p:nvPr>
            <p:ph sz="quarter" idx="4"/>
          </p:nvPr>
        </p:nvSpPr>
        <p:spPr>
          <a:xfrm>
            <a:off x="5310072" y="2309966"/>
            <a:ext cx="3391477" cy="3189531"/>
          </a:xfrm>
        </p:spPr>
        <p:txBody>
          <a:bodyPr>
            <a:normAutofit fontScale="92500" lnSpcReduction="10000"/>
          </a:bodyPr>
          <a:lstStyle/>
          <a:p>
            <a:r>
              <a:rPr lang="en-US" dirty="0"/>
              <a:t>Defeated</a:t>
            </a:r>
          </a:p>
          <a:p>
            <a:r>
              <a:rPr lang="en-US" dirty="0"/>
              <a:t>Embarrassed</a:t>
            </a:r>
          </a:p>
          <a:p>
            <a:r>
              <a:rPr lang="en-US" dirty="0"/>
              <a:t>Ashamed</a:t>
            </a:r>
          </a:p>
          <a:p>
            <a:r>
              <a:rPr lang="en-US" dirty="0"/>
              <a:t>Angry</a:t>
            </a:r>
          </a:p>
          <a:p>
            <a:r>
              <a:rPr lang="en-US" dirty="0"/>
              <a:t>Hurt</a:t>
            </a:r>
          </a:p>
          <a:p>
            <a:pPr marL="0" indent="0">
              <a:buNone/>
            </a:pPr>
            <a:endParaRPr lang="en-US" dirty="0"/>
          </a:p>
          <a:p>
            <a:pPr marL="0" indent="0">
              <a:buNone/>
            </a:pPr>
            <a:r>
              <a:rPr lang="en-US" dirty="0">
                <a:solidFill>
                  <a:srgbClr val="7030A0"/>
                </a:solidFill>
              </a:rPr>
              <a:t>How does the HCP feel?</a:t>
            </a:r>
          </a:p>
        </p:txBody>
      </p:sp>
      <p:sp>
        <p:nvSpPr>
          <p:cNvPr id="15" name="Content Placeholder 14">
            <a:extLst>
              <a:ext uri="{FF2B5EF4-FFF2-40B4-BE49-F238E27FC236}">
                <a16:creationId xmlns:a16="http://schemas.microsoft.com/office/drawing/2014/main" id="{9204E881-8011-9086-0F47-0A0C67F6112A}"/>
              </a:ext>
            </a:extLst>
          </p:cNvPr>
          <p:cNvSpPr>
            <a:spLocks noGrp="1"/>
          </p:cNvSpPr>
          <p:nvPr>
            <p:ph sz="half" idx="2"/>
          </p:nvPr>
        </p:nvSpPr>
        <p:spPr>
          <a:xfrm>
            <a:off x="629841" y="2188637"/>
            <a:ext cx="4074895" cy="3461839"/>
          </a:xfrm>
        </p:spPr>
        <p:txBody>
          <a:bodyPr>
            <a:normAutofit fontScale="92500" lnSpcReduction="10000"/>
          </a:bodyPr>
          <a:lstStyle/>
          <a:p>
            <a:r>
              <a:rPr lang="en-US" sz="2700" dirty="0">
                <a:latin typeface="Calibri" panose="020F0502020204030204" pitchFamily="34" charset="0"/>
                <a:ea typeface="Calibri" panose="020F0502020204030204" pitchFamily="34" charset="0"/>
                <a:cs typeface="Calibri" panose="020F0502020204030204" pitchFamily="34" charset="0"/>
              </a:rPr>
              <a:t>JR arrives at the clinic and says they are injecting their basal insulin 5 times a week.</a:t>
            </a:r>
          </a:p>
          <a:p>
            <a:r>
              <a:rPr lang="en-US" sz="2700" dirty="0">
                <a:latin typeface="Calibri" panose="020F0502020204030204" pitchFamily="34" charset="0"/>
                <a:ea typeface="Calibri" panose="020F0502020204030204" pitchFamily="34" charset="0"/>
                <a:cs typeface="Calibri" panose="020F0502020204030204" pitchFamily="34" charset="0"/>
              </a:rPr>
              <a:t>HCP says “If you don’t inject your insulin everyday, you are going to get complications.”  (Door closed)</a:t>
            </a:r>
          </a:p>
          <a:p>
            <a:endParaRPr lang="en-US" sz="2700"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p>
        </p:txBody>
      </p:sp>
      <p:pic>
        <p:nvPicPr>
          <p:cNvPr id="6" name="Picture 5">
            <a:extLst>
              <a:ext uri="{FF2B5EF4-FFF2-40B4-BE49-F238E27FC236}">
                <a16:creationId xmlns:a16="http://schemas.microsoft.com/office/drawing/2014/main" id="{30AE7405-CEC2-8757-9EB8-5ACF6F7DA9EB}"/>
              </a:ext>
            </a:extLst>
          </p:cNvPr>
          <p:cNvPicPr>
            <a:picLocks noChangeAspect="1"/>
          </p:cNvPicPr>
          <p:nvPr/>
        </p:nvPicPr>
        <p:blipFill>
          <a:blip r:embed="rId2"/>
          <a:stretch>
            <a:fillRect/>
          </a:stretch>
        </p:blipFill>
        <p:spPr>
          <a:xfrm>
            <a:off x="7504225" y="2224596"/>
            <a:ext cx="1069136" cy="1877300"/>
          </a:xfrm>
          <a:prstGeom prst="rect">
            <a:avLst/>
          </a:prstGeom>
        </p:spPr>
      </p:pic>
    </p:spTree>
    <p:extLst>
      <p:ext uri="{BB962C8B-B14F-4D97-AF65-F5344CB8AC3E}">
        <p14:creationId xmlns:p14="http://schemas.microsoft.com/office/powerpoint/2010/main" val="124619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anim calcmode="lin" valueType="num">
                                      <p:cBhvr>
                                        <p:cTn id="15"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1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anim calcmode="lin" valueType="num">
                                      <p:cBhvr>
                                        <p:cTn id="23"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11">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anim calcmode="lin" valueType="num">
                                      <p:cBhvr>
                                        <p:cTn id="31"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11">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1">
                                            <p:txEl>
                                              <p:pRg st="4" end="4"/>
                                            </p:txEl>
                                          </p:spTgt>
                                        </p:tgtEl>
                                        <p:attrNameLst>
                                          <p:attrName>style.visibility</p:attrName>
                                        </p:attrNameLst>
                                      </p:cBhvr>
                                      <p:to>
                                        <p:strVal val="visible"/>
                                      </p:to>
                                    </p:set>
                                    <p:anim calcmode="lin" valueType="num">
                                      <p:cBhvr>
                                        <p:cTn id="39" dur="1000" fill="hold"/>
                                        <p:tgtEl>
                                          <p:spTgt spid="11">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11">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11">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11">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1">
                                            <p:txEl>
                                              <p:pRg st="6" end="6"/>
                                            </p:txEl>
                                          </p:spTgt>
                                        </p:tgtEl>
                                        <p:attrNameLst>
                                          <p:attrName>style.visibility</p:attrName>
                                        </p:attrNameLst>
                                      </p:cBhvr>
                                      <p:to>
                                        <p:strVal val="visible"/>
                                      </p:to>
                                    </p:set>
                                    <p:anim calcmode="lin" valueType="num">
                                      <p:cBhvr>
                                        <p:cTn id="47" dur="1000" fill="hold"/>
                                        <p:tgtEl>
                                          <p:spTgt spid="11">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11">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11">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0E8F0-A969-F0D9-432E-C9B23815E16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D0D75C4-1BB5-812D-8D3B-B92C822DA827}"/>
              </a:ext>
            </a:extLst>
          </p:cNvPr>
          <p:cNvSpPr>
            <a:spLocks noGrp="1"/>
          </p:cNvSpPr>
          <p:nvPr>
            <p:ph type="title"/>
          </p:nvPr>
        </p:nvSpPr>
        <p:spPr>
          <a:xfrm>
            <a:off x="628650" y="976887"/>
            <a:ext cx="7886700" cy="617935"/>
          </a:xfrm>
        </p:spPr>
        <p:txBody>
          <a:bodyPr>
            <a:normAutofit fontScale="90000"/>
          </a:bodyPr>
          <a:lstStyle/>
          <a:p>
            <a:r>
              <a:rPr lang="en-US" dirty="0">
                <a:solidFill>
                  <a:schemeClr val="accent4">
                    <a:lumMod val="50000"/>
                  </a:schemeClr>
                </a:solidFill>
              </a:rPr>
              <a:t>Diabetes Visit – Let’s Go </a:t>
            </a:r>
            <a:r>
              <a:rPr lang="en-US" i="1" dirty="0">
                <a:solidFill>
                  <a:schemeClr val="accent4">
                    <a:lumMod val="50000"/>
                  </a:schemeClr>
                </a:solidFill>
              </a:rPr>
              <a:t>through</a:t>
            </a:r>
          </a:p>
        </p:txBody>
      </p:sp>
      <p:sp>
        <p:nvSpPr>
          <p:cNvPr id="8" name="Text Placeholder 7">
            <a:extLst>
              <a:ext uri="{FF2B5EF4-FFF2-40B4-BE49-F238E27FC236}">
                <a16:creationId xmlns:a16="http://schemas.microsoft.com/office/drawing/2014/main" id="{CB6CCA24-A1B2-8977-5E46-93BF108FC567}"/>
              </a:ext>
            </a:extLst>
          </p:cNvPr>
          <p:cNvSpPr>
            <a:spLocks noGrp="1"/>
          </p:cNvSpPr>
          <p:nvPr>
            <p:ph type="body" idx="1"/>
          </p:nvPr>
        </p:nvSpPr>
        <p:spPr>
          <a:xfrm>
            <a:off x="381287" y="3622266"/>
            <a:ext cx="4572002" cy="435192"/>
          </a:xfrm>
        </p:spPr>
        <p:txBody>
          <a:bodyPr>
            <a:normAutofit fontScale="85000" lnSpcReduction="10000"/>
          </a:bodyPr>
          <a:lstStyle/>
          <a:p>
            <a:r>
              <a:rPr lang="en-US" sz="2100" dirty="0">
                <a:solidFill>
                  <a:srgbClr val="7030A0"/>
                </a:solidFill>
              </a:rPr>
              <a:t>A small adjustment can make a BIG Difference</a:t>
            </a:r>
          </a:p>
        </p:txBody>
      </p:sp>
      <p:sp>
        <p:nvSpPr>
          <p:cNvPr id="10" name="Text Placeholder 9">
            <a:extLst>
              <a:ext uri="{FF2B5EF4-FFF2-40B4-BE49-F238E27FC236}">
                <a16:creationId xmlns:a16="http://schemas.microsoft.com/office/drawing/2014/main" id="{C781245A-5F8D-2981-FFDA-1BD3890E14A9}"/>
              </a:ext>
            </a:extLst>
          </p:cNvPr>
          <p:cNvSpPr>
            <a:spLocks noGrp="1"/>
          </p:cNvSpPr>
          <p:nvPr>
            <p:ph type="body" sz="quarter" idx="3"/>
          </p:nvPr>
        </p:nvSpPr>
        <p:spPr>
          <a:xfrm>
            <a:off x="5324822" y="1447030"/>
            <a:ext cx="3391477" cy="603997"/>
          </a:xfrm>
        </p:spPr>
        <p:txBody>
          <a:bodyPr>
            <a:normAutofit fontScale="85000" lnSpcReduction="10000"/>
          </a:bodyPr>
          <a:lstStyle/>
          <a:p>
            <a:r>
              <a:rPr lang="en-US" sz="3450" dirty="0">
                <a:solidFill>
                  <a:srgbClr val="7030A0"/>
                </a:solidFill>
              </a:rPr>
              <a:t>How Does JR Feel?</a:t>
            </a:r>
            <a:endParaRPr lang="en-US" sz="1500" dirty="0">
              <a:solidFill>
                <a:srgbClr val="7030A0"/>
              </a:solidFill>
            </a:endParaRPr>
          </a:p>
        </p:txBody>
      </p:sp>
      <p:sp>
        <p:nvSpPr>
          <p:cNvPr id="11" name="Content Placeholder 10">
            <a:extLst>
              <a:ext uri="{FF2B5EF4-FFF2-40B4-BE49-F238E27FC236}">
                <a16:creationId xmlns:a16="http://schemas.microsoft.com/office/drawing/2014/main" id="{AE1388DD-0076-AA9C-0A99-CEA178BC385E}"/>
              </a:ext>
            </a:extLst>
          </p:cNvPr>
          <p:cNvSpPr>
            <a:spLocks noGrp="1"/>
          </p:cNvSpPr>
          <p:nvPr>
            <p:ph sz="quarter" idx="4"/>
          </p:nvPr>
        </p:nvSpPr>
        <p:spPr>
          <a:xfrm>
            <a:off x="5324822" y="2051027"/>
            <a:ext cx="3391477" cy="3294341"/>
          </a:xfrm>
        </p:spPr>
        <p:txBody>
          <a:bodyPr>
            <a:normAutofit fontScale="85000" lnSpcReduction="20000"/>
          </a:bodyPr>
          <a:lstStyle/>
          <a:p>
            <a:r>
              <a:rPr lang="en-US" dirty="0"/>
              <a:t>Reassured</a:t>
            </a:r>
          </a:p>
          <a:p>
            <a:r>
              <a:rPr lang="en-US" dirty="0"/>
              <a:t>Heard &amp; Seen</a:t>
            </a:r>
          </a:p>
          <a:p>
            <a:r>
              <a:rPr lang="en-US" dirty="0"/>
              <a:t>Recognized</a:t>
            </a:r>
          </a:p>
          <a:p>
            <a:r>
              <a:rPr lang="en-US" dirty="0"/>
              <a:t>Confident</a:t>
            </a:r>
          </a:p>
          <a:p>
            <a:r>
              <a:rPr lang="en-US" dirty="0"/>
              <a:t>Connected</a:t>
            </a:r>
          </a:p>
          <a:p>
            <a:pPr marL="0" indent="0">
              <a:buNone/>
            </a:pPr>
            <a:r>
              <a:rPr lang="en-US" b="1" dirty="0">
                <a:solidFill>
                  <a:srgbClr val="7030A0"/>
                </a:solidFill>
              </a:rPr>
              <a:t>How does the HCP feel?</a:t>
            </a:r>
          </a:p>
          <a:p>
            <a:pPr marL="0" indent="0">
              <a:buNone/>
            </a:pPr>
            <a:endParaRPr lang="en-US" b="1" dirty="0">
              <a:solidFill>
                <a:srgbClr val="7030A0"/>
              </a:solidFill>
            </a:endParaRPr>
          </a:p>
          <a:p>
            <a:endParaRPr lang="en-US" dirty="0"/>
          </a:p>
        </p:txBody>
      </p:sp>
      <p:sp>
        <p:nvSpPr>
          <p:cNvPr id="15" name="Content Placeholder 14">
            <a:extLst>
              <a:ext uri="{FF2B5EF4-FFF2-40B4-BE49-F238E27FC236}">
                <a16:creationId xmlns:a16="http://schemas.microsoft.com/office/drawing/2014/main" id="{ACDB2D8E-0C41-7807-5BCE-C71F0DD7DA5C}"/>
              </a:ext>
            </a:extLst>
          </p:cNvPr>
          <p:cNvSpPr>
            <a:spLocks noGrp="1"/>
          </p:cNvSpPr>
          <p:nvPr>
            <p:ph sz="half" idx="2"/>
          </p:nvPr>
        </p:nvSpPr>
        <p:spPr>
          <a:xfrm>
            <a:off x="301752" y="1749029"/>
            <a:ext cx="4705562" cy="4314402"/>
          </a:xfrm>
        </p:spPr>
        <p:txBody>
          <a:bodyPr>
            <a:normAutofit fontScale="85000" lnSpcReduction="20000"/>
          </a:bodyPr>
          <a:lstStyle/>
          <a:p>
            <a:r>
              <a:rPr lang="en-US" dirty="0">
                <a:latin typeface="Calibri" panose="020F0502020204030204" pitchFamily="34" charset="0"/>
                <a:ea typeface="Calibri" panose="020F0502020204030204" pitchFamily="34" charset="0"/>
                <a:cs typeface="Calibri" panose="020F0502020204030204" pitchFamily="34" charset="0"/>
              </a:rPr>
              <a:t>JR arrives at the clinic and says they are injecting their basal insulin 5 times a week.</a:t>
            </a:r>
          </a:p>
          <a:p>
            <a:r>
              <a:rPr lang="en-US" dirty="0">
                <a:latin typeface="Calibri" panose="020F0502020204030204" pitchFamily="34" charset="0"/>
                <a:ea typeface="Calibri" panose="020F0502020204030204" pitchFamily="34" charset="0"/>
                <a:cs typeface="Calibri" panose="020F0502020204030204" pitchFamily="34" charset="0"/>
              </a:rPr>
              <a:t>HCP says “If you don’t inject your insulin everyday, you are going to get complications.”  (Door closed)</a:t>
            </a: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HCP smiles and says, “Hi JR, how are  you doing? I heard you are taking your insulin on most days. Great job. What’s going on on the other days?” </a:t>
            </a:r>
          </a:p>
          <a:p>
            <a:r>
              <a:rPr lang="en-US"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Door Open – Connection made</a:t>
            </a: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p>
        </p:txBody>
      </p:sp>
      <p:sp>
        <p:nvSpPr>
          <p:cNvPr id="2" name="Arrow: Striped Right 1">
            <a:extLst>
              <a:ext uri="{FF2B5EF4-FFF2-40B4-BE49-F238E27FC236}">
                <a16:creationId xmlns:a16="http://schemas.microsoft.com/office/drawing/2014/main" id="{BD04AB70-60EF-9373-A8B7-A1861ED8F9B9}"/>
              </a:ext>
            </a:extLst>
          </p:cNvPr>
          <p:cNvSpPr/>
          <p:nvPr/>
        </p:nvSpPr>
        <p:spPr>
          <a:xfrm>
            <a:off x="6053632" y="5038927"/>
            <a:ext cx="1749763" cy="612881"/>
          </a:xfrm>
          <a:prstGeom prst="stripedRightArrow">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Healing to Person</a:t>
            </a:r>
          </a:p>
        </p:txBody>
      </p:sp>
      <p:sp>
        <p:nvSpPr>
          <p:cNvPr id="3" name="Arrow: Striped Right 2">
            <a:extLst>
              <a:ext uri="{FF2B5EF4-FFF2-40B4-BE49-F238E27FC236}">
                <a16:creationId xmlns:a16="http://schemas.microsoft.com/office/drawing/2014/main" id="{9E452322-C592-35F1-52B5-617C718EDE12}"/>
              </a:ext>
            </a:extLst>
          </p:cNvPr>
          <p:cNvSpPr/>
          <p:nvPr/>
        </p:nvSpPr>
        <p:spPr>
          <a:xfrm rot="10800000" flipV="1">
            <a:off x="5848723" y="4320287"/>
            <a:ext cx="1749764" cy="486687"/>
          </a:xfrm>
          <a:prstGeom prst="striped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Healing to HCP</a:t>
            </a:r>
          </a:p>
        </p:txBody>
      </p:sp>
      <p:pic>
        <p:nvPicPr>
          <p:cNvPr id="4" name="Picture 3" descr="Light from open door">
            <a:extLst>
              <a:ext uri="{FF2B5EF4-FFF2-40B4-BE49-F238E27FC236}">
                <a16:creationId xmlns:a16="http://schemas.microsoft.com/office/drawing/2014/main" id="{DB063478-F3B0-32C1-73C1-386B7074160C}"/>
              </a:ext>
            </a:extLst>
          </p:cNvPr>
          <p:cNvPicPr>
            <a:picLocks noChangeAspect="1"/>
          </p:cNvPicPr>
          <p:nvPr/>
        </p:nvPicPr>
        <p:blipFill>
          <a:blip r:embed="rId2">
            <a:extLst>
              <a:ext uri="{28A0092B-C50C-407E-A947-70E740481C1C}">
                <a14:useLocalDpi xmlns:a14="http://schemas.microsoft.com/office/drawing/2010/main" val="0"/>
              </a:ext>
            </a:extLst>
          </a:blip>
          <a:srcRect l="41475" r="1506" b="1"/>
          <a:stretch>
            <a:fillRect/>
          </a:stretch>
        </p:blipFill>
        <p:spPr>
          <a:xfrm>
            <a:off x="7392588" y="2155837"/>
            <a:ext cx="1508065" cy="1560453"/>
          </a:xfrm>
          <a:custGeom>
            <a:avLst/>
            <a:gdLst/>
            <a:ahLst/>
            <a:cxnLst/>
            <a:rect l="l" t="t" r="r" b="b"/>
            <a:pathLst>
              <a:path w="3524888" h="3647338">
                <a:moveTo>
                  <a:pt x="887180" y="60"/>
                </a:moveTo>
                <a:cubicBezTo>
                  <a:pt x="945946" y="-443"/>
                  <a:pt x="1004682"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8"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6"/>
                </a:cubicBezTo>
                <a:cubicBezTo>
                  <a:pt x="3500391" y="1228440"/>
                  <a:pt x="3500750" y="1315584"/>
                  <a:pt x="3507210" y="1402639"/>
                </a:cubicBezTo>
                <a:cubicBezTo>
                  <a:pt x="3514626" y="1500407"/>
                  <a:pt x="3520966" y="1598176"/>
                  <a:pt x="3506252" y="1695856"/>
                </a:cubicBezTo>
                <a:cubicBezTo>
                  <a:pt x="3492089" y="1780866"/>
                  <a:pt x="3485019" y="1866447"/>
                  <a:pt x="3485079" y="1952109"/>
                </a:cubicBezTo>
                <a:cubicBezTo>
                  <a:pt x="3486753" y="2065682"/>
                  <a:pt x="3498595" y="2178986"/>
                  <a:pt x="3505415" y="2292381"/>
                </a:cubicBezTo>
                <a:cubicBezTo>
                  <a:pt x="3514746" y="2447918"/>
                  <a:pt x="3522761" y="2603544"/>
                  <a:pt x="3508406" y="2759171"/>
                </a:cubicBezTo>
                <a:cubicBezTo>
                  <a:pt x="3497997" y="2866762"/>
                  <a:pt x="3488427"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5"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0" y="60"/>
                </a:cubicBezTo>
                <a:close/>
              </a:path>
            </a:pathLst>
          </a:custGeom>
        </p:spPr>
      </p:pic>
      <p:sp>
        <p:nvSpPr>
          <p:cNvPr id="9" name="TextBox 8">
            <a:extLst>
              <a:ext uri="{FF2B5EF4-FFF2-40B4-BE49-F238E27FC236}">
                <a16:creationId xmlns:a16="http://schemas.microsoft.com/office/drawing/2014/main" id="{850E19AB-AE34-0106-0C01-A60F683FC073}"/>
              </a:ext>
            </a:extLst>
          </p:cNvPr>
          <p:cNvSpPr txBox="1"/>
          <p:nvPr/>
        </p:nvSpPr>
        <p:spPr>
          <a:xfrm>
            <a:off x="6033079" y="4758710"/>
            <a:ext cx="1974962" cy="323165"/>
          </a:xfrm>
          <a:prstGeom prst="rect">
            <a:avLst/>
          </a:prstGeom>
          <a:noFill/>
        </p:spPr>
        <p:txBody>
          <a:bodyPr wrap="square" rtlCol="0">
            <a:spAutoFit/>
          </a:bodyPr>
          <a:lstStyle/>
          <a:p>
            <a:r>
              <a:rPr lang="en-US" sz="1500" b="1" dirty="0">
                <a:solidFill>
                  <a:schemeClr val="tx2">
                    <a:lumMod val="50000"/>
                    <a:lumOff val="50000"/>
                  </a:schemeClr>
                </a:solidFill>
              </a:rPr>
              <a:t>Bidirectional Healing</a:t>
            </a:r>
          </a:p>
        </p:txBody>
      </p:sp>
    </p:spTree>
    <p:extLst>
      <p:ext uri="{BB962C8B-B14F-4D97-AF65-F5344CB8AC3E}">
        <p14:creationId xmlns:p14="http://schemas.microsoft.com/office/powerpoint/2010/main" val="329234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anim calcmode="lin" valueType="num">
                                      <p:cBhvr>
                                        <p:cTn id="15" dur="1000" fill="hold"/>
                                        <p:tgtEl>
                                          <p:spTgt spid="15">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15">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15">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15">
                                            <p:txEl>
                                              <p:pRg st="3" end="3"/>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15">
                                            <p:txEl>
                                              <p:pRg st="4" end="4"/>
                                            </p:txEl>
                                          </p:spTgt>
                                        </p:tgtEl>
                                        <p:attrNameLst>
                                          <p:attrName>style.visibility</p:attrName>
                                        </p:attrNameLst>
                                      </p:cBhvr>
                                      <p:to>
                                        <p:strVal val="visible"/>
                                      </p:to>
                                    </p:set>
                                    <p:anim calcmode="lin" valueType="num">
                                      <p:cBhvr>
                                        <p:cTn id="21" dur="1000" fill="hold"/>
                                        <p:tgtEl>
                                          <p:spTgt spid="15">
                                            <p:txEl>
                                              <p:pRg st="4" end="4"/>
                                            </p:txEl>
                                          </p:spTgt>
                                        </p:tgtEl>
                                        <p:attrNameLst>
                                          <p:attrName>ppt_w</p:attrName>
                                        </p:attrNameLst>
                                      </p:cBhvr>
                                      <p:tavLst>
                                        <p:tav tm="0">
                                          <p:val>
                                            <p:fltVal val="0"/>
                                          </p:val>
                                        </p:tav>
                                        <p:tav tm="100000">
                                          <p:val>
                                            <p:strVal val="#ppt_w"/>
                                          </p:val>
                                        </p:tav>
                                      </p:tavLst>
                                    </p:anim>
                                    <p:anim calcmode="lin" valueType="num">
                                      <p:cBhvr>
                                        <p:cTn id="22" dur="1000" fill="hold"/>
                                        <p:tgtEl>
                                          <p:spTgt spid="15">
                                            <p:txEl>
                                              <p:pRg st="4" end="4"/>
                                            </p:txEl>
                                          </p:spTgt>
                                        </p:tgtEl>
                                        <p:attrNameLst>
                                          <p:attrName>ppt_h</p:attrName>
                                        </p:attrNameLst>
                                      </p:cBhvr>
                                      <p:tavLst>
                                        <p:tav tm="0">
                                          <p:val>
                                            <p:fltVal val="0"/>
                                          </p:val>
                                        </p:tav>
                                        <p:tav tm="100000">
                                          <p:val>
                                            <p:strVal val="#ppt_h"/>
                                          </p:val>
                                        </p:tav>
                                      </p:tavLst>
                                    </p:anim>
                                    <p:anim calcmode="lin" valueType="num">
                                      <p:cBhvr>
                                        <p:cTn id="23" dur="1000" fill="hold"/>
                                        <p:tgtEl>
                                          <p:spTgt spid="15">
                                            <p:txEl>
                                              <p:pRg st="4" end="4"/>
                                            </p:txEl>
                                          </p:spTgt>
                                        </p:tgtEl>
                                        <p:attrNameLst>
                                          <p:attrName>style.rotation</p:attrName>
                                        </p:attrNameLst>
                                      </p:cBhvr>
                                      <p:tavLst>
                                        <p:tav tm="0">
                                          <p:val>
                                            <p:fltVal val="90"/>
                                          </p:val>
                                        </p:tav>
                                        <p:tav tm="100000">
                                          <p:val>
                                            <p:fltVal val="0"/>
                                          </p:val>
                                        </p:tav>
                                      </p:tavLst>
                                    </p:anim>
                                    <p:animEffect transition="in" filter="fade">
                                      <p:cBhvr>
                                        <p:cTn id="24" dur="1000"/>
                                        <p:tgtEl>
                                          <p:spTgt spid="15">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 calcmode="lin" valueType="num">
                                      <p:cBhvr>
                                        <p:cTn id="29"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11">
                                            <p:txEl>
                                              <p:pRg st="1" end="1"/>
                                            </p:txEl>
                                          </p:spTgt>
                                        </p:tgtEl>
                                        <p:attrNameLst>
                                          <p:attrName>style.visibility</p:attrName>
                                        </p:attrNameLst>
                                      </p:cBhvr>
                                      <p:to>
                                        <p:strVal val="visible"/>
                                      </p:to>
                                    </p:set>
                                    <p:anim calcmode="lin" valueType="num">
                                      <p:cBhvr>
                                        <p:cTn id="37"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11">
                                            <p:txEl>
                                              <p:pRg st="2" end="2"/>
                                            </p:txEl>
                                          </p:spTgt>
                                        </p:tgtEl>
                                        <p:attrNameLst>
                                          <p:attrName>style.visibility</p:attrName>
                                        </p:attrNameLst>
                                      </p:cBhvr>
                                      <p:to>
                                        <p:strVal val="visible"/>
                                      </p:to>
                                    </p:set>
                                    <p:anim calcmode="lin" valueType="num">
                                      <p:cBhvr>
                                        <p:cTn id="45"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46"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47"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48" dur="1000"/>
                                        <p:tgtEl>
                                          <p:spTgt spid="11">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11">
                                            <p:txEl>
                                              <p:pRg st="3" end="3"/>
                                            </p:txEl>
                                          </p:spTgt>
                                        </p:tgtEl>
                                        <p:attrNameLst>
                                          <p:attrName>style.visibility</p:attrName>
                                        </p:attrNameLst>
                                      </p:cBhvr>
                                      <p:to>
                                        <p:strVal val="visible"/>
                                      </p:to>
                                    </p:set>
                                    <p:anim calcmode="lin" valueType="num">
                                      <p:cBhvr>
                                        <p:cTn id="53"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54"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55"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56" dur="1000"/>
                                        <p:tgtEl>
                                          <p:spTgt spid="11">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11">
                                            <p:txEl>
                                              <p:pRg st="4" end="4"/>
                                            </p:txEl>
                                          </p:spTgt>
                                        </p:tgtEl>
                                        <p:attrNameLst>
                                          <p:attrName>style.visibility</p:attrName>
                                        </p:attrNameLst>
                                      </p:cBhvr>
                                      <p:to>
                                        <p:strVal val="visible"/>
                                      </p:to>
                                    </p:set>
                                    <p:anim calcmode="lin" valueType="num">
                                      <p:cBhvr>
                                        <p:cTn id="61" dur="1000" fill="hold"/>
                                        <p:tgtEl>
                                          <p:spTgt spid="11">
                                            <p:txEl>
                                              <p:pRg st="4" end="4"/>
                                            </p:txEl>
                                          </p:spTgt>
                                        </p:tgtEl>
                                        <p:attrNameLst>
                                          <p:attrName>ppt_w</p:attrName>
                                        </p:attrNameLst>
                                      </p:cBhvr>
                                      <p:tavLst>
                                        <p:tav tm="0">
                                          <p:val>
                                            <p:fltVal val="0"/>
                                          </p:val>
                                        </p:tav>
                                        <p:tav tm="100000">
                                          <p:val>
                                            <p:strVal val="#ppt_w"/>
                                          </p:val>
                                        </p:tav>
                                      </p:tavLst>
                                    </p:anim>
                                    <p:anim calcmode="lin" valueType="num">
                                      <p:cBhvr>
                                        <p:cTn id="62" dur="1000" fill="hold"/>
                                        <p:tgtEl>
                                          <p:spTgt spid="11">
                                            <p:txEl>
                                              <p:pRg st="4" end="4"/>
                                            </p:txEl>
                                          </p:spTgt>
                                        </p:tgtEl>
                                        <p:attrNameLst>
                                          <p:attrName>ppt_h</p:attrName>
                                        </p:attrNameLst>
                                      </p:cBhvr>
                                      <p:tavLst>
                                        <p:tav tm="0">
                                          <p:val>
                                            <p:fltVal val="0"/>
                                          </p:val>
                                        </p:tav>
                                        <p:tav tm="100000">
                                          <p:val>
                                            <p:strVal val="#ppt_h"/>
                                          </p:val>
                                        </p:tav>
                                      </p:tavLst>
                                    </p:anim>
                                    <p:anim calcmode="lin" valueType="num">
                                      <p:cBhvr>
                                        <p:cTn id="63" dur="1000" fill="hold"/>
                                        <p:tgtEl>
                                          <p:spTgt spid="11">
                                            <p:txEl>
                                              <p:pRg st="4" end="4"/>
                                            </p:txEl>
                                          </p:spTgt>
                                        </p:tgtEl>
                                        <p:attrNameLst>
                                          <p:attrName>style.rotation</p:attrName>
                                        </p:attrNameLst>
                                      </p:cBhvr>
                                      <p:tavLst>
                                        <p:tav tm="0">
                                          <p:val>
                                            <p:fltVal val="90"/>
                                          </p:val>
                                        </p:tav>
                                        <p:tav tm="100000">
                                          <p:val>
                                            <p:fltVal val="0"/>
                                          </p:val>
                                        </p:tav>
                                      </p:tavLst>
                                    </p:anim>
                                    <p:animEffect transition="in" filter="fade">
                                      <p:cBhvr>
                                        <p:cTn id="64" dur="1000"/>
                                        <p:tgtEl>
                                          <p:spTgt spid="11">
                                            <p:txEl>
                                              <p:pRg st="4" end="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31" presetClass="entr" presetSubtype="0" fill="hold" grpId="0" nodeType="clickEffect">
                                  <p:stCondLst>
                                    <p:cond delay="0"/>
                                  </p:stCondLst>
                                  <p:childTnLst>
                                    <p:set>
                                      <p:cBhvr>
                                        <p:cTn id="68" dur="1" fill="hold">
                                          <p:stCondLst>
                                            <p:cond delay="0"/>
                                          </p:stCondLst>
                                        </p:cTn>
                                        <p:tgtEl>
                                          <p:spTgt spid="11">
                                            <p:txEl>
                                              <p:pRg st="5" end="5"/>
                                            </p:txEl>
                                          </p:spTgt>
                                        </p:tgtEl>
                                        <p:attrNameLst>
                                          <p:attrName>style.visibility</p:attrName>
                                        </p:attrNameLst>
                                      </p:cBhvr>
                                      <p:to>
                                        <p:strVal val="visible"/>
                                      </p:to>
                                    </p:set>
                                    <p:anim calcmode="lin" valueType="num">
                                      <p:cBhvr>
                                        <p:cTn id="69" dur="1000" fill="hold"/>
                                        <p:tgtEl>
                                          <p:spTgt spid="11">
                                            <p:txEl>
                                              <p:pRg st="5" end="5"/>
                                            </p:txEl>
                                          </p:spTgt>
                                        </p:tgtEl>
                                        <p:attrNameLst>
                                          <p:attrName>ppt_w</p:attrName>
                                        </p:attrNameLst>
                                      </p:cBhvr>
                                      <p:tavLst>
                                        <p:tav tm="0">
                                          <p:val>
                                            <p:fltVal val="0"/>
                                          </p:val>
                                        </p:tav>
                                        <p:tav tm="100000">
                                          <p:val>
                                            <p:strVal val="#ppt_w"/>
                                          </p:val>
                                        </p:tav>
                                      </p:tavLst>
                                    </p:anim>
                                    <p:anim calcmode="lin" valueType="num">
                                      <p:cBhvr>
                                        <p:cTn id="70" dur="1000" fill="hold"/>
                                        <p:tgtEl>
                                          <p:spTgt spid="11">
                                            <p:txEl>
                                              <p:pRg st="5" end="5"/>
                                            </p:txEl>
                                          </p:spTgt>
                                        </p:tgtEl>
                                        <p:attrNameLst>
                                          <p:attrName>ppt_h</p:attrName>
                                        </p:attrNameLst>
                                      </p:cBhvr>
                                      <p:tavLst>
                                        <p:tav tm="0">
                                          <p:val>
                                            <p:fltVal val="0"/>
                                          </p:val>
                                        </p:tav>
                                        <p:tav tm="100000">
                                          <p:val>
                                            <p:strVal val="#ppt_h"/>
                                          </p:val>
                                        </p:tav>
                                      </p:tavLst>
                                    </p:anim>
                                    <p:anim calcmode="lin" valueType="num">
                                      <p:cBhvr>
                                        <p:cTn id="71" dur="1000" fill="hold"/>
                                        <p:tgtEl>
                                          <p:spTgt spid="11">
                                            <p:txEl>
                                              <p:pRg st="5" end="5"/>
                                            </p:txEl>
                                          </p:spTgt>
                                        </p:tgtEl>
                                        <p:attrNameLst>
                                          <p:attrName>style.rotation</p:attrName>
                                        </p:attrNameLst>
                                      </p:cBhvr>
                                      <p:tavLst>
                                        <p:tav tm="0">
                                          <p:val>
                                            <p:fltVal val="90"/>
                                          </p:val>
                                        </p:tav>
                                        <p:tav tm="100000">
                                          <p:val>
                                            <p:fltVal val="0"/>
                                          </p:val>
                                        </p:tav>
                                      </p:tavLst>
                                    </p:anim>
                                    <p:animEffect transition="in" filter="fade">
                                      <p:cBhvr>
                                        <p:cTn id="72" dur="1000"/>
                                        <p:tgtEl>
                                          <p:spTgt spid="11">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1" presetClass="entr" presetSubtype="0" fill="hold" grpId="0" nodeType="click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p:cTn id="77" dur="1000" fill="hold"/>
                                        <p:tgtEl>
                                          <p:spTgt spid="3"/>
                                        </p:tgtEl>
                                        <p:attrNameLst>
                                          <p:attrName>ppt_w</p:attrName>
                                        </p:attrNameLst>
                                      </p:cBhvr>
                                      <p:tavLst>
                                        <p:tav tm="0">
                                          <p:val>
                                            <p:fltVal val="0"/>
                                          </p:val>
                                        </p:tav>
                                        <p:tav tm="100000">
                                          <p:val>
                                            <p:strVal val="#ppt_w"/>
                                          </p:val>
                                        </p:tav>
                                      </p:tavLst>
                                    </p:anim>
                                    <p:anim calcmode="lin" valueType="num">
                                      <p:cBhvr>
                                        <p:cTn id="78" dur="1000" fill="hold"/>
                                        <p:tgtEl>
                                          <p:spTgt spid="3"/>
                                        </p:tgtEl>
                                        <p:attrNameLst>
                                          <p:attrName>ppt_h</p:attrName>
                                        </p:attrNameLst>
                                      </p:cBhvr>
                                      <p:tavLst>
                                        <p:tav tm="0">
                                          <p:val>
                                            <p:fltVal val="0"/>
                                          </p:val>
                                        </p:tav>
                                        <p:tav tm="100000">
                                          <p:val>
                                            <p:strVal val="#ppt_h"/>
                                          </p:val>
                                        </p:tav>
                                      </p:tavLst>
                                    </p:anim>
                                    <p:anim calcmode="lin" valueType="num">
                                      <p:cBhvr>
                                        <p:cTn id="79" dur="1000" fill="hold"/>
                                        <p:tgtEl>
                                          <p:spTgt spid="3"/>
                                        </p:tgtEl>
                                        <p:attrNameLst>
                                          <p:attrName>style.rotation</p:attrName>
                                        </p:attrNameLst>
                                      </p:cBhvr>
                                      <p:tavLst>
                                        <p:tav tm="0">
                                          <p:val>
                                            <p:fltVal val="90"/>
                                          </p:val>
                                        </p:tav>
                                        <p:tav tm="100000">
                                          <p:val>
                                            <p:fltVal val="0"/>
                                          </p:val>
                                        </p:tav>
                                      </p:tavLst>
                                    </p:anim>
                                    <p:animEffect transition="in" filter="fade">
                                      <p:cBhvr>
                                        <p:cTn id="80" dur="1000"/>
                                        <p:tgtEl>
                                          <p:spTgt spid="3"/>
                                        </p:tgtEl>
                                      </p:cBhvr>
                                    </p:animEffect>
                                  </p:childTnLst>
                                </p:cTn>
                              </p:par>
                            </p:childTnLst>
                          </p:cTn>
                        </p:par>
                      </p:childTnLst>
                    </p:cTn>
                  </p:par>
                  <p:par>
                    <p:cTn id="81" fill="hold">
                      <p:stCondLst>
                        <p:cond delay="indefinite"/>
                      </p:stCondLst>
                      <p:childTnLst>
                        <p:par>
                          <p:cTn id="82" fill="hold">
                            <p:stCondLst>
                              <p:cond delay="0"/>
                            </p:stCondLst>
                            <p:childTnLst>
                              <p:par>
                                <p:cTn id="83" presetID="31" presetClass="entr" presetSubtype="0" fill="hold" grpId="0" nodeType="click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1000" fill="hold"/>
                                        <p:tgtEl>
                                          <p:spTgt spid="9"/>
                                        </p:tgtEl>
                                        <p:attrNameLst>
                                          <p:attrName>ppt_w</p:attrName>
                                        </p:attrNameLst>
                                      </p:cBhvr>
                                      <p:tavLst>
                                        <p:tav tm="0">
                                          <p:val>
                                            <p:fltVal val="0"/>
                                          </p:val>
                                        </p:tav>
                                        <p:tav tm="100000">
                                          <p:val>
                                            <p:strVal val="#ppt_w"/>
                                          </p:val>
                                        </p:tav>
                                      </p:tavLst>
                                    </p:anim>
                                    <p:anim calcmode="lin" valueType="num">
                                      <p:cBhvr>
                                        <p:cTn id="86" dur="1000" fill="hold"/>
                                        <p:tgtEl>
                                          <p:spTgt spid="9"/>
                                        </p:tgtEl>
                                        <p:attrNameLst>
                                          <p:attrName>ppt_h</p:attrName>
                                        </p:attrNameLst>
                                      </p:cBhvr>
                                      <p:tavLst>
                                        <p:tav tm="0">
                                          <p:val>
                                            <p:fltVal val="0"/>
                                          </p:val>
                                        </p:tav>
                                        <p:tav tm="100000">
                                          <p:val>
                                            <p:strVal val="#ppt_h"/>
                                          </p:val>
                                        </p:tav>
                                      </p:tavLst>
                                    </p:anim>
                                    <p:anim calcmode="lin" valueType="num">
                                      <p:cBhvr>
                                        <p:cTn id="87" dur="1000" fill="hold"/>
                                        <p:tgtEl>
                                          <p:spTgt spid="9"/>
                                        </p:tgtEl>
                                        <p:attrNameLst>
                                          <p:attrName>style.rotation</p:attrName>
                                        </p:attrNameLst>
                                      </p:cBhvr>
                                      <p:tavLst>
                                        <p:tav tm="0">
                                          <p:val>
                                            <p:fltVal val="90"/>
                                          </p:val>
                                        </p:tav>
                                        <p:tav tm="100000">
                                          <p:val>
                                            <p:fltVal val="0"/>
                                          </p:val>
                                        </p:tav>
                                      </p:tavLst>
                                    </p:anim>
                                    <p:animEffect transition="in" filter="fade">
                                      <p:cBhvr>
                                        <p:cTn id="88" dur="1000"/>
                                        <p:tgtEl>
                                          <p:spTgt spid="9"/>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grpId="0" nodeType="clickEffect">
                                  <p:stCondLst>
                                    <p:cond delay="0"/>
                                  </p:stCondLst>
                                  <p:childTnLst>
                                    <p:set>
                                      <p:cBhvr>
                                        <p:cTn id="92" dur="1" fill="hold">
                                          <p:stCondLst>
                                            <p:cond delay="0"/>
                                          </p:stCondLst>
                                        </p:cTn>
                                        <p:tgtEl>
                                          <p:spTgt spid="2"/>
                                        </p:tgtEl>
                                        <p:attrNameLst>
                                          <p:attrName>style.visibility</p:attrName>
                                        </p:attrNameLst>
                                      </p:cBhvr>
                                      <p:to>
                                        <p:strVal val="visible"/>
                                      </p:to>
                                    </p:set>
                                    <p:anim calcmode="lin" valueType="num">
                                      <p:cBhvr>
                                        <p:cTn id="93" dur="1000" fill="hold"/>
                                        <p:tgtEl>
                                          <p:spTgt spid="2"/>
                                        </p:tgtEl>
                                        <p:attrNameLst>
                                          <p:attrName>ppt_w</p:attrName>
                                        </p:attrNameLst>
                                      </p:cBhvr>
                                      <p:tavLst>
                                        <p:tav tm="0">
                                          <p:val>
                                            <p:fltVal val="0"/>
                                          </p:val>
                                        </p:tav>
                                        <p:tav tm="100000">
                                          <p:val>
                                            <p:strVal val="#ppt_w"/>
                                          </p:val>
                                        </p:tav>
                                      </p:tavLst>
                                    </p:anim>
                                    <p:anim calcmode="lin" valueType="num">
                                      <p:cBhvr>
                                        <p:cTn id="94" dur="1000" fill="hold"/>
                                        <p:tgtEl>
                                          <p:spTgt spid="2"/>
                                        </p:tgtEl>
                                        <p:attrNameLst>
                                          <p:attrName>ppt_h</p:attrName>
                                        </p:attrNameLst>
                                      </p:cBhvr>
                                      <p:tavLst>
                                        <p:tav tm="0">
                                          <p:val>
                                            <p:fltVal val="0"/>
                                          </p:val>
                                        </p:tav>
                                        <p:tav tm="100000">
                                          <p:val>
                                            <p:strVal val="#ppt_h"/>
                                          </p:val>
                                        </p:tav>
                                      </p:tavLst>
                                    </p:anim>
                                    <p:anim calcmode="lin" valueType="num">
                                      <p:cBhvr>
                                        <p:cTn id="95" dur="1000" fill="hold"/>
                                        <p:tgtEl>
                                          <p:spTgt spid="2"/>
                                        </p:tgtEl>
                                        <p:attrNameLst>
                                          <p:attrName>style.rotation</p:attrName>
                                        </p:attrNameLst>
                                      </p:cBhvr>
                                      <p:tavLst>
                                        <p:tav tm="0">
                                          <p:val>
                                            <p:fltVal val="90"/>
                                          </p:val>
                                        </p:tav>
                                        <p:tav tm="100000">
                                          <p:val>
                                            <p:fltVal val="0"/>
                                          </p:val>
                                        </p:tav>
                                      </p:tavLst>
                                    </p:anim>
                                    <p:animEffect transition="in" filter="fade">
                                      <p:cBhvr>
                                        <p:cTn id="96" dur="1000"/>
                                        <p:tgtEl>
                                          <p:spTgt spid="2"/>
                                        </p:tgtEl>
                                      </p:cBhvr>
                                    </p:animEffect>
                                  </p:childTnLst>
                                </p:cTn>
                              </p:par>
                            </p:childTnLst>
                          </p:cTn>
                        </p:par>
                      </p:childTnLst>
                    </p:cTn>
                  </p:par>
                  <p:par>
                    <p:cTn id="97" fill="hold">
                      <p:stCondLst>
                        <p:cond delay="indefinite"/>
                      </p:stCondLst>
                      <p:childTnLst>
                        <p:par>
                          <p:cTn id="98" fill="hold">
                            <p:stCondLst>
                              <p:cond delay="0"/>
                            </p:stCondLst>
                            <p:childTnLst>
                              <p:par>
                                <p:cTn id="99" presetID="31" presetClass="exit" presetSubtype="0" fill="hold" nodeType="clickEffect">
                                  <p:stCondLst>
                                    <p:cond delay="0"/>
                                  </p:stCondLst>
                                  <p:childTnLst>
                                    <p:anim calcmode="lin" valueType="num">
                                      <p:cBhvr>
                                        <p:cTn id="100" dur="1000"/>
                                        <p:tgtEl>
                                          <p:spTgt spid="15">
                                            <p:txEl>
                                              <p:pRg st="0" end="0"/>
                                            </p:txEl>
                                          </p:spTgt>
                                        </p:tgtEl>
                                        <p:attrNameLst>
                                          <p:attrName>ppt_w</p:attrName>
                                        </p:attrNameLst>
                                      </p:cBhvr>
                                      <p:tavLst>
                                        <p:tav tm="0">
                                          <p:val>
                                            <p:strVal val="ppt_w"/>
                                          </p:val>
                                        </p:tav>
                                        <p:tav tm="100000">
                                          <p:val>
                                            <p:fltVal val="0"/>
                                          </p:val>
                                        </p:tav>
                                      </p:tavLst>
                                    </p:anim>
                                    <p:anim calcmode="lin" valueType="num">
                                      <p:cBhvr>
                                        <p:cTn id="101" dur="1000"/>
                                        <p:tgtEl>
                                          <p:spTgt spid="15">
                                            <p:txEl>
                                              <p:pRg st="0" end="0"/>
                                            </p:txEl>
                                          </p:spTgt>
                                        </p:tgtEl>
                                        <p:attrNameLst>
                                          <p:attrName>ppt_h</p:attrName>
                                        </p:attrNameLst>
                                      </p:cBhvr>
                                      <p:tavLst>
                                        <p:tav tm="0">
                                          <p:val>
                                            <p:strVal val="ppt_h"/>
                                          </p:val>
                                        </p:tav>
                                        <p:tav tm="100000">
                                          <p:val>
                                            <p:fltVal val="0"/>
                                          </p:val>
                                        </p:tav>
                                      </p:tavLst>
                                    </p:anim>
                                    <p:anim calcmode="lin" valueType="num">
                                      <p:cBhvr>
                                        <p:cTn id="102" dur="1000"/>
                                        <p:tgtEl>
                                          <p:spTgt spid="15">
                                            <p:txEl>
                                              <p:pRg st="0" end="0"/>
                                            </p:txEl>
                                          </p:spTgt>
                                        </p:tgtEl>
                                        <p:attrNameLst>
                                          <p:attrName>style.rotation</p:attrName>
                                        </p:attrNameLst>
                                      </p:cBhvr>
                                      <p:tavLst>
                                        <p:tav tm="0">
                                          <p:val>
                                            <p:fltVal val="0"/>
                                          </p:val>
                                        </p:tav>
                                        <p:tav tm="100000">
                                          <p:val>
                                            <p:fltVal val="90"/>
                                          </p:val>
                                        </p:tav>
                                      </p:tavLst>
                                    </p:anim>
                                    <p:animEffect transition="out" filter="fade">
                                      <p:cBhvr>
                                        <p:cTn id="103" dur="1000"/>
                                        <p:tgtEl>
                                          <p:spTgt spid="15">
                                            <p:txEl>
                                              <p:pRg st="0" end="0"/>
                                            </p:txEl>
                                          </p:spTgt>
                                        </p:tgtEl>
                                      </p:cBhvr>
                                    </p:animEffect>
                                    <p:set>
                                      <p:cBhvr>
                                        <p:cTn id="104" dur="1" fill="hold">
                                          <p:stCondLst>
                                            <p:cond delay="999"/>
                                          </p:stCondLst>
                                        </p:cTn>
                                        <p:tgtEl>
                                          <p:spTgt spid="15">
                                            <p:txEl>
                                              <p:pRg st="0" end="0"/>
                                            </p:txEl>
                                          </p:spTgt>
                                        </p:tgtEl>
                                        <p:attrNameLst>
                                          <p:attrName>style.visibility</p:attrName>
                                        </p:attrNameLst>
                                      </p:cBhvr>
                                      <p:to>
                                        <p:strVal val="hidden"/>
                                      </p:to>
                                    </p:set>
                                  </p:childTnLst>
                                </p:cTn>
                              </p:par>
                              <p:par>
                                <p:cTn id="105" presetID="31" presetClass="exit" presetSubtype="0" fill="hold" nodeType="withEffect">
                                  <p:stCondLst>
                                    <p:cond delay="0"/>
                                  </p:stCondLst>
                                  <p:childTnLst>
                                    <p:anim calcmode="lin" valueType="num">
                                      <p:cBhvr>
                                        <p:cTn id="106" dur="1000"/>
                                        <p:tgtEl>
                                          <p:spTgt spid="15">
                                            <p:txEl>
                                              <p:pRg st="1" end="1"/>
                                            </p:txEl>
                                          </p:spTgt>
                                        </p:tgtEl>
                                        <p:attrNameLst>
                                          <p:attrName>ppt_w</p:attrName>
                                        </p:attrNameLst>
                                      </p:cBhvr>
                                      <p:tavLst>
                                        <p:tav tm="0">
                                          <p:val>
                                            <p:strVal val="ppt_w"/>
                                          </p:val>
                                        </p:tav>
                                        <p:tav tm="100000">
                                          <p:val>
                                            <p:fltVal val="0"/>
                                          </p:val>
                                        </p:tav>
                                      </p:tavLst>
                                    </p:anim>
                                    <p:anim calcmode="lin" valueType="num">
                                      <p:cBhvr>
                                        <p:cTn id="107" dur="1000"/>
                                        <p:tgtEl>
                                          <p:spTgt spid="15">
                                            <p:txEl>
                                              <p:pRg st="1" end="1"/>
                                            </p:txEl>
                                          </p:spTgt>
                                        </p:tgtEl>
                                        <p:attrNameLst>
                                          <p:attrName>ppt_h</p:attrName>
                                        </p:attrNameLst>
                                      </p:cBhvr>
                                      <p:tavLst>
                                        <p:tav tm="0">
                                          <p:val>
                                            <p:strVal val="ppt_h"/>
                                          </p:val>
                                        </p:tav>
                                        <p:tav tm="100000">
                                          <p:val>
                                            <p:fltVal val="0"/>
                                          </p:val>
                                        </p:tav>
                                      </p:tavLst>
                                    </p:anim>
                                    <p:anim calcmode="lin" valueType="num">
                                      <p:cBhvr>
                                        <p:cTn id="108" dur="1000"/>
                                        <p:tgtEl>
                                          <p:spTgt spid="15">
                                            <p:txEl>
                                              <p:pRg st="1" end="1"/>
                                            </p:txEl>
                                          </p:spTgt>
                                        </p:tgtEl>
                                        <p:attrNameLst>
                                          <p:attrName>style.rotation</p:attrName>
                                        </p:attrNameLst>
                                      </p:cBhvr>
                                      <p:tavLst>
                                        <p:tav tm="0">
                                          <p:val>
                                            <p:fltVal val="0"/>
                                          </p:val>
                                        </p:tav>
                                        <p:tav tm="100000">
                                          <p:val>
                                            <p:fltVal val="90"/>
                                          </p:val>
                                        </p:tav>
                                      </p:tavLst>
                                    </p:anim>
                                    <p:animEffect transition="out" filter="fade">
                                      <p:cBhvr>
                                        <p:cTn id="109" dur="1000"/>
                                        <p:tgtEl>
                                          <p:spTgt spid="15">
                                            <p:txEl>
                                              <p:pRg st="1" end="1"/>
                                            </p:txEl>
                                          </p:spTgt>
                                        </p:tgtEl>
                                      </p:cBhvr>
                                    </p:animEffect>
                                    <p:set>
                                      <p:cBhvr>
                                        <p:cTn id="110" dur="1" fill="hold">
                                          <p:stCondLst>
                                            <p:cond delay="999"/>
                                          </p:stCondLst>
                                        </p:cTn>
                                        <p:tgtEl>
                                          <p:spTgt spid="15">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build="p"/>
      <p:bldP spid="2" grpId="0" animBg="1"/>
      <p:bldP spid="3" grpId="0" animBg="1"/>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C6EA06-064E-D129-D9CE-6DD76DCCC6D4}"/>
              </a:ext>
            </a:extLst>
          </p:cNvPr>
          <p:cNvSpPr>
            <a:spLocks noGrp="1"/>
          </p:cNvSpPr>
          <p:nvPr>
            <p:ph type="title"/>
          </p:nvPr>
        </p:nvSpPr>
        <p:spPr>
          <a:xfrm>
            <a:off x="3853053" y="738189"/>
            <a:ext cx="4688333" cy="1337310"/>
          </a:xfrm>
        </p:spPr>
        <p:txBody>
          <a:bodyPr anchor="b">
            <a:normAutofit/>
          </a:bodyPr>
          <a:lstStyle/>
          <a:p>
            <a:r>
              <a:rPr lang="en-US" sz="3450" dirty="0"/>
              <a:t>Missed Appointments due to Stigma and Shame</a:t>
            </a:r>
          </a:p>
        </p:txBody>
      </p:sp>
      <p:pic>
        <p:nvPicPr>
          <p:cNvPr id="12" name="Picture 11" descr="Person with orange hair">
            <a:extLst>
              <a:ext uri="{FF2B5EF4-FFF2-40B4-BE49-F238E27FC236}">
                <a16:creationId xmlns:a16="http://schemas.microsoft.com/office/drawing/2014/main" id="{2796FE1B-F489-6D30-84D0-CEA12AF23CC3}"/>
              </a:ext>
            </a:extLst>
          </p:cNvPr>
          <p:cNvPicPr>
            <a:picLocks noChangeAspect="1"/>
          </p:cNvPicPr>
          <p:nvPr/>
        </p:nvPicPr>
        <p:blipFill>
          <a:blip r:embed="rId3">
            <a:extLst>
              <a:ext uri="{28A0092B-C50C-407E-A947-70E740481C1C}">
                <a14:useLocalDpi xmlns:a14="http://schemas.microsoft.com/office/drawing/2010/main" val="0"/>
              </a:ext>
            </a:extLst>
          </a:blip>
          <a:srcRect l="42210" r="12458" b="-1"/>
          <a:stretch>
            <a:fillRect/>
          </a:stretch>
        </p:blipFill>
        <p:spPr>
          <a:xfrm>
            <a:off x="1" y="857257"/>
            <a:ext cx="3493008" cy="5143493"/>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8" name="Content Placeholder 7">
            <a:extLst>
              <a:ext uri="{FF2B5EF4-FFF2-40B4-BE49-F238E27FC236}">
                <a16:creationId xmlns:a16="http://schemas.microsoft.com/office/drawing/2014/main" id="{03D3C261-E2CF-D390-05C0-A4DCCAD052DB}"/>
              </a:ext>
            </a:extLst>
          </p:cNvPr>
          <p:cNvSpPr>
            <a:spLocks noGrp="1"/>
          </p:cNvSpPr>
          <p:nvPr>
            <p:ph idx="1"/>
          </p:nvPr>
        </p:nvSpPr>
        <p:spPr>
          <a:xfrm>
            <a:off x="3733039" y="2122551"/>
            <a:ext cx="4928616" cy="2612898"/>
          </a:xfrm>
        </p:spPr>
        <p:txBody>
          <a:bodyPr>
            <a:normAutofit/>
          </a:bodyPr>
          <a:lstStyle/>
          <a:p>
            <a:pPr marL="0" indent="0">
              <a:buNone/>
            </a:pPr>
            <a:r>
              <a:rPr lang="en-US" sz="2700" dirty="0"/>
              <a:t>A recent survey of over 2,600 people with diabetes across eight countries revealed that nearly 40% of missed doctor’s appointments are due to stigma or shame. </a:t>
            </a:r>
          </a:p>
        </p:txBody>
      </p:sp>
      <p:sp>
        <p:nvSpPr>
          <p:cNvPr id="10" name="TextBox 9">
            <a:extLst>
              <a:ext uri="{FF2B5EF4-FFF2-40B4-BE49-F238E27FC236}">
                <a16:creationId xmlns:a16="http://schemas.microsoft.com/office/drawing/2014/main" id="{D03E0D89-28EB-C8EF-2751-D71E7AA3D729}"/>
              </a:ext>
            </a:extLst>
          </p:cNvPr>
          <p:cNvSpPr txBox="1"/>
          <p:nvPr/>
        </p:nvSpPr>
        <p:spPr>
          <a:xfrm>
            <a:off x="3733039" y="4782502"/>
            <a:ext cx="5168645" cy="646331"/>
          </a:xfrm>
          <a:prstGeom prst="rect">
            <a:avLst/>
          </a:prstGeom>
          <a:noFill/>
        </p:spPr>
        <p:txBody>
          <a:bodyPr wrap="square">
            <a:spAutoFit/>
          </a:bodyPr>
          <a:lstStyle/>
          <a:p>
            <a:pPr>
              <a:spcAft>
                <a:spcPts val="450"/>
              </a:spcAft>
            </a:pPr>
            <a:r>
              <a:rPr lang="en-US" sz="1200" dirty="0"/>
              <a:t>Abbott. (2025, February 4). Abbott’s Above the Bias film reveals misconceptions can impact diabetes care. https://abbott. mediaroom.com/2025-02-04-Abbotts-Above-the-Bias-FilmReveals-Misconceptions-Can-Impact-Diabetes-Care</a:t>
            </a:r>
          </a:p>
        </p:txBody>
      </p:sp>
    </p:spTree>
    <p:extLst>
      <p:ext uri="{BB962C8B-B14F-4D97-AF65-F5344CB8AC3E}">
        <p14:creationId xmlns:p14="http://schemas.microsoft.com/office/powerpoint/2010/main" val="35026831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eople holding hands">
            <a:extLst>
              <a:ext uri="{FF2B5EF4-FFF2-40B4-BE49-F238E27FC236}">
                <a16:creationId xmlns:a16="http://schemas.microsoft.com/office/drawing/2014/main" id="{CAF1D8A0-BB3A-319F-5A03-DC60C8944452}"/>
              </a:ext>
            </a:extLst>
          </p:cNvPr>
          <p:cNvPicPr>
            <a:picLocks noChangeAspect="1"/>
          </p:cNvPicPr>
          <p:nvPr/>
        </p:nvPicPr>
        <p:blipFill>
          <a:blip r:embed="rId2"/>
          <a:srcRect t="13883" b="1848"/>
          <a:stretch>
            <a:fillRect/>
          </a:stretch>
        </p:blipFill>
        <p:spPr>
          <a:xfrm>
            <a:off x="0" y="857257"/>
            <a:ext cx="9143985" cy="5143493"/>
          </a:xfrm>
          <a:prstGeom prst="rect">
            <a:avLst/>
          </a:prstGeom>
        </p:spPr>
      </p:pic>
      <p:sp>
        <p:nvSpPr>
          <p:cNvPr id="2" name="Title 1">
            <a:extLst>
              <a:ext uri="{FF2B5EF4-FFF2-40B4-BE49-F238E27FC236}">
                <a16:creationId xmlns:a16="http://schemas.microsoft.com/office/drawing/2014/main" id="{5D9623DB-325C-9A76-BD0A-4AEDD2C428DA}"/>
              </a:ext>
            </a:extLst>
          </p:cNvPr>
          <p:cNvSpPr>
            <a:spLocks noGrp="1"/>
          </p:cNvSpPr>
          <p:nvPr>
            <p:ph type="title"/>
          </p:nvPr>
        </p:nvSpPr>
        <p:spPr>
          <a:xfrm>
            <a:off x="200883" y="4207386"/>
            <a:ext cx="8408194" cy="558627"/>
          </a:xfrm>
        </p:spPr>
        <p:txBody>
          <a:bodyPr vert="horz" lIns="68580" tIns="34290" rIns="68580" bIns="34290" rtlCol="0" anchor="ctr">
            <a:normAutofit fontScale="90000"/>
          </a:bodyPr>
          <a:lstStyle/>
          <a:p>
            <a:r>
              <a:rPr lang="en-US" dirty="0">
                <a:solidFill>
                  <a:schemeClr val="bg1"/>
                </a:solidFill>
              </a:rPr>
              <a:t>Kindness is Healing for both the Receiver &amp; Giver  </a:t>
            </a:r>
          </a:p>
        </p:txBody>
      </p:sp>
      <p:sp>
        <p:nvSpPr>
          <p:cNvPr id="7" name="TextBox 6">
            <a:extLst>
              <a:ext uri="{FF2B5EF4-FFF2-40B4-BE49-F238E27FC236}">
                <a16:creationId xmlns:a16="http://schemas.microsoft.com/office/drawing/2014/main" id="{15BD09B2-E5C6-72FD-5042-32B9CB7D1B98}"/>
              </a:ext>
            </a:extLst>
          </p:cNvPr>
          <p:cNvSpPr txBox="1"/>
          <p:nvPr/>
        </p:nvSpPr>
        <p:spPr>
          <a:xfrm>
            <a:off x="468394" y="5240775"/>
            <a:ext cx="4618863" cy="507831"/>
          </a:xfrm>
          <a:prstGeom prst="rect">
            <a:avLst/>
          </a:prstGeom>
          <a:noFill/>
        </p:spPr>
        <p:txBody>
          <a:bodyPr wrap="square">
            <a:spAutoFit/>
          </a:bodyPr>
          <a:lstStyle/>
          <a:p>
            <a:r>
              <a:rPr lang="en-US" sz="1350" dirty="0">
                <a:solidFill>
                  <a:schemeClr val="bg1">
                    <a:lumMod val="95000"/>
                  </a:schemeClr>
                </a:solidFill>
              </a:rPr>
              <a:t>https://www.npr.org/sections/goats-and-soda/2025/11/13/g-s1-97432/world-kindness-day-kind-compassion-empathy</a:t>
            </a:r>
          </a:p>
        </p:txBody>
      </p:sp>
      <p:pic>
        <p:nvPicPr>
          <p:cNvPr id="9" name="Picture 8">
            <a:extLst>
              <a:ext uri="{FF2B5EF4-FFF2-40B4-BE49-F238E27FC236}">
                <a16:creationId xmlns:a16="http://schemas.microsoft.com/office/drawing/2014/main" id="{271B381E-6D7E-19BC-D14A-24F27B153278}"/>
              </a:ext>
            </a:extLst>
          </p:cNvPr>
          <p:cNvPicPr>
            <a:picLocks noChangeAspect="1"/>
          </p:cNvPicPr>
          <p:nvPr/>
        </p:nvPicPr>
        <p:blipFill>
          <a:blip r:embed="rId3"/>
          <a:stretch>
            <a:fillRect/>
          </a:stretch>
        </p:blipFill>
        <p:spPr>
          <a:xfrm>
            <a:off x="123445" y="914624"/>
            <a:ext cx="3478997" cy="1195124"/>
          </a:xfrm>
          <a:prstGeom prst="rect">
            <a:avLst/>
          </a:prstGeom>
        </p:spPr>
      </p:pic>
    </p:spTree>
    <p:extLst>
      <p:ext uri="{BB962C8B-B14F-4D97-AF65-F5344CB8AC3E}">
        <p14:creationId xmlns:p14="http://schemas.microsoft.com/office/powerpoint/2010/main" val="20462306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9DD1F-E311-855E-C08D-8BCA22C48D6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59FD4F8-EC03-5E29-C71C-F39FB1C85375}"/>
              </a:ext>
            </a:extLst>
          </p:cNvPr>
          <p:cNvSpPr>
            <a:spLocks noGrp="1"/>
          </p:cNvSpPr>
          <p:nvPr>
            <p:ph type="title"/>
          </p:nvPr>
        </p:nvSpPr>
        <p:spPr/>
        <p:txBody>
          <a:bodyPr/>
          <a:lstStyle/>
          <a:p>
            <a:endParaRPr lang="en-US"/>
          </a:p>
        </p:txBody>
      </p:sp>
      <p:pic>
        <p:nvPicPr>
          <p:cNvPr id="2" name="Picture 1">
            <a:extLst>
              <a:ext uri="{FF2B5EF4-FFF2-40B4-BE49-F238E27FC236}">
                <a16:creationId xmlns:a16="http://schemas.microsoft.com/office/drawing/2014/main" id="{B9A3D5A2-6F98-977E-5218-A2206A04EB7D}"/>
              </a:ext>
            </a:extLst>
          </p:cNvPr>
          <p:cNvPicPr>
            <a:picLocks noChangeAspect="1"/>
          </p:cNvPicPr>
          <p:nvPr/>
        </p:nvPicPr>
        <p:blipFill>
          <a:blip r:embed="rId3"/>
          <a:srcRect r="25361"/>
          <a:stretch>
            <a:fillRect/>
          </a:stretch>
        </p:blipFill>
        <p:spPr>
          <a:xfrm>
            <a:off x="455614" y="1062038"/>
            <a:ext cx="3188580" cy="2412111"/>
          </a:xfrm>
          <a:prstGeom prst="rect">
            <a:avLst/>
          </a:prstGeom>
        </p:spPr>
      </p:pic>
      <p:pic>
        <p:nvPicPr>
          <p:cNvPr id="8" name="Picture 7">
            <a:extLst>
              <a:ext uri="{FF2B5EF4-FFF2-40B4-BE49-F238E27FC236}">
                <a16:creationId xmlns:a16="http://schemas.microsoft.com/office/drawing/2014/main" id="{3B6FB71A-D5C0-C9B9-C28B-9D97D618561E}"/>
              </a:ext>
            </a:extLst>
          </p:cNvPr>
          <p:cNvPicPr>
            <a:picLocks noChangeAspect="1"/>
          </p:cNvPicPr>
          <p:nvPr/>
        </p:nvPicPr>
        <p:blipFill>
          <a:blip r:embed="rId4"/>
          <a:stretch>
            <a:fillRect/>
          </a:stretch>
        </p:blipFill>
        <p:spPr>
          <a:xfrm>
            <a:off x="3691732" y="857250"/>
            <a:ext cx="5452268" cy="5026914"/>
          </a:xfrm>
          <a:prstGeom prst="rect">
            <a:avLst/>
          </a:prstGeom>
        </p:spPr>
      </p:pic>
      <p:sp>
        <p:nvSpPr>
          <p:cNvPr id="10" name="TextBox 9">
            <a:extLst>
              <a:ext uri="{FF2B5EF4-FFF2-40B4-BE49-F238E27FC236}">
                <a16:creationId xmlns:a16="http://schemas.microsoft.com/office/drawing/2014/main" id="{54BAACA1-25B8-610B-AD12-35DBCD6EB311}"/>
              </a:ext>
            </a:extLst>
          </p:cNvPr>
          <p:cNvSpPr txBox="1"/>
          <p:nvPr/>
        </p:nvSpPr>
        <p:spPr>
          <a:xfrm>
            <a:off x="346329" y="4398965"/>
            <a:ext cx="3188580" cy="1015663"/>
          </a:xfrm>
          <a:prstGeom prst="rect">
            <a:avLst/>
          </a:prstGeom>
          <a:noFill/>
        </p:spPr>
        <p:txBody>
          <a:bodyPr wrap="square" rtlCol="0">
            <a:spAutoFit/>
          </a:bodyPr>
          <a:lstStyle/>
          <a:p>
            <a:pPr algn="ctr"/>
            <a:r>
              <a:rPr lang="en-US" sz="1500" dirty="0">
                <a:solidFill>
                  <a:srgbClr val="0070C0"/>
                </a:solidFill>
              </a:rPr>
              <a:t>“Before you ask me about Time in Range, please ask:</a:t>
            </a:r>
          </a:p>
          <a:p>
            <a:pPr algn="ctr"/>
            <a:r>
              <a:rPr lang="en-US" sz="1500" dirty="0">
                <a:solidFill>
                  <a:srgbClr val="0070C0"/>
                </a:solidFill>
              </a:rPr>
              <a:t>How are you?  </a:t>
            </a:r>
            <a:br>
              <a:rPr lang="en-US" sz="1500" dirty="0">
                <a:solidFill>
                  <a:srgbClr val="0070C0"/>
                </a:solidFill>
              </a:rPr>
            </a:br>
            <a:r>
              <a:rPr lang="en-US" sz="1500" dirty="0">
                <a:solidFill>
                  <a:srgbClr val="0070C0"/>
                </a:solidFill>
              </a:rPr>
              <a:t>What can I help you with?</a:t>
            </a:r>
          </a:p>
        </p:txBody>
      </p:sp>
      <p:sp>
        <p:nvSpPr>
          <p:cNvPr id="3" name="TextBox 2">
            <a:extLst>
              <a:ext uri="{FF2B5EF4-FFF2-40B4-BE49-F238E27FC236}">
                <a16:creationId xmlns:a16="http://schemas.microsoft.com/office/drawing/2014/main" id="{37A11BB5-24A4-785B-B4E6-9841869D1F98}"/>
              </a:ext>
            </a:extLst>
          </p:cNvPr>
          <p:cNvSpPr txBox="1"/>
          <p:nvPr/>
        </p:nvSpPr>
        <p:spPr>
          <a:xfrm>
            <a:off x="495345" y="3590308"/>
            <a:ext cx="3109118" cy="715581"/>
          </a:xfrm>
          <a:prstGeom prst="rect">
            <a:avLst/>
          </a:prstGeom>
          <a:noFill/>
        </p:spPr>
        <p:txBody>
          <a:bodyPr wrap="square" rtlCol="0">
            <a:spAutoFit/>
          </a:bodyPr>
          <a:lstStyle/>
          <a:p>
            <a:r>
              <a:rPr lang="en-US" sz="1350" dirty="0"/>
              <a:t>Camille at </a:t>
            </a:r>
            <a:r>
              <a:rPr lang="en-US" sz="1350" dirty="0" err="1"/>
              <a:t>Nerdabetic</a:t>
            </a:r>
            <a:endParaRPr lang="en-US" sz="1350" dirty="0"/>
          </a:p>
          <a:p>
            <a:r>
              <a:rPr lang="en-US" sz="1350" dirty="0"/>
              <a:t>Instagram: </a:t>
            </a:r>
            <a:r>
              <a:rPr lang="en-US" sz="1350" dirty="0">
                <a:hlinkClick r:id="rId5"/>
              </a:rPr>
              <a:t>  / </a:t>
            </a:r>
            <a:r>
              <a:rPr lang="en-US" sz="1350" dirty="0" err="1">
                <a:hlinkClick r:id="rId5"/>
              </a:rPr>
              <a:t>nerdabetic</a:t>
            </a:r>
            <a:r>
              <a:rPr lang="en-US" sz="1350" dirty="0">
                <a:hlinkClick r:id="rId5"/>
              </a:rPr>
              <a:t>  </a:t>
            </a:r>
            <a:r>
              <a:rPr lang="en-US" sz="1350" dirty="0"/>
              <a:t> </a:t>
            </a:r>
          </a:p>
          <a:p>
            <a:r>
              <a:rPr lang="en-US" sz="1350" dirty="0"/>
              <a:t>Twitter: </a:t>
            </a:r>
            <a:r>
              <a:rPr lang="en-US" sz="1350" dirty="0">
                <a:hlinkClick r:id="rId6"/>
              </a:rPr>
              <a:t>  / </a:t>
            </a:r>
            <a:r>
              <a:rPr lang="en-US" sz="1350" dirty="0" err="1">
                <a:hlinkClick r:id="rId6"/>
              </a:rPr>
              <a:t>nerdabetic</a:t>
            </a:r>
            <a:r>
              <a:rPr lang="en-US" sz="1350" dirty="0">
                <a:hlinkClick r:id="rId6"/>
              </a:rPr>
              <a:t>  </a:t>
            </a:r>
            <a:endParaRPr lang="en-US" sz="1350" dirty="0"/>
          </a:p>
        </p:txBody>
      </p:sp>
      <p:pic>
        <p:nvPicPr>
          <p:cNvPr id="4" name="Picture 3">
            <a:extLst>
              <a:ext uri="{FF2B5EF4-FFF2-40B4-BE49-F238E27FC236}">
                <a16:creationId xmlns:a16="http://schemas.microsoft.com/office/drawing/2014/main" id="{4021F0A4-90EA-F182-ADD4-EC4CD8886DD8}"/>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457700" y="3314700"/>
            <a:ext cx="228600" cy="228600"/>
          </a:xfrm>
          <a:prstGeom prst="rect">
            <a:avLst/>
          </a:prstGeom>
        </p:spPr>
      </p:pic>
      <p:pic>
        <p:nvPicPr>
          <p:cNvPr id="5" name="Picture 4">
            <a:extLst>
              <a:ext uri="{FF2B5EF4-FFF2-40B4-BE49-F238E27FC236}">
                <a16:creationId xmlns:a16="http://schemas.microsoft.com/office/drawing/2014/main" id="{FA416DB0-2FFA-9896-7371-378855800723}"/>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4570200" y="3427200"/>
            <a:ext cx="228600" cy="228600"/>
          </a:xfrm>
          <a:prstGeom prst="rect">
            <a:avLst/>
          </a:prstGeom>
        </p:spPr>
      </p:pic>
    </p:spTree>
    <p:extLst>
      <p:ext uri="{BB962C8B-B14F-4D97-AF65-F5344CB8AC3E}">
        <p14:creationId xmlns:p14="http://schemas.microsoft.com/office/powerpoint/2010/main" val="91962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AD37-30C2-5B3B-4364-27F741C93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CC3DFF-E258-EE3F-71BC-02A1EB00B062}"/>
              </a:ext>
            </a:extLst>
          </p:cNvPr>
          <p:cNvSpPr>
            <a:spLocks noGrp="1"/>
          </p:cNvSpPr>
          <p:nvPr>
            <p:ph type="title"/>
          </p:nvPr>
        </p:nvSpPr>
        <p:spPr>
          <a:xfrm>
            <a:off x="826867" y="351779"/>
            <a:ext cx="7886700" cy="851720"/>
          </a:xfrm>
        </p:spPr>
        <p:txBody>
          <a:bodyPr/>
          <a:lstStyle/>
          <a:p>
            <a:r>
              <a:rPr lang="en-US" dirty="0">
                <a:solidFill>
                  <a:srgbClr val="7030A0"/>
                </a:solidFill>
              </a:rPr>
              <a:t>EMBARK Trial</a:t>
            </a:r>
          </a:p>
        </p:txBody>
      </p:sp>
      <p:pic>
        <p:nvPicPr>
          <p:cNvPr id="1026" name="Picture 2">
            <a:extLst>
              <a:ext uri="{FF2B5EF4-FFF2-40B4-BE49-F238E27FC236}">
                <a16:creationId xmlns:a16="http://schemas.microsoft.com/office/drawing/2014/main" id="{695184E2-090E-CB4E-364D-EE19A0A1FFC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472996" y="1118194"/>
            <a:ext cx="8400340" cy="47450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53CAEE9-4D17-F583-393F-FEAF1E976F72}"/>
              </a:ext>
            </a:extLst>
          </p:cNvPr>
          <p:cNvSpPr txBox="1"/>
          <p:nvPr/>
        </p:nvSpPr>
        <p:spPr>
          <a:xfrm>
            <a:off x="2469131" y="6136889"/>
            <a:ext cx="5657328" cy="369332"/>
          </a:xfrm>
          <a:prstGeom prst="rect">
            <a:avLst/>
          </a:prstGeom>
          <a:noFill/>
        </p:spPr>
        <p:txBody>
          <a:bodyPr wrap="square">
            <a:spAutoFit/>
          </a:bodyPr>
          <a:lstStyle/>
          <a:p>
            <a:r>
              <a:rPr lang="en-US" sz="900" dirty="0">
                <a:solidFill>
                  <a:srgbClr val="000000"/>
                </a:solidFill>
                <a:latin typeface="signika_negativeregular"/>
              </a:rPr>
              <a:t>EMBARK: A Randomized, Controlled Trial Comparing Three Approaches to Reducing Diabetes Distress and Improving HbA</a:t>
            </a:r>
            <a:r>
              <a:rPr lang="en-US" sz="900" baseline="-25000" dirty="0">
                <a:solidFill>
                  <a:srgbClr val="000000"/>
                </a:solidFill>
                <a:latin typeface="signika_negativeregular"/>
              </a:rPr>
              <a:t>1c</a:t>
            </a:r>
            <a:r>
              <a:rPr lang="en-US" sz="900" dirty="0">
                <a:solidFill>
                  <a:srgbClr val="000000"/>
                </a:solidFill>
                <a:latin typeface="signika_negativeregular"/>
              </a:rPr>
              <a:t> in Adults With Type 1 Diabetes. </a:t>
            </a:r>
            <a:r>
              <a:rPr lang="en-US" sz="900" i="1" dirty="0">
                <a:solidFill>
                  <a:srgbClr val="000000"/>
                </a:solidFill>
                <a:latin typeface="signika_negativeregular"/>
              </a:rPr>
              <a:t>Diabetes Care</a:t>
            </a:r>
            <a:r>
              <a:rPr lang="en-US" sz="900" dirty="0">
                <a:solidFill>
                  <a:srgbClr val="000000"/>
                </a:solidFill>
                <a:latin typeface="signika_negativeregular"/>
              </a:rPr>
              <a:t> 2024; dc232452. </a:t>
            </a:r>
            <a:r>
              <a:rPr lang="en-US" sz="900" b="1" dirty="0">
                <a:solidFill>
                  <a:srgbClr val="5D2CA8"/>
                </a:solidFill>
                <a:latin typeface="signika_negativeregular"/>
                <a:hlinkClick r:id="rId3"/>
              </a:rPr>
              <a:t>https://doi.org/10.2337/dc23-2452</a:t>
            </a:r>
            <a:endParaRPr lang="en-US" sz="900" dirty="0"/>
          </a:p>
        </p:txBody>
      </p:sp>
      <p:sp>
        <p:nvSpPr>
          <p:cNvPr id="3" name="Oval 2">
            <a:extLst>
              <a:ext uri="{FF2B5EF4-FFF2-40B4-BE49-F238E27FC236}">
                <a16:creationId xmlns:a16="http://schemas.microsoft.com/office/drawing/2014/main" id="{89E505E9-9C81-64B1-6BC8-0804E01ED8A1}"/>
              </a:ext>
            </a:extLst>
          </p:cNvPr>
          <p:cNvSpPr/>
          <p:nvPr/>
        </p:nvSpPr>
        <p:spPr>
          <a:xfrm>
            <a:off x="6275536" y="2612309"/>
            <a:ext cx="2597799" cy="1349477"/>
          </a:xfrm>
          <a:prstGeom prst="ellipse">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1520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og with red heart on nose">
            <a:extLst>
              <a:ext uri="{FF2B5EF4-FFF2-40B4-BE49-F238E27FC236}">
                <a16:creationId xmlns:a16="http://schemas.microsoft.com/office/drawing/2014/main" id="{C780BC46-0F64-27C0-02BB-89A72D7D46DB}"/>
              </a:ext>
            </a:extLst>
          </p:cNvPr>
          <p:cNvPicPr>
            <a:picLocks noChangeAspect="1"/>
          </p:cNvPicPr>
          <p:nvPr/>
        </p:nvPicPr>
        <p:blipFill>
          <a:blip r:embed="rId2" cstate="print">
            <a:extLst>
              <a:ext uri="{28A0092B-C50C-407E-A947-70E740481C1C}">
                <a14:useLocalDpi xmlns:a14="http://schemas.microsoft.com/office/drawing/2010/main" val="0"/>
              </a:ext>
            </a:extLst>
          </a:blip>
          <a:srcRect l="2833" r="3050" b="-1"/>
          <a:stretch>
            <a:fillRect/>
          </a:stretch>
        </p:blipFill>
        <p:spPr>
          <a:xfrm>
            <a:off x="1891768" y="857253"/>
            <a:ext cx="7252232" cy="5143493"/>
          </a:xfrm>
          <a:prstGeom prst="rect">
            <a:avLst/>
          </a:prstGeom>
          <a:noFill/>
        </p:spPr>
      </p:pic>
      <p:sp>
        <p:nvSpPr>
          <p:cNvPr id="2" name="Title 1">
            <a:extLst>
              <a:ext uri="{FF2B5EF4-FFF2-40B4-BE49-F238E27FC236}">
                <a16:creationId xmlns:a16="http://schemas.microsoft.com/office/drawing/2014/main" id="{EB1AE79C-5716-D226-E5DA-34D5ACC7FAC7}"/>
              </a:ext>
            </a:extLst>
          </p:cNvPr>
          <p:cNvSpPr>
            <a:spLocks noGrp="1"/>
          </p:cNvSpPr>
          <p:nvPr>
            <p:ph type="title"/>
          </p:nvPr>
        </p:nvSpPr>
        <p:spPr>
          <a:xfrm>
            <a:off x="2451215" y="157261"/>
            <a:ext cx="6133338" cy="699992"/>
          </a:xfrm>
        </p:spPr>
        <p:txBody>
          <a:bodyPr vert="horz" lIns="68580" tIns="34290" rIns="68580" bIns="34290" rtlCol="0" anchor="ctr">
            <a:normAutofit/>
          </a:bodyPr>
          <a:lstStyle/>
          <a:p>
            <a:r>
              <a:rPr lang="en-US" sz="3000" b="1" dirty="0"/>
              <a:t>Embark Trial – Emotions as Priority</a:t>
            </a:r>
          </a:p>
        </p:txBody>
      </p:sp>
      <p:sp>
        <p:nvSpPr>
          <p:cNvPr id="3" name="Content Placeholder 2">
            <a:extLst>
              <a:ext uri="{FF2B5EF4-FFF2-40B4-BE49-F238E27FC236}">
                <a16:creationId xmlns:a16="http://schemas.microsoft.com/office/drawing/2014/main" id="{6AA5559E-8096-A23E-D9EE-19CB240232A0}"/>
              </a:ext>
            </a:extLst>
          </p:cNvPr>
          <p:cNvSpPr>
            <a:spLocks noGrp="1"/>
          </p:cNvSpPr>
          <p:nvPr>
            <p:ph type="body" sz="half" idx="1"/>
          </p:nvPr>
        </p:nvSpPr>
        <p:spPr>
          <a:xfrm>
            <a:off x="121159" y="711201"/>
            <a:ext cx="1826514" cy="5834742"/>
          </a:xfrm>
        </p:spPr>
        <p:txBody>
          <a:bodyPr vert="horz" lIns="68580" tIns="34290" rIns="68580" bIns="34290" rtlCol="0">
            <a:normAutofit fontScale="92500" lnSpcReduction="20000"/>
          </a:bodyPr>
          <a:lstStyle/>
          <a:p>
            <a:pPr marL="0" indent="0">
              <a:lnSpc>
                <a:spcPct val="170000"/>
              </a:lnSpc>
              <a:buNone/>
            </a:pPr>
            <a:r>
              <a:rPr lang="en-US" sz="2400" b="1" dirty="0">
                <a:solidFill>
                  <a:srgbClr val="7030A0"/>
                </a:solidFill>
              </a:rPr>
              <a:t>I have finally given myself permission to make addressing the emotional aspects of diabetes a priority. </a:t>
            </a:r>
            <a:br>
              <a:rPr lang="en-US" sz="2400" b="1" dirty="0">
                <a:solidFill>
                  <a:srgbClr val="7030A0"/>
                </a:solidFill>
              </a:rPr>
            </a:br>
            <a:endParaRPr lang="en-US" sz="2400" b="1" dirty="0">
              <a:solidFill>
                <a:srgbClr val="7030A0"/>
              </a:solidFill>
            </a:endParaRPr>
          </a:p>
          <a:p>
            <a:pPr marL="0" indent="0">
              <a:lnSpc>
                <a:spcPct val="170000"/>
              </a:lnSpc>
              <a:buNone/>
            </a:pPr>
            <a:r>
              <a:rPr lang="en-US" sz="1500" b="1" dirty="0"/>
              <a:t>~Coach Beverly</a:t>
            </a:r>
          </a:p>
          <a:p>
            <a:endParaRPr lang="en-US" sz="1500" dirty="0"/>
          </a:p>
        </p:txBody>
      </p:sp>
    </p:spTree>
    <p:extLst>
      <p:ext uri="{BB962C8B-B14F-4D97-AF65-F5344CB8AC3E}">
        <p14:creationId xmlns:p14="http://schemas.microsoft.com/office/powerpoint/2010/main" val="3806221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16C849-3472-3386-79BE-A96528F48D2F}"/>
              </a:ext>
            </a:extLst>
          </p:cNvPr>
          <p:cNvSpPr txBox="1"/>
          <p:nvPr/>
        </p:nvSpPr>
        <p:spPr>
          <a:xfrm>
            <a:off x="268251" y="1048778"/>
            <a:ext cx="3921987" cy="5170646"/>
          </a:xfrm>
          <a:prstGeom prst="rect">
            <a:avLst/>
          </a:prstGeom>
          <a:noFill/>
        </p:spPr>
        <p:txBody>
          <a:bodyPr wrap="square" rtlCol="0">
            <a:spAutoFit/>
          </a:bodyPr>
          <a:lstStyle/>
          <a:p>
            <a:pPr algn="ctr"/>
            <a:r>
              <a:rPr lang="en-US" sz="3300" dirty="0">
                <a:solidFill>
                  <a:srgbClr val="0070C0"/>
                </a:solidFill>
                <a:latin typeface="Franklin Gothic Medium" panose="020B0603020102020204" pitchFamily="34" charset="0"/>
              </a:rPr>
              <a:t>The ABCs of Creating a Judgement Free Connection</a:t>
            </a:r>
          </a:p>
          <a:p>
            <a:endParaRPr lang="en-US" sz="1350" dirty="0"/>
          </a:p>
          <a:p>
            <a:endParaRPr lang="en-US" sz="1350" dirty="0"/>
          </a:p>
          <a:p>
            <a:endParaRPr lang="en-US" sz="1350" dirty="0"/>
          </a:p>
          <a:p>
            <a:endParaRPr lang="en-US" sz="1350" dirty="0"/>
          </a:p>
          <a:p>
            <a:endParaRPr lang="en-US" sz="1350" dirty="0"/>
          </a:p>
          <a:p>
            <a:pPr algn="ctr"/>
            <a:r>
              <a:rPr lang="en-US" i="1" dirty="0"/>
              <a:t>“Out beyond ideas of wrongdoing and right doing, there is a field. I’ll meet you there.”</a:t>
            </a:r>
          </a:p>
          <a:p>
            <a:endParaRPr lang="en-US" dirty="0"/>
          </a:p>
          <a:p>
            <a:r>
              <a:rPr lang="en-US" dirty="0"/>
              <a:t>-Rumi</a:t>
            </a:r>
          </a:p>
          <a:p>
            <a:endParaRPr lang="en-US" sz="1350" dirty="0"/>
          </a:p>
          <a:p>
            <a:endParaRPr lang="en-US" sz="1350" dirty="0"/>
          </a:p>
          <a:p>
            <a:endParaRPr lang="en-US" sz="1350" dirty="0"/>
          </a:p>
        </p:txBody>
      </p:sp>
      <p:pic>
        <p:nvPicPr>
          <p:cNvPr id="6" name="Picture 5">
            <a:extLst>
              <a:ext uri="{FF2B5EF4-FFF2-40B4-BE49-F238E27FC236}">
                <a16:creationId xmlns:a16="http://schemas.microsoft.com/office/drawing/2014/main" id="{7D10290A-DCE1-D9D7-41E5-2077E66A737E}"/>
              </a:ext>
            </a:extLst>
          </p:cNvPr>
          <p:cNvPicPr>
            <a:picLocks noChangeAspect="1"/>
          </p:cNvPicPr>
          <p:nvPr/>
        </p:nvPicPr>
        <p:blipFill>
          <a:blip r:embed="rId2"/>
          <a:stretch>
            <a:fillRect/>
          </a:stretch>
        </p:blipFill>
        <p:spPr>
          <a:xfrm>
            <a:off x="1484393" y="3305442"/>
            <a:ext cx="1257476" cy="657317"/>
          </a:xfrm>
          <a:prstGeom prst="rect">
            <a:avLst/>
          </a:prstGeom>
        </p:spPr>
      </p:pic>
      <p:pic>
        <p:nvPicPr>
          <p:cNvPr id="14" name="Picture 13" descr="Boy outdoors at sunset">
            <a:extLst>
              <a:ext uri="{FF2B5EF4-FFF2-40B4-BE49-F238E27FC236}">
                <a16:creationId xmlns:a16="http://schemas.microsoft.com/office/drawing/2014/main" id="{36A71D7E-5BC7-6FDD-A307-75138D939E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1543" y="1290911"/>
            <a:ext cx="4104206" cy="2734735"/>
          </a:xfrm>
          <a:prstGeom prst="rect">
            <a:avLst/>
          </a:prstGeom>
        </p:spPr>
      </p:pic>
    </p:spTree>
    <p:extLst>
      <p:ext uri="{BB962C8B-B14F-4D97-AF65-F5344CB8AC3E}">
        <p14:creationId xmlns:p14="http://schemas.microsoft.com/office/powerpoint/2010/main" val="3293609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CEF47D18-C586-7A92-2B99-73477F1D0E11}"/>
              </a:ext>
            </a:extLst>
          </p:cNvPr>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vert="horz" lIns="67858" tIns="33334" rIns="67858" bIns="33334" rtlCol="0" anchor="b">
            <a:normAutofit/>
          </a:bodyPr>
          <a:lstStyle/>
          <a:p>
            <a:r>
              <a:rPr lang="en-US" altLang="en-US" dirty="0"/>
              <a:t>ABC’s of Diabetes Care and Education</a:t>
            </a:r>
          </a:p>
        </p:txBody>
      </p:sp>
      <p:sp>
        <p:nvSpPr>
          <p:cNvPr id="153603" name="Rectangle 3">
            <a:extLst>
              <a:ext uri="{FF2B5EF4-FFF2-40B4-BE49-F238E27FC236}">
                <a16:creationId xmlns:a16="http://schemas.microsoft.com/office/drawing/2014/main" id="{0CEB9FDD-9495-3B79-4CD8-F77E78AFA6E0}"/>
              </a:ext>
            </a:extLst>
          </p:cNvPr>
          <p:cNvSpPr>
            <a:spLocks noGrp="1" noChangeArrowheads="1"/>
          </p:cNvSpPr>
          <p:nvPr>
            <p:ph type="body" idx="1"/>
          </p:nvPr>
        </p:nvSpPr>
        <p:spPr>
          <a:ln/>
          <a:extLst>
            <a:ext uri="{91240B29-F687-4F45-9708-019B960494DF}">
              <a14:hiddenLine xmlns:a14="http://schemas.microsoft.com/office/drawing/2010/main" w="12700">
                <a:solidFill>
                  <a:schemeClr val="tx1"/>
                </a:solidFill>
                <a:miter lim="800000"/>
                <a:headEnd/>
                <a:tailEnd/>
              </a14:hiddenLine>
            </a:ext>
          </a:extLst>
        </p:spPr>
        <p:txBody>
          <a:bodyPr vert="horz" lIns="67858" tIns="33334" rIns="67858" bIns="33334" rtlCol="0">
            <a:normAutofit/>
          </a:bodyPr>
          <a:lstStyle/>
          <a:p>
            <a:pPr marL="0" indent="0">
              <a:buNone/>
            </a:pPr>
            <a:endParaRPr lang="en-US" altLang="en-US" b="1" dirty="0"/>
          </a:p>
        </p:txBody>
      </p:sp>
      <p:graphicFrame>
        <p:nvGraphicFramePr>
          <p:cNvPr id="153604" name="Object 4">
            <a:extLst>
              <a:ext uri="{FF2B5EF4-FFF2-40B4-BE49-F238E27FC236}">
                <a16:creationId xmlns:a16="http://schemas.microsoft.com/office/drawing/2014/main" id="{CC8F9FB3-3D1C-3009-04DD-09F632BB185B}"/>
              </a:ext>
            </a:extLst>
          </p:cNvPr>
          <p:cNvGraphicFramePr>
            <a:graphicFrameLocks noChangeAspect="1"/>
          </p:cNvGraphicFramePr>
          <p:nvPr/>
        </p:nvGraphicFramePr>
        <p:xfrm>
          <a:off x="2012428" y="2343150"/>
          <a:ext cx="1085850" cy="1085850"/>
        </p:xfrm>
        <a:graphic>
          <a:graphicData uri="http://schemas.openxmlformats.org/presentationml/2006/ole">
            <mc:AlternateContent xmlns:mc="http://schemas.openxmlformats.org/markup-compatibility/2006">
              <mc:Choice xmlns:v="urn:schemas-microsoft-com:vml" Requires="v">
                <p:oleObj name="Clip" r:id="rId3" imgW="657360" imgH="657360" progId="MS_ClipArt_Gallery.2">
                  <p:embed/>
                </p:oleObj>
              </mc:Choice>
              <mc:Fallback>
                <p:oleObj name="Clip" r:id="rId3" imgW="657360" imgH="657360" progId="MS_ClipArt_Gallery.2">
                  <p:embed/>
                  <p:pic>
                    <p:nvPicPr>
                      <p:cNvPr id="153604" name="Object 4">
                        <a:extLst>
                          <a:ext uri="{FF2B5EF4-FFF2-40B4-BE49-F238E27FC236}">
                            <a16:creationId xmlns:a16="http://schemas.microsoft.com/office/drawing/2014/main" id="{CC8F9FB3-3D1C-3009-04DD-09F632BB18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2428" y="2343150"/>
                        <a:ext cx="1085850" cy="1085850"/>
                      </a:xfrm>
                      <a:prstGeom prst="rect">
                        <a:avLst/>
                      </a:prstGeom>
                      <a:noFill/>
                      <a:ln>
                        <a:noFill/>
                      </a:ln>
                      <a:effectLst/>
                    </p:spPr>
                  </p:pic>
                </p:oleObj>
              </mc:Fallback>
            </mc:AlternateContent>
          </a:graphicData>
        </a:graphic>
      </p:graphicFrame>
      <p:graphicFrame>
        <p:nvGraphicFramePr>
          <p:cNvPr id="153605" name="Object 5">
            <a:extLst>
              <a:ext uri="{FF2B5EF4-FFF2-40B4-BE49-F238E27FC236}">
                <a16:creationId xmlns:a16="http://schemas.microsoft.com/office/drawing/2014/main" id="{6E37840F-78F0-3F36-C62B-DEE2E4EE1116}"/>
              </a:ext>
            </a:extLst>
          </p:cNvPr>
          <p:cNvGraphicFramePr>
            <a:graphicFrameLocks noChangeAspect="1"/>
          </p:cNvGraphicFramePr>
          <p:nvPr/>
        </p:nvGraphicFramePr>
        <p:xfrm>
          <a:off x="3913070" y="2343150"/>
          <a:ext cx="971550" cy="971550"/>
        </p:xfrm>
        <a:graphic>
          <a:graphicData uri="http://schemas.openxmlformats.org/presentationml/2006/ole">
            <mc:AlternateContent xmlns:mc="http://schemas.openxmlformats.org/markup-compatibility/2006">
              <mc:Choice xmlns:v="urn:schemas-microsoft-com:vml" Requires="v">
                <p:oleObj name="Clip" r:id="rId5" imgW="657360" imgH="657360" progId="MS_ClipArt_Gallery.2">
                  <p:embed/>
                </p:oleObj>
              </mc:Choice>
              <mc:Fallback>
                <p:oleObj name="Clip" r:id="rId5" imgW="657360" imgH="657360" progId="MS_ClipArt_Gallery.2">
                  <p:embed/>
                  <p:pic>
                    <p:nvPicPr>
                      <p:cNvPr id="153605" name="Object 5">
                        <a:extLst>
                          <a:ext uri="{FF2B5EF4-FFF2-40B4-BE49-F238E27FC236}">
                            <a16:creationId xmlns:a16="http://schemas.microsoft.com/office/drawing/2014/main" id="{6E37840F-78F0-3F36-C62B-DEE2E4EE11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3070" y="2343150"/>
                        <a:ext cx="971550" cy="971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06" name="Object 6">
            <a:extLst>
              <a:ext uri="{FF2B5EF4-FFF2-40B4-BE49-F238E27FC236}">
                <a16:creationId xmlns:a16="http://schemas.microsoft.com/office/drawing/2014/main" id="{3FACFAEB-DBDA-CB79-93B1-97A8F97FA623}"/>
              </a:ext>
            </a:extLst>
          </p:cNvPr>
          <p:cNvGraphicFramePr>
            <a:graphicFrameLocks noChangeAspect="1"/>
          </p:cNvGraphicFramePr>
          <p:nvPr/>
        </p:nvGraphicFramePr>
        <p:xfrm>
          <a:off x="5757010" y="2343150"/>
          <a:ext cx="1028700" cy="1028700"/>
        </p:xfrm>
        <a:graphic>
          <a:graphicData uri="http://schemas.openxmlformats.org/presentationml/2006/ole">
            <mc:AlternateContent xmlns:mc="http://schemas.openxmlformats.org/markup-compatibility/2006">
              <mc:Choice xmlns:v="urn:schemas-microsoft-com:vml" Requires="v">
                <p:oleObj name="Clip" r:id="rId7" imgW="657360" imgH="657360" progId="MS_ClipArt_Gallery.2">
                  <p:embed/>
                </p:oleObj>
              </mc:Choice>
              <mc:Fallback>
                <p:oleObj name="Clip" r:id="rId7" imgW="657360" imgH="657360" progId="MS_ClipArt_Gallery.2">
                  <p:embed/>
                  <p:pic>
                    <p:nvPicPr>
                      <p:cNvPr id="153606" name="Object 6">
                        <a:extLst>
                          <a:ext uri="{FF2B5EF4-FFF2-40B4-BE49-F238E27FC236}">
                            <a16:creationId xmlns:a16="http://schemas.microsoft.com/office/drawing/2014/main" id="{3FACFAEB-DBDA-CB79-93B1-97A8F97FA62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57010" y="2343150"/>
                        <a:ext cx="102870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extBox 1">
            <a:extLst>
              <a:ext uri="{FF2B5EF4-FFF2-40B4-BE49-F238E27FC236}">
                <a16:creationId xmlns:a16="http://schemas.microsoft.com/office/drawing/2014/main" id="{F809D1BC-5ABD-93F3-A13F-710FED775058}"/>
              </a:ext>
            </a:extLst>
          </p:cNvPr>
          <p:cNvSpPr txBox="1"/>
          <p:nvPr/>
        </p:nvSpPr>
        <p:spPr>
          <a:xfrm>
            <a:off x="2212257" y="3871201"/>
            <a:ext cx="5973097" cy="553998"/>
          </a:xfrm>
          <a:prstGeom prst="rect">
            <a:avLst/>
          </a:prstGeom>
          <a:noFill/>
        </p:spPr>
        <p:txBody>
          <a:bodyPr wrap="square" rtlCol="0">
            <a:spAutoFit/>
          </a:bodyPr>
          <a:lstStyle/>
          <a:p>
            <a:r>
              <a:rPr lang="en-US" sz="3000" dirty="0">
                <a:solidFill>
                  <a:srgbClr val="7030A0"/>
                </a:solidFill>
              </a:rPr>
              <a:t>and Healing Through Connection</a:t>
            </a:r>
          </a:p>
        </p:txBody>
      </p:sp>
    </p:spTree>
    <p:extLst>
      <p:ext uri="{BB962C8B-B14F-4D97-AF65-F5344CB8AC3E}">
        <p14:creationId xmlns:p14="http://schemas.microsoft.com/office/powerpoint/2010/main" val="2382157297"/>
      </p:ext>
    </p:extLst>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7650C76-E521-2E08-4058-98C2EDC5DBD0}"/>
            </a:ext>
          </a:extLst>
        </p:cNvPr>
        <p:cNvGrpSpPr/>
        <p:nvPr/>
      </p:nvGrpSpPr>
      <p:grpSpPr>
        <a:xfrm>
          <a:off x="0" y="0"/>
          <a:ext cx="0" cy="0"/>
          <a:chOff x="0" y="0"/>
          <a:chExt cx="0" cy="0"/>
        </a:xfrm>
      </p:grpSpPr>
      <p:sp>
        <p:nvSpPr>
          <p:cNvPr id="154626" name="Rectangle 2">
            <a:extLst>
              <a:ext uri="{FF2B5EF4-FFF2-40B4-BE49-F238E27FC236}">
                <a16:creationId xmlns:a16="http://schemas.microsoft.com/office/drawing/2014/main" id="{61EB5AE5-DF66-77A8-F3A3-D492A56C9231}"/>
              </a:ext>
            </a:extLst>
          </p:cNvPr>
          <p:cNvSpPr>
            <a:spLocks noGrp="1" noChangeArrowheads="1"/>
          </p:cNvSpPr>
          <p:nvPr>
            <p:ph type="body" idx="1"/>
          </p:nvPr>
        </p:nvSpPr>
        <p:spPr>
          <a:xfrm>
            <a:off x="178308" y="2143531"/>
            <a:ext cx="6556248" cy="3771089"/>
          </a:xfrm>
          <a:noFill/>
          <a:ln/>
          <a:extLst>
            <a:ext uri="{91240B29-F687-4F45-9708-019B960494DF}">
              <a14:hiddenLine xmlns:a14="http://schemas.microsoft.com/office/drawing/2010/main" w="12700">
                <a:solidFill>
                  <a:schemeClr val="tx1"/>
                </a:solidFill>
                <a:miter lim="800000"/>
                <a:headEnd/>
                <a:tailEnd/>
              </a14:hiddenLine>
            </a:ext>
          </a:extLst>
        </p:spPr>
        <p:txBody>
          <a:bodyPr vert="horz" lIns="67858" tIns="33334" rIns="67858" bIns="33334" rtlCol="0">
            <a:normAutofit fontScale="92500" lnSpcReduction="20000"/>
          </a:bodyPr>
          <a:lstStyle/>
          <a:p>
            <a:pPr>
              <a:lnSpc>
                <a:spcPct val="110000"/>
              </a:lnSpc>
              <a:buFontTx/>
              <a:buBlip>
                <a:blip r:embed="rId2"/>
              </a:buBlip>
            </a:pPr>
            <a:r>
              <a:rPr lang="en-US" altLang="en-US" sz="2400" dirty="0">
                <a:solidFill>
                  <a:srgbClr val="7030A0"/>
                </a:solidFill>
              </a:rPr>
              <a:t>Ask, “How are you doing/feeling?”</a:t>
            </a:r>
          </a:p>
          <a:p>
            <a:pPr>
              <a:lnSpc>
                <a:spcPct val="110000"/>
              </a:lnSpc>
              <a:buFontTx/>
              <a:buBlip>
                <a:blip r:embed="rId2"/>
              </a:buBlip>
            </a:pPr>
            <a:r>
              <a:rPr lang="en-US" altLang="en-US" sz="2400" dirty="0">
                <a:solidFill>
                  <a:srgbClr val="7030A0"/>
                </a:solidFill>
              </a:rPr>
              <a:t> Ask, “What is most difficult about your diabetes right now? </a:t>
            </a:r>
          </a:p>
          <a:p>
            <a:pPr>
              <a:lnSpc>
                <a:spcPct val="110000"/>
              </a:lnSpc>
              <a:buFontTx/>
              <a:buBlip>
                <a:blip r:embed="rId2"/>
              </a:buBlip>
            </a:pPr>
            <a:r>
              <a:rPr lang="en-US" altLang="en-US" sz="2400" dirty="0">
                <a:solidFill>
                  <a:srgbClr val="7030A0"/>
                </a:solidFill>
              </a:rPr>
              <a:t> Ask about their life (SDOH)</a:t>
            </a:r>
          </a:p>
          <a:p>
            <a:pPr>
              <a:lnSpc>
                <a:spcPct val="110000"/>
              </a:lnSpc>
              <a:buFontTx/>
              <a:buBlip>
                <a:blip r:embed="rId2"/>
              </a:buBlip>
            </a:pPr>
            <a:r>
              <a:rPr lang="en-US" altLang="en-US" sz="2400" dirty="0">
                <a:solidFill>
                  <a:srgbClr val="7030A0"/>
                </a:solidFill>
              </a:rPr>
              <a:t>Assess current self-management behaviors</a:t>
            </a:r>
          </a:p>
          <a:p>
            <a:pPr>
              <a:lnSpc>
                <a:spcPct val="110000"/>
              </a:lnSpc>
              <a:buFontTx/>
              <a:buBlip>
                <a:blip r:embed="rId2"/>
              </a:buBlip>
            </a:pPr>
            <a:r>
              <a:rPr lang="en-US" altLang="en-US" sz="2400" dirty="0">
                <a:solidFill>
                  <a:srgbClr val="7030A0"/>
                </a:solidFill>
              </a:rPr>
              <a:t>Assess your feelings</a:t>
            </a:r>
          </a:p>
          <a:p>
            <a:pPr>
              <a:lnSpc>
                <a:spcPct val="110000"/>
              </a:lnSpc>
              <a:buFontTx/>
              <a:buBlip>
                <a:blip r:embed="rId2"/>
              </a:buBlip>
            </a:pPr>
            <a:r>
              <a:rPr lang="en-US" altLang="en-US" sz="2400" dirty="0">
                <a:solidFill>
                  <a:srgbClr val="7030A0"/>
                </a:solidFill>
              </a:rPr>
              <a:t>Accept without judgement</a:t>
            </a:r>
          </a:p>
          <a:p>
            <a:pPr>
              <a:lnSpc>
                <a:spcPct val="110000"/>
              </a:lnSpc>
              <a:buFontTx/>
              <a:buBlip>
                <a:blip r:embed="rId2"/>
              </a:buBlip>
            </a:pPr>
            <a:r>
              <a:rPr lang="en-US" altLang="en-US" sz="2400" dirty="0">
                <a:solidFill>
                  <a:srgbClr val="7030A0"/>
                </a:solidFill>
              </a:rPr>
              <a:t>Acknowledge one thing they are doing right</a:t>
            </a:r>
          </a:p>
          <a:p>
            <a:pPr>
              <a:lnSpc>
                <a:spcPct val="110000"/>
              </a:lnSpc>
              <a:buFontTx/>
              <a:buBlip>
                <a:blip r:embed="rId2"/>
              </a:buBlip>
            </a:pPr>
            <a:r>
              <a:rPr lang="en-US" altLang="en-US" sz="2400" dirty="0">
                <a:solidFill>
                  <a:srgbClr val="7030A0"/>
                </a:solidFill>
              </a:rPr>
              <a:t>Advocate for needed resources</a:t>
            </a:r>
          </a:p>
          <a:p>
            <a:pPr marL="0" indent="0">
              <a:buNone/>
            </a:pPr>
            <a:endParaRPr lang="en-US" altLang="en-US" dirty="0"/>
          </a:p>
        </p:txBody>
      </p:sp>
      <p:graphicFrame>
        <p:nvGraphicFramePr>
          <p:cNvPr id="154627" name="Object 3">
            <a:extLst>
              <a:ext uri="{FF2B5EF4-FFF2-40B4-BE49-F238E27FC236}">
                <a16:creationId xmlns:a16="http://schemas.microsoft.com/office/drawing/2014/main" id="{F2A2A6B3-BF4E-40F3-F095-76326AEE4E79}"/>
              </a:ext>
            </a:extLst>
          </p:cNvPr>
          <p:cNvGraphicFramePr>
            <a:graphicFrameLocks noChangeAspect="1"/>
          </p:cNvGraphicFramePr>
          <p:nvPr/>
        </p:nvGraphicFramePr>
        <p:xfrm>
          <a:off x="2621528" y="943381"/>
          <a:ext cx="1200150" cy="1200150"/>
        </p:xfrm>
        <a:graphic>
          <a:graphicData uri="http://schemas.openxmlformats.org/presentationml/2006/ole">
            <mc:AlternateContent xmlns:mc="http://schemas.openxmlformats.org/markup-compatibility/2006">
              <mc:Choice xmlns:v="urn:schemas-microsoft-com:vml" Requires="v">
                <p:oleObj name="Clip" r:id="rId3" imgW="657360" imgH="657360" progId="MS_ClipArt_Gallery.2">
                  <p:embed/>
                </p:oleObj>
              </mc:Choice>
              <mc:Fallback>
                <p:oleObj name="Clip" r:id="rId3" imgW="657360" imgH="657360" progId="MS_ClipArt_Gallery.2">
                  <p:embed/>
                  <p:pic>
                    <p:nvPicPr>
                      <p:cNvPr id="154627" name="Object 3">
                        <a:extLst>
                          <a:ext uri="{FF2B5EF4-FFF2-40B4-BE49-F238E27FC236}">
                            <a16:creationId xmlns:a16="http://schemas.microsoft.com/office/drawing/2014/main" id="{F2A2A6B3-BF4E-40F3-F095-76326AEE4E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1528" y="943381"/>
                        <a:ext cx="1200150" cy="1200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 name="Picture 2" descr="Child listening to music">
            <a:extLst>
              <a:ext uri="{FF2B5EF4-FFF2-40B4-BE49-F238E27FC236}">
                <a16:creationId xmlns:a16="http://schemas.microsoft.com/office/drawing/2014/main" id="{2C356F79-A32F-203A-73A0-533F690FC2B2}"/>
              </a:ext>
            </a:extLst>
          </p:cNvPr>
          <p:cNvPicPr>
            <a:picLocks noChangeAspect="1"/>
          </p:cNvPicPr>
          <p:nvPr/>
        </p:nvPicPr>
        <p:blipFill>
          <a:blip r:embed="rId5">
            <a:extLst>
              <a:ext uri="{28A0092B-C50C-407E-A947-70E740481C1C}">
                <a14:useLocalDpi xmlns:a14="http://schemas.microsoft.com/office/drawing/2010/main" val="0"/>
              </a:ext>
            </a:extLst>
          </a:blip>
          <a:srcRect l="30406" t="7241" r="29929" b="1792"/>
          <a:stretch>
            <a:fillRect/>
          </a:stretch>
        </p:blipFill>
        <p:spPr>
          <a:xfrm>
            <a:off x="6405888" y="1022546"/>
            <a:ext cx="2385553" cy="3647309"/>
          </a:xfrm>
          <a:prstGeom prst="rect">
            <a:avLst/>
          </a:prstGeom>
        </p:spPr>
      </p:pic>
      <p:pic>
        <p:nvPicPr>
          <p:cNvPr id="4" name="Picture 3">
            <a:extLst>
              <a:ext uri="{FF2B5EF4-FFF2-40B4-BE49-F238E27FC236}">
                <a16:creationId xmlns:a16="http://schemas.microsoft.com/office/drawing/2014/main" id="{7306E3A1-A6E7-B17A-9CBC-9CF959DE5626}"/>
              </a:ext>
            </a:extLst>
          </p:cNvPr>
          <p:cNvPicPr>
            <a:picLocks noChangeAspect="1"/>
          </p:cNvPicPr>
          <p:nvPr/>
        </p:nvPicPr>
        <p:blipFill>
          <a:blip r:embed="rId6"/>
          <a:stretch>
            <a:fillRect/>
          </a:stretch>
        </p:blipFill>
        <p:spPr>
          <a:xfrm>
            <a:off x="6405887" y="4816195"/>
            <a:ext cx="2577852" cy="843782"/>
          </a:xfrm>
          <a:prstGeom prst="rect">
            <a:avLst/>
          </a:prstGeom>
        </p:spPr>
      </p:pic>
    </p:spTree>
    <p:extLst>
      <p:ext uri="{BB962C8B-B14F-4D97-AF65-F5344CB8AC3E}">
        <p14:creationId xmlns:p14="http://schemas.microsoft.com/office/powerpoint/2010/main" val="382445257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4626">
                                            <p:txEl>
                                              <p:pRg st="0" end="0"/>
                                            </p:txEl>
                                          </p:spTgt>
                                        </p:tgtEl>
                                        <p:attrNameLst>
                                          <p:attrName>style.visibility</p:attrName>
                                        </p:attrNameLst>
                                      </p:cBhvr>
                                      <p:to>
                                        <p:strVal val="visible"/>
                                      </p:to>
                                    </p:set>
                                    <p:animEffect transition="in" filter="wipe(left)">
                                      <p:cBhvr>
                                        <p:cTn id="7" dur="500"/>
                                        <p:tgtEl>
                                          <p:spTgt spid="1546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4626">
                                            <p:txEl>
                                              <p:pRg st="1" end="1"/>
                                            </p:txEl>
                                          </p:spTgt>
                                        </p:tgtEl>
                                        <p:attrNameLst>
                                          <p:attrName>style.visibility</p:attrName>
                                        </p:attrNameLst>
                                      </p:cBhvr>
                                      <p:to>
                                        <p:strVal val="visible"/>
                                      </p:to>
                                    </p:set>
                                    <p:animEffect transition="in" filter="wipe(left)">
                                      <p:cBhvr>
                                        <p:cTn id="12" dur="500"/>
                                        <p:tgtEl>
                                          <p:spTgt spid="1546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4626">
                                            <p:txEl>
                                              <p:pRg st="2" end="2"/>
                                            </p:txEl>
                                          </p:spTgt>
                                        </p:tgtEl>
                                        <p:attrNameLst>
                                          <p:attrName>style.visibility</p:attrName>
                                        </p:attrNameLst>
                                      </p:cBhvr>
                                      <p:to>
                                        <p:strVal val="visible"/>
                                      </p:to>
                                    </p:set>
                                    <p:animEffect transition="in" filter="wipe(left)">
                                      <p:cBhvr>
                                        <p:cTn id="17" dur="500"/>
                                        <p:tgtEl>
                                          <p:spTgt spid="1546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4626">
                                            <p:txEl>
                                              <p:pRg st="3" end="3"/>
                                            </p:txEl>
                                          </p:spTgt>
                                        </p:tgtEl>
                                        <p:attrNameLst>
                                          <p:attrName>style.visibility</p:attrName>
                                        </p:attrNameLst>
                                      </p:cBhvr>
                                      <p:to>
                                        <p:strVal val="visible"/>
                                      </p:to>
                                    </p:set>
                                    <p:animEffect transition="in" filter="wipe(left)">
                                      <p:cBhvr>
                                        <p:cTn id="22" dur="500"/>
                                        <p:tgtEl>
                                          <p:spTgt spid="1546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4626">
                                            <p:txEl>
                                              <p:pRg st="4" end="4"/>
                                            </p:txEl>
                                          </p:spTgt>
                                        </p:tgtEl>
                                        <p:attrNameLst>
                                          <p:attrName>style.visibility</p:attrName>
                                        </p:attrNameLst>
                                      </p:cBhvr>
                                      <p:to>
                                        <p:strVal val="visible"/>
                                      </p:to>
                                    </p:set>
                                    <p:animEffect transition="in" filter="wipe(left)">
                                      <p:cBhvr>
                                        <p:cTn id="27" dur="500"/>
                                        <p:tgtEl>
                                          <p:spTgt spid="15462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4626">
                                            <p:txEl>
                                              <p:pRg st="5" end="5"/>
                                            </p:txEl>
                                          </p:spTgt>
                                        </p:tgtEl>
                                        <p:attrNameLst>
                                          <p:attrName>style.visibility</p:attrName>
                                        </p:attrNameLst>
                                      </p:cBhvr>
                                      <p:to>
                                        <p:strVal val="visible"/>
                                      </p:to>
                                    </p:set>
                                    <p:animEffect transition="in" filter="wipe(left)">
                                      <p:cBhvr>
                                        <p:cTn id="32" dur="500"/>
                                        <p:tgtEl>
                                          <p:spTgt spid="15462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4626">
                                            <p:txEl>
                                              <p:pRg st="6" end="6"/>
                                            </p:txEl>
                                          </p:spTgt>
                                        </p:tgtEl>
                                        <p:attrNameLst>
                                          <p:attrName>style.visibility</p:attrName>
                                        </p:attrNameLst>
                                      </p:cBhvr>
                                      <p:to>
                                        <p:strVal val="visible"/>
                                      </p:to>
                                    </p:set>
                                    <p:animEffect transition="in" filter="wipe(left)">
                                      <p:cBhvr>
                                        <p:cTn id="37" dur="500"/>
                                        <p:tgtEl>
                                          <p:spTgt spid="15462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4626">
                                            <p:txEl>
                                              <p:pRg st="7" end="7"/>
                                            </p:txEl>
                                          </p:spTgt>
                                        </p:tgtEl>
                                        <p:attrNameLst>
                                          <p:attrName>style.visibility</p:attrName>
                                        </p:attrNameLst>
                                      </p:cBhvr>
                                      <p:to>
                                        <p:strVal val="visible"/>
                                      </p:to>
                                    </p:set>
                                    <p:animEffect transition="in" filter="wipe(left)">
                                      <p:cBhvr>
                                        <p:cTn id="42" dur="500"/>
                                        <p:tgtEl>
                                          <p:spTgt spid="15462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6"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Aptos" panose="02110004020202020204"/>
            </a:endParaRPr>
          </a:p>
        </p:txBody>
      </p:sp>
      <p:pic>
        <p:nvPicPr>
          <p:cNvPr id="5" name="Picture 4" descr="Happy doctor examining girl with stethoscope">
            <a:extLst>
              <a:ext uri="{FF2B5EF4-FFF2-40B4-BE49-F238E27FC236}">
                <a16:creationId xmlns:a16="http://schemas.microsoft.com/office/drawing/2014/main" id="{D66A2427-D4D6-0907-C14F-442B474D0F0D}"/>
              </a:ext>
            </a:extLst>
          </p:cNvPr>
          <p:cNvPicPr>
            <a:picLocks noChangeAspect="1"/>
          </p:cNvPicPr>
          <p:nvPr/>
        </p:nvPicPr>
        <p:blipFill>
          <a:blip r:embed="rId2">
            <a:extLst>
              <a:ext uri="{28A0092B-C50C-407E-A947-70E740481C1C}">
                <a14:useLocalDpi xmlns:a14="http://schemas.microsoft.com/office/drawing/2010/main" val="0"/>
              </a:ext>
            </a:extLst>
          </a:blip>
          <a:srcRect t="1517" r="23298" b="7574"/>
          <a:stretch>
            <a:fillRect/>
          </a:stretch>
        </p:blipFill>
        <p:spPr>
          <a:xfrm>
            <a:off x="2642616" y="857257"/>
            <a:ext cx="6501384" cy="5143493"/>
          </a:xfrm>
          <a:prstGeom prst="rect">
            <a:avLst/>
          </a:prstGeom>
        </p:spPr>
      </p:pic>
      <p:sp>
        <p:nvSpPr>
          <p:cNvPr id="29" name="Rectangle 28">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7317451"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Aptos" panose="02110004020202020204"/>
            </a:endParaRPr>
          </a:p>
        </p:txBody>
      </p:sp>
      <p:sp>
        <p:nvSpPr>
          <p:cNvPr id="2" name="Title 1">
            <a:extLst>
              <a:ext uri="{FF2B5EF4-FFF2-40B4-BE49-F238E27FC236}">
                <a16:creationId xmlns:a16="http://schemas.microsoft.com/office/drawing/2014/main" id="{FC64C5A6-9396-FBB8-491B-D58CA2980FB1}"/>
              </a:ext>
            </a:extLst>
          </p:cNvPr>
          <p:cNvSpPr>
            <a:spLocks noGrp="1"/>
          </p:cNvSpPr>
          <p:nvPr>
            <p:ph type="title"/>
          </p:nvPr>
        </p:nvSpPr>
        <p:spPr>
          <a:xfrm>
            <a:off x="358486" y="1699022"/>
            <a:ext cx="3017520" cy="2403101"/>
          </a:xfrm>
        </p:spPr>
        <p:txBody>
          <a:bodyPr vert="horz" lIns="68580" tIns="34290" rIns="68580" bIns="34290" rtlCol="0" anchor="b">
            <a:normAutofit fontScale="90000"/>
          </a:bodyPr>
          <a:lstStyle/>
          <a:p>
            <a:r>
              <a:rPr lang="en-US" sz="4500" dirty="0"/>
              <a:t>Commit to Listening at least Half of the Time</a:t>
            </a:r>
          </a:p>
        </p:txBody>
      </p:sp>
      <p:sp>
        <p:nvSpPr>
          <p:cNvPr id="31" name="Rectangle 3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111734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33" name="Rectangle 3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426744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35104321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ndfather teaching child to fish">
            <a:extLst>
              <a:ext uri="{FF2B5EF4-FFF2-40B4-BE49-F238E27FC236}">
                <a16:creationId xmlns:a16="http://schemas.microsoft.com/office/drawing/2014/main" id="{1F8934FE-1EF6-BDD8-967A-388FA40E29F9}"/>
              </a:ext>
            </a:extLst>
          </p:cNvPr>
          <p:cNvPicPr>
            <a:picLocks noChangeAspect="1"/>
          </p:cNvPicPr>
          <p:nvPr/>
        </p:nvPicPr>
        <p:blipFill>
          <a:blip r:embed="rId2">
            <a:extLst>
              <a:ext uri="{28A0092B-C50C-407E-A947-70E740481C1C}">
                <a14:useLocalDpi xmlns:a14="http://schemas.microsoft.com/office/drawing/2010/main" val="0"/>
              </a:ext>
            </a:extLst>
          </a:blip>
          <a:srcRect l="21502" r="1" b="1"/>
          <a:stretch>
            <a:fillRect/>
          </a:stretch>
        </p:blipFill>
        <p:spPr>
          <a:xfrm>
            <a:off x="16" y="857257"/>
            <a:ext cx="5176283" cy="5143493"/>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a:extLst>
              <a:ext uri="{FF2B5EF4-FFF2-40B4-BE49-F238E27FC236}">
                <a16:creationId xmlns:a16="http://schemas.microsoft.com/office/drawing/2014/main" id="{BA21D9C2-7340-BC04-38CA-FF9F62E7015D}"/>
              </a:ext>
            </a:extLst>
          </p:cNvPr>
          <p:cNvSpPr>
            <a:spLocks noGrp="1"/>
          </p:cNvSpPr>
          <p:nvPr>
            <p:ph idx="1"/>
          </p:nvPr>
        </p:nvSpPr>
        <p:spPr>
          <a:xfrm>
            <a:off x="344833" y="213354"/>
            <a:ext cx="3782961" cy="5018138"/>
          </a:xfrm>
        </p:spPr>
        <p:txBody>
          <a:bodyPr>
            <a:normAutofit/>
          </a:bodyPr>
          <a:lstStyle/>
          <a:p>
            <a:pPr marL="0" indent="0">
              <a:lnSpc>
                <a:spcPct val="110000"/>
              </a:lnSpc>
              <a:buNone/>
            </a:pPr>
            <a:r>
              <a:rPr lang="en-US" sz="3000" dirty="0">
                <a:solidFill>
                  <a:srgbClr val="0070C0"/>
                </a:solidFill>
                <a:latin typeface="Calibri" panose="020F0502020204030204" pitchFamily="34" charset="0"/>
                <a:ea typeface="Calibri" panose="020F0502020204030204" pitchFamily="34" charset="0"/>
                <a:cs typeface="Calibri" panose="020F0502020204030204" pitchFamily="34" charset="0"/>
              </a:rPr>
              <a:t>Fishing Trip Question</a:t>
            </a:r>
          </a:p>
          <a:p>
            <a:endParaRPr lang="en-US" sz="1050" dirty="0"/>
          </a:p>
        </p:txBody>
      </p:sp>
    </p:spTree>
    <p:extLst>
      <p:ext uri="{BB962C8B-B14F-4D97-AF65-F5344CB8AC3E}">
        <p14:creationId xmlns:p14="http://schemas.microsoft.com/office/powerpoint/2010/main" val="10171036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17562-1690-7F69-D79F-8CFD580CEF22}"/>
              </a:ext>
            </a:extLst>
          </p:cNvPr>
          <p:cNvSpPr>
            <a:spLocks noGrp="1"/>
          </p:cNvSpPr>
          <p:nvPr>
            <p:ph type="title"/>
          </p:nvPr>
        </p:nvSpPr>
        <p:spPr>
          <a:xfrm>
            <a:off x="628650" y="365126"/>
            <a:ext cx="7886700" cy="883103"/>
          </a:xfrm>
          <a:solidFill>
            <a:schemeClr val="accent2">
              <a:lumMod val="40000"/>
              <a:lumOff val="60000"/>
            </a:schemeClr>
          </a:solidFill>
        </p:spPr>
        <p:txBody>
          <a:bodyPr/>
          <a:lstStyle/>
          <a:p>
            <a:r>
              <a:rPr lang="en-US" dirty="0"/>
              <a:t>What Matters Most to YOU?</a:t>
            </a:r>
          </a:p>
        </p:txBody>
      </p:sp>
      <p:pic>
        <p:nvPicPr>
          <p:cNvPr id="5" name="Content Placeholder 4">
            <a:extLst>
              <a:ext uri="{FF2B5EF4-FFF2-40B4-BE49-F238E27FC236}">
                <a16:creationId xmlns:a16="http://schemas.microsoft.com/office/drawing/2014/main" id="{D8FC49C1-8762-9DEA-33B0-3B25F7CCF25B}"/>
              </a:ext>
            </a:extLst>
          </p:cNvPr>
          <p:cNvPicPr>
            <a:picLocks noGrp="1" noChangeAspect="1"/>
          </p:cNvPicPr>
          <p:nvPr>
            <p:ph idx="1"/>
          </p:nvPr>
        </p:nvPicPr>
        <p:blipFill>
          <a:blip r:embed="rId3"/>
          <a:stretch>
            <a:fillRect/>
          </a:stretch>
        </p:blipFill>
        <p:spPr>
          <a:xfrm>
            <a:off x="130718" y="1128724"/>
            <a:ext cx="9013282" cy="5137295"/>
          </a:xfrm>
          <a:prstGeom prst="rect">
            <a:avLst/>
          </a:prstGeom>
          <a:noFill/>
        </p:spPr>
      </p:pic>
      <p:sp>
        <p:nvSpPr>
          <p:cNvPr id="9" name="TextBox 8">
            <a:extLst>
              <a:ext uri="{FF2B5EF4-FFF2-40B4-BE49-F238E27FC236}">
                <a16:creationId xmlns:a16="http://schemas.microsoft.com/office/drawing/2014/main" id="{47E0CA20-2976-F882-3E59-B3EEF8260186}"/>
              </a:ext>
            </a:extLst>
          </p:cNvPr>
          <p:cNvSpPr txBox="1"/>
          <p:nvPr/>
        </p:nvSpPr>
        <p:spPr>
          <a:xfrm>
            <a:off x="867537" y="6204333"/>
            <a:ext cx="7408926" cy="577081"/>
          </a:xfrm>
          <a:prstGeom prst="rect">
            <a:avLst/>
          </a:prstGeom>
          <a:noFill/>
        </p:spPr>
        <p:txBody>
          <a:bodyPr wrap="square">
            <a:spAutoFit/>
          </a:bodyPr>
          <a:lstStyle/>
          <a:p>
            <a:r>
              <a:rPr lang="en-US" sz="1050" dirty="0">
                <a:solidFill>
                  <a:srgbClr val="212121"/>
                </a:solidFill>
                <a:latin typeface="Calibri" panose="020F0502020204030204" pitchFamily="34" charset="0"/>
                <a:ea typeface="Calibri" panose="020F0502020204030204" pitchFamily="34" charset="0"/>
                <a:cs typeface="Calibri" panose="020F0502020204030204" pitchFamily="34" charset="0"/>
              </a:rPr>
              <a:t>Moye J, Driver JA, Owsiany MT, Chen LQ, Whitley JC, Auguste EJ, Paik JM. Assessing What Matters Most in Older Adults With </a:t>
            </a:r>
            <a:r>
              <a:rPr lang="en-US" sz="1050" dirty="0" err="1">
                <a:solidFill>
                  <a:srgbClr val="212121"/>
                </a:solidFill>
                <a:latin typeface="Calibri" panose="020F0502020204030204" pitchFamily="34" charset="0"/>
                <a:ea typeface="Calibri" panose="020F0502020204030204" pitchFamily="34" charset="0"/>
                <a:cs typeface="Calibri" panose="020F0502020204030204" pitchFamily="34" charset="0"/>
              </a:rPr>
              <a:t>Multicomplexity</a:t>
            </a:r>
            <a:r>
              <a:rPr lang="en-US" sz="1050" dirty="0">
                <a:solidFill>
                  <a:srgbClr val="212121"/>
                </a:solidFill>
                <a:latin typeface="Calibri" panose="020F0502020204030204" pitchFamily="34" charset="0"/>
                <a:ea typeface="Calibri" panose="020F0502020204030204" pitchFamily="34" charset="0"/>
                <a:cs typeface="Calibri" panose="020F0502020204030204" pitchFamily="34" charset="0"/>
              </a:rPr>
              <a:t>. Gerontologist. 2022 Apr 20;62(4):e224-e234. </a:t>
            </a:r>
            <a:r>
              <a:rPr lang="en-US" sz="1050" dirty="0" err="1">
                <a:solidFill>
                  <a:srgbClr val="212121"/>
                </a:solidFill>
                <a:latin typeface="Calibri" panose="020F0502020204030204" pitchFamily="34" charset="0"/>
                <a:ea typeface="Calibri" panose="020F0502020204030204" pitchFamily="34" charset="0"/>
                <a:cs typeface="Calibri" panose="020F0502020204030204" pitchFamily="34" charset="0"/>
              </a:rPr>
              <a:t>doi</a:t>
            </a:r>
            <a:r>
              <a:rPr lang="en-US" sz="1050" dirty="0">
                <a:solidFill>
                  <a:srgbClr val="212121"/>
                </a:solidFill>
                <a:latin typeface="Calibri" panose="020F0502020204030204" pitchFamily="34" charset="0"/>
                <a:ea typeface="Calibri" panose="020F0502020204030204" pitchFamily="34" charset="0"/>
                <a:cs typeface="Calibri" panose="020F0502020204030204" pitchFamily="34" charset="0"/>
              </a:rPr>
              <a:t>: 10.1093/</a:t>
            </a:r>
            <a:r>
              <a:rPr lang="en-US" sz="1050" dirty="0" err="1">
                <a:solidFill>
                  <a:srgbClr val="212121"/>
                </a:solidFill>
                <a:latin typeface="Calibri" panose="020F0502020204030204" pitchFamily="34" charset="0"/>
                <a:ea typeface="Calibri" panose="020F0502020204030204" pitchFamily="34" charset="0"/>
                <a:cs typeface="Calibri" panose="020F0502020204030204" pitchFamily="34" charset="0"/>
              </a:rPr>
              <a:t>geront</a:t>
            </a:r>
            <a:r>
              <a:rPr lang="en-US" sz="1050" dirty="0">
                <a:solidFill>
                  <a:srgbClr val="212121"/>
                </a:solidFill>
                <a:latin typeface="Calibri" panose="020F0502020204030204" pitchFamily="34" charset="0"/>
                <a:ea typeface="Calibri" panose="020F0502020204030204" pitchFamily="34" charset="0"/>
                <a:cs typeface="Calibri" panose="020F0502020204030204" pitchFamily="34" charset="0"/>
              </a:rPr>
              <a:t>/gnab071. PMID: 34043004; PMCID: PMC8982330.</a:t>
            </a:r>
            <a:endParaRPr lang="en-US" sz="10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050704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667B0DDE-B6B9-0F69-54EA-7E3F40853FAE}"/>
              </a:ext>
            </a:extLst>
          </p:cNvPr>
          <p:cNvSpPr>
            <a:spLocks noGrp="1" noChangeArrowheads="1"/>
          </p:cNvSpPr>
          <p:nvPr>
            <p:ph type="body" idx="1"/>
          </p:nvPr>
        </p:nvSpPr>
        <p:spPr>
          <a:xfrm>
            <a:off x="389912" y="2525662"/>
            <a:ext cx="5922399" cy="3213305"/>
          </a:xfrm>
          <a:noFill/>
          <a:ln/>
          <a:extLst>
            <a:ext uri="{91240B29-F687-4F45-9708-019B960494DF}">
              <a14:hiddenLine xmlns:a14="http://schemas.microsoft.com/office/drawing/2010/main" w="12700">
                <a:solidFill>
                  <a:schemeClr val="tx1"/>
                </a:solidFill>
                <a:miter lim="800000"/>
                <a:headEnd/>
                <a:tailEnd/>
              </a14:hiddenLine>
            </a:ext>
          </a:extLst>
        </p:spPr>
        <p:txBody>
          <a:bodyPr vert="horz" lIns="67858" tIns="33334" rIns="67858" bIns="33334" rtlCol="0">
            <a:normAutofit/>
          </a:bodyPr>
          <a:lstStyle/>
          <a:p>
            <a:pPr>
              <a:lnSpc>
                <a:spcPct val="110000"/>
              </a:lnSpc>
              <a:buFontTx/>
              <a:buBlip>
                <a:blip r:embed="rId2"/>
              </a:buBlip>
            </a:pPr>
            <a:r>
              <a:rPr lang="en-US" altLang="en-US" sz="2400" dirty="0">
                <a:solidFill>
                  <a:schemeClr val="accent6">
                    <a:lumMod val="75000"/>
                  </a:schemeClr>
                </a:solidFill>
              </a:rPr>
              <a:t>Beliefs about health and diabetes</a:t>
            </a:r>
          </a:p>
          <a:p>
            <a:pPr>
              <a:lnSpc>
                <a:spcPct val="110000"/>
              </a:lnSpc>
              <a:buFontTx/>
              <a:buBlip>
                <a:blip r:embed="rId2"/>
              </a:buBlip>
            </a:pPr>
            <a:r>
              <a:rPr lang="en-US" altLang="en-US" sz="2400" dirty="0">
                <a:solidFill>
                  <a:schemeClr val="accent6">
                    <a:lumMod val="75000"/>
                  </a:schemeClr>
                </a:solidFill>
              </a:rPr>
              <a:t>Barriers can be confused with non-compliance</a:t>
            </a:r>
          </a:p>
          <a:p>
            <a:pPr>
              <a:lnSpc>
                <a:spcPct val="110000"/>
              </a:lnSpc>
              <a:buFontTx/>
              <a:buBlip>
                <a:blip r:embed="rId2"/>
              </a:buBlip>
            </a:pPr>
            <a:r>
              <a:rPr lang="en-US" altLang="en-US" sz="2400" dirty="0">
                <a:solidFill>
                  <a:schemeClr val="accent6">
                    <a:lumMod val="75000"/>
                  </a:schemeClr>
                </a:solidFill>
              </a:rPr>
              <a:t>Burnout lookout. On extended diabetes vacation due to diabetes distress?</a:t>
            </a:r>
          </a:p>
          <a:p>
            <a:pPr>
              <a:lnSpc>
                <a:spcPct val="110000"/>
              </a:lnSpc>
              <a:buFontTx/>
              <a:buBlip>
                <a:blip r:embed="rId2"/>
              </a:buBlip>
            </a:pPr>
            <a:r>
              <a:rPr lang="en-US" altLang="en-US" sz="2400" dirty="0">
                <a:solidFill>
                  <a:schemeClr val="accent6">
                    <a:lumMod val="75000"/>
                  </a:schemeClr>
                </a:solidFill>
              </a:rPr>
              <a:t>Bouncing back – leaning into resilience</a:t>
            </a:r>
            <a:endParaRPr lang="en-US" altLang="en-US" dirty="0">
              <a:solidFill>
                <a:schemeClr val="accent6">
                  <a:lumMod val="75000"/>
                </a:schemeClr>
              </a:solidFill>
            </a:endParaRPr>
          </a:p>
        </p:txBody>
      </p:sp>
      <p:graphicFrame>
        <p:nvGraphicFramePr>
          <p:cNvPr id="155651" name="Object 3">
            <a:extLst>
              <a:ext uri="{FF2B5EF4-FFF2-40B4-BE49-F238E27FC236}">
                <a16:creationId xmlns:a16="http://schemas.microsoft.com/office/drawing/2014/main" id="{2D07727A-6885-12EA-D65A-C57B60A43282}"/>
              </a:ext>
            </a:extLst>
          </p:cNvPr>
          <p:cNvGraphicFramePr>
            <a:graphicFrameLocks noChangeAspect="1"/>
          </p:cNvGraphicFramePr>
          <p:nvPr/>
        </p:nvGraphicFramePr>
        <p:xfrm>
          <a:off x="2300696" y="1071028"/>
          <a:ext cx="1257300" cy="1257300"/>
        </p:xfrm>
        <a:graphic>
          <a:graphicData uri="http://schemas.openxmlformats.org/presentationml/2006/ole">
            <mc:AlternateContent xmlns:mc="http://schemas.openxmlformats.org/markup-compatibility/2006">
              <mc:Choice xmlns:v="urn:schemas-microsoft-com:vml" Requires="v">
                <p:oleObj name="Clip" r:id="rId3" imgW="657360" imgH="657360" progId="MS_ClipArt_Gallery.2">
                  <p:embed/>
                </p:oleObj>
              </mc:Choice>
              <mc:Fallback>
                <p:oleObj name="Clip" r:id="rId3" imgW="657360" imgH="657360" progId="MS_ClipArt_Gallery.2">
                  <p:embed/>
                  <p:pic>
                    <p:nvPicPr>
                      <p:cNvPr id="155651" name="Object 3">
                        <a:extLst>
                          <a:ext uri="{FF2B5EF4-FFF2-40B4-BE49-F238E27FC236}">
                            <a16:creationId xmlns:a16="http://schemas.microsoft.com/office/drawing/2014/main" id="{2D07727A-6885-12EA-D65A-C57B60A432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0696" y="1071028"/>
                        <a:ext cx="1257300" cy="125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 name="Picture 6" descr="Close up of pink floral arrangement">
            <a:extLst>
              <a:ext uri="{FF2B5EF4-FFF2-40B4-BE49-F238E27FC236}">
                <a16:creationId xmlns:a16="http://schemas.microsoft.com/office/drawing/2014/main" id="{2AC45B26-1864-83F2-ABFC-EBE632A501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4656" y="1119034"/>
            <a:ext cx="2370803" cy="3556205"/>
          </a:xfrm>
          <a:prstGeom prst="rect">
            <a:avLst/>
          </a:prstGeom>
        </p:spPr>
      </p:pic>
      <p:pic>
        <p:nvPicPr>
          <p:cNvPr id="3" name="Picture 2">
            <a:extLst>
              <a:ext uri="{FF2B5EF4-FFF2-40B4-BE49-F238E27FC236}">
                <a16:creationId xmlns:a16="http://schemas.microsoft.com/office/drawing/2014/main" id="{98802E0A-21F1-07B4-5EB2-DBB087D4251D}"/>
              </a:ext>
            </a:extLst>
          </p:cNvPr>
          <p:cNvPicPr>
            <a:picLocks noChangeAspect="1"/>
          </p:cNvPicPr>
          <p:nvPr/>
        </p:nvPicPr>
        <p:blipFill>
          <a:blip r:embed="rId6"/>
          <a:stretch>
            <a:fillRect/>
          </a:stretch>
        </p:blipFill>
        <p:spPr>
          <a:xfrm>
            <a:off x="6214657" y="4877109"/>
            <a:ext cx="2370803" cy="776010"/>
          </a:xfrm>
          <a:prstGeom prst="rect">
            <a:avLst/>
          </a:prstGeom>
        </p:spPr>
      </p:pic>
    </p:spTree>
    <p:extLst>
      <p:ext uri="{BB962C8B-B14F-4D97-AF65-F5344CB8AC3E}">
        <p14:creationId xmlns:p14="http://schemas.microsoft.com/office/powerpoint/2010/main" val="110383537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5650">
                                            <p:txEl>
                                              <p:pRg st="0" end="0"/>
                                            </p:txEl>
                                          </p:spTgt>
                                        </p:tgtEl>
                                        <p:attrNameLst>
                                          <p:attrName>style.visibility</p:attrName>
                                        </p:attrNameLst>
                                      </p:cBhvr>
                                      <p:to>
                                        <p:strVal val="visible"/>
                                      </p:to>
                                    </p:set>
                                    <p:animEffect transition="in" filter="wipe(left)">
                                      <p:cBhvr>
                                        <p:cTn id="7" dur="500"/>
                                        <p:tgtEl>
                                          <p:spTgt spid="1556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5650">
                                            <p:txEl>
                                              <p:pRg st="1" end="1"/>
                                            </p:txEl>
                                          </p:spTgt>
                                        </p:tgtEl>
                                        <p:attrNameLst>
                                          <p:attrName>style.visibility</p:attrName>
                                        </p:attrNameLst>
                                      </p:cBhvr>
                                      <p:to>
                                        <p:strVal val="visible"/>
                                      </p:to>
                                    </p:set>
                                    <p:animEffect transition="in" filter="wipe(left)">
                                      <p:cBhvr>
                                        <p:cTn id="12" dur="500"/>
                                        <p:tgtEl>
                                          <p:spTgt spid="15565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5650">
                                            <p:txEl>
                                              <p:pRg st="2" end="2"/>
                                            </p:txEl>
                                          </p:spTgt>
                                        </p:tgtEl>
                                        <p:attrNameLst>
                                          <p:attrName>style.visibility</p:attrName>
                                        </p:attrNameLst>
                                      </p:cBhvr>
                                      <p:to>
                                        <p:strVal val="visible"/>
                                      </p:to>
                                    </p:set>
                                    <p:animEffect transition="in" filter="wipe(left)">
                                      <p:cBhvr>
                                        <p:cTn id="17" dur="500"/>
                                        <p:tgtEl>
                                          <p:spTgt spid="15565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5650">
                                            <p:txEl>
                                              <p:pRg st="3" end="3"/>
                                            </p:txEl>
                                          </p:spTgt>
                                        </p:tgtEl>
                                        <p:attrNameLst>
                                          <p:attrName>style.visibility</p:attrName>
                                        </p:attrNameLst>
                                      </p:cBhvr>
                                      <p:to>
                                        <p:strVal val="visible"/>
                                      </p:to>
                                    </p:set>
                                    <p:animEffect transition="in" filter="wipe(left)">
                                      <p:cBhvr>
                                        <p:cTn id="22" dur="500"/>
                                        <p:tgtEl>
                                          <p:spTgt spid="1556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0"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1BE25F-E715-FA75-5FB3-E5A88F1D9645}"/>
              </a:ext>
            </a:extLst>
          </p:cNvPr>
          <p:cNvPicPr>
            <a:picLocks noChangeAspect="1"/>
          </p:cNvPicPr>
          <p:nvPr/>
        </p:nvPicPr>
        <p:blipFill>
          <a:blip r:embed="rId2"/>
          <a:stretch>
            <a:fillRect/>
          </a:stretch>
        </p:blipFill>
        <p:spPr>
          <a:xfrm>
            <a:off x="1687068" y="944551"/>
            <a:ext cx="5915853" cy="4740731"/>
          </a:xfrm>
          <a:prstGeom prst="rect">
            <a:avLst/>
          </a:prstGeom>
        </p:spPr>
      </p:pic>
    </p:spTree>
    <p:extLst>
      <p:ext uri="{BB962C8B-B14F-4D97-AF65-F5344CB8AC3E}">
        <p14:creationId xmlns:p14="http://schemas.microsoft.com/office/powerpoint/2010/main" val="2599818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4EE7C50-A24F-69A5-1F3C-1FEEE270EE1C}"/>
            </a:ext>
          </a:extLst>
        </p:cNvPr>
        <p:cNvGrpSpPr/>
        <p:nvPr/>
      </p:nvGrpSpPr>
      <p:grpSpPr>
        <a:xfrm>
          <a:off x="0" y="0"/>
          <a:ext cx="0" cy="0"/>
          <a:chOff x="0" y="0"/>
          <a:chExt cx="0" cy="0"/>
        </a:xfrm>
      </p:grpSpPr>
      <p:sp>
        <p:nvSpPr>
          <p:cNvPr id="156674" name="Rectangle 2">
            <a:extLst>
              <a:ext uri="{FF2B5EF4-FFF2-40B4-BE49-F238E27FC236}">
                <a16:creationId xmlns:a16="http://schemas.microsoft.com/office/drawing/2014/main" id="{0390A5F1-6121-EB34-9A5F-D311C070C5CF}"/>
              </a:ext>
            </a:extLst>
          </p:cNvPr>
          <p:cNvSpPr>
            <a:spLocks noGrp="1" noChangeArrowheads="1"/>
          </p:cNvSpPr>
          <p:nvPr>
            <p:ph type="body" idx="1"/>
          </p:nvPr>
        </p:nvSpPr>
        <p:spPr>
          <a:xfrm>
            <a:off x="444296" y="2604934"/>
            <a:ext cx="5514053" cy="3110066"/>
          </a:xfrm>
          <a:noFill/>
          <a:ln/>
          <a:extLst>
            <a:ext uri="{91240B29-F687-4F45-9708-019B960494DF}">
              <a14:hiddenLine xmlns:a14="http://schemas.microsoft.com/office/drawing/2010/main" w="12700">
                <a:solidFill>
                  <a:schemeClr val="tx1"/>
                </a:solidFill>
                <a:miter lim="800000"/>
                <a:headEnd/>
                <a:tailEnd/>
              </a14:hiddenLine>
            </a:ext>
          </a:extLst>
        </p:spPr>
        <p:txBody>
          <a:bodyPr vert="horz" lIns="67858" tIns="33334" rIns="67858" bIns="33334" rtlCol="0">
            <a:normAutofit fontScale="92500" lnSpcReduction="20000"/>
          </a:bodyPr>
          <a:lstStyle/>
          <a:p>
            <a:pPr>
              <a:lnSpc>
                <a:spcPct val="110000"/>
              </a:lnSpc>
              <a:buFontTx/>
              <a:buBlip>
                <a:blip r:embed="rId2"/>
              </a:buBlip>
            </a:pPr>
            <a:r>
              <a:rPr lang="en-US" altLang="en-US" sz="2250" dirty="0">
                <a:solidFill>
                  <a:srgbClr val="0070C0"/>
                </a:solidFill>
              </a:rPr>
              <a:t>Having the Conversation - Curiosity</a:t>
            </a:r>
          </a:p>
          <a:p>
            <a:pPr>
              <a:lnSpc>
                <a:spcPct val="110000"/>
              </a:lnSpc>
              <a:buFontTx/>
              <a:buBlip>
                <a:blip r:embed="rId2"/>
              </a:buBlip>
            </a:pPr>
            <a:r>
              <a:rPr lang="en-US" altLang="en-US" sz="2250" dirty="0">
                <a:solidFill>
                  <a:srgbClr val="0070C0"/>
                </a:solidFill>
              </a:rPr>
              <a:t>Coaching that highlights </a:t>
            </a:r>
            <a:r>
              <a:rPr lang="en-US" altLang="en-US" sz="2250" i="1" dirty="0">
                <a:solidFill>
                  <a:srgbClr val="0070C0"/>
                </a:solidFill>
              </a:rPr>
              <a:t>their</a:t>
            </a:r>
            <a:r>
              <a:rPr lang="en-US" altLang="en-US" sz="2250" dirty="0">
                <a:solidFill>
                  <a:srgbClr val="0070C0"/>
                </a:solidFill>
              </a:rPr>
              <a:t> knowledge and resilience.</a:t>
            </a:r>
          </a:p>
          <a:p>
            <a:pPr>
              <a:lnSpc>
                <a:spcPct val="110000"/>
              </a:lnSpc>
              <a:buFontTx/>
              <a:buBlip>
                <a:blip r:embed="rId2"/>
              </a:buBlip>
            </a:pPr>
            <a:r>
              <a:rPr lang="en-US" altLang="en-US" sz="2250" dirty="0">
                <a:solidFill>
                  <a:srgbClr val="0070C0"/>
                </a:solidFill>
              </a:rPr>
              <a:t>Carrots – problem solve together and dig for solutions that are meaningful in everyday life.</a:t>
            </a:r>
          </a:p>
          <a:p>
            <a:pPr>
              <a:lnSpc>
                <a:spcPct val="110000"/>
              </a:lnSpc>
              <a:buFontTx/>
              <a:buBlip>
                <a:blip r:embed="rId2"/>
              </a:buBlip>
            </a:pPr>
            <a:r>
              <a:rPr lang="en-US" altLang="en-US" sz="2250" dirty="0">
                <a:solidFill>
                  <a:srgbClr val="0070C0"/>
                </a:solidFill>
              </a:rPr>
              <a:t>Compassion for the people in our care and ourselves.</a:t>
            </a:r>
          </a:p>
          <a:p>
            <a:pPr>
              <a:lnSpc>
                <a:spcPct val="110000"/>
              </a:lnSpc>
              <a:buFontTx/>
              <a:buBlip>
                <a:blip r:embed="rId2"/>
              </a:buBlip>
            </a:pPr>
            <a:r>
              <a:rPr lang="en-US" altLang="en-US" sz="2250" dirty="0">
                <a:solidFill>
                  <a:srgbClr val="0070C0"/>
                </a:solidFill>
              </a:rPr>
              <a:t>Connection through – opening the door.</a:t>
            </a:r>
            <a:endParaRPr lang="en-US" altLang="en-US" dirty="0">
              <a:solidFill>
                <a:srgbClr val="0070C0"/>
              </a:solidFill>
            </a:endParaRPr>
          </a:p>
        </p:txBody>
      </p:sp>
      <p:graphicFrame>
        <p:nvGraphicFramePr>
          <p:cNvPr id="156675" name="Object 3">
            <a:extLst>
              <a:ext uri="{FF2B5EF4-FFF2-40B4-BE49-F238E27FC236}">
                <a16:creationId xmlns:a16="http://schemas.microsoft.com/office/drawing/2014/main" id="{C1BD14C9-355B-8939-BECA-C6F78351F2EB}"/>
              </a:ext>
            </a:extLst>
          </p:cNvPr>
          <p:cNvGraphicFramePr>
            <a:graphicFrameLocks noChangeAspect="1"/>
          </p:cNvGraphicFramePr>
          <p:nvPr/>
        </p:nvGraphicFramePr>
        <p:xfrm>
          <a:off x="2248234" y="1074420"/>
          <a:ext cx="1314450" cy="1314450"/>
        </p:xfrm>
        <a:graphic>
          <a:graphicData uri="http://schemas.openxmlformats.org/presentationml/2006/ole">
            <mc:AlternateContent xmlns:mc="http://schemas.openxmlformats.org/markup-compatibility/2006">
              <mc:Choice xmlns:v="urn:schemas-microsoft-com:vml" Requires="v">
                <p:oleObj name="Clip" r:id="rId3" imgW="657360" imgH="657360" progId="MS_ClipArt_Gallery.2">
                  <p:embed/>
                </p:oleObj>
              </mc:Choice>
              <mc:Fallback>
                <p:oleObj name="Clip" r:id="rId3" imgW="657360" imgH="657360" progId="MS_ClipArt_Gallery.2">
                  <p:embed/>
                  <p:pic>
                    <p:nvPicPr>
                      <p:cNvPr id="156675" name="Object 3">
                        <a:extLst>
                          <a:ext uri="{FF2B5EF4-FFF2-40B4-BE49-F238E27FC236}">
                            <a16:creationId xmlns:a16="http://schemas.microsoft.com/office/drawing/2014/main" id="{C1BD14C9-355B-8939-BECA-C6F78351F2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8234" y="1074420"/>
                        <a:ext cx="1314450" cy="1314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 name="Picture 2" descr="Person standing outdoors near vegetation, wearing coverall, holding bundle of muddy carrots with tops">
            <a:extLst>
              <a:ext uri="{FF2B5EF4-FFF2-40B4-BE49-F238E27FC236}">
                <a16:creationId xmlns:a16="http://schemas.microsoft.com/office/drawing/2014/main" id="{0A5B0BB0-82EE-C8E4-9677-E1A67ECCC3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8349" y="1143000"/>
            <a:ext cx="2789992" cy="1862771"/>
          </a:xfrm>
          <a:prstGeom prst="rect">
            <a:avLst/>
          </a:prstGeom>
        </p:spPr>
      </p:pic>
      <p:pic>
        <p:nvPicPr>
          <p:cNvPr id="4" name="Picture 3">
            <a:extLst>
              <a:ext uri="{FF2B5EF4-FFF2-40B4-BE49-F238E27FC236}">
                <a16:creationId xmlns:a16="http://schemas.microsoft.com/office/drawing/2014/main" id="{3FE007D3-8C8C-DE28-0B7F-08513E5804C9}"/>
              </a:ext>
            </a:extLst>
          </p:cNvPr>
          <p:cNvPicPr>
            <a:picLocks noChangeAspect="1"/>
          </p:cNvPicPr>
          <p:nvPr/>
        </p:nvPicPr>
        <p:blipFill>
          <a:blip r:embed="rId6"/>
          <a:stretch>
            <a:fillRect/>
          </a:stretch>
        </p:blipFill>
        <p:spPr>
          <a:xfrm>
            <a:off x="6179058" y="4703710"/>
            <a:ext cx="2879604" cy="942551"/>
          </a:xfrm>
          <a:prstGeom prst="rect">
            <a:avLst/>
          </a:prstGeom>
        </p:spPr>
      </p:pic>
    </p:spTree>
    <p:extLst>
      <p:ext uri="{BB962C8B-B14F-4D97-AF65-F5344CB8AC3E}">
        <p14:creationId xmlns:p14="http://schemas.microsoft.com/office/powerpoint/2010/main" val="158982595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6674">
                                            <p:txEl>
                                              <p:pRg st="0" end="0"/>
                                            </p:txEl>
                                          </p:spTgt>
                                        </p:tgtEl>
                                        <p:attrNameLst>
                                          <p:attrName>style.visibility</p:attrName>
                                        </p:attrNameLst>
                                      </p:cBhvr>
                                      <p:to>
                                        <p:strVal val="visible"/>
                                      </p:to>
                                    </p:set>
                                    <p:animEffect transition="in" filter="wipe(left)">
                                      <p:cBhvr>
                                        <p:cTn id="7" dur="500"/>
                                        <p:tgtEl>
                                          <p:spTgt spid="1566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6674">
                                            <p:txEl>
                                              <p:pRg st="1" end="1"/>
                                            </p:txEl>
                                          </p:spTgt>
                                        </p:tgtEl>
                                        <p:attrNameLst>
                                          <p:attrName>style.visibility</p:attrName>
                                        </p:attrNameLst>
                                      </p:cBhvr>
                                      <p:to>
                                        <p:strVal val="visible"/>
                                      </p:to>
                                    </p:set>
                                    <p:animEffect transition="in" filter="wipe(left)">
                                      <p:cBhvr>
                                        <p:cTn id="12" dur="500"/>
                                        <p:tgtEl>
                                          <p:spTgt spid="15667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6674">
                                            <p:txEl>
                                              <p:pRg st="2" end="2"/>
                                            </p:txEl>
                                          </p:spTgt>
                                        </p:tgtEl>
                                        <p:attrNameLst>
                                          <p:attrName>style.visibility</p:attrName>
                                        </p:attrNameLst>
                                      </p:cBhvr>
                                      <p:to>
                                        <p:strVal val="visible"/>
                                      </p:to>
                                    </p:set>
                                    <p:animEffect transition="in" filter="wipe(left)">
                                      <p:cBhvr>
                                        <p:cTn id="17" dur="500"/>
                                        <p:tgtEl>
                                          <p:spTgt spid="15667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6674">
                                            <p:txEl>
                                              <p:pRg st="3" end="3"/>
                                            </p:txEl>
                                          </p:spTgt>
                                        </p:tgtEl>
                                        <p:attrNameLst>
                                          <p:attrName>style.visibility</p:attrName>
                                        </p:attrNameLst>
                                      </p:cBhvr>
                                      <p:to>
                                        <p:strVal val="visible"/>
                                      </p:to>
                                    </p:set>
                                    <p:animEffect transition="in" filter="wipe(left)">
                                      <p:cBhvr>
                                        <p:cTn id="22" dur="500"/>
                                        <p:tgtEl>
                                          <p:spTgt spid="15667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6674">
                                            <p:txEl>
                                              <p:pRg st="4" end="4"/>
                                            </p:txEl>
                                          </p:spTgt>
                                        </p:tgtEl>
                                        <p:attrNameLst>
                                          <p:attrName>style.visibility</p:attrName>
                                        </p:attrNameLst>
                                      </p:cBhvr>
                                      <p:to>
                                        <p:strVal val="visible"/>
                                      </p:to>
                                    </p:set>
                                    <p:animEffect transition="in" filter="wipe(left)">
                                      <p:cBhvr>
                                        <p:cTn id="27" dur="500"/>
                                        <p:tgtEl>
                                          <p:spTgt spid="1566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4"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16A54-09FA-731C-191D-0E021430C507}"/>
              </a:ext>
            </a:extLst>
          </p:cNvPr>
          <p:cNvSpPr>
            <a:spLocks noGrp="1"/>
          </p:cNvSpPr>
          <p:nvPr>
            <p:ph type="title"/>
          </p:nvPr>
        </p:nvSpPr>
        <p:spPr/>
        <p:txBody>
          <a:bodyPr/>
          <a:lstStyle/>
          <a:p>
            <a:r>
              <a:rPr lang="en-US" dirty="0">
                <a:solidFill>
                  <a:srgbClr val="7030A0"/>
                </a:solidFill>
              </a:rPr>
              <a:t>To My Healthcare Professional Colleagues</a:t>
            </a:r>
          </a:p>
        </p:txBody>
      </p:sp>
      <p:sp>
        <p:nvSpPr>
          <p:cNvPr id="3" name="Text Placeholder 2">
            <a:extLst>
              <a:ext uri="{FF2B5EF4-FFF2-40B4-BE49-F238E27FC236}">
                <a16:creationId xmlns:a16="http://schemas.microsoft.com/office/drawing/2014/main" id="{6C6D47DF-0F0B-7760-7B8B-211EDAD44C53}"/>
              </a:ext>
            </a:extLst>
          </p:cNvPr>
          <p:cNvSpPr>
            <a:spLocks noGrp="1"/>
          </p:cNvSpPr>
          <p:nvPr>
            <p:ph type="body" idx="1"/>
          </p:nvPr>
        </p:nvSpPr>
        <p:spPr>
          <a:xfrm>
            <a:off x="762577" y="2059129"/>
            <a:ext cx="3145745" cy="617934"/>
          </a:xfrm>
        </p:spPr>
        <p:txBody>
          <a:bodyPr>
            <a:normAutofit fontScale="92500" lnSpcReduction="20000"/>
          </a:bodyPr>
          <a:lstStyle/>
          <a:p>
            <a:r>
              <a:rPr lang="en-US" dirty="0">
                <a:solidFill>
                  <a:srgbClr val="0070C0"/>
                </a:solidFill>
              </a:rPr>
              <a:t>This is not about Perfection!</a:t>
            </a:r>
          </a:p>
        </p:txBody>
      </p:sp>
      <p:pic>
        <p:nvPicPr>
          <p:cNvPr id="8" name="Content Placeholder 7" descr="Leaning Tower of Pisa at sunset">
            <a:extLst>
              <a:ext uri="{FF2B5EF4-FFF2-40B4-BE49-F238E27FC236}">
                <a16:creationId xmlns:a16="http://schemas.microsoft.com/office/drawing/2014/main" id="{653B90AB-2F42-74C8-B40F-31442CF49DD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156167" y="2799218"/>
            <a:ext cx="1842294" cy="2763441"/>
          </a:xfrm>
        </p:spPr>
      </p:pic>
      <p:sp>
        <p:nvSpPr>
          <p:cNvPr id="5" name="Text Placeholder 4">
            <a:extLst>
              <a:ext uri="{FF2B5EF4-FFF2-40B4-BE49-F238E27FC236}">
                <a16:creationId xmlns:a16="http://schemas.microsoft.com/office/drawing/2014/main" id="{F97DE65C-D1F0-A7EE-C091-D865694A5C1A}"/>
              </a:ext>
            </a:extLst>
          </p:cNvPr>
          <p:cNvSpPr>
            <a:spLocks noGrp="1"/>
          </p:cNvSpPr>
          <p:nvPr>
            <p:ph type="body" sz="quarter" idx="3"/>
          </p:nvPr>
        </p:nvSpPr>
        <p:spPr/>
        <p:txBody>
          <a:bodyPr>
            <a:normAutofit fontScale="92500" lnSpcReduction="20000"/>
          </a:bodyPr>
          <a:lstStyle/>
          <a:p>
            <a:pPr algn="ctr"/>
            <a:r>
              <a:rPr lang="en-US" dirty="0">
                <a:solidFill>
                  <a:schemeClr val="accent6">
                    <a:lumMod val="75000"/>
                  </a:schemeClr>
                </a:solidFill>
              </a:rPr>
              <a:t>It’s about Presence</a:t>
            </a:r>
          </a:p>
        </p:txBody>
      </p:sp>
      <p:pic>
        <p:nvPicPr>
          <p:cNvPr id="10" name="Content Placeholder 9" descr="Hands holding heart">
            <a:extLst>
              <a:ext uri="{FF2B5EF4-FFF2-40B4-BE49-F238E27FC236}">
                <a16:creationId xmlns:a16="http://schemas.microsoft.com/office/drawing/2014/main" id="{03CE8CBC-C641-4AE6-0094-B899F09916C2}"/>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629150" y="2826148"/>
            <a:ext cx="3887391" cy="2591594"/>
          </a:xfrm>
        </p:spPr>
      </p:pic>
    </p:spTree>
    <p:extLst>
      <p:ext uri="{BB962C8B-B14F-4D97-AF65-F5344CB8AC3E}">
        <p14:creationId xmlns:p14="http://schemas.microsoft.com/office/powerpoint/2010/main" val="111682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56BA4-D4AF-6614-8885-F8621A727F72}"/>
              </a:ext>
            </a:extLst>
          </p:cNvPr>
          <p:cNvSpPr>
            <a:spLocks noGrp="1"/>
          </p:cNvSpPr>
          <p:nvPr>
            <p:ph type="title"/>
          </p:nvPr>
        </p:nvSpPr>
        <p:spPr>
          <a:xfrm>
            <a:off x="-1385952" y="1085518"/>
            <a:ext cx="8182230" cy="799377"/>
          </a:xfrm>
        </p:spPr>
        <p:txBody>
          <a:bodyPr vert="horz" lIns="68580" tIns="34290" rIns="68580" bIns="34290" rtlCol="0" anchor="ctr">
            <a:normAutofit/>
          </a:bodyPr>
          <a:lstStyle/>
          <a:p>
            <a:pPr algn="ctr"/>
            <a:r>
              <a:rPr lang="en-US" sz="4950" dirty="0"/>
              <a:t>Healing the Healer</a:t>
            </a:r>
          </a:p>
        </p:txBody>
      </p:sp>
      <p:pic>
        <p:nvPicPr>
          <p:cNvPr id="10" name="Content Placeholder 9" descr="Doctor with stethoscope">
            <a:extLst>
              <a:ext uri="{FF2B5EF4-FFF2-40B4-BE49-F238E27FC236}">
                <a16:creationId xmlns:a16="http://schemas.microsoft.com/office/drawing/2014/main" id="{2A813B0F-201A-E9B3-2C20-66020D67CF17}"/>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381340" y="2098548"/>
            <a:ext cx="4071789" cy="2921508"/>
          </a:xfrm>
          <a:prstGeom prst="rect">
            <a:avLst/>
          </a:prstGeom>
        </p:spPr>
      </p:pic>
      <p:sp>
        <p:nvSpPr>
          <p:cNvPr id="5" name="TextBox 4">
            <a:extLst>
              <a:ext uri="{FF2B5EF4-FFF2-40B4-BE49-F238E27FC236}">
                <a16:creationId xmlns:a16="http://schemas.microsoft.com/office/drawing/2014/main" id="{36BC5E10-CF0E-5240-B8E4-AA1C8B1E47B3}"/>
              </a:ext>
            </a:extLst>
          </p:cNvPr>
          <p:cNvSpPr txBox="1"/>
          <p:nvPr/>
        </p:nvSpPr>
        <p:spPr>
          <a:xfrm>
            <a:off x="4834890" y="1085518"/>
            <a:ext cx="3789045" cy="4708981"/>
          </a:xfrm>
          <a:prstGeom prst="rect">
            <a:avLst/>
          </a:prstGeom>
          <a:noFill/>
        </p:spPr>
        <p:txBody>
          <a:bodyPr wrap="square" rtlCol="0">
            <a:spAutoFit/>
          </a:bodyPr>
          <a:lstStyle/>
          <a:p>
            <a:endParaRPr lang="en-US" sz="1350" dirty="0"/>
          </a:p>
          <a:p>
            <a:endParaRPr lang="en-US" sz="1350" dirty="0"/>
          </a:p>
          <a:p>
            <a:endParaRPr lang="en-US" sz="1350" dirty="0"/>
          </a:p>
          <a:p>
            <a:endParaRPr lang="en-US" sz="1350" dirty="0"/>
          </a:p>
          <a:p>
            <a:endParaRPr lang="en-US" sz="1350" dirty="0"/>
          </a:p>
          <a:p>
            <a:pPr algn="ctr"/>
            <a:r>
              <a:rPr lang="en-US" sz="2100" i="1" dirty="0">
                <a:solidFill>
                  <a:srgbClr val="0070C0"/>
                </a:solidFill>
              </a:rPr>
              <a:t>“The work of healing requires that we bring our full selves – messy, tired, hopeful, broken and brave – to the table.”</a:t>
            </a:r>
          </a:p>
          <a:p>
            <a:endParaRPr lang="en-US" i="1" dirty="0"/>
          </a:p>
          <a:p>
            <a:endParaRPr lang="en-US" i="1" dirty="0"/>
          </a:p>
          <a:p>
            <a:endParaRPr lang="en-US" i="1" dirty="0"/>
          </a:p>
          <a:p>
            <a:endParaRPr lang="en-US" i="1" dirty="0"/>
          </a:p>
          <a:p>
            <a:endParaRPr lang="en-US" dirty="0"/>
          </a:p>
          <a:p>
            <a:r>
              <a:rPr lang="en-US" dirty="0">
                <a:solidFill>
                  <a:srgbClr val="0070C0"/>
                </a:solidFill>
              </a:rPr>
              <a:t>- </a:t>
            </a:r>
            <a:r>
              <a:rPr lang="en-US" dirty="0" err="1">
                <a:solidFill>
                  <a:srgbClr val="0070C0"/>
                </a:solidFill>
              </a:rPr>
              <a:t>adrienne</a:t>
            </a:r>
            <a:r>
              <a:rPr lang="en-US" dirty="0">
                <a:solidFill>
                  <a:srgbClr val="0070C0"/>
                </a:solidFill>
              </a:rPr>
              <a:t> </a:t>
            </a:r>
            <a:r>
              <a:rPr lang="en-US" dirty="0" err="1">
                <a:solidFill>
                  <a:srgbClr val="0070C0"/>
                </a:solidFill>
              </a:rPr>
              <a:t>maree</a:t>
            </a:r>
            <a:r>
              <a:rPr lang="en-US" dirty="0">
                <a:solidFill>
                  <a:srgbClr val="0070C0"/>
                </a:solidFill>
              </a:rPr>
              <a:t> brown</a:t>
            </a:r>
          </a:p>
          <a:p>
            <a:endParaRPr lang="en-US" sz="1350" dirty="0"/>
          </a:p>
          <a:p>
            <a:endParaRPr lang="en-US" sz="1350" dirty="0"/>
          </a:p>
          <a:p>
            <a:endParaRPr lang="en-US" sz="1350" dirty="0"/>
          </a:p>
        </p:txBody>
      </p:sp>
      <p:pic>
        <p:nvPicPr>
          <p:cNvPr id="7" name="Picture 6">
            <a:extLst>
              <a:ext uri="{FF2B5EF4-FFF2-40B4-BE49-F238E27FC236}">
                <a16:creationId xmlns:a16="http://schemas.microsoft.com/office/drawing/2014/main" id="{0F01BB87-BEAE-4DA3-8208-43BDC0A5737C}"/>
              </a:ext>
            </a:extLst>
          </p:cNvPr>
          <p:cNvPicPr>
            <a:picLocks noChangeAspect="1"/>
          </p:cNvPicPr>
          <p:nvPr/>
        </p:nvPicPr>
        <p:blipFill>
          <a:blip r:embed="rId3"/>
          <a:stretch>
            <a:fillRect/>
          </a:stretch>
        </p:blipFill>
        <p:spPr>
          <a:xfrm>
            <a:off x="6100675" y="3689604"/>
            <a:ext cx="1257476" cy="657317"/>
          </a:xfrm>
          <a:prstGeom prst="rect">
            <a:avLst/>
          </a:prstGeom>
        </p:spPr>
      </p:pic>
    </p:spTree>
    <p:extLst>
      <p:ext uri="{BB962C8B-B14F-4D97-AF65-F5344CB8AC3E}">
        <p14:creationId xmlns:p14="http://schemas.microsoft.com/office/powerpoint/2010/main" val="32522298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miling hospital staff">
            <a:extLst>
              <a:ext uri="{FF2B5EF4-FFF2-40B4-BE49-F238E27FC236}">
                <a16:creationId xmlns:a16="http://schemas.microsoft.com/office/drawing/2014/main" id="{1B75DA9E-4839-8449-22CA-8ED4D755AC9E}"/>
              </a:ext>
            </a:extLst>
          </p:cNvPr>
          <p:cNvPicPr>
            <a:picLocks noChangeAspect="1"/>
          </p:cNvPicPr>
          <p:nvPr/>
        </p:nvPicPr>
        <p:blipFill>
          <a:blip r:embed="rId2" cstate="print">
            <a:extLst>
              <a:ext uri="{28A0092B-C50C-407E-A947-70E740481C1C}">
                <a14:useLocalDpi xmlns:a14="http://schemas.microsoft.com/office/drawing/2010/main" val="0"/>
              </a:ext>
            </a:extLst>
          </a:blip>
          <a:srcRect t="17232" r="-2" b="17230"/>
          <a:stretch>
            <a:fillRect/>
          </a:stretch>
        </p:blipFill>
        <p:spPr>
          <a:xfrm>
            <a:off x="3666441" y="3378903"/>
            <a:ext cx="4741467" cy="2182926"/>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Picture 6" descr="Baby lying on a bed">
            <a:extLst>
              <a:ext uri="{FF2B5EF4-FFF2-40B4-BE49-F238E27FC236}">
                <a16:creationId xmlns:a16="http://schemas.microsoft.com/office/drawing/2014/main" id="{19EA8290-F8C1-9794-EABB-F64A51F1ABDD}"/>
              </a:ext>
            </a:extLst>
          </p:cNvPr>
          <p:cNvPicPr>
            <a:picLocks noChangeAspect="1"/>
          </p:cNvPicPr>
          <p:nvPr/>
        </p:nvPicPr>
        <p:blipFill>
          <a:blip r:embed="rId3" cstate="print">
            <a:extLst>
              <a:ext uri="{28A0092B-C50C-407E-A947-70E740481C1C}">
                <a14:useLocalDpi xmlns:a14="http://schemas.microsoft.com/office/drawing/2010/main" val="0"/>
              </a:ext>
            </a:extLst>
          </a:blip>
          <a:srcRect t="18510" r="-2" b="12515"/>
          <a:stretch>
            <a:fillRect/>
          </a:stretch>
        </p:blipFill>
        <p:spPr>
          <a:xfrm>
            <a:off x="3791180" y="654479"/>
            <a:ext cx="4741467" cy="2182933"/>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Title 1">
            <a:extLst>
              <a:ext uri="{FF2B5EF4-FFF2-40B4-BE49-F238E27FC236}">
                <a16:creationId xmlns:a16="http://schemas.microsoft.com/office/drawing/2014/main" id="{0B3895DE-6534-1D10-B401-81A56EE744B7}"/>
              </a:ext>
            </a:extLst>
          </p:cNvPr>
          <p:cNvSpPr>
            <a:spLocks noGrp="1"/>
          </p:cNvSpPr>
          <p:nvPr>
            <p:ph type="title"/>
          </p:nvPr>
        </p:nvSpPr>
        <p:spPr>
          <a:xfrm>
            <a:off x="497682" y="3097843"/>
            <a:ext cx="3168759" cy="2745046"/>
          </a:xfrm>
        </p:spPr>
        <p:txBody>
          <a:bodyPr vert="horz" lIns="68580" tIns="34290" rIns="68580" bIns="34290" rtlCol="0" anchor="b">
            <a:normAutofit fontScale="90000"/>
          </a:bodyPr>
          <a:lstStyle/>
          <a:p>
            <a:br>
              <a:rPr lang="en-US" sz="3975" dirty="0">
                <a:solidFill>
                  <a:srgbClr val="0070C0"/>
                </a:solidFill>
              </a:rPr>
            </a:br>
            <a:br>
              <a:rPr lang="en-US" sz="3975" dirty="0">
                <a:solidFill>
                  <a:srgbClr val="0070C0"/>
                </a:solidFill>
              </a:rPr>
            </a:br>
            <a:r>
              <a:rPr lang="en-US" sz="3975" dirty="0">
                <a:solidFill>
                  <a:srgbClr val="0070C0"/>
                </a:solidFill>
              </a:rPr>
              <a:t>Our Curiosity Makes a Difference</a:t>
            </a:r>
            <a:br>
              <a:rPr lang="en-US" sz="3975" dirty="0">
                <a:solidFill>
                  <a:srgbClr val="0070C0"/>
                </a:solidFill>
              </a:rPr>
            </a:br>
            <a:br>
              <a:rPr lang="en-US" sz="4050" dirty="0"/>
            </a:br>
            <a:r>
              <a:rPr lang="en-US" sz="4050" dirty="0"/>
              <a:t>What is something  you would like me to know about you?</a:t>
            </a:r>
          </a:p>
        </p:txBody>
      </p:sp>
    </p:spTree>
    <p:extLst>
      <p:ext uri="{BB962C8B-B14F-4D97-AF65-F5344CB8AC3E}">
        <p14:creationId xmlns:p14="http://schemas.microsoft.com/office/powerpoint/2010/main" val="379940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7"/>
                                        </p:tgtEl>
                                        <p:attrNameLst>
                                          <p:attrName>ppt_w</p:attrName>
                                        </p:attrNameLst>
                                      </p:cBhvr>
                                      <p:tavLst>
                                        <p:tav tm="0">
                                          <p:val>
                                            <p:strVal val="ppt_w"/>
                                          </p:val>
                                        </p:tav>
                                        <p:tav tm="100000">
                                          <p:val>
                                            <p:fltVal val="0"/>
                                          </p:val>
                                        </p:tav>
                                      </p:tavLst>
                                    </p:anim>
                                    <p:anim calcmode="lin" valueType="num">
                                      <p:cBhvr>
                                        <p:cTn id="7" dur="1000"/>
                                        <p:tgtEl>
                                          <p:spTgt spid="7"/>
                                        </p:tgtEl>
                                        <p:attrNameLst>
                                          <p:attrName>ppt_h</p:attrName>
                                        </p:attrNameLst>
                                      </p:cBhvr>
                                      <p:tavLst>
                                        <p:tav tm="0">
                                          <p:val>
                                            <p:strVal val="ppt_h"/>
                                          </p:val>
                                        </p:tav>
                                        <p:tav tm="100000">
                                          <p:val>
                                            <p:fltVal val="0"/>
                                          </p:val>
                                        </p:tav>
                                      </p:tavLst>
                                    </p:anim>
                                    <p:anim calcmode="lin" valueType="num">
                                      <p:cBhvr>
                                        <p:cTn id="8" dur="1000"/>
                                        <p:tgtEl>
                                          <p:spTgt spid="7"/>
                                        </p:tgtEl>
                                        <p:attrNameLst>
                                          <p:attrName>style.rotation</p:attrName>
                                        </p:attrNameLst>
                                      </p:cBhvr>
                                      <p:tavLst>
                                        <p:tav tm="0">
                                          <p:val>
                                            <p:fltVal val="0"/>
                                          </p:val>
                                        </p:tav>
                                        <p:tav tm="100000">
                                          <p:val>
                                            <p:fltVal val="90"/>
                                          </p:val>
                                        </p:tav>
                                      </p:tavLst>
                                    </p:anim>
                                    <p:animEffect transition="out" filter="fade">
                                      <p:cBhvr>
                                        <p:cTn id="9" dur="1000"/>
                                        <p:tgtEl>
                                          <p:spTgt spid="7"/>
                                        </p:tgtEl>
                                      </p:cBhvr>
                                    </p:animEffect>
                                    <p:set>
                                      <p:cBhvr>
                                        <p:cTn id="10" dur="1" fill="hold">
                                          <p:stCondLst>
                                            <p:cond delay="999"/>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198EB-BA7E-4D85-E1D9-902CF309290A}"/>
              </a:ext>
            </a:extLst>
          </p:cNvPr>
          <p:cNvSpPr>
            <a:spLocks noGrp="1"/>
          </p:cNvSpPr>
          <p:nvPr>
            <p:ph type="title"/>
          </p:nvPr>
        </p:nvSpPr>
        <p:spPr>
          <a:xfrm>
            <a:off x="301752" y="906637"/>
            <a:ext cx="8213598" cy="994172"/>
          </a:xfrm>
        </p:spPr>
        <p:txBody>
          <a:bodyPr anchor="ctr">
            <a:normAutofit fontScale="90000"/>
          </a:bodyPr>
          <a:lstStyle/>
          <a:p>
            <a:r>
              <a:rPr lang="en-US" dirty="0"/>
              <a:t>Considering the Diabetes Connection as a Sacred “I see you” Space </a:t>
            </a:r>
          </a:p>
        </p:txBody>
      </p:sp>
      <p:sp>
        <p:nvSpPr>
          <p:cNvPr id="3" name="Content Placeholder 2">
            <a:extLst>
              <a:ext uri="{FF2B5EF4-FFF2-40B4-BE49-F238E27FC236}">
                <a16:creationId xmlns:a16="http://schemas.microsoft.com/office/drawing/2014/main" id="{C93489F1-A602-A56E-5AD6-F1880E306BD5}"/>
              </a:ext>
            </a:extLst>
          </p:cNvPr>
          <p:cNvSpPr>
            <a:spLocks noGrp="1"/>
          </p:cNvSpPr>
          <p:nvPr>
            <p:ph sz="half" idx="2"/>
          </p:nvPr>
        </p:nvSpPr>
        <p:spPr>
          <a:xfrm>
            <a:off x="3929634" y="1728788"/>
            <a:ext cx="4585716" cy="3761186"/>
          </a:xfrm>
        </p:spPr>
        <p:txBody>
          <a:bodyPr>
            <a:normAutofit lnSpcReduction="10000"/>
          </a:bodyPr>
          <a:lstStyle/>
          <a:p>
            <a:endParaRPr lang="en-US" sz="1500" dirty="0"/>
          </a:p>
          <a:p>
            <a:pPr>
              <a:lnSpc>
                <a:spcPct val="100000"/>
              </a:lnSpc>
            </a:pPr>
            <a:r>
              <a:rPr lang="en-US" sz="1800" dirty="0">
                <a:latin typeface="Calibri" panose="020F0502020204030204" pitchFamily="34" charset="0"/>
                <a:ea typeface="Calibri" panose="020F0502020204030204" pitchFamily="34" charset="0"/>
                <a:cs typeface="Calibri" panose="020F0502020204030204" pitchFamily="34" charset="0"/>
              </a:rPr>
              <a:t>Listening to stories isn’t simply an exchange of information; it’s an invitation into someone’s lived experience. </a:t>
            </a:r>
          </a:p>
          <a:p>
            <a:pPr>
              <a:lnSpc>
                <a:spcPct val="100000"/>
              </a:lnSpc>
            </a:pPr>
            <a:r>
              <a:rPr lang="en-US" sz="1800" dirty="0">
                <a:latin typeface="Calibri" panose="020F0502020204030204" pitchFamily="34" charset="0"/>
                <a:ea typeface="Calibri" panose="020F0502020204030204" pitchFamily="34" charset="0"/>
                <a:cs typeface="Calibri" panose="020F0502020204030204" pitchFamily="34" charset="0"/>
              </a:rPr>
              <a:t>When we truly listen, with presence and without judgment, we enter a sacred space within diabetes care.</a:t>
            </a:r>
          </a:p>
          <a:p>
            <a:pPr>
              <a:lnSpc>
                <a:spcPct val="100000"/>
              </a:lnSpc>
            </a:pPr>
            <a:r>
              <a:rPr lang="en-US" sz="1800" dirty="0">
                <a:latin typeface="Calibri" panose="020F0502020204030204" pitchFamily="34" charset="0"/>
                <a:ea typeface="Calibri" panose="020F0502020204030204" pitchFamily="34" charset="0"/>
                <a:cs typeface="Calibri" panose="020F0502020204030204" pitchFamily="34" charset="0"/>
              </a:rPr>
              <a:t>In these moments, connection becomes the medicine. The person receiving care feels seen, heard, and valued. </a:t>
            </a:r>
          </a:p>
          <a:p>
            <a:pPr>
              <a:lnSpc>
                <a:spcPct val="100000"/>
              </a:lnSpc>
            </a:pPr>
            <a:r>
              <a:rPr lang="en-US" sz="1800" dirty="0">
                <a:latin typeface="Calibri" panose="020F0502020204030204" pitchFamily="34" charset="0"/>
                <a:ea typeface="Calibri" panose="020F0502020204030204" pitchFamily="34" charset="0"/>
                <a:cs typeface="Calibri" panose="020F0502020204030204" pitchFamily="34" charset="0"/>
              </a:rPr>
              <a:t>And something extraordinary happens for us as HCPs, too. We feel reconnected to our humanity.</a:t>
            </a:r>
          </a:p>
        </p:txBody>
      </p:sp>
      <p:pic>
        <p:nvPicPr>
          <p:cNvPr id="9" name="Picture 8" descr="Portrait of three women">
            <a:extLst>
              <a:ext uri="{FF2B5EF4-FFF2-40B4-BE49-F238E27FC236}">
                <a16:creationId xmlns:a16="http://schemas.microsoft.com/office/drawing/2014/main" id="{29AACD0C-9C1C-9D16-C36A-D7EE42BFDE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195" y="2487908"/>
            <a:ext cx="3364421" cy="2242947"/>
          </a:xfrm>
          <a:prstGeom prst="rect">
            <a:avLst/>
          </a:prstGeom>
        </p:spPr>
      </p:pic>
      <p:sp>
        <p:nvSpPr>
          <p:cNvPr id="5" name="TextBox 4">
            <a:extLst>
              <a:ext uri="{FF2B5EF4-FFF2-40B4-BE49-F238E27FC236}">
                <a16:creationId xmlns:a16="http://schemas.microsoft.com/office/drawing/2014/main" id="{A8A9B743-D30E-098D-8C4F-7CEBD7ECD8BA}"/>
              </a:ext>
            </a:extLst>
          </p:cNvPr>
          <p:cNvSpPr txBox="1"/>
          <p:nvPr/>
        </p:nvSpPr>
        <p:spPr>
          <a:xfrm>
            <a:off x="142412" y="4736797"/>
            <a:ext cx="3921987" cy="415498"/>
          </a:xfrm>
          <a:prstGeom prst="rect">
            <a:avLst/>
          </a:prstGeom>
          <a:noFill/>
        </p:spPr>
        <p:txBody>
          <a:bodyPr wrap="square">
            <a:spAutoFit/>
          </a:bodyPr>
          <a:lstStyle/>
          <a:p>
            <a:r>
              <a:rPr lang="en-US" sz="1050" dirty="0">
                <a:latin typeface="Calibri" panose="020F0502020204030204" pitchFamily="34" charset="0"/>
                <a:ea typeface="Calibri" panose="020F0502020204030204" pitchFamily="34" charset="0"/>
                <a:cs typeface="Calibri" panose="020F0502020204030204" pitchFamily="34" charset="0"/>
              </a:rPr>
              <a:t>Thomassian, B. (2025). </a:t>
            </a:r>
            <a:r>
              <a:rPr lang="en-US" sz="1050" i="1" dirty="0">
                <a:latin typeface="Calibri" panose="020F0502020204030204" pitchFamily="34" charset="0"/>
                <a:ea typeface="Calibri" panose="020F0502020204030204" pitchFamily="34" charset="0"/>
                <a:cs typeface="Calibri" panose="020F0502020204030204" pitchFamily="34" charset="0"/>
              </a:rPr>
              <a:t>Healing through Connection for Healthcare Professionals: Stories and wisdom from the heart of a diabetes nurse</a:t>
            </a:r>
            <a:r>
              <a:rPr lang="en-US" sz="1050" dirty="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15557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A569A-16FC-39D7-46B8-355167D7CD3E}"/>
              </a:ext>
            </a:extLst>
          </p:cNvPr>
          <p:cNvSpPr>
            <a:spLocks noGrp="1"/>
          </p:cNvSpPr>
          <p:nvPr>
            <p:ph type="title"/>
          </p:nvPr>
        </p:nvSpPr>
        <p:spPr/>
        <p:txBody>
          <a:bodyPr/>
          <a:lstStyle/>
          <a:p>
            <a:r>
              <a:rPr lang="en-US" dirty="0">
                <a:solidFill>
                  <a:srgbClr val="7030A0"/>
                </a:solidFill>
              </a:rPr>
              <a:t>Healing trough Creativity &amp; Connection</a:t>
            </a:r>
          </a:p>
        </p:txBody>
      </p:sp>
      <p:pic>
        <p:nvPicPr>
          <p:cNvPr id="4" name="Picture 3">
            <a:extLst>
              <a:ext uri="{FF2B5EF4-FFF2-40B4-BE49-F238E27FC236}">
                <a16:creationId xmlns:a16="http://schemas.microsoft.com/office/drawing/2014/main" id="{A0556975-7CED-D5A9-BD71-A16AFBABE2AE}"/>
              </a:ext>
            </a:extLst>
          </p:cNvPr>
          <p:cNvPicPr>
            <a:picLocks noChangeAspect="1"/>
          </p:cNvPicPr>
          <p:nvPr/>
        </p:nvPicPr>
        <p:blipFill>
          <a:blip r:embed="rId2"/>
          <a:stretch>
            <a:fillRect/>
          </a:stretch>
        </p:blipFill>
        <p:spPr>
          <a:xfrm>
            <a:off x="4984759" y="2056686"/>
            <a:ext cx="3529400" cy="2221899"/>
          </a:xfrm>
          <a:prstGeom prst="rect">
            <a:avLst/>
          </a:prstGeom>
        </p:spPr>
      </p:pic>
      <p:sp>
        <p:nvSpPr>
          <p:cNvPr id="6" name="TextBox 5">
            <a:extLst>
              <a:ext uri="{FF2B5EF4-FFF2-40B4-BE49-F238E27FC236}">
                <a16:creationId xmlns:a16="http://schemas.microsoft.com/office/drawing/2014/main" id="{BCA0C2D2-EC15-B566-3CC0-3A28376A01E7}"/>
              </a:ext>
            </a:extLst>
          </p:cNvPr>
          <p:cNvSpPr txBox="1"/>
          <p:nvPr/>
        </p:nvSpPr>
        <p:spPr>
          <a:xfrm>
            <a:off x="756994" y="0"/>
            <a:ext cx="4032719" cy="5170646"/>
          </a:xfrm>
          <a:prstGeom prst="rect">
            <a:avLst/>
          </a:prstGeom>
          <a:noFill/>
        </p:spPr>
        <p:txBody>
          <a:bodyPr wrap="square" rtlCol="0">
            <a:spAutoFit/>
          </a:bodyPr>
          <a:lstStyle/>
          <a:p>
            <a:pPr algn="ctr"/>
            <a:r>
              <a:rPr lang="en-US" sz="3300" dirty="0">
                <a:solidFill>
                  <a:srgbClr val="0070C0"/>
                </a:solidFill>
                <a:latin typeface="Franklin Gothic Medium" panose="020B0603020102020204" pitchFamily="34" charset="0"/>
              </a:rPr>
              <a:t> </a:t>
            </a:r>
          </a:p>
          <a:p>
            <a:endParaRPr lang="en-US" sz="1350" dirty="0"/>
          </a:p>
          <a:p>
            <a:endParaRPr lang="en-US" sz="1350" dirty="0"/>
          </a:p>
          <a:p>
            <a:endParaRPr lang="en-US" sz="1350" dirty="0"/>
          </a:p>
          <a:p>
            <a:endParaRPr lang="en-US" sz="1350" dirty="0"/>
          </a:p>
          <a:p>
            <a:endParaRPr lang="en-US" sz="1350" dirty="0"/>
          </a:p>
          <a:p>
            <a:endParaRPr lang="en-US" sz="1350" dirty="0"/>
          </a:p>
          <a:p>
            <a:endParaRPr lang="en-US" sz="1350" dirty="0"/>
          </a:p>
          <a:p>
            <a:r>
              <a:rPr lang="en-US" i="1" dirty="0"/>
              <a:t>“Each of us is a creative being. Whether or not we recognize it, we all have the potential to bring beauty, meaning, and healing into the world.”</a:t>
            </a:r>
          </a:p>
          <a:p>
            <a:endParaRPr lang="en-US" dirty="0"/>
          </a:p>
          <a:p>
            <a:endParaRPr lang="en-US" dirty="0"/>
          </a:p>
          <a:p>
            <a:endParaRPr lang="en-US" dirty="0"/>
          </a:p>
          <a:p>
            <a:endParaRPr lang="en-US" dirty="0"/>
          </a:p>
          <a:p>
            <a:r>
              <a:rPr lang="en-US" dirty="0"/>
              <a:t>-Julia Cameron</a:t>
            </a:r>
          </a:p>
          <a:p>
            <a:endParaRPr lang="en-US" sz="1350" dirty="0"/>
          </a:p>
          <a:p>
            <a:endParaRPr lang="en-US" sz="1350" dirty="0"/>
          </a:p>
          <a:p>
            <a:endParaRPr lang="en-US" sz="1350" dirty="0"/>
          </a:p>
        </p:txBody>
      </p:sp>
      <p:pic>
        <p:nvPicPr>
          <p:cNvPr id="8" name="Picture 7">
            <a:extLst>
              <a:ext uri="{FF2B5EF4-FFF2-40B4-BE49-F238E27FC236}">
                <a16:creationId xmlns:a16="http://schemas.microsoft.com/office/drawing/2014/main" id="{977A8BA8-C8E6-667A-A018-DDA2826DBA86}"/>
              </a:ext>
            </a:extLst>
          </p:cNvPr>
          <p:cNvPicPr>
            <a:picLocks noChangeAspect="1"/>
          </p:cNvPicPr>
          <p:nvPr/>
        </p:nvPicPr>
        <p:blipFill>
          <a:blip r:embed="rId3"/>
          <a:stretch>
            <a:fillRect/>
          </a:stretch>
        </p:blipFill>
        <p:spPr>
          <a:xfrm>
            <a:off x="1735527" y="3442953"/>
            <a:ext cx="1316800" cy="688327"/>
          </a:xfrm>
          <a:prstGeom prst="rect">
            <a:avLst/>
          </a:prstGeom>
        </p:spPr>
      </p:pic>
    </p:spTree>
    <p:extLst>
      <p:ext uri="{BB962C8B-B14F-4D97-AF65-F5344CB8AC3E}">
        <p14:creationId xmlns:p14="http://schemas.microsoft.com/office/powerpoint/2010/main" val="38925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CC3E56B-718B-B4BB-087B-D09CE69E4104}"/>
              </a:ext>
            </a:extLst>
          </p:cNvPr>
          <p:cNvPicPr>
            <a:picLocks noChangeAspect="1"/>
          </p:cNvPicPr>
          <p:nvPr/>
        </p:nvPicPr>
        <p:blipFill>
          <a:blip r:embed="rId2"/>
          <a:srcRect l="27306" r="25433" b="-1"/>
          <a:stretch>
            <a:fillRect/>
          </a:stretch>
        </p:blipFill>
        <p:spPr>
          <a:xfrm>
            <a:off x="199104" y="1365257"/>
            <a:ext cx="3641693" cy="5143493"/>
          </a:xfrm>
          <a:custGeom>
            <a:avLst/>
            <a:gdLst/>
            <a:ahLst/>
            <a:cxnLst/>
            <a:rect l="l" t="t" r="r" b="b"/>
            <a:pathLst>
              <a:path w="4636517" h="6858000">
                <a:moveTo>
                  <a:pt x="0" y="0"/>
                </a:moveTo>
                <a:lnTo>
                  <a:pt x="4636517" y="0"/>
                </a:lnTo>
                <a:lnTo>
                  <a:pt x="4636517" y="6858000"/>
                </a:lnTo>
                <a:lnTo>
                  <a:pt x="0" y="6858000"/>
                </a:lnTo>
                <a:close/>
              </a:path>
            </a:pathLst>
          </a:custGeom>
        </p:spPr>
      </p:pic>
      <p:sp>
        <p:nvSpPr>
          <p:cNvPr id="7" name="Title 6">
            <a:extLst>
              <a:ext uri="{FF2B5EF4-FFF2-40B4-BE49-F238E27FC236}">
                <a16:creationId xmlns:a16="http://schemas.microsoft.com/office/drawing/2014/main" id="{A6307336-4B93-9E5A-04B8-1DE64DB7514A}"/>
              </a:ext>
            </a:extLst>
          </p:cNvPr>
          <p:cNvSpPr>
            <a:spLocks noGrp="1"/>
          </p:cNvSpPr>
          <p:nvPr>
            <p:ph type="title"/>
          </p:nvPr>
        </p:nvSpPr>
        <p:spPr>
          <a:xfrm>
            <a:off x="435429" y="0"/>
            <a:ext cx="7725696" cy="994172"/>
          </a:xfrm>
        </p:spPr>
        <p:txBody>
          <a:bodyPr>
            <a:normAutofit/>
          </a:bodyPr>
          <a:lstStyle/>
          <a:p>
            <a:r>
              <a:rPr lang="en-US" dirty="0">
                <a:solidFill>
                  <a:srgbClr val="7030A0"/>
                </a:solidFill>
              </a:rPr>
              <a:t>Creativity &amp; Nobel Prizes</a:t>
            </a:r>
          </a:p>
        </p:txBody>
      </p:sp>
      <p:graphicFrame>
        <p:nvGraphicFramePr>
          <p:cNvPr id="10" name="Content Placeholder 7">
            <a:extLst>
              <a:ext uri="{FF2B5EF4-FFF2-40B4-BE49-F238E27FC236}">
                <a16:creationId xmlns:a16="http://schemas.microsoft.com/office/drawing/2014/main" id="{B1FEA4CE-59B4-2A74-D1F6-5A17614FD951}"/>
              </a:ext>
            </a:extLst>
          </p:cNvPr>
          <p:cNvGraphicFramePr>
            <a:graphicFrameLocks noGrp="1"/>
          </p:cNvGraphicFramePr>
          <p:nvPr>
            <p:ph idx="1"/>
            <p:extLst>
              <p:ext uri="{D42A27DB-BD31-4B8C-83A1-F6EECF244321}">
                <p14:modId xmlns:p14="http://schemas.microsoft.com/office/powerpoint/2010/main" val="90677853"/>
              </p:ext>
            </p:extLst>
          </p:nvPr>
        </p:nvGraphicFramePr>
        <p:xfrm>
          <a:off x="3947322" y="636723"/>
          <a:ext cx="5077262" cy="6221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24255DE9-61A2-59F6-4429-A8A704926A3A}"/>
              </a:ext>
            </a:extLst>
          </p:cNvPr>
          <p:cNvPicPr>
            <a:picLocks noChangeAspect="1"/>
          </p:cNvPicPr>
          <p:nvPr/>
        </p:nvPicPr>
        <p:blipFill>
          <a:blip r:embed="rId8"/>
          <a:stretch>
            <a:fillRect/>
          </a:stretch>
        </p:blipFill>
        <p:spPr>
          <a:xfrm>
            <a:off x="305629" y="1702313"/>
            <a:ext cx="3428641" cy="826703"/>
          </a:xfrm>
          <a:prstGeom prst="rect">
            <a:avLst/>
          </a:prstGeom>
        </p:spPr>
      </p:pic>
    </p:spTree>
    <p:extLst>
      <p:ext uri="{BB962C8B-B14F-4D97-AF65-F5344CB8AC3E}">
        <p14:creationId xmlns:p14="http://schemas.microsoft.com/office/powerpoint/2010/main" val="19975352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2B32C-5797-AB04-48B2-30D85B55D116}"/>
              </a:ext>
            </a:extLst>
          </p:cNvPr>
          <p:cNvSpPr>
            <a:spLocks noGrp="1"/>
          </p:cNvSpPr>
          <p:nvPr>
            <p:ph type="title"/>
          </p:nvPr>
        </p:nvSpPr>
        <p:spPr>
          <a:xfrm>
            <a:off x="185312" y="1364597"/>
            <a:ext cx="1981814" cy="2628900"/>
          </a:xfrm>
        </p:spPr>
        <p:txBody>
          <a:bodyPr anchor="t">
            <a:normAutofit/>
          </a:bodyPr>
          <a:lstStyle/>
          <a:p>
            <a:r>
              <a:rPr lang="en-US" sz="3000" b="1" dirty="0">
                <a:solidFill>
                  <a:srgbClr val="7030A0"/>
                </a:solidFill>
              </a:rPr>
              <a:t>What creative endeavors could you engage in?</a:t>
            </a:r>
          </a:p>
        </p:txBody>
      </p:sp>
      <p:pic>
        <p:nvPicPr>
          <p:cNvPr id="7" name="Content Placeholder 6">
            <a:extLst>
              <a:ext uri="{FF2B5EF4-FFF2-40B4-BE49-F238E27FC236}">
                <a16:creationId xmlns:a16="http://schemas.microsoft.com/office/drawing/2014/main" id="{56000823-A54D-FB36-A745-CB2D3068D658}"/>
              </a:ext>
            </a:extLst>
          </p:cNvPr>
          <p:cNvPicPr>
            <a:picLocks noGrp="1" noChangeAspect="1"/>
          </p:cNvPicPr>
          <p:nvPr>
            <p:ph idx="1"/>
          </p:nvPr>
        </p:nvPicPr>
        <p:blipFill>
          <a:blip r:embed="rId2"/>
          <a:stretch>
            <a:fillRect/>
          </a:stretch>
        </p:blipFill>
        <p:spPr>
          <a:xfrm>
            <a:off x="2214051" y="478971"/>
            <a:ext cx="6744637" cy="4529535"/>
          </a:xfrm>
        </p:spPr>
      </p:pic>
    </p:spTree>
    <p:extLst>
      <p:ext uri="{BB962C8B-B14F-4D97-AF65-F5344CB8AC3E}">
        <p14:creationId xmlns:p14="http://schemas.microsoft.com/office/powerpoint/2010/main" val="471852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F55372-7CF1-B832-05A1-B134AD0A0AAF}"/>
              </a:ext>
            </a:extLst>
          </p:cNvPr>
          <p:cNvSpPr>
            <a:spLocks noGrp="1"/>
          </p:cNvSpPr>
          <p:nvPr>
            <p:ph type="title"/>
          </p:nvPr>
        </p:nvSpPr>
        <p:spPr>
          <a:xfrm>
            <a:off x="518123" y="141765"/>
            <a:ext cx="7886700" cy="994172"/>
          </a:xfrm>
        </p:spPr>
        <p:txBody>
          <a:bodyPr>
            <a:normAutofit/>
          </a:bodyPr>
          <a:lstStyle/>
          <a:p>
            <a:r>
              <a:rPr lang="en-US" sz="4050" b="1" dirty="0">
                <a:solidFill>
                  <a:srgbClr val="7030A0"/>
                </a:solidFill>
              </a:rPr>
              <a:t>Homework</a:t>
            </a:r>
          </a:p>
        </p:txBody>
      </p:sp>
      <p:sp>
        <p:nvSpPr>
          <p:cNvPr id="5" name="Content Placeholder 4">
            <a:extLst>
              <a:ext uri="{FF2B5EF4-FFF2-40B4-BE49-F238E27FC236}">
                <a16:creationId xmlns:a16="http://schemas.microsoft.com/office/drawing/2014/main" id="{094510A5-1CC1-C9B9-2B48-3730DC70026B}"/>
              </a:ext>
            </a:extLst>
          </p:cNvPr>
          <p:cNvSpPr>
            <a:spLocks noGrp="1"/>
          </p:cNvSpPr>
          <p:nvPr>
            <p:ph sz="half" idx="1"/>
          </p:nvPr>
        </p:nvSpPr>
        <p:spPr>
          <a:xfrm>
            <a:off x="372010" y="1135937"/>
            <a:ext cx="5061262" cy="5214360"/>
          </a:xfrm>
        </p:spPr>
        <p:txBody>
          <a:bodyPr>
            <a:normAutofit/>
          </a:bodyPr>
          <a:lstStyle/>
          <a:p>
            <a:r>
              <a:rPr lang="en-US" dirty="0"/>
              <a:t>If you had 5 other lives to live, what would you do in each of them?</a:t>
            </a:r>
          </a:p>
          <a:p>
            <a:r>
              <a:rPr lang="en-US" dirty="0"/>
              <a:t>The point of these lives is to have fun in them – more </a:t>
            </a:r>
            <a:r>
              <a:rPr lang="en-US" i="1" dirty="0"/>
              <a:t>fun</a:t>
            </a:r>
            <a:r>
              <a:rPr lang="en-US" dirty="0"/>
              <a:t> than you might be having in this one.</a:t>
            </a:r>
          </a:p>
          <a:p>
            <a:r>
              <a:rPr lang="en-US" dirty="0"/>
              <a:t>Look over your list and select one.</a:t>
            </a:r>
          </a:p>
          <a:p>
            <a:r>
              <a:rPr lang="en-US" dirty="0"/>
              <a:t>Then do it this week.</a:t>
            </a:r>
          </a:p>
        </p:txBody>
      </p:sp>
      <mc:AlternateContent xmlns:mc="http://schemas.openxmlformats.org/markup-compatibility/2006" xmlns:p14="http://schemas.microsoft.com/office/powerpoint/2010/main">
        <mc:Choice Requires="p14">
          <p:contentPart p14:bwMode="auto" r:id="rId2">
            <p14:nvContentPartPr>
              <p14:cNvPr id="18" name="Ink 17">
                <a:extLst>
                  <a:ext uri="{FF2B5EF4-FFF2-40B4-BE49-F238E27FC236}">
                    <a16:creationId xmlns:a16="http://schemas.microsoft.com/office/drawing/2014/main" id="{F49653D0-ACD6-87BE-A187-B06F5C4881D5}"/>
                  </a:ext>
                </a:extLst>
              </p14:cNvPr>
              <p14:cNvContentPartPr/>
              <p14:nvPr/>
            </p14:nvContentPartPr>
            <p14:xfrm>
              <a:off x="7017384" y="2919806"/>
              <a:ext cx="113670" cy="72360"/>
            </p14:xfrm>
          </p:contentPart>
        </mc:Choice>
        <mc:Fallback xmlns="">
          <p:pic>
            <p:nvPicPr>
              <p:cNvPr id="18" name="Ink 17">
                <a:extLst>
                  <a:ext uri="{FF2B5EF4-FFF2-40B4-BE49-F238E27FC236}">
                    <a16:creationId xmlns:a16="http://schemas.microsoft.com/office/drawing/2014/main" id="{F49653D0-ACD6-87BE-A187-B06F5C4881D5}"/>
                  </a:ext>
                </a:extLst>
              </p:cNvPr>
              <p:cNvPicPr/>
              <p:nvPr/>
            </p:nvPicPr>
            <p:blipFill>
              <a:blip r:embed="rId3"/>
              <a:stretch>
                <a:fillRect/>
              </a:stretch>
            </p:blipFill>
            <p:spPr>
              <a:xfrm>
                <a:off x="7011269" y="2913686"/>
                <a:ext cx="12590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8" name="Ink 27">
                <a:extLst>
                  <a:ext uri="{FF2B5EF4-FFF2-40B4-BE49-F238E27FC236}">
                    <a16:creationId xmlns:a16="http://schemas.microsoft.com/office/drawing/2014/main" id="{CBBA3EBC-9BB4-C287-F85A-783497A3C069}"/>
                  </a:ext>
                </a:extLst>
              </p14:cNvPr>
              <p14:cNvContentPartPr/>
              <p14:nvPr/>
            </p14:nvContentPartPr>
            <p14:xfrm>
              <a:off x="5272374" y="2538296"/>
              <a:ext cx="270" cy="270"/>
            </p14:xfrm>
          </p:contentPart>
        </mc:Choice>
        <mc:Fallback xmlns="">
          <p:pic>
            <p:nvPicPr>
              <p:cNvPr id="28" name="Ink 27">
                <a:extLst>
                  <a:ext uri="{FF2B5EF4-FFF2-40B4-BE49-F238E27FC236}">
                    <a16:creationId xmlns:a16="http://schemas.microsoft.com/office/drawing/2014/main" id="{CBBA3EBC-9BB4-C287-F85A-783497A3C069}"/>
                  </a:ext>
                </a:extLst>
              </p:cNvPr>
              <p:cNvPicPr/>
              <p:nvPr/>
            </p:nvPicPr>
            <p:blipFill>
              <a:blip r:embed="rId5"/>
              <a:stretch>
                <a:fillRect/>
              </a:stretch>
            </p:blipFill>
            <p:spPr>
              <a:xfrm>
                <a:off x="5258874" y="2524796"/>
                <a:ext cx="27000" cy="27000"/>
              </a:xfrm>
              <a:prstGeom prst="rect">
                <a:avLst/>
              </a:prstGeom>
            </p:spPr>
          </p:pic>
        </mc:Fallback>
      </mc:AlternateContent>
      <p:pic>
        <p:nvPicPr>
          <p:cNvPr id="2" name="Picture 1">
            <a:extLst>
              <a:ext uri="{FF2B5EF4-FFF2-40B4-BE49-F238E27FC236}">
                <a16:creationId xmlns:a16="http://schemas.microsoft.com/office/drawing/2014/main" id="{3F9EE94D-F0B3-BF78-2668-4130E9DB473C}"/>
              </a:ext>
            </a:extLst>
          </p:cNvPr>
          <p:cNvPicPr>
            <a:picLocks noChangeAspect="1"/>
          </p:cNvPicPr>
          <p:nvPr/>
        </p:nvPicPr>
        <p:blipFill>
          <a:blip r:embed="rId6"/>
          <a:stretch>
            <a:fillRect/>
          </a:stretch>
        </p:blipFill>
        <p:spPr>
          <a:xfrm>
            <a:off x="5911000" y="1243144"/>
            <a:ext cx="2831961" cy="3353324"/>
          </a:xfrm>
          <a:prstGeom prst="rect">
            <a:avLst/>
          </a:prstGeom>
        </p:spPr>
      </p:pic>
    </p:spTree>
    <p:extLst>
      <p:ext uri="{BB962C8B-B14F-4D97-AF65-F5344CB8AC3E}">
        <p14:creationId xmlns:p14="http://schemas.microsoft.com/office/powerpoint/2010/main" val="96295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p:cTn id="15"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p:cTn id="23"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p:cTn id="31"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5">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1000" fill="hold"/>
                                        <p:tgtEl>
                                          <p:spTgt spid="2"/>
                                        </p:tgtEl>
                                        <p:attrNameLst>
                                          <p:attrName>ppt_w</p:attrName>
                                        </p:attrNameLst>
                                      </p:cBhvr>
                                      <p:tavLst>
                                        <p:tav tm="0">
                                          <p:val>
                                            <p:fltVal val="0"/>
                                          </p:val>
                                        </p:tav>
                                        <p:tav tm="100000">
                                          <p:val>
                                            <p:strVal val="#ppt_w"/>
                                          </p:val>
                                        </p:tav>
                                      </p:tavLst>
                                    </p:anim>
                                    <p:anim calcmode="lin" valueType="num">
                                      <p:cBhvr>
                                        <p:cTn id="40" dur="1000" fill="hold"/>
                                        <p:tgtEl>
                                          <p:spTgt spid="2"/>
                                        </p:tgtEl>
                                        <p:attrNameLst>
                                          <p:attrName>ppt_h</p:attrName>
                                        </p:attrNameLst>
                                      </p:cBhvr>
                                      <p:tavLst>
                                        <p:tav tm="0">
                                          <p:val>
                                            <p:fltVal val="0"/>
                                          </p:val>
                                        </p:tav>
                                        <p:tav tm="100000">
                                          <p:val>
                                            <p:strVal val="#ppt_h"/>
                                          </p:val>
                                        </p:tav>
                                      </p:tavLst>
                                    </p:anim>
                                    <p:anim calcmode="lin" valueType="num">
                                      <p:cBhvr>
                                        <p:cTn id="41" dur="1000" fill="hold"/>
                                        <p:tgtEl>
                                          <p:spTgt spid="2"/>
                                        </p:tgtEl>
                                        <p:attrNameLst>
                                          <p:attrName>style.rotation</p:attrName>
                                        </p:attrNameLst>
                                      </p:cBhvr>
                                      <p:tavLst>
                                        <p:tav tm="0">
                                          <p:val>
                                            <p:fltVal val="90"/>
                                          </p:val>
                                        </p:tav>
                                        <p:tav tm="100000">
                                          <p:val>
                                            <p:fltVal val="0"/>
                                          </p:val>
                                        </p:tav>
                                      </p:tavLst>
                                    </p:anim>
                                    <p:animEffect transition="in" filter="fade">
                                      <p:cBhvr>
                                        <p:cTn id="4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BC0FD-B31C-FADA-1CD7-490896116D08}"/>
              </a:ext>
            </a:extLst>
          </p:cNvPr>
          <p:cNvSpPr>
            <a:spLocks noGrp="1"/>
          </p:cNvSpPr>
          <p:nvPr>
            <p:ph type="title"/>
          </p:nvPr>
        </p:nvSpPr>
        <p:spPr>
          <a:xfrm>
            <a:off x="425910" y="193479"/>
            <a:ext cx="7886700" cy="765625"/>
          </a:xfrm>
        </p:spPr>
        <p:txBody>
          <a:bodyPr/>
          <a:lstStyle/>
          <a:p>
            <a:r>
              <a:rPr lang="en-US" dirty="0">
                <a:solidFill>
                  <a:srgbClr val="002060"/>
                </a:solidFill>
              </a:rPr>
              <a:t>Notes from Coach Beverly</a:t>
            </a:r>
          </a:p>
        </p:txBody>
      </p:sp>
      <p:sp>
        <p:nvSpPr>
          <p:cNvPr id="4" name="Content Placeholder 3">
            <a:extLst>
              <a:ext uri="{FF2B5EF4-FFF2-40B4-BE49-F238E27FC236}">
                <a16:creationId xmlns:a16="http://schemas.microsoft.com/office/drawing/2014/main" id="{D9F94A66-077E-B215-D8C3-2C2F81FC186E}"/>
              </a:ext>
            </a:extLst>
          </p:cNvPr>
          <p:cNvSpPr>
            <a:spLocks noGrp="1"/>
          </p:cNvSpPr>
          <p:nvPr>
            <p:ph sz="half" idx="2"/>
          </p:nvPr>
        </p:nvSpPr>
        <p:spPr>
          <a:xfrm>
            <a:off x="425910" y="1155488"/>
            <a:ext cx="3868340" cy="5143712"/>
          </a:xfrm>
        </p:spPr>
        <p:txBody>
          <a:bodyPr>
            <a:normAutofit/>
          </a:bodyPr>
          <a:lstStyle/>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Take the risk. Say yes. </a:t>
            </a:r>
          </a:p>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Try that thing you’ve been putting off.</a:t>
            </a:r>
          </a:p>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Love your body exactly as it is. </a:t>
            </a:r>
          </a:p>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Be bold. Step into your authenticity. </a:t>
            </a:r>
          </a:p>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Make time to </a:t>
            </a:r>
            <a:r>
              <a:rPr lang="en-US" sz="2000" dirty="0" err="1">
                <a:solidFill>
                  <a:srgbClr val="0070C0"/>
                </a:solidFill>
                <a:latin typeface="Calibri" panose="020F0502020204030204" pitchFamily="34" charset="0"/>
                <a:ea typeface="Calibri" panose="020F0502020204030204" pitchFamily="34" charset="0"/>
                <a:cs typeface="Calibri" panose="020F0502020204030204" pitchFamily="34" charset="0"/>
              </a:rPr>
              <a:t>ReCreate</a:t>
            </a: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a:t>
            </a:r>
          </a:p>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Think with your heart. Surrender. Show up. </a:t>
            </a:r>
          </a:p>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Move beyond your comfort zone and speak your truth. </a:t>
            </a:r>
          </a:p>
        </p:txBody>
      </p:sp>
      <p:sp>
        <p:nvSpPr>
          <p:cNvPr id="6" name="Content Placeholder 5">
            <a:extLst>
              <a:ext uri="{FF2B5EF4-FFF2-40B4-BE49-F238E27FC236}">
                <a16:creationId xmlns:a16="http://schemas.microsoft.com/office/drawing/2014/main" id="{D4004477-8600-C74A-1A59-D92659D998BE}"/>
              </a:ext>
            </a:extLst>
          </p:cNvPr>
          <p:cNvSpPr>
            <a:spLocks noGrp="1"/>
          </p:cNvSpPr>
          <p:nvPr>
            <p:ph sz="quarter" idx="4"/>
          </p:nvPr>
        </p:nvSpPr>
        <p:spPr>
          <a:xfrm>
            <a:off x="4994775" y="1149833"/>
            <a:ext cx="3723315" cy="4867941"/>
          </a:xfrm>
        </p:spPr>
        <p:txBody>
          <a:bodyPr>
            <a:noAutofit/>
          </a:bodyPr>
          <a:lstStyle/>
          <a:p>
            <a:pPr>
              <a:lnSpc>
                <a:spcPct val="110000"/>
              </a:lnSpc>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Get enough sleep. </a:t>
            </a:r>
          </a:p>
          <a:p>
            <a:pPr>
              <a:lnSpc>
                <a:spcPct val="110000"/>
              </a:lnSpc>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Ask for help when you need it. </a:t>
            </a:r>
          </a:p>
          <a:p>
            <a:pPr>
              <a:lnSpc>
                <a:spcPct val="110000"/>
              </a:lnSpc>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Stay connected to the people who lift you up. </a:t>
            </a:r>
          </a:p>
          <a:p>
            <a:pPr>
              <a:lnSpc>
                <a:spcPct val="110000"/>
              </a:lnSpc>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Seek out deep conversations, embrace your growth, and get ready for transformation. </a:t>
            </a:r>
          </a:p>
          <a:p>
            <a:r>
              <a:rPr lang="en-US" sz="2400" dirty="0">
                <a:solidFill>
                  <a:srgbClr val="7030A0"/>
                </a:solidFill>
              </a:rPr>
              <a:t>Dive into creativity.</a:t>
            </a:r>
          </a:p>
        </p:txBody>
      </p:sp>
      <p:pic>
        <p:nvPicPr>
          <p:cNvPr id="8" name="Picture 7">
            <a:extLst>
              <a:ext uri="{FF2B5EF4-FFF2-40B4-BE49-F238E27FC236}">
                <a16:creationId xmlns:a16="http://schemas.microsoft.com/office/drawing/2014/main" id="{063A1E15-A8D2-9B16-366A-0F13A001DFCA}"/>
              </a:ext>
            </a:extLst>
          </p:cNvPr>
          <p:cNvPicPr>
            <a:picLocks noChangeAspect="1"/>
          </p:cNvPicPr>
          <p:nvPr/>
        </p:nvPicPr>
        <p:blipFill>
          <a:blip r:embed="rId2"/>
          <a:stretch>
            <a:fillRect/>
          </a:stretch>
        </p:blipFill>
        <p:spPr>
          <a:xfrm>
            <a:off x="3359390" y="5883513"/>
            <a:ext cx="2425220" cy="831373"/>
          </a:xfrm>
          <a:prstGeom prst="rect">
            <a:avLst/>
          </a:prstGeom>
        </p:spPr>
      </p:pic>
    </p:spTree>
    <p:extLst>
      <p:ext uri="{BB962C8B-B14F-4D97-AF65-F5344CB8AC3E}">
        <p14:creationId xmlns:p14="http://schemas.microsoft.com/office/powerpoint/2010/main" val="245837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1546" name="Rectangle 10"/>
          <p:cNvSpPr>
            <a:spLocks noGrp="1" noChangeArrowheads="1"/>
          </p:cNvSpPr>
          <p:nvPr>
            <p:ph type="title"/>
          </p:nvPr>
        </p:nvSpPr>
        <p:spPr>
          <a:xfrm>
            <a:off x="483331" y="273413"/>
            <a:ext cx="7886700" cy="993914"/>
          </a:xfrm>
        </p:spPr>
        <p:txBody>
          <a:bodyPr>
            <a:normAutofit/>
          </a:bodyPr>
          <a:lstStyle/>
          <a:p>
            <a:pPr eaLnBrk="1" hangingPunct="1">
              <a:defRPr/>
            </a:pPr>
            <a:r>
              <a:rPr lang="en-US" sz="6000" dirty="0">
                <a:solidFill>
                  <a:srgbClr val="7030A0"/>
                </a:solidFill>
              </a:rPr>
              <a:t>Thank You</a:t>
            </a:r>
          </a:p>
        </p:txBody>
      </p:sp>
      <p:sp>
        <p:nvSpPr>
          <p:cNvPr id="5" name="Content Placeholder 4"/>
          <p:cNvSpPr>
            <a:spLocks noGrp="1"/>
          </p:cNvSpPr>
          <p:nvPr>
            <p:ph sz="quarter" idx="2"/>
          </p:nvPr>
        </p:nvSpPr>
        <p:spPr>
          <a:xfrm>
            <a:off x="3657600" y="2971801"/>
            <a:ext cx="5029200" cy="2743200"/>
          </a:xfrm>
        </p:spPr>
        <p:txBody>
          <a:bodyPr/>
          <a:lstStyle/>
          <a:p>
            <a:r>
              <a:rPr lang="fr-FR" dirty="0"/>
              <a:t>Questions?</a:t>
            </a:r>
          </a:p>
          <a:p>
            <a:r>
              <a:rPr lang="fr-FR" dirty="0"/>
              <a:t>Email info@diabetesed.net</a:t>
            </a:r>
          </a:p>
          <a:p>
            <a:r>
              <a:rPr lang="fr-FR" dirty="0"/>
              <a:t>Web  </a:t>
            </a:r>
            <a:r>
              <a:rPr lang="fr-FR" dirty="0">
                <a:hlinkClick r:id="rId4"/>
              </a:rPr>
              <a:t>www.DiabetesEd.net</a:t>
            </a:r>
            <a:endParaRPr lang="fr-FR" dirty="0"/>
          </a:p>
          <a:p>
            <a:r>
              <a:rPr lang="fr-FR" dirty="0"/>
              <a:t>Phone 530-893-8635</a:t>
            </a:r>
          </a:p>
          <a:p>
            <a:endParaRPr lang="en-US" dirty="0"/>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3331" y="1267326"/>
            <a:ext cx="2661132" cy="3991699"/>
          </a:xfrm>
          <a:prstGeom prst="rect">
            <a:avLst/>
          </a:prstGeom>
        </p:spPr>
      </p:pic>
      <p:pic>
        <p:nvPicPr>
          <p:cNvPr id="2" name="Picture 1">
            <a:extLst>
              <a:ext uri="{FF2B5EF4-FFF2-40B4-BE49-F238E27FC236}">
                <a16:creationId xmlns:a16="http://schemas.microsoft.com/office/drawing/2014/main" id="{AE0479D6-7DE4-BEFA-BC6C-4BB8D3F6E0F9}"/>
              </a:ext>
            </a:extLst>
          </p:cNvPr>
          <p:cNvPicPr>
            <a:picLocks noChangeAspect="1"/>
          </p:cNvPicPr>
          <p:nvPr/>
        </p:nvPicPr>
        <p:blipFill>
          <a:blip r:embed="rId6"/>
          <a:stretch>
            <a:fillRect/>
          </a:stretch>
        </p:blipFill>
        <p:spPr>
          <a:xfrm>
            <a:off x="3218239" y="1267326"/>
            <a:ext cx="5562600" cy="1422359"/>
          </a:xfrm>
          <a:prstGeom prst="rect">
            <a:avLst/>
          </a:prstGeom>
        </p:spPr>
      </p:pic>
    </p:spTree>
    <p:custDataLst>
      <p:tags r:id="rId1"/>
    </p:custDataLst>
    <p:extLst>
      <p:ext uri="{BB962C8B-B14F-4D97-AF65-F5344CB8AC3E}">
        <p14:creationId xmlns:p14="http://schemas.microsoft.com/office/powerpoint/2010/main" val="1614041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123187</TotalTime>
  <Words>6639</Words>
  <Application>Microsoft Office PowerPoint</Application>
  <PresentationFormat>On-screen Show (4:3)</PresentationFormat>
  <Paragraphs>604</Paragraphs>
  <Slides>57</Slides>
  <Notes>27</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57</vt:i4>
      </vt:variant>
    </vt:vector>
  </HeadingPairs>
  <TitlesOfParts>
    <vt:vector size="70" baseType="lpstr">
      <vt:lpstr>Aptos</vt:lpstr>
      <vt:lpstr>Aptos Display</vt:lpstr>
      <vt:lpstr>Arial</vt:lpstr>
      <vt:lpstr>Calibri</vt:lpstr>
      <vt:lpstr>Calibri Light</vt:lpstr>
      <vt:lpstr>Franklin Gothic Medium</vt:lpstr>
      <vt:lpstr>Schibsted Grotesk</vt:lpstr>
      <vt:lpstr>signika_negativeregular</vt:lpstr>
      <vt:lpstr>Times New Roman</vt:lpstr>
      <vt:lpstr>Wingdings</vt:lpstr>
      <vt:lpstr>Office 2013 - 2022 Theme</vt:lpstr>
      <vt:lpstr>Office Theme</vt:lpstr>
      <vt:lpstr>Clip</vt:lpstr>
      <vt:lpstr>Medical Nutrition Therapy - Latest Updates Macronutrients: Carbs, Fats and Protein</vt:lpstr>
      <vt:lpstr>Dietary Approaches:  Carbohydrate Mgmt</vt:lpstr>
      <vt:lpstr>Calculating Mealtime Insulin</vt:lpstr>
      <vt:lpstr>Dietary Approaches: Carbohydrate Mgmt</vt:lpstr>
      <vt:lpstr>Advanced Carb Counting:         Calculating Mealtime Insulin</vt:lpstr>
      <vt:lpstr>Calculating Mealtime Insulin</vt:lpstr>
      <vt:lpstr>Calculating Mealtime Insulin</vt:lpstr>
      <vt:lpstr>Calculating Mealtime Insulin</vt:lpstr>
      <vt:lpstr>Calculating Mealtime Insulin</vt:lpstr>
      <vt:lpstr>Calculating Mealtime Insulin</vt:lpstr>
      <vt:lpstr>Calculating Mealtime Insulin</vt:lpstr>
      <vt:lpstr>Calculating Mealtime Insulin</vt:lpstr>
      <vt:lpstr>Flexible Insulin Therapy: T1 DM &amp; Mixed Meals</vt:lpstr>
      <vt:lpstr>Knowledge Check: Poll Question #10</vt:lpstr>
      <vt:lpstr>Knowledge Check: Answered</vt:lpstr>
      <vt:lpstr>Knowledge Check – Continued - Poll #11</vt:lpstr>
      <vt:lpstr>Knowledge Check - Answered</vt:lpstr>
      <vt:lpstr>Knowledge Check - Answered</vt:lpstr>
      <vt:lpstr>Knowledge Check: Poll Question #13</vt:lpstr>
      <vt:lpstr>Advanced Carb Counting:  Calculating Mealtime Insulin</vt:lpstr>
      <vt:lpstr>PowerPoint Presentation</vt:lpstr>
      <vt:lpstr>Flexible Insulin Therapy:  T1 DM &amp; Mixed Meals</vt:lpstr>
      <vt:lpstr>PowerPoint Presentation</vt:lpstr>
      <vt:lpstr>Case Study</vt:lpstr>
      <vt:lpstr>MJ Case Study</vt:lpstr>
      <vt:lpstr>MJ Case Study: Medications</vt:lpstr>
      <vt:lpstr>Physical and Labs</vt:lpstr>
      <vt:lpstr>Lifestyle and Typical Meals</vt:lpstr>
      <vt:lpstr>Questions</vt:lpstr>
      <vt:lpstr>Questions &amp; Answers</vt:lpstr>
      <vt:lpstr>PowerPoint Presentation</vt:lpstr>
      <vt:lpstr>Diabetes Visit – What do you think?</vt:lpstr>
      <vt:lpstr>Diabetes Visit – Let’s Go through</vt:lpstr>
      <vt:lpstr>Missed Appointments due to Stigma and Shame</vt:lpstr>
      <vt:lpstr>Kindness is Healing for both the Receiver &amp; Giver  </vt:lpstr>
      <vt:lpstr>PowerPoint Presentation</vt:lpstr>
      <vt:lpstr>EMBARK Trial</vt:lpstr>
      <vt:lpstr>Embark Trial – Emotions as Priority</vt:lpstr>
      <vt:lpstr>PowerPoint Presentation</vt:lpstr>
      <vt:lpstr>ABC’s of Diabetes Care and Education</vt:lpstr>
      <vt:lpstr>PowerPoint Presentation</vt:lpstr>
      <vt:lpstr>Commit to Listening at least Half of the Time</vt:lpstr>
      <vt:lpstr>PowerPoint Presentation</vt:lpstr>
      <vt:lpstr>What Matters Most to YOU?</vt:lpstr>
      <vt:lpstr>PowerPoint Presentation</vt:lpstr>
      <vt:lpstr>PowerPoint Presentation</vt:lpstr>
      <vt:lpstr>PowerPoint Presentation</vt:lpstr>
      <vt:lpstr>To My Healthcare Professional Colleagues</vt:lpstr>
      <vt:lpstr>Healing the Healer</vt:lpstr>
      <vt:lpstr>  Our Curiosity Makes a Difference  What is something  you would like me to know about you?</vt:lpstr>
      <vt:lpstr>Considering the Diabetes Connection as a Sacred “I see you” Space </vt:lpstr>
      <vt:lpstr>Healing trough Creativity &amp; Connection</vt:lpstr>
      <vt:lpstr>Creativity &amp; Nobel Prizes</vt:lpstr>
      <vt:lpstr>What creative endeavors could you engage in?</vt:lpstr>
      <vt:lpstr>Homework</vt:lpstr>
      <vt:lpstr>Notes from Coach Beverly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NUTRITION  THERAPY</dc:title>
  <dc:creator>Zane Mortensen</dc:creator>
  <cp:lastModifiedBy>Beverly Thomassian</cp:lastModifiedBy>
  <cp:revision>805</cp:revision>
  <cp:lastPrinted>2026-09-20T00:08:16Z</cp:lastPrinted>
  <dcterms:created xsi:type="dcterms:W3CDTF">2021-04-12T19:22:26Z</dcterms:created>
  <dcterms:modified xsi:type="dcterms:W3CDTF">2026-09-22T03:16:14Z</dcterms:modified>
</cp:coreProperties>
</file>